
<file path=[Content_Types].xml><?xml version="1.0" encoding="utf-8"?>
<Types xmlns="http://schemas.openxmlformats.org/package/2006/content-types">
  <Default Extension="bin" ContentType="application/vnd.openxmlformats-officedocument.oleObject"/>
  <Default Extension="png" ContentType="image/png"/>
  <Default Extension="rels" ContentType="application/vnd.openxmlformats-package.relationships+xml"/>
  <Default Extension="svg" ContentType="image/svg+xml"/>
  <Default Extension="vml" ContentType="application/vnd.openxmlformats-officedocument.vmlDrawi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6.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7.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8.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9.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3.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4.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5.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9.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30.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35.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1.xml" ContentType="application/vnd.openxmlformats-officedocument.drawingml.chart+xml"/>
  <Override PartName="/ppt/notesSlides/notesSlide39.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48.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53.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notesSlides/notesSlide54.xml" ContentType="application/vnd.openxmlformats-officedocument.presentationml.notesSlide+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notesSlides/notesSlide59.xml" ContentType="application/vnd.openxmlformats-officedocument.presentationml.notesSlide+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notesSlides/notesSlide60.xml" ContentType="application/vnd.openxmlformats-officedocument.presentationml.notesSlide+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notesSlides/notesSlide61.xml" ContentType="application/vnd.openxmlformats-officedocument.presentationml.notesSlide+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notesSlides/notesSlide65.xml" ContentType="application/vnd.openxmlformats-officedocument.presentationml.notesSlide+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notesSlides/notesSlide66.xml" ContentType="application/vnd.openxmlformats-officedocument.presentationml.notesSlide+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notesSlides/notesSlide67.xml" ContentType="application/vnd.openxmlformats-officedocument.presentationml.notesSlide+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notesSlides/notesSlide68.xml" ContentType="application/vnd.openxmlformats-officedocument.presentationml.notesSlide+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notesSlides/notesSlide69.xml" ContentType="application/vnd.openxmlformats-officedocument.presentationml.notesSlide+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notesSlides/notesSlide70.xml" ContentType="application/vnd.openxmlformats-officedocument.presentationml.notesSlide+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notesSlides/notesSlide73.xml" ContentType="application/vnd.openxmlformats-officedocument.presentationml.notesSlide+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76.xml" ContentType="application/vnd.openxmlformats-officedocument.presentationml.notesSlide+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notesSlides/notesSlide77.xml" ContentType="application/vnd.openxmlformats-officedocument.presentationml.notesSlide+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diagrams/data49.xml" ContentType="application/vnd.openxmlformats-officedocument.drawingml.diagramData+xml"/>
  <Override PartName="/ppt/diagrams/layout49.xml" ContentType="application/vnd.openxmlformats-officedocument.drawingml.diagramLayout+xml"/>
  <Override PartName="/ppt/diagrams/quickStyle49.xml" ContentType="application/vnd.openxmlformats-officedocument.drawingml.diagramStyle+xml"/>
  <Override PartName="/ppt/diagrams/colors49.xml" ContentType="application/vnd.openxmlformats-officedocument.drawingml.diagramColors+xml"/>
  <Override PartName="/ppt/diagrams/drawing49.xml" ContentType="application/vnd.ms-office.drawingml.diagramDrawing+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diagrams/data50.xml" ContentType="application/vnd.openxmlformats-officedocument.drawingml.diagramData+xml"/>
  <Override PartName="/ppt/diagrams/layout50.xml" ContentType="application/vnd.openxmlformats-officedocument.drawingml.diagramLayout+xml"/>
  <Override PartName="/ppt/diagrams/quickStyle50.xml" ContentType="application/vnd.openxmlformats-officedocument.drawingml.diagramStyle+xml"/>
  <Override PartName="/ppt/diagrams/colors50.xml" ContentType="application/vnd.openxmlformats-officedocument.drawingml.diagramColors+xml"/>
  <Override PartName="/ppt/diagrams/drawing50.xml" ContentType="application/vnd.ms-office.drawingml.diagramDrawing+xml"/>
  <Override PartName="/ppt/notesSlides/notesSlide84.xml" ContentType="application/vnd.openxmlformats-officedocument.presentationml.notesSlide+xml"/>
  <Override PartName="/ppt/diagrams/data51.xml" ContentType="application/vnd.openxmlformats-officedocument.drawingml.diagramData+xml"/>
  <Override PartName="/ppt/diagrams/layout51.xml" ContentType="application/vnd.openxmlformats-officedocument.drawingml.diagramLayout+xml"/>
  <Override PartName="/ppt/diagrams/quickStyle51.xml" ContentType="application/vnd.openxmlformats-officedocument.drawingml.diagramStyle+xml"/>
  <Override PartName="/ppt/diagrams/colors51.xml" ContentType="application/vnd.openxmlformats-officedocument.drawingml.diagramColors+xml"/>
  <Override PartName="/ppt/diagrams/drawing51.xml" ContentType="application/vnd.ms-office.drawingml.diagramDrawing+xml"/>
  <Override PartName="/ppt/diagrams/data52.xml" ContentType="application/vnd.openxmlformats-officedocument.drawingml.diagramData+xml"/>
  <Override PartName="/ppt/diagrams/layout52.xml" ContentType="application/vnd.openxmlformats-officedocument.drawingml.diagramLayout+xml"/>
  <Override PartName="/ppt/diagrams/quickStyle52.xml" ContentType="application/vnd.openxmlformats-officedocument.drawingml.diagramStyle+xml"/>
  <Override PartName="/ppt/diagrams/colors52.xml" ContentType="application/vnd.openxmlformats-officedocument.drawingml.diagramColors+xml"/>
  <Override PartName="/ppt/diagrams/drawing52.xml" ContentType="application/vnd.ms-office.drawingml.diagramDrawing+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diagrams/data53.xml" ContentType="application/vnd.openxmlformats-officedocument.drawingml.diagramData+xml"/>
  <Override PartName="/ppt/diagrams/layout53.xml" ContentType="application/vnd.openxmlformats-officedocument.drawingml.diagramLayout+xml"/>
  <Override PartName="/ppt/diagrams/quickStyle53.xml" ContentType="application/vnd.openxmlformats-officedocument.drawingml.diagramStyle+xml"/>
  <Override PartName="/ppt/diagrams/colors53.xml" ContentType="application/vnd.openxmlformats-officedocument.drawingml.diagramColors+xml"/>
  <Override PartName="/ppt/diagrams/drawing53.xml" ContentType="application/vnd.ms-office.drawingml.diagramDrawing+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diagrams/data54.xml" ContentType="application/vnd.openxmlformats-officedocument.drawingml.diagramData+xml"/>
  <Override PartName="/ppt/diagrams/layout54.xml" ContentType="application/vnd.openxmlformats-officedocument.drawingml.diagramLayout+xml"/>
  <Override PartName="/ppt/diagrams/quickStyle54.xml" ContentType="application/vnd.openxmlformats-officedocument.drawingml.diagramStyle+xml"/>
  <Override PartName="/ppt/diagrams/colors54.xml" ContentType="application/vnd.openxmlformats-officedocument.drawingml.diagramColors+xml"/>
  <Override PartName="/ppt/diagrams/drawing54.xml" ContentType="application/vnd.ms-office.drawingml.diagramDrawing+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charts/chart3.xml" ContentType="application/vnd.openxmlformats-officedocument.drawingml.chart+xml"/>
  <Override PartName="/ppt/notesSlides/notesSlide94.xml" ContentType="application/vnd.openxmlformats-officedocument.presentationml.notesSlide+xml"/>
  <Override PartName="/ppt/diagrams/data55.xml" ContentType="application/vnd.openxmlformats-officedocument.drawingml.diagramData+xml"/>
  <Override PartName="/ppt/diagrams/layout55.xml" ContentType="application/vnd.openxmlformats-officedocument.drawingml.diagramLayout+xml"/>
  <Override PartName="/ppt/diagrams/quickStyle55.xml" ContentType="application/vnd.openxmlformats-officedocument.drawingml.diagramStyle+xml"/>
  <Override PartName="/ppt/diagrams/colors55.xml" ContentType="application/vnd.openxmlformats-officedocument.drawingml.diagramColors+xml"/>
  <Override PartName="/ppt/diagrams/drawing55.xml" ContentType="application/vnd.ms-office.drawingml.diagramDrawing+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diagrams/data56.xml" ContentType="application/vnd.openxmlformats-officedocument.drawingml.diagramData+xml"/>
  <Override PartName="/ppt/diagrams/layout56.xml" ContentType="application/vnd.openxmlformats-officedocument.drawingml.diagramLayout+xml"/>
  <Override PartName="/ppt/diagrams/quickStyle56.xml" ContentType="application/vnd.openxmlformats-officedocument.drawingml.diagramStyle+xml"/>
  <Override PartName="/ppt/diagrams/colors56.xml" ContentType="application/vnd.openxmlformats-officedocument.drawingml.diagramColors+xml"/>
  <Override PartName="/ppt/diagrams/drawing56.xml" ContentType="application/vnd.ms-office.drawingml.diagramDrawing+xml"/>
  <Override PartName="/ppt/notesSlides/notesSlide98.xml" ContentType="application/vnd.openxmlformats-officedocument.presentationml.notesSlide+xml"/>
  <Override PartName="/ppt/diagrams/data57.xml" ContentType="application/vnd.openxmlformats-officedocument.drawingml.diagramData+xml"/>
  <Override PartName="/ppt/diagrams/layout57.xml" ContentType="application/vnd.openxmlformats-officedocument.drawingml.diagramLayout+xml"/>
  <Override PartName="/ppt/diagrams/quickStyle57.xml" ContentType="application/vnd.openxmlformats-officedocument.drawingml.diagramStyle+xml"/>
  <Override PartName="/ppt/diagrams/colors57.xml" ContentType="application/vnd.openxmlformats-officedocument.drawingml.diagramColors+xml"/>
  <Override PartName="/ppt/diagrams/drawing57.xml" ContentType="application/vnd.ms-office.drawingml.diagramDrawing+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diagrams/data58.xml" ContentType="application/vnd.openxmlformats-officedocument.drawingml.diagramData+xml"/>
  <Override PartName="/ppt/diagrams/layout58.xml" ContentType="application/vnd.openxmlformats-officedocument.drawingml.diagramLayout+xml"/>
  <Override PartName="/ppt/diagrams/quickStyle58.xml" ContentType="application/vnd.openxmlformats-officedocument.drawingml.diagramStyle+xml"/>
  <Override PartName="/ppt/diagrams/colors58.xml" ContentType="application/vnd.openxmlformats-officedocument.drawingml.diagramColors+xml"/>
  <Override PartName="/ppt/diagrams/drawing58.xml" ContentType="application/vnd.ms-office.drawingml.diagramDrawing+xml"/>
  <Override PartName="/ppt/notesSlides/notesSlide126.xml" ContentType="application/vnd.openxmlformats-officedocument.presentationml.notesSlide+xml"/>
  <Override PartName="/ppt/diagrams/data59.xml" ContentType="application/vnd.openxmlformats-officedocument.drawingml.diagramData+xml"/>
  <Override PartName="/ppt/diagrams/layout59.xml" ContentType="application/vnd.openxmlformats-officedocument.drawingml.diagramLayout+xml"/>
  <Override PartName="/ppt/diagrams/quickStyle59.xml" ContentType="application/vnd.openxmlformats-officedocument.drawingml.diagramStyle+xml"/>
  <Override PartName="/ppt/diagrams/colors59.xml" ContentType="application/vnd.openxmlformats-officedocument.drawingml.diagramColors+xml"/>
  <Override PartName="/ppt/diagrams/drawing59.xml" ContentType="application/vnd.ms-office.drawingml.diagramDrawing+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diagrams/data60.xml" ContentType="application/vnd.openxmlformats-officedocument.drawingml.diagramData+xml"/>
  <Override PartName="/ppt/diagrams/layout60.xml" ContentType="application/vnd.openxmlformats-officedocument.drawingml.diagramLayout+xml"/>
  <Override PartName="/ppt/diagrams/quickStyle60.xml" ContentType="application/vnd.openxmlformats-officedocument.drawingml.diagramStyle+xml"/>
  <Override PartName="/ppt/diagrams/colors60.xml" ContentType="application/vnd.openxmlformats-officedocument.drawingml.diagramColors+xml"/>
  <Override PartName="/ppt/diagrams/drawing60.xml" ContentType="application/vnd.ms-office.drawingml.diagramDrawing+xml"/>
  <Override PartName="/ppt/notesSlides/notesSlide141.xml" ContentType="application/vnd.openxmlformats-officedocument.presentationml.notesSlide+xml"/>
  <Override PartName="/ppt/diagrams/data61.xml" ContentType="application/vnd.openxmlformats-officedocument.drawingml.diagramData+xml"/>
  <Override PartName="/ppt/diagrams/layout61.xml" ContentType="application/vnd.openxmlformats-officedocument.drawingml.diagramLayout+xml"/>
  <Override PartName="/ppt/diagrams/quickStyle61.xml" ContentType="application/vnd.openxmlformats-officedocument.drawingml.diagramStyle+xml"/>
  <Override PartName="/ppt/diagrams/colors61.xml" ContentType="application/vnd.openxmlformats-officedocument.drawingml.diagramColors+xml"/>
  <Override PartName="/ppt/diagrams/drawing61.xml" ContentType="application/vnd.ms-office.drawingml.diagramDrawing+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diagrams/data62.xml" ContentType="application/vnd.openxmlformats-officedocument.drawingml.diagramData+xml"/>
  <Override PartName="/ppt/diagrams/layout62.xml" ContentType="application/vnd.openxmlformats-officedocument.drawingml.diagramLayout+xml"/>
  <Override PartName="/ppt/diagrams/quickStyle62.xml" ContentType="application/vnd.openxmlformats-officedocument.drawingml.diagramStyle+xml"/>
  <Override PartName="/ppt/diagrams/colors62.xml" ContentType="application/vnd.openxmlformats-officedocument.drawingml.diagramColors+xml"/>
  <Override PartName="/ppt/diagrams/drawing62.xml" ContentType="application/vnd.ms-office.drawingml.diagramDrawing+xml"/>
  <Override PartName="/ppt/notesSlides/notesSlide146.xml" ContentType="application/vnd.openxmlformats-officedocument.presentationml.notesSlide+xml"/>
  <Override PartName="/ppt/diagrams/data63.xml" ContentType="application/vnd.openxmlformats-officedocument.drawingml.diagramData+xml"/>
  <Override PartName="/ppt/diagrams/layout63.xml" ContentType="application/vnd.openxmlformats-officedocument.drawingml.diagramLayout+xml"/>
  <Override PartName="/ppt/diagrams/quickStyle63.xml" ContentType="application/vnd.openxmlformats-officedocument.drawingml.diagramStyle+xml"/>
  <Override PartName="/ppt/diagrams/colors63.xml" ContentType="application/vnd.openxmlformats-officedocument.drawingml.diagramColors+xml"/>
  <Override PartName="/ppt/diagrams/drawing63.xml" ContentType="application/vnd.ms-office.drawingml.diagramDrawing+xml"/>
  <Override PartName="/ppt/notesSlides/notesSlide147.xml" ContentType="application/vnd.openxmlformats-officedocument.presentationml.notesSlide+xml"/>
  <Override PartName="/ppt/diagrams/data64.xml" ContentType="application/vnd.openxmlformats-officedocument.drawingml.diagramData+xml"/>
  <Override PartName="/ppt/diagrams/layout64.xml" ContentType="application/vnd.openxmlformats-officedocument.drawingml.diagramLayout+xml"/>
  <Override PartName="/ppt/diagrams/quickStyle64.xml" ContentType="application/vnd.openxmlformats-officedocument.drawingml.diagramStyle+xml"/>
  <Override PartName="/ppt/diagrams/colors64.xml" ContentType="application/vnd.openxmlformats-officedocument.drawingml.diagramColors+xml"/>
  <Override PartName="/ppt/diagrams/drawing64.xml" ContentType="application/vnd.ms-office.drawingml.diagramDrawing+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diagrams/data65.xml" ContentType="application/vnd.openxmlformats-officedocument.drawingml.diagramData+xml"/>
  <Override PartName="/ppt/diagrams/layout65.xml" ContentType="application/vnd.openxmlformats-officedocument.drawingml.diagramLayout+xml"/>
  <Override PartName="/ppt/diagrams/quickStyle65.xml" ContentType="application/vnd.openxmlformats-officedocument.drawingml.diagramStyle+xml"/>
  <Override PartName="/ppt/diagrams/colors65.xml" ContentType="application/vnd.openxmlformats-officedocument.drawingml.diagramColors+xml"/>
  <Override PartName="/ppt/diagrams/drawing65.xml" ContentType="application/vnd.ms-office.drawingml.diagramDrawing+xml"/>
  <Override PartName="/ppt/notesSlides/notesSlide150.xml" ContentType="application/vnd.openxmlformats-officedocument.presentationml.notesSlide+xml"/>
  <Override PartName="/ppt/diagrams/data66.xml" ContentType="application/vnd.openxmlformats-officedocument.drawingml.diagramData+xml"/>
  <Override PartName="/ppt/diagrams/layout66.xml" ContentType="application/vnd.openxmlformats-officedocument.drawingml.diagramLayout+xml"/>
  <Override PartName="/ppt/diagrams/quickStyle66.xml" ContentType="application/vnd.openxmlformats-officedocument.drawingml.diagramStyle+xml"/>
  <Override PartName="/ppt/diagrams/colors66.xml" ContentType="application/vnd.openxmlformats-officedocument.drawingml.diagramColors+xml"/>
  <Override PartName="/ppt/diagrams/drawing66.xml" ContentType="application/vnd.ms-office.drawingml.diagramDrawing+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diagrams/data67.xml" ContentType="application/vnd.openxmlformats-officedocument.drawingml.diagramData+xml"/>
  <Override PartName="/ppt/diagrams/layout67.xml" ContentType="application/vnd.openxmlformats-officedocument.drawingml.diagramLayout+xml"/>
  <Override PartName="/ppt/diagrams/quickStyle67.xml" ContentType="application/vnd.openxmlformats-officedocument.drawingml.diagramStyle+xml"/>
  <Override PartName="/ppt/diagrams/colors67.xml" ContentType="application/vnd.openxmlformats-officedocument.drawingml.diagramColors+xml"/>
  <Override PartName="/ppt/diagrams/drawing67.xml" ContentType="application/vnd.ms-office.drawingml.diagramDrawing+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diagrams/data68.xml" ContentType="application/vnd.openxmlformats-officedocument.drawingml.diagramData+xml"/>
  <Override PartName="/ppt/diagrams/layout68.xml" ContentType="application/vnd.openxmlformats-officedocument.drawingml.diagramLayout+xml"/>
  <Override PartName="/ppt/diagrams/quickStyle68.xml" ContentType="application/vnd.openxmlformats-officedocument.drawingml.diagramStyle+xml"/>
  <Override PartName="/ppt/diagrams/colors68.xml" ContentType="application/vnd.openxmlformats-officedocument.drawingml.diagramColors+xml"/>
  <Override PartName="/ppt/diagrams/drawing68.xml" ContentType="application/vnd.ms-office.drawingml.diagramDrawing+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diagrams/data69.xml" ContentType="application/vnd.openxmlformats-officedocument.drawingml.diagramData+xml"/>
  <Override PartName="/ppt/diagrams/layout69.xml" ContentType="application/vnd.openxmlformats-officedocument.drawingml.diagramLayout+xml"/>
  <Override PartName="/ppt/diagrams/quickStyle69.xml" ContentType="application/vnd.openxmlformats-officedocument.drawingml.diagramStyle+xml"/>
  <Override PartName="/ppt/diagrams/colors69.xml" ContentType="application/vnd.openxmlformats-officedocument.drawingml.diagramColors+xml"/>
  <Override PartName="/ppt/diagrams/drawing69.xml" ContentType="application/vnd.ms-office.drawingml.diagramDrawing+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diagrams/data70.xml" ContentType="application/vnd.openxmlformats-officedocument.drawingml.diagramData+xml"/>
  <Override PartName="/ppt/diagrams/layout70.xml" ContentType="application/vnd.openxmlformats-officedocument.drawingml.diagramLayout+xml"/>
  <Override PartName="/ppt/diagrams/quickStyle70.xml" ContentType="application/vnd.openxmlformats-officedocument.drawingml.diagramStyle+xml"/>
  <Override PartName="/ppt/diagrams/colors70.xml" ContentType="application/vnd.openxmlformats-officedocument.drawingml.diagramColors+xml"/>
  <Override PartName="/ppt/diagrams/drawing70.xml" ContentType="application/vnd.ms-office.drawingml.diagramDrawing+xml"/>
  <Override PartName="/ppt/notesSlides/notesSlide191.xml" ContentType="application/vnd.openxmlformats-officedocument.presentationml.notesSlide+xml"/>
  <Override PartName="/ppt/diagrams/data71.xml" ContentType="application/vnd.openxmlformats-officedocument.drawingml.diagramData+xml"/>
  <Override PartName="/ppt/diagrams/layout71.xml" ContentType="application/vnd.openxmlformats-officedocument.drawingml.diagramLayout+xml"/>
  <Override PartName="/ppt/diagrams/quickStyle71.xml" ContentType="application/vnd.openxmlformats-officedocument.drawingml.diagramStyle+xml"/>
  <Override PartName="/ppt/diagrams/colors71.xml" ContentType="application/vnd.openxmlformats-officedocument.drawingml.diagramColors+xml"/>
  <Override PartName="/ppt/diagrams/drawing71.xml" ContentType="application/vnd.ms-office.drawingml.diagramDrawing+xml"/>
  <Override PartName="/ppt/notesSlides/notesSlide192.xml" ContentType="application/vnd.openxmlformats-officedocument.presentationml.notesSlide+xml"/>
  <Override PartName="/ppt/diagrams/data72.xml" ContentType="application/vnd.openxmlformats-officedocument.drawingml.diagramData+xml"/>
  <Override PartName="/ppt/diagrams/layout72.xml" ContentType="application/vnd.openxmlformats-officedocument.drawingml.diagramLayout+xml"/>
  <Override PartName="/ppt/diagrams/quickStyle72.xml" ContentType="application/vnd.openxmlformats-officedocument.drawingml.diagramStyle+xml"/>
  <Override PartName="/ppt/diagrams/colors72.xml" ContentType="application/vnd.openxmlformats-officedocument.drawingml.diagramColors+xml"/>
  <Override PartName="/ppt/diagrams/drawing72.xml" ContentType="application/vnd.ms-office.drawingml.diagramDrawing+xml"/>
  <Override PartName="/ppt/notesSlides/notesSlide193.xml" ContentType="application/vnd.openxmlformats-officedocument.presentationml.notesSlide+xml"/>
  <Override PartName="/ppt/diagrams/data73.xml" ContentType="application/vnd.openxmlformats-officedocument.drawingml.diagramData+xml"/>
  <Override PartName="/ppt/diagrams/layout73.xml" ContentType="application/vnd.openxmlformats-officedocument.drawingml.diagramLayout+xml"/>
  <Override PartName="/ppt/diagrams/quickStyle73.xml" ContentType="application/vnd.openxmlformats-officedocument.drawingml.diagramStyle+xml"/>
  <Override PartName="/ppt/diagrams/colors73.xml" ContentType="application/vnd.openxmlformats-officedocument.drawingml.diagramColors+xml"/>
  <Override PartName="/ppt/diagrams/drawing73.xml" ContentType="application/vnd.ms-office.drawingml.diagramDrawing+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diagrams/data74.xml" ContentType="application/vnd.openxmlformats-officedocument.drawingml.diagramData+xml"/>
  <Override PartName="/ppt/diagrams/layout74.xml" ContentType="application/vnd.openxmlformats-officedocument.drawingml.diagramLayout+xml"/>
  <Override PartName="/ppt/diagrams/quickStyle74.xml" ContentType="application/vnd.openxmlformats-officedocument.drawingml.diagramStyle+xml"/>
  <Override PartName="/ppt/diagrams/colors74.xml" ContentType="application/vnd.openxmlformats-officedocument.drawingml.diagramColors+xml"/>
  <Override PartName="/ppt/diagrams/drawing74.xml" ContentType="application/vnd.ms-office.drawingml.diagramDrawing+xml"/>
  <Override PartName="/ppt/notesSlides/notesSlide196.xml" ContentType="application/vnd.openxmlformats-officedocument.presentationml.notesSlide+xml"/>
  <Override PartName="/ppt/diagrams/data75.xml" ContentType="application/vnd.openxmlformats-officedocument.drawingml.diagramData+xml"/>
  <Override PartName="/ppt/diagrams/layout75.xml" ContentType="application/vnd.openxmlformats-officedocument.drawingml.diagramLayout+xml"/>
  <Override PartName="/ppt/diagrams/quickStyle75.xml" ContentType="application/vnd.openxmlformats-officedocument.drawingml.diagramStyle+xml"/>
  <Override PartName="/ppt/diagrams/colors75.xml" ContentType="application/vnd.openxmlformats-officedocument.drawingml.diagramColors+xml"/>
  <Override PartName="/ppt/diagrams/drawing75.xml" ContentType="application/vnd.ms-office.drawingml.diagramDrawing+xml"/>
  <Override PartName="/ppt/notesSlides/notesSlide197.xml" ContentType="application/vnd.openxmlformats-officedocument.presentationml.notesSlide+xml"/>
  <Override PartName="/ppt/diagrams/data76.xml" ContentType="application/vnd.openxmlformats-officedocument.drawingml.diagramData+xml"/>
  <Override PartName="/ppt/diagrams/layout76.xml" ContentType="application/vnd.openxmlformats-officedocument.drawingml.diagramLayout+xml"/>
  <Override PartName="/ppt/diagrams/quickStyle76.xml" ContentType="application/vnd.openxmlformats-officedocument.drawingml.diagramStyle+xml"/>
  <Override PartName="/ppt/diagrams/colors76.xml" ContentType="application/vnd.openxmlformats-officedocument.drawingml.diagramColors+xml"/>
  <Override PartName="/ppt/diagrams/drawing76.xml" ContentType="application/vnd.ms-office.drawingml.diagramDrawing+xml"/>
  <Override PartName="/ppt/notesSlides/notesSlide198.xml" ContentType="application/vnd.openxmlformats-officedocument.presentationml.notesSlide+xml"/>
  <Override PartName="/ppt/diagrams/data77.xml" ContentType="application/vnd.openxmlformats-officedocument.drawingml.diagramData+xml"/>
  <Override PartName="/ppt/diagrams/layout77.xml" ContentType="application/vnd.openxmlformats-officedocument.drawingml.diagramLayout+xml"/>
  <Override PartName="/ppt/diagrams/quickStyle77.xml" ContentType="application/vnd.openxmlformats-officedocument.drawingml.diagramStyle+xml"/>
  <Override PartName="/ppt/diagrams/colors77.xml" ContentType="application/vnd.openxmlformats-officedocument.drawingml.diagramColors+xml"/>
  <Override PartName="/ppt/diagrams/drawing77.xml" ContentType="application/vnd.ms-office.drawingml.diagramDrawing+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diagrams/data78.xml" ContentType="application/vnd.openxmlformats-officedocument.drawingml.diagramData+xml"/>
  <Override PartName="/ppt/diagrams/layout78.xml" ContentType="application/vnd.openxmlformats-officedocument.drawingml.diagramLayout+xml"/>
  <Override PartName="/ppt/diagrams/quickStyle78.xml" ContentType="application/vnd.openxmlformats-officedocument.drawingml.diagramStyle+xml"/>
  <Override PartName="/ppt/diagrams/colors78.xml" ContentType="application/vnd.openxmlformats-officedocument.drawingml.diagramColors+xml"/>
  <Override PartName="/ppt/diagrams/drawing78.xml" ContentType="application/vnd.ms-office.drawingml.diagramDrawing+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diagrams/data79.xml" ContentType="application/vnd.openxmlformats-officedocument.drawingml.diagramData+xml"/>
  <Override PartName="/ppt/diagrams/layout79.xml" ContentType="application/vnd.openxmlformats-officedocument.drawingml.diagramLayout+xml"/>
  <Override PartName="/ppt/diagrams/quickStyle79.xml" ContentType="application/vnd.openxmlformats-officedocument.drawingml.diagramStyle+xml"/>
  <Override PartName="/ppt/diagrams/colors79.xml" ContentType="application/vnd.openxmlformats-officedocument.drawingml.diagramColors+xml"/>
  <Override PartName="/ppt/diagrams/drawing79.xml" ContentType="application/vnd.ms-office.drawingml.diagramDrawing+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diagrams/data80.xml" ContentType="application/vnd.openxmlformats-officedocument.drawingml.diagramData+xml"/>
  <Override PartName="/ppt/diagrams/layout80.xml" ContentType="application/vnd.openxmlformats-officedocument.drawingml.diagramLayout+xml"/>
  <Override PartName="/ppt/diagrams/quickStyle80.xml" ContentType="application/vnd.openxmlformats-officedocument.drawingml.diagramStyle+xml"/>
  <Override PartName="/ppt/diagrams/colors80.xml" ContentType="application/vnd.openxmlformats-officedocument.drawingml.diagramColors+xml"/>
  <Override PartName="/ppt/diagrams/drawing80.xml" ContentType="application/vnd.ms-office.drawingml.diagramDrawing+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diagrams/data81.xml" ContentType="application/vnd.openxmlformats-officedocument.drawingml.diagramData+xml"/>
  <Override PartName="/ppt/diagrams/layout81.xml" ContentType="application/vnd.openxmlformats-officedocument.drawingml.diagramLayout+xml"/>
  <Override PartName="/ppt/diagrams/quickStyle81.xml" ContentType="application/vnd.openxmlformats-officedocument.drawingml.diagramStyle+xml"/>
  <Override PartName="/ppt/diagrams/colors81.xml" ContentType="application/vnd.openxmlformats-officedocument.drawingml.diagramColors+xml"/>
  <Override PartName="/ppt/diagrams/drawing81.xml" ContentType="application/vnd.ms-office.drawingml.diagramDrawing+xml"/>
  <Override PartName="/ppt/notesSlides/notesSlide226.xml" ContentType="application/vnd.openxmlformats-officedocument.presentationml.notesSlide+xml"/>
  <Override PartName="/ppt/diagrams/data82.xml" ContentType="application/vnd.openxmlformats-officedocument.drawingml.diagramData+xml"/>
  <Override PartName="/ppt/diagrams/layout82.xml" ContentType="application/vnd.openxmlformats-officedocument.drawingml.diagramLayout+xml"/>
  <Override PartName="/ppt/diagrams/quickStyle82.xml" ContentType="application/vnd.openxmlformats-officedocument.drawingml.diagramStyle+xml"/>
  <Override PartName="/ppt/diagrams/colors82.xml" ContentType="application/vnd.openxmlformats-officedocument.drawingml.diagramColors+xml"/>
  <Override PartName="/ppt/diagrams/drawing82.xml" ContentType="application/vnd.ms-office.drawingml.diagramDrawing+xml"/>
  <Override PartName="/ppt/notesSlides/notesSlide227.xml" ContentType="application/vnd.openxmlformats-officedocument.presentationml.notesSlide+xml"/>
  <Override PartName="/ppt/diagrams/data83.xml" ContentType="application/vnd.openxmlformats-officedocument.drawingml.diagramData+xml"/>
  <Override PartName="/ppt/diagrams/layout83.xml" ContentType="application/vnd.openxmlformats-officedocument.drawingml.diagramLayout+xml"/>
  <Override PartName="/ppt/diagrams/quickStyle83.xml" ContentType="application/vnd.openxmlformats-officedocument.drawingml.diagramStyle+xml"/>
  <Override PartName="/ppt/diagrams/colors83.xml" ContentType="application/vnd.openxmlformats-officedocument.drawingml.diagramColors+xml"/>
  <Override PartName="/ppt/diagrams/drawing83.xml" ContentType="application/vnd.ms-office.drawingml.diagramDrawing+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diagrams/data84.xml" ContentType="application/vnd.openxmlformats-officedocument.drawingml.diagramData+xml"/>
  <Override PartName="/ppt/diagrams/layout84.xml" ContentType="application/vnd.openxmlformats-officedocument.drawingml.diagramLayout+xml"/>
  <Override PartName="/ppt/diagrams/quickStyle84.xml" ContentType="application/vnd.openxmlformats-officedocument.drawingml.diagramStyle+xml"/>
  <Override PartName="/ppt/diagrams/colors84.xml" ContentType="application/vnd.openxmlformats-officedocument.drawingml.diagramColors+xml"/>
  <Override PartName="/ppt/diagrams/drawing84.xml" ContentType="application/vnd.ms-office.drawingml.diagramDrawing+xml"/>
  <Override PartName="/ppt/diagrams/data85.xml" ContentType="application/vnd.openxmlformats-officedocument.drawingml.diagramData+xml"/>
  <Override PartName="/ppt/diagrams/layout85.xml" ContentType="application/vnd.openxmlformats-officedocument.drawingml.diagramLayout+xml"/>
  <Override PartName="/ppt/diagrams/quickStyle85.xml" ContentType="application/vnd.openxmlformats-officedocument.drawingml.diagramStyle+xml"/>
  <Override PartName="/ppt/diagrams/colors85.xml" ContentType="application/vnd.openxmlformats-officedocument.drawingml.diagramColors+xml"/>
  <Override PartName="/ppt/diagrams/drawing85.xml" ContentType="application/vnd.ms-office.drawingml.diagramDrawing+xml"/>
  <Override PartName="/ppt/notesSlides/notesSlide230.xml" ContentType="application/vnd.openxmlformats-officedocument.presentationml.notesSlide+xml"/>
  <Override PartName="/ppt/diagrams/data86.xml" ContentType="application/vnd.openxmlformats-officedocument.drawingml.diagramData+xml"/>
  <Override PartName="/ppt/diagrams/layout86.xml" ContentType="application/vnd.openxmlformats-officedocument.drawingml.diagramLayout+xml"/>
  <Override PartName="/ppt/diagrams/quickStyle86.xml" ContentType="application/vnd.openxmlformats-officedocument.drawingml.diagramStyle+xml"/>
  <Override PartName="/ppt/diagrams/colors86.xml" ContentType="application/vnd.openxmlformats-officedocument.drawingml.diagramColors+xml"/>
  <Override PartName="/ppt/diagrams/drawing86.xml" ContentType="application/vnd.ms-office.drawingml.diagramDrawing+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diagrams/data87.xml" ContentType="application/vnd.openxmlformats-officedocument.drawingml.diagramData+xml"/>
  <Override PartName="/ppt/diagrams/layout87.xml" ContentType="application/vnd.openxmlformats-officedocument.drawingml.diagramLayout+xml"/>
  <Override PartName="/ppt/diagrams/quickStyle87.xml" ContentType="application/vnd.openxmlformats-officedocument.drawingml.diagramStyle+xml"/>
  <Override PartName="/ppt/diagrams/colors87.xml" ContentType="application/vnd.openxmlformats-officedocument.drawingml.diagramColors+xml"/>
  <Override PartName="/ppt/diagrams/drawing87.xml" ContentType="application/vnd.ms-office.drawingml.diagramDrawing+xml"/>
  <Override PartName="/ppt/diagrams/data88.xml" ContentType="application/vnd.openxmlformats-officedocument.drawingml.diagramData+xml"/>
  <Override PartName="/ppt/diagrams/layout88.xml" ContentType="application/vnd.openxmlformats-officedocument.drawingml.diagramLayout+xml"/>
  <Override PartName="/ppt/diagrams/quickStyle88.xml" ContentType="application/vnd.openxmlformats-officedocument.drawingml.diagramStyle+xml"/>
  <Override PartName="/ppt/diagrams/colors88.xml" ContentType="application/vnd.openxmlformats-officedocument.drawingml.diagramColors+xml"/>
  <Override PartName="/ppt/diagrams/drawing88.xml" ContentType="application/vnd.ms-office.drawingml.diagramDrawing+xml"/>
  <Override PartName="/ppt/notesSlides/notesSlide237.xml" ContentType="application/vnd.openxmlformats-officedocument.presentationml.notesSlide+xml"/>
  <Override PartName="/ppt/diagrams/data89.xml" ContentType="application/vnd.openxmlformats-officedocument.drawingml.diagramData+xml"/>
  <Override PartName="/ppt/diagrams/layout89.xml" ContentType="application/vnd.openxmlformats-officedocument.drawingml.diagramLayout+xml"/>
  <Override PartName="/ppt/diagrams/quickStyle89.xml" ContentType="application/vnd.openxmlformats-officedocument.drawingml.diagramStyle+xml"/>
  <Override PartName="/ppt/diagrams/colors89.xml" ContentType="application/vnd.openxmlformats-officedocument.drawingml.diagramColors+xml"/>
  <Override PartName="/ppt/diagrams/drawing89.xml" ContentType="application/vnd.ms-office.drawingml.diagramDrawing+xml"/>
  <Override PartName="/ppt/notesSlides/notesSlide238.xml" ContentType="application/vnd.openxmlformats-officedocument.presentationml.notesSlide+xml"/>
  <Override PartName="/ppt/diagrams/data90.xml" ContentType="application/vnd.openxmlformats-officedocument.drawingml.diagramData+xml"/>
  <Override PartName="/ppt/diagrams/layout90.xml" ContentType="application/vnd.openxmlformats-officedocument.drawingml.diagramLayout+xml"/>
  <Override PartName="/ppt/diagrams/quickStyle90.xml" ContentType="application/vnd.openxmlformats-officedocument.drawingml.diagramStyle+xml"/>
  <Override PartName="/ppt/diagrams/colors90.xml" ContentType="application/vnd.openxmlformats-officedocument.drawingml.diagramColors+xml"/>
  <Override PartName="/ppt/diagrams/drawing90.xml" ContentType="application/vnd.ms-office.drawingml.diagramDrawing+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diagrams/data91.xml" ContentType="application/vnd.openxmlformats-officedocument.drawingml.diagramData+xml"/>
  <Override PartName="/ppt/diagrams/layout91.xml" ContentType="application/vnd.openxmlformats-officedocument.drawingml.diagramLayout+xml"/>
  <Override PartName="/ppt/diagrams/quickStyle91.xml" ContentType="application/vnd.openxmlformats-officedocument.drawingml.diagramStyle+xml"/>
  <Override PartName="/ppt/diagrams/colors91.xml" ContentType="application/vnd.openxmlformats-officedocument.drawingml.diagramColors+xml"/>
  <Override PartName="/ppt/diagrams/drawing91.xml" ContentType="application/vnd.ms-office.drawingml.diagramDrawing+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diagrams/data92.xml" ContentType="application/vnd.openxmlformats-officedocument.drawingml.diagramData+xml"/>
  <Override PartName="/ppt/diagrams/layout92.xml" ContentType="application/vnd.openxmlformats-officedocument.drawingml.diagramLayout+xml"/>
  <Override PartName="/ppt/diagrams/quickStyle92.xml" ContentType="application/vnd.openxmlformats-officedocument.drawingml.diagramStyle+xml"/>
  <Override PartName="/ppt/diagrams/colors92.xml" ContentType="application/vnd.openxmlformats-officedocument.drawingml.diagramColors+xml"/>
  <Override PartName="/ppt/diagrams/drawing92.xml" ContentType="application/vnd.ms-office.drawingml.diagramDrawing+xml"/>
  <Override PartName="/ppt/diagrams/data93.xml" ContentType="application/vnd.openxmlformats-officedocument.drawingml.diagramData+xml"/>
  <Override PartName="/ppt/diagrams/layout93.xml" ContentType="application/vnd.openxmlformats-officedocument.drawingml.diagramLayout+xml"/>
  <Override PartName="/ppt/diagrams/quickStyle93.xml" ContentType="application/vnd.openxmlformats-officedocument.drawingml.diagramStyle+xml"/>
  <Override PartName="/ppt/diagrams/colors93.xml" ContentType="application/vnd.openxmlformats-officedocument.drawingml.diagramColors+xml"/>
  <Override PartName="/ppt/diagrams/drawing93.xml" ContentType="application/vnd.ms-office.drawingml.diagramDrawing+xml"/>
  <Override PartName="/ppt/notesSlides/notesSlide244.xml" ContentType="application/vnd.openxmlformats-officedocument.presentationml.notesSlide+xml"/>
  <Override PartName="/ppt/diagrams/data94.xml" ContentType="application/vnd.openxmlformats-officedocument.drawingml.diagramData+xml"/>
  <Override PartName="/ppt/diagrams/layout94.xml" ContentType="application/vnd.openxmlformats-officedocument.drawingml.diagramLayout+xml"/>
  <Override PartName="/ppt/diagrams/quickStyle94.xml" ContentType="application/vnd.openxmlformats-officedocument.drawingml.diagramStyle+xml"/>
  <Override PartName="/ppt/diagrams/colors94.xml" ContentType="application/vnd.openxmlformats-officedocument.drawingml.diagramColors+xml"/>
  <Override PartName="/ppt/diagrams/drawing94.xml" ContentType="application/vnd.ms-office.drawingml.diagramDrawing+xml"/>
  <Override PartName="/ppt/diagrams/data95.xml" ContentType="application/vnd.openxmlformats-officedocument.drawingml.diagramData+xml"/>
  <Override PartName="/ppt/diagrams/layout95.xml" ContentType="application/vnd.openxmlformats-officedocument.drawingml.diagramLayout+xml"/>
  <Override PartName="/ppt/diagrams/quickStyle95.xml" ContentType="application/vnd.openxmlformats-officedocument.drawingml.diagramStyle+xml"/>
  <Override PartName="/ppt/diagrams/colors95.xml" ContentType="application/vnd.openxmlformats-officedocument.drawingml.diagramColors+xml"/>
  <Override PartName="/ppt/diagrams/drawing95.xml" ContentType="application/vnd.ms-office.drawingml.diagramDrawing+xml"/>
  <Override PartName="/ppt/notesSlides/notesSlide245.xml" ContentType="application/vnd.openxmlformats-officedocument.presentationml.notesSlide+xml"/>
  <Override PartName="/ppt/diagrams/data96.xml" ContentType="application/vnd.openxmlformats-officedocument.drawingml.diagramData+xml"/>
  <Override PartName="/ppt/diagrams/layout96.xml" ContentType="application/vnd.openxmlformats-officedocument.drawingml.diagramLayout+xml"/>
  <Override PartName="/ppt/diagrams/quickStyle96.xml" ContentType="application/vnd.openxmlformats-officedocument.drawingml.diagramStyle+xml"/>
  <Override PartName="/ppt/diagrams/colors96.xml" ContentType="application/vnd.openxmlformats-officedocument.drawingml.diagramColors+xml"/>
  <Override PartName="/ppt/diagrams/drawing96.xml" ContentType="application/vnd.ms-office.drawingml.diagramDrawing+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diagrams/data97.xml" ContentType="application/vnd.openxmlformats-officedocument.drawingml.diagramData+xml"/>
  <Override PartName="/ppt/diagrams/layout97.xml" ContentType="application/vnd.openxmlformats-officedocument.drawingml.diagramLayout+xml"/>
  <Override PartName="/ppt/diagrams/quickStyle97.xml" ContentType="application/vnd.openxmlformats-officedocument.drawingml.diagramStyle+xml"/>
  <Override PartName="/ppt/diagrams/colors97.xml" ContentType="application/vnd.openxmlformats-officedocument.drawingml.diagramColors+xml"/>
  <Override PartName="/ppt/diagrams/drawing97.xml" ContentType="application/vnd.ms-office.drawingml.diagramDrawing+xml"/>
  <Override PartName="/ppt/notesSlides/notesSlide248.xml" ContentType="application/vnd.openxmlformats-officedocument.presentationml.notesSlide+xml"/>
  <Override PartName="/ppt/diagrams/data98.xml" ContentType="application/vnd.openxmlformats-officedocument.drawingml.diagramData+xml"/>
  <Override PartName="/ppt/diagrams/layout98.xml" ContentType="application/vnd.openxmlformats-officedocument.drawingml.diagramLayout+xml"/>
  <Override PartName="/ppt/diagrams/quickStyle98.xml" ContentType="application/vnd.openxmlformats-officedocument.drawingml.diagramStyle+xml"/>
  <Override PartName="/ppt/diagrams/colors98.xml" ContentType="application/vnd.openxmlformats-officedocument.drawingml.diagramColors+xml"/>
  <Override PartName="/ppt/diagrams/drawing98.xml" ContentType="application/vnd.ms-office.drawingml.diagramDrawing+xml"/>
  <Override PartName="/ppt/notesSlides/notesSlide249.xml" ContentType="application/vnd.openxmlformats-officedocument.presentationml.notesSlide+xml"/>
  <Override PartName="/ppt/diagrams/data99.xml" ContentType="application/vnd.openxmlformats-officedocument.drawingml.diagramData+xml"/>
  <Override PartName="/ppt/diagrams/layout99.xml" ContentType="application/vnd.openxmlformats-officedocument.drawingml.diagramLayout+xml"/>
  <Override PartName="/ppt/diagrams/quickStyle99.xml" ContentType="application/vnd.openxmlformats-officedocument.drawingml.diagramStyle+xml"/>
  <Override PartName="/ppt/diagrams/colors99.xml" ContentType="application/vnd.openxmlformats-officedocument.drawingml.diagramColors+xml"/>
  <Override PartName="/ppt/diagrams/drawing99.xml" ContentType="application/vnd.ms-office.drawingml.diagramDrawing+xml"/>
  <Override PartName="/ppt/notesSlides/notesSlide250.xml" ContentType="application/vnd.openxmlformats-officedocument.presentationml.notesSlide+xml"/>
  <Override PartName="/ppt/diagrams/data100.xml" ContentType="application/vnd.openxmlformats-officedocument.drawingml.diagramData+xml"/>
  <Override PartName="/ppt/diagrams/layout100.xml" ContentType="application/vnd.openxmlformats-officedocument.drawingml.diagramLayout+xml"/>
  <Override PartName="/ppt/diagrams/quickStyle100.xml" ContentType="application/vnd.openxmlformats-officedocument.drawingml.diagramStyle+xml"/>
  <Override PartName="/ppt/diagrams/colors100.xml" ContentType="application/vnd.openxmlformats-officedocument.drawingml.diagramColors+xml"/>
  <Override PartName="/ppt/diagrams/drawing100.xml" ContentType="application/vnd.ms-office.drawingml.diagramDrawing+xml"/>
  <Override PartName="/ppt/notesSlides/notesSlide251.xml" ContentType="application/vnd.openxmlformats-officedocument.presentationml.notesSlide+xml"/>
  <Override PartName="/ppt/diagrams/data101.xml" ContentType="application/vnd.openxmlformats-officedocument.drawingml.diagramData+xml"/>
  <Override PartName="/ppt/diagrams/layout101.xml" ContentType="application/vnd.openxmlformats-officedocument.drawingml.diagramLayout+xml"/>
  <Override PartName="/ppt/diagrams/quickStyle101.xml" ContentType="application/vnd.openxmlformats-officedocument.drawingml.diagramStyle+xml"/>
  <Override PartName="/ppt/diagrams/colors101.xml" ContentType="application/vnd.openxmlformats-officedocument.drawingml.diagramColors+xml"/>
  <Override PartName="/ppt/diagrams/drawing101.xml" ContentType="application/vnd.ms-office.drawingml.diagramDrawing+xml"/>
  <Override PartName="/ppt/notesSlides/notesSlide252.xml" ContentType="application/vnd.openxmlformats-officedocument.presentationml.notesSlide+xml"/>
  <Override PartName="/ppt/diagrams/data102.xml" ContentType="application/vnd.openxmlformats-officedocument.drawingml.diagramData+xml"/>
  <Override PartName="/ppt/diagrams/layout102.xml" ContentType="application/vnd.openxmlformats-officedocument.drawingml.diagramLayout+xml"/>
  <Override PartName="/ppt/diagrams/quickStyle102.xml" ContentType="application/vnd.openxmlformats-officedocument.drawingml.diagramStyle+xml"/>
  <Override PartName="/ppt/diagrams/colors102.xml" ContentType="application/vnd.openxmlformats-officedocument.drawingml.diagramColors+xml"/>
  <Override PartName="/ppt/diagrams/drawing102.xml" ContentType="application/vnd.ms-office.drawingml.diagramDrawing+xml"/>
  <Override PartName="/ppt/notesSlides/notesSlide253.xml" ContentType="application/vnd.openxmlformats-officedocument.presentationml.notesSlide+xml"/>
  <Override PartName="/ppt/diagrams/data103.xml" ContentType="application/vnd.openxmlformats-officedocument.drawingml.diagramData+xml"/>
  <Override PartName="/ppt/diagrams/layout103.xml" ContentType="application/vnd.openxmlformats-officedocument.drawingml.diagramLayout+xml"/>
  <Override PartName="/ppt/diagrams/quickStyle103.xml" ContentType="application/vnd.openxmlformats-officedocument.drawingml.diagramStyle+xml"/>
  <Override PartName="/ppt/diagrams/colors103.xml" ContentType="application/vnd.openxmlformats-officedocument.drawingml.diagramColors+xml"/>
  <Override PartName="/ppt/diagrams/drawing103.xml" ContentType="application/vnd.ms-office.drawingml.diagramDrawing+xml"/>
  <Override PartName="/ppt/notesSlides/notesSlide254.xml" ContentType="application/vnd.openxmlformats-officedocument.presentationml.notesSlide+xml"/>
  <Override PartName="/ppt/diagrams/data104.xml" ContentType="application/vnd.openxmlformats-officedocument.drawingml.diagramData+xml"/>
  <Override PartName="/ppt/diagrams/layout104.xml" ContentType="application/vnd.openxmlformats-officedocument.drawingml.diagramLayout+xml"/>
  <Override PartName="/ppt/diagrams/quickStyle104.xml" ContentType="application/vnd.openxmlformats-officedocument.drawingml.diagramStyle+xml"/>
  <Override PartName="/ppt/diagrams/colors104.xml" ContentType="application/vnd.openxmlformats-officedocument.drawingml.diagramColors+xml"/>
  <Override PartName="/ppt/diagrams/drawing104.xml" ContentType="application/vnd.ms-office.drawingml.diagramDrawing+xml"/>
  <Override PartName="/ppt/notesSlides/notesSlide255.xml" ContentType="application/vnd.openxmlformats-officedocument.presentationml.notesSlide+xml"/>
  <Override PartName="/ppt/diagrams/data105.xml" ContentType="application/vnd.openxmlformats-officedocument.drawingml.diagramData+xml"/>
  <Override PartName="/ppt/diagrams/layout105.xml" ContentType="application/vnd.openxmlformats-officedocument.drawingml.diagramLayout+xml"/>
  <Override PartName="/ppt/diagrams/quickStyle105.xml" ContentType="application/vnd.openxmlformats-officedocument.drawingml.diagramStyle+xml"/>
  <Override PartName="/ppt/diagrams/colors105.xml" ContentType="application/vnd.openxmlformats-officedocument.drawingml.diagramColors+xml"/>
  <Override PartName="/ppt/diagrams/drawing105.xml" ContentType="application/vnd.ms-office.drawingml.diagramDrawing+xml"/>
  <Override PartName="/ppt/notesSlides/notesSlide256.xml" ContentType="application/vnd.openxmlformats-officedocument.presentationml.notesSlide+xml"/>
  <Override PartName="/ppt/diagrams/data106.xml" ContentType="application/vnd.openxmlformats-officedocument.drawingml.diagramData+xml"/>
  <Override PartName="/ppt/diagrams/layout106.xml" ContentType="application/vnd.openxmlformats-officedocument.drawingml.diagramLayout+xml"/>
  <Override PartName="/ppt/diagrams/quickStyle106.xml" ContentType="application/vnd.openxmlformats-officedocument.drawingml.diagramStyle+xml"/>
  <Override PartName="/ppt/diagrams/colors106.xml" ContentType="application/vnd.openxmlformats-officedocument.drawingml.diagramColors+xml"/>
  <Override PartName="/ppt/diagrams/drawing106.xml" ContentType="application/vnd.ms-office.drawingml.diagramDrawing+xml"/>
  <Override PartName="/ppt/notesSlides/notesSlide257.xml" ContentType="application/vnd.openxmlformats-officedocument.presentationml.notesSlide+xml"/>
  <Override PartName="/ppt/diagrams/data107.xml" ContentType="application/vnd.openxmlformats-officedocument.drawingml.diagramData+xml"/>
  <Override PartName="/ppt/diagrams/layout107.xml" ContentType="application/vnd.openxmlformats-officedocument.drawingml.diagramLayout+xml"/>
  <Override PartName="/ppt/diagrams/quickStyle107.xml" ContentType="application/vnd.openxmlformats-officedocument.drawingml.diagramStyle+xml"/>
  <Override PartName="/ppt/diagrams/colors107.xml" ContentType="application/vnd.openxmlformats-officedocument.drawingml.diagramColors+xml"/>
  <Override PartName="/ppt/diagrams/drawing107.xml" ContentType="application/vnd.ms-office.drawingml.diagramDrawing+xml"/>
  <Override PartName="/ppt/notesSlides/notesSlide258.xml" ContentType="application/vnd.openxmlformats-officedocument.presentationml.notesSlide+xml"/>
  <Override PartName="/ppt/diagrams/data108.xml" ContentType="application/vnd.openxmlformats-officedocument.drawingml.diagramData+xml"/>
  <Override PartName="/ppt/diagrams/layout108.xml" ContentType="application/vnd.openxmlformats-officedocument.drawingml.diagramLayout+xml"/>
  <Override PartName="/ppt/diagrams/quickStyle108.xml" ContentType="application/vnd.openxmlformats-officedocument.drawingml.diagramStyle+xml"/>
  <Override PartName="/ppt/diagrams/colors108.xml" ContentType="application/vnd.openxmlformats-officedocument.drawingml.diagramColors+xml"/>
  <Override PartName="/ppt/diagrams/drawing108.xml" ContentType="application/vnd.ms-office.drawingml.diagramDrawing+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diagrams/data109.xml" ContentType="application/vnd.openxmlformats-officedocument.drawingml.diagramData+xml"/>
  <Override PartName="/ppt/diagrams/layout109.xml" ContentType="application/vnd.openxmlformats-officedocument.drawingml.diagramLayout+xml"/>
  <Override PartName="/ppt/diagrams/quickStyle109.xml" ContentType="application/vnd.openxmlformats-officedocument.drawingml.diagramStyle+xml"/>
  <Override PartName="/ppt/diagrams/colors109.xml" ContentType="application/vnd.openxmlformats-officedocument.drawingml.diagramColors+xml"/>
  <Override PartName="/ppt/diagrams/drawing109.xml" ContentType="application/vnd.ms-office.drawingml.diagramDrawing+xml"/>
  <Override PartName="/ppt/notesSlides/notesSlide261.xml" ContentType="application/vnd.openxmlformats-officedocument.presentationml.notesSlide+xml"/>
  <Override PartName="/ppt/diagrams/data110.xml" ContentType="application/vnd.openxmlformats-officedocument.drawingml.diagramData+xml"/>
  <Override PartName="/ppt/diagrams/layout110.xml" ContentType="application/vnd.openxmlformats-officedocument.drawingml.diagramLayout+xml"/>
  <Override PartName="/ppt/diagrams/quickStyle110.xml" ContentType="application/vnd.openxmlformats-officedocument.drawingml.diagramStyle+xml"/>
  <Override PartName="/ppt/diagrams/colors110.xml" ContentType="application/vnd.openxmlformats-officedocument.drawingml.diagramColors+xml"/>
  <Override PartName="/ppt/diagrams/drawing110.xml" ContentType="application/vnd.ms-office.drawingml.diagramDrawing+xml"/>
  <Override PartName="/ppt/diagrams/data111.xml" ContentType="application/vnd.openxmlformats-officedocument.drawingml.diagramData+xml"/>
  <Override PartName="/ppt/diagrams/layout111.xml" ContentType="application/vnd.openxmlformats-officedocument.drawingml.diagramLayout+xml"/>
  <Override PartName="/ppt/diagrams/quickStyle111.xml" ContentType="application/vnd.openxmlformats-officedocument.drawingml.diagramStyle+xml"/>
  <Override PartName="/ppt/diagrams/colors111.xml" ContentType="application/vnd.openxmlformats-officedocument.drawingml.diagramColors+xml"/>
  <Override PartName="/ppt/diagrams/drawing111.xml" ContentType="application/vnd.ms-office.drawingml.diagramDrawing+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diagrams/data112.xml" ContentType="application/vnd.openxmlformats-officedocument.drawingml.diagramData+xml"/>
  <Override PartName="/ppt/diagrams/layout112.xml" ContentType="application/vnd.openxmlformats-officedocument.drawingml.diagramLayout+xml"/>
  <Override PartName="/ppt/diagrams/quickStyle112.xml" ContentType="application/vnd.openxmlformats-officedocument.drawingml.diagramStyle+xml"/>
  <Override PartName="/ppt/diagrams/colors112.xml" ContentType="application/vnd.openxmlformats-officedocument.drawingml.diagramColors+xml"/>
  <Override PartName="/ppt/diagrams/drawing112.xml" ContentType="application/vnd.ms-office.drawingml.diagramDrawing+xml"/>
  <Override PartName="/ppt/diagrams/data113.xml" ContentType="application/vnd.openxmlformats-officedocument.drawingml.diagramData+xml"/>
  <Override PartName="/ppt/diagrams/layout113.xml" ContentType="application/vnd.openxmlformats-officedocument.drawingml.diagramLayout+xml"/>
  <Override PartName="/ppt/diagrams/quickStyle113.xml" ContentType="application/vnd.openxmlformats-officedocument.drawingml.diagramStyle+xml"/>
  <Override PartName="/ppt/diagrams/colors113.xml" ContentType="application/vnd.openxmlformats-officedocument.drawingml.diagramColors+xml"/>
  <Override PartName="/ppt/diagrams/drawing113.xml" ContentType="application/vnd.ms-office.drawingml.diagramDrawing+xml"/>
  <Override PartName="/ppt/notesSlides/notesSlide266.xml" ContentType="application/vnd.openxmlformats-officedocument.presentationml.notesSlide+xml"/>
  <Override PartName="/ppt/diagrams/data114.xml" ContentType="application/vnd.openxmlformats-officedocument.drawingml.diagramData+xml"/>
  <Override PartName="/ppt/diagrams/layout114.xml" ContentType="application/vnd.openxmlformats-officedocument.drawingml.diagramLayout+xml"/>
  <Override PartName="/ppt/diagrams/quickStyle114.xml" ContentType="application/vnd.openxmlformats-officedocument.drawingml.diagramStyle+xml"/>
  <Override PartName="/ppt/diagrams/colors114.xml" ContentType="application/vnd.openxmlformats-officedocument.drawingml.diagramColors+xml"/>
  <Override PartName="/ppt/diagrams/drawing114.xml" ContentType="application/vnd.ms-office.drawingml.diagramDrawing+xml"/>
  <Override PartName="/ppt/notesSlides/notesSlide267.xml" ContentType="application/vnd.openxmlformats-officedocument.presentationml.notesSlide+xml"/>
  <Override PartName="/ppt/diagrams/data115.xml" ContentType="application/vnd.openxmlformats-officedocument.drawingml.diagramData+xml"/>
  <Override PartName="/ppt/diagrams/layout115.xml" ContentType="application/vnd.openxmlformats-officedocument.drawingml.diagramLayout+xml"/>
  <Override PartName="/ppt/diagrams/quickStyle115.xml" ContentType="application/vnd.openxmlformats-officedocument.drawingml.diagramStyle+xml"/>
  <Override PartName="/ppt/diagrams/colors115.xml" ContentType="application/vnd.openxmlformats-officedocument.drawingml.diagramColors+xml"/>
  <Override PartName="/ppt/diagrams/drawing115.xml" ContentType="application/vnd.ms-office.drawingml.diagramDrawing+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diagrams/data116.xml" ContentType="application/vnd.openxmlformats-officedocument.drawingml.diagramData+xml"/>
  <Override PartName="/ppt/diagrams/layout116.xml" ContentType="application/vnd.openxmlformats-officedocument.drawingml.diagramLayout+xml"/>
  <Override PartName="/ppt/diagrams/quickStyle116.xml" ContentType="application/vnd.openxmlformats-officedocument.drawingml.diagramStyle+xml"/>
  <Override PartName="/ppt/diagrams/colors116.xml" ContentType="application/vnd.openxmlformats-officedocument.drawingml.diagramColors+xml"/>
  <Override PartName="/ppt/diagrams/drawing116.xml" ContentType="application/vnd.ms-office.drawingml.diagramDrawing+xml"/>
  <Override PartName="/ppt/diagrams/data117.xml" ContentType="application/vnd.openxmlformats-officedocument.drawingml.diagramData+xml"/>
  <Override PartName="/ppt/diagrams/layout117.xml" ContentType="application/vnd.openxmlformats-officedocument.drawingml.diagramLayout+xml"/>
  <Override PartName="/ppt/diagrams/quickStyle117.xml" ContentType="application/vnd.openxmlformats-officedocument.drawingml.diagramStyle+xml"/>
  <Override PartName="/ppt/diagrams/colors117.xml" ContentType="application/vnd.openxmlformats-officedocument.drawingml.diagramColors+xml"/>
  <Override PartName="/ppt/diagrams/drawing117.xml" ContentType="application/vnd.ms-office.drawingml.diagramDrawing+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diagrams/data118.xml" ContentType="application/vnd.openxmlformats-officedocument.drawingml.diagramData+xml"/>
  <Override PartName="/ppt/diagrams/layout118.xml" ContentType="application/vnd.openxmlformats-officedocument.drawingml.diagramLayout+xml"/>
  <Override PartName="/ppt/diagrams/quickStyle118.xml" ContentType="application/vnd.openxmlformats-officedocument.drawingml.diagramStyle+xml"/>
  <Override PartName="/ppt/diagrams/colors118.xml" ContentType="application/vnd.openxmlformats-officedocument.drawingml.diagramColors+xml"/>
  <Override PartName="/ppt/diagrams/drawing118.xml" ContentType="application/vnd.ms-office.drawingml.diagramDrawing+xml"/>
  <Override PartName="/ppt/notesSlides/notesSlide280.xml" ContentType="application/vnd.openxmlformats-officedocument.presentationml.notesSlide+xml"/>
  <Override PartName="/ppt/diagrams/data119.xml" ContentType="application/vnd.openxmlformats-officedocument.drawingml.diagramData+xml"/>
  <Override PartName="/ppt/diagrams/layout119.xml" ContentType="application/vnd.openxmlformats-officedocument.drawingml.diagramLayout+xml"/>
  <Override PartName="/ppt/diagrams/quickStyle119.xml" ContentType="application/vnd.openxmlformats-officedocument.drawingml.diagramStyle+xml"/>
  <Override PartName="/ppt/diagrams/colors119.xml" ContentType="application/vnd.openxmlformats-officedocument.drawingml.diagramColors+xml"/>
  <Override PartName="/ppt/diagrams/drawing119.xml" ContentType="application/vnd.ms-office.drawingml.diagramDrawing+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diagrams/data120.xml" ContentType="application/vnd.openxmlformats-officedocument.drawingml.diagramData+xml"/>
  <Override PartName="/ppt/diagrams/layout120.xml" ContentType="application/vnd.openxmlformats-officedocument.drawingml.diagramLayout+xml"/>
  <Override PartName="/ppt/diagrams/quickStyle120.xml" ContentType="application/vnd.openxmlformats-officedocument.drawingml.diagramStyle+xml"/>
  <Override PartName="/ppt/diagrams/colors120.xml" ContentType="application/vnd.openxmlformats-officedocument.drawingml.diagramColors+xml"/>
  <Override PartName="/ppt/diagrams/drawing120.xml" ContentType="application/vnd.ms-office.drawingml.diagramDrawing+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diagrams/data121.xml" ContentType="application/vnd.openxmlformats-officedocument.drawingml.diagramData+xml"/>
  <Override PartName="/ppt/diagrams/layout121.xml" ContentType="application/vnd.openxmlformats-officedocument.drawingml.diagramLayout+xml"/>
  <Override PartName="/ppt/diagrams/quickStyle121.xml" ContentType="application/vnd.openxmlformats-officedocument.drawingml.diagramStyle+xml"/>
  <Override PartName="/ppt/diagrams/colors121.xml" ContentType="application/vnd.openxmlformats-officedocument.drawingml.diagramColors+xml"/>
  <Override PartName="/ppt/diagrams/drawing121.xml" ContentType="application/vnd.ms-office.drawingml.diagramDrawing+xml"/>
  <Override PartName="/ppt/notesSlides/notesSlide292.xml" ContentType="application/vnd.openxmlformats-officedocument.presentationml.notesSlide+xml"/>
  <Override PartName="/ppt/diagrams/data122.xml" ContentType="application/vnd.openxmlformats-officedocument.drawingml.diagramData+xml"/>
  <Override PartName="/ppt/diagrams/layout122.xml" ContentType="application/vnd.openxmlformats-officedocument.drawingml.diagramLayout+xml"/>
  <Override PartName="/ppt/diagrams/quickStyle122.xml" ContentType="application/vnd.openxmlformats-officedocument.drawingml.diagramStyle+xml"/>
  <Override PartName="/ppt/diagrams/colors122.xml" ContentType="application/vnd.openxmlformats-officedocument.drawingml.diagramColors+xml"/>
  <Override PartName="/ppt/diagrams/drawing122.xml" ContentType="application/vnd.ms-office.drawingml.diagramDrawing+xml"/>
  <Override PartName="/ppt/notesSlides/notesSlide293.xml" ContentType="application/vnd.openxmlformats-officedocument.presentationml.notesSlide+xml"/>
  <Override PartName="/ppt/diagrams/data123.xml" ContentType="application/vnd.openxmlformats-officedocument.drawingml.diagramData+xml"/>
  <Override PartName="/ppt/diagrams/layout123.xml" ContentType="application/vnd.openxmlformats-officedocument.drawingml.diagramLayout+xml"/>
  <Override PartName="/ppt/diagrams/quickStyle123.xml" ContentType="application/vnd.openxmlformats-officedocument.drawingml.diagramStyle+xml"/>
  <Override PartName="/ppt/diagrams/colors123.xml" ContentType="application/vnd.openxmlformats-officedocument.drawingml.diagramColors+xml"/>
  <Override PartName="/ppt/diagrams/drawing123.xml" ContentType="application/vnd.ms-office.drawingml.diagramDrawing+xml"/>
  <Override PartName="/ppt/notesSlides/notesSlide294.xml" ContentType="application/vnd.openxmlformats-officedocument.presentationml.notesSlide+xml"/>
  <Override PartName="/ppt/diagrams/data124.xml" ContentType="application/vnd.openxmlformats-officedocument.drawingml.diagramData+xml"/>
  <Override PartName="/ppt/diagrams/layout124.xml" ContentType="application/vnd.openxmlformats-officedocument.drawingml.diagramLayout+xml"/>
  <Override PartName="/ppt/diagrams/quickStyle124.xml" ContentType="application/vnd.openxmlformats-officedocument.drawingml.diagramStyle+xml"/>
  <Override PartName="/ppt/diagrams/colors124.xml" ContentType="application/vnd.openxmlformats-officedocument.drawingml.diagramColors+xml"/>
  <Override PartName="/ppt/diagrams/drawing124.xml" ContentType="application/vnd.ms-office.drawingml.diagramDrawing+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diagrams/data125.xml" ContentType="application/vnd.openxmlformats-officedocument.drawingml.diagramData+xml"/>
  <Override PartName="/ppt/diagrams/layout125.xml" ContentType="application/vnd.openxmlformats-officedocument.drawingml.diagramLayout+xml"/>
  <Override PartName="/ppt/diagrams/quickStyle125.xml" ContentType="application/vnd.openxmlformats-officedocument.drawingml.diagramStyle+xml"/>
  <Override PartName="/ppt/diagrams/colors125.xml" ContentType="application/vnd.openxmlformats-officedocument.drawingml.diagramColors+xml"/>
  <Override PartName="/ppt/diagrams/drawing125.xml" ContentType="application/vnd.ms-office.drawingml.diagramDrawing+xml"/>
  <Override PartName="/ppt/notesSlides/notesSlide297.xml" ContentType="application/vnd.openxmlformats-officedocument.presentationml.notesSlide+xml"/>
  <Override PartName="/ppt/diagrams/data126.xml" ContentType="application/vnd.openxmlformats-officedocument.drawingml.diagramData+xml"/>
  <Override PartName="/ppt/diagrams/layout126.xml" ContentType="application/vnd.openxmlformats-officedocument.drawingml.diagramLayout+xml"/>
  <Override PartName="/ppt/diagrams/quickStyle126.xml" ContentType="application/vnd.openxmlformats-officedocument.drawingml.diagramStyle+xml"/>
  <Override PartName="/ppt/diagrams/colors126.xml" ContentType="application/vnd.openxmlformats-officedocument.drawingml.diagramColors+xml"/>
  <Override PartName="/ppt/diagrams/drawing126.xml" ContentType="application/vnd.ms-office.drawingml.diagramDrawing+xml"/>
  <Override PartName="/ppt/notesSlides/notesSlide298.xml" ContentType="application/vnd.openxmlformats-officedocument.presentationml.notesSlide+xml"/>
  <Override PartName="/ppt/notesSlides/notesSlide299.xml" ContentType="application/vnd.openxmlformats-officedocument.presentationml.notesSlide+xml"/>
  <Override PartName="/ppt/notesSlides/notesSlide300.xml" ContentType="application/vnd.openxmlformats-officedocument.presentationml.notesSlide+xml"/>
  <Override PartName="/ppt/notesSlides/notesSlide301.xml" ContentType="application/vnd.openxmlformats-officedocument.presentationml.notesSlide+xml"/>
  <Override PartName="/ppt/notesSlides/notesSlide302.xml" ContentType="application/vnd.openxmlformats-officedocument.presentationml.notesSlide+xml"/>
  <Override PartName="/ppt/diagrams/data127.xml" ContentType="application/vnd.openxmlformats-officedocument.drawingml.diagramData+xml"/>
  <Override PartName="/ppt/diagrams/layout127.xml" ContentType="application/vnd.openxmlformats-officedocument.drawingml.diagramLayout+xml"/>
  <Override PartName="/ppt/diagrams/quickStyle127.xml" ContentType="application/vnd.openxmlformats-officedocument.drawingml.diagramStyle+xml"/>
  <Override PartName="/ppt/diagrams/colors127.xml" ContentType="application/vnd.openxmlformats-officedocument.drawingml.diagramColors+xml"/>
  <Override PartName="/ppt/diagrams/drawing127.xml" ContentType="application/vnd.ms-office.drawingml.diagramDrawing+xml"/>
  <Override PartName="/ppt/notesSlides/notesSlide303.xml" ContentType="application/vnd.openxmlformats-officedocument.presentationml.notesSlide+xml"/>
  <Override PartName="/ppt/diagrams/data128.xml" ContentType="application/vnd.openxmlformats-officedocument.drawingml.diagramData+xml"/>
  <Override PartName="/ppt/diagrams/layout128.xml" ContentType="application/vnd.openxmlformats-officedocument.drawingml.diagramLayout+xml"/>
  <Override PartName="/ppt/diagrams/quickStyle128.xml" ContentType="application/vnd.openxmlformats-officedocument.drawingml.diagramStyle+xml"/>
  <Override PartName="/ppt/diagrams/colors128.xml" ContentType="application/vnd.openxmlformats-officedocument.drawingml.diagramColors+xml"/>
  <Override PartName="/ppt/diagrams/drawing128.xml" ContentType="application/vnd.ms-office.drawingml.diagramDrawing+xml"/>
  <Override PartName="/ppt/notesSlides/notesSlide304.xml" ContentType="application/vnd.openxmlformats-officedocument.presentationml.notesSlide+xml"/>
  <Override PartName="/ppt/diagrams/data129.xml" ContentType="application/vnd.openxmlformats-officedocument.drawingml.diagramData+xml"/>
  <Override PartName="/ppt/diagrams/layout129.xml" ContentType="application/vnd.openxmlformats-officedocument.drawingml.diagramLayout+xml"/>
  <Override PartName="/ppt/diagrams/quickStyle129.xml" ContentType="application/vnd.openxmlformats-officedocument.drawingml.diagramStyle+xml"/>
  <Override PartName="/ppt/diagrams/colors129.xml" ContentType="application/vnd.openxmlformats-officedocument.drawingml.diagramColors+xml"/>
  <Override PartName="/ppt/diagrams/drawing129.xml" ContentType="application/vnd.ms-office.drawingml.diagramDrawing+xml"/>
  <Override PartName="/ppt/notesSlides/notesSlide305.xml" ContentType="application/vnd.openxmlformats-officedocument.presentationml.notesSlide+xml"/>
  <Override PartName="/ppt/diagrams/data130.xml" ContentType="application/vnd.openxmlformats-officedocument.drawingml.diagramData+xml"/>
  <Override PartName="/ppt/diagrams/layout130.xml" ContentType="application/vnd.openxmlformats-officedocument.drawingml.diagramLayout+xml"/>
  <Override PartName="/ppt/diagrams/quickStyle130.xml" ContentType="application/vnd.openxmlformats-officedocument.drawingml.diagramStyle+xml"/>
  <Override PartName="/ppt/diagrams/colors130.xml" ContentType="application/vnd.openxmlformats-officedocument.drawingml.diagramColors+xml"/>
  <Override PartName="/ppt/diagrams/drawing130.xml" ContentType="application/vnd.ms-office.drawingml.diagramDrawing+xml"/>
  <Override PartName="/ppt/notesSlides/notesSlide306.xml" ContentType="application/vnd.openxmlformats-officedocument.presentationml.notesSlide+xml"/>
  <Override PartName="/ppt/notesSlides/notesSlide307.xml" ContentType="application/vnd.openxmlformats-officedocument.presentationml.notesSlide+xml"/>
  <Override PartName="/ppt/diagrams/data131.xml" ContentType="application/vnd.openxmlformats-officedocument.drawingml.diagramData+xml"/>
  <Override PartName="/ppt/diagrams/layout131.xml" ContentType="application/vnd.openxmlformats-officedocument.drawingml.diagramLayout+xml"/>
  <Override PartName="/ppt/diagrams/quickStyle131.xml" ContentType="application/vnd.openxmlformats-officedocument.drawingml.diagramStyle+xml"/>
  <Override PartName="/ppt/diagrams/colors131.xml" ContentType="application/vnd.openxmlformats-officedocument.drawingml.diagramColors+xml"/>
  <Override PartName="/ppt/diagrams/drawing131.xml" ContentType="application/vnd.ms-office.drawingml.diagramDrawing+xml"/>
  <Override PartName="/ppt/notesSlides/notesSlide308.xml" ContentType="application/vnd.openxmlformats-officedocument.presentationml.notesSlide+xml"/>
  <Override PartName="/ppt/notesSlides/notesSlide309.xml" ContentType="application/vnd.openxmlformats-officedocument.presentationml.notesSlide+xml"/>
  <Override PartName="/ppt/diagrams/data132.xml" ContentType="application/vnd.openxmlformats-officedocument.drawingml.diagramData+xml"/>
  <Override PartName="/ppt/diagrams/layout132.xml" ContentType="application/vnd.openxmlformats-officedocument.drawingml.diagramLayout+xml"/>
  <Override PartName="/ppt/diagrams/quickStyle132.xml" ContentType="application/vnd.openxmlformats-officedocument.drawingml.diagramStyle+xml"/>
  <Override PartName="/ppt/diagrams/colors132.xml" ContentType="application/vnd.openxmlformats-officedocument.drawingml.diagramColors+xml"/>
  <Override PartName="/ppt/diagrams/drawing132.xml" ContentType="application/vnd.ms-office.drawingml.diagramDrawing+xml"/>
  <Override PartName="/ppt/notesSlides/notesSlide310.xml" ContentType="application/vnd.openxmlformats-officedocument.presentationml.notesSlide+xml"/>
  <Override PartName="/ppt/notesSlides/notesSlide311.xml" ContentType="application/vnd.openxmlformats-officedocument.presentationml.notesSlide+xml"/>
  <Override PartName="/ppt/notesSlides/notesSlide312.xml" ContentType="application/vnd.openxmlformats-officedocument.presentationml.notesSlide+xml"/>
  <Override PartName="/ppt/notesSlides/notesSlide313.xml" ContentType="application/vnd.openxmlformats-officedocument.presentationml.notesSlide+xml"/>
  <Override PartName="/ppt/notesSlides/notesSlide314.xml" ContentType="application/vnd.openxmlformats-officedocument.presentationml.notesSlide+xml"/>
  <Override PartName="/ppt/diagrams/data133.xml" ContentType="application/vnd.openxmlformats-officedocument.drawingml.diagramData+xml"/>
  <Override PartName="/ppt/diagrams/layout133.xml" ContentType="application/vnd.openxmlformats-officedocument.drawingml.diagramLayout+xml"/>
  <Override PartName="/ppt/diagrams/quickStyle133.xml" ContentType="application/vnd.openxmlformats-officedocument.drawingml.diagramStyle+xml"/>
  <Override PartName="/ppt/diagrams/colors133.xml" ContentType="application/vnd.openxmlformats-officedocument.drawingml.diagramColors+xml"/>
  <Override PartName="/ppt/diagrams/drawing133.xml" ContentType="application/vnd.ms-office.drawingml.diagramDrawing+xml"/>
  <Override PartName="/ppt/notesSlides/notesSlide315.xml" ContentType="application/vnd.openxmlformats-officedocument.presentationml.notesSlide+xml"/>
  <Override PartName="/ppt/notesSlides/notesSlide316.xml" ContentType="application/vnd.openxmlformats-officedocument.presentationml.notesSlide+xml"/>
  <Override PartName="/ppt/diagrams/data134.xml" ContentType="application/vnd.openxmlformats-officedocument.drawingml.diagramData+xml"/>
  <Override PartName="/ppt/diagrams/layout134.xml" ContentType="application/vnd.openxmlformats-officedocument.drawingml.diagramLayout+xml"/>
  <Override PartName="/ppt/diagrams/quickStyle134.xml" ContentType="application/vnd.openxmlformats-officedocument.drawingml.diagramStyle+xml"/>
  <Override PartName="/ppt/diagrams/colors134.xml" ContentType="application/vnd.openxmlformats-officedocument.drawingml.diagramColors+xml"/>
  <Override PartName="/ppt/diagrams/drawing134.xml" ContentType="application/vnd.ms-office.drawingml.diagramDrawing+xml"/>
  <Override PartName="/ppt/notesSlides/notesSlide317.xml" ContentType="application/vnd.openxmlformats-officedocument.presentationml.notesSlide+xml"/>
  <Override PartName="/ppt/diagrams/data135.xml" ContentType="application/vnd.openxmlformats-officedocument.drawingml.diagramData+xml"/>
  <Override PartName="/ppt/diagrams/layout135.xml" ContentType="application/vnd.openxmlformats-officedocument.drawingml.diagramLayout+xml"/>
  <Override PartName="/ppt/diagrams/quickStyle135.xml" ContentType="application/vnd.openxmlformats-officedocument.drawingml.diagramStyle+xml"/>
  <Override PartName="/ppt/diagrams/colors135.xml" ContentType="application/vnd.openxmlformats-officedocument.drawingml.diagramColors+xml"/>
  <Override PartName="/ppt/diagrams/drawing135.xml" ContentType="application/vnd.ms-office.drawingml.diagramDrawing+xml"/>
  <Override PartName="/ppt/notesSlides/notesSlide318.xml" ContentType="application/vnd.openxmlformats-officedocument.presentationml.notesSlide+xml"/>
  <Override PartName="/ppt/diagrams/data136.xml" ContentType="application/vnd.openxmlformats-officedocument.drawingml.diagramData+xml"/>
  <Override PartName="/ppt/diagrams/layout136.xml" ContentType="application/vnd.openxmlformats-officedocument.drawingml.diagramLayout+xml"/>
  <Override PartName="/ppt/diagrams/quickStyle136.xml" ContentType="application/vnd.openxmlformats-officedocument.drawingml.diagramStyle+xml"/>
  <Override PartName="/ppt/diagrams/colors136.xml" ContentType="application/vnd.openxmlformats-officedocument.drawingml.diagramColors+xml"/>
  <Override PartName="/ppt/diagrams/drawing136.xml" ContentType="application/vnd.ms-office.drawingml.diagramDrawing+xml"/>
  <Override PartName="/ppt/notesSlides/notesSlide319.xml" ContentType="application/vnd.openxmlformats-officedocument.presentationml.notesSlide+xml"/>
  <Override PartName="/ppt/diagrams/data137.xml" ContentType="application/vnd.openxmlformats-officedocument.drawingml.diagramData+xml"/>
  <Override PartName="/ppt/diagrams/layout137.xml" ContentType="application/vnd.openxmlformats-officedocument.drawingml.diagramLayout+xml"/>
  <Override PartName="/ppt/diagrams/quickStyle137.xml" ContentType="application/vnd.openxmlformats-officedocument.drawingml.diagramStyle+xml"/>
  <Override PartName="/ppt/diagrams/colors137.xml" ContentType="application/vnd.openxmlformats-officedocument.drawingml.diagramColors+xml"/>
  <Override PartName="/ppt/diagrams/drawing137.xml" ContentType="application/vnd.ms-office.drawingml.diagramDrawing+xml"/>
  <Override PartName="/ppt/notesSlides/notesSlide320.xml" ContentType="application/vnd.openxmlformats-officedocument.presentationml.notesSlide+xml"/>
  <Override PartName="/ppt/diagrams/data138.xml" ContentType="application/vnd.openxmlformats-officedocument.drawingml.diagramData+xml"/>
  <Override PartName="/ppt/diagrams/layout138.xml" ContentType="application/vnd.openxmlformats-officedocument.drawingml.diagramLayout+xml"/>
  <Override PartName="/ppt/diagrams/quickStyle138.xml" ContentType="application/vnd.openxmlformats-officedocument.drawingml.diagramStyle+xml"/>
  <Override PartName="/ppt/diagrams/colors138.xml" ContentType="application/vnd.openxmlformats-officedocument.drawingml.diagramColors+xml"/>
  <Override PartName="/ppt/diagrams/drawing138.xml" ContentType="application/vnd.ms-office.drawingml.diagramDrawing+xml"/>
  <Override PartName="/ppt/notesSlides/notesSlide321.xml" ContentType="application/vnd.openxmlformats-officedocument.presentationml.notesSlide+xml"/>
  <Override PartName="/ppt/notesSlides/notesSlide322.xml" ContentType="application/vnd.openxmlformats-officedocument.presentationml.notesSlide+xml"/>
  <Override PartName="/ppt/notesSlides/notesSlide323.xml" ContentType="application/vnd.openxmlformats-officedocument.presentationml.notesSlide+xml"/>
  <Override PartName="/ppt/notesSlides/notesSlide324.xml" ContentType="application/vnd.openxmlformats-officedocument.presentationml.notesSlide+xml"/>
  <Override PartName="/ppt/notesSlides/notesSlide325.xml" ContentType="application/vnd.openxmlformats-officedocument.presentationml.notesSlide+xml"/>
  <Override PartName="/ppt/diagrams/data139.xml" ContentType="application/vnd.openxmlformats-officedocument.drawingml.diagramData+xml"/>
  <Override PartName="/ppt/diagrams/layout139.xml" ContentType="application/vnd.openxmlformats-officedocument.drawingml.diagramLayout+xml"/>
  <Override PartName="/ppt/diagrams/quickStyle139.xml" ContentType="application/vnd.openxmlformats-officedocument.drawingml.diagramStyle+xml"/>
  <Override PartName="/ppt/diagrams/colors139.xml" ContentType="application/vnd.openxmlformats-officedocument.drawingml.diagramColors+xml"/>
  <Override PartName="/ppt/diagrams/drawing139.xml" ContentType="application/vnd.ms-office.drawingml.diagramDrawing+xml"/>
  <Override PartName="/ppt/notesSlides/notesSlide326.xml" ContentType="application/vnd.openxmlformats-officedocument.presentationml.notesSlide+xml"/>
  <Override PartName="/ppt/diagrams/data140.xml" ContentType="application/vnd.openxmlformats-officedocument.drawingml.diagramData+xml"/>
  <Override PartName="/ppt/diagrams/layout140.xml" ContentType="application/vnd.openxmlformats-officedocument.drawingml.diagramLayout+xml"/>
  <Override PartName="/ppt/diagrams/quickStyle140.xml" ContentType="application/vnd.openxmlformats-officedocument.drawingml.diagramStyle+xml"/>
  <Override PartName="/ppt/diagrams/colors140.xml" ContentType="application/vnd.openxmlformats-officedocument.drawingml.diagramColors+xml"/>
  <Override PartName="/ppt/diagrams/drawing140.xml" ContentType="application/vnd.ms-office.drawingml.diagramDrawing+xml"/>
  <Override PartName="/ppt/notesSlides/notesSlide327.xml" ContentType="application/vnd.openxmlformats-officedocument.presentationml.notesSlide+xml"/>
  <Override PartName="/ppt/notesSlides/notesSlide328.xml" ContentType="application/vnd.openxmlformats-officedocument.presentationml.notesSlide+xml"/>
  <Override PartName="/ppt/diagrams/data141.xml" ContentType="application/vnd.openxmlformats-officedocument.drawingml.diagramData+xml"/>
  <Override PartName="/ppt/diagrams/layout141.xml" ContentType="application/vnd.openxmlformats-officedocument.drawingml.diagramLayout+xml"/>
  <Override PartName="/ppt/diagrams/quickStyle141.xml" ContentType="application/vnd.openxmlformats-officedocument.drawingml.diagramStyle+xml"/>
  <Override PartName="/ppt/diagrams/colors141.xml" ContentType="application/vnd.openxmlformats-officedocument.drawingml.diagramColors+xml"/>
  <Override PartName="/ppt/diagrams/drawing141.xml" ContentType="application/vnd.ms-office.drawingml.diagramDrawing+xml"/>
  <Override PartName="/ppt/notesSlides/notesSlide329.xml" ContentType="application/vnd.openxmlformats-officedocument.presentationml.notesSlide+xml"/>
  <Override PartName="/ppt/notesSlides/notesSlide330.xml" ContentType="application/vnd.openxmlformats-officedocument.presentationml.notesSlide+xml"/>
  <Override PartName="/ppt/diagrams/data142.xml" ContentType="application/vnd.openxmlformats-officedocument.drawingml.diagramData+xml"/>
  <Override PartName="/ppt/diagrams/layout142.xml" ContentType="application/vnd.openxmlformats-officedocument.drawingml.diagramLayout+xml"/>
  <Override PartName="/ppt/diagrams/quickStyle142.xml" ContentType="application/vnd.openxmlformats-officedocument.drawingml.diagramStyle+xml"/>
  <Override PartName="/ppt/diagrams/colors142.xml" ContentType="application/vnd.openxmlformats-officedocument.drawingml.diagramColors+xml"/>
  <Override PartName="/ppt/diagrams/drawing142.xml" ContentType="application/vnd.ms-office.drawingml.diagramDrawing+xml"/>
  <Override PartName="/ppt/notesSlides/notesSlide331.xml" ContentType="application/vnd.openxmlformats-officedocument.presentationml.notesSlide+xml"/>
  <Override PartName="/ppt/diagrams/data143.xml" ContentType="application/vnd.openxmlformats-officedocument.drawingml.diagramData+xml"/>
  <Override PartName="/ppt/diagrams/layout143.xml" ContentType="application/vnd.openxmlformats-officedocument.drawingml.diagramLayout+xml"/>
  <Override PartName="/ppt/diagrams/quickStyle143.xml" ContentType="application/vnd.openxmlformats-officedocument.drawingml.diagramStyle+xml"/>
  <Override PartName="/ppt/diagrams/colors143.xml" ContentType="application/vnd.openxmlformats-officedocument.drawingml.diagramColors+xml"/>
  <Override PartName="/ppt/diagrams/drawing143.xml" ContentType="application/vnd.ms-office.drawingml.diagramDrawing+xml"/>
  <Override PartName="/ppt/notesSlides/notesSlide332.xml" ContentType="application/vnd.openxmlformats-officedocument.presentationml.notesSlide+xml"/>
  <Override PartName="/ppt/diagrams/data144.xml" ContentType="application/vnd.openxmlformats-officedocument.drawingml.diagramData+xml"/>
  <Override PartName="/ppt/diagrams/layout144.xml" ContentType="application/vnd.openxmlformats-officedocument.drawingml.diagramLayout+xml"/>
  <Override PartName="/ppt/diagrams/quickStyle144.xml" ContentType="application/vnd.openxmlformats-officedocument.drawingml.diagramStyle+xml"/>
  <Override PartName="/ppt/diagrams/colors144.xml" ContentType="application/vnd.openxmlformats-officedocument.drawingml.diagramColors+xml"/>
  <Override PartName="/ppt/diagrams/drawing14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1"/>
  </p:notesMasterIdLst>
  <p:sldIdLst>
    <p:sldId id="645" r:id="rId2"/>
    <p:sldId id="639" r:id="rId3"/>
    <p:sldId id="259" r:id="rId4"/>
    <p:sldId id="260" r:id="rId5"/>
    <p:sldId id="261" r:id="rId6"/>
    <p:sldId id="640" r:id="rId7"/>
    <p:sldId id="641" r:id="rId8"/>
    <p:sldId id="642" r:id="rId9"/>
    <p:sldId id="643" r:id="rId10"/>
    <p:sldId id="644" r:id="rId11"/>
    <p:sldId id="267" r:id="rId12"/>
    <p:sldId id="309" r:id="rId13"/>
    <p:sldId id="363" r:id="rId14"/>
    <p:sldId id="364" r:id="rId15"/>
    <p:sldId id="326" r:id="rId16"/>
    <p:sldId id="365" r:id="rId17"/>
    <p:sldId id="366" r:id="rId18"/>
    <p:sldId id="367" r:id="rId19"/>
    <p:sldId id="368" r:id="rId20"/>
    <p:sldId id="369" r:id="rId21"/>
    <p:sldId id="370" r:id="rId22"/>
    <p:sldId id="371" r:id="rId23"/>
    <p:sldId id="372" r:id="rId24"/>
    <p:sldId id="374" r:id="rId25"/>
    <p:sldId id="373" r:id="rId26"/>
    <p:sldId id="375" r:id="rId27"/>
    <p:sldId id="376" r:id="rId28"/>
    <p:sldId id="377" r:id="rId29"/>
    <p:sldId id="378" r:id="rId30"/>
    <p:sldId id="379" r:id="rId31"/>
    <p:sldId id="380" r:id="rId32"/>
    <p:sldId id="301" r:id="rId33"/>
    <p:sldId id="381" r:id="rId34"/>
    <p:sldId id="382" r:id="rId35"/>
    <p:sldId id="383" r:id="rId36"/>
    <p:sldId id="413" r:id="rId37"/>
    <p:sldId id="414" r:id="rId38"/>
    <p:sldId id="384" r:id="rId39"/>
    <p:sldId id="386" r:id="rId40"/>
    <p:sldId id="393" r:id="rId41"/>
    <p:sldId id="387" r:id="rId42"/>
    <p:sldId id="389" r:id="rId43"/>
    <p:sldId id="391" r:id="rId44"/>
    <p:sldId id="392" r:id="rId45"/>
    <p:sldId id="395" r:id="rId46"/>
    <p:sldId id="396" r:id="rId47"/>
    <p:sldId id="394" r:id="rId48"/>
    <p:sldId id="397" r:id="rId49"/>
    <p:sldId id="398" r:id="rId50"/>
    <p:sldId id="400" r:id="rId51"/>
    <p:sldId id="401" r:id="rId52"/>
    <p:sldId id="415" r:id="rId53"/>
    <p:sldId id="402" r:id="rId54"/>
    <p:sldId id="412" r:id="rId55"/>
    <p:sldId id="404" r:id="rId56"/>
    <p:sldId id="403" r:id="rId57"/>
    <p:sldId id="405" r:id="rId58"/>
    <p:sldId id="407" r:id="rId59"/>
    <p:sldId id="408" r:id="rId60"/>
    <p:sldId id="409" r:id="rId61"/>
    <p:sldId id="411" r:id="rId62"/>
    <p:sldId id="410" r:id="rId63"/>
    <p:sldId id="416" r:id="rId64"/>
    <p:sldId id="417" r:id="rId65"/>
    <p:sldId id="418" r:id="rId66"/>
    <p:sldId id="419" r:id="rId67"/>
    <p:sldId id="275" r:id="rId68"/>
    <p:sldId id="420" r:id="rId69"/>
    <p:sldId id="421" r:id="rId70"/>
    <p:sldId id="277" r:id="rId71"/>
    <p:sldId id="276" r:id="rId72"/>
    <p:sldId id="422" r:id="rId73"/>
    <p:sldId id="272" r:id="rId74"/>
    <p:sldId id="271" r:id="rId75"/>
    <p:sldId id="278" r:id="rId76"/>
    <p:sldId id="423" r:id="rId77"/>
    <p:sldId id="424" r:id="rId78"/>
    <p:sldId id="263" r:id="rId79"/>
    <p:sldId id="273" r:id="rId80"/>
    <p:sldId id="274" r:id="rId81"/>
    <p:sldId id="265" r:id="rId82"/>
    <p:sldId id="266" r:id="rId83"/>
    <p:sldId id="425" r:id="rId84"/>
    <p:sldId id="268" r:id="rId85"/>
    <p:sldId id="269" r:id="rId86"/>
    <p:sldId id="426" r:id="rId87"/>
    <p:sldId id="257" r:id="rId88"/>
    <p:sldId id="427" r:id="rId89"/>
    <p:sldId id="428" r:id="rId90"/>
    <p:sldId id="429" r:id="rId91"/>
    <p:sldId id="430" r:id="rId92"/>
    <p:sldId id="431" r:id="rId93"/>
    <p:sldId id="432" r:id="rId94"/>
    <p:sldId id="433" r:id="rId95"/>
    <p:sldId id="264" r:id="rId96"/>
    <p:sldId id="434" r:id="rId97"/>
    <p:sldId id="435" r:id="rId98"/>
    <p:sldId id="436" r:id="rId99"/>
    <p:sldId id="437" r:id="rId100"/>
    <p:sldId id="438" r:id="rId101"/>
    <p:sldId id="439" r:id="rId102"/>
    <p:sldId id="440" r:id="rId103"/>
    <p:sldId id="441" r:id="rId104"/>
    <p:sldId id="270" r:id="rId105"/>
    <p:sldId id="442" r:id="rId106"/>
    <p:sldId id="291" r:id="rId107"/>
    <p:sldId id="292" r:id="rId108"/>
    <p:sldId id="293" r:id="rId109"/>
    <p:sldId id="294" r:id="rId110"/>
    <p:sldId id="298" r:id="rId111"/>
    <p:sldId id="299" r:id="rId112"/>
    <p:sldId id="443" r:id="rId113"/>
    <p:sldId id="302" r:id="rId114"/>
    <p:sldId id="303" r:id="rId115"/>
    <p:sldId id="304" r:id="rId116"/>
    <p:sldId id="305" r:id="rId117"/>
    <p:sldId id="306" r:id="rId118"/>
    <p:sldId id="307" r:id="rId119"/>
    <p:sldId id="308" r:id="rId120"/>
    <p:sldId id="444" r:id="rId121"/>
    <p:sldId id="310" r:id="rId122"/>
    <p:sldId id="311" r:id="rId123"/>
    <p:sldId id="312" r:id="rId124"/>
    <p:sldId id="313" r:id="rId125"/>
    <p:sldId id="314" r:id="rId126"/>
    <p:sldId id="315" r:id="rId127"/>
    <p:sldId id="316" r:id="rId128"/>
    <p:sldId id="317" r:id="rId129"/>
    <p:sldId id="318" r:id="rId130"/>
    <p:sldId id="319" r:id="rId131"/>
    <p:sldId id="320" r:id="rId132"/>
    <p:sldId id="321" r:id="rId133"/>
    <p:sldId id="322" r:id="rId134"/>
    <p:sldId id="323" r:id="rId135"/>
    <p:sldId id="324" r:id="rId136"/>
    <p:sldId id="325" r:id="rId137"/>
    <p:sldId id="445" r:id="rId138"/>
    <p:sldId id="327" r:id="rId139"/>
    <p:sldId id="328" r:id="rId140"/>
    <p:sldId id="329" r:id="rId141"/>
    <p:sldId id="330" r:id="rId142"/>
    <p:sldId id="331" r:id="rId143"/>
    <p:sldId id="332" r:id="rId144"/>
    <p:sldId id="333" r:id="rId145"/>
    <p:sldId id="334" r:id="rId146"/>
    <p:sldId id="335" r:id="rId147"/>
    <p:sldId id="336" r:id="rId148"/>
    <p:sldId id="337" r:id="rId149"/>
    <p:sldId id="338" r:id="rId150"/>
    <p:sldId id="339" r:id="rId151"/>
    <p:sldId id="340" r:id="rId152"/>
    <p:sldId id="446" r:id="rId153"/>
    <p:sldId id="486" r:id="rId154"/>
    <p:sldId id="473" r:id="rId155"/>
    <p:sldId id="476" r:id="rId156"/>
    <p:sldId id="477" r:id="rId157"/>
    <p:sldId id="478" r:id="rId158"/>
    <p:sldId id="479" r:id="rId159"/>
    <p:sldId id="480" r:id="rId160"/>
    <p:sldId id="482" r:id="rId161"/>
    <p:sldId id="485" r:id="rId162"/>
    <p:sldId id="484" r:id="rId163"/>
    <p:sldId id="483" r:id="rId164"/>
    <p:sldId id="487" r:id="rId165"/>
    <p:sldId id="488" r:id="rId166"/>
    <p:sldId id="497" r:id="rId167"/>
    <p:sldId id="495" r:id="rId168"/>
    <p:sldId id="498" r:id="rId169"/>
    <p:sldId id="499" r:id="rId170"/>
    <p:sldId id="500" r:id="rId171"/>
    <p:sldId id="501" r:id="rId172"/>
    <p:sldId id="490" r:id="rId173"/>
    <p:sldId id="491" r:id="rId174"/>
    <p:sldId id="492" r:id="rId175"/>
    <p:sldId id="493" r:id="rId176"/>
    <p:sldId id="494" r:id="rId177"/>
    <p:sldId id="502" r:id="rId178"/>
    <p:sldId id="503" r:id="rId179"/>
    <p:sldId id="505" r:id="rId180"/>
    <p:sldId id="506" r:id="rId181"/>
    <p:sldId id="507" r:id="rId182"/>
    <p:sldId id="508" r:id="rId183"/>
    <p:sldId id="509" r:id="rId184"/>
    <p:sldId id="510" r:id="rId185"/>
    <p:sldId id="511" r:id="rId186"/>
    <p:sldId id="512" r:id="rId187"/>
    <p:sldId id="513" r:id="rId188"/>
    <p:sldId id="514" r:id="rId189"/>
    <p:sldId id="515" r:id="rId190"/>
    <p:sldId id="517" r:id="rId191"/>
    <p:sldId id="518" r:id="rId192"/>
    <p:sldId id="519" r:id="rId193"/>
    <p:sldId id="520" r:id="rId194"/>
    <p:sldId id="521" r:id="rId195"/>
    <p:sldId id="522" r:id="rId196"/>
    <p:sldId id="516" r:id="rId197"/>
    <p:sldId id="471" r:id="rId198"/>
    <p:sldId id="523" r:id="rId199"/>
    <p:sldId id="524" r:id="rId200"/>
    <p:sldId id="525" r:id="rId201"/>
    <p:sldId id="526" r:id="rId202"/>
    <p:sldId id="489" r:id="rId203"/>
    <p:sldId id="527" r:id="rId204"/>
    <p:sldId id="528" r:id="rId205"/>
    <p:sldId id="529" r:id="rId206"/>
    <p:sldId id="530" r:id="rId207"/>
    <p:sldId id="531" r:id="rId208"/>
    <p:sldId id="532" r:id="rId209"/>
    <p:sldId id="533" r:id="rId210"/>
    <p:sldId id="534" r:id="rId211"/>
    <p:sldId id="535" r:id="rId212"/>
    <p:sldId id="504" r:id="rId213"/>
    <p:sldId id="536" r:id="rId214"/>
    <p:sldId id="537" r:id="rId215"/>
    <p:sldId id="538" r:id="rId216"/>
    <p:sldId id="539" r:id="rId217"/>
    <p:sldId id="540" r:id="rId218"/>
    <p:sldId id="541" r:id="rId219"/>
    <p:sldId id="542" r:id="rId220"/>
    <p:sldId id="543" r:id="rId221"/>
    <p:sldId id="544" r:id="rId222"/>
    <p:sldId id="545" r:id="rId223"/>
    <p:sldId id="546" r:id="rId224"/>
    <p:sldId id="547" r:id="rId225"/>
    <p:sldId id="548" r:id="rId226"/>
    <p:sldId id="549" r:id="rId227"/>
    <p:sldId id="550" r:id="rId228"/>
    <p:sldId id="551" r:id="rId229"/>
    <p:sldId id="552" r:id="rId230"/>
    <p:sldId id="553" r:id="rId231"/>
    <p:sldId id="554" r:id="rId232"/>
    <p:sldId id="555" r:id="rId233"/>
    <p:sldId id="556" r:id="rId234"/>
    <p:sldId id="557" r:id="rId235"/>
    <p:sldId id="558" r:id="rId236"/>
    <p:sldId id="559" r:id="rId237"/>
    <p:sldId id="560" r:id="rId238"/>
    <p:sldId id="561" r:id="rId239"/>
    <p:sldId id="562" r:id="rId240"/>
    <p:sldId id="563" r:id="rId241"/>
    <p:sldId id="564" r:id="rId242"/>
    <p:sldId id="565" r:id="rId243"/>
    <p:sldId id="566" r:id="rId244"/>
    <p:sldId id="567" r:id="rId245"/>
    <p:sldId id="568" r:id="rId246"/>
    <p:sldId id="569" r:id="rId247"/>
    <p:sldId id="570" r:id="rId248"/>
    <p:sldId id="571" r:id="rId249"/>
    <p:sldId id="572" r:id="rId250"/>
    <p:sldId id="573" r:id="rId251"/>
    <p:sldId id="574" r:id="rId252"/>
    <p:sldId id="575" r:id="rId253"/>
    <p:sldId id="576" r:id="rId254"/>
    <p:sldId id="577" r:id="rId255"/>
    <p:sldId id="578" r:id="rId256"/>
    <p:sldId id="579" r:id="rId257"/>
    <p:sldId id="580" r:id="rId258"/>
    <p:sldId id="581" r:id="rId259"/>
    <p:sldId id="582" r:id="rId260"/>
    <p:sldId id="583" r:id="rId261"/>
    <p:sldId id="584" r:id="rId262"/>
    <p:sldId id="585" r:id="rId263"/>
    <p:sldId id="586" r:id="rId264"/>
    <p:sldId id="588" r:id="rId265"/>
    <p:sldId id="589" r:id="rId266"/>
    <p:sldId id="590" r:id="rId267"/>
    <p:sldId id="591" r:id="rId268"/>
    <p:sldId id="592" r:id="rId269"/>
    <p:sldId id="593" r:id="rId270"/>
    <p:sldId id="594" r:id="rId271"/>
    <p:sldId id="595" r:id="rId272"/>
    <p:sldId id="596" r:id="rId273"/>
    <p:sldId id="597" r:id="rId274"/>
    <p:sldId id="598" r:id="rId275"/>
    <p:sldId id="599" r:id="rId276"/>
    <p:sldId id="600" r:id="rId277"/>
    <p:sldId id="601" r:id="rId278"/>
    <p:sldId id="602" r:id="rId279"/>
    <p:sldId id="603" r:id="rId280"/>
    <p:sldId id="341" r:id="rId281"/>
    <p:sldId id="342" r:id="rId282"/>
    <p:sldId id="343" r:id="rId283"/>
    <p:sldId id="344" r:id="rId284"/>
    <p:sldId id="345" r:id="rId285"/>
    <p:sldId id="346" r:id="rId286"/>
    <p:sldId id="348" r:id="rId287"/>
    <p:sldId id="347" r:id="rId288"/>
    <p:sldId id="350" r:id="rId289"/>
    <p:sldId id="351" r:id="rId290"/>
    <p:sldId id="352" r:id="rId291"/>
    <p:sldId id="353" r:id="rId292"/>
    <p:sldId id="354" r:id="rId293"/>
    <p:sldId id="355" r:id="rId294"/>
    <p:sldId id="357" r:id="rId295"/>
    <p:sldId id="604" r:id="rId296"/>
    <p:sldId id="356" r:id="rId297"/>
    <p:sldId id="359" r:id="rId298"/>
    <p:sldId id="360" r:id="rId299"/>
    <p:sldId id="362" r:id="rId300"/>
    <p:sldId id="361" r:id="rId301"/>
    <p:sldId id="605" r:id="rId302"/>
    <p:sldId id="606" r:id="rId303"/>
    <p:sldId id="587" r:id="rId304"/>
    <p:sldId id="607" r:id="rId305"/>
    <p:sldId id="608" r:id="rId306"/>
    <p:sldId id="609" r:id="rId307"/>
    <p:sldId id="610" r:id="rId308"/>
    <p:sldId id="611" r:id="rId309"/>
    <p:sldId id="612" r:id="rId310"/>
    <p:sldId id="613" r:id="rId311"/>
    <p:sldId id="614" r:id="rId312"/>
    <p:sldId id="615" r:id="rId313"/>
    <p:sldId id="616" r:id="rId314"/>
    <p:sldId id="617" r:id="rId315"/>
    <p:sldId id="618" r:id="rId316"/>
    <p:sldId id="619" r:id="rId317"/>
    <p:sldId id="620" r:id="rId318"/>
    <p:sldId id="621" r:id="rId319"/>
    <p:sldId id="282" r:id="rId320"/>
    <p:sldId id="622" r:id="rId321"/>
    <p:sldId id="623" r:id="rId322"/>
    <p:sldId id="624" r:id="rId323"/>
    <p:sldId id="625" r:id="rId324"/>
    <p:sldId id="626" r:id="rId325"/>
    <p:sldId id="627" r:id="rId326"/>
    <p:sldId id="628" r:id="rId327"/>
    <p:sldId id="629" r:id="rId328"/>
    <p:sldId id="630" r:id="rId329"/>
    <p:sldId id="631" r:id="rId330"/>
    <p:sldId id="632" r:id="rId331"/>
    <p:sldId id="633" r:id="rId332"/>
    <p:sldId id="279" r:id="rId333"/>
    <p:sldId id="634" r:id="rId334"/>
    <p:sldId id="635" r:id="rId335"/>
    <p:sldId id="636" r:id="rId336"/>
    <p:sldId id="284" r:id="rId337"/>
    <p:sldId id="637" r:id="rId338"/>
    <p:sldId id="638" r:id="rId339"/>
    <p:sldId id="256" r:id="rId3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249" autoAdjust="0"/>
  </p:normalViewPr>
  <p:slideViewPr>
    <p:cSldViewPr snapToGrid="0">
      <p:cViewPr varScale="1">
        <p:scale>
          <a:sx n="68" d="100"/>
          <a:sy n="68" d="100"/>
        </p:scale>
        <p:origin x="81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37" Type="http://schemas.openxmlformats.org/officeDocument/2006/relationships/slide" Target="slides/slide336.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slide" Target="slides/slide337.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openxmlformats.org/officeDocument/2006/relationships/slide" Target="slides/slide327.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notesMaster" Target="notesMasters/notesMaster1.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presProps" Target="presProps.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tableStyles" Target="tableStyles.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162" Type="http://schemas.openxmlformats.org/officeDocument/2006/relationships/slide" Target="slides/slide161.xml"/><Relationship Id="rId218" Type="http://schemas.openxmlformats.org/officeDocument/2006/relationships/slide" Target="slides/slide217.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173" Type="http://schemas.openxmlformats.org/officeDocument/2006/relationships/slide" Target="slides/slide172.xml"/><Relationship Id="rId229" Type="http://schemas.openxmlformats.org/officeDocument/2006/relationships/slide" Target="slides/slide228.xml"/><Relationship Id="rId240" Type="http://schemas.openxmlformats.org/officeDocument/2006/relationships/slide" Target="slides/slide239.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oleObject" Target="Book4"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1" Type="http://schemas.openxmlformats.org/officeDocument/2006/relationships/oleObject" Target="file:///C:\CFA%20projects\Equity%20chapters%203%20and%204\wp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Number of Markets</c:v>
                </c:pt>
              </c:strCache>
            </c:strRef>
          </c:tx>
          <c:invertIfNegative val="0"/>
          <c:dLbls>
            <c:dLbl>
              <c:idx val="1"/>
              <c:tx>
                <c:rich>
                  <a:bodyPr/>
                  <a:lstStyle/>
                  <a:p>
                    <a:r>
                      <a:rPr lang="en-US"/>
                      <a:t>7</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C30-41FA-9FFF-3D8C9C333168}"/>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5"/>
                <c:pt idx="0">
                  <c:v>1% to 2%</c:v>
                </c:pt>
                <c:pt idx="1">
                  <c:v>2% to 3%</c:v>
                </c:pt>
                <c:pt idx="2">
                  <c:v>3% to 4%</c:v>
                </c:pt>
                <c:pt idx="3">
                  <c:v>4% to 5%</c:v>
                </c:pt>
                <c:pt idx="4">
                  <c:v>5% to 6%</c:v>
                </c:pt>
              </c:strCache>
            </c:strRef>
          </c:cat>
          <c:val>
            <c:numRef>
              <c:f>Sheet1!$B$2:$B$7</c:f>
              <c:numCache>
                <c:formatCode>General</c:formatCode>
                <c:ptCount val="6"/>
                <c:pt idx="0">
                  <c:v>1</c:v>
                </c:pt>
                <c:pt idx="1">
                  <c:v>7</c:v>
                </c:pt>
                <c:pt idx="2">
                  <c:v>6</c:v>
                </c:pt>
                <c:pt idx="3">
                  <c:v>2</c:v>
                </c:pt>
                <c:pt idx="4">
                  <c:v>4</c:v>
                </c:pt>
              </c:numCache>
            </c:numRef>
          </c:val>
          <c:extLst>
            <c:ext xmlns:c16="http://schemas.microsoft.com/office/drawing/2014/chart" uri="{C3380CC4-5D6E-409C-BE32-E72D297353CC}">
              <c16:uniqueId val="{00000001-DC30-41FA-9FFF-3D8C9C333168}"/>
            </c:ext>
          </c:extLst>
        </c:ser>
        <c:dLbls>
          <c:showLegendKey val="0"/>
          <c:showVal val="1"/>
          <c:showCatName val="0"/>
          <c:showSerName val="0"/>
          <c:showPercent val="0"/>
          <c:showBubbleSize val="0"/>
        </c:dLbls>
        <c:gapWidth val="150"/>
        <c:overlap val="-25"/>
        <c:axId val="347773208"/>
        <c:axId val="347770072"/>
      </c:barChart>
      <c:catAx>
        <c:axId val="347773208"/>
        <c:scaling>
          <c:orientation val="minMax"/>
        </c:scaling>
        <c:delete val="0"/>
        <c:axPos val="b"/>
        <c:title>
          <c:tx>
            <c:rich>
              <a:bodyPr/>
              <a:lstStyle/>
              <a:p>
                <a:pPr>
                  <a:defRPr/>
                </a:pPr>
                <a:r>
                  <a:rPr lang="en-US"/>
                  <a:t>Equity Risk Premiums</a:t>
                </a:r>
              </a:p>
            </c:rich>
          </c:tx>
          <c:overlay val="0"/>
        </c:title>
        <c:numFmt formatCode="General" sourceLinked="0"/>
        <c:majorTickMark val="none"/>
        <c:minorTickMark val="none"/>
        <c:tickLblPos val="nextTo"/>
        <c:txPr>
          <a:bodyPr/>
          <a:lstStyle/>
          <a:p>
            <a:pPr>
              <a:defRPr sz="1500" baseline="0"/>
            </a:pPr>
            <a:endParaRPr lang="en-US"/>
          </a:p>
        </c:txPr>
        <c:crossAx val="347770072"/>
        <c:crosses val="autoZero"/>
        <c:auto val="1"/>
        <c:lblAlgn val="ctr"/>
        <c:lblOffset val="100"/>
        <c:noMultiLvlLbl val="0"/>
      </c:catAx>
      <c:valAx>
        <c:axId val="347770072"/>
        <c:scaling>
          <c:orientation val="minMax"/>
        </c:scaling>
        <c:delete val="1"/>
        <c:axPos val="l"/>
        <c:majorGridlines/>
        <c:title>
          <c:tx>
            <c:rich>
              <a:bodyPr/>
              <a:lstStyle/>
              <a:p>
                <a:pPr>
                  <a:defRPr/>
                </a:pPr>
                <a:r>
                  <a:rPr lang="en-US"/>
                  <a:t>Number of Markets</a:t>
                </a:r>
              </a:p>
            </c:rich>
          </c:tx>
          <c:overlay val="0"/>
        </c:title>
        <c:numFmt formatCode="General" sourceLinked="1"/>
        <c:majorTickMark val="none"/>
        <c:minorTickMark val="none"/>
        <c:tickLblPos val="none"/>
        <c:crossAx val="34777320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7777777777777779E-3"/>
          <c:y val="1.0636645625908336E-2"/>
          <c:w val="0.99722222222222223"/>
          <c:h val="0.98936335437409162"/>
        </c:manualLayout>
      </c:layout>
      <c:areaChart>
        <c:grouping val="standard"/>
        <c:varyColors val="0"/>
        <c:ser>
          <c:idx val="0"/>
          <c:order val="0"/>
          <c:tx>
            <c:strRef>
              <c:f>Sheet1!$C$3</c:f>
              <c:strCache>
                <c:ptCount val="1"/>
                <c:pt idx="0">
                  <c:v>Embryonic</c:v>
                </c:pt>
              </c:strCache>
            </c:strRef>
          </c:tx>
          <c:spPr>
            <a:solidFill>
              <a:schemeClr val="accent1"/>
            </a:solidFill>
            <a:ln>
              <a:noFill/>
            </a:ln>
            <a:effectLst/>
            <a:scene3d>
              <a:camera prst="orthographicFront"/>
              <a:lightRig rig="threePt" dir="t"/>
            </a:scene3d>
            <a:sp3d>
              <a:bevelT/>
            </a:sp3d>
          </c:spPr>
          <c:dLbls>
            <c:delete val="1"/>
          </c:dLbls>
          <c:val>
            <c:numRef>
              <c:f>Sheet1!$C$4:$C$62</c:f>
              <c:numCache>
                <c:formatCode>General</c:formatCode>
                <c:ptCount val="59"/>
                <c:pt idx="0">
                  <c:v>5.1237270519179116E-3</c:v>
                </c:pt>
                <c:pt idx="1">
                  <c:v>5.7483728547694009E-3</c:v>
                </c:pt>
                <c:pt idx="2">
                  <c:v>6.458848364369843E-3</c:v>
                </c:pt>
                <c:pt idx="3">
                  <c:v>7.2680175325693991E-3</c:v>
                </c:pt>
                <c:pt idx="4">
                  <c:v>8.1907726871290609E-3</c:v>
                </c:pt>
                <c:pt idx="5">
                  <c:v>9.2443540925209264E-3</c:v>
                </c:pt>
                <c:pt idx="6">
                  <c:v>1.0448714749395219E-2</c:v>
                </c:pt>
                <c:pt idx="7">
                  <c:v>1.182693415117118E-2</c:v>
                </c:pt>
                <c:pt idx="8">
                  <c:v>1.3405683736328899E-2</c:v>
                </c:pt>
                <c:pt idx="9">
                  <c:v>1.5215745044952834E-2</c:v>
                </c:pt>
                <c:pt idx="10">
                  <c:v>1.7292578800222985E-2</c:v>
                </c:pt>
                <c:pt idx="11">
                  <c:v>1.9676938890598534E-2</c:v>
                </c:pt>
                <c:pt idx="12">
                  <c:v>2.2415519021677294E-2</c:v>
                </c:pt>
                <c:pt idx="13">
                  <c:v>2.5561611020544602E-2</c:v>
                </c:pt>
                <c:pt idx="14">
                  <c:v>2.9175741685939342E-2</c:v>
                </c:pt>
                <c:pt idx="15">
                  <c:v>3.3326238887022894E-2</c:v>
                </c:pt>
                <c:pt idx="16">
                  <c:v>3.8089656526432022E-2</c:v>
                </c:pt>
                <c:pt idx="17">
                  <c:v>4.3550961350440093E-2</c:v>
                </c:pt>
                <c:pt idx="18">
                  <c:v>4.980335215114523E-2</c:v>
                </c:pt>
                <c:pt idx="21">
                  <c:v>#N/A</c:v>
                </c:pt>
                <c:pt idx="22">
                  <c:v>#N/A</c:v>
                </c:pt>
                <c:pt idx="23">
                  <c:v>#N/A</c:v>
                </c:pt>
                <c:pt idx="24">
                  <c:v>#N/A</c:v>
                </c:pt>
                <c:pt idx="25">
                  <c:v>#N/A</c:v>
                </c:pt>
                <c:pt idx="26">
                  <c:v>#N/A</c:v>
                </c:pt>
                <c:pt idx="27">
                  <c:v>#N/A</c:v>
                </c:pt>
                <c:pt idx="28">
                  <c:v>#N/A</c:v>
                </c:pt>
                <c:pt idx="29">
                  <c:v>#N/A</c:v>
                </c:pt>
                <c:pt idx="30">
                  <c:v>#N/A</c:v>
                </c:pt>
                <c:pt idx="31">
                  <c:v>#N/A</c:v>
                </c:pt>
                <c:pt idx="32">
                  <c:v>#N/A</c:v>
                </c:pt>
              </c:numCache>
            </c:numRef>
          </c:val>
          <c:extLst>
            <c:ext xmlns:c16="http://schemas.microsoft.com/office/drawing/2014/chart" uri="{C3380CC4-5D6E-409C-BE32-E72D297353CC}">
              <c16:uniqueId val="{00000000-697C-4B23-8802-16B82DB22253}"/>
            </c:ext>
          </c:extLst>
        </c:ser>
        <c:ser>
          <c:idx val="1"/>
          <c:order val="1"/>
          <c:tx>
            <c:strRef>
              <c:f>Sheet1!$D$3</c:f>
              <c:strCache>
                <c:ptCount val="1"/>
                <c:pt idx="0">
                  <c:v>Growth</c:v>
                </c:pt>
              </c:strCache>
            </c:strRef>
          </c:tx>
          <c:spPr>
            <a:solidFill>
              <a:schemeClr val="accent2"/>
            </a:solidFill>
            <a:ln>
              <a:noFill/>
            </a:ln>
            <a:effectLst/>
            <a:scene3d>
              <a:camera prst="orthographicFront"/>
              <a:lightRig rig="threePt" dir="t"/>
            </a:scene3d>
            <a:sp3d>
              <a:bevelT/>
            </a:sp3d>
          </c:spPr>
          <c:dLbls>
            <c:delete val="1"/>
          </c:dLbls>
          <c:val>
            <c:numRef>
              <c:f>Sheet1!$D$4:$D$62</c:f>
              <c:numCache>
                <c:formatCode>General</c:formatCode>
                <c:ptCount val="59"/>
                <c:pt idx="0">
                  <c:v>#N/A</c:v>
                </c:pt>
                <c:pt idx="1">
                  <c:v>#N/A</c:v>
                </c:pt>
                <c:pt idx="2">
                  <c:v>#N/A</c:v>
                </c:pt>
                <c:pt idx="3">
                  <c:v>#N/A</c:v>
                </c:pt>
                <c:pt idx="4">
                  <c:v>#N/A</c:v>
                </c:pt>
                <c:pt idx="5">
                  <c:v>#N/A</c:v>
                </c:pt>
                <c:pt idx="6">
                  <c:v>#N/A</c:v>
                </c:pt>
                <c:pt idx="18">
                  <c:v>4.980335215114523E-2</c:v>
                </c:pt>
                <c:pt idx="19">
                  <c:v>5.6947544172170697E-2</c:v>
                </c:pt>
                <c:pt idx="20">
                  <c:v>6.5090310326216663E-2</c:v>
                </c:pt>
                <c:pt idx="21">
                  <c:v>7.4342030033196393E-2</c:v>
                </c:pt>
                <c:pt idx="22">
                  <c:v>8.4812962896903987E-2</c:v>
                </c:pt>
                <c:pt idx="23">
                  <c:v>9.6607948713912095E-2</c:v>
                </c:pt>
                <c:pt idx="24">
                  <c:v>0.1098192526559913</c:v>
                </c:pt>
                <c:pt idx="25">
                  <c:v>0.1245173446463555</c:v>
                </c:pt>
                <c:pt idx="26">
                  <c:v>0.14073954789491502</c:v>
                </c:pt>
                <c:pt idx="27">
                  <c:v>0.15847673572898291</c:v>
                </c:pt>
                <c:pt idx="28">
                  <c:v>0.177658613464936</c:v>
                </c:pt>
                <c:pt idx="29">
                  <c:v>0.19813859080334681</c:v>
                </c:pt>
                <c:pt idx="30">
                  <c:v>0.21967979735098117</c:v>
                </c:pt>
                <c:pt idx="31">
                  <c:v>#N/A</c:v>
                </c:pt>
                <c:pt idx="32">
                  <c:v>#N/A</c:v>
                </c:pt>
              </c:numCache>
            </c:numRef>
          </c:val>
          <c:extLst>
            <c:ext xmlns:c16="http://schemas.microsoft.com/office/drawing/2014/chart" uri="{C3380CC4-5D6E-409C-BE32-E72D297353CC}">
              <c16:uniqueId val="{00000001-697C-4B23-8802-16B82DB22253}"/>
            </c:ext>
          </c:extLst>
        </c:ser>
        <c:ser>
          <c:idx val="2"/>
          <c:order val="2"/>
          <c:tx>
            <c:strRef>
              <c:f>Sheet1!$E$3</c:f>
              <c:strCache>
                <c:ptCount val="1"/>
                <c:pt idx="0">
                  <c:v>Shakeout</c:v>
                </c:pt>
              </c:strCache>
            </c:strRef>
          </c:tx>
          <c:spPr>
            <a:solidFill>
              <a:schemeClr val="accent3"/>
            </a:solidFill>
            <a:ln>
              <a:noFill/>
            </a:ln>
            <a:effectLst/>
            <a:scene3d>
              <a:camera prst="orthographicFront"/>
              <a:lightRig rig="threePt" dir="t"/>
            </a:scene3d>
            <a:sp3d>
              <a:bevelT/>
            </a:sp3d>
          </c:spPr>
          <c:dLbls>
            <c:delete val="1"/>
          </c:dLbls>
          <c:val>
            <c:numRef>
              <c:f>Sheet1!$E$4:$E$62</c:f>
              <c:numCache>
                <c:formatCode>General</c:formatCode>
                <c:ptCount val="59"/>
                <c:pt idx="0">
                  <c:v>#N/A</c:v>
                </c:pt>
                <c:pt idx="1">
                  <c:v>#N/A</c:v>
                </c:pt>
                <c:pt idx="2">
                  <c:v>#N/A</c:v>
                </c:pt>
                <c:pt idx="3">
                  <c:v>#N/A</c:v>
                </c:pt>
                <c:pt idx="4">
                  <c:v>#N/A</c:v>
                </c:pt>
                <c:pt idx="5">
                  <c:v>#N/A</c:v>
                </c:pt>
                <c:pt idx="6">
                  <c:v>#N/A</c:v>
                </c:pt>
                <c:pt idx="7">
                  <c:v>#N/A</c:v>
                </c:pt>
                <c:pt idx="8">
                  <c:v>#N/A</c:v>
                </c:pt>
                <c:pt idx="9">
                  <c:v>#N/A</c:v>
                </c:pt>
                <c:pt idx="10">
                  <c:v>#N/A</c:v>
                </c:pt>
                <c:pt idx="11">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0.21967979735098117</c:v>
                </c:pt>
                <c:pt idx="31">
                  <c:v>0.24194434361359043</c:v>
                </c:pt>
                <c:pt idx="32">
                  <c:v>0.26448835680795812</c:v>
                </c:pt>
                <c:pt idx="33">
                  <c:v>0.28676545757669852</c:v>
                </c:pt>
                <c:pt idx="34">
                  <c:v>0.3081410097234204</c:v>
                </c:pt>
                <c:pt idx="35">
                  <c:v>0.32791853132274701</c:v>
                </c:pt>
                <c:pt idx="36">
                  <c:v>0.34537807575273383</c:v>
                </c:pt>
                <c:pt idx="37">
                  <c:v>0.35982432834901018</c:v>
                </c:pt>
              </c:numCache>
            </c:numRef>
          </c:val>
          <c:extLst>
            <c:ext xmlns:c16="http://schemas.microsoft.com/office/drawing/2014/chart" uri="{C3380CC4-5D6E-409C-BE32-E72D297353CC}">
              <c16:uniqueId val="{00000002-697C-4B23-8802-16B82DB22253}"/>
            </c:ext>
          </c:extLst>
        </c:ser>
        <c:ser>
          <c:idx val="3"/>
          <c:order val="3"/>
          <c:tx>
            <c:strRef>
              <c:f>Sheet1!$F$3</c:f>
              <c:strCache>
                <c:ptCount val="1"/>
                <c:pt idx="0">
                  <c:v>Mature</c:v>
                </c:pt>
              </c:strCache>
            </c:strRef>
          </c:tx>
          <c:spPr>
            <a:solidFill>
              <a:schemeClr val="accent4"/>
            </a:solidFill>
            <a:ln>
              <a:noFill/>
            </a:ln>
            <a:effectLst/>
            <a:scene3d>
              <a:camera prst="orthographicFront"/>
              <a:lightRig rig="threePt" dir="t"/>
            </a:scene3d>
            <a:sp3d prstMaterial="matte">
              <a:bevelT/>
            </a:sp3d>
          </c:spPr>
          <c:dLbls>
            <c:delete val="1"/>
          </c:dLbls>
          <c:val>
            <c:numRef>
              <c:f>Sheet1!$F$4:$F$62</c:f>
              <c:numCache>
                <c:formatCode>General</c:formatCode>
                <c:ptCount val="59"/>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22">
                  <c:v>#N/A</c:v>
                </c:pt>
                <c:pt idx="23">
                  <c:v>#N/A</c:v>
                </c:pt>
                <c:pt idx="24">
                  <c:v>#N/A</c:v>
                </c:pt>
                <c:pt idx="25">
                  <c:v>#N/A</c:v>
                </c:pt>
                <c:pt idx="26">
                  <c:v>#N/A</c:v>
                </c:pt>
                <c:pt idx="27">
                  <c:v>#N/A</c:v>
                </c:pt>
                <c:pt idx="28">
                  <c:v>#N/A</c:v>
                </c:pt>
                <c:pt idx="29">
                  <c:v>#N/A</c:v>
                </c:pt>
                <c:pt idx="30">
                  <c:v>#N/A</c:v>
                </c:pt>
                <c:pt idx="31">
                  <c:v>#N/A</c:v>
                </c:pt>
                <c:pt idx="32">
                  <c:v>#N/A</c:v>
                </c:pt>
                <c:pt idx="37">
                  <c:v>0.35982432834901018</c:v>
                </c:pt>
                <c:pt idx="38">
                  <c:v>0.37063997771396978</c:v>
                </c:pt>
                <c:pt idx="39">
                  <c:v>0.37733812996643135</c:v>
                </c:pt>
                <c:pt idx="40">
                  <c:v>0.37960668982249451</c:v>
                </c:pt>
                <c:pt idx="41">
                  <c:v>0.37733812996643118</c:v>
                </c:pt>
                <c:pt idx="42">
                  <c:v>0.37063997771396934</c:v>
                </c:pt>
                <c:pt idx="43">
                  <c:v>0.35982432834900951</c:v>
                </c:pt>
                <c:pt idx="44">
                  <c:v>0.34537807575273305</c:v>
                </c:pt>
                <c:pt idx="45">
                  <c:v>0.32791853132274612</c:v>
                </c:pt>
                <c:pt idx="46">
                  <c:v>0.30814100972341946</c:v>
                </c:pt>
                <c:pt idx="47">
                  <c:v>0.28676545757669747</c:v>
                </c:pt>
                <c:pt idx="48">
                  <c:v>0.26448835680795701</c:v>
                </c:pt>
              </c:numCache>
            </c:numRef>
          </c:val>
          <c:extLst>
            <c:ext xmlns:c16="http://schemas.microsoft.com/office/drawing/2014/chart" uri="{C3380CC4-5D6E-409C-BE32-E72D297353CC}">
              <c16:uniqueId val="{00000003-697C-4B23-8802-16B82DB22253}"/>
            </c:ext>
          </c:extLst>
        </c:ser>
        <c:ser>
          <c:idx val="4"/>
          <c:order val="4"/>
          <c:tx>
            <c:strRef>
              <c:f>Sheet1!$G$3</c:f>
              <c:strCache>
                <c:ptCount val="1"/>
                <c:pt idx="0">
                  <c:v>Decline</c:v>
                </c:pt>
              </c:strCache>
            </c:strRef>
          </c:tx>
          <c:spPr>
            <a:solidFill>
              <a:schemeClr val="accent5"/>
            </a:solidFill>
            <a:ln>
              <a:noFill/>
            </a:ln>
            <a:effectLst/>
            <a:scene3d>
              <a:camera prst="orthographicFront"/>
              <a:lightRig rig="threePt" dir="t"/>
            </a:scene3d>
            <a:sp3d>
              <a:bevelT/>
            </a:sp3d>
          </c:spPr>
          <c:dLbls>
            <c:delete val="1"/>
          </c:dLbls>
          <c:val>
            <c:numRef>
              <c:f>Sheet1!$G$4:$G$62</c:f>
              <c:numCache>
                <c:formatCode>General</c:formatCode>
                <c:ptCount val="59"/>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5">
                  <c:v>#N/A</c:v>
                </c:pt>
                <c:pt idx="26">
                  <c:v>#N/A</c:v>
                </c:pt>
                <c:pt idx="27">
                  <c:v>#N/A</c:v>
                </c:pt>
                <c:pt idx="28">
                  <c:v>#N/A</c:v>
                </c:pt>
                <c:pt idx="29">
                  <c:v>#N/A</c:v>
                </c:pt>
                <c:pt idx="30">
                  <c:v>#N/A</c:v>
                </c:pt>
                <c:pt idx="31">
                  <c:v>#N/A</c:v>
                </c:pt>
                <c:pt idx="32">
                  <c:v>#N/A</c:v>
                </c:pt>
                <c:pt idx="48">
                  <c:v>0.26448835680795701</c:v>
                </c:pt>
                <c:pt idx="49">
                  <c:v>0.24194434361358935</c:v>
                </c:pt>
                <c:pt idx="50">
                  <c:v>0.21967979735098006</c:v>
                </c:pt>
                <c:pt idx="51">
                  <c:v>0.19813859080334578</c:v>
                </c:pt>
                <c:pt idx="52">
                  <c:v>0.177658613464935</c:v>
                </c:pt>
                <c:pt idx="53">
                  <c:v>0.15847673572898199</c:v>
                </c:pt>
              </c:numCache>
            </c:numRef>
          </c:val>
          <c:extLst>
            <c:ext xmlns:c16="http://schemas.microsoft.com/office/drawing/2014/chart" uri="{C3380CC4-5D6E-409C-BE32-E72D297353CC}">
              <c16:uniqueId val="{00000004-697C-4B23-8802-16B82DB22253}"/>
            </c:ext>
          </c:extLst>
        </c:ser>
        <c:dLbls>
          <c:showLegendKey val="0"/>
          <c:showVal val="1"/>
          <c:showCatName val="0"/>
          <c:showSerName val="0"/>
          <c:showPercent val="0"/>
          <c:showBubbleSize val="0"/>
        </c:dLbls>
        <c:axId val="223565968"/>
        <c:axId val="223566360"/>
      </c:areaChart>
      <c:catAx>
        <c:axId val="223565968"/>
        <c:scaling>
          <c:orientation val="minMax"/>
        </c:scaling>
        <c:delete val="1"/>
        <c:axPos val="b"/>
        <c:majorTickMark val="none"/>
        <c:minorTickMark val="none"/>
        <c:tickLblPos val="nextTo"/>
        <c:crossAx val="223566360"/>
        <c:crosses val="autoZero"/>
        <c:auto val="1"/>
        <c:lblAlgn val="ctr"/>
        <c:lblOffset val="100"/>
        <c:noMultiLvlLbl val="0"/>
      </c:catAx>
      <c:valAx>
        <c:axId val="223566360"/>
        <c:scaling>
          <c:orientation val="minMax"/>
        </c:scaling>
        <c:delete val="1"/>
        <c:axPos val="l"/>
        <c:numFmt formatCode="General" sourceLinked="1"/>
        <c:majorTickMark val="none"/>
        <c:minorTickMark val="none"/>
        <c:tickLblPos val="nextTo"/>
        <c:crossAx val="223565968"/>
        <c:crosses val="autoZero"/>
        <c:crossBetween val="midCat"/>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dirty="0"/>
              <a:t>Pre- and Post-Cannibalization of PC Unit Sales</a:t>
            </a:r>
          </a:p>
        </c:rich>
      </c:tx>
      <c:overlay val="0"/>
      <c:spPr>
        <a:noFill/>
        <a:ln>
          <a:noFill/>
        </a:ln>
        <a:effectLst/>
      </c:spPr>
    </c:title>
    <c:autoTitleDeleted val="0"/>
    <c:plotArea>
      <c:layout>
        <c:manualLayout>
          <c:layoutTarget val="inner"/>
          <c:xMode val="edge"/>
          <c:yMode val="edge"/>
          <c:x val="0.23137404098526143"/>
          <c:y val="0.27627710715265069"/>
          <c:w val="0.73887618614980821"/>
          <c:h val="0.59748747824432402"/>
        </c:manualLayout>
      </c:layout>
      <c:barChart>
        <c:barDir val="col"/>
        <c:grouping val="clustered"/>
        <c:varyColors val="0"/>
        <c:ser>
          <c:idx val="2"/>
          <c:order val="0"/>
          <c:tx>
            <c:strRef>
              <c:f>Sheet3!$C$5</c:f>
              <c:strCache>
                <c:ptCount val="1"/>
                <c:pt idx="0">
                  <c:v>Consumer PC shipments (pre-cannabilzation)</c:v>
                </c:pt>
              </c:strCache>
            </c:strRef>
          </c:tx>
          <c:spPr>
            <a:solidFill>
              <a:schemeClr val="accent3">
                <a:lumMod val="50000"/>
              </a:schemeClr>
            </a:solidFill>
          </c:spPr>
          <c:invertIfNegative val="0"/>
          <c:cat>
            <c:strRef>
              <c:f>Sheet3!$D$4:$G$4</c:f>
              <c:strCache>
                <c:ptCount val="4"/>
                <c:pt idx="0">
                  <c:v>FY2011</c:v>
                </c:pt>
                <c:pt idx="1">
                  <c:v>FY2012E</c:v>
                </c:pt>
                <c:pt idx="2">
                  <c:v>FY2013E</c:v>
                </c:pt>
                <c:pt idx="3">
                  <c:v>FY2014E</c:v>
                </c:pt>
              </c:strCache>
            </c:strRef>
          </c:cat>
          <c:val>
            <c:numRef>
              <c:f>Sheet3!$D$5:$G$5</c:f>
              <c:numCache>
                <c:formatCode>General</c:formatCode>
                <c:ptCount val="4"/>
                <c:pt idx="0">
                  <c:v>170022</c:v>
                </c:pt>
                <c:pt idx="1">
                  <c:v>174430</c:v>
                </c:pt>
                <c:pt idx="2">
                  <c:v>184120</c:v>
                </c:pt>
                <c:pt idx="3">
                  <c:v>193811</c:v>
                </c:pt>
              </c:numCache>
            </c:numRef>
          </c:val>
          <c:extLst>
            <c:ext xmlns:c16="http://schemas.microsoft.com/office/drawing/2014/chart" uri="{C3380CC4-5D6E-409C-BE32-E72D297353CC}">
              <c16:uniqueId val="{00000000-92E3-4E64-9C13-A5F7D4417EC7}"/>
            </c:ext>
          </c:extLst>
        </c:ser>
        <c:ser>
          <c:idx val="4"/>
          <c:order val="1"/>
          <c:tx>
            <c:strRef>
              <c:f>Sheet3!$I$5</c:f>
              <c:strCache>
                <c:ptCount val="1"/>
                <c:pt idx="0">
                  <c:v>Consumer PC shipments (post-cannabilzation)</c:v>
                </c:pt>
              </c:strCache>
            </c:strRef>
          </c:tx>
          <c:spPr>
            <a:solidFill>
              <a:schemeClr val="accent3">
                <a:lumMod val="60000"/>
                <a:lumOff val="40000"/>
              </a:schemeClr>
            </a:solidFill>
            <a:ln w="28575" cap="rnd">
              <a:noFill/>
              <a:round/>
            </a:ln>
            <a:effectLst/>
          </c:spPr>
          <c:invertIfNegative val="0"/>
          <c:cat>
            <c:strRef>
              <c:f>Sheet3!$J$4:$M$4</c:f>
              <c:strCache>
                <c:ptCount val="4"/>
                <c:pt idx="0">
                  <c:v>FY2011</c:v>
                </c:pt>
                <c:pt idx="1">
                  <c:v>FY2012E</c:v>
                </c:pt>
                <c:pt idx="2">
                  <c:v>FY2013E</c:v>
                </c:pt>
                <c:pt idx="3">
                  <c:v>FY2014E</c:v>
                </c:pt>
              </c:strCache>
            </c:strRef>
          </c:cat>
          <c:val>
            <c:numRef>
              <c:f>Sheet3!$J$5:$M$5</c:f>
              <c:numCache>
                <c:formatCode>General</c:formatCode>
                <c:ptCount val="4"/>
                <c:pt idx="0">
                  <c:v>158986</c:v>
                </c:pt>
                <c:pt idx="1">
                  <c:v>149590</c:v>
                </c:pt>
                <c:pt idx="2">
                  <c:v>150745</c:v>
                </c:pt>
                <c:pt idx="3">
                  <c:v>149186</c:v>
                </c:pt>
              </c:numCache>
            </c:numRef>
          </c:val>
          <c:extLst>
            <c:ext xmlns:c16="http://schemas.microsoft.com/office/drawing/2014/chart" uri="{C3380CC4-5D6E-409C-BE32-E72D297353CC}">
              <c16:uniqueId val="{00000001-92E3-4E64-9C13-A5F7D4417EC7}"/>
            </c:ext>
          </c:extLst>
        </c:ser>
        <c:ser>
          <c:idx val="0"/>
          <c:order val="2"/>
          <c:tx>
            <c:strRef>
              <c:f>Sheet3!$J$9</c:f>
              <c:strCache>
                <c:ptCount val="1"/>
              </c:strCache>
            </c:strRef>
          </c:tx>
          <c:invertIfNegative val="0"/>
          <c:cat>
            <c:strRef>
              <c:f>Sheet3!$D$4:$G$4</c:f>
              <c:strCache>
                <c:ptCount val="4"/>
                <c:pt idx="0">
                  <c:v>FY2011</c:v>
                </c:pt>
                <c:pt idx="1">
                  <c:v>FY2012E</c:v>
                </c:pt>
                <c:pt idx="2">
                  <c:v>FY2013E</c:v>
                </c:pt>
                <c:pt idx="3">
                  <c:v>FY2014E</c:v>
                </c:pt>
              </c:strCache>
            </c:strRef>
          </c:cat>
          <c:val>
            <c:numRef>
              <c:f>Sheet3!$K$9:$M$9</c:f>
              <c:numCache>
                <c:formatCode>General</c:formatCode>
                <c:ptCount val="3"/>
              </c:numCache>
            </c:numRef>
          </c:val>
          <c:extLst>
            <c:ext xmlns:c16="http://schemas.microsoft.com/office/drawing/2014/chart" uri="{C3380CC4-5D6E-409C-BE32-E72D297353CC}">
              <c16:uniqueId val="{00000002-92E3-4E64-9C13-A5F7D4417EC7}"/>
            </c:ext>
          </c:extLst>
        </c:ser>
        <c:ser>
          <c:idx val="3"/>
          <c:order val="3"/>
          <c:tx>
            <c:strRef>
              <c:f>Sheet3!$C$6</c:f>
              <c:strCache>
                <c:ptCount val="1"/>
                <c:pt idx="0">
                  <c:v>Non-consumer PC shipments (pre-cannabilization)</c:v>
                </c:pt>
              </c:strCache>
            </c:strRef>
          </c:tx>
          <c:spPr>
            <a:solidFill>
              <a:schemeClr val="accent4">
                <a:lumMod val="50000"/>
              </a:schemeClr>
            </a:solidFill>
          </c:spPr>
          <c:invertIfNegative val="0"/>
          <c:cat>
            <c:strRef>
              <c:f>Sheet3!$D$4:$G$4</c:f>
              <c:strCache>
                <c:ptCount val="4"/>
                <c:pt idx="0">
                  <c:v>FY2011</c:v>
                </c:pt>
                <c:pt idx="1">
                  <c:v>FY2012E</c:v>
                </c:pt>
                <c:pt idx="2">
                  <c:v>FY2013E</c:v>
                </c:pt>
                <c:pt idx="3">
                  <c:v>FY2014E</c:v>
                </c:pt>
              </c:strCache>
            </c:strRef>
          </c:cat>
          <c:val>
            <c:numRef>
              <c:f>Sheet3!$D$6:$G$6</c:f>
              <c:numCache>
                <c:formatCode>General</c:formatCode>
                <c:ptCount val="4"/>
                <c:pt idx="0">
                  <c:v>180881</c:v>
                </c:pt>
                <c:pt idx="1">
                  <c:v>185570</c:v>
                </c:pt>
                <c:pt idx="2">
                  <c:v>195880</c:v>
                </c:pt>
                <c:pt idx="3">
                  <c:v>206189</c:v>
                </c:pt>
              </c:numCache>
            </c:numRef>
          </c:val>
          <c:extLst>
            <c:ext xmlns:c16="http://schemas.microsoft.com/office/drawing/2014/chart" uri="{C3380CC4-5D6E-409C-BE32-E72D297353CC}">
              <c16:uniqueId val="{00000003-92E3-4E64-9C13-A5F7D4417EC7}"/>
            </c:ext>
          </c:extLst>
        </c:ser>
        <c:ser>
          <c:idx val="5"/>
          <c:order val="4"/>
          <c:tx>
            <c:strRef>
              <c:f>Sheet3!$I$6</c:f>
              <c:strCache>
                <c:ptCount val="1"/>
                <c:pt idx="0">
                  <c:v>Non-consumer PC shipments (post-cannabilization)</c:v>
                </c:pt>
              </c:strCache>
            </c:strRef>
          </c:tx>
          <c:spPr>
            <a:solidFill>
              <a:schemeClr val="accent4">
                <a:lumMod val="40000"/>
                <a:lumOff val="60000"/>
              </a:schemeClr>
            </a:solidFill>
            <a:ln w="28575" cap="rnd">
              <a:noFill/>
              <a:round/>
            </a:ln>
            <a:effectLst/>
          </c:spPr>
          <c:invertIfNegative val="0"/>
          <c:cat>
            <c:strRef>
              <c:f>Sheet3!$J$4:$M$4</c:f>
              <c:strCache>
                <c:ptCount val="4"/>
                <c:pt idx="0">
                  <c:v>FY2011</c:v>
                </c:pt>
                <c:pt idx="1">
                  <c:v>FY2012E</c:v>
                </c:pt>
                <c:pt idx="2">
                  <c:v>FY2013E</c:v>
                </c:pt>
                <c:pt idx="3">
                  <c:v>FY2014E</c:v>
                </c:pt>
              </c:strCache>
            </c:strRef>
          </c:cat>
          <c:val>
            <c:numRef>
              <c:f>Sheet3!$J$6:$M$6</c:f>
              <c:numCache>
                <c:formatCode>General</c:formatCode>
                <c:ptCount val="4"/>
                <c:pt idx="0">
                  <c:v>180712</c:v>
                </c:pt>
                <c:pt idx="1">
                  <c:v>184850</c:v>
                </c:pt>
                <c:pt idx="2">
                  <c:v>194505</c:v>
                </c:pt>
                <c:pt idx="3">
                  <c:v>203564</c:v>
                </c:pt>
              </c:numCache>
            </c:numRef>
          </c:val>
          <c:extLst>
            <c:ext xmlns:c16="http://schemas.microsoft.com/office/drawing/2014/chart" uri="{C3380CC4-5D6E-409C-BE32-E72D297353CC}">
              <c16:uniqueId val="{00000004-92E3-4E64-9C13-A5F7D4417EC7}"/>
            </c:ext>
          </c:extLst>
        </c:ser>
        <c:dLbls>
          <c:showLegendKey val="0"/>
          <c:showVal val="0"/>
          <c:showCatName val="0"/>
          <c:showSerName val="0"/>
          <c:showPercent val="0"/>
          <c:showBubbleSize val="0"/>
        </c:dLbls>
        <c:gapWidth val="150"/>
        <c:overlap val="30"/>
        <c:axId val="246977872"/>
        <c:axId val="246978264"/>
      </c:barChart>
      <c:catAx>
        <c:axId val="246977872"/>
        <c:scaling>
          <c:orientation val="minMax"/>
        </c:scaling>
        <c:delete val="0"/>
        <c:axPos val="b"/>
        <c:title>
          <c:tx>
            <c:rich>
              <a:bodyPr/>
              <a:lstStyle/>
              <a:p>
                <a:pPr>
                  <a:defRPr/>
                </a:pPr>
                <a:r>
                  <a:rPr lang="en-US" dirty="0"/>
                  <a:t>Fiscal Year</a:t>
                </a:r>
              </a:p>
            </c:rich>
          </c:tx>
          <c:overlay val="0"/>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1200"/>
            </a:pPr>
            <a:endParaRPr lang="en-US"/>
          </a:p>
        </c:txPr>
        <c:crossAx val="246978264"/>
        <c:crosses val="autoZero"/>
        <c:auto val="1"/>
        <c:lblAlgn val="ctr"/>
        <c:lblOffset val="100"/>
        <c:noMultiLvlLbl val="0"/>
      </c:catAx>
      <c:valAx>
        <c:axId val="246978264"/>
        <c:scaling>
          <c:orientation val="minMax"/>
          <c:max val="210000"/>
          <c:min val="100000"/>
        </c:scaling>
        <c:delete val="0"/>
        <c:axPos val="l"/>
        <c:title>
          <c:tx>
            <c:rich>
              <a:bodyPr rot="0" vert="horz"/>
              <a:lstStyle/>
              <a:p>
                <a:pPr>
                  <a:defRPr/>
                </a:pPr>
                <a:r>
                  <a:rPr lang="en-US" dirty="0"/>
                  <a:t>Unit Projections</a:t>
                </a:r>
              </a:p>
              <a:p>
                <a:pPr>
                  <a:defRPr/>
                </a:pPr>
                <a:r>
                  <a:rPr lang="en-US" dirty="0"/>
                  <a:t>(thousands)</a:t>
                </a:r>
              </a:p>
            </c:rich>
          </c:tx>
          <c:layout>
            <c:manualLayout>
              <c:xMode val="edge"/>
              <c:yMode val="edge"/>
              <c:x val="1.9249318594791037E-2"/>
              <c:y val="0.33873307488155563"/>
            </c:manualLayout>
          </c:layout>
          <c:overlay val="0"/>
        </c:title>
        <c:numFmt formatCode="#,##0" sourceLinked="0"/>
        <c:majorTickMark val="none"/>
        <c:minorTickMark val="none"/>
        <c:tickLblPos val="nextTo"/>
        <c:spPr>
          <a:noFill/>
          <a:ln>
            <a:noFill/>
          </a:ln>
          <a:effectLst/>
        </c:spPr>
        <c:txPr>
          <a:bodyPr rot="-60000000" vert="horz"/>
          <a:lstStyle/>
          <a:p>
            <a:pPr>
              <a:defRPr sz="1200"/>
            </a:pPr>
            <a:endParaRPr lang="en-US"/>
          </a:p>
        </c:txPr>
        <c:crossAx val="246977872"/>
        <c:crosses val="autoZero"/>
        <c:crossBetween val="between"/>
      </c:valAx>
    </c:plotArea>
    <c:legend>
      <c:legendPos val="t"/>
      <c:legendEntry>
        <c:idx val="2"/>
        <c:delete val="1"/>
      </c:legendEntry>
      <c:layout>
        <c:manualLayout>
          <c:xMode val="edge"/>
          <c:yMode val="edge"/>
          <c:x val="5.6164319604280234E-2"/>
          <c:y val="0.1250506637234001"/>
          <c:w val="0.8639365031294165"/>
          <c:h val="0.17313139593728458"/>
        </c:manualLayout>
      </c:layout>
      <c:overlay val="0"/>
      <c:spPr>
        <a:noFill/>
        <a:ln>
          <a:noFill/>
        </a:ln>
        <a:effectLst/>
      </c:spPr>
      <c:txPr>
        <a:bodyPr rot="0" vert="horz"/>
        <a:lstStyle/>
        <a:p>
          <a:pPr>
            <a:defRPr sz="1100"/>
          </a:pPr>
          <a:endParaRPr lang="en-US"/>
        </a:p>
      </c:txPr>
    </c:legend>
    <c:plotVisOnly val="1"/>
    <c:dispBlanksAs val="gap"/>
    <c:showDLblsOverMax val="0"/>
  </c:chart>
  <c:spPr>
    <a:noFill/>
    <a:ln>
      <a:noFill/>
    </a:ln>
  </c:spPr>
  <c:txPr>
    <a:bodyPr/>
    <a:lstStyle/>
    <a:p>
      <a:pPr>
        <a:defRPr>
          <a:solidFill>
            <a:schemeClr val="tx1">
              <a:lumMod val="95000"/>
              <a:lumOff val="5000"/>
            </a:schemeClr>
          </a:solidFill>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2.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8.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9.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5.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6.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7.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9.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0.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4.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5.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6.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7.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8.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9.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4.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5.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7.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8.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9.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1.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2.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3.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4.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5.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6.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0.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1.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2.xml><?xml version="1.0" encoding="utf-8"?>
<dgm:colorsDef xmlns:dgm="http://schemas.openxmlformats.org/drawingml/2006/diagram" xmlns:a="http://schemas.openxmlformats.org/drawingml/2006/main" uniqueId="urn:microsoft.com/office/officeart/2005/8/colors/accent1_2#1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FC6603-3644-47D5-BA8C-222E052CEBBD}"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97C066E4-0C56-4DC2-8D8F-8994F8880BC0}">
      <dgm:prSet/>
      <dgm:spPr/>
      <dgm:t>
        <a:bodyPr/>
        <a:lstStyle/>
        <a:p>
          <a:r>
            <a:rPr lang="en-US"/>
            <a:t>Many investors believe that the </a:t>
          </a:r>
          <a:r>
            <a:rPr lang="en-US" u="sng"/>
            <a:t>pursuit of 'true value</a:t>
          </a:r>
          <a:r>
            <a:rPr lang="en-US"/>
            <a:t>' based upon financial fundamentals is a </a:t>
          </a:r>
          <a:r>
            <a:rPr lang="en-US" u="sng"/>
            <a:t>fruitless one </a:t>
          </a:r>
          <a:r>
            <a:rPr lang="en-US"/>
            <a:t>in markets where prices often seem to have little to do with value. </a:t>
          </a:r>
        </a:p>
      </dgm:t>
    </dgm:pt>
    <dgm:pt modelId="{393CE927-DDE6-4911-89FB-B05E57717A4C}" type="parTrans" cxnId="{14D3B00B-FF8C-43AD-9EBB-8FE16501B9A1}">
      <dgm:prSet/>
      <dgm:spPr/>
      <dgm:t>
        <a:bodyPr/>
        <a:lstStyle/>
        <a:p>
          <a:endParaRPr lang="en-US"/>
        </a:p>
      </dgm:t>
    </dgm:pt>
    <dgm:pt modelId="{1B887C5F-68E7-457D-8828-FD6F35C99A0E}" type="sibTrans" cxnId="{14D3B00B-FF8C-43AD-9EBB-8FE16501B9A1}">
      <dgm:prSet/>
      <dgm:spPr/>
      <dgm:t>
        <a:bodyPr/>
        <a:lstStyle/>
        <a:p>
          <a:endParaRPr lang="en-US"/>
        </a:p>
      </dgm:t>
    </dgm:pt>
    <dgm:pt modelId="{94133B68-6294-41D9-93D7-BCDF0DC0494C}">
      <dgm:prSet/>
      <dgm:spPr/>
      <dgm:t>
        <a:bodyPr/>
        <a:lstStyle/>
        <a:p>
          <a:r>
            <a:rPr lang="en-US"/>
            <a:t>There have always been investors in financial markets who have argued that </a:t>
          </a:r>
          <a:r>
            <a:rPr lang="en-US" u="sng"/>
            <a:t>market prices are determined by the perceptions </a:t>
          </a:r>
          <a:r>
            <a:rPr lang="en-US"/>
            <a:t>(and misperceptions) of buyers and sellers, and not by anything as prosaic as cashflows or earnings. </a:t>
          </a:r>
        </a:p>
      </dgm:t>
    </dgm:pt>
    <dgm:pt modelId="{D0CE06A1-4EE7-4277-844C-C17A4FA62D43}" type="parTrans" cxnId="{B71D1829-8E0A-4345-8141-E028F5FB78E1}">
      <dgm:prSet/>
      <dgm:spPr/>
      <dgm:t>
        <a:bodyPr/>
        <a:lstStyle/>
        <a:p>
          <a:endParaRPr lang="en-US"/>
        </a:p>
      </dgm:t>
    </dgm:pt>
    <dgm:pt modelId="{7A302F9D-E385-4B48-8F65-4CB7BFE596B4}" type="sibTrans" cxnId="{B71D1829-8E0A-4345-8141-E028F5FB78E1}">
      <dgm:prSet/>
      <dgm:spPr/>
      <dgm:t>
        <a:bodyPr/>
        <a:lstStyle/>
        <a:p>
          <a:endParaRPr lang="en-US"/>
        </a:p>
      </dgm:t>
    </dgm:pt>
    <dgm:pt modelId="{7998BDB4-F39A-42F5-8FFD-C87948A00E8E}">
      <dgm:prSet/>
      <dgm:spPr/>
      <dgm:t>
        <a:bodyPr/>
        <a:lstStyle/>
        <a:p>
          <a:r>
            <a:rPr lang="en-US" u="sng"/>
            <a:t>Perceptions matter</a:t>
          </a:r>
          <a:r>
            <a:rPr lang="en-US"/>
            <a:t>, but they cannot be all that matter.</a:t>
          </a:r>
        </a:p>
      </dgm:t>
    </dgm:pt>
    <dgm:pt modelId="{F0C3B1D2-6540-4AD1-9417-812FDE42B34D}" type="parTrans" cxnId="{FC8C528B-04FD-45A1-90AA-73A3EC07B2D4}">
      <dgm:prSet/>
      <dgm:spPr/>
      <dgm:t>
        <a:bodyPr/>
        <a:lstStyle/>
        <a:p>
          <a:endParaRPr lang="en-US"/>
        </a:p>
      </dgm:t>
    </dgm:pt>
    <dgm:pt modelId="{4EC320F8-DA44-42C0-A70B-6430A485F9FB}" type="sibTrans" cxnId="{FC8C528B-04FD-45A1-90AA-73A3EC07B2D4}">
      <dgm:prSet/>
      <dgm:spPr/>
      <dgm:t>
        <a:bodyPr/>
        <a:lstStyle/>
        <a:p>
          <a:endParaRPr lang="en-US"/>
        </a:p>
      </dgm:t>
    </dgm:pt>
    <dgm:pt modelId="{2B4282F8-CD95-4C5F-90EA-32844C9B62FB}">
      <dgm:prSet/>
      <dgm:spPr/>
      <dgm:t>
        <a:bodyPr/>
        <a:lstStyle/>
        <a:p>
          <a:r>
            <a:rPr lang="en-US"/>
            <a:t>Asset prices cannot be justified by merely using the </a:t>
          </a:r>
          <a:r>
            <a:rPr lang="en-US" u="sng"/>
            <a:t>“bigger fool” </a:t>
          </a:r>
          <a:r>
            <a:rPr lang="en-US"/>
            <a:t>theory.</a:t>
          </a:r>
        </a:p>
      </dgm:t>
    </dgm:pt>
    <dgm:pt modelId="{33314716-A272-40F9-92BE-4829A3D2A066}" type="parTrans" cxnId="{B2DE70A7-EE4C-4E8B-90D7-1512A6820B28}">
      <dgm:prSet/>
      <dgm:spPr/>
      <dgm:t>
        <a:bodyPr/>
        <a:lstStyle/>
        <a:p>
          <a:endParaRPr lang="en-US"/>
        </a:p>
      </dgm:t>
    </dgm:pt>
    <dgm:pt modelId="{E9BA6433-06B7-4D6F-9E34-A9F45B360455}" type="sibTrans" cxnId="{B2DE70A7-EE4C-4E8B-90D7-1512A6820B28}">
      <dgm:prSet/>
      <dgm:spPr/>
      <dgm:t>
        <a:bodyPr/>
        <a:lstStyle/>
        <a:p>
          <a:endParaRPr lang="en-US"/>
        </a:p>
      </dgm:t>
    </dgm:pt>
    <dgm:pt modelId="{5E84B24D-F689-4583-90F3-1ABDB2AF58DE}" type="pres">
      <dgm:prSet presAssocID="{B8FC6603-3644-47D5-BA8C-222E052CEBBD}" presName="linear" presStyleCnt="0">
        <dgm:presLayoutVars>
          <dgm:animLvl val="lvl"/>
          <dgm:resizeHandles val="exact"/>
        </dgm:presLayoutVars>
      </dgm:prSet>
      <dgm:spPr/>
    </dgm:pt>
    <dgm:pt modelId="{8D58E390-DF30-4984-8644-7D311B2F793F}" type="pres">
      <dgm:prSet presAssocID="{97C066E4-0C56-4DC2-8D8F-8994F8880BC0}" presName="parentText" presStyleLbl="node1" presStyleIdx="0" presStyleCnt="4">
        <dgm:presLayoutVars>
          <dgm:chMax val="0"/>
          <dgm:bulletEnabled val="1"/>
        </dgm:presLayoutVars>
      </dgm:prSet>
      <dgm:spPr/>
    </dgm:pt>
    <dgm:pt modelId="{21F2FE8A-CDB7-4E7C-AC59-62FC20D28683}" type="pres">
      <dgm:prSet presAssocID="{1B887C5F-68E7-457D-8828-FD6F35C99A0E}" presName="spacer" presStyleCnt="0"/>
      <dgm:spPr/>
    </dgm:pt>
    <dgm:pt modelId="{6F095359-9598-4E10-8F86-79F4650ECDFF}" type="pres">
      <dgm:prSet presAssocID="{94133B68-6294-41D9-93D7-BCDF0DC0494C}" presName="parentText" presStyleLbl="node1" presStyleIdx="1" presStyleCnt="4">
        <dgm:presLayoutVars>
          <dgm:chMax val="0"/>
          <dgm:bulletEnabled val="1"/>
        </dgm:presLayoutVars>
      </dgm:prSet>
      <dgm:spPr/>
    </dgm:pt>
    <dgm:pt modelId="{953E992B-EDAC-4DBC-A19E-AE57A520B29F}" type="pres">
      <dgm:prSet presAssocID="{7A302F9D-E385-4B48-8F65-4CB7BFE596B4}" presName="spacer" presStyleCnt="0"/>
      <dgm:spPr/>
    </dgm:pt>
    <dgm:pt modelId="{6F0B3EA4-7097-4741-B275-0C7A69B82BF3}" type="pres">
      <dgm:prSet presAssocID="{7998BDB4-F39A-42F5-8FFD-C87948A00E8E}" presName="parentText" presStyleLbl="node1" presStyleIdx="2" presStyleCnt="4">
        <dgm:presLayoutVars>
          <dgm:chMax val="0"/>
          <dgm:bulletEnabled val="1"/>
        </dgm:presLayoutVars>
      </dgm:prSet>
      <dgm:spPr/>
    </dgm:pt>
    <dgm:pt modelId="{CBD6F934-549C-4C6C-847C-67FC41511801}" type="pres">
      <dgm:prSet presAssocID="{4EC320F8-DA44-42C0-A70B-6430A485F9FB}" presName="spacer" presStyleCnt="0"/>
      <dgm:spPr/>
    </dgm:pt>
    <dgm:pt modelId="{25E80639-2ADE-4A87-9E72-6103AF42CAAF}" type="pres">
      <dgm:prSet presAssocID="{2B4282F8-CD95-4C5F-90EA-32844C9B62FB}" presName="parentText" presStyleLbl="node1" presStyleIdx="3" presStyleCnt="4">
        <dgm:presLayoutVars>
          <dgm:chMax val="0"/>
          <dgm:bulletEnabled val="1"/>
        </dgm:presLayoutVars>
      </dgm:prSet>
      <dgm:spPr/>
    </dgm:pt>
  </dgm:ptLst>
  <dgm:cxnLst>
    <dgm:cxn modelId="{14D3B00B-FF8C-43AD-9EBB-8FE16501B9A1}" srcId="{B8FC6603-3644-47D5-BA8C-222E052CEBBD}" destId="{97C066E4-0C56-4DC2-8D8F-8994F8880BC0}" srcOrd="0" destOrd="0" parTransId="{393CE927-DDE6-4911-89FB-B05E57717A4C}" sibTransId="{1B887C5F-68E7-457D-8828-FD6F35C99A0E}"/>
    <dgm:cxn modelId="{AC129A23-C661-438D-B8F7-87C8B5942996}" type="presOf" srcId="{2B4282F8-CD95-4C5F-90EA-32844C9B62FB}" destId="{25E80639-2ADE-4A87-9E72-6103AF42CAAF}" srcOrd="0" destOrd="0" presId="urn:microsoft.com/office/officeart/2005/8/layout/vList2"/>
    <dgm:cxn modelId="{B71D1829-8E0A-4345-8141-E028F5FB78E1}" srcId="{B8FC6603-3644-47D5-BA8C-222E052CEBBD}" destId="{94133B68-6294-41D9-93D7-BCDF0DC0494C}" srcOrd="1" destOrd="0" parTransId="{D0CE06A1-4EE7-4277-844C-C17A4FA62D43}" sibTransId="{7A302F9D-E385-4B48-8F65-4CB7BFE596B4}"/>
    <dgm:cxn modelId="{FE20A373-FC70-4C67-9101-D43B0131427F}" type="presOf" srcId="{94133B68-6294-41D9-93D7-BCDF0DC0494C}" destId="{6F095359-9598-4E10-8F86-79F4650ECDFF}" srcOrd="0" destOrd="0" presId="urn:microsoft.com/office/officeart/2005/8/layout/vList2"/>
    <dgm:cxn modelId="{4B815080-0838-420D-AA9C-8371BDA23231}" type="presOf" srcId="{7998BDB4-F39A-42F5-8FFD-C87948A00E8E}" destId="{6F0B3EA4-7097-4741-B275-0C7A69B82BF3}" srcOrd="0" destOrd="0" presId="urn:microsoft.com/office/officeart/2005/8/layout/vList2"/>
    <dgm:cxn modelId="{FC8C528B-04FD-45A1-90AA-73A3EC07B2D4}" srcId="{B8FC6603-3644-47D5-BA8C-222E052CEBBD}" destId="{7998BDB4-F39A-42F5-8FFD-C87948A00E8E}" srcOrd="2" destOrd="0" parTransId="{F0C3B1D2-6540-4AD1-9417-812FDE42B34D}" sibTransId="{4EC320F8-DA44-42C0-A70B-6430A485F9FB}"/>
    <dgm:cxn modelId="{55984792-2B44-4BD9-AC33-4ECAC0ADC947}" type="presOf" srcId="{97C066E4-0C56-4DC2-8D8F-8994F8880BC0}" destId="{8D58E390-DF30-4984-8644-7D311B2F793F}" srcOrd="0" destOrd="0" presId="urn:microsoft.com/office/officeart/2005/8/layout/vList2"/>
    <dgm:cxn modelId="{B2DE70A7-EE4C-4E8B-90D7-1512A6820B28}" srcId="{B8FC6603-3644-47D5-BA8C-222E052CEBBD}" destId="{2B4282F8-CD95-4C5F-90EA-32844C9B62FB}" srcOrd="3" destOrd="0" parTransId="{33314716-A272-40F9-92BE-4829A3D2A066}" sibTransId="{E9BA6433-06B7-4D6F-9E34-A9F45B360455}"/>
    <dgm:cxn modelId="{CB6681FD-0B3B-4E96-B43A-E796C54F4706}" type="presOf" srcId="{B8FC6603-3644-47D5-BA8C-222E052CEBBD}" destId="{5E84B24D-F689-4583-90F3-1ABDB2AF58DE}" srcOrd="0" destOrd="0" presId="urn:microsoft.com/office/officeart/2005/8/layout/vList2"/>
    <dgm:cxn modelId="{9B5AFCAF-DB1D-4050-B226-9A2C06B11B1D}" type="presParOf" srcId="{5E84B24D-F689-4583-90F3-1ABDB2AF58DE}" destId="{8D58E390-DF30-4984-8644-7D311B2F793F}" srcOrd="0" destOrd="0" presId="urn:microsoft.com/office/officeart/2005/8/layout/vList2"/>
    <dgm:cxn modelId="{B617BA90-0C64-49E0-A303-58B85604D921}" type="presParOf" srcId="{5E84B24D-F689-4583-90F3-1ABDB2AF58DE}" destId="{21F2FE8A-CDB7-4E7C-AC59-62FC20D28683}" srcOrd="1" destOrd="0" presId="urn:microsoft.com/office/officeart/2005/8/layout/vList2"/>
    <dgm:cxn modelId="{014D5884-5B09-4558-B529-EDAE4168A057}" type="presParOf" srcId="{5E84B24D-F689-4583-90F3-1ABDB2AF58DE}" destId="{6F095359-9598-4E10-8F86-79F4650ECDFF}" srcOrd="2" destOrd="0" presId="urn:microsoft.com/office/officeart/2005/8/layout/vList2"/>
    <dgm:cxn modelId="{53F20B74-E569-4A9A-9D10-297219343D35}" type="presParOf" srcId="{5E84B24D-F689-4583-90F3-1ABDB2AF58DE}" destId="{953E992B-EDAC-4DBC-A19E-AE57A520B29F}" srcOrd="3" destOrd="0" presId="urn:microsoft.com/office/officeart/2005/8/layout/vList2"/>
    <dgm:cxn modelId="{01688DFB-CCC5-4527-A93C-8B5ADDD5599B}" type="presParOf" srcId="{5E84B24D-F689-4583-90F3-1ABDB2AF58DE}" destId="{6F0B3EA4-7097-4741-B275-0C7A69B82BF3}" srcOrd="4" destOrd="0" presId="urn:microsoft.com/office/officeart/2005/8/layout/vList2"/>
    <dgm:cxn modelId="{0C1103CA-E3A9-4761-9142-394370EA7F55}" type="presParOf" srcId="{5E84B24D-F689-4583-90F3-1ABDB2AF58DE}" destId="{CBD6F934-549C-4C6C-847C-67FC41511801}" srcOrd="5" destOrd="0" presId="urn:microsoft.com/office/officeart/2005/8/layout/vList2"/>
    <dgm:cxn modelId="{3B3CA606-965A-467C-82E5-D21FE780F683}" type="presParOf" srcId="{5E84B24D-F689-4583-90F3-1ABDB2AF58DE}" destId="{25E80639-2ADE-4A87-9E72-6103AF42CAA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40BC25-24A8-4C94-BE50-673837595C3E}" type="doc">
      <dgm:prSet loTypeId="urn:microsoft.com/office/officeart/2018/2/layout/IconLabelDescriptionList" loCatId="icon" qsTypeId="urn:microsoft.com/office/officeart/2005/8/quickstyle/simple1" qsCatId="simple" csTypeId="urn:microsoft.com/office/officeart/2018/5/colors/Iconchunking_neutralbg_accent0_3" csCatId="mainScheme" phldr="1"/>
      <dgm:spPr/>
      <dgm:t>
        <a:bodyPr/>
        <a:lstStyle/>
        <a:p>
          <a:endParaRPr lang="en-US"/>
        </a:p>
      </dgm:t>
    </dgm:pt>
    <dgm:pt modelId="{4F17805C-0011-49BD-BA46-1B0DAD7EF37F}">
      <dgm:prSet/>
      <dgm:spPr/>
      <dgm:t>
        <a:bodyPr/>
        <a:lstStyle/>
        <a:p>
          <a:pPr>
            <a:defRPr b="1"/>
          </a:pPr>
          <a:r>
            <a:rPr lang="en-US"/>
            <a:t>Myth 1: A valuation is an objective search for “true” value</a:t>
          </a:r>
        </a:p>
      </dgm:t>
    </dgm:pt>
    <dgm:pt modelId="{0B26201E-B123-4A69-8DCC-785F171E3996}" type="parTrans" cxnId="{9978283E-9C57-4C41-98D1-BB335D5EE2F5}">
      <dgm:prSet/>
      <dgm:spPr/>
      <dgm:t>
        <a:bodyPr/>
        <a:lstStyle/>
        <a:p>
          <a:endParaRPr lang="en-US"/>
        </a:p>
      </dgm:t>
    </dgm:pt>
    <dgm:pt modelId="{185E719B-1BAC-4AE5-A236-27251210B4B7}" type="sibTrans" cxnId="{9978283E-9C57-4C41-98D1-BB335D5EE2F5}">
      <dgm:prSet/>
      <dgm:spPr/>
      <dgm:t>
        <a:bodyPr/>
        <a:lstStyle/>
        <a:p>
          <a:endParaRPr lang="en-US"/>
        </a:p>
      </dgm:t>
    </dgm:pt>
    <dgm:pt modelId="{2243FFD4-D1F8-4026-9C46-18DBBBD6BAC5}">
      <dgm:prSet/>
      <dgm:spPr/>
      <dgm:t>
        <a:bodyPr/>
        <a:lstStyle/>
        <a:p>
          <a:r>
            <a:rPr lang="en-US"/>
            <a:t>Truth 1.1: All valuations are biased. The only questions are how much and in which direction.</a:t>
          </a:r>
        </a:p>
      </dgm:t>
    </dgm:pt>
    <dgm:pt modelId="{CC569F57-1721-4C1F-9168-60948D8E348B}" type="parTrans" cxnId="{F9E400A7-145E-4B51-832B-8B8E9C38DFE4}">
      <dgm:prSet/>
      <dgm:spPr/>
      <dgm:t>
        <a:bodyPr/>
        <a:lstStyle/>
        <a:p>
          <a:endParaRPr lang="en-US"/>
        </a:p>
      </dgm:t>
    </dgm:pt>
    <dgm:pt modelId="{AE9D6CDB-C508-415F-88E2-CE8250EFA3E1}" type="sibTrans" cxnId="{F9E400A7-145E-4B51-832B-8B8E9C38DFE4}">
      <dgm:prSet/>
      <dgm:spPr/>
      <dgm:t>
        <a:bodyPr/>
        <a:lstStyle/>
        <a:p>
          <a:endParaRPr lang="en-US"/>
        </a:p>
      </dgm:t>
    </dgm:pt>
    <dgm:pt modelId="{4B16C054-7F99-400F-B784-6214C0CE5DF5}">
      <dgm:prSet/>
      <dgm:spPr/>
      <dgm:t>
        <a:bodyPr/>
        <a:lstStyle/>
        <a:p>
          <a:r>
            <a:rPr lang="en-US"/>
            <a:t>Truth 1.2: The direction and magnitude of the bias in your valuation  is directly proportional to who pays you and how much you are paid.</a:t>
          </a:r>
        </a:p>
      </dgm:t>
    </dgm:pt>
    <dgm:pt modelId="{C6D4A4AE-E521-4268-A2A7-284616C6E522}" type="parTrans" cxnId="{CA985CB3-53E5-4649-A364-9669C1F73190}">
      <dgm:prSet/>
      <dgm:spPr/>
      <dgm:t>
        <a:bodyPr/>
        <a:lstStyle/>
        <a:p>
          <a:endParaRPr lang="en-US"/>
        </a:p>
      </dgm:t>
    </dgm:pt>
    <dgm:pt modelId="{55CD27B7-3D3B-4720-A53B-0F10D3CC4CAE}" type="sibTrans" cxnId="{CA985CB3-53E5-4649-A364-9669C1F73190}">
      <dgm:prSet/>
      <dgm:spPr/>
      <dgm:t>
        <a:bodyPr/>
        <a:lstStyle/>
        <a:p>
          <a:endParaRPr lang="en-US"/>
        </a:p>
      </dgm:t>
    </dgm:pt>
    <dgm:pt modelId="{3F101FEB-02AA-47AC-92A7-3A7E44BBA1B9}">
      <dgm:prSet/>
      <dgm:spPr/>
      <dgm:t>
        <a:bodyPr/>
        <a:lstStyle/>
        <a:p>
          <a:pPr>
            <a:defRPr b="1"/>
          </a:pPr>
          <a:r>
            <a:rPr lang="en-US"/>
            <a:t>Myth 2.: A good valuation provides a precise estimate of value</a:t>
          </a:r>
        </a:p>
      </dgm:t>
    </dgm:pt>
    <dgm:pt modelId="{E148B0AA-283E-469B-9FE0-43608703E581}" type="parTrans" cxnId="{8965E8D6-0366-499D-813F-3984FBF4CF95}">
      <dgm:prSet/>
      <dgm:spPr/>
      <dgm:t>
        <a:bodyPr/>
        <a:lstStyle/>
        <a:p>
          <a:endParaRPr lang="en-US"/>
        </a:p>
      </dgm:t>
    </dgm:pt>
    <dgm:pt modelId="{6FCCC3FA-8B78-431D-AF48-54ADB127237D}" type="sibTrans" cxnId="{8965E8D6-0366-499D-813F-3984FBF4CF95}">
      <dgm:prSet/>
      <dgm:spPr/>
      <dgm:t>
        <a:bodyPr/>
        <a:lstStyle/>
        <a:p>
          <a:endParaRPr lang="en-US"/>
        </a:p>
      </dgm:t>
    </dgm:pt>
    <dgm:pt modelId="{AE7AB2A8-7AB3-4595-86A5-1E7F363B4117}">
      <dgm:prSet/>
      <dgm:spPr/>
      <dgm:t>
        <a:bodyPr/>
        <a:lstStyle/>
        <a:p>
          <a:r>
            <a:rPr lang="en-US"/>
            <a:t>Truth 2.1: There are no precise valuations</a:t>
          </a:r>
        </a:p>
      </dgm:t>
    </dgm:pt>
    <dgm:pt modelId="{492A977C-0F2F-467D-B26A-87686F5BB012}" type="parTrans" cxnId="{FDCA710D-A7B4-46EE-80EB-E2440C22D8BA}">
      <dgm:prSet/>
      <dgm:spPr/>
      <dgm:t>
        <a:bodyPr/>
        <a:lstStyle/>
        <a:p>
          <a:endParaRPr lang="en-US"/>
        </a:p>
      </dgm:t>
    </dgm:pt>
    <dgm:pt modelId="{5371B1DF-60DF-4B3E-B421-6747D0D8AD0C}" type="sibTrans" cxnId="{FDCA710D-A7B4-46EE-80EB-E2440C22D8BA}">
      <dgm:prSet/>
      <dgm:spPr/>
      <dgm:t>
        <a:bodyPr/>
        <a:lstStyle/>
        <a:p>
          <a:endParaRPr lang="en-US"/>
        </a:p>
      </dgm:t>
    </dgm:pt>
    <dgm:pt modelId="{D224E408-580F-454A-A53A-C3267673501B}">
      <dgm:prSet/>
      <dgm:spPr/>
      <dgm:t>
        <a:bodyPr/>
        <a:lstStyle/>
        <a:p>
          <a:r>
            <a:rPr lang="en-US"/>
            <a:t>Truth 2.2: The payoff to valuation is greatest when valuation is least precise.</a:t>
          </a:r>
        </a:p>
      </dgm:t>
    </dgm:pt>
    <dgm:pt modelId="{8A1AEFBC-7BBE-4E21-ACC8-770290D30109}" type="parTrans" cxnId="{0881A33A-F2C8-4630-AA35-77587A64D022}">
      <dgm:prSet/>
      <dgm:spPr/>
      <dgm:t>
        <a:bodyPr/>
        <a:lstStyle/>
        <a:p>
          <a:endParaRPr lang="en-US"/>
        </a:p>
      </dgm:t>
    </dgm:pt>
    <dgm:pt modelId="{328B43C2-BDAA-4178-95B5-433202AC8F78}" type="sibTrans" cxnId="{0881A33A-F2C8-4630-AA35-77587A64D022}">
      <dgm:prSet/>
      <dgm:spPr/>
      <dgm:t>
        <a:bodyPr/>
        <a:lstStyle/>
        <a:p>
          <a:endParaRPr lang="en-US"/>
        </a:p>
      </dgm:t>
    </dgm:pt>
    <dgm:pt modelId="{198FCF8A-AC8C-4664-AF55-A911A67FB827}">
      <dgm:prSet/>
      <dgm:spPr/>
      <dgm:t>
        <a:bodyPr/>
        <a:lstStyle/>
        <a:p>
          <a:pPr>
            <a:defRPr b="1"/>
          </a:pPr>
          <a:r>
            <a:rPr lang="en-US"/>
            <a:t>Myth 3: . The more quantitative a model, the better the valuation</a:t>
          </a:r>
        </a:p>
      </dgm:t>
    </dgm:pt>
    <dgm:pt modelId="{B64D4A12-430C-4C86-A5A2-0A5742FD862A}" type="parTrans" cxnId="{34C4DC55-A5AC-4A4E-A8FD-56691B1A28B5}">
      <dgm:prSet/>
      <dgm:spPr/>
      <dgm:t>
        <a:bodyPr/>
        <a:lstStyle/>
        <a:p>
          <a:endParaRPr lang="en-US"/>
        </a:p>
      </dgm:t>
    </dgm:pt>
    <dgm:pt modelId="{579AE935-A6FF-4BEA-AFE9-74A3A1ECD1E0}" type="sibTrans" cxnId="{34C4DC55-A5AC-4A4E-A8FD-56691B1A28B5}">
      <dgm:prSet/>
      <dgm:spPr/>
      <dgm:t>
        <a:bodyPr/>
        <a:lstStyle/>
        <a:p>
          <a:endParaRPr lang="en-US"/>
        </a:p>
      </dgm:t>
    </dgm:pt>
    <dgm:pt modelId="{03E5B916-A9C2-4616-B1AC-25AB5E3F59A4}">
      <dgm:prSet/>
      <dgm:spPr/>
      <dgm:t>
        <a:bodyPr/>
        <a:lstStyle/>
        <a:p>
          <a:r>
            <a:rPr lang="en-US"/>
            <a:t>Truth 3.1: One’s understanding of a valuation model  is inversely proportional to the number of inputs required for the model.</a:t>
          </a:r>
        </a:p>
      </dgm:t>
    </dgm:pt>
    <dgm:pt modelId="{A0211C4A-C213-4E5C-A964-2E36F844351F}" type="parTrans" cxnId="{68DFABD4-824E-4F9A-B305-3180CE87F5F8}">
      <dgm:prSet/>
      <dgm:spPr/>
      <dgm:t>
        <a:bodyPr/>
        <a:lstStyle/>
        <a:p>
          <a:endParaRPr lang="en-US"/>
        </a:p>
      </dgm:t>
    </dgm:pt>
    <dgm:pt modelId="{8E39DD6F-76E4-49D1-8B4E-A12AE21592DE}" type="sibTrans" cxnId="{68DFABD4-824E-4F9A-B305-3180CE87F5F8}">
      <dgm:prSet/>
      <dgm:spPr/>
      <dgm:t>
        <a:bodyPr/>
        <a:lstStyle/>
        <a:p>
          <a:endParaRPr lang="en-US"/>
        </a:p>
      </dgm:t>
    </dgm:pt>
    <dgm:pt modelId="{8D3E5C7B-F0B1-4395-8654-76CEB7219C98}">
      <dgm:prSet/>
      <dgm:spPr/>
      <dgm:t>
        <a:bodyPr/>
        <a:lstStyle/>
        <a:p>
          <a:r>
            <a:rPr lang="en-US"/>
            <a:t>Truth 3.2: Simpler valuation models do much better than complex ones.</a:t>
          </a:r>
        </a:p>
      </dgm:t>
    </dgm:pt>
    <dgm:pt modelId="{C99B8BCD-851E-4272-8808-0292D59B4EC1}" type="parTrans" cxnId="{1CC7014E-9CAD-4B84-A723-C68F56C6A770}">
      <dgm:prSet/>
      <dgm:spPr/>
      <dgm:t>
        <a:bodyPr/>
        <a:lstStyle/>
        <a:p>
          <a:endParaRPr lang="en-US"/>
        </a:p>
      </dgm:t>
    </dgm:pt>
    <dgm:pt modelId="{BD321909-6C74-4126-86B0-9878253AE9FA}" type="sibTrans" cxnId="{1CC7014E-9CAD-4B84-A723-C68F56C6A770}">
      <dgm:prSet/>
      <dgm:spPr/>
      <dgm:t>
        <a:bodyPr/>
        <a:lstStyle/>
        <a:p>
          <a:endParaRPr lang="en-US"/>
        </a:p>
      </dgm:t>
    </dgm:pt>
    <dgm:pt modelId="{4F3AABA6-E2A7-407A-9F52-101CD38987C4}" type="pres">
      <dgm:prSet presAssocID="{9040BC25-24A8-4C94-BE50-673837595C3E}" presName="root" presStyleCnt="0">
        <dgm:presLayoutVars>
          <dgm:dir/>
          <dgm:resizeHandles val="exact"/>
        </dgm:presLayoutVars>
      </dgm:prSet>
      <dgm:spPr/>
    </dgm:pt>
    <dgm:pt modelId="{B9326F10-5D1E-4949-9C70-54BEBA308ABD}" type="pres">
      <dgm:prSet presAssocID="{4F17805C-0011-49BD-BA46-1B0DAD7EF37F}" presName="compNode" presStyleCnt="0"/>
      <dgm:spPr/>
    </dgm:pt>
    <dgm:pt modelId="{CB65D636-9F1B-4F17-9C15-397831C975A9}" type="pres">
      <dgm:prSet presAssocID="{4F17805C-0011-49BD-BA46-1B0DAD7EF37F}"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ingerprint"/>
        </a:ext>
      </dgm:extLst>
    </dgm:pt>
    <dgm:pt modelId="{FA644E8B-61E1-4169-94ED-FCCEB560BEBF}" type="pres">
      <dgm:prSet presAssocID="{4F17805C-0011-49BD-BA46-1B0DAD7EF37F}" presName="iconSpace" presStyleCnt="0"/>
      <dgm:spPr/>
    </dgm:pt>
    <dgm:pt modelId="{70461A1B-3795-4B9A-ABB3-7792B857D9E2}" type="pres">
      <dgm:prSet presAssocID="{4F17805C-0011-49BD-BA46-1B0DAD7EF37F}" presName="parTx" presStyleLbl="revTx" presStyleIdx="0" presStyleCnt="6">
        <dgm:presLayoutVars>
          <dgm:chMax val="0"/>
          <dgm:chPref val="0"/>
        </dgm:presLayoutVars>
      </dgm:prSet>
      <dgm:spPr/>
    </dgm:pt>
    <dgm:pt modelId="{4E9D398A-BD1C-4E7B-94E0-70201FCDFFA3}" type="pres">
      <dgm:prSet presAssocID="{4F17805C-0011-49BD-BA46-1B0DAD7EF37F}" presName="txSpace" presStyleCnt="0"/>
      <dgm:spPr/>
    </dgm:pt>
    <dgm:pt modelId="{608F8569-C1D5-4C3C-B5BB-6287340D6C7D}" type="pres">
      <dgm:prSet presAssocID="{4F17805C-0011-49BD-BA46-1B0DAD7EF37F}" presName="desTx" presStyleLbl="revTx" presStyleIdx="1" presStyleCnt="6">
        <dgm:presLayoutVars/>
      </dgm:prSet>
      <dgm:spPr/>
    </dgm:pt>
    <dgm:pt modelId="{84DC9C73-ADE9-425C-AB7B-B811BE1C42C0}" type="pres">
      <dgm:prSet presAssocID="{185E719B-1BAC-4AE5-A236-27251210B4B7}" presName="sibTrans" presStyleCnt="0"/>
      <dgm:spPr/>
    </dgm:pt>
    <dgm:pt modelId="{8DB42AC7-B52B-4507-A300-8417793EB6C5}" type="pres">
      <dgm:prSet presAssocID="{3F101FEB-02AA-47AC-92A7-3A7E44BBA1B9}" presName="compNode" presStyleCnt="0"/>
      <dgm:spPr/>
    </dgm:pt>
    <dgm:pt modelId="{803BC55A-9002-464D-A5B1-0B8CCB6441C7}" type="pres">
      <dgm:prSet presAssocID="{3F101FEB-02AA-47AC-92A7-3A7E44BBA1B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ducation"/>
        </a:ext>
      </dgm:extLst>
    </dgm:pt>
    <dgm:pt modelId="{BDE05D93-F4B1-49E2-9D32-36D4FDC85479}" type="pres">
      <dgm:prSet presAssocID="{3F101FEB-02AA-47AC-92A7-3A7E44BBA1B9}" presName="iconSpace" presStyleCnt="0"/>
      <dgm:spPr/>
    </dgm:pt>
    <dgm:pt modelId="{C8146532-38BE-470E-953F-6AF4E6F73230}" type="pres">
      <dgm:prSet presAssocID="{3F101FEB-02AA-47AC-92A7-3A7E44BBA1B9}" presName="parTx" presStyleLbl="revTx" presStyleIdx="2" presStyleCnt="6">
        <dgm:presLayoutVars>
          <dgm:chMax val="0"/>
          <dgm:chPref val="0"/>
        </dgm:presLayoutVars>
      </dgm:prSet>
      <dgm:spPr/>
    </dgm:pt>
    <dgm:pt modelId="{EDDBC650-3C96-47DA-873C-A50A0080B039}" type="pres">
      <dgm:prSet presAssocID="{3F101FEB-02AA-47AC-92A7-3A7E44BBA1B9}" presName="txSpace" presStyleCnt="0"/>
      <dgm:spPr/>
    </dgm:pt>
    <dgm:pt modelId="{0489D475-4A5C-4E8A-A6E9-7936E2B36C65}" type="pres">
      <dgm:prSet presAssocID="{3F101FEB-02AA-47AC-92A7-3A7E44BBA1B9}" presName="desTx" presStyleLbl="revTx" presStyleIdx="3" presStyleCnt="6">
        <dgm:presLayoutVars/>
      </dgm:prSet>
      <dgm:spPr/>
    </dgm:pt>
    <dgm:pt modelId="{061CBDFF-0CDA-4FC1-81E8-0072704BB8D8}" type="pres">
      <dgm:prSet presAssocID="{6FCCC3FA-8B78-431D-AF48-54ADB127237D}" presName="sibTrans" presStyleCnt="0"/>
      <dgm:spPr/>
    </dgm:pt>
    <dgm:pt modelId="{8311A64D-5B03-41BB-A86E-341AE133E03A}" type="pres">
      <dgm:prSet presAssocID="{198FCF8A-AC8C-4664-AF55-A911A67FB827}" presName="compNode" presStyleCnt="0"/>
      <dgm:spPr/>
    </dgm:pt>
    <dgm:pt modelId="{22682EB6-0EAF-4045-BE62-2982EFE2FBE7}" type="pres">
      <dgm:prSet presAssocID="{198FCF8A-AC8C-4664-AF55-A911A67FB82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omment Urgent"/>
        </a:ext>
      </dgm:extLst>
    </dgm:pt>
    <dgm:pt modelId="{A75E1AD8-6C5A-4DED-800C-2FA7DA71CD24}" type="pres">
      <dgm:prSet presAssocID="{198FCF8A-AC8C-4664-AF55-A911A67FB827}" presName="iconSpace" presStyleCnt="0"/>
      <dgm:spPr/>
    </dgm:pt>
    <dgm:pt modelId="{6CDC7A02-5FF0-46B2-8D79-73CAD68D05A3}" type="pres">
      <dgm:prSet presAssocID="{198FCF8A-AC8C-4664-AF55-A911A67FB827}" presName="parTx" presStyleLbl="revTx" presStyleIdx="4" presStyleCnt="6">
        <dgm:presLayoutVars>
          <dgm:chMax val="0"/>
          <dgm:chPref val="0"/>
        </dgm:presLayoutVars>
      </dgm:prSet>
      <dgm:spPr/>
    </dgm:pt>
    <dgm:pt modelId="{E2DFAE4D-3003-4583-AD4E-BFD9A32351DF}" type="pres">
      <dgm:prSet presAssocID="{198FCF8A-AC8C-4664-AF55-A911A67FB827}" presName="txSpace" presStyleCnt="0"/>
      <dgm:spPr/>
    </dgm:pt>
    <dgm:pt modelId="{17F4344F-637F-47B0-9EB1-3C78E3103B00}" type="pres">
      <dgm:prSet presAssocID="{198FCF8A-AC8C-4664-AF55-A911A67FB827}" presName="desTx" presStyleLbl="revTx" presStyleIdx="5" presStyleCnt="6">
        <dgm:presLayoutVars/>
      </dgm:prSet>
      <dgm:spPr/>
    </dgm:pt>
  </dgm:ptLst>
  <dgm:cxnLst>
    <dgm:cxn modelId="{FDCA710D-A7B4-46EE-80EB-E2440C22D8BA}" srcId="{3F101FEB-02AA-47AC-92A7-3A7E44BBA1B9}" destId="{AE7AB2A8-7AB3-4595-86A5-1E7F363B4117}" srcOrd="0" destOrd="0" parTransId="{492A977C-0F2F-467D-B26A-87686F5BB012}" sibTransId="{5371B1DF-60DF-4B3E-B421-6747D0D8AD0C}"/>
    <dgm:cxn modelId="{2B5A0910-F2E9-4ED5-A54F-CC5FED608D36}" type="presOf" srcId="{D224E408-580F-454A-A53A-C3267673501B}" destId="{0489D475-4A5C-4E8A-A6E9-7936E2B36C65}" srcOrd="0" destOrd="1" presId="urn:microsoft.com/office/officeart/2018/2/layout/IconLabelDescriptionList"/>
    <dgm:cxn modelId="{57E61722-FA6D-44A1-A154-C83A555F05F9}" type="presOf" srcId="{4B16C054-7F99-400F-B784-6214C0CE5DF5}" destId="{608F8569-C1D5-4C3C-B5BB-6287340D6C7D}" srcOrd="0" destOrd="1" presId="urn:microsoft.com/office/officeart/2018/2/layout/IconLabelDescriptionList"/>
    <dgm:cxn modelId="{0881A33A-F2C8-4630-AA35-77587A64D022}" srcId="{3F101FEB-02AA-47AC-92A7-3A7E44BBA1B9}" destId="{D224E408-580F-454A-A53A-C3267673501B}" srcOrd="1" destOrd="0" parTransId="{8A1AEFBC-7BBE-4E21-ACC8-770290D30109}" sibTransId="{328B43C2-BDAA-4178-95B5-433202AC8F78}"/>
    <dgm:cxn modelId="{9358333B-BF72-4FEE-8282-F4BB974C104D}" type="presOf" srcId="{198FCF8A-AC8C-4664-AF55-A911A67FB827}" destId="{6CDC7A02-5FF0-46B2-8D79-73CAD68D05A3}" srcOrd="0" destOrd="0" presId="urn:microsoft.com/office/officeart/2018/2/layout/IconLabelDescriptionList"/>
    <dgm:cxn modelId="{9978283E-9C57-4C41-98D1-BB335D5EE2F5}" srcId="{9040BC25-24A8-4C94-BE50-673837595C3E}" destId="{4F17805C-0011-49BD-BA46-1B0DAD7EF37F}" srcOrd="0" destOrd="0" parTransId="{0B26201E-B123-4A69-8DCC-785F171E3996}" sibTransId="{185E719B-1BAC-4AE5-A236-27251210B4B7}"/>
    <dgm:cxn modelId="{26396C62-D026-4117-B54C-17281C59A831}" type="presOf" srcId="{9040BC25-24A8-4C94-BE50-673837595C3E}" destId="{4F3AABA6-E2A7-407A-9F52-101CD38987C4}" srcOrd="0" destOrd="0" presId="urn:microsoft.com/office/officeart/2018/2/layout/IconLabelDescriptionList"/>
    <dgm:cxn modelId="{1CC7014E-9CAD-4B84-A723-C68F56C6A770}" srcId="{198FCF8A-AC8C-4664-AF55-A911A67FB827}" destId="{8D3E5C7B-F0B1-4395-8654-76CEB7219C98}" srcOrd="1" destOrd="0" parTransId="{C99B8BCD-851E-4272-8808-0292D59B4EC1}" sibTransId="{BD321909-6C74-4126-86B0-9878253AE9FA}"/>
    <dgm:cxn modelId="{34C4DC55-A5AC-4A4E-A8FD-56691B1A28B5}" srcId="{9040BC25-24A8-4C94-BE50-673837595C3E}" destId="{198FCF8A-AC8C-4664-AF55-A911A67FB827}" srcOrd="2" destOrd="0" parTransId="{B64D4A12-430C-4C86-A5A2-0A5742FD862A}" sibTransId="{579AE935-A6FF-4BEA-AFE9-74A3A1ECD1E0}"/>
    <dgm:cxn modelId="{1FB15197-EBA3-4429-906D-00DCB6057821}" type="presOf" srcId="{4F17805C-0011-49BD-BA46-1B0DAD7EF37F}" destId="{70461A1B-3795-4B9A-ABB3-7792B857D9E2}" srcOrd="0" destOrd="0" presId="urn:microsoft.com/office/officeart/2018/2/layout/IconLabelDescriptionList"/>
    <dgm:cxn modelId="{C20CADA5-430B-41AF-B7F9-6E7576270B7C}" type="presOf" srcId="{AE7AB2A8-7AB3-4595-86A5-1E7F363B4117}" destId="{0489D475-4A5C-4E8A-A6E9-7936E2B36C65}" srcOrd="0" destOrd="0" presId="urn:microsoft.com/office/officeart/2018/2/layout/IconLabelDescriptionList"/>
    <dgm:cxn modelId="{F9E400A7-145E-4B51-832B-8B8E9C38DFE4}" srcId="{4F17805C-0011-49BD-BA46-1B0DAD7EF37F}" destId="{2243FFD4-D1F8-4026-9C46-18DBBBD6BAC5}" srcOrd="0" destOrd="0" parTransId="{CC569F57-1721-4C1F-9168-60948D8E348B}" sibTransId="{AE9D6CDB-C508-415F-88E2-CE8250EFA3E1}"/>
    <dgm:cxn modelId="{ABF78AA9-0A58-4BB5-91AF-475685EAAE43}" type="presOf" srcId="{8D3E5C7B-F0B1-4395-8654-76CEB7219C98}" destId="{17F4344F-637F-47B0-9EB1-3C78E3103B00}" srcOrd="0" destOrd="1" presId="urn:microsoft.com/office/officeart/2018/2/layout/IconLabelDescriptionList"/>
    <dgm:cxn modelId="{CA985CB3-53E5-4649-A364-9669C1F73190}" srcId="{4F17805C-0011-49BD-BA46-1B0DAD7EF37F}" destId="{4B16C054-7F99-400F-B784-6214C0CE5DF5}" srcOrd="1" destOrd="0" parTransId="{C6D4A4AE-E521-4268-A2A7-284616C6E522}" sibTransId="{55CD27B7-3D3B-4720-A53B-0F10D3CC4CAE}"/>
    <dgm:cxn modelId="{D9ED7CBF-50EB-405C-BFD6-8FF2D6DE9E94}" type="presOf" srcId="{03E5B916-A9C2-4616-B1AC-25AB5E3F59A4}" destId="{17F4344F-637F-47B0-9EB1-3C78E3103B00}" srcOrd="0" destOrd="0" presId="urn:microsoft.com/office/officeart/2018/2/layout/IconLabelDescriptionList"/>
    <dgm:cxn modelId="{68DFABD4-824E-4F9A-B305-3180CE87F5F8}" srcId="{198FCF8A-AC8C-4664-AF55-A911A67FB827}" destId="{03E5B916-A9C2-4616-B1AC-25AB5E3F59A4}" srcOrd="0" destOrd="0" parTransId="{A0211C4A-C213-4E5C-A964-2E36F844351F}" sibTransId="{8E39DD6F-76E4-49D1-8B4E-A12AE21592DE}"/>
    <dgm:cxn modelId="{8965E8D6-0366-499D-813F-3984FBF4CF95}" srcId="{9040BC25-24A8-4C94-BE50-673837595C3E}" destId="{3F101FEB-02AA-47AC-92A7-3A7E44BBA1B9}" srcOrd="1" destOrd="0" parTransId="{E148B0AA-283E-469B-9FE0-43608703E581}" sibTransId="{6FCCC3FA-8B78-431D-AF48-54ADB127237D}"/>
    <dgm:cxn modelId="{B9EC7AF3-2B59-478B-AD7E-6A22CFFB11BB}" type="presOf" srcId="{3F101FEB-02AA-47AC-92A7-3A7E44BBA1B9}" destId="{C8146532-38BE-470E-953F-6AF4E6F73230}" srcOrd="0" destOrd="0" presId="urn:microsoft.com/office/officeart/2018/2/layout/IconLabelDescriptionList"/>
    <dgm:cxn modelId="{ACA089F7-48C5-4B2E-99D3-94903874114D}" type="presOf" srcId="{2243FFD4-D1F8-4026-9C46-18DBBBD6BAC5}" destId="{608F8569-C1D5-4C3C-B5BB-6287340D6C7D}" srcOrd="0" destOrd="0" presId="urn:microsoft.com/office/officeart/2018/2/layout/IconLabelDescriptionList"/>
    <dgm:cxn modelId="{04678DBD-94F4-4430-ACD6-00D8F930D039}" type="presParOf" srcId="{4F3AABA6-E2A7-407A-9F52-101CD38987C4}" destId="{B9326F10-5D1E-4949-9C70-54BEBA308ABD}" srcOrd="0" destOrd="0" presId="urn:microsoft.com/office/officeart/2018/2/layout/IconLabelDescriptionList"/>
    <dgm:cxn modelId="{CC6B7A85-126E-495F-BD2E-4EE3830E8D1C}" type="presParOf" srcId="{B9326F10-5D1E-4949-9C70-54BEBA308ABD}" destId="{CB65D636-9F1B-4F17-9C15-397831C975A9}" srcOrd="0" destOrd="0" presId="urn:microsoft.com/office/officeart/2018/2/layout/IconLabelDescriptionList"/>
    <dgm:cxn modelId="{80676D21-8028-4F50-BD24-8A780D188356}" type="presParOf" srcId="{B9326F10-5D1E-4949-9C70-54BEBA308ABD}" destId="{FA644E8B-61E1-4169-94ED-FCCEB560BEBF}" srcOrd="1" destOrd="0" presId="urn:microsoft.com/office/officeart/2018/2/layout/IconLabelDescriptionList"/>
    <dgm:cxn modelId="{45BF01E6-2456-4275-BEB0-A79090309748}" type="presParOf" srcId="{B9326F10-5D1E-4949-9C70-54BEBA308ABD}" destId="{70461A1B-3795-4B9A-ABB3-7792B857D9E2}" srcOrd="2" destOrd="0" presId="urn:microsoft.com/office/officeart/2018/2/layout/IconLabelDescriptionList"/>
    <dgm:cxn modelId="{78A144A1-206B-4C71-A115-D3E09DE94674}" type="presParOf" srcId="{B9326F10-5D1E-4949-9C70-54BEBA308ABD}" destId="{4E9D398A-BD1C-4E7B-94E0-70201FCDFFA3}" srcOrd="3" destOrd="0" presId="urn:microsoft.com/office/officeart/2018/2/layout/IconLabelDescriptionList"/>
    <dgm:cxn modelId="{6F1A65DD-C8A8-4EFC-8099-56A7EB86F849}" type="presParOf" srcId="{B9326F10-5D1E-4949-9C70-54BEBA308ABD}" destId="{608F8569-C1D5-4C3C-B5BB-6287340D6C7D}" srcOrd="4" destOrd="0" presId="urn:microsoft.com/office/officeart/2018/2/layout/IconLabelDescriptionList"/>
    <dgm:cxn modelId="{A002D010-24B2-43E4-B597-0E00B739EC75}" type="presParOf" srcId="{4F3AABA6-E2A7-407A-9F52-101CD38987C4}" destId="{84DC9C73-ADE9-425C-AB7B-B811BE1C42C0}" srcOrd="1" destOrd="0" presId="urn:microsoft.com/office/officeart/2018/2/layout/IconLabelDescriptionList"/>
    <dgm:cxn modelId="{1BE8D59D-F777-4649-BF00-967438842D6D}" type="presParOf" srcId="{4F3AABA6-E2A7-407A-9F52-101CD38987C4}" destId="{8DB42AC7-B52B-4507-A300-8417793EB6C5}" srcOrd="2" destOrd="0" presId="urn:microsoft.com/office/officeart/2018/2/layout/IconLabelDescriptionList"/>
    <dgm:cxn modelId="{F41EC42F-6063-4AE5-8512-4341C9A62529}" type="presParOf" srcId="{8DB42AC7-B52B-4507-A300-8417793EB6C5}" destId="{803BC55A-9002-464D-A5B1-0B8CCB6441C7}" srcOrd="0" destOrd="0" presId="urn:microsoft.com/office/officeart/2018/2/layout/IconLabelDescriptionList"/>
    <dgm:cxn modelId="{F1CAA188-0805-4F5F-B4EB-14B59B0EC911}" type="presParOf" srcId="{8DB42AC7-B52B-4507-A300-8417793EB6C5}" destId="{BDE05D93-F4B1-49E2-9D32-36D4FDC85479}" srcOrd="1" destOrd="0" presId="urn:microsoft.com/office/officeart/2018/2/layout/IconLabelDescriptionList"/>
    <dgm:cxn modelId="{052BCE9E-96C8-40A2-B9E3-73FA6DF75949}" type="presParOf" srcId="{8DB42AC7-B52B-4507-A300-8417793EB6C5}" destId="{C8146532-38BE-470E-953F-6AF4E6F73230}" srcOrd="2" destOrd="0" presId="urn:microsoft.com/office/officeart/2018/2/layout/IconLabelDescriptionList"/>
    <dgm:cxn modelId="{4BBE2100-2683-4D2C-876A-734FE7310A60}" type="presParOf" srcId="{8DB42AC7-B52B-4507-A300-8417793EB6C5}" destId="{EDDBC650-3C96-47DA-873C-A50A0080B039}" srcOrd="3" destOrd="0" presId="urn:microsoft.com/office/officeart/2018/2/layout/IconLabelDescriptionList"/>
    <dgm:cxn modelId="{4F1A5A81-718E-4A0A-8CBC-83252CAC7101}" type="presParOf" srcId="{8DB42AC7-B52B-4507-A300-8417793EB6C5}" destId="{0489D475-4A5C-4E8A-A6E9-7936E2B36C65}" srcOrd="4" destOrd="0" presId="urn:microsoft.com/office/officeart/2018/2/layout/IconLabelDescriptionList"/>
    <dgm:cxn modelId="{886F9C3E-C2EB-43AC-9995-3CC0CCF64B93}" type="presParOf" srcId="{4F3AABA6-E2A7-407A-9F52-101CD38987C4}" destId="{061CBDFF-0CDA-4FC1-81E8-0072704BB8D8}" srcOrd="3" destOrd="0" presId="urn:microsoft.com/office/officeart/2018/2/layout/IconLabelDescriptionList"/>
    <dgm:cxn modelId="{B08F1A38-D368-42BC-ADEF-50A055FB0FB2}" type="presParOf" srcId="{4F3AABA6-E2A7-407A-9F52-101CD38987C4}" destId="{8311A64D-5B03-41BB-A86E-341AE133E03A}" srcOrd="4" destOrd="0" presId="urn:microsoft.com/office/officeart/2018/2/layout/IconLabelDescriptionList"/>
    <dgm:cxn modelId="{88F3BEFE-B5F5-4CA3-AACC-22519AF9044E}" type="presParOf" srcId="{8311A64D-5B03-41BB-A86E-341AE133E03A}" destId="{22682EB6-0EAF-4045-BE62-2982EFE2FBE7}" srcOrd="0" destOrd="0" presId="urn:microsoft.com/office/officeart/2018/2/layout/IconLabelDescriptionList"/>
    <dgm:cxn modelId="{BBA75BAE-E904-422C-B432-14CC67FB8DFA}" type="presParOf" srcId="{8311A64D-5B03-41BB-A86E-341AE133E03A}" destId="{A75E1AD8-6C5A-4DED-800C-2FA7DA71CD24}" srcOrd="1" destOrd="0" presId="urn:microsoft.com/office/officeart/2018/2/layout/IconLabelDescriptionList"/>
    <dgm:cxn modelId="{998CBAE6-F4B2-4569-B48E-07D49A18E9A1}" type="presParOf" srcId="{8311A64D-5B03-41BB-A86E-341AE133E03A}" destId="{6CDC7A02-5FF0-46B2-8D79-73CAD68D05A3}" srcOrd="2" destOrd="0" presId="urn:microsoft.com/office/officeart/2018/2/layout/IconLabelDescriptionList"/>
    <dgm:cxn modelId="{4E095AB4-3C1D-4F9E-BBC4-C717279578DF}" type="presParOf" srcId="{8311A64D-5B03-41BB-A86E-341AE133E03A}" destId="{E2DFAE4D-3003-4583-AD4E-BFD9A32351DF}" srcOrd="3" destOrd="0" presId="urn:microsoft.com/office/officeart/2018/2/layout/IconLabelDescriptionList"/>
    <dgm:cxn modelId="{638A9612-91D8-4D93-B3FA-FB39B2B21B99}" type="presParOf" srcId="{8311A64D-5B03-41BB-A86E-341AE133E03A}" destId="{17F4344F-637F-47B0-9EB1-3C78E3103B00}"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DE77275-7E9C-4EAE-B7EE-B32354287BA7}"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2A206332-6429-429B-B418-9E4DA21A0F76}">
      <dgm:prSet/>
      <dgm:spPr/>
      <dgm:t>
        <a:bodyPr/>
        <a:lstStyle/>
        <a:p>
          <a:r>
            <a:rPr lang="en-US" b="1"/>
            <a:t>Discounted cashflow valuation:</a:t>
          </a:r>
          <a:r>
            <a:rPr lang="en-US"/>
            <a:t> Relates the value of an asset to the present value of expected future cashflows on that asset. </a:t>
          </a:r>
        </a:p>
      </dgm:t>
    </dgm:pt>
    <dgm:pt modelId="{2CD078B2-BEC9-4F6C-8292-CD72E883B359}" type="parTrans" cxnId="{4E5C8947-4A46-4137-8528-95ED09D4FB5B}">
      <dgm:prSet/>
      <dgm:spPr/>
      <dgm:t>
        <a:bodyPr/>
        <a:lstStyle/>
        <a:p>
          <a:endParaRPr lang="en-US"/>
        </a:p>
      </dgm:t>
    </dgm:pt>
    <dgm:pt modelId="{B9C46D12-7CD4-4114-94BF-261410E151AA}" type="sibTrans" cxnId="{4E5C8947-4A46-4137-8528-95ED09D4FB5B}">
      <dgm:prSet/>
      <dgm:spPr/>
      <dgm:t>
        <a:bodyPr/>
        <a:lstStyle/>
        <a:p>
          <a:endParaRPr lang="en-US"/>
        </a:p>
      </dgm:t>
    </dgm:pt>
    <dgm:pt modelId="{DE372EE3-84EA-4B5C-86BD-453C1BD1EFC7}">
      <dgm:prSet/>
      <dgm:spPr/>
      <dgm:t>
        <a:bodyPr/>
        <a:lstStyle/>
        <a:p>
          <a:r>
            <a:rPr lang="en-US" b="1"/>
            <a:t>Relative valuation</a:t>
          </a:r>
          <a:r>
            <a:rPr lang="en-US"/>
            <a:t>: Estimates the value of an asset by looking at the pricing of 'comparable' assets relative to a common variable like earnings, cashflows, book value or sales. </a:t>
          </a:r>
        </a:p>
      </dgm:t>
    </dgm:pt>
    <dgm:pt modelId="{0E1F6D37-5516-4B9D-BADA-94D314E72F38}" type="parTrans" cxnId="{0294A1CA-BED7-460E-B5D7-88A3786C6C1E}">
      <dgm:prSet/>
      <dgm:spPr/>
      <dgm:t>
        <a:bodyPr/>
        <a:lstStyle/>
        <a:p>
          <a:endParaRPr lang="en-US"/>
        </a:p>
      </dgm:t>
    </dgm:pt>
    <dgm:pt modelId="{A6B605AD-8340-40E9-B036-8B862EB3E3FB}" type="sibTrans" cxnId="{0294A1CA-BED7-460E-B5D7-88A3786C6C1E}">
      <dgm:prSet/>
      <dgm:spPr/>
      <dgm:t>
        <a:bodyPr/>
        <a:lstStyle/>
        <a:p>
          <a:endParaRPr lang="en-US"/>
        </a:p>
      </dgm:t>
    </dgm:pt>
    <dgm:pt modelId="{1BC70834-FF8C-4706-91E9-AA7C3DA8F65B}">
      <dgm:prSet/>
      <dgm:spPr/>
      <dgm:t>
        <a:bodyPr/>
        <a:lstStyle/>
        <a:p>
          <a:r>
            <a:rPr lang="en-US" b="1"/>
            <a:t>Contingent claim valuation:</a:t>
          </a:r>
          <a:r>
            <a:rPr lang="en-US"/>
            <a:t> Uses option pricing models to measure the value of assets that share option characteristics. </a:t>
          </a:r>
        </a:p>
      </dgm:t>
    </dgm:pt>
    <dgm:pt modelId="{D2F582E0-C0CD-4D4E-B3A5-58B514244B8A}" type="parTrans" cxnId="{729F2039-94C4-4743-91FD-4FD80F2CC93C}">
      <dgm:prSet/>
      <dgm:spPr/>
      <dgm:t>
        <a:bodyPr/>
        <a:lstStyle/>
        <a:p>
          <a:endParaRPr lang="en-US"/>
        </a:p>
      </dgm:t>
    </dgm:pt>
    <dgm:pt modelId="{60A197BA-2C8F-4E39-9EA8-3F85B28ABDA5}" type="sibTrans" cxnId="{729F2039-94C4-4743-91FD-4FD80F2CC93C}">
      <dgm:prSet/>
      <dgm:spPr/>
      <dgm:t>
        <a:bodyPr/>
        <a:lstStyle/>
        <a:p>
          <a:endParaRPr lang="en-US"/>
        </a:p>
      </dgm:t>
    </dgm:pt>
    <dgm:pt modelId="{F11A7275-C577-4DA3-B374-394240D88045}" type="pres">
      <dgm:prSet presAssocID="{CDE77275-7E9C-4EAE-B7EE-B32354287BA7}" presName="linear" presStyleCnt="0">
        <dgm:presLayoutVars>
          <dgm:animLvl val="lvl"/>
          <dgm:resizeHandles val="exact"/>
        </dgm:presLayoutVars>
      </dgm:prSet>
      <dgm:spPr/>
    </dgm:pt>
    <dgm:pt modelId="{3B40C7A2-76F9-418F-812E-7FB5722F4448}" type="pres">
      <dgm:prSet presAssocID="{2A206332-6429-429B-B418-9E4DA21A0F76}" presName="parentText" presStyleLbl="node1" presStyleIdx="0" presStyleCnt="3">
        <dgm:presLayoutVars>
          <dgm:chMax val="0"/>
          <dgm:bulletEnabled val="1"/>
        </dgm:presLayoutVars>
      </dgm:prSet>
      <dgm:spPr/>
    </dgm:pt>
    <dgm:pt modelId="{CC69DA38-7CCA-4E31-AF41-7FAC3650A2D2}" type="pres">
      <dgm:prSet presAssocID="{B9C46D12-7CD4-4114-94BF-261410E151AA}" presName="spacer" presStyleCnt="0"/>
      <dgm:spPr/>
    </dgm:pt>
    <dgm:pt modelId="{6D8D1571-2553-45DD-B769-B0DF4270C2F7}" type="pres">
      <dgm:prSet presAssocID="{DE372EE3-84EA-4B5C-86BD-453C1BD1EFC7}" presName="parentText" presStyleLbl="node1" presStyleIdx="1" presStyleCnt="3">
        <dgm:presLayoutVars>
          <dgm:chMax val="0"/>
          <dgm:bulletEnabled val="1"/>
        </dgm:presLayoutVars>
      </dgm:prSet>
      <dgm:spPr/>
    </dgm:pt>
    <dgm:pt modelId="{304A4B53-B0C6-4A78-B7D4-E23560F39265}" type="pres">
      <dgm:prSet presAssocID="{A6B605AD-8340-40E9-B036-8B862EB3E3FB}" presName="spacer" presStyleCnt="0"/>
      <dgm:spPr/>
    </dgm:pt>
    <dgm:pt modelId="{73E1EF7C-6BF2-4EF5-BD91-ECD77B04A6F8}" type="pres">
      <dgm:prSet presAssocID="{1BC70834-FF8C-4706-91E9-AA7C3DA8F65B}" presName="parentText" presStyleLbl="node1" presStyleIdx="2" presStyleCnt="3">
        <dgm:presLayoutVars>
          <dgm:chMax val="0"/>
          <dgm:bulletEnabled val="1"/>
        </dgm:presLayoutVars>
      </dgm:prSet>
      <dgm:spPr/>
    </dgm:pt>
  </dgm:ptLst>
  <dgm:cxnLst>
    <dgm:cxn modelId="{729F2039-94C4-4743-91FD-4FD80F2CC93C}" srcId="{CDE77275-7E9C-4EAE-B7EE-B32354287BA7}" destId="{1BC70834-FF8C-4706-91E9-AA7C3DA8F65B}" srcOrd="2" destOrd="0" parTransId="{D2F582E0-C0CD-4D4E-B3A5-58B514244B8A}" sibTransId="{60A197BA-2C8F-4E39-9EA8-3F85B28ABDA5}"/>
    <dgm:cxn modelId="{4E5C8947-4A46-4137-8528-95ED09D4FB5B}" srcId="{CDE77275-7E9C-4EAE-B7EE-B32354287BA7}" destId="{2A206332-6429-429B-B418-9E4DA21A0F76}" srcOrd="0" destOrd="0" parTransId="{2CD078B2-BEC9-4F6C-8292-CD72E883B359}" sibTransId="{B9C46D12-7CD4-4114-94BF-261410E151AA}"/>
    <dgm:cxn modelId="{9D489B49-4A93-4316-8F8B-B0F7180E9D79}" type="presOf" srcId="{CDE77275-7E9C-4EAE-B7EE-B32354287BA7}" destId="{F11A7275-C577-4DA3-B374-394240D88045}" srcOrd="0" destOrd="0" presId="urn:microsoft.com/office/officeart/2005/8/layout/vList2"/>
    <dgm:cxn modelId="{294B5C6D-3592-42D0-AB91-AC720FA67103}" type="presOf" srcId="{1BC70834-FF8C-4706-91E9-AA7C3DA8F65B}" destId="{73E1EF7C-6BF2-4EF5-BD91-ECD77B04A6F8}" srcOrd="0" destOrd="0" presId="urn:microsoft.com/office/officeart/2005/8/layout/vList2"/>
    <dgm:cxn modelId="{93879C74-7C5E-45E9-951B-99C74301F894}" type="presOf" srcId="{2A206332-6429-429B-B418-9E4DA21A0F76}" destId="{3B40C7A2-76F9-418F-812E-7FB5722F4448}" srcOrd="0" destOrd="0" presId="urn:microsoft.com/office/officeart/2005/8/layout/vList2"/>
    <dgm:cxn modelId="{0294A1CA-BED7-460E-B5D7-88A3786C6C1E}" srcId="{CDE77275-7E9C-4EAE-B7EE-B32354287BA7}" destId="{DE372EE3-84EA-4B5C-86BD-453C1BD1EFC7}" srcOrd="1" destOrd="0" parTransId="{0E1F6D37-5516-4B9D-BADA-94D314E72F38}" sibTransId="{A6B605AD-8340-40E9-B036-8B862EB3E3FB}"/>
    <dgm:cxn modelId="{F4D512DA-37EF-453A-B583-0BDF620B84E8}" type="presOf" srcId="{DE372EE3-84EA-4B5C-86BD-453C1BD1EFC7}" destId="{6D8D1571-2553-45DD-B769-B0DF4270C2F7}" srcOrd="0" destOrd="0" presId="urn:microsoft.com/office/officeart/2005/8/layout/vList2"/>
    <dgm:cxn modelId="{70A7DEE8-77BB-4B07-BD81-3DD0A73BD9E1}" type="presParOf" srcId="{F11A7275-C577-4DA3-B374-394240D88045}" destId="{3B40C7A2-76F9-418F-812E-7FB5722F4448}" srcOrd="0" destOrd="0" presId="urn:microsoft.com/office/officeart/2005/8/layout/vList2"/>
    <dgm:cxn modelId="{511689B4-3C54-4695-957E-990A0FB358AC}" type="presParOf" srcId="{F11A7275-C577-4DA3-B374-394240D88045}" destId="{CC69DA38-7CCA-4E31-AF41-7FAC3650A2D2}" srcOrd="1" destOrd="0" presId="urn:microsoft.com/office/officeart/2005/8/layout/vList2"/>
    <dgm:cxn modelId="{13060E8F-40D5-477C-AF2A-FF903D14FCD3}" type="presParOf" srcId="{F11A7275-C577-4DA3-B374-394240D88045}" destId="{6D8D1571-2553-45DD-B769-B0DF4270C2F7}" srcOrd="2" destOrd="0" presId="urn:microsoft.com/office/officeart/2005/8/layout/vList2"/>
    <dgm:cxn modelId="{A28F3889-B553-4713-9AED-A034BC3C0834}" type="presParOf" srcId="{F11A7275-C577-4DA3-B374-394240D88045}" destId="{304A4B53-B0C6-4A78-B7D4-E23560F39265}" srcOrd="3" destOrd="0" presId="urn:microsoft.com/office/officeart/2005/8/layout/vList2"/>
    <dgm:cxn modelId="{6B3D14DE-57B8-4C3D-9C1B-C0E217542E5C}" type="presParOf" srcId="{F11A7275-C577-4DA3-B374-394240D88045}" destId="{73E1EF7C-6BF2-4EF5-BD91-ECD77B04A6F8}"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792883D-AAD3-42D6-A67E-92FEB4C3FE9C}"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4443AB84-F24E-4DD5-A489-0129C9EF3C9F}">
      <dgm:prSet/>
      <dgm:spPr/>
      <dgm:t>
        <a:bodyPr/>
        <a:lstStyle/>
        <a:p>
          <a:r>
            <a:rPr lang="en-US"/>
            <a:t>The use of valuation models in investment decisions (i.e., in decisions on which assets are under valued and which are over valued) are based upon </a:t>
          </a:r>
        </a:p>
      </dgm:t>
    </dgm:pt>
    <dgm:pt modelId="{CDAA0293-AC22-4C30-AD7A-E2A6F9C0B56F}" type="parTrans" cxnId="{519D292B-CBD8-4F02-9738-FE96A8585E96}">
      <dgm:prSet/>
      <dgm:spPr/>
      <dgm:t>
        <a:bodyPr/>
        <a:lstStyle/>
        <a:p>
          <a:endParaRPr lang="en-US"/>
        </a:p>
      </dgm:t>
    </dgm:pt>
    <dgm:pt modelId="{18F6545A-D1F4-471D-8F93-D4CE67C60637}" type="sibTrans" cxnId="{519D292B-CBD8-4F02-9738-FE96A8585E96}">
      <dgm:prSet/>
      <dgm:spPr/>
      <dgm:t>
        <a:bodyPr/>
        <a:lstStyle/>
        <a:p>
          <a:endParaRPr lang="en-US"/>
        </a:p>
      </dgm:t>
    </dgm:pt>
    <dgm:pt modelId="{603DC906-B572-4120-9882-1FB7CA7D033B}">
      <dgm:prSet/>
      <dgm:spPr/>
      <dgm:t>
        <a:bodyPr/>
        <a:lstStyle/>
        <a:p>
          <a:r>
            <a:rPr lang="en-US"/>
            <a:t>a </a:t>
          </a:r>
          <a:r>
            <a:rPr lang="en-US" u="sng"/>
            <a:t>perception that markets are inefficient </a:t>
          </a:r>
          <a:r>
            <a:rPr lang="en-US"/>
            <a:t>and make mistakes in assessing value</a:t>
          </a:r>
        </a:p>
      </dgm:t>
    </dgm:pt>
    <dgm:pt modelId="{414D0286-9DBE-4676-8A3D-1C17B510F26B}" type="parTrans" cxnId="{F2C80806-CFB3-49EF-8445-894D719B0BD1}">
      <dgm:prSet/>
      <dgm:spPr/>
      <dgm:t>
        <a:bodyPr/>
        <a:lstStyle/>
        <a:p>
          <a:endParaRPr lang="en-US"/>
        </a:p>
      </dgm:t>
    </dgm:pt>
    <dgm:pt modelId="{812B4AC2-2129-47E8-ACE1-24FE9AE1F9B8}" type="sibTrans" cxnId="{F2C80806-CFB3-49EF-8445-894D719B0BD1}">
      <dgm:prSet/>
      <dgm:spPr/>
      <dgm:t>
        <a:bodyPr/>
        <a:lstStyle/>
        <a:p>
          <a:endParaRPr lang="en-US"/>
        </a:p>
      </dgm:t>
    </dgm:pt>
    <dgm:pt modelId="{33995C72-0EC5-4A65-ADDA-0AB41C3F1D0B}">
      <dgm:prSet/>
      <dgm:spPr/>
      <dgm:t>
        <a:bodyPr/>
        <a:lstStyle/>
        <a:p>
          <a:r>
            <a:rPr lang="en-US"/>
            <a:t>an assumption about </a:t>
          </a:r>
          <a:r>
            <a:rPr lang="en-US" u="sng"/>
            <a:t>how and when </a:t>
          </a:r>
          <a:r>
            <a:rPr lang="en-US"/>
            <a:t>these inefficiencies will get </a:t>
          </a:r>
          <a:r>
            <a:rPr lang="en-US" u="sng"/>
            <a:t>corrected</a:t>
          </a:r>
          <a:endParaRPr lang="en-US"/>
        </a:p>
      </dgm:t>
    </dgm:pt>
    <dgm:pt modelId="{AADA4CCA-BD35-4384-8EF1-3572EF38954D}" type="parTrans" cxnId="{80C1A93B-245B-4E11-9AFC-42AB3406E2E0}">
      <dgm:prSet/>
      <dgm:spPr/>
      <dgm:t>
        <a:bodyPr/>
        <a:lstStyle/>
        <a:p>
          <a:endParaRPr lang="en-US"/>
        </a:p>
      </dgm:t>
    </dgm:pt>
    <dgm:pt modelId="{A779A617-6B4D-4FF6-8EC3-D78438C13448}" type="sibTrans" cxnId="{80C1A93B-245B-4E11-9AFC-42AB3406E2E0}">
      <dgm:prSet/>
      <dgm:spPr/>
      <dgm:t>
        <a:bodyPr/>
        <a:lstStyle/>
        <a:p>
          <a:endParaRPr lang="en-US"/>
        </a:p>
      </dgm:t>
    </dgm:pt>
    <dgm:pt modelId="{B22AAC7A-9B7A-4E3F-9EC2-24B13B0651D9}">
      <dgm:prSet/>
      <dgm:spPr/>
      <dgm:t>
        <a:bodyPr/>
        <a:lstStyle/>
        <a:p>
          <a:r>
            <a:rPr lang="en-US"/>
            <a:t>In an efficient market, the </a:t>
          </a:r>
          <a:r>
            <a:rPr lang="en-US" u="sng"/>
            <a:t>market price </a:t>
          </a:r>
          <a:r>
            <a:rPr lang="en-US"/>
            <a:t>is the </a:t>
          </a:r>
          <a:r>
            <a:rPr lang="en-US" u="sng"/>
            <a:t>best estimate of value</a:t>
          </a:r>
          <a:r>
            <a:rPr lang="en-US"/>
            <a:t>. The purpose of any valuation model is then the justification of this value.</a:t>
          </a:r>
        </a:p>
      </dgm:t>
    </dgm:pt>
    <dgm:pt modelId="{F45BD495-1CE0-420E-8DDA-DEAD675A842A}" type="parTrans" cxnId="{BE2DAEE3-CB58-49B4-91A5-17F704AE3213}">
      <dgm:prSet/>
      <dgm:spPr/>
      <dgm:t>
        <a:bodyPr/>
        <a:lstStyle/>
        <a:p>
          <a:endParaRPr lang="en-US"/>
        </a:p>
      </dgm:t>
    </dgm:pt>
    <dgm:pt modelId="{DE1DFB87-28A6-4430-BAEB-9A9FBBEFD8FA}" type="sibTrans" cxnId="{BE2DAEE3-CB58-49B4-91A5-17F704AE3213}">
      <dgm:prSet/>
      <dgm:spPr/>
      <dgm:t>
        <a:bodyPr/>
        <a:lstStyle/>
        <a:p>
          <a:endParaRPr lang="en-US"/>
        </a:p>
      </dgm:t>
    </dgm:pt>
    <dgm:pt modelId="{FBF4CE47-8CCE-4B82-B368-5249D5059152}" type="pres">
      <dgm:prSet presAssocID="{9792883D-AAD3-42D6-A67E-92FEB4C3FE9C}" presName="linear" presStyleCnt="0">
        <dgm:presLayoutVars>
          <dgm:animLvl val="lvl"/>
          <dgm:resizeHandles val="exact"/>
        </dgm:presLayoutVars>
      </dgm:prSet>
      <dgm:spPr/>
    </dgm:pt>
    <dgm:pt modelId="{47A2D9AC-6A2D-4E97-8BD3-DAF15B89ACC5}" type="pres">
      <dgm:prSet presAssocID="{4443AB84-F24E-4DD5-A489-0129C9EF3C9F}" presName="parentText" presStyleLbl="node1" presStyleIdx="0" presStyleCnt="2">
        <dgm:presLayoutVars>
          <dgm:chMax val="0"/>
          <dgm:bulletEnabled val="1"/>
        </dgm:presLayoutVars>
      </dgm:prSet>
      <dgm:spPr/>
    </dgm:pt>
    <dgm:pt modelId="{AFFA0727-819B-4A37-8E55-BC8AF34F6C2A}" type="pres">
      <dgm:prSet presAssocID="{4443AB84-F24E-4DD5-A489-0129C9EF3C9F}" presName="childText" presStyleLbl="revTx" presStyleIdx="0" presStyleCnt="1">
        <dgm:presLayoutVars>
          <dgm:bulletEnabled val="1"/>
        </dgm:presLayoutVars>
      </dgm:prSet>
      <dgm:spPr/>
    </dgm:pt>
    <dgm:pt modelId="{B5026B49-85E9-4A82-BC8D-F8EF7B716A97}" type="pres">
      <dgm:prSet presAssocID="{B22AAC7A-9B7A-4E3F-9EC2-24B13B0651D9}" presName="parentText" presStyleLbl="node1" presStyleIdx="1" presStyleCnt="2">
        <dgm:presLayoutVars>
          <dgm:chMax val="0"/>
          <dgm:bulletEnabled val="1"/>
        </dgm:presLayoutVars>
      </dgm:prSet>
      <dgm:spPr/>
    </dgm:pt>
  </dgm:ptLst>
  <dgm:cxnLst>
    <dgm:cxn modelId="{F2C80806-CFB3-49EF-8445-894D719B0BD1}" srcId="{4443AB84-F24E-4DD5-A489-0129C9EF3C9F}" destId="{603DC906-B572-4120-9882-1FB7CA7D033B}" srcOrd="0" destOrd="0" parTransId="{414D0286-9DBE-4676-8A3D-1C17B510F26B}" sibTransId="{812B4AC2-2129-47E8-ACE1-24FE9AE1F9B8}"/>
    <dgm:cxn modelId="{519D292B-CBD8-4F02-9738-FE96A8585E96}" srcId="{9792883D-AAD3-42D6-A67E-92FEB4C3FE9C}" destId="{4443AB84-F24E-4DD5-A489-0129C9EF3C9F}" srcOrd="0" destOrd="0" parTransId="{CDAA0293-AC22-4C30-AD7A-E2A6F9C0B56F}" sibTransId="{18F6545A-D1F4-471D-8F93-D4CE67C60637}"/>
    <dgm:cxn modelId="{80C1A93B-245B-4E11-9AFC-42AB3406E2E0}" srcId="{4443AB84-F24E-4DD5-A489-0129C9EF3C9F}" destId="{33995C72-0EC5-4A65-ADDA-0AB41C3F1D0B}" srcOrd="1" destOrd="0" parTransId="{AADA4CCA-BD35-4384-8EF1-3572EF38954D}" sibTransId="{A779A617-6B4D-4FF6-8EC3-D78438C13448}"/>
    <dgm:cxn modelId="{AE2DFC67-BDE2-4700-805D-5EBD7495BD15}" type="presOf" srcId="{B22AAC7A-9B7A-4E3F-9EC2-24B13B0651D9}" destId="{B5026B49-85E9-4A82-BC8D-F8EF7B716A97}" srcOrd="0" destOrd="0" presId="urn:microsoft.com/office/officeart/2005/8/layout/vList2"/>
    <dgm:cxn modelId="{220E5F69-528B-42D0-9B6B-624308AF9984}" type="presOf" srcId="{4443AB84-F24E-4DD5-A489-0129C9EF3C9F}" destId="{47A2D9AC-6A2D-4E97-8BD3-DAF15B89ACC5}" srcOrd="0" destOrd="0" presId="urn:microsoft.com/office/officeart/2005/8/layout/vList2"/>
    <dgm:cxn modelId="{C289B671-B79A-4C00-A671-CD7EDD2ADD6D}" type="presOf" srcId="{603DC906-B572-4120-9882-1FB7CA7D033B}" destId="{AFFA0727-819B-4A37-8E55-BC8AF34F6C2A}" srcOrd="0" destOrd="0" presId="urn:microsoft.com/office/officeart/2005/8/layout/vList2"/>
    <dgm:cxn modelId="{1430A49F-9281-4088-B47D-E374D42528BA}" type="presOf" srcId="{33995C72-0EC5-4A65-ADDA-0AB41C3F1D0B}" destId="{AFFA0727-819B-4A37-8E55-BC8AF34F6C2A}" srcOrd="0" destOrd="1" presId="urn:microsoft.com/office/officeart/2005/8/layout/vList2"/>
    <dgm:cxn modelId="{BE2DAEE3-CB58-49B4-91A5-17F704AE3213}" srcId="{9792883D-AAD3-42D6-A67E-92FEB4C3FE9C}" destId="{B22AAC7A-9B7A-4E3F-9EC2-24B13B0651D9}" srcOrd="1" destOrd="0" parTransId="{F45BD495-1CE0-420E-8DDA-DEAD675A842A}" sibTransId="{DE1DFB87-28A6-4430-BAEB-9A9FBBEFD8FA}"/>
    <dgm:cxn modelId="{22BC77FD-BB96-4676-B634-72F800468B93}" type="presOf" srcId="{9792883D-AAD3-42D6-A67E-92FEB4C3FE9C}" destId="{FBF4CE47-8CCE-4B82-B368-5249D5059152}" srcOrd="0" destOrd="0" presId="urn:microsoft.com/office/officeart/2005/8/layout/vList2"/>
    <dgm:cxn modelId="{7F1964FF-0E34-478D-AEB4-64F6EB07F70C}" type="presParOf" srcId="{FBF4CE47-8CCE-4B82-B368-5249D5059152}" destId="{47A2D9AC-6A2D-4E97-8BD3-DAF15B89ACC5}" srcOrd="0" destOrd="0" presId="urn:microsoft.com/office/officeart/2005/8/layout/vList2"/>
    <dgm:cxn modelId="{9100301F-1F2A-4EF9-A160-8036D863ACDC}" type="presParOf" srcId="{FBF4CE47-8CCE-4B82-B368-5249D5059152}" destId="{AFFA0727-819B-4A37-8E55-BC8AF34F6C2A}" srcOrd="1" destOrd="0" presId="urn:microsoft.com/office/officeart/2005/8/layout/vList2"/>
    <dgm:cxn modelId="{4D3C5AF5-EB38-4BF4-B2B7-1A9DFE7284C1}" type="presParOf" srcId="{FBF4CE47-8CCE-4B82-B368-5249D5059152}" destId="{B5026B49-85E9-4A82-BC8D-F8EF7B716A97}"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62504C6-8150-403E-91FB-05B228D6CBDB}"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DA81A6E5-DC0B-4584-B868-61A73B41C2F9}">
      <dgm:prSet/>
      <dgm:spPr/>
      <dgm:t>
        <a:bodyPr/>
        <a:lstStyle/>
        <a:p>
          <a:r>
            <a:rPr lang="en-US" b="1" u="sng"/>
            <a:t>Definition 2</a:t>
          </a:r>
          <a:r>
            <a:rPr lang="en-US"/>
            <a:t>: If capital markets are efficient then purchase or sale of any security at the prevailing market price is a zero-NPV transaction.</a:t>
          </a:r>
        </a:p>
      </dgm:t>
    </dgm:pt>
    <dgm:pt modelId="{8149DE3A-51EE-449B-A265-6DE6F3712078}" type="parTrans" cxnId="{141D5D1C-C041-4452-B6FB-37BAD81C4C84}">
      <dgm:prSet/>
      <dgm:spPr/>
      <dgm:t>
        <a:bodyPr/>
        <a:lstStyle/>
        <a:p>
          <a:endParaRPr lang="en-US"/>
        </a:p>
      </dgm:t>
    </dgm:pt>
    <dgm:pt modelId="{BE21B193-7BB4-4BBC-B71A-B44083761286}" type="sibTrans" cxnId="{141D5D1C-C041-4452-B6FB-37BAD81C4C84}">
      <dgm:prSet/>
      <dgm:spPr/>
      <dgm:t>
        <a:bodyPr/>
        <a:lstStyle/>
        <a:p>
          <a:endParaRPr lang="en-US"/>
        </a:p>
      </dgm:t>
    </dgm:pt>
    <dgm:pt modelId="{E1786D94-3B3C-426E-B530-FAADA37981E8}">
      <dgm:prSet/>
      <dgm:spPr/>
      <dgm:t>
        <a:bodyPr/>
        <a:lstStyle/>
        <a:p>
          <a:r>
            <a:rPr lang="en-US" b="1" u="sng"/>
            <a:t>Definition 3</a:t>
          </a:r>
          <a:r>
            <a:rPr lang="en-US"/>
            <a:t> (Technical definition): The capital market is efficient with respect to an information set if and only if revealing that information to all investors would change neither equilibrium prices nor portfolios.</a:t>
          </a:r>
        </a:p>
      </dgm:t>
    </dgm:pt>
    <dgm:pt modelId="{3F278071-2240-4F0D-A442-AA0EB8A09B0E}" type="parTrans" cxnId="{332A063C-FD9B-49B1-84F2-A8AA0E63B694}">
      <dgm:prSet/>
      <dgm:spPr/>
      <dgm:t>
        <a:bodyPr/>
        <a:lstStyle/>
        <a:p>
          <a:endParaRPr lang="en-US"/>
        </a:p>
      </dgm:t>
    </dgm:pt>
    <dgm:pt modelId="{0B4B4E7B-C8FF-48F0-8F76-AD9DDD0E195E}" type="sibTrans" cxnId="{332A063C-FD9B-49B1-84F2-A8AA0E63B694}">
      <dgm:prSet/>
      <dgm:spPr/>
      <dgm:t>
        <a:bodyPr/>
        <a:lstStyle/>
        <a:p>
          <a:endParaRPr lang="en-US"/>
        </a:p>
      </dgm:t>
    </dgm:pt>
    <dgm:pt modelId="{FF2E9582-1471-4FC1-A423-ECDB2463D045}" type="pres">
      <dgm:prSet presAssocID="{C62504C6-8150-403E-91FB-05B228D6CBDB}" presName="linear" presStyleCnt="0">
        <dgm:presLayoutVars>
          <dgm:animLvl val="lvl"/>
          <dgm:resizeHandles val="exact"/>
        </dgm:presLayoutVars>
      </dgm:prSet>
      <dgm:spPr/>
    </dgm:pt>
    <dgm:pt modelId="{0FEA4534-4732-4FEA-A6ED-C1399D14949E}" type="pres">
      <dgm:prSet presAssocID="{DA81A6E5-DC0B-4584-B868-61A73B41C2F9}" presName="parentText" presStyleLbl="node1" presStyleIdx="0" presStyleCnt="2">
        <dgm:presLayoutVars>
          <dgm:chMax val="0"/>
          <dgm:bulletEnabled val="1"/>
        </dgm:presLayoutVars>
      </dgm:prSet>
      <dgm:spPr/>
    </dgm:pt>
    <dgm:pt modelId="{816CD14A-458B-4DB3-B450-DB86F5B585D2}" type="pres">
      <dgm:prSet presAssocID="{BE21B193-7BB4-4BBC-B71A-B44083761286}" presName="spacer" presStyleCnt="0"/>
      <dgm:spPr/>
    </dgm:pt>
    <dgm:pt modelId="{6DE56D5D-FAB4-4308-9A56-26BF92C89638}" type="pres">
      <dgm:prSet presAssocID="{E1786D94-3B3C-426E-B530-FAADA37981E8}" presName="parentText" presStyleLbl="node1" presStyleIdx="1" presStyleCnt="2">
        <dgm:presLayoutVars>
          <dgm:chMax val="0"/>
          <dgm:bulletEnabled val="1"/>
        </dgm:presLayoutVars>
      </dgm:prSet>
      <dgm:spPr/>
    </dgm:pt>
  </dgm:ptLst>
  <dgm:cxnLst>
    <dgm:cxn modelId="{141D5D1C-C041-4452-B6FB-37BAD81C4C84}" srcId="{C62504C6-8150-403E-91FB-05B228D6CBDB}" destId="{DA81A6E5-DC0B-4584-B868-61A73B41C2F9}" srcOrd="0" destOrd="0" parTransId="{8149DE3A-51EE-449B-A265-6DE6F3712078}" sibTransId="{BE21B193-7BB4-4BBC-B71A-B44083761286}"/>
    <dgm:cxn modelId="{332A063C-FD9B-49B1-84F2-A8AA0E63B694}" srcId="{C62504C6-8150-403E-91FB-05B228D6CBDB}" destId="{E1786D94-3B3C-426E-B530-FAADA37981E8}" srcOrd="1" destOrd="0" parTransId="{3F278071-2240-4F0D-A442-AA0EB8A09B0E}" sibTransId="{0B4B4E7B-C8FF-48F0-8F76-AD9DDD0E195E}"/>
    <dgm:cxn modelId="{C284C396-A69D-4C95-BEE2-6BE1715D745E}" type="presOf" srcId="{C62504C6-8150-403E-91FB-05B228D6CBDB}" destId="{FF2E9582-1471-4FC1-A423-ECDB2463D045}" srcOrd="0" destOrd="0" presId="urn:microsoft.com/office/officeart/2005/8/layout/vList2"/>
    <dgm:cxn modelId="{D457A4A4-1420-4ADC-B4E2-F3518F4AF2AF}" type="presOf" srcId="{DA81A6E5-DC0B-4584-B868-61A73B41C2F9}" destId="{0FEA4534-4732-4FEA-A6ED-C1399D14949E}" srcOrd="0" destOrd="0" presId="urn:microsoft.com/office/officeart/2005/8/layout/vList2"/>
    <dgm:cxn modelId="{79903BF2-D903-4207-99C3-AF171D66BCE3}" type="presOf" srcId="{E1786D94-3B3C-426E-B530-FAADA37981E8}" destId="{6DE56D5D-FAB4-4308-9A56-26BF92C89638}" srcOrd="0" destOrd="0" presId="urn:microsoft.com/office/officeart/2005/8/layout/vList2"/>
    <dgm:cxn modelId="{FFEFEB39-657D-4790-AAF3-B2195D41FDF5}" type="presParOf" srcId="{FF2E9582-1471-4FC1-A423-ECDB2463D045}" destId="{0FEA4534-4732-4FEA-A6ED-C1399D14949E}" srcOrd="0" destOrd="0" presId="urn:microsoft.com/office/officeart/2005/8/layout/vList2"/>
    <dgm:cxn modelId="{3286AA64-0B55-4F70-A6DE-B8D0822AFF07}" type="presParOf" srcId="{FF2E9582-1471-4FC1-A423-ECDB2463D045}" destId="{816CD14A-458B-4DB3-B450-DB86F5B585D2}" srcOrd="1" destOrd="0" presId="urn:microsoft.com/office/officeart/2005/8/layout/vList2"/>
    <dgm:cxn modelId="{756C0EFC-9283-43B8-984F-11B133A58489}" type="presParOf" srcId="{FF2E9582-1471-4FC1-A423-ECDB2463D045}" destId="{6DE56D5D-FAB4-4308-9A56-26BF92C89638}"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355A90A-77E6-4DD2-A130-A65033BE996D}" type="doc">
      <dgm:prSet loTypeId="urn:microsoft.com/office/officeart/2005/8/layout/radial4" loCatId="relationship" qsTypeId="urn:microsoft.com/office/officeart/2005/8/quickstyle/simple5" qsCatId="simple" csTypeId="urn:microsoft.com/office/officeart/2005/8/colors/accent6_1" csCatId="accent6" phldr="1"/>
      <dgm:spPr/>
      <dgm:t>
        <a:bodyPr/>
        <a:lstStyle/>
        <a:p>
          <a:endParaRPr lang="en-US"/>
        </a:p>
      </dgm:t>
    </dgm:pt>
    <dgm:pt modelId="{77EB8E36-73E4-4B56-ABAF-C5DD26C7AE3A}">
      <dgm:prSet>
        <dgm:style>
          <a:lnRef idx="2">
            <a:schemeClr val="accent1">
              <a:shade val="50000"/>
            </a:schemeClr>
          </a:lnRef>
          <a:fillRef idx="1">
            <a:schemeClr val="accent1"/>
          </a:fillRef>
          <a:effectRef idx="0">
            <a:schemeClr val="accent1"/>
          </a:effectRef>
          <a:fontRef idx="minor">
            <a:schemeClr val="lt1"/>
          </a:fontRef>
        </dgm:style>
      </dgm:prSet>
      <dgm:spPr/>
      <dgm:t>
        <a:bodyPr/>
        <a:lstStyle/>
        <a:p>
          <a:pPr rtl="0"/>
          <a:r>
            <a:rPr lang="en-US" b="1" dirty="0"/>
            <a:t>Value Estimate</a:t>
          </a:r>
          <a:endParaRPr lang="en-US" dirty="0"/>
        </a:p>
      </dgm:t>
    </dgm:pt>
    <dgm:pt modelId="{4F23CCBE-A5E5-4382-9603-E29B0E638824}" type="parTrans" cxnId="{AA6F3FA1-2CC2-4F9C-A976-513A86772BD1}">
      <dgm:prSet/>
      <dgm:spPr/>
      <dgm:t>
        <a:bodyPr/>
        <a:lstStyle/>
        <a:p>
          <a:endParaRPr lang="en-US"/>
        </a:p>
      </dgm:t>
    </dgm:pt>
    <dgm:pt modelId="{A8CBD717-4C5D-43DF-8EF4-C3867A902682}" type="sibTrans" cxnId="{AA6F3FA1-2CC2-4F9C-A976-513A86772BD1}">
      <dgm:prSet/>
      <dgm:spPr/>
      <dgm:t>
        <a:bodyPr/>
        <a:lstStyle/>
        <a:p>
          <a:endParaRPr lang="en-US"/>
        </a:p>
      </dgm:t>
    </dgm:pt>
    <dgm:pt modelId="{037E1170-61C4-43F7-BB46-693121389744}">
      <dgm:prSet>
        <dgm:style>
          <a:lnRef idx="2">
            <a:schemeClr val="accent1">
              <a:shade val="50000"/>
            </a:schemeClr>
          </a:lnRef>
          <a:fillRef idx="1">
            <a:schemeClr val="accent1"/>
          </a:fillRef>
          <a:effectRef idx="0">
            <a:schemeClr val="accent1"/>
          </a:effectRef>
          <a:fontRef idx="minor">
            <a:schemeClr val="lt1"/>
          </a:fontRef>
        </dgm:style>
      </dgm:prSet>
      <dgm:spPr/>
      <dgm:t>
        <a:bodyPr/>
        <a:lstStyle/>
        <a:p>
          <a:pPr rtl="0"/>
          <a:r>
            <a:rPr lang="en-US" b="1" dirty="0"/>
            <a:t>Estimating Variables Related to Future Returns</a:t>
          </a:r>
          <a:endParaRPr lang="en-US" dirty="0"/>
        </a:p>
      </dgm:t>
    </dgm:pt>
    <dgm:pt modelId="{CB245397-83E3-49B1-A178-E99DBCA5024A}" type="parTrans" cxnId="{ED54A307-994B-419C-A4ED-5892E0C22F39}">
      <dgm:prSet>
        <dgm:style>
          <a:lnRef idx="2">
            <a:schemeClr val="accent1">
              <a:shade val="50000"/>
            </a:schemeClr>
          </a:lnRef>
          <a:fillRef idx="1">
            <a:schemeClr val="accent1"/>
          </a:fillRef>
          <a:effectRef idx="0">
            <a:schemeClr val="accent1"/>
          </a:effectRef>
          <a:fontRef idx="minor">
            <a:schemeClr val="lt1"/>
          </a:fontRef>
        </dgm:style>
      </dgm:prSet>
      <dgm:spPr/>
      <dgm:t>
        <a:bodyPr/>
        <a:lstStyle/>
        <a:p>
          <a:endParaRPr lang="en-US" dirty="0"/>
        </a:p>
      </dgm:t>
    </dgm:pt>
    <dgm:pt modelId="{771E2CC3-7154-4CCE-8FDA-361DB2A63548}" type="sibTrans" cxnId="{ED54A307-994B-419C-A4ED-5892E0C22F39}">
      <dgm:prSet/>
      <dgm:spPr/>
      <dgm:t>
        <a:bodyPr/>
        <a:lstStyle/>
        <a:p>
          <a:endParaRPr lang="en-US"/>
        </a:p>
      </dgm:t>
    </dgm:pt>
    <dgm:pt modelId="{EDC9FB47-D5B7-4A46-87B5-E092DC646D18}">
      <dgm:prSet>
        <dgm:style>
          <a:lnRef idx="2">
            <a:schemeClr val="accent1">
              <a:shade val="50000"/>
            </a:schemeClr>
          </a:lnRef>
          <a:fillRef idx="1">
            <a:schemeClr val="accent1"/>
          </a:fillRef>
          <a:effectRef idx="0">
            <a:schemeClr val="accent1"/>
          </a:effectRef>
          <a:fontRef idx="minor">
            <a:schemeClr val="lt1"/>
          </a:fontRef>
        </dgm:style>
      </dgm:prSet>
      <dgm:spPr/>
      <dgm:t>
        <a:bodyPr/>
        <a:lstStyle/>
        <a:p>
          <a:pPr rtl="0"/>
          <a:r>
            <a:rPr lang="en-US" b="1" dirty="0"/>
            <a:t>Examining Values of Comparable Assets</a:t>
          </a:r>
          <a:endParaRPr lang="en-US" dirty="0"/>
        </a:p>
      </dgm:t>
    </dgm:pt>
    <dgm:pt modelId="{B1911581-8BDC-4F2C-87ED-9542FAC15D33}" type="parTrans" cxnId="{9E8A25C4-C78F-4DA7-82E5-32A97BE28C11}">
      <dgm:prSet>
        <dgm:style>
          <a:lnRef idx="2">
            <a:schemeClr val="accent1">
              <a:shade val="50000"/>
            </a:schemeClr>
          </a:lnRef>
          <a:fillRef idx="1">
            <a:schemeClr val="accent1"/>
          </a:fillRef>
          <a:effectRef idx="0">
            <a:schemeClr val="accent1"/>
          </a:effectRef>
          <a:fontRef idx="minor">
            <a:schemeClr val="lt1"/>
          </a:fontRef>
        </dgm:style>
      </dgm:prSet>
      <dgm:spPr/>
      <dgm:t>
        <a:bodyPr/>
        <a:lstStyle/>
        <a:p>
          <a:endParaRPr lang="en-US" dirty="0"/>
        </a:p>
      </dgm:t>
    </dgm:pt>
    <dgm:pt modelId="{E0664FE6-F387-4E07-94A5-90DCEB5F10BB}" type="sibTrans" cxnId="{9E8A25C4-C78F-4DA7-82E5-32A97BE28C11}">
      <dgm:prSet/>
      <dgm:spPr/>
      <dgm:t>
        <a:bodyPr/>
        <a:lstStyle/>
        <a:p>
          <a:endParaRPr lang="en-US"/>
        </a:p>
      </dgm:t>
    </dgm:pt>
    <dgm:pt modelId="{AA7120E3-36AA-4132-953D-5CFA8461BCD2}">
      <dgm:prSet>
        <dgm:style>
          <a:lnRef idx="2">
            <a:schemeClr val="accent1">
              <a:shade val="50000"/>
            </a:schemeClr>
          </a:lnRef>
          <a:fillRef idx="1">
            <a:schemeClr val="accent1"/>
          </a:fillRef>
          <a:effectRef idx="0">
            <a:schemeClr val="accent1"/>
          </a:effectRef>
          <a:fontRef idx="minor">
            <a:schemeClr val="lt1"/>
          </a:fontRef>
        </dgm:style>
      </dgm:prSet>
      <dgm:spPr/>
      <dgm:t>
        <a:bodyPr/>
        <a:lstStyle/>
        <a:p>
          <a:pPr rtl="0"/>
          <a:r>
            <a:rPr lang="en-US" b="1" dirty="0"/>
            <a:t>Estimating Proceeds from Immediate Liquidation</a:t>
          </a:r>
        </a:p>
      </dgm:t>
    </dgm:pt>
    <dgm:pt modelId="{ACD7929D-7729-4673-B90D-D3ECAA7DFE93}" type="parTrans" cxnId="{A71B388C-FA35-4795-8E3E-171DAC5B145D}">
      <dgm:prSet>
        <dgm:style>
          <a:lnRef idx="2">
            <a:schemeClr val="accent1">
              <a:shade val="50000"/>
            </a:schemeClr>
          </a:lnRef>
          <a:fillRef idx="1">
            <a:schemeClr val="accent1"/>
          </a:fillRef>
          <a:effectRef idx="0">
            <a:schemeClr val="accent1"/>
          </a:effectRef>
          <a:fontRef idx="minor">
            <a:schemeClr val="lt1"/>
          </a:fontRef>
        </dgm:style>
      </dgm:prSet>
      <dgm:spPr/>
      <dgm:t>
        <a:bodyPr/>
        <a:lstStyle/>
        <a:p>
          <a:endParaRPr lang="en-US" dirty="0"/>
        </a:p>
      </dgm:t>
    </dgm:pt>
    <dgm:pt modelId="{E882CAB9-5758-41E7-AFB0-4E7E401EA782}" type="sibTrans" cxnId="{A71B388C-FA35-4795-8E3E-171DAC5B145D}">
      <dgm:prSet/>
      <dgm:spPr/>
      <dgm:t>
        <a:bodyPr/>
        <a:lstStyle/>
        <a:p>
          <a:endParaRPr lang="en-US"/>
        </a:p>
      </dgm:t>
    </dgm:pt>
    <dgm:pt modelId="{86320EE2-D116-4CB5-93E6-A12120AB7FC6}" type="pres">
      <dgm:prSet presAssocID="{9355A90A-77E6-4DD2-A130-A65033BE996D}" presName="cycle" presStyleCnt="0">
        <dgm:presLayoutVars>
          <dgm:chMax val="1"/>
          <dgm:dir val="rev"/>
          <dgm:animLvl val="ctr"/>
          <dgm:resizeHandles val="exact"/>
        </dgm:presLayoutVars>
      </dgm:prSet>
      <dgm:spPr/>
    </dgm:pt>
    <dgm:pt modelId="{048539E4-62F4-4EBC-911D-80C7085460ED}" type="pres">
      <dgm:prSet presAssocID="{77EB8E36-73E4-4B56-ABAF-C5DD26C7AE3A}" presName="centerShape" presStyleLbl="node0" presStyleIdx="0" presStyleCnt="1"/>
      <dgm:spPr/>
    </dgm:pt>
    <dgm:pt modelId="{F3998D64-7C5A-40A2-ABE9-CBFE192CAE10}" type="pres">
      <dgm:prSet presAssocID="{CB245397-83E3-49B1-A178-E99DBCA5024A}" presName="parTrans" presStyleLbl="bgSibTrans2D1" presStyleIdx="0" presStyleCnt="3"/>
      <dgm:spPr/>
    </dgm:pt>
    <dgm:pt modelId="{21E6FE90-72E6-43C4-B66B-21C7A61801DE}" type="pres">
      <dgm:prSet presAssocID="{037E1170-61C4-43F7-BB46-693121389744}" presName="node" presStyleLbl="node1" presStyleIdx="0" presStyleCnt="3">
        <dgm:presLayoutVars>
          <dgm:bulletEnabled val="1"/>
        </dgm:presLayoutVars>
      </dgm:prSet>
      <dgm:spPr/>
    </dgm:pt>
    <dgm:pt modelId="{5196A105-6B2E-4F7E-A4BC-9C5896F7593B}" type="pres">
      <dgm:prSet presAssocID="{B1911581-8BDC-4F2C-87ED-9542FAC15D33}" presName="parTrans" presStyleLbl="bgSibTrans2D1" presStyleIdx="1" presStyleCnt="3"/>
      <dgm:spPr/>
    </dgm:pt>
    <dgm:pt modelId="{BD5F5C63-5EF6-4ABD-982B-9BAB9EDD3F63}" type="pres">
      <dgm:prSet presAssocID="{EDC9FB47-D5B7-4A46-87B5-E092DC646D18}" presName="node" presStyleLbl="node1" presStyleIdx="1" presStyleCnt="3">
        <dgm:presLayoutVars>
          <dgm:bulletEnabled val="1"/>
        </dgm:presLayoutVars>
      </dgm:prSet>
      <dgm:spPr/>
    </dgm:pt>
    <dgm:pt modelId="{2D607C01-94D5-4F01-99D2-910717BCC8BA}" type="pres">
      <dgm:prSet presAssocID="{ACD7929D-7729-4673-B90D-D3ECAA7DFE93}" presName="parTrans" presStyleLbl="bgSibTrans2D1" presStyleIdx="2" presStyleCnt="3"/>
      <dgm:spPr/>
    </dgm:pt>
    <dgm:pt modelId="{B867DCC1-2C6E-4964-853B-39C4E647495D}" type="pres">
      <dgm:prSet presAssocID="{AA7120E3-36AA-4132-953D-5CFA8461BCD2}" presName="node" presStyleLbl="node1" presStyleIdx="2" presStyleCnt="3">
        <dgm:presLayoutVars>
          <dgm:bulletEnabled val="1"/>
        </dgm:presLayoutVars>
      </dgm:prSet>
      <dgm:spPr/>
    </dgm:pt>
  </dgm:ptLst>
  <dgm:cxnLst>
    <dgm:cxn modelId="{ED54A307-994B-419C-A4ED-5892E0C22F39}" srcId="{77EB8E36-73E4-4B56-ABAF-C5DD26C7AE3A}" destId="{037E1170-61C4-43F7-BB46-693121389744}" srcOrd="0" destOrd="0" parTransId="{CB245397-83E3-49B1-A178-E99DBCA5024A}" sibTransId="{771E2CC3-7154-4CCE-8FDA-361DB2A63548}"/>
    <dgm:cxn modelId="{561DC525-2488-495F-90E1-4242A9830A2D}" type="presOf" srcId="{AA7120E3-36AA-4132-953D-5CFA8461BCD2}" destId="{B867DCC1-2C6E-4964-853B-39C4E647495D}" srcOrd="0" destOrd="0" presId="urn:microsoft.com/office/officeart/2005/8/layout/radial4"/>
    <dgm:cxn modelId="{F414B435-369F-4E2D-A306-5E6E2BCC7F53}" type="presOf" srcId="{ACD7929D-7729-4673-B90D-D3ECAA7DFE93}" destId="{2D607C01-94D5-4F01-99D2-910717BCC8BA}" srcOrd="0" destOrd="0" presId="urn:microsoft.com/office/officeart/2005/8/layout/radial4"/>
    <dgm:cxn modelId="{E1371373-897A-459D-9D4B-D6F630657570}" type="presOf" srcId="{037E1170-61C4-43F7-BB46-693121389744}" destId="{21E6FE90-72E6-43C4-B66B-21C7A61801DE}" srcOrd="0" destOrd="0" presId="urn:microsoft.com/office/officeart/2005/8/layout/radial4"/>
    <dgm:cxn modelId="{A71B388C-FA35-4795-8E3E-171DAC5B145D}" srcId="{77EB8E36-73E4-4B56-ABAF-C5DD26C7AE3A}" destId="{AA7120E3-36AA-4132-953D-5CFA8461BCD2}" srcOrd="2" destOrd="0" parTransId="{ACD7929D-7729-4673-B90D-D3ECAA7DFE93}" sibTransId="{E882CAB9-5758-41E7-AFB0-4E7E401EA782}"/>
    <dgm:cxn modelId="{AA6F3FA1-2CC2-4F9C-A976-513A86772BD1}" srcId="{9355A90A-77E6-4DD2-A130-A65033BE996D}" destId="{77EB8E36-73E4-4B56-ABAF-C5DD26C7AE3A}" srcOrd="0" destOrd="0" parTransId="{4F23CCBE-A5E5-4382-9603-E29B0E638824}" sibTransId="{A8CBD717-4C5D-43DF-8EF4-C3867A902682}"/>
    <dgm:cxn modelId="{44DED5B1-CBDB-4C01-97DF-0F6FB1280529}" type="presOf" srcId="{9355A90A-77E6-4DD2-A130-A65033BE996D}" destId="{86320EE2-D116-4CB5-93E6-A12120AB7FC6}" srcOrd="0" destOrd="0" presId="urn:microsoft.com/office/officeart/2005/8/layout/radial4"/>
    <dgm:cxn modelId="{A843A4B4-EFAD-4B19-82B7-8172AF77BB3F}" type="presOf" srcId="{CB245397-83E3-49B1-A178-E99DBCA5024A}" destId="{F3998D64-7C5A-40A2-ABE9-CBFE192CAE10}" srcOrd="0" destOrd="0" presId="urn:microsoft.com/office/officeart/2005/8/layout/radial4"/>
    <dgm:cxn modelId="{9E8A25C4-C78F-4DA7-82E5-32A97BE28C11}" srcId="{77EB8E36-73E4-4B56-ABAF-C5DD26C7AE3A}" destId="{EDC9FB47-D5B7-4A46-87B5-E092DC646D18}" srcOrd="1" destOrd="0" parTransId="{B1911581-8BDC-4F2C-87ED-9542FAC15D33}" sibTransId="{E0664FE6-F387-4E07-94A5-90DCEB5F10BB}"/>
    <dgm:cxn modelId="{39CF12DE-0331-4367-B903-6D0420953588}" type="presOf" srcId="{EDC9FB47-D5B7-4A46-87B5-E092DC646D18}" destId="{BD5F5C63-5EF6-4ABD-982B-9BAB9EDD3F63}" srcOrd="0" destOrd="0" presId="urn:microsoft.com/office/officeart/2005/8/layout/radial4"/>
    <dgm:cxn modelId="{1F7798DF-CB63-45F0-B31B-54DB78D77C3F}" type="presOf" srcId="{77EB8E36-73E4-4B56-ABAF-C5DD26C7AE3A}" destId="{048539E4-62F4-4EBC-911D-80C7085460ED}" srcOrd="0" destOrd="0" presId="urn:microsoft.com/office/officeart/2005/8/layout/radial4"/>
    <dgm:cxn modelId="{1583D3E7-4244-450C-940B-8D86ACE07B8E}" type="presOf" srcId="{B1911581-8BDC-4F2C-87ED-9542FAC15D33}" destId="{5196A105-6B2E-4F7E-A4BC-9C5896F7593B}" srcOrd="0" destOrd="0" presId="urn:microsoft.com/office/officeart/2005/8/layout/radial4"/>
    <dgm:cxn modelId="{D836FAD5-7766-4DB6-AF11-9F59517E0B1E}" type="presParOf" srcId="{86320EE2-D116-4CB5-93E6-A12120AB7FC6}" destId="{048539E4-62F4-4EBC-911D-80C7085460ED}" srcOrd="0" destOrd="0" presId="urn:microsoft.com/office/officeart/2005/8/layout/radial4"/>
    <dgm:cxn modelId="{5194A05A-2424-4C19-BC18-0BC75B4595F8}" type="presParOf" srcId="{86320EE2-D116-4CB5-93E6-A12120AB7FC6}" destId="{F3998D64-7C5A-40A2-ABE9-CBFE192CAE10}" srcOrd="1" destOrd="0" presId="urn:microsoft.com/office/officeart/2005/8/layout/radial4"/>
    <dgm:cxn modelId="{54A443F4-08BF-4F8A-8097-158EBEDFC99D}" type="presParOf" srcId="{86320EE2-D116-4CB5-93E6-A12120AB7FC6}" destId="{21E6FE90-72E6-43C4-B66B-21C7A61801DE}" srcOrd="2" destOrd="0" presId="urn:microsoft.com/office/officeart/2005/8/layout/radial4"/>
    <dgm:cxn modelId="{32BC8F82-11D4-4F19-B762-D8882387FBD6}" type="presParOf" srcId="{86320EE2-D116-4CB5-93E6-A12120AB7FC6}" destId="{5196A105-6B2E-4F7E-A4BC-9C5896F7593B}" srcOrd="3" destOrd="0" presId="urn:microsoft.com/office/officeart/2005/8/layout/radial4"/>
    <dgm:cxn modelId="{4F27A43B-8B45-47AB-960D-B8AC349A08DD}" type="presParOf" srcId="{86320EE2-D116-4CB5-93E6-A12120AB7FC6}" destId="{BD5F5C63-5EF6-4ABD-982B-9BAB9EDD3F63}" srcOrd="4" destOrd="0" presId="urn:microsoft.com/office/officeart/2005/8/layout/radial4"/>
    <dgm:cxn modelId="{55935E01-3256-4B35-94E4-71CCA50B9C86}" type="presParOf" srcId="{86320EE2-D116-4CB5-93E6-A12120AB7FC6}" destId="{2D607C01-94D5-4F01-99D2-910717BCC8BA}" srcOrd="5" destOrd="0" presId="urn:microsoft.com/office/officeart/2005/8/layout/radial4"/>
    <dgm:cxn modelId="{09F1D3DE-63CF-4234-A321-3F30F0D45847}" type="presParOf" srcId="{86320EE2-D116-4CB5-93E6-A12120AB7FC6}" destId="{B867DCC1-2C6E-4964-853B-39C4E647495D}"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DDC7EF9-41E8-47B0-8B34-50DAFB9B44A5}" type="doc">
      <dgm:prSet loTypeId="urn:microsoft.com/office/officeart/2005/8/layout/target3" loCatId="list" qsTypeId="urn:microsoft.com/office/officeart/2005/8/quickstyle/simple3" qsCatId="simple" csTypeId="urn:microsoft.com/office/officeart/2005/8/colors/accent1_2" csCatId="accent1" phldr="1"/>
      <dgm:spPr/>
      <dgm:t>
        <a:bodyPr/>
        <a:lstStyle/>
        <a:p>
          <a:endParaRPr lang="en-US"/>
        </a:p>
      </dgm:t>
    </dgm:pt>
    <dgm:pt modelId="{035F9F9D-58DC-45E5-92E3-F02D5EDE0266}">
      <dgm:prSet/>
      <dgm:spPr/>
      <dgm:t>
        <a:bodyPr/>
        <a:lstStyle/>
        <a:p>
          <a:pPr rtl="0"/>
          <a:r>
            <a:rPr lang="en-US" b="1" dirty="0"/>
            <a:t>Asset Value Given a </a:t>
          </a:r>
          <a:br>
            <a:rPr lang="en-US" b="1" dirty="0"/>
          </a:br>
          <a:r>
            <a:rPr lang="en-US" b="1" dirty="0"/>
            <a:t>Complete Understanding of an Asset’s Characteristics</a:t>
          </a:r>
          <a:endParaRPr lang="en-US" dirty="0"/>
        </a:p>
      </dgm:t>
    </dgm:pt>
    <dgm:pt modelId="{6851B8D9-843F-492B-8980-E45ECE9FAFE9}" type="parTrans" cxnId="{E20BADB9-5E87-4542-8DA5-DE3344C133FB}">
      <dgm:prSet/>
      <dgm:spPr/>
      <dgm:t>
        <a:bodyPr/>
        <a:lstStyle/>
        <a:p>
          <a:endParaRPr lang="en-US"/>
        </a:p>
      </dgm:t>
    </dgm:pt>
    <dgm:pt modelId="{5AC098CB-7C43-4EEF-869B-D013C32D1C65}" type="sibTrans" cxnId="{E20BADB9-5E87-4542-8DA5-DE3344C133FB}">
      <dgm:prSet/>
      <dgm:spPr/>
      <dgm:t>
        <a:bodyPr/>
        <a:lstStyle/>
        <a:p>
          <a:endParaRPr lang="en-US"/>
        </a:p>
      </dgm:t>
    </dgm:pt>
    <dgm:pt modelId="{4954A572-773D-45F1-AF95-F3636A3ECD24}">
      <dgm:prSet/>
      <dgm:spPr/>
      <dgm:t>
        <a:bodyPr/>
        <a:lstStyle/>
        <a:p>
          <a:pPr rtl="0"/>
          <a:r>
            <a:rPr lang="en-US" b="1" dirty="0"/>
            <a:t>“True” or “Real” Value</a:t>
          </a:r>
          <a:endParaRPr lang="en-US" dirty="0"/>
        </a:p>
      </dgm:t>
    </dgm:pt>
    <dgm:pt modelId="{6A12AF08-7A62-4D5A-BCE1-3E2253F1389A}" type="parTrans" cxnId="{CCBD59D6-BD4C-412E-AF07-DA12FBE1C43D}">
      <dgm:prSet/>
      <dgm:spPr/>
      <dgm:t>
        <a:bodyPr/>
        <a:lstStyle/>
        <a:p>
          <a:endParaRPr lang="en-US"/>
        </a:p>
      </dgm:t>
    </dgm:pt>
    <dgm:pt modelId="{718B567F-0CF0-431A-AF94-C95D1EB4CCBE}" type="sibTrans" cxnId="{CCBD59D6-BD4C-412E-AF07-DA12FBE1C43D}">
      <dgm:prSet/>
      <dgm:spPr/>
      <dgm:t>
        <a:bodyPr/>
        <a:lstStyle/>
        <a:p>
          <a:endParaRPr lang="en-US"/>
        </a:p>
      </dgm:t>
    </dgm:pt>
    <dgm:pt modelId="{8D240BF5-A823-4F5F-8F3A-430246D34A22}">
      <dgm:prSet/>
      <dgm:spPr/>
      <dgm:t>
        <a:bodyPr/>
        <a:lstStyle/>
        <a:p>
          <a:pPr rtl="0"/>
          <a:r>
            <a:rPr lang="en-US" b="1" dirty="0"/>
            <a:t>Not Always Equal </a:t>
          </a:r>
          <a:br>
            <a:rPr lang="en-US" b="1" dirty="0"/>
          </a:br>
          <a:r>
            <a:rPr lang="en-US" b="1" dirty="0"/>
            <a:t>to Market Price</a:t>
          </a:r>
        </a:p>
      </dgm:t>
    </dgm:pt>
    <dgm:pt modelId="{2990D0F6-08DB-45AB-BF5B-0ACACA57AB2A}" type="parTrans" cxnId="{2448E519-096D-4C69-8B71-D443C9AA8C1B}">
      <dgm:prSet/>
      <dgm:spPr/>
      <dgm:t>
        <a:bodyPr/>
        <a:lstStyle/>
        <a:p>
          <a:endParaRPr lang="en-US"/>
        </a:p>
      </dgm:t>
    </dgm:pt>
    <dgm:pt modelId="{30EED128-5227-4480-A0F2-B8414B1B42B6}" type="sibTrans" cxnId="{2448E519-096D-4C69-8B71-D443C9AA8C1B}">
      <dgm:prSet/>
      <dgm:spPr/>
      <dgm:t>
        <a:bodyPr/>
        <a:lstStyle/>
        <a:p>
          <a:endParaRPr lang="en-US"/>
        </a:p>
      </dgm:t>
    </dgm:pt>
    <dgm:pt modelId="{0A5D4437-BDA1-4433-BDC2-DC225C27D752}" type="pres">
      <dgm:prSet presAssocID="{0DDC7EF9-41E8-47B0-8B34-50DAFB9B44A5}" presName="Name0" presStyleCnt="0">
        <dgm:presLayoutVars>
          <dgm:chMax val="7"/>
          <dgm:dir/>
          <dgm:animLvl val="lvl"/>
          <dgm:resizeHandles val="exact"/>
        </dgm:presLayoutVars>
      </dgm:prSet>
      <dgm:spPr/>
    </dgm:pt>
    <dgm:pt modelId="{EC7B5BAB-D78E-4D1E-9F6C-E9C4E228C68E}" type="pres">
      <dgm:prSet presAssocID="{035F9F9D-58DC-45E5-92E3-F02D5EDE0266}" presName="circle1" presStyleLbl="node1" presStyleIdx="0" presStyleCnt="3"/>
      <dgm:spPr/>
    </dgm:pt>
    <dgm:pt modelId="{B59816EE-3A6C-4CEB-9534-64B78E29A036}" type="pres">
      <dgm:prSet presAssocID="{035F9F9D-58DC-45E5-92E3-F02D5EDE0266}" presName="space" presStyleCnt="0"/>
      <dgm:spPr/>
    </dgm:pt>
    <dgm:pt modelId="{A7E9DB72-DB0F-448C-9C20-23427B89B4C7}" type="pres">
      <dgm:prSet presAssocID="{035F9F9D-58DC-45E5-92E3-F02D5EDE0266}" presName="rect1" presStyleLbl="alignAcc1" presStyleIdx="0" presStyleCnt="3"/>
      <dgm:spPr/>
    </dgm:pt>
    <dgm:pt modelId="{03815B07-2E2F-42A5-B255-4E9A8754E068}" type="pres">
      <dgm:prSet presAssocID="{4954A572-773D-45F1-AF95-F3636A3ECD24}" presName="vertSpace2" presStyleLbl="node1" presStyleIdx="0" presStyleCnt="3"/>
      <dgm:spPr/>
    </dgm:pt>
    <dgm:pt modelId="{43F395E9-31E7-41AF-9FE3-0EA4BE1C3E25}" type="pres">
      <dgm:prSet presAssocID="{4954A572-773D-45F1-AF95-F3636A3ECD24}" presName="circle2" presStyleLbl="node1" presStyleIdx="1" presStyleCnt="3"/>
      <dgm:spPr/>
    </dgm:pt>
    <dgm:pt modelId="{6CF29D93-7133-4203-9ACF-DB48EA013EDC}" type="pres">
      <dgm:prSet presAssocID="{4954A572-773D-45F1-AF95-F3636A3ECD24}" presName="rect2" presStyleLbl="alignAcc1" presStyleIdx="1" presStyleCnt="3"/>
      <dgm:spPr/>
    </dgm:pt>
    <dgm:pt modelId="{41BCEECE-20AB-48C1-88A2-4492157FE247}" type="pres">
      <dgm:prSet presAssocID="{8D240BF5-A823-4F5F-8F3A-430246D34A22}" presName="vertSpace3" presStyleLbl="node1" presStyleIdx="1" presStyleCnt="3"/>
      <dgm:spPr/>
    </dgm:pt>
    <dgm:pt modelId="{98DC355E-76FC-4B75-A290-5A77B77E1B66}" type="pres">
      <dgm:prSet presAssocID="{8D240BF5-A823-4F5F-8F3A-430246D34A22}" presName="circle3" presStyleLbl="node1" presStyleIdx="2" presStyleCnt="3"/>
      <dgm:spPr/>
    </dgm:pt>
    <dgm:pt modelId="{A7AF6C5A-3D61-4F83-8073-5F0D750E3F27}" type="pres">
      <dgm:prSet presAssocID="{8D240BF5-A823-4F5F-8F3A-430246D34A22}" presName="rect3" presStyleLbl="alignAcc1" presStyleIdx="2" presStyleCnt="3"/>
      <dgm:spPr/>
    </dgm:pt>
    <dgm:pt modelId="{F2665C12-D618-45DE-B841-68629B003E41}" type="pres">
      <dgm:prSet presAssocID="{035F9F9D-58DC-45E5-92E3-F02D5EDE0266}" presName="rect1ParTxNoCh" presStyleLbl="alignAcc1" presStyleIdx="2" presStyleCnt="3">
        <dgm:presLayoutVars>
          <dgm:chMax val="1"/>
          <dgm:bulletEnabled val="1"/>
        </dgm:presLayoutVars>
      </dgm:prSet>
      <dgm:spPr/>
    </dgm:pt>
    <dgm:pt modelId="{239F3860-EDC6-4C88-9500-3FB8D40B8282}" type="pres">
      <dgm:prSet presAssocID="{4954A572-773D-45F1-AF95-F3636A3ECD24}" presName="rect2ParTxNoCh" presStyleLbl="alignAcc1" presStyleIdx="2" presStyleCnt="3">
        <dgm:presLayoutVars>
          <dgm:chMax val="1"/>
          <dgm:bulletEnabled val="1"/>
        </dgm:presLayoutVars>
      </dgm:prSet>
      <dgm:spPr/>
    </dgm:pt>
    <dgm:pt modelId="{9716499D-4510-4042-80BF-0C7FF8AFCDD8}" type="pres">
      <dgm:prSet presAssocID="{8D240BF5-A823-4F5F-8F3A-430246D34A22}" presName="rect3ParTxNoCh" presStyleLbl="alignAcc1" presStyleIdx="2" presStyleCnt="3">
        <dgm:presLayoutVars>
          <dgm:chMax val="1"/>
          <dgm:bulletEnabled val="1"/>
        </dgm:presLayoutVars>
      </dgm:prSet>
      <dgm:spPr/>
    </dgm:pt>
  </dgm:ptLst>
  <dgm:cxnLst>
    <dgm:cxn modelId="{6F759D19-55AE-44DD-B1C9-8321976C7C65}" type="presOf" srcId="{4954A572-773D-45F1-AF95-F3636A3ECD24}" destId="{239F3860-EDC6-4C88-9500-3FB8D40B8282}" srcOrd="1" destOrd="0" presId="urn:microsoft.com/office/officeart/2005/8/layout/target3"/>
    <dgm:cxn modelId="{2448E519-096D-4C69-8B71-D443C9AA8C1B}" srcId="{0DDC7EF9-41E8-47B0-8B34-50DAFB9B44A5}" destId="{8D240BF5-A823-4F5F-8F3A-430246D34A22}" srcOrd="2" destOrd="0" parTransId="{2990D0F6-08DB-45AB-BF5B-0ACACA57AB2A}" sibTransId="{30EED128-5227-4480-A0F2-B8414B1B42B6}"/>
    <dgm:cxn modelId="{26E03C51-0DD4-490D-A20B-FB8D220680CB}" type="presOf" srcId="{4954A572-773D-45F1-AF95-F3636A3ECD24}" destId="{6CF29D93-7133-4203-9ACF-DB48EA013EDC}" srcOrd="0" destOrd="0" presId="urn:microsoft.com/office/officeart/2005/8/layout/target3"/>
    <dgm:cxn modelId="{6F80B779-E0B3-4275-BAFA-E4BAE528D927}" type="presOf" srcId="{035F9F9D-58DC-45E5-92E3-F02D5EDE0266}" destId="{A7E9DB72-DB0F-448C-9C20-23427B89B4C7}" srcOrd="0" destOrd="0" presId="urn:microsoft.com/office/officeart/2005/8/layout/target3"/>
    <dgm:cxn modelId="{AC32957B-9BBC-447A-9C3F-0A64BE1CEC11}" type="presOf" srcId="{035F9F9D-58DC-45E5-92E3-F02D5EDE0266}" destId="{F2665C12-D618-45DE-B841-68629B003E41}" srcOrd="1" destOrd="0" presId="urn:microsoft.com/office/officeart/2005/8/layout/target3"/>
    <dgm:cxn modelId="{10A5AA8F-B61B-4AAF-9803-F4F0C71C391E}" type="presOf" srcId="{8D240BF5-A823-4F5F-8F3A-430246D34A22}" destId="{9716499D-4510-4042-80BF-0C7FF8AFCDD8}" srcOrd="1" destOrd="0" presId="urn:microsoft.com/office/officeart/2005/8/layout/target3"/>
    <dgm:cxn modelId="{E20BADB9-5E87-4542-8DA5-DE3344C133FB}" srcId="{0DDC7EF9-41E8-47B0-8B34-50DAFB9B44A5}" destId="{035F9F9D-58DC-45E5-92E3-F02D5EDE0266}" srcOrd="0" destOrd="0" parTransId="{6851B8D9-843F-492B-8980-E45ECE9FAFE9}" sibTransId="{5AC098CB-7C43-4EEF-869B-D013C32D1C65}"/>
    <dgm:cxn modelId="{406AC1D3-3670-4058-867C-F7AB032FE214}" type="presOf" srcId="{8D240BF5-A823-4F5F-8F3A-430246D34A22}" destId="{A7AF6C5A-3D61-4F83-8073-5F0D750E3F27}" srcOrd="0" destOrd="0" presId="urn:microsoft.com/office/officeart/2005/8/layout/target3"/>
    <dgm:cxn modelId="{CCBD59D6-BD4C-412E-AF07-DA12FBE1C43D}" srcId="{0DDC7EF9-41E8-47B0-8B34-50DAFB9B44A5}" destId="{4954A572-773D-45F1-AF95-F3636A3ECD24}" srcOrd="1" destOrd="0" parTransId="{6A12AF08-7A62-4D5A-BCE1-3E2253F1389A}" sibTransId="{718B567F-0CF0-431A-AF94-C95D1EB4CCBE}"/>
    <dgm:cxn modelId="{5BF7B9DA-71A2-4E00-8CE5-883CFC0A5D7C}" type="presOf" srcId="{0DDC7EF9-41E8-47B0-8B34-50DAFB9B44A5}" destId="{0A5D4437-BDA1-4433-BDC2-DC225C27D752}" srcOrd="0" destOrd="0" presId="urn:microsoft.com/office/officeart/2005/8/layout/target3"/>
    <dgm:cxn modelId="{F7FB3C45-F59D-4D21-8226-C06B563640C4}" type="presParOf" srcId="{0A5D4437-BDA1-4433-BDC2-DC225C27D752}" destId="{EC7B5BAB-D78E-4D1E-9F6C-E9C4E228C68E}" srcOrd="0" destOrd="0" presId="urn:microsoft.com/office/officeart/2005/8/layout/target3"/>
    <dgm:cxn modelId="{4DEAABF7-5D81-4A30-B213-788D25D20DA1}" type="presParOf" srcId="{0A5D4437-BDA1-4433-BDC2-DC225C27D752}" destId="{B59816EE-3A6C-4CEB-9534-64B78E29A036}" srcOrd="1" destOrd="0" presId="urn:microsoft.com/office/officeart/2005/8/layout/target3"/>
    <dgm:cxn modelId="{1D52810D-2F7B-4196-B661-0ECE9107E1CD}" type="presParOf" srcId="{0A5D4437-BDA1-4433-BDC2-DC225C27D752}" destId="{A7E9DB72-DB0F-448C-9C20-23427B89B4C7}" srcOrd="2" destOrd="0" presId="urn:microsoft.com/office/officeart/2005/8/layout/target3"/>
    <dgm:cxn modelId="{EE47F064-FED0-4CA1-BACF-FD6C6F6FCED2}" type="presParOf" srcId="{0A5D4437-BDA1-4433-BDC2-DC225C27D752}" destId="{03815B07-2E2F-42A5-B255-4E9A8754E068}" srcOrd="3" destOrd="0" presId="urn:microsoft.com/office/officeart/2005/8/layout/target3"/>
    <dgm:cxn modelId="{2BD10564-CC87-47F7-832A-937B9AF6BD32}" type="presParOf" srcId="{0A5D4437-BDA1-4433-BDC2-DC225C27D752}" destId="{43F395E9-31E7-41AF-9FE3-0EA4BE1C3E25}" srcOrd="4" destOrd="0" presId="urn:microsoft.com/office/officeart/2005/8/layout/target3"/>
    <dgm:cxn modelId="{5720B69E-D14E-491E-8650-F709D73B2049}" type="presParOf" srcId="{0A5D4437-BDA1-4433-BDC2-DC225C27D752}" destId="{6CF29D93-7133-4203-9ACF-DB48EA013EDC}" srcOrd="5" destOrd="0" presId="urn:microsoft.com/office/officeart/2005/8/layout/target3"/>
    <dgm:cxn modelId="{1753EA5A-5598-4DC1-91B0-9ECF1139D064}" type="presParOf" srcId="{0A5D4437-BDA1-4433-BDC2-DC225C27D752}" destId="{41BCEECE-20AB-48C1-88A2-4492157FE247}" srcOrd="6" destOrd="0" presId="urn:microsoft.com/office/officeart/2005/8/layout/target3"/>
    <dgm:cxn modelId="{3EDE2014-8BA3-4005-BD61-1F587F999885}" type="presParOf" srcId="{0A5D4437-BDA1-4433-BDC2-DC225C27D752}" destId="{98DC355E-76FC-4B75-A290-5A77B77E1B66}" srcOrd="7" destOrd="0" presId="urn:microsoft.com/office/officeart/2005/8/layout/target3"/>
    <dgm:cxn modelId="{95AB865A-637A-4789-AD6A-B0816CBDF4B4}" type="presParOf" srcId="{0A5D4437-BDA1-4433-BDC2-DC225C27D752}" destId="{A7AF6C5A-3D61-4F83-8073-5F0D750E3F27}" srcOrd="8" destOrd="0" presId="urn:microsoft.com/office/officeart/2005/8/layout/target3"/>
    <dgm:cxn modelId="{0F158990-3CEC-4EAB-92BC-DCF0DF707D67}" type="presParOf" srcId="{0A5D4437-BDA1-4433-BDC2-DC225C27D752}" destId="{F2665C12-D618-45DE-B841-68629B003E41}" srcOrd="9" destOrd="0" presId="urn:microsoft.com/office/officeart/2005/8/layout/target3"/>
    <dgm:cxn modelId="{2FD41C8F-C511-4FF1-995E-0A4D1AA88DE5}" type="presParOf" srcId="{0A5D4437-BDA1-4433-BDC2-DC225C27D752}" destId="{239F3860-EDC6-4C88-9500-3FB8D40B8282}" srcOrd="10" destOrd="0" presId="urn:microsoft.com/office/officeart/2005/8/layout/target3"/>
    <dgm:cxn modelId="{8F09B7C5-83EE-4A49-B16F-272AABDA3E30}" type="presParOf" srcId="{0A5D4437-BDA1-4433-BDC2-DC225C27D752}" destId="{9716499D-4510-4042-80BF-0C7FF8AFCDD8}" srcOrd="11"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9DA9B82-EBC2-4B3F-8812-62AE3B9DBA8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0762FFA1-5AA9-4670-94A5-EC3CC3939C77}">
      <dgm:prSet>
        <dgm:style>
          <a:lnRef idx="1">
            <a:schemeClr val="accent1"/>
          </a:lnRef>
          <a:fillRef idx="2">
            <a:schemeClr val="accent1"/>
          </a:fillRef>
          <a:effectRef idx="1">
            <a:schemeClr val="accent1"/>
          </a:effectRef>
          <a:fontRef idx="minor">
            <a:schemeClr val="dk1"/>
          </a:fontRef>
        </dgm:style>
      </dgm:prSet>
      <dgm:spPr/>
      <dgm:t>
        <a:bodyPr/>
        <a:lstStyle/>
        <a:p>
          <a:pPr rtl="0"/>
          <a:r>
            <a:rPr lang="en-US" b="1" dirty="0"/>
            <a:t>Efficient Market Theory: </a:t>
          </a:r>
          <a:endParaRPr lang="en-US" dirty="0"/>
        </a:p>
      </dgm:t>
    </dgm:pt>
    <dgm:pt modelId="{AF9D2BC8-6662-4E84-9422-2BEEE12D02B7}" type="parTrans" cxnId="{24218C6C-E630-43A4-9A61-D4D1F432A498}">
      <dgm:prSet/>
      <dgm:spPr/>
      <dgm:t>
        <a:bodyPr/>
        <a:lstStyle/>
        <a:p>
          <a:endParaRPr lang="en-US"/>
        </a:p>
      </dgm:t>
    </dgm:pt>
    <dgm:pt modelId="{52542C68-A653-4DED-A7C6-99C24F6E4BC6}" type="sibTrans" cxnId="{24218C6C-E630-43A4-9A61-D4D1F432A498}">
      <dgm:prSet/>
      <dgm:spPr/>
      <dgm:t>
        <a:bodyPr/>
        <a:lstStyle/>
        <a:p>
          <a:endParaRPr lang="en-US"/>
        </a:p>
      </dgm:t>
    </dgm:pt>
    <dgm:pt modelId="{0FCF28DC-D32E-4588-B557-A1D88B844D33}">
      <dgm:prSet/>
      <dgm:spPr/>
      <dgm:t>
        <a:bodyPr/>
        <a:lstStyle/>
        <a:p>
          <a:pPr rtl="0"/>
          <a:r>
            <a:rPr lang="en-US" b="1" dirty="0"/>
            <a:t>Intrinsic value = Market price</a:t>
          </a:r>
          <a:endParaRPr lang="en-US" dirty="0"/>
        </a:p>
      </dgm:t>
    </dgm:pt>
    <dgm:pt modelId="{06D86FB8-FB08-4212-A3BE-1B2C91840B8C}" type="parTrans" cxnId="{680C987F-9807-4BFD-A9DB-4E20A5E6E919}">
      <dgm:prSet/>
      <dgm:spPr/>
      <dgm:t>
        <a:bodyPr/>
        <a:lstStyle/>
        <a:p>
          <a:endParaRPr lang="en-US"/>
        </a:p>
      </dgm:t>
    </dgm:pt>
    <dgm:pt modelId="{AC2F36B0-500E-45EB-A94C-6BD71D9C02D6}" type="sibTrans" cxnId="{680C987F-9807-4BFD-A9DB-4E20A5E6E919}">
      <dgm:prSet/>
      <dgm:spPr/>
      <dgm:t>
        <a:bodyPr/>
        <a:lstStyle/>
        <a:p>
          <a:endParaRPr lang="en-US"/>
        </a:p>
      </dgm:t>
    </dgm:pt>
    <dgm:pt modelId="{95482193-8480-4A13-9668-3598984D4856}">
      <dgm:prSet>
        <dgm:style>
          <a:lnRef idx="1">
            <a:schemeClr val="accent1"/>
          </a:lnRef>
          <a:fillRef idx="2">
            <a:schemeClr val="accent1"/>
          </a:fillRef>
          <a:effectRef idx="1">
            <a:schemeClr val="accent1"/>
          </a:effectRef>
          <a:fontRef idx="minor">
            <a:schemeClr val="dk1"/>
          </a:fontRef>
        </dgm:style>
      </dgm:prSet>
      <dgm:spPr/>
      <dgm:t>
        <a:bodyPr/>
        <a:lstStyle/>
        <a:p>
          <a:pPr rtl="0"/>
          <a:r>
            <a:rPr lang="en-US" b="1" i="1" dirty="0"/>
            <a:t>V</a:t>
          </a:r>
          <a:r>
            <a:rPr lang="en-US" b="1" i="1" baseline="-25000" dirty="0"/>
            <a:t>E</a:t>
          </a:r>
          <a:r>
            <a:rPr lang="en-US" b="1" baseline="-25000" dirty="0"/>
            <a:t> </a:t>
          </a:r>
          <a:r>
            <a:rPr lang="en-US" b="1" dirty="0">
              <a:latin typeface="Arial"/>
              <a:cs typeface="Arial"/>
            </a:rPr>
            <a:t>–</a:t>
          </a:r>
          <a:r>
            <a:rPr lang="en-US" b="1" dirty="0"/>
            <a:t> </a:t>
          </a:r>
          <a:r>
            <a:rPr lang="en-US" b="1" i="1" dirty="0"/>
            <a:t>P</a:t>
          </a:r>
          <a:r>
            <a:rPr lang="en-US" b="1" dirty="0"/>
            <a:t> = (</a:t>
          </a:r>
          <a:r>
            <a:rPr lang="en-US" b="1" i="1" dirty="0"/>
            <a:t>V</a:t>
          </a:r>
          <a:r>
            <a:rPr lang="en-US" b="1" dirty="0"/>
            <a:t> </a:t>
          </a:r>
          <a:r>
            <a:rPr lang="en-US" b="1" dirty="0">
              <a:latin typeface="Arial"/>
              <a:cs typeface="Arial"/>
            </a:rPr>
            <a:t>–</a:t>
          </a:r>
          <a:r>
            <a:rPr lang="en-US" b="1" dirty="0"/>
            <a:t> </a:t>
          </a:r>
          <a:r>
            <a:rPr lang="en-US" b="1" i="1" dirty="0"/>
            <a:t>P</a:t>
          </a:r>
          <a:r>
            <a:rPr lang="en-US" b="1" dirty="0"/>
            <a:t>) + (</a:t>
          </a:r>
          <a:r>
            <a:rPr lang="en-US" b="1" i="1" dirty="0"/>
            <a:t>V</a:t>
          </a:r>
          <a:r>
            <a:rPr lang="en-US" b="1" i="1" baseline="-25000" dirty="0"/>
            <a:t>E</a:t>
          </a:r>
          <a:r>
            <a:rPr lang="en-US" b="1" baseline="-25000" dirty="0"/>
            <a:t> </a:t>
          </a:r>
          <a:r>
            <a:rPr lang="en-US" b="1" dirty="0">
              <a:latin typeface="Arial"/>
              <a:cs typeface="Arial"/>
            </a:rPr>
            <a:t>–</a:t>
          </a:r>
          <a:r>
            <a:rPr lang="en-US" b="1" dirty="0"/>
            <a:t> </a:t>
          </a:r>
          <a:r>
            <a:rPr lang="en-US" b="1" i="1" dirty="0"/>
            <a:t>V</a:t>
          </a:r>
          <a:r>
            <a:rPr lang="en-US" b="1" dirty="0"/>
            <a:t>) </a:t>
          </a:r>
          <a:endParaRPr lang="en-US" dirty="0"/>
        </a:p>
      </dgm:t>
    </dgm:pt>
    <dgm:pt modelId="{A50F5A10-72A6-459F-A8C6-E70B00E2B7C3}" type="parTrans" cxnId="{AD3FC50A-5BF6-4ED4-974F-019FD1F20D41}">
      <dgm:prSet/>
      <dgm:spPr/>
      <dgm:t>
        <a:bodyPr/>
        <a:lstStyle/>
        <a:p>
          <a:endParaRPr lang="en-US"/>
        </a:p>
      </dgm:t>
    </dgm:pt>
    <dgm:pt modelId="{D06842AD-4D5C-4B6E-BFA8-7A8D9872C7FC}" type="sibTrans" cxnId="{AD3FC50A-5BF6-4ED4-974F-019FD1F20D41}">
      <dgm:prSet/>
      <dgm:spPr/>
      <dgm:t>
        <a:bodyPr/>
        <a:lstStyle/>
        <a:p>
          <a:endParaRPr lang="en-US"/>
        </a:p>
      </dgm:t>
    </dgm:pt>
    <dgm:pt modelId="{794EB5FD-8798-44A8-8AD3-93100A508E26}">
      <dgm:prSet/>
      <dgm:spPr/>
      <dgm:t>
        <a:bodyPr/>
        <a:lstStyle/>
        <a:p>
          <a:pPr rtl="0"/>
          <a:r>
            <a:rPr lang="en-US" b="1" dirty="0"/>
            <a:t>Market error</a:t>
          </a:r>
          <a:endParaRPr lang="en-US" dirty="0"/>
        </a:p>
      </dgm:t>
    </dgm:pt>
    <dgm:pt modelId="{A17A8BB1-7096-4D78-9525-4046D5D89F77}" type="parTrans" cxnId="{10C2E105-B7E1-4A53-9D5C-37EA6FCA8D3A}">
      <dgm:prSet/>
      <dgm:spPr/>
      <dgm:t>
        <a:bodyPr/>
        <a:lstStyle/>
        <a:p>
          <a:endParaRPr lang="en-US"/>
        </a:p>
      </dgm:t>
    </dgm:pt>
    <dgm:pt modelId="{EF94AECD-F1C2-4656-BFFB-CF83897214B5}" type="sibTrans" cxnId="{10C2E105-B7E1-4A53-9D5C-37EA6FCA8D3A}">
      <dgm:prSet/>
      <dgm:spPr/>
      <dgm:t>
        <a:bodyPr/>
        <a:lstStyle/>
        <a:p>
          <a:endParaRPr lang="en-US"/>
        </a:p>
      </dgm:t>
    </dgm:pt>
    <dgm:pt modelId="{B9C3ED8E-3B55-46E6-B2B9-3100147FC47C}">
      <dgm:prSet/>
      <dgm:spPr/>
      <dgm:t>
        <a:bodyPr/>
        <a:lstStyle/>
        <a:p>
          <a:pPr rtl="0"/>
          <a:r>
            <a:rPr lang="en-US" b="1" dirty="0"/>
            <a:t>Sources of perceived mispricing</a:t>
          </a:r>
          <a:endParaRPr lang="en-US" dirty="0"/>
        </a:p>
      </dgm:t>
    </dgm:pt>
    <dgm:pt modelId="{4672BE2A-3274-46F2-8DA3-964748686D4B}" type="parTrans" cxnId="{11AE057D-FEDA-447A-AB64-42170DC12F56}">
      <dgm:prSet/>
      <dgm:spPr/>
      <dgm:t>
        <a:bodyPr/>
        <a:lstStyle/>
        <a:p>
          <a:endParaRPr lang="en-US"/>
        </a:p>
      </dgm:t>
    </dgm:pt>
    <dgm:pt modelId="{9D8FE541-2A73-43A5-9877-95D8DC6520E3}" type="sibTrans" cxnId="{11AE057D-FEDA-447A-AB64-42170DC12F56}">
      <dgm:prSet/>
      <dgm:spPr/>
      <dgm:t>
        <a:bodyPr/>
        <a:lstStyle/>
        <a:p>
          <a:endParaRPr lang="en-US"/>
        </a:p>
      </dgm:t>
    </dgm:pt>
    <dgm:pt modelId="{D742BF2D-1081-4970-B2A9-372E97F2B02D}">
      <dgm:prSet/>
      <dgm:spPr/>
      <dgm:t>
        <a:bodyPr/>
        <a:lstStyle/>
        <a:p>
          <a:pPr rtl="0"/>
          <a:r>
            <a:rPr lang="en-US" b="1" dirty="0"/>
            <a:t>Analyst error	</a:t>
          </a:r>
          <a:endParaRPr lang="en-US" dirty="0"/>
        </a:p>
      </dgm:t>
    </dgm:pt>
    <dgm:pt modelId="{EEBBB431-B5D1-49E6-B5D3-A247CB4F64F7}" type="parTrans" cxnId="{B7EAD7D4-2DE1-4249-88FE-8C860848E92A}">
      <dgm:prSet/>
      <dgm:spPr/>
      <dgm:t>
        <a:bodyPr/>
        <a:lstStyle/>
        <a:p>
          <a:endParaRPr lang="en-US"/>
        </a:p>
      </dgm:t>
    </dgm:pt>
    <dgm:pt modelId="{E41D08D5-893B-4E6B-BDAC-D11A1F0E8DE4}" type="sibTrans" cxnId="{B7EAD7D4-2DE1-4249-88FE-8C860848E92A}">
      <dgm:prSet/>
      <dgm:spPr/>
      <dgm:t>
        <a:bodyPr/>
        <a:lstStyle/>
        <a:p>
          <a:endParaRPr lang="en-US"/>
        </a:p>
      </dgm:t>
    </dgm:pt>
    <dgm:pt modelId="{56D42AD6-F234-45DD-93EA-C2A6E04526C1}" type="pres">
      <dgm:prSet presAssocID="{09DA9B82-EBC2-4B3F-8812-62AE3B9DBA81}" presName="linear" presStyleCnt="0">
        <dgm:presLayoutVars>
          <dgm:dir/>
          <dgm:animLvl val="lvl"/>
          <dgm:resizeHandles val="exact"/>
        </dgm:presLayoutVars>
      </dgm:prSet>
      <dgm:spPr/>
    </dgm:pt>
    <dgm:pt modelId="{691C8304-78A6-4930-A43B-C613F0F6D412}" type="pres">
      <dgm:prSet presAssocID="{0762FFA1-5AA9-4670-94A5-EC3CC3939C77}" presName="parentLin" presStyleCnt="0"/>
      <dgm:spPr/>
    </dgm:pt>
    <dgm:pt modelId="{DAAF62D4-506C-49E6-95E8-BC1A9E0BF551}" type="pres">
      <dgm:prSet presAssocID="{0762FFA1-5AA9-4670-94A5-EC3CC3939C77}" presName="parentLeftMargin" presStyleLbl="node1" presStyleIdx="0" presStyleCnt="2"/>
      <dgm:spPr/>
    </dgm:pt>
    <dgm:pt modelId="{B55198CA-E5F3-42C6-9BA3-2E76E83DAE78}" type="pres">
      <dgm:prSet presAssocID="{0762FFA1-5AA9-4670-94A5-EC3CC3939C77}" presName="parentText" presStyleLbl="node1" presStyleIdx="0" presStyleCnt="2">
        <dgm:presLayoutVars>
          <dgm:chMax val="0"/>
          <dgm:bulletEnabled val="1"/>
        </dgm:presLayoutVars>
      </dgm:prSet>
      <dgm:spPr/>
    </dgm:pt>
    <dgm:pt modelId="{ECF5BA99-7795-4FFF-AEB4-4ACB7790A7CB}" type="pres">
      <dgm:prSet presAssocID="{0762FFA1-5AA9-4670-94A5-EC3CC3939C77}" presName="negativeSpace" presStyleCnt="0"/>
      <dgm:spPr/>
    </dgm:pt>
    <dgm:pt modelId="{106FA2FB-90BC-459A-8A3B-515DF55E8953}" type="pres">
      <dgm:prSet presAssocID="{0762FFA1-5AA9-4670-94A5-EC3CC3939C77}" presName="childText" presStyleLbl="conFgAcc1" presStyleIdx="0" presStyleCnt="2">
        <dgm:presLayoutVars>
          <dgm:bulletEnabled val="1"/>
        </dgm:presLayoutVars>
      </dgm:prSet>
      <dgm:spPr/>
    </dgm:pt>
    <dgm:pt modelId="{D02B7867-C7A2-412F-B2A3-A0058A732BE7}" type="pres">
      <dgm:prSet presAssocID="{52542C68-A653-4DED-A7C6-99C24F6E4BC6}" presName="spaceBetweenRectangles" presStyleCnt="0"/>
      <dgm:spPr/>
    </dgm:pt>
    <dgm:pt modelId="{D4445768-0207-47E0-9538-A38695C35249}" type="pres">
      <dgm:prSet presAssocID="{95482193-8480-4A13-9668-3598984D4856}" presName="parentLin" presStyleCnt="0"/>
      <dgm:spPr/>
    </dgm:pt>
    <dgm:pt modelId="{ADA7FA7F-6E8F-4971-8120-2E1D81DB5C0F}" type="pres">
      <dgm:prSet presAssocID="{95482193-8480-4A13-9668-3598984D4856}" presName="parentLeftMargin" presStyleLbl="node1" presStyleIdx="0" presStyleCnt="2"/>
      <dgm:spPr/>
    </dgm:pt>
    <dgm:pt modelId="{36C2F2BB-51CA-4C71-8F27-29FE238BDDDA}" type="pres">
      <dgm:prSet presAssocID="{95482193-8480-4A13-9668-3598984D4856}" presName="parentText" presStyleLbl="node1" presStyleIdx="1" presStyleCnt="2">
        <dgm:presLayoutVars>
          <dgm:chMax val="0"/>
          <dgm:bulletEnabled val="1"/>
        </dgm:presLayoutVars>
      </dgm:prSet>
      <dgm:spPr/>
    </dgm:pt>
    <dgm:pt modelId="{F5FAD4AE-3248-408A-9E49-0A670BD8ECEB}" type="pres">
      <dgm:prSet presAssocID="{95482193-8480-4A13-9668-3598984D4856}" presName="negativeSpace" presStyleCnt="0"/>
      <dgm:spPr/>
    </dgm:pt>
    <dgm:pt modelId="{C9DD24F4-E304-4114-923B-63494686C798}" type="pres">
      <dgm:prSet presAssocID="{95482193-8480-4A13-9668-3598984D4856}" presName="childText" presStyleLbl="conFgAcc1" presStyleIdx="1" presStyleCnt="2">
        <dgm:presLayoutVars>
          <dgm:bulletEnabled val="1"/>
        </dgm:presLayoutVars>
      </dgm:prSet>
      <dgm:spPr/>
    </dgm:pt>
  </dgm:ptLst>
  <dgm:cxnLst>
    <dgm:cxn modelId="{10C2E105-B7E1-4A53-9D5C-37EA6FCA8D3A}" srcId="{B9C3ED8E-3B55-46E6-B2B9-3100147FC47C}" destId="{794EB5FD-8798-44A8-8AD3-93100A508E26}" srcOrd="0" destOrd="0" parTransId="{A17A8BB1-7096-4D78-9525-4046D5D89F77}" sibTransId="{EF94AECD-F1C2-4656-BFFB-CF83897214B5}"/>
    <dgm:cxn modelId="{AD3FC50A-5BF6-4ED4-974F-019FD1F20D41}" srcId="{09DA9B82-EBC2-4B3F-8812-62AE3B9DBA81}" destId="{95482193-8480-4A13-9668-3598984D4856}" srcOrd="1" destOrd="0" parTransId="{A50F5A10-72A6-459F-A8C6-E70B00E2B7C3}" sibTransId="{D06842AD-4D5C-4B6E-BFA8-7A8D9872C7FC}"/>
    <dgm:cxn modelId="{39CA7F3C-B07C-40A8-B9B4-6B7768CF4CE0}" type="presOf" srcId="{95482193-8480-4A13-9668-3598984D4856}" destId="{36C2F2BB-51CA-4C71-8F27-29FE238BDDDA}" srcOrd="1" destOrd="0" presId="urn:microsoft.com/office/officeart/2005/8/layout/list1"/>
    <dgm:cxn modelId="{EA53F15D-E295-4D31-942A-D3A379B231FA}" type="presOf" srcId="{B9C3ED8E-3B55-46E6-B2B9-3100147FC47C}" destId="{C9DD24F4-E304-4114-923B-63494686C798}" srcOrd="0" destOrd="0" presId="urn:microsoft.com/office/officeart/2005/8/layout/list1"/>
    <dgm:cxn modelId="{C3588148-898B-4041-84E4-0C453B604B4C}" type="presOf" srcId="{D742BF2D-1081-4970-B2A9-372E97F2B02D}" destId="{C9DD24F4-E304-4114-923B-63494686C798}" srcOrd="0" destOrd="2" presId="urn:microsoft.com/office/officeart/2005/8/layout/list1"/>
    <dgm:cxn modelId="{24218C6C-E630-43A4-9A61-D4D1F432A498}" srcId="{09DA9B82-EBC2-4B3F-8812-62AE3B9DBA81}" destId="{0762FFA1-5AA9-4670-94A5-EC3CC3939C77}" srcOrd="0" destOrd="0" parTransId="{AF9D2BC8-6662-4E84-9422-2BEEE12D02B7}" sibTransId="{52542C68-A653-4DED-A7C6-99C24F6E4BC6}"/>
    <dgm:cxn modelId="{5BD2A16F-8E6E-47BB-A9E5-722E8BE42731}" type="presOf" srcId="{09DA9B82-EBC2-4B3F-8812-62AE3B9DBA81}" destId="{56D42AD6-F234-45DD-93EA-C2A6E04526C1}" srcOrd="0" destOrd="0" presId="urn:microsoft.com/office/officeart/2005/8/layout/list1"/>
    <dgm:cxn modelId="{0353D658-3573-4109-A85D-259E22A5588B}" type="presOf" srcId="{0FCF28DC-D32E-4588-B557-A1D88B844D33}" destId="{106FA2FB-90BC-459A-8A3B-515DF55E8953}" srcOrd="0" destOrd="0" presId="urn:microsoft.com/office/officeart/2005/8/layout/list1"/>
    <dgm:cxn modelId="{11AE057D-FEDA-447A-AB64-42170DC12F56}" srcId="{95482193-8480-4A13-9668-3598984D4856}" destId="{B9C3ED8E-3B55-46E6-B2B9-3100147FC47C}" srcOrd="0" destOrd="0" parTransId="{4672BE2A-3274-46F2-8DA3-964748686D4B}" sibTransId="{9D8FE541-2A73-43A5-9877-95D8DC6520E3}"/>
    <dgm:cxn modelId="{680C987F-9807-4BFD-A9DB-4E20A5E6E919}" srcId="{0762FFA1-5AA9-4670-94A5-EC3CC3939C77}" destId="{0FCF28DC-D32E-4588-B557-A1D88B844D33}" srcOrd="0" destOrd="0" parTransId="{06D86FB8-FB08-4212-A3BE-1B2C91840B8C}" sibTransId="{AC2F36B0-500E-45EB-A94C-6BD71D9C02D6}"/>
    <dgm:cxn modelId="{34C4E6BA-57E6-492D-999E-44EB5F5BEBC1}" type="presOf" srcId="{794EB5FD-8798-44A8-8AD3-93100A508E26}" destId="{C9DD24F4-E304-4114-923B-63494686C798}" srcOrd="0" destOrd="1" presId="urn:microsoft.com/office/officeart/2005/8/layout/list1"/>
    <dgm:cxn modelId="{DFD479BD-4A8B-406C-B0F8-BBC4CEFE4515}" type="presOf" srcId="{0762FFA1-5AA9-4670-94A5-EC3CC3939C77}" destId="{B55198CA-E5F3-42C6-9BA3-2E76E83DAE78}" srcOrd="1" destOrd="0" presId="urn:microsoft.com/office/officeart/2005/8/layout/list1"/>
    <dgm:cxn modelId="{157D06C3-8D5F-437C-846C-6B1224157106}" type="presOf" srcId="{95482193-8480-4A13-9668-3598984D4856}" destId="{ADA7FA7F-6E8F-4971-8120-2E1D81DB5C0F}" srcOrd="0" destOrd="0" presId="urn:microsoft.com/office/officeart/2005/8/layout/list1"/>
    <dgm:cxn modelId="{3D2A10CB-1A40-40C1-B8CF-058EB0A43402}" type="presOf" srcId="{0762FFA1-5AA9-4670-94A5-EC3CC3939C77}" destId="{DAAF62D4-506C-49E6-95E8-BC1A9E0BF551}" srcOrd="0" destOrd="0" presId="urn:microsoft.com/office/officeart/2005/8/layout/list1"/>
    <dgm:cxn modelId="{B7EAD7D4-2DE1-4249-88FE-8C860848E92A}" srcId="{B9C3ED8E-3B55-46E6-B2B9-3100147FC47C}" destId="{D742BF2D-1081-4970-B2A9-372E97F2B02D}" srcOrd="1" destOrd="0" parTransId="{EEBBB431-B5D1-49E6-B5D3-A247CB4F64F7}" sibTransId="{E41D08D5-893B-4E6B-BDAC-D11A1F0E8DE4}"/>
    <dgm:cxn modelId="{E63134E7-9433-4AFF-8AFF-1E31F2EBCFE4}" type="presParOf" srcId="{56D42AD6-F234-45DD-93EA-C2A6E04526C1}" destId="{691C8304-78A6-4930-A43B-C613F0F6D412}" srcOrd="0" destOrd="0" presId="urn:microsoft.com/office/officeart/2005/8/layout/list1"/>
    <dgm:cxn modelId="{C68A7174-B479-47ED-9F39-E8D94AF284F3}" type="presParOf" srcId="{691C8304-78A6-4930-A43B-C613F0F6D412}" destId="{DAAF62D4-506C-49E6-95E8-BC1A9E0BF551}" srcOrd="0" destOrd="0" presId="urn:microsoft.com/office/officeart/2005/8/layout/list1"/>
    <dgm:cxn modelId="{24C18E72-BFF7-4A8D-8459-721695C5BADA}" type="presParOf" srcId="{691C8304-78A6-4930-A43B-C613F0F6D412}" destId="{B55198CA-E5F3-42C6-9BA3-2E76E83DAE78}" srcOrd="1" destOrd="0" presId="urn:microsoft.com/office/officeart/2005/8/layout/list1"/>
    <dgm:cxn modelId="{85F2A9A0-AB90-4BA0-80A1-155EA2C839BF}" type="presParOf" srcId="{56D42AD6-F234-45DD-93EA-C2A6E04526C1}" destId="{ECF5BA99-7795-4FFF-AEB4-4ACB7790A7CB}" srcOrd="1" destOrd="0" presId="urn:microsoft.com/office/officeart/2005/8/layout/list1"/>
    <dgm:cxn modelId="{67CA7B2D-5BC5-46BE-B237-FFAFB83187AE}" type="presParOf" srcId="{56D42AD6-F234-45DD-93EA-C2A6E04526C1}" destId="{106FA2FB-90BC-459A-8A3B-515DF55E8953}" srcOrd="2" destOrd="0" presId="urn:microsoft.com/office/officeart/2005/8/layout/list1"/>
    <dgm:cxn modelId="{2B560515-625F-4B96-9425-E029CE9218D7}" type="presParOf" srcId="{56D42AD6-F234-45DD-93EA-C2A6E04526C1}" destId="{D02B7867-C7A2-412F-B2A3-A0058A732BE7}" srcOrd="3" destOrd="0" presId="urn:microsoft.com/office/officeart/2005/8/layout/list1"/>
    <dgm:cxn modelId="{47952448-EA1D-4D3A-8135-F2C787684786}" type="presParOf" srcId="{56D42AD6-F234-45DD-93EA-C2A6E04526C1}" destId="{D4445768-0207-47E0-9538-A38695C35249}" srcOrd="4" destOrd="0" presId="urn:microsoft.com/office/officeart/2005/8/layout/list1"/>
    <dgm:cxn modelId="{BADE54BF-29CD-4376-BF22-C59421C96822}" type="presParOf" srcId="{D4445768-0207-47E0-9538-A38695C35249}" destId="{ADA7FA7F-6E8F-4971-8120-2E1D81DB5C0F}" srcOrd="0" destOrd="0" presId="urn:microsoft.com/office/officeart/2005/8/layout/list1"/>
    <dgm:cxn modelId="{3129F40B-2A2A-4679-878D-E305F9F4BB99}" type="presParOf" srcId="{D4445768-0207-47E0-9538-A38695C35249}" destId="{36C2F2BB-51CA-4C71-8F27-29FE238BDDDA}" srcOrd="1" destOrd="0" presId="urn:microsoft.com/office/officeart/2005/8/layout/list1"/>
    <dgm:cxn modelId="{B285303B-3902-4832-AB0E-9A1D610B6F5D}" type="presParOf" srcId="{56D42AD6-F234-45DD-93EA-C2A6E04526C1}" destId="{F5FAD4AE-3248-408A-9E49-0A670BD8ECEB}" srcOrd="5" destOrd="0" presId="urn:microsoft.com/office/officeart/2005/8/layout/list1"/>
    <dgm:cxn modelId="{46498408-508C-4810-AEB9-90269372943D}" type="presParOf" srcId="{56D42AD6-F234-45DD-93EA-C2A6E04526C1}" destId="{C9DD24F4-E304-4114-923B-63494686C798}"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4A5C385-333B-4FFD-9BB3-0F8394FF7512}" type="doc">
      <dgm:prSet loTypeId="urn:microsoft.com/office/officeart/2005/8/layout/pyramid2" loCatId="pyramid" qsTypeId="urn:microsoft.com/office/officeart/2005/8/quickstyle/3d2" qsCatId="3D" csTypeId="urn:microsoft.com/office/officeart/2005/8/colors/accent1_2#2" csCatId="accent1" phldr="1"/>
      <dgm:spPr/>
      <dgm:t>
        <a:bodyPr/>
        <a:lstStyle/>
        <a:p>
          <a:endParaRPr lang="en-US"/>
        </a:p>
      </dgm:t>
    </dgm:pt>
    <dgm:pt modelId="{0FB41EA2-06D6-430B-8E78-700CD71BE14D}">
      <dgm:prSet/>
      <dgm:spPr/>
      <dgm:t>
        <a:bodyPr/>
        <a:lstStyle/>
        <a:p>
          <a:pPr algn="l" rtl="0"/>
          <a:r>
            <a:rPr lang="en-US" b="1" dirty="0"/>
            <a:t>Fair Market Value </a:t>
          </a:r>
          <a:endParaRPr lang="en-US" dirty="0"/>
        </a:p>
      </dgm:t>
    </dgm:pt>
    <dgm:pt modelId="{8A052775-224D-4EB7-8266-302F09CD887F}" type="parTrans" cxnId="{7D06C1F0-4097-49CC-B039-D72C865DCCE7}">
      <dgm:prSet/>
      <dgm:spPr/>
      <dgm:t>
        <a:bodyPr/>
        <a:lstStyle/>
        <a:p>
          <a:endParaRPr lang="en-US"/>
        </a:p>
      </dgm:t>
    </dgm:pt>
    <dgm:pt modelId="{9CB87F32-961B-4CEC-9536-D4071C66F5CC}" type="sibTrans" cxnId="{7D06C1F0-4097-49CC-B039-D72C865DCCE7}">
      <dgm:prSet/>
      <dgm:spPr/>
      <dgm:t>
        <a:bodyPr/>
        <a:lstStyle/>
        <a:p>
          <a:endParaRPr lang="en-US"/>
        </a:p>
      </dgm:t>
    </dgm:pt>
    <dgm:pt modelId="{25D6F866-88F5-4AA2-AB11-D2F3E8FCD570}">
      <dgm:prSet/>
      <dgm:spPr/>
      <dgm:t>
        <a:bodyPr/>
        <a:lstStyle/>
        <a:p>
          <a:pPr algn="l" rtl="0"/>
          <a:r>
            <a:rPr lang="en-US" dirty="0"/>
            <a:t>Well-informed, willing buyer and seller</a:t>
          </a:r>
        </a:p>
      </dgm:t>
    </dgm:pt>
    <dgm:pt modelId="{A6BCFC2D-E0FA-45B5-899F-5044FBFD2951}" type="parTrans" cxnId="{6ED99F38-3A93-4772-BEA1-67B052424007}">
      <dgm:prSet/>
      <dgm:spPr/>
      <dgm:t>
        <a:bodyPr/>
        <a:lstStyle/>
        <a:p>
          <a:endParaRPr lang="en-US"/>
        </a:p>
      </dgm:t>
    </dgm:pt>
    <dgm:pt modelId="{D782EDFE-9A71-479A-A208-4F560BFD7BCA}" type="sibTrans" cxnId="{6ED99F38-3A93-4772-BEA1-67B052424007}">
      <dgm:prSet/>
      <dgm:spPr/>
      <dgm:t>
        <a:bodyPr/>
        <a:lstStyle/>
        <a:p>
          <a:endParaRPr lang="en-US"/>
        </a:p>
      </dgm:t>
    </dgm:pt>
    <dgm:pt modelId="{08BA1B5B-48E3-4BDC-A569-CD210FF884DD}">
      <dgm:prSet/>
      <dgm:spPr/>
      <dgm:t>
        <a:bodyPr/>
        <a:lstStyle/>
        <a:p>
          <a:pPr rtl="0"/>
          <a:r>
            <a:rPr lang="en-US" b="1" dirty="0"/>
            <a:t>Fair Value </a:t>
          </a:r>
          <a:endParaRPr lang="en-US" dirty="0"/>
        </a:p>
      </dgm:t>
    </dgm:pt>
    <dgm:pt modelId="{2F1A55C0-09B6-4980-B820-CE62FFFF30D5}" type="parTrans" cxnId="{26F6E6FF-2A13-4FF9-9D7E-2D69A2417394}">
      <dgm:prSet/>
      <dgm:spPr/>
      <dgm:t>
        <a:bodyPr/>
        <a:lstStyle/>
        <a:p>
          <a:endParaRPr lang="en-US"/>
        </a:p>
      </dgm:t>
    </dgm:pt>
    <dgm:pt modelId="{FDF95EDC-86FD-44FD-841A-A0B309F749A1}" type="sibTrans" cxnId="{26F6E6FF-2A13-4FF9-9D7E-2D69A2417394}">
      <dgm:prSet/>
      <dgm:spPr/>
      <dgm:t>
        <a:bodyPr/>
        <a:lstStyle/>
        <a:p>
          <a:endParaRPr lang="en-US"/>
        </a:p>
      </dgm:t>
    </dgm:pt>
    <dgm:pt modelId="{9972270F-C33D-4FD4-BD29-E7E55EEFB5CD}">
      <dgm:prSet/>
      <dgm:spPr/>
      <dgm:t>
        <a:bodyPr/>
        <a:lstStyle/>
        <a:p>
          <a:pPr rtl="0"/>
          <a:r>
            <a:rPr lang="en-US" dirty="0"/>
            <a:t>Financial reporting</a:t>
          </a:r>
        </a:p>
      </dgm:t>
    </dgm:pt>
    <dgm:pt modelId="{FA83F309-E31B-45A6-AA8E-6FCA22382EFC}" type="parTrans" cxnId="{A9275502-21D9-4B22-BC4A-D3F86604C36F}">
      <dgm:prSet/>
      <dgm:spPr/>
      <dgm:t>
        <a:bodyPr/>
        <a:lstStyle/>
        <a:p>
          <a:endParaRPr lang="en-US"/>
        </a:p>
      </dgm:t>
    </dgm:pt>
    <dgm:pt modelId="{3635FF2F-1FF1-490C-A24C-04F55AD6B5AA}" type="sibTrans" cxnId="{A9275502-21D9-4B22-BC4A-D3F86604C36F}">
      <dgm:prSet/>
      <dgm:spPr/>
      <dgm:t>
        <a:bodyPr/>
        <a:lstStyle/>
        <a:p>
          <a:endParaRPr lang="en-US"/>
        </a:p>
      </dgm:t>
    </dgm:pt>
    <dgm:pt modelId="{3EC87BE9-3754-4CF0-B7AE-F0366507A73F}">
      <dgm:prSet/>
      <dgm:spPr/>
      <dgm:t>
        <a:bodyPr/>
        <a:lstStyle/>
        <a:p>
          <a:pPr algn="l" rtl="0"/>
          <a:r>
            <a:rPr lang="en-US" b="1" dirty="0"/>
            <a:t>Investment Value </a:t>
          </a:r>
          <a:endParaRPr lang="en-US" dirty="0"/>
        </a:p>
      </dgm:t>
    </dgm:pt>
    <dgm:pt modelId="{FFB0FE0C-47B2-4A77-A73C-D6E3C275B662}" type="parTrans" cxnId="{6FA34850-E2DC-475B-A7B9-B9F0F09F96A0}">
      <dgm:prSet/>
      <dgm:spPr/>
      <dgm:t>
        <a:bodyPr/>
        <a:lstStyle/>
        <a:p>
          <a:endParaRPr lang="en-US"/>
        </a:p>
      </dgm:t>
    </dgm:pt>
    <dgm:pt modelId="{D902B3AC-F477-4343-A477-555A8974F09C}" type="sibTrans" cxnId="{6FA34850-E2DC-475B-A7B9-B9F0F09F96A0}">
      <dgm:prSet/>
      <dgm:spPr/>
      <dgm:t>
        <a:bodyPr/>
        <a:lstStyle/>
        <a:p>
          <a:endParaRPr lang="en-US"/>
        </a:p>
      </dgm:t>
    </dgm:pt>
    <dgm:pt modelId="{679E82A2-7A03-483E-A379-10C8B25BB3B9}">
      <dgm:prSet/>
      <dgm:spPr/>
      <dgm:t>
        <a:bodyPr/>
        <a:lstStyle/>
        <a:p>
          <a:pPr algn="l" rtl="0"/>
          <a:r>
            <a:rPr lang="en-US" dirty="0"/>
            <a:t>Value to specific buyer</a:t>
          </a:r>
        </a:p>
      </dgm:t>
    </dgm:pt>
    <dgm:pt modelId="{CCB07163-C2CE-40CE-8A30-AA7B430B8D21}" type="parTrans" cxnId="{352E03DC-C8CF-4C04-B837-6FD95BE01A84}">
      <dgm:prSet/>
      <dgm:spPr/>
      <dgm:t>
        <a:bodyPr/>
        <a:lstStyle/>
        <a:p>
          <a:endParaRPr lang="en-US"/>
        </a:p>
      </dgm:t>
    </dgm:pt>
    <dgm:pt modelId="{9124C7CA-476E-46A4-A62B-CE9BAA34FF88}" type="sibTrans" cxnId="{352E03DC-C8CF-4C04-B837-6FD95BE01A84}">
      <dgm:prSet/>
      <dgm:spPr/>
      <dgm:t>
        <a:bodyPr/>
        <a:lstStyle/>
        <a:p>
          <a:endParaRPr lang="en-US"/>
        </a:p>
      </dgm:t>
    </dgm:pt>
    <dgm:pt modelId="{ED1EC083-4CC5-4CB3-898A-350D2F8FC006}" type="pres">
      <dgm:prSet presAssocID="{54A5C385-333B-4FFD-9BB3-0F8394FF7512}" presName="compositeShape" presStyleCnt="0">
        <dgm:presLayoutVars>
          <dgm:dir/>
          <dgm:resizeHandles/>
        </dgm:presLayoutVars>
      </dgm:prSet>
      <dgm:spPr/>
    </dgm:pt>
    <dgm:pt modelId="{7A0A58FB-D3CB-4792-A6D6-D9A792B0EF00}" type="pres">
      <dgm:prSet presAssocID="{54A5C385-333B-4FFD-9BB3-0F8394FF7512}" presName="pyramid" presStyleLbl="node1" presStyleIdx="0" presStyleCnt="1">
        <dgm:style>
          <a:lnRef idx="2">
            <a:schemeClr val="accent1">
              <a:shade val="50000"/>
            </a:schemeClr>
          </a:lnRef>
          <a:fillRef idx="1">
            <a:schemeClr val="accent1"/>
          </a:fillRef>
          <a:effectRef idx="0">
            <a:schemeClr val="accent1"/>
          </a:effectRef>
          <a:fontRef idx="minor">
            <a:schemeClr val="lt1"/>
          </a:fontRef>
        </dgm:style>
      </dgm:prSet>
      <dgm:spPr/>
    </dgm:pt>
    <dgm:pt modelId="{0D84FB43-45E5-47C8-A4BF-E64D1E7513C1}" type="pres">
      <dgm:prSet presAssocID="{54A5C385-333B-4FFD-9BB3-0F8394FF7512}" presName="theList" presStyleCnt="0"/>
      <dgm:spPr/>
    </dgm:pt>
    <dgm:pt modelId="{DEAB963D-0815-4597-8D43-D61876B349C3}" type="pres">
      <dgm:prSet presAssocID="{0FB41EA2-06D6-430B-8E78-700CD71BE14D}" presName="aNode" presStyleLbl="fgAcc1" presStyleIdx="0" presStyleCnt="3">
        <dgm:presLayoutVars>
          <dgm:bulletEnabled val="1"/>
        </dgm:presLayoutVars>
      </dgm:prSet>
      <dgm:spPr/>
    </dgm:pt>
    <dgm:pt modelId="{3A6ED9BE-0FFD-4B04-B5F1-F53C5C2CFEB8}" type="pres">
      <dgm:prSet presAssocID="{0FB41EA2-06D6-430B-8E78-700CD71BE14D}" presName="aSpace" presStyleCnt="0"/>
      <dgm:spPr/>
    </dgm:pt>
    <dgm:pt modelId="{2A36B3EB-7FBA-4AC8-AD18-E9DEFCB4C8DE}" type="pres">
      <dgm:prSet presAssocID="{08BA1B5B-48E3-4BDC-A569-CD210FF884DD}" presName="aNode" presStyleLbl="fgAcc1" presStyleIdx="1" presStyleCnt="3">
        <dgm:presLayoutVars>
          <dgm:bulletEnabled val="1"/>
        </dgm:presLayoutVars>
      </dgm:prSet>
      <dgm:spPr/>
    </dgm:pt>
    <dgm:pt modelId="{97FF2CE9-1E04-48C4-85D2-89FAA0205B76}" type="pres">
      <dgm:prSet presAssocID="{08BA1B5B-48E3-4BDC-A569-CD210FF884DD}" presName="aSpace" presStyleCnt="0"/>
      <dgm:spPr/>
    </dgm:pt>
    <dgm:pt modelId="{63595B95-7ECA-44CC-9173-484B7B0D4188}" type="pres">
      <dgm:prSet presAssocID="{3EC87BE9-3754-4CF0-B7AE-F0366507A73F}" presName="aNode" presStyleLbl="fgAcc1" presStyleIdx="2" presStyleCnt="3">
        <dgm:presLayoutVars>
          <dgm:bulletEnabled val="1"/>
        </dgm:presLayoutVars>
      </dgm:prSet>
      <dgm:spPr/>
    </dgm:pt>
    <dgm:pt modelId="{5075F087-522A-4DF2-A71D-5BE057227B72}" type="pres">
      <dgm:prSet presAssocID="{3EC87BE9-3754-4CF0-B7AE-F0366507A73F}" presName="aSpace" presStyleCnt="0"/>
      <dgm:spPr/>
    </dgm:pt>
  </dgm:ptLst>
  <dgm:cxnLst>
    <dgm:cxn modelId="{A9275502-21D9-4B22-BC4A-D3F86604C36F}" srcId="{08BA1B5B-48E3-4BDC-A569-CD210FF884DD}" destId="{9972270F-C33D-4FD4-BD29-E7E55EEFB5CD}" srcOrd="0" destOrd="0" parTransId="{FA83F309-E31B-45A6-AA8E-6FCA22382EFC}" sibTransId="{3635FF2F-1FF1-490C-A24C-04F55AD6B5AA}"/>
    <dgm:cxn modelId="{13493E06-5334-439C-96A4-820756A14F43}" type="presOf" srcId="{0FB41EA2-06D6-430B-8E78-700CD71BE14D}" destId="{DEAB963D-0815-4597-8D43-D61876B349C3}" srcOrd="0" destOrd="0" presId="urn:microsoft.com/office/officeart/2005/8/layout/pyramid2"/>
    <dgm:cxn modelId="{FFDE2E1C-4996-4D21-8B90-DE790DF96DCE}" type="presOf" srcId="{08BA1B5B-48E3-4BDC-A569-CD210FF884DD}" destId="{2A36B3EB-7FBA-4AC8-AD18-E9DEFCB4C8DE}" srcOrd="0" destOrd="0" presId="urn:microsoft.com/office/officeart/2005/8/layout/pyramid2"/>
    <dgm:cxn modelId="{6ED99F38-3A93-4772-BEA1-67B052424007}" srcId="{0FB41EA2-06D6-430B-8E78-700CD71BE14D}" destId="{25D6F866-88F5-4AA2-AB11-D2F3E8FCD570}" srcOrd="0" destOrd="0" parTransId="{A6BCFC2D-E0FA-45B5-899F-5044FBFD2951}" sibTransId="{D782EDFE-9A71-479A-A208-4F560BFD7BCA}"/>
    <dgm:cxn modelId="{6FA34850-E2DC-475B-A7B9-B9F0F09F96A0}" srcId="{54A5C385-333B-4FFD-9BB3-0F8394FF7512}" destId="{3EC87BE9-3754-4CF0-B7AE-F0366507A73F}" srcOrd="2" destOrd="0" parTransId="{FFB0FE0C-47B2-4A77-A73C-D6E3C275B662}" sibTransId="{D902B3AC-F477-4343-A477-555A8974F09C}"/>
    <dgm:cxn modelId="{9A3F4C85-CC88-42BE-AC3A-846BEB41794C}" type="presOf" srcId="{3EC87BE9-3754-4CF0-B7AE-F0366507A73F}" destId="{63595B95-7ECA-44CC-9173-484B7B0D4188}" srcOrd="0" destOrd="0" presId="urn:microsoft.com/office/officeart/2005/8/layout/pyramid2"/>
    <dgm:cxn modelId="{CD341DA1-7843-4C2E-9D8B-17939130A498}" type="presOf" srcId="{9972270F-C33D-4FD4-BD29-E7E55EEFB5CD}" destId="{2A36B3EB-7FBA-4AC8-AD18-E9DEFCB4C8DE}" srcOrd="0" destOrd="1" presId="urn:microsoft.com/office/officeart/2005/8/layout/pyramid2"/>
    <dgm:cxn modelId="{37E89CA7-8C5E-4012-BC68-525DAF5ED986}" type="presOf" srcId="{25D6F866-88F5-4AA2-AB11-D2F3E8FCD570}" destId="{DEAB963D-0815-4597-8D43-D61876B349C3}" srcOrd="0" destOrd="1" presId="urn:microsoft.com/office/officeart/2005/8/layout/pyramid2"/>
    <dgm:cxn modelId="{161176B0-52E6-4E4D-9345-3E5F4FDF42F1}" type="presOf" srcId="{54A5C385-333B-4FFD-9BB3-0F8394FF7512}" destId="{ED1EC083-4CC5-4CB3-898A-350D2F8FC006}" srcOrd="0" destOrd="0" presId="urn:microsoft.com/office/officeart/2005/8/layout/pyramid2"/>
    <dgm:cxn modelId="{352E03DC-C8CF-4C04-B837-6FD95BE01A84}" srcId="{3EC87BE9-3754-4CF0-B7AE-F0366507A73F}" destId="{679E82A2-7A03-483E-A379-10C8B25BB3B9}" srcOrd="0" destOrd="0" parTransId="{CCB07163-C2CE-40CE-8A30-AA7B430B8D21}" sibTransId="{9124C7CA-476E-46A4-A62B-CE9BAA34FF88}"/>
    <dgm:cxn modelId="{B31BC3E8-949B-4B62-B7AF-404377A5A8A0}" type="presOf" srcId="{679E82A2-7A03-483E-A379-10C8B25BB3B9}" destId="{63595B95-7ECA-44CC-9173-484B7B0D4188}" srcOrd="0" destOrd="1" presId="urn:microsoft.com/office/officeart/2005/8/layout/pyramid2"/>
    <dgm:cxn modelId="{7D06C1F0-4097-49CC-B039-D72C865DCCE7}" srcId="{54A5C385-333B-4FFD-9BB3-0F8394FF7512}" destId="{0FB41EA2-06D6-430B-8E78-700CD71BE14D}" srcOrd="0" destOrd="0" parTransId="{8A052775-224D-4EB7-8266-302F09CD887F}" sibTransId="{9CB87F32-961B-4CEC-9536-D4071C66F5CC}"/>
    <dgm:cxn modelId="{26F6E6FF-2A13-4FF9-9D7E-2D69A2417394}" srcId="{54A5C385-333B-4FFD-9BB3-0F8394FF7512}" destId="{08BA1B5B-48E3-4BDC-A569-CD210FF884DD}" srcOrd="1" destOrd="0" parTransId="{2F1A55C0-09B6-4980-B820-CE62FFFF30D5}" sibTransId="{FDF95EDC-86FD-44FD-841A-A0B309F749A1}"/>
    <dgm:cxn modelId="{9DAD5B15-F18F-4ECF-A905-978E536471DE}" type="presParOf" srcId="{ED1EC083-4CC5-4CB3-898A-350D2F8FC006}" destId="{7A0A58FB-D3CB-4792-A6D6-D9A792B0EF00}" srcOrd="0" destOrd="0" presId="urn:microsoft.com/office/officeart/2005/8/layout/pyramid2"/>
    <dgm:cxn modelId="{731FC600-A311-4DD6-AB95-7E9C0ADC6A0D}" type="presParOf" srcId="{ED1EC083-4CC5-4CB3-898A-350D2F8FC006}" destId="{0D84FB43-45E5-47C8-A4BF-E64D1E7513C1}" srcOrd="1" destOrd="0" presId="urn:microsoft.com/office/officeart/2005/8/layout/pyramid2"/>
    <dgm:cxn modelId="{F59A6126-8566-4B48-8971-0747DD6B3704}" type="presParOf" srcId="{0D84FB43-45E5-47C8-A4BF-E64D1E7513C1}" destId="{DEAB963D-0815-4597-8D43-D61876B349C3}" srcOrd="0" destOrd="0" presId="urn:microsoft.com/office/officeart/2005/8/layout/pyramid2"/>
    <dgm:cxn modelId="{ADAC2B48-6965-4D05-A8BA-9329484D618B}" type="presParOf" srcId="{0D84FB43-45E5-47C8-A4BF-E64D1E7513C1}" destId="{3A6ED9BE-0FFD-4B04-B5F1-F53C5C2CFEB8}" srcOrd="1" destOrd="0" presId="urn:microsoft.com/office/officeart/2005/8/layout/pyramid2"/>
    <dgm:cxn modelId="{4F51D221-37E2-4060-BB29-B3F332E7A903}" type="presParOf" srcId="{0D84FB43-45E5-47C8-A4BF-E64D1E7513C1}" destId="{2A36B3EB-7FBA-4AC8-AD18-E9DEFCB4C8DE}" srcOrd="2" destOrd="0" presId="urn:microsoft.com/office/officeart/2005/8/layout/pyramid2"/>
    <dgm:cxn modelId="{059E204A-D27F-49E6-8AEF-7E925EA94635}" type="presParOf" srcId="{0D84FB43-45E5-47C8-A4BF-E64D1E7513C1}" destId="{97FF2CE9-1E04-48C4-85D2-89FAA0205B76}" srcOrd="3" destOrd="0" presId="urn:microsoft.com/office/officeart/2005/8/layout/pyramid2"/>
    <dgm:cxn modelId="{3515EC25-3159-4903-9A45-9FE82360B006}" type="presParOf" srcId="{0D84FB43-45E5-47C8-A4BF-E64D1E7513C1}" destId="{63595B95-7ECA-44CC-9173-484B7B0D4188}" srcOrd="4" destOrd="0" presId="urn:microsoft.com/office/officeart/2005/8/layout/pyramid2"/>
    <dgm:cxn modelId="{358E1476-2AAD-49A5-A8EC-7812FBBBC516}" type="presParOf" srcId="{0D84FB43-45E5-47C8-A4BF-E64D1E7513C1}" destId="{5075F087-522A-4DF2-A71D-5BE057227B72}"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4A5C385-333B-4FFD-9BB3-0F8394FF7512}" type="doc">
      <dgm:prSet loTypeId="urn:microsoft.com/office/officeart/2005/8/layout/vList5" loCatId="list" qsTypeId="urn:microsoft.com/office/officeart/2005/8/quickstyle/simple1#2" qsCatId="simple" csTypeId="urn:microsoft.com/office/officeart/2005/8/colors/accent1_2#2" csCatId="accent1" phldr="1"/>
      <dgm:spPr/>
      <dgm:t>
        <a:bodyPr/>
        <a:lstStyle/>
        <a:p>
          <a:endParaRPr lang="en-US"/>
        </a:p>
      </dgm:t>
    </dgm:pt>
    <dgm:pt modelId="{0FB41EA2-06D6-430B-8E78-700CD71BE14D}">
      <dgm:prSet/>
      <dgm:spPr/>
      <dgm:t>
        <a:bodyPr/>
        <a:lstStyle/>
        <a:p>
          <a:pPr rtl="0"/>
          <a:r>
            <a:rPr lang="en-US" b="1" dirty="0"/>
            <a:t>Stock Selection</a:t>
          </a:r>
          <a:endParaRPr lang="en-US" dirty="0"/>
        </a:p>
      </dgm:t>
    </dgm:pt>
    <dgm:pt modelId="{8A052775-224D-4EB7-8266-302F09CD887F}" type="parTrans" cxnId="{7D06C1F0-4097-49CC-B039-D72C865DCCE7}">
      <dgm:prSet/>
      <dgm:spPr/>
      <dgm:t>
        <a:bodyPr/>
        <a:lstStyle/>
        <a:p>
          <a:endParaRPr lang="en-US"/>
        </a:p>
      </dgm:t>
    </dgm:pt>
    <dgm:pt modelId="{9CB87F32-961B-4CEC-9536-D4071C66F5CC}" type="sibTrans" cxnId="{7D06C1F0-4097-49CC-B039-D72C865DCCE7}">
      <dgm:prSet/>
      <dgm:spPr/>
      <dgm:t>
        <a:bodyPr/>
        <a:lstStyle/>
        <a:p>
          <a:endParaRPr lang="en-US"/>
        </a:p>
      </dgm:t>
    </dgm:pt>
    <dgm:pt modelId="{25D6F866-88F5-4AA2-AB11-D2F3E8FCD570}">
      <dgm:prSet/>
      <dgm:spPr/>
      <dgm:t>
        <a:bodyPr/>
        <a:lstStyle/>
        <a:p>
          <a:pPr rtl="0"/>
          <a:r>
            <a:rPr lang="en-US" dirty="0"/>
            <a:t>Is the stock under- or overvalued?</a:t>
          </a:r>
        </a:p>
      </dgm:t>
    </dgm:pt>
    <dgm:pt modelId="{A6BCFC2D-E0FA-45B5-899F-5044FBFD2951}" type="parTrans" cxnId="{6ED99F38-3A93-4772-BEA1-67B052424007}">
      <dgm:prSet/>
      <dgm:spPr/>
      <dgm:t>
        <a:bodyPr/>
        <a:lstStyle/>
        <a:p>
          <a:endParaRPr lang="en-US"/>
        </a:p>
      </dgm:t>
    </dgm:pt>
    <dgm:pt modelId="{D782EDFE-9A71-479A-A208-4F560BFD7BCA}" type="sibTrans" cxnId="{6ED99F38-3A93-4772-BEA1-67B052424007}">
      <dgm:prSet/>
      <dgm:spPr/>
      <dgm:t>
        <a:bodyPr/>
        <a:lstStyle/>
        <a:p>
          <a:endParaRPr lang="en-US"/>
        </a:p>
      </dgm:t>
    </dgm:pt>
    <dgm:pt modelId="{08BA1B5B-48E3-4BDC-A569-CD210FF884DD}">
      <dgm:prSet/>
      <dgm:spPr/>
      <dgm:t>
        <a:bodyPr/>
        <a:lstStyle/>
        <a:p>
          <a:pPr rtl="0"/>
          <a:r>
            <a:rPr lang="en-US" b="1" dirty="0"/>
            <a:t>Inferring Market Expectations</a:t>
          </a:r>
          <a:endParaRPr lang="en-US" dirty="0"/>
        </a:p>
      </dgm:t>
    </dgm:pt>
    <dgm:pt modelId="{2F1A55C0-09B6-4980-B820-CE62FFFF30D5}" type="parTrans" cxnId="{26F6E6FF-2A13-4FF9-9D7E-2D69A2417394}">
      <dgm:prSet/>
      <dgm:spPr/>
      <dgm:t>
        <a:bodyPr/>
        <a:lstStyle/>
        <a:p>
          <a:endParaRPr lang="en-US"/>
        </a:p>
      </dgm:t>
    </dgm:pt>
    <dgm:pt modelId="{FDF95EDC-86FD-44FD-841A-A0B309F749A1}" type="sibTrans" cxnId="{26F6E6FF-2A13-4FF9-9D7E-2D69A2417394}">
      <dgm:prSet/>
      <dgm:spPr/>
      <dgm:t>
        <a:bodyPr/>
        <a:lstStyle/>
        <a:p>
          <a:endParaRPr lang="en-US"/>
        </a:p>
      </dgm:t>
    </dgm:pt>
    <dgm:pt modelId="{9972270F-C33D-4FD4-BD29-E7E55EEFB5CD}">
      <dgm:prSet/>
      <dgm:spPr/>
      <dgm:t>
        <a:bodyPr/>
        <a:lstStyle/>
        <a:p>
          <a:pPr rtl="0"/>
          <a:r>
            <a:rPr lang="en-US" dirty="0"/>
            <a:t>What does the security price say about expectations?</a:t>
          </a:r>
        </a:p>
      </dgm:t>
    </dgm:pt>
    <dgm:pt modelId="{FA83F309-E31B-45A6-AA8E-6FCA22382EFC}" type="parTrans" cxnId="{A9275502-21D9-4B22-BC4A-D3F86604C36F}">
      <dgm:prSet/>
      <dgm:spPr/>
      <dgm:t>
        <a:bodyPr/>
        <a:lstStyle/>
        <a:p>
          <a:endParaRPr lang="en-US"/>
        </a:p>
      </dgm:t>
    </dgm:pt>
    <dgm:pt modelId="{3635FF2F-1FF1-490C-A24C-04F55AD6B5AA}" type="sibTrans" cxnId="{A9275502-21D9-4B22-BC4A-D3F86604C36F}">
      <dgm:prSet/>
      <dgm:spPr/>
      <dgm:t>
        <a:bodyPr/>
        <a:lstStyle/>
        <a:p>
          <a:endParaRPr lang="en-US"/>
        </a:p>
      </dgm:t>
    </dgm:pt>
    <dgm:pt modelId="{3EC87BE9-3754-4CF0-B7AE-F0366507A73F}">
      <dgm:prSet/>
      <dgm:spPr/>
      <dgm:t>
        <a:bodyPr/>
        <a:lstStyle/>
        <a:p>
          <a:pPr rtl="0"/>
          <a:r>
            <a:rPr lang="en-US" b="1" dirty="0"/>
            <a:t>Evaluating Corporate Events</a:t>
          </a:r>
          <a:endParaRPr lang="en-US" dirty="0"/>
        </a:p>
      </dgm:t>
    </dgm:pt>
    <dgm:pt modelId="{FFB0FE0C-47B2-4A77-A73C-D6E3C275B662}" type="parTrans" cxnId="{6FA34850-E2DC-475B-A7B9-B9F0F09F96A0}">
      <dgm:prSet/>
      <dgm:spPr/>
      <dgm:t>
        <a:bodyPr/>
        <a:lstStyle/>
        <a:p>
          <a:endParaRPr lang="en-US"/>
        </a:p>
      </dgm:t>
    </dgm:pt>
    <dgm:pt modelId="{D902B3AC-F477-4343-A477-555A8974F09C}" type="sibTrans" cxnId="{6FA34850-E2DC-475B-A7B9-B9F0F09F96A0}">
      <dgm:prSet/>
      <dgm:spPr/>
      <dgm:t>
        <a:bodyPr/>
        <a:lstStyle/>
        <a:p>
          <a:endParaRPr lang="en-US"/>
        </a:p>
      </dgm:t>
    </dgm:pt>
    <dgm:pt modelId="{679E82A2-7A03-483E-A379-10C8B25BB3B9}">
      <dgm:prSet/>
      <dgm:spPr/>
      <dgm:t>
        <a:bodyPr/>
        <a:lstStyle/>
        <a:p>
          <a:pPr rtl="0"/>
          <a:r>
            <a:rPr lang="en-US" dirty="0"/>
            <a:t>What is the effect on firm value from a merger?</a:t>
          </a:r>
        </a:p>
      </dgm:t>
    </dgm:pt>
    <dgm:pt modelId="{CCB07163-C2CE-40CE-8A30-AA7B430B8D21}" type="parTrans" cxnId="{352E03DC-C8CF-4C04-B837-6FD95BE01A84}">
      <dgm:prSet/>
      <dgm:spPr/>
      <dgm:t>
        <a:bodyPr/>
        <a:lstStyle/>
        <a:p>
          <a:endParaRPr lang="en-US"/>
        </a:p>
      </dgm:t>
    </dgm:pt>
    <dgm:pt modelId="{9124C7CA-476E-46A4-A62B-CE9BAA34FF88}" type="sibTrans" cxnId="{352E03DC-C8CF-4C04-B837-6FD95BE01A84}">
      <dgm:prSet/>
      <dgm:spPr/>
      <dgm:t>
        <a:bodyPr/>
        <a:lstStyle/>
        <a:p>
          <a:endParaRPr lang="en-US"/>
        </a:p>
      </dgm:t>
    </dgm:pt>
    <dgm:pt modelId="{C824019E-6204-4499-A372-B07EA343EED8}">
      <dgm:prSet/>
      <dgm:spPr/>
      <dgm:t>
        <a:bodyPr/>
        <a:lstStyle/>
        <a:p>
          <a:pPr rtl="0"/>
          <a:r>
            <a:rPr lang="en-US" b="1" dirty="0"/>
            <a:t>Fairness Opinions</a:t>
          </a:r>
          <a:endParaRPr lang="en-US" dirty="0"/>
        </a:p>
      </dgm:t>
    </dgm:pt>
    <dgm:pt modelId="{A573D42B-10DD-45DB-995F-2A7929467F62}" type="parTrans" cxnId="{87B3D7AB-07D8-4D5F-A86E-B3FB983EF58C}">
      <dgm:prSet/>
      <dgm:spPr/>
      <dgm:t>
        <a:bodyPr/>
        <a:lstStyle/>
        <a:p>
          <a:endParaRPr lang="en-US"/>
        </a:p>
      </dgm:t>
    </dgm:pt>
    <dgm:pt modelId="{AE96EBF5-CAA7-40D1-B815-9864A261ECDB}" type="sibTrans" cxnId="{87B3D7AB-07D8-4D5F-A86E-B3FB983EF58C}">
      <dgm:prSet/>
      <dgm:spPr/>
      <dgm:t>
        <a:bodyPr/>
        <a:lstStyle/>
        <a:p>
          <a:endParaRPr lang="en-US"/>
        </a:p>
      </dgm:t>
    </dgm:pt>
    <dgm:pt modelId="{1B6D3A27-ABB5-4DDD-90FD-236DB93FB50C}">
      <dgm:prSet/>
      <dgm:spPr/>
      <dgm:t>
        <a:bodyPr/>
        <a:lstStyle/>
        <a:p>
          <a:pPr rtl="0"/>
          <a:r>
            <a:rPr lang="en-US" dirty="0"/>
            <a:t>Is the value paid for the firm fair?</a:t>
          </a:r>
        </a:p>
      </dgm:t>
    </dgm:pt>
    <dgm:pt modelId="{A2049702-80CD-4D66-9442-CAB67087ED54}" type="parTrans" cxnId="{A9C11704-E1C1-47E2-92D4-3725B61CF4B3}">
      <dgm:prSet/>
      <dgm:spPr/>
      <dgm:t>
        <a:bodyPr/>
        <a:lstStyle/>
        <a:p>
          <a:endParaRPr lang="en-US"/>
        </a:p>
      </dgm:t>
    </dgm:pt>
    <dgm:pt modelId="{21F824CF-74D7-4C10-BE20-B19B455F64E4}" type="sibTrans" cxnId="{A9C11704-E1C1-47E2-92D4-3725B61CF4B3}">
      <dgm:prSet/>
      <dgm:spPr/>
      <dgm:t>
        <a:bodyPr/>
        <a:lstStyle/>
        <a:p>
          <a:endParaRPr lang="en-US"/>
        </a:p>
      </dgm:t>
    </dgm:pt>
    <dgm:pt modelId="{7FE37571-BFC0-4D7B-99D4-ACB27FABEA60}" type="pres">
      <dgm:prSet presAssocID="{54A5C385-333B-4FFD-9BB3-0F8394FF7512}" presName="Name0" presStyleCnt="0">
        <dgm:presLayoutVars>
          <dgm:dir/>
          <dgm:animLvl val="lvl"/>
          <dgm:resizeHandles val="exact"/>
        </dgm:presLayoutVars>
      </dgm:prSet>
      <dgm:spPr/>
    </dgm:pt>
    <dgm:pt modelId="{84B4BBE1-B657-4A5A-A04B-290CA13571D6}" type="pres">
      <dgm:prSet presAssocID="{0FB41EA2-06D6-430B-8E78-700CD71BE14D}" presName="linNode" presStyleCnt="0"/>
      <dgm:spPr/>
    </dgm:pt>
    <dgm:pt modelId="{E61D1583-03CC-419E-BC0B-9B4F6F974402}" type="pres">
      <dgm:prSet presAssocID="{0FB41EA2-06D6-430B-8E78-700CD71BE14D}" presName="parentText" presStyleLbl="node1" presStyleIdx="0" presStyleCnt="4">
        <dgm:presLayoutVars>
          <dgm:chMax val="1"/>
          <dgm:bulletEnabled val="1"/>
        </dgm:presLayoutVars>
      </dgm:prSet>
      <dgm:spPr/>
    </dgm:pt>
    <dgm:pt modelId="{93FA4342-8302-4CBA-A4E7-9A4E2FF70A78}" type="pres">
      <dgm:prSet presAssocID="{0FB41EA2-06D6-430B-8E78-700CD71BE14D}" presName="descendantText" presStyleLbl="alignAccFollowNode1" presStyleIdx="0" presStyleCnt="4">
        <dgm:presLayoutVars>
          <dgm:bulletEnabled val="1"/>
        </dgm:presLayoutVars>
      </dgm:prSet>
      <dgm:spPr/>
    </dgm:pt>
    <dgm:pt modelId="{2ADA428B-79B6-416D-B25F-A276B8224176}" type="pres">
      <dgm:prSet presAssocID="{9CB87F32-961B-4CEC-9536-D4071C66F5CC}" presName="sp" presStyleCnt="0"/>
      <dgm:spPr/>
    </dgm:pt>
    <dgm:pt modelId="{CF1669B1-85EC-437A-9A4D-FC8ABBA27172}" type="pres">
      <dgm:prSet presAssocID="{08BA1B5B-48E3-4BDC-A569-CD210FF884DD}" presName="linNode" presStyleCnt="0"/>
      <dgm:spPr/>
    </dgm:pt>
    <dgm:pt modelId="{46024308-F576-435C-928F-0A4F62887542}" type="pres">
      <dgm:prSet presAssocID="{08BA1B5B-48E3-4BDC-A569-CD210FF884DD}" presName="parentText" presStyleLbl="node1" presStyleIdx="1" presStyleCnt="4">
        <dgm:presLayoutVars>
          <dgm:chMax val="1"/>
          <dgm:bulletEnabled val="1"/>
        </dgm:presLayoutVars>
      </dgm:prSet>
      <dgm:spPr/>
    </dgm:pt>
    <dgm:pt modelId="{83293548-DC88-4925-A73F-59494AF9290D}" type="pres">
      <dgm:prSet presAssocID="{08BA1B5B-48E3-4BDC-A569-CD210FF884DD}" presName="descendantText" presStyleLbl="alignAccFollowNode1" presStyleIdx="1" presStyleCnt="4">
        <dgm:presLayoutVars>
          <dgm:bulletEnabled val="1"/>
        </dgm:presLayoutVars>
      </dgm:prSet>
      <dgm:spPr/>
    </dgm:pt>
    <dgm:pt modelId="{3C1B1B04-62BE-4AE3-931A-8B7681D06C1A}" type="pres">
      <dgm:prSet presAssocID="{FDF95EDC-86FD-44FD-841A-A0B309F749A1}" presName="sp" presStyleCnt="0"/>
      <dgm:spPr/>
    </dgm:pt>
    <dgm:pt modelId="{531201E8-8A21-4F70-B417-B6AED2D0CCA0}" type="pres">
      <dgm:prSet presAssocID="{3EC87BE9-3754-4CF0-B7AE-F0366507A73F}" presName="linNode" presStyleCnt="0"/>
      <dgm:spPr/>
    </dgm:pt>
    <dgm:pt modelId="{99DBD55E-AD4F-4AD2-BC88-DED8D109392D}" type="pres">
      <dgm:prSet presAssocID="{3EC87BE9-3754-4CF0-B7AE-F0366507A73F}" presName="parentText" presStyleLbl="node1" presStyleIdx="2" presStyleCnt="4">
        <dgm:presLayoutVars>
          <dgm:chMax val="1"/>
          <dgm:bulletEnabled val="1"/>
        </dgm:presLayoutVars>
      </dgm:prSet>
      <dgm:spPr/>
    </dgm:pt>
    <dgm:pt modelId="{DDB3B58B-C7D4-42DE-BEC4-F7F962341426}" type="pres">
      <dgm:prSet presAssocID="{3EC87BE9-3754-4CF0-B7AE-F0366507A73F}" presName="descendantText" presStyleLbl="alignAccFollowNode1" presStyleIdx="2" presStyleCnt="4">
        <dgm:presLayoutVars>
          <dgm:bulletEnabled val="1"/>
        </dgm:presLayoutVars>
      </dgm:prSet>
      <dgm:spPr/>
    </dgm:pt>
    <dgm:pt modelId="{9A436BCB-0063-4C5B-9840-E775D9F50D26}" type="pres">
      <dgm:prSet presAssocID="{D902B3AC-F477-4343-A477-555A8974F09C}" presName="sp" presStyleCnt="0"/>
      <dgm:spPr/>
    </dgm:pt>
    <dgm:pt modelId="{AA3A332C-56DB-4C8E-81DE-5A3C7BDA1643}" type="pres">
      <dgm:prSet presAssocID="{C824019E-6204-4499-A372-B07EA343EED8}" presName="linNode" presStyleCnt="0"/>
      <dgm:spPr/>
    </dgm:pt>
    <dgm:pt modelId="{724A5113-BDF4-436A-BC9C-A95F7C2EA0D5}" type="pres">
      <dgm:prSet presAssocID="{C824019E-6204-4499-A372-B07EA343EED8}" presName="parentText" presStyleLbl="node1" presStyleIdx="3" presStyleCnt="4">
        <dgm:presLayoutVars>
          <dgm:chMax val="1"/>
          <dgm:bulletEnabled val="1"/>
        </dgm:presLayoutVars>
      </dgm:prSet>
      <dgm:spPr/>
    </dgm:pt>
    <dgm:pt modelId="{5CE2EFF6-863B-494A-BA21-0AD93021B010}" type="pres">
      <dgm:prSet presAssocID="{C824019E-6204-4499-A372-B07EA343EED8}" presName="descendantText" presStyleLbl="alignAccFollowNode1" presStyleIdx="3" presStyleCnt="4">
        <dgm:presLayoutVars>
          <dgm:bulletEnabled val="1"/>
        </dgm:presLayoutVars>
      </dgm:prSet>
      <dgm:spPr/>
    </dgm:pt>
  </dgm:ptLst>
  <dgm:cxnLst>
    <dgm:cxn modelId="{A9275502-21D9-4B22-BC4A-D3F86604C36F}" srcId="{08BA1B5B-48E3-4BDC-A569-CD210FF884DD}" destId="{9972270F-C33D-4FD4-BD29-E7E55EEFB5CD}" srcOrd="0" destOrd="0" parTransId="{FA83F309-E31B-45A6-AA8E-6FCA22382EFC}" sibTransId="{3635FF2F-1FF1-490C-A24C-04F55AD6B5AA}"/>
    <dgm:cxn modelId="{A9C11704-E1C1-47E2-92D4-3725B61CF4B3}" srcId="{C824019E-6204-4499-A372-B07EA343EED8}" destId="{1B6D3A27-ABB5-4DDD-90FD-236DB93FB50C}" srcOrd="0" destOrd="0" parTransId="{A2049702-80CD-4D66-9442-CAB67087ED54}" sibTransId="{21F824CF-74D7-4C10-BE20-B19B455F64E4}"/>
    <dgm:cxn modelId="{D7646E1B-728D-4095-AC05-1258552103C2}" type="presOf" srcId="{54A5C385-333B-4FFD-9BB3-0F8394FF7512}" destId="{7FE37571-BFC0-4D7B-99D4-ACB27FABEA60}" srcOrd="0" destOrd="0" presId="urn:microsoft.com/office/officeart/2005/8/layout/vList5"/>
    <dgm:cxn modelId="{A442661D-B300-4195-8249-5C368B563D83}" type="presOf" srcId="{1B6D3A27-ABB5-4DDD-90FD-236DB93FB50C}" destId="{5CE2EFF6-863B-494A-BA21-0AD93021B010}" srcOrd="0" destOrd="0" presId="urn:microsoft.com/office/officeart/2005/8/layout/vList5"/>
    <dgm:cxn modelId="{E8969036-C435-4980-831C-C2254383F02B}" type="presOf" srcId="{08BA1B5B-48E3-4BDC-A569-CD210FF884DD}" destId="{46024308-F576-435C-928F-0A4F62887542}" srcOrd="0" destOrd="0" presId="urn:microsoft.com/office/officeart/2005/8/layout/vList5"/>
    <dgm:cxn modelId="{6ED99F38-3A93-4772-BEA1-67B052424007}" srcId="{0FB41EA2-06D6-430B-8E78-700CD71BE14D}" destId="{25D6F866-88F5-4AA2-AB11-D2F3E8FCD570}" srcOrd="0" destOrd="0" parTransId="{A6BCFC2D-E0FA-45B5-899F-5044FBFD2951}" sibTransId="{D782EDFE-9A71-479A-A208-4F560BFD7BCA}"/>
    <dgm:cxn modelId="{7A080469-C261-4D32-A974-4A27DE740571}" type="presOf" srcId="{25D6F866-88F5-4AA2-AB11-D2F3E8FCD570}" destId="{93FA4342-8302-4CBA-A4E7-9A4E2FF70A78}" srcOrd="0" destOrd="0" presId="urn:microsoft.com/office/officeart/2005/8/layout/vList5"/>
    <dgm:cxn modelId="{6FA34850-E2DC-475B-A7B9-B9F0F09F96A0}" srcId="{54A5C385-333B-4FFD-9BB3-0F8394FF7512}" destId="{3EC87BE9-3754-4CF0-B7AE-F0366507A73F}" srcOrd="2" destOrd="0" parTransId="{FFB0FE0C-47B2-4A77-A73C-D6E3C275B662}" sibTransId="{D902B3AC-F477-4343-A477-555A8974F09C}"/>
    <dgm:cxn modelId="{5DF90079-0225-4E99-9DFC-8811D11EEC37}" type="presOf" srcId="{C824019E-6204-4499-A372-B07EA343EED8}" destId="{724A5113-BDF4-436A-BC9C-A95F7C2EA0D5}" srcOrd="0" destOrd="0" presId="urn:microsoft.com/office/officeart/2005/8/layout/vList5"/>
    <dgm:cxn modelId="{3D810692-DEF5-455C-B932-80DD2A202035}" type="presOf" srcId="{9972270F-C33D-4FD4-BD29-E7E55EEFB5CD}" destId="{83293548-DC88-4925-A73F-59494AF9290D}" srcOrd="0" destOrd="0" presId="urn:microsoft.com/office/officeart/2005/8/layout/vList5"/>
    <dgm:cxn modelId="{87B3D7AB-07D8-4D5F-A86E-B3FB983EF58C}" srcId="{54A5C385-333B-4FFD-9BB3-0F8394FF7512}" destId="{C824019E-6204-4499-A372-B07EA343EED8}" srcOrd="3" destOrd="0" parTransId="{A573D42B-10DD-45DB-995F-2A7929467F62}" sibTransId="{AE96EBF5-CAA7-40D1-B815-9864A261ECDB}"/>
    <dgm:cxn modelId="{352E03DC-C8CF-4C04-B837-6FD95BE01A84}" srcId="{3EC87BE9-3754-4CF0-B7AE-F0366507A73F}" destId="{679E82A2-7A03-483E-A379-10C8B25BB3B9}" srcOrd="0" destOrd="0" parTransId="{CCB07163-C2CE-40CE-8A30-AA7B430B8D21}" sibTransId="{9124C7CA-476E-46A4-A62B-CE9BAA34FF88}"/>
    <dgm:cxn modelId="{CA84D3DE-DEA5-48E7-9BDD-E02B2FB94FAA}" type="presOf" srcId="{679E82A2-7A03-483E-A379-10C8B25BB3B9}" destId="{DDB3B58B-C7D4-42DE-BEC4-F7F962341426}" srcOrd="0" destOrd="0" presId="urn:microsoft.com/office/officeart/2005/8/layout/vList5"/>
    <dgm:cxn modelId="{91D99AEB-EB9E-42F9-B895-28B83732A83B}" type="presOf" srcId="{0FB41EA2-06D6-430B-8E78-700CD71BE14D}" destId="{E61D1583-03CC-419E-BC0B-9B4F6F974402}" srcOrd="0" destOrd="0" presId="urn:microsoft.com/office/officeart/2005/8/layout/vList5"/>
    <dgm:cxn modelId="{7D06C1F0-4097-49CC-B039-D72C865DCCE7}" srcId="{54A5C385-333B-4FFD-9BB3-0F8394FF7512}" destId="{0FB41EA2-06D6-430B-8E78-700CD71BE14D}" srcOrd="0" destOrd="0" parTransId="{8A052775-224D-4EB7-8266-302F09CD887F}" sibTransId="{9CB87F32-961B-4CEC-9536-D4071C66F5CC}"/>
    <dgm:cxn modelId="{FB5BFBFE-282B-417B-A8B2-CD9F13182313}" type="presOf" srcId="{3EC87BE9-3754-4CF0-B7AE-F0366507A73F}" destId="{99DBD55E-AD4F-4AD2-BC88-DED8D109392D}" srcOrd="0" destOrd="0" presId="urn:microsoft.com/office/officeart/2005/8/layout/vList5"/>
    <dgm:cxn modelId="{26F6E6FF-2A13-4FF9-9D7E-2D69A2417394}" srcId="{54A5C385-333B-4FFD-9BB3-0F8394FF7512}" destId="{08BA1B5B-48E3-4BDC-A569-CD210FF884DD}" srcOrd="1" destOrd="0" parTransId="{2F1A55C0-09B6-4980-B820-CE62FFFF30D5}" sibTransId="{FDF95EDC-86FD-44FD-841A-A0B309F749A1}"/>
    <dgm:cxn modelId="{25D6863E-59AA-46D0-BC54-2847FF71D8C4}" type="presParOf" srcId="{7FE37571-BFC0-4D7B-99D4-ACB27FABEA60}" destId="{84B4BBE1-B657-4A5A-A04B-290CA13571D6}" srcOrd="0" destOrd="0" presId="urn:microsoft.com/office/officeart/2005/8/layout/vList5"/>
    <dgm:cxn modelId="{7A3BB6CC-E8C3-4167-A6DF-05E6DE7B1A73}" type="presParOf" srcId="{84B4BBE1-B657-4A5A-A04B-290CA13571D6}" destId="{E61D1583-03CC-419E-BC0B-9B4F6F974402}" srcOrd="0" destOrd="0" presId="urn:microsoft.com/office/officeart/2005/8/layout/vList5"/>
    <dgm:cxn modelId="{2F6540F1-E095-469D-AE14-083496C1750A}" type="presParOf" srcId="{84B4BBE1-B657-4A5A-A04B-290CA13571D6}" destId="{93FA4342-8302-4CBA-A4E7-9A4E2FF70A78}" srcOrd="1" destOrd="0" presId="urn:microsoft.com/office/officeart/2005/8/layout/vList5"/>
    <dgm:cxn modelId="{F30D1697-8781-4CAD-A724-E7D155D994A2}" type="presParOf" srcId="{7FE37571-BFC0-4D7B-99D4-ACB27FABEA60}" destId="{2ADA428B-79B6-416D-B25F-A276B8224176}" srcOrd="1" destOrd="0" presId="urn:microsoft.com/office/officeart/2005/8/layout/vList5"/>
    <dgm:cxn modelId="{0768C9C3-4D96-4C93-AFBD-21992BC57EBA}" type="presParOf" srcId="{7FE37571-BFC0-4D7B-99D4-ACB27FABEA60}" destId="{CF1669B1-85EC-437A-9A4D-FC8ABBA27172}" srcOrd="2" destOrd="0" presId="urn:microsoft.com/office/officeart/2005/8/layout/vList5"/>
    <dgm:cxn modelId="{938BB7CA-2A6A-4CB7-96C5-A8AE66DBD676}" type="presParOf" srcId="{CF1669B1-85EC-437A-9A4D-FC8ABBA27172}" destId="{46024308-F576-435C-928F-0A4F62887542}" srcOrd="0" destOrd="0" presId="urn:microsoft.com/office/officeart/2005/8/layout/vList5"/>
    <dgm:cxn modelId="{9A2DD4D9-0015-440B-94FE-39E4B1364FE6}" type="presParOf" srcId="{CF1669B1-85EC-437A-9A4D-FC8ABBA27172}" destId="{83293548-DC88-4925-A73F-59494AF9290D}" srcOrd="1" destOrd="0" presId="urn:microsoft.com/office/officeart/2005/8/layout/vList5"/>
    <dgm:cxn modelId="{71AAC39C-BE09-4623-ADDC-672D82D3C5CA}" type="presParOf" srcId="{7FE37571-BFC0-4D7B-99D4-ACB27FABEA60}" destId="{3C1B1B04-62BE-4AE3-931A-8B7681D06C1A}" srcOrd="3" destOrd="0" presId="urn:microsoft.com/office/officeart/2005/8/layout/vList5"/>
    <dgm:cxn modelId="{58A152BB-8EF2-4819-AA25-61AF832FAEDD}" type="presParOf" srcId="{7FE37571-BFC0-4D7B-99D4-ACB27FABEA60}" destId="{531201E8-8A21-4F70-B417-B6AED2D0CCA0}" srcOrd="4" destOrd="0" presId="urn:microsoft.com/office/officeart/2005/8/layout/vList5"/>
    <dgm:cxn modelId="{00ADFF72-3165-48CE-BE4B-07F0258BA405}" type="presParOf" srcId="{531201E8-8A21-4F70-B417-B6AED2D0CCA0}" destId="{99DBD55E-AD4F-4AD2-BC88-DED8D109392D}" srcOrd="0" destOrd="0" presId="urn:microsoft.com/office/officeart/2005/8/layout/vList5"/>
    <dgm:cxn modelId="{FE350B2B-4AE9-4962-95CE-436DA8516D6F}" type="presParOf" srcId="{531201E8-8A21-4F70-B417-B6AED2D0CCA0}" destId="{DDB3B58B-C7D4-42DE-BEC4-F7F962341426}" srcOrd="1" destOrd="0" presId="urn:microsoft.com/office/officeart/2005/8/layout/vList5"/>
    <dgm:cxn modelId="{29193526-C554-4C87-8804-DB37FF1B632D}" type="presParOf" srcId="{7FE37571-BFC0-4D7B-99D4-ACB27FABEA60}" destId="{9A436BCB-0063-4C5B-9840-E775D9F50D26}" srcOrd="5" destOrd="0" presId="urn:microsoft.com/office/officeart/2005/8/layout/vList5"/>
    <dgm:cxn modelId="{9664A229-ED6D-4763-A25B-0B1D355367B3}" type="presParOf" srcId="{7FE37571-BFC0-4D7B-99D4-ACB27FABEA60}" destId="{AA3A332C-56DB-4C8E-81DE-5A3C7BDA1643}" srcOrd="6" destOrd="0" presId="urn:microsoft.com/office/officeart/2005/8/layout/vList5"/>
    <dgm:cxn modelId="{178C5CFC-9F69-41D6-BC33-C10D3701F088}" type="presParOf" srcId="{AA3A332C-56DB-4C8E-81DE-5A3C7BDA1643}" destId="{724A5113-BDF4-436A-BC9C-A95F7C2EA0D5}" srcOrd="0" destOrd="0" presId="urn:microsoft.com/office/officeart/2005/8/layout/vList5"/>
    <dgm:cxn modelId="{CC3D2221-C5F1-4784-9A18-F4D149ED3A03}" type="presParOf" srcId="{AA3A332C-56DB-4C8E-81DE-5A3C7BDA1643}" destId="{5CE2EFF6-863B-494A-BA21-0AD93021B010}"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4A5C385-333B-4FFD-9BB3-0F8394FF7512}" type="doc">
      <dgm:prSet loTypeId="urn:microsoft.com/office/officeart/2005/8/layout/vList5" loCatId="list" qsTypeId="urn:microsoft.com/office/officeart/2005/8/quickstyle/simple1#2" qsCatId="simple" csTypeId="urn:microsoft.com/office/officeart/2005/8/colors/accent1_2#2" csCatId="accent1" phldr="1"/>
      <dgm:spPr/>
      <dgm:t>
        <a:bodyPr/>
        <a:lstStyle/>
        <a:p>
          <a:endParaRPr lang="en-US"/>
        </a:p>
      </dgm:t>
    </dgm:pt>
    <dgm:pt modelId="{0FB41EA2-06D6-430B-8E78-700CD71BE14D}">
      <dgm:prSet/>
      <dgm:spPr/>
      <dgm:t>
        <a:bodyPr/>
        <a:lstStyle/>
        <a:p>
          <a:pPr rtl="0"/>
          <a:r>
            <a:rPr lang="en-US" b="1" dirty="0"/>
            <a:t>Evaluating Business Strategies</a:t>
          </a:r>
          <a:endParaRPr lang="en-US" dirty="0"/>
        </a:p>
      </dgm:t>
    </dgm:pt>
    <dgm:pt modelId="{8A052775-224D-4EB7-8266-302F09CD887F}" type="parTrans" cxnId="{7D06C1F0-4097-49CC-B039-D72C865DCCE7}">
      <dgm:prSet/>
      <dgm:spPr/>
      <dgm:t>
        <a:bodyPr/>
        <a:lstStyle/>
        <a:p>
          <a:endParaRPr lang="en-US"/>
        </a:p>
      </dgm:t>
    </dgm:pt>
    <dgm:pt modelId="{9CB87F32-961B-4CEC-9536-D4071C66F5CC}" type="sibTrans" cxnId="{7D06C1F0-4097-49CC-B039-D72C865DCCE7}">
      <dgm:prSet/>
      <dgm:spPr/>
      <dgm:t>
        <a:bodyPr/>
        <a:lstStyle/>
        <a:p>
          <a:endParaRPr lang="en-US"/>
        </a:p>
      </dgm:t>
    </dgm:pt>
    <dgm:pt modelId="{25D6F866-88F5-4AA2-AB11-D2F3E8FCD570}">
      <dgm:prSet/>
      <dgm:spPr/>
      <dgm:t>
        <a:bodyPr/>
        <a:lstStyle/>
        <a:p>
          <a:pPr rtl="0"/>
          <a:r>
            <a:rPr lang="en-US" dirty="0"/>
            <a:t>What is the effect on firm value of a new strategy?</a:t>
          </a:r>
        </a:p>
      </dgm:t>
    </dgm:pt>
    <dgm:pt modelId="{A6BCFC2D-E0FA-45B5-899F-5044FBFD2951}" type="parTrans" cxnId="{6ED99F38-3A93-4772-BEA1-67B052424007}">
      <dgm:prSet/>
      <dgm:spPr/>
      <dgm:t>
        <a:bodyPr/>
        <a:lstStyle/>
        <a:p>
          <a:endParaRPr lang="en-US"/>
        </a:p>
      </dgm:t>
    </dgm:pt>
    <dgm:pt modelId="{D782EDFE-9A71-479A-A208-4F560BFD7BCA}" type="sibTrans" cxnId="{6ED99F38-3A93-4772-BEA1-67B052424007}">
      <dgm:prSet/>
      <dgm:spPr/>
      <dgm:t>
        <a:bodyPr/>
        <a:lstStyle/>
        <a:p>
          <a:endParaRPr lang="en-US"/>
        </a:p>
      </dgm:t>
    </dgm:pt>
    <dgm:pt modelId="{08BA1B5B-48E3-4BDC-A569-CD210FF884DD}">
      <dgm:prSet/>
      <dgm:spPr/>
      <dgm:t>
        <a:bodyPr/>
        <a:lstStyle/>
        <a:p>
          <a:pPr rtl="0"/>
          <a:r>
            <a:rPr lang="en-US" b="1" dirty="0"/>
            <a:t>Communicating with Analysts and Shareholders</a:t>
          </a:r>
          <a:endParaRPr lang="en-US" dirty="0"/>
        </a:p>
      </dgm:t>
    </dgm:pt>
    <dgm:pt modelId="{2F1A55C0-09B6-4980-B820-CE62FFFF30D5}" type="parTrans" cxnId="{26F6E6FF-2A13-4FF9-9D7E-2D69A2417394}">
      <dgm:prSet/>
      <dgm:spPr/>
      <dgm:t>
        <a:bodyPr/>
        <a:lstStyle/>
        <a:p>
          <a:endParaRPr lang="en-US"/>
        </a:p>
      </dgm:t>
    </dgm:pt>
    <dgm:pt modelId="{FDF95EDC-86FD-44FD-841A-A0B309F749A1}" type="sibTrans" cxnId="{26F6E6FF-2A13-4FF9-9D7E-2D69A2417394}">
      <dgm:prSet/>
      <dgm:spPr/>
      <dgm:t>
        <a:bodyPr/>
        <a:lstStyle/>
        <a:p>
          <a:endParaRPr lang="en-US"/>
        </a:p>
      </dgm:t>
    </dgm:pt>
    <dgm:pt modelId="{9972270F-C33D-4FD4-BD29-E7E55EEFB5CD}">
      <dgm:prSet/>
      <dgm:spPr/>
      <dgm:t>
        <a:bodyPr/>
        <a:lstStyle/>
        <a:p>
          <a:pPr rtl="0"/>
          <a:r>
            <a:rPr lang="en-US" dirty="0"/>
            <a:t>How is firm value being affected? </a:t>
          </a:r>
        </a:p>
      </dgm:t>
    </dgm:pt>
    <dgm:pt modelId="{FA83F309-E31B-45A6-AA8E-6FCA22382EFC}" type="parTrans" cxnId="{A9275502-21D9-4B22-BC4A-D3F86604C36F}">
      <dgm:prSet/>
      <dgm:spPr/>
      <dgm:t>
        <a:bodyPr/>
        <a:lstStyle/>
        <a:p>
          <a:endParaRPr lang="en-US"/>
        </a:p>
      </dgm:t>
    </dgm:pt>
    <dgm:pt modelId="{3635FF2F-1FF1-490C-A24C-04F55AD6B5AA}" type="sibTrans" cxnId="{A9275502-21D9-4B22-BC4A-D3F86604C36F}">
      <dgm:prSet/>
      <dgm:spPr/>
      <dgm:t>
        <a:bodyPr/>
        <a:lstStyle/>
        <a:p>
          <a:endParaRPr lang="en-US"/>
        </a:p>
      </dgm:t>
    </dgm:pt>
    <dgm:pt modelId="{3EC87BE9-3754-4CF0-B7AE-F0366507A73F}">
      <dgm:prSet/>
      <dgm:spPr/>
      <dgm:t>
        <a:bodyPr/>
        <a:lstStyle/>
        <a:p>
          <a:pPr rtl="0"/>
          <a:r>
            <a:rPr lang="en-US" b="1" dirty="0"/>
            <a:t>Appraising Private Businesses</a:t>
          </a:r>
          <a:endParaRPr lang="en-US" dirty="0"/>
        </a:p>
      </dgm:t>
    </dgm:pt>
    <dgm:pt modelId="{FFB0FE0C-47B2-4A77-A73C-D6E3C275B662}" type="parTrans" cxnId="{6FA34850-E2DC-475B-A7B9-B9F0F09F96A0}">
      <dgm:prSet/>
      <dgm:spPr/>
      <dgm:t>
        <a:bodyPr/>
        <a:lstStyle/>
        <a:p>
          <a:endParaRPr lang="en-US"/>
        </a:p>
      </dgm:t>
    </dgm:pt>
    <dgm:pt modelId="{D902B3AC-F477-4343-A477-555A8974F09C}" type="sibTrans" cxnId="{6FA34850-E2DC-475B-A7B9-B9F0F09F96A0}">
      <dgm:prSet/>
      <dgm:spPr/>
      <dgm:t>
        <a:bodyPr/>
        <a:lstStyle/>
        <a:p>
          <a:endParaRPr lang="en-US"/>
        </a:p>
      </dgm:t>
    </dgm:pt>
    <dgm:pt modelId="{679E82A2-7A03-483E-A379-10C8B25BB3B9}">
      <dgm:prSet/>
      <dgm:spPr/>
      <dgm:t>
        <a:bodyPr/>
        <a:lstStyle/>
        <a:p>
          <a:pPr rtl="0"/>
          <a:r>
            <a:rPr lang="en-US" dirty="0"/>
            <a:t>What is the value of a private firm?</a:t>
          </a:r>
        </a:p>
      </dgm:t>
    </dgm:pt>
    <dgm:pt modelId="{CCB07163-C2CE-40CE-8A30-AA7B430B8D21}" type="parTrans" cxnId="{352E03DC-C8CF-4C04-B837-6FD95BE01A84}">
      <dgm:prSet/>
      <dgm:spPr/>
      <dgm:t>
        <a:bodyPr/>
        <a:lstStyle/>
        <a:p>
          <a:endParaRPr lang="en-US"/>
        </a:p>
      </dgm:t>
    </dgm:pt>
    <dgm:pt modelId="{9124C7CA-476E-46A4-A62B-CE9BAA34FF88}" type="sibTrans" cxnId="{352E03DC-C8CF-4C04-B837-6FD95BE01A84}">
      <dgm:prSet/>
      <dgm:spPr/>
      <dgm:t>
        <a:bodyPr/>
        <a:lstStyle/>
        <a:p>
          <a:endParaRPr lang="en-US"/>
        </a:p>
      </dgm:t>
    </dgm:pt>
    <dgm:pt modelId="{C824019E-6204-4499-A372-B07EA343EED8}">
      <dgm:prSet/>
      <dgm:spPr/>
      <dgm:t>
        <a:bodyPr/>
        <a:lstStyle/>
        <a:p>
          <a:pPr rtl="0"/>
          <a:r>
            <a:rPr lang="en-US" b="1" dirty="0"/>
            <a:t>Compensation</a:t>
          </a:r>
          <a:endParaRPr lang="en-US" dirty="0"/>
        </a:p>
      </dgm:t>
    </dgm:pt>
    <dgm:pt modelId="{A573D42B-10DD-45DB-995F-2A7929467F62}" type="parTrans" cxnId="{87B3D7AB-07D8-4D5F-A86E-B3FB983EF58C}">
      <dgm:prSet/>
      <dgm:spPr/>
      <dgm:t>
        <a:bodyPr/>
        <a:lstStyle/>
        <a:p>
          <a:endParaRPr lang="en-US"/>
        </a:p>
      </dgm:t>
    </dgm:pt>
    <dgm:pt modelId="{AE96EBF5-CAA7-40D1-B815-9864A261ECDB}" type="sibTrans" cxnId="{87B3D7AB-07D8-4D5F-A86E-B3FB983EF58C}">
      <dgm:prSet/>
      <dgm:spPr/>
      <dgm:t>
        <a:bodyPr/>
        <a:lstStyle/>
        <a:p>
          <a:endParaRPr lang="en-US"/>
        </a:p>
      </dgm:t>
    </dgm:pt>
    <dgm:pt modelId="{1B6D3A27-ABB5-4DDD-90FD-236DB93FB50C}">
      <dgm:prSet/>
      <dgm:spPr/>
      <dgm:t>
        <a:bodyPr/>
        <a:lstStyle/>
        <a:p>
          <a:pPr rtl="0"/>
          <a:r>
            <a:rPr lang="en-US" dirty="0"/>
            <a:t>What is the value of equity compensation?</a:t>
          </a:r>
        </a:p>
      </dgm:t>
    </dgm:pt>
    <dgm:pt modelId="{A2049702-80CD-4D66-9442-CAB67087ED54}" type="parTrans" cxnId="{A9C11704-E1C1-47E2-92D4-3725B61CF4B3}">
      <dgm:prSet/>
      <dgm:spPr/>
      <dgm:t>
        <a:bodyPr/>
        <a:lstStyle/>
        <a:p>
          <a:endParaRPr lang="en-US"/>
        </a:p>
      </dgm:t>
    </dgm:pt>
    <dgm:pt modelId="{21F824CF-74D7-4C10-BE20-B19B455F64E4}" type="sibTrans" cxnId="{A9C11704-E1C1-47E2-92D4-3725B61CF4B3}">
      <dgm:prSet/>
      <dgm:spPr/>
      <dgm:t>
        <a:bodyPr/>
        <a:lstStyle/>
        <a:p>
          <a:endParaRPr lang="en-US"/>
        </a:p>
      </dgm:t>
    </dgm:pt>
    <dgm:pt modelId="{7FE37571-BFC0-4D7B-99D4-ACB27FABEA60}" type="pres">
      <dgm:prSet presAssocID="{54A5C385-333B-4FFD-9BB3-0F8394FF7512}" presName="Name0" presStyleCnt="0">
        <dgm:presLayoutVars>
          <dgm:dir/>
          <dgm:animLvl val="lvl"/>
          <dgm:resizeHandles val="exact"/>
        </dgm:presLayoutVars>
      </dgm:prSet>
      <dgm:spPr/>
    </dgm:pt>
    <dgm:pt modelId="{84B4BBE1-B657-4A5A-A04B-290CA13571D6}" type="pres">
      <dgm:prSet presAssocID="{0FB41EA2-06D6-430B-8E78-700CD71BE14D}" presName="linNode" presStyleCnt="0"/>
      <dgm:spPr/>
    </dgm:pt>
    <dgm:pt modelId="{E61D1583-03CC-419E-BC0B-9B4F6F974402}" type="pres">
      <dgm:prSet presAssocID="{0FB41EA2-06D6-430B-8E78-700CD71BE14D}" presName="parentText" presStyleLbl="node1" presStyleIdx="0" presStyleCnt="4">
        <dgm:presLayoutVars>
          <dgm:chMax val="1"/>
          <dgm:bulletEnabled val="1"/>
        </dgm:presLayoutVars>
      </dgm:prSet>
      <dgm:spPr/>
    </dgm:pt>
    <dgm:pt modelId="{93FA4342-8302-4CBA-A4E7-9A4E2FF70A78}" type="pres">
      <dgm:prSet presAssocID="{0FB41EA2-06D6-430B-8E78-700CD71BE14D}" presName="descendantText" presStyleLbl="alignAccFollowNode1" presStyleIdx="0" presStyleCnt="4">
        <dgm:presLayoutVars>
          <dgm:bulletEnabled val="1"/>
        </dgm:presLayoutVars>
      </dgm:prSet>
      <dgm:spPr/>
    </dgm:pt>
    <dgm:pt modelId="{2ADA428B-79B6-416D-B25F-A276B8224176}" type="pres">
      <dgm:prSet presAssocID="{9CB87F32-961B-4CEC-9536-D4071C66F5CC}" presName="sp" presStyleCnt="0"/>
      <dgm:spPr/>
    </dgm:pt>
    <dgm:pt modelId="{CF1669B1-85EC-437A-9A4D-FC8ABBA27172}" type="pres">
      <dgm:prSet presAssocID="{08BA1B5B-48E3-4BDC-A569-CD210FF884DD}" presName="linNode" presStyleCnt="0"/>
      <dgm:spPr/>
    </dgm:pt>
    <dgm:pt modelId="{46024308-F576-435C-928F-0A4F62887542}" type="pres">
      <dgm:prSet presAssocID="{08BA1B5B-48E3-4BDC-A569-CD210FF884DD}" presName="parentText" presStyleLbl="node1" presStyleIdx="1" presStyleCnt="4">
        <dgm:presLayoutVars>
          <dgm:chMax val="1"/>
          <dgm:bulletEnabled val="1"/>
        </dgm:presLayoutVars>
      </dgm:prSet>
      <dgm:spPr/>
    </dgm:pt>
    <dgm:pt modelId="{83293548-DC88-4925-A73F-59494AF9290D}" type="pres">
      <dgm:prSet presAssocID="{08BA1B5B-48E3-4BDC-A569-CD210FF884DD}" presName="descendantText" presStyleLbl="alignAccFollowNode1" presStyleIdx="1" presStyleCnt="4">
        <dgm:presLayoutVars>
          <dgm:bulletEnabled val="1"/>
        </dgm:presLayoutVars>
      </dgm:prSet>
      <dgm:spPr/>
    </dgm:pt>
    <dgm:pt modelId="{3C1B1B04-62BE-4AE3-931A-8B7681D06C1A}" type="pres">
      <dgm:prSet presAssocID="{FDF95EDC-86FD-44FD-841A-A0B309F749A1}" presName="sp" presStyleCnt="0"/>
      <dgm:spPr/>
    </dgm:pt>
    <dgm:pt modelId="{531201E8-8A21-4F70-B417-B6AED2D0CCA0}" type="pres">
      <dgm:prSet presAssocID="{3EC87BE9-3754-4CF0-B7AE-F0366507A73F}" presName="linNode" presStyleCnt="0"/>
      <dgm:spPr/>
    </dgm:pt>
    <dgm:pt modelId="{99DBD55E-AD4F-4AD2-BC88-DED8D109392D}" type="pres">
      <dgm:prSet presAssocID="{3EC87BE9-3754-4CF0-B7AE-F0366507A73F}" presName="parentText" presStyleLbl="node1" presStyleIdx="2" presStyleCnt="4">
        <dgm:presLayoutVars>
          <dgm:chMax val="1"/>
          <dgm:bulletEnabled val="1"/>
        </dgm:presLayoutVars>
      </dgm:prSet>
      <dgm:spPr/>
    </dgm:pt>
    <dgm:pt modelId="{DDB3B58B-C7D4-42DE-BEC4-F7F962341426}" type="pres">
      <dgm:prSet presAssocID="{3EC87BE9-3754-4CF0-B7AE-F0366507A73F}" presName="descendantText" presStyleLbl="alignAccFollowNode1" presStyleIdx="2" presStyleCnt="4">
        <dgm:presLayoutVars>
          <dgm:bulletEnabled val="1"/>
        </dgm:presLayoutVars>
      </dgm:prSet>
      <dgm:spPr/>
    </dgm:pt>
    <dgm:pt modelId="{9A436BCB-0063-4C5B-9840-E775D9F50D26}" type="pres">
      <dgm:prSet presAssocID="{D902B3AC-F477-4343-A477-555A8974F09C}" presName="sp" presStyleCnt="0"/>
      <dgm:spPr/>
    </dgm:pt>
    <dgm:pt modelId="{AA3A332C-56DB-4C8E-81DE-5A3C7BDA1643}" type="pres">
      <dgm:prSet presAssocID="{C824019E-6204-4499-A372-B07EA343EED8}" presName="linNode" presStyleCnt="0"/>
      <dgm:spPr/>
    </dgm:pt>
    <dgm:pt modelId="{724A5113-BDF4-436A-BC9C-A95F7C2EA0D5}" type="pres">
      <dgm:prSet presAssocID="{C824019E-6204-4499-A372-B07EA343EED8}" presName="parentText" presStyleLbl="node1" presStyleIdx="3" presStyleCnt="4">
        <dgm:presLayoutVars>
          <dgm:chMax val="1"/>
          <dgm:bulletEnabled val="1"/>
        </dgm:presLayoutVars>
      </dgm:prSet>
      <dgm:spPr/>
    </dgm:pt>
    <dgm:pt modelId="{5CE2EFF6-863B-494A-BA21-0AD93021B010}" type="pres">
      <dgm:prSet presAssocID="{C824019E-6204-4499-A372-B07EA343EED8}" presName="descendantText" presStyleLbl="alignAccFollowNode1" presStyleIdx="3" presStyleCnt="4">
        <dgm:presLayoutVars>
          <dgm:bulletEnabled val="1"/>
        </dgm:presLayoutVars>
      </dgm:prSet>
      <dgm:spPr/>
    </dgm:pt>
  </dgm:ptLst>
  <dgm:cxnLst>
    <dgm:cxn modelId="{A9275502-21D9-4B22-BC4A-D3F86604C36F}" srcId="{08BA1B5B-48E3-4BDC-A569-CD210FF884DD}" destId="{9972270F-C33D-4FD4-BD29-E7E55EEFB5CD}" srcOrd="0" destOrd="0" parTransId="{FA83F309-E31B-45A6-AA8E-6FCA22382EFC}" sibTransId="{3635FF2F-1FF1-490C-A24C-04F55AD6B5AA}"/>
    <dgm:cxn modelId="{A9C11704-E1C1-47E2-92D4-3725B61CF4B3}" srcId="{C824019E-6204-4499-A372-B07EA343EED8}" destId="{1B6D3A27-ABB5-4DDD-90FD-236DB93FB50C}" srcOrd="0" destOrd="0" parTransId="{A2049702-80CD-4D66-9442-CAB67087ED54}" sibTransId="{21F824CF-74D7-4C10-BE20-B19B455F64E4}"/>
    <dgm:cxn modelId="{3895110A-CEFC-4226-8DBC-D709BF36BE1D}" type="presOf" srcId="{08BA1B5B-48E3-4BDC-A569-CD210FF884DD}" destId="{46024308-F576-435C-928F-0A4F62887542}" srcOrd="0" destOrd="0" presId="urn:microsoft.com/office/officeart/2005/8/layout/vList5"/>
    <dgm:cxn modelId="{EB5C8916-FD8B-4EE9-ACA2-11097D03B6CE}" type="presOf" srcId="{25D6F866-88F5-4AA2-AB11-D2F3E8FCD570}" destId="{93FA4342-8302-4CBA-A4E7-9A4E2FF70A78}" srcOrd="0" destOrd="0" presId="urn:microsoft.com/office/officeart/2005/8/layout/vList5"/>
    <dgm:cxn modelId="{6ED99F38-3A93-4772-BEA1-67B052424007}" srcId="{0FB41EA2-06D6-430B-8E78-700CD71BE14D}" destId="{25D6F866-88F5-4AA2-AB11-D2F3E8FCD570}" srcOrd="0" destOrd="0" parTransId="{A6BCFC2D-E0FA-45B5-899F-5044FBFD2951}" sibTransId="{D782EDFE-9A71-479A-A208-4F560BFD7BCA}"/>
    <dgm:cxn modelId="{9ED9C53B-6789-408F-9DAE-0A73AFBBA8DB}" type="presOf" srcId="{1B6D3A27-ABB5-4DDD-90FD-236DB93FB50C}" destId="{5CE2EFF6-863B-494A-BA21-0AD93021B010}" srcOrd="0" destOrd="0" presId="urn:microsoft.com/office/officeart/2005/8/layout/vList5"/>
    <dgm:cxn modelId="{6FA34850-E2DC-475B-A7B9-B9F0F09F96A0}" srcId="{54A5C385-333B-4FFD-9BB3-0F8394FF7512}" destId="{3EC87BE9-3754-4CF0-B7AE-F0366507A73F}" srcOrd="2" destOrd="0" parTransId="{FFB0FE0C-47B2-4A77-A73C-D6E3C275B662}" sibTransId="{D902B3AC-F477-4343-A477-555A8974F09C}"/>
    <dgm:cxn modelId="{2DC52452-75A2-4466-B217-18C5056EAC8F}" type="presOf" srcId="{679E82A2-7A03-483E-A379-10C8B25BB3B9}" destId="{DDB3B58B-C7D4-42DE-BEC4-F7F962341426}" srcOrd="0" destOrd="0" presId="urn:microsoft.com/office/officeart/2005/8/layout/vList5"/>
    <dgm:cxn modelId="{41F59B75-2FDD-4439-95BC-418981A5607E}" type="presOf" srcId="{54A5C385-333B-4FFD-9BB3-0F8394FF7512}" destId="{7FE37571-BFC0-4D7B-99D4-ACB27FABEA60}" srcOrd="0" destOrd="0" presId="urn:microsoft.com/office/officeart/2005/8/layout/vList5"/>
    <dgm:cxn modelId="{87B3D7AB-07D8-4D5F-A86E-B3FB983EF58C}" srcId="{54A5C385-333B-4FFD-9BB3-0F8394FF7512}" destId="{C824019E-6204-4499-A372-B07EA343EED8}" srcOrd="3" destOrd="0" parTransId="{A573D42B-10DD-45DB-995F-2A7929467F62}" sibTransId="{AE96EBF5-CAA7-40D1-B815-9864A261ECDB}"/>
    <dgm:cxn modelId="{9C8AC0C4-540B-4DBB-8B37-10A9201E893F}" type="presOf" srcId="{9972270F-C33D-4FD4-BD29-E7E55EEFB5CD}" destId="{83293548-DC88-4925-A73F-59494AF9290D}" srcOrd="0" destOrd="0" presId="urn:microsoft.com/office/officeart/2005/8/layout/vList5"/>
    <dgm:cxn modelId="{49F741D8-0B48-4904-823A-ADA7ADF058C2}" type="presOf" srcId="{C824019E-6204-4499-A372-B07EA343EED8}" destId="{724A5113-BDF4-436A-BC9C-A95F7C2EA0D5}" srcOrd="0" destOrd="0" presId="urn:microsoft.com/office/officeart/2005/8/layout/vList5"/>
    <dgm:cxn modelId="{352E03DC-C8CF-4C04-B837-6FD95BE01A84}" srcId="{3EC87BE9-3754-4CF0-B7AE-F0366507A73F}" destId="{679E82A2-7A03-483E-A379-10C8B25BB3B9}" srcOrd="0" destOrd="0" parTransId="{CCB07163-C2CE-40CE-8A30-AA7B430B8D21}" sibTransId="{9124C7CA-476E-46A4-A62B-CE9BAA34FF88}"/>
    <dgm:cxn modelId="{E615C7DE-1EB3-4B13-9C14-ECEC51B1A7EB}" type="presOf" srcId="{3EC87BE9-3754-4CF0-B7AE-F0366507A73F}" destId="{99DBD55E-AD4F-4AD2-BC88-DED8D109392D}" srcOrd="0" destOrd="0" presId="urn:microsoft.com/office/officeart/2005/8/layout/vList5"/>
    <dgm:cxn modelId="{DDA57CE2-3223-4490-9943-36E6A2D0E165}" type="presOf" srcId="{0FB41EA2-06D6-430B-8E78-700CD71BE14D}" destId="{E61D1583-03CC-419E-BC0B-9B4F6F974402}" srcOrd="0" destOrd="0" presId="urn:microsoft.com/office/officeart/2005/8/layout/vList5"/>
    <dgm:cxn modelId="{7D06C1F0-4097-49CC-B039-D72C865DCCE7}" srcId="{54A5C385-333B-4FFD-9BB3-0F8394FF7512}" destId="{0FB41EA2-06D6-430B-8E78-700CD71BE14D}" srcOrd="0" destOrd="0" parTransId="{8A052775-224D-4EB7-8266-302F09CD887F}" sibTransId="{9CB87F32-961B-4CEC-9536-D4071C66F5CC}"/>
    <dgm:cxn modelId="{26F6E6FF-2A13-4FF9-9D7E-2D69A2417394}" srcId="{54A5C385-333B-4FFD-9BB3-0F8394FF7512}" destId="{08BA1B5B-48E3-4BDC-A569-CD210FF884DD}" srcOrd="1" destOrd="0" parTransId="{2F1A55C0-09B6-4980-B820-CE62FFFF30D5}" sibTransId="{FDF95EDC-86FD-44FD-841A-A0B309F749A1}"/>
    <dgm:cxn modelId="{EC1B0BBA-0714-4410-81EE-D1BAEFE8DF65}" type="presParOf" srcId="{7FE37571-BFC0-4D7B-99D4-ACB27FABEA60}" destId="{84B4BBE1-B657-4A5A-A04B-290CA13571D6}" srcOrd="0" destOrd="0" presId="urn:microsoft.com/office/officeart/2005/8/layout/vList5"/>
    <dgm:cxn modelId="{2966AD30-BBDB-49F1-96A0-6169366CB93B}" type="presParOf" srcId="{84B4BBE1-B657-4A5A-A04B-290CA13571D6}" destId="{E61D1583-03CC-419E-BC0B-9B4F6F974402}" srcOrd="0" destOrd="0" presId="urn:microsoft.com/office/officeart/2005/8/layout/vList5"/>
    <dgm:cxn modelId="{BABF4834-20E8-4D51-AD88-A32CC94A16CB}" type="presParOf" srcId="{84B4BBE1-B657-4A5A-A04B-290CA13571D6}" destId="{93FA4342-8302-4CBA-A4E7-9A4E2FF70A78}" srcOrd="1" destOrd="0" presId="urn:microsoft.com/office/officeart/2005/8/layout/vList5"/>
    <dgm:cxn modelId="{AF18D4C2-92D0-40ED-A1E4-0A583D25CA2D}" type="presParOf" srcId="{7FE37571-BFC0-4D7B-99D4-ACB27FABEA60}" destId="{2ADA428B-79B6-416D-B25F-A276B8224176}" srcOrd="1" destOrd="0" presId="urn:microsoft.com/office/officeart/2005/8/layout/vList5"/>
    <dgm:cxn modelId="{BD4509D3-5503-4A2E-9B81-A02EB6E0C789}" type="presParOf" srcId="{7FE37571-BFC0-4D7B-99D4-ACB27FABEA60}" destId="{CF1669B1-85EC-437A-9A4D-FC8ABBA27172}" srcOrd="2" destOrd="0" presId="urn:microsoft.com/office/officeart/2005/8/layout/vList5"/>
    <dgm:cxn modelId="{01BF7208-6026-4960-9D45-DE670048F9B1}" type="presParOf" srcId="{CF1669B1-85EC-437A-9A4D-FC8ABBA27172}" destId="{46024308-F576-435C-928F-0A4F62887542}" srcOrd="0" destOrd="0" presId="urn:microsoft.com/office/officeart/2005/8/layout/vList5"/>
    <dgm:cxn modelId="{008CB3D0-132E-4CA2-A07B-4372306E5718}" type="presParOf" srcId="{CF1669B1-85EC-437A-9A4D-FC8ABBA27172}" destId="{83293548-DC88-4925-A73F-59494AF9290D}" srcOrd="1" destOrd="0" presId="urn:microsoft.com/office/officeart/2005/8/layout/vList5"/>
    <dgm:cxn modelId="{9B65961F-9856-41CB-B091-825F4CD7FA36}" type="presParOf" srcId="{7FE37571-BFC0-4D7B-99D4-ACB27FABEA60}" destId="{3C1B1B04-62BE-4AE3-931A-8B7681D06C1A}" srcOrd="3" destOrd="0" presId="urn:microsoft.com/office/officeart/2005/8/layout/vList5"/>
    <dgm:cxn modelId="{5279A916-FA6B-4D11-8FFE-510126A8DEE6}" type="presParOf" srcId="{7FE37571-BFC0-4D7B-99D4-ACB27FABEA60}" destId="{531201E8-8A21-4F70-B417-B6AED2D0CCA0}" srcOrd="4" destOrd="0" presId="urn:microsoft.com/office/officeart/2005/8/layout/vList5"/>
    <dgm:cxn modelId="{F833D64C-DAA8-4AAF-AE6B-F4C226B87818}" type="presParOf" srcId="{531201E8-8A21-4F70-B417-B6AED2D0CCA0}" destId="{99DBD55E-AD4F-4AD2-BC88-DED8D109392D}" srcOrd="0" destOrd="0" presId="urn:microsoft.com/office/officeart/2005/8/layout/vList5"/>
    <dgm:cxn modelId="{5F08FFFF-854F-47A3-8C53-8C0675377DB9}" type="presParOf" srcId="{531201E8-8A21-4F70-B417-B6AED2D0CCA0}" destId="{DDB3B58B-C7D4-42DE-BEC4-F7F962341426}" srcOrd="1" destOrd="0" presId="urn:microsoft.com/office/officeart/2005/8/layout/vList5"/>
    <dgm:cxn modelId="{44C47C09-F113-409C-A99F-2D980EE79A1A}" type="presParOf" srcId="{7FE37571-BFC0-4D7B-99D4-ACB27FABEA60}" destId="{9A436BCB-0063-4C5B-9840-E775D9F50D26}" srcOrd="5" destOrd="0" presId="urn:microsoft.com/office/officeart/2005/8/layout/vList5"/>
    <dgm:cxn modelId="{E7DD8C71-935C-4F15-8A6D-9A64938783E3}" type="presParOf" srcId="{7FE37571-BFC0-4D7B-99D4-ACB27FABEA60}" destId="{AA3A332C-56DB-4C8E-81DE-5A3C7BDA1643}" srcOrd="6" destOrd="0" presId="urn:microsoft.com/office/officeart/2005/8/layout/vList5"/>
    <dgm:cxn modelId="{5157CBEE-8EE8-437A-87D3-803D21E7CCB6}" type="presParOf" srcId="{AA3A332C-56DB-4C8E-81DE-5A3C7BDA1643}" destId="{724A5113-BDF4-436A-BC9C-A95F7C2EA0D5}" srcOrd="0" destOrd="0" presId="urn:microsoft.com/office/officeart/2005/8/layout/vList5"/>
    <dgm:cxn modelId="{FED3D399-9E99-46B2-943F-88A48B5E4D9D}" type="presParOf" srcId="{AA3A332C-56DB-4C8E-81DE-5A3C7BDA1643}" destId="{5CE2EFF6-863B-494A-BA21-0AD93021B010}"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4758569-E18A-47C6-B563-157F9A81184E}" type="doc">
      <dgm:prSet loTypeId="urn:microsoft.com/office/officeart/2005/8/layout/process4" loCatId="list" qsTypeId="urn:microsoft.com/office/officeart/2005/8/quickstyle/3d3" qsCatId="3D" csTypeId="urn:microsoft.com/office/officeart/2005/8/colors/accent1_2" csCatId="accent1" phldr="1"/>
      <dgm:spPr/>
      <dgm:t>
        <a:bodyPr/>
        <a:lstStyle/>
        <a:p>
          <a:endParaRPr lang="en-US"/>
        </a:p>
      </dgm:t>
    </dgm:pt>
    <dgm:pt modelId="{9650E301-2572-4876-AD74-35A23674B27A}">
      <dgm:prSet phldrT="[Tex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sz="2000" dirty="0"/>
            <a:t>1. Understanding the Business</a:t>
          </a:r>
        </a:p>
      </dgm:t>
    </dgm:pt>
    <dgm:pt modelId="{52A61D71-AA01-4047-9E3A-57AC828DEF6D}" type="parTrans" cxnId="{7D988956-9DAF-446C-BF9E-23CA7360C9EC}">
      <dgm:prSet/>
      <dgm:spPr/>
      <dgm:t>
        <a:bodyPr/>
        <a:lstStyle/>
        <a:p>
          <a:endParaRPr lang="en-US"/>
        </a:p>
      </dgm:t>
    </dgm:pt>
    <dgm:pt modelId="{D9C86E0A-7FE7-4EA6-A3F1-81B73BCBCAF2}" type="sibTrans" cxnId="{7D988956-9DAF-446C-BF9E-23CA7360C9EC}">
      <dgm:prSet/>
      <dgm:spPr/>
      <dgm:t>
        <a:bodyPr/>
        <a:lstStyle/>
        <a:p>
          <a:endParaRPr lang="en-US"/>
        </a:p>
      </dgm:t>
    </dgm:pt>
    <dgm:pt modelId="{16EE4D4D-C43B-4ECA-8AF1-3E661D22C593}">
      <dgm:prSet phldrT="[Tex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sz="2000" dirty="0"/>
            <a:t>2. Forecasting Company Performance</a:t>
          </a:r>
          <a:endParaRPr lang="en-US" sz="1400" dirty="0"/>
        </a:p>
      </dgm:t>
    </dgm:pt>
    <dgm:pt modelId="{1725B786-1359-4629-B034-2ED6F892DB7B}" type="parTrans" cxnId="{8F5F4B60-4113-46B6-AB37-46EC9EAFFE5C}">
      <dgm:prSet/>
      <dgm:spPr/>
      <dgm:t>
        <a:bodyPr/>
        <a:lstStyle/>
        <a:p>
          <a:endParaRPr lang="en-US"/>
        </a:p>
      </dgm:t>
    </dgm:pt>
    <dgm:pt modelId="{91CA8E83-D001-421B-B662-4651124A90C2}" type="sibTrans" cxnId="{8F5F4B60-4113-46B6-AB37-46EC9EAFFE5C}">
      <dgm:prSet/>
      <dgm:spPr/>
      <dgm:t>
        <a:bodyPr/>
        <a:lstStyle/>
        <a:p>
          <a:endParaRPr lang="en-US"/>
        </a:p>
      </dgm:t>
    </dgm:pt>
    <dgm:pt modelId="{3454A190-7337-4A2D-9CB5-BB846101151E}">
      <dgm:prSet phldrT="[Tex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sz="2000" dirty="0"/>
            <a:t>3. Selecting the Appropriate Valuation Model</a:t>
          </a:r>
        </a:p>
      </dgm:t>
    </dgm:pt>
    <dgm:pt modelId="{5B26B726-4200-4FAA-9CE0-7C321EB2A921}" type="parTrans" cxnId="{270150A3-A765-47DC-8633-369875722356}">
      <dgm:prSet/>
      <dgm:spPr/>
      <dgm:t>
        <a:bodyPr/>
        <a:lstStyle/>
        <a:p>
          <a:endParaRPr lang="en-US"/>
        </a:p>
      </dgm:t>
    </dgm:pt>
    <dgm:pt modelId="{94424E78-9CF1-49A2-80F2-A67B0128CAB6}" type="sibTrans" cxnId="{270150A3-A765-47DC-8633-369875722356}">
      <dgm:prSet/>
      <dgm:spPr/>
      <dgm:t>
        <a:bodyPr/>
        <a:lstStyle/>
        <a:p>
          <a:endParaRPr lang="en-US"/>
        </a:p>
      </dgm:t>
    </dgm:pt>
    <dgm:pt modelId="{0F6AAB9B-21F0-40ED-A920-E7C77C3D69DB}">
      <dgm:prSet/>
      <dgm:spPr>
        <a:scene3d>
          <a:camera prst="orthographicFront">
            <a:rot lat="0" lon="0" rev="0"/>
          </a:camera>
          <a:lightRig rig="contrasting" dir="t">
            <a:rot lat="0" lon="0" rev="1200000"/>
          </a:lightRig>
        </a:scene3d>
        <a:sp3d z="300000" contourW="19050" prstMaterial="metal">
          <a:bevelB w="165100" h="254000"/>
        </a:sp3d>
      </dgm:spPr>
      <dgm:t>
        <a:bodyPr/>
        <a:lstStyle/>
        <a:p>
          <a:r>
            <a:rPr lang="en-US" dirty="0"/>
            <a:t>Forecast sales, earnings, dividends, and financial position</a:t>
          </a:r>
        </a:p>
      </dgm:t>
    </dgm:pt>
    <dgm:pt modelId="{5277F48D-6AFF-4FAA-BF46-DDB4CBA23C04}" type="parTrans" cxnId="{0E7683F7-8930-4235-B740-336330AB3320}">
      <dgm:prSet/>
      <dgm:spPr/>
      <dgm:t>
        <a:bodyPr/>
        <a:lstStyle/>
        <a:p>
          <a:endParaRPr lang="en-US"/>
        </a:p>
      </dgm:t>
    </dgm:pt>
    <dgm:pt modelId="{992D02C8-A3A2-4B74-9DED-7486B8238B63}" type="sibTrans" cxnId="{0E7683F7-8930-4235-B740-336330AB3320}">
      <dgm:prSet/>
      <dgm:spPr/>
      <dgm:t>
        <a:bodyPr/>
        <a:lstStyle/>
        <a:p>
          <a:endParaRPr lang="en-US"/>
        </a:p>
      </dgm:t>
    </dgm:pt>
    <dgm:pt modelId="{9D8974B1-9E38-4A2E-9EB4-9644262704E4}">
      <dgm:prSet/>
      <dgm:spPr>
        <a:scene3d>
          <a:camera prst="orthographicFront">
            <a:rot lat="0" lon="0" rev="0"/>
          </a:camera>
          <a:lightRig rig="contrasting" dir="t">
            <a:rot lat="0" lon="0" rev="1200000"/>
          </a:lightRig>
        </a:scene3d>
        <a:sp3d z="300000" contourW="19050" prstMaterial="metal">
          <a:bevelB w="165100" h="254000"/>
        </a:sp3d>
      </dgm:spPr>
      <dgm:t>
        <a:bodyPr/>
        <a:lstStyle/>
        <a:p>
          <a:r>
            <a:rPr lang="en-US" dirty="0"/>
            <a:t>Base selection on company characteristics</a:t>
          </a:r>
        </a:p>
      </dgm:t>
    </dgm:pt>
    <dgm:pt modelId="{9099D233-3580-42F6-A905-5927221C6990}" type="parTrans" cxnId="{0641B97C-9049-460D-A74C-7EE3A0D36012}">
      <dgm:prSet/>
      <dgm:spPr/>
      <dgm:t>
        <a:bodyPr/>
        <a:lstStyle/>
        <a:p>
          <a:endParaRPr lang="en-US"/>
        </a:p>
      </dgm:t>
    </dgm:pt>
    <dgm:pt modelId="{BD1FFA1E-88C8-4829-BCE5-D7CF8CBA0BFE}" type="sibTrans" cxnId="{0641B97C-9049-460D-A74C-7EE3A0D36012}">
      <dgm:prSet/>
      <dgm:spPr/>
      <dgm:t>
        <a:bodyPr/>
        <a:lstStyle/>
        <a:p>
          <a:endParaRPr lang="en-US"/>
        </a:p>
      </dgm:t>
    </dgm:pt>
    <dgm:pt modelId="{52002A39-6650-490B-95C1-965B3230CCD3}">
      <dgm:prSet/>
      <dgm:spPr>
        <a:scene3d>
          <a:camera prst="orthographicFront">
            <a:rot lat="0" lon="0" rev="0"/>
          </a:camera>
          <a:lightRig rig="contrasting" dir="t">
            <a:rot lat="0" lon="0" rev="1200000"/>
          </a:lightRig>
        </a:scene3d>
        <a:sp3d z="300000" contourW="19050" prstMaterial="metal">
          <a:bevelB w="165100" h="254000"/>
        </a:sp3d>
      </dgm:spPr>
      <dgm:t>
        <a:bodyPr/>
        <a:lstStyle/>
        <a:p>
          <a:r>
            <a:rPr lang="en-US" dirty="0"/>
            <a:t>Industry and competitive analysis</a:t>
          </a:r>
        </a:p>
      </dgm:t>
    </dgm:pt>
    <dgm:pt modelId="{9C1B7C35-6248-4934-A241-A34FF310B557}" type="parTrans" cxnId="{8D07C65B-54FD-4F34-8B3E-8F82BF66AD4E}">
      <dgm:prSet/>
      <dgm:spPr/>
      <dgm:t>
        <a:bodyPr/>
        <a:lstStyle/>
        <a:p>
          <a:endParaRPr lang="en-US"/>
        </a:p>
      </dgm:t>
    </dgm:pt>
    <dgm:pt modelId="{A501D958-E74E-4E35-AEE7-D8EE6EFB3CBF}" type="sibTrans" cxnId="{8D07C65B-54FD-4F34-8B3E-8F82BF66AD4E}">
      <dgm:prSet/>
      <dgm:spPr/>
      <dgm:t>
        <a:bodyPr/>
        <a:lstStyle/>
        <a:p>
          <a:endParaRPr lang="en-US"/>
        </a:p>
      </dgm:t>
    </dgm:pt>
    <dgm:pt modelId="{4105FAEC-C195-4571-B113-18DCC32E59D4}">
      <dgm:prSet/>
      <dgm:spPr>
        <a:scene3d>
          <a:camera prst="orthographicFront">
            <a:rot lat="0" lon="0" rev="0"/>
          </a:camera>
          <a:lightRig rig="contrasting" dir="t">
            <a:rot lat="0" lon="0" rev="1200000"/>
          </a:lightRig>
        </a:scene3d>
        <a:sp3d z="300000" contourW="19050" prstMaterial="metal">
          <a:bevelB w="165100" h="254000"/>
        </a:sp3d>
      </dgm:spPr>
      <dgm:t>
        <a:bodyPr/>
        <a:lstStyle/>
        <a:p>
          <a:r>
            <a:rPr lang="en-US" dirty="0"/>
            <a:t>Financial statement analysis</a:t>
          </a:r>
        </a:p>
      </dgm:t>
    </dgm:pt>
    <dgm:pt modelId="{41B8D526-60F1-436C-B2D3-7260AA2CDB8A}" type="parTrans" cxnId="{E8C659A4-887E-43AF-AB40-790798F14CC9}">
      <dgm:prSet/>
      <dgm:spPr/>
      <dgm:t>
        <a:bodyPr/>
        <a:lstStyle/>
        <a:p>
          <a:endParaRPr lang="en-US"/>
        </a:p>
      </dgm:t>
    </dgm:pt>
    <dgm:pt modelId="{2007D7A7-2DC5-44B2-89AD-59F0DC4995BE}" type="sibTrans" cxnId="{E8C659A4-887E-43AF-AB40-790798F14CC9}">
      <dgm:prSet/>
      <dgm:spPr/>
      <dgm:t>
        <a:bodyPr/>
        <a:lstStyle/>
        <a:p>
          <a:endParaRPr lang="en-US"/>
        </a:p>
      </dgm:t>
    </dgm:pt>
    <dgm:pt modelId="{BD67C3D3-DF12-461B-AC27-6B6D3717C5AB}" type="pres">
      <dgm:prSet presAssocID="{84758569-E18A-47C6-B563-157F9A81184E}" presName="Name0" presStyleCnt="0">
        <dgm:presLayoutVars>
          <dgm:dir/>
          <dgm:animLvl val="lvl"/>
          <dgm:resizeHandles val="exact"/>
        </dgm:presLayoutVars>
      </dgm:prSet>
      <dgm:spPr/>
    </dgm:pt>
    <dgm:pt modelId="{2BA64489-144C-40C7-915E-D9CA30CACC8C}" type="pres">
      <dgm:prSet presAssocID="{3454A190-7337-4A2D-9CB5-BB846101151E}" presName="boxAndChildren" presStyleCnt="0"/>
      <dgm:spPr/>
    </dgm:pt>
    <dgm:pt modelId="{E0AEFD16-D3D2-44DF-9AE8-DD26BE38EDF7}" type="pres">
      <dgm:prSet presAssocID="{3454A190-7337-4A2D-9CB5-BB846101151E}" presName="parentTextBox" presStyleLbl="node1" presStyleIdx="0" presStyleCnt="3"/>
      <dgm:spPr/>
    </dgm:pt>
    <dgm:pt modelId="{E7735995-6004-4F64-B503-F2946AE54725}" type="pres">
      <dgm:prSet presAssocID="{3454A190-7337-4A2D-9CB5-BB846101151E}" presName="entireBox" presStyleLbl="node1" presStyleIdx="0" presStyleCnt="3"/>
      <dgm:spPr/>
    </dgm:pt>
    <dgm:pt modelId="{FD3200E4-CAD5-4FB5-A8C0-2D9AC17FFFF6}" type="pres">
      <dgm:prSet presAssocID="{3454A190-7337-4A2D-9CB5-BB846101151E}" presName="descendantBox" presStyleCnt="0"/>
      <dgm:spPr/>
    </dgm:pt>
    <dgm:pt modelId="{E92558D3-C7D9-47F7-8E48-6B2DE60C367E}" type="pres">
      <dgm:prSet presAssocID="{9D8974B1-9E38-4A2E-9EB4-9644262704E4}" presName="childTextBox" presStyleLbl="fgAccFollowNode1" presStyleIdx="0" presStyleCnt="4" custLinFactNeighborY="12576">
        <dgm:presLayoutVars>
          <dgm:bulletEnabled val="1"/>
        </dgm:presLayoutVars>
      </dgm:prSet>
      <dgm:spPr/>
    </dgm:pt>
    <dgm:pt modelId="{B84C2DEE-5BEA-4419-BD40-57AFEEBB56C0}" type="pres">
      <dgm:prSet presAssocID="{91CA8E83-D001-421B-B662-4651124A90C2}" presName="sp" presStyleCnt="0"/>
      <dgm:spPr/>
    </dgm:pt>
    <dgm:pt modelId="{EE58C169-95D9-4DFC-B843-42B349A02B8E}" type="pres">
      <dgm:prSet presAssocID="{16EE4D4D-C43B-4ECA-8AF1-3E661D22C593}" presName="arrowAndChildren" presStyleCnt="0"/>
      <dgm:spPr/>
    </dgm:pt>
    <dgm:pt modelId="{25F1921F-FF1E-456C-BC0A-FAA34EBA4971}" type="pres">
      <dgm:prSet presAssocID="{16EE4D4D-C43B-4ECA-8AF1-3E661D22C593}" presName="parentTextArrow" presStyleLbl="node1" presStyleIdx="0" presStyleCnt="3"/>
      <dgm:spPr/>
    </dgm:pt>
    <dgm:pt modelId="{0E3DB588-07C8-42D6-BD35-E7039F8CCE50}" type="pres">
      <dgm:prSet presAssocID="{16EE4D4D-C43B-4ECA-8AF1-3E661D22C593}" presName="arrow" presStyleLbl="node1" presStyleIdx="1" presStyleCnt="3"/>
      <dgm:spPr/>
    </dgm:pt>
    <dgm:pt modelId="{2F29F50F-D8DA-4050-A4C3-53A5DBFD6390}" type="pres">
      <dgm:prSet presAssocID="{16EE4D4D-C43B-4ECA-8AF1-3E661D22C593}" presName="descendantArrow" presStyleCnt="0"/>
      <dgm:spPr/>
    </dgm:pt>
    <dgm:pt modelId="{E31784DD-E0A5-483D-899A-F795F0D186B6}" type="pres">
      <dgm:prSet presAssocID="{0F6AAB9B-21F0-40ED-A920-E7C77C3D69DB}" presName="childTextArrow" presStyleLbl="fgAccFollowNode1" presStyleIdx="1" presStyleCnt="4">
        <dgm:presLayoutVars>
          <dgm:bulletEnabled val="1"/>
        </dgm:presLayoutVars>
      </dgm:prSet>
      <dgm:spPr/>
    </dgm:pt>
    <dgm:pt modelId="{A1041CA9-4F8E-4A0D-B88A-FAE9F17AEB7E}" type="pres">
      <dgm:prSet presAssocID="{D9C86E0A-7FE7-4EA6-A3F1-81B73BCBCAF2}" presName="sp" presStyleCnt="0"/>
      <dgm:spPr/>
    </dgm:pt>
    <dgm:pt modelId="{B651E8D8-07A5-48D9-9AE9-17CA1B0F165D}" type="pres">
      <dgm:prSet presAssocID="{9650E301-2572-4876-AD74-35A23674B27A}" presName="arrowAndChildren" presStyleCnt="0"/>
      <dgm:spPr/>
    </dgm:pt>
    <dgm:pt modelId="{09FF5850-6864-4CFC-BA78-7AD2F123150C}" type="pres">
      <dgm:prSet presAssocID="{9650E301-2572-4876-AD74-35A23674B27A}" presName="parentTextArrow" presStyleLbl="node1" presStyleIdx="1" presStyleCnt="3"/>
      <dgm:spPr/>
    </dgm:pt>
    <dgm:pt modelId="{BBC4CB5A-41E1-4EE0-9D0E-FC9DE1F1C14C}" type="pres">
      <dgm:prSet presAssocID="{9650E301-2572-4876-AD74-35A23674B27A}" presName="arrow" presStyleLbl="node1" presStyleIdx="2" presStyleCnt="3"/>
      <dgm:spPr/>
    </dgm:pt>
    <dgm:pt modelId="{C21B5DCC-7370-4CAB-A9EB-B89402DB0113}" type="pres">
      <dgm:prSet presAssocID="{9650E301-2572-4876-AD74-35A23674B27A}" presName="descendantArrow" presStyleCnt="0"/>
      <dgm:spPr/>
    </dgm:pt>
    <dgm:pt modelId="{C00F2BA1-6BFD-404C-883A-7D95C2017080}" type="pres">
      <dgm:prSet presAssocID="{52002A39-6650-490B-95C1-965B3230CCD3}" presName="childTextArrow" presStyleLbl="fgAccFollowNode1" presStyleIdx="2" presStyleCnt="4">
        <dgm:presLayoutVars>
          <dgm:bulletEnabled val="1"/>
        </dgm:presLayoutVars>
      </dgm:prSet>
      <dgm:spPr/>
    </dgm:pt>
    <dgm:pt modelId="{A85F5C98-CAE6-43F0-A18A-DDCAD7A98A03}" type="pres">
      <dgm:prSet presAssocID="{4105FAEC-C195-4571-B113-18DCC32E59D4}" presName="childTextArrow" presStyleLbl="fgAccFollowNode1" presStyleIdx="3" presStyleCnt="4">
        <dgm:presLayoutVars>
          <dgm:bulletEnabled val="1"/>
        </dgm:presLayoutVars>
      </dgm:prSet>
      <dgm:spPr/>
    </dgm:pt>
  </dgm:ptLst>
  <dgm:cxnLst>
    <dgm:cxn modelId="{33996208-F77D-4C65-9143-59A035BA42D1}" type="presOf" srcId="{9650E301-2572-4876-AD74-35A23674B27A}" destId="{BBC4CB5A-41E1-4EE0-9D0E-FC9DE1F1C14C}" srcOrd="1" destOrd="0" presId="urn:microsoft.com/office/officeart/2005/8/layout/process4"/>
    <dgm:cxn modelId="{3DAA1E1E-F512-409F-B838-85615981EA84}" type="presOf" srcId="{3454A190-7337-4A2D-9CB5-BB846101151E}" destId="{E7735995-6004-4F64-B503-F2946AE54725}" srcOrd="1" destOrd="0" presId="urn:microsoft.com/office/officeart/2005/8/layout/process4"/>
    <dgm:cxn modelId="{8D07C65B-54FD-4F34-8B3E-8F82BF66AD4E}" srcId="{9650E301-2572-4876-AD74-35A23674B27A}" destId="{52002A39-6650-490B-95C1-965B3230CCD3}" srcOrd="0" destOrd="0" parTransId="{9C1B7C35-6248-4934-A241-A34FF310B557}" sibTransId="{A501D958-E74E-4E35-AEE7-D8EE6EFB3CBF}"/>
    <dgm:cxn modelId="{8F5F4B60-4113-46B6-AB37-46EC9EAFFE5C}" srcId="{84758569-E18A-47C6-B563-157F9A81184E}" destId="{16EE4D4D-C43B-4ECA-8AF1-3E661D22C593}" srcOrd="1" destOrd="0" parTransId="{1725B786-1359-4629-B034-2ED6F892DB7B}" sibTransId="{91CA8E83-D001-421B-B662-4651124A90C2}"/>
    <dgm:cxn modelId="{334B604A-5BCC-4FF6-953E-7ECA74ABC192}" type="presOf" srcId="{3454A190-7337-4A2D-9CB5-BB846101151E}" destId="{E0AEFD16-D3D2-44DF-9AE8-DD26BE38EDF7}" srcOrd="0" destOrd="0" presId="urn:microsoft.com/office/officeart/2005/8/layout/process4"/>
    <dgm:cxn modelId="{8A5EED4F-B79E-4CCC-A9A3-341A0C3E204A}" type="presOf" srcId="{16EE4D4D-C43B-4ECA-8AF1-3E661D22C593}" destId="{25F1921F-FF1E-456C-BC0A-FAA34EBA4971}" srcOrd="0" destOrd="0" presId="urn:microsoft.com/office/officeart/2005/8/layout/process4"/>
    <dgm:cxn modelId="{2F42D871-06F2-44DC-8C2E-8068543ABC56}" type="presOf" srcId="{9D8974B1-9E38-4A2E-9EB4-9644262704E4}" destId="{E92558D3-C7D9-47F7-8E48-6B2DE60C367E}" srcOrd="0" destOrd="0" presId="urn:microsoft.com/office/officeart/2005/8/layout/process4"/>
    <dgm:cxn modelId="{7D988956-9DAF-446C-BF9E-23CA7360C9EC}" srcId="{84758569-E18A-47C6-B563-157F9A81184E}" destId="{9650E301-2572-4876-AD74-35A23674B27A}" srcOrd="0" destOrd="0" parTransId="{52A61D71-AA01-4047-9E3A-57AC828DEF6D}" sibTransId="{D9C86E0A-7FE7-4EA6-A3F1-81B73BCBCAF2}"/>
    <dgm:cxn modelId="{E11ADA7A-1A50-4EA7-B33F-E6CEB6380010}" type="presOf" srcId="{0F6AAB9B-21F0-40ED-A920-E7C77C3D69DB}" destId="{E31784DD-E0A5-483D-899A-F795F0D186B6}" srcOrd="0" destOrd="0" presId="urn:microsoft.com/office/officeart/2005/8/layout/process4"/>
    <dgm:cxn modelId="{0641B97C-9049-460D-A74C-7EE3A0D36012}" srcId="{3454A190-7337-4A2D-9CB5-BB846101151E}" destId="{9D8974B1-9E38-4A2E-9EB4-9644262704E4}" srcOrd="0" destOrd="0" parTransId="{9099D233-3580-42F6-A905-5927221C6990}" sibTransId="{BD1FFA1E-88C8-4829-BCE5-D7CF8CBA0BFE}"/>
    <dgm:cxn modelId="{D7968C89-B739-409C-A825-B671E00A3EA8}" type="presOf" srcId="{4105FAEC-C195-4571-B113-18DCC32E59D4}" destId="{A85F5C98-CAE6-43F0-A18A-DDCAD7A98A03}" srcOrd="0" destOrd="0" presId="urn:microsoft.com/office/officeart/2005/8/layout/process4"/>
    <dgm:cxn modelId="{FF7CFE9B-610F-4F42-9BF6-425B042B7805}" type="presOf" srcId="{9650E301-2572-4876-AD74-35A23674B27A}" destId="{09FF5850-6864-4CFC-BA78-7AD2F123150C}" srcOrd="0" destOrd="0" presId="urn:microsoft.com/office/officeart/2005/8/layout/process4"/>
    <dgm:cxn modelId="{270150A3-A765-47DC-8633-369875722356}" srcId="{84758569-E18A-47C6-B563-157F9A81184E}" destId="{3454A190-7337-4A2D-9CB5-BB846101151E}" srcOrd="2" destOrd="0" parTransId="{5B26B726-4200-4FAA-9CE0-7C321EB2A921}" sibTransId="{94424E78-9CF1-49A2-80F2-A67B0128CAB6}"/>
    <dgm:cxn modelId="{E8C659A4-887E-43AF-AB40-790798F14CC9}" srcId="{9650E301-2572-4876-AD74-35A23674B27A}" destId="{4105FAEC-C195-4571-B113-18DCC32E59D4}" srcOrd="1" destOrd="0" parTransId="{41B8D526-60F1-436C-B2D3-7260AA2CDB8A}" sibTransId="{2007D7A7-2DC5-44B2-89AD-59F0DC4995BE}"/>
    <dgm:cxn modelId="{3BC82AC9-0007-4967-A5E1-4DB615D6DDDA}" type="presOf" srcId="{84758569-E18A-47C6-B563-157F9A81184E}" destId="{BD67C3D3-DF12-461B-AC27-6B6D3717C5AB}" srcOrd="0" destOrd="0" presId="urn:microsoft.com/office/officeart/2005/8/layout/process4"/>
    <dgm:cxn modelId="{CC949BCA-4C6F-4B3B-923F-223C32E305C7}" type="presOf" srcId="{52002A39-6650-490B-95C1-965B3230CCD3}" destId="{C00F2BA1-6BFD-404C-883A-7D95C2017080}" srcOrd="0" destOrd="0" presId="urn:microsoft.com/office/officeart/2005/8/layout/process4"/>
    <dgm:cxn modelId="{0EA508DA-CCAA-43D6-93C4-342C67A4ADB5}" type="presOf" srcId="{16EE4D4D-C43B-4ECA-8AF1-3E661D22C593}" destId="{0E3DB588-07C8-42D6-BD35-E7039F8CCE50}" srcOrd="1" destOrd="0" presId="urn:microsoft.com/office/officeart/2005/8/layout/process4"/>
    <dgm:cxn modelId="{0E7683F7-8930-4235-B740-336330AB3320}" srcId="{16EE4D4D-C43B-4ECA-8AF1-3E661D22C593}" destId="{0F6AAB9B-21F0-40ED-A920-E7C77C3D69DB}" srcOrd="0" destOrd="0" parTransId="{5277F48D-6AFF-4FAA-BF46-DDB4CBA23C04}" sibTransId="{992D02C8-A3A2-4B74-9DED-7486B8238B63}"/>
    <dgm:cxn modelId="{ABFE6DB7-7B88-47A3-A12D-60DE1CFC8B84}" type="presParOf" srcId="{BD67C3D3-DF12-461B-AC27-6B6D3717C5AB}" destId="{2BA64489-144C-40C7-915E-D9CA30CACC8C}" srcOrd="0" destOrd="0" presId="urn:microsoft.com/office/officeart/2005/8/layout/process4"/>
    <dgm:cxn modelId="{AA8A3AF9-F739-4656-BB27-7BCE90EB1420}" type="presParOf" srcId="{2BA64489-144C-40C7-915E-D9CA30CACC8C}" destId="{E0AEFD16-D3D2-44DF-9AE8-DD26BE38EDF7}" srcOrd="0" destOrd="0" presId="urn:microsoft.com/office/officeart/2005/8/layout/process4"/>
    <dgm:cxn modelId="{8623C1F0-CA9E-418C-BAA5-245F582F038C}" type="presParOf" srcId="{2BA64489-144C-40C7-915E-D9CA30CACC8C}" destId="{E7735995-6004-4F64-B503-F2946AE54725}" srcOrd="1" destOrd="0" presId="urn:microsoft.com/office/officeart/2005/8/layout/process4"/>
    <dgm:cxn modelId="{E894E87D-E73F-4F5F-8D6D-B2685300EC77}" type="presParOf" srcId="{2BA64489-144C-40C7-915E-D9CA30CACC8C}" destId="{FD3200E4-CAD5-4FB5-A8C0-2D9AC17FFFF6}" srcOrd="2" destOrd="0" presId="urn:microsoft.com/office/officeart/2005/8/layout/process4"/>
    <dgm:cxn modelId="{1737C848-6568-4B19-8730-EB09DD045FE7}" type="presParOf" srcId="{FD3200E4-CAD5-4FB5-A8C0-2D9AC17FFFF6}" destId="{E92558D3-C7D9-47F7-8E48-6B2DE60C367E}" srcOrd="0" destOrd="0" presId="urn:microsoft.com/office/officeart/2005/8/layout/process4"/>
    <dgm:cxn modelId="{EEED3702-2F3F-4E82-87CF-939481195D25}" type="presParOf" srcId="{BD67C3D3-DF12-461B-AC27-6B6D3717C5AB}" destId="{B84C2DEE-5BEA-4419-BD40-57AFEEBB56C0}" srcOrd="1" destOrd="0" presId="urn:microsoft.com/office/officeart/2005/8/layout/process4"/>
    <dgm:cxn modelId="{D025D2A4-23F8-456C-A5B6-681548F9135D}" type="presParOf" srcId="{BD67C3D3-DF12-461B-AC27-6B6D3717C5AB}" destId="{EE58C169-95D9-4DFC-B843-42B349A02B8E}" srcOrd="2" destOrd="0" presId="urn:microsoft.com/office/officeart/2005/8/layout/process4"/>
    <dgm:cxn modelId="{8F4D8852-77C8-4117-B185-DDB1C91EE0E2}" type="presParOf" srcId="{EE58C169-95D9-4DFC-B843-42B349A02B8E}" destId="{25F1921F-FF1E-456C-BC0A-FAA34EBA4971}" srcOrd="0" destOrd="0" presId="urn:microsoft.com/office/officeart/2005/8/layout/process4"/>
    <dgm:cxn modelId="{75689B18-AB34-44D9-8E12-EF2762EAE79D}" type="presParOf" srcId="{EE58C169-95D9-4DFC-B843-42B349A02B8E}" destId="{0E3DB588-07C8-42D6-BD35-E7039F8CCE50}" srcOrd="1" destOrd="0" presId="urn:microsoft.com/office/officeart/2005/8/layout/process4"/>
    <dgm:cxn modelId="{032C5344-7F79-459A-BF52-A2E6547A5F98}" type="presParOf" srcId="{EE58C169-95D9-4DFC-B843-42B349A02B8E}" destId="{2F29F50F-D8DA-4050-A4C3-53A5DBFD6390}" srcOrd="2" destOrd="0" presId="urn:microsoft.com/office/officeart/2005/8/layout/process4"/>
    <dgm:cxn modelId="{B8948568-FE75-4F4C-B88B-4D569DB46852}" type="presParOf" srcId="{2F29F50F-D8DA-4050-A4C3-53A5DBFD6390}" destId="{E31784DD-E0A5-483D-899A-F795F0D186B6}" srcOrd="0" destOrd="0" presId="urn:microsoft.com/office/officeart/2005/8/layout/process4"/>
    <dgm:cxn modelId="{36EC684B-5E84-4BB2-90BB-0029AB5EEC8A}" type="presParOf" srcId="{BD67C3D3-DF12-461B-AC27-6B6D3717C5AB}" destId="{A1041CA9-4F8E-4A0D-B88A-FAE9F17AEB7E}" srcOrd="3" destOrd="0" presId="urn:microsoft.com/office/officeart/2005/8/layout/process4"/>
    <dgm:cxn modelId="{16C8C56C-6F5B-40B2-B518-03DF5539EB23}" type="presParOf" srcId="{BD67C3D3-DF12-461B-AC27-6B6D3717C5AB}" destId="{B651E8D8-07A5-48D9-9AE9-17CA1B0F165D}" srcOrd="4" destOrd="0" presId="urn:microsoft.com/office/officeart/2005/8/layout/process4"/>
    <dgm:cxn modelId="{4A7F9BCA-9C7B-4E4B-9099-7ED1EFC964F2}" type="presParOf" srcId="{B651E8D8-07A5-48D9-9AE9-17CA1B0F165D}" destId="{09FF5850-6864-4CFC-BA78-7AD2F123150C}" srcOrd="0" destOrd="0" presId="urn:microsoft.com/office/officeart/2005/8/layout/process4"/>
    <dgm:cxn modelId="{F8EC15FD-AD3B-4427-AF68-55EA440DF5FD}" type="presParOf" srcId="{B651E8D8-07A5-48D9-9AE9-17CA1B0F165D}" destId="{BBC4CB5A-41E1-4EE0-9D0E-FC9DE1F1C14C}" srcOrd="1" destOrd="0" presId="urn:microsoft.com/office/officeart/2005/8/layout/process4"/>
    <dgm:cxn modelId="{B7FDD01B-55BC-4174-AD11-A57D7AD23498}" type="presParOf" srcId="{B651E8D8-07A5-48D9-9AE9-17CA1B0F165D}" destId="{C21B5DCC-7370-4CAB-A9EB-B89402DB0113}" srcOrd="2" destOrd="0" presId="urn:microsoft.com/office/officeart/2005/8/layout/process4"/>
    <dgm:cxn modelId="{D6DC5E5F-2F05-497C-94F0-29718237E4D2}" type="presParOf" srcId="{C21B5DCC-7370-4CAB-A9EB-B89402DB0113}" destId="{C00F2BA1-6BFD-404C-883A-7D95C2017080}" srcOrd="0" destOrd="0" presId="urn:microsoft.com/office/officeart/2005/8/layout/process4"/>
    <dgm:cxn modelId="{F31CB263-1A6C-45EB-862D-1D79AF48D684}" type="presParOf" srcId="{C21B5DCC-7370-4CAB-A9EB-B89402DB0113}" destId="{A85F5C98-CAE6-43F0-A18A-DDCAD7A98A03}" srcOrd="1"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4758569-E18A-47C6-B563-157F9A81184E}" type="doc">
      <dgm:prSet loTypeId="urn:microsoft.com/office/officeart/2005/8/layout/process4" loCatId="list" qsTypeId="urn:microsoft.com/office/officeart/2005/8/quickstyle/3d3" qsCatId="3D" csTypeId="urn:microsoft.com/office/officeart/2005/8/colors/accent1_2" csCatId="accent1" phldr="1"/>
      <dgm:spPr/>
      <dgm:t>
        <a:bodyPr/>
        <a:lstStyle/>
        <a:p>
          <a:endParaRPr lang="en-US"/>
        </a:p>
      </dgm:t>
    </dgm:pt>
    <dgm:pt modelId="{9650E301-2572-4876-AD74-35A23674B27A}">
      <dgm:prSet phldrT="[Tex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sz="2400" dirty="0"/>
            <a:t>4. Using Forecasts in a Valuation</a:t>
          </a:r>
        </a:p>
      </dgm:t>
    </dgm:pt>
    <dgm:pt modelId="{52A61D71-AA01-4047-9E3A-57AC828DEF6D}" type="parTrans" cxnId="{7D988956-9DAF-446C-BF9E-23CA7360C9EC}">
      <dgm:prSet/>
      <dgm:spPr/>
      <dgm:t>
        <a:bodyPr/>
        <a:lstStyle/>
        <a:p>
          <a:endParaRPr lang="en-US"/>
        </a:p>
      </dgm:t>
    </dgm:pt>
    <dgm:pt modelId="{D9C86E0A-7FE7-4EA6-A3F1-81B73BCBCAF2}" type="sibTrans" cxnId="{7D988956-9DAF-446C-BF9E-23CA7360C9EC}">
      <dgm:prSet/>
      <dgm:spPr/>
      <dgm:t>
        <a:bodyPr/>
        <a:lstStyle/>
        <a:p>
          <a:endParaRPr lang="en-US"/>
        </a:p>
      </dgm:t>
    </dgm:pt>
    <dgm:pt modelId="{52002A39-6650-490B-95C1-965B3230CCD3}">
      <dgm:prSet custT="1"/>
      <dgm:spPr>
        <a:scene3d>
          <a:camera prst="orthographicFront">
            <a:rot lat="0" lon="0" rev="0"/>
          </a:camera>
          <a:lightRig rig="contrasting" dir="t">
            <a:rot lat="0" lon="0" rev="1200000"/>
          </a:lightRig>
        </a:scene3d>
        <a:sp3d z="300000" contourW="19050" prstMaterial="metal">
          <a:bevelB w="165100" h="254000"/>
        </a:sp3d>
      </dgm:spPr>
      <dgm:t>
        <a:bodyPr/>
        <a:lstStyle/>
        <a:p>
          <a:r>
            <a:rPr lang="en-US" sz="2400" dirty="0"/>
            <a:t>Use judgment in valuation application</a:t>
          </a:r>
        </a:p>
      </dgm:t>
    </dgm:pt>
    <dgm:pt modelId="{9C1B7C35-6248-4934-A241-A34FF310B557}" type="parTrans" cxnId="{8D07C65B-54FD-4F34-8B3E-8F82BF66AD4E}">
      <dgm:prSet/>
      <dgm:spPr/>
      <dgm:t>
        <a:bodyPr/>
        <a:lstStyle/>
        <a:p>
          <a:endParaRPr lang="en-US"/>
        </a:p>
      </dgm:t>
    </dgm:pt>
    <dgm:pt modelId="{A501D958-E74E-4E35-AEE7-D8EE6EFB3CBF}" type="sibTrans" cxnId="{8D07C65B-54FD-4F34-8B3E-8F82BF66AD4E}">
      <dgm:prSet/>
      <dgm:spPr/>
      <dgm:t>
        <a:bodyPr/>
        <a:lstStyle/>
        <a:p>
          <a:endParaRPr lang="en-US"/>
        </a:p>
      </dgm:t>
    </dgm:pt>
    <dgm:pt modelId="{55E1343E-F194-45D8-B80E-3323A2541581}">
      <dgm:prSet/>
      <dgm:spPr>
        <a:scene3d>
          <a:camera prst="orthographicFront">
            <a:rot lat="0" lon="0" rev="0"/>
          </a:camera>
          <a:lightRig rig="contrasting" dir="t">
            <a:rot lat="0" lon="0" rev="1200000"/>
          </a:lightRig>
        </a:scene3d>
        <a:sp3d z="300000" contourW="19050" prstMaterial="metal">
          <a:bevelB w="165100" h="254000"/>
        </a:sp3d>
      </dgm:spPr>
      <dgm:t>
        <a:bodyPr/>
        <a:lstStyle/>
        <a:p>
          <a:r>
            <a:rPr lang="en-US" dirty="0"/>
            <a:t>Valuation opinions</a:t>
          </a:r>
        </a:p>
      </dgm:t>
    </dgm:pt>
    <dgm:pt modelId="{DE692B43-D108-429B-A213-D3053D56A31B}" type="parTrans" cxnId="{0740F458-0069-453D-A2DF-AE701E58A4EA}">
      <dgm:prSet/>
      <dgm:spPr/>
      <dgm:t>
        <a:bodyPr/>
        <a:lstStyle/>
        <a:p>
          <a:endParaRPr lang="en-US"/>
        </a:p>
      </dgm:t>
    </dgm:pt>
    <dgm:pt modelId="{BFB4D1BF-71AA-40E6-9392-F34A38AD5F60}" type="sibTrans" cxnId="{0740F458-0069-453D-A2DF-AE701E58A4EA}">
      <dgm:prSet/>
      <dgm:spPr/>
      <dgm:t>
        <a:bodyPr/>
        <a:lstStyle/>
        <a:p>
          <a:endParaRPr lang="en-US"/>
        </a:p>
      </dgm:t>
    </dgm:pt>
    <dgm:pt modelId="{ABEE83EE-EF77-4BB0-B9F7-AC976B3B9A60}">
      <dgm:prSet/>
      <dgm:spPr>
        <a:scene3d>
          <a:camera prst="orthographicFront">
            <a:rot lat="0" lon="0" rev="0"/>
          </a:camera>
          <a:lightRig rig="contrasting" dir="t">
            <a:rot lat="0" lon="0" rev="1200000"/>
          </a:lightRig>
        </a:scene3d>
        <a:sp3d z="300000" contourW="19050" prstMaterial="metal">
          <a:bevelB w="165100" h="254000"/>
        </a:sp3d>
      </dgm:spPr>
      <dgm:t>
        <a:bodyPr/>
        <a:lstStyle/>
        <a:p>
          <a:r>
            <a:rPr lang="en-US" dirty="0"/>
            <a:t>Strategic decisions</a:t>
          </a:r>
        </a:p>
      </dgm:t>
    </dgm:pt>
    <dgm:pt modelId="{BD8949AA-2377-4127-9CFB-8E4AB8220549}" type="parTrans" cxnId="{BC56F541-359A-4A26-9D8F-EB72DAF46EB2}">
      <dgm:prSet/>
      <dgm:spPr/>
      <dgm:t>
        <a:bodyPr/>
        <a:lstStyle/>
        <a:p>
          <a:endParaRPr lang="en-US"/>
        </a:p>
      </dgm:t>
    </dgm:pt>
    <dgm:pt modelId="{ABAE3846-8AE8-43D5-A2E2-EC4F538A7FC2}" type="sibTrans" cxnId="{BC56F541-359A-4A26-9D8F-EB72DAF46EB2}">
      <dgm:prSet/>
      <dgm:spPr/>
      <dgm:t>
        <a:bodyPr/>
        <a:lstStyle/>
        <a:p>
          <a:endParaRPr lang="en-US"/>
        </a:p>
      </dgm:t>
    </dgm:pt>
    <dgm:pt modelId="{0F6AAB9B-21F0-40ED-A920-E7C77C3D69DB}">
      <dgm:prSet/>
      <dgm:spPr>
        <a:scene3d>
          <a:camera prst="orthographicFront">
            <a:rot lat="0" lon="0" rev="0"/>
          </a:camera>
          <a:lightRig rig="contrasting" dir="t">
            <a:rot lat="0" lon="0" rev="1200000"/>
          </a:lightRig>
        </a:scene3d>
        <a:sp3d z="300000" contourW="19050" prstMaterial="metal">
          <a:bevelB w="165100" h="254000"/>
        </a:sp3d>
      </dgm:spPr>
      <dgm:t>
        <a:bodyPr/>
        <a:lstStyle/>
        <a:p>
          <a:r>
            <a:rPr lang="en-US" dirty="0"/>
            <a:t>Investment recommendations</a:t>
          </a:r>
        </a:p>
      </dgm:t>
    </dgm:pt>
    <dgm:pt modelId="{992D02C8-A3A2-4B74-9DED-7486B8238B63}" type="sibTrans" cxnId="{0E7683F7-8930-4235-B740-336330AB3320}">
      <dgm:prSet/>
      <dgm:spPr/>
      <dgm:t>
        <a:bodyPr/>
        <a:lstStyle/>
        <a:p>
          <a:endParaRPr lang="en-US"/>
        </a:p>
      </dgm:t>
    </dgm:pt>
    <dgm:pt modelId="{5277F48D-6AFF-4FAA-BF46-DDB4CBA23C04}" type="parTrans" cxnId="{0E7683F7-8930-4235-B740-336330AB3320}">
      <dgm:prSet/>
      <dgm:spPr/>
      <dgm:t>
        <a:bodyPr/>
        <a:lstStyle/>
        <a:p>
          <a:endParaRPr lang="en-US"/>
        </a:p>
      </dgm:t>
    </dgm:pt>
    <dgm:pt modelId="{16EE4D4D-C43B-4ECA-8AF1-3E661D22C593}">
      <dgm:prSet phldrT="[Tex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sz="2400" dirty="0"/>
            <a:t>5. Applying the Valuation Conclusions</a:t>
          </a:r>
        </a:p>
      </dgm:t>
    </dgm:pt>
    <dgm:pt modelId="{91CA8E83-D001-421B-B662-4651124A90C2}" type="sibTrans" cxnId="{8F5F4B60-4113-46B6-AB37-46EC9EAFFE5C}">
      <dgm:prSet/>
      <dgm:spPr/>
      <dgm:t>
        <a:bodyPr/>
        <a:lstStyle/>
        <a:p>
          <a:endParaRPr lang="en-US"/>
        </a:p>
      </dgm:t>
    </dgm:pt>
    <dgm:pt modelId="{1725B786-1359-4629-B034-2ED6F892DB7B}" type="parTrans" cxnId="{8F5F4B60-4113-46B6-AB37-46EC9EAFFE5C}">
      <dgm:prSet/>
      <dgm:spPr/>
      <dgm:t>
        <a:bodyPr/>
        <a:lstStyle/>
        <a:p>
          <a:endParaRPr lang="en-US"/>
        </a:p>
      </dgm:t>
    </dgm:pt>
    <dgm:pt modelId="{82C9E9AD-4851-4AA4-9E4B-683A12B58FC3}" type="pres">
      <dgm:prSet presAssocID="{84758569-E18A-47C6-B563-157F9A81184E}" presName="Name0" presStyleCnt="0">
        <dgm:presLayoutVars>
          <dgm:dir/>
          <dgm:animLvl val="lvl"/>
          <dgm:resizeHandles val="exact"/>
        </dgm:presLayoutVars>
      </dgm:prSet>
      <dgm:spPr/>
    </dgm:pt>
    <dgm:pt modelId="{7ECE660A-2580-42BB-B3D0-717C316C514F}" type="pres">
      <dgm:prSet presAssocID="{16EE4D4D-C43B-4ECA-8AF1-3E661D22C593}" presName="boxAndChildren" presStyleCnt="0"/>
      <dgm:spPr/>
    </dgm:pt>
    <dgm:pt modelId="{274B6923-1D2B-4D8B-B820-9697AD25000F}" type="pres">
      <dgm:prSet presAssocID="{16EE4D4D-C43B-4ECA-8AF1-3E661D22C593}" presName="parentTextBox" presStyleLbl="node1" presStyleIdx="0" presStyleCnt="2"/>
      <dgm:spPr/>
    </dgm:pt>
    <dgm:pt modelId="{65C84C36-0C54-46AC-8AB7-BE1FEDDB0A82}" type="pres">
      <dgm:prSet presAssocID="{16EE4D4D-C43B-4ECA-8AF1-3E661D22C593}" presName="entireBox" presStyleLbl="node1" presStyleIdx="0" presStyleCnt="2"/>
      <dgm:spPr/>
    </dgm:pt>
    <dgm:pt modelId="{E7483D23-3836-4242-BE21-DFBC719F5C6E}" type="pres">
      <dgm:prSet presAssocID="{16EE4D4D-C43B-4ECA-8AF1-3E661D22C593}" presName="descendantBox" presStyleCnt="0"/>
      <dgm:spPr/>
    </dgm:pt>
    <dgm:pt modelId="{EB1E65E2-ED79-4EC0-8A33-302CF379EAD0}" type="pres">
      <dgm:prSet presAssocID="{0F6AAB9B-21F0-40ED-A920-E7C77C3D69DB}" presName="childTextBox" presStyleLbl="fgAccFollowNode1" presStyleIdx="0" presStyleCnt="4" custLinFactNeighborX="-147" custLinFactNeighborY="11374">
        <dgm:presLayoutVars>
          <dgm:bulletEnabled val="1"/>
        </dgm:presLayoutVars>
      </dgm:prSet>
      <dgm:spPr/>
    </dgm:pt>
    <dgm:pt modelId="{95B3B179-59E7-4928-A7D9-07D020F0443B}" type="pres">
      <dgm:prSet presAssocID="{55E1343E-F194-45D8-B80E-3323A2541581}" presName="childTextBox" presStyleLbl="fgAccFollowNode1" presStyleIdx="1" presStyleCnt="4" custLinFactNeighborX="-49" custLinFactNeighborY="11374">
        <dgm:presLayoutVars>
          <dgm:bulletEnabled val="1"/>
        </dgm:presLayoutVars>
      </dgm:prSet>
      <dgm:spPr/>
    </dgm:pt>
    <dgm:pt modelId="{FA6F77DC-89F4-4F09-8182-1BEF0A481F3F}" type="pres">
      <dgm:prSet presAssocID="{ABEE83EE-EF77-4BB0-B9F7-AC976B3B9A60}" presName="childTextBox" presStyleLbl="fgAccFollowNode1" presStyleIdx="2" presStyleCnt="4" custLinFactNeighborX="49" custLinFactNeighborY="11374">
        <dgm:presLayoutVars>
          <dgm:bulletEnabled val="1"/>
        </dgm:presLayoutVars>
      </dgm:prSet>
      <dgm:spPr/>
    </dgm:pt>
    <dgm:pt modelId="{F3CFE5DA-0D49-4712-ACFC-C08530D6848E}" type="pres">
      <dgm:prSet presAssocID="{D9C86E0A-7FE7-4EA6-A3F1-81B73BCBCAF2}" presName="sp" presStyleCnt="0"/>
      <dgm:spPr/>
    </dgm:pt>
    <dgm:pt modelId="{2E15F5A5-28FC-44F8-9976-F90B87DE8600}" type="pres">
      <dgm:prSet presAssocID="{9650E301-2572-4876-AD74-35A23674B27A}" presName="arrowAndChildren" presStyleCnt="0"/>
      <dgm:spPr/>
    </dgm:pt>
    <dgm:pt modelId="{FEE1411A-111E-43C2-A8C0-D6A57C7A8371}" type="pres">
      <dgm:prSet presAssocID="{9650E301-2572-4876-AD74-35A23674B27A}" presName="parentTextArrow" presStyleLbl="node1" presStyleIdx="0" presStyleCnt="2"/>
      <dgm:spPr/>
    </dgm:pt>
    <dgm:pt modelId="{0E7D3F15-7727-436D-A845-2C2D519796DE}" type="pres">
      <dgm:prSet presAssocID="{9650E301-2572-4876-AD74-35A23674B27A}" presName="arrow" presStyleLbl="node1" presStyleIdx="1" presStyleCnt="2"/>
      <dgm:spPr/>
    </dgm:pt>
    <dgm:pt modelId="{8EA9C1D2-3694-4568-A402-4BE3E88E7C4F}" type="pres">
      <dgm:prSet presAssocID="{9650E301-2572-4876-AD74-35A23674B27A}" presName="descendantArrow" presStyleCnt="0"/>
      <dgm:spPr/>
    </dgm:pt>
    <dgm:pt modelId="{7A7B6F3F-A0ED-4389-9B64-7F1074EB93DC}" type="pres">
      <dgm:prSet presAssocID="{52002A39-6650-490B-95C1-965B3230CCD3}" presName="childTextArrow" presStyleLbl="fgAccFollowNode1" presStyleIdx="3" presStyleCnt="4">
        <dgm:presLayoutVars>
          <dgm:bulletEnabled val="1"/>
        </dgm:presLayoutVars>
      </dgm:prSet>
      <dgm:spPr/>
    </dgm:pt>
  </dgm:ptLst>
  <dgm:cxnLst>
    <dgm:cxn modelId="{C226F405-59BF-4558-B65E-7E8F443A4921}" type="presOf" srcId="{16EE4D4D-C43B-4ECA-8AF1-3E661D22C593}" destId="{274B6923-1D2B-4D8B-B820-9697AD25000F}" srcOrd="0" destOrd="0" presId="urn:microsoft.com/office/officeart/2005/8/layout/process4"/>
    <dgm:cxn modelId="{69E7530C-961B-4B86-8E4A-F09175584DA4}" type="presOf" srcId="{52002A39-6650-490B-95C1-965B3230CCD3}" destId="{7A7B6F3F-A0ED-4389-9B64-7F1074EB93DC}" srcOrd="0" destOrd="0" presId="urn:microsoft.com/office/officeart/2005/8/layout/process4"/>
    <dgm:cxn modelId="{19EFE331-BFEB-4F8E-992C-BD9E164A7BF3}" type="presOf" srcId="{84758569-E18A-47C6-B563-157F9A81184E}" destId="{82C9E9AD-4851-4AA4-9E4B-683A12B58FC3}" srcOrd="0" destOrd="0" presId="urn:microsoft.com/office/officeart/2005/8/layout/process4"/>
    <dgm:cxn modelId="{8D07C65B-54FD-4F34-8B3E-8F82BF66AD4E}" srcId="{9650E301-2572-4876-AD74-35A23674B27A}" destId="{52002A39-6650-490B-95C1-965B3230CCD3}" srcOrd="0" destOrd="0" parTransId="{9C1B7C35-6248-4934-A241-A34FF310B557}" sibTransId="{A501D958-E74E-4E35-AEE7-D8EE6EFB3CBF}"/>
    <dgm:cxn modelId="{8F5F4B60-4113-46B6-AB37-46EC9EAFFE5C}" srcId="{84758569-E18A-47C6-B563-157F9A81184E}" destId="{16EE4D4D-C43B-4ECA-8AF1-3E661D22C593}" srcOrd="1" destOrd="0" parTransId="{1725B786-1359-4629-B034-2ED6F892DB7B}" sibTransId="{91CA8E83-D001-421B-B662-4651124A90C2}"/>
    <dgm:cxn modelId="{BC56F541-359A-4A26-9D8F-EB72DAF46EB2}" srcId="{16EE4D4D-C43B-4ECA-8AF1-3E661D22C593}" destId="{ABEE83EE-EF77-4BB0-B9F7-AC976B3B9A60}" srcOrd="2" destOrd="0" parTransId="{BD8949AA-2377-4127-9CFB-8E4AB8220549}" sibTransId="{ABAE3846-8AE8-43D5-A2E2-EC4F538A7FC2}"/>
    <dgm:cxn modelId="{65C2A066-F424-489B-B8A4-FCE279089EBB}" type="presOf" srcId="{16EE4D4D-C43B-4ECA-8AF1-3E661D22C593}" destId="{65C84C36-0C54-46AC-8AB7-BE1FEDDB0A82}" srcOrd="1" destOrd="0" presId="urn:microsoft.com/office/officeart/2005/8/layout/process4"/>
    <dgm:cxn modelId="{7D988956-9DAF-446C-BF9E-23CA7360C9EC}" srcId="{84758569-E18A-47C6-B563-157F9A81184E}" destId="{9650E301-2572-4876-AD74-35A23674B27A}" srcOrd="0" destOrd="0" parTransId="{52A61D71-AA01-4047-9E3A-57AC828DEF6D}" sibTransId="{D9C86E0A-7FE7-4EA6-A3F1-81B73BCBCAF2}"/>
    <dgm:cxn modelId="{D4278E76-E751-4B2D-8EA7-A76968ED4099}" type="presOf" srcId="{0F6AAB9B-21F0-40ED-A920-E7C77C3D69DB}" destId="{EB1E65E2-ED79-4EC0-8A33-302CF379EAD0}" srcOrd="0" destOrd="0" presId="urn:microsoft.com/office/officeart/2005/8/layout/process4"/>
    <dgm:cxn modelId="{EB2EDC77-93F8-45DE-BD40-A07C9911D3D3}" type="presOf" srcId="{9650E301-2572-4876-AD74-35A23674B27A}" destId="{FEE1411A-111E-43C2-A8C0-D6A57C7A8371}" srcOrd="0" destOrd="0" presId="urn:microsoft.com/office/officeart/2005/8/layout/process4"/>
    <dgm:cxn modelId="{0740F458-0069-453D-A2DF-AE701E58A4EA}" srcId="{16EE4D4D-C43B-4ECA-8AF1-3E661D22C593}" destId="{55E1343E-F194-45D8-B80E-3323A2541581}" srcOrd="1" destOrd="0" parTransId="{DE692B43-D108-429B-A213-D3053D56A31B}" sibTransId="{BFB4D1BF-71AA-40E6-9392-F34A38AD5F60}"/>
    <dgm:cxn modelId="{8D8ED198-2D63-4127-AAFC-3D3C34408615}" type="presOf" srcId="{9650E301-2572-4876-AD74-35A23674B27A}" destId="{0E7D3F15-7727-436D-A845-2C2D519796DE}" srcOrd="1" destOrd="0" presId="urn:microsoft.com/office/officeart/2005/8/layout/process4"/>
    <dgm:cxn modelId="{A35A39C0-A3EC-468C-91DF-9A0D19BF59A2}" type="presOf" srcId="{ABEE83EE-EF77-4BB0-B9F7-AC976B3B9A60}" destId="{FA6F77DC-89F4-4F09-8182-1BEF0A481F3F}" srcOrd="0" destOrd="0" presId="urn:microsoft.com/office/officeart/2005/8/layout/process4"/>
    <dgm:cxn modelId="{3A3BC1CC-29E3-4D55-8836-7F84EB4FDBBF}" type="presOf" srcId="{55E1343E-F194-45D8-B80E-3323A2541581}" destId="{95B3B179-59E7-4928-A7D9-07D020F0443B}" srcOrd="0" destOrd="0" presId="urn:microsoft.com/office/officeart/2005/8/layout/process4"/>
    <dgm:cxn modelId="{0E7683F7-8930-4235-B740-336330AB3320}" srcId="{16EE4D4D-C43B-4ECA-8AF1-3E661D22C593}" destId="{0F6AAB9B-21F0-40ED-A920-E7C77C3D69DB}" srcOrd="0" destOrd="0" parTransId="{5277F48D-6AFF-4FAA-BF46-DDB4CBA23C04}" sibTransId="{992D02C8-A3A2-4B74-9DED-7486B8238B63}"/>
    <dgm:cxn modelId="{5F9BDB05-58CA-4903-9104-6527D76CC16B}" type="presParOf" srcId="{82C9E9AD-4851-4AA4-9E4B-683A12B58FC3}" destId="{7ECE660A-2580-42BB-B3D0-717C316C514F}" srcOrd="0" destOrd="0" presId="urn:microsoft.com/office/officeart/2005/8/layout/process4"/>
    <dgm:cxn modelId="{8F37315E-D759-4821-A964-BBFC997CF7CF}" type="presParOf" srcId="{7ECE660A-2580-42BB-B3D0-717C316C514F}" destId="{274B6923-1D2B-4D8B-B820-9697AD25000F}" srcOrd="0" destOrd="0" presId="urn:microsoft.com/office/officeart/2005/8/layout/process4"/>
    <dgm:cxn modelId="{CB143665-AC2D-4984-97D8-7DCA7C5C32AC}" type="presParOf" srcId="{7ECE660A-2580-42BB-B3D0-717C316C514F}" destId="{65C84C36-0C54-46AC-8AB7-BE1FEDDB0A82}" srcOrd="1" destOrd="0" presId="urn:microsoft.com/office/officeart/2005/8/layout/process4"/>
    <dgm:cxn modelId="{3AEE71E0-03FD-4023-8F4C-A2B8E5049F39}" type="presParOf" srcId="{7ECE660A-2580-42BB-B3D0-717C316C514F}" destId="{E7483D23-3836-4242-BE21-DFBC719F5C6E}" srcOrd="2" destOrd="0" presId="urn:microsoft.com/office/officeart/2005/8/layout/process4"/>
    <dgm:cxn modelId="{B34B8870-A51A-451C-B5F5-70701EFD85E7}" type="presParOf" srcId="{E7483D23-3836-4242-BE21-DFBC719F5C6E}" destId="{EB1E65E2-ED79-4EC0-8A33-302CF379EAD0}" srcOrd="0" destOrd="0" presId="urn:microsoft.com/office/officeart/2005/8/layout/process4"/>
    <dgm:cxn modelId="{06BD1674-CD76-47BA-9DE8-DB1C4F82514D}" type="presParOf" srcId="{E7483D23-3836-4242-BE21-DFBC719F5C6E}" destId="{95B3B179-59E7-4928-A7D9-07D020F0443B}" srcOrd="1" destOrd="0" presId="urn:microsoft.com/office/officeart/2005/8/layout/process4"/>
    <dgm:cxn modelId="{EF9561C9-65A2-441F-8FFF-13380670BD8D}" type="presParOf" srcId="{E7483D23-3836-4242-BE21-DFBC719F5C6E}" destId="{FA6F77DC-89F4-4F09-8182-1BEF0A481F3F}" srcOrd="2" destOrd="0" presId="urn:microsoft.com/office/officeart/2005/8/layout/process4"/>
    <dgm:cxn modelId="{F3D025D1-9FC0-459B-A437-289AF6333CB1}" type="presParOf" srcId="{82C9E9AD-4851-4AA4-9E4B-683A12B58FC3}" destId="{F3CFE5DA-0D49-4712-ACFC-C08530D6848E}" srcOrd="1" destOrd="0" presId="urn:microsoft.com/office/officeart/2005/8/layout/process4"/>
    <dgm:cxn modelId="{709C550C-706D-4F19-8F2A-D0DDC7A555F5}" type="presParOf" srcId="{82C9E9AD-4851-4AA4-9E4B-683A12B58FC3}" destId="{2E15F5A5-28FC-44F8-9976-F90B87DE8600}" srcOrd="2" destOrd="0" presId="urn:microsoft.com/office/officeart/2005/8/layout/process4"/>
    <dgm:cxn modelId="{71AC4AC6-379E-4CAC-9719-D84EF8E1A825}" type="presParOf" srcId="{2E15F5A5-28FC-44F8-9976-F90B87DE8600}" destId="{FEE1411A-111E-43C2-A8C0-D6A57C7A8371}" srcOrd="0" destOrd="0" presId="urn:microsoft.com/office/officeart/2005/8/layout/process4"/>
    <dgm:cxn modelId="{930B5200-53C1-483D-8E4E-69072AF8F659}" type="presParOf" srcId="{2E15F5A5-28FC-44F8-9976-F90B87DE8600}" destId="{0E7D3F15-7727-436D-A845-2C2D519796DE}" srcOrd="1" destOrd="0" presId="urn:microsoft.com/office/officeart/2005/8/layout/process4"/>
    <dgm:cxn modelId="{B0AE9D8E-0FE9-4123-9681-C88BEAC53D44}" type="presParOf" srcId="{2E15F5A5-28FC-44F8-9976-F90B87DE8600}" destId="{8EA9C1D2-3694-4568-A402-4BE3E88E7C4F}" srcOrd="2" destOrd="0" presId="urn:microsoft.com/office/officeart/2005/8/layout/process4"/>
    <dgm:cxn modelId="{D118058B-841E-4404-8CB3-1971E3FE7C84}" type="presParOf" srcId="{8EA9C1D2-3694-4568-A402-4BE3E88E7C4F}" destId="{7A7B6F3F-A0ED-4389-9B64-7F1074EB93DC}"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96D4F20-F01C-4514-ABA7-EAECEDC655F0}" type="doc">
      <dgm:prSet loTypeId="urn:microsoft.com/office/officeart/2005/8/layout/radial1" loCatId="relationship" qsTypeId="urn:microsoft.com/office/officeart/2005/8/quickstyle/simple3" qsCatId="simple" csTypeId="urn:microsoft.com/office/officeart/2005/8/colors/accent1_2" csCatId="accent1" phldr="1"/>
      <dgm:spPr/>
      <dgm:t>
        <a:bodyPr/>
        <a:lstStyle/>
        <a:p>
          <a:endParaRPr lang="en-US"/>
        </a:p>
      </dgm:t>
    </dgm:pt>
    <dgm:pt modelId="{45557491-B5EA-4A88-9505-E01D8900F198}">
      <dgm:prSet phldrT="[Text]"/>
      <dgm:spPr/>
      <dgm:t>
        <a:bodyPr/>
        <a:lstStyle/>
        <a:p>
          <a:r>
            <a:rPr lang="en-US" dirty="0"/>
            <a:t>Rivalry</a:t>
          </a:r>
        </a:p>
      </dgm:t>
    </dgm:pt>
    <dgm:pt modelId="{C49B697E-BB4F-43B7-889D-B7C8272DFD51}" type="parTrans" cxnId="{936437BF-CF8B-4E50-9414-659DDDFC8A73}">
      <dgm:prSet/>
      <dgm:spPr/>
      <dgm:t>
        <a:bodyPr/>
        <a:lstStyle/>
        <a:p>
          <a:endParaRPr lang="en-US"/>
        </a:p>
      </dgm:t>
    </dgm:pt>
    <dgm:pt modelId="{08C9B02E-9DCC-4346-92F6-F94DCA8B8427}" type="sibTrans" cxnId="{936437BF-CF8B-4E50-9414-659DDDFC8A73}">
      <dgm:prSet/>
      <dgm:spPr/>
      <dgm:t>
        <a:bodyPr/>
        <a:lstStyle/>
        <a:p>
          <a:endParaRPr lang="en-US"/>
        </a:p>
      </dgm:t>
    </dgm:pt>
    <dgm:pt modelId="{6DB47C33-2BDF-4C75-B013-99355AA373FE}">
      <dgm:prSet phldrT="[Text]"/>
      <dgm:spPr/>
      <dgm:t>
        <a:bodyPr/>
        <a:lstStyle/>
        <a:p>
          <a:r>
            <a:rPr lang="en-US" dirty="0"/>
            <a:t>New Entrants</a:t>
          </a:r>
        </a:p>
      </dgm:t>
    </dgm:pt>
    <dgm:pt modelId="{7D096FA0-CAF6-44FE-8CCF-5F432B8C5B96}" type="parTrans" cxnId="{40AA20CA-EF62-47C0-A379-9AC8C5D06531}">
      <dgm:prSet/>
      <dgm:spPr/>
      <dgm:t>
        <a:bodyPr/>
        <a:lstStyle/>
        <a:p>
          <a:endParaRPr lang="en-US"/>
        </a:p>
      </dgm:t>
    </dgm:pt>
    <dgm:pt modelId="{227A002F-1593-43CD-94A4-CD32A27A3BB2}" type="sibTrans" cxnId="{40AA20CA-EF62-47C0-A379-9AC8C5D06531}">
      <dgm:prSet/>
      <dgm:spPr/>
      <dgm:t>
        <a:bodyPr/>
        <a:lstStyle/>
        <a:p>
          <a:endParaRPr lang="en-US"/>
        </a:p>
      </dgm:t>
    </dgm:pt>
    <dgm:pt modelId="{FBA811B4-24DB-4588-82AF-8B9E7F39999D}">
      <dgm:prSet phldrT="[Text]"/>
      <dgm:spPr/>
      <dgm:t>
        <a:bodyPr/>
        <a:lstStyle/>
        <a:p>
          <a:r>
            <a:rPr lang="en-US" dirty="0"/>
            <a:t>Buyer Power</a:t>
          </a:r>
        </a:p>
      </dgm:t>
    </dgm:pt>
    <dgm:pt modelId="{3637DAAA-1E42-408D-AA3C-B93A5FC1062E}" type="parTrans" cxnId="{B4195AC5-6BA9-4FE4-A170-187300CD53FF}">
      <dgm:prSet/>
      <dgm:spPr/>
      <dgm:t>
        <a:bodyPr/>
        <a:lstStyle/>
        <a:p>
          <a:endParaRPr lang="en-US"/>
        </a:p>
      </dgm:t>
    </dgm:pt>
    <dgm:pt modelId="{5F855083-D0DD-41FD-9BA7-A022556F3B83}" type="sibTrans" cxnId="{B4195AC5-6BA9-4FE4-A170-187300CD53FF}">
      <dgm:prSet/>
      <dgm:spPr/>
      <dgm:t>
        <a:bodyPr/>
        <a:lstStyle/>
        <a:p>
          <a:endParaRPr lang="en-US"/>
        </a:p>
      </dgm:t>
    </dgm:pt>
    <dgm:pt modelId="{CCE75210-EA51-4E74-9109-1BCECFE6D0A2}">
      <dgm:prSet phldrT="[Text]"/>
      <dgm:spPr/>
      <dgm:t>
        <a:bodyPr/>
        <a:lstStyle/>
        <a:p>
          <a:r>
            <a:rPr lang="en-US" dirty="0"/>
            <a:t>Supplier Power</a:t>
          </a:r>
        </a:p>
      </dgm:t>
    </dgm:pt>
    <dgm:pt modelId="{25BEEAC6-1427-457D-A905-B16F27239D6D}" type="parTrans" cxnId="{2E35DB98-1B75-4571-93A4-76C537F78B33}">
      <dgm:prSet/>
      <dgm:spPr/>
      <dgm:t>
        <a:bodyPr/>
        <a:lstStyle/>
        <a:p>
          <a:endParaRPr lang="en-US"/>
        </a:p>
      </dgm:t>
    </dgm:pt>
    <dgm:pt modelId="{169B5FA4-9C03-4689-8FA7-0F33F868D803}" type="sibTrans" cxnId="{2E35DB98-1B75-4571-93A4-76C537F78B33}">
      <dgm:prSet/>
      <dgm:spPr/>
      <dgm:t>
        <a:bodyPr/>
        <a:lstStyle/>
        <a:p>
          <a:endParaRPr lang="en-US"/>
        </a:p>
      </dgm:t>
    </dgm:pt>
    <dgm:pt modelId="{D6CD235C-7643-4287-89FA-77212F623699}">
      <dgm:prSet phldrT="[Text]"/>
      <dgm:spPr/>
      <dgm:t>
        <a:bodyPr/>
        <a:lstStyle/>
        <a:p>
          <a:r>
            <a:rPr lang="en-US"/>
            <a:t>Substitutes</a:t>
          </a:r>
          <a:endParaRPr lang="en-US" dirty="0"/>
        </a:p>
      </dgm:t>
    </dgm:pt>
    <dgm:pt modelId="{4D9BAD2E-4CB3-4FB1-8009-4542BF0F1490}" type="parTrans" cxnId="{57C5BE88-4D98-45E4-9F3B-4E7423961FAD}">
      <dgm:prSet/>
      <dgm:spPr/>
      <dgm:t>
        <a:bodyPr/>
        <a:lstStyle/>
        <a:p>
          <a:endParaRPr lang="en-US"/>
        </a:p>
      </dgm:t>
    </dgm:pt>
    <dgm:pt modelId="{248301AE-A733-488B-BCF6-CF62303BD3B4}" type="sibTrans" cxnId="{57C5BE88-4D98-45E4-9F3B-4E7423961FAD}">
      <dgm:prSet/>
      <dgm:spPr/>
      <dgm:t>
        <a:bodyPr/>
        <a:lstStyle/>
        <a:p>
          <a:endParaRPr lang="en-US"/>
        </a:p>
      </dgm:t>
    </dgm:pt>
    <dgm:pt modelId="{51E786E6-F40E-4BA6-BBB7-1642E5821EA9}" type="pres">
      <dgm:prSet presAssocID="{396D4F20-F01C-4514-ABA7-EAECEDC655F0}" presName="cycle" presStyleCnt="0">
        <dgm:presLayoutVars>
          <dgm:chMax val="1"/>
          <dgm:dir/>
          <dgm:animLvl val="ctr"/>
          <dgm:resizeHandles val="exact"/>
        </dgm:presLayoutVars>
      </dgm:prSet>
      <dgm:spPr/>
    </dgm:pt>
    <dgm:pt modelId="{9F3DE8A7-7D41-438A-976D-4741EC2CAB6E}" type="pres">
      <dgm:prSet presAssocID="{45557491-B5EA-4A88-9505-E01D8900F198}" presName="centerShape" presStyleLbl="node0" presStyleIdx="0" presStyleCnt="1"/>
      <dgm:spPr/>
    </dgm:pt>
    <dgm:pt modelId="{B05E3318-A546-4CD4-9AC3-FD48E97D7953}" type="pres">
      <dgm:prSet presAssocID="{7D096FA0-CAF6-44FE-8CCF-5F432B8C5B96}" presName="Name9" presStyleLbl="parChTrans1D2" presStyleIdx="0" presStyleCnt="4"/>
      <dgm:spPr/>
    </dgm:pt>
    <dgm:pt modelId="{F3722911-4E62-46B3-9DC1-35CA71939D5F}" type="pres">
      <dgm:prSet presAssocID="{7D096FA0-CAF6-44FE-8CCF-5F432B8C5B96}" presName="connTx" presStyleLbl="parChTrans1D2" presStyleIdx="0" presStyleCnt="4"/>
      <dgm:spPr/>
    </dgm:pt>
    <dgm:pt modelId="{5C62399F-AD8B-41B2-9F6D-3E7A58C73240}" type="pres">
      <dgm:prSet presAssocID="{6DB47C33-2BDF-4C75-B013-99355AA373FE}" presName="node" presStyleLbl="node1" presStyleIdx="0" presStyleCnt="4">
        <dgm:presLayoutVars>
          <dgm:bulletEnabled val="1"/>
        </dgm:presLayoutVars>
      </dgm:prSet>
      <dgm:spPr/>
    </dgm:pt>
    <dgm:pt modelId="{37A0C96C-A451-472F-9F6B-5CF6560EEBF6}" type="pres">
      <dgm:prSet presAssocID="{3637DAAA-1E42-408D-AA3C-B93A5FC1062E}" presName="Name9" presStyleLbl="parChTrans1D2" presStyleIdx="1" presStyleCnt="4"/>
      <dgm:spPr/>
    </dgm:pt>
    <dgm:pt modelId="{D0592D26-A31E-40EA-A6AA-FDB9E5745B95}" type="pres">
      <dgm:prSet presAssocID="{3637DAAA-1E42-408D-AA3C-B93A5FC1062E}" presName="connTx" presStyleLbl="parChTrans1D2" presStyleIdx="1" presStyleCnt="4"/>
      <dgm:spPr/>
    </dgm:pt>
    <dgm:pt modelId="{EDE810B1-E6EE-4745-A7FD-698F1FA4B5F7}" type="pres">
      <dgm:prSet presAssocID="{FBA811B4-24DB-4588-82AF-8B9E7F39999D}" presName="node" presStyleLbl="node1" presStyleIdx="1" presStyleCnt="4">
        <dgm:presLayoutVars>
          <dgm:bulletEnabled val="1"/>
        </dgm:presLayoutVars>
      </dgm:prSet>
      <dgm:spPr/>
    </dgm:pt>
    <dgm:pt modelId="{35DD7D3C-3D28-4367-9EAB-37BEDE0189EA}" type="pres">
      <dgm:prSet presAssocID="{4D9BAD2E-4CB3-4FB1-8009-4542BF0F1490}" presName="Name9" presStyleLbl="parChTrans1D2" presStyleIdx="2" presStyleCnt="4"/>
      <dgm:spPr/>
    </dgm:pt>
    <dgm:pt modelId="{3699EFF9-1FC1-45D6-9211-B8D212921486}" type="pres">
      <dgm:prSet presAssocID="{4D9BAD2E-4CB3-4FB1-8009-4542BF0F1490}" presName="connTx" presStyleLbl="parChTrans1D2" presStyleIdx="2" presStyleCnt="4"/>
      <dgm:spPr/>
    </dgm:pt>
    <dgm:pt modelId="{3985A1B3-9F59-4B3D-B5A7-1D43E5780591}" type="pres">
      <dgm:prSet presAssocID="{D6CD235C-7643-4287-89FA-77212F623699}" presName="node" presStyleLbl="node1" presStyleIdx="2" presStyleCnt="4">
        <dgm:presLayoutVars>
          <dgm:bulletEnabled val="1"/>
        </dgm:presLayoutVars>
      </dgm:prSet>
      <dgm:spPr/>
    </dgm:pt>
    <dgm:pt modelId="{D9EC7CBF-C54E-4D7F-80B2-457BE7CED363}" type="pres">
      <dgm:prSet presAssocID="{25BEEAC6-1427-457D-A905-B16F27239D6D}" presName="Name9" presStyleLbl="parChTrans1D2" presStyleIdx="3" presStyleCnt="4"/>
      <dgm:spPr/>
    </dgm:pt>
    <dgm:pt modelId="{BAC8F407-2BF9-4331-859B-A6043EA851A6}" type="pres">
      <dgm:prSet presAssocID="{25BEEAC6-1427-457D-A905-B16F27239D6D}" presName="connTx" presStyleLbl="parChTrans1D2" presStyleIdx="3" presStyleCnt="4"/>
      <dgm:spPr/>
    </dgm:pt>
    <dgm:pt modelId="{6EBD24AE-01A6-4D22-AAE7-AB1BF0B702FB}" type="pres">
      <dgm:prSet presAssocID="{CCE75210-EA51-4E74-9109-1BCECFE6D0A2}" presName="node" presStyleLbl="node1" presStyleIdx="3" presStyleCnt="4">
        <dgm:presLayoutVars>
          <dgm:bulletEnabled val="1"/>
        </dgm:presLayoutVars>
      </dgm:prSet>
      <dgm:spPr/>
    </dgm:pt>
  </dgm:ptLst>
  <dgm:cxnLst>
    <dgm:cxn modelId="{F66B4728-1A63-43AB-8C7C-258763A8F25F}" type="presOf" srcId="{25BEEAC6-1427-457D-A905-B16F27239D6D}" destId="{BAC8F407-2BF9-4331-859B-A6043EA851A6}" srcOrd="1" destOrd="0" presId="urn:microsoft.com/office/officeart/2005/8/layout/radial1"/>
    <dgm:cxn modelId="{73C4B529-3B58-4793-8453-45FC0D406BA1}" type="presOf" srcId="{3637DAAA-1E42-408D-AA3C-B93A5FC1062E}" destId="{D0592D26-A31E-40EA-A6AA-FDB9E5745B95}" srcOrd="1" destOrd="0" presId="urn:microsoft.com/office/officeart/2005/8/layout/radial1"/>
    <dgm:cxn modelId="{EA93F84A-A65D-4721-975D-389CB64A12BD}" type="presOf" srcId="{FBA811B4-24DB-4588-82AF-8B9E7F39999D}" destId="{EDE810B1-E6EE-4745-A7FD-698F1FA4B5F7}" srcOrd="0" destOrd="0" presId="urn:microsoft.com/office/officeart/2005/8/layout/radial1"/>
    <dgm:cxn modelId="{C8540F72-3FE4-4FB0-8623-11C5F472AB69}" type="presOf" srcId="{D6CD235C-7643-4287-89FA-77212F623699}" destId="{3985A1B3-9F59-4B3D-B5A7-1D43E5780591}" srcOrd="0" destOrd="0" presId="urn:microsoft.com/office/officeart/2005/8/layout/radial1"/>
    <dgm:cxn modelId="{8A5D2C79-C5AF-47AD-A8DC-AD95447CBB96}" type="presOf" srcId="{3637DAAA-1E42-408D-AA3C-B93A5FC1062E}" destId="{37A0C96C-A451-472F-9F6B-5CF6560EEBF6}" srcOrd="0" destOrd="0" presId="urn:microsoft.com/office/officeart/2005/8/layout/radial1"/>
    <dgm:cxn modelId="{DB65667A-4520-425C-B7F7-5A65105FCBC3}" type="presOf" srcId="{4D9BAD2E-4CB3-4FB1-8009-4542BF0F1490}" destId="{3699EFF9-1FC1-45D6-9211-B8D212921486}" srcOrd="1" destOrd="0" presId="urn:microsoft.com/office/officeart/2005/8/layout/radial1"/>
    <dgm:cxn modelId="{AF22497A-5A44-4DBC-B97B-C4FAC486C9C5}" type="presOf" srcId="{45557491-B5EA-4A88-9505-E01D8900F198}" destId="{9F3DE8A7-7D41-438A-976D-4741EC2CAB6E}" srcOrd="0" destOrd="0" presId="urn:microsoft.com/office/officeart/2005/8/layout/radial1"/>
    <dgm:cxn modelId="{57C5BE88-4D98-45E4-9F3B-4E7423961FAD}" srcId="{45557491-B5EA-4A88-9505-E01D8900F198}" destId="{D6CD235C-7643-4287-89FA-77212F623699}" srcOrd="2" destOrd="0" parTransId="{4D9BAD2E-4CB3-4FB1-8009-4542BF0F1490}" sibTransId="{248301AE-A733-488B-BCF6-CF62303BD3B4}"/>
    <dgm:cxn modelId="{2E35DB98-1B75-4571-93A4-76C537F78B33}" srcId="{45557491-B5EA-4A88-9505-E01D8900F198}" destId="{CCE75210-EA51-4E74-9109-1BCECFE6D0A2}" srcOrd="3" destOrd="0" parTransId="{25BEEAC6-1427-457D-A905-B16F27239D6D}" sibTransId="{169B5FA4-9C03-4689-8FA7-0F33F868D803}"/>
    <dgm:cxn modelId="{7FE9CAA3-A74F-4635-AA76-44D618C9E8B1}" type="presOf" srcId="{7D096FA0-CAF6-44FE-8CCF-5F432B8C5B96}" destId="{B05E3318-A546-4CD4-9AC3-FD48E97D7953}" srcOrd="0" destOrd="0" presId="urn:microsoft.com/office/officeart/2005/8/layout/radial1"/>
    <dgm:cxn modelId="{036487A6-37FE-45E1-B0FD-DCFA54B3577D}" type="presOf" srcId="{6DB47C33-2BDF-4C75-B013-99355AA373FE}" destId="{5C62399F-AD8B-41B2-9F6D-3E7A58C73240}" srcOrd="0" destOrd="0" presId="urn:microsoft.com/office/officeart/2005/8/layout/radial1"/>
    <dgm:cxn modelId="{78A8A7A7-7AE1-407E-BF85-E9D975710CDC}" type="presOf" srcId="{25BEEAC6-1427-457D-A905-B16F27239D6D}" destId="{D9EC7CBF-C54E-4D7F-80B2-457BE7CED363}" srcOrd="0" destOrd="0" presId="urn:microsoft.com/office/officeart/2005/8/layout/radial1"/>
    <dgm:cxn modelId="{C604C5B1-2D9A-46D2-B1BD-2D9E5D8AC129}" type="presOf" srcId="{396D4F20-F01C-4514-ABA7-EAECEDC655F0}" destId="{51E786E6-F40E-4BA6-BBB7-1642E5821EA9}" srcOrd="0" destOrd="0" presId="urn:microsoft.com/office/officeart/2005/8/layout/radial1"/>
    <dgm:cxn modelId="{936437BF-CF8B-4E50-9414-659DDDFC8A73}" srcId="{396D4F20-F01C-4514-ABA7-EAECEDC655F0}" destId="{45557491-B5EA-4A88-9505-E01D8900F198}" srcOrd="0" destOrd="0" parTransId="{C49B697E-BB4F-43B7-889D-B7C8272DFD51}" sibTransId="{08C9B02E-9DCC-4346-92F6-F94DCA8B8427}"/>
    <dgm:cxn modelId="{B4195AC5-6BA9-4FE4-A170-187300CD53FF}" srcId="{45557491-B5EA-4A88-9505-E01D8900F198}" destId="{FBA811B4-24DB-4588-82AF-8B9E7F39999D}" srcOrd="1" destOrd="0" parTransId="{3637DAAA-1E42-408D-AA3C-B93A5FC1062E}" sibTransId="{5F855083-D0DD-41FD-9BA7-A022556F3B83}"/>
    <dgm:cxn modelId="{40AA20CA-EF62-47C0-A379-9AC8C5D06531}" srcId="{45557491-B5EA-4A88-9505-E01D8900F198}" destId="{6DB47C33-2BDF-4C75-B013-99355AA373FE}" srcOrd="0" destOrd="0" parTransId="{7D096FA0-CAF6-44FE-8CCF-5F432B8C5B96}" sibTransId="{227A002F-1593-43CD-94A4-CD32A27A3BB2}"/>
    <dgm:cxn modelId="{8B2B6FD2-97E0-44BC-A614-3FBEFD25B729}" type="presOf" srcId="{7D096FA0-CAF6-44FE-8CCF-5F432B8C5B96}" destId="{F3722911-4E62-46B3-9DC1-35CA71939D5F}" srcOrd="1" destOrd="0" presId="urn:microsoft.com/office/officeart/2005/8/layout/radial1"/>
    <dgm:cxn modelId="{1E1EF5DF-8939-4836-BC46-151F153FE2B2}" type="presOf" srcId="{4D9BAD2E-4CB3-4FB1-8009-4542BF0F1490}" destId="{35DD7D3C-3D28-4367-9EAB-37BEDE0189EA}" srcOrd="0" destOrd="0" presId="urn:microsoft.com/office/officeart/2005/8/layout/radial1"/>
    <dgm:cxn modelId="{C487EDE8-E10C-447D-86C3-3536F012E5A2}" type="presOf" srcId="{CCE75210-EA51-4E74-9109-1BCECFE6D0A2}" destId="{6EBD24AE-01A6-4D22-AAE7-AB1BF0B702FB}" srcOrd="0" destOrd="0" presId="urn:microsoft.com/office/officeart/2005/8/layout/radial1"/>
    <dgm:cxn modelId="{27972F59-F09B-407F-8EDE-7D985FE0BACB}" type="presParOf" srcId="{51E786E6-F40E-4BA6-BBB7-1642E5821EA9}" destId="{9F3DE8A7-7D41-438A-976D-4741EC2CAB6E}" srcOrd="0" destOrd="0" presId="urn:microsoft.com/office/officeart/2005/8/layout/radial1"/>
    <dgm:cxn modelId="{1427D2C0-E36C-4418-99AC-2842D4B1923D}" type="presParOf" srcId="{51E786E6-F40E-4BA6-BBB7-1642E5821EA9}" destId="{B05E3318-A546-4CD4-9AC3-FD48E97D7953}" srcOrd="1" destOrd="0" presId="urn:microsoft.com/office/officeart/2005/8/layout/radial1"/>
    <dgm:cxn modelId="{3E99D064-CBD5-42DD-8316-0DB16F79D9B4}" type="presParOf" srcId="{B05E3318-A546-4CD4-9AC3-FD48E97D7953}" destId="{F3722911-4E62-46B3-9DC1-35CA71939D5F}" srcOrd="0" destOrd="0" presId="urn:microsoft.com/office/officeart/2005/8/layout/radial1"/>
    <dgm:cxn modelId="{141D7676-F8D1-4F87-B5C4-B28594A612C6}" type="presParOf" srcId="{51E786E6-F40E-4BA6-BBB7-1642E5821EA9}" destId="{5C62399F-AD8B-41B2-9F6D-3E7A58C73240}" srcOrd="2" destOrd="0" presId="urn:microsoft.com/office/officeart/2005/8/layout/radial1"/>
    <dgm:cxn modelId="{F4AF9A18-AE17-4BB0-A648-B06E11E3C0F8}" type="presParOf" srcId="{51E786E6-F40E-4BA6-BBB7-1642E5821EA9}" destId="{37A0C96C-A451-472F-9F6B-5CF6560EEBF6}" srcOrd="3" destOrd="0" presId="urn:microsoft.com/office/officeart/2005/8/layout/radial1"/>
    <dgm:cxn modelId="{F36FCC17-9496-4A07-809D-C1CB666E398B}" type="presParOf" srcId="{37A0C96C-A451-472F-9F6B-5CF6560EEBF6}" destId="{D0592D26-A31E-40EA-A6AA-FDB9E5745B95}" srcOrd="0" destOrd="0" presId="urn:microsoft.com/office/officeart/2005/8/layout/radial1"/>
    <dgm:cxn modelId="{72CD0293-B4EF-4809-B4BC-E9F30D586A93}" type="presParOf" srcId="{51E786E6-F40E-4BA6-BBB7-1642E5821EA9}" destId="{EDE810B1-E6EE-4745-A7FD-698F1FA4B5F7}" srcOrd="4" destOrd="0" presId="urn:microsoft.com/office/officeart/2005/8/layout/radial1"/>
    <dgm:cxn modelId="{E319A169-F39E-44D2-84B6-0D6BF8C4AFFC}" type="presParOf" srcId="{51E786E6-F40E-4BA6-BBB7-1642E5821EA9}" destId="{35DD7D3C-3D28-4367-9EAB-37BEDE0189EA}" srcOrd="5" destOrd="0" presId="urn:microsoft.com/office/officeart/2005/8/layout/radial1"/>
    <dgm:cxn modelId="{C80090F7-C9FB-4D5E-B062-05768ADDB692}" type="presParOf" srcId="{35DD7D3C-3D28-4367-9EAB-37BEDE0189EA}" destId="{3699EFF9-1FC1-45D6-9211-B8D212921486}" srcOrd="0" destOrd="0" presId="urn:microsoft.com/office/officeart/2005/8/layout/radial1"/>
    <dgm:cxn modelId="{A02BD2E2-EC07-4438-99A0-D0E5B522296D}" type="presParOf" srcId="{51E786E6-F40E-4BA6-BBB7-1642E5821EA9}" destId="{3985A1B3-9F59-4B3D-B5A7-1D43E5780591}" srcOrd="6" destOrd="0" presId="urn:microsoft.com/office/officeart/2005/8/layout/radial1"/>
    <dgm:cxn modelId="{46447A2E-64E0-47BC-A211-2C7A37E94B0A}" type="presParOf" srcId="{51E786E6-F40E-4BA6-BBB7-1642E5821EA9}" destId="{D9EC7CBF-C54E-4D7F-80B2-457BE7CED363}" srcOrd="7" destOrd="0" presId="urn:microsoft.com/office/officeart/2005/8/layout/radial1"/>
    <dgm:cxn modelId="{BD0A4B4E-48F4-48A4-B420-A7C404A660D8}" type="presParOf" srcId="{D9EC7CBF-C54E-4D7F-80B2-457BE7CED363}" destId="{BAC8F407-2BF9-4331-859B-A6043EA851A6}" srcOrd="0" destOrd="0" presId="urn:microsoft.com/office/officeart/2005/8/layout/radial1"/>
    <dgm:cxn modelId="{A85FE16F-664D-46DE-BAA6-0C96F8D9EA58}" type="presParOf" srcId="{51E786E6-F40E-4BA6-BBB7-1642E5821EA9}" destId="{6EBD24AE-01A6-4D22-AAE7-AB1BF0B702FB}" srcOrd="8"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53DD7C0-5FF5-4A86-B41D-15963ECA2B11}" type="doc">
      <dgm:prSet loTypeId="urn:microsoft.com/office/officeart/2005/8/layout/matrix2" loCatId="matrix" qsTypeId="urn:microsoft.com/office/officeart/2005/8/quickstyle/simple1" qsCatId="simple" csTypeId="urn:microsoft.com/office/officeart/2005/8/colors/accent1_2" csCatId="accent1" phldr="1"/>
      <dgm:spPr/>
    </dgm:pt>
    <dgm:pt modelId="{838DD6E5-6FC5-40A0-B6E5-6958DE0D515C}">
      <dgm:prSet phldrT="[Text]"/>
      <dgm:spPr/>
      <dgm:t>
        <a:bodyPr/>
        <a:lstStyle/>
        <a:p>
          <a:pPr algn="ctr"/>
          <a:r>
            <a:rPr lang="en-US" baseline="0" dirty="0"/>
            <a:t>Cost Leadership</a:t>
          </a:r>
          <a:endParaRPr lang="en-US" dirty="0"/>
        </a:p>
      </dgm:t>
    </dgm:pt>
    <dgm:pt modelId="{0C2A470F-0C04-4B5E-B1E5-5C3A367FEC90}" type="parTrans" cxnId="{F45346F9-A8FA-4251-828E-F98E5F91B8B4}">
      <dgm:prSet/>
      <dgm:spPr/>
      <dgm:t>
        <a:bodyPr/>
        <a:lstStyle/>
        <a:p>
          <a:endParaRPr lang="en-US"/>
        </a:p>
      </dgm:t>
    </dgm:pt>
    <dgm:pt modelId="{7F80949B-A585-45F1-A183-12AD63BB1AD1}" type="sibTrans" cxnId="{F45346F9-A8FA-4251-828E-F98E5F91B8B4}">
      <dgm:prSet/>
      <dgm:spPr/>
      <dgm:t>
        <a:bodyPr/>
        <a:lstStyle/>
        <a:p>
          <a:endParaRPr lang="en-US"/>
        </a:p>
      </dgm:t>
    </dgm:pt>
    <dgm:pt modelId="{E554F0CF-A9F3-48D5-8EC1-791F8E49AF94}">
      <dgm:prSet phldrT="[Text]"/>
      <dgm:spPr/>
      <dgm:t>
        <a:bodyPr/>
        <a:lstStyle/>
        <a:p>
          <a:pPr algn="ctr"/>
          <a:r>
            <a:rPr lang="en-US" dirty="0"/>
            <a:t>Cost      Focus</a:t>
          </a:r>
        </a:p>
      </dgm:t>
    </dgm:pt>
    <dgm:pt modelId="{5E246252-4145-404B-8B21-08674217B43D}" type="parTrans" cxnId="{5BF4254E-2A5D-4A4E-9610-F945E7979FEE}">
      <dgm:prSet/>
      <dgm:spPr/>
      <dgm:t>
        <a:bodyPr/>
        <a:lstStyle/>
        <a:p>
          <a:endParaRPr lang="en-US"/>
        </a:p>
      </dgm:t>
    </dgm:pt>
    <dgm:pt modelId="{E7582047-24E3-487F-9E8C-F2C5E56273F2}" type="sibTrans" cxnId="{5BF4254E-2A5D-4A4E-9610-F945E7979FEE}">
      <dgm:prSet/>
      <dgm:spPr/>
      <dgm:t>
        <a:bodyPr/>
        <a:lstStyle/>
        <a:p>
          <a:endParaRPr lang="en-US"/>
        </a:p>
      </dgm:t>
    </dgm:pt>
    <dgm:pt modelId="{882314B5-368B-4D97-8267-3D9B76FC2607}">
      <dgm:prSet phldrT="[Text]"/>
      <dgm:spPr/>
      <dgm:t>
        <a:bodyPr/>
        <a:lstStyle/>
        <a:p>
          <a:pPr algn="ctr"/>
          <a:r>
            <a:rPr lang="en-US"/>
            <a:t>Differentiation</a:t>
          </a:r>
          <a:endParaRPr lang="en-US" dirty="0"/>
        </a:p>
      </dgm:t>
    </dgm:pt>
    <dgm:pt modelId="{46D5BCCD-816E-456C-A728-32BE7821556F}" type="parTrans" cxnId="{33FF5803-0284-40FA-B524-C024E901557D}">
      <dgm:prSet/>
      <dgm:spPr/>
      <dgm:t>
        <a:bodyPr/>
        <a:lstStyle/>
        <a:p>
          <a:endParaRPr lang="en-US"/>
        </a:p>
      </dgm:t>
    </dgm:pt>
    <dgm:pt modelId="{0686DCBD-498D-40D3-A42C-A35A1C7921F8}" type="sibTrans" cxnId="{33FF5803-0284-40FA-B524-C024E901557D}">
      <dgm:prSet/>
      <dgm:spPr/>
      <dgm:t>
        <a:bodyPr/>
        <a:lstStyle/>
        <a:p>
          <a:endParaRPr lang="en-US"/>
        </a:p>
      </dgm:t>
    </dgm:pt>
    <dgm:pt modelId="{0BB7CFE4-6CED-4954-9E83-E1942DAD076D}">
      <dgm:prSet phldrT="[Text]"/>
      <dgm:spPr/>
      <dgm:t>
        <a:bodyPr/>
        <a:lstStyle/>
        <a:p>
          <a:pPr algn="ctr"/>
          <a:r>
            <a:rPr lang="en-US" dirty="0"/>
            <a:t>Differentiation Focus</a:t>
          </a:r>
        </a:p>
      </dgm:t>
    </dgm:pt>
    <dgm:pt modelId="{6AA01189-8569-4F7F-9C18-1BC5614D2F75}" type="parTrans" cxnId="{861712C1-3BA7-462E-96C9-3FE9883BE1AF}">
      <dgm:prSet/>
      <dgm:spPr/>
      <dgm:t>
        <a:bodyPr/>
        <a:lstStyle/>
        <a:p>
          <a:endParaRPr lang="en-US"/>
        </a:p>
      </dgm:t>
    </dgm:pt>
    <dgm:pt modelId="{3E3F9BD8-FC2F-47E1-856C-0699D3F42932}" type="sibTrans" cxnId="{861712C1-3BA7-462E-96C9-3FE9883BE1AF}">
      <dgm:prSet/>
      <dgm:spPr/>
      <dgm:t>
        <a:bodyPr/>
        <a:lstStyle/>
        <a:p>
          <a:endParaRPr lang="en-US"/>
        </a:p>
      </dgm:t>
    </dgm:pt>
    <dgm:pt modelId="{FCF78D09-75BF-4437-BB07-F6B2FFCD5364}" type="pres">
      <dgm:prSet presAssocID="{953DD7C0-5FF5-4A86-B41D-15963ECA2B11}" presName="matrix" presStyleCnt="0">
        <dgm:presLayoutVars>
          <dgm:chMax val="1"/>
          <dgm:dir/>
          <dgm:resizeHandles val="exact"/>
        </dgm:presLayoutVars>
      </dgm:prSet>
      <dgm:spPr/>
    </dgm:pt>
    <dgm:pt modelId="{045F1570-0655-4A70-B341-2B69B84461A9}" type="pres">
      <dgm:prSet presAssocID="{953DD7C0-5FF5-4A86-B41D-15963ECA2B11}" presName="axisShape" presStyleLbl="bgShp" presStyleIdx="0" presStyleCnt="1"/>
      <dgm:spPr/>
    </dgm:pt>
    <dgm:pt modelId="{E9FC60E0-4E20-43FC-9973-F054A724FDBB}" type="pres">
      <dgm:prSet presAssocID="{953DD7C0-5FF5-4A86-B41D-15963ECA2B11}" presName="rect1" presStyleLbl="node1" presStyleIdx="0" presStyleCnt="4">
        <dgm:presLayoutVars>
          <dgm:chMax val="0"/>
          <dgm:chPref val="0"/>
          <dgm:bulletEnabled val="1"/>
        </dgm:presLayoutVars>
      </dgm:prSet>
      <dgm:spPr/>
    </dgm:pt>
    <dgm:pt modelId="{EC3673F0-2ABA-471C-A025-97657A903758}" type="pres">
      <dgm:prSet presAssocID="{953DD7C0-5FF5-4A86-B41D-15963ECA2B11}" presName="rect2" presStyleLbl="node1" presStyleIdx="1" presStyleCnt="4">
        <dgm:presLayoutVars>
          <dgm:chMax val="0"/>
          <dgm:chPref val="0"/>
          <dgm:bulletEnabled val="1"/>
        </dgm:presLayoutVars>
      </dgm:prSet>
      <dgm:spPr/>
    </dgm:pt>
    <dgm:pt modelId="{BFB46DA5-5EFB-48D7-9DA4-E8F25E09B5A0}" type="pres">
      <dgm:prSet presAssocID="{953DD7C0-5FF5-4A86-B41D-15963ECA2B11}" presName="rect3" presStyleLbl="node1" presStyleIdx="2" presStyleCnt="4">
        <dgm:presLayoutVars>
          <dgm:chMax val="0"/>
          <dgm:chPref val="0"/>
          <dgm:bulletEnabled val="1"/>
        </dgm:presLayoutVars>
      </dgm:prSet>
      <dgm:spPr/>
    </dgm:pt>
    <dgm:pt modelId="{59A08932-5CE4-44B6-B4DB-AC31568FA1B2}" type="pres">
      <dgm:prSet presAssocID="{953DD7C0-5FF5-4A86-B41D-15963ECA2B11}" presName="rect4" presStyleLbl="node1" presStyleIdx="3" presStyleCnt="4">
        <dgm:presLayoutVars>
          <dgm:chMax val="0"/>
          <dgm:chPref val="0"/>
          <dgm:bulletEnabled val="1"/>
        </dgm:presLayoutVars>
      </dgm:prSet>
      <dgm:spPr/>
    </dgm:pt>
  </dgm:ptLst>
  <dgm:cxnLst>
    <dgm:cxn modelId="{33FF5803-0284-40FA-B524-C024E901557D}" srcId="{953DD7C0-5FF5-4A86-B41D-15963ECA2B11}" destId="{882314B5-368B-4D97-8267-3D9B76FC2607}" srcOrd="1" destOrd="0" parTransId="{46D5BCCD-816E-456C-A728-32BE7821556F}" sibTransId="{0686DCBD-498D-40D3-A42C-A35A1C7921F8}"/>
    <dgm:cxn modelId="{BD55BB03-77FF-4A20-BF11-9E14A153AC0C}" type="presOf" srcId="{838DD6E5-6FC5-40A0-B6E5-6958DE0D515C}" destId="{E9FC60E0-4E20-43FC-9973-F054A724FDBB}" srcOrd="0" destOrd="0" presId="urn:microsoft.com/office/officeart/2005/8/layout/matrix2"/>
    <dgm:cxn modelId="{B5E8B462-4866-45B2-A845-EFE885E964C0}" type="presOf" srcId="{0BB7CFE4-6CED-4954-9E83-E1942DAD076D}" destId="{59A08932-5CE4-44B6-B4DB-AC31568FA1B2}" srcOrd="0" destOrd="0" presId="urn:microsoft.com/office/officeart/2005/8/layout/matrix2"/>
    <dgm:cxn modelId="{159E6369-5F35-4D01-9775-E9ECDFD25F8F}" type="presOf" srcId="{E554F0CF-A9F3-48D5-8EC1-791F8E49AF94}" destId="{BFB46DA5-5EFB-48D7-9DA4-E8F25E09B5A0}" srcOrd="0" destOrd="0" presId="urn:microsoft.com/office/officeart/2005/8/layout/matrix2"/>
    <dgm:cxn modelId="{5BF4254E-2A5D-4A4E-9610-F945E7979FEE}" srcId="{953DD7C0-5FF5-4A86-B41D-15963ECA2B11}" destId="{E554F0CF-A9F3-48D5-8EC1-791F8E49AF94}" srcOrd="2" destOrd="0" parTransId="{5E246252-4145-404B-8B21-08674217B43D}" sibTransId="{E7582047-24E3-487F-9E8C-F2C5E56273F2}"/>
    <dgm:cxn modelId="{F3B352B9-1908-486F-8724-DF58F6928354}" type="presOf" srcId="{953DD7C0-5FF5-4A86-B41D-15963ECA2B11}" destId="{FCF78D09-75BF-4437-BB07-F6B2FFCD5364}" srcOrd="0" destOrd="0" presId="urn:microsoft.com/office/officeart/2005/8/layout/matrix2"/>
    <dgm:cxn modelId="{861712C1-3BA7-462E-96C9-3FE9883BE1AF}" srcId="{953DD7C0-5FF5-4A86-B41D-15963ECA2B11}" destId="{0BB7CFE4-6CED-4954-9E83-E1942DAD076D}" srcOrd="3" destOrd="0" parTransId="{6AA01189-8569-4F7F-9C18-1BC5614D2F75}" sibTransId="{3E3F9BD8-FC2F-47E1-856C-0699D3F42932}"/>
    <dgm:cxn modelId="{F45346F9-A8FA-4251-828E-F98E5F91B8B4}" srcId="{953DD7C0-5FF5-4A86-B41D-15963ECA2B11}" destId="{838DD6E5-6FC5-40A0-B6E5-6958DE0D515C}" srcOrd="0" destOrd="0" parTransId="{0C2A470F-0C04-4B5E-B1E5-5C3A367FEC90}" sibTransId="{7F80949B-A585-45F1-A183-12AD63BB1AD1}"/>
    <dgm:cxn modelId="{4F0D3EFA-E596-40B7-9CDC-C2D3CFB1A1B2}" type="presOf" srcId="{882314B5-368B-4D97-8267-3D9B76FC2607}" destId="{EC3673F0-2ABA-471C-A025-97657A903758}" srcOrd="0" destOrd="0" presId="urn:microsoft.com/office/officeart/2005/8/layout/matrix2"/>
    <dgm:cxn modelId="{84B2A354-B0A2-4D34-8A5F-499706E99527}" type="presParOf" srcId="{FCF78D09-75BF-4437-BB07-F6B2FFCD5364}" destId="{045F1570-0655-4A70-B341-2B69B84461A9}" srcOrd="0" destOrd="0" presId="urn:microsoft.com/office/officeart/2005/8/layout/matrix2"/>
    <dgm:cxn modelId="{2CE09863-ECD2-468C-9FB7-2A9CEAAB97BB}" type="presParOf" srcId="{FCF78D09-75BF-4437-BB07-F6B2FFCD5364}" destId="{E9FC60E0-4E20-43FC-9973-F054A724FDBB}" srcOrd="1" destOrd="0" presId="urn:microsoft.com/office/officeart/2005/8/layout/matrix2"/>
    <dgm:cxn modelId="{CCBB70F7-BA8D-433D-8462-9C33C4F457BF}" type="presParOf" srcId="{FCF78D09-75BF-4437-BB07-F6B2FFCD5364}" destId="{EC3673F0-2ABA-471C-A025-97657A903758}" srcOrd="2" destOrd="0" presId="urn:microsoft.com/office/officeart/2005/8/layout/matrix2"/>
    <dgm:cxn modelId="{A71DE6C2-1C57-4257-99F1-91B22582A2B5}" type="presParOf" srcId="{FCF78D09-75BF-4437-BB07-F6B2FFCD5364}" destId="{BFB46DA5-5EFB-48D7-9DA4-E8F25E09B5A0}" srcOrd="3" destOrd="0" presId="urn:microsoft.com/office/officeart/2005/8/layout/matrix2"/>
    <dgm:cxn modelId="{BAB122C9-58D1-4DED-8A83-822E2FAF5A91}" type="presParOf" srcId="{FCF78D09-75BF-4437-BB07-F6B2FFCD5364}" destId="{59A08932-5CE4-44B6-B4DB-AC31568FA1B2}"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30F6B64-2809-4313-BDC4-9EC66CA63C02}"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333E0F69-69DB-49A1-B9A5-4A68841FDF47}">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Non-Numeric Analysis</a:t>
          </a:r>
        </a:p>
      </dgm:t>
    </dgm:pt>
    <dgm:pt modelId="{57821926-F871-4AEC-A2B2-98774453C180}" type="parTrans" cxnId="{5CE1BB01-E084-45AF-9B6D-9FFF2E21488F}">
      <dgm:prSet/>
      <dgm:spPr/>
      <dgm:t>
        <a:bodyPr/>
        <a:lstStyle/>
        <a:p>
          <a:endParaRPr lang="en-US"/>
        </a:p>
      </dgm:t>
    </dgm:pt>
    <dgm:pt modelId="{2822B99A-57B2-408F-9D6C-8FBB5AF17A33}" type="sibTrans" cxnId="{5CE1BB01-E084-45AF-9B6D-9FFF2E21488F}">
      <dgm:prSet/>
      <dgm:spPr/>
      <dgm:t>
        <a:bodyPr/>
        <a:lstStyle/>
        <a:p>
          <a:endParaRPr lang="en-US"/>
        </a:p>
      </dgm:t>
    </dgm:pt>
    <dgm:pt modelId="{48DC1237-773D-4691-954F-77D60C96FEF4}">
      <dgm:prSet phldrT="[Text]" phldr="1"/>
      <dgm:spPr/>
      <dgm:t>
        <a:bodyPr/>
        <a:lstStyle/>
        <a:p>
          <a:endParaRPr lang="en-US" dirty="0">
            <a:solidFill>
              <a:schemeClr val="bg1"/>
            </a:solidFill>
          </a:endParaRPr>
        </a:p>
      </dgm:t>
    </dgm:pt>
    <dgm:pt modelId="{5DB10510-C1B2-42DF-8320-84EAD6DBCB43}" type="parTrans" cxnId="{323FB279-1E22-4590-940C-20B27D441154}">
      <dgm:prSet/>
      <dgm:spPr/>
      <dgm:t>
        <a:bodyPr/>
        <a:lstStyle/>
        <a:p>
          <a:endParaRPr lang="en-US"/>
        </a:p>
      </dgm:t>
    </dgm:pt>
    <dgm:pt modelId="{90D4E4ED-D624-460E-AE5B-FDB392A8DDC0}" type="sibTrans" cxnId="{323FB279-1E22-4590-940C-20B27D441154}">
      <dgm:prSet/>
      <dgm:spPr/>
      <dgm:t>
        <a:bodyPr/>
        <a:lstStyle/>
        <a:p>
          <a:endParaRPr lang="en-US"/>
        </a:p>
      </dgm:t>
    </dgm:pt>
    <dgm:pt modelId="{58D1D2E7-55A6-4AD5-9742-30D111E53C06}">
      <dgm:prSet phldrT="[Text]" phldr="1"/>
      <dgm:spPr/>
      <dgm:t>
        <a:bodyPr/>
        <a:lstStyle/>
        <a:p>
          <a:endParaRPr lang="en-US" dirty="0">
            <a:solidFill>
              <a:schemeClr val="bg1"/>
            </a:solidFill>
          </a:endParaRPr>
        </a:p>
      </dgm:t>
    </dgm:pt>
    <dgm:pt modelId="{121261A3-2DF4-4993-9080-7292AB0E72BE}" type="parTrans" cxnId="{6A3A6AC8-6D9B-4684-AD11-8F67D8891EF6}">
      <dgm:prSet/>
      <dgm:spPr/>
      <dgm:t>
        <a:bodyPr/>
        <a:lstStyle/>
        <a:p>
          <a:endParaRPr lang="en-US"/>
        </a:p>
      </dgm:t>
    </dgm:pt>
    <dgm:pt modelId="{A107FAAB-8718-4583-80DE-ADA819F2028E}" type="sibTrans" cxnId="{6A3A6AC8-6D9B-4684-AD11-8F67D8891EF6}">
      <dgm:prSet/>
      <dgm:spPr/>
      <dgm:t>
        <a:bodyPr/>
        <a:lstStyle/>
        <a:p>
          <a:endParaRPr lang="en-US"/>
        </a:p>
      </dgm:t>
    </dgm:pt>
    <dgm:pt modelId="{015C8ED5-FBB8-461C-B874-D51611D247EC}">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Mature Firms vs. Start-Ups</a:t>
          </a:r>
        </a:p>
      </dgm:t>
    </dgm:pt>
    <dgm:pt modelId="{0D8E3ABE-8598-4441-B4E3-D61BC82A3DEE}" type="parTrans" cxnId="{4BB2582F-46F3-44F4-B531-3769E30D20A5}">
      <dgm:prSet/>
      <dgm:spPr/>
      <dgm:t>
        <a:bodyPr/>
        <a:lstStyle/>
        <a:p>
          <a:endParaRPr lang="en-US"/>
        </a:p>
      </dgm:t>
    </dgm:pt>
    <dgm:pt modelId="{280D8672-8302-431F-AAB7-E6A81ACB3A43}" type="sibTrans" cxnId="{4BB2582F-46F3-44F4-B531-3769E30D20A5}">
      <dgm:prSet/>
      <dgm:spPr/>
      <dgm:t>
        <a:bodyPr/>
        <a:lstStyle/>
        <a:p>
          <a:endParaRPr lang="en-US"/>
        </a:p>
      </dgm:t>
    </dgm:pt>
    <dgm:pt modelId="{8F5717A2-68F5-478F-AEE4-3F6A568CFDDB}">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Sources of Information</a:t>
          </a:r>
        </a:p>
      </dgm:t>
    </dgm:pt>
    <dgm:pt modelId="{B1393772-BE7D-4647-9B07-EA97AA0A7EB8}" type="parTrans" cxnId="{4C67D71A-4ACD-406E-9DF9-6C8B03A17AAF}">
      <dgm:prSet/>
      <dgm:spPr/>
      <dgm:t>
        <a:bodyPr/>
        <a:lstStyle/>
        <a:p>
          <a:endParaRPr lang="en-US"/>
        </a:p>
      </dgm:t>
    </dgm:pt>
    <dgm:pt modelId="{616F222C-7B5B-41FC-B148-0BF75BC79F38}" type="sibTrans" cxnId="{4C67D71A-4ACD-406E-9DF9-6C8B03A17AAF}">
      <dgm:prSet/>
      <dgm:spPr/>
      <dgm:t>
        <a:bodyPr/>
        <a:lstStyle/>
        <a:p>
          <a:endParaRPr lang="en-US"/>
        </a:p>
      </dgm:t>
    </dgm:pt>
    <dgm:pt modelId="{4F86DA9C-065A-42E0-A96B-F285E1EF6D8D}">
      <dgm:prSet phldrT="[Text]"/>
      <dgm:spPr/>
      <dgm:t>
        <a:bodyPr/>
        <a:lstStyle/>
        <a:p>
          <a:endParaRPr lang="en-US" dirty="0"/>
        </a:p>
      </dgm:t>
    </dgm:pt>
    <dgm:pt modelId="{24D8BD98-82AB-43BF-9FA0-E5A184E0C209}" type="parTrans" cxnId="{D845BCD0-6A4F-4525-846B-E874155318D5}">
      <dgm:prSet/>
      <dgm:spPr/>
      <dgm:t>
        <a:bodyPr/>
        <a:lstStyle/>
        <a:p>
          <a:endParaRPr lang="en-US"/>
        </a:p>
      </dgm:t>
    </dgm:pt>
    <dgm:pt modelId="{1EACA556-A572-41A1-9E58-DD6369950599}" type="sibTrans" cxnId="{D845BCD0-6A4F-4525-846B-E874155318D5}">
      <dgm:prSet/>
      <dgm:spPr/>
      <dgm:t>
        <a:bodyPr/>
        <a:lstStyle/>
        <a:p>
          <a:endParaRPr lang="en-US"/>
        </a:p>
      </dgm:t>
    </dgm:pt>
    <dgm:pt modelId="{1B212B55-6B9A-4A95-BAFD-073F358F28FB}">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Quality of Earnings</a:t>
          </a:r>
        </a:p>
      </dgm:t>
    </dgm:pt>
    <dgm:pt modelId="{165C2268-D87A-4193-AE73-4C9CC680C3EA}" type="parTrans" cxnId="{7FC7E923-F3CD-4002-8A16-D76DCA316D62}">
      <dgm:prSet/>
      <dgm:spPr/>
      <dgm:t>
        <a:bodyPr/>
        <a:lstStyle/>
        <a:p>
          <a:endParaRPr lang="en-US"/>
        </a:p>
      </dgm:t>
    </dgm:pt>
    <dgm:pt modelId="{9A2FC964-70C2-488B-BC1C-561AA5C16778}" type="sibTrans" cxnId="{7FC7E923-F3CD-4002-8A16-D76DCA316D62}">
      <dgm:prSet/>
      <dgm:spPr/>
      <dgm:t>
        <a:bodyPr/>
        <a:lstStyle/>
        <a:p>
          <a:endParaRPr lang="en-US"/>
        </a:p>
      </dgm:t>
    </dgm:pt>
    <dgm:pt modelId="{A46E2D23-733D-4C00-8026-CF15E2DEFA77}">
      <dgm:prSet phldrT="[Text]"/>
      <dgm:spPr/>
      <dgm:t>
        <a:bodyPr/>
        <a:lstStyle/>
        <a:p>
          <a:endParaRPr lang="en-US" dirty="0"/>
        </a:p>
      </dgm:t>
    </dgm:pt>
    <dgm:pt modelId="{6CB43F53-868F-42E5-93A8-A2788609CC19}" type="parTrans" cxnId="{8EB5F184-BBDF-49A7-9EAE-EECEAB2F8553}">
      <dgm:prSet/>
      <dgm:spPr/>
      <dgm:t>
        <a:bodyPr/>
        <a:lstStyle/>
        <a:p>
          <a:endParaRPr lang="en-US"/>
        </a:p>
      </dgm:t>
    </dgm:pt>
    <dgm:pt modelId="{9A217627-028D-432F-9EDD-1FBC7B7BD9C4}" type="sibTrans" cxnId="{8EB5F184-BBDF-49A7-9EAE-EECEAB2F8553}">
      <dgm:prSet/>
      <dgm:spPr/>
      <dgm:t>
        <a:bodyPr/>
        <a:lstStyle/>
        <a:p>
          <a:endParaRPr lang="en-US"/>
        </a:p>
      </dgm:t>
    </dgm:pt>
    <dgm:pt modelId="{CD88CAC3-634D-46B3-B257-2D02A18AF662}">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Regression toward the Mean</a:t>
          </a:r>
        </a:p>
      </dgm:t>
    </dgm:pt>
    <dgm:pt modelId="{2558489A-6A8A-454F-8FE5-91604D5E274E}" type="sibTrans" cxnId="{3B5607D4-2B2D-489F-8912-9434F9B428A5}">
      <dgm:prSet/>
      <dgm:spPr/>
      <dgm:t>
        <a:bodyPr/>
        <a:lstStyle/>
        <a:p>
          <a:endParaRPr lang="en-US"/>
        </a:p>
      </dgm:t>
    </dgm:pt>
    <dgm:pt modelId="{12C03181-F49A-4909-92CB-F16951A3A0D3}" type="parTrans" cxnId="{3B5607D4-2B2D-489F-8912-9434F9B428A5}">
      <dgm:prSet/>
      <dgm:spPr/>
      <dgm:t>
        <a:bodyPr/>
        <a:lstStyle/>
        <a:p>
          <a:endParaRPr lang="en-US"/>
        </a:p>
      </dgm:t>
    </dgm:pt>
    <dgm:pt modelId="{4BE98AE8-8822-4AA1-BDB8-B1844D233CD9}" type="pres">
      <dgm:prSet presAssocID="{A30F6B64-2809-4313-BDC4-9EC66CA63C02}" presName="linear" presStyleCnt="0">
        <dgm:presLayoutVars>
          <dgm:animLvl val="lvl"/>
          <dgm:resizeHandles val="exact"/>
        </dgm:presLayoutVars>
      </dgm:prSet>
      <dgm:spPr/>
    </dgm:pt>
    <dgm:pt modelId="{1574C80A-8BB5-49AB-B80E-218F5C31DBC1}" type="pres">
      <dgm:prSet presAssocID="{333E0F69-69DB-49A1-B9A5-4A68841FDF47}" presName="parentText" presStyleLbl="node1" presStyleIdx="0" presStyleCnt="5">
        <dgm:presLayoutVars>
          <dgm:chMax val="0"/>
          <dgm:bulletEnabled val="1"/>
        </dgm:presLayoutVars>
      </dgm:prSet>
      <dgm:spPr/>
    </dgm:pt>
    <dgm:pt modelId="{4290C106-8AE4-4006-8D7F-A301EDC485DC}" type="pres">
      <dgm:prSet presAssocID="{333E0F69-69DB-49A1-B9A5-4A68841FDF47}" presName="childText" presStyleLbl="revTx" presStyleIdx="0" presStyleCnt="4">
        <dgm:presLayoutVars>
          <dgm:bulletEnabled val="1"/>
        </dgm:presLayoutVars>
      </dgm:prSet>
      <dgm:spPr/>
    </dgm:pt>
    <dgm:pt modelId="{5F5B3466-A26B-4136-86BB-F5F74EDF7B6E}" type="pres">
      <dgm:prSet presAssocID="{CD88CAC3-634D-46B3-B257-2D02A18AF662}" presName="parentText" presStyleLbl="node1" presStyleIdx="1" presStyleCnt="5">
        <dgm:presLayoutVars>
          <dgm:chMax val="0"/>
          <dgm:bulletEnabled val="1"/>
        </dgm:presLayoutVars>
      </dgm:prSet>
      <dgm:spPr/>
    </dgm:pt>
    <dgm:pt modelId="{C592CF08-6066-416C-A072-5AA4E7AF20D4}" type="pres">
      <dgm:prSet presAssocID="{CD88CAC3-634D-46B3-B257-2D02A18AF662}" presName="childText" presStyleLbl="revTx" presStyleIdx="1" presStyleCnt="4">
        <dgm:presLayoutVars>
          <dgm:bulletEnabled val="1"/>
        </dgm:presLayoutVars>
      </dgm:prSet>
      <dgm:spPr/>
    </dgm:pt>
    <dgm:pt modelId="{F65428C5-F4A2-463E-84BB-1DDB896BB1DA}" type="pres">
      <dgm:prSet presAssocID="{015C8ED5-FBB8-461C-B874-D51611D247EC}" presName="parentText" presStyleLbl="node1" presStyleIdx="2" presStyleCnt="5">
        <dgm:presLayoutVars>
          <dgm:chMax val="0"/>
          <dgm:bulletEnabled val="1"/>
        </dgm:presLayoutVars>
      </dgm:prSet>
      <dgm:spPr/>
    </dgm:pt>
    <dgm:pt modelId="{B5433B50-437B-4D07-8F53-C458D004E5F3}" type="pres">
      <dgm:prSet presAssocID="{015C8ED5-FBB8-461C-B874-D51611D247EC}" presName="childText" presStyleLbl="revTx" presStyleIdx="2" presStyleCnt="4">
        <dgm:presLayoutVars>
          <dgm:bulletEnabled val="1"/>
        </dgm:presLayoutVars>
      </dgm:prSet>
      <dgm:spPr/>
    </dgm:pt>
    <dgm:pt modelId="{51EA4020-1334-4DA1-8322-160B96F62844}" type="pres">
      <dgm:prSet presAssocID="{8F5717A2-68F5-478F-AEE4-3F6A568CFDDB}" presName="parentText" presStyleLbl="node1" presStyleIdx="3" presStyleCnt="5">
        <dgm:presLayoutVars>
          <dgm:chMax val="0"/>
          <dgm:bulletEnabled val="1"/>
        </dgm:presLayoutVars>
      </dgm:prSet>
      <dgm:spPr/>
    </dgm:pt>
    <dgm:pt modelId="{FC762AD9-D4F4-40DA-BE68-B4349436B04F}" type="pres">
      <dgm:prSet presAssocID="{8F5717A2-68F5-478F-AEE4-3F6A568CFDDB}" presName="childText" presStyleLbl="revTx" presStyleIdx="3" presStyleCnt="4">
        <dgm:presLayoutVars>
          <dgm:bulletEnabled val="1"/>
        </dgm:presLayoutVars>
      </dgm:prSet>
      <dgm:spPr/>
    </dgm:pt>
    <dgm:pt modelId="{749C11E2-80C4-4E10-890C-24461E69D045}" type="pres">
      <dgm:prSet presAssocID="{1B212B55-6B9A-4A95-BAFD-073F358F28FB}" presName="parentText" presStyleLbl="node1" presStyleIdx="4" presStyleCnt="5">
        <dgm:presLayoutVars>
          <dgm:chMax val="0"/>
          <dgm:bulletEnabled val="1"/>
        </dgm:presLayoutVars>
      </dgm:prSet>
      <dgm:spPr/>
    </dgm:pt>
  </dgm:ptLst>
  <dgm:cxnLst>
    <dgm:cxn modelId="{5CE1BB01-E084-45AF-9B6D-9FFF2E21488F}" srcId="{A30F6B64-2809-4313-BDC4-9EC66CA63C02}" destId="{333E0F69-69DB-49A1-B9A5-4A68841FDF47}" srcOrd="0" destOrd="0" parTransId="{57821926-F871-4AEC-A2B2-98774453C180}" sibTransId="{2822B99A-57B2-408F-9D6C-8FBB5AF17A33}"/>
    <dgm:cxn modelId="{4C67D71A-4ACD-406E-9DF9-6C8B03A17AAF}" srcId="{A30F6B64-2809-4313-BDC4-9EC66CA63C02}" destId="{8F5717A2-68F5-478F-AEE4-3F6A568CFDDB}" srcOrd="3" destOrd="0" parTransId="{B1393772-BE7D-4647-9B07-EA97AA0A7EB8}" sibTransId="{616F222C-7B5B-41FC-B148-0BF75BC79F38}"/>
    <dgm:cxn modelId="{30ED001B-A160-4E10-B2A8-F0783F29F640}" type="presOf" srcId="{4F86DA9C-065A-42E0-A96B-F285E1EF6D8D}" destId="{B5433B50-437B-4D07-8F53-C458D004E5F3}" srcOrd="0" destOrd="0" presId="urn:microsoft.com/office/officeart/2005/8/layout/vList2"/>
    <dgm:cxn modelId="{F8482C1D-7F53-47BC-B6D1-554AD586079B}" type="presOf" srcId="{A46E2D23-733D-4C00-8026-CF15E2DEFA77}" destId="{FC762AD9-D4F4-40DA-BE68-B4349436B04F}" srcOrd="0" destOrd="0" presId="urn:microsoft.com/office/officeart/2005/8/layout/vList2"/>
    <dgm:cxn modelId="{7FC7E923-F3CD-4002-8A16-D76DCA316D62}" srcId="{A30F6B64-2809-4313-BDC4-9EC66CA63C02}" destId="{1B212B55-6B9A-4A95-BAFD-073F358F28FB}" srcOrd="4" destOrd="0" parTransId="{165C2268-D87A-4193-AE73-4C9CC680C3EA}" sibTransId="{9A2FC964-70C2-488B-BC1C-561AA5C16778}"/>
    <dgm:cxn modelId="{4BB2582F-46F3-44F4-B531-3769E30D20A5}" srcId="{A30F6B64-2809-4313-BDC4-9EC66CA63C02}" destId="{015C8ED5-FBB8-461C-B874-D51611D247EC}" srcOrd="2" destOrd="0" parTransId="{0D8E3ABE-8598-4441-B4E3-D61BC82A3DEE}" sibTransId="{280D8672-8302-431F-AAB7-E6A81ACB3A43}"/>
    <dgm:cxn modelId="{C64F4E61-4E68-4855-8341-115C3960728F}" type="presOf" srcId="{A30F6B64-2809-4313-BDC4-9EC66CA63C02}" destId="{4BE98AE8-8822-4AA1-BDB8-B1844D233CD9}" srcOrd="0" destOrd="0" presId="urn:microsoft.com/office/officeart/2005/8/layout/vList2"/>
    <dgm:cxn modelId="{EF197149-E261-46D6-BE3D-4A29BA9EAAFC}" type="presOf" srcId="{48DC1237-773D-4691-954F-77D60C96FEF4}" destId="{4290C106-8AE4-4006-8D7F-A301EDC485DC}" srcOrd="0" destOrd="0" presId="urn:microsoft.com/office/officeart/2005/8/layout/vList2"/>
    <dgm:cxn modelId="{5AC4DE70-2DF5-451D-90EA-DBDFB08E2FE6}" type="presOf" srcId="{8F5717A2-68F5-478F-AEE4-3F6A568CFDDB}" destId="{51EA4020-1334-4DA1-8322-160B96F62844}" srcOrd="0" destOrd="0" presId="urn:microsoft.com/office/officeart/2005/8/layout/vList2"/>
    <dgm:cxn modelId="{323FB279-1E22-4590-940C-20B27D441154}" srcId="{333E0F69-69DB-49A1-B9A5-4A68841FDF47}" destId="{48DC1237-773D-4691-954F-77D60C96FEF4}" srcOrd="0" destOrd="0" parTransId="{5DB10510-C1B2-42DF-8320-84EAD6DBCB43}" sibTransId="{90D4E4ED-D624-460E-AE5B-FDB392A8DDC0}"/>
    <dgm:cxn modelId="{8EB5F184-BBDF-49A7-9EAE-EECEAB2F8553}" srcId="{8F5717A2-68F5-478F-AEE4-3F6A568CFDDB}" destId="{A46E2D23-733D-4C00-8026-CF15E2DEFA77}" srcOrd="0" destOrd="0" parTransId="{6CB43F53-868F-42E5-93A8-A2788609CC19}" sibTransId="{9A217627-028D-432F-9EDD-1FBC7B7BD9C4}"/>
    <dgm:cxn modelId="{48F8EF94-6B9F-4D0D-879B-E93192978114}" type="presOf" srcId="{333E0F69-69DB-49A1-B9A5-4A68841FDF47}" destId="{1574C80A-8BB5-49AB-B80E-218F5C31DBC1}" srcOrd="0" destOrd="0" presId="urn:microsoft.com/office/officeart/2005/8/layout/vList2"/>
    <dgm:cxn modelId="{753336A4-8BAB-445C-A383-73515953D2A0}" type="presOf" srcId="{CD88CAC3-634D-46B3-B257-2D02A18AF662}" destId="{5F5B3466-A26B-4136-86BB-F5F74EDF7B6E}" srcOrd="0" destOrd="0" presId="urn:microsoft.com/office/officeart/2005/8/layout/vList2"/>
    <dgm:cxn modelId="{6A3A6AC8-6D9B-4684-AD11-8F67D8891EF6}" srcId="{CD88CAC3-634D-46B3-B257-2D02A18AF662}" destId="{58D1D2E7-55A6-4AD5-9742-30D111E53C06}" srcOrd="0" destOrd="0" parTransId="{121261A3-2DF4-4993-9080-7292AB0E72BE}" sibTransId="{A107FAAB-8718-4583-80DE-ADA819F2028E}"/>
    <dgm:cxn modelId="{D845BCD0-6A4F-4525-846B-E874155318D5}" srcId="{015C8ED5-FBB8-461C-B874-D51611D247EC}" destId="{4F86DA9C-065A-42E0-A96B-F285E1EF6D8D}" srcOrd="0" destOrd="0" parTransId="{24D8BD98-82AB-43BF-9FA0-E5A184E0C209}" sibTransId="{1EACA556-A572-41A1-9E58-DD6369950599}"/>
    <dgm:cxn modelId="{D46FA2D1-6EA1-43CD-875F-E58DD341DA8F}" type="presOf" srcId="{015C8ED5-FBB8-461C-B874-D51611D247EC}" destId="{F65428C5-F4A2-463E-84BB-1DDB896BB1DA}" srcOrd="0" destOrd="0" presId="urn:microsoft.com/office/officeart/2005/8/layout/vList2"/>
    <dgm:cxn modelId="{3B5607D4-2B2D-489F-8912-9434F9B428A5}" srcId="{A30F6B64-2809-4313-BDC4-9EC66CA63C02}" destId="{CD88CAC3-634D-46B3-B257-2D02A18AF662}" srcOrd="1" destOrd="0" parTransId="{12C03181-F49A-4909-92CB-F16951A3A0D3}" sibTransId="{2558489A-6A8A-454F-8FE5-91604D5E274E}"/>
    <dgm:cxn modelId="{2F9AE2E8-E498-4C3F-908A-9C6ABB49BB29}" type="presOf" srcId="{1B212B55-6B9A-4A95-BAFD-073F358F28FB}" destId="{749C11E2-80C4-4E10-890C-24461E69D045}" srcOrd="0" destOrd="0" presId="urn:microsoft.com/office/officeart/2005/8/layout/vList2"/>
    <dgm:cxn modelId="{80FAA9F9-DA23-434C-95D4-88B4C4460431}" type="presOf" srcId="{58D1D2E7-55A6-4AD5-9742-30D111E53C06}" destId="{C592CF08-6066-416C-A072-5AA4E7AF20D4}" srcOrd="0" destOrd="0" presId="urn:microsoft.com/office/officeart/2005/8/layout/vList2"/>
    <dgm:cxn modelId="{00D7BDB8-C0DB-4B92-8E38-013412411841}" type="presParOf" srcId="{4BE98AE8-8822-4AA1-BDB8-B1844D233CD9}" destId="{1574C80A-8BB5-49AB-B80E-218F5C31DBC1}" srcOrd="0" destOrd="0" presId="urn:microsoft.com/office/officeart/2005/8/layout/vList2"/>
    <dgm:cxn modelId="{2507429E-F7DC-4899-826D-3CBB9507BF17}" type="presParOf" srcId="{4BE98AE8-8822-4AA1-BDB8-B1844D233CD9}" destId="{4290C106-8AE4-4006-8D7F-A301EDC485DC}" srcOrd="1" destOrd="0" presId="urn:microsoft.com/office/officeart/2005/8/layout/vList2"/>
    <dgm:cxn modelId="{8D3D1756-906C-46EC-9027-59B574CC03BA}" type="presParOf" srcId="{4BE98AE8-8822-4AA1-BDB8-B1844D233CD9}" destId="{5F5B3466-A26B-4136-86BB-F5F74EDF7B6E}" srcOrd="2" destOrd="0" presId="urn:microsoft.com/office/officeart/2005/8/layout/vList2"/>
    <dgm:cxn modelId="{D20C2DA3-8957-4671-99AA-6386F15925EB}" type="presParOf" srcId="{4BE98AE8-8822-4AA1-BDB8-B1844D233CD9}" destId="{C592CF08-6066-416C-A072-5AA4E7AF20D4}" srcOrd="3" destOrd="0" presId="urn:microsoft.com/office/officeart/2005/8/layout/vList2"/>
    <dgm:cxn modelId="{C42E5F19-E125-42FE-9359-6767F2147302}" type="presParOf" srcId="{4BE98AE8-8822-4AA1-BDB8-B1844D233CD9}" destId="{F65428C5-F4A2-463E-84BB-1DDB896BB1DA}" srcOrd="4" destOrd="0" presId="urn:microsoft.com/office/officeart/2005/8/layout/vList2"/>
    <dgm:cxn modelId="{822028FA-A786-4464-BE3A-8F89BFD37B27}" type="presParOf" srcId="{4BE98AE8-8822-4AA1-BDB8-B1844D233CD9}" destId="{B5433B50-437B-4D07-8F53-C458D004E5F3}" srcOrd="5" destOrd="0" presId="urn:microsoft.com/office/officeart/2005/8/layout/vList2"/>
    <dgm:cxn modelId="{282AD1DD-2257-48EE-83AB-83B2EE17721B}" type="presParOf" srcId="{4BE98AE8-8822-4AA1-BDB8-B1844D233CD9}" destId="{51EA4020-1334-4DA1-8322-160B96F62844}" srcOrd="6" destOrd="0" presId="urn:microsoft.com/office/officeart/2005/8/layout/vList2"/>
    <dgm:cxn modelId="{2377BD15-9C12-49CE-8834-B66A554ACFFD}" type="presParOf" srcId="{4BE98AE8-8822-4AA1-BDB8-B1844D233CD9}" destId="{FC762AD9-D4F4-40DA-BE68-B4349436B04F}" srcOrd="7" destOrd="0" presId="urn:microsoft.com/office/officeart/2005/8/layout/vList2"/>
    <dgm:cxn modelId="{59DA5791-E530-4049-9EDB-68AB7774B912}" type="presParOf" srcId="{4BE98AE8-8822-4AA1-BDB8-B1844D233CD9}" destId="{749C11E2-80C4-4E10-890C-24461E69D045}"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6A2CD45A-0BB8-4D84-9E86-55827D610AC1}" type="doc">
      <dgm:prSet loTypeId="urn:microsoft.com/office/officeart/2005/8/layout/hList1" loCatId="list" qsTypeId="urn:microsoft.com/office/officeart/2005/8/quickstyle/3d3" qsCatId="3D" csTypeId="urn:microsoft.com/office/officeart/2005/8/colors/accent1_2" csCatId="accent1" phldr="1"/>
      <dgm:spPr/>
      <dgm:t>
        <a:bodyPr/>
        <a:lstStyle/>
        <a:p>
          <a:endParaRPr lang="en-US"/>
        </a:p>
      </dgm:t>
    </dgm:pt>
    <dgm:pt modelId="{7AC14EA6-26DF-4E9C-B4AE-60D3ED185C82}">
      <dgm:prSet phldrT="[Tex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sz="2800" dirty="0"/>
            <a:t>Absolute Valuation Models</a:t>
          </a:r>
        </a:p>
      </dgm:t>
    </dgm:pt>
    <dgm:pt modelId="{4BECD6F4-35DC-463B-B363-0516CF428AD3}" type="parTrans" cxnId="{6E9CDAF2-ECB5-4847-9944-0C2B4FE85FA3}">
      <dgm:prSet/>
      <dgm:spPr/>
      <dgm:t>
        <a:bodyPr/>
        <a:lstStyle/>
        <a:p>
          <a:endParaRPr lang="en-US"/>
        </a:p>
      </dgm:t>
    </dgm:pt>
    <dgm:pt modelId="{2D73B45F-4E7F-4BC4-8112-963FCAA22FDC}" type="sibTrans" cxnId="{6E9CDAF2-ECB5-4847-9944-0C2B4FE85FA3}">
      <dgm:prSet/>
      <dgm:spPr/>
      <dgm:t>
        <a:bodyPr/>
        <a:lstStyle/>
        <a:p>
          <a:endParaRPr lang="en-US"/>
        </a:p>
      </dgm:t>
    </dgm:pt>
    <dgm:pt modelId="{0A32826A-FED9-4387-9C64-822009102A6C}">
      <dgm:prSet phldrT="[Text]" custT="1"/>
      <dgm:spPr>
        <a:scene3d>
          <a:camera prst="orthographicFront">
            <a:rot lat="0" lon="0" rev="0"/>
          </a:camera>
          <a:lightRig rig="contrasting" dir="t">
            <a:rot lat="0" lon="0" rev="1200000"/>
          </a:lightRig>
        </a:scene3d>
        <a:sp3d contourW="19050" prstMaterial="metal">
          <a:bevelB w="165100" h="254000"/>
        </a:sp3d>
      </dgm:spPr>
      <dgm:t>
        <a:bodyPr/>
        <a:lstStyle/>
        <a:p>
          <a:r>
            <a:rPr lang="en-US" sz="1800" dirty="0"/>
            <a:t>Present value models</a:t>
          </a:r>
        </a:p>
      </dgm:t>
    </dgm:pt>
    <dgm:pt modelId="{B5B3705C-217E-431C-B7D0-CB0E05807576}" type="parTrans" cxnId="{435B010E-C6E3-4FBC-AEC8-38582A915663}">
      <dgm:prSet/>
      <dgm:spPr/>
      <dgm:t>
        <a:bodyPr/>
        <a:lstStyle/>
        <a:p>
          <a:endParaRPr lang="en-US"/>
        </a:p>
      </dgm:t>
    </dgm:pt>
    <dgm:pt modelId="{5D1058D8-3A5E-4D3D-9BD9-5D50CE6A1D30}" type="sibTrans" cxnId="{435B010E-C6E3-4FBC-AEC8-38582A915663}">
      <dgm:prSet/>
      <dgm:spPr/>
      <dgm:t>
        <a:bodyPr/>
        <a:lstStyle/>
        <a:p>
          <a:endParaRPr lang="en-US"/>
        </a:p>
      </dgm:t>
    </dgm:pt>
    <dgm:pt modelId="{05AC3491-C125-4D41-87A1-9ACF16F4A1C2}">
      <dgm:prSet phldrT="[Tex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sz="2800" dirty="0"/>
            <a:t>Relative Valuation Models</a:t>
          </a:r>
        </a:p>
      </dgm:t>
    </dgm:pt>
    <dgm:pt modelId="{6A742735-FB05-4ED3-A6CD-BC5CFAD3C41B}" type="parTrans" cxnId="{BB529217-9A1B-4A73-9DA0-E2BB15E637C2}">
      <dgm:prSet/>
      <dgm:spPr/>
      <dgm:t>
        <a:bodyPr/>
        <a:lstStyle/>
        <a:p>
          <a:endParaRPr lang="en-US"/>
        </a:p>
      </dgm:t>
    </dgm:pt>
    <dgm:pt modelId="{6E4A0FA5-ED77-4631-8B51-3FCBF76AEA93}" type="sibTrans" cxnId="{BB529217-9A1B-4A73-9DA0-E2BB15E637C2}">
      <dgm:prSet/>
      <dgm:spPr/>
      <dgm:t>
        <a:bodyPr/>
        <a:lstStyle/>
        <a:p>
          <a:endParaRPr lang="en-US"/>
        </a:p>
      </dgm:t>
    </dgm:pt>
    <dgm:pt modelId="{A740DE56-23B1-4425-A58E-21DC755E4A90}">
      <dgm:prSet phldrT="[Text]" custT="1"/>
      <dgm:spPr>
        <a:scene3d>
          <a:camera prst="orthographicFront">
            <a:rot lat="0" lon="0" rev="0"/>
          </a:camera>
          <a:lightRig rig="contrasting" dir="t">
            <a:rot lat="0" lon="0" rev="1200000"/>
          </a:lightRig>
        </a:scene3d>
        <a:sp3d contourW="19050" prstMaterial="metal">
          <a:bevelB w="165100" h="254000"/>
        </a:sp3d>
      </dgm:spPr>
      <dgm:t>
        <a:bodyPr/>
        <a:lstStyle/>
        <a:p>
          <a:r>
            <a:rPr lang="en-US" sz="1800" dirty="0"/>
            <a:t>Price ratios</a:t>
          </a:r>
        </a:p>
      </dgm:t>
    </dgm:pt>
    <dgm:pt modelId="{1F0E1AD2-3A8C-4B64-9819-71D7F5D04CF4}" type="parTrans" cxnId="{AB8B34CB-0B7E-4898-AA4B-FAB2D001C674}">
      <dgm:prSet/>
      <dgm:spPr/>
      <dgm:t>
        <a:bodyPr/>
        <a:lstStyle/>
        <a:p>
          <a:endParaRPr lang="en-US"/>
        </a:p>
      </dgm:t>
    </dgm:pt>
    <dgm:pt modelId="{4CFFD30F-0355-45DE-BAE4-1D86BFC27D61}" type="sibTrans" cxnId="{AB8B34CB-0B7E-4898-AA4B-FAB2D001C674}">
      <dgm:prSet/>
      <dgm:spPr/>
      <dgm:t>
        <a:bodyPr/>
        <a:lstStyle/>
        <a:p>
          <a:endParaRPr lang="en-US"/>
        </a:p>
      </dgm:t>
    </dgm:pt>
    <dgm:pt modelId="{4D88C4EF-2280-42B8-B9AF-3584E993D5A7}">
      <dgm:prSet phldrT="[Text]" custT="1"/>
      <dgm:spPr>
        <a:scene3d>
          <a:camera prst="orthographicFront">
            <a:rot lat="0" lon="0" rev="0"/>
          </a:camera>
          <a:lightRig rig="contrasting" dir="t">
            <a:rot lat="0" lon="0" rev="1200000"/>
          </a:lightRig>
        </a:scene3d>
        <a:sp3d contourW="19050" prstMaterial="metal">
          <a:bevelB w="165100" h="254000"/>
        </a:sp3d>
      </dgm:spPr>
      <dgm:t>
        <a:bodyPr/>
        <a:lstStyle/>
        <a:p>
          <a:endParaRPr lang="en-US" sz="1800" dirty="0"/>
        </a:p>
      </dgm:t>
    </dgm:pt>
    <dgm:pt modelId="{EC0FE15C-E290-4DA4-8113-C2FBE519A1BB}" type="parTrans" cxnId="{B50EB64B-57AB-4324-BB32-96460B07BC33}">
      <dgm:prSet/>
      <dgm:spPr/>
      <dgm:t>
        <a:bodyPr/>
        <a:lstStyle/>
        <a:p>
          <a:endParaRPr lang="en-US"/>
        </a:p>
      </dgm:t>
    </dgm:pt>
    <dgm:pt modelId="{2C4CFA95-13A1-479E-B3E5-C33BA5267347}" type="sibTrans" cxnId="{B50EB64B-57AB-4324-BB32-96460B07BC33}">
      <dgm:prSet/>
      <dgm:spPr/>
      <dgm:t>
        <a:bodyPr/>
        <a:lstStyle/>
        <a:p>
          <a:endParaRPr lang="en-US"/>
        </a:p>
      </dgm:t>
    </dgm:pt>
    <dgm:pt modelId="{C512CF3F-987A-43EE-8457-8FB7A18B625F}">
      <dgm:prSet phldrT="[Text]" custT="1"/>
      <dgm:spPr>
        <a:scene3d>
          <a:camera prst="orthographicFront">
            <a:rot lat="0" lon="0" rev="0"/>
          </a:camera>
          <a:lightRig rig="contrasting" dir="t">
            <a:rot lat="0" lon="0" rev="1200000"/>
          </a:lightRig>
        </a:scene3d>
        <a:sp3d contourW="19050" prstMaterial="metal">
          <a:bevelB w="165100" h="254000"/>
        </a:sp3d>
      </dgm:spPr>
      <dgm:t>
        <a:bodyPr/>
        <a:lstStyle/>
        <a:p>
          <a:r>
            <a:rPr lang="en-US" sz="1800" dirty="0"/>
            <a:t>Dividend discount models</a:t>
          </a:r>
        </a:p>
      </dgm:t>
    </dgm:pt>
    <dgm:pt modelId="{5C3F3CBF-C2D9-4901-B760-0A7C33907E4B}" type="parTrans" cxnId="{D2BC9927-8839-4529-A848-1373237258C6}">
      <dgm:prSet/>
      <dgm:spPr/>
      <dgm:t>
        <a:bodyPr/>
        <a:lstStyle/>
        <a:p>
          <a:endParaRPr lang="en-US"/>
        </a:p>
      </dgm:t>
    </dgm:pt>
    <dgm:pt modelId="{E2FAFDEE-78FE-4E98-928F-2BDD917237BB}" type="sibTrans" cxnId="{D2BC9927-8839-4529-A848-1373237258C6}">
      <dgm:prSet/>
      <dgm:spPr/>
      <dgm:t>
        <a:bodyPr/>
        <a:lstStyle/>
        <a:p>
          <a:endParaRPr lang="en-US"/>
        </a:p>
      </dgm:t>
    </dgm:pt>
    <dgm:pt modelId="{C033150D-5F8E-46B3-AF1E-573C313C0466}">
      <dgm:prSet phldrT="[Text]" custT="1"/>
      <dgm:spPr>
        <a:scene3d>
          <a:camera prst="orthographicFront">
            <a:rot lat="0" lon="0" rev="0"/>
          </a:camera>
          <a:lightRig rig="contrasting" dir="t">
            <a:rot lat="0" lon="0" rev="1200000"/>
          </a:lightRig>
        </a:scene3d>
        <a:sp3d contourW="19050" prstMaterial="metal">
          <a:bevelB w="165100" h="254000"/>
        </a:sp3d>
      </dgm:spPr>
      <dgm:t>
        <a:bodyPr/>
        <a:lstStyle/>
        <a:p>
          <a:endParaRPr lang="en-US" sz="1800" dirty="0"/>
        </a:p>
      </dgm:t>
    </dgm:pt>
    <dgm:pt modelId="{EAFF0017-FC8E-4E5D-9ED3-7D184AA9E31F}" type="parTrans" cxnId="{8A616C0E-DFC3-4D52-85B4-E14049AE702A}">
      <dgm:prSet/>
      <dgm:spPr/>
      <dgm:t>
        <a:bodyPr/>
        <a:lstStyle/>
        <a:p>
          <a:endParaRPr lang="en-US"/>
        </a:p>
      </dgm:t>
    </dgm:pt>
    <dgm:pt modelId="{2146548F-617F-4574-9914-DE9D4D1BFBCD}" type="sibTrans" cxnId="{8A616C0E-DFC3-4D52-85B4-E14049AE702A}">
      <dgm:prSet/>
      <dgm:spPr/>
      <dgm:t>
        <a:bodyPr/>
        <a:lstStyle/>
        <a:p>
          <a:endParaRPr lang="en-US"/>
        </a:p>
      </dgm:t>
    </dgm:pt>
    <dgm:pt modelId="{C064D9D9-CEF5-4CC6-ADB0-20F9DDD37AA8}">
      <dgm:prSet phldrT="[Text]" custT="1"/>
      <dgm:spPr>
        <a:scene3d>
          <a:camera prst="orthographicFront">
            <a:rot lat="0" lon="0" rev="0"/>
          </a:camera>
          <a:lightRig rig="contrasting" dir="t">
            <a:rot lat="0" lon="0" rev="1200000"/>
          </a:lightRig>
        </a:scene3d>
        <a:sp3d contourW="19050" prstMaterial="metal">
          <a:bevelB w="165100" h="254000"/>
        </a:sp3d>
      </dgm:spPr>
      <dgm:t>
        <a:bodyPr/>
        <a:lstStyle/>
        <a:p>
          <a:r>
            <a:rPr lang="en-US" sz="1800" dirty="0"/>
            <a:t>Free cash flow to equity</a:t>
          </a:r>
        </a:p>
      </dgm:t>
    </dgm:pt>
    <dgm:pt modelId="{B8626D74-A2D5-44E6-9434-63D9136E06A8}" type="parTrans" cxnId="{E24F52C2-8486-44D4-91F0-8D52BE8630DE}">
      <dgm:prSet/>
      <dgm:spPr/>
      <dgm:t>
        <a:bodyPr/>
        <a:lstStyle/>
        <a:p>
          <a:endParaRPr lang="en-US"/>
        </a:p>
      </dgm:t>
    </dgm:pt>
    <dgm:pt modelId="{FD3FAC27-00E9-47B8-B236-B9B10F5849C8}" type="sibTrans" cxnId="{E24F52C2-8486-44D4-91F0-8D52BE8630DE}">
      <dgm:prSet/>
      <dgm:spPr/>
      <dgm:t>
        <a:bodyPr/>
        <a:lstStyle/>
        <a:p>
          <a:endParaRPr lang="en-US"/>
        </a:p>
      </dgm:t>
    </dgm:pt>
    <dgm:pt modelId="{DA81DE8B-1872-4251-AA01-1405833AF9EF}">
      <dgm:prSet phldrT="[Text]" custT="1"/>
      <dgm:spPr>
        <a:scene3d>
          <a:camera prst="orthographicFront">
            <a:rot lat="0" lon="0" rev="0"/>
          </a:camera>
          <a:lightRig rig="contrasting" dir="t">
            <a:rot lat="0" lon="0" rev="1200000"/>
          </a:lightRig>
        </a:scene3d>
        <a:sp3d contourW="19050" prstMaterial="metal">
          <a:bevelB w="165100" h="254000"/>
        </a:sp3d>
      </dgm:spPr>
      <dgm:t>
        <a:bodyPr/>
        <a:lstStyle/>
        <a:p>
          <a:r>
            <a:rPr lang="en-US" sz="1800" dirty="0"/>
            <a:t>Free cash flow to the firm</a:t>
          </a:r>
        </a:p>
      </dgm:t>
    </dgm:pt>
    <dgm:pt modelId="{FDF021CC-FE5E-4395-88BC-8E8D73F26CB9}" type="parTrans" cxnId="{09AE487B-52C0-4BD7-B4F6-9A60E5C9B2D8}">
      <dgm:prSet/>
      <dgm:spPr/>
      <dgm:t>
        <a:bodyPr/>
        <a:lstStyle/>
        <a:p>
          <a:endParaRPr lang="en-US"/>
        </a:p>
      </dgm:t>
    </dgm:pt>
    <dgm:pt modelId="{EA91B1F3-2669-437E-AA3C-2059A9D11410}" type="sibTrans" cxnId="{09AE487B-52C0-4BD7-B4F6-9A60E5C9B2D8}">
      <dgm:prSet/>
      <dgm:spPr/>
      <dgm:t>
        <a:bodyPr/>
        <a:lstStyle/>
        <a:p>
          <a:endParaRPr lang="en-US"/>
        </a:p>
      </dgm:t>
    </dgm:pt>
    <dgm:pt modelId="{25D4B294-CFFC-4920-8371-77E4880B2F77}">
      <dgm:prSet phldrT="[Text]" custT="1"/>
      <dgm:spPr>
        <a:scene3d>
          <a:camera prst="orthographicFront">
            <a:rot lat="0" lon="0" rev="0"/>
          </a:camera>
          <a:lightRig rig="contrasting" dir="t">
            <a:rot lat="0" lon="0" rev="1200000"/>
          </a:lightRig>
        </a:scene3d>
        <a:sp3d contourW="19050" prstMaterial="metal">
          <a:bevelB w="165100" h="254000"/>
        </a:sp3d>
      </dgm:spPr>
      <dgm:t>
        <a:bodyPr/>
        <a:lstStyle/>
        <a:p>
          <a:r>
            <a:rPr lang="en-US" sz="1800" dirty="0"/>
            <a:t>Residual income</a:t>
          </a:r>
        </a:p>
      </dgm:t>
    </dgm:pt>
    <dgm:pt modelId="{85E7EDF9-2EFF-441B-865D-442F90F47D91}" type="parTrans" cxnId="{F94A72D3-55B3-4FA5-A5E6-56A458CA17B2}">
      <dgm:prSet/>
      <dgm:spPr/>
      <dgm:t>
        <a:bodyPr/>
        <a:lstStyle/>
        <a:p>
          <a:endParaRPr lang="en-US"/>
        </a:p>
      </dgm:t>
    </dgm:pt>
    <dgm:pt modelId="{071148B2-1FD4-4D89-B502-268A421492FE}" type="sibTrans" cxnId="{F94A72D3-55B3-4FA5-A5E6-56A458CA17B2}">
      <dgm:prSet/>
      <dgm:spPr/>
      <dgm:t>
        <a:bodyPr/>
        <a:lstStyle/>
        <a:p>
          <a:endParaRPr lang="en-US"/>
        </a:p>
      </dgm:t>
    </dgm:pt>
    <dgm:pt modelId="{94F33457-5AF2-4C65-9C26-C7C4B84F1D05}">
      <dgm:prSet phldrT="[Text]" custT="1"/>
      <dgm:spPr>
        <a:scene3d>
          <a:camera prst="orthographicFront">
            <a:rot lat="0" lon="0" rev="0"/>
          </a:camera>
          <a:lightRig rig="contrasting" dir="t">
            <a:rot lat="0" lon="0" rev="1200000"/>
          </a:lightRig>
        </a:scene3d>
        <a:sp3d contourW="19050" prstMaterial="metal">
          <a:bevelB w="165100" h="254000"/>
        </a:sp3d>
      </dgm:spPr>
      <dgm:t>
        <a:bodyPr/>
        <a:lstStyle/>
        <a:p>
          <a:r>
            <a:rPr lang="en-US" sz="1800" dirty="0"/>
            <a:t>Asset-based models</a:t>
          </a:r>
        </a:p>
      </dgm:t>
    </dgm:pt>
    <dgm:pt modelId="{7C96693C-8EA8-45C1-B6EB-3397F64F6446}" type="parTrans" cxnId="{6F39AE29-CCB9-438B-9638-71FA9FF128E7}">
      <dgm:prSet/>
      <dgm:spPr/>
      <dgm:t>
        <a:bodyPr/>
        <a:lstStyle/>
        <a:p>
          <a:endParaRPr lang="en-US"/>
        </a:p>
      </dgm:t>
    </dgm:pt>
    <dgm:pt modelId="{C9B350CA-2BA3-479D-BCC3-4F026D666A67}" type="sibTrans" cxnId="{6F39AE29-CCB9-438B-9638-71FA9FF128E7}">
      <dgm:prSet/>
      <dgm:spPr/>
      <dgm:t>
        <a:bodyPr/>
        <a:lstStyle/>
        <a:p>
          <a:endParaRPr lang="en-US"/>
        </a:p>
      </dgm:t>
    </dgm:pt>
    <dgm:pt modelId="{DB236BA9-D560-48E0-B775-4E01D87377EE}">
      <dgm:prSet phldrT="[Text]" custT="1"/>
      <dgm:spPr>
        <a:scene3d>
          <a:camera prst="orthographicFront">
            <a:rot lat="0" lon="0" rev="0"/>
          </a:camera>
          <a:lightRig rig="contrasting" dir="t">
            <a:rot lat="0" lon="0" rev="1200000"/>
          </a:lightRig>
        </a:scene3d>
        <a:sp3d contourW="19050" prstMaterial="metal">
          <a:bevelB w="165100" h="254000"/>
        </a:sp3d>
      </dgm:spPr>
      <dgm:t>
        <a:bodyPr/>
        <a:lstStyle/>
        <a:p>
          <a:r>
            <a:rPr lang="en-US" sz="1800" dirty="0"/>
            <a:t>Price-to-earnings ratio</a:t>
          </a:r>
        </a:p>
      </dgm:t>
    </dgm:pt>
    <dgm:pt modelId="{5FB0BA9F-E030-4C14-900A-CF014294633D}" type="parTrans" cxnId="{7BB3897F-AA2A-490F-9DAF-81D85328EA33}">
      <dgm:prSet/>
      <dgm:spPr/>
      <dgm:t>
        <a:bodyPr/>
        <a:lstStyle/>
        <a:p>
          <a:endParaRPr lang="en-US"/>
        </a:p>
      </dgm:t>
    </dgm:pt>
    <dgm:pt modelId="{A9E1636A-83DB-45FC-9B4B-9A095DFC5B44}" type="sibTrans" cxnId="{7BB3897F-AA2A-490F-9DAF-81D85328EA33}">
      <dgm:prSet/>
      <dgm:spPr/>
      <dgm:t>
        <a:bodyPr/>
        <a:lstStyle/>
        <a:p>
          <a:endParaRPr lang="en-US"/>
        </a:p>
      </dgm:t>
    </dgm:pt>
    <dgm:pt modelId="{D8EE165F-099A-4D9F-9780-D89167DBDEA5}">
      <dgm:prSet phldrT="[Text]" custT="1"/>
      <dgm:spPr>
        <a:scene3d>
          <a:camera prst="orthographicFront">
            <a:rot lat="0" lon="0" rev="0"/>
          </a:camera>
          <a:lightRig rig="contrasting" dir="t">
            <a:rot lat="0" lon="0" rev="1200000"/>
          </a:lightRig>
        </a:scene3d>
        <a:sp3d contourW="19050" prstMaterial="metal">
          <a:bevelB w="165100" h="254000"/>
        </a:sp3d>
      </dgm:spPr>
      <dgm:t>
        <a:bodyPr/>
        <a:lstStyle/>
        <a:p>
          <a:r>
            <a:rPr lang="en-US" sz="1800" dirty="0"/>
            <a:t>Price-to-book-value ratio</a:t>
          </a:r>
        </a:p>
      </dgm:t>
    </dgm:pt>
    <dgm:pt modelId="{982BCA99-E511-485F-91D6-AF577E20CFD9}" type="parTrans" cxnId="{696DB694-886E-4F61-86B3-8B27A099746B}">
      <dgm:prSet/>
      <dgm:spPr/>
      <dgm:t>
        <a:bodyPr/>
        <a:lstStyle/>
        <a:p>
          <a:endParaRPr lang="en-US"/>
        </a:p>
      </dgm:t>
    </dgm:pt>
    <dgm:pt modelId="{EC5B76D4-F959-48ED-9987-351A07ABDEB4}" type="sibTrans" cxnId="{696DB694-886E-4F61-86B3-8B27A099746B}">
      <dgm:prSet/>
      <dgm:spPr/>
      <dgm:t>
        <a:bodyPr/>
        <a:lstStyle/>
        <a:p>
          <a:endParaRPr lang="en-US"/>
        </a:p>
      </dgm:t>
    </dgm:pt>
    <dgm:pt modelId="{55F03C8C-052E-47B5-BB49-1C44E2D1F5D9}">
      <dgm:prSet phldrT="[Text]" custT="1"/>
      <dgm:spPr>
        <a:scene3d>
          <a:camera prst="orthographicFront">
            <a:rot lat="0" lon="0" rev="0"/>
          </a:camera>
          <a:lightRig rig="contrasting" dir="t">
            <a:rot lat="0" lon="0" rev="1200000"/>
          </a:lightRig>
        </a:scene3d>
        <a:sp3d contourW="19050" prstMaterial="metal">
          <a:bevelB w="165100" h="254000"/>
        </a:sp3d>
      </dgm:spPr>
      <dgm:t>
        <a:bodyPr/>
        <a:lstStyle/>
        <a:p>
          <a:r>
            <a:rPr lang="en-US" sz="1800" dirty="0"/>
            <a:t>Price-to-cash-flow ratio</a:t>
          </a:r>
        </a:p>
      </dgm:t>
    </dgm:pt>
    <dgm:pt modelId="{E4C5E082-02E6-4D00-BE48-28B2CFD9E613}" type="parTrans" cxnId="{D538CD34-1174-477C-BFA5-A61D1DCA2896}">
      <dgm:prSet/>
      <dgm:spPr/>
      <dgm:t>
        <a:bodyPr/>
        <a:lstStyle/>
        <a:p>
          <a:endParaRPr lang="en-US"/>
        </a:p>
      </dgm:t>
    </dgm:pt>
    <dgm:pt modelId="{B9903E74-ACB4-4363-8952-5E698D11894F}" type="sibTrans" cxnId="{D538CD34-1174-477C-BFA5-A61D1DCA2896}">
      <dgm:prSet/>
      <dgm:spPr/>
      <dgm:t>
        <a:bodyPr/>
        <a:lstStyle/>
        <a:p>
          <a:endParaRPr lang="en-US"/>
        </a:p>
      </dgm:t>
    </dgm:pt>
    <dgm:pt modelId="{8F578AD9-8AA5-497A-8DBA-78EB42648954}">
      <dgm:prSet phldrT="[Text]" custT="1"/>
      <dgm:spPr>
        <a:scene3d>
          <a:camera prst="orthographicFront">
            <a:rot lat="0" lon="0" rev="0"/>
          </a:camera>
          <a:lightRig rig="contrasting" dir="t">
            <a:rot lat="0" lon="0" rev="1200000"/>
          </a:lightRig>
        </a:scene3d>
        <a:sp3d contourW="19050" prstMaterial="metal">
          <a:bevelB w="165100" h="254000"/>
        </a:sp3d>
      </dgm:spPr>
      <dgm:t>
        <a:bodyPr/>
        <a:lstStyle/>
        <a:p>
          <a:r>
            <a:rPr lang="en-US" sz="1800" dirty="0"/>
            <a:t>Enterprise value multiples</a:t>
          </a:r>
        </a:p>
      </dgm:t>
    </dgm:pt>
    <dgm:pt modelId="{38053950-5A5F-41C8-BA46-0DECC4B34F04}" type="parTrans" cxnId="{961F8BA8-A690-46EC-8A22-971DB830E2A6}">
      <dgm:prSet/>
      <dgm:spPr/>
      <dgm:t>
        <a:bodyPr/>
        <a:lstStyle/>
        <a:p>
          <a:endParaRPr lang="en-US"/>
        </a:p>
      </dgm:t>
    </dgm:pt>
    <dgm:pt modelId="{919DEA95-8322-4BEC-A7B3-F4DA9D8C0DB4}" type="sibTrans" cxnId="{961F8BA8-A690-46EC-8A22-971DB830E2A6}">
      <dgm:prSet/>
      <dgm:spPr/>
      <dgm:t>
        <a:bodyPr/>
        <a:lstStyle/>
        <a:p>
          <a:endParaRPr lang="en-US"/>
        </a:p>
      </dgm:t>
    </dgm:pt>
    <dgm:pt modelId="{F31B8BCD-731D-4978-A970-192D422CCA97}">
      <dgm:prSet phldrT="[Text]" custT="1"/>
      <dgm:spPr>
        <a:scene3d>
          <a:camera prst="orthographicFront">
            <a:rot lat="0" lon="0" rev="0"/>
          </a:camera>
          <a:lightRig rig="contrasting" dir="t">
            <a:rot lat="0" lon="0" rev="1200000"/>
          </a:lightRig>
        </a:scene3d>
        <a:sp3d contourW="19050" prstMaterial="metal">
          <a:bevelB w="165100" h="254000"/>
        </a:sp3d>
      </dgm:spPr>
      <dgm:t>
        <a:bodyPr/>
        <a:lstStyle/>
        <a:p>
          <a:endParaRPr lang="en-US" sz="1800" dirty="0"/>
        </a:p>
      </dgm:t>
    </dgm:pt>
    <dgm:pt modelId="{26FFD29A-D9C1-43C0-96F7-65F8B085F913}" type="parTrans" cxnId="{4BED4664-9A74-4680-83E8-A5BF5319C9F4}">
      <dgm:prSet/>
      <dgm:spPr/>
      <dgm:t>
        <a:bodyPr/>
        <a:lstStyle/>
        <a:p>
          <a:endParaRPr lang="en-US"/>
        </a:p>
      </dgm:t>
    </dgm:pt>
    <dgm:pt modelId="{12D787E7-3080-432C-9D7A-168C96C57207}" type="sibTrans" cxnId="{4BED4664-9A74-4680-83E8-A5BF5319C9F4}">
      <dgm:prSet/>
      <dgm:spPr/>
      <dgm:t>
        <a:bodyPr/>
        <a:lstStyle/>
        <a:p>
          <a:endParaRPr lang="en-US"/>
        </a:p>
      </dgm:t>
    </dgm:pt>
    <dgm:pt modelId="{2577182E-5E46-4592-8BC8-48D1997DD11C}" type="pres">
      <dgm:prSet presAssocID="{6A2CD45A-0BB8-4D84-9E86-55827D610AC1}" presName="Name0" presStyleCnt="0">
        <dgm:presLayoutVars>
          <dgm:dir/>
          <dgm:animLvl val="lvl"/>
          <dgm:resizeHandles val="exact"/>
        </dgm:presLayoutVars>
      </dgm:prSet>
      <dgm:spPr/>
    </dgm:pt>
    <dgm:pt modelId="{F9AEA2F9-4BF4-42EB-903C-166954FCF7CF}" type="pres">
      <dgm:prSet presAssocID="{7AC14EA6-26DF-4E9C-B4AE-60D3ED185C82}" presName="composite" presStyleCnt="0"/>
      <dgm:spPr/>
    </dgm:pt>
    <dgm:pt modelId="{E2BF7752-E861-4963-9718-CC89699F8485}" type="pres">
      <dgm:prSet presAssocID="{7AC14EA6-26DF-4E9C-B4AE-60D3ED185C82}" presName="parTx" presStyleLbl="alignNode1" presStyleIdx="0" presStyleCnt="2">
        <dgm:presLayoutVars>
          <dgm:chMax val="0"/>
          <dgm:chPref val="0"/>
          <dgm:bulletEnabled val="1"/>
        </dgm:presLayoutVars>
      </dgm:prSet>
      <dgm:spPr/>
    </dgm:pt>
    <dgm:pt modelId="{AA2E6262-3335-462E-8D2C-C4D15CB7898B}" type="pres">
      <dgm:prSet presAssocID="{7AC14EA6-26DF-4E9C-B4AE-60D3ED185C82}" presName="desTx" presStyleLbl="alignAccFollowNode1" presStyleIdx="0" presStyleCnt="2">
        <dgm:presLayoutVars>
          <dgm:bulletEnabled val="1"/>
        </dgm:presLayoutVars>
      </dgm:prSet>
      <dgm:spPr/>
    </dgm:pt>
    <dgm:pt modelId="{584B338D-21D6-4604-ACBB-DE74E7AE1EAB}" type="pres">
      <dgm:prSet presAssocID="{2D73B45F-4E7F-4BC4-8112-963FCAA22FDC}" presName="space" presStyleCnt="0"/>
      <dgm:spPr/>
    </dgm:pt>
    <dgm:pt modelId="{1C631D88-C4E4-4A39-B310-B5C2842F9EAD}" type="pres">
      <dgm:prSet presAssocID="{05AC3491-C125-4D41-87A1-9ACF16F4A1C2}" presName="composite" presStyleCnt="0"/>
      <dgm:spPr/>
    </dgm:pt>
    <dgm:pt modelId="{CA2BB10F-85A5-460A-88A9-01EC5C2B13DE}" type="pres">
      <dgm:prSet presAssocID="{05AC3491-C125-4D41-87A1-9ACF16F4A1C2}" presName="parTx" presStyleLbl="alignNode1" presStyleIdx="1" presStyleCnt="2" custScaleY="100000">
        <dgm:presLayoutVars>
          <dgm:chMax val="0"/>
          <dgm:chPref val="0"/>
          <dgm:bulletEnabled val="1"/>
        </dgm:presLayoutVars>
      </dgm:prSet>
      <dgm:spPr/>
    </dgm:pt>
    <dgm:pt modelId="{AE4AA8AF-52DF-4A5E-9624-F0BF49076ACA}" type="pres">
      <dgm:prSet presAssocID="{05AC3491-C125-4D41-87A1-9ACF16F4A1C2}" presName="desTx" presStyleLbl="alignAccFollowNode1" presStyleIdx="1" presStyleCnt="2">
        <dgm:presLayoutVars>
          <dgm:bulletEnabled val="1"/>
        </dgm:presLayoutVars>
      </dgm:prSet>
      <dgm:spPr/>
    </dgm:pt>
  </dgm:ptLst>
  <dgm:cxnLst>
    <dgm:cxn modelId="{435B010E-C6E3-4FBC-AEC8-38582A915663}" srcId="{7AC14EA6-26DF-4E9C-B4AE-60D3ED185C82}" destId="{0A32826A-FED9-4387-9C64-822009102A6C}" srcOrd="0" destOrd="0" parTransId="{B5B3705C-217E-431C-B7D0-CB0E05807576}" sibTransId="{5D1058D8-3A5E-4D3D-9BD9-5D50CE6A1D30}"/>
    <dgm:cxn modelId="{8A616C0E-DFC3-4D52-85B4-E14049AE702A}" srcId="{94F33457-5AF2-4C65-9C26-C7C4B84F1D05}" destId="{C033150D-5F8E-46B3-AF1E-573C313C0466}" srcOrd="0" destOrd="0" parTransId="{EAFF0017-FC8E-4E5D-9ED3-7D184AA9E31F}" sibTransId="{2146548F-617F-4574-9914-DE9D4D1BFBCD}"/>
    <dgm:cxn modelId="{BB529217-9A1B-4A73-9DA0-E2BB15E637C2}" srcId="{6A2CD45A-0BB8-4D84-9E86-55827D610AC1}" destId="{05AC3491-C125-4D41-87A1-9ACF16F4A1C2}" srcOrd="1" destOrd="0" parTransId="{6A742735-FB05-4ED3-A6CD-BC5CFAD3C41B}" sibTransId="{6E4A0FA5-ED77-4631-8B51-3FCBF76AEA93}"/>
    <dgm:cxn modelId="{1AEC381B-48E4-4E56-85FB-C9712D59571F}" type="presOf" srcId="{05AC3491-C125-4D41-87A1-9ACF16F4A1C2}" destId="{CA2BB10F-85A5-460A-88A9-01EC5C2B13DE}" srcOrd="0" destOrd="0" presId="urn:microsoft.com/office/officeart/2005/8/layout/hList1"/>
    <dgm:cxn modelId="{7E4FF51B-6315-4E31-8085-11880E392DC2}" type="presOf" srcId="{55F03C8C-052E-47B5-BB49-1C44E2D1F5D9}" destId="{AE4AA8AF-52DF-4A5E-9624-F0BF49076ACA}" srcOrd="0" destOrd="3" presId="urn:microsoft.com/office/officeart/2005/8/layout/hList1"/>
    <dgm:cxn modelId="{D2BC9927-8839-4529-A848-1373237258C6}" srcId="{0A32826A-FED9-4387-9C64-822009102A6C}" destId="{C512CF3F-987A-43EE-8457-8FB7A18B625F}" srcOrd="0" destOrd="0" parTransId="{5C3F3CBF-C2D9-4901-B760-0A7C33907E4B}" sibTransId="{E2FAFDEE-78FE-4E98-928F-2BDD917237BB}"/>
    <dgm:cxn modelId="{6F39AE29-CCB9-438B-9638-71FA9FF128E7}" srcId="{7AC14EA6-26DF-4E9C-B4AE-60D3ED185C82}" destId="{94F33457-5AF2-4C65-9C26-C7C4B84F1D05}" srcOrd="1" destOrd="0" parTransId="{7C96693C-8EA8-45C1-B6EB-3397F64F6446}" sibTransId="{C9B350CA-2BA3-479D-BCC3-4F026D666A67}"/>
    <dgm:cxn modelId="{BBC99D31-9F2A-43F4-9368-9F37836FBB34}" type="presOf" srcId="{C064D9D9-CEF5-4CC6-ADB0-20F9DDD37AA8}" destId="{AA2E6262-3335-462E-8D2C-C4D15CB7898B}" srcOrd="0" destOrd="2" presId="urn:microsoft.com/office/officeart/2005/8/layout/hList1"/>
    <dgm:cxn modelId="{D538CD34-1174-477C-BFA5-A61D1DCA2896}" srcId="{A740DE56-23B1-4425-A58E-21DC755E4A90}" destId="{55F03C8C-052E-47B5-BB49-1C44E2D1F5D9}" srcOrd="2" destOrd="0" parTransId="{E4C5E082-02E6-4D00-BE48-28B2CFD9E613}" sibTransId="{B9903E74-ACB4-4363-8952-5E698D11894F}"/>
    <dgm:cxn modelId="{7EEE4935-5095-42BE-8FA7-4F588503F74D}" type="presOf" srcId="{0A32826A-FED9-4387-9C64-822009102A6C}" destId="{AA2E6262-3335-462E-8D2C-C4D15CB7898B}" srcOrd="0" destOrd="0" presId="urn:microsoft.com/office/officeart/2005/8/layout/hList1"/>
    <dgm:cxn modelId="{8965C061-89FB-4132-8942-47C961BFBD55}" type="presOf" srcId="{C512CF3F-987A-43EE-8457-8FB7A18B625F}" destId="{AA2E6262-3335-462E-8D2C-C4D15CB7898B}" srcOrd="0" destOrd="1" presId="urn:microsoft.com/office/officeart/2005/8/layout/hList1"/>
    <dgm:cxn modelId="{15C43464-B265-438C-A34C-BE8CA29752DF}" type="presOf" srcId="{25D4B294-CFFC-4920-8371-77E4880B2F77}" destId="{AA2E6262-3335-462E-8D2C-C4D15CB7898B}" srcOrd="0" destOrd="4" presId="urn:microsoft.com/office/officeart/2005/8/layout/hList1"/>
    <dgm:cxn modelId="{4BED4664-9A74-4680-83E8-A5BF5319C9F4}" srcId="{05AC3491-C125-4D41-87A1-9ACF16F4A1C2}" destId="{F31B8BCD-731D-4978-A970-192D422CCA97}" srcOrd="2" destOrd="0" parTransId="{26FFD29A-D9C1-43C0-96F7-65F8B085F913}" sibTransId="{12D787E7-3080-432C-9D7A-168C96C57207}"/>
    <dgm:cxn modelId="{AAD0616A-9C71-4B91-A44F-08237463BA85}" type="presOf" srcId="{6A2CD45A-0BB8-4D84-9E86-55827D610AC1}" destId="{2577182E-5E46-4592-8BC8-48D1997DD11C}" srcOrd="0" destOrd="0" presId="urn:microsoft.com/office/officeart/2005/8/layout/hList1"/>
    <dgm:cxn modelId="{B50EB64B-57AB-4324-BB32-96460B07BC33}" srcId="{7AC14EA6-26DF-4E9C-B4AE-60D3ED185C82}" destId="{4D88C4EF-2280-42B8-B9AF-3584E993D5A7}" srcOrd="2" destOrd="0" parTransId="{EC0FE15C-E290-4DA4-8113-C2FBE519A1BB}" sibTransId="{2C4CFA95-13A1-479E-B3E5-C33BA5267347}"/>
    <dgm:cxn modelId="{A174DF6F-7CB7-4371-A7A6-2F4EE694862D}" type="presOf" srcId="{C033150D-5F8E-46B3-AF1E-573C313C0466}" destId="{AA2E6262-3335-462E-8D2C-C4D15CB7898B}" srcOrd="0" destOrd="6" presId="urn:microsoft.com/office/officeart/2005/8/layout/hList1"/>
    <dgm:cxn modelId="{A01B0171-383F-48F3-9523-13F299D6FC43}" type="presOf" srcId="{F31B8BCD-731D-4978-A970-192D422CCA97}" destId="{AE4AA8AF-52DF-4A5E-9624-F0BF49076ACA}" srcOrd="0" destOrd="5" presId="urn:microsoft.com/office/officeart/2005/8/layout/hList1"/>
    <dgm:cxn modelId="{09AE487B-52C0-4BD7-B4F6-9A60E5C9B2D8}" srcId="{0A32826A-FED9-4387-9C64-822009102A6C}" destId="{DA81DE8B-1872-4251-AA01-1405833AF9EF}" srcOrd="2" destOrd="0" parTransId="{FDF021CC-FE5E-4395-88BC-8E8D73F26CB9}" sibTransId="{EA91B1F3-2669-437E-AA3C-2059A9D11410}"/>
    <dgm:cxn modelId="{0B2CC47E-69EB-4611-B312-F057380B326B}" type="presOf" srcId="{4D88C4EF-2280-42B8-B9AF-3584E993D5A7}" destId="{AA2E6262-3335-462E-8D2C-C4D15CB7898B}" srcOrd="0" destOrd="7" presId="urn:microsoft.com/office/officeart/2005/8/layout/hList1"/>
    <dgm:cxn modelId="{7BB3897F-AA2A-490F-9DAF-81D85328EA33}" srcId="{A740DE56-23B1-4425-A58E-21DC755E4A90}" destId="{DB236BA9-D560-48E0-B775-4E01D87377EE}" srcOrd="0" destOrd="0" parTransId="{5FB0BA9F-E030-4C14-900A-CF014294633D}" sibTransId="{A9E1636A-83DB-45FC-9B4B-9A095DFC5B44}"/>
    <dgm:cxn modelId="{20E5C692-BCCF-4729-8236-8A035BF1AE2C}" type="presOf" srcId="{94F33457-5AF2-4C65-9C26-C7C4B84F1D05}" destId="{AA2E6262-3335-462E-8D2C-C4D15CB7898B}" srcOrd="0" destOrd="5" presId="urn:microsoft.com/office/officeart/2005/8/layout/hList1"/>
    <dgm:cxn modelId="{696DB694-886E-4F61-86B3-8B27A099746B}" srcId="{A740DE56-23B1-4425-A58E-21DC755E4A90}" destId="{D8EE165F-099A-4D9F-9780-D89167DBDEA5}" srcOrd="1" destOrd="0" parTransId="{982BCA99-E511-485F-91D6-AF577E20CFD9}" sibTransId="{EC5B76D4-F959-48ED-9987-351A07ABDEB4}"/>
    <dgm:cxn modelId="{3EA33696-3C06-46C6-8AFB-272489267E92}" type="presOf" srcId="{DB236BA9-D560-48E0-B775-4E01D87377EE}" destId="{AE4AA8AF-52DF-4A5E-9624-F0BF49076ACA}" srcOrd="0" destOrd="1" presId="urn:microsoft.com/office/officeart/2005/8/layout/hList1"/>
    <dgm:cxn modelId="{2CD0BEA5-7421-4792-AC9F-8BB2DD2DDAAC}" type="presOf" srcId="{D8EE165F-099A-4D9F-9780-D89167DBDEA5}" destId="{AE4AA8AF-52DF-4A5E-9624-F0BF49076ACA}" srcOrd="0" destOrd="2" presId="urn:microsoft.com/office/officeart/2005/8/layout/hList1"/>
    <dgm:cxn modelId="{961F8BA8-A690-46EC-8A22-971DB830E2A6}" srcId="{05AC3491-C125-4D41-87A1-9ACF16F4A1C2}" destId="{8F578AD9-8AA5-497A-8DBA-78EB42648954}" srcOrd="1" destOrd="0" parTransId="{38053950-5A5F-41C8-BA46-0DECC4B34F04}" sibTransId="{919DEA95-8322-4BEC-A7B3-F4DA9D8C0DB4}"/>
    <dgm:cxn modelId="{235CCBC0-79E1-4B57-93D6-0A9112264598}" type="presOf" srcId="{8F578AD9-8AA5-497A-8DBA-78EB42648954}" destId="{AE4AA8AF-52DF-4A5E-9624-F0BF49076ACA}" srcOrd="0" destOrd="4" presId="urn:microsoft.com/office/officeart/2005/8/layout/hList1"/>
    <dgm:cxn modelId="{E24F52C2-8486-44D4-91F0-8D52BE8630DE}" srcId="{0A32826A-FED9-4387-9C64-822009102A6C}" destId="{C064D9D9-CEF5-4CC6-ADB0-20F9DDD37AA8}" srcOrd="1" destOrd="0" parTransId="{B8626D74-A2D5-44E6-9434-63D9136E06A8}" sibTransId="{FD3FAC27-00E9-47B8-B236-B9B10F5849C8}"/>
    <dgm:cxn modelId="{AB8B34CB-0B7E-4898-AA4B-FAB2D001C674}" srcId="{05AC3491-C125-4D41-87A1-9ACF16F4A1C2}" destId="{A740DE56-23B1-4425-A58E-21DC755E4A90}" srcOrd="0" destOrd="0" parTransId="{1F0E1AD2-3A8C-4B64-9819-71D7F5D04CF4}" sibTransId="{4CFFD30F-0355-45DE-BAE4-1D86BFC27D61}"/>
    <dgm:cxn modelId="{A611E7CF-6907-42A1-8A4C-F2F3DF220454}" type="presOf" srcId="{A740DE56-23B1-4425-A58E-21DC755E4A90}" destId="{AE4AA8AF-52DF-4A5E-9624-F0BF49076ACA}" srcOrd="0" destOrd="0" presId="urn:microsoft.com/office/officeart/2005/8/layout/hList1"/>
    <dgm:cxn modelId="{F94A72D3-55B3-4FA5-A5E6-56A458CA17B2}" srcId="{0A32826A-FED9-4387-9C64-822009102A6C}" destId="{25D4B294-CFFC-4920-8371-77E4880B2F77}" srcOrd="3" destOrd="0" parTransId="{85E7EDF9-2EFF-441B-865D-442F90F47D91}" sibTransId="{071148B2-1FD4-4D89-B502-268A421492FE}"/>
    <dgm:cxn modelId="{19B316EB-EAAA-4E91-993B-8994660AD051}" type="presOf" srcId="{DA81DE8B-1872-4251-AA01-1405833AF9EF}" destId="{AA2E6262-3335-462E-8D2C-C4D15CB7898B}" srcOrd="0" destOrd="3" presId="urn:microsoft.com/office/officeart/2005/8/layout/hList1"/>
    <dgm:cxn modelId="{6E9CDAF2-ECB5-4847-9944-0C2B4FE85FA3}" srcId="{6A2CD45A-0BB8-4D84-9E86-55827D610AC1}" destId="{7AC14EA6-26DF-4E9C-B4AE-60D3ED185C82}" srcOrd="0" destOrd="0" parTransId="{4BECD6F4-35DC-463B-B363-0516CF428AD3}" sibTransId="{2D73B45F-4E7F-4BC4-8112-963FCAA22FDC}"/>
    <dgm:cxn modelId="{F958EEF8-C012-4B10-B8E5-B1C5E4D3005C}" type="presOf" srcId="{7AC14EA6-26DF-4E9C-B4AE-60D3ED185C82}" destId="{E2BF7752-E861-4963-9718-CC89699F8485}" srcOrd="0" destOrd="0" presId="urn:microsoft.com/office/officeart/2005/8/layout/hList1"/>
    <dgm:cxn modelId="{083E4BF9-367D-4347-8EF6-D696A3DEF937}" type="presParOf" srcId="{2577182E-5E46-4592-8BC8-48D1997DD11C}" destId="{F9AEA2F9-4BF4-42EB-903C-166954FCF7CF}" srcOrd="0" destOrd="0" presId="urn:microsoft.com/office/officeart/2005/8/layout/hList1"/>
    <dgm:cxn modelId="{CCE8377D-03D7-4A71-8B53-FD50D1077813}" type="presParOf" srcId="{F9AEA2F9-4BF4-42EB-903C-166954FCF7CF}" destId="{E2BF7752-E861-4963-9718-CC89699F8485}" srcOrd="0" destOrd="0" presId="urn:microsoft.com/office/officeart/2005/8/layout/hList1"/>
    <dgm:cxn modelId="{6FEECBA2-1456-4A1D-A2F9-C38B706953F6}" type="presParOf" srcId="{F9AEA2F9-4BF4-42EB-903C-166954FCF7CF}" destId="{AA2E6262-3335-462E-8D2C-C4D15CB7898B}" srcOrd="1" destOrd="0" presId="urn:microsoft.com/office/officeart/2005/8/layout/hList1"/>
    <dgm:cxn modelId="{5A93A7C4-6275-4C5F-8726-11ED9051D7D1}" type="presParOf" srcId="{2577182E-5E46-4592-8BC8-48D1997DD11C}" destId="{584B338D-21D6-4604-ACBB-DE74E7AE1EAB}" srcOrd="1" destOrd="0" presId="urn:microsoft.com/office/officeart/2005/8/layout/hList1"/>
    <dgm:cxn modelId="{7B39803B-89CB-4970-8C00-BE43BF7721FE}" type="presParOf" srcId="{2577182E-5E46-4592-8BC8-48D1997DD11C}" destId="{1C631D88-C4E4-4A39-B310-B5C2842F9EAD}" srcOrd="2" destOrd="0" presId="urn:microsoft.com/office/officeart/2005/8/layout/hList1"/>
    <dgm:cxn modelId="{4F21435A-1763-4240-AF4D-FC10B9E5B0CF}" type="presParOf" srcId="{1C631D88-C4E4-4A39-B310-B5C2842F9EAD}" destId="{CA2BB10F-85A5-460A-88A9-01EC5C2B13DE}" srcOrd="0" destOrd="0" presId="urn:microsoft.com/office/officeart/2005/8/layout/hList1"/>
    <dgm:cxn modelId="{4A53BFB0-613B-4321-900A-03421BFBCDD3}" type="presParOf" srcId="{1C631D88-C4E4-4A39-B310-B5C2842F9EAD}" destId="{AE4AA8AF-52DF-4A5E-9624-F0BF49076AC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ABE5455-1BFB-4698-83CB-D7BA76D19B66}"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en-US"/>
        </a:p>
      </dgm:t>
    </dgm:pt>
    <dgm:pt modelId="{B37916CC-99BE-48E4-8460-FAB2410F28AF}">
      <dgm:prSet phldrT="[Text]"/>
      <dgm:spPr/>
      <dgm:t>
        <a:bodyPr/>
        <a:lstStyle/>
        <a:p>
          <a:pPr algn="ctr"/>
          <a:r>
            <a:rPr lang="en-US" dirty="0"/>
            <a:t>What are the characteristics of the company?</a:t>
          </a:r>
        </a:p>
      </dgm:t>
    </dgm:pt>
    <dgm:pt modelId="{BAEAD20D-4D1A-42F4-BC9B-18CC3EB359F8}" type="parTrans" cxnId="{8A87FA80-D8E3-4F2A-9106-33A3AB1EBCF9}">
      <dgm:prSet/>
      <dgm:spPr/>
      <dgm:t>
        <a:bodyPr/>
        <a:lstStyle/>
        <a:p>
          <a:endParaRPr lang="en-US"/>
        </a:p>
      </dgm:t>
    </dgm:pt>
    <dgm:pt modelId="{F5D0A699-3681-4D19-BB8C-CA3CA4F9C4D8}" type="sibTrans" cxnId="{8A87FA80-D8E3-4F2A-9106-33A3AB1EBCF9}">
      <dgm:prSet/>
      <dgm:spPr/>
      <dgm:t>
        <a:bodyPr/>
        <a:lstStyle/>
        <a:p>
          <a:endParaRPr lang="en-US"/>
        </a:p>
      </dgm:t>
    </dgm:pt>
    <dgm:pt modelId="{5AFF4CAC-BA3F-4F20-B8AD-E2D7DFB52FC0}">
      <dgm:prSet phldrT="[Text]"/>
      <dgm:spPr/>
      <dgm:t>
        <a:bodyPr/>
        <a:lstStyle/>
        <a:p>
          <a:pPr algn="ctr"/>
          <a:r>
            <a:rPr lang="en-US" dirty="0"/>
            <a:t>What is the availability and quality of data?</a:t>
          </a:r>
        </a:p>
      </dgm:t>
    </dgm:pt>
    <dgm:pt modelId="{BEA679C8-2538-4EF1-8257-4D15258DDB9C}" type="parTrans" cxnId="{D91A608F-EDC5-42B9-BC32-8F77C44966A9}">
      <dgm:prSet/>
      <dgm:spPr/>
      <dgm:t>
        <a:bodyPr/>
        <a:lstStyle/>
        <a:p>
          <a:endParaRPr lang="en-US"/>
        </a:p>
      </dgm:t>
    </dgm:pt>
    <dgm:pt modelId="{632621D7-F4DA-4FDF-96F0-809DF4C18A57}" type="sibTrans" cxnId="{D91A608F-EDC5-42B9-BC32-8F77C44966A9}">
      <dgm:prSet/>
      <dgm:spPr/>
      <dgm:t>
        <a:bodyPr/>
        <a:lstStyle/>
        <a:p>
          <a:endParaRPr lang="en-US"/>
        </a:p>
      </dgm:t>
    </dgm:pt>
    <dgm:pt modelId="{8690EAF4-C9AC-4261-91EF-D160EBB6DE5D}">
      <dgm:prSet phldrT="[Text]"/>
      <dgm:spPr/>
      <dgm:t>
        <a:bodyPr/>
        <a:lstStyle/>
        <a:p>
          <a:pPr algn="ctr"/>
          <a:r>
            <a:rPr lang="en-US" dirty="0"/>
            <a:t>What is the purpose of the valuation?</a:t>
          </a:r>
        </a:p>
      </dgm:t>
    </dgm:pt>
    <dgm:pt modelId="{613C4461-6516-4E50-AB67-0202B781BF51}" type="parTrans" cxnId="{B91CC694-A4DD-4A80-8AD2-F5850EFEEA01}">
      <dgm:prSet/>
      <dgm:spPr/>
      <dgm:t>
        <a:bodyPr/>
        <a:lstStyle/>
        <a:p>
          <a:endParaRPr lang="en-US"/>
        </a:p>
      </dgm:t>
    </dgm:pt>
    <dgm:pt modelId="{EC7F9151-5F02-4943-9827-B55AA906FF2A}" type="sibTrans" cxnId="{B91CC694-A4DD-4A80-8AD2-F5850EFEEA01}">
      <dgm:prSet/>
      <dgm:spPr/>
      <dgm:t>
        <a:bodyPr/>
        <a:lstStyle/>
        <a:p>
          <a:endParaRPr lang="en-US"/>
        </a:p>
      </dgm:t>
    </dgm:pt>
    <dgm:pt modelId="{96B6A546-456D-4316-908E-2D52D9FA173E}" type="pres">
      <dgm:prSet presAssocID="{DABE5455-1BFB-4698-83CB-D7BA76D19B66}" presName="diagram" presStyleCnt="0">
        <dgm:presLayoutVars>
          <dgm:dir/>
          <dgm:resizeHandles val="exact"/>
        </dgm:presLayoutVars>
      </dgm:prSet>
      <dgm:spPr/>
    </dgm:pt>
    <dgm:pt modelId="{CED43B59-372D-4F25-9410-E6A306E3159A}" type="pres">
      <dgm:prSet presAssocID="{B37916CC-99BE-48E4-8460-FAB2410F28AF}" presName="node" presStyleLbl="node1" presStyleIdx="0" presStyleCnt="3">
        <dgm:presLayoutVars>
          <dgm:bulletEnabled val="1"/>
        </dgm:presLayoutVars>
      </dgm:prSet>
      <dgm:spPr/>
    </dgm:pt>
    <dgm:pt modelId="{6334C37E-8D9F-4428-B232-219788DB3D41}" type="pres">
      <dgm:prSet presAssocID="{F5D0A699-3681-4D19-BB8C-CA3CA4F9C4D8}" presName="sibTrans" presStyleCnt="0"/>
      <dgm:spPr/>
    </dgm:pt>
    <dgm:pt modelId="{4C301A14-29B5-4BE9-A3BD-77F89DB828B1}" type="pres">
      <dgm:prSet presAssocID="{5AFF4CAC-BA3F-4F20-B8AD-E2D7DFB52FC0}" presName="node" presStyleLbl="node1" presStyleIdx="1" presStyleCnt="3">
        <dgm:presLayoutVars>
          <dgm:bulletEnabled val="1"/>
        </dgm:presLayoutVars>
      </dgm:prSet>
      <dgm:spPr/>
    </dgm:pt>
    <dgm:pt modelId="{62240047-29B3-4037-9A0A-91400F9D6200}" type="pres">
      <dgm:prSet presAssocID="{632621D7-F4DA-4FDF-96F0-809DF4C18A57}" presName="sibTrans" presStyleCnt="0"/>
      <dgm:spPr/>
    </dgm:pt>
    <dgm:pt modelId="{F54CCBE9-FE93-4F87-9E80-04F13FDFD72D}" type="pres">
      <dgm:prSet presAssocID="{8690EAF4-C9AC-4261-91EF-D160EBB6DE5D}" presName="node" presStyleLbl="node1" presStyleIdx="2" presStyleCnt="3">
        <dgm:presLayoutVars>
          <dgm:bulletEnabled val="1"/>
        </dgm:presLayoutVars>
      </dgm:prSet>
      <dgm:spPr/>
    </dgm:pt>
  </dgm:ptLst>
  <dgm:cxnLst>
    <dgm:cxn modelId="{D75A306D-3FF7-48A9-A623-D3DDD39EF239}" type="presOf" srcId="{B37916CC-99BE-48E4-8460-FAB2410F28AF}" destId="{CED43B59-372D-4F25-9410-E6A306E3159A}" srcOrd="0" destOrd="0" presId="urn:microsoft.com/office/officeart/2005/8/layout/default#1"/>
    <dgm:cxn modelId="{8A87FA80-D8E3-4F2A-9106-33A3AB1EBCF9}" srcId="{DABE5455-1BFB-4698-83CB-D7BA76D19B66}" destId="{B37916CC-99BE-48E4-8460-FAB2410F28AF}" srcOrd="0" destOrd="0" parTransId="{BAEAD20D-4D1A-42F4-BC9B-18CC3EB359F8}" sibTransId="{F5D0A699-3681-4D19-BB8C-CA3CA4F9C4D8}"/>
    <dgm:cxn modelId="{D91A608F-EDC5-42B9-BC32-8F77C44966A9}" srcId="{DABE5455-1BFB-4698-83CB-D7BA76D19B66}" destId="{5AFF4CAC-BA3F-4F20-B8AD-E2D7DFB52FC0}" srcOrd="1" destOrd="0" parTransId="{BEA679C8-2538-4EF1-8257-4D15258DDB9C}" sibTransId="{632621D7-F4DA-4FDF-96F0-809DF4C18A57}"/>
    <dgm:cxn modelId="{B91CC694-A4DD-4A80-8AD2-F5850EFEEA01}" srcId="{DABE5455-1BFB-4698-83CB-D7BA76D19B66}" destId="{8690EAF4-C9AC-4261-91EF-D160EBB6DE5D}" srcOrd="2" destOrd="0" parTransId="{613C4461-6516-4E50-AB67-0202B781BF51}" sibTransId="{EC7F9151-5F02-4943-9827-B55AA906FF2A}"/>
    <dgm:cxn modelId="{7FB98AF3-774F-43F2-90AB-4F30B7A1B10E}" type="presOf" srcId="{5AFF4CAC-BA3F-4F20-B8AD-E2D7DFB52FC0}" destId="{4C301A14-29B5-4BE9-A3BD-77F89DB828B1}" srcOrd="0" destOrd="0" presId="urn:microsoft.com/office/officeart/2005/8/layout/default#1"/>
    <dgm:cxn modelId="{5174EFFC-1233-4EDC-99CE-A9DA3DDA9265}" type="presOf" srcId="{DABE5455-1BFB-4698-83CB-D7BA76D19B66}" destId="{96B6A546-456D-4316-908E-2D52D9FA173E}" srcOrd="0" destOrd="0" presId="urn:microsoft.com/office/officeart/2005/8/layout/default#1"/>
    <dgm:cxn modelId="{6BF07BFD-D9E6-4F80-96C8-065C7FE5B17E}" type="presOf" srcId="{8690EAF4-C9AC-4261-91EF-D160EBB6DE5D}" destId="{F54CCBE9-FE93-4F87-9E80-04F13FDFD72D}" srcOrd="0" destOrd="0" presId="urn:microsoft.com/office/officeart/2005/8/layout/default#1"/>
    <dgm:cxn modelId="{22C09DF5-2271-4E0D-AD1B-1CA9D2DC76A7}" type="presParOf" srcId="{96B6A546-456D-4316-908E-2D52D9FA173E}" destId="{CED43B59-372D-4F25-9410-E6A306E3159A}" srcOrd="0" destOrd="0" presId="urn:microsoft.com/office/officeart/2005/8/layout/default#1"/>
    <dgm:cxn modelId="{4E1AC9B5-AD17-4437-80A9-9949A4E0F08E}" type="presParOf" srcId="{96B6A546-456D-4316-908E-2D52D9FA173E}" destId="{6334C37E-8D9F-4428-B232-219788DB3D41}" srcOrd="1" destOrd="0" presId="urn:microsoft.com/office/officeart/2005/8/layout/default#1"/>
    <dgm:cxn modelId="{3941D393-8051-405E-A107-2D427473DDBA}" type="presParOf" srcId="{96B6A546-456D-4316-908E-2D52D9FA173E}" destId="{4C301A14-29B5-4BE9-A3BD-77F89DB828B1}" srcOrd="2" destOrd="0" presId="urn:microsoft.com/office/officeart/2005/8/layout/default#1"/>
    <dgm:cxn modelId="{4681DCDF-26AD-4065-8C40-A3CD775CE861}" type="presParOf" srcId="{96B6A546-456D-4316-908E-2D52D9FA173E}" destId="{62240047-29B3-4037-9A0A-91400F9D6200}" srcOrd="3" destOrd="0" presId="urn:microsoft.com/office/officeart/2005/8/layout/default#1"/>
    <dgm:cxn modelId="{ED0CC101-9DEA-4F13-8849-072DE3E7BD47}" type="presParOf" srcId="{96B6A546-456D-4316-908E-2D52D9FA173E}" destId="{F54CCBE9-FE93-4F87-9E80-04F13FDFD72D}" srcOrd="4"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DABE5455-1BFB-4698-83CB-D7BA76D19B6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37916CC-99BE-48E4-8460-FAB2410F28AF}">
      <dgm:prSet phldrT="[Text]"/>
      <dgm:spPr/>
      <dgm:t>
        <a:bodyPr/>
        <a:lstStyle/>
        <a:p>
          <a:pPr algn="ctr"/>
          <a:r>
            <a:rPr lang="en-US" dirty="0"/>
            <a:t>Sum-of-the-Parts Valuation </a:t>
          </a:r>
        </a:p>
      </dgm:t>
    </dgm:pt>
    <dgm:pt modelId="{BAEAD20D-4D1A-42F4-BC9B-18CC3EB359F8}" type="parTrans" cxnId="{8A87FA80-D8E3-4F2A-9106-33A3AB1EBCF9}">
      <dgm:prSet/>
      <dgm:spPr/>
      <dgm:t>
        <a:bodyPr/>
        <a:lstStyle/>
        <a:p>
          <a:endParaRPr lang="en-US"/>
        </a:p>
      </dgm:t>
    </dgm:pt>
    <dgm:pt modelId="{F5D0A699-3681-4D19-BB8C-CA3CA4F9C4D8}" type="sibTrans" cxnId="{8A87FA80-D8E3-4F2A-9106-33A3AB1EBCF9}">
      <dgm:prSet/>
      <dgm:spPr/>
      <dgm:t>
        <a:bodyPr/>
        <a:lstStyle/>
        <a:p>
          <a:endParaRPr lang="en-US"/>
        </a:p>
      </dgm:t>
    </dgm:pt>
    <dgm:pt modelId="{7B52435F-FDE0-4A0E-9458-FA9362B81009}">
      <dgm:prSet phldrT="[Text]" phldr="1"/>
      <dgm:spPr/>
      <dgm:t>
        <a:bodyPr/>
        <a:lstStyle/>
        <a:p>
          <a:endParaRPr lang="en-US" dirty="0">
            <a:solidFill>
              <a:schemeClr val="bg1"/>
            </a:solidFill>
          </a:endParaRPr>
        </a:p>
      </dgm:t>
    </dgm:pt>
    <dgm:pt modelId="{90E7823B-4195-4E59-9482-10A68AF9B382}" type="parTrans" cxnId="{68C6CF18-2DE1-4442-AFC3-52A35D5F4E0B}">
      <dgm:prSet/>
      <dgm:spPr/>
      <dgm:t>
        <a:bodyPr/>
        <a:lstStyle/>
        <a:p>
          <a:endParaRPr lang="en-US"/>
        </a:p>
      </dgm:t>
    </dgm:pt>
    <dgm:pt modelId="{817BDB89-157D-4B82-AFA1-70AF445C95A3}" type="sibTrans" cxnId="{68C6CF18-2DE1-4442-AFC3-52A35D5F4E0B}">
      <dgm:prSet/>
      <dgm:spPr/>
      <dgm:t>
        <a:bodyPr/>
        <a:lstStyle/>
        <a:p>
          <a:endParaRPr lang="en-US"/>
        </a:p>
      </dgm:t>
    </dgm:pt>
    <dgm:pt modelId="{5AFF4CAC-BA3F-4F20-B8AD-E2D7DFB52FC0}">
      <dgm:prSet phldrT="[Text]"/>
      <dgm:spPr/>
      <dgm:t>
        <a:bodyPr/>
        <a:lstStyle/>
        <a:p>
          <a:pPr algn="ctr"/>
          <a:r>
            <a:rPr lang="en-US" dirty="0"/>
            <a:t>Sensitivity Analysis</a:t>
          </a:r>
        </a:p>
      </dgm:t>
    </dgm:pt>
    <dgm:pt modelId="{BEA679C8-2538-4EF1-8257-4D15258DDB9C}" type="parTrans" cxnId="{D91A608F-EDC5-42B9-BC32-8F77C44966A9}">
      <dgm:prSet/>
      <dgm:spPr/>
      <dgm:t>
        <a:bodyPr/>
        <a:lstStyle/>
        <a:p>
          <a:endParaRPr lang="en-US"/>
        </a:p>
      </dgm:t>
    </dgm:pt>
    <dgm:pt modelId="{632621D7-F4DA-4FDF-96F0-809DF4C18A57}" type="sibTrans" cxnId="{D91A608F-EDC5-42B9-BC32-8F77C44966A9}">
      <dgm:prSet/>
      <dgm:spPr/>
      <dgm:t>
        <a:bodyPr/>
        <a:lstStyle/>
        <a:p>
          <a:endParaRPr lang="en-US"/>
        </a:p>
      </dgm:t>
    </dgm:pt>
    <dgm:pt modelId="{48CFBD1F-F05C-4C28-8DDE-308856E2FB8B}">
      <dgm:prSet phldrT="[Text]" phldr="1"/>
      <dgm:spPr/>
      <dgm:t>
        <a:bodyPr/>
        <a:lstStyle/>
        <a:p>
          <a:endParaRPr lang="en-US" dirty="0">
            <a:solidFill>
              <a:schemeClr val="bg1"/>
            </a:solidFill>
          </a:endParaRPr>
        </a:p>
      </dgm:t>
    </dgm:pt>
    <dgm:pt modelId="{5D683A58-92B2-4BB2-8792-8920659347F4}" type="parTrans" cxnId="{E6DEEF22-DA11-405D-895E-5B7DEC117A69}">
      <dgm:prSet/>
      <dgm:spPr/>
      <dgm:t>
        <a:bodyPr/>
        <a:lstStyle/>
        <a:p>
          <a:endParaRPr lang="en-US"/>
        </a:p>
      </dgm:t>
    </dgm:pt>
    <dgm:pt modelId="{08FF8D3D-AC6A-42EE-BEF8-BBD9D06A0C91}" type="sibTrans" cxnId="{E6DEEF22-DA11-405D-895E-5B7DEC117A69}">
      <dgm:prSet/>
      <dgm:spPr/>
      <dgm:t>
        <a:bodyPr/>
        <a:lstStyle/>
        <a:p>
          <a:endParaRPr lang="en-US"/>
        </a:p>
      </dgm:t>
    </dgm:pt>
    <dgm:pt modelId="{8690EAF4-C9AC-4261-91EF-D160EBB6DE5D}">
      <dgm:prSet phldrT="[Text]"/>
      <dgm:spPr/>
      <dgm:t>
        <a:bodyPr/>
        <a:lstStyle/>
        <a:p>
          <a:pPr algn="ctr"/>
          <a:r>
            <a:rPr lang="en-US" dirty="0"/>
            <a:t>Situational Adjustments</a:t>
          </a:r>
        </a:p>
      </dgm:t>
    </dgm:pt>
    <dgm:pt modelId="{613C4461-6516-4E50-AB67-0202B781BF51}" type="parTrans" cxnId="{B91CC694-A4DD-4A80-8AD2-F5850EFEEA01}">
      <dgm:prSet/>
      <dgm:spPr/>
      <dgm:t>
        <a:bodyPr/>
        <a:lstStyle/>
        <a:p>
          <a:endParaRPr lang="en-US"/>
        </a:p>
      </dgm:t>
    </dgm:pt>
    <dgm:pt modelId="{EC7F9151-5F02-4943-9827-B55AA906FF2A}" type="sibTrans" cxnId="{B91CC694-A4DD-4A80-8AD2-F5850EFEEA01}">
      <dgm:prSet/>
      <dgm:spPr/>
      <dgm:t>
        <a:bodyPr/>
        <a:lstStyle/>
        <a:p>
          <a:endParaRPr lang="en-US"/>
        </a:p>
      </dgm:t>
    </dgm:pt>
    <dgm:pt modelId="{C8EC0315-4213-40C0-9D2E-A4DD2C85B382}" type="pres">
      <dgm:prSet presAssocID="{DABE5455-1BFB-4698-83CB-D7BA76D19B66}" presName="linear" presStyleCnt="0">
        <dgm:presLayoutVars>
          <dgm:animLvl val="lvl"/>
          <dgm:resizeHandles val="exact"/>
        </dgm:presLayoutVars>
      </dgm:prSet>
      <dgm:spPr/>
    </dgm:pt>
    <dgm:pt modelId="{10DDECCE-F539-4A30-B0DC-77B981292A32}" type="pres">
      <dgm:prSet presAssocID="{B37916CC-99BE-48E4-8460-FAB2410F28AF}" presName="parentText" presStyleLbl="node1" presStyleIdx="0" presStyleCnt="3">
        <dgm:presLayoutVars>
          <dgm:chMax val="0"/>
          <dgm:bulletEnabled val="1"/>
        </dgm:presLayoutVars>
      </dgm:prSet>
      <dgm:spPr/>
    </dgm:pt>
    <dgm:pt modelId="{77F8BC1E-B299-4E37-AF22-438A79E85AF4}" type="pres">
      <dgm:prSet presAssocID="{B37916CC-99BE-48E4-8460-FAB2410F28AF}" presName="childText" presStyleLbl="revTx" presStyleIdx="0" presStyleCnt="2">
        <dgm:presLayoutVars>
          <dgm:bulletEnabled val="1"/>
        </dgm:presLayoutVars>
      </dgm:prSet>
      <dgm:spPr/>
    </dgm:pt>
    <dgm:pt modelId="{7E8830DF-77A5-41CA-A8F9-66611C2B9628}" type="pres">
      <dgm:prSet presAssocID="{5AFF4CAC-BA3F-4F20-B8AD-E2D7DFB52FC0}" presName="parentText" presStyleLbl="node1" presStyleIdx="1" presStyleCnt="3">
        <dgm:presLayoutVars>
          <dgm:chMax val="0"/>
          <dgm:bulletEnabled val="1"/>
        </dgm:presLayoutVars>
      </dgm:prSet>
      <dgm:spPr/>
    </dgm:pt>
    <dgm:pt modelId="{EA79D9C1-3967-4353-934F-1364BF1510B8}" type="pres">
      <dgm:prSet presAssocID="{5AFF4CAC-BA3F-4F20-B8AD-E2D7DFB52FC0}" presName="childText" presStyleLbl="revTx" presStyleIdx="1" presStyleCnt="2">
        <dgm:presLayoutVars>
          <dgm:bulletEnabled val="1"/>
        </dgm:presLayoutVars>
      </dgm:prSet>
      <dgm:spPr/>
    </dgm:pt>
    <dgm:pt modelId="{CDC08230-694D-404F-9A60-7FB3B006EE3F}" type="pres">
      <dgm:prSet presAssocID="{8690EAF4-C9AC-4261-91EF-D160EBB6DE5D}" presName="parentText" presStyleLbl="node1" presStyleIdx="2" presStyleCnt="3">
        <dgm:presLayoutVars>
          <dgm:chMax val="0"/>
          <dgm:bulletEnabled val="1"/>
        </dgm:presLayoutVars>
      </dgm:prSet>
      <dgm:spPr/>
    </dgm:pt>
  </dgm:ptLst>
  <dgm:cxnLst>
    <dgm:cxn modelId="{C4330709-1CCA-4152-A7EF-EF015E002556}" type="presOf" srcId="{8690EAF4-C9AC-4261-91EF-D160EBB6DE5D}" destId="{CDC08230-694D-404F-9A60-7FB3B006EE3F}" srcOrd="0" destOrd="0" presId="urn:microsoft.com/office/officeart/2005/8/layout/vList2"/>
    <dgm:cxn modelId="{68C6CF18-2DE1-4442-AFC3-52A35D5F4E0B}" srcId="{B37916CC-99BE-48E4-8460-FAB2410F28AF}" destId="{7B52435F-FDE0-4A0E-9458-FA9362B81009}" srcOrd="0" destOrd="0" parTransId="{90E7823B-4195-4E59-9482-10A68AF9B382}" sibTransId="{817BDB89-157D-4B82-AFA1-70AF445C95A3}"/>
    <dgm:cxn modelId="{E6DEEF22-DA11-405D-895E-5B7DEC117A69}" srcId="{5AFF4CAC-BA3F-4F20-B8AD-E2D7DFB52FC0}" destId="{48CFBD1F-F05C-4C28-8DDE-308856E2FB8B}" srcOrd="0" destOrd="0" parTransId="{5D683A58-92B2-4BB2-8792-8920659347F4}" sibTransId="{08FF8D3D-AC6A-42EE-BEF8-BBD9D06A0C91}"/>
    <dgm:cxn modelId="{E84A6B61-1503-4285-AE98-2951ADF44CF0}" type="presOf" srcId="{5AFF4CAC-BA3F-4F20-B8AD-E2D7DFB52FC0}" destId="{7E8830DF-77A5-41CA-A8F9-66611C2B9628}" srcOrd="0" destOrd="0" presId="urn:microsoft.com/office/officeart/2005/8/layout/vList2"/>
    <dgm:cxn modelId="{8A87FA80-D8E3-4F2A-9106-33A3AB1EBCF9}" srcId="{DABE5455-1BFB-4698-83CB-D7BA76D19B66}" destId="{B37916CC-99BE-48E4-8460-FAB2410F28AF}" srcOrd="0" destOrd="0" parTransId="{BAEAD20D-4D1A-42F4-BC9B-18CC3EB359F8}" sibTransId="{F5D0A699-3681-4D19-BB8C-CA3CA4F9C4D8}"/>
    <dgm:cxn modelId="{33826D81-667A-4575-BFDE-2154D51E514C}" type="presOf" srcId="{DABE5455-1BFB-4698-83CB-D7BA76D19B66}" destId="{C8EC0315-4213-40C0-9D2E-A4DD2C85B382}" srcOrd="0" destOrd="0" presId="urn:microsoft.com/office/officeart/2005/8/layout/vList2"/>
    <dgm:cxn modelId="{D91A608F-EDC5-42B9-BC32-8F77C44966A9}" srcId="{DABE5455-1BFB-4698-83CB-D7BA76D19B66}" destId="{5AFF4CAC-BA3F-4F20-B8AD-E2D7DFB52FC0}" srcOrd="1" destOrd="0" parTransId="{BEA679C8-2538-4EF1-8257-4D15258DDB9C}" sibTransId="{632621D7-F4DA-4FDF-96F0-809DF4C18A57}"/>
    <dgm:cxn modelId="{9A679490-D554-4DC2-B8D4-BCE77473DDBB}" type="presOf" srcId="{7B52435F-FDE0-4A0E-9458-FA9362B81009}" destId="{77F8BC1E-B299-4E37-AF22-438A79E85AF4}" srcOrd="0" destOrd="0" presId="urn:microsoft.com/office/officeart/2005/8/layout/vList2"/>
    <dgm:cxn modelId="{B91CC694-A4DD-4A80-8AD2-F5850EFEEA01}" srcId="{DABE5455-1BFB-4698-83CB-D7BA76D19B66}" destId="{8690EAF4-C9AC-4261-91EF-D160EBB6DE5D}" srcOrd="2" destOrd="0" parTransId="{613C4461-6516-4E50-AB67-0202B781BF51}" sibTransId="{EC7F9151-5F02-4943-9827-B55AA906FF2A}"/>
    <dgm:cxn modelId="{B84A359B-47DB-4B96-B76F-16847926DD6A}" type="presOf" srcId="{48CFBD1F-F05C-4C28-8DDE-308856E2FB8B}" destId="{EA79D9C1-3967-4353-934F-1364BF1510B8}" srcOrd="0" destOrd="0" presId="urn:microsoft.com/office/officeart/2005/8/layout/vList2"/>
    <dgm:cxn modelId="{40E25DAE-16FE-4CEE-8466-3D2789607E79}" type="presOf" srcId="{B37916CC-99BE-48E4-8460-FAB2410F28AF}" destId="{10DDECCE-F539-4A30-B0DC-77B981292A32}" srcOrd="0" destOrd="0" presId="urn:microsoft.com/office/officeart/2005/8/layout/vList2"/>
    <dgm:cxn modelId="{7465C78E-89F3-4DC5-AAAE-457A4D92A4B0}" type="presParOf" srcId="{C8EC0315-4213-40C0-9D2E-A4DD2C85B382}" destId="{10DDECCE-F539-4A30-B0DC-77B981292A32}" srcOrd="0" destOrd="0" presId="urn:microsoft.com/office/officeart/2005/8/layout/vList2"/>
    <dgm:cxn modelId="{90E278C7-E99E-4761-A63D-061EDAFF6DB1}" type="presParOf" srcId="{C8EC0315-4213-40C0-9D2E-A4DD2C85B382}" destId="{77F8BC1E-B299-4E37-AF22-438A79E85AF4}" srcOrd="1" destOrd="0" presId="urn:microsoft.com/office/officeart/2005/8/layout/vList2"/>
    <dgm:cxn modelId="{F2C6192D-E586-41A3-96C9-7E7994FD46CF}" type="presParOf" srcId="{C8EC0315-4213-40C0-9D2E-A4DD2C85B382}" destId="{7E8830DF-77A5-41CA-A8F9-66611C2B9628}" srcOrd="2" destOrd="0" presId="urn:microsoft.com/office/officeart/2005/8/layout/vList2"/>
    <dgm:cxn modelId="{E92D122E-5528-4C31-84B4-A4CA2B4C3065}" type="presParOf" srcId="{C8EC0315-4213-40C0-9D2E-A4DD2C85B382}" destId="{EA79D9C1-3967-4353-934F-1364BF1510B8}" srcOrd="3" destOrd="0" presId="urn:microsoft.com/office/officeart/2005/8/layout/vList2"/>
    <dgm:cxn modelId="{7BFBEAAF-D474-416A-B631-7F8ADB5051C5}" type="presParOf" srcId="{C8EC0315-4213-40C0-9D2E-A4DD2C85B382}" destId="{CDC08230-694D-404F-9A60-7FB3B006EE3F}"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DABE5455-1BFB-4698-83CB-D7BA76D19B66}" type="doc">
      <dgm:prSet loTypeId="urn:microsoft.com/office/officeart/2005/8/layout/default#2" loCatId="list" qsTypeId="urn:microsoft.com/office/officeart/2005/8/quickstyle/simple3" qsCatId="simple" csTypeId="urn:microsoft.com/office/officeart/2005/8/colors/accent1_2" csCatId="accent1" phldr="1"/>
      <dgm:spPr/>
      <dgm:t>
        <a:bodyPr/>
        <a:lstStyle/>
        <a:p>
          <a:endParaRPr lang="en-US"/>
        </a:p>
      </dgm:t>
    </dgm:pt>
    <dgm:pt modelId="{B37916CC-99BE-48E4-8460-FAB2410F28AF}">
      <dgm:prSet phldrT="[Text]"/>
      <dgm:spPr/>
      <dgm:t>
        <a:bodyPr/>
        <a:lstStyle/>
        <a:p>
          <a:pPr algn="ctr"/>
          <a:r>
            <a:rPr lang="en-US" dirty="0">
              <a:solidFill>
                <a:schemeClr val="bg1"/>
              </a:solidFill>
            </a:rPr>
            <a:t>Sell-Side Analysts</a:t>
          </a:r>
        </a:p>
      </dgm:t>
    </dgm:pt>
    <dgm:pt modelId="{BAEAD20D-4D1A-42F4-BC9B-18CC3EB359F8}" type="parTrans" cxnId="{8A87FA80-D8E3-4F2A-9106-33A3AB1EBCF9}">
      <dgm:prSet/>
      <dgm:spPr/>
      <dgm:t>
        <a:bodyPr/>
        <a:lstStyle/>
        <a:p>
          <a:endParaRPr lang="en-US"/>
        </a:p>
      </dgm:t>
    </dgm:pt>
    <dgm:pt modelId="{F5D0A699-3681-4D19-BB8C-CA3CA4F9C4D8}" type="sibTrans" cxnId="{8A87FA80-D8E3-4F2A-9106-33A3AB1EBCF9}">
      <dgm:prSet/>
      <dgm:spPr/>
      <dgm:t>
        <a:bodyPr/>
        <a:lstStyle/>
        <a:p>
          <a:endParaRPr lang="en-US"/>
        </a:p>
      </dgm:t>
    </dgm:pt>
    <dgm:pt modelId="{5AFF4CAC-BA3F-4F20-B8AD-E2D7DFB52FC0}">
      <dgm:prSet phldrT="[Text]"/>
      <dgm:spPr/>
      <dgm:t>
        <a:bodyPr/>
        <a:lstStyle/>
        <a:p>
          <a:pPr algn="ctr"/>
          <a:r>
            <a:rPr lang="en-US" dirty="0">
              <a:solidFill>
                <a:schemeClr val="bg1"/>
              </a:solidFill>
            </a:rPr>
            <a:t>Buy-Side Analysts</a:t>
          </a:r>
        </a:p>
      </dgm:t>
    </dgm:pt>
    <dgm:pt modelId="{BEA679C8-2538-4EF1-8257-4D15258DDB9C}" type="parTrans" cxnId="{D91A608F-EDC5-42B9-BC32-8F77C44966A9}">
      <dgm:prSet/>
      <dgm:spPr/>
      <dgm:t>
        <a:bodyPr/>
        <a:lstStyle/>
        <a:p>
          <a:endParaRPr lang="en-US"/>
        </a:p>
      </dgm:t>
    </dgm:pt>
    <dgm:pt modelId="{632621D7-F4DA-4FDF-96F0-809DF4C18A57}" type="sibTrans" cxnId="{D91A608F-EDC5-42B9-BC32-8F77C44966A9}">
      <dgm:prSet/>
      <dgm:spPr/>
      <dgm:t>
        <a:bodyPr/>
        <a:lstStyle/>
        <a:p>
          <a:endParaRPr lang="en-US"/>
        </a:p>
      </dgm:t>
    </dgm:pt>
    <dgm:pt modelId="{8690EAF4-C9AC-4261-91EF-D160EBB6DE5D}">
      <dgm:prSet phldrT="[Text]"/>
      <dgm:spPr/>
      <dgm:t>
        <a:bodyPr/>
        <a:lstStyle/>
        <a:p>
          <a:pPr algn="ctr"/>
          <a:r>
            <a:rPr lang="en-US" dirty="0">
              <a:solidFill>
                <a:schemeClr val="bg1"/>
              </a:solidFill>
            </a:rPr>
            <a:t>Corporate Analysts</a:t>
          </a:r>
        </a:p>
      </dgm:t>
    </dgm:pt>
    <dgm:pt modelId="{613C4461-6516-4E50-AB67-0202B781BF51}" type="parTrans" cxnId="{B91CC694-A4DD-4A80-8AD2-F5850EFEEA01}">
      <dgm:prSet/>
      <dgm:spPr/>
      <dgm:t>
        <a:bodyPr/>
        <a:lstStyle/>
        <a:p>
          <a:endParaRPr lang="en-US"/>
        </a:p>
      </dgm:t>
    </dgm:pt>
    <dgm:pt modelId="{EC7F9151-5F02-4943-9827-B55AA906FF2A}" type="sibTrans" cxnId="{B91CC694-A4DD-4A80-8AD2-F5850EFEEA01}">
      <dgm:prSet/>
      <dgm:spPr/>
      <dgm:t>
        <a:bodyPr/>
        <a:lstStyle/>
        <a:p>
          <a:endParaRPr lang="en-US"/>
        </a:p>
      </dgm:t>
    </dgm:pt>
    <dgm:pt modelId="{596E43D9-8D45-4B54-B05D-B8BC9D493EB4}">
      <dgm:prSet phldrT="[Text]"/>
      <dgm:spPr/>
      <dgm:t>
        <a:bodyPr/>
        <a:lstStyle/>
        <a:p>
          <a:pPr algn="ctr"/>
          <a:r>
            <a:rPr lang="en-US" dirty="0">
              <a:solidFill>
                <a:schemeClr val="bg1"/>
              </a:solidFill>
            </a:rPr>
            <a:t>Independent Analysts</a:t>
          </a:r>
        </a:p>
      </dgm:t>
    </dgm:pt>
    <dgm:pt modelId="{FC014265-BF83-4AA6-9993-2C7EF5B2A697}" type="parTrans" cxnId="{7EB72E2F-8524-4446-BDA1-CF8B252AFFB8}">
      <dgm:prSet/>
      <dgm:spPr/>
      <dgm:t>
        <a:bodyPr/>
        <a:lstStyle/>
        <a:p>
          <a:endParaRPr lang="en-US"/>
        </a:p>
      </dgm:t>
    </dgm:pt>
    <dgm:pt modelId="{38B16493-C35B-40C6-A0D3-0E5C46E2DAD6}" type="sibTrans" cxnId="{7EB72E2F-8524-4446-BDA1-CF8B252AFFB8}">
      <dgm:prSet/>
      <dgm:spPr/>
      <dgm:t>
        <a:bodyPr/>
        <a:lstStyle/>
        <a:p>
          <a:endParaRPr lang="en-US"/>
        </a:p>
      </dgm:t>
    </dgm:pt>
    <dgm:pt modelId="{4B52249E-D54E-439F-A123-1D24EB38F376}" type="pres">
      <dgm:prSet presAssocID="{DABE5455-1BFB-4698-83CB-D7BA76D19B66}" presName="diagram" presStyleCnt="0">
        <dgm:presLayoutVars>
          <dgm:dir/>
          <dgm:resizeHandles val="exact"/>
        </dgm:presLayoutVars>
      </dgm:prSet>
      <dgm:spPr/>
    </dgm:pt>
    <dgm:pt modelId="{E31556D2-40BA-4194-BC4F-9D108932319C}" type="pres">
      <dgm:prSet presAssocID="{B37916CC-99BE-48E4-8460-FAB2410F28AF}" presName="node" presStyleLbl="node1" presStyleIdx="0" presStyleCnt="4">
        <dgm:presLayoutVars>
          <dgm:bulletEnabled val="1"/>
        </dgm:presLayoutVars>
      </dgm:prSet>
      <dgm:spPr/>
    </dgm:pt>
    <dgm:pt modelId="{A561CDA9-CF92-48F3-B213-FD215C88A0D0}" type="pres">
      <dgm:prSet presAssocID="{F5D0A699-3681-4D19-BB8C-CA3CA4F9C4D8}" presName="sibTrans" presStyleCnt="0"/>
      <dgm:spPr/>
    </dgm:pt>
    <dgm:pt modelId="{6DC62484-2B13-4FD7-B59D-73D829D99B55}" type="pres">
      <dgm:prSet presAssocID="{5AFF4CAC-BA3F-4F20-B8AD-E2D7DFB52FC0}" presName="node" presStyleLbl="node1" presStyleIdx="1" presStyleCnt="4">
        <dgm:presLayoutVars>
          <dgm:bulletEnabled val="1"/>
        </dgm:presLayoutVars>
      </dgm:prSet>
      <dgm:spPr/>
    </dgm:pt>
    <dgm:pt modelId="{61228EDF-2D90-4E85-92A5-E4B49659BF90}" type="pres">
      <dgm:prSet presAssocID="{632621D7-F4DA-4FDF-96F0-809DF4C18A57}" presName="sibTrans" presStyleCnt="0"/>
      <dgm:spPr/>
    </dgm:pt>
    <dgm:pt modelId="{7ED6D53A-AD31-4C1D-BF37-1042C313A4F9}" type="pres">
      <dgm:prSet presAssocID="{8690EAF4-C9AC-4261-91EF-D160EBB6DE5D}" presName="node" presStyleLbl="node1" presStyleIdx="2" presStyleCnt="4">
        <dgm:presLayoutVars>
          <dgm:bulletEnabled val="1"/>
        </dgm:presLayoutVars>
      </dgm:prSet>
      <dgm:spPr/>
    </dgm:pt>
    <dgm:pt modelId="{C22E798A-EE26-45DB-B993-F663ACC194A7}" type="pres">
      <dgm:prSet presAssocID="{EC7F9151-5F02-4943-9827-B55AA906FF2A}" presName="sibTrans" presStyleCnt="0"/>
      <dgm:spPr/>
    </dgm:pt>
    <dgm:pt modelId="{47693C69-A294-4EEC-8AB4-B95AE7020C0B}" type="pres">
      <dgm:prSet presAssocID="{596E43D9-8D45-4B54-B05D-B8BC9D493EB4}" presName="node" presStyleLbl="node1" presStyleIdx="3" presStyleCnt="4">
        <dgm:presLayoutVars>
          <dgm:bulletEnabled val="1"/>
        </dgm:presLayoutVars>
      </dgm:prSet>
      <dgm:spPr/>
    </dgm:pt>
  </dgm:ptLst>
  <dgm:cxnLst>
    <dgm:cxn modelId="{16B3561E-A961-40C9-8390-485B458F70D3}" type="presOf" srcId="{596E43D9-8D45-4B54-B05D-B8BC9D493EB4}" destId="{47693C69-A294-4EEC-8AB4-B95AE7020C0B}" srcOrd="0" destOrd="0" presId="urn:microsoft.com/office/officeart/2005/8/layout/default#2"/>
    <dgm:cxn modelId="{7EB72E2F-8524-4446-BDA1-CF8B252AFFB8}" srcId="{DABE5455-1BFB-4698-83CB-D7BA76D19B66}" destId="{596E43D9-8D45-4B54-B05D-B8BC9D493EB4}" srcOrd="3" destOrd="0" parTransId="{FC014265-BF83-4AA6-9993-2C7EF5B2A697}" sibTransId="{38B16493-C35B-40C6-A0D3-0E5C46E2DAD6}"/>
    <dgm:cxn modelId="{E3F77638-FDC8-4D88-B478-026692E83302}" type="presOf" srcId="{B37916CC-99BE-48E4-8460-FAB2410F28AF}" destId="{E31556D2-40BA-4194-BC4F-9D108932319C}" srcOrd="0" destOrd="0" presId="urn:microsoft.com/office/officeart/2005/8/layout/default#2"/>
    <dgm:cxn modelId="{49737D64-B85E-4F4A-8EC4-6B7FC509D076}" type="presOf" srcId="{5AFF4CAC-BA3F-4F20-B8AD-E2D7DFB52FC0}" destId="{6DC62484-2B13-4FD7-B59D-73D829D99B55}" srcOrd="0" destOrd="0" presId="urn:microsoft.com/office/officeart/2005/8/layout/default#2"/>
    <dgm:cxn modelId="{8A87FA80-D8E3-4F2A-9106-33A3AB1EBCF9}" srcId="{DABE5455-1BFB-4698-83CB-D7BA76D19B66}" destId="{B37916CC-99BE-48E4-8460-FAB2410F28AF}" srcOrd="0" destOrd="0" parTransId="{BAEAD20D-4D1A-42F4-BC9B-18CC3EB359F8}" sibTransId="{F5D0A699-3681-4D19-BB8C-CA3CA4F9C4D8}"/>
    <dgm:cxn modelId="{D91A608F-EDC5-42B9-BC32-8F77C44966A9}" srcId="{DABE5455-1BFB-4698-83CB-D7BA76D19B66}" destId="{5AFF4CAC-BA3F-4F20-B8AD-E2D7DFB52FC0}" srcOrd="1" destOrd="0" parTransId="{BEA679C8-2538-4EF1-8257-4D15258DDB9C}" sibTransId="{632621D7-F4DA-4FDF-96F0-809DF4C18A57}"/>
    <dgm:cxn modelId="{52B41D91-111A-4457-ABE8-5CC83170CC6E}" type="presOf" srcId="{8690EAF4-C9AC-4261-91EF-D160EBB6DE5D}" destId="{7ED6D53A-AD31-4C1D-BF37-1042C313A4F9}" srcOrd="0" destOrd="0" presId="urn:microsoft.com/office/officeart/2005/8/layout/default#2"/>
    <dgm:cxn modelId="{B91CC694-A4DD-4A80-8AD2-F5850EFEEA01}" srcId="{DABE5455-1BFB-4698-83CB-D7BA76D19B66}" destId="{8690EAF4-C9AC-4261-91EF-D160EBB6DE5D}" srcOrd="2" destOrd="0" parTransId="{613C4461-6516-4E50-AB67-0202B781BF51}" sibTransId="{EC7F9151-5F02-4943-9827-B55AA906FF2A}"/>
    <dgm:cxn modelId="{4685FABE-76BB-4752-B63E-0864B74D1A79}" type="presOf" srcId="{DABE5455-1BFB-4698-83CB-D7BA76D19B66}" destId="{4B52249E-D54E-439F-A123-1D24EB38F376}" srcOrd="0" destOrd="0" presId="urn:microsoft.com/office/officeart/2005/8/layout/default#2"/>
    <dgm:cxn modelId="{29861A90-22B0-4D7C-94B9-047476E4085A}" type="presParOf" srcId="{4B52249E-D54E-439F-A123-1D24EB38F376}" destId="{E31556D2-40BA-4194-BC4F-9D108932319C}" srcOrd="0" destOrd="0" presId="urn:microsoft.com/office/officeart/2005/8/layout/default#2"/>
    <dgm:cxn modelId="{EFC2D39F-0B1C-42E1-A95D-35CEF43F6E9D}" type="presParOf" srcId="{4B52249E-D54E-439F-A123-1D24EB38F376}" destId="{A561CDA9-CF92-48F3-B213-FD215C88A0D0}" srcOrd="1" destOrd="0" presId="urn:microsoft.com/office/officeart/2005/8/layout/default#2"/>
    <dgm:cxn modelId="{8F1D79C2-CD4E-41D7-85E8-88FAE7842EE8}" type="presParOf" srcId="{4B52249E-D54E-439F-A123-1D24EB38F376}" destId="{6DC62484-2B13-4FD7-B59D-73D829D99B55}" srcOrd="2" destOrd="0" presId="urn:microsoft.com/office/officeart/2005/8/layout/default#2"/>
    <dgm:cxn modelId="{F1EDCA3B-66E9-4E0A-9A9A-E56BA2636E1E}" type="presParOf" srcId="{4B52249E-D54E-439F-A123-1D24EB38F376}" destId="{61228EDF-2D90-4E85-92A5-E4B49659BF90}" srcOrd="3" destOrd="0" presId="urn:microsoft.com/office/officeart/2005/8/layout/default#2"/>
    <dgm:cxn modelId="{7220A8B3-4663-4353-A15B-6AB48F4BA66F}" type="presParOf" srcId="{4B52249E-D54E-439F-A123-1D24EB38F376}" destId="{7ED6D53A-AD31-4C1D-BF37-1042C313A4F9}" srcOrd="4" destOrd="0" presId="urn:microsoft.com/office/officeart/2005/8/layout/default#2"/>
    <dgm:cxn modelId="{4D1A4F46-257F-4F50-AF9C-E8D1840B9B81}" type="presParOf" srcId="{4B52249E-D54E-439F-A123-1D24EB38F376}" destId="{C22E798A-EE26-45DB-B993-F663ACC194A7}" srcOrd="5" destOrd="0" presId="urn:microsoft.com/office/officeart/2005/8/layout/default#2"/>
    <dgm:cxn modelId="{8468BDE0-85D5-4C1E-9AE0-81FEC9679048}" type="presParOf" srcId="{4B52249E-D54E-439F-A123-1D24EB38F376}" destId="{47693C69-A294-4EEC-8AB4-B95AE7020C0B}" srcOrd="6" destOrd="0" presId="urn:microsoft.com/office/officeart/2005/8/layout/defaul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84758569-E18A-47C6-B563-157F9A81184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650E301-2572-4876-AD74-35A23674B27A}">
      <dgm:prSet phldrT="[Text]" custT="1"/>
      <dgm:spPr/>
      <dgm:t>
        <a:bodyPr/>
        <a:lstStyle/>
        <a:p>
          <a:r>
            <a:rPr lang="en-US" sz="2000" dirty="0"/>
            <a:t>Valuation</a:t>
          </a:r>
        </a:p>
      </dgm:t>
    </dgm:pt>
    <dgm:pt modelId="{52A61D71-AA01-4047-9E3A-57AC828DEF6D}" type="parTrans" cxnId="{7D988956-9DAF-446C-BF9E-23CA7360C9EC}">
      <dgm:prSet/>
      <dgm:spPr/>
      <dgm:t>
        <a:bodyPr/>
        <a:lstStyle/>
        <a:p>
          <a:endParaRPr lang="en-US"/>
        </a:p>
      </dgm:t>
    </dgm:pt>
    <dgm:pt modelId="{D9C86E0A-7FE7-4EA6-A3F1-81B73BCBCAF2}" type="sibTrans" cxnId="{7D988956-9DAF-446C-BF9E-23CA7360C9EC}">
      <dgm:prSet/>
      <dgm:spPr/>
      <dgm:t>
        <a:bodyPr/>
        <a:lstStyle/>
        <a:p>
          <a:endParaRPr lang="en-US"/>
        </a:p>
      </dgm:t>
    </dgm:pt>
    <dgm:pt modelId="{16EE4D4D-C43B-4ECA-8AF1-3E661D22C593}">
      <dgm:prSet phldrT="[Text]" custT="1"/>
      <dgm:spPr/>
      <dgm:t>
        <a:bodyPr/>
        <a:lstStyle/>
        <a:p>
          <a:r>
            <a:rPr lang="en-US" sz="2000" dirty="0"/>
            <a:t>Asset Mispricing</a:t>
          </a:r>
          <a:endParaRPr lang="en-US" sz="1400" dirty="0"/>
        </a:p>
      </dgm:t>
    </dgm:pt>
    <dgm:pt modelId="{1725B786-1359-4629-B034-2ED6F892DB7B}" type="parTrans" cxnId="{8F5F4B60-4113-46B6-AB37-46EC9EAFFE5C}">
      <dgm:prSet/>
      <dgm:spPr/>
      <dgm:t>
        <a:bodyPr/>
        <a:lstStyle/>
        <a:p>
          <a:endParaRPr lang="en-US"/>
        </a:p>
      </dgm:t>
    </dgm:pt>
    <dgm:pt modelId="{91CA8E83-D001-421B-B662-4651124A90C2}" type="sibTrans" cxnId="{8F5F4B60-4113-46B6-AB37-46EC9EAFFE5C}">
      <dgm:prSet/>
      <dgm:spPr/>
      <dgm:t>
        <a:bodyPr/>
        <a:lstStyle/>
        <a:p>
          <a:endParaRPr lang="en-US"/>
        </a:p>
      </dgm:t>
    </dgm:pt>
    <dgm:pt modelId="{3454A190-7337-4A2D-9CB5-BB846101151E}">
      <dgm:prSet phldrT="[Text]" custT="1"/>
      <dgm:spPr/>
      <dgm:t>
        <a:bodyPr/>
        <a:lstStyle/>
        <a:p>
          <a:r>
            <a:rPr lang="en-US" sz="2000" dirty="0"/>
            <a:t>Other Uses of Equity Valuation</a:t>
          </a:r>
        </a:p>
      </dgm:t>
    </dgm:pt>
    <dgm:pt modelId="{5B26B726-4200-4FAA-9CE0-7C321EB2A921}" type="parTrans" cxnId="{270150A3-A765-47DC-8633-369875722356}">
      <dgm:prSet/>
      <dgm:spPr/>
      <dgm:t>
        <a:bodyPr/>
        <a:lstStyle/>
        <a:p>
          <a:endParaRPr lang="en-US"/>
        </a:p>
      </dgm:t>
    </dgm:pt>
    <dgm:pt modelId="{94424E78-9CF1-49A2-80F2-A67B0128CAB6}" type="sibTrans" cxnId="{270150A3-A765-47DC-8633-369875722356}">
      <dgm:prSet/>
      <dgm:spPr/>
      <dgm:t>
        <a:bodyPr/>
        <a:lstStyle/>
        <a:p>
          <a:endParaRPr lang="en-US"/>
        </a:p>
      </dgm:t>
    </dgm:pt>
    <dgm:pt modelId="{0F6AAB9B-21F0-40ED-A920-E7C77C3D69DB}">
      <dgm:prSet/>
      <dgm:spPr/>
      <dgm:t>
        <a:bodyPr/>
        <a:lstStyle/>
        <a:p>
          <a:r>
            <a:rPr lang="en-US" dirty="0"/>
            <a:t>Active investors seek to exploit market mispricing</a:t>
          </a:r>
        </a:p>
      </dgm:t>
    </dgm:pt>
    <dgm:pt modelId="{5277F48D-6AFF-4FAA-BF46-DDB4CBA23C04}" type="parTrans" cxnId="{0E7683F7-8930-4235-B740-336330AB3320}">
      <dgm:prSet/>
      <dgm:spPr/>
      <dgm:t>
        <a:bodyPr/>
        <a:lstStyle/>
        <a:p>
          <a:endParaRPr lang="en-US"/>
        </a:p>
      </dgm:t>
    </dgm:pt>
    <dgm:pt modelId="{992D02C8-A3A2-4B74-9DED-7486B8238B63}" type="sibTrans" cxnId="{0E7683F7-8930-4235-B740-336330AB3320}">
      <dgm:prSet/>
      <dgm:spPr/>
      <dgm:t>
        <a:bodyPr/>
        <a:lstStyle/>
        <a:p>
          <a:endParaRPr lang="en-US"/>
        </a:p>
      </dgm:t>
    </dgm:pt>
    <dgm:pt modelId="{9D8974B1-9E38-4A2E-9EB4-9644262704E4}">
      <dgm:prSet/>
      <dgm:spPr/>
      <dgm:t>
        <a:bodyPr/>
        <a:lstStyle/>
        <a:p>
          <a:r>
            <a:rPr lang="en-US" dirty="0"/>
            <a:t>Market expectation extraction, firm strategy and event evaluation, fairness opinions, private firm valuation, shareholder communications, compensation</a:t>
          </a:r>
        </a:p>
      </dgm:t>
    </dgm:pt>
    <dgm:pt modelId="{9099D233-3580-42F6-A905-5927221C6990}" type="parTrans" cxnId="{0641B97C-9049-460D-A74C-7EE3A0D36012}">
      <dgm:prSet/>
      <dgm:spPr/>
      <dgm:t>
        <a:bodyPr/>
        <a:lstStyle/>
        <a:p>
          <a:endParaRPr lang="en-US"/>
        </a:p>
      </dgm:t>
    </dgm:pt>
    <dgm:pt modelId="{BD1FFA1E-88C8-4829-BCE5-D7CF8CBA0BFE}" type="sibTrans" cxnId="{0641B97C-9049-460D-A74C-7EE3A0D36012}">
      <dgm:prSet/>
      <dgm:spPr/>
      <dgm:t>
        <a:bodyPr/>
        <a:lstStyle/>
        <a:p>
          <a:endParaRPr lang="en-US"/>
        </a:p>
      </dgm:t>
    </dgm:pt>
    <dgm:pt modelId="{52002A39-6650-490B-95C1-965B3230CCD3}">
      <dgm:prSet/>
      <dgm:spPr/>
      <dgm:t>
        <a:bodyPr/>
        <a:lstStyle/>
        <a:p>
          <a:r>
            <a:rPr lang="en-US" dirty="0"/>
            <a:t>Intrinsic value: Value given a complete understanding of the asset</a:t>
          </a:r>
        </a:p>
      </dgm:t>
    </dgm:pt>
    <dgm:pt modelId="{9C1B7C35-6248-4934-A241-A34FF310B557}" type="parTrans" cxnId="{8D07C65B-54FD-4F34-8B3E-8F82BF66AD4E}">
      <dgm:prSet/>
      <dgm:spPr/>
      <dgm:t>
        <a:bodyPr/>
        <a:lstStyle/>
        <a:p>
          <a:endParaRPr lang="en-US"/>
        </a:p>
      </dgm:t>
    </dgm:pt>
    <dgm:pt modelId="{A501D958-E74E-4E35-AEE7-D8EE6EFB3CBF}" type="sibTrans" cxnId="{8D07C65B-54FD-4F34-8B3E-8F82BF66AD4E}">
      <dgm:prSet/>
      <dgm:spPr/>
      <dgm:t>
        <a:bodyPr/>
        <a:lstStyle/>
        <a:p>
          <a:endParaRPr lang="en-US"/>
        </a:p>
      </dgm:t>
    </dgm:pt>
    <dgm:pt modelId="{C8B81616-09A0-41EF-B1EF-76B586A1C979}">
      <dgm:prSet/>
      <dgm:spPr/>
      <dgm:t>
        <a:bodyPr/>
        <a:lstStyle/>
        <a:p>
          <a:r>
            <a:rPr lang="en-US" dirty="0"/>
            <a:t>Intrinsic value ≠ Market price</a:t>
          </a:r>
        </a:p>
      </dgm:t>
    </dgm:pt>
    <dgm:pt modelId="{B249F555-DCCD-4998-B7D0-B151D5660C00}" type="parTrans" cxnId="{D8EECDCA-1B41-46F2-B879-E9DDCC4D6B59}">
      <dgm:prSet/>
      <dgm:spPr/>
      <dgm:t>
        <a:bodyPr/>
        <a:lstStyle/>
        <a:p>
          <a:endParaRPr lang="en-US"/>
        </a:p>
      </dgm:t>
    </dgm:pt>
    <dgm:pt modelId="{37908854-0C68-45F5-A7EB-A01E9759AD40}" type="sibTrans" cxnId="{D8EECDCA-1B41-46F2-B879-E9DDCC4D6B59}">
      <dgm:prSet/>
      <dgm:spPr/>
      <dgm:t>
        <a:bodyPr/>
        <a:lstStyle/>
        <a:p>
          <a:endParaRPr lang="en-US"/>
        </a:p>
      </dgm:t>
    </dgm:pt>
    <dgm:pt modelId="{EE6E9D57-CA04-447B-9A0D-26240AD48085}">
      <dgm:prSet/>
      <dgm:spPr/>
      <dgm:t>
        <a:bodyPr/>
        <a:lstStyle/>
        <a:p>
          <a:r>
            <a:rPr lang="en-US" dirty="0"/>
            <a:t>Typically assumes the firm is a going concern</a:t>
          </a:r>
        </a:p>
      </dgm:t>
    </dgm:pt>
    <dgm:pt modelId="{D418D0BD-3A7C-4794-8A99-FDD7D953B785}" type="parTrans" cxnId="{C28BF460-2506-4659-B935-C54EEE4B7661}">
      <dgm:prSet/>
      <dgm:spPr/>
      <dgm:t>
        <a:bodyPr/>
        <a:lstStyle/>
        <a:p>
          <a:endParaRPr lang="en-US"/>
        </a:p>
      </dgm:t>
    </dgm:pt>
    <dgm:pt modelId="{EE3FC857-3F74-48C2-A7A2-446D70C87170}" type="sibTrans" cxnId="{C28BF460-2506-4659-B935-C54EEE4B7661}">
      <dgm:prSet/>
      <dgm:spPr/>
      <dgm:t>
        <a:bodyPr/>
        <a:lstStyle/>
        <a:p>
          <a:endParaRPr lang="en-US"/>
        </a:p>
      </dgm:t>
    </dgm:pt>
    <dgm:pt modelId="{80AD158E-4A95-469E-ACC5-4A4DE1386F56}">
      <dgm:prSet/>
      <dgm:spPr/>
      <dgm:t>
        <a:bodyPr/>
        <a:lstStyle/>
        <a:p>
          <a:r>
            <a:rPr lang="en-US" dirty="0"/>
            <a:t>Active investors must believe that the market will correct itself within the investment horizon</a:t>
          </a:r>
        </a:p>
      </dgm:t>
    </dgm:pt>
    <dgm:pt modelId="{C290D160-4F77-4B40-97F0-5D094D3F1AF2}" type="parTrans" cxnId="{0C687027-1D57-46D6-8A54-2DAC50DE474F}">
      <dgm:prSet/>
      <dgm:spPr/>
      <dgm:t>
        <a:bodyPr/>
        <a:lstStyle/>
        <a:p>
          <a:endParaRPr lang="en-US"/>
        </a:p>
      </dgm:t>
    </dgm:pt>
    <dgm:pt modelId="{9FFA384E-8292-4F27-B4B1-10BFE7A5A622}" type="sibTrans" cxnId="{0C687027-1D57-46D6-8A54-2DAC50DE474F}">
      <dgm:prSet/>
      <dgm:spPr/>
      <dgm:t>
        <a:bodyPr/>
        <a:lstStyle/>
        <a:p>
          <a:endParaRPr lang="en-US"/>
        </a:p>
      </dgm:t>
    </dgm:pt>
    <dgm:pt modelId="{857708D8-C171-4E79-9162-CC68307DEA04}" type="pres">
      <dgm:prSet presAssocID="{84758569-E18A-47C6-B563-157F9A81184E}" presName="linear" presStyleCnt="0">
        <dgm:presLayoutVars>
          <dgm:dir/>
          <dgm:animLvl val="lvl"/>
          <dgm:resizeHandles val="exact"/>
        </dgm:presLayoutVars>
      </dgm:prSet>
      <dgm:spPr/>
    </dgm:pt>
    <dgm:pt modelId="{07516B8E-3088-4CEA-9A52-2B0E458E0BFE}" type="pres">
      <dgm:prSet presAssocID="{9650E301-2572-4876-AD74-35A23674B27A}" presName="parentLin" presStyleCnt="0"/>
      <dgm:spPr/>
    </dgm:pt>
    <dgm:pt modelId="{BD5E4D2E-DE73-4281-83A2-EDAE9360E3FF}" type="pres">
      <dgm:prSet presAssocID="{9650E301-2572-4876-AD74-35A23674B27A}" presName="parentLeftMargin" presStyleLbl="node1" presStyleIdx="0" presStyleCnt="3"/>
      <dgm:spPr/>
    </dgm:pt>
    <dgm:pt modelId="{A89EFCD0-A9A8-40BF-8198-A336EE87BC3F}" type="pres">
      <dgm:prSet presAssocID="{9650E301-2572-4876-AD74-35A23674B27A}" presName="parentText" presStyleLbl="node1" presStyleIdx="0" presStyleCnt="3" custScaleX="122523">
        <dgm:presLayoutVars>
          <dgm:chMax val="0"/>
          <dgm:bulletEnabled val="1"/>
        </dgm:presLayoutVars>
      </dgm:prSet>
      <dgm:spPr/>
    </dgm:pt>
    <dgm:pt modelId="{8DEF7B26-66BA-4529-9081-46BC5BB9654F}" type="pres">
      <dgm:prSet presAssocID="{9650E301-2572-4876-AD74-35A23674B27A}" presName="negativeSpace" presStyleCnt="0"/>
      <dgm:spPr/>
    </dgm:pt>
    <dgm:pt modelId="{066F4DFF-D965-4EA7-9B67-5DEE464D85B3}" type="pres">
      <dgm:prSet presAssocID="{9650E301-2572-4876-AD74-35A23674B27A}" presName="childText" presStyleLbl="conFgAcc1" presStyleIdx="0" presStyleCnt="3">
        <dgm:presLayoutVars>
          <dgm:bulletEnabled val="1"/>
        </dgm:presLayoutVars>
      </dgm:prSet>
      <dgm:spPr/>
    </dgm:pt>
    <dgm:pt modelId="{74D0FCBC-7E03-4544-8162-4B95B02E9EC3}" type="pres">
      <dgm:prSet presAssocID="{D9C86E0A-7FE7-4EA6-A3F1-81B73BCBCAF2}" presName="spaceBetweenRectangles" presStyleCnt="0"/>
      <dgm:spPr/>
    </dgm:pt>
    <dgm:pt modelId="{65F06C17-B447-4374-9C45-01E447A59191}" type="pres">
      <dgm:prSet presAssocID="{16EE4D4D-C43B-4ECA-8AF1-3E661D22C593}" presName="parentLin" presStyleCnt="0"/>
      <dgm:spPr/>
    </dgm:pt>
    <dgm:pt modelId="{EC935531-C417-4887-A24C-F6020D1DF122}" type="pres">
      <dgm:prSet presAssocID="{16EE4D4D-C43B-4ECA-8AF1-3E661D22C593}" presName="parentLeftMargin" presStyleLbl="node1" presStyleIdx="0" presStyleCnt="3"/>
      <dgm:spPr/>
    </dgm:pt>
    <dgm:pt modelId="{CE9C66BC-5DF6-46FF-AF2A-8677240AF757}" type="pres">
      <dgm:prSet presAssocID="{16EE4D4D-C43B-4ECA-8AF1-3E661D22C593}" presName="parentText" presStyleLbl="node1" presStyleIdx="1" presStyleCnt="3" custScaleX="119949">
        <dgm:presLayoutVars>
          <dgm:chMax val="0"/>
          <dgm:bulletEnabled val="1"/>
        </dgm:presLayoutVars>
      </dgm:prSet>
      <dgm:spPr/>
    </dgm:pt>
    <dgm:pt modelId="{0998C722-09A1-46C7-BE1E-01217A4AC8BA}" type="pres">
      <dgm:prSet presAssocID="{16EE4D4D-C43B-4ECA-8AF1-3E661D22C593}" presName="negativeSpace" presStyleCnt="0"/>
      <dgm:spPr/>
    </dgm:pt>
    <dgm:pt modelId="{F292E843-89F7-4576-96D2-DF77D5B6F1DD}" type="pres">
      <dgm:prSet presAssocID="{16EE4D4D-C43B-4ECA-8AF1-3E661D22C593}" presName="childText" presStyleLbl="conFgAcc1" presStyleIdx="1" presStyleCnt="3">
        <dgm:presLayoutVars>
          <dgm:bulletEnabled val="1"/>
        </dgm:presLayoutVars>
      </dgm:prSet>
      <dgm:spPr/>
    </dgm:pt>
    <dgm:pt modelId="{5EDE55C8-2D26-453F-A346-32B707B89C6A}" type="pres">
      <dgm:prSet presAssocID="{91CA8E83-D001-421B-B662-4651124A90C2}" presName="spaceBetweenRectangles" presStyleCnt="0"/>
      <dgm:spPr/>
    </dgm:pt>
    <dgm:pt modelId="{CF2EE256-CF3B-4A04-A443-DC74F11AB7A7}" type="pres">
      <dgm:prSet presAssocID="{3454A190-7337-4A2D-9CB5-BB846101151E}" presName="parentLin" presStyleCnt="0"/>
      <dgm:spPr/>
    </dgm:pt>
    <dgm:pt modelId="{A22F6117-E9A3-4D55-8BBD-0274CEF74105}" type="pres">
      <dgm:prSet presAssocID="{3454A190-7337-4A2D-9CB5-BB846101151E}" presName="parentLeftMargin" presStyleLbl="node1" presStyleIdx="1" presStyleCnt="3"/>
      <dgm:spPr/>
    </dgm:pt>
    <dgm:pt modelId="{74217F8B-80E0-4F7C-8167-D4599E34E986}" type="pres">
      <dgm:prSet presAssocID="{3454A190-7337-4A2D-9CB5-BB846101151E}" presName="parentText" presStyleLbl="node1" presStyleIdx="2" presStyleCnt="3">
        <dgm:presLayoutVars>
          <dgm:chMax val="0"/>
          <dgm:bulletEnabled val="1"/>
        </dgm:presLayoutVars>
      </dgm:prSet>
      <dgm:spPr/>
    </dgm:pt>
    <dgm:pt modelId="{1C6C8E87-779E-4349-B044-AD4642A3D3A7}" type="pres">
      <dgm:prSet presAssocID="{3454A190-7337-4A2D-9CB5-BB846101151E}" presName="negativeSpace" presStyleCnt="0"/>
      <dgm:spPr/>
    </dgm:pt>
    <dgm:pt modelId="{4F02D112-F645-403D-AC8D-4DFACB8F4556}" type="pres">
      <dgm:prSet presAssocID="{3454A190-7337-4A2D-9CB5-BB846101151E}" presName="childText" presStyleLbl="conFgAcc1" presStyleIdx="2" presStyleCnt="3">
        <dgm:presLayoutVars>
          <dgm:bulletEnabled val="1"/>
        </dgm:presLayoutVars>
      </dgm:prSet>
      <dgm:spPr/>
    </dgm:pt>
  </dgm:ptLst>
  <dgm:cxnLst>
    <dgm:cxn modelId="{76F93918-6C38-4008-A991-5C0DE0BAE318}" type="presOf" srcId="{9D8974B1-9E38-4A2E-9EB4-9644262704E4}" destId="{4F02D112-F645-403D-AC8D-4DFACB8F4556}" srcOrd="0" destOrd="0" presId="urn:microsoft.com/office/officeart/2005/8/layout/list1"/>
    <dgm:cxn modelId="{0C687027-1D57-46D6-8A54-2DAC50DE474F}" srcId="{16EE4D4D-C43B-4ECA-8AF1-3E661D22C593}" destId="{80AD158E-4A95-469E-ACC5-4A4DE1386F56}" srcOrd="1" destOrd="0" parTransId="{C290D160-4F77-4B40-97F0-5D094D3F1AF2}" sibTransId="{9FFA384E-8292-4F27-B4B1-10BFE7A5A622}"/>
    <dgm:cxn modelId="{95278029-5D4D-41A2-A46A-88C06A56A06B}" type="presOf" srcId="{C8B81616-09A0-41EF-B1EF-76B586A1C979}" destId="{066F4DFF-D965-4EA7-9B67-5DEE464D85B3}" srcOrd="0" destOrd="2" presId="urn:microsoft.com/office/officeart/2005/8/layout/list1"/>
    <dgm:cxn modelId="{65DA9F2A-5E66-42C0-A887-360A56BA85A3}" type="presOf" srcId="{84758569-E18A-47C6-B563-157F9A81184E}" destId="{857708D8-C171-4E79-9162-CC68307DEA04}" srcOrd="0" destOrd="0" presId="urn:microsoft.com/office/officeart/2005/8/layout/list1"/>
    <dgm:cxn modelId="{3AAB1932-7C4A-4DF2-B96B-A012430C3FD0}" type="presOf" srcId="{3454A190-7337-4A2D-9CB5-BB846101151E}" destId="{A22F6117-E9A3-4D55-8BBD-0274CEF74105}" srcOrd="0" destOrd="0" presId="urn:microsoft.com/office/officeart/2005/8/layout/list1"/>
    <dgm:cxn modelId="{8D07C65B-54FD-4F34-8B3E-8F82BF66AD4E}" srcId="{9650E301-2572-4876-AD74-35A23674B27A}" destId="{52002A39-6650-490B-95C1-965B3230CCD3}" srcOrd="0" destOrd="0" parTransId="{9C1B7C35-6248-4934-A241-A34FF310B557}" sibTransId="{A501D958-E74E-4E35-AEE7-D8EE6EFB3CBF}"/>
    <dgm:cxn modelId="{8F5F4B60-4113-46B6-AB37-46EC9EAFFE5C}" srcId="{84758569-E18A-47C6-B563-157F9A81184E}" destId="{16EE4D4D-C43B-4ECA-8AF1-3E661D22C593}" srcOrd="1" destOrd="0" parTransId="{1725B786-1359-4629-B034-2ED6F892DB7B}" sibTransId="{91CA8E83-D001-421B-B662-4651124A90C2}"/>
    <dgm:cxn modelId="{C28BF460-2506-4659-B935-C54EEE4B7661}" srcId="{9650E301-2572-4876-AD74-35A23674B27A}" destId="{EE6E9D57-CA04-447B-9A0D-26240AD48085}" srcOrd="1" destOrd="0" parTransId="{D418D0BD-3A7C-4794-8A99-FDD7D953B785}" sibTransId="{EE3FC857-3F74-48C2-A7A2-446D70C87170}"/>
    <dgm:cxn modelId="{CFAF4441-0195-4607-ADE5-FA785E26C735}" type="presOf" srcId="{3454A190-7337-4A2D-9CB5-BB846101151E}" destId="{74217F8B-80E0-4F7C-8167-D4599E34E986}" srcOrd="1" destOrd="0" presId="urn:microsoft.com/office/officeart/2005/8/layout/list1"/>
    <dgm:cxn modelId="{4AE5D94D-DA0A-4E12-966B-6494F147CE36}" type="presOf" srcId="{80AD158E-4A95-469E-ACC5-4A4DE1386F56}" destId="{F292E843-89F7-4576-96D2-DF77D5B6F1DD}" srcOrd="0" destOrd="1" presId="urn:microsoft.com/office/officeart/2005/8/layout/list1"/>
    <dgm:cxn modelId="{7D988956-9DAF-446C-BF9E-23CA7360C9EC}" srcId="{84758569-E18A-47C6-B563-157F9A81184E}" destId="{9650E301-2572-4876-AD74-35A23674B27A}" srcOrd="0" destOrd="0" parTransId="{52A61D71-AA01-4047-9E3A-57AC828DEF6D}" sibTransId="{D9C86E0A-7FE7-4EA6-A3F1-81B73BCBCAF2}"/>
    <dgm:cxn modelId="{0641B97C-9049-460D-A74C-7EE3A0D36012}" srcId="{3454A190-7337-4A2D-9CB5-BB846101151E}" destId="{9D8974B1-9E38-4A2E-9EB4-9644262704E4}" srcOrd="0" destOrd="0" parTransId="{9099D233-3580-42F6-A905-5927221C6990}" sibTransId="{BD1FFA1E-88C8-4829-BCE5-D7CF8CBA0BFE}"/>
    <dgm:cxn modelId="{79EAC584-EB60-47E9-BAE9-CEBAA95395CA}" type="presOf" srcId="{9650E301-2572-4876-AD74-35A23674B27A}" destId="{A89EFCD0-A9A8-40BF-8198-A336EE87BC3F}" srcOrd="1" destOrd="0" presId="urn:microsoft.com/office/officeart/2005/8/layout/list1"/>
    <dgm:cxn modelId="{4D9D5F88-8827-4C2A-8D7B-FE65191A25EC}" type="presOf" srcId="{0F6AAB9B-21F0-40ED-A920-E7C77C3D69DB}" destId="{F292E843-89F7-4576-96D2-DF77D5B6F1DD}" srcOrd="0" destOrd="0" presId="urn:microsoft.com/office/officeart/2005/8/layout/list1"/>
    <dgm:cxn modelId="{270150A3-A765-47DC-8633-369875722356}" srcId="{84758569-E18A-47C6-B563-157F9A81184E}" destId="{3454A190-7337-4A2D-9CB5-BB846101151E}" srcOrd="2" destOrd="0" parTransId="{5B26B726-4200-4FAA-9CE0-7C321EB2A921}" sibTransId="{94424E78-9CF1-49A2-80F2-A67B0128CAB6}"/>
    <dgm:cxn modelId="{38EFA8AF-D615-4647-A062-4793756D06B3}" type="presOf" srcId="{16EE4D4D-C43B-4ECA-8AF1-3E661D22C593}" destId="{EC935531-C417-4887-A24C-F6020D1DF122}" srcOrd="0" destOrd="0" presId="urn:microsoft.com/office/officeart/2005/8/layout/list1"/>
    <dgm:cxn modelId="{D8EECDCA-1B41-46F2-B879-E9DDCC4D6B59}" srcId="{9650E301-2572-4876-AD74-35A23674B27A}" destId="{C8B81616-09A0-41EF-B1EF-76B586A1C979}" srcOrd="2" destOrd="0" parTransId="{B249F555-DCCD-4998-B7D0-B151D5660C00}" sibTransId="{37908854-0C68-45F5-A7EB-A01E9759AD40}"/>
    <dgm:cxn modelId="{8A321AD2-0392-4BFB-A235-AE2C40C54DBE}" type="presOf" srcId="{16EE4D4D-C43B-4ECA-8AF1-3E661D22C593}" destId="{CE9C66BC-5DF6-46FF-AF2A-8677240AF757}" srcOrd="1" destOrd="0" presId="urn:microsoft.com/office/officeart/2005/8/layout/list1"/>
    <dgm:cxn modelId="{7B217BDD-18A0-463A-AE2E-B83C602F0957}" type="presOf" srcId="{52002A39-6650-490B-95C1-965B3230CCD3}" destId="{066F4DFF-D965-4EA7-9B67-5DEE464D85B3}" srcOrd="0" destOrd="0" presId="urn:microsoft.com/office/officeart/2005/8/layout/list1"/>
    <dgm:cxn modelId="{D79EAEED-B177-4F98-B800-56083B7A9AC0}" type="presOf" srcId="{EE6E9D57-CA04-447B-9A0D-26240AD48085}" destId="{066F4DFF-D965-4EA7-9B67-5DEE464D85B3}" srcOrd="0" destOrd="1" presId="urn:microsoft.com/office/officeart/2005/8/layout/list1"/>
    <dgm:cxn modelId="{0E7683F7-8930-4235-B740-336330AB3320}" srcId="{16EE4D4D-C43B-4ECA-8AF1-3E661D22C593}" destId="{0F6AAB9B-21F0-40ED-A920-E7C77C3D69DB}" srcOrd="0" destOrd="0" parTransId="{5277F48D-6AFF-4FAA-BF46-DDB4CBA23C04}" sibTransId="{992D02C8-A3A2-4B74-9DED-7486B8238B63}"/>
    <dgm:cxn modelId="{56F29CFF-CC4E-46DE-AE1F-490218E8739D}" type="presOf" srcId="{9650E301-2572-4876-AD74-35A23674B27A}" destId="{BD5E4D2E-DE73-4281-83A2-EDAE9360E3FF}" srcOrd="0" destOrd="0" presId="urn:microsoft.com/office/officeart/2005/8/layout/list1"/>
    <dgm:cxn modelId="{64677908-8E7A-4B30-B245-B38511E1A913}" type="presParOf" srcId="{857708D8-C171-4E79-9162-CC68307DEA04}" destId="{07516B8E-3088-4CEA-9A52-2B0E458E0BFE}" srcOrd="0" destOrd="0" presId="urn:microsoft.com/office/officeart/2005/8/layout/list1"/>
    <dgm:cxn modelId="{4F544C48-4DB6-42CA-B9C1-DB4A48F18A74}" type="presParOf" srcId="{07516B8E-3088-4CEA-9A52-2B0E458E0BFE}" destId="{BD5E4D2E-DE73-4281-83A2-EDAE9360E3FF}" srcOrd="0" destOrd="0" presId="urn:microsoft.com/office/officeart/2005/8/layout/list1"/>
    <dgm:cxn modelId="{2F108F45-5C04-4656-A323-D56660603568}" type="presParOf" srcId="{07516B8E-3088-4CEA-9A52-2B0E458E0BFE}" destId="{A89EFCD0-A9A8-40BF-8198-A336EE87BC3F}" srcOrd="1" destOrd="0" presId="urn:microsoft.com/office/officeart/2005/8/layout/list1"/>
    <dgm:cxn modelId="{BC0A7028-D2DF-4E86-B4F6-00637C862BAA}" type="presParOf" srcId="{857708D8-C171-4E79-9162-CC68307DEA04}" destId="{8DEF7B26-66BA-4529-9081-46BC5BB9654F}" srcOrd="1" destOrd="0" presId="urn:microsoft.com/office/officeart/2005/8/layout/list1"/>
    <dgm:cxn modelId="{2F0EDB4B-C8B0-4779-8518-646509AB534D}" type="presParOf" srcId="{857708D8-C171-4E79-9162-CC68307DEA04}" destId="{066F4DFF-D965-4EA7-9B67-5DEE464D85B3}" srcOrd="2" destOrd="0" presId="urn:microsoft.com/office/officeart/2005/8/layout/list1"/>
    <dgm:cxn modelId="{EEECEA76-5F7D-4E84-926A-4E2D4B24E8F3}" type="presParOf" srcId="{857708D8-C171-4E79-9162-CC68307DEA04}" destId="{74D0FCBC-7E03-4544-8162-4B95B02E9EC3}" srcOrd="3" destOrd="0" presId="urn:microsoft.com/office/officeart/2005/8/layout/list1"/>
    <dgm:cxn modelId="{3DDFE89E-533C-4E27-80F1-DBF925A7EFD9}" type="presParOf" srcId="{857708D8-C171-4E79-9162-CC68307DEA04}" destId="{65F06C17-B447-4374-9C45-01E447A59191}" srcOrd="4" destOrd="0" presId="urn:microsoft.com/office/officeart/2005/8/layout/list1"/>
    <dgm:cxn modelId="{D16BD1DD-5F49-415B-B673-EFE2FB35BF59}" type="presParOf" srcId="{65F06C17-B447-4374-9C45-01E447A59191}" destId="{EC935531-C417-4887-A24C-F6020D1DF122}" srcOrd="0" destOrd="0" presId="urn:microsoft.com/office/officeart/2005/8/layout/list1"/>
    <dgm:cxn modelId="{F453ECA9-6D65-4ECB-9BBC-F6AC911C8A94}" type="presParOf" srcId="{65F06C17-B447-4374-9C45-01E447A59191}" destId="{CE9C66BC-5DF6-46FF-AF2A-8677240AF757}" srcOrd="1" destOrd="0" presId="urn:microsoft.com/office/officeart/2005/8/layout/list1"/>
    <dgm:cxn modelId="{70C9223A-93DC-4C97-9762-C24EC229C1D4}" type="presParOf" srcId="{857708D8-C171-4E79-9162-CC68307DEA04}" destId="{0998C722-09A1-46C7-BE1E-01217A4AC8BA}" srcOrd="5" destOrd="0" presId="urn:microsoft.com/office/officeart/2005/8/layout/list1"/>
    <dgm:cxn modelId="{F8A811C5-BD0B-44E2-97AB-736E93B598EE}" type="presParOf" srcId="{857708D8-C171-4E79-9162-CC68307DEA04}" destId="{F292E843-89F7-4576-96D2-DF77D5B6F1DD}" srcOrd="6" destOrd="0" presId="urn:microsoft.com/office/officeart/2005/8/layout/list1"/>
    <dgm:cxn modelId="{0010910D-D3D1-4FA0-8927-F66F6AFBB055}" type="presParOf" srcId="{857708D8-C171-4E79-9162-CC68307DEA04}" destId="{5EDE55C8-2D26-453F-A346-32B707B89C6A}" srcOrd="7" destOrd="0" presId="urn:microsoft.com/office/officeart/2005/8/layout/list1"/>
    <dgm:cxn modelId="{CB3278B1-156E-4C05-B5DD-7121D938021E}" type="presParOf" srcId="{857708D8-C171-4E79-9162-CC68307DEA04}" destId="{CF2EE256-CF3B-4A04-A443-DC74F11AB7A7}" srcOrd="8" destOrd="0" presId="urn:microsoft.com/office/officeart/2005/8/layout/list1"/>
    <dgm:cxn modelId="{05E45210-74BA-4A38-849A-9BFE43A37288}" type="presParOf" srcId="{CF2EE256-CF3B-4A04-A443-DC74F11AB7A7}" destId="{A22F6117-E9A3-4D55-8BBD-0274CEF74105}" srcOrd="0" destOrd="0" presId="urn:microsoft.com/office/officeart/2005/8/layout/list1"/>
    <dgm:cxn modelId="{3A7C4754-34DF-4E82-84C8-0F2573A7EBC0}" type="presParOf" srcId="{CF2EE256-CF3B-4A04-A443-DC74F11AB7A7}" destId="{74217F8B-80E0-4F7C-8167-D4599E34E986}" srcOrd="1" destOrd="0" presId="urn:microsoft.com/office/officeart/2005/8/layout/list1"/>
    <dgm:cxn modelId="{D5D58DCD-6EE5-4FA0-8707-E0CA523F9A65}" type="presParOf" srcId="{857708D8-C171-4E79-9162-CC68307DEA04}" destId="{1C6C8E87-779E-4349-B044-AD4642A3D3A7}" srcOrd="9" destOrd="0" presId="urn:microsoft.com/office/officeart/2005/8/layout/list1"/>
    <dgm:cxn modelId="{AE65606B-1D8B-42B8-97A1-1C9E39EE7B2F}" type="presParOf" srcId="{857708D8-C171-4E79-9162-CC68307DEA04}" destId="{4F02D112-F645-403D-AC8D-4DFACB8F4556}"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84758569-E18A-47C6-B563-157F9A81184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650E301-2572-4876-AD74-35A23674B27A}">
      <dgm:prSet phldrT="[Text]" custT="1"/>
      <dgm:spPr/>
      <dgm:t>
        <a:bodyPr/>
        <a:lstStyle/>
        <a:p>
          <a:r>
            <a:rPr lang="en-US" sz="2000" dirty="0"/>
            <a:t>Valuation Process</a:t>
          </a:r>
        </a:p>
      </dgm:t>
    </dgm:pt>
    <dgm:pt modelId="{52A61D71-AA01-4047-9E3A-57AC828DEF6D}" type="parTrans" cxnId="{7D988956-9DAF-446C-BF9E-23CA7360C9EC}">
      <dgm:prSet/>
      <dgm:spPr/>
      <dgm:t>
        <a:bodyPr/>
        <a:lstStyle/>
        <a:p>
          <a:endParaRPr lang="en-US"/>
        </a:p>
      </dgm:t>
    </dgm:pt>
    <dgm:pt modelId="{D9C86E0A-7FE7-4EA6-A3F1-81B73BCBCAF2}" type="sibTrans" cxnId="{7D988956-9DAF-446C-BF9E-23CA7360C9EC}">
      <dgm:prSet/>
      <dgm:spPr/>
      <dgm:t>
        <a:bodyPr/>
        <a:lstStyle/>
        <a:p>
          <a:endParaRPr lang="en-US"/>
        </a:p>
      </dgm:t>
    </dgm:pt>
    <dgm:pt modelId="{16EE4D4D-C43B-4ECA-8AF1-3E661D22C593}">
      <dgm:prSet phldrT="[Text]" custT="1"/>
      <dgm:spPr/>
      <dgm:t>
        <a:bodyPr/>
        <a:lstStyle/>
        <a:p>
          <a:r>
            <a:rPr lang="en-US" sz="2000" dirty="0"/>
            <a:t>Valuation Models</a:t>
          </a:r>
          <a:endParaRPr lang="en-US" sz="1400" dirty="0"/>
        </a:p>
      </dgm:t>
    </dgm:pt>
    <dgm:pt modelId="{1725B786-1359-4629-B034-2ED6F892DB7B}" type="parTrans" cxnId="{8F5F4B60-4113-46B6-AB37-46EC9EAFFE5C}">
      <dgm:prSet/>
      <dgm:spPr/>
      <dgm:t>
        <a:bodyPr/>
        <a:lstStyle/>
        <a:p>
          <a:endParaRPr lang="en-US"/>
        </a:p>
      </dgm:t>
    </dgm:pt>
    <dgm:pt modelId="{91CA8E83-D001-421B-B662-4651124A90C2}" type="sibTrans" cxnId="{8F5F4B60-4113-46B6-AB37-46EC9EAFFE5C}">
      <dgm:prSet/>
      <dgm:spPr/>
      <dgm:t>
        <a:bodyPr/>
        <a:lstStyle/>
        <a:p>
          <a:endParaRPr lang="en-US"/>
        </a:p>
      </dgm:t>
    </dgm:pt>
    <dgm:pt modelId="{0F6AAB9B-21F0-40ED-A920-E7C77C3D69DB}">
      <dgm:prSet/>
      <dgm:spPr/>
      <dgm:t>
        <a:bodyPr/>
        <a:lstStyle/>
        <a:p>
          <a:r>
            <a:rPr lang="en-US" dirty="0"/>
            <a:t>Absolute models: Present value and asset-based models</a:t>
          </a:r>
        </a:p>
      </dgm:t>
    </dgm:pt>
    <dgm:pt modelId="{5277F48D-6AFF-4FAA-BF46-DDB4CBA23C04}" type="parTrans" cxnId="{0E7683F7-8930-4235-B740-336330AB3320}">
      <dgm:prSet/>
      <dgm:spPr/>
      <dgm:t>
        <a:bodyPr/>
        <a:lstStyle/>
        <a:p>
          <a:endParaRPr lang="en-US"/>
        </a:p>
      </dgm:t>
    </dgm:pt>
    <dgm:pt modelId="{992D02C8-A3A2-4B74-9DED-7486B8238B63}" type="sibTrans" cxnId="{0E7683F7-8930-4235-B740-336330AB3320}">
      <dgm:prSet/>
      <dgm:spPr/>
      <dgm:t>
        <a:bodyPr/>
        <a:lstStyle/>
        <a:p>
          <a:endParaRPr lang="en-US"/>
        </a:p>
      </dgm:t>
    </dgm:pt>
    <dgm:pt modelId="{52002A39-6650-490B-95C1-965B3230CCD3}">
      <dgm:prSet/>
      <dgm:spPr/>
      <dgm:t>
        <a:bodyPr/>
        <a:lstStyle/>
        <a:p>
          <a:r>
            <a:rPr lang="en-US" dirty="0"/>
            <a:t>Steps: Industry and competitive analysis, forecasting, model selection, valuation, recommendations</a:t>
          </a:r>
        </a:p>
      </dgm:t>
    </dgm:pt>
    <dgm:pt modelId="{9C1B7C35-6248-4934-A241-A34FF310B557}" type="parTrans" cxnId="{8D07C65B-54FD-4F34-8B3E-8F82BF66AD4E}">
      <dgm:prSet/>
      <dgm:spPr/>
      <dgm:t>
        <a:bodyPr/>
        <a:lstStyle/>
        <a:p>
          <a:endParaRPr lang="en-US"/>
        </a:p>
      </dgm:t>
    </dgm:pt>
    <dgm:pt modelId="{A501D958-E74E-4E35-AEE7-D8EE6EFB3CBF}" type="sibTrans" cxnId="{8D07C65B-54FD-4F34-8B3E-8F82BF66AD4E}">
      <dgm:prSet/>
      <dgm:spPr/>
      <dgm:t>
        <a:bodyPr/>
        <a:lstStyle/>
        <a:p>
          <a:endParaRPr lang="en-US"/>
        </a:p>
      </dgm:t>
    </dgm:pt>
    <dgm:pt modelId="{B3D08E04-B044-47CB-AF92-3D2DD02421DB}">
      <dgm:prSet/>
      <dgm:spPr/>
      <dgm:t>
        <a:bodyPr/>
        <a:lstStyle/>
        <a:p>
          <a:r>
            <a:rPr lang="en-US" dirty="0"/>
            <a:t>Industry analysis: Rivalry, new entrants, substitutes, supplier power, buyer power</a:t>
          </a:r>
        </a:p>
      </dgm:t>
    </dgm:pt>
    <dgm:pt modelId="{B3FECC5D-DE59-4084-897C-E618C0708FA8}" type="parTrans" cxnId="{26F2852F-E95D-4E4C-AA1C-424893307B5C}">
      <dgm:prSet/>
      <dgm:spPr/>
      <dgm:t>
        <a:bodyPr/>
        <a:lstStyle/>
        <a:p>
          <a:endParaRPr lang="en-US"/>
        </a:p>
      </dgm:t>
    </dgm:pt>
    <dgm:pt modelId="{F6CB9BF1-534A-4DDC-8EE0-18662EFA32BB}" type="sibTrans" cxnId="{26F2852F-E95D-4E4C-AA1C-424893307B5C}">
      <dgm:prSet/>
      <dgm:spPr/>
      <dgm:t>
        <a:bodyPr/>
        <a:lstStyle/>
        <a:p>
          <a:endParaRPr lang="en-US"/>
        </a:p>
      </dgm:t>
    </dgm:pt>
    <dgm:pt modelId="{7DFC1E62-5B22-42EA-B445-03981AB2B71B}">
      <dgm:prSet/>
      <dgm:spPr/>
      <dgm:t>
        <a:bodyPr/>
        <a:lstStyle/>
        <a:p>
          <a:r>
            <a:rPr lang="en-US" dirty="0"/>
            <a:t>Quality of earnings is crucial</a:t>
          </a:r>
        </a:p>
      </dgm:t>
    </dgm:pt>
    <dgm:pt modelId="{9160E222-ED96-4571-B9A5-E259DF531BF9}" type="parTrans" cxnId="{26ED9CAB-6AC5-49F4-9F99-EBF4524B376D}">
      <dgm:prSet/>
      <dgm:spPr/>
      <dgm:t>
        <a:bodyPr/>
        <a:lstStyle/>
        <a:p>
          <a:endParaRPr lang="en-US"/>
        </a:p>
      </dgm:t>
    </dgm:pt>
    <dgm:pt modelId="{7378A771-33DB-4E08-AF56-C86D900518B7}" type="sibTrans" cxnId="{26ED9CAB-6AC5-49F4-9F99-EBF4524B376D}">
      <dgm:prSet/>
      <dgm:spPr/>
      <dgm:t>
        <a:bodyPr/>
        <a:lstStyle/>
        <a:p>
          <a:endParaRPr lang="en-US"/>
        </a:p>
      </dgm:t>
    </dgm:pt>
    <dgm:pt modelId="{291D3574-348B-4375-AAC6-6048EE255CF2}">
      <dgm:prSet/>
      <dgm:spPr/>
      <dgm:t>
        <a:bodyPr/>
        <a:lstStyle/>
        <a:p>
          <a:r>
            <a:rPr lang="en-US" dirty="0"/>
            <a:t>Relative valuation models: Price ratios and enterprise value multiples</a:t>
          </a:r>
        </a:p>
      </dgm:t>
    </dgm:pt>
    <dgm:pt modelId="{EC1EED86-DD3C-4218-9E97-E77DB65E9588}" type="parTrans" cxnId="{12A621E3-8F2F-4490-B882-BD9BCE9C9626}">
      <dgm:prSet/>
      <dgm:spPr/>
      <dgm:t>
        <a:bodyPr/>
        <a:lstStyle/>
        <a:p>
          <a:endParaRPr lang="en-US"/>
        </a:p>
      </dgm:t>
    </dgm:pt>
    <dgm:pt modelId="{F873ADFD-77D0-4635-BE85-3FE920794DC4}" type="sibTrans" cxnId="{12A621E3-8F2F-4490-B882-BD9BCE9C9626}">
      <dgm:prSet/>
      <dgm:spPr/>
      <dgm:t>
        <a:bodyPr/>
        <a:lstStyle/>
        <a:p>
          <a:endParaRPr lang="en-US"/>
        </a:p>
      </dgm:t>
    </dgm:pt>
    <dgm:pt modelId="{08434C8E-5DD6-4406-AF98-C9B9FF3751EA}">
      <dgm:prSet/>
      <dgm:spPr/>
      <dgm:t>
        <a:bodyPr/>
        <a:lstStyle/>
        <a:p>
          <a:r>
            <a:rPr lang="en-US" dirty="0"/>
            <a:t>Model should contain sensitivity analysis and situational adjustments</a:t>
          </a:r>
        </a:p>
      </dgm:t>
    </dgm:pt>
    <dgm:pt modelId="{251E6E16-567D-433A-8EEA-320AE9288301}" type="parTrans" cxnId="{09CDC3AA-0E4B-4184-94F1-5055E9679FD3}">
      <dgm:prSet/>
      <dgm:spPr/>
      <dgm:t>
        <a:bodyPr/>
        <a:lstStyle/>
        <a:p>
          <a:endParaRPr lang="en-US"/>
        </a:p>
      </dgm:t>
    </dgm:pt>
    <dgm:pt modelId="{89C83F27-AA75-40AD-9972-886D499C415A}" type="sibTrans" cxnId="{09CDC3AA-0E4B-4184-94F1-5055E9679FD3}">
      <dgm:prSet/>
      <dgm:spPr/>
      <dgm:t>
        <a:bodyPr/>
        <a:lstStyle/>
        <a:p>
          <a:endParaRPr lang="en-US"/>
        </a:p>
      </dgm:t>
    </dgm:pt>
    <dgm:pt modelId="{857708D8-C171-4E79-9162-CC68307DEA04}" type="pres">
      <dgm:prSet presAssocID="{84758569-E18A-47C6-B563-157F9A81184E}" presName="linear" presStyleCnt="0">
        <dgm:presLayoutVars>
          <dgm:dir/>
          <dgm:animLvl val="lvl"/>
          <dgm:resizeHandles val="exact"/>
        </dgm:presLayoutVars>
      </dgm:prSet>
      <dgm:spPr/>
    </dgm:pt>
    <dgm:pt modelId="{07516B8E-3088-4CEA-9A52-2B0E458E0BFE}" type="pres">
      <dgm:prSet presAssocID="{9650E301-2572-4876-AD74-35A23674B27A}" presName="parentLin" presStyleCnt="0"/>
      <dgm:spPr/>
    </dgm:pt>
    <dgm:pt modelId="{BD5E4D2E-DE73-4281-83A2-EDAE9360E3FF}" type="pres">
      <dgm:prSet presAssocID="{9650E301-2572-4876-AD74-35A23674B27A}" presName="parentLeftMargin" presStyleLbl="node1" presStyleIdx="0" presStyleCnt="2"/>
      <dgm:spPr/>
    </dgm:pt>
    <dgm:pt modelId="{A89EFCD0-A9A8-40BF-8198-A336EE87BC3F}" type="pres">
      <dgm:prSet presAssocID="{9650E301-2572-4876-AD74-35A23674B27A}" presName="parentText" presStyleLbl="node1" presStyleIdx="0" presStyleCnt="2" custScaleX="122523">
        <dgm:presLayoutVars>
          <dgm:chMax val="0"/>
          <dgm:bulletEnabled val="1"/>
        </dgm:presLayoutVars>
      </dgm:prSet>
      <dgm:spPr/>
    </dgm:pt>
    <dgm:pt modelId="{8DEF7B26-66BA-4529-9081-46BC5BB9654F}" type="pres">
      <dgm:prSet presAssocID="{9650E301-2572-4876-AD74-35A23674B27A}" presName="negativeSpace" presStyleCnt="0"/>
      <dgm:spPr/>
    </dgm:pt>
    <dgm:pt modelId="{066F4DFF-D965-4EA7-9B67-5DEE464D85B3}" type="pres">
      <dgm:prSet presAssocID="{9650E301-2572-4876-AD74-35A23674B27A}" presName="childText" presStyleLbl="conFgAcc1" presStyleIdx="0" presStyleCnt="2">
        <dgm:presLayoutVars>
          <dgm:bulletEnabled val="1"/>
        </dgm:presLayoutVars>
      </dgm:prSet>
      <dgm:spPr/>
    </dgm:pt>
    <dgm:pt modelId="{74D0FCBC-7E03-4544-8162-4B95B02E9EC3}" type="pres">
      <dgm:prSet presAssocID="{D9C86E0A-7FE7-4EA6-A3F1-81B73BCBCAF2}" presName="spaceBetweenRectangles" presStyleCnt="0"/>
      <dgm:spPr/>
    </dgm:pt>
    <dgm:pt modelId="{65F06C17-B447-4374-9C45-01E447A59191}" type="pres">
      <dgm:prSet presAssocID="{16EE4D4D-C43B-4ECA-8AF1-3E661D22C593}" presName="parentLin" presStyleCnt="0"/>
      <dgm:spPr/>
    </dgm:pt>
    <dgm:pt modelId="{EC935531-C417-4887-A24C-F6020D1DF122}" type="pres">
      <dgm:prSet presAssocID="{16EE4D4D-C43B-4ECA-8AF1-3E661D22C593}" presName="parentLeftMargin" presStyleLbl="node1" presStyleIdx="0" presStyleCnt="2"/>
      <dgm:spPr/>
    </dgm:pt>
    <dgm:pt modelId="{CE9C66BC-5DF6-46FF-AF2A-8677240AF757}" type="pres">
      <dgm:prSet presAssocID="{16EE4D4D-C43B-4ECA-8AF1-3E661D22C593}" presName="parentText" presStyleLbl="node1" presStyleIdx="1" presStyleCnt="2" custScaleX="119949">
        <dgm:presLayoutVars>
          <dgm:chMax val="0"/>
          <dgm:bulletEnabled val="1"/>
        </dgm:presLayoutVars>
      </dgm:prSet>
      <dgm:spPr/>
    </dgm:pt>
    <dgm:pt modelId="{0998C722-09A1-46C7-BE1E-01217A4AC8BA}" type="pres">
      <dgm:prSet presAssocID="{16EE4D4D-C43B-4ECA-8AF1-3E661D22C593}" presName="negativeSpace" presStyleCnt="0"/>
      <dgm:spPr/>
    </dgm:pt>
    <dgm:pt modelId="{F292E843-89F7-4576-96D2-DF77D5B6F1DD}" type="pres">
      <dgm:prSet presAssocID="{16EE4D4D-C43B-4ECA-8AF1-3E661D22C593}" presName="childText" presStyleLbl="conFgAcc1" presStyleIdx="1" presStyleCnt="2">
        <dgm:presLayoutVars>
          <dgm:bulletEnabled val="1"/>
        </dgm:presLayoutVars>
      </dgm:prSet>
      <dgm:spPr/>
    </dgm:pt>
  </dgm:ptLst>
  <dgm:cxnLst>
    <dgm:cxn modelId="{6C227119-9ED9-47F1-8B3E-EA7440D3F760}" type="presOf" srcId="{9650E301-2572-4876-AD74-35A23674B27A}" destId="{A89EFCD0-A9A8-40BF-8198-A336EE87BC3F}" srcOrd="1" destOrd="0" presId="urn:microsoft.com/office/officeart/2005/8/layout/list1"/>
    <dgm:cxn modelId="{CE59762E-06E1-4AE1-9DE0-C23EA152D4C7}" type="presOf" srcId="{B3D08E04-B044-47CB-AF92-3D2DD02421DB}" destId="{066F4DFF-D965-4EA7-9B67-5DEE464D85B3}" srcOrd="0" destOrd="1" presId="urn:microsoft.com/office/officeart/2005/8/layout/list1"/>
    <dgm:cxn modelId="{26F2852F-E95D-4E4C-AA1C-424893307B5C}" srcId="{9650E301-2572-4876-AD74-35A23674B27A}" destId="{B3D08E04-B044-47CB-AF92-3D2DD02421DB}" srcOrd="1" destOrd="0" parTransId="{B3FECC5D-DE59-4084-897C-E618C0708FA8}" sibTransId="{F6CB9BF1-534A-4DDC-8EE0-18662EFA32BB}"/>
    <dgm:cxn modelId="{8D07C65B-54FD-4F34-8B3E-8F82BF66AD4E}" srcId="{9650E301-2572-4876-AD74-35A23674B27A}" destId="{52002A39-6650-490B-95C1-965B3230CCD3}" srcOrd="0" destOrd="0" parTransId="{9C1B7C35-6248-4934-A241-A34FF310B557}" sibTransId="{A501D958-E74E-4E35-AEE7-D8EE6EFB3CBF}"/>
    <dgm:cxn modelId="{8F5F4B60-4113-46B6-AB37-46EC9EAFFE5C}" srcId="{84758569-E18A-47C6-B563-157F9A81184E}" destId="{16EE4D4D-C43B-4ECA-8AF1-3E661D22C593}" srcOrd="1" destOrd="0" parTransId="{1725B786-1359-4629-B034-2ED6F892DB7B}" sibTransId="{91CA8E83-D001-421B-B662-4651124A90C2}"/>
    <dgm:cxn modelId="{352EBE6C-55FF-42B1-A0FD-CC77857B6B46}" type="presOf" srcId="{08434C8E-5DD6-4406-AF98-C9B9FF3751EA}" destId="{F292E843-89F7-4576-96D2-DF77D5B6F1DD}" srcOrd="0" destOrd="2" presId="urn:microsoft.com/office/officeart/2005/8/layout/list1"/>
    <dgm:cxn modelId="{A1EBE24C-C62A-4015-908D-02A8B52490BF}" type="presOf" srcId="{9650E301-2572-4876-AD74-35A23674B27A}" destId="{BD5E4D2E-DE73-4281-83A2-EDAE9360E3FF}" srcOrd="0" destOrd="0" presId="urn:microsoft.com/office/officeart/2005/8/layout/list1"/>
    <dgm:cxn modelId="{7D988956-9DAF-446C-BF9E-23CA7360C9EC}" srcId="{84758569-E18A-47C6-B563-157F9A81184E}" destId="{9650E301-2572-4876-AD74-35A23674B27A}" srcOrd="0" destOrd="0" parTransId="{52A61D71-AA01-4047-9E3A-57AC828DEF6D}" sibTransId="{D9C86E0A-7FE7-4EA6-A3F1-81B73BCBCAF2}"/>
    <dgm:cxn modelId="{02819F82-7C52-4180-AFC9-78C4D761E670}" type="presOf" srcId="{0F6AAB9B-21F0-40ED-A920-E7C77C3D69DB}" destId="{F292E843-89F7-4576-96D2-DF77D5B6F1DD}" srcOrd="0" destOrd="0" presId="urn:microsoft.com/office/officeart/2005/8/layout/list1"/>
    <dgm:cxn modelId="{863FAB9A-596A-48D8-A2DC-5A1C7CD3E26E}" type="presOf" srcId="{84758569-E18A-47C6-B563-157F9A81184E}" destId="{857708D8-C171-4E79-9162-CC68307DEA04}" srcOrd="0" destOrd="0" presId="urn:microsoft.com/office/officeart/2005/8/layout/list1"/>
    <dgm:cxn modelId="{09CDC3AA-0E4B-4184-94F1-5055E9679FD3}" srcId="{16EE4D4D-C43B-4ECA-8AF1-3E661D22C593}" destId="{08434C8E-5DD6-4406-AF98-C9B9FF3751EA}" srcOrd="2" destOrd="0" parTransId="{251E6E16-567D-433A-8EEA-320AE9288301}" sibTransId="{89C83F27-AA75-40AD-9972-886D499C415A}"/>
    <dgm:cxn modelId="{26ED9CAB-6AC5-49F4-9F99-EBF4524B376D}" srcId="{9650E301-2572-4876-AD74-35A23674B27A}" destId="{7DFC1E62-5B22-42EA-B445-03981AB2B71B}" srcOrd="2" destOrd="0" parTransId="{9160E222-ED96-4571-B9A5-E259DF531BF9}" sibTransId="{7378A771-33DB-4E08-AF56-C86D900518B7}"/>
    <dgm:cxn modelId="{715C64AD-2926-4403-98B7-5118744A40CE}" type="presOf" srcId="{52002A39-6650-490B-95C1-965B3230CCD3}" destId="{066F4DFF-D965-4EA7-9B67-5DEE464D85B3}" srcOrd="0" destOrd="0" presId="urn:microsoft.com/office/officeart/2005/8/layout/list1"/>
    <dgm:cxn modelId="{A59D75B4-9597-460F-9397-94D3369ACC2B}" type="presOf" srcId="{7DFC1E62-5B22-42EA-B445-03981AB2B71B}" destId="{066F4DFF-D965-4EA7-9B67-5DEE464D85B3}" srcOrd="0" destOrd="2" presId="urn:microsoft.com/office/officeart/2005/8/layout/list1"/>
    <dgm:cxn modelId="{F35397BD-8BCC-4706-92D6-EC3D2D0B66AA}" type="presOf" srcId="{16EE4D4D-C43B-4ECA-8AF1-3E661D22C593}" destId="{CE9C66BC-5DF6-46FF-AF2A-8677240AF757}" srcOrd="1" destOrd="0" presId="urn:microsoft.com/office/officeart/2005/8/layout/list1"/>
    <dgm:cxn modelId="{E6FB1DC4-99CB-4B6E-A3D2-3E3678CE8B9D}" type="presOf" srcId="{16EE4D4D-C43B-4ECA-8AF1-3E661D22C593}" destId="{EC935531-C417-4887-A24C-F6020D1DF122}" srcOrd="0" destOrd="0" presId="urn:microsoft.com/office/officeart/2005/8/layout/list1"/>
    <dgm:cxn modelId="{12A621E3-8F2F-4490-B882-BD9BCE9C9626}" srcId="{16EE4D4D-C43B-4ECA-8AF1-3E661D22C593}" destId="{291D3574-348B-4375-AAC6-6048EE255CF2}" srcOrd="1" destOrd="0" parTransId="{EC1EED86-DD3C-4218-9E97-E77DB65E9588}" sibTransId="{F873ADFD-77D0-4635-BE85-3FE920794DC4}"/>
    <dgm:cxn modelId="{0E7683F7-8930-4235-B740-336330AB3320}" srcId="{16EE4D4D-C43B-4ECA-8AF1-3E661D22C593}" destId="{0F6AAB9B-21F0-40ED-A920-E7C77C3D69DB}" srcOrd="0" destOrd="0" parTransId="{5277F48D-6AFF-4FAA-BF46-DDB4CBA23C04}" sibTransId="{992D02C8-A3A2-4B74-9DED-7486B8238B63}"/>
    <dgm:cxn modelId="{B52780FB-8E8A-4E64-A5A7-40151FCCC987}" type="presOf" srcId="{291D3574-348B-4375-AAC6-6048EE255CF2}" destId="{F292E843-89F7-4576-96D2-DF77D5B6F1DD}" srcOrd="0" destOrd="1" presId="urn:microsoft.com/office/officeart/2005/8/layout/list1"/>
    <dgm:cxn modelId="{292938D5-F829-4C81-9B4E-2730B3B133FF}" type="presParOf" srcId="{857708D8-C171-4E79-9162-CC68307DEA04}" destId="{07516B8E-3088-4CEA-9A52-2B0E458E0BFE}" srcOrd="0" destOrd="0" presId="urn:microsoft.com/office/officeart/2005/8/layout/list1"/>
    <dgm:cxn modelId="{62736C22-66BF-44B1-8302-0B6B139DD5B3}" type="presParOf" srcId="{07516B8E-3088-4CEA-9A52-2B0E458E0BFE}" destId="{BD5E4D2E-DE73-4281-83A2-EDAE9360E3FF}" srcOrd="0" destOrd="0" presId="urn:microsoft.com/office/officeart/2005/8/layout/list1"/>
    <dgm:cxn modelId="{4CBA1C69-6682-48DA-888A-9FFED036D24E}" type="presParOf" srcId="{07516B8E-3088-4CEA-9A52-2B0E458E0BFE}" destId="{A89EFCD0-A9A8-40BF-8198-A336EE87BC3F}" srcOrd="1" destOrd="0" presId="urn:microsoft.com/office/officeart/2005/8/layout/list1"/>
    <dgm:cxn modelId="{7B8FF250-0500-4C36-91E8-5C34B87D5F01}" type="presParOf" srcId="{857708D8-C171-4E79-9162-CC68307DEA04}" destId="{8DEF7B26-66BA-4529-9081-46BC5BB9654F}" srcOrd="1" destOrd="0" presId="urn:microsoft.com/office/officeart/2005/8/layout/list1"/>
    <dgm:cxn modelId="{341FEF05-BE3B-4EF1-99C5-3E9340BE949D}" type="presParOf" srcId="{857708D8-C171-4E79-9162-CC68307DEA04}" destId="{066F4DFF-D965-4EA7-9B67-5DEE464D85B3}" srcOrd="2" destOrd="0" presId="urn:microsoft.com/office/officeart/2005/8/layout/list1"/>
    <dgm:cxn modelId="{D0EF57D0-C102-4673-B359-1A2534B26912}" type="presParOf" srcId="{857708D8-C171-4E79-9162-CC68307DEA04}" destId="{74D0FCBC-7E03-4544-8162-4B95B02E9EC3}" srcOrd="3" destOrd="0" presId="urn:microsoft.com/office/officeart/2005/8/layout/list1"/>
    <dgm:cxn modelId="{B8ABC212-3C55-4C81-B717-8861F1D97B04}" type="presParOf" srcId="{857708D8-C171-4E79-9162-CC68307DEA04}" destId="{65F06C17-B447-4374-9C45-01E447A59191}" srcOrd="4" destOrd="0" presId="urn:microsoft.com/office/officeart/2005/8/layout/list1"/>
    <dgm:cxn modelId="{130F62E0-F377-4D0C-BF2E-9149BEEE0EAE}" type="presParOf" srcId="{65F06C17-B447-4374-9C45-01E447A59191}" destId="{EC935531-C417-4887-A24C-F6020D1DF122}" srcOrd="0" destOrd="0" presId="urn:microsoft.com/office/officeart/2005/8/layout/list1"/>
    <dgm:cxn modelId="{6346729A-465E-4AED-A91B-99F2D554A621}" type="presParOf" srcId="{65F06C17-B447-4374-9C45-01E447A59191}" destId="{CE9C66BC-5DF6-46FF-AF2A-8677240AF757}" srcOrd="1" destOrd="0" presId="urn:microsoft.com/office/officeart/2005/8/layout/list1"/>
    <dgm:cxn modelId="{D95431F8-7392-46DA-A85D-A0E1AEDCD0E4}" type="presParOf" srcId="{857708D8-C171-4E79-9162-CC68307DEA04}" destId="{0998C722-09A1-46C7-BE1E-01217A4AC8BA}" srcOrd="5" destOrd="0" presId="urn:microsoft.com/office/officeart/2005/8/layout/list1"/>
    <dgm:cxn modelId="{33794899-221D-4C3B-989B-40948F2B4267}" type="presParOf" srcId="{857708D8-C171-4E79-9162-CC68307DEA04}" destId="{F292E843-89F7-4576-96D2-DF77D5B6F1DD}"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84758569-E18A-47C6-B563-157F9A81184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650E301-2572-4876-AD74-35A23674B27A}">
      <dgm:prSet phldrT="[Text]" custT="1"/>
      <dgm:spPr/>
      <dgm:t>
        <a:bodyPr/>
        <a:lstStyle/>
        <a:p>
          <a:r>
            <a:rPr lang="en-US" sz="2000" dirty="0"/>
            <a:t>Analyst Roles</a:t>
          </a:r>
        </a:p>
      </dgm:t>
    </dgm:pt>
    <dgm:pt modelId="{52A61D71-AA01-4047-9E3A-57AC828DEF6D}" type="parTrans" cxnId="{7D988956-9DAF-446C-BF9E-23CA7360C9EC}">
      <dgm:prSet/>
      <dgm:spPr/>
      <dgm:t>
        <a:bodyPr/>
        <a:lstStyle/>
        <a:p>
          <a:endParaRPr lang="en-US"/>
        </a:p>
      </dgm:t>
    </dgm:pt>
    <dgm:pt modelId="{D9C86E0A-7FE7-4EA6-A3F1-81B73BCBCAF2}" type="sibTrans" cxnId="{7D988956-9DAF-446C-BF9E-23CA7360C9EC}">
      <dgm:prSet/>
      <dgm:spPr/>
      <dgm:t>
        <a:bodyPr/>
        <a:lstStyle/>
        <a:p>
          <a:endParaRPr lang="en-US"/>
        </a:p>
      </dgm:t>
    </dgm:pt>
    <dgm:pt modelId="{16EE4D4D-C43B-4ECA-8AF1-3E661D22C593}">
      <dgm:prSet phldrT="[Text]" custT="1"/>
      <dgm:spPr/>
      <dgm:t>
        <a:bodyPr/>
        <a:lstStyle/>
        <a:p>
          <a:r>
            <a:rPr lang="en-US" sz="2000" dirty="0"/>
            <a:t>Analyst Responsibilities</a:t>
          </a:r>
          <a:endParaRPr lang="en-US" sz="1400" dirty="0"/>
        </a:p>
      </dgm:t>
    </dgm:pt>
    <dgm:pt modelId="{1725B786-1359-4629-B034-2ED6F892DB7B}" type="parTrans" cxnId="{8F5F4B60-4113-46B6-AB37-46EC9EAFFE5C}">
      <dgm:prSet/>
      <dgm:spPr/>
      <dgm:t>
        <a:bodyPr/>
        <a:lstStyle/>
        <a:p>
          <a:endParaRPr lang="en-US"/>
        </a:p>
      </dgm:t>
    </dgm:pt>
    <dgm:pt modelId="{91CA8E83-D001-421B-B662-4651124A90C2}" type="sibTrans" cxnId="{8F5F4B60-4113-46B6-AB37-46EC9EAFFE5C}">
      <dgm:prSet/>
      <dgm:spPr/>
      <dgm:t>
        <a:bodyPr/>
        <a:lstStyle/>
        <a:p>
          <a:endParaRPr lang="en-US"/>
        </a:p>
      </dgm:t>
    </dgm:pt>
    <dgm:pt modelId="{0F6AAB9B-21F0-40ED-A920-E7C77C3D69DB}">
      <dgm:prSet/>
      <dgm:spPr/>
      <dgm:t>
        <a:bodyPr/>
        <a:lstStyle/>
        <a:p>
          <a:r>
            <a:rPr lang="en-US" dirty="0"/>
            <a:t>Follow CFA Institute Code of Ethics</a:t>
          </a:r>
        </a:p>
      </dgm:t>
    </dgm:pt>
    <dgm:pt modelId="{5277F48D-6AFF-4FAA-BF46-DDB4CBA23C04}" type="parTrans" cxnId="{0E7683F7-8930-4235-B740-336330AB3320}">
      <dgm:prSet/>
      <dgm:spPr/>
      <dgm:t>
        <a:bodyPr/>
        <a:lstStyle/>
        <a:p>
          <a:endParaRPr lang="en-US"/>
        </a:p>
      </dgm:t>
    </dgm:pt>
    <dgm:pt modelId="{992D02C8-A3A2-4B74-9DED-7486B8238B63}" type="sibTrans" cxnId="{0E7683F7-8930-4235-B740-336330AB3320}">
      <dgm:prSet/>
      <dgm:spPr/>
      <dgm:t>
        <a:bodyPr/>
        <a:lstStyle/>
        <a:p>
          <a:endParaRPr lang="en-US"/>
        </a:p>
      </dgm:t>
    </dgm:pt>
    <dgm:pt modelId="{52002A39-6650-490B-95C1-965B3230CCD3}">
      <dgm:prSet/>
      <dgm:spPr/>
      <dgm:t>
        <a:bodyPr/>
        <a:lstStyle/>
        <a:p>
          <a:r>
            <a:rPr lang="en-US" dirty="0"/>
            <a:t>Buy-side, sell-side, corporate, and independent analysts </a:t>
          </a:r>
        </a:p>
      </dgm:t>
    </dgm:pt>
    <dgm:pt modelId="{9C1B7C35-6248-4934-A241-A34FF310B557}" type="parTrans" cxnId="{8D07C65B-54FD-4F34-8B3E-8F82BF66AD4E}">
      <dgm:prSet/>
      <dgm:spPr/>
      <dgm:t>
        <a:bodyPr/>
        <a:lstStyle/>
        <a:p>
          <a:endParaRPr lang="en-US"/>
        </a:p>
      </dgm:t>
    </dgm:pt>
    <dgm:pt modelId="{A501D958-E74E-4E35-AEE7-D8EE6EFB3CBF}" type="sibTrans" cxnId="{8D07C65B-54FD-4F34-8B3E-8F82BF66AD4E}">
      <dgm:prSet/>
      <dgm:spPr/>
      <dgm:t>
        <a:bodyPr/>
        <a:lstStyle/>
        <a:p>
          <a:endParaRPr lang="en-US"/>
        </a:p>
      </dgm:t>
    </dgm:pt>
    <dgm:pt modelId="{7407B345-C6DE-4374-8829-9FF1B7E0E92B}">
      <dgm:prSet/>
      <dgm:spPr/>
      <dgm:t>
        <a:bodyPr/>
        <a:lstStyle/>
        <a:p>
          <a:r>
            <a:rPr lang="en-US" dirty="0"/>
            <a:t>Create research reports that are timely, clear, incisive, objective, and well researched; distinguish between fact and opinion; be consistent and informative; contain risk factors; and disclose conflicts of interest</a:t>
          </a:r>
        </a:p>
      </dgm:t>
    </dgm:pt>
    <dgm:pt modelId="{F70031DB-A42B-45CA-8A54-3C1D79C39C88}" type="parTrans" cxnId="{F35D201A-2E10-4A88-A7BB-9E65C1DC6E91}">
      <dgm:prSet/>
      <dgm:spPr/>
      <dgm:t>
        <a:bodyPr/>
        <a:lstStyle/>
        <a:p>
          <a:endParaRPr lang="en-US"/>
        </a:p>
      </dgm:t>
    </dgm:pt>
    <dgm:pt modelId="{5B78603B-4C2A-46BD-93DB-DC14FFAE608E}" type="sibTrans" cxnId="{F35D201A-2E10-4A88-A7BB-9E65C1DC6E91}">
      <dgm:prSet/>
      <dgm:spPr/>
      <dgm:t>
        <a:bodyPr/>
        <a:lstStyle/>
        <a:p>
          <a:endParaRPr lang="en-US"/>
        </a:p>
      </dgm:t>
    </dgm:pt>
    <dgm:pt modelId="{D078D4D6-F19D-46FF-9A6A-D78AB093622E}">
      <dgm:prSet/>
      <dgm:spPr/>
      <dgm:t>
        <a:bodyPr/>
        <a:lstStyle/>
        <a:p>
          <a:r>
            <a:rPr lang="en-US" dirty="0"/>
            <a:t>Follow CFA Institute Standards of Professional Conduct</a:t>
          </a:r>
        </a:p>
      </dgm:t>
    </dgm:pt>
    <dgm:pt modelId="{96B32918-D452-43E4-9576-9D8BE457572A}" type="parTrans" cxnId="{8993A804-B8EA-4F87-8B8D-198567364F94}">
      <dgm:prSet/>
      <dgm:spPr/>
      <dgm:t>
        <a:bodyPr/>
        <a:lstStyle/>
        <a:p>
          <a:endParaRPr lang="en-US"/>
        </a:p>
      </dgm:t>
    </dgm:pt>
    <dgm:pt modelId="{FA9267B4-51C8-4CB1-8782-04F5D8804DAC}" type="sibTrans" cxnId="{8993A804-B8EA-4F87-8B8D-198567364F94}">
      <dgm:prSet/>
      <dgm:spPr/>
      <dgm:t>
        <a:bodyPr/>
        <a:lstStyle/>
        <a:p>
          <a:endParaRPr lang="en-US"/>
        </a:p>
      </dgm:t>
    </dgm:pt>
    <dgm:pt modelId="{857708D8-C171-4E79-9162-CC68307DEA04}" type="pres">
      <dgm:prSet presAssocID="{84758569-E18A-47C6-B563-157F9A81184E}" presName="linear" presStyleCnt="0">
        <dgm:presLayoutVars>
          <dgm:dir/>
          <dgm:animLvl val="lvl"/>
          <dgm:resizeHandles val="exact"/>
        </dgm:presLayoutVars>
      </dgm:prSet>
      <dgm:spPr/>
    </dgm:pt>
    <dgm:pt modelId="{07516B8E-3088-4CEA-9A52-2B0E458E0BFE}" type="pres">
      <dgm:prSet presAssocID="{9650E301-2572-4876-AD74-35A23674B27A}" presName="parentLin" presStyleCnt="0"/>
      <dgm:spPr/>
    </dgm:pt>
    <dgm:pt modelId="{BD5E4D2E-DE73-4281-83A2-EDAE9360E3FF}" type="pres">
      <dgm:prSet presAssocID="{9650E301-2572-4876-AD74-35A23674B27A}" presName="parentLeftMargin" presStyleLbl="node1" presStyleIdx="0" presStyleCnt="2"/>
      <dgm:spPr/>
    </dgm:pt>
    <dgm:pt modelId="{A89EFCD0-A9A8-40BF-8198-A336EE87BC3F}" type="pres">
      <dgm:prSet presAssocID="{9650E301-2572-4876-AD74-35A23674B27A}" presName="parentText" presStyleLbl="node1" presStyleIdx="0" presStyleCnt="2" custScaleX="122523">
        <dgm:presLayoutVars>
          <dgm:chMax val="0"/>
          <dgm:bulletEnabled val="1"/>
        </dgm:presLayoutVars>
      </dgm:prSet>
      <dgm:spPr/>
    </dgm:pt>
    <dgm:pt modelId="{8DEF7B26-66BA-4529-9081-46BC5BB9654F}" type="pres">
      <dgm:prSet presAssocID="{9650E301-2572-4876-AD74-35A23674B27A}" presName="negativeSpace" presStyleCnt="0"/>
      <dgm:spPr/>
    </dgm:pt>
    <dgm:pt modelId="{066F4DFF-D965-4EA7-9B67-5DEE464D85B3}" type="pres">
      <dgm:prSet presAssocID="{9650E301-2572-4876-AD74-35A23674B27A}" presName="childText" presStyleLbl="conFgAcc1" presStyleIdx="0" presStyleCnt="2">
        <dgm:presLayoutVars>
          <dgm:bulletEnabled val="1"/>
        </dgm:presLayoutVars>
      </dgm:prSet>
      <dgm:spPr/>
    </dgm:pt>
    <dgm:pt modelId="{74D0FCBC-7E03-4544-8162-4B95B02E9EC3}" type="pres">
      <dgm:prSet presAssocID="{D9C86E0A-7FE7-4EA6-A3F1-81B73BCBCAF2}" presName="spaceBetweenRectangles" presStyleCnt="0"/>
      <dgm:spPr/>
    </dgm:pt>
    <dgm:pt modelId="{65F06C17-B447-4374-9C45-01E447A59191}" type="pres">
      <dgm:prSet presAssocID="{16EE4D4D-C43B-4ECA-8AF1-3E661D22C593}" presName="parentLin" presStyleCnt="0"/>
      <dgm:spPr/>
    </dgm:pt>
    <dgm:pt modelId="{EC935531-C417-4887-A24C-F6020D1DF122}" type="pres">
      <dgm:prSet presAssocID="{16EE4D4D-C43B-4ECA-8AF1-3E661D22C593}" presName="parentLeftMargin" presStyleLbl="node1" presStyleIdx="0" presStyleCnt="2"/>
      <dgm:spPr/>
    </dgm:pt>
    <dgm:pt modelId="{CE9C66BC-5DF6-46FF-AF2A-8677240AF757}" type="pres">
      <dgm:prSet presAssocID="{16EE4D4D-C43B-4ECA-8AF1-3E661D22C593}" presName="parentText" presStyleLbl="node1" presStyleIdx="1" presStyleCnt="2" custScaleX="119949">
        <dgm:presLayoutVars>
          <dgm:chMax val="0"/>
          <dgm:bulletEnabled val="1"/>
        </dgm:presLayoutVars>
      </dgm:prSet>
      <dgm:spPr/>
    </dgm:pt>
    <dgm:pt modelId="{0998C722-09A1-46C7-BE1E-01217A4AC8BA}" type="pres">
      <dgm:prSet presAssocID="{16EE4D4D-C43B-4ECA-8AF1-3E661D22C593}" presName="negativeSpace" presStyleCnt="0"/>
      <dgm:spPr/>
    </dgm:pt>
    <dgm:pt modelId="{F292E843-89F7-4576-96D2-DF77D5B6F1DD}" type="pres">
      <dgm:prSet presAssocID="{16EE4D4D-C43B-4ECA-8AF1-3E661D22C593}" presName="childText" presStyleLbl="conFgAcc1" presStyleIdx="1" presStyleCnt="2">
        <dgm:presLayoutVars>
          <dgm:bulletEnabled val="1"/>
        </dgm:presLayoutVars>
      </dgm:prSet>
      <dgm:spPr/>
    </dgm:pt>
  </dgm:ptLst>
  <dgm:cxnLst>
    <dgm:cxn modelId="{8993A804-B8EA-4F87-8B8D-198567364F94}" srcId="{16EE4D4D-C43B-4ECA-8AF1-3E661D22C593}" destId="{D078D4D6-F19D-46FF-9A6A-D78AB093622E}" srcOrd="1" destOrd="0" parTransId="{96B32918-D452-43E4-9576-9D8BE457572A}" sibTransId="{FA9267B4-51C8-4CB1-8782-04F5D8804DAC}"/>
    <dgm:cxn modelId="{F35D201A-2E10-4A88-A7BB-9E65C1DC6E91}" srcId="{16EE4D4D-C43B-4ECA-8AF1-3E661D22C593}" destId="{7407B345-C6DE-4374-8829-9FF1B7E0E92B}" srcOrd="2" destOrd="0" parTransId="{F70031DB-A42B-45CA-8A54-3C1D79C39C88}" sibTransId="{5B78603B-4C2A-46BD-93DB-DC14FFAE608E}"/>
    <dgm:cxn modelId="{80191A25-F597-4E22-B21E-94756DE895B1}" type="presOf" srcId="{7407B345-C6DE-4374-8829-9FF1B7E0E92B}" destId="{F292E843-89F7-4576-96D2-DF77D5B6F1DD}" srcOrd="0" destOrd="2" presId="urn:microsoft.com/office/officeart/2005/8/layout/list1"/>
    <dgm:cxn modelId="{8D07C65B-54FD-4F34-8B3E-8F82BF66AD4E}" srcId="{9650E301-2572-4876-AD74-35A23674B27A}" destId="{52002A39-6650-490B-95C1-965B3230CCD3}" srcOrd="0" destOrd="0" parTransId="{9C1B7C35-6248-4934-A241-A34FF310B557}" sibTransId="{A501D958-E74E-4E35-AEE7-D8EE6EFB3CBF}"/>
    <dgm:cxn modelId="{CDA2455F-AD52-48E4-AA29-87F89C9140AD}" type="presOf" srcId="{0F6AAB9B-21F0-40ED-A920-E7C77C3D69DB}" destId="{F292E843-89F7-4576-96D2-DF77D5B6F1DD}" srcOrd="0" destOrd="0" presId="urn:microsoft.com/office/officeart/2005/8/layout/list1"/>
    <dgm:cxn modelId="{8F5F4B60-4113-46B6-AB37-46EC9EAFFE5C}" srcId="{84758569-E18A-47C6-B563-157F9A81184E}" destId="{16EE4D4D-C43B-4ECA-8AF1-3E661D22C593}" srcOrd="1" destOrd="0" parTransId="{1725B786-1359-4629-B034-2ED6F892DB7B}" sibTransId="{91CA8E83-D001-421B-B662-4651124A90C2}"/>
    <dgm:cxn modelId="{691DA763-7F2E-419B-9292-A14241817BD1}" type="presOf" srcId="{9650E301-2572-4876-AD74-35A23674B27A}" destId="{BD5E4D2E-DE73-4281-83A2-EDAE9360E3FF}" srcOrd="0" destOrd="0" presId="urn:microsoft.com/office/officeart/2005/8/layout/list1"/>
    <dgm:cxn modelId="{7D988956-9DAF-446C-BF9E-23CA7360C9EC}" srcId="{84758569-E18A-47C6-B563-157F9A81184E}" destId="{9650E301-2572-4876-AD74-35A23674B27A}" srcOrd="0" destOrd="0" parTransId="{52A61D71-AA01-4047-9E3A-57AC828DEF6D}" sibTransId="{D9C86E0A-7FE7-4EA6-A3F1-81B73BCBCAF2}"/>
    <dgm:cxn modelId="{0E7FAA7E-5A0D-4D29-B081-7B33E53BBCF3}" type="presOf" srcId="{16EE4D4D-C43B-4ECA-8AF1-3E661D22C593}" destId="{CE9C66BC-5DF6-46FF-AF2A-8677240AF757}" srcOrd="1" destOrd="0" presId="urn:microsoft.com/office/officeart/2005/8/layout/list1"/>
    <dgm:cxn modelId="{59021888-124E-4325-8523-7C9D059C3F6F}" type="presOf" srcId="{52002A39-6650-490B-95C1-965B3230CCD3}" destId="{066F4DFF-D965-4EA7-9B67-5DEE464D85B3}" srcOrd="0" destOrd="0" presId="urn:microsoft.com/office/officeart/2005/8/layout/list1"/>
    <dgm:cxn modelId="{F247748D-24C9-4932-BEF6-A7F3B1208A52}" type="presOf" srcId="{D078D4D6-F19D-46FF-9A6A-D78AB093622E}" destId="{F292E843-89F7-4576-96D2-DF77D5B6F1DD}" srcOrd="0" destOrd="1" presId="urn:microsoft.com/office/officeart/2005/8/layout/list1"/>
    <dgm:cxn modelId="{D215E1A7-DC01-42E4-A5B5-C207BAD55997}" type="presOf" srcId="{84758569-E18A-47C6-B563-157F9A81184E}" destId="{857708D8-C171-4E79-9162-CC68307DEA04}" srcOrd="0" destOrd="0" presId="urn:microsoft.com/office/officeart/2005/8/layout/list1"/>
    <dgm:cxn modelId="{A79DB5F5-BF16-450E-AE46-D4CA878C4552}" type="presOf" srcId="{16EE4D4D-C43B-4ECA-8AF1-3E661D22C593}" destId="{EC935531-C417-4887-A24C-F6020D1DF122}" srcOrd="0" destOrd="0" presId="urn:microsoft.com/office/officeart/2005/8/layout/list1"/>
    <dgm:cxn modelId="{0E7683F7-8930-4235-B740-336330AB3320}" srcId="{16EE4D4D-C43B-4ECA-8AF1-3E661D22C593}" destId="{0F6AAB9B-21F0-40ED-A920-E7C77C3D69DB}" srcOrd="0" destOrd="0" parTransId="{5277F48D-6AFF-4FAA-BF46-DDB4CBA23C04}" sibTransId="{992D02C8-A3A2-4B74-9DED-7486B8238B63}"/>
    <dgm:cxn modelId="{C20A3CFD-1147-4A8C-B972-BE6987EB1694}" type="presOf" srcId="{9650E301-2572-4876-AD74-35A23674B27A}" destId="{A89EFCD0-A9A8-40BF-8198-A336EE87BC3F}" srcOrd="1" destOrd="0" presId="urn:microsoft.com/office/officeart/2005/8/layout/list1"/>
    <dgm:cxn modelId="{25F76F2C-961E-474C-A1A7-1229885E6616}" type="presParOf" srcId="{857708D8-C171-4E79-9162-CC68307DEA04}" destId="{07516B8E-3088-4CEA-9A52-2B0E458E0BFE}" srcOrd="0" destOrd="0" presId="urn:microsoft.com/office/officeart/2005/8/layout/list1"/>
    <dgm:cxn modelId="{DE006F10-F242-4F67-9BFE-8F3E66E468EF}" type="presParOf" srcId="{07516B8E-3088-4CEA-9A52-2B0E458E0BFE}" destId="{BD5E4D2E-DE73-4281-83A2-EDAE9360E3FF}" srcOrd="0" destOrd="0" presId="urn:microsoft.com/office/officeart/2005/8/layout/list1"/>
    <dgm:cxn modelId="{3DE99430-1C8C-421E-8C16-722D140F6CBF}" type="presParOf" srcId="{07516B8E-3088-4CEA-9A52-2B0E458E0BFE}" destId="{A89EFCD0-A9A8-40BF-8198-A336EE87BC3F}" srcOrd="1" destOrd="0" presId="urn:microsoft.com/office/officeart/2005/8/layout/list1"/>
    <dgm:cxn modelId="{3B85B81A-23BD-4797-A5F2-93EAE1F6FE69}" type="presParOf" srcId="{857708D8-C171-4E79-9162-CC68307DEA04}" destId="{8DEF7B26-66BA-4529-9081-46BC5BB9654F}" srcOrd="1" destOrd="0" presId="urn:microsoft.com/office/officeart/2005/8/layout/list1"/>
    <dgm:cxn modelId="{7C7D3C2F-720C-46D8-8621-DE0BAA73F5DA}" type="presParOf" srcId="{857708D8-C171-4E79-9162-CC68307DEA04}" destId="{066F4DFF-D965-4EA7-9B67-5DEE464D85B3}" srcOrd="2" destOrd="0" presId="urn:microsoft.com/office/officeart/2005/8/layout/list1"/>
    <dgm:cxn modelId="{2966EF9B-0C24-43BE-ADD9-5B56E2F945FD}" type="presParOf" srcId="{857708D8-C171-4E79-9162-CC68307DEA04}" destId="{74D0FCBC-7E03-4544-8162-4B95B02E9EC3}" srcOrd="3" destOrd="0" presId="urn:microsoft.com/office/officeart/2005/8/layout/list1"/>
    <dgm:cxn modelId="{9FD75FBE-B88B-40DB-B537-22847C89C247}" type="presParOf" srcId="{857708D8-C171-4E79-9162-CC68307DEA04}" destId="{65F06C17-B447-4374-9C45-01E447A59191}" srcOrd="4" destOrd="0" presId="urn:microsoft.com/office/officeart/2005/8/layout/list1"/>
    <dgm:cxn modelId="{8AEAEB2F-B46D-49A1-8E70-8DB5106180B1}" type="presParOf" srcId="{65F06C17-B447-4374-9C45-01E447A59191}" destId="{EC935531-C417-4887-A24C-F6020D1DF122}" srcOrd="0" destOrd="0" presId="urn:microsoft.com/office/officeart/2005/8/layout/list1"/>
    <dgm:cxn modelId="{625C3773-867D-43EC-8124-33B4EE674064}" type="presParOf" srcId="{65F06C17-B447-4374-9C45-01E447A59191}" destId="{CE9C66BC-5DF6-46FF-AF2A-8677240AF757}" srcOrd="1" destOrd="0" presId="urn:microsoft.com/office/officeart/2005/8/layout/list1"/>
    <dgm:cxn modelId="{84E559CD-530B-4A8F-84C3-0D9CAA36B448}" type="presParOf" srcId="{857708D8-C171-4E79-9162-CC68307DEA04}" destId="{0998C722-09A1-46C7-BE1E-01217A4AC8BA}" srcOrd="5" destOrd="0" presId="urn:microsoft.com/office/officeart/2005/8/layout/list1"/>
    <dgm:cxn modelId="{AFD63E65-F8B8-4A87-9EA7-A24FFA9F015B}" type="presParOf" srcId="{857708D8-C171-4E79-9162-CC68307DEA04}" destId="{F292E843-89F7-4576-96D2-DF77D5B6F1DD}"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9E710221-7BA2-4353-A8B5-C6FE983E1BA0}"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n-US"/>
        </a:p>
      </dgm:t>
    </dgm:pt>
    <dgm:pt modelId="{E3C8D321-2D51-4FD9-B6D5-ED180BD25AFA}">
      <dgm:prSet/>
      <dgm:spPr/>
      <dgm:t>
        <a:bodyPr/>
        <a:lstStyle/>
        <a:p>
          <a:pPr rtl="0"/>
          <a:r>
            <a:rPr lang="en-US" b="1" dirty="0">
              <a:solidFill>
                <a:schemeClr val="tx1"/>
              </a:solidFill>
            </a:rPr>
            <a:t>To evaluate expected and past performance</a:t>
          </a:r>
          <a:endParaRPr lang="en-US" dirty="0">
            <a:solidFill>
              <a:schemeClr val="tx1"/>
            </a:solidFill>
          </a:endParaRPr>
        </a:p>
      </dgm:t>
    </dgm:pt>
    <dgm:pt modelId="{867A88CA-283D-4A48-9D27-21514E50C816}" type="parTrans" cxnId="{00070559-60D7-44E9-AF7A-A9C83522FE25}">
      <dgm:prSet/>
      <dgm:spPr/>
      <dgm:t>
        <a:bodyPr/>
        <a:lstStyle/>
        <a:p>
          <a:endParaRPr lang="en-US">
            <a:solidFill>
              <a:schemeClr val="bg1"/>
            </a:solidFill>
          </a:endParaRPr>
        </a:p>
      </dgm:t>
    </dgm:pt>
    <dgm:pt modelId="{BC34E3F2-138C-471F-BDC0-45C9B20DB017}" type="sibTrans" cxnId="{00070559-60D7-44E9-AF7A-A9C83522FE25}">
      <dgm:prSet/>
      <dgm:spPr/>
      <dgm:t>
        <a:bodyPr/>
        <a:lstStyle/>
        <a:p>
          <a:endParaRPr lang="en-US">
            <a:solidFill>
              <a:schemeClr val="bg1"/>
            </a:solidFill>
          </a:endParaRPr>
        </a:p>
      </dgm:t>
    </dgm:pt>
    <dgm:pt modelId="{EBB7F80A-281B-4C1F-BDBC-BE7E5142E9B4}">
      <dgm:prSet/>
      <dgm:spPr/>
      <dgm:t>
        <a:bodyPr/>
        <a:lstStyle/>
        <a:p>
          <a:pPr rtl="0"/>
          <a:r>
            <a:rPr lang="en-US" b="1" dirty="0">
              <a:solidFill>
                <a:schemeClr val="tx1"/>
              </a:solidFill>
            </a:rPr>
            <a:t>To estimate discount rates for valuation</a:t>
          </a:r>
        </a:p>
      </dgm:t>
    </dgm:pt>
    <dgm:pt modelId="{F2F4BB11-066C-45D5-8E90-4341FBBF4DB5}" type="parTrans" cxnId="{DA50A7B7-5505-4019-A54D-7D28B421AB68}">
      <dgm:prSet/>
      <dgm:spPr/>
      <dgm:t>
        <a:bodyPr/>
        <a:lstStyle/>
        <a:p>
          <a:endParaRPr lang="en-US">
            <a:solidFill>
              <a:schemeClr val="bg1"/>
            </a:solidFill>
          </a:endParaRPr>
        </a:p>
      </dgm:t>
    </dgm:pt>
    <dgm:pt modelId="{538FD616-A43A-4E5B-895A-94142E8E0F5D}" type="sibTrans" cxnId="{DA50A7B7-5505-4019-A54D-7D28B421AB68}">
      <dgm:prSet/>
      <dgm:spPr/>
      <dgm:t>
        <a:bodyPr/>
        <a:lstStyle/>
        <a:p>
          <a:endParaRPr lang="en-US">
            <a:solidFill>
              <a:schemeClr val="bg1"/>
            </a:solidFill>
          </a:endParaRPr>
        </a:p>
      </dgm:t>
    </dgm:pt>
    <dgm:pt modelId="{EC546AAE-F2A5-42C2-8222-F98BF3C281C4}">
      <dgm:prSet/>
      <dgm:spPr/>
      <dgm:t>
        <a:bodyPr/>
        <a:lstStyle/>
        <a:p>
          <a:pPr rtl="0"/>
          <a:r>
            <a:rPr lang="en-US" b="1" dirty="0">
              <a:solidFill>
                <a:schemeClr val="tx1"/>
              </a:solidFill>
            </a:rPr>
            <a:t>To understand risk premiums</a:t>
          </a:r>
        </a:p>
      </dgm:t>
    </dgm:pt>
    <dgm:pt modelId="{7E40F559-CF02-4CC9-9843-027B6D50061A}" type="parTrans" cxnId="{4F8588FE-6A82-4302-9947-23B4FAF9BDC9}">
      <dgm:prSet/>
      <dgm:spPr/>
      <dgm:t>
        <a:bodyPr/>
        <a:lstStyle/>
        <a:p>
          <a:endParaRPr lang="en-US"/>
        </a:p>
      </dgm:t>
    </dgm:pt>
    <dgm:pt modelId="{6A5E433E-1FEF-4BF6-9B43-9A009EB899C8}" type="sibTrans" cxnId="{4F8588FE-6A82-4302-9947-23B4FAF9BDC9}">
      <dgm:prSet/>
      <dgm:spPr/>
      <dgm:t>
        <a:bodyPr/>
        <a:lstStyle/>
        <a:p>
          <a:endParaRPr lang="en-US"/>
        </a:p>
      </dgm:t>
    </dgm:pt>
    <dgm:pt modelId="{55416192-4126-4088-BF42-4768C10A3945}" type="pres">
      <dgm:prSet presAssocID="{9E710221-7BA2-4353-A8B5-C6FE983E1BA0}" presName="compositeShape" presStyleCnt="0">
        <dgm:presLayoutVars>
          <dgm:dir/>
          <dgm:resizeHandles/>
        </dgm:presLayoutVars>
      </dgm:prSet>
      <dgm:spPr/>
    </dgm:pt>
    <dgm:pt modelId="{6E2716E0-D212-4831-8459-69E63F698EDB}" type="pres">
      <dgm:prSet presAssocID="{9E710221-7BA2-4353-A8B5-C6FE983E1BA0}" presName="pyramid" presStyleLbl="node1" presStyleIdx="0" presStyleCnt="1"/>
      <dgm:spPr/>
    </dgm:pt>
    <dgm:pt modelId="{D2A5F350-4B66-4471-8DD2-DFA6E24F5228}" type="pres">
      <dgm:prSet presAssocID="{9E710221-7BA2-4353-A8B5-C6FE983E1BA0}" presName="theList" presStyleCnt="0"/>
      <dgm:spPr/>
    </dgm:pt>
    <dgm:pt modelId="{8D938F61-1C90-4DF3-B540-CABBD30713AE}" type="pres">
      <dgm:prSet presAssocID="{E3C8D321-2D51-4FD9-B6D5-ED180BD25AFA}" presName="aNode" presStyleLbl="fgAcc1" presStyleIdx="0" presStyleCnt="3">
        <dgm:presLayoutVars>
          <dgm:bulletEnabled val="1"/>
        </dgm:presLayoutVars>
      </dgm:prSet>
      <dgm:spPr/>
    </dgm:pt>
    <dgm:pt modelId="{D75B8325-6492-4A7E-8AFF-1C715614216E}" type="pres">
      <dgm:prSet presAssocID="{E3C8D321-2D51-4FD9-B6D5-ED180BD25AFA}" presName="aSpace" presStyleCnt="0"/>
      <dgm:spPr/>
    </dgm:pt>
    <dgm:pt modelId="{993DA08A-6B09-457B-B2F3-40D946228ABB}" type="pres">
      <dgm:prSet presAssocID="{EC546AAE-F2A5-42C2-8222-F98BF3C281C4}" presName="aNode" presStyleLbl="fgAcc1" presStyleIdx="1" presStyleCnt="3">
        <dgm:presLayoutVars>
          <dgm:bulletEnabled val="1"/>
        </dgm:presLayoutVars>
      </dgm:prSet>
      <dgm:spPr/>
    </dgm:pt>
    <dgm:pt modelId="{CDE91633-4AC5-4907-A89D-1766EAFE6524}" type="pres">
      <dgm:prSet presAssocID="{EC546AAE-F2A5-42C2-8222-F98BF3C281C4}" presName="aSpace" presStyleCnt="0"/>
      <dgm:spPr/>
    </dgm:pt>
    <dgm:pt modelId="{D980BA5D-8844-478A-826D-71725CEDC241}" type="pres">
      <dgm:prSet presAssocID="{EBB7F80A-281B-4C1F-BDBC-BE7E5142E9B4}" presName="aNode" presStyleLbl="fgAcc1" presStyleIdx="2" presStyleCnt="3">
        <dgm:presLayoutVars>
          <dgm:bulletEnabled val="1"/>
        </dgm:presLayoutVars>
      </dgm:prSet>
      <dgm:spPr/>
    </dgm:pt>
    <dgm:pt modelId="{97E7E257-A90E-4CEA-8246-9068EA48772C}" type="pres">
      <dgm:prSet presAssocID="{EBB7F80A-281B-4C1F-BDBC-BE7E5142E9B4}" presName="aSpace" presStyleCnt="0"/>
      <dgm:spPr/>
    </dgm:pt>
  </dgm:ptLst>
  <dgm:cxnLst>
    <dgm:cxn modelId="{3A320400-877E-4D43-B45F-F2C4A32F5427}" type="presOf" srcId="{EBB7F80A-281B-4C1F-BDBC-BE7E5142E9B4}" destId="{D980BA5D-8844-478A-826D-71725CEDC241}" srcOrd="0" destOrd="0" presId="urn:microsoft.com/office/officeart/2005/8/layout/pyramid2"/>
    <dgm:cxn modelId="{EE7A6F64-7E03-4813-BC27-D8C6E104EBF3}" type="presOf" srcId="{EC546AAE-F2A5-42C2-8222-F98BF3C281C4}" destId="{993DA08A-6B09-457B-B2F3-40D946228ABB}" srcOrd="0" destOrd="0" presId="urn:microsoft.com/office/officeart/2005/8/layout/pyramid2"/>
    <dgm:cxn modelId="{00070559-60D7-44E9-AF7A-A9C83522FE25}" srcId="{9E710221-7BA2-4353-A8B5-C6FE983E1BA0}" destId="{E3C8D321-2D51-4FD9-B6D5-ED180BD25AFA}" srcOrd="0" destOrd="0" parTransId="{867A88CA-283D-4A48-9D27-21514E50C816}" sibTransId="{BC34E3F2-138C-471F-BDC0-45C9B20DB017}"/>
    <dgm:cxn modelId="{AA66F17E-26BA-42C2-953D-1E88D011F5A9}" type="presOf" srcId="{E3C8D321-2D51-4FD9-B6D5-ED180BD25AFA}" destId="{8D938F61-1C90-4DF3-B540-CABBD30713AE}" srcOrd="0" destOrd="0" presId="urn:microsoft.com/office/officeart/2005/8/layout/pyramid2"/>
    <dgm:cxn modelId="{28FB7F86-5BEC-45B1-904A-343ADA6CEC14}" type="presOf" srcId="{9E710221-7BA2-4353-A8B5-C6FE983E1BA0}" destId="{55416192-4126-4088-BF42-4768C10A3945}" srcOrd="0" destOrd="0" presId="urn:microsoft.com/office/officeart/2005/8/layout/pyramid2"/>
    <dgm:cxn modelId="{DA50A7B7-5505-4019-A54D-7D28B421AB68}" srcId="{9E710221-7BA2-4353-A8B5-C6FE983E1BA0}" destId="{EBB7F80A-281B-4C1F-BDBC-BE7E5142E9B4}" srcOrd="2" destOrd="0" parTransId="{F2F4BB11-066C-45D5-8E90-4341FBBF4DB5}" sibTransId="{538FD616-A43A-4E5B-895A-94142E8E0F5D}"/>
    <dgm:cxn modelId="{4F8588FE-6A82-4302-9947-23B4FAF9BDC9}" srcId="{9E710221-7BA2-4353-A8B5-C6FE983E1BA0}" destId="{EC546AAE-F2A5-42C2-8222-F98BF3C281C4}" srcOrd="1" destOrd="0" parTransId="{7E40F559-CF02-4CC9-9843-027B6D50061A}" sibTransId="{6A5E433E-1FEF-4BF6-9B43-9A009EB899C8}"/>
    <dgm:cxn modelId="{1AF77B0B-3771-488A-8773-EA756167C528}" type="presParOf" srcId="{55416192-4126-4088-BF42-4768C10A3945}" destId="{6E2716E0-D212-4831-8459-69E63F698EDB}" srcOrd="0" destOrd="0" presId="urn:microsoft.com/office/officeart/2005/8/layout/pyramid2"/>
    <dgm:cxn modelId="{3F0FEE90-327B-429B-99A4-ABE6B74377DB}" type="presParOf" srcId="{55416192-4126-4088-BF42-4768C10A3945}" destId="{D2A5F350-4B66-4471-8DD2-DFA6E24F5228}" srcOrd="1" destOrd="0" presId="urn:microsoft.com/office/officeart/2005/8/layout/pyramid2"/>
    <dgm:cxn modelId="{B697B67E-90CA-432F-AB5D-12DE0677624C}" type="presParOf" srcId="{D2A5F350-4B66-4471-8DD2-DFA6E24F5228}" destId="{8D938F61-1C90-4DF3-B540-CABBD30713AE}" srcOrd="0" destOrd="0" presId="urn:microsoft.com/office/officeart/2005/8/layout/pyramid2"/>
    <dgm:cxn modelId="{C513BFF2-C0AE-4929-B6AF-533668626ECE}" type="presParOf" srcId="{D2A5F350-4B66-4471-8DD2-DFA6E24F5228}" destId="{D75B8325-6492-4A7E-8AFF-1C715614216E}" srcOrd="1" destOrd="0" presId="urn:microsoft.com/office/officeart/2005/8/layout/pyramid2"/>
    <dgm:cxn modelId="{0F7E6FCE-D589-4668-8078-EC0A3C61E95F}" type="presParOf" srcId="{D2A5F350-4B66-4471-8DD2-DFA6E24F5228}" destId="{993DA08A-6B09-457B-B2F3-40D946228ABB}" srcOrd="2" destOrd="0" presId="urn:microsoft.com/office/officeart/2005/8/layout/pyramid2"/>
    <dgm:cxn modelId="{767E4D6D-128E-4282-B80D-9F299869DF8B}" type="presParOf" srcId="{D2A5F350-4B66-4471-8DD2-DFA6E24F5228}" destId="{CDE91633-4AC5-4907-A89D-1766EAFE6524}" srcOrd="3" destOrd="0" presId="urn:microsoft.com/office/officeart/2005/8/layout/pyramid2"/>
    <dgm:cxn modelId="{F27A5245-B3FC-41D9-B8D7-AA47BF0A71CF}" type="presParOf" srcId="{D2A5F350-4B66-4471-8DD2-DFA6E24F5228}" destId="{D980BA5D-8844-478A-826D-71725CEDC241}" srcOrd="4" destOrd="0" presId="urn:microsoft.com/office/officeart/2005/8/layout/pyramid2"/>
    <dgm:cxn modelId="{8D0DE6F6-C36B-4C6C-ADE3-EC8C1FD30A18}" type="presParOf" srcId="{D2A5F350-4B66-4471-8DD2-DFA6E24F5228}" destId="{97E7E257-A90E-4CEA-8246-9068EA48772C}"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A30F6B64-2809-4313-BDC4-9EC66CA63C02}" type="doc">
      <dgm:prSet loTypeId="urn:microsoft.com/office/officeart/2005/8/layout/hierarchy4" loCatId="list" qsTypeId="urn:microsoft.com/office/officeart/2005/8/quickstyle/3d2" qsCatId="3D" csTypeId="urn:microsoft.com/office/officeart/2005/8/colors/accent1_2" csCatId="accent1" phldr="1"/>
      <dgm:spPr/>
      <dgm:t>
        <a:bodyPr/>
        <a:lstStyle/>
        <a:p>
          <a:endParaRPr lang="en-US"/>
        </a:p>
      </dgm:t>
    </dgm:pt>
    <dgm:pt modelId="{333E0F69-69DB-49A1-B9A5-4A68841FDF47}">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Required Return</a:t>
          </a:r>
        </a:p>
      </dgm:t>
    </dgm:pt>
    <dgm:pt modelId="{57821926-F871-4AEC-A2B2-98774453C180}" type="parTrans" cxnId="{5CE1BB01-E084-45AF-9B6D-9FFF2E21488F}">
      <dgm:prSet/>
      <dgm:spPr/>
      <dgm:t>
        <a:bodyPr/>
        <a:lstStyle/>
        <a:p>
          <a:endParaRPr lang="en-US"/>
        </a:p>
      </dgm:t>
    </dgm:pt>
    <dgm:pt modelId="{2822B99A-57B2-408F-9D6C-8FBB5AF17A33}" type="sibTrans" cxnId="{5CE1BB01-E084-45AF-9B6D-9FFF2E21488F}">
      <dgm:prSet/>
      <dgm:spPr/>
      <dgm:t>
        <a:bodyPr/>
        <a:lstStyle/>
        <a:p>
          <a:endParaRPr lang="en-US"/>
        </a:p>
      </dgm:t>
    </dgm:pt>
    <dgm:pt modelId="{CD88CAC3-634D-46B3-B257-2D02A18AF662}">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Return from Convergence of Price to Intrinsic Value</a:t>
          </a:r>
        </a:p>
      </dgm:t>
    </dgm:pt>
    <dgm:pt modelId="{12C03181-F49A-4909-92CB-F16951A3A0D3}" type="parTrans" cxnId="{3B5607D4-2B2D-489F-8912-9434F9B428A5}">
      <dgm:prSet/>
      <dgm:spPr/>
      <dgm:t>
        <a:bodyPr/>
        <a:lstStyle/>
        <a:p>
          <a:endParaRPr lang="en-US"/>
        </a:p>
      </dgm:t>
    </dgm:pt>
    <dgm:pt modelId="{2558489A-6A8A-454F-8FE5-91604D5E274E}" type="sibTrans" cxnId="{3B5607D4-2B2D-489F-8912-9434F9B428A5}">
      <dgm:prSet/>
      <dgm:spPr/>
      <dgm:t>
        <a:bodyPr/>
        <a:lstStyle/>
        <a:p>
          <a:endParaRPr lang="en-US"/>
        </a:p>
      </dgm:t>
    </dgm:pt>
    <dgm:pt modelId="{015C8ED5-FBB8-461C-B874-D51611D247EC}">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Internal Rate of Return (IRR)</a:t>
          </a:r>
        </a:p>
      </dgm:t>
    </dgm:pt>
    <dgm:pt modelId="{0D8E3ABE-8598-4441-B4E3-D61BC82A3DEE}" type="parTrans" cxnId="{4BB2582F-46F3-44F4-B531-3769E30D20A5}">
      <dgm:prSet/>
      <dgm:spPr/>
      <dgm:t>
        <a:bodyPr/>
        <a:lstStyle/>
        <a:p>
          <a:endParaRPr lang="en-US"/>
        </a:p>
      </dgm:t>
    </dgm:pt>
    <dgm:pt modelId="{280D8672-8302-431F-AAB7-E6A81ACB3A43}" type="sibTrans" cxnId="{4BB2582F-46F3-44F4-B531-3769E30D20A5}">
      <dgm:prSet/>
      <dgm:spPr/>
      <dgm:t>
        <a:bodyPr/>
        <a:lstStyle/>
        <a:p>
          <a:endParaRPr lang="en-US"/>
        </a:p>
      </dgm:t>
    </dgm:pt>
    <dgm:pt modelId="{DA3EB0C6-03E6-420B-B39C-8C3170D9EE9E}">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Discount Rate</a:t>
          </a:r>
        </a:p>
      </dgm:t>
    </dgm:pt>
    <dgm:pt modelId="{E5ED248F-6476-4CDB-A2D7-97019D9CA57B}" type="parTrans" cxnId="{A7A2E3B4-A5B0-40BF-A7E8-6176A29A29A4}">
      <dgm:prSet/>
      <dgm:spPr/>
      <dgm:t>
        <a:bodyPr/>
        <a:lstStyle/>
        <a:p>
          <a:endParaRPr lang="en-US"/>
        </a:p>
      </dgm:t>
    </dgm:pt>
    <dgm:pt modelId="{A9AC8DAE-A4B8-435F-90C6-8177551370B9}" type="sibTrans" cxnId="{A7A2E3B4-A5B0-40BF-A7E8-6176A29A29A4}">
      <dgm:prSet/>
      <dgm:spPr/>
      <dgm:t>
        <a:bodyPr/>
        <a:lstStyle/>
        <a:p>
          <a:endParaRPr lang="en-US"/>
        </a:p>
      </dgm:t>
    </dgm:pt>
    <dgm:pt modelId="{22D621A5-155D-4471-A867-5F8190A7D632}" type="pres">
      <dgm:prSet presAssocID="{A30F6B64-2809-4313-BDC4-9EC66CA63C02}" presName="Name0" presStyleCnt="0">
        <dgm:presLayoutVars>
          <dgm:chPref val="1"/>
          <dgm:dir/>
          <dgm:animOne val="branch"/>
          <dgm:animLvl val="lvl"/>
          <dgm:resizeHandles/>
        </dgm:presLayoutVars>
      </dgm:prSet>
      <dgm:spPr/>
    </dgm:pt>
    <dgm:pt modelId="{D7A41EDD-12C9-4A74-A42A-20D789BCB640}" type="pres">
      <dgm:prSet presAssocID="{333E0F69-69DB-49A1-B9A5-4A68841FDF47}" presName="vertOne" presStyleCnt="0"/>
      <dgm:spPr/>
    </dgm:pt>
    <dgm:pt modelId="{519EEE9E-5A6E-4FF4-90E2-34CE493081CF}" type="pres">
      <dgm:prSet presAssocID="{333E0F69-69DB-49A1-B9A5-4A68841FDF47}" presName="txOne" presStyleLbl="node0" presStyleIdx="0" presStyleCnt="4">
        <dgm:presLayoutVars>
          <dgm:chPref val="3"/>
        </dgm:presLayoutVars>
      </dgm:prSet>
      <dgm:spPr/>
    </dgm:pt>
    <dgm:pt modelId="{E85F178B-0A65-4687-88DA-2E3B8F6CEBC3}" type="pres">
      <dgm:prSet presAssocID="{333E0F69-69DB-49A1-B9A5-4A68841FDF47}" presName="horzOne" presStyleCnt="0"/>
      <dgm:spPr/>
    </dgm:pt>
    <dgm:pt modelId="{EDC245FC-C048-43B2-9CD0-0C96D613A2C2}" type="pres">
      <dgm:prSet presAssocID="{2822B99A-57B2-408F-9D6C-8FBB5AF17A33}" presName="sibSpaceOne" presStyleCnt="0"/>
      <dgm:spPr/>
    </dgm:pt>
    <dgm:pt modelId="{34109DBE-B786-4941-ABDB-8D8812848047}" type="pres">
      <dgm:prSet presAssocID="{CD88CAC3-634D-46B3-B257-2D02A18AF662}" presName="vertOne" presStyleCnt="0"/>
      <dgm:spPr/>
    </dgm:pt>
    <dgm:pt modelId="{866F323E-0C44-4369-A63D-D623010B6CFE}" type="pres">
      <dgm:prSet presAssocID="{CD88CAC3-634D-46B3-B257-2D02A18AF662}" presName="txOne" presStyleLbl="node0" presStyleIdx="1" presStyleCnt="4">
        <dgm:presLayoutVars>
          <dgm:chPref val="3"/>
        </dgm:presLayoutVars>
      </dgm:prSet>
      <dgm:spPr/>
    </dgm:pt>
    <dgm:pt modelId="{868BCB75-0303-40AD-8610-C0FDEF67C344}" type="pres">
      <dgm:prSet presAssocID="{CD88CAC3-634D-46B3-B257-2D02A18AF662}" presName="horzOne" presStyleCnt="0"/>
      <dgm:spPr/>
    </dgm:pt>
    <dgm:pt modelId="{9544478C-C184-48CC-98E8-C72A54D85858}" type="pres">
      <dgm:prSet presAssocID="{2558489A-6A8A-454F-8FE5-91604D5E274E}" presName="sibSpaceOne" presStyleCnt="0"/>
      <dgm:spPr/>
    </dgm:pt>
    <dgm:pt modelId="{43BC16B7-3A39-49E6-A5C9-CF84F2095E48}" type="pres">
      <dgm:prSet presAssocID="{DA3EB0C6-03E6-420B-B39C-8C3170D9EE9E}" presName="vertOne" presStyleCnt="0"/>
      <dgm:spPr/>
    </dgm:pt>
    <dgm:pt modelId="{25B79C12-D661-4678-859F-4BE570780D43}" type="pres">
      <dgm:prSet presAssocID="{DA3EB0C6-03E6-420B-B39C-8C3170D9EE9E}" presName="txOne" presStyleLbl="node0" presStyleIdx="2" presStyleCnt="4">
        <dgm:presLayoutVars>
          <dgm:chPref val="3"/>
        </dgm:presLayoutVars>
      </dgm:prSet>
      <dgm:spPr/>
    </dgm:pt>
    <dgm:pt modelId="{3FFE8441-BD70-4DD7-B669-FC5CC12586A3}" type="pres">
      <dgm:prSet presAssocID="{DA3EB0C6-03E6-420B-B39C-8C3170D9EE9E}" presName="horzOne" presStyleCnt="0"/>
      <dgm:spPr/>
    </dgm:pt>
    <dgm:pt modelId="{810D510F-9A51-401B-AF48-BAD5420E450B}" type="pres">
      <dgm:prSet presAssocID="{A9AC8DAE-A4B8-435F-90C6-8177551370B9}" presName="sibSpaceOne" presStyleCnt="0"/>
      <dgm:spPr/>
    </dgm:pt>
    <dgm:pt modelId="{3E658D11-652F-412E-9D03-2083C66BDEAB}" type="pres">
      <dgm:prSet presAssocID="{015C8ED5-FBB8-461C-B874-D51611D247EC}" presName="vertOne" presStyleCnt="0"/>
      <dgm:spPr/>
    </dgm:pt>
    <dgm:pt modelId="{CF8590FA-5320-4067-BEF4-AC3077DC04EA}" type="pres">
      <dgm:prSet presAssocID="{015C8ED5-FBB8-461C-B874-D51611D247EC}" presName="txOne" presStyleLbl="node0" presStyleIdx="3" presStyleCnt="4">
        <dgm:presLayoutVars>
          <dgm:chPref val="3"/>
        </dgm:presLayoutVars>
      </dgm:prSet>
      <dgm:spPr/>
    </dgm:pt>
    <dgm:pt modelId="{F6F6207D-FB82-4C66-9599-D0AFBC8B4E60}" type="pres">
      <dgm:prSet presAssocID="{015C8ED5-FBB8-461C-B874-D51611D247EC}" presName="horzOne" presStyleCnt="0"/>
      <dgm:spPr/>
    </dgm:pt>
  </dgm:ptLst>
  <dgm:cxnLst>
    <dgm:cxn modelId="{5CE1BB01-E084-45AF-9B6D-9FFF2E21488F}" srcId="{A30F6B64-2809-4313-BDC4-9EC66CA63C02}" destId="{333E0F69-69DB-49A1-B9A5-4A68841FDF47}" srcOrd="0" destOrd="0" parTransId="{57821926-F871-4AEC-A2B2-98774453C180}" sibTransId="{2822B99A-57B2-408F-9D6C-8FBB5AF17A33}"/>
    <dgm:cxn modelId="{4BB2582F-46F3-44F4-B531-3769E30D20A5}" srcId="{A30F6B64-2809-4313-BDC4-9EC66CA63C02}" destId="{015C8ED5-FBB8-461C-B874-D51611D247EC}" srcOrd="3" destOrd="0" parTransId="{0D8E3ABE-8598-4441-B4E3-D61BC82A3DEE}" sibTransId="{280D8672-8302-431F-AAB7-E6A81ACB3A43}"/>
    <dgm:cxn modelId="{080AD153-CA96-44CF-A181-A833747329A4}" type="presOf" srcId="{DA3EB0C6-03E6-420B-B39C-8C3170D9EE9E}" destId="{25B79C12-D661-4678-859F-4BE570780D43}" srcOrd="0" destOrd="0" presId="urn:microsoft.com/office/officeart/2005/8/layout/hierarchy4"/>
    <dgm:cxn modelId="{7BD76B77-C13D-4F82-91D2-31143B858F80}" type="presOf" srcId="{333E0F69-69DB-49A1-B9A5-4A68841FDF47}" destId="{519EEE9E-5A6E-4FF4-90E2-34CE493081CF}" srcOrd="0" destOrd="0" presId="urn:microsoft.com/office/officeart/2005/8/layout/hierarchy4"/>
    <dgm:cxn modelId="{A7A2E3B4-A5B0-40BF-A7E8-6176A29A29A4}" srcId="{A30F6B64-2809-4313-BDC4-9EC66CA63C02}" destId="{DA3EB0C6-03E6-420B-B39C-8C3170D9EE9E}" srcOrd="2" destOrd="0" parTransId="{E5ED248F-6476-4CDB-A2D7-97019D9CA57B}" sibTransId="{A9AC8DAE-A4B8-435F-90C6-8177551370B9}"/>
    <dgm:cxn modelId="{625AE5D2-95BF-4F9D-9CC2-8AAAC08BCB9B}" type="presOf" srcId="{A30F6B64-2809-4313-BDC4-9EC66CA63C02}" destId="{22D621A5-155D-4471-A867-5F8190A7D632}" srcOrd="0" destOrd="0" presId="urn:microsoft.com/office/officeart/2005/8/layout/hierarchy4"/>
    <dgm:cxn modelId="{3B5607D4-2B2D-489F-8912-9434F9B428A5}" srcId="{A30F6B64-2809-4313-BDC4-9EC66CA63C02}" destId="{CD88CAC3-634D-46B3-B257-2D02A18AF662}" srcOrd="1" destOrd="0" parTransId="{12C03181-F49A-4909-92CB-F16951A3A0D3}" sibTransId="{2558489A-6A8A-454F-8FE5-91604D5E274E}"/>
    <dgm:cxn modelId="{74A86DEA-417F-4F0C-9771-357FB3C22335}" type="presOf" srcId="{CD88CAC3-634D-46B3-B257-2D02A18AF662}" destId="{866F323E-0C44-4369-A63D-D623010B6CFE}" srcOrd="0" destOrd="0" presId="urn:microsoft.com/office/officeart/2005/8/layout/hierarchy4"/>
    <dgm:cxn modelId="{20A51FF3-4858-4A87-AE0D-AB41B0620BF9}" type="presOf" srcId="{015C8ED5-FBB8-461C-B874-D51611D247EC}" destId="{CF8590FA-5320-4067-BEF4-AC3077DC04EA}" srcOrd="0" destOrd="0" presId="urn:microsoft.com/office/officeart/2005/8/layout/hierarchy4"/>
    <dgm:cxn modelId="{E47A3332-7A38-461F-934C-94CEA7DB2055}" type="presParOf" srcId="{22D621A5-155D-4471-A867-5F8190A7D632}" destId="{D7A41EDD-12C9-4A74-A42A-20D789BCB640}" srcOrd="0" destOrd="0" presId="urn:microsoft.com/office/officeart/2005/8/layout/hierarchy4"/>
    <dgm:cxn modelId="{B5EF040C-5096-401E-9F93-190E163D145F}" type="presParOf" srcId="{D7A41EDD-12C9-4A74-A42A-20D789BCB640}" destId="{519EEE9E-5A6E-4FF4-90E2-34CE493081CF}" srcOrd="0" destOrd="0" presId="urn:microsoft.com/office/officeart/2005/8/layout/hierarchy4"/>
    <dgm:cxn modelId="{381F3DC8-90B1-4142-AEA8-1AEC3D15733F}" type="presParOf" srcId="{D7A41EDD-12C9-4A74-A42A-20D789BCB640}" destId="{E85F178B-0A65-4687-88DA-2E3B8F6CEBC3}" srcOrd="1" destOrd="0" presId="urn:microsoft.com/office/officeart/2005/8/layout/hierarchy4"/>
    <dgm:cxn modelId="{27FFA3C9-CE83-4637-943A-B5D6471FA8F8}" type="presParOf" srcId="{22D621A5-155D-4471-A867-5F8190A7D632}" destId="{EDC245FC-C048-43B2-9CD0-0C96D613A2C2}" srcOrd="1" destOrd="0" presId="urn:microsoft.com/office/officeart/2005/8/layout/hierarchy4"/>
    <dgm:cxn modelId="{D18326D1-B58B-4CC0-ACEF-4517BAAA7901}" type="presParOf" srcId="{22D621A5-155D-4471-A867-5F8190A7D632}" destId="{34109DBE-B786-4941-ABDB-8D8812848047}" srcOrd="2" destOrd="0" presId="urn:microsoft.com/office/officeart/2005/8/layout/hierarchy4"/>
    <dgm:cxn modelId="{94671925-96E3-497A-95DA-D63B3E699EAB}" type="presParOf" srcId="{34109DBE-B786-4941-ABDB-8D8812848047}" destId="{866F323E-0C44-4369-A63D-D623010B6CFE}" srcOrd="0" destOrd="0" presId="urn:microsoft.com/office/officeart/2005/8/layout/hierarchy4"/>
    <dgm:cxn modelId="{A8BAE590-8297-4939-BDED-DA0D246BC194}" type="presParOf" srcId="{34109DBE-B786-4941-ABDB-8D8812848047}" destId="{868BCB75-0303-40AD-8610-C0FDEF67C344}" srcOrd="1" destOrd="0" presId="urn:microsoft.com/office/officeart/2005/8/layout/hierarchy4"/>
    <dgm:cxn modelId="{D1566E69-128C-4E4C-9D3A-A275F882AD3D}" type="presParOf" srcId="{22D621A5-155D-4471-A867-5F8190A7D632}" destId="{9544478C-C184-48CC-98E8-C72A54D85858}" srcOrd="3" destOrd="0" presId="urn:microsoft.com/office/officeart/2005/8/layout/hierarchy4"/>
    <dgm:cxn modelId="{CC07DB91-3EE4-4516-945C-FF71AA76F7B3}" type="presParOf" srcId="{22D621A5-155D-4471-A867-5F8190A7D632}" destId="{43BC16B7-3A39-49E6-A5C9-CF84F2095E48}" srcOrd="4" destOrd="0" presId="urn:microsoft.com/office/officeart/2005/8/layout/hierarchy4"/>
    <dgm:cxn modelId="{174FAF2B-38F7-4840-B212-FB1310A50F6B}" type="presParOf" srcId="{43BC16B7-3A39-49E6-A5C9-CF84F2095E48}" destId="{25B79C12-D661-4678-859F-4BE570780D43}" srcOrd="0" destOrd="0" presId="urn:microsoft.com/office/officeart/2005/8/layout/hierarchy4"/>
    <dgm:cxn modelId="{40FA58D5-7AD8-4417-921E-031B73EDCCC1}" type="presParOf" srcId="{43BC16B7-3A39-49E6-A5C9-CF84F2095E48}" destId="{3FFE8441-BD70-4DD7-B669-FC5CC12586A3}" srcOrd="1" destOrd="0" presId="urn:microsoft.com/office/officeart/2005/8/layout/hierarchy4"/>
    <dgm:cxn modelId="{516A5AA4-FD0A-469F-A166-B88F2977E801}" type="presParOf" srcId="{22D621A5-155D-4471-A867-5F8190A7D632}" destId="{810D510F-9A51-401B-AF48-BAD5420E450B}" srcOrd="5" destOrd="0" presId="urn:microsoft.com/office/officeart/2005/8/layout/hierarchy4"/>
    <dgm:cxn modelId="{526B1FCC-CA3E-4DCC-89F0-ACBDCBC846A2}" type="presParOf" srcId="{22D621A5-155D-4471-A867-5F8190A7D632}" destId="{3E658D11-652F-412E-9D03-2083C66BDEAB}" srcOrd="6" destOrd="0" presId="urn:microsoft.com/office/officeart/2005/8/layout/hierarchy4"/>
    <dgm:cxn modelId="{D27710EB-BED4-4AFB-950C-C359A0C8FF6F}" type="presParOf" srcId="{3E658D11-652F-412E-9D03-2083C66BDEAB}" destId="{CF8590FA-5320-4067-BEF4-AC3077DC04EA}" srcOrd="0" destOrd="0" presId="urn:microsoft.com/office/officeart/2005/8/layout/hierarchy4"/>
    <dgm:cxn modelId="{5E0412C9-96E7-4E25-99AB-14C715F7036E}" type="presParOf" srcId="{3E658D11-652F-412E-9D03-2083C66BDEAB}" destId="{F6F6207D-FB82-4C66-9599-D0AFBC8B4E60}"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0A0964C3-48B4-41F3-A9F3-4D9B44055FC5}" type="doc">
      <dgm:prSet loTypeId="urn:microsoft.com/office/officeart/2005/8/layout/equation1" loCatId="process" qsTypeId="urn:microsoft.com/office/officeart/2005/8/quickstyle/3d1" qsCatId="3D" csTypeId="urn:microsoft.com/office/officeart/2005/8/colors/accent1_2" csCatId="accent1" phldr="1"/>
      <dgm:spPr/>
    </dgm:pt>
    <dgm:pt modelId="{F53FF95E-1D9B-46B4-B705-6C576F123894}">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Current expected risk-free return</a:t>
          </a:r>
        </a:p>
      </dgm:t>
    </dgm:pt>
    <dgm:pt modelId="{3BC019B8-4B33-4D02-9784-ADD16892F2B3}" type="parTrans" cxnId="{160D5677-9A11-4134-A22A-CB6120651AA6}">
      <dgm:prSet/>
      <dgm:spPr/>
      <dgm:t>
        <a:bodyPr/>
        <a:lstStyle/>
        <a:p>
          <a:endParaRPr lang="en-US"/>
        </a:p>
      </dgm:t>
    </dgm:pt>
    <dgm:pt modelId="{C90D5F66-F1FD-488E-A7E3-C37FF7DEE2B5}" type="sibTrans" cxnId="{160D5677-9A11-4134-A22A-CB6120651AA6}">
      <dgm:prSet/>
      <dgm:spPr/>
      <dgm:t>
        <a:bodyPr/>
        <a:lstStyle/>
        <a:p>
          <a:endParaRPr lang="en-US" dirty="0"/>
        </a:p>
      </dgm:t>
    </dgm:pt>
    <dgm:pt modelId="{D8C50B45-388D-413C-9F3E-A49046DDFA58}">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Required return on equity</a:t>
          </a:r>
        </a:p>
      </dgm:t>
    </dgm:pt>
    <dgm:pt modelId="{0DC45A7E-629D-488C-9048-3366F13DB988}" type="parTrans" cxnId="{108E3460-7481-41EE-A920-E01F0C334A7F}">
      <dgm:prSet/>
      <dgm:spPr/>
      <dgm:t>
        <a:bodyPr/>
        <a:lstStyle/>
        <a:p>
          <a:endParaRPr lang="en-US"/>
        </a:p>
      </dgm:t>
    </dgm:pt>
    <dgm:pt modelId="{89970E7D-E256-4946-B182-B6F392E74B5C}" type="sibTrans" cxnId="{108E3460-7481-41EE-A920-E01F0C334A7F}">
      <dgm:prSet/>
      <dgm:spPr/>
      <dgm:t>
        <a:bodyPr/>
        <a:lstStyle/>
        <a:p>
          <a:endParaRPr lang="en-US"/>
        </a:p>
      </dgm:t>
    </dgm:pt>
    <dgm:pt modelId="{B644DDFA-1273-45B6-9EB7-B4742E5C34EC}">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Equity risk premium </a:t>
          </a:r>
        </a:p>
      </dgm:t>
    </dgm:pt>
    <dgm:pt modelId="{169EEA89-544E-447D-95B0-16817C453888}" type="parTrans" cxnId="{146F1BC8-797D-414D-B448-98276D34EA3E}">
      <dgm:prSet/>
      <dgm:spPr/>
      <dgm:t>
        <a:bodyPr/>
        <a:lstStyle/>
        <a:p>
          <a:endParaRPr lang="en-US"/>
        </a:p>
      </dgm:t>
    </dgm:pt>
    <dgm:pt modelId="{5C276FD6-BD2F-4B21-91D6-B2B9E45272C5}" type="sibTrans" cxnId="{146F1BC8-797D-414D-B448-98276D34EA3E}">
      <dgm:prSet/>
      <dgm:spPr/>
      <dgm:t>
        <a:bodyPr/>
        <a:lstStyle/>
        <a:p>
          <a:endParaRPr lang="en-US" dirty="0"/>
        </a:p>
      </dgm:t>
    </dgm:pt>
    <dgm:pt modelId="{9C8052D5-6008-4780-B6A6-A9BF65AC8CCC}" type="pres">
      <dgm:prSet presAssocID="{0A0964C3-48B4-41F3-A9F3-4D9B44055FC5}" presName="linearFlow" presStyleCnt="0">
        <dgm:presLayoutVars>
          <dgm:dir/>
          <dgm:resizeHandles val="exact"/>
        </dgm:presLayoutVars>
      </dgm:prSet>
      <dgm:spPr/>
    </dgm:pt>
    <dgm:pt modelId="{7358B6A1-3D17-4BA2-ACEE-9C3AD038E194}" type="pres">
      <dgm:prSet presAssocID="{F53FF95E-1D9B-46B4-B705-6C576F123894}" presName="node" presStyleLbl="node1" presStyleIdx="0" presStyleCnt="3">
        <dgm:presLayoutVars>
          <dgm:bulletEnabled val="1"/>
        </dgm:presLayoutVars>
      </dgm:prSet>
      <dgm:spPr/>
    </dgm:pt>
    <dgm:pt modelId="{7F3285FF-DC1A-4639-9986-1BB1746AC083}" type="pres">
      <dgm:prSet presAssocID="{C90D5F66-F1FD-488E-A7E3-C37FF7DEE2B5}" presName="spacerL" presStyleCnt="0"/>
      <dgm:spPr/>
    </dgm:pt>
    <dgm:pt modelId="{20A55F84-2DB7-457C-9D01-042C6EE7038B}" type="pres">
      <dgm:prSet presAssocID="{C90D5F66-F1FD-488E-A7E3-C37FF7DEE2B5}" presName="sibTrans" presStyleLbl="sibTrans2D1" presStyleIdx="0" presStyleCnt="2"/>
      <dgm:spPr/>
    </dgm:pt>
    <dgm:pt modelId="{153832E0-6F47-469E-AB73-345555C307E3}" type="pres">
      <dgm:prSet presAssocID="{C90D5F66-F1FD-488E-A7E3-C37FF7DEE2B5}" presName="spacerR" presStyleCnt="0"/>
      <dgm:spPr/>
    </dgm:pt>
    <dgm:pt modelId="{2233D50B-A0EF-4C83-BDE4-36E840678A35}" type="pres">
      <dgm:prSet presAssocID="{B644DDFA-1273-45B6-9EB7-B4742E5C34EC}" presName="node" presStyleLbl="node1" presStyleIdx="1" presStyleCnt="3">
        <dgm:presLayoutVars>
          <dgm:bulletEnabled val="1"/>
        </dgm:presLayoutVars>
      </dgm:prSet>
      <dgm:spPr/>
    </dgm:pt>
    <dgm:pt modelId="{A8F62E9F-FFAE-4328-A2F6-5567342FFCC2}" type="pres">
      <dgm:prSet presAssocID="{5C276FD6-BD2F-4B21-91D6-B2B9E45272C5}" presName="spacerL" presStyleCnt="0"/>
      <dgm:spPr/>
    </dgm:pt>
    <dgm:pt modelId="{C26907B3-3B09-4AC5-AE6B-08C09B6FB474}" type="pres">
      <dgm:prSet presAssocID="{5C276FD6-BD2F-4B21-91D6-B2B9E45272C5}" presName="sibTrans" presStyleLbl="sibTrans2D1" presStyleIdx="1" presStyleCnt="2"/>
      <dgm:spPr/>
    </dgm:pt>
    <dgm:pt modelId="{D5ED0E60-9D67-49CB-8CB7-21BC736D2488}" type="pres">
      <dgm:prSet presAssocID="{5C276FD6-BD2F-4B21-91D6-B2B9E45272C5}" presName="spacerR" presStyleCnt="0"/>
      <dgm:spPr/>
    </dgm:pt>
    <dgm:pt modelId="{AE5D3A2A-903D-429B-922A-713FAEC8D444}" type="pres">
      <dgm:prSet presAssocID="{D8C50B45-388D-413C-9F3E-A49046DDFA58}" presName="node" presStyleLbl="node1" presStyleIdx="2" presStyleCnt="3">
        <dgm:presLayoutVars>
          <dgm:bulletEnabled val="1"/>
        </dgm:presLayoutVars>
      </dgm:prSet>
      <dgm:spPr/>
    </dgm:pt>
  </dgm:ptLst>
  <dgm:cxnLst>
    <dgm:cxn modelId="{108E3460-7481-41EE-A920-E01F0C334A7F}" srcId="{0A0964C3-48B4-41F3-A9F3-4D9B44055FC5}" destId="{D8C50B45-388D-413C-9F3E-A49046DDFA58}" srcOrd="2" destOrd="0" parTransId="{0DC45A7E-629D-488C-9048-3366F13DB988}" sibTransId="{89970E7D-E256-4946-B182-B6F392E74B5C}"/>
    <dgm:cxn modelId="{CA557177-0809-4D33-B563-C885FB4D6314}" type="presOf" srcId="{D8C50B45-388D-413C-9F3E-A49046DDFA58}" destId="{AE5D3A2A-903D-429B-922A-713FAEC8D444}" srcOrd="0" destOrd="0" presId="urn:microsoft.com/office/officeart/2005/8/layout/equation1"/>
    <dgm:cxn modelId="{160D5677-9A11-4134-A22A-CB6120651AA6}" srcId="{0A0964C3-48B4-41F3-A9F3-4D9B44055FC5}" destId="{F53FF95E-1D9B-46B4-B705-6C576F123894}" srcOrd="0" destOrd="0" parTransId="{3BC019B8-4B33-4D02-9784-ADD16892F2B3}" sibTransId="{C90D5F66-F1FD-488E-A7E3-C37FF7DEE2B5}"/>
    <dgm:cxn modelId="{CB8AA185-E20F-41AE-AF69-8521CEEFFE4F}" type="presOf" srcId="{5C276FD6-BD2F-4B21-91D6-B2B9E45272C5}" destId="{C26907B3-3B09-4AC5-AE6B-08C09B6FB474}" srcOrd="0" destOrd="0" presId="urn:microsoft.com/office/officeart/2005/8/layout/equation1"/>
    <dgm:cxn modelId="{146F1BC8-797D-414D-B448-98276D34EA3E}" srcId="{0A0964C3-48B4-41F3-A9F3-4D9B44055FC5}" destId="{B644DDFA-1273-45B6-9EB7-B4742E5C34EC}" srcOrd="1" destOrd="0" parTransId="{169EEA89-544E-447D-95B0-16817C453888}" sibTransId="{5C276FD6-BD2F-4B21-91D6-B2B9E45272C5}"/>
    <dgm:cxn modelId="{E2B5BCCC-2D47-44E1-92DC-BCF08AEB9E2A}" type="presOf" srcId="{0A0964C3-48B4-41F3-A9F3-4D9B44055FC5}" destId="{9C8052D5-6008-4780-B6A6-A9BF65AC8CCC}" srcOrd="0" destOrd="0" presId="urn:microsoft.com/office/officeart/2005/8/layout/equation1"/>
    <dgm:cxn modelId="{0F71D6D1-F457-4BFE-8882-3D4BDA57CA14}" type="presOf" srcId="{B644DDFA-1273-45B6-9EB7-B4742E5C34EC}" destId="{2233D50B-A0EF-4C83-BDE4-36E840678A35}" srcOrd="0" destOrd="0" presId="urn:microsoft.com/office/officeart/2005/8/layout/equation1"/>
    <dgm:cxn modelId="{B6B580D6-9552-4CCA-912C-A03B13477EC3}" type="presOf" srcId="{C90D5F66-F1FD-488E-A7E3-C37FF7DEE2B5}" destId="{20A55F84-2DB7-457C-9D01-042C6EE7038B}" srcOrd="0" destOrd="0" presId="urn:microsoft.com/office/officeart/2005/8/layout/equation1"/>
    <dgm:cxn modelId="{071140E2-F980-42C5-8BA1-877E59AAC64F}" type="presOf" srcId="{F53FF95E-1D9B-46B4-B705-6C576F123894}" destId="{7358B6A1-3D17-4BA2-ACEE-9C3AD038E194}" srcOrd="0" destOrd="0" presId="urn:microsoft.com/office/officeart/2005/8/layout/equation1"/>
    <dgm:cxn modelId="{FAA5EE95-6CDA-47ED-BDEF-CA1FFF920651}" type="presParOf" srcId="{9C8052D5-6008-4780-B6A6-A9BF65AC8CCC}" destId="{7358B6A1-3D17-4BA2-ACEE-9C3AD038E194}" srcOrd="0" destOrd="0" presId="urn:microsoft.com/office/officeart/2005/8/layout/equation1"/>
    <dgm:cxn modelId="{DAD37CE5-C651-498E-A810-D66FAACDAC98}" type="presParOf" srcId="{9C8052D5-6008-4780-B6A6-A9BF65AC8CCC}" destId="{7F3285FF-DC1A-4639-9986-1BB1746AC083}" srcOrd="1" destOrd="0" presId="urn:microsoft.com/office/officeart/2005/8/layout/equation1"/>
    <dgm:cxn modelId="{8188098F-A16A-4843-AAB2-C31B9BCA027C}" type="presParOf" srcId="{9C8052D5-6008-4780-B6A6-A9BF65AC8CCC}" destId="{20A55F84-2DB7-457C-9D01-042C6EE7038B}" srcOrd="2" destOrd="0" presId="urn:microsoft.com/office/officeart/2005/8/layout/equation1"/>
    <dgm:cxn modelId="{4E7B4AE9-B20E-4F0B-8406-85BE282FC4D4}" type="presParOf" srcId="{9C8052D5-6008-4780-B6A6-A9BF65AC8CCC}" destId="{153832E0-6F47-469E-AB73-345555C307E3}" srcOrd="3" destOrd="0" presId="urn:microsoft.com/office/officeart/2005/8/layout/equation1"/>
    <dgm:cxn modelId="{B5A794A7-E243-482A-AABF-1BF25023D70C}" type="presParOf" srcId="{9C8052D5-6008-4780-B6A6-A9BF65AC8CCC}" destId="{2233D50B-A0EF-4C83-BDE4-36E840678A35}" srcOrd="4" destOrd="0" presId="urn:microsoft.com/office/officeart/2005/8/layout/equation1"/>
    <dgm:cxn modelId="{38D3EDB9-91A8-484B-A5C3-0F4BEFD109E5}" type="presParOf" srcId="{9C8052D5-6008-4780-B6A6-A9BF65AC8CCC}" destId="{A8F62E9F-FFAE-4328-A2F6-5567342FFCC2}" srcOrd="5" destOrd="0" presId="urn:microsoft.com/office/officeart/2005/8/layout/equation1"/>
    <dgm:cxn modelId="{A5F8B44C-C778-468D-AE8C-7A3F839CBA5F}" type="presParOf" srcId="{9C8052D5-6008-4780-B6A6-A9BF65AC8CCC}" destId="{C26907B3-3B09-4AC5-AE6B-08C09B6FB474}" srcOrd="6" destOrd="0" presId="urn:microsoft.com/office/officeart/2005/8/layout/equation1"/>
    <dgm:cxn modelId="{345855FD-26DE-479C-81F5-EDCEDCB7385D}" type="presParOf" srcId="{9C8052D5-6008-4780-B6A6-A9BF65AC8CCC}" destId="{D5ED0E60-9D67-49CB-8CB7-21BC736D2488}" srcOrd="7" destOrd="0" presId="urn:microsoft.com/office/officeart/2005/8/layout/equation1"/>
    <dgm:cxn modelId="{F79B32B1-B94E-49DD-AAAE-F9B54AC010FF}" type="presParOf" srcId="{9C8052D5-6008-4780-B6A6-A9BF65AC8CCC}" destId="{AE5D3A2A-903D-429B-922A-713FAEC8D444}"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0A0964C3-48B4-41F3-A9F3-4D9B44055FC5}" type="doc">
      <dgm:prSet loTypeId="urn:microsoft.com/office/officeart/2005/8/layout/equation1" loCatId="process" qsTypeId="urn:microsoft.com/office/officeart/2005/8/quickstyle/3d1" qsCatId="3D" csTypeId="urn:microsoft.com/office/officeart/2005/8/colors/accent1_2" csCatId="accent1" phldr="1"/>
      <dgm:spPr/>
    </dgm:pt>
    <dgm:pt modelId="{F53FF95E-1D9B-46B4-B705-6C576F123894}">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Gordon growth model risk premium</a:t>
          </a:r>
        </a:p>
      </dgm:t>
    </dgm:pt>
    <dgm:pt modelId="{3BC019B8-4B33-4D02-9784-ADD16892F2B3}" type="parTrans" cxnId="{160D5677-9A11-4134-A22A-CB6120651AA6}">
      <dgm:prSet/>
      <dgm:spPr/>
      <dgm:t>
        <a:bodyPr/>
        <a:lstStyle/>
        <a:p>
          <a:endParaRPr lang="en-US"/>
        </a:p>
      </dgm:t>
    </dgm:pt>
    <dgm:pt modelId="{C90D5F66-F1FD-488E-A7E3-C37FF7DEE2B5}" type="sibTrans" cxnId="{160D5677-9A11-4134-A22A-CB6120651AA6}">
      <dgm:prSet/>
      <dgm:spPr/>
      <dgm:t>
        <a:bodyPr/>
        <a:lstStyle/>
        <a:p>
          <a:endParaRPr lang="en-US" dirty="0"/>
        </a:p>
      </dgm:t>
    </dgm:pt>
    <dgm:pt modelId="{D8C50B45-388D-413C-9F3E-A49046DDFA58}">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Earnings growth rate</a:t>
          </a:r>
        </a:p>
      </dgm:t>
    </dgm:pt>
    <dgm:pt modelId="{0DC45A7E-629D-488C-9048-3366F13DB988}" type="parTrans" cxnId="{108E3460-7481-41EE-A920-E01F0C334A7F}">
      <dgm:prSet/>
      <dgm:spPr/>
      <dgm:t>
        <a:bodyPr/>
        <a:lstStyle/>
        <a:p>
          <a:endParaRPr lang="en-US"/>
        </a:p>
      </dgm:t>
    </dgm:pt>
    <dgm:pt modelId="{89970E7D-E256-4946-B182-B6F392E74B5C}" type="sibTrans" cxnId="{108E3460-7481-41EE-A920-E01F0C334A7F}">
      <dgm:prSet/>
      <dgm:spPr/>
      <dgm:t>
        <a:bodyPr/>
        <a:lstStyle/>
        <a:p>
          <a:endParaRPr lang="en-US" dirty="0"/>
        </a:p>
      </dgm:t>
    </dgm:pt>
    <dgm:pt modelId="{B644DDFA-1273-45B6-9EB7-B4742E5C34EC}">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Dividend yield</a:t>
          </a:r>
        </a:p>
      </dgm:t>
    </dgm:pt>
    <dgm:pt modelId="{169EEA89-544E-447D-95B0-16817C453888}" type="parTrans" cxnId="{146F1BC8-797D-414D-B448-98276D34EA3E}">
      <dgm:prSet/>
      <dgm:spPr/>
      <dgm:t>
        <a:bodyPr/>
        <a:lstStyle/>
        <a:p>
          <a:endParaRPr lang="en-US"/>
        </a:p>
      </dgm:t>
    </dgm:pt>
    <dgm:pt modelId="{5C276FD6-BD2F-4B21-91D6-B2B9E45272C5}" type="sibTrans" cxnId="{146F1BC8-797D-414D-B448-98276D34EA3E}">
      <dgm:prSet/>
      <dgm:spPr/>
      <dgm:t>
        <a:bodyPr/>
        <a:lstStyle/>
        <a:p>
          <a:endParaRPr lang="en-US" dirty="0"/>
        </a:p>
      </dgm:t>
    </dgm:pt>
    <dgm:pt modelId="{5064FA62-AE07-4E86-80C7-220A1DA60F9A}">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Government bond yield</a:t>
          </a:r>
        </a:p>
      </dgm:t>
    </dgm:pt>
    <dgm:pt modelId="{9608CF0E-22B1-4257-AACD-BE7CB713663E}" type="parTrans" cxnId="{9A976096-975F-4240-A36D-50E00922BCE9}">
      <dgm:prSet/>
      <dgm:spPr/>
      <dgm:t>
        <a:bodyPr/>
        <a:lstStyle/>
        <a:p>
          <a:endParaRPr lang="en-US"/>
        </a:p>
      </dgm:t>
    </dgm:pt>
    <dgm:pt modelId="{D134CD0F-F2F3-4A0D-B47D-03F932E4A2E1}" type="sibTrans" cxnId="{9A976096-975F-4240-A36D-50E00922BCE9}">
      <dgm:prSet/>
      <dgm:spPr/>
      <dgm:t>
        <a:bodyPr/>
        <a:lstStyle/>
        <a:p>
          <a:endParaRPr lang="en-US"/>
        </a:p>
      </dgm:t>
    </dgm:pt>
    <dgm:pt modelId="{9C8052D5-6008-4780-B6A6-A9BF65AC8CCC}" type="pres">
      <dgm:prSet presAssocID="{0A0964C3-48B4-41F3-A9F3-4D9B44055FC5}" presName="linearFlow" presStyleCnt="0">
        <dgm:presLayoutVars>
          <dgm:dir/>
          <dgm:resizeHandles val="exact"/>
        </dgm:presLayoutVars>
      </dgm:prSet>
      <dgm:spPr/>
    </dgm:pt>
    <dgm:pt modelId="{7358B6A1-3D17-4BA2-ACEE-9C3AD038E194}" type="pres">
      <dgm:prSet presAssocID="{F53FF95E-1D9B-46B4-B705-6C576F123894}" presName="node" presStyleLbl="node1" presStyleIdx="0" presStyleCnt="4">
        <dgm:presLayoutVars>
          <dgm:bulletEnabled val="1"/>
        </dgm:presLayoutVars>
      </dgm:prSet>
      <dgm:spPr>
        <a:prstGeom prst="rect">
          <a:avLst/>
        </a:prstGeom>
      </dgm:spPr>
    </dgm:pt>
    <dgm:pt modelId="{7F3285FF-DC1A-4639-9986-1BB1746AC083}" type="pres">
      <dgm:prSet presAssocID="{C90D5F66-F1FD-488E-A7E3-C37FF7DEE2B5}" presName="spacerL" presStyleCnt="0"/>
      <dgm:spPr/>
    </dgm:pt>
    <dgm:pt modelId="{20A55F84-2DB7-457C-9D01-042C6EE7038B}" type="pres">
      <dgm:prSet presAssocID="{C90D5F66-F1FD-488E-A7E3-C37FF7DEE2B5}" presName="sibTrans" presStyleLbl="sibTrans2D1" presStyleIdx="0" presStyleCnt="3"/>
      <dgm:spPr>
        <a:prstGeom prst="mathEqual">
          <a:avLst/>
        </a:prstGeom>
      </dgm:spPr>
    </dgm:pt>
    <dgm:pt modelId="{153832E0-6F47-469E-AB73-345555C307E3}" type="pres">
      <dgm:prSet presAssocID="{C90D5F66-F1FD-488E-A7E3-C37FF7DEE2B5}" presName="spacerR" presStyleCnt="0"/>
      <dgm:spPr/>
    </dgm:pt>
    <dgm:pt modelId="{2233D50B-A0EF-4C83-BDE4-36E840678A35}" type="pres">
      <dgm:prSet presAssocID="{B644DDFA-1273-45B6-9EB7-B4742E5C34EC}" presName="node" presStyleLbl="node1" presStyleIdx="1" presStyleCnt="4">
        <dgm:presLayoutVars>
          <dgm:bulletEnabled val="1"/>
        </dgm:presLayoutVars>
      </dgm:prSet>
      <dgm:spPr>
        <a:prstGeom prst="rect">
          <a:avLst/>
        </a:prstGeom>
      </dgm:spPr>
    </dgm:pt>
    <dgm:pt modelId="{A8F62E9F-FFAE-4328-A2F6-5567342FFCC2}" type="pres">
      <dgm:prSet presAssocID="{5C276FD6-BD2F-4B21-91D6-B2B9E45272C5}" presName="spacerL" presStyleCnt="0"/>
      <dgm:spPr/>
    </dgm:pt>
    <dgm:pt modelId="{C26907B3-3B09-4AC5-AE6B-08C09B6FB474}" type="pres">
      <dgm:prSet presAssocID="{5C276FD6-BD2F-4B21-91D6-B2B9E45272C5}" presName="sibTrans" presStyleLbl="sibTrans2D1" presStyleIdx="1" presStyleCnt="3"/>
      <dgm:spPr>
        <a:prstGeom prst="mathPlus">
          <a:avLst/>
        </a:prstGeom>
      </dgm:spPr>
    </dgm:pt>
    <dgm:pt modelId="{D5ED0E60-9D67-49CB-8CB7-21BC736D2488}" type="pres">
      <dgm:prSet presAssocID="{5C276FD6-BD2F-4B21-91D6-B2B9E45272C5}" presName="spacerR" presStyleCnt="0"/>
      <dgm:spPr/>
    </dgm:pt>
    <dgm:pt modelId="{AE5D3A2A-903D-429B-922A-713FAEC8D444}" type="pres">
      <dgm:prSet presAssocID="{D8C50B45-388D-413C-9F3E-A49046DDFA58}" presName="node" presStyleLbl="node1" presStyleIdx="2" presStyleCnt="4">
        <dgm:presLayoutVars>
          <dgm:bulletEnabled val="1"/>
        </dgm:presLayoutVars>
      </dgm:prSet>
      <dgm:spPr>
        <a:prstGeom prst="rect">
          <a:avLst/>
        </a:prstGeom>
      </dgm:spPr>
    </dgm:pt>
    <dgm:pt modelId="{C2EE8F59-1A32-4F91-A939-4E24C8792B05}" type="pres">
      <dgm:prSet presAssocID="{89970E7D-E256-4946-B182-B6F392E74B5C}" presName="spacerL" presStyleCnt="0"/>
      <dgm:spPr/>
    </dgm:pt>
    <dgm:pt modelId="{13358AD0-F3AA-4B15-8C8E-0DC9A3213127}" type="pres">
      <dgm:prSet presAssocID="{89970E7D-E256-4946-B182-B6F392E74B5C}" presName="sibTrans" presStyleLbl="sibTrans2D1" presStyleIdx="2" presStyleCnt="3"/>
      <dgm:spPr>
        <a:prstGeom prst="mathMinus">
          <a:avLst/>
        </a:prstGeom>
      </dgm:spPr>
    </dgm:pt>
    <dgm:pt modelId="{3E52EDE6-B6CF-4A1C-9C0C-5B4AC44FF2A7}" type="pres">
      <dgm:prSet presAssocID="{89970E7D-E256-4946-B182-B6F392E74B5C}" presName="spacerR" presStyleCnt="0"/>
      <dgm:spPr/>
    </dgm:pt>
    <dgm:pt modelId="{99DEC535-1ED1-4AC3-A16B-9C96ED75A8C0}" type="pres">
      <dgm:prSet presAssocID="{5064FA62-AE07-4E86-80C7-220A1DA60F9A}" presName="node" presStyleLbl="node1" presStyleIdx="3" presStyleCnt="4">
        <dgm:presLayoutVars>
          <dgm:bulletEnabled val="1"/>
        </dgm:presLayoutVars>
      </dgm:prSet>
      <dgm:spPr>
        <a:prstGeom prst="rect">
          <a:avLst/>
        </a:prstGeom>
      </dgm:spPr>
    </dgm:pt>
  </dgm:ptLst>
  <dgm:cxnLst>
    <dgm:cxn modelId="{757CFD12-E3C7-45F0-8234-1DBFD174D060}" type="presOf" srcId="{F53FF95E-1D9B-46B4-B705-6C576F123894}" destId="{7358B6A1-3D17-4BA2-ACEE-9C3AD038E194}" srcOrd="0" destOrd="0" presId="urn:microsoft.com/office/officeart/2005/8/layout/equation1"/>
    <dgm:cxn modelId="{11326132-59C6-42E3-A2C7-EF2E5B570AFD}" type="presOf" srcId="{5C276FD6-BD2F-4B21-91D6-B2B9E45272C5}" destId="{C26907B3-3B09-4AC5-AE6B-08C09B6FB474}" srcOrd="0" destOrd="0" presId="urn:microsoft.com/office/officeart/2005/8/layout/equation1"/>
    <dgm:cxn modelId="{B100FF40-F097-40DC-9E8F-A32F11450477}" type="presOf" srcId="{B644DDFA-1273-45B6-9EB7-B4742E5C34EC}" destId="{2233D50B-A0EF-4C83-BDE4-36E840678A35}" srcOrd="0" destOrd="0" presId="urn:microsoft.com/office/officeart/2005/8/layout/equation1"/>
    <dgm:cxn modelId="{89093D5D-86A4-412D-920A-2B2A0F515401}" type="presOf" srcId="{D8C50B45-388D-413C-9F3E-A49046DDFA58}" destId="{AE5D3A2A-903D-429B-922A-713FAEC8D444}" srcOrd="0" destOrd="0" presId="urn:microsoft.com/office/officeart/2005/8/layout/equation1"/>
    <dgm:cxn modelId="{108E3460-7481-41EE-A920-E01F0C334A7F}" srcId="{0A0964C3-48B4-41F3-A9F3-4D9B44055FC5}" destId="{D8C50B45-388D-413C-9F3E-A49046DDFA58}" srcOrd="2" destOrd="0" parTransId="{0DC45A7E-629D-488C-9048-3366F13DB988}" sibTransId="{89970E7D-E256-4946-B182-B6F392E74B5C}"/>
    <dgm:cxn modelId="{2E029F63-8BFE-490A-8F90-11CE5773BDBE}" type="presOf" srcId="{5064FA62-AE07-4E86-80C7-220A1DA60F9A}" destId="{99DEC535-1ED1-4AC3-A16B-9C96ED75A8C0}" srcOrd="0" destOrd="0" presId="urn:microsoft.com/office/officeart/2005/8/layout/equation1"/>
    <dgm:cxn modelId="{160D5677-9A11-4134-A22A-CB6120651AA6}" srcId="{0A0964C3-48B4-41F3-A9F3-4D9B44055FC5}" destId="{F53FF95E-1D9B-46B4-B705-6C576F123894}" srcOrd="0" destOrd="0" parTransId="{3BC019B8-4B33-4D02-9784-ADD16892F2B3}" sibTransId="{C90D5F66-F1FD-488E-A7E3-C37FF7DEE2B5}"/>
    <dgm:cxn modelId="{1E3A935A-2C20-450F-98C9-6EC3B39AC2BE}" type="presOf" srcId="{89970E7D-E256-4946-B182-B6F392E74B5C}" destId="{13358AD0-F3AA-4B15-8C8E-0DC9A3213127}" srcOrd="0" destOrd="0" presId="urn:microsoft.com/office/officeart/2005/8/layout/equation1"/>
    <dgm:cxn modelId="{5A484495-CE6D-4844-A740-1B169D300489}" type="presOf" srcId="{C90D5F66-F1FD-488E-A7E3-C37FF7DEE2B5}" destId="{20A55F84-2DB7-457C-9D01-042C6EE7038B}" srcOrd="0" destOrd="0" presId="urn:microsoft.com/office/officeart/2005/8/layout/equation1"/>
    <dgm:cxn modelId="{9A976096-975F-4240-A36D-50E00922BCE9}" srcId="{0A0964C3-48B4-41F3-A9F3-4D9B44055FC5}" destId="{5064FA62-AE07-4E86-80C7-220A1DA60F9A}" srcOrd="3" destOrd="0" parTransId="{9608CF0E-22B1-4257-AACD-BE7CB713663E}" sibTransId="{D134CD0F-F2F3-4A0D-B47D-03F932E4A2E1}"/>
    <dgm:cxn modelId="{284055B6-0B8A-4DD2-AA66-99DBA2561AD3}" type="presOf" srcId="{0A0964C3-48B4-41F3-A9F3-4D9B44055FC5}" destId="{9C8052D5-6008-4780-B6A6-A9BF65AC8CCC}" srcOrd="0" destOrd="0" presId="urn:microsoft.com/office/officeart/2005/8/layout/equation1"/>
    <dgm:cxn modelId="{146F1BC8-797D-414D-B448-98276D34EA3E}" srcId="{0A0964C3-48B4-41F3-A9F3-4D9B44055FC5}" destId="{B644DDFA-1273-45B6-9EB7-B4742E5C34EC}" srcOrd="1" destOrd="0" parTransId="{169EEA89-544E-447D-95B0-16817C453888}" sibTransId="{5C276FD6-BD2F-4B21-91D6-B2B9E45272C5}"/>
    <dgm:cxn modelId="{A06DCE6B-90E7-42F2-8B11-24410AA6B23C}" type="presParOf" srcId="{9C8052D5-6008-4780-B6A6-A9BF65AC8CCC}" destId="{7358B6A1-3D17-4BA2-ACEE-9C3AD038E194}" srcOrd="0" destOrd="0" presId="urn:microsoft.com/office/officeart/2005/8/layout/equation1"/>
    <dgm:cxn modelId="{C552B4A0-7F1B-443A-8185-9361BAA76A06}" type="presParOf" srcId="{9C8052D5-6008-4780-B6A6-A9BF65AC8CCC}" destId="{7F3285FF-DC1A-4639-9986-1BB1746AC083}" srcOrd="1" destOrd="0" presId="urn:microsoft.com/office/officeart/2005/8/layout/equation1"/>
    <dgm:cxn modelId="{B1B62150-4824-4267-82FC-778EA2F140A4}" type="presParOf" srcId="{9C8052D5-6008-4780-B6A6-A9BF65AC8CCC}" destId="{20A55F84-2DB7-457C-9D01-042C6EE7038B}" srcOrd="2" destOrd="0" presId="urn:microsoft.com/office/officeart/2005/8/layout/equation1"/>
    <dgm:cxn modelId="{4E87A5F8-C7A5-4457-800F-EE4695D2F9C9}" type="presParOf" srcId="{9C8052D5-6008-4780-B6A6-A9BF65AC8CCC}" destId="{153832E0-6F47-469E-AB73-345555C307E3}" srcOrd="3" destOrd="0" presId="urn:microsoft.com/office/officeart/2005/8/layout/equation1"/>
    <dgm:cxn modelId="{A4058786-890D-4E59-8D32-1EF83617CB46}" type="presParOf" srcId="{9C8052D5-6008-4780-B6A6-A9BF65AC8CCC}" destId="{2233D50B-A0EF-4C83-BDE4-36E840678A35}" srcOrd="4" destOrd="0" presId="urn:microsoft.com/office/officeart/2005/8/layout/equation1"/>
    <dgm:cxn modelId="{884D8AE5-81B6-47E3-A168-D83B8DE16ABD}" type="presParOf" srcId="{9C8052D5-6008-4780-B6A6-A9BF65AC8CCC}" destId="{A8F62E9F-FFAE-4328-A2F6-5567342FFCC2}" srcOrd="5" destOrd="0" presId="urn:microsoft.com/office/officeart/2005/8/layout/equation1"/>
    <dgm:cxn modelId="{ACC373B0-9065-4B28-BD44-2F7AB8512BD0}" type="presParOf" srcId="{9C8052D5-6008-4780-B6A6-A9BF65AC8CCC}" destId="{C26907B3-3B09-4AC5-AE6B-08C09B6FB474}" srcOrd="6" destOrd="0" presId="urn:microsoft.com/office/officeart/2005/8/layout/equation1"/>
    <dgm:cxn modelId="{D4E2D6A8-A303-4D22-AE28-ED80BB4AA6B1}" type="presParOf" srcId="{9C8052D5-6008-4780-B6A6-A9BF65AC8CCC}" destId="{D5ED0E60-9D67-49CB-8CB7-21BC736D2488}" srcOrd="7" destOrd="0" presId="urn:microsoft.com/office/officeart/2005/8/layout/equation1"/>
    <dgm:cxn modelId="{4E75C040-C997-4153-AD9D-DB545C0B8B6E}" type="presParOf" srcId="{9C8052D5-6008-4780-B6A6-A9BF65AC8CCC}" destId="{AE5D3A2A-903D-429B-922A-713FAEC8D444}" srcOrd="8" destOrd="0" presId="urn:microsoft.com/office/officeart/2005/8/layout/equation1"/>
    <dgm:cxn modelId="{310DC2D9-41E4-4D8D-ACC6-544007801B87}" type="presParOf" srcId="{9C8052D5-6008-4780-B6A6-A9BF65AC8CCC}" destId="{C2EE8F59-1A32-4F91-A939-4E24C8792B05}" srcOrd="9" destOrd="0" presId="urn:microsoft.com/office/officeart/2005/8/layout/equation1"/>
    <dgm:cxn modelId="{0A4BCEB9-2CC3-4E6C-8D69-651E6577232E}" type="presParOf" srcId="{9C8052D5-6008-4780-B6A6-A9BF65AC8CCC}" destId="{13358AD0-F3AA-4B15-8C8E-0DC9A3213127}" srcOrd="10" destOrd="0" presId="urn:microsoft.com/office/officeart/2005/8/layout/equation1"/>
    <dgm:cxn modelId="{7C0E569F-D15C-4ACD-8885-C813EC5BE4F7}" type="presParOf" srcId="{9C8052D5-6008-4780-B6A6-A9BF65AC8CCC}" destId="{3E52EDE6-B6CF-4A1C-9C0C-5B4AC44FF2A7}" srcOrd="11" destOrd="0" presId="urn:microsoft.com/office/officeart/2005/8/layout/equation1"/>
    <dgm:cxn modelId="{B47458C6-3BA6-4E73-955F-9B386E1B7980}" type="presParOf" srcId="{9C8052D5-6008-4780-B6A6-A9BF65AC8CCC}" destId="{99DEC535-1ED1-4AC3-A16B-9C96ED75A8C0}" srcOrd="12"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DABE5455-1BFB-4698-83CB-D7BA76D19B66}" type="doc">
      <dgm:prSet loTypeId="urn:microsoft.com/office/officeart/2005/8/layout/default#1" loCatId="list" qsTypeId="urn:microsoft.com/office/officeart/2005/8/quickstyle/3d2" qsCatId="3D" csTypeId="urn:microsoft.com/office/officeart/2005/8/colors/accent1_2" csCatId="accent1" phldr="1"/>
      <dgm:spPr/>
      <dgm:t>
        <a:bodyPr/>
        <a:lstStyle/>
        <a:p>
          <a:endParaRPr lang="en-US"/>
        </a:p>
      </dgm:t>
    </dgm:pt>
    <dgm:pt modelId="{B37916CC-99BE-48E4-8460-FAB2410F28AF}">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pPr algn="ctr"/>
          <a:r>
            <a:rPr lang="en-US" dirty="0"/>
            <a:t>Capital Asset Pricing Model (CAPM)</a:t>
          </a:r>
        </a:p>
      </dgm:t>
    </dgm:pt>
    <dgm:pt modelId="{BAEAD20D-4D1A-42F4-BC9B-18CC3EB359F8}" type="parTrans" cxnId="{8A87FA80-D8E3-4F2A-9106-33A3AB1EBCF9}">
      <dgm:prSet/>
      <dgm:spPr/>
      <dgm:t>
        <a:bodyPr/>
        <a:lstStyle/>
        <a:p>
          <a:endParaRPr lang="en-US"/>
        </a:p>
      </dgm:t>
    </dgm:pt>
    <dgm:pt modelId="{F5D0A699-3681-4D19-BB8C-CA3CA4F9C4D8}" type="sibTrans" cxnId="{8A87FA80-D8E3-4F2A-9106-33A3AB1EBCF9}">
      <dgm:prSet/>
      <dgm:spPr/>
      <dgm:t>
        <a:bodyPr/>
        <a:lstStyle/>
        <a:p>
          <a:endParaRPr lang="en-US"/>
        </a:p>
      </dgm:t>
    </dgm:pt>
    <dgm:pt modelId="{5AFF4CAC-BA3F-4F20-B8AD-E2D7DFB52FC0}">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pPr algn="ctr"/>
          <a:r>
            <a:rPr lang="en-US" dirty="0"/>
            <a:t>Macroeconomic models</a:t>
          </a:r>
        </a:p>
      </dgm:t>
    </dgm:pt>
    <dgm:pt modelId="{BEA679C8-2538-4EF1-8257-4D15258DDB9C}" type="parTrans" cxnId="{D91A608F-EDC5-42B9-BC32-8F77C44966A9}">
      <dgm:prSet/>
      <dgm:spPr/>
      <dgm:t>
        <a:bodyPr/>
        <a:lstStyle/>
        <a:p>
          <a:endParaRPr lang="en-US"/>
        </a:p>
      </dgm:t>
    </dgm:pt>
    <dgm:pt modelId="{632621D7-F4DA-4FDF-96F0-809DF4C18A57}" type="sibTrans" cxnId="{D91A608F-EDC5-42B9-BC32-8F77C44966A9}">
      <dgm:prSet/>
      <dgm:spPr/>
      <dgm:t>
        <a:bodyPr/>
        <a:lstStyle/>
        <a:p>
          <a:endParaRPr lang="en-US"/>
        </a:p>
      </dgm:t>
    </dgm:pt>
    <dgm:pt modelId="{8690EAF4-C9AC-4261-91EF-D160EBB6DE5D}">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pPr algn="ctr"/>
          <a:r>
            <a:rPr lang="en-US" dirty="0"/>
            <a:t>Build-Up Method</a:t>
          </a:r>
        </a:p>
      </dgm:t>
    </dgm:pt>
    <dgm:pt modelId="{613C4461-6516-4E50-AB67-0202B781BF51}" type="parTrans" cxnId="{B91CC694-A4DD-4A80-8AD2-F5850EFEEA01}">
      <dgm:prSet/>
      <dgm:spPr/>
      <dgm:t>
        <a:bodyPr/>
        <a:lstStyle/>
        <a:p>
          <a:endParaRPr lang="en-US"/>
        </a:p>
      </dgm:t>
    </dgm:pt>
    <dgm:pt modelId="{EC7F9151-5F02-4943-9827-B55AA906FF2A}" type="sibTrans" cxnId="{B91CC694-A4DD-4A80-8AD2-F5850EFEEA01}">
      <dgm:prSet/>
      <dgm:spPr/>
      <dgm:t>
        <a:bodyPr/>
        <a:lstStyle/>
        <a:p>
          <a:endParaRPr lang="en-US"/>
        </a:p>
      </dgm:t>
    </dgm:pt>
    <dgm:pt modelId="{5DCC821E-67EF-49C5-BE9D-1884A3E1D9D3}">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pPr algn="ctr"/>
          <a:r>
            <a:rPr lang="en-US" dirty="0" err="1"/>
            <a:t>Fama</a:t>
          </a:r>
          <a:r>
            <a:rPr lang="en-US" dirty="0"/>
            <a:t>–French model</a:t>
          </a:r>
        </a:p>
      </dgm:t>
    </dgm:pt>
    <dgm:pt modelId="{976F7A6E-84A7-4FEF-804E-ED80C7779CD2}" type="parTrans" cxnId="{A0C19BBA-E10C-4E78-BDFB-76508B76D792}">
      <dgm:prSet/>
      <dgm:spPr/>
      <dgm:t>
        <a:bodyPr/>
        <a:lstStyle/>
        <a:p>
          <a:endParaRPr lang="en-US"/>
        </a:p>
      </dgm:t>
    </dgm:pt>
    <dgm:pt modelId="{8B9F7FF9-57AA-4C86-AAAB-4E0DA53189F0}" type="sibTrans" cxnId="{A0C19BBA-E10C-4E78-BDFB-76508B76D792}">
      <dgm:prSet/>
      <dgm:spPr/>
      <dgm:t>
        <a:bodyPr/>
        <a:lstStyle/>
        <a:p>
          <a:endParaRPr lang="en-US"/>
        </a:p>
      </dgm:t>
    </dgm:pt>
    <dgm:pt modelId="{FBE8D65A-0CED-486A-A188-4412AE121A48}">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pPr algn="ctr"/>
          <a:r>
            <a:rPr lang="en-US" dirty="0"/>
            <a:t>Pastor–</a:t>
          </a:r>
          <a:r>
            <a:rPr lang="en-US" dirty="0" err="1"/>
            <a:t>Stambaugh</a:t>
          </a:r>
          <a:r>
            <a:rPr lang="en-US" dirty="0"/>
            <a:t> model</a:t>
          </a:r>
        </a:p>
      </dgm:t>
    </dgm:pt>
    <dgm:pt modelId="{59F1DF93-7524-4F19-AA48-3E2DB094911E}" type="parTrans" cxnId="{D6B3D5A0-726C-4EA8-9EEC-95F38C572599}">
      <dgm:prSet/>
      <dgm:spPr/>
      <dgm:t>
        <a:bodyPr/>
        <a:lstStyle/>
        <a:p>
          <a:endParaRPr lang="en-US"/>
        </a:p>
      </dgm:t>
    </dgm:pt>
    <dgm:pt modelId="{16141231-C4E6-4BB4-9F29-E168E7F9959C}" type="sibTrans" cxnId="{D6B3D5A0-726C-4EA8-9EEC-95F38C572599}">
      <dgm:prSet/>
      <dgm:spPr/>
      <dgm:t>
        <a:bodyPr/>
        <a:lstStyle/>
        <a:p>
          <a:endParaRPr lang="en-US"/>
        </a:p>
      </dgm:t>
    </dgm:pt>
    <dgm:pt modelId="{91209D5A-3678-4F3A-8049-3E8C08FD028A}">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pPr algn="ctr"/>
          <a:r>
            <a:rPr lang="en-US" dirty="0"/>
            <a:t>Multifactor Models</a:t>
          </a:r>
        </a:p>
      </dgm:t>
    </dgm:pt>
    <dgm:pt modelId="{B9DBAE7E-14DF-4129-AC36-7C9FF0D486A5}" type="parTrans" cxnId="{8D7D90B9-69C9-4A0D-9BEB-1535DC07056E}">
      <dgm:prSet/>
      <dgm:spPr/>
      <dgm:t>
        <a:bodyPr/>
        <a:lstStyle/>
        <a:p>
          <a:endParaRPr lang="en-US"/>
        </a:p>
      </dgm:t>
    </dgm:pt>
    <dgm:pt modelId="{FE19E31C-FEB7-4747-AD9E-FA66E64B6FED}" type="sibTrans" cxnId="{8D7D90B9-69C9-4A0D-9BEB-1535DC07056E}">
      <dgm:prSet/>
      <dgm:spPr/>
      <dgm:t>
        <a:bodyPr/>
        <a:lstStyle/>
        <a:p>
          <a:endParaRPr lang="en-US"/>
        </a:p>
      </dgm:t>
    </dgm:pt>
    <dgm:pt modelId="{8A8E9F69-4146-4336-8DBD-4A3E16BBEE13}">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pPr algn="ctr"/>
          <a:r>
            <a:rPr lang="en-US" dirty="0"/>
            <a:t>Statistical models</a:t>
          </a:r>
        </a:p>
      </dgm:t>
    </dgm:pt>
    <dgm:pt modelId="{ECECCEA5-3B36-424E-B72D-E6CF7B64865A}" type="parTrans" cxnId="{F0AC2A37-3F9F-4B36-838A-4DA5B68D2460}">
      <dgm:prSet/>
      <dgm:spPr/>
      <dgm:t>
        <a:bodyPr/>
        <a:lstStyle/>
        <a:p>
          <a:endParaRPr lang="en-US"/>
        </a:p>
      </dgm:t>
    </dgm:pt>
    <dgm:pt modelId="{ABD6BAF5-2880-4E21-A6AC-CBEBB599FA86}" type="sibTrans" cxnId="{F0AC2A37-3F9F-4B36-838A-4DA5B68D2460}">
      <dgm:prSet/>
      <dgm:spPr/>
      <dgm:t>
        <a:bodyPr/>
        <a:lstStyle/>
        <a:p>
          <a:endParaRPr lang="en-US"/>
        </a:p>
      </dgm:t>
    </dgm:pt>
    <dgm:pt modelId="{DE8112CB-C496-4036-82A5-4B5722C3AB04}" type="pres">
      <dgm:prSet presAssocID="{DABE5455-1BFB-4698-83CB-D7BA76D19B66}" presName="diagram" presStyleCnt="0">
        <dgm:presLayoutVars>
          <dgm:dir/>
          <dgm:resizeHandles val="exact"/>
        </dgm:presLayoutVars>
      </dgm:prSet>
      <dgm:spPr/>
    </dgm:pt>
    <dgm:pt modelId="{67D6B1F2-2D9F-4C2B-B955-B152361F6DBC}" type="pres">
      <dgm:prSet presAssocID="{B37916CC-99BE-48E4-8460-FAB2410F28AF}" presName="node" presStyleLbl="node1" presStyleIdx="0" presStyleCnt="3">
        <dgm:presLayoutVars>
          <dgm:bulletEnabled val="1"/>
        </dgm:presLayoutVars>
      </dgm:prSet>
      <dgm:spPr/>
    </dgm:pt>
    <dgm:pt modelId="{BAD2BC8D-2349-4B15-BA76-9A2C531202CC}" type="pres">
      <dgm:prSet presAssocID="{F5D0A699-3681-4D19-BB8C-CA3CA4F9C4D8}" presName="sibTrans" presStyleCnt="0"/>
      <dgm:spPr/>
    </dgm:pt>
    <dgm:pt modelId="{581A0302-8334-4962-8D66-2D2E980C4990}" type="pres">
      <dgm:prSet presAssocID="{91209D5A-3678-4F3A-8049-3E8C08FD028A}" presName="node" presStyleLbl="node1" presStyleIdx="1" presStyleCnt="3">
        <dgm:presLayoutVars>
          <dgm:bulletEnabled val="1"/>
        </dgm:presLayoutVars>
      </dgm:prSet>
      <dgm:spPr/>
    </dgm:pt>
    <dgm:pt modelId="{B89C5DD1-C3A2-423A-81EC-FEA7C4AACB38}" type="pres">
      <dgm:prSet presAssocID="{FE19E31C-FEB7-4747-AD9E-FA66E64B6FED}" presName="sibTrans" presStyleCnt="0"/>
      <dgm:spPr/>
    </dgm:pt>
    <dgm:pt modelId="{9F102A5B-ABCE-433A-97F7-40F0BC8BD975}" type="pres">
      <dgm:prSet presAssocID="{8690EAF4-C9AC-4261-91EF-D160EBB6DE5D}" presName="node" presStyleLbl="node1" presStyleIdx="2" presStyleCnt="3">
        <dgm:presLayoutVars>
          <dgm:bulletEnabled val="1"/>
        </dgm:presLayoutVars>
      </dgm:prSet>
      <dgm:spPr/>
    </dgm:pt>
  </dgm:ptLst>
  <dgm:cxnLst>
    <dgm:cxn modelId="{F0AC2A37-3F9F-4B36-838A-4DA5B68D2460}" srcId="{91209D5A-3678-4F3A-8049-3E8C08FD028A}" destId="{8A8E9F69-4146-4336-8DBD-4A3E16BBEE13}" srcOrd="3" destOrd="0" parTransId="{ECECCEA5-3B36-424E-B72D-E6CF7B64865A}" sibTransId="{ABD6BAF5-2880-4E21-A6AC-CBEBB599FA86}"/>
    <dgm:cxn modelId="{31567D48-6B1E-4620-81CC-60A793C2507D}" type="presOf" srcId="{FBE8D65A-0CED-486A-A188-4412AE121A48}" destId="{581A0302-8334-4962-8D66-2D2E980C4990}" srcOrd="0" destOrd="2" presId="urn:microsoft.com/office/officeart/2005/8/layout/default#1"/>
    <dgm:cxn modelId="{003ED97A-8809-4C99-8B62-F4170F60E561}" type="presOf" srcId="{B37916CC-99BE-48E4-8460-FAB2410F28AF}" destId="{67D6B1F2-2D9F-4C2B-B955-B152361F6DBC}" srcOrd="0" destOrd="0" presId="urn:microsoft.com/office/officeart/2005/8/layout/default#1"/>
    <dgm:cxn modelId="{8A87FA80-D8E3-4F2A-9106-33A3AB1EBCF9}" srcId="{DABE5455-1BFB-4698-83CB-D7BA76D19B66}" destId="{B37916CC-99BE-48E4-8460-FAB2410F28AF}" srcOrd="0" destOrd="0" parTransId="{BAEAD20D-4D1A-42F4-BC9B-18CC3EB359F8}" sibTransId="{F5D0A699-3681-4D19-BB8C-CA3CA4F9C4D8}"/>
    <dgm:cxn modelId="{D91A608F-EDC5-42B9-BC32-8F77C44966A9}" srcId="{91209D5A-3678-4F3A-8049-3E8C08FD028A}" destId="{5AFF4CAC-BA3F-4F20-B8AD-E2D7DFB52FC0}" srcOrd="2" destOrd="0" parTransId="{BEA679C8-2538-4EF1-8257-4D15258DDB9C}" sibTransId="{632621D7-F4DA-4FDF-96F0-809DF4C18A57}"/>
    <dgm:cxn modelId="{B91CC694-A4DD-4A80-8AD2-F5850EFEEA01}" srcId="{DABE5455-1BFB-4698-83CB-D7BA76D19B66}" destId="{8690EAF4-C9AC-4261-91EF-D160EBB6DE5D}" srcOrd="2" destOrd="0" parTransId="{613C4461-6516-4E50-AB67-0202B781BF51}" sibTransId="{EC7F9151-5F02-4943-9827-B55AA906FF2A}"/>
    <dgm:cxn modelId="{393D9C9A-184D-4D73-BDD0-742F51967E4C}" type="presOf" srcId="{5DCC821E-67EF-49C5-BE9D-1884A3E1D9D3}" destId="{581A0302-8334-4962-8D66-2D2E980C4990}" srcOrd="0" destOrd="1" presId="urn:microsoft.com/office/officeart/2005/8/layout/default#1"/>
    <dgm:cxn modelId="{D6B3D5A0-726C-4EA8-9EEC-95F38C572599}" srcId="{91209D5A-3678-4F3A-8049-3E8C08FD028A}" destId="{FBE8D65A-0CED-486A-A188-4412AE121A48}" srcOrd="1" destOrd="0" parTransId="{59F1DF93-7524-4F19-AA48-3E2DB094911E}" sibTransId="{16141231-C4E6-4BB4-9F29-E168E7F9959C}"/>
    <dgm:cxn modelId="{A6850AAC-416E-4BBA-BFA2-C7EFC51B06DA}" type="presOf" srcId="{DABE5455-1BFB-4698-83CB-D7BA76D19B66}" destId="{DE8112CB-C496-4036-82A5-4B5722C3AB04}" srcOrd="0" destOrd="0" presId="urn:microsoft.com/office/officeart/2005/8/layout/default#1"/>
    <dgm:cxn modelId="{8D7D90B9-69C9-4A0D-9BEB-1535DC07056E}" srcId="{DABE5455-1BFB-4698-83CB-D7BA76D19B66}" destId="{91209D5A-3678-4F3A-8049-3E8C08FD028A}" srcOrd="1" destOrd="0" parTransId="{B9DBAE7E-14DF-4129-AC36-7C9FF0D486A5}" sibTransId="{FE19E31C-FEB7-4747-AD9E-FA66E64B6FED}"/>
    <dgm:cxn modelId="{A0C19BBA-E10C-4E78-BDFB-76508B76D792}" srcId="{91209D5A-3678-4F3A-8049-3E8C08FD028A}" destId="{5DCC821E-67EF-49C5-BE9D-1884A3E1D9D3}" srcOrd="0" destOrd="0" parTransId="{976F7A6E-84A7-4FEF-804E-ED80C7779CD2}" sibTransId="{8B9F7FF9-57AA-4C86-AAAB-4E0DA53189F0}"/>
    <dgm:cxn modelId="{E64E1DC2-18DA-4B8E-89A9-21524E76252E}" type="presOf" srcId="{91209D5A-3678-4F3A-8049-3E8C08FD028A}" destId="{581A0302-8334-4962-8D66-2D2E980C4990}" srcOrd="0" destOrd="0" presId="urn:microsoft.com/office/officeart/2005/8/layout/default#1"/>
    <dgm:cxn modelId="{50928BC7-C35E-4D07-B4AF-7B0EC79C000D}" type="presOf" srcId="{5AFF4CAC-BA3F-4F20-B8AD-E2D7DFB52FC0}" destId="{581A0302-8334-4962-8D66-2D2E980C4990}" srcOrd="0" destOrd="3" presId="urn:microsoft.com/office/officeart/2005/8/layout/default#1"/>
    <dgm:cxn modelId="{2878BDDB-1864-4746-A45A-C7D6558D9FC9}" type="presOf" srcId="{8A8E9F69-4146-4336-8DBD-4A3E16BBEE13}" destId="{581A0302-8334-4962-8D66-2D2E980C4990}" srcOrd="0" destOrd="4" presId="urn:microsoft.com/office/officeart/2005/8/layout/default#1"/>
    <dgm:cxn modelId="{659078E2-B586-437D-9E5C-0B34C47BCDCD}" type="presOf" srcId="{8690EAF4-C9AC-4261-91EF-D160EBB6DE5D}" destId="{9F102A5B-ABCE-433A-97F7-40F0BC8BD975}" srcOrd="0" destOrd="0" presId="urn:microsoft.com/office/officeart/2005/8/layout/default#1"/>
    <dgm:cxn modelId="{148B614B-D611-4721-B454-6213EB388071}" type="presParOf" srcId="{DE8112CB-C496-4036-82A5-4B5722C3AB04}" destId="{67D6B1F2-2D9F-4C2B-B955-B152361F6DBC}" srcOrd="0" destOrd="0" presId="urn:microsoft.com/office/officeart/2005/8/layout/default#1"/>
    <dgm:cxn modelId="{11F95DCE-130E-4C61-A1B1-C73517BBEB18}" type="presParOf" srcId="{DE8112CB-C496-4036-82A5-4B5722C3AB04}" destId="{BAD2BC8D-2349-4B15-BA76-9A2C531202CC}" srcOrd="1" destOrd="0" presId="urn:microsoft.com/office/officeart/2005/8/layout/default#1"/>
    <dgm:cxn modelId="{FC467ED9-2DCE-49C5-9868-62F06E144DEE}" type="presParOf" srcId="{DE8112CB-C496-4036-82A5-4B5722C3AB04}" destId="{581A0302-8334-4962-8D66-2D2E980C4990}" srcOrd="2" destOrd="0" presId="urn:microsoft.com/office/officeart/2005/8/layout/default#1"/>
    <dgm:cxn modelId="{26EC1550-8D2F-4A9A-A642-910E22FC122B}" type="presParOf" srcId="{DE8112CB-C496-4036-82A5-4B5722C3AB04}" destId="{B89C5DD1-C3A2-423A-81EC-FEA7C4AACB38}" srcOrd="3" destOrd="0" presId="urn:microsoft.com/office/officeart/2005/8/layout/default#1"/>
    <dgm:cxn modelId="{9F9ACA40-BBA6-4430-8FE8-4FC7384A586E}" type="presParOf" srcId="{DE8112CB-C496-4036-82A5-4B5722C3AB04}" destId="{9F102A5B-ABCE-433A-97F7-40F0BC8BD975}" srcOrd="4"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54A5C385-333B-4FFD-9BB3-0F8394FF7512}" type="doc">
      <dgm:prSet loTypeId="urn:microsoft.com/office/officeart/2005/8/layout/vList5" loCatId="list" qsTypeId="urn:microsoft.com/office/officeart/2005/8/quickstyle/simple1#2" qsCatId="simple" csTypeId="urn:microsoft.com/office/officeart/2005/8/colors/accent1_2#2" csCatId="accent1" phldr="1"/>
      <dgm:spPr/>
      <dgm:t>
        <a:bodyPr/>
        <a:lstStyle/>
        <a:p>
          <a:endParaRPr lang="en-US"/>
        </a:p>
      </dgm:t>
    </dgm:pt>
    <dgm:pt modelId="{0FB41EA2-06D6-430B-8E78-700CD71BE14D}">
      <dgm:prSet/>
      <dgm:spPr/>
      <dgm:t>
        <a:bodyPr/>
        <a:lstStyle/>
        <a:p>
          <a:pPr rtl="0"/>
          <a:r>
            <a:rPr lang="en-US" b="1" dirty="0"/>
            <a:t>Choice of Market Index</a:t>
          </a:r>
          <a:endParaRPr lang="en-US" dirty="0"/>
        </a:p>
      </dgm:t>
    </dgm:pt>
    <dgm:pt modelId="{8A052775-224D-4EB7-8266-302F09CD887F}" type="parTrans" cxnId="{7D06C1F0-4097-49CC-B039-D72C865DCCE7}">
      <dgm:prSet/>
      <dgm:spPr/>
      <dgm:t>
        <a:bodyPr/>
        <a:lstStyle/>
        <a:p>
          <a:endParaRPr lang="en-US"/>
        </a:p>
      </dgm:t>
    </dgm:pt>
    <dgm:pt modelId="{9CB87F32-961B-4CEC-9536-D4071C66F5CC}" type="sibTrans" cxnId="{7D06C1F0-4097-49CC-B039-D72C865DCCE7}">
      <dgm:prSet/>
      <dgm:spPr/>
      <dgm:t>
        <a:bodyPr/>
        <a:lstStyle/>
        <a:p>
          <a:endParaRPr lang="en-US"/>
        </a:p>
      </dgm:t>
    </dgm:pt>
    <dgm:pt modelId="{25D6F866-88F5-4AA2-AB11-D2F3E8FCD570}">
      <dgm:prSet/>
      <dgm:spPr/>
      <dgm:t>
        <a:bodyPr/>
        <a:lstStyle/>
        <a:p>
          <a:pPr rtl="0"/>
          <a:r>
            <a:rPr lang="en-US" dirty="0"/>
            <a:t>S&amp;P 500 Index and NYSE Composite are common choices in the United States</a:t>
          </a:r>
        </a:p>
      </dgm:t>
    </dgm:pt>
    <dgm:pt modelId="{A6BCFC2D-E0FA-45B5-899F-5044FBFD2951}" type="parTrans" cxnId="{6ED99F38-3A93-4772-BEA1-67B052424007}">
      <dgm:prSet/>
      <dgm:spPr/>
      <dgm:t>
        <a:bodyPr/>
        <a:lstStyle/>
        <a:p>
          <a:endParaRPr lang="en-US"/>
        </a:p>
      </dgm:t>
    </dgm:pt>
    <dgm:pt modelId="{D782EDFE-9A71-479A-A208-4F560BFD7BCA}" type="sibTrans" cxnId="{6ED99F38-3A93-4772-BEA1-67B052424007}">
      <dgm:prSet/>
      <dgm:spPr/>
      <dgm:t>
        <a:bodyPr/>
        <a:lstStyle/>
        <a:p>
          <a:endParaRPr lang="en-US"/>
        </a:p>
      </dgm:t>
    </dgm:pt>
    <dgm:pt modelId="{08BA1B5B-48E3-4BDC-A569-CD210FF884DD}">
      <dgm:prSet/>
      <dgm:spPr/>
      <dgm:t>
        <a:bodyPr/>
        <a:lstStyle/>
        <a:p>
          <a:pPr rtl="0"/>
          <a:r>
            <a:rPr lang="en-US" b="1" dirty="0"/>
            <a:t>Length &amp; Frequency of Data</a:t>
          </a:r>
          <a:endParaRPr lang="en-US" dirty="0"/>
        </a:p>
      </dgm:t>
    </dgm:pt>
    <dgm:pt modelId="{2F1A55C0-09B6-4980-B820-CE62FFFF30D5}" type="parTrans" cxnId="{26F6E6FF-2A13-4FF9-9D7E-2D69A2417394}">
      <dgm:prSet/>
      <dgm:spPr/>
      <dgm:t>
        <a:bodyPr/>
        <a:lstStyle/>
        <a:p>
          <a:endParaRPr lang="en-US"/>
        </a:p>
      </dgm:t>
    </dgm:pt>
    <dgm:pt modelId="{FDF95EDC-86FD-44FD-841A-A0B309F749A1}" type="sibTrans" cxnId="{26F6E6FF-2A13-4FF9-9D7E-2D69A2417394}">
      <dgm:prSet/>
      <dgm:spPr/>
      <dgm:t>
        <a:bodyPr/>
        <a:lstStyle/>
        <a:p>
          <a:endParaRPr lang="en-US"/>
        </a:p>
      </dgm:t>
    </dgm:pt>
    <dgm:pt modelId="{9972270F-C33D-4FD4-BD29-E7E55EEFB5CD}">
      <dgm:prSet/>
      <dgm:spPr/>
      <dgm:t>
        <a:bodyPr/>
        <a:lstStyle/>
        <a:p>
          <a:pPr rtl="0"/>
          <a:r>
            <a:rPr lang="en-US" dirty="0"/>
            <a:t>Five years of monthly data is most common choice</a:t>
          </a:r>
        </a:p>
      </dgm:t>
    </dgm:pt>
    <dgm:pt modelId="{FA83F309-E31B-45A6-AA8E-6FCA22382EFC}" type="parTrans" cxnId="{A9275502-21D9-4B22-BC4A-D3F86604C36F}">
      <dgm:prSet/>
      <dgm:spPr/>
      <dgm:t>
        <a:bodyPr/>
        <a:lstStyle/>
        <a:p>
          <a:endParaRPr lang="en-US"/>
        </a:p>
      </dgm:t>
    </dgm:pt>
    <dgm:pt modelId="{3635FF2F-1FF1-490C-A24C-04F55AD6B5AA}" type="sibTrans" cxnId="{A9275502-21D9-4B22-BC4A-D3F86604C36F}">
      <dgm:prSet/>
      <dgm:spPr/>
      <dgm:t>
        <a:bodyPr/>
        <a:lstStyle/>
        <a:p>
          <a:endParaRPr lang="en-US"/>
        </a:p>
      </dgm:t>
    </dgm:pt>
    <dgm:pt modelId="{3EC87BE9-3754-4CF0-B7AE-F0366507A73F}">
      <dgm:prSet/>
      <dgm:spPr/>
      <dgm:t>
        <a:bodyPr/>
        <a:lstStyle/>
        <a:p>
          <a:pPr rtl="0"/>
          <a:r>
            <a:rPr lang="en-US" b="1" dirty="0"/>
            <a:t>Adjusted Betas</a:t>
          </a:r>
          <a:endParaRPr lang="en-US" dirty="0"/>
        </a:p>
      </dgm:t>
    </dgm:pt>
    <dgm:pt modelId="{FFB0FE0C-47B2-4A77-A73C-D6E3C275B662}" type="parTrans" cxnId="{6FA34850-E2DC-475B-A7B9-B9F0F09F96A0}">
      <dgm:prSet/>
      <dgm:spPr/>
      <dgm:t>
        <a:bodyPr/>
        <a:lstStyle/>
        <a:p>
          <a:endParaRPr lang="en-US"/>
        </a:p>
      </dgm:t>
    </dgm:pt>
    <dgm:pt modelId="{D902B3AC-F477-4343-A477-555A8974F09C}" type="sibTrans" cxnId="{6FA34850-E2DC-475B-A7B9-B9F0F09F96A0}">
      <dgm:prSet/>
      <dgm:spPr/>
      <dgm:t>
        <a:bodyPr/>
        <a:lstStyle/>
        <a:p>
          <a:endParaRPr lang="en-US"/>
        </a:p>
      </dgm:t>
    </dgm:pt>
    <dgm:pt modelId="{679E82A2-7A03-483E-A379-10C8B25BB3B9}">
      <dgm:prSet/>
      <dgm:spPr/>
      <dgm:t>
        <a:bodyPr/>
        <a:lstStyle/>
        <a:p>
          <a:pPr rtl="0"/>
          <a:r>
            <a:rPr lang="en-US" dirty="0"/>
            <a:t>Betas move towards 1.0 over time</a:t>
          </a:r>
        </a:p>
      </dgm:t>
    </dgm:pt>
    <dgm:pt modelId="{CCB07163-C2CE-40CE-8A30-AA7B430B8D21}" type="parTrans" cxnId="{352E03DC-C8CF-4C04-B837-6FD95BE01A84}">
      <dgm:prSet/>
      <dgm:spPr/>
      <dgm:t>
        <a:bodyPr/>
        <a:lstStyle/>
        <a:p>
          <a:endParaRPr lang="en-US"/>
        </a:p>
      </dgm:t>
    </dgm:pt>
    <dgm:pt modelId="{9124C7CA-476E-46A4-A62B-CE9BAA34FF88}" type="sibTrans" cxnId="{352E03DC-C8CF-4C04-B837-6FD95BE01A84}">
      <dgm:prSet/>
      <dgm:spPr/>
      <dgm:t>
        <a:bodyPr/>
        <a:lstStyle/>
        <a:p>
          <a:endParaRPr lang="en-US"/>
        </a:p>
      </dgm:t>
    </dgm:pt>
    <dgm:pt modelId="{C824019E-6204-4499-A372-B07EA343EED8}">
      <dgm:prSet/>
      <dgm:spPr/>
      <dgm:t>
        <a:bodyPr/>
        <a:lstStyle/>
        <a:p>
          <a:pPr rtl="0"/>
          <a:r>
            <a:rPr lang="en-US" b="1" dirty="0"/>
            <a:t>Thinly Traded and Private Firms</a:t>
          </a:r>
          <a:endParaRPr lang="en-US" dirty="0"/>
        </a:p>
      </dgm:t>
    </dgm:pt>
    <dgm:pt modelId="{A573D42B-10DD-45DB-995F-2A7929467F62}" type="parTrans" cxnId="{87B3D7AB-07D8-4D5F-A86E-B3FB983EF58C}">
      <dgm:prSet/>
      <dgm:spPr/>
      <dgm:t>
        <a:bodyPr/>
        <a:lstStyle/>
        <a:p>
          <a:endParaRPr lang="en-US"/>
        </a:p>
      </dgm:t>
    </dgm:pt>
    <dgm:pt modelId="{AE96EBF5-CAA7-40D1-B815-9864A261ECDB}" type="sibTrans" cxnId="{87B3D7AB-07D8-4D5F-A86E-B3FB983EF58C}">
      <dgm:prSet/>
      <dgm:spPr/>
      <dgm:t>
        <a:bodyPr/>
        <a:lstStyle/>
        <a:p>
          <a:endParaRPr lang="en-US"/>
        </a:p>
      </dgm:t>
    </dgm:pt>
    <dgm:pt modelId="{1B6D3A27-ABB5-4DDD-90FD-236DB93FB50C}">
      <dgm:prSet/>
      <dgm:spPr/>
      <dgm:t>
        <a:bodyPr/>
        <a:lstStyle/>
        <a:p>
          <a:pPr rtl="0"/>
          <a:r>
            <a:rPr lang="en-US" dirty="0"/>
            <a:t>Adjust comparable betas for leverage</a:t>
          </a:r>
        </a:p>
      </dgm:t>
    </dgm:pt>
    <dgm:pt modelId="{A2049702-80CD-4D66-9442-CAB67087ED54}" type="parTrans" cxnId="{A9C11704-E1C1-47E2-92D4-3725B61CF4B3}">
      <dgm:prSet/>
      <dgm:spPr/>
      <dgm:t>
        <a:bodyPr/>
        <a:lstStyle/>
        <a:p>
          <a:endParaRPr lang="en-US"/>
        </a:p>
      </dgm:t>
    </dgm:pt>
    <dgm:pt modelId="{21F824CF-74D7-4C10-BE20-B19B455F64E4}" type="sibTrans" cxnId="{A9C11704-E1C1-47E2-92D4-3725B61CF4B3}">
      <dgm:prSet/>
      <dgm:spPr/>
      <dgm:t>
        <a:bodyPr/>
        <a:lstStyle/>
        <a:p>
          <a:endParaRPr lang="en-US"/>
        </a:p>
      </dgm:t>
    </dgm:pt>
    <dgm:pt modelId="{7FE37571-BFC0-4D7B-99D4-ACB27FABEA60}" type="pres">
      <dgm:prSet presAssocID="{54A5C385-333B-4FFD-9BB3-0F8394FF7512}" presName="Name0" presStyleCnt="0">
        <dgm:presLayoutVars>
          <dgm:dir/>
          <dgm:animLvl val="lvl"/>
          <dgm:resizeHandles val="exact"/>
        </dgm:presLayoutVars>
      </dgm:prSet>
      <dgm:spPr/>
    </dgm:pt>
    <dgm:pt modelId="{84B4BBE1-B657-4A5A-A04B-290CA13571D6}" type="pres">
      <dgm:prSet presAssocID="{0FB41EA2-06D6-430B-8E78-700CD71BE14D}" presName="linNode" presStyleCnt="0"/>
      <dgm:spPr/>
    </dgm:pt>
    <dgm:pt modelId="{E61D1583-03CC-419E-BC0B-9B4F6F974402}" type="pres">
      <dgm:prSet presAssocID="{0FB41EA2-06D6-430B-8E78-700CD71BE14D}" presName="parentText" presStyleLbl="node1" presStyleIdx="0" presStyleCnt="4">
        <dgm:presLayoutVars>
          <dgm:chMax val="1"/>
          <dgm:bulletEnabled val="1"/>
        </dgm:presLayoutVars>
      </dgm:prSet>
      <dgm:spPr/>
    </dgm:pt>
    <dgm:pt modelId="{93FA4342-8302-4CBA-A4E7-9A4E2FF70A78}" type="pres">
      <dgm:prSet presAssocID="{0FB41EA2-06D6-430B-8E78-700CD71BE14D}" presName="descendantText" presStyleLbl="alignAccFollowNode1" presStyleIdx="0" presStyleCnt="4">
        <dgm:presLayoutVars>
          <dgm:bulletEnabled val="1"/>
        </dgm:presLayoutVars>
      </dgm:prSet>
      <dgm:spPr/>
    </dgm:pt>
    <dgm:pt modelId="{2ADA428B-79B6-416D-B25F-A276B8224176}" type="pres">
      <dgm:prSet presAssocID="{9CB87F32-961B-4CEC-9536-D4071C66F5CC}" presName="sp" presStyleCnt="0"/>
      <dgm:spPr/>
    </dgm:pt>
    <dgm:pt modelId="{CF1669B1-85EC-437A-9A4D-FC8ABBA27172}" type="pres">
      <dgm:prSet presAssocID="{08BA1B5B-48E3-4BDC-A569-CD210FF884DD}" presName="linNode" presStyleCnt="0"/>
      <dgm:spPr/>
    </dgm:pt>
    <dgm:pt modelId="{46024308-F576-435C-928F-0A4F62887542}" type="pres">
      <dgm:prSet presAssocID="{08BA1B5B-48E3-4BDC-A569-CD210FF884DD}" presName="parentText" presStyleLbl="node1" presStyleIdx="1" presStyleCnt="4">
        <dgm:presLayoutVars>
          <dgm:chMax val="1"/>
          <dgm:bulletEnabled val="1"/>
        </dgm:presLayoutVars>
      </dgm:prSet>
      <dgm:spPr/>
    </dgm:pt>
    <dgm:pt modelId="{83293548-DC88-4925-A73F-59494AF9290D}" type="pres">
      <dgm:prSet presAssocID="{08BA1B5B-48E3-4BDC-A569-CD210FF884DD}" presName="descendantText" presStyleLbl="alignAccFollowNode1" presStyleIdx="1" presStyleCnt="4">
        <dgm:presLayoutVars>
          <dgm:bulletEnabled val="1"/>
        </dgm:presLayoutVars>
      </dgm:prSet>
      <dgm:spPr/>
    </dgm:pt>
    <dgm:pt modelId="{3C1B1B04-62BE-4AE3-931A-8B7681D06C1A}" type="pres">
      <dgm:prSet presAssocID="{FDF95EDC-86FD-44FD-841A-A0B309F749A1}" presName="sp" presStyleCnt="0"/>
      <dgm:spPr/>
    </dgm:pt>
    <dgm:pt modelId="{531201E8-8A21-4F70-B417-B6AED2D0CCA0}" type="pres">
      <dgm:prSet presAssocID="{3EC87BE9-3754-4CF0-B7AE-F0366507A73F}" presName="linNode" presStyleCnt="0"/>
      <dgm:spPr/>
    </dgm:pt>
    <dgm:pt modelId="{99DBD55E-AD4F-4AD2-BC88-DED8D109392D}" type="pres">
      <dgm:prSet presAssocID="{3EC87BE9-3754-4CF0-B7AE-F0366507A73F}" presName="parentText" presStyleLbl="node1" presStyleIdx="2" presStyleCnt="4">
        <dgm:presLayoutVars>
          <dgm:chMax val="1"/>
          <dgm:bulletEnabled val="1"/>
        </dgm:presLayoutVars>
      </dgm:prSet>
      <dgm:spPr/>
    </dgm:pt>
    <dgm:pt modelId="{DDB3B58B-C7D4-42DE-BEC4-F7F962341426}" type="pres">
      <dgm:prSet presAssocID="{3EC87BE9-3754-4CF0-B7AE-F0366507A73F}" presName="descendantText" presStyleLbl="alignAccFollowNode1" presStyleIdx="2" presStyleCnt="4">
        <dgm:presLayoutVars>
          <dgm:bulletEnabled val="1"/>
        </dgm:presLayoutVars>
      </dgm:prSet>
      <dgm:spPr/>
    </dgm:pt>
    <dgm:pt modelId="{9A436BCB-0063-4C5B-9840-E775D9F50D26}" type="pres">
      <dgm:prSet presAssocID="{D902B3AC-F477-4343-A477-555A8974F09C}" presName="sp" presStyleCnt="0"/>
      <dgm:spPr/>
    </dgm:pt>
    <dgm:pt modelId="{AA3A332C-56DB-4C8E-81DE-5A3C7BDA1643}" type="pres">
      <dgm:prSet presAssocID="{C824019E-6204-4499-A372-B07EA343EED8}" presName="linNode" presStyleCnt="0"/>
      <dgm:spPr/>
    </dgm:pt>
    <dgm:pt modelId="{724A5113-BDF4-436A-BC9C-A95F7C2EA0D5}" type="pres">
      <dgm:prSet presAssocID="{C824019E-6204-4499-A372-B07EA343EED8}" presName="parentText" presStyleLbl="node1" presStyleIdx="3" presStyleCnt="4">
        <dgm:presLayoutVars>
          <dgm:chMax val="1"/>
          <dgm:bulletEnabled val="1"/>
        </dgm:presLayoutVars>
      </dgm:prSet>
      <dgm:spPr/>
    </dgm:pt>
    <dgm:pt modelId="{5CE2EFF6-863B-494A-BA21-0AD93021B010}" type="pres">
      <dgm:prSet presAssocID="{C824019E-6204-4499-A372-B07EA343EED8}" presName="descendantText" presStyleLbl="alignAccFollowNode1" presStyleIdx="3" presStyleCnt="4">
        <dgm:presLayoutVars>
          <dgm:bulletEnabled val="1"/>
        </dgm:presLayoutVars>
      </dgm:prSet>
      <dgm:spPr/>
    </dgm:pt>
  </dgm:ptLst>
  <dgm:cxnLst>
    <dgm:cxn modelId="{A9275502-21D9-4B22-BC4A-D3F86604C36F}" srcId="{08BA1B5B-48E3-4BDC-A569-CD210FF884DD}" destId="{9972270F-C33D-4FD4-BD29-E7E55EEFB5CD}" srcOrd="0" destOrd="0" parTransId="{FA83F309-E31B-45A6-AA8E-6FCA22382EFC}" sibTransId="{3635FF2F-1FF1-490C-A24C-04F55AD6B5AA}"/>
    <dgm:cxn modelId="{A9C11704-E1C1-47E2-92D4-3725B61CF4B3}" srcId="{C824019E-6204-4499-A372-B07EA343EED8}" destId="{1B6D3A27-ABB5-4DDD-90FD-236DB93FB50C}" srcOrd="0" destOrd="0" parTransId="{A2049702-80CD-4D66-9442-CAB67087ED54}" sibTransId="{21F824CF-74D7-4C10-BE20-B19B455F64E4}"/>
    <dgm:cxn modelId="{5FB88C1B-238B-458B-ACCC-7E0210591166}" type="presOf" srcId="{C824019E-6204-4499-A372-B07EA343EED8}" destId="{724A5113-BDF4-436A-BC9C-A95F7C2EA0D5}" srcOrd="0" destOrd="0" presId="urn:microsoft.com/office/officeart/2005/8/layout/vList5"/>
    <dgm:cxn modelId="{6ED99F38-3A93-4772-BEA1-67B052424007}" srcId="{0FB41EA2-06D6-430B-8E78-700CD71BE14D}" destId="{25D6F866-88F5-4AA2-AB11-D2F3E8FCD570}" srcOrd="0" destOrd="0" parTransId="{A6BCFC2D-E0FA-45B5-899F-5044FBFD2951}" sibTransId="{D782EDFE-9A71-479A-A208-4F560BFD7BCA}"/>
    <dgm:cxn modelId="{43BBD75F-491B-4E6D-830D-A1F73C74B699}" type="presOf" srcId="{25D6F866-88F5-4AA2-AB11-D2F3E8FCD570}" destId="{93FA4342-8302-4CBA-A4E7-9A4E2FF70A78}" srcOrd="0" destOrd="0" presId="urn:microsoft.com/office/officeart/2005/8/layout/vList5"/>
    <dgm:cxn modelId="{E9E14460-8F18-46A2-819F-86B09A0667DA}" type="presOf" srcId="{0FB41EA2-06D6-430B-8E78-700CD71BE14D}" destId="{E61D1583-03CC-419E-BC0B-9B4F6F974402}" srcOrd="0" destOrd="0" presId="urn:microsoft.com/office/officeart/2005/8/layout/vList5"/>
    <dgm:cxn modelId="{FD10E06E-79E9-4EBD-B0B0-E5042BBA96D7}" type="presOf" srcId="{1B6D3A27-ABB5-4DDD-90FD-236DB93FB50C}" destId="{5CE2EFF6-863B-494A-BA21-0AD93021B010}" srcOrd="0" destOrd="0" presId="urn:microsoft.com/office/officeart/2005/8/layout/vList5"/>
    <dgm:cxn modelId="{6FA34850-E2DC-475B-A7B9-B9F0F09F96A0}" srcId="{54A5C385-333B-4FFD-9BB3-0F8394FF7512}" destId="{3EC87BE9-3754-4CF0-B7AE-F0366507A73F}" srcOrd="2" destOrd="0" parTransId="{FFB0FE0C-47B2-4A77-A73C-D6E3C275B662}" sibTransId="{D902B3AC-F477-4343-A477-555A8974F09C}"/>
    <dgm:cxn modelId="{D7300B5A-5671-43BF-BB71-7AAA9909D7AE}" type="presOf" srcId="{54A5C385-333B-4FFD-9BB3-0F8394FF7512}" destId="{7FE37571-BFC0-4D7B-99D4-ACB27FABEA60}" srcOrd="0" destOrd="0" presId="urn:microsoft.com/office/officeart/2005/8/layout/vList5"/>
    <dgm:cxn modelId="{D9A29F85-44A0-409A-8B8B-BBDCE3919A33}" type="presOf" srcId="{3EC87BE9-3754-4CF0-B7AE-F0366507A73F}" destId="{99DBD55E-AD4F-4AD2-BC88-DED8D109392D}" srcOrd="0" destOrd="0" presId="urn:microsoft.com/office/officeart/2005/8/layout/vList5"/>
    <dgm:cxn modelId="{2A5BAC8C-11B2-4D0C-B105-014922AD6BF3}" type="presOf" srcId="{08BA1B5B-48E3-4BDC-A569-CD210FF884DD}" destId="{46024308-F576-435C-928F-0A4F62887542}" srcOrd="0" destOrd="0" presId="urn:microsoft.com/office/officeart/2005/8/layout/vList5"/>
    <dgm:cxn modelId="{87B3D7AB-07D8-4D5F-A86E-B3FB983EF58C}" srcId="{54A5C385-333B-4FFD-9BB3-0F8394FF7512}" destId="{C824019E-6204-4499-A372-B07EA343EED8}" srcOrd="3" destOrd="0" parTransId="{A573D42B-10DD-45DB-995F-2A7929467F62}" sibTransId="{AE96EBF5-CAA7-40D1-B815-9864A261ECDB}"/>
    <dgm:cxn modelId="{1430CAB2-CD58-48EE-B5E1-ED728220A70A}" type="presOf" srcId="{679E82A2-7A03-483E-A379-10C8B25BB3B9}" destId="{DDB3B58B-C7D4-42DE-BEC4-F7F962341426}" srcOrd="0" destOrd="0" presId="urn:microsoft.com/office/officeart/2005/8/layout/vList5"/>
    <dgm:cxn modelId="{F26E48D9-023F-40A6-8C86-4B5A605E9DF9}" type="presOf" srcId="{9972270F-C33D-4FD4-BD29-E7E55EEFB5CD}" destId="{83293548-DC88-4925-A73F-59494AF9290D}" srcOrd="0" destOrd="0" presId="urn:microsoft.com/office/officeart/2005/8/layout/vList5"/>
    <dgm:cxn modelId="{352E03DC-C8CF-4C04-B837-6FD95BE01A84}" srcId="{3EC87BE9-3754-4CF0-B7AE-F0366507A73F}" destId="{679E82A2-7A03-483E-A379-10C8B25BB3B9}" srcOrd="0" destOrd="0" parTransId="{CCB07163-C2CE-40CE-8A30-AA7B430B8D21}" sibTransId="{9124C7CA-476E-46A4-A62B-CE9BAA34FF88}"/>
    <dgm:cxn modelId="{7D06C1F0-4097-49CC-B039-D72C865DCCE7}" srcId="{54A5C385-333B-4FFD-9BB3-0F8394FF7512}" destId="{0FB41EA2-06D6-430B-8E78-700CD71BE14D}" srcOrd="0" destOrd="0" parTransId="{8A052775-224D-4EB7-8266-302F09CD887F}" sibTransId="{9CB87F32-961B-4CEC-9536-D4071C66F5CC}"/>
    <dgm:cxn modelId="{26F6E6FF-2A13-4FF9-9D7E-2D69A2417394}" srcId="{54A5C385-333B-4FFD-9BB3-0F8394FF7512}" destId="{08BA1B5B-48E3-4BDC-A569-CD210FF884DD}" srcOrd="1" destOrd="0" parTransId="{2F1A55C0-09B6-4980-B820-CE62FFFF30D5}" sibTransId="{FDF95EDC-86FD-44FD-841A-A0B309F749A1}"/>
    <dgm:cxn modelId="{0756F954-0D8C-4FDD-85BB-C5E017A4DC31}" type="presParOf" srcId="{7FE37571-BFC0-4D7B-99D4-ACB27FABEA60}" destId="{84B4BBE1-B657-4A5A-A04B-290CA13571D6}" srcOrd="0" destOrd="0" presId="urn:microsoft.com/office/officeart/2005/8/layout/vList5"/>
    <dgm:cxn modelId="{75C89C7C-E470-4CBE-92CF-315D772051D6}" type="presParOf" srcId="{84B4BBE1-B657-4A5A-A04B-290CA13571D6}" destId="{E61D1583-03CC-419E-BC0B-9B4F6F974402}" srcOrd="0" destOrd="0" presId="urn:microsoft.com/office/officeart/2005/8/layout/vList5"/>
    <dgm:cxn modelId="{8E811660-C52B-46C7-BE8E-38E6F0A44E8E}" type="presParOf" srcId="{84B4BBE1-B657-4A5A-A04B-290CA13571D6}" destId="{93FA4342-8302-4CBA-A4E7-9A4E2FF70A78}" srcOrd="1" destOrd="0" presId="urn:microsoft.com/office/officeart/2005/8/layout/vList5"/>
    <dgm:cxn modelId="{522DEFEC-0144-4390-A164-66F9398F66B7}" type="presParOf" srcId="{7FE37571-BFC0-4D7B-99D4-ACB27FABEA60}" destId="{2ADA428B-79B6-416D-B25F-A276B8224176}" srcOrd="1" destOrd="0" presId="urn:microsoft.com/office/officeart/2005/8/layout/vList5"/>
    <dgm:cxn modelId="{218E6C73-2170-4920-B891-EEBA8311B816}" type="presParOf" srcId="{7FE37571-BFC0-4D7B-99D4-ACB27FABEA60}" destId="{CF1669B1-85EC-437A-9A4D-FC8ABBA27172}" srcOrd="2" destOrd="0" presId="urn:microsoft.com/office/officeart/2005/8/layout/vList5"/>
    <dgm:cxn modelId="{58E45D90-1AF7-4F41-9DC3-8E6F3B90F5F3}" type="presParOf" srcId="{CF1669B1-85EC-437A-9A4D-FC8ABBA27172}" destId="{46024308-F576-435C-928F-0A4F62887542}" srcOrd="0" destOrd="0" presId="urn:microsoft.com/office/officeart/2005/8/layout/vList5"/>
    <dgm:cxn modelId="{3F19DD64-918E-4716-A105-D99F4D5C478C}" type="presParOf" srcId="{CF1669B1-85EC-437A-9A4D-FC8ABBA27172}" destId="{83293548-DC88-4925-A73F-59494AF9290D}" srcOrd="1" destOrd="0" presId="urn:microsoft.com/office/officeart/2005/8/layout/vList5"/>
    <dgm:cxn modelId="{73DBD1B5-5AFF-4F9D-A051-24FA26145E02}" type="presParOf" srcId="{7FE37571-BFC0-4D7B-99D4-ACB27FABEA60}" destId="{3C1B1B04-62BE-4AE3-931A-8B7681D06C1A}" srcOrd="3" destOrd="0" presId="urn:microsoft.com/office/officeart/2005/8/layout/vList5"/>
    <dgm:cxn modelId="{6622D718-737A-4869-B07C-FBEFC010BC4E}" type="presParOf" srcId="{7FE37571-BFC0-4D7B-99D4-ACB27FABEA60}" destId="{531201E8-8A21-4F70-B417-B6AED2D0CCA0}" srcOrd="4" destOrd="0" presId="urn:microsoft.com/office/officeart/2005/8/layout/vList5"/>
    <dgm:cxn modelId="{50C9F603-F978-4FC8-B604-C8D5D4D0689C}" type="presParOf" srcId="{531201E8-8A21-4F70-B417-B6AED2D0CCA0}" destId="{99DBD55E-AD4F-4AD2-BC88-DED8D109392D}" srcOrd="0" destOrd="0" presId="urn:microsoft.com/office/officeart/2005/8/layout/vList5"/>
    <dgm:cxn modelId="{126618F0-2D10-4778-9B09-D4D21D5571C9}" type="presParOf" srcId="{531201E8-8A21-4F70-B417-B6AED2D0CCA0}" destId="{DDB3B58B-C7D4-42DE-BEC4-F7F962341426}" srcOrd="1" destOrd="0" presId="urn:microsoft.com/office/officeart/2005/8/layout/vList5"/>
    <dgm:cxn modelId="{638233C9-35BF-4F26-975C-12B545BC6C5B}" type="presParOf" srcId="{7FE37571-BFC0-4D7B-99D4-ACB27FABEA60}" destId="{9A436BCB-0063-4C5B-9840-E775D9F50D26}" srcOrd="5" destOrd="0" presId="urn:microsoft.com/office/officeart/2005/8/layout/vList5"/>
    <dgm:cxn modelId="{E99A4367-EE50-41C3-8C89-19274F6ADB99}" type="presParOf" srcId="{7FE37571-BFC0-4D7B-99D4-ACB27FABEA60}" destId="{AA3A332C-56DB-4C8E-81DE-5A3C7BDA1643}" srcOrd="6" destOrd="0" presId="urn:microsoft.com/office/officeart/2005/8/layout/vList5"/>
    <dgm:cxn modelId="{B947E8F4-F827-4B01-A050-DB1BAE65650F}" type="presParOf" srcId="{AA3A332C-56DB-4C8E-81DE-5A3C7BDA1643}" destId="{724A5113-BDF4-436A-BC9C-A95F7C2EA0D5}" srcOrd="0" destOrd="0" presId="urn:microsoft.com/office/officeart/2005/8/layout/vList5"/>
    <dgm:cxn modelId="{F4E4CA41-F489-462E-9EAB-B12D6C368460}" type="presParOf" srcId="{AA3A332C-56DB-4C8E-81DE-5A3C7BDA1643}" destId="{5CE2EFF6-863B-494A-BA21-0AD93021B010}"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9355A90A-77E6-4DD2-A130-A65033BE996D}" type="doc">
      <dgm:prSet loTypeId="urn:microsoft.com/office/officeart/2005/8/layout/radial4" loCatId="relationship" qsTypeId="urn:microsoft.com/office/officeart/2005/8/quickstyle/simple5" qsCatId="simple" csTypeId="urn:microsoft.com/office/officeart/2005/8/colors/accent6_1" csCatId="accent6" phldr="1"/>
      <dgm:spPr/>
      <dgm:t>
        <a:bodyPr/>
        <a:lstStyle/>
        <a:p>
          <a:endParaRPr lang="en-US"/>
        </a:p>
      </dgm:t>
    </dgm:pt>
    <dgm:pt modelId="{77EB8E36-73E4-4B56-ABAF-C5DD26C7AE3A}">
      <dgm:prSet/>
      <dgm:spPr>
        <a:effectLst>
          <a:innerShdw blurRad="63500" dist="50800" dir="13500000">
            <a:prstClr val="black">
              <a:alpha val="50000"/>
            </a:prstClr>
          </a:innerShdw>
        </a:effectLst>
      </dgm:spPr>
      <dgm:t>
        <a:bodyPr/>
        <a:lstStyle/>
        <a:p>
          <a:pPr rtl="0"/>
          <a:r>
            <a:rPr lang="en-US" b="1" dirty="0"/>
            <a:t>Required Return on Equity</a:t>
          </a:r>
          <a:endParaRPr lang="en-US" dirty="0"/>
        </a:p>
      </dgm:t>
    </dgm:pt>
    <dgm:pt modelId="{4F23CCBE-A5E5-4382-9603-E29B0E638824}" type="parTrans" cxnId="{AA6F3FA1-2CC2-4F9C-A976-513A86772BD1}">
      <dgm:prSet/>
      <dgm:spPr/>
      <dgm:t>
        <a:bodyPr/>
        <a:lstStyle/>
        <a:p>
          <a:endParaRPr lang="en-US"/>
        </a:p>
      </dgm:t>
    </dgm:pt>
    <dgm:pt modelId="{A8CBD717-4C5D-43DF-8EF4-C3867A902682}" type="sibTrans" cxnId="{AA6F3FA1-2CC2-4F9C-A976-513A86772BD1}">
      <dgm:prSet/>
      <dgm:spPr/>
      <dgm:t>
        <a:bodyPr/>
        <a:lstStyle/>
        <a:p>
          <a:endParaRPr lang="en-US"/>
        </a:p>
      </dgm:t>
    </dgm:pt>
    <dgm:pt modelId="{037E1170-61C4-43F7-BB46-693121389744}">
      <dgm:prSet/>
      <dgm:spPr>
        <a:effectLst>
          <a:innerShdw blurRad="63500" dist="50800" dir="13500000">
            <a:prstClr val="black">
              <a:alpha val="50000"/>
            </a:prstClr>
          </a:innerShdw>
        </a:effectLst>
      </dgm:spPr>
      <dgm:t>
        <a:bodyPr/>
        <a:lstStyle/>
        <a:p>
          <a:pPr rtl="0"/>
          <a:r>
            <a:rPr lang="en-US" b="1" dirty="0"/>
            <a:t>Value Premium</a:t>
          </a:r>
          <a:endParaRPr lang="en-US" dirty="0"/>
        </a:p>
      </dgm:t>
    </dgm:pt>
    <dgm:pt modelId="{CB245397-83E3-49B1-A178-E99DBCA5024A}" type="parTrans" cxnId="{ED54A307-994B-419C-A4ED-5892E0C22F39}">
      <dgm:prSet>
        <dgm:style>
          <a:lnRef idx="2">
            <a:schemeClr val="accent1">
              <a:shade val="50000"/>
            </a:schemeClr>
          </a:lnRef>
          <a:fillRef idx="1">
            <a:schemeClr val="accent1"/>
          </a:fillRef>
          <a:effectRef idx="0">
            <a:schemeClr val="accent1"/>
          </a:effectRef>
          <a:fontRef idx="minor">
            <a:schemeClr val="lt1"/>
          </a:fontRef>
        </dgm:style>
      </dgm:prSet>
      <dgm:spPr/>
      <dgm:t>
        <a:bodyPr/>
        <a:lstStyle/>
        <a:p>
          <a:endParaRPr lang="en-US" dirty="0"/>
        </a:p>
      </dgm:t>
    </dgm:pt>
    <dgm:pt modelId="{771E2CC3-7154-4CCE-8FDA-361DB2A63548}" type="sibTrans" cxnId="{ED54A307-994B-419C-A4ED-5892E0C22F39}">
      <dgm:prSet/>
      <dgm:spPr/>
      <dgm:t>
        <a:bodyPr/>
        <a:lstStyle/>
        <a:p>
          <a:endParaRPr lang="en-US"/>
        </a:p>
      </dgm:t>
    </dgm:pt>
    <dgm:pt modelId="{EDC9FB47-D5B7-4A46-87B5-E092DC646D18}">
      <dgm:prSet/>
      <dgm:spPr>
        <a:effectLst>
          <a:innerShdw blurRad="63500" dist="50800" dir="13500000">
            <a:prstClr val="black">
              <a:alpha val="50000"/>
            </a:prstClr>
          </a:innerShdw>
        </a:effectLst>
      </dgm:spPr>
      <dgm:t>
        <a:bodyPr/>
        <a:lstStyle/>
        <a:p>
          <a:pPr rtl="0"/>
          <a:r>
            <a:rPr lang="en-US" b="1" dirty="0"/>
            <a:t>Size Premium</a:t>
          </a:r>
          <a:endParaRPr lang="en-US" dirty="0"/>
        </a:p>
      </dgm:t>
    </dgm:pt>
    <dgm:pt modelId="{B1911581-8BDC-4F2C-87ED-9542FAC15D33}" type="parTrans" cxnId="{9E8A25C4-C78F-4DA7-82E5-32A97BE28C11}">
      <dgm:prSet>
        <dgm:style>
          <a:lnRef idx="2">
            <a:schemeClr val="accent1">
              <a:shade val="50000"/>
            </a:schemeClr>
          </a:lnRef>
          <a:fillRef idx="1">
            <a:schemeClr val="accent1"/>
          </a:fillRef>
          <a:effectRef idx="0">
            <a:schemeClr val="accent1"/>
          </a:effectRef>
          <a:fontRef idx="minor">
            <a:schemeClr val="lt1"/>
          </a:fontRef>
        </dgm:style>
      </dgm:prSet>
      <dgm:spPr/>
      <dgm:t>
        <a:bodyPr/>
        <a:lstStyle/>
        <a:p>
          <a:endParaRPr lang="en-US" dirty="0"/>
        </a:p>
      </dgm:t>
    </dgm:pt>
    <dgm:pt modelId="{E0664FE6-F387-4E07-94A5-90DCEB5F10BB}" type="sibTrans" cxnId="{9E8A25C4-C78F-4DA7-82E5-32A97BE28C11}">
      <dgm:prSet/>
      <dgm:spPr/>
      <dgm:t>
        <a:bodyPr/>
        <a:lstStyle/>
        <a:p>
          <a:endParaRPr lang="en-US"/>
        </a:p>
      </dgm:t>
    </dgm:pt>
    <dgm:pt modelId="{AA7120E3-36AA-4132-953D-5CFA8461BCD2}">
      <dgm:prSet/>
      <dgm:spPr>
        <a:effectLst>
          <a:innerShdw blurRad="63500" dist="50800" dir="13500000">
            <a:prstClr val="black">
              <a:alpha val="50000"/>
            </a:prstClr>
          </a:innerShdw>
        </a:effectLst>
      </dgm:spPr>
      <dgm:t>
        <a:bodyPr/>
        <a:lstStyle/>
        <a:p>
          <a:pPr rtl="0"/>
          <a:r>
            <a:rPr lang="en-US" b="1" dirty="0"/>
            <a:t>Market Risk Premium</a:t>
          </a:r>
        </a:p>
      </dgm:t>
    </dgm:pt>
    <dgm:pt modelId="{ACD7929D-7729-4673-B90D-D3ECAA7DFE93}" type="parTrans" cxnId="{A71B388C-FA35-4795-8E3E-171DAC5B145D}">
      <dgm:prSet>
        <dgm:style>
          <a:lnRef idx="2">
            <a:schemeClr val="accent1">
              <a:shade val="50000"/>
            </a:schemeClr>
          </a:lnRef>
          <a:fillRef idx="1">
            <a:schemeClr val="accent1"/>
          </a:fillRef>
          <a:effectRef idx="0">
            <a:schemeClr val="accent1"/>
          </a:effectRef>
          <a:fontRef idx="minor">
            <a:schemeClr val="lt1"/>
          </a:fontRef>
        </dgm:style>
      </dgm:prSet>
      <dgm:spPr/>
      <dgm:t>
        <a:bodyPr/>
        <a:lstStyle/>
        <a:p>
          <a:endParaRPr lang="en-US" dirty="0"/>
        </a:p>
      </dgm:t>
    </dgm:pt>
    <dgm:pt modelId="{E882CAB9-5758-41E7-AFB0-4E7E401EA782}" type="sibTrans" cxnId="{A71B388C-FA35-4795-8E3E-171DAC5B145D}">
      <dgm:prSet/>
      <dgm:spPr/>
      <dgm:t>
        <a:bodyPr/>
        <a:lstStyle/>
        <a:p>
          <a:endParaRPr lang="en-US"/>
        </a:p>
      </dgm:t>
    </dgm:pt>
    <dgm:pt modelId="{376F24E1-B205-45F2-8C39-E5C73690D317}">
      <dgm:prSet/>
      <dgm:spPr>
        <a:effectLst>
          <a:innerShdw blurRad="63500" dist="50800" dir="13500000">
            <a:prstClr val="black">
              <a:alpha val="50000"/>
            </a:prstClr>
          </a:innerShdw>
        </a:effectLst>
      </dgm:spPr>
      <dgm:t>
        <a:bodyPr/>
        <a:lstStyle/>
        <a:p>
          <a:pPr rtl="0"/>
          <a:r>
            <a:rPr lang="en-US" b="1" dirty="0"/>
            <a:t>Risk-Free Return</a:t>
          </a:r>
        </a:p>
      </dgm:t>
    </dgm:pt>
    <dgm:pt modelId="{E6E345F4-BCA3-430E-AA2F-8CA0FC7D4566}" type="parTrans" cxnId="{C70A8B3B-CFC4-4270-9C3B-A9632FFFEF3F}">
      <dgm:prSet>
        <dgm:style>
          <a:lnRef idx="2">
            <a:schemeClr val="accent1">
              <a:shade val="50000"/>
            </a:schemeClr>
          </a:lnRef>
          <a:fillRef idx="1">
            <a:schemeClr val="accent1"/>
          </a:fillRef>
          <a:effectRef idx="0">
            <a:schemeClr val="accent1"/>
          </a:effectRef>
          <a:fontRef idx="minor">
            <a:schemeClr val="lt1"/>
          </a:fontRef>
        </dgm:style>
      </dgm:prSet>
      <dgm:spPr/>
      <dgm:t>
        <a:bodyPr/>
        <a:lstStyle/>
        <a:p>
          <a:endParaRPr lang="en-US" dirty="0"/>
        </a:p>
      </dgm:t>
    </dgm:pt>
    <dgm:pt modelId="{55FC4608-A7CC-4693-8D94-456607C3F547}" type="sibTrans" cxnId="{C70A8B3B-CFC4-4270-9C3B-A9632FFFEF3F}">
      <dgm:prSet/>
      <dgm:spPr/>
      <dgm:t>
        <a:bodyPr/>
        <a:lstStyle/>
        <a:p>
          <a:endParaRPr lang="en-US"/>
        </a:p>
      </dgm:t>
    </dgm:pt>
    <dgm:pt modelId="{86320EE2-D116-4CB5-93E6-A12120AB7FC6}" type="pres">
      <dgm:prSet presAssocID="{9355A90A-77E6-4DD2-A130-A65033BE996D}" presName="cycle" presStyleCnt="0">
        <dgm:presLayoutVars>
          <dgm:chMax val="1"/>
          <dgm:dir val="rev"/>
          <dgm:animLvl val="ctr"/>
          <dgm:resizeHandles val="exact"/>
        </dgm:presLayoutVars>
      </dgm:prSet>
      <dgm:spPr/>
    </dgm:pt>
    <dgm:pt modelId="{048539E4-62F4-4EBC-911D-80C7085460ED}" type="pres">
      <dgm:prSet presAssocID="{77EB8E36-73E4-4B56-ABAF-C5DD26C7AE3A}" presName="centerShape" presStyleLbl="node0" presStyleIdx="0" presStyleCnt="1"/>
      <dgm:spPr/>
    </dgm:pt>
    <dgm:pt modelId="{F3998D64-7C5A-40A2-ABE9-CBFE192CAE10}" type="pres">
      <dgm:prSet presAssocID="{CB245397-83E3-49B1-A178-E99DBCA5024A}" presName="parTrans" presStyleLbl="bgSibTrans2D1" presStyleIdx="0" presStyleCnt="4"/>
      <dgm:spPr/>
    </dgm:pt>
    <dgm:pt modelId="{21E6FE90-72E6-43C4-B66B-21C7A61801DE}" type="pres">
      <dgm:prSet presAssocID="{037E1170-61C4-43F7-BB46-693121389744}" presName="node" presStyleLbl="node1" presStyleIdx="0" presStyleCnt="4">
        <dgm:presLayoutVars>
          <dgm:bulletEnabled val="1"/>
        </dgm:presLayoutVars>
      </dgm:prSet>
      <dgm:spPr/>
    </dgm:pt>
    <dgm:pt modelId="{5196A105-6B2E-4F7E-A4BC-9C5896F7593B}" type="pres">
      <dgm:prSet presAssocID="{B1911581-8BDC-4F2C-87ED-9542FAC15D33}" presName="parTrans" presStyleLbl="bgSibTrans2D1" presStyleIdx="1" presStyleCnt="4"/>
      <dgm:spPr/>
    </dgm:pt>
    <dgm:pt modelId="{BD5F5C63-5EF6-4ABD-982B-9BAB9EDD3F63}" type="pres">
      <dgm:prSet presAssocID="{EDC9FB47-D5B7-4A46-87B5-E092DC646D18}" presName="node" presStyleLbl="node1" presStyleIdx="1" presStyleCnt="4">
        <dgm:presLayoutVars>
          <dgm:bulletEnabled val="1"/>
        </dgm:presLayoutVars>
      </dgm:prSet>
      <dgm:spPr/>
    </dgm:pt>
    <dgm:pt modelId="{2D607C01-94D5-4F01-99D2-910717BCC8BA}" type="pres">
      <dgm:prSet presAssocID="{ACD7929D-7729-4673-B90D-D3ECAA7DFE93}" presName="parTrans" presStyleLbl="bgSibTrans2D1" presStyleIdx="2" presStyleCnt="4"/>
      <dgm:spPr/>
    </dgm:pt>
    <dgm:pt modelId="{B867DCC1-2C6E-4964-853B-39C4E647495D}" type="pres">
      <dgm:prSet presAssocID="{AA7120E3-36AA-4132-953D-5CFA8461BCD2}" presName="node" presStyleLbl="node1" presStyleIdx="2" presStyleCnt="4">
        <dgm:presLayoutVars>
          <dgm:bulletEnabled val="1"/>
        </dgm:presLayoutVars>
      </dgm:prSet>
      <dgm:spPr/>
    </dgm:pt>
    <dgm:pt modelId="{5F392179-6886-4C1A-816D-DBA7BCB85F19}" type="pres">
      <dgm:prSet presAssocID="{E6E345F4-BCA3-430E-AA2F-8CA0FC7D4566}" presName="parTrans" presStyleLbl="bgSibTrans2D1" presStyleIdx="3" presStyleCnt="4"/>
      <dgm:spPr/>
    </dgm:pt>
    <dgm:pt modelId="{61CE1B6F-E59B-4E27-B6C2-A949CEA11B8E}" type="pres">
      <dgm:prSet presAssocID="{376F24E1-B205-45F2-8C39-E5C73690D317}" presName="node" presStyleLbl="node1" presStyleIdx="3" presStyleCnt="4">
        <dgm:presLayoutVars>
          <dgm:bulletEnabled val="1"/>
        </dgm:presLayoutVars>
      </dgm:prSet>
      <dgm:spPr/>
    </dgm:pt>
  </dgm:ptLst>
  <dgm:cxnLst>
    <dgm:cxn modelId="{ED54A307-994B-419C-A4ED-5892E0C22F39}" srcId="{77EB8E36-73E4-4B56-ABAF-C5DD26C7AE3A}" destId="{037E1170-61C4-43F7-BB46-693121389744}" srcOrd="0" destOrd="0" parTransId="{CB245397-83E3-49B1-A178-E99DBCA5024A}" sibTransId="{771E2CC3-7154-4CCE-8FDA-361DB2A63548}"/>
    <dgm:cxn modelId="{561DC525-2488-495F-90E1-4242A9830A2D}" type="presOf" srcId="{AA7120E3-36AA-4132-953D-5CFA8461BCD2}" destId="{B867DCC1-2C6E-4964-853B-39C4E647495D}" srcOrd="0" destOrd="0" presId="urn:microsoft.com/office/officeart/2005/8/layout/radial4"/>
    <dgm:cxn modelId="{F414B435-369F-4E2D-A306-5E6E2BCC7F53}" type="presOf" srcId="{ACD7929D-7729-4673-B90D-D3ECAA7DFE93}" destId="{2D607C01-94D5-4F01-99D2-910717BCC8BA}" srcOrd="0" destOrd="0" presId="urn:microsoft.com/office/officeart/2005/8/layout/radial4"/>
    <dgm:cxn modelId="{C70A8B3B-CFC4-4270-9C3B-A9632FFFEF3F}" srcId="{77EB8E36-73E4-4B56-ABAF-C5DD26C7AE3A}" destId="{376F24E1-B205-45F2-8C39-E5C73690D317}" srcOrd="3" destOrd="0" parTransId="{E6E345F4-BCA3-430E-AA2F-8CA0FC7D4566}" sibTransId="{55FC4608-A7CC-4693-8D94-456607C3F547}"/>
    <dgm:cxn modelId="{B6C2BC4B-8320-45EF-8624-F003ADF1D43B}" type="presOf" srcId="{376F24E1-B205-45F2-8C39-E5C73690D317}" destId="{61CE1B6F-E59B-4E27-B6C2-A949CEA11B8E}" srcOrd="0" destOrd="0" presId="urn:microsoft.com/office/officeart/2005/8/layout/radial4"/>
    <dgm:cxn modelId="{E1371373-897A-459D-9D4B-D6F630657570}" type="presOf" srcId="{037E1170-61C4-43F7-BB46-693121389744}" destId="{21E6FE90-72E6-43C4-B66B-21C7A61801DE}" srcOrd="0" destOrd="0" presId="urn:microsoft.com/office/officeart/2005/8/layout/radial4"/>
    <dgm:cxn modelId="{A71B388C-FA35-4795-8E3E-171DAC5B145D}" srcId="{77EB8E36-73E4-4B56-ABAF-C5DD26C7AE3A}" destId="{AA7120E3-36AA-4132-953D-5CFA8461BCD2}" srcOrd="2" destOrd="0" parTransId="{ACD7929D-7729-4673-B90D-D3ECAA7DFE93}" sibTransId="{E882CAB9-5758-41E7-AFB0-4E7E401EA782}"/>
    <dgm:cxn modelId="{AA6F3FA1-2CC2-4F9C-A976-513A86772BD1}" srcId="{9355A90A-77E6-4DD2-A130-A65033BE996D}" destId="{77EB8E36-73E4-4B56-ABAF-C5DD26C7AE3A}" srcOrd="0" destOrd="0" parTransId="{4F23CCBE-A5E5-4382-9603-E29B0E638824}" sibTransId="{A8CBD717-4C5D-43DF-8EF4-C3867A902682}"/>
    <dgm:cxn modelId="{44DED5B1-CBDB-4C01-97DF-0F6FB1280529}" type="presOf" srcId="{9355A90A-77E6-4DD2-A130-A65033BE996D}" destId="{86320EE2-D116-4CB5-93E6-A12120AB7FC6}" srcOrd="0" destOrd="0" presId="urn:microsoft.com/office/officeart/2005/8/layout/radial4"/>
    <dgm:cxn modelId="{A843A4B4-EFAD-4B19-82B7-8172AF77BB3F}" type="presOf" srcId="{CB245397-83E3-49B1-A178-E99DBCA5024A}" destId="{F3998D64-7C5A-40A2-ABE9-CBFE192CAE10}" srcOrd="0" destOrd="0" presId="urn:microsoft.com/office/officeart/2005/8/layout/radial4"/>
    <dgm:cxn modelId="{9E8A25C4-C78F-4DA7-82E5-32A97BE28C11}" srcId="{77EB8E36-73E4-4B56-ABAF-C5DD26C7AE3A}" destId="{EDC9FB47-D5B7-4A46-87B5-E092DC646D18}" srcOrd="1" destOrd="0" parTransId="{B1911581-8BDC-4F2C-87ED-9542FAC15D33}" sibTransId="{E0664FE6-F387-4E07-94A5-90DCEB5F10BB}"/>
    <dgm:cxn modelId="{39CF12DE-0331-4367-B903-6D0420953588}" type="presOf" srcId="{EDC9FB47-D5B7-4A46-87B5-E092DC646D18}" destId="{BD5F5C63-5EF6-4ABD-982B-9BAB9EDD3F63}" srcOrd="0" destOrd="0" presId="urn:microsoft.com/office/officeart/2005/8/layout/radial4"/>
    <dgm:cxn modelId="{1F7798DF-CB63-45F0-B31B-54DB78D77C3F}" type="presOf" srcId="{77EB8E36-73E4-4B56-ABAF-C5DD26C7AE3A}" destId="{048539E4-62F4-4EBC-911D-80C7085460ED}" srcOrd="0" destOrd="0" presId="urn:microsoft.com/office/officeart/2005/8/layout/radial4"/>
    <dgm:cxn modelId="{1583D3E7-4244-450C-940B-8D86ACE07B8E}" type="presOf" srcId="{B1911581-8BDC-4F2C-87ED-9542FAC15D33}" destId="{5196A105-6B2E-4F7E-A4BC-9C5896F7593B}" srcOrd="0" destOrd="0" presId="urn:microsoft.com/office/officeart/2005/8/layout/radial4"/>
    <dgm:cxn modelId="{566AC1FB-4352-4FF9-AFDB-A4C151149865}" type="presOf" srcId="{E6E345F4-BCA3-430E-AA2F-8CA0FC7D4566}" destId="{5F392179-6886-4C1A-816D-DBA7BCB85F19}" srcOrd="0" destOrd="0" presId="urn:microsoft.com/office/officeart/2005/8/layout/radial4"/>
    <dgm:cxn modelId="{D836FAD5-7766-4DB6-AF11-9F59517E0B1E}" type="presParOf" srcId="{86320EE2-D116-4CB5-93E6-A12120AB7FC6}" destId="{048539E4-62F4-4EBC-911D-80C7085460ED}" srcOrd="0" destOrd="0" presId="urn:microsoft.com/office/officeart/2005/8/layout/radial4"/>
    <dgm:cxn modelId="{5194A05A-2424-4C19-BC18-0BC75B4595F8}" type="presParOf" srcId="{86320EE2-D116-4CB5-93E6-A12120AB7FC6}" destId="{F3998D64-7C5A-40A2-ABE9-CBFE192CAE10}" srcOrd="1" destOrd="0" presId="urn:microsoft.com/office/officeart/2005/8/layout/radial4"/>
    <dgm:cxn modelId="{54A443F4-08BF-4F8A-8097-158EBEDFC99D}" type="presParOf" srcId="{86320EE2-D116-4CB5-93E6-A12120AB7FC6}" destId="{21E6FE90-72E6-43C4-B66B-21C7A61801DE}" srcOrd="2" destOrd="0" presId="urn:microsoft.com/office/officeart/2005/8/layout/radial4"/>
    <dgm:cxn modelId="{32BC8F82-11D4-4F19-B762-D8882387FBD6}" type="presParOf" srcId="{86320EE2-D116-4CB5-93E6-A12120AB7FC6}" destId="{5196A105-6B2E-4F7E-A4BC-9C5896F7593B}" srcOrd="3" destOrd="0" presId="urn:microsoft.com/office/officeart/2005/8/layout/radial4"/>
    <dgm:cxn modelId="{4F27A43B-8B45-47AB-960D-B8AC349A08DD}" type="presParOf" srcId="{86320EE2-D116-4CB5-93E6-A12120AB7FC6}" destId="{BD5F5C63-5EF6-4ABD-982B-9BAB9EDD3F63}" srcOrd="4" destOrd="0" presId="urn:microsoft.com/office/officeart/2005/8/layout/radial4"/>
    <dgm:cxn modelId="{55935E01-3256-4B35-94E4-71CCA50B9C86}" type="presParOf" srcId="{86320EE2-D116-4CB5-93E6-A12120AB7FC6}" destId="{2D607C01-94D5-4F01-99D2-910717BCC8BA}" srcOrd="5" destOrd="0" presId="urn:microsoft.com/office/officeart/2005/8/layout/radial4"/>
    <dgm:cxn modelId="{09F1D3DE-63CF-4234-A321-3F30F0D45847}" type="presParOf" srcId="{86320EE2-D116-4CB5-93E6-A12120AB7FC6}" destId="{B867DCC1-2C6E-4964-853B-39C4E647495D}" srcOrd="6" destOrd="0" presId="urn:microsoft.com/office/officeart/2005/8/layout/radial4"/>
    <dgm:cxn modelId="{CB03E2FA-C706-4B0E-9AF5-CE650B18F537}" type="presParOf" srcId="{86320EE2-D116-4CB5-93E6-A12120AB7FC6}" destId="{5F392179-6886-4C1A-816D-DBA7BCB85F19}" srcOrd="7" destOrd="0" presId="urn:microsoft.com/office/officeart/2005/8/layout/radial4"/>
    <dgm:cxn modelId="{95DB463F-0434-4E98-82ED-2597BF0DDD7C}" type="presParOf" srcId="{86320EE2-D116-4CB5-93E6-A12120AB7FC6}" destId="{61CE1B6F-E59B-4E27-B6C2-A949CEA11B8E}" srcOrd="8" destOrd="0" presId="urn:microsoft.com/office/officeart/2005/8/layout/radial4"/>
  </dgm:cxnLst>
  <dgm:bg/>
  <dgm:whole>
    <a:ln>
      <a:solidFill>
        <a:schemeClr val="bg1"/>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6268E834-29C9-4BE9-951F-B7B7E53C1A61}" type="doc">
      <dgm:prSet loTypeId="urn:microsoft.com/office/officeart/2005/8/layout/hierarchy4" loCatId="relationship" qsTypeId="urn:microsoft.com/office/officeart/2005/8/quickstyle/simple5" qsCatId="simple" csTypeId="urn:microsoft.com/office/officeart/2005/8/colors/accent1_2" csCatId="accent1" phldr="1"/>
      <dgm:spPr/>
      <dgm:t>
        <a:bodyPr/>
        <a:lstStyle/>
        <a:p>
          <a:endParaRPr lang="en-US"/>
        </a:p>
      </dgm:t>
    </dgm:pt>
    <dgm:pt modelId="{15A41DC2-E0E6-43FF-8BA6-BF9302B45FC2}">
      <dgm:prSet phldrT="[Text]"/>
      <dgm:spPr/>
      <dgm:t>
        <a:bodyPr/>
        <a:lstStyle/>
        <a:p>
          <a:r>
            <a:rPr lang="en-US" dirty="0"/>
            <a:t>Required Return on Equity</a:t>
          </a:r>
        </a:p>
      </dgm:t>
    </dgm:pt>
    <dgm:pt modelId="{376F88B4-6BE5-4637-AADB-FC66D2B85A7C}" type="parTrans" cxnId="{0EAA31D9-55D3-45F7-B896-242FC433BACE}">
      <dgm:prSet/>
      <dgm:spPr/>
      <dgm:t>
        <a:bodyPr/>
        <a:lstStyle/>
        <a:p>
          <a:endParaRPr lang="en-US"/>
        </a:p>
      </dgm:t>
    </dgm:pt>
    <dgm:pt modelId="{8AF7179E-D2FB-47B7-A97D-B623D4E17E0E}" type="sibTrans" cxnId="{0EAA31D9-55D3-45F7-B896-242FC433BACE}">
      <dgm:prSet/>
      <dgm:spPr/>
      <dgm:t>
        <a:bodyPr/>
        <a:lstStyle/>
        <a:p>
          <a:endParaRPr lang="en-US"/>
        </a:p>
      </dgm:t>
    </dgm:pt>
    <dgm:pt modelId="{A6DADFE3-418C-425F-B5FA-867A4F9F3116}">
      <dgm:prSet phldrT="[Text]"/>
      <dgm:spPr/>
      <dgm:t>
        <a:bodyPr/>
        <a:lstStyle/>
        <a:p>
          <a:r>
            <a:rPr lang="en-US" dirty="0"/>
            <a:t>Risk-Free Rate</a:t>
          </a:r>
        </a:p>
      </dgm:t>
    </dgm:pt>
    <dgm:pt modelId="{05A996E3-BDCD-4A3F-BE27-C924FA2037D1}" type="parTrans" cxnId="{D810C8CD-F26D-4957-912C-B636B09BDF77}">
      <dgm:prSet/>
      <dgm:spPr/>
      <dgm:t>
        <a:bodyPr/>
        <a:lstStyle/>
        <a:p>
          <a:endParaRPr lang="en-US"/>
        </a:p>
      </dgm:t>
    </dgm:pt>
    <dgm:pt modelId="{91824F7C-FD00-4BEA-8265-057BA262B278}" type="sibTrans" cxnId="{D810C8CD-F26D-4957-912C-B636B09BDF77}">
      <dgm:prSet/>
      <dgm:spPr/>
      <dgm:t>
        <a:bodyPr/>
        <a:lstStyle/>
        <a:p>
          <a:endParaRPr lang="en-US"/>
        </a:p>
      </dgm:t>
    </dgm:pt>
    <dgm:pt modelId="{D2CBA881-5134-4A91-B34A-C8A7F29D87B9}">
      <dgm:prSet phldrT="[Text]"/>
      <dgm:spPr/>
      <dgm:t>
        <a:bodyPr/>
        <a:lstStyle/>
        <a:p>
          <a:r>
            <a:rPr lang="en-US" dirty="0"/>
            <a:t>Other Risk Premiums</a:t>
          </a:r>
        </a:p>
      </dgm:t>
    </dgm:pt>
    <dgm:pt modelId="{A2469A91-6208-407C-9553-D19D85CD09F1}" type="sibTrans" cxnId="{49AE9CBF-A50B-4C94-B179-F3788B125CEB}">
      <dgm:prSet/>
      <dgm:spPr/>
      <dgm:t>
        <a:bodyPr/>
        <a:lstStyle/>
        <a:p>
          <a:endParaRPr lang="en-US"/>
        </a:p>
      </dgm:t>
    </dgm:pt>
    <dgm:pt modelId="{A1DCD5CC-2896-47DA-BC0D-9127CE97D1B3}" type="parTrans" cxnId="{49AE9CBF-A50B-4C94-B179-F3788B125CEB}">
      <dgm:prSet/>
      <dgm:spPr/>
      <dgm:t>
        <a:bodyPr/>
        <a:lstStyle/>
        <a:p>
          <a:endParaRPr lang="en-US"/>
        </a:p>
      </dgm:t>
    </dgm:pt>
    <dgm:pt modelId="{4CBF3D0C-B5CB-4CA5-8711-90B50E3B12B2}">
      <dgm:prSet phldrT="[Text]"/>
      <dgm:spPr/>
      <dgm:t>
        <a:bodyPr/>
        <a:lstStyle/>
        <a:p>
          <a:r>
            <a:rPr lang="en-US" dirty="0"/>
            <a:t>Equity Risk Premium</a:t>
          </a:r>
        </a:p>
      </dgm:t>
    </dgm:pt>
    <dgm:pt modelId="{E40E02CC-2E3C-4D40-9576-964FB63B425E}" type="sibTrans" cxnId="{BC0F2F50-66AB-43F2-987B-350A6DC9D278}">
      <dgm:prSet/>
      <dgm:spPr/>
      <dgm:t>
        <a:bodyPr/>
        <a:lstStyle/>
        <a:p>
          <a:endParaRPr lang="en-US"/>
        </a:p>
      </dgm:t>
    </dgm:pt>
    <dgm:pt modelId="{7B9673A9-1FFF-41CC-BD18-9FBD331F5DC0}" type="parTrans" cxnId="{BC0F2F50-66AB-43F2-987B-350A6DC9D278}">
      <dgm:prSet/>
      <dgm:spPr/>
      <dgm:t>
        <a:bodyPr/>
        <a:lstStyle/>
        <a:p>
          <a:endParaRPr lang="en-US"/>
        </a:p>
      </dgm:t>
    </dgm:pt>
    <dgm:pt modelId="{2119DBF0-565B-45A2-8150-1C0671667120}">
      <dgm:prSet phldrT="[Text]"/>
      <dgm:spPr/>
      <dgm:t>
        <a:bodyPr/>
        <a:lstStyle/>
        <a:p>
          <a:r>
            <a:rPr lang="en-US" dirty="0"/>
            <a:t>Other Risk Discounts</a:t>
          </a:r>
        </a:p>
      </dgm:t>
    </dgm:pt>
    <dgm:pt modelId="{C97B23CC-75DA-439F-B646-65CAE1AAC683}" type="parTrans" cxnId="{C12830D9-10FB-44A8-AD1F-D2358EC1AD50}">
      <dgm:prSet/>
      <dgm:spPr/>
      <dgm:t>
        <a:bodyPr/>
        <a:lstStyle/>
        <a:p>
          <a:endParaRPr lang="en-US"/>
        </a:p>
      </dgm:t>
    </dgm:pt>
    <dgm:pt modelId="{5CD6B721-515D-4D79-A621-042B20DFFF04}" type="sibTrans" cxnId="{C12830D9-10FB-44A8-AD1F-D2358EC1AD50}">
      <dgm:prSet/>
      <dgm:spPr/>
      <dgm:t>
        <a:bodyPr/>
        <a:lstStyle/>
        <a:p>
          <a:endParaRPr lang="en-US"/>
        </a:p>
      </dgm:t>
    </dgm:pt>
    <dgm:pt modelId="{DBBFE960-1106-4C8C-94B0-28FFB4E0376E}" type="pres">
      <dgm:prSet presAssocID="{6268E834-29C9-4BE9-951F-B7B7E53C1A61}" presName="Name0" presStyleCnt="0">
        <dgm:presLayoutVars>
          <dgm:chPref val="1"/>
          <dgm:dir/>
          <dgm:animOne val="branch"/>
          <dgm:animLvl val="lvl"/>
          <dgm:resizeHandles/>
        </dgm:presLayoutVars>
      </dgm:prSet>
      <dgm:spPr/>
    </dgm:pt>
    <dgm:pt modelId="{45FF5F6D-2C54-42CA-B572-0F8B0EF453AA}" type="pres">
      <dgm:prSet presAssocID="{15A41DC2-E0E6-43FF-8BA6-BF9302B45FC2}" presName="vertOne" presStyleCnt="0"/>
      <dgm:spPr/>
    </dgm:pt>
    <dgm:pt modelId="{FAFFD10B-E9E6-4C3B-A24B-B3C10E15337E}" type="pres">
      <dgm:prSet presAssocID="{15A41DC2-E0E6-43FF-8BA6-BF9302B45FC2}" presName="txOne" presStyleLbl="node0" presStyleIdx="0" presStyleCnt="1">
        <dgm:presLayoutVars>
          <dgm:chPref val="3"/>
        </dgm:presLayoutVars>
      </dgm:prSet>
      <dgm:spPr/>
    </dgm:pt>
    <dgm:pt modelId="{AF577D6D-D9A1-4497-B649-3EB327DDA442}" type="pres">
      <dgm:prSet presAssocID="{15A41DC2-E0E6-43FF-8BA6-BF9302B45FC2}" presName="parTransOne" presStyleCnt="0"/>
      <dgm:spPr/>
    </dgm:pt>
    <dgm:pt modelId="{71331DC9-A255-4CA0-AACE-C4BB98FFC704}" type="pres">
      <dgm:prSet presAssocID="{15A41DC2-E0E6-43FF-8BA6-BF9302B45FC2}" presName="horzOne" presStyleCnt="0"/>
      <dgm:spPr/>
    </dgm:pt>
    <dgm:pt modelId="{5C9D6D09-7A8D-4399-AF6C-F34FB4F6FAB3}" type="pres">
      <dgm:prSet presAssocID="{A6DADFE3-418C-425F-B5FA-867A4F9F3116}" presName="vertTwo" presStyleCnt="0"/>
      <dgm:spPr/>
    </dgm:pt>
    <dgm:pt modelId="{174DB6DB-36DF-40B6-90C6-63BA486CE193}" type="pres">
      <dgm:prSet presAssocID="{A6DADFE3-418C-425F-B5FA-867A4F9F3116}" presName="txTwo" presStyleLbl="node2" presStyleIdx="0" presStyleCnt="4">
        <dgm:presLayoutVars>
          <dgm:chPref val="3"/>
        </dgm:presLayoutVars>
      </dgm:prSet>
      <dgm:spPr/>
    </dgm:pt>
    <dgm:pt modelId="{BAA67AD9-4AD0-491B-9AD0-6BDC9F450564}" type="pres">
      <dgm:prSet presAssocID="{A6DADFE3-418C-425F-B5FA-867A4F9F3116}" presName="horzTwo" presStyleCnt="0"/>
      <dgm:spPr/>
    </dgm:pt>
    <dgm:pt modelId="{04671169-C5F4-4CAF-8BCE-4C01047B9B56}" type="pres">
      <dgm:prSet presAssocID="{91824F7C-FD00-4BEA-8265-057BA262B278}" presName="sibSpaceTwo" presStyleCnt="0"/>
      <dgm:spPr/>
    </dgm:pt>
    <dgm:pt modelId="{32F1E54D-339A-460C-B72D-689FB869908D}" type="pres">
      <dgm:prSet presAssocID="{4CBF3D0C-B5CB-4CA5-8711-90B50E3B12B2}" presName="vertTwo" presStyleCnt="0"/>
      <dgm:spPr/>
    </dgm:pt>
    <dgm:pt modelId="{72679DAB-E7F8-48C6-88C4-877B61A70D97}" type="pres">
      <dgm:prSet presAssocID="{4CBF3D0C-B5CB-4CA5-8711-90B50E3B12B2}" presName="txTwo" presStyleLbl="node2" presStyleIdx="1" presStyleCnt="4">
        <dgm:presLayoutVars>
          <dgm:chPref val="3"/>
        </dgm:presLayoutVars>
      </dgm:prSet>
      <dgm:spPr/>
    </dgm:pt>
    <dgm:pt modelId="{B51A6E8E-8F14-4D5C-B993-8CE32827EEC5}" type="pres">
      <dgm:prSet presAssocID="{4CBF3D0C-B5CB-4CA5-8711-90B50E3B12B2}" presName="horzTwo" presStyleCnt="0"/>
      <dgm:spPr/>
    </dgm:pt>
    <dgm:pt modelId="{B7511156-7385-42D7-8377-95ACC0C3A823}" type="pres">
      <dgm:prSet presAssocID="{E40E02CC-2E3C-4D40-9576-964FB63B425E}" presName="sibSpaceTwo" presStyleCnt="0"/>
      <dgm:spPr/>
    </dgm:pt>
    <dgm:pt modelId="{2F2D9DE2-4C90-44BF-B0EC-B5AC17C7A3B0}" type="pres">
      <dgm:prSet presAssocID="{D2CBA881-5134-4A91-B34A-C8A7F29D87B9}" presName="vertTwo" presStyleCnt="0"/>
      <dgm:spPr/>
    </dgm:pt>
    <dgm:pt modelId="{AD5A1233-EA6C-4EEA-A870-22A697673BAD}" type="pres">
      <dgm:prSet presAssocID="{D2CBA881-5134-4A91-B34A-C8A7F29D87B9}" presName="txTwo" presStyleLbl="node2" presStyleIdx="2" presStyleCnt="4">
        <dgm:presLayoutVars>
          <dgm:chPref val="3"/>
        </dgm:presLayoutVars>
      </dgm:prSet>
      <dgm:spPr/>
    </dgm:pt>
    <dgm:pt modelId="{13D8BF9B-D4DC-41F3-8FDB-9810BE85F54A}" type="pres">
      <dgm:prSet presAssocID="{D2CBA881-5134-4A91-B34A-C8A7F29D87B9}" presName="horzTwo" presStyleCnt="0"/>
      <dgm:spPr/>
    </dgm:pt>
    <dgm:pt modelId="{5EBA0D32-2021-425C-B92F-C24FAB76EBA9}" type="pres">
      <dgm:prSet presAssocID="{A2469A91-6208-407C-9553-D19D85CD09F1}" presName="sibSpaceTwo" presStyleCnt="0"/>
      <dgm:spPr/>
    </dgm:pt>
    <dgm:pt modelId="{81097C6D-C778-4107-A90E-4C099365AF93}" type="pres">
      <dgm:prSet presAssocID="{2119DBF0-565B-45A2-8150-1C0671667120}" presName="vertTwo" presStyleCnt="0"/>
      <dgm:spPr/>
    </dgm:pt>
    <dgm:pt modelId="{F3B6DC0D-9B00-4D49-998B-70859A057C9E}" type="pres">
      <dgm:prSet presAssocID="{2119DBF0-565B-45A2-8150-1C0671667120}" presName="txTwo" presStyleLbl="node2" presStyleIdx="3" presStyleCnt="4">
        <dgm:presLayoutVars>
          <dgm:chPref val="3"/>
        </dgm:presLayoutVars>
      </dgm:prSet>
      <dgm:spPr/>
    </dgm:pt>
    <dgm:pt modelId="{98904B0D-B070-4746-8761-2A0A2E689643}" type="pres">
      <dgm:prSet presAssocID="{2119DBF0-565B-45A2-8150-1C0671667120}" presName="horzTwo" presStyleCnt="0"/>
      <dgm:spPr/>
    </dgm:pt>
  </dgm:ptLst>
  <dgm:cxnLst>
    <dgm:cxn modelId="{4A7AE407-461A-495A-A27F-7CBD9AC9FEB5}" type="presOf" srcId="{15A41DC2-E0E6-43FF-8BA6-BF9302B45FC2}" destId="{FAFFD10B-E9E6-4C3B-A24B-B3C10E15337E}" srcOrd="0" destOrd="0" presId="urn:microsoft.com/office/officeart/2005/8/layout/hierarchy4"/>
    <dgm:cxn modelId="{CE31850F-0812-49AA-A378-CE56B89E15D4}" type="presOf" srcId="{D2CBA881-5134-4A91-B34A-C8A7F29D87B9}" destId="{AD5A1233-EA6C-4EEA-A870-22A697673BAD}" srcOrd="0" destOrd="0" presId="urn:microsoft.com/office/officeart/2005/8/layout/hierarchy4"/>
    <dgm:cxn modelId="{E61E573C-B030-46A6-8992-0F4A6D9FAA4F}" type="presOf" srcId="{2119DBF0-565B-45A2-8150-1C0671667120}" destId="{F3B6DC0D-9B00-4D49-998B-70859A057C9E}" srcOrd="0" destOrd="0" presId="urn:microsoft.com/office/officeart/2005/8/layout/hierarchy4"/>
    <dgm:cxn modelId="{BC0F2F50-66AB-43F2-987B-350A6DC9D278}" srcId="{15A41DC2-E0E6-43FF-8BA6-BF9302B45FC2}" destId="{4CBF3D0C-B5CB-4CA5-8711-90B50E3B12B2}" srcOrd="1" destOrd="0" parTransId="{7B9673A9-1FFF-41CC-BD18-9FBD331F5DC0}" sibTransId="{E40E02CC-2E3C-4D40-9576-964FB63B425E}"/>
    <dgm:cxn modelId="{1D30F755-2244-4752-AD9B-48C24DC41D4C}" type="presOf" srcId="{4CBF3D0C-B5CB-4CA5-8711-90B50E3B12B2}" destId="{72679DAB-E7F8-48C6-88C4-877B61A70D97}" srcOrd="0" destOrd="0" presId="urn:microsoft.com/office/officeart/2005/8/layout/hierarchy4"/>
    <dgm:cxn modelId="{88A090A5-B888-42F4-AA8E-F0448C88A83C}" type="presOf" srcId="{A6DADFE3-418C-425F-B5FA-867A4F9F3116}" destId="{174DB6DB-36DF-40B6-90C6-63BA486CE193}" srcOrd="0" destOrd="0" presId="urn:microsoft.com/office/officeart/2005/8/layout/hierarchy4"/>
    <dgm:cxn modelId="{6A27A8BA-661D-407A-9430-A4814B1D7AE5}" type="presOf" srcId="{6268E834-29C9-4BE9-951F-B7B7E53C1A61}" destId="{DBBFE960-1106-4C8C-94B0-28FFB4E0376E}" srcOrd="0" destOrd="0" presId="urn:microsoft.com/office/officeart/2005/8/layout/hierarchy4"/>
    <dgm:cxn modelId="{49AE9CBF-A50B-4C94-B179-F3788B125CEB}" srcId="{15A41DC2-E0E6-43FF-8BA6-BF9302B45FC2}" destId="{D2CBA881-5134-4A91-B34A-C8A7F29D87B9}" srcOrd="2" destOrd="0" parTransId="{A1DCD5CC-2896-47DA-BC0D-9127CE97D1B3}" sibTransId="{A2469A91-6208-407C-9553-D19D85CD09F1}"/>
    <dgm:cxn modelId="{D810C8CD-F26D-4957-912C-B636B09BDF77}" srcId="{15A41DC2-E0E6-43FF-8BA6-BF9302B45FC2}" destId="{A6DADFE3-418C-425F-B5FA-867A4F9F3116}" srcOrd="0" destOrd="0" parTransId="{05A996E3-BDCD-4A3F-BE27-C924FA2037D1}" sibTransId="{91824F7C-FD00-4BEA-8265-057BA262B278}"/>
    <dgm:cxn modelId="{C12830D9-10FB-44A8-AD1F-D2358EC1AD50}" srcId="{15A41DC2-E0E6-43FF-8BA6-BF9302B45FC2}" destId="{2119DBF0-565B-45A2-8150-1C0671667120}" srcOrd="3" destOrd="0" parTransId="{C97B23CC-75DA-439F-B646-65CAE1AAC683}" sibTransId="{5CD6B721-515D-4D79-A621-042B20DFFF04}"/>
    <dgm:cxn modelId="{0EAA31D9-55D3-45F7-B896-242FC433BACE}" srcId="{6268E834-29C9-4BE9-951F-B7B7E53C1A61}" destId="{15A41DC2-E0E6-43FF-8BA6-BF9302B45FC2}" srcOrd="0" destOrd="0" parTransId="{376F88B4-6BE5-4637-AADB-FC66D2B85A7C}" sibTransId="{8AF7179E-D2FB-47B7-A97D-B623D4E17E0E}"/>
    <dgm:cxn modelId="{CD515D8A-6DD1-47F4-A844-3FF105CF5312}" type="presParOf" srcId="{DBBFE960-1106-4C8C-94B0-28FFB4E0376E}" destId="{45FF5F6D-2C54-42CA-B572-0F8B0EF453AA}" srcOrd="0" destOrd="0" presId="urn:microsoft.com/office/officeart/2005/8/layout/hierarchy4"/>
    <dgm:cxn modelId="{FD6D4419-5880-4607-8631-E414F6DC72E0}" type="presParOf" srcId="{45FF5F6D-2C54-42CA-B572-0F8B0EF453AA}" destId="{FAFFD10B-E9E6-4C3B-A24B-B3C10E15337E}" srcOrd="0" destOrd="0" presId="urn:microsoft.com/office/officeart/2005/8/layout/hierarchy4"/>
    <dgm:cxn modelId="{48152BA3-2611-4032-AD95-DDBE330EB397}" type="presParOf" srcId="{45FF5F6D-2C54-42CA-B572-0F8B0EF453AA}" destId="{AF577D6D-D9A1-4497-B649-3EB327DDA442}" srcOrd="1" destOrd="0" presId="urn:microsoft.com/office/officeart/2005/8/layout/hierarchy4"/>
    <dgm:cxn modelId="{919A4D1D-0FA7-49B7-B072-F2F62A9A6CB6}" type="presParOf" srcId="{45FF5F6D-2C54-42CA-B572-0F8B0EF453AA}" destId="{71331DC9-A255-4CA0-AACE-C4BB98FFC704}" srcOrd="2" destOrd="0" presId="urn:microsoft.com/office/officeart/2005/8/layout/hierarchy4"/>
    <dgm:cxn modelId="{B608BD5D-EA4D-43C1-808D-46F790B12746}" type="presParOf" srcId="{71331DC9-A255-4CA0-AACE-C4BB98FFC704}" destId="{5C9D6D09-7A8D-4399-AF6C-F34FB4F6FAB3}" srcOrd="0" destOrd="0" presId="urn:microsoft.com/office/officeart/2005/8/layout/hierarchy4"/>
    <dgm:cxn modelId="{F5738189-EEB4-4B8C-B1FE-7B213BE8840E}" type="presParOf" srcId="{5C9D6D09-7A8D-4399-AF6C-F34FB4F6FAB3}" destId="{174DB6DB-36DF-40B6-90C6-63BA486CE193}" srcOrd="0" destOrd="0" presId="urn:microsoft.com/office/officeart/2005/8/layout/hierarchy4"/>
    <dgm:cxn modelId="{ABF4FFD0-D48A-4BE1-9BE4-493560623BC5}" type="presParOf" srcId="{5C9D6D09-7A8D-4399-AF6C-F34FB4F6FAB3}" destId="{BAA67AD9-4AD0-491B-9AD0-6BDC9F450564}" srcOrd="1" destOrd="0" presId="urn:microsoft.com/office/officeart/2005/8/layout/hierarchy4"/>
    <dgm:cxn modelId="{5CDA224A-6864-483C-8373-ECF0C5983396}" type="presParOf" srcId="{71331DC9-A255-4CA0-AACE-C4BB98FFC704}" destId="{04671169-C5F4-4CAF-8BCE-4C01047B9B56}" srcOrd="1" destOrd="0" presId="urn:microsoft.com/office/officeart/2005/8/layout/hierarchy4"/>
    <dgm:cxn modelId="{5CBA39B7-013C-4A12-89F1-05F17C0DEC34}" type="presParOf" srcId="{71331DC9-A255-4CA0-AACE-C4BB98FFC704}" destId="{32F1E54D-339A-460C-B72D-689FB869908D}" srcOrd="2" destOrd="0" presId="urn:microsoft.com/office/officeart/2005/8/layout/hierarchy4"/>
    <dgm:cxn modelId="{72E25619-2460-4117-9316-35DB0686A6DA}" type="presParOf" srcId="{32F1E54D-339A-460C-B72D-689FB869908D}" destId="{72679DAB-E7F8-48C6-88C4-877B61A70D97}" srcOrd="0" destOrd="0" presId="urn:microsoft.com/office/officeart/2005/8/layout/hierarchy4"/>
    <dgm:cxn modelId="{D36A5341-9EAA-4F73-9FC0-19295C4E82C6}" type="presParOf" srcId="{32F1E54D-339A-460C-B72D-689FB869908D}" destId="{B51A6E8E-8F14-4D5C-B993-8CE32827EEC5}" srcOrd="1" destOrd="0" presId="urn:microsoft.com/office/officeart/2005/8/layout/hierarchy4"/>
    <dgm:cxn modelId="{67A87F01-F19D-480D-8840-E3815587A185}" type="presParOf" srcId="{71331DC9-A255-4CA0-AACE-C4BB98FFC704}" destId="{B7511156-7385-42D7-8377-95ACC0C3A823}" srcOrd="3" destOrd="0" presId="urn:microsoft.com/office/officeart/2005/8/layout/hierarchy4"/>
    <dgm:cxn modelId="{0CA6DFA5-0DC1-4295-8FF5-01EAFD95A77B}" type="presParOf" srcId="{71331DC9-A255-4CA0-AACE-C4BB98FFC704}" destId="{2F2D9DE2-4C90-44BF-B0EC-B5AC17C7A3B0}" srcOrd="4" destOrd="0" presId="urn:microsoft.com/office/officeart/2005/8/layout/hierarchy4"/>
    <dgm:cxn modelId="{2F8FE931-D92E-4559-8FE8-B5F95D570E98}" type="presParOf" srcId="{2F2D9DE2-4C90-44BF-B0EC-B5AC17C7A3B0}" destId="{AD5A1233-EA6C-4EEA-A870-22A697673BAD}" srcOrd="0" destOrd="0" presId="urn:microsoft.com/office/officeart/2005/8/layout/hierarchy4"/>
    <dgm:cxn modelId="{3360780B-610D-4088-8225-D33A02D6B162}" type="presParOf" srcId="{2F2D9DE2-4C90-44BF-B0EC-B5AC17C7A3B0}" destId="{13D8BF9B-D4DC-41F3-8FDB-9810BE85F54A}" srcOrd="1" destOrd="0" presId="urn:microsoft.com/office/officeart/2005/8/layout/hierarchy4"/>
    <dgm:cxn modelId="{6B88DCA4-6B8D-43CF-B055-0632E981B3CA}" type="presParOf" srcId="{71331DC9-A255-4CA0-AACE-C4BB98FFC704}" destId="{5EBA0D32-2021-425C-B92F-C24FAB76EBA9}" srcOrd="5" destOrd="0" presId="urn:microsoft.com/office/officeart/2005/8/layout/hierarchy4"/>
    <dgm:cxn modelId="{2C1674F8-0C9C-4667-8926-AD6F3D8779C9}" type="presParOf" srcId="{71331DC9-A255-4CA0-AACE-C4BB98FFC704}" destId="{81097C6D-C778-4107-A90E-4C099365AF93}" srcOrd="6" destOrd="0" presId="urn:microsoft.com/office/officeart/2005/8/layout/hierarchy4"/>
    <dgm:cxn modelId="{A4F36324-B515-4CAE-A8EE-D8290FB2171A}" type="presParOf" srcId="{81097C6D-C778-4107-A90E-4C099365AF93}" destId="{F3B6DC0D-9B00-4D49-998B-70859A057C9E}" srcOrd="0" destOrd="0" presId="urn:microsoft.com/office/officeart/2005/8/layout/hierarchy4"/>
    <dgm:cxn modelId="{157BECC6-0A18-4B1A-BF0E-AD9569A42457}" type="presParOf" srcId="{81097C6D-C778-4107-A90E-4C099365AF93}" destId="{98904B0D-B070-4746-8761-2A0A2E689643}"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8E55D9CA-FE1C-42E6-B09C-1C63C0502130}" type="doc">
      <dgm:prSet loTypeId="urn:microsoft.com/office/officeart/2005/8/layout/pyramid2" loCatId="list" qsTypeId="urn:microsoft.com/office/officeart/2005/8/quickstyle/3d3" qsCatId="3D" csTypeId="urn:microsoft.com/office/officeart/2005/8/colors/accent1_2" csCatId="accent1" phldr="1"/>
      <dgm:spPr/>
      <dgm:t>
        <a:bodyPr/>
        <a:lstStyle/>
        <a:p>
          <a:endParaRPr lang="en-US"/>
        </a:p>
      </dgm:t>
    </dgm:pt>
    <dgm:pt modelId="{17E34604-D1D1-4759-9BD4-757314E4F301}">
      <dgm:prSet phldrT="[Text]"/>
      <dgm:spPr/>
      <dgm:t>
        <a:bodyPr/>
        <a:lstStyle/>
        <a:p>
          <a:r>
            <a:rPr lang="en-US" dirty="0"/>
            <a:t>Exchange Rates</a:t>
          </a:r>
        </a:p>
      </dgm:t>
    </dgm:pt>
    <dgm:pt modelId="{D0CF35EF-3A37-4DA1-87E7-F81C579AB6B7}" type="parTrans" cxnId="{3CBAD2FA-BEE0-4946-BAB7-2038C14BF425}">
      <dgm:prSet/>
      <dgm:spPr/>
      <dgm:t>
        <a:bodyPr/>
        <a:lstStyle/>
        <a:p>
          <a:endParaRPr lang="en-US"/>
        </a:p>
      </dgm:t>
    </dgm:pt>
    <dgm:pt modelId="{043A2817-5435-43BD-BF1D-B95A73676924}" type="sibTrans" cxnId="{3CBAD2FA-BEE0-4946-BAB7-2038C14BF425}">
      <dgm:prSet/>
      <dgm:spPr/>
      <dgm:t>
        <a:bodyPr/>
        <a:lstStyle/>
        <a:p>
          <a:endParaRPr lang="en-US"/>
        </a:p>
      </dgm:t>
    </dgm:pt>
    <dgm:pt modelId="{76769D60-8018-456B-8D4A-37AE2D41F468}">
      <dgm:prSet phldrT="[Text]"/>
      <dgm:spPr/>
      <dgm:t>
        <a:bodyPr/>
        <a:lstStyle/>
        <a:p>
          <a:r>
            <a:rPr lang="en-US" dirty="0"/>
            <a:t>Emerging Markets</a:t>
          </a:r>
        </a:p>
      </dgm:t>
    </dgm:pt>
    <dgm:pt modelId="{4097676F-FAE9-4866-8520-0A2E42DB8BAF}" type="parTrans" cxnId="{840816FD-3E7F-4BB5-9530-78567187F2E5}">
      <dgm:prSet/>
      <dgm:spPr/>
      <dgm:t>
        <a:bodyPr/>
        <a:lstStyle/>
        <a:p>
          <a:endParaRPr lang="en-US"/>
        </a:p>
      </dgm:t>
    </dgm:pt>
    <dgm:pt modelId="{A608657B-679B-40CB-BD29-9DD28C4C7FC7}" type="sibTrans" cxnId="{840816FD-3E7F-4BB5-9530-78567187F2E5}">
      <dgm:prSet/>
      <dgm:spPr/>
      <dgm:t>
        <a:bodyPr/>
        <a:lstStyle/>
        <a:p>
          <a:endParaRPr lang="en-US"/>
        </a:p>
      </dgm:t>
    </dgm:pt>
    <dgm:pt modelId="{F96F6FF4-3B74-4A00-AC00-8440BE706194}">
      <dgm:prSet phldrT="[Text]"/>
      <dgm:spPr/>
      <dgm:t>
        <a:bodyPr/>
        <a:lstStyle/>
        <a:p>
          <a:r>
            <a:rPr lang="en-US" dirty="0"/>
            <a:t>Country spread model</a:t>
          </a:r>
        </a:p>
      </dgm:t>
    </dgm:pt>
    <dgm:pt modelId="{DAF364AA-1E00-4844-8C0D-4C905DF524B7}" type="parTrans" cxnId="{12044142-5484-474E-89F5-6F4ADB8DAD57}">
      <dgm:prSet/>
      <dgm:spPr/>
      <dgm:t>
        <a:bodyPr/>
        <a:lstStyle/>
        <a:p>
          <a:endParaRPr lang="en-US"/>
        </a:p>
      </dgm:t>
    </dgm:pt>
    <dgm:pt modelId="{16D36BD9-6AD0-41F8-964E-9EB89EF1D0C6}" type="sibTrans" cxnId="{12044142-5484-474E-89F5-6F4ADB8DAD57}">
      <dgm:prSet/>
      <dgm:spPr/>
      <dgm:t>
        <a:bodyPr/>
        <a:lstStyle/>
        <a:p>
          <a:endParaRPr lang="en-US"/>
        </a:p>
      </dgm:t>
    </dgm:pt>
    <dgm:pt modelId="{EF352ED0-6013-4EA4-A499-2199732A1E06}">
      <dgm:prSet phldrT="[Text]"/>
      <dgm:spPr/>
      <dgm:t>
        <a:bodyPr/>
        <a:lstStyle/>
        <a:p>
          <a:r>
            <a:rPr lang="en-US" dirty="0"/>
            <a:t>Country risk rating model</a:t>
          </a:r>
        </a:p>
      </dgm:t>
    </dgm:pt>
    <dgm:pt modelId="{0E8C7F09-E7AC-44D0-A9BA-A0768234C5CB}" type="parTrans" cxnId="{89BF12B0-BB2A-4118-8A11-C6D062A92F57}">
      <dgm:prSet/>
      <dgm:spPr/>
      <dgm:t>
        <a:bodyPr/>
        <a:lstStyle/>
        <a:p>
          <a:endParaRPr lang="en-US"/>
        </a:p>
      </dgm:t>
    </dgm:pt>
    <dgm:pt modelId="{DA88C1F5-DA59-4F21-AC93-66A3FFB3743C}" type="sibTrans" cxnId="{89BF12B0-BB2A-4118-8A11-C6D062A92F57}">
      <dgm:prSet/>
      <dgm:spPr/>
      <dgm:t>
        <a:bodyPr/>
        <a:lstStyle/>
        <a:p>
          <a:endParaRPr lang="en-US"/>
        </a:p>
      </dgm:t>
    </dgm:pt>
    <dgm:pt modelId="{D21C30DF-0D3F-42E3-BA56-7227BB59C978}" type="pres">
      <dgm:prSet presAssocID="{8E55D9CA-FE1C-42E6-B09C-1C63C0502130}" presName="compositeShape" presStyleCnt="0">
        <dgm:presLayoutVars>
          <dgm:dir/>
          <dgm:resizeHandles/>
        </dgm:presLayoutVars>
      </dgm:prSet>
      <dgm:spPr/>
    </dgm:pt>
    <dgm:pt modelId="{8E49D53E-9409-40FD-8C50-1C3A953E3415}" type="pres">
      <dgm:prSet presAssocID="{8E55D9CA-FE1C-42E6-B09C-1C63C0502130}" presName="pyramid" presStyleLbl="node1" presStyleIdx="0" presStyleCnt="1">
        <dgm:style>
          <a:lnRef idx="2">
            <a:schemeClr val="accent1">
              <a:shade val="50000"/>
            </a:schemeClr>
          </a:lnRef>
          <a:fillRef idx="1">
            <a:schemeClr val="accent1"/>
          </a:fillRef>
          <a:effectRef idx="0">
            <a:schemeClr val="accent1"/>
          </a:effectRef>
          <a:fontRef idx="minor">
            <a:schemeClr val="lt1"/>
          </a:fontRef>
        </dgm:style>
      </dgm:prSet>
      <dgm:spPr/>
    </dgm:pt>
    <dgm:pt modelId="{8974F62F-B092-44AA-AAE5-22695A4AA94D}" type="pres">
      <dgm:prSet presAssocID="{8E55D9CA-FE1C-42E6-B09C-1C63C0502130}" presName="theList" presStyleCnt="0"/>
      <dgm:spPr/>
    </dgm:pt>
    <dgm:pt modelId="{59542BEF-F4C4-4627-A2B3-79BB71D0623D}" type="pres">
      <dgm:prSet presAssocID="{17E34604-D1D1-4759-9BD4-757314E4F301}" presName="aNode" presStyleLbl="fgAcc1" presStyleIdx="0" presStyleCnt="2">
        <dgm:presLayoutVars>
          <dgm:bulletEnabled val="1"/>
        </dgm:presLayoutVars>
      </dgm:prSet>
      <dgm:spPr/>
    </dgm:pt>
    <dgm:pt modelId="{539BABC5-D5B9-4DEA-9F11-61D48C4B3694}" type="pres">
      <dgm:prSet presAssocID="{17E34604-D1D1-4759-9BD4-757314E4F301}" presName="aSpace" presStyleCnt="0"/>
      <dgm:spPr/>
    </dgm:pt>
    <dgm:pt modelId="{09460703-C0E7-4780-93CC-59E85E6A5042}" type="pres">
      <dgm:prSet presAssocID="{76769D60-8018-456B-8D4A-37AE2D41F468}" presName="aNode" presStyleLbl="fgAcc1" presStyleIdx="1" presStyleCnt="2">
        <dgm:presLayoutVars>
          <dgm:bulletEnabled val="1"/>
        </dgm:presLayoutVars>
      </dgm:prSet>
      <dgm:spPr/>
    </dgm:pt>
    <dgm:pt modelId="{4EC12DC5-B801-4D36-85A6-B15A105EFD4B}" type="pres">
      <dgm:prSet presAssocID="{76769D60-8018-456B-8D4A-37AE2D41F468}" presName="aSpace" presStyleCnt="0"/>
      <dgm:spPr/>
    </dgm:pt>
  </dgm:ptLst>
  <dgm:cxnLst>
    <dgm:cxn modelId="{12044142-5484-474E-89F5-6F4ADB8DAD57}" srcId="{76769D60-8018-456B-8D4A-37AE2D41F468}" destId="{F96F6FF4-3B74-4A00-AC00-8440BE706194}" srcOrd="0" destOrd="0" parTransId="{DAF364AA-1E00-4844-8C0D-4C905DF524B7}" sibTransId="{16D36BD9-6AD0-41F8-964E-9EB89EF1D0C6}"/>
    <dgm:cxn modelId="{755DE094-96ED-4465-86A0-97292C7016A0}" type="presOf" srcId="{EF352ED0-6013-4EA4-A499-2199732A1E06}" destId="{09460703-C0E7-4780-93CC-59E85E6A5042}" srcOrd="0" destOrd="2" presId="urn:microsoft.com/office/officeart/2005/8/layout/pyramid2"/>
    <dgm:cxn modelId="{89BF12B0-BB2A-4118-8A11-C6D062A92F57}" srcId="{76769D60-8018-456B-8D4A-37AE2D41F468}" destId="{EF352ED0-6013-4EA4-A499-2199732A1E06}" srcOrd="1" destOrd="0" parTransId="{0E8C7F09-E7AC-44D0-A9BA-A0768234C5CB}" sibTransId="{DA88C1F5-DA59-4F21-AC93-66A3FFB3743C}"/>
    <dgm:cxn modelId="{C3EBC9CD-5236-4984-B80D-F688EDA48FE8}" type="presOf" srcId="{76769D60-8018-456B-8D4A-37AE2D41F468}" destId="{09460703-C0E7-4780-93CC-59E85E6A5042}" srcOrd="0" destOrd="0" presId="urn:microsoft.com/office/officeart/2005/8/layout/pyramid2"/>
    <dgm:cxn modelId="{E706D3E1-1728-4B0F-B8FF-BE19D2251599}" type="presOf" srcId="{17E34604-D1D1-4759-9BD4-757314E4F301}" destId="{59542BEF-F4C4-4627-A2B3-79BB71D0623D}" srcOrd="0" destOrd="0" presId="urn:microsoft.com/office/officeart/2005/8/layout/pyramid2"/>
    <dgm:cxn modelId="{8BFF21E4-9333-413D-AA81-C1D293898A07}" type="presOf" srcId="{8E55D9CA-FE1C-42E6-B09C-1C63C0502130}" destId="{D21C30DF-0D3F-42E3-BA56-7227BB59C978}" srcOrd="0" destOrd="0" presId="urn:microsoft.com/office/officeart/2005/8/layout/pyramid2"/>
    <dgm:cxn modelId="{90B6D9EF-C1E9-43A4-A94F-6A56C5323D45}" type="presOf" srcId="{F96F6FF4-3B74-4A00-AC00-8440BE706194}" destId="{09460703-C0E7-4780-93CC-59E85E6A5042}" srcOrd="0" destOrd="1" presId="urn:microsoft.com/office/officeart/2005/8/layout/pyramid2"/>
    <dgm:cxn modelId="{3CBAD2FA-BEE0-4946-BAB7-2038C14BF425}" srcId="{8E55D9CA-FE1C-42E6-B09C-1C63C0502130}" destId="{17E34604-D1D1-4759-9BD4-757314E4F301}" srcOrd="0" destOrd="0" parTransId="{D0CF35EF-3A37-4DA1-87E7-F81C579AB6B7}" sibTransId="{043A2817-5435-43BD-BF1D-B95A73676924}"/>
    <dgm:cxn modelId="{840816FD-3E7F-4BB5-9530-78567187F2E5}" srcId="{8E55D9CA-FE1C-42E6-B09C-1C63C0502130}" destId="{76769D60-8018-456B-8D4A-37AE2D41F468}" srcOrd="1" destOrd="0" parTransId="{4097676F-FAE9-4866-8520-0A2E42DB8BAF}" sibTransId="{A608657B-679B-40CB-BD29-9DD28C4C7FC7}"/>
    <dgm:cxn modelId="{E6BEC16A-54C5-497D-879E-27160E7693BE}" type="presParOf" srcId="{D21C30DF-0D3F-42E3-BA56-7227BB59C978}" destId="{8E49D53E-9409-40FD-8C50-1C3A953E3415}" srcOrd="0" destOrd="0" presId="urn:microsoft.com/office/officeart/2005/8/layout/pyramid2"/>
    <dgm:cxn modelId="{A3ED8A2F-CAAC-4692-B01A-73E21F5395B4}" type="presParOf" srcId="{D21C30DF-0D3F-42E3-BA56-7227BB59C978}" destId="{8974F62F-B092-44AA-AAE5-22695A4AA94D}" srcOrd="1" destOrd="0" presId="urn:microsoft.com/office/officeart/2005/8/layout/pyramid2"/>
    <dgm:cxn modelId="{2758D8F7-4153-4CE5-A1F8-D5BC05AA546C}" type="presParOf" srcId="{8974F62F-B092-44AA-AAE5-22695A4AA94D}" destId="{59542BEF-F4C4-4627-A2B3-79BB71D0623D}" srcOrd="0" destOrd="0" presId="urn:microsoft.com/office/officeart/2005/8/layout/pyramid2"/>
    <dgm:cxn modelId="{17B58CA5-5994-4A43-A352-24BFCAEA2438}" type="presParOf" srcId="{8974F62F-B092-44AA-AAE5-22695A4AA94D}" destId="{539BABC5-D5B9-4DEA-9F11-61D48C4B3694}" srcOrd="1" destOrd="0" presId="urn:microsoft.com/office/officeart/2005/8/layout/pyramid2"/>
    <dgm:cxn modelId="{2AB44A5C-CCB6-4F93-88E7-7A753067EC6D}" type="presParOf" srcId="{8974F62F-B092-44AA-AAE5-22695A4AA94D}" destId="{09460703-C0E7-4780-93CC-59E85E6A5042}" srcOrd="2" destOrd="0" presId="urn:microsoft.com/office/officeart/2005/8/layout/pyramid2"/>
    <dgm:cxn modelId="{6473FD13-E1D8-4357-A7E3-D1CEAC03FC6E}" type="presParOf" srcId="{8974F62F-B092-44AA-AAE5-22695A4AA94D}" destId="{4EC12DC5-B801-4D36-85A6-B15A105EFD4B}" srcOrd="3"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271704A8-5483-4B1C-9345-EC93D02E13E9}" type="doc">
      <dgm:prSet loTypeId="urn:microsoft.com/office/officeart/2005/8/layout/hierarchy6" loCatId="hierarchy" qsTypeId="urn:microsoft.com/office/officeart/2005/8/quickstyle/3d2" qsCatId="3D" csTypeId="urn:microsoft.com/office/officeart/2005/8/colors/accent1_2" csCatId="accent1" phldr="1"/>
      <dgm:spPr/>
      <dgm:t>
        <a:bodyPr/>
        <a:lstStyle/>
        <a:p>
          <a:endParaRPr lang="en-US"/>
        </a:p>
      </dgm:t>
    </dgm:pt>
    <dgm:pt modelId="{A1A71E39-697F-4C51-86BB-52A7D982157F}">
      <dgm:prSet phldrT="[Text]" custT="1">
        <dgm:style>
          <a:lnRef idx="1">
            <a:schemeClr val="accent1"/>
          </a:lnRef>
          <a:fillRef idx="2">
            <a:schemeClr val="accent1"/>
          </a:fillRef>
          <a:effectRef idx="1">
            <a:schemeClr val="accent1"/>
          </a:effectRef>
          <a:fontRef idx="minor">
            <a:schemeClr val="dk1"/>
          </a:fontRef>
        </dgm:style>
      </dgm:prSet>
      <dgm:spPr/>
      <dgm:t>
        <a:bodyPr/>
        <a:lstStyle/>
        <a:p>
          <a:r>
            <a:rPr lang="en-US" sz="1600" dirty="0"/>
            <a:t>Weighted Average </a:t>
          </a:r>
        </a:p>
        <a:p>
          <a:r>
            <a:rPr lang="en-US" sz="1600" dirty="0"/>
            <a:t>Cost of Capital</a:t>
          </a:r>
        </a:p>
      </dgm:t>
    </dgm:pt>
    <dgm:pt modelId="{9362231E-5E61-48F5-A84C-E64E0C031737}" type="parTrans" cxnId="{62A9DE0C-00DE-4C51-931E-6ECF44BDBFAF}">
      <dgm:prSet/>
      <dgm:spPr/>
      <dgm:t>
        <a:bodyPr/>
        <a:lstStyle/>
        <a:p>
          <a:endParaRPr lang="en-US"/>
        </a:p>
      </dgm:t>
    </dgm:pt>
    <dgm:pt modelId="{42D94797-0AE9-41F8-8417-BCBAB631073F}" type="sibTrans" cxnId="{62A9DE0C-00DE-4C51-931E-6ECF44BDBFAF}">
      <dgm:prSet/>
      <dgm:spPr/>
      <dgm:t>
        <a:bodyPr/>
        <a:lstStyle/>
        <a:p>
          <a:endParaRPr lang="en-US"/>
        </a:p>
      </dgm:t>
    </dgm:pt>
    <dgm:pt modelId="{621432B7-7A6B-4778-B86D-B5E1CB152902}">
      <dgm:prSet phldrT="[Text]">
        <dgm:style>
          <a:lnRef idx="1">
            <a:schemeClr val="accent1"/>
          </a:lnRef>
          <a:fillRef idx="2">
            <a:schemeClr val="accent1"/>
          </a:fillRef>
          <a:effectRef idx="1">
            <a:schemeClr val="accent1"/>
          </a:effectRef>
          <a:fontRef idx="minor">
            <a:schemeClr val="dk1"/>
          </a:fontRef>
        </dgm:style>
      </dgm:prSet>
      <dgm:spPr/>
      <dgm:t>
        <a:bodyPr/>
        <a:lstStyle/>
        <a:p>
          <a:r>
            <a:rPr lang="en-US" dirty="0"/>
            <a:t>Debt</a:t>
          </a:r>
        </a:p>
      </dgm:t>
    </dgm:pt>
    <dgm:pt modelId="{97DA6D33-9E9E-4C58-B42B-CE0102DE7353}" type="parTrans" cxnId="{1F5847E5-9785-4491-A103-4B9EDFB3F609}">
      <dgm:prSet/>
      <dgm:spPr/>
      <dgm:t>
        <a:bodyPr/>
        <a:lstStyle/>
        <a:p>
          <a:endParaRPr lang="en-US" dirty="0"/>
        </a:p>
      </dgm:t>
    </dgm:pt>
    <dgm:pt modelId="{E1485FE3-8620-4F5B-AA36-07962832567A}" type="sibTrans" cxnId="{1F5847E5-9785-4491-A103-4B9EDFB3F609}">
      <dgm:prSet/>
      <dgm:spPr/>
      <dgm:t>
        <a:bodyPr/>
        <a:lstStyle/>
        <a:p>
          <a:endParaRPr lang="en-US"/>
        </a:p>
      </dgm:t>
    </dgm:pt>
    <dgm:pt modelId="{399F801B-B935-493A-9C46-1E9D06709E12}">
      <dgm:prSet phldrT="[Text]">
        <dgm:style>
          <a:lnRef idx="1">
            <a:schemeClr val="accent1"/>
          </a:lnRef>
          <a:fillRef idx="2">
            <a:schemeClr val="accent1"/>
          </a:fillRef>
          <a:effectRef idx="1">
            <a:schemeClr val="accent1"/>
          </a:effectRef>
          <a:fontRef idx="minor">
            <a:schemeClr val="dk1"/>
          </a:fontRef>
        </dgm:style>
      </dgm:prSet>
      <dgm:spPr/>
      <dgm:t>
        <a:bodyPr/>
        <a:lstStyle/>
        <a:p>
          <a:r>
            <a:rPr lang="en-US" dirty="0"/>
            <a:t>Equity</a:t>
          </a:r>
        </a:p>
      </dgm:t>
    </dgm:pt>
    <dgm:pt modelId="{43FE94A8-69AC-4E56-961E-BF6BF266A28D}" type="parTrans" cxnId="{3C91D0F4-664B-4685-A640-1BA2CBC85AD0}">
      <dgm:prSet/>
      <dgm:spPr/>
      <dgm:t>
        <a:bodyPr/>
        <a:lstStyle/>
        <a:p>
          <a:endParaRPr lang="en-US" dirty="0"/>
        </a:p>
      </dgm:t>
    </dgm:pt>
    <dgm:pt modelId="{83D98FB5-7C14-4807-8C90-B648C2A84BE0}" type="sibTrans" cxnId="{3C91D0F4-664B-4685-A640-1BA2CBC85AD0}">
      <dgm:prSet/>
      <dgm:spPr/>
      <dgm:t>
        <a:bodyPr/>
        <a:lstStyle/>
        <a:p>
          <a:endParaRPr lang="en-US"/>
        </a:p>
      </dgm:t>
    </dgm:pt>
    <dgm:pt modelId="{F11565C7-753F-440C-90A1-CD4F40E14361}">
      <dgm:prSet phldrT="[Text]">
        <dgm:style>
          <a:lnRef idx="1">
            <a:schemeClr val="accent1"/>
          </a:lnRef>
          <a:fillRef idx="2">
            <a:schemeClr val="accent1"/>
          </a:fillRef>
          <a:effectRef idx="1">
            <a:schemeClr val="accent1"/>
          </a:effectRef>
          <a:fontRef idx="minor">
            <a:schemeClr val="dk1"/>
          </a:fontRef>
        </dgm:style>
      </dgm:prSet>
      <dgm:spPr/>
      <dgm:t>
        <a:bodyPr/>
        <a:lstStyle/>
        <a:p>
          <a:r>
            <a:rPr lang="en-US" dirty="0"/>
            <a:t>Market Value of Debt</a:t>
          </a:r>
        </a:p>
      </dgm:t>
    </dgm:pt>
    <dgm:pt modelId="{D55C3BF4-5367-4528-8176-D0F2FBFA6C7A}" type="parTrans" cxnId="{7A9EF74E-FEED-4904-8464-2C3E4ACDB6D2}">
      <dgm:prSet/>
      <dgm:spPr/>
      <dgm:t>
        <a:bodyPr/>
        <a:lstStyle/>
        <a:p>
          <a:endParaRPr lang="en-US" dirty="0"/>
        </a:p>
      </dgm:t>
    </dgm:pt>
    <dgm:pt modelId="{09D397B6-21F8-4C6A-8A51-FC7BF6182554}" type="sibTrans" cxnId="{7A9EF74E-FEED-4904-8464-2C3E4ACDB6D2}">
      <dgm:prSet/>
      <dgm:spPr/>
      <dgm:t>
        <a:bodyPr/>
        <a:lstStyle/>
        <a:p>
          <a:endParaRPr lang="en-US"/>
        </a:p>
      </dgm:t>
    </dgm:pt>
    <dgm:pt modelId="{647F4B37-AD34-46AF-B245-1D01FD166855}">
      <dgm:prSet phldrT="[Text]">
        <dgm:style>
          <a:lnRef idx="1">
            <a:schemeClr val="accent1"/>
          </a:lnRef>
          <a:fillRef idx="2">
            <a:schemeClr val="accent1"/>
          </a:fillRef>
          <a:effectRef idx="1">
            <a:schemeClr val="accent1"/>
          </a:effectRef>
          <a:fontRef idx="minor">
            <a:schemeClr val="dk1"/>
          </a:fontRef>
        </dgm:style>
      </dgm:prSet>
      <dgm:spPr/>
      <dgm:t>
        <a:bodyPr/>
        <a:lstStyle/>
        <a:p>
          <a:r>
            <a:rPr lang="en-US" dirty="0"/>
            <a:t>Tax Rate</a:t>
          </a:r>
        </a:p>
      </dgm:t>
    </dgm:pt>
    <dgm:pt modelId="{4D572A6F-644F-4BB4-8B24-9868C1498712}" type="parTrans" cxnId="{F785651A-E429-4BDC-A7D3-04F87FDBFED6}">
      <dgm:prSet/>
      <dgm:spPr/>
      <dgm:t>
        <a:bodyPr/>
        <a:lstStyle/>
        <a:p>
          <a:endParaRPr lang="en-US" dirty="0"/>
        </a:p>
      </dgm:t>
    </dgm:pt>
    <dgm:pt modelId="{19667E08-CD5A-4A13-BE60-055274E0A016}" type="sibTrans" cxnId="{F785651A-E429-4BDC-A7D3-04F87FDBFED6}">
      <dgm:prSet/>
      <dgm:spPr/>
      <dgm:t>
        <a:bodyPr/>
        <a:lstStyle/>
        <a:p>
          <a:endParaRPr lang="en-US"/>
        </a:p>
      </dgm:t>
    </dgm:pt>
    <dgm:pt modelId="{2365E608-3D58-4004-B159-2774224551B2}">
      <dgm:prSet phldrT="[Text]">
        <dgm:style>
          <a:lnRef idx="1">
            <a:schemeClr val="accent1"/>
          </a:lnRef>
          <a:fillRef idx="2">
            <a:schemeClr val="accent1"/>
          </a:fillRef>
          <a:effectRef idx="1">
            <a:schemeClr val="accent1"/>
          </a:effectRef>
          <a:fontRef idx="minor">
            <a:schemeClr val="dk1"/>
          </a:fontRef>
        </dgm:style>
      </dgm:prSet>
      <dgm:spPr/>
      <dgm:t>
        <a:bodyPr/>
        <a:lstStyle/>
        <a:p>
          <a:r>
            <a:rPr lang="en-US" dirty="0"/>
            <a:t>Cost of Debt</a:t>
          </a:r>
        </a:p>
      </dgm:t>
    </dgm:pt>
    <dgm:pt modelId="{BE5074B7-9F1D-4EED-BCAC-621BE27E1339}" type="parTrans" cxnId="{CDCB7865-9C0A-4CDE-B404-9FBBFE9D717A}">
      <dgm:prSet/>
      <dgm:spPr/>
      <dgm:t>
        <a:bodyPr/>
        <a:lstStyle/>
        <a:p>
          <a:endParaRPr lang="en-US" dirty="0"/>
        </a:p>
      </dgm:t>
    </dgm:pt>
    <dgm:pt modelId="{91A371F8-21D2-468B-A09C-A0273B350954}" type="sibTrans" cxnId="{CDCB7865-9C0A-4CDE-B404-9FBBFE9D717A}">
      <dgm:prSet/>
      <dgm:spPr/>
      <dgm:t>
        <a:bodyPr/>
        <a:lstStyle/>
        <a:p>
          <a:endParaRPr lang="en-US"/>
        </a:p>
      </dgm:t>
    </dgm:pt>
    <dgm:pt modelId="{F2000D01-F646-4847-97AA-E0CDB42BF82C}">
      <dgm:prSet phldrT="[Text]">
        <dgm:style>
          <a:lnRef idx="1">
            <a:schemeClr val="accent1"/>
          </a:lnRef>
          <a:fillRef idx="2">
            <a:schemeClr val="accent1"/>
          </a:fillRef>
          <a:effectRef idx="1">
            <a:schemeClr val="accent1"/>
          </a:effectRef>
          <a:fontRef idx="minor">
            <a:schemeClr val="dk1"/>
          </a:fontRef>
        </dgm:style>
      </dgm:prSet>
      <dgm:spPr/>
      <dgm:t>
        <a:bodyPr/>
        <a:lstStyle/>
        <a:p>
          <a:r>
            <a:rPr lang="en-US" dirty="0"/>
            <a:t>Cost of Equity</a:t>
          </a:r>
        </a:p>
      </dgm:t>
    </dgm:pt>
    <dgm:pt modelId="{213C02B3-A320-45EE-8D39-54E5BE7F7BF4}" type="parTrans" cxnId="{2CC48A1B-A98D-4EB0-AE8D-88A1DD490B8C}">
      <dgm:prSet/>
      <dgm:spPr/>
      <dgm:t>
        <a:bodyPr/>
        <a:lstStyle/>
        <a:p>
          <a:endParaRPr lang="en-US" dirty="0"/>
        </a:p>
      </dgm:t>
    </dgm:pt>
    <dgm:pt modelId="{D0C9BF87-26F3-45A9-A4E8-811F635EC559}" type="sibTrans" cxnId="{2CC48A1B-A98D-4EB0-AE8D-88A1DD490B8C}">
      <dgm:prSet/>
      <dgm:spPr/>
      <dgm:t>
        <a:bodyPr/>
        <a:lstStyle/>
        <a:p>
          <a:endParaRPr lang="en-US"/>
        </a:p>
      </dgm:t>
    </dgm:pt>
    <dgm:pt modelId="{5C456029-0379-4DC1-A31E-6228F2754699}">
      <dgm:prSet phldrT="[Text]">
        <dgm:style>
          <a:lnRef idx="1">
            <a:schemeClr val="accent1"/>
          </a:lnRef>
          <a:fillRef idx="2">
            <a:schemeClr val="accent1"/>
          </a:fillRef>
          <a:effectRef idx="1">
            <a:schemeClr val="accent1"/>
          </a:effectRef>
          <a:fontRef idx="minor">
            <a:schemeClr val="dk1"/>
          </a:fontRef>
        </dgm:style>
      </dgm:prSet>
      <dgm:spPr/>
      <dgm:t>
        <a:bodyPr/>
        <a:lstStyle/>
        <a:p>
          <a:r>
            <a:rPr lang="en-US" dirty="0"/>
            <a:t>Market Value of Equity</a:t>
          </a:r>
        </a:p>
      </dgm:t>
    </dgm:pt>
    <dgm:pt modelId="{D1FA4076-EFC0-4FDE-BB76-397B76C18683}" type="parTrans" cxnId="{CF4E3A8B-F662-4A18-B2FB-BE1C23AC4C5C}">
      <dgm:prSet/>
      <dgm:spPr/>
      <dgm:t>
        <a:bodyPr/>
        <a:lstStyle/>
        <a:p>
          <a:endParaRPr lang="en-US" dirty="0"/>
        </a:p>
      </dgm:t>
    </dgm:pt>
    <dgm:pt modelId="{F80A2AFE-CFFA-4D20-90BE-6FE3927F5697}" type="sibTrans" cxnId="{CF4E3A8B-F662-4A18-B2FB-BE1C23AC4C5C}">
      <dgm:prSet/>
      <dgm:spPr/>
      <dgm:t>
        <a:bodyPr/>
        <a:lstStyle/>
        <a:p>
          <a:endParaRPr lang="en-US"/>
        </a:p>
      </dgm:t>
    </dgm:pt>
    <dgm:pt modelId="{B06E65B8-57E5-479B-B205-CF1EE63CF937}" type="pres">
      <dgm:prSet presAssocID="{271704A8-5483-4B1C-9345-EC93D02E13E9}" presName="mainComposite" presStyleCnt="0">
        <dgm:presLayoutVars>
          <dgm:chPref val="1"/>
          <dgm:dir/>
          <dgm:animOne val="branch"/>
          <dgm:animLvl val="lvl"/>
          <dgm:resizeHandles val="exact"/>
        </dgm:presLayoutVars>
      </dgm:prSet>
      <dgm:spPr/>
    </dgm:pt>
    <dgm:pt modelId="{4844930A-6390-488F-B55B-7912C6FEC957}" type="pres">
      <dgm:prSet presAssocID="{271704A8-5483-4B1C-9345-EC93D02E13E9}" presName="hierFlow" presStyleCnt="0"/>
      <dgm:spPr/>
    </dgm:pt>
    <dgm:pt modelId="{DDA92AA9-1459-4618-B376-128B25356F48}" type="pres">
      <dgm:prSet presAssocID="{271704A8-5483-4B1C-9345-EC93D02E13E9}" presName="hierChild1" presStyleCnt="0">
        <dgm:presLayoutVars>
          <dgm:chPref val="1"/>
          <dgm:animOne val="branch"/>
          <dgm:animLvl val="lvl"/>
        </dgm:presLayoutVars>
      </dgm:prSet>
      <dgm:spPr/>
    </dgm:pt>
    <dgm:pt modelId="{020C5D6B-2A48-460C-9083-0237C0802626}" type="pres">
      <dgm:prSet presAssocID="{A1A71E39-697F-4C51-86BB-52A7D982157F}" presName="Name14" presStyleCnt="0"/>
      <dgm:spPr/>
    </dgm:pt>
    <dgm:pt modelId="{C37C8A6E-9204-40D5-8F5F-1DB36CE7B191}" type="pres">
      <dgm:prSet presAssocID="{A1A71E39-697F-4C51-86BB-52A7D982157F}" presName="level1Shape" presStyleLbl="node0" presStyleIdx="0" presStyleCnt="1" custScaleX="116147" custScaleY="103261">
        <dgm:presLayoutVars>
          <dgm:chPref val="3"/>
        </dgm:presLayoutVars>
      </dgm:prSet>
      <dgm:spPr/>
    </dgm:pt>
    <dgm:pt modelId="{46C77416-51B8-4D29-9A43-660FB6DA19E0}" type="pres">
      <dgm:prSet presAssocID="{A1A71E39-697F-4C51-86BB-52A7D982157F}" presName="hierChild2" presStyleCnt="0"/>
      <dgm:spPr/>
    </dgm:pt>
    <dgm:pt modelId="{A08DD1F3-00CA-419A-873B-4765BF88829B}" type="pres">
      <dgm:prSet presAssocID="{97DA6D33-9E9E-4C58-B42B-CE0102DE7353}" presName="Name19" presStyleLbl="parChTrans1D2" presStyleIdx="0" presStyleCnt="2"/>
      <dgm:spPr/>
    </dgm:pt>
    <dgm:pt modelId="{3DC31B0E-40D2-4BA9-98F6-E0568A2A84FA}" type="pres">
      <dgm:prSet presAssocID="{621432B7-7A6B-4778-B86D-B5E1CB152902}" presName="Name21" presStyleCnt="0"/>
      <dgm:spPr/>
    </dgm:pt>
    <dgm:pt modelId="{CF50AEA7-767E-45A5-8028-42BC51AB9671}" type="pres">
      <dgm:prSet presAssocID="{621432B7-7A6B-4778-B86D-B5E1CB152902}" presName="level2Shape" presStyleLbl="node2" presStyleIdx="0" presStyleCnt="2"/>
      <dgm:spPr/>
    </dgm:pt>
    <dgm:pt modelId="{C0AA0402-459A-4C92-96E9-9F1EFB88FCB3}" type="pres">
      <dgm:prSet presAssocID="{621432B7-7A6B-4778-B86D-B5E1CB152902}" presName="hierChild3" presStyleCnt="0"/>
      <dgm:spPr/>
    </dgm:pt>
    <dgm:pt modelId="{D2B1BA64-66A2-47FD-B06F-608E666D9AA3}" type="pres">
      <dgm:prSet presAssocID="{BE5074B7-9F1D-4EED-BCAC-621BE27E1339}" presName="Name19" presStyleLbl="parChTrans1D3" presStyleIdx="0" presStyleCnt="5"/>
      <dgm:spPr/>
    </dgm:pt>
    <dgm:pt modelId="{4BA0A051-8913-4898-9AEB-B4C5B25754EF}" type="pres">
      <dgm:prSet presAssocID="{2365E608-3D58-4004-B159-2774224551B2}" presName="Name21" presStyleCnt="0"/>
      <dgm:spPr/>
    </dgm:pt>
    <dgm:pt modelId="{20BCE9E8-EB10-4090-8FAE-2518A54D19FD}" type="pres">
      <dgm:prSet presAssocID="{2365E608-3D58-4004-B159-2774224551B2}" presName="level2Shape" presStyleLbl="node3" presStyleIdx="0" presStyleCnt="5"/>
      <dgm:spPr/>
    </dgm:pt>
    <dgm:pt modelId="{5D8E524F-3E94-4781-B61E-6BCA6E260518}" type="pres">
      <dgm:prSet presAssocID="{2365E608-3D58-4004-B159-2774224551B2}" presName="hierChild3" presStyleCnt="0"/>
      <dgm:spPr/>
    </dgm:pt>
    <dgm:pt modelId="{B041D88A-0C14-496F-9204-0C46B33ABF70}" type="pres">
      <dgm:prSet presAssocID="{D55C3BF4-5367-4528-8176-D0F2FBFA6C7A}" presName="Name19" presStyleLbl="parChTrans1D3" presStyleIdx="1" presStyleCnt="5"/>
      <dgm:spPr/>
    </dgm:pt>
    <dgm:pt modelId="{2389D369-FCB9-4C20-88A4-B8DDFCEC92FC}" type="pres">
      <dgm:prSet presAssocID="{F11565C7-753F-440C-90A1-CD4F40E14361}" presName="Name21" presStyleCnt="0"/>
      <dgm:spPr/>
    </dgm:pt>
    <dgm:pt modelId="{4B2F0CC3-1CC0-40AE-85C5-5DD927DFE417}" type="pres">
      <dgm:prSet presAssocID="{F11565C7-753F-440C-90A1-CD4F40E14361}" presName="level2Shape" presStyleLbl="node3" presStyleIdx="1" presStyleCnt="5"/>
      <dgm:spPr/>
    </dgm:pt>
    <dgm:pt modelId="{4A329BCA-A76E-49B5-9B60-54B2363EF64B}" type="pres">
      <dgm:prSet presAssocID="{F11565C7-753F-440C-90A1-CD4F40E14361}" presName="hierChild3" presStyleCnt="0"/>
      <dgm:spPr/>
    </dgm:pt>
    <dgm:pt modelId="{104B9A52-E375-4F41-8171-29FAC9A06F8C}" type="pres">
      <dgm:prSet presAssocID="{4D572A6F-644F-4BB4-8B24-9868C1498712}" presName="Name19" presStyleLbl="parChTrans1D3" presStyleIdx="2" presStyleCnt="5"/>
      <dgm:spPr/>
    </dgm:pt>
    <dgm:pt modelId="{89177F7C-608B-4565-9B29-D5DD6FF0B30D}" type="pres">
      <dgm:prSet presAssocID="{647F4B37-AD34-46AF-B245-1D01FD166855}" presName="Name21" presStyleCnt="0"/>
      <dgm:spPr/>
    </dgm:pt>
    <dgm:pt modelId="{FB7858FE-71AB-4B91-913F-BC723D8E1E6E}" type="pres">
      <dgm:prSet presAssocID="{647F4B37-AD34-46AF-B245-1D01FD166855}" presName="level2Shape" presStyleLbl="node3" presStyleIdx="2" presStyleCnt="5"/>
      <dgm:spPr/>
    </dgm:pt>
    <dgm:pt modelId="{B76802A5-336E-4D14-AE2D-72DE7B1EF889}" type="pres">
      <dgm:prSet presAssocID="{647F4B37-AD34-46AF-B245-1D01FD166855}" presName="hierChild3" presStyleCnt="0"/>
      <dgm:spPr/>
    </dgm:pt>
    <dgm:pt modelId="{FEDA39D5-9DE2-493B-871C-C5564383CEA2}" type="pres">
      <dgm:prSet presAssocID="{43FE94A8-69AC-4E56-961E-BF6BF266A28D}" presName="Name19" presStyleLbl="parChTrans1D2" presStyleIdx="1" presStyleCnt="2"/>
      <dgm:spPr/>
    </dgm:pt>
    <dgm:pt modelId="{BD344C64-9912-4307-974B-A3F940D76499}" type="pres">
      <dgm:prSet presAssocID="{399F801B-B935-493A-9C46-1E9D06709E12}" presName="Name21" presStyleCnt="0"/>
      <dgm:spPr/>
    </dgm:pt>
    <dgm:pt modelId="{B0EEF24A-4012-45A0-BF4A-DE8DD720A993}" type="pres">
      <dgm:prSet presAssocID="{399F801B-B935-493A-9C46-1E9D06709E12}" presName="level2Shape" presStyleLbl="node2" presStyleIdx="1" presStyleCnt="2"/>
      <dgm:spPr/>
    </dgm:pt>
    <dgm:pt modelId="{CB5ABE7B-51B9-4287-A96B-C18F4DC62D49}" type="pres">
      <dgm:prSet presAssocID="{399F801B-B935-493A-9C46-1E9D06709E12}" presName="hierChild3" presStyleCnt="0"/>
      <dgm:spPr/>
    </dgm:pt>
    <dgm:pt modelId="{B66E1C8F-61A8-4B3F-86DB-C1768DA03993}" type="pres">
      <dgm:prSet presAssocID="{213C02B3-A320-45EE-8D39-54E5BE7F7BF4}" presName="Name19" presStyleLbl="parChTrans1D3" presStyleIdx="3" presStyleCnt="5"/>
      <dgm:spPr/>
    </dgm:pt>
    <dgm:pt modelId="{EFCF74C8-C7B9-4B16-8F7B-BD159C8018AF}" type="pres">
      <dgm:prSet presAssocID="{F2000D01-F646-4847-97AA-E0CDB42BF82C}" presName="Name21" presStyleCnt="0"/>
      <dgm:spPr/>
    </dgm:pt>
    <dgm:pt modelId="{2F43E808-CA24-473D-BC1D-CFEB23C8D10E}" type="pres">
      <dgm:prSet presAssocID="{F2000D01-F646-4847-97AA-E0CDB42BF82C}" presName="level2Shape" presStyleLbl="node3" presStyleIdx="3" presStyleCnt="5"/>
      <dgm:spPr/>
    </dgm:pt>
    <dgm:pt modelId="{8B32EF57-C4A5-4292-8496-04168819C2CE}" type="pres">
      <dgm:prSet presAssocID="{F2000D01-F646-4847-97AA-E0CDB42BF82C}" presName="hierChild3" presStyleCnt="0"/>
      <dgm:spPr/>
    </dgm:pt>
    <dgm:pt modelId="{908CA8C5-932A-46CB-A88A-F319C01BD5AA}" type="pres">
      <dgm:prSet presAssocID="{D1FA4076-EFC0-4FDE-BB76-397B76C18683}" presName="Name19" presStyleLbl="parChTrans1D3" presStyleIdx="4" presStyleCnt="5"/>
      <dgm:spPr/>
    </dgm:pt>
    <dgm:pt modelId="{C44A7363-3B92-4270-8461-F15F7C3FEB46}" type="pres">
      <dgm:prSet presAssocID="{5C456029-0379-4DC1-A31E-6228F2754699}" presName="Name21" presStyleCnt="0"/>
      <dgm:spPr/>
    </dgm:pt>
    <dgm:pt modelId="{DBE2648B-BB93-4807-A5E7-72F137D65E07}" type="pres">
      <dgm:prSet presAssocID="{5C456029-0379-4DC1-A31E-6228F2754699}" presName="level2Shape" presStyleLbl="node3" presStyleIdx="4" presStyleCnt="5"/>
      <dgm:spPr/>
    </dgm:pt>
    <dgm:pt modelId="{CA1EAAB4-F546-4FA8-AE85-B6DDC006B03E}" type="pres">
      <dgm:prSet presAssocID="{5C456029-0379-4DC1-A31E-6228F2754699}" presName="hierChild3" presStyleCnt="0"/>
      <dgm:spPr/>
    </dgm:pt>
    <dgm:pt modelId="{7A1B1470-B738-4779-85B2-DA987314FFC7}" type="pres">
      <dgm:prSet presAssocID="{271704A8-5483-4B1C-9345-EC93D02E13E9}" presName="bgShapesFlow" presStyleCnt="0"/>
      <dgm:spPr/>
    </dgm:pt>
  </dgm:ptLst>
  <dgm:cxnLst>
    <dgm:cxn modelId="{8943EB05-D966-4DE8-ACDF-25AD8CDEC818}" type="presOf" srcId="{F11565C7-753F-440C-90A1-CD4F40E14361}" destId="{4B2F0CC3-1CC0-40AE-85C5-5DD927DFE417}" srcOrd="0" destOrd="0" presId="urn:microsoft.com/office/officeart/2005/8/layout/hierarchy6"/>
    <dgm:cxn modelId="{62A9DE0C-00DE-4C51-931E-6ECF44BDBFAF}" srcId="{271704A8-5483-4B1C-9345-EC93D02E13E9}" destId="{A1A71E39-697F-4C51-86BB-52A7D982157F}" srcOrd="0" destOrd="0" parTransId="{9362231E-5E61-48F5-A84C-E64E0C031737}" sibTransId="{42D94797-0AE9-41F8-8417-BCBAB631073F}"/>
    <dgm:cxn modelId="{2EECBB14-B6B5-4FB1-BB08-379D9376D65A}" type="presOf" srcId="{647F4B37-AD34-46AF-B245-1D01FD166855}" destId="{FB7858FE-71AB-4B91-913F-BC723D8E1E6E}" srcOrd="0" destOrd="0" presId="urn:microsoft.com/office/officeart/2005/8/layout/hierarchy6"/>
    <dgm:cxn modelId="{F785651A-E429-4BDC-A7D3-04F87FDBFED6}" srcId="{621432B7-7A6B-4778-B86D-B5E1CB152902}" destId="{647F4B37-AD34-46AF-B245-1D01FD166855}" srcOrd="2" destOrd="0" parTransId="{4D572A6F-644F-4BB4-8B24-9868C1498712}" sibTransId="{19667E08-CD5A-4A13-BE60-055274E0A016}"/>
    <dgm:cxn modelId="{2CC48A1B-A98D-4EB0-AE8D-88A1DD490B8C}" srcId="{399F801B-B935-493A-9C46-1E9D06709E12}" destId="{F2000D01-F646-4847-97AA-E0CDB42BF82C}" srcOrd="0" destOrd="0" parTransId="{213C02B3-A320-45EE-8D39-54E5BE7F7BF4}" sibTransId="{D0C9BF87-26F3-45A9-A4E8-811F635EC559}"/>
    <dgm:cxn modelId="{A86A251D-0B4F-44AB-97A3-26F7767DC04F}" type="presOf" srcId="{621432B7-7A6B-4778-B86D-B5E1CB152902}" destId="{CF50AEA7-767E-45A5-8028-42BC51AB9671}" srcOrd="0" destOrd="0" presId="urn:microsoft.com/office/officeart/2005/8/layout/hierarchy6"/>
    <dgm:cxn modelId="{DDC9F61F-DE93-4775-9F7C-A705CE57034A}" type="presOf" srcId="{5C456029-0379-4DC1-A31E-6228F2754699}" destId="{DBE2648B-BB93-4807-A5E7-72F137D65E07}" srcOrd="0" destOrd="0" presId="urn:microsoft.com/office/officeart/2005/8/layout/hierarchy6"/>
    <dgm:cxn modelId="{78E4FB61-8E64-422C-8E05-1F1B0C08935D}" type="presOf" srcId="{4D572A6F-644F-4BB4-8B24-9868C1498712}" destId="{104B9A52-E375-4F41-8171-29FAC9A06F8C}" srcOrd="0" destOrd="0" presId="urn:microsoft.com/office/officeart/2005/8/layout/hierarchy6"/>
    <dgm:cxn modelId="{C2A2BF44-63B5-4F79-8A9D-544AA4DDF0D5}" type="presOf" srcId="{D55C3BF4-5367-4528-8176-D0F2FBFA6C7A}" destId="{B041D88A-0C14-496F-9204-0C46B33ABF70}" srcOrd="0" destOrd="0" presId="urn:microsoft.com/office/officeart/2005/8/layout/hierarchy6"/>
    <dgm:cxn modelId="{DA51FE64-64AD-4B45-8D4E-AFB9B96981DD}" type="presOf" srcId="{F2000D01-F646-4847-97AA-E0CDB42BF82C}" destId="{2F43E808-CA24-473D-BC1D-CFEB23C8D10E}" srcOrd="0" destOrd="0" presId="urn:microsoft.com/office/officeart/2005/8/layout/hierarchy6"/>
    <dgm:cxn modelId="{CDCB7865-9C0A-4CDE-B404-9FBBFE9D717A}" srcId="{621432B7-7A6B-4778-B86D-B5E1CB152902}" destId="{2365E608-3D58-4004-B159-2774224551B2}" srcOrd="0" destOrd="0" parTransId="{BE5074B7-9F1D-4EED-BCAC-621BE27E1339}" sibTransId="{91A371F8-21D2-468B-A09C-A0273B350954}"/>
    <dgm:cxn modelId="{2D040F66-E083-4E3C-BA0A-D0BD5958D661}" type="presOf" srcId="{97DA6D33-9E9E-4C58-B42B-CE0102DE7353}" destId="{A08DD1F3-00CA-419A-873B-4765BF88829B}" srcOrd="0" destOrd="0" presId="urn:microsoft.com/office/officeart/2005/8/layout/hierarchy6"/>
    <dgm:cxn modelId="{7A9EF74E-FEED-4904-8464-2C3E4ACDB6D2}" srcId="{621432B7-7A6B-4778-B86D-B5E1CB152902}" destId="{F11565C7-753F-440C-90A1-CD4F40E14361}" srcOrd="1" destOrd="0" parTransId="{D55C3BF4-5367-4528-8176-D0F2FBFA6C7A}" sibTransId="{09D397B6-21F8-4C6A-8A51-FC7BF6182554}"/>
    <dgm:cxn modelId="{CF4E3A8B-F662-4A18-B2FB-BE1C23AC4C5C}" srcId="{399F801B-B935-493A-9C46-1E9D06709E12}" destId="{5C456029-0379-4DC1-A31E-6228F2754699}" srcOrd="1" destOrd="0" parTransId="{D1FA4076-EFC0-4FDE-BB76-397B76C18683}" sibTransId="{F80A2AFE-CFFA-4D20-90BE-6FE3927F5697}"/>
    <dgm:cxn modelId="{49D941AE-A06F-466B-A1E1-272A17904FB7}" type="presOf" srcId="{2365E608-3D58-4004-B159-2774224551B2}" destId="{20BCE9E8-EB10-4090-8FAE-2518A54D19FD}" srcOrd="0" destOrd="0" presId="urn:microsoft.com/office/officeart/2005/8/layout/hierarchy6"/>
    <dgm:cxn modelId="{AF075AB0-7399-46C4-A4A5-6CD870678F6E}" type="presOf" srcId="{43FE94A8-69AC-4E56-961E-BF6BF266A28D}" destId="{FEDA39D5-9DE2-493B-871C-C5564383CEA2}" srcOrd="0" destOrd="0" presId="urn:microsoft.com/office/officeart/2005/8/layout/hierarchy6"/>
    <dgm:cxn modelId="{29915EC6-10BA-4909-94C8-1FC79FCEF6E8}" type="presOf" srcId="{BE5074B7-9F1D-4EED-BCAC-621BE27E1339}" destId="{D2B1BA64-66A2-47FD-B06F-608E666D9AA3}" srcOrd="0" destOrd="0" presId="urn:microsoft.com/office/officeart/2005/8/layout/hierarchy6"/>
    <dgm:cxn modelId="{C36C85C9-AFAC-4AFA-81A6-D8DD27FFC0DC}" type="presOf" srcId="{399F801B-B935-493A-9C46-1E9D06709E12}" destId="{B0EEF24A-4012-45A0-BF4A-DE8DD720A993}" srcOrd="0" destOrd="0" presId="urn:microsoft.com/office/officeart/2005/8/layout/hierarchy6"/>
    <dgm:cxn modelId="{13C53BCC-D934-42E0-AE41-719A2065952E}" type="presOf" srcId="{A1A71E39-697F-4C51-86BB-52A7D982157F}" destId="{C37C8A6E-9204-40D5-8F5F-1DB36CE7B191}" srcOrd="0" destOrd="0" presId="urn:microsoft.com/office/officeart/2005/8/layout/hierarchy6"/>
    <dgm:cxn modelId="{040C41DC-EA88-4B67-B577-2EDEC391B523}" type="presOf" srcId="{271704A8-5483-4B1C-9345-EC93D02E13E9}" destId="{B06E65B8-57E5-479B-B205-CF1EE63CF937}" srcOrd="0" destOrd="0" presId="urn:microsoft.com/office/officeart/2005/8/layout/hierarchy6"/>
    <dgm:cxn modelId="{1F5847E5-9785-4491-A103-4B9EDFB3F609}" srcId="{A1A71E39-697F-4C51-86BB-52A7D982157F}" destId="{621432B7-7A6B-4778-B86D-B5E1CB152902}" srcOrd="0" destOrd="0" parTransId="{97DA6D33-9E9E-4C58-B42B-CE0102DE7353}" sibTransId="{E1485FE3-8620-4F5B-AA36-07962832567A}"/>
    <dgm:cxn modelId="{7AE375E8-A605-417E-9ED3-4D93EC6CC8D5}" type="presOf" srcId="{D1FA4076-EFC0-4FDE-BB76-397B76C18683}" destId="{908CA8C5-932A-46CB-A88A-F319C01BD5AA}" srcOrd="0" destOrd="0" presId="urn:microsoft.com/office/officeart/2005/8/layout/hierarchy6"/>
    <dgm:cxn modelId="{3C91D0F4-664B-4685-A640-1BA2CBC85AD0}" srcId="{A1A71E39-697F-4C51-86BB-52A7D982157F}" destId="{399F801B-B935-493A-9C46-1E9D06709E12}" srcOrd="1" destOrd="0" parTransId="{43FE94A8-69AC-4E56-961E-BF6BF266A28D}" sibTransId="{83D98FB5-7C14-4807-8C90-B648C2A84BE0}"/>
    <dgm:cxn modelId="{5481F5F4-8007-4ECC-87C5-CC22991BCB14}" type="presOf" srcId="{213C02B3-A320-45EE-8D39-54E5BE7F7BF4}" destId="{B66E1C8F-61A8-4B3F-86DB-C1768DA03993}" srcOrd="0" destOrd="0" presId="urn:microsoft.com/office/officeart/2005/8/layout/hierarchy6"/>
    <dgm:cxn modelId="{18DBA7E6-D52C-4750-A7E7-C7B228F3E886}" type="presParOf" srcId="{B06E65B8-57E5-479B-B205-CF1EE63CF937}" destId="{4844930A-6390-488F-B55B-7912C6FEC957}" srcOrd="0" destOrd="0" presId="urn:microsoft.com/office/officeart/2005/8/layout/hierarchy6"/>
    <dgm:cxn modelId="{ECF8956D-7FB9-4EBE-BA9E-8937763B3957}" type="presParOf" srcId="{4844930A-6390-488F-B55B-7912C6FEC957}" destId="{DDA92AA9-1459-4618-B376-128B25356F48}" srcOrd="0" destOrd="0" presId="urn:microsoft.com/office/officeart/2005/8/layout/hierarchy6"/>
    <dgm:cxn modelId="{48470D3D-6D98-49FF-A9F3-439A4F3D1B3A}" type="presParOf" srcId="{DDA92AA9-1459-4618-B376-128B25356F48}" destId="{020C5D6B-2A48-460C-9083-0237C0802626}" srcOrd="0" destOrd="0" presId="urn:microsoft.com/office/officeart/2005/8/layout/hierarchy6"/>
    <dgm:cxn modelId="{07BD5803-F926-4A06-934D-526CF1449AC4}" type="presParOf" srcId="{020C5D6B-2A48-460C-9083-0237C0802626}" destId="{C37C8A6E-9204-40D5-8F5F-1DB36CE7B191}" srcOrd="0" destOrd="0" presId="urn:microsoft.com/office/officeart/2005/8/layout/hierarchy6"/>
    <dgm:cxn modelId="{623F262E-FDF9-4210-9929-2570D5A127A4}" type="presParOf" srcId="{020C5D6B-2A48-460C-9083-0237C0802626}" destId="{46C77416-51B8-4D29-9A43-660FB6DA19E0}" srcOrd="1" destOrd="0" presId="urn:microsoft.com/office/officeart/2005/8/layout/hierarchy6"/>
    <dgm:cxn modelId="{D55BB992-C95A-4C73-B985-4E251E6E7017}" type="presParOf" srcId="{46C77416-51B8-4D29-9A43-660FB6DA19E0}" destId="{A08DD1F3-00CA-419A-873B-4765BF88829B}" srcOrd="0" destOrd="0" presId="urn:microsoft.com/office/officeart/2005/8/layout/hierarchy6"/>
    <dgm:cxn modelId="{9CD121E4-D63D-4AE8-9CAC-B5E4848F7EED}" type="presParOf" srcId="{46C77416-51B8-4D29-9A43-660FB6DA19E0}" destId="{3DC31B0E-40D2-4BA9-98F6-E0568A2A84FA}" srcOrd="1" destOrd="0" presId="urn:microsoft.com/office/officeart/2005/8/layout/hierarchy6"/>
    <dgm:cxn modelId="{AC897501-AA0D-4B67-8304-1A0CC71C10DB}" type="presParOf" srcId="{3DC31B0E-40D2-4BA9-98F6-E0568A2A84FA}" destId="{CF50AEA7-767E-45A5-8028-42BC51AB9671}" srcOrd="0" destOrd="0" presId="urn:microsoft.com/office/officeart/2005/8/layout/hierarchy6"/>
    <dgm:cxn modelId="{1BCBDD21-A3B6-4386-BFC1-42EC377087B8}" type="presParOf" srcId="{3DC31B0E-40D2-4BA9-98F6-E0568A2A84FA}" destId="{C0AA0402-459A-4C92-96E9-9F1EFB88FCB3}" srcOrd="1" destOrd="0" presId="urn:microsoft.com/office/officeart/2005/8/layout/hierarchy6"/>
    <dgm:cxn modelId="{871C26A9-79E6-446F-9F0F-EE7D570D0079}" type="presParOf" srcId="{C0AA0402-459A-4C92-96E9-9F1EFB88FCB3}" destId="{D2B1BA64-66A2-47FD-B06F-608E666D9AA3}" srcOrd="0" destOrd="0" presId="urn:microsoft.com/office/officeart/2005/8/layout/hierarchy6"/>
    <dgm:cxn modelId="{E3C46898-582A-4A93-95CA-F3D43376D451}" type="presParOf" srcId="{C0AA0402-459A-4C92-96E9-9F1EFB88FCB3}" destId="{4BA0A051-8913-4898-9AEB-B4C5B25754EF}" srcOrd="1" destOrd="0" presId="urn:microsoft.com/office/officeart/2005/8/layout/hierarchy6"/>
    <dgm:cxn modelId="{F39FC936-9663-4C66-8B0C-18A410794659}" type="presParOf" srcId="{4BA0A051-8913-4898-9AEB-B4C5B25754EF}" destId="{20BCE9E8-EB10-4090-8FAE-2518A54D19FD}" srcOrd="0" destOrd="0" presId="urn:microsoft.com/office/officeart/2005/8/layout/hierarchy6"/>
    <dgm:cxn modelId="{4070E427-8BBD-4226-A680-EEB775629C77}" type="presParOf" srcId="{4BA0A051-8913-4898-9AEB-B4C5B25754EF}" destId="{5D8E524F-3E94-4781-B61E-6BCA6E260518}" srcOrd="1" destOrd="0" presId="urn:microsoft.com/office/officeart/2005/8/layout/hierarchy6"/>
    <dgm:cxn modelId="{842B0762-0E64-40D7-AB69-B9AF96DC1BBB}" type="presParOf" srcId="{C0AA0402-459A-4C92-96E9-9F1EFB88FCB3}" destId="{B041D88A-0C14-496F-9204-0C46B33ABF70}" srcOrd="2" destOrd="0" presId="urn:microsoft.com/office/officeart/2005/8/layout/hierarchy6"/>
    <dgm:cxn modelId="{5AF23219-321F-419A-8735-F64249C13327}" type="presParOf" srcId="{C0AA0402-459A-4C92-96E9-9F1EFB88FCB3}" destId="{2389D369-FCB9-4C20-88A4-B8DDFCEC92FC}" srcOrd="3" destOrd="0" presId="urn:microsoft.com/office/officeart/2005/8/layout/hierarchy6"/>
    <dgm:cxn modelId="{DE89B55F-B6B7-489F-ADF2-A75787B16F13}" type="presParOf" srcId="{2389D369-FCB9-4C20-88A4-B8DDFCEC92FC}" destId="{4B2F0CC3-1CC0-40AE-85C5-5DD927DFE417}" srcOrd="0" destOrd="0" presId="urn:microsoft.com/office/officeart/2005/8/layout/hierarchy6"/>
    <dgm:cxn modelId="{9B2B5B50-21CF-44B9-83AA-F336AFE90C14}" type="presParOf" srcId="{2389D369-FCB9-4C20-88A4-B8DDFCEC92FC}" destId="{4A329BCA-A76E-49B5-9B60-54B2363EF64B}" srcOrd="1" destOrd="0" presId="urn:microsoft.com/office/officeart/2005/8/layout/hierarchy6"/>
    <dgm:cxn modelId="{E6648162-7CDA-4123-BA39-359B08BD1B40}" type="presParOf" srcId="{C0AA0402-459A-4C92-96E9-9F1EFB88FCB3}" destId="{104B9A52-E375-4F41-8171-29FAC9A06F8C}" srcOrd="4" destOrd="0" presId="urn:microsoft.com/office/officeart/2005/8/layout/hierarchy6"/>
    <dgm:cxn modelId="{59EF1639-8894-4148-B0C7-EA1EDEE095F7}" type="presParOf" srcId="{C0AA0402-459A-4C92-96E9-9F1EFB88FCB3}" destId="{89177F7C-608B-4565-9B29-D5DD6FF0B30D}" srcOrd="5" destOrd="0" presId="urn:microsoft.com/office/officeart/2005/8/layout/hierarchy6"/>
    <dgm:cxn modelId="{4EFC8691-D292-4C60-820F-DC2293754359}" type="presParOf" srcId="{89177F7C-608B-4565-9B29-D5DD6FF0B30D}" destId="{FB7858FE-71AB-4B91-913F-BC723D8E1E6E}" srcOrd="0" destOrd="0" presId="urn:microsoft.com/office/officeart/2005/8/layout/hierarchy6"/>
    <dgm:cxn modelId="{465D999A-6E48-429D-BF3B-2CE8EDB8ADCA}" type="presParOf" srcId="{89177F7C-608B-4565-9B29-D5DD6FF0B30D}" destId="{B76802A5-336E-4D14-AE2D-72DE7B1EF889}" srcOrd="1" destOrd="0" presId="urn:microsoft.com/office/officeart/2005/8/layout/hierarchy6"/>
    <dgm:cxn modelId="{84559A23-803F-4321-BBCF-2234A719984C}" type="presParOf" srcId="{46C77416-51B8-4D29-9A43-660FB6DA19E0}" destId="{FEDA39D5-9DE2-493B-871C-C5564383CEA2}" srcOrd="2" destOrd="0" presId="urn:microsoft.com/office/officeart/2005/8/layout/hierarchy6"/>
    <dgm:cxn modelId="{57C557B0-8F4E-42CF-A6D8-580C6FC6F299}" type="presParOf" srcId="{46C77416-51B8-4D29-9A43-660FB6DA19E0}" destId="{BD344C64-9912-4307-974B-A3F940D76499}" srcOrd="3" destOrd="0" presId="urn:microsoft.com/office/officeart/2005/8/layout/hierarchy6"/>
    <dgm:cxn modelId="{CC13780D-BE90-488A-B241-6A43E3C5594A}" type="presParOf" srcId="{BD344C64-9912-4307-974B-A3F940D76499}" destId="{B0EEF24A-4012-45A0-BF4A-DE8DD720A993}" srcOrd="0" destOrd="0" presId="urn:microsoft.com/office/officeart/2005/8/layout/hierarchy6"/>
    <dgm:cxn modelId="{4A34D2EA-5E43-454A-83B9-67F1F330471F}" type="presParOf" srcId="{BD344C64-9912-4307-974B-A3F940D76499}" destId="{CB5ABE7B-51B9-4287-A96B-C18F4DC62D49}" srcOrd="1" destOrd="0" presId="urn:microsoft.com/office/officeart/2005/8/layout/hierarchy6"/>
    <dgm:cxn modelId="{5335313E-12CA-4E89-9EEE-26D314530A53}" type="presParOf" srcId="{CB5ABE7B-51B9-4287-A96B-C18F4DC62D49}" destId="{B66E1C8F-61A8-4B3F-86DB-C1768DA03993}" srcOrd="0" destOrd="0" presId="urn:microsoft.com/office/officeart/2005/8/layout/hierarchy6"/>
    <dgm:cxn modelId="{E02F08A9-BE5B-4BC3-8E40-65E5DE2116DB}" type="presParOf" srcId="{CB5ABE7B-51B9-4287-A96B-C18F4DC62D49}" destId="{EFCF74C8-C7B9-4B16-8F7B-BD159C8018AF}" srcOrd="1" destOrd="0" presId="urn:microsoft.com/office/officeart/2005/8/layout/hierarchy6"/>
    <dgm:cxn modelId="{7D7C3508-2EA6-48EB-A116-EABE7F437BA0}" type="presParOf" srcId="{EFCF74C8-C7B9-4B16-8F7B-BD159C8018AF}" destId="{2F43E808-CA24-473D-BC1D-CFEB23C8D10E}" srcOrd="0" destOrd="0" presId="urn:microsoft.com/office/officeart/2005/8/layout/hierarchy6"/>
    <dgm:cxn modelId="{9DA24CA2-BD4B-4151-AF7A-51BFE48E8D41}" type="presParOf" srcId="{EFCF74C8-C7B9-4B16-8F7B-BD159C8018AF}" destId="{8B32EF57-C4A5-4292-8496-04168819C2CE}" srcOrd="1" destOrd="0" presId="urn:microsoft.com/office/officeart/2005/8/layout/hierarchy6"/>
    <dgm:cxn modelId="{FF6EE5DD-522E-4DB4-949B-DFBC83F4779D}" type="presParOf" srcId="{CB5ABE7B-51B9-4287-A96B-C18F4DC62D49}" destId="{908CA8C5-932A-46CB-A88A-F319C01BD5AA}" srcOrd="2" destOrd="0" presId="urn:microsoft.com/office/officeart/2005/8/layout/hierarchy6"/>
    <dgm:cxn modelId="{3F0C228F-86A4-499F-8C6C-33EDED4FFCF0}" type="presParOf" srcId="{CB5ABE7B-51B9-4287-A96B-C18F4DC62D49}" destId="{C44A7363-3B92-4270-8461-F15F7C3FEB46}" srcOrd="3" destOrd="0" presId="urn:microsoft.com/office/officeart/2005/8/layout/hierarchy6"/>
    <dgm:cxn modelId="{C5FD7521-9876-4F0D-9DB2-B10C7D173452}" type="presParOf" srcId="{C44A7363-3B92-4270-8461-F15F7C3FEB46}" destId="{DBE2648B-BB93-4807-A5E7-72F137D65E07}" srcOrd="0" destOrd="0" presId="urn:microsoft.com/office/officeart/2005/8/layout/hierarchy6"/>
    <dgm:cxn modelId="{4DF30781-2446-46BD-91DD-374FE8F35FA2}" type="presParOf" srcId="{C44A7363-3B92-4270-8461-F15F7C3FEB46}" destId="{CA1EAAB4-F546-4FA8-AE85-B6DDC006B03E}" srcOrd="1" destOrd="0" presId="urn:microsoft.com/office/officeart/2005/8/layout/hierarchy6"/>
    <dgm:cxn modelId="{90455ECC-237C-44C6-AB41-294D4AEB218A}" type="presParOf" srcId="{B06E65B8-57E5-479B-B205-CF1EE63CF937}" destId="{7A1B1470-B738-4779-85B2-DA987314FFC7}"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E67D1E5C-F320-4F42-B284-AEA02ED83A95}"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AC001FCF-7F08-430E-A3A0-5100A5EFC7FA}">
      <dgm:prSet phldrT="[Text]"/>
      <dgm:spPr/>
      <dgm:t>
        <a:bodyPr/>
        <a:lstStyle/>
        <a:p>
          <a:r>
            <a:rPr lang="en-US" dirty="0"/>
            <a:t>Cash Flow to the Firm</a:t>
          </a:r>
        </a:p>
      </dgm:t>
    </dgm:pt>
    <dgm:pt modelId="{A9D631B1-09EF-42D2-A1D6-D7A7F8E6B99E}" type="parTrans" cxnId="{D34A439E-4568-428B-8FB8-27AA4F97036D}">
      <dgm:prSet/>
      <dgm:spPr/>
      <dgm:t>
        <a:bodyPr/>
        <a:lstStyle/>
        <a:p>
          <a:endParaRPr lang="en-US"/>
        </a:p>
      </dgm:t>
    </dgm:pt>
    <dgm:pt modelId="{793E2095-38DA-4F5D-AC88-855D28C8021D}" type="sibTrans" cxnId="{D34A439E-4568-428B-8FB8-27AA4F97036D}">
      <dgm:prSet/>
      <dgm:spPr/>
      <dgm:t>
        <a:bodyPr/>
        <a:lstStyle/>
        <a:p>
          <a:endParaRPr lang="en-US"/>
        </a:p>
      </dgm:t>
    </dgm:pt>
    <dgm:pt modelId="{5B37255F-0EB7-4084-8AF8-290338F77B8D}">
      <dgm:prSet phldrT="[Text]"/>
      <dgm:spPr/>
      <dgm:t>
        <a:bodyPr/>
        <a:lstStyle/>
        <a:p>
          <a:r>
            <a:rPr lang="en-US" dirty="0"/>
            <a:t>WACC</a:t>
          </a:r>
        </a:p>
      </dgm:t>
    </dgm:pt>
    <dgm:pt modelId="{DF1BE85D-27F3-4AA6-AF74-760C0F541F5B}" type="parTrans" cxnId="{DCF8A883-E3A0-4093-92A8-CC479333AB5B}">
      <dgm:prSet/>
      <dgm:spPr/>
      <dgm:t>
        <a:bodyPr/>
        <a:lstStyle/>
        <a:p>
          <a:endParaRPr lang="en-US"/>
        </a:p>
      </dgm:t>
    </dgm:pt>
    <dgm:pt modelId="{0DD2E652-FF5A-4882-BAD0-9BB569D49B48}" type="sibTrans" cxnId="{DCF8A883-E3A0-4093-92A8-CC479333AB5B}">
      <dgm:prSet/>
      <dgm:spPr/>
      <dgm:t>
        <a:bodyPr/>
        <a:lstStyle/>
        <a:p>
          <a:endParaRPr lang="en-US"/>
        </a:p>
      </dgm:t>
    </dgm:pt>
    <dgm:pt modelId="{7E7D2303-1598-49A9-AA7A-0C81C3584C8C}">
      <dgm:prSet phldrT="[Text]"/>
      <dgm:spPr/>
      <dgm:t>
        <a:bodyPr/>
        <a:lstStyle/>
        <a:p>
          <a:r>
            <a:rPr lang="en-US" dirty="0"/>
            <a:t>Cash Flow to Equity</a:t>
          </a:r>
        </a:p>
      </dgm:t>
    </dgm:pt>
    <dgm:pt modelId="{E21C02C8-EBE4-485F-8A49-3CDBB5CB7A49}" type="parTrans" cxnId="{ADE912FF-A38D-45EC-8431-47CA262313B4}">
      <dgm:prSet/>
      <dgm:spPr/>
      <dgm:t>
        <a:bodyPr/>
        <a:lstStyle/>
        <a:p>
          <a:endParaRPr lang="en-US"/>
        </a:p>
      </dgm:t>
    </dgm:pt>
    <dgm:pt modelId="{1B04E347-1988-43AE-8EAE-9684213CF9CF}" type="sibTrans" cxnId="{ADE912FF-A38D-45EC-8431-47CA262313B4}">
      <dgm:prSet/>
      <dgm:spPr/>
      <dgm:t>
        <a:bodyPr/>
        <a:lstStyle/>
        <a:p>
          <a:endParaRPr lang="en-US"/>
        </a:p>
      </dgm:t>
    </dgm:pt>
    <dgm:pt modelId="{1AC3FB08-F6D7-4170-A221-FE3E93B62C7D}">
      <dgm:prSet phldrT="[Text]"/>
      <dgm:spPr/>
      <dgm:t>
        <a:bodyPr/>
        <a:lstStyle/>
        <a:p>
          <a:r>
            <a:rPr lang="en-US" dirty="0"/>
            <a:t>Required return on equity</a:t>
          </a:r>
        </a:p>
      </dgm:t>
    </dgm:pt>
    <dgm:pt modelId="{BBF01E2B-959E-483C-B0F0-F4F6FD0312FE}" type="parTrans" cxnId="{749F52B8-F13B-4BB4-860E-99423097937C}">
      <dgm:prSet/>
      <dgm:spPr/>
      <dgm:t>
        <a:bodyPr/>
        <a:lstStyle/>
        <a:p>
          <a:endParaRPr lang="en-US"/>
        </a:p>
      </dgm:t>
    </dgm:pt>
    <dgm:pt modelId="{8BBC06BC-E318-4891-A122-96B2E19ED442}" type="sibTrans" cxnId="{749F52B8-F13B-4BB4-860E-99423097937C}">
      <dgm:prSet/>
      <dgm:spPr/>
      <dgm:t>
        <a:bodyPr/>
        <a:lstStyle/>
        <a:p>
          <a:endParaRPr lang="en-US"/>
        </a:p>
      </dgm:t>
    </dgm:pt>
    <dgm:pt modelId="{6778C635-12D5-416F-A152-4BB38AE920DD}">
      <dgm:prSet phldrT="[Text]"/>
      <dgm:spPr/>
      <dgm:t>
        <a:bodyPr/>
        <a:lstStyle/>
        <a:p>
          <a:r>
            <a:rPr lang="en-US" dirty="0"/>
            <a:t>Nominal Cash Flows</a:t>
          </a:r>
        </a:p>
      </dgm:t>
    </dgm:pt>
    <dgm:pt modelId="{2378E493-F811-4875-90E4-442938C21C85}" type="parTrans" cxnId="{2685A556-EE3D-4B13-84A0-BF83EDE820F8}">
      <dgm:prSet/>
      <dgm:spPr/>
      <dgm:t>
        <a:bodyPr/>
        <a:lstStyle/>
        <a:p>
          <a:endParaRPr lang="en-US"/>
        </a:p>
      </dgm:t>
    </dgm:pt>
    <dgm:pt modelId="{E1E4B19A-B813-458C-8BD1-879E311E9E59}" type="sibTrans" cxnId="{2685A556-EE3D-4B13-84A0-BF83EDE820F8}">
      <dgm:prSet/>
      <dgm:spPr/>
      <dgm:t>
        <a:bodyPr/>
        <a:lstStyle/>
        <a:p>
          <a:endParaRPr lang="en-US"/>
        </a:p>
      </dgm:t>
    </dgm:pt>
    <dgm:pt modelId="{8BCBD7D6-885E-4EFD-B925-7FF1237FDA3C}">
      <dgm:prSet phldrT="[Text]"/>
      <dgm:spPr/>
      <dgm:t>
        <a:bodyPr/>
        <a:lstStyle/>
        <a:p>
          <a:r>
            <a:rPr lang="en-US" dirty="0"/>
            <a:t>Nominal discount rates</a:t>
          </a:r>
        </a:p>
      </dgm:t>
    </dgm:pt>
    <dgm:pt modelId="{C62073CF-FB7F-482A-89F4-8AD2F10F0AB6}" type="parTrans" cxnId="{E2FF0A3D-CA36-4C7E-9052-E3B971A6BE56}">
      <dgm:prSet/>
      <dgm:spPr/>
      <dgm:t>
        <a:bodyPr/>
        <a:lstStyle/>
        <a:p>
          <a:endParaRPr lang="en-US"/>
        </a:p>
      </dgm:t>
    </dgm:pt>
    <dgm:pt modelId="{04A7BA38-1FE0-4ABF-AC87-BEE5B82687EA}" type="sibTrans" cxnId="{E2FF0A3D-CA36-4C7E-9052-E3B971A6BE56}">
      <dgm:prSet/>
      <dgm:spPr/>
      <dgm:t>
        <a:bodyPr/>
        <a:lstStyle/>
        <a:p>
          <a:endParaRPr lang="en-US"/>
        </a:p>
      </dgm:t>
    </dgm:pt>
    <dgm:pt modelId="{CBFB4766-1A8D-4435-B1B6-F4AB82A19C4E}">
      <dgm:prSet phldrT="[Text]"/>
      <dgm:spPr/>
      <dgm:t>
        <a:bodyPr/>
        <a:lstStyle/>
        <a:p>
          <a:r>
            <a:rPr lang="en-US" dirty="0"/>
            <a:t>Real Cash Flows</a:t>
          </a:r>
        </a:p>
      </dgm:t>
    </dgm:pt>
    <dgm:pt modelId="{D3B87C95-83E7-4983-88D2-76219998C4BD}" type="parTrans" cxnId="{5B8BD63E-0DD8-41C0-9010-6ED4E4948FE3}">
      <dgm:prSet/>
      <dgm:spPr/>
      <dgm:t>
        <a:bodyPr/>
        <a:lstStyle/>
        <a:p>
          <a:endParaRPr lang="en-US"/>
        </a:p>
      </dgm:t>
    </dgm:pt>
    <dgm:pt modelId="{D4D713D5-DEBC-4425-A693-7F401992BF9D}" type="sibTrans" cxnId="{5B8BD63E-0DD8-41C0-9010-6ED4E4948FE3}">
      <dgm:prSet/>
      <dgm:spPr/>
      <dgm:t>
        <a:bodyPr/>
        <a:lstStyle/>
        <a:p>
          <a:endParaRPr lang="en-US"/>
        </a:p>
      </dgm:t>
    </dgm:pt>
    <dgm:pt modelId="{4D879414-FF26-42B4-A1BE-E4ADACBEEA93}">
      <dgm:prSet phldrT="[Text]"/>
      <dgm:spPr/>
      <dgm:t>
        <a:bodyPr/>
        <a:lstStyle/>
        <a:p>
          <a:r>
            <a:rPr lang="en-US" dirty="0"/>
            <a:t>Real discount rates</a:t>
          </a:r>
        </a:p>
      </dgm:t>
    </dgm:pt>
    <dgm:pt modelId="{4053A8FF-5B18-44AC-A258-B2E5AC034D4D}" type="parTrans" cxnId="{58BB2DBA-93DB-4AC6-8E30-13AE94DF33D5}">
      <dgm:prSet/>
      <dgm:spPr/>
      <dgm:t>
        <a:bodyPr/>
        <a:lstStyle/>
        <a:p>
          <a:endParaRPr lang="en-US"/>
        </a:p>
      </dgm:t>
    </dgm:pt>
    <dgm:pt modelId="{0A961B50-4C32-45A4-A191-20878EB25B1A}" type="sibTrans" cxnId="{58BB2DBA-93DB-4AC6-8E30-13AE94DF33D5}">
      <dgm:prSet/>
      <dgm:spPr/>
      <dgm:t>
        <a:bodyPr/>
        <a:lstStyle/>
        <a:p>
          <a:endParaRPr lang="en-US"/>
        </a:p>
      </dgm:t>
    </dgm:pt>
    <dgm:pt modelId="{4212994B-9CD7-4A58-93D1-7B16A63F944D}" type="pres">
      <dgm:prSet presAssocID="{E67D1E5C-F320-4F42-B284-AEA02ED83A95}" presName="Name0" presStyleCnt="0">
        <dgm:presLayoutVars>
          <dgm:dir/>
          <dgm:animLvl val="lvl"/>
          <dgm:resizeHandles val="exact"/>
        </dgm:presLayoutVars>
      </dgm:prSet>
      <dgm:spPr/>
    </dgm:pt>
    <dgm:pt modelId="{067D983F-602B-4A5E-B9FC-B01C3E918C67}" type="pres">
      <dgm:prSet presAssocID="{AC001FCF-7F08-430E-A3A0-5100A5EFC7FA}" presName="linNode" presStyleCnt="0"/>
      <dgm:spPr/>
    </dgm:pt>
    <dgm:pt modelId="{CEE04CD7-617F-4A2B-878A-0574014A9CC5}" type="pres">
      <dgm:prSet presAssocID="{AC001FCF-7F08-430E-A3A0-5100A5EFC7FA}" presName="parentText" presStyleLbl="node1" presStyleIdx="0" presStyleCnt="4">
        <dgm:presLayoutVars>
          <dgm:chMax val="1"/>
          <dgm:bulletEnabled val="1"/>
        </dgm:presLayoutVars>
      </dgm:prSet>
      <dgm:spPr/>
    </dgm:pt>
    <dgm:pt modelId="{15530B2B-58BC-4094-915B-2EAE000E5477}" type="pres">
      <dgm:prSet presAssocID="{AC001FCF-7F08-430E-A3A0-5100A5EFC7FA}" presName="descendantText" presStyleLbl="alignAccFollowNode1" presStyleIdx="0" presStyleCnt="4">
        <dgm:presLayoutVars>
          <dgm:bulletEnabled val="1"/>
        </dgm:presLayoutVars>
      </dgm:prSet>
      <dgm:spPr/>
    </dgm:pt>
    <dgm:pt modelId="{4FBE41A5-7EC7-48A6-95E0-728203C0348A}" type="pres">
      <dgm:prSet presAssocID="{793E2095-38DA-4F5D-AC88-855D28C8021D}" presName="sp" presStyleCnt="0"/>
      <dgm:spPr/>
    </dgm:pt>
    <dgm:pt modelId="{47475D9E-966B-42CF-8F17-F87F3E103152}" type="pres">
      <dgm:prSet presAssocID="{7E7D2303-1598-49A9-AA7A-0C81C3584C8C}" presName="linNode" presStyleCnt="0"/>
      <dgm:spPr/>
    </dgm:pt>
    <dgm:pt modelId="{D3E2C806-7CB2-4A03-91B7-5DB89C496D90}" type="pres">
      <dgm:prSet presAssocID="{7E7D2303-1598-49A9-AA7A-0C81C3584C8C}" presName="parentText" presStyleLbl="node1" presStyleIdx="1" presStyleCnt="4">
        <dgm:presLayoutVars>
          <dgm:chMax val="1"/>
          <dgm:bulletEnabled val="1"/>
        </dgm:presLayoutVars>
      </dgm:prSet>
      <dgm:spPr/>
    </dgm:pt>
    <dgm:pt modelId="{67A75F9C-2A3E-44A6-825E-8574A2E048DB}" type="pres">
      <dgm:prSet presAssocID="{7E7D2303-1598-49A9-AA7A-0C81C3584C8C}" presName="descendantText" presStyleLbl="alignAccFollowNode1" presStyleIdx="1" presStyleCnt="4">
        <dgm:presLayoutVars>
          <dgm:bulletEnabled val="1"/>
        </dgm:presLayoutVars>
      </dgm:prSet>
      <dgm:spPr/>
    </dgm:pt>
    <dgm:pt modelId="{38FE6E34-4A66-4C56-8B9E-F18B3F8407DC}" type="pres">
      <dgm:prSet presAssocID="{1B04E347-1988-43AE-8EAE-9684213CF9CF}" presName="sp" presStyleCnt="0"/>
      <dgm:spPr/>
    </dgm:pt>
    <dgm:pt modelId="{29D2B127-4394-4D31-AD70-A5C66299A1CF}" type="pres">
      <dgm:prSet presAssocID="{6778C635-12D5-416F-A152-4BB38AE920DD}" presName="linNode" presStyleCnt="0"/>
      <dgm:spPr/>
    </dgm:pt>
    <dgm:pt modelId="{E64557AD-1274-4FC4-BE2F-CA6E9EC7A735}" type="pres">
      <dgm:prSet presAssocID="{6778C635-12D5-416F-A152-4BB38AE920DD}" presName="parentText" presStyleLbl="node1" presStyleIdx="2" presStyleCnt="4">
        <dgm:presLayoutVars>
          <dgm:chMax val="1"/>
          <dgm:bulletEnabled val="1"/>
        </dgm:presLayoutVars>
      </dgm:prSet>
      <dgm:spPr/>
    </dgm:pt>
    <dgm:pt modelId="{0A0ACAEB-F7FD-4919-98F1-3901E4C8463A}" type="pres">
      <dgm:prSet presAssocID="{6778C635-12D5-416F-A152-4BB38AE920DD}" presName="descendantText" presStyleLbl="alignAccFollowNode1" presStyleIdx="2" presStyleCnt="4">
        <dgm:presLayoutVars>
          <dgm:bulletEnabled val="1"/>
        </dgm:presLayoutVars>
      </dgm:prSet>
      <dgm:spPr/>
    </dgm:pt>
    <dgm:pt modelId="{8B0877BD-DE21-4EC8-9BDA-DD5D01F3C458}" type="pres">
      <dgm:prSet presAssocID="{E1E4B19A-B813-458C-8BD1-879E311E9E59}" presName="sp" presStyleCnt="0"/>
      <dgm:spPr/>
    </dgm:pt>
    <dgm:pt modelId="{65B6DB46-28BD-4229-890C-2BFE4EA1587D}" type="pres">
      <dgm:prSet presAssocID="{CBFB4766-1A8D-4435-B1B6-F4AB82A19C4E}" presName="linNode" presStyleCnt="0"/>
      <dgm:spPr/>
    </dgm:pt>
    <dgm:pt modelId="{068BB37A-7E5A-479E-A513-70F700A7D24E}" type="pres">
      <dgm:prSet presAssocID="{CBFB4766-1A8D-4435-B1B6-F4AB82A19C4E}" presName="parentText" presStyleLbl="node1" presStyleIdx="3" presStyleCnt="4">
        <dgm:presLayoutVars>
          <dgm:chMax val="1"/>
          <dgm:bulletEnabled val="1"/>
        </dgm:presLayoutVars>
      </dgm:prSet>
      <dgm:spPr/>
    </dgm:pt>
    <dgm:pt modelId="{5B2B3E92-816B-4A97-9D6E-39D0B530F68A}" type="pres">
      <dgm:prSet presAssocID="{CBFB4766-1A8D-4435-B1B6-F4AB82A19C4E}" presName="descendantText" presStyleLbl="alignAccFollowNode1" presStyleIdx="3" presStyleCnt="4">
        <dgm:presLayoutVars>
          <dgm:bulletEnabled val="1"/>
        </dgm:presLayoutVars>
      </dgm:prSet>
      <dgm:spPr/>
    </dgm:pt>
  </dgm:ptLst>
  <dgm:cxnLst>
    <dgm:cxn modelId="{E3590313-202B-4B20-8C65-4B587E7C30AE}" type="presOf" srcId="{8BCBD7D6-885E-4EFD-B925-7FF1237FDA3C}" destId="{0A0ACAEB-F7FD-4919-98F1-3901E4C8463A}" srcOrd="0" destOrd="0" presId="urn:microsoft.com/office/officeart/2005/8/layout/vList5"/>
    <dgm:cxn modelId="{7158941E-2468-4F30-9EFF-9CC0B2A2BC13}" type="presOf" srcId="{AC001FCF-7F08-430E-A3A0-5100A5EFC7FA}" destId="{CEE04CD7-617F-4A2B-878A-0574014A9CC5}" srcOrd="0" destOrd="0" presId="urn:microsoft.com/office/officeart/2005/8/layout/vList5"/>
    <dgm:cxn modelId="{E2FF0A3D-CA36-4C7E-9052-E3B971A6BE56}" srcId="{6778C635-12D5-416F-A152-4BB38AE920DD}" destId="{8BCBD7D6-885E-4EFD-B925-7FF1237FDA3C}" srcOrd="0" destOrd="0" parTransId="{C62073CF-FB7F-482A-89F4-8AD2F10F0AB6}" sibTransId="{04A7BA38-1FE0-4ABF-AC87-BEE5B82687EA}"/>
    <dgm:cxn modelId="{5B8BD63E-0DD8-41C0-9010-6ED4E4948FE3}" srcId="{E67D1E5C-F320-4F42-B284-AEA02ED83A95}" destId="{CBFB4766-1A8D-4435-B1B6-F4AB82A19C4E}" srcOrd="3" destOrd="0" parTransId="{D3B87C95-83E7-4983-88D2-76219998C4BD}" sibTransId="{D4D713D5-DEBC-4425-A693-7F401992BF9D}"/>
    <dgm:cxn modelId="{654DA75C-A670-499D-80FB-2D0C7C29F3C7}" type="presOf" srcId="{7E7D2303-1598-49A9-AA7A-0C81C3584C8C}" destId="{D3E2C806-7CB2-4A03-91B7-5DB89C496D90}" srcOrd="0" destOrd="0" presId="urn:microsoft.com/office/officeart/2005/8/layout/vList5"/>
    <dgm:cxn modelId="{6860C269-EC44-4AB4-92F3-1A143D59035A}" type="presOf" srcId="{5B37255F-0EB7-4084-8AF8-290338F77B8D}" destId="{15530B2B-58BC-4094-915B-2EAE000E5477}" srcOrd="0" destOrd="0" presId="urn:microsoft.com/office/officeart/2005/8/layout/vList5"/>
    <dgm:cxn modelId="{348A0A6D-AA07-4CF4-8198-A9E3DCA4950A}" type="presOf" srcId="{1AC3FB08-F6D7-4170-A221-FE3E93B62C7D}" destId="{67A75F9C-2A3E-44A6-825E-8574A2E048DB}" srcOrd="0" destOrd="0" presId="urn:microsoft.com/office/officeart/2005/8/layout/vList5"/>
    <dgm:cxn modelId="{51FB316D-279E-4B84-A685-687A37421A24}" type="presOf" srcId="{6778C635-12D5-416F-A152-4BB38AE920DD}" destId="{E64557AD-1274-4FC4-BE2F-CA6E9EC7A735}" srcOrd="0" destOrd="0" presId="urn:microsoft.com/office/officeart/2005/8/layout/vList5"/>
    <dgm:cxn modelId="{B0D1D373-3A6C-4AEF-A64B-73A01DA10C77}" type="presOf" srcId="{4D879414-FF26-42B4-A1BE-E4ADACBEEA93}" destId="{5B2B3E92-816B-4A97-9D6E-39D0B530F68A}" srcOrd="0" destOrd="0" presId="urn:microsoft.com/office/officeart/2005/8/layout/vList5"/>
    <dgm:cxn modelId="{2685A556-EE3D-4B13-84A0-BF83EDE820F8}" srcId="{E67D1E5C-F320-4F42-B284-AEA02ED83A95}" destId="{6778C635-12D5-416F-A152-4BB38AE920DD}" srcOrd="2" destOrd="0" parTransId="{2378E493-F811-4875-90E4-442938C21C85}" sibTransId="{E1E4B19A-B813-458C-8BD1-879E311E9E59}"/>
    <dgm:cxn modelId="{DCF8A883-E3A0-4093-92A8-CC479333AB5B}" srcId="{AC001FCF-7F08-430E-A3A0-5100A5EFC7FA}" destId="{5B37255F-0EB7-4084-8AF8-290338F77B8D}" srcOrd="0" destOrd="0" parTransId="{DF1BE85D-27F3-4AA6-AF74-760C0F541F5B}" sibTransId="{0DD2E652-FF5A-4882-BAD0-9BB569D49B48}"/>
    <dgm:cxn modelId="{D34A439E-4568-428B-8FB8-27AA4F97036D}" srcId="{E67D1E5C-F320-4F42-B284-AEA02ED83A95}" destId="{AC001FCF-7F08-430E-A3A0-5100A5EFC7FA}" srcOrd="0" destOrd="0" parTransId="{A9D631B1-09EF-42D2-A1D6-D7A7F8E6B99E}" sibTransId="{793E2095-38DA-4F5D-AC88-855D28C8021D}"/>
    <dgm:cxn modelId="{749F52B8-F13B-4BB4-860E-99423097937C}" srcId="{7E7D2303-1598-49A9-AA7A-0C81C3584C8C}" destId="{1AC3FB08-F6D7-4170-A221-FE3E93B62C7D}" srcOrd="0" destOrd="0" parTransId="{BBF01E2B-959E-483C-B0F0-F4F6FD0312FE}" sibTransId="{8BBC06BC-E318-4891-A122-96B2E19ED442}"/>
    <dgm:cxn modelId="{79A206B9-BB4B-406B-92F5-5F78DFE0402B}" type="presOf" srcId="{E67D1E5C-F320-4F42-B284-AEA02ED83A95}" destId="{4212994B-9CD7-4A58-93D1-7B16A63F944D}" srcOrd="0" destOrd="0" presId="urn:microsoft.com/office/officeart/2005/8/layout/vList5"/>
    <dgm:cxn modelId="{58BB2DBA-93DB-4AC6-8E30-13AE94DF33D5}" srcId="{CBFB4766-1A8D-4435-B1B6-F4AB82A19C4E}" destId="{4D879414-FF26-42B4-A1BE-E4ADACBEEA93}" srcOrd="0" destOrd="0" parTransId="{4053A8FF-5B18-44AC-A258-B2E5AC034D4D}" sibTransId="{0A961B50-4C32-45A4-A191-20878EB25B1A}"/>
    <dgm:cxn modelId="{A3EA76E2-AC40-41E7-A2BF-638A7807B507}" type="presOf" srcId="{CBFB4766-1A8D-4435-B1B6-F4AB82A19C4E}" destId="{068BB37A-7E5A-479E-A513-70F700A7D24E}" srcOrd="0" destOrd="0" presId="urn:microsoft.com/office/officeart/2005/8/layout/vList5"/>
    <dgm:cxn modelId="{ADE912FF-A38D-45EC-8431-47CA262313B4}" srcId="{E67D1E5C-F320-4F42-B284-AEA02ED83A95}" destId="{7E7D2303-1598-49A9-AA7A-0C81C3584C8C}" srcOrd="1" destOrd="0" parTransId="{E21C02C8-EBE4-485F-8A49-3CDBB5CB7A49}" sibTransId="{1B04E347-1988-43AE-8EAE-9684213CF9CF}"/>
    <dgm:cxn modelId="{FC2F7146-E8DB-4CA3-BC25-9F546F3D54C2}" type="presParOf" srcId="{4212994B-9CD7-4A58-93D1-7B16A63F944D}" destId="{067D983F-602B-4A5E-B9FC-B01C3E918C67}" srcOrd="0" destOrd="0" presId="urn:microsoft.com/office/officeart/2005/8/layout/vList5"/>
    <dgm:cxn modelId="{E466E9FC-DD8C-4F14-9EA0-7935B248AAA5}" type="presParOf" srcId="{067D983F-602B-4A5E-B9FC-B01C3E918C67}" destId="{CEE04CD7-617F-4A2B-878A-0574014A9CC5}" srcOrd="0" destOrd="0" presId="urn:microsoft.com/office/officeart/2005/8/layout/vList5"/>
    <dgm:cxn modelId="{BA76B56A-97DB-4727-ADC8-423E4AA4BBA0}" type="presParOf" srcId="{067D983F-602B-4A5E-B9FC-B01C3E918C67}" destId="{15530B2B-58BC-4094-915B-2EAE000E5477}" srcOrd="1" destOrd="0" presId="urn:microsoft.com/office/officeart/2005/8/layout/vList5"/>
    <dgm:cxn modelId="{0A575E5B-7101-4D1B-A400-01B14003EC44}" type="presParOf" srcId="{4212994B-9CD7-4A58-93D1-7B16A63F944D}" destId="{4FBE41A5-7EC7-48A6-95E0-728203C0348A}" srcOrd="1" destOrd="0" presId="urn:microsoft.com/office/officeart/2005/8/layout/vList5"/>
    <dgm:cxn modelId="{CF8250A1-C95B-4E83-A56B-74D02FD1E508}" type="presParOf" srcId="{4212994B-9CD7-4A58-93D1-7B16A63F944D}" destId="{47475D9E-966B-42CF-8F17-F87F3E103152}" srcOrd="2" destOrd="0" presId="urn:microsoft.com/office/officeart/2005/8/layout/vList5"/>
    <dgm:cxn modelId="{21758123-ACAB-417D-9152-ACDB063517BD}" type="presParOf" srcId="{47475D9E-966B-42CF-8F17-F87F3E103152}" destId="{D3E2C806-7CB2-4A03-91B7-5DB89C496D90}" srcOrd="0" destOrd="0" presId="urn:microsoft.com/office/officeart/2005/8/layout/vList5"/>
    <dgm:cxn modelId="{B0B2CFF0-59F4-43AF-B9DF-CB8E981561D0}" type="presParOf" srcId="{47475D9E-966B-42CF-8F17-F87F3E103152}" destId="{67A75F9C-2A3E-44A6-825E-8574A2E048DB}" srcOrd="1" destOrd="0" presId="urn:microsoft.com/office/officeart/2005/8/layout/vList5"/>
    <dgm:cxn modelId="{8DA0C49E-13A6-445D-91D9-1A5A10136755}" type="presParOf" srcId="{4212994B-9CD7-4A58-93D1-7B16A63F944D}" destId="{38FE6E34-4A66-4C56-8B9E-F18B3F8407DC}" srcOrd="3" destOrd="0" presId="urn:microsoft.com/office/officeart/2005/8/layout/vList5"/>
    <dgm:cxn modelId="{5631C12E-007A-4EC3-A417-450C4D8562CD}" type="presParOf" srcId="{4212994B-9CD7-4A58-93D1-7B16A63F944D}" destId="{29D2B127-4394-4D31-AD70-A5C66299A1CF}" srcOrd="4" destOrd="0" presId="urn:microsoft.com/office/officeart/2005/8/layout/vList5"/>
    <dgm:cxn modelId="{2D1F9108-E956-436C-9D38-52808A6F7E02}" type="presParOf" srcId="{29D2B127-4394-4D31-AD70-A5C66299A1CF}" destId="{E64557AD-1274-4FC4-BE2F-CA6E9EC7A735}" srcOrd="0" destOrd="0" presId="urn:microsoft.com/office/officeart/2005/8/layout/vList5"/>
    <dgm:cxn modelId="{B3E775F2-1235-408D-A238-8B2BA225B645}" type="presParOf" srcId="{29D2B127-4394-4D31-AD70-A5C66299A1CF}" destId="{0A0ACAEB-F7FD-4919-98F1-3901E4C8463A}" srcOrd="1" destOrd="0" presId="urn:microsoft.com/office/officeart/2005/8/layout/vList5"/>
    <dgm:cxn modelId="{2ED66C89-3569-4A62-86B7-53051C9D60D1}" type="presParOf" srcId="{4212994B-9CD7-4A58-93D1-7B16A63F944D}" destId="{8B0877BD-DE21-4EC8-9BDA-DD5D01F3C458}" srcOrd="5" destOrd="0" presId="urn:microsoft.com/office/officeart/2005/8/layout/vList5"/>
    <dgm:cxn modelId="{C63C86CC-7E82-4E0D-B179-B675DAB57A96}" type="presParOf" srcId="{4212994B-9CD7-4A58-93D1-7B16A63F944D}" destId="{65B6DB46-28BD-4229-890C-2BFE4EA1587D}" srcOrd="6" destOrd="0" presId="urn:microsoft.com/office/officeart/2005/8/layout/vList5"/>
    <dgm:cxn modelId="{2BFC49E0-53A4-4E94-ACAD-D3910F828765}" type="presParOf" srcId="{65B6DB46-28BD-4229-890C-2BFE4EA1587D}" destId="{068BB37A-7E5A-479E-A513-70F700A7D24E}" srcOrd="0" destOrd="0" presId="urn:microsoft.com/office/officeart/2005/8/layout/vList5"/>
    <dgm:cxn modelId="{84E47106-466D-4253-89F6-53DEA19C9D71}" type="presParOf" srcId="{65B6DB46-28BD-4229-890C-2BFE4EA1587D}" destId="{5B2B3E92-816B-4A97-9D6E-39D0B530F68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84758569-E18A-47C6-B563-157F9A81184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650E301-2572-4876-AD74-35A23674B27A}">
      <dgm:prSet phldrT="[Text]" custT="1"/>
      <dgm:spPr/>
      <dgm:t>
        <a:bodyPr/>
        <a:lstStyle/>
        <a:p>
          <a:r>
            <a:rPr lang="en-US" sz="2000" dirty="0"/>
            <a:t>Return Concepts</a:t>
          </a:r>
        </a:p>
      </dgm:t>
    </dgm:pt>
    <dgm:pt modelId="{52A61D71-AA01-4047-9E3A-57AC828DEF6D}" type="parTrans" cxnId="{7D988956-9DAF-446C-BF9E-23CA7360C9EC}">
      <dgm:prSet/>
      <dgm:spPr/>
      <dgm:t>
        <a:bodyPr/>
        <a:lstStyle/>
        <a:p>
          <a:endParaRPr lang="en-US"/>
        </a:p>
      </dgm:t>
    </dgm:pt>
    <dgm:pt modelId="{D9C86E0A-7FE7-4EA6-A3F1-81B73BCBCAF2}" type="sibTrans" cxnId="{7D988956-9DAF-446C-BF9E-23CA7360C9EC}">
      <dgm:prSet/>
      <dgm:spPr/>
      <dgm:t>
        <a:bodyPr/>
        <a:lstStyle/>
        <a:p>
          <a:endParaRPr lang="en-US"/>
        </a:p>
      </dgm:t>
    </dgm:pt>
    <dgm:pt modelId="{16EE4D4D-C43B-4ECA-8AF1-3E661D22C593}">
      <dgm:prSet phldrT="[Text]" custT="1"/>
      <dgm:spPr/>
      <dgm:t>
        <a:bodyPr/>
        <a:lstStyle/>
        <a:p>
          <a:r>
            <a:rPr lang="en-US" sz="2000" dirty="0"/>
            <a:t>Equity Risk Premium </a:t>
          </a:r>
          <a:endParaRPr lang="en-US" sz="1400" dirty="0"/>
        </a:p>
      </dgm:t>
    </dgm:pt>
    <dgm:pt modelId="{1725B786-1359-4629-B034-2ED6F892DB7B}" type="parTrans" cxnId="{8F5F4B60-4113-46B6-AB37-46EC9EAFFE5C}">
      <dgm:prSet/>
      <dgm:spPr/>
      <dgm:t>
        <a:bodyPr/>
        <a:lstStyle/>
        <a:p>
          <a:endParaRPr lang="en-US"/>
        </a:p>
      </dgm:t>
    </dgm:pt>
    <dgm:pt modelId="{91CA8E83-D001-421B-B662-4651124A90C2}" type="sibTrans" cxnId="{8F5F4B60-4113-46B6-AB37-46EC9EAFFE5C}">
      <dgm:prSet/>
      <dgm:spPr/>
      <dgm:t>
        <a:bodyPr/>
        <a:lstStyle/>
        <a:p>
          <a:endParaRPr lang="en-US"/>
        </a:p>
      </dgm:t>
    </dgm:pt>
    <dgm:pt modelId="{0F6AAB9B-21F0-40ED-A920-E7C77C3D69DB}">
      <dgm:prSet/>
      <dgm:spPr/>
      <dgm:t>
        <a:bodyPr/>
        <a:lstStyle/>
        <a:p>
          <a:r>
            <a:rPr lang="en-US" dirty="0"/>
            <a:t>= Required return on equity – Risk-free return</a:t>
          </a:r>
        </a:p>
      </dgm:t>
    </dgm:pt>
    <dgm:pt modelId="{5277F48D-6AFF-4FAA-BF46-DDB4CBA23C04}" type="parTrans" cxnId="{0E7683F7-8930-4235-B740-336330AB3320}">
      <dgm:prSet/>
      <dgm:spPr/>
      <dgm:t>
        <a:bodyPr/>
        <a:lstStyle/>
        <a:p>
          <a:endParaRPr lang="en-US"/>
        </a:p>
      </dgm:t>
    </dgm:pt>
    <dgm:pt modelId="{992D02C8-A3A2-4B74-9DED-7486B8238B63}" type="sibTrans" cxnId="{0E7683F7-8930-4235-B740-336330AB3320}">
      <dgm:prSet/>
      <dgm:spPr/>
      <dgm:t>
        <a:bodyPr/>
        <a:lstStyle/>
        <a:p>
          <a:endParaRPr lang="en-US"/>
        </a:p>
      </dgm:t>
    </dgm:pt>
    <dgm:pt modelId="{52002A39-6650-490B-95C1-965B3230CCD3}">
      <dgm:prSet/>
      <dgm:spPr/>
      <dgm:t>
        <a:bodyPr/>
        <a:lstStyle/>
        <a:p>
          <a:r>
            <a:rPr lang="en-US" b="0" dirty="0"/>
            <a:t>Holding period return, realized return, expected return, required return, discount rate, return from convergence of price to intrinsic value, and IRR</a:t>
          </a:r>
        </a:p>
      </dgm:t>
    </dgm:pt>
    <dgm:pt modelId="{9C1B7C35-6248-4934-A241-A34FF310B557}" type="parTrans" cxnId="{8D07C65B-54FD-4F34-8B3E-8F82BF66AD4E}">
      <dgm:prSet/>
      <dgm:spPr/>
      <dgm:t>
        <a:bodyPr/>
        <a:lstStyle/>
        <a:p>
          <a:endParaRPr lang="en-US"/>
        </a:p>
      </dgm:t>
    </dgm:pt>
    <dgm:pt modelId="{A501D958-E74E-4E35-AEE7-D8EE6EFB3CBF}" type="sibTrans" cxnId="{8D07C65B-54FD-4F34-8B3E-8F82BF66AD4E}">
      <dgm:prSet/>
      <dgm:spPr/>
      <dgm:t>
        <a:bodyPr/>
        <a:lstStyle/>
        <a:p>
          <a:endParaRPr lang="en-US"/>
        </a:p>
      </dgm:t>
    </dgm:pt>
    <dgm:pt modelId="{88BD6FB8-D3B7-4090-9D20-DA516D68EE82}">
      <dgm:prSet/>
      <dgm:spPr/>
      <dgm:t>
        <a:bodyPr/>
        <a:lstStyle/>
        <a:p>
          <a:pPr rtl="0"/>
          <a:r>
            <a:rPr kumimoji="0" lang="en-US" b="0" i="0" u="none" strike="noStrike" cap="none" spc="0" normalizeH="0" baseline="0" noProof="0" dirty="0">
              <a:ln>
                <a:noFill/>
              </a:ln>
              <a:solidFill>
                <a:schemeClr val="tx1"/>
              </a:solidFill>
              <a:effectLst/>
              <a:uLnTx/>
              <a:uFillTx/>
              <a:latin typeface="+mn-lt"/>
              <a:ea typeface="+mn-ea"/>
              <a:cs typeface="+mn-cs"/>
            </a:rPr>
            <a:t>Historical estimates</a:t>
          </a:r>
          <a:endParaRPr lang="en-US" b="0" dirty="0">
            <a:solidFill>
              <a:schemeClr val="tx1"/>
            </a:solidFill>
          </a:endParaRPr>
        </a:p>
      </dgm:t>
    </dgm:pt>
    <dgm:pt modelId="{E3EB6971-9293-4ED5-8DA1-08376CB39F5C}" type="parTrans" cxnId="{D9345363-A588-4525-ADB9-C3ED655858C5}">
      <dgm:prSet/>
      <dgm:spPr/>
      <dgm:t>
        <a:bodyPr/>
        <a:lstStyle/>
        <a:p>
          <a:endParaRPr lang="en-US"/>
        </a:p>
      </dgm:t>
    </dgm:pt>
    <dgm:pt modelId="{FB86E729-67FE-41C8-ABFA-53C3565BB39F}" type="sibTrans" cxnId="{D9345363-A588-4525-ADB9-C3ED655858C5}">
      <dgm:prSet/>
      <dgm:spPr/>
      <dgm:t>
        <a:bodyPr/>
        <a:lstStyle/>
        <a:p>
          <a:endParaRPr lang="en-US"/>
        </a:p>
      </dgm:t>
    </dgm:pt>
    <dgm:pt modelId="{025FAF18-FAC3-4C74-B854-4318E1DDB645}">
      <dgm:prSet/>
      <dgm:spPr/>
      <dgm:t>
        <a:bodyPr/>
        <a:lstStyle/>
        <a:p>
          <a:r>
            <a:rPr lang="en-US" b="0" dirty="0">
              <a:solidFill>
                <a:schemeClr val="tx1"/>
              </a:solidFill>
            </a:rPr>
            <a:t>Forward-looking estimates: Gordon growth model estimates, macroeconomic model estimates, survey estimates</a:t>
          </a:r>
        </a:p>
      </dgm:t>
    </dgm:pt>
    <dgm:pt modelId="{7B22AB44-B535-408C-A859-332D56E2272E}" type="parTrans" cxnId="{486E7A89-4351-4321-9116-301D36216210}">
      <dgm:prSet/>
      <dgm:spPr/>
      <dgm:t>
        <a:bodyPr/>
        <a:lstStyle/>
        <a:p>
          <a:endParaRPr lang="en-US"/>
        </a:p>
      </dgm:t>
    </dgm:pt>
    <dgm:pt modelId="{BEF0F6BA-37A6-44B4-A857-CB8A36AA4EB9}" type="sibTrans" cxnId="{486E7A89-4351-4321-9116-301D36216210}">
      <dgm:prSet/>
      <dgm:spPr/>
      <dgm:t>
        <a:bodyPr/>
        <a:lstStyle/>
        <a:p>
          <a:endParaRPr lang="en-US"/>
        </a:p>
      </dgm:t>
    </dgm:pt>
    <dgm:pt modelId="{E66F207D-DD5E-4705-BBFF-C5CA17789212}">
      <dgm:prSet/>
      <dgm:spPr/>
      <dgm:t>
        <a:bodyPr/>
        <a:lstStyle/>
        <a:p>
          <a:pPr rtl="0"/>
          <a:r>
            <a:rPr lang="en-US" b="0" dirty="0">
              <a:solidFill>
                <a:schemeClr val="tx1"/>
              </a:solidFill>
            </a:rPr>
            <a:t>Issues in estimation: </a:t>
          </a:r>
          <a:r>
            <a:rPr lang="en-US" b="0" dirty="0">
              <a:solidFill>
                <a:schemeClr val="tx1"/>
              </a:solidFill>
              <a:latin typeface="+mn-lt"/>
            </a:rPr>
            <a:t>Sample period length, geometric versus arithmetic mean, risk-free return choice, survivorship bias, strings of unusual events </a:t>
          </a:r>
          <a:endParaRPr lang="en-US" b="0" dirty="0">
            <a:solidFill>
              <a:schemeClr val="tx1"/>
            </a:solidFill>
          </a:endParaRPr>
        </a:p>
      </dgm:t>
    </dgm:pt>
    <dgm:pt modelId="{BAA62A27-1BE1-4B1C-B981-FD1AF2C8FAA4}" type="parTrans" cxnId="{4816BFD6-7F93-48B7-893E-3FB63D2F8216}">
      <dgm:prSet/>
      <dgm:spPr/>
      <dgm:t>
        <a:bodyPr/>
        <a:lstStyle/>
        <a:p>
          <a:endParaRPr lang="en-US"/>
        </a:p>
      </dgm:t>
    </dgm:pt>
    <dgm:pt modelId="{2A1EAB04-5B07-4C0C-B416-93C6E99E94AB}" type="sibTrans" cxnId="{4816BFD6-7F93-48B7-893E-3FB63D2F8216}">
      <dgm:prSet/>
      <dgm:spPr/>
      <dgm:t>
        <a:bodyPr/>
        <a:lstStyle/>
        <a:p>
          <a:endParaRPr lang="en-US"/>
        </a:p>
      </dgm:t>
    </dgm:pt>
    <dgm:pt modelId="{857708D8-C171-4E79-9162-CC68307DEA04}" type="pres">
      <dgm:prSet presAssocID="{84758569-E18A-47C6-B563-157F9A81184E}" presName="linear" presStyleCnt="0">
        <dgm:presLayoutVars>
          <dgm:dir/>
          <dgm:animLvl val="lvl"/>
          <dgm:resizeHandles val="exact"/>
        </dgm:presLayoutVars>
      </dgm:prSet>
      <dgm:spPr/>
    </dgm:pt>
    <dgm:pt modelId="{07516B8E-3088-4CEA-9A52-2B0E458E0BFE}" type="pres">
      <dgm:prSet presAssocID="{9650E301-2572-4876-AD74-35A23674B27A}" presName="parentLin" presStyleCnt="0"/>
      <dgm:spPr/>
    </dgm:pt>
    <dgm:pt modelId="{BD5E4D2E-DE73-4281-83A2-EDAE9360E3FF}" type="pres">
      <dgm:prSet presAssocID="{9650E301-2572-4876-AD74-35A23674B27A}" presName="parentLeftMargin" presStyleLbl="node1" presStyleIdx="0" presStyleCnt="2"/>
      <dgm:spPr/>
    </dgm:pt>
    <dgm:pt modelId="{A89EFCD0-A9A8-40BF-8198-A336EE87BC3F}" type="pres">
      <dgm:prSet presAssocID="{9650E301-2572-4876-AD74-35A23674B27A}" presName="parentText" presStyleLbl="node1" presStyleIdx="0" presStyleCnt="2" custScaleX="122523">
        <dgm:presLayoutVars>
          <dgm:chMax val="0"/>
          <dgm:bulletEnabled val="1"/>
        </dgm:presLayoutVars>
      </dgm:prSet>
      <dgm:spPr/>
    </dgm:pt>
    <dgm:pt modelId="{8DEF7B26-66BA-4529-9081-46BC5BB9654F}" type="pres">
      <dgm:prSet presAssocID="{9650E301-2572-4876-AD74-35A23674B27A}" presName="negativeSpace" presStyleCnt="0"/>
      <dgm:spPr/>
    </dgm:pt>
    <dgm:pt modelId="{066F4DFF-D965-4EA7-9B67-5DEE464D85B3}" type="pres">
      <dgm:prSet presAssocID="{9650E301-2572-4876-AD74-35A23674B27A}" presName="childText" presStyleLbl="conFgAcc1" presStyleIdx="0" presStyleCnt="2">
        <dgm:presLayoutVars>
          <dgm:bulletEnabled val="1"/>
        </dgm:presLayoutVars>
      </dgm:prSet>
      <dgm:spPr/>
    </dgm:pt>
    <dgm:pt modelId="{74D0FCBC-7E03-4544-8162-4B95B02E9EC3}" type="pres">
      <dgm:prSet presAssocID="{D9C86E0A-7FE7-4EA6-A3F1-81B73BCBCAF2}" presName="spaceBetweenRectangles" presStyleCnt="0"/>
      <dgm:spPr/>
    </dgm:pt>
    <dgm:pt modelId="{65F06C17-B447-4374-9C45-01E447A59191}" type="pres">
      <dgm:prSet presAssocID="{16EE4D4D-C43B-4ECA-8AF1-3E661D22C593}" presName="parentLin" presStyleCnt="0"/>
      <dgm:spPr/>
    </dgm:pt>
    <dgm:pt modelId="{EC935531-C417-4887-A24C-F6020D1DF122}" type="pres">
      <dgm:prSet presAssocID="{16EE4D4D-C43B-4ECA-8AF1-3E661D22C593}" presName="parentLeftMargin" presStyleLbl="node1" presStyleIdx="0" presStyleCnt="2"/>
      <dgm:spPr/>
    </dgm:pt>
    <dgm:pt modelId="{CE9C66BC-5DF6-46FF-AF2A-8677240AF757}" type="pres">
      <dgm:prSet presAssocID="{16EE4D4D-C43B-4ECA-8AF1-3E661D22C593}" presName="parentText" presStyleLbl="node1" presStyleIdx="1" presStyleCnt="2" custScaleX="119949">
        <dgm:presLayoutVars>
          <dgm:chMax val="0"/>
          <dgm:bulletEnabled val="1"/>
        </dgm:presLayoutVars>
      </dgm:prSet>
      <dgm:spPr/>
    </dgm:pt>
    <dgm:pt modelId="{0998C722-09A1-46C7-BE1E-01217A4AC8BA}" type="pres">
      <dgm:prSet presAssocID="{16EE4D4D-C43B-4ECA-8AF1-3E661D22C593}" presName="negativeSpace" presStyleCnt="0"/>
      <dgm:spPr/>
    </dgm:pt>
    <dgm:pt modelId="{F292E843-89F7-4576-96D2-DF77D5B6F1DD}" type="pres">
      <dgm:prSet presAssocID="{16EE4D4D-C43B-4ECA-8AF1-3E661D22C593}" presName="childText" presStyleLbl="conFgAcc1" presStyleIdx="1" presStyleCnt="2">
        <dgm:presLayoutVars>
          <dgm:bulletEnabled val="1"/>
        </dgm:presLayoutVars>
      </dgm:prSet>
      <dgm:spPr/>
    </dgm:pt>
  </dgm:ptLst>
  <dgm:cxnLst>
    <dgm:cxn modelId="{65DA9F2A-5E66-42C0-A887-360A56BA85A3}" type="presOf" srcId="{84758569-E18A-47C6-B563-157F9A81184E}" destId="{857708D8-C171-4E79-9162-CC68307DEA04}" srcOrd="0" destOrd="0" presId="urn:microsoft.com/office/officeart/2005/8/layout/list1"/>
    <dgm:cxn modelId="{8D07C65B-54FD-4F34-8B3E-8F82BF66AD4E}" srcId="{9650E301-2572-4876-AD74-35A23674B27A}" destId="{52002A39-6650-490B-95C1-965B3230CCD3}" srcOrd="0" destOrd="0" parTransId="{9C1B7C35-6248-4934-A241-A34FF310B557}" sibTransId="{A501D958-E74E-4E35-AEE7-D8EE6EFB3CBF}"/>
    <dgm:cxn modelId="{8F5F4B60-4113-46B6-AB37-46EC9EAFFE5C}" srcId="{84758569-E18A-47C6-B563-157F9A81184E}" destId="{16EE4D4D-C43B-4ECA-8AF1-3E661D22C593}" srcOrd="1" destOrd="0" parTransId="{1725B786-1359-4629-B034-2ED6F892DB7B}" sibTransId="{91CA8E83-D001-421B-B662-4651124A90C2}"/>
    <dgm:cxn modelId="{8D027B62-9466-44A1-B5F6-1B291231B0CE}" type="presOf" srcId="{025FAF18-FAC3-4C74-B854-4318E1DDB645}" destId="{F292E843-89F7-4576-96D2-DF77D5B6F1DD}" srcOrd="0" destOrd="3" presId="urn:microsoft.com/office/officeart/2005/8/layout/list1"/>
    <dgm:cxn modelId="{D9345363-A588-4525-ADB9-C3ED655858C5}" srcId="{16EE4D4D-C43B-4ECA-8AF1-3E661D22C593}" destId="{88BD6FB8-D3B7-4090-9D20-DA516D68EE82}" srcOrd="1" destOrd="0" parTransId="{E3EB6971-9293-4ED5-8DA1-08376CB39F5C}" sibTransId="{FB86E729-67FE-41C8-ABFA-53C3565BB39F}"/>
    <dgm:cxn modelId="{FF48D36B-3BDE-4D6E-AC15-3B3EF023D74B}" type="presOf" srcId="{E66F207D-DD5E-4705-BBFF-C5CA17789212}" destId="{F292E843-89F7-4576-96D2-DF77D5B6F1DD}" srcOrd="0" destOrd="2" presId="urn:microsoft.com/office/officeart/2005/8/layout/list1"/>
    <dgm:cxn modelId="{7D988956-9DAF-446C-BF9E-23CA7360C9EC}" srcId="{84758569-E18A-47C6-B563-157F9A81184E}" destId="{9650E301-2572-4876-AD74-35A23674B27A}" srcOrd="0" destOrd="0" parTransId="{52A61D71-AA01-4047-9E3A-57AC828DEF6D}" sibTransId="{D9C86E0A-7FE7-4EA6-A3F1-81B73BCBCAF2}"/>
    <dgm:cxn modelId="{4F71C77A-FA2D-4A81-8C2B-F46AB594DBA1}" type="presOf" srcId="{88BD6FB8-D3B7-4090-9D20-DA516D68EE82}" destId="{F292E843-89F7-4576-96D2-DF77D5B6F1DD}" srcOrd="0" destOrd="1" presId="urn:microsoft.com/office/officeart/2005/8/layout/list1"/>
    <dgm:cxn modelId="{79EAC584-EB60-47E9-BAE9-CEBAA95395CA}" type="presOf" srcId="{9650E301-2572-4876-AD74-35A23674B27A}" destId="{A89EFCD0-A9A8-40BF-8198-A336EE87BC3F}" srcOrd="1" destOrd="0" presId="urn:microsoft.com/office/officeart/2005/8/layout/list1"/>
    <dgm:cxn modelId="{4D9D5F88-8827-4C2A-8D7B-FE65191A25EC}" type="presOf" srcId="{0F6AAB9B-21F0-40ED-A920-E7C77C3D69DB}" destId="{F292E843-89F7-4576-96D2-DF77D5B6F1DD}" srcOrd="0" destOrd="0" presId="urn:microsoft.com/office/officeart/2005/8/layout/list1"/>
    <dgm:cxn modelId="{486E7A89-4351-4321-9116-301D36216210}" srcId="{16EE4D4D-C43B-4ECA-8AF1-3E661D22C593}" destId="{025FAF18-FAC3-4C74-B854-4318E1DDB645}" srcOrd="3" destOrd="0" parTransId="{7B22AB44-B535-408C-A859-332D56E2272E}" sibTransId="{BEF0F6BA-37A6-44B4-A857-CB8A36AA4EB9}"/>
    <dgm:cxn modelId="{38EFA8AF-D615-4647-A062-4793756D06B3}" type="presOf" srcId="{16EE4D4D-C43B-4ECA-8AF1-3E661D22C593}" destId="{EC935531-C417-4887-A24C-F6020D1DF122}" srcOrd="0" destOrd="0" presId="urn:microsoft.com/office/officeart/2005/8/layout/list1"/>
    <dgm:cxn modelId="{8A321AD2-0392-4BFB-A235-AE2C40C54DBE}" type="presOf" srcId="{16EE4D4D-C43B-4ECA-8AF1-3E661D22C593}" destId="{CE9C66BC-5DF6-46FF-AF2A-8677240AF757}" srcOrd="1" destOrd="0" presId="urn:microsoft.com/office/officeart/2005/8/layout/list1"/>
    <dgm:cxn modelId="{4816BFD6-7F93-48B7-893E-3FB63D2F8216}" srcId="{16EE4D4D-C43B-4ECA-8AF1-3E661D22C593}" destId="{E66F207D-DD5E-4705-BBFF-C5CA17789212}" srcOrd="2" destOrd="0" parTransId="{BAA62A27-1BE1-4B1C-B981-FD1AF2C8FAA4}" sibTransId="{2A1EAB04-5B07-4C0C-B416-93C6E99E94AB}"/>
    <dgm:cxn modelId="{7B217BDD-18A0-463A-AE2E-B83C602F0957}" type="presOf" srcId="{52002A39-6650-490B-95C1-965B3230CCD3}" destId="{066F4DFF-D965-4EA7-9B67-5DEE464D85B3}" srcOrd="0" destOrd="0" presId="urn:microsoft.com/office/officeart/2005/8/layout/list1"/>
    <dgm:cxn modelId="{0E7683F7-8930-4235-B740-336330AB3320}" srcId="{16EE4D4D-C43B-4ECA-8AF1-3E661D22C593}" destId="{0F6AAB9B-21F0-40ED-A920-E7C77C3D69DB}" srcOrd="0" destOrd="0" parTransId="{5277F48D-6AFF-4FAA-BF46-DDB4CBA23C04}" sibTransId="{992D02C8-A3A2-4B74-9DED-7486B8238B63}"/>
    <dgm:cxn modelId="{56F29CFF-CC4E-46DE-AE1F-490218E8739D}" type="presOf" srcId="{9650E301-2572-4876-AD74-35A23674B27A}" destId="{BD5E4D2E-DE73-4281-83A2-EDAE9360E3FF}" srcOrd="0" destOrd="0" presId="urn:microsoft.com/office/officeart/2005/8/layout/list1"/>
    <dgm:cxn modelId="{64677908-8E7A-4B30-B245-B38511E1A913}" type="presParOf" srcId="{857708D8-C171-4E79-9162-CC68307DEA04}" destId="{07516B8E-3088-4CEA-9A52-2B0E458E0BFE}" srcOrd="0" destOrd="0" presId="urn:microsoft.com/office/officeart/2005/8/layout/list1"/>
    <dgm:cxn modelId="{4F544C48-4DB6-42CA-B9C1-DB4A48F18A74}" type="presParOf" srcId="{07516B8E-3088-4CEA-9A52-2B0E458E0BFE}" destId="{BD5E4D2E-DE73-4281-83A2-EDAE9360E3FF}" srcOrd="0" destOrd="0" presId="urn:microsoft.com/office/officeart/2005/8/layout/list1"/>
    <dgm:cxn modelId="{2F108F45-5C04-4656-A323-D56660603568}" type="presParOf" srcId="{07516B8E-3088-4CEA-9A52-2B0E458E0BFE}" destId="{A89EFCD0-A9A8-40BF-8198-A336EE87BC3F}" srcOrd="1" destOrd="0" presId="urn:microsoft.com/office/officeart/2005/8/layout/list1"/>
    <dgm:cxn modelId="{BC0A7028-D2DF-4E86-B4F6-00637C862BAA}" type="presParOf" srcId="{857708D8-C171-4E79-9162-CC68307DEA04}" destId="{8DEF7B26-66BA-4529-9081-46BC5BB9654F}" srcOrd="1" destOrd="0" presId="urn:microsoft.com/office/officeart/2005/8/layout/list1"/>
    <dgm:cxn modelId="{2F0EDB4B-C8B0-4779-8518-646509AB534D}" type="presParOf" srcId="{857708D8-C171-4E79-9162-CC68307DEA04}" destId="{066F4DFF-D965-4EA7-9B67-5DEE464D85B3}" srcOrd="2" destOrd="0" presId="urn:microsoft.com/office/officeart/2005/8/layout/list1"/>
    <dgm:cxn modelId="{EEECEA76-5F7D-4E84-926A-4E2D4B24E8F3}" type="presParOf" srcId="{857708D8-C171-4E79-9162-CC68307DEA04}" destId="{74D0FCBC-7E03-4544-8162-4B95B02E9EC3}" srcOrd="3" destOrd="0" presId="urn:microsoft.com/office/officeart/2005/8/layout/list1"/>
    <dgm:cxn modelId="{3DDFE89E-533C-4E27-80F1-DBF925A7EFD9}" type="presParOf" srcId="{857708D8-C171-4E79-9162-CC68307DEA04}" destId="{65F06C17-B447-4374-9C45-01E447A59191}" srcOrd="4" destOrd="0" presId="urn:microsoft.com/office/officeart/2005/8/layout/list1"/>
    <dgm:cxn modelId="{D16BD1DD-5F49-415B-B673-EFE2FB35BF59}" type="presParOf" srcId="{65F06C17-B447-4374-9C45-01E447A59191}" destId="{EC935531-C417-4887-A24C-F6020D1DF122}" srcOrd="0" destOrd="0" presId="urn:microsoft.com/office/officeart/2005/8/layout/list1"/>
    <dgm:cxn modelId="{F453ECA9-6D65-4ECB-9BBC-F6AC911C8A94}" type="presParOf" srcId="{65F06C17-B447-4374-9C45-01E447A59191}" destId="{CE9C66BC-5DF6-46FF-AF2A-8677240AF757}" srcOrd="1" destOrd="0" presId="urn:microsoft.com/office/officeart/2005/8/layout/list1"/>
    <dgm:cxn modelId="{70C9223A-93DC-4C97-9762-C24EC229C1D4}" type="presParOf" srcId="{857708D8-C171-4E79-9162-CC68307DEA04}" destId="{0998C722-09A1-46C7-BE1E-01217A4AC8BA}" srcOrd="5" destOrd="0" presId="urn:microsoft.com/office/officeart/2005/8/layout/list1"/>
    <dgm:cxn modelId="{F8A811C5-BD0B-44E2-97AB-736E93B598EE}" type="presParOf" srcId="{857708D8-C171-4E79-9162-CC68307DEA04}" destId="{F292E843-89F7-4576-96D2-DF77D5B6F1DD}"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84758569-E18A-47C6-B563-157F9A81184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650E301-2572-4876-AD74-35A23674B27A}">
      <dgm:prSet phldrT="[Text]" custT="1"/>
      <dgm:spPr/>
      <dgm:t>
        <a:bodyPr/>
        <a:lstStyle/>
        <a:p>
          <a:r>
            <a:rPr lang="en-US" sz="2000" dirty="0"/>
            <a:t>Models for the Required Return on Equity</a:t>
          </a:r>
        </a:p>
      </dgm:t>
    </dgm:pt>
    <dgm:pt modelId="{52A61D71-AA01-4047-9E3A-57AC828DEF6D}" type="parTrans" cxnId="{7D988956-9DAF-446C-BF9E-23CA7360C9EC}">
      <dgm:prSet/>
      <dgm:spPr/>
      <dgm:t>
        <a:bodyPr/>
        <a:lstStyle/>
        <a:p>
          <a:endParaRPr lang="en-US"/>
        </a:p>
      </dgm:t>
    </dgm:pt>
    <dgm:pt modelId="{D9C86E0A-7FE7-4EA6-A3F1-81B73BCBCAF2}" type="sibTrans" cxnId="{7D988956-9DAF-446C-BF9E-23CA7360C9EC}">
      <dgm:prSet/>
      <dgm:spPr/>
      <dgm:t>
        <a:bodyPr/>
        <a:lstStyle/>
        <a:p>
          <a:endParaRPr lang="en-US"/>
        </a:p>
      </dgm:t>
    </dgm:pt>
    <dgm:pt modelId="{16EE4D4D-C43B-4ECA-8AF1-3E661D22C593}">
      <dgm:prSet phldrT="[Text]" custT="1"/>
      <dgm:spPr/>
      <dgm:t>
        <a:bodyPr/>
        <a:lstStyle/>
        <a:p>
          <a:r>
            <a:rPr lang="en-US" sz="2000" dirty="0"/>
            <a:t>Beta Estimation Issues</a:t>
          </a:r>
          <a:endParaRPr lang="en-US" sz="1400" dirty="0"/>
        </a:p>
      </dgm:t>
    </dgm:pt>
    <dgm:pt modelId="{1725B786-1359-4629-B034-2ED6F892DB7B}" type="parTrans" cxnId="{8F5F4B60-4113-46B6-AB37-46EC9EAFFE5C}">
      <dgm:prSet/>
      <dgm:spPr/>
      <dgm:t>
        <a:bodyPr/>
        <a:lstStyle/>
        <a:p>
          <a:endParaRPr lang="en-US"/>
        </a:p>
      </dgm:t>
    </dgm:pt>
    <dgm:pt modelId="{91CA8E83-D001-421B-B662-4651124A90C2}" type="sibTrans" cxnId="{8F5F4B60-4113-46B6-AB37-46EC9EAFFE5C}">
      <dgm:prSet/>
      <dgm:spPr/>
      <dgm:t>
        <a:bodyPr/>
        <a:lstStyle/>
        <a:p>
          <a:endParaRPr lang="en-US"/>
        </a:p>
      </dgm:t>
    </dgm:pt>
    <dgm:pt modelId="{0F6AAB9B-21F0-40ED-A920-E7C77C3D69DB}">
      <dgm:prSet/>
      <dgm:spPr/>
      <dgm:t>
        <a:bodyPr/>
        <a:lstStyle/>
        <a:p>
          <a:r>
            <a:rPr lang="en-US" b="0" dirty="0"/>
            <a:t>Choice of market index</a:t>
          </a:r>
        </a:p>
      </dgm:t>
    </dgm:pt>
    <dgm:pt modelId="{5277F48D-6AFF-4FAA-BF46-DDB4CBA23C04}" type="parTrans" cxnId="{0E7683F7-8930-4235-B740-336330AB3320}">
      <dgm:prSet/>
      <dgm:spPr/>
      <dgm:t>
        <a:bodyPr/>
        <a:lstStyle/>
        <a:p>
          <a:endParaRPr lang="en-US"/>
        </a:p>
      </dgm:t>
    </dgm:pt>
    <dgm:pt modelId="{992D02C8-A3A2-4B74-9DED-7486B8238B63}" type="sibTrans" cxnId="{0E7683F7-8930-4235-B740-336330AB3320}">
      <dgm:prSet/>
      <dgm:spPr/>
      <dgm:t>
        <a:bodyPr/>
        <a:lstStyle/>
        <a:p>
          <a:endParaRPr lang="en-US"/>
        </a:p>
      </dgm:t>
    </dgm:pt>
    <dgm:pt modelId="{52002A39-6650-490B-95C1-965B3230CCD3}">
      <dgm:prSet/>
      <dgm:spPr/>
      <dgm:t>
        <a:bodyPr/>
        <a:lstStyle/>
        <a:p>
          <a:r>
            <a:rPr lang="en-US" dirty="0"/>
            <a:t>Capital asset pricing model (CAPM)</a:t>
          </a:r>
        </a:p>
      </dgm:t>
    </dgm:pt>
    <dgm:pt modelId="{9C1B7C35-6248-4934-A241-A34FF310B557}" type="parTrans" cxnId="{8D07C65B-54FD-4F34-8B3E-8F82BF66AD4E}">
      <dgm:prSet/>
      <dgm:spPr/>
      <dgm:t>
        <a:bodyPr/>
        <a:lstStyle/>
        <a:p>
          <a:endParaRPr lang="en-US"/>
        </a:p>
      </dgm:t>
    </dgm:pt>
    <dgm:pt modelId="{A501D958-E74E-4E35-AEE7-D8EE6EFB3CBF}" type="sibTrans" cxnId="{8D07C65B-54FD-4F34-8B3E-8F82BF66AD4E}">
      <dgm:prSet/>
      <dgm:spPr/>
      <dgm:t>
        <a:bodyPr/>
        <a:lstStyle/>
        <a:p>
          <a:endParaRPr lang="en-US"/>
        </a:p>
      </dgm:t>
    </dgm:pt>
    <dgm:pt modelId="{C563BE4C-1BDD-48D7-A2F6-3403BA10979E}">
      <dgm:prSet phldrT="[Text]"/>
      <dgm:spPr/>
      <dgm:t>
        <a:bodyPr/>
        <a:lstStyle/>
        <a:p>
          <a:r>
            <a:rPr lang="en-US" dirty="0"/>
            <a:t>Multifactor models</a:t>
          </a:r>
        </a:p>
      </dgm:t>
    </dgm:pt>
    <dgm:pt modelId="{86607112-D03F-436B-BA9E-167A47D7387B}" type="parTrans" cxnId="{E8246D23-D4B9-4563-AD49-8923E5A1D964}">
      <dgm:prSet/>
      <dgm:spPr/>
      <dgm:t>
        <a:bodyPr/>
        <a:lstStyle/>
        <a:p>
          <a:endParaRPr lang="en-US"/>
        </a:p>
      </dgm:t>
    </dgm:pt>
    <dgm:pt modelId="{3975767C-8D2F-4CA1-889D-B1E5ED25831C}" type="sibTrans" cxnId="{E8246D23-D4B9-4563-AD49-8923E5A1D964}">
      <dgm:prSet/>
      <dgm:spPr/>
      <dgm:t>
        <a:bodyPr/>
        <a:lstStyle/>
        <a:p>
          <a:endParaRPr lang="en-US"/>
        </a:p>
      </dgm:t>
    </dgm:pt>
    <dgm:pt modelId="{F0F5B868-AF1D-4A7D-83EC-9C5218560F3B}">
      <dgm:prSet phldrT="[Text]"/>
      <dgm:spPr/>
      <dgm:t>
        <a:bodyPr/>
        <a:lstStyle/>
        <a:p>
          <a:r>
            <a:rPr lang="en-US" dirty="0" err="1"/>
            <a:t>Fama</a:t>
          </a:r>
          <a:r>
            <a:rPr lang="en-US" dirty="0"/>
            <a:t>–French model</a:t>
          </a:r>
        </a:p>
      </dgm:t>
    </dgm:pt>
    <dgm:pt modelId="{B88BE581-78D3-4AFF-B25A-48B1FE0956C4}" type="parTrans" cxnId="{4A19177F-50CB-457E-BA42-AE5D6B1B39CA}">
      <dgm:prSet/>
      <dgm:spPr/>
      <dgm:t>
        <a:bodyPr/>
        <a:lstStyle/>
        <a:p>
          <a:endParaRPr lang="en-US"/>
        </a:p>
      </dgm:t>
    </dgm:pt>
    <dgm:pt modelId="{4A7744D0-7A3A-40ED-A0E5-A677905901CD}" type="sibTrans" cxnId="{4A19177F-50CB-457E-BA42-AE5D6B1B39CA}">
      <dgm:prSet/>
      <dgm:spPr/>
      <dgm:t>
        <a:bodyPr/>
        <a:lstStyle/>
        <a:p>
          <a:endParaRPr lang="en-US"/>
        </a:p>
      </dgm:t>
    </dgm:pt>
    <dgm:pt modelId="{0CCF0FF2-8BAA-47C4-8553-9375787F026F}">
      <dgm:prSet phldrT="[Text]"/>
      <dgm:spPr/>
      <dgm:t>
        <a:bodyPr/>
        <a:lstStyle/>
        <a:p>
          <a:r>
            <a:rPr lang="en-US" dirty="0"/>
            <a:t>Pastor–</a:t>
          </a:r>
          <a:r>
            <a:rPr lang="en-US" dirty="0" err="1"/>
            <a:t>Stambaugh</a:t>
          </a:r>
          <a:r>
            <a:rPr lang="en-US" dirty="0"/>
            <a:t> model</a:t>
          </a:r>
        </a:p>
      </dgm:t>
    </dgm:pt>
    <dgm:pt modelId="{939C889B-259E-4705-AB11-54F17D90E057}" type="parTrans" cxnId="{0582D1BB-D2AE-42FB-8D66-FD5A8E49648E}">
      <dgm:prSet/>
      <dgm:spPr/>
      <dgm:t>
        <a:bodyPr/>
        <a:lstStyle/>
        <a:p>
          <a:endParaRPr lang="en-US"/>
        </a:p>
      </dgm:t>
    </dgm:pt>
    <dgm:pt modelId="{1A592B39-A9EF-4628-9B78-699C9788056C}" type="sibTrans" cxnId="{0582D1BB-D2AE-42FB-8D66-FD5A8E49648E}">
      <dgm:prSet/>
      <dgm:spPr/>
      <dgm:t>
        <a:bodyPr/>
        <a:lstStyle/>
        <a:p>
          <a:endParaRPr lang="en-US"/>
        </a:p>
      </dgm:t>
    </dgm:pt>
    <dgm:pt modelId="{D37D6CF8-9F55-4022-91F6-101C80B761F4}">
      <dgm:prSet phldrT="[Text]"/>
      <dgm:spPr/>
      <dgm:t>
        <a:bodyPr/>
        <a:lstStyle/>
        <a:p>
          <a:r>
            <a:rPr lang="en-US" dirty="0"/>
            <a:t>Macroeconomic models</a:t>
          </a:r>
        </a:p>
      </dgm:t>
    </dgm:pt>
    <dgm:pt modelId="{773D06A0-7DFE-441F-ACF2-BCB8B7CC83EC}" type="parTrans" cxnId="{80BC9CAA-8D0D-42AE-9C24-576DA01711D2}">
      <dgm:prSet/>
      <dgm:spPr/>
      <dgm:t>
        <a:bodyPr/>
        <a:lstStyle/>
        <a:p>
          <a:endParaRPr lang="en-US"/>
        </a:p>
      </dgm:t>
    </dgm:pt>
    <dgm:pt modelId="{3E0BE637-5C7A-4197-90C1-D50E65A010C9}" type="sibTrans" cxnId="{80BC9CAA-8D0D-42AE-9C24-576DA01711D2}">
      <dgm:prSet/>
      <dgm:spPr/>
      <dgm:t>
        <a:bodyPr/>
        <a:lstStyle/>
        <a:p>
          <a:endParaRPr lang="en-US"/>
        </a:p>
      </dgm:t>
    </dgm:pt>
    <dgm:pt modelId="{CA55A560-71DA-4B5C-A8FB-57F83D644583}">
      <dgm:prSet phldrT="[Text]"/>
      <dgm:spPr/>
      <dgm:t>
        <a:bodyPr/>
        <a:lstStyle/>
        <a:p>
          <a:r>
            <a:rPr lang="en-US" dirty="0"/>
            <a:t>Statistical models</a:t>
          </a:r>
        </a:p>
      </dgm:t>
    </dgm:pt>
    <dgm:pt modelId="{15EBE150-4D49-40EA-ACBC-BC1B836B6F07}" type="parTrans" cxnId="{9D62D94E-B24C-4733-ABD4-A99758C7D92E}">
      <dgm:prSet/>
      <dgm:spPr/>
      <dgm:t>
        <a:bodyPr/>
        <a:lstStyle/>
        <a:p>
          <a:endParaRPr lang="en-US"/>
        </a:p>
      </dgm:t>
    </dgm:pt>
    <dgm:pt modelId="{510626B7-2BD5-4D69-8729-BA70BE67A488}" type="sibTrans" cxnId="{9D62D94E-B24C-4733-ABD4-A99758C7D92E}">
      <dgm:prSet/>
      <dgm:spPr/>
      <dgm:t>
        <a:bodyPr/>
        <a:lstStyle/>
        <a:p>
          <a:endParaRPr lang="en-US"/>
        </a:p>
      </dgm:t>
    </dgm:pt>
    <dgm:pt modelId="{B93C9D72-C155-44D3-B56D-B5A1805265B9}">
      <dgm:prSet phldrT="[Text]"/>
      <dgm:spPr/>
      <dgm:t>
        <a:bodyPr/>
        <a:lstStyle/>
        <a:p>
          <a:r>
            <a:rPr lang="en-US" dirty="0"/>
            <a:t>Build-up method</a:t>
          </a:r>
        </a:p>
      </dgm:t>
    </dgm:pt>
    <dgm:pt modelId="{D594C3F1-9199-4D1A-9EB6-D3B6AF56C938}" type="parTrans" cxnId="{E8C3393A-9363-4461-A821-7C9071F660C4}">
      <dgm:prSet/>
      <dgm:spPr/>
      <dgm:t>
        <a:bodyPr/>
        <a:lstStyle/>
        <a:p>
          <a:endParaRPr lang="en-US"/>
        </a:p>
      </dgm:t>
    </dgm:pt>
    <dgm:pt modelId="{EBCA82EC-0C7E-4C06-B249-A87DBE69ACC7}" type="sibTrans" cxnId="{E8C3393A-9363-4461-A821-7C9071F660C4}">
      <dgm:prSet/>
      <dgm:spPr/>
      <dgm:t>
        <a:bodyPr/>
        <a:lstStyle/>
        <a:p>
          <a:endParaRPr lang="en-US"/>
        </a:p>
      </dgm:t>
    </dgm:pt>
    <dgm:pt modelId="{EA65AF06-DE48-4F15-8659-8FA6B93FA113}">
      <dgm:prSet/>
      <dgm:spPr/>
      <dgm:t>
        <a:bodyPr/>
        <a:lstStyle/>
        <a:p>
          <a:pPr rtl="0"/>
          <a:r>
            <a:rPr lang="en-US" b="0" dirty="0"/>
            <a:t>Length and frequency of data</a:t>
          </a:r>
        </a:p>
      </dgm:t>
    </dgm:pt>
    <dgm:pt modelId="{3E596C70-7C48-4B76-8B65-02A20C71738B}" type="parTrans" cxnId="{0D85E46B-28BD-4896-895A-2F8137309EDB}">
      <dgm:prSet/>
      <dgm:spPr/>
      <dgm:t>
        <a:bodyPr/>
        <a:lstStyle/>
        <a:p>
          <a:endParaRPr lang="en-US"/>
        </a:p>
      </dgm:t>
    </dgm:pt>
    <dgm:pt modelId="{5172B106-0D8F-4935-B2F8-CFFDC0BBC01F}" type="sibTrans" cxnId="{0D85E46B-28BD-4896-895A-2F8137309EDB}">
      <dgm:prSet/>
      <dgm:spPr/>
      <dgm:t>
        <a:bodyPr/>
        <a:lstStyle/>
        <a:p>
          <a:endParaRPr lang="en-US"/>
        </a:p>
      </dgm:t>
    </dgm:pt>
    <dgm:pt modelId="{58E68EA5-45FE-4194-A4B1-9362028EA3CA}">
      <dgm:prSet/>
      <dgm:spPr/>
      <dgm:t>
        <a:bodyPr/>
        <a:lstStyle/>
        <a:p>
          <a:pPr rtl="0"/>
          <a:r>
            <a:rPr lang="en-US" b="0" dirty="0"/>
            <a:t>Adjusted betas</a:t>
          </a:r>
        </a:p>
      </dgm:t>
    </dgm:pt>
    <dgm:pt modelId="{A01A7CF8-5BB6-4A1A-A958-FF6E68BE214D}" type="parTrans" cxnId="{8243F214-8524-4124-A163-6CEE920C5044}">
      <dgm:prSet/>
      <dgm:spPr/>
      <dgm:t>
        <a:bodyPr/>
        <a:lstStyle/>
        <a:p>
          <a:endParaRPr lang="en-US"/>
        </a:p>
      </dgm:t>
    </dgm:pt>
    <dgm:pt modelId="{460687FB-66C9-49D9-AF4A-0DAF82CD1F98}" type="sibTrans" cxnId="{8243F214-8524-4124-A163-6CEE920C5044}">
      <dgm:prSet/>
      <dgm:spPr/>
      <dgm:t>
        <a:bodyPr/>
        <a:lstStyle/>
        <a:p>
          <a:endParaRPr lang="en-US"/>
        </a:p>
      </dgm:t>
    </dgm:pt>
    <dgm:pt modelId="{F3B1A509-3621-4C49-9554-8553192A3543}">
      <dgm:prSet/>
      <dgm:spPr/>
      <dgm:t>
        <a:bodyPr/>
        <a:lstStyle/>
        <a:p>
          <a:pPr rtl="0"/>
          <a:r>
            <a:rPr lang="en-US" b="0" dirty="0"/>
            <a:t>Thinly traded and private firms</a:t>
          </a:r>
        </a:p>
      </dgm:t>
    </dgm:pt>
    <dgm:pt modelId="{60507A21-09D3-4284-A490-F39D763CB16F}" type="parTrans" cxnId="{A1BE7962-F674-4332-A864-16633AE2B1DE}">
      <dgm:prSet/>
      <dgm:spPr/>
      <dgm:t>
        <a:bodyPr/>
        <a:lstStyle/>
        <a:p>
          <a:endParaRPr lang="en-US"/>
        </a:p>
      </dgm:t>
    </dgm:pt>
    <dgm:pt modelId="{0C0C6B0F-7AD3-43C4-AFBB-BE3199D98520}" type="sibTrans" cxnId="{A1BE7962-F674-4332-A864-16633AE2B1DE}">
      <dgm:prSet/>
      <dgm:spPr/>
      <dgm:t>
        <a:bodyPr/>
        <a:lstStyle/>
        <a:p>
          <a:endParaRPr lang="en-US"/>
        </a:p>
      </dgm:t>
    </dgm:pt>
    <dgm:pt modelId="{857708D8-C171-4E79-9162-CC68307DEA04}" type="pres">
      <dgm:prSet presAssocID="{84758569-E18A-47C6-B563-157F9A81184E}" presName="linear" presStyleCnt="0">
        <dgm:presLayoutVars>
          <dgm:dir/>
          <dgm:animLvl val="lvl"/>
          <dgm:resizeHandles val="exact"/>
        </dgm:presLayoutVars>
      </dgm:prSet>
      <dgm:spPr/>
    </dgm:pt>
    <dgm:pt modelId="{07516B8E-3088-4CEA-9A52-2B0E458E0BFE}" type="pres">
      <dgm:prSet presAssocID="{9650E301-2572-4876-AD74-35A23674B27A}" presName="parentLin" presStyleCnt="0"/>
      <dgm:spPr/>
    </dgm:pt>
    <dgm:pt modelId="{BD5E4D2E-DE73-4281-83A2-EDAE9360E3FF}" type="pres">
      <dgm:prSet presAssocID="{9650E301-2572-4876-AD74-35A23674B27A}" presName="parentLeftMargin" presStyleLbl="node1" presStyleIdx="0" presStyleCnt="2"/>
      <dgm:spPr/>
    </dgm:pt>
    <dgm:pt modelId="{A89EFCD0-A9A8-40BF-8198-A336EE87BC3F}" type="pres">
      <dgm:prSet presAssocID="{9650E301-2572-4876-AD74-35A23674B27A}" presName="parentText" presStyleLbl="node1" presStyleIdx="0" presStyleCnt="2" custScaleX="122523">
        <dgm:presLayoutVars>
          <dgm:chMax val="0"/>
          <dgm:bulletEnabled val="1"/>
        </dgm:presLayoutVars>
      </dgm:prSet>
      <dgm:spPr/>
    </dgm:pt>
    <dgm:pt modelId="{8DEF7B26-66BA-4529-9081-46BC5BB9654F}" type="pres">
      <dgm:prSet presAssocID="{9650E301-2572-4876-AD74-35A23674B27A}" presName="negativeSpace" presStyleCnt="0"/>
      <dgm:spPr/>
    </dgm:pt>
    <dgm:pt modelId="{066F4DFF-D965-4EA7-9B67-5DEE464D85B3}" type="pres">
      <dgm:prSet presAssocID="{9650E301-2572-4876-AD74-35A23674B27A}" presName="childText" presStyleLbl="conFgAcc1" presStyleIdx="0" presStyleCnt="2">
        <dgm:presLayoutVars>
          <dgm:bulletEnabled val="1"/>
        </dgm:presLayoutVars>
      </dgm:prSet>
      <dgm:spPr/>
    </dgm:pt>
    <dgm:pt modelId="{74D0FCBC-7E03-4544-8162-4B95B02E9EC3}" type="pres">
      <dgm:prSet presAssocID="{D9C86E0A-7FE7-4EA6-A3F1-81B73BCBCAF2}" presName="spaceBetweenRectangles" presStyleCnt="0"/>
      <dgm:spPr/>
    </dgm:pt>
    <dgm:pt modelId="{65F06C17-B447-4374-9C45-01E447A59191}" type="pres">
      <dgm:prSet presAssocID="{16EE4D4D-C43B-4ECA-8AF1-3E661D22C593}" presName="parentLin" presStyleCnt="0"/>
      <dgm:spPr/>
    </dgm:pt>
    <dgm:pt modelId="{EC935531-C417-4887-A24C-F6020D1DF122}" type="pres">
      <dgm:prSet presAssocID="{16EE4D4D-C43B-4ECA-8AF1-3E661D22C593}" presName="parentLeftMargin" presStyleLbl="node1" presStyleIdx="0" presStyleCnt="2"/>
      <dgm:spPr/>
    </dgm:pt>
    <dgm:pt modelId="{CE9C66BC-5DF6-46FF-AF2A-8677240AF757}" type="pres">
      <dgm:prSet presAssocID="{16EE4D4D-C43B-4ECA-8AF1-3E661D22C593}" presName="parentText" presStyleLbl="node1" presStyleIdx="1" presStyleCnt="2" custScaleX="119949">
        <dgm:presLayoutVars>
          <dgm:chMax val="0"/>
          <dgm:bulletEnabled val="1"/>
        </dgm:presLayoutVars>
      </dgm:prSet>
      <dgm:spPr/>
    </dgm:pt>
    <dgm:pt modelId="{0998C722-09A1-46C7-BE1E-01217A4AC8BA}" type="pres">
      <dgm:prSet presAssocID="{16EE4D4D-C43B-4ECA-8AF1-3E661D22C593}" presName="negativeSpace" presStyleCnt="0"/>
      <dgm:spPr/>
    </dgm:pt>
    <dgm:pt modelId="{F292E843-89F7-4576-96D2-DF77D5B6F1DD}" type="pres">
      <dgm:prSet presAssocID="{16EE4D4D-C43B-4ECA-8AF1-3E661D22C593}" presName="childText" presStyleLbl="conFgAcc1" presStyleIdx="1" presStyleCnt="2">
        <dgm:presLayoutVars>
          <dgm:bulletEnabled val="1"/>
        </dgm:presLayoutVars>
      </dgm:prSet>
      <dgm:spPr/>
    </dgm:pt>
  </dgm:ptLst>
  <dgm:cxnLst>
    <dgm:cxn modelId="{28CB2201-C914-4167-A827-C52EEDA7B085}" type="presOf" srcId="{B93C9D72-C155-44D3-B56D-B5A1805265B9}" destId="{066F4DFF-D965-4EA7-9B67-5DEE464D85B3}" srcOrd="0" destOrd="6" presId="urn:microsoft.com/office/officeart/2005/8/layout/list1"/>
    <dgm:cxn modelId="{8243F214-8524-4124-A163-6CEE920C5044}" srcId="{16EE4D4D-C43B-4ECA-8AF1-3E661D22C593}" destId="{58E68EA5-45FE-4194-A4B1-9362028EA3CA}" srcOrd="2" destOrd="0" parTransId="{A01A7CF8-5BB6-4A1A-A958-FF6E68BE214D}" sibTransId="{460687FB-66C9-49D9-AF4A-0DAF82CD1F98}"/>
    <dgm:cxn modelId="{6C227119-9ED9-47F1-8B3E-EA7440D3F760}" type="presOf" srcId="{9650E301-2572-4876-AD74-35A23674B27A}" destId="{A89EFCD0-A9A8-40BF-8198-A336EE87BC3F}" srcOrd="1" destOrd="0" presId="urn:microsoft.com/office/officeart/2005/8/layout/list1"/>
    <dgm:cxn modelId="{E8246D23-D4B9-4563-AD49-8923E5A1D964}" srcId="{9650E301-2572-4876-AD74-35A23674B27A}" destId="{C563BE4C-1BDD-48D7-A2F6-3403BA10979E}" srcOrd="1" destOrd="0" parTransId="{86607112-D03F-436B-BA9E-167A47D7387B}" sibTransId="{3975767C-8D2F-4CA1-889D-B1E5ED25831C}"/>
    <dgm:cxn modelId="{46D39028-5265-471B-9521-B7C484D9F457}" type="presOf" srcId="{0CCF0FF2-8BAA-47C4-8553-9375787F026F}" destId="{066F4DFF-D965-4EA7-9B67-5DEE464D85B3}" srcOrd="0" destOrd="3" presId="urn:microsoft.com/office/officeart/2005/8/layout/list1"/>
    <dgm:cxn modelId="{E8C3393A-9363-4461-A821-7C9071F660C4}" srcId="{9650E301-2572-4876-AD74-35A23674B27A}" destId="{B93C9D72-C155-44D3-B56D-B5A1805265B9}" srcOrd="2" destOrd="0" parTransId="{D594C3F1-9199-4D1A-9EB6-D3B6AF56C938}" sibTransId="{EBCA82EC-0C7E-4C06-B249-A87DBE69ACC7}"/>
    <dgm:cxn modelId="{8D07C65B-54FD-4F34-8B3E-8F82BF66AD4E}" srcId="{9650E301-2572-4876-AD74-35A23674B27A}" destId="{52002A39-6650-490B-95C1-965B3230CCD3}" srcOrd="0" destOrd="0" parTransId="{9C1B7C35-6248-4934-A241-A34FF310B557}" sibTransId="{A501D958-E74E-4E35-AEE7-D8EE6EFB3CBF}"/>
    <dgm:cxn modelId="{8F5F4B60-4113-46B6-AB37-46EC9EAFFE5C}" srcId="{84758569-E18A-47C6-B563-157F9A81184E}" destId="{16EE4D4D-C43B-4ECA-8AF1-3E661D22C593}" srcOrd="1" destOrd="0" parTransId="{1725B786-1359-4629-B034-2ED6F892DB7B}" sibTransId="{91CA8E83-D001-421B-B662-4651124A90C2}"/>
    <dgm:cxn modelId="{A1BE7962-F674-4332-A864-16633AE2B1DE}" srcId="{16EE4D4D-C43B-4ECA-8AF1-3E661D22C593}" destId="{F3B1A509-3621-4C49-9554-8553192A3543}" srcOrd="3" destOrd="0" parTransId="{60507A21-09D3-4284-A490-F39D763CB16F}" sibTransId="{0C0C6B0F-7AD3-43C4-AFBB-BE3199D98520}"/>
    <dgm:cxn modelId="{0D85E46B-28BD-4896-895A-2F8137309EDB}" srcId="{16EE4D4D-C43B-4ECA-8AF1-3E661D22C593}" destId="{EA65AF06-DE48-4F15-8659-8FA6B93FA113}" srcOrd="1" destOrd="0" parTransId="{3E596C70-7C48-4B76-8B65-02A20C71738B}" sibTransId="{5172B106-0D8F-4935-B2F8-CFFDC0BBC01F}"/>
    <dgm:cxn modelId="{A1EBE24C-C62A-4015-908D-02A8B52490BF}" type="presOf" srcId="{9650E301-2572-4876-AD74-35A23674B27A}" destId="{BD5E4D2E-DE73-4281-83A2-EDAE9360E3FF}" srcOrd="0" destOrd="0" presId="urn:microsoft.com/office/officeart/2005/8/layout/list1"/>
    <dgm:cxn modelId="{9D62D94E-B24C-4733-ABD4-A99758C7D92E}" srcId="{C563BE4C-1BDD-48D7-A2F6-3403BA10979E}" destId="{CA55A560-71DA-4B5C-A8FB-57F83D644583}" srcOrd="3" destOrd="0" parTransId="{15EBE150-4D49-40EA-ACBC-BC1B836B6F07}" sibTransId="{510626B7-2BD5-4D69-8729-BA70BE67A488}"/>
    <dgm:cxn modelId="{51EDCD70-7F60-4E71-A8A2-253742FDECBE}" type="presOf" srcId="{F0F5B868-AF1D-4A7D-83EC-9C5218560F3B}" destId="{066F4DFF-D965-4EA7-9B67-5DEE464D85B3}" srcOrd="0" destOrd="2" presId="urn:microsoft.com/office/officeart/2005/8/layout/list1"/>
    <dgm:cxn modelId="{7D988956-9DAF-446C-BF9E-23CA7360C9EC}" srcId="{84758569-E18A-47C6-B563-157F9A81184E}" destId="{9650E301-2572-4876-AD74-35A23674B27A}" srcOrd="0" destOrd="0" parTransId="{52A61D71-AA01-4047-9E3A-57AC828DEF6D}" sibTransId="{D9C86E0A-7FE7-4EA6-A3F1-81B73BCBCAF2}"/>
    <dgm:cxn modelId="{09E33559-B0F4-47E5-84EC-896BA7A5A34B}" type="presOf" srcId="{CA55A560-71DA-4B5C-A8FB-57F83D644583}" destId="{066F4DFF-D965-4EA7-9B67-5DEE464D85B3}" srcOrd="0" destOrd="5" presId="urn:microsoft.com/office/officeart/2005/8/layout/list1"/>
    <dgm:cxn modelId="{4A19177F-50CB-457E-BA42-AE5D6B1B39CA}" srcId="{C563BE4C-1BDD-48D7-A2F6-3403BA10979E}" destId="{F0F5B868-AF1D-4A7D-83EC-9C5218560F3B}" srcOrd="0" destOrd="0" parTransId="{B88BE581-78D3-4AFF-B25A-48B1FE0956C4}" sibTransId="{4A7744D0-7A3A-40ED-A0E5-A677905901CD}"/>
    <dgm:cxn modelId="{02819F82-7C52-4180-AFC9-78C4D761E670}" type="presOf" srcId="{0F6AAB9B-21F0-40ED-A920-E7C77C3D69DB}" destId="{F292E843-89F7-4576-96D2-DF77D5B6F1DD}" srcOrd="0" destOrd="0" presId="urn:microsoft.com/office/officeart/2005/8/layout/list1"/>
    <dgm:cxn modelId="{863FAB9A-596A-48D8-A2DC-5A1C7CD3E26E}" type="presOf" srcId="{84758569-E18A-47C6-B563-157F9A81184E}" destId="{857708D8-C171-4E79-9162-CC68307DEA04}" srcOrd="0" destOrd="0" presId="urn:microsoft.com/office/officeart/2005/8/layout/list1"/>
    <dgm:cxn modelId="{5A742C9D-AA52-4032-B728-16371D4C8084}" type="presOf" srcId="{58E68EA5-45FE-4194-A4B1-9362028EA3CA}" destId="{F292E843-89F7-4576-96D2-DF77D5B6F1DD}" srcOrd="0" destOrd="2" presId="urn:microsoft.com/office/officeart/2005/8/layout/list1"/>
    <dgm:cxn modelId="{DFA81AA9-8628-4E9C-97DB-9A9EB1EA4EBE}" type="presOf" srcId="{F3B1A509-3621-4C49-9554-8553192A3543}" destId="{F292E843-89F7-4576-96D2-DF77D5B6F1DD}" srcOrd="0" destOrd="3" presId="urn:microsoft.com/office/officeart/2005/8/layout/list1"/>
    <dgm:cxn modelId="{80BC9CAA-8D0D-42AE-9C24-576DA01711D2}" srcId="{C563BE4C-1BDD-48D7-A2F6-3403BA10979E}" destId="{D37D6CF8-9F55-4022-91F6-101C80B761F4}" srcOrd="2" destOrd="0" parTransId="{773D06A0-7DFE-441F-ACF2-BCB8B7CC83EC}" sibTransId="{3E0BE637-5C7A-4197-90C1-D50E65A010C9}"/>
    <dgm:cxn modelId="{715C64AD-2926-4403-98B7-5118744A40CE}" type="presOf" srcId="{52002A39-6650-490B-95C1-965B3230CCD3}" destId="{066F4DFF-D965-4EA7-9B67-5DEE464D85B3}" srcOrd="0" destOrd="0" presId="urn:microsoft.com/office/officeart/2005/8/layout/list1"/>
    <dgm:cxn modelId="{0582D1BB-D2AE-42FB-8D66-FD5A8E49648E}" srcId="{C563BE4C-1BDD-48D7-A2F6-3403BA10979E}" destId="{0CCF0FF2-8BAA-47C4-8553-9375787F026F}" srcOrd="1" destOrd="0" parTransId="{939C889B-259E-4705-AB11-54F17D90E057}" sibTransId="{1A592B39-A9EF-4628-9B78-699C9788056C}"/>
    <dgm:cxn modelId="{F35397BD-8BCC-4706-92D6-EC3D2D0B66AA}" type="presOf" srcId="{16EE4D4D-C43B-4ECA-8AF1-3E661D22C593}" destId="{CE9C66BC-5DF6-46FF-AF2A-8677240AF757}" srcOrd="1" destOrd="0" presId="urn:microsoft.com/office/officeart/2005/8/layout/list1"/>
    <dgm:cxn modelId="{211B51C0-E0C6-482B-B83C-653A9BE6776A}" type="presOf" srcId="{D37D6CF8-9F55-4022-91F6-101C80B761F4}" destId="{066F4DFF-D965-4EA7-9B67-5DEE464D85B3}" srcOrd="0" destOrd="4" presId="urn:microsoft.com/office/officeart/2005/8/layout/list1"/>
    <dgm:cxn modelId="{020D9EC0-5C12-4591-9411-01AC80109628}" type="presOf" srcId="{EA65AF06-DE48-4F15-8659-8FA6B93FA113}" destId="{F292E843-89F7-4576-96D2-DF77D5B6F1DD}" srcOrd="0" destOrd="1" presId="urn:microsoft.com/office/officeart/2005/8/layout/list1"/>
    <dgm:cxn modelId="{E6FB1DC4-99CB-4B6E-A3D2-3E3678CE8B9D}" type="presOf" srcId="{16EE4D4D-C43B-4ECA-8AF1-3E661D22C593}" destId="{EC935531-C417-4887-A24C-F6020D1DF122}" srcOrd="0" destOrd="0" presId="urn:microsoft.com/office/officeart/2005/8/layout/list1"/>
    <dgm:cxn modelId="{565443E3-A66A-4763-8056-15A799D88E94}" type="presOf" srcId="{C563BE4C-1BDD-48D7-A2F6-3403BA10979E}" destId="{066F4DFF-D965-4EA7-9B67-5DEE464D85B3}" srcOrd="0" destOrd="1" presId="urn:microsoft.com/office/officeart/2005/8/layout/list1"/>
    <dgm:cxn modelId="{0E7683F7-8930-4235-B740-336330AB3320}" srcId="{16EE4D4D-C43B-4ECA-8AF1-3E661D22C593}" destId="{0F6AAB9B-21F0-40ED-A920-E7C77C3D69DB}" srcOrd="0" destOrd="0" parTransId="{5277F48D-6AFF-4FAA-BF46-DDB4CBA23C04}" sibTransId="{992D02C8-A3A2-4B74-9DED-7486B8238B63}"/>
    <dgm:cxn modelId="{292938D5-F829-4C81-9B4E-2730B3B133FF}" type="presParOf" srcId="{857708D8-C171-4E79-9162-CC68307DEA04}" destId="{07516B8E-3088-4CEA-9A52-2B0E458E0BFE}" srcOrd="0" destOrd="0" presId="urn:microsoft.com/office/officeart/2005/8/layout/list1"/>
    <dgm:cxn modelId="{62736C22-66BF-44B1-8302-0B6B139DD5B3}" type="presParOf" srcId="{07516B8E-3088-4CEA-9A52-2B0E458E0BFE}" destId="{BD5E4D2E-DE73-4281-83A2-EDAE9360E3FF}" srcOrd="0" destOrd="0" presId="urn:microsoft.com/office/officeart/2005/8/layout/list1"/>
    <dgm:cxn modelId="{4CBA1C69-6682-48DA-888A-9FFED036D24E}" type="presParOf" srcId="{07516B8E-3088-4CEA-9A52-2B0E458E0BFE}" destId="{A89EFCD0-A9A8-40BF-8198-A336EE87BC3F}" srcOrd="1" destOrd="0" presId="urn:microsoft.com/office/officeart/2005/8/layout/list1"/>
    <dgm:cxn modelId="{7B8FF250-0500-4C36-91E8-5C34B87D5F01}" type="presParOf" srcId="{857708D8-C171-4E79-9162-CC68307DEA04}" destId="{8DEF7B26-66BA-4529-9081-46BC5BB9654F}" srcOrd="1" destOrd="0" presId="urn:microsoft.com/office/officeart/2005/8/layout/list1"/>
    <dgm:cxn modelId="{341FEF05-BE3B-4EF1-99C5-3E9340BE949D}" type="presParOf" srcId="{857708D8-C171-4E79-9162-CC68307DEA04}" destId="{066F4DFF-D965-4EA7-9B67-5DEE464D85B3}" srcOrd="2" destOrd="0" presId="urn:microsoft.com/office/officeart/2005/8/layout/list1"/>
    <dgm:cxn modelId="{D0EF57D0-C102-4673-B359-1A2534B26912}" type="presParOf" srcId="{857708D8-C171-4E79-9162-CC68307DEA04}" destId="{74D0FCBC-7E03-4544-8162-4B95B02E9EC3}" srcOrd="3" destOrd="0" presId="urn:microsoft.com/office/officeart/2005/8/layout/list1"/>
    <dgm:cxn modelId="{B8ABC212-3C55-4C81-B717-8861F1D97B04}" type="presParOf" srcId="{857708D8-C171-4E79-9162-CC68307DEA04}" destId="{65F06C17-B447-4374-9C45-01E447A59191}" srcOrd="4" destOrd="0" presId="urn:microsoft.com/office/officeart/2005/8/layout/list1"/>
    <dgm:cxn modelId="{130F62E0-F377-4D0C-BF2E-9149BEEE0EAE}" type="presParOf" srcId="{65F06C17-B447-4374-9C45-01E447A59191}" destId="{EC935531-C417-4887-A24C-F6020D1DF122}" srcOrd="0" destOrd="0" presId="urn:microsoft.com/office/officeart/2005/8/layout/list1"/>
    <dgm:cxn modelId="{6346729A-465E-4AED-A91B-99F2D554A621}" type="presParOf" srcId="{65F06C17-B447-4374-9C45-01E447A59191}" destId="{CE9C66BC-5DF6-46FF-AF2A-8677240AF757}" srcOrd="1" destOrd="0" presId="urn:microsoft.com/office/officeart/2005/8/layout/list1"/>
    <dgm:cxn modelId="{D95431F8-7392-46DA-A85D-A0E1AEDCD0E4}" type="presParOf" srcId="{857708D8-C171-4E79-9162-CC68307DEA04}" destId="{0998C722-09A1-46C7-BE1E-01217A4AC8BA}" srcOrd="5" destOrd="0" presId="urn:microsoft.com/office/officeart/2005/8/layout/list1"/>
    <dgm:cxn modelId="{33794899-221D-4C3B-989B-40948F2B4267}" type="presParOf" srcId="{857708D8-C171-4E79-9162-CC68307DEA04}" destId="{F292E843-89F7-4576-96D2-DF77D5B6F1DD}"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84758569-E18A-47C6-B563-157F9A81184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650E301-2572-4876-AD74-35A23674B27A}">
      <dgm:prSet phldrT="[Text]" custT="1"/>
      <dgm:spPr/>
      <dgm:t>
        <a:bodyPr/>
        <a:lstStyle/>
        <a:p>
          <a:r>
            <a:rPr lang="en-US" sz="2000" dirty="0"/>
            <a:t>Weighted Average Cost of Capital</a:t>
          </a:r>
        </a:p>
      </dgm:t>
    </dgm:pt>
    <dgm:pt modelId="{52A61D71-AA01-4047-9E3A-57AC828DEF6D}" type="parTrans" cxnId="{7D988956-9DAF-446C-BF9E-23CA7360C9EC}">
      <dgm:prSet/>
      <dgm:spPr/>
      <dgm:t>
        <a:bodyPr/>
        <a:lstStyle/>
        <a:p>
          <a:endParaRPr lang="en-US"/>
        </a:p>
      </dgm:t>
    </dgm:pt>
    <dgm:pt modelId="{D9C86E0A-7FE7-4EA6-A3F1-81B73BCBCAF2}" type="sibTrans" cxnId="{7D988956-9DAF-446C-BF9E-23CA7360C9EC}">
      <dgm:prSet/>
      <dgm:spPr/>
      <dgm:t>
        <a:bodyPr/>
        <a:lstStyle/>
        <a:p>
          <a:endParaRPr lang="en-US"/>
        </a:p>
      </dgm:t>
    </dgm:pt>
    <dgm:pt modelId="{16EE4D4D-C43B-4ECA-8AF1-3E661D22C593}">
      <dgm:prSet phldrT="[Text]" custT="1"/>
      <dgm:spPr/>
      <dgm:t>
        <a:bodyPr/>
        <a:lstStyle/>
        <a:p>
          <a:r>
            <a:rPr lang="en-US" sz="2000" dirty="0"/>
            <a:t>Choice of Discount Rate</a:t>
          </a:r>
          <a:endParaRPr lang="en-US" sz="1400" dirty="0"/>
        </a:p>
      </dgm:t>
    </dgm:pt>
    <dgm:pt modelId="{1725B786-1359-4629-B034-2ED6F892DB7B}" type="parTrans" cxnId="{8F5F4B60-4113-46B6-AB37-46EC9EAFFE5C}">
      <dgm:prSet/>
      <dgm:spPr/>
      <dgm:t>
        <a:bodyPr/>
        <a:lstStyle/>
        <a:p>
          <a:endParaRPr lang="en-US"/>
        </a:p>
      </dgm:t>
    </dgm:pt>
    <dgm:pt modelId="{91CA8E83-D001-421B-B662-4651124A90C2}" type="sibTrans" cxnId="{8F5F4B60-4113-46B6-AB37-46EC9EAFFE5C}">
      <dgm:prSet/>
      <dgm:spPr/>
      <dgm:t>
        <a:bodyPr/>
        <a:lstStyle/>
        <a:p>
          <a:endParaRPr lang="en-US"/>
        </a:p>
      </dgm:t>
    </dgm:pt>
    <dgm:pt modelId="{0F6AAB9B-21F0-40ED-A920-E7C77C3D69DB}">
      <dgm:prSet/>
      <dgm:spPr/>
      <dgm:t>
        <a:bodyPr/>
        <a:lstStyle/>
        <a:p>
          <a:r>
            <a:rPr lang="en-US" dirty="0"/>
            <a:t>Use WACC for firm cash flows</a:t>
          </a:r>
        </a:p>
      </dgm:t>
    </dgm:pt>
    <dgm:pt modelId="{5277F48D-6AFF-4FAA-BF46-DDB4CBA23C04}" type="parTrans" cxnId="{0E7683F7-8930-4235-B740-336330AB3320}">
      <dgm:prSet/>
      <dgm:spPr/>
      <dgm:t>
        <a:bodyPr/>
        <a:lstStyle/>
        <a:p>
          <a:endParaRPr lang="en-US"/>
        </a:p>
      </dgm:t>
    </dgm:pt>
    <dgm:pt modelId="{992D02C8-A3A2-4B74-9DED-7486B8238B63}" type="sibTrans" cxnId="{0E7683F7-8930-4235-B740-336330AB3320}">
      <dgm:prSet/>
      <dgm:spPr/>
      <dgm:t>
        <a:bodyPr/>
        <a:lstStyle/>
        <a:p>
          <a:endParaRPr lang="en-US"/>
        </a:p>
      </dgm:t>
    </dgm:pt>
    <dgm:pt modelId="{52002A39-6650-490B-95C1-965B3230CCD3}">
      <dgm:prSet/>
      <dgm:spPr/>
      <dgm:t>
        <a:bodyPr/>
        <a:lstStyle/>
        <a:p>
          <a:r>
            <a:rPr lang="en-US" dirty="0"/>
            <a:t>Use market values, marginal tax rates, current bond YTM, and equity required return </a:t>
          </a:r>
        </a:p>
      </dgm:t>
    </dgm:pt>
    <dgm:pt modelId="{9C1B7C35-6248-4934-A241-A34FF310B557}" type="parTrans" cxnId="{8D07C65B-54FD-4F34-8B3E-8F82BF66AD4E}">
      <dgm:prSet/>
      <dgm:spPr/>
      <dgm:t>
        <a:bodyPr/>
        <a:lstStyle/>
        <a:p>
          <a:endParaRPr lang="en-US"/>
        </a:p>
      </dgm:t>
    </dgm:pt>
    <dgm:pt modelId="{A501D958-E74E-4E35-AEE7-D8EE6EFB3CBF}" type="sibTrans" cxnId="{8D07C65B-54FD-4F34-8B3E-8F82BF66AD4E}">
      <dgm:prSet/>
      <dgm:spPr/>
      <dgm:t>
        <a:bodyPr/>
        <a:lstStyle/>
        <a:p>
          <a:endParaRPr lang="en-US"/>
        </a:p>
      </dgm:t>
    </dgm:pt>
    <dgm:pt modelId="{FC8322F4-AEBC-411C-AF01-D37B957BBF57}">
      <dgm:prSet/>
      <dgm:spPr/>
      <dgm:t>
        <a:bodyPr/>
        <a:lstStyle/>
        <a:p>
          <a:r>
            <a:rPr lang="en-US" dirty="0"/>
            <a:t>Use equity required return for equity cash flows</a:t>
          </a:r>
        </a:p>
      </dgm:t>
    </dgm:pt>
    <dgm:pt modelId="{106BA78E-4F18-4467-B76D-8AA27AB05726}" type="parTrans" cxnId="{634DEFDB-D4C2-450E-9D5B-DD58B7BBAF78}">
      <dgm:prSet/>
      <dgm:spPr/>
      <dgm:t>
        <a:bodyPr/>
        <a:lstStyle/>
        <a:p>
          <a:endParaRPr lang="en-US"/>
        </a:p>
      </dgm:t>
    </dgm:pt>
    <dgm:pt modelId="{0C7C99C2-F207-4C55-A09C-C25CEA7AC21D}" type="sibTrans" cxnId="{634DEFDB-D4C2-450E-9D5B-DD58B7BBAF78}">
      <dgm:prSet/>
      <dgm:spPr/>
      <dgm:t>
        <a:bodyPr/>
        <a:lstStyle/>
        <a:p>
          <a:endParaRPr lang="en-US"/>
        </a:p>
      </dgm:t>
    </dgm:pt>
    <dgm:pt modelId="{E114C0A0-110F-4377-9D7D-B8D7E8F96CE9}">
      <dgm:prSet/>
      <dgm:spPr/>
      <dgm:t>
        <a:bodyPr/>
        <a:lstStyle/>
        <a:p>
          <a:r>
            <a:rPr lang="en-US" dirty="0"/>
            <a:t>Use nominal rates for nominal cash flows</a:t>
          </a:r>
        </a:p>
      </dgm:t>
    </dgm:pt>
    <dgm:pt modelId="{F02389C9-EA08-4502-A83B-C11767D3CC7C}" type="parTrans" cxnId="{04F4F34D-78C7-4BAF-A8D5-60A8E3438842}">
      <dgm:prSet/>
      <dgm:spPr/>
      <dgm:t>
        <a:bodyPr/>
        <a:lstStyle/>
        <a:p>
          <a:endParaRPr lang="en-US"/>
        </a:p>
      </dgm:t>
    </dgm:pt>
    <dgm:pt modelId="{5A5CE3C4-8CF3-4ABB-91F7-B2212BB2EA88}" type="sibTrans" cxnId="{04F4F34D-78C7-4BAF-A8D5-60A8E3438842}">
      <dgm:prSet/>
      <dgm:spPr/>
      <dgm:t>
        <a:bodyPr/>
        <a:lstStyle/>
        <a:p>
          <a:endParaRPr lang="en-US"/>
        </a:p>
      </dgm:t>
    </dgm:pt>
    <dgm:pt modelId="{4E5AB3B9-4DAA-457E-B62C-0585748660AF}">
      <dgm:prSet phldrT="[Text]" custT="1"/>
      <dgm:spPr/>
      <dgm:t>
        <a:bodyPr/>
        <a:lstStyle/>
        <a:p>
          <a:r>
            <a:rPr lang="en-US" sz="2000" dirty="0"/>
            <a:t>International Considerations for Required Returns</a:t>
          </a:r>
        </a:p>
      </dgm:t>
    </dgm:pt>
    <dgm:pt modelId="{56D99FFB-9C09-40AD-990A-BEBFE0357544}" type="parTrans" cxnId="{B157B9A4-4128-477F-88DF-A52F680D309F}">
      <dgm:prSet/>
      <dgm:spPr/>
      <dgm:t>
        <a:bodyPr/>
        <a:lstStyle/>
        <a:p>
          <a:endParaRPr lang="en-US"/>
        </a:p>
      </dgm:t>
    </dgm:pt>
    <dgm:pt modelId="{827EE135-C97B-4157-8570-CA7F92965094}" type="sibTrans" cxnId="{B157B9A4-4128-477F-88DF-A52F680D309F}">
      <dgm:prSet/>
      <dgm:spPr/>
      <dgm:t>
        <a:bodyPr/>
        <a:lstStyle/>
        <a:p>
          <a:endParaRPr lang="en-US"/>
        </a:p>
      </dgm:t>
    </dgm:pt>
    <dgm:pt modelId="{DF11809F-3E75-403A-8786-A37E03BA5C4C}">
      <dgm:prSet phldrT="[Text]" custT="1"/>
      <dgm:spPr/>
      <dgm:t>
        <a:bodyPr/>
        <a:lstStyle/>
        <a:p>
          <a:r>
            <a:rPr lang="en-US" sz="2100" dirty="0"/>
            <a:t>Exchange rates</a:t>
          </a:r>
        </a:p>
      </dgm:t>
    </dgm:pt>
    <dgm:pt modelId="{36B52054-196B-441D-A23E-ADE45C15BB3F}" type="parTrans" cxnId="{0219EBF1-3A16-4104-BEC6-093880013FC4}">
      <dgm:prSet/>
      <dgm:spPr/>
      <dgm:t>
        <a:bodyPr/>
        <a:lstStyle/>
        <a:p>
          <a:endParaRPr lang="en-US"/>
        </a:p>
      </dgm:t>
    </dgm:pt>
    <dgm:pt modelId="{4CEA8CDC-9B40-4572-B8BD-238B564292E3}" type="sibTrans" cxnId="{0219EBF1-3A16-4104-BEC6-093880013FC4}">
      <dgm:prSet/>
      <dgm:spPr/>
      <dgm:t>
        <a:bodyPr/>
        <a:lstStyle/>
        <a:p>
          <a:endParaRPr lang="en-US"/>
        </a:p>
      </dgm:t>
    </dgm:pt>
    <dgm:pt modelId="{572B0DD9-0553-481F-B005-0EBCB1E5D08F}">
      <dgm:prSet phldrT="[Text]" custT="1"/>
      <dgm:spPr/>
      <dgm:t>
        <a:bodyPr/>
        <a:lstStyle/>
        <a:p>
          <a:r>
            <a:rPr lang="en-US" sz="2100" dirty="0"/>
            <a:t>Emerging markets</a:t>
          </a:r>
        </a:p>
      </dgm:t>
    </dgm:pt>
    <dgm:pt modelId="{AE28ED5B-432F-423B-8BC9-7B165B6313ED}" type="parTrans" cxnId="{20BFB59A-1920-43F8-9608-44B07375AD9A}">
      <dgm:prSet/>
      <dgm:spPr/>
      <dgm:t>
        <a:bodyPr/>
        <a:lstStyle/>
        <a:p>
          <a:endParaRPr lang="en-US"/>
        </a:p>
      </dgm:t>
    </dgm:pt>
    <dgm:pt modelId="{6A04B560-7102-42DF-9D57-0935F78FF28D}" type="sibTrans" cxnId="{20BFB59A-1920-43F8-9608-44B07375AD9A}">
      <dgm:prSet/>
      <dgm:spPr/>
      <dgm:t>
        <a:bodyPr/>
        <a:lstStyle/>
        <a:p>
          <a:endParaRPr lang="en-US"/>
        </a:p>
      </dgm:t>
    </dgm:pt>
    <dgm:pt modelId="{857708D8-C171-4E79-9162-CC68307DEA04}" type="pres">
      <dgm:prSet presAssocID="{84758569-E18A-47C6-B563-157F9A81184E}" presName="linear" presStyleCnt="0">
        <dgm:presLayoutVars>
          <dgm:dir/>
          <dgm:animLvl val="lvl"/>
          <dgm:resizeHandles val="exact"/>
        </dgm:presLayoutVars>
      </dgm:prSet>
      <dgm:spPr/>
    </dgm:pt>
    <dgm:pt modelId="{7E2C72C2-F458-4C9C-AF8D-3B9BADBCFF34}" type="pres">
      <dgm:prSet presAssocID="{4E5AB3B9-4DAA-457E-B62C-0585748660AF}" presName="parentLin" presStyleCnt="0"/>
      <dgm:spPr/>
    </dgm:pt>
    <dgm:pt modelId="{2A9D7139-6C7F-4D70-9F63-9B8551412082}" type="pres">
      <dgm:prSet presAssocID="{4E5AB3B9-4DAA-457E-B62C-0585748660AF}" presName="parentLeftMargin" presStyleLbl="node1" presStyleIdx="0" presStyleCnt="3"/>
      <dgm:spPr/>
    </dgm:pt>
    <dgm:pt modelId="{74F50D21-CE67-4BB2-B552-A9AFE2F04877}" type="pres">
      <dgm:prSet presAssocID="{4E5AB3B9-4DAA-457E-B62C-0585748660AF}" presName="parentText" presStyleLbl="node1" presStyleIdx="0" presStyleCnt="3">
        <dgm:presLayoutVars>
          <dgm:chMax val="0"/>
          <dgm:bulletEnabled val="1"/>
        </dgm:presLayoutVars>
      </dgm:prSet>
      <dgm:spPr/>
    </dgm:pt>
    <dgm:pt modelId="{CC29D22E-9767-4C35-90AB-16942DDA3C30}" type="pres">
      <dgm:prSet presAssocID="{4E5AB3B9-4DAA-457E-B62C-0585748660AF}" presName="negativeSpace" presStyleCnt="0"/>
      <dgm:spPr/>
    </dgm:pt>
    <dgm:pt modelId="{09162136-EC0A-4B2C-921C-5CA30573FA25}" type="pres">
      <dgm:prSet presAssocID="{4E5AB3B9-4DAA-457E-B62C-0585748660AF}" presName="childText" presStyleLbl="conFgAcc1" presStyleIdx="0" presStyleCnt="3">
        <dgm:presLayoutVars>
          <dgm:bulletEnabled val="1"/>
        </dgm:presLayoutVars>
      </dgm:prSet>
      <dgm:spPr/>
    </dgm:pt>
    <dgm:pt modelId="{28A5F2A8-806D-4046-81FA-4AE1520CB273}" type="pres">
      <dgm:prSet presAssocID="{827EE135-C97B-4157-8570-CA7F92965094}" presName="spaceBetweenRectangles" presStyleCnt="0"/>
      <dgm:spPr/>
    </dgm:pt>
    <dgm:pt modelId="{07516B8E-3088-4CEA-9A52-2B0E458E0BFE}" type="pres">
      <dgm:prSet presAssocID="{9650E301-2572-4876-AD74-35A23674B27A}" presName="parentLin" presStyleCnt="0"/>
      <dgm:spPr/>
    </dgm:pt>
    <dgm:pt modelId="{BD5E4D2E-DE73-4281-83A2-EDAE9360E3FF}" type="pres">
      <dgm:prSet presAssocID="{9650E301-2572-4876-AD74-35A23674B27A}" presName="parentLeftMargin" presStyleLbl="node1" presStyleIdx="0" presStyleCnt="3"/>
      <dgm:spPr/>
    </dgm:pt>
    <dgm:pt modelId="{A89EFCD0-A9A8-40BF-8198-A336EE87BC3F}" type="pres">
      <dgm:prSet presAssocID="{9650E301-2572-4876-AD74-35A23674B27A}" presName="parentText" presStyleLbl="node1" presStyleIdx="1" presStyleCnt="3" custScaleX="122523">
        <dgm:presLayoutVars>
          <dgm:chMax val="0"/>
          <dgm:bulletEnabled val="1"/>
        </dgm:presLayoutVars>
      </dgm:prSet>
      <dgm:spPr/>
    </dgm:pt>
    <dgm:pt modelId="{8DEF7B26-66BA-4529-9081-46BC5BB9654F}" type="pres">
      <dgm:prSet presAssocID="{9650E301-2572-4876-AD74-35A23674B27A}" presName="negativeSpace" presStyleCnt="0"/>
      <dgm:spPr/>
    </dgm:pt>
    <dgm:pt modelId="{066F4DFF-D965-4EA7-9B67-5DEE464D85B3}" type="pres">
      <dgm:prSet presAssocID="{9650E301-2572-4876-AD74-35A23674B27A}" presName="childText" presStyleLbl="conFgAcc1" presStyleIdx="1" presStyleCnt="3">
        <dgm:presLayoutVars>
          <dgm:bulletEnabled val="1"/>
        </dgm:presLayoutVars>
      </dgm:prSet>
      <dgm:spPr/>
    </dgm:pt>
    <dgm:pt modelId="{74D0FCBC-7E03-4544-8162-4B95B02E9EC3}" type="pres">
      <dgm:prSet presAssocID="{D9C86E0A-7FE7-4EA6-A3F1-81B73BCBCAF2}" presName="spaceBetweenRectangles" presStyleCnt="0"/>
      <dgm:spPr/>
    </dgm:pt>
    <dgm:pt modelId="{65F06C17-B447-4374-9C45-01E447A59191}" type="pres">
      <dgm:prSet presAssocID="{16EE4D4D-C43B-4ECA-8AF1-3E661D22C593}" presName="parentLin" presStyleCnt="0"/>
      <dgm:spPr/>
    </dgm:pt>
    <dgm:pt modelId="{EC935531-C417-4887-A24C-F6020D1DF122}" type="pres">
      <dgm:prSet presAssocID="{16EE4D4D-C43B-4ECA-8AF1-3E661D22C593}" presName="parentLeftMargin" presStyleLbl="node1" presStyleIdx="1" presStyleCnt="3"/>
      <dgm:spPr/>
    </dgm:pt>
    <dgm:pt modelId="{CE9C66BC-5DF6-46FF-AF2A-8677240AF757}" type="pres">
      <dgm:prSet presAssocID="{16EE4D4D-C43B-4ECA-8AF1-3E661D22C593}" presName="parentText" presStyleLbl="node1" presStyleIdx="2" presStyleCnt="3" custScaleX="119949">
        <dgm:presLayoutVars>
          <dgm:chMax val="0"/>
          <dgm:bulletEnabled val="1"/>
        </dgm:presLayoutVars>
      </dgm:prSet>
      <dgm:spPr/>
    </dgm:pt>
    <dgm:pt modelId="{0998C722-09A1-46C7-BE1E-01217A4AC8BA}" type="pres">
      <dgm:prSet presAssocID="{16EE4D4D-C43B-4ECA-8AF1-3E661D22C593}" presName="negativeSpace" presStyleCnt="0"/>
      <dgm:spPr/>
    </dgm:pt>
    <dgm:pt modelId="{F292E843-89F7-4576-96D2-DF77D5B6F1DD}" type="pres">
      <dgm:prSet presAssocID="{16EE4D4D-C43B-4ECA-8AF1-3E661D22C593}" presName="childText" presStyleLbl="conFgAcc1" presStyleIdx="2" presStyleCnt="3">
        <dgm:presLayoutVars>
          <dgm:bulletEnabled val="1"/>
        </dgm:presLayoutVars>
      </dgm:prSet>
      <dgm:spPr/>
    </dgm:pt>
  </dgm:ptLst>
  <dgm:cxnLst>
    <dgm:cxn modelId="{DE9CE40C-D9E4-49B2-AA2B-F142F9B92EB9}" type="presOf" srcId="{4E5AB3B9-4DAA-457E-B62C-0585748660AF}" destId="{2A9D7139-6C7F-4D70-9F63-9B8551412082}" srcOrd="0" destOrd="0" presId="urn:microsoft.com/office/officeart/2005/8/layout/list1"/>
    <dgm:cxn modelId="{76798B32-FAEA-4931-8220-52E2B0EAA7AA}" type="presOf" srcId="{572B0DD9-0553-481F-B005-0EBCB1E5D08F}" destId="{09162136-EC0A-4B2C-921C-5CA30573FA25}" srcOrd="0" destOrd="1" presId="urn:microsoft.com/office/officeart/2005/8/layout/list1"/>
    <dgm:cxn modelId="{C4B63D37-614F-40FC-A290-D9971381E6B0}" type="presOf" srcId="{DF11809F-3E75-403A-8786-A37E03BA5C4C}" destId="{09162136-EC0A-4B2C-921C-5CA30573FA25}" srcOrd="0" destOrd="0" presId="urn:microsoft.com/office/officeart/2005/8/layout/list1"/>
    <dgm:cxn modelId="{8D07C65B-54FD-4F34-8B3E-8F82BF66AD4E}" srcId="{9650E301-2572-4876-AD74-35A23674B27A}" destId="{52002A39-6650-490B-95C1-965B3230CCD3}" srcOrd="0" destOrd="0" parTransId="{9C1B7C35-6248-4934-A241-A34FF310B557}" sibTransId="{A501D958-E74E-4E35-AEE7-D8EE6EFB3CBF}"/>
    <dgm:cxn modelId="{CDA2455F-AD52-48E4-AA29-87F89C9140AD}" type="presOf" srcId="{0F6AAB9B-21F0-40ED-A920-E7C77C3D69DB}" destId="{F292E843-89F7-4576-96D2-DF77D5B6F1DD}" srcOrd="0" destOrd="0" presId="urn:microsoft.com/office/officeart/2005/8/layout/list1"/>
    <dgm:cxn modelId="{8F5F4B60-4113-46B6-AB37-46EC9EAFFE5C}" srcId="{84758569-E18A-47C6-B563-157F9A81184E}" destId="{16EE4D4D-C43B-4ECA-8AF1-3E661D22C593}" srcOrd="2" destOrd="0" parTransId="{1725B786-1359-4629-B034-2ED6F892DB7B}" sibTransId="{91CA8E83-D001-421B-B662-4651124A90C2}"/>
    <dgm:cxn modelId="{AF90A961-B910-4929-BB72-48BF010D9085}" type="presOf" srcId="{4E5AB3B9-4DAA-457E-B62C-0585748660AF}" destId="{74F50D21-CE67-4BB2-B552-A9AFE2F04877}" srcOrd="1" destOrd="0" presId="urn:microsoft.com/office/officeart/2005/8/layout/list1"/>
    <dgm:cxn modelId="{691DA763-7F2E-419B-9292-A14241817BD1}" type="presOf" srcId="{9650E301-2572-4876-AD74-35A23674B27A}" destId="{BD5E4D2E-DE73-4281-83A2-EDAE9360E3FF}" srcOrd="0" destOrd="0" presId="urn:microsoft.com/office/officeart/2005/8/layout/list1"/>
    <dgm:cxn modelId="{04F4F34D-78C7-4BAF-A8D5-60A8E3438842}" srcId="{16EE4D4D-C43B-4ECA-8AF1-3E661D22C593}" destId="{E114C0A0-110F-4377-9D7D-B8D7E8F96CE9}" srcOrd="2" destOrd="0" parTransId="{F02389C9-EA08-4502-A83B-C11767D3CC7C}" sibTransId="{5A5CE3C4-8CF3-4ABB-91F7-B2212BB2EA88}"/>
    <dgm:cxn modelId="{7D988956-9DAF-446C-BF9E-23CA7360C9EC}" srcId="{84758569-E18A-47C6-B563-157F9A81184E}" destId="{9650E301-2572-4876-AD74-35A23674B27A}" srcOrd="1" destOrd="0" parTransId="{52A61D71-AA01-4047-9E3A-57AC828DEF6D}" sibTransId="{D9C86E0A-7FE7-4EA6-A3F1-81B73BCBCAF2}"/>
    <dgm:cxn modelId="{0E7FAA7E-5A0D-4D29-B081-7B33E53BBCF3}" type="presOf" srcId="{16EE4D4D-C43B-4ECA-8AF1-3E661D22C593}" destId="{CE9C66BC-5DF6-46FF-AF2A-8677240AF757}" srcOrd="1" destOrd="0" presId="urn:microsoft.com/office/officeart/2005/8/layout/list1"/>
    <dgm:cxn modelId="{C9D9AA7E-1F5C-4343-B8EB-3A8DC80E4297}" type="presOf" srcId="{E114C0A0-110F-4377-9D7D-B8D7E8F96CE9}" destId="{F292E843-89F7-4576-96D2-DF77D5B6F1DD}" srcOrd="0" destOrd="2" presId="urn:microsoft.com/office/officeart/2005/8/layout/list1"/>
    <dgm:cxn modelId="{59021888-124E-4325-8523-7C9D059C3F6F}" type="presOf" srcId="{52002A39-6650-490B-95C1-965B3230CCD3}" destId="{066F4DFF-D965-4EA7-9B67-5DEE464D85B3}" srcOrd="0" destOrd="0" presId="urn:microsoft.com/office/officeart/2005/8/layout/list1"/>
    <dgm:cxn modelId="{20BFB59A-1920-43F8-9608-44B07375AD9A}" srcId="{4E5AB3B9-4DAA-457E-B62C-0585748660AF}" destId="{572B0DD9-0553-481F-B005-0EBCB1E5D08F}" srcOrd="1" destOrd="0" parTransId="{AE28ED5B-432F-423B-8BC9-7B165B6313ED}" sibTransId="{6A04B560-7102-42DF-9D57-0935F78FF28D}"/>
    <dgm:cxn modelId="{B157B9A4-4128-477F-88DF-A52F680D309F}" srcId="{84758569-E18A-47C6-B563-157F9A81184E}" destId="{4E5AB3B9-4DAA-457E-B62C-0585748660AF}" srcOrd="0" destOrd="0" parTransId="{56D99FFB-9C09-40AD-990A-BEBFE0357544}" sibTransId="{827EE135-C97B-4157-8570-CA7F92965094}"/>
    <dgm:cxn modelId="{D215E1A7-DC01-42E4-A5B5-C207BAD55997}" type="presOf" srcId="{84758569-E18A-47C6-B563-157F9A81184E}" destId="{857708D8-C171-4E79-9162-CC68307DEA04}" srcOrd="0" destOrd="0" presId="urn:microsoft.com/office/officeart/2005/8/layout/list1"/>
    <dgm:cxn modelId="{C58CFCC5-3D10-4CE0-A69C-9E782DC2E6F8}" type="presOf" srcId="{FC8322F4-AEBC-411C-AF01-D37B957BBF57}" destId="{F292E843-89F7-4576-96D2-DF77D5B6F1DD}" srcOrd="0" destOrd="1" presId="urn:microsoft.com/office/officeart/2005/8/layout/list1"/>
    <dgm:cxn modelId="{634DEFDB-D4C2-450E-9D5B-DD58B7BBAF78}" srcId="{16EE4D4D-C43B-4ECA-8AF1-3E661D22C593}" destId="{FC8322F4-AEBC-411C-AF01-D37B957BBF57}" srcOrd="1" destOrd="0" parTransId="{106BA78E-4F18-4467-B76D-8AA27AB05726}" sibTransId="{0C7C99C2-F207-4C55-A09C-C25CEA7AC21D}"/>
    <dgm:cxn modelId="{0219EBF1-3A16-4104-BEC6-093880013FC4}" srcId="{4E5AB3B9-4DAA-457E-B62C-0585748660AF}" destId="{DF11809F-3E75-403A-8786-A37E03BA5C4C}" srcOrd="0" destOrd="0" parTransId="{36B52054-196B-441D-A23E-ADE45C15BB3F}" sibTransId="{4CEA8CDC-9B40-4572-B8BD-238B564292E3}"/>
    <dgm:cxn modelId="{A79DB5F5-BF16-450E-AE46-D4CA878C4552}" type="presOf" srcId="{16EE4D4D-C43B-4ECA-8AF1-3E661D22C593}" destId="{EC935531-C417-4887-A24C-F6020D1DF122}" srcOrd="0" destOrd="0" presId="urn:microsoft.com/office/officeart/2005/8/layout/list1"/>
    <dgm:cxn modelId="{0E7683F7-8930-4235-B740-336330AB3320}" srcId="{16EE4D4D-C43B-4ECA-8AF1-3E661D22C593}" destId="{0F6AAB9B-21F0-40ED-A920-E7C77C3D69DB}" srcOrd="0" destOrd="0" parTransId="{5277F48D-6AFF-4FAA-BF46-DDB4CBA23C04}" sibTransId="{992D02C8-A3A2-4B74-9DED-7486B8238B63}"/>
    <dgm:cxn modelId="{C20A3CFD-1147-4A8C-B972-BE6987EB1694}" type="presOf" srcId="{9650E301-2572-4876-AD74-35A23674B27A}" destId="{A89EFCD0-A9A8-40BF-8198-A336EE87BC3F}" srcOrd="1" destOrd="0" presId="urn:microsoft.com/office/officeart/2005/8/layout/list1"/>
    <dgm:cxn modelId="{74317D8B-31F6-4EC1-A4A4-AA5C696669AB}" type="presParOf" srcId="{857708D8-C171-4E79-9162-CC68307DEA04}" destId="{7E2C72C2-F458-4C9C-AF8D-3B9BADBCFF34}" srcOrd="0" destOrd="0" presId="urn:microsoft.com/office/officeart/2005/8/layout/list1"/>
    <dgm:cxn modelId="{03385222-0D62-4A4E-8CEA-517568C085A0}" type="presParOf" srcId="{7E2C72C2-F458-4C9C-AF8D-3B9BADBCFF34}" destId="{2A9D7139-6C7F-4D70-9F63-9B8551412082}" srcOrd="0" destOrd="0" presId="urn:microsoft.com/office/officeart/2005/8/layout/list1"/>
    <dgm:cxn modelId="{76E47E80-C5AB-49D9-B052-0E01C9D5BF0C}" type="presParOf" srcId="{7E2C72C2-F458-4C9C-AF8D-3B9BADBCFF34}" destId="{74F50D21-CE67-4BB2-B552-A9AFE2F04877}" srcOrd="1" destOrd="0" presId="urn:microsoft.com/office/officeart/2005/8/layout/list1"/>
    <dgm:cxn modelId="{505B7764-5396-4967-BBEB-259BC0C35823}" type="presParOf" srcId="{857708D8-C171-4E79-9162-CC68307DEA04}" destId="{CC29D22E-9767-4C35-90AB-16942DDA3C30}" srcOrd="1" destOrd="0" presId="urn:microsoft.com/office/officeart/2005/8/layout/list1"/>
    <dgm:cxn modelId="{F1DD07FE-4EC9-4129-B5A5-1B825C905325}" type="presParOf" srcId="{857708D8-C171-4E79-9162-CC68307DEA04}" destId="{09162136-EC0A-4B2C-921C-5CA30573FA25}" srcOrd="2" destOrd="0" presId="urn:microsoft.com/office/officeart/2005/8/layout/list1"/>
    <dgm:cxn modelId="{3D489357-D598-49E3-AF2B-B3AE803E100B}" type="presParOf" srcId="{857708D8-C171-4E79-9162-CC68307DEA04}" destId="{28A5F2A8-806D-4046-81FA-4AE1520CB273}" srcOrd="3" destOrd="0" presId="urn:microsoft.com/office/officeart/2005/8/layout/list1"/>
    <dgm:cxn modelId="{25F76F2C-961E-474C-A1A7-1229885E6616}" type="presParOf" srcId="{857708D8-C171-4E79-9162-CC68307DEA04}" destId="{07516B8E-3088-4CEA-9A52-2B0E458E0BFE}" srcOrd="4" destOrd="0" presId="urn:microsoft.com/office/officeart/2005/8/layout/list1"/>
    <dgm:cxn modelId="{DE006F10-F242-4F67-9BFE-8F3E66E468EF}" type="presParOf" srcId="{07516B8E-3088-4CEA-9A52-2B0E458E0BFE}" destId="{BD5E4D2E-DE73-4281-83A2-EDAE9360E3FF}" srcOrd="0" destOrd="0" presId="urn:microsoft.com/office/officeart/2005/8/layout/list1"/>
    <dgm:cxn modelId="{3DE99430-1C8C-421E-8C16-722D140F6CBF}" type="presParOf" srcId="{07516B8E-3088-4CEA-9A52-2B0E458E0BFE}" destId="{A89EFCD0-A9A8-40BF-8198-A336EE87BC3F}" srcOrd="1" destOrd="0" presId="urn:microsoft.com/office/officeart/2005/8/layout/list1"/>
    <dgm:cxn modelId="{3B85B81A-23BD-4797-A5F2-93EAE1F6FE69}" type="presParOf" srcId="{857708D8-C171-4E79-9162-CC68307DEA04}" destId="{8DEF7B26-66BA-4529-9081-46BC5BB9654F}" srcOrd="5" destOrd="0" presId="urn:microsoft.com/office/officeart/2005/8/layout/list1"/>
    <dgm:cxn modelId="{7C7D3C2F-720C-46D8-8621-DE0BAA73F5DA}" type="presParOf" srcId="{857708D8-C171-4E79-9162-CC68307DEA04}" destId="{066F4DFF-D965-4EA7-9B67-5DEE464D85B3}" srcOrd="6" destOrd="0" presId="urn:microsoft.com/office/officeart/2005/8/layout/list1"/>
    <dgm:cxn modelId="{2966EF9B-0C24-43BE-ADD9-5B56E2F945FD}" type="presParOf" srcId="{857708D8-C171-4E79-9162-CC68307DEA04}" destId="{74D0FCBC-7E03-4544-8162-4B95B02E9EC3}" srcOrd="7" destOrd="0" presId="urn:microsoft.com/office/officeart/2005/8/layout/list1"/>
    <dgm:cxn modelId="{9FD75FBE-B88B-40DB-B537-22847C89C247}" type="presParOf" srcId="{857708D8-C171-4E79-9162-CC68307DEA04}" destId="{65F06C17-B447-4374-9C45-01E447A59191}" srcOrd="8" destOrd="0" presId="urn:microsoft.com/office/officeart/2005/8/layout/list1"/>
    <dgm:cxn modelId="{8AEAEB2F-B46D-49A1-8E70-8DB5106180B1}" type="presParOf" srcId="{65F06C17-B447-4374-9C45-01E447A59191}" destId="{EC935531-C417-4887-A24C-F6020D1DF122}" srcOrd="0" destOrd="0" presId="urn:microsoft.com/office/officeart/2005/8/layout/list1"/>
    <dgm:cxn modelId="{625C3773-867D-43EC-8124-33B4EE674064}" type="presParOf" srcId="{65F06C17-B447-4374-9C45-01E447A59191}" destId="{CE9C66BC-5DF6-46FF-AF2A-8677240AF757}" srcOrd="1" destOrd="0" presId="urn:microsoft.com/office/officeart/2005/8/layout/list1"/>
    <dgm:cxn modelId="{84E559CD-530B-4A8F-84C3-0D9CAA36B448}" type="presParOf" srcId="{857708D8-C171-4E79-9162-CC68307DEA04}" destId="{0998C722-09A1-46C7-BE1E-01217A4AC8BA}" srcOrd="9" destOrd="0" presId="urn:microsoft.com/office/officeart/2005/8/layout/list1"/>
    <dgm:cxn modelId="{AFD63E65-F8B8-4A87-9EA7-A24FFA9F015B}" type="presParOf" srcId="{857708D8-C171-4E79-9162-CC68307DEA04}" destId="{F292E843-89F7-4576-96D2-DF77D5B6F1DD}"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32D19B7F-BE2E-4274-AE3D-8FD8277EDD2C}" type="doc">
      <dgm:prSet loTypeId="urn:microsoft.com/office/officeart/2005/8/layout/list1" loCatId="list" qsTypeId="urn:microsoft.com/office/officeart/2005/8/quickstyle/3d2" qsCatId="3D" csTypeId="urn:microsoft.com/office/officeart/2005/8/colors/colorful3" csCatId="colorful" phldr="1"/>
      <dgm:spPr/>
      <dgm:t>
        <a:bodyPr/>
        <a:lstStyle/>
        <a:p>
          <a:endParaRPr lang="en-US"/>
        </a:p>
      </dgm:t>
    </dgm:pt>
    <dgm:pt modelId="{534A90AB-6FBA-4572-9654-69A1029348A4}">
      <dgm:prSet phldrT="[Text]">
        <dgm:style>
          <a:lnRef idx="2">
            <a:schemeClr val="accent3"/>
          </a:lnRef>
          <a:fillRef idx="1">
            <a:schemeClr val="lt1"/>
          </a:fillRef>
          <a:effectRef idx="0">
            <a:schemeClr val="accent3"/>
          </a:effectRef>
          <a:fontRef idx="minor">
            <a:schemeClr val="dk1"/>
          </a:fontRef>
        </dgm:style>
      </dgm:prSet>
      <dgm:spPr/>
      <dgm:t>
        <a:bodyPr/>
        <a:lstStyle/>
        <a:p>
          <a:r>
            <a:rPr lang="en-US" dirty="0"/>
            <a:t>Understanding a company’s business and business environment</a:t>
          </a:r>
        </a:p>
      </dgm:t>
    </dgm:pt>
    <dgm:pt modelId="{66EAAED8-0F7B-4316-ACB7-117B27A209DA}" type="parTrans" cxnId="{820EAD2A-1ECA-4431-A57D-F7D80D8084FE}">
      <dgm:prSet/>
      <dgm:spPr/>
      <dgm:t>
        <a:bodyPr/>
        <a:lstStyle/>
        <a:p>
          <a:endParaRPr lang="en-US"/>
        </a:p>
      </dgm:t>
    </dgm:pt>
    <dgm:pt modelId="{E86899EE-80AB-4318-991E-E6DA6264A72B}" type="sibTrans" cxnId="{820EAD2A-1ECA-4431-A57D-F7D80D8084FE}">
      <dgm:prSet/>
      <dgm:spPr/>
      <dgm:t>
        <a:bodyPr/>
        <a:lstStyle/>
        <a:p>
          <a:endParaRPr lang="en-US"/>
        </a:p>
      </dgm:t>
    </dgm:pt>
    <dgm:pt modelId="{DECC2C47-6CD7-4329-8FAD-E5E5C8BA33CE}">
      <dgm:prSet phldrT="[Text]">
        <dgm:style>
          <a:lnRef idx="2">
            <a:schemeClr val="accent2"/>
          </a:lnRef>
          <a:fillRef idx="1">
            <a:schemeClr val="lt1"/>
          </a:fillRef>
          <a:effectRef idx="0">
            <a:schemeClr val="accent2"/>
          </a:effectRef>
          <a:fontRef idx="minor">
            <a:schemeClr val="dk1"/>
          </a:fontRef>
        </dgm:style>
      </dgm:prSet>
      <dgm:spPr/>
      <dgm:t>
        <a:bodyPr/>
        <a:lstStyle/>
        <a:p>
          <a:r>
            <a:rPr lang="en-US" dirty="0"/>
            <a:t>Identifying active equity investment opportunities.</a:t>
          </a:r>
        </a:p>
      </dgm:t>
    </dgm:pt>
    <dgm:pt modelId="{A6EA6518-4EDA-49FB-B744-DD2CCCDF0F5A}" type="parTrans" cxnId="{CC903D64-B56A-42D6-A262-71DA1B74B7A8}">
      <dgm:prSet/>
      <dgm:spPr/>
      <dgm:t>
        <a:bodyPr/>
        <a:lstStyle/>
        <a:p>
          <a:endParaRPr lang="en-US"/>
        </a:p>
      </dgm:t>
    </dgm:pt>
    <dgm:pt modelId="{F74A135D-C732-4F72-8868-49A897603313}" type="sibTrans" cxnId="{CC903D64-B56A-42D6-A262-71DA1B74B7A8}">
      <dgm:prSet/>
      <dgm:spPr/>
      <dgm:t>
        <a:bodyPr/>
        <a:lstStyle/>
        <a:p>
          <a:endParaRPr lang="en-US"/>
        </a:p>
      </dgm:t>
    </dgm:pt>
    <dgm:pt modelId="{E5C99000-4A47-44B3-9594-B0B9AD37E2C5}">
      <dgm:prSet phldrT="[Text]">
        <dgm:style>
          <a:lnRef idx="2">
            <a:schemeClr val="accent4"/>
          </a:lnRef>
          <a:fillRef idx="1">
            <a:schemeClr val="lt1"/>
          </a:fillRef>
          <a:effectRef idx="0">
            <a:schemeClr val="accent4"/>
          </a:effectRef>
          <a:fontRef idx="minor">
            <a:schemeClr val="dk1"/>
          </a:fontRef>
        </dgm:style>
      </dgm:prSet>
      <dgm:spPr/>
      <dgm:t>
        <a:bodyPr/>
        <a:lstStyle/>
        <a:p>
          <a:r>
            <a:rPr lang="en-US" dirty="0"/>
            <a:t>Portfolio performance attribution</a:t>
          </a:r>
        </a:p>
      </dgm:t>
    </dgm:pt>
    <dgm:pt modelId="{111D2A36-85D3-4169-9CDD-756AD3AA6624}" type="parTrans" cxnId="{49DE5C41-B094-4494-860A-5DBA857DB3B3}">
      <dgm:prSet/>
      <dgm:spPr/>
      <dgm:t>
        <a:bodyPr/>
        <a:lstStyle/>
        <a:p>
          <a:endParaRPr lang="en-US"/>
        </a:p>
      </dgm:t>
    </dgm:pt>
    <dgm:pt modelId="{70D8BE3A-517C-4994-A193-AB0EB1E8C0B0}" type="sibTrans" cxnId="{49DE5C41-B094-4494-860A-5DBA857DB3B3}">
      <dgm:prSet/>
      <dgm:spPr/>
      <dgm:t>
        <a:bodyPr/>
        <a:lstStyle/>
        <a:p>
          <a:endParaRPr lang="en-US"/>
        </a:p>
      </dgm:t>
    </dgm:pt>
    <dgm:pt modelId="{15B82801-6686-408B-8927-C064C9D75802}">
      <dgm:prSet phldrT="[Text]"/>
      <dgm:spPr/>
      <dgm:t>
        <a:bodyPr/>
        <a:lstStyle/>
        <a:p>
          <a:r>
            <a:rPr lang="en-US" dirty="0"/>
            <a:t>Stock selection</a:t>
          </a:r>
        </a:p>
      </dgm:t>
    </dgm:pt>
    <dgm:pt modelId="{4B438507-608B-4F48-A211-875DD9A46D7B}" type="parTrans" cxnId="{CE1F0524-115D-4EAC-B657-83DF6AD754A1}">
      <dgm:prSet/>
      <dgm:spPr/>
      <dgm:t>
        <a:bodyPr/>
        <a:lstStyle/>
        <a:p>
          <a:endParaRPr lang="en-US"/>
        </a:p>
      </dgm:t>
    </dgm:pt>
    <dgm:pt modelId="{C32EF7BB-5E4B-45B7-8125-9E01388BA222}" type="sibTrans" cxnId="{CE1F0524-115D-4EAC-B657-83DF6AD754A1}">
      <dgm:prSet/>
      <dgm:spPr/>
      <dgm:t>
        <a:bodyPr/>
        <a:lstStyle/>
        <a:p>
          <a:endParaRPr lang="en-US"/>
        </a:p>
      </dgm:t>
    </dgm:pt>
    <dgm:pt modelId="{CDB6C464-1288-4998-9C5A-E5D681EDC237}">
      <dgm:prSet phldrT="[Text]"/>
      <dgm:spPr/>
      <dgm:t>
        <a:bodyPr/>
        <a:lstStyle/>
        <a:p>
          <a:r>
            <a:rPr lang="en-US" dirty="0"/>
            <a:t>Credit analysis</a:t>
          </a:r>
        </a:p>
      </dgm:t>
    </dgm:pt>
    <dgm:pt modelId="{E7D8166B-4B8F-41A2-9D5F-9C0AF68D80A4}" type="parTrans" cxnId="{F09AD83F-1A8F-4795-AE0B-7F22C103761A}">
      <dgm:prSet/>
      <dgm:spPr/>
      <dgm:t>
        <a:bodyPr/>
        <a:lstStyle/>
        <a:p>
          <a:endParaRPr lang="en-US"/>
        </a:p>
      </dgm:t>
    </dgm:pt>
    <dgm:pt modelId="{8528A864-DBA2-4725-8715-D4316B93F8CC}" type="sibTrans" cxnId="{F09AD83F-1A8F-4795-AE0B-7F22C103761A}">
      <dgm:prSet/>
      <dgm:spPr/>
      <dgm:t>
        <a:bodyPr/>
        <a:lstStyle/>
        <a:p>
          <a:endParaRPr lang="en-US"/>
        </a:p>
      </dgm:t>
    </dgm:pt>
    <dgm:pt modelId="{55638122-07F4-4CBE-A7E6-9A4A71F69617}">
      <dgm:prSet phldrT="[Text]"/>
      <dgm:spPr/>
      <dgm:t>
        <a:bodyPr/>
        <a:lstStyle/>
        <a:p>
          <a:r>
            <a:rPr lang="en-US" dirty="0"/>
            <a:t>Security selection</a:t>
          </a:r>
        </a:p>
      </dgm:t>
    </dgm:pt>
    <dgm:pt modelId="{881F287F-D03D-4363-940B-ADE61B93B2F4}" type="parTrans" cxnId="{69B5A035-F314-4AA3-A822-1D7725D65D77}">
      <dgm:prSet/>
      <dgm:spPr/>
      <dgm:t>
        <a:bodyPr/>
        <a:lstStyle/>
        <a:p>
          <a:endParaRPr lang="en-US"/>
        </a:p>
      </dgm:t>
    </dgm:pt>
    <dgm:pt modelId="{1DCCE222-CA5E-4F3B-AFFA-A1805C8EF7B3}" type="sibTrans" cxnId="{69B5A035-F314-4AA3-A822-1D7725D65D77}">
      <dgm:prSet/>
      <dgm:spPr/>
      <dgm:t>
        <a:bodyPr/>
        <a:lstStyle/>
        <a:p>
          <a:endParaRPr lang="en-US"/>
        </a:p>
      </dgm:t>
    </dgm:pt>
    <dgm:pt modelId="{035F6862-1C92-46C8-8378-7FF449DF4826}">
      <dgm:prSet phldrT="[Text]"/>
      <dgm:spPr/>
      <dgm:t>
        <a:bodyPr/>
        <a:lstStyle/>
        <a:p>
          <a:r>
            <a:rPr lang="en-US" dirty="0"/>
            <a:t>Industry or sector rotation</a:t>
          </a:r>
        </a:p>
      </dgm:t>
    </dgm:pt>
    <dgm:pt modelId="{6CA133F4-2C07-49E1-A09C-35B3459852C9}" type="parTrans" cxnId="{0D568B0E-ED6B-4517-A00F-F4641630E0BC}">
      <dgm:prSet/>
      <dgm:spPr/>
      <dgm:t>
        <a:bodyPr/>
        <a:lstStyle/>
        <a:p>
          <a:endParaRPr lang="en-US"/>
        </a:p>
      </dgm:t>
    </dgm:pt>
    <dgm:pt modelId="{75CE3380-FFDB-4B6D-9695-F2E34296F461}" type="sibTrans" cxnId="{0D568B0E-ED6B-4517-A00F-F4641630E0BC}">
      <dgm:prSet/>
      <dgm:spPr/>
      <dgm:t>
        <a:bodyPr/>
        <a:lstStyle/>
        <a:p>
          <a:endParaRPr lang="en-US"/>
        </a:p>
      </dgm:t>
    </dgm:pt>
    <dgm:pt modelId="{A5685896-D889-4808-A993-B9AAA8955701}">
      <dgm:prSet phldrT="[Text]"/>
      <dgm:spPr/>
      <dgm:t>
        <a:bodyPr/>
        <a:lstStyle/>
        <a:p>
          <a:r>
            <a:rPr lang="en-US" dirty="0"/>
            <a:t>Performance attribution</a:t>
          </a:r>
        </a:p>
      </dgm:t>
    </dgm:pt>
    <dgm:pt modelId="{F57E1CBA-542B-4430-B3A2-6DAD791E3F4C}" type="parTrans" cxnId="{8D108B32-9C5F-4F77-8AC1-72FDEC05A9D5}">
      <dgm:prSet/>
      <dgm:spPr/>
      <dgm:t>
        <a:bodyPr/>
        <a:lstStyle/>
        <a:p>
          <a:endParaRPr lang="en-US"/>
        </a:p>
      </dgm:t>
    </dgm:pt>
    <dgm:pt modelId="{D683530B-1790-4B52-86E2-654B68480CBE}" type="sibTrans" cxnId="{8D108B32-9C5F-4F77-8AC1-72FDEC05A9D5}">
      <dgm:prSet/>
      <dgm:spPr/>
      <dgm:t>
        <a:bodyPr/>
        <a:lstStyle/>
        <a:p>
          <a:endParaRPr lang="en-US"/>
        </a:p>
      </dgm:t>
    </dgm:pt>
    <dgm:pt modelId="{06B77375-465F-4441-BA68-316F1EC0A772}">
      <dgm:prSet phldrT="[Text]"/>
      <dgm:spPr/>
      <dgm:t>
        <a:bodyPr/>
        <a:lstStyle/>
        <a:p>
          <a:r>
            <a:rPr lang="en-US" dirty="0"/>
            <a:t>Industry or sector selection</a:t>
          </a:r>
        </a:p>
      </dgm:t>
    </dgm:pt>
    <dgm:pt modelId="{31106D59-5028-4D0E-8CF3-D57731309F46}" type="parTrans" cxnId="{64381BCD-B178-44E5-92CD-13D6CE488DDE}">
      <dgm:prSet/>
      <dgm:spPr/>
      <dgm:t>
        <a:bodyPr/>
        <a:lstStyle/>
        <a:p>
          <a:endParaRPr lang="en-US"/>
        </a:p>
      </dgm:t>
    </dgm:pt>
    <dgm:pt modelId="{A8CD0A46-9A21-4601-8757-9D8BAFC8494E}" type="sibTrans" cxnId="{64381BCD-B178-44E5-92CD-13D6CE488DDE}">
      <dgm:prSet/>
      <dgm:spPr/>
      <dgm:t>
        <a:bodyPr/>
        <a:lstStyle/>
        <a:p>
          <a:endParaRPr lang="en-US"/>
        </a:p>
      </dgm:t>
    </dgm:pt>
    <dgm:pt modelId="{4173A990-B29C-46B0-B403-8A76A8219316}" type="pres">
      <dgm:prSet presAssocID="{32D19B7F-BE2E-4274-AE3D-8FD8277EDD2C}" presName="linear" presStyleCnt="0">
        <dgm:presLayoutVars>
          <dgm:dir/>
          <dgm:animLvl val="lvl"/>
          <dgm:resizeHandles val="exact"/>
        </dgm:presLayoutVars>
      </dgm:prSet>
      <dgm:spPr/>
    </dgm:pt>
    <dgm:pt modelId="{F6A8415F-8106-465F-9EC7-5FD5A3015CD8}" type="pres">
      <dgm:prSet presAssocID="{534A90AB-6FBA-4572-9654-69A1029348A4}" presName="parentLin" presStyleCnt="0"/>
      <dgm:spPr/>
    </dgm:pt>
    <dgm:pt modelId="{5CBEF3D9-25BD-47BF-9949-D75A4586A15C}" type="pres">
      <dgm:prSet presAssocID="{534A90AB-6FBA-4572-9654-69A1029348A4}" presName="parentLeftMargin" presStyleLbl="node1" presStyleIdx="0" presStyleCnt="3"/>
      <dgm:spPr/>
    </dgm:pt>
    <dgm:pt modelId="{95B5E097-CAA0-46AA-9676-DCDD986D31F2}" type="pres">
      <dgm:prSet presAssocID="{534A90AB-6FBA-4572-9654-69A1029348A4}" presName="parentText" presStyleLbl="node1" presStyleIdx="0" presStyleCnt="3">
        <dgm:presLayoutVars>
          <dgm:chMax val="0"/>
          <dgm:bulletEnabled val="1"/>
        </dgm:presLayoutVars>
      </dgm:prSet>
      <dgm:spPr/>
    </dgm:pt>
    <dgm:pt modelId="{CC55B7BF-C127-410E-ACFF-A6A8F0C817AD}" type="pres">
      <dgm:prSet presAssocID="{534A90AB-6FBA-4572-9654-69A1029348A4}" presName="negativeSpace" presStyleCnt="0"/>
      <dgm:spPr/>
    </dgm:pt>
    <dgm:pt modelId="{4E3F6224-7F84-4556-A88A-5265E61E4EAC}" type="pres">
      <dgm:prSet presAssocID="{534A90AB-6FBA-4572-9654-69A1029348A4}" presName="childText" presStyleLbl="conFgAcc1" presStyleIdx="0" presStyleCnt="3">
        <dgm:presLayoutVars>
          <dgm:bulletEnabled val="1"/>
        </dgm:presLayoutVars>
      </dgm:prSet>
      <dgm:spPr/>
    </dgm:pt>
    <dgm:pt modelId="{9CB670B4-7A1D-4C91-BA4D-FAD9A2BA6B66}" type="pres">
      <dgm:prSet presAssocID="{E86899EE-80AB-4318-991E-E6DA6264A72B}" presName="spaceBetweenRectangles" presStyleCnt="0"/>
      <dgm:spPr/>
    </dgm:pt>
    <dgm:pt modelId="{05571C9D-46CE-4907-8099-108ED95A9BC7}" type="pres">
      <dgm:prSet presAssocID="{DECC2C47-6CD7-4329-8FAD-E5E5C8BA33CE}" presName="parentLin" presStyleCnt="0"/>
      <dgm:spPr/>
    </dgm:pt>
    <dgm:pt modelId="{2957154A-9BDD-41E0-BE26-EB8E3A92C749}" type="pres">
      <dgm:prSet presAssocID="{DECC2C47-6CD7-4329-8FAD-E5E5C8BA33CE}" presName="parentLeftMargin" presStyleLbl="node1" presStyleIdx="0" presStyleCnt="3"/>
      <dgm:spPr/>
    </dgm:pt>
    <dgm:pt modelId="{D982809B-B294-4D97-89F4-B2A27C4A484A}" type="pres">
      <dgm:prSet presAssocID="{DECC2C47-6CD7-4329-8FAD-E5E5C8BA33CE}" presName="parentText" presStyleLbl="node1" presStyleIdx="1" presStyleCnt="3">
        <dgm:presLayoutVars>
          <dgm:chMax val="0"/>
          <dgm:bulletEnabled val="1"/>
        </dgm:presLayoutVars>
      </dgm:prSet>
      <dgm:spPr/>
    </dgm:pt>
    <dgm:pt modelId="{305676FA-C69D-46C4-94AC-6FA568E56548}" type="pres">
      <dgm:prSet presAssocID="{DECC2C47-6CD7-4329-8FAD-E5E5C8BA33CE}" presName="negativeSpace" presStyleCnt="0"/>
      <dgm:spPr/>
    </dgm:pt>
    <dgm:pt modelId="{686F63A0-8CBE-480F-9EFE-6AC894B77D3A}" type="pres">
      <dgm:prSet presAssocID="{DECC2C47-6CD7-4329-8FAD-E5E5C8BA33CE}" presName="childText" presStyleLbl="conFgAcc1" presStyleIdx="1" presStyleCnt="3">
        <dgm:presLayoutVars>
          <dgm:bulletEnabled val="1"/>
        </dgm:presLayoutVars>
      </dgm:prSet>
      <dgm:spPr/>
    </dgm:pt>
    <dgm:pt modelId="{D3932309-0E91-4CB9-8745-EC97B374B9AA}" type="pres">
      <dgm:prSet presAssocID="{F74A135D-C732-4F72-8868-49A897603313}" presName="spaceBetweenRectangles" presStyleCnt="0"/>
      <dgm:spPr/>
    </dgm:pt>
    <dgm:pt modelId="{C89550FD-3768-49EC-AC07-5A9515F9F2E9}" type="pres">
      <dgm:prSet presAssocID="{E5C99000-4A47-44B3-9594-B0B9AD37E2C5}" presName="parentLin" presStyleCnt="0"/>
      <dgm:spPr/>
    </dgm:pt>
    <dgm:pt modelId="{A51B8967-4D36-4A0D-8C42-B51045E4AC5C}" type="pres">
      <dgm:prSet presAssocID="{E5C99000-4A47-44B3-9594-B0B9AD37E2C5}" presName="parentLeftMargin" presStyleLbl="node1" presStyleIdx="1" presStyleCnt="3"/>
      <dgm:spPr/>
    </dgm:pt>
    <dgm:pt modelId="{36AE44D7-C710-41C6-9634-25E14F3ED8D1}" type="pres">
      <dgm:prSet presAssocID="{E5C99000-4A47-44B3-9594-B0B9AD37E2C5}" presName="parentText" presStyleLbl="node1" presStyleIdx="2" presStyleCnt="3">
        <dgm:presLayoutVars>
          <dgm:chMax val="0"/>
          <dgm:bulletEnabled val="1"/>
        </dgm:presLayoutVars>
      </dgm:prSet>
      <dgm:spPr/>
    </dgm:pt>
    <dgm:pt modelId="{6C1FB7EF-8CED-45D7-B359-17C33627E7D5}" type="pres">
      <dgm:prSet presAssocID="{E5C99000-4A47-44B3-9594-B0B9AD37E2C5}" presName="negativeSpace" presStyleCnt="0"/>
      <dgm:spPr/>
    </dgm:pt>
    <dgm:pt modelId="{A42C72FB-3D94-4CDB-9EDA-00850DE16096}" type="pres">
      <dgm:prSet presAssocID="{E5C99000-4A47-44B3-9594-B0B9AD37E2C5}" presName="childText" presStyleLbl="conFgAcc1" presStyleIdx="2" presStyleCnt="3">
        <dgm:presLayoutVars>
          <dgm:bulletEnabled val="1"/>
        </dgm:presLayoutVars>
      </dgm:prSet>
      <dgm:spPr/>
    </dgm:pt>
  </dgm:ptLst>
  <dgm:cxnLst>
    <dgm:cxn modelId="{0D568B0E-ED6B-4517-A00F-F4641630E0BC}" srcId="{DECC2C47-6CD7-4329-8FAD-E5E5C8BA33CE}" destId="{035F6862-1C92-46C8-8378-7FF449DF4826}" srcOrd="1" destOrd="0" parTransId="{6CA133F4-2C07-49E1-A09C-35B3459852C9}" sibTransId="{75CE3380-FFDB-4B6D-9695-F2E34296F461}"/>
    <dgm:cxn modelId="{CE1F0524-115D-4EAC-B657-83DF6AD754A1}" srcId="{534A90AB-6FBA-4572-9654-69A1029348A4}" destId="{15B82801-6686-408B-8927-C064C9D75802}" srcOrd="0" destOrd="0" parTransId="{4B438507-608B-4F48-A211-875DD9A46D7B}" sibTransId="{C32EF7BB-5E4B-45B7-8125-9E01388BA222}"/>
    <dgm:cxn modelId="{6AA08428-FAF9-4413-A46B-9BDD97B56402}" type="presOf" srcId="{035F6862-1C92-46C8-8378-7FF449DF4826}" destId="{686F63A0-8CBE-480F-9EFE-6AC894B77D3A}" srcOrd="0" destOrd="1" presId="urn:microsoft.com/office/officeart/2005/8/layout/list1"/>
    <dgm:cxn modelId="{932F9829-1AD5-4D2E-B7D8-5C6744C863B6}" type="presOf" srcId="{DECC2C47-6CD7-4329-8FAD-E5E5C8BA33CE}" destId="{2957154A-9BDD-41E0-BE26-EB8E3A92C749}" srcOrd="0" destOrd="0" presId="urn:microsoft.com/office/officeart/2005/8/layout/list1"/>
    <dgm:cxn modelId="{820EAD2A-1ECA-4431-A57D-F7D80D8084FE}" srcId="{32D19B7F-BE2E-4274-AE3D-8FD8277EDD2C}" destId="{534A90AB-6FBA-4572-9654-69A1029348A4}" srcOrd="0" destOrd="0" parTransId="{66EAAED8-0F7B-4316-ACB7-117B27A209DA}" sibTransId="{E86899EE-80AB-4318-991E-E6DA6264A72B}"/>
    <dgm:cxn modelId="{8D108B32-9C5F-4F77-8AC1-72FDEC05A9D5}" srcId="{E5C99000-4A47-44B3-9594-B0B9AD37E2C5}" destId="{A5685896-D889-4808-A993-B9AAA8955701}" srcOrd="0" destOrd="0" parTransId="{F57E1CBA-542B-4430-B3A2-6DAD791E3F4C}" sibTransId="{D683530B-1790-4B52-86E2-654B68480CBE}"/>
    <dgm:cxn modelId="{69B5A035-F314-4AA3-A822-1D7725D65D77}" srcId="{DECC2C47-6CD7-4329-8FAD-E5E5C8BA33CE}" destId="{55638122-07F4-4CBE-A7E6-9A4A71F69617}" srcOrd="0" destOrd="0" parTransId="{881F287F-D03D-4363-940B-ADE61B93B2F4}" sibTransId="{1DCCE222-CA5E-4F3B-AFFA-A1805C8EF7B3}"/>
    <dgm:cxn modelId="{8CF62338-FEC5-4DEE-A764-CF0599E7ACF2}" type="presOf" srcId="{534A90AB-6FBA-4572-9654-69A1029348A4}" destId="{95B5E097-CAA0-46AA-9676-DCDD986D31F2}" srcOrd="1" destOrd="0" presId="urn:microsoft.com/office/officeart/2005/8/layout/list1"/>
    <dgm:cxn modelId="{F09AD83F-1A8F-4795-AE0B-7F22C103761A}" srcId="{534A90AB-6FBA-4572-9654-69A1029348A4}" destId="{CDB6C464-1288-4998-9C5A-E5D681EDC237}" srcOrd="1" destOrd="0" parTransId="{E7D8166B-4B8F-41A2-9D5F-9C0AF68D80A4}" sibTransId="{8528A864-DBA2-4725-8715-D4316B93F8CC}"/>
    <dgm:cxn modelId="{47748C5D-FA74-480E-99AB-696AD5378D94}" type="presOf" srcId="{534A90AB-6FBA-4572-9654-69A1029348A4}" destId="{5CBEF3D9-25BD-47BF-9949-D75A4586A15C}" srcOrd="0" destOrd="0" presId="urn:microsoft.com/office/officeart/2005/8/layout/list1"/>
    <dgm:cxn modelId="{49DE5C41-B094-4494-860A-5DBA857DB3B3}" srcId="{32D19B7F-BE2E-4274-AE3D-8FD8277EDD2C}" destId="{E5C99000-4A47-44B3-9594-B0B9AD37E2C5}" srcOrd="2" destOrd="0" parTransId="{111D2A36-85D3-4169-9CDD-756AD3AA6624}" sibTransId="{70D8BE3A-517C-4994-A193-AB0EB1E8C0B0}"/>
    <dgm:cxn modelId="{CC903D64-B56A-42D6-A262-71DA1B74B7A8}" srcId="{32D19B7F-BE2E-4274-AE3D-8FD8277EDD2C}" destId="{DECC2C47-6CD7-4329-8FAD-E5E5C8BA33CE}" srcOrd="1" destOrd="0" parTransId="{A6EA6518-4EDA-49FB-B744-DD2CCCDF0F5A}" sibTransId="{F74A135D-C732-4F72-8868-49A897603313}"/>
    <dgm:cxn modelId="{5F828E72-B3F6-4BEE-A8B5-C1A1C63A9E36}" type="presOf" srcId="{E5C99000-4A47-44B3-9594-B0B9AD37E2C5}" destId="{36AE44D7-C710-41C6-9634-25E14F3ED8D1}" srcOrd="1" destOrd="0" presId="urn:microsoft.com/office/officeart/2005/8/layout/list1"/>
    <dgm:cxn modelId="{DDA1CA88-169D-4DF8-BDC4-E4BA9A4A609A}" type="presOf" srcId="{A5685896-D889-4808-A993-B9AAA8955701}" destId="{A42C72FB-3D94-4CDB-9EDA-00850DE16096}" srcOrd="0" destOrd="0" presId="urn:microsoft.com/office/officeart/2005/8/layout/list1"/>
    <dgm:cxn modelId="{869F1EA3-D78B-475A-91BF-CD3803DC5554}" type="presOf" srcId="{15B82801-6686-408B-8927-C064C9D75802}" destId="{4E3F6224-7F84-4556-A88A-5265E61E4EAC}" srcOrd="0" destOrd="0" presId="urn:microsoft.com/office/officeart/2005/8/layout/list1"/>
    <dgm:cxn modelId="{A488F5A3-B2C7-4ABB-A338-8C58B21E0EEC}" type="presOf" srcId="{E5C99000-4A47-44B3-9594-B0B9AD37E2C5}" destId="{A51B8967-4D36-4A0D-8C42-B51045E4AC5C}" srcOrd="0" destOrd="0" presId="urn:microsoft.com/office/officeart/2005/8/layout/list1"/>
    <dgm:cxn modelId="{91DD1BA9-1E15-47CE-A1BF-BC4FAF08E39B}" type="presOf" srcId="{CDB6C464-1288-4998-9C5A-E5D681EDC237}" destId="{4E3F6224-7F84-4556-A88A-5265E61E4EAC}" srcOrd="0" destOrd="1" presId="urn:microsoft.com/office/officeart/2005/8/layout/list1"/>
    <dgm:cxn modelId="{3C480BB9-7D5D-48A3-B093-EB926CBD15BD}" type="presOf" srcId="{DECC2C47-6CD7-4329-8FAD-E5E5C8BA33CE}" destId="{D982809B-B294-4D97-89F4-B2A27C4A484A}" srcOrd="1" destOrd="0" presId="urn:microsoft.com/office/officeart/2005/8/layout/list1"/>
    <dgm:cxn modelId="{DFAB71C6-3228-4941-930E-C76200ED2DB0}" type="presOf" srcId="{55638122-07F4-4CBE-A7E6-9A4A71F69617}" destId="{686F63A0-8CBE-480F-9EFE-6AC894B77D3A}" srcOrd="0" destOrd="0" presId="urn:microsoft.com/office/officeart/2005/8/layout/list1"/>
    <dgm:cxn modelId="{64381BCD-B178-44E5-92CD-13D6CE488DDE}" srcId="{E5C99000-4A47-44B3-9594-B0B9AD37E2C5}" destId="{06B77375-465F-4441-BA68-316F1EC0A772}" srcOrd="1" destOrd="0" parTransId="{31106D59-5028-4D0E-8CF3-D57731309F46}" sibTransId="{A8CD0A46-9A21-4601-8757-9D8BAFC8494E}"/>
    <dgm:cxn modelId="{ADA589D1-BCDF-42ED-8ED0-0248EF3C08E1}" type="presOf" srcId="{06B77375-465F-4441-BA68-316F1EC0A772}" destId="{A42C72FB-3D94-4CDB-9EDA-00850DE16096}" srcOrd="0" destOrd="1" presId="urn:microsoft.com/office/officeart/2005/8/layout/list1"/>
    <dgm:cxn modelId="{5942C4D7-BDF0-4B8A-AFE4-A35D03949FFE}" type="presOf" srcId="{32D19B7F-BE2E-4274-AE3D-8FD8277EDD2C}" destId="{4173A990-B29C-46B0-B403-8A76A8219316}" srcOrd="0" destOrd="0" presId="urn:microsoft.com/office/officeart/2005/8/layout/list1"/>
    <dgm:cxn modelId="{BCFC9C33-F57A-4C16-A99F-9FD7A7C887A9}" type="presParOf" srcId="{4173A990-B29C-46B0-B403-8A76A8219316}" destId="{F6A8415F-8106-465F-9EC7-5FD5A3015CD8}" srcOrd="0" destOrd="0" presId="urn:microsoft.com/office/officeart/2005/8/layout/list1"/>
    <dgm:cxn modelId="{D6DE4309-38BF-405E-941A-66527762E14A}" type="presParOf" srcId="{F6A8415F-8106-465F-9EC7-5FD5A3015CD8}" destId="{5CBEF3D9-25BD-47BF-9949-D75A4586A15C}" srcOrd="0" destOrd="0" presId="urn:microsoft.com/office/officeart/2005/8/layout/list1"/>
    <dgm:cxn modelId="{29DD5601-08FC-43F4-8D33-A0BA6F450273}" type="presParOf" srcId="{F6A8415F-8106-465F-9EC7-5FD5A3015CD8}" destId="{95B5E097-CAA0-46AA-9676-DCDD986D31F2}" srcOrd="1" destOrd="0" presId="urn:microsoft.com/office/officeart/2005/8/layout/list1"/>
    <dgm:cxn modelId="{C6EEE481-6EB0-4D71-B118-DDCC56FDFB67}" type="presParOf" srcId="{4173A990-B29C-46B0-B403-8A76A8219316}" destId="{CC55B7BF-C127-410E-ACFF-A6A8F0C817AD}" srcOrd="1" destOrd="0" presId="urn:microsoft.com/office/officeart/2005/8/layout/list1"/>
    <dgm:cxn modelId="{153958FD-7EB3-4DD3-BF8F-14AA01A862D7}" type="presParOf" srcId="{4173A990-B29C-46B0-B403-8A76A8219316}" destId="{4E3F6224-7F84-4556-A88A-5265E61E4EAC}" srcOrd="2" destOrd="0" presId="urn:microsoft.com/office/officeart/2005/8/layout/list1"/>
    <dgm:cxn modelId="{2FFF28A7-B348-4496-A17E-703412082D40}" type="presParOf" srcId="{4173A990-B29C-46B0-B403-8A76A8219316}" destId="{9CB670B4-7A1D-4C91-BA4D-FAD9A2BA6B66}" srcOrd="3" destOrd="0" presId="urn:microsoft.com/office/officeart/2005/8/layout/list1"/>
    <dgm:cxn modelId="{5163E4D3-FB49-4EC5-87CE-07D00C45042F}" type="presParOf" srcId="{4173A990-B29C-46B0-B403-8A76A8219316}" destId="{05571C9D-46CE-4907-8099-108ED95A9BC7}" srcOrd="4" destOrd="0" presId="urn:microsoft.com/office/officeart/2005/8/layout/list1"/>
    <dgm:cxn modelId="{D1AB0189-E16F-42CE-AF54-28E6BD1D6730}" type="presParOf" srcId="{05571C9D-46CE-4907-8099-108ED95A9BC7}" destId="{2957154A-9BDD-41E0-BE26-EB8E3A92C749}" srcOrd="0" destOrd="0" presId="urn:microsoft.com/office/officeart/2005/8/layout/list1"/>
    <dgm:cxn modelId="{D2E4A736-32EC-46D5-8CDE-AFD2F72D2123}" type="presParOf" srcId="{05571C9D-46CE-4907-8099-108ED95A9BC7}" destId="{D982809B-B294-4D97-89F4-B2A27C4A484A}" srcOrd="1" destOrd="0" presId="urn:microsoft.com/office/officeart/2005/8/layout/list1"/>
    <dgm:cxn modelId="{781F386B-0DA4-401B-AB39-6D8F1FD13A4E}" type="presParOf" srcId="{4173A990-B29C-46B0-B403-8A76A8219316}" destId="{305676FA-C69D-46C4-94AC-6FA568E56548}" srcOrd="5" destOrd="0" presId="urn:microsoft.com/office/officeart/2005/8/layout/list1"/>
    <dgm:cxn modelId="{5A392291-4590-4251-972C-82496CA455E2}" type="presParOf" srcId="{4173A990-B29C-46B0-B403-8A76A8219316}" destId="{686F63A0-8CBE-480F-9EFE-6AC894B77D3A}" srcOrd="6" destOrd="0" presId="urn:microsoft.com/office/officeart/2005/8/layout/list1"/>
    <dgm:cxn modelId="{FADECB53-5472-4738-ABCD-129A7E5A3E56}" type="presParOf" srcId="{4173A990-B29C-46B0-B403-8A76A8219316}" destId="{D3932309-0E91-4CB9-8745-EC97B374B9AA}" srcOrd="7" destOrd="0" presId="urn:microsoft.com/office/officeart/2005/8/layout/list1"/>
    <dgm:cxn modelId="{1900FDBE-BBAB-47DF-8B45-952720F86B37}" type="presParOf" srcId="{4173A990-B29C-46B0-B403-8A76A8219316}" destId="{C89550FD-3768-49EC-AC07-5A9515F9F2E9}" srcOrd="8" destOrd="0" presId="urn:microsoft.com/office/officeart/2005/8/layout/list1"/>
    <dgm:cxn modelId="{0B0E79F6-5E5D-4ECE-906A-476383FF7C8B}" type="presParOf" srcId="{C89550FD-3768-49EC-AC07-5A9515F9F2E9}" destId="{A51B8967-4D36-4A0D-8C42-B51045E4AC5C}" srcOrd="0" destOrd="0" presId="urn:microsoft.com/office/officeart/2005/8/layout/list1"/>
    <dgm:cxn modelId="{CF92BE5D-C325-46BE-BF68-831DD897689D}" type="presParOf" srcId="{C89550FD-3768-49EC-AC07-5A9515F9F2E9}" destId="{36AE44D7-C710-41C6-9634-25E14F3ED8D1}" srcOrd="1" destOrd="0" presId="urn:microsoft.com/office/officeart/2005/8/layout/list1"/>
    <dgm:cxn modelId="{3362809C-A401-4FC6-B4E5-C2D1BB738C54}" type="presParOf" srcId="{4173A990-B29C-46B0-B403-8A76A8219316}" destId="{6C1FB7EF-8CED-45D7-B359-17C33627E7D5}" srcOrd="9" destOrd="0" presId="urn:microsoft.com/office/officeart/2005/8/layout/list1"/>
    <dgm:cxn modelId="{6BA23F30-56CD-4413-B7A7-E0A46CA2E59B}" type="presParOf" srcId="{4173A990-B29C-46B0-B403-8A76A8219316}" destId="{A42C72FB-3D94-4CDB-9EDA-00850DE16096}"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35E4DE3B-44D2-456D-9295-332B7ED15632}" type="doc">
      <dgm:prSet loTypeId="urn:microsoft.com/office/officeart/2005/8/layout/vList5" loCatId="list" qsTypeId="urn:microsoft.com/office/officeart/2005/8/quickstyle/3d1" qsCatId="3D" csTypeId="urn:microsoft.com/office/officeart/2005/8/colors/colorful3" csCatId="colorful" phldr="1"/>
      <dgm:spPr/>
      <dgm:t>
        <a:bodyPr/>
        <a:lstStyle/>
        <a:p>
          <a:endParaRPr lang="en-US"/>
        </a:p>
      </dgm:t>
    </dgm:pt>
    <dgm:pt modelId="{0C9B23BE-535E-4B92-9D39-04E5F39A87C9}">
      <dgm:prSet custT="1">
        <dgm:style>
          <a:lnRef idx="2">
            <a:schemeClr val="accent2"/>
          </a:lnRef>
          <a:fillRef idx="1">
            <a:schemeClr val="lt1"/>
          </a:fillRef>
          <a:effectRef idx="0">
            <a:schemeClr val="accent2"/>
          </a:effectRef>
          <a:fontRef idx="minor">
            <a:schemeClr val="dk1"/>
          </a:fontRef>
        </dgm:style>
      </dgm:prSet>
      <dgm:spPr/>
      <dgm:t>
        <a:bodyPr/>
        <a:lstStyle/>
        <a:p>
          <a:pPr rtl="0" eaLnBrk="1" latinLnBrk="0" hangingPunct="1">
            <a:buClrTx/>
            <a:buSzPts val="1800"/>
            <a:buFont typeface="Arial" panose="020B0604020202020204" pitchFamily="34" charset="0"/>
            <a:buNone/>
          </a:pPr>
          <a:r>
            <a:rPr lang="en-US" sz="2400" dirty="0"/>
            <a:t>Products and/or services supplied</a:t>
          </a:r>
        </a:p>
      </dgm:t>
    </dgm:pt>
    <dgm:pt modelId="{3A69BE8E-378A-4CE2-AF92-4C3EC6D99A00}" type="parTrans" cxnId="{F12EB52A-8A51-41A5-BC61-30C83A1E4FDF}">
      <dgm:prSet/>
      <dgm:spPr/>
      <dgm:t>
        <a:bodyPr/>
        <a:lstStyle/>
        <a:p>
          <a:endParaRPr lang="en-US"/>
        </a:p>
      </dgm:t>
    </dgm:pt>
    <dgm:pt modelId="{EBEF0880-CE29-46E7-B862-2FA4F892FB0F}" type="sibTrans" cxnId="{F12EB52A-8A51-41A5-BC61-30C83A1E4FDF}">
      <dgm:prSet/>
      <dgm:spPr/>
      <dgm:t>
        <a:bodyPr/>
        <a:lstStyle/>
        <a:p>
          <a:endParaRPr lang="en-US"/>
        </a:p>
      </dgm:t>
    </dgm:pt>
    <dgm:pt modelId="{BEA674E4-FD7E-476B-8ACE-E0D652692961}">
      <dgm:prSet/>
      <dgm:spPr/>
      <dgm:t>
        <a:bodyPr/>
        <a:lstStyle/>
        <a:p>
          <a:pPr rtl="0" eaLnBrk="1" latinLnBrk="0" hangingPunct="1"/>
          <a:r>
            <a:rPr lang="en-US" dirty="0"/>
            <a:t>Similar products and/or services</a:t>
          </a:r>
        </a:p>
      </dgm:t>
    </dgm:pt>
    <dgm:pt modelId="{C9EED03A-159B-4329-BBC8-33B24194B3FE}" type="parTrans" cxnId="{243360BB-57F7-4DA2-BFA2-5A5C13AEE996}">
      <dgm:prSet/>
      <dgm:spPr/>
      <dgm:t>
        <a:bodyPr/>
        <a:lstStyle/>
        <a:p>
          <a:endParaRPr lang="en-US"/>
        </a:p>
      </dgm:t>
    </dgm:pt>
    <dgm:pt modelId="{76D1948D-2CC0-46CD-8CD3-7D1142D32538}" type="sibTrans" cxnId="{243360BB-57F7-4DA2-BFA2-5A5C13AEE996}">
      <dgm:prSet/>
      <dgm:spPr/>
      <dgm:t>
        <a:bodyPr/>
        <a:lstStyle/>
        <a:p>
          <a:endParaRPr lang="en-US"/>
        </a:p>
      </dgm:t>
    </dgm:pt>
    <dgm:pt modelId="{7C67B099-AF87-45A2-985B-DC5C580CD3F5}">
      <dgm:prSet/>
      <dgm:spPr/>
      <dgm:t>
        <a:bodyPr/>
        <a:lstStyle/>
        <a:p>
          <a:pPr rtl="0" eaLnBrk="1" latinLnBrk="0" hangingPunct="1"/>
          <a:r>
            <a:rPr lang="en-US" dirty="0"/>
            <a:t>Industry and sector classification</a:t>
          </a:r>
        </a:p>
      </dgm:t>
    </dgm:pt>
    <dgm:pt modelId="{1CEAAB60-22BB-40CB-B88F-90D9A9189303}" type="parTrans" cxnId="{20495859-D5E5-4F29-B1E3-412ED1187401}">
      <dgm:prSet/>
      <dgm:spPr/>
      <dgm:t>
        <a:bodyPr/>
        <a:lstStyle/>
        <a:p>
          <a:endParaRPr lang="en-US"/>
        </a:p>
      </dgm:t>
    </dgm:pt>
    <dgm:pt modelId="{211408FF-858E-4675-BB05-2D88DF50F8E4}" type="sibTrans" cxnId="{20495859-D5E5-4F29-B1E3-412ED1187401}">
      <dgm:prSet/>
      <dgm:spPr/>
      <dgm:t>
        <a:bodyPr/>
        <a:lstStyle/>
        <a:p>
          <a:endParaRPr lang="en-US"/>
        </a:p>
      </dgm:t>
    </dgm:pt>
    <dgm:pt modelId="{EB431C50-B681-4D82-A93D-0B82199197AC}">
      <dgm:prSet/>
      <dgm:spPr/>
      <dgm:t>
        <a:bodyPr/>
        <a:lstStyle/>
        <a:p>
          <a:pPr rtl="0" eaLnBrk="1" latinLnBrk="0" hangingPunct="1"/>
          <a:r>
            <a:rPr lang="en-US" dirty="0"/>
            <a:t>A company’s principal business activity</a:t>
          </a:r>
        </a:p>
      </dgm:t>
    </dgm:pt>
    <dgm:pt modelId="{8E1A47EB-A0E8-4668-99E9-9A559877DEF5}" type="parTrans" cxnId="{E28CECDD-EA4F-41C5-90A4-F2733A718C7E}">
      <dgm:prSet/>
      <dgm:spPr/>
      <dgm:t>
        <a:bodyPr/>
        <a:lstStyle/>
        <a:p>
          <a:endParaRPr lang="en-US"/>
        </a:p>
      </dgm:t>
    </dgm:pt>
    <dgm:pt modelId="{D54C1201-C476-4A08-BF3D-6C056DCD9DC4}" type="sibTrans" cxnId="{E28CECDD-EA4F-41C5-90A4-F2733A718C7E}">
      <dgm:prSet/>
      <dgm:spPr/>
      <dgm:t>
        <a:bodyPr/>
        <a:lstStyle/>
        <a:p>
          <a:endParaRPr lang="en-US"/>
        </a:p>
      </dgm:t>
    </dgm:pt>
    <dgm:pt modelId="{84E22CB4-31EF-46E6-85E8-CC1A3B29A2D6}">
      <dgm:prSet custT="1">
        <dgm:style>
          <a:lnRef idx="2">
            <a:schemeClr val="accent3"/>
          </a:lnRef>
          <a:fillRef idx="1">
            <a:schemeClr val="lt1"/>
          </a:fillRef>
          <a:effectRef idx="0">
            <a:schemeClr val="accent3"/>
          </a:effectRef>
          <a:fontRef idx="minor">
            <a:schemeClr val="dk1"/>
          </a:fontRef>
        </dgm:style>
      </dgm:prSet>
      <dgm:spPr/>
      <dgm:t>
        <a:bodyPr/>
        <a:lstStyle/>
        <a:p>
          <a:pPr rtl="0" eaLnBrk="1" latinLnBrk="0" hangingPunct="1"/>
          <a:r>
            <a:rPr lang="en-US" sz="2400"/>
            <a:t>Business-cycle sensitivities</a:t>
          </a:r>
        </a:p>
      </dgm:t>
    </dgm:pt>
    <dgm:pt modelId="{62EDC03F-F15B-454D-AA57-0E993B55338A}" type="parTrans" cxnId="{6C7C1570-CEFB-470D-A332-A20846C06778}">
      <dgm:prSet/>
      <dgm:spPr/>
      <dgm:t>
        <a:bodyPr/>
        <a:lstStyle/>
        <a:p>
          <a:endParaRPr lang="en-US"/>
        </a:p>
      </dgm:t>
    </dgm:pt>
    <dgm:pt modelId="{16AFE09C-7B87-4C49-964E-C8BD6120FA2E}" type="sibTrans" cxnId="{6C7C1570-CEFB-470D-A332-A20846C06778}">
      <dgm:prSet/>
      <dgm:spPr/>
      <dgm:t>
        <a:bodyPr/>
        <a:lstStyle/>
        <a:p>
          <a:endParaRPr lang="en-US"/>
        </a:p>
      </dgm:t>
    </dgm:pt>
    <dgm:pt modelId="{90806DF8-61CD-4300-A22F-43D48060CD11}">
      <dgm:prSet/>
      <dgm:spPr/>
      <dgm:t>
        <a:bodyPr/>
        <a:lstStyle/>
        <a:p>
          <a:pPr rtl="0" eaLnBrk="1" latinLnBrk="0" hangingPunct="1"/>
          <a:r>
            <a:rPr lang="en-US" b="1" dirty="0"/>
            <a:t>Cyclical companies </a:t>
          </a:r>
          <a:r>
            <a:rPr lang="en-US" dirty="0"/>
            <a:t>have profits correlated with the overall economy</a:t>
          </a:r>
        </a:p>
      </dgm:t>
    </dgm:pt>
    <dgm:pt modelId="{F7866DDA-80AB-4DEE-A563-EEDFD06E5E77}" type="parTrans" cxnId="{9423EEBE-0F95-4E7A-B582-B8C962A02690}">
      <dgm:prSet/>
      <dgm:spPr/>
      <dgm:t>
        <a:bodyPr/>
        <a:lstStyle/>
        <a:p>
          <a:endParaRPr lang="en-US"/>
        </a:p>
      </dgm:t>
    </dgm:pt>
    <dgm:pt modelId="{FACB0F6C-7FE6-435C-8DE8-FA7D0F55EAF9}" type="sibTrans" cxnId="{9423EEBE-0F95-4E7A-B582-B8C962A02690}">
      <dgm:prSet/>
      <dgm:spPr/>
      <dgm:t>
        <a:bodyPr/>
        <a:lstStyle/>
        <a:p>
          <a:endParaRPr lang="en-US"/>
        </a:p>
      </dgm:t>
    </dgm:pt>
    <dgm:pt modelId="{F721604C-5AED-43AA-B480-DBBB9E296E1C}">
      <dgm:prSet/>
      <dgm:spPr/>
      <dgm:t>
        <a:bodyPr/>
        <a:lstStyle/>
        <a:p>
          <a:pPr rtl="0" eaLnBrk="1" latinLnBrk="0" hangingPunct="1"/>
          <a:r>
            <a:rPr lang="en-US" b="1" dirty="0"/>
            <a:t>Noncyclical companies’ </a:t>
          </a:r>
          <a:r>
            <a:rPr lang="en-US" dirty="0"/>
            <a:t>performance is independent of the economy</a:t>
          </a:r>
        </a:p>
      </dgm:t>
    </dgm:pt>
    <dgm:pt modelId="{93AED894-2858-4AD7-9D48-E6A7CA73CDB5}" type="parTrans" cxnId="{364EBDBA-F18D-4AE4-8FC9-B45C2DABDBDC}">
      <dgm:prSet/>
      <dgm:spPr/>
      <dgm:t>
        <a:bodyPr/>
        <a:lstStyle/>
        <a:p>
          <a:endParaRPr lang="en-US"/>
        </a:p>
      </dgm:t>
    </dgm:pt>
    <dgm:pt modelId="{40CF8FC0-5647-4D79-8AF9-7CED8EDA73A1}" type="sibTrans" cxnId="{364EBDBA-F18D-4AE4-8FC9-B45C2DABDBDC}">
      <dgm:prSet/>
      <dgm:spPr/>
      <dgm:t>
        <a:bodyPr/>
        <a:lstStyle/>
        <a:p>
          <a:endParaRPr lang="en-US"/>
        </a:p>
      </dgm:t>
    </dgm:pt>
    <dgm:pt modelId="{E1B855B1-D488-41B3-8A4D-007635C96E98}">
      <dgm:prSet custT="1">
        <dgm:style>
          <a:lnRef idx="2">
            <a:schemeClr val="accent4"/>
          </a:lnRef>
          <a:fillRef idx="1">
            <a:schemeClr val="lt1"/>
          </a:fillRef>
          <a:effectRef idx="0">
            <a:schemeClr val="accent4"/>
          </a:effectRef>
          <a:fontRef idx="minor">
            <a:schemeClr val="dk1"/>
          </a:fontRef>
        </dgm:style>
      </dgm:prSet>
      <dgm:spPr/>
      <dgm:t>
        <a:bodyPr/>
        <a:lstStyle/>
        <a:p>
          <a:pPr rtl="0" eaLnBrk="1" latinLnBrk="0" hangingPunct="1"/>
          <a:r>
            <a:rPr lang="en-US" sz="2400"/>
            <a:t>Statistical similarities</a:t>
          </a:r>
        </a:p>
      </dgm:t>
    </dgm:pt>
    <dgm:pt modelId="{AA76113F-EFC3-4669-BA2C-6CCEEDC84898}" type="parTrans" cxnId="{2B2DC6F0-5506-455D-884F-3CF2F8B37430}">
      <dgm:prSet/>
      <dgm:spPr/>
      <dgm:t>
        <a:bodyPr/>
        <a:lstStyle/>
        <a:p>
          <a:endParaRPr lang="en-US"/>
        </a:p>
      </dgm:t>
    </dgm:pt>
    <dgm:pt modelId="{F044AB36-0436-40D8-85BB-4260DA0E254C}" type="sibTrans" cxnId="{2B2DC6F0-5506-455D-884F-3CF2F8B37430}">
      <dgm:prSet/>
      <dgm:spPr/>
      <dgm:t>
        <a:bodyPr/>
        <a:lstStyle/>
        <a:p>
          <a:endParaRPr lang="en-US"/>
        </a:p>
      </dgm:t>
    </dgm:pt>
    <dgm:pt modelId="{72E84768-58AB-4819-BC2A-99E58E6BBAD5}">
      <dgm:prSet/>
      <dgm:spPr/>
      <dgm:t>
        <a:bodyPr/>
        <a:lstStyle/>
        <a:p>
          <a:pPr rtl="0" eaLnBrk="1" latinLnBrk="0" hangingPunct="1"/>
          <a:r>
            <a:rPr lang="en-US"/>
            <a:t>Groups based on correlations of security returns</a:t>
          </a:r>
        </a:p>
      </dgm:t>
    </dgm:pt>
    <dgm:pt modelId="{E64F2350-DFD7-4EDF-ACA5-E1D2D97513F0}" type="parTrans" cxnId="{8B78F6D1-9A91-42EA-B1E9-6560C65F90AF}">
      <dgm:prSet/>
      <dgm:spPr/>
      <dgm:t>
        <a:bodyPr/>
        <a:lstStyle/>
        <a:p>
          <a:endParaRPr lang="en-US"/>
        </a:p>
      </dgm:t>
    </dgm:pt>
    <dgm:pt modelId="{BC1F5FF4-028F-41C0-888D-01B36711258F}" type="sibTrans" cxnId="{8B78F6D1-9A91-42EA-B1E9-6560C65F90AF}">
      <dgm:prSet/>
      <dgm:spPr/>
      <dgm:t>
        <a:bodyPr/>
        <a:lstStyle/>
        <a:p>
          <a:endParaRPr lang="en-US"/>
        </a:p>
      </dgm:t>
    </dgm:pt>
    <dgm:pt modelId="{3813C428-0971-4A63-BA81-12DD941499E2}">
      <dgm:prSet/>
      <dgm:spPr/>
      <dgm:t>
        <a:bodyPr/>
        <a:lstStyle/>
        <a:p>
          <a:pPr rtl="0" eaLnBrk="1" latinLnBrk="0" hangingPunct="1"/>
          <a:r>
            <a:rPr lang="en-US"/>
            <a:t>Based on historical returns, but relationship may not continue in the future</a:t>
          </a:r>
        </a:p>
      </dgm:t>
    </dgm:pt>
    <dgm:pt modelId="{721086C7-B4E5-4C8C-83CD-BDB96F2C9A9C}" type="parTrans" cxnId="{CCB846DC-8962-4074-9AE0-AE86BB1EAE5E}">
      <dgm:prSet/>
      <dgm:spPr/>
      <dgm:t>
        <a:bodyPr/>
        <a:lstStyle/>
        <a:p>
          <a:endParaRPr lang="en-US"/>
        </a:p>
      </dgm:t>
    </dgm:pt>
    <dgm:pt modelId="{123502D5-108F-4412-8B62-93DAE531FDC7}" type="sibTrans" cxnId="{CCB846DC-8962-4074-9AE0-AE86BB1EAE5E}">
      <dgm:prSet/>
      <dgm:spPr/>
      <dgm:t>
        <a:bodyPr/>
        <a:lstStyle/>
        <a:p>
          <a:endParaRPr lang="en-US"/>
        </a:p>
      </dgm:t>
    </dgm:pt>
    <dgm:pt modelId="{54E96F18-5D82-4DF0-911D-A1AA89642A96}">
      <dgm:prSet/>
      <dgm:spPr/>
      <dgm:t>
        <a:bodyPr/>
        <a:lstStyle/>
        <a:p>
          <a:pPr rtl="0" eaLnBrk="1" latinLnBrk="0" hangingPunct="1"/>
          <a:r>
            <a:rPr lang="en-US"/>
            <a:t>May associate firms based on chance or may exclude important relationships</a:t>
          </a:r>
        </a:p>
      </dgm:t>
    </dgm:pt>
    <dgm:pt modelId="{459975CA-4830-46E2-9251-56D1F8C69875}" type="parTrans" cxnId="{06C3CD75-5873-4EA7-9A41-3BC4C76744E6}">
      <dgm:prSet/>
      <dgm:spPr/>
      <dgm:t>
        <a:bodyPr/>
        <a:lstStyle/>
        <a:p>
          <a:endParaRPr lang="en-US"/>
        </a:p>
      </dgm:t>
    </dgm:pt>
    <dgm:pt modelId="{B3E8C626-4EF4-4131-A63B-9CD103901070}" type="sibTrans" cxnId="{06C3CD75-5873-4EA7-9A41-3BC4C76744E6}">
      <dgm:prSet/>
      <dgm:spPr/>
      <dgm:t>
        <a:bodyPr/>
        <a:lstStyle/>
        <a:p>
          <a:endParaRPr lang="en-US"/>
        </a:p>
      </dgm:t>
    </dgm:pt>
    <dgm:pt modelId="{BFCD41E0-38FE-4C1C-A75C-CBF6829ECB06}" type="pres">
      <dgm:prSet presAssocID="{35E4DE3B-44D2-456D-9295-332B7ED15632}" presName="Name0" presStyleCnt="0">
        <dgm:presLayoutVars>
          <dgm:dir/>
          <dgm:animLvl val="lvl"/>
          <dgm:resizeHandles val="exact"/>
        </dgm:presLayoutVars>
      </dgm:prSet>
      <dgm:spPr/>
    </dgm:pt>
    <dgm:pt modelId="{87B29365-6267-4EE6-8692-B5E01F6D8E43}" type="pres">
      <dgm:prSet presAssocID="{0C9B23BE-535E-4B92-9D39-04E5F39A87C9}" presName="linNode" presStyleCnt="0"/>
      <dgm:spPr/>
    </dgm:pt>
    <dgm:pt modelId="{225CD69F-EA3D-4512-A116-6EA304DBB80D}" type="pres">
      <dgm:prSet presAssocID="{0C9B23BE-535E-4B92-9D39-04E5F39A87C9}" presName="parentText" presStyleLbl="node1" presStyleIdx="0" presStyleCnt="3" custScaleY="77438">
        <dgm:presLayoutVars>
          <dgm:chMax val="1"/>
          <dgm:bulletEnabled val="1"/>
        </dgm:presLayoutVars>
      </dgm:prSet>
      <dgm:spPr/>
    </dgm:pt>
    <dgm:pt modelId="{E4C9FB1C-7E3C-4021-BA13-7D5BC60B6180}" type="pres">
      <dgm:prSet presAssocID="{0C9B23BE-535E-4B92-9D39-04E5F39A87C9}" presName="descendantText" presStyleLbl="alignAccFollowNode1" presStyleIdx="0" presStyleCnt="3">
        <dgm:presLayoutVars>
          <dgm:bulletEnabled val="1"/>
        </dgm:presLayoutVars>
      </dgm:prSet>
      <dgm:spPr/>
    </dgm:pt>
    <dgm:pt modelId="{482FE850-0A07-4EEA-86BC-5C7697CBF6E9}" type="pres">
      <dgm:prSet presAssocID="{EBEF0880-CE29-46E7-B862-2FA4F892FB0F}" presName="sp" presStyleCnt="0"/>
      <dgm:spPr/>
    </dgm:pt>
    <dgm:pt modelId="{B0D6ED57-B8F7-4406-AA4E-24A52DF9EA19}" type="pres">
      <dgm:prSet presAssocID="{84E22CB4-31EF-46E6-85E8-CC1A3B29A2D6}" presName="linNode" presStyleCnt="0"/>
      <dgm:spPr/>
    </dgm:pt>
    <dgm:pt modelId="{A5A45A75-584F-4054-8520-0D7B7C7C7749}" type="pres">
      <dgm:prSet presAssocID="{84E22CB4-31EF-46E6-85E8-CC1A3B29A2D6}" presName="parentText" presStyleLbl="node1" presStyleIdx="1" presStyleCnt="3" custScaleY="77438">
        <dgm:presLayoutVars>
          <dgm:chMax val="1"/>
          <dgm:bulletEnabled val="1"/>
        </dgm:presLayoutVars>
      </dgm:prSet>
      <dgm:spPr/>
    </dgm:pt>
    <dgm:pt modelId="{F72C8F11-1EC3-484C-814D-4EF40E1DADE5}" type="pres">
      <dgm:prSet presAssocID="{84E22CB4-31EF-46E6-85E8-CC1A3B29A2D6}" presName="descendantText" presStyleLbl="alignAccFollowNode1" presStyleIdx="1" presStyleCnt="3">
        <dgm:presLayoutVars>
          <dgm:bulletEnabled val="1"/>
        </dgm:presLayoutVars>
      </dgm:prSet>
      <dgm:spPr/>
    </dgm:pt>
    <dgm:pt modelId="{B7C19899-0790-40CE-84A2-D54EA893F531}" type="pres">
      <dgm:prSet presAssocID="{16AFE09C-7B87-4C49-964E-C8BD6120FA2E}" presName="sp" presStyleCnt="0"/>
      <dgm:spPr/>
    </dgm:pt>
    <dgm:pt modelId="{BE2A2738-0DF0-45D7-9450-A0FB4B62C9C9}" type="pres">
      <dgm:prSet presAssocID="{E1B855B1-D488-41B3-8A4D-007635C96E98}" presName="linNode" presStyleCnt="0"/>
      <dgm:spPr/>
    </dgm:pt>
    <dgm:pt modelId="{167AF4D3-A126-4371-AC50-46EE15CE936F}" type="pres">
      <dgm:prSet presAssocID="{E1B855B1-D488-41B3-8A4D-007635C96E98}" presName="parentText" presStyleLbl="node1" presStyleIdx="2" presStyleCnt="3" custScaleY="77438">
        <dgm:presLayoutVars>
          <dgm:chMax val="1"/>
          <dgm:bulletEnabled val="1"/>
        </dgm:presLayoutVars>
      </dgm:prSet>
      <dgm:spPr/>
    </dgm:pt>
    <dgm:pt modelId="{F9C496EA-25A8-40CC-845D-51C7C3C96607}" type="pres">
      <dgm:prSet presAssocID="{E1B855B1-D488-41B3-8A4D-007635C96E98}" presName="descendantText" presStyleLbl="alignAccFollowNode1" presStyleIdx="2" presStyleCnt="3">
        <dgm:presLayoutVars>
          <dgm:bulletEnabled val="1"/>
        </dgm:presLayoutVars>
      </dgm:prSet>
      <dgm:spPr/>
    </dgm:pt>
  </dgm:ptLst>
  <dgm:cxnLst>
    <dgm:cxn modelId="{49A19015-826D-4347-8D52-F9582C9F8DF0}" type="presOf" srcId="{F721604C-5AED-43AA-B480-DBBB9E296E1C}" destId="{F72C8F11-1EC3-484C-814D-4EF40E1DADE5}" srcOrd="0" destOrd="1" presId="urn:microsoft.com/office/officeart/2005/8/layout/vList5"/>
    <dgm:cxn modelId="{BE8B471B-DD90-4B84-907B-0F1891BED19C}" type="presOf" srcId="{54E96F18-5D82-4DF0-911D-A1AA89642A96}" destId="{F9C496EA-25A8-40CC-845D-51C7C3C96607}" srcOrd="0" destOrd="2" presId="urn:microsoft.com/office/officeart/2005/8/layout/vList5"/>
    <dgm:cxn modelId="{F12EB52A-8A51-41A5-BC61-30C83A1E4FDF}" srcId="{35E4DE3B-44D2-456D-9295-332B7ED15632}" destId="{0C9B23BE-535E-4B92-9D39-04E5F39A87C9}" srcOrd="0" destOrd="0" parTransId="{3A69BE8E-378A-4CE2-AF92-4C3EC6D99A00}" sibTransId="{EBEF0880-CE29-46E7-B862-2FA4F892FB0F}"/>
    <dgm:cxn modelId="{D0C30F2E-2F71-4DDB-9557-0E805E15A81F}" type="presOf" srcId="{3813C428-0971-4A63-BA81-12DD941499E2}" destId="{F9C496EA-25A8-40CC-845D-51C7C3C96607}" srcOrd="0" destOrd="1" presId="urn:microsoft.com/office/officeart/2005/8/layout/vList5"/>
    <dgm:cxn modelId="{E8712E34-2BC6-4A58-94E1-C2C214AFA714}" type="presOf" srcId="{35E4DE3B-44D2-456D-9295-332B7ED15632}" destId="{BFCD41E0-38FE-4C1C-A75C-CBF6829ECB06}" srcOrd="0" destOrd="0" presId="urn:microsoft.com/office/officeart/2005/8/layout/vList5"/>
    <dgm:cxn modelId="{FC9CE566-643E-4C8A-A1E5-7034C26897CB}" type="presOf" srcId="{72E84768-58AB-4819-BC2A-99E58E6BBAD5}" destId="{F9C496EA-25A8-40CC-845D-51C7C3C96607}" srcOrd="0" destOrd="0" presId="urn:microsoft.com/office/officeart/2005/8/layout/vList5"/>
    <dgm:cxn modelId="{05B0B24E-4DA9-4F32-BA7E-696D0E5D0BAE}" type="presOf" srcId="{7C67B099-AF87-45A2-985B-DC5C580CD3F5}" destId="{E4C9FB1C-7E3C-4021-BA13-7D5BC60B6180}" srcOrd="0" destOrd="1" presId="urn:microsoft.com/office/officeart/2005/8/layout/vList5"/>
    <dgm:cxn modelId="{A3531070-B121-4F29-8802-537C8ECC8C69}" type="presOf" srcId="{E1B855B1-D488-41B3-8A4D-007635C96E98}" destId="{167AF4D3-A126-4371-AC50-46EE15CE936F}" srcOrd="0" destOrd="0" presId="urn:microsoft.com/office/officeart/2005/8/layout/vList5"/>
    <dgm:cxn modelId="{6C7C1570-CEFB-470D-A332-A20846C06778}" srcId="{35E4DE3B-44D2-456D-9295-332B7ED15632}" destId="{84E22CB4-31EF-46E6-85E8-CC1A3B29A2D6}" srcOrd="1" destOrd="0" parTransId="{62EDC03F-F15B-454D-AA57-0E993B55338A}" sibTransId="{16AFE09C-7B87-4C49-964E-C8BD6120FA2E}"/>
    <dgm:cxn modelId="{1018AD70-5E82-4E18-81A0-A6A411207B1D}" type="presOf" srcId="{0C9B23BE-535E-4B92-9D39-04E5F39A87C9}" destId="{225CD69F-EA3D-4512-A116-6EA304DBB80D}" srcOrd="0" destOrd="0" presId="urn:microsoft.com/office/officeart/2005/8/layout/vList5"/>
    <dgm:cxn modelId="{06C3CD75-5873-4EA7-9A41-3BC4C76744E6}" srcId="{E1B855B1-D488-41B3-8A4D-007635C96E98}" destId="{54E96F18-5D82-4DF0-911D-A1AA89642A96}" srcOrd="2" destOrd="0" parTransId="{459975CA-4830-46E2-9251-56D1F8C69875}" sibTransId="{B3E8C626-4EF4-4131-A63B-9CD103901070}"/>
    <dgm:cxn modelId="{20495859-D5E5-4F29-B1E3-412ED1187401}" srcId="{0C9B23BE-535E-4B92-9D39-04E5F39A87C9}" destId="{7C67B099-AF87-45A2-985B-DC5C580CD3F5}" srcOrd="1" destOrd="0" parTransId="{1CEAAB60-22BB-40CB-B88F-90D9A9189303}" sibTransId="{211408FF-858E-4675-BB05-2D88DF50F8E4}"/>
    <dgm:cxn modelId="{439B427E-3CE7-4939-BBB3-4A3C3472F418}" type="presOf" srcId="{84E22CB4-31EF-46E6-85E8-CC1A3B29A2D6}" destId="{A5A45A75-584F-4054-8520-0D7B7C7C7749}" srcOrd="0" destOrd="0" presId="urn:microsoft.com/office/officeart/2005/8/layout/vList5"/>
    <dgm:cxn modelId="{31010D9D-CEBC-4BD8-9312-1E1F922C0101}" type="presOf" srcId="{90806DF8-61CD-4300-A22F-43D48060CD11}" destId="{F72C8F11-1EC3-484C-814D-4EF40E1DADE5}" srcOrd="0" destOrd="0" presId="urn:microsoft.com/office/officeart/2005/8/layout/vList5"/>
    <dgm:cxn modelId="{02FC86A8-2DEF-480F-9EA5-A972F5C40E8E}" type="presOf" srcId="{EB431C50-B681-4D82-A93D-0B82199197AC}" destId="{E4C9FB1C-7E3C-4021-BA13-7D5BC60B6180}" srcOrd="0" destOrd="2" presId="urn:microsoft.com/office/officeart/2005/8/layout/vList5"/>
    <dgm:cxn modelId="{364EBDBA-F18D-4AE4-8FC9-B45C2DABDBDC}" srcId="{84E22CB4-31EF-46E6-85E8-CC1A3B29A2D6}" destId="{F721604C-5AED-43AA-B480-DBBB9E296E1C}" srcOrd="1" destOrd="0" parTransId="{93AED894-2858-4AD7-9D48-E6A7CA73CDB5}" sibTransId="{40CF8FC0-5647-4D79-8AF9-7CED8EDA73A1}"/>
    <dgm:cxn modelId="{243360BB-57F7-4DA2-BFA2-5A5C13AEE996}" srcId="{0C9B23BE-535E-4B92-9D39-04E5F39A87C9}" destId="{BEA674E4-FD7E-476B-8ACE-E0D652692961}" srcOrd="0" destOrd="0" parTransId="{C9EED03A-159B-4329-BBC8-33B24194B3FE}" sibTransId="{76D1948D-2CC0-46CD-8CD3-7D1142D32538}"/>
    <dgm:cxn modelId="{9423EEBE-0F95-4E7A-B582-B8C962A02690}" srcId="{84E22CB4-31EF-46E6-85E8-CC1A3B29A2D6}" destId="{90806DF8-61CD-4300-A22F-43D48060CD11}" srcOrd="0" destOrd="0" parTransId="{F7866DDA-80AB-4DEE-A563-EEDFD06E5E77}" sibTransId="{FACB0F6C-7FE6-435C-8DE8-FA7D0F55EAF9}"/>
    <dgm:cxn modelId="{8B78F6D1-9A91-42EA-B1E9-6560C65F90AF}" srcId="{E1B855B1-D488-41B3-8A4D-007635C96E98}" destId="{72E84768-58AB-4819-BC2A-99E58E6BBAD5}" srcOrd="0" destOrd="0" parTransId="{E64F2350-DFD7-4EDF-ACA5-E1D2D97513F0}" sibTransId="{BC1F5FF4-028F-41C0-888D-01B36711258F}"/>
    <dgm:cxn modelId="{CCB846DC-8962-4074-9AE0-AE86BB1EAE5E}" srcId="{E1B855B1-D488-41B3-8A4D-007635C96E98}" destId="{3813C428-0971-4A63-BA81-12DD941499E2}" srcOrd="1" destOrd="0" parTransId="{721086C7-B4E5-4C8C-83CD-BDB96F2C9A9C}" sibTransId="{123502D5-108F-4412-8B62-93DAE531FDC7}"/>
    <dgm:cxn modelId="{E28CECDD-EA4F-41C5-90A4-F2733A718C7E}" srcId="{0C9B23BE-535E-4B92-9D39-04E5F39A87C9}" destId="{EB431C50-B681-4D82-A93D-0B82199197AC}" srcOrd="2" destOrd="0" parTransId="{8E1A47EB-A0E8-4668-99E9-9A559877DEF5}" sibTransId="{D54C1201-C476-4A08-BF3D-6C056DCD9DC4}"/>
    <dgm:cxn modelId="{2B2DC6F0-5506-455D-884F-3CF2F8B37430}" srcId="{35E4DE3B-44D2-456D-9295-332B7ED15632}" destId="{E1B855B1-D488-41B3-8A4D-007635C96E98}" srcOrd="2" destOrd="0" parTransId="{AA76113F-EFC3-4669-BA2C-6CCEEDC84898}" sibTransId="{F044AB36-0436-40D8-85BB-4260DA0E254C}"/>
    <dgm:cxn modelId="{AAE2AFF9-3284-4C31-A6FC-0B8AAE7F6A6A}" type="presOf" srcId="{BEA674E4-FD7E-476B-8ACE-E0D652692961}" destId="{E4C9FB1C-7E3C-4021-BA13-7D5BC60B6180}" srcOrd="0" destOrd="0" presId="urn:microsoft.com/office/officeart/2005/8/layout/vList5"/>
    <dgm:cxn modelId="{0C061EE3-455E-4C27-99F8-68B27B9E05F9}" type="presParOf" srcId="{BFCD41E0-38FE-4C1C-A75C-CBF6829ECB06}" destId="{87B29365-6267-4EE6-8692-B5E01F6D8E43}" srcOrd="0" destOrd="0" presId="urn:microsoft.com/office/officeart/2005/8/layout/vList5"/>
    <dgm:cxn modelId="{D9992272-C7EB-46DC-9788-72A154543590}" type="presParOf" srcId="{87B29365-6267-4EE6-8692-B5E01F6D8E43}" destId="{225CD69F-EA3D-4512-A116-6EA304DBB80D}" srcOrd="0" destOrd="0" presId="urn:microsoft.com/office/officeart/2005/8/layout/vList5"/>
    <dgm:cxn modelId="{4E6CE53D-9D60-4DEE-A518-EAABF631F59A}" type="presParOf" srcId="{87B29365-6267-4EE6-8692-B5E01F6D8E43}" destId="{E4C9FB1C-7E3C-4021-BA13-7D5BC60B6180}" srcOrd="1" destOrd="0" presId="urn:microsoft.com/office/officeart/2005/8/layout/vList5"/>
    <dgm:cxn modelId="{36CAFD6F-799A-46B9-9698-778DCF8EE66E}" type="presParOf" srcId="{BFCD41E0-38FE-4C1C-A75C-CBF6829ECB06}" destId="{482FE850-0A07-4EEA-86BC-5C7697CBF6E9}" srcOrd="1" destOrd="0" presId="urn:microsoft.com/office/officeart/2005/8/layout/vList5"/>
    <dgm:cxn modelId="{63463C6F-1DBC-42AC-AAF2-7F8F87A3AE89}" type="presParOf" srcId="{BFCD41E0-38FE-4C1C-A75C-CBF6829ECB06}" destId="{B0D6ED57-B8F7-4406-AA4E-24A52DF9EA19}" srcOrd="2" destOrd="0" presId="urn:microsoft.com/office/officeart/2005/8/layout/vList5"/>
    <dgm:cxn modelId="{3B0A9BE0-CE32-471C-B2AD-F8778B8E1C79}" type="presParOf" srcId="{B0D6ED57-B8F7-4406-AA4E-24A52DF9EA19}" destId="{A5A45A75-584F-4054-8520-0D7B7C7C7749}" srcOrd="0" destOrd="0" presId="urn:microsoft.com/office/officeart/2005/8/layout/vList5"/>
    <dgm:cxn modelId="{C66EABAE-6F08-46A2-B41D-DFA2B58F07F0}" type="presParOf" srcId="{B0D6ED57-B8F7-4406-AA4E-24A52DF9EA19}" destId="{F72C8F11-1EC3-484C-814D-4EF40E1DADE5}" srcOrd="1" destOrd="0" presId="urn:microsoft.com/office/officeart/2005/8/layout/vList5"/>
    <dgm:cxn modelId="{8D62251D-5E66-45EC-84A5-ED14471640B4}" type="presParOf" srcId="{BFCD41E0-38FE-4C1C-A75C-CBF6829ECB06}" destId="{B7C19899-0790-40CE-84A2-D54EA893F531}" srcOrd="3" destOrd="0" presId="urn:microsoft.com/office/officeart/2005/8/layout/vList5"/>
    <dgm:cxn modelId="{3B108447-D8B6-43E1-87EC-68463A1FB343}" type="presParOf" srcId="{BFCD41E0-38FE-4C1C-A75C-CBF6829ECB06}" destId="{BE2A2738-0DF0-45D7-9450-A0FB4B62C9C9}" srcOrd="4" destOrd="0" presId="urn:microsoft.com/office/officeart/2005/8/layout/vList5"/>
    <dgm:cxn modelId="{F9E061A8-FD25-418B-ADB6-547CB26CC427}" type="presParOf" srcId="{BE2A2738-0DF0-45D7-9450-A0FB4B62C9C9}" destId="{167AF4D3-A126-4371-AC50-46EE15CE936F}" srcOrd="0" destOrd="0" presId="urn:microsoft.com/office/officeart/2005/8/layout/vList5"/>
    <dgm:cxn modelId="{77A75709-652B-4B74-9F7A-C91AC5DA6F49}" type="presParOf" srcId="{BE2A2738-0DF0-45D7-9450-A0FB4B62C9C9}" destId="{F9C496EA-25A8-40CC-845D-51C7C3C96607}"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04C963D4-4448-4FB1-90D1-7FF384728AA6}" type="doc">
      <dgm:prSet loTypeId="urn:microsoft.com/office/officeart/2005/8/layout/default" loCatId="list" qsTypeId="urn:microsoft.com/office/officeart/2005/8/quickstyle/3d3" qsCatId="3D" csTypeId="urn:microsoft.com/office/officeart/2005/8/colors/accent3_1" csCatId="accent3" phldr="1"/>
      <dgm:spPr/>
      <dgm:t>
        <a:bodyPr/>
        <a:lstStyle/>
        <a:p>
          <a:endParaRPr lang="en-US"/>
        </a:p>
      </dgm:t>
    </dgm:pt>
    <dgm:pt modelId="{9B848C81-F52C-454F-8069-3AA5B7F1015C}">
      <dgm:prSet phldrT="[Text]"/>
      <dgm:spPr>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r>
            <a:rPr lang="en-US" dirty="0"/>
            <a:t>Basic Materials and Processing</a:t>
          </a:r>
        </a:p>
      </dgm:t>
    </dgm:pt>
    <dgm:pt modelId="{6D1A8D2D-AA49-4503-B5A3-2DFF95BBA91F}" type="parTrans" cxnId="{C1607173-FB34-4129-BEFE-46884B709B9A}">
      <dgm:prSet/>
      <dgm:spPr/>
      <dgm:t>
        <a:bodyPr/>
        <a:lstStyle/>
        <a:p>
          <a:endParaRPr lang="en-US"/>
        </a:p>
      </dgm:t>
    </dgm:pt>
    <dgm:pt modelId="{8F7D033B-E132-48CB-B8C4-58E0BBC0690D}" type="sibTrans" cxnId="{C1607173-FB34-4129-BEFE-46884B709B9A}">
      <dgm:prSet/>
      <dgm:spPr/>
      <dgm:t>
        <a:bodyPr/>
        <a:lstStyle/>
        <a:p>
          <a:endParaRPr lang="en-US"/>
        </a:p>
      </dgm:t>
    </dgm:pt>
    <dgm:pt modelId="{3D19464B-2A07-43DE-8779-EDA6EA0D0C72}">
      <dgm:prSet phldrT="[Text]"/>
      <dgm:spPr>
        <a:effectLst>
          <a:outerShdw blurRad="50800" dist="38100" dir="2700000" algn="tl" rotWithShape="0">
            <a:prstClr val="black">
              <a:alpha val="40000"/>
            </a:prstClr>
          </a:outerShdw>
        </a:effectLst>
      </dgm:spPr>
      <dgm:t>
        <a:bodyPr/>
        <a:lstStyle/>
        <a:p>
          <a:r>
            <a:rPr lang="en-US" dirty="0"/>
            <a:t>Consumer Discretionary</a:t>
          </a:r>
        </a:p>
      </dgm:t>
    </dgm:pt>
    <dgm:pt modelId="{612B4E23-47DA-4E03-84DF-A6FC2D3DE73A}" type="parTrans" cxnId="{2B5D8A1D-EB7D-42A0-9889-099D9564E81B}">
      <dgm:prSet/>
      <dgm:spPr/>
      <dgm:t>
        <a:bodyPr/>
        <a:lstStyle/>
        <a:p>
          <a:endParaRPr lang="en-US"/>
        </a:p>
      </dgm:t>
    </dgm:pt>
    <dgm:pt modelId="{03C29947-7BC8-42BD-9ED7-5A081EB26F91}" type="sibTrans" cxnId="{2B5D8A1D-EB7D-42A0-9889-099D9564E81B}">
      <dgm:prSet/>
      <dgm:spPr/>
      <dgm:t>
        <a:bodyPr/>
        <a:lstStyle/>
        <a:p>
          <a:endParaRPr lang="en-US"/>
        </a:p>
      </dgm:t>
    </dgm:pt>
    <dgm:pt modelId="{F9E5DF34-86D1-4752-9E3A-FA76B25C1F64}">
      <dgm:prSet phldrT="[Text]"/>
      <dgm:spPr>
        <a:effectLst>
          <a:outerShdw blurRad="50800" dist="38100" dir="2700000" algn="tl" rotWithShape="0">
            <a:prstClr val="black">
              <a:alpha val="40000"/>
            </a:prstClr>
          </a:outerShdw>
        </a:effectLst>
      </dgm:spPr>
      <dgm:t>
        <a:bodyPr/>
        <a:lstStyle/>
        <a:p>
          <a:r>
            <a:rPr lang="en-US" dirty="0"/>
            <a:t>Consumer Staples</a:t>
          </a:r>
        </a:p>
      </dgm:t>
    </dgm:pt>
    <dgm:pt modelId="{CEF4B471-EF71-43B9-9037-B0587F02BC1D}" type="parTrans" cxnId="{0DBF2CD4-0DFC-49EC-86C2-A1A90C837F06}">
      <dgm:prSet/>
      <dgm:spPr/>
      <dgm:t>
        <a:bodyPr/>
        <a:lstStyle/>
        <a:p>
          <a:endParaRPr lang="en-US"/>
        </a:p>
      </dgm:t>
    </dgm:pt>
    <dgm:pt modelId="{E0AE6A1C-7E19-4130-8CC3-A2DC5FDCDCF3}" type="sibTrans" cxnId="{0DBF2CD4-0DFC-49EC-86C2-A1A90C837F06}">
      <dgm:prSet/>
      <dgm:spPr/>
      <dgm:t>
        <a:bodyPr/>
        <a:lstStyle/>
        <a:p>
          <a:endParaRPr lang="en-US"/>
        </a:p>
      </dgm:t>
    </dgm:pt>
    <dgm:pt modelId="{99173674-3EAF-46B8-9A41-530B724A5B16}">
      <dgm:prSet phldrT="[Text]"/>
      <dgm:spPr>
        <a:effectLst>
          <a:outerShdw blurRad="50800" dist="38100" dir="2700000" algn="tl" rotWithShape="0">
            <a:prstClr val="black">
              <a:alpha val="40000"/>
            </a:prstClr>
          </a:outerShdw>
        </a:effectLst>
      </dgm:spPr>
      <dgm:t>
        <a:bodyPr/>
        <a:lstStyle/>
        <a:p>
          <a:r>
            <a:rPr lang="en-US" dirty="0"/>
            <a:t>Energy</a:t>
          </a:r>
        </a:p>
      </dgm:t>
    </dgm:pt>
    <dgm:pt modelId="{20A398C1-FD85-4619-A74B-587551C06EA3}" type="parTrans" cxnId="{024F6785-793A-48D6-88A0-2BC07B563F94}">
      <dgm:prSet/>
      <dgm:spPr/>
      <dgm:t>
        <a:bodyPr/>
        <a:lstStyle/>
        <a:p>
          <a:endParaRPr lang="en-US"/>
        </a:p>
      </dgm:t>
    </dgm:pt>
    <dgm:pt modelId="{728E9307-A5E2-4A27-92B2-5FC1C92D4DDC}" type="sibTrans" cxnId="{024F6785-793A-48D6-88A0-2BC07B563F94}">
      <dgm:prSet/>
      <dgm:spPr/>
      <dgm:t>
        <a:bodyPr/>
        <a:lstStyle/>
        <a:p>
          <a:endParaRPr lang="en-US"/>
        </a:p>
      </dgm:t>
    </dgm:pt>
    <dgm:pt modelId="{D775474D-F6EA-4260-8C50-E62706F3CD98}">
      <dgm:prSet phldrT="[Text]"/>
      <dgm:spPr>
        <a:effectLst>
          <a:outerShdw blurRad="50800" dist="38100" dir="2700000" algn="tl" rotWithShape="0">
            <a:prstClr val="black">
              <a:alpha val="40000"/>
            </a:prstClr>
          </a:outerShdw>
        </a:effectLst>
      </dgm:spPr>
      <dgm:t>
        <a:bodyPr/>
        <a:lstStyle/>
        <a:p>
          <a:r>
            <a:rPr lang="en-US" dirty="0"/>
            <a:t>Health Care</a:t>
          </a:r>
        </a:p>
      </dgm:t>
    </dgm:pt>
    <dgm:pt modelId="{1990D212-E9D7-42E4-8FAF-CA45F70479B9}" type="parTrans" cxnId="{DEE72DC8-33B8-4C5F-B29F-CCE1231AD9E1}">
      <dgm:prSet/>
      <dgm:spPr/>
      <dgm:t>
        <a:bodyPr/>
        <a:lstStyle/>
        <a:p>
          <a:endParaRPr lang="en-US"/>
        </a:p>
      </dgm:t>
    </dgm:pt>
    <dgm:pt modelId="{15157C0F-0450-4FA7-9905-06065AB11444}" type="sibTrans" cxnId="{DEE72DC8-33B8-4C5F-B29F-CCE1231AD9E1}">
      <dgm:prSet/>
      <dgm:spPr/>
      <dgm:t>
        <a:bodyPr/>
        <a:lstStyle/>
        <a:p>
          <a:endParaRPr lang="en-US"/>
        </a:p>
      </dgm:t>
    </dgm:pt>
    <dgm:pt modelId="{BFBD3BF7-C8A7-4583-8E91-1B5DA1B53263}">
      <dgm:prSet phldrT="[Text]"/>
      <dgm:spPr>
        <a:effectLst>
          <a:outerShdw blurRad="50800" dist="38100" dir="2700000" algn="tl" rotWithShape="0">
            <a:prstClr val="black">
              <a:alpha val="40000"/>
            </a:prstClr>
          </a:outerShdw>
        </a:effectLst>
      </dgm:spPr>
      <dgm:t>
        <a:bodyPr/>
        <a:lstStyle/>
        <a:p>
          <a:r>
            <a:rPr lang="en-US" dirty="0"/>
            <a:t>Financial Services</a:t>
          </a:r>
        </a:p>
      </dgm:t>
    </dgm:pt>
    <dgm:pt modelId="{B41F4462-6879-4CFC-BCCF-2D906776907C}" type="parTrans" cxnId="{6265C3A6-0097-4FC9-B826-FD3E9E1A3AFA}">
      <dgm:prSet/>
      <dgm:spPr/>
      <dgm:t>
        <a:bodyPr/>
        <a:lstStyle/>
        <a:p>
          <a:endParaRPr lang="en-US"/>
        </a:p>
      </dgm:t>
    </dgm:pt>
    <dgm:pt modelId="{E26648A3-BF61-4407-B4A1-4A5964617EE9}" type="sibTrans" cxnId="{6265C3A6-0097-4FC9-B826-FD3E9E1A3AFA}">
      <dgm:prSet/>
      <dgm:spPr/>
      <dgm:t>
        <a:bodyPr/>
        <a:lstStyle/>
        <a:p>
          <a:endParaRPr lang="en-US"/>
        </a:p>
      </dgm:t>
    </dgm:pt>
    <dgm:pt modelId="{AAD2BCDD-983A-44C1-A75A-B09AB14C0118}">
      <dgm:prSet phldrT="[Text]"/>
      <dgm:spPr>
        <a:effectLst>
          <a:outerShdw blurRad="50800" dist="38100" dir="2700000" algn="tl" rotWithShape="0">
            <a:prstClr val="black">
              <a:alpha val="40000"/>
            </a:prstClr>
          </a:outerShdw>
        </a:effectLst>
      </dgm:spPr>
      <dgm:t>
        <a:bodyPr/>
        <a:lstStyle/>
        <a:p>
          <a:r>
            <a:rPr lang="en-US" dirty="0"/>
            <a:t>Industrial/Producer Durables</a:t>
          </a:r>
        </a:p>
      </dgm:t>
    </dgm:pt>
    <dgm:pt modelId="{715EB87A-464F-4FFD-A022-E2B714DEC338}" type="parTrans" cxnId="{FC91B1FF-12D0-4513-A9BE-C29C9D485665}">
      <dgm:prSet/>
      <dgm:spPr/>
      <dgm:t>
        <a:bodyPr/>
        <a:lstStyle/>
        <a:p>
          <a:endParaRPr lang="en-US"/>
        </a:p>
      </dgm:t>
    </dgm:pt>
    <dgm:pt modelId="{AE622A18-5186-43DA-BD16-194B41D2E679}" type="sibTrans" cxnId="{FC91B1FF-12D0-4513-A9BE-C29C9D485665}">
      <dgm:prSet/>
      <dgm:spPr/>
      <dgm:t>
        <a:bodyPr/>
        <a:lstStyle/>
        <a:p>
          <a:endParaRPr lang="en-US"/>
        </a:p>
      </dgm:t>
    </dgm:pt>
    <dgm:pt modelId="{B01CE34D-7214-471F-A2B2-6EB011250A99}">
      <dgm:prSet phldrT="[Text]"/>
      <dgm:spPr>
        <a:effectLst>
          <a:outerShdw blurRad="50800" dist="38100" dir="2700000" algn="tl" rotWithShape="0">
            <a:prstClr val="black">
              <a:alpha val="40000"/>
            </a:prstClr>
          </a:outerShdw>
        </a:effectLst>
      </dgm:spPr>
      <dgm:t>
        <a:bodyPr/>
        <a:lstStyle/>
        <a:p>
          <a:r>
            <a:rPr lang="en-US" dirty="0"/>
            <a:t>Technology</a:t>
          </a:r>
        </a:p>
      </dgm:t>
    </dgm:pt>
    <dgm:pt modelId="{FD4B4FF8-7EFB-4F7B-AF27-DF006DACE981}" type="parTrans" cxnId="{DF1DBFAE-317D-4070-9C5A-A27B83315A50}">
      <dgm:prSet/>
      <dgm:spPr/>
      <dgm:t>
        <a:bodyPr/>
        <a:lstStyle/>
        <a:p>
          <a:endParaRPr lang="en-US"/>
        </a:p>
      </dgm:t>
    </dgm:pt>
    <dgm:pt modelId="{C55886CC-C989-437C-8B39-7185C3D566F6}" type="sibTrans" cxnId="{DF1DBFAE-317D-4070-9C5A-A27B83315A50}">
      <dgm:prSet/>
      <dgm:spPr/>
      <dgm:t>
        <a:bodyPr/>
        <a:lstStyle/>
        <a:p>
          <a:endParaRPr lang="en-US"/>
        </a:p>
      </dgm:t>
    </dgm:pt>
    <dgm:pt modelId="{9ADC697E-AC79-462C-822B-D59DD2612BC0}">
      <dgm:prSet phldrT="[Text]"/>
      <dgm:spPr>
        <a:effectLst>
          <a:outerShdw blurRad="50800" dist="38100" dir="2700000" algn="tl" rotWithShape="0">
            <a:prstClr val="black">
              <a:alpha val="40000"/>
            </a:prstClr>
          </a:outerShdw>
        </a:effectLst>
      </dgm:spPr>
      <dgm:t>
        <a:bodyPr/>
        <a:lstStyle/>
        <a:p>
          <a:r>
            <a:rPr lang="en-US" dirty="0"/>
            <a:t>Telecommunications</a:t>
          </a:r>
        </a:p>
      </dgm:t>
    </dgm:pt>
    <dgm:pt modelId="{A9E37A9F-847F-4CEF-B456-87D46E28EC1C}" type="parTrans" cxnId="{75515E4C-FD42-439E-96FB-5B1FD3B9D71F}">
      <dgm:prSet/>
      <dgm:spPr/>
      <dgm:t>
        <a:bodyPr/>
        <a:lstStyle/>
        <a:p>
          <a:endParaRPr lang="en-US"/>
        </a:p>
      </dgm:t>
    </dgm:pt>
    <dgm:pt modelId="{F5FF41BE-68A8-42FE-B567-D3127E496F8C}" type="sibTrans" cxnId="{75515E4C-FD42-439E-96FB-5B1FD3B9D71F}">
      <dgm:prSet/>
      <dgm:spPr/>
      <dgm:t>
        <a:bodyPr/>
        <a:lstStyle/>
        <a:p>
          <a:endParaRPr lang="en-US"/>
        </a:p>
      </dgm:t>
    </dgm:pt>
    <dgm:pt modelId="{488E68CD-1BB8-43A7-B824-E887970EFE15}">
      <dgm:prSet phldrT="[Text]"/>
      <dgm:spPr>
        <a:effectLst>
          <a:outerShdw blurRad="50800" dist="38100" dir="2700000" algn="tl" rotWithShape="0">
            <a:prstClr val="black">
              <a:alpha val="40000"/>
            </a:prstClr>
          </a:outerShdw>
        </a:effectLst>
      </dgm:spPr>
      <dgm:t>
        <a:bodyPr/>
        <a:lstStyle/>
        <a:p>
          <a:r>
            <a:rPr lang="en-US" dirty="0"/>
            <a:t>Utilities</a:t>
          </a:r>
        </a:p>
      </dgm:t>
    </dgm:pt>
    <dgm:pt modelId="{5536ADC0-219A-44BF-94D9-292AD5DB641B}" type="parTrans" cxnId="{35B727B7-D9EE-42C8-9A95-AE76C6926E46}">
      <dgm:prSet/>
      <dgm:spPr/>
      <dgm:t>
        <a:bodyPr/>
        <a:lstStyle/>
        <a:p>
          <a:endParaRPr lang="en-US"/>
        </a:p>
      </dgm:t>
    </dgm:pt>
    <dgm:pt modelId="{DF1BC81E-1607-481C-936D-D91E952ECDE4}" type="sibTrans" cxnId="{35B727B7-D9EE-42C8-9A95-AE76C6926E46}">
      <dgm:prSet/>
      <dgm:spPr/>
      <dgm:t>
        <a:bodyPr/>
        <a:lstStyle/>
        <a:p>
          <a:endParaRPr lang="en-US"/>
        </a:p>
      </dgm:t>
    </dgm:pt>
    <dgm:pt modelId="{9AF62497-0983-4735-89CD-4F8C61531509}" type="pres">
      <dgm:prSet presAssocID="{04C963D4-4448-4FB1-90D1-7FF384728AA6}" presName="diagram" presStyleCnt="0">
        <dgm:presLayoutVars>
          <dgm:dir/>
          <dgm:resizeHandles val="exact"/>
        </dgm:presLayoutVars>
      </dgm:prSet>
      <dgm:spPr/>
    </dgm:pt>
    <dgm:pt modelId="{E2E076A6-5D25-45C5-82B5-82C421E97FDE}" type="pres">
      <dgm:prSet presAssocID="{9B848C81-F52C-454F-8069-3AA5B7F1015C}" presName="node" presStyleLbl="node1" presStyleIdx="0" presStyleCnt="10">
        <dgm:presLayoutVars>
          <dgm:bulletEnabled val="1"/>
        </dgm:presLayoutVars>
      </dgm:prSet>
      <dgm:spPr/>
    </dgm:pt>
    <dgm:pt modelId="{1A705CDD-BB79-4222-85BD-8750EBD22623}" type="pres">
      <dgm:prSet presAssocID="{8F7D033B-E132-48CB-B8C4-58E0BBC0690D}" presName="sibTrans" presStyleCnt="0"/>
      <dgm:spPr/>
    </dgm:pt>
    <dgm:pt modelId="{33E90C31-87B5-4A8E-847E-7B9510AF971F}" type="pres">
      <dgm:prSet presAssocID="{3D19464B-2A07-43DE-8779-EDA6EA0D0C72}" presName="node" presStyleLbl="node1" presStyleIdx="1" presStyleCnt="10">
        <dgm:presLayoutVars>
          <dgm:bulletEnabled val="1"/>
        </dgm:presLayoutVars>
      </dgm:prSet>
      <dgm:spPr/>
    </dgm:pt>
    <dgm:pt modelId="{83A655DD-0EFE-40A8-8F73-8D0C0D9AB322}" type="pres">
      <dgm:prSet presAssocID="{03C29947-7BC8-42BD-9ED7-5A081EB26F91}" presName="sibTrans" presStyleCnt="0"/>
      <dgm:spPr/>
    </dgm:pt>
    <dgm:pt modelId="{10351B8D-5C81-4125-89A7-616CE92BB7D6}" type="pres">
      <dgm:prSet presAssocID="{F9E5DF34-86D1-4752-9E3A-FA76B25C1F64}" presName="node" presStyleLbl="node1" presStyleIdx="2" presStyleCnt="10">
        <dgm:presLayoutVars>
          <dgm:bulletEnabled val="1"/>
        </dgm:presLayoutVars>
      </dgm:prSet>
      <dgm:spPr/>
    </dgm:pt>
    <dgm:pt modelId="{D7217A65-1113-4AF1-A6D2-8CE8DAA3C8E5}" type="pres">
      <dgm:prSet presAssocID="{E0AE6A1C-7E19-4130-8CC3-A2DC5FDCDCF3}" presName="sibTrans" presStyleCnt="0"/>
      <dgm:spPr/>
    </dgm:pt>
    <dgm:pt modelId="{CA4A8091-D73C-41EA-8FDF-E484EE0F0971}" type="pres">
      <dgm:prSet presAssocID="{99173674-3EAF-46B8-9A41-530B724A5B16}" presName="node" presStyleLbl="node1" presStyleIdx="3" presStyleCnt="10">
        <dgm:presLayoutVars>
          <dgm:bulletEnabled val="1"/>
        </dgm:presLayoutVars>
      </dgm:prSet>
      <dgm:spPr/>
    </dgm:pt>
    <dgm:pt modelId="{83AC50B2-CE3D-4ECE-9999-DD0B3C0264AC}" type="pres">
      <dgm:prSet presAssocID="{728E9307-A5E2-4A27-92B2-5FC1C92D4DDC}" presName="sibTrans" presStyleCnt="0"/>
      <dgm:spPr/>
    </dgm:pt>
    <dgm:pt modelId="{62239C12-4391-4D97-B291-05D606C9DAA4}" type="pres">
      <dgm:prSet presAssocID="{BFBD3BF7-C8A7-4583-8E91-1B5DA1B53263}" presName="node" presStyleLbl="node1" presStyleIdx="4" presStyleCnt="10">
        <dgm:presLayoutVars>
          <dgm:bulletEnabled val="1"/>
        </dgm:presLayoutVars>
      </dgm:prSet>
      <dgm:spPr/>
    </dgm:pt>
    <dgm:pt modelId="{66D8BE69-6796-4F0B-9E94-E98704D91BDE}" type="pres">
      <dgm:prSet presAssocID="{E26648A3-BF61-4407-B4A1-4A5964617EE9}" presName="sibTrans" presStyleCnt="0"/>
      <dgm:spPr/>
    </dgm:pt>
    <dgm:pt modelId="{DBE95483-8E8C-4F86-AB32-5BF5BC9D57A7}" type="pres">
      <dgm:prSet presAssocID="{D775474D-F6EA-4260-8C50-E62706F3CD98}" presName="node" presStyleLbl="node1" presStyleIdx="5" presStyleCnt="10">
        <dgm:presLayoutVars>
          <dgm:bulletEnabled val="1"/>
        </dgm:presLayoutVars>
      </dgm:prSet>
      <dgm:spPr/>
    </dgm:pt>
    <dgm:pt modelId="{D80BEFC2-CE6A-41D7-9125-665B6CC90F07}" type="pres">
      <dgm:prSet presAssocID="{15157C0F-0450-4FA7-9905-06065AB11444}" presName="sibTrans" presStyleCnt="0"/>
      <dgm:spPr/>
    </dgm:pt>
    <dgm:pt modelId="{ECB9603A-1A93-4FC5-BF53-77E1626960EB}" type="pres">
      <dgm:prSet presAssocID="{AAD2BCDD-983A-44C1-A75A-B09AB14C0118}" presName="node" presStyleLbl="node1" presStyleIdx="6" presStyleCnt="10">
        <dgm:presLayoutVars>
          <dgm:bulletEnabled val="1"/>
        </dgm:presLayoutVars>
      </dgm:prSet>
      <dgm:spPr/>
    </dgm:pt>
    <dgm:pt modelId="{AF77925E-9A84-468F-B227-F6C01D71DE08}" type="pres">
      <dgm:prSet presAssocID="{AE622A18-5186-43DA-BD16-194B41D2E679}" presName="sibTrans" presStyleCnt="0"/>
      <dgm:spPr/>
    </dgm:pt>
    <dgm:pt modelId="{B14496AD-4216-4A63-A54C-9FF171AFD133}" type="pres">
      <dgm:prSet presAssocID="{B01CE34D-7214-471F-A2B2-6EB011250A99}" presName="node" presStyleLbl="node1" presStyleIdx="7" presStyleCnt="10">
        <dgm:presLayoutVars>
          <dgm:bulletEnabled val="1"/>
        </dgm:presLayoutVars>
      </dgm:prSet>
      <dgm:spPr/>
    </dgm:pt>
    <dgm:pt modelId="{1E418DB5-34C0-4CE7-993D-1DA850DB55FE}" type="pres">
      <dgm:prSet presAssocID="{C55886CC-C989-437C-8B39-7185C3D566F6}" presName="sibTrans" presStyleCnt="0"/>
      <dgm:spPr/>
    </dgm:pt>
    <dgm:pt modelId="{2BF8FC3C-1F7F-412A-9E92-6BF1A61438A5}" type="pres">
      <dgm:prSet presAssocID="{9ADC697E-AC79-462C-822B-D59DD2612BC0}" presName="node" presStyleLbl="node1" presStyleIdx="8" presStyleCnt="10">
        <dgm:presLayoutVars>
          <dgm:bulletEnabled val="1"/>
        </dgm:presLayoutVars>
      </dgm:prSet>
      <dgm:spPr/>
    </dgm:pt>
    <dgm:pt modelId="{E952C962-E7F2-424C-A083-F135B7D4FBE4}" type="pres">
      <dgm:prSet presAssocID="{F5FF41BE-68A8-42FE-B567-D3127E496F8C}" presName="sibTrans" presStyleCnt="0"/>
      <dgm:spPr/>
    </dgm:pt>
    <dgm:pt modelId="{15E54402-B139-4C23-9E9A-4AE1E69417BF}" type="pres">
      <dgm:prSet presAssocID="{488E68CD-1BB8-43A7-B824-E887970EFE15}" presName="node" presStyleLbl="node1" presStyleIdx="9" presStyleCnt="10">
        <dgm:presLayoutVars>
          <dgm:bulletEnabled val="1"/>
        </dgm:presLayoutVars>
      </dgm:prSet>
      <dgm:spPr/>
    </dgm:pt>
  </dgm:ptLst>
  <dgm:cxnLst>
    <dgm:cxn modelId="{11334E09-D9F2-4B62-AF9C-2F0DBA6A8039}" type="presOf" srcId="{B01CE34D-7214-471F-A2B2-6EB011250A99}" destId="{B14496AD-4216-4A63-A54C-9FF171AFD133}" srcOrd="0" destOrd="0" presId="urn:microsoft.com/office/officeart/2005/8/layout/default"/>
    <dgm:cxn modelId="{2B5D8A1D-EB7D-42A0-9889-099D9564E81B}" srcId="{04C963D4-4448-4FB1-90D1-7FF384728AA6}" destId="{3D19464B-2A07-43DE-8779-EDA6EA0D0C72}" srcOrd="1" destOrd="0" parTransId="{612B4E23-47DA-4E03-84DF-A6FC2D3DE73A}" sibTransId="{03C29947-7BC8-42BD-9ED7-5A081EB26F91}"/>
    <dgm:cxn modelId="{DEA1E82F-ED80-4717-8E31-6368A0F7A5FD}" type="presOf" srcId="{9B848C81-F52C-454F-8069-3AA5B7F1015C}" destId="{E2E076A6-5D25-45C5-82B5-82C421E97FDE}" srcOrd="0" destOrd="0" presId="urn:microsoft.com/office/officeart/2005/8/layout/default"/>
    <dgm:cxn modelId="{A9579F38-4CB7-431A-A687-04A142DF9102}" type="presOf" srcId="{AAD2BCDD-983A-44C1-A75A-B09AB14C0118}" destId="{ECB9603A-1A93-4FC5-BF53-77E1626960EB}" srcOrd="0" destOrd="0" presId="urn:microsoft.com/office/officeart/2005/8/layout/default"/>
    <dgm:cxn modelId="{75515E4C-FD42-439E-96FB-5B1FD3B9D71F}" srcId="{04C963D4-4448-4FB1-90D1-7FF384728AA6}" destId="{9ADC697E-AC79-462C-822B-D59DD2612BC0}" srcOrd="8" destOrd="0" parTransId="{A9E37A9F-847F-4CEF-B456-87D46E28EC1C}" sibTransId="{F5FF41BE-68A8-42FE-B567-D3127E496F8C}"/>
    <dgm:cxn modelId="{FFF55570-F5E9-4CF6-8071-0FCCF7A3036C}" type="presOf" srcId="{04C963D4-4448-4FB1-90D1-7FF384728AA6}" destId="{9AF62497-0983-4735-89CD-4F8C61531509}" srcOrd="0" destOrd="0" presId="urn:microsoft.com/office/officeart/2005/8/layout/default"/>
    <dgm:cxn modelId="{C1607173-FB34-4129-BEFE-46884B709B9A}" srcId="{04C963D4-4448-4FB1-90D1-7FF384728AA6}" destId="{9B848C81-F52C-454F-8069-3AA5B7F1015C}" srcOrd="0" destOrd="0" parTransId="{6D1A8D2D-AA49-4503-B5A3-2DFF95BBA91F}" sibTransId="{8F7D033B-E132-48CB-B8C4-58E0BBC0690D}"/>
    <dgm:cxn modelId="{28619C75-68E1-45F7-A4ED-0C6618FBBCEB}" type="presOf" srcId="{488E68CD-1BB8-43A7-B824-E887970EFE15}" destId="{15E54402-B139-4C23-9E9A-4AE1E69417BF}" srcOrd="0" destOrd="0" presId="urn:microsoft.com/office/officeart/2005/8/layout/default"/>
    <dgm:cxn modelId="{024F6785-793A-48D6-88A0-2BC07B563F94}" srcId="{04C963D4-4448-4FB1-90D1-7FF384728AA6}" destId="{99173674-3EAF-46B8-9A41-530B724A5B16}" srcOrd="3" destOrd="0" parTransId="{20A398C1-FD85-4619-A74B-587551C06EA3}" sibTransId="{728E9307-A5E2-4A27-92B2-5FC1C92D4DDC}"/>
    <dgm:cxn modelId="{5C85F6A4-BA82-4341-9952-31FE1AC87265}" type="presOf" srcId="{F9E5DF34-86D1-4752-9E3A-FA76B25C1F64}" destId="{10351B8D-5C81-4125-89A7-616CE92BB7D6}" srcOrd="0" destOrd="0" presId="urn:microsoft.com/office/officeart/2005/8/layout/default"/>
    <dgm:cxn modelId="{6265C3A6-0097-4FC9-B826-FD3E9E1A3AFA}" srcId="{04C963D4-4448-4FB1-90D1-7FF384728AA6}" destId="{BFBD3BF7-C8A7-4583-8E91-1B5DA1B53263}" srcOrd="4" destOrd="0" parTransId="{B41F4462-6879-4CFC-BCCF-2D906776907C}" sibTransId="{E26648A3-BF61-4407-B4A1-4A5964617EE9}"/>
    <dgm:cxn modelId="{DF1DBFAE-317D-4070-9C5A-A27B83315A50}" srcId="{04C963D4-4448-4FB1-90D1-7FF384728AA6}" destId="{B01CE34D-7214-471F-A2B2-6EB011250A99}" srcOrd="7" destOrd="0" parTransId="{FD4B4FF8-7EFB-4F7B-AF27-DF006DACE981}" sibTransId="{C55886CC-C989-437C-8B39-7185C3D566F6}"/>
    <dgm:cxn modelId="{F98F6EB5-D62E-49ED-8FB8-C10DCFCF4683}" type="presOf" srcId="{3D19464B-2A07-43DE-8779-EDA6EA0D0C72}" destId="{33E90C31-87B5-4A8E-847E-7B9510AF971F}" srcOrd="0" destOrd="0" presId="urn:microsoft.com/office/officeart/2005/8/layout/default"/>
    <dgm:cxn modelId="{35B727B7-D9EE-42C8-9A95-AE76C6926E46}" srcId="{04C963D4-4448-4FB1-90D1-7FF384728AA6}" destId="{488E68CD-1BB8-43A7-B824-E887970EFE15}" srcOrd="9" destOrd="0" parTransId="{5536ADC0-219A-44BF-94D9-292AD5DB641B}" sibTransId="{DF1BC81E-1607-481C-936D-D91E952ECDE4}"/>
    <dgm:cxn modelId="{DEE72DC8-33B8-4C5F-B29F-CCE1231AD9E1}" srcId="{04C963D4-4448-4FB1-90D1-7FF384728AA6}" destId="{D775474D-F6EA-4260-8C50-E62706F3CD98}" srcOrd="5" destOrd="0" parTransId="{1990D212-E9D7-42E4-8FAF-CA45F70479B9}" sibTransId="{15157C0F-0450-4FA7-9905-06065AB11444}"/>
    <dgm:cxn modelId="{014B8BCC-0E90-4047-9FA7-DF5D44A10C8C}" type="presOf" srcId="{9ADC697E-AC79-462C-822B-D59DD2612BC0}" destId="{2BF8FC3C-1F7F-412A-9E92-6BF1A61438A5}" srcOrd="0" destOrd="0" presId="urn:microsoft.com/office/officeart/2005/8/layout/default"/>
    <dgm:cxn modelId="{0DBF2CD4-0DFC-49EC-86C2-A1A90C837F06}" srcId="{04C963D4-4448-4FB1-90D1-7FF384728AA6}" destId="{F9E5DF34-86D1-4752-9E3A-FA76B25C1F64}" srcOrd="2" destOrd="0" parTransId="{CEF4B471-EF71-43B9-9037-B0587F02BC1D}" sibTransId="{E0AE6A1C-7E19-4130-8CC3-A2DC5FDCDCF3}"/>
    <dgm:cxn modelId="{7AB923E7-7547-45A8-88E1-49428DD3AED8}" type="presOf" srcId="{D775474D-F6EA-4260-8C50-E62706F3CD98}" destId="{DBE95483-8E8C-4F86-AB32-5BF5BC9D57A7}" srcOrd="0" destOrd="0" presId="urn:microsoft.com/office/officeart/2005/8/layout/default"/>
    <dgm:cxn modelId="{2F5EC8E9-58A3-4F7E-8B16-941507AD7826}" type="presOf" srcId="{BFBD3BF7-C8A7-4583-8E91-1B5DA1B53263}" destId="{62239C12-4391-4D97-B291-05D606C9DAA4}" srcOrd="0" destOrd="0" presId="urn:microsoft.com/office/officeart/2005/8/layout/default"/>
    <dgm:cxn modelId="{81BC15FB-FF72-45E1-B1A3-2D101E8A350F}" type="presOf" srcId="{99173674-3EAF-46B8-9A41-530B724A5B16}" destId="{CA4A8091-D73C-41EA-8FDF-E484EE0F0971}" srcOrd="0" destOrd="0" presId="urn:microsoft.com/office/officeart/2005/8/layout/default"/>
    <dgm:cxn modelId="{FC91B1FF-12D0-4513-A9BE-C29C9D485665}" srcId="{04C963D4-4448-4FB1-90D1-7FF384728AA6}" destId="{AAD2BCDD-983A-44C1-A75A-B09AB14C0118}" srcOrd="6" destOrd="0" parTransId="{715EB87A-464F-4FFD-A022-E2B714DEC338}" sibTransId="{AE622A18-5186-43DA-BD16-194B41D2E679}"/>
    <dgm:cxn modelId="{7D20A140-2212-466B-B50F-716B35E719E7}" type="presParOf" srcId="{9AF62497-0983-4735-89CD-4F8C61531509}" destId="{E2E076A6-5D25-45C5-82B5-82C421E97FDE}" srcOrd="0" destOrd="0" presId="urn:microsoft.com/office/officeart/2005/8/layout/default"/>
    <dgm:cxn modelId="{4FE16528-E09E-4ABB-96C3-2E1B0537F96A}" type="presParOf" srcId="{9AF62497-0983-4735-89CD-4F8C61531509}" destId="{1A705CDD-BB79-4222-85BD-8750EBD22623}" srcOrd="1" destOrd="0" presId="urn:microsoft.com/office/officeart/2005/8/layout/default"/>
    <dgm:cxn modelId="{C41D4401-D074-44C2-BC7C-872C0FDF051D}" type="presParOf" srcId="{9AF62497-0983-4735-89CD-4F8C61531509}" destId="{33E90C31-87B5-4A8E-847E-7B9510AF971F}" srcOrd="2" destOrd="0" presId="urn:microsoft.com/office/officeart/2005/8/layout/default"/>
    <dgm:cxn modelId="{6B391D3C-5845-47E1-814A-44931119CF53}" type="presParOf" srcId="{9AF62497-0983-4735-89CD-4F8C61531509}" destId="{83A655DD-0EFE-40A8-8F73-8D0C0D9AB322}" srcOrd="3" destOrd="0" presId="urn:microsoft.com/office/officeart/2005/8/layout/default"/>
    <dgm:cxn modelId="{097EF81B-FE8B-4829-9A5A-733290939EBA}" type="presParOf" srcId="{9AF62497-0983-4735-89CD-4F8C61531509}" destId="{10351B8D-5C81-4125-89A7-616CE92BB7D6}" srcOrd="4" destOrd="0" presId="urn:microsoft.com/office/officeart/2005/8/layout/default"/>
    <dgm:cxn modelId="{3AC0056E-8349-4B96-8F8D-899C6C7012A7}" type="presParOf" srcId="{9AF62497-0983-4735-89CD-4F8C61531509}" destId="{D7217A65-1113-4AF1-A6D2-8CE8DAA3C8E5}" srcOrd="5" destOrd="0" presId="urn:microsoft.com/office/officeart/2005/8/layout/default"/>
    <dgm:cxn modelId="{BEECC8EF-316D-4274-B662-4FFDE6A0A64F}" type="presParOf" srcId="{9AF62497-0983-4735-89CD-4F8C61531509}" destId="{CA4A8091-D73C-41EA-8FDF-E484EE0F0971}" srcOrd="6" destOrd="0" presId="urn:microsoft.com/office/officeart/2005/8/layout/default"/>
    <dgm:cxn modelId="{34AF3283-AE11-43ED-9D21-7860DE3599F4}" type="presParOf" srcId="{9AF62497-0983-4735-89CD-4F8C61531509}" destId="{83AC50B2-CE3D-4ECE-9999-DD0B3C0264AC}" srcOrd="7" destOrd="0" presId="urn:microsoft.com/office/officeart/2005/8/layout/default"/>
    <dgm:cxn modelId="{3374D7B6-CA08-4CA3-9FEE-A5BD0E465DB3}" type="presParOf" srcId="{9AF62497-0983-4735-89CD-4F8C61531509}" destId="{62239C12-4391-4D97-B291-05D606C9DAA4}" srcOrd="8" destOrd="0" presId="urn:microsoft.com/office/officeart/2005/8/layout/default"/>
    <dgm:cxn modelId="{7AAF447C-B4DC-4D8C-8519-AC3B07D4A94A}" type="presParOf" srcId="{9AF62497-0983-4735-89CD-4F8C61531509}" destId="{66D8BE69-6796-4F0B-9E94-E98704D91BDE}" srcOrd="9" destOrd="0" presId="urn:microsoft.com/office/officeart/2005/8/layout/default"/>
    <dgm:cxn modelId="{24A3CC77-74FE-4333-ABC7-14D34B26450D}" type="presParOf" srcId="{9AF62497-0983-4735-89CD-4F8C61531509}" destId="{DBE95483-8E8C-4F86-AB32-5BF5BC9D57A7}" srcOrd="10" destOrd="0" presId="urn:microsoft.com/office/officeart/2005/8/layout/default"/>
    <dgm:cxn modelId="{D19FFE4E-A4E5-47EB-96C8-575448B10F78}" type="presParOf" srcId="{9AF62497-0983-4735-89CD-4F8C61531509}" destId="{D80BEFC2-CE6A-41D7-9125-665B6CC90F07}" srcOrd="11" destOrd="0" presId="urn:microsoft.com/office/officeart/2005/8/layout/default"/>
    <dgm:cxn modelId="{72F5581A-8A36-4A79-81CA-25356701B200}" type="presParOf" srcId="{9AF62497-0983-4735-89CD-4F8C61531509}" destId="{ECB9603A-1A93-4FC5-BF53-77E1626960EB}" srcOrd="12" destOrd="0" presId="urn:microsoft.com/office/officeart/2005/8/layout/default"/>
    <dgm:cxn modelId="{1FF38F9C-93F0-4702-B5BA-1A75604C1897}" type="presParOf" srcId="{9AF62497-0983-4735-89CD-4F8C61531509}" destId="{AF77925E-9A84-468F-B227-F6C01D71DE08}" srcOrd="13" destOrd="0" presId="urn:microsoft.com/office/officeart/2005/8/layout/default"/>
    <dgm:cxn modelId="{8556D2D0-B74D-4E95-B51E-EB94540D99AD}" type="presParOf" srcId="{9AF62497-0983-4735-89CD-4F8C61531509}" destId="{B14496AD-4216-4A63-A54C-9FF171AFD133}" srcOrd="14" destOrd="0" presId="urn:microsoft.com/office/officeart/2005/8/layout/default"/>
    <dgm:cxn modelId="{BBA89492-E74C-4A4B-9A79-AD23C7DAD2FA}" type="presParOf" srcId="{9AF62497-0983-4735-89CD-4F8C61531509}" destId="{1E418DB5-34C0-4CE7-993D-1DA850DB55FE}" srcOrd="15" destOrd="0" presId="urn:microsoft.com/office/officeart/2005/8/layout/default"/>
    <dgm:cxn modelId="{EA32D295-2430-44DD-9A5D-9F346FA8E03F}" type="presParOf" srcId="{9AF62497-0983-4735-89CD-4F8C61531509}" destId="{2BF8FC3C-1F7F-412A-9E92-6BF1A61438A5}" srcOrd="16" destOrd="0" presId="urn:microsoft.com/office/officeart/2005/8/layout/default"/>
    <dgm:cxn modelId="{4CADC093-74AF-4DE4-B157-79D60384E14B}" type="presParOf" srcId="{9AF62497-0983-4735-89CD-4F8C61531509}" destId="{E952C962-E7F2-424C-A083-F135B7D4FBE4}" srcOrd="17" destOrd="0" presId="urn:microsoft.com/office/officeart/2005/8/layout/default"/>
    <dgm:cxn modelId="{D64C712F-3441-4EDC-AE39-C2C4FBD6A60D}" type="presParOf" srcId="{9AF62497-0983-4735-89CD-4F8C61531509}" destId="{15E54402-B139-4C23-9E9A-4AE1E69417BF}" srcOrd="1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4FAB998E-5FEB-4264-915D-65BF20929EA6}" type="doc">
      <dgm:prSet loTypeId="urn:microsoft.com/office/officeart/2005/8/layout/list1" loCatId="list" qsTypeId="urn:microsoft.com/office/officeart/2005/8/quickstyle/3d1" qsCatId="3D" csTypeId="urn:microsoft.com/office/officeart/2005/8/colors/colorful3" csCatId="colorful" phldr="1"/>
      <dgm:spPr/>
      <dgm:t>
        <a:bodyPr/>
        <a:lstStyle/>
        <a:p>
          <a:endParaRPr lang="en-US"/>
        </a:p>
      </dgm:t>
    </dgm:pt>
    <dgm:pt modelId="{9BC45250-39E0-489E-B997-E2E731B40932}">
      <dgm:prSet>
        <dgm:style>
          <a:lnRef idx="2">
            <a:schemeClr val="accent3"/>
          </a:lnRef>
          <a:fillRef idx="1">
            <a:schemeClr val="lt1"/>
          </a:fillRef>
          <a:effectRef idx="0">
            <a:schemeClr val="accent3"/>
          </a:effectRef>
          <a:fontRef idx="minor">
            <a:schemeClr val="dk1"/>
          </a:fontRef>
        </dgm:style>
      </dgm:prSet>
      <dgm:spPr/>
      <dgm:t>
        <a:bodyPr/>
        <a:lstStyle/>
        <a:p>
          <a:pPr rtl="0" eaLnBrk="1" latinLnBrk="0" hangingPunct="1">
            <a:buClrTx/>
            <a:buSzPts val="1800"/>
            <a:buFont typeface="Arial" panose="020B0604020202020204" pitchFamily="34" charset="0"/>
            <a:buChar char="•"/>
          </a:pPr>
          <a:r>
            <a:rPr lang="en-US"/>
            <a:t>Commercial industry classification schemes</a:t>
          </a:r>
        </a:p>
      </dgm:t>
    </dgm:pt>
    <dgm:pt modelId="{2D518698-398A-4995-8CB2-DF3BCA4FAEC7}" type="parTrans" cxnId="{64D335F9-0A58-46ED-A6FF-6C5742449812}">
      <dgm:prSet/>
      <dgm:spPr/>
      <dgm:t>
        <a:bodyPr/>
        <a:lstStyle/>
        <a:p>
          <a:endParaRPr lang="en-US"/>
        </a:p>
      </dgm:t>
    </dgm:pt>
    <dgm:pt modelId="{0FF7361B-044F-4916-B0E8-B8E32577554E}" type="sibTrans" cxnId="{64D335F9-0A58-46ED-A6FF-6C5742449812}">
      <dgm:prSet/>
      <dgm:spPr/>
      <dgm:t>
        <a:bodyPr/>
        <a:lstStyle/>
        <a:p>
          <a:endParaRPr lang="en-US"/>
        </a:p>
      </dgm:t>
    </dgm:pt>
    <dgm:pt modelId="{E66AAC1D-280F-4775-8742-A21A4D6DE384}">
      <dgm:prSet/>
      <dgm:spPr/>
      <dgm:t>
        <a:bodyPr/>
        <a:lstStyle/>
        <a:p>
          <a:pPr rtl="0" eaLnBrk="1" latinLnBrk="0" hangingPunct="1"/>
          <a:r>
            <a:rPr lang="en-US"/>
            <a:t>Produced by private enterprises, such as analysis firms and financial services firms.</a:t>
          </a:r>
        </a:p>
      </dgm:t>
    </dgm:pt>
    <dgm:pt modelId="{1DDD3146-C809-4BE7-A6A9-E86D25BE13DE}" type="parTrans" cxnId="{2AC543B9-7508-4F97-8415-C3434A2A1A8B}">
      <dgm:prSet/>
      <dgm:spPr/>
      <dgm:t>
        <a:bodyPr/>
        <a:lstStyle/>
        <a:p>
          <a:endParaRPr lang="en-US"/>
        </a:p>
      </dgm:t>
    </dgm:pt>
    <dgm:pt modelId="{8B36B0E2-7300-4B9D-A5DA-9AC92981CDE0}" type="sibTrans" cxnId="{2AC543B9-7508-4F97-8415-C3434A2A1A8B}">
      <dgm:prSet/>
      <dgm:spPr/>
      <dgm:t>
        <a:bodyPr/>
        <a:lstStyle/>
        <a:p>
          <a:endParaRPr lang="en-US"/>
        </a:p>
      </dgm:t>
    </dgm:pt>
    <dgm:pt modelId="{DB56C592-0FE5-400A-BAAA-4094DD26C5A4}">
      <dgm:prSet>
        <dgm:style>
          <a:lnRef idx="2">
            <a:schemeClr val="accent4"/>
          </a:lnRef>
          <a:fillRef idx="1">
            <a:schemeClr val="lt1"/>
          </a:fillRef>
          <a:effectRef idx="0">
            <a:schemeClr val="accent4"/>
          </a:effectRef>
          <a:fontRef idx="minor">
            <a:schemeClr val="dk1"/>
          </a:fontRef>
        </dgm:style>
      </dgm:prSet>
      <dgm:spPr/>
      <dgm:t>
        <a:bodyPr/>
        <a:lstStyle/>
        <a:p>
          <a:pPr rtl="0" eaLnBrk="1" latinLnBrk="0" hangingPunct="1"/>
          <a:r>
            <a:rPr lang="en-US" dirty="0"/>
            <a:t>Governmental industry classification schemes</a:t>
          </a:r>
        </a:p>
      </dgm:t>
    </dgm:pt>
    <dgm:pt modelId="{CA7B8A29-4FE6-49E8-91FF-BA6EA5D692DD}" type="parTrans" cxnId="{EDDB4689-6334-4495-B5FD-76EB6A5705D0}">
      <dgm:prSet/>
      <dgm:spPr/>
      <dgm:t>
        <a:bodyPr/>
        <a:lstStyle/>
        <a:p>
          <a:endParaRPr lang="en-US"/>
        </a:p>
      </dgm:t>
    </dgm:pt>
    <dgm:pt modelId="{AC972B4F-4354-4A62-95C3-D2DF5546B32A}" type="sibTrans" cxnId="{EDDB4689-6334-4495-B5FD-76EB6A5705D0}">
      <dgm:prSet/>
      <dgm:spPr/>
      <dgm:t>
        <a:bodyPr/>
        <a:lstStyle/>
        <a:p>
          <a:endParaRPr lang="en-US"/>
        </a:p>
      </dgm:t>
    </dgm:pt>
    <dgm:pt modelId="{64234440-7863-4330-A930-6CABAEF0672D}">
      <dgm:prSet/>
      <dgm:spPr/>
      <dgm:t>
        <a:bodyPr/>
        <a:lstStyle/>
        <a:p>
          <a:pPr rtl="0" eaLnBrk="1" latinLnBrk="0" hangingPunct="1"/>
          <a:r>
            <a:rPr lang="en-US"/>
            <a:t>Produced by government agencies</a:t>
          </a:r>
        </a:p>
      </dgm:t>
    </dgm:pt>
    <dgm:pt modelId="{C52B91C5-70A0-419E-8A0F-DEBD7A405179}" type="parTrans" cxnId="{9F4DB40E-734E-4881-B2A3-E7EB729A78B6}">
      <dgm:prSet/>
      <dgm:spPr/>
      <dgm:t>
        <a:bodyPr/>
        <a:lstStyle/>
        <a:p>
          <a:endParaRPr lang="en-US"/>
        </a:p>
      </dgm:t>
    </dgm:pt>
    <dgm:pt modelId="{DFC04FFB-5E9A-4959-9BDA-1C8D35388F00}" type="sibTrans" cxnId="{9F4DB40E-734E-4881-B2A3-E7EB729A78B6}">
      <dgm:prSet/>
      <dgm:spPr/>
      <dgm:t>
        <a:bodyPr/>
        <a:lstStyle/>
        <a:p>
          <a:endParaRPr lang="en-US"/>
        </a:p>
      </dgm:t>
    </dgm:pt>
    <dgm:pt modelId="{1449815E-E9B3-40B5-99C8-8DBFEBFDF067}">
      <dgm:prSet/>
      <dgm:spPr/>
      <dgm:t>
        <a:bodyPr/>
        <a:lstStyle/>
        <a:p>
          <a:pPr rtl="0" eaLnBrk="1" latinLnBrk="0" hangingPunct="1"/>
          <a:r>
            <a:rPr lang="en-US"/>
            <a:t>Goal: facilitate comparisons over time and across companies</a:t>
          </a:r>
        </a:p>
      </dgm:t>
    </dgm:pt>
    <dgm:pt modelId="{D8C277A0-8F93-46AE-B1A8-04D60C23802F}" type="parTrans" cxnId="{06A4953C-C3D0-47AA-8938-A6CEAFCBA1EA}">
      <dgm:prSet/>
      <dgm:spPr/>
      <dgm:t>
        <a:bodyPr/>
        <a:lstStyle/>
        <a:p>
          <a:endParaRPr lang="en-US"/>
        </a:p>
      </dgm:t>
    </dgm:pt>
    <dgm:pt modelId="{9263E8E4-320E-499F-A695-D49C0384E509}" type="sibTrans" cxnId="{06A4953C-C3D0-47AA-8938-A6CEAFCBA1EA}">
      <dgm:prSet/>
      <dgm:spPr/>
      <dgm:t>
        <a:bodyPr/>
        <a:lstStyle/>
        <a:p>
          <a:endParaRPr lang="en-US"/>
        </a:p>
      </dgm:t>
    </dgm:pt>
    <dgm:pt modelId="{4098BA6A-E83C-4B8E-8129-087F4E73EC47}" type="pres">
      <dgm:prSet presAssocID="{4FAB998E-5FEB-4264-915D-65BF20929EA6}" presName="linear" presStyleCnt="0">
        <dgm:presLayoutVars>
          <dgm:dir/>
          <dgm:animLvl val="lvl"/>
          <dgm:resizeHandles val="exact"/>
        </dgm:presLayoutVars>
      </dgm:prSet>
      <dgm:spPr/>
    </dgm:pt>
    <dgm:pt modelId="{15928C4F-2599-4744-8720-75DCA61831D8}" type="pres">
      <dgm:prSet presAssocID="{9BC45250-39E0-489E-B997-E2E731B40932}" presName="parentLin" presStyleCnt="0"/>
      <dgm:spPr/>
    </dgm:pt>
    <dgm:pt modelId="{6A41D708-0F1A-45C3-81C5-235B38BDDA31}" type="pres">
      <dgm:prSet presAssocID="{9BC45250-39E0-489E-B997-E2E731B40932}" presName="parentLeftMargin" presStyleLbl="node1" presStyleIdx="0" presStyleCnt="2"/>
      <dgm:spPr/>
    </dgm:pt>
    <dgm:pt modelId="{4EB6B7B3-BCBD-41BE-A7C0-5DE60C303F25}" type="pres">
      <dgm:prSet presAssocID="{9BC45250-39E0-489E-B997-E2E731B40932}" presName="parentText" presStyleLbl="node1" presStyleIdx="0" presStyleCnt="2">
        <dgm:presLayoutVars>
          <dgm:chMax val="0"/>
          <dgm:bulletEnabled val="1"/>
        </dgm:presLayoutVars>
      </dgm:prSet>
      <dgm:spPr/>
    </dgm:pt>
    <dgm:pt modelId="{5B1FA09A-754A-4536-89EC-4062991CD48F}" type="pres">
      <dgm:prSet presAssocID="{9BC45250-39E0-489E-B997-E2E731B40932}" presName="negativeSpace" presStyleCnt="0"/>
      <dgm:spPr/>
    </dgm:pt>
    <dgm:pt modelId="{A61568F0-FADC-43D3-A5EE-6BCC6E653FEE}" type="pres">
      <dgm:prSet presAssocID="{9BC45250-39E0-489E-B997-E2E731B40932}" presName="childText" presStyleLbl="conFgAcc1" presStyleIdx="0" presStyleCnt="2">
        <dgm:presLayoutVars>
          <dgm:bulletEnabled val="1"/>
        </dgm:presLayoutVars>
      </dgm:prSet>
      <dgm:spPr/>
    </dgm:pt>
    <dgm:pt modelId="{E35FB7D7-1F5E-4E7E-AE68-6E96DAD725FF}" type="pres">
      <dgm:prSet presAssocID="{0FF7361B-044F-4916-B0E8-B8E32577554E}" presName="spaceBetweenRectangles" presStyleCnt="0"/>
      <dgm:spPr/>
    </dgm:pt>
    <dgm:pt modelId="{A2BD76DF-E342-4C18-B7CF-65C448258D09}" type="pres">
      <dgm:prSet presAssocID="{DB56C592-0FE5-400A-BAAA-4094DD26C5A4}" presName="parentLin" presStyleCnt="0"/>
      <dgm:spPr/>
    </dgm:pt>
    <dgm:pt modelId="{1347EA52-9659-473C-A76D-7A74EDB25F77}" type="pres">
      <dgm:prSet presAssocID="{DB56C592-0FE5-400A-BAAA-4094DD26C5A4}" presName="parentLeftMargin" presStyleLbl="node1" presStyleIdx="0" presStyleCnt="2"/>
      <dgm:spPr/>
    </dgm:pt>
    <dgm:pt modelId="{5CF21AF1-AE47-4ADB-86F5-34516C68BBD9}" type="pres">
      <dgm:prSet presAssocID="{DB56C592-0FE5-400A-BAAA-4094DD26C5A4}" presName="parentText" presStyleLbl="node1" presStyleIdx="1" presStyleCnt="2">
        <dgm:presLayoutVars>
          <dgm:chMax val="0"/>
          <dgm:bulletEnabled val="1"/>
        </dgm:presLayoutVars>
      </dgm:prSet>
      <dgm:spPr/>
    </dgm:pt>
    <dgm:pt modelId="{A8E8D6BE-6DA7-4AC8-B7D0-55B3B35F1EC1}" type="pres">
      <dgm:prSet presAssocID="{DB56C592-0FE5-400A-BAAA-4094DD26C5A4}" presName="negativeSpace" presStyleCnt="0"/>
      <dgm:spPr/>
    </dgm:pt>
    <dgm:pt modelId="{53DBD85F-98BF-47FD-BD75-50BD487CBEE7}" type="pres">
      <dgm:prSet presAssocID="{DB56C592-0FE5-400A-BAAA-4094DD26C5A4}" presName="childText" presStyleLbl="conFgAcc1" presStyleIdx="1" presStyleCnt="2">
        <dgm:presLayoutVars>
          <dgm:bulletEnabled val="1"/>
        </dgm:presLayoutVars>
      </dgm:prSet>
      <dgm:spPr/>
    </dgm:pt>
  </dgm:ptLst>
  <dgm:cxnLst>
    <dgm:cxn modelId="{8C41A502-1126-4DB8-9EED-AF30F4AB4866}" type="presOf" srcId="{DB56C592-0FE5-400A-BAAA-4094DD26C5A4}" destId="{5CF21AF1-AE47-4ADB-86F5-34516C68BBD9}" srcOrd="1" destOrd="0" presId="urn:microsoft.com/office/officeart/2005/8/layout/list1"/>
    <dgm:cxn modelId="{3BAD0908-1118-4869-9CB9-862BDDDAACDF}" type="presOf" srcId="{4FAB998E-5FEB-4264-915D-65BF20929EA6}" destId="{4098BA6A-E83C-4B8E-8129-087F4E73EC47}" srcOrd="0" destOrd="0" presId="urn:microsoft.com/office/officeart/2005/8/layout/list1"/>
    <dgm:cxn modelId="{9F4DB40E-734E-4881-B2A3-E7EB729A78B6}" srcId="{DB56C592-0FE5-400A-BAAA-4094DD26C5A4}" destId="{64234440-7863-4330-A930-6CABAEF0672D}" srcOrd="0" destOrd="0" parTransId="{C52B91C5-70A0-419E-8A0F-DEBD7A405179}" sibTransId="{DFC04FFB-5E9A-4959-9BDA-1C8D35388F00}"/>
    <dgm:cxn modelId="{1EA6BE1D-8D12-4213-8B3E-45089C999BDC}" type="presOf" srcId="{64234440-7863-4330-A930-6CABAEF0672D}" destId="{53DBD85F-98BF-47FD-BD75-50BD487CBEE7}" srcOrd="0" destOrd="0" presId="urn:microsoft.com/office/officeart/2005/8/layout/list1"/>
    <dgm:cxn modelId="{06A4953C-C3D0-47AA-8938-A6CEAFCBA1EA}" srcId="{DB56C592-0FE5-400A-BAAA-4094DD26C5A4}" destId="{1449815E-E9B3-40B5-99C8-8DBFEBFDF067}" srcOrd="1" destOrd="0" parTransId="{D8C277A0-8F93-46AE-B1A8-04D60C23802F}" sibTransId="{9263E8E4-320E-499F-A695-D49C0384E509}"/>
    <dgm:cxn modelId="{C5138C86-BFA7-4715-8704-1132D778461F}" type="presOf" srcId="{1449815E-E9B3-40B5-99C8-8DBFEBFDF067}" destId="{53DBD85F-98BF-47FD-BD75-50BD487CBEE7}" srcOrd="0" destOrd="1" presId="urn:microsoft.com/office/officeart/2005/8/layout/list1"/>
    <dgm:cxn modelId="{EDDB4689-6334-4495-B5FD-76EB6A5705D0}" srcId="{4FAB998E-5FEB-4264-915D-65BF20929EA6}" destId="{DB56C592-0FE5-400A-BAAA-4094DD26C5A4}" srcOrd="1" destOrd="0" parTransId="{CA7B8A29-4FE6-49E8-91FF-BA6EA5D692DD}" sibTransId="{AC972B4F-4354-4A62-95C3-D2DF5546B32A}"/>
    <dgm:cxn modelId="{3339309A-9E63-444C-AECC-A077B4B6009A}" type="presOf" srcId="{9BC45250-39E0-489E-B997-E2E731B40932}" destId="{4EB6B7B3-BCBD-41BE-A7C0-5DE60C303F25}" srcOrd="1" destOrd="0" presId="urn:microsoft.com/office/officeart/2005/8/layout/list1"/>
    <dgm:cxn modelId="{FEA23CB1-9812-4359-933C-AA43464FD9DD}" type="presOf" srcId="{E66AAC1D-280F-4775-8742-A21A4D6DE384}" destId="{A61568F0-FADC-43D3-A5EE-6BCC6E653FEE}" srcOrd="0" destOrd="0" presId="urn:microsoft.com/office/officeart/2005/8/layout/list1"/>
    <dgm:cxn modelId="{2AC543B9-7508-4F97-8415-C3434A2A1A8B}" srcId="{9BC45250-39E0-489E-B997-E2E731B40932}" destId="{E66AAC1D-280F-4775-8742-A21A4D6DE384}" srcOrd="0" destOrd="0" parTransId="{1DDD3146-C809-4BE7-A6A9-E86D25BE13DE}" sibTransId="{8B36B0E2-7300-4B9D-A5DA-9AC92981CDE0}"/>
    <dgm:cxn modelId="{93B96CCF-C733-48EB-A214-AA8BCD5D3BD8}" type="presOf" srcId="{DB56C592-0FE5-400A-BAAA-4094DD26C5A4}" destId="{1347EA52-9659-473C-A76D-7A74EDB25F77}" srcOrd="0" destOrd="0" presId="urn:microsoft.com/office/officeart/2005/8/layout/list1"/>
    <dgm:cxn modelId="{CFF999F4-6741-4040-BDFD-DCDB5E8BCB8B}" type="presOf" srcId="{9BC45250-39E0-489E-B997-E2E731B40932}" destId="{6A41D708-0F1A-45C3-81C5-235B38BDDA31}" srcOrd="0" destOrd="0" presId="urn:microsoft.com/office/officeart/2005/8/layout/list1"/>
    <dgm:cxn modelId="{64D335F9-0A58-46ED-A6FF-6C5742449812}" srcId="{4FAB998E-5FEB-4264-915D-65BF20929EA6}" destId="{9BC45250-39E0-489E-B997-E2E731B40932}" srcOrd="0" destOrd="0" parTransId="{2D518698-398A-4995-8CB2-DF3BCA4FAEC7}" sibTransId="{0FF7361B-044F-4916-B0E8-B8E32577554E}"/>
    <dgm:cxn modelId="{DE64D49E-C947-440B-9ACF-446C850F346F}" type="presParOf" srcId="{4098BA6A-E83C-4B8E-8129-087F4E73EC47}" destId="{15928C4F-2599-4744-8720-75DCA61831D8}" srcOrd="0" destOrd="0" presId="urn:microsoft.com/office/officeart/2005/8/layout/list1"/>
    <dgm:cxn modelId="{861CF18A-8AD3-4A74-98B3-CF85206F6952}" type="presParOf" srcId="{15928C4F-2599-4744-8720-75DCA61831D8}" destId="{6A41D708-0F1A-45C3-81C5-235B38BDDA31}" srcOrd="0" destOrd="0" presId="urn:microsoft.com/office/officeart/2005/8/layout/list1"/>
    <dgm:cxn modelId="{B43B102F-818B-497C-AFB7-855098137121}" type="presParOf" srcId="{15928C4F-2599-4744-8720-75DCA61831D8}" destId="{4EB6B7B3-BCBD-41BE-A7C0-5DE60C303F25}" srcOrd="1" destOrd="0" presId="urn:microsoft.com/office/officeart/2005/8/layout/list1"/>
    <dgm:cxn modelId="{D7691F18-000E-4700-BD9C-B2E0A36E623F}" type="presParOf" srcId="{4098BA6A-E83C-4B8E-8129-087F4E73EC47}" destId="{5B1FA09A-754A-4536-89EC-4062991CD48F}" srcOrd="1" destOrd="0" presId="urn:microsoft.com/office/officeart/2005/8/layout/list1"/>
    <dgm:cxn modelId="{42591AFB-1662-4F10-BC11-4DCF96E4912C}" type="presParOf" srcId="{4098BA6A-E83C-4B8E-8129-087F4E73EC47}" destId="{A61568F0-FADC-43D3-A5EE-6BCC6E653FEE}" srcOrd="2" destOrd="0" presId="urn:microsoft.com/office/officeart/2005/8/layout/list1"/>
    <dgm:cxn modelId="{C1F4EDA7-2949-4FEB-BE2A-67DDE7EE4E36}" type="presParOf" srcId="{4098BA6A-E83C-4B8E-8129-087F4E73EC47}" destId="{E35FB7D7-1F5E-4E7E-AE68-6E96DAD725FF}" srcOrd="3" destOrd="0" presId="urn:microsoft.com/office/officeart/2005/8/layout/list1"/>
    <dgm:cxn modelId="{443E8E30-A842-4944-BCC9-03E42CE68751}" type="presParOf" srcId="{4098BA6A-E83C-4B8E-8129-087F4E73EC47}" destId="{A2BD76DF-E342-4C18-B7CF-65C448258D09}" srcOrd="4" destOrd="0" presId="urn:microsoft.com/office/officeart/2005/8/layout/list1"/>
    <dgm:cxn modelId="{13F9822A-1A42-41DF-9899-5E9856C289AE}" type="presParOf" srcId="{A2BD76DF-E342-4C18-B7CF-65C448258D09}" destId="{1347EA52-9659-473C-A76D-7A74EDB25F77}" srcOrd="0" destOrd="0" presId="urn:microsoft.com/office/officeart/2005/8/layout/list1"/>
    <dgm:cxn modelId="{48D96B0A-2E7F-46C6-B3F8-4DCFA5B4C483}" type="presParOf" srcId="{A2BD76DF-E342-4C18-B7CF-65C448258D09}" destId="{5CF21AF1-AE47-4ADB-86F5-34516C68BBD9}" srcOrd="1" destOrd="0" presId="urn:microsoft.com/office/officeart/2005/8/layout/list1"/>
    <dgm:cxn modelId="{8617CE89-97A2-4FA6-802E-9D518F7FD6B0}" type="presParOf" srcId="{4098BA6A-E83C-4B8E-8129-087F4E73EC47}" destId="{A8E8D6BE-6DA7-4AC8-B7D0-55B3B35F1EC1}" srcOrd="5" destOrd="0" presId="urn:microsoft.com/office/officeart/2005/8/layout/list1"/>
    <dgm:cxn modelId="{A749AFEF-0A95-4B06-87EE-A9DC10B49DD8}" type="presParOf" srcId="{4098BA6A-E83C-4B8E-8129-087F4E73EC47}" destId="{53DBD85F-98BF-47FD-BD75-50BD487CBEE7}"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1C2BA262-BDDC-4A28-8294-7E0B5A2859C7}" type="doc">
      <dgm:prSet loTypeId="urn:microsoft.com/office/officeart/2005/8/layout/list1" loCatId="list" qsTypeId="urn:microsoft.com/office/officeart/2005/8/quickstyle/3d1" qsCatId="3D" csTypeId="urn:microsoft.com/office/officeart/2005/8/colors/colorful3" csCatId="colorful" phldr="1"/>
      <dgm:spPr/>
      <dgm:t>
        <a:bodyPr/>
        <a:lstStyle/>
        <a:p>
          <a:endParaRPr lang="en-US"/>
        </a:p>
      </dgm:t>
    </dgm:pt>
    <dgm:pt modelId="{F373F370-9EEF-41EC-A22D-DF1C2CD62B34}">
      <dgm:prSet>
        <dgm:style>
          <a:lnRef idx="2">
            <a:schemeClr val="accent2"/>
          </a:lnRef>
          <a:fillRef idx="1">
            <a:schemeClr val="lt1"/>
          </a:fillRef>
          <a:effectRef idx="0">
            <a:schemeClr val="accent2"/>
          </a:effectRef>
          <a:fontRef idx="minor">
            <a:schemeClr val="dk1"/>
          </a:fontRef>
        </dgm:style>
      </dgm:prSet>
      <dgm:spPr/>
      <dgm:t>
        <a:bodyPr/>
        <a:lstStyle/>
        <a:p>
          <a:pPr rtl="0" eaLnBrk="1" latinLnBrk="0" hangingPunct="1">
            <a:buClrTx/>
            <a:buSzPts val="1800"/>
            <a:buFont typeface="Arial" panose="020B0604020202020204" pitchFamily="34" charset="0"/>
            <a:buChar char="•"/>
          </a:pPr>
          <a:r>
            <a:rPr lang="en-US" dirty="0"/>
            <a:t>Global Industry Classification Standard (</a:t>
          </a:r>
          <a:r>
            <a:rPr lang="en-US" dirty="0" err="1"/>
            <a:t>GICS</a:t>
          </a:r>
          <a:r>
            <a:rPr lang="en-US" dirty="0"/>
            <a:t>) </a:t>
          </a:r>
        </a:p>
      </dgm:t>
    </dgm:pt>
    <dgm:pt modelId="{117D9F06-01F2-4533-B05E-236C840949F3}" type="parTrans" cxnId="{9A47DA97-8C04-4CF0-B722-331A3051A111}">
      <dgm:prSet/>
      <dgm:spPr/>
      <dgm:t>
        <a:bodyPr/>
        <a:lstStyle/>
        <a:p>
          <a:endParaRPr lang="en-US"/>
        </a:p>
      </dgm:t>
    </dgm:pt>
    <dgm:pt modelId="{5896C872-C001-46A7-8AAD-9526E94461D3}" type="sibTrans" cxnId="{9A47DA97-8C04-4CF0-B722-331A3051A111}">
      <dgm:prSet/>
      <dgm:spPr/>
      <dgm:t>
        <a:bodyPr/>
        <a:lstStyle/>
        <a:p>
          <a:endParaRPr lang="en-US"/>
        </a:p>
      </dgm:t>
    </dgm:pt>
    <dgm:pt modelId="{925A5030-4BF1-44DC-A11B-C2DF18E9856C}">
      <dgm:prSet/>
      <dgm:spPr/>
      <dgm:t>
        <a:bodyPr/>
        <a:lstStyle/>
        <a:p>
          <a:pPr rtl="0" eaLnBrk="1" latinLnBrk="0" hangingPunct="1"/>
          <a:r>
            <a:rPr lang="en-US" dirty="0"/>
            <a:t>Developed by Standard &amp; Poor’s and </a:t>
          </a:r>
          <a:r>
            <a:rPr lang="en-US" dirty="0" err="1"/>
            <a:t>MSCI</a:t>
          </a:r>
          <a:endParaRPr lang="en-US" dirty="0"/>
        </a:p>
      </dgm:t>
    </dgm:pt>
    <dgm:pt modelId="{630951C3-04F9-4509-80F7-39F74329C8F4}" type="parTrans" cxnId="{0481E188-E489-4522-B9BA-3E87297A8551}">
      <dgm:prSet/>
      <dgm:spPr/>
      <dgm:t>
        <a:bodyPr/>
        <a:lstStyle/>
        <a:p>
          <a:endParaRPr lang="en-US"/>
        </a:p>
      </dgm:t>
    </dgm:pt>
    <dgm:pt modelId="{58F66AC6-ED66-439D-B52A-D066F31AEB08}" type="sibTrans" cxnId="{0481E188-E489-4522-B9BA-3E87297A8551}">
      <dgm:prSet/>
      <dgm:spPr/>
      <dgm:t>
        <a:bodyPr/>
        <a:lstStyle/>
        <a:p>
          <a:endParaRPr lang="en-US"/>
        </a:p>
      </dgm:t>
    </dgm:pt>
    <dgm:pt modelId="{68AC17AA-F078-4F73-8CF2-CE197A186C60}">
      <dgm:prSet/>
      <dgm:spPr/>
      <dgm:t>
        <a:bodyPr/>
        <a:lstStyle/>
        <a:p>
          <a:pPr rtl="0" eaLnBrk="1" latinLnBrk="0" hangingPunct="1"/>
          <a:r>
            <a:rPr lang="en-US" dirty="0"/>
            <a:t>Classifies companies for developing and developed countries</a:t>
          </a:r>
        </a:p>
      </dgm:t>
    </dgm:pt>
    <dgm:pt modelId="{7F76A557-7F46-4CDB-B37B-48B773FEA3AD}" type="parTrans" cxnId="{DCBA1E73-6393-4DD3-B210-0718323A5963}">
      <dgm:prSet/>
      <dgm:spPr/>
      <dgm:t>
        <a:bodyPr/>
        <a:lstStyle/>
        <a:p>
          <a:endParaRPr lang="en-US"/>
        </a:p>
      </dgm:t>
    </dgm:pt>
    <dgm:pt modelId="{EB1322CB-47A4-451A-87D0-C0F86F73A8D6}" type="sibTrans" cxnId="{DCBA1E73-6393-4DD3-B210-0718323A5963}">
      <dgm:prSet/>
      <dgm:spPr/>
      <dgm:t>
        <a:bodyPr/>
        <a:lstStyle/>
        <a:p>
          <a:endParaRPr lang="en-US"/>
        </a:p>
      </dgm:t>
    </dgm:pt>
    <dgm:pt modelId="{3DD5D1A0-D8D5-47DD-AF21-516DCCFB57AE}">
      <dgm:prSet/>
      <dgm:spPr/>
      <dgm:t>
        <a:bodyPr/>
        <a:lstStyle/>
        <a:p>
          <a:pPr rtl="0" eaLnBrk="1" latinLnBrk="0" hangingPunct="1"/>
          <a:r>
            <a:rPr lang="en-US" dirty="0"/>
            <a:t>Based on business activity, classifies each company into a sector, industry group, industry, and sub-industry</a:t>
          </a:r>
        </a:p>
      </dgm:t>
    </dgm:pt>
    <dgm:pt modelId="{4CF87BB2-AE3F-4405-8AB4-AA3D71E16A76}" type="parTrans" cxnId="{DE5249A6-A37A-4F0A-90DB-1B921939375C}">
      <dgm:prSet/>
      <dgm:spPr/>
      <dgm:t>
        <a:bodyPr/>
        <a:lstStyle/>
        <a:p>
          <a:endParaRPr lang="en-US"/>
        </a:p>
      </dgm:t>
    </dgm:pt>
    <dgm:pt modelId="{75F4BA65-F8C6-497E-9256-99AF2953DBC8}" type="sibTrans" cxnId="{DE5249A6-A37A-4F0A-90DB-1B921939375C}">
      <dgm:prSet/>
      <dgm:spPr/>
      <dgm:t>
        <a:bodyPr/>
        <a:lstStyle/>
        <a:p>
          <a:endParaRPr lang="en-US"/>
        </a:p>
      </dgm:t>
    </dgm:pt>
    <dgm:pt modelId="{A0C6DC5E-6A9E-4961-AA7E-410B1E9042CD}">
      <dgm:prSet>
        <dgm:style>
          <a:lnRef idx="2">
            <a:schemeClr val="accent3"/>
          </a:lnRef>
          <a:fillRef idx="1">
            <a:schemeClr val="lt1"/>
          </a:fillRef>
          <a:effectRef idx="0">
            <a:schemeClr val="accent3"/>
          </a:effectRef>
          <a:fontRef idx="minor">
            <a:schemeClr val="dk1"/>
          </a:fontRef>
        </dgm:style>
      </dgm:prSet>
      <dgm:spPr/>
      <dgm:t>
        <a:bodyPr/>
        <a:lstStyle/>
        <a:p>
          <a:pPr rtl="0" eaLnBrk="1" latinLnBrk="0" hangingPunct="1"/>
          <a:r>
            <a:rPr lang="en-US" dirty="0"/>
            <a:t>Russell Global Sectors (</a:t>
          </a:r>
          <a:r>
            <a:rPr lang="en-US" dirty="0" err="1"/>
            <a:t>RGS</a:t>
          </a:r>
          <a:r>
            <a:rPr lang="en-US" dirty="0"/>
            <a:t>)</a:t>
          </a:r>
        </a:p>
      </dgm:t>
    </dgm:pt>
    <dgm:pt modelId="{C64DC1DA-26CA-424D-8CF3-B914CFF4C015}" type="parTrans" cxnId="{C7D9ECC6-1B32-4FB7-B51D-92E2386A4A88}">
      <dgm:prSet/>
      <dgm:spPr/>
      <dgm:t>
        <a:bodyPr/>
        <a:lstStyle/>
        <a:p>
          <a:endParaRPr lang="en-US"/>
        </a:p>
      </dgm:t>
    </dgm:pt>
    <dgm:pt modelId="{D2168EED-B901-4BEE-9FB1-BF8E85F93057}" type="sibTrans" cxnId="{C7D9ECC6-1B32-4FB7-B51D-92E2386A4A88}">
      <dgm:prSet/>
      <dgm:spPr/>
      <dgm:t>
        <a:bodyPr/>
        <a:lstStyle/>
        <a:p>
          <a:endParaRPr lang="en-US"/>
        </a:p>
      </dgm:t>
    </dgm:pt>
    <dgm:pt modelId="{99BDE231-7F77-494A-8CC4-12012C1F6A42}">
      <dgm:prSet/>
      <dgm:spPr/>
      <dgm:t>
        <a:bodyPr/>
        <a:lstStyle/>
        <a:p>
          <a:pPr rtl="0" eaLnBrk="1" latinLnBrk="0" hangingPunct="1"/>
          <a:r>
            <a:rPr lang="en-US" dirty="0"/>
            <a:t>Classifies companies by products and services</a:t>
          </a:r>
        </a:p>
      </dgm:t>
    </dgm:pt>
    <dgm:pt modelId="{707610F6-267B-4F7E-BC65-6E3767E77E27}" type="parTrans" cxnId="{5E3C1D5A-B3C5-483C-BD99-ED9DE5F74A74}">
      <dgm:prSet/>
      <dgm:spPr/>
      <dgm:t>
        <a:bodyPr/>
        <a:lstStyle/>
        <a:p>
          <a:endParaRPr lang="en-US"/>
        </a:p>
      </dgm:t>
    </dgm:pt>
    <dgm:pt modelId="{F1A6C427-C85C-4B2C-8BDE-858FFFF4EDE0}" type="sibTrans" cxnId="{5E3C1D5A-B3C5-483C-BD99-ED9DE5F74A74}">
      <dgm:prSet/>
      <dgm:spPr/>
      <dgm:t>
        <a:bodyPr/>
        <a:lstStyle/>
        <a:p>
          <a:endParaRPr lang="en-US"/>
        </a:p>
      </dgm:t>
    </dgm:pt>
    <dgm:pt modelId="{60C5E420-4824-4789-B71E-6285791A5799}">
      <dgm:prSet/>
      <dgm:spPr/>
      <dgm:t>
        <a:bodyPr/>
        <a:lstStyle/>
        <a:p>
          <a:pPr rtl="0" eaLnBrk="1" latinLnBrk="0" hangingPunct="1"/>
          <a:r>
            <a:rPr lang="en-US" dirty="0"/>
            <a:t>System has sectors, sub-sectors, and industries.</a:t>
          </a:r>
        </a:p>
      </dgm:t>
    </dgm:pt>
    <dgm:pt modelId="{0727C3D5-8BF1-4DEE-B887-9D9FAAA58D24}" type="parTrans" cxnId="{0C318F4B-8E57-4BB6-A543-6CCA6EFAF744}">
      <dgm:prSet/>
      <dgm:spPr/>
      <dgm:t>
        <a:bodyPr/>
        <a:lstStyle/>
        <a:p>
          <a:endParaRPr lang="en-US"/>
        </a:p>
      </dgm:t>
    </dgm:pt>
    <dgm:pt modelId="{2016B141-18AC-4D0F-BB21-FB5E3542D4FF}" type="sibTrans" cxnId="{0C318F4B-8E57-4BB6-A543-6CCA6EFAF744}">
      <dgm:prSet/>
      <dgm:spPr/>
      <dgm:t>
        <a:bodyPr/>
        <a:lstStyle/>
        <a:p>
          <a:endParaRPr lang="en-US"/>
        </a:p>
      </dgm:t>
    </dgm:pt>
    <dgm:pt modelId="{6C434A0B-29FC-49FA-9703-EEBF9ED4D08D}">
      <dgm:prSet>
        <dgm:style>
          <a:lnRef idx="2">
            <a:schemeClr val="accent4"/>
          </a:lnRef>
          <a:fillRef idx="1">
            <a:schemeClr val="lt1"/>
          </a:fillRef>
          <a:effectRef idx="0">
            <a:schemeClr val="accent4"/>
          </a:effectRef>
          <a:fontRef idx="minor">
            <a:schemeClr val="dk1"/>
          </a:fontRef>
        </dgm:style>
      </dgm:prSet>
      <dgm:spPr/>
      <dgm:t>
        <a:bodyPr/>
        <a:lstStyle/>
        <a:p>
          <a:pPr rtl="0" eaLnBrk="1" latinLnBrk="0" hangingPunct="1"/>
          <a:r>
            <a:rPr lang="en-US" dirty="0"/>
            <a:t>Industry Classification Benchmark (</a:t>
          </a:r>
          <a:r>
            <a:rPr lang="en-US" dirty="0" err="1"/>
            <a:t>ICB</a:t>
          </a:r>
          <a:r>
            <a:rPr lang="en-US" dirty="0"/>
            <a:t>)</a:t>
          </a:r>
        </a:p>
      </dgm:t>
    </dgm:pt>
    <dgm:pt modelId="{8CF5F9FE-B049-4C5A-9688-FFCA65D05843}" type="parTrans" cxnId="{4CF54825-6DC8-40E4-B96A-7421AB4EF34C}">
      <dgm:prSet/>
      <dgm:spPr/>
      <dgm:t>
        <a:bodyPr/>
        <a:lstStyle/>
        <a:p>
          <a:endParaRPr lang="en-US"/>
        </a:p>
      </dgm:t>
    </dgm:pt>
    <dgm:pt modelId="{392E3DAC-63F6-4CE1-907B-487A914D0F7A}" type="sibTrans" cxnId="{4CF54825-6DC8-40E4-B96A-7421AB4EF34C}">
      <dgm:prSet/>
      <dgm:spPr/>
      <dgm:t>
        <a:bodyPr/>
        <a:lstStyle/>
        <a:p>
          <a:endParaRPr lang="en-US"/>
        </a:p>
      </dgm:t>
    </dgm:pt>
    <dgm:pt modelId="{EFF40893-CF62-471A-BBFB-F0BC9E2E4C58}">
      <dgm:prSet/>
      <dgm:spPr/>
      <dgm:t>
        <a:bodyPr/>
        <a:lstStyle/>
        <a:p>
          <a:pPr rtl="0" eaLnBrk="1" latinLnBrk="0" hangingPunct="1"/>
          <a:r>
            <a:rPr lang="en-US" dirty="0"/>
            <a:t>Developed by Dow Jones and FTSE</a:t>
          </a:r>
        </a:p>
      </dgm:t>
    </dgm:pt>
    <dgm:pt modelId="{107349C1-CEA2-4BAE-8A6C-4A06FF1CAAD4}" type="parTrans" cxnId="{BABC71F2-F616-48C1-A79D-DA88E922CAED}">
      <dgm:prSet/>
      <dgm:spPr/>
      <dgm:t>
        <a:bodyPr/>
        <a:lstStyle/>
        <a:p>
          <a:endParaRPr lang="en-US"/>
        </a:p>
      </dgm:t>
    </dgm:pt>
    <dgm:pt modelId="{A5CCEAB1-1CC0-4EA8-851F-F077CF104D99}" type="sibTrans" cxnId="{BABC71F2-F616-48C1-A79D-DA88E922CAED}">
      <dgm:prSet/>
      <dgm:spPr/>
      <dgm:t>
        <a:bodyPr/>
        <a:lstStyle/>
        <a:p>
          <a:endParaRPr lang="en-US"/>
        </a:p>
      </dgm:t>
    </dgm:pt>
    <dgm:pt modelId="{42F46E1A-C525-4A12-9927-788873D29FA1}">
      <dgm:prSet/>
      <dgm:spPr/>
      <dgm:t>
        <a:bodyPr/>
        <a:lstStyle/>
        <a:p>
          <a:pPr rtl="0" eaLnBrk="1" latinLnBrk="0" hangingPunct="1"/>
          <a:r>
            <a:rPr lang="en-US" dirty="0"/>
            <a:t>Classifies companies by source of revenues</a:t>
          </a:r>
        </a:p>
      </dgm:t>
    </dgm:pt>
    <dgm:pt modelId="{93476265-0955-400F-94FD-B96D41F01E0C}" type="parTrans" cxnId="{4796CEE0-0509-4F0B-A95F-061397D38E97}">
      <dgm:prSet/>
      <dgm:spPr/>
      <dgm:t>
        <a:bodyPr/>
        <a:lstStyle/>
        <a:p>
          <a:endParaRPr lang="en-US"/>
        </a:p>
      </dgm:t>
    </dgm:pt>
    <dgm:pt modelId="{5F30F7A4-0867-4466-8640-E6724AA77726}" type="sibTrans" cxnId="{4796CEE0-0509-4F0B-A95F-061397D38E97}">
      <dgm:prSet/>
      <dgm:spPr/>
      <dgm:t>
        <a:bodyPr/>
        <a:lstStyle/>
        <a:p>
          <a:endParaRPr lang="en-US"/>
        </a:p>
      </dgm:t>
    </dgm:pt>
    <dgm:pt modelId="{4F6B5D8C-21BB-442D-A0E6-0AFEA6773B1E}">
      <dgm:prSet/>
      <dgm:spPr/>
      <dgm:t>
        <a:bodyPr/>
        <a:lstStyle/>
        <a:p>
          <a:pPr rtl="0" eaLnBrk="1" latinLnBrk="0" hangingPunct="1"/>
          <a:r>
            <a:rPr lang="en-US" dirty="0"/>
            <a:t>System has </a:t>
          </a:r>
          <a:r>
            <a:rPr lang="en-US" dirty="0" err="1"/>
            <a:t>supersectors</a:t>
          </a:r>
          <a:r>
            <a:rPr lang="en-US" dirty="0"/>
            <a:t>, sectors, subsectors, and industries </a:t>
          </a:r>
        </a:p>
      </dgm:t>
    </dgm:pt>
    <dgm:pt modelId="{29A0BA2D-D912-4CD3-81F5-D6D65CBB8ECA}" type="parTrans" cxnId="{48EFBD1F-C25C-4E2C-A98C-9E8295BB42EA}">
      <dgm:prSet/>
      <dgm:spPr/>
      <dgm:t>
        <a:bodyPr/>
        <a:lstStyle/>
        <a:p>
          <a:endParaRPr lang="en-US"/>
        </a:p>
      </dgm:t>
    </dgm:pt>
    <dgm:pt modelId="{0EE77B6F-08E0-4A24-A8E5-C744895E040F}" type="sibTrans" cxnId="{48EFBD1F-C25C-4E2C-A98C-9E8295BB42EA}">
      <dgm:prSet/>
      <dgm:spPr/>
      <dgm:t>
        <a:bodyPr/>
        <a:lstStyle/>
        <a:p>
          <a:endParaRPr lang="en-US"/>
        </a:p>
      </dgm:t>
    </dgm:pt>
    <dgm:pt modelId="{C9A5462C-1BB5-42FF-9EE7-73D71C4E5C39}" type="pres">
      <dgm:prSet presAssocID="{1C2BA262-BDDC-4A28-8294-7E0B5A2859C7}" presName="linear" presStyleCnt="0">
        <dgm:presLayoutVars>
          <dgm:dir/>
          <dgm:animLvl val="lvl"/>
          <dgm:resizeHandles val="exact"/>
        </dgm:presLayoutVars>
      </dgm:prSet>
      <dgm:spPr/>
    </dgm:pt>
    <dgm:pt modelId="{87A3BF6A-30E1-41C4-ADD4-6C86A8BEE70C}" type="pres">
      <dgm:prSet presAssocID="{F373F370-9EEF-41EC-A22D-DF1C2CD62B34}" presName="parentLin" presStyleCnt="0"/>
      <dgm:spPr/>
    </dgm:pt>
    <dgm:pt modelId="{FC36B8EC-B4FC-4B2E-A930-B47466E46B47}" type="pres">
      <dgm:prSet presAssocID="{F373F370-9EEF-41EC-A22D-DF1C2CD62B34}" presName="parentLeftMargin" presStyleLbl="node1" presStyleIdx="0" presStyleCnt="3"/>
      <dgm:spPr/>
    </dgm:pt>
    <dgm:pt modelId="{17BDECE5-174A-4C50-942A-72B2E487AB2A}" type="pres">
      <dgm:prSet presAssocID="{F373F370-9EEF-41EC-A22D-DF1C2CD62B34}" presName="parentText" presStyleLbl="node1" presStyleIdx="0" presStyleCnt="3">
        <dgm:presLayoutVars>
          <dgm:chMax val="0"/>
          <dgm:bulletEnabled val="1"/>
        </dgm:presLayoutVars>
      </dgm:prSet>
      <dgm:spPr/>
    </dgm:pt>
    <dgm:pt modelId="{9416CFFD-3E0F-4928-A1CB-6BB623788470}" type="pres">
      <dgm:prSet presAssocID="{F373F370-9EEF-41EC-A22D-DF1C2CD62B34}" presName="negativeSpace" presStyleCnt="0"/>
      <dgm:spPr/>
    </dgm:pt>
    <dgm:pt modelId="{01C966C2-33CA-44B8-BF7C-12FE656A9278}" type="pres">
      <dgm:prSet presAssocID="{F373F370-9EEF-41EC-A22D-DF1C2CD62B34}" presName="childText" presStyleLbl="conFgAcc1" presStyleIdx="0" presStyleCnt="3">
        <dgm:presLayoutVars>
          <dgm:bulletEnabled val="1"/>
        </dgm:presLayoutVars>
      </dgm:prSet>
      <dgm:spPr/>
    </dgm:pt>
    <dgm:pt modelId="{D78C9E01-7D45-4538-9369-AF8618AD5D91}" type="pres">
      <dgm:prSet presAssocID="{5896C872-C001-46A7-8AAD-9526E94461D3}" presName="spaceBetweenRectangles" presStyleCnt="0"/>
      <dgm:spPr/>
    </dgm:pt>
    <dgm:pt modelId="{14A38685-DAE2-4165-B72C-4B21399B5F5E}" type="pres">
      <dgm:prSet presAssocID="{A0C6DC5E-6A9E-4961-AA7E-410B1E9042CD}" presName="parentLin" presStyleCnt="0"/>
      <dgm:spPr/>
    </dgm:pt>
    <dgm:pt modelId="{7EF4A6DA-CEAD-4CB7-A928-CF5F70ECEA59}" type="pres">
      <dgm:prSet presAssocID="{A0C6DC5E-6A9E-4961-AA7E-410B1E9042CD}" presName="parentLeftMargin" presStyleLbl="node1" presStyleIdx="0" presStyleCnt="3"/>
      <dgm:spPr/>
    </dgm:pt>
    <dgm:pt modelId="{BEBC0649-8461-4200-B3A3-DC283FCE63E0}" type="pres">
      <dgm:prSet presAssocID="{A0C6DC5E-6A9E-4961-AA7E-410B1E9042CD}" presName="parentText" presStyleLbl="node1" presStyleIdx="1" presStyleCnt="3">
        <dgm:presLayoutVars>
          <dgm:chMax val="0"/>
          <dgm:bulletEnabled val="1"/>
        </dgm:presLayoutVars>
      </dgm:prSet>
      <dgm:spPr/>
    </dgm:pt>
    <dgm:pt modelId="{9833007B-B0F1-4DE7-9B7E-8CFBB9563605}" type="pres">
      <dgm:prSet presAssocID="{A0C6DC5E-6A9E-4961-AA7E-410B1E9042CD}" presName="negativeSpace" presStyleCnt="0"/>
      <dgm:spPr/>
    </dgm:pt>
    <dgm:pt modelId="{5EF9E251-4F5A-42D1-B647-B51162E17B47}" type="pres">
      <dgm:prSet presAssocID="{A0C6DC5E-6A9E-4961-AA7E-410B1E9042CD}" presName="childText" presStyleLbl="conFgAcc1" presStyleIdx="1" presStyleCnt="3">
        <dgm:presLayoutVars>
          <dgm:bulletEnabled val="1"/>
        </dgm:presLayoutVars>
      </dgm:prSet>
      <dgm:spPr/>
    </dgm:pt>
    <dgm:pt modelId="{6651E5B5-FA5B-4E40-BBC5-1E2B0551B317}" type="pres">
      <dgm:prSet presAssocID="{D2168EED-B901-4BEE-9FB1-BF8E85F93057}" presName="spaceBetweenRectangles" presStyleCnt="0"/>
      <dgm:spPr/>
    </dgm:pt>
    <dgm:pt modelId="{F2AD681C-A7F5-4910-BAD8-EED564E25E0A}" type="pres">
      <dgm:prSet presAssocID="{6C434A0B-29FC-49FA-9703-EEBF9ED4D08D}" presName="parentLin" presStyleCnt="0"/>
      <dgm:spPr/>
    </dgm:pt>
    <dgm:pt modelId="{468ECE30-C02A-4351-99C8-FBD44B25F003}" type="pres">
      <dgm:prSet presAssocID="{6C434A0B-29FC-49FA-9703-EEBF9ED4D08D}" presName="parentLeftMargin" presStyleLbl="node1" presStyleIdx="1" presStyleCnt="3"/>
      <dgm:spPr/>
    </dgm:pt>
    <dgm:pt modelId="{D2A7DB5F-E304-4E6F-9100-9BD688F15D11}" type="pres">
      <dgm:prSet presAssocID="{6C434A0B-29FC-49FA-9703-EEBF9ED4D08D}" presName="parentText" presStyleLbl="node1" presStyleIdx="2" presStyleCnt="3">
        <dgm:presLayoutVars>
          <dgm:chMax val="0"/>
          <dgm:bulletEnabled val="1"/>
        </dgm:presLayoutVars>
      </dgm:prSet>
      <dgm:spPr/>
    </dgm:pt>
    <dgm:pt modelId="{9D617807-39A2-4AAF-AC62-3C49A07B9ED5}" type="pres">
      <dgm:prSet presAssocID="{6C434A0B-29FC-49FA-9703-EEBF9ED4D08D}" presName="negativeSpace" presStyleCnt="0"/>
      <dgm:spPr/>
    </dgm:pt>
    <dgm:pt modelId="{D08A36D8-FB92-471E-8F32-E4FD7CA21336}" type="pres">
      <dgm:prSet presAssocID="{6C434A0B-29FC-49FA-9703-EEBF9ED4D08D}" presName="childText" presStyleLbl="conFgAcc1" presStyleIdx="2" presStyleCnt="3">
        <dgm:presLayoutVars>
          <dgm:bulletEnabled val="1"/>
        </dgm:presLayoutVars>
      </dgm:prSet>
      <dgm:spPr/>
    </dgm:pt>
  </dgm:ptLst>
  <dgm:cxnLst>
    <dgm:cxn modelId="{D88C430F-94E0-4722-A837-8AE27CF7F20E}" type="presOf" srcId="{A0C6DC5E-6A9E-4961-AA7E-410B1E9042CD}" destId="{BEBC0649-8461-4200-B3A3-DC283FCE63E0}" srcOrd="1" destOrd="0" presId="urn:microsoft.com/office/officeart/2005/8/layout/list1"/>
    <dgm:cxn modelId="{8457ED18-98AF-45FA-9428-8FCDD3FB3D90}" type="presOf" srcId="{EFF40893-CF62-471A-BBFB-F0BC9E2E4C58}" destId="{D08A36D8-FB92-471E-8F32-E4FD7CA21336}" srcOrd="0" destOrd="0" presId="urn:microsoft.com/office/officeart/2005/8/layout/list1"/>
    <dgm:cxn modelId="{48EFBD1F-C25C-4E2C-A98C-9E8295BB42EA}" srcId="{6C434A0B-29FC-49FA-9703-EEBF9ED4D08D}" destId="{4F6B5D8C-21BB-442D-A0E6-0AFEA6773B1E}" srcOrd="2" destOrd="0" parTransId="{29A0BA2D-D912-4CD3-81F5-D6D65CBB8ECA}" sibTransId="{0EE77B6F-08E0-4A24-A8E5-C744895E040F}"/>
    <dgm:cxn modelId="{4CF54825-6DC8-40E4-B96A-7421AB4EF34C}" srcId="{1C2BA262-BDDC-4A28-8294-7E0B5A2859C7}" destId="{6C434A0B-29FC-49FA-9703-EEBF9ED4D08D}" srcOrd="2" destOrd="0" parTransId="{8CF5F9FE-B049-4C5A-9688-FFCA65D05843}" sibTransId="{392E3DAC-63F6-4CE1-907B-487A914D0F7A}"/>
    <dgm:cxn modelId="{6DDBDF26-ABDA-4647-B4F1-90FEE2EABC85}" type="presOf" srcId="{925A5030-4BF1-44DC-A11B-C2DF18E9856C}" destId="{01C966C2-33CA-44B8-BF7C-12FE656A9278}" srcOrd="0" destOrd="0" presId="urn:microsoft.com/office/officeart/2005/8/layout/list1"/>
    <dgm:cxn modelId="{0C318F4B-8E57-4BB6-A543-6CCA6EFAF744}" srcId="{A0C6DC5E-6A9E-4961-AA7E-410B1E9042CD}" destId="{60C5E420-4824-4789-B71E-6285791A5799}" srcOrd="1" destOrd="0" parTransId="{0727C3D5-8BF1-4DEE-B887-9D9FAAA58D24}" sibTransId="{2016B141-18AC-4D0F-BB21-FB5E3542D4FF}"/>
    <dgm:cxn modelId="{DCBA1E73-6393-4DD3-B210-0718323A5963}" srcId="{F373F370-9EEF-41EC-A22D-DF1C2CD62B34}" destId="{68AC17AA-F078-4F73-8CF2-CE197A186C60}" srcOrd="1" destOrd="0" parTransId="{7F76A557-7F46-4CDB-B37B-48B773FEA3AD}" sibTransId="{EB1322CB-47A4-451A-87D0-C0F86F73A8D6}"/>
    <dgm:cxn modelId="{5E3C1D5A-B3C5-483C-BD99-ED9DE5F74A74}" srcId="{A0C6DC5E-6A9E-4961-AA7E-410B1E9042CD}" destId="{99BDE231-7F77-494A-8CC4-12012C1F6A42}" srcOrd="0" destOrd="0" parTransId="{707610F6-267B-4F7E-BC65-6E3767E77E27}" sibTransId="{F1A6C427-C85C-4B2C-8BDE-858FFFF4EDE0}"/>
    <dgm:cxn modelId="{F8F1CB5A-0768-405C-8280-B8CDF518E6C8}" type="presOf" srcId="{99BDE231-7F77-494A-8CC4-12012C1F6A42}" destId="{5EF9E251-4F5A-42D1-B647-B51162E17B47}" srcOrd="0" destOrd="0" presId="urn:microsoft.com/office/officeart/2005/8/layout/list1"/>
    <dgm:cxn modelId="{0481E188-E489-4522-B9BA-3E87297A8551}" srcId="{F373F370-9EEF-41EC-A22D-DF1C2CD62B34}" destId="{925A5030-4BF1-44DC-A11B-C2DF18E9856C}" srcOrd="0" destOrd="0" parTransId="{630951C3-04F9-4509-80F7-39F74329C8F4}" sibTransId="{58F66AC6-ED66-439D-B52A-D066F31AEB08}"/>
    <dgm:cxn modelId="{DDBB5A8C-B6DE-4D73-A6FA-0347B1CD1F0C}" type="presOf" srcId="{1C2BA262-BDDC-4A28-8294-7E0B5A2859C7}" destId="{C9A5462C-1BB5-42FF-9EE7-73D71C4E5C39}" srcOrd="0" destOrd="0" presId="urn:microsoft.com/office/officeart/2005/8/layout/list1"/>
    <dgm:cxn modelId="{9A47DA97-8C04-4CF0-B722-331A3051A111}" srcId="{1C2BA262-BDDC-4A28-8294-7E0B5A2859C7}" destId="{F373F370-9EEF-41EC-A22D-DF1C2CD62B34}" srcOrd="0" destOrd="0" parTransId="{117D9F06-01F2-4533-B05E-236C840949F3}" sibTransId="{5896C872-C001-46A7-8AAD-9526E94461D3}"/>
    <dgm:cxn modelId="{9238F199-2F78-44FC-AC99-8B806A06AD3A}" type="presOf" srcId="{F373F370-9EEF-41EC-A22D-DF1C2CD62B34}" destId="{17BDECE5-174A-4C50-942A-72B2E487AB2A}" srcOrd="1" destOrd="0" presId="urn:microsoft.com/office/officeart/2005/8/layout/list1"/>
    <dgm:cxn modelId="{CE94F19A-7CD4-41DF-AA26-15C77FB5E6D0}" type="presOf" srcId="{F373F370-9EEF-41EC-A22D-DF1C2CD62B34}" destId="{FC36B8EC-B4FC-4B2E-A930-B47466E46B47}" srcOrd="0" destOrd="0" presId="urn:microsoft.com/office/officeart/2005/8/layout/list1"/>
    <dgm:cxn modelId="{DE5249A6-A37A-4F0A-90DB-1B921939375C}" srcId="{F373F370-9EEF-41EC-A22D-DF1C2CD62B34}" destId="{3DD5D1A0-D8D5-47DD-AF21-516DCCFB57AE}" srcOrd="2" destOrd="0" parTransId="{4CF87BB2-AE3F-4405-8AB4-AA3D71E16A76}" sibTransId="{75F4BA65-F8C6-497E-9256-99AF2953DBC8}"/>
    <dgm:cxn modelId="{4A5CDEAF-ABF7-4EEA-BABE-59192D0431AD}" type="presOf" srcId="{42F46E1A-C525-4A12-9927-788873D29FA1}" destId="{D08A36D8-FB92-471E-8F32-E4FD7CA21336}" srcOrd="0" destOrd="1" presId="urn:microsoft.com/office/officeart/2005/8/layout/list1"/>
    <dgm:cxn modelId="{47302EB2-E712-4618-9DF2-B19981CF2BB4}" type="presOf" srcId="{6C434A0B-29FC-49FA-9703-EEBF9ED4D08D}" destId="{D2A7DB5F-E304-4E6F-9100-9BD688F15D11}" srcOrd="1" destOrd="0" presId="urn:microsoft.com/office/officeart/2005/8/layout/list1"/>
    <dgm:cxn modelId="{A619ACBB-C7F6-4897-B0D8-231B70D518FB}" type="presOf" srcId="{4F6B5D8C-21BB-442D-A0E6-0AFEA6773B1E}" destId="{D08A36D8-FB92-471E-8F32-E4FD7CA21336}" srcOrd="0" destOrd="2" presId="urn:microsoft.com/office/officeart/2005/8/layout/list1"/>
    <dgm:cxn modelId="{C7D9ECC6-1B32-4FB7-B51D-92E2386A4A88}" srcId="{1C2BA262-BDDC-4A28-8294-7E0B5A2859C7}" destId="{A0C6DC5E-6A9E-4961-AA7E-410B1E9042CD}" srcOrd="1" destOrd="0" parTransId="{C64DC1DA-26CA-424D-8CF3-B914CFF4C015}" sibTransId="{D2168EED-B901-4BEE-9FB1-BF8E85F93057}"/>
    <dgm:cxn modelId="{D7E800C7-2342-48F0-9F48-ADF244B678B7}" type="presOf" srcId="{68AC17AA-F078-4F73-8CF2-CE197A186C60}" destId="{01C966C2-33CA-44B8-BF7C-12FE656A9278}" srcOrd="0" destOrd="1" presId="urn:microsoft.com/office/officeart/2005/8/layout/list1"/>
    <dgm:cxn modelId="{0BE794CA-C345-45C0-9F97-93C17EDFE4C9}" type="presOf" srcId="{6C434A0B-29FC-49FA-9703-EEBF9ED4D08D}" destId="{468ECE30-C02A-4351-99C8-FBD44B25F003}" srcOrd="0" destOrd="0" presId="urn:microsoft.com/office/officeart/2005/8/layout/list1"/>
    <dgm:cxn modelId="{4796CEE0-0509-4F0B-A95F-061397D38E97}" srcId="{6C434A0B-29FC-49FA-9703-EEBF9ED4D08D}" destId="{42F46E1A-C525-4A12-9927-788873D29FA1}" srcOrd="1" destOrd="0" parTransId="{93476265-0955-400F-94FD-B96D41F01E0C}" sibTransId="{5F30F7A4-0867-4466-8640-E6724AA77726}"/>
    <dgm:cxn modelId="{8E3CE1E4-EA0A-4BDE-A27C-B68613FA2128}" type="presOf" srcId="{60C5E420-4824-4789-B71E-6285791A5799}" destId="{5EF9E251-4F5A-42D1-B647-B51162E17B47}" srcOrd="0" destOrd="1" presId="urn:microsoft.com/office/officeart/2005/8/layout/list1"/>
    <dgm:cxn modelId="{ADA6C5EC-E977-45A0-B36D-4DBAA3D79517}" type="presOf" srcId="{3DD5D1A0-D8D5-47DD-AF21-516DCCFB57AE}" destId="{01C966C2-33CA-44B8-BF7C-12FE656A9278}" srcOrd="0" destOrd="2" presId="urn:microsoft.com/office/officeart/2005/8/layout/list1"/>
    <dgm:cxn modelId="{5434FCEE-09C8-4454-8FF1-F905E7B47E66}" type="presOf" srcId="{A0C6DC5E-6A9E-4961-AA7E-410B1E9042CD}" destId="{7EF4A6DA-CEAD-4CB7-A928-CF5F70ECEA59}" srcOrd="0" destOrd="0" presId="urn:microsoft.com/office/officeart/2005/8/layout/list1"/>
    <dgm:cxn modelId="{BABC71F2-F616-48C1-A79D-DA88E922CAED}" srcId="{6C434A0B-29FC-49FA-9703-EEBF9ED4D08D}" destId="{EFF40893-CF62-471A-BBFB-F0BC9E2E4C58}" srcOrd="0" destOrd="0" parTransId="{107349C1-CEA2-4BAE-8A6C-4A06FF1CAAD4}" sibTransId="{A5CCEAB1-1CC0-4EA8-851F-F077CF104D99}"/>
    <dgm:cxn modelId="{97F5ED82-08D9-4ABA-81CB-F712D457790B}" type="presParOf" srcId="{C9A5462C-1BB5-42FF-9EE7-73D71C4E5C39}" destId="{87A3BF6A-30E1-41C4-ADD4-6C86A8BEE70C}" srcOrd="0" destOrd="0" presId="urn:microsoft.com/office/officeart/2005/8/layout/list1"/>
    <dgm:cxn modelId="{C8D1CAF7-1C3C-4A47-96AA-EFEB4F87F138}" type="presParOf" srcId="{87A3BF6A-30E1-41C4-ADD4-6C86A8BEE70C}" destId="{FC36B8EC-B4FC-4B2E-A930-B47466E46B47}" srcOrd="0" destOrd="0" presId="urn:microsoft.com/office/officeart/2005/8/layout/list1"/>
    <dgm:cxn modelId="{B525C6C2-CCD6-40C7-8B07-3C500D39F51F}" type="presParOf" srcId="{87A3BF6A-30E1-41C4-ADD4-6C86A8BEE70C}" destId="{17BDECE5-174A-4C50-942A-72B2E487AB2A}" srcOrd="1" destOrd="0" presId="urn:microsoft.com/office/officeart/2005/8/layout/list1"/>
    <dgm:cxn modelId="{10134D0D-673A-498B-8148-CC1EE6264C6C}" type="presParOf" srcId="{C9A5462C-1BB5-42FF-9EE7-73D71C4E5C39}" destId="{9416CFFD-3E0F-4928-A1CB-6BB623788470}" srcOrd="1" destOrd="0" presId="urn:microsoft.com/office/officeart/2005/8/layout/list1"/>
    <dgm:cxn modelId="{C4278E18-46E1-4F49-8F9A-CCE23DAE5CD8}" type="presParOf" srcId="{C9A5462C-1BB5-42FF-9EE7-73D71C4E5C39}" destId="{01C966C2-33CA-44B8-BF7C-12FE656A9278}" srcOrd="2" destOrd="0" presId="urn:microsoft.com/office/officeart/2005/8/layout/list1"/>
    <dgm:cxn modelId="{98CAFFF5-6F3D-449C-BA86-9F85098B50E1}" type="presParOf" srcId="{C9A5462C-1BB5-42FF-9EE7-73D71C4E5C39}" destId="{D78C9E01-7D45-4538-9369-AF8618AD5D91}" srcOrd="3" destOrd="0" presId="urn:microsoft.com/office/officeart/2005/8/layout/list1"/>
    <dgm:cxn modelId="{CB1A1B28-1E91-4C74-8578-0CD3AE19BD93}" type="presParOf" srcId="{C9A5462C-1BB5-42FF-9EE7-73D71C4E5C39}" destId="{14A38685-DAE2-4165-B72C-4B21399B5F5E}" srcOrd="4" destOrd="0" presId="urn:microsoft.com/office/officeart/2005/8/layout/list1"/>
    <dgm:cxn modelId="{89F827CD-8CC1-4A67-A36D-05B8D5F92230}" type="presParOf" srcId="{14A38685-DAE2-4165-B72C-4B21399B5F5E}" destId="{7EF4A6DA-CEAD-4CB7-A928-CF5F70ECEA59}" srcOrd="0" destOrd="0" presId="urn:microsoft.com/office/officeart/2005/8/layout/list1"/>
    <dgm:cxn modelId="{BFCF0AB5-4A1D-4EEF-95A6-D28980AEFBBB}" type="presParOf" srcId="{14A38685-DAE2-4165-B72C-4B21399B5F5E}" destId="{BEBC0649-8461-4200-B3A3-DC283FCE63E0}" srcOrd="1" destOrd="0" presId="urn:microsoft.com/office/officeart/2005/8/layout/list1"/>
    <dgm:cxn modelId="{4AC276FC-59D1-4314-A11E-AE98DA9E7DC1}" type="presParOf" srcId="{C9A5462C-1BB5-42FF-9EE7-73D71C4E5C39}" destId="{9833007B-B0F1-4DE7-9B7E-8CFBB9563605}" srcOrd="5" destOrd="0" presId="urn:microsoft.com/office/officeart/2005/8/layout/list1"/>
    <dgm:cxn modelId="{98D6D8AA-8326-4518-AD9B-2128726525E0}" type="presParOf" srcId="{C9A5462C-1BB5-42FF-9EE7-73D71C4E5C39}" destId="{5EF9E251-4F5A-42D1-B647-B51162E17B47}" srcOrd="6" destOrd="0" presId="urn:microsoft.com/office/officeart/2005/8/layout/list1"/>
    <dgm:cxn modelId="{1CAE8C59-5A3B-4DEE-AA37-CD3120F507E8}" type="presParOf" srcId="{C9A5462C-1BB5-42FF-9EE7-73D71C4E5C39}" destId="{6651E5B5-FA5B-4E40-BBC5-1E2B0551B317}" srcOrd="7" destOrd="0" presId="urn:microsoft.com/office/officeart/2005/8/layout/list1"/>
    <dgm:cxn modelId="{3AE3A3A2-E258-49D5-BF65-B89D76DBB368}" type="presParOf" srcId="{C9A5462C-1BB5-42FF-9EE7-73D71C4E5C39}" destId="{F2AD681C-A7F5-4910-BAD8-EED564E25E0A}" srcOrd="8" destOrd="0" presId="urn:microsoft.com/office/officeart/2005/8/layout/list1"/>
    <dgm:cxn modelId="{BCBE6B2A-7DA7-457A-A76B-322E4541951F}" type="presParOf" srcId="{F2AD681C-A7F5-4910-BAD8-EED564E25E0A}" destId="{468ECE30-C02A-4351-99C8-FBD44B25F003}" srcOrd="0" destOrd="0" presId="urn:microsoft.com/office/officeart/2005/8/layout/list1"/>
    <dgm:cxn modelId="{7E9F858D-EA49-44CE-A1FE-ACD53C239F55}" type="presParOf" srcId="{F2AD681C-A7F5-4910-BAD8-EED564E25E0A}" destId="{D2A7DB5F-E304-4E6F-9100-9BD688F15D11}" srcOrd="1" destOrd="0" presId="urn:microsoft.com/office/officeart/2005/8/layout/list1"/>
    <dgm:cxn modelId="{463BF883-C283-4B94-A32D-1AD9E8EF27A3}" type="presParOf" srcId="{C9A5462C-1BB5-42FF-9EE7-73D71C4E5C39}" destId="{9D617807-39A2-4AAF-AC62-3C49A07B9ED5}" srcOrd="9" destOrd="0" presId="urn:microsoft.com/office/officeart/2005/8/layout/list1"/>
    <dgm:cxn modelId="{1E2055D4-216D-4E7A-ADC4-5B8C97DFDF94}" type="presParOf" srcId="{C9A5462C-1BB5-42FF-9EE7-73D71C4E5C39}" destId="{D08A36D8-FB92-471E-8F32-E4FD7CA21336}"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BC2F22C9-4CB0-4315-ABA4-D549783A1BEB}"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n-US"/>
        </a:p>
      </dgm:t>
    </dgm:pt>
    <dgm:pt modelId="{8ABAAF2E-7AAC-4F40-A81C-169DCC06848B}">
      <dgm:prSet>
        <dgm:style>
          <a:lnRef idx="2">
            <a:schemeClr val="accent1"/>
          </a:lnRef>
          <a:fillRef idx="1">
            <a:schemeClr val="lt1"/>
          </a:fillRef>
          <a:effectRef idx="0">
            <a:schemeClr val="accent1"/>
          </a:effectRef>
          <a:fontRef idx="minor">
            <a:schemeClr val="dk1"/>
          </a:fontRef>
        </dgm:style>
      </dgm:prSet>
      <dgm:spPr/>
      <dgm:t>
        <a:bodyPr/>
        <a:lstStyle/>
        <a:p>
          <a:pPr rtl="0" eaLnBrk="1" latinLnBrk="0" hangingPunct="1"/>
          <a:r>
            <a:rPr lang="en-US" dirty="0"/>
            <a:t>International Standard Industrial Classification of All Economic Activities (ISIC)</a:t>
          </a:r>
        </a:p>
      </dgm:t>
    </dgm:pt>
    <dgm:pt modelId="{898D29FF-67A0-4C62-AE33-6E21A0C394E1}" type="parTrans" cxnId="{64210F2D-4DB0-45BE-8DB4-605A1E433AE7}">
      <dgm:prSet/>
      <dgm:spPr/>
      <dgm:t>
        <a:bodyPr/>
        <a:lstStyle/>
        <a:p>
          <a:endParaRPr lang="en-US"/>
        </a:p>
      </dgm:t>
    </dgm:pt>
    <dgm:pt modelId="{6398300B-65D0-46FC-ADBF-F958E2DA49AD}" type="sibTrans" cxnId="{64210F2D-4DB0-45BE-8DB4-605A1E433AE7}">
      <dgm:prSet/>
      <dgm:spPr/>
      <dgm:t>
        <a:bodyPr/>
        <a:lstStyle/>
        <a:p>
          <a:endParaRPr lang="en-US"/>
        </a:p>
      </dgm:t>
    </dgm:pt>
    <dgm:pt modelId="{BAD23122-D4C4-4A24-B5DE-E4A056DB9582}">
      <dgm:prSet>
        <dgm:style>
          <a:lnRef idx="2">
            <a:schemeClr val="accent2"/>
          </a:lnRef>
          <a:fillRef idx="1">
            <a:schemeClr val="lt1"/>
          </a:fillRef>
          <a:effectRef idx="0">
            <a:schemeClr val="accent2"/>
          </a:effectRef>
          <a:fontRef idx="minor">
            <a:schemeClr val="dk1"/>
          </a:fontRef>
        </dgm:style>
      </dgm:prSet>
      <dgm:spPr/>
      <dgm:t>
        <a:bodyPr/>
        <a:lstStyle/>
        <a:p>
          <a:pPr rtl="0" eaLnBrk="1" latinLnBrk="0" hangingPunct="1"/>
          <a:r>
            <a:rPr lang="en-US" dirty="0"/>
            <a:t>Statistical Classification of Economic Activities in the European Community (NACE)</a:t>
          </a:r>
        </a:p>
      </dgm:t>
    </dgm:pt>
    <dgm:pt modelId="{4E475477-FF01-46FC-AA00-F182DF286ED1}" type="parTrans" cxnId="{0AC77F91-EAAD-4F62-8C6F-C64FBE98DB8B}">
      <dgm:prSet/>
      <dgm:spPr/>
      <dgm:t>
        <a:bodyPr/>
        <a:lstStyle/>
        <a:p>
          <a:endParaRPr lang="en-US"/>
        </a:p>
      </dgm:t>
    </dgm:pt>
    <dgm:pt modelId="{C04FE0B1-7EB3-4EF4-B0CE-AFAAED2E9ED5}" type="sibTrans" cxnId="{0AC77F91-EAAD-4F62-8C6F-C64FBE98DB8B}">
      <dgm:prSet/>
      <dgm:spPr/>
      <dgm:t>
        <a:bodyPr/>
        <a:lstStyle/>
        <a:p>
          <a:endParaRPr lang="en-US"/>
        </a:p>
      </dgm:t>
    </dgm:pt>
    <dgm:pt modelId="{1DF995CD-FB49-41C1-80F1-7D6259B5FDF7}">
      <dgm:prSet>
        <dgm:style>
          <a:lnRef idx="2">
            <a:schemeClr val="accent3"/>
          </a:lnRef>
          <a:fillRef idx="1">
            <a:schemeClr val="lt1"/>
          </a:fillRef>
          <a:effectRef idx="0">
            <a:schemeClr val="accent3"/>
          </a:effectRef>
          <a:fontRef idx="minor">
            <a:schemeClr val="dk1"/>
          </a:fontRef>
        </dgm:style>
      </dgm:prSet>
      <dgm:spPr/>
      <dgm:t>
        <a:bodyPr/>
        <a:lstStyle/>
        <a:p>
          <a:pPr rtl="0" eaLnBrk="1" latinLnBrk="0" hangingPunct="1"/>
          <a:r>
            <a:rPr lang="en-US" dirty="0"/>
            <a:t>Australian and New Zealand Standard Industrial Classification (</a:t>
          </a:r>
          <a:r>
            <a:rPr lang="en-US" dirty="0" err="1"/>
            <a:t>ANZSIC</a:t>
          </a:r>
          <a:r>
            <a:rPr lang="en-US" dirty="0"/>
            <a:t>)</a:t>
          </a:r>
        </a:p>
      </dgm:t>
    </dgm:pt>
    <dgm:pt modelId="{8617D20F-E325-4EFD-B0EA-3F9AC01634CE}" type="parTrans" cxnId="{3111875C-9649-40F3-96A7-8CE02C2CA434}">
      <dgm:prSet/>
      <dgm:spPr/>
      <dgm:t>
        <a:bodyPr/>
        <a:lstStyle/>
        <a:p>
          <a:endParaRPr lang="en-US"/>
        </a:p>
      </dgm:t>
    </dgm:pt>
    <dgm:pt modelId="{BA3C9DEB-8F68-486C-B17D-E8BE54446B05}" type="sibTrans" cxnId="{3111875C-9649-40F3-96A7-8CE02C2CA434}">
      <dgm:prSet/>
      <dgm:spPr/>
      <dgm:t>
        <a:bodyPr/>
        <a:lstStyle/>
        <a:p>
          <a:endParaRPr lang="en-US"/>
        </a:p>
      </dgm:t>
    </dgm:pt>
    <dgm:pt modelId="{E816FECF-2DE3-44E7-BECF-6C666A9E740C}">
      <dgm:prSet>
        <dgm:style>
          <a:lnRef idx="2">
            <a:schemeClr val="accent4"/>
          </a:lnRef>
          <a:fillRef idx="1">
            <a:schemeClr val="lt1"/>
          </a:fillRef>
          <a:effectRef idx="0">
            <a:schemeClr val="accent4"/>
          </a:effectRef>
          <a:fontRef idx="minor">
            <a:schemeClr val="dk1"/>
          </a:fontRef>
        </dgm:style>
      </dgm:prSet>
      <dgm:spPr/>
      <dgm:t>
        <a:bodyPr/>
        <a:lstStyle/>
        <a:p>
          <a:pPr rtl="0" eaLnBrk="1" latinLnBrk="0" hangingPunct="1"/>
          <a:r>
            <a:rPr lang="en-US" dirty="0"/>
            <a:t>North American Industry Classification System (NAICS)</a:t>
          </a:r>
        </a:p>
      </dgm:t>
    </dgm:pt>
    <dgm:pt modelId="{1BD14FAA-7BA5-4EE3-9BE7-5DB365137288}" type="parTrans" cxnId="{AAE79389-AB64-4134-A5A0-48D175D3556A}">
      <dgm:prSet/>
      <dgm:spPr/>
      <dgm:t>
        <a:bodyPr/>
        <a:lstStyle/>
        <a:p>
          <a:endParaRPr lang="en-US"/>
        </a:p>
      </dgm:t>
    </dgm:pt>
    <dgm:pt modelId="{2CD89C30-6E2E-4C3B-BC3E-6D4F41DC37DA}" type="sibTrans" cxnId="{AAE79389-AB64-4134-A5A0-48D175D3556A}">
      <dgm:prSet/>
      <dgm:spPr/>
      <dgm:t>
        <a:bodyPr/>
        <a:lstStyle/>
        <a:p>
          <a:endParaRPr lang="en-US"/>
        </a:p>
      </dgm:t>
    </dgm:pt>
    <dgm:pt modelId="{1DFE0462-C9AE-4697-A0C9-4D445BCA0AA2}" type="pres">
      <dgm:prSet presAssocID="{BC2F22C9-4CB0-4315-ABA4-D549783A1BEB}" presName="linear" presStyleCnt="0">
        <dgm:presLayoutVars>
          <dgm:animLvl val="lvl"/>
          <dgm:resizeHandles val="exact"/>
        </dgm:presLayoutVars>
      </dgm:prSet>
      <dgm:spPr/>
    </dgm:pt>
    <dgm:pt modelId="{61779C9A-D895-4C0E-A780-2646BF2360C9}" type="pres">
      <dgm:prSet presAssocID="{8ABAAF2E-7AAC-4F40-A81C-169DCC06848B}" presName="parentText" presStyleLbl="node1" presStyleIdx="0" presStyleCnt="4">
        <dgm:presLayoutVars>
          <dgm:chMax val="0"/>
          <dgm:bulletEnabled val="1"/>
        </dgm:presLayoutVars>
      </dgm:prSet>
      <dgm:spPr/>
    </dgm:pt>
    <dgm:pt modelId="{CD55C470-1B4E-4365-82BC-745F2B52E9E5}" type="pres">
      <dgm:prSet presAssocID="{6398300B-65D0-46FC-ADBF-F958E2DA49AD}" presName="spacer" presStyleCnt="0"/>
      <dgm:spPr/>
    </dgm:pt>
    <dgm:pt modelId="{5C6BEEA2-61B1-430B-8A1B-92BA17841F20}" type="pres">
      <dgm:prSet presAssocID="{BAD23122-D4C4-4A24-B5DE-E4A056DB9582}" presName="parentText" presStyleLbl="node1" presStyleIdx="1" presStyleCnt="4">
        <dgm:presLayoutVars>
          <dgm:chMax val="0"/>
          <dgm:bulletEnabled val="1"/>
        </dgm:presLayoutVars>
      </dgm:prSet>
      <dgm:spPr/>
    </dgm:pt>
    <dgm:pt modelId="{017B3058-AB08-44CF-B8AB-15B69658DA84}" type="pres">
      <dgm:prSet presAssocID="{C04FE0B1-7EB3-4EF4-B0CE-AFAAED2E9ED5}" presName="spacer" presStyleCnt="0"/>
      <dgm:spPr/>
    </dgm:pt>
    <dgm:pt modelId="{6374AAD7-CE2D-4AA2-80B1-21ADFE1A5B0B}" type="pres">
      <dgm:prSet presAssocID="{1DF995CD-FB49-41C1-80F1-7D6259B5FDF7}" presName="parentText" presStyleLbl="node1" presStyleIdx="2" presStyleCnt="4">
        <dgm:presLayoutVars>
          <dgm:chMax val="0"/>
          <dgm:bulletEnabled val="1"/>
        </dgm:presLayoutVars>
      </dgm:prSet>
      <dgm:spPr/>
    </dgm:pt>
    <dgm:pt modelId="{A726F291-2465-47F2-8466-554506760B6E}" type="pres">
      <dgm:prSet presAssocID="{BA3C9DEB-8F68-486C-B17D-E8BE54446B05}" presName="spacer" presStyleCnt="0"/>
      <dgm:spPr/>
    </dgm:pt>
    <dgm:pt modelId="{54A8AAC0-E685-47E2-8C2B-3175933635B4}" type="pres">
      <dgm:prSet presAssocID="{E816FECF-2DE3-44E7-BECF-6C666A9E740C}" presName="parentText" presStyleLbl="node1" presStyleIdx="3" presStyleCnt="4">
        <dgm:presLayoutVars>
          <dgm:chMax val="0"/>
          <dgm:bulletEnabled val="1"/>
        </dgm:presLayoutVars>
      </dgm:prSet>
      <dgm:spPr/>
    </dgm:pt>
  </dgm:ptLst>
  <dgm:cxnLst>
    <dgm:cxn modelId="{64210F2D-4DB0-45BE-8DB4-605A1E433AE7}" srcId="{BC2F22C9-4CB0-4315-ABA4-D549783A1BEB}" destId="{8ABAAF2E-7AAC-4F40-A81C-169DCC06848B}" srcOrd="0" destOrd="0" parTransId="{898D29FF-67A0-4C62-AE33-6E21A0C394E1}" sibTransId="{6398300B-65D0-46FC-ADBF-F958E2DA49AD}"/>
    <dgm:cxn modelId="{3111875C-9649-40F3-96A7-8CE02C2CA434}" srcId="{BC2F22C9-4CB0-4315-ABA4-D549783A1BEB}" destId="{1DF995CD-FB49-41C1-80F1-7D6259B5FDF7}" srcOrd="2" destOrd="0" parTransId="{8617D20F-E325-4EFD-B0EA-3F9AC01634CE}" sibTransId="{BA3C9DEB-8F68-486C-B17D-E8BE54446B05}"/>
    <dgm:cxn modelId="{CFBA7D55-336B-46D1-A47F-84226A13402B}" type="presOf" srcId="{8ABAAF2E-7AAC-4F40-A81C-169DCC06848B}" destId="{61779C9A-D895-4C0E-A780-2646BF2360C9}" srcOrd="0" destOrd="0" presId="urn:microsoft.com/office/officeart/2005/8/layout/vList2"/>
    <dgm:cxn modelId="{A3F0C87E-6F7D-443C-A505-8202E88D8088}" type="presOf" srcId="{BAD23122-D4C4-4A24-B5DE-E4A056DB9582}" destId="{5C6BEEA2-61B1-430B-8A1B-92BA17841F20}" srcOrd="0" destOrd="0" presId="urn:microsoft.com/office/officeart/2005/8/layout/vList2"/>
    <dgm:cxn modelId="{AAE79389-AB64-4134-A5A0-48D175D3556A}" srcId="{BC2F22C9-4CB0-4315-ABA4-D549783A1BEB}" destId="{E816FECF-2DE3-44E7-BECF-6C666A9E740C}" srcOrd="3" destOrd="0" parTransId="{1BD14FAA-7BA5-4EE3-9BE7-5DB365137288}" sibTransId="{2CD89C30-6E2E-4C3B-BC3E-6D4F41DC37DA}"/>
    <dgm:cxn modelId="{0AC77F91-EAAD-4F62-8C6F-C64FBE98DB8B}" srcId="{BC2F22C9-4CB0-4315-ABA4-D549783A1BEB}" destId="{BAD23122-D4C4-4A24-B5DE-E4A056DB9582}" srcOrd="1" destOrd="0" parTransId="{4E475477-FF01-46FC-AA00-F182DF286ED1}" sibTransId="{C04FE0B1-7EB3-4EF4-B0CE-AFAAED2E9ED5}"/>
    <dgm:cxn modelId="{2E2B62B0-7A10-4F78-A140-C1AFD9EFCBCE}" type="presOf" srcId="{1DF995CD-FB49-41C1-80F1-7D6259B5FDF7}" destId="{6374AAD7-CE2D-4AA2-80B1-21ADFE1A5B0B}" srcOrd="0" destOrd="0" presId="urn:microsoft.com/office/officeart/2005/8/layout/vList2"/>
    <dgm:cxn modelId="{F255E5CE-0701-4D17-9E4F-C4B66FFD06FA}" type="presOf" srcId="{E816FECF-2DE3-44E7-BECF-6C666A9E740C}" destId="{54A8AAC0-E685-47E2-8C2B-3175933635B4}" srcOrd="0" destOrd="0" presId="urn:microsoft.com/office/officeart/2005/8/layout/vList2"/>
    <dgm:cxn modelId="{9204FBDE-0F91-4FA9-AFE9-9722AB6C3105}" type="presOf" srcId="{BC2F22C9-4CB0-4315-ABA4-D549783A1BEB}" destId="{1DFE0462-C9AE-4697-A0C9-4D445BCA0AA2}" srcOrd="0" destOrd="0" presId="urn:microsoft.com/office/officeart/2005/8/layout/vList2"/>
    <dgm:cxn modelId="{0273B25E-ACD2-4692-A45F-A07F17349E23}" type="presParOf" srcId="{1DFE0462-C9AE-4697-A0C9-4D445BCA0AA2}" destId="{61779C9A-D895-4C0E-A780-2646BF2360C9}" srcOrd="0" destOrd="0" presId="urn:microsoft.com/office/officeart/2005/8/layout/vList2"/>
    <dgm:cxn modelId="{9BEC3743-E351-48AF-B2DF-4A3049BD5786}" type="presParOf" srcId="{1DFE0462-C9AE-4697-A0C9-4D445BCA0AA2}" destId="{CD55C470-1B4E-4365-82BC-745F2B52E9E5}" srcOrd="1" destOrd="0" presId="urn:microsoft.com/office/officeart/2005/8/layout/vList2"/>
    <dgm:cxn modelId="{00E01822-0E02-4584-A980-E980191BF531}" type="presParOf" srcId="{1DFE0462-C9AE-4697-A0C9-4D445BCA0AA2}" destId="{5C6BEEA2-61B1-430B-8A1B-92BA17841F20}" srcOrd="2" destOrd="0" presId="urn:microsoft.com/office/officeart/2005/8/layout/vList2"/>
    <dgm:cxn modelId="{BBB0B71F-26A9-4B3C-91E9-1034CD43DFA0}" type="presParOf" srcId="{1DFE0462-C9AE-4697-A0C9-4D445BCA0AA2}" destId="{017B3058-AB08-44CF-B8AB-15B69658DA84}" srcOrd="3" destOrd="0" presId="urn:microsoft.com/office/officeart/2005/8/layout/vList2"/>
    <dgm:cxn modelId="{2BAFB658-FDF2-432B-8F77-769DE66162CC}" type="presParOf" srcId="{1DFE0462-C9AE-4697-A0C9-4D445BCA0AA2}" destId="{6374AAD7-CE2D-4AA2-80B1-21ADFE1A5B0B}" srcOrd="4" destOrd="0" presId="urn:microsoft.com/office/officeart/2005/8/layout/vList2"/>
    <dgm:cxn modelId="{60BE8082-4501-41C3-B01E-BEA6C1218CBD}" type="presParOf" srcId="{1DFE0462-C9AE-4697-A0C9-4D445BCA0AA2}" destId="{A726F291-2465-47F2-8466-554506760B6E}" srcOrd="5" destOrd="0" presId="urn:microsoft.com/office/officeart/2005/8/layout/vList2"/>
    <dgm:cxn modelId="{72EA3366-1B5E-4455-BC35-273B1C9A4767}" type="presParOf" srcId="{1DFE0462-C9AE-4697-A0C9-4D445BCA0AA2}" destId="{54A8AAC0-E685-47E2-8C2B-3175933635B4}"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8A0586C1-A7F7-44D0-8193-0DC876DF64C4}" type="doc">
      <dgm:prSet loTypeId="urn:microsoft.com/office/officeart/2005/8/layout/vProcess5" loCatId="process" qsTypeId="urn:microsoft.com/office/officeart/2005/8/quickstyle/3d1" qsCatId="3D" csTypeId="urn:microsoft.com/office/officeart/2005/8/colors/colorful3" csCatId="colorful" phldr="1"/>
      <dgm:spPr/>
    </dgm:pt>
    <dgm:pt modelId="{6A92CC8C-98C3-41C9-BE5C-0341925791D0}">
      <dgm:prSet phldrT="[Text]">
        <dgm:style>
          <a:lnRef idx="2">
            <a:schemeClr val="accent1"/>
          </a:lnRef>
          <a:fillRef idx="1">
            <a:schemeClr val="lt1"/>
          </a:fillRef>
          <a:effectRef idx="0">
            <a:schemeClr val="accent1"/>
          </a:effectRef>
          <a:fontRef idx="minor">
            <a:schemeClr val="dk1"/>
          </a:fontRef>
        </dgm:style>
      </dgm:prSet>
      <dgm:spPr/>
      <dgm:t>
        <a:bodyPr/>
        <a:lstStyle/>
        <a:p>
          <a:r>
            <a:rPr lang="en-US" dirty="0"/>
            <a:t>Examine classification systems</a:t>
          </a:r>
        </a:p>
      </dgm:t>
    </dgm:pt>
    <dgm:pt modelId="{2E427DE7-D8FC-438C-9C9E-10C15BB2E0FA}" type="parTrans" cxnId="{93E518B6-0266-4B97-AF6A-18EB317CC137}">
      <dgm:prSet/>
      <dgm:spPr/>
      <dgm:t>
        <a:bodyPr/>
        <a:lstStyle/>
        <a:p>
          <a:endParaRPr lang="en-US"/>
        </a:p>
      </dgm:t>
    </dgm:pt>
    <dgm:pt modelId="{03E57030-8C7F-4A4E-9B55-3EC495C2A2EC}" type="sibTrans" cxnId="{93E518B6-0266-4B97-AF6A-18EB317CC137}">
      <dgm:prSet/>
      <dgm:spPr/>
      <dgm:t>
        <a:bodyPr/>
        <a:lstStyle/>
        <a:p>
          <a:endParaRPr lang="en-US"/>
        </a:p>
      </dgm:t>
    </dgm:pt>
    <dgm:pt modelId="{BB1A8826-6FA5-4B90-B5C8-E11BE95D0BD2}">
      <dgm:prSet phldrT="[Text]">
        <dgm:style>
          <a:lnRef idx="2">
            <a:schemeClr val="accent2"/>
          </a:lnRef>
          <a:fillRef idx="1">
            <a:schemeClr val="lt1"/>
          </a:fillRef>
          <a:effectRef idx="0">
            <a:schemeClr val="accent2"/>
          </a:effectRef>
          <a:fontRef idx="minor">
            <a:schemeClr val="dk1"/>
          </a:fontRef>
        </dgm:style>
      </dgm:prSet>
      <dgm:spPr/>
      <dgm:t>
        <a:bodyPr/>
        <a:lstStyle/>
        <a:p>
          <a:r>
            <a:rPr lang="en-US" dirty="0"/>
            <a:t>Review subject company’s annual report</a:t>
          </a:r>
        </a:p>
      </dgm:t>
    </dgm:pt>
    <dgm:pt modelId="{B680AB20-303C-4932-82A7-5FE3DFE01413}" type="parTrans" cxnId="{43DE31F1-331C-4A1F-9BEF-B59DF9AA97A8}">
      <dgm:prSet/>
      <dgm:spPr/>
      <dgm:t>
        <a:bodyPr/>
        <a:lstStyle/>
        <a:p>
          <a:endParaRPr lang="en-US"/>
        </a:p>
      </dgm:t>
    </dgm:pt>
    <dgm:pt modelId="{3251901A-610C-48C8-86B6-A3A18A1726C5}" type="sibTrans" cxnId="{43DE31F1-331C-4A1F-9BEF-B59DF9AA97A8}">
      <dgm:prSet/>
      <dgm:spPr/>
      <dgm:t>
        <a:bodyPr/>
        <a:lstStyle/>
        <a:p>
          <a:endParaRPr lang="en-US"/>
        </a:p>
      </dgm:t>
    </dgm:pt>
    <dgm:pt modelId="{B452F90D-D396-429E-A0B4-F4DBF916E663}">
      <dgm:prSet phldrT="[Text]">
        <dgm:style>
          <a:lnRef idx="2">
            <a:schemeClr val="accent4"/>
          </a:lnRef>
          <a:fillRef idx="1">
            <a:schemeClr val="lt1"/>
          </a:fillRef>
          <a:effectRef idx="0">
            <a:schemeClr val="accent4"/>
          </a:effectRef>
          <a:fontRef idx="minor">
            <a:schemeClr val="dk1"/>
          </a:fontRef>
        </dgm:style>
      </dgm:prSet>
      <dgm:spPr/>
      <dgm:t>
        <a:bodyPr/>
        <a:lstStyle/>
        <a:p>
          <a:r>
            <a:rPr lang="en-US" dirty="0"/>
            <a:t>Confirm comparability with potential peers</a:t>
          </a:r>
        </a:p>
      </dgm:t>
    </dgm:pt>
    <dgm:pt modelId="{90C1D814-EC26-4405-B306-6B63E2BEAE00}" type="parTrans" cxnId="{53BE4377-D0AF-4DFB-A4AE-39D920381C2E}">
      <dgm:prSet/>
      <dgm:spPr/>
      <dgm:t>
        <a:bodyPr/>
        <a:lstStyle/>
        <a:p>
          <a:endParaRPr lang="en-US"/>
        </a:p>
      </dgm:t>
    </dgm:pt>
    <dgm:pt modelId="{3BC64141-A6BA-4235-B8BD-64E60C7A9249}" type="sibTrans" cxnId="{53BE4377-D0AF-4DFB-A4AE-39D920381C2E}">
      <dgm:prSet/>
      <dgm:spPr/>
      <dgm:t>
        <a:bodyPr/>
        <a:lstStyle/>
        <a:p>
          <a:endParaRPr lang="en-US"/>
        </a:p>
      </dgm:t>
    </dgm:pt>
    <dgm:pt modelId="{9D112799-1913-4D7D-93C3-04E74730DE34}">
      <dgm:prSet phldrT="[Text]">
        <dgm:style>
          <a:lnRef idx="2">
            <a:schemeClr val="accent3"/>
          </a:lnRef>
          <a:fillRef idx="1">
            <a:schemeClr val="lt1"/>
          </a:fillRef>
          <a:effectRef idx="0">
            <a:schemeClr val="accent3"/>
          </a:effectRef>
          <a:fontRef idx="minor">
            <a:schemeClr val="dk1"/>
          </a:fontRef>
        </dgm:style>
      </dgm:prSet>
      <dgm:spPr/>
      <dgm:t>
        <a:bodyPr/>
        <a:lstStyle/>
        <a:p>
          <a:r>
            <a:rPr lang="en-US" dirty="0"/>
            <a:t>Review company’s competitors’ annual reports</a:t>
          </a:r>
        </a:p>
      </dgm:t>
    </dgm:pt>
    <dgm:pt modelId="{8AC2CB1A-8950-4D0F-97D2-84691BBFB206}" type="parTrans" cxnId="{9FA8B7A2-9973-4300-9C7F-51B28DA03DA7}">
      <dgm:prSet/>
      <dgm:spPr/>
      <dgm:t>
        <a:bodyPr/>
        <a:lstStyle/>
        <a:p>
          <a:endParaRPr lang="en-US"/>
        </a:p>
      </dgm:t>
    </dgm:pt>
    <dgm:pt modelId="{A035393F-BFC1-4227-96A1-E140052D7D78}" type="sibTrans" cxnId="{9FA8B7A2-9973-4300-9C7F-51B28DA03DA7}">
      <dgm:prSet/>
      <dgm:spPr/>
      <dgm:t>
        <a:bodyPr/>
        <a:lstStyle/>
        <a:p>
          <a:endParaRPr lang="en-US"/>
        </a:p>
      </dgm:t>
    </dgm:pt>
    <dgm:pt modelId="{B69974D9-C15F-4481-B67D-A85F60B80E00}" type="pres">
      <dgm:prSet presAssocID="{8A0586C1-A7F7-44D0-8193-0DC876DF64C4}" presName="outerComposite" presStyleCnt="0">
        <dgm:presLayoutVars>
          <dgm:chMax val="5"/>
          <dgm:dir/>
          <dgm:resizeHandles val="exact"/>
        </dgm:presLayoutVars>
      </dgm:prSet>
      <dgm:spPr/>
    </dgm:pt>
    <dgm:pt modelId="{E5293144-1E51-40FD-9466-A25390E3BDAD}" type="pres">
      <dgm:prSet presAssocID="{8A0586C1-A7F7-44D0-8193-0DC876DF64C4}" presName="dummyMaxCanvas" presStyleCnt="0">
        <dgm:presLayoutVars/>
      </dgm:prSet>
      <dgm:spPr/>
    </dgm:pt>
    <dgm:pt modelId="{5D6EFA8D-D755-4D0F-B436-65625B386290}" type="pres">
      <dgm:prSet presAssocID="{8A0586C1-A7F7-44D0-8193-0DC876DF64C4}" presName="FourNodes_1" presStyleLbl="node1" presStyleIdx="0" presStyleCnt="4">
        <dgm:presLayoutVars>
          <dgm:bulletEnabled val="1"/>
        </dgm:presLayoutVars>
      </dgm:prSet>
      <dgm:spPr/>
    </dgm:pt>
    <dgm:pt modelId="{934114D8-3D24-4B28-AAB4-EDAF65BD46BB}" type="pres">
      <dgm:prSet presAssocID="{8A0586C1-A7F7-44D0-8193-0DC876DF64C4}" presName="FourNodes_2" presStyleLbl="node1" presStyleIdx="1" presStyleCnt="4">
        <dgm:presLayoutVars>
          <dgm:bulletEnabled val="1"/>
        </dgm:presLayoutVars>
      </dgm:prSet>
      <dgm:spPr/>
    </dgm:pt>
    <dgm:pt modelId="{0562170E-7409-4F8F-B5C8-AF695F276874}" type="pres">
      <dgm:prSet presAssocID="{8A0586C1-A7F7-44D0-8193-0DC876DF64C4}" presName="FourNodes_3" presStyleLbl="node1" presStyleIdx="2" presStyleCnt="4">
        <dgm:presLayoutVars>
          <dgm:bulletEnabled val="1"/>
        </dgm:presLayoutVars>
      </dgm:prSet>
      <dgm:spPr/>
    </dgm:pt>
    <dgm:pt modelId="{E99F9118-4F85-4E0A-A899-597F7E1BF568}" type="pres">
      <dgm:prSet presAssocID="{8A0586C1-A7F7-44D0-8193-0DC876DF64C4}" presName="FourNodes_4" presStyleLbl="node1" presStyleIdx="3" presStyleCnt="4">
        <dgm:presLayoutVars>
          <dgm:bulletEnabled val="1"/>
        </dgm:presLayoutVars>
      </dgm:prSet>
      <dgm:spPr/>
    </dgm:pt>
    <dgm:pt modelId="{F43EB1A1-43A5-4C84-8293-31D583B5A63A}" type="pres">
      <dgm:prSet presAssocID="{8A0586C1-A7F7-44D0-8193-0DC876DF64C4}" presName="FourConn_1-2" presStyleLbl="fgAccFollowNode1" presStyleIdx="0" presStyleCnt="3">
        <dgm:presLayoutVars>
          <dgm:bulletEnabled val="1"/>
        </dgm:presLayoutVars>
      </dgm:prSet>
      <dgm:spPr/>
    </dgm:pt>
    <dgm:pt modelId="{04A8C068-0908-4D9C-9E4B-207FF38BEAEE}" type="pres">
      <dgm:prSet presAssocID="{8A0586C1-A7F7-44D0-8193-0DC876DF64C4}" presName="FourConn_2-3" presStyleLbl="fgAccFollowNode1" presStyleIdx="1" presStyleCnt="3">
        <dgm:presLayoutVars>
          <dgm:bulletEnabled val="1"/>
        </dgm:presLayoutVars>
      </dgm:prSet>
      <dgm:spPr/>
    </dgm:pt>
    <dgm:pt modelId="{AB899781-1C23-4C68-81B1-C51459C67AB3}" type="pres">
      <dgm:prSet presAssocID="{8A0586C1-A7F7-44D0-8193-0DC876DF64C4}" presName="FourConn_3-4" presStyleLbl="fgAccFollowNode1" presStyleIdx="2" presStyleCnt="3">
        <dgm:presLayoutVars>
          <dgm:bulletEnabled val="1"/>
        </dgm:presLayoutVars>
      </dgm:prSet>
      <dgm:spPr/>
    </dgm:pt>
    <dgm:pt modelId="{CE37581A-5398-4B44-AEAA-DDA8D0C2DDA5}" type="pres">
      <dgm:prSet presAssocID="{8A0586C1-A7F7-44D0-8193-0DC876DF64C4}" presName="FourNodes_1_text" presStyleLbl="node1" presStyleIdx="3" presStyleCnt="4">
        <dgm:presLayoutVars>
          <dgm:bulletEnabled val="1"/>
        </dgm:presLayoutVars>
      </dgm:prSet>
      <dgm:spPr/>
    </dgm:pt>
    <dgm:pt modelId="{EA2077CB-8672-473D-A595-245C87B85234}" type="pres">
      <dgm:prSet presAssocID="{8A0586C1-A7F7-44D0-8193-0DC876DF64C4}" presName="FourNodes_2_text" presStyleLbl="node1" presStyleIdx="3" presStyleCnt="4">
        <dgm:presLayoutVars>
          <dgm:bulletEnabled val="1"/>
        </dgm:presLayoutVars>
      </dgm:prSet>
      <dgm:spPr/>
    </dgm:pt>
    <dgm:pt modelId="{58F800C7-99FE-4B07-BF7B-E1809E0DB8FB}" type="pres">
      <dgm:prSet presAssocID="{8A0586C1-A7F7-44D0-8193-0DC876DF64C4}" presName="FourNodes_3_text" presStyleLbl="node1" presStyleIdx="3" presStyleCnt="4">
        <dgm:presLayoutVars>
          <dgm:bulletEnabled val="1"/>
        </dgm:presLayoutVars>
      </dgm:prSet>
      <dgm:spPr/>
    </dgm:pt>
    <dgm:pt modelId="{6D7E2302-9EBA-4EDA-979F-7B87158193CD}" type="pres">
      <dgm:prSet presAssocID="{8A0586C1-A7F7-44D0-8193-0DC876DF64C4}" presName="FourNodes_4_text" presStyleLbl="node1" presStyleIdx="3" presStyleCnt="4">
        <dgm:presLayoutVars>
          <dgm:bulletEnabled val="1"/>
        </dgm:presLayoutVars>
      </dgm:prSet>
      <dgm:spPr/>
    </dgm:pt>
  </dgm:ptLst>
  <dgm:cxnLst>
    <dgm:cxn modelId="{D050D30F-2E23-4CCA-B8F4-2412CC3ADEC4}" type="presOf" srcId="{B452F90D-D396-429E-A0B4-F4DBF916E663}" destId="{E99F9118-4F85-4E0A-A899-597F7E1BF568}" srcOrd="0" destOrd="0" presId="urn:microsoft.com/office/officeart/2005/8/layout/vProcess5"/>
    <dgm:cxn modelId="{A18A5617-E913-46A0-9075-8A198D930AF4}" type="presOf" srcId="{9D112799-1913-4D7D-93C3-04E74730DE34}" destId="{58F800C7-99FE-4B07-BF7B-E1809E0DB8FB}" srcOrd="1" destOrd="0" presId="urn:microsoft.com/office/officeart/2005/8/layout/vProcess5"/>
    <dgm:cxn modelId="{2B5A2A6A-B4B4-4979-844D-AD7D4799C0FF}" type="presOf" srcId="{BB1A8826-6FA5-4B90-B5C8-E11BE95D0BD2}" destId="{EA2077CB-8672-473D-A595-245C87B85234}" srcOrd="1" destOrd="0" presId="urn:microsoft.com/office/officeart/2005/8/layout/vProcess5"/>
    <dgm:cxn modelId="{B915E16D-9124-4108-8294-575B07A78B7B}" type="presOf" srcId="{A035393F-BFC1-4227-96A1-E140052D7D78}" destId="{AB899781-1C23-4C68-81B1-C51459C67AB3}" srcOrd="0" destOrd="0" presId="urn:microsoft.com/office/officeart/2005/8/layout/vProcess5"/>
    <dgm:cxn modelId="{06138F56-B243-4C22-833F-AC8851555437}" type="presOf" srcId="{B452F90D-D396-429E-A0B4-F4DBF916E663}" destId="{6D7E2302-9EBA-4EDA-979F-7B87158193CD}" srcOrd="1" destOrd="0" presId="urn:microsoft.com/office/officeart/2005/8/layout/vProcess5"/>
    <dgm:cxn modelId="{53BE4377-D0AF-4DFB-A4AE-39D920381C2E}" srcId="{8A0586C1-A7F7-44D0-8193-0DC876DF64C4}" destId="{B452F90D-D396-429E-A0B4-F4DBF916E663}" srcOrd="3" destOrd="0" parTransId="{90C1D814-EC26-4405-B306-6B63E2BEAE00}" sibTransId="{3BC64141-A6BA-4235-B8BD-64E60C7A9249}"/>
    <dgm:cxn modelId="{B158FE88-8792-422C-9DF5-A196DA84AC61}" type="presOf" srcId="{BB1A8826-6FA5-4B90-B5C8-E11BE95D0BD2}" destId="{934114D8-3D24-4B28-AAB4-EDAF65BD46BB}" srcOrd="0" destOrd="0" presId="urn:microsoft.com/office/officeart/2005/8/layout/vProcess5"/>
    <dgm:cxn modelId="{9FA8B7A2-9973-4300-9C7F-51B28DA03DA7}" srcId="{8A0586C1-A7F7-44D0-8193-0DC876DF64C4}" destId="{9D112799-1913-4D7D-93C3-04E74730DE34}" srcOrd="2" destOrd="0" parTransId="{8AC2CB1A-8950-4D0F-97D2-84691BBFB206}" sibTransId="{A035393F-BFC1-4227-96A1-E140052D7D78}"/>
    <dgm:cxn modelId="{8F6556A5-A407-4C58-B195-DEBAEBE21D04}" type="presOf" srcId="{6A92CC8C-98C3-41C9-BE5C-0341925791D0}" destId="{5D6EFA8D-D755-4D0F-B436-65625B386290}" srcOrd="0" destOrd="0" presId="urn:microsoft.com/office/officeart/2005/8/layout/vProcess5"/>
    <dgm:cxn modelId="{93E518B6-0266-4B97-AF6A-18EB317CC137}" srcId="{8A0586C1-A7F7-44D0-8193-0DC876DF64C4}" destId="{6A92CC8C-98C3-41C9-BE5C-0341925791D0}" srcOrd="0" destOrd="0" parTransId="{2E427DE7-D8FC-438C-9C9E-10C15BB2E0FA}" sibTransId="{03E57030-8C7F-4A4E-9B55-3EC495C2A2EC}"/>
    <dgm:cxn modelId="{F7E498B7-A167-4B27-9A96-B1020722603E}" type="presOf" srcId="{9D112799-1913-4D7D-93C3-04E74730DE34}" destId="{0562170E-7409-4F8F-B5C8-AF695F276874}" srcOrd="0" destOrd="0" presId="urn:microsoft.com/office/officeart/2005/8/layout/vProcess5"/>
    <dgm:cxn modelId="{0C9BF7EA-E11A-469E-B822-DE5A2005689D}" type="presOf" srcId="{3251901A-610C-48C8-86B6-A3A18A1726C5}" destId="{04A8C068-0908-4D9C-9E4B-207FF38BEAEE}" srcOrd="0" destOrd="0" presId="urn:microsoft.com/office/officeart/2005/8/layout/vProcess5"/>
    <dgm:cxn modelId="{43DE31F1-331C-4A1F-9BEF-B59DF9AA97A8}" srcId="{8A0586C1-A7F7-44D0-8193-0DC876DF64C4}" destId="{BB1A8826-6FA5-4B90-B5C8-E11BE95D0BD2}" srcOrd="1" destOrd="0" parTransId="{B680AB20-303C-4932-82A7-5FE3DFE01413}" sibTransId="{3251901A-610C-48C8-86B6-A3A18A1726C5}"/>
    <dgm:cxn modelId="{FE7D5EF1-873F-4C60-A7ED-0A8BE4216843}" type="presOf" srcId="{6A92CC8C-98C3-41C9-BE5C-0341925791D0}" destId="{CE37581A-5398-4B44-AEAA-DDA8D0C2DDA5}" srcOrd="1" destOrd="0" presId="urn:microsoft.com/office/officeart/2005/8/layout/vProcess5"/>
    <dgm:cxn modelId="{68E6CCF4-2A85-41EA-9E02-EF1D8AAB4118}" type="presOf" srcId="{03E57030-8C7F-4A4E-9B55-3EC495C2A2EC}" destId="{F43EB1A1-43A5-4C84-8293-31D583B5A63A}" srcOrd="0" destOrd="0" presId="urn:microsoft.com/office/officeart/2005/8/layout/vProcess5"/>
    <dgm:cxn modelId="{19BE37F9-8E41-4302-BA66-BCF6043A9720}" type="presOf" srcId="{8A0586C1-A7F7-44D0-8193-0DC876DF64C4}" destId="{B69974D9-C15F-4481-B67D-A85F60B80E00}" srcOrd="0" destOrd="0" presId="urn:microsoft.com/office/officeart/2005/8/layout/vProcess5"/>
    <dgm:cxn modelId="{9370C8B2-FD77-4ED2-9939-CD0FE8F88580}" type="presParOf" srcId="{B69974D9-C15F-4481-B67D-A85F60B80E00}" destId="{E5293144-1E51-40FD-9466-A25390E3BDAD}" srcOrd="0" destOrd="0" presId="urn:microsoft.com/office/officeart/2005/8/layout/vProcess5"/>
    <dgm:cxn modelId="{30C83E14-CC48-4317-A423-4CCAB5C8B1A4}" type="presParOf" srcId="{B69974D9-C15F-4481-B67D-A85F60B80E00}" destId="{5D6EFA8D-D755-4D0F-B436-65625B386290}" srcOrd="1" destOrd="0" presId="urn:microsoft.com/office/officeart/2005/8/layout/vProcess5"/>
    <dgm:cxn modelId="{B2C874D6-854F-42D0-A90D-60D1F1D4A88F}" type="presParOf" srcId="{B69974D9-C15F-4481-B67D-A85F60B80E00}" destId="{934114D8-3D24-4B28-AAB4-EDAF65BD46BB}" srcOrd="2" destOrd="0" presId="urn:microsoft.com/office/officeart/2005/8/layout/vProcess5"/>
    <dgm:cxn modelId="{27E65926-7E20-4599-8870-5B5C0F7783C3}" type="presParOf" srcId="{B69974D9-C15F-4481-B67D-A85F60B80E00}" destId="{0562170E-7409-4F8F-B5C8-AF695F276874}" srcOrd="3" destOrd="0" presId="urn:microsoft.com/office/officeart/2005/8/layout/vProcess5"/>
    <dgm:cxn modelId="{CCCF770E-7AE3-454D-916B-E4A337A9AD25}" type="presParOf" srcId="{B69974D9-C15F-4481-B67D-A85F60B80E00}" destId="{E99F9118-4F85-4E0A-A899-597F7E1BF568}" srcOrd="4" destOrd="0" presId="urn:microsoft.com/office/officeart/2005/8/layout/vProcess5"/>
    <dgm:cxn modelId="{3144B806-2E8C-4A5E-A72E-4E3C8ECE1A6C}" type="presParOf" srcId="{B69974D9-C15F-4481-B67D-A85F60B80E00}" destId="{F43EB1A1-43A5-4C84-8293-31D583B5A63A}" srcOrd="5" destOrd="0" presId="urn:microsoft.com/office/officeart/2005/8/layout/vProcess5"/>
    <dgm:cxn modelId="{94010F2E-E6A1-413B-A56B-6EC318CA7874}" type="presParOf" srcId="{B69974D9-C15F-4481-B67D-A85F60B80E00}" destId="{04A8C068-0908-4D9C-9E4B-207FF38BEAEE}" srcOrd="6" destOrd="0" presId="urn:microsoft.com/office/officeart/2005/8/layout/vProcess5"/>
    <dgm:cxn modelId="{E93F9CA3-55D3-451C-983D-37D5E7B90F8E}" type="presParOf" srcId="{B69974D9-C15F-4481-B67D-A85F60B80E00}" destId="{AB899781-1C23-4C68-81B1-C51459C67AB3}" srcOrd="7" destOrd="0" presId="urn:microsoft.com/office/officeart/2005/8/layout/vProcess5"/>
    <dgm:cxn modelId="{D3250037-B89F-492C-A8F8-B12E99CDAAD2}" type="presParOf" srcId="{B69974D9-C15F-4481-B67D-A85F60B80E00}" destId="{CE37581A-5398-4B44-AEAA-DDA8D0C2DDA5}" srcOrd="8" destOrd="0" presId="urn:microsoft.com/office/officeart/2005/8/layout/vProcess5"/>
    <dgm:cxn modelId="{FCBC0D84-F5E3-4B97-8C34-BDC39F556907}" type="presParOf" srcId="{B69974D9-C15F-4481-B67D-A85F60B80E00}" destId="{EA2077CB-8672-473D-A595-245C87B85234}" srcOrd="9" destOrd="0" presId="urn:microsoft.com/office/officeart/2005/8/layout/vProcess5"/>
    <dgm:cxn modelId="{FBC012E9-0E9E-46F6-B57B-A63C8C95A1B2}" type="presParOf" srcId="{B69974D9-C15F-4481-B67D-A85F60B80E00}" destId="{58F800C7-99FE-4B07-BF7B-E1809E0DB8FB}" srcOrd="10" destOrd="0" presId="urn:microsoft.com/office/officeart/2005/8/layout/vProcess5"/>
    <dgm:cxn modelId="{1FC9BD9F-0571-40FF-83D9-2489D39FEA71}" type="presParOf" srcId="{B69974D9-C15F-4481-B67D-A85F60B80E00}" destId="{6D7E2302-9EBA-4EDA-979F-7B87158193CD}"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D56D00CC-8185-4B80-8D59-C94269AF59F0}" type="doc">
      <dgm:prSet loTypeId="urn:microsoft.com/office/officeart/2005/8/layout/radial3" loCatId="relationship" qsTypeId="urn:microsoft.com/office/officeart/2005/8/quickstyle/3d2" qsCatId="3D" csTypeId="urn:microsoft.com/office/officeart/2005/8/colors/colorful3" csCatId="colorful" phldr="1"/>
      <dgm:spPr/>
      <dgm:t>
        <a:bodyPr/>
        <a:lstStyle/>
        <a:p>
          <a:endParaRPr lang="en-US"/>
        </a:p>
      </dgm:t>
    </dgm:pt>
    <dgm:pt modelId="{1AF9258C-66B1-409C-828D-CEB1CBAC2BBD}">
      <dgm:prSet phldrT="[Text]">
        <dgm:style>
          <a:lnRef idx="2">
            <a:schemeClr val="accent6"/>
          </a:lnRef>
          <a:fillRef idx="1">
            <a:schemeClr val="lt1"/>
          </a:fillRef>
          <a:effectRef idx="0">
            <a:schemeClr val="accent6"/>
          </a:effectRef>
          <a:fontRef idx="minor">
            <a:schemeClr val="dk1"/>
          </a:fontRef>
        </dgm:style>
      </dgm:prSet>
      <dgm:spPr>
        <a:ln w="19050"/>
      </dgm:spPr>
      <dgm:t>
        <a:bodyPr/>
        <a:lstStyle/>
        <a:p>
          <a:r>
            <a:rPr lang="en-US" dirty="0"/>
            <a:t>Intensity of competition</a:t>
          </a:r>
        </a:p>
      </dgm:t>
    </dgm:pt>
    <dgm:pt modelId="{76240D15-56BB-485B-B362-8924A0BACDC2}" type="parTrans" cxnId="{992DD2F6-2CA6-45CF-A7EA-9A98C4FA4B28}">
      <dgm:prSet/>
      <dgm:spPr/>
      <dgm:t>
        <a:bodyPr/>
        <a:lstStyle/>
        <a:p>
          <a:endParaRPr lang="en-US"/>
        </a:p>
      </dgm:t>
    </dgm:pt>
    <dgm:pt modelId="{0F5FC343-CE3A-402F-957D-E1FE5902A482}" type="sibTrans" cxnId="{992DD2F6-2CA6-45CF-A7EA-9A98C4FA4B28}">
      <dgm:prSet/>
      <dgm:spPr/>
      <dgm:t>
        <a:bodyPr/>
        <a:lstStyle/>
        <a:p>
          <a:endParaRPr lang="en-US"/>
        </a:p>
      </dgm:t>
    </dgm:pt>
    <dgm:pt modelId="{9CF54E6A-1DDC-4A98-B238-1DC9C9FF5BA7}">
      <dgm:prSet phldrT="[Text]" custT="1">
        <dgm:style>
          <a:lnRef idx="2">
            <a:schemeClr val="accent1"/>
          </a:lnRef>
          <a:fillRef idx="1">
            <a:schemeClr val="lt1"/>
          </a:fillRef>
          <a:effectRef idx="0">
            <a:schemeClr val="accent1"/>
          </a:effectRef>
          <a:fontRef idx="minor">
            <a:schemeClr val="dk1"/>
          </a:fontRef>
        </dgm:style>
      </dgm:prSet>
      <dgm:spPr/>
      <dgm:t>
        <a:bodyPr/>
        <a:lstStyle/>
        <a:p>
          <a:r>
            <a:rPr lang="en-US" sz="1200" dirty="0"/>
            <a:t>Demographic influences</a:t>
          </a:r>
        </a:p>
      </dgm:t>
    </dgm:pt>
    <dgm:pt modelId="{DBCE3054-ADE8-4DDF-8684-C6CC491390EE}" type="parTrans" cxnId="{8FD0757C-BBA5-4929-AA08-40CAE729B020}">
      <dgm:prSet/>
      <dgm:spPr/>
      <dgm:t>
        <a:bodyPr/>
        <a:lstStyle/>
        <a:p>
          <a:endParaRPr lang="en-US"/>
        </a:p>
      </dgm:t>
    </dgm:pt>
    <dgm:pt modelId="{C0451AEC-40D6-41BE-838E-616465837B3B}" type="sibTrans" cxnId="{8FD0757C-BBA5-4929-AA08-40CAE729B020}">
      <dgm:prSet/>
      <dgm:spPr/>
      <dgm:t>
        <a:bodyPr/>
        <a:lstStyle/>
        <a:p>
          <a:endParaRPr lang="en-US"/>
        </a:p>
      </dgm:t>
    </dgm:pt>
    <dgm:pt modelId="{623F4ADC-6EB6-4938-8D91-5FA21626B094}">
      <dgm:prSet phldrT="[Text]" custT="1">
        <dgm:style>
          <a:lnRef idx="2">
            <a:schemeClr val="accent3"/>
          </a:lnRef>
          <a:fillRef idx="1">
            <a:schemeClr val="lt1"/>
          </a:fillRef>
          <a:effectRef idx="0">
            <a:schemeClr val="accent3"/>
          </a:effectRef>
          <a:fontRef idx="minor">
            <a:schemeClr val="dk1"/>
          </a:fontRef>
        </dgm:style>
      </dgm:prSet>
      <dgm:spPr/>
      <dgm:t>
        <a:bodyPr/>
        <a:lstStyle/>
        <a:p>
          <a:r>
            <a:rPr lang="en-US" sz="1200" dirty="0"/>
            <a:t>Macro-economic influences</a:t>
          </a:r>
        </a:p>
      </dgm:t>
    </dgm:pt>
    <dgm:pt modelId="{44717915-981C-48FB-A73D-8C88C6992B5C}" type="parTrans" cxnId="{C4A99653-BC0E-4495-875B-28FB4DA8671D}">
      <dgm:prSet/>
      <dgm:spPr/>
      <dgm:t>
        <a:bodyPr/>
        <a:lstStyle/>
        <a:p>
          <a:endParaRPr lang="en-US"/>
        </a:p>
      </dgm:t>
    </dgm:pt>
    <dgm:pt modelId="{46D64FC0-1FA4-4506-91A2-FD3F3114AC38}" type="sibTrans" cxnId="{C4A99653-BC0E-4495-875B-28FB4DA8671D}">
      <dgm:prSet/>
      <dgm:spPr/>
      <dgm:t>
        <a:bodyPr/>
        <a:lstStyle/>
        <a:p>
          <a:endParaRPr lang="en-US"/>
        </a:p>
      </dgm:t>
    </dgm:pt>
    <dgm:pt modelId="{2835832E-8C8C-4C80-A1E6-BDAA2874E6B7}">
      <dgm:prSet phldrT="[Text]" custT="1">
        <dgm:style>
          <a:lnRef idx="2">
            <a:schemeClr val="accent6"/>
          </a:lnRef>
          <a:fillRef idx="1">
            <a:schemeClr val="lt1"/>
          </a:fillRef>
          <a:effectRef idx="0">
            <a:schemeClr val="accent6"/>
          </a:effectRef>
          <a:fontRef idx="minor">
            <a:schemeClr val="dk1"/>
          </a:fontRef>
        </dgm:style>
      </dgm:prSet>
      <dgm:spPr>
        <a:ln>
          <a:solidFill>
            <a:schemeClr val="accent1">
              <a:lumMod val="50000"/>
            </a:schemeClr>
          </a:solidFill>
        </a:ln>
      </dgm:spPr>
      <dgm:t>
        <a:bodyPr/>
        <a:lstStyle/>
        <a:p>
          <a:r>
            <a:rPr lang="en-US" sz="1200" dirty="0"/>
            <a:t>Social influences</a:t>
          </a:r>
        </a:p>
      </dgm:t>
    </dgm:pt>
    <dgm:pt modelId="{39D95896-DA03-4C5F-AFE3-8746B4DA4D5D}" type="parTrans" cxnId="{19B9ED0A-38F3-4D13-B21C-CC94070003AB}">
      <dgm:prSet/>
      <dgm:spPr/>
      <dgm:t>
        <a:bodyPr/>
        <a:lstStyle/>
        <a:p>
          <a:endParaRPr lang="en-US"/>
        </a:p>
      </dgm:t>
    </dgm:pt>
    <dgm:pt modelId="{C04520FA-A06C-4B56-B392-2BE5FD675D4E}" type="sibTrans" cxnId="{19B9ED0A-38F3-4D13-B21C-CC94070003AB}">
      <dgm:prSet/>
      <dgm:spPr/>
      <dgm:t>
        <a:bodyPr/>
        <a:lstStyle/>
        <a:p>
          <a:endParaRPr lang="en-US"/>
        </a:p>
      </dgm:t>
    </dgm:pt>
    <dgm:pt modelId="{2E9B969E-7DEB-4B51-B20E-317504CB5F96}">
      <dgm:prSet phldrT="[Text]" custT="1">
        <dgm:style>
          <a:lnRef idx="2">
            <a:schemeClr val="accent4"/>
          </a:lnRef>
          <a:fillRef idx="1">
            <a:schemeClr val="lt1"/>
          </a:fillRef>
          <a:effectRef idx="0">
            <a:schemeClr val="accent4"/>
          </a:effectRef>
          <a:fontRef idx="minor">
            <a:schemeClr val="dk1"/>
          </a:fontRef>
        </dgm:style>
      </dgm:prSet>
      <dgm:spPr/>
      <dgm:t>
        <a:bodyPr/>
        <a:lstStyle/>
        <a:p>
          <a:r>
            <a:rPr lang="en-US" sz="1200" dirty="0"/>
            <a:t>Governmental influences</a:t>
          </a:r>
        </a:p>
      </dgm:t>
    </dgm:pt>
    <dgm:pt modelId="{10F98B5A-7051-4A23-A7B6-BB9A654DF59F}" type="parTrans" cxnId="{1A4C417E-DB76-459C-8259-F458150F4947}">
      <dgm:prSet/>
      <dgm:spPr/>
      <dgm:t>
        <a:bodyPr/>
        <a:lstStyle/>
        <a:p>
          <a:endParaRPr lang="en-US"/>
        </a:p>
      </dgm:t>
    </dgm:pt>
    <dgm:pt modelId="{652148C4-E30F-4BD4-ABFA-95D5E5B2BDDB}" type="sibTrans" cxnId="{1A4C417E-DB76-459C-8259-F458150F4947}">
      <dgm:prSet/>
      <dgm:spPr/>
      <dgm:t>
        <a:bodyPr/>
        <a:lstStyle/>
        <a:p>
          <a:endParaRPr lang="en-US"/>
        </a:p>
      </dgm:t>
    </dgm:pt>
    <dgm:pt modelId="{44D75B75-0C36-4EEF-B890-60CDE2F43666}">
      <dgm:prSet phldrT="[Text]">
        <dgm:style>
          <a:lnRef idx="2">
            <a:schemeClr val="accent4"/>
          </a:lnRef>
          <a:fillRef idx="1">
            <a:schemeClr val="lt1"/>
          </a:fillRef>
          <a:effectRef idx="0">
            <a:schemeClr val="accent4"/>
          </a:effectRef>
          <a:fontRef idx="minor">
            <a:schemeClr val="dk1"/>
          </a:fontRef>
        </dgm:style>
      </dgm:prSet>
      <dgm:spPr>
        <a:ln>
          <a:solidFill>
            <a:schemeClr val="accent3">
              <a:lumMod val="50000"/>
            </a:schemeClr>
          </a:solidFill>
        </a:ln>
      </dgm:spPr>
      <dgm:t>
        <a:bodyPr/>
        <a:lstStyle/>
        <a:p>
          <a:r>
            <a:rPr lang="en-US" dirty="0"/>
            <a:t>Technological influences</a:t>
          </a:r>
        </a:p>
      </dgm:t>
    </dgm:pt>
    <dgm:pt modelId="{459E922F-1F3A-4125-804F-6244B4FCED11}" type="parTrans" cxnId="{4FED1183-D999-4AFA-9CA8-765A3CC100D6}">
      <dgm:prSet/>
      <dgm:spPr/>
      <dgm:t>
        <a:bodyPr/>
        <a:lstStyle/>
        <a:p>
          <a:endParaRPr lang="en-US"/>
        </a:p>
      </dgm:t>
    </dgm:pt>
    <dgm:pt modelId="{AB485CC4-BA91-4B6D-9FA8-3052579A60EF}" type="sibTrans" cxnId="{4FED1183-D999-4AFA-9CA8-765A3CC100D6}">
      <dgm:prSet/>
      <dgm:spPr/>
      <dgm:t>
        <a:bodyPr/>
        <a:lstStyle/>
        <a:p>
          <a:endParaRPr lang="en-US"/>
        </a:p>
      </dgm:t>
    </dgm:pt>
    <dgm:pt modelId="{2A9080EF-B722-474A-8E80-75DD23DEEB8F}" type="pres">
      <dgm:prSet presAssocID="{D56D00CC-8185-4B80-8D59-C94269AF59F0}" presName="composite" presStyleCnt="0">
        <dgm:presLayoutVars>
          <dgm:chMax val="1"/>
          <dgm:dir/>
          <dgm:resizeHandles val="exact"/>
        </dgm:presLayoutVars>
      </dgm:prSet>
      <dgm:spPr/>
    </dgm:pt>
    <dgm:pt modelId="{D2E8144F-6BD4-4BFF-B363-4D4372DA8AFE}" type="pres">
      <dgm:prSet presAssocID="{D56D00CC-8185-4B80-8D59-C94269AF59F0}" presName="radial" presStyleCnt="0">
        <dgm:presLayoutVars>
          <dgm:animLvl val="ctr"/>
        </dgm:presLayoutVars>
      </dgm:prSet>
      <dgm:spPr/>
    </dgm:pt>
    <dgm:pt modelId="{0AC32FAF-3193-4C56-B8E3-47A700561C63}" type="pres">
      <dgm:prSet presAssocID="{1AF9258C-66B1-409C-828D-CEB1CBAC2BBD}" presName="centerShape" presStyleLbl="vennNode1" presStyleIdx="0" presStyleCnt="6" custScaleX="78748" custScaleY="74114"/>
      <dgm:spPr/>
    </dgm:pt>
    <dgm:pt modelId="{656996C8-F60B-4F87-A44D-D814DC296972}" type="pres">
      <dgm:prSet presAssocID="{9CF54E6A-1DDC-4A98-B238-1DC9C9FF5BA7}" presName="node" presStyleLbl="vennNode1" presStyleIdx="1" presStyleCnt="6" custRadScaleRad="100432" custRadScaleInc="6">
        <dgm:presLayoutVars>
          <dgm:bulletEnabled val="1"/>
        </dgm:presLayoutVars>
      </dgm:prSet>
      <dgm:spPr/>
    </dgm:pt>
    <dgm:pt modelId="{694A29A8-53EA-47E6-90AD-8999C64D513D}" type="pres">
      <dgm:prSet presAssocID="{623F4ADC-6EB6-4938-8D91-5FA21626B094}" presName="node" presStyleLbl="vennNode1" presStyleIdx="2" presStyleCnt="6" custScaleX="100696">
        <dgm:presLayoutVars>
          <dgm:bulletEnabled val="1"/>
        </dgm:presLayoutVars>
      </dgm:prSet>
      <dgm:spPr/>
    </dgm:pt>
    <dgm:pt modelId="{7FF57336-C464-4F8B-9C07-39DF2125542E}" type="pres">
      <dgm:prSet presAssocID="{2E9B969E-7DEB-4B51-B20E-317504CB5F96}" presName="node" presStyleLbl="vennNode1" presStyleIdx="3" presStyleCnt="6" custScaleX="105842">
        <dgm:presLayoutVars>
          <dgm:bulletEnabled val="1"/>
        </dgm:presLayoutVars>
      </dgm:prSet>
      <dgm:spPr/>
    </dgm:pt>
    <dgm:pt modelId="{BFA8897F-B817-483C-8B1D-68999E1957D8}" type="pres">
      <dgm:prSet presAssocID="{44D75B75-0C36-4EEF-B890-60CDE2F43666}" presName="node" presStyleLbl="vennNode1" presStyleIdx="4" presStyleCnt="6">
        <dgm:presLayoutVars>
          <dgm:bulletEnabled val="1"/>
        </dgm:presLayoutVars>
      </dgm:prSet>
      <dgm:spPr/>
    </dgm:pt>
    <dgm:pt modelId="{DF4B2969-3601-4B53-A031-D82F397534B8}" type="pres">
      <dgm:prSet presAssocID="{2835832E-8C8C-4C80-A1E6-BDAA2874E6B7}" presName="node" presStyleLbl="vennNode1" presStyleIdx="5" presStyleCnt="6">
        <dgm:presLayoutVars>
          <dgm:bulletEnabled val="1"/>
        </dgm:presLayoutVars>
      </dgm:prSet>
      <dgm:spPr/>
    </dgm:pt>
  </dgm:ptLst>
  <dgm:cxnLst>
    <dgm:cxn modelId="{19B9ED0A-38F3-4D13-B21C-CC94070003AB}" srcId="{1AF9258C-66B1-409C-828D-CEB1CBAC2BBD}" destId="{2835832E-8C8C-4C80-A1E6-BDAA2874E6B7}" srcOrd="4" destOrd="0" parTransId="{39D95896-DA03-4C5F-AFE3-8746B4DA4D5D}" sibTransId="{C04520FA-A06C-4B56-B392-2BE5FD675D4E}"/>
    <dgm:cxn modelId="{91350C4E-7C7C-4D2C-BD10-0D817D81D31A}" type="presOf" srcId="{2835832E-8C8C-4C80-A1E6-BDAA2874E6B7}" destId="{DF4B2969-3601-4B53-A031-D82F397534B8}" srcOrd="0" destOrd="0" presId="urn:microsoft.com/office/officeart/2005/8/layout/radial3"/>
    <dgm:cxn modelId="{A161AC4F-142F-455B-B09A-31DB2CDC0C27}" type="presOf" srcId="{2E9B969E-7DEB-4B51-B20E-317504CB5F96}" destId="{7FF57336-C464-4F8B-9C07-39DF2125542E}" srcOrd="0" destOrd="0" presId="urn:microsoft.com/office/officeart/2005/8/layout/radial3"/>
    <dgm:cxn modelId="{C6246170-8335-48BB-88AC-261D8DA26C83}" type="presOf" srcId="{9CF54E6A-1DDC-4A98-B238-1DC9C9FF5BA7}" destId="{656996C8-F60B-4F87-A44D-D814DC296972}" srcOrd="0" destOrd="0" presId="urn:microsoft.com/office/officeart/2005/8/layout/radial3"/>
    <dgm:cxn modelId="{C4A99653-BC0E-4495-875B-28FB4DA8671D}" srcId="{1AF9258C-66B1-409C-828D-CEB1CBAC2BBD}" destId="{623F4ADC-6EB6-4938-8D91-5FA21626B094}" srcOrd="1" destOrd="0" parTransId="{44717915-981C-48FB-A73D-8C88C6992B5C}" sibTransId="{46D64FC0-1FA4-4506-91A2-FD3F3114AC38}"/>
    <dgm:cxn modelId="{C2DA0B58-DBEF-4621-A2A4-5D020B446C9A}" type="presOf" srcId="{623F4ADC-6EB6-4938-8D91-5FA21626B094}" destId="{694A29A8-53EA-47E6-90AD-8999C64D513D}" srcOrd="0" destOrd="0" presId="urn:microsoft.com/office/officeart/2005/8/layout/radial3"/>
    <dgm:cxn modelId="{8FD0757C-BBA5-4929-AA08-40CAE729B020}" srcId="{1AF9258C-66B1-409C-828D-CEB1CBAC2BBD}" destId="{9CF54E6A-1DDC-4A98-B238-1DC9C9FF5BA7}" srcOrd="0" destOrd="0" parTransId="{DBCE3054-ADE8-4DDF-8684-C6CC491390EE}" sibTransId="{C0451AEC-40D6-41BE-838E-616465837B3B}"/>
    <dgm:cxn modelId="{1A4C417E-DB76-459C-8259-F458150F4947}" srcId="{1AF9258C-66B1-409C-828D-CEB1CBAC2BBD}" destId="{2E9B969E-7DEB-4B51-B20E-317504CB5F96}" srcOrd="2" destOrd="0" parTransId="{10F98B5A-7051-4A23-A7B6-BB9A654DF59F}" sibTransId="{652148C4-E30F-4BD4-ABFA-95D5E5B2BDDB}"/>
    <dgm:cxn modelId="{4FED1183-D999-4AFA-9CA8-765A3CC100D6}" srcId="{1AF9258C-66B1-409C-828D-CEB1CBAC2BBD}" destId="{44D75B75-0C36-4EEF-B890-60CDE2F43666}" srcOrd="3" destOrd="0" parTransId="{459E922F-1F3A-4125-804F-6244B4FCED11}" sibTransId="{AB485CC4-BA91-4B6D-9FA8-3052579A60EF}"/>
    <dgm:cxn modelId="{224F4A9E-4CD3-4803-A1CA-192F876831E6}" type="presOf" srcId="{D56D00CC-8185-4B80-8D59-C94269AF59F0}" destId="{2A9080EF-B722-474A-8E80-75DD23DEEB8F}" srcOrd="0" destOrd="0" presId="urn:microsoft.com/office/officeart/2005/8/layout/radial3"/>
    <dgm:cxn modelId="{C28805C0-944E-4E75-8CE4-F2BD358387AD}" type="presOf" srcId="{44D75B75-0C36-4EEF-B890-60CDE2F43666}" destId="{BFA8897F-B817-483C-8B1D-68999E1957D8}" srcOrd="0" destOrd="0" presId="urn:microsoft.com/office/officeart/2005/8/layout/radial3"/>
    <dgm:cxn modelId="{3519CAE9-4E99-4CC0-9281-C12FF0601A3B}" type="presOf" srcId="{1AF9258C-66B1-409C-828D-CEB1CBAC2BBD}" destId="{0AC32FAF-3193-4C56-B8E3-47A700561C63}" srcOrd="0" destOrd="0" presId="urn:microsoft.com/office/officeart/2005/8/layout/radial3"/>
    <dgm:cxn modelId="{992DD2F6-2CA6-45CF-A7EA-9A98C4FA4B28}" srcId="{D56D00CC-8185-4B80-8D59-C94269AF59F0}" destId="{1AF9258C-66B1-409C-828D-CEB1CBAC2BBD}" srcOrd="0" destOrd="0" parTransId="{76240D15-56BB-485B-B362-8924A0BACDC2}" sibTransId="{0F5FC343-CE3A-402F-957D-E1FE5902A482}"/>
    <dgm:cxn modelId="{7EAFAD8B-95D5-4655-9479-E2E718C602D1}" type="presParOf" srcId="{2A9080EF-B722-474A-8E80-75DD23DEEB8F}" destId="{D2E8144F-6BD4-4BFF-B363-4D4372DA8AFE}" srcOrd="0" destOrd="0" presId="urn:microsoft.com/office/officeart/2005/8/layout/radial3"/>
    <dgm:cxn modelId="{913ED908-CC86-4D3A-A27E-C7062832B9BE}" type="presParOf" srcId="{D2E8144F-6BD4-4BFF-B363-4D4372DA8AFE}" destId="{0AC32FAF-3193-4C56-B8E3-47A700561C63}" srcOrd="0" destOrd="0" presId="urn:microsoft.com/office/officeart/2005/8/layout/radial3"/>
    <dgm:cxn modelId="{EAEBAD88-6B24-48DF-A23B-87A7F4C665B9}" type="presParOf" srcId="{D2E8144F-6BD4-4BFF-B363-4D4372DA8AFE}" destId="{656996C8-F60B-4F87-A44D-D814DC296972}" srcOrd="1" destOrd="0" presId="urn:microsoft.com/office/officeart/2005/8/layout/radial3"/>
    <dgm:cxn modelId="{30262205-A751-4E1E-AF5E-C0094628A910}" type="presParOf" srcId="{D2E8144F-6BD4-4BFF-B363-4D4372DA8AFE}" destId="{694A29A8-53EA-47E6-90AD-8999C64D513D}" srcOrd="2" destOrd="0" presId="urn:microsoft.com/office/officeart/2005/8/layout/radial3"/>
    <dgm:cxn modelId="{FD2663DA-8C94-47C0-92A5-98D6A8B61B42}" type="presParOf" srcId="{D2E8144F-6BD4-4BFF-B363-4D4372DA8AFE}" destId="{7FF57336-C464-4F8B-9C07-39DF2125542E}" srcOrd="3" destOrd="0" presId="urn:microsoft.com/office/officeart/2005/8/layout/radial3"/>
    <dgm:cxn modelId="{EB0C7C5B-0939-4A95-BFAB-0B8DB6AC3038}" type="presParOf" srcId="{D2E8144F-6BD4-4BFF-B363-4D4372DA8AFE}" destId="{BFA8897F-B817-483C-8B1D-68999E1957D8}" srcOrd="4" destOrd="0" presId="urn:microsoft.com/office/officeart/2005/8/layout/radial3"/>
    <dgm:cxn modelId="{71016A69-BCC9-41C3-94CF-A1DB5B26E8EB}" type="presParOf" srcId="{D2E8144F-6BD4-4BFF-B363-4D4372DA8AFE}" destId="{DF4B2969-3601-4B53-A031-D82F397534B8}" srcOrd="5"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BB683D26-6827-4FD4-8049-95FAF42B258B}" type="doc">
      <dgm:prSet loTypeId="urn:microsoft.com/office/officeart/2005/8/layout/radial5" loCatId="relationship" qsTypeId="urn:microsoft.com/office/officeart/2005/8/quickstyle/simple1" qsCatId="simple" csTypeId="urn:microsoft.com/office/officeart/2005/8/colors/colorful3" csCatId="colorful" phldr="1"/>
      <dgm:spPr/>
      <dgm:t>
        <a:bodyPr/>
        <a:lstStyle/>
        <a:p>
          <a:endParaRPr lang="en-US"/>
        </a:p>
      </dgm:t>
    </dgm:pt>
    <dgm:pt modelId="{8EF83765-0E71-471C-B37B-69B449400FA8}">
      <dgm:prSet phldrT="[Text]">
        <dgm:style>
          <a:lnRef idx="2">
            <a:schemeClr val="accent6"/>
          </a:lnRef>
          <a:fillRef idx="1">
            <a:schemeClr val="lt1"/>
          </a:fillRef>
          <a:effectRef idx="0">
            <a:schemeClr val="accent6"/>
          </a:effectRef>
          <a:fontRef idx="minor">
            <a:schemeClr val="dk1"/>
          </a:fontRef>
        </dgm:style>
      </dgm:prSet>
      <dgm:spPr>
        <a:ln>
          <a:solidFill>
            <a:schemeClr val="tx1">
              <a:lumMod val="95000"/>
              <a:lumOff val="5000"/>
            </a:schemeClr>
          </a:solidFill>
        </a:ln>
      </dgm:spPr>
      <dgm:t>
        <a:bodyPr/>
        <a:lstStyle/>
        <a:p>
          <a:r>
            <a:rPr lang="en-US" dirty="0"/>
            <a:t>Rivalry among Existing Competitors</a:t>
          </a:r>
        </a:p>
      </dgm:t>
    </dgm:pt>
    <dgm:pt modelId="{37E8D049-F622-4D8B-A75E-AC8729C92ABC}" type="parTrans" cxnId="{E67F4DC7-CDF8-4BF3-AEBE-2AF37F36266D}">
      <dgm:prSet/>
      <dgm:spPr/>
      <dgm:t>
        <a:bodyPr/>
        <a:lstStyle/>
        <a:p>
          <a:endParaRPr lang="en-US"/>
        </a:p>
      </dgm:t>
    </dgm:pt>
    <dgm:pt modelId="{35837BB3-3BFF-44C9-8EF1-86F4B767B284}" type="sibTrans" cxnId="{E67F4DC7-CDF8-4BF3-AEBE-2AF37F36266D}">
      <dgm:prSet/>
      <dgm:spPr/>
      <dgm:t>
        <a:bodyPr/>
        <a:lstStyle/>
        <a:p>
          <a:endParaRPr lang="en-US"/>
        </a:p>
      </dgm:t>
    </dgm:pt>
    <dgm:pt modelId="{AB042EE4-5FDE-445B-92EB-9B04D5559925}">
      <dgm:prSet phldrT="[Text]" custT="1">
        <dgm:style>
          <a:lnRef idx="2">
            <a:schemeClr val="accent3"/>
          </a:lnRef>
          <a:fillRef idx="1">
            <a:schemeClr val="lt1"/>
          </a:fillRef>
          <a:effectRef idx="0">
            <a:schemeClr val="accent3"/>
          </a:effectRef>
          <a:fontRef idx="minor">
            <a:schemeClr val="dk1"/>
          </a:fontRef>
        </dgm:style>
      </dgm:prSet>
      <dgm:spPr>
        <a:ln>
          <a:solidFill>
            <a:schemeClr val="accent2">
              <a:lumMod val="75000"/>
            </a:schemeClr>
          </a:solidFill>
        </a:ln>
      </dgm:spPr>
      <dgm:t>
        <a:bodyPr/>
        <a:lstStyle/>
        <a:p>
          <a:r>
            <a:rPr lang="en-US" sz="1400" dirty="0"/>
            <a:t>Threat of Entry</a:t>
          </a:r>
        </a:p>
      </dgm:t>
    </dgm:pt>
    <dgm:pt modelId="{8AA6D4CA-5A36-4B30-BF63-B8C0516A5372}" type="parTrans" cxnId="{4C9943A4-0681-4A7D-8504-F90F85A4EA3B}">
      <dgm:prSet>
        <dgm:style>
          <a:lnRef idx="2">
            <a:schemeClr val="accent6"/>
          </a:lnRef>
          <a:fillRef idx="1">
            <a:schemeClr val="lt1"/>
          </a:fillRef>
          <a:effectRef idx="0">
            <a:schemeClr val="accent6"/>
          </a:effectRef>
          <a:fontRef idx="minor">
            <a:schemeClr val="dk1"/>
          </a:fontRef>
        </dgm:style>
      </dgm:prSet>
      <dgm:spPr/>
      <dgm:t>
        <a:bodyPr/>
        <a:lstStyle/>
        <a:p>
          <a:endParaRPr lang="en-US"/>
        </a:p>
      </dgm:t>
    </dgm:pt>
    <dgm:pt modelId="{B24A276C-A0D0-4CC0-A81D-B2A8D0B6ED77}" type="sibTrans" cxnId="{4C9943A4-0681-4A7D-8504-F90F85A4EA3B}">
      <dgm:prSet/>
      <dgm:spPr/>
      <dgm:t>
        <a:bodyPr/>
        <a:lstStyle/>
        <a:p>
          <a:endParaRPr lang="en-US"/>
        </a:p>
      </dgm:t>
    </dgm:pt>
    <dgm:pt modelId="{F8E23FF9-05BF-48C4-8578-1ABED7D847B4}">
      <dgm:prSet phldrT="[Text]" custT="1">
        <dgm:style>
          <a:lnRef idx="2">
            <a:schemeClr val="accent3"/>
          </a:lnRef>
          <a:fillRef idx="1">
            <a:schemeClr val="lt1"/>
          </a:fillRef>
          <a:effectRef idx="0">
            <a:schemeClr val="accent3"/>
          </a:effectRef>
          <a:fontRef idx="minor">
            <a:schemeClr val="dk1"/>
          </a:fontRef>
        </dgm:style>
      </dgm:prSet>
      <dgm:spPr/>
      <dgm:t>
        <a:bodyPr/>
        <a:lstStyle/>
        <a:p>
          <a:r>
            <a:rPr lang="en-US" sz="1400" dirty="0"/>
            <a:t>Power of Suppliers</a:t>
          </a:r>
        </a:p>
      </dgm:t>
    </dgm:pt>
    <dgm:pt modelId="{33622873-C70C-43F2-A283-D6D37851D9C6}" type="parTrans" cxnId="{981C63D8-025F-4866-B87D-DC31020C536F}">
      <dgm:prSet>
        <dgm:style>
          <a:lnRef idx="2">
            <a:schemeClr val="accent6"/>
          </a:lnRef>
          <a:fillRef idx="1">
            <a:schemeClr val="lt1"/>
          </a:fillRef>
          <a:effectRef idx="0">
            <a:schemeClr val="accent6"/>
          </a:effectRef>
          <a:fontRef idx="minor">
            <a:schemeClr val="dk1"/>
          </a:fontRef>
        </dgm:style>
      </dgm:prSet>
      <dgm:spPr/>
      <dgm:t>
        <a:bodyPr/>
        <a:lstStyle/>
        <a:p>
          <a:endParaRPr lang="en-US"/>
        </a:p>
      </dgm:t>
    </dgm:pt>
    <dgm:pt modelId="{C4BAFBDD-3D82-4E40-9890-909BBE7E0042}" type="sibTrans" cxnId="{981C63D8-025F-4866-B87D-DC31020C536F}">
      <dgm:prSet/>
      <dgm:spPr/>
      <dgm:t>
        <a:bodyPr/>
        <a:lstStyle/>
        <a:p>
          <a:endParaRPr lang="en-US"/>
        </a:p>
      </dgm:t>
    </dgm:pt>
    <dgm:pt modelId="{4C4BABCD-85C1-4E79-A2E4-6B82F677E46D}">
      <dgm:prSet phldrT="[Text]" custT="1">
        <dgm:style>
          <a:lnRef idx="2">
            <a:schemeClr val="accent4"/>
          </a:lnRef>
          <a:fillRef idx="1">
            <a:schemeClr val="lt1"/>
          </a:fillRef>
          <a:effectRef idx="0">
            <a:schemeClr val="accent4"/>
          </a:effectRef>
          <a:fontRef idx="minor">
            <a:schemeClr val="dk1"/>
          </a:fontRef>
        </dgm:style>
      </dgm:prSet>
      <dgm:spPr/>
      <dgm:t>
        <a:bodyPr/>
        <a:lstStyle/>
        <a:p>
          <a:r>
            <a:rPr lang="en-US" sz="1400" dirty="0"/>
            <a:t>Threat of Substitutes</a:t>
          </a:r>
        </a:p>
      </dgm:t>
    </dgm:pt>
    <dgm:pt modelId="{70C1ECEE-020D-4936-9F87-302EB322EF77}" type="parTrans" cxnId="{08DFE9C6-CBAB-4F54-8F4F-4A7AB1FC4FCC}">
      <dgm:prSet>
        <dgm:style>
          <a:lnRef idx="2">
            <a:schemeClr val="accent6"/>
          </a:lnRef>
          <a:fillRef idx="1">
            <a:schemeClr val="lt1"/>
          </a:fillRef>
          <a:effectRef idx="0">
            <a:schemeClr val="accent6"/>
          </a:effectRef>
          <a:fontRef idx="minor">
            <a:schemeClr val="dk1"/>
          </a:fontRef>
        </dgm:style>
      </dgm:prSet>
      <dgm:spPr/>
      <dgm:t>
        <a:bodyPr/>
        <a:lstStyle/>
        <a:p>
          <a:endParaRPr lang="en-US"/>
        </a:p>
      </dgm:t>
    </dgm:pt>
    <dgm:pt modelId="{19C32B9F-A115-4045-A2E3-ABDAE551877F}" type="sibTrans" cxnId="{08DFE9C6-CBAB-4F54-8F4F-4A7AB1FC4FCC}">
      <dgm:prSet/>
      <dgm:spPr/>
      <dgm:t>
        <a:bodyPr/>
        <a:lstStyle/>
        <a:p>
          <a:endParaRPr lang="en-US"/>
        </a:p>
      </dgm:t>
    </dgm:pt>
    <dgm:pt modelId="{1FD03778-F9F2-4D23-A00B-92D1C1CF78A8}">
      <dgm:prSet phldrT="[Text]" custT="1">
        <dgm:style>
          <a:lnRef idx="2">
            <a:schemeClr val="accent1"/>
          </a:lnRef>
          <a:fillRef idx="1">
            <a:schemeClr val="lt1"/>
          </a:fillRef>
          <a:effectRef idx="0">
            <a:schemeClr val="accent1"/>
          </a:effectRef>
          <a:fontRef idx="minor">
            <a:schemeClr val="dk1"/>
          </a:fontRef>
        </dgm:style>
      </dgm:prSet>
      <dgm:spPr/>
      <dgm:t>
        <a:bodyPr/>
        <a:lstStyle/>
        <a:p>
          <a:r>
            <a:rPr lang="en-US" sz="1400" dirty="0"/>
            <a:t>Power of Buyers</a:t>
          </a:r>
        </a:p>
      </dgm:t>
    </dgm:pt>
    <dgm:pt modelId="{8C5136CD-5D4D-4C4D-BBF5-BFD878F71C8D}" type="parTrans" cxnId="{FB89179E-95BD-4DE3-BF0F-02F4E709BEE6}">
      <dgm:prSet>
        <dgm:style>
          <a:lnRef idx="2">
            <a:schemeClr val="accent6"/>
          </a:lnRef>
          <a:fillRef idx="1">
            <a:schemeClr val="lt1"/>
          </a:fillRef>
          <a:effectRef idx="0">
            <a:schemeClr val="accent6"/>
          </a:effectRef>
          <a:fontRef idx="minor">
            <a:schemeClr val="dk1"/>
          </a:fontRef>
        </dgm:style>
      </dgm:prSet>
      <dgm:spPr/>
      <dgm:t>
        <a:bodyPr/>
        <a:lstStyle/>
        <a:p>
          <a:endParaRPr lang="en-US"/>
        </a:p>
      </dgm:t>
    </dgm:pt>
    <dgm:pt modelId="{58C8735E-662E-4DD4-8C9F-F1298343A70D}" type="sibTrans" cxnId="{FB89179E-95BD-4DE3-BF0F-02F4E709BEE6}">
      <dgm:prSet/>
      <dgm:spPr/>
      <dgm:t>
        <a:bodyPr/>
        <a:lstStyle/>
        <a:p>
          <a:endParaRPr lang="en-US"/>
        </a:p>
      </dgm:t>
    </dgm:pt>
    <dgm:pt modelId="{2A8E4396-BE10-4436-9B18-BBD43231B494}" type="pres">
      <dgm:prSet presAssocID="{BB683D26-6827-4FD4-8049-95FAF42B258B}" presName="Name0" presStyleCnt="0">
        <dgm:presLayoutVars>
          <dgm:chMax val="1"/>
          <dgm:dir/>
          <dgm:animLvl val="ctr"/>
          <dgm:resizeHandles val="exact"/>
        </dgm:presLayoutVars>
      </dgm:prSet>
      <dgm:spPr/>
    </dgm:pt>
    <dgm:pt modelId="{68AC5C29-18CC-4910-85C5-E8385B89D5EE}" type="pres">
      <dgm:prSet presAssocID="{8EF83765-0E71-471C-B37B-69B449400FA8}" presName="centerShape" presStyleLbl="node0" presStyleIdx="0" presStyleCnt="1" custScaleX="134453" custScaleY="124241"/>
      <dgm:spPr/>
    </dgm:pt>
    <dgm:pt modelId="{B2F8C413-B202-434F-88CE-25EED33C5FC1}" type="pres">
      <dgm:prSet presAssocID="{8AA6D4CA-5A36-4B30-BF63-B8C0516A5372}" presName="parTrans" presStyleLbl="sibTrans2D1" presStyleIdx="0" presStyleCnt="4" custAng="10800000"/>
      <dgm:spPr/>
    </dgm:pt>
    <dgm:pt modelId="{F172A42F-D1AD-46AE-820F-0A4A61A4A985}" type="pres">
      <dgm:prSet presAssocID="{8AA6D4CA-5A36-4B30-BF63-B8C0516A5372}" presName="connectorText" presStyleLbl="sibTrans2D1" presStyleIdx="0" presStyleCnt="4"/>
      <dgm:spPr/>
    </dgm:pt>
    <dgm:pt modelId="{9DFF5F8F-C9E5-49DB-BE47-848FD1AB6E15}" type="pres">
      <dgm:prSet presAssocID="{AB042EE4-5FDE-445B-92EB-9B04D5559925}" presName="node" presStyleLbl="node1" presStyleIdx="0" presStyleCnt="4" custScaleX="111419">
        <dgm:presLayoutVars>
          <dgm:bulletEnabled val="1"/>
        </dgm:presLayoutVars>
      </dgm:prSet>
      <dgm:spPr/>
    </dgm:pt>
    <dgm:pt modelId="{9F7D3887-587C-4DA0-89C3-A2F9859DE891}" type="pres">
      <dgm:prSet presAssocID="{33622873-C70C-43F2-A283-D6D37851D9C6}" presName="parTrans" presStyleLbl="sibTrans2D1" presStyleIdx="1" presStyleCnt="4" custAng="10800000"/>
      <dgm:spPr/>
    </dgm:pt>
    <dgm:pt modelId="{84540AC5-BEA6-4B8D-AC40-FEE746EF4A45}" type="pres">
      <dgm:prSet presAssocID="{33622873-C70C-43F2-A283-D6D37851D9C6}" presName="connectorText" presStyleLbl="sibTrans2D1" presStyleIdx="1" presStyleCnt="4"/>
      <dgm:spPr/>
    </dgm:pt>
    <dgm:pt modelId="{77B6B28A-E163-414D-8ACC-160E7FF5C742}" type="pres">
      <dgm:prSet presAssocID="{F8E23FF9-05BF-48C4-8578-1ABED7D847B4}" presName="node" presStyleLbl="node1" presStyleIdx="1" presStyleCnt="4" custScaleX="111419" custRadScaleRad="110757" custRadScaleInc="-1026">
        <dgm:presLayoutVars>
          <dgm:bulletEnabled val="1"/>
        </dgm:presLayoutVars>
      </dgm:prSet>
      <dgm:spPr/>
    </dgm:pt>
    <dgm:pt modelId="{5750FB43-9137-4389-A691-0A92E31F496D}" type="pres">
      <dgm:prSet presAssocID="{8C5136CD-5D4D-4C4D-BBF5-BFD878F71C8D}" presName="parTrans" presStyleLbl="sibTrans2D1" presStyleIdx="2" presStyleCnt="4" custAng="10800000"/>
      <dgm:spPr/>
    </dgm:pt>
    <dgm:pt modelId="{1EC423A4-02D4-44AC-B04F-42E0C3FFAE90}" type="pres">
      <dgm:prSet presAssocID="{8C5136CD-5D4D-4C4D-BBF5-BFD878F71C8D}" presName="connectorText" presStyleLbl="sibTrans2D1" presStyleIdx="2" presStyleCnt="4"/>
      <dgm:spPr/>
    </dgm:pt>
    <dgm:pt modelId="{4D2508D4-DFC6-4289-8073-4BF17981A869}" type="pres">
      <dgm:prSet presAssocID="{1FD03778-F9F2-4D23-A00B-92D1C1CF78A8}" presName="node" presStyleLbl="node1" presStyleIdx="2" presStyleCnt="4" custScaleX="111419">
        <dgm:presLayoutVars>
          <dgm:bulletEnabled val="1"/>
        </dgm:presLayoutVars>
      </dgm:prSet>
      <dgm:spPr/>
    </dgm:pt>
    <dgm:pt modelId="{24A13248-FF96-49D3-B4DA-85A75319D1BC}" type="pres">
      <dgm:prSet presAssocID="{70C1ECEE-020D-4936-9F87-302EB322EF77}" presName="parTrans" presStyleLbl="sibTrans2D1" presStyleIdx="3" presStyleCnt="4" custAng="10772190"/>
      <dgm:spPr/>
    </dgm:pt>
    <dgm:pt modelId="{87F00861-1EC7-47CE-B92C-385F86815430}" type="pres">
      <dgm:prSet presAssocID="{70C1ECEE-020D-4936-9F87-302EB322EF77}" presName="connectorText" presStyleLbl="sibTrans2D1" presStyleIdx="3" presStyleCnt="4"/>
      <dgm:spPr/>
    </dgm:pt>
    <dgm:pt modelId="{005F33E5-96AC-4501-937F-410B080711EE}" type="pres">
      <dgm:prSet presAssocID="{4C4BABCD-85C1-4E79-A2E4-6B82F677E46D}" presName="node" presStyleLbl="node1" presStyleIdx="3" presStyleCnt="4" custScaleX="111419" custRadScaleRad="110403" custRadScaleInc="1030">
        <dgm:presLayoutVars>
          <dgm:bulletEnabled val="1"/>
        </dgm:presLayoutVars>
      </dgm:prSet>
      <dgm:spPr/>
    </dgm:pt>
  </dgm:ptLst>
  <dgm:cxnLst>
    <dgm:cxn modelId="{2906D233-1175-4671-B3BF-59ACA94B79EC}" type="presOf" srcId="{8C5136CD-5D4D-4C4D-BBF5-BFD878F71C8D}" destId="{5750FB43-9137-4389-A691-0A92E31F496D}" srcOrd="0" destOrd="0" presId="urn:microsoft.com/office/officeart/2005/8/layout/radial5"/>
    <dgm:cxn modelId="{97770A48-F1B6-4152-AA6B-3D4B8A24304D}" type="presOf" srcId="{1FD03778-F9F2-4D23-A00B-92D1C1CF78A8}" destId="{4D2508D4-DFC6-4289-8073-4BF17981A869}" srcOrd="0" destOrd="0" presId="urn:microsoft.com/office/officeart/2005/8/layout/radial5"/>
    <dgm:cxn modelId="{98B3B36B-CE89-4AF8-BD6E-735316123BBF}" type="presOf" srcId="{8AA6D4CA-5A36-4B30-BF63-B8C0516A5372}" destId="{F172A42F-D1AD-46AE-820F-0A4A61A4A985}" srcOrd="1" destOrd="0" presId="urn:microsoft.com/office/officeart/2005/8/layout/radial5"/>
    <dgm:cxn modelId="{E4ECA174-773D-42BB-86AA-B67EEBA90D47}" type="presOf" srcId="{8C5136CD-5D4D-4C4D-BBF5-BFD878F71C8D}" destId="{1EC423A4-02D4-44AC-B04F-42E0C3FFAE90}" srcOrd="1" destOrd="0" presId="urn:microsoft.com/office/officeart/2005/8/layout/radial5"/>
    <dgm:cxn modelId="{5789AA90-B5AC-44D3-9C9A-90F48B24B561}" type="presOf" srcId="{F8E23FF9-05BF-48C4-8578-1ABED7D847B4}" destId="{77B6B28A-E163-414D-8ACC-160E7FF5C742}" srcOrd="0" destOrd="0" presId="urn:microsoft.com/office/officeart/2005/8/layout/radial5"/>
    <dgm:cxn modelId="{FB89179E-95BD-4DE3-BF0F-02F4E709BEE6}" srcId="{8EF83765-0E71-471C-B37B-69B449400FA8}" destId="{1FD03778-F9F2-4D23-A00B-92D1C1CF78A8}" srcOrd="2" destOrd="0" parTransId="{8C5136CD-5D4D-4C4D-BBF5-BFD878F71C8D}" sibTransId="{58C8735E-662E-4DD4-8C9F-F1298343A70D}"/>
    <dgm:cxn modelId="{53385EA1-21FA-4552-A1A6-7C610138027D}" type="presOf" srcId="{70C1ECEE-020D-4936-9F87-302EB322EF77}" destId="{87F00861-1EC7-47CE-B92C-385F86815430}" srcOrd="1" destOrd="0" presId="urn:microsoft.com/office/officeart/2005/8/layout/radial5"/>
    <dgm:cxn modelId="{4C9943A4-0681-4A7D-8504-F90F85A4EA3B}" srcId="{8EF83765-0E71-471C-B37B-69B449400FA8}" destId="{AB042EE4-5FDE-445B-92EB-9B04D5559925}" srcOrd="0" destOrd="0" parTransId="{8AA6D4CA-5A36-4B30-BF63-B8C0516A5372}" sibTransId="{B24A276C-A0D0-4CC0-A81D-B2A8D0B6ED77}"/>
    <dgm:cxn modelId="{EFB41EAE-DE30-42C7-B876-C294A5E151D4}" type="presOf" srcId="{8AA6D4CA-5A36-4B30-BF63-B8C0516A5372}" destId="{B2F8C413-B202-434F-88CE-25EED33C5FC1}" srcOrd="0" destOrd="0" presId="urn:microsoft.com/office/officeart/2005/8/layout/radial5"/>
    <dgm:cxn modelId="{562835B6-DFB1-47E6-862B-FBF3193F66F1}" type="presOf" srcId="{4C4BABCD-85C1-4E79-A2E4-6B82F677E46D}" destId="{005F33E5-96AC-4501-937F-410B080711EE}" srcOrd="0" destOrd="0" presId="urn:microsoft.com/office/officeart/2005/8/layout/radial5"/>
    <dgm:cxn modelId="{08DFE9C6-CBAB-4F54-8F4F-4A7AB1FC4FCC}" srcId="{8EF83765-0E71-471C-B37B-69B449400FA8}" destId="{4C4BABCD-85C1-4E79-A2E4-6B82F677E46D}" srcOrd="3" destOrd="0" parTransId="{70C1ECEE-020D-4936-9F87-302EB322EF77}" sibTransId="{19C32B9F-A115-4045-A2E3-ABDAE551877F}"/>
    <dgm:cxn modelId="{E67F4DC7-CDF8-4BF3-AEBE-2AF37F36266D}" srcId="{BB683D26-6827-4FD4-8049-95FAF42B258B}" destId="{8EF83765-0E71-471C-B37B-69B449400FA8}" srcOrd="0" destOrd="0" parTransId="{37E8D049-F622-4D8B-A75E-AC8729C92ABC}" sibTransId="{35837BB3-3BFF-44C9-8EF1-86F4B767B284}"/>
    <dgm:cxn modelId="{68CC8BCC-83AE-4830-A90D-88A62CF196DA}" type="presOf" srcId="{AB042EE4-5FDE-445B-92EB-9B04D5559925}" destId="{9DFF5F8F-C9E5-49DB-BE47-848FD1AB6E15}" srcOrd="0" destOrd="0" presId="urn:microsoft.com/office/officeart/2005/8/layout/radial5"/>
    <dgm:cxn modelId="{9B7FE9CD-572A-4F37-8054-78B89861F79B}" type="presOf" srcId="{33622873-C70C-43F2-A283-D6D37851D9C6}" destId="{84540AC5-BEA6-4B8D-AC40-FEE746EF4A45}" srcOrd="1" destOrd="0" presId="urn:microsoft.com/office/officeart/2005/8/layout/radial5"/>
    <dgm:cxn modelId="{981C63D8-025F-4866-B87D-DC31020C536F}" srcId="{8EF83765-0E71-471C-B37B-69B449400FA8}" destId="{F8E23FF9-05BF-48C4-8578-1ABED7D847B4}" srcOrd="1" destOrd="0" parTransId="{33622873-C70C-43F2-A283-D6D37851D9C6}" sibTransId="{C4BAFBDD-3D82-4E40-9890-909BBE7E0042}"/>
    <dgm:cxn modelId="{DC3D44E1-ECE7-4637-9031-8CDFE7335BB5}" type="presOf" srcId="{70C1ECEE-020D-4936-9F87-302EB322EF77}" destId="{24A13248-FF96-49D3-B4DA-85A75319D1BC}" srcOrd="0" destOrd="0" presId="urn:microsoft.com/office/officeart/2005/8/layout/radial5"/>
    <dgm:cxn modelId="{19A3B2E1-7364-4488-8650-6A563229D9F5}" type="presOf" srcId="{BB683D26-6827-4FD4-8049-95FAF42B258B}" destId="{2A8E4396-BE10-4436-9B18-BBD43231B494}" srcOrd="0" destOrd="0" presId="urn:microsoft.com/office/officeart/2005/8/layout/radial5"/>
    <dgm:cxn modelId="{2E9705E5-6FE0-43DA-8CCA-E723662D3B7C}" type="presOf" srcId="{8EF83765-0E71-471C-B37B-69B449400FA8}" destId="{68AC5C29-18CC-4910-85C5-E8385B89D5EE}" srcOrd="0" destOrd="0" presId="urn:microsoft.com/office/officeart/2005/8/layout/radial5"/>
    <dgm:cxn modelId="{85646AFD-B519-49B3-904B-40CE5E88D3FD}" type="presOf" srcId="{33622873-C70C-43F2-A283-D6D37851D9C6}" destId="{9F7D3887-587C-4DA0-89C3-A2F9859DE891}" srcOrd="0" destOrd="0" presId="urn:microsoft.com/office/officeart/2005/8/layout/radial5"/>
    <dgm:cxn modelId="{F698D318-BD82-4D7C-ACC4-E7FFAA713B01}" type="presParOf" srcId="{2A8E4396-BE10-4436-9B18-BBD43231B494}" destId="{68AC5C29-18CC-4910-85C5-E8385B89D5EE}" srcOrd="0" destOrd="0" presId="urn:microsoft.com/office/officeart/2005/8/layout/radial5"/>
    <dgm:cxn modelId="{AD071914-9BF5-407C-AFAB-ACC96C287F73}" type="presParOf" srcId="{2A8E4396-BE10-4436-9B18-BBD43231B494}" destId="{B2F8C413-B202-434F-88CE-25EED33C5FC1}" srcOrd="1" destOrd="0" presId="urn:microsoft.com/office/officeart/2005/8/layout/radial5"/>
    <dgm:cxn modelId="{910AC70A-CBE5-4195-9F44-795CE2C7FEA7}" type="presParOf" srcId="{B2F8C413-B202-434F-88CE-25EED33C5FC1}" destId="{F172A42F-D1AD-46AE-820F-0A4A61A4A985}" srcOrd="0" destOrd="0" presId="urn:microsoft.com/office/officeart/2005/8/layout/radial5"/>
    <dgm:cxn modelId="{22FDD53D-B5B6-42F6-B389-510A8DD259AE}" type="presParOf" srcId="{2A8E4396-BE10-4436-9B18-BBD43231B494}" destId="{9DFF5F8F-C9E5-49DB-BE47-848FD1AB6E15}" srcOrd="2" destOrd="0" presId="urn:microsoft.com/office/officeart/2005/8/layout/radial5"/>
    <dgm:cxn modelId="{53176302-44A2-489C-AA3D-FCF7555CCC27}" type="presParOf" srcId="{2A8E4396-BE10-4436-9B18-BBD43231B494}" destId="{9F7D3887-587C-4DA0-89C3-A2F9859DE891}" srcOrd="3" destOrd="0" presId="urn:microsoft.com/office/officeart/2005/8/layout/radial5"/>
    <dgm:cxn modelId="{F799C28E-070C-46D2-9177-5321DB928F58}" type="presParOf" srcId="{9F7D3887-587C-4DA0-89C3-A2F9859DE891}" destId="{84540AC5-BEA6-4B8D-AC40-FEE746EF4A45}" srcOrd="0" destOrd="0" presId="urn:microsoft.com/office/officeart/2005/8/layout/radial5"/>
    <dgm:cxn modelId="{5823239F-6C51-4FD0-8C60-CCEE5CACC123}" type="presParOf" srcId="{2A8E4396-BE10-4436-9B18-BBD43231B494}" destId="{77B6B28A-E163-414D-8ACC-160E7FF5C742}" srcOrd="4" destOrd="0" presId="urn:microsoft.com/office/officeart/2005/8/layout/radial5"/>
    <dgm:cxn modelId="{DF6AF1B0-B7FE-4328-A63E-FB77F1002FC9}" type="presParOf" srcId="{2A8E4396-BE10-4436-9B18-BBD43231B494}" destId="{5750FB43-9137-4389-A691-0A92E31F496D}" srcOrd="5" destOrd="0" presId="urn:microsoft.com/office/officeart/2005/8/layout/radial5"/>
    <dgm:cxn modelId="{DF23DB4D-DABC-42DB-A409-23DFFC73B576}" type="presParOf" srcId="{5750FB43-9137-4389-A691-0A92E31F496D}" destId="{1EC423A4-02D4-44AC-B04F-42E0C3FFAE90}" srcOrd="0" destOrd="0" presId="urn:microsoft.com/office/officeart/2005/8/layout/radial5"/>
    <dgm:cxn modelId="{2230A007-CF15-41EE-A645-5A71DB72D462}" type="presParOf" srcId="{2A8E4396-BE10-4436-9B18-BBD43231B494}" destId="{4D2508D4-DFC6-4289-8073-4BF17981A869}" srcOrd="6" destOrd="0" presId="urn:microsoft.com/office/officeart/2005/8/layout/radial5"/>
    <dgm:cxn modelId="{CF2B6947-30B9-4521-9868-054E49861A2F}" type="presParOf" srcId="{2A8E4396-BE10-4436-9B18-BBD43231B494}" destId="{24A13248-FF96-49D3-B4DA-85A75319D1BC}" srcOrd="7" destOrd="0" presId="urn:microsoft.com/office/officeart/2005/8/layout/radial5"/>
    <dgm:cxn modelId="{4DF51D22-207E-4941-B557-B3F3D265AAF9}" type="presParOf" srcId="{24A13248-FF96-49D3-B4DA-85A75319D1BC}" destId="{87F00861-1EC7-47CE-B92C-385F86815430}" srcOrd="0" destOrd="0" presId="urn:microsoft.com/office/officeart/2005/8/layout/radial5"/>
    <dgm:cxn modelId="{4BF6FC6F-E029-432C-B266-C2EE7B72F258}" type="presParOf" srcId="{2A8E4396-BE10-4436-9B18-BBD43231B494}" destId="{005F33E5-96AC-4501-937F-410B080711EE}" srcOrd="8"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35F5E0EF-1943-4490-AF04-6F9CC7184C5B}"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n-US"/>
        </a:p>
      </dgm:t>
    </dgm:pt>
    <dgm:pt modelId="{1DB72854-CD55-4FE3-8633-4616E1E3E164}">
      <dgm:prSet>
        <dgm:style>
          <a:lnRef idx="2">
            <a:schemeClr val="accent2"/>
          </a:lnRef>
          <a:fillRef idx="1">
            <a:schemeClr val="lt1"/>
          </a:fillRef>
          <a:effectRef idx="0">
            <a:schemeClr val="accent2"/>
          </a:effectRef>
          <a:fontRef idx="minor">
            <a:schemeClr val="dk1"/>
          </a:fontRef>
        </dgm:style>
      </dgm:prSet>
      <dgm:spPr/>
      <dgm:t>
        <a:bodyPr/>
        <a:lstStyle/>
        <a:p>
          <a:pPr rtl="0" eaLnBrk="1" latinLnBrk="0" hangingPunct="1">
            <a:buClrTx/>
            <a:buSzPts val="1800"/>
            <a:buFont typeface="Arial" panose="020B0604020202020204" pitchFamily="34" charset="0"/>
            <a:buNone/>
          </a:pPr>
          <a:r>
            <a:rPr lang="en-US" dirty="0"/>
            <a:t>Using the life-cycle model</a:t>
          </a:r>
        </a:p>
      </dgm:t>
    </dgm:pt>
    <dgm:pt modelId="{388F9128-A6E6-4982-83D2-E1FD43E8F725}" type="parTrans" cxnId="{411739EC-B1CC-433D-9E3B-0FFD75691788}">
      <dgm:prSet/>
      <dgm:spPr/>
      <dgm:t>
        <a:bodyPr/>
        <a:lstStyle/>
        <a:p>
          <a:endParaRPr lang="en-US"/>
        </a:p>
      </dgm:t>
    </dgm:pt>
    <dgm:pt modelId="{3C9145CB-6FF5-46E1-9E90-92B7E186AB58}" type="sibTrans" cxnId="{411739EC-B1CC-433D-9E3B-0FFD75691788}">
      <dgm:prSet/>
      <dgm:spPr/>
      <dgm:t>
        <a:bodyPr/>
        <a:lstStyle/>
        <a:p>
          <a:endParaRPr lang="en-US"/>
        </a:p>
      </dgm:t>
    </dgm:pt>
    <dgm:pt modelId="{7910A900-193C-48E3-842D-63E79A51EDCE}">
      <dgm:prSet/>
      <dgm:spPr/>
      <dgm:t>
        <a:bodyPr/>
        <a:lstStyle/>
        <a:p>
          <a:pPr rtl="0" eaLnBrk="1" latinLnBrk="0" hangingPunct="1"/>
          <a:r>
            <a:rPr lang="en-US" dirty="0"/>
            <a:t>Newer industries tend to be more competitive than mature industries</a:t>
          </a:r>
        </a:p>
      </dgm:t>
    </dgm:pt>
    <dgm:pt modelId="{4D98AE8B-627B-4741-BED9-F0D1424D9C77}" type="parTrans" cxnId="{82499129-29BA-463F-846F-E1C1FE64071F}">
      <dgm:prSet/>
      <dgm:spPr/>
      <dgm:t>
        <a:bodyPr/>
        <a:lstStyle/>
        <a:p>
          <a:endParaRPr lang="en-US"/>
        </a:p>
      </dgm:t>
    </dgm:pt>
    <dgm:pt modelId="{2C107F58-AF63-4AB7-82AC-BD708D6A120F}" type="sibTrans" cxnId="{82499129-29BA-463F-846F-E1C1FE64071F}">
      <dgm:prSet/>
      <dgm:spPr/>
      <dgm:t>
        <a:bodyPr/>
        <a:lstStyle/>
        <a:p>
          <a:endParaRPr lang="en-US"/>
        </a:p>
      </dgm:t>
    </dgm:pt>
    <dgm:pt modelId="{85FDB0B5-E8EE-4C4B-9D66-19BEB9EF5E40}">
      <dgm:prSet/>
      <dgm:spPr/>
      <dgm:t>
        <a:bodyPr/>
        <a:lstStyle/>
        <a:p>
          <a:pPr rtl="0" eaLnBrk="1" latinLnBrk="0" hangingPunct="1"/>
          <a:r>
            <a:rPr lang="en-US"/>
            <a:t>Growth companies tend to reinvest in new products and services, and mature companies tend to focus on internal efficiencies</a:t>
          </a:r>
        </a:p>
      </dgm:t>
    </dgm:pt>
    <dgm:pt modelId="{9FEF9E20-5844-4384-828A-C403B13DE226}" type="parTrans" cxnId="{9EAD84F8-F652-4F9C-90FB-55166C6E80CF}">
      <dgm:prSet/>
      <dgm:spPr/>
      <dgm:t>
        <a:bodyPr/>
        <a:lstStyle/>
        <a:p>
          <a:endParaRPr lang="en-US"/>
        </a:p>
      </dgm:t>
    </dgm:pt>
    <dgm:pt modelId="{0F6E99BF-E053-45E9-8237-B266BDFB4286}" type="sibTrans" cxnId="{9EAD84F8-F652-4F9C-90FB-55166C6E80CF}">
      <dgm:prSet/>
      <dgm:spPr/>
      <dgm:t>
        <a:bodyPr/>
        <a:lstStyle/>
        <a:p>
          <a:endParaRPr lang="en-US"/>
        </a:p>
      </dgm:t>
    </dgm:pt>
    <dgm:pt modelId="{95FD1BF7-9B6A-48D2-AF35-38514ED9E2A5}">
      <dgm:prSet/>
      <dgm:spPr/>
      <dgm:t>
        <a:bodyPr/>
        <a:lstStyle/>
        <a:p>
          <a:pPr rtl="0" eaLnBrk="1" latinLnBrk="0" hangingPunct="1"/>
          <a:r>
            <a:rPr lang="en-US" dirty="0"/>
            <a:t>Mature companies are generally more focused on extending successful product lines</a:t>
          </a:r>
        </a:p>
      </dgm:t>
    </dgm:pt>
    <dgm:pt modelId="{5E8E068D-5A61-4330-8D36-813DD4CE68C4}" type="parTrans" cxnId="{BAFCFD9F-B988-4CFC-8530-48C733A6F7E5}">
      <dgm:prSet/>
      <dgm:spPr/>
      <dgm:t>
        <a:bodyPr/>
        <a:lstStyle/>
        <a:p>
          <a:endParaRPr lang="en-US"/>
        </a:p>
      </dgm:t>
    </dgm:pt>
    <dgm:pt modelId="{E01F7EF7-4AE1-484D-8BDF-79DEA32712C2}" type="sibTrans" cxnId="{BAFCFD9F-B988-4CFC-8530-48C733A6F7E5}">
      <dgm:prSet/>
      <dgm:spPr/>
      <dgm:t>
        <a:bodyPr/>
        <a:lstStyle/>
        <a:p>
          <a:endParaRPr lang="en-US"/>
        </a:p>
      </dgm:t>
    </dgm:pt>
    <dgm:pt modelId="{A8368730-9366-4470-A3FF-94E7EC4E1781}">
      <dgm:prSet>
        <dgm:style>
          <a:lnRef idx="2">
            <a:schemeClr val="accent4"/>
          </a:lnRef>
          <a:fillRef idx="1">
            <a:schemeClr val="lt1"/>
          </a:fillRef>
          <a:effectRef idx="0">
            <a:schemeClr val="accent4"/>
          </a:effectRef>
          <a:fontRef idx="minor">
            <a:schemeClr val="dk1"/>
          </a:fontRef>
        </dgm:style>
      </dgm:prSet>
      <dgm:spPr/>
      <dgm:t>
        <a:bodyPr/>
        <a:lstStyle/>
        <a:p>
          <a:pPr rtl="0" eaLnBrk="1" latinLnBrk="0" hangingPunct="1"/>
          <a:r>
            <a:rPr lang="en-US" dirty="0"/>
            <a:t>Limitations to the life-cycle model</a:t>
          </a:r>
        </a:p>
      </dgm:t>
    </dgm:pt>
    <dgm:pt modelId="{8B82325A-C54C-437D-A289-C19F4EC191A2}" type="parTrans" cxnId="{1343FC7A-C840-4565-90F5-C0793BED5919}">
      <dgm:prSet/>
      <dgm:spPr/>
      <dgm:t>
        <a:bodyPr/>
        <a:lstStyle/>
        <a:p>
          <a:endParaRPr lang="en-US"/>
        </a:p>
      </dgm:t>
    </dgm:pt>
    <dgm:pt modelId="{1D44FE52-2520-4E13-88C3-3388EE6E21ED}" type="sibTrans" cxnId="{1343FC7A-C840-4565-90F5-C0793BED5919}">
      <dgm:prSet/>
      <dgm:spPr/>
      <dgm:t>
        <a:bodyPr/>
        <a:lstStyle/>
        <a:p>
          <a:endParaRPr lang="en-US"/>
        </a:p>
      </dgm:t>
    </dgm:pt>
    <dgm:pt modelId="{213E5AC6-C517-4150-9412-F24558E567A2}">
      <dgm:prSet/>
      <dgm:spPr/>
      <dgm:t>
        <a:bodyPr/>
        <a:lstStyle/>
        <a:p>
          <a:pPr rtl="0" eaLnBrk="1" latinLnBrk="0" hangingPunct="1"/>
          <a:r>
            <a:rPr lang="en-US"/>
            <a:t>Changes may disrupt the cycle: technological change, regulatory changes, social changes, and demographic shifts.</a:t>
          </a:r>
        </a:p>
      </dgm:t>
    </dgm:pt>
    <dgm:pt modelId="{7CD9C8FE-7221-4E44-96F2-0699D6A29FE7}" type="parTrans" cxnId="{C4ECAEEC-37D7-498B-926C-520426537468}">
      <dgm:prSet/>
      <dgm:spPr/>
      <dgm:t>
        <a:bodyPr/>
        <a:lstStyle/>
        <a:p>
          <a:endParaRPr lang="en-US"/>
        </a:p>
      </dgm:t>
    </dgm:pt>
    <dgm:pt modelId="{361B51C5-8AF3-4601-8DA2-19C6C39830A3}" type="sibTrans" cxnId="{C4ECAEEC-37D7-498B-926C-520426537468}">
      <dgm:prSet/>
      <dgm:spPr/>
      <dgm:t>
        <a:bodyPr/>
        <a:lstStyle/>
        <a:p>
          <a:endParaRPr lang="en-US"/>
        </a:p>
      </dgm:t>
    </dgm:pt>
    <dgm:pt modelId="{4906DA1F-77F0-46B9-83F8-B8B73FD69B48}">
      <dgm:prSet/>
      <dgm:spPr/>
      <dgm:t>
        <a:bodyPr/>
        <a:lstStyle/>
        <a:p>
          <a:pPr rtl="0" eaLnBrk="1" latinLnBrk="0" hangingPunct="1"/>
          <a:r>
            <a:rPr lang="en-US" dirty="0"/>
            <a:t>Not all companies in an industry have the same performance</a:t>
          </a:r>
        </a:p>
      </dgm:t>
    </dgm:pt>
    <dgm:pt modelId="{ADD13DEC-C6CB-4A29-A2F9-4DA58ECC3E8E}" type="parTrans" cxnId="{C2FD1887-2E80-4F33-A58F-F361A21CBC11}">
      <dgm:prSet/>
      <dgm:spPr/>
      <dgm:t>
        <a:bodyPr/>
        <a:lstStyle/>
        <a:p>
          <a:endParaRPr lang="en-US"/>
        </a:p>
      </dgm:t>
    </dgm:pt>
    <dgm:pt modelId="{315133E9-7148-4C79-9571-55581F00B1E4}" type="sibTrans" cxnId="{C2FD1887-2E80-4F33-A58F-F361A21CBC11}">
      <dgm:prSet/>
      <dgm:spPr/>
      <dgm:t>
        <a:bodyPr/>
        <a:lstStyle/>
        <a:p>
          <a:endParaRPr lang="en-US"/>
        </a:p>
      </dgm:t>
    </dgm:pt>
    <dgm:pt modelId="{45B25057-5F7F-4B5A-A52B-3B16B4531477}" type="pres">
      <dgm:prSet presAssocID="{35F5E0EF-1943-4490-AF04-6F9CC7184C5B}" presName="linear" presStyleCnt="0">
        <dgm:presLayoutVars>
          <dgm:animLvl val="lvl"/>
          <dgm:resizeHandles val="exact"/>
        </dgm:presLayoutVars>
      </dgm:prSet>
      <dgm:spPr/>
    </dgm:pt>
    <dgm:pt modelId="{F59A7547-DC8C-4CA8-A874-C1E3D993F870}" type="pres">
      <dgm:prSet presAssocID="{1DB72854-CD55-4FE3-8633-4616E1E3E164}" presName="parentText" presStyleLbl="node1" presStyleIdx="0" presStyleCnt="2">
        <dgm:presLayoutVars>
          <dgm:chMax val="0"/>
          <dgm:bulletEnabled val="1"/>
        </dgm:presLayoutVars>
      </dgm:prSet>
      <dgm:spPr/>
    </dgm:pt>
    <dgm:pt modelId="{1CB19345-89A7-4F5F-9BBC-337AC0F2AE43}" type="pres">
      <dgm:prSet presAssocID="{1DB72854-CD55-4FE3-8633-4616E1E3E164}" presName="childText" presStyleLbl="revTx" presStyleIdx="0" presStyleCnt="2">
        <dgm:presLayoutVars>
          <dgm:bulletEnabled val="1"/>
        </dgm:presLayoutVars>
      </dgm:prSet>
      <dgm:spPr/>
    </dgm:pt>
    <dgm:pt modelId="{EA4E95D6-172D-4A25-98B0-0E2A4EDAD841}" type="pres">
      <dgm:prSet presAssocID="{A8368730-9366-4470-A3FF-94E7EC4E1781}" presName="parentText" presStyleLbl="node1" presStyleIdx="1" presStyleCnt="2">
        <dgm:presLayoutVars>
          <dgm:chMax val="0"/>
          <dgm:bulletEnabled val="1"/>
        </dgm:presLayoutVars>
      </dgm:prSet>
      <dgm:spPr/>
    </dgm:pt>
    <dgm:pt modelId="{8F9644CE-311A-4148-99A3-48AD1B6D1B21}" type="pres">
      <dgm:prSet presAssocID="{A8368730-9366-4470-A3FF-94E7EC4E1781}" presName="childText" presStyleLbl="revTx" presStyleIdx="1" presStyleCnt="2">
        <dgm:presLayoutVars>
          <dgm:bulletEnabled val="1"/>
        </dgm:presLayoutVars>
      </dgm:prSet>
      <dgm:spPr/>
    </dgm:pt>
  </dgm:ptLst>
  <dgm:cxnLst>
    <dgm:cxn modelId="{82499129-29BA-463F-846F-E1C1FE64071F}" srcId="{1DB72854-CD55-4FE3-8633-4616E1E3E164}" destId="{7910A900-193C-48E3-842D-63E79A51EDCE}" srcOrd="0" destOrd="0" parTransId="{4D98AE8B-627B-4741-BED9-F0D1424D9C77}" sibTransId="{2C107F58-AF63-4AB7-82AC-BD708D6A120F}"/>
    <dgm:cxn modelId="{422D623F-7D84-4C6A-9CAA-8042BC9CAC5D}" type="presOf" srcId="{85FDB0B5-E8EE-4C4B-9D66-19BEB9EF5E40}" destId="{1CB19345-89A7-4F5F-9BBC-337AC0F2AE43}" srcOrd="0" destOrd="1" presId="urn:microsoft.com/office/officeart/2005/8/layout/vList2"/>
    <dgm:cxn modelId="{1343FC7A-C840-4565-90F5-C0793BED5919}" srcId="{35F5E0EF-1943-4490-AF04-6F9CC7184C5B}" destId="{A8368730-9366-4470-A3FF-94E7EC4E1781}" srcOrd="1" destOrd="0" parTransId="{8B82325A-C54C-437D-A289-C19F4EC191A2}" sibTransId="{1D44FE52-2520-4E13-88C3-3388EE6E21ED}"/>
    <dgm:cxn modelId="{BE6B3581-9142-4F44-9F32-91239F0BCC1C}" type="presOf" srcId="{7910A900-193C-48E3-842D-63E79A51EDCE}" destId="{1CB19345-89A7-4F5F-9BBC-337AC0F2AE43}" srcOrd="0" destOrd="0" presId="urn:microsoft.com/office/officeart/2005/8/layout/vList2"/>
    <dgm:cxn modelId="{C2FD1887-2E80-4F33-A58F-F361A21CBC11}" srcId="{A8368730-9366-4470-A3FF-94E7EC4E1781}" destId="{4906DA1F-77F0-46B9-83F8-B8B73FD69B48}" srcOrd="1" destOrd="0" parTransId="{ADD13DEC-C6CB-4A29-A2F9-4DA58ECC3E8E}" sibTransId="{315133E9-7148-4C79-9571-55581F00B1E4}"/>
    <dgm:cxn modelId="{BAFCFD9F-B988-4CFC-8530-48C733A6F7E5}" srcId="{1DB72854-CD55-4FE3-8633-4616E1E3E164}" destId="{95FD1BF7-9B6A-48D2-AF35-38514ED9E2A5}" srcOrd="2" destOrd="0" parTransId="{5E8E068D-5A61-4330-8D36-813DD4CE68C4}" sibTransId="{E01F7EF7-4AE1-484D-8BDF-79DEA32712C2}"/>
    <dgm:cxn modelId="{1A7AF7BB-230A-420E-A3CC-3F45020ED819}" type="presOf" srcId="{A8368730-9366-4470-A3FF-94E7EC4E1781}" destId="{EA4E95D6-172D-4A25-98B0-0E2A4EDAD841}" srcOrd="0" destOrd="0" presId="urn:microsoft.com/office/officeart/2005/8/layout/vList2"/>
    <dgm:cxn modelId="{5C046AC7-6AFA-44E8-B9E4-6CE7FD903D0F}" type="presOf" srcId="{4906DA1F-77F0-46B9-83F8-B8B73FD69B48}" destId="{8F9644CE-311A-4148-99A3-48AD1B6D1B21}" srcOrd="0" destOrd="1" presId="urn:microsoft.com/office/officeart/2005/8/layout/vList2"/>
    <dgm:cxn modelId="{08A491C9-DE0E-42E5-9259-ED9A2E15773C}" type="presOf" srcId="{1DB72854-CD55-4FE3-8633-4616E1E3E164}" destId="{F59A7547-DC8C-4CA8-A874-C1E3D993F870}" srcOrd="0" destOrd="0" presId="urn:microsoft.com/office/officeart/2005/8/layout/vList2"/>
    <dgm:cxn modelId="{72B73BD9-3EE9-40C4-BEE1-C6226BEC3063}" type="presOf" srcId="{35F5E0EF-1943-4490-AF04-6F9CC7184C5B}" destId="{45B25057-5F7F-4B5A-A52B-3B16B4531477}" srcOrd="0" destOrd="0" presId="urn:microsoft.com/office/officeart/2005/8/layout/vList2"/>
    <dgm:cxn modelId="{9EBB56DC-FE4E-405C-8A4E-90C86485DCDD}" type="presOf" srcId="{213E5AC6-C517-4150-9412-F24558E567A2}" destId="{8F9644CE-311A-4148-99A3-48AD1B6D1B21}" srcOrd="0" destOrd="0" presId="urn:microsoft.com/office/officeart/2005/8/layout/vList2"/>
    <dgm:cxn modelId="{411739EC-B1CC-433D-9E3B-0FFD75691788}" srcId="{35F5E0EF-1943-4490-AF04-6F9CC7184C5B}" destId="{1DB72854-CD55-4FE3-8633-4616E1E3E164}" srcOrd="0" destOrd="0" parTransId="{388F9128-A6E6-4982-83D2-E1FD43E8F725}" sibTransId="{3C9145CB-6FF5-46E1-9E90-92B7E186AB58}"/>
    <dgm:cxn modelId="{C4ECAEEC-37D7-498B-926C-520426537468}" srcId="{A8368730-9366-4470-A3FF-94E7EC4E1781}" destId="{213E5AC6-C517-4150-9412-F24558E567A2}" srcOrd="0" destOrd="0" parTransId="{7CD9C8FE-7221-4E44-96F2-0699D6A29FE7}" sibTransId="{361B51C5-8AF3-4601-8DA2-19C6C39830A3}"/>
    <dgm:cxn modelId="{ADBCE3F0-6798-40A3-95D7-EA8BE2F478AF}" type="presOf" srcId="{95FD1BF7-9B6A-48D2-AF35-38514ED9E2A5}" destId="{1CB19345-89A7-4F5F-9BBC-337AC0F2AE43}" srcOrd="0" destOrd="2" presId="urn:microsoft.com/office/officeart/2005/8/layout/vList2"/>
    <dgm:cxn modelId="{9EAD84F8-F652-4F9C-90FB-55166C6E80CF}" srcId="{1DB72854-CD55-4FE3-8633-4616E1E3E164}" destId="{85FDB0B5-E8EE-4C4B-9D66-19BEB9EF5E40}" srcOrd="1" destOrd="0" parTransId="{9FEF9E20-5844-4384-828A-C403B13DE226}" sibTransId="{0F6E99BF-E053-45E9-8237-B266BDFB4286}"/>
    <dgm:cxn modelId="{F51F3DDA-1997-4795-A23D-CFB526B8163D}" type="presParOf" srcId="{45B25057-5F7F-4B5A-A52B-3B16B4531477}" destId="{F59A7547-DC8C-4CA8-A874-C1E3D993F870}" srcOrd="0" destOrd="0" presId="urn:microsoft.com/office/officeart/2005/8/layout/vList2"/>
    <dgm:cxn modelId="{D79ADA87-1866-4851-8B4E-B4BF23934652}" type="presParOf" srcId="{45B25057-5F7F-4B5A-A52B-3B16B4531477}" destId="{1CB19345-89A7-4F5F-9BBC-337AC0F2AE43}" srcOrd="1" destOrd="0" presId="urn:microsoft.com/office/officeart/2005/8/layout/vList2"/>
    <dgm:cxn modelId="{C27D349B-B901-44C9-84A0-066E0CA60B1F}" type="presParOf" srcId="{45B25057-5F7F-4B5A-A52B-3B16B4531477}" destId="{EA4E95D6-172D-4A25-98B0-0E2A4EDAD841}" srcOrd="2" destOrd="0" presId="urn:microsoft.com/office/officeart/2005/8/layout/vList2"/>
    <dgm:cxn modelId="{8C5254C8-03D0-4B05-9D2A-81FF74166499}" type="presParOf" srcId="{45B25057-5F7F-4B5A-A52B-3B16B4531477}" destId="{8F9644CE-311A-4148-99A3-48AD1B6D1B21}"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F8B98823-E47F-4692-AE64-7627F3C3DD9B}" type="doc">
      <dgm:prSet loTypeId="urn:microsoft.com/office/officeart/2005/8/layout/bProcess3" loCatId="process" qsTypeId="urn:microsoft.com/office/officeart/2005/8/quickstyle/3d1" qsCatId="3D" csTypeId="urn:microsoft.com/office/officeart/2005/8/colors/colorful3" csCatId="colorful" phldr="1"/>
      <dgm:spPr/>
    </dgm:pt>
    <dgm:pt modelId="{934ED206-B10F-48D9-B26C-305DD6EBC835}">
      <dgm:prSet phldrT="[Text]">
        <dgm:style>
          <a:lnRef idx="2">
            <a:schemeClr val="accent6"/>
          </a:lnRef>
          <a:fillRef idx="1">
            <a:schemeClr val="lt1"/>
          </a:fillRef>
          <a:effectRef idx="0">
            <a:schemeClr val="accent6"/>
          </a:effectRef>
          <a:fontRef idx="minor">
            <a:schemeClr val="dk1"/>
          </a:fontRef>
        </dgm:style>
      </dgm:prSet>
      <dgm:spPr/>
      <dgm:t>
        <a:bodyPr/>
        <a:lstStyle/>
        <a:p>
          <a:r>
            <a:rPr lang="en-US" dirty="0"/>
            <a:t>Major companies</a:t>
          </a:r>
        </a:p>
      </dgm:t>
    </dgm:pt>
    <dgm:pt modelId="{1ADCAE5F-F69F-4AC4-856F-B173D70878C4}" type="parTrans" cxnId="{FBF1A6AF-8D9C-4F58-BD4D-0C96C6D8E4CD}">
      <dgm:prSet/>
      <dgm:spPr/>
      <dgm:t>
        <a:bodyPr/>
        <a:lstStyle/>
        <a:p>
          <a:endParaRPr lang="en-US"/>
        </a:p>
      </dgm:t>
    </dgm:pt>
    <dgm:pt modelId="{2DC1D8E5-37A6-4D99-BDB9-ED23118E4B4E}" type="sibTrans" cxnId="{FBF1A6AF-8D9C-4F58-BD4D-0C96C6D8E4CD}">
      <dgm:prSet/>
      <dgm:spPr/>
      <dgm:t>
        <a:bodyPr/>
        <a:lstStyle/>
        <a:p>
          <a:endParaRPr lang="en-US"/>
        </a:p>
      </dgm:t>
    </dgm:pt>
    <dgm:pt modelId="{02E504F2-F329-4BFC-B3F6-CAB41F57FB07}">
      <dgm:prSet phldrT="[Text]">
        <dgm:style>
          <a:lnRef idx="2">
            <a:schemeClr val="accent6"/>
          </a:lnRef>
          <a:fillRef idx="1">
            <a:schemeClr val="lt1"/>
          </a:fillRef>
          <a:effectRef idx="0">
            <a:schemeClr val="accent6"/>
          </a:effectRef>
          <a:fontRef idx="minor">
            <a:schemeClr val="dk1"/>
          </a:fontRef>
        </dgm:style>
      </dgm:prSet>
      <dgm:spPr/>
      <dgm:t>
        <a:bodyPr/>
        <a:lstStyle/>
        <a:p>
          <a:r>
            <a:rPr lang="en-US" dirty="0"/>
            <a:t>Level of concentration</a:t>
          </a:r>
        </a:p>
      </dgm:t>
    </dgm:pt>
    <dgm:pt modelId="{CB2DD58F-0712-41B9-B62B-F2DBCED6FECA}" type="parTrans" cxnId="{3FD57CAA-1305-40E9-8939-E31191E49F38}">
      <dgm:prSet/>
      <dgm:spPr/>
      <dgm:t>
        <a:bodyPr/>
        <a:lstStyle/>
        <a:p>
          <a:endParaRPr lang="en-US"/>
        </a:p>
      </dgm:t>
    </dgm:pt>
    <dgm:pt modelId="{41E33EB4-14EF-4FD5-9512-9641E4074752}" type="sibTrans" cxnId="{3FD57CAA-1305-40E9-8939-E31191E49F38}">
      <dgm:prSet/>
      <dgm:spPr/>
      <dgm:t>
        <a:bodyPr/>
        <a:lstStyle/>
        <a:p>
          <a:endParaRPr lang="en-US"/>
        </a:p>
      </dgm:t>
    </dgm:pt>
    <dgm:pt modelId="{E7EE20BC-1A41-4035-8E62-A74A19C9E2DC}">
      <dgm:prSet phldrT="[Text]">
        <dgm:style>
          <a:lnRef idx="2">
            <a:schemeClr val="accent6"/>
          </a:lnRef>
          <a:fillRef idx="1">
            <a:schemeClr val="lt1"/>
          </a:fillRef>
          <a:effectRef idx="0">
            <a:schemeClr val="accent6"/>
          </a:effectRef>
          <a:fontRef idx="minor">
            <a:schemeClr val="dk1"/>
          </a:fontRef>
        </dgm:style>
      </dgm:prSet>
      <dgm:spPr/>
      <dgm:t>
        <a:bodyPr/>
        <a:lstStyle/>
        <a:p>
          <a:r>
            <a:rPr lang="en-US" dirty="0"/>
            <a:t>Barriers to entry and success</a:t>
          </a:r>
        </a:p>
      </dgm:t>
    </dgm:pt>
    <dgm:pt modelId="{E3D9AB30-A71A-4327-A451-62E16546A385}" type="parTrans" cxnId="{790A2FC3-EF0D-4E1C-A760-83D62DEA4DF1}">
      <dgm:prSet/>
      <dgm:spPr/>
      <dgm:t>
        <a:bodyPr/>
        <a:lstStyle/>
        <a:p>
          <a:endParaRPr lang="en-US"/>
        </a:p>
      </dgm:t>
    </dgm:pt>
    <dgm:pt modelId="{48B47347-2BEA-4965-932F-E58D4FC6682B}" type="sibTrans" cxnId="{790A2FC3-EF0D-4E1C-A760-83D62DEA4DF1}">
      <dgm:prSet/>
      <dgm:spPr/>
      <dgm:t>
        <a:bodyPr/>
        <a:lstStyle/>
        <a:p>
          <a:endParaRPr lang="en-US"/>
        </a:p>
      </dgm:t>
    </dgm:pt>
    <dgm:pt modelId="{53639358-A987-4535-9948-FC3CFEFA64EB}">
      <dgm:prSet phldrT="[Text]">
        <dgm:style>
          <a:lnRef idx="2">
            <a:schemeClr val="accent6"/>
          </a:lnRef>
          <a:fillRef idx="1">
            <a:schemeClr val="lt1"/>
          </a:fillRef>
          <a:effectRef idx="0">
            <a:schemeClr val="accent6"/>
          </a:effectRef>
          <a:fontRef idx="minor">
            <a:schemeClr val="dk1"/>
          </a:fontRef>
        </dgm:style>
      </dgm:prSet>
      <dgm:spPr/>
      <dgm:t>
        <a:bodyPr/>
        <a:lstStyle/>
        <a:p>
          <a:r>
            <a:rPr lang="en-US" dirty="0"/>
            <a:t>Impact of industry capacity</a:t>
          </a:r>
        </a:p>
      </dgm:t>
    </dgm:pt>
    <dgm:pt modelId="{97F9F809-8EA5-42BD-96DB-861FBCB90D82}" type="parTrans" cxnId="{B0E9981D-BC01-49CB-B8BE-A66EC7765CAE}">
      <dgm:prSet/>
      <dgm:spPr/>
      <dgm:t>
        <a:bodyPr/>
        <a:lstStyle/>
        <a:p>
          <a:endParaRPr lang="en-US"/>
        </a:p>
      </dgm:t>
    </dgm:pt>
    <dgm:pt modelId="{FE6F09A8-7010-4D1C-8059-C410C3A7A0FA}" type="sibTrans" cxnId="{B0E9981D-BC01-49CB-B8BE-A66EC7765CAE}">
      <dgm:prSet/>
      <dgm:spPr/>
      <dgm:t>
        <a:bodyPr/>
        <a:lstStyle/>
        <a:p>
          <a:endParaRPr lang="en-US"/>
        </a:p>
      </dgm:t>
    </dgm:pt>
    <dgm:pt modelId="{7A7E4906-0191-479C-8F21-1FDBCA46A68E}">
      <dgm:prSet phldrT="[Text]">
        <dgm:style>
          <a:lnRef idx="2">
            <a:schemeClr val="accent6"/>
          </a:lnRef>
          <a:fillRef idx="1">
            <a:schemeClr val="lt1"/>
          </a:fillRef>
          <a:effectRef idx="0">
            <a:schemeClr val="accent6"/>
          </a:effectRef>
          <a:fontRef idx="minor">
            <a:schemeClr val="dk1"/>
          </a:fontRef>
        </dgm:style>
      </dgm:prSet>
      <dgm:spPr/>
      <dgm:t>
        <a:bodyPr/>
        <a:lstStyle/>
        <a:p>
          <a:r>
            <a:rPr lang="en-US" dirty="0"/>
            <a:t>Industry stability</a:t>
          </a:r>
        </a:p>
      </dgm:t>
    </dgm:pt>
    <dgm:pt modelId="{FD9E8649-9420-4E0F-9449-5DB5A36B6967}" type="parTrans" cxnId="{327E9C9B-81A9-4037-BB45-93CB5643CD8F}">
      <dgm:prSet/>
      <dgm:spPr/>
      <dgm:t>
        <a:bodyPr/>
        <a:lstStyle/>
        <a:p>
          <a:endParaRPr lang="en-US"/>
        </a:p>
      </dgm:t>
    </dgm:pt>
    <dgm:pt modelId="{8822DAD2-94A7-4EF7-B169-0D666341CC31}" type="sibTrans" cxnId="{327E9C9B-81A9-4037-BB45-93CB5643CD8F}">
      <dgm:prSet/>
      <dgm:spPr/>
      <dgm:t>
        <a:bodyPr/>
        <a:lstStyle/>
        <a:p>
          <a:endParaRPr lang="en-US"/>
        </a:p>
      </dgm:t>
    </dgm:pt>
    <dgm:pt modelId="{C417E99B-F3FB-434F-829C-46250F2C8682}">
      <dgm:prSet phldrT="[Text]">
        <dgm:style>
          <a:lnRef idx="2">
            <a:schemeClr val="accent6"/>
          </a:lnRef>
          <a:fillRef idx="1">
            <a:schemeClr val="lt1"/>
          </a:fillRef>
          <a:effectRef idx="0">
            <a:schemeClr val="accent6"/>
          </a:effectRef>
          <a:fontRef idx="minor">
            <a:schemeClr val="dk1"/>
          </a:fontRef>
        </dgm:style>
      </dgm:prSet>
      <dgm:spPr/>
      <dgm:t>
        <a:bodyPr/>
        <a:lstStyle/>
        <a:p>
          <a:r>
            <a:rPr lang="en-US" dirty="0"/>
            <a:t>Life cycle</a:t>
          </a:r>
        </a:p>
      </dgm:t>
    </dgm:pt>
    <dgm:pt modelId="{A8A0E4B5-0749-44DE-8F5C-27BEDAF2FE9E}" type="parTrans" cxnId="{EAA9CAAB-BCEF-41D3-9347-CFBFCEFD1DFA}">
      <dgm:prSet/>
      <dgm:spPr/>
      <dgm:t>
        <a:bodyPr/>
        <a:lstStyle/>
        <a:p>
          <a:endParaRPr lang="en-US"/>
        </a:p>
      </dgm:t>
    </dgm:pt>
    <dgm:pt modelId="{D53737DC-AB41-450C-B10D-4FAFE96520A6}" type="sibTrans" cxnId="{EAA9CAAB-BCEF-41D3-9347-CFBFCEFD1DFA}">
      <dgm:prSet/>
      <dgm:spPr/>
      <dgm:t>
        <a:bodyPr/>
        <a:lstStyle/>
        <a:p>
          <a:endParaRPr lang="en-US"/>
        </a:p>
      </dgm:t>
    </dgm:pt>
    <dgm:pt modelId="{4FF4CC1E-9997-494A-A722-5749005F3E92}">
      <dgm:prSet phldrT="[Text]">
        <dgm:style>
          <a:lnRef idx="2">
            <a:schemeClr val="accent6"/>
          </a:lnRef>
          <a:fillRef idx="1">
            <a:schemeClr val="lt1"/>
          </a:fillRef>
          <a:effectRef idx="0">
            <a:schemeClr val="accent6"/>
          </a:effectRef>
          <a:fontRef idx="minor">
            <a:schemeClr val="dk1"/>
          </a:fontRef>
        </dgm:style>
      </dgm:prSet>
      <dgm:spPr/>
      <dgm:t>
        <a:bodyPr/>
        <a:lstStyle/>
        <a:p>
          <a:r>
            <a:rPr lang="en-US" dirty="0"/>
            <a:t>Price competition</a:t>
          </a:r>
        </a:p>
      </dgm:t>
    </dgm:pt>
    <dgm:pt modelId="{5E0B3754-5341-4112-A826-C31D45D5641C}" type="parTrans" cxnId="{36E5C82B-AD0F-448C-8F84-168F67D746AA}">
      <dgm:prSet/>
      <dgm:spPr/>
      <dgm:t>
        <a:bodyPr/>
        <a:lstStyle/>
        <a:p>
          <a:endParaRPr lang="en-US"/>
        </a:p>
      </dgm:t>
    </dgm:pt>
    <dgm:pt modelId="{CED367F7-02A6-4071-B824-8CB0BE478F6F}" type="sibTrans" cxnId="{36E5C82B-AD0F-448C-8F84-168F67D746AA}">
      <dgm:prSet/>
      <dgm:spPr/>
      <dgm:t>
        <a:bodyPr/>
        <a:lstStyle/>
        <a:p>
          <a:endParaRPr lang="en-US"/>
        </a:p>
      </dgm:t>
    </dgm:pt>
    <dgm:pt modelId="{08BFA472-3504-446E-876F-4A85150F02A5}">
      <dgm:prSet phldrT="[Text]">
        <dgm:style>
          <a:lnRef idx="2">
            <a:schemeClr val="accent6"/>
          </a:lnRef>
          <a:fillRef idx="1">
            <a:schemeClr val="lt1"/>
          </a:fillRef>
          <a:effectRef idx="0">
            <a:schemeClr val="accent6"/>
          </a:effectRef>
          <a:fontRef idx="minor">
            <a:schemeClr val="dk1"/>
          </a:fontRef>
        </dgm:style>
      </dgm:prSet>
      <dgm:spPr/>
      <dgm:t>
        <a:bodyPr/>
        <a:lstStyle/>
        <a:p>
          <a:r>
            <a:rPr lang="en-US" dirty="0"/>
            <a:t>Demographic influences</a:t>
          </a:r>
        </a:p>
      </dgm:t>
    </dgm:pt>
    <dgm:pt modelId="{177210AD-A041-4C2D-B64E-0D711FE5E1C2}" type="parTrans" cxnId="{27BD046F-8DFF-44B5-8AE0-AE938E1AE1CB}">
      <dgm:prSet/>
      <dgm:spPr/>
      <dgm:t>
        <a:bodyPr/>
        <a:lstStyle/>
        <a:p>
          <a:endParaRPr lang="en-US"/>
        </a:p>
      </dgm:t>
    </dgm:pt>
    <dgm:pt modelId="{50A625C3-1FB4-4B68-9846-F160B3298455}" type="sibTrans" cxnId="{27BD046F-8DFF-44B5-8AE0-AE938E1AE1CB}">
      <dgm:prSet/>
      <dgm:spPr/>
      <dgm:t>
        <a:bodyPr/>
        <a:lstStyle/>
        <a:p>
          <a:endParaRPr lang="en-US"/>
        </a:p>
      </dgm:t>
    </dgm:pt>
    <dgm:pt modelId="{81F6FB11-EDD9-459B-9E54-400691204BD2}">
      <dgm:prSet phldrT="[Text]">
        <dgm:style>
          <a:lnRef idx="2">
            <a:schemeClr val="accent6"/>
          </a:lnRef>
          <a:fillRef idx="1">
            <a:schemeClr val="lt1"/>
          </a:fillRef>
          <a:effectRef idx="0">
            <a:schemeClr val="accent6"/>
          </a:effectRef>
          <a:fontRef idx="minor">
            <a:schemeClr val="dk1"/>
          </a:fontRef>
        </dgm:style>
      </dgm:prSet>
      <dgm:spPr/>
      <dgm:t>
        <a:bodyPr/>
        <a:lstStyle/>
        <a:p>
          <a:r>
            <a:rPr lang="en-US" dirty="0"/>
            <a:t>Government and regulatory influences</a:t>
          </a:r>
        </a:p>
      </dgm:t>
    </dgm:pt>
    <dgm:pt modelId="{7B794381-4003-4A0A-BD93-BBEFB8C3566C}" type="parTrans" cxnId="{74A7E926-FEB0-4624-920B-86910B225718}">
      <dgm:prSet/>
      <dgm:spPr/>
      <dgm:t>
        <a:bodyPr/>
        <a:lstStyle/>
        <a:p>
          <a:endParaRPr lang="en-US"/>
        </a:p>
      </dgm:t>
    </dgm:pt>
    <dgm:pt modelId="{BFC21E0C-D0BC-464C-825F-CD80B1BB102C}" type="sibTrans" cxnId="{74A7E926-FEB0-4624-920B-86910B225718}">
      <dgm:prSet/>
      <dgm:spPr/>
      <dgm:t>
        <a:bodyPr/>
        <a:lstStyle/>
        <a:p>
          <a:endParaRPr lang="en-US"/>
        </a:p>
      </dgm:t>
    </dgm:pt>
    <dgm:pt modelId="{B4E96A48-8591-48C5-A039-AAA08A97B622}">
      <dgm:prSet phldrT="[Text]">
        <dgm:style>
          <a:lnRef idx="2">
            <a:schemeClr val="accent6"/>
          </a:lnRef>
          <a:fillRef idx="1">
            <a:schemeClr val="lt1"/>
          </a:fillRef>
          <a:effectRef idx="0">
            <a:schemeClr val="accent6"/>
          </a:effectRef>
          <a:fontRef idx="minor">
            <a:schemeClr val="dk1"/>
          </a:fontRef>
        </dgm:style>
      </dgm:prSet>
      <dgm:spPr/>
      <dgm:t>
        <a:bodyPr/>
        <a:lstStyle/>
        <a:p>
          <a:r>
            <a:rPr lang="en-US" dirty="0"/>
            <a:t>Social influences</a:t>
          </a:r>
        </a:p>
      </dgm:t>
    </dgm:pt>
    <dgm:pt modelId="{740A6AB8-DC5A-4CBF-BE7E-DA1F1A565A58}" type="parTrans" cxnId="{213942FA-2DB0-40C9-A7D8-24FF5FCC087E}">
      <dgm:prSet/>
      <dgm:spPr/>
      <dgm:t>
        <a:bodyPr/>
        <a:lstStyle/>
        <a:p>
          <a:endParaRPr lang="en-US"/>
        </a:p>
      </dgm:t>
    </dgm:pt>
    <dgm:pt modelId="{C90FA814-9F0B-4254-B478-2B1E48862F13}" type="sibTrans" cxnId="{213942FA-2DB0-40C9-A7D8-24FF5FCC087E}">
      <dgm:prSet/>
      <dgm:spPr/>
      <dgm:t>
        <a:bodyPr/>
        <a:lstStyle/>
        <a:p>
          <a:endParaRPr lang="en-US"/>
        </a:p>
      </dgm:t>
    </dgm:pt>
    <dgm:pt modelId="{DECCB0A9-F312-4302-A628-5BC9A8914600}">
      <dgm:prSet phldrT="[Text]">
        <dgm:style>
          <a:lnRef idx="2">
            <a:schemeClr val="accent6"/>
          </a:lnRef>
          <a:fillRef idx="1">
            <a:schemeClr val="lt1"/>
          </a:fillRef>
          <a:effectRef idx="0">
            <a:schemeClr val="accent6"/>
          </a:effectRef>
          <a:fontRef idx="minor">
            <a:schemeClr val="dk1"/>
          </a:fontRef>
        </dgm:style>
      </dgm:prSet>
      <dgm:spPr/>
      <dgm:t>
        <a:bodyPr/>
        <a:lstStyle/>
        <a:p>
          <a:r>
            <a:rPr lang="en-US" dirty="0"/>
            <a:t>Technological influences</a:t>
          </a:r>
        </a:p>
      </dgm:t>
    </dgm:pt>
    <dgm:pt modelId="{4B0C2B9D-9768-4915-B095-385F43051DB1}" type="parTrans" cxnId="{522E88E8-7159-4C58-B8C5-7C65F528B2CF}">
      <dgm:prSet/>
      <dgm:spPr/>
      <dgm:t>
        <a:bodyPr/>
        <a:lstStyle/>
        <a:p>
          <a:endParaRPr lang="en-US"/>
        </a:p>
      </dgm:t>
    </dgm:pt>
    <dgm:pt modelId="{ED404ACE-233F-4803-B5D6-89D3926A72D5}" type="sibTrans" cxnId="{522E88E8-7159-4C58-B8C5-7C65F528B2CF}">
      <dgm:prSet/>
      <dgm:spPr/>
      <dgm:t>
        <a:bodyPr/>
        <a:lstStyle/>
        <a:p>
          <a:endParaRPr lang="en-US"/>
        </a:p>
      </dgm:t>
    </dgm:pt>
    <dgm:pt modelId="{BDB0C660-C867-4B84-A526-5AF5A785C74C}">
      <dgm:prSet phldrT="[Text]">
        <dgm:style>
          <a:lnRef idx="2">
            <a:schemeClr val="accent6"/>
          </a:lnRef>
          <a:fillRef idx="1">
            <a:schemeClr val="lt1"/>
          </a:fillRef>
          <a:effectRef idx="0">
            <a:schemeClr val="accent6"/>
          </a:effectRef>
          <a:fontRef idx="minor">
            <a:schemeClr val="dk1"/>
          </a:fontRef>
        </dgm:style>
      </dgm:prSet>
      <dgm:spPr/>
      <dgm:t>
        <a:bodyPr/>
        <a:lstStyle/>
        <a:p>
          <a:r>
            <a:rPr lang="en-US" dirty="0"/>
            <a:t>Growth vs. defensive vs. cyclical</a:t>
          </a:r>
        </a:p>
      </dgm:t>
    </dgm:pt>
    <dgm:pt modelId="{9C1A9FE5-D6FB-4F79-B6F0-E19DD657F988}" type="parTrans" cxnId="{5DDF1305-4F95-4028-AF54-AD259F3D42BB}">
      <dgm:prSet/>
      <dgm:spPr/>
      <dgm:t>
        <a:bodyPr/>
        <a:lstStyle/>
        <a:p>
          <a:endParaRPr lang="en-US"/>
        </a:p>
      </dgm:t>
    </dgm:pt>
    <dgm:pt modelId="{456EB634-8820-40CA-B559-07E50E20877C}" type="sibTrans" cxnId="{5DDF1305-4F95-4028-AF54-AD259F3D42BB}">
      <dgm:prSet/>
      <dgm:spPr/>
      <dgm:t>
        <a:bodyPr/>
        <a:lstStyle/>
        <a:p>
          <a:endParaRPr lang="en-US"/>
        </a:p>
      </dgm:t>
    </dgm:pt>
    <dgm:pt modelId="{E153E131-2362-47E9-A5F6-5756C1A10472}" type="pres">
      <dgm:prSet presAssocID="{F8B98823-E47F-4692-AE64-7627F3C3DD9B}" presName="Name0" presStyleCnt="0">
        <dgm:presLayoutVars>
          <dgm:dir/>
          <dgm:resizeHandles val="exact"/>
        </dgm:presLayoutVars>
      </dgm:prSet>
      <dgm:spPr/>
    </dgm:pt>
    <dgm:pt modelId="{92335EEF-9974-467A-8EB7-B93F3277A8EE}" type="pres">
      <dgm:prSet presAssocID="{934ED206-B10F-48D9-B26C-305DD6EBC835}" presName="node" presStyleLbl="node1" presStyleIdx="0" presStyleCnt="12">
        <dgm:presLayoutVars>
          <dgm:bulletEnabled val="1"/>
        </dgm:presLayoutVars>
      </dgm:prSet>
      <dgm:spPr/>
    </dgm:pt>
    <dgm:pt modelId="{71E00C5C-778F-417A-BA9A-97E8FCB9783C}" type="pres">
      <dgm:prSet presAssocID="{2DC1D8E5-37A6-4D99-BDB9-ED23118E4B4E}" presName="sibTrans" presStyleLbl="sibTrans1D1" presStyleIdx="0" presStyleCnt="11"/>
      <dgm:spPr/>
    </dgm:pt>
    <dgm:pt modelId="{5CF52C8C-42C2-422A-A686-D9E7A4F059EC}" type="pres">
      <dgm:prSet presAssocID="{2DC1D8E5-37A6-4D99-BDB9-ED23118E4B4E}" presName="connectorText" presStyleLbl="sibTrans1D1" presStyleIdx="0" presStyleCnt="11"/>
      <dgm:spPr/>
    </dgm:pt>
    <dgm:pt modelId="{0C0A699D-9BA7-496C-AAD6-586C4C042BD8}" type="pres">
      <dgm:prSet presAssocID="{E7EE20BC-1A41-4035-8E62-A74A19C9E2DC}" presName="node" presStyleLbl="node1" presStyleIdx="1" presStyleCnt="12">
        <dgm:presLayoutVars>
          <dgm:bulletEnabled val="1"/>
        </dgm:presLayoutVars>
      </dgm:prSet>
      <dgm:spPr/>
    </dgm:pt>
    <dgm:pt modelId="{0678B1A1-D42D-4CAC-9549-E59DA29E68BA}" type="pres">
      <dgm:prSet presAssocID="{48B47347-2BEA-4965-932F-E58D4FC6682B}" presName="sibTrans" presStyleLbl="sibTrans1D1" presStyleIdx="1" presStyleCnt="11"/>
      <dgm:spPr/>
    </dgm:pt>
    <dgm:pt modelId="{47D9F9BF-9ED7-45A6-9402-1756C9CE6322}" type="pres">
      <dgm:prSet presAssocID="{48B47347-2BEA-4965-932F-E58D4FC6682B}" presName="connectorText" presStyleLbl="sibTrans1D1" presStyleIdx="1" presStyleCnt="11"/>
      <dgm:spPr/>
    </dgm:pt>
    <dgm:pt modelId="{765DAE84-BBF9-4419-B823-0633041298D3}" type="pres">
      <dgm:prSet presAssocID="{02E504F2-F329-4BFC-B3F6-CAB41F57FB07}" presName="node" presStyleLbl="node1" presStyleIdx="2" presStyleCnt="12">
        <dgm:presLayoutVars>
          <dgm:bulletEnabled val="1"/>
        </dgm:presLayoutVars>
      </dgm:prSet>
      <dgm:spPr/>
    </dgm:pt>
    <dgm:pt modelId="{6C97A5A1-8DD0-45A1-B9F5-79609C915AA0}" type="pres">
      <dgm:prSet presAssocID="{41E33EB4-14EF-4FD5-9512-9641E4074752}" presName="sibTrans" presStyleLbl="sibTrans1D1" presStyleIdx="2" presStyleCnt="11"/>
      <dgm:spPr/>
    </dgm:pt>
    <dgm:pt modelId="{7C489498-3EBC-40EB-BDFF-4D551FF1D645}" type="pres">
      <dgm:prSet presAssocID="{41E33EB4-14EF-4FD5-9512-9641E4074752}" presName="connectorText" presStyleLbl="sibTrans1D1" presStyleIdx="2" presStyleCnt="11"/>
      <dgm:spPr/>
    </dgm:pt>
    <dgm:pt modelId="{4F5225D3-D077-4EE9-AE4B-16F1A25B2C36}" type="pres">
      <dgm:prSet presAssocID="{53639358-A987-4535-9948-FC3CFEFA64EB}" presName="node" presStyleLbl="node1" presStyleIdx="3" presStyleCnt="12">
        <dgm:presLayoutVars>
          <dgm:bulletEnabled val="1"/>
        </dgm:presLayoutVars>
      </dgm:prSet>
      <dgm:spPr/>
    </dgm:pt>
    <dgm:pt modelId="{A0361B74-F5E3-49E0-AB3A-A168C0EB1D70}" type="pres">
      <dgm:prSet presAssocID="{FE6F09A8-7010-4D1C-8059-C410C3A7A0FA}" presName="sibTrans" presStyleLbl="sibTrans1D1" presStyleIdx="3" presStyleCnt="11"/>
      <dgm:spPr/>
    </dgm:pt>
    <dgm:pt modelId="{59C9CAE3-89B0-4D95-9FA8-3973BE3AB29E}" type="pres">
      <dgm:prSet presAssocID="{FE6F09A8-7010-4D1C-8059-C410C3A7A0FA}" presName="connectorText" presStyleLbl="sibTrans1D1" presStyleIdx="3" presStyleCnt="11"/>
      <dgm:spPr/>
    </dgm:pt>
    <dgm:pt modelId="{CF6326A0-380D-436F-8144-97E95CB45A1D}" type="pres">
      <dgm:prSet presAssocID="{7A7E4906-0191-479C-8F21-1FDBCA46A68E}" presName="node" presStyleLbl="node1" presStyleIdx="4" presStyleCnt="12">
        <dgm:presLayoutVars>
          <dgm:bulletEnabled val="1"/>
        </dgm:presLayoutVars>
      </dgm:prSet>
      <dgm:spPr/>
    </dgm:pt>
    <dgm:pt modelId="{BA4EC0EE-66AD-460F-878A-2AF04B3F6DBD}" type="pres">
      <dgm:prSet presAssocID="{8822DAD2-94A7-4EF7-B169-0D666341CC31}" presName="sibTrans" presStyleLbl="sibTrans1D1" presStyleIdx="4" presStyleCnt="11"/>
      <dgm:spPr/>
    </dgm:pt>
    <dgm:pt modelId="{C47BB6D3-B9B7-429D-9983-CE1E76DA445D}" type="pres">
      <dgm:prSet presAssocID="{8822DAD2-94A7-4EF7-B169-0D666341CC31}" presName="connectorText" presStyleLbl="sibTrans1D1" presStyleIdx="4" presStyleCnt="11"/>
      <dgm:spPr/>
    </dgm:pt>
    <dgm:pt modelId="{4E02C6EA-BF3F-4996-941F-B4E2A14F4E73}" type="pres">
      <dgm:prSet presAssocID="{C417E99B-F3FB-434F-829C-46250F2C8682}" presName="node" presStyleLbl="node1" presStyleIdx="5" presStyleCnt="12">
        <dgm:presLayoutVars>
          <dgm:bulletEnabled val="1"/>
        </dgm:presLayoutVars>
      </dgm:prSet>
      <dgm:spPr/>
    </dgm:pt>
    <dgm:pt modelId="{12EFD92C-F0ED-4907-B4B0-D08B660CA38B}" type="pres">
      <dgm:prSet presAssocID="{D53737DC-AB41-450C-B10D-4FAFE96520A6}" presName="sibTrans" presStyleLbl="sibTrans1D1" presStyleIdx="5" presStyleCnt="11"/>
      <dgm:spPr/>
    </dgm:pt>
    <dgm:pt modelId="{4CDBF50E-CEB2-4FBF-A8CA-A08CE53774B0}" type="pres">
      <dgm:prSet presAssocID="{D53737DC-AB41-450C-B10D-4FAFE96520A6}" presName="connectorText" presStyleLbl="sibTrans1D1" presStyleIdx="5" presStyleCnt="11"/>
      <dgm:spPr/>
    </dgm:pt>
    <dgm:pt modelId="{B9A08765-F3C1-4197-A86F-06E25C3D5B2A}" type="pres">
      <dgm:prSet presAssocID="{4FF4CC1E-9997-494A-A722-5749005F3E92}" presName="node" presStyleLbl="node1" presStyleIdx="6" presStyleCnt="12">
        <dgm:presLayoutVars>
          <dgm:bulletEnabled val="1"/>
        </dgm:presLayoutVars>
      </dgm:prSet>
      <dgm:spPr/>
    </dgm:pt>
    <dgm:pt modelId="{7267ECDC-F789-4146-840B-30D466314B27}" type="pres">
      <dgm:prSet presAssocID="{CED367F7-02A6-4071-B824-8CB0BE478F6F}" presName="sibTrans" presStyleLbl="sibTrans1D1" presStyleIdx="6" presStyleCnt="11"/>
      <dgm:spPr/>
    </dgm:pt>
    <dgm:pt modelId="{827F60C5-3284-4F70-89F5-58C2822AD79A}" type="pres">
      <dgm:prSet presAssocID="{CED367F7-02A6-4071-B824-8CB0BE478F6F}" presName="connectorText" presStyleLbl="sibTrans1D1" presStyleIdx="6" presStyleCnt="11"/>
      <dgm:spPr/>
    </dgm:pt>
    <dgm:pt modelId="{5D56FF81-AA2F-4CEA-911F-61057307DB58}" type="pres">
      <dgm:prSet presAssocID="{08BFA472-3504-446E-876F-4A85150F02A5}" presName="node" presStyleLbl="node1" presStyleIdx="7" presStyleCnt="12">
        <dgm:presLayoutVars>
          <dgm:bulletEnabled val="1"/>
        </dgm:presLayoutVars>
      </dgm:prSet>
      <dgm:spPr/>
    </dgm:pt>
    <dgm:pt modelId="{B66A05E6-1BC5-497D-9958-9283B5FFD562}" type="pres">
      <dgm:prSet presAssocID="{50A625C3-1FB4-4B68-9846-F160B3298455}" presName="sibTrans" presStyleLbl="sibTrans1D1" presStyleIdx="7" presStyleCnt="11"/>
      <dgm:spPr/>
    </dgm:pt>
    <dgm:pt modelId="{D4F4F810-BC0A-4764-94FD-8EE1B92A926F}" type="pres">
      <dgm:prSet presAssocID="{50A625C3-1FB4-4B68-9846-F160B3298455}" presName="connectorText" presStyleLbl="sibTrans1D1" presStyleIdx="7" presStyleCnt="11"/>
      <dgm:spPr/>
    </dgm:pt>
    <dgm:pt modelId="{2422BFF2-11DB-466D-A697-1DFA966579F3}" type="pres">
      <dgm:prSet presAssocID="{81F6FB11-EDD9-459B-9E54-400691204BD2}" presName="node" presStyleLbl="node1" presStyleIdx="8" presStyleCnt="12">
        <dgm:presLayoutVars>
          <dgm:bulletEnabled val="1"/>
        </dgm:presLayoutVars>
      </dgm:prSet>
      <dgm:spPr/>
    </dgm:pt>
    <dgm:pt modelId="{A642B7B8-15D5-46F8-BEBC-5F513C2D2051}" type="pres">
      <dgm:prSet presAssocID="{BFC21E0C-D0BC-464C-825F-CD80B1BB102C}" presName="sibTrans" presStyleLbl="sibTrans1D1" presStyleIdx="8" presStyleCnt="11"/>
      <dgm:spPr/>
    </dgm:pt>
    <dgm:pt modelId="{6A486B80-A02D-4AF7-8AEF-75027EBF8BFB}" type="pres">
      <dgm:prSet presAssocID="{BFC21E0C-D0BC-464C-825F-CD80B1BB102C}" presName="connectorText" presStyleLbl="sibTrans1D1" presStyleIdx="8" presStyleCnt="11"/>
      <dgm:spPr/>
    </dgm:pt>
    <dgm:pt modelId="{E48B2EBA-6746-4A54-A5C5-03FC979B78E7}" type="pres">
      <dgm:prSet presAssocID="{B4E96A48-8591-48C5-A039-AAA08A97B622}" presName="node" presStyleLbl="node1" presStyleIdx="9" presStyleCnt="12">
        <dgm:presLayoutVars>
          <dgm:bulletEnabled val="1"/>
        </dgm:presLayoutVars>
      </dgm:prSet>
      <dgm:spPr/>
    </dgm:pt>
    <dgm:pt modelId="{0755FA34-697C-4FBC-ADBE-16F230649A59}" type="pres">
      <dgm:prSet presAssocID="{C90FA814-9F0B-4254-B478-2B1E48862F13}" presName="sibTrans" presStyleLbl="sibTrans1D1" presStyleIdx="9" presStyleCnt="11"/>
      <dgm:spPr/>
    </dgm:pt>
    <dgm:pt modelId="{B88300EB-61D6-4DA0-AA0A-151772D94A4D}" type="pres">
      <dgm:prSet presAssocID="{C90FA814-9F0B-4254-B478-2B1E48862F13}" presName="connectorText" presStyleLbl="sibTrans1D1" presStyleIdx="9" presStyleCnt="11"/>
      <dgm:spPr/>
    </dgm:pt>
    <dgm:pt modelId="{2859E5FD-B334-4B9A-8F4A-A66F21DC162E}" type="pres">
      <dgm:prSet presAssocID="{DECCB0A9-F312-4302-A628-5BC9A8914600}" presName="node" presStyleLbl="node1" presStyleIdx="10" presStyleCnt="12">
        <dgm:presLayoutVars>
          <dgm:bulletEnabled val="1"/>
        </dgm:presLayoutVars>
      </dgm:prSet>
      <dgm:spPr/>
    </dgm:pt>
    <dgm:pt modelId="{E45D03FA-65D7-4607-A3AC-5A5A5A22B2CC}" type="pres">
      <dgm:prSet presAssocID="{ED404ACE-233F-4803-B5D6-89D3926A72D5}" presName="sibTrans" presStyleLbl="sibTrans1D1" presStyleIdx="10" presStyleCnt="11"/>
      <dgm:spPr/>
    </dgm:pt>
    <dgm:pt modelId="{3FC1E6ED-F27E-43D6-B756-6A8E3DBD83DB}" type="pres">
      <dgm:prSet presAssocID="{ED404ACE-233F-4803-B5D6-89D3926A72D5}" presName="connectorText" presStyleLbl="sibTrans1D1" presStyleIdx="10" presStyleCnt="11"/>
      <dgm:spPr/>
    </dgm:pt>
    <dgm:pt modelId="{9CD1616D-60E6-40C0-BC49-85C222F1CBD8}" type="pres">
      <dgm:prSet presAssocID="{BDB0C660-C867-4B84-A526-5AF5A785C74C}" presName="node" presStyleLbl="node1" presStyleIdx="11" presStyleCnt="12">
        <dgm:presLayoutVars>
          <dgm:bulletEnabled val="1"/>
        </dgm:presLayoutVars>
      </dgm:prSet>
      <dgm:spPr/>
    </dgm:pt>
  </dgm:ptLst>
  <dgm:cxnLst>
    <dgm:cxn modelId="{A1D82E01-274A-4E9B-AC28-9D70B799140D}" type="presOf" srcId="{BDB0C660-C867-4B84-A526-5AF5A785C74C}" destId="{9CD1616D-60E6-40C0-BC49-85C222F1CBD8}" srcOrd="0" destOrd="0" presId="urn:microsoft.com/office/officeart/2005/8/layout/bProcess3"/>
    <dgm:cxn modelId="{1A56C002-A21B-42E8-93C6-759D7CC77632}" type="presOf" srcId="{2DC1D8E5-37A6-4D99-BDB9-ED23118E4B4E}" destId="{71E00C5C-778F-417A-BA9A-97E8FCB9783C}" srcOrd="0" destOrd="0" presId="urn:microsoft.com/office/officeart/2005/8/layout/bProcess3"/>
    <dgm:cxn modelId="{5DDF1305-4F95-4028-AF54-AD259F3D42BB}" srcId="{F8B98823-E47F-4692-AE64-7627F3C3DD9B}" destId="{BDB0C660-C867-4B84-A526-5AF5A785C74C}" srcOrd="11" destOrd="0" parTransId="{9C1A9FE5-D6FB-4F79-B6F0-E19DD657F988}" sibTransId="{456EB634-8820-40CA-B559-07E50E20877C}"/>
    <dgm:cxn modelId="{528AC60B-43CC-43F8-8D9F-3CA6164B272C}" type="presOf" srcId="{02E504F2-F329-4BFC-B3F6-CAB41F57FB07}" destId="{765DAE84-BBF9-4419-B823-0633041298D3}" srcOrd="0" destOrd="0" presId="urn:microsoft.com/office/officeart/2005/8/layout/bProcess3"/>
    <dgm:cxn modelId="{86EECC11-74E4-4480-8CE9-E2CA55220526}" type="presOf" srcId="{B4E96A48-8591-48C5-A039-AAA08A97B622}" destId="{E48B2EBA-6746-4A54-A5C5-03FC979B78E7}" srcOrd="0" destOrd="0" presId="urn:microsoft.com/office/officeart/2005/8/layout/bProcess3"/>
    <dgm:cxn modelId="{ABAC0F12-E481-4D50-85EB-D638CCDFD153}" type="presOf" srcId="{ED404ACE-233F-4803-B5D6-89D3926A72D5}" destId="{3FC1E6ED-F27E-43D6-B756-6A8E3DBD83DB}" srcOrd="1" destOrd="0" presId="urn:microsoft.com/office/officeart/2005/8/layout/bProcess3"/>
    <dgm:cxn modelId="{CBD8E814-0DC8-463C-9809-D06EE7AB5FEA}" type="presOf" srcId="{E7EE20BC-1A41-4035-8E62-A74A19C9E2DC}" destId="{0C0A699D-9BA7-496C-AAD6-586C4C042BD8}" srcOrd="0" destOrd="0" presId="urn:microsoft.com/office/officeart/2005/8/layout/bProcess3"/>
    <dgm:cxn modelId="{B0E9981D-BC01-49CB-B8BE-A66EC7765CAE}" srcId="{F8B98823-E47F-4692-AE64-7627F3C3DD9B}" destId="{53639358-A987-4535-9948-FC3CFEFA64EB}" srcOrd="3" destOrd="0" parTransId="{97F9F809-8EA5-42BD-96DB-861FBCB90D82}" sibTransId="{FE6F09A8-7010-4D1C-8059-C410C3A7A0FA}"/>
    <dgm:cxn modelId="{C34EBC20-694A-4390-86F9-5B75A765B2DF}" type="presOf" srcId="{50A625C3-1FB4-4B68-9846-F160B3298455}" destId="{B66A05E6-1BC5-497D-9958-9283B5FFD562}" srcOrd="0" destOrd="0" presId="urn:microsoft.com/office/officeart/2005/8/layout/bProcess3"/>
    <dgm:cxn modelId="{74A7E926-FEB0-4624-920B-86910B225718}" srcId="{F8B98823-E47F-4692-AE64-7627F3C3DD9B}" destId="{81F6FB11-EDD9-459B-9E54-400691204BD2}" srcOrd="8" destOrd="0" parTransId="{7B794381-4003-4A0A-BD93-BBEFB8C3566C}" sibTransId="{BFC21E0C-D0BC-464C-825F-CD80B1BB102C}"/>
    <dgm:cxn modelId="{36E5C82B-AD0F-448C-8F84-168F67D746AA}" srcId="{F8B98823-E47F-4692-AE64-7627F3C3DD9B}" destId="{4FF4CC1E-9997-494A-A722-5749005F3E92}" srcOrd="6" destOrd="0" parTransId="{5E0B3754-5341-4112-A826-C31D45D5641C}" sibTransId="{CED367F7-02A6-4071-B824-8CB0BE478F6F}"/>
    <dgm:cxn modelId="{0EE6CC36-E60E-4EC8-AFAE-D0ABCDB81043}" type="presOf" srcId="{CED367F7-02A6-4071-B824-8CB0BE478F6F}" destId="{827F60C5-3284-4F70-89F5-58C2822AD79A}" srcOrd="1" destOrd="0" presId="urn:microsoft.com/office/officeart/2005/8/layout/bProcess3"/>
    <dgm:cxn modelId="{14F9D33C-5E0F-4DCC-8A85-E1E055377E88}" type="presOf" srcId="{41E33EB4-14EF-4FD5-9512-9641E4074752}" destId="{6C97A5A1-8DD0-45A1-B9F5-79609C915AA0}" srcOrd="0" destOrd="0" presId="urn:microsoft.com/office/officeart/2005/8/layout/bProcess3"/>
    <dgm:cxn modelId="{B331065F-5DDF-444E-AE6C-4EE501FBADA7}" type="presOf" srcId="{FE6F09A8-7010-4D1C-8059-C410C3A7A0FA}" destId="{59C9CAE3-89B0-4D95-9FA8-3973BE3AB29E}" srcOrd="1" destOrd="0" presId="urn:microsoft.com/office/officeart/2005/8/layout/bProcess3"/>
    <dgm:cxn modelId="{53FB3E63-DC64-4CF9-850A-77BCAD8E5DEE}" type="presOf" srcId="{48B47347-2BEA-4965-932F-E58D4FC6682B}" destId="{0678B1A1-D42D-4CAC-9549-E59DA29E68BA}" srcOrd="0" destOrd="0" presId="urn:microsoft.com/office/officeart/2005/8/layout/bProcess3"/>
    <dgm:cxn modelId="{B7D1A649-88BF-42DB-8893-9ECC536A85A2}" type="presOf" srcId="{48B47347-2BEA-4965-932F-E58D4FC6682B}" destId="{47D9F9BF-9ED7-45A6-9402-1756C9CE6322}" srcOrd="1" destOrd="0" presId="urn:microsoft.com/office/officeart/2005/8/layout/bProcess3"/>
    <dgm:cxn modelId="{4E4DD549-91D9-46D9-A04D-7DF1936F36D8}" type="presOf" srcId="{C417E99B-F3FB-434F-829C-46250F2C8682}" destId="{4E02C6EA-BF3F-4996-941F-B4E2A14F4E73}" srcOrd="0" destOrd="0" presId="urn:microsoft.com/office/officeart/2005/8/layout/bProcess3"/>
    <dgm:cxn modelId="{27BD046F-8DFF-44B5-8AE0-AE938E1AE1CB}" srcId="{F8B98823-E47F-4692-AE64-7627F3C3DD9B}" destId="{08BFA472-3504-446E-876F-4A85150F02A5}" srcOrd="7" destOrd="0" parTransId="{177210AD-A041-4C2D-B64E-0D711FE5E1C2}" sibTransId="{50A625C3-1FB4-4B68-9846-F160B3298455}"/>
    <dgm:cxn modelId="{9FE5DE72-704B-44C6-A7A9-5B12683F2885}" type="presOf" srcId="{53639358-A987-4535-9948-FC3CFEFA64EB}" destId="{4F5225D3-D077-4EE9-AE4B-16F1A25B2C36}" srcOrd="0" destOrd="0" presId="urn:microsoft.com/office/officeart/2005/8/layout/bProcess3"/>
    <dgm:cxn modelId="{F2ABBE54-13CB-4AE3-81D9-7729453CACD7}" type="presOf" srcId="{F8B98823-E47F-4692-AE64-7627F3C3DD9B}" destId="{E153E131-2362-47E9-A5F6-5756C1A10472}" srcOrd="0" destOrd="0" presId="urn:microsoft.com/office/officeart/2005/8/layout/bProcess3"/>
    <dgm:cxn modelId="{DC51BB57-D180-4F7A-8BCB-56FE828C26EF}" type="presOf" srcId="{2DC1D8E5-37A6-4D99-BDB9-ED23118E4B4E}" destId="{5CF52C8C-42C2-422A-A686-D9E7A4F059EC}" srcOrd="1" destOrd="0" presId="urn:microsoft.com/office/officeart/2005/8/layout/bProcess3"/>
    <dgm:cxn modelId="{E8DBD07D-97C8-4CB5-9C28-22798DCEEBFF}" type="presOf" srcId="{D53737DC-AB41-450C-B10D-4FAFE96520A6}" destId="{4CDBF50E-CEB2-4FBF-A8CA-A08CE53774B0}" srcOrd="1" destOrd="0" presId="urn:microsoft.com/office/officeart/2005/8/layout/bProcess3"/>
    <dgm:cxn modelId="{3AA86981-51BA-4DA4-81F4-FBD75BC877B6}" type="presOf" srcId="{7A7E4906-0191-479C-8F21-1FDBCA46A68E}" destId="{CF6326A0-380D-436F-8144-97E95CB45A1D}" srcOrd="0" destOrd="0" presId="urn:microsoft.com/office/officeart/2005/8/layout/bProcess3"/>
    <dgm:cxn modelId="{C2A55A88-F436-49DC-A509-3DF99DCD1C52}" type="presOf" srcId="{C90FA814-9F0B-4254-B478-2B1E48862F13}" destId="{B88300EB-61D6-4DA0-AA0A-151772D94A4D}" srcOrd="1" destOrd="0" presId="urn:microsoft.com/office/officeart/2005/8/layout/bProcess3"/>
    <dgm:cxn modelId="{15242089-47E5-4A55-AC81-8E36F64C82B7}" type="presOf" srcId="{FE6F09A8-7010-4D1C-8059-C410C3A7A0FA}" destId="{A0361B74-F5E3-49E0-AB3A-A168C0EB1D70}" srcOrd="0" destOrd="0" presId="urn:microsoft.com/office/officeart/2005/8/layout/bProcess3"/>
    <dgm:cxn modelId="{253EAE8D-0040-4187-A6B9-1BD723AF6021}" type="presOf" srcId="{8822DAD2-94A7-4EF7-B169-0D666341CC31}" destId="{C47BB6D3-B9B7-429D-9983-CE1E76DA445D}" srcOrd="1" destOrd="0" presId="urn:microsoft.com/office/officeart/2005/8/layout/bProcess3"/>
    <dgm:cxn modelId="{B8C4E595-EA05-4E52-BF77-1FDB1CD618D6}" type="presOf" srcId="{50A625C3-1FB4-4B68-9846-F160B3298455}" destId="{D4F4F810-BC0A-4764-94FD-8EE1B92A926F}" srcOrd="1" destOrd="0" presId="urn:microsoft.com/office/officeart/2005/8/layout/bProcess3"/>
    <dgm:cxn modelId="{327E9C9B-81A9-4037-BB45-93CB5643CD8F}" srcId="{F8B98823-E47F-4692-AE64-7627F3C3DD9B}" destId="{7A7E4906-0191-479C-8F21-1FDBCA46A68E}" srcOrd="4" destOrd="0" parTransId="{FD9E8649-9420-4E0F-9449-5DB5A36B6967}" sibTransId="{8822DAD2-94A7-4EF7-B169-0D666341CC31}"/>
    <dgm:cxn modelId="{F141149E-C5EB-4240-B214-C8B3ED7214EB}" type="presOf" srcId="{41E33EB4-14EF-4FD5-9512-9641E4074752}" destId="{7C489498-3EBC-40EB-BDFF-4D551FF1D645}" srcOrd="1" destOrd="0" presId="urn:microsoft.com/office/officeart/2005/8/layout/bProcess3"/>
    <dgm:cxn modelId="{AFA3799F-5F28-4B64-A0A1-BD7E2191E9B0}" type="presOf" srcId="{C90FA814-9F0B-4254-B478-2B1E48862F13}" destId="{0755FA34-697C-4FBC-ADBE-16F230649A59}" srcOrd="0" destOrd="0" presId="urn:microsoft.com/office/officeart/2005/8/layout/bProcess3"/>
    <dgm:cxn modelId="{3FD57CAA-1305-40E9-8939-E31191E49F38}" srcId="{F8B98823-E47F-4692-AE64-7627F3C3DD9B}" destId="{02E504F2-F329-4BFC-B3F6-CAB41F57FB07}" srcOrd="2" destOrd="0" parTransId="{CB2DD58F-0712-41B9-B62B-F2DBCED6FECA}" sibTransId="{41E33EB4-14EF-4FD5-9512-9641E4074752}"/>
    <dgm:cxn modelId="{EAA9CAAB-BCEF-41D3-9347-CFBFCEFD1DFA}" srcId="{F8B98823-E47F-4692-AE64-7627F3C3DD9B}" destId="{C417E99B-F3FB-434F-829C-46250F2C8682}" srcOrd="5" destOrd="0" parTransId="{A8A0E4B5-0749-44DE-8F5C-27BEDAF2FE9E}" sibTransId="{D53737DC-AB41-450C-B10D-4FAFE96520A6}"/>
    <dgm:cxn modelId="{FBF1A6AF-8D9C-4F58-BD4D-0C96C6D8E4CD}" srcId="{F8B98823-E47F-4692-AE64-7627F3C3DD9B}" destId="{934ED206-B10F-48D9-B26C-305DD6EBC835}" srcOrd="0" destOrd="0" parTransId="{1ADCAE5F-F69F-4AC4-856F-B173D70878C4}" sibTransId="{2DC1D8E5-37A6-4D99-BDB9-ED23118E4B4E}"/>
    <dgm:cxn modelId="{7DCCD9C2-44E1-4AFE-BB60-FC11F7521601}" type="presOf" srcId="{BFC21E0C-D0BC-464C-825F-CD80B1BB102C}" destId="{A642B7B8-15D5-46F8-BEBC-5F513C2D2051}" srcOrd="0" destOrd="0" presId="urn:microsoft.com/office/officeart/2005/8/layout/bProcess3"/>
    <dgm:cxn modelId="{790A2FC3-EF0D-4E1C-A760-83D62DEA4DF1}" srcId="{F8B98823-E47F-4692-AE64-7627F3C3DD9B}" destId="{E7EE20BC-1A41-4035-8E62-A74A19C9E2DC}" srcOrd="1" destOrd="0" parTransId="{E3D9AB30-A71A-4327-A451-62E16546A385}" sibTransId="{48B47347-2BEA-4965-932F-E58D4FC6682B}"/>
    <dgm:cxn modelId="{DD992CCD-68D5-4E7C-9E47-7EF8EDEB360C}" type="presOf" srcId="{ED404ACE-233F-4803-B5D6-89D3926A72D5}" destId="{E45D03FA-65D7-4607-A3AC-5A5A5A22B2CC}" srcOrd="0" destOrd="0" presId="urn:microsoft.com/office/officeart/2005/8/layout/bProcess3"/>
    <dgm:cxn modelId="{E9CE22D0-2CB8-4544-82D3-019A95AAE633}" type="presOf" srcId="{D53737DC-AB41-450C-B10D-4FAFE96520A6}" destId="{12EFD92C-F0ED-4907-B4B0-D08B660CA38B}" srcOrd="0" destOrd="0" presId="urn:microsoft.com/office/officeart/2005/8/layout/bProcess3"/>
    <dgm:cxn modelId="{FAF246D5-6C32-4211-8E16-E2184AA07C03}" type="presOf" srcId="{8822DAD2-94A7-4EF7-B169-0D666341CC31}" destId="{BA4EC0EE-66AD-460F-878A-2AF04B3F6DBD}" srcOrd="0" destOrd="0" presId="urn:microsoft.com/office/officeart/2005/8/layout/bProcess3"/>
    <dgm:cxn modelId="{B4C8F4E1-49F5-4E4F-AFB3-731E33C278F9}" type="presOf" srcId="{934ED206-B10F-48D9-B26C-305DD6EBC835}" destId="{92335EEF-9974-467A-8EB7-B93F3277A8EE}" srcOrd="0" destOrd="0" presId="urn:microsoft.com/office/officeart/2005/8/layout/bProcess3"/>
    <dgm:cxn modelId="{434B7CE5-A202-4480-A763-6374525262A6}" type="presOf" srcId="{DECCB0A9-F312-4302-A628-5BC9A8914600}" destId="{2859E5FD-B334-4B9A-8F4A-A66F21DC162E}" srcOrd="0" destOrd="0" presId="urn:microsoft.com/office/officeart/2005/8/layout/bProcess3"/>
    <dgm:cxn modelId="{522E88E8-7159-4C58-B8C5-7C65F528B2CF}" srcId="{F8B98823-E47F-4692-AE64-7627F3C3DD9B}" destId="{DECCB0A9-F312-4302-A628-5BC9A8914600}" srcOrd="10" destOrd="0" parTransId="{4B0C2B9D-9768-4915-B095-385F43051DB1}" sibTransId="{ED404ACE-233F-4803-B5D6-89D3926A72D5}"/>
    <dgm:cxn modelId="{83C44FEE-0A72-4747-B463-CD7EFC7E61DC}" type="presOf" srcId="{08BFA472-3504-446E-876F-4A85150F02A5}" destId="{5D56FF81-AA2F-4CEA-911F-61057307DB58}" srcOrd="0" destOrd="0" presId="urn:microsoft.com/office/officeart/2005/8/layout/bProcess3"/>
    <dgm:cxn modelId="{F9C5B3F8-BEBD-475E-B2AD-B479D80F79AE}" type="presOf" srcId="{4FF4CC1E-9997-494A-A722-5749005F3E92}" destId="{B9A08765-F3C1-4197-A86F-06E25C3D5B2A}" srcOrd="0" destOrd="0" presId="urn:microsoft.com/office/officeart/2005/8/layout/bProcess3"/>
    <dgm:cxn modelId="{213942FA-2DB0-40C9-A7D8-24FF5FCC087E}" srcId="{F8B98823-E47F-4692-AE64-7627F3C3DD9B}" destId="{B4E96A48-8591-48C5-A039-AAA08A97B622}" srcOrd="9" destOrd="0" parTransId="{740A6AB8-DC5A-4CBF-BE7E-DA1F1A565A58}" sibTransId="{C90FA814-9F0B-4254-B478-2B1E48862F13}"/>
    <dgm:cxn modelId="{B41049FA-616B-4B6D-BECF-99D23AFC84AE}" type="presOf" srcId="{BFC21E0C-D0BC-464C-825F-CD80B1BB102C}" destId="{6A486B80-A02D-4AF7-8AEF-75027EBF8BFB}" srcOrd="1" destOrd="0" presId="urn:microsoft.com/office/officeart/2005/8/layout/bProcess3"/>
    <dgm:cxn modelId="{223EF7FA-247C-46EE-830B-4C3761EB0506}" type="presOf" srcId="{CED367F7-02A6-4071-B824-8CB0BE478F6F}" destId="{7267ECDC-F789-4146-840B-30D466314B27}" srcOrd="0" destOrd="0" presId="urn:microsoft.com/office/officeart/2005/8/layout/bProcess3"/>
    <dgm:cxn modelId="{1DC7F8FC-8D16-4649-9A82-B1886F2A99F2}" type="presOf" srcId="{81F6FB11-EDD9-459B-9E54-400691204BD2}" destId="{2422BFF2-11DB-466D-A697-1DFA966579F3}" srcOrd="0" destOrd="0" presId="urn:microsoft.com/office/officeart/2005/8/layout/bProcess3"/>
    <dgm:cxn modelId="{B8A19644-9749-4CFC-AC2E-9DF114330D2E}" type="presParOf" srcId="{E153E131-2362-47E9-A5F6-5756C1A10472}" destId="{92335EEF-9974-467A-8EB7-B93F3277A8EE}" srcOrd="0" destOrd="0" presId="urn:microsoft.com/office/officeart/2005/8/layout/bProcess3"/>
    <dgm:cxn modelId="{3B87755E-0651-4DBA-98A5-6171E55DC732}" type="presParOf" srcId="{E153E131-2362-47E9-A5F6-5756C1A10472}" destId="{71E00C5C-778F-417A-BA9A-97E8FCB9783C}" srcOrd="1" destOrd="0" presId="urn:microsoft.com/office/officeart/2005/8/layout/bProcess3"/>
    <dgm:cxn modelId="{9A68CAB2-2D45-46B4-9AF4-A24DCA83757D}" type="presParOf" srcId="{71E00C5C-778F-417A-BA9A-97E8FCB9783C}" destId="{5CF52C8C-42C2-422A-A686-D9E7A4F059EC}" srcOrd="0" destOrd="0" presId="urn:microsoft.com/office/officeart/2005/8/layout/bProcess3"/>
    <dgm:cxn modelId="{3D12D61B-44AC-4104-B245-0EDC04269D53}" type="presParOf" srcId="{E153E131-2362-47E9-A5F6-5756C1A10472}" destId="{0C0A699D-9BA7-496C-AAD6-586C4C042BD8}" srcOrd="2" destOrd="0" presId="urn:microsoft.com/office/officeart/2005/8/layout/bProcess3"/>
    <dgm:cxn modelId="{098E27D7-4E86-4BCB-A50A-6827EDAFCEB8}" type="presParOf" srcId="{E153E131-2362-47E9-A5F6-5756C1A10472}" destId="{0678B1A1-D42D-4CAC-9549-E59DA29E68BA}" srcOrd="3" destOrd="0" presId="urn:microsoft.com/office/officeart/2005/8/layout/bProcess3"/>
    <dgm:cxn modelId="{6A7581C9-B13B-456A-B878-3AEA794DAAF1}" type="presParOf" srcId="{0678B1A1-D42D-4CAC-9549-E59DA29E68BA}" destId="{47D9F9BF-9ED7-45A6-9402-1756C9CE6322}" srcOrd="0" destOrd="0" presId="urn:microsoft.com/office/officeart/2005/8/layout/bProcess3"/>
    <dgm:cxn modelId="{7A97A8DF-D8B3-440F-8D3D-EB7BE1C4E570}" type="presParOf" srcId="{E153E131-2362-47E9-A5F6-5756C1A10472}" destId="{765DAE84-BBF9-4419-B823-0633041298D3}" srcOrd="4" destOrd="0" presId="urn:microsoft.com/office/officeart/2005/8/layout/bProcess3"/>
    <dgm:cxn modelId="{50E95609-DE83-42D0-B3D0-3294CA5913BD}" type="presParOf" srcId="{E153E131-2362-47E9-A5F6-5756C1A10472}" destId="{6C97A5A1-8DD0-45A1-B9F5-79609C915AA0}" srcOrd="5" destOrd="0" presId="urn:microsoft.com/office/officeart/2005/8/layout/bProcess3"/>
    <dgm:cxn modelId="{68BF1C52-0352-461B-96D6-D9A296E24ED1}" type="presParOf" srcId="{6C97A5A1-8DD0-45A1-B9F5-79609C915AA0}" destId="{7C489498-3EBC-40EB-BDFF-4D551FF1D645}" srcOrd="0" destOrd="0" presId="urn:microsoft.com/office/officeart/2005/8/layout/bProcess3"/>
    <dgm:cxn modelId="{3AFD5554-BA4D-4EBA-AEBF-2CF12828094D}" type="presParOf" srcId="{E153E131-2362-47E9-A5F6-5756C1A10472}" destId="{4F5225D3-D077-4EE9-AE4B-16F1A25B2C36}" srcOrd="6" destOrd="0" presId="urn:microsoft.com/office/officeart/2005/8/layout/bProcess3"/>
    <dgm:cxn modelId="{C6863B5D-2B50-40E5-8DDE-B30F1AA705CC}" type="presParOf" srcId="{E153E131-2362-47E9-A5F6-5756C1A10472}" destId="{A0361B74-F5E3-49E0-AB3A-A168C0EB1D70}" srcOrd="7" destOrd="0" presId="urn:microsoft.com/office/officeart/2005/8/layout/bProcess3"/>
    <dgm:cxn modelId="{66416BB2-355A-40D5-89EC-0B17FAF6796A}" type="presParOf" srcId="{A0361B74-F5E3-49E0-AB3A-A168C0EB1D70}" destId="{59C9CAE3-89B0-4D95-9FA8-3973BE3AB29E}" srcOrd="0" destOrd="0" presId="urn:microsoft.com/office/officeart/2005/8/layout/bProcess3"/>
    <dgm:cxn modelId="{E82E02A3-582D-4609-AF4D-7CE6549EB7A2}" type="presParOf" srcId="{E153E131-2362-47E9-A5F6-5756C1A10472}" destId="{CF6326A0-380D-436F-8144-97E95CB45A1D}" srcOrd="8" destOrd="0" presId="urn:microsoft.com/office/officeart/2005/8/layout/bProcess3"/>
    <dgm:cxn modelId="{F667226F-C1C0-428B-8394-B594DB379BC7}" type="presParOf" srcId="{E153E131-2362-47E9-A5F6-5756C1A10472}" destId="{BA4EC0EE-66AD-460F-878A-2AF04B3F6DBD}" srcOrd="9" destOrd="0" presId="urn:microsoft.com/office/officeart/2005/8/layout/bProcess3"/>
    <dgm:cxn modelId="{A767432C-A11E-4C1A-A604-5F3B2D8797E5}" type="presParOf" srcId="{BA4EC0EE-66AD-460F-878A-2AF04B3F6DBD}" destId="{C47BB6D3-B9B7-429D-9983-CE1E76DA445D}" srcOrd="0" destOrd="0" presId="urn:microsoft.com/office/officeart/2005/8/layout/bProcess3"/>
    <dgm:cxn modelId="{7ED1C481-B4EA-409B-AABD-40B6BD679981}" type="presParOf" srcId="{E153E131-2362-47E9-A5F6-5756C1A10472}" destId="{4E02C6EA-BF3F-4996-941F-B4E2A14F4E73}" srcOrd="10" destOrd="0" presId="urn:microsoft.com/office/officeart/2005/8/layout/bProcess3"/>
    <dgm:cxn modelId="{62477E4B-D58C-49FB-8A88-01DD7678B970}" type="presParOf" srcId="{E153E131-2362-47E9-A5F6-5756C1A10472}" destId="{12EFD92C-F0ED-4907-B4B0-D08B660CA38B}" srcOrd="11" destOrd="0" presId="urn:microsoft.com/office/officeart/2005/8/layout/bProcess3"/>
    <dgm:cxn modelId="{B4F56BE4-9580-410F-B6E6-2B739E0C117A}" type="presParOf" srcId="{12EFD92C-F0ED-4907-B4B0-D08B660CA38B}" destId="{4CDBF50E-CEB2-4FBF-A8CA-A08CE53774B0}" srcOrd="0" destOrd="0" presId="urn:microsoft.com/office/officeart/2005/8/layout/bProcess3"/>
    <dgm:cxn modelId="{B4214E4A-6A75-4C77-A14D-531B84DD0E12}" type="presParOf" srcId="{E153E131-2362-47E9-A5F6-5756C1A10472}" destId="{B9A08765-F3C1-4197-A86F-06E25C3D5B2A}" srcOrd="12" destOrd="0" presId="urn:microsoft.com/office/officeart/2005/8/layout/bProcess3"/>
    <dgm:cxn modelId="{C64EC362-34CB-4FDD-B555-FC6754283BB9}" type="presParOf" srcId="{E153E131-2362-47E9-A5F6-5756C1A10472}" destId="{7267ECDC-F789-4146-840B-30D466314B27}" srcOrd="13" destOrd="0" presId="urn:microsoft.com/office/officeart/2005/8/layout/bProcess3"/>
    <dgm:cxn modelId="{3C398FD4-17CF-4F40-9CF9-6610390D63FE}" type="presParOf" srcId="{7267ECDC-F789-4146-840B-30D466314B27}" destId="{827F60C5-3284-4F70-89F5-58C2822AD79A}" srcOrd="0" destOrd="0" presId="urn:microsoft.com/office/officeart/2005/8/layout/bProcess3"/>
    <dgm:cxn modelId="{25B2BA86-6316-4E78-816C-91F8D9158A89}" type="presParOf" srcId="{E153E131-2362-47E9-A5F6-5756C1A10472}" destId="{5D56FF81-AA2F-4CEA-911F-61057307DB58}" srcOrd="14" destOrd="0" presId="urn:microsoft.com/office/officeart/2005/8/layout/bProcess3"/>
    <dgm:cxn modelId="{10FBC0A2-1234-49E7-AAC1-F70332229037}" type="presParOf" srcId="{E153E131-2362-47E9-A5F6-5756C1A10472}" destId="{B66A05E6-1BC5-497D-9958-9283B5FFD562}" srcOrd="15" destOrd="0" presId="urn:microsoft.com/office/officeart/2005/8/layout/bProcess3"/>
    <dgm:cxn modelId="{E777657F-67F2-4916-BFD0-BE7194A7D7A9}" type="presParOf" srcId="{B66A05E6-1BC5-497D-9958-9283B5FFD562}" destId="{D4F4F810-BC0A-4764-94FD-8EE1B92A926F}" srcOrd="0" destOrd="0" presId="urn:microsoft.com/office/officeart/2005/8/layout/bProcess3"/>
    <dgm:cxn modelId="{D6B23CE3-2748-4C0D-9FD1-1DCCDDFCCDAE}" type="presParOf" srcId="{E153E131-2362-47E9-A5F6-5756C1A10472}" destId="{2422BFF2-11DB-466D-A697-1DFA966579F3}" srcOrd="16" destOrd="0" presId="urn:microsoft.com/office/officeart/2005/8/layout/bProcess3"/>
    <dgm:cxn modelId="{49575CD8-1E33-40B9-9AB5-2176DCA3E92B}" type="presParOf" srcId="{E153E131-2362-47E9-A5F6-5756C1A10472}" destId="{A642B7B8-15D5-46F8-BEBC-5F513C2D2051}" srcOrd="17" destOrd="0" presId="urn:microsoft.com/office/officeart/2005/8/layout/bProcess3"/>
    <dgm:cxn modelId="{2D6BB02E-C3DF-4E96-BCE4-DD73B8B09CDF}" type="presParOf" srcId="{A642B7B8-15D5-46F8-BEBC-5F513C2D2051}" destId="{6A486B80-A02D-4AF7-8AEF-75027EBF8BFB}" srcOrd="0" destOrd="0" presId="urn:microsoft.com/office/officeart/2005/8/layout/bProcess3"/>
    <dgm:cxn modelId="{BC17734A-9D7B-4600-B4AA-49023E2BA61F}" type="presParOf" srcId="{E153E131-2362-47E9-A5F6-5756C1A10472}" destId="{E48B2EBA-6746-4A54-A5C5-03FC979B78E7}" srcOrd="18" destOrd="0" presId="urn:microsoft.com/office/officeart/2005/8/layout/bProcess3"/>
    <dgm:cxn modelId="{9E1BC719-1BB2-4D2C-8194-559C056B5DC1}" type="presParOf" srcId="{E153E131-2362-47E9-A5F6-5756C1A10472}" destId="{0755FA34-697C-4FBC-ADBE-16F230649A59}" srcOrd="19" destOrd="0" presId="urn:microsoft.com/office/officeart/2005/8/layout/bProcess3"/>
    <dgm:cxn modelId="{C85EE20F-0A33-405B-BF21-06D80192EFA0}" type="presParOf" srcId="{0755FA34-697C-4FBC-ADBE-16F230649A59}" destId="{B88300EB-61D6-4DA0-AA0A-151772D94A4D}" srcOrd="0" destOrd="0" presId="urn:microsoft.com/office/officeart/2005/8/layout/bProcess3"/>
    <dgm:cxn modelId="{7CD104F1-7A39-4477-8D72-0DE4314393B3}" type="presParOf" srcId="{E153E131-2362-47E9-A5F6-5756C1A10472}" destId="{2859E5FD-B334-4B9A-8F4A-A66F21DC162E}" srcOrd="20" destOrd="0" presId="urn:microsoft.com/office/officeart/2005/8/layout/bProcess3"/>
    <dgm:cxn modelId="{9E96B8BF-F1E2-4F36-A240-B4BCA0B4DBCE}" type="presParOf" srcId="{E153E131-2362-47E9-A5F6-5756C1A10472}" destId="{E45D03FA-65D7-4607-A3AC-5A5A5A22B2CC}" srcOrd="21" destOrd="0" presId="urn:microsoft.com/office/officeart/2005/8/layout/bProcess3"/>
    <dgm:cxn modelId="{1CB3D185-9711-4CB7-BCCD-452B80AC011A}" type="presParOf" srcId="{E45D03FA-65D7-4607-A3AC-5A5A5A22B2CC}" destId="{3FC1E6ED-F27E-43D6-B756-6A8E3DBD83DB}" srcOrd="0" destOrd="0" presId="urn:microsoft.com/office/officeart/2005/8/layout/bProcess3"/>
    <dgm:cxn modelId="{620EEEDE-1BC6-4E60-AA4C-98ABAC673086}" type="presParOf" srcId="{E153E131-2362-47E9-A5F6-5756C1A10472}" destId="{9CD1616D-60E6-40C0-BC49-85C222F1CBD8}" srcOrd="22"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FF9DE941-AFF9-4DCE-95BA-E4810C144C0C}" type="doc">
      <dgm:prSet loTypeId="urn:microsoft.com/office/officeart/2008/layout/VerticalCurvedList" loCatId="list" qsTypeId="urn:microsoft.com/office/officeart/2005/8/quickstyle/3d1" qsCatId="3D" csTypeId="urn:microsoft.com/office/officeart/2005/8/colors/colorful3" csCatId="colorful" phldr="1"/>
      <dgm:spPr/>
      <dgm:t>
        <a:bodyPr/>
        <a:lstStyle/>
        <a:p>
          <a:endParaRPr lang="en-US"/>
        </a:p>
      </dgm:t>
    </dgm:pt>
    <dgm:pt modelId="{A06EC05F-8277-43BA-9728-6E5BCCECAE73}">
      <dgm:prSet phldrT="[Text]">
        <dgm:style>
          <a:lnRef idx="2">
            <a:schemeClr val="accent2"/>
          </a:lnRef>
          <a:fillRef idx="1">
            <a:schemeClr val="lt1"/>
          </a:fillRef>
          <a:effectRef idx="0">
            <a:schemeClr val="accent2"/>
          </a:effectRef>
          <a:fontRef idx="minor">
            <a:schemeClr val="dk1"/>
          </a:fontRef>
        </dgm:style>
      </dgm:prSet>
      <dgm:spPr>
        <a:ln>
          <a:solidFill>
            <a:schemeClr val="accent2">
              <a:lumMod val="60000"/>
              <a:lumOff val="40000"/>
            </a:schemeClr>
          </a:solidFill>
        </a:ln>
      </dgm:spPr>
      <dgm:t>
        <a:bodyPr/>
        <a:lstStyle/>
        <a:p>
          <a:r>
            <a:rPr lang="en-US" dirty="0"/>
            <a:t>Company profile</a:t>
          </a:r>
        </a:p>
      </dgm:t>
    </dgm:pt>
    <dgm:pt modelId="{A813DE0A-4E05-4722-9645-C71C64235B2A}" type="parTrans" cxnId="{B21074CA-60A5-434A-A317-A53F2465BB67}">
      <dgm:prSet/>
      <dgm:spPr/>
      <dgm:t>
        <a:bodyPr/>
        <a:lstStyle/>
        <a:p>
          <a:endParaRPr lang="en-US"/>
        </a:p>
      </dgm:t>
    </dgm:pt>
    <dgm:pt modelId="{4DC16E59-F44C-4896-8A32-2CBCE9C8E182}" type="sibTrans" cxnId="{B21074CA-60A5-434A-A317-A53F2465BB67}">
      <dgm:prSet/>
      <dgm:spPr/>
      <dgm:t>
        <a:bodyPr/>
        <a:lstStyle/>
        <a:p>
          <a:endParaRPr lang="en-US"/>
        </a:p>
      </dgm:t>
    </dgm:pt>
    <dgm:pt modelId="{1DD8BAA6-0ECD-4521-BAAB-7C06DE26480D}">
      <dgm:prSet phldrT="[Text]">
        <dgm:style>
          <a:lnRef idx="2">
            <a:schemeClr val="accent2"/>
          </a:lnRef>
          <a:fillRef idx="1">
            <a:schemeClr val="lt1"/>
          </a:fillRef>
          <a:effectRef idx="0">
            <a:schemeClr val="accent2"/>
          </a:effectRef>
          <a:fontRef idx="minor">
            <a:schemeClr val="dk1"/>
          </a:fontRef>
        </dgm:style>
      </dgm:prSet>
      <dgm:spPr/>
      <dgm:t>
        <a:bodyPr/>
        <a:lstStyle/>
        <a:p>
          <a:r>
            <a:rPr lang="en-US" dirty="0"/>
            <a:t>Relevant industry characteristics</a:t>
          </a:r>
        </a:p>
      </dgm:t>
    </dgm:pt>
    <dgm:pt modelId="{6A3B9DAC-E048-405B-974D-FEECB569F88A}" type="parTrans" cxnId="{FCD7BDEC-932D-4634-BFF8-FFBA72389CF0}">
      <dgm:prSet/>
      <dgm:spPr/>
      <dgm:t>
        <a:bodyPr/>
        <a:lstStyle/>
        <a:p>
          <a:endParaRPr lang="en-US"/>
        </a:p>
      </dgm:t>
    </dgm:pt>
    <dgm:pt modelId="{0903B055-41BA-4D3C-B45E-78FFA26E9F4C}" type="sibTrans" cxnId="{FCD7BDEC-932D-4634-BFF8-FFBA72389CF0}">
      <dgm:prSet/>
      <dgm:spPr/>
      <dgm:t>
        <a:bodyPr/>
        <a:lstStyle/>
        <a:p>
          <a:endParaRPr lang="en-US"/>
        </a:p>
      </dgm:t>
    </dgm:pt>
    <dgm:pt modelId="{4B6768E0-04B9-4C2C-89E7-0AE03B96C278}">
      <dgm:prSet phldrT="[Text]">
        <dgm:style>
          <a:lnRef idx="2">
            <a:schemeClr val="accent3"/>
          </a:lnRef>
          <a:fillRef idx="1">
            <a:schemeClr val="lt1"/>
          </a:fillRef>
          <a:effectRef idx="0">
            <a:schemeClr val="accent3"/>
          </a:effectRef>
          <a:fontRef idx="minor">
            <a:schemeClr val="dk1"/>
          </a:fontRef>
        </dgm:style>
      </dgm:prSet>
      <dgm:spPr/>
      <dgm:t>
        <a:bodyPr/>
        <a:lstStyle/>
        <a:p>
          <a:r>
            <a:rPr lang="en-US" dirty="0"/>
            <a:t>Demand for the company’s products and services</a:t>
          </a:r>
        </a:p>
      </dgm:t>
    </dgm:pt>
    <dgm:pt modelId="{A3D03B30-1698-47B8-A321-77B57057D911}" type="parTrans" cxnId="{F3055DEB-FD70-487A-A94B-AC798C9486AC}">
      <dgm:prSet/>
      <dgm:spPr/>
      <dgm:t>
        <a:bodyPr/>
        <a:lstStyle/>
        <a:p>
          <a:endParaRPr lang="en-US"/>
        </a:p>
      </dgm:t>
    </dgm:pt>
    <dgm:pt modelId="{D6023E5C-46FE-466C-9DE4-4040258C45C8}" type="sibTrans" cxnId="{F3055DEB-FD70-487A-A94B-AC798C9486AC}">
      <dgm:prSet/>
      <dgm:spPr/>
      <dgm:t>
        <a:bodyPr/>
        <a:lstStyle/>
        <a:p>
          <a:endParaRPr lang="en-US"/>
        </a:p>
      </dgm:t>
    </dgm:pt>
    <dgm:pt modelId="{76BC12BB-3823-4B5E-AC14-BD01E26CDF34}">
      <dgm:prSet phldrT="[Text]">
        <dgm:style>
          <a:lnRef idx="2">
            <a:schemeClr val="accent4"/>
          </a:lnRef>
          <a:fillRef idx="1">
            <a:schemeClr val="lt1"/>
          </a:fillRef>
          <a:effectRef idx="0">
            <a:schemeClr val="accent4"/>
          </a:effectRef>
          <a:fontRef idx="minor">
            <a:schemeClr val="dk1"/>
          </a:fontRef>
        </dgm:style>
      </dgm:prSet>
      <dgm:spPr/>
      <dgm:t>
        <a:bodyPr/>
        <a:lstStyle/>
        <a:p>
          <a:r>
            <a:rPr lang="en-US" dirty="0"/>
            <a:t>Supply of products and services</a:t>
          </a:r>
        </a:p>
      </dgm:t>
    </dgm:pt>
    <dgm:pt modelId="{0158E537-E901-492E-857D-7143830F68A7}" type="parTrans" cxnId="{61A81FC1-5E92-4876-98F4-65F2BEADBF63}">
      <dgm:prSet/>
      <dgm:spPr/>
      <dgm:t>
        <a:bodyPr/>
        <a:lstStyle/>
        <a:p>
          <a:endParaRPr lang="en-US"/>
        </a:p>
      </dgm:t>
    </dgm:pt>
    <dgm:pt modelId="{10DFA01A-248C-4336-9173-6D69E5A81F26}" type="sibTrans" cxnId="{61A81FC1-5E92-4876-98F4-65F2BEADBF63}">
      <dgm:prSet/>
      <dgm:spPr/>
      <dgm:t>
        <a:bodyPr/>
        <a:lstStyle/>
        <a:p>
          <a:endParaRPr lang="en-US"/>
        </a:p>
      </dgm:t>
    </dgm:pt>
    <dgm:pt modelId="{8340B6EC-D0B3-4C17-AABB-2DF3B1726757}">
      <dgm:prSet phldrT="[Text]">
        <dgm:style>
          <a:lnRef idx="2">
            <a:schemeClr val="accent6"/>
          </a:lnRef>
          <a:fillRef idx="1">
            <a:schemeClr val="lt1"/>
          </a:fillRef>
          <a:effectRef idx="0">
            <a:schemeClr val="accent6"/>
          </a:effectRef>
          <a:fontRef idx="minor">
            <a:schemeClr val="dk1"/>
          </a:fontRef>
        </dgm:style>
      </dgm:prSet>
      <dgm:spPr>
        <a:ln>
          <a:solidFill>
            <a:schemeClr val="accent3">
              <a:lumMod val="50000"/>
            </a:schemeClr>
          </a:solidFill>
        </a:ln>
      </dgm:spPr>
      <dgm:t>
        <a:bodyPr/>
        <a:lstStyle/>
        <a:p>
          <a:r>
            <a:rPr lang="en-US" dirty="0"/>
            <a:t>Company’s pricing environment</a:t>
          </a:r>
        </a:p>
      </dgm:t>
    </dgm:pt>
    <dgm:pt modelId="{3F861F4B-A0A6-4B35-BA07-2722F9A1FD7D}" type="parTrans" cxnId="{411187FC-7146-4472-BDDA-F2FAA9568BFB}">
      <dgm:prSet/>
      <dgm:spPr/>
      <dgm:t>
        <a:bodyPr/>
        <a:lstStyle/>
        <a:p>
          <a:endParaRPr lang="en-US"/>
        </a:p>
      </dgm:t>
    </dgm:pt>
    <dgm:pt modelId="{268F99C7-CE6A-4D7B-9914-87985B852E3F}" type="sibTrans" cxnId="{411187FC-7146-4472-BDDA-F2FAA9568BFB}">
      <dgm:prSet/>
      <dgm:spPr/>
      <dgm:t>
        <a:bodyPr/>
        <a:lstStyle/>
        <a:p>
          <a:endParaRPr lang="en-US"/>
        </a:p>
      </dgm:t>
    </dgm:pt>
    <dgm:pt modelId="{4074B86A-68B3-4A4C-962D-8A10ECA85A23}">
      <dgm:prSet phldrT="[Text]">
        <dgm:style>
          <a:lnRef idx="2">
            <a:schemeClr val="accent6"/>
          </a:lnRef>
          <a:fillRef idx="1">
            <a:schemeClr val="lt1"/>
          </a:fillRef>
          <a:effectRef idx="0">
            <a:schemeClr val="accent6"/>
          </a:effectRef>
          <a:fontRef idx="minor">
            <a:schemeClr val="dk1"/>
          </a:fontRef>
        </dgm:style>
      </dgm:prSet>
      <dgm:spPr/>
      <dgm:t>
        <a:bodyPr/>
        <a:lstStyle/>
        <a:p>
          <a:r>
            <a:rPr lang="en-US" dirty="0"/>
            <a:t>Financial ratio analysis</a:t>
          </a:r>
        </a:p>
      </dgm:t>
    </dgm:pt>
    <dgm:pt modelId="{9E858AEF-1678-4466-B3C8-EC8C45CD39C7}" type="parTrans" cxnId="{334B7391-34CC-4E69-A9E0-F4660531A2C4}">
      <dgm:prSet/>
      <dgm:spPr/>
      <dgm:t>
        <a:bodyPr/>
        <a:lstStyle/>
        <a:p>
          <a:endParaRPr lang="en-US"/>
        </a:p>
      </dgm:t>
    </dgm:pt>
    <dgm:pt modelId="{37A72C4F-C72D-4B69-BDA5-982791D3CAD4}" type="sibTrans" cxnId="{334B7391-34CC-4E69-A9E0-F4660531A2C4}">
      <dgm:prSet/>
      <dgm:spPr/>
      <dgm:t>
        <a:bodyPr/>
        <a:lstStyle/>
        <a:p>
          <a:endParaRPr lang="en-US"/>
        </a:p>
      </dgm:t>
    </dgm:pt>
    <dgm:pt modelId="{2A0CCE9F-BDC3-46E1-A50D-4A9124773BA2}" type="pres">
      <dgm:prSet presAssocID="{FF9DE941-AFF9-4DCE-95BA-E4810C144C0C}" presName="Name0" presStyleCnt="0">
        <dgm:presLayoutVars>
          <dgm:chMax val="7"/>
          <dgm:chPref val="7"/>
          <dgm:dir/>
        </dgm:presLayoutVars>
      </dgm:prSet>
      <dgm:spPr/>
    </dgm:pt>
    <dgm:pt modelId="{54DF4401-C53B-488A-8D88-B6DB0F44ACC2}" type="pres">
      <dgm:prSet presAssocID="{FF9DE941-AFF9-4DCE-95BA-E4810C144C0C}" presName="Name1" presStyleCnt="0"/>
      <dgm:spPr/>
    </dgm:pt>
    <dgm:pt modelId="{38F0C3A9-6C53-4667-8666-CCDB88E2FC79}" type="pres">
      <dgm:prSet presAssocID="{FF9DE941-AFF9-4DCE-95BA-E4810C144C0C}" presName="cycle" presStyleCnt="0"/>
      <dgm:spPr/>
    </dgm:pt>
    <dgm:pt modelId="{191FB351-5855-4AC7-880D-EC12FAA437E8}" type="pres">
      <dgm:prSet presAssocID="{FF9DE941-AFF9-4DCE-95BA-E4810C144C0C}" presName="srcNode" presStyleLbl="node1" presStyleIdx="0" presStyleCnt="6"/>
      <dgm:spPr/>
    </dgm:pt>
    <dgm:pt modelId="{B7CA7B61-5C9D-440E-99F6-762FDE316B4F}" type="pres">
      <dgm:prSet presAssocID="{FF9DE941-AFF9-4DCE-95BA-E4810C144C0C}" presName="conn" presStyleLbl="parChTrans1D2" presStyleIdx="0" presStyleCnt="1"/>
      <dgm:spPr/>
    </dgm:pt>
    <dgm:pt modelId="{C4189CB5-96F5-4FA2-AED8-6FDC3A1DECF0}" type="pres">
      <dgm:prSet presAssocID="{FF9DE941-AFF9-4DCE-95BA-E4810C144C0C}" presName="extraNode" presStyleLbl="node1" presStyleIdx="0" presStyleCnt="6"/>
      <dgm:spPr/>
    </dgm:pt>
    <dgm:pt modelId="{40DF5B4C-9440-4C9E-B106-C83880A626D0}" type="pres">
      <dgm:prSet presAssocID="{FF9DE941-AFF9-4DCE-95BA-E4810C144C0C}" presName="dstNode" presStyleLbl="node1" presStyleIdx="0" presStyleCnt="6"/>
      <dgm:spPr/>
    </dgm:pt>
    <dgm:pt modelId="{2A32C483-35D6-4BF4-8145-E6081CA72332}" type="pres">
      <dgm:prSet presAssocID="{A06EC05F-8277-43BA-9728-6E5BCCECAE73}" presName="text_1" presStyleLbl="node1" presStyleIdx="0" presStyleCnt="6">
        <dgm:presLayoutVars>
          <dgm:bulletEnabled val="1"/>
        </dgm:presLayoutVars>
      </dgm:prSet>
      <dgm:spPr/>
    </dgm:pt>
    <dgm:pt modelId="{57F84ECE-28C7-4F58-A77C-94D25C852784}" type="pres">
      <dgm:prSet presAssocID="{A06EC05F-8277-43BA-9728-6E5BCCECAE73}" presName="accent_1" presStyleCnt="0"/>
      <dgm:spPr/>
    </dgm:pt>
    <dgm:pt modelId="{83BB19F5-0D47-45F6-83CB-B0245E60F1C0}" type="pres">
      <dgm:prSet presAssocID="{A06EC05F-8277-43BA-9728-6E5BCCECAE73}" presName="accentRepeatNode" presStyleLbl="solidFgAcc1" presStyleIdx="0" presStyleCnt="6"/>
      <dgm:spPr/>
    </dgm:pt>
    <dgm:pt modelId="{280D8F76-74A0-4F10-9262-AADA8D9113DE}" type="pres">
      <dgm:prSet presAssocID="{1DD8BAA6-0ECD-4521-BAAB-7C06DE26480D}" presName="text_2" presStyleLbl="node1" presStyleIdx="1" presStyleCnt="6">
        <dgm:presLayoutVars>
          <dgm:bulletEnabled val="1"/>
        </dgm:presLayoutVars>
      </dgm:prSet>
      <dgm:spPr/>
    </dgm:pt>
    <dgm:pt modelId="{CDCBEF76-7813-4464-9013-C52EE1044317}" type="pres">
      <dgm:prSet presAssocID="{1DD8BAA6-0ECD-4521-BAAB-7C06DE26480D}" presName="accent_2" presStyleCnt="0"/>
      <dgm:spPr/>
    </dgm:pt>
    <dgm:pt modelId="{DFC5F909-B424-485B-AB69-75561466D6AC}" type="pres">
      <dgm:prSet presAssocID="{1DD8BAA6-0ECD-4521-BAAB-7C06DE26480D}" presName="accentRepeatNode" presStyleLbl="solidFgAcc1" presStyleIdx="1" presStyleCnt="6"/>
      <dgm:spPr/>
    </dgm:pt>
    <dgm:pt modelId="{31C4BC9E-9E3C-4624-9A1C-F4497074671F}" type="pres">
      <dgm:prSet presAssocID="{4B6768E0-04B9-4C2C-89E7-0AE03B96C278}" presName="text_3" presStyleLbl="node1" presStyleIdx="2" presStyleCnt="6">
        <dgm:presLayoutVars>
          <dgm:bulletEnabled val="1"/>
        </dgm:presLayoutVars>
      </dgm:prSet>
      <dgm:spPr/>
    </dgm:pt>
    <dgm:pt modelId="{010DE023-CE1F-48EB-9CB4-27D5754889B3}" type="pres">
      <dgm:prSet presAssocID="{4B6768E0-04B9-4C2C-89E7-0AE03B96C278}" presName="accent_3" presStyleCnt="0"/>
      <dgm:spPr/>
    </dgm:pt>
    <dgm:pt modelId="{A5517820-7819-4309-AAF6-152A3CA94C96}" type="pres">
      <dgm:prSet presAssocID="{4B6768E0-04B9-4C2C-89E7-0AE03B96C278}" presName="accentRepeatNode" presStyleLbl="solidFgAcc1" presStyleIdx="2" presStyleCnt="6"/>
      <dgm:spPr/>
    </dgm:pt>
    <dgm:pt modelId="{30938C07-ECC5-4DAD-9491-73A20764B6C6}" type="pres">
      <dgm:prSet presAssocID="{76BC12BB-3823-4B5E-AC14-BD01E26CDF34}" presName="text_4" presStyleLbl="node1" presStyleIdx="3" presStyleCnt="6">
        <dgm:presLayoutVars>
          <dgm:bulletEnabled val="1"/>
        </dgm:presLayoutVars>
      </dgm:prSet>
      <dgm:spPr/>
    </dgm:pt>
    <dgm:pt modelId="{317ED862-8B37-4641-86A2-85763E9F9A6C}" type="pres">
      <dgm:prSet presAssocID="{76BC12BB-3823-4B5E-AC14-BD01E26CDF34}" presName="accent_4" presStyleCnt="0"/>
      <dgm:spPr/>
    </dgm:pt>
    <dgm:pt modelId="{2E77F153-F522-44B5-86A3-23D487D56638}" type="pres">
      <dgm:prSet presAssocID="{76BC12BB-3823-4B5E-AC14-BD01E26CDF34}" presName="accentRepeatNode" presStyleLbl="solidFgAcc1" presStyleIdx="3" presStyleCnt="6"/>
      <dgm:spPr/>
    </dgm:pt>
    <dgm:pt modelId="{9D40CD87-1420-4A0C-8E82-2FBE5DACA73D}" type="pres">
      <dgm:prSet presAssocID="{8340B6EC-D0B3-4C17-AABB-2DF3B1726757}" presName="text_5" presStyleLbl="node1" presStyleIdx="4" presStyleCnt="6">
        <dgm:presLayoutVars>
          <dgm:bulletEnabled val="1"/>
        </dgm:presLayoutVars>
      </dgm:prSet>
      <dgm:spPr/>
    </dgm:pt>
    <dgm:pt modelId="{73B99C64-1969-4D7C-8E31-99B1774007A9}" type="pres">
      <dgm:prSet presAssocID="{8340B6EC-D0B3-4C17-AABB-2DF3B1726757}" presName="accent_5" presStyleCnt="0"/>
      <dgm:spPr/>
    </dgm:pt>
    <dgm:pt modelId="{B5BBC03D-E832-4AB6-98B8-2948762C8940}" type="pres">
      <dgm:prSet presAssocID="{8340B6EC-D0B3-4C17-AABB-2DF3B1726757}" presName="accentRepeatNode" presStyleLbl="solidFgAcc1" presStyleIdx="4" presStyleCnt="6"/>
      <dgm:spPr/>
    </dgm:pt>
    <dgm:pt modelId="{18640519-01A0-4C82-B2D4-9552F609C481}" type="pres">
      <dgm:prSet presAssocID="{4074B86A-68B3-4A4C-962D-8A10ECA85A23}" presName="text_6" presStyleLbl="node1" presStyleIdx="5" presStyleCnt="6">
        <dgm:presLayoutVars>
          <dgm:bulletEnabled val="1"/>
        </dgm:presLayoutVars>
      </dgm:prSet>
      <dgm:spPr/>
    </dgm:pt>
    <dgm:pt modelId="{4FF85E58-58A7-48B0-AC55-A4DAB3D65B6B}" type="pres">
      <dgm:prSet presAssocID="{4074B86A-68B3-4A4C-962D-8A10ECA85A23}" presName="accent_6" presStyleCnt="0"/>
      <dgm:spPr/>
    </dgm:pt>
    <dgm:pt modelId="{ED174CB7-1299-42CD-8006-003E1552B9BA}" type="pres">
      <dgm:prSet presAssocID="{4074B86A-68B3-4A4C-962D-8A10ECA85A23}" presName="accentRepeatNode" presStyleLbl="solidFgAcc1" presStyleIdx="5" presStyleCnt="6"/>
      <dgm:spPr/>
    </dgm:pt>
  </dgm:ptLst>
  <dgm:cxnLst>
    <dgm:cxn modelId="{0CEF3740-F1EE-4CBA-9BE6-28ED537D448E}" type="presOf" srcId="{4DC16E59-F44C-4896-8A32-2CBCE9C8E182}" destId="{B7CA7B61-5C9D-440E-99F6-762FDE316B4F}" srcOrd="0" destOrd="0" presId="urn:microsoft.com/office/officeart/2008/layout/VerticalCurvedList"/>
    <dgm:cxn modelId="{D8AFAC44-9B3C-488D-840D-69946F4E8BAF}" type="presOf" srcId="{FF9DE941-AFF9-4DCE-95BA-E4810C144C0C}" destId="{2A0CCE9F-BDC3-46E1-A50D-4A9124773BA2}" srcOrd="0" destOrd="0" presId="urn:microsoft.com/office/officeart/2008/layout/VerticalCurvedList"/>
    <dgm:cxn modelId="{1ABBFA57-3567-4D84-B17B-B65E883038F3}" type="presOf" srcId="{4B6768E0-04B9-4C2C-89E7-0AE03B96C278}" destId="{31C4BC9E-9E3C-4624-9A1C-F4497074671F}" srcOrd="0" destOrd="0" presId="urn:microsoft.com/office/officeart/2008/layout/VerticalCurvedList"/>
    <dgm:cxn modelId="{334B7391-34CC-4E69-A9E0-F4660531A2C4}" srcId="{FF9DE941-AFF9-4DCE-95BA-E4810C144C0C}" destId="{4074B86A-68B3-4A4C-962D-8A10ECA85A23}" srcOrd="5" destOrd="0" parTransId="{9E858AEF-1678-4466-B3C8-EC8C45CD39C7}" sibTransId="{37A72C4F-C72D-4B69-BDA5-982791D3CAD4}"/>
    <dgm:cxn modelId="{D7DC55AE-078B-4202-BB1E-55D7BDED4F17}" type="presOf" srcId="{4074B86A-68B3-4A4C-962D-8A10ECA85A23}" destId="{18640519-01A0-4C82-B2D4-9552F609C481}" srcOrd="0" destOrd="0" presId="urn:microsoft.com/office/officeart/2008/layout/VerticalCurvedList"/>
    <dgm:cxn modelId="{6999ACBC-06C1-4ABC-B46D-19448D08CB8A}" type="presOf" srcId="{8340B6EC-D0B3-4C17-AABB-2DF3B1726757}" destId="{9D40CD87-1420-4A0C-8E82-2FBE5DACA73D}" srcOrd="0" destOrd="0" presId="urn:microsoft.com/office/officeart/2008/layout/VerticalCurvedList"/>
    <dgm:cxn modelId="{61A81FC1-5E92-4876-98F4-65F2BEADBF63}" srcId="{FF9DE941-AFF9-4DCE-95BA-E4810C144C0C}" destId="{76BC12BB-3823-4B5E-AC14-BD01E26CDF34}" srcOrd="3" destOrd="0" parTransId="{0158E537-E901-492E-857D-7143830F68A7}" sibTransId="{10DFA01A-248C-4336-9173-6D69E5A81F26}"/>
    <dgm:cxn modelId="{B21074CA-60A5-434A-A317-A53F2465BB67}" srcId="{FF9DE941-AFF9-4DCE-95BA-E4810C144C0C}" destId="{A06EC05F-8277-43BA-9728-6E5BCCECAE73}" srcOrd="0" destOrd="0" parTransId="{A813DE0A-4E05-4722-9645-C71C64235B2A}" sibTransId="{4DC16E59-F44C-4896-8A32-2CBCE9C8E182}"/>
    <dgm:cxn modelId="{DCCC75E1-27D0-447E-9A4C-A6B457DD4746}" type="presOf" srcId="{76BC12BB-3823-4B5E-AC14-BD01E26CDF34}" destId="{30938C07-ECC5-4DAD-9491-73A20764B6C6}" srcOrd="0" destOrd="0" presId="urn:microsoft.com/office/officeart/2008/layout/VerticalCurvedList"/>
    <dgm:cxn modelId="{26858CE1-3107-4B88-835A-6247CDF02679}" type="presOf" srcId="{1DD8BAA6-0ECD-4521-BAAB-7C06DE26480D}" destId="{280D8F76-74A0-4F10-9262-AADA8D9113DE}" srcOrd="0" destOrd="0" presId="urn:microsoft.com/office/officeart/2008/layout/VerticalCurvedList"/>
    <dgm:cxn modelId="{F3055DEB-FD70-487A-A94B-AC798C9486AC}" srcId="{FF9DE941-AFF9-4DCE-95BA-E4810C144C0C}" destId="{4B6768E0-04B9-4C2C-89E7-0AE03B96C278}" srcOrd="2" destOrd="0" parTransId="{A3D03B30-1698-47B8-A321-77B57057D911}" sibTransId="{D6023E5C-46FE-466C-9DE4-4040258C45C8}"/>
    <dgm:cxn modelId="{FCD7BDEC-932D-4634-BFF8-FFBA72389CF0}" srcId="{FF9DE941-AFF9-4DCE-95BA-E4810C144C0C}" destId="{1DD8BAA6-0ECD-4521-BAAB-7C06DE26480D}" srcOrd="1" destOrd="0" parTransId="{6A3B9DAC-E048-405B-974D-FEECB569F88A}" sibTransId="{0903B055-41BA-4D3C-B45E-78FFA26E9F4C}"/>
    <dgm:cxn modelId="{411187FC-7146-4472-BDDA-F2FAA9568BFB}" srcId="{FF9DE941-AFF9-4DCE-95BA-E4810C144C0C}" destId="{8340B6EC-D0B3-4C17-AABB-2DF3B1726757}" srcOrd="4" destOrd="0" parTransId="{3F861F4B-A0A6-4B35-BA07-2722F9A1FD7D}" sibTransId="{268F99C7-CE6A-4D7B-9914-87985B852E3F}"/>
    <dgm:cxn modelId="{050EFEFF-F6BB-44A3-AB89-8BF5C908AB07}" type="presOf" srcId="{A06EC05F-8277-43BA-9728-6E5BCCECAE73}" destId="{2A32C483-35D6-4BF4-8145-E6081CA72332}" srcOrd="0" destOrd="0" presId="urn:microsoft.com/office/officeart/2008/layout/VerticalCurvedList"/>
    <dgm:cxn modelId="{A0FCA2EA-433A-4EFE-8477-44FB09B8E489}" type="presParOf" srcId="{2A0CCE9F-BDC3-46E1-A50D-4A9124773BA2}" destId="{54DF4401-C53B-488A-8D88-B6DB0F44ACC2}" srcOrd="0" destOrd="0" presId="urn:microsoft.com/office/officeart/2008/layout/VerticalCurvedList"/>
    <dgm:cxn modelId="{6F46CE49-58C4-4838-8AED-666EC074276A}" type="presParOf" srcId="{54DF4401-C53B-488A-8D88-B6DB0F44ACC2}" destId="{38F0C3A9-6C53-4667-8666-CCDB88E2FC79}" srcOrd="0" destOrd="0" presId="urn:microsoft.com/office/officeart/2008/layout/VerticalCurvedList"/>
    <dgm:cxn modelId="{22037B58-CD71-44CD-ACA0-642C23B622EC}" type="presParOf" srcId="{38F0C3A9-6C53-4667-8666-CCDB88E2FC79}" destId="{191FB351-5855-4AC7-880D-EC12FAA437E8}" srcOrd="0" destOrd="0" presId="urn:microsoft.com/office/officeart/2008/layout/VerticalCurvedList"/>
    <dgm:cxn modelId="{B3FC1A02-0689-4E0D-B5B0-B41D40D33C08}" type="presParOf" srcId="{38F0C3A9-6C53-4667-8666-CCDB88E2FC79}" destId="{B7CA7B61-5C9D-440E-99F6-762FDE316B4F}" srcOrd="1" destOrd="0" presId="urn:microsoft.com/office/officeart/2008/layout/VerticalCurvedList"/>
    <dgm:cxn modelId="{3D5C5FC5-2F35-416F-839C-7ECE75BD9291}" type="presParOf" srcId="{38F0C3A9-6C53-4667-8666-CCDB88E2FC79}" destId="{C4189CB5-96F5-4FA2-AED8-6FDC3A1DECF0}" srcOrd="2" destOrd="0" presId="urn:microsoft.com/office/officeart/2008/layout/VerticalCurvedList"/>
    <dgm:cxn modelId="{84BCAB31-7E2D-49C4-ACD9-4613FCCABE69}" type="presParOf" srcId="{38F0C3A9-6C53-4667-8666-CCDB88E2FC79}" destId="{40DF5B4C-9440-4C9E-B106-C83880A626D0}" srcOrd="3" destOrd="0" presId="urn:microsoft.com/office/officeart/2008/layout/VerticalCurvedList"/>
    <dgm:cxn modelId="{50D460EC-9C33-4AE9-947A-C0B7D9945387}" type="presParOf" srcId="{54DF4401-C53B-488A-8D88-B6DB0F44ACC2}" destId="{2A32C483-35D6-4BF4-8145-E6081CA72332}" srcOrd="1" destOrd="0" presId="urn:microsoft.com/office/officeart/2008/layout/VerticalCurvedList"/>
    <dgm:cxn modelId="{1D0D2986-4290-4B06-B10D-1DF90D8BFBDD}" type="presParOf" srcId="{54DF4401-C53B-488A-8D88-B6DB0F44ACC2}" destId="{57F84ECE-28C7-4F58-A77C-94D25C852784}" srcOrd="2" destOrd="0" presId="urn:microsoft.com/office/officeart/2008/layout/VerticalCurvedList"/>
    <dgm:cxn modelId="{4AAC5599-E818-420B-8313-355A70F02D3D}" type="presParOf" srcId="{57F84ECE-28C7-4F58-A77C-94D25C852784}" destId="{83BB19F5-0D47-45F6-83CB-B0245E60F1C0}" srcOrd="0" destOrd="0" presId="urn:microsoft.com/office/officeart/2008/layout/VerticalCurvedList"/>
    <dgm:cxn modelId="{C21D0EA5-20E6-4544-86DE-4ED4E09C09A8}" type="presParOf" srcId="{54DF4401-C53B-488A-8D88-B6DB0F44ACC2}" destId="{280D8F76-74A0-4F10-9262-AADA8D9113DE}" srcOrd="3" destOrd="0" presId="urn:microsoft.com/office/officeart/2008/layout/VerticalCurvedList"/>
    <dgm:cxn modelId="{D55245D8-47AA-4394-8008-F3BA2EC92708}" type="presParOf" srcId="{54DF4401-C53B-488A-8D88-B6DB0F44ACC2}" destId="{CDCBEF76-7813-4464-9013-C52EE1044317}" srcOrd="4" destOrd="0" presId="urn:microsoft.com/office/officeart/2008/layout/VerticalCurvedList"/>
    <dgm:cxn modelId="{A13906BD-FD75-4022-864E-B173A0B55362}" type="presParOf" srcId="{CDCBEF76-7813-4464-9013-C52EE1044317}" destId="{DFC5F909-B424-485B-AB69-75561466D6AC}" srcOrd="0" destOrd="0" presId="urn:microsoft.com/office/officeart/2008/layout/VerticalCurvedList"/>
    <dgm:cxn modelId="{02CDB91E-5AFB-44D1-A809-6E9486C7B966}" type="presParOf" srcId="{54DF4401-C53B-488A-8D88-B6DB0F44ACC2}" destId="{31C4BC9E-9E3C-4624-9A1C-F4497074671F}" srcOrd="5" destOrd="0" presId="urn:microsoft.com/office/officeart/2008/layout/VerticalCurvedList"/>
    <dgm:cxn modelId="{1B190E04-6CC1-455F-B490-7A89D52B9DC0}" type="presParOf" srcId="{54DF4401-C53B-488A-8D88-B6DB0F44ACC2}" destId="{010DE023-CE1F-48EB-9CB4-27D5754889B3}" srcOrd="6" destOrd="0" presId="urn:microsoft.com/office/officeart/2008/layout/VerticalCurvedList"/>
    <dgm:cxn modelId="{E4AEFD81-D04E-4245-8B0D-0C2FF125A909}" type="presParOf" srcId="{010DE023-CE1F-48EB-9CB4-27D5754889B3}" destId="{A5517820-7819-4309-AAF6-152A3CA94C96}" srcOrd="0" destOrd="0" presId="urn:microsoft.com/office/officeart/2008/layout/VerticalCurvedList"/>
    <dgm:cxn modelId="{03B698B0-78D0-43FA-B6D2-4E3D2EF83C07}" type="presParOf" srcId="{54DF4401-C53B-488A-8D88-B6DB0F44ACC2}" destId="{30938C07-ECC5-4DAD-9491-73A20764B6C6}" srcOrd="7" destOrd="0" presId="urn:microsoft.com/office/officeart/2008/layout/VerticalCurvedList"/>
    <dgm:cxn modelId="{9C0541A6-FEAC-43E0-B6D4-BAC8F582758A}" type="presParOf" srcId="{54DF4401-C53B-488A-8D88-B6DB0F44ACC2}" destId="{317ED862-8B37-4641-86A2-85763E9F9A6C}" srcOrd="8" destOrd="0" presId="urn:microsoft.com/office/officeart/2008/layout/VerticalCurvedList"/>
    <dgm:cxn modelId="{161F6308-7C40-4C89-B3C3-1899367EF5DC}" type="presParOf" srcId="{317ED862-8B37-4641-86A2-85763E9F9A6C}" destId="{2E77F153-F522-44B5-86A3-23D487D56638}" srcOrd="0" destOrd="0" presId="urn:microsoft.com/office/officeart/2008/layout/VerticalCurvedList"/>
    <dgm:cxn modelId="{60A544C2-E2A6-4AB2-9E41-75DF6B73BB9F}" type="presParOf" srcId="{54DF4401-C53B-488A-8D88-B6DB0F44ACC2}" destId="{9D40CD87-1420-4A0C-8E82-2FBE5DACA73D}" srcOrd="9" destOrd="0" presId="urn:microsoft.com/office/officeart/2008/layout/VerticalCurvedList"/>
    <dgm:cxn modelId="{80F47D92-68FA-4797-8DD4-F66A11D9181E}" type="presParOf" srcId="{54DF4401-C53B-488A-8D88-B6DB0F44ACC2}" destId="{73B99C64-1969-4D7C-8E31-99B1774007A9}" srcOrd="10" destOrd="0" presId="urn:microsoft.com/office/officeart/2008/layout/VerticalCurvedList"/>
    <dgm:cxn modelId="{D660E0C0-B3CA-4738-BD4F-F2D274A65469}" type="presParOf" srcId="{73B99C64-1969-4D7C-8E31-99B1774007A9}" destId="{B5BBC03D-E832-4AB6-98B8-2948762C8940}" srcOrd="0" destOrd="0" presId="urn:microsoft.com/office/officeart/2008/layout/VerticalCurvedList"/>
    <dgm:cxn modelId="{D729BFBB-2016-44B6-8F54-6444281F4717}" type="presParOf" srcId="{54DF4401-C53B-488A-8D88-B6DB0F44ACC2}" destId="{18640519-01A0-4C82-B2D4-9552F609C481}" srcOrd="11" destOrd="0" presId="urn:microsoft.com/office/officeart/2008/layout/VerticalCurvedList"/>
    <dgm:cxn modelId="{18143319-891E-45E9-BE97-1404DEF386BD}" type="presParOf" srcId="{54DF4401-C53B-488A-8D88-B6DB0F44ACC2}" destId="{4FF85E58-58A7-48B0-AC55-A4DAB3D65B6B}" srcOrd="12" destOrd="0" presId="urn:microsoft.com/office/officeart/2008/layout/VerticalCurvedList"/>
    <dgm:cxn modelId="{5A520255-4B05-4C75-A709-1A59CC936777}" type="presParOf" srcId="{4FF85E58-58A7-48B0-AC55-A4DAB3D65B6B}" destId="{ED174CB7-1299-42CD-8006-003E1552B9BA}"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0.xml><?xml version="1.0" encoding="utf-8"?>
<dgm:dataModel xmlns:dgm="http://schemas.openxmlformats.org/drawingml/2006/diagram" xmlns:a="http://schemas.openxmlformats.org/drawingml/2006/main">
  <dgm:ptLst>
    <dgm:pt modelId="{FCEA17ED-754B-4F18-8E4A-E0B691099C05}" type="doc">
      <dgm:prSet loTypeId="urn:microsoft.com/office/officeart/2005/8/layout/hList1" loCatId="list" qsTypeId="urn:microsoft.com/office/officeart/2005/8/quickstyle/simple1" qsCatId="simple" csTypeId="urn:microsoft.com/office/officeart/2005/8/colors/colorful3" csCatId="colorful" phldr="1"/>
      <dgm:spPr/>
      <dgm:t>
        <a:bodyPr/>
        <a:lstStyle/>
        <a:p>
          <a:endParaRPr lang="en-US"/>
        </a:p>
      </dgm:t>
    </dgm:pt>
    <dgm:pt modelId="{05F21733-FA86-45D0-B92E-2DFA410EEE89}">
      <dgm:prSet phldrT="[Text]">
        <dgm:style>
          <a:lnRef idx="2">
            <a:schemeClr val="accent2"/>
          </a:lnRef>
          <a:fillRef idx="1">
            <a:schemeClr val="lt1"/>
          </a:fillRef>
          <a:effectRef idx="0">
            <a:schemeClr val="accent2"/>
          </a:effectRef>
          <a:fontRef idx="minor">
            <a:schemeClr val="dk1"/>
          </a:fontRef>
        </dgm:style>
      </dgm:prSet>
      <dgm:spPr/>
      <dgm:t>
        <a:bodyPr/>
        <a:lstStyle/>
        <a:p>
          <a:r>
            <a:rPr lang="en-US" dirty="0"/>
            <a:t>Top-Down Approach</a:t>
          </a:r>
        </a:p>
      </dgm:t>
    </dgm:pt>
    <dgm:pt modelId="{F68BE9C2-0FB1-42B8-B712-D5CB4289BF88}" type="parTrans" cxnId="{58610069-6816-471A-B0CD-47E81D5BC0A4}">
      <dgm:prSet/>
      <dgm:spPr/>
      <dgm:t>
        <a:bodyPr/>
        <a:lstStyle/>
        <a:p>
          <a:endParaRPr lang="en-US"/>
        </a:p>
      </dgm:t>
    </dgm:pt>
    <dgm:pt modelId="{F996DB5F-CAC7-40C1-8E85-4CCC8BAE4A94}" type="sibTrans" cxnId="{58610069-6816-471A-B0CD-47E81D5BC0A4}">
      <dgm:prSet/>
      <dgm:spPr/>
      <dgm:t>
        <a:bodyPr/>
        <a:lstStyle/>
        <a:p>
          <a:endParaRPr lang="en-US"/>
        </a:p>
      </dgm:t>
    </dgm:pt>
    <dgm:pt modelId="{0468DC0B-10FB-4E54-9C2B-17BFB5F211EE}">
      <dgm:prSet phldrT="[Text]"/>
      <dgm:spPr>
        <a:solidFill>
          <a:schemeClr val="bg2">
            <a:lumMod val="20000"/>
            <a:lumOff val="80000"/>
            <a:alpha val="90000"/>
          </a:schemeClr>
        </a:solidFill>
      </dgm:spPr>
      <dgm:t>
        <a:bodyPr/>
        <a:lstStyle/>
        <a:p>
          <a:r>
            <a:rPr lang="en-US" dirty="0"/>
            <a:t>Start with the economy</a:t>
          </a:r>
        </a:p>
      </dgm:t>
    </dgm:pt>
    <dgm:pt modelId="{A45C879E-A12E-42EA-BBAB-BAC5EDDCC959}" type="parTrans" cxnId="{53B4222C-363C-4724-B28C-F28A86A4E3CC}">
      <dgm:prSet/>
      <dgm:spPr/>
      <dgm:t>
        <a:bodyPr/>
        <a:lstStyle/>
        <a:p>
          <a:endParaRPr lang="en-US"/>
        </a:p>
      </dgm:t>
    </dgm:pt>
    <dgm:pt modelId="{799DAC2D-7F0D-4551-8BCB-DD019C0340CC}" type="sibTrans" cxnId="{53B4222C-363C-4724-B28C-F28A86A4E3CC}">
      <dgm:prSet/>
      <dgm:spPr/>
      <dgm:t>
        <a:bodyPr/>
        <a:lstStyle/>
        <a:p>
          <a:endParaRPr lang="en-US"/>
        </a:p>
      </dgm:t>
    </dgm:pt>
    <dgm:pt modelId="{A3725216-D302-4481-A15C-BEEF41FC326B}">
      <dgm:prSet phldrT="[Text]"/>
      <dgm:spPr>
        <a:solidFill>
          <a:schemeClr val="bg2">
            <a:lumMod val="20000"/>
            <a:lumOff val="80000"/>
            <a:alpha val="90000"/>
          </a:schemeClr>
        </a:solidFill>
      </dgm:spPr>
      <dgm:t>
        <a:bodyPr/>
        <a:lstStyle/>
        <a:p>
          <a:r>
            <a:rPr lang="en-US" dirty="0"/>
            <a:t>Look at successively more narrowly defined levels</a:t>
          </a:r>
        </a:p>
      </dgm:t>
    </dgm:pt>
    <dgm:pt modelId="{4B882C0E-A5E2-4AA6-ACE6-59D9E943ED87}" type="parTrans" cxnId="{E3FE12CC-CF36-4992-8828-76F1BA97477A}">
      <dgm:prSet/>
      <dgm:spPr/>
      <dgm:t>
        <a:bodyPr/>
        <a:lstStyle/>
        <a:p>
          <a:endParaRPr lang="en-US"/>
        </a:p>
      </dgm:t>
    </dgm:pt>
    <dgm:pt modelId="{522887C0-3D52-4877-AA0D-A40FE3981BDF}" type="sibTrans" cxnId="{E3FE12CC-CF36-4992-8828-76F1BA97477A}">
      <dgm:prSet/>
      <dgm:spPr/>
      <dgm:t>
        <a:bodyPr/>
        <a:lstStyle/>
        <a:p>
          <a:endParaRPr lang="en-US"/>
        </a:p>
      </dgm:t>
    </dgm:pt>
    <dgm:pt modelId="{A5CB1ED1-6167-4FB3-8F6E-320991E6FAD5}">
      <dgm:prSet phldrT="[Text]">
        <dgm:style>
          <a:lnRef idx="2">
            <a:schemeClr val="accent3"/>
          </a:lnRef>
          <a:fillRef idx="1">
            <a:schemeClr val="lt1"/>
          </a:fillRef>
          <a:effectRef idx="0">
            <a:schemeClr val="accent3"/>
          </a:effectRef>
          <a:fontRef idx="minor">
            <a:schemeClr val="dk1"/>
          </a:fontRef>
        </dgm:style>
      </dgm:prSet>
      <dgm:spPr/>
      <dgm:t>
        <a:bodyPr/>
        <a:lstStyle/>
        <a:p>
          <a:r>
            <a:rPr lang="en-US" dirty="0"/>
            <a:t>Bottom-Up Approach</a:t>
          </a:r>
        </a:p>
      </dgm:t>
    </dgm:pt>
    <dgm:pt modelId="{879B6BCD-786A-45D2-A7F7-B21B5A022415}" type="parTrans" cxnId="{D59436B5-5C0E-4EDB-815C-AD65D624A520}">
      <dgm:prSet/>
      <dgm:spPr/>
      <dgm:t>
        <a:bodyPr/>
        <a:lstStyle/>
        <a:p>
          <a:endParaRPr lang="en-US"/>
        </a:p>
      </dgm:t>
    </dgm:pt>
    <dgm:pt modelId="{D39C9139-9BED-4001-9522-D5573972E33C}" type="sibTrans" cxnId="{D59436B5-5C0E-4EDB-815C-AD65D624A520}">
      <dgm:prSet/>
      <dgm:spPr/>
      <dgm:t>
        <a:bodyPr/>
        <a:lstStyle/>
        <a:p>
          <a:endParaRPr lang="en-US"/>
        </a:p>
      </dgm:t>
    </dgm:pt>
    <dgm:pt modelId="{0425FFF5-CA91-4793-B190-827D2A936D7C}">
      <dgm:prSet phldrT="[Text]"/>
      <dgm:spPr>
        <a:solidFill>
          <a:schemeClr val="accent3">
            <a:lumMod val="20000"/>
            <a:lumOff val="80000"/>
            <a:alpha val="90000"/>
          </a:schemeClr>
        </a:solidFill>
      </dgm:spPr>
      <dgm:t>
        <a:bodyPr/>
        <a:lstStyle/>
        <a:p>
          <a:r>
            <a:rPr lang="en-US" dirty="0"/>
            <a:t>Begin with individual product lines, locations, or business segments</a:t>
          </a:r>
        </a:p>
      </dgm:t>
    </dgm:pt>
    <dgm:pt modelId="{A2E9318A-0778-4B4C-812C-20A2BE2EB931}" type="parTrans" cxnId="{0D79D6C7-FB6B-4AC0-9275-9CCA4ADDF6BB}">
      <dgm:prSet/>
      <dgm:spPr/>
      <dgm:t>
        <a:bodyPr/>
        <a:lstStyle/>
        <a:p>
          <a:endParaRPr lang="en-US"/>
        </a:p>
      </dgm:t>
    </dgm:pt>
    <dgm:pt modelId="{D0C8B254-E7A1-47D3-B30A-EB27BACB3E4A}" type="sibTrans" cxnId="{0D79D6C7-FB6B-4AC0-9275-9CCA4ADDF6BB}">
      <dgm:prSet/>
      <dgm:spPr/>
      <dgm:t>
        <a:bodyPr/>
        <a:lstStyle/>
        <a:p>
          <a:endParaRPr lang="en-US"/>
        </a:p>
      </dgm:t>
    </dgm:pt>
    <dgm:pt modelId="{C25D8B3F-E1D7-49C5-9A85-3DD084B4DAB7}">
      <dgm:prSet phldrT="[Text]"/>
      <dgm:spPr>
        <a:solidFill>
          <a:schemeClr val="accent3">
            <a:lumMod val="20000"/>
            <a:lumOff val="80000"/>
            <a:alpha val="90000"/>
          </a:schemeClr>
        </a:solidFill>
      </dgm:spPr>
      <dgm:t>
        <a:bodyPr/>
        <a:lstStyle/>
        <a:p>
          <a:r>
            <a:rPr lang="en-US" dirty="0"/>
            <a:t>Aggregate projections over products or segments to reach the company level</a:t>
          </a:r>
        </a:p>
      </dgm:t>
    </dgm:pt>
    <dgm:pt modelId="{2532FB32-CA3C-4D2C-9D1A-A692FD15E6D9}" type="parTrans" cxnId="{F6207343-CB9A-4642-91CB-06C97843212B}">
      <dgm:prSet/>
      <dgm:spPr/>
      <dgm:t>
        <a:bodyPr/>
        <a:lstStyle/>
        <a:p>
          <a:endParaRPr lang="en-US"/>
        </a:p>
      </dgm:t>
    </dgm:pt>
    <dgm:pt modelId="{E679FE12-21CA-4BD9-A19F-25FE4E69B49B}" type="sibTrans" cxnId="{F6207343-CB9A-4642-91CB-06C97843212B}">
      <dgm:prSet/>
      <dgm:spPr/>
      <dgm:t>
        <a:bodyPr/>
        <a:lstStyle/>
        <a:p>
          <a:endParaRPr lang="en-US"/>
        </a:p>
      </dgm:t>
    </dgm:pt>
    <dgm:pt modelId="{A9A26993-2593-47B5-B950-698110D4F155}">
      <dgm:prSet phldrT="[Text]">
        <dgm:style>
          <a:lnRef idx="2">
            <a:schemeClr val="accent4"/>
          </a:lnRef>
          <a:fillRef idx="1">
            <a:schemeClr val="lt1"/>
          </a:fillRef>
          <a:effectRef idx="0">
            <a:schemeClr val="accent4"/>
          </a:effectRef>
          <a:fontRef idx="minor">
            <a:schemeClr val="dk1"/>
          </a:fontRef>
        </dgm:style>
      </dgm:prSet>
      <dgm:spPr/>
      <dgm:t>
        <a:bodyPr/>
        <a:lstStyle/>
        <a:p>
          <a:r>
            <a:rPr lang="en-US" dirty="0"/>
            <a:t>Hybrid Approach</a:t>
          </a:r>
        </a:p>
      </dgm:t>
    </dgm:pt>
    <dgm:pt modelId="{2C81F035-0D62-44C2-9313-23CCB19FDA4F}" type="parTrans" cxnId="{9373D2D6-0CCE-4FF3-B8C2-B54AA7B466A8}">
      <dgm:prSet/>
      <dgm:spPr/>
      <dgm:t>
        <a:bodyPr/>
        <a:lstStyle/>
        <a:p>
          <a:endParaRPr lang="en-US"/>
        </a:p>
      </dgm:t>
    </dgm:pt>
    <dgm:pt modelId="{0C51ECE3-127D-43F4-95E3-C505BD897F61}" type="sibTrans" cxnId="{9373D2D6-0CCE-4FF3-B8C2-B54AA7B466A8}">
      <dgm:prSet/>
      <dgm:spPr/>
      <dgm:t>
        <a:bodyPr/>
        <a:lstStyle/>
        <a:p>
          <a:endParaRPr lang="en-US"/>
        </a:p>
      </dgm:t>
    </dgm:pt>
    <dgm:pt modelId="{592A448B-F847-4625-AE45-C478D2F04579}">
      <dgm:prSet phldrT="[Text]"/>
      <dgm:spPr>
        <a:solidFill>
          <a:schemeClr val="accent3">
            <a:lumMod val="20000"/>
            <a:lumOff val="80000"/>
            <a:alpha val="90000"/>
          </a:schemeClr>
        </a:solidFill>
      </dgm:spPr>
      <dgm:t>
        <a:bodyPr/>
        <a:lstStyle/>
        <a:p>
          <a:r>
            <a:rPr lang="en-US" dirty="0"/>
            <a:t>Aggregate company revenues to reach the industry level</a:t>
          </a:r>
        </a:p>
      </dgm:t>
    </dgm:pt>
    <dgm:pt modelId="{A5E73D15-F43F-4FD9-818D-BD3DA12ADD71}" type="parTrans" cxnId="{0383C814-FA58-4AD0-B083-E7EEFD8F3211}">
      <dgm:prSet/>
      <dgm:spPr/>
      <dgm:t>
        <a:bodyPr/>
        <a:lstStyle/>
        <a:p>
          <a:endParaRPr lang="en-US"/>
        </a:p>
      </dgm:t>
    </dgm:pt>
    <dgm:pt modelId="{802B5EBE-1FF8-4722-B1C4-D3D45FC692B6}" type="sibTrans" cxnId="{0383C814-FA58-4AD0-B083-E7EEFD8F3211}">
      <dgm:prSet/>
      <dgm:spPr/>
      <dgm:t>
        <a:bodyPr/>
        <a:lstStyle/>
        <a:p>
          <a:endParaRPr lang="en-US"/>
        </a:p>
      </dgm:t>
    </dgm:pt>
    <dgm:pt modelId="{876B87FB-8A7B-4AEB-B22C-23BDF9AA8838}">
      <dgm:prSet phldrT="[Text]"/>
      <dgm:spPr>
        <a:solidFill>
          <a:schemeClr val="accent4">
            <a:lumMod val="20000"/>
            <a:lumOff val="80000"/>
            <a:alpha val="90000"/>
          </a:schemeClr>
        </a:solidFill>
      </dgm:spPr>
      <dgm:t>
        <a:bodyPr/>
        <a:lstStyle/>
        <a:p>
          <a:r>
            <a:rPr lang="en-US" dirty="0"/>
            <a:t>Combine top-down and bottom-up approaches</a:t>
          </a:r>
        </a:p>
      </dgm:t>
    </dgm:pt>
    <dgm:pt modelId="{AAAFBD12-0386-4780-93F1-B2ADEF0BB812}" type="parTrans" cxnId="{275057F1-3E27-4693-A5C3-789ABDEC2E1F}">
      <dgm:prSet/>
      <dgm:spPr/>
      <dgm:t>
        <a:bodyPr/>
        <a:lstStyle/>
        <a:p>
          <a:endParaRPr lang="en-US"/>
        </a:p>
      </dgm:t>
    </dgm:pt>
    <dgm:pt modelId="{3E4E3ADE-F731-44DA-88C4-4D260972B47E}" type="sibTrans" cxnId="{275057F1-3E27-4693-A5C3-789ABDEC2E1F}">
      <dgm:prSet/>
      <dgm:spPr/>
      <dgm:t>
        <a:bodyPr/>
        <a:lstStyle/>
        <a:p>
          <a:endParaRPr lang="en-US"/>
        </a:p>
      </dgm:t>
    </dgm:pt>
    <dgm:pt modelId="{55F89488-A46C-4E04-9CE6-76AFBD9F4A66}" type="pres">
      <dgm:prSet presAssocID="{FCEA17ED-754B-4F18-8E4A-E0B691099C05}" presName="Name0" presStyleCnt="0">
        <dgm:presLayoutVars>
          <dgm:dir/>
          <dgm:animLvl val="lvl"/>
          <dgm:resizeHandles val="exact"/>
        </dgm:presLayoutVars>
      </dgm:prSet>
      <dgm:spPr/>
    </dgm:pt>
    <dgm:pt modelId="{87FBB53C-21BE-4CBD-A883-AC7BD467B7D9}" type="pres">
      <dgm:prSet presAssocID="{05F21733-FA86-45D0-B92E-2DFA410EEE89}" presName="composite" presStyleCnt="0"/>
      <dgm:spPr/>
    </dgm:pt>
    <dgm:pt modelId="{80DACE4C-8EC7-4FB8-AF57-3A1A5FE9E5E6}" type="pres">
      <dgm:prSet presAssocID="{05F21733-FA86-45D0-B92E-2DFA410EEE89}" presName="parTx" presStyleLbl="alignNode1" presStyleIdx="0" presStyleCnt="3">
        <dgm:presLayoutVars>
          <dgm:chMax val="0"/>
          <dgm:chPref val="0"/>
          <dgm:bulletEnabled val="1"/>
        </dgm:presLayoutVars>
      </dgm:prSet>
      <dgm:spPr/>
    </dgm:pt>
    <dgm:pt modelId="{E9AA8238-BD8B-45F9-8DBF-ABF556AB8B0B}" type="pres">
      <dgm:prSet presAssocID="{05F21733-FA86-45D0-B92E-2DFA410EEE89}" presName="desTx" presStyleLbl="alignAccFollowNode1" presStyleIdx="0" presStyleCnt="3">
        <dgm:presLayoutVars>
          <dgm:bulletEnabled val="1"/>
        </dgm:presLayoutVars>
      </dgm:prSet>
      <dgm:spPr/>
    </dgm:pt>
    <dgm:pt modelId="{7F5C20EF-FBA0-430C-BBCA-C8F2229A931A}" type="pres">
      <dgm:prSet presAssocID="{F996DB5F-CAC7-40C1-8E85-4CCC8BAE4A94}" presName="space" presStyleCnt="0"/>
      <dgm:spPr/>
    </dgm:pt>
    <dgm:pt modelId="{80ACE9EE-77A9-4FDB-B053-F110C8FB5A12}" type="pres">
      <dgm:prSet presAssocID="{A5CB1ED1-6167-4FB3-8F6E-320991E6FAD5}" presName="composite" presStyleCnt="0"/>
      <dgm:spPr/>
    </dgm:pt>
    <dgm:pt modelId="{52D3A2A4-9E15-4CCF-AF84-56B91F1F5D8F}" type="pres">
      <dgm:prSet presAssocID="{A5CB1ED1-6167-4FB3-8F6E-320991E6FAD5}" presName="parTx" presStyleLbl="alignNode1" presStyleIdx="1" presStyleCnt="3">
        <dgm:presLayoutVars>
          <dgm:chMax val="0"/>
          <dgm:chPref val="0"/>
          <dgm:bulletEnabled val="1"/>
        </dgm:presLayoutVars>
      </dgm:prSet>
      <dgm:spPr/>
    </dgm:pt>
    <dgm:pt modelId="{4BECB2EF-4D45-4BB0-B0ED-42E52D8DEC45}" type="pres">
      <dgm:prSet presAssocID="{A5CB1ED1-6167-4FB3-8F6E-320991E6FAD5}" presName="desTx" presStyleLbl="alignAccFollowNode1" presStyleIdx="1" presStyleCnt="3">
        <dgm:presLayoutVars>
          <dgm:bulletEnabled val="1"/>
        </dgm:presLayoutVars>
      </dgm:prSet>
      <dgm:spPr/>
    </dgm:pt>
    <dgm:pt modelId="{A54056B2-EAFF-4E19-84E0-85050A6E98E6}" type="pres">
      <dgm:prSet presAssocID="{D39C9139-9BED-4001-9522-D5573972E33C}" presName="space" presStyleCnt="0"/>
      <dgm:spPr/>
    </dgm:pt>
    <dgm:pt modelId="{1C12C546-9123-4AC6-8590-E149941C81F6}" type="pres">
      <dgm:prSet presAssocID="{A9A26993-2593-47B5-B950-698110D4F155}" presName="composite" presStyleCnt="0"/>
      <dgm:spPr/>
    </dgm:pt>
    <dgm:pt modelId="{C7478E66-201D-47A9-925F-4E8F5E92B429}" type="pres">
      <dgm:prSet presAssocID="{A9A26993-2593-47B5-B950-698110D4F155}" presName="parTx" presStyleLbl="alignNode1" presStyleIdx="2" presStyleCnt="3">
        <dgm:presLayoutVars>
          <dgm:chMax val="0"/>
          <dgm:chPref val="0"/>
          <dgm:bulletEnabled val="1"/>
        </dgm:presLayoutVars>
      </dgm:prSet>
      <dgm:spPr/>
    </dgm:pt>
    <dgm:pt modelId="{A9480ECD-7F4E-48F1-BD05-105B6D274C93}" type="pres">
      <dgm:prSet presAssocID="{A9A26993-2593-47B5-B950-698110D4F155}" presName="desTx" presStyleLbl="alignAccFollowNode1" presStyleIdx="2" presStyleCnt="3">
        <dgm:presLayoutVars>
          <dgm:bulletEnabled val="1"/>
        </dgm:presLayoutVars>
      </dgm:prSet>
      <dgm:spPr/>
    </dgm:pt>
  </dgm:ptLst>
  <dgm:cxnLst>
    <dgm:cxn modelId="{AFFB3306-644D-4039-9733-75C57BA8D5F9}" type="presOf" srcId="{A3725216-D302-4481-A15C-BEEF41FC326B}" destId="{E9AA8238-BD8B-45F9-8DBF-ABF556AB8B0B}" srcOrd="0" destOrd="1" presId="urn:microsoft.com/office/officeart/2005/8/layout/hList1"/>
    <dgm:cxn modelId="{F4194D13-052B-43BA-8CF3-112BEC842B24}" type="presOf" srcId="{592A448B-F847-4625-AE45-C478D2F04579}" destId="{4BECB2EF-4D45-4BB0-B0ED-42E52D8DEC45}" srcOrd="0" destOrd="2" presId="urn:microsoft.com/office/officeart/2005/8/layout/hList1"/>
    <dgm:cxn modelId="{0383C814-FA58-4AD0-B083-E7EEFD8F3211}" srcId="{A5CB1ED1-6167-4FB3-8F6E-320991E6FAD5}" destId="{592A448B-F847-4625-AE45-C478D2F04579}" srcOrd="2" destOrd="0" parTransId="{A5E73D15-F43F-4FD9-818D-BD3DA12ADD71}" sibTransId="{802B5EBE-1FF8-4722-B1C4-D3D45FC692B6}"/>
    <dgm:cxn modelId="{C8A0DD14-2C05-4F3E-B1E1-C359D3202E06}" type="presOf" srcId="{0425FFF5-CA91-4793-B190-827D2A936D7C}" destId="{4BECB2EF-4D45-4BB0-B0ED-42E52D8DEC45}" srcOrd="0" destOrd="0" presId="urn:microsoft.com/office/officeart/2005/8/layout/hList1"/>
    <dgm:cxn modelId="{E31DF823-54FB-41D2-908C-B52BAC02A4E3}" type="presOf" srcId="{876B87FB-8A7B-4AEB-B22C-23BDF9AA8838}" destId="{A9480ECD-7F4E-48F1-BD05-105B6D274C93}" srcOrd="0" destOrd="0" presId="urn:microsoft.com/office/officeart/2005/8/layout/hList1"/>
    <dgm:cxn modelId="{6E89C327-3036-4AFD-B761-B601DF094F26}" type="presOf" srcId="{0468DC0B-10FB-4E54-9C2B-17BFB5F211EE}" destId="{E9AA8238-BD8B-45F9-8DBF-ABF556AB8B0B}" srcOrd="0" destOrd="0" presId="urn:microsoft.com/office/officeart/2005/8/layout/hList1"/>
    <dgm:cxn modelId="{53B4222C-363C-4724-B28C-F28A86A4E3CC}" srcId="{05F21733-FA86-45D0-B92E-2DFA410EEE89}" destId="{0468DC0B-10FB-4E54-9C2B-17BFB5F211EE}" srcOrd="0" destOrd="0" parTransId="{A45C879E-A12E-42EA-BBAB-BAC5EDDCC959}" sibTransId="{799DAC2D-7F0D-4551-8BCB-DD019C0340CC}"/>
    <dgm:cxn modelId="{CB41423E-284D-4138-8225-CCDA2C625E59}" type="presOf" srcId="{A5CB1ED1-6167-4FB3-8F6E-320991E6FAD5}" destId="{52D3A2A4-9E15-4CCF-AF84-56B91F1F5D8F}" srcOrd="0" destOrd="0" presId="urn:microsoft.com/office/officeart/2005/8/layout/hList1"/>
    <dgm:cxn modelId="{F6207343-CB9A-4642-91CB-06C97843212B}" srcId="{A5CB1ED1-6167-4FB3-8F6E-320991E6FAD5}" destId="{C25D8B3F-E1D7-49C5-9A85-3DD084B4DAB7}" srcOrd="1" destOrd="0" parTransId="{2532FB32-CA3C-4D2C-9D1A-A692FD15E6D9}" sibTransId="{E679FE12-21CA-4BD9-A19F-25FE4E69B49B}"/>
    <dgm:cxn modelId="{58610069-6816-471A-B0CD-47E81D5BC0A4}" srcId="{FCEA17ED-754B-4F18-8E4A-E0B691099C05}" destId="{05F21733-FA86-45D0-B92E-2DFA410EEE89}" srcOrd="0" destOrd="0" parTransId="{F68BE9C2-0FB1-42B8-B712-D5CB4289BF88}" sibTransId="{F996DB5F-CAC7-40C1-8E85-4CCC8BAE4A94}"/>
    <dgm:cxn modelId="{25CB7E6F-BF63-4F64-8BE2-CF279D053A28}" type="presOf" srcId="{A9A26993-2593-47B5-B950-698110D4F155}" destId="{C7478E66-201D-47A9-925F-4E8F5E92B429}" srcOrd="0" destOrd="0" presId="urn:microsoft.com/office/officeart/2005/8/layout/hList1"/>
    <dgm:cxn modelId="{B800A08C-1F7E-4C68-9673-0513803C67A0}" type="presOf" srcId="{FCEA17ED-754B-4F18-8E4A-E0B691099C05}" destId="{55F89488-A46C-4E04-9CE6-76AFBD9F4A66}" srcOrd="0" destOrd="0" presId="urn:microsoft.com/office/officeart/2005/8/layout/hList1"/>
    <dgm:cxn modelId="{6E192B96-5A53-46AD-88AD-937A33841B0E}" type="presOf" srcId="{C25D8B3F-E1D7-49C5-9A85-3DD084B4DAB7}" destId="{4BECB2EF-4D45-4BB0-B0ED-42E52D8DEC45}" srcOrd="0" destOrd="1" presId="urn:microsoft.com/office/officeart/2005/8/layout/hList1"/>
    <dgm:cxn modelId="{D59436B5-5C0E-4EDB-815C-AD65D624A520}" srcId="{FCEA17ED-754B-4F18-8E4A-E0B691099C05}" destId="{A5CB1ED1-6167-4FB3-8F6E-320991E6FAD5}" srcOrd="1" destOrd="0" parTransId="{879B6BCD-786A-45D2-A7F7-B21B5A022415}" sibTransId="{D39C9139-9BED-4001-9522-D5573972E33C}"/>
    <dgm:cxn modelId="{C366BCB6-8C45-419C-9C11-CD72FCD810FD}" type="presOf" srcId="{05F21733-FA86-45D0-B92E-2DFA410EEE89}" destId="{80DACE4C-8EC7-4FB8-AF57-3A1A5FE9E5E6}" srcOrd="0" destOrd="0" presId="urn:microsoft.com/office/officeart/2005/8/layout/hList1"/>
    <dgm:cxn modelId="{0D79D6C7-FB6B-4AC0-9275-9CCA4ADDF6BB}" srcId="{A5CB1ED1-6167-4FB3-8F6E-320991E6FAD5}" destId="{0425FFF5-CA91-4793-B190-827D2A936D7C}" srcOrd="0" destOrd="0" parTransId="{A2E9318A-0778-4B4C-812C-20A2BE2EB931}" sibTransId="{D0C8B254-E7A1-47D3-B30A-EB27BACB3E4A}"/>
    <dgm:cxn modelId="{E3FE12CC-CF36-4992-8828-76F1BA97477A}" srcId="{05F21733-FA86-45D0-B92E-2DFA410EEE89}" destId="{A3725216-D302-4481-A15C-BEEF41FC326B}" srcOrd="1" destOrd="0" parTransId="{4B882C0E-A5E2-4AA6-ACE6-59D9E943ED87}" sibTransId="{522887C0-3D52-4877-AA0D-A40FE3981BDF}"/>
    <dgm:cxn modelId="{9373D2D6-0CCE-4FF3-B8C2-B54AA7B466A8}" srcId="{FCEA17ED-754B-4F18-8E4A-E0B691099C05}" destId="{A9A26993-2593-47B5-B950-698110D4F155}" srcOrd="2" destOrd="0" parTransId="{2C81F035-0D62-44C2-9313-23CCB19FDA4F}" sibTransId="{0C51ECE3-127D-43F4-95E3-C505BD897F61}"/>
    <dgm:cxn modelId="{275057F1-3E27-4693-A5C3-789ABDEC2E1F}" srcId="{A9A26993-2593-47B5-B950-698110D4F155}" destId="{876B87FB-8A7B-4AEB-B22C-23BDF9AA8838}" srcOrd="0" destOrd="0" parTransId="{AAAFBD12-0386-4780-93F1-B2ADEF0BB812}" sibTransId="{3E4E3ADE-F731-44DA-88C4-4D260972B47E}"/>
    <dgm:cxn modelId="{429D9CE5-2C82-4468-995C-C4E778797D82}" type="presParOf" srcId="{55F89488-A46C-4E04-9CE6-76AFBD9F4A66}" destId="{87FBB53C-21BE-4CBD-A883-AC7BD467B7D9}" srcOrd="0" destOrd="0" presId="urn:microsoft.com/office/officeart/2005/8/layout/hList1"/>
    <dgm:cxn modelId="{674681B6-4D32-49E7-B8DD-B762D96FED87}" type="presParOf" srcId="{87FBB53C-21BE-4CBD-A883-AC7BD467B7D9}" destId="{80DACE4C-8EC7-4FB8-AF57-3A1A5FE9E5E6}" srcOrd="0" destOrd="0" presId="urn:microsoft.com/office/officeart/2005/8/layout/hList1"/>
    <dgm:cxn modelId="{3AE32528-EDB9-4435-A27E-593A758469FD}" type="presParOf" srcId="{87FBB53C-21BE-4CBD-A883-AC7BD467B7D9}" destId="{E9AA8238-BD8B-45F9-8DBF-ABF556AB8B0B}" srcOrd="1" destOrd="0" presId="urn:microsoft.com/office/officeart/2005/8/layout/hList1"/>
    <dgm:cxn modelId="{EEEA27CC-497F-45A4-9253-BF93C61A2DBF}" type="presParOf" srcId="{55F89488-A46C-4E04-9CE6-76AFBD9F4A66}" destId="{7F5C20EF-FBA0-430C-BBCA-C8F2229A931A}" srcOrd="1" destOrd="0" presId="urn:microsoft.com/office/officeart/2005/8/layout/hList1"/>
    <dgm:cxn modelId="{7B70FF74-6D90-43D7-B592-40E82DC854B4}" type="presParOf" srcId="{55F89488-A46C-4E04-9CE6-76AFBD9F4A66}" destId="{80ACE9EE-77A9-4FDB-B053-F110C8FB5A12}" srcOrd="2" destOrd="0" presId="urn:microsoft.com/office/officeart/2005/8/layout/hList1"/>
    <dgm:cxn modelId="{02CB83ED-5493-43ED-90EF-33C95261C4A1}" type="presParOf" srcId="{80ACE9EE-77A9-4FDB-B053-F110C8FB5A12}" destId="{52D3A2A4-9E15-4CCF-AF84-56B91F1F5D8F}" srcOrd="0" destOrd="0" presId="urn:microsoft.com/office/officeart/2005/8/layout/hList1"/>
    <dgm:cxn modelId="{D3344F66-564C-4CF9-82A3-08FFECDE9F08}" type="presParOf" srcId="{80ACE9EE-77A9-4FDB-B053-F110C8FB5A12}" destId="{4BECB2EF-4D45-4BB0-B0ED-42E52D8DEC45}" srcOrd="1" destOrd="0" presId="urn:microsoft.com/office/officeart/2005/8/layout/hList1"/>
    <dgm:cxn modelId="{70659A16-EE29-421C-9CD3-01984ECF3B88}" type="presParOf" srcId="{55F89488-A46C-4E04-9CE6-76AFBD9F4A66}" destId="{A54056B2-EAFF-4E19-84E0-85050A6E98E6}" srcOrd="3" destOrd="0" presId="urn:microsoft.com/office/officeart/2005/8/layout/hList1"/>
    <dgm:cxn modelId="{14AD6031-BD00-4604-A199-EB9D79C176E2}" type="presParOf" srcId="{55F89488-A46C-4E04-9CE6-76AFBD9F4A66}" destId="{1C12C546-9123-4AC6-8590-E149941C81F6}" srcOrd="4" destOrd="0" presId="urn:microsoft.com/office/officeart/2005/8/layout/hList1"/>
    <dgm:cxn modelId="{48601F1E-D111-435E-8445-7B1E8D3E98A1}" type="presParOf" srcId="{1C12C546-9123-4AC6-8590-E149941C81F6}" destId="{C7478E66-201D-47A9-925F-4E8F5E92B429}" srcOrd="0" destOrd="0" presId="urn:microsoft.com/office/officeart/2005/8/layout/hList1"/>
    <dgm:cxn modelId="{4C73443A-1232-45E4-8ABD-4686A03D4259}" type="presParOf" srcId="{1C12C546-9123-4AC6-8590-E149941C81F6}" destId="{A9480ECD-7F4E-48F1-BD05-105B6D274C9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1.xml><?xml version="1.0" encoding="utf-8"?>
<dgm:dataModel xmlns:dgm="http://schemas.openxmlformats.org/drawingml/2006/diagram" xmlns:a="http://schemas.openxmlformats.org/drawingml/2006/main">
  <dgm:ptLst>
    <dgm:pt modelId="{6E09273F-3961-4A9B-82DA-8056792440BD}" type="doc">
      <dgm:prSet loTypeId="urn:microsoft.com/office/officeart/2005/8/layout/process1" loCatId="process" qsTypeId="urn:microsoft.com/office/officeart/2005/8/quickstyle/simple1" qsCatId="simple" csTypeId="urn:microsoft.com/office/officeart/2005/8/colors/accent3_1" csCatId="accent3" phldr="1"/>
      <dgm:spPr/>
      <dgm:t>
        <a:bodyPr/>
        <a:lstStyle/>
        <a:p>
          <a:endParaRPr lang="en-US"/>
        </a:p>
      </dgm:t>
    </dgm:pt>
    <dgm:pt modelId="{85150D66-E125-4F1A-85EE-2D942A288D0E}">
      <dgm:prSet/>
      <dgm:spPr/>
      <dgm:t>
        <a:bodyPr/>
        <a:lstStyle/>
        <a:p>
          <a:pPr rtl="0" eaLnBrk="1" latinLnBrk="0" hangingPunct="1">
            <a:buClrTx/>
            <a:buSzPts val="1800"/>
            <a:buFont typeface="Arial" panose="020B0604020202020204" pitchFamily="34" charset="0"/>
            <a:buNone/>
          </a:pPr>
          <a:r>
            <a:rPr lang="en-US" dirty="0"/>
            <a:t>Forecast the growth rate of nominal gross domestic product (GDP)</a:t>
          </a:r>
        </a:p>
      </dgm:t>
    </dgm:pt>
    <dgm:pt modelId="{9038F902-EED2-40D0-BE95-9D08DBAB309F}" type="parTrans" cxnId="{6C9390BC-1B8C-4D6A-B432-409B49B0F896}">
      <dgm:prSet/>
      <dgm:spPr/>
      <dgm:t>
        <a:bodyPr/>
        <a:lstStyle/>
        <a:p>
          <a:endParaRPr lang="en-US"/>
        </a:p>
      </dgm:t>
    </dgm:pt>
    <dgm:pt modelId="{9ABD0EEE-CB25-480B-8876-461D22FA7830}" type="sibTrans" cxnId="{6C9390BC-1B8C-4D6A-B432-409B49B0F896}">
      <dgm:prSet/>
      <dgm:spPr/>
      <dgm:t>
        <a:bodyPr/>
        <a:lstStyle/>
        <a:p>
          <a:endParaRPr lang="en-US" dirty="0"/>
        </a:p>
      </dgm:t>
    </dgm:pt>
    <dgm:pt modelId="{99E7B1A0-2472-4414-A9F4-C0A42B13244B}">
      <dgm:prSet/>
      <dgm:spPr/>
      <dgm:t>
        <a:bodyPr/>
        <a:lstStyle/>
        <a:p>
          <a:pPr rtl="0" eaLnBrk="1" latinLnBrk="0" hangingPunct="1"/>
          <a:r>
            <a:rPr lang="en-US" dirty="0"/>
            <a:t>Relate the company’s growth rate to the growth of nominal GDP</a:t>
          </a:r>
        </a:p>
      </dgm:t>
    </dgm:pt>
    <dgm:pt modelId="{84260DDB-90C4-4DAF-BA1A-0E4045F6E564}" type="parTrans" cxnId="{358BF6F9-001B-4F45-96B1-77F67D2F0482}">
      <dgm:prSet/>
      <dgm:spPr/>
      <dgm:t>
        <a:bodyPr/>
        <a:lstStyle/>
        <a:p>
          <a:endParaRPr lang="en-US"/>
        </a:p>
      </dgm:t>
    </dgm:pt>
    <dgm:pt modelId="{9B87AD4B-D751-4013-9823-3888000C7AE5}" type="sibTrans" cxnId="{358BF6F9-001B-4F45-96B1-77F67D2F0482}">
      <dgm:prSet/>
      <dgm:spPr/>
      <dgm:t>
        <a:bodyPr/>
        <a:lstStyle/>
        <a:p>
          <a:endParaRPr lang="en-US" dirty="0"/>
        </a:p>
      </dgm:t>
    </dgm:pt>
    <dgm:pt modelId="{7D30A4C3-5C42-4C48-8863-9C36F11B6749}">
      <dgm:prSet/>
      <dgm:spPr/>
      <dgm:t>
        <a:bodyPr/>
        <a:lstStyle/>
        <a:p>
          <a:pPr rtl="0" eaLnBrk="1" latinLnBrk="0" hangingPunct="1"/>
          <a:r>
            <a:rPr lang="en-US" dirty="0"/>
            <a:t>Forecast real GDP and inflation </a:t>
          </a:r>
        </a:p>
      </dgm:t>
    </dgm:pt>
    <dgm:pt modelId="{429701DF-A52A-45E4-BE6F-895E6B50F8C0}" type="parTrans" cxnId="{B383BB48-27F0-48C2-A5E0-BB1E47A24782}">
      <dgm:prSet/>
      <dgm:spPr/>
      <dgm:t>
        <a:bodyPr/>
        <a:lstStyle/>
        <a:p>
          <a:endParaRPr lang="en-US"/>
        </a:p>
      </dgm:t>
    </dgm:pt>
    <dgm:pt modelId="{ABBE290B-29EE-4220-882A-6FD2945957F1}" type="sibTrans" cxnId="{B383BB48-27F0-48C2-A5E0-BB1E47A24782}">
      <dgm:prSet/>
      <dgm:spPr/>
      <dgm:t>
        <a:bodyPr/>
        <a:lstStyle/>
        <a:p>
          <a:endParaRPr lang="en-US" dirty="0"/>
        </a:p>
      </dgm:t>
    </dgm:pt>
    <dgm:pt modelId="{9F5F4737-9AD6-4AB0-9976-77AE26F1C41B}">
      <dgm:prSet/>
      <dgm:spPr/>
      <dgm:t>
        <a:bodyPr/>
        <a:lstStyle/>
        <a:p>
          <a:pPr rtl="0" eaLnBrk="1" latinLnBrk="0" hangingPunct="1"/>
          <a:r>
            <a:rPr lang="en-US" dirty="0"/>
            <a:t>Forecast company’s revenues</a:t>
          </a:r>
        </a:p>
      </dgm:t>
    </dgm:pt>
    <dgm:pt modelId="{1E850ED6-E71D-453F-8CAB-4E42A2A17685}" type="parTrans" cxnId="{A9253107-C9FC-4E00-91B7-F2061F6D3521}">
      <dgm:prSet/>
      <dgm:spPr/>
      <dgm:t>
        <a:bodyPr/>
        <a:lstStyle/>
        <a:p>
          <a:endParaRPr lang="en-US"/>
        </a:p>
      </dgm:t>
    </dgm:pt>
    <dgm:pt modelId="{DFDCBB5D-A025-4FC4-B96A-E63231EE324A}" type="sibTrans" cxnId="{A9253107-C9FC-4E00-91B7-F2061F6D3521}">
      <dgm:prSet/>
      <dgm:spPr/>
      <dgm:t>
        <a:bodyPr/>
        <a:lstStyle/>
        <a:p>
          <a:endParaRPr lang="en-US"/>
        </a:p>
      </dgm:t>
    </dgm:pt>
    <dgm:pt modelId="{167E403E-0CED-44CA-8F96-247B2DE82339}" type="pres">
      <dgm:prSet presAssocID="{6E09273F-3961-4A9B-82DA-8056792440BD}" presName="Name0" presStyleCnt="0">
        <dgm:presLayoutVars>
          <dgm:dir/>
          <dgm:resizeHandles val="exact"/>
        </dgm:presLayoutVars>
      </dgm:prSet>
      <dgm:spPr/>
    </dgm:pt>
    <dgm:pt modelId="{1CE3FBE5-B87E-4737-8E24-B12F9E239A83}" type="pres">
      <dgm:prSet presAssocID="{85150D66-E125-4F1A-85EE-2D942A288D0E}" presName="node" presStyleLbl="node1" presStyleIdx="0" presStyleCnt="4">
        <dgm:presLayoutVars>
          <dgm:bulletEnabled val="1"/>
        </dgm:presLayoutVars>
      </dgm:prSet>
      <dgm:spPr/>
    </dgm:pt>
    <dgm:pt modelId="{8E57FD61-822B-4750-A5B9-3948C4DB1112}" type="pres">
      <dgm:prSet presAssocID="{9ABD0EEE-CB25-480B-8876-461D22FA7830}" presName="sibTrans" presStyleLbl="sibTrans2D1" presStyleIdx="0" presStyleCnt="3"/>
      <dgm:spPr/>
    </dgm:pt>
    <dgm:pt modelId="{2A4D5378-9A93-48FB-8AA6-7471967109D9}" type="pres">
      <dgm:prSet presAssocID="{9ABD0EEE-CB25-480B-8876-461D22FA7830}" presName="connectorText" presStyleLbl="sibTrans2D1" presStyleIdx="0" presStyleCnt="3"/>
      <dgm:spPr/>
    </dgm:pt>
    <dgm:pt modelId="{6915295C-C781-445B-ADB4-FDA7C05DBA71}" type="pres">
      <dgm:prSet presAssocID="{99E7B1A0-2472-4414-A9F4-C0A42B13244B}" presName="node" presStyleLbl="node1" presStyleIdx="1" presStyleCnt="4">
        <dgm:presLayoutVars>
          <dgm:bulletEnabled val="1"/>
        </dgm:presLayoutVars>
      </dgm:prSet>
      <dgm:spPr/>
    </dgm:pt>
    <dgm:pt modelId="{6C3BEF36-2E9F-4C61-AE7C-D5BCB3E771F2}" type="pres">
      <dgm:prSet presAssocID="{9B87AD4B-D751-4013-9823-3888000C7AE5}" presName="sibTrans" presStyleLbl="sibTrans2D1" presStyleIdx="1" presStyleCnt="3"/>
      <dgm:spPr/>
    </dgm:pt>
    <dgm:pt modelId="{C4420E7C-1CB9-4981-97AC-14774DECC29B}" type="pres">
      <dgm:prSet presAssocID="{9B87AD4B-D751-4013-9823-3888000C7AE5}" presName="connectorText" presStyleLbl="sibTrans2D1" presStyleIdx="1" presStyleCnt="3"/>
      <dgm:spPr/>
    </dgm:pt>
    <dgm:pt modelId="{F67A3371-D066-4AED-B1DF-61E696ED3F59}" type="pres">
      <dgm:prSet presAssocID="{7D30A4C3-5C42-4C48-8863-9C36F11B6749}" presName="node" presStyleLbl="node1" presStyleIdx="2" presStyleCnt="4">
        <dgm:presLayoutVars>
          <dgm:bulletEnabled val="1"/>
        </dgm:presLayoutVars>
      </dgm:prSet>
      <dgm:spPr/>
    </dgm:pt>
    <dgm:pt modelId="{36EC2A81-FC8A-482F-80AE-D6732E407AC4}" type="pres">
      <dgm:prSet presAssocID="{ABBE290B-29EE-4220-882A-6FD2945957F1}" presName="sibTrans" presStyleLbl="sibTrans2D1" presStyleIdx="2" presStyleCnt="3"/>
      <dgm:spPr/>
    </dgm:pt>
    <dgm:pt modelId="{DBFF19FD-2041-47D5-AFD6-3170878F3BD4}" type="pres">
      <dgm:prSet presAssocID="{ABBE290B-29EE-4220-882A-6FD2945957F1}" presName="connectorText" presStyleLbl="sibTrans2D1" presStyleIdx="2" presStyleCnt="3"/>
      <dgm:spPr/>
    </dgm:pt>
    <dgm:pt modelId="{4574557E-7478-4FB5-945F-21E6F612AB4A}" type="pres">
      <dgm:prSet presAssocID="{9F5F4737-9AD6-4AB0-9976-77AE26F1C41B}" presName="node" presStyleLbl="node1" presStyleIdx="3" presStyleCnt="4">
        <dgm:presLayoutVars>
          <dgm:bulletEnabled val="1"/>
        </dgm:presLayoutVars>
      </dgm:prSet>
      <dgm:spPr/>
    </dgm:pt>
  </dgm:ptLst>
  <dgm:cxnLst>
    <dgm:cxn modelId="{A9253107-C9FC-4E00-91B7-F2061F6D3521}" srcId="{6E09273F-3961-4A9B-82DA-8056792440BD}" destId="{9F5F4737-9AD6-4AB0-9976-77AE26F1C41B}" srcOrd="3" destOrd="0" parTransId="{1E850ED6-E71D-453F-8CAB-4E42A2A17685}" sibTransId="{DFDCBB5D-A025-4FC4-B96A-E63231EE324A}"/>
    <dgm:cxn modelId="{283D6A2D-6B10-4973-995D-CA5F5DFE5983}" type="presOf" srcId="{85150D66-E125-4F1A-85EE-2D942A288D0E}" destId="{1CE3FBE5-B87E-4737-8E24-B12F9E239A83}" srcOrd="0" destOrd="0" presId="urn:microsoft.com/office/officeart/2005/8/layout/process1"/>
    <dgm:cxn modelId="{CA3FF864-CB05-44D6-9343-89B8D90D1D76}" type="presOf" srcId="{9B87AD4B-D751-4013-9823-3888000C7AE5}" destId="{6C3BEF36-2E9F-4C61-AE7C-D5BCB3E771F2}" srcOrd="0" destOrd="0" presId="urn:microsoft.com/office/officeart/2005/8/layout/process1"/>
    <dgm:cxn modelId="{B383BB48-27F0-48C2-A5E0-BB1E47A24782}" srcId="{6E09273F-3961-4A9B-82DA-8056792440BD}" destId="{7D30A4C3-5C42-4C48-8863-9C36F11B6749}" srcOrd="2" destOrd="0" parTransId="{429701DF-A52A-45E4-BE6F-895E6B50F8C0}" sibTransId="{ABBE290B-29EE-4220-882A-6FD2945957F1}"/>
    <dgm:cxn modelId="{15450653-47F8-4C20-B31B-E7A4DFDF79F8}" type="presOf" srcId="{9F5F4737-9AD6-4AB0-9976-77AE26F1C41B}" destId="{4574557E-7478-4FB5-945F-21E6F612AB4A}" srcOrd="0" destOrd="0" presId="urn:microsoft.com/office/officeart/2005/8/layout/process1"/>
    <dgm:cxn modelId="{A2C3398A-73AC-4B4E-863D-B3849061BFEB}" type="presOf" srcId="{99E7B1A0-2472-4414-A9F4-C0A42B13244B}" destId="{6915295C-C781-445B-ADB4-FDA7C05DBA71}" srcOrd="0" destOrd="0" presId="urn:microsoft.com/office/officeart/2005/8/layout/process1"/>
    <dgm:cxn modelId="{159F9592-C42E-4BAA-88FC-F5EC9F00E283}" type="presOf" srcId="{9ABD0EEE-CB25-480B-8876-461D22FA7830}" destId="{8E57FD61-822B-4750-A5B9-3948C4DB1112}" srcOrd="0" destOrd="0" presId="urn:microsoft.com/office/officeart/2005/8/layout/process1"/>
    <dgm:cxn modelId="{428494A2-877D-4291-BAC0-24C47AA73A53}" type="presOf" srcId="{ABBE290B-29EE-4220-882A-6FD2945957F1}" destId="{DBFF19FD-2041-47D5-AFD6-3170878F3BD4}" srcOrd="1" destOrd="0" presId="urn:microsoft.com/office/officeart/2005/8/layout/process1"/>
    <dgm:cxn modelId="{4E7CD6B3-2FBB-4BE4-8B6B-8CAAAB3C01FA}" type="presOf" srcId="{9B87AD4B-D751-4013-9823-3888000C7AE5}" destId="{C4420E7C-1CB9-4981-97AC-14774DECC29B}" srcOrd="1" destOrd="0" presId="urn:microsoft.com/office/officeart/2005/8/layout/process1"/>
    <dgm:cxn modelId="{6C9390BC-1B8C-4D6A-B432-409B49B0F896}" srcId="{6E09273F-3961-4A9B-82DA-8056792440BD}" destId="{85150D66-E125-4F1A-85EE-2D942A288D0E}" srcOrd="0" destOrd="0" parTransId="{9038F902-EED2-40D0-BE95-9D08DBAB309F}" sibTransId="{9ABD0EEE-CB25-480B-8876-461D22FA7830}"/>
    <dgm:cxn modelId="{A02B55C6-1D89-49A3-9204-80C3486F4F37}" type="presOf" srcId="{ABBE290B-29EE-4220-882A-6FD2945957F1}" destId="{36EC2A81-FC8A-482F-80AE-D6732E407AC4}" srcOrd="0" destOrd="0" presId="urn:microsoft.com/office/officeart/2005/8/layout/process1"/>
    <dgm:cxn modelId="{62FFF7D9-7B53-415D-92A2-6628BB8D1B2C}" type="presOf" srcId="{9ABD0EEE-CB25-480B-8876-461D22FA7830}" destId="{2A4D5378-9A93-48FB-8AA6-7471967109D9}" srcOrd="1" destOrd="0" presId="urn:microsoft.com/office/officeart/2005/8/layout/process1"/>
    <dgm:cxn modelId="{F83C73E6-202C-468C-AFB5-343421DE6A38}" type="presOf" srcId="{7D30A4C3-5C42-4C48-8863-9C36F11B6749}" destId="{F67A3371-D066-4AED-B1DF-61E696ED3F59}" srcOrd="0" destOrd="0" presId="urn:microsoft.com/office/officeart/2005/8/layout/process1"/>
    <dgm:cxn modelId="{13EBBCED-AC99-4966-96E3-5D745A676E4B}" type="presOf" srcId="{6E09273F-3961-4A9B-82DA-8056792440BD}" destId="{167E403E-0CED-44CA-8F96-247B2DE82339}" srcOrd="0" destOrd="0" presId="urn:microsoft.com/office/officeart/2005/8/layout/process1"/>
    <dgm:cxn modelId="{358BF6F9-001B-4F45-96B1-77F67D2F0482}" srcId="{6E09273F-3961-4A9B-82DA-8056792440BD}" destId="{99E7B1A0-2472-4414-A9F4-C0A42B13244B}" srcOrd="1" destOrd="0" parTransId="{84260DDB-90C4-4DAF-BA1A-0E4045F6E564}" sibTransId="{9B87AD4B-D751-4013-9823-3888000C7AE5}"/>
    <dgm:cxn modelId="{85F39D4B-2FD8-4B4D-92F2-4AABA1B268C5}" type="presParOf" srcId="{167E403E-0CED-44CA-8F96-247B2DE82339}" destId="{1CE3FBE5-B87E-4737-8E24-B12F9E239A83}" srcOrd="0" destOrd="0" presId="urn:microsoft.com/office/officeart/2005/8/layout/process1"/>
    <dgm:cxn modelId="{B43F53B5-C846-4B4E-96C9-91DA5732DBD9}" type="presParOf" srcId="{167E403E-0CED-44CA-8F96-247B2DE82339}" destId="{8E57FD61-822B-4750-A5B9-3948C4DB1112}" srcOrd="1" destOrd="0" presId="urn:microsoft.com/office/officeart/2005/8/layout/process1"/>
    <dgm:cxn modelId="{D149A19C-A877-400D-9EC3-8000C7CF8646}" type="presParOf" srcId="{8E57FD61-822B-4750-A5B9-3948C4DB1112}" destId="{2A4D5378-9A93-48FB-8AA6-7471967109D9}" srcOrd="0" destOrd="0" presId="urn:microsoft.com/office/officeart/2005/8/layout/process1"/>
    <dgm:cxn modelId="{B0B0F54B-1AE6-419D-B0B1-AB8FE581CFB5}" type="presParOf" srcId="{167E403E-0CED-44CA-8F96-247B2DE82339}" destId="{6915295C-C781-445B-ADB4-FDA7C05DBA71}" srcOrd="2" destOrd="0" presId="urn:microsoft.com/office/officeart/2005/8/layout/process1"/>
    <dgm:cxn modelId="{9DFD2A45-720F-4336-A3A9-D6A23D1EB602}" type="presParOf" srcId="{167E403E-0CED-44CA-8F96-247B2DE82339}" destId="{6C3BEF36-2E9F-4C61-AE7C-D5BCB3E771F2}" srcOrd="3" destOrd="0" presId="urn:microsoft.com/office/officeart/2005/8/layout/process1"/>
    <dgm:cxn modelId="{2D3A9252-FE77-41C9-B7BA-8AF4AB3C781A}" type="presParOf" srcId="{6C3BEF36-2E9F-4C61-AE7C-D5BCB3E771F2}" destId="{C4420E7C-1CB9-4981-97AC-14774DECC29B}" srcOrd="0" destOrd="0" presId="urn:microsoft.com/office/officeart/2005/8/layout/process1"/>
    <dgm:cxn modelId="{A1178F25-7FE9-4BE2-B1E5-149E284F7E0F}" type="presParOf" srcId="{167E403E-0CED-44CA-8F96-247B2DE82339}" destId="{F67A3371-D066-4AED-B1DF-61E696ED3F59}" srcOrd="4" destOrd="0" presId="urn:microsoft.com/office/officeart/2005/8/layout/process1"/>
    <dgm:cxn modelId="{8D442DE9-13A8-4734-87EC-E9013133D148}" type="presParOf" srcId="{167E403E-0CED-44CA-8F96-247B2DE82339}" destId="{36EC2A81-FC8A-482F-80AE-D6732E407AC4}" srcOrd="5" destOrd="0" presId="urn:microsoft.com/office/officeart/2005/8/layout/process1"/>
    <dgm:cxn modelId="{BE2E38A4-7AD1-49CA-B66C-418FC457CD08}" type="presParOf" srcId="{36EC2A81-FC8A-482F-80AE-D6732E407AC4}" destId="{DBFF19FD-2041-47D5-AFD6-3170878F3BD4}" srcOrd="0" destOrd="0" presId="urn:microsoft.com/office/officeart/2005/8/layout/process1"/>
    <dgm:cxn modelId="{88237C03-C1DE-48D0-B07E-59E4716269E4}" type="presParOf" srcId="{167E403E-0CED-44CA-8F96-247B2DE82339}" destId="{4574557E-7478-4FB5-945F-21E6F612AB4A}"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2.xml><?xml version="1.0" encoding="utf-8"?>
<dgm:dataModel xmlns:dgm="http://schemas.openxmlformats.org/drawingml/2006/diagram" xmlns:a="http://schemas.openxmlformats.org/drawingml/2006/main">
  <dgm:ptLst>
    <dgm:pt modelId="{D909DC41-CE91-4342-9EEB-A7CB11BB5597}" type="doc">
      <dgm:prSet loTypeId="urn:microsoft.com/office/officeart/2005/8/layout/process1" loCatId="process" qsTypeId="urn:microsoft.com/office/officeart/2005/8/quickstyle/simple1" qsCatId="simple" csTypeId="urn:microsoft.com/office/officeart/2005/8/colors/accent4_1" csCatId="accent4" phldr="1"/>
      <dgm:spPr/>
      <dgm:t>
        <a:bodyPr/>
        <a:lstStyle/>
        <a:p>
          <a:endParaRPr lang="en-US"/>
        </a:p>
      </dgm:t>
    </dgm:pt>
    <dgm:pt modelId="{8839C9D5-726B-477D-9D90-F51C5B9F385A}">
      <dgm:prSet/>
      <dgm:spPr/>
      <dgm:t>
        <a:bodyPr/>
        <a:lstStyle/>
        <a:p>
          <a:pPr rtl="0" eaLnBrk="1" latinLnBrk="0" hangingPunct="1">
            <a:buClrTx/>
            <a:buSzPts val="1800"/>
            <a:buFont typeface="Arial" panose="020B0604020202020204" pitchFamily="34" charset="0"/>
            <a:buNone/>
          </a:pPr>
          <a:r>
            <a:rPr lang="en-US" dirty="0"/>
            <a:t>Forecast growth in a particular market</a:t>
          </a:r>
        </a:p>
      </dgm:t>
    </dgm:pt>
    <dgm:pt modelId="{30F69036-0E98-4025-B882-12CA06A07173}" type="parTrans" cxnId="{7785D9A2-89FE-44A1-BF8D-5CC1F8F363AE}">
      <dgm:prSet/>
      <dgm:spPr/>
      <dgm:t>
        <a:bodyPr/>
        <a:lstStyle/>
        <a:p>
          <a:endParaRPr lang="en-US"/>
        </a:p>
      </dgm:t>
    </dgm:pt>
    <dgm:pt modelId="{68AD57B5-B835-4CAB-A4CC-A7C666641C1B}" type="sibTrans" cxnId="{7785D9A2-89FE-44A1-BF8D-5CC1F8F363AE}">
      <dgm:prSet/>
      <dgm:spPr/>
      <dgm:t>
        <a:bodyPr/>
        <a:lstStyle/>
        <a:p>
          <a:endParaRPr lang="en-US" dirty="0"/>
        </a:p>
      </dgm:t>
    </dgm:pt>
    <dgm:pt modelId="{490D5B77-0219-4F03-9A5E-34A45DEE0251}">
      <dgm:prSet/>
      <dgm:spPr/>
      <dgm:t>
        <a:bodyPr/>
        <a:lstStyle/>
        <a:p>
          <a:pPr rtl="0" eaLnBrk="1" latinLnBrk="0" hangingPunct="1"/>
          <a:r>
            <a:rPr lang="en-US" dirty="0"/>
            <a:t>Evaluate the company’s current and anticipated market share</a:t>
          </a:r>
        </a:p>
      </dgm:t>
    </dgm:pt>
    <dgm:pt modelId="{0801659E-5BDA-49BA-99B8-C2B7CF21B99E}" type="parTrans" cxnId="{F2179243-1868-467A-821A-256B06B76D70}">
      <dgm:prSet/>
      <dgm:spPr/>
      <dgm:t>
        <a:bodyPr/>
        <a:lstStyle/>
        <a:p>
          <a:endParaRPr lang="en-US"/>
        </a:p>
      </dgm:t>
    </dgm:pt>
    <dgm:pt modelId="{ACE4232D-11F8-4D7D-B2F4-B0514A260022}" type="sibTrans" cxnId="{F2179243-1868-467A-821A-256B06B76D70}">
      <dgm:prSet/>
      <dgm:spPr/>
      <dgm:t>
        <a:bodyPr/>
        <a:lstStyle/>
        <a:p>
          <a:endParaRPr lang="en-US" dirty="0"/>
        </a:p>
      </dgm:t>
    </dgm:pt>
    <dgm:pt modelId="{09AE4C79-C72B-4F03-96AC-124865CA9112}">
      <dgm:prSet/>
      <dgm:spPr/>
      <dgm:t>
        <a:bodyPr/>
        <a:lstStyle/>
        <a:p>
          <a:pPr rtl="0" eaLnBrk="1" latinLnBrk="0" hangingPunct="1"/>
          <a:r>
            <a:rPr lang="en-US" dirty="0"/>
            <a:t>Apply the expected market share to the forecast </a:t>
          </a:r>
        </a:p>
      </dgm:t>
    </dgm:pt>
    <dgm:pt modelId="{981712D6-4586-4C43-978F-2A8ECCEE3FB9}" type="parTrans" cxnId="{104C92D7-0761-4923-9FD8-184CE4C3DEB9}">
      <dgm:prSet/>
      <dgm:spPr/>
      <dgm:t>
        <a:bodyPr/>
        <a:lstStyle/>
        <a:p>
          <a:endParaRPr lang="en-US"/>
        </a:p>
      </dgm:t>
    </dgm:pt>
    <dgm:pt modelId="{2F932A99-07EC-4B28-B2B5-9B5FB72B4C6E}" type="sibTrans" cxnId="{104C92D7-0761-4923-9FD8-184CE4C3DEB9}">
      <dgm:prSet/>
      <dgm:spPr/>
      <dgm:t>
        <a:bodyPr/>
        <a:lstStyle/>
        <a:p>
          <a:endParaRPr lang="en-US" dirty="0"/>
        </a:p>
      </dgm:t>
    </dgm:pt>
    <dgm:pt modelId="{2B9587F3-EB60-4853-9880-F703725A255C}">
      <dgm:prSet/>
      <dgm:spPr/>
      <dgm:t>
        <a:bodyPr/>
        <a:lstStyle/>
        <a:p>
          <a:pPr rtl="0" eaLnBrk="1" latinLnBrk="0" hangingPunct="1"/>
          <a:r>
            <a:rPr lang="en-US" dirty="0"/>
            <a:t>Forecast company’s revenues</a:t>
          </a:r>
        </a:p>
      </dgm:t>
    </dgm:pt>
    <dgm:pt modelId="{DC59E3F6-AC5E-4259-B1FA-C2D9B21C804A}" type="parTrans" cxnId="{C7BB7FA7-DAAC-46E1-9828-37F7AD0726A6}">
      <dgm:prSet/>
      <dgm:spPr/>
      <dgm:t>
        <a:bodyPr/>
        <a:lstStyle/>
        <a:p>
          <a:endParaRPr lang="en-US"/>
        </a:p>
      </dgm:t>
    </dgm:pt>
    <dgm:pt modelId="{EB264E29-18FD-484F-AF4C-755A1FCAEF16}" type="sibTrans" cxnId="{C7BB7FA7-DAAC-46E1-9828-37F7AD0726A6}">
      <dgm:prSet/>
      <dgm:spPr/>
      <dgm:t>
        <a:bodyPr/>
        <a:lstStyle/>
        <a:p>
          <a:endParaRPr lang="en-US"/>
        </a:p>
      </dgm:t>
    </dgm:pt>
    <dgm:pt modelId="{CFC20E3C-3FBE-4DBD-B3AC-D327D5023276}" type="pres">
      <dgm:prSet presAssocID="{D909DC41-CE91-4342-9EEB-A7CB11BB5597}" presName="Name0" presStyleCnt="0">
        <dgm:presLayoutVars>
          <dgm:dir/>
          <dgm:resizeHandles val="exact"/>
        </dgm:presLayoutVars>
      </dgm:prSet>
      <dgm:spPr/>
    </dgm:pt>
    <dgm:pt modelId="{F9C65AD5-E1E7-477C-BDDA-FDF330E500FE}" type="pres">
      <dgm:prSet presAssocID="{8839C9D5-726B-477D-9D90-F51C5B9F385A}" presName="node" presStyleLbl="node1" presStyleIdx="0" presStyleCnt="4">
        <dgm:presLayoutVars>
          <dgm:bulletEnabled val="1"/>
        </dgm:presLayoutVars>
      </dgm:prSet>
      <dgm:spPr/>
    </dgm:pt>
    <dgm:pt modelId="{2ABCD7B7-747F-4439-908E-2D4F14A5CC4E}" type="pres">
      <dgm:prSet presAssocID="{68AD57B5-B835-4CAB-A4CC-A7C666641C1B}" presName="sibTrans" presStyleLbl="sibTrans2D1" presStyleIdx="0" presStyleCnt="3"/>
      <dgm:spPr/>
    </dgm:pt>
    <dgm:pt modelId="{7EE72485-4E98-4F42-B0C1-657830A2A232}" type="pres">
      <dgm:prSet presAssocID="{68AD57B5-B835-4CAB-A4CC-A7C666641C1B}" presName="connectorText" presStyleLbl="sibTrans2D1" presStyleIdx="0" presStyleCnt="3"/>
      <dgm:spPr/>
    </dgm:pt>
    <dgm:pt modelId="{B41F076D-7CD9-4251-9922-2D0A368F8495}" type="pres">
      <dgm:prSet presAssocID="{490D5B77-0219-4F03-9A5E-34A45DEE0251}" presName="node" presStyleLbl="node1" presStyleIdx="1" presStyleCnt="4" custScaleX="108864">
        <dgm:presLayoutVars>
          <dgm:bulletEnabled val="1"/>
        </dgm:presLayoutVars>
      </dgm:prSet>
      <dgm:spPr/>
    </dgm:pt>
    <dgm:pt modelId="{7A0D6450-6FB2-45E6-8D53-373171CAA09C}" type="pres">
      <dgm:prSet presAssocID="{ACE4232D-11F8-4D7D-B2F4-B0514A260022}" presName="sibTrans" presStyleLbl="sibTrans2D1" presStyleIdx="1" presStyleCnt="3"/>
      <dgm:spPr/>
    </dgm:pt>
    <dgm:pt modelId="{DF158D2A-B3D3-455C-8E45-8230C9D9D2DC}" type="pres">
      <dgm:prSet presAssocID="{ACE4232D-11F8-4D7D-B2F4-B0514A260022}" presName="connectorText" presStyleLbl="sibTrans2D1" presStyleIdx="1" presStyleCnt="3"/>
      <dgm:spPr/>
    </dgm:pt>
    <dgm:pt modelId="{F06A0C96-0D1B-415F-BD3A-7FB554B2B7D4}" type="pres">
      <dgm:prSet presAssocID="{09AE4C79-C72B-4F03-96AC-124865CA9112}" presName="node" presStyleLbl="node1" presStyleIdx="2" presStyleCnt="4">
        <dgm:presLayoutVars>
          <dgm:bulletEnabled val="1"/>
        </dgm:presLayoutVars>
      </dgm:prSet>
      <dgm:spPr/>
    </dgm:pt>
    <dgm:pt modelId="{33F91F2E-8D50-41B2-8E2C-F510A06745FC}" type="pres">
      <dgm:prSet presAssocID="{2F932A99-07EC-4B28-B2B5-9B5FB72B4C6E}" presName="sibTrans" presStyleLbl="sibTrans2D1" presStyleIdx="2" presStyleCnt="3"/>
      <dgm:spPr/>
    </dgm:pt>
    <dgm:pt modelId="{63923B61-D56F-497E-8A15-FF844840FB8C}" type="pres">
      <dgm:prSet presAssocID="{2F932A99-07EC-4B28-B2B5-9B5FB72B4C6E}" presName="connectorText" presStyleLbl="sibTrans2D1" presStyleIdx="2" presStyleCnt="3"/>
      <dgm:spPr/>
    </dgm:pt>
    <dgm:pt modelId="{4AF8D06F-B927-44E4-BA73-238D32F8F66F}" type="pres">
      <dgm:prSet presAssocID="{2B9587F3-EB60-4853-9880-F703725A255C}" presName="node" presStyleLbl="node1" presStyleIdx="3" presStyleCnt="4">
        <dgm:presLayoutVars>
          <dgm:bulletEnabled val="1"/>
        </dgm:presLayoutVars>
      </dgm:prSet>
      <dgm:spPr/>
    </dgm:pt>
  </dgm:ptLst>
  <dgm:cxnLst>
    <dgm:cxn modelId="{7B57F514-7317-41A5-97FB-25B76FF935F4}" type="presOf" srcId="{68AD57B5-B835-4CAB-A4CC-A7C666641C1B}" destId="{7EE72485-4E98-4F42-B0C1-657830A2A232}" srcOrd="1" destOrd="0" presId="urn:microsoft.com/office/officeart/2005/8/layout/process1"/>
    <dgm:cxn modelId="{F2183B20-F3F1-428B-A1E5-A7BE6473271F}" type="presOf" srcId="{D909DC41-CE91-4342-9EEB-A7CB11BB5597}" destId="{CFC20E3C-3FBE-4DBD-B3AC-D327D5023276}" srcOrd="0" destOrd="0" presId="urn:microsoft.com/office/officeart/2005/8/layout/process1"/>
    <dgm:cxn modelId="{11845442-961C-4F29-A495-801DEE84EFE5}" type="presOf" srcId="{2F932A99-07EC-4B28-B2B5-9B5FB72B4C6E}" destId="{63923B61-D56F-497E-8A15-FF844840FB8C}" srcOrd="1" destOrd="0" presId="urn:microsoft.com/office/officeart/2005/8/layout/process1"/>
    <dgm:cxn modelId="{F2179243-1868-467A-821A-256B06B76D70}" srcId="{D909DC41-CE91-4342-9EEB-A7CB11BB5597}" destId="{490D5B77-0219-4F03-9A5E-34A45DEE0251}" srcOrd="1" destOrd="0" parTransId="{0801659E-5BDA-49BA-99B8-C2B7CF21B99E}" sibTransId="{ACE4232D-11F8-4D7D-B2F4-B0514A260022}"/>
    <dgm:cxn modelId="{454ED46C-4322-4A2A-B38E-27AE056EC633}" type="presOf" srcId="{ACE4232D-11F8-4D7D-B2F4-B0514A260022}" destId="{DF158D2A-B3D3-455C-8E45-8230C9D9D2DC}" srcOrd="1" destOrd="0" presId="urn:microsoft.com/office/officeart/2005/8/layout/process1"/>
    <dgm:cxn modelId="{1C270E5A-3F17-4B5B-9275-2A44B0CACB30}" type="presOf" srcId="{8839C9D5-726B-477D-9D90-F51C5B9F385A}" destId="{F9C65AD5-E1E7-477C-BDDA-FDF330E500FE}" srcOrd="0" destOrd="0" presId="urn:microsoft.com/office/officeart/2005/8/layout/process1"/>
    <dgm:cxn modelId="{20E65D85-C83D-435A-AE93-326C59D27656}" type="presOf" srcId="{2F932A99-07EC-4B28-B2B5-9B5FB72B4C6E}" destId="{33F91F2E-8D50-41B2-8E2C-F510A06745FC}" srcOrd="0" destOrd="0" presId="urn:microsoft.com/office/officeart/2005/8/layout/process1"/>
    <dgm:cxn modelId="{D0FA4585-1BC2-42E4-A244-87C88274AC08}" type="presOf" srcId="{68AD57B5-B835-4CAB-A4CC-A7C666641C1B}" destId="{2ABCD7B7-747F-4439-908E-2D4F14A5CC4E}" srcOrd="0" destOrd="0" presId="urn:microsoft.com/office/officeart/2005/8/layout/process1"/>
    <dgm:cxn modelId="{831A1A8A-3687-49BE-BFEC-799DFEAB3D6A}" type="presOf" srcId="{ACE4232D-11F8-4D7D-B2F4-B0514A260022}" destId="{7A0D6450-6FB2-45E6-8D53-373171CAA09C}" srcOrd="0" destOrd="0" presId="urn:microsoft.com/office/officeart/2005/8/layout/process1"/>
    <dgm:cxn modelId="{7785D9A2-89FE-44A1-BF8D-5CC1F8F363AE}" srcId="{D909DC41-CE91-4342-9EEB-A7CB11BB5597}" destId="{8839C9D5-726B-477D-9D90-F51C5B9F385A}" srcOrd="0" destOrd="0" parTransId="{30F69036-0E98-4025-B882-12CA06A07173}" sibTransId="{68AD57B5-B835-4CAB-A4CC-A7C666641C1B}"/>
    <dgm:cxn modelId="{C7BB7FA7-DAAC-46E1-9828-37F7AD0726A6}" srcId="{D909DC41-CE91-4342-9EEB-A7CB11BB5597}" destId="{2B9587F3-EB60-4853-9880-F703725A255C}" srcOrd="3" destOrd="0" parTransId="{DC59E3F6-AC5E-4259-B1FA-C2D9B21C804A}" sibTransId="{EB264E29-18FD-484F-AF4C-755A1FCAEF16}"/>
    <dgm:cxn modelId="{104C92D7-0761-4923-9FD8-184CE4C3DEB9}" srcId="{D909DC41-CE91-4342-9EEB-A7CB11BB5597}" destId="{09AE4C79-C72B-4F03-96AC-124865CA9112}" srcOrd="2" destOrd="0" parTransId="{981712D6-4586-4C43-978F-2A8ECCEE3FB9}" sibTransId="{2F932A99-07EC-4B28-B2B5-9B5FB72B4C6E}"/>
    <dgm:cxn modelId="{D245C3EC-E434-49F9-A621-AA8A5C9EDD60}" type="presOf" srcId="{490D5B77-0219-4F03-9A5E-34A45DEE0251}" destId="{B41F076D-7CD9-4251-9922-2D0A368F8495}" srcOrd="0" destOrd="0" presId="urn:microsoft.com/office/officeart/2005/8/layout/process1"/>
    <dgm:cxn modelId="{F2B8CDF0-0EFA-4A98-AF0B-67F81E32D1FF}" type="presOf" srcId="{09AE4C79-C72B-4F03-96AC-124865CA9112}" destId="{F06A0C96-0D1B-415F-BD3A-7FB554B2B7D4}" srcOrd="0" destOrd="0" presId="urn:microsoft.com/office/officeart/2005/8/layout/process1"/>
    <dgm:cxn modelId="{8F88F7F4-5B7F-480D-8AA9-3BDE50E6AA42}" type="presOf" srcId="{2B9587F3-EB60-4853-9880-F703725A255C}" destId="{4AF8D06F-B927-44E4-BA73-238D32F8F66F}" srcOrd="0" destOrd="0" presId="urn:microsoft.com/office/officeart/2005/8/layout/process1"/>
    <dgm:cxn modelId="{C1BF2649-8B34-499F-B126-3E9BEF5DB9E8}" type="presParOf" srcId="{CFC20E3C-3FBE-4DBD-B3AC-D327D5023276}" destId="{F9C65AD5-E1E7-477C-BDDA-FDF330E500FE}" srcOrd="0" destOrd="0" presId="urn:microsoft.com/office/officeart/2005/8/layout/process1"/>
    <dgm:cxn modelId="{F119834B-24A2-439D-9067-F270BB3A416A}" type="presParOf" srcId="{CFC20E3C-3FBE-4DBD-B3AC-D327D5023276}" destId="{2ABCD7B7-747F-4439-908E-2D4F14A5CC4E}" srcOrd="1" destOrd="0" presId="urn:microsoft.com/office/officeart/2005/8/layout/process1"/>
    <dgm:cxn modelId="{5499DF07-7AED-40FC-8C6C-7C51C98934CC}" type="presParOf" srcId="{2ABCD7B7-747F-4439-908E-2D4F14A5CC4E}" destId="{7EE72485-4E98-4F42-B0C1-657830A2A232}" srcOrd="0" destOrd="0" presId="urn:microsoft.com/office/officeart/2005/8/layout/process1"/>
    <dgm:cxn modelId="{2254A95F-D690-43B1-B904-FAE94BD7C372}" type="presParOf" srcId="{CFC20E3C-3FBE-4DBD-B3AC-D327D5023276}" destId="{B41F076D-7CD9-4251-9922-2D0A368F8495}" srcOrd="2" destOrd="0" presId="urn:microsoft.com/office/officeart/2005/8/layout/process1"/>
    <dgm:cxn modelId="{425667DB-0581-474F-B009-5DB6904EF3B0}" type="presParOf" srcId="{CFC20E3C-3FBE-4DBD-B3AC-D327D5023276}" destId="{7A0D6450-6FB2-45E6-8D53-373171CAA09C}" srcOrd="3" destOrd="0" presId="urn:microsoft.com/office/officeart/2005/8/layout/process1"/>
    <dgm:cxn modelId="{48874822-A49F-4091-8882-0965B76474F8}" type="presParOf" srcId="{7A0D6450-6FB2-45E6-8D53-373171CAA09C}" destId="{DF158D2A-B3D3-455C-8E45-8230C9D9D2DC}" srcOrd="0" destOrd="0" presId="urn:microsoft.com/office/officeart/2005/8/layout/process1"/>
    <dgm:cxn modelId="{E40F1D80-8BBF-469B-90E2-1DE875BD99D8}" type="presParOf" srcId="{CFC20E3C-3FBE-4DBD-B3AC-D327D5023276}" destId="{F06A0C96-0D1B-415F-BD3A-7FB554B2B7D4}" srcOrd="4" destOrd="0" presId="urn:microsoft.com/office/officeart/2005/8/layout/process1"/>
    <dgm:cxn modelId="{F1F859E2-E9DB-457F-B558-5514FEDD2FEE}" type="presParOf" srcId="{CFC20E3C-3FBE-4DBD-B3AC-D327D5023276}" destId="{33F91F2E-8D50-41B2-8E2C-F510A06745FC}" srcOrd="5" destOrd="0" presId="urn:microsoft.com/office/officeart/2005/8/layout/process1"/>
    <dgm:cxn modelId="{21BFCD16-6EF5-4949-A08A-F699490B967B}" type="presParOf" srcId="{33F91F2E-8D50-41B2-8E2C-F510A06745FC}" destId="{63923B61-D56F-497E-8A15-FF844840FB8C}" srcOrd="0" destOrd="0" presId="urn:microsoft.com/office/officeart/2005/8/layout/process1"/>
    <dgm:cxn modelId="{0ADB025E-D29F-42C0-B101-9A64C575A635}" type="presParOf" srcId="{CFC20E3C-3FBE-4DBD-B3AC-D327D5023276}" destId="{4AF8D06F-B927-44E4-BA73-238D32F8F66F}" srcOrd="6"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3.xml><?xml version="1.0" encoding="utf-8"?>
<dgm:dataModel xmlns:dgm="http://schemas.openxmlformats.org/drawingml/2006/diagram" xmlns:a="http://schemas.openxmlformats.org/drawingml/2006/main">
  <dgm:ptLst>
    <dgm:pt modelId="{7A79BE95-3E3C-4A3D-B940-70331771CDE0}" type="doc">
      <dgm:prSet loTypeId="urn:microsoft.com/office/officeart/2005/8/layout/list1" loCatId="list" qsTypeId="urn:microsoft.com/office/officeart/2005/8/quickstyle/simple1" qsCatId="simple" csTypeId="urn:microsoft.com/office/officeart/2005/8/colors/accent2_1" csCatId="accent2" phldr="1"/>
      <dgm:spPr/>
      <dgm:t>
        <a:bodyPr/>
        <a:lstStyle/>
        <a:p>
          <a:endParaRPr lang="en-US"/>
        </a:p>
      </dgm:t>
    </dgm:pt>
    <dgm:pt modelId="{4474C245-0780-4E7A-B05C-C194EE915744}">
      <dgm:prSet/>
      <dgm:spPr/>
      <dgm:t>
        <a:bodyPr/>
        <a:lstStyle/>
        <a:p>
          <a:pPr rtl="0" eaLnBrk="1" latinLnBrk="0" hangingPunct="1">
            <a:buClrTx/>
            <a:buSzPts val="1800"/>
            <a:buFont typeface="Arial" panose="020B0604020202020204" pitchFamily="34" charset="0"/>
            <a:buChar char="•"/>
          </a:pPr>
          <a:r>
            <a:rPr lang="en-US" dirty="0"/>
            <a:t>Cost of goods sold: focus on gross margins</a:t>
          </a:r>
        </a:p>
      </dgm:t>
    </dgm:pt>
    <dgm:pt modelId="{C0F09816-0CC5-451F-9F55-32CA01053AA3}" type="parTrans" cxnId="{3B347B03-16FE-4A58-BA09-506E018A91A5}">
      <dgm:prSet/>
      <dgm:spPr/>
      <dgm:t>
        <a:bodyPr/>
        <a:lstStyle/>
        <a:p>
          <a:endParaRPr lang="en-US"/>
        </a:p>
      </dgm:t>
    </dgm:pt>
    <dgm:pt modelId="{0E346DAF-74B8-4D61-90FB-9B8EE2DE5D93}" type="sibTrans" cxnId="{3B347B03-16FE-4A58-BA09-506E018A91A5}">
      <dgm:prSet/>
      <dgm:spPr/>
      <dgm:t>
        <a:bodyPr/>
        <a:lstStyle/>
        <a:p>
          <a:endParaRPr lang="en-US"/>
        </a:p>
      </dgm:t>
    </dgm:pt>
    <dgm:pt modelId="{D0640785-D3D7-4DB4-96B4-1B187C7CFDA3}">
      <dgm:prSet/>
      <dgm:spPr/>
      <dgm:t>
        <a:bodyPr/>
        <a:lstStyle/>
        <a:p>
          <a:pPr rtl="0" eaLnBrk="1" latinLnBrk="0" hangingPunct="1"/>
          <a:r>
            <a:rPr lang="en-US" dirty="0"/>
            <a:t>Generally forecasted as a percentage of sales and can be broken down by product line or segment</a:t>
          </a:r>
        </a:p>
      </dgm:t>
    </dgm:pt>
    <dgm:pt modelId="{2960C6BA-3615-46B6-BABD-4BD69C021F99}" type="parTrans" cxnId="{BAAA964A-DE8E-42CC-A4C7-2A8B4C7A8EA4}">
      <dgm:prSet/>
      <dgm:spPr/>
      <dgm:t>
        <a:bodyPr/>
        <a:lstStyle/>
        <a:p>
          <a:endParaRPr lang="en-US"/>
        </a:p>
      </dgm:t>
    </dgm:pt>
    <dgm:pt modelId="{E56D919C-BB73-4FB9-83D8-D673A95683DF}" type="sibTrans" cxnId="{BAAA964A-DE8E-42CC-A4C7-2A8B4C7A8EA4}">
      <dgm:prSet/>
      <dgm:spPr/>
      <dgm:t>
        <a:bodyPr/>
        <a:lstStyle/>
        <a:p>
          <a:endParaRPr lang="en-US"/>
        </a:p>
      </dgm:t>
    </dgm:pt>
    <dgm:pt modelId="{26770BBA-5F4A-4400-BC97-5CB8FFA9CAB2}">
      <dgm:prSet/>
      <dgm:spPr/>
      <dgm:t>
        <a:bodyPr/>
        <a:lstStyle/>
        <a:p>
          <a:pPr rtl="0" eaLnBrk="1" latinLnBrk="0" hangingPunct="1"/>
          <a:r>
            <a:rPr lang="en-US" dirty="0"/>
            <a:t>Consider a company’s hedging activity that may affect costs of raw materials</a:t>
          </a:r>
        </a:p>
      </dgm:t>
    </dgm:pt>
    <dgm:pt modelId="{CFB9C7CB-1265-4ED7-A347-8236CF1AA2F1}" type="parTrans" cxnId="{FC574450-EB8E-4F6C-9F55-DF5536EAE03E}">
      <dgm:prSet/>
      <dgm:spPr/>
      <dgm:t>
        <a:bodyPr/>
        <a:lstStyle/>
        <a:p>
          <a:endParaRPr lang="en-US"/>
        </a:p>
      </dgm:t>
    </dgm:pt>
    <dgm:pt modelId="{45410E21-6020-4CF6-A185-F62B01F05469}" type="sibTrans" cxnId="{FC574450-EB8E-4F6C-9F55-DF5536EAE03E}">
      <dgm:prSet/>
      <dgm:spPr/>
      <dgm:t>
        <a:bodyPr/>
        <a:lstStyle/>
        <a:p>
          <a:endParaRPr lang="en-US"/>
        </a:p>
      </dgm:t>
    </dgm:pt>
    <dgm:pt modelId="{C169C0CB-4E08-4387-990A-8CE106C6D3F6}">
      <dgm:prSet/>
      <dgm:spPr/>
      <dgm:t>
        <a:bodyPr/>
        <a:lstStyle/>
        <a:p>
          <a:pPr rtl="0" eaLnBrk="1" latinLnBrk="0" hangingPunct="1"/>
          <a:r>
            <a:rPr lang="en-US" dirty="0"/>
            <a:t>Compare with competitors’ gross margins.</a:t>
          </a:r>
        </a:p>
      </dgm:t>
    </dgm:pt>
    <dgm:pt modelId="{BC0BB74A-025D-40EC-9ACA-B273F90E1FB1}" type="parTrans" cxnId="{592AC6DD-35E5-4458-89B5-FA1666F15B55}">
      <dgm:prSet/>
      <dgm:spPr/>
      <dgm:t>
        <a:bodyPr/>
        <a:lstStyle/>
        <a:p>
          <a:endParaRPr lang="en-US"/>
        </a:p>
      </dgm:t>
    </dgm:pt>
    <dgm:pt modelId="{C60283C4-F310-4DF4-8938-AEBD9B14A971}" type="sibTrans" cxnId="{592AC6DD-35E5-4458-89B5-FA1666F15B55}">
      <dgm:prSet/>
      <dgm:spPr/>
      <dgm:t>
        <a:bodyPr/>
        <a:lstStyle/>
        <a:p>
          <a:endParaRPr lang="en-US"/>
        </a:p>
      </dgm:t>
    </dgm:pt>
    <dgm:pt modelId="{F39B6669-4E61-4FCE-9EC2-2D5070CB72F5}">
      <dgm:prSet/>
      <dgm:spPr/>
      <dgm:t>
        <a:bodyPr/>
        <a:lstStyle/>
        <a:p>
          <a:pPr rtl="0" eaLnBrk="1" latinLnBrk="0" hangingPunct="1"/>
          <a:r>
            <a:rPr lang="en-US" dirty="0"/>
            <a:t>Selling, general, and administrative (SG&amp;A) expenses: focus on type of expense</a:t>
          </a:r>
        </a:p>
      </dgm:t>
    </dgm:pt>
    <dgm:pt modelId="{9D21B991-7EC2-4FF1-9B46-617E93EB948A}" type="parTrans" cxnId="{A80ED0E9-FBD0-43CC-888D-023611EA80EF}">
      <dgm:prSet/>
      <dgm:spPr/>
      <dgm:t>
        <a:bodyPr/>
        <a:lstStyle/>
        <a:p>
          <a:endParaRPr lang="en-US"/>
        </a:p>
      </dgm:t>
    </dgm:pt>
    <dgm:pt modelId="{CA263C75-7728-4C7E-AFC2-E923A842B83B}" type="sibTrans" cxnId="{A80ED0E9-FBD0-43CC-888D-023611EA80EF}">
      <dgm:prSet/>
      <dgm:spPr/>
      <dgm:t>
        <a:bodyPr/>
        <a:lstStyle/>
        <a:p>
          <a:endParaRPr lang="en-US"/>
        </a:p>
      </dgm:t>
    </dgm:pt>
    <dgm:pt modelId="{651B6442-52B1-4C00-84DF-62975D428AB3}">
      <dgm:prSet/>
      <dgm:spPr/>
      <dgm:t>
        <a:bodyPr/>
        <a:lstStyle/>
        <a:p>
          <a:pPr rtl="0" eaLnBrk="1" latinLnBrk="0" hangingPunct="1"/>
          <a:r>
            <a:rPr lang="en-US" dirty="0"/>
            <a:t>Some SG&amp;A expenses vary with cost of goods sold, whereas other SG&amp;A expenses are relatively fixed (e.g., overhead)</a:t>
          </a:r>
        </a:p>
      </dgm:t>
    </dgm:pt>
    <dgm:pt modelId="{64C2073F-D93F-4A29-90F3-D184DE508D2A}" type="parTrans" cxnId="{B8C3E471-022C-48C5-B9A9-1B586965762A}">
      <dgm:prSet/>
      <dgm:spPr/>
      <dgm:t>
        <a:bodyPr/>
        <a:lstStyle/>
        <a:p>
          <a:endParaRPr lang="en-US"/>
        </a:p>
      </dgm:t>
    </dgm:pt>
    <dgm:pt modelId="{716530DF-C304-4DB1-904F-A36E5D4C149A}" type="sibTrans" cxnId="{B8C3E471-022C-48C5-B9A9-1B586965762A}">
      <dgm:prSet/>
      <dgm:spPr/>
      <dgm:t>
        <a:bodyPr/>
        <a:lstStyle/>
        <a:p>
          <a:endParaRPr lang="en-US"/>
        </a:p>
      </dgm:t>
    </dgm:pt>
    <dgm:pt modelId="{AA4AE4D0-3B85-4251-959E-831BF869E97C}">
      <dgm:prSet/>
      <dgm:spPr/>
      <dgm:t>
        <a:bodyPr/>
        <a:lstStyle/>
        <a:p>
          <a:pPr rtl="0" eaLnBrk="1" latinLnBrk="0" hangingPunct="1"/>
          <a:r>
            <a:rPr lang="en-US" dirty="0"/>
            <a:t>Benchmarking against competitors may be useful</a:t>
          </a:r>
        </a:p>
      </dgm:t>
    </dgm:pt>
    <dgm:pt modelId="{9944705A-2DE4-4A4C-8FAA-302E5BEABAB7}" type="parTrans" cxnId="{9CBC6224-C4D7-4F24-A52B-98748EA3BB7A}">
      <dgm:prSet/>
      <dgm:spPr/>
      <dgm:t>
        <a:bodyPr/>
        <a:lstStyle/>
        <a:p>
          <a:endParaRPr lang="en-US"/>
        </a:p>
      </dgm:t>
    </dgm:pt>
    <dgm:pt modelId="{AB286ABA-14A5-44CA-A987-42FA124984C7}" type="sibTrans" cxnId="{9CBC6224-C4D7-4F24-A52B-98748EA3BB7A}">
      <dgm:prSet/>
      <dgm:spPr/>
      <dgm:t>
        <a:bodyPr/>
        <a:lstStyle/>
        <a:p>
          <a:endParaRPr lang="en-US"/>
        </a:p>
      </dgm:t>
    </dgm:pt>
    <dgm:pt modelId="{C3A7A212-C14F-46DA-A3FA-DD77FF0C90E3}">
      <dgm:prSet/>
      <dgm:spPr/>
      <dgm:t>
        <a:bodyPr/>
        <a:lstStyle/>
        <a:p>
          <a:pPr rtl="0" eaLnBrk="1" latinLnBrk="0" hangingPunct="1"/>
          <a:r>
            <a:rPr lang="en-US" dirty="0"/>
            <a:t>Nonoperating costs: depends on the type of cost</a:t>
          </a:r>
        </a:p>
      </dgm:t>
    </dgm:pt>
    <dgm:pt modelId="{D0F09C7A-AD2B-42EF-923D-3CFBF645A891}" type="parTrans" cxnId="{7BCAF820-32E4-42E1-87DA-EFAC337EB89B}">
      <dgm:prSet/>
      <dgm:spPr/>
      <dgm:t>
        <a:bodyPr/>
        <a:lstStyle/>
        <a:p>
          <a:endParaRPr lang="en-US"/>
        </a:p>
      </dgm:t>
    </dgm:pt>
    <dgm:pt modelId="{BA590A2B-7AD5-4B23-8F40-7B6C9CAF1610}" type="sibTrans" cxnId="{7BCAF820-32E4-42E1-87DA-EFAC337EB89B}">
      <dgm:prSet/>
      <dgm:spPr/>
      <dgm:t>
        <a:bodyPr/>
        <a:lstStyle/>
        <a:p>
          <a:endParaRPr lang="en-US"/>
        </a:p>
      </dgm:t>
    </dgm:pt>
    <dgm:pt modelId="{A6AD683D-9090-48B9-8E64-A72B1F176480}">
      <dgm:prSet/>
      <dgm:spPr/>
      <dgm:t>
        <a:bodyPr/>
        <a:lstStyle/>
        <a:p>
          <a:pPr rtl="0" eaLnBrk="1" latinLnBrk="0" hangingPunct="1"/>
          <a:r>
            <a:rPr lang="en-US" dirty="0"/>
            <a:t>Interest income varies with cash and investments, whereas interest expense varies with debt</a:t>
          </a:r>
        </a:p>
      </dgm:t>
    </dgm:pt>
    <dgm:pt modelId="{A9313508-A6A9-4398-83B8-FA1B1FDD60BE}" type="parTrans" cxnId="{E6DD8D96-FECE-4497-847D-660A5332BEE6}">
      <dgm:prSet/>
      <dgm:spPr/>
      <dgm:t>
        <a:bodyPr/>
        <a:lstStyle/>
        <a:p>
          <a:endParaRPr lang="en-US"/>
        </a:p>
      </dgm:t>
    </dgm:pt>
    <dgm:pt modelId="{C6943D0F-6714-4654-9229-9E882C5B6099}" type="sibTrans" cxnId="{E6DD8D96-FECE-4497-847D-660A5332BEE6}">
      <dgm:prSet/>
      <dgm:spPr/>
      <dgm:t>
        <a:bodyPr/>
        <a:lstStyle/>
        <a:p>
          <a:endParaRPr lang="en-US"/>
        </a:p>
      </dgm:t>
    </dgm:pt>
    <dgm:pt modelId="{29FE8C61-2DAB-4D51-8B2D-AD2DD4E20371}">
      <dgm:prSet/>
      <dgm:spPr/>
      <dgm:t>
        <a:bodyPr/>
        <a:lstStyle/>
        <a:p>
          <a:pPr rtl="0" eaLnBrk="1" latinLnBrk="0" hangingPunct="1"/>
          <a:r>
            <a:rPr lang="en-US" dirty="0"/>
            <a:t>Taxes are affected by the jurisdiction and the type of business</a:t>
          </a:r>
        </a:p>
      </dgm:t>
    </dgm:pt>
    <dgm:pt modelId="{F96D5FAD-5553-4058-9333-8F25555F194C}" type="parTrans" cxnId="{0F8CA3D4-0E3A-4E1E-9B0F-2E2C520B2EDA}">
      <dgm:prSet/>
      <dgm:spPr/>
      <dgm:t>
        <a:bodyPr/>
        <a:lstStyle/>
        <a:p>
          <a:endParaRPr lang="en-US"/>
        </a:p>
      </dgm:t>
    </dgm:pt>
    <dgm:pt modelId="{6FEC1B95-A222-45FE-9068-622B815E7CDB}" type="sibTrans" cxnId="{0F8CA3D4-0E3A-4E1E-9B0F-2E2C520B2EDA}">
      <dgm:prSet/>
      <dgm:spPr/>
      <dgm:t>
        <a:bodyPr/>
        <a:lstStyle/>
        <a:p>
          <a:endParaRPr lang="en-US"/>
        </a:p>
      </dgm:t>
    </dgm:pt>
    <dgm:pt modelId="{8C251E25-E753-42C2-8EE7-1D1690A37A1E}" type="pres">
      <dgm:prSet presAssocID="{7A79BE95-3E3C-4A3D-B940-70331771CDE0}" presName="linear" presStyleCnt="0">
        <dgm:presLayoutVars>
          <dgm:dir/>
          <dgm:animLvl val="lvl"/>
          <dgm:resizeHandles val="exact"/>
        </dgm:presLayoutVars>
      </dgm:prSet>
      <dgm:spPr/>
    </dgm:pt>
    <dgm:pt modelId="{3A2D55AD-179E-4948-99C5-AE7F1532E4DA}" type="pres">
      <dgm:prSet presAssocID="{4474C245-0780-4E7A-B05C-C194EE915744}" presName="parentLin" presStyleCnt="0"/>
      <dgm:spPr/>
    </dgm:pt>
    <dgm:pt modelId="{6131ACE2-A96A-4A62-B8BD-DA5A48A184A3}" type="pres">
      <dgm:prSet presAssocID="{4474C245-0780-4E7A-B05C-C194EE915744}" presName="parentLeftMargin" presStyleLbl="node1" presStyleIdx="0" presStyleCnt="3"/>
      <dgm:spPr/>
    </dgm:pt>
    <dgm:pt modelId="{77064CAE-BAEB-4696-9549-9A99D8414BC5}" type="pres">
      <dgm:prSet presAssocID="{4474C245-0780-4E7A-B05C-C194EE915744}" presName="parentText" presStyleLbl="node1" presStyleIdx="0" presStyleCnt="3">
        <dgm:presLayoutVars>
          <dgm:chMax val="0"/>
          <dgm:bulletEnabled val="1"/>
        </dgm:presLayoutVars>
      </dgm:prSet>
      <dgm:spPr/>
    </dgm:pt>
    <dgm:pt modelId="{0252719F-515B-4104-B76F-2B11FE52F2CF}" type="pres">
      <dgm:prSet presAssocID="{4474C245-0780-4E7A-B05C-C194EE915744}" presName="negativeSpace" presStyleCnt="0"/>
      <dgm:spPr/>
    </dgm:pt>
    <dgm:pt modelId="{FD5BF29F-8CA6-470A-9FCD-4548529DFF83}" type="pres">
      <dgm:prSet presAssocID="{4474C245-0780-4E7A-B05C-C194EE915744}" presName="childText" presStyleLbl="conFgAcc1" presStyleIdx="0" presStyleCnt="3">
        <dgm:presLayoutVars>
          <dgm:bulletEnabled val="1"/>
        </dgm:presLayoutVars>
      </dgm:prSet>
      <dgm:spPr/>
    </dgm:pt>
    <dgm:pt modelId="{45D2FBEC-15B7-4410-B7E8-3378A892DEB3}" type="pres">
      <dgm:prSet presAssocID="{0E346DAF-74B8-4D61-90FB-9B8EE2DE5D93}" presName="spaceBetweenRectangles" presStyleCnt="0"/>
      <dgm:spPr/>
    </dgm:pt>
    <dgm:pt modelId="{BD9DE40C-C3BD-425B-9708-967CCC155671}" type="pres">
      <dgm:prSet presAssocID="{F39B6669-4E61-4FCE-9EC2-2D5070CB72F5}" presName="parentLin" presStyleCnt="0"/>
      <dgm:spPr/>
    </dgm:pt>
    <dgm:pt modelId="{B99B12D6-08FF-45FB-B8B7-346D6A63A15D}" type="pres">
      <dgm:prSet presAssocID="{F39B6669-4E61-4FCE-9EC2-2D5070CB72F5}" presName="parentLeftMargin" presStyleLbl="node1" presStyleIdx="0" presStyleCnt="3"/>
      <dgm:spPr/>
    </dgm:pt>
    <dgm:pt modelId="{97E7498A-E322-47E0-A105-A20FD247BA60}" type="pres">
      <dgm:prSet presAssocID="{F39B6669-4E61-4FCE-9EC2-2D5070CB72F5}" presName="parentText" presStyleLbl="node1" presStyleIdx="1" presStyleCnt="3">
        <dgm:presLayoutVars>
          <dgm:chMax val="0"/>
          <dgm:bulletEnabled val="1"/>
        </dgm:presLayoutVars>
      </dgm:prSet>
      <dgm:spPr/>
    </dgm:pt>
    <dgm:pt modelId="{440DB6AB-DACF-4615-9560-A4437DEB3B66}" type="pres">
      <dgm:prSet presAssocID="{F39B6669-4E61-4FCE-9EC2-2D5070CB72F5}" presName="negativeSpace" presStyleCnt="0"/>
      <dgm:spPr/>
    </dgm:pt>
    <dgm:pt modelId="{65486772-2466-418E-A684-022A581FEC00}" type="pres">
      <dgm:prSet presAssocID="{F39B6669-4E61-4FCE-9EC2-2D5070CB72F5}" presName="childText" presStyleLbl="conFgAcc1" presStyleIdx="1" presStyleCnt="3">
        <dgm:presLayoutVars>
          <dgm:bulletEnabled val="1"/>
        </dgm:presLayoutVars>
      </dgm:prSet>
      <dgm:spPr/>
    </dgm:pt>
    <dgm:pt modelId="{5FF8303D-CB77-41E1-9C36-C2AC00E04BEC}" type="pres">
      <dgm:prSet presAssocID="{CA263C75-7728-4C7E-AFC2-E923A842B83B}" presName="spaceBetweenRectangles" presStyleCnt="0"/>
      <dgm:spPr/>
    </dgm:pt>
    <dgm:pt modelId="{E620BB21-0439-4093-8720-9BD9F179857F}" type="pres">
      <dgm:prSet presAssocID="{C3A7A212-C14F-46DA-A3FA-DD77FF0C90E3}" presName="parentLin" presStyleCnt="0"/>
      <dgm:spPr/>
    </dgm:pt>
    <dgm:pt modelId="{6E60074C-D5A2-4E83-B64A-B15D1D8CA2FF}" type="pres">
      <dgm:prSet presAssocID="{C3A7A212-C14F-46DA-A3FA-DD77FF0C90E3}" presName="parentLeftMargin" presStyleLbl="node1" presStyleIdx="1" presStyleCnt="3"/>
      <dgm:spPr/>
    </dgm:pt>
    <dgm:pt modelId="{A4D65317-83EB-4092-9AEC-B6F64F64AF79}" type="pres">
      <dgm:prSet presAssocID="{C3A7A212-C14F-46DA-A3FA-DD77FF0C90E3}" presName="parentText" presStyleLbl="node1" presStyleIdx="2" presStyleCnt="3">
        <dgm:presLayoutVars>
          <dgm:chMax val="0"/>
          <dgm:bulletEnabled val="1"/>
        </dgm:presLayoutVars>
      </dgm:prSet>
      <dgm:spPr/>
    </dgm:pt>
    <dgm:pt modelId="{356E5EF0-5205-4D9C-9AEE-0A9D597319AB}" type="pres">
      <dgm:prSet presAssocID="{C3A7A212-C14F-46DA-A3FA-DD77FF0C90E3}" presName="negativeSpace" presStyleCnt="0"/>
      <dgm:spPr/>
    </dgm:pt>
    <dgm:pt modelId="{411937F5-563B-4207-BEDA-41CC47C4035B}" type="pres">
      <dgm:prSet presAssocID="{C3A7A212-C14F-46DA-A3FA-DD77FF0C90E3}" presName="childText" presStyleLbl="conFgAcc1" presStyleIdx="2" presStyleCnt="3">
        <dgm:presLayoutVars>
          <dgm:bulletEnabled val="1"/>
        </dgm:presLayoutVars>
      </dgm:prSet>
      <dgm:spPr/>
    </dgm:pt>
  </dgm:ptLst>
  <dgm:cxnLst>
    <dgm:cxn modelId="{3B347B03-16FE-4A58-BA09-506E018A91A5}" srcId="{7A79BE95-3E3C-4A3D-B940-70331771CDE0}" destId="{4474C245-0780-4E7A-B05C-C194EE915744}" srcOrd="0" destOrd="0" parTransId="{C0F09816-0CC5-451F-9F55-32CA01053AA3}" sibTransId="{0E346DAF-74B8-4D61-90FB-9B8EE2DE5D93}"/>
    <dgm:cxn modelId="{7BCAF820-32E4-42E1-87DA-EFAC337EB89B}" srcId="{7A79BE95-3E3C-4A3D-B940-70331771CDE0}" destId="{C3A7A212-C14F-46DA-A3FA-DD77FF0C90E3}" srcOrd="2" destOrd="0" parTransId="{D0F09C7A-AD2B-42EF-923D-3CFBF645A891}" sibTransId="{BA590A2B-7AD5-4B23-8F40-7B6C9CAF1610}"/>
    <dgm:cxn modelId="{9CBC6224-C4D7-4F24-A52B-98748EA3BB7A}" srcId="{F39B6669-4E61-4FCE-9EC2-2D5070CB72F5}" destId="{AA4AE4D0-3B85-4251-959E-831BF869E97C}" srcOrd="1" destOrd="0" parTransId="{9944705A-2DE4-4A4C-8FAA-302E5BEABAB7}" sibTransId="{AB286ABA-14A5-44CA-A987-42FA124984C7}"/>
    <dgm:cxn modelId="{CE30CA32-1068-49E6-9CB6-706132D11EEC}" type="presOf" srcId="{AA4AE4D0-3B85-4251-959E-831BF869E97C}" destId="{65486772-2466-418E-A684-022A581FEC00}" srcOrd="0" destOrd="1" presId="urn:microsoft.com/office/officeart/2005/8/layout/list1"/>
    <dgm:cxn modelId="{EAEB193C-EFA4-4887-ACEC-CB5D255CC517}" type="presOf" srcId="{C3A7A212-C14F-46DA-A3FA-DD77FF0C90E3}" destId="{A4D65317-83EB-4092-9AEC-B6F64F64AF79}" srcOrd="1" destOrd="0" presId="urn:microsoft.com/office/officeart/2005/8/layout/list1"/>
    <dgm:cxn modelId="{BADD7A42-C447-4B10-A546-B554555FCD27}" type="presOf" srcId="{D0640785-D3D7-4DB4-96B4-1B187C7CFDA3}" destId="{FD5BF29F-8CA6-470A-9FCD-4548529DFF83}" srcOrd="0" destOrd="0" presId="urn:microsoft.com/office/officeart/2005/8/layout/list1"/>
    <dgm:cxn modelId="{2C4D5443-B01B-414C-BC20-C3FA94C94462}" type="presOf" srcId="{4474C245-0780-4E7A-B05C-C194EE915744}" destId="{6131ACE2-A96A-4A62-B8BD-DA5A48A184A3}" srcOrd="0" destOrd="0" presId="urn:microsoft.com/office/officeart/2005/8/layout/list1"/>
    <dgm:cxn modelId="{BBD17048-10A0-4522-8B0B-FC13E36BE877}" type="presOf" srcId="{29FE8C61-2DAB-4D51-8B2D-AD2DD4E20371}" destId="{411937F5-563B-4207-BEDA-41CC47C4035B}" srcOrd="0" destOrd="1" presId="urn:microsoft.com/office/officeart/2005/8/layout/list1"/>
    <dgm:cxn modelId="{06CD7948-0077-4901-BA3B-39F745F870C3}" type="presOf" srcId="{26770BBA-5F4A-4400-BC97-5CB8FFA9CAB2}" destId="{FD5BF29F-8CA6-470A-9FCD-4548529DFF83}" srcOrd="0" destOrd="1" presId="urn:microsoft.com/office/officeart/2005/8/layout/list1"/>
    <dgm:cxn modelId="{BAAA964A-DE8E-42CC-A4C7-2A8B4C7A8EA4}" srcId="{4474C245-0780-4E7A-B05C-C194EE915744}" destId="{D0640785-D3D7-4DB4-96B4-1B187C7CFDA3}" srcOrd="0" destOrd="0" parTransId="{2960C6BA-3615-46B6-BABD-4BD69C021F99}" sibTransId="{E56D919C-BB73-4FB9-83D8-D673A95683DF}"/>
    <dgm:cxn modelId="{1616674F-367A-4CB8-8C5D-68153608D304}" type="presOf" srcId="{F39B6669-4E61-4FCE-9EC2-2D5070CB72F5}" destId="{B99B12D6-08FF-45FB-B8B7-346D6A63A15D}" srcOrd="0" destOrd="0" presId="urn:microsoft.com/office/officeart/2005/8/layout/list1"/>
    <dgm:cxn modelId="{FC574450-EB8E-4F6C-9F55-DF5536EAE03E}" srcId="{4474C245-0780-4E7A-B05C-C194EE915744}" destId="{26770BBA-5F4A-4400-BC97-5CB8FFA9CAB2}" srcOrd="1" destOrd="0" parTransId="{CFB9C7CB-1265-4ED7-A347-8236CF1AA2F1}" sibTransId="{45410E21-6020-4CF6-A185-F62B01F05469}"/>
    <dgm:cxn modelId="{F6C88870-0180-44C8-B6AD-C711F1799639}" type="presOf" srcId="{4474C245-0780-4E7A-B05C-C194EE915744}" destId="{77064CAE-BAEB-4696-9549-9A99D8414BC5}" srcOrd="1" destOrd="0" presId="urn:microsoft.com/office/officeart/2005/8/layout/list1"/>
    <dgm:cxn modelId="{B8C3E471-022C-48C5-B9A9-1B586965762A}" srcId="{F39B6669-4E61-4FCE-9EC2-2D5070CB72F5}" destId="{651B6442-52B1-4C00-84DF-62975D428AB3}" srcOrd="0" destOrd="0" parTransId="{64C2073F-D93F-4A29-90F3-D184DE508D2A}" sibTransId="{716530DF-C304-4DB1-904F-A36E5D4C149A}"/>
    <dgm:cxn modelId="{1AD88175-B3A0-487F-8F5C-2D5C1C236464}" type="presOf" srcId="{7A79BE95-3E3C-4A3D-B940-70331771CDE0}" destId="{8C251E25-E753-42C2-8EE7-1D1690A37A1E}" srcOrd="0" destOrd="0" presId="urn:microsoft.com/office/officeart/2005/8/layout/list1"/>
    <dgm:cxn modelId="{E6DD8D96-FECE-4497-847D-660A5332BEE6}" srcId="{C3A7A212-C14F-46DA-A3FA-DD77FF0C90E3}" destId="{A6AD683D-9090-48B9-8E64-A72B1F176480}" srcOrd="0" destOrd="0" parTransId="{A9313508-A6A9-4398-83B8-FA1B1FDD60BE}" sibTransId="{C6943D0F-6714-4654-9229-9E882C5B6099}"/>
    <dgm:cxn modelId="{D9459FA9-C3D5-46D1-8738-DA75740D4550}" type="presOf" srcId="{F39B6669-4E61-4FCE-9EC2-2D5070CB72F5}" destId="{97E7498A-E322-47E0-A105-A20FD247BA60}" srcOrd="1" destOrd="0" presId="urn:microsoft.com/office/officeart/2005/8/layout/list1"/>
    <dgm:cxn modelId="{965489B8-C32A-4427-AF46-104D62E38FE5}" type="presOf" srcId="{C3A7A212-C14F-46DA-A3FA-DD77FF0C90E3}" destId="{6E60074C-D5A2-4E83-B64A-B15D1D8CA2FF}" srcOrd="0" destOrd="0" presId="urn:microsoft.com/office/officeart/2005/8/layout/list1"/>
    <dgm:cxn modelId="{0F8CA3D4-0E3A-4E1E-9B0F-2E2C520B2EDA}" srcId="{C3A7A212-C14F-46DA-A3FA-DD77FF0C90E3}" destId="{29FE8C61-2DAB-4D51-8B2D-AD2DD4E20371}" srcOrd="1" destOrd="0" parTransId="{F96D5FAD-5553-4058-9333-8F25555F194C}" sibTransId="{6FEC1B95-A222-45FE-9068-622B815E7CDB}"/>
    <dgm:cxn modelId="{592AC6DD-35E5-4458-89B5-FA1666F15B55}" srcId="{4474C245-0780-4E7A-B05C-C194EE915744}" destId="{C169C0CB-4E08-4387-990A-8CE106C6D3F6}" srcOrd="2" destOrd="0" parTransId="{BC0BB74A-025D-40EC-9ACA-B273F90E1FB1}" sibTransId="{C60283C4-F310-4DF4-8938-AEBD9B14A971}"/>
    <dgm:cxn modelId="{1E8953E3-6E76-4EE0-9161-C24AFB312961}" type="presOf" srcId="{A6AD683D-9090-48B9-8E64-A72B1F176480}" destId="{411937F5-563B-4207-BEDA-41CC47C4035B}" srcOrd="0" destOrd="0" presId="urn:microsoft.com/office/officeart/2005/8/layout/list1"/>
    <dgm:cxn modelId="{A80ED0E9-FBD0-43CC-888D-023611EA80EF}" srcId="{7A79BE95-3E3C-4A3D-B940-70331771CDE0}" destId="{F39B6669-4E61-4FCE-9EC2-2D5070CB72F5}" srcOrd="1" destOrd="0" parTransId="{9D21B991-7EC2-4FF1-9B46-617E93EB948A}" sibTransId="{CA263C75-7728-4C7E-AFC2-E923A842B83B}"/>
    <dgm:cxn modelId="{4A27DEEF-C6A4-410B-838A-B1FF20AC9AEB}" type="presOf" srcId="{C169C0CB-4E08-4387-990A-8CE106C6D3F6}" destId="{FD5BF29F-8CA6-470A-9FCD-4548529DFF83}" srcOrd="0" destOrd="2" presId="urn:microsoft.com/office/officeart/2005/8/layout/list1"/>
    <dgm:cxn modelId="{FAA51EF2-83A3-4820-853D-487D4FDF9D92}" type="presOf" srcId="{651B6442-52B1-4C00-84DF-62975D428AB3}" destId="{65486772-2466-418E-A684-022A581FEC00}" srcOrd="0" destOrd="0" presId="urn:microsoft.com/office/officeart/2005/8/layout/list1"/>
    <dgm:cxn modelId="{1C8D7109-09F0-432E-8B82-218F46CB558B}" type="presParOf" srcId="{8C251E25-E753-42C2-8EE7-1D1690A37A1E}" destId="{3A2D55AD-179E-4948-99C5-AE7F1532E4DA}" srcOrd="0" destOrd="0" presId="urn:microsoft.com/office/officeart/2005/8/layout/list1"/>
    <dgm:cxn modelId="{1398DD1F-148A-41AB-AC84-2D8F3EB13BDC}" type="presParOf" srcId="{3A2D55AD-179E-4948-99C5-AE7F1532E4DA}" destId="{6131ACE2-A96A-4A62-B8BD-DA5A48A184A3}" srcOrd="0" destOrd="0" presId="urn:microsoft.com/office/officeart/2005/8/layout/list1"/>
    <dgm:cxn modelId="{F91BDB75-631B-42D2-A291-58230BB4F017}" type="presParOf" srcId="{3A2D55AD-179E-4948-99C5-AE7F1532E4DA}" destId="{77064CAE-BAEB-4696-9549-9A99D8414BC5}" srcOrd="1" destOrd="0" presId="urn:microsoft.com/office/officeart/2005/8/layout/list1"/>
    <dgm:cxn modelId="{9C8DD63F-FDFD-45DA-9588-C2D0E442667B}" type="presParOf" srcId="{8C251E25-E753-42C2-8EE7-1D1690A37A1E}" destId="{0252719F-515B-4104-B76F-2B11FE52F2CF}" srcOrd="1" destOrd="0" presId="urn:microsoft.com/office/officeart/2005/8/layout/list1"/>
    <dgm:cxn modelId="{CB446B43-8584-4C70-9E6E-27BE16F61EBA}" type="presParOf" srcId="{8C251E25-E753-42C2-8EE7-1D1690A37A1E}" destId="{FD5BF29F-8CA6-470A-9FCD-4548529DFF83}" srcOrd="2" destOrd="0" presId="urn:microsoft.com/office/officeart/2005/8/layout/list1"/>
    <dgm:cxn modelId="{2DFFC8FD-902E-4038-B359-2439D6BB3BF8}" type="presParOf" srcId="{8C251E25-E753-42C2-8EE7-1D1690A37A1E}" destId="{45D2FBEC-15B7-4410-B7E8-3378A892DEB3}" srcOrd="3" destOrd="0" presId="urn:microsoft.com/office/officeart/2005/8/layout/list1"/>
    <dgm:cxn modelId="{C37C1AB7-4B0B-44F5-9CBF-1D5E337D252D}" type="presParOf" srcId="{8C251E25-E753-42C2-8EE7-1D1690A37A1E}" destId="{BD9DE40C-C3BD-425B-9708-967CCC155671}" srcOrd="4" destOrd="0" presId="urn:microsoft.com/office/officeart/2005/8/layout/list1"/>
    <dgm:cxn modelId="{E3A7DC07-E385-46DF-8E14-C42FB3F848F3}" type="presParOf" srcId="{BD9DE40C-C3BD-425B-9708-967CCC155671}" destId="{B99B12D6-08FF-45FB-B8B7-346D6A63A15D}" srcOrd="0" destOrd="0" presId="urn:microsoft.com/office/officeart/2005/8/layout/list1"/>
    <dgm:cxn modelId="{6F7B555E-A0FE-43F5-BD3C-B1515D87086A}" type="presParOf" srcId="{BD9DE40C-C3BD-425B-9708-967CCC155671}" destId="{97E7498A-E322-47E0-A105-A20FD247BA60}" srcOrd="1" destOrd="0" presId="urn:microsoft.com/office/officeart/2005/8/layout/list1"/>
    <dgm:cxn modelId="{008C531E-83E1-48DD-B3B6-4D44DFA34385}" type="presParOf" srcId="{8C251E25-E753-42C2-8EE7-1D1690A37A1E}" destId="{440DB6AB-DACF-4615-9560-A4437DEB3B66}" srcOrd="5" destOrd="0" presId="urn:microsoft.com/office/officeart/2005/8/layout/list1"/>
    <dgm:cxn modelId="{11B52954-7D5A-47F9-8613-4582810CE57E}" type="presParOf" srcId="{8C251E25-E753-42C2-8EE7-1D1690A37A1E}" destId="{65486772-2466-418E-A684-022A581FEC00}" srcOrd="6" destOrd="0" presId="urn:microsoft.com/office/officeart/2005/8/layout/list1"/>
    <dgm:cxn modelId="{231D01E3-381C-40F8-A69E-763DF924C51E}" type="presParOf" srcId="{8C251E25-E753-42C2-8EE7-1D1690A37A1E}" destId="{5FF8303D-CB77-41E1-9C36-C2AC00E04BEC}" srcOrd="7" destOrd="0" presId="urn:microsoft.com/office/officeart/2005/8/layout/list1"/>
    <dgm:cxn modelId="{1B67C216-1DB3-483A-A5A4-95B55DC0BEE6}" type="presParOf" srcId="{8C251E25-E753-42C2-8EE7-1D1690A37A1E}" destId="{E620BB21-0439-4093-8720-9BD9F179857F}" srcOrd="8" destOrd="0" presId="urn:microsoft.com/office/officeart/2005/8/layout/list1"/>
    <dgm:cxn modelId="{2BBCA43C-B69F-4273-9BFE-3A9108557C84}" type="presParOf" srcId="{E620BB21-0439-4093-8720-9BD9F179857F}" destId="{6E60074C-D5A2-4E83-B64A-B15D1D8CA2FF}" srcOrd="0" destOrd="0" presId="urn:microsoft.com/office/officeart/2005/8/layout/list1"/>
    <dgm:cxn modelId="{FBA4E384-ED50-4254-896B-64C272F00DAA}" type="presParOf" srcId="{E620BB21-0439-4093-8720-9BD9F179857F}" destId="{A4D65317-83EB-4092-9AEC-B6F64F64AF79}" srcOrd="1" destOrd="0" presId="urn:microsoft.com/office/officeart/2005/8/layout/list1"/>
    <dgm:cxn modelId="{F40F1B5E-E467-4C9C-A812-D54CE37AB98B}" type="presParOf" srcId="{8C251E25-E753-42C2-8EE7-1D1690A37A1E}" destId="{356E5EF0-5205-4D9C-9AEE-0A9D597319AB}" srcOrd="9" destOrd="0" presId="urn:microsoft.com/office/officeart/2005/8/layout/list1"/>
    <dgm:cxn modelId="{9B801F60-1439-4320-8988-2A1287BE7418}" type="presParOf" srcId="{8C251E25-E753-42C2-8EE7-1D1690A37A1E}" destId="{411937F5-563B-4207-BEDA-41CC47C4035B}"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4.xml><?xml version="1.0" encoding="utf-8"?>
<dgm:dataModel xmlns:dgm="http://schemas.openxmlformats.org/drawingml/2006/diagram" xmlns:a="http://schemas.openxmlformats.org/drawingml/2006/main">
  <dgm:ptLst>
    <dgm:pt modelId="{8F175F78-AA31-4964-887C-F22D402DCEFB}" type="doc">
      <dgm:prSet loTypeId="urn:microsoft.com/office/officeart/2011/layout/ConvergingText" loCatId="officeonline" qsTypeId="urn:microsoft.com/office/officeart/2005/8/quickstyle/simple5" qsCatId="simple" csTypeId="urn:microsoft.com/office/officeart/2005/8/colors/colorful3" csCatId="colorful" phldr="1"/>
      <dgm:spPr/>
      <dgm:t>
        <a:bodyPr/>
        <a:lstStyle/>
        <a:p>
          <a:endParaRPr lang="en-US"/>
        </a:p>
      </dgm:t>
    </dgm:pt>
    <dgm:pt modelId="{8DDD1253-A81B-4F3C-A3E2-70A2B514E52E}">
      <dgm:prSet phldrT="[Text]"/>
      <dgm:spPr/>
      <dgm:t>
        <a:bodyPr/>
        <a:lstStyle/>
        <a:p>
          <a:r>
            <a:rPr lang="en-US" dirty="0"/>
            <a:t>Competitive strength</a:t>
          </a:r>
        </a:p>
      </dgm:t>
    </dgm:pt>
    <dgm:pt modelId="{5185A582-C3C8-4DCA-BCE9-1C26E98CF1ED}" type="parTrans" cxnId="{5BEDC5B8-1D63-495B-A06C-8AF71C4962CA}">
      <dgm:prSet/>
      <dgm:spPr/>
      <dgm:t>
        <a:bodyPr/>
        <a:lstStyle/>
        <a:p>
          <a:endParaRPr lang="en-US"/>
        </a:p>
      </dgm:t>
    </dgm:pt>
    <dgm:pt modelId="{16C344CC-5E2D-4E2E-9666-B015E1A7FD2A}" type="sibTrans" cxnId="{5BEDC5B8-1D63-495B-A06C-8AF71C4962CA}">
      <dgm:prSet/>
      <dgm:spPr/>
      <dgm:t>
        <a:bodyPr/>
        <a:lstStyle/>
        <a:p>
          <a:endParaRPr lang="en-US"/>
        </a:p>
      </dgm:t>
    </dgm:pt>
    <dgm:pt modelId="{DE727077-20F5-411A-BDA4-A88B84EEE1C3}">
      <dgm:prSet phldrT="[Text]" custT="1"/>
      <dgm:spPr/>
      <dgm:t>
        <a:bodyPr/>
        <a:lstStyle/>
        <a:p>
          <a:r>
            <a:rPr lang="en-US" sz="1400" dirty="0"/>
            <a:t>Threat of substitute products</a:t>
          </a:r>
        </a:p>
      </dgm:t>
    </dgm:pt>
    <dgm:pt modelId="{7B78F7D9-8997-4A20-89DA-808429345321}" type="parTrans" cxnId="{A2C34C2A-33F2-4D5E-BA90-0FBFEAE4F6AB}">
      <dgm:prSet/>
      <dgm:spPr/>
      <dgm:t>
        <a:bodyPr/>
        <a:lstStyle/>
        <a:p>
          <a:endParaRPr lang="en-US"/>
        </a:p>
      </dgm:t>
    </dgm:pt>
    <dgm:pt modelId="{9A4F64B2-0BE6-4C85-B81F-CA0D2791CC84}" type="sibTrans" cxnId="{A2C34C2A-33F2-4D5E-BA90-0FBFEAE4F6AB}">
      <dgm:prSet/>
      <dgm:spPr/>
      <dgm:t>
        <a:bodyPr/>
        <a:lstStyle/>
        <a:p>
          <a:endParaRPr lang="en-US"/>
        </a:p>
      </dgm:t>
    </dgm:pt>
    <dgm:pt modelId="{79F9D850-DAB0-43A7-9CE4-BE8D67B01944}">
      <dgm:prSet phldrT="[Text]" custT="1"/>
      <dgm:spPr/>
      <dgm:t>
        <a:bodyPr/>
        <a:lstStyle/>
        <a:p>
          <a:r>
            <a:rPr lang="en-US" sz="1400" dirty="0"/>
            <a:t>Intensity of rivalry</a:t>
          </a:r>
        </a:p>
      </dgm:t>
    </dgm:pt>
    <dgm:pt modelId="{5435AEAB-0165-45E4-8102-7A2C4AFCC7FF}" type="parTrans" cxnId="{E4A9BD8D-CE61-485F-BCCA-23D63EBAD187}">
      <dgm:prSet/>
      <dgm:spPr/>
      <dgm:t>
        <a:bodyPr/>
        <a:lstStyle/>
        <a:p>
          <a:endParaRPr lang="en-US"/>
        </a:p>
      </dgm:t>
    </dgm:pt>
    <dgm:pt modelId="{E0000AA7-2FF1-452F-9447-6DA118E3D546}" type="sibTrans" cxnId="{E4A9BD8D-CE61-485F-BCCA-23D63EBAD187}">
      <dgm:prSet/>
      <dgm:spPr/>
      <dgm:t>
        <a:bodyPr/>
        <a:lstStyle/>
        <a:p>
          <a:endParaRPr lang="en-US"/>
        </a:p>
      </dgm:t>
    </dgm:pt>
    <dgm:pt modelId="{6C17228B-AEE9-49CB-8356-0555B609E2DF}">
      <dgm:prSet phldrT="[Text]" custT="1"/>
      <dgm:spPr/>
      <dgm:t>
        <a:bodyPr/>
        <a:lstStyle/>
        <a:p>
          <a:r>
            <a:rPr lang="en-US" sz="1400" dirty="0"/>
            <a:t>Bargaining power of customers</a:t>
          </a:r>
        </a:p>
      </dgm:t>
    </dgm:pt>
    <dgm:pt modelId="{008992E0-D2EE-4D6B-968E-E858467892FF}" type="parTrans" cxnId="{D64948D2-1062-4E13-9D3E-A7A4B3B2A452}">
      <dgm:prSet/>
      <dgm:spPr/>
      <dgm:t>
        <a:bodyPr/>
        <a:lstStyle/>
        <a:p>
          <a:endParaRPr lang="en-US"/>
        </a:p>
      </dgm:t>
    </dgm:pt>
    <dgm:pt modelId="{2DA331E6-A43A-41D4-A1DE-E32806691DE7}" type="sibTrans" cxnId="{D64948D2-1062-4E13-9D3E-A7A4B3B2A452}">
      <dgm:prSet/>
      <dgm:spPr/>
      <dgm:t>
        <a:bodyPr/>
        <a:lstStyle/>
        <a:p>
          <a:endParaRPr lang="en-US"/>
        </a:p>
      </dgm:t>
    </dgm:pt>
    <dgm:pt modelId="{E1A4D52B-297B-47ED-ACB6-C9BAD6750C5D}">
      <dgm:prSet phldrT="[Text]" custT="1"/>
      <dgm:spPr/>
      <dgm:t>
        <a:bodyPr/>
        <a:lstStyle/>
        <a:p>
          <a:r>
            <a:rPr lang="en-US" sz="1400" dirty="0"/>
            <a:t>Bargaining power of suppliers</a:t>
          </a:r>
        </a:p>
      </dgm:t>
    </dgm:pt>
    <dgm:pt modelId="{3D874EAF-006E-449E-B4E9-FB15C2692A3E}" type="parTrans" cxnId="{91BC0F38-CE3C-473D-BED6-ED0DADEE3056}">
      <dgm:prSet/>
      <dgm:spPr/>
      <dgm:t>
        <a:bodyPr/>
        <a:lstStyle/>
        <a:p>
          <a:endParaRPr lang="en-US"/>
        </a:p>
      </dgm:t>
    </dgm:pt>
    <dgm:pt modelId="{6A39FB02-5EE4-48E7-9904-7006F4FAA0AD}" type="sibTrans" cxnId="{91BC0F38-CE3C-473D-BED6-ED0DADEE3056}">
      <dgm:prSet/>
      <dgm:spPr/>
      <dgm:t>
        <a:bodyPr/>
        <a:lstStyle/>
        <a:p>
          <a:endParaRPr lang="en-US"/>
        </a:p>
      </dgm:t>
    </dgm:pt>
    <dgm:pt modelId="{4CE2D8E0-215D-4EC4-875B-2DCE2642BC46}">
      <dgm:prSet phldrT="[Text]" custT="1"/>
      <dgm:spPr/>
      <dgm:t>
        <a:bodyPr/>
        <a:lstStyle/>
        <a:p>
          <a:r>
            <a:rPr lang="en-US" sz="1400" dirty="0"/>
            <a:t>Threat of new entrants</a:t>
          </a:r>
        </a:p>
      </dgm:t>
    </dgm:pt>
    <dgm:pt modelId="{67482E60-AD65-411B-B5D9-7EC1D475EBD9}" type="parTrans" cxnId="{62186808-10DC-4F34-BF25-BDD2253FE9E2}">
      <dgm:prSet/>
      <dgm:spPr/>
      <dgm:t>
        <a:bodyPr/>
        <a:lstStyle/>
        <a:p>
          <a:endParaRPr lang="en-US"/>
        </a:p>
      </dgm:t>
    </dgm:pt>
    <dgm:pt modelId="{AC88193C-ABB0-4132-B54F-7C73FEB0ADAA}" type="sibTrans" cxnId="{62186808-10DC-4F34-BF25-BDD2253FE9E2}">
      <dgm:prSet/>
      <dgm:spPr/>
      <dgm:t>
        <a:bodyPr/>
        <a:lstStyle/>
        <a:p>
          <a:endParaRPr lang="en-US"/>
        </a:p>
      </dgm:t>
    </dgm:pt>
    <dgm:pt modelId="{935CC40D-70EE-4B51-914A-ABE4776E67D3}" type="pres">
      <dgm:prSet presAssocID="{8F175F78-AA31-4964-887C-F22D402DCEFB}" presName="Name0" presStyleCnt="0">
        <dgm:presLayoutVars>
          <dgm:chMax/>
          <dgm:chPref val="1"/>
          <dgm:dir/>
          <dgm:animOne val="branch"/>
          <dgm:animLvl val="lvl"/>
          <dgm:resizeHandles/>
        </dgm:presLayoutVars>
      </dgm:prSet>
      <dgm:spPr/>
    </dgm:pt>
    <dgm:pt modelId="{B5AC42EE-2812-4CF8-BA69-331B06668945}" type="pres">
      <dgm:prSet presAssocID="{8DDD1253-A81B-4F3C-A3E2-70A2B514E52E}" presName="composite" presStyleCnt="0"/>
      <dgm:spPr/>
    </dgm:pt>
    <dgm:pt modelId="{049949F5-6A6E-4329-984F-8B25ED489013}" type="pres">
      <dgm:prSet presAssocID="{8DDD1253-A81B-4F3C-A3E2-70A2B514E52E}" presName="ParentAccent1" presStyleLbl="alignNode1" presStyleIdx="0" presStyleCnt="51"/>
      <dgm:spPr/>
    </dgm:pt>
    <dgm:pt modelId="{38DCA4DD-84E9-4F1C-A08A-9F3BBA797E62}" type="pres">
      <dgm:prSet presAssocID="{8DDD1253-A81B-4F3C-A3E2-70A2B514E52E}" presName="ParentAccent2" presStyleLbl="alignNode1" presStyleIdx="1" presStyleCnt="51"/>
      <dgm:spPr/>
    </dgm:pt>
    <dgm:pt modelId="{B1EBE419-FCD8-4260-BC27-DFC40C1709DA}" type="pres">
      <dgm:prSet presAssocID="{8DDD1253-A81B-4F3C-A3E2-70A2B514E52E}" presName="ParentAccent3" presStyleLbl="alignNode1" presStyleIdx="2" presStyleCnt="51"/>
      <dgm:spPr/>
    </dgm:pt>
    <dgm:pt modelId="{87935778-F421-40F4-A91C-B10D39E5E76C}" type="pres">
      <dgm:prSet presAssocID="{8DDD1253-A81B-4F3C-A3E2-70A2B514E52E}" presName="ParentAccent4" presStyleLbl="alignNode1" presStyleIdx="3" presStyleCnt="51"/>
      <dgm:spPr/>
    </dgm:pt>
    <dgm:pt modelId="{3BEEDD43-3608-41CB-9B0D-EEDB043594B8}" type="pres">
      <dgm:prSet presAssocID="{8DDD1253-A81B-4F3C-A3E2-70A2B514E52E}" presName="ParentAccent5" presStyleLbl="alignNode1" presStyleIdx="4" presStyleCnt="51"/>
      <dgm:spPr/>
    </dgm:pt>
    <dgm:pt modelId="{38FE8AB6-4E29-4122-BA24-6C9E0AB529AA}" type="pres">
      <dgm:prSet presAssocID="{8DDD1253-A81B-4F3C-A3E2-70A2B514E52E}" presName="ParentAccent6" presStyleLbl="alignNode1" presStyleIdx="5" presStyleCnt="51"/>
      <dgm:spPr/>
    </dgm:pt>
    <dgm:pt modelId="{36088A8D-C8BF-4B89-9206-C0C6D087247F}" type="pres">
      <dgm:prSet presAssocID="{8DDD1253-A81B-4F3C-A3E2-70A2B514E52E}" presName="ParentAccent7" presStyleLbl="alignNode1" presStyleIdx="6" presStyleCnt="51"/>
      <dgm:spPr/>
    </dgm:pt>
    <dgm:pt modelId="{B917C2FB-E936-466E-9054-B980BDB43109}" type="pres">
      <dgm:prSet presAssocID="{8DDD1253-A81B-4F3C-A3E2-70A2B514E52E}" presName="ParentAccent8" presStyleLbl="alignNode1" presStyleIdx="7" presStyleCnt="51"/>
      <dgm:spPr/>
    </dgm:pt>
    <dgm:pt modelId="{E82FAF00-0EE2-4963-8D9C-30AC0E242487}" type="pres">
      <dgm:prSet presAssocID="{8DDD1253-A81B-4F3C-A3E2-70A2B514E52E}" presName="ParentAccent9" presStyleLbl="alignNode1" presStyleIdx="8" presStyleCnt="51"/>
      <dgm:spPr/>
    </dgm:pt>
    <dgm:pt modelId="{8721DE95-9604-41B1-841B-7647CA2CA171}" type="pres">
      <dgm:prSet presAssocID="{8DDD1253-A81B-4F3C-A3E2-70A2B514E52E}" presName="ParentAccent10" presStyleLbl="alignNode1" presStyleIdx="9" presStyleCnt="51"/>
      <dgm:spPr/>
    </dgm:pt>
    <dgm:pt modelId="{F186D38E-EEC3-4E70-AA86-F95161F2AEDD}" type="pres">
      <dgm:prSet presAssocID="{8DDD1253-A81B-4F3C-A3E2-70A2B514E52E}" presName="Parent" presStyleLbl="alignNode1" presStyleIdx="10" presStyleCnt="51">
        <dgm:presLayoutVars>
          <dgm:chMax val="5"/>
          <dgm:chPref val="3"/>
          <dgm:bulletEnabled val="1"/>
        </dgm:presLayoutVars>
      </dgm:prSet>
      <dgm:spPr/>
    </dgm:pt>
    <dgm:pt modelId="{BE6FA52E-B371-4CD4-9902-DB29530DD754}" type="pres">
      <dgm:prSet presAssocID="{DE727077-20F5-411A-BDA4-A88B84EEE1C3}" presName="Child1Accent1" presStyleLbl="alignNode1" presStyleIdx="11" presStyleCnt="51"/>
      <dgm:spPr/>
    </dgm:pt>
    <dgm:pt modelId="{FD181A19-CAA0-4014-BF1B-7751D28DFAA0}" type="pres">
      <dgm:prSet presAssocID="{DE727077-20F5-411A-BDA4-A88B84EEE1C3}" presName="Child1Accent2" presStyleLbl="alignNode1" presStyleIdx="12" presStyleCnt="51"/>
      <dgm:spPr/>
    </dgm:pt>
    <dgm:pt modelId="{82DF38A1-EB64-4022-BC1F-7673A2AE07AA}" type="pres">
      <dgm:prSet presAssocID="{DE727077-20F5-411A-BDA4-A88B84EEE1C3}" presName="Child1Accent3" presStyleLbl="alignNode1" presStyleIdx="13" presStyleCnt="51"/>
      <dgm:spPr/>
    </dgm:pt>
    <dgm:pt modelId="{47E1642F-5D38-4F53-A0D1-ECC113EAD9AD}" type="pres">
      <dgm:prSet presAssocID="{DE727077-20F5-411A-BDA4-A88B84EEE1C3}" presName="Child1Accent4" presStyleLbl="alignNode1" presStyleIdx="14" presStyleCnt="51"/>
      <dgm:spPr/>
    </dgm:pt>
    <dgm:pt modelId="{AD162D62-D783-4B25-9483-6B78F0E7892B}" type="pres">
      <dgm:prSet presAssocID="{DE727077-20F5-411A-BDA4-A88B84EEE1C3}" presName="Child1Accent5" presStyleLbl="alignNode1" presStyleIdx="15" presStyleCnt="51"/>
      <dgm:spPr/>
    </dgm:pt>
    <dgm:pt modelId="{62268CF4-C12F-406B-AD4D-EBAA63D12910}" type="pres">
      <dgm:prSet presAssocID="{DE727077-20F5-411A-BDA4-A88B84EEE1C3}" presName="Child1Accent6" presStyleLbl="alignNode1" presStyleIdx="16" presStyleCnt="51"/>
      <dgm:spPr/>
    </dgm:pt>
    <dgm:pt modelId="{F800A8BE-1443-4431-BBE5-05593BA76D69}" type="pres">
      <dgm:prSet presAssocID="{DE727077-20F5-411A-BDA4-A88B84EEE1C3}" presName="Child1Accent7" presStyleLbl="alignNode1" presStyleIdx="17" presStyleCnt="51"/>
      <dgm:spPr/>
    </dgm:pt>
    <dgm:pt modelId="{F52543DE-4461-488D-8371-0819B7C7C324}" type="pres">
      <dgm:prSet presAssocID="{DE727077-20F5-411A-BDA4-A88B84EEE1C3}" presName="Child1Accent8" presStyleLbl="alignNode1" presStyleIdx="18" presStyleCnt="51"/>
      <dgm:spPr/>
    </dgm:pt>
    <dgm:pt modelId="{9A4381B4-029E-4223-8FAD-7C9C708BF573}" type="pres">
      <dgm:prSet presAssocID="{DE727077-20F5-411A-BDA4-A88B84EEE1C3}" presName="Child1Accent9" presStyleLbl="alignNode1" presStyleIdx="19" presStyleCnt="51"/>
      <dgm:spPr/>
    </dgm:pt>
    <dgm:pt modelId="{61D22C82-5D69-4CD9-A55B-8E2317BED11E}" type="pres">
      <dgm:prSet presAssocID="{DE727077-20F5-411A-BDA4-A88B84EEE1C3}" presName="Child1" presStyleLbl="revTx" presStyleIdx="0" presStyleCnt="5" custScaleX="178511" custScaleY="87818">
        <dgm:presLayoutVars>
          <dgm:chMax/>
          <dgm:chPref val="0"/>
          <dgm:bulletEnabled val="1"/>
        </dgm:presLayoutVars>
      </dgm:prSet>
      <dgm:spPr/>
    </dgm:pt>
    <dgm:pt modelId="{C5EB2C0B-98EF-4805-B99E-FA1E88BB3B9D}" type="pres">
      <dgm:prSet presAssocID="{79F9D850-DAB0-43A7-9CE4-BE8D67B01944}" presName="Child2Accent1" presStyleLbl="alignNode1" presStyleIdx="20" presStyleCnt="51"/>
      <dgm:spPr/>
    </dgm:pt>
    <dgm:pt modelId="{DAB4C940-5EEB-42B7-A9B3-847F2AA6D389}" type="pres">
      <dgm:prSet presAssocID="{79F9D850-DAB0-43A7-9CE4-BE8D67B01944}" presName="Child2Accent2" presStyleLbl="alignNode1" presStyleIdx="21" presStyleCnt="51"/>
      <dgm:spPr/>
    </dgm:pt>
    <dgm:pt modelId="{E7A64741-58C8-4E50-8600-A2805F231CE8}" type="pres">
      <dgm:prSet presAssocID="{79F9D850-DAB0-43A7-9CE4-BE8D67B01944}" presName="Child2Accent3" presStyleLbl="alignNode1" presStyleIdx="22" presStyleCnt="51"/>
      <dgm:spPr/>
    </dgm:pt>
    <dgm:pt modelId="{CDDAB894-E323-43AB-9405-725839B6CE08}" type="pres">
      <dgm:prSet presAssocID="{79F9D850-DAB0-43A7-9CE4-BE8D67B01944}" presName="Child2Accent4" presStyleLbl="alignNode1" presStyleIdx="23" presStyleCnt="51"/>
      <dgm:spPr/>
    </dgm:pt>
    <dgm:pt modelId="{21C302B6-8E7F-462D-8D8F-6B6A78E7EC81}" type="pres">
      <dgm:prSet presAssocID="{79F9D850-DAB0-43A7-9CE4-BE8D67B01944}" presName="Child2Accent5" presStyleLbl="alignNode1" presStyleIdx="24" presStyleCnt="51"/>
      <dgm:spPr/>
    </dgm:pt>
    <dgm:pt modelId="{FF0D3A06-F573-46E8-BEE7-D381C06C5957}" type="pres">
      <dgm:prSet presAssocID="{79F9D850-DAB0-43A7-9CE4-BE8D67B01944}" presName="Child2Accent6" presStyleLbl="alignNode1" presStyleIdx="25" presStyleCnt="51"/>
      <dgm:spPr/>
    </dgm:pt>
    <dgm:pt modelId="{DCD8394F-47E6-4808-A913-4D3BA41773BF}" type="pres">
      <dgm:prSet presAssocID="{79F9D850-DAB0-43A7-9CE4-BE8D67B01944}" presName="Child2Accent7" presStyleLbl="alignNode1" presStyleIdx="26" presStyleCnt="51"/>
      <dgm:spPr/>
    </dgm:pt>
    <dgm:pt modelId="{1AF9C166-0009-45B7-9913-DF805AAE67C1}" type="pres">
      <dgm:prSet presAssocID="{79F9D850-DAB0-43A7-9CE4-BE8D67B01944}" presName="Child2" presStyleLbl="revTx" presStyleIdx="1" presStyleCnt="5">
        <dgm:presLayoutVars>
          <dgm:chMax/>
          <dgm:chPref val="0"/>
          <dgm:bulletEnabled val="1"/>
        </dgm:presLayoutVars>
      </dgm:prSet>
      <dgm:spPr/>
    </dgm:pt>
    <dgm:pt modelId="{D8F6CDC2-C83B-4F8A-BA41-1B7F608FC359}" type="pres">
      <dgm:prSet presAssocID="{E1A4D52B-297B-47ED-ACB6-C9BAD6750C5D}" presName="Child3Accent1" presStyleLbl="alignNode1" presStyleIdx="27" presStyleCnt="51"/>
      <dgm:spPr/>
    </dgm:pt>
    <dgm:pt modelId="{46C4CDF5-9029-409C-B138-6436699A859A}" type="pres">
      <dgm:prSet presAssocID="{E1A4D52B-297B-47ED-ACB6-C9BAD6750C5D}" presName="Child3Accent2" presStyleLbl="alignNode1" presStyleIdx="28" presStyleCnt="51"/>
      <dgm:spPr/>
    </dgm:pt>
    <dgm:pt modelId="{C26FB820-9416-4253-AC24-8703B40A005F}" type="pres">
      <dgm:prSet presAssocID="{E1A4D52B-297B-47ED-ACB6-C9BAD6750C5D}" presName="Child3Accent3" presStyleLbl="alignNode1" presStyleIdx="29" presStyleCnt="51"/>
      <dgm:spPr/>
    </dgm:pt>
    <dgm:pt modelId="{774DC6B4-1793-4581-9DE2-D65AD938A8FA}" type="pres">
      <dgm:prSet presAssocID="{E1A4D52B-297B-47ED-ACB6-C9BAD6750C5D}" presName="Child3Accent4" presStyleLbl="alignNode1" presStyleIdx="30" presStyleCnt="51"/>
      <dgm:spPr/>
    </dgm:pt>
    <dgm:pt modelId="{41A4F521-245D-4C45-8134-1D81B00A597C}" type="pres">
      <dgm:prSet presAssocID="{E1A4D52B-297B-47ED-ACB6-C9BAD6750C5D}" presName="Child3Accent5" presStyleLbl="alignNode1" presStyleIdx="31" presStyleCnt="51"/>
      <dgm:spPr/>
    </dgm:pt>
    <dgm:pt modelId="{F5A093FC-A773-49EA-9EE5-45ECF5C6DC92}" type="pres">
      <dgm:prSet presAssocID="{E1A4D52B-297B-47ED-ACB6-C9BAD6750C5D}" presName="Child3Accent6" presStyleLbl="alignNode1" presStyleIdx="32" presStyleCnt="51"/>
      <dgm:spPr/>
    </dgm:pt>
    <dgm:pt modelId="{6EEE5796-9535-4350-A069-2B3E701B7665}" type="pres">
      <dgm:prSet presAssocID="{E1A4D52B-297B-47ED-ACB6-C9BAD6750C5D}" presName="Child3Accent7" presStyleLbl="alignNode1" presStyleIdx="33" presStyleCnt="51"/>
      <dgm:spPr/>
    </dgm:pt>
    <dgm:pt modelId="{F76B47B4-F080-47D1-89FD-831ECFA72AFE}" type="pres">
      <dgm:prSet presAssocID="{E1A4D52B-297B-47ED-ACB6-C9BAD6750C5D}" presName="Child3" presStyleLbl="revTx" presStyleIdx="2" presStyleCnt="5" custScaleX="244445" custScaleY="53696">
        <dgm:presLayoutVars>
          <dgm:chMax/>
          <dgm:chPref val="0"/>
          <dgm:bulletEnabled val="1"/>
        </dgm:presLayoutVars>
      </dgm:prSet>
      <dgm:spPr/>
    </dgm:pt>
    <dgm:pt modelId="{EE7A6DBB-B019-48EA-A93C-80C7F4D3D819}" type="pres">
      <dgm:prSet presAssocID="{6C17228B-AEE9-49CB-8356-0555B609E2DF}" presName="Child4Accent1" presStyleLbl="alignNode1" presStyleIdx="34" presStyleCnt="51"/>
      <dgm:spPr/>
    </dgm:pt>
    <dgm:pt modelId="{46D3F0A0-AD07-4373-B2F6-8A7CE3713620}" type="pres">
      <dgm:prSet presAssocID="{6C17228B-AEE9-49CB-8356-0555B609E2DF}" presName="Child4Accent2" presStyleLbl="alignNode1" presStyleIdx="35" presStyleCnt="51"/>
      <dgm:spPr/>
    </dgm:pt>
    <dgm:pt modelId="{34B2AB14-6D97-4CC3-86F7-DBFCABBCAE3E}" type="pres">
      <dgm:prSet presAssocID="{6C17228B-AEE9-49CB-8356-0555B609E2DF}" presName="Child4Accent3" presStyleLbl="alignNode1" presStyleIdx="36" presStyleCnt="51"/>
      <dgm:spPr/>
    </dgm:pt>
    <dgm:pt modelId="{E6AC6B57-66F8-447A-A5D0-6114E220979F}" type="pres">
      <dgm:prSet presAssocID="{6C17228B-AEE9-49CB-8356-0555B609E2DF}" presName="Child4Accent4" presStyleLbl="alignNode1" presStyleIdx="37" presStyleCnt="51"/>
      <dgm:spPr/>
    </dgm:pt>
    <dgm:pt modelId="{068625ED-9A3E-4E4A-A959-444C6B527171}" type="pres">
      <dgm:prSet presAssocID="{6C17228B-AEE9-49CB-8356-0555B609E2DF}" presName="Child4Accent5" presStyleLbl="alignNode1" presStyleIdx="38" presStyleCnt="51"/>
      <dgm:spPr/>
    </dgm:pt>
    <dgm:pt modelId="{A4246644-695E-4903-B1C2-7B3322FF6318}" type="pres">
      <dgm:prSet presAssocID="{6C17228B-AEE9-49CB-8356-0555B609E2DF}" presName="Child4Accent6" presStyleLbl="alignNode1" presStyleIdx="39" presStyleCnt="51"/>
      <dgm:spPr/>
    </dgm:pt>
    <dgm:pt modelId="{9B8AF5CE-A8E6-4EA2-A299-28C0291BB28A}" type="pres">
      <dgm:prSet presAssocID="{6C17228B-AEE9-49CB-8356-0555B609E2DF}" presName="Child4Accent7" presStyleLbl="alignNode1" presStyleIdx="40" presStyleCnt="51"/>
      <dgm:spPr/>
    </dgm:pt>
    <dgm:pt modelId="{527F1DD7-8AAD-4E8F-8C81-C08B608CB61A}" type="pres">
      <dgm:prSet presAssocID="{6C17228B-AEE9-49CB-8356-0555B609E2DF}" presName="Child4Accent8" presStyleLbl="alignNode1" presStyleIdx="41" presStyleCnt="51"/>
      <dgm:spPr/>
    </dgm:pt>
    <dgm:pt modelId="{F23688CD-48DA-4A47-A704-BB06EA143C30}" type="pres">
      <dgm:prSet presAssocID="{6C17228B-AEE9-49CB-8356-0555B609E2DF}" presName="Child4" presStyleLbl="revTx" presStyleIdx="3" presStyleCnt="5" custScaleX="191560" custScaleY="91667">
        <dgm:presLayoutVars>
          <dgm:chMax/>
          <dgm:chPref val="0"/>
          <dgm:bulletEnabled val="1"/>
        </dgm:presLayoutVars>
      </dgm:prSet>
      <dgm:spPr/>
    </dgm:pt>
    <dgm:pt modelId="{85B7D3D7-5724-4EAF-BEF0-20B35499BF55}" type="pres">
      <dgm:prSet presAssocID="{4CE2D8E0-215D-4EC4-875B-2DCE2642BC46}" presName="Child5Accent1" presStyleLbl="alignNode1" presStyleIdx="42" presStyleCnt="51"/>
      <dgm:spPr/>
    </dgm:pt>
    <dgm:pt modelId="{9D19173E-13B9-464F-8A5D-73A1823E9943}" type="pres">
      <dgm:prSet presAssocID="{4CE2D8E0-215D-4EC4-875B-2DCE2642BC46}" presName="Child5Accent2" presStyleLbl="alignNode1" presStyleIdx="43" presStyleCnt="51"/>
      <dgm:spPr/>
    </dgm:pt>
    <dgm:pt modelId="{BCFB1EA0-7DD5-4747-81F1-C233E18F43DC}" type="pres">
      <dgm:prSet presAssocID="{4CE2D8E0-215D-4EC4-875B-2DCE2642BC46}" presName="Child5Accent3" presStyleLbl="alignNode1" presStyleIdx="44" presStyleCnt="51"/>
      <dgm:spPr/>
    </dgm:pt>
    <dgm:pt modelId="{1EF40C58-886E-48F5-9F38-D92F0F480C66}" type="pres">
      <dgm:prSet presAssocID="{4CE2D8E0-215D-4EC4-875B-2DCE2642BC46}" presName="Child5Accent4" presStyleLbl="alignNode1" presStyleIdx="45" presStyleCnt="51"/>
      <dgm:spPr/>
    </dgm:pt>
    <dgm:pt modelId="{EE6D0EDE-906F-4175-985E-EB3FE5619A9D}" type="pres">
      <dgm:prSet presAssocID="{4CE2D8E0-215D-4EC4-875B-2DCE2642BC46}" presName="Child5Accent5" presStyleLbl="alignNode1" presStyleIdx="46" presStyleCnt="51"/>
      <dgm:spPr/>
    </dgm:pt>
    <dgm:pt modelId="{59783E64-7D50-47DF-8E51-BF7802EF887B}" type="pres">
      <dgm:prSet presAssocID="{4CE2D8E0-215D-4EC4-875B-2DCE2642BC46}" presName="Child5Accent6" presStyleLbl="alignNode1" presStyleIdx="47" presStyleCnt="51"/>
      <dgm:spPr/>
    </dgm:pt>
    <dgm:pt modelId="{EC6B7ED4-7982-47B5-BFFA-4A96C3B9C8D4}" type="pres">
      <dgm:prSet presAssocID="{4CE2D8E0-215D-4EC4-875B-2DCE2642BC46}" presName="Child5Accent7" presStyleLbl="alignNode1" presStyleIdx="48" presStyleCnt="51"/>
      <dgm:spPr/>
    </dgm:pt>
    <dgm:pt modelId="{76C2439D-9739-494B-B1AD-89B0FDC6DD22}" type="pres">
      <dgm:prSet presAssocID="{4CE2D8E0-215D-4EC4-875B-2DCE2642BC46}" presName="Child5Accent8" presStyleLbl="alignNode1" presStyleIdx="49" presStyleCnt="51"/>
      <dgm:spPr/>
    </dgm:pt>
    <dgm:pt modelId="{2B053766-73D9-486E-BDCF-64DFD729C2C6}" type="pres">
      <dgm:prSet presAssocID="{4CE2D8E0-215D-4EC4-875B-2DCE2642BC46}" presName="Child5Accent9" presStyleLbl="alignNode1" presStyleIdx="50" presStyleCnt="51"/>
      <dgm:spPr/>
    </dgm:pt>
    <dgm:pt modelId="{199E49EE-5B0D-47C7-92DD-C4BC2C59DCA2}" type="pres">
      <dgm:prSet presAssocID="{4CE2D8E0-215D-4EC4-875B-2DCE2642BC46}" presName="Child5" presStyleLbl="revTx" presStyleIdx="4" presStyleCnt="5" custScaleX="174669" custScaleY="80807">
        <dgm:presLayoutVars>
          <dgm:chMax/>
          <dgm:chPref val="0"/>
          <dgm:bulletEnabled val="1"/>
        </dgm:presLayoutVars>
      </dgm:prSet>
      <dgm:spPr/>
    </dgm:pt>
  </dgm:ptLst>
  <dgm:cxnLst>
    <dgm:cxn modelId="{83097706-641F-46F4-BE61-4FC92CC336DF}" type="presOf" srcId="{4CE2D8E0-215D-4EC4-875B-2DCE2642BC46}" destId="{199E49EE-5B0D-47C7-92DD-C4BC2C59DCA2}" srcOrd="0" destOrd="0" presId="urn:microsoft.com/office/officeart/2011/layout/ConvergingText"/>
    <dgm:cxn modelId="{62186808-10DC-4F34-BF25-BDD2253FE9E2}" srcId="{8DDD1253-A81B-4F3C-A3E2-70A2B514E52E}" destId="{4CE2D8E0-215D-4EC4-875B-2DCE2642BC46}" srcOrd="4" destOrd="0" parTransId="{67482E60-AD65-411B-B5D9-7EC1D475EBD9}" sibTransId="{AC88193C-ABB0-4132-B54F-7C73FEB0ADAA}"/>
    <dgm:cxn modelId="{0BE7910F-35B0-4100-BB38-1480DFFA28EA}" type="presOf" srcId="{6C17228B-AEE9-49CB-8356-0555B609E2DF}" destId="{F23688CD-48DA-4A47-A704-BB06EA143C30}" srcOrd="0" destOrd="0" presId="urn:microsoft.com/office/officeart/2011/layout/ConvergingText"/>
    <dgm:cxn modelId="{35C8FD22-83A2-43DC-BF76-EDEE4557506B}" type="presOf" srcId="{E1A4D52B-297B-47ED-ACB6-C9BAD6750C5D}" destId="{F76B47B4-F080-47D1-89FD-831ECFA72AFE}" srcOrd="0" destOrd="0" presId="urn:microsoft.com/office/officeart/2011/layout/ConvergingText"/>
    <dgm:cxn modelId="{A2C34C2A-33F2-4D5E-BA90-0FBFEAE4F6AB}" srcId="{8DDD1253-A81B-4F3C-A3E2-70A2B514E52E}" destId="{DE727077-20F5-411A-BDA4-A88B84EEE1C3}" srcOrd="0" destOrd="0" parTransId="{7B78F7D9-8997-4A20-89DA-808429345321}" sibTransId="{9A4F64B2-0BE6-4C85-B81F-CA0D2791CC84}"/>
    <dgm:cxn modelId="{91BC0F38-CE3C-473D-BED6-ED0DADEE3056}" srcId="{8DDD1253-A81B-4F3C-A3E2-70A2B514E52E}" destId="{E1A4D52B-297B-47ED-ACB6-C9BAD6750C5D}" srcOrd="2" destOrd="0" parTransId="{3D874EAF-006E-449E-B4E9-FB15C2692A3E}" sibTransId="{6A39FB02-5EE4-48E7-9904-7006F4FAA0AD}"/>
    <dgm:cxn modelId="{E94D4249-8D07-4F58-98F7-0DBF44069F6A}" type="presOf" srcId="{8F175F78-AA31-4964-887C-F22D402DCEFB}" destId="{935CC40D-70EE-4B51-914A-ABE4776E67D3}" srcOrd="0" destOrd="0" presId="urn:microsoft.com/office/officeart/2011/layout/ConvergingText"/>
    <dgm:cxn modelId="{D313A259-5DC0-473E-B69F-2F8E2E0AF990}" type="presOf" srcId="{DE727077-20F5-411A-BDA4-A88B84EEE1C3}" destId="{61D22C82-5D69-4CD9-A55B-8E2317BED11E}" srcOrd="0" destOrd="0" presId="urn:microsoft.com/office/officeart/2011/layout/ConvergingText"/>
    <dgm:cxn modelId="{E4A9BD8D-CE61-485F-BCCA-23D63EBAD187}" srcId="{8DDD1253-A81B-4F3C-A3E2-70A2B514E52E}" destId="{79F9D850-DAB0-43A7-9CE4-BE8D67B01944}" srcOrd="1" destOrd="0" parTransId="{5435AEAB-0165-45E4-8102-7A2C4AFCC7FF}" sibTransId="{E0000AA7-2FF1-452F-9447-6DA118E3D546}"/>
    <dgm:cxn modelId="{5BEDC5B8-1D63-495B-A06C-8AF71C4962CA}" srcId="{8F175F78-AA31-4964-887C-F22D402DCEFB}" destId="{8DDD1253-A81B-4F3C-A3E2-70A2B514E52E}" srcOrd="0" destOrd="0" parTransId="{5185A582-C3C8-4DCA-BCE9-1C26E98CF1ED}" sibTransId="{16C344CC-5E2D-4E2E-9666-B015E1A7FD2A}"/>
    <dgm:cxn modelId="{C6E095C1-F096-4537-AB3D-A7CDD806E2BA}" type="presOf" srcId="{79F9D850-DAB0-43A7-9CE4-BE8D67B01944}" destId="{1AF9C166-0009-45B7-9913-DF805AAE67C1}" srcOrd="0" destOrd="0" presId="urn:microsoft.com/office/officeart/2011/layout/ConvergingText"/>
    <dgm:cxn modelId="{D64948D2-1062-4E13-9D3E-A7A4B3B2A452}" srcId="{8DDD1253-A81B-4F3C-A3E2-70A2B514E52E}" destId="{6C17228B-AEE9-49CB-8356-0555B609E2DF}" srcOrd="3" destOrd="0" parTransId="{008992E0-D2EE-4D6B-968E-E858467892FF}" sibTransId="{2DA331E6-A43A-41D4-A1DE-E32806691DE7}"/>
    <dgm:cxn modelId="{975F84FA-7BEA-4B6C-B392-15D4D65DE3F0}" type="presOf" srcId="{8DDD1253-A81B-4F3C-A3E2-70A2B514E52E}" destId="{F186D38E-EEC3-4E70-AA86-F95161F2AEDD}" srcOrd="0" destOrd="0" presId="urn:microsoft.com/office/officeart/2011/layout/ConvergingText"/>
    <dgm:cxn modelId="{E1266ED6-C706-408A-8607-826C7F206E65}" type="presParOf" srcId="{935CC40D-70EE-4B51-914A-ABE4776E67D3}" destId="{B5AC42EE-2812-4CF8-BA69-331B06668945}" srcOrd="0" destOrd="0" presId="urn:microsoft.com/office/officeart/2011/layout/ConvergingText"/>
    <dgm:cxn modelId="{462F0080-1130-472A-9D5E-1391C4FF0AB2}" type="presParOf" srcId="{B5AC42EE-2812-4CF8-BA69-331B06668945}" destId="{049949F5-6A6E-4329-984F-8B25ED489013}" srcOrd="0" destOrd="0" presId="urn:microsoft.com/office/officeart/2011/layout/ConvergingText"/>
    <dgm:cxn modelId="{7630E9D0-C225-4160-97E3-4EEFC2F24C1C}" type="presParOf" srcId="{B5AC42EE-2812-4CF8-BA69-331B06668945}" destId="{38DCA4DD-84E9-4F1C-A08A-9F3BBA797E62}" srcOrd="1" destOrd="0" presId="urn:microsoft.com/office/officeart/2011/layout/ConvergingText"/>
    <dgm:cxn modelId="{BC32D681-127D-4487-ADC5-1B87A8B155FD}" type="presParOf" srcId="{B5AC42EE-2812-4CF8-BA69-331B06668945}" destId="{B1EBE419-FCD8-4260-BC27-DFC40C1709DA}" srcOrd="2" destOrd="0" presId="urn:microsoft.com/office/officeart/2011/layout/ConvergingText"/>
    <dgm:cxn modelId="{A17C1599-0AE1-49B4-A8C4-09E58CC27AED}" type="presParOf" srcId="{B5AC42EE-2812-4CF8-BA69-331B06668945}" destId="{87935778-F421-40F4-A91C-B10D39E5E76C}" srcOrd="3" destOrd="0" presId="urn:microsoft.com/office/officeart/2011/layout/ConvergingText"/>
    <dgm:cxn modelId="{B2D3D05F-A4A3-4827-81F1-DD9F539DF03B}" type="presParOf" srcId="{B5AC42EE-2812-4CF8-BA69-331B06668945}" destId="{3BEEDD43-3608-41CB-9B0D-EEDB043594B8}" srcOrd="4" destOrd="0" presId="urn:microsoft.com/office/officeart/2011/layout/ConvergingText"/>
    <dgm:cxn modelId="{D4F582B5-AA5F-4DAD-98A9-4EB04358E5D1}" type="presParOf" srcId="{B5AC42EE-2812-4CF8-BA69-331B06668945}" destId="{38FE8AB6-4E29-4122-BA24-6C9E0AB529AA}" srcOrd="5" destOrd="0" presId="urn:microsoft.com/office/officeart/2011/layout/ConvergingText"/>
    <dgm:cxn modelId="{01D80168-FDA4-4BD6-B4A8-684A3593CBC3}" type="presParOf" srcId="{B5AC42EE-2812-4CF8-BA69-331B06668945}" destId="{36088A8D-C8BF-4B89-9206-C0C6D087247F}" srcOrd="6" destOrd="0" presId="urn:microsoft.com/office/officeart/2011/layout/ConvergingText"/>
    <dgm:cxn modelId="{39FD6910-0999-446D-BC43-B3D467D87C29}" type="presParOf" srcId="{B5AC42EE-2812-4CF8-BA69-331B06668945}" destId="{B917C2FB-E936-466E-9054-B980BDB43109}" srcOrd="7" destOrd="0" presId="urn:microsoft.com/office/officeart/2011/layout/ConvergingText"/>
    <dgm:cxn modelId="{822F1D18-F8EE-4978-96DE-C7A657937255}" type="presParOf" srcId="{B5AC42EE-2812-4CF8-BA69-331B06668945}" destId="{E82FAF00-0EE2-4963-8D9C-30AC0E242487}" srcOrd="8" destOrd="0" presId="urn:microsoft.com/office/officeart/2011/layout/ConvergingText"/>
    <dgm:cxn modelId="{63C59257-D345-4647-BBD2-8628F44C951C}" type="presParOf" srcId="{B5AC42EE-2812-4CF8-BA69-331B06668945}" destId="{8721DE95-9604-41B1-841B-7647CA2CA171}" srcOrd="9" destOrd="0" presId="urn:microsoft.com/office/officeart/2011/layout/ConvergingText"/>
    <dgm:cxn modelId="{A9C03CAD-DD73-48C3-B36D-A65C0A525616}" type="presParOf" srcId="{B5AC42EE-2812-4CF8-BA69-331B06668945}" destId="{F186D38E-EEC3-4E70-AA86-F95161F2AEDD}" srcOrd="10" destOrd="0" presId="urn:microsoft.com/office/officeart/2011/layout/ConvergingText"/>
    <dgm:cxn modelId="{1DBE330F-E685-4BC8-BE74-E91B88F05516}" type="presParOf" srcId="{B5AC42EE-2812-4CF8-BA69-331B06668945}" destId="{BE6FA52E-B371-4CD4-9902-DB29530DD754}" srcOrd="11" destOrd="0" presId="urn:microsoft.com/office/officeart/2011/layout/ConvergingText"/>
    <dgm:cxn modelId="{2D528556-9832-4CB0-BD89-1BEF37982D3F}" type="presParOf" srcId="{B5AC42EE-2812-4CF8-BA69-331B06668945}" destId="{FD181A19-CAA0-4014-BF1B-7751D28DFAA0}" srcOrd="12" destOrd="0" presId="urn:microsoft.com/office/officeart/2011/layout/ConvergingText"/>
    <dgm:cxn modelId="{669949D9-D3A3-4874-AA68-1A4F97FEE918}" type="presParOf" srcId="{B5AC42EE-2812-4CF8-BA69-331B06668945}" destId="{82DF38A1-EB64-4022-BC1F-7673A2AE07AA}" srcOrd="13" destOrd="0" presId="urn:microsoft.com/office/officeart/2011/layout/ConvergingText"/>
    <dgm:cxn modelId="{3C909A27-6E0C-41EB-93FD-6A5E15AC1A08}" type="presParOf" srcId="{B5AC42EE-2812-4CF8-BA69-331B06668945}" destId="{47E1642F-5D38-4F53-A0D1-ECC113EAD9AD}" srcOrd="14" destOrd="0" presId="urn:microsoft.com/office/officeart/2011/layout/ConvergingText"/>
    <dgm:cxn modelId="{65EF9A45-E2AA-44A0-8F87-1CB484C5A6AE}" type="presParOf" srcId="{B5AC42EE-2812-4CF8-BA69-331B06668945}" destId="{AD162D62-D783-4B25-9483-6B78F0E7892B}" srcOrd="15" destOrd="0" presId="urn:microsoft.com/office/officeart/2011/layout/ConvergingText"/>
    <dgm:cxn modelId="{7E0CCF4E-1494-4E8F-AF48-F72543169B11}" type="presParOf" srcId="{B5AC42EE-2812-4CF8-BA69-331B06668945}" destId="{62268CF4-C12F-406B-AD4D-EBAA63D12910}" srcOrd="16" destOrd="0" presId="urn:microsoft.com/office/officeart/2011/layout/ConvergingText"/>
    <dgm:cxn modelId="{2C1AA1CE-A85C-4E5C-BD0D-0FBA68495DAC}" type="presParOf" srcId="{B5AC42EE-2812-4CF8-BA69-331B06668945}" destId="{F800A8BE-1443-4431-BBE5-05593BA76D69}" srcOrd="17" destOrd="0" presId="urn:microsoft.com/office/officeart/2011/layout/ConvergingText"/>
    <dgm:cxn modelId="{1781B715-5435-4A00-B14C-53798095E691}" type="presParOf" srcId="{B5AC42EE-2812-4CF8-BA69-331B06668945}" destId="{F52543DE-4461-488D-8371-0819B7C7C324}" srcOrd="18" destOrd="0" presId="urn:microsoft.com/office/officeart/2011/layout/ConvergingText"/>
    <dgm:cxn modelId="{BCBC25A4-E117-4AB0-A9BC-64B0DF22177D}" type="presParOf" srcId="{B5AC42EE-2812-4CF8-BA69-331B06668945}" destId="{9A4381B4-029E-4223-8FAD-7C9C708BF573}" srcOrd="19" destOrd="0" presId="urn:microsoft.com/office/officeart/2011/layout/ConvergingText"/>
    <dgm:cxn modelId="{67FD60A3-6999-4DD0-BD23-41FE7E48B9DC}" type="presParOf" srcId="{B5AC42EE-2812-4CF8-BA69-331B06668945}" destId="{61D22C82-5D69-4CD9-A55B-8E2317BED11E}" srcOrd="20" destOrd="0" presId="urn:microsoft.com/office/officeart/2011/layout/ConvergingText"/>
    <dgm:cxn modelId="{0357BAC7-8759-4B15-A038-1BCD23F2B6DE}" type="presParOf" srcId="{B5AC42EE-2812-4CF8-BA69-331B06668945}" destId="{C5EB2C0B-98EF-4805-B99E-FA1E88BB3B9D}" srcOrd="21" destOrd="0" presId="urn:microsoft.com/office/officeart/2011/layout/ConvergingText"/>
    <dgm:cxn modelId="{9D8846D4-E34F-46FA-B943-C3CF39C1B467}" type="presParOf" srcId="{B5AC42EE-2812-4CF8-BA69-331B06668945}" destId="{DAB4C940-5EEB-42B7-A9B3-847F2AA6D389}" srcOrd="22" destOrd="0" presId="urn:microsoft.com/office/officeart/2011/layout/ConvergingText"/>
    <dgm:cxn modelId="{9545836E-B663-42E3-8771-8C77A5D79538}" type="presParOf" srcId="{B5AC42EE-2812-4CF8-BA69-331B06668945}" destId="{E7A64741-58C8-4E50-8600-A2805F231CE8}" srcOrd="23" destOrd="0" presId="urn:microsoft.com/office/officeart/2011/layout/ConvergingText"/>
    <dgm:cxn modelId="{07F5D740-1B82-4D74-A8BA-BDB50820464B}" type="presParOf" srcId="{B5AC42EE-2812-4CF8-BA69-331B06668945}" destId="{CDDAB894-E323-43AB-9405-725839B6CE08}" srcOrd="24" destOrd="0" presId="urn:microsoft.com/office/officeart/2011/layout/ConvergingText"/>
    <dgm:cxn modelId="{AAD1AB6E-F388-43D0-AEDA-9FA25D56D2B2}" type="presParOf" srcId="{B5AC42EE-2812-4CF8-BA69-331B06668945}" destId="{21C302B6-8E7F-462D-8D8F-6B6A78E7EC81}" srcOrd="25" destOrd="0" presId="urn:microsoft.com/office/officeart/2011/layout/ConvergingText"/>
    <dgm:cxn modelId="{D3810E1A-503D-43DD-8274-FBF34227EA1B}" type="presParOf" srcId="{B5AC42EE-2812-4CF8-BA69-331B06668945}" destId="{FF0D3A06-F573-46E8-BEE7-D381C06C5957}" srcOrd="26" destOrd="0" presId="urn:microsoft.com/office/officeart/2011/layout/ConvergingText"/>
    <dgm:cxn modelId="{39FD9CA6-A8B1-4F94-820A-843A928AAA6C}" type="presParOf" srcId="{B5AC42EE-2812-4CF8-BA69-331B06668945}" destId="{DCD8394F-47E6-4808-A913-4D3BA41773BF}" srcOrd="27" destOrd="0" presId="urn:microsoft.com/office/officeart/2011/layout/ConvergingText"/>
    <dgm:cxn modelId="{F37E52FD-9435-4CDF-9AEA-C2FCFDFFB39B}" type="presParOf" srcId="{B5AC42EE-2812-4CF8-BA69-331B06668945}" destId="{1AF9C166-0009-45B7-9913-DF805AAE67C1}" srcOrd="28" destOrd="0" presId="urn:microsoft.com/office/officeart/2011/layout/ConvergingText"/>
    <dgm:cxn modelId="{5F80FC0A-0379-46B3-9060-A671B27726A9}" type="presParOf" srcId="{B5AC42EE-2812-4CF8-BA69-331B06668945}" destId="{D8F6CDC2-C83B-4F8A-BA41-1B7F608FC359}" srcOrd="29" destOrd="0" presId="urn:microsoft.com/office/officeart/2011/layout/ConvergingText"/>
    <dgm:cxn modelId="{21F42D8E-A0C8-4610-8143-D0D04BB4FAC6}" type="presParOf" srcId="{B5AC42EE-2812-4CF8-BA69-331B06668945}" destId="{46C4CDF5-9029-409C-B138-6436699A859A}" srcOrd="30" destOrd="0" presId="urn:microsoft.com/office/officeart/2011/layout/ConvergingText"/>
    <dgm:cxn modelId="{5EB9A01C-1E1F-4B39-A51D-9B9A132BF9A5}" type="presParOf" srcId="{B5AC42EE-2812-4CF8-BA69-331B06668945}" destId="{C26FB820-9416-4253-AC24-8703B40A005F}" srcOrd="31" destOrd="0" presId="urn:microsoft.com/office/officeart/2011/layout/ConvergingText"/>
    <dgm:cxn modelId="{8B56A9EF-D541-4B19-A0D7-93C4DAEFC956}" type="presParOf" srcId="{B5AC42EE-2812-4CF8-BA69-331B06668945}" destId="{774DC6B4-1793-4581-9DE2-D65AD938A8FA}" srcOrd="32" destOrd="0" presId="urn:microsoft.com/office/officeart/2011/layout/ConvergingText"/>
    <dgm:cxn modelId="{4B90A6B9-AFA7-4A3C-AB57-0DFAAEED6783}" type="presParOf" srcId="{B5AC42EE-2812-4CF8-BA69-331B06668945}" destId="{41A4F521-245D-4C45-8134-1D81B00A597C}" srcOrd="33" destOrd="0" presId="urn:microsoft.com/office/officeart/2011/layout/ConvergingText"/>
    <dgm:cxn modelId="{FD4C070E-4750-4DDE-9D75-0C2012E4355C}" type="presParOf" srcId="{B5AC42EE-2812-4CF8-BA69-331B06668945}" destId="{F5A093FC-A773-49EA-9EE5-45ECF5C6DC92}" srcOrd="34" destOrd="0" presId="urn:microsoft.com/office/officeart/2011/layout/ConvergingText"/>
    <dgm:cxn modelId="{9592E461-6D09-4CA9-BB78-B16B725D8D03}" type="presParOf" srcId="{B5AC42EE-2812-4CF8-BA69-331B06668945}" destId="{6EEE5796-9535-4350-A069-2B3E701B7665}" srcOrd="35" destOrd="0" presId="urn:microsoft.com/office/officeart/2011/layout/ConvergingText"/>
    <dgm:cxn modelId="{ABC2B8E8-8932-4CD6-835E-FC6CAD09352F}" type="presParOf" srcId="{B5AC42EE-2812-4CF8-BA69-331B06668945}" destId="{F76B47B4-F080-47D1-89FD-831ECFA72AFE}" srcOrd="36" destOrd="0" presId="urn:microsoft.com/office/officeart/2011/layout/ConvergingText"/>
    <dgm:cxn modelId="{064EC45D-1614-4617-A726-58BE268AEE0F}" type="presParOf" srcId="{B5AC42EE-2812-4CF8-BA69-331B06668945}" destId="{EE7A6DBB-B019-48EA-A93C-80C7F4D3D819}" srcOrd="37" destOrd="0" presId="urn:microsoft.com/office/officeart/2011/layout/ConvergingText"/>
    <dgm:cxn modelId="{7EBC3A67-B395-45DE-A38A-05A2C8FA5AFE}" type="presParOf" srcId="{B5AC42EE-2812-4CF8-BA69-331B06668945}" destId="{46D3F0A0-AD07-4373-B2F6-8A7CE3713620}" srcOrd="38" destOrd="0" presId="urn:microsoft.com/office/officeart/2011/layout/ConvergingText"/>
    <dgm:cxn modelId="{88DAF232-BB23-4536-BF92-97F77AA12D90}" type="presParOf" srcId="{B5AC42EE-2812-4CF8-BA69-331B06668945}" destId="{34B2AB14-6D97-4CC3-86F7-DBFCABBCAE3E}" srcOrd="39" destOrd="0" presId="urn:microsoft.com/office/officeart/2011/layout/ConvergingText"/>
    <dgm:cxn modelId="{011A67AF-90E0-40E5-BEF8-BC845FABC854}" type="presParOf" srcId="{B5AC42EE-2812-4CF8-BA69-331B06668945}" destId="{E6AC6B57-66F8-447A-A5D0-6114E220979F}" srcOrd="40" destOrd="0" presId="urn:microsoft.com/office/officeart/2011/layout/ConvergingText"/>
    <dgm:cxn modelId="{6632DF0B-8876-4AB3-BA7E-B7A2D4F01AAB}" type="presParOf" srcId="{B5AC42EE-2812-4CF8-BA69-331B06668945}" destId="{068625ED-9A3E-4E4A-A959-444C6B527171}" srcOrd="41" destOrd="0" presId="urn:microsoft.com/office/officeart/2011/layout/ConvergingText"/>
    <dgm:cxn modelId="{64C8C054-27B0-4595-BA63-783FCC789341}" type="presParOf" srcId="{B5AC42EE-2812-4CF8-BA69-331B06668945}" destId="{A4246644-695E-4903-B1C2-7B3322FF6318}" srcOrd="42" destOrd="0" presId="urn:microsoft.com/office/officeart/2011/layout/ConvergingText"/>
    <dgm:cxn modelId="{F21E0689-E51E-430B-8DB2-82FEB0D94E72}" type="presParOf" srcId="{B5AC42EE-2812-4CF8-BA69-331B06668945}" destId="{9B8AF5CE-A8E6-4EA2-A299-28C0291BB28A}" srcOrd="43" destOrd="0" presId="urn:microsoft.com/office/officeart/2011/layout/ConvergingText"/>
    <dgm:cxn modelId="{5C7DB201-AA57-4EA5-B7F8-9111B599D4B5}" type="presParOf" srcId="{B5AC42EE-2812-4CF8-BA69-331B06668945}" destId="{527F1DD7-8AAD-4E8F-8C81-C08B608CB61A}" srcOrd="44" destOrd="0" presId="urn:microsoft.com/office/officeart/2011/layout/ConvergingText"/>
    <dgm:cxn modelId="{E6FAF65B-9D29-4669-9D56-44FE3F1F8FAF}" type="presParOf" srcId="{B5AC42EE-2812-4CF8-BA69-331B06668945}" destId="{F23688CD-48DA-4A47-A704-BB06EA143C30}" srcOrd="45" destOrd="0" presId="urn:microsoft.com/office/officeart/2011/layout/ConvergingText"/>
    <dgm:cxn modelId="{AB3E01F1-5200-4274-9F9D-59873581075D}" type="presParOf" srcId="{B5AC42EE-2812-4CF8-BA69-331B06668945}" destId="{85B7D3D7-5724-4EAF-BEF0-20B35499BF55}" srcOrd="46" destOrd="0" presId="urn:microsoft.com/office/officeart/2011/layout/ConvergingText"/>
    <dgm:cxn modelId="{7F01DD4F-A704-4C61-8516-F86A0CA2C933}" type="presParOf" srcId="{B5AC42EE-2812-4CF8-BA69-331B06668945}" destId="{9D19173E-13B9-464F-8A5D-73A1823E9943}" srcOrd="47" destOrd="0" presId="urn:microsoft.com/office/officeart/2011/layout/ConvergingText"/>
    <dgm:cxn modelId="{5877FD14-1A5A-4BF9-B3E3-6D64A65FB050}" type="presParOf" srcId="{B5AC42EE-2812-4CF8-BA69-331B06668945}" destId="{BCFB1EA0-7DD5-4747-81F1-C233E18F43DC}" srcOrd="48" destOrd="0" presId="urn:microsoft.com/office/officeart/2011/layout/ConvergingText"/>
    <dgm:cxn modelId="{4D8878C3-686E-4FF8-B1C4-4EA260827815}" type="presParOf" srcId="{B5AC42EE-2812-4CF8-BA69-331B06668945}" destId="{1EF40C58-886E-48F5-9F38-D92F0F480C66}" srcOrd="49" destOrd="0" presId="urn:microsoft.com/office/officeart/2011/layout/ConvergingText"/>
    <dgm:cxn modelId="{569A9BB3-601C-4547-B780-7F020ED7853B}" type="presParOf" srcId="{B5AC42EE-2812-4CF8-BA69-331B06668945}" destId="{EE6D0EDE-906F-4175-985E-EB3FE5619A9D}" srcOrd="50" destOrd="0" presId="urn:microsoft.com/office/officeart/2011/layout/ConvergingText"/>
    <dgm:cxn modelId="{9D54103B-EA84-46D4-B2FB-55E7DDCAEF17}" type="presParOf" srcId="{B5AC42EE-2812-4CF8-BA69-331B06668945}" destId="{59783E64-7D50-47DF-8E51-BF7802EF887B}" srcOrd="51" destOrd="0" presId="urn:microsoft.com/office/officeart/2011/layout/ConvergingText"/>
    <dgm:cxn modelId="{3FB829C8-FA10-4C7F-942C-59067B495876}" type="presParOf" srcId="{B5AC42EE-2812-4CF8-BA69-331B06668945}" destId="{EC6B7ED4-7982-47B5-BFFA-4A96C3B9C8D4}" srcOrd="52" destOrd="0" presId="urn:microsoft.com/office/officeart/2011/layout/ConvergingText"/>
    <dgm:cxn modelId="{EC844614-AF44-46C4-8F70-DB8717F50292}" type="presParOf" srcId="{B5AC42EE-2812-4CF8-BA69-331B06668945}" destId="{76C2439D-9739-494B-B1AD-89B0FDC6DD22}" srcOrd="53" destOrd="0" presId="urn:microsoft.com/office/officeart/2011/layout/ConvergingText"/>
    <dgm:cxn modelId="{0FE021BC-3348-4CF5-AC21-673A40841C67}" type="presParOf" srcId="{B5AC42EE-2812-4CF8-BA69-331B06668945}" destId="{2B053766-73D9-486E-BDCF-64DFD729C2C6}" srcOrd="54" destOrd="0" presId="urn:microsoft.com/office/officeart/2011/layout/ConvergingText"/>
    <dgm:cxn modelId="{E4F4F670-08E7-44D4-831B-2B94FBB27DE2}" type="presParOf" srcId="{B5AC42EE-2812-4CF8-BA69-331B06668945}" destId="{199E49EE-5B0D-47C7-92DD-C4BC2C59DCA2}" srcOrd="55" destOrd="0" presId="urn:microsoft.com/office/officeart/2011/layout/ConvergingTex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5.xml><?xml version="1.0" encoding="utf-8"?>
<dgm:dataModel xmlns:dgm="http://schemas.openxmlformats.org/drawingml/2006/diagram" xmlns:a="http://schemas.openxmlformats.org/drawingml/2006/main">
  <dgm:ptLst>
    <dgm:pt modelId="{C71BB3C4-4958-49B4-9C9E-153B0A53DBEE}" type="doc">
      <dgm:prSet loTypeId="urn:microsoft.com/office/officeart/2005/8/layout/vProcess5" loCatId="process" qsTypeId="urn:microsoft.com/office/officeart/2005/8/quickstyle/3d1" qsCatId="3D" csTypeId="urn:microsoft.com/office/officeart/2005/8/colors/colorful3" csCatId="colorful" phldr="1"/>
      <dgm:spPr/>
    </dgm:pt>
    <dgm:pt modelId="{6D551609-5DF3-4091-91E9-C7FF31DD4775}">
      <dgm:prSet phldrT="[Text]">
        <dgm:style>
          <a:lnRef idx="2">
            <a:schemeClr val="accent1"/>
          </a:lnRef>
          <a:fillRef idx="1">
            <a:schemeClr val="lt1"/>
          </a:fillRef>
          <a:effectRef idx="0">
            <a:schemeClr val="accent1"/>
          </a:effectRef>
          <a:fontRef idx="minor">
            <a:schemeClr val="dk1"/>
          </a:fontRef>
        </dgm:style>
      </dgm:prSet>
      <dgm:spPr/>
      <dgm:t>
        <a:bodyPr/>
        <a:lstStyle/>
        <a:p>
          <a:r>
            <a:rPr lang="en-US" dirty="0"/>
            <a:t>Begin with base year</a:t>
          </a:r>
        </a:p>
      </dgm:t>
    </dgm:pt>
    <dgm:pt modelId="{C4C7B13A-AE1B-4ABF-9000-DA76D8A02975}" type="parTrans" cxnId="{8F5F06D3-9324-4724-A0F8-B66D9F0F463E}">
      <dgm:prSet/>
      <dgm:spPr/>
      <dgm:t>
        <a:bodyPr/>
        <a:lstStyle/>
        <a:p>
          <a:endParaRPr lang="en-US"/>
        </a:p>
      </dgm:t>
    </dgm:pt>
    <dgm:pt modelId="{AF4F3DB5-91EF-4EA9-ACAD-A379B99750FB}" type="sibTrans" cxnId="{8F5F06D3-9324-4724-A0F8-B66D9F0F463E}">
      <dgm:prSet/>
      <dgm:spPr/>
      <dgm:t>
        <a:bodyPr/>
        <a:lstStyle/>
        <a:p>
          <a:endParaRPr lang="en-US" dirty="0"/>
        </a:p>
      </dgm:t>
    </dgm:pt>
    <dgm:pt modelId="{E131BECE-952F-4C1E-AE84-D2AFA52A8972}">
      <dgm:prSet phldrT="[Text]">
        <dgm:style>
          <a:lnRef idx="2">
            <a:schemeClr val="accent2"/>
          </a:lnRef>
          <a:fillRef idx="1">
            <a:schemeClr val="lt1"/>
          </a:fillRef>
          <a:effectRef idx="0">
            <a:schemeClr val="accent2"/>
          </a:effectRef>
          <a:fontRef idx="minor">
            <a:schemeClr val="dk1"/>
          </a:fontRef>
        </dgm:style>
      </dgm:prSet>
      <dgm:spPr/>
      <dgm:t>
        <a:bodyPr/>
        <a:lstStyle/>
        <a:p>
          <a:r>
            <a:rPr lang="en-US" dirty="0"/>
            <a:t>Use alternative scenarios to forecast revenues, including possible cannibalization</a:t>
          </a:r>
        </a:p>
      </dgm:t>
    </dgm:pt>
    <dgm:pt modelId="{414A72BB-C2BC-4BDC-A843-508EA09B5D86}" type="parTrans" cxnId="{CCE77929-7B93-4F7F-8336-A80E60855E33}">
      <dgm:prSet/>
      <dgm:spPr/>
      <dgm:t>
        <a:bodyPr/>
        <a:lstStyle/>
        <a:p>
          <a:endParaRPr lang="en-US"/>
        </a:p>
      </dgm:t>
    </dgm:pt>
    <dgm:pt modelId="{DC4710A3-7274-46E9-AA67-0E0CBBE6FBA7}" type="sibTrans" cxnId="{CCE77929-7B93-4F7F-8336-A80E60855E33}">
      <dgm:prSet/>
      <dgm:spPr/>
      <dgm:t>
        <a:bodyPr/>
        <a:lstStyle/>
        <a:p>
          <a:endParaRPr lang="en-US" dirty="0"/>
        </a:p>
      </dgm:t>
    </dgm:pt>
    <dgm:pt modelId="{E0667CC7-07C6-461F-B0B5-9DDA6EC55477}">
      <dgm:prSet phldrT="[Text]">
        <dgm:style>
          <a:lnRef idx="2">
            <a:schemeClr val="accent3"/>
          </a:lnRef>
          <a:fillRef idx="1">
            <a:schemeClr val="lt1"/>
          </a:fillRef>
          <a:effectRef idx="0">
            <a:schemeClr val="accent3"/>
          </a:effectRef>
          <a:fontRef idx="minor">
            <a:schemeClr val="dk1"/>
          </a:fontRef>
        </dgm:style>
      </dgm:prSet>
      <dgm:spPr/>
      <dgm:t>
        <a:bodyPr/>
        <a:lstStyle/>
        <a:p>
          <a:r>
            <a:rPr lang="en-US" dirty="0"/>
            <a:t>Analyze the cost structure </a:t>
          </a:r>
          <a:br>
            <a:rPr lang="en-US" dirty="0"/>
          </a:br>
          <a:r>
            <a:rPr lang="en-US" dirty="0"/>
            <a:t>(i.e., fixed versus variable)</a:t>
          </a:r>
        </a:p>
      </dgm:t>
    </dgm:pt>
    <dgm:pt modelId="{A259FDFA-FC07-4D4B-BFC9-37C1890A8893}" type="parTrans" cxnId="{EFD8D5E3-8D5F-4417-AA96-08C3F2735BDC}">
      <dgm:prSet/>
      <dgm:spPr/>
      <dgm:t>
        <a:bodyPr/>
        <a:lstStyle/>
        <a:p>
          <a:endParaRPr lang="en-US"/>
        </a:p>
      </dgm:t>
    </dgm:pt>
    <dgm:pt modelId="{7B38B61B-F790-40B1-A656-B9500581204A}" type="sibTrans" cxnId="{EFD8D5E3-8D5F-4417-AA96-08C3F2735BDC}">
      <dgm:prSet/>
      <dgm:spPr/>
      <dgm:t>
        <a:bodyPr/>
        <a:lstStyle/>
        <a:p>
          <a:endParaRPr lang="en-US" dirty="0"/>
        </a:p>
      </dgm:t>
    </dgm:pt>
    <dgm:pt modelId="{E5B538E2-704C-436E-ACE7-8D123B32F14D}">
      <dgm:prSet phldrT="[Text]">
        <dgm:style>
          <a:lnRef idx="2">
            <a:schemeClr val="accent4"/>
          </a:lnRef>
          <a:fillRef idx="1">
            <a:schemeClr val="lt1"/>
          </a:fillRef>
          <a:effectRef idx="0">
            <a:schemeClr val="accent4"/>
          </a:effectRef>
          <a:fontRef idx="minor">
            <a:schemeClr val="dk1"/>
          </a:fontRef>
        </dgm:style>
      </dgm:prSet>
      <dgm:spPr/>
      <dgm:t>
        <a:bodyPr/>
        <a:lstStyle/>
        <a:p>
          <a:r>
            <a:rPr lang="en-US" dirty="0"/>
            <a:t>Project costs and expenses</a:t>
          </a:r>
        </a:p>
      </dgm:t>
    </dgm:pt>
    <dgm:pt modelId="{8A72CABE-486B-4D2E-8EA5-46B0ED749260}" type="parTrans" cxnId="{41B19648-0593-44D5-B56A-C731ACEC4E3A}">
      <dgm:prSet/>
      <dgm:spPr/>
      <dgm:t>
        <a:bodyPr/>
        <a:lstStyle/>
        <a:p>
          <a:endParaRPr lang="en-US"/>
        </a:p>
      </dgm:t>
    </dgm:pt>
    <dgm:pt modelId="{E988A053-A05F-44F2-9553-A793964C4B76}" type="sibTrans" cxnId="{41B19648-0593-44D5-B56A-C731ACEC4E3A}">
      <dgm:prSet/>
      <dgm:spPr/>
      <dgm:t>
        <a:bodyPr/>
        <a:lstStyle/>
        <a:p>
          <a:endParaRPr lang="en-US" dirty="0"/>
        </a:p>
      </dgm:t>
    </dgm:pt>
    <dgm:pt modelId="{F4A1DF7B-72A9-4E44-9D51-E56B2C541E7B}">
      <dgm:prSet phldrT="[Text]">
        <dgm:style>
          <a:lnRef idx="2">
            <a:schemeClr val="accent6"/>
          </a:lnRef>
          <a:fillRef idx="1">
            <a:schemeClr val="lt1"/>
          </a:fillRef>
          <a:effectRef idx="0">
            <a:schemeClr val="accent6"/>
          </a:effectRef>
          <a:fontRef idx="minor">
            <a:schemeClr val="dk1"/>
          </a:fontRef>
        </dgm:style>
      </dgm:prSet>
      <dgm:spPr/>
      <dgm:t>
        <a:bodyPr/>
        <a:lstStyle/>
        <a:p>
          <a:r>
            <a:rPr lang="en-US" dirty="0"/>
            <a:t>Forecast net income and earnings per share (EPS) based on forecasts of revenues and expenses</a:t>
          </a:r>
        </a:p>
      </dgm:t>
    </dgm:pt>
    <dgm:pt modelId="{34E959DA-1B44-4199-9370-F26806615370}" type="parTrans" cxnId="{047773C8-1C56-44C1-A224-E159559AF9EA}">
      <dgm:prSet/>
      <dgm:spPr/>
      <dgm:t>
        <a:bodyPr/>
        <a:lstStyle/>
        <a:p>
          <a:endParaRPr lang="en-US"/>
        </a:p>
      </dgm:t>
    </dgm:pt>
    <dgm:pt modelId="{CA088C97-9459-4056-96C2-E2B9DF781E64}" type="sibTrans" cxnId="{047773C8-1C56-44C1-A224-E159559AF9EA}">
      <dgm:prSet/>
      <dgm:spPr/>
      <dgm:t>
        <a:bodyPr/>
        <a:lstStyle/>
        <a:p>
          <a:endParaRPr lang="en-US"/>
        </a:p>
      </dgm:t>
    </dgm:pt>
    <dgm:pt modelId="{275055B6-789A-4042-8C1D-625968C7E6BF}" type="pres">
      <dgm:prSet presAssocID="{C71BB3C4-4958-49B4-9C9E-153B0A53DBEE}" presName="outerComposite" presStyleCnt="0">
        <dgm:presLayoutVars>
          <dgm:chMax val="5"/>
          <dgm:dir/>
          <dgm:resizeHandles val="exact"/>
        </dgm:presLayoutVars>
      </dgm:prSet>
      <dgm:spPr/>
    </dgm:pt>
    <dgm:pt modelId="{74FA4B58-A1D0-43DE-955F-7BD63949FDCF}" type="pres">
      <dgm:prSet presAssocID="{C71BB3C4-4958-49B4-9C9E-153B0A53DBEE}" presName="dummyMaxCanvas" presStyleCnt="0">
        <dgm:presLayoutVars/>
      </dgm:prSet>
      <dgm:spPr/>
    </dgm:pt>
    <dgm:pt modelId="{3D28C3C0-34C9-4247-A5E8-4CE3D35CAA2F}" type="pres">
      <dgm:prSet presAssocID="{C71BB3C4-4958-49B4-9C9E-153B0A53DBEE}" presName="FiveNodes_1" presStyleLbl="node1" presStyleIdx="0" presStyleCnt="5">
        <dgm:presLayoutVars>
          <dgm:bulletEnabled val="1"/>
        </dgm:presLayoutVars>
      </dgm:prSet>
      <dgm:spPr/>
    </dgm:pt>
    <dgm:pt modelId="{7AE75B7F-C6C9-4748-B984-615E185BD0BB}" type="pres">
      <dgm:prSet presAssocID="{C71BB3C4-4958-49B4-9C9E-153B0A53DBEE}" presName="FiveNodes_2" presStyleLbl="node1" presStyleIdx="1" presStyleCnt="5">
        <dgm:presLayoutVars>
          <dgm:bulletEnabled val="1"/>
        </dgm:presLayoutVars>
      </dgm:prSet>
      <dgm:spPr/>
    </dgm:pt>
    <dgm:pt modelId="{BA300F5D-4D33-4277-96A1-3B980526AA0D}" type="pres">
      <dgm:prSet presAssocID="{C71BB3C4-4958-49B4-9C9E-153B0A53DBEE}" presName="FiveNodes_3" presStyleLbl="node1" presStyleIdx="2" presStyleCnt="5">
        <dgm:presLayoutVars>
          <dgm:bulletEnabled val="1"/>
        </dgm:presLayoutVars>
      </dgm:prSet>
      <dgm:spPr/>
    </dgm:pt>
    <dgm:pt modelId="{09B8D445-9110-4691-82BC-611CF939C9B0}" type="pres">
      <dgm:prSet presAssocID="{C71BB3C4-4958-49B4-9C9E-153B0A53DBEE}" presName="FiveNodes_4" presStyleLbl="node1" presStyleIdx="3" presStyleCnt="5">
        <dgm:presLayoutVars>
          <dgm:bulletEnabled val="1"/>
        </dgm:presLayoutVars>
      </dgm:prSet>
      <dgm:spPr/>
    </dgm:pt>
    <dgm:pt modelId="{467B59A4-7A70-4E6E-B8AF-2AF56073E665}" type="pres">
      <dgm:prSet presAssocID="{C71BB3C4-4958-49B4-9C9E-153B0A53DBEE}" presName="FiveNodes_5" presStyleLbl="node1" presStyleIdx="4" presStyleCnt="5">
        <dgm:presLayoutVars>
          <dgm:bulletEnabled val="1"/>
        </dgm:presLayoutVars>
      </dgm:prSet>
      <dgm:spPr/>
    </dgm:pt>
    <dgm:pt modelId="{A884C532-5CA0-4FCD-87F8-41DBA9EBA81E}" type="pres">
      <dgm:prSet presAssocID="{C71BB3C4-4958-49B4-9C9E-153B0A53DBEE}" presName="FiveConn_1-2" presStyleLbl="fgAccFollowNode1" presStyleIdx="0" presStyleCnt="4">
        <dgm:presLayoutVars>
          <dgm:bulletEnabled val="1"/>
        </dgm:presLayoutVars>
      </dgm:prSet>
      <dgm:spPr/>
    </dgm:pt>
    <dgm:pt modelId="{AA266C3E-AB49-4CFF-BE22-601D1727512D}" type="pres">
      <dgm:prSet presAssocID="{C71BB3C4-4958-49B4-9C9E-153B0A53DBEE}" presName="FiveConn_2-3" presStyleLbl="fgAccFollowNode1" presStyleIdx="1" presStyleCnt="4">
        <dgm:presLayoutVars>
          <dgm:bulletEnabled val="1"/>
        </dgm:presLayoutVars>
      </dgm:prSet>
      <dgm:spPr/>
    </dgm:pt>
    <dgm:pt modelId="{CD1F80A1-0BA2-4155-9E7B-45EB35783250}" type="pres">
      <dgm:prSet presAssocID="{C71BB3C4-4958-49B4-9C9E-153B0A53DBEE}" presName="FiveConn_3-4" presStyleLbl="fgAccFollowNode1" presStyleIdx="2" presStyleCnt="4">
        <dgm:presLayoutVars>
          <dgm:bulletEnabled val="1"/>
        </dgm:presLayoutVars>
      </dgm:prSet>
      <dgm:spPr/>
    </dgm:pt>
    <dgm:pt modelId="{6C8B12E7-3838-4462-803E-BB662B999FA9}" type="pres">
      <dgm:prSet presAssocID="{C71BB3C4-4958-49B4-9C9E-153B0A53DBEE}" presName="FiveConn_4-5" presStyleLbl="fgAccFollowNode1" presStyleIdx="3" presStyleCnt="4">
        <dgm:presLayoutVars>
          <dgm:bulletEnabled val="1"/>
        </dgm:presLayoutVars>
      </dgm:prSet>
      <dgm:spPr/>
    </dgm:pt>
    <dgm:pt modelId="{999E3F25-BF76-4659-B2F3-F184ECAB9F74}" type="pres">
      <dgm:prSet presAssocID="{C71BB3C4-4958-49B4-9C9E-153B0A53DBEE}" presName="FiveNodes_1_text" presStyleLbl="node1" presStyleIdx="4" presStyleCnt="5">
        <dgm:presLayoutVars>
          <dgm:bulletEnabled val="1"/>
        </dgm:presLayoutVars>
      </dgm:prSet>
      <dgm:spPr/>
    </dgm:pt>
    <dgm:pt modelId="{F13F239E-6CEC-4488-9CB0-47D6B7671620}" type="pres">
      <dgm:prSet presAssocID="{C71BB3C4-4958-49B4-9C9E-153B0A53DBEE}" presName="FiveNodes_2_text" presStyleLbl="node1" presStyleIdx="4" presStyleCnt="5">
        <dgm:presLayoutVars>
          <dgm:bulletEnabled val="1"/>
        </dgm:presLayoutVars>
      </dgm:prSet>
      <dgm:spPr/>
    </dgm:pt>
    <dgm:pt modelId="{DF5777E4-80C9-4D58-8A11-727E9FD0D149}" type="pres">
      <dgm:prSet presAssocID="{C71BB3C4-4958-49B4-9C9E-153B0A53DBEE}" presName="FiveNodes_3_text" presStyleLbl="node1" presStyleIdx="4" presStyleCnt="5">
        <dgm:presLayoutVars>
          <dgm:bulletEnabled val="1"/>
        </dgm:presLayoutVars>
      </dgm:prSet>
      <dgm:spPr/>
    </dgm:pt>
    <dgm:pt modelId="{864CB325-76F1-470D-84F8-83FC7D294FA0}" type="pres">
      <dgm:prSet presAssocID="{C71BB3C4-4958-49B4-9C9E-153B0A53DBEE}" presName="FiveNodes_4_text" presStyleLbl="node1" presStyleIdx="4" presStyleCnt="5">
        <dgm:presLayoutVars>
          <dgm:bulletEnabled val="1"/>
        </dgm:presLayoutVars>
      </dgm:prSet>
      <dgm:spPr/>
    </dgm:pt>
    <dgm:pt modelId="{7429AC6D-C155-4E8A-8E32-4B2285E35EBE}" type="pres">
      <dgm:prSet presAssocID="{C71BB3C4-4958-49B4-9C9E-153B0A53DBEE}" presName="FiveNodes_5_text" presStyleLbl="node1" presStyleIdx="4" presStyleCnt="5">
        <dgm:presLayoutVars>
          <dgm:bulletEnabled val="1"/>
        </dgm:presLayoutVars>
      </dgm:prSet>
      <dgm:spPr/>
    </dgm:pt>
  </dgm:ptLst>
  <dgm:cxnLst>
    <dgm:cxn modelId="{FCF9A100-6F54-4DAD-9746-882C8019ADD1}" type="presOf" srcId="{E131BECE-952F-4C1E-AE84-D2AFA52A8972}" destId="{F13F239E-6CEC-4488-9CB0-47D6B7671620}" srcOrd="1" destOrd="0" presId="urn:microsoft.com/office/officeart/2005/8/layout/vProcess5"/>
    <dgm:cxn modelId="{CCE77929-7B93-4F7F-8336-A80E60855E33}" srcId="{C71BB3C4-4958-49B4-9C9E-153B0A53DBEE}" destId="{E131BECE-952F-4C1E-AE84-D2AFA52A8972}" srcOrd="1" destOrd="0" parTransId="{414A72BB-C2BC-4BDC-A843-508EA09B5D86}" sibTransId="{DC4710A3-7274-46E9-AA67-0E0CBBE6FBA7}"/>
    <dgm:cxn modelId="{9223A263-9518-416E-9FDA-0A94EA199EF1}" type="presOf" srcId="{6D551609-5DF3-4091-91E9-C7FF31DD4775}" destId="{3D28C3C0-34C9-4247-A5E8-4CE3D35CAA2F}" srcOrd="0" destOrd="0" presId="urn:microsoft.com/office/officeart/2005/8/layout/vProcess5"/>
    <dgm:cxn modelId="{41B19648-0593-44D5-B56A-C731ACEC4E3A}" srcId="{C71BB3C4-4958-49B4-9C9E-153B0A53DBEE}" destId="{E5B538E2-704C-436E-ACE7-8D123B32F14D}" srcOrd="3" destOrd="0" parTransId="{8A72CABE-486B-4D2E-8EA5-46B0ED749260}" sibTransId="{E988A053-A05F-44F2-9553-A793964C4B76}"/>
    <dgm:cxn modelId="{307DA26F-B5AC-446F-A4AA-60C9D6909796}" type="presOf" srcId="{E0667CC7-07C6-461F-B0B5-9DDA6EC55477}" destId="{BA300F5D-4D33-4277-96A1-3B980526AA0D}" srcOrd="0" destOrd="0" presId="urn:microsoft.com/office/officeart/2005/8/layout/vProcess5"/>
    <dgm:cxn modelId="{C5AEA270-129F-4C09-BE49-F58406A78E8F}" type="presOf" srcId="{E0667CC7-07C6-461F-B0B5-9DDA6EC55477}" destId="{DF5777E4-80C9-4D58-8A11-727E9FD0D149}" srcOrd="1" destOrd="0" presId="urn:microsoft.com/office/officeart/2005/8/layout/vProcess5"/>
    <dgm:cxn modelId="{F6A05355-123E-468F-A5B8-FEC2091EA6E4}" type="presOf" srcId="{F4A1DF7B-72A9-4E44-9D51-E56B2C541E7B}" destId="{7429AC6D-C155-4E8A-8E32-4B2285E35EBE}" srcOrd="1" destOrd="0" presId="urn:microsoft.com/office/officeart/2005/8/layout/vProcess5"/>
    <dgm:cxn modelId="{B834A578-ACC8-4E68-A91E-F37C2F21A3B8}" type="presOf" srcId="{F4A1DF7B-72A9-4E44-9D51-E56B2C541E7B}" destId="{467B59A4-7A70-4E6E-B8AF-2AF56073E665}" srcOrd="0" destOrd="0" presId="urn:microsoft.com/office/officeart/2005/8/layout/vProcess5"/>
    <dgm:cxn modelId="{FE605FA6-0F83-4254-9515-7FB8277F1326}" type="presOf" srcId="{C71BB3C4-4958-49B4-9C9E-153B0A53DBEE}" destId="{275055B6-789A-4042-8C1D-625968C7E6BF}" srcOrd="0" destOrd="0" presId="urn:microsoft.com/office/officeart/2005/8/layout/vProcess5"/>
    <dgm:cxn modelId="{2E70D7AA-F463-489A-8304-E13A1262E85D}" type="presOf" srcId="{AF4F3DB5-91EF-4EA9-ACAD-A379B99750FB}" destId="{A884C532-5CA0-4FCD-87F8-41DBA9EBA81E}" srcOrd="0" destOrd="0" presId="urn:microsoft.com/office/officeart/2005/8/layout/vProcess5"/>
    <dgm:cxn modelId="{2485B3B0-E10F-43FA-A8B1-613DDA319110}" type="presOf" srcId="{DC4710A3-7274-46E9-AA67-0E0CBBE6FBA7}" destId="{AA266C3E-AB49-4CFF-BE22-601D1727512D}" srcOrd="0" destOrd="0" presId="urn:microsoft.com/office/officeart/2005/8/layout/vProcess5"/>
    <dgm:cxn modelId="{047773C8-1C56-44C1-A224-E159559AF9EA}" srcId="{C71BB3C4-4958-49B4-9C9E-153B0A53DBEE}" destId="{F4A1DF7B-72A9-4E44-9D51-E56B2C541E7B}" srcOrd="4" destOrd="0" parTransId="{34E959DA-1B44-4199-9370-F26806615370}" sibTransId="{CA088C97-9459-4056-96C2-E2B9DF781E64}"/>
    <dgm:cxn modelId="{88FA9ED2-4C83-47CE-A240-56B0AC637DD2}" type="presOf" srcId="{E5B538E2-704C-436E-ACE7-8D123B32F14D}" destId="{09B8D445-9110-4691-82BC-611CF939C9B0}" srcOrd="0" destOrd="0" presId="urn:microsoft.com/office/officeart/2005/8/layout/vProcess5"/>
    <dgm:cxn modelId="{8F5F06D3-9324-4724-A0F8-B66D9F0F463E}" srcId="{C71BB3C4-4958-49B4-9C9E-153B0A53DBEE}" destId="{6D551609-5DF3-4091-91E9-C7FF31DD4775}" srcOrd="0" destOrd="0" parTransId="{C4C7B13A-AE1B-4ABF-9000-DA76D8A02975}" sibTransId="{AF4F3DB5-91EF-4EA9-ACAD-A379B99750FB}"/>
    <dgm:cxn modelId="{579C94D4-71A8-4B61-A187-09103843F37C}" type="presOf" srcId="{E988A053-A05F-44F2-9553-A793964C4B76}" destId="{6C8B12E7-3838-4462-803E-BB662B999FA9}" srcOrd="0" destOrd="0" presId="urn:microsoft.com/office/officeart/2005/8/layout/vProcess5"/>
    <dgm:cxn modelId="{F278F7DF-8733-44DE-82F0-544432D0BC42}" type="presOf" srcId="{7B38B61B-F790-40B1-A656-B9500581204A}" destId="{CD1F80A1-0BA2-4155-9E7B-45EB35783250}" srcOrd="0" destOrd="0" presId="urn:microsoft.com/office/officeart/2005/8/layout/vProcess5"/>
    <dgm:cxn modelId="{EFD8D5E3-8D5F-4417-AA96-08C3F2735BDC}" srcId="{C71BB3C4-4958-49B4-9C9E-153B0A53DBEE}" destId="{E0667CC7-07C6-461F-B0B5-9DDA6EC55477}" srcOrd="2" destOrd="0" parTransId="{A259FDFA-FC07-4D4B-BFC9-37C1890A8893}" sibTransId="{7B38B61B-F790-40B1-A656-B9500581204A}"/>
    <dgm:cxn modelId="{01B590E6-6427-46D1-B685-4BB2389CEF1B}" type="presOf" srcId="{E5B538E2-704C-436E-ACE7-8D123B32F14D}" destId="{864CB325-76F1-470D-84F8-83FC7D294FA0}" srcOrd="1" destOrd="0" presId="urn:microsoft.com/office/officeart/2005/8/layout/vProcess5"/>
    <dgm:cxn modelId="{B1AF71FC-803D-427D-8C32-4B18A6B81933}" type="presOf" srcId="{6D551609-5DF3-4091-91E9-C7FF31DD4775}" destId="{999E3F25-BF76-4659-B2F3-F184ECAB9F74}" srcOrd="1" destOrd="0" presId="urn:microsoft.com/office/officeart/2005/8/layout/vProcess5"/>
    <dgm:cxn modelId="{600576FF-4614-4B98-84C5-A8C29FDDDE7A}" type="presOf" srcId="{E131BECE-952F-4C1E-AE84-D2AFA52A8972}" destId="{7AE75B7F-C6C9-4748-B984-615E185BD0BB}" srcOrd="0" destOrd="0" presId="urn:microsoft.com/office/officeart/2005/8/layout/vProcess5"/>
    <dgm:cxn modelId="{BF863CDD-0872-47A5-B31D-92C281228139}" type="presParOf" srcId="{275055B6-789A-4042-8C1D-625968C7E6BF}" destId="{74FA4B58-A1D0-43DE-955F-7BD63949FDCF}" srcOrd="0" destOrd="0" presId="urn:microsoft.com/office/officeart/2005/8/layout/vProcess5"/>
    <dgm:cxn modelId="{31B8BB67-257A-491E-B0D9-8BAEFFB152DD}" type="presParOf" srcId="{275055B6-789A-4042-8C1D-625968C7E6BF}" destId="{3D28C3C0-34C9-4247-A5E8-4CE3D35CAA2F}" srcOrd="1" destOrd="0" presId="urn:microsoft.com/office/officeart/2005/8/layout/vProcess5"/>
    <dgm:cxn modelId="{BC36AB7B-B4B0-479A-9F91-248D344D18BD}" type="presParOf" srcId="{275055B6-789A-4042-8C1D-625968C7E6BF}" destId="{7AE75B7F-C6C9-4748-B984-615E185BD0BB}" srcOrd="2" destOrd="0" presId="urn:microsoft.com/office/officeart/2005/8/layout/vProcess5"/>
    <dgm:cxn modelId="{7281422C-CDED-47E6-A46F-13363F5AEA7D}" type="presParOf" srcId="{275055B6-789A-4042-8C1D-625968C7E6BF}" destId="{BA300F5D-4D33-4277-96A1-3B980526AA0D}" srcOrd="3" destOrd="0" presId="urn:microsoft.com/office/officeart/2005/8/layout/vProcess5"/>
    <dgm:cxn modelId="{E896D5AF-A067-4D13-9A16-D121F4EF0BE0}" type="presParOf" srcId="{275055B6-789A-4042-8C1D-625968C7E6BF}" destId="{09B8D445-9110-4691-82BC-611CF939C9B0}" srcOrd="4" destOrd="0" presId="urn:microsoft.com/office/officeart/2005/8/layout/vProcess5"/>
    <dgm:cxn modelId="{27273347-C7D3-4E8F-BB78-FE17F134EF92}" type="presParOf" srcId="{275055B6-789A-4042-8C1D-625968C7E6BF}" destId="{467B59A4-7A70-4E6E-B8AF-2AF56073E665}" srcOrd="5" destOrd="0" presId="urn:microsoft.com/office/officeart/2005/8/layout/vProcess5"/>
    <dgm:cxn modelId="{F2B35522-361E-459E-855F-A6A58EF3ADE8}" type="presParOf" srcId="{275055B6-789A-4042-8C1D-625968C7E6BF}" destId="{A884C532-5CA0-4FCD-87F8-41DBA9EBA81E}" srcOrd="6" destOrd="0" presId="urn:microsoft.com/office/officeart/2005/8/layout/vProcess5"/>
    <dgm:cxn modelId="{0D241E28-D269-49E3-85E0-365628F4566F}" type="presParOf" srcId="{275055B6-789A-4042-8C1D-625968C7E6BF}" destId="{AA266C3E-AB49-4CFF-BE22-601D1727512D}" srcOrd="7" destOrd="0" presId="urn:microsoft.com/office/officeart/2005/8/layout/vProcess5"/>
    <dgm:cxn modelId="{D960141A-99E7-41E0-B89E-DED938EA0306}" type="presParOf" srcId="{275055B6-789A-4042-8C1D-625968C7E6BF}" destId="{CD1F80A1-0BA2-4155-9E7B-45EB35783250}" srcOrd="8" destOrd="0" presId="urn:microsoft.com/office/officeart/2005/8/layout/vProcess5"/>
    <dgm:cxn modelId="{0B49AA5F-0A0F-4953-A48B-914529F3498C}" type="presParOf" srcId="{275055B6-789A-4042-8C1D-625968C7E6BF}" destId="{6C8B12E7-3838-4462-803E-BB662B999FA9}" srcOrd="9" destOrd="0" presId="urn:microsoft.com/office/officeart/2005/8/layout/vProcess5"/>
    <dgm:cxn modelId="{6D69E4D4-5803-48CA-BAAB-F4430D4A2D97}" type="presParOf" srcId="{275055B6-789A-4042-8C1D-625968C7E6BF}" destId="{999E3F25-BF76-4659-B2F3-F184ECAB9F74}" srcOrd="10" destOrd="0" presId="urn:microsoft.com/office/officeart/2005/8/layout/vProcess5"/>
    <dgm:cxn modelId="{20EA9F44-0F53-479E-A122-8735B8BB2030}" type="presParOf" srcId="{275055B6-789A-4042-8C1D-625968C7E6BF}" destId="{F13F239E-6CEC-4488-9CB0-47D6B7671620}" srcOrd="11" destOrd="0" presId="urn:microsoft.com/office/officeart/2005/8/layout/vProcess5"/>
    <dgm:cxn modelId="{5D3A79B4-1DFD-4639-B297-8C49E2B76065}" type="presParOf" srcId="{275055B6-789A-4042-8C1D-625968C7E6BF}" destId="{DF5777E4-80C9-4D58-8A11-727E9FD0D149}" srcOrd="12" destOrd="0" presId="urn:microsoft.com/office/officeart/2005/8/layout/vProcess5"/>
    <dgm:cxn modelId="{6317318E-C28E-4285-B3E4-9B7145C8BABE}" type="presParOf" srcId="{275055B6-789A-4042-8C1D-625968C7E6BF}" destId="{864CB325-76F1-470D-84F8-83FC7D294FA0}" srcOrd="13" destOrd="0" presId="urn:microsoft.com/office/officeart/2005/8/layout/vProcess5"/>
    <dgm:cxn modelId="{61AAF2E2-3C52-497D-8D4D-76F705865326}" type="presParOf" srcId="{275055B6-789A-4042-8C1D-625968C7E6BF}" destId="{7429AC6D-C155-4E8A-8E32-4B2285E35EBE}"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6.xml><?xml version="1.0" encoding="utf-8"?>
<dgm:dataModel xmlns:dgm="http://schemas.openxmlformats.org/drawingml/2006/diagram" xmlns:a="http://schemas.openxmlformats.org/drawingml/2006/main">
  <dgm:ptLst>
    <dgm:pt modelId="{46439343-9240-425A-AA19-C34E265D997D}" type="doc">
      <dgm:prSet loTypeId="urn:microsoft.com/office/officeart/2005/8/layout/hProcess11" loCatId="process" qsTypeId="urn:microsoft.com/office/officeart/2005/8/quickstyle/simple5" qsCatId="simple" csTypeId="urn:microsoft.com/office/officeart/2005/8/colors/colorful3" csCatId="colorful" phldr="1"/>
      <dgm:spPr/>
      <dgm:t>
        <a:bodyPr/>
        <a:lstStyle/>
        <a:p>
          <a:endParaRPr lang="en-US"/>
        </a:p>
      </dgm:t>
    </dgm:pt>
    <dgm:pt modelId="{3768D2E1-00FF-4F15-99F9-976DAE0FA4C1}">
      <dgm:prSet phldrT="[Text]"/>
      <dgm:spPr/>
      <dgm:t>
        <a:bodyPr/>
        <a:lstStyle/>
        <a:p>
          <a:r>
            <a:rPr lang="en-US" dirty="0"/>
            <a:t>Forecast revenues</a:t>
          </a:r>
        </a:p>
      </dgm:t>
    </dgm:pt>
    <dgm:pt modelId="{441DFF78-1B38-4113-85BF-2E4805912FCB}" type="parTrans" cxnId="{278A29DD-79D3-4B49-8364-409C8D9D6D12}">
      <dgm:prSet/>
      <dgm:spPr/>
      <dgm:t>
        <a:bodyPr/>
        <a:lstStyle/>
        <a:p>
          <a:endParaRPr lang="en-US"/>
        </a:p>
      </dgm:t>
    </dgm:pt>
    <dgm:pt modelId="{CCDA1445-3D3B-4BAF-8241-A40BD5A845A0}" type="sibTrans" cxnId="{278A29DD-79D3-4B49-8364-409C8D9D6D12}">
      <dgm:prSet/>
      <dgm:spPr/>
      <dgm:t>
        <a:bodyPr/>
        <a:lstStyle/>
        <a:p>
          <a:endParaRPr lang="en-US"/>
        </a:p>
      </dgm:t>
    </dgm:pt>
    <dgm:pt modelId="{B01AB2B1-6D95-4FAD-98C8-490000A73402}">
      <dgm:prSet phldrT="[Text]"/>
      <dgm:spPr/>
      <dgm:t>
        <a:bodyPr/>
        <a:lstStyle/>
        <a:p>
          <a:r>
            <a:rPr lang="en-US" dirty="0"/>
            <a:t>Forecast cost of goods sold and SG&amp;A expenses</a:t>
          </a:r>
        </a:p>
      </dgm:t>
    </dgm:pt>
    <dgm:pt modelId="{6B31E544-21C8-4A65-8F47-D7E08E56F2A3}" type="parTrans" cxnId="{797714DD-04B7-4AC2-8CA8-8D04D4A5CADA}">
      <dgm:prSet/>
      <dgm:spPr/>
      <dgm:t>
        <a:bodyPr/>
        <a:lstStyle/>
        <a:p>
          <a:endParaRPr lang="en-US"/>
        </a:p>
      </dgm:t>
    </dgm:pt>
    <dgm:pt modelId="{1B6AB92F-1B53-49FB-9E90-D833A7A21C35}" type="sibTrans" cxnId="{797714DD-04B7-4AC2-8CA8-8D04D4A5CADA}">
      <dgm:prSet/>
      <dgm:spPr/>
      <dgm:t>
        <a:bodyPr/>
        <a:lstStyle/>
        <a:p>
          <a:endParaRPr lang="en-US"/>
        </a:p>
      </dgm:t>
    </dgm:pt>
    <dgm:pt modelId="{80194329-C7E7-4422-AC46-DAD089FD9BE6}">
      <dgm:prSet phldrT="[Text]"/>
      <dgm:spPr/>
      <dgm:t>
        <a:bodyPr/>
        <a:lstStyle/>
        <a:p>
          <a:r>
            <a:rPr lang="en-US" dirty="0"/>
            <a:t>Forecast nonoperating expenses and taxes</a:t>
          </a:r>
        </a:p>
      </dgm:t>
    </dgm:pt>
    <dgm:pt modelId="{0F16C26B-9DCB-4FEC-AEB7-41205655C5B7}" type="parTrans" cxnId="{52A42AB4-8E39-47E8-ACEF-5F541DBF3FCE}">
      <dgm:prSet/>
      <dgm:spPr/>
      <dgm:t>
        <a:bodyPr/>
        <a:lstStyle/>
        <a:p>
          <a:endParaRPr lang="en-US"/>
        </a:p>
      </dgm:t>
    </dgm:pt>
    <dgm:pt modelId="{EA9BC879-86AC-466F-99FC-B83F951828A9}" type="sibTrans" cxnId="{52A42AB4-8E39-47E8-ACEF-5F541DBF3FCE}">
      <dgm:prSet/>
      <dgm:spPr/>
      <dgm:t>
        <a:bodyPr/>
        <a:lstStyle/>
        <a:p>
          <a:endParaRPr lang="en-US"/>
        </a:p>
      </dgm:t>
    </dgm:pt>
    <dgm:pt modelId="{F1DDCB2D-9A68-4191-AF02-A7CA293E5F55}">
      <dgm:prSet phldrT="[Text]"/>
      <dgm:spPr/>
      <dgm:t>
        <a:bodyPr/>
        <a:lstStyle/>
        <a:p>
          <a:r>
            <a:rPr lang="en-US" dirty="0"/>
            <a:t>Build the </a:t>
          </a:r>
          <a:br>
            <a:rPr lang="en-US" dirty="0"/>
          </a:br>
          <a:r>
            <a:rPr lang="en-US" dirty="0"/>
            <a:t>pro forma income statement</a:t>
          </a:r>
        </a:p>
      </dgm:t>
    </dgm:pt>
    <dgm:pt modelId="{B2D7CD50-C59C-40EB-ABC0-E7824DCD126C}" type="parTrans" cxnId="{20B6C638-DA33-4935-813C-3E45661B2C14}">
      <dgm:prSet/>
      <dgm:spPr/>
      <dgm:t>
        <a:bodyPr/>
        <a:lstStyle/>
        <a:p>
          <a:endParaRPr lang="en-US"/>
        </a:p>
      </dgm:t>
    </dgm:pt>
    <dgm:pt modelId="{158ED639-1CD6-44BB-8535-57BB57BB1087}" type="sibTrans" cxnId="{20B6C638-DA33-4935-813C-3E45661B2C14}">
      <dgm:prSet/>
      <dgm:spPr/>
      <dgm:t>
        <a:bodyPr/>
        <a:lstStyle/>
        <a:p>
          <a:endParaRPr lang="en-US"/>
        </a:p>
      </dgm:t>
    </dgm:pt>
    <dgm:pt modelId="{424D3374-2C24-4BE5-84E1-9FD84BF176A1}" type="pres">
      <dgm:prSet presAssocID="{46439343-9240-425A-AA19-C34E265D997D}" presName="Name0" presStyleCnt="0">
        <dgm:presLayoutVars>
          <dgm:dir/>
          <dgm:resizeHandles val="exact"/>
        </dgm:presLayoutVars>
      </dgm:prSet>
      <dgm:spPr/>
    </dgm:pt>
    <dgm:pt modelId="{B4CA8905-8F73-4CE8-BC8D-869800DCED10}" type="pres">
      <dgm:prSet presAssocID="{46439343-9240-425A-AA19-C34E265D997D}" presName="arrow" presStyleLbl="bgShp" presStyleIdx="0" presStyleCnt="1"/>
      <dgm:spPr/>
    </dgm:pt>
    <dgm:pt modelId="{423CD74F-F293-43B8-9A33-66C26AA1016C}" type="pres">
      <dgm:prSet presAssocID="{46439343-9240-425A-AA19-C34E265D997D}" presName="points" presStyleCnt="0"/>
      <dgm:spPr/>
    </dgm:pt>
    <dgm:pt modelId="{C93089C8-3480-49F1-B04F-65E08661F231}" type="pres">
      <dgm:prSet presAssocID="{3768D2E1-00FF-4F15-99F9-976DAE0FA4C1}" presName="compositeA" presStyleCnt="0"/>
      <dgm:spPr/>
    </dgm:pt>
    <dgm:pt modelId="{64673415-C56E-4169-AD42-CF582F441612}" type="pres">
      <dgm:prSet presAssocID="{3768D2E1-00FF-4F15-99F9-976DAE0FA4C1}" presName="textA" presStyleLbl="revTx" presStyleIdx="0" presStyleCnt="4">
        <dgm:presLayoutVars>
          <dgm:bulletEnabled val="1"/>
        </dgm:presLayoutVars>
      </dgm:prSet>
      <dgm:spPr/>
    </dgm:pt>
    <dgm:pt modelId="{1D7AEB32-6223-4306-9676-5460FAC3A962}" type="pres">
      <dgm:prSet presAssocID="{3768D2E1-00FF-4F15-99F9-976DAE0FA4C1}" presName="circleA" presStyleLbl="node1" presStyleIdx="0" presStyleCnt="4"/>
      <dgm:spPr/>
    </dgm:pt>
    <dgm:pt modelId="{2DE91E39-B14B-4F24-8A78-FBAA325A9EC2}" type="pres">
      <dgm:prSet presAssocID="{3768D2E1-00FF-4F15-99F9-976DAE0FA4C1}" presName="spaceA" presStyleCnt="0"/>
      <dgm:spPr/>
    </dgm:pt>
    <dgm:pt modelId="{BFB40045-2466-4EF6-A6D5-E8F28DDCEE18}" type="pres">
      <dgm:prSet presAssocID="{CCDA1445-3D3B-4BAF-8241-A40BD5A845A0}" presName="space" presStyleCnt="0"/>
      <dgm:spPr/>
    </dgm:pt>
    <dgm:pt modelId="{E62DAA3F-093F-4258-B271-53103027DA71}" type="pres">
      <dgm:prSet presAssocID="{B01AB2B1-6D95-4FAD-98C8-490000A73402}" presName="compositeB" presStyleCnt="0"/>
      <dgm:spPr/>
    </dgm:pt>
    <dgm:pt modelId="{1901504D-9E2E-487F-A785-AD07FE359C4D}" type="pres">
      <dgm:prSet presAssocID="{B01AB2B1-6D95-4FAD-98C8-490000A73402}" presName="textB" presStyleLbl="revTx" presStyleIdx="1" presStyleCnt="4">
        <dgm:presLayoutVars>
          <dgm:bulletEnabled val="1"/>
        </dgm:presLayoutVars>
      </dgm:prSet>
      <dgm:spPr/>
    </dgm:pt>
    <dgm:pt modelId="{10911256-94EA-41F5-805D-930F20748FBD}" type="pres">
      <dgm:prSet presAssocID="{B01AB2B1-6D95-4FAD-98C8-490000A73402}" presName="circleB" presStyleLbl="node1" presStyleIdx="1" presStyleCnt="4"/>
      <dgm:spPr/>
    </dgm:pt>
    <dgm:pt modelId="{64E7D3A4-219E-46F5-9125-B67BA9C97286}" type="pres">
      <dgm:prSet presAssocID="{B01AB2B1-6D95-4FAD-98C8-490000A73402}" presName="spaceB" presStyleCnt="0"/>
      <dgm:spPr/>
    </dgm:pt>
    <dgm:pt modelId="{19A116A5-3480-4C06-BCEB-C2D208B469B6}" type="pres">
      <dgm:prSet presAssocID="{1B6AB92F-1B53-49FB-9E90-D833A7A21C35}" presName="space" presStyleCnt="0"/>
      <dgm:spPr/>
    </dgm:pt>
    <dgm:pt modelId="{9D1DCC1D-4EA3-4B36-8343-02579EFF1B7F}" type="pres">
      <dgm:prSet presAssocID="{80194329-C7E7-4422-AC46-DAD089FD9BE6}" presName="compositeA" presStyleCnt="0"/>
      <dgm:spPr/>
    </dgm:pt>
    <dgm:pt modelId="{E76856AB-4F7A-47F3-95A2-7D2D199B0434}" type="pres">
      <dgm:prSet presAssocID="{80194329-C7E7-4422-AC46-DAD089FD9BE6}" presName="textA" presStyleLbl="revTx" presStyleIdx="2" presStyleCnt="4">
        <dgm:presLayoutVars>
          <dgm:bulletEnabled val="1"/>
        </dgm:presLayoutVars>
      </dgm:prSet>
      <dgm:spPr/>
    </dgm:pt>
    <dgm:pt modelId="{EBEF86A4-DC82-4800-B49D-A97ADB6E316B}" type="pres">
      <dgm:prSet presAssocID="{80194329-C7E7-4422-AC46-DAD089FD9BE6}" presName="circleA" presStyleLbl="node1" presStyleIdx="2" presStyleCnt="4"/>
      <dgm:spPr/>
    </dgm:pt>
    <dgm:pt modelId="{5DC4A696-2CB6-49CF-82B0-10A5BF710462}" type="pres">
      <dgm:prSet presAssocID="{80194329-C7E7-4422-AC46-DAD089FD9BE6}" presName="spaceA" presStyleCnt="0"/>
      <dgm:spPr/>
    </dgm:pt>
    <dgm:pt modelId="{6DDA4D79-E074-49EB-A0AC-082049C32B36}" type="pres">
      <dgm:prSet presAssocID="{EA9BC879-86AC-466F-99FC-B83F951828A9}" presName="space" presStyleCnt="0"/>
      <dgm:spPr/>
    </dgm:pt>
    <dgm:pt modelId="{2FFA4208-013F-412D-BBB5-211832A95B03}" type="pres">
      <dgm:prSet presAssocID="{F1DDCB2D-9A68-4191-AF02-A7CA293E5F55}" presName="compositeB" presStyleCnt="0"/>
      <dgm:spPr/>
    </dgm:pt>
    <dgm:pt modelId="{459A774D-9476-492E-85FA-A46575E575BA}" type="pres">
      <dgm:prSet presAssocID="{F1DDCB2D-9A68-4191-AF02-A7CA293E5F55}" presName="textB" presStyleLbl="revTx" presStyleIdx="3" presStyleCnt="4" custLinFactNeighborX="-14374" custLinFactNeighborY="-2941">
        <dgm:presLayoutVars>
          <dgm:bulletEnabled val="1"/>
        </dgm:presLayoutVars>
      </dgm:prSet>
      <dgm:spPr/>
    </dgm:pt>
    <dgm:pt modelId="{D0AB60AB-6EF8-43BB-A647-05569A71BAF7}" type="pres">
      <dgm:prSet presAssocID="{F1DDCB2D-9A68-4191-AF02-A7CA293E5F55}" presName="circleB" presStyleLbl="node1" presStyleIdx="3" presStyleCnt="4" custLinFactNeighborX="-59519" custLinFactNeighborY="980"/>
      <dgm:spPr/>
    </dgm:pt>
    <dgm:pt modelId="{D1F24B5F-A779-4559-BD7A-1E92309CD0ED}" type="pres">
      <dgm:prSet presAssocID="{F1DDCB2D-9A68-4191-AF02-A7CA293E5F55}" presName="spaceB" presStyleCnt="0"/>
      <dgm:spPr/>
    </dgm:pt>
  </dgm:ptLst>
  <dgm:cxnLst>
    <dgm:cxn modelId="{6BBE2801-2902-4F54-AA03-B0DF7ECE71D7}" type="presOf" srcId="{B01AB2B1-6D95-4FAD-98C8-490000A73402}" destId="{1901504D-9E2E-487F-A785-AD07FE359C4D}" srcOrd="0" destOrd="0" presId="urn:microsoft.com/office/officeart/2005/8/layout/hProcess11"/>
    <dgm:cxn modelId="{20B6C638-DA33-4935-813C-3E45661B2C14}" srcId="{46439343-9240-425A-AA19-C34E265D997D}" destId="{F1DDCB2D-9A68-4191-AF02-A7CA293E5F55}" srcOrd="3" destOrd="0" parTransId="{B2D7CD50-C59C-40EB-ABC0-E7824DCD126C}" sibTransId="{158ED639-1CD6-44BB-8535-57BB57BB1087}"/>
    <dgm:cxn modelId="{539EB142-A628-4BD9-98FE-9F36F6656815}" type="presOf" srcId="{3768D2E1-00FF-4F15-99F9-976DAE0FA4C1}" destId="{64673415-C56E-4169-AD42-CF582F441612}" srcOrd="0" destOrd="0" presId="urn:microsoft.com/office/officeart/2005/8/layout/hProcess11"/>
    <dgm:cxn modelId="{B4325591-A01E-4884-8081-50393AD5B6B0}" type="presOf" srcId="{46439343-9240-425A-AA19-C34E265D997D}" destId="{424D3374-2C24-4BE5-84E1-9FD84BF176A1}" srcOrd="0" destOrd="0" presId="urn:microsoft.com/office/officeart/2005/8/layout/hProcess11"/>
    <dgm:cxn modelId="{5171C4B1-670F-49B0-A09F-0F05EBE8653D}" type="presOf" srcId="{F1DDCB2D-9A68-4191-AF02-A7CA293E5F55}" destId="{459A774D-9476-492E-85FA-A46575E575BA}" srcOrd="0" destOrd="0" presId="urn:microsoft.com/office/officeart/2005/8/layout/hProcess11"/>
    <dgm:cxn modelId="{52A42AB4-8E39-47E8-ACEF-5F541DBF3FCE}" srcId="{46439343-9240-425A-AA19-C34E265D997D}" destId="{80194329-C7E7-4422-AC46-DAD089FD9BE6}" srcOrd="2" destOrd="0" parTransId="{0F16C26B-9DCB-4FEC-AEB7-41205655C5B7}" sibTransId="{EA9BC879-86AC-466F-99FC-B83F951828A9}"/>
    <dgm:cxn modelId="{797714DD-04B7-4AC2-8CA8-8D04D4A5CADA}" srcId="{46439343-9240-425A-AA19-C34E265D997D}" destId="{B01AB2B1-6D95-4FAD-98C8-490000A73402}" srcOrd="1" destOrd="0" parTransId="{6B31E544-21C8-4A65-8F47-D7E08E56F2A3}" sibTransId="{1B6AB92F-1B53-49FB-9E90-D833A7A21C35}"/>
    <dgm:cxn modelId="{278A29DD-79D3-4B49-8364-409C8D9D6D12}" srcId="{46439343-9240-425A-AA19-C34E265D997D}" destId="{3768D2E1-00FF-4F15-99F9-976DAE0FA4C1}" srcOrd="0" destOrd="0" parTransId="{441DFF78-1B38-4113-85BF-2E4805912FCB}" sibTransId="{CCDA1445-3D3B-4BAF-8241-A40BD5A845A0}"/>
    <dgm:cxn modelId="{9790B7E7-E57F-4057-8D37-0DA71A38D742}" type="presOf" srcId="{80194329-C7E7-4422-AC46-DAD089FD9BE6}" destId="{E76856AB-4F7A-47F3-95A2-7D2D199B0434}" srcOrd="0" destOrd="0" presId="urn:microsoft.com/office/officeart/2005/8/layout/hProcess11"/>
    <dgm:cxn modelId="{FED07EA1-2F23-44A2-84C7-45A9DDFA1EA9}" type="presParOf" srcId="{424D3374-2C24-4BE5-84E1-9FD84BF176A1}" destId="{B4CA8905-8F73-4CE8-BC8D-869800DCED10}" srcOrd="0" destOrd="0" presId="urn:microsoft.com/office/officeart/2005/8/layout/hProcess11"/>
    <dgm:cxn modelId="{7E306104-0059-4732-9956-A73B89F962FD}" type="presParOf" srcId="{424D3374-2C24-4BE5-84E1-9FD84BF176A1}" destId="{423CD74F-F293-43B8-9A33-66C26AA1016C}" srcOrd="1" destOrd="0" presId="urn:microsoft.com/office/officeart/2005/8/layout/hProcess11"/>
    <dgm:cxn modelId="{8E3206EB-C567-40FE-852F-3DD8C240AB4A}" type="presParOf" srcId="{423CD74F-F293-43B8-9A33-66C26AA1016C}" destId="{C93089C8-3480-49F1-B04F-65E08661F231}" srcOrd="0" destOrd="0" presId="urn:microsoft.com/office/officeart/2005/8/layout/hProcess11"/>
    <dgm:cxn modelId="{B326D0D7-2E39-4899-9812-E2A051256B97}" type="presParOf" srcId="{C93089C8-3480-49F1-B04F-65E08661F231}" destId="{64673415-C56E-4169-AD42-CF582F441612}" srcOrd="0" destOrd="0" presId="urn:microsoft.com/office/officeart/2005/8/layout/hProcess11"/>
    <dgm:cxn modelId="{A6ECA462-AB2B-4D44-9744-961CAC1E26DB}" type="presParOf" srcId="{C93089C8-3480-49F1-B04F-65E08661F231}" destId="{1D7AEB32-6223-4306-9676-5460FAC3A962}" srcOrd="1" destOrd="0" presId="urn:microsoft.com/office/officeart/2005/8/layout/hProcess11"/>
    <dgm:cxn modelId="{C16CC45A-36C9-42FB-B8D9-AE99BF50C6A1}" type="presParOf" srcId="{C93089C8-3480-49F1-B04F-65E08661F231}" destId="{2DE91E39-B14B-4F24-8A78-FBAA325A9EC2}" srcOrd="2" destOrd="0" presId="urn:microsoft.com/office/officeart/2005/8/layout/hProcess11"/>
    <dgm:cxn modelId="{DD744F96-B11F-4BC7-B17A-2031562A8D76}" type="presParOf" srcId="{423CD74F-F293-43B8-9A33-66C26AA1016C}" destId="{BFB40045-2466-4EF6-A6D5-E8F28DDCEE18}" srcOrd="1" destOrd="0" presId="urn:microsoft.com/office/officeart/2005/8/layout/hProcess11"/>
    <dgm:cxn modelId="{96C5FB81-714A-4425-BE18-8009E3E26173}" type="presParOf" srcId="{423CD74F-F293-43B8-9A33-66C26AA1016C}" destId="{E62DAA3F-093F-4258-B271-53103027DA71}" srcOrd="2" destOrd="0" presId="urn:microsoft.com/office/officeart/2005/8/layout/hProcess11"/>
    <dgm:cxn modelId="{7B307282-73D0-41D7-99DA-5339CC3E450B}" type="presParOf" srcId="{E62DAA3F-093F-4258-B271-53103027DA71}" destId="{1901504D-9E2E-487F-A785-AD07FE359C4D}" srcOrd="0" destOrd="0" presId="urn:microsoft.com/office/officeart/2005/8/layout/hProcess11"/>
    <dgm:cxn modelId="{1DFB8D6C-CECA-4DAD-82C0-610AEFC24317}" type="presParOf" srcId="{E62DAA3F-093F-4258-B271-53103027DA71}" destId="{10911256-94EA-41F5-805D-930F20748FBD}" srcOrd="1" destOrd="0" presId="urn:microsoft.com/office/officeart/2005/8/layout/hProcess11"/>
    <dgm:cxn modelId="{FCD40633-B205-43BB-9415-7D553F6E7C93}" type="presParOf" srcId="{E62DAA3F-093F-4258-B271-53103027DA71}" destId="{64E7D3A4-219E-46F5-9125-B67BA9C97286}" srcOrd="2" destOrd="0" presId="urn:microsoft.com/office/officeart/2005/8/layout/hProcess11"/>
    <dgm:cxn modelId="{18F9A243-0459-41DE-B13B-65BFC9EE1FC0}" type="presParOf" srcId="{423CD74F-F293-43B8-9A33-66C26AA1016C}" destId="{19A116A5-3480-4C06-BCEB-C2D208B469B6}" srcOrd="3" destOrd="0" presId="urn:microsoft.com/office/officeart/2005/8/layout/hProcess11"/>
    <dgm:cxn modelId="{2B17A6AB-E1B5-4089-8E93-C22BB97C3817}" type="presParOf" srcId="{423CD74F-F293-43B8-9A33-66C26AA1016C}" destId="{9D1DCC1D-4EA3-4B36-8343-02579EFF1B7F}" srcOrd="4" destOrd="0" presId="urn:microsoft.com/office/officeart/2005/8/layout/hProcess11"/>
    <dgm:cxn modelId="{3339163F-12F6-4B4D-99FB-C99D3E5E81AC}" type="presParOf" srcId="{9D1DCC1D-4EA3-4B36-8343-02579EFF1B7F}" destId="{E76856AB-4F7A-47F3-95A2-7D2D199B0434}" srcOrd="0" destOrd="0" presId="urn:microsoft.com/office/officeart/2005/8/layout/hProcess11"/>
    <dgm:cxn modelId="{3F4E9F2B-E146-48B2-9481-2D975071D81A}" type="presParOf" srcId="{9D1DCC1D-4EA3-4B36-8343-02579EFF1B7F}" destId="{EBEF86A4-DC82-4800-B49D-A97ADB6E316B}" srcOrd="1" destOrd="0" presId="urn:microsoft.com/office/officeart/2005/8/layout/hProcess11"/>
    <dgm:cxn modelId="{2644187E-FBB0-42B6-9CCB-738213DD37D2}" type="presParOf" srcId="{9D1DCC1D-4EA3-4B36-8343-02579EFF1B7F}" destId="{5DC4A696-2CB6-49CF-82B0-10A5BF710462}" srcOrd="2" destOrd="0" presId="urn:microsoft.com/office/officeart/2005/8/layout/hProcess11"/>
    <dgm:cxn modelId="{C05AEFA2-D9BC-4C2A-BEDD-00C01C457742}" type="presParOf" srcId="{423CD74F-F293-43B8-9A33-66C26AA1016C}" destId="{6DDA4D79-E074-49EB-A0AC-082049C32B36}" srcOrd="5" destOrd="0" presId="urn:microsoft.com/office/officeart/2005/8/layout/hProcess11"/>
    <dgm:cxn modelId="{2A6294A4-0C55-4EF1-AEB6-31499FD2056A}" type="presParOf" srcId="{423CD74F-F293-43B8-9A33-66C26AA1016C}" destId="{2FFA4208-013F-412D-BBB5-211832A95B03}" srcOrd="6" destOrd="0" presId="urn:microsoft.com/office/officeart/2005/8/layout/hProcess11"/>
    <dgm:cxn modelId="{5178F3D0-5DD8-4491-8B16-CA6AAD7D30F8}" type="presParOf" srcId="{2FFA4208-013F-412D-BBB5-211832A95B03}" destId="{459A774D-9476-492E-85FA-A46575E575BA}" srcOrd="0" destOrd="0" presId="urn:microsoft.com/office/officeart/2005/8/layout/hProcess11"/>
    <dgm:cxn modelId="{74C74781-173F-4E20-BB79-F70986CB4AF8}" type="presParOf" srcId="{2FFA4208-013F-412D-BBB5-211832A95B03}" destId="{D0AB60AB-6EF8-43BB-A647-05569A71BAF7}" srcOrd="1" destOrd="0" presId="urn:microsoft.com/office/officeart/2005/8/layout/hProcess11"/>
    <dgm:cxn modelId="{E547463C-418F-42C8-8535-ED06F0B6D1C3}" type="presParOf" srcId="{2FFA4208-013F-412D-BBB5-211832A95B03}" destId="{D1F24B5F-A779-4559-BD7A-1E92309CD0ED}"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7.xml><?xml version="1.0" encoding="utf-8"?>
<dgm:dataModel xmlns:dgm="http://schemas.openxmlformats.org/drawingml/2006/diagram" xmlns:a="http://schemas.openxmlformats.org/drawingml/2006/main">
  <dgm:ptLst>
    <dgm:pt modelId="{9B0193AF-3E00-45A3-8807-6745F5FE8399}" type="doc">
      <dgm:prSet loTypeId="urn:microsoft.com/office/officeart/2005/8/layout/hProcess11" loCatId="process" qsTypeId="urn:microsoft.com/office/officeart/2005/8/quickstyle/simple5" qsCatId="simple" csTypeId="urn:microsoft.com/office/officeart/2005/8/colors/colorful3" csCatId="colorful" phldr="1"/>
      <dgm:spPr/>
      <dgm:t>
        <a:bodyPr/>
        <a:lstStyle/>
        <a:p>
          <a:endParaRPr lang="en-US"/>
        </a:p>
      </dgm:t>
    </dgm:pt>
    <dgm:pt modelId="{007BF1BE-E557-47C0-A747-89BB88CA8F5D}">
      <dgm:prSet phldrT="[Text]"/>
      <dgm:spPr/>
      <dgm:t>
        <a:bodyPr/>
        <a:lstStyle/>
        <a:p>
          <a:r>
            <a:rPr lang="en-US" dirty="0"/>
            <a:t>Forecast capital investments and depreciation</a:t>
          </a:r>
        </a:p>
      </dgm:t>
    </dgm:pt>
    <dgm:pt modelId="{2557791D-C490-4D07-8DBE-AA872CEE7093}" type="parTrans" cxnId="{B2197A37-3437-4D53-AF0A-20D60E7E80A7}">
      <dgm:prSet/>
      <dgm:spPr/>
      <dgm:t>
        <a:bodyPr/>
        <a:lstStyle/>
        <a:p>
          <a:endParaRPr lang="en-US"/>
        </a:p>
      </dgm:t>
    </dgm:pt>
    <dgm:pt modelId="{83D294FE-4C0A-427B-9A83-C9BFDC54F1E8}" type="sibTrans" cxnId="{B2197A37-3437-4D53-AF0A-20D60E7E80A7}">
      <dgm:prSet/>
      <dgm:spPr/>
      <dgm:t>
        <a:bodyPr/>
        <a:lstStyle/>
        <a:p>
          <a:endParaRPr lang="en-US"/>
        </a:p>
      </dgm:t>
    </dgm:pt>
    <dgm:pt modelId="{DF521F5B-0E77-494C-961B-F688AB13BA71}">
      <dgm:prSet phldrT="[Text]"/>
      <dgm:spPr/>
      <dgm:t>
        <a:bodyPr/>
        <a:lstStyle/>
        <a:p>
          <a:r>
            <a:rPr lang="en-US" dirty="0"/>
            <a:t>Forecast working capital accounts</a:t>
          </a:r>
        </a:p>
      </dgm:t>
    </dgm:pt>
    <dgm:pt modelId="{79A26256-A820-49E5-ADB7-3A87F041F249}" type="parTrans" cxnId="{2BFED61A-4C5A-404C-A37B-322FEB22A602}">
      <dgm:prSet/>
      <dgm:spPr/>
      <dgm:t>
        <a:bodyPr/>
        <a:lstStyle/>
        <a:p>
          <a:endParaRPr lang="en-US"/>
        </a:p>
      </dgm:t>
    </dgm:pt>
    <dgm:pt modelId="{C9541941-92FC-4654-8757-55E4427E5C79}" type="sibTrans" cxnId="{2BFED61A-4C5A-404C-A37B-322FEB22A602}">
      <dgm:prSet/>
      <dgm:spPr/>
      <dgm:t>
        <a:bodyPr/>
        <a:lstStyle/>
        <a:p>
          <a:endParaRPr lang="en-US"/>
        </a:p>
      </dgm:t>
    </dgm:pt>
    <dgm:pt modelId="{BE7DE9AC-3E60-4138-812E-4875E2C079D7}">
      <dgm:prSet phldrT="[Text]"/>
      <dgm:spPr/>
      <dgm:t>
        <a:bodyPr/>
        <a:lstStyle/>
        <a:p>
          <a:r>
            <a:rPr lang="en-US" dirty="0"/>
            <a:t>Build the </a:t>
          </a:r>
          <a:br>
            <a:rPr lang="en-US" dirty="0"/>
          </a:br>
          <a:r>
            <a:rPr lang="en-US" dirty="0"/>
            <a:t>pro forma cash flow statement</a:t>
          </a:r>
        </a:p>
      </dgm:t>
    </dgm:pt>
    <dgm:pt modelId="{68F7F641-8D62-473C-97F3-017EE0484D8B}" type="parTrans" cxnId="{7444DF4C-745D-40B4-AF93-35093283D80B}">
      <dgm:prSet/>
      <dgm:spPr/>
      <dgm:t>
        <a:bodyPr/>
        <a:lstStyle/>
        <a:p>
          <a:endParaRPr lang="en-US"/>
        </a:p>
      </dgm:t>
    </dgm:pt>
    <dgm:pt modelId="{1329BFDC-96BD-472F-B6D6-52C3CE0D746F}" type="sibTrans" cxnId="{7444DF4C-745D-40B4-AF93-35093283D80B}">
      <dgm:prSet/>
      <dgm:spPr/>
      <dgm:t>
        <a:bodyPr/>
        <a:lstStyle/>
        <a:p>
          <a:endParaRPr lang="en-US"/>
        </a:p>
      </dgm:t>
    </dgm:pt>
    <dgm:pt modelId="{4C61307D-4A07-492B-90A9-BD52CB3E6F49}">
      <dgm:prSet phldrT="[Text]"/>
      <dgm:spPr/>
      <dgm:t>
        <a:bodyPr/>
        <a:lstStyle/>
        <a:p>
          <a:r>
            <a:rPr lang="en-US" dirty="0"/>
            <a:t>Build the</a:t>
          </a:r>
          <a:br>
            <a:rPr lang="en-US" dirty="0"/>
          </a:br>
          <a:r>
            <a:rPr lang="en-US" dirty="0"/>
            <a:t>pro forma balance sheet</a:t>
          </a:r>
        </a:p>
      </dgm:t>
    </dgm:pt>
    <dgm:pt modelId="{8C1FE168-DFA6-497A-90D7-C7DAE526D047}" type="parTrans" cxnId="{3CDAFC1B-451B-4E3C-8C14-F2F85D0246DE}">
      <dgm:prSet/>
      <dgm:spPr/>
      <dgm:t>
        <a:bodyPr/>
        <a:lstStyle/>
        <a:p>
          <a:endParaRPr lang="en-US"/>
        </a:p>
      </dgm:t>
    </dgm:pt>
    <dgm:pt modelId="{204AEFA3-2827-40C7-A293-6E650D12CE63}" type="sibTrans" cxnId="{3CDAFC1B-451B-4E3C-8C14-F2F85D0246DE}">
      <dgm:prSet/>
      <dgm:spPr/>
      <dgm:t>
        <a:bodyPr/>
        <a:lstStyle/>
        <a:p>
          <a:endParaRPr lang="en-US"/>
        </a:p>
      </dgm:t>
    </dgm:pt>
    <dgm:pt modelId="{0FA43A3E-DBE1-4D6E-892C-0B9D6538C0D6}" type="pres">
      <dgm:prSet presAssocID="{9B0193AF-3E00-45A3-8807-6745F5FE8399}" presName="Name0" presStyleCnt="0">
        <dgm:presLayoutVars>
          <dgm:dir/>
          <dgm:resizeHandles val="exact"/>
        </dgm:presLayoutVars>
      </dgm:prSet>
      <dgm:spPr/>
    </dgm:pt>
    <dgm:pt modelId="{4C303146-C8E5-43C8-A155-5AB382EE9038}" type="pres">
      <dgm:prSet presAssocID="{9B0193AF-3E00-45A3-8807-6745F5FE8399}" presName="arrow" presStyleLbl="bgShp" presStyleIdx="0" presStyleCnt="1" custScaleY="98077" custLinFactNeighborX="2989" custLinFactNeighborY="-3846"/>
      <dgm:spPr/>
    </dgm:pt>
    <dgm:pt modelId="{C15C6342-8B7F-4DB1-A791-18D2A9040DDB}" type="pres">
      <dgm:prSet presAssocID="{9B0193AF-3E00-45A3-8807-6745F5FE8399}" presName="points" presStyleCnt="0"/>
      <dgm:spPr/>
    </dgm:pt>
    <dgm:pt modelId="{8F7135A5-95EA-4E9F-BC25-CF3632F44F4D}" type="pres">
      <dgm:prSet presAssocID="{007BF1BE-E557-47C0-A747-89BB88CA8F5D}" presName="compositeA" presStyleCnt="0"/>
      <dgm:spPr/>
    </dgm:pt>
    <dgm:pt modelId="{1D8252DA-5121-4D05-A713-6430276FE90A}" type="pres">
      <dgm:prSet presAssocID="{007BF1BE-E557-47C0-A747-89BB88CA8F5D}" presName="textA" presStyleLbl="revTx" presStyleIdx="0" presStyleCnt="4" custLinFactNeighborX="34148" custLinFactNeighborY="2503">
        <dgm:presLayoutVars>
          <dgm:bulletEnabled val="1"/>
        </dgm:presLayoutVars>
      </dgm:prSet>
      <dgm:spPr/>
    </dgm:pt>
    <dgm:pt modelId="{F4F27022-4239-452C-BFBF-D6B03E7B800E}" type="pres">
      <dgm:prSet presAssocID="{007BF1BE-E557-47C0-A747-89BB88CA8F5D}" presName="circleA" presStyleLbl="node1" presStyleIdx="0" presStyleCnt="4" custLinFactX="81677" custLinFactNeighborX="100000" custLinFactNeighborY="10010"/>
      <dgm:spPr/>
    </dgm:pt>
    <dgm:pt modelId="{08B9179F-1F28-4EA9-A65D-50CDABE6CB8F}" type="pres">
      <dgm:prSet presAssocID="{007BF1BE-E557-47C0-A747-89BB88CA8F5D}" presName="spaceA" presStyleCnt="0"/>
      <dgm:spPr/>
    </dgm:pt>
    <dgm:pt modelId="{0CA5AEB1-C48D-4C07-B1A4-D2AE20FABAA1}" type="pres">
      <dgm:prSet presAssocID="{83D294FE-4C0A-427B-9A83-C9BFDC54F1E8}" presName="space" presStyleCnt="0"/>
      <dgm:spPr/>
    </dgm:pt>
    <dgm:pt modelId="{8DC53116-71D0-4E2A-B858-A77830119EC6}" type="pres">
      <dgm:prSet presAssocID="{DF521F5B-0E77-494C-961B-F688AB13BA71}" presName="compositeB" presStyleCnt="0"/>
      <dgm:spPr/>
    </dgm:pt>
    <dgm:pt modelId="{204D0197-680F-423C-8916-5A938B75A87B}" type="pres">
      <dgm:prSet presAssocID="{DF521F5B-0E77-494C-961B-F688AB13BA71}" presName="textB" presStyleLbl="revTx" presStyleIdx="1" presStyleCnt="4" custLinFactNeighborX="16945" custLinFactNeighborY="-961">
        <dgm:presLayoutVars>
          <dgm:bulletEnabled val="1"/>
        </dgm:presLayoutVars>
      </dgm:prSet>
      <dgm:spPr/>
    </dgm:pt>
    <dgm:pt modelId="{F2FA2136-8C19-47B9-B521-0CB26F1349A6}" type="pres">
      <dgm:prSet presAssocID="{DF521F5B-0E77-494C-961B-F688AB13BA71}" presName="circleB" presStyleLbl="node1" presStyleIdx="1" presStyleCnt="4" custLinFactNeighborX="95014" custLinFactNeighborY="10010"/>
      <dgm:spPr/>
    </dgm:pt>
    <dgm:pt modelId="{ACDE20DC-821D-4025-9ED1-0BCB7094C403}" type="pres">
      <dgm:prSet presAssocID="{DF521F5B-0E77-494C-961B-F688AB13BA71}" presName="spaceB" presStyleCnt="0"/>
      <dgm:spPr/>
    </dgm:pt>
    <dgm:pt modelId="{4376FD84-E9E5-42A5-84A2-C59186877BD4}" type="pres">
      <dgm:prSet presAssocID="{C9541941-92FC-4654-8757-55E4427E5C79}" presName="space" presStyleCnt="0"/>
      <dgm:spPr/>
    </dgm:pt>
    <dgm:pt modelId="{DDCDC71E-4BC9-45BD-9C34-27B032DD9BD2}" type="pres">
      <dgm:prSet presAssocID="{BE7DE9AC-3E60-4138-812E-4875E2C079D7}" presName="compositeA" presStyleCnt="0"/>
      <dgm:spPr/>
    </dgm:pt>
    <dgm:pt modelId="{EDE4196F-D48C-496C-9158-ED477A7645D6}" type="pres">
      <dgm:prSet presAssocID="{BE7DE9AC-3E60-4138-812E-4875E2C079D7}" presName="textA" presStyleLbl="revTx" presStyleIdx="2" presStyleCnt="4" custLinFactNeighborX="7377" custLinFactNeighborY="2502">
        <dgm:presLayoutVars>
          <dgm:bulletEnabled val="1"/>
        </dgm:presLayoutVars>
      </dgm:prSet>
      <dgm:spPr/>
    </dgm:pt>
    <dgm:pt modelId="{20842239-6424-4BC3-AABC-7D23E91911C2}" type="pres">
      <dgm:prSet presAssocID="{BE7DE9AC-3E60-4138-812E-4875E2C079D7}" presName="circleA" presStyleLbl="node1" presStyleIdx="2" presStyleCnt="4" custLinFactNeighborX="46813" custLinFactNeighborY="7263"/>
      <dgm:spPr/>
    </dgm:pt>
    <dgm:pt modelId="{AE881848-67F1-4C9F-8980-22A63FDD8B95}" type="pres">
      <dgm:prSet presAssocID="{BE7DE9AC-3E60-4138-812E-4875E2C079D7}" presName="spaceA" presStyleCnt="0"/>
      <dgm:spPr/>
    </dgm:pt>
    <dgm:pt modelId="{99EB6A61-3928-4EBC-9C40-17EA9D6CE6D8}" type="pres">
      <dgm:prSet presAssocID="{1329BFDC-96BD-472F-B6D6-52C3CE0D746F}" presName="space" presStyleCnt="0"/>
      <dgm:spPr/>
    </dgm:pt>
    <dgm:pt modelId="{E40944C0-F363-4A7F-B463-95FFC582DBDF}" type="pres">
      <dgm:prSet presAssocID="{4C61307D-4A07-492B-90A9-BD52CB3E6F49}" presName="compositeB" presStyleCnt="0"/>
      <dgm:spPr/>
    </dgm:pt>
    <dgm:pt modelId="{C01E3015-0F5A-4637-AE3A-3B953716B976}" type="pres">
      <dgm:prSet presAssocID="{4C61307D-4A07-492B-90A9-BD52CB3E6F49}" presName="textB" presStyleLbl="revTx" presStyleIdx="3" presStyleCnt="4">
        <dgm:presLayoutVars>
          <dgm:bulletEnabled val="1"/>
        </dgm:presLayoutVars>
      </dgm:prSet>
      <dgm:spPr/>
    </dgm:pt>
    <dgm:pt modelId="{90F3CC65-51B6-40E3-B58C-BC1A7B6D9A37}" type="pres">
      <dgm:prSet presAssocID="{4C61307D-4A07-492B-90A9-BD52CB3E6F49}" presName="circleB" presStyleLbl="node1" presStyleIdx="3" presStyleCnt="4"/>
      <dgm:spPr/>
    </dgm:pt>
    <dgm:pt modelId="{2F583019-8EE1-4300-B541-71F2843788A1}" type="pres">
      <dgm:prSet presAssocID="{4C61307D-4A07-492B-90A9-BD52CB3E6F49}" presName="spaceB" presStyleCnt="0"/>
      <dgm:spPr/>
    </dgm:pt>
  </dgm:ptLst>
  <dgm:cxnLst>
    <dgm:cxn modelId="{2BFED61A-4C5A-404C-A37B-322FEB22A602}" srcId="{9B0193AF-3E00-45A3-8807-6745F5FE8399}" destId="{DF521F5B-0E77-494C-961B-F688AB13BA71}" srcOrd="1" destOrd="0" parTransId="{79A26256-A820-49E5-ADB7-3A87F041F249}" sibTransId="{C9541941-92FC-4654-8757-55E4427E5C79}"/>
    <dgm:cxn modelId="{3CDAFC1B-451B-4E3C-8C14-F2F85D0246DE}" srcId="{9B0193AF-3E00-45A3-8807-6745F5FE8399}" destId="{4C61307D-4A07-492B-90A9-BD52CB3E6F49}" srcOrd="3" destOrd="0" parTransId="{8C1FE168-DFA6-497A-90D7-C7DAE526D047}" sibTransId="{204AEFA3-2827-40C7-A293-6E650D12CE63}"/>
    <dgm:cxn modelId="{3CB98A2B-AD5D-41B8-99C1-982E86E98544}" type="presOf" srcId="{9B0193AF-3E00-45A3-8807-6745F5FE8399}" destId="{0FA43A3E-DBE1-4D6E-892C-0B9D6538C0D6}" srcOrd="0" destOrd="0" presId="urn:microsoft.com/office/officeart/2005/8/layout/hProcess11"/>
    <dgm:cxn modelId="{B2197A37-3437-4D53-AF0A-20D60E7E80A7}" srcId="{9B0193AF-3E00-45A3-8807-6745F5FE8399}" destId="{007BF1BE-E557-47C0-A747-89BB88CA8F5D}" srcOrd="0" destOrd="0" parTransId="{2557791D-C490-4D07-8DBE-AA872CEE7093}" sibTransId="{83D294FE-4C0A-427B-9A83-C9BFDC54F1E8}"/>
    <dgm:cxn modelId="{7444DF4C-745D-40B4-AF93-35093283D80B}" srcId="{9B0193AF-3E00-45A3-8807-6745F5FE8399}" destId="{BE7DE9AC-3E60-4138-812E-4875E2C079D7}" srcOrd="2" destOrd="0" parTransId="{68F7F641-8D62-473C-97F3-017EE0484D8B}" sibTransId="{1329BFDC-96BD-472F-B6D6-52C3CE0D746F}"/>
    <dgm:cxn modelId="{5CE96250-59BD-4A43-9144-BC3902B73A8F}" type="presOf" srcId="{007BF1BE-E557-47C0-A747-89BB88CA8F5D}" destId="{1D8252DA-5121-4D05-A713-6430276FE90A}" srcOrd="0" destOrd="0" presId="urn:microsoft.com/office/officeart/2005/8/layout/hProcess11"/>
    <dgm:cxn modelId="{331927C7-6B6A-4945-8367-C561E2F0BEA9}" type="presOf" srcId="{DF521F5B-0E77-494C-961B-F688AB13BA71}" destId="{204D0197-680F-423C-8916-5A938B75A87B}" srcOrd="0" destOrd="0" presId="urn:microsoft.com/office/officeart/2005/8/layout/hProcess11"/>
    <dgm:cxn modelId="{0AB61FD3-39F2-4091-A62A-D1121B00ED3E}" type="presOf" srcId="{4C61307D-4A07-492B-90A9-BD52CB3E6F49}" destId="{C01E3015-0F5A-4637-AE3A-3B953716B976}" srcOrd="0" destOrd="0" presId="urn:microsoft.com/office/officeart/2005/8/layout/hProcess11"/>
    <dgm:cxn modelId="{408F2CF0-6A28-471F-8C28-07F6DA574F68}" type="presOf" srcId="{BE7DE9AC-3E60-4138-812E-4875E2C079D7}" destId="{EDE4196F-D48C-496C-9158-ED477A7645D6}" srcOrd="0" destOrd="0" presId="urn:microsoft.com/office/officeart/2005/8/layout/hProcess11"/>
    <dgm:cxn modelId="{E80473D1-E709-456E-A375-159448CC730A}" type="presParOf" srcId="{0FA43A3E-DBE1-4D6E-892C-0B9D6538C0D6}" destId="{4C303146-C8E5-43C8-A155-5AB382EE9038}" srcOrd="0" destOrd="0" presId="urn:microsoft.com/office/officeart/2005/8/layout/hProcess11"/>
    <dgm:cxn modelId="{5FA282DF-00BB-4F02-862E-8F8AD0A60977}" type="presParOf" srcId="{0FA43A3E-DBE1-4D6E-892C-0B9D6538C0D6}" destId="{C15C6342-8B7F-4DB1-A791-18D2A9040DDB}" srcOrd="1" destOrd="0" presId="urn:microsoft.com/office/officeart/2005/8/layout/hProcess11"/>
    <dgm:cxn modelId="{C7583E51-8B3C-40A7-9C09-4A56075F6CB3}" type="presParOf" srcId="{C15C6342-8B7F-4DB1-A791-18D2A9040DDB}" destId="{8F7135A5-95EA-4E9F-BC25-CF3632F44F4D}" srcOrd="0" destOrd="0" presId="urn:microsoft.com/office/officeart/2005/8/layout/hProcess11"/>
    <dgm:cxn modelId="{B5CFF490-D97E-4D4A-83BC-FDB6D70475DB}" type="presParOf" srcId="{8F7135A5-95EA-4E9F-BC25-CF3632F44F4D}" destId="{1D8252DA-5121-4D05-A713-6430276FE90A}" srcOrd="0" destOrd="0" presId="urn:microsoft.com/office/officeart/2005/8/layout/hProcess11"/>
    <dgm:cxn modelId="{7CA998AD-5C00-4CD5-BBF5-8E47A9BD01E3}" type="presParOf" srcId="{8F7135A5-95EA-4E9F-BC25-CF3632F44F4D}" destId="{F4F27022-4239-452C-BFBF-D6B03E7B800E}" srcOrd="1" destOrd="0" presId="urn:microsoft.com/office/officeart/2005/8/layout/hProcess11"/>
    <dgm:cxn modelId="{F7B0CF98-F818-472F-893F-0603656C44B0}" type="presParOf" srcId="{8F7135A5-95EA-4E9F-BC25-CF3632F44F4D}" destId="{08B9179F-1F28-4EA9-A65D-50CDABE6CB8F}" srcOrd="2" destOrd="0" presId="urn:microsoft.com/office/officeart/2005/8/layout/hProcess11"/>
    <dgm:cxn modelId="{7B3EAD05-5FDA-412C-8FD8-2167A173FB14}" type="presParOf" srcId="{C15C6342-8B7F-4DB1-A791-18D2A9040DDB}" destId="{0CA5AEB1-C48D-4C07-B1A4-D2AE20FABAA1}" srcOrd="1" destOrd="0" presId="urn:microsoft.com/office/officeart/2005/8/layout/hProcess11"/>
    <dgm:cxn modelId="{72333C44-0BE5-4DD4-AD52-FB36EB26827B}" type="presParOf" srcId="{C15C6342-8B7F-4DB1-A791-18D2A9040DDB}" destId="{8DC53116-71D0-4E2A-B858-A77830119EC6}" srcOrd="2" destOrd="0" presId="urn:microsoft.com/office/officeart/2005/8/layout/hProcess11"/>
    <dgm:cxn modelId="{55DE509B-B866-4731-A162-CEF0335E53C9}" type="presParOf" srcId="{8DC53116-71D0-4E2A-B858-A77830119EC6}" destId="{204D0197-680F-423C-8916-5A938B75A87B}" srcOrd="0" destOrd="0" presId="urn:microsoft.com/office/officeart/2005/8/layout/hProcess11"/>
    <dgm:cxn modelId="{B6BEFB8E-F596-41F1-BEB5-045CB3088463}" type="presParOf" srcId="{8DC53116-71D0-4E2A-B858-A77830119EC6}" destId="{F2FA2136-8C19-47B9-B521-0CB26F1349A6}" srcOrd="1" destOrd="0" presId="urn:microsoft.com/office/officeart/2005/8/layout/hProcess11"/>
    <dgm:cxn modelId="{1C395433-A287-4F9A-9735-14C5FD60EF52}" type="presParOf" srcId="{8DC53116-71D0-4E2A-B858-A77830119EC6}" destId="{ACDE20DC-821D-4025-9ED1-0BCB7094C403}" srcOrd="2" destOrd="0" presId="urn:microsoft.com/office/officeart/2005/8/layout/hProcess11"/>
    <dgm:cxn modelId="{FFBCC992-DBA7-4DFC-915D-9D67E9235DF0}" type="presParOf" srcId="{C15C6342-8B7F-4DB1-A791-18D2A9040DDB}" destId="{4376FD84-E9E5-42A5-84A2-C59186877BD4}" srcOrd="3" destOrd="0" presId="urn:microsoft.com/office/officeart/2005/8/layout/hProcess11"/>
    <dgm:cxn modelId="{6F425A9E-4350-4818-B5D5-055FF6E3E3C6}" type="presParOf" srcId="{C15C6342-8B7F-4DB1-A791-18D2A9040DDB}" destId="{DDCDC71E-4BC9-45BD-9C34-27B032DD9BD2}" srcOrd="4" destOrd="0" presId="urn:microsoft.com/office/officeart/2005/8/layout/hProcess11"/>
    <dgm:cxn modelId="{53BAA36C-5429-439F-B611-EF277D7714D6}" type="presParOf" srcId="{DDCDC71E-4BC9-45BD-9C34-27B032DD9BD2}" destId="{EDE4196F-D48C-496C-9158-ED477A7645D6}" srcOrd="0" destOrd="0" presId="urn:microsoft.com/office/officeart/2005/8/layout/hProcess11"/>
    <dgm:cxn modelId="{E847676D-1E30-435A-999D-AE6E035F58FE}" type="presParOf" srcId="{DDCDC71E-4BC9-45BD-9C34-27B032DD9BD2}" destId="{20842239-6424-4BC3-AABC-7D23E91911C2}" srcOrd="1" destOrd="0" presId="urn:microsoft.com/office/officeart/2005/8/layout/hProcess11"/>
    <dgm:cxn modelId="{A407F8DF-420F-40BC-AD1C-057550F4A790}" type="presParOf" srcId="{DDCDC71E-4BC9-45BD-9C34-27B032DD9BD2}" destId="{AE881848-67F1-4C9F-8980-22A63FDD8B95}" srcOrd="2" destOrd="0" presId="urn:microsoft.com/office/officeart/2005/8/layout/hProcess11"/>
    <dgm:cxn modelId="{5E67266D-97AC-4AE0-A769-5A3ACEB751FD}" type="presParOf" srcId="{C15C6342-8B7F-4DB1-A791-18D2A9040DDB}" destId="{99EB6A61-3928-4EBC-9C40-17EA9D6CE6D8}" srcOrd="5" destOrd="0" presId="urn:microsoft.com/office/officeart/2005/8/layout/hProcess11"/>
    <dgm:cxn modelId="{70DA6AB2-5CA5-4C02-884F-48A114024F8F}" type="presParOf" srcId="{C15C6342-8B7F-4DB1-A791-18D2A9040DDB}" destId="{E40944C0-F363-4A7F-B463-95FFC582DBDF}" srcOrd="6" destOrd="0" presId="urn:microsoft.com/office/officeart/2005/8/layout/hProcess11"/>
    <dgm:cxn modelId="{716BA488-779B-4C39-AD8C-4C73249524CD}" type="presParOf" srcId="{E40944C0-F363-4A7F-B463-95FFC582DBDF}" destId="{C01E3015-0F5A-4637-AE3A-3B953716B976}" srcOrd="0" destOrd="0" presId="urn:microsoft.com/office/officeart/2005/8/layout/hProcess11"/>
    <dgm:cxn modelId="{8B694F34-5E8E-43E9-AD72-BBC759BD35AC}" type="presParOf" srcId="{E40944C0-F363-4A7F-B463-95FFC582DBDF}" destId="{90F3CC65-51B6-40E3-B58C-BC1A7B6D9A37}" srcOrd="1" destOrd="0" presId="urn:microsoft.com/office/officeart/2005/8/layout/hProcess11"/>
    <dgm:cxn modelId="{67FCEC6B-D296-4B15-AC3B-A1F1D3866557}" type="presParOf" srcId="{E40944C0-F363-4A7F-B463-95FFC582DBDF}" destId="{2F583019-8EE1-4300-B541-71F2843788A1}"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8.xml><?xml version="1.0" encoding="utf-8"?>
<dgm:dataModel xmlns:dgm="http://schemas.openxmlformats.org/drawingml/2006/diagram" xmlns:a="http://schemas.openxmlformats.org/drawingml/2006/main">
  <dgm:ptLst>
    <dgm:pt modelId="{9A95DC57-6FC0-4EB5-BC5F-BFC8A5C3F9D9}" type="doc">
      <dgm:prSet loTypeId="urn:microsoft.com/office/officeart/2005/8/layout/lProcess2" loCatId="relationship" qsTypeId="urn:microsoft.com/office/officeart/2005/8/quickstyle/simple1#10" qsCatId="simple" csTypeId="urn:microsoft.com/office/officeart/2005/8/colors/accent1_2#10" csCatId="accent1" phldr="1"/>
      <dgm:spPr/>
      <dgm:t>
        <a:bodyPr/>
        <a:lstStyle/>
        <a:p>
          <a:endParaRPr lang="en-US"/>
        </a:p>
      </dgm:t>
    </dgm:pt>
    <dgm:pt modelId="{6D7061CB-A77B-4D25-80FA-42CB376BBA16}">
      <dgm:prSet/>
      <dgm:spPr/>
      <dgm:t>
        <a:bodyPr/>
        <a:lstStyle/>
        <a:p>
          <a:pPr rtl="0"/>
          <a:r>
            <a:rPr lang="en-US" b="1" dirty="0"/>
            <a:t>Strengths</a:t>
          </a:r>
          <a:endParaRPr lang="en-US" dirty="0"/>
        </a:p>
      </dgm:t>
    </dgm:pt>
    <dgm:pt modelId="{7DDB9A2B-BCDC-49ED-B518-ABF01FC3A123}" type="parTrans" cxnId="{B1345E2B-30F9-4567-8AD4-B4AFFE2F34FF}">
      <dgm:prSet/>
      <dgm:spPr/>
      <dgm:t>
        <a:bodyPr/>
        <a:lstStyle/>
        <a:p>
          <a:endParaRPr lang="en-US"/>
        </a:p>
      </dgm:t>
    </dgm:pt>
    <dgm:pt modelId="{EBAED439-85A0-45AA-A86C-48F0AF16B0A2}" type="sibTrans" cxnId="{B1345E2B-30F9-4567-8AD4-B4AFFE2F34FF}">
      <dgm:prSet/>
      <dgm:spPr/>
      <dgm:t>
        <a:bodyPr/>
        <a:lstStyle/>
        <a:p>
          <a:endParaRPr lang="en-US"/>
        </a:p>
      </dgm:t>
    </dgm:pt>
    <dgm:pt modelId="{D7D31AC6-6082-46F5-BAAB-A30CC702F95E}">
      <dgm:prSet/>
      <dgm:spPr/>
      <dgm:t>
        <a:bodyPr/>
        <a:lstStyle/>
        <a:p>
          <a:pPr rtl="0"/>
          <a:r>
            <a:rPr lang="en-US" dirty="0"/>
            <a:t>Simple and applicable to stable, mature firms</a:t>
          </a:r>
        </a:p>
      </dgm:t>
    </dgm:pt>
    <dgm:pt modelId="{B36714B7-FA89-4A1E-90B1-9E0599A2F296}" type="parTrans" cxnId="{892349FE-2261-46B8-B5DD-1D3DCFEF45CB}">
      <dgm:prSet/>
      <dgm:spPr/>
      <dgm:t>
        <a:bodyPr/>
        <a:lstStyle/>
        <a:p>
          <a:endParaRPr lang="en-US"/>
        </a:p>
      </dgm:t>
    </dgm:pt>
    <dgm:pt modelId="{DB541767-93CA-404C-9D91-07AD85369E97}" type="sibTrans" cxnId="{892349FE-2261-46B8-B5DD-1D3DCFEF45CB}">
      <dgm:prSet/>
      <dgm:spPr/>
      <dgm:t>
        <a:bodyPr/>
        <a:lstStyle/>
        <a:p>
          <a:endParaRPr lang="en-US"/>
        </a:p>
      </dgm:t>
    </dgm:pt>
    <dgm:pt modelId="{4AD14658-16B6-4DB9-9A74-2EF93F33E7EA}">
      <dgm:prSet/>
      <dgm:spPr/>
      <dgm:t>
        <a:bodyPr/>
        <a:lstStyle/>
        <a:p>
          <a:pPr rtl="0"/>
          <a:r>
            <a:rPr lang="en-US" b="1" dirty="0"/>
            <a:t>Limitations</a:t>
          </a:r>
          <a:endParaRPr lang="en-US" dirty="0"/>
        </a:p>
      </dgm:t>
    </dgm:pt>
    <dgm:pt modelId="{DF3658D7-FD8B-44D6-8DF2-00F12BB71711}" type="parTrans" cxnId="{AE2E1046-C484-4A05-85A6-B8E2104D6DE2}">
      <dgm:prSet/>
      <dgm:spPr/>
      <dgm:t>
        <a:bodyPr/>
        <a:lstStyle/>
        <a:p>
          <a:endParaRPr lang="en-US"/>
        </a:p>
      </dgm:t>
    </dgm:pt>
    <dgm:pt modelId="{48149C6D-9E90-4A76-89F6-3A920FDD03A6}" type="sibTrans" cxnId="{AE2E1046-C484-4A05-85A6-B8E2104D6DE2}">
      <dgm:prSet/>
      <dgm:spPr/>
      <dgm:t>
        <a:bodyPr/>
        <a:lstStyle/>
        <a:p>
          <a:endParaRPr lang="en-US"/>
        </a:p>
      </dgm:t>
    </dgm:pt>
    <dgm:pt modelId="{0A42182C-1104-4F31-9FBF-C19835F99C09}">
      <dgm:prSet/>
      <dgm:spPr/>
      <dgm:t>
        <a:bodyPr/>
        <a:lstStyle/>
        <a:p>
          <a:pPr rtl="0"/>
          <a:r>
            <a:rPr lang="en-US" dirty="0"/>
            <a:t>Not applicable to non-dividend-paying firms</a:t>
          </a:r>
        </a:p>
      </dgm:t>
    </dgm:pt>
    <dgm:pt modelId="{B652B8ED-F501-4639-AC98-E7336FEF0C22}" type="parTrans" cxnId="{456DCFB6-C2EE-4148-BA52-91FF16C27FA7}">
      <dgm:prSet/>
      <dgm:spPr/>
      <dgm:t>
        <a:bodyPr/>
        <a:lstStyle/>
        <a:p>
          <a:endParaRPr lang="en-US"/>
        </a:p>
      </dgm:t>
    </dgm:pt>
    <dgm:pt modelId="{0FC6A7B8-669A-4D9B-A153-FF35D801C480}" type="sibTrans" cxnId="{456DCFB6-C2EE-4148-BA52-91FF16C27FA7}">
      <dgm:prSet/>
      <dgm:spPr/>
      <dgm:t>
        <a:bodyPr/>
        <a:lstStyle/>
        <a:p>
          <a:endParaRPr lang="en-US"/>
        </a:p>
      </dgm:t>
    </dgm:pt>
    <dgm:pt modelId="{083EF8F3-18E3-402C-B2DE-7CF6974C694F}">
      <dgm:prSet/>
      <dgm:spPr/>
      <dgm:t>
        <a:bodyPr/>
        <a:lstStyle/>
        <a:p>
          <a:pPr rtl="0"/>
          <a:r>
            <a:rPr lang="en-US" i="1" dirty="0"/>
            <a:t>g</a:t>
          </a:r>
          <a:r>
            <a:rPr lang="en-US" dirty="0"/>
            <a:t> must be constant</a:t>
          </a:r>
        </a:p>
      </dgm:t>
    </dgm:pt>
    <dgm:pt modelId="{827B1A51-EC91-422E-940C-A8B26E7E5E1E}" type="parTrans" cxnId="{BE7B5302-737D-41CE-8DF1-ED8A833FECC8}">
      <dgm:prSet/>
      <dgm:spPr/>
      <dgm:t>
        <a:bodyPr/>
        <a:lstStyle/>
        <a:p>
          <a:endParaRPr lang="en-US"/>
        </a:p>
      </dgm:t>
    </dgm:pt>
    <dgm:pt modelId="{A8581032-8A45-4C85-AA3A-6BFDB3FABBA1}" type="sibTrans" cxnId="{BE7B5302-737D-41CE-8DF1-ED8A833FECC8}">
      <dgm:prSet/>
      <dgm:spPr/>
      <dgm:t>
        <a:bodyPr/>
        <a:lstStyle/>
        <a:p>
          <a:endParaRPr lang="en-US"/>
        </a:p>
      </dgm:t>
    </dgm:pt>
    <dgm:pt modelId="{29DA8828-A8A6-456A-8323-C3CD1209A536}">
      <dgm:prSet/>
      <dgm:spPr/>
      <dgm:t>
        <a:bodyPr/>
        <a:lstStyle/>
        <a:p>
          <a:pPr rtl="0"/>
          <a:r>
            <a:rPr lang="en-US" dirty="0"/>
            <a:t>Can be applied to firms that repurchase stock</a:t>
          </a:r>
        </a:p>
      </dgm:t>
    </dgm:pt>
    <dgm:pt modelId="{0AC0E6F2-D4CA-4E2E-ABBC-16EE1EA1D030}" type="sibTrans" cxnId="{C93B7FF8-9238-4A11-BF7B-6CDF1AD7CADA}">
      <dgm:prSet/>
      <dgm:spPr/>
      <dgm:t>
        <a:bodyPr/>
        <a:lstStyle/>
        <a:p>
          <a:endParaRPr lang="en-US"/>
        </a:p>
      </dgm:t>
    </dgm:pt>
    <dgm:pt modelId="{B8B64F23-DA00-4A4A-992B-5B38570370D4}" type="parTrans" cxnId="{C93B7FF8-9238-4A11-BF7B-6CDF1AD7CADA}">
      <dgm:prSet/>
      <dgm:spPr/>
      <dgm:t>
        <a:bodyPr/>
        <a:lstStyle/>
        <a:p>
          <a:endParaRPr lang="en-US"/>
        </a:p>
      </dgm:t>
    </dgm:pt>
    <dgm:pt modelId="{688EA4BA-8C25-4458-B159-6ADEAF0902D5}">
      <dgm:prSet/>
      <dgm:spPr/>
      <dgm:t>
        <a:bodyPr/>
        <a:lstStyle/>
        <a:p>
          <a:pPr rtl="0"/>
          <a:r>
            <a:rPr lang="en-US" i="1" dirty="0"/>
            <a:t>g</a:t>
          </a:r>
          <a:r>
            <a:rPr lang="en-US" dirty="0"/>
            <a:t> can be estimated using macro data</a:t>
          </a:r>
        </a:p>
      </dgm:t>
    </dgm:pt>
    <dgm:pt modelId="{754842F9-4572-4F5B-99FF-6A51A91D2D64}" type="parTrans" cxnId="{9D7D1F9E-50E0-466C-AD06-0189F04304F9}">
      <dgm:prSet/>
      <dgm:spPr/>
      <dgm:t>
        <a:bodyPr/>
        <a:lstStyle/>
        <a:p>
          <a:endParaRPr lang="en-US"/>
        </a:p>
      </dgm:t>
    </dgm:pt>
    <dgm:pt modelId="{2494D761-6630-4784-9B79-AE11EC7C19E1}" type="sibTrans" cxnId="{9D7D1F9E-50E0-466C-AD06-0189F04304F9}">
      <dgm:prSet/>
      <dgm:spPr/>
      <dgm:t>
        <a:bodyPr/>
        <a:lstStyle/>
        <a:p>
          <a:endParaRPr lang="en-US"/>
        </a:p>
      </dgm:t>
    </dgm:pt>
    <dgm:pt modelId="{33B1620D-6D52-40EC-912A-6915C5B9D34C}">
      <dgm:prSet/>
      <dgm:spPr/>
      <dgm:t>
        <a:bodyPr/>
        <a:lstStyle/>
        <a:p>
          <a:pPr rtl="0"/>
          <a:r>
            <a:rPr lang="en-US" dirty="0"/>
            <a:t>Can be applied to entire markets</a:t>
          </a:r>
        </a:p>
      </dgm:t>
    </dgm:pt>
    <dgm:pt modelId="{189B5853-C6B1-45A7-BF63-529ACBD53193}" type="parTrans" cxnId="{1389DA92-6EC5-4598-8FEA-A52ED32EE6D3}">
      <dgm:prSet/>
      <dgm:spPr/>
      <dgm:t>
        <a:bodyPr/>
        <a:lstStyle/>
        <a:p>
          <a:endParaRPr lang="en-US"/>
        </a:p>
      </dgm:t>
    </dgm:pt>
    <dgm:pt modelId="{F09B194F-B9EC-4E6B-8349-3DE99CEBF66F}" type="sibTrans" cxnId="{1389DA92-6EC5-4598-8FEA-A52ED32EE6D3}">
      <dgm:prSet/>
      <dgm:spPr/>
      <dgm:t>
        <a:bodyPr/>
        <a:lstStyle/>
        <a:p>
          <a:endParaRPr lang="en-US"/>
        </a:p>
      </dgm:t>
    </dgm:pt>
    <dgm:pt modelId="{106BA6BF-10F9-4117-9572-31AF6B3DF72B}">
      <dgm:prSet/>
      <dgm:spPr/>
      <dgm:t>
        <a:bodyPr/>
        <a:lstStyle/>
        <a:p>
          <a:pPr rtl="0"/>
          <a:r>
            <a:rPr lang="en-US" dirty="0"/>
            <a:t>Stock value is very sensitive to </a:t>
          </a:r>
          <a:r>
            <a:rPr lang="en-US" i="1" dirty="0"/>
            <a:t>r</a:t>
          </a:r>
          <a:r>
            <a:rPr lang="en-US" dirty="0"/>
            <a:t> </a:t>
          </a:r>
          <a:r>
            <a:rPr lang="en-US" dirty="0">
              <a:latin typeface="Calibri"/>
            </a:rPr>
            <a:t>– </a:t>
          </a:r>
          <a:r>
            <a:rPr lang="en-US" i="1" dirty="0"/>
            <a:t>g</a:t>
          </a:r>
        </a:p>
      </dgm:t>
    </dgm:pt>
    <dgm:pt modelId="{FB468ABD-B0CF-4245-AD31-A133A8B35B70}" type="parTrans" cxnId="{454A66AF-22DE-4FFA-AA68-68D1FA233E46}">
      <dgm:prSet/>
      <dgm:spPr/>
      <dgm:t>
        <a:bodyPr/>
        <a:lstStyle/>
        <a:p>
          <a:endParaRPr lang="en-US"/>
        </a:p>
      </dgm:t>
    </dgm:pt>
    <dgm:pt modelId="{210B0F19-FEC6-411B-95E2-5C1533AFF4B4}" type="sibTrans" cxnId="{454A66AF-22DE-4FFA-AA68-68D1FA233E46}">
      <dgm:prSet/>
      <dgm:spPr/>
      <dgm:t>
        <a:bodyPr/>
        <a:lstStyle/>
        <a:p>
          <a:endParaRPr lang="en-US"/>
        </a:p>
      </dgm:t>
    </dgm:pt>
    <dgm:pt modelId="{1D8558D7-A2EB-4CA4-88E9-913744937DF1}">
      <dgm:prSet/>
      <dgm:spPr/>
      <dgm:t>
        <a:bodyPr/>
        <a:lstStyle/>
        <a:p>
          <a:pPr rtl="0"/>
          <a:r>
            <a:rPr lang="en-US" dirty="0"/>
            <a:t>Most firms have nonconstant growth in dividends</a:t>
          </a:r>
        </a:p>
      </dgm:t>
    </dgm:pt>
    <dgm:pt modelId="{9C20A940-66FB-4FB7-AE50-473905719E18}" type="parTrans" cxnId="{EE97D35D-0196-4B4C-A85E-D1EE9F85FE6E}">
      <dgm:prSet/>
      <dgm:spPr/>
      <dgm:t>
        <a:bodyPr/>
        <a:lstStyle/>
        <a:p>
          <a:endParaRPr lang="en-US"/>
        </a:p>
      </dgm:t>
    </dgm:pt>
    <dgm:pt modelId="{3ACFF071-810E-49EE-99AD-7B42DECD95C4}" type="sibTrans" cxnId="{EE97D35D-0196-4B4C-A85E-D1EE9F85FE6E}">
      <dgm:prSet/>
      <dgm:spPr/>
      <dgm:t>
        <a:bodyPr/>
        <a:lstStyle/>
        <a:p>
          <a:endParaRPr lang="en-US"/>
        </a:p>
      </dgm:t>
    </dgm:pt>
    <dgm:pt modelId="{4489B9F1-01E1-4810-A77C-76D703C3B365}" type="pres">
      <dgm:prSet presAssocID="{9A95DC57-6FC0-4EB5-BC5F-BFC8A5C3F9D9}" presName="theList" presStyleCnt="0">
        <dgm:presLayoutVars>
          <dgm:dir/>
          <dgm:animLvl val="lvl"/>
          <dgm:resizeHandles val="exact"/>
        </dgm:presLayoutVars>
      </dgm:prSet>
      <dgm:spPr/>
    </dgm:pt>
    <dgm:pt modelId="{A413E5AB-E24A-4261-B23D-7D9DD7E41400}" type="pres">
      <dgm:prSet presAssocID="{6D7061CB-A77B-4D25-80FA-42CB376BBA16}" presName="compNode" presStyleCnt="0"/>
      <dgm:spPr/>
    </dgm:pt>
    <dgm:pt modelId="{188F7484-FC35-4236-8099-E1A2A6BEC1D8}" type="pres">
      <dgm:prSet presAssocID="{6D7061CB-A77B-4D25-80FA-42CB376BBA16}" presName="aNode" presStyleLbl="bgShp" presStyleIdx="0" presStyleCnt="2"/>
      <dgm:spPr/>
    </dgm:pt>
    <dgm:pt modelId="{38D52155-39A9-4416-96D0-226A4EF7FF49}" type="pres">
      <dgm:prSet presAssocID="{6D7061CB-A77B-4D25-80FA-42CB376BBA16}" presName="textNode" presStyleLbl="bgShp" presStyleIdx="0" presStyleCnt="2"/>
      <dgm:spPr/>
    </dgm:pt>
    <dgm:pt modelId="{90AA5F6A-E4B8-4260-84E2-C4B463A997EF}" type="pres">
      <dgm:prSet presAssocID="{6D7061CB-A77B-4D25-80FA-42CB376BBA16}" presName="compChildNode" presStyleCnt="0"/>
      <dgm:spPr/>
    </dgm:pt>
    <dgm:pt modelId="{7E23DD7C-16A7-4C77-BABB-59D25F4F27EA}" type="pres">
      <dgm:prSet presAssocID="{6D7061CB-A77B-4D25-80FA-42CB376BBA16}" presName="theInnerList" presStyleCnt="0"/>
      <dgm:spPr/>
    </dgm:pt>
    <dgm:pt modelId="{160AE62B-EA9F-4F14-A4FD-8CA578F51299}" type="pres">
      <dgm:prSet presAssocID="{D7D31AC6-6082-46F5-BAAB-A30CC702F95E}" presName="childNode" presStyleLbl="node1" presStyleIdx="0" presStyleCnt="8">
        <dgm:presLayoutVars>
          <dgm:bulletEnabled val="1"/>
        </dgm:presLayoutVars>
      </dgm:prSet>
      <dgm:spPr/>
    </dgm:pt>
    <dgm:pt modelId="{F7AD59BC-88AC-4290-A8BA-EB386D3DD1B1}" type="pres">
      <dgm:prSet presAssocID="{D7D31AC6-6082-46F5-BAAB-A30CC702F95E}" presName="aSpace2" presStyleCnt="0"/>
      <dgm:spPr/>
    </dgm:pt>
    <dgm:pt modelId="{D400E624-617D-4E2F-9812-2D953118F7BE}" type="pres">
      <dgm:prSet presAssocID="{33B1620D-6D52-40EC-912A-6915C5B9D34C}" presName="childNode" presStyleLbl="node1" presStyleIdx="1" presStyleCnt="8">
        <dgm:presLayoutVars>
          <dgm:bulletEnabled val="1"/>
        </dgm:presLayoutVars>
      </dgm:prSet>
      <dgm:spPr/>
    </dgm:pt>
    <dgm:pt modelId="{30D45C50-4C98-4546-8ECB-40A89BAF1A9B}" type="pres">
      <dgm:prSet presAssocID="{33B1620D-6D52-40EC-912A-6915C5B9D34C}" presName="aSpace2" presStyleCnt="0"/>
      <dgm:spPr/>
    </dgm:pt>
    <dgm:pt modelId="{8586404E-09F3-498D-9DE0-100646D725C1}" type="pres">
      <dgm:prSet presAssocID="{688EA4BA-8C25-4458-B159-6ADEAF0902D5}" presName="childNode" presStyleLbl="node1" presStyleIdx="2" presStyleCnt="8">
        <dgm:presLayoutVars>
          <dgm:bulletEnabled val="1"/>
        </dgm:presLayoutVars>
      </dgm:prSet>
      <dgm:spPr/>
    </dgm:pt>
    <dgm:pt modelId="{6DDAE827-ED19-4A49-A54F-20FC920D41B0}" type="pres">
      <dgm:prSet presAssocID="{688EA4BA-8C25-4458-B159-6ADEAF0902D5}" presName="aSpace2" presStyleCnt="0"/>
      <dgm:spPr/>
    </dgm:pt>
    <dgm:pt modelId="{4A5356E5-4BFF-4F22-BCB6-B587D1EF0FE8}" type="pres">
      <dgm:prSet presAssocID="{29DA8828-A8A6-456A-8323-C3CD1209A536}" presName="childNode" presStyleLbl="node1" presStyleIdx="3" presStyleCnt="8">
        <dgm:presLayoutVars>
          <dgm:bulletEnabled val="1"/>
        </dgm:presLayoutVars>
      </dgm:prSet>
      <dgm:spPr/>
    </dgm:pt>
    <dgm:pt modelId="{99309FC3-A9EB-4962-9281-BCB3D67CCD8A}" type="pres">
      <dgm:prSet presAssocID="{6D7061CB-A77B-4D25-80FA-42CB376BBA16}" presName="aSpace" presStyleCnt="0"/>
      <dgm:spPr/>
    </dgm:pt>
    <dgm:pt modelId="{A69A9F66-96F9-4338-911F-81DC1FE159DC}" type="pres">
      <dgm:prSet presAssocID="{4AD14658-16B6-4DB9-9A74-2EF93F33E7EA}" presName="compNode" presStyleCnt="0"/>
      <dgm:spPr/>
    </dgm:pt>
    <dgm:pt modelId="{4EE2CFA6-3A07-4EC3-AE39-9E3F38C83F5F}" type="pres">
      <dgm:prSet presAssocID="{4AD14658-16B6-4DB9-9A74-2EF93F33E7EA}" presName="aNode" presStyleLbl="bgShp" presStyleIdx="1" presStyleCnt="2"/>
      <dgm:spPr/>
    </dgm:pt>
    <dgm:pt modelId="{DA210FCD-E95F-4649-A9FE-73066CBE24B0}" type="pres">
      <dgm:prSet presAssocID="{4AD14658-16B6-4DB9-9A74-2EF93F33E7EA}" presName="textNode" presStyleLbl="bgShp" presStyleIdx="1" presStyleCnt="2"/>
      <dgm:spPr/>
    </dgm:pt>
    <dgm:pt modelId="{7951FA20-9018-4EC0-8D96-E54C46447859}" type="pres">
      <dgm:prSet presAssocID="{4AD14658-16B6-4DB9-9A74-2EF93F33E7EA}" presName="compChildNode" presStyleCnt="0"/>
      <dgm:spPr/>
    </dgm:pt>
    <dgm:pt modelId="{CB0C218B-12F3-4D3C-AB8C-9C449EC32ED0}" type="pres">
      <dgm:prSet presAssocID="{4AD14658-16B6-4DB9-9A74-2EF93F33E7EA}" presName="theInnerList" presStyleCnt="0"/>
      <dgm:spPr/>
    </dgm:pt>
    <dgm:pt modelId="{2192F796-F581-4AD9-9D3C-C451FBC05868}" type="pres">
      <dgm:prSet presAssocID="{0A42182C-1104-4F31-9FBF-C19835F99C09}" presName="childNode" presStyleLbl="node1" presStyleIdx="4" presStyleCnt="8">
        <dgm:presLayoutVars>
          <dgm:bulletEnabled val="1"/>
        </dgm:presLayoutVars>
      </dgm:prSet>
      <dgm:spPr/>
    </dgm:pt>
    <dgm:pt modelId="{F1DA29EB-8329-4485-9BE5-7E5F6C1D97E8}" type="pres">
      <dgm:prSet presAssocID="{0A42182C-1104-4F31-9FBF-C19835F99C09}" presName="aSpace2" presStyleCnt="0"/>
      <dgm:spPr/>
    </dgm:pt>
    <dgm:pt modelId="{C0DD9698-0C61-484E-93EE-494D0312D8C8}" type="pres">
      <dgm:prSet presAssocID="{083EF8F3-18E3-402C-B2DE-7CF6974C694F}" presName="childNode" presStyleLbl="node1" presStyleIdx="5" presStyleCnt="8">
        <dgm:presLayoutVars>
          <dgm:bulletEnabled val="1"/>
        </dgm:presLayoutVars>
      </dgm:prSet>
      <dgm:spPr/>
    </dgm:pt>
    <dgm:pt modelId="{50E3FFC4-E77D-4036-9EFC-8F3484929F2C}" type="pres">
      <dgm:prSet presAssocID="{083EF8F3-18E3-402C-B2DE-7CF6974C694F}" presName="aSpace2" presStyleCnt="0"/>
      <dgm:spPr/>
    </dgm:pt>
    <dgm:pt modelId="{5612FD9F-7B0E-4E9C-B830-8271130A90CD}" type="pres">
      <dgm:prSet presAssocID="{106BA6BF-10F9-4117-9572-31AF6B3DF72B}" presName="childNode" presStyleLbl="node1" presStyleIdx="6" presStyleCnt="8">
        <dgm:presLayoutVars>
          <dgm:bulletEnabled val="1"/>
        </dgm:presLayoutVars>
      </dgm:prSet>
      <dgm:spPr/>
    </dgm:pt>
    <dgm:pt modelId="{D7949DE7-6409-449A-B3A8-7F7BC5EA3B55}" type="pres">
      <dgm:prSet presAssocID="{106BA6BF-10F9-4117-9572-31AF6B3DF72B}" presName="aSpace2" presStyleCnt="0"/>
      <dgm:spPr/>
    </dgm:pt>
    <dgm:pt modelId="{1E19B41D-4E1A-4927-BF8C-6B2DE867F0FC}" type="pres">
      <dgm:prSet presAssocID="{1D8558D7-A2EB-4CA4-88E9-913744937DF1}" presName="childNode" presStyleLbl="node1" presStyleIdx="7" presStyleCnt="8">
        <dgm:presLayoutVars>
          <dgm:bulletEnabled val="1"/>
        </dgm:presLayoutVars>
      </dgm:prSet>
      <dgm:spPr/>
    </dgm:pt>
  </dgm:ptLst>
  <dgm:cxnLst>
    <dgm:cxn modelId="{AB112701-806B-4F01-AEC2-2663DA3DBB32}" type="presOf" srcId="{083EF8F3-18E3-402C-B2DE-7CF6974C694F}" destId="{C0DD9698-0C61-484E-93EE-494D0312D8C8}" srcOrd="0" destOrd="0" presId="urn:microsoft.com/office/officeart/2005/8/layout/lProcess2"/>
    <dgm:cxn modelId="{BE7B5302-737D-41CE-8DF1-ED8A833FECC8}" srcId="{4AD14658-16B6-4DB9-9A74-2EF93F33E7EA}" destId="{083EF8F3-18E3-402C-B2DE-7CF6974C694F}" srcOrd="1" destOrd="0" parTransId="{827B1A51-EC91-422E-940C-A8B26E7E5E1E}" sibTransId="{A8581032-8A45-4C85-AA3A-6BFDB3FABBA1}"/>
    <dgm:cxn modelId="{05309315-FE8A-4721-AA1C-0EEA0B94B226}" type="presOf" srcId="{33B1620D-6D52-40EC-912A-6915C5B9D34C}" destId="{D400E624-617D-4E2F-9812-2D953118F7BE}" srcOrd="0" destOrd="0" presId="urn:microsoft.com/office/officeart/2005/8/layout/lProcess2"/>
    <dgm:cxn modelId="{2C14EC29-C255-4F83-AEF7-A95814DC4068}" type="presOf" srcId="{29DA8828-A8A6-456A-8323-C3CD1209A536}" destId="{4A5356E5-4BFF-4F22-BCB6-B587D1EF0FE8}" srcOrd="0" destOrd="0" presId="urn:microsoft.com/office/officeart/2005/8/layout/lProcess2"/>
    <dgm:cxn modelId="{B1345E2B-30F9-4567-8AD4-B4AFFE2F34FF}" srcId="{9A95DC57-6FC0-4EB5-BC5F-BFC8A5C3F9D9}" destId="{6D7061CB-A77B-4D25-80FA-42CB376BBA16}" srcOrd="0" destOrd="0" parTransId="{7DDB9A2B-BCDC-49ED-B518-ABF01FC3A123}" sibTransId="{EBAED439-85A0-45AA-A86C-48F0AF16B0A2}"/>
    <dgm:cxn modelId="{EE97D35D-0196-4B4C-A85E-D1EE9F85FE6E}" srcId="{4AD14658-16B6-4DB9-9A74-2EF93F33E7EA}" destId="{1D8558D7-A2EB-4CA4-88E9-913744937DF1}" srcOrd="3" destOrd="0" parTransId="{9C20A940-66FB-4FB7-AE50-473905719E18}" sibTransId="{3ACFF071-810E-49EE-99AD-7B42DECD95C4}"/>
    <dgm:cxn modelId="{AE2E1046-C484-4A05-85A6-B8E2104D6DE2}" srcId="{9A95DC57-6FC0-4EB5-BC5F-BFC8A5C3F9D9}" destId="{4AD14658-16B6-4DB9-9A74-2EF93F33E7EA}" srcOrd="1" destOrd="0" parTransId="{DF3658D7-FD8B-44D6-8DF2-00F12BB71711}" sibTransId="{48149C6D-9E90-4A76-89F6-3A920FDD03A6}"/>
    <dgm:cxn modelId="{236D0F4A-F8D9-4C70-A57D-877D00FCA930}" type="presOf" srcId="{4AD14658-16B6-4DB9-9A74-2EF93F33E7EA}" destId="{DA210FCD-E95F-4649-A9FE-73066CBE24B0}" srcOrd="1" destOrd="0" presId="urn:microsoft.com/office/officeart/2005/8/layout/lProcess2"/>
    <dgm:cxn modelId="{0CB6DF4D-4363-4B52-BFA6-000DE197EB31}" type="presOf" srcId="{D7D31AC6-6082-46F5-BAAB-A30CC702F95E}" destId="{160AE62B-EA9F-4F14-A4FD-8CA578F51299}" srcOrd="0" destOrd="0" presId="urn:microsoft.com/office/officeart/2005/8/layout/lProcess2"/>
    <dgm:cxn modelId="{46E81970-EBE8-428F-9D5F-AFC48FD1D199}" type="presOf" srcId="{6D7061CB-A77B-4D25-80FA-42CB376BBA16}" destId="{188F7484-FC35-4236-8099-E1A2A6BEC1D8}" srcOrd="0" destOrd="0" presId="urn:microsoft.com/office/officeart/2005/8/layout/lProcess2"/>
    <dgm:cxn modelId="{18746E75-F159-475B-8494-2FB46AE6140B}" type="presOf" srcId="{4AD14658-16B6-4DB9-9A74-2EF93F33E7EA}" destId="{4EE2CFA6-3A07-4EC3-AE39-9E3F38C83F5F}" srcOrd="0" destOrd="0" presId="urn:microsoft.com/office/officeart/2005/8/layout/lProcess2"/>
    <dgm:cxn modelId="{3FBEA886-3A37-4639-8325-95F4AF7C6765}" type="presOf" srcId="{0A42182C-1104-4F31-9FBF-C19835F99C09}" destId="{2192F796-F581-4AD9-9D3C-C451FBC05868}" srcOrd="0" destOrd="0" presId="urn:microsoft.com/office/officeart/2005/8/layout/lProcess2"/>
    <dgm:cxn modelId="{1389DA92-6EC5-4598-8FEA-A52ED32EE6D3}" srcId="{6D7061CB-A77B-4D25-80FA-42CB376BBA16}" destId="{33B1620D-6D52-40EC-912A-6915C5B9D34C}" srcOrd="1" destOrd="0" parTransId="{189B5853-C6B1-45A7-BF63-529ACBD53193}" sibTransId="{F09B194F-B9EC-4E6B-8349-3DE99CEBF66F}"/>
    <dgm:cxn modelId="{9D7D1F9E-50E0-466C-AD06-0189F04304F9}" srcId="{6D7061CB-A77B-4D25-80FA-42CB376BBA16}" destId="{688EA4BA-8C25-4458-B159-6ADEAF0902D5}" srcOrd="2" destOrd="0" parTransId="{754842F9-4572-4F5B-99FF-6A51A91D2D64}" sibTransId="{2494D761-6630-4784-9B79-AE11EC7C19E1}"/>
    <dgm:cxn modelId="{454A66AF-22DE-4FFA-AA68-68D1FA233E46}" srcId="{4AD14658-16B6-4DB9-9A74-2EF93F33E7EA}" destId="{106BA6BF-10F9-4117-9572-31AF6B3DF72B}" srcOrd="2" destOrd="0" parTransId="{FB468ABD-B0CF-4245-AD31-A133A8B35B70}" sibTransId="{210B0F19-FEC6-411B-95E2-5C1533AFF4B4}"/>
    <dgm:cxn modelId="{456DCFB6-C2EE-4148-BA52-91FF16C27FA7}" srcId="{4AD14658-16B6-4DB9-9A74-2EF93F33E7EA}" destId="{0A42182C-1104-4F31-9FBF-C19835F99C09}" srcOrd="0" destOrd="0" parTransId="{B652B8ED-F501-4639-AC98-E7336FEF0C22}" sibTransId="{0FC6A7B8-669A-4D9B-A153-FF35D801C480}"/>
    <dgm:cxn modelId="{76BC6FDC-1049-40B8-9859-3B3D008B62C5}" type="presOf" srcId="{9A95DC57-6FC0-4EB5-BC5F-BFC8A5C3F9D9}" destId="{4489B9F1-01E1-4810-A77C-76D703C3B365}" srcOrd="0" destOrd="0" presId="urn:microsoft.com/office/officeart/2005/8/layout/lProcess2"/>
    <dgm:cxn modelId="{CB9639E8-FF7A-4B62-A84A-509772E00EB0}" type="presOf" srcId="{1D8558D7-A2EB-4CA4-88E9-913744937DF1}" destId="{1E19B41D-4E1A-4927-BF8C-6B2DE867F0FC}" srcOrd="0" destOrd="0" presId="urn:microsoft.com/office/officeart/2005/8/layout/lProcess2"/>
    <dgm:cxn modelId="{8B34AFE8-7014-419C-9729-A4DD1434E820}" type="presOf" srcId="{6D7061CB-A77B-4D25-80FA-42CB376BBA16}" destId="{38D52155-39A9-4416-96D0-226A4EF7FF49}" srcOrd="1" destOrd="0" presId="urn:microsoft.com/office/officeart/2005/8/layout/lProcess2"/>
    <dgm:cxn modelId="{D67A11EB-7A1B-47E4-B8D6-0B6FEAE9E485}" type="presOf" srcId="{106BA6BF-10F9-4117-9572-31AF6B3DF72B}" destId="{5612FD9F-7B0E-4E9C-B830-8271130A90CD}" srcOrd="0" destOrd="0" presId="urn:microsoft.com/office/officeart/2005/8/layout/lProcess2"/>
    <dgm:cxn modelId="{D060E1EF-7A42-4ABB-8110-3D0AE7D505CE}" type="presOf" srcId="{688EA4BA-8C25-4458-B159-6ADEAF0902D5}" destId="{8586404E-09F3-498D-9DE0-100646D725C1}" srcOrd="0" destOrd="0" presId="urn:microsoft.com/office/officeart/2005/8/layout/lProcess2"/>
    <dgm:cxn modelId="{C93B7FF8-9238-4A11-BF7B-6CDF1AD7CADA}" srcId="{6D7061CB-A77B-4D25-80FA-42CB376BBA16}" destId="{29DA8828-A8A6-456A-8323-C3CD1209A536}" srcOrd="3" destOrd="0" parTransId="{B8B64F23-DA00-4A4A-992B-5B38570370D4}" sibTransId="{0AC0E6F2-D4CA-4E2E-ABBC-16EE1EA1D030}"/>
    <dgm:cxn modelId="{892349FE-2261-46B8-B5DD-1D3DCFEF45CB}" srcId="{6D7061CB-A77B-4D25-80FA-42CB376BBA16}" destId="{D7D31AC6-6082-46F5-BAAB-A30CC702F95E}" srcOrd="0" destOrd="0" parTransId="{B36714B7-FA89-4A1E-90B1-9E0599A2F296}" sibTransId="{DB541767-93CA-404C-9D91-07AD85369E97}"/>
    <dgm:cxn modelId="{1E76F93A-5BDB-42A0-83E4-66C1B71FA5C4}" type="presParOf" srcId="{4489B9F1-01E1-4810-A77C-76D703C3B365}" destId="{A413E5AB-E24A-4261-B23D-7D9DD7E41400}" srcOrd="0" destOrd="0" presId="urn:microsoft.com/office/officeart/2005/8/layout/lProcess2"/>
    <dgm:cxn modelId="{2152E356-6568-4DC7-B486-22010E21300B}" type="presParOf" srcId="{A413E5AB-E24A-4261-B23D-7D9DD7E41400}" destId="{188F7484-FC35-4236-8099-E1A2A6BEC1D8}" srcOrd="0" destOrd="0" presId="urn:microsoft.com/office/officeart/2005/8/layout/lProcess2"/>
    <dgm:cxn modelId="{165A0FB5-5F70-4DB2-AFFC-EBD27C1E9F01}" type="presParOf" srcId="{A413E5AB-E24A-4261-B23D-7D9DD7E41400}" destId="{38D52155-39A9-4416-96D0-226A4EF7FF49}" srcOrd="1" destOrd="0" presId="urn:microsoft.com/office/officeart/2005/8/layout/lProcess2"/>
    <dgm:cxn modelId="{1BFC55A9-B7F1-464B-A9B3-B7C1522FA196}" type="presParOf" srcId="{A413E5AB-E24A-4261-B23D-7D9DD7E41400}" destId="{90AA5F6A-E4B8-4260-84E2-C4B463A997EF}" srcOrd="2" destOrd="0" presId="urn:microsoft.com/office/officeart/2005/8/layout/lProcess2"/>
    <dgm:cxn modelId="{B6574E6C-D1DB-4BC7-8300-AADE3B434884}" type="presParOf" srcId="{90AA5F6A-E4B8-4260-84E2-C4B463A997EF}" destId="{7E23DD7C-16A7-4C77-BABB-59D25F4F27EA}" srcOrd="0" destOrd="0" presId="urn:microsoft.com/office/officeart/2005/8/layout/lProcess2"/>
    <dgm:cxn modelId="{950C6006-28A5-4094-B5B8-AE6EA50AF5CF}" type="presParOf" srcId="{7E23DD7C-16A7-4C77-BABB-59D25F4F27EA}" destId="{160AE62B-EA9F-4F14-A4FD-8CA578F51299}" srcOrd="0" destOrd="0" presId="urn:microsoft.com/office/officeart/2005/8/layout/lProcess2"/>
    <dgm:cxn modelId="{581E54A7-4862-49F0-87CB-4AEDA6854BC6}" type="presParOf" srcId="{7E23DD7C-16A7-4C77-BABB-59D25F4F27EA}" destId="{F7AD59BC-88AC-4290-A8BA-EB386D3DD1B1}" srcOrd="1" destOrd="0" presId="urn:microsoft.com/office/officeart/2005/8/layout/lProcess2"/>
    <dgm:cxn modelId="{09CB023F-11A6-45DD-BA31-4756592E6FDE}" type="presParOf" srcId="{7E23DD7C-16A7-4C77-BABB-59D25F4F27EA}" destId="{D400E624-617D-4E2F-9812-2D953118F7BE}" srcOrd="2" destOrd="0" presId="urn:microsoft.com/office/officeart/2005/8/layout/lProcess2"/>
    <dgm:cxn modelId="{BBC397E1-9238-4CBB-97F9-94B750061E7C}" type="presParOf" srcId="{7E23DD7C-16A7-4C77-BABB-59D25F4F27EA}" destId="{30D45C50-4C98-4546-8ECB-40A89BAF1A9B}" srcOrd="3" destOrd="0" presId="urn:microsoft.com/office/officeart/2005/8/layout/lProcess2"/>
    <dgm:cxn modelId="{5D0B1ACB-6527-4D64-9ED6-90B0485A5DFB}" type="presParOf" srcId="{7E23DD7C-16A7-4C77-BABB-59D25F4F27EA}" destId="{8586404E-09F3-498D-9DE0-100646D725C1}" srcOrd="4" destOrd="0" presId="urn:microsoft.com/office/officeart/2005/8/layout/lProcess2"/>
    <dgm:cxn modelId="{619D50EA-4E09-4415-8094-0E42A8461230}" type="presParOf" srcId="{7E23DD7C-16A7-4C77-BABB-59D25F4F27EA}" destId="{6DDAE827-ED19-4A49-A54F-20FC920D41B0}" srcOrd="5" destOrd="0" presId="urn:microsoft.com/office/officeart/2005/8/layout/lProcess2"/>
    <dgm:cxn modelId="{158C5996-00C9-42FD-AE7C-3DC27D4D45F6}" type="presParOf" srcId="{7E23DD7C-16A7-4C77-BABB-59D25F4F27EA}" destId="{4A5356E5-4BFF-4F22-BCB6-B587D1EF0FE8}" srcOrd="6" destOrd="0" presId="urn:microsoft.com/office/officeart/2005/8/layout/lProcess2"/>
    <dgm:cxn modelId="{CBB0778F-0BE9-48B0-A364-3B32ED67DCD5}" type="presParOf" srcId="{4489B9F1-01E1-4810-A77C-76D703C3B365}" destId="{99309FC3-A9EB-4962-9281-BCB3D67CCD8A}" srcOrd="1" destOrd="0" presId="urn:microsoft.com/office/officeart/2005/8/layout/lProcess2"/>
    <dgm:cxn modelId="{FDDFE010-092C-4855-BFDD-B0FFF65E1052}" type="presParOf" srcId="{4489B9F1-01E1-4810-A77C-76D703C3B365}" destId="{A69A9F66-96F9-4338-911F-81DC1FE159DC}" srcOrd="2" destOrd="0" presId="urn:microsoft.com/office/officeart/2005/8/layout/lProcess2"/>
    <dgm:cxn modelId="{46B4EF72-EA14-400D-938C-E6539DD01295}" type="presParOf" srcId="{A69A9F66-96F9-4338-911F-81DC1FE159DC}" destId="{4EE2CFA6-3A07-4EC3-AE39-9E3F38C83F5F}" srcOrd="0" destOrd="0" presId="urn:microsoft.com/office/officeart/2005/8/layout/lProcess2"/>
    <dgm:cxn modelId="{CAA852B3-D461-4DE2-9415-BC397DA4734C}" type="presParOf" srcId="{A69A9F66-96F9-4338-911F-81DC1FE159DC}" destId="{DA210FCD-E95F-4649-A9FE-73066CBE24B0}" srcOrd="1" destOrd="0" presId="urn:microsoft.com/office/officeart/2005/8/layout/lProcess2"/>
    <dgm:cxn modelId="{F590E439-A10E-4A81-8B94-EC676BBD9DD3}" type="presParOf" srcId="{A69A9F66-96F9-4338-911F-81DC1FE159DC}" destId="{7951FA20-9018-4EC0-8D96-E54C46447859}" srcOrd="2" destOrd="0" presId="urn:microsoft.com/office/officeart/2005/8/layout/lProcess2"/>
    <dgm:cxn modelId="{518C1AAB-C425-489A-8B65-3A7F27FFE4D6}" type="presParOf" srcId="{7951FA20-9018-4EC0-8D96-E54C46447859}" destId="{CB0C218B-12F3-4D3C-AB8C-9C449EC32ED0}" srcOrd="0" destOrd="0" presId="urn:microsoft.com/office/officeart/2005/8/layout/lProcess2"/>
    <dgm:cxn modelId="{FD0C0121-F028-4AB8-B165-D34532311D64}" type="presParOf" srcId="{CB0C218B-12F3-4D3C-AB8C-9C449EC32ED0}" destId="{2192F796-F581-4AD9-9D3C-C451FBC05868}" srcOrd="0" destOrd="0" presId="urn:microsoft.com/office/officeart/2005/8/layout/lProcess2"/>
    <dgm:cxn modelId="{3F9FAA95-D22D-40DB-A9D0-4812BCA62A78}" type="presParOf" srcId="{CB0C218B-12F3-4D3C-AB8C-9C449EC32ED0}" destId="{F1DA29EB-8329-4485-9BE5-7E5F6C1D97E8}" srcOrd="1" destOrd="0" presId="urn:microsoft.com/office/officeart/2005/8/layout/lProcess2"/>
    <dgm:cxn modelId="{C5E104AD-E322-45ED-8662-35F67FAAB0AB}" type="presParOf" srcId="{CB0C218B-12F3-4D3C-AB8C-9C449EC32ED0}" destId="{C0DD9698-0C61-484E-93EE-494D0312D8C8}" srcOrd="2" destOrd="0" presId="urn:microsoft.com/office/officeart/2005/8/layout/lProcess2"/>
    <dgm:cxn modelId="{B02B6B2B-204D-4FFF-B9CC-76E5064B80CA}" type="presParOf" srcId="{CB0C218B-12F3-4D3C-AB8C-9C449EC32ED0}" destId="{50E3FFC4-E77D-4036-9EFC-8F3484929F2C}" srcOrd="3" destOrd="0" presId="urn:microsoft.com/office/officeart/2005/8/layout/lProcess2"/>
    <dgm:cxn modelId="{DEC329F9-B8DA-4FDE-8E77-44EDA02BE062}" type="presParOf" srcId="{CB0C218B-12F3-4D3C-AB8C-9C449EC32ED0}" destId="{5612FD9F-7B0E-4E9C-B830-8271130A90CD}" srcOrd="4" destOrd="0" presId="urn:microsoft.com/office/officeart/2005/8/layout/lProcess2"/>
    <dgm:cxn modelId="{6DB2F02D-0D4C-4435-A203-18A86903AF24}" type="presParOf" srcId="{CB0C218B-12F3-4D3C-AB8C-9C449EC32ED0}" destId="{D7949DE7-6409-449A-B3A8-7F7BC5EA3B55}" srcOrd="5" destOrd="0" presId="urn:microsoft.com/office/officeart/2005/8/layout/lProcess2"/>
    <dgm:cxn modelId="{A622D62B-B0E0-4CEA-BD87-2B38C3DCFEE8}" type="presParOf" srcId="{CB0C218B-12F3-4D3C-AB8C-9C449EC32ED0}" destId="{1E19B41D-4E1A-4927-BF8C-6B2DE867F0FC}" srcOrd="6"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9.xml><?xml version="1.0" encoding="utf-8"?>
<dgm:dataModel xmlns:dgm="http://schemas.openxmlformats.org/drawingml/2006/diagram" xmlns:a="http://schemas.openxmlformats.org/drawingml/2006/main">
  <dgm:ptLst>
    <dgm:pt modelId="{54A5C385-333B-4FFD-9BB3-0F8394FF7512}" type="doc">
      <dgm:prSet loTypeId="urn:microsoft.com/office/officeart/2005/8/layout/hProcess4" loCatId="process" qsTypeId="urn:microsoft.com/office/officeart/2005/8/quickstyle/simple1#2" qsCatId="simple" csTypeId="urn:microsoft.com/office/officeart/2005/8/colors/accent1_2#2" csCatId="accent1" phldr="1"/>
      <dgm:spPr/>
      <dgm:t>
        <a:bodyPr/>
        <a:lstStyle/>
        <a:p>
          <a:endParaRPr lang="en-US"/>
        </a:p>
      </dgm:t>
    </dgm:pt>
    <dgm:pt modelId="{0FB41EA2-06D6-430B-8E78-700CD71BE14D}">
      <dgm:prSet/>
      <dgm:spPr/>
      <dgm:t>
        <a:bodyPr/>
        <a:lstStyle/>
        <a:p>
          <a:pPr rtl="0"/>
          <a:r>
            <a:rPr lang="en-US" dirty="0"/>
            <a:t>Growth</a:t>
          </a:r>
        </a:p>
      </dgm:t>
    </dgm:pt>
    <dgm:pt modelId="{8A052775-224D-4EB7-8266-302F09CD887F}" type="parTrans" cxnId="{7D06C1F0-4097-49CC-B039-D72C865DCCE7}">
      <dgm:prSet/>
      <dgm:spPr/>
      <dgm:t>
        <a:bodyPr/>
        <a:lstStyle/>
        <a:p>
          <a:endParaRPr lang="en-US"/>
        </a:p>
      </dgm:t>
    </dgm:pt>
    <dgm:pt modelId="{9CB87F32-961B-4CEC-9536-D4071C66F5CC}" type="sibTrans" cxnId="{7D06C1F0-4097-49CC-B039-D72C865DCCE7}">
      <dgm:prSet/>
      <dgm:spPr/>
      <dgm:t>
        <a:bodyPr/>
        <a:lstStyle/>
        <a:p>
          <a:endParaRPr lang="en-US" dirty="0"/>
        </a:p>
      </dgm:t>
    </dgm:pt>
    <dgm:pt modelId="{08BA1B5B-48E3-4BDC-A569-CD210FF884DD}">
      <dgm:prSet/>
      <dgm:spPr/>
      <dgm:t>
        <a:bodyPr/>
        <a:lstStyle/>
        <a:p>
          <a:pPr rtl="0"/>
          <a:r>
            <a:rPr lang="en-US" dirty="0"/>
            <a:t>Transition</a:t>
          </a:r>
        </a:p>
      </dgm:t>
    </dgm:pt>
    <dgm:pt modelId="{2F1A55C0-09B6-4980-B820-CE62FFFF30D5}" type="parTrans" cxnId="{26F6E6FF-2A13-4FF9-9D7E-2D69A2417394}">
      <dgm:prSet/>
      <dgm:spPr/>
      <dgm:t>
        <a:bodyPr/>
        <a:lstStyle/>
        <a:p>
          <a:endParaRPr lang="en-US"/>
        </a:p>
      </dgm:t>
    </dgm:pt>
    <dgm:pt modelId="{FDF95EDC-86FD-44FD-841A-A0B309F749A1}" type="sibTrans" cxnId="{26F6E6FF-2A13-4FF9-9D7E-2D69A2417394}">
      <dgm:prSet/>
      <dgm:spPr/>
      <dgm:t>
        <a:bodyPr/>
        <a:lstStyle/>
        <a:p>
          <a:endParaRPr lang="en-US" dirty="0"/>
        </a:p>
      </dgm:t>
    </dgm:pt>
    <dgm:pt modelId="{9972270F-C33D-4FD4-BD29-E7E55EEFB5CD}">
      <dgm:prSet/>
      <dgm:spPr/>
      <dgm:t>
        <a:bodyPr/>
        <a:lstStyle/>
        <a:p>
          <a:pPr rtl="0"/>
          <a:r>
            <a:rPr lang="en-US" dirty="0"/>
            <a:t>Earnings growth slows</a:t>
          </a:r>
        </a:p>
      </dgm:t>
    </dgm:pt>
    <dgm:pt modelId="{FA83F309-E31B-45A6-AA8E-6FCA22382EFC}" type="parTrans" cxnId="{A9275502-21D9-4B22-BC4A-D3F86604C36F}">
      <dgm:prSet/>
      <dgm:spPr/>
      <dgm:t>
        <a:bodyPr/>
        <a:lstStyle/>
        <a:p>
          <a:endParaRPr lang="en-US"/>
        </a:p>
      </dgm:t>
    </dgm:pt>
    <dgm:pt modelId="{3635FF2F-1FF1-490C-A24C-04F55AD6B5AA}" type="sibTrans" cxnId="{A9275502-21D9-4B22-BC4A-D3F86604C36F}">
      <dgm:prSet/>
      <dgm:spPr/>
      <dgm:t>
        <a:bodyPr/>
        <a:lstStyle/>
        <a:p>
          <a:endParaRPr lang="en-US"/>
        </a:p>
      </dgm:t>
    </dgm:pt>
    <dgm:pt modelId="{3EC87BE9-3754-4CF0-B7AE-F0366507A73F}">
      <dgm:prSet/>
      <dgm:spPr/>
      <dgm:t>
        <a:bodyPr/>
        <a:lstStyle/>
        <a:p>
          <a:pPr rtl="0"/>
          <a:r>
            <a:rPr lang="en-US" dirty="0"/>
            <a:t>Maturity</a:t>
          </a:r>
        </a:p>
      </dgm:t>
    </dgm:pt>
    <dgm:pt modelId="{D902B3AC-F477-4343-A477-555A8974F09C}" type="sibTrans" cxnId="{6FA34850-E2DC-475B-A7B9-B9F0F09F96A0}">
      <dgm:prSet/>
      <dgm:spPr/>
      <dgm:t>
        <a:bodyPr/>
        <a:lstStyle/>
        <a:p>
          <a:endParaRPr lang="en-US"/>
        </a:p>
      </dgm:t>
    </dgm:pt>
    <dgm:pt modelId="{FFB0FE0C-47B2-4A77-A73C-D6E3C275B662}" type="parTrans" cxnId="{6FA34850-E2DC-475B-A7B9-B9F0F09F96A0}">
      <dgm:prSet/>
      <dgm:spPr/>
      <dgm:t>
        <a:bodyPr/>
        <a:lstStyle/>
        <a:p>
          <a:endParaRPr lang="en-US"/>
        </a:p>
      </dgm:t>
    </dgm:pt>
    <dgm:pt modelId="{E59C8E36-DE9F-4F01-9124-3C048BB9436A}">
      <dgm:prSet/>
      <dgm:spPr/>
      <dgm:t>
        <a:bodyPr/>
        <a:lstStyle/>
        <a:p>
          <a:pPr rtl="0"/>
          <a:r>
            <a:rPr lang="en-US" dirty="0"/>
            <a:t>ROE = </a:t>
          </a:r>
          <a:r>
            <a:rPr lang="en-US" i="1" dirty="0"/>
            <a:t>r</a:t>
          </a:r>
        </a:p>
      </dgm:t>
    </dgm:pt>
    <dgm:pt modelId="{08E607AB-9987-49E7-98AE-BC5D871D02A0}" type="parTrans" cxnId="{55021265-EFE1-4211-8606-2E9D5263C1F8}">
      <dgm:prSet/>
      <dgm:spPr/>
      <dgm:t>
        <a:bodyPr/>
        <a:lstStyle/>
        <a:p>
          <a:endParaRPr lang="en-US"/>
        </a:p>
      </dgm:t>
    </dgm:pt>
    <dgm:pt modelId="{995D1A46-09E4-4C91-B0FC-3BBF8A8387C6}" type="sibTrans" cxnId="{55021265-EFE1-4211-8606-2E9D5263C1F8}">
      <dgm:prSet/>
      <dgm:spPr/>
      <dgm:t>
        <a:bodyPr/>
        <a:lstStyle/>
        <a:p>
          <a:endParaRPr lang="en-US"/>
        </a:p>
      </dgm:t>
    </dgm:pt>
    <dgm:pt modelId="{0E0E41D0-B14C-45F7-AAF3-66D143224954}">
      <dgm:prSet/>
      <dgm:spPr/>
      <dgm:t>
        <a:bodyPr/>
        <a:lstStyle/>
        <a:p>
          <a:pPr rtl="0"/>
          <a:r>
            <a:rPr lang="en-US" dirty="0"/>
            <a:t>Capital reinvestment slows</a:t>
          </a:r>
        </a:p>
      </dgm:t>
    </dgm:pt>
    <dgm:pt modelId="{8FA09ED3-78D4-4513-B8E2-C54B588A77C0}" type="parTrans" cxnId="{AA8C34A6-39E1-48C7-B828-DB1843C62322}">
      <dgm:prSet/>
      <dgm:spPr/>
      <dgm:t>
        <a:bodyPr/>
        <a:lstStyle/>
        <a:p>
          <a:endParaRPr lang="en-US"/>
        </a:p>
      </dgm:t>
    </dgm:pt>
    <dgm:pt modelId="{668490B5-8AC4-441A-93FF-2906D8AD76B7}" type="sibTrans" cxnId="{AA8C34A6-39E1-48C7-B828-DB1843C62322}">
      <dgm:prSet/>
      <dgm:spPr/>
      <dgm:t>
        <a:bodyPr/>
        <a:lstStyle/>
        <a:p>
          <a:endParaRPr lang="en-US"/>
        </a:p>
      </dgm:t>
    </dgm:pt>
    <dgm:pt modelId="{79C3EEB4-68F4-4527-BB93-EEBC64865930}">
      <dgm:prSet/>
      <dgm:spPr/>
      <dgm:t>
        <a:bodyPr/>
        <a:lstStyle/>
        <a:p>
          <a:pPr rtl="0"/>
          <a:r>
            <a:rPr lang="en-US" dirty="0"/>
            <a:t>FCFE and dividends </a:t>
          </a:r>
          <a:r>
            <a:rPr lang="en-US" dirty="0">
              <a:sym typeface="Symbol"/>
            </a:rPr>
            <a:t>increasing</a:t>
          </a:r>
          <a:endParaRPr lang="en-US" dirty="0"/>
        </a:p>
      </dgm:t>
    </dgm:pt>
    <dgm:pt modelId="{6B6C9E77-674E-490C-92D7-063B8C0AAFC7}" type="parTrans" cxnId="{6396D4CC-7435-4AA2-9675-74E5B940703A}">
      <dgm:prSet/>
      <dgm:spPr/>
      <dgm:t>
        <a:bodyPr/>
        <a:lstStyle/>
        <a:p>
          <a:endParaRPr lang="en-US"/>
        </a:p>
      </dgm:t>
    </dgm:pt>
    <dgm:pt modelId="{9A9BC4D7-5BB7-49B4-8BF9-6B11481A5B9E}" type="sibTrans" cxnId="{6396D4CC-7435-4AA2-9675-74E5B940703A}">
      <dgm:prSet/>
      <dgm:spPr/>
      <dgm:t>
        <a:bodyPr/>
        <a:lstStyle/>
        <a:p>
          <a:endParaRPr lang="en-US"/>
        </a:p>
      </dgm:t>
    </dgm:pt>
    <dgm:pt modelId="{B0BD81B7-6FD2-4968-8B59-60918F97FBAD}">
      <dgm:prSet/>
      <dgm:spPr/>
      <dgm:t>
        <a:bodyPr/>
        <a:lstStyle/>
        <a:p>
          <a:pPr rtl="0"/>
          <a:r>
            <a:rPr lang="en-US" dirty="0"/>
            <a:t>Earnings and dividends growth matures</a:t>
          </a:r>
        </a:p>
      </dgm:t>
    </dgm:pt>
    <dgm:pt modelId="{C6063CEA-2A29-4D87-BD98-23C9BBAF9108}" type="parTrans" cxnId="{AD99E3A7-9A80-4D5B-9A2E-8BF3A848DBC6}">
      <dgm:prSet/>
      <dgm:spPr/>
      <dgm:t>
        <a:bodyPr/>
        <a:lstStyle/>
        <a:p>
          <a:endParaRPr lang="en-US"/>
        </a:p>
      </dgm:t>
    </dgm:pt>
    <dgm:pt modelId="{25FF1B97-7504-49E5-AC06-3BAD768F9DBA}" type="sibTrans" cxnId="{AD99E3A7-9A80-4D5B-9A2E-8BF3A848DBC6}">
      <dgm:prSet/>
      <dgm:spPr/>
      <dgm:t>
        <a:bodyPr/>
        <a:lstStyle/>
        <a:p>
          <a:endParaRPr lang="en-US"/>
        </a:p>
      </dgm:t>
    </dgm:pt>
    <dgm:pt modelId="{C78D4AB4-4A1E-4397-B57A-798A764661DF}">
      <dgm:prSet/>
      <dgm:spPr/>
      <dgm:t>
        <a:bodyPr/>
        <a:lstStyle/>
        <a:p>
          <a:pPr rtl="0"/>
          <a:r>
            <a:rPr lang="en-US" dirty="0"/>
            <a:t>Gordon growth model useful</a:t>
          </a:r>
        </a:p>
      </dgm:t>
    </dgm:pt>
    <dgm:pt modelId="{B8E78131-20F4-4160-BE5D-07A76EE6CA42}" type="parTrans" cxnId="{C7A63F77-7A7F-44ED-AEC3-0FEAFFD99A94}">
      <dgm:prSet/>
      <dgm:spPr/>
      <dgm:t>
        <a:bodyPr/>
        <a:lstStyle/>
        <a:p>
          <a:endParaRPr lang="en-US"/>
        </a:p>
      </dgm:t>
    </dgm:pt>
    <dgm:pt modelId="{73545736-584D-496A-902E-38505BBB2EAA}" type="sibTrans" cxnId="{C7A63F77-7A7F-44ED-AEC3-0FEAFFD99A94}">
      <dgm:prSet/>
      <dgm:spPr/>
      <dgm:t>
        <a:bodyPr/>
        <a:lstStyle/>
        <a:p>
          <a:endParaRPr lang="en-US"/>
        </a:p>
      </dgm:t>
    </dgm:pt>
    <dgm:pt modelId="{F81316F4-DE6E-4FCD-A852-8DC608A61BA7}">
      <dgm:prSet/>
      <dgm:spPr/>
      <dgm:t>
        <a:bodyPr/>
        <a:lstStyle/>
        <a:p>
          <a:pPr rtl="0"/>
          <a:r>
            <a:rPr lang="en-US" dirty="0"/>
            <a:t>Small or no dividends</a:t>
          </a:r>
        </a:p>
      </dgm:t>
    </dgm:pt>
    <dgm:pt modelId="{4EC27BF3-2894-4E77-BF52-34B81AC88F40}" type="sibTrans" cxnId="{8E42654E-3033-4B6A-9255-9FE0E0A31435}">
      <dgm:prSet/>
      <dgm:spPr/>
      <dgm:t>
        <a:bodyPr/>
        <a:lstStyle/>
        <a:p>
          <a:endParaRPr lang="en-US"/>
        </a:p>
      </dgm:t>
    </dgm:pt>
    <dgm:pt modelId="{CF9A8786-1ADB-4A21-A3B1-3A338EBF2274}" type="parTrans" cxnId="{8E42654E-3033-4B6A-9255-9FE0E0A31435}">
      <dgm:prSet/>
      <dgm:spPr/>
      <dgm:t>
        <a:bodyPr/>
        <a:lstStyle/>
        <a:p>
          <a:endParaRPr lang="en-US"/>
        </a:p>
      </dgm:t>
    </dgm:pt>
    <dgm:pt modelId="{CD71932A-068A-476B-9E8B-52BFDB0CB4D2}">
      <dgm:prSet/>
      <dgm:spPr/>
      <dgm:t>
        <a:bodyPr/>
        <a:lstStyle/>
        <a:p>
          <a:pPr rtl="0"/>
          <a:r>
            <a:rPr lang="en-US" dirty="0"/>
            <a:t>Heavy reinvestment</a:t>
          </a:r>
        </a:p>
      </dgm:t>
    </dgm:pt>
    <dgm:pt modelId="{BB40F434-C69E-4B0F-85B3-53127450FB5C}" type="sibTrans" cxnId="{6A4C8DFB-7FD1-466E-B732-F85926146A0F}">
      <dgm:prSet/>
      <dgm:spPr/>
      <dgm:t>
        <a:bodyPr/>
        <a:lstStyle/>
        <a:p>
          <a:endParaRPr lang="en-US"/>
        </a:p>
      </dgm:t>
    </dgm:pt>
    <dgm:pt modelId="{0FD0D8DF-0146-4CC4-9F6A-2B98DAD4C02E}" type="parTrans" cxnId="{6A4C8DFB-7FD1-466E-B732-F85926146A0F}">
      <dgm:prSet/>
      <dgm:spPr/>
      <dgm:t>
        <a:bodyPr/>
        <a:lstStyle/>
        <a:p>
          <a:endParaRPr lang="en-US"/>
        </a:p>
      </dgm:t>
    </dgm:pt>
    <dgm:pt modelId="{25D6F866-88F5-4AA2-AB11-D2F3E8FCD570}">
      <dgm:prSet/>
      <dgm:spPr/>
      <dgm:t>
        <a:bodyPr/>
        <a:lstStyle/>
        <a:p>
          <a:pPr rtl="0"/>
          <a:r>
            <a:rPr lang="en-US" dirty="0"/>
            <a:t>Rapidly </a:t>
          </a:r>
          <a:r>
            <a:rPr lang="en-US" dirty="0">
              <a:sym typeface="Symbol"/>
            </a:rPr>
            <a:t>increasing earnings</a:t>
          </a:r>
          <a:endParaRPr lang="en-US" dirty="0"/>
        </a:p>
      </dgm:t>
    </dgm:pt>
    <dgm:pt modelId="{D782EDFE-9A71-479A-A208-4F560BFD7BCA}" type="sibTrans" cxnId="{6ED99F38-3A93-4772-BEA1-67B052424007}">
      <dgm:prSet/>
      <dgm:spPr/>
      <dgm:t>
        <a:bodyPr/>
        <a:lstStyle/>
        <a:p>
          <a:endParaRPr lang="en-US"/>
        </a:p>
      </dgm:t>
    </dgm:pt>
    <dgm:pt modelId="{A6BCFC2D-E0FA-45B5-899F-5044FBFD2951}" type="parTrans" cxnId="{6ED99F38-3A93-4772-BEA1-67B052424007}">
      <dgm:prSet/>
      <dgm:spPr/>
      <dgm:t>
        <a:bodyPr/>
        <a:lstStyle/>
        <a:p>
          <a:endParaRPr lang="en-US"/>
        </a:p>
      </dgm:t>
    </dgm:pt>
    <dgm:pt modelId="{60C74961-90B0-4B50-85A6-52CF877476E8}" type="pres">
      <dgm:prSet presAssocID="{54A5C385-333B-4FFD-9BB3-0F8394FF7512}" presName="Name0" presStyleCnt="0">
        <dgm:presLayoutVars>
          <dgm:dir/>
          <dgm:animLvl val="lvl"/>
          <dgm:resizeHandles val="exact"/>
        </dgm:presLayoutVars>
      </dgm:prSet>
      <dgm:spPr/>
    </dgm:pt>
    <dgm:pt modelId="{CDC5BD79-0759-4D6D-B207-A365BB8EBEC8}" type="pres">
      <dgm:prSet presAssocID="{54A5C385-333B-4FFD-9BB3-0F8394FF7512}" presName="tSp" presStyleCnt="0"/>
      <dgm:spPr/>
    </dgm:pt>
    <dgm:pt modelId="{42AB08F2-E43E-48F1-B722-41DE3182E458}" type="pres">
      <dgm:prSet presAssocID="{54A5C385-333B-4FFD-9BB3-0F8394FF7512}" presName="bSp" presStyleCnt="0"/>
      <dgm:spPr/>
    </dgm:pt>
    <dgm:pt modelId="{6F6BE16F-AA8A-4BFA-B177-7A2979CD5920}" type="pres">
      <dgm:prSet presAssocID="{54A5C385-333B-4FFD-9BB3-0F8394FF7512}" presName="process" presStyleCnt="0"/>
      <dgm:spPr/>
    </dgm:pt>
    <dgm:pt modelId="{943E71FB-39EF-4E42-9F19-008234F91672}" type="pres">
      <dgm:prSet presAssocID="{0FB41EA2-06D6-430B-8E78-700CD71BE14D}" presName="composite1" presStyleCnt="0"/>
      <dgm:spPr/>
    </dgm:pt>
    <dgm:pt modelId="{9153EC46-8FC6-4359-9A4E-EB0ADBCE1048}" type="pres">
      <dgm:prSet presAssocID="{0FB41EA2-06D6-430B-8E78-700CD71BE14D}" presName="dummyNode1" presStyleLbl="node1" presStyleIdx="0" presStyleCnt="3"/>
      <dgm:spPr/>
    </dgm:pt>
    <dgm:pt modelId="{94E07909-1368-4123-BF1B-AC0AB0EF440C}" type="pres">
      <dgm:prSet presAssocID="{0FB41EA2-06D6-430B-8E78-700CD71BE14D}" presName="childNode1" presStyleLbl="bgAcc1" presStyleIdx="0" presStyleCnt="3">
        <dgm:presLayoutVars>
          <dgm:bulletEnabled val="1"/>
        </dgm:presLayoutVars>
      </dgm:prSet>
      <dgm:spPr/>
    </dgm:pt>
    <dgm:pt modelId="{4B65B4E7-BA2C-4403-AA6D-4E2916A7C706}" type="pres">
      <dgm:prSet presAssocID="{0FB41EA2-06D6-430B-8E78-700CD71BE14D}" presName="childNode1tx" presStyleLbl="bgAcc1" presStyleIdx="0" presStyleCnt="3">
        <dgm:presLayoutVars>
          <dgm:bulletEnabled val="1"/>
        </dgm:presLayoutVars>
      </dgm:prSet>
      <dgm:spPr/>
    </dgm:pt>
    <dgm:pt modelId="{24C32DEB-4488-455E-9727-33EF63A1013B}" type="pres">
      <dgm:prSet presAssocID="{0FB41EA2-06D6-430B-8E78-700CD71BE14D}" presName="parentNode1" presStyleLbl="node1" presStyleIdx="0" presStyleCnt="3">
        <dgm:presLayoutVars>
          <dgm:chMax val="1"/>
          <dgm:bulletEnabled val="1"/>
        </dgm:presLayoutVars>
      </dgm:prSet>
      <dgm:spPr/>
    </dgm:pt>
    <dgm:pt modelId="{3EE3D6DF-E44F-4AB3-A014-C290D9E2610B}" type="pres">
      <dgm:prSet presAssocID="{0FB41EA2-06D6-430B-8E78-700CD71BE14D}" presName="connSite1" presStyleCnt="0"/>
      <dgm:spPr/>
    </dgm:pt>
    <dgm:pt modelId="{87B16DA0-05A2-4AE3-B2F6-67D7B2AC93D7}" type="pres">
      <dgm:prSet presAssocID="{9CB87F32-961B-4CEC-9536-D4071C66F5CC}" presName="Name9" presStyleLbl="sibTrans2D1" presStyleIdx="0" presStyleCnt="2"/>
      <dgm:spPr/>
    </dgm:pt>
    <dgm:pt modelId="{34C010ED-D064-4AC0-B8C4-99B52A5A3778}" type="pres">
      <dgm:prSet presAssocID="{08BA1B5B-48E3-4BDC-A569-CD210FF884DD}" presName="composite2" presStyleCnt="0"/>
      <dgm:spPr/>
    </dgm:pt>
    <dgm:pt modelId="{7FF025DA-5C54-4755-9F3B-14E6BC74C29E}" type="pres">
      <dgm:prSet presAssocID="{08BA1B5B-48E3-4BDC-A569-CD210FF884DD}" presName="dummyNode2" presStyleLbl="node1" presStyleIdx="0" presStyleCnt="3"/>
      <dgm:spPr/>
    </dgm:pt>
    <dgm:pt modelId="{1A26DA20-C7C9-4A32-98B9-C0EB80C564B7}" type="pres">
      <dgm:prSet presAssocID="{08BA1B5B-48E3-4BDC-A569-CD210FF884DD}" presName="childNode2" presStyleLbl="bgAcc1" presStyleIdx="1" presStyleCnt="3">
        <dgm:presLayoutVars>
          <dgm:bulletEnabled val="1"/>
        </dgm:presLayoutVars>
      </dgm:prSet>
      <dgm:spPr/>
    </dgm:pt>
    <dgm:pt modelId="{25E3BB8A-C88B-434A-A988-CB3AD34FBD4F}" type="pres">
      <dgm:prSet presAssocID="{08BA1B5B-48E3-4BDC-A569-CD210FF884DD}" presName="childNode2tx" presStyleLbl="bgAcc1" presStyleIdx="1" presStyleCnt="3">
        <dgm:presLayoutVars>
          <dgm:bulletEnabled val="1"/>
        </dgm:presLayoutVars>
      </dgm:prSet>
      <dgm:spPr/>
    </dgm:pt>
    <dgm:pt modelId="{1296CA62-2B01-4DE0-9FBC-2FEBE48049C8}" type="pres">
      <dgm:prSet presAssocID="{08BA1B5B-48E3-4BDC-A569-CD210FF884DD}" presName="parentNode2" presStyleLbl="node1" presStyleIdx="1" presStyleCnt="3">
        <dgm:presLayoutVars>
          <dgm:chMax val="0"/>
          <dgm:bulletEnabled val="1"/>
        </dgm:presLayoutVars>
      </dgm:prSet>
      <dgm:spPr/>
    </dgm:pt>
    <dgm:pt modelId="{F8E6E61E-8296-436C-99EF-77BEF8D6AB59}" type="pres">
      <dgm:prSet presAssocID="{08BA1B5B-48E3-4BDC-A569-CD210FF884DD}" presName="connSite2" presStyleCnt="0"/>
      <dgm:spPr/>
    </dgm:pt>
    <dgm:pt modelId="{FF4F1776-5B0E-4A1E-BD40-FC7678121F20}" type="pres">
      <dgm:prSet presAssocID="{FDF95EDC-86FD-44FD-841A-A0B309F749A1}" presName="Name18" presStyleLbl="sibTrans2D1" presStyleIdx="1" presStyleCnt="2"/>
      <dgm:spPr/>
    </dgm:pt>
    <dgm:pt modelId="{13DB4568-DB2F-4584-9159-09A6BDEE1F46}" type="pres">
      <dgm:prSet presAssocID="{3EC87BE9-3754-4CF0-B7AE-F0366507A73F}" presName="composite1" presStyleCnt="0"/>
      <dgm:spPr/>
    </dgm:pt>
    <dgm:pt modelId="{BDAFE183-6AF1-472C-A2C1-75C7C32C4924}" type="pres">
      <dgm:prSet presAssocID="{3EC87BE9-3754-4CF0-B7AE-F0366507A73F}" presName="dummyNode1" presStyleLbl="node1" presStyleIdx="1" presStyleCnt="3"/>
      <dgm:spPr/>
    </dgm:pt>
    <dgm:pt modelId="{5F08B130-1DCC-4274-A45D-E72CFF12AB20}" type="pres">
      <dgm:prSet presAssocID="{3EC87BE9-3754-4CF0-B7AE-F0366507A73F}" presName="childNode1" presStyleLbl="bgAcc1" presStyleIdx="2" presStyleCnt="3">
        <dgm:presLayoutVars>
          <dgm:bulletEnabled val="1"/>
        </dgm:presLayoutVars>
      </dgm:prSet>
      <dgm:spPr/>
    </dgm:pt>
    <dgm:pt modelId="{CEE2C786-5C00-4292-8EAB-A3ED282B08E9}" type="pres">
      <dgm:prSet presAssocID="{3EC87BE9-3754-4CF0-B7AE-F0366507A73F}" presName="childNode1tx" presStyleLbl="bgAcc1" presStyleIdx="2" presStyleCnt="3">
        <dgm:presLayoutVars>
          <dgm:bulletEnabled val="1"/>
        </dgm:presLayoutVars>
      </dgm:prSet>
      <dgm:spPr/>
    </dgm:pt>
    <dgm:pt modelId="{8B8B7E28-A496-488E-B93D-AE3CEEECB4EA}" type="pres">
      <dgm:prSet presAssocID="{3EC87BE9-3754-4CF0-B7AE-F0366507A73F}" presName="parentNode1" presStyleLbl="node1" presStyleIdx="2" presStyleCnt="3">
        <dgm:presLayoutVars>
          <dgm:chMax val="1"/>
          <dgm:bulletEnabled val="1"/>
        </dgm:presLayoutVars>
      </dgm:prSet>
      <dgm:spPr/>
    </dgm:pt>
    <dgm:pt modelId="{4F2B24F8-FAB9-463D-9548-156EF4461F52}" type="pres">
      <dgm:prSet presAssocID="{3EC87BE9-3754-4CF0-B7AE-F0366507A73F}" presName="connSite1" presStyleCnt="0"/>
      <dgm:spPr/>
    </dgm:pt>
  </dgm:ptLst>
  <dgm:cxnLst>
    <dgm:cxn modelId="{30FFB600-4016-4CBB-857D-043F0045EF0E}" type="presOf" srcId="{CD71932A-068A-476B-9E8B-52BFDB0CB4D2}" destId="{94E07909-1368-4123-BF1B-AC0AB0EF440C}" srcOrd="0" destOrd="1" presId="urn:microsoft.com/office/officeart/2005/8/layout/hProcess4"/>
    <dgm:cxn modelId="{A9275502-21D9-4B22-BC4A-D3F86604C36F}" srcId="{08BA1B5B-48E3-4BDC-A569-CD210FF884DD}" destId="{9972270F-C33D-4FD4-BD29-E7E55EEFB5CD}" srcOrd="0" destOrd="0" parTransId="{FA83F309-E31B-45A6-AA8E-6FCA22382EFC}" sibTransId="{3635FF2F-1FF1-490C-A24C-04F55AD6B5AA}"/>
    <dgm:cxn modelId="{5E48B106-0FEA-4EC1-A021-78A7F06AEB33}" type="presOf" srcId="{C78D4AB4-4A1E-4397-B57A-798A764661DF}" destId="{CEE2C786-5C00-4292-8EAB-A3ED282B08E9}" srcOrd="1" destOrd="2" presId="urn:microsoft.com/office/officeart/2005/8/layout/hProcess4"/>
    <dgm:cxn modelId="{C8111515-A3EA-4F0C-BC7C-7602AECF6181}" type="presOf" srcId="{E59C8E36-DE9F-4F01-9124-3C048BB9436A}" destId="{CEE2C786-5C00-4292-8EAB-A3ED282B08E9}" srcOrd="1" destOrd="0" presId="urn:microsoft.com/office/officeart/2005/8/layout/hProcess4"/>
    <dgm:cxn modelId="{5D77A82D-AE70-4DB7-A0F8-540B4C1324F1}" type="presOf" srcId="{0FB41EA2-06D6-430B-8E78-700CD71BE14D}" destId="{24C32DEB-4488-455E-9727-33EF63A1013B}" srcOrd="0" destOrd="0" presId="urn:microsoft.com/office/officeart/2005/8/layout/hProcess4"/>
    <dgm:cxn modelId="{6ED99F38-3A93-4772-BEA1-67B052424007}" srcId="{0FB41EA2-06D6-430B-8E78-700CD71BE14D}" destId="{25D6F866-88F5-4AA2-AB11-D2F3E8FCD570}" srcOrd="0" destOrd="0" parTransId="{A6BCFC2D-E0FA-45B5-899F-5044FBFD2951}" sibTransId="{D782EDFE-9A71-479A-A208-4F560BFD7BCA}"/>
    <dgm:cxn modelId="{284D6E3A-5053-4578-B333-9EE845E5BDC5}" type="presOf" srcId="{79C3EEB4-68F4-4527-BB93-EEBC64865930}" destId="{1A26DA20-C7C9-4A32-98B9-C0EB80C564B7}" srcOrd="0" destOrd="2" presId="urn:microsoft.com/office/officeart/2005/8/layout/hProcess4"/>
    <dgm:cxn modelId="{55021265-EFE1-4211-8606-2E9D5263C1F8}" srcId="{3EC87BE9-3754-4CF0-B7AE-F0366507A73F}" destId="{E59C8E36-DE9F-4F01-9124-3C048BB9436A}" srcOrd="0" destOrd="0" parTransId="{08E607AB-9987-49E7-98AE-BC5D871D02A0}" sibTransId="{995D1A46-09E4-4C91-B0FC-3BBF8A8387C6}"/>
    <dgm:cxn modelId="{A4348265-7B42-4759-9132-059D04BBC0A9}" type="presOf" srcId="{C78D4AB4-4A1E-4397-B57A-798A764661DF}" destId="{5F08B130-1DCC-4274-A45D-E72CFF12AB20}" srcOrd="0" destOrd="2" presId="urn:microsoft.com/office/officeart/2005/8/layout/hProcess4"/>
    <dgm:cxn modelId="{7B8CAE6C-8891-4093-B960-1BC86E5C1BFE}" type="presOf" srcId="{E59C8E36-DE9F-4F01-9124-3C048BB9436A}" destId="{5F08B130-1DCC-4274-A45D-E72CFF12AB20}" srcOrd="0" destOrd="0" presId="urn:microsoft.com/office/officeart/2005/8/layout/hProcess4"/>
    <dgm:cxn modelId="{93A2E24D-3AF6-479C-B696-A765FA3C6BB4}" type="presOf" srcId="{25D6F866-88F5-4AA2-AB11-D2F3E8FCD570}" destId="{94E07909-1368-4123-BF1B-AC0AB0EF440C}" srcOrd="0" destOrd="0" presId="urn:microsoft.com/office/officeart/2005/8/layout/hProcess4"/>
    <dgm:cxn modelId="{8E42654E-3033-4B6A-9255-9FE0E0A31435}" srcId="{0FB41EA2-06D6-430B-8E78-700CD71BE14D}" destId="{F81316F4-DE6E-4FCD-A852-8DC608A61BA7}" srcOrd="2" destOrd="0" parTransId="{CF9A8786-1ADB-4A21-A3B1-3A338EBF2274}" sibTransId="{4EC27BF3-2894-4E77-BF52-34B81AC88F40}"/>
    <dgm:cxn modelId="{327F7D4F-9BAF-4CE9-8FF6-E456112B18EA}" type="presOf" srcId="{F81316F4-DE6E-4FCD-A852-8DC608A61BA7}" destId="{94E07909-1368-4123-BF1B-AC0AB0EF440C}" srcOrd="0" destOrd="2" presId="urn:microsoft.com/office/officeart/2005/8/layout/hProcess4"/>
    <dgm:cxn modelId="{6FA34850-E2DC-475B-A7B9-B9F0F09F96A0}" srcId="{54A5C385-333B-4FFD-9BB3-0F8394FF7512}" destId="{3EC87BE9-3754-4CF0-B7AE-F0366507A73F}" srcOrd="2" destOrd="0" parTransId="{FFB0FE0C-47B2-4A77-A73C-D6E3C275B662}" sibTransId="{D902B3AC-F477-4343-A477-555A8974F09C}"/>
    <dgm:cxn modelId="{CDC66873-6DB9-4CC8-B02A-D8ED3C25D2CC}" type="presOf" srcId="{9972270F-C33D-4FD4-BD29-E7E55EEFB5CD}" destId="{1A26DA20-C7C9-4A32-98B9-C0EB80C564B7}" srcOrd="0" destOrd="0" presId="urn:microsoft.com/office/officeart/2005/8/layout/hProcess4"/>
    <dgm:cxn modelId="{C7A63F77-7A7F-44ED-AEC3-0FEAFFD99A94}" srcId="{3EC87BE9-3754-4CF0-B7AE-F0366507A73F}" destId="{C78D4AB4-4A1E-4397-B57A-798A764661DF}" srcOrd="2" destOrd="0" parTransId="{B8E78131-20F4-4160-BE5D-07A76EE6CA42}" sibTransId="{73545736-584D-496A-902E-38505BBB2EAA}"/>
    <dgm:cxn modelId="{9929177C-3E23-47CC-B336-0968696BF6EB}" type="presOf" srcId="{FDF95EDC-86FD-44FD-841A-A0B309F749A1}" destId="{FF4F1776-5B0E-4A1E-BD40-FC7678121F20}" srcOrd="0" destOrd="0" presId="urn:microsoft.com/office/officeart/2005/8/layout/hProcess4"/>
    <dgm:cxn modelId="{C919D17F-ED4E-4FE2-AE34-06D47E1D2FD9}" type="presOf" srcId="{B0BD81B7-6FD2-4968-8B59-60918F97FBAD}" destId="{CEE2C786-5C00-4292-8EAB-A3ED282B08E9}" srcOrd="1" destOrd="1" presId="urn:microsoft.com/office/officeart/2005/8/layout/hProcess4"/>
    <dgm:cxn modelId="{73778380-7FC1-413C-9630-25545A33EA6C}" type="presOf" srcId="{0E0E41D0-B14C-45F7-AAF3-66D143224954}" destId="{25E3BB8A-C88B-434A-A988-CB3AD34FBD4F}" srcOrd="1" destOrd="1" presId="urn:microsoft.com/office/officeart/2005/8/layout/hProcess4"/>
    <dgm:cxn modelId="{79605181-7AA6-4294-84A8-8E9717B1A534}" type="presOf" srcId="{9972270F-C33D-4FD4-BD29-E7E55EEFB5CD}" destId="{25E3BB8A-C88B-434A-A988-CB3AD34FBD4F}" srcOrd="1" destOrd="0" presId="urn:microsoft.com/office/officeart/2005/8/layout/hProcess4"/>
    <dgm:cxn modelId="{0C23428B-4AC6-42ED-88DF-482E3951D70E}" type="presOf" srcId="{F81316F4-DE6E-4FCD-A852-8DC608A61BA7}" destId="{4B65B4E7-BA2C-4403-AA6D-4E2916A7C706}" srcOrd="1" destOrd="2" presId="urn:microsoft.com/office/officeart/2005/8/layout/hProcess4"/>
    <dgm:cxn modelId="{76DB8694-22FC-46CD-B64C-9154FC994A45}" type="presOf" srcId="{0E0E41D0-B14C-45F7-AAF3-66D143224954}" destId="{1A26DA20-C7C9-4A32-98B9-C0EB80C564B7}" srcOrd="0" destOrd="1" presId="urn:microsoft.com/office/officeart/2005/8/layout/hProcess4"/>
    <dgm:cxn modelId="{1A1460A0-8416-4B40-B92F-CF2744C433B0}" type="presOf" srcId="{B0BD81B7-6FD2-4968-8B59-60918F97FBAD}" destId="{5F08B130-1DCC-4274-A45D-E72CFF12AB20}" srcOrd="0" destOrd="1" presId="urn:microsoft.com/office/officeart/2005/8/layout/hProcess4"/>
    <dgm:cxn modelId="{AA8C34A6-39E1-48C7-B828-DB1843C62322}" srcId="{08BA1B5B-48E3-4BDC-A569-CD210FF884DD}" destId="{0E0E41D0-B14C-45F7-AAF3-66D143224954}" srcOrd="1" destOrd="0" parTransId="{8FA09ED3-78D4-4513-B8E2-C54B588A77C0}" sibTransId="{668490B5-8AC4-441A-93FF-2906D8AD76B7}"/>
    <dgm:cxn modelId="{AD99E3A7-9A80-4D5B-9A2E-8BF3A848DBC6}" srcId="{3EC87BE9-3754-4CF0-B7AE-F0366507A73F}" destId="{B0BD81B7-6FD2-4968-8B59-60918F97FBAD}" srcOrd="1" destOrd="0" parTransId="{C6063CEA-2A29-4D87-BD98-23C9BBAF9108}" sibTransId="{25FF1B97-7504-49E5-AC06-3BAD768F9DBA}"/>
    <dgm:cxn modelId="{7906E1B3-0B3D-459F-89F7-677E87F0E0ED}" type="presOf" srcId="{3EC87BE9-3754-4CF0-B7AE-F0366507A73F}" destId="{8B8B7E28-A496-488E-B93D-AE3CEEECB4EA}" srcOrd="0" destOrd="0" presId="urn:microsoft.com/office/officeart/2005/8/layout/hProcess4"/>
    <dgm:cxn modelId="{C76F66BB-BE07-4250-8929-FA2798DA3DC5}" type="presOf" srcId="{25D6F866-88F5-4AA2-AB11-D2F3E8FCD570}" destId="{4B65B4E7-BA2C-4403-AA6D-4E2916A7C706}" srcOrd="1" destOrd="0" presId="urn:microsoft.com/office/officeart/2005/8/layout/hProcess4"/>
    <dgm:cxn modelId="{B8D92FBC-61F6-4E38-A4F2-7D7257B47A9B}" type="presOf" srcId="{9CB87F32-961B-4CEC-9536-D4071C66F5CC}" destId="{87B16DA0-05A2-4AE3-B2F6-67D7B2AC93D7}" srcOrd="0" destOrd="0" presId="urn:microsoft.com/office/officeart/2005/8/layout/hProcess4"/>
    <dgm:cxn modelId="{E2FA7DBD-8FCF-4961-81BF-B41853A8B208}" type="presOf" srcId="{CD71932A-068A-476B-9E8B-52BFDB0CB4D2}" destId="{4B65B4E7-BA2C-4403-AA6D-4E2916A7C706}" srcOrd="1" destOrd="1" presId="urn:microsoft.com/office/officeart/2005/8/layout/hProcess4"/>
    <dgm:cxn modelId="{6396D4CC-7435-4AA2-9675-74E5B940703A}" srcId="{08BA1B5B-48E3-4BDC-A569-CD210FF884DD}" destId="{79C3EEB4-68F4-4527-BB93-EEBC64865930}" srcOrd="2" destOrd="0" parTransId="{6B6C9E77-674E-490C-92D7-063B8C0AAFC7}" sibTransId="{9A9BC4D7-5BB7-49B4-8BF9-6B11481A5B9E}"/>
    <dgm:cxn modelId="{36DA4ED0-2E8F-41D9-B30C-C7069F5950F1}" type="presOf" srcId="{54A5C385-333B-4FFD-9BB3-0F8394FF7512}" destId="{60C74961-90B0-4B50-85A6-52CF877476E8}" srcOrd="0" destOrd="0" presId="urn:microsoft.com/office/officeart/2005/8/layout/hProcess4"/>
    <dgm:cxn modelId="{8CD18DE2-260E-4773-A5F1-F54C7674EFDB}" type="presOf" srcId="{08BA1B5B-48E3-4BDC-A569-CD210FF884DD}" destId="{1296CA62-2B01-4DE0-9FBC-2FEBE48049C8}" srcOrd="0" destOrd="0" presId="urn:microsoft.com/office/officeart/2005/8/layout/hProcess4"/>
    <dgm:cxn modelId="{7D06C1F0-4097-49CC-B039-D72C865DCCE7}" srcId="{54A5C385-333B-4FFD-9BB3-0F8394FF7512}" destId="{0FB41EA2-06D6-430B-8E78-700CD71BE14D}" srcOrd="0" destOrd="0" parTransId="{8A052775-224D-4EB7-8266-302F09CD887F}" sibTransId="{9CB87F32-961B-4CEC-9536-D4071C66F5CC}"/>
    <dgm:cxn modelId="{AF7E9EF9-021D-4863-9805-BF82A689868B}" type="presOf" srcId="{79C3EEB4-68F4-4527-BB93-EEBC64865930}" destId="{25E3BB8A-C88B-434A-A988-CB3AD34FBD4F}" srcOrd="1" destOrd="2" presId="urn:microsoft.com/office/officeart/2005/8/layout/hProcess4"/>
    <dgm:cxn modelId="{6A4C8DFB-7FD1-466E-B732-F85926146A0F}" srcId="{0FB41EA2-06D6-430B-8E78-700CD71BE14D}" destId="{CD71932A-068A-476B-9E8B-52BFDB0CB4D2}" srcOrd="1" destOrd="0" parTransId="{0FD0D8DF-0146-4CC4-9F6A-2B98DAD4C02E}" sibTransId="{BB40F434-C69E-4B0F-85B3-53127450FB5C}"/>
    <dgm:cxn modelId="{26F6E6FF-2A13-4FF9-9D7E-2D69A2417394}" srcId="{54A5C385-333B-4FFD-9BB3-0F8394FF7512}" destId="{08BA1B5B-48E3-4BDC-A569-CD210FF884DD}" srcOrd="1" destOrd="0" parTransId="{2F1A55C0-09B6-4980-B820-CE62FFFF30D5}" sibTransId="{FDF95EDC-86FD-44FD-841A-A0B309F749A1}"/>
    <dgm:cxn modelId="{8AB6839F-3A2A-417C-9E15-1BFBD376A716}" type="presParOf" srcId="{60C74961-90B0-4B50-85A6-52CF877476E8}" destId="{CDC5BD79-0759-4D6D-B207-A365BB8EBEC8}" srcOrd="0" destOrd="0" presId="urn:microsoft.com/office/officeart/2005/8/layout/hProcess4"/>
    <dgm:cxn modelId="{CEBEA5A7-B1FB-4B3A-B7B8-1DCB2EF43480}" type="presParOf" srcId="{60C74961-90B0-4B50-85A6-52CF877476E8}" destId="{42AB08F2-E43E-48F1-B722-41DE3182E458}" srcOrd="1" destOrd="0" presId="urn:microsoft.com/office/officeart/2005/8/layout/hProcess4"/>
    <dgm:cxn modelId="{E7F02E51-BB6D-4F89-9180-3DA2E9461650}" type="presParOf" srcId="{60C74961-90B0-4B50-85A6-52CF877476E8}" destId="{6F6BE16F-AA8A-4BFA-B177-7A2979CD5920}" srcOrd="2" destOrd="0" presId="urn:microsoft.com/office/officeart/2005/8/layout/hProcess4"/>
    <dgm:cxn modelId="{DF1CE943-BD8F-4800-A722-BF897E100F6D}" type="presParOf" srcId="{6F6BE16F-AA8A-4BFA-B177-7A2979CD5920}" destId="{943E71FB-39EF-4E42-9F19-008234F91672}" srcOrd="0" destOrd="0" presId="urn:microsoft.com/office/officeart/2005/8/layout/hProcess4"/>
    <dgm:cxn modelId="{553F2D0B-8A55-4F0D-B1DD-FA4F27524C6A}" type="presParOf" srcId="{943E71FB-39EF-4E42-9F19-008234F91672}" destId="{9153EC46-8FC6-4359-9A4E-EB0ADBCE1048}" srcOrd="0" destOrd="0" presId="urn:microsoft.com/office/officeart/2005/8/layout/hProcess4"/>
    <dgm:cxn modelId="{3FE9B27A-82F8-42AE-A4A2-4EB906F7FD36}" type="presParOf" srcId="{943E71FB-39EF-4E42-9F19-008234F91672}" destId="{94E07909-1368-4123-BF1B-AC0AB0EF440C}" srcOrd="1" destOrd="0" presId="urn:microsoft.com/office/officeart/2005/8/layout/hProcess4"/>
    <dgm:cxn modelId="{734127B5-7BA2-4310-9855-C8ACEEC8A928}" type="presParOf" srcId="{943E71FB-39EF-4E42-9F19-008234F91672}" destId="{4B65B4E7-BA2C-4403-AA6D-4E2916A7C706}" srcOrd="2" destOrd="0" presId="urn:microsoft.com/office/officeart/2005/8/layout/hProcess4"/>
    <dgm:cxn modelId="{FF678242-344F-4C86-99C2-D70F088FC404}" type="presParOf" srcId="{943E71FB-39EF-4E42-9F19-008234F91672}" destId="{24C32DEB-4488-455E-9727-33EF63A1013B}" srcOrd="3" destOrd="0" presId="urn:microsoft.com/office/officeart/2005/8/layout/hProcess4"/>
    <dgm:cxn modelId="{DB64DC86-9BB4-4413-9B83-7066EEFA31F3}" type="presParOf" srcId="{943E71FB-39EF-4E42-9F19-008234F91672}" destId="{3EE3D6DF-E44F-4AB3-A014-C290D9E2610B}" srcOrd="4" destOrd="0" presId="urn:microsoft.com/office/officeart/2005/8/layout/hProcess4"/>
    <dgm:cxn modelId="{4B895E63-9D01-48B3-A8B4-E1837F212BB9}" type="presParOf" srcId="{6F6BE16F-AA8A-4BFA-B177-7A2979CD5920}" destId="{87B16DA0-05A2-4AE3-B2F6-67D7B2AC93D7}" srcOrd="1" destOrd="0" presId="urn:microsoft.com/office/officeart/2005/8/layout/hProcess4"/>
    <dgm:cxn modelId="{F3E193B4-C5BA-4D89-9BE6-3CE0D342745F}" type="presParOf" srcId="{6F6BE16F-AA8A-4BFA-B177-7A2979CD5920}" destId="{34C010ED-D064-4AC0-B8C4-99B52A5A3778}" srcOrd="2" destOrd="0" presId="urn:microsoft.com/office/officeart/2005/8/layout/hProcess4"/>
    <dgm:cxn modelId="{4117ECF7-EA00-4F50-A973-EE34558BE3DB}" type="presParOf" srcId="{34C010ED-D064-4AC0-B8C4-99B52A5A3778}" destId="{7FF025DA-5C54-4755-9F3B-14E6BC74C29E}" srcOrd="0" destOrd="0" presId="urn:microsoft.com/office/officeart/2005/8/layout/hProcess4"/>
    <dgm:cxn modelId="{4C63C595-7ECF-491F-B9BA-22D037AB002E}" type="presParOf" srcId="{34C010ED-D064-4AC0-B8C4-99B52A5A3778}" destId="{1A26DA20-C7C9-4A32-98B9-C0EB80C564B7}" srcOrd="1" destOrd="0" presId="urn:microsoft.com/office/officeart/2005/8/layout/hProcess4"/>
    <dgm:cxn modelId="{5FE8B413-0420-419C-8B93-87FE7B9D1924}" type="presParOf" srcId="{34C010ED-D064-4AC0-B8C4-99B52A5A3778}" destId="{25E3BB8A-C88B-434A-A988-CB3AD34FBD4F}" srcOrd="2" destOrd="0" presId="urn:microsoft.com/office/officeart/2005/8/layout/hProcess4"/>
    <dgm:cxn modelId="{7696E2EE-1DE5-4238-B89A-E883573DCFE2}" type="presParOf" srcId="{34C010ED-D064-4AC0-B8C4-99B52A5A3778}" destId="{1296CA62-2B01-4DE0-9FBC-2FEBE48049C8}" srcOrd="3" destOrd="0" presId="urn:microsoft.com/office/officeart/2005/8/layout/hProcess4"/>
    <dgm:cxn modelId="{8AB5B7D0-F402-4BD3-A225-206328B83A49}" type="presParOf" srcId="{34C010ED-D064-4AC0-B8C4-99B52A5A3778}" destId="{F8E6E61E-8296-436C-99EF-77BEF8D6AB59}" srcOrd="4" destOrd="0" presId="urn:microsoft.com/office/officeart/2005/8/layout/hProcess4"/>
    <dgm:cxn modelId="{84827D00-3E0A-49E2-A68D-FA7E099055AD}" type="presParOf" srcId="{6F6BE16F-AA8A-4BFA-B177-7A2979CD5920}" destId="{FF4F1776-5B0E-4A1E-BD40-FC7678121F20}" srcOrd="3" destOrd="0" presId="urn:microsoft.com/office/officeart/2005/8/layout/hProcess4"/>
    <dgm:cxn modelId="{649B4506-71DD-4DEE-8540-C0BBA9732022}" type="presParOf" srcId="{6F6BE16F-AA8A-4BFA-B177-7A2979CD5920}" destId="{13DB4568-DB2F-4584-9159-09A6BDEE1F46}" srcOrd="4" destOrd="0" presId="urn:microsoft.com/office/officeart/2005/8/layout/hProcess4"/>
    <dgm:cxn modelId="{2E4A9C28-17CE-4B0E-B931-2C295067C8C4}" type="presParOf" srcId="{13DB4568-DB2F-4584-9159-09A6BDEE1F46}" destId="{BDAFE183-6AF1-472C-A2C1-75C7C32C4924}" srcOrd="0" destOrd="0" presId="urn:microsoft.com/office/officeart/2005/8/layout/hProcess4"/>
    <dgm:cxn modelId="{30B1499D-5712-4180-91D9-12A7F7C02BAF}" type="presParOf" srcId="{13DB4568-DB2F-4584-9159-09A6BDEE1F46}" destId="{5F08B130-1DCC-4274-A45D-E72CFF12AB20}" srcOrd="1" destOrd="0" presId="urn:microsoft.com/office/officeart/2005/8/layout/hProcess4"/>
    <dgm:cxn modelId="{CA24A257-DA86-4F31-85B8-F84884691EC1}" type="presParOf" srcId="{13DB4568-DB2F-4584-9159-09A6BDEE1F46}" destId="{CEE2C786-5C00-4292-8EAB-A3ED282B08E9}" srcOrd="2" destOrd="0" presId="urn:microsoft.com/office/officeart/2005/8/layout/hProcess4"/>
    <dgm:cxn modelId="{F92C8497-3631-4A20-804D-1D5E4840865D}" type="presParOf" srcId="{13DB4568-DB2F-4584-9159-09A6BDEE1F46}" destId="{8B8B7E28-A496-488E-B93D-AE3CEEECB4EA}" srcOrd="3" destOrd="0" presId="urn:microsoft.com/office/officeart/2005/8/layout/hProcess4"/>
    <dgm:cxn modelId="{F7E14F4D-2BBD-4E7A-8C16-BD7069DD81C1}" type="presParOf" srcId="{13DB4568-DB2F-4584-9159-09A6BDEE1F46}" destId="{4F2B24F8-FAB9-463D-9548-156EF4461F52}"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0.xml><?xml version="1.0" encoding="utf-8"?>
<dgm:dataModel xmlns:dgm="http://schemas.openxmlformats.org/drawingml/2006/diagram" xmlns:a="http://schemas.openxmlformats.org/drawingml/2006/main">
  <dgm:ptLst>
    <dgm:pt modelId="{8E55D9CA-FE1C-42E6-B09C-1C63C0502130}" type="doc">
      <dgm:prSet loTypeId="urn:microsoft.com/office/officeart/2005/8/layout/default#2" loCatId="list" qsTypeId="urn:microsoft.com/office/officeart/2005/8/quickstyle/3d3" qsCatId="3D" csTypeId="urn:microsoft.com/office/officeart/2005/8/colors/accent1_2" csCatId="accent1" phldr="1"/>
      <dgm:spPr/>
      <dgm:t>
        <a:bodyPr/>
        <a:lstStyle/>
        <a:p>
          <a:endParaRPr lang="en-US"/>
        </a:p>
      </dgm:t>
    </dgm:pt>
    <dgm:pt modelId="{17E34604-D1D1-4759-9BD4-757314E4F301}">
      <dgm:prSet phldrT="[Tex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sz="2800" dirty="0"/>
            <a:t>Industry or Macroeconomic Average</a:t>
          </a:r>
        </a:p>
      </dgm:t>
    </dgm:pt>
    <dgm:pt modelId="{D0CF35EF-3A37-4DA1-87E7-F81C579AB6B7}" type="parTrans" cxnId="{3CBAD2FA-BEE0-4946-BAB7-2038C14BF425}">
      <dgm:prSet/>
      <dgm:spPr/>
      <dgm:t>
        <a:bodyPr/>
        <a:lstStyle/>
        <a:p>
          <a:endParaRPr lang="en-US"/>
        </a:p>
      </dgm:t>
    </dgm:pt>
    <dgm:pt modelId="{043A2817-5435-43BD-BF1D-B95A73676924}" type="sibTrans" cxnId="{3CBAD2FA-BEE0-4946-BAB7-2038C14BF425}">
      <dgm:prSet/>
      <dgm:spPr/>
      <dgm:t>
        <a:bodyPr/>
        <a:lstStyle/>
        <a:p>
          <a:endParaRPr lang="en-US"/>
        </a:p>
      </dgm:t>
    </dgm:pt>
    <dgm:pt modelId="{76769D60-8018-456B-8D4A-37AE2D41F468}">
      <dgm:prSet phldrT="[Tex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sz="2800" i="1" dirty="0"/>
            <a:t>g</a:t>
          </a:r>
          <a:r>
            <a:rPr lang="en-US" sz="2800" dirty="0"/>
            <a:t> = </a:t>
          </a:r>
          <a:r>
            <a:rPr lang="en-US" sz="2800" i="1" dirty="0"/>
            <a:t>b</a:t>
          </a:r>
          <a:r>
            <a:rPr lang="en-US" sz="2800" dirty="0"/>
            <a:t> × ROE</a:t>
          </a:r>
        </a:p>
      </dgm:t>
    </dgm:pt>
    <dgm:pt modelId="{4097676F-FAE9-4866-8520-0A2E42DB8BAF}" type="parTrans" cxnId="{840816FD-3E7F-4BB5-9530-78567187F2E5}">
      <dgm:prSet/>
      <dgm:spPr/>
      <dgm:t>
        <a:bodyPr/>
        <a:lstStyle/>
        <a:p>
          <a:endParaRPr lang="en-US"/>
        </a:p>
      </dgm:t>
    </dgm:pt>
    <dgm:pt modelId="{A608657B-679B-40CB-BD29-9DD28C4C7FC7}" type="sibTrans" cxnId="{840816FD-3E7F-4BB5-9530-78567187F2E5}">
      <dgm:prSet/>
      <dgm:spPr/>
      <dgm:t>
        <a:bodyPr/>
        <a:lstStyle/>
        <a:p>
          <a:endParaRPr lang="en-US"/>
        </a:p>
      </dgm:t>
    </dgm:pt>
    <dgm:pt modelId="{F96F6FF4-3B74-4A00-AC00-8440BE706194}">
      <dgm:prSet phldrT="[Tex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sz="2800" dirty="0"/>
            <a:t>DuPont formula</a:t>
          </a:r>
        </a:p>
      </dgm:t>
    </dgm:pt>
    <dgm:pt modelId="{DAF364AA-1E00-4844-8C0D-4C905DF524B7}" type="parTrans" cxnId="{12044142-5484-474E-89F5-6F4ADB8DAD57}">
      <dgm:prSet/>
      <dgm:spPr/>
      <dgm:t>
        <a:bodyPr/>
        <a:lstStyle/>
        <a:p>
          <a:endParaRPr lang="en-US"/>
        </a:p>
      </dgm:t>
    </dgm:pt>
    <dgm:pt modelId="{16D36BD9-6AD0-41F8-964E-9EB89EF1D0C6}" type="sibTrans" cxnId="{12044142-5484-474E-89F5-6F4ADB8DAD57}">
      <dgm:prSet/>
      <dgm:spPr/>
      <dgm:t>
        <a:bodyPr/>
        <a:lstStyle/>
        <a:p>
          <a:endParaRPr lang="en-US"/>
        </a:p>
      </dgm:t>
    </dgm:pt>
    <dgm:pt modelId="{D5D0AA53-9AE8-47D9-9178-18EF273A2BDD}">
      <dgm:prSet phldrT="[Tex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sz="2800" dirty="0"/>
            <a:t>ROE = </a:t>
          </a:r>
          <a:r>
            <a:rPr lang="en-US" sz="2800" i="1" dirty="0"/>
            <a:t>r</a:t>
          </a:r>
        </a:p>
      </dgm:t>
    </dgm:pt>
    <dgm:pt modelId="{1BFE131C-7266-4D0F-8080-B521347DE10E}" type="parTrans" cxnId="{D7FD2608-DDAB-4F36-9423-9D50F08D8731}">
      <dgm:prSet/>
      <dgm:spPr/>
      <dgm:t>
        <a:bodyPr/>
        <a:lstStyle/>
        <a:p>
          <a:endParaRPr lang="en-US"/>
        </a:p>
      </dgm:t>
    </dgm:pt>
    <dgm:pt modelId="{4DEB8CA7-8432-4AD3-9297-BFD4D5191515}" type="sibTrans" cxnId="{D7FD2608-DDAB-4F36-9423-9D50F08D8731}">
      <dgm:prSet/>
      <dgm:spPr/>
      <dgm:t>
        <a:bodyPr/>
        <a:lstStyle/>
        <a:p>
          <a:endParaRPr lang="en-US"/>
        </a:p>
      </dgm:t>
    </dgm:pt>
    <dgm:pt modelId="{39284BAE-F1F0-41B0-A8B5-C4EB25BFFB39}">
      <dgm:prSet phldrT="[Tex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sz="2800" dirty="0"/>
            <a:t>ROE = industry ROE</a:t>
          </a:r>
        </a:p>
      </dgm:t>
    </dgm:pt>
    <dgm:pt modelId="{2626E59C-27A9-4D33-A2B1-1BBC7E35849F}" type="parTrans" cxnId="{C3B65EF3-C258-4D91-9411-0C9EACEDCF3B}">
      <dgm:prSet/>
      <dgm:spPr/>
      <dgm:t>
        <a:bodyPr/>
        <a:lstStyle/>
        <a:p>
          <a:endParaRPr lang="en-US"/>
        </a:p>
      </dgm:t>
    </dgm:pt>
    <dgm:pt modelId="{5DB75B94-FAA6-4EA4-8F26-A357E0407D60}" type="sibTrans" cxnId="{C3B65EF3-C258-4D91-9411-0C9EACEDCF3B}">
      <dgm:prSet/>
      <dgm:spPr/>
      <dgm:t>
        <a:bodyPr/>
        <a:lstStyle/>
        <a:p>
          <a:endParaRPr lang="en-US"/>
        </a:p>
      </dgm:t>
    </dgm:pt>
    <dgm:pt modelId="{46B9CDDA-A3D7-40DA-81D3-A5F936AD9F84}" type="pres">
      <dgm:prSet presAssocID="{8E55D9CA-FE1C-42E6-B09C-1C63C0502130}" presName="diagram" presStyleCnt="0">
        <dgm:presLayoutVars>
          <dgm:dir/>
          <dgm:resizeHandles val="exact"/>
        </dgm:presLayoutVars>
      </dgm:prSet>
      <dgm:spPr/>
    </dgm:pt>
    <dgm:pt modelId="{551B8AF0-AC81-485B-84D9-E39ADB92F76F}" type="pres">
      <dgm:prSet presAssocID="{17E34604-D1D1-4759-9BD4-757314E4F301}" presName="node" presStyleLbl="node1" presStyleIdx="0" presStyleCnt="2">
        <dgm:presLayoutVars>
          <dgm:bulletEnabled val="1"/>
        </dgm:presLayoutVars>
      </dgm:prSet>
      <dgm:spPr/>
    </dgm:pt>
    <dgm:pt modelId="{ED05D42F-7AB8-493B-97B5-AC068A3C4095}" type="pres">
      <dgm:prSet presAssocID="{043A2817-5435-43BD-BF1D-B95A73676924}" presName="sibTrans" presStyleCnt="0"/>
      <dgm:spPr/>
    </dgm:pt>
    <dgm:pt modelId="{1CFEB319-BA8D-4D47-889D-4F84BCF6B8A4}" type="pres">
      <dgm:prSet presAssocID="{76769D60-8018-456B-8D4A-37AE2D41F468}" presName="node" presStyleLbl="node1" presStyleIdx="1" presStyleCnt="2">
        <dgm:presLayoutVars>
          <dgm:bulletEnabled val="1"/>
        </dgm:presLayoutVars>
      </dgm:prSet>
      <dgm:spPr/>
    </dgm:pt>
  </dgm:ptLst>
  <dgm:cxnLst>
    <dgm:cxn modelId="{D7FD2608-DDAB-4F36-9423-9D50F08D8731}" srcId="{76769D60-8018-456B-8D4A-37AE2D41F468}" destId="{D5D0AA53-9AE8-47D9-9178-18EF273A2BDD}" srcOrd="1" destOrd="0" parTransId="{1BFE131C-7266-4D0F-8080-B521347DE10E}" sibTransId="{4DEB8CA7-8432-4AD3-9297-BFD4D5191515}"/>
    <dgm:cxn modelId="{F795311C-411B-419D-9FBB-2C3A90029982}" type="presOf" srcId="{76769D60-8018-456B-8D4A-37AE2D41F468}" destId="{1CFEB319-BA8D-4D47-889D-4F84BCF6B8A4}" srcOrd="0" destOrd="0" presId="urn:microsoft.com/office/officeart/2005/8/layout/default#2"/>
    <dgm:cxn modelId="{12044142-5484-474E-89F5-6F4ADB8DAD57}" srcId="{76769D60-8018-456B-8D4A-37AE2D41F468}" destId="{F96F6FF4-3B74-4A00-AC00-8440BE706194}" srcOrd="0" destOrd="0" parTransId="{DAF364AA-1E00-4844-8C0D-4C905DF524B7}" sibTransId="{16D36BD9-6AD0-41F8-964E-9EB89EF1D0C6}"/>
    <dgm:cxn modelId="{E83A6548-CCEC-496A-ACA7-282EF572C767}" type="presOf" srcId="{F96F6FF4-3B74-4A00-AC00-8440BE706194}" destId="{1CFEB319-BA8D-4D47-889D-4F84BCF6B8A4}" srcOrd="0" destOrd="1" presId="urn:microsoft.com/office/officeart/2005/8/layout/default#2"/>
    <dgm:cxn modelId="{0A76327C-D1F4-443A-AC43-B080DB59893A}" type="presOf" srcId="{39284BAE-F1F0-41B0-A8B5-C4EB25BFFB39}" destId="{1CFEB319-BA8D-4D47-889D-4F84BCF6B8A4}" srcOrd="0" destOrd="3" presId="urn:microsoft.com/office/officeart/2005/8/layout/default#2"/>
    <dgm:cxn modelId="{CC04349A-D88B-4C6D-BDB1-4F6AEA45DBC8}" type="presOf" srcId="{8E55D9CA-FE1C-42E6-B09C-1C63C0502130}" destId="{46B9CDDA-A3D7-40DA-81D3-A5F936AD9F84}" srcOrd="0" destOrd="0" presId="urn:microsoft.com/office/officeart/2005/8/layout/default#2"/>
    <dgm:cxn modelId="{5C9909BB-789B-43EA-99FF-302163FDA11B}" type="presOf" srcId="{17E34604-D1D1-4759-9BD4-757314E4F301}" destId="{551B8AF0-AC81-485B-84D9-E39ADB92F76F}" srcOrd="0" destOrd="0" presId="urn:microsoft.com/office/officeart/2005/8/layout/default#2"/>
    <dgm:cxn modelId="{C3B65EF3-C258-4D91-9411-0C9EACEDCF3B}" srcId="{76769D60-8018-456B-8D4A-37AE2D41F468}" destId="{39284BAE-F1F0-41B0-A8B5-C4EB25BFFB39}" srcOrd="2" destOrd="0" parTransId="{2626E59C-27A9-4D33-A2B1-1BBC7E35849F}" sibTransId="{5DB75B94-FAA6-4EA4-8F26-A357E0407D60}"/>
    <dgm:cxn modelId="{3CBAD2FA-BEE0-4946-BAB7-2038C14BF425}" srcId="{8E55D9CA-FE1C-42E6-B09C-1C63C0502130}" destId="{17E34604-D1D1-4759-9BD4-757314E4F301}" srcOrd="0" destOrd="0" parTransId="{D0CF35EF-3A37-4DA1-87E7-F81C579AB6B7}" sibTransId="{043A2817-5435-43BD-BF1D-B95A73676924}"/>
    <dgm:cxn modelId="{0209C8FB-4417-4C05-BEF1-9B6E8C467000}" type="presOf" srcId="{D5D0AA53-9AE8-47D9-9178-18EF273A2BDD}" destId="{1CFEB319-BA8D-4D47-889D-4F84BCF6B8A4}" srcOrd="0" destOrd="2" presId="urn:microsoft.com/office/officeart/2005/8/layout/default#2"/>
    <dgm:cxn modelId="{840816FD-3E7F-4BB5-9530-78567187F2E5}" srcId="{8E55D9CA-FE1C-42E6-B09C-1C63C0502130}" destId="{76769D60-8018-456B-8D4A-37AE2D41F468}" srcOrd="1" destOrd="0" parTransId="{4097676F-FAE9-4866-8520-0A2E42DB8BAF}" sibTransId="{A608657B-679B-40CB-BD29-9DD28C4C7FC7}"/>
    <dgm:cxn modelId="{822601DD-0D1A-490E-AE7F-F1DA1C90F37F}" type="presParOf" srcId="{46B9CDDA-A3D7-40DA-81D3-A5F936AD9F84}" destId="{551B8AF0-AC81-485B-84D9-E39ADB92F76F}" srcOrd="0" destOrd="0" presId="urn:microsoft.com/office/officeart/2005/8/layout/default#2"/>
    <dgm:cxn modelId="{88922C40-D207-4FE8-A5F8-F6A1730FFBED}" type="presParOf" srcId="{46B9CDDA-A3D7-40DA-81D3-A5F936AD9F84}" destId="{ED05D42F-7AB8-493B-97B5-AC068A3C4095}" srcOrd="1" destOrd="0" presId="urn:microsoft.com/office/officeart/2005/8/layout/default#2"/>
    <dgm:cxn modelId="{757CAADC-9DA2-485A-8108-D0E16BCF5199}" type="presParOf" srcId="{46B9CDDA-A3D7-40DA-81D3-A5F936AD9F84}" destId="{1CFEB319-BA8D-4D47-889D-4F84BCF6B8A4}" srcOrd="2" destOrd="0" presId="urn:microsoft.com/office/officeart/2005/8/layout/defaul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1.xml><?xml version="1.0" encoding="utf-8"?>
<dgm:dataModel xmlns:dgm="http://schemas.openxmlformats.org/drawingml/2006/diagram" xmlns:a="http://schemas.openxmlformats.org/drawingml/2006/main">
  <dgm:ptLst>
    <dgm:pt modelId="{89AAD52A-D8BC-4977-B9C9-0144C1AFDA8C}" type="doc">
      <dgm:prSet loTypeId="urn:microsoft.com/office/officeart/2005/8/layout/equation1" loCatId="relationship" qsTypeId="urn:microsoft.com/office/officeart/2005/8/quickstyle/3d2" qsCatId="3D" csTypeId="urn:microsoft.com/office/officeart/2005/8/colors/accent1_2" csCatId="accent1" phldr="1"/>
      <dgm:spPr/>
    </dgm:pt>
    <dgm:pt modelId="{E354B866-D482-46B9-B032-93D2FB7A1923}">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i="1" dirty="0"/>
            <a:t>g</a:t>
          </a:r>
        </a:p>
      </dgm:t>
    </dgm:pt>
    <dgm:pt modelId="{E24D51FF-BD7E-4BD7-827E-2E4F5DEBDD87}" type="parTrans" cxnId="{47A97D19-E87D-493C-AF26-83A148165CF7}">
      <dgm:prSet/>
      <dgm:spPr/>
      <dgm:t>
        <a:bodyPr/>
        <a:lstStyle/>
        <a:p>
          <a:endParaRPr lang="en-US"/>
        </a:p>
      </dgm:t>
    </dgm:pt>
    <dgm:pt modelId="{5C3D89E2-E85E-4473-B144-08D7D5F10515}" type="sibTrans" cxnId="{47A97D19-E87D-493C-AF26-83A148165CF7}">
      <dgm:prSet/>
      <dgm:spPr/>
      <dgm:t>
        <a:bodyPr/>
        <a:lstStyle/>
        <a:p>
          <a:endParaRPr lang="en-US" dirty="0"/>
        </a:p>
      </dgm:t>
    </dgm:pt>
    <dgm:pt modelId="{BE6DB831-9D09-48D2-9C18-61F3A94CEB46}">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0" i="1" dirty="0"/>
            <a:t>b</a:t>
          </a:r>
        </a:p>
      </dgm:t>
    </dgm:pt>
    <dgm:pt modelId="{EFA65BED-8AF3-4A1F-93DE-54DE99381838}" type="parTrans" cxnId="{FDF1A2AC-1CBC-4ACA-8B2F-503AD53CB120}">
      <dgm:prSet/>
      <dgm:spPr/>
      <dgm:t>
        <a:bodyPr/>
        <a:lstStyle/>
        <a:p>
          <a:endParaRPr lang="en-US"/>
        </a:p>
      </dgm:t>
    </dgm:pt>
    <dgm:pt modelId="{31B5B4ED-F5D3-4488-AF2D-21DE7F229BD9}" type="sibTrans" cxnId="{FDF1A2AC-1CBC-4ACA-8B2F-503AD53CB120}">
      <dgm:prSet/>
      <dgm:spPr/>
      <dgm:t>
        <a:bodyPr/>
        <a:lstStyle/>
        <a:p>
          <a:endParaRPr lang="en-US" dirty="0"/>
        </a:p>
      </dgm:t>
    </dgm:pt>
    <dgm:pt modelId="{D2946922-39C3-4764-B138-373C9215E5CE}">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i="0" dirty="0"/>
            <a:t>ROE</a:t>
          </a:r>
        </a:p>
      </dgm:t>
    </dgm:pt>
    <dgm:pt modelId="{222A5075-F2E8-4EEB-85B4-8F0F4567BBEC}" type="parTrans" cxnId="{CEED86DD-08DD-485E-9138-2C6B80848C5E}">
      <dgm:prSet/>
      <dgm:spPr/>
      <dgm:t>
        <a:bodyPr/>
        <a:lstStyle/>
        <a:p>
          <a:endParaRPr lang="en-US"/>
        </a:p>
      </dgm:t>
    </dgm:pt>
    <dgm:pt modelId="{5907ECB9-5E95-44B8-A680-DABB940BCBBF}" type="sibTrans" cxnId="{CEED86DD-08DD-485E-9138-2C6B80848C5E}">
      <dgm:prSet/>
      <dgm:spPr/>
      <dgm:t>
        <a:bodyPr/>
        <a:lstStyle/>
        <a:p>
          <a:endParaRPr lang="en-US"/>
        </a:p>
      </dgm:t>
    </dgm:pt>
    <dgm:pt modelId="{EEB8ACF5-FCA9-459E-BA0E-5B97330B07C4}" type="pres">
      <dgm:prSet presAssocID="{89AAD52A-D8BC-4977-B9C9-0144C1AFDA8C}" presName="linearFlow" presStyleCnt="0">
        <dgm:presLayoutVars>
          <dgm:dir/>
          <dgm:resizeHandles val="exact"/>
        </dgm:presLayoutVars>
      </dgm:prSet>
      <dgm:spPr/>
    </dgm:pt>
    <dgm:pt modelId="{6F9A2A79-34C7-4E2B-9867-E2A5FF7EF02A}" type="pres">
      <dgm:prSet presAssocID="{E354B866-D482-46B9-B032-93D2FB7A1923}" presName="node" presStyleLbl="node1" presStyleIdx="0" presStyleCnt="3">
        <dgm:presLayoutVars>
          <dgm:bulletEnabled val="1"/>
        </dgm:presLayoutVars>
      </dgm:prSet>
      <dgm:spPr/>
    </dgm:pt>
    <dgm:pt modelId="{ABA68776-99BA-455F-A1D3-ED12B47FE3B7}" type="pres">
      <dgm:prSet presAssocID="{5C3D89E2-E85E-4473-B144-08D7D5F10515}" presName="spacerL" presStyleCnt="0"/>
      <dgm:spPr/>
    </dgm:pt>
    <dgm:pt modelId="{BD7824E8-0312-4043-8406-88F424A0A8A4}" type="pres">
      <dgm:prSet presAssocID="{5C3D89E2-E85E-4473-B144-08D7D5F10515}" presName="sibTrans" presStyleLbl="sibTrans2D1" presStyleIdx="0" presStyleCnt="2"/>
      <dgm:spPr>
        <a:prstGeom prst="mathEqual">
          <a:avLst/>
        </a:prstGeom>
      </dgm:spPr>
    </dgm:pt>
    <dgm:pt modelId="{4D70FE3C-8B0D-497D-94B1-2EB198530957}" type="pres">
      <dgm:prSet presAssocID="{5C3D89E2-E85E-4473-B144-08D7D5F10515}" presName="spacerR" presStyleCnt="0"/>
      <dgm:spPr/>
    </dgm:pt>
    <dgm:pt modelId="{A259A8B4-775F-4E49-8FE1-C24A68FEA5C7}" type="pres">
      <dgm:prSet presAssocID="{BE6DB831-9D09-48D2-9C18-61F3A94CEB46}" presName="node" presStyleLbl="node1" presStyleIdx="1" presStyleCnt="3">
        <dgm:presLayoutVars>
          <dgm:bulletEnabled val="1"/>
        </dgm:presLayoutVars>
      </dgm:prSet>
      <dgm:spPr/>
    </dgm:pt>
    <dgm:pt modelId="{244DFEB1-FD58-43FD-B22A-9B51B6CFABC3}" type="pres">
      <dgm:prSet presAssocID="{31B5B4ED-F5D3-4488-AF2D-21DE7F229BD9}" presName="spacerL" presStyleCnt="0"/>
      <dgm:spPr/>
    </dgm:pt>
    <dgm:pt modelId="{DDFE527D-F11D-4EBC-8A6B-59B6FA0731DE}" type="pres">
      <dgm:prSet presAssocID="{31B5B4ED-F5D3-4488-AF2D-21DE7F229BD9}" presName="sibTrans" presStyleLbl="sibTrans2D1" presStyleIdx="1" presStyleCnt="2"/>
      <dgm:spPr>
        <a:prstGeom prst="mathMultiply">
          <a:avLst/>
        </a:prstGeom>
      </dgm:spPr>
    </dgm:pt>
    <dgm:pt modelId="{D79B08CF-FF33-4154-8EAA-18D36604B31C}" type="pres">
      <dgm:prSet presAssocID="{31B5B4ED-F5D3-4488-AF2D-21DE7F229BD9}" presName="spacerR" presStyleCnt="0"/>
      <dgm:spPr/>
    </dgm:pt>
    <dgm:pt modelId="{2C831605-9D2E-4AEF-8252-AD1447E01B81}" type="pres">
      <dgm:prSet presAssocID="{D2946922-39C3-4764-B138-373C9215E5CE}" presName="node" presStyleLbl="node1" presStyleIdx="2" presStyleCnt="3">
        <dgm:presLayoutVars>
          <dgm:bulletEnabled val="1"/>
        </dgm:presLayoutVars>
      </dgm:prSet>
      <dgm:spPr/>
    </dgm:pt>
  </dgm:ptLst>
  <dgm:cxnLst>
    <dgm:cxn modelId="{1DD95B18-3743-4945-A370-92B76E7FEEFC}" type="presOf" srcId="{BE6DB831-9D09-48D2-9C18-61F3A94CEB46}" destId="{A259A8B4-775F-4E49-8FE1-C24A68FEA5C7}" srcOrd="0" destOrd="0" presId="urn:microsoft.com/office/officeart/2005/8/layout/equation1"/>
    <dgm:cxn modelId="{47A97D19-E87D-493C-AF26-83A148165CF7}" srcId="{89AAD52A-D8BC-4977-B9C9-0144C1AFDA8C}" destId="{E354B866-D482-46B9-B032-93D2FB7A1923}" srcOrd="0" destOrd="0" parTransId="{E24D51FF-BD7E-4BD7-827E-2E4F5DEBDD87}" sibTransId="{5C3D89E2-E85E-4473-B144-08D7D5F10515}"/>
    <dgm:cxn modelId="{FE157C5B-738D-49C8-9553-95F328E61A86}" type="presOf" srcId="{89AAD52A-D8BC-4977-B9C9-0144C1AFDA8C}" destId="{EEB8ACF5-FCA9-459E-BA0E-5B97330B07C4}" srcOrd="0" destOrd="0" presId="urn:microsoft.com/office/officeart/2005/8/layout/equation1"/>
    <dgm:cxn modelId="{4D142C45-464E-47EC-8BCE-9E922A809D4E}" type="presOf" srcId="{E354B866-D482-46B9-B032-93D2FB7A1923}" destId="{6F9A2A79-34C7-4E2B-9867-E2A5FF7EF02A}" srcOrd="0" destOrd="0" presId="urn:microsoft.com/office/officeart/2005/8/layout/equation1"/>
    <dgm:cxn modelId="{B36B6C45-5ADA-4191-B8E3-E8BBF04E121E}" type="presOf" srcId="{D2946922-39C3-4764-B138-373C9215E5CE}" destId="{2C831605-9D2E-4AEF-8252-AD1447E01B81}" srcOrd="0" destOrd="0" presId="urn:microsoft.com/office/officeart/2005/8/layout/equation1"/>
    <dgm:cxn modelId="{08C1CB47-D2D6-4214-B9C6-F25F6D0BBD43}" type="presOf" srcId="{31B5B4ED-F5D3-4488-AF2D-21DE7F229BD9}" destId="{DDFE527D-F11D-4EBC-8A6B-59B6FA0731DE}" srcOrd="0" destOrd="0" presId="urn:microsoft.com/office/officeart/2005/8/layout/equation1"/>
    <dgm:cxn modelId="{FDF1A2AC-1CBC-4ACA-8B2F-503AD53CB120}" srcId="{89AAD52A-D8BC-4977-B9C9-0144C1AFDA8C}" destId="{BE6DB831-9D09-48D2-9C18-61F3A94CEB46}" srcOrd="1" destOrd="0" parTransId="{EFA65BED-8AF3-4A1F-93DE-54DE99381838}" sibTransId="{31B5B4ED-F5D3-4488-AF2D-21DE7F229BD9}"/>
    <dgm:cxn modelId="{344350D4-7276-44AC-801C-1861B2D6CA25}" type="presOf" srcId="{5C3D89E2-E85E-4473-B144-08D7D5F10515}" destId="{BD7824E8-0312-4043-8406-88F424A0A8A4}" srcOrd="0" destOrd="0" presId="urn:microsoft.com/office/officeart/2005/8/layout/equation1"/>
    <dgm:cxn modelId="{CEED86DD-08DD-485E-9138-2C6B80848C5E}" srcId="{89AAD52A-D8BC-4977-B9C9-0144C1AFDA8C}" destId="{D2946922-39C3-4764-B138-373C9215E5CE}" srcOrd="2" destOrd="0" parTransId="{222A5075-F2E8-4EEB-85B4-8F0F4567BBEC}" sibTransId="{5907ECB9-5E95-44B8-A680-DABB940BCBBF}"/>
    <dgm:cxn modelId="{6D647ED3-E46C-42E0-8758-E4B32DAE8433}" type="presParOf" srcId="{EEB8ACF5-FCA9-459E-BA0E-5B97330B07C4}" destId="{6F9A2A79-34C7-4E2B-9867-E2A5FF7EF02A}" srcOrd="0" destOrd="0" presId="urn:microsoft.com/office/officeart/2005/8/layout/equation1"/>
    <dgm:cxn modelId="{0DE6D21F-DD32-4CA0-A303-78E26BBF984E}" type="presParOf" srcId="{EEB8ACF5-FCA9-459E-BA0E-5B97330B07C4}" destId="{ABA68776-99BA-455F-A1D3-ED12B47FE3B7}" srcOrd="1" destOrd="0" presId="urn:microsoft.com/office/officeart/2005/8/layout/equation1"/>
    <dgm:cxn modelId="{DB9C87A1-49CA-4D07-ADF3-B9945931BD19}" type="presParOf" srcId="{EEB8ACF5-FCA9-459E-BA0E-5B97330B07C4}" destId="{BD7824E8-0312-4043-8406-88F424A0A8A4}" srcOrd="2" destOrd="0" presId="urn:microsoft.com/office/officeart/2005/8/layout/equation1"/>
    <dgm:cxn modelId="{486FD30E-4030-4E03-8E88-A80B3A84D20A}" type="presParOf" srcId="{EEB8ACF5-FCA9-459E-BA0E-5B97330B07C4}" destId="{4D70FE3C-8B0D-497D-94B1-2EB198530957}" srcOrd="3" destOrd="0" presId="urn:microsoft.com/office/officeart/2005/8/layout/equation1"/>
    <dgm:cxn modelId="{A526A66B-E9E0-4D68-B21B-53697B0847C7}" type="presParOf" srcId="{EEB8ACF5-FCA9-459E-BA0E-5B97330B07C4}" destId="{A259A8B4-775F-4E49-8FE1-C24A68FEA5C7}" srcOrd="4" destOrd="0" presId="urn:microsoft.com/office/officeart/2005/8/layout/equation1"/>
    <dgm:cxn modelId="{D5D7E0C9-5EB2-47B2-93CB-3A683881347C}" type="presParOf" srcId="{EEB8ACF5-FCA9-459E-BA0E-5B97330B07C4}" destId="{244DFEB1-FD58-43FD-B22A-9B51B6CFABC3}" srcOrd="5" destOrd="0" presId="urn:microsoft.com/office/officeart/2005/8/layout/equation1"/>
    <dgm:cxn modelId="{683A3750-B57B-4C41-9FB9-A8524F23B63A}" type="presParOf" srcId="{EEB8ACF5-FCA9-459E-BA0E-5B97330B07C4}" destId="{DDFE527D-F11D-4EBC-8A6B-59B6FA0731DE}" srcOrd="6" destOrd="0" presId="urn:microsoft.com/office/officeart/2005/8/layout/equation1"/>
    <dgm:cxn modelId="{AA5A2970-A038-45BC-B61D-4D9E86A42388}" type="presParOf" srcId="{EEB8ACF5-FCA9-459E-BA0E-5B97330B07C4}" destId="{D79B08CF-FF33-4154-8EAA-18D36604B31C}" srcOrd="7" destOrd="0" presId="urn:microsoft.com/office/officeart/2005/8/layout/equation1"/>
    <dgm:cxn modelId="{54BD22B0-D169-443C-8C1B-037FD3390265}" type="presParOf" srcId="{EEB8ACF5-FCA9-459E-BA0E-5B97330B07C4}" destId="{2C831605-9D2E-4AEF-8252-AD1447E01B81}"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2.xml><?xml version="1.0" encoding="utf-8"?>
<dgm:dataModel xmlns:dgm="http://schemas.openxmlformats.org/drawingml/2006/diagram" xmlns:a="http://schemas.openxmlformats.org/drawingml/2006/main">
  <dgm:ptLst>
    <dgm:pt modelId="{84758569-E18A-47C6-B563-157F9A81184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650E301-2572-4876-AD74-35A23674B27A}">
      <dgm:prSet phldrT="[Text]" custT="1"/>
      <dgm:spPr/>
      <dgm:t>
        <a:bodyPr/>
        <a:lstStyle/>
        <a:p>
          <a:r>
            <a:rPr lang="en-US" sz="2000" dirty="0"/>
            <a:t>Choice of Discounted Cash Flow Models</a:t>
          </a:r>
        </a:p>
      </dgm:t>
    </dgm:pt>
    <dgm:pt modelId="{52A61D71-AA01-4047-9E3A-57AC828DEF6D}" type="parTrans" cxnId="{7D988956-9DAF-446C-BF9E-23CA7360C9EC}">
      <dgm:prSet/>
      <dgm:spPr/>
      <dgm:t>
        <a:bodyPr/>
        <a:lstStyle/>
        <a:p>
          <a:endParaRPr lang="en-US"/>
        </a:p>
      </dgm:t>
    </dgm:pt>
    <dgm:pt modelId="{D9C86E0A-7FE7-4EA6-A3F1-81B73BCBCAF2}" type="sibTrans" cxnId="{7D988956-9DAF-446C-BF9E-23CA7360C9EC}">
      <dgm:prSet/>
      <dgm:spPr/>
      <dgm:t>
        <a:bodyPr/>
        <a:lstStyle/>
        <a:p>
          <a:endParaRPr lang="en-US"/>
        </a:p>
      </dgm:t>
    </dgm:pt>
    <dgm:pt modelId="{16EE4D4D-C43B-4ECA-8AF1-3E661D22C593}">
      <dgm:prSet phldrT="[Text]" custT="1"/>
      <dgm:spPr/>
      <dgm:t>
        <a:bodyPr/>
        <a:lstStyle/>
        <a:p>
          <a:r>
            <a:rPr lang="en-US" sz="2000" dirty="0"/>
            <a:t>Gordon Growth Model</a:t>
          </a:r>
          <a:endParaRPr lang="en-US" sz="1400" dirty="0"/>
        </a:p>
      </dgm:t>
    </dgm:pt>
    <dgm:pt modelId="{1725B786-1359-4629-B034-2ED6F892DB7B}" type="parTrans" cxnId="{8F5F4B60-4113-46B6-AB37-46EC9EAFFE5C}">
      <dgm:prSet/>
      <dgm:spPr/>
      <dgm:t>
        <a:bodyPr/>
        <a:lstStyle/>
        <a:p>
          <a:endParaRPr lang="en-US"/>
        </a:p>
      </dgm:t>
    </dgm:pt>
    <dgm:pt modelId="{91CA8E83-D001-421B-B662-4651124A90C2}" type="sibTrans" cxnId="{8F5F4B60-4113-46B6-AB37-46EC9EAFFE5C}">
      <dgm:prSet/>
      <dgm:spPr/>
      <dgm:t>
        <a:bodyPr/>
        <a:lstStyle/>
        <a:p>
          <a:endParaRPr lang="en-US"/>
        </a:p>
      </dgm:t>
    </dgm:pt>
    <dgm:pt modelId="{0F6AAB9B-21F0-40ED-A920-E7C77C3D69DB}">
      <dgm:prSet/>
      <dgm:spPr/>
      <dgm:t>
        <a:bodyPr/>
        <a:lstStyle/>
        <a:p>
          <a:r>
            <a:rPr lang="en-US" dirty="0"/>
            <a:t>Assumes constant </a:t>
          </a:r>
          <a:r>
            <a:rPr lang="en-US" i="1" dirty="0"/>
            <a:t>g</a:t>
          </a:r>
          <a:r>
            <a:rPr lang="en-US" dirty="0"/>
            <a:t> and </a:t>
          </a:r>
          <a:r>
            <a:rPr lang="en-US" i="1" dirty="0"/>
            <a:t>r</a:t>
          </a:r>
          <a:r>
            <a:rPr lang="en-US" dirty="0"/>
            <a:t> &gt; </a:t>
          </a:r>
          <a:r>
            <a:rPr lang="en-US" i="1" dirty="0"/>
            <a:t>g</a:t>
          </a:r>
        </a:p>
      </dgm:t>
    </dgm:pt>
    <dgm:pt modelId="{5277F48D-6AFF-4FAA-BF46-DDB4CBA23C04}" type="parTrans" cxnId="{0E7683F7-8930-4235-B740-336330AB3320}">
      <dgm:prSet/>
      <dgm:spPr/>
      <dgm:t>
        <a:bodyPr/>
        <a:lstStyle/>
        <a:p>
          <a:endParaRPr lang="en-US"/>
        </a:p>
      </dgm:t>
    </dgm:pt>
    <dgm:pt modelId="{992D02C8-A3A2-4B74-9DED-7486B8238B63}" type="sibTrans" cxnId="{0E7683F7-8930-4235-B740-336330AB3320}">
      <dgm:prSet/>
      <dgm:spPr/>
      <dgm:t>
        <a:bodyPr/>
        <a:lstStyle/>
        <a:p>
          <a:endParaRPr lang="en-US"/>
        </a:p>
      </dgm:t>
    </dgm:pt>
    <dgm:pt modelId="{52002A39-6650-490B-95C1-965B3230CCD3}">
      <dgm:prSet/>
      <dgm:spPr/>
      <dgm:t>
        <a:bodyPr/>
        <a:lstStyle/>
        <a:p>
          <a:r>
            <a:rPr lang="en-US" dirty="0"/>
            <a:t>Dividend discount models, free cash flow models, residual income models</a:t>
          </a:r>
          <a:endParaRPr lang="en-US" b="0" dirty="0"/>
        </a:p>
      </dgm:t>
    </dgm:pt>
    <dgm:pt modelId="{9C1B7C35-6248-4934-A241-A34FF310B557}" type="parTrans" cxnId="{8D07C65B-54FD-4F34-8B3E-8F82BF66AD4E}">
      <dgm:prSet/>
      <dgm:spPr/>
      <dgm:t>
        <a:bodyPr/>
        <a:lstStyle/>
        <a:p>
          <a:endParaRPr lang="en-US"/>
        </a:p>
      </dgm:t>
    </dgm:pt>
    <dgm:pt modelId="{A501D958-E74E-4E35-AEE7-D8EE6EFB3CBF}" type="sibTrans" cxnId="{8D07C65B-54FD-4F34-8B3E-8F82BF66AD4E}">
      <dgm:prSet/>
      <dgm:spPr/>
      <dgm:t>
        <a:bodyPr/>
        <a:lstStyle/>
        <a:p>
          <a:endParaRPr lang="en-US"/>
        </a:p>
      </dgm:t>
    </dgm:pt>
    <dgm:pt modelId="{AAA08D2C-69E0-4F63-8621-2A49E943A675}">
      <dgm:prSet/>
      <dgm:spPr/>
      <dgm:t>
        <a:bodyPr/>
        <a:lstStyle/>
        <a:p>
          <a:r>
            <a:rPr lang="en-US" b="0" dirty="0"/>
            <a:t>Dividend models most appropriate for</a:t>
          </a:r>
        </a:p>
      </dgm:t>
    </dgm:pt>
    <dgm:pt modelId="{EE671743-7943-4A55-B66D-0B7C2F4F14D3}" type="parTrans" cxnId="{C4BA4F9A-DDB1-4F61-9BAC-F1B04A98F40D}">
      <dgm:prSet/>
      <dgm:spPr/>
      <dgm:t>
        <a:bodyPr/>
        <a:lstStyle/>
        <a:p>
          <a:endParaRPr lang="en-US"/>
        </a:p>
      </dgm:t>
    </dgm:pt>
    <dgm:pt modelId="{5F78F277-68AB-41D7-9B3B-29BD79652358}" type="sibTrans" cxnId="{C4BA4F9A-DDB1-4F61-9BAC-F1B04A98F40D}">
      <dgm:prSet/>
      <dgm:spPr/>
      <dgm:t>
        <a:bodyPr/>
        <a:lstStyle/>
        <a:p>
          <a:endParaRPr lang="en-US"/>
        </a:p>
      </dgm:t>
    </dgm:pt>
    <dgm:pt modelId="{4001FD73-6963-4935-9727-9B6FA2770DB0}">
      <dgm:prSet/>
      <dgm:spPr/>
      <dgm:t>
        <a:bodyPr/>
        <a:lstStyle/>
        <a:p>
          <a:r>
            <a:rPr lang="en-US" b="0" dirty="0"/>
            <a:t>M</a:t>
          </a:r>
          <a:r>
            <a:rPr lang="en-US" baseline="0" dirty="0"/>
            <a:t>ature, profitable, dividend-paying firms</a:t>
          </a:r>
          <a:endParaRPr lang="en-US" b="0" dirty="0"/>
        </a:p>
      </dgm:t>
    </dgm:pt>
    <dgm:pt modelId="{F5459598-4A60-4F73-BF14-3347773FEC2F}" type="parTrans" cxnId="{05C319B2-FB52-4AB7-8216-8B60121F953E}">
      <dgm:prSet/>
      <dgm:spPr/>
      <dgm:t>
        <a:bodyPr/>
        <a:lstStyle/>
        <a:p>
          <a:endParaRPr lang="en-US"/>
        </a:p>
      </dgm:t>
    </dgm:pt>
    <dgm:pt modelId="{7F9D5421-0089-430E-923F-EAC06B9E6E10}" type="sibTrans" cxnId="{05C319B2-FB52-4AB7-8216-8B60121F953E}">
      <dgm:prSet/>
      <dgm:spPr/>
      <dgm:t>
        <a:bodyPr/>
        <a:lstStyle/>
        <a:p>
          <a:endParaRPr lang="en-US"/>
        </a:p>
      </dgm:t>
    </dgm:pt>
    <dgm:pt modelId="{C786615E-8F3A-41E6-AADE-9644F5046A41}">
      <dgm:prSet/>
      <dgm:spPr/>
      <dgm:t>
        <a:bodyPr/>
        <a:lstStyle/>
        <a:p>
          <a:r>
            <a:rPr lang="en-US" baseline="0" dirty="0"/>
            <a:t>Noncontrolling shareholder perspective </a:t>
          </a:r>
          <a:endParaRPr lang="en-US" b="0" dirty="0"/>
        </a:p>
      </dgm:t>
    </dgm:pt>
    <dgm:pt modelId="{C4A582A6-B272-4D7C-9392-EA21C7B53A78}" type="parTrans" cxnId="{8F07E066-CB11-4B2D-BE78-5484109E14DD}">
      <dgm:prSet/>
      <dgm:spPr/>
      <dgm:t>
        <a:bodyPr/>
        <a:lstStyle/>
        <a:p>
          <a:endParaRPr lang="en-US"/>
        </a:p>
      </dgm:t>
    </dgm:pt>
    <dgm:pt modelId="{478C37A2-AFBF-40E5-8D40-12CF21F1EB5D}" type="sibTrans" cxnId="{8F07E066-CB11-4B2D-BE78-5484109E14DD}">
      <dgm:prSet/>
      <dgm:spPr/>
      <dgm:t>
        <a:bodyPr/>
        <a:lstStyle/>
        <a:p>
          <a:endParaRPr lang="en-US"/>
        </a:p>
      </dgm:t>
    </dgm:pt>
    <dgm:pt modelId="{98BD86A1-C434-419D-8BB0-BA8B6D191E71}">
      <dgm:prSet/>
      <dgm:spPr/>
      <dgm:t>
        <a:bodyPr/>
        <a:lstStyle/>
        <a:p>
          <a:r>
            <a:rPr lang="en-US" dirty="0"/>
            <a:t>Applicable to mature, stable firms</a:t>
          </a:r>
        </a:p>
      </dgm:t>
    </dgm:pt>
    <dgm:pt modelId="{2F48AA0F-EAA3-4ED9-955D-69DF78D9BC9F}" type="parTrans" cxnId="{90432957-EB59-4A6C-A294-F7991C30C866}">
      <dgm:prSet/>
      <dgm:spPr/>
      <dgm:t>
        <a:bodyPr/>
        <a:lstStyle/>
        <a:p>
          <a:endParaRPr lang="en-US"/>
        </a:p>
      </dgm:t>
    </dgm:pt>
    <dgm:pt modelId="{F4BE0C72-2AFE-4CAD-BF9D-EE05BF2A30AA}" type="sibTrans" cxnId="{90432957-EB59-4A6C-A294-F7991C30C866}">
      <dgm:prSet/>
      <dgm:spPr/>
      <dgm:t>
        <a:bodyPr/>
        <a:lstStyle/>
        <a:p>
          <a:endParaRPr lang="en-US"/>
        </a:p>
      </dgm:t>
    </dgm:pt>
    <dgm:pt modelId="{DFB00C2B-12B4-48F1-A32C-F7B9F8739219}">
      <dgm:prSet/>
      <dgm:spPr/>
      <dgm:t>
        <a:bodyPr/>
        <a:lstStyle/>
        <a:p>
          <a:r>
            <a:rPr lang="en-US" dirty="0"/>
            <a:t>Estimated value very sensitive to </a:t>
          </a:r>
          <a:r>
            <a:rPr lang="en-US" i="1" dirty="0"/>
            <a:t>r</a:t>
          </a:r>
          <a:r>
            <a:rPr lang="en-US" dirty="0"/>
            <a:t> </a:t>
          </a:r>
          <a:r>
            <a:rPr lang="en-US" dirty="0">
              <a:latin typeface="Calibri"/>
            </a:rPr>
            <a:t>–</a:t>
          </a:r>
          <a:r>
            <a:rPr lang="en-US" i="1" dirty="0">
              <a:latin typeface="Calibri"/>
            </a:rPr>
            <a:t> </a:t>
          </a:r>
          <a:r>
            <a:rPr lang="en-US" i="1" dirty="0"/>
            <a:t>g</a:t>
          </a:r>
          <a:r>
            <a:rPr lang="en-US" dirty="0"/>
            <a:t> denominator</a:t>
          </a:r>
        </a:p>
      </dgm:t>
    </dgm:pt>
    <dgm:pt modelId="{CE5E45E5-014F-4ED7-8E9B-F9B96EF99A84}" type="parTrans" cxnId="{FA2278F2-CA96-45AA-AB3D-AF6AC7E255FD}">
      <dgm:prSet/>
      <dgm:spPr/>
      <dgm:t>
        <a:bodyPr/>
        <a:lstStyle/>
        <a:p>
          <a:endParaRPr lang="en-US"/>
        </a:p>
      </dgm:t>
    </dgm:pt>
    <dgm:pt modelId="{8032016F-E470-4CA8-849F-CA2D9176D5B9}" type="sibTrans" cxnId="{FA2278F2-CA96-45AA-AB3D-AF6AC7E255FD}">
      <dgm:prSet/>
      <dgm:spPr/>
      <dgm:t>
        <a:bodyPr/>
        <a:lstStyle/>
        <a:p>
          <a:endParaRPr lang="en-US"/>
        </a:p>
      </dgm:t>
    </dgm:pt>
    <dgm:pt modelId="{857708D8-C171-4E79-9162-CC68307DEA04}" type="pres">
      <dgm:prSet presAssocID="{84758569-E18A-47C6-B563-157F9A81184E}" presName="linear" presStyleCnt="0">
        <dgm:presLayoutVars>
          <dgm:dir/>
          <dgm:animLvl val="lvl"/>
          <dgm:resizeHandles val="exact"/>
        </dgm:presLayoutVars>
      </dgm:prSet>
      <dgm:spPr/>
    </dgm:pt>
    <dgm:pt modelId="{07516B8E-3088-4CEA-9A52-2B0E458E0BFE}" type="pres">
      <dgm:prSet presAssocID="{9650E301-2572-4876-AD74-35A23674B27A}" presName="parentLin" presStyleCnt="0"/>
      <dgm:spPr/>
    </dgm:pt>
    <dgm:pt modelId="{BD5E4D2E-DE73-4281-83A2-EDAE9360E3FF}" type="pres">
      <dgm:prSet presAssocID="{9650E301-2572-4876-AD74-35A23674B27A}" presName="parentLeftMargin" presStyleLbl="node1" presStyleIdx="0" presStyleCnt="2"/>
      <dgm:spPr/>
    </dgm:pt>
    <dgm:pt modelId="{A89EFCD0-A9A8-40BF-8198-A336EE87BC3F}" type="pres">
      <dgm:prSet presAssocID="{9650E301-2572-4876-AD74-35A23674B27A}" presName="parentText" presStyleLbl="node1" presStyleIdx="0" presStyleCnt="2" custScaleX="122523" custScaleY="96533">
        <dgm:presLayoutVars>
          <dgm:chMax val="0"/>
          <dgm:bulletEnabled val="1"/>
        </dgm:presLayoutVars>
      </dgm:prSet>
      <dgm:spPr/>
    </dgm:pt>
    <dgm:pt modelId="{8DEF7B26-66BA-4529-9081-46BC5BB9654F}" type="pres">
      <dgm:prSet presAssocID="{9650E301-2572-4876-AD74-35A23674B27A}" presName="negativeSpace" presStyleCnt="0"/>
      <dgm:spPr/>
    </dgm:pt>
    <dgm:pt modelId="{066F4DFF-D965-4EA7-9B67-5DEE464D85B3}" type="pres">
      <dgm:prSet presAssocID="{9650E301-2572-4876-AD74-35A23674B27A}" presName="childText" presStyleLbl="conFgAcc1" presStyleIdx="0" presStyleCnt="2">
        <dgm:presLayoutVars>
          <dgm:bulletEnabled val="1"/>
        </dgm:presLayoutVars>
      </dgm:prSet>
      <dgm:spPr/>
    </dgm:pt>
    <dgm:pt modelId="{74D0FCBC-7E03-4544-8162-4B95B02E9EC3}" type="pres">
      <dgm:prSet presAssocID="{D9C86E0A-7FE7-4EA6-A3F1-81B73BCBCAF2}" presName="spaceBetweenRectangles" presStyleCnt="0"/>
      <dgm:spPr/>
    </dgm:pt>
    <dgm:pt modelId="{65F06C17-B447-4374-9C45-01E447A59191}" type="pres">
      <dgm:prSet presAssocID="{16EE4D4D-C43B-4ECA-8AF1-3E661D22C593}" presName="parentLin" presStyleCnt="0"/>
      <dgm:spPr/>
    </dgm:pt>
    <dgm:pt modelId="{EC935531-C417-4887-A24C-F6020D1DF122}" type="pres">
      <dgm:prSet presAssocID="{16EE4D4D-C43B-4ECA-8AF1-3E661D22C593}" presName="parentLeftMargin" presStyleLbl="node1" presStyleIdx="0" presStyleCnt="2"/>
      <dgm:spPr/>
    </dgm:pt>
    <dgm:pt modelId="{CE9C66BC-5DF6-46FF-AF2A-8677240AF757}" type="pres">
      <dgm:prSet presAssocID="{16EE4D4D-C43B-4ECA-8AF1-3E661D22C593}" presName="parentText" presStyleLbl="node1" presStyleIdx="1" presStyleCnt="2" custScaleX="119949">
        <dgm:presLayoutVars>
          <dgm:chMax val="0"/>
          <dgm:bulletEnabled val="1"/>
        </dgm:presLayoutVars>
      </dgm:prSet>
      <dgm:spPr/>
    </dgm:pt>
    <dgm:pt modelId="{0998C722-09A1-46C7-BE1E-01217A4AC8BA}" type="pres">
      <dgm:prSet presAssocID="{16EE4D4D-C43B-4ECA-8AF1-3E661D22C593}" presName="negativeSpace" presStyleCnt="0"/>
      <dgm:spPr/>
    </dgm:pt>
    <dgm:pt modelId="{F292E843-89F7-4576-96D2-DF77D5B6F1DD}" type="pres">
      <dgm:prSet presAssocID="{16EE4D4D-C43B-4ECA-8AF1-3E661D22C593}" presName="childText" presStyleLbl="conFgAcc1" presStyleIdx="1" presStyleCnt="2">
        <dgm:presLayoutVars>
          <dgm:bulletEnabled val="1"/>
        </dgm:presLayoutVars>
      </dgm:prSet>
      <dgm:spPr/>
    </dgm:pt>
  </dgm:ptLst>
  <dgm:cxnLst>
    <dgm:cxn modelId="{38238103-68AF-4597-8DDE-385F1F1FBA60}" type="presOf" srcId="{84758569-E18A-47C6-B563-157F9A81184E}" destId="{857708D8-C171-4E79-9162-CC68307DEA04}" srcOrd="0" destOrd="0" presId="urn:microsoft.com/office/officeart/2005/8/layout/list1"/>
    <dgm:cxn modelId="{C4AE7A1B-F7A3-4624-BCE6-008D2F7EAA4F}" type="presOf" srcId="{16EE4D4D-C43B-4ECA-8AF1-3E661D22C593}" destId="{EC935531-C417-4887-A24C-F6020D1DF122}" srcOrd="0" destOrd="0" presId="urn:microsoft.com/office/officeart/2005/8/layout/list1"/>
    <dgm:cxn modelId="{8D07C65B-54FD-4F34-8B3E-8F82BF66AD4E}" srcId="{9650E301-2572-4876-AD74-35A23674B27A}" destId="{52002A39-6650-490B-95C1-965B3230CCD3}" srcOrd="0" destOrd="0" parTransId="{9C1B7C35-6248-4934-A241-A34FF310B557}" sibTransId="{A501D958-E74E-4E35-AEE7-D8EE6EFB3CBF}"/>
    <dgm:cxn modelId="{8F5F4B60-4113-46B6-AB37-46EC9EAFFE5C}" srcId="{84758569-E18A-47C6-B563-157F9A81184E}" destId="{16EE4D4D-C43B-4ECA-8AF1-3E661D22C593}" srcOrd="1" destOrd="0" parTransId="{1725B786-1359-4629-B034-2ED6F892DB7B}" sibTransId="{91CA8E83-D001-421B-B662-4651124A90C2}"/>
    <dgm:cxn modelId="{8F07E066-CB11-4B2D-BE78-5484109E14DD}" srcId="{AAA08D2C-69E0-4F63-8621-2A49E943A675}" destId="{C786615E-8F3A-41E6-AADE-9644F5046A41}" srcOrd="1" destOrd="0" parTransId="{C4A582A6-B272-4D7C-9392-EA21C7B53A78}" sibTransId="{478C37A2-AFBF-40E5-8D40-12CF21F1EB5D}"/>
    <dgm:cxn modelId="{F3DDED6F-A588-4B55-BF59-1AC05429F3B7}" type="presOf" srcId="{DFB00C2B-12B4-48F1-A32C-F7B9F8739219}" destId="{F292E843-89F7-4576-96D2-DF77D5B6F1DD}" srcOrd="0" destOrd="2" presId="urn:microsoft.com/office/officeart/2005/8/layout/list1"/>
    <dgm:cxn modelId="{7D988956-9DAF-446C-BF9E-23CA7360C9EC}" srcId="{84758569-E18A-47C6-B563-157F9A81184E}" destId="{9650E301-2572-4876-AD74-35A23674B27A}" srcOrd="0" destOrd="0" parTransId="{52A61D71-AA01-4047-9E3A-57AC828DEF6D}" sibTransId="{D9C86E0A-7FE7-4EA6-A3F1-81B73BCBCAF2}"/>
    <dgm:cxn modelId="{90432957-EB59-4A6C-A294-F7991C30C866}" srcId="{16EE4D4D-C43B-4ECA-8AF1-3E661D22C593}" destId="{98BD86A1-C434-419D-8BB0-BA8B6D191E71}" srcOrd="1" destOrd="0" parTransId="{2F48AA0F-EAA3-4ED9-955D-69DF78D9BC9F}" sibTransId="{F4BE0C72-2AFE-4CAD-BF9D-EE05BF2A30AA}"/>
    <dgm:cxn modelId="{2C3E817D-165D-4A57-91D4-D868FA68046E}" type="presOf" srcId="{9650E301-2572-4876-AD74-35A23674B27A}" destId="{A89EFCD0-A9A8-40BF-8198-A336EE87BC3F}" srcOrd="1" destOrd="0" presId="urn:microsoft.com/office/officeart/2005/8/layout/list1"/>
    <dgm:cxn modelId="{C4BA4F9A-DDB1-4F61-9BAC-F1B04A98F40D}" srcId="{9650E301-2572-4876-AD74-35A23674B27A}" destId="{AAA08D2C-69E0-4F63-8621-2A49E943A675}" srcOrd="1" destOrd="0" parTransId="{EE671743-7943-4A55-B66D-0B7C2F4F14D3}" sibTransId="{5F78F277-68AB-41D7-9B3B-29BD79652358}"/>
    <dgm:cxn modelId="{96E46AA7-8FEA-4822-ADA0-4210596FBAE3}" type="presOf" srcId="{98BD86A1-C434-419D-8BB0-BA8B6D191E71}" destId="{F292E843-89F7-4576-96D2-DF77D5B6F1DD}" srcOrd="0" destOrd="1" presId="urn:microsoft.com/office/officeart/2005/8/layout/list1"/>
    <dgm:cxn modelId="{05C319B2-FB52-4AB7-8216-8B60121F953E}" srcId="{AAA08D2C-69E0-4F63-8621-2A49E943A675}" destId="{4001FD73-6963-4935-9727-9B6FA2770DB0}" srcOrd="0" destOrd="0" parTransId="{F5459598-4A60-4F73-BF14-3347773FEC2F}" sibTransId="{7F9D5421-0089-430E-923F-EAC06B9E6E10}"/>
    <dgm:cxn modelId="{499535B3-4F28-4B8B-B625-77AB9C8804C3}" type="presOf" srcId="{0F6AAB9B-21F0-40ED-A920-E7C77C3D69DB}" destId="{F292E843-89F7-4576-96D2-DF77D5B6F1DD}" srcOrd="0" destOrd="0" presId="urn:microsoft.com/office/officeart/2005/8/layout/list1"/>
    <dgm:cxn modelId="{EFDD50B6-07EF-438D-8D41-ECC77C7C101B}" type="presOf" srcId="{52002A39-6650-490B-95C1-965B3230CCD3}" destId="{066F4DFF-D965-4EA7-9B67-5DEE464D85B3}" srcOrd="0" destOrd="0" presId="urn:microsoft.com/office/officeart/2005/8/layout/list1"/>
    <dgm:cxn modelId="{3B3E3BB9-8838-4772-AD29-9D4835FAEEE6}" type="presOf" srcId="{AAA08D2C-69E0-4F63-8621-2A49E943A675}" destId="{066F4DFF-D965-4EA7-9B67-5DEE464D85B3}" srcOrd="0" destOrd="1" presId="urn:microsoft.com/office/officeart/2005/8/layout/list1"/>
    <dgm:cxn modelId="{CF73F4B9-B3E6-4F58-BABD-3C0DFA297891}" type="presOf" srcId="{9650E301-2572-4876-AD74-35A23674B27A}" destId="{BD5E4D2E-DE73-4281-83A2-EDAE9360E3FF}" srcOrd="0" destOrd="0" presId="urn:microsoft.com/office/officeart/2005/8/layout/list1"/>
    <dgm:cxn modelId="{43CBA9BE-62B9-4DBD-821F-1757C44C5149}" type="presOf" srcId="{4001FD73-6963-4935-9727-9B6FA2770DB0}" destId="{066F4DFF-D965-4EA7-9B67-5DEE464D85B3}" srcOrd="0" destOrd="2" presId="urn:microsoft.com/office/officeart/2005/8/layout/list1"/>
    <dgm:cxn modelId="{FA2278F2-CA96-45AA-AB3D-AF6AC7E255FD}" srcId="{16EE4D4D-C43B-4ECA-8AF1-3E661D22C593}" destId="{DFB00C2B-12B4-48F1-A32C-F7B9F8739219}" srcOrd="2" destOrd="0" parTransId="{CE5E45E5-014F-4ED7-8E9B-F9B96EF99A84}" sibTransId="{8032016F-E470-4CA8-849F-CA2D9176D5B9}"/>
    <dgm:cxn modelId="{F08358F4-37A1-4F6C-8CA5-9658FE5458AB}" type="presOf" srcId="{C786615E-8F3A-41E6-AADE-9644F5046A41}" destId="{066F4DFF-D965-4EA7-9B67-5DEE464D85B3}" srcOrd="0" destOrd="3" presId="urn:microsoft.com/office/officeart/2005/8/layout/list1"/>
    <dgm:cxn modelId="{0E7683F7-8930-4235-B740-336330AB3320}" srcId="{16EE4D4D-C43B-4ECA-8AF1-3E661D22C593}" destId="{0F6AAB9B-21F0-40ED-A920-E7C77C3D69DB}" srcOrd="0" destOrd="0" parTransId="{5277F48D-6AFF-4FAA-BF46-DDB4CBA23C04}" sibTransId="{992D02C8-A3A2-4B74-9DED-7486B8238B63}"/>
    <dgm:cxn modelId="{A52667F9-7707-4BE7-B8DB-880C52D54CE5}" type="presOf" srcId="{16EE4D4D-C43B-4ECA-8AF1-3E661D22C593}" destId="{CE9C66BC-5DF6-46FF-AF2A-8677240AF757}" srcOrd="1" destOrd="0" presId="urn:microsoft.com/office/officeart/2005/8/layout/list1"/>
    <dgm:cxn modelId="{02B91E75-AFAE-48D1-82AB-191D74305F95}" type="presParOf" srcId="{857708D8-C171-4E79-9162-CC68307DEA04}" destId="{07516B8E-3088-4CEA-9A52-2B0E458E0BFE}" srcOrd="0" destOrd="0" presId="urn:microsoft.com/office/officeart/2005/8/layout/list1"/>
    <dgm:cxn modelId="{B13E704B-C55E-4750-B7C6-B8FDFD0A179C}" type="presParOf" srcId="{07516B8E-3088-4CEA-9A52-2B0E458E0BFE}" destId="{BD5E4D2E-DE73-4281-83A2-EDAE9360E3FF}" srcOrd="0" destOrd="0" presId="urn:microsoft.com/office/officeart/2005/8/layout/list1"/>
    <dgm:cxn modelId="{148F8831-1318-43F9-9705-597F75978AE7}" type="presParOf" srcId="{07516B8E-3088-4CEA-9A52-2B0E458E0BFE}" destId="{A89EFCD0-A9A8-40BF-8198-A336EE87BC3F}" srcOrd="1" destOrd="0" presId="urn:microsoft.com/office/officeart/2005/8/layout/list1"/>
    <dgm:cxn modelId="{D1964CCC-6C44-45AE-8C01-ED3877CA42B3}" type="presParOf" srcId="{857708D8-C171-4E79-9162-CC68307DEA04}" destId="{8DEF7B26-66BA-4529-9081-46BC5BB9654F}" srcOrd="1" destOrd="0" presId="urn:microsoft.com/office/officeart/2005/8/layout/list1"/>
    <dgm:cxn modelId="{4D36FF50-704D-4AE6-9BDB-ADFD6C4C0B85}" type="presParOf" srcId="{857708D8-C171-4E79-9162-CC68307DEA04}" destId="{066F4DFF-D965-4EA7-9B67-5DEE464D85B3}" srcOrd="2" destOrd="0" presId="urn:microsoft.com/office/officeart/2005/8/layout/list1"/>
    <dgm:cxn modelId="{E1B73503-6EFC-4AD8-BFF4-023D31E8FE9B}" type="presParOf" srcId="{857708D8-C171-4E79-9162-CC68307DEA04}" destId="{74D0FCBC-7E03-4544-8162-4B95B02E9EC3}" srcOrd="3" destOrd="0" presId="urn:microsoft.com/office/officeart/2005/8/layout/list1"/>
    <dgm:cxn modelId="{21BCB551-02B4-401C-9500-6CAB32EF5F93}" type="presParOf" srcId="{857708D8-C171-4E79-9162-CC68307DEA04}" destId="{65F06C17-B447-4374-9C45-01E447A59191}" srcOrd="4" destOrd="0" presId="urn:microsoft.com/office/officeart/2005/8/layout/list1"/>
    <dgm:cxn modelId="{FF7AF3BC-7D5D-459E-8398-0363BC343370}" type="presParOf" srcId="{65F06C17-B447-4374-9C45-01E447A59191}" destId="{EC935531-C417-4887-A24C-F6020D1DF122}" srcOrd="0" destOrd="0" presId="urn:microsoft.com/office/officeart/2005/8/layout/list1"/>
    <dgm:cxn modelId="{38B7FEFF-4507-4DCA-AB63-0CB73C4B0847}" type="presParOf" srcId="{65F06C17-B447-4374-9C45-01E447A59191}" destId="{CE9C66BC-5DF6-46FF-AF2A-8677240AF757}" srcOrd="1" destOrd="0" presId="urn:microsoft.com/office/officeart/2005/8/layout/list1"/>
    <dgm:cxn modelId="{28AFCC80-ED46-49AE-91A3-9BABDBFF8FB0}" type="presParOf" srcId="{857708D8-C171-4E79-9162-CC68307DEA04}" destId="{0998C722-09A1-46C7-BE1E-01217A4AC8BA}" srcOrd="5" destOrd="0" presId="urn:microsoft.com/office/officeart/2005/8/layout/list1"/>
    <dgm:cxn modelId="{029FE208-8F0B-41CB-B33F-E41BC24976F8}" type="presParOf" srcId="{857708D8-C171-4E79-9162-CC68307DEA04}" destId="{F292E843-89F7-4576-96D2-DF77D5B6F1DD}"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3.xml><?xml version="1.0" encoding="utf-8"?>
<dgm:dataModel xmlns:dgm="http://schemas.openxmlformats.org/drawingml/2006/diagram" xmlns:a="http://schemas.openxmlformats.org/drawingml/2006/main">
  <dgm:ptLst>
    <dgm:pt modelId="{84758569-E18A-47C6-B563-157F9A81184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650E301-2572-4876-AD74-35A23674B27A}">
      <dgm:prSet phldrT="[Text]" custT="1"/>
      <dgm:spPr/>
      <dgm:t>
        <a:bodyPr/>
        <a:lstStyle/>
        <a:p>
          <a:r>
            <a:rPr lang="en-US" sz="2000" dirty="0"/>
            <a:t>Uses of Gordon Growth Model</a:t>
          </a:r>
        </a:p>
      </dgm:t>
    </dgm:pt>
    <dgm:pt modelId="{52A61D71-AA01-4047-9E3A-57AC828DEF6D}" type="parTrans" cxnId="{7D988956-9DAF-446C-BF9E-23CA7360C9EC}">
      <dgm:prSet/>
      <dgm:spPr/>
      <dgm:t>
        <a:bodyPr/>
        <a:lstStyle/>
        <a:p>
          <a:endParaRPr lang="en-US"/>
        </a:p>
      </dgm:t>
    </dgm:pt>
    <dgm:pt modelId="{D9C86E0A-7FE7-4EA6-A3F1-81B73BCBCAF2}" type="sibTrans" cxnId="{7D988956-9DAF-446C-BF9E-23CA7360C9EC}">
      <dgm:prSet/>
      <dgm:spPr/>
      <dgm:t>
        <a:bodyPr/>
        <a:lstStyle/>
        <a:p>
          <a:endParaRPr lang="en-US"/>
        </a:p>
      </dgm:t>
    </dgm:pt>
    <dgm:pt modelId="{16EE4D4D-C43B-4ECA-8AF1-3E661D22C593}">
      <dgm:prSet phldrT="[Text]" custT="1"/>
      <dgm:spPr/>
      <dgm:t>
        <a:bodyPr/>
        <a:lstStyle/>
        <a:p>
          <a:r>
            <a:rPr lang="en-US" sz="2000" dirty="0"/>
            <a:t>Phases of Growth</a:t>
          </a:r>
        </a:p>
      </dgm:t>
    </dgm:pt>
    <dgm:pt modelId="{1725B786-1359-4629-B034-2ED6F892DB7B}" type="parTrans" cxnId="{8F5F4B60-4113-46B6-AB37-46EC9EAFFE5C}">
      <dgm:prSet/>
      <dgm:spPr/>
      <dgm:t>
        <a:bodyPr/>
        <a:lstStyle/>
        <a:p>
          <a:endParaRPr lang="en-US"/>
        </a:p>
      </dgm:t>
    </dgm:pt>
    <dgm:pt modelId="{91CA8E83-D001-421B-B662-4651124A90C2}" type="sibTrans" cxnId="{8F5F4B60-4113-46B6-AB37-46EC9EAFFE5C}">
      <dgm:prSet/>
      <dgm:spPr/>
      <dgm:t>
        <a:bodyPr/>
        <a:lstStyle/>
        <a:p>
          <a:endParaRPr lang="en-US"/>
        </a:p>
      </dgm:t>
    </dgm:pt>
    <dgm:pt modelId="{8ADBA621-094B-40EC-94F1-D9044D005656}">
      <dgm:prSet/>
      <dgm:spPr/>
      <dgm:t>
        <a:bodyPr/>
        <a:lstStyle/>
        <a:p>
          <a:r>
            <a:rPr lang="en-US" dirty="0"/>
            <a:t>Growth</a:t>
          </a:r>
        </a:p>
      </dgm:t>
    </dgm:pt>
    <dgm:pt modelId="{1686F6B2-DA71-4F56-B6A2-60822986D2A6}" type="parTrans" cxnId="{7996CEA7-692D-48C0-B6CF-EED16CE17233}">
      <dgm:prSet/>
      <dgm:spPr/>
      <dgm:t>
        <a:bodyPr/>
        <a:lstStyle/>
        <a:p>
          <a:endParaRPr lang="en-US"/>
        </a:p>
      </dgm:t>
    </dgm:pt>
    <dgm:pt modelId="{D0A15877-D236-4D17-8854-8E6A07A95748}" type="sibTrans" cxnId="{7996CEA7-692D-48C0-B6CF-EED16CE17233}">
      <dgm:prSet/>
      <dgm:spPr/>
      <dgm:t>
        <a:bodyPr/>
        <a:lstStyle/>
        <a:p>
          <a:endParaRPr lang="en-US"/>
        </a:p>
      </dgm:t>
    </dgm:pt>
    <dgm:pt modelId="{37B2E1C9-A870-48D6-B353-9BD3397B43A0}">
      <dgm:prSet/>
      <dgm:spPr/>
      <dgm:t>
        <a:bodyPr/>
        <a:lstStyle/>
        <a:p>
          <a:r>
            <a:rPr lang="en-US" dirty="0"/>
            <a:t>Preferred stock valuation where </a:t>
          </a:r>
          <a:r>
            <a:rPr lang="en-US" i="1" dirty="0"/>
            <a:t>g</a:t>
          </a:r>
          <a:r>
            <a:rPr lang="en-US" dirty="0"/>
            <a:t> = 0</a:t>
          </a:r>
        </a:p>
      </dgm:t>
    </dgm:pt>
    <dgm:pt modelId="{69A1AE33-455D-46AB-A785-105BE3F7B7ED}" type="parTrans" cxnId="{A0CC539C-2868-452C-A023-1985DD959F44}">
      <dgm:prSet/>
      <dgm:spPr/>
      <dgm:t>
        <a:bodyPr/>
        <a:lstStyle/>
        <a:p>
          <a:endParaRPr lang="en-US"/>
        </a:p>
      </dgm:t>
    </dgm:pt>
    <dgm:pt modelId="{7BCB7F5F-800E-45A7-AEF2-B75B06D880AE}" type="sibTrans" cxnId="{A0CC539C-2868-452C-A023-1985DD959F44}">
      <dgm:prSet/>
      <dgm:spPr/>
      <dgm:t>
        <a:bodyPr/>
        <a:lstStyle/>
        <a:p>
          <a:endParaRPr lang="en-US"/>
        </a:p>
      </dgm:t>
    </dgm:pt>
    <dgm:pt modelId="{EAF6A0F3-C648-4DCE-B8A2-D32865387E5A}">
      <dgm:prSet/>
      <dgm:spPr/>
      <dgm:t>
        <a:bodyPr/>
        <a:lstStyle/>
        <a:p>
          <a:r>
            <a:rPr lang="en-US" dirty="0"/>
            <a:t>PVGO – Value from future growth</a:t>
          </a:r>
        </a:p>
      </dgm:t>
    </dgm:pt>
    <dgm:pt modelId="{3DC40DEF-0989-4BA3-9FFF-E73B9BFEABCE}" type="parTrans" cxnId="{63EB290A-E453-4E00-B80D-79F149C8FE19}">
      <dgm:prSet/>
      <dgm:spPr/>
      <dgm:t>
        <a:bodyPr/>
        <a:lstStyle/>
        <a:p>
          <a:endParaRPr lang="en-US"/>
        </a:p>
      </dgm:t>
    </dgm:pt>
    <dgm:pt modelId="{032491FC-BFBC-4650-86A2-8A99A5896FA7}" type="sibTrans" cxnId="{63EB290A-E453-4E00-B80D-79F149C8FE19}">
      <dgm:prSet/>
      <dgm:spPr/>
      <dgm:t>
        <a:bodyPr/>
        <a:lstStyle/>
        <a:p>
          <a:endParaRPr lang="en-US"/>
        </a:p>
      </dgm:t>
    </dgm:pt>
    <dgm:pt modelId="{49600ADA-CDA0-447F-959C-32A532DE4B3E}">
      <dgm:prSet/>
      <dgm:spPr/>
      <dgm:t>
        <a:bodyPr/>
        <a:lstStyle/>
        <a:p>
          <a:r>
            <a:rPr lang="en-US" dirty="0"/>
            <a:t>Justified leading and trailing P/Es</a:t>
          </a:r>
        </a:p>
      </dgm:t>
    </dgm:pt>
    <dgm:pt modelId="{EA535E31-EF63-4E7C-8CCB-FC5F5C3A5AC5}" type="parTrans" cxnId="{BFF7E5A2-28A5-4941-8411-1858054727B1}">
      <dgm:prSet/>
      <dgm:spPr/>
      <dgm:t>
        <a:bodyPr/>
        <a:lstStyle/>
        <a:p>
          <a:endParaRPr lang="en-US"/>
        </a:p>
      </dgm:t>
    </dgm:pt>
    <dgm:pt modelId="{973D8195-7CDD-448D-A110-20BD04CA4105}" type="sibTrans" cxnId="{BFF7E5A2-28A5-4941-8411-1858054727B1}">
      <dgm:prSet/>
      <dgm:spPr/>
      <dgm:t>
        <a:bodyPr/>
        <a:lstStyle/>
        <a:p>
          <a:endParaRPr lang="en-US"/>
        </a:p>
      </dgm:t>
    </dgm:pt>
    <dgm:pt modelId="{30048FBB-114E-4596-AE38-7303256716C5}">
      <dgm:prSet/>
      <dgm:spPr/>
      <dgm:t>
        <a:bodyPr/>
        <a:lstStyle/>
        <a:p>
          <a:r>
            <a:rPr lang="en-US" dirty="0"/>
            <a:t>Implied </a:t>
          </a:r>
          <a:r>
            <a:rPr lang="en-US" i="1" dirty="0"/>
            <a:t>r</a:t>
          </a:r>
          <a:r>
            <a:rPr lang="en-US" dirty="0"/>
            <a:t> and </a:t>
          </a:r>
          <a:r>
            <a:rPr lang="en-US" i="1" dirty="0"/>
            <a:t>g</a:t>
          </a:r>
        </a:p>
      </dgm:t>
    </dgm:pt>
    <dgm:pt modelId="{A0FE0900-A36E-47E4-B340-E60D3EBDE8D0}" type="parTrans" cxnId="{428C2D60-B2CB-4A49-B770-BF4A846B191D}">
      <dgm:prSet/>
      <dgm:spPr/>
      <dgm:t>
        <a:bodyPr/>
        <a:lstStyle/>
        <a:p>
          <a:endParaRPr lang="en-US"/>
        </a:p>
      </dgm:t>
    </dgm:pt>
    <dgm:pt modelId="{F9577328-76A5-42D6-8908-360DC3C079DC}" type="sibTrans" cxnId="{428C2D60-B2CB-4A49-B770-BF4A846B191D}">
      <dgm:prSet/>
      <dgm:spPr/>
      <dgm:t>
        <a:bodyPr/>
        <a:lstStyle/>
        <a:p>
          <a:endParaRPr lang="en-US"/>
        </a:p>
      </dgm:t>
    </dgm:pt>
    <dgm:pt modelId="{4552223B-950E-4A32-8032-FE1205DF434D}">
      <dgm:prSet/>
      <dgm:spPr/>
      <dgm:t>
        <a:bodyPr/>
        <a:lstStyle/>
        <a:p>
          <a:r>
            <a:rPr lang="en-US" dirty="0"/>
            <a:t>Transition</a:t>
          </a:r>
        </a:p>
      </dgm:t>
    </dgm:pt>
    <dgm:pt modelId="{FE180F3B-E951-48F6-A71D-B712A1A290BA}" type="parTrans" cxnId="{0BE12AA6-F85F-4BA9-95B2-5BA032B78AAF}">
      <dgm:prSet/>
      <dgm:spPr/>
      <dgm:t>
        <a:bodyPr/>
        <a:lstStyle/>
        <a:p>
          <a:endParaRPr lang="en-US"/>
        </a:p>
      </dgm:t>
    </dgm:pt>
    <dgm:pt modelId="{6DA0D7CB-A1A1-42F9-B959-0A31612D07E1}" type="sibTrans" cxnId="{0BE12AA6-F85F-4BA9-95B2-5BA032B78AAF}">
      <dgm:prSet/>
      <dgm:spPr/>
      <dgm:t>
        <a:bodyPr/>
        <a:lstStyle/>
        <a:p>
          <a:endParaRPr lang="en-US"/>
        </a:p>
      </dgm:t>
    </dgm:pt>
    <dgm:pt modelId="{3A945462-8427-4ADF-B7C9-ADA389D48D41}">
      <dgm:prSet/>
      <dgm:spPr/>
      <dgm:t>
        <a:bodyPr/>
        <a:lstStyle/>
        <a:p>
          <a:r>
            <a:rPr lang="en-US" dirty="0"/>
            <a:t>Maturity</a:t>
          </a:r>
        </a:p>
      </dgm:t>
    </dgm:pt>
    <dgm:pt modelId="{0C48B308-4569-4C13-B861-24BB5E1AAC9F}" type="parTrans" cxnId="{1A85581E-4D32-459F-8A34-0EC85DF92A73}">
      <dgm:prSet/>
      <dgm:spPr/>
      <dgm:t>
        <a:bodyPr/>
        <a:lstStyle/>
        <a:p>
          <a:endParaRPr lang="en-US"/>
        </a:p>
      </dgm:t>
    </dgm:pt>
    <dgm:pt modelId="{B8D1F66B-FD92-4D61-9088-38FA0B55401F}" type="sibTrans" cxnId="{1A85581E-4D32-459F-8A34-0EC85DF92A73}">
      <dgm:prSet/>
      <dgm:spPr/>
      <dgm:t>
        <a:bodyPr/>
        <a:lstStyle/>
        <a:p>
          <a:endParaRPr lang="en-US"/>
        </a:p>
      </dgm:t>
    </dgm:pt>
    <dgm:pt modelId="{857708D8-C171-4E79-9162-CC68307DEA04}" type="pres">
      <dgm:prSet presAssocID="{84758569-E18A-47C6-B563-157F9A81184E}" presName="linear" presStyleCnt="0">
        <dgm:presLayoutVars>
          <dgm:dir/>
          <dgm:animLvl val="lvl"/>
          <dgm:resizeHandles val="exact"/>
        </dgm:presLayoutVars>
      </dgm:prSet>
      <dgm:spPr/>
    </dgm:pt>
    <dgm:pt modelId="{07516B8E-3088-4CEA-9A52-2B0E458E0BFE}" type="pres">
      <dgm:prSet presAssocID="{9650E301-2572-4876-AD74-35A23674B27A}" presName="parentLin" presStyleCnt="0"/>
      <dgm:spPr/>
    </dgm:pt>
    <dgm:pt modelId="{BD5E4D2E-DE73-4281-83A2-EDAE9360E3FF}" type="pres">
      <dgm:prSet presAssocID="{9650E301-2572-4876-AD74-35A23674B27A}" presName="parentLeftMargin" presStyleLbl="node1" presStyleIdx="0" presStyleCnt="2"/>
      <dgm:spPr/>
    </dgm:pt>
    <dgm:pt modelId="{A89EFCD0-A9A8-40BF-8198-A336EE87BC3F}" type="pres">
      <dgm:prSet presAssocID="{9650E301-2572-4876-AD74-35A23674B27A}" presName="parentText" presStyleLbl="node1" presStyleIdx="0" presStyleCnt="2" custScaleX="122523">
        <dgm:presLayoutVars>
          <dgm:chMax val="0"/>
          <dgm:bulletEnabled val="1"/>
        </dgm:presLayoutVars>
      </dgm:prSet>
      <dgm:spPr/>
    </dgm:pt>
    <dgm:pt modelId="{8DEF7B26-66BA-4529-9081-46BC5BB9654F}" type="pres">
      <dgm:prSet presAssocID="{9650E301-2572-4876-AD74-35A23674B27A}" presName="negativeSpace" presStyleCnt="0"/>
      <dgm:spPr/>
    </dgm:pt>
    <dgm:pt modelId="{066F4DFF-D965-4EA7-9B67-5DEE464D85B3}" type="pres">
      <dgm:prSet presAssocID="{9650E301-2572-4876-AD74-35A23674B27A}" presName="childText" presStyleLbl="conFgAcc1" presStyleIdx="0" presStyleCnt="2">
        <dgm:presLayoutVars>
          <dgm:bulletEnabled val="1"/>
        </dgm:presLayoutVars>
      </dgm:prSet>
      <dgm:spPr/>
    </dgm:pt>
    <dgm:pt modelId="{74D0FCBC-7E03-4544-8162-4B95B02E9EC3}" type="pres">
      <dgm:prSet presAssocID="{D9C86E0A-7FE7-4EA6-A3F1-81B73BCBCAF2}" presName="spaceBetweenRectangles" presStyleCnt="0"/>
      <dgm:spPr/>
    </dgm:pt>
    <dgm:pt modelId="{65F06C17-B447-4374-9C45-01E447A59191}" type="pres">
      <dgm:prSet presAssocID="{16EE4D4D-C43B-4ECA-8AF1-3E661D22C593}" presName="parentLin" presStyleCnt="0"/>
      <dgm:spPr/>
    </dgm:pt>
    <dgm:pt modelId="{EC935531-C417-4887-A24C-F6020D1DF122}" type="pres">
      <dgm:prSet presAssocID="{16EE4D4D-C43B-4ECA-8AF1-3E661D22C593}" presName="parentLeftMargin" presStyleLbl="node1" presStyleIdx="0" presStyleCnt="2"/>
      <dgm:spPr/>
    </dgm:pt>
    <dgm:pt modelId="{CE9C66BC-5DF6-46FF-AF2A-8677240AF757}" type="pres">
      <dgm:prSet presAssocID="{16EE4D4D-C43B-4ECA-8AF1-3E661D22C593}" presName="parentText" presStyleLbl="node1" presStyleIdx="1" presStyleCnt="2" custScaleX="119949">
        <dgm:presLayoutVars>
          <dgm:chMax val="0"/>
          <dgm:bulletEnabled val="1"/>
        </dgm:presLayoutVars>
      </dgm:prSet>
      <dgm:spPr/>
    </dgm:pt>
    <dgm:pt modelId="{0998C722-09A1-46C7-BE1E-01217A4AC8BA}" type="pres">
      <dgm:prSet presAssocID="{16EE4D4D-C43B-4ECA-8AF1-3E661D22C593}" presName="negativeSpace" presStyleCnt="0"/>
      <dgm:spPr/>
    </dgm:pt>
    <dgm:pt modelId="{F292E843-89F7-4576-96D2-DF77D5B6F1DD}" type="pres">
      <dgm:prSet presAssocID="{16EE4D4D-C43B-4ECA-8AF1-3E661D22C593}" presName="childText" presStyleLbl="conFgAcc1" presStyleIdx="1" presStyleCnt="2">
        <dgm:presLayoutVars>
          <dgm:bulletEnabled val="1"/>
        </dgm:presLayoutVars>
      </dgm:prSet>
      <dgm:spPr/>
    </dgm:pt>
  </dgm:ptLst>
  <dgm:cxnLst>
    <dgm:cxn modelId="{6FDCB302-5F10-44C0-888C-2FFF91AFA605}" type="presOf" srcId="{84758569-E18A-47C6-B563-157F9A81184E}" destId="{857708D8-C171-4E79-9162-CC68307DEA04}" srcOrd="0" destOrd="0" presId="urn:microsoft.com/office/officeart/2005/8/layout/list1"/>
    <dgm:cxn modelId="{E1523107-DD23-4E13-9335-84F926AFAC66}" type="presOf" srcId="{16EE4D4D-C43B-4ECA-8AF1-3E661D22C593}" destId="{CE9C66BC-5DF6-46FF-AF2A-8677240AF757}" srcOrd="1" destOrd="0" presId="urn:microsoft.com/office/officeart/2005/8/layout/list1"/>
    <dgm:cxn modelId="{63EB290A-E453-4E00-B80D-79F149C8FE19}" srcId="{9650E301-2572-4876-AD74-35A23674B27A}" destId="{EAF6A0F3-C648-4DCE-B8A2-D32865387E5A}" srcOrd="1" destOrd="0" parTransId="{3DC40DEF-0989-4BA3-9FFF-E73B9BFEABCE}" sibTransId="{032491FC-BFBC-4650-86A2-8A99A5896FA7}"/>
    <dgm:cxn modelId="{33FE8214-4EE6-4517-BBBF-283C8CD03560}" type="presOf" srcId="{9650E301-2572-4876-AD74-35A23674B27A}" destId="{BD5E4D2E-DE73-4281-83A2-EDAE9360E3FF}" srcOrd="0" destOrd="0" presId="urn:microsoft.com/office/officeart/2005/8/layout/list1"/>
    <dgm:cxn modelId="{1A85581E-4D32-459F-8A34-0EC85DF92A73}" srcId="{16EE4D4D-C43B-4ECA-8AF1-3E661D22C593}" destId="{3A945462-8427-4ADF-B7C9-ADA389D48D41}" srcOrd="2" destOrd="0" parTransId="{0C48B308-4569-4C13-B861-24BB5E1AAC9F}" sibTransId="{B8D1F66B-FD92-4D61-9088-38FA0B55401F}"/>
    <dgm:cxn modelId="{85A44129-82BD-450E-B9D4-1DA76CC49928}" type="presOf" srcId="{16EE4D4D-C43B-4ECA-8AF1-3E661D22C593}" destId="{EC935531-C417-4887-A24C-F6020D1DF122}" srcOrd="0" destOrd="0" presId="urn:microsoft.com/office/officeart/2005/8/layout/list1"/>
    <dgm:cxn modelId="{428C2D60-B2CB-4A49-B770-BF4A846B191D}" srcId="{9650E301-2572-4876-AD74-35A23674B27A}" destId="{30048FBB-114E-4596-AE38-7303256716C5}" srcOrd="3" destOrd="0" parTransId="{A0FE0900-A36E-47E4-B340-E60D3EBDE8D0}" sibTransId="{F9577328-76A5-42D6-8908-360DC3C079DC}"/>
    <dgm:cxn modelId="{8F5F4B60-4113-46B6-AB37-46EC9EAFFE5C}" srcId="{84758569-E18A-47C6-B563-157F9A81184E}" destId="{16EE4D4D-C43B-4ECA-8AF1-3E661D22C593}" srcOrd="1" destOrd="0" parTransId="{1725B786-1359-4629-B034-2ED6F892DB7B}" sibTransId="{91CA8E83-D001-421B-B662-4651124A90C2}"/>
    <dgm:cxn modelId="{93C7A263-F6C9-41AE-9856-258ACD4DB42D}" type="presOf" srcId="{3A945462-8427-4ADF-B7C9-ADA389D48D41}" destId="{F292E843-89F7-4576-96D2-DF77D5B6F1DD}" srcOrd="0" destOrd="2" presId="urn:microsoft.com/office/officeart/2005/8/layout/list1"/>
    <dgm:cxn modelId="{B113B747-5E60-4F5D-90EA-DB0DDE004B94}" type="presOf" srcId="{EAF6A0F3-C648-4DCE-B8A2-D32865387E5A}" destId="{066F4DFF-D965-4EA7-9B67-5DEE464D85B3}" srcOrd="0" destOrd="1" presId="urn:microsoft.com/office/officeart/2005/8/layout/list1"/>
    <dgm:cxn modelId="{17661849-5DE6-4562-9930-357631D3477B}" type="presOf" srcId="{37B2E1C9-A870-48D6-B353-9BD3397B43A0}" destId="{066F4DFF-D965-4EA7-9B67-5DEE464D85B3}" srcOrd="0" destOrd="0" presId="urn:microsoft.com/office/officeart/2005/8/layout/list1"/>
    <dgm:cxn modelId="{103EE272-9BE8-4C40-ADAA-E244CA8A0DCB}" type="presOf" srcId="{49600ADA-CDA0-447F-959C-32A532DE4B3E}" destId="{066F4DFF-D965-4EA7-9B67-5DEE464D85B3}" srcOrd="0" destOrd="2" presId="urn:microsoft.com/office/officeart/2005/8/layout/list1"/>
    <dgm:cxn modelId="{7D988956-9DAF-446C-BF9E-23CA7360C9EC}" srcId="{84758569-E18A-47C6-B563-157F9A81184E}" destId="{9650E301-2572-4876-AD74-35A23674B27A}" srcOrd="0" destOrd="0" parTransId="{52A61D71-AA01-4047-9E3A-57AC828DEF6D}" sibTransId="{D9C86E0A-7FE7-4EA6-A3F1-81B73BCBCAF2}"/>
    <dgm:cxn modelId="{A0CC539C-2868-452C-A023-1985DD959F44}" srcId="{9650E301-2572-4876-AD74-35A23674B27A}" destId="{37B2E1C9-A870-48D6-B353-9BD3397B43A0}" srcOrd="0" destOrd="0" parTransId="{69A1AE33-455D-46AB-A785-105BE3F7B7ED}" sibTransId="{7BCB7F5F-800E-45A7-AEF2-B75B06D880AE}"/>
    <dgm:cxn modelId="{BFF7E5A2-28A5-4941-8411-1858054727B1}" srcId="{9650E301-2572-4876-AD74-35A23674B27A}" destId="{49600ADA-CDA0-447F-959C-32A532DE4B3E}" srcOrd="2" destOrd="0" parTransId="{EA535E31-EF63-4E7C-8CCB-FC5F5C3A5AC5}" sibTransId="{973D8195-7CDD-448D-A110-20BD04CA4105}"/>
    <dgm:cxn modelId="{0BE12AA6-F85F-4BA9-95B2-5BA032B78AAF}" srcId="{16EE4D4D-C43B-4ECA-8AF1-3E661D22C593}" destId="{4552223B-950E-4A32-8032-FE1205DF434D}" srcOrd="1" destOrd="0" parTransId="{FE180F3B-E951-48F6-A71D-B712A1A290BA}" sibTransId="{6DA0D7CB-A1A1-42F9-B959-0A31612D07E1}"/>
    <dgm:cxn modelId="{7996CEA7-692D-48C0-B6CF-EED16CE17233}" srcId="{16EE4D4D-C43B-4ECA-8AF1-3E661D22C593}" destId="{8ADBA621-094B-40EC-94F1-D9044D005656}" srcOrd="0" destOrd="0" parTransId="{1686F6B2-DA71-4F56-B6A2-60822986D2A6}" sibTransId="{D0A15877-D236-4D17-8854-8E6A07A95748}"/>
    <dgm:cxn modelId="{B42922CD-985B-48FB-9D32-EAB98F863C6A}" type="presOf" srcId="{8ADBA621-094B-40EC-94F1-D9044D005656}" destId="{F292E843-89F7-4576-96D2-DF77D5B6F1DD}" srcOrd="0" destOrd="0" presId="urn:microsoft.com/office/officeart/2005/8/layout/list1"/>
    <dgm:cxn modelId="{366E8AD5-81A4-4F5D-A7F2-6F12E45878C9}" type="presOf" srcId="{30048FBB-114E-4596-AE38-7303256716C5}" destId="{066F4DFF-D965-4EA7-9B67-5DEE464D85B3}" srcOrd="0" destOrd="3" presId="urn:microsoft.com/office/officeart/2005/8/layout/list1"/>
    <dgm:cxn modelId="{1D06C3D9-EC7B-4793-BC2E-213DEBD8CF4C}" type="presOf" srcId="{9650E301-2572-4876-AD74-35A23674B27A}" destId="{A89EFCD0-A9A8-40BF-8198-A336EE87BC3F}" srcOrd="1" destOrd="0" presId="urn:microsoft.com/office/officeart/2005/8/layout/list1"/>
    <dgm:cxn modelId="{C647EAE2-AA5C-44FD-90CA-608B00AD3667}" type="presOf" srcId="{4552223B-950E-4A32-8032-FE1205DF434D}" destId="{F292E843-89F7-4576-96D2-DF77D5B6F1DD}" srcOrd="0" destOrd="1" presId="urn:microsoft.com/office/officeart/2005/8/layout/list1"/>
    <dgm:cxn modelId="{18CC062B-6AA2-4E64-868E-051B31268175}" type="presParOf" srcId="{857708D8-C171-4E79-9162-CC68307DEA04}" destId="{07516B8E-3088-4CEA-9A52-2B0E458E0BFE}" srcOrd="0" destOrd="0" presId="urn:microsoft.com/office/officeart/2005/8/layout/list1"/>
    <dgm:cxn modelId="{2C7B4834-04E0-4610-9F41-4AD50D3AD15C}" type="presParOf" srcId="{07516B8E-3088-4CEA-9A52-2B0E458E0BFE}" destId="{BD5E4D2E-DE73-4281-83A2-EDAE9360E3FF}" srcOrd="0" destOrd="0" presId="urn:microsoft.com/office/officeart/2005/8/layout/list1"/>
    <dgm:cxn modelId="{3AC9760F-FBF1-4687-B31B-505C95028B64}" type="presParOf" srcId="{07516B8E-3088-4CEA-9A52-2B0E458E0BFE}" destId="{A89EFCD0-A9A8-40BF-8198-A336EE87BC3F}" srcOrd="1" destOrd="0" presId="urn:microsoft.com/office/officeart/2005/8/layout/list1"/>
    <dgm:cxn modelId="{84D18AB0-B39E-4C9B-A587-6E0B65787AF1}" type="presParOf" srcId="{857708D8-C171-4E79-9162-CC68307DEA04}" destId="{8DEF7B26-66BA-4529-9081-46BC5BB9654F}" srcOrd="1" destOrd="0" presId="urn:microsoft.com/office/officeart/2005/8/layout/list1"/>
    <dgm:cxn modelId="{952B6ED2-0035-4766-84B8-8E98F73050A1}" type="presParOf" srcId="{857708D8-C171-4E79-9162-CC68307DEA04}" destId="{066F4DFF-D965-4EA7-9B67-5DEE464D85B3}" srcOrd="2" destOrd="0" presId="urn:microsoft.com/office/officeart/2005/8/layout/list1"/>
    <dgm:cxn modelId="{F5FA004D-05D7-4E10-80CE-C689ED9EF851}" type="presParOf" srcId="{857708D8-C171-4E79-9162-CC68307DEA04}" destId="{74D0FCBC-7E03-4544-8162-4B95B02E9EC3}" srcOrd="3" destOrd="0" presId="urn:microsoft.com/office/officeart/2005/8/layout/list1"/>
    <dgm:cxn modelId="{47339991-48B0-4986-9143-C93547ED0E9A}" type="presParOf" srcId="{857708D8-C171-4E79-9162-CC68307DEA04}" destId="{65F06C17-B447-4374-9C45-01E447A59191}" srcOrd="4" destOrd="0" presId="urn:microsoft.com/office/officeart/2005/8/layout/list1"/>
    <dgm:cxn modelId="{033D6934-7B36-4575-A61C-4AD2959C93C2}" type="presParOf" srcId="{65F06C17-B447-4374-9C45-01E447A59191}" destId="{EC935531-C417-4887-A24C-F6020D1DF122}" srcOrd="0" destOrd="0" presId="urn:microsoft.com/office/officeart/2005/8/layout/list1"/>
    <dgm:cxn modelId="{2771E14D-4532-4F15-8FC5-AA55141F33FC}" type="presParOf" srcId="{65F06C17-B447-4374-9C45-01E447A59191}" destId="{CE9C66BC-5DF6-46FF-AF2A-8677240AF757}" srcOrd="1" destOrd="0" presId="urn:microsoft.com/office/officeart/2005/8/layout/list1"/>
    <dgm:cxn modelId="{F7A156D0-CE10-4AB3-B17D-8148212F03F4}" type="presParOf" srcId="{857708D8-C171-4E79-9162-CC68307DEA04}" destId="{0998C722-09A1-46C7-BE1E-01217A4AC8BA}" srcOrd="5" destOrd="0" presId="urn:microsoft.com/office/officeart/2005/8/layout/list1"/>
    <dgm:cxn modelId="{430CAF79-8F76-4C91-8627-EDB3B2B1FE63}" type="presParOf" srcId="{857708D8-C171-4E79-9162-CC68307DEA04}" destId="{F292E843-89F7-4576-96D2-DF77D5B6F1DD}"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4.xml><?xml version="1.0" encoding="utf-8"?>
<dgm:dataModel xmlns:dgm="http://schemas.openxmlformats.org/drawingml/2006/diagram" xmlns:a="http://schemas.openxmlformats.org/drawingml/2006/main">
  <dgm:ptLst>
    <dgm:pt modelId="{84758569-E18A-47C6-B563-157F9A81184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650E301-2572-4876-AD74-35A23674B27A}">
      <dgm:prSet phldrT="[Text]" custT="1"/>
      <dgm:spPr/>
      <dgm:t>
        <a:bodyPr/>
        <a:lstStyle/>
        <a:p>
          <a:r>
            <a:rPr lang="en-US" sz="2000" dirty="0"/>
            <a:t>Multistage Models</a:t>
          </a:r>
        </a:p>
      </dgm:t>
    </dgm:pt>
    <dgm:pt modelId="{52A61D71-AA01-4047-9E3A-57AC828DEF6D}" type="parTrans" cxnId="{7D988956-9DAF-446C-BF9E-23CA7360C9EC}">
      <dgm:prSet/>
      <dgm:spPr/>
      <dgm:t>
        <a:bodyPr/>
        <a:lstStyle/>
        <a:p>
          <a:endParaRPr lang="en-US"/>
        </a:p>
      </dgm:t>
    </dgm:pt>
    <dgm:pt modelId="{D9C86E0A-7FE7-4EA6-A3F1-81B73BCBCAF2}" type="sibTrans" cxnId="{7D988956-9DAF-446C-BF9E-23CA7360C9EC}">
      <dgm:prSet/>
      <dgm:spPr/>
      <dgm:t>
        <a:bodyPr/>
        <a:lstStyle/>
        <a:p>
          <a:endParaRPr lang="en-US"/>
        </a:p>
      </dgm:t>
    </dgm:pt>
    <dgm:pt modelId="{16EE4D4D-C43B-4ECA-8AF1-3E661D22C593}">
      <dgm:prSet phldrT="[Text]" custT="1"/>
      <dgm:spPr/>
      <dgm:t>
        <a:bodyPr/>
        <a:lstStyle/>
        <a:p>
          <a:r>
            <a:rPr lang="en-US" sz="2000" dirty="0"/>
            <a:t>Sustainable Growth Rate</a:t>
          </a:r>
        </a:p>
      </dgm:t>
    </dgm:pt>
    <dgm:pt modelId="{1725B786-1359-4629-B034-2ED6F892DB7B}" type="parTrans" cxnId="{8F5F4B60-4113-46B6-AB37-46EC9EAFFE5C}">
      <dgm:prSet/>
      <dgm:spPr/>
      <dgm:t>
        <a:bodyPr/>
        <a:lstStyle/>
        <a:p>
          <a:endParaRPr lang="en-US"/>
        </a:p>
      </dgm:t>
    </dgm:pt>
    <dgm:pt modelId="{91CA8E83-D001-421B-B662-4651124A90C2}" type="sibTrans" cxnId="{8F5F4B60-4113-46B6-AB37-46EC9EAFFE5C}">
      <dgm:prSet/>
      <dgm:spPr/>
      <dgm:t>
        <a:bodyPr/>
        <a:lstStyle/>
        <a:p>
          <a:endParaRPr lang="en-US"/>
        </a:p>
      </dgm:t>
    </dgm:pt>
    <dgm:pt modelId="{0F6AAB9B-21F0-40ED-A920-E7C77C3D69DB}">
      <dgm:prSet/>
      <dgm:spPr/>
      <dgm:t>
        <a:bodyPr/>
        <a:lstStyle/>
        <a:p>
          <a:r>
            <a:rPr lang="en-US" b="0" i="1" dirty="0"/>
            <a:t>g</a:t>
          </a:r>
          <a:r>
            <a:rPr lang="en-US" b="0" dirty="0"/>
            <a:t> = Retention ratio × ROE</a:t>
          </a:r>
        </a:p>
      </dgm:t>
    </dgm:pt>
    <dgm:pt modelId="{5277F48D-6AFF-4FAA-BF46-DDB4CBA23C04}" type="parTrans" cxnId="{0E7683F7-8930-4235-B740-336330AB3320}">
      <dgm:prSet/>
      <dgm:spPr/>
      <dgm:t>
        <a:bodyPr/>
        <a:lstStyle/>
        <a:p>
          <a:endParaRPr lang="en-US"/>
        </a:p>
      </dgm:t>
    </dgm:pt>
    <dgm:pt modelId="{992D02C8-A3A2-4B74-9DED-7486B8238B63}" type="sibTrans" cxnId="{0E7683F7-8930-4235-B740-336330AB3320}">
      <dgm:prSet/>
      <dgm:spPr/>
      <dgm:t>
        <a:bodyPr/>
        <a:lstStyle/>
        <a:p>
          <a:endParaRPr lang="en-US"/>
        </a:p>
      </dgm:t>
    </dgm:pt>
    <dgm:pt modelId="{52002A39-6650-490B-95C1-965B3230CCD3}">
      <dgm:prSet/>
      <dgm:spPr/>
      <dgm:t>
        <a:bodyPr/>
        <a:lstStyle/>
        <a:p>
          <a:r>
            <a:rPr lang="en-US" dirty="0"/>
            <a:t>General two-stage model: growth abruptly declines</a:t>
          </a:r>
        </a:p>
      </dgm:t>
    </dgm:pt>
    <dgm:pt modelId="{9C1B7C35-6248-4934-A241-A34FF310B557}" type="parTrans" cxnId="{8D07C65B-54FD-4F34-8B3E-8F82BF66AD4E}">
      <dgm:prSet/>
      <dgm:spPr/>
      <dgm:t>
        <a:bodyPr/>
        <a:lstStyle/>
        <a:p>
          <a:endParaRPr lang="en-US"/>
        </a:p>
      </dgm:t>
    </dgm:pt>
    <dgm:pt modelId="{A501D958-E74E-4E35-AEE7-D8EE6EFB3CBF}" type="sibTrans" cxnId="{8D07C65B-54FD-4F34-8B3E-8F82BF66AD4E}">
      <dgm:prSet/>
      <dgm:spPr/>
      <dgm:t>
        <a:bodyPr/>
        <a:lstStyle/>
        <a:p>
          <a:endParaRPr lang="en-US"/>
        </a:p>
      </dgm:t>
    </dgm:pt>
    <dgm:pt modelId="{C563BE4C-1BDD-48D7-A2F6-3403BA10979E}">
      <dgm:prSet phldrT="[Text]"/>
      <dgm:spPr/>
      <dgm:t>
        <a:bodyPr/>
        <a:lstStyle/>
        <a:p>
          <a:r>
            <a:rPr lang="en-US" dirty="0"/>
            <a:t>H-model: growth gradually declines</a:t>
          </a:r>
        </a:p>
      </dgm:t>
    </dgm:pt>
    <dgm:pt modelId="{86607112-D03F-436B-BA9E-167A47D7387B}" type="parTrans" cxnId="{E8246D23-D4B9-4563-AD49-8923E5A1D964}">
      <dgm:prSet/>
      <dgm:spPr/>
      <dgm:t>
        <a:bodyPr/>
        <a:lstStyle/>
        <a:p>
          <a:endParaRPr lang="en-US"/>
        </a:p>
      </dgm:t>
    </dgm:pt>
    <dgm:pt modelId="{3975767C-8D2F-4CA1-889D-B1E5ED25831C}" type="sibTrans" cxnId="{E8246D23-D4B9-4563-AD49-8923E5A1D964}">
      <dgm:prSet/>
      <dgm:spPr/>
      <dgm:t>
        <a:bodyPr/>
        <a:lstStyle/>
        <a:p>
          <a:endParaRPr lang="en-US"/>
        </a:p>
      </dgm:t>
    </dgm:pt>
    <dgm:pt modelId="{B93C9D72-C155-44D3-B56D-B5A1805265B9}">
      <dgm:prSet phldrT="[Text]"/>
      <dgm:spPr/>
      <dgm:t>
        <a:bodyPr/>
        <a:lstStyle/>
        <a:p>
          <a:r>
            <a:rPr lang="en-US" dirty="0"/>
            <a:t>Three-stage model: can use general or H-model </a:t>
          </a:r>
        </a:p>
      </dgm:t>
    </dgm:pt>
    <dgm:pt modelId="{D594C3F1-9199-4D1A-9EB6-D3B6AF56C938}" type="parTrans" cxnId="{E8C3393A-9363-4461-A821-7C9071F660C4}">
      <dgm:prSet/>
      <dgm:spPr/>
      <dgm:t>
        <a:bodyPr/>
        <a:lstStyle/>
        <a:p>
          <a:endParaRPr lang="en-US"/>
        </a:p>
      </dgm:t>
    </dgm:pt>
    <dgm:pt modelId="{EBCA82EC-0C7E-4C06-B249-A87DBE69ACC7}" type="sibTrans" cxnId="{E8C3393A-9363-4461-A821-7C9071F660C4}">
      <dgm:prSet/>
      <dgm:spPr/>
      <dgm:t>
        <a:bodyPr/>
        <a:lstStyle/>
        <a:p>
          <a:endParaRPr lang="en-US"/>
        </a:p>
      </dgm:t>
    </dgm:pt>
    <dgm:pt modelId="{00D6B3FD-957F-42EF-9B39-D397736078AD}">
      <dgm:prSet/>
      <dgm:spPr/>
      <dgm:t>
        <a:bodyPr/>
        <a:lstStyle/>
        <a:p>
          <a:r>
            <a:rPr lang="en-US" b="0" dirty="0"/>
            <a:t>DuPont analysis:</a:t>
          </a:r>
        </a:p>
      </dgm:t>
    </dgm:pt>
    <dgm:pt modelId="{42FE330D-1CFD-48F4-AB74-5D457CD587BD}" type="parTrans" cxnId="{88B89B3B-B57D-49B1-ACAF-3A4BD08C4F3C}">
      <dgm:prSet/>
      <dgm:spPr/>
      <dgm:t>
        <a:bodyPr/>
        <a:lstStyle/>
        <a:p>
          <a:endParaRPr lang="en-US"/>
        </a:p>
      </dgm:t>
    </dgm:pt>
    <dgm:pt modelId="{7567BC35-797B-4E0F-8448-C5B0248EBBB0}" type="sibTrans" cxnId="{88B89B3B-B57D-49B1-ACAF-3A4BD08C4F3C}">
      <dgm:prSet/>
      <dgm:spPr/>
      <dgm:t>
        <a:bodyPr/>
        <a:lstStyle/>
        <a:p>
          <a:endParaRPr lang="en-US"/>
        </a:p>
      </dgm:t>
    </dgm:pt>
    <dgm:pt modelId="{D9F4EEEA-BE4E-4418-860C-D66C1082F557}">
      <dgm:prSet/>
      <dgm:spPr/>
      <dgm:t>
        <a:bodyPr/>
        <a:lstStyle/>
        <a:p>
          <a:r>
            <a:rPr lang="en-US" b="0" dirty="0"/>
            <a:t>ROE = Profit margin × Asset turnover × Equity multiplier</a:t>
          </a:r>
        </a:p>
      </dgm:t>
    </dgm:pt>
    <dgm:pt modelId="{8BC74011-873A-4F63-B07E-C99C5FC8F09A}" type="parTrans" cxnId="{6B849DC7-C24C-475E-A2A8-58D8867BE1B5}">
      <dgm:prSet/>
      <dgm:spPr/>
      <dgm:t>
        <a:bodyPr/>
        <a:lstStyle/>
        <a:p>
          <a:endParaRPr lang="en-US"/>
        </a:p>
      </dgm:t>
    </dgm:pt>
    <dgm:pt modelId="{F8833BAD-2D40-4760-900D-26FB0C322100}" type="sibTrans" cxnId="{6B849DC7-C24C-475E-A2A8-58D8867BE1B5}">
      <dgm:prSet/>
      <dgm:spPr/>
      <dgm:t>
        <a:bodyPr/>
        <a:lstStyle/>
        <a:p>
          <a:endParaRPr lang="en-US"/>
        </a:p>
      </dgm:t>
    </dgm:pt>
    <dgm:pt modelId="{857708D8-C171-4E79-9162-CC68307DEA04}" type="pres">
      <dgm:prSet presAssocID="{84758569-E18A-47C6-B563-157F9A81184E}" presName="linear" presStyleCnt="0">
        <dgm:presLayoutVars>
          <dgm:dir/>
          <dgm:animLvl val="lvl"/>
          <dgm:resizeHandles val="exact"/>
        </dgm:presLayoutVars>
      </dgm:prSet>
      <dgm:spPr/>
    </dgm:pt>
    <dgm:pt modelId="{07516B8E-3088-4CEA-9A52-2B0E458E0BFE}" type="pres">
      <dgm:prSet presAssocID="{9650E301-2572-4876-AD74-35A23674B27A}" presName="parentLin" presStyleCnt="0"/>
      <dgm:spPr/>
    </dgm:pt>
    <dgm:pt modelId="{BD5E4D2E-DE73-4281-83A2-EDAE9360E3FF}" type="pres">
      <dgm:prSet presAssocID="{9650E301-2572-4876-AD74-35A23674B27A}" presName="parentLeftMargin" presStyleLbl="node1" presStyleIdx="0" presStyleCnt="2"/>
      <dgm:spPr/>
    </dgm:pt>
    <dgm:pt modelId="{A89EFCD0-A9A8-40BF-8198-A336EE87BC3F}" type="pres">
      <dgm:prSet presAssocID="{9650E301-2572-4876-AD74-35A23674B27A}" presName="parentText" presStyleLbl="node1" presStyleIdx="0" presStyleCnt="2" custScaleX="122523">
        <dgm:presLayoutVars>
          <dgm:chMax val="0"/>
          <dgm:bulletEnabled val="1"/>
        </dgm:presLayoutVars>
      </dgm:prSet>
      <dgm:spPr/>
    </dgm:pt>
    <dgm:pt modelId="{8DEF7B26-66BA-4529-9081-46BC5BB9654F}" type="pres">
      <dgm:prSet presAssocID="{9650E301-2572-4876-AD74-35A23674B27A}" presName="negativeSpace" presStyleCnt="0"/>
      <dgm:spPr/>
    </dgm:pt>
    <dgm:pt modelId="{066F4DFF-D965-4EA7-9B67-5DEE464D85B3}" type="pres">
      <dgm:prSet presAssocID="{9650E301-2572-4876-AD74-35A23674B27A}" presName="childText" presStyleLbl="conFgAcc1" presStyleIdx="0" presStyleCnt="2">
        <dgm:presLayoutVars>
          <dgm:bulletEnabled val="1"/>
        </dgm:presLayoutVars>
      </dgm:prSet>
      <dgm:spPr/>
    </dgm:pt>
    <dgm:pt modelId="{74D0FCBC-7E03-4544-8162-4B95B02E9EC3}" type="pres">
      <dgm:prSet presAssocID="{D9C86E0A-7FE7-4EA6-A3F1-81B73BCBCAF2}" presName="spaceBetweenRectangles" presStyleCnt="0"/>
      <dgm:spPr/>
    </dgm:pt>
    <dgm:pt modelId="{65F06C17-B447-4374-9C45-01E447A59191}" type="pres">
      <dgm:prSet presAssocID="{16EE4D4D-C43B-4ECA-8AF1-3E661D22C593}" presName="parentLin" presStyleCnt="0"/>
      <dgm:spPr/>
    </dgm:pt>
    <dgm:pt modelId="{EC935531-C417-4887-A24C-F6020D1DF122}" type="pres">
      <dgm:prSet presAssocID="{16EE4D4D-C43B-4ECA-8AF1-3E661D22C593}" presName="parentLeftMargin" presStyleLbl="node1" presStyleIdx="0" presStyleCnt="2"/>
      <dgm:spPr/>
    </dgm:pt>
    <dgm:pt modelId="{CE9C66BC-5DF6-46FF-AF2A-8677240AF757}" type="pres">
      <dgm:prSet presAssocID="{16EE4D4D-C43B-4ECA-8AF1-3E661D22C593}" presName="parentText" presStyleLbl="node1" presStyleIdx="1" presStyleCnt="2" custScaleX="119949">
        <dgm:presLayoutVars>
          <dgm:chMax val="0"/>
          <dgm:bulletEnabled val="1"/>
        </dgm:presLayoutVars>
      </dgm:prSet>
      <dgm:spPr/>
    </dgm:pt>
    <dgm:pt modelId="{0998C722-09A1-46C7-BE1E-01217A4AC8BA}" type="pres">
      <dgm:prSet presAssocID="{16EE4D4D-C43B-4ECA-8AF1-3E661D22C593}" presName="negativeSpace" presStyleCnt="0"/>
      <dgm:spPr/>
    </dgm:pt>
    <dgm:pt modelId="{F292E843-89F7-4576-96D2-DF77D5B6F1DD}" type="pres">
      <dgm:prSet presAssocID="{16EE4D4D-C43B-4ECA-8AF1-3E661D22C593}" presName="childText" presStyleLbl="conFgAcc1" presStyleIdx="1" presStyleCnt="2">
        <dgm:presLayoutVars>
          <dgm:bulletEnabled val="1"/>
        </dgm:presLayoutVars>
      </dgm:prSet>
      <dgm:spPr/>
    </dgm:pt>
  </dgm:ptLst>
  <dgm:cxnLst>
    <dgm:cxn modelId="{E8246D23-D4B9-4563-AD49-8923E5A1D964}" srcId="{9650E301-2572-4876-AD74-35A23674B27A}" destId="{C563BE4C-1BDD-48D7-A2F6-3403BA10979E}" srcOrd="1" destOrd="0" parTransId="{86607112-D03F-436B-BA9E-167A47D7387B}" sibTransId="{3975767C-8D2F-4CA1-889D-B1E5ED25831C}"/>
    <dgm:cxn modelId="{C62F3325-B9E8-4987-BCC3-E70EF494CD29}" type="presOf" srcId="{0F6AAB9B-21F0-40ED-A920-E7C77C3D69DB}" destId="{F292E843-89F7-4576-96D2-DF77D5B6F1DD}" srcOrd="0" destOrd="0" presId="urn:microsoft.com/office/officeart/2005/8/layout/list1"/>
    <dgm:cxn modelId="{B0C5C52F-91C8-49AD-9D07-D9E9B2B40EB2}" type="presOf" srcId="{84758569-E18A-47C6-B563-157F9A81184E}" destId="{857708D8-C171-4E79-9162-CC68307DEA04}" srcOrd="0" destOrd="0" presId="urn:microsoft.com/office/officeart/2005/8/layout/list1"/>
    <dgm:cxn modelId="{E8C3393A-9363-4461-A821-7C9071F660C4}" srcId="{9650E301-2572-4876-AD74-35A23674B27A}" destId="{B93C9D72-C155-44D3-B56D-B5A1805265B9}" srcOrd="2" destOrd="0" parTransId="{D594C3F1-9199-4D1A-9EB6-D3B6AF56C938}" sibTransId="{EBCA82EC-0C7E-4C06-B249-A87DBE69ACC7}"/>
    <dgm:cxn modelId="{88B89B3B-B57D-49B1-ACAF-3A4BD08C4F3C}" srcId="{16EE4D4D-C43B-4ECA-8AF1-3E661D22C593}" destId="{00D6B3FD-957F-42EF-9B39-D397736078AD}" srcOrd="1" destOrd="0" parTransId="{42FE330D-1CFD-48F4-AB74-5D457CD587BD}" sibTransId="{7567BC35-797B-4E0F-8448-C5B0248EBBB0}"/>
    <dgm:cxn modelId="{8D07C65B-54FD-4F34-8B3E-8F82BF66AD4E}" srcId="{9650E301-2572-4876-AD74-35A23674B27A}" destId="{52002A39-6650-490B-95C1-965B3230CCD3}" srcOrd="0" destOrd="0" parTransId="{9C1B7C35-6248-4934-A241-A34FF310B557}" sibTransId="{A501D958-E74E-4E35-AEE7-D8EE6EFB3CBF}"/>
    <dgm:cxn modelId="{8F5F4B60-4113-46B6-AB37-46EC9EAFFE5C}" srcId="{84758569-E18A-47C6-B563-157F9A81184E}" destId="{16EE4D4D-C43B-4ECA-8AF1-3E661D22C593}" srcOrd="1" destOrd="0" parTransId="{1725B786-1359-4629-B034-2ED6F892DB7B}" sibTransId="{91CA8E83-D001-421B-B662-4651124A90C2}"/>
    <dgm:cxn modelId="{51A4284E-6EDC-4B2B-9D90-55822A0536F7}" type="presOf" srcId="{B93C9D72-C155-44D3-B56D-B5A1805265B9}" destId="{066F4DFF-D965-4EA7-9B67-5DEE464D85B3}" srcOrd="0" destOrd="2" presId="urn:microsoft.com/office/officeart/2005/8/layout/list1"/>
    <dgm:cxn modelId="{B54F9271-835E-40C1-8BA4-DAB05A43259D}" type="presOf" srcId="{C563BE4C-1BDD-48D7-A2F6-3403BA10979E}" destId="{066F4DFF-D965-4EA7-9B67-5DEE464D85B3}" srcOrd="0" destOrd="1" presId="urn:microsoft.com/office/officeart/2005/8/layout/list1"/>
    <dgm:cxn modelId="{7D988956-9DAF-446C-BF9E-23CA7360C9EC}" srcId="{84758569-E18A-47C6-B563-157F9A81184E}" destId="{9650E301-2572-4876-AD74-35A23674B27A}" srcOrd="0" destOrd="0" parTransId="{52A61D71-AA01-4047-9E3A-57AC828DEF6D}" sibTransId="{D9C86E0A-7FE7-4EA6-A3F1-81B73BCBCAF2}"/>
    <dgm:cxn modelId="{CDF5027E-8287-4FD2-A6D1-3B3729D9080F}" type="presOf" srcId="{9650E301-2572-4876-AD74-35A23674B27A}" destId="{A89EFCD0-A9A8-40BF-8198-A336EE87BC3F}" srcOrd="1" destOrd="0" presId="urn:microsoft.com/office/officeart/2005/8/layout/list1"/>
    <dgm:cxn modelId="{D9DCC981-3B39-40AE-83FD-0367CF944470}" type="presOf" srcId="{00D6B3FD-957F-42EF-9B39-D397736078AD}" destId="{F292E843-89F7-4576-96D2-DF77D5B6F1DD}" srcOrd="0" destOrd="1" presId="urn:microsoft.com/office/officeart/2005/8/layout/list1"/>
    <dgm:cxn modelId="{AA39FC89-9C10-46E2-A5FF-1060274553B0}" type="presOf" srcId="{16EE4D4D-C43B-4ECA-8AF1-3E661D22C593}" destId="{CE9C66BC-5DF6-46FF-AF2A-8677240AF757}" srcOrd="1" destOrd="0" presId="urn:microsoft.com/office/officeart/2005/8/layout/list1"/>
    <dgm:cxn modelId="{0DE2AB8C-A795-4C82-BBCB-59E00AF05F92}" type="presOf" srcId="{D9F4EEEA-BE4E-4418-860C-D66C1082F557}" destId="{F292E843-89F7-4576-96D2-DF77D5B6F1DD}" srcOrd="0" destOrd="2" presId="urn:microsoft.com/office/officeart/2005/8/layout/list1"/>
    <dgm:cxn modelId="{31BD708D-DDF2-4909-A3D1-545B89E803AF}" type="presOf" srcId="{52002A39-6650-490B-95C1-965B3230CCD3}" destId="{066F4DFF-D965-4EA7-9B67-5DEE464D85B3}" srcOrd="0" destOrd="0" presId="urn:microsoft.com/office/officeart/2005/8/layout/list1"/>
    <dgm:cxn modelId="{6B849DC7-C24C-475E-A2A8-58D8867BE1B5}" srcId="{00D6B3FD-957F-42EF-9B39-D397736078AD}" destId="{D9F4EEEA-BE4E-4418-860C-D66C1082F557}" srcOrd="0" destOrd="0" parTransId="{8BC74011-873A-4F63-B07E-C99C5FC8F09A}" sibTransId="{F8833BAD-2D40-4760-900D-26FB0C322100}"/>
    <dgm:cxn modelId="{41CC38D4-3B5E-4AEE-8D65-512A7C522481}" type="presOf" srcId="{9650E301-2572-4876-AD74-35A23674B27A}" destId="{BD5E4D2E-DE73-4281-83A2-EDAE9360E3FF}" srcOrd="0" destOrd="0" presId="urn:microsoft.com/office/officeart/2005/8/layout/list1"/>
    <dgm:cxn modelId="{492EDBDB-9DA5-42D1-8789-D233971BAD13}" type="presOf" srcId="{16EE4D4D-C43B-4ECA-8AF1-3E661D22C593}" destId="{EC935531-C417-4887-A24C-F6020D1DF122}" srcOrd="0" destOrd="0" presId="urn:microsoft.com/office/officeart/2005/8/layout/list1"/>
    <dgm:cxn modelId="{0E7683F7-8930-4235-B740-336330AB3320}" srcId="{16EE4D4D-C43B-4ECA-8AF1-3E661D22C593}" destId="{0F6AAB9B-21F0-40ED-A920-E7C77C3D69DB}" srcOrd="0" destOrd="0" parTransId="{5277F48D-6AFF-4FAA-BF46-DDB4CBA23C04}" sibTransId="{992D02C8-A3A2-4B74-9DED-7486B8238B63}"/>
    <dgm:cxn modelId="{11B9A32E-43B6-4552-BC2B-7D0E4940E147}" type="presParOf" srcId="{857708D8-C171-4E79-9162-CC68307DEA04}" destId="{07516B8E-3088-4CEA-9A52-2B0E458E0BFE}" srcOrd="0" destOrd="0" presId="urn:microsoft.com/office/officeart/2005/8/layout/list1"/>
    <dgm:cxn modelId="{759D8F6F-DED7-489B-9EEA-4D3019F19481}" type="presParOf" srcId="{07516B8E-3088-4CEA-9A52-2B0E458E0BFE}" destId="{BD5E4D2E-DE73-4281-83A2-EDAE9360E3FF}" srcOrd="0" destOrd="0" presId="urn:microsoft.com/office/officeart/2005/8/layout/list1"/>
    <dgm:cxn modelId="{8D225098-A22B-4863-AEEB-26C29E59446C}" type="presParOf" srcId="{07516B8E-3088-4CEA-9A52-2B0E458E0BFE}" destId="{A89EFCD0-A9A8-40BF-8198-A336EE87BC3F}" srcOrd="1" destOrd="0" presId="urn:microsoft.com/office/officeart/2005/8/layout/list1"/>
    <dgm:cxn modelId="{47C16E18-ACCD-45E3-BE6E-E5A77F8826FF}" type="presParOf" srcId="{857708D8-C171-4E79-9162-CC68307DEA04}" destId="{8DEF7B26-66BA-4529-9081-46BC5BB9654F}" srcOrd="1" destOrd="0" presId="urn:microsoft.com/office/officeart/2005/8/layout/list1"/>
    <dgm:cxn modelId="{CA9FF7A9-90C0-4735-815E-EAF20CC4D533}" type="presParOf" srcId="{857708D8-C171-4E79-9162-CC68307DEA04}" destId="{066F4DFF-D965-4EA7-9B67-5DEE464D85B3}" srcOrd="2" destOrd="0" presId="urn:microsoft.com/office/officeart/2005/8/layout/list1"/>
    <dgm:cxn modelId="{88EF381A-58C2-4B8B-94BB-732E2F0ED0E5}" type="presParOf" srcId="{857708D8-C171-4E79-9162-CC68307DEA04}" destId="{74D0FCBC-7E03-4544-8162-4B95B02E9EC3}" srcOrd="3" destOrd="0" presId="urn:microsoft.com/office/officeart/2005/8/layout/list1"/>
    <dgm:cxn modelId="{16D47228-41CB-443F-82A7-5E0CEA351548}" type="presParOf" srcId="{857708D8-C171-4E79-9162-CC68307DEA04}" destId="{65F06C17-B447-4374-9C45-01E447A59191}" srcOrd="4" destOrd="0" presId="urn:microsoft.com/office/officeart/2005/8/layout/list1"/>
    <dgm:cxn modelId="{48C305C6-118F-4DE1-8C8C-A4E990FE361C}" type="presParOf" srcId="{65F06C17-B447-4374-9C45-01E447A59191}" destId="{EC935531-C417-4887-A24C-F6020D1DF122}" srcOrd="0" destOrd="0" presId="urn:microsoft.com/office/officeart/2005/8/layout/list1"/>
    <dgm:cxn modelId="{B9D44B8F-843A-48C6-A083-9BC11BF438CF}" type="presParOf" srcId="{65F06C17-B447-4374-9C45-01E447A59191}" destId="{CE9C66BC-5DF6-46FF-AF2A-8677240AF757}" srcOrd="1" destOrd="0" presId="urn:microsoft.com/office/officeart/2005/8/layout/list1"/>
    <dgm:cxn modelId="{39C487F8-97C0-4B6B-A0A9-72C4F67377A1}" type="presParOf" srcId="{857708D8-C171-4E79-9162-CC68307DEA04}" destId="{0998C722-09A1-46C7-BE1E-01217A4AC8BA}" srcOrd="5" destOrd="0" presId="urn:microsoft.com/office/officeart/2005/8/layout/list1"/>
    <dgm:cxn modelId="{D8C4ECEF-541A-40E1-B332-086778F6FAF2}" type="presParOf" srcId="{857708D8-C171-4E79-9162-CC68307DEA04}" destId="{F292E843-89F7-4576-96D2-DF77D5B6F1DD}"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5.xml><?xml version="1.0" encoding="utf-8"?>
<dgm:dataModel xmlns:dgm="http://schemas.openxmlformats.org/drawingml/2006/diagram" xmlns:a="http://schemas.openxmlformats.org/drawingml/2006/main">
  <dgm:ptLst>
    <dgm:pt modelId="{DABE5455-1BFB-4698-83CB-D7BA76D19B66}" type="doc">
      <dgm:prSet loTypeId="urn:microsoft.com/office/officeart/2005/8/layout/lProcess1" loCatId="process" qsTypeId="urn:microsoft.com/office/officeart/2005/8/quickstyle/3d2" qsCatId="3D" csTypeId="urn:microsoft.com/office/officeart/2005/8/colors/accent1_2" csCatId="accent1" phldr="1"/>
      <dgm:spPr/>
      <dgm:t>
        <a:bodyPr/>
        <a:lstStyle/>
        <a:p>
          <a:endParaRPr lang="en-US"/>
        </a:p>
      </dgm:t>
    </dgm:pt>
    <dgm:pt modelId="{5DCC821E-67EF-49C5-BE9D-1884A3E1D9D3}">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pPr algn="ctr"/>
          <a:r>
            <a:rPr lang="en-US" dirty="0"/>
            <a:t>Free Cash Flow to the Firm</a:t>
          </a:r>
        </a:p>
      </dgm:t>
    </dgm:pt>
    <dgm:pt modelId="{976F7A6E-84A7-4FEF-804E-ED80C7779CD2}" type="parTrans" cxnId="{A0C19BBA-E10C-4E78-BDFB-76508B76D792}">
      <dgm:prSet/>
      <dgm:spPr/>
      <dgm:t>
        <a:bodyPr/>
        <a:lstStyle/>
        <a:p>
          <a:endParaRPr lang="en-US"/>
        </a:p>
      </dgm:t>
    </dgm:pt>
    <dgm:pt modelId="{8B9F7FF9-57AA-4C86-AAAB-4E0DA53189F0}" type="sibTrans" cxnId="{A0C19BBA-E10C-4E78-BDFB-76508B76D792}">
      <dgm:prSet/>
      <dgm:spPr/>
      <dgm:t>
        <a:bodyPr/>
        <a:lstStyle/>
        <a:p>
          <a:endParaRPr lang="en-US"/>
        </a:p>
      </dgm:t>
    </dgm:pt>
    <dgm:pt modelId="{BFFD9C49-B4F6-4AB5-AE28-A0288693220C}">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pPr algn="ctr"/>
          <a:r>
            <a:rPr lang="en-US" dirty="0"/>
            <a:t>Free Cash Flow to Equity</a:t>
          </a:r>
        </a:p>
      </dgm:t>
    </dgm:pt>
    <dgm:pt modelId="{D536370E-C0C9-47F9-9EBF-B1A15C3D8EEE}" type="parTrans" cxnId="{C450875D-790B-4E5A-B1A2-5B5153179BCB}">
      <dgm:prSet/>
      <dgm:spPr/>
      <dgm:t>
        <a:bodyPr/>
        <a:lstStyle/>
        <a:p>
          <a:endParaRPr lang="en-US"/>
        </a:p>
      </dgm:t>
    </dgm:pt>
    <dgm:pt modelId="{85033674-C121-4283-B4A6-ED4828E98120}" type="sibTrans" cxnId="{C450875D-790B-4E5A-B1A2-5B5153179BCB}">
      <dgm:prSet/>
      <dgm:spPr/>
      <dgm:t>
        <a:bodyPr/>
        <a:lstStyle/>
        <a:p>
          <a:endParaRPr lang="en-US"/>
        </a:p>
      </dgm:t>
    </dgm:pt>
    <dgm:pt modelId="{00E6A8C1-12AA-4D99-9103-CDC4086C672A}">
      <dgm:prSet phldrT="[Text]"/>
      <dgm:spPr>
        <a:scene3d>
          <a:camera prst="orthographicFront"/>
          <a:lightRig rig="threePt" dir="t">
            <a:rot lat="0" lon="0" rev="7500000"/>
          </a:lightRig>
        </a:scene3d>
        <a:sp3d extrusionH="190500" prstMaterial="dkEdge">
          <a:bevelB w="120650" h="57150" prst="relaxedInset"/>
          <a:contourClr>
            <a:schemeClr val="bg1"/>
          </a:contourClr>
        </a:sp3d>
      </dgm:spPr>
      <dgm:t>
        <a:bodyPr/>
        <a:lstStyle/>
        <a:p>
          <a:pPr algn="ctr"/>
          <a:r>
            <a:rPr lang="en-US" dirty="0"/>
            <a:t>= Cash flow available to</a:t>
          </a:r>
        </a:p>
      </dgm:t>
    </dgm:pt>
    <dgm:pt modelId="{2E8636ED-0CA4-4F5B-B341-9A3C210593B0}" type="parTrans" cxnId="{1E661A54-53FB-466D-A10B-20225B591124}">
      <dgm:prSet/>
      <dgm:spPr>
        <a:solidFill>
          <a:schemeClr val="tx1"/>
        </a:solidFill>
      </dgm:spPr>
      <dgm:t>
        <a:bodyPr/>
        <a:lstStyle/>
        <a:p>
          <a:endParaRPr lang="en-US" dirty="0"/>
        </a:p>
      </dgm:t>
    </dgm:pt>
    <dgm:pt modelId="{7289DD2C-3A10-4F46-A56F-4E1B2CF26AF8}" type="sibTrans" cxnId="{1E661A54-53FB-466D-A10B-20225B591124}">
      <dgm:prSet/>
      <dgm:spPr>
        <a:solidFill>
          <a:schemeClr val="tx1"/>
        </a:solidFill>
      </dgm:spPr>
      <dgm:t>
        <a:bodyPr/>
        <a:lstStyle/>
        <a:p>
          <a:endParaRPr lang="en-US" dirty="0"/>
        </a:p>
      </dgm:t>
    </dgm:pt>
    <dgm:pt modelId="{ACC9B1B6-45AF-49BC-AED7-C072137461CD}">
      <dgm:prSet phldrT="[Text]"/>
      <dgm:spPr>
        <a:scene3d>
          <a:camera prst="orthographicFront"/>
          <a:lightRig rig="threePt" dir="t">
            <a:rot lat="0" lon="0" rev="7500000"/>
          </a:lightRig>
        </a:scene3d>
        <a:sp3d extrusionH="190500" prstMaterial="dkEdge">
          <a:bevelB w="120650" h="57150" prst="relaxedInset"/>
          <a:contourClr>
            <a:schemeClr val="bg1"/>
          </a:contourClr>
        </a:sp3d>
      </dgm:spPr>
      <dgm:t>
        <a:bodyPr/>
        <a:lstStyle/>
        <a:p>
          <a:pPr algn="ctr"/>
          <a:r>
            <a:rPr lang="en-US" dirty="0"/>
            <a:t>Common stockholders</a:t>
          </a:r>
        </a:p>
      </dgm:t>
    </dgm:pt>
    <dgm:pt modelId="{089AFF38-1695-4C07-BF9D-325AA8752E4C}" type="parTrans" cxnId="{7BFE7342-D323-4FD1-AC33-3DC1032726F9}">
      <dgm:prSet/>
      <dgm:spPr/>
      <dgm:t>
        <a:bodyPr/>
        <a:lstStyle/>
        <a:p>
          <a:endParaRPr lang="en-US"/>
        </a:p>
      </dgm:t>
    </dgm:pt>
    <dgm:pt modelId="{F8FA17B2-B45D-4F45-9E1C-D14C7971316E}" type="sibTrans" cxnId="{7BFE7342-D323-4FD1-AC33-3DC1032726F9}">
      <dgm:prSet/>
      <dgm:spPr>
        <a:solidFill>
          <a:schemeClr val="tx1"/>
        </a:solidFill>
      </dgm:spPr>
      <dgm:t>
        <a:bodyPr/>
        <a:lstStyle/>
        <a:p>
          <a:endParaRPr lang="en-US" dirty="0"/>
        </a:p>
      </dgm:t>
    </dgm:pt>
    <dgm:pt modelId="{92752FAC-4E3E-4636-9273-ECECFAE63963}">
      <dgm:prSet phldrT="[Text]"/>
      <dgm:spPr>
        <a:scene3d>
          <a:camera prst="orthographicFront"/>
          <a:lightRig rig="threePt" dir="t">
            <a:rot lat="0" lon="0" rev="7500000"/>
          </a:lightRig>
        </a:scene3d>
        <a:sp3d extrusionH="190500" prstMaterial="dkEdge">
          <a:bevelB w="120650" h="57150" prst="relaxedInset"/>
          <a:contourClr>
            <a:schemeClr val="bg1"/>
          </a:contourClr>
        </a:sp3d>
      </dgm:spPr>
      <dgm:t>
        <a:bodyPr/>
        <a:lstStyle/>
        <a:p>
          <a:pPr algn="ctr"/>
          <a:r>
            <a:rPr lang="en-US" dirty="0"/>
            <a:t>= Cash flow available to</a:t>
          </a:r>
        </a:p>
      </dgm:t>
    </dgm:pt>
    <dgm:pt modelId="{B2027D7F-C025-448F-A2C8-19FA2DE55FBF}" type="parTrans" cxnId="{CD7C9C73-83B2-4A01-989C-C9E53C57A12C}">
      <dgm:prSet/>
      <dgm:spPr>
        <a:solidFill>
          <a:schemeClr val="tx1"/>
        </a:solidFill>
      </dgm:spPr>
      <dgm:t>
        <a:bodyPr/>
        <a:lstStyle/>
        <a:p>
          <a:endParaRPr lang="en-US" dirty="0"/>
        </a:p>
      </dgm:t>
    </dgm:pt>
    <dgm:pt modelId="{1E837DE6-6C68-46CF-8C40-2DCEA11C0F14}" type="sibTrans" cxnId="{CD7C9C73-83B2-4A01-989C-C9E53C57A12C}">
      <dgm:prSet/>
      <dgm:spPr>
        <a:solidFill>
          <a:schemeClr val="tx1"/>
        </a:solidFill>
      </dgm:spPr>
      <dgm:t>
        <a:bodyPr/>
        <a:lstStyle/>
        <a:p>
          <a:endParaRPr lang="en-US" dirty="0"/>
        </a:p>
      </dgm:t>
    </dgm:pt>
    <dgm:pt modelId="{A87805DB-C515-4D92-9172-69C08F37B0C8}">
      <dgm:prSet phldrT="[Text]"/>
      <dgm:spPr>
        <a:scene3d>
          <a:camera prst="orthographicFront"/>
          <a:lightRig rig="threePt" dir="t">
            <a:rot lat="0" lon="0" rev="7500000"/>
          </a:lightRig>
        </a:scene3d>
        <a:sp3d extrusionH="190500" prstMaterial="dkEdge">
          <a:bevelB w="120650" h="57150" prst="relaxedInset"/>
          <a:contourClr>
            <a:schemeClr val="bg1"/>
          </a:contourClr>
        </a:sp3d>
      </dgm:spPr>
      <dgm:t>
        <a:bodyPr/>
        <a:lstStyle/>
        <a:p>
          <a:pPr algn="ctr"/>
          <a:r>
            <a:rPr lang="en-US" dirty="0"/>
            <a:t>Debtholders</a:t>
          </a:r>
        </a:p>
      </dgm:t>
    </dgm:pt>
    <dgm:pt modelId="{D684201D-A380-4D5D-BC2D-A0959FAF1DD6}" type="parTrans" cxnId="{98051DC5-EBCC-43E5-BCE4-82A357A67BB6}">
      <dgm:prSet/>
      <dgm:spPr/>
      <dgm:t>
        <a:bodyPr/>
        <a:lstStyle/>
        <a:p>
          <a:endParaRPr lang="en-US"/>
        </a:p>
      </dgm:t>
    </dgm:pt>
    <dgm:pt modelId="{776602A5-680A-4005-A115-C4737444B8C7}" type="sibTrans" cxnId="{98051DC5-EBCC-43E5-BCE4-82A357A67BB6}">
      <dgm:prSet/>
      <dgm:spPr>
        <a:solidFill>
          <a:schemeClr val="tx1"/>
        </a:solidFill>
      </dgm:spPr>
      <dgm:t>
        <a:bodyPr/>
        <a:lstStyle/>
        <a:p>
          <a:endParaRPr lang="en-US" dirty="0"/>
        </a:p>
      </dgm:t>
    </dgm:pt>
    <dgm:pt modelId="{27980CCB-06FA-45CC-A8BE-E8C0CFC270D2}">
      <dgm:prSet phldrT="[Text]"/>
      <dgm:spPr>
        <a:scene3d>
          <a:camera prst="orthographicFront"/>
          <a:lightRig rig="threePt" dir="t">
            <a:rot lat="0" lon="0" rev="7500000"/>
          </a:lightRig>
        </a:scene3d>
        <a:sp3d extrusionH="190500" prstMaterial="dkEdge">
          <a:bevelB w="120650" h="57150" prst="relaxedInset"/>
          <a:contourClr>
            <a:schemeClr val="bg1"/>
          </a:contourClr>
        </a:sp3d>
      </dgm:spPr>
      <dgm:t>
        <a:bodyPr/>
        <a:lstStyle/>
        <a:p>
          <a:pPr algn="ctr"/>
          <a:r>
            <a:rPr lang="en-US" dirty="0"/>
            <a:t>Preferred stockholders</a:t>
          </a:r>
        </a:p>
      </dgm:t>
    </dgm:pt>
    <dgm:pt modelId="{85371B5F-D5EE-4432-9D5E-D114A2D404CB}" type="parTrans" cxnId="{5E79FA22-AA4F-43C8-88B7-48032C42F6B2}">
      <dgm:prSet/>
      <dgm:spPr/>
      <dgm:t>
        <a:bodyPr/>
        <a:lstStyle/>
        <a:p>
          <a:endParaRPr lang="en-US"/>
        </a:p>
      </dgm:t>
    </dgm:pt>
    <dgm:pt modelId="{47B352C1-BF74-43FE-BD98-B983AC50A9A9}" type="sibTrans" cxnId="{5E79FA22-AA4F-43C8-88B7-48032C42F6B2}">
      <dgm:prSet/>
      <dgm:spPr/>
      <dgm:t>
        <a:bodyPr/>
        <a:lstStyle/>
        <a:p>
          <a:endParaRPr lang="en-US"/>
        </a:p>
      </dgm:t>
    </dgm:pt>
    <dgm:pt modelId="{A049CFAE-549B-4637-A2CC-8291D66ACF4F}">
      <dgm:prSet phldrT="[Text]"/>
      <dgm:spPr>
        <a:scene3d>
          <a:camera prst="orthographicFront"/>
          <a:lightRig rig="threePt" dir="t">
            <a:rot lat="0" lon="0" rev="7500000"/>
          </a:lightRig>
        </a:scene3d>
        <a:sp3d extrusionH="190500" prstMaterial="dkEdge">
          <a:bevelB w="120650" h="57150" prst="relaxedInset"/>
          <a:contourClr>
            <a:schemeClr val="bg1"/>
          </a:contourClr>
        </a:sp3d>
      </dgm:spPr>
      <dgm:t>
        <a:bodyPr/>
        <a:lstStyle/>
        <a:p>
          <a:r>
            <a:rPr lang="en-US" dirty="0"/>
            <a:t>Common stockholders</a:t>
          </a:r>
        </a:p>
      </dgm:t>
    </dgm:pt>
    <dgm:pt modelId="{A342DA96-4E3D-401C-BA29-440CEAE9DEBB}" type="parTrans" cxnId="{32151A94-E1A7-4044-9153-F0A3ADECB931}">
      <dgm:prSet/>
      <dgm:spPr/>
      <dgm:t>
        <a:bodyPr/>
        <a:lstStyle/>
        <a:p>
          <a:endParaRPr lang="en-US"/>
        </a:p>
      </dgm:t>
    </dgm:pt>
    <dgm:pt modelId="{F44BE3D1-598E-4350-8B5E-97B927A07C6C}" type="sibTrans" cxnId="{32151A94-E1A7-4044-9153-F0A3ADECB931}">
      <dgm:prSet/>
      <dgm:spPr/>
      <dgm:t>
        <a:bodyPr/>
        <a:lstStyle/>
        <a:p>
          <a:endParaRPr lang="en-US"/>
        </a:p>
      </dgm:t>
    </dgm:pt>
    <dgm:pt modelId="{3D62512A-1B7F-4527-96B9-06BBAD90212F}" type="pres">
      <dgm:prSet presAssocID="{DABE5455-1BFB-4698-83CB-D7BA76D19B66}" presName="Name0" presStyleCnt="0">
        <dgm:presLayoutVars>
          <dgm:dir/>
          <dgm:animLvl val="lvl"/>
          <dgm:resizeHandles val="exact"/>
        </dgm:presLayoutVars>
      </dgm:prSet>
      <dgm:spPr/>
    </dgm:pt>
    <dgm:pt modelId="{42EA5674-F40A-4946-9826-27828B0C2815}" type="pres">
      <dgm:prSet presAssocID="{5DCC821E-67EF-49C5-BE9D-1884A3E1D9D3}" presName="vertFlow" presStyleCnt="0"/>
      <dgm:spPr/>
    </dgm:pt>
    <dgm:pt modelId="{B94E77BF-8F10-497E-AC79-4E0F13E4968F}" type="pres">
      <dgm:prSet presAssocID="{5DCC821E-67EF-49C5-BE9D-1884A3E1D9D3}" presName="header" presStyleLbl="node1" presStyleIdx="0" presStyleCnt="2" custScaleX="110000"/>
      <dgm:spPr/>
    </dgm:pt>
    <dgm:pt modelId="{B7E1C925-264A-401E-8404-CCFA6AB2C17D}" type="pres">
      <dgm:prSet presAssocID="{2E8636ED-0CA4-4F5B-B341-9A3C210593B0}" presName="parTrans" presStyleLbl="sibTrans2D1" presStyleIdx="0" presStyleCnt="6"/>
      <dgm:spPr>
        <a:prstGeom prst="rect">
          <a:avLst/>
        </a:prstGeom>
      </dgm:spPr>
    </dgm:pt>
    <dgm:pt modelId="{F592C3D7-02BD-4C29-AC56-ABAD78DC2286}" type="pres">
      <dgm:prSet presAssocID="{00E6A8C1-12AA-4D99-9103-CDC4086C672A}" presName="child" presStyleLbl="alignAccFollowNode1" presStyleIdx="0" presStyleCnt="6" custScaleX="110000">
        <dgm:presLayoutVars>
          <dgm:chMax val="0"/>
          <dgm:bulletEnabled val="1"/>
        </dgm:presLayoutVars>
      </dgm:prSet>
      <dgm:spPr/>
    </dgm:pt>
    <dgm:pt modelId="{60CBE214-36C8-4C08-BFB4-DAEA687D64F3}" type="pres">
      <dgm:prSet presAssocID="{7289DD2C-3A10-4F46-A56F-4E1B2CF26AF8}" presName="sibTrans" presStyleLbl="sibTrans2D1" presStyleIdx="1" presStyleCnt="6"/>
      <dgm:spPr>
        <a:prstGeom prst="mathEqual">
          <a:avLst/>
        </a:prstGeom>
      </dgm:spPr>
    </dgm:pt>
    <dgm:pt modelId="{2261282C-A0DB-4687-A544-FB9CD54472B6}" type="pres">
      <dgm:prSet presAssocID="{ACC9B1B6-45AF-49BC-AED7-C072137461CD}" presName="child" presStyleLbl="alignAccFollowNode1" presStyleIdx="1" presStyleCnt="6" custAng="0" custScaleX="110000">
        <dgm:presLayoutVars>
          <dgm:chMax val="0"/>
          <dgm:bulletEnabled val="1"/>
        </dgm:presLayoutVars>
      </dgm:prSet>
      <dgm:spPr/>
    </dgm:pt>
    <dgm:pt modelId="{0FA03C2A-1295-4C06-A209-B868303F2B6A}" type="pres">
      <dgm:prSet presAssocID="{F8FA17B2-B45D-4F45-9E1C-D14C7971316E}" presName="sibTrans" presStyleLbl="sibTrans2D1" presStyleIdx="2" presStyleCnt="6"/>
      <dgm:spPr>
        <a:prstGeom prst="mathPlus">
          <a:avLst/>
        </a:prstGeom>
      </dgm:spPr>
    </dgm:pt>
    <dgm:pt modelId="{173C0CEC-D811-414F-94D5-8D9562EB8A82}" type="pres">
      <dgm:prSet presAssocID="{A87805DB-C515-4D92-9172-69C08F37B0C8}" presName="child" presStyleLbl="alignAccFollowNode1" presStyleIdx="2" presStyleCnt="6" custScaleX="110000">
        <dgm:presLayoutVars>
          <dgm:chMax val="0"/>
          <dgm:bulletEnabled val="1"/>
        </dgm:presLayoutVars>
      </dgm:prSet>
      <dgm:spPr/>
    </dgm:pt>
    <dgm:pt modelId="{A169D928-8B70-492A-BCBC-67968FF6830A}" type="pres">
      <dgm:prSet presAssocID="{776602A5-680A-4005-A115-C4737444B8C7}" presName="sibTrans" presStyleLbl="sibTrans2D1" presStyleIdx="3" presStyleCnt="6"/>
      <dgm:spPr>
        <a:prstGeom prst="mathPlus">
          <a:avLst/>
        </a:prstGeom>
      </dgm:spPr>
    </dgm:pt>
    <dgm:pt modelId="{EFA1A05A-7FC4-4BA3-BFCD-E3FDAA7EEB2D}" type="pres">
      <dgm:prSet presAssocID="{27980CCB-06FA-45CC-A8BE-E8C0CFC270D2}" presName="child" presStyleLbl="alignAccFollowNode1" presStyleIdx="3" presStyleCnt="6" custScaleX="110000">
        <dgm:presLayoutVars>
          <dgm:chMax val="0"/>
          <dgm:bulletEnabled val="1"/>
        </dgm:presLayoutVars>
      </dgm:prSet>
      <dgm:spPr/>
    </dgm:pt>
    <dgm:pt modelId="{9ED84A40-87D4-4A09-A186-DB4FF63CD2AF}" type="pres">
      <dgm:prSet presAssocID="{5DCC821E-67EF-49C5-BE9D-1884A3E1D9D3}" presName="hSp" presStyleCnt="0"/>
      <dgm:spPr/>
    </dgm:pt>
    <dgm:pt modelId="{DDA11CFD-5328-46C2-AD7C-DA0EFD3CA927}" type="pres">
      <dgm:prSet presAssocID="{BFFD9C49-B4F6-4AB5-AE28-A0288693220C}" presName="vertFlow" presStyleCnt="0"/>
      <dgm:spPr/>
    </dgm:pt>
    <dgm:pt modelId="{1CF615BE-63DB-4195-A571-A34B24B09B94}" type="pres">
      <dgm:prSet presAssocID="{BFFD9C49-B4F6-4AB5-AE28-A0288693220C}" presName="header" presStyleLbl="node1" presStyleIdx="1" presStyleCnt="2" custScaleX="107000"/>
      <dgm:spPr/>
    </dgm:pt>
    <dgm:pt modelId="{2CB01D0E-08EA-4CCE-BBAD-352881C65CCA}" type="pres">
      <dgm:prSet presAssocID="{B2027D7F-C025-448F-A2C8-19FA2DE55FBF}" presName="parTrans" presStyleLbl="sibTrans2D1" presStyleIdx="4" presStyleCnt="6"/>
      <dgm:spPr>
        <a:prstGeom prst="rect">
          <a:avLst/>
        </a:prstGeom>
      </dgm:spPr>
    </dgm:pt>
    <dgm:pt modelId="{CCA8F13F-F3AC-4817-A8B0-53C4449EA79C}" type="pres">
      <dgm:prSet presAssocID="{92752FAC-4E3E-4636-9273-ECECFAE63963}" presName="child" presStyleLbl="alignAccFollowNode1" presStyleIdx="4" presStyleCnt="6" custScaleX="111000">
        <dgm:presLayoutVars>
          <dgm:chMax val="0"/>
          <dgm:bulletEnabled val="1"/>
        </dgm:presLayoutVars>
      </dgm:prSet>
      <dgm:spPr/>
    </dgm:pt>
    <dgm:pt modelId="{C8280D63-6EAB-49FC-88EB-402996E2E97B}" type="pres">
      <dgm:prSet presAssocID="{1E837DE6-6C68-46CF-8C40-2DCEA11C0F14}" presName="sibTrans" presStyleLbl="sibTrans2D1" presStyleIdx="5" presStyleCnt="6"/>
      <dgm:spPr>
        <a:prstGeom prst="mathEqual">
          <a:avLst/>
        </a:prstGeom>
      </dgm:spPr>
    </dgm:pt>
    <dgm:pt modelId="{63C7CD03-E27E-43A3-8708-F273D4129B4D}" type="pres">
      <dgm:prSet presAssocID="{A049CFAE-549B-4637-A2CC-8291D66ACF4F}" presName="child" presStyleLbl="alignAccFollowNode1" presStyleIdx="5" presStyleCnt="6" custScaleX="107000">
        <dgm:presLayoutVars>
          <dgm:chMax val="0"/>
          <dgm:bulletEnabled val="1"/>
        </dgm:presLayoutVars>
      </dgm:prSet>
      <dgm:spPr/>
    </dgm:pt>
  </dgm:ptLst>
  <dgm:cxnLst>
    <dgm:cxn modelId="{166E681E-2297-4200-9407-475B742E7060}" type="presOf" srcId="{BFFD9C49-B4F6-4AB5-AE28-A0288693220C}" destId="{1CF615BE-63DB-4195-A571-A34B24B09B94}" srcOrd="0" destOrd="0" presId="urn:microsoft.com/office/officeart/2005/8/layout/lProcess1"/>
    <dgm:cxn modelId="{E8823D1F-67FF-40EE-B9E2-777A897C072D}" type="presOf" srcId="{27980CCB-06FA-45CC-A8BE-E8C0CFC270D2}" destId="{EFA1A05A-7FC4-4BA3-BFCD-E3FDAA7EEB2D}" srcOrd="0" destOrd="0" presId="urn:microsoft.com/office/officeart/2005/8/layout/lProcess1"/>
    <dgm:cxn modelId="{3BDDB822-DFDA-49CC-98B9-DD40AD149BF6}" type="presOf" srcId="{DABE5455-1BFB-4698-83CB-D7BA76D19B66}" destId="{3D62512A-1B7F-4527-96B9-06BBAD90212F}" srcOrd="0" destOrd="0" presId="urn:microsoft.com/office/officeart/2005/8/layout/lProcess1"/>
    <dgm:cxn modelId="{5E79FA22-AA4F-43C8-88B7-48032C42F6B2}" srcId="{5DCC821E-67EF-49C5-BE9D-1884A3E1D9D3}" destId="{27980CCB-06FA-45CC-A8BE-E8C0CFC270D2}" srcOrd="3" destOrd="0" parTransId="{85371B5F-D5EE-4432-9D5E-D114A2D404CB}" sibTransId="{47B352C1-BF74-43FE-BD98-B983AC50A9A9}"/>
    <dgm:cxn modelId="{065FC529-DD7F-4C1F-9306-B1EA7E1D6D81}" type="presOf" srcId="{92752FAC-4E3E-4636-9273-ECECFAE63963}" destId="{CCA8F13F-F3AC-4817-A8B0-53C4449EA79C}" srcOrd="0" destOrd="0" presId="urn:microsoft.com/office/officeart/2005/8/layout/lProcess1"/>
    <dgm:cxn modelId="{8EDA3237-E6C8-4C86-BFAB-86A642D2516C}" type="presOf" srcId="{5DCC821E-67EF-49C5-BE9D-1884A3E1D9D3}" destId="{B94E77BF-8F10-497E-AC79-4E0F13E4968F}" srcOrd="0" destOrd="0" presId="urn:microsoft.com/office/officeart/2005/8/layout/lProcess1"/>
    <dgm:cxn modelId="{C450875D-790B-4E5A-B1A2-5B5153179BCB}" srcId="{DABE5455-1BFB-4698-83CB-D7BA76D19B66}" destId="{BFFD9C49-B4F6-4AB5-AE28-A0288693220C}" srcOrd="1" destOrd="0" parTransId="{D536370E-C0C9-47F9-9EBF-B1A15C3D8EEE}" sibTransId="{85033674-C121-4283-B4A6-ED4828E98120}"/>
    <dgm:cxn modelId="{997B5561-9826-43A2-ADA5-55275E037187}" type="presOf" srcId="{A049CFAE-549B-4637-A2CC-8291D66ACF4F}" destId="{63C7CD03-E27E-43A3-8708-F273D4129B4D}" srcOrd="0" destOrd="0" presId="urn:microsoft.com/office/officeart/2005/8/layout/lProcess1"/>
    <dgm:cxn modelId="{7BFE7342-D323-4FD1-AC33-3DC1032726F9}" srcId="{5DCC821E-67EF-49C5-BE9D-1884A3E1D9D3}" destId="{ACC9B1B6-45AF-49BC-AED7-C072137461CD}" srcOrd="1" destOrd="0" parTransId="{089AFF38-1695-4C07-BF9D-325AA8752E4C}" sibTransId="{F8FA17B2-B45D-4F45-9E1C-D14C7971316E}"/>
    <dgm:cxn modelId="{8720446E-4B91-4DB8-9E9D-F883D07F3CDB}" type="presOf" srcId="{A87805DB-C515-4D92-9172-69C08F37B0C8}" destId="{173C0CEC-D811-414F-94D5-8D9562EB8A82}" srcOrd="0" destOrd="0" presId="urn:microsoft.com/office/officeart/2005/8/layout/lProcess1"/>
    <dgm:cxn modelId="{CD7C9C73-83B2-4A01-989C-C9E53C57A12C}" srcId="{BFFD9C49-B4F6-4AB5-AE28-A0288693220C}" destId="{92752FAC-4E3E-4636-9273-ECECFAE63963}" srcOrd="0" destOrd="0" parTransId="{B2027D7F-C025-448F-A2C8-19FA2DE55FBF}" sibTransId="{1E837DE6-6C68-46CF-8C40-2DCEA11C0F14}"/>
    <dgm:cxn modelId="{1E661A54-53FB-466D-A10B-20225B591124}" srcId="{5DCC821E-67EF-49C5-BE9D-1884A3E1D9D3}" destId="{00E6A8C1-12AA-4D99-9103-CDC4086C672A}" srcOrd="0" destOrd="0" parTransId="{2E8636ED-0CA4-4F5B-B341-9A3C210593B0}" sibTransId="{7289DD2C-3A10-4F46-A56F-4E1B2CF26AF8}"/>
    <dgm:cxn modelId="{171A3E7B-2BB7-4CDE-B5A1-5A6FFA9AE4D2}" type="presOf" srcId="{2E8636ED-0CA4-4F5B-B341-9A3C210593B0}" destId="{B7E1C925-264A-401E-8404-CCFA6AB2C17D}" srcOrd="0" destOrd="0" presId="urn:microsoft.com/office/officeart/2005/8/layout/lProcess1"/>
    <dgm:cxn modelId="{E828F791-A253-48C3-AA63-1BE90D78C0BF}" type="presOf" srcId="{7289DD2C-3A10-4F46-A56F-4E1B2CF26AF8}" destId="{60CBE214-36C8-4C08-BFB4-DAEA687D64F3}" srcOrd="0" destOrd="0" presId="urn:microsoft.com/office/officeart/2005/8/layout/lProcess1"/>
    <dgm:cxn modelId="{BFAB0992-0315-4BCA-BFA4-59E61B1AE035}" type="presOf" srcId="{ACC9B1B6-45AF-49BC-AED7-C072137461CD}" destId="{2261282C-A0DB-4687-A544-FB9CD54472B6}" srcOrd="0" destOrd="0" presId="urn:microsoft.com/office/officeart/2005/8/layout/lProcess1"/>
    <dgm:cxn modelId="{32151A94-E1A7-4044-9153-F0A3ADECB931}" srcId="{BFFD9C49-B4F6-4AB5-AE28-A0288693220C}" destId="{A049CFAE-549B-4637-A2CC-8291D66ACF4F}" srcOrd="1" destOrd="0" parTransId="{A342DA96-4E3D-401C-BA29-440CEAE9DEBB}" sibTransId="{F44BE3D1-598E-4350-8B5E-97B927A07C6C}"/>
    <dgm:cxn modelId="{51748099-305F-4E2A-B872-793D23E0BB10}" type="presOf" srcId="{1E837DE6-6C68-46CF-8C40-2DCEA11C0F14}" destId="{C8280D63-6EAB-49FC-88EB-402996E2E97B}" srcOrd="0" destOrd="0" presId="urn:microsoft.com/office/officeart/2005/8/layout/lProcess1"/>
    <dgm:cxn modelId="{C8D1C9A7-A417-4805-BA84-E9DE2B027B8C}" type="presOf" srcId="{F8FA17B2-B45D-4F45-9E1C-D14C7971316E}" destId="{0FA03C2A-1295-4C06-A209-B868303F2B6A}" srcOrd="0" destOrd="0" presId="urn:microsoft.com/office/officeart/2005/8/layout/lProcess1"/>
    <dgm:cxn modelId="{731FDFB4-2B46-4F55-AAC0-80F531CE1EAC}" type="presOf" srcId="{776602A5-680A-4005-A115-C4737444B8C7}" destId="{A169D928-8B70-492A-BCBC-67968FF6830A}" srcOrd="0" destOrd="0" presId="urn:microsoft.com/office/officeart/2005/8/layout/lProcess1"/>
    <dgm:cxn modelId="{A0C19BBA-E10C-4E78-BDFB-76508B76D792}" srcId="{DABE5455-1BFB-4698-83CB-D7BA76D19B66}" destId="{5DCC821E-67EF-49C5-BE9D-1884A3E1D9D3}" srcOrd="0" destOrd="0" parTransId="{976F7A6E-84A7-4FEF-804E-ED80C7779CD2}" sibTransId="{8B9F7FF9-57AA-4C86-AAAB-4E0DA53189F0}"/>
    <dgm:cxn modelId="{98051DC5-EBCC-43E5-BCE4-82A357A67BB6}" srcId="{5DCC821E-67EF-49C5-BE9D-1884A3E1D9D3}" destId="{A87805DB-C515-4D92-9172-69C08F37B0C8}" srcOrd="2" destOrd="0" parTransId="{D684201D-A380-4D5D-BC2D-A0959FAF1DD6}" sibTransId="{776602A5-680A-4005-A115-C4737444B8C7}"/>
    <dgm:cxn modelId="{A96F0AF0-879E-4FFB-9726-209119C4C8D4}" type="presOf" srcId="{00E6A8C1-12AA-4D99-9103-CDC4086C672A}" destId="{F592C3D7-02BD-4C29-AC56-ABAD78DC2286}" srcOrd="0" destOrd="0" presId="urn:microsoft.com/office/officeart/2005/8/layout/lProcess1"/>
    <dgm:cxn modelId="{7A7357F4-9F10-4E2F-BA73-F2A7D1F3B6E7}" type="presOf" srcId="{B2027D7F-C025-448F-A2C8-19FA2DE55FBF}" destId="{2CB01D0E-08EA-4CCE-BBAD-352881C65CCA}" srcOrd="0" destOrd="0" presId="urn:microsoft.com/office/officeart/2005/8/layout/lProcess1"/>
    <dgm:cxn modelId="{286526A0-5080-4429-8282-F1D20F6F2B63}" type="presParOf" srcId="{3D62512A-1B7F-4527-96B9-06BBAD90212F}" destId="{42EA5674-F40A-4946-9826-27828B0C2815}" srcOrd="0" destOrd="0" presId="urn:microsoft.com/office/officeart/2005/8/layout/lProcess1"/>
    <dgm:cxn modelId="{AFFDB30B-1C94-4876-929E-6012A9ED1FE4}" type="presParOf" srcId="{42EA5674-F40A-4946-9826-27828B0C2815}" destId="{B94E77BF-8F10-497E-AC79-4E0F13E4968F}" srcOrd="0" destOrd="0" presId="urn:microsoft.com/office/officeart/2005/8/layout/lProcess1"/>
    <dgm:cxn modelId="{14D1AE5B-7775-45C8-AE7E-0D5D0049789B}" type="presParOf" srcId="{42EA5674-F40A-4946-9826-27828B0C2815}" destId="{B7E1C925-264A-401E-8404-CCFA6AB2C17D}" srcOrd="1" destOrd="0" presId="urn:microsoft.com/office/officeart/2005/8/layout/lProcess1"/>
    <dgm:cxn modelId="{F34907E4-E5E7-4E44-9486-403F83345217}" type="presParOf" srcId="{42EA5674-F40A-4946-9826-27828B0C2815}" destId="{F592C3D7-02BD-4C29-AC56-ABAD78DC2286}" srcOrd="2" destOrd="0" presId="urn:microsoft.com/office/officeart/2005/8/layout/lProcess1"/>
    <dgm:cxn modelId="{18EC3632-2D95-40F3-9B32-60CBDC07BBA0}" type="presParOf" srcId="{42EA5674-F40A-4946-9826-27828B0C2815}" destId="{60CBE214-36C8-4C08-BFB4-DAEA687D64F3}" srcOrd="3" destOrd="0" presId="urn:microsoft.com/office/officeart/2005/8/layout/lProcess1"/>
    <dgm:cxn modelId="{84584901-ABF5-4962-BE39-F98756DDD3EA}" type="presParOf" srcId="{42EA5674-F40A-4946-9826-27828B0C2815}" destId="{2261282C-A0DB-4687-A544-FB9CD54472B6}" srcOrd="4" destOrd="0" presId="urn:microsoft.com/office/officeart/2005/8/layout/lProcess1"/>
    <dgm:cxn modelId="{632A137F-72ED-4A4B-877A-DBBBDEB98FDB}" type="presParOf" srcId="{42EA5674-F40A-4946-9826-27828B0C2815}" destId="{0FA03C2A-1295-4C06-A209-B868303F2B6A}" srcOrd="5" destOrd="0" presId="urn:microsoft.com/office/officeart/2005/8/layout/lProcess1"/>
    <dgm:cxn modelId="{B0DA3071-9560-4096-B64F-E2B781F51045}" type="presParOf" srcId="{42EA5674-F40A-4946-9826-27828B0C2815}" destId="{173C0CEC-D811-414F-94D5-8D9562EB8A82}" srcOrd="6" destOrd="0" presId="urn:microsoft.com/office/officeart/2005/8/layout/lProcess1"/>
    <dgm:cxn modelId="{5448409F-25D3-46E1-96D6-ED7E0934AFB0}" type="presParOf" srcId="{42EA5674-F40A-4946-9826-27828B0C2815}" destId="{A169D928-8B70-492A-BCBC-67968FF6830A}" srcOrd="7" destOrd="0" presId="urn:microsoft.com/office/officeart/2005/8/layout/lProcess1"/>
    <dgm:cxn modelId="{62A8072A-7E1A-4C6D-BED4-45690321B1BA}" type="presParOf" srcId="{42EA5674-F40A-4946-9826-27828B0C2815}" destId="{EFA1A05A-7FC4-4BA3-BFCD-E3FDAA7EEB2D}" srcOrd="8" destOrd="0" presId="urn:microsoft.com/office/officeart/2005/8/layout/lProcess1"/>
    <dgm:cxn modelId="{6D13DFEF-6AAE-4C5F-A9E5-3CB737C86D00}" type="presParOf" srcId="{3D62512A-1B7F-4527-96B9-06BBAD90212F}" destId="{9ED84A40-87D4-4A09-A186-DB4FF63CD2AF}" srcOrd="1" destOrd="0" presId="urn:microsoft.com/office/officeart/2005/8/layout/lProcess1"/>
    <dgm:cxn modelId="{F5E7DA2F-20F1-46F8-8DBB-DDA4D9E728D1}" type="presParOf" srcId="{3D62512A-1B7F-4527-96B9-06BBAD90212F}" destId="{DDA11CFD-5328-46C2-AD7C-DA0EFD3CA927}" srcOrd="2" destOrd="0" presId="urn:microsoft.com/office/officeart/2005/8/layout/lProcess1"/>
    <dgm:cxn modelId="{A87EA5C8-0CFC-48DD-ADE3-72B842E35696}" type="presParOf" srcId="{DDA11CFD-5328-46C2-AD7C-DA0EFD3CA927}" destId="{1CF615BE-63DB-4195-A571-A34B24B09B94}" srcOrd="0" destOrd="0" presId="urn:microsoft.com/office/officeart/2005/8/layout/lProcess1"/>
    <dgm:cxn modelId="{3DBF116A-0AD0-41AF-86B3-8070CD7855D2}" type="presParOf" srcId="{DDA11CFD-5328-46C2-AD7C-DA0EFD3CA927}" destId="{2CB01D0E-08EA-4CCE-BBAD-352881C65CCA}" srcOrd="1" destOrd="0" presId="urn:microsoft.com/office/officeart/2005/8/layout/lProcess1"/>
    <dgm:cxn modelId="{D4782EE5-5739-4F7B-8FD8-9543724D8E5D}" type="presParOf" srcId="{DDA11CFD-5328-46C2-AD7C-DA0EFD3CA927}" destId="{CCA8F13F-F3AC-4817-A8B0-53C4449EA79C}" srcOrd="2" destOrd="0" presId="urn:microsoft.com/office/officeart/2005/8/layout/lProcess1"/>
    <dgm:cxn modelId="{B7A7E83E-9CBC-4023-AFD6-E4DA3BA5A74D}" type="presParOf" srcId="{DDA11CFD-5328-46C2-AD7C-DA0EFD3CA927}" destId="{C8280D63-6EAB-49FC-88EB-402996E2E97B}" srcOrd="3" destOrd="0" presId="urn:microsoft.com/office/officeart/2005/8/layout/lProcess1"/>
    <dgm:cxn modelId="{EF65C424-B543-498B-81E3-B4ED2A56B7F7}" type="presParOf" srcId="{DDA11CFD-5328-46C2-AD7C-DA0EFD3CA927}" destId="{63C7CD03-E27E-43A3-8708-F273D4129B4D}" srcOrd="4" destOrd="0" presId="urn:microsoft.com/office/officeart/2005/8/layout/l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6.xml><?xml version="1.0" encoding="utf-8"?>
<dgm:dataModel xmlns:dgm="http://schemas.openxmlformats.org/drawingml/2006/diagram" xmlns:a="http://schemas.openxmlformats.org/drawingml/2006/main">
  <dgm:ptLst>
    <dgm:pt modelId="{E67D1E5C-F320-4F42-B284-AEA02ED83A95}" type="doc">
      <dgm:prSet loTypeId="urn:microsoft.com/office/officeart/2005/8/layout/cycle7" loCatId="cycle" qsTypeId="urn:microsoft.com/office/officeart/2005/8/quickstyle/3d2" qsCatId="3D" csTypeId="urn:microsoft.com/office/officeart/2005/8/colors/accent1_2" csCatId="accent1" phldr="1"/>
      <dgm:spPr/>
      <dgm:t>
        <a:bodyPr/>
        <a:lstStyle/>
        <a:p>
          <a:endParaRPr lang="en-US"/>
        </a:p>
      </dgm:t>
    </dgm:pt>
    <dgm:pt modelId="{AC001FCF-7F08-430E-A3A0-5100A5EFC7FA}">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FCFF Discounted at WACC – Debt Value</a:t>
          </a:r>
        </a:p>
      </dgm:t>
    </dgm:pt>
    <dgm:pt modelId="{A9D631B1-09EF-42D2-A1D6-D7A7F8E6B99E}" type="parTrans" cxnId="{D34A439E-4568-428B-8FB8-27AA4F97036D}">
      <dgm:prSet/>
      <dgm:spPr/>
      <dgm:t>
        <a:bodyPr/>
        <a:lstStyle/>
        <a:p>
          <a:endParaRPr lang="en-US"/>
        </a:p>
      </dgm:t>
    </dgm:pt>
    <dgm:pt modelId="{793E2095-38DA-4F5D-AC88-855D28C8021D}" type="sibTrans" cxnId="{D34A439E-4568-428B-8FB8-27AA4F97036D}">
      <dgm:prSet/>
      <dgm:spPr/>
      <dgm:t>
        <a:bodyPr/>
        <a:lstStyle/>
        <a:p>
          <a:endParaRPr lang="en-US" dirty="0"/>
        </a:p>
      </dgm:t>
    </dgm:pt>
    <dgm:pt modelId="{D28AE451-1D55-4B1A-8598-4D2EB335B9F9}">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FCFE Discounted at Required Equity Return</a:t>
          </a:r>
        </a:p>
      </dgm:t>
    </dgm:pt>
    <dgm:pt modelId="{BB37EED0-E1E4-4D52-B532-F7347427DF1D}" type="parTrans" cxnId="{CA1272C4-6F64-483D-AEB7-C80C280A6954}">
      <dgm:prSet/>
      <dgm:spPr/>
      <dgm:t>
        <a:bodyPr/>
        <a:lstStyle/>
        <a:p>
          <a:endParaRPr lang="en-US"/>
        </a:p>
      </dgm:t>
    </dgm:pt>
    <dgm:pt modelId="{D06CC4C7-E812-46E8-8950-4D7ADBA71B10}" type="sibTrans" cxnId="{CA1272C4-6F64-483D-AEB7-C80C280A6954}">
      <dgm:prSet/>
      <dgm:spPr/>
      <dgm:t>
        <a:bodyPr/>
        <a:lstStyle/>
        <a:p>
          <a:endParaRPr lang="en-US" dirty="0"/>
        </a:p>
      </dgm:t>
    </dgm:pt>
    <dgm:pt modelId="{4DD65606-58F2-4C8C-A1BE-C255BA16F992}">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Equity Value</a:t>
          </a:r>
        </a:p>
      </dgm:t>
    </dgm:pt>
    <dgm:pt modelId="{37AEEDF1-C632-4EB3-90C9-AAF45BCEC57D}" type="parTrans" cxnId="{48AD23F1-053F-4B6A-95A3-BC7F4BD3070E}">
      <dgm:prSet/>
      <dgm:spPr/>
      <dgm:t>
        <a:bodyPr/>
        <a:lstStyle/>
        <a:p>
          <a:endParaRPr lang="en-US"/>
        </a:p>
      </dgm:t>
    </dgm:pt>
    <dgm:pt modelId="{C21A2E64-A7D8-4E24-ACF2-FEF431280E1A}" type="sibTrans" cxnId="{48AD23F1-053F-4B6A-95A3-BC7F4BD3070E}">
      <dgm:prSet/>
      <dgm:spPr/>
      <dgm:t>
        <a:bodyPr/>
        <a:lstStyle/>
        <a:p>
          <a:endParaRPr lang="en-US" dirty="0"/>
        </a:p>
      </dgm:t>
    </dgm:pt>
    <dgm:pt modelId="{9C990D6F-61B7-46B0-8DC6-E517774D5F26}" type="pres">
      <dgm:prSet presAssocID="{E67D1E5C-F320-4F42-B284-AEA02ED83A95}" presName="Name0" presStyleCnt="0">
        <dgm:presLayoutVars>
          <dgm:dir/>
          <dgm:resizeHandles val="exact"/>
        </dgm:presLayoutVars>
      </dgm:prSet>
      <dgm:spPr/>
    </dgm:pt>
    <dgm:pt modelId="{C51CFB84-7C85-48E0-A8BE-5F2DB2D5CDBA}" type="pres">
      <dgm:prSet presAssocID="{4DD65606-58F2-4C8C-A1BE-C255BA16F992}" presName="node" presStyleLbl="node1" presStyleIdx="0" presStyleCnt="3">
        <dgm:presLayoutVars>
          <dgm:bulletEnabled val="1"/>
        </dgm:presLayoutVars>
      </dgm:prSet>
      <dgm:spPr/>
    </dgm:pt>
    <dgm:pt modelId="{423CDD60-C9DE-40CC-A3D7-8A0E89F2BD32}" type="pres">
      <dgm:prSet presAssocID="{C21A2E64-A7D8-4E24-ACF2-FEF431280E1A}" presName="sibTrans" presStyleLbl="sibTrans2D1" presStyleIdx="0" presStyleCnt="3"/>
      <dgm:spPr/>
    </dgm:pt>
    <dgm:pt modelId="{633657AF-E0F4-457C-B2F6-CB6B325CD034}" type="pres">
      <dgm:prSet presAssocID="{C21A2E64-A7D8-4E24-ACF2-FEF431280E1A}" presName="connectorText" presStyleLbl="sibTrans2D1" presStyleIdx="0" presStyleCnt="3"/>
      <dgm:spPr/>
    </dgm:pt>
    <dgm:pt modelId="{AE02DDC4-388B-40C0-BEE2-22412D973EB8}" type="pres">
      <dgm:prSet presAssocID="{AC001FCF-7F08-430E-A3A0-5100A5EFC7FA}" presName="node" presStyleLbl="node1" presStyleIdx="1" presStyleCnt="3">
        <dgm:presLayoutVars>
          <dgm:bulletEnabled val="1"/>
        </dgm:presLayoutVars>
      </dgm:prSet>
      <dgm:spPr/>
    </dgm:pt>
    <dgm:pt modelId="{06A5EA5E-85F7-4797-81F2-CC85524596C3}" type="pres">
      <dgm:prSet presAssocID="{793E2095-38DA-4F5D-AC88-855D28C8021D}" presName="sibTrans" presStyleLbl="sibTrans2D1" presStyleIdx="1" presStyleCnt="3"/>
      <dgm:spPr/>
    </dgm:pt>
    <dgm:pt modelId="{3C43656D-3E87-4953-A865-2C1503D6DECE}" type="pres">
      <dgm:prSet presAssocID="{793E2095-38DA-4F5D-AC88-855D28C8021D}" presName="connectorText" presStyleLbl="sibTrans2D1" presStyleIdx="1" presStyleCnt="3"/>
      <dgm:spPr/>
    </dgm:pt>
    <dgm:pt modelId="{02E93F36-4D99-435B-B85F-42A2B61B5C2B}" type="pres">
      <dgm:prSet presAssocID="{D28AE451-1D55-4B1A-8598-4D2EB335B9F9}" presName="node" presStyleLbl="node1" presStyleIdx="2" presStyleCnt="3">
        <dgm:presLayoutVars>
          <dgm:bulletEnabled val="1"/>
        </dgm:presLayoutVars>
      </dgm:prSet>
      <dgm:spPr/>
    </dgm:pt>
    <dgm:pt modelId="{9A2862C5-9B68-463F-AC92-777D788F6223}" type="pres">
      <dgm:prSet presAssocID="{D06CC4C7-E812-46E8-8950-4D7ADBA71B10}" presName="sibTrans" presStyleLbl="sibTrans2D1" presStyleIdx="2" presStyleCnt="3"/>
      <dgm:spPr/>
    </dgm:pt>
    <dgm:pt modelId="{50154F2C-9E0C-40C6-84FC-BB890AB1C1E1}" type="pres">
      <dgm:prSet presAssocID="{D06CC4C7-E812-46E8-8950-4D7ADBA71B10}" presName="connectorText" presStyleLbl="sibTrans2D1" presStyleIdx="2" presStyleCnt="3"/>
      <dgm:spPr/>
    </dgm:pt>
  </dgm:ptLst>
  <dgm:cxnLst>
    <dgm:cxn modelId="{B01E9A08-8A84-4757-881F-A454EE1D1D7A}" type="presOf" srcId="{C21A2E64-A7D8-4E24-ACF2-FEF431280E1A}" destId="{633657AF-E0F4-457C-B2F6-CB6B325CD034}" srcOrd="1" destOrd="0" presId="urn:microsoft.com/office/officeart/2005/8/layout/cycle7"/>
    <dgm:cxn modelId="{51E44928-71BE-4E8C-9454-DF5495FE5EB2}" type="presOf" srcId="{D28AE451-1D55-4B1A-8598-4D2EB335B9F9}" destId="{02E93F36-4D99-435B-B85F-42A2B61B5C2B}" srcOrd="0" destOrd="0" presId="urn:microsoft.com/office/officeart/2005/8/layout/cycle7"/>
    <dgm:cxn modelId="{BF00DA5C-3AB0-4ECD-8C8C-175C2660A00B}" type="presOf" srcId="{4DD65606-58F2-4C8C-A1BE-C255BA16F992}" destId="{C51CFB84-7C85-48E0-A8BE-5F2DB2D5CDBA}" srcOrd="0" destOrd="0" presId="urn:microsoft.com/office/officeart/2005/8/layout/cycle7"/>
    <dgm:cxn modelId="{D34A439E-4568-428B-8FB8-27AA4F97036D}" srcId="{E67D1E5C-F320-4F42-B284-AEA02ED83A95}" destId="{AC001FCF-7F08-430E-A3A0-5100A5EFC7FA}" srcOrd="1" destOrd="0" parTransId="{A9D631B1-09EF-42D2-A1D6-D7A7F8E6B99E}" sibTransId="{793E2095-38DA-4F5D-AC88-855D28C8021D}"/>
    <dgm:cxn modelId="{4B7F5D9F-C670-470D-B742-690647272030}" type="presOf" srcId="{C21A2E64-A7D8-4E24-ACF2-FEF431280E1A}" destId="{423CDD60-C9DE-40CC-A3D7-8A0E89F2BD32}" srcOrd="0" destOrd="0" presId="urn:microsoft.com/office/officeart/2005/8/layout/cycle7"/>
    <dgm:cxn modelId="{948B53A9-046C-4B9E-8A01-001C20D10040}" type="presOf" srcId="{AC001FCF-7F08-430E-A3A0-5100A5EFC7FA}" destId="{AE02DDC4-388B-40C0-BEE2-22412D973EB8}" srcOrd="0" destOrd="0" presId="urn:microsoft.com/office/officeart/2005/8/layout/cycle7"/>
    <dgm:cxn modelId="{1A3EBBB2-CBFF-42A3-9444-D3856BEFECDE}" type="presOf" srcId="{793E2095-38DA-4F5D-AC88-855D28C8021D}" destId="{06A5EA5E-85F7-4797-81F2-CC85524596C3}" srcOrd="0" destOrd="0" presId="urn:microsoft.com/office/officeart/2005/8/layout/cycle7"/>
    <dgm:cxn modelId="{CA1272C4-6F64-483D-AEB7-C80C280A6954}" srcId="{E67D1E5C-F320-4F42-B284-AEA02ED83A95}" destId="{D28AE451-1D55-4B1A-8598-4D2EB335B9F9}" srcOrd="2" destOrd="0" parTransId="{BB37EED0-E1E4-4D52-B532-F7347427DF1D}" sibTransId="{D06CC4C7-E812-46E8-8950-4D7ADBA71B10}"/>
    <dgm:cxn modelId="{DEDB61D5-45E3-48C6-8348-208CC6D7011F}" type="presOf" srcId="{E67D1E5C-F320-4F42-B284-AEA02ED83A95}" destId="{9C990D6F-61B7-46B0-8DC6-E517774D5F26}" srcOrd="0" destOrd="0" presId="urn:microsoft.com/office/officeart/2005/8/layout/cycle7"/>
    <dgm:cxn modelId="{63172EE2-64B8-4BDD-B137-7F52E9A18265}" type="presOf" srcId="{793E2095-38DA-4F5D-AC88-855D28C8021D}" destId="{3C43656D-3E87-4953-A865-2C1503D6DECE}" srcOrd="1" destOrd="0" presId="urn:microsoft.com/office/officeart/2005/8/layout/cycle7"/>
    <dgm:cxn modelId="{740BBEEB-0F83-4703-BD34-CFDF7D654D54}" type="presOf" srcId="{D06CC4C7-E812-46E8-8950-4D7ADBA71B10}" destId="{50154F2C-9E0C-40C6-84FC-BB890AB1C1E1}" srcOrd="1" destOrd="0" presId="urn:microsoft.com/office/officeart/2005/8/layout/cycle7"/>
    <dgm:cxn modelId="{48AD23F1-053F-4B6A-95A3-BC7F4BD3070E}" srcId="{E67D1E5C-F320-4F42-B284-AEA02ED83A95}" destId="{4DD65606-58F2-4C8C-A1BE-C255BA16F992}" srcOrd="0" destOrd="0" parTransId="{37AEEDF1-C632-4EB3-90C9-AAF45BCEC57D}" sibTransId="{C21A2E64-A7D8-4E24-ACF2-FEF431280E1A}"/>
    <dgm:cxn modelId="{CC855CF8-8CFD-405B-A9D2-0632A9918225}" type="presOf" srcId="{D06CC4C7-E812-46E8-8950-4D7ADBA71B10}" destId="{9A2862C5-9B68-463F-AC92-777D788F6223}" srcOrd="0" destOrd="0" presId="urn:microsoft.com/office/officeart/2005/8/layout/cycle7"/>
    <dgm:cxn modelId="{B220A96A-4731-410B-8103-36F82F87B8D0}" type="presParOf" srcId="{9C990D6F-61B7-46B0-8DC6-E517774D5F26}" destId="{C51CFB84-7C85-48E0-A8BE-5F2DB2D5CDBA}" srcOrd="0" destOrd="0" presId="urn:microsoft.com/office/officeart/2005/8/layout/cycle7"/>
    <dgm:cxn modelId="{5B801AC5-A3BC-462E-8605-829C88D98FF7}" type="presParOf" srcId="{9C990D6F-61B7-46B0-8DC6-E517774D5F26}" destId="{423CDD60-C9DE-40CC-A3D7-8A0E89F2BD32}" srcOrd="1" destOrd="0" presId="urn:microsoft.com/office/officeart/2005/8/layout/cycle7"/>
    <dgm:cxn modelId="{F531AF05-AE33-4CA8-B797-23CA64B01BE5}" type="presParOf" srcId="{423CDD60-C9DE-40CC-A3D7-8A0E89F2BD32}" destId="{633657AF-E0F4-457C-B2F6-CB6B325CD034}" srcOrd="0" destOrd="0" presId="urn:microsoft.com/office/officeart/2005/8/layout/cycle7"/>
    <dgm:cxn modelId="{122602BA-5079-4789-AA4D-D4FA30012439}" type="presParOf" srcId="{9C990D6F-61B7-46B0-8DC6-E517774D5F26}" destId="{AE02DDC4-388B-40C0-BEE2-22412D973EB8}" srcOrd="2" destOrd="0" presId="urn:microsoft.com/office/officeart/2005/8/layout/cycle7"/>
    <dgm:cxn modelId="{800E20D4-B59D-405F-B41D-DA1B7FEB20B0}" type="presParOf" srcId="{9C990D6F-61B7-46B0-8DC6-E517774D5F26}" destId="{06A5EA5E-85F7-4797-81F2-CC85524596C3}" srcOrd="3" destOrd="0" presId="urn:microsoft.com/office/officeart/2005/8/layout/cycle7"/>
    <dgm:cxn modelId="{C79BC475-1659-43F3-B1B1-4E3F5C227ACB}" type="presParOf" srcId="{06A5EA5E-85F7-4797-81F2-CC85524596C3}" destId="{3C43656D-3E87-4953-A865-2C1503D6DECE}" srcOrd="0" destOrd="0" presId="urn:microsoft.com/office/officeart/2005/8/layout/cycle7"/>
    <dgm:cxn modelId="{58FCCED0-1623-4436-BEDF-62BC2571C94D}" type="presParOf" srcId="{9C990D6F-61B7-46B0-8DC6-E517774D5F26}" destId="{02E93F36-4D99-435B-B85F-42A2B61B5C2B}" srcOrd="4" destOrd="0" presId="urn:microsoft.com/office/officeart/2005/8/layout/cycle7"/>
    <dgm:cxn modelId="{EEA7EA34-12B4-4A7C-99D8-E62B74F5F234}" type="presParOf" srcId="{9C990D6F-61B7-46B0-8DC6-E517774D5F26}" destId="{9A2862C5-9B68-463F-AC92-777D788F6223}" srcOrd="5" destOrd="0" presId="urn:microsoft.com/office/officeart/2005/8/layout/cycle7"/>
    <dgm:cxn modelId="{260C6116-8501-42A9-8115-772ABE734727}" type="presParOf" srcId="{9A2862C5-9B68-463F-AC92-777D788F6223}" destId="{50154F2C-9E0C-40C6-84FC-BB890AB1C1E1}"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7.xml><?xml version="1.0" encoding="utf-8"?>
<dgm:dataModel xmlns:dgm="http://schemas.openxmlformats.org/drawingml/2006/diagram" xmlns:a="http://schemas.openxmlformats.org/drawingml/2006/main">
  <dgm:ptLst>
    <dgm:pt modelId="{90FE65B8-56FF-49A4-BE3E-A804479CDD53}"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1065477B-002A-4134-AAFE-46B22ABBBFD5}">
      <dgm:prSet phldrT="[Text]" custT="1"/>
      <dgm:spPr/>
      <dgm:t>
        <a:bodyPr/>
        <a:lstStyle/>
        <a:p>
          <a:r>
            <a:rPr lang="en-US" sz="2000" dirty="0"/>
            <a:t>Amortization</a:t>
          </a:r>
        </a:p>
      </dgm:t>
    </dgm:pt>
    <dgm:pt modelId="{943EDC3A-D242-4665-874D-5699F5B2B292}" type="parTrans" cxnId="{5D526CE8-F26C-4920-9405-6E4AB0FB015F}">
      <dgm:prSet/>
      <dgm:spPr/>
      <dgm:t>
        <a:bodyPr/>
        <a:lstStyle/>
        <a:p>
          <a:endParaRPr lang="en-US"/>
        </a:p>
      </dgm:t>
    </dgm:pt>
    <dgm:pt modelId="{FA0DF0FC-1A5A-45EE-83F9-F9D84878FDE6}" type="sibTrans" cxnId="{5D526CE8-F26C-4920-9405-6E4AB0FB015F}">
      <dgm:prSet/>
      <dgm:spPr/>
      <dgm:t>
        <a:bodyPr/>
        <a:lstStyle/>
        <a:p>
          <a:endParaRPr lang="en-US"/>
        </a:p>
      </dgm:t>
    </dgm:pt>
    <dgm:pt modelId="{4F9C57A9-EA82-4213-95BF-142988077BDF}">
      <dgm:prSet phldrT="[Text]" custT="1"/>
      <dgm:spPr/>
      <dgm:t>
        <a:bodyPr/>
        <a:lstStyle/>
        <a:p>
          <a:r>
            <a:rPr lang="en-US" sz="2000" dirty="0"/>
            <a:t>Restructuring Income</a:t>
          </a:r>
        </a:p>
      </dgm:t>
    </dgm:pt>
    <dgm:pt modelId="{CEF33D29-8082-4772-98D5-0D1DF56D586E}" type="parTrans" cxnId="{2EDEE057-37DC-44AA-8FD9-CBD997ADCFFD}">
      <dgm:prSet/>
      <dgm:spPr/>
      <dgm:t>
        <a:bodyPr/>
        <a:lstStyle/>
        <a:p>
          <a:endParaRPr lang="en-US"/>
        </a:p>
      </dgm:t>
    </dgm:pt>
    <dgm:pt modelId="{263AC33C-F4D5-4DB7-B0A6-0FF6A8FB8B15}" type="sibTrans" cxnId="{2EDEE057-37DC-44AA-8FD9-CBD997ADCFFD}">
      <dgm:prSet/>
      <dgm:spPr/>
      <dgm:t>
        <a:bodyPr/>
        <a:lstStyle/>
        <a:p>
          <a:endParaRPr lang="en-US"/>
        </a:p>
      </dgm:t>
    </dgm:pt>
    <dgm:pt modelId="{1B5BBCBD-603D-4047-8C5D-B1EF93E2DBA1}">
      <dgm:prSet phldrT="[Text]" custT="1"/>
      <dgm:spPr/>
      <dgm:t>
        <a:bodyPr/>
        <a:lstStyle/>
        <a:p>
          <a:r>
            <a:rPr lang="en-US" sz="2000" dirty="0"/>
            <a:t>Restructuring Expense</a:t>
          </a:r>
        </a:p>
      </dgm:t>
    </dgm:pt>
    <dgm:pt modelId="{8E5CDD2B-B526-4389-AAD3-94A499E94BA4}" type="parTrans" cxnId="{D2AB5058-AA47-4B7B-9A9C-606FB8D00CD9}">
      <dgm:prSet/>
      <dgm:spPr/>
      <dgm:t>
        <a:bodyPr/>
        <a:lstStyle/>
        <a:p>
          <a:endParaRPr lang="en-US"/>
        </a:p>
      </dgm:t>
    </dgm:pt>
    <dgm:pt modelId="{2A0CAB8E-0E22-443F-9FDA-A605D8024CDD}" type="sibTrans" cxnId="{D2AB5058-AA47-4B7B-9A9C-606FB8D00CD9}">
      <dgm:prSet/>
      <dgm:spPr/>
      <dgm:t>
        <a:bodyPr/>
        <a:lstStyle/>
        <a:p>
          <a:endParaRPr lang="en-US"/>
        </a:p>
      </dgm:t>
    </dgm:pt>
    <dgm:pt modelId="{85C5DEFC-8BE4-452B-8BEE-7DC243B2497B}">
      <dgm:prSet phldrT="[Text]" custT="1"/>
      <dgm:spPr/>
      <dgm:t>
        <a:bodyPr/>
        <a:lstStyle/>
        <a:p>
          <a:r>
            <a:rPr lang="en-US" sz="2000" dirty="0"/>
            <a:t>Capital Gains</a:t>
          </a:r>
        </a:p>
      </dgm:t>
    </dgm:pt>
    <dgm:pt modelId="{05E81BFB-AD16-4C07-B52F-FF63835DD007}" type="parTrans" cxnId="{01040888-B246-43BF-AB79-1766061A2EC2}">
      <dgm:prSet/>
      <dgm:spPr/>
      <dgm:t>
        <a:bodyPr/>
        <a:lstStyle/>
        <a:p>
          <a:endParaRPr lang="en-US"/>
        </a:p>
      </dgm:t>
    </dgm:pt>
    <dgm:pt modelId="{19B0A24D-6D2C-474E-94A4-B18EAF5DDD88}" type="sibTrans" cxnId="{01040888-B246-43BF-AB79-1766061A2EC2}">
      <dgm:prSet/>
      <dgm:spPr/>
      <dgm:t>
        <a:bodyPr/>
        <a:lstStyle/>
        <a:p>
          <a:endParaRPr lang="en-US"/>
        </a:p>
      </dgm:t>
    </dgm:pt>
    <dgm:pt modelId="{9CE7635C-A278-4BE4-B8D0-829B21623597}">
      <dgm:prSet phldrT="[Text]"/>
      <dgm:spPr/>
      <dgm:t>
        <a:bodyPr/>
        <a:lstStyle/>
        <a:p>
          <a:r>
            <a:rPr lang="en-US" dirty="0"/>
            <a:t>Subtracted out</a:t>
          </a:r>
        </a:p>
      </dgm:t>
    </dgm:pt>
    <dgm:pt modelId="{1FD5A408-E2B1-4BC2-ACAC-94A80A87C2D8}" type="parTrans" cxnId="{CB74F900-4280-4FC2-98B8-71D032796598}">
      <dgm:prSet/>
      <dgm:spPr/>
      <dgm:t>
        <a:bodyPr/>
        <a:lstStyle/>
        <a:p>
          <a:endParaRPr lang="en-US"/>
        </a:p>
      </dgm:t>
    </dgm:pt>
    <dgm:pt modelId="{638CD277-9DBA-463B-93B1-9DD254BBB049}" type="sibTrans" cxnId="{CB74F900-4280-4FC2-98B8-71D032796598}">
      <dgm:prSet/>
      <dgm:spPr/>
      <dgm:t>
        <a:bodyPr/>
        <a:lstStyle/>
        <a:p>
          <a:endParaRPr lang="en-US"/>
        </a:p>
      </dgm:t>
    </dgm:pt>
    <dgm:pt modelId="{26BA70C1-5F3A-4628-A64B-A1C1E6C6910B}">
      <dgm:prSet phldrT="[Text]"/>
      <dgm:spPr/>
      <dgm:t>
        <a:bodyPr/>
        <a:lstStyle/>
        <a:p>
          <a:r>
            <a:rPr lang="en-US" dirty="0"/>
            <a:t>Added back</a:t>
          </a:r>
        </a:p>
      </dgm:t>
    </dgm:pt>
    <dgm:pt modelId="{03F9B0CC-3A0E-4A28-93C6-C6C8116564C3}" type="parTrans" cxnId="{E194EFB4-A1CC-4356-AC6B-168E4F1FD65F}">
      <dgm:prSet/>
      <dgm:spPr/>
      <dgm:t>
        <a:bodyPr/>
        <a:lstStyle/>
        <a:p>
          <a:endParaRPr lang="en-US"/>
        </a:p>
      </dgm:t>
    </dgm:pt>
    <dgm:pt modelId="{BF99FF07-358D-4D3F-A1AB-2CF76D303E74}" type="sibTrans" cxnId="{E194EFB4-A1CC-4356-AC6B-168E4F1FD65F}">
      <dgm:prSet/>
      <dgm:spPr/>
      <dgm:t>
        <a:bodyPr/>
        <a:lstStyle/>
        <a:p>
          <a:endParaRPr lang="en-US"/>
        </a:p>
      </dgm:t>
    </dgm:pt>
    <dgm:pt modelId="{5099AE85-6CA7-4601-98E2-6B3E8BC168F1}">
      <dgm:prSet phldrT="[Text]"/>
      <dgm:spPr/>
      <dgm:t>
        <a:bodyPr/>
        <a:lstStyle/>
        <a:p>
          <a:r>
            <a:rPr lang="en-US" dirty="0"/>
            <a:t>Added back</a:t>
          </a:r>
        </a:p>
      </dgm:t>
    </dgm:pt>
    <dgm:pt modelId="{A025C11D-6BEB-4C4C-B26A-8FB477B731E3}" type="parTrans" cxnId="{677843C0-EC0D-42EF-A15B-AEAFEC3C5160}">
      <dgm:prSet/>
      <dgm:spPr/>
      <dgm:t>
        <a:bodyPr/>
        <a:lstStyle/>
        <a:p>
          <a:endParaRPr lang="en-US"/>
        </a:p>
      </dgm:t>
    </dgm:pt>
    <dgm:pt modelId="{D1493EEB-1F77-4548-BC43-B2B90053DB6F}" type="sibTrans" cxnId="{677843C0-EC0D-42EF-A15B-AEAFEC3C5160}">
      <dgm:prSet/>
      <dgm:spPr/>
      <dgm:t>
        <a:bodyPr/>
        <a:lstStyle/>
        <a:p>
          <a:endParaRPr lang="en-US"/>
        </a:p>
      </dgm:t>
    </dgm:pt>
    <dgm:pt modelId="{BFDD48A0-5A46-43BC-BBA6-FA44CCF840FE}">
      <dgm:prSet phldrT="[Text]"/>
      <dgm:spPr/>
      <dgm:t>
        <a:bodyPr/>
        <a:lstStyle/>
        <a:p>
          <a:r>
            <a:rPr lang="en-US" dirty="0"/>
            <a:t>Subtracted out</a:t>
          </a:r>
        </a:p>
      </dgm:t>
    </dgm:pt>
    <dgm:pt modelId="{253FDC8A-21E8-4D09-86CE-FEF465DD92A6}" type="parTrans" cxnId="{DDF20F97-4904-47EC-B101-7227C9F9668D}">
      <dgm:prSet/>
      <dgm:spPr/>
      <dgm:t>
        <a:bodyPr/>
        <a:lstStyle/>
        <a:p>
          <a:endParaRPr lang="en-US"/>
        </a:p>
      </dgm:t>
    </dgm:pt>
    <dgm:pt modelId="{78C8A332-2E37-4EE0-A5BB-4B66F591B62C}" type="sibTrans" cxnId="{DDF20F97-4904-47EC-B101-7227C9F9668D}">
      <dgm:prSet/>
      <dgm:spPr/>
      <dgm:t>
        <a:bodyPr/>
        <a:lstStyle/>
        <a:p>
          <a:endParaRPr lang="en-US"/>
        </a:p>
      </dgm:t>
    </dgm:pt>
    <dgm:pt modelId="{7AD4DDBC-8570-48F0-8A18-6293C655BE37}">
      <dgm:prSet phldrT="[Text]" custT="1"/>
      <dgm:spPr/>
      <dgm:t>
        <a:bodyPr/>
        <a:lstStyle/>
        <a:p>
          <a:r>
            <a:rPr lang="en-US" sz="2000" dirty="0"/>
            <a:t>Deferred Taxes</a:t>
          </a:r>
        </a:p>
      </dgm:t>
    </dgm:pt>
    <dgm:pt modelId="{8E4A98B8-F49E-49A7-BE41-F73655C719E8}" type="parTrans" cxnId="{FF4FCA63-1DDB-46DD-B2F8-D610DB6183D7}">
      <dgm:prSet/>
      <dgm:spPr/>
      <dgm:t>
        <a:bodyPr/>
        <a:lstStyle/>
        <a:p>
          <a:endParaRPr lang="en-US"/>
        </a:p>
      </dgm:t>
    </dgm:pt>
    <dgm:pt modelId="{00D38CE9-37BE-45FF-B223-D2C999756238}" type="sibTrans" cxnId="{FF4FCA63-1DDB-46DD-B2F8-D610DB6183D7}">
      <dgm:prSet/>
      <dgm:spPr/>
      <dgm:t>
        <a:bodyPr/>
        <a:lstStyle/>
        <a:p>
          <a:endParaRPr lang="en-US"/>
        </a:p>
      </dgm:t>
    </dgm:pt>
    <dgm:pt modelId="{69EED424-CFAF-417C-91A7-8D232BE89245}">
      <dgm:prSet phldrT="[Text]"/>
      <dgm:spPr/>
      <dgm:t>
        <a:bodyPr/>
        <a:lstStyle/>
        <a:p>
          <a:r>
            <a:rPr lang="en-US" dirty="0"/>
            <a:t>Added back?</a:t>
          </a:r>
        </a:p>
      </dgm:t>
    </dgm:pt>
    <dgm:pt modelId="{923587D7-F0E5-4D70-BE35-A271208C0F1A}" type="parTrans" cxnId="{20376CCB-4C5C-44A0-B83C-5FDAD340FEDC}">
      <dgm:prSet/>
      <dgm:spPr/>
      <dgm:t>
        <a:bodyPr/>
        <a:lstStyle/>
        <a:p>
          <a:endParaRPr lang="en-US"/>
        </a:p>
      </dgm:t>
    </dgm:pt>
    <dgm:pt modelId="{78EE2224-7493-4032-8F9B-422D4C4140D4}" type="sibTrans" cxnId="{20376CCB-4C5C-44A0-B83C-5FDAD340FEDC}">
      <dgm:prSet/>
      <dgm:spPr/>
      <dgm:t>
        <a:bodyPr/>
        <a:lstStyle/>
        <a:p>
          <a:endParaRPr lang="en-US"/>
        </a:p>
      </dgm:t>
    </dgm:pt>
    <dgm:pt modelId="{1490E4FA-F404-4F9D-95A6-409DC39F18C8}">
      <dgm:prSet phldrT="[Text]" custT="1"/>
      <dgm:spPr/>
      <dgm:t>
        <a:bodyPr/>
        <a:lstStyle/>
        <a:p>
          <a:r>
            <a:rPr lang="en-US" sz="2000" dirty="0"/>
            <a:t>Tax Asset</a:t>
          </a:r>
        </a:p>
      </dgm:t>
    </dgm:pt>
    <dgm:pt modelId="{E4FE66D2-E4AC-4A55-9D1B-DB58EF4E4978}" type="parTrans" cxnId="{BDFD4B17-6107-4D9F-834C-7EEA6615AB8D}">
      <dgm:prSet/>
      <dgm:spPr/>
      <dgm:t>
        <a:bodyPr/>
        <a:lstStyle/>
        <a:p>
          <a:endParaRPr lang="en-US"/>
        </a:p>
      </dgm:t>
    </dgm:pt>
    <dgm:pt modelId="{C3E9D9A1-511D-4F37-94F5-2164A1A136D2}" type="sibTrans" cxnId="{BDFD4B17-6107-4D9F-834C-7EEA6615AB8D}">
      <dgm:prSet/>
      <dgm:spPr/>
      <dgm:t>
        <a:bodyPr/>
        <a:lstStyle/>
        <a:p>
          <a:endParaRPr lang="en-US"/>
        </a:p>
      </dgm:t>
    </dgm:pt>
    <dgm:pt modelId="{3B728BCC-8FCD-4162-B90C-5010665BD5CE}">
      <dgm:prSet phldrT="[Text]"/>
      <dgm:spPr/>
      <dgm:t>
        <a:bodyPr/>
        <a:lstStyle/>
        <a:p>
          <a:r>
            <a:rPr lang="en-US" dirty="0"/>
            <a:t>Subtracted out?</a:t>
          </a:r>
        </a:p>
      </dgm:t>
    </dgm:pt>
    <dgm:pt modelId="{2B68C83C-89BE-423C-87F2-0FC40FD320B5}" type="parTrans" cxnId="{B0CD0AD6-B395-47E3-9E20-AFA24267BE72}">
      <dgm:prSet/>
      <dgm:spPr/>
      <dgm:t>
        <a:bodyPr/>
        <a:lstStyle/>
        <a:p>
          <a:endParaRPr lang="en-US"/>
        </a:p>
      </dgm:t>
    </dgm:pt>
    <dgm:pt modelId="{A8E3B01C-D788-4B06-B237-38B9D5A8687D}" type="sibTrans" cxnId="{B0CD0AD6-B395-47E3-9E20-AFA24267BE72}">
      <dgm:prSet/>
      <dgm:spPr/>
      <dgm:t>
        <a:bodyPr/>
        <a:lstStyle/>
        <a:p>
          <a:endParaRPr lang="en-US"/>
        </a:p>
      </dgm:t>
    </dgm:pt>
    <dgm:pt modelId="{CE84E993-9462-4167-9FDD-DFB8E57803CD}">
      <dgm:prSet phldrT="[Text]" custT="1"/>
      <dgm:spPr/>
      <dgm:t>
        <a:bodyPr/>
        <a:lstStyle/>
        <a:p>
          <a:r>
            <a:rPr lang="en-US" sz="2000" dirty="0"/>
            <a:t>Capital Losses</a:t>
          </a:r>
        </a:p>
      </dgm:t>
    </dgm:pt>
    <dgm:pt modelId="{FB54E3C9-7342-447B-ACBB-E9730FABA0DB}" type="parTrans" cxnId="{0FC23FCA-204D-46EC-8517-EB53AF3A4135}">
      <dgm:prSet/>
      <dgm:spPr/>
      <dgm:t>
        <a:bodyPr/>
        <a:lstStyle/>
        <a:p>
          <a:endParaRPr lang="en-US"/>
        </a:p>
      </dgm:t>
    </dgm:pt>
    <dgm:pt modelId="{D1F2DA07-83FB-4C2A-8703-CEA574ABE757}" type="sibTrans" cxnId="{0FC23FCA-204D-46EC-8517-EB53AF3A4135}">
      <dgm:prSet/>
      <dgm:spPr/>
      <dgm:t>
        <a:bodyPr/>
        <a:lstStyle/>
        <a:p>
          <a:endParaRPr lang="en-US"/>
        </a:p>
      </dgm:t>
    </dgm:pt>
    <dgm:pt modelId="{AD3546B0-A722-48C9-A0C7-BD821C33FB00}">
      <dgm:prSet phldrT="[Text]"/>
      <dgm:spPr/>
      <dgm:t>
        <a:bodyPr/>
        <a:lstStyle/>
        <a:p>
          <a:r>
            <a:rPr lang="en-US" dirty="0"/>
            <a:t>Added back </a:t>
          </a:r>
        </a:p>
      </dgm:t>
    </dgm:pt>
    <dgm:pt modelId="{ECF91CD0-D697-4CDA-AE5B-B9DE86AECFA7}" type="parTrans" cxnId="{4B323606-FC29-4A92-A866-E2254011B9C5}">
      <dgm:prSet/>
      <dgm:spPr/>
      <dgm:t>
        <a:bodyPr/>
        <a:lstStyle/>
        <a:p>
          <a:endParaRPr lang="en-US"/>
        </a:p>
      </dgm:t>
    </dgm:pt>
    <dgm:pt modelId="{68463D2E-FF75-449F-A479-E510F607F902}" type="sibTrans" cxnId="{4B323606-FC29-4A92-A866-E2254011B9C5}">
      <dgm:prSet/>
      <dgm:spPr/>
      <dgm:t>
        <a:bodyPr/>
        <a:lstStyle/>
        <a:p>
          <a:endParaRPr lang="en-US"/>
        </a:p>
      </dgm:t>
    </dgm:pt>
    <dgm:pt modelId="{434D0B27-6BEF-460E-ABF4-8F895AB59327}">
      <dgm:prSet phldrT="[Text]" custT="1"/>
      <dgm:spPr/>
      <dgm:t>
        <a:bodyPr/>
        <a:lstStyle/>
        <a:p>
          <a:r>
            <a:rPr lang="en-US" sz="2000" dirty="0"/>
            <a:t>Employee Option Exercise</a:t>
          </a:r>
        </a:p>
      </dgm:t>
    </dgm:pt>
    <dgm:pt modelId="{2898DA3E-F8AC-4874-AC17-B520BF10910A}" type="parTrans" cxnId="{A169F9F5-A69D-46F6-A57C-B0D84F26D24E}">
      <dgm:prSet/>
      <dgm:spPr/>
      <dgm:t>
        <a:bodyPr/>
        <a:lstStyle/>
        <a:p>
          <a:endParaRPr lang="en-US"/>
        </a:p>
      </dgm:t>
    </dgm:pt>
    <dgm:pt modelId="{6CD3242E-2173-47CB-9426-4D05A281E50F}" type="sibTrans" cxnId="{A169F9F5-A69D-46F6-A57C-B0D84F26D24E}">
      <dgm:prSet/>
      <dgm:spPr/>
      <dgm:t>
        <a:bodyPr/>
        <a:lstStyle/>
        <a:p>
          <a:endParaRPr lang="en-US"/>
        </a:p>
      </dgm:t>
    </dgm:pt>
    <dgm:pt modelId="{4B6643A0-5397-4FC5-9908-F12E4AA055FE}">
      <dgm:prSet phldrT="[Text]"/>
      <dgm:spPr/>
      <dgm:t>
        <a:bodyPr/>
        <a:lstStyle/>
        <a:p>
          <a:r>
            <a:rPr lang="en-US" dirty="0"/>
            <a:t>Added back</a:t>
          </a:r>
        </a:p>
      </dgm:t>
    </dgm:pt>
    <dgm:pt modelId="{AB23857D-4AF8-44E8-8FFF-A61E3786DF00}" type="parTrans" cxnId="{99EF17A4-C852-43C3-941F-BA806A5DE235}">
      <dgm:prSet/>
      <dgm:spPr/>
      <dgm:t>
        <a:bodyPr/>
        <a:lstStyle/>
        <a:p>
          <a:endParaRPr lang="en-US"/>
        </a:p>
      </dgm:t>
    </dgm:pt>
    <dgm:pt modelId="{43D6EC34-169B-44A4-859B-B5B3F5A566D6}" type="sibTrans" cxnId="{99EF17A4-C852-43C3-941F-BA806A5DE235}">
      <dgm:prSet/>
      <dgm:spPr/>
      <dgm:t>
        <a:bodyPr/>
        <a:lstStyle/>
        <a:p>
          <a:endParaRPr lang="en-US"/>
        </a:p>
      </dgm:t>
    </dgm:pt>
    <dgm:pt modelId="{3CC1F46B-625A-49E0-9493-871FE72C0F39}" type="pres">
      <dgm:prSet presAssocID="{90FE65B8-56FF-49A4-BE3E-A804479CDD53}" presName="Name0" presStyleCnt="0">
        <dgm:presLayoutVars>
          <dgm:dir/>
          <dgm:animLvl val="lvl"/>
          <dgm:resizeHandles/>
        </dgm:presLayoutVars>
      </dgm:prSet>
      <dgm:spPr/>
    </dgm:pt>
    <dgm:pt modelId="{C59E4692-424D-4819-AE33-E43734AE18D8}" type="pres">
      <dgm:prSet presAssocID="{1065477B-002A-4134-AAFE-46B22ABBBFD5}" presName="linNode" presStyleCnt="0"/>
      <dgm:spPr/>
    </dgm:pt>
    <dgm:pt modelId="{BA1E51D4-B238-4389-9B27-27F87779BB91}" type="pres">
      <dgm:prSet presAssocID="{1065477B-002A-4134-AAFE-46B22ABBBFD5}" presName="parentShp" presStyleLbl="node1" presStyleIdx="0" presStyleCnt="8">
        <dgm:presLayoutVars>
          <dgm:bulletEnabled val="1"/>
        </dgm:presLayoutVars>
      </dgm:prSet>
      <dgm:spPr/>
    </dgm:pt>
    <dgm:pt modelId="{D5D6623B-78C1-4A1C-92E7-653EB80F6CF2}" type="pres">
      <dgm:prSet presAssocID="{1065477B-002A-4134-AAFE-46B22ABBBFD5}" presName="childShp" presStyleLbl="bgAccFollowNode1" presStyleIdx="0" presStyleCnt="8">
        <dgm:presLayoutVars>
          <dgm:bulletEnabled val="1"/>
        </dgm:presLayoutVars>
      </dgm:prSet>
      <dgm:spPr/>
    </dgm:pt>
    <dgm:pt modelId="{1236F3C4-57AC-44AB-8E62-F2C123D6B05F}" type="pres">
      <dgm:prSet presAssocID="{FA0DF0FC-1A5A-45EE-83F9-F9D84878FDE6}" presName="spacing" presStyleCnt="0"/>
      <dgm:spPr/>
    </dgm:pt>
    <dgm:pt modelId="{429ED8EC-9B5E-498F-AD63-BA0722975423}" type="pres">
      <dgm:prSet presAssocID="{1B5BBCBD-603D-4047-8C5D-B1EF93E2DBA1}" presName="linNode" presStyleCnt="0"/>
      <dgm:spPr/>
    </dgm:pt>
    <dgm:pt modelId="{2651D8B8-5601-4465-8260-859DB494161E}" type="pres">
      <dgm:prSet presAssocID="{1B5BBCBD-603D-4047-8C5D-B1EF93E2DBA1}" presName="parentShp" presStyleLbl="node1" presStyleIdx="1" presStyleCnt="8">
        <dgm:presLayoutVars>
          <dgm:bulletEnabled val="1"/>
        </dgm:presLayoutVars>
      </dgm:prSet>
      <dgm:spPr/>
    </dgm:pt>
    <dgm:pt modelId="{512F167D-3330-4103-B740-7A00E133F2CC}" type="pres">
      <dgm:prSet presAssocID="{1B5BBCBD-603D-4047-8C5D-B1EF93E2DBA1}" presName="childShp" presStyleLbl="bgAccFollowNode1" presStyleIdx="1" presStyleCnt="8">
        <dgm:presLayoutVars>
          <dgm:bulletEnabled val="1"/>
        </dgm:presLayoutVars>
      </dgm:prSet>
      <dgm:spPr/>
    </dgm:pt>
    <dgm:pt modelId="{4C9839CF-E589-491F-BA1A-C13618240170}" type="pres">
      <dgm:prSet presAssocID="{2A0CAB8E-0E22-443F-9FDA-A605D8024CDD}" presName="spacing" presStyleCnt="0"/>
      <dgm:spPr/>
    </dgm:pt>
    <dgm:pt modelId="{9533C445-56F2-478B-910D-BA79DB9CCB18}" type="pres">
      <dgm:prSet presAssocID="{4F9C57A9-EA82-4213-95BF-142988077BDF}" presName="linNode" presStyleCnt="0"/>
      <dgm:spPr/>
    </dgm:pt>
    <dgm:pt modelId="{CB02DE28-92F3-4451-A985-A604CCBE0A34}" type="pres">
      <dgm:prSet presAssocID="{4F9C57A9-EA82-4213-95BF-142988077BDF}" presName="parentShp" presStyleLbl="node1" presStyleIdx="2" presStyleCnt="8">
        <dgm:presLayoutVars>
          <dgm:bulletEnabled val="1"/>
        </dgm:presLayoutVars>
      </dgm:prSet>
      <dgm:spPr/>
    </dgm:pt>
    <dgm:pt modelId="{8EC34561-D569-4BF6-8706-F1FCB9500B52}" type="pres">
      <dgm:prSet presAssocID="{4F9C57A9-EA82-4213-95BF-142988077BDF}" presName="childShp" presStyleLbl="bgAccFollowNode1" presStyleIdx="2" presStyleCnt="8">
        <dgm:presLayoutVars>
          <dgm:bulletEnabled val="1"/>
        </dgm:presLayoutVars>
      </dgm:prSet>
      <dgm:spPr/>
    </dgm:pt>
    <dgm:pt modelId="{E94CD50F-30AD-4817-BF76-EE5F5F47747F}" type="pres">
      <dgm:prSet presAssocID="{263AC33C-F4D5-4DB7-B0A6-0FF6A8FB8B15}" presName="spacing" presStyleCnt="0"/>
      <dgm:spPr/>
    </dgm:pt>
    <dgm:pt modelId="{7F54594D-6399-44D9-900D-F3B6F3129D08}" type="pres">
      <dgm:prSet presAssocID="{85C5DEFC-8BE4-452B-8BEE-7DC243B2497B}" presName="linNode" presStyleCnt="0"/>
      <dgm:spPr/>
    </dgm:pt>
    <dgm:pt modelId="{71D921AB-FB2C-4294-8D35-39837A50E6BE}" type="pres">
      <dgm:prSet presAssocID="{85C5DEFC-8BE4-452B-8BEE-7DC243B2497B}" presName="parentShp" presStyleLbl="node1" presStyleIdx="3" presStyleCnt="8">
        <dgm:presLayoutVars>
          <dgm:bulletEnabled val="1"/>
        </dgm:presLayoutVars>
      </dgm:prSet>
      <dgm:spPr/>
    </dgm:pt>
    <dgm:pt modelId="{B6567653-E18F-4EF1-9A82-3971622658B9}" type="pres">
      <dgm:prSet presAssocID="{85C5DEFC-8BE4-452B-8BEE-7DC243B2497B}" presName="childShp" presStyleLbl="bgAccFollowNode1" presStyleIdx="3" presStyleCnt="8">
        <dgm:presLayoutVars>
          <dgm:bulletEnabled val="1"/>
        </dgm:presLayoutVars>
      </dgm:prSet>
      <dgm:spPr/>
    </dgm:pt>
    <dgm:pt modelId="{5DB7E539-AEB8-464D-B5B0-401C0C3A64C1}" type="pres">
      <dgm:prSet presAssocID="{19B0A24D-6D2C-474E-94A4-B18EAF5DDD88}" presName="spacing" presStyleCnt="0"/>
      <dgm:spPr/>
    </dgm:pt>
    <dgm:pt modelId="{80347527-C73F-4671-BBAD-854013DD2B80}" type="pres">
      <dgm:prSet presAssocID="{CE84E993-9462-4167-9FDD-DFB8E57803CD}" presName="linNode" presStyleCnt="0"/>
      <dgm:spPr/>
    </dgm:pt>
    <dgm:pt modelId="{FFFC24A9-0A95-49AF-9869-C07A969ADF9C}" type="pres">
      <dgm:prSet presAssocID="{CE84E993-9462-4167-9FDD-DFB8E57803CD}" presName="parentShp" presStyleLbl="node1" presStyleIdx="4" presStyleCnt="8">
        <dgm:presLayoutVars>
          <dgm:bulletEnabled val="1"/>
        </dgm:presLayoutVars>
      </dgm:prSet>
      <dgm:spPr/>
    </dgm:pt>
    <dgm:pt modelId="{12D38624-BC38-4DE4-AA2A-B98FB07974B6}" type="pres">
      <dgm:prSet presAssocID="{CE84E993-9462-4167-9FDD-DFB8E57803CD}" presName="childShp" presStyleLbl="bgAccFollowNode1" presStyleIdx="4" presStyleCnt="8">
        <dgm:presLayoutVars>
          <dgm:bulletEnabled val="1"/>
        </dgm:presLayoutVars>
      </dgm:prSet>
      <dgm:spPr/>
    </dgm:pt>
    <dgm:pt modelId="{F9A2C1D1-3CB9-49C7-988B-29D34E329B33}" type="pres">
      <dgm:prSet presAssocID="{D1F2DA07-83FB-4C2A-8703-CEA574ABE757}" presName="spacing" presStyleCnt="0"/>
      <dgm:spPr/>
    </dgm:pt>
    <dgm:pt modelId="{BF62F754-846A-40F5-97AC-0D8FC0C1967A}" type="pres">
      <dgm:prSet presAssocID="{434D0B27-6BEF-460E-ABF4-8F895AB59327}" presName="linNode" presStyleCnt="0"/>
      <dgm:spPr/>
    </dgm:pt>
    <dgm:pt modelId="{4EE455DC-6E02-4BFA-BE03-402C23DAF204}" type="pres">
      <dgm:prSet presAssocID="{434D0B27-6BEF-460E-ABF4-8F895AB59327}" presName="parentShp" presStyleLbl="node1" presStyleIdx="5" presStyleCnt="8" custScaleY="123681">
        <dgm:presLayoutVars>
          <dgm:bulletEnabled val="1"/>
        </dgm:presLayoutVars>
      </dgm:prSet>
      <dgm:spPr/>
    </dgm:pt>
    <dgm:pt modelId="{B8AE3675-CE05-4458-B23E-EDD8A84341CF}" type="pres">
      <dgm:prSet presAssocID="{434D0B27-6BEF-460E-ABF4-8F895AB59327}" presName="childShp" presStyleLbl="bgAccFollowNode1" presStyleIdx="5" presStyleCnt="8">
        <dgm:presLayoutVars>
          <dgm:bulletEnabled val="1"/>
        </dgm:presLayoutVars>
      </dgm:prSet>
      <dgm:spPr/>
    </dgm:pt>
    <dgm:pt modelId="{7DEAB01E-7C73-4EDD-A51A-7726390887BD}" type="pres">
      <dgm:prSet presAssocID="{6CD3242E-2173-47CB-9426-4D05A281E50F}" presName="spacing" presStyleCnt="0"/>
      <dgm:spPr/>
    </dgm:pt>
    <dgm:pt modelId="{027F09B6-CA49-40F6-8C10-B0DE382F4684}" type="pres">
      <dgm:prSet presAssocID="{7AD4DDBC-8570-48F0-8A18-6293C655BE37}" presName="linNode" presStyleCnt="0"/>
      <dgm:spPr/>
    </dgm:pt>
    <dgm:pt modelId="{50855C6E-2147-4FF5-88EA-759EAE1E6B04}" type="pres">
      <dgm:prSet presAssocID="{7AD4DDBC-8570-48F0-8A18-6293C655BE37}" presName="parentShp" presStyleLbl="node1" presStyleIdx="6" presStyleCnt="8">
        <dgm:presLayoutVars>
          <dgm:bulletEnabled val="1"/>
        </dgm:presLayoutVars>
      </dgm:prSet>
      <dgm:spPr/>
    </dgm:pt>
    <dgm:pt modelId="{21897DD0-B6D4-4B58-B8C6-C6CCBE83E475}" type="pres">
      <dgm:prSet presAssocID="{7AD4DDBC-8570-48F0-8A18-6293C655BE37}" presName="childShp" presStyleLbl="bgAccFollowNode1" presStyleIdx="6" presStyleCnt="8">
        <dgm:presLayoutVars>
          <dgm:bulletEnabled val="1"/>
        </dgm:presLayoutVars>
      </dgm:prSet>
      <dgm:spPr/>
    </dgm:pt>
    <dgm:pt modelId="{436A981F-D60C-42D5-A56B-719A88905967}" type="pres">
      <dgm:prSet presAssocID="{00D38CE9-37BE-45FF-B223-D2C999756238}" presName="spacing" presStyleCnt="0"/>
      <dgm:spPr/>
    </dgm:pt>
    <dgm:pt modelId="{5D19C62E-6BD7-4C00-BABD-35EF578D0B71}" type="pres">
      <dgm:prSet presAssocID="{1490E4FA-F404-4F9D-95A6-409DC39F18C8}" presName="linNode" presStyleCnt="0"/>
      <dgm:spPr/>
    </dgm:pt>
    <dgm:pt modelId="{BD63AA84-602F-4F97-A4E2-C21378F0B054}" type="pres">
      <dgm:prSet presAssocID="{1490E4FA-F404-4F9D-95A6-409DC39F18C8}" presName="parentShp" presStyleLbl="node1" presStyleIdx="7" presStyleCnt="8">
        <dgm:presLayoutVars>
          <dgm:bulletEnabled val="1"/>
        </dgm:presLayoutVars>
      </dgm:prSet>
      <dgm:spPr/>
    </dgm:pt>
    <dgm:pt modelId="{0F6ED179-74B4-4173-A768-343B665DD183}" type="pres">
      <dgm:prSet presAssocID="{1490E4FA-F404-4F9D-95A6-409DC39F18C8}" presName="childShp" presStyleLbl="bgAccFollowNode1" presStyleIdx="7" presStyleCnt="8">
        <dgm:presLayoutVars>
          <dgm:bulletEnabled val="1"/>
        </dgm:presLayoutVars>
      </dgm:prSet>
      <dgm:spPr/>
    </dgm:pt>
  </dgm:ptLst>
  <dgm:cxnLst>
    <dgm:cxn modelId="{CB74F900-4280-4FC2-98B8-71D032796598}" srcId="{85C5DEFC-8BE4-452B-8BEE-7DC243B2497B}" destId="{9CE7635C-A278-4BE4-B8D0-829B21623597}" srcOrd="0" destOrd="0" parTransId="{1FD5A408-E2B1-4BC2-ACAC-94A80A87C2D8}" sibTransId="{638CD277-9DBA-463B-93B1-9DD254BBB049}"/>
    <dgm:cxn modelId="{4B323606-FC29-4A92-A866-E2254011B9C5}" srcId="{CE84E993-9462-4167-9FDD-DFB8E57803CD}" destId="{AD3546B0-A722-48C9-A0C7-BD821C33FB00}" srcOrd="0" destOrd="0" parTransId="{ECF91CD0-D697-4CDA-AE5B-B9DE86AECFA7}" sibTransId="{68463D2E-FF75-449F-A479-E510F607F902}"/>
    <dgm:cxn modelId="{4F29A408-79FA-48DF-9A25-6CB566AD0C8F}" type="presOf" srcId="{85C5DEFC-8BE4-452B-8BEE-7DC243B2497B}" destId="{71D921AB-FB2C-4294-8D35-39837A50E6BE}" srcOrd="0" destOrd="0" presId="urn:microsoft.com/office/officeart/2005/8/layout/vList6"/>
    <dgm:cxn modelId="{31C64A12-80C1-4054-91FD-C5CDAD07785E}" type="presOf" srcId="{4F9C57A9-EA82-4213-95BF-142988077BDF}" destId="{CB02DE28-92F3-4451-A985-A604CCBE0A34}" srcOrd="0" destOrd="0" presId="urn:microsoft.com/office/officeart/2005/8/layout/vList6"/>
    <dgm:cxn modelId="{BDFD4B17-6107-4D9F-834C-7EEA6615AB8D}" srcId="{90FE65B8-56FF-49A4-BE3E-A804479CDD53}" destId="{1490E4FA-F404-4F9D-95A6-409DC39F18C8}" srcOrd="7" destOrd="0" parTransId="{E4FE66D2-E4AC-4A55-9D1B-DB58EF4E4978}" sibTransId="{C3E9D9A1-511D-4F37-94F5-2164A1A136D2}"/>
    <dgm:cxn modelId="{16ADBD5D-F121-43BB-8CAC-037D1C8C579C}" type="presOf" srcId="{1490E4FA-F404-4F9D-95A6-409DC39F18C8}" destId="{BD63AA84-602F-4F97-A4E2-C21378F0B054}" srcOrd="0" destOrd="0" presId="urn:microsoft.com/office/officeart/2005/8/layout/vList6"/>
    <dgm:cxn modelId="{A8AFBF63-DAC9-4135-9200-B842C487869B}" type="presOf" srcId="{90FE65B8-56FF-49A4-BE3E-A804479CDD53}" destId="{3CC1F46B-625A-49E0-9493-871FE72C0F39}" srcOrd="0" destOrd="0" presId="urn:microsoft.com/office/officeart/2005/8/layout/vList6"/>
    <dgm:cxn modelId="{FF4FCA63-1DDB-46DD-B2F8-D610DB6183D7}" srcId="{90FE65B8-56FF-49A4-BE3E-A804479CDD53}" destId="{7AD4DDBC-8570-48F0-8A18-6293C655BE37}" srcOrd="6" destOrd="0" parTransId="{8E4A98B8-F49E-49A7-BE41-F73655C719E8}" sibTransId="{00D38CE9-37BE-45FF-B223-D2C999756238}"/>
    <dgm:cxn modelId="{F623E948-95BF-4C46-BCA4-312F115A6F70}" type="presOf" srcId="{CE84E993-9462-4167-9FDD-DFB8E57803CD}" destId="{FFFC24A9-0A95-49AF-9869-C07A969ADF9C}" srcOrd="0" destOrd="0" presId="urn:microsoft.com/office/officeart/2005/8/layout/vList6"/>
    <dgm:cxn modelId="{54BC5450-6FF6-4911-BC15-FE4D35BD37AC}" type="presOf" srcId="{69EED424-CFAF-417C-91A7-8D232BE89245}" destId="{21897DD0-B6D4-4B58-B8C6-C6CCBE83E475}" srcOrd="0" destOrd="0" presId="urn:microsoft.com/office/officeart/2005/8/layout/vList6"/>
    <dgm:cxn modelId="{70E31F52-68AC-4EE3-9DDF-4ABEA3AF5D72}" type="presOf" srcId="{9CE7635C-A278-4BE4-B8D0-829B21623597}" destId="{B6567653-E18F-4EF1-9A82-3971622658B9}" srcOrd="0" destOrd="0" presId="urn:microsoft.com/office/officeart/2005/8/layout/vList6"/>
    <dgm:cxn modelId="{2EDEE057-37DC-44AA-8FD9-CBD997ADCFFD}" srcId="{90FE65B8-56FF-49A4-BE3E-A804479CDD53}" destId="{4F9C57A9-EA82-4213-95BF-142988077BDF}" srcOrd="2" destOrd="0" parTransId="{CEF33D29-8082-4772-98D5-0D1DF56D586E}" sibTransId="{263AC33C-F4D5-4DB7-B0A6-0FF6A8FB8B15}"/>
    <dgm:cxn modelId="{D2AB5058-AA47-4B7B-9A9C-606FB8D00CD9}" srcId="{90FE65B8-56FF-49A4-BE3E-A804479CDD53}" destId="{1B5BBCBD-603D-4047-8C5D-B1EF93E2DBA1}" srcOrd="1" destOrd="0" parTransId="{8E5CDD2B-B526-4389-AAD3-94A499E94BA4}" sibTransId="{2A0CAB8E-0E22-443F-9FDA-A605D8024CDD}"/>
    <dgm:cxn modelId="{A913F183-4B47-404C-80F5-CBCB1064571A}" type="presOf" srcId="{AD3546B0-A722-48C9-A0C7-BD821C33FB00}" destId="{12D38624-BC38-4DE4-AA2A-B98FB07974B6}" srcOrd="0" destOrd="0" presId="urn:microsoft.com/office/officeart/2005/8/layout/vList6"/>
    <dgm:cxn modelId="{01040888-B246-43BF-AB79-1766061A2EC2}" srcId="{90FE65B8-56FF-49A4-BE3E-A804479CDD53}" destId="{85C5DEFC-8BE4-452B-8BEE-7DC243B2497B}" srcOrd="3" destOrd="0" parTransId="{05E81BFB-AD16-4C07-B52F-FF63835DD007}" sibTransId="{19B0A24D-6D2C-474E-94A4-B18EAF5DDD88}"/>
    <dgm:cxn modelId="{DEC7A08A-3D3F-4F08-B5F7-A35A81C55244}" type="presOf" srcId="{1065477B-002A-4134-AAFE-46B22ABBBFD5}" destId="{BA1E51D4-B238-4389-9B27-27F87779BB91}" srcOrd="0" destOrd="0" presId="urn:microsoft.com/office/officeart/2005/8/layout/vList6"/>
    <dgm:cxn modelId="{DDF20F97-4904-47EC-B101-7227C9F9668D}" srcId="{4F9C57A9-EA82-4213-95BF-142988077BDF}" destId="{BFDD48A0-5A46-43BC-BBA6-FA44CCF840FE}" srcOrd="0" destOrd="0" parTransId="{253FDC8A-21E8-4D09-86CE-FEF465DD92A6}" sibTransId="{78C8A332-2E37-4EE0-A5BB-4B66F591B62C}"/>
    <dgm:cxn modelId="{99EF17A4-C852-43C3-941F-BA806A5DE235}" srcId="{434D0B27-6BEF-460E-ABF4-8F895AB59327}" destId="{4B6643A0-5397-4FC5-9908-F12E4AA055FE}" srcOrd="0" destOrd="0" parTransId="{AB23857D-4AF8-44E8-8FFF-A61E3786DF00}" sibTransId="{43D6EC34-169B-44A4-859B-B5B3F5A566D6}"/>
    <dgm:cxn modelId="{478F63B4-F434-4C6D-81B3-46ED560F29DD}" type="presOf" srcId="{434D0B27-6BEF-460E-ABF4-8F895AB59327}" destId="{4EE455DC-6E02-4BFA-BE03-402C23DAF204}" srcOrd="0" destOrd="0" presId="urn:microsoft.com/office/officeart/2005/8/layout/vList6"/>
    <dgm:cxn modelId="{E194EFB4-A1CC-4356-AC6B-168E4F1FD65F}" srcId="{1065477B-002A-4134-AAFE-46B22ABBBFD5}" destId="{26BA70C1-5F3A-4628-A64B-A1C1E6C6910B}" srcOrd="0" destOrd="0" parTransId="{03F9B0CC-3A0E-4A28-93C6-C6C8116564C3}" sibTransId="{BF99FF07-358D-4D3F-A1AB-2CF76D303E74}"/>
    <dgm:cxn modelId="{F0CB33BD-FDCC-450A-95FA-DA0068C8C146}" type="presOf" srcId="{5099AE85-6CA7-4601-98E2-6B3E8BC168F1}" destId="{512F167D-3330-4103-B740-7A00E133F2CC}" srcOrd="0" destOrd="0" presId="urn:microsoft.com/office/officeart/2005/8/layout/vList6"/>
    <dgm:cxn modelId="{67C783BD-A099-47E6-973D-193A6C0EDE40}" type="presOf" srcId="{7AD4DDBC-8570-48F0-8A18-6293C655BE37}" destId="{50855C6E-2147-4FF5-88EA-759EAE1E6B04}" srcOrd="0" destOrd="0" presId="urn:microsoft.com/office/officeart/2005/8/layout/vList6"/>
    <dgm:cxn modelId="{677843C0-EC0D-42EF-A15B-AEAFEC3C5160}" srcId="{1B5BBCBD-603D-4047-8C5D-B1EF93E2DBA1}" destId="{5099AE85-6CA7-4601-98E2-6B3E8BC168F1}" srcOrd="0" destOrd="0" parTransId="{A025C11D-6BEB-4C4C-B26A-8FB477B731E3}" sibTransId="{D1493EEB-1F77-4548-BC43-B2B90053DB6F}"/>
    <dgm:cxn modelId="{D80527C5-BBE5-4085-9B19-862253A9D75C}" type="presOf" srcId="{3B728BCC-8FCD-4162-B90C-5010665BD5CE}" destId="{0F6ED179-74B4-4173-A768-343B665DD183}" srcOrd="0" destOrd="0" presId="urn:microsoft.com/office/officeart/2005/8/layout/vList6"/>
    <dgm:cxn modelId="{0FC23FCA-204D-46EC-8517-EB53AF3A4135}" srcId="{90FE65B8-56FF-49A4-BE3E-A804479CDD53}" destId="{CE84E993-9462-4167-9FDD-DFB8E57803CD}" srcOrd="4" destOrd="0" parTransId="{FB54E3C9-7342-447B-ACBB-E9730FABA0DB}" sibTransId="{D1F2DA07-83FB-4C2A-8703-CEA574ABE757}"/>
    <dgm:cxn modelId="{20376CCB-4C5C-44A0-B83C-5FDAD340FEDC}" srcId="{7AD4DDBC-8570-48F0-8A18-6293C655BE37}" destId="{69EED424-CFAF-417C-91A7-8D232BE89245}" srcOrd="0" destOrd="0" parTransId="{923587D7-F0E5-4D70-BE35-A271208C0F1A}" sibTransId="{78EE2224-7493-4032-8F9B-422D4C4140D4}"/>
    <dgm:cxn modelId="{39DE36D4-F867-43DA-85D2-9ED08E5A8127}" type="presOf" srcId="{BFDD48A0-5A46-43BC-BBA6-FA44CCF840FE}" destId="{8EC34561-D569-4BF6-8706-F1FCB9500B52}" srcOrd="0" destOrd="0" presId="urn:microsoft.com/office/officeart/2005/8/layout/vList6"/>
    <dgm:cxn modelId="{B0CD0AD6-B395-47E3-9E20-AFA24267BE72}" srcId="{1490E4FA-F404-4F9D-95A6-409DC39F18C8}" destId="{3B728BCC-8FCD-4162-B90C-5010665BD5CE}" srcOrd="0" destOrd="0" parTransId="{2B68C83C-89BE-423C-87F2-0FC40FD320B5}" sibTransId="{A8E3B01C-D788-4B06-B237-38B9D5A8687D}"/>
    <dgm:cxn modelId="{C04742D8-DCDA-49BE-91D5-26BC06BFAAC0}" type="presOf" srcId="{26BA70C1-5F3A-4628-A64B-A1C1E6C6910B}" destId="{D5D6623B-78C1-4A1C-92E7-653EB80F6CF2}" srcOrd="0" destOrd="0" presId="urn:microsoft.com/office/officeart/2005/8/layout/vList6"/>
    <dgm:cxn modelId="{5D526CE8-F26C-4920-9405-6E4AB0FB015F}" srcId="{90FE65B8-56FF-49A4-BE3E-A804479CDD53}" destId="{1065477B-002A-4134-AAFE-46B22ABBBFD5}" srcOrd="0" destOrd="0" parTransId="{943EDC3A-D242-4665-874D-5699F5B2B292}" sibTransId="{FA0DF0FC-1A5A-45EE-83F9-F9D84878FDE6}"/>
    <dgm:cxn modelId="{A169F9F5-A69D-46F6-A57C-B0D84F26D24E}" srcId="{90FE65B8-56FF-49A4-BE3E-A804479CDD53}" destId="{434D0B27-6BEF-460E-ABF4-8F895AB59327}" srcOrd="5" destOrd="0" parTransId="{2898DA3E-F8AC-4874-AC17-B520BF10910A}" sibTransId="{6CD3242E-2173-47CB-9426-4D05A281E50F}"/>
    <dgm:cxn modelId="{2FCCABF8-75FC-4974-BACC-5A40F3465924}" type="presOf" srcId="{4B6643A0-5397-4FC5-9908-F12E4AA055FE}" destId="{B8AE3675-CE05-4458-B23E-EDD8A84341CF}" srcOrd="0" destOrd="0" presId="urn:microsoft.com/office/officeart/2005/8/layout/vList6"/>
    <dgm:cxn modelId="{54487EFF-A5DF-4BAF-A8DC-4A685B206807}" type="presOf" srcId="{1B5BBCBD-603D-4047-8C5D-B1EF93E2DBA1}" destId="{2651D8B8-5601-4465-8260-859DB494161E}" srcOrd="0" destOrd="0" presId="urn:microsoft.com/office/officeart/2005/8/layout/vList6"/>
    <dgm:cxn modelId="{325F9714-AC35-4709-8F1F-81A9C4838857}" type="presParOf" srcId="{3CC1F46B-625A-49E0-9493-871FE72C0F39}" destId="{C59E4692-424D-4819-AE33-E43734AE18D8}" srcOrd="0" destOrd="0" presId="urn:microsoft.com/office/officeart/2005/8/layout/vList6"/>
    <dgm:cxn modelId="{BAD3802A-90BF-4EC8-A925-1963D7CFDC10}" type="presParOf" srcId="{C59E4692-424D-4819-AE33-E43734AE18D8}" destId="{BA1E51D4-B238-4389-9B27-27F87779BB91}" srcOrd="0" destOrd="0" presId="urn:microsoft.com/office/officeart/2005/8/layout/vList6"/>
    <dgm:cxn modelId="{7F17F614-4A1D-4C02-AC43-D43FA90AC36F}" type="presParOf" srcId="{C59E4692-424D-4819-AE33-E43734AE18D8}" destId="{D5D6623B-78C1-4A1C-92E7-653EB80F6CF2}" srcOrd="1" destOrd="0" presId="urn:microsoft.com/office/officeart/2005/8/layout/vList6"/>
    <dgm:cxn modelId="{46B11C9F-E85F-4027-BB28-C7EAC4CA5E6B}" type="presParOf" srcId="{3CC1F46B-625A-49E0-9493-871FE72C0F39}" destId="{1236F3C4-57AC-44AB-8E62-F2C123D6B05F}" srcOrd="1" destOrd="0" presId="urn:microsoft.com/office/officeart/2005/8/layout/vList6"/>
    <dgm:cxn modelId="{ABB3F482-CF96-4C22-B76B-721328233BF5}" type="presParOf" srcId="{3CC1F46B-625A-49E0-9493-871FE72C0F39}" destId="{429ED8EC-9B5E-498F-AD63-BA0722975423}" srcOrd="2" destOrd="0" presId="urn:microsoft.com/office/officeart/2005/8/layout/vList6"/>
    <dgm:cxn modelId="{F213A6E5-4C3C-4155-B2D3-59A0EDBAB10D}" type="presParOf" srcId="{429ED8EC-9B5E-498F-AD63-BA0722975423}" destId="{2651D8B8-5601-4465-8260-859DB494161E}" srcOrd="0" destOrd="0" presId="urn:microsoft.com/office/officeart/2005/8/layout/vList6"/>
    <dgm:cxn modelId="{480D10B0-75D4-4AA9-84D5-885B6DB5D782}" type="presParOf" srcId="{429ED8EC-9B5E-498F-AD63-BA0722975423}" destId="{512F167D-3330-4103-B740-7A00E133F2CC}" srcOrd="1" destOrd="0" presId="urn:microsoft.com/office/officeart/2005/8/layout/vList6"/>
    <dgm:cxn modelId="{1E59B386-9A28-4CDB-8F9E-392A2EF80078}" type="presParOf" srcId="{3CC1F46B-625A-49E0-9493-871FE72C0F39}" destId="{4C9839CF-E589-491F-BA1A-C13618240170}" srcOrd="3" destOrd="0" presId="urn:microsoft.com/office/officeart/2005/8/layout/vList6"/>
    <dgm:cxn modelId="{43743C0E-1066-4B5F-91B1-562CEF658FDB}" type="presParOf" srcId="{3CC1F46B-625A-49E0-9493-871FE72C0F39}" destId="{9533C445-56F2-478B-910D-BA79DB9CCB18}" srcOrd="4" destOrd="0" presId="urn:microsoft.com/office/officeart/2005/8/layout/vList6"/>
    <dgm:cxn modelId="{C5B965B5-B5AF-4F82-A798-04B7AA34577D}" type="presParOf" srcId="{9533C445-56F2-478B-910D-BA79DB9CCB18}" destId="{CB02DE28-92F3-4451-A985-A604CCBE0A34}" srcOrd="0" destOrd="0" presId="urn:microsoft.com/office/officeart/2005/8/layout/vList6"/>
    <dgm:cxn modelId="{532667CA-E3C5-4786-9F6D-E49A2EE6BBF4}" type="presParOf" srcId="{9533C445-56F2-478B-910D-BA79DB9CCB18}" destId="{8EC34561-D569-4BF6-8706-F1FCB9500B52}" srcOrd="1" destOrd="0" presId="urn:microsoft.com/office/officeart/2005/8/layout/vList6"/>
    <dgm:cxn modelId="{DD82EA95-8DC4-429A-A3A4-F0C42223A1AF}" type="presParOf" srcId="{3CC1F46B-625A-49E0-9493-871FE72C0F39}" destId="{E94CD50F-30AD-4817-BF76-EE5F5F47747F}" srcOrd="5" destOrd="0" presId="urn:microsoft.com/office/officeart/2005/8/layout/vList6"/>
    <dgm:cxn modelId="{6AF0BCE6-D4B7-40A1-A073-718FBBE865E3}" type="presParOf" srcId="{3CC1F46B-625A-49E0-9493-871FE72C0F39}" destId="{7F54594D-6399-44D9-900D-F3B6F3129D08}" srcOrd="6" destOrd="0" presId="urn:microsoft.com/office/officeart/2005/8/layout/vList6"/>
    <dgm:cxn modelId="{EF35B7A2-C428-476A-B4C9-ED50E4B94B4E}" type="presParOf" srcId="{7F54594D-6399-44D9-900D-F3B6F3129D08}" destId="{71D921AB-FB2C-4294-8D35-39837A50E6BE}" srcOrd="0" destOrd="0" presId="urn:microsoft.com/office/officeart/2005/8/layout/vList6"/>
    <dgm:cxn modelId="{C9836EFF-E3A9-4FB2-A536-86D401955DDC}" type="presParOf" srcId="{7F54594D-6399-44D9-900D-F3B6F3129D08}" destId="{B6567653-E18F-4EF1-9A82-3971622658B9}" srcOrd="1" destOrd="0" presId="urn:microsoft.com/office/officeart/2005/8/layout/vList6"/>
    <dgm:cxn modelId="{C117AADA-51A4-40EB-AEE3-E6CB19C69805}" type="presParOf" srcId="{3CC1F46B-625A-49E0-9493-871FE72C0F39}" destId="{5DB7E539-AEB8-464D-B5B0-401C0C3A64C1}" srcOrd="7" destOrd="0" presId="urn:microsoft.com/office/officeart/2005/8/layout/vList6"/>
    <dgm:cxn modelId="{FDBB913C-04C3-404D-98B2-AA67D863C838}" type="presParOf" srcId="{3CC1F46B-625A-49E0-9493-871FE72C0F39}" destId="{80347527-C73F-4671-BBAD-854013DD2B80}" srcOrd="8" destOrd="0" presId="urn:microsoft.com/office/officeart/2005/8/layout/vList6"/>
    <dgm:cxn modelId="{2CE67ED7-5BA5-4D28-818D-6E5C9D71FD69}" type="presParOf" srcId="{80347527-C73F-4671-BBAD-854013DD2B80}" destId="{FFFC24A9-0A95-49AF-9869-C07A969ADF9C}" srcOrd="0" destOrd="0" presId="urn:microsoft.com/office/officeart/2005/8/layout/vList6"/>
    <dgm:cxn modelId="{82A65E60-A59D-4354-A43B-75C5C069FDC6}" type="presParOf" srcId="{80347527-C73F-4671-BBAD-854013DD2B80}" destId="{12D38624-BC38-4DE4-AA2A-B98FB07974B6}" srcOrd="1" destOrd="0" presId="urn:microsoft.com/office/officeart/2005/8/layout/vList6"/>
    <dgm:cxn modelId="{0EBECF1B-580F-4D37-B8CB-454E30BD91F6}" type="presParOf" srcId="{3CC1F46B-625A-49E0-9493-871FE72C0F39}" destId="{F9A2C1D1-3CB9-49C7-988B-29D34E329B33}" srcOrd="9" destOrd="0" presId="urn:microsoft.com/office/officeart/2005/8/layout/vList6"/>
    <dgm:cxn modelId="{D2540E2B-133A-4F5B-AFEE-94218EA3B0E8}" type="presParOf" srcId="{3CC1F46B-625A-49E0-9493-871FE72C0F39}" destId="{BF62F754-846A-40F5-97AC-0D8FC0C1967A}" srcOrd="10" destOrd="0" presId="urn:microsoft.com/office/officeart/2005/8/layout/vList6"/>
    <dgm:cxn modelId="{133A1C75-AE78-467B-8A9A-F0D5CEB5007E}" type="presParOf" srcId="{BF62F754-846A-40F5-97AC-0D8FC0C1967A}" destId="{4EE455DC-6E02-4BFA-BE03-402C23DAF204}" srcOrd="0" destOrd="0" presId="urn:microsoft.com/office/officeart/2005/8/layout/vList6"/>
    <dgm:cxn modelId="{8B67CD91-7EAE-4628-A32D-6D294EA254D5}" type="presParOf" srcId="{BF62F754-846A-40F5-97AC-0D8FC0C1967A}" destId="{B8AE3675-CE05-4458-B23E-EDD8A84341CF}" srcOrd="1" destOrd="0" presId="urn:microsoft.com/office/officeart/2005/8/layout/vList6"/>
    <dgm:cxn modelId="{FCD90C32-AB40-403C-82CC-A798D876076F}" type="presParOf" srcId="{3CC1F46B-625A-49E0-9493-871FE72C0F39}" destId="{7DEAB01E-7C73-4EDD-A51A-7726390887BD}" srcOrd="11" destOrd="0" presId="urn:microsoft.com/office/officeart/2005/8/layout/vList6"/>
    <dgm:cxn modelId="{51B97E7A-35F2-4028-986D-A08B9B398559}" type="presParOf" srcId="{3CC1F46B-625A-49E0-9493-871FE72C0F39}" destId="{027F09B6-CA49-40F6-8C10-B0DE382F4684}" srcOrd="12" destOrd="0" presId="urn:microsoft.com/office/officeart/2005/8/layout/vList6"/>
    <dgm:cxn modelId="{B37EA590-9E58-41F9-A24E-1951CC717A30}" type="presParOf" srcId="{027F09B6-CA49-40F6-8C10-B0DE382F4684}" destId="{50855C6E-2147-4FF5-88EA-759EAE1E6B04}" srcOrd="0" destOrd="0" presId="urn:microsoft.com/office/officeart/2005/8/layout/vList6"/>
    <dgm:cxn modelId="{61F2BA2D-AE57-48A0-9D4A-D5A341E12BEF}" type="presParOf" srcId="{027F09B6-CA49-40F6-8C10-B0DE382F4684}" destId="{21897DD0-B6D4-4B58-B8C6-C6CCBE83E475}" srcOrd="1" destOrd="0" presId="urn:microsoft.com/office/officeart/2005/8/layout/vList6"/>
    <dgm:cxn modelId="{B913F159-9AAF-4DBD-A365-C565E505339A}" type="presParOf" srcId="{3CC1F46B-625A-49E0-9493-871FE72C0F39}" destId="{436A981F-D60C-42D5-A56B-719A88905967}" srcOrd="13" destOrd="0" presId="urn:microsoft.com/office/officeart/2005/8/layout/vList6"/>
    <dgm:cxn modelId="{85DC11C2-B7CC-4357-A394-8AB6E3A7287E}" type="presParOf" srcId="{3CC1F46B-625A-49E0-9493-871FE72C0F39}" destId="{5D19C62E-6BD7-4C00-BABD-35EF578D0B71}" srcOrd="14" destOrd="0" presId="urn:microsoft.com/office/officeart/2005/8/layout/vList6"/>
    <dgm:cxn modelId="{19E5B0F5-4D31-451B-8BC8-44B44DA41DAA}" type="presParOf" srcId="{5D19C62E-6BD7-4C00-BABD-35EF578D0B71}" destId="{BD63AA84-602F-4F97-A4E2-C21378F0B054}" srcOrd="0" destOrd="0" presId="urn:microsoft.com/office/officeart/2005/8/layout/vList6"/>
    <dgm:cxn modelId="{015E67E7-34B4-47C0-9953-8BFC237B7DEE}" type="presParOf" srcId="{5D19C62E-6BD7-4C00-BABD-35EF578D0B71}" destId="{0F6ED179-74B4-4173-A768-343B665DD183}"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8.xml><?xml version="1.0" encoding="utf-8"?>
<dgm:dataModel xmlns:dgm="http://schemas.openxmlformats.org/drawingml/2006/diagram" xmlns:a="http://schemas.openxmlformats.org/drawingml/2006/main">
  <dgm:ptLst>
    <dgm:pt modelId="{A30F6B64-2809-4313-BDC4-9EC66CA63C02}"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333E0F69-69DB-49A1-B9A5-4A68841FDF47}">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Dividends vs. FCFE</a:t>
          </a:r>
        </a:p>
      </dgm:t>
    </dgm:pt>
    <dgm:pt modelId="{57821926-F871-4AEC-A2B2-98774453C180}" type="parTrans" cxnId="{5CE1BB01-E084-45AF-9B6D-9FFF2E21488F}">
      <dgm:prSet/>
      <dgm:spPr/>
      <dgm:t>
        <a:bodyPr/>
        <a:lstStyle/>
        <a:p>
          <a:endParaRPr lang="en-US"/>
        </a:p>
      </dgm:t>
    </dgm:pt>
    <dgm:pt modelId="{2822B99A-57B2-408F-9D6C-8FBB5AF17A33}" type="sibTrans" cxnId="{5CE1BB01-E084-45AF-9B6D-9FFF2E21488F}">
      <dgm:prSet/>
      <dgm:spPr/>
      <dgm:t>
        <a:bodyPr/>
        <a:lstStyle/>
        <a:p>
          <a:endParaRPr lang="en-US"/>
        </a:p>
      </dgm:t>
    </dgm:pt>
    <dgm:pt modelId="{CD88CAC3-634D-46B3-B257-2D02A18AF662}">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Effect of Shareholder Cash Flows and Leverage</a:t>
          </a:r>
        </a:p>
      </dgm:t>
    </dgm:pt>
    <dgm:pt modelId="{12C03181-F49A-4909-92CB-F16951A3A0D3}" type="parTrans" cxnId="{3B5607D4-2B2D-489F-8912-9434F9B428A5}">
      <dgm:prSet/>
      <dgm:spPr/>
      <dgm:t>
        <a:bodyPr/>
        <a:lstStyle/>
        <a:p>
          <a:endParaRPr lang="en-US"/>
        </a:p>
      </dgm:t>
    </dgm:pt>
    <dgm:pt modelId="{2558489A-6A8A-454F-8FE5-91604D5E274E}" type="sibTrans" cxnId="{3B5607D4-2B2D-489F-8912-9434F9B428A5}">
      <dgm:prSet/>
      <dgm:spPr/>
      <dgm:t>
        <a:bodyPr/>
        <a:lstStyle/>
        <a:p>
          <a:endParaRPr lang="en-US"/>
        </a:p>
      </dgm:t>
    </dgm:pt>
    <dgm:pt modelId="{015C8ED5-FBB8-461C-B874-D51611D247EC}">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b="0" dirty="0"/>
            <a:t>FCFF and FCFE vs. EBITDA and Net Income</a:t>
          </a:r>
          <a:endParaRPr lang="en-US" dirty="0"/>
        </a:p>
      </dgm:t>
    </dgm:pt>
    <dgm:pt modelId="{0D8E3ABE-8598-4441-B4E3-D61BC82A3DEE}" type="parTrans" cxnId="{4BB2582F-46F3-44F4-B531-3769E30D20A5}">
      <dgm:prSet/>
      <dgm:spPr/>
      <dgm:t>
        <a:bodyPr/>
        <a:lstStyle/>
        <a:p>
          <a:endParaRPr lang="en-US"/>
        </a:p>
      </dgm:t>
    </dgm:pt>
    <dgm:pt modelId="{280D8672-8302-431F-AAB7-E6A81ACB3A43}" type="sibTrans" cxnId="{4BB2582F-46F3-44F4-B531-3769E30D20A5}">
      <dgm:prSet/>
      <dgm:spPr/>
      <dgm:t>
        <a:bodyPr/>
        <a:lstStyle/>
        <a:p>
          <a:endParaRPr lang="en-US"/>
        </a:p>
      </dgm:t>
    </dgm:pt>
    <dgm:pt modelId="{D7F41D68-B89D-4138-977A-8CCF1FF3758E}">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Financial Statement Discrepancies</a:t>
          </a:r>
        </a:p>
      </dgm:t>
    </dgm:pt>
    <dgm:pt modelId="{0DECDEEA-1FF9-4DA4-9B55-28F539BDC163}" type="parTrans" cxnId="{35723AEB-E738-4537-868C-38C8225A8830}">
      <dgm:prSet/>
      <dgm:spPr/>
      <dgm:t>
        <a:bodyPr/>
        <a:lstStyle/>
        <a:p>
          <a:endParaRPr lang="en-US"/>
        </a:p>
      </dgm:t>
    </dgm:pt>
    <dgm:pt modelId="{262C9F7C-D17F-465C-AAF4-8F953D0DB1CC}" type="sibTrans" cxnId="{35723AEB-E738-4537-868C-38C8225A8830}">
      <dgm:prSet/>
      <dgm:spPr/>
      <dgm:t>
        <a:bodyPr/>
        <a:lstStyle/>
        <a:p>
          <a:endParaRPr lang="en-US"/>
        </a:p>
      </dgm:t>
    </dgm:pt>
    <dgm:pt modelId="{34E4A7AB-14F6-4915-9A0D-CDDD9E1B604A}">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Country Adjustments</a:t>
          </a:r>
        </a:p>
      </dgm:t>
    </dgm:pt>
    <dgm:pt modelId="{22A18FEB-B991-4D37-A7FC-A554C15F9B19}" type="parTrans" cxnId="{28374FCE-3A7E-4B2A-8860-7C2FF2A22FB3}">
      <dgm:prSet/>
      <dgm:spPr/>
      <dgm:t>
        <a:bodyPr/>
        <a:lstStyle/>
        <a:p>
          <a:endParaRPr lang="en-US"/>
        </a:p>
      </dgm:t>
    </dgm:pt>
    <dgm:pt modelId="{BFC0B916-0301-40F6-9A02-C8A72412EAB7}" type="sibTrans" cxnId="{28374FCE-3A7E-4B2A-8860-7C2FF2A22FB3}">
      <dgm:prSet/>
      <dgm:spPr/>
      <dgm:t>
        <a:bodyPr/>
        <a:lstStyle/>
        <a:p>
          <a:endParaRPr lang="en-US"/>
        </a:p>
      </dgm:t>
    </dgm:pt>
    <dgm:pt modelId="{70516071-EC6B-4DD7-8C71-5CE50AA498A0}">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Sensitivity Analysis</a:t>
          </a:r>
        </a:p>
      </dgm:t>
    </dgm:pt>
    <dgm:pt modelId="{2D8C45AA-D13D-4821-AA89-F2D9F7B002C6}" type="parTrans" cxnId="{EA298ECE-D519-4FFC-AA22-252C50927916}">
      <dgm:prSet/>
      <dgm:spPr/>
      <dgm:t>
        <a:bodyPr/>
        <a:lstStyle/>
        <a:p>
          <a:endParaRPr lang="en-US"/>
        </a:p>
      </dgm:t>
    </dgm:pt>
    <dgm:pt modelId="{DC2FCAAC-4CE6-48FF-BBFE-6C9B974CAB54}" type="sibTrans" cxnId="{EA298ECE-D519-4FFC-AA22-252C50927916}">
      <dgm:prSet/>
      <dgm:spPr/>
      <dgm:t>
        <a:bodyPr/>
        <a:lstStyle/>
        <a:p>
          <a:endParaRPr lang="en-US"/>
        </a:p>
      </dgm:t>
    </dgm:pt>
    <dgm:pt modelId="{2D245C44-24FE-436C-BDA1-C03AC6710B0E}">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solidFill>
                <a:schemeClr val="bg1"/>
              </a:solidFill>
              <a:latin typeface="Arial" charset="0"/>
              <a:ea typeface="+mn-ea"/>
              <a:cs typeface="+mn-cs"/>
            </a:rPr>
            <a:t>Nonoperating Assets</a:t>
          </a:r>
          <a:endParaRPr lang="en-US" dirty="0">
            <a:solidFill>
              <a:schemeClr val="bg1"/>
            </a:solidFill>
          </a:endParaRPr>
        </a:p>
      </dgm:t>
    </dgm:pt>
    <dgm:pt modelId="{AE753CB3-C46F-4F80-B6AF-155F6F6A4218}" type="parTrans" cxnId="{42114311-759F-4B90-B1F0-D7450EE4094F}">
      <dgm:prSet/>
      <dgm:spPr/>
      <dgm:t>
        <a:bodyPr/>
        <a:lstStyle/>
        <a:p>
          <a:endParaRPr lang="en-US"/>
        </a:p>
      </dgm:t>
    </dgm:pt>
    <dgm:pt modelId="{3F0E17E2-6223-4C3A-8627-6BEE5F867531}" type="sibTrans" cxnId="{42114311-759F-4B90-B1F0-D7450EE4094F}">
      <dgm:prSet/>
      <dgm:spPr/>
      <dgm:t>
        <a:bodyPr/>
        <a:lstStyle/>
        <a:p>
          <a:endParaRPr lang="en-US"/>
        </a:p>
      </dgm:t>
    </dgm:pt>
    <dgm:pt modelId="{4BE98AE8-8822-4AA1-BDB8-B1844D233CD9}" type="pres">
      <dgm:prSet presAssocID="{A30F6B64-2809-4313-BDC4-9EC66CA63C02}" presName="linear" presStyleCnt="0">
        <dgm:presLayoutVars>
          <dgm:animLvl val="lvl"/>
          <dgm:resizeHandles val="exact"/>
        </dgm:presLayoutVars>
      </dgm:prSet>
      <dgm:spPr/>
    </dgm:pt>
    <dgm:pt modelId="{740CFA48-1F8A-491C-A29A-A1481BD62CA1}" type="pres">
      <dgm:prSet presAssocID="{D7F41D68-B89D-4138-977A-8CCF1FF3758E}" presName="parentText" presStyleLbl="node1" presStyleIdx="0" presStyleCnt="7">
        <dgm:presLayoutVars>
          <dgm:chMax val="0"/>
          <dgm:bulletEnabled val="1"/>
        </dgm:presLayoutVars>
      </dgm:prSet>
      <dgm:spPr/>
    </dgm:pt>
    <dgm:pt modelId="{61440DD4-C6FC-4E3C-AB98-6620E3DAA1BC}" type="pres">
      <dgm:prSet presAssocID="{262C9F7C-D17F-465C-AAF4-8F953D0DB1CC}" presName="spacer" presStyleCnt="0"/>
      <dgm:spPr/>
    </dgm:pt>
    <dgm:pt modelId="{1574C80A-8BB5-49AB-B80E-218F5C31DBC1}" type="pres">
      <dgm:prSet presAssocID="{333E0F69-69DB-49A1-B9A5-4A68841FDF47}" presName="parentText" presStyleLbl="node1" presStyleIdx="1" presStyleCnt="7">
        <dgm:presLayoutVars>
          <dgm:chMax val="0"/>
          <dgm:bulletEnabled val="1"/>
        </dgm:presLayoutVars>
      </dgm:prSet>
      <dgm:spPr/>
    </dgm:pt>
    <dgm:pt modelId="{0BE226AF-8794-4C42-AB1A-E730F48A12B2}" type="pres">
      <dgm:prSet presAssocID="{2822B99A-57B2-408F-9D6C-8FBB5AF17A33}" presName="spacer" presStyleCnt="0"/>
      <dgm:spPr/>
    </dgm:pt>
    <dgm:pt modelId="{5F5B3466-A26B-4136-86BB-F5F74EDF7B6E}" type="pres">
      <dgm:prSet presAssocID="{CD88CAC3-634D-46B3-B257-2D02A18AF662}" presName="parentText" presStyleLbl="node1" presStyleIdx="2" presStyleCnt="7">
        <dgm:presLayoutVars>
          <dgm:chMax val="0"/>
          <dgm:bulletEnabled val="1"/>
        </dgm:presLayoutVars>
      </dgm:prSet>
      <dgm:spPr/>
    </dgm:pt>
    <dgm:pt modelId="{59736CC4-E274-4AE0-9EA2-20F87B3401B3}" type="pres">
      <dgm:prSet presAssocID="{2558489A-6A8A-454F-8FE5-91604D5E274E}" presName="spacer" presStyleCnt="0"/>
      <dgm:spPr/>
    </dgm:pt>
    <dgm:pt modelId="{F65428C5-F4A2-463E-84BB-1DDB896BB1DA}" type="pres">
      <dgm:prSet presAssocID="{015C8ED5-FBB8-461C-B874-D51611D247EC}" presName="parentText" presStyleLbl="node1" presStyleIdx="3" presStyleCnt="7">
        <dgm:presLayoutVars>
          <dgm:chMax val="0"/>
          <dgm:bulletEnabled val="1"/>
        </dgm:presLayoutVars>
      </dgm:prSet>
      <dgm:spPr/>
    </dgm:pt>
    <dgm:pt modelId="{9F4BA93C-1132-4603-A1C3-09F7542AAB27}" type="pres">
      <dgm:prSet presAssocID="{280D8672-8302-431F-AAB7-E6A81ACB3A43}" presName="spacer" presStyleCnt="0"/>
      <dgm:spPr/>
    </dgm:pt>
    <dgm:pt modelId="{747DC6C1-2A61-4ADB-B157-312466A292C5}" type="pres">
      <dgm:prSet presAssocID="{34E4A7AB-14F6-4915-9A0D-CDDD9E1B604A}" presName="parentText" presStyleLbl="node1" presStyleIdx="4" presStyleCnt="7">
        <dgm:presLayoutVars>
          <dgm:chMax val="0"/>
          <dgm:bulletEnabled val="1"/>
        </dgm:presLayoutVars>
      </dgm:prSet>
      <dgm:spPr/>
    </dgm:pt>
    <dgm:pt modelId="{3057BF53-6DE3-4059-8D9C-C076FFE93155}" type="pres">
      <dgm:prSet presAssocID="{BFC0B916-0301-40F6-9A02-C8A72412EAB7}" presName="spacer" presStyleCnt="0"/>
      <dgm:spPr/>
    </dgm:pt>
    <dgm:pt modelId="{027D7B95-7B7D-479E-8912-9DA650FDA36F}" type="pres">
      <dgm:prSet presAssocID="{70516071-EC6B-4DD7-8C71-5CE50AA498A0}" presName="parentText" presStyleLbl="node1" presStyleIdx="5" presStyleCnt="7">
        <dgm:presLayoutVars>
          <dgm:chMax val="0"/>
          <dgm:bulletEnabled val="1"/>
        </dgm:presLayoutVars>
      </dgm:prSet>
      <dgm:spPr/>
    </dgm:pt>
    <dgm:pt modelId="{EB18BF03-9CCA-4D3A-B485-F3D86EC32003}" type="pres">
      <dgm:prSet presAssocID="{DC2FCAAC-4CE6-48FF-BBFE-6C9B974CAB54}" presName="spacer" presStyleCnt="0"/>
      <dgm:spPr/>
    </dgm:pt>
    <dgm:pt modelId="{1F478301-BAC5-4CEA-9B57-A8AAE0D284FF}" type="pres">
      <dgm:prSet presAssocID="{2D245C44-24FE-436C-BDA1-C03AC6710B0E}" presName="parentText" presStyleLbl="node1" presStyleIdx="6" presStyleCnt="7">
        <dgm:presLayoutVars>
          <dgm:chMax val="0"/>
          <dgm:bulletEnabled val="1"/>
        </dgm:presLayoutVars>
      </dgm:prSet>
      <dgm:spPr/>
    </dgm:pt>
  </dgm:ptLst>
  <dgm:cxnLst>
    <dgm:cxn modelId="{5CE1BB01-E084-45AF-9B6D-9FFF2E21488F}" srcId="{A30F6B64-2809-4313-BDC4-9EC66CA63C02}" destId="{333E0F69-69DB-49A1-B9A5-4A68841FDF47}" srcOrd="1" destOrd="0" parTransId="{57821926-F871-4AEC-A2B2-98774453C180}" sibTransId="{2822B99A-57B2-408F-9D6C-8FBB5AF17A33}"/>
    <dgm:cxn modelId="{42114311-759F-4B90-B1F0-D7450EE4094F}" srcId="{A30F6B64-2809-4313-BDC4-9EC66CA63C02}" destId="{2D245C44-24FE-436C-BDA1-C03AC6710B0E}" srcOrd="6" destOrd="0" parTransId="{AE753CB3-C46F-4F80-B6AF-155F6F6A4218}" sibTransId="{3F0E17E2-6223-4C3A-8627-6BEE5F867531}"/>
    <dgm:cxn modelId="{4BB2582F-46F3-44F4-B531-3769E30D20A5}" srcId="{A30F6B64-2809-4313-BDC4-9EC66CA63C02}" destId="{015C8ED5-FBB8-461C-B874-D51611D247EC}" srcOrd="3" destOrd="0" parTransId="{0D8E3ABE-8598-4441-B4E3-D61BC82A3DEE}" sibTransId="{280D8672-8302-431F-AAB7-E6A81ACB3A43}"/>
    <dgm:cxn modelId="{E5C46832-B110-49DE-A531-382F257F9931}" type="presOf" srcId="{A30F6B64-2809-4313-BDC4-9EC66CA63C02}" destId="{4BE98AE8-8822-4AA1-BDB8-B1844D233CD9}" srcOrd="0" destOrd="0" presId="urn:microsoft.com/office/officeart/2005/8/layout/vList2"/>
    <dgm:cxn modelId="{2CC8693F-AEA2-4C8F-973C-75E34C8C4869}" type="presOf" srcId="{D7F41D68-B89D-4138-977A-8CCF1FF3758E}" destId="{740CFA48-1F8A-491C-A29A-A1481BD62CA1}" srcOrd="0" destOrd="0" presId="urn:microsoft.com/office/officeart/2005/8/layout/vList2"/>
    <dgm:cxn modelId="{658E995D-89FF-4514-9F81-797487DA441C}" type="presOf" srcId="{CD88CAC3-634D-46B3-B257-2D02A18AF662}" destId="{5F5B3466-A26B-4136-86BB-F5F74EDF7B6E}" srcOrd="0" destOrd="0" presId="urn:microsoft.com/office/officeart/2005/8/layout/vList2"/>
    <dgm:cxn modelId="{4864E464-FEE9-4DF5-B804-22B5871E9960}" type="presOf" srcId="{333E0F69-69DB-49A1-B9A5-4A68841FDF47}" destId="{1574C80A-8BB5-49AB-B80E-218F5C31DBC1}" srcOrd="0" destOrd="0" presId="urn:microsoft.com/office/officeart/2005/8/layout/vList2"/>
    <dgm:cxn modelId="{FEC54976-AE6D-4AE8-92C0-12F4EC8CAEF8}" type="presOf" srcId="{015C8ED5-FBB8-461C-B874-D51611D247EC}" destId="{F65428C5-F4A2-463E-84BB-1DDB896BB1DA}" srcOrd="0" destOrd="0" presId="urn:microsoft.com/office/officeart/2005/8/layout/vList2"/>
    <dgm:cxn modelId="{4BE91484-693A-4C31-9254-DDE928DD3806}" type="presOf" srcId="{34E4A7AB-14F6-4915-9A0D-CDDD9E1B604A}" destId="{747DC6C1-2A61-4ADB-B157-312466A292C5}" srcOrd="0" destOrd="0" presId="urn:microsoft.com/office/officeart/2005/8/layout/vList2"/>
    <dgm:cxn modelId="{4029CE8D-4C8F-48EC-B791-97FB614B8A4D}" type="presOf" srcId="{2D245C44-24FE-436C-BDA1-C03AC6710B0E}" destId="{1F478301-BAC5-4CEA-9B57-A8AAE0D284FF}" srcOrd="0" destOrd="0" presId="urn:microsoft.com/office/officeart/2005/8/layout/vList2"/>
    <dgm:cxn modelId="{55DE209B-054A-4584-850A-5348CD37E258}" type="presOf" srcId="{70516071-EC6B-4DD7-8C71-5CE50AA498A0}" destId="{027D7B95-7B7D-479E-8912-9DA650FDA36F}" srcOrd="0" destOrd="0" presId="urn:microsoft.com/office/officeart/2005/8/layout/vList2"/>
    <dgm:cxn modelId="{28374FCE-3A7E-4B2A-8860-7C2FF2A22FB3}" srcId="{A30F6B64-2809-4313-BDC4-9EC66CA63C02}" destId="{34E4A7AB-14F6-4915-9A0D-CDDD9E1B604A}" srcOrd="4" destOrd="0" parTransId="{22A18FEB-B991-4D37-A7FC-A554C15F9B19}" sibTransId="{BFC0B916-0301-40F6-9A02-C8A72412EAB7}"/>
    <dgm:cxn modelId="{EA298ECE-D519-4FFC-AA22-252C50927916}" srcId="{A30F6B64-2809-4313-BDC4-9EC66CA63C02}" destId="{70516071-EC6B-4DD7-8C71-5CE50AA498A0}" srcOrd="5" destOrd="0" parTransId="{2D8C45AA-D13D-4821-AA89-F2D9F7B002C6}" sibTransId="{DC2FCAAC-4CE6-48FF-BBFE-6C9B974CAB54}"/>
    <dgm:cxn modelId="{3B5607D4-2B2D-489F-8912-9434F9B428A5}" srcId="{A30F6B64-2809-4313-BDC4-9EC66CA63C02}" destId="{CD88CAC3-634D-46B3-B257-2D02A18AF662}" srcOrd="2" destOrd="0" parTransId="{12C03181-F49A-4909-92CB-F16951A3A0D3}" sibTransId="{2558489A-6A8A-454F-8FE5-91604D5E274E}"/>
    <dgm:cxn modelId="{35723AEB-E738-4537-868C-38C8225A8830}" srcId="{A30F6B64-2809-4313-BDC4-9EC66CA63C02}" destId="{D7F41D68-B89D-4138-977A-8CCF1FF3758E}" srcOrd="0" destOrd="0" parTransId="{0DECDEEA-1FF9-4DA4-9B55-28F539BDC163}" sibTransId="{262C9F7C-D17F-465C-AAF4-8F953D0DB1CC}"/>
    <dgm:cxn modelId="{F4296DF6-2E84-4F9B-B511-C852370291EC}" type="presParOf" srcId="{4BE98AE8-8822-4AA1-BDB8-B1844D233CD9}" destId="{740CFA48-1F8A-491C-A29A-A1481BD62CA1}" srcOrd="0" destOrd="0" presId="urn:microsoft.com/office/officeart/2005/8/layout/vList2"/>
    <dgm:cxn modelId="{B14BEEB6-CFD1-494F-B65F-D15ECCBA0339}" type="presParOf" srcId="{4BE98AE8-8822-4AA1-BDB8-B1844D233CD9}" destId="{61440DD4-C6FC-4E3C-AB98-6620E3DAA1BC}" srcOrd="1" destOrd="0" presId="urn:microsoft.com/office/officeart/2005/8/layout/vList2"/>
    <dgm:cxn modelId="{C92C1B0E-39E6-4F30-B19F-09124C8315A3}" type="presParOf" srcId="{4BE98AE8-8822-4AA1-BDB8-B1844D233CD9}" destId="{1574C80A-8BB5-49AB-B80E-218F5C31DBC1}" srcOrd="2" destOrd="0" presId="urn:microsoft.com/office/officeart/2005/8/layout/vList2"/>
    <dgm:cxn modelId="{22393585-62D4-465C-A03F-90FB19CEB36C}" type="presParOf" srcId="{4BE98AE8-8822-4AA1-BDB8-B1844D233CD9}" destId="{0BE226AF-8794-4C42-AB1A-E730F48A12B2}" srcOrd="3" destOrd="0" presId="urn:microsoft.com/office/officeart/2005/8/layout/vList2"/>
    <dgm:cxn modelId="{5D26A6F1-3DED-4A38-8757-2901DDC0824C}" type="presParOf" srcId="{4BE98AE8-8822-4AA1-BDB8-B1844D233CD9}" destId="{5F5B3466-A26B-4136-86BB-F5F74EDF7B6E}" srcOrd="4" destOrd="0" presId="urn:microsoft.com/office/officeart/2005/8/layout/vList2"/>
    <dgm:cxn modelId="{05ABB407-09FA-4BB4-A34C-1168773F4F78}" type="presParOf" srcId="{4BE98AE8-8822-4AA1-BDB8-B1844D233CD9}" destId="{59736CC4-E274-4AE0-9EA2-20F87B3401B3}" srcOrd="5" destOrd="0" presId="urn:microsoft.com/office/officeart/2005/8/layout/vList2"/>
    <dgm:cxn modelId="{F1B859AA-3B71-48CF-AC44-F7BDD01E6732}" type="presParOf" srcId="{4BE98AE8-8822-4AA1-BDB8-B1844D233CD9}" destId="{F65428C5-F4A2-463E-84BB-1DDB896BB1DA}" srcOrd="6" destOrd="0" presId="urn:microsoft.com/office/officeart/2005/8/layout/vList2"/>
    <dgm:cxn modelId="{9124EEAD-DA3D-478A-BA03-11B8C2E4AB80}" type="presParOf" srcId="{4BE98AE8-8822-4AA1-BDB8-B1844D233CD9}" destId="{9F4BA93C-1132-4603-A1C3-09F7542AAB27}" srcOrd="7" destOrd="0" presId="urn:microsoft.com/office/officeart/2005/8/layout/vList2"/>
    <dgm:cxn modelId="{C459494B-3893-4759-9AAD-454E7364ACE1}" type="presParOf" srcId="{4BE98AE8-8822-4AA1-BDB8-B1844D233CD9}" destId="{747DC6C1-2A61-4ADB-B157-312466A292C5}" srcOrd="8" destOrd="0" presId="urn:microsoft.com/office/officeart/2005/8/layout/vList2"/>
    <dgm:cxn modelId="{ACD85B92-154F-467C-8C83-DA19C28FEFB7}" type="presParOf" srcId="{4BE98AE8-8822-4AA1-BDB8-B1844D233CD9}" destId="{3057BF53-6DE3-4059-8D9C-C076FFE93155}" srcOrd="9" destOrd="0" presId="urn:microsoft.com/office/officeart/2005/8/layout/vList2"/>
    <dgm:cxn modelId="{D731CF9A-5B2F-4D0C-8A77-885FFCCEF993}" type="presParOf" srcId="{4BE98AE8-8822-4AA1-BDB8-B1844D233CD9}" destId="{027D7B95-7B7D-479E-8912-9DA650FDA36F}" srcOrd="10" destOrd="0" presId="urn:microsoft.com/office/officeart/2005/8/layout/vList2"/>
    <dgm:cxn modelId="{6447398F-E588-4E8A-AC48-13FA764C5F4F}" type="presParOf" srcId="{4BE98AE8-8822-4AA1-BDB8-B1844D233CD9}" destId="{EB18BF03-9CCA-4D3A-B485-F3D86EC32003}" srcOrd="11" destOrd="0" presId="urn:microsoft.com/office/officeart/2005/8/layout/vList2"/>
    <dgm:cxn modelId="{6485A280-284D-450E-842F-3F6BACCA5072}" type="presParOf" srcId="{4BE98AE8-8822-4AA1-BDB8-B1844D233CD9}" destId="{1F478301-BAC5-4CEA-9B57-A8AAE0D284F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9.xml><?xml version="1.0" encoding="utf-8"?>
<dgm:dataModel xmlns:dgm="http://schemas.openxmlformats.org/drawingml/2006/diagram" xmlns:a="http://schemas.openxmlformats.org/drawingml/2006/main">
  <dgm:ptLst>
    <dgm:pt modelId="{D6C95E46-DC8C-4FCA-889C-BB7B44297F7D}"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82F080F0-D1E9-489C-ABAF-31FC6855CACB}">
      <dgm:prSet phldrT="[Text]"/>
      <dgm:spPr/>
      <dgm:t>
        <a:bodyPr/>
        <a:lstStyle/>
        <a:p>
          <a:r>
            <a:rPr lang="en-US" dirty="0"/>
            <a:t>Initially</a:t>
          </a:r>
        </a:p>
      </dgm:t>
    </dgm:pt>
    <dgm:pt modelId="{7E1197BB-E9D6-4EEC-B732-B080568672A7}" type="parTrans" cxnId="{984DCF47-7EB5-4120-A87D-BF3B490CD767}">
      <dgm:prSet/>
      <dgm:spPr/>
      <dgm:t>
        <a:bodyPr/>
        <a:lstStyle/>
        <a:p>
          <a:endParaRPr lang="en-US"/>
        </a:p>
      </dgm:t>
    </dgm:pt>
    <dgm:pt modelId="{24AF8CB2-8AAD-42A2-86FC-229D1EE33174}" type="sibTrans" cxnId="{984DCF47-7EB5-4120-A87D-BF3B490CD767}">
      <dgm:prSet/>
      <dgm:spPr/>
      <dgm:t>
        <a:bodyPr/>
        <a:lstStyle/>
        <a:p>
          <a:endParaRPr lang="en-US"/>
        </a:p>
      </dgm:t>
    </dgm:pt>
    <dgm:pt modelId="{F2AECBF9-CEE8-4B89-9B1E-F915CB2E1C40}">
      <dgm:prSet phldrT="[Text]"/>
      <dgm:spPr/>
      <dgm:t>
        <a:bodyPr/>
        <a:lstStyle/>
        <a:p>
          <a:r>
            <a:rPr lang="en-US" dirty="0"/>
            <a:t>High earnings growth</a:t>
          </a:r>
        </a:p>
      </dgm:t>
    </dgm:pt>
    <dgm:pt modelId="{DAB491CB-14DA-490C-9ADC-DC2FD83DB9C7}" type="parTrans" cxnId="{983EF4D4-2FBA-48C2-9FA7-84E5C9A4FA80}">
      <dgm:prSet/>
      <dgm:spPr/>
      <dgm:t>
        <a:bodyPr/>
        <a:lstStyle/>
        <a:p>
          <a:endParaRPr lang="en-US"/>
        </a:p>
      </dgm:t>
    </dgm:pt>
    <dgm:pt modelId="{E442570E-82CC-463B-9907-A0BB868DECFE}" type="sibTrans" cxnId="{983EF4D4-2FBA-48C2-9FA7-84E5C9A4FA80}">
      <dgm:prSet/>
      <dgm:spPr/>
      <dgm:t>
        <a:bodyPr/>
        <a:lstStyle/>
        <a:p>
          <a:endParaRPr lang="en-US"/>
        </a:p>
      </dgm:t>
    </dgm:pt>
    <dgm:pt modelId="{5120CBE3-21CA-4A5C-A939-C2CB7722D292}">
      <dgm:prSet phldrT="[Text]"/>
      <dgm:spPr/>
      <dgm:t>
        <a:bodyPr/>
        <a:lstStyle/>
        <a:p>
          <a:r>
            <a:rPr lang="en-US" dirty="0"/>
            <a:t>Large capital expenditures</a:t>
          </a:r>
        </a:p>
      </dgm:t>
    </dgm:pt>
    <dgm:pt modelId="{4F9E726F-9414-4B1C-A65B-5B1A931EFD49}" type="parTrans" cxnId="{DAF6C692-C9AA-485B-A579-93DB3812D01E}">
      <dgm:prSet/>
      <dgm:spPr/>
      <dgm:t>
        <a:bodyPr/>
        <a:lstStyle/>
        <a:p>
          <a:endParaRPr lang="en-US"/>
        </a:p>
      </dgm:t>
    </dgm:pt>
    <dgm:pt modelId="{4DDE86C5-E86E-48B1-ABE1-28E51D05E08F}" type="sibTrans" cxnId="{DAF6C692-C9AA-485B-A579-93DB3812D01E}">
      <dgm:prSet/>
      <dgm:spPr/>
      <dgm:t>
        <a:bodyPr/>
        <a:lstStyle/>
        <a:p>
          <a:endParaRPr lang="en-US"/>
        </a:p>
      </dgm:t>
    </dgm:pt>
    <dgm:pt modelId="{03FD1EE7-F6DE-4B05-88C6-FED7E5D989A1}">
      <dgm:prSet phldrT="[Text]"/>
      <dgm:spPr/>
      <dgm:t>
        <a:bodyPr/>
        <a:lstStyle/>
        <a:p>
          <a:r>
            <a:rPr lang="en-US" dirty="0"/>
            <a:t>Competition Later Increases</a:t>
          </a:r>
        </a:p>
      </dgm:t>
    </dgm:pt>
    <dgm:pt modelId="{7DEAB76A-5239-453A-909E-B36B7D1886CF}" type="parTrans" cxnId="{877F4E4A-5935-4A05-B63E-31287EB6ADC5}">
      <dgm:prSet/>
      <dgm:spPr/>
      <dgm:t>
        <a:bodyPr/>
        <a:lstStyle/>
        <a:p>
          <a:endParaRPr lang="en-US"/>
        </a:p>
      </dgm:t>
    </dgm:pt>
    <dgm:pt modelId="{C6B8774E-D763-41F4-87AA-D593FEA8A593}" type="sibTrans" cxnId="{877F4E4A-5935-4A05-B63E-31287EB6ADC5}">
      <dgm:prSet/>
      <dgm:spPr/>
      <dgm:t>
        <a:bodyPr/>
        <a:lstStyle/>
        <a:p>
          <a:endParaRPr lang="en-US"/>
        </a:p>
      </dgm:t>
    </dgm:pt>
    <dgm:pt modelId="{183C9648-C6F1-444F-827E-5AF4FDFD3005}">
      <dgm:prSet phldrT="[Text]"/>
      <dgm:spPr/>
      <dgm:t>
        <a:bodyPr/>
        <a:lstStyle/>
        <a:p>
          <a:r>
            <a:rPr lang="en-US" dirty="0"/>
            <a:t>Capital expenditures decline</a:t>
          </a:r>
        </a:p>
      </dgm:t>
    </dgm:pt>
    <dgm:pt modelId="{E414F92F-9EB9-40A6-8D45-1F450E939BC0}" type="parTrans" cxnId="{2FB7782A-8C9C-4412-AB6A-50033B5ECEA1}">
      <dgm:prSet/>
      <dgm:spPr/>
      <dgm:t>
        <a:bodyPr/>
        <a:lstStyle/>
        <a:p>
          <a:endParaRPr lang="en-US"/>
        </a:p>
      </dgm:t>
    </dgm:pt>
    <dgm:pt modelId="{B99F0C78-6988-4E59-AD87-A3D02D32E6A0}" type="sibTrans" cxnId="{2FB7782A-8C9C-4412-AB6A-50033B5ECEA1}">
      <dgm:prSet/>
      <dgm:spPr/>
      <dgm:t>
        <a:bodyPr/>
        <a:lstStyle/>
        <a:p>
          <a:endParaRPr lang="en-US"/>
        </a:p>
      </dgm:t>
    </dgm:pt>
    <dgm:pt modelId="{C0967CC5-750A-4B06-A0F1-048DBFE850D8}">
      <dgm:prSet phldrT="[Text]"/>
      <dgm:spPr/>
      <dgm:t>
        <a:bodyPr/>
        <a:lstStyle/>
        <a:p>
          <a:r>
            <a:rPr lang="en-US" dirty="0"/>
            <a:t>FCFE increases</a:t>
          </a:r>
        </a:p>
      </dgm:t>
    </dgm:pt>
    <dgm:pt modelId="{BF301DB3-372F-4F87-A0B3-70F665CF5B68}" type="parTrans" cxnId="{BE76E17F-8FA0-4B58-B015-33F7ED8FAA44}">
      <dgm:prSet/>
      <dgm:spPr/>
      <dgm:t>
        <a:bodyPr/>
        <a:lstStyle/>
        <a:p>
          <a:endParaRPr lang="en-US"/>
        </a:p>
      </dgm:t>
    </dgm:pt>
    <dgm:pt modelId="{9CFBD978-F4CF-4746-97DF-C81A3C21611B}" type="sibTrans" cxnId="{BE76E17F-8FA0-4B58-B015-33F7ED8FAA44}">
      <dgm:prSet/>
      <dgm:spPr/>
      <dgm:t>
        <a:bodyPr/>
        <a:lstStyle/>
        <a:p>
          <a:endParaRPr lang="en-US"/>
        </a:p>
      </dgm:t>
    </dgm:pt>
    <dgm:pt modelId="{3681BB48-28BE-442D-B8E1-4CBAD5E4316E}">
      <dgm:prSet phldrT="[Text]"/>
      <dgm:spPr/>
      <dgm:t>
        <a:bodyPr/>
        <a:lstStyle/>
        <a:p>
          <a:r>
            <a:rPr lang="en-US" dirty="0"/>
            <a:t>Low or negative FCFE</a:t>
          </a:r>
        </a:p>
      </dgm:t>
    </dgm:pt>
    <dgm:pt modelId="{1CB67FE0-C48A-4D0B-9F5D-AD0BF2E98E4C}" type="parTrans" cxnId="{F44D0C8F-F20D-40B7-AC8F-442189240642}">
      <dgm:prSet/>
      <dgm:spPr/>
      <dgm:t>
        <a:bodyPr/>
        <a:lstStyle/>
        <a:p>
          <a:endParaRPr lang="en-US"/>
        </a:p>
      </dgm:t>
    </dgm:pt>
    <dgm:pt modelId="{06DCEE29-9EE3-49DD-B3DE-213B9B043D22}" type="sibTrans" cxnId="{F44D0C8F-F20D-40B7-AC8F-442189240642}">
      <dgm:prSet/>
      <dgm:spPr/>
      <dgm:t>
        <a:bodyPr/>
        <a:lstStyle/>
        <a:p>
          <a:endParaRPr lang="en-US"/>
        </a:p>
      </dgm:t>
    </dgm:pt>
    <dgm:pt modelId="{048B8BE9-CF57-4C81-BAA0-DBB4552CA4F6}">
      <dgm:prSet phldrT="[Text]"/>
      <dgm:spPr/>
      <dgm:t>
        <a:bodyPr/>
        <a:lstStyle/>
        <a:p>
          <a:r>
            <a:rPr lang="en-US" dirty="0"/>
            <a:t>Earnings growth slows</a:t>
          </a:r>
        </a:p>
      </dgm:t>
    </dgm:pt>
    <dgm:pt modelId="{2A54CADF-1824-47AC-905F-E5D22EDDD4FE}" type="parTrans" cxnId="{D4260EB0-4D00-43AE-A28D-BAC780896562}">
      <dgm:prSet/>
      <dgm:spPr/>
      <dgm:t>
        <a:bodyPr/>
        <a:lstStyle/>
        <a:p>
          <a:endParaRPr lang="en-US"/>
        </a:p>
      </dgm:t>
    </dgm:pt>
    <dgm:pt modelId="{0B9271E4-F3CC-4888-A607-38E5BE97380F}" type="sibTrans" cxnId="{D4260EB0-4D00-43AE-A28D-BAC780896562}">
      <dgm:prSet/>
      <dgm:spPr/>
      <dgm:t>
        <a:bodyPr/>
        <a:lstStyle/>
        <a:p>
          <a:endParaRPr lang="en-US"/>
        </a:p>
      </dgm:t>
    </dgm:pt>
    <dgm:pt modelId="{40D446E7-F48A-4156-9ED6-A16E356D1B6C}" type="pres">
      <dgm:prSet presAssocID="{D6C95E46-DC8C-4FCA-889C-BB7B44297F7D}" presName="Name0" presStyleCnt="0">
        <dgm:presLayoutVars>
          <dgm:dir/>
          <dgm:animLvl val="lvl"/>
          <dgm:resizeHandles val="exact"/>
        </dgm:presLayoutVars>
      </dgm:prSet>
      <dgm:spPr/>
    </dgm:pt>
    <dgm:pt modelId="{B0ABD9A7-3F0B-480A-8B32-90AF7911144B}" type="pres">
      <dgm:prSet presAssocID="{03FD1EE7-F6DE-4B05-88C6-FED7E5D989A1}" presName="boxAndChildren" presStyleCnt="0"/>
      <dgm:spPr/>
    </dgm:pt>
    <dgm:pt modelId="{0051F88F-14AC-4EC3-A4DD-89187852601A}" type="pres">
      <dgm:prSet presAssocID="{03FD1EE7-F6DE-4B05-88C6-FED7E5D989A1}" presName="parentTextBox" presStyleLbl="node1" presStyleIdx="0" presStyleCnt="2"/>
      <dgm:spPr/>
    </dgm:pt>
    <dgm:pt modelId="{7ACDCCF1-BC4A-4506-95CC-AAE2723122DF}" type="pres">
      <dgm:prSet presAssocID="{03FD1EE7-F6DE-4B05-88C6-FED7E5D989A1}" presName="entireBox" presStyleLbl="node1" presStyleIdx="0" presStyleCnt="2"/>
      <dgm:spPr/>
    </dgm:pt>
    <dgm:pt modelId="{FACF43E9-E9AE-4F95-8A8D-5DC021883621}" type="pres">
      <dgm:prSet presAssocID="{03FD1EE7-F6DE-4B05-88C6-FED7E5D989A1}" presName="descendantBox" presStyleCnt="0"/>
      <dgm:spPr/>
    </dgm:pt>
    <dgm:pt modelId="{BCCDC4F5-F48C-48A0-9D46-10D81273655E}" type="pres">
      <dgm:prSet presAssocID="{048B8BE9-CF57-4C81-BAA0-DBB4552CA4F6}" presName="childTextBox" presStyleLbl="fgAccFollowNode1" presStyleIdx="0" presStyleCnt="6">
        <dgm:presLayoutVars>
          <dgm:bulletEnabled val="1"/>
        </dgm:presLayoutVars>
      </dgm:prSet>
      <dgm:spPr/>
    </dgm:pt>
    <dgm:pt modelId="{D3F45C8C-DC2C-405C-A004-C3D7983DDB03}" type="pres">
      <dgm:prSet presAssocID="{183C9648-C6F1-444F-827E-5AF4FDFD3005}" presName="childTextBox" presStyleLbl="fgAccFollowNode1" presStyleIdx="1" presStyleCnt="6">
        <dgm:presLayoutVars>
          <dgm:bulletEnabled val="1"/>
        </dgm:presLayoutVars>
      </dgm:prSet>
      <dgm:spPr/>
    </dgm:pt>
    <dgm:pt modelId="{D2D73617-60B6-4D94-9C43-8532C40F4DB1}" type="pres">
      <dgm:prSet presAssocID="{C0967CC5-750A-4B06-A0F1-048DBFE850D8}" presName="childTextBox" presStyleLbl="fgAccFollowNode1" presStyleIdx="2" presStyleCnt="6">
        <dgm:presLayoutVars>
          <dgm:bulletEnabled val="1"/>
        </dgm:presLayoutVars>
      </dgm:prSet>
      <dgm:spPr/>
    </dgm:pt>
    <dgm:pt modelId="{F6864457-670B-488E-8BA9-12C1E8A22A5D}" type="pres">
      <dgm:prSet presAssocID="{24AF8CB2-8AAD-42A2-86FC-229D1EE33174}" presName="sp" presStyleCnt="0"/>
      <dgm:spPr/>
    </dgm:pt>
    <dgm:pt modelId="{BFB38AEF-AAFE-48BB-A4E0-C187117ED838}" type="pres">
      <dgm:prSet presAssocID="{82F080F0-D1E9-489C-ABAF-31FC6855CACB}" presName="arrowAndChildren" presStyleCnt="0"/>
      <dgm:spPr/>
    </dgm:pt>
    <dgm:pt modelId="{AD2EE22A-67B4-4B17-BAD1-F1BCA9C05701}" type="pres">
      <dgm:prSet presAssocID="{82F080F0-D1E9-489C-ABAF-31FC6855CACB}" presName="parentTextArrow" presStyleLbl="node1" presStyleIdx="0" presStyleCnt="2"/>
      <dgm:spPr/>
    </dgm:pt>
    <dgm:pt modelId="{CB9EF0C9-909C-47F6-8161-9FF7E437E844}" type="pres">
      <dgm:prSet presAssocID="{82F080F0-D1E9-489C-ABAF-31FC6855CACB}" presName="arrow" presStyleLbl="node1" presStyleIdx="1" presStyleCnt="2" custLinFactNeighborY="-1100"/>
      <dgm:spPr/>
    </dgm:pt>
    <dgm:pt modelId="{594984A5-B986-4BB7-8BEC-CAAA4A83A5E8}" type="pres">
      <dgm:prSet presAssocID="{82F080F0-D1E9-489C-ABAF-31FC6855CACB}" presName="descendantArrow" presStyleCnt="0"/>
      <dgm:spPr/>
    </dgm:pt>
    <dgm:pt modelId="{732FE899-766B-41DE-AF69-A12713BC1B58}" type="pres">
      <dgm:prSet presAssocID="{F2AECBF9-CEE8-4B89-9B1E-F915CB2E1C40}" presName="childTextArrow" presStyleLbl="fgAccFollowNode1" presStyleIdx="3" presStyleCnt="6">
        <dgm:presLayoutVars>
          <dgm:bulletEnabled val="1"/>
        </dgm:presLayoutVars>
      </dgm:prSet>
      <dgm:spPr/>
    </dgm:pt>
    <dgm:pt modelId="{B9AF476D-1719-4A5A-B384-D4413D8D1748}" type="pres">
      <dgm:prSet presAssocID="{5120CBE3-21CA-4A5C-A939-C2CB7722D292}" presName="childTextArrow" presStyleLbl="fgAccFollowNode1" presStyleIdx="4" presStyleCnt="6">
        <dgm:presLayoutVars>
          <dgm:bulletEnabled val="1"/>
        </dgm:presLayoutVars>
      </dgm:prSet>
      <dgm:spPr/>
    </dgm:pt>
    <dgm:pt modelId="{075727B7-2EC4-413A-A2E0-E52FD24099A8}" type="pres">
      <dgm:prSet presAssocID="{3681BB48-28BE-442D-B8E1-4CBAD5E4316E}" presName="childTextArrow" presStyleLbl="fgAccFollowNode1" presStyleIdx="5" presStyleCnt="6">
        <dgm:presLayoutVars>
          <dgm:bulletEnabled val="1"/>
        </dgm:presLayoutVars>
      </dgm:prSet>
      <dgm:spPr/>
    </dgm:pt>
  </dgm:ptLst>
  <dgm:cxnLst>
    <dgm:cxn modelId="{74802514-1B8E-4A22-9F0D-F800218E0EB4}" type="presOf" srcId="{03FD1EE7-F6DE-4B05-88C6-FED7E5D989A1}" destId="{7ACDCCF1-BC4A-4506-95CC-AAE2723122DF}" srcOrd="1" destOrd="0" presId="urn:microsoft.com/office/officeart/2005/8/layout/process4"/>
    <dgm:cxn modelId="{A3EF9B14-324D-446F-B968-4209E632CED3}" type="presOf" srcId="{82F080F0-D1E9-489C-ABAF-31FC6855CACB}" destId="{CB9EF0C9-909C-47F6-8161-9FF7E437E844}" srcOrd="1" destOrd="0" presId="urn:microsoft.com/office/officeart/2005/8/layout/process4"/>
    <dgm:cxn modelId="{5B74651B-C040-4A40-AB5D-0759FB7BDB68}" type="presOf" srcId="{F2AECBF9-CEE8-4B89-9B1E-F915CB2E1C40}" destId="{732FE899-766B-41DE-AF69-A12713BC1B58}" srcOrd="0" destOrd="0" presId="urn:microsoft.com/office/officeart/2005/8/layout/process4"/>
    <dgm:cxn modelId="{2FB7782A-8C9C-4412-AB6A-50033B5ECEA1}" srcId="{03FD1EE7-F6DE-4B05-88C6-FED7E5D989A1}" destId="{183C9648-C6F1-444F-827E-5AF4FDFD3005}" srcOrd="1" destOrd="0" parTransId="{E414F92F-9EB9-40A6-8D45-1F450E939BC0}" sibTransId="{B99F0C78-6988-4E59-AD87-A3D02D32E6A0}"/>
    <dgm:cxn modelId="{2994432D-C6E9-4623-886B-B74E699573B4}" type="presOf" srcId="{C0967CC5-750A-4B06-A0F1-048DBFE850D8}" destId="{D2D73617-60B6-4D94-9C43-8532C40F4DB1}" srcOrd="0" destOrd="0" presId="urn:microsoft.com/office/officeart/2005/8/layout/process4"/>
    <dgm:cxn modelId="{671D1A3D-4B04-425D-ADA0-EA7479A13EDB}" type="presOf" srcId="{82F080F0-D1E9-489C-ABAF-31FC6855CACB}" destId="{AD2EE22A-67B4-4B17-BAD1-F1BCA9C05701}" srcOrd="0" destOrd="0" presId="urn:microsoft.com/office/officeart/2005/8/layout/process4"/>
    <dgm:cxn modelId="{984DCF47-7EB5-4120-A87D-BF3B490CD767}" srcId="{D6C95E46-DC8C-4FCA-889C-BB7B44297F7D}" destId="{82F080F0-D1E9-489C-ABAF-31FC6855CACB}" srcOrd="0" destOrd="0" parTransId="{7E1197BB-E9D6-4EEC-B732-B080568672A7}" sibTransId="{24AF8CB2-8AAD-42A2-86FC-229D1EE33174}"/>
    <dgm:cxn modelId="{877F4E4A-5935-4A05-B63E-31287EB6ADC5}" srcId="{D6C95E46-DC8C-4FCA-889C-BB7B44297F7D}" destId="{03FD1EE7-F6DE-4B05-88C6-FED7E5D989A1}" srcOrd="1" destOrd="0" parTransId="{7DEAB76A-5239-453A-909E-B36B7D1886CF}" sibTransId="{C6B8774E-D763-41F4-87AA-D593FEA8A593}"/>
    <dgm:cxn modelId="{F76A9155-131D-4E99-AC74-0680F08759A2}" type="presOf" srcId="{048B8BE9-CF57-4C81-BAA0-DBB4552CA4F6}" destId="{BCCDC4F5-F48C-48A0-9D46-10D81273655E}" srcOrd="0" destOrd="0" presId="urn:microsoft.com/office/officeart/2005/8/layout/process4"/>
    <dgm:cxn modelId="{B04E4876-83E1-417C-B415-0DBAD2E08480}" type="presOf" srcId="{5120CBE3-21CA-4A5C-A939-C2CB7722D292}" destId="{B9AF476D-1719-4A5A-B384-D4413D8D1748}" srcOrd="0" destOrd="0" presId="urn:microsoft.com/office/officeart/2005/8/layout/process4"/>
    <dgm:cxn modelId="{BE76E17F-8FA0-4B58-B015-33F7ED8FAA44}" srcId="{03FD1EE7-F6DE-4B05-88C6-FED7E5D989A1}" destId="{C0967CC5-750A-4B06-A0F1-048DBFE850D8}" srcOrd="2" destOrd="0" parTransId="{BF301DB3-372F-4F87-A0B3-70F665CF5B68}" sibTransId="{9CFBD978-F4CF-4746-97DF-C81A3C21611B}"/>
    <dgm:cxn modelId="{F44D0C8F-F20D-40B7-AC8F-442189240642}" srcId="{82F080F0-D1E9-489C-ABAF-31FC6855CACB}" destId="{3681BB48-28BE-442D-B8E1-4CBAD5E4316E}" srcOrd="2" destOrd="0" parTransId="{1CB67FE0-C48A-4D0B-9F5D-AD0BF2E98E4C}" sibTransId="{06DCEE29-9EE3-49DD-B3DE-213B9B043D22}"/>
    <dgm:cxn modelId="{DAF6C692-C9AA-485B-A579-93DB3812D01E}" srcId="{82F080F0-D1E9-489C-ABAF-31FC6855CACB}" destId="{5120CBE3-21CA-4A5C-A939-C2CB7722D292}" srcOrd="1" destOrd="0" parTransId="{4F9E726F-9414-4B1C-A65B-5B1A931EFD49}" sibTransId="{4DDE86C5-E86E-48B1-ABE1-28E51D05E08F}"/>
    <dgm:cxn modelId="{86DD27AC-9E6B-4B20-8F31-EB0416D7B181}" type="presOf" srcId="{D6C95E46-DC8C-4FCA-889C-BB7B44297F7D}" destId="{40D446E7-F48A-4156-9ED6-A16E356D1B6C}" srcOrd="0" destOrd="0" presId="urn:microsoft.com/office/officeart/2005/8/layout/process4"/>
    <dgm:cxn modelId="{D4260EB0-4D00-43AE-A28D-BAC780896562}" srcId="{03FD1EE7-F6DE-4B05-88C6-FED7E5D989A1}" destId="{048B8BE9-CF57-4C81-BAA0-DBB4552CA4F6}" srcOrd="0" destOrd="0" parTransId="{2A54CADF-1824-47AC-905F-E5D22EDDD4FE}" sibTransId="{0B9271E4-F3CC-4888-A607-38E5BE97380F}"/>
    <dgm:cxn modelId="{2F0DC0C6-63C1-450F-8C2F-78B894A3E635}" type="presOf" srcId="{3681BB48-28BE-442D-B8E1-4CBAD5E4316E}" destId="{075727B7-2EC4-413A-A2E0-E52FD24099A8}" srcOrd="0" destOrd="0" presId="urn:microsoft.com/office/officeart/2005/8/layout/process4"/>
    <dgm:cxn modelId="{983EF4D4-2FBA-48C2-9FA7-84E5C9A4FA80}" srcId="{82F080F0-D1E9-489C-ABAF-31FC6855CACB}" destId="{F2AECBF9-CEE8-4B89-9B1E-F915CB2E1C40}" srcOrd="0" destOrd="0" parTransId="{DAB491CB-14DA-490C-9ADC-DC2FD83DB9C7}" sibTransId="{E442570E-82CC-463B-9907-A0BB868DECFE}"/>
    <dgm:cxn modelId="{65FA75D6-9CAB-4184-9D4A-AB65965BC901}" type="presOf" srcId="{03FD1EE7-F6DE-4B05-88C6-FED7E5D989A1}" destId="{0051F88F-14AC-4EC3-A4DD-89187852601A}" srcOrd="0" destOrd="0" presId="urn:microsoft.com/office/officeart/2005/8/layout/process4"/>
    <dgm:cxn modelId="{BEF80FE0-FF4D-44CE-9F07-FB66331C0BCA}" type="presOf" srcId="{183C9648-C6F1-444F-827E-5AF4FDFD3005}" destId="{D3F45C8C-DC2C-405C-A004-C3D7983DDB03}" srcOrd="0" destOrd="0" presId="urn:microsoft.com/office/officeart/2005/8/layout/process4"/>
    <dgm:cxn modelId="{18E19DDF-E850-42FE-8215-45A17B10A528}" type="presParOf" srcId="{40D446E7-F48A-4156-9ED6-A16E356D1B6C}" destId="{B0ABD9A7-3F0B-480A-8B32-90AF7911144B}" srcOrd="0" destOrd="0" presId="urn:microsoft.com/office/officeart/2005/8/layout/process4"/>
    <dgm:cxn modelId="{FD380F68-E3A8-4058-9121-E03D04465EEA}" type="presParOf" srcId="{B0ABD9A7-3F0B-480A-8B32-90AF7911144B}" destId="{0051F88F-14AC-4EC3-A4DD-89187852601A}" srcOrd="0" destOrd="0" presId="urn:microsoft.com/office/officeart/2005/8/layout/process4"/>
    <dgm:cxn modelId="{84F77CC3-DBC4-4008-87D0-CEABF96F3FAA}" type="presParOf" srcId="{B0ABD9A7-3F0B-480A-8B32-90AF7911144B}" destId="{7ACDCCF1-BC4A-4506-95CC-AAE2723122DF}" srcOrd="1" destOrd="0" presId="urn:microsoft.com/office/officeart/2005/8/layout/process4"/>
    <dgm:cxn modelId="{42258508-9BE2-4B26-AD14-2D3E42A6CA91}" type="presParOf" srcId="{B0ABD9A7-3F0B-480A-8B32-90AF7911144B}" destId="{FACF43E9-E9AE-4F95-8A8D-5DC021883621}" srcOrd="2" destOrd="0" presId="urn:microsoft.com/office/officeart/2005/8/layout/process4"/>
    <dgm:cxn modelId="{A1C84DDB-432E-40BD-BE59-867D83F944EE}" type="presParOf" srcId="{FACF43E9-E9AE-4F95-8A8D-5DC021883621}" destId="{BCCDC4F5-F48C-48A0-9D46-10D81273655E}" srcOrd="0" destOrd="0" presId="urn:microsoft.com/office/officeart/2005/8/layout/process4"/>
    <dgm:cxn modelId="{F2486F51-FD67-43AE-8DB9-617A48B25317}" type="presParOf" srcId="{FACF43E9-E9AE-4F95-8A8D-5DC021883621}" destId="{D3F45C8C-DC2C-405C-A004-C3D7983DDB03}" srcOrd="1" destOrd="0" presId="urn:microsoft.com/office/officeart/2005/8/layout/process4"/>
    <dgm:cxn modelId="{59353BB8-F4F6-4D04-9098-61F07FD66D87}" type="presParOf" srcId="{FACF43E9-E9AE-4F95-8A8D-5DC021883621}" destId="{D2D73617-60B6-4D94-9C43-8532C40F4DB1}" srcOrd="2" destOrd="0" presId="urn:microsoft.com/office/officeart/2005/8/layout/process4"/>
    <dgm:cxn modelId="{3D664070-C588-4CDE-9520-912EEDC954E3}" type="presParOf" srcId="{40D446E7-F48A-4156-9ED6-A16E356D1B6C}" destId="{F6864457-670B-488E-8BA9-12C1E8A22A5D}" srcOrd="1" destOrd="0" presId="urn:microsoft.com/office/officeart/2005/8/layout/process4"/>
    <dgm:cxn modelId="{DB31E4FB-0A3D-4B45-B393-26981E9CC79F}" type="presParOf" srcId="{40D446E7-F48A-4156-9ED6-A16E356D1B6C}" destId="{BFB38AEF-AAFE-48BB-A4E0-C187117ED838}" srcOrd="2" destOrd="0" presId="urn:microsoft.com/office/officeart/2005/8/layout/process4"/>
    <dgm:cxn modelId="{7978F053-C14A-4B14-9F0C-28A75733DA12}" type="presParOf" srcId="{BFB38AEF-AAFE-48BB-A4E0-C187117ED838}" destId="{AD2EE22A-67B4-4B17-BAD1-F1BCA9C05701}" srcOrd="0" destOrd="0" presId="urn:microsoft.com/office/officeart/2005/8/layout/process4"/>
    <dgm:cxn modelId="{6188B80B-5086-435C-962F-A2CDCBC2805F}" type="presParOf" srcId="{BFB38AEF-AAFE-48BB-A4E0-C187117ED838}" destId="{CB9EF0C9-909C-47F6-8161-9FF7E437E844}" srcOrd="1" destOrd="0" presId="urn:microsoft.com/office/officeart/2005/8/layout/process4"/>
    <dgm:cxn modelId="{1ED10D36-6E3C-43A7-85C6-327EFB57C76B}" type="presParOf" srcId="{BFB38AEF-AAFE-48BB-A4E0-C187117ED838}" destId="{594984A5-B986-4BB7-8BEC-CAAA4A83A5E8}" srcOrd="2" destOrd="0" presId="urn:microsoft.com/office/officeart/2005/8/layout/process4"/>
    <dgm:cxn modelId="{2489F128-BFBE-4563-BCEB-C23B950B77E0}" type="presParOf" srcId="{594984A5-B986-4BB7-8BEC-CAAA4A83A5E8}" destId="{732FE899-766B-41DE-AF69-A12713BC1B58}" srcOrd="0" destOrd="0" presId="urn:microsoft.com/office/officeart/2005/8/layout/process4"/>
    <dgm:cxn modelId="{9E96EFE9-8FBA-4206-868B-82C4BBCE2AD4}" type="presParOf" srcId="{594984A5-B986-4BB7-8BEC-CAAA4A83A5E8}" destId="{B9AF476D-1719-4A5A-B384-D4413D8D1748}" srcOrd="1" destOrd="0" presId="urn:microsoft.com/office/officeart/2005/8/layout/process4"/>
    <dgm:cxn modelId="{7A06D2B9-506B-4225-9A95-5FA698CFFEF0}" type="presParOf" srcId="{594984A5-B986-4BB7-8BEC-CAAA4A83A5E8}" destId="{075727B7-2EC4-413A-A2E0-E52FD24099A8}" srcOrd="2"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0.xml><?xml version="1.0" encoding="utf-8"?>
<dgm:dataModel xmlns:dgm="http://schemas.openxmlformats.org/drawingml/2006/diagram" xmlns:a="http://schemas.openxmlformats.org/drawingml/2006/main">
  <dgm:ptLst>
    <dgm:pt modelId="{84758569-E18A-47C6-B563-157F9A81184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650E301-2572-4876-AD74-35A23674B27A}">
      <dgm:prSet phldrT="[Text]" custT="1"/>
      <dgm:spPr/>
      <dgm:t>
        <a:bodyPr/>
        <a:lstStyle/>
        <a:p>
          <a:r>
            <a:rPr lang="en-US" sz="2000" dirty="0"/>
            <a:t>FCFF vs. FCFE</a:t>
          </a:r>
        </a:p>
      </dgm:t>
    </dgm:pt>
    <dgm:pt modelId="{52A61D71-AA01-4047-9E3A-57AC828DEF6D}" type="parTrans" cxnId="{7D988956-9DAF-446C-BF9E-23CA7360C9EC}">
      <dgm:prSet/>
      <dgm:spPr/>
      <dgm:t>
        <a:bodyPr/>
        <a:lstStyle/>
        <a:p>
          <a:endParaRPr lang="en-US"/>
        </a:p>
      </dgm:t>
    </dgm:pt>
    <dgm:pt modelId="{D9C86E0A-7FE7-4EA6-A3F1-81B73BCBCAF2}" type="sibTrans" cxnId="{7D988956-9DAF-446C-BF9E-23CA7360C9EC}">
      <dgm:prSet/>
      <dgm:spPr/>
      <dgm:t>
        <a:bodyPr/>
        <a:lstStyle/>
        <a:p>
          <a:endParaRPr lang="en-US"/>
        </a:p>
      </dgm:t>
    </dgm:pt>
    <dgm:pt modelId="{16EE4D4D-C43B-4ECA-8AF1-3E661D22C593}">
      <dgm:prSet phldrT="[Text]" custT="1"/>
      <dgm:spPr/>
      <dgm:t>
        <a:bodyPr/>
        <a:lstStyle/>
        <a:p>
          <a:r>
            <a:rPr lang="en-US" sz="2000" dirty="0"/>
            <a:t>Equity Valuation with FCFF and FCFE</a:t>
          </a:r>
          <a:endParaRPr lang="en-US" sz="1400" dirty="0"/>
        </a:p>
      </dgm:t>
    </dgm:pt>
    <dgm:pt modelId="{1725B786-1359-4629-B034-2ED6F892DB7B}" type="parTrans" cxnId="{8F5F4B60-4113-46B6-AB37-46EC9EAFFE5C}">
      <dgm:prSet/>
      <dgm:spPr/>
      <dgm:t>
        <a:bodyPr/>
        <a:lstStyle/>
        <a:p>
          <a:endParaRPr lang="en-US"/>
        </a:p>
      </dgm:t>
    </dgm:pt>
    <dgm:pt modelId="{91CA8E83-D001-421B-B662-4651124A90C2}" type="sibTrans" cxnId="{8F5F4B60-4113-46B6-AB37-46EC9EAFFE5C}">
      <dgm:prSet/>
      <dgm:spPr/>
      <dgm:t>
        <a:bodyPr/>
        <a:lstStyle/>
        <a:p>
          <a:endParaRPr lang="en-US"/>
        </a:p>
      </dgm:t>
    </dgm:pt>
    <dgm:pt modelId="{0F6AAB9B-21F0-40ED-A920-E7C77C3D69DB}">
      <dgm:prSet/>
      <dgm:spPr/>
      <dgm:t>
        <a:bodyPr/>
        <a:lstStyle/>
        <a:p>
          <a:r>
            <a:rPr lang="en-US" dirty="0"/>
            <a:t>Discount FCFF with WACC</a:t>
          </a:r>
          <a:endParaRPr lang="en-US" baseline="-25000" dirty="0"/>
        </a:p>
      </dgm:t>
    </dgm:pt>
    <dgm:pt modelId="{5277F48D-6AFF-4FAA-BF46-DDB4CBA23C04}" type="parTrans" cxnId="{0E7683F7-8930-4235-B740-336330AB3320}">
      <dgm:prSet/>
      <dgm:spPr/>
      <dgm:t>
        <a:bodyPr/>
        <a:lstStyle/>
        <a:p>
          <a:endParaRPr lang="en-US"/>
        </a:p>
      </dgm:t>
    </dgm:pt>
    <dgm:pt modelId="{992D02C8-A3A2-4B74-9DED-7486B8238B63}" type="sibTrans" cxnId="{0E7683F7-8930-4235-B740-336330AB3320}">
      <dgm:prSet/>
      <dgm:spPr/>
      <dgm:t>
        <a:bodyPr/>
        <a:lstStyle/>
        <a:p>
          <a:endParaRPr lang="en-US"/>
        </a:p>
      </dgm:t>
    </dgm:pt>
    <dgm:pt modelId="{52002A39-6650-490B-95C1-965B3230CCD3}">
      <dgm:prSet/>
      <dgm:spPr/>
      <dgm:t>
        <a:bodyPr/>
        <a:lstStyle/>
        <a:p>
          <a:r>
            <a:rPr lang="en-US" dirty="0"/>
            <a:t>FCFF = Cash flow available to all firm capital providers</a:t>
          </a:r>
          <a:endParaRPr lang="en-US" b="0" dirty="0"/>
        </a:p>
      </dgm:t>
    </dgm:pt>
    <dgm:pt modelId="{9C1B7C35-6248-4934-A241-A34FF310B557}" type="parTrans" cxnId="{8D07C65B-54FD-4F34-8B3E-8F82BF66AD4E}">
      <dgm:prSet/>
      <dgm:spPr/>
      <dgm:t>
        <a:bodyPr/>
        <a:lstStyle/>
        <a:p>
          <a:endParaRPr lang="en-US"/>
        </a:p>
      </dgm:t>
    </dgm:pt>
    <dgm:pt modelId="{A501D958-E74E-4E35-AEE7-D8EE6EFB3CBF}" type="sibTrans" cxnId="{8D07C65B-54FD-4F34-8B3E-8F82BF66AD4E}">
      <dgm:prSet/>
      <dgm:spPr/>
      <dgm:t>
        <a:bodyPr/>
        <a:lstStyle/>
        <a:p>
          <a:endParaRPr lang="en-US"/>
        </a:p>
      </dgm:t>
    </dgm:pt>
    <dgm:pt modelId="{FB28CFB1-A3BC-42FC-8579-1B0F0FB0D24F}">
      <dgm:prSet/>
      <dgm:spPr/>
      <dgm:t>
        <a:bodyPr/>
        <a:lstStyle/>
        <a:p>
          <a:r>
            <a:rPr lang="en-US" b="0" dirty="0"/>
            <a:t>FCFE = Cash flow available to common </a:t>
          </a:r>
          <a:br>
            <a:rPr lang="en-US" b="0" dirty="0"/>
          </a:br>
          <a:r>
            <a:rPr lang="en-US" b="0" dirty="0"/>
            <a:t>equity holders</a:t>
          </a:r>
        </a:p>
      </dgm:t>
    </dgm:pt>
    <dgm:pt modelId="{86AA9F4E-C807-4830-BA2A-F5C530A165D3}" type="parTrans" cxnId="{F9F0CD15-CB61-4AC4-882A-9B26B1C6C423}">
      <dgm:prSet/>
      <dgm:spPr/>
      <dgm:t>
        <a:bodyPr/>
        <a:lstStyle/>
        <a:p>
          <a:endParaRPr lang="en-US"/>
        </a:p>
      </dgm:t>
    </dgm:pt>
    <dgm:pt modelId="{1723FBBF-790A-486E-A990-AC705B0426E1}" type="sibTrans" cxnId="{F9F0CD15-CB61-4AC4-882A-9B26B1C6C423}">
      <dgm:prSet/>
      <dgm:spPr/>
      <dgm:t>
        <a:bodyPr/>
        <a:lstStyle/>
        <a:p>
          <a:endParaRPr lang="en-US"/>
        </a:p>
      </dgm:t>
    </dgm:pt>
    <dgm:pt modelId="{A9F31016-EA2C-4DCE-A7FF-AF9AE90FC20E}">
      <dgm:prSet/>
      <dgm:spPr/>
      <dgm:t>
        <a:bodyPr/>
        <a:lstStyle/>
        <a:p>
          <a:r>
            <a:rPr lang="en-US" b="0" dirty="0"/>
            <a:t>FCFF is preferred when FCFE is negative or when capital structure is unstable</a:t>
          </a:r>
        </a:p>
      </dgm:t>
    </dgm:pt>
    <dgm:pt modelId="{6AB4122B-A7DD-480F-80DC-3053D235CA5D}" type="parTrans" cxnId="{A6D9AEE6-D362-4F24-88FE-46A348462C00}">
      <dgm:prSet/>
      <dgm:spPr/>
      <dgm:t>
        <a:bodyPr/>
        <a:lstStyle/>
        <a:p>
          <a:endParaRPr lang="en-US"/>
        </a:p>
      </dgm:t>
    </dgm:pt>
    <dgm:pt modelId="{CB771D65-5BDB-4E41-B428-FA52EB637ECE}" type="sibTrans" cxnId="{A6D9AEE6-D362-4F24-88FE-46A348462C00}">
      <dgm:prSet/>
      <dgm:spPr/>
      <dgm:t>
        <a:bodyPr/>
        <a:lstStyle/>
        <a:p>
          <a:endParaRPr lang="en-US"/>
        </a:p>
      </dgm:t>
    </dgm:pt>
    <dgm:pt modelId="{60833E62-C4E5-443F-86C5-5B88479D9C7C}">
      <dgm:prSet/>
      <dgm:spPr/>
      <dgm:t>
        <a:bodyPr/>
        <a:lstStyle/>
        <a:p>
          <a:r>
            <a:rPr lang="en-US" baseline="0" dirty="0"/>
            <a:t>Equity value = PV(FCFF) </a:t>
          </a:r>
          <a:r>
            <a:rPr lang="en-US" baseline="0" dirty="0">
              <a:latin typeface="Arial"/>
              <a:cs typeface="Arial"/>
            </a:rPr>
            <a:t>– D</a:t>
          </a:r>
          <a:r>
            <a:rPr lang="en-US" baseline="0" dirty="0"/>
            <a:t>ebt value or PV(FCFE) </a:t>
          </a:r>
        </a:p>
      </dgm:t>
    </dgm:pt>
    <dgm:pt modelId="{9183B33B-8C6A-46C5-A232-3F0233E2CB62}" type="parTrans" cxnId="{E43F29D3-ADEB-4234-8F79-2B4D61D16F8B}">
      <dgm:prSet/>
      <dgm:spPr/>
      <dgm:t>
        <a:bodyPr/>
        <a:lstStyle/>
        <a:p>
          <a:endParaRPr lang="en-US"/>
        </a:p>
      </dgm:t>
    </dgm:pt>
    <dgm:pt modelId="{7F29376C-644C-441B-BC00-4D349E534C25}" type="sibTrans" cxnId="{E43F29D3-ADEB-4234-8F79-2B4D61D16F8B}">
      <dgm:prSet/>
      <dgm:spPr/>
      <dgm:t>
        <a:bodyPr/>
        <a:lstStyle/>
        <a:p>
          <a:endParaRPr lang="en-US"/>
        </a:p>
      </dgm:t>
    </dgm:pt>
    <dgm:pt modelId="{08EAEF73-9C6F-4C0D-A825-A0093C2B6C94}">
      <dgm:prSet/>
      <dgm:spPr/>
      <dgm:t>
        <a:bodyPr/>
        <a:lstStyle/>
        <a:p>
          <a:r>
            <a:rPr lang="en-US" dirty="0"/>
            <a:t>Discount FCFE with required return on equity</a:t>
          </a:r>
          <a:endParaRPr lang="en-US" baseline="-25000" dirty="0"/>
        </a:p>
      </dgm:t>
    </dgm:pt>
    <dgm:pt modelId="{76C9962A-579F-4DA2-B304-6353F50D662F}" type="parTrans" cxnId="{5611AEC1-48F7-428F-A210-14670FE26C24}">
      <dgm:prSet/>
      <dgm:spPr/>
      <dgm:t>
        <a:bodyPr/>
        <a:lstStyle/>
        <a:p>
          <a:endParaRPr lang="en-US"/>
        </a:p>
      </dgm:t>
    </dgm:pt>
    <dgm:pt modelId="{5CB8BCF7-62F1-4B4E-BC66-0866F8E98FA1}" type="sibTrans" cxnId="{5611AEC1-48F7-428F-A210-14670FE26C24}">
      <dgm:prSet/>
      <dgm:spPr/>
      <dgm:t>
        <a:bodyPr/>
        <a:lstStyle/>
        <a:p>
          <a:endParaRPr lang="en-US"/>
        </a:p>
      </dgm:t>
    </dgm:pt>
    <dgm:pt modelId="{857708D8-C171-4E79-9162-CC68307DEA04}" type="pres">
      <dgm:prSet presAssocID="{84758569-E18A-47C6-B563-157F9A81184E}" presName="linear" presStyleCnt="0">
        <dgm:presLayoutVars>
          <dgm:dir/>
          <dgm:animLvl val="lvl"/>
          <dgm:resizeHandles val="exact"/>
        </dgm:presLayoutVars>
      </dgm:prSet>
      <dgm:spPr/>
    </dgm:pt>
    <dgm:pt modelId="{07516B8E-3088-4CEA-9A52-2B0E458E0BFE}" type="pres">
      <dgm:prSet presAssocID="{9650E301-2572-4876-AD74-35A23674B27A}" presName="parentLin" presStyleCnt="0"/>
      <dgm:spPr/>
    </dgm:pt>
    <dgm:pt modelId="{BD5E4D2E-DE73-4281-83A2-EDAE9360E3FF}" type="pres">
      <dgm:prSet presAssocID="{9650E301-2572-4876-AD74-35A23674B27A}" presName="parentLeftMargin" presStyleLbl="node1" presStyleIdx="0" presStyleCnt="2"/>
      <dgm:spPr/>
    </dgm:pt>
    <dgm:pt modelId="{A89EFCD0-A9A8-40BF-8198-A336EE87BC3F}" type="pres">
      <dgm:prSet presAssocID="{9650E301-2572-4876-AD74-35A23674B27A}" presName="parentText" presStyleLbl="node1" presStyleIdx="0" presStyleCnt="2" custScaleX="122523">
        <dgm:presLayoutVars>
          <dgm:chMax val="0"/>
          <dgm:bulletEnabled val="1"/>
        </dgm:presLayoutVars>
      </dgm:prSet>
      <dgm:spPr/>
    </dgm:pt>
    <dgm:pt modelId="{8DEF7B26-66BA-4529-9081-46BC5BB9654F}" type="pres">
      <dgm:prSet presAssocID="{9650E301-2572-4876-AD74-35A23674B27A}" presName="negativeSpace" presStyleCnt="0"/>
      <dgm:spPr/>
    </dgm:pt>
    <dgm:pt modelId="{066F4DFF-D965-4EA7-9B67-5DEE464D85B3}" type="pres">
      <dgm:prSet presAssocID="{9650E301-2572-4876-AD74-35A23674B27A}" presName="childText" presStyleLbl="conFgAcc1" presStyleIdx="0" presStyleCnt="2">
        <dgm:presLayoutVars>
          <dgm:bulletEnabled val="1"/>
        </dgm:presLayoutVars>
      </dgm:prSet>
      <dgm:spPr/>
    </dgm:pt>
    <dgm:pt modelId="{74D0FCBC-7E03-4544-8162-4B95B02E9EC3}" type="pres">
      <dgm:prSet presAssocID="{D9C86E0A-7FE7-4EA6-A3F1-81B73BCBCAF2}" presName="spaceBetweenRectangles" presStyleCnt="0"/>
      <dgm:spPr/>
    </dgm:pt>
    <dgm:pt modelId="{65F06C17-B447-4374-9C45-01E447A59191}" type="pres">
      <dgm:prSet presAssocID="{16EE4D4D-C43B-4ECA-8AF1-3E661D22C593}" presName="parentLin" presStyleCnt="0"/>
      <dgm:spPr/>
    </dgm:pt>
    <dgm:pt modelId="{EC935531-C417-4887-A24C-F6020D1DF122}" type="pres">
      <dgm:prSet presAssocID="{16EE4D4D-C43B-4ECA-8AF1-3E661D22C593}" presName="parentLeftMargin" presStyleLbl="node1" presStyleIdx="0" presStyleCnt="2"/>
      <dgm:spPr/>
    </dgm:pt>
    <dgm:pt modelId="{CE9C66BC-5DF6-46FF-AF2A-8677240AF757}" type="pres">
      <dgm:prSet presAssocID="{16EE4D4D-C43B-4ECA-8AF1-3E661D22C593}" presName="parentText" presStyleLbl="node1" presStyleIdx="1" presStyleCnt="2" custScaleX="119949">
        <dgm:presLayoutVars>
          <dgm:chMax val="0"/>
          <dgm:bulletEnabled val="1"/>
        </dgm:presLayoutVars>
      </dgm:prSet>
      <dgm:spPr/>
    </dgm:pt>
    <dgm:pt modelId="{0998C722-09A1-46C7-BE1E-01217A4AC8BA}" type="pres">
      <dgm:prSet presAssocID="{16EE4D4D-C43B-4ECA-8AF1-3E661D22C593}" presName="negativeSpace" presStyleCnt="0"/>
      <dgm:spPr/>
    </dgm:pt>
    <dgm:pt modelId="{F292E843-89F7-4576-96D2-DF77D5B6F1DD}" type="pres">
      <dgm:prSet presAssocID="{16EE4D4D-C43B-4ECA-8AF1-3E661D22C593}" presName="childText" presStyleLbl="conFgAcc1" presStyleIdx="1" presStyleCnt="2">
        <dgm:presLayoutVars>
          <dgm:bulletEnabled val="1"/>
        </dgm:presLayoutVars>
      </dgm:prSet>
      <dgm:spPr/>
    </dgm:pt>
  </dgm:ptLst>
  <dgm:cxnLst>
    <dgm:cxn modelId="{F9F0CD15-CB61-4AC4-882A-9B26B1C6C423}" srcId="{9650E301-2572-4876-AD74-35A23674B27A}" destId="{FB28CFB1-A3BC-42FC-8579-1B0F0FB0D24F}" srcOrd="1" destOrd="0" parTransId="{86AA9F4E-C807-4830-BA2A-F5C530A165D3}" sibTransId="{1723FBBF-790A-486E-A990-AC705B0426E1}"/>
    <dgm:cxn modelId="{65DA9F2A-5E66-42C0-A887-360A56BA85A3}" type="presOf" srcId="{84758569-E18A-47C6-B563-157F9A81184E}" destId="{857708D8-C171-4E79-9162-CC68307DEA04}" srcOrd="0" destOrd="0" presId="urn:microsoft.com/office/officeart/2005/8/layout/list1"/>
    <dgm:cxn modelId="{571DDF3C-7DCD-4A25-B257-A053DD8E0E60}" type="presOf" srcId="{A9F31016-EA2C-4DCE-A7FF-AF9AE90FC20E}" destId="{066F4DFF-D965-4EA7-9B67-5DEE464D85B3}" srcOrd="0" destOrd="2" presId="urn:microsoft.com/office/officeart/2005/8/layout/list1"/>
    <dgm:cxn modelId="{8D07C65B-54FD-4F34-8B3E-8F82BF66AD4E}" srcId="{9650E301-2572-4876-AD74-35A23674B27A}" destId="{52002A39-6650-490B-95C1-965B3230CCD3}" srcOrd="0" destOrd="0" parTransId="{9C1B7C35-6248-4934-A241-A34FF310B557}" sibTransId="{A501D958-E74E-4E35-AEE7-D8EE6EFB3CBF}"/>
    <dgm:cxn modelId="{8F5F4B60-4113-46B6-AB37-46EC9EAFFE5C}" srcId="{84758569-E18A-47C6-B563-157F9A81184E}" destId="{16EE4D4D-C43B-4ECA-8AF1-3E661D22C593}" srcOrd="1" destOrd="0" parTransId="{1725B786-1359-4629-B034-2ED6F892DB7B}" sibTransId="{91CA8E83-D001-421B-B662-4651124A90C2}"/>
    <dgm:cxn modelId="{7D988956-9DAF-446C-BF9E-23CA7360C9EC}" srcId="{84758569-E18A-47C6-B563-157F9A81184E}" destId="{9650E301-2572-4876-AD74-35A23674B27A}" srcOrd="0" destOrd="0" parTransId="{52A61D71-AA01-4047-9E3A-57AC828DEF6D}" sibTransId="{D9C86E0A-7FE7-4EA6-A3F1-81B73BCBCAF2}"/>
    <dgm:cxn modelId="{79EAC584-EB60-47E9-BAE9-CEBAA95395CA}" type="presOf" srcId="{9650E301-2572-4876-AD74-35A23674B27A}" destId="{A89EFCD0-A9A8-40BF-8198-A336EE87BC3F}" srcOrd="1" destOrd="0" presId="urn:microsoft.com/office/officeart/2005/8/layout/list1"/>
    <dgm:cxn modelId="{4D9D5F88-8827-4C2A-8D7B-FE65191A25EC}" type="presOf" srcId="{0F6AAB9B-21F0-40ED-A920-E7C77C3D69DB}" destId="{F292E843-89F7-4576-96D2-DF77D5B6F1DD}" srcOrd="0" destOrd="0" presId="urn:microsoft.com/office/officeart/2005/8/layout/list1"/>
    <dgm:cxn modelId="{092E3E94-EA77-4817-813F-538F93C5100D}" type="presOf" srcId="{FB28CFB1-A3BC-42FC-8579-1B0F0FB0D24F}" destId="{066F4DFF-D965-4EA7-9B67-5DEE464D85B3}" srcOrd="0" destOrd="1" presId="urn:microsoft.com/office/officeart/2005/8/layout/list1"/>
    <dgm:cxn modelId="{43BD72AF-A70B-41F9-96EF-3AC6A9E5E25B}" type="presOf" srcId="{60833E62-C4E5-443F-86C5-5B88479D9C7C}" destId="{F292E843-89F7-4576-96D2-DF77D5B6F1DD}" srcOrd="0" destOrd="2" presId="urn:microsoft.com/office/officeart/2005/8/layout/list1"/>
    <dgm:cxn modelId="{38EFA8AF-D615-4647-A062-4793756D06B3}" type="presOf" srcId="{16EE4D4D-C43B-4ECA-8AF1-3E661D22C593}" destId="{EC935531-C417-4887-A24C-F6020D1DF122}" srcOrd="0" destOrd="0" presId="urn:microsoft.com/office/officeart/2005/8/layout/list1"/>
    <dgm:cxn modelId="{0D6BAAC1-CFD4-4D66-AB6E-CB2783899746}" type="presOf" srcId="{08EAEF73-9C6F-4C0D-A825-A0093C2B6C94}" destId="{F292E843-89F7-4576-96D2-DF77D5B6F1DD}" srcOrd="0" destOrd="1" presId="urn:microsoft.com/office/officeart/2005/8/layout/list1"/>
    <dgm:cxn modelId="{5611AEC1-48F7-428F-A210-14670FE26C24}" srcId="{16EE4D4D-C43B-4ECA-8AF1-3E661D22C593}" destId="{08EAEF73-9C6F-4C0D-A825-A0093C2B6C94}" srcOrd="1" destOrd="0" parTransId="{76C9962A-579F-4DA2-B304-6353F50D662F}" sibTransId="{5CB8BCF7-62F1-4B4E-BC66-0866F8E98FA1}"/>
    <dgm:cxn modelId="{8A321AD2-0392-4BFB-A235-AE2C40C54DBE}" type="presOf" srcId="{16EE4D4D-C43B-4ECA-8AF1-3E661D22C593}" destId="{CE9C66BC-5DF6-46FF-AF2A-8677240AF757}" srcOrd="1" destOrd="0" presId="urn:microsoft.com/office/officeart/2005/8/layout/list1"/>
    <dgm:cxn modelId="{E43F29D3-ADEB-4234-8F79-2B4D61D16F8B}" srcId="{16EE4D4D-C43B-4ECA-8AF1-3E661D22C593}" destId="{60833E62-C4E5-443F-86C5-5B88479D9C7C}" srcOrd="2" destOrd="0" parTransId="{9183B33B-8C6A-46C5-A232-3F0233E2CB62}" sibTransId="{7F29376C-644C-441B-BC00-4D349E534C25}"/>
    <dgm:cxn modelId="{7B217BDD-18A0-463A-AE2E-B83C602F0957}" type="presOf" srcId="{52002A39-6650-490B-95C1-965B3230CCD3}" destId="{066F4DFF-D965-4EA7-9B67-5DEE464D85B3}" srcOrd="0" destOrd="0" presId="urn:microsoft.com/office/officeart/2005/8/layout/list1"/>
    <dgm:cxn modelId="{A6D9AEE6-D362-4F24-88FE-46A348462C00}" srcId="{9650E301-2572-4876-AD74-35A23674B27A}" destId="{A9F31016-EA2C-4DCE-A7FF-AF9AE90FC20E}" srcOrd="2" destOrd="0" parTransId="{6AB4122B-A7DD-480F-80DC-3053D235CA5D}" sibTransId="{CB771D65-5BDB-4E41-B428-FA52EB637ECE}"/>
    <dgm:cxn modelId="{0E7683F7-8930-4235-B740-336330AB3320}" srcId="{16EE4D4D-C43B-4ECA-8AF1-3E661D22C593}" destId="{0F6AAB9B-21F0-40ED-A920-E7C77C3D69DB}" srcOrd="0" destOrd="0" parTransId="{5277F48D-6AFF-4FAA-BF46-DDB4CBA23C04}" sibTransId="{992D02C8-A3A2-4B74-9DED-7486B8238B63}"/>
    <dgm:cxn modelId="{56F29CFF-CC4E-46DE-AE1F-490218E8739D}" type="presOf" srcId="{9650E301-2572-4876-AD74-35A23674B27A}" destId="{BD5E4D2E-DE73-4281-83A2-EDAE9360E3FF}" srcOrd="0" destOrd="0" presId="urn:microsoft.com/office/officeart/2005/8/layout/list1"/>
    <dgm:cxn modelId="{64677908-8E7A-4B30-B245-B38511E1A913}" type="presParOf" srcId="{857708D8-C171-4E79-9162-CC68307DEA04}" destId="{07516B8E-3088-4CEA-9A52-2B0E458E0BFE}" srcOrd="0" destOrd="0" presId="urn:microsoft.com/office/officeart/2005/8/layout/list1"/>
    <dgm:cxn modelId="{4F544C48-4DB6-42CA-B9C1-DB4A48F18A74}" type="presParOf" srcId="{07516B8E-3088-4CEA-9A52-2B0E458E0BFE}" destId="{BD5E4D2E-DE73-4281-83A2-EDAE9360E3FF}" srcOrd="0" destOrd="0" presId="urn:microsoft.com/office/officeart/2005/8/layout/list1"/>
    <dgm:cxn modelId="{2F108F45-5C04-4656-A323-D56660603568}" type="presParOf" srcId="{07516B8E-3088-4CEA-9A52-2B0E458E0BFE}" destId="{A89EFCD0-A9A8-40BF-8198-A336EE87BC3F}" srcOrd="1" destOrd="0" presId="urn:microsoft.com/office/officeart/2005/8/layout/list1"/>
    <dgm:cxn modelId="{BC0A7028-D2DF-4E86-B4F6-00637C862BAA}" type="presParOf" srcId="{857708D8-C171-4E79-9162-CC68307DEA04}" destId="{8DEF7B26-66BA-4529-9081-46BC5BB9654F}" srcOrd="1" destOrd="0" presId="urn:microsoft.com/office/officeart/2005/8/layout/list1"/>
    <dgm:cxn modelId="{2F0EDB4B-C8B0-4779-8518-646509AB534D}" type="presParOf" srcId="{857708D8-C171-4E79-9162-CC68307DEA04}" destId="{066F4DFF-D965-4EA7-9B67-5DEE464D85B3}" srcOrd="2" destOrd="0" presId="urn:microsoft.com/office/officeart/2005/8/layout/list1"/>
    <dgm:cxn modelId="{EEECEA76-5F7D-4E84-926A-4E2D4B24E8F3}" type="presParOf" srcId="{857708D8-C171-4E79-9162-CC68307DEA04}" destId="{74D0FCBC-7E03-4544-8162-4B95B02E9EC3}" srcOrd="3" destOrd="0" presId="urn:microsoft.com/office/officeart/2005/8/layout/list1"/>
    <dgm:cxn modelId="{3DDFE89E-533C-4E27-80F1-DBF925A7EFD9}" type="presParOf" srcId="{857708D8-C171-4E79-9162-CC68307DEA04}" destId="{65F06C17-B447-4374-9C45-01E447A59191}" srcOrd="4" destOrd="0" presId="urn:microsoft.com/office/officeart/2005/8/layout/list1"/>
    <dgm:cxn modelId="{D16BD1DD-5F49-415B-B673-EFE2FB35BF59}" type="presParOf" srcId="{65F06C17-B447-4374-9C45-01E447A59191}" destId="{EC935531-C417-4887-A24C-F6020D1DF122}" srcOrd="0" destOrd="0" presId="urn:microsoft.com/office/officeart/2005/8/layout/list1"/>
    <dgm:cxn modelId="{F453ECA9-6D65-4ECB-9BBC-F6AC911C8A94}" type="presParOf" srcId="{65F06C17-B447-4374-9C45-01E447A59191}" destId="{CE9C66BC-5DF6-46FF-AF2A-8677240AF757}" srcOrd="1" destOrd="0" presId="urn:microsoft.com/office/officeart/2005/8/layout/list1"/>
    <dgm:cxn modelId="{70C9223A-93DC-4C97-9762-C24EC229C1D4}" type="presParOf" srcId="{857708D8-C171-4E79-9162-CC68307DEA04}" destId="{0998C722-09A1-46C7-BE1E-01217A4AC8BA}" srcOrd="5" destOrd="0" presId="urn:microsoft.com/office/officeart/2005/8/layout/list1"/>
    <dgm:cxn modelId="{F8A811C5-BD0B-44E2-97AB-736E93B598EE}" type="presParOf" srcId="{857708D8-C171-4E79-9162-CC68307DEA04}" destId="{F292E843-89F7-4576-96D2-DF77D5B6F1DD}"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1.xml><?xml version="1.0" encoding="utf-8"?>
<dgm:dataModel xmlns:dgm="http://schemas.openxmlformats.org/drawingml/2006/diagram" xmlns:a="http://schemas.openxmlformats.org/drawingml/2006/main">
  <dgm:ptLst>
    <dgm:pt modelId="{84758569-E18A-47C6-B563-157F9A81184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650E301-2572-4876-AD74-35A23674B27A}">
      <dgm:prSet phldrT="[Text]" custT="1"/>
      <dgm:spPr/>
      <dgm:t>
        <a:bodyPr/>
        <a:lstStyle/>
        <a:p>
          <a:r>
            <a:rPr lang="en-US" sz="2000" dirty="0"/>
            <a:t>Adjustments for Calculating Free Cash Flows</a:t>
          </a:r>
        </a:p>
      </dgm:t>
    </dgm:pt>
    <dgm:pt modelId="{52A61D71-AA01-4047-9E3A-57AC828DEF6D}" type="parTrans" cxnId="{7D988956-9DAF-446C-BF9E-23CA7360C9EC}">
      <dgm:prSet/>
      <dgm:spPr/>
      <dgm:t>
        <a:bodyPr/>
        <a:lstStyle/>
        <a:p>
          <a:endParaRPr lang="en-US"/>
        </a:p>
      </dgm:t>
    </dgm:pt>
    <dgm:pt modelId="{D9C86E0A-7FE7-4EA6-A3F1-81B73BCBCAF2}" type="sibTrans" cxnId="{7D988956-9DAF-446C-BF9E-23CA7360C9EC}">
      <dgm:prSet/>
      <dgm:spPr/>
      <dgm:t>
        <a:bodyPr/>
        <a:lstStyle/>
        <a:p>
          <a:endParaRPr lang="en-US"/>
        </a:p>
      </dgm:t>
    </dgm:pt>
    <dgm:pt modelId="{16EE4D4D-C43B-4ECA-8AF1-3E661D22C593}">
      <dgm:prSet phldrT="[Text]" custT="1"/>
      <dgm:spPr/>
      <dgm:t>
        <a:bodyPr/>
        <a:lstStyle/>
        <a:p>
          <a:r>
            <a:rPr lang="en-US" sz="2000" dirty="0"/>
            <a:t>Approaches for Calculating FCFF and FCFE</a:t>
          </a:r>
        </a:p>
      </dgm:t>
    </dgm:pt>
    <dgm:pt modelId="{1725B786-1359-4629-B034-2ED6F892DB7B}" type="parTrans" cxnId="{8F5F4B60-4113-46B6-AB37-46EC9EAFFE5C}">
      <dgm:prSet/>
      <dgm:spPr/>
      <dgm:t>
        <a:bodyPr/>
        <a:lstStyle/>
        <a:p>
          <a:endParaRPr lang="en-US"/>
        </a:p>
      </dgm:t>
    </dgm:pt>
    <dgm:pt modelId="{91CA8E83-D001-421B-B662-4651124A90C2}" type="sibTrans" cxnId="{8F5F4B60-4113-46B6-AB37-46EC9EAFFE5C}">
      <dgm:prSet/>
      <dgm:spPr/>
      <dgm:t>
        <a:bodyPr/>
        <a:lstStyle/>
        <a:p>
          <a:endParaRPr lang="en-US"/>
        </a:p>
      </dgm:t>
    </dgm:pt>
    <dgm:pt modelId="{37B2E1C9-A870-48D6-B353-9BD3397B43A0}">
      <dgm:prSet/>
      <dgm:spPr/>
      <dgm:t>
        <a:bodyPr/>
        <a:lstStyle/>
        <a:p>
          <a:r>
            <a:rPr lang="en-US" dirty="0"/>
            <a:t>Depreciation, amortization, restructuring charges, capital gains/losses, employee stock options, deferred taxes/tax assets</a:t>
          </a:r>
        </a:p>
      </dgm:t>
    </dgm:pt>
    <dgm:pt modelId="{69A1AE33-455D-46AB-A785-105BE3F7B7ED}" type="parTrans" cxnId="{A0CC539C-2868-452C-A023-1985DD959F44}">
      <dgm:prSet/>
      <dgm:spPr/>
      <dgm:t>
        <a:bodyPr/>
        <a:lstStyle/>
        <a:p>
          <a:endParaRPr lang="en-US"/>
        </a:p>
      </dgm:t>
    </dgm:pt>
    <dgm:pt modelId="{7BCB7F5F-800E-45A7-AEF2-B75B06D880AE}" type="sibTrans" cxnId="{A0CC539C-2868-452C-A023-1985DD959F44}">
      <dgm:prSet/>
      <dgm:spPr/>
      <dgm:t>
        <a:bodyPr/>
        <a:lstStyle/>
        <a:p>
          <a:endParaRPr lang="en-US"/>
        </a:p>
      </dgm:t>
    </dgm:pt>
    <dgm:pt modelId="{ECA651B8-66BC-4E1E-970C-551C5F5F1F0C}">
      <dgm:prSet/>
      <dgm:spPr/>
      <dgm:t>
        <a:bodyPr/>
        <a:lstStyle/>
        <a:p>
          <a:r>
            <a:rPr lang="en-US" dirty="0"/>
            <a:t>EBIT</a:t>
          </a:r>
        </a:p>
      </dgm:t>
    </dgm:pt>
    <dgm:pt modelId="{0F10F989-C05F-441B-9AF0-1AC784611BE1}" type="parTrans" cxnId="{A6EA3106-BDF0-4FA4-AC36-7A6C54DCD922}">
      <dgm:prSet/>
      <dgm:spPr/>
      <dgm:t>
        <a:bodyPr/>
        <a:lstStyle/>
        <a:p>
          <a:endParaRPr lang="en-US"/>
        </a:p>
      </dgm:t>
    </dgm:pt>
    <dgm:pt modelId="{E7B1C28D-9413-430D-B37C-3CC6761DE268}" type="sibTrans" cxnId="{A6EA3106-BDF0-4FA4-AC36-7A6C54DCD922}">
      <dgm:prSet/>
      <dgm:spPr/>
      <dgm:t>
        <a:bodyPr/>
        <a:lstStyle/>
        <a:p>
          <a:endParaRPr lang="en-US"/>
        </a:p>
      </dgm:t>
    </dgm:pt>
    <dgm:pt modelId="{07514E66-7FA4-4B97-9A8C-BF881F79DE64}">
      <dgm:prSet/>
      <dgm:spPr/>
      <dgm:t>
        <a:bodyPr/>
        <a:lstStyle/>
        <a:p>
          <a:r>
            <a:rPr lang="en-US" dirty="0"/>
            <a:t>EBITDA</a:t>
          </a:r>
        </a:p>
      </dgm:t>
    </dgm:pt>
    <dgm:pt modelId="{DFCC5FA7-ED91-432D-9495-6BDB8E5AA7DF}" type="parTrans" cxnId="{BF73FA0F-0011-4354-BE2A-57EE0C2A2A6B}">
      <dgm:prSet/>
      <dgm:spPr/>
      <dgm:t>
        <a:bodyPr/>
        <a:lstStyle/>
        <a:p>
          <a:endParaRPr lang="en-US"/>
        </a:p>
      </dgm:t>
    </dgm:pt>
    <dgm:pt modelId="{64331669-06A2-4C33-B6A6-12295AC478A4}" type="sibTrans" cxnId="{BF73FA0F-0011-4354-BE2A-57EE0C2A2A6B}">
      <dgm:prSet/>
      <dgm:spPr/>
      <dgm:t>
        <a:bodyPr/>
        <a:lstStyle/>
        <a:p>
          <a:endParaRPr lang="en-US"/>
        </a:p>
      </dgm:t>
    </dgm:pt>
    <dgm:pt modelId="{4F2BCEF8-32E9-463F-8AA0-122B8F963858}">
      <dgm:prSet/>
      <dgm:spPr/>
      <dgm:t>
        <a:bodyPr/>
        <a:lstStyle/>
        <a:p>
          <a:r>
            <a:rPr lang="en-US" dirty="0"/>
            <a:t>CFO</a:t>
          </a:r>
        </a:p>
      </dgm:t>
    </dgm:pt>
    <dgm:pt modelId="{7469965A-4362-48BD-8CDA-9849F2A677F2}" type="parTrans" cxnId="{6408AD28-FE73-4408-9D85-8AB991FC824C}">
      <dgm:prSet/>
      <dgm:spPr/>
      <dgm:t>
        <a:bodyPr/>
        <a:lstStyle/>
        <a:p>
          <a:endParaRPr lang="en-US"/>
        </a:p>
      </dgm:t>
    </dgm:pt>
    <dgm:pt modelId="{CA33837C-8096-4295-BA6C-252E4B28F570}" type="sibTrans" cxnId="{6408AD28-FE73-4408-9D85-8AB991FC824C}">
      <dgm:prSet/>
      <dgm:spPr/>
      <dgm:t>
        <a:bodyPr/>
        <a:lstStyle/>
        <a:p>
          <a:endParaRPr lang="en-US"/>
        </a:p>
      </dgm:t>
    </dgm:pt>
    <dgm:pt modelId="{FB460CE0-CCB9-4046-834F-9216ADEA2A55}">
      <dgm:prSet/>
      <dgm:spPr/>
      <dgm:t>
        <a:bodyPr/>
        <a:lstStyle/>
        <a:p>
          <a:r>
            <a:rPr lang="en-US" dirty="0"/>
            <a:t>Uses</a:t>
          </a:r>
        </a:p>
      </dgm:t>
    </dgm:pt>
    <dgm:pt modelId="{C565FD56-99B1-4383-BBBF-8F21DFC2F595}" type="parTrans" cxnId="{2E91FFE6-5569-46F4-9711-E626D9DCDFC2}">
      <dgm:prSet/>
      <dgm:spPr/>
      <dgm:t>
        <a:bodyPr/>
        <a:lstStyle/>
        <a:p>
          <a:endParaRPr lang="en-US"/>
        </a:p>
      </dgm:t>
    </dgm:pt>
    <dgm:pt modelId="{7A8C9503-FC59-4251-8AD5-E3A2C76C0717}" type="sibTrans" cxnId="{2E91FFE6-5569-46F4-9711-E626D9DCDFC2}">
      <dgm:prSet/>
      <dgm:spPr/>
      <dgm:t>
        <a:bodyPr/>
        <a:lstStyle/>
        <a:p>
          <a:endParaRPr lang="en-US"/>
        </a:p>
      </dgm:t>
    </dgm:pt>
    <dgm:pt modelId="{FDEB0F72-ADD6-4372-B1E0-E4D19AAAB28F}">
      <dgm:prSet/>
      <dgm:spPr/>
      <dgm:t>
        <a:bodyPr/>
        <a:lstStyle/>
        <a:p>
          <a:r>
            <a:rPr lang="en-US" dirty="0"/>
            <a:t>Sources: Adjust for noncash events and work from</a:t>
          </a:r>
        </a:p>
      </dgm:t>
    </dgm:pt>
    <dgm:pt modelId="{4400858A-01F0-4BC3-8D16-DB4EA9738904}" type="parTrans" cxnId="{3A65F1FA-596A-4974-9851-6527AA6DE02F}">
      <dgm:prSet/>
      <dgm:spPr/>
      <dgm:t>
        <a:bodyPr/>
        <a:lstStyle/>
        <a:p>
          <a:endParaRPr lang="en-US"/>
        </a:p>
      </dgm:t>
    </dgm:pt>
    <dgm:pt modelId="{E8FD36A0-4F93-498B-82F0-A5BEFD0ED7CF}" type="sibTrans" cxnId="{3A65F1FA-596A-4974-9851-6527AA6DE02F}">
      <dgm:prSet/>
      <dgm:spPr/>
      <dgm:t>
        <a:bodyPr/>
        <a:lstStyle/>
        <a:p>
          <a:endParaRPr lang="en-US"/>
        </a:p>
      </dgm:t>
    </dgm:pt>
    <dgm:pt modelId="{6E1D0ECF-912F-4278-B950-4E64DCEA4892}">
      <dgm:prSet/>
      <dgm:spPr/>
      <dgm:t>
        <a:bodyPr/>
        <a:lstStyle/>
        <a:p>
          <a:r>
            <a:rPr lang="en-US" dirty="0"/>
            <a:t>Change in cash balances and </a:t>
          </a:r>
          <a:r>
            <a:rPr lang="en-US" baseline="0" dirty="0"/>
            <a:t>net payments to debtholders and stockholders </a:t>
          </a:r>
          <a:endParaRPr lang="en-US" dirty="0"/>
        </a:p>
      </dgm:t>
    </dgm:pt>
    <dgm:pt modelId="{AD123F54-207B-4769-B030-54F55A479F06}" type="parTrans" cxnId="{4A0074C6-B312-4635-917A-4078320DC53B}">
      <dgm:prSet/>
      <dgm:spPr/>
      <dgm:t>
        <a:bodyPr/>
        <a:lstStyle/>
        <a:p>
          <a:endParaRPr lang="en-US"/>
        </a:p>
      </dgm:t>
    </dgm:pt>
    <dgm:pt modelId="{A2238CD7-44EF-4FA6-9EA7-9E9EA3638CD4}" type="sibTrans" cxnId="{4A0074C6-B312-4635-917A-4078320DC53B}">
      <dgm:prSet/>
      <dgm:spPr/>
      <dgm:t>
        <a:bodyPr/>
        <a:lstStyle/>
        <a:p>
          <a:endParaRPr lang="en-US"/>
        </a:p>
      </dgm:t>
    </dgm:pt>
    <dgm:pt modelId="{8ADBA621-094B-40EC-94F1-D9044D005656}">
      <dgm:prSet/>
      <dgm:spPr/>
      <dgm:t>
        <a:bodyPr/>
        <a:lstStyle/>
        <a:p>
          <a:r>
            <a:rPr lang="en-US" dirty="0"/>
            <a:t>Net income</a:t>
          </a:r>
        </a:p>
      </dgm:t>
    </dgm:pt>
    <dgm:pt modelId="{D0A15877-D236-4D17-8854-8E6A07A95748}" type="sibTrans" cxnId="{7996CEA7-692D-48C0-B6CF-EED16CE17233}">
      <dgm:prSet/>
      <dgm:spPr/>
      <dgm:t>
        <a:bodyPr/>
        <a:lstStyle/>
        <a:p>
          <a:endParaRPr lang="en-US"/>
        </a:p>
      </dgm:t>
    </dgm:pt>
    <dgm:pt modelId="{1686F6B2-DA71-4F56-B6A2-60822986D2A6}" type="parTrans" cxnId="{7996CEA7-692D-48C0-B6CF-EED16CE17233}">
      <dgm:prSet/>
      <dgm:spPr/>
      <dgm:t>
        <a:bodyPr/>
        <a:lstStyle/>
        <a:p>
          <a:endParaRPr lang="en-US"/>
        </a:p>
      </dgm:t>
    </dgm:pt>
    <dgm:pt modelId="{857708D8-C171-4E79-9162-CC68307DEA04}" type="pres">
      <dgm:prSet presAssocID="{84758569-E18A-47C6-B563-157F9A81184E}" presName="linear" presStyleCnt="0">
        <dgm:presLayoutVars>
          <dgm:dir/>
          <dgm:animLvl val="lvl"/>
          <dgm:resizeHandles val="exact"/>
        </dgm:presLayoutVars>
      </dgm:prSet>
      <dgm:spPr/>
    </dgm:pt>
    <dgm:pt modelId="{07516B8E-3088-4CEA-9A52-2B0E458E0BFE}" type="pres">
      <dgm:prSet presAssocID="{9650E301-2572-4876-AD74-35A23674B27A}" presName="parentLin" presStyleCnt="0"/>
      <dgm:spPr/>
    </dgm:pt>
    <dgm:pt modelId="{BD5E4D2E-DE73-4281-83A2-EDAE9360E3FF}" type="pres">
      <dgm:prSet presAssocID="{9650E301-2572-4876-AD74-35A23674B27A}" presName="parentLeftMargin" presStyleLbl="node1" presStyleIdx="0" presStyleCnt="2"/>
      <dgm:spPr/>
    </dgm:pt>
    <dgm:pt modelId="{A89EFCD0-A9A8-40BF-8198-A336EE87BC3F}" type="pres">
      <dgm:prSet presAssocID="{9650E301-2572-4876-AD74-35A23674B27A}" presName="parentText" presStyleLbl="node1" presStyleIdx="0" presStyleCnt="2" custScaleX="122523">
        <dgm:presLayoutVars>
          <dgm:chMax val="0"/>
          <dgm:bulletEnabled val="1"/>
        </dgm:presLayoutVars>
      </dgm:prSet>
      <dgm:spPr/>
    </dgm:pt>
    <dgm:pt modelId="{8DEF7B26-66BA-4529-9081-46BC5BB9654F}" type="pres">
      <dgm:prSet presAssocID="{9650E301-2572-4876-AD74-35A23674B27A}" presName="negativeSpace" presStyleCnt="0"/>
      <dgm:spPr/>
    </dgm:pt>
    <dgm:pt modelId="{066F4DFF-D965-4EA7-9B67-5DEE464D85B3}" type="pres">
      <dgm:prSet presAssocID="{9650E301-2572-4876-AD74-35A23674B27A}" presName="childText" presStyleLbl="conFgAcc1" presStyleIdx="0" presStyleCnt="2">
        <dgm:presLayoutVars>
          <dgm:bulletEnabled val="1"/>
        </dgm:presLayoutVars>
      </dgm:prSet>
      <dgm:spPr/>
    </dgm:pt>
    <dgm:pt modelId="{74D0FCBC-7E03-4544-8162-4B95B02E9EC3}" type="pres">
      <dgm:prSet presAssocID="{D9C86E0A-7FE7-4EA6-A3F1-81B73BCBCAF2}" presName="spaceBetweenRectangles" presStyleCnt="0"/>
      <dgm:spPr/>
    </dgm:pt>
    <dgm:pt modelId="{65F06C17-B447-4374-9C45-01E447A59191}" type="pres">
      <dgm:prSet presAssocID="{16EE4D4D-C43B-4ECA-8AF1-3E661D22C593}" presName="parentLin" presStyleCnt="0"/>
      <dgm:spPr/>
    </dgm:pt>
    <dgm:pt modelId="{EC935531-C417-4887-A24C-F6020D1DF122}" type="pres">
      <dgm:prSet presAssocID="{16EE4D4D-C43B-4ECA-8AF1-3E661D22C593}" presName="parentLeftMargin" presStyleLbl="node1" presStyleIdx="0" presStyleCnt="2"/>
      <dgm:spPr/>
    </dgm:pt>
    <dgm:pt modelId="{CE9C66BC-5DF6-46FF-AF2A-8677240AF757}" type="pres">
      <dgm:prSet presAssocID="{16EE4D4D-C43B-4ECA-8AF1-3E661D22C593}" presName="parentText" presStyleLbl="node1" presStyleIdx="1" presStyleCnt="2" custScaleX="119949">
        <dgm:presLayoutVars>
          <dgm:chMax val="0"/>
          <dgm:bulletEnabled val="1"/>
        </dgm:presLayoutVars>
      </dgm:prSet>
      <dgm:spPr/>
    </dgm:pt>
    <dgm:pt modelId="{0998C722-09A1-46C7-BE1E-01217A4AC8BA}" type="pres">
      <dgm:prSet presAssocID="{16EE4D4D-C43B-4ECA-8AF1-3E661D22C593}" presName="negativeSpace" presStyleCnt="0"/>
      <dgm:spPr/>
    </dgm:pt>
    <dgm:pt modelId="{F292E843-89F7-4576-96D2-DF77D5B6F1DD}" type="pres">
      <dgm:prSet presAssocID="{16EE4D4D-C43B-4ECA-8AF1-3E661D22C593}" presName="childText" presStyleLbl="conFgAcc1" presStyleIdx="1" presStyleCnt="2">
        <dgm:presLayoutVars>
          <dgm:bulletEnabled val="1"/>
        </dgm:presLayoutVars>
      </dgm:prSet>
      <dgm:spPr/>
    </dgm:pt>
  </dgm:ptLst>
  <dgm:cxnLst>
    <dgm:cxn modelId="{A6EA3106-BDF0-4FA4-AC36-7A6C54DCD922}" srcId="{FDEB0F72-ADD6-4372-B1E0-E4D19AAAB28F}" destId="{ECA651B8-66BC-4E1E-970C-551C5F5F1F0C}" srcOrd="1" destOrd="0" parTransId="{0F10F989-C05F-441B-9AF0-1AC784611BE1}" sibTransId="{E7B1C28D-9413-430D-B37C-3CC6761DE268}"/>
    <dgm:cxn modelId="{BF73FA0F-0011-4354-BE2A-57EE0C2A2A6B}" srcId="{FDEB0F72-ADD6-4372-B1E0-E4D19AAAB28F}" destId="{07514E66-7FA4-4B97-9A8C-BF881F79DE64}" srcOrd="2" destOrd="0" parTransId="{DFCC5FA7-ED91-432D-9495-6BDB8E5AA7DF}" sibTransId="{64331669-06A2-4C33-B6A6-12295AC478A4}"/>
    <dgm:cxn modelId="{6C227119-9ED9-47F1-8B3E-EA7440D3F760}" type="presOf" srcId="{9650E301-2572-4876-AD74-35A23674B27A}" destId="{A89EFCD0-A9A8-40BF-8198-A336EE87BC3F}" srcOrd="1" destOrd="0" presId="urn:microsoft.com/office/officeart/2005/8/layout/list1"/>
    <dgm:cxn modelId="{02649B26-8EF4-44D9-B72A-A5CBB9E28E3D}" type="presOf" srcId="{37B2E1C9-A870-48D6-B353-9BD3397B43A0}" destId="{066F4DFF-D965-4EA7-9B67-5DEE464D85B3}" srcOrd="0" destOrd="0" presId="urn:microsoft.com/office/officeart/2005/8/layout/list1"/>
    <dgm:cxn modelId="{6408AD28-FE73-4408-9D85-8AB991FC824C}" srcId="{FDEB0F72-ADD6-4372-B1E0-E4D19AAAB28F}" destId="{4F2BCEF8-32E9-463F-8AA0-122B8F963858}" srcOrd="3" destOrd="0" parTransId="{7469965A-4362-48BD-8CDA-9849F2A677F2}" sibTransId="{CA33837C-8096-4295-BA6C-252E4B28F570}"/>
    <dgm:cxn modelId="{8F5F4B60-4113-46B6-AB37-46EC9EAFFE5C}" srcId="{84758569-E18A-47C6-B563-157F9A81184E}" destId="{16EE4D4D-C43B-4ECA-8AF1-3E661D22C593}" srcOrd="1" destOrd="0" parTransId="{1725B786-1359-4629-B034-2ED6F892DB7B}" sibTransId="{91CA8E83-D001-421B-B662-4651124A90C2}"/>
    <dgm:cxn modelId="{A1EBE24C-C62A-4015-908D-02A8B52490BF}" type="presOf" srcId="{9650E301-2572-4876-AD74-35A23674B27A}" destId="{BD5E4D2E-DE73-4281-83A2-EDAE9360E3FF}" srcOrd="0" destOrd="0" presId="urn:microsoft.com/office/officeart/2005/8/layout/list1"/>
    <dgm:cxn modelId="{38AF676E-4D1E-454B-877A-BDD8D1F75FA3}" type="presOf" srcId="{ECA651B8-66BC-4E1E-970C-551C5F5F1F0C}" destId="{F292E843-89F7-4576-96D2-DF77D5B6F1DD}" srcOrd="0" destOrd="2" presId="urn:microsoft.com/office/officeart/2005/8/layout/list1"/>
    <dgm:cxn modelId="{D268A86F-B403-4D20-A56A-EAAA83A8433F}" type="presOf" srcId="{6E1D0ECF-912F-4278-B950-4E64DCEA4892}" destId="{F292E843-89F7-4576-96D2-DF77D5B6F1DD}" srcOrd="0" destOrd="6" presId="urn:microsoft.com/office/officeart/2005/8/layout/list1"/>
    <dgm:cxn modelId="{7D988956-9DAF-446C-BF9E-23CA7360C9EC}" srcId="{84758569-E18A-47C6-B563-157F9A81184E}" destId="{9650E301-2572-4876-AD74-35A23674B27A}" srcOrd="0" destOrd="0" parTransId="{52A61D71-AA01-4047-9E3A-57AC828DEF6D}" sibTransId="{D9C86E0A-7FE7-4EA6-A3F1-81B73BCBCAF2}"/>
    <dgm:cxn modelId="{6863EA83-8CD7-4E1C-9333-D4192A56E761}" type="presOf" srcId="{8ADBA621-094B-40EC-94F1-D9044D005656}" destId="{F292E843-89F7-4576-96D2-DF77D5B6F1DD}" srcOrd="0" destOrd="1" presId="urn:microsoft.com/office/officeart/2005/8/layout/list1"/>
    <dgm:cxn modelId="{1986AA99-D097-40DE-ACE1-40F818D4CFF1}" type="presOf" srcId="{FB460CE0-CCB9-4046-834F-9216ADEA2A55}" destId="{F292E843-89F7-4576-96D2-DF77D5B6F1DD}" srcOrd="0" destOrd="5" presId="urn:microsoft.com/office/officeart/2005/8/layout/list1"/>
    <dgm:cxn modelId="{863FAB9A-596A-48D8-A2DC-5A1C7CD3E26E}" type="presOf" srcId="{84758569-E18A-47C6-B563-157F9A81184E}" destId="{857708D8-C171-4E79-9162-CC68307DEA04}" srcOrd="0" destOrd="0" presId="urn:microsoft.com/office/officeart/2005/8/layout/list1"/>
    <dgm:cxn modelId="{A0CC539C-2868-452C-A023-1985DD959F44}" srcId="{9650E301-2572-4876-AD74-35A23674B27A}" destId="{37B2E1C9-A870-48D6-B353-9BD3397B43A0}" srcOrd="0" destOrd="0" parTransId="{69A1AE33-455D-46AB-A785-105BE3F7B7ED}" sibTransId="{7BCB7F5F-800E-45A7-AEF2-B75B06D880AE}"/>
    <dgm:cxn modelId="{739465A7-6EBC-4234-B730-6AC9E0C07C8C}" type="presOf" srcId="{4F2BCEF8-32E9-463F-8AA0-122B8F963858}" destId="{F292E843-89F7-4576-96D2-DF77D5B6F1DD}" srcOrd="0" destOrd="4" presId="urn:microsoft.com/office/officeart/2005/8/layout/list1"/>
    <dgm:cxn modelId="{7996CEA7-692D-48C0-B6CF-EED16CE17233}" srcId="{FDEB0F72-ADD6-4372-B1E0-E4D19AAAB28F}" destId="{8ADBA621-094B-40EC-94F1-D9044D005656}" srcOrd="0" destOrd="0" parTransId="{1686F6B2-DA71-4F56-B6A2-60822986D2A6}" sibTransId="{D0A15877-D236-4D17-8854-8E6A07A95748}"/>
    <dgm:cxn modelId="{F35397BD-8BCC-4706-92D6-EC3D2D0B66AA}" type="presOf" srcId="{16EE4D4D-C43B-4ECA-8AF1-3E661D22C593}" destId="{CE9C66BC-5DF6-46FF-AF2A-8677240AF757}" srcOrd="1" destOrd="0" presId="urn:microsoft.com/office/officeart/2005/8/layout/list1"/>
    <dgm:cxn modelId="{E6FB1DC4-99CB-4B6E-A3D2-3E3678CE8B9D}" type="presOf" srcId="{16EE4D4D-C43B-4ECA-8AF1-3E661D22C593}" destId="{EC935531-C417-4887-A24C-F6020D1DF122}" srcOrd="0" destOrd="0" presId="urn:microsoft.com/office/officeart/2005/8/layout/list1"/>
    <dgm:cxn modelId="{4A0074C6-B312-4635-917A-4078320DC53B}" srcId="{FB460CE0-CCB9-4046-834F-9216ADEA2A55}" destId="{6E1D0ECF-912F-4278-B950-4E64DCEA4892}" srcOrd="0" destOrd="0" parTransId="{AD123F54-207B-4769-B030-54F55A479F06}" sibTransId="{A2238CD7-44EF-4FA6-9EA7-9E9EA3638CD4}"/>
    <dgm:cxn modelId="{4066CDDC-BF71-4419-9227-17AEB80BA237}" type="presOf" srcId="{07514E66-7FA4-4B97-9A8C-BF881F79DE64}" destId="{F292E843-89F7-4576-96D2-DF77D5B6F1DD}" srcOrd="0" destOrd="3" presId="urn:microsoft.com/office/officeart/2005/8/layout/list1"/>
    <dgm:cxn modelId="{2E91FFE6-5569-46F4-9711-E626D9DCDFC2}" srcId="{16EE4D4D-C43B-4ECA-8AF1-3E661D22C593}" destId="{FB460CE0-CCB9-4046-834F-9216ADEA2A55}" srcOrd="1" destOrd="0" parTransId="{C565FD56-99B1-4383-BBBF-8F21DFC2F595}" sibTransId="{7A8C9503-FC59-4251-8AD5-E3A2C76C0717}"/>
    <dgm:cxn modelId="{3A65F1FA-596A-4974-9851-6527AA6DE02F}" srcId="{16EE4D4D-C43B-4ECA-8AF1-3E661D22C593}" destId="{FDEB0F72-ADD6-4372-B1E0-E4D19AAAB28F}" srcOrd="0" destOrd="0" parTransId="{4400858A-01F0-4BC3-8D16-DB4EA9738904}" sibTransId="{E8FD36A0-4F93-498B-82F0-A5BEFD0ED7CF}"/>
    <dgm:cxn modelId="{DB8D36FF-C60C-427C-BD18-80DE931571A7}" type="presOf" srcId="{FDEB0F72-ADD6-4372-B1E0-E4D19AAAB28F}" destId="{F292E843-89F7-4576-96D2-DF77D5B6F1DD}" srcOrd="0" destOrd="0" presId="urn:microsoft.com/office/officeart/2005/8/layout/list1"/>
    <dgm:cxn modelId="{292938D5-F829-4C81-9B4E-2730B3B133FF}" type="presParOf" srcId="{857708D8-C171-4E79-9162-CC68307DEA04}" destId="{07516B8E-3088-4CEA-9A52-2B0E458E0BFE}" srcOrd="0" destOrd="0" presId="urn:microsoft.com/office/officeart/2005/8/layout/list1"/>
    <dgm:cxn modelId="{62736C22-66BF-44B1-8302-0B6B139DD5B3}" type="presParOf" srcId="{07516B8E-3088-4CEA-9A52-2B0E458E0BFE}" destId="{BD5E4D2E-DE73-4281-83A2-EDAE9360E3FF}" srcOrd="0" destOrd="0" presId="urn:microsoft.com/office/officeart/2005/8/layout/list1"/>
    <dgm:cxn modelId="{4CBA1C69-6682-48DA-888A-9FFED036D24E}" type="presParOf" srcId="{07516B8E-3088-4CEA-9A52-2B0E458E0BFE}" destId="{A89EFCD0-A9A8-40BF-8198-A336EE87BC3F}" srcOrd="1" destOrd="0" presId="urn:microsoft.com/office/officeart/2005/8/layout/list1"/>
    <dgm:cxn modelId="{7B8FF250-0500-4C36-91E8-5C34B87D5F01}" type="presParOf" srcId="{857708D8-C171-4E79-9162-CC68307DEA04}" destId="{8DEF7B26-66BA-4529-9081-46BC5BB9654F}" srcOrd="1" destOrd="0" presId="urn:microsoft.com/office/officeart/2005/8/layout/list1"/>
    <dgm:cxn modelId="{341FEF05-BE3B-4EF1-99C5-3E9340BE949D}" type="presParOf" srcId="{857708D8-C171-4E79-9162-CC68307DEA04}" destId="{066F4DFF-D965-4EA7-9B67-5DEE464D85B3}" srcOrd="2" destOrd="0" presId="urn:microsoft.com/office/officeart/2005/8/layout/list1"/>
    <dgm:cxn modelId="{D0EF57D0-C102-4673-B359-1A2534B26912}" type="presParOf" srcId="{857708D8-C171-4E79-9162-CC68307DEA04}" destId="{74D0FCBC-7E03-4544-8162-4B95B02E9EC3}" srcOrd="3" destOrd="0" presId="urn:microsoft.com/office/officeart/2005/8/layout/list1"/>
    <dgm:cxn modelId="{B8ABC212-3C55-4C81-B717-8861F1D97B04}" type="presParOf" srcId="{857708D8-C171-4E79-9162-CC68307DEA04}" destId="{65F06C17-B447-4374-9C45-01E447A59191}" srcOrd="4" destOrd="0" presId="urn:microsoft.com/office/officeart/2005/8/layout/list1"/>
    <dgm:cxn modelId="{130F62E0-F377-4D0C-BF2E-9149BEEE0EAE}" type="presParOf" srcId="{65F06C17-B447-4374-9C45-01E447A59191}" destId="{EC935531-C417-4887-A24C-F6020D1DF122}" srcOrd="0" destOrd="0" presId="urn:microsoft.com/office/officeart/2005/8/layout/list1"/>
    <dgm:cxn modelId="{6346729A-465E-4AED-A91B-99F2D554A621}" type="presParOf" srcId="{65F06C17-B447-4374-9C45-01E447A59191}" destId="{CE9C66BC-5DF6-46FF-AF2A-8677240AF757}" srcOrd="1" destOrd="0" presId="urn:microsoft.com/office/officeart/2005/8/layout/list1"/>
    <dgm:cxn modelId="{D95431F8-7392-46DA-A85D-A0E1AEDCD0E4}" type="presParOf" srcId="{857708D8-C171-4E79-9162-CC68307DEA04}" destId="{0998C722-09A1-46C7-BE1E-01217A4AC8BA}" srcOrd="5" destOrd="0" presId="urn:microsoft.com/office/officeart/2005/8/layout/list1"/>
    <dgm:cxn modelId="{33794899-221D-4C3B-989B-40948F2B4267}" type="presParOf" srcId="{857708D8-C171-4E79-9162-CC68307DEA04}" destId="{F292E843-89F7-4576-96D2-DF77D5B6F1DD}"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2.xml><?xml version="1.0" encoding="utf-8"?>
<dgm:dataModel xmlns:dgm="http://schemas.openxmlformats.org/drawingml/2006/diagram" xmlns:a="http://schemas.openxmlformats.org/drawingml/2006/main">
  <dgm:ptLst>
    <dgm:pt modelId="{84758569-E18A-47C6-B563-157F9A81184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16EE4D4D-C43B-4ECA-8AF1-3E661D22C593}">
      <dgm:prSet phldrT="[Text]" custT="1"/>
      <dgm:spPr/>
      <dgm:t>
        <a:bodyPr/>
        <a:lstStyle/>
        <a:p>
          <a:r>
            <a:rPr lang="en-US" sz="2800" dirty="0"/>
            <a:t>Issues in FCF Analysis</a:t>
          </a:r>
        </a:p>
      </dgm:t>
    </dgm:pt>
    <dgm:pt modelId="{1725B786-1359-4629-B034-2ED6F892DB7B}" type="parTrans" cxnId="{8F5F4B60-4113-46B6-AB37-46EC9EAFFE5C}">
      <dgm:prSet/>
      <dgm:spPr/>
      <dgm:t>
        <a:bodyPr/>
        <a:lstStyle/>
        <a:p>
          <a:endParaRPr lang="en-US"/>
        </a:p>
      </dgm:t>
    </dgm:pt>
    <dgm:pt modelId="{91CA8E83-D001-421B-B662-4651124A90C2}" type="sibTrans" cxnId="{8F5F4B60-4113-46B6-AB37-46EC9EAFFE5C}">
      <dgm:prSet/>
      <dgm:spPr/>
      <dgm:t>
        <a:bodyPr/>
        <a:lstStyle/>
        <a:p>
          <a:endParaRPr lang="en-US"/>
        </a:p>
      </dgm:t>
    </dgm:pt>
    <dgm:pt modelId="{0F6AAB9B-21F0-40ED-A920-E7C77C3D69DB}">
      <dgm:prSet custT="1"/>
      <dgm:spPr/>
      <dgm:t>
        <a:bodyPr/>
        <a:lstStyle/>
        <a:p>
          <a:r>
            <a:rPr lang="en-US" sz="2800" b="0" dirty="0"/>
            <a:t>Dividends versus free cash flows</a:t>
          </a:r>
        </a:p>
      </dgm:t>
    </dgm:pt>
    <dgm:pt modelId="{5277F48D-6AFF-4FAA-BF46-DDB4CBA23C04}" type="parTrans" cxnId="{0E7683F7-8930-4235-B740-336330AB3320}">
      <dgm:prSet/>
      <dgm:spPr/>
      <dgm:t>
        <a:bodyPr/>
        <a:lstStyle/>
        <a:p>
          <a:endParaRPr lang="en-US"/>
        </a:p>
      </dgm:t>
    </dgm:pt>
    <dgm:pt modelId="{992D02C8-A3A2-4B74-9DED-7486B8238B63}" type="sibTrans" cxnId="{0E7683F7-8930-4235-B740-336330AB3320}">
      <dgm:prSet/>
      <dgm:spPr/>
      <dgm:t>
        <a:bodyPr/>
        <a:lstStyle/>
        <a:p>
          <a:endParaRPr lang="en-US"/>
        </a:p>
      </dgm:t>
    </dgm:pt>
    <dgm:pt modelId="{DE5D0CAF-3D71-4D5D-A622-CDD6C71CEB41}">
      <dgm:prSet custT="1"/>
      <dgm:spPr/>
      <dgm:t>
        <a:bodyPr/>
        <a:lstStyle/>
        <a:p>
          <a:r>
            <a:rPr lang="en-US" sz="2800" b="0" dirty="0"/>
            <a:t>Financial statement discrepancies</a:t>
          </a:r>
        </a:p>
      </dgm:t>
    </dgm:pt>
    <dgm:pt modelId="{B818EC41-7E9C-4263-BA97-E40A579DEA67}" type="parTrans" cxnId="{274EAB81-77BD-4035-BCFC-2EE80A90E8B8}">
      <dgm:prSet/>
      <dgm:spPr/>
      <dgm:t>
        <a:bodyPr/>
        <a:lstStyle/>
        <a:p>
          <a:endParaRPr lang="en-US"/>
        </a:p>
      </dgm:t>
    </dgm:pt>
    <dgm:pt modelId="{896CE78D-0795-4216-8BAC-6C1F4AA06B67}" type="sibTrans" cxnId="{274EAB81-77BD-4035-BCFC-2EE80A90E8B8}">
      <dgm:prSet/>
      <dgm:spPr/>
      <dgm:t>
        <a:bodyPr/>
        <a:lstStyle/>
        <a:p>
          <a:endParaRPr lang="en-US"/>
        </a:p>
      </dgm:t>
    </dgm:pt>
    <dgm:pt modelId="{280D17DF-2BB1-4086-8F95-4F3E4CF0A057}">
      <dgm:prSet custT="1"/>
      <dgm:spPr/>
      <dgm:t>
        <a:bodyPr/>
        <a:lstStyle/>
        <a:p>
          <a:r>
            <a:rPr lang="en-US" sz="2800" b="0" dirty="0"/>
            <a:t>Shareholder cash flows and leverage</a:t>
          </a:r>
        </a:p>
      </dgm:t>
    </dgm:pt>
    <dgm:pt modelId="{490A3443-7344-411B-98C6-A6164A0ACFAE}" type="parTrans" cxnId="{AAD3E0DA-9694-45E2-916D-BA0993C3EAFE}">
      <dgm:prSet/>
      <dgm:spPr/>
      <dgm:t>
        <a:bodyPr/>
        <a:lstStyle/>
        <a:p>
          <a:endParaRPr lang="en-US"/>
        </a:p>
      </dgm:t>
    </dgm:pt>
    <dgm:pt modelId="{84AE1A1B-DCB1-4D5B-9DCB-E25320991D00}" type="sibTrans" cxnId="{AAD3E0DA-9694-45E2-916D-BA0993C3EAFE}">
      <dgm:prSet/>
      <dgm:spPr/>
      <dgm:t>
        <a:bodyPr/>
        <a:lstStyle/>
        <a:p>
          <a:endParaRPr lang="en-US"/>
        </a:p>
      </dgm:t>
    </dgm:pt>
    <dgm:pt modelId="{1E63275A-FF83-40D6-A090-7126EA1F88FB}">
      <dgm:prSet custT="1"/>
      <dgm:spPr/>
      <dgm:t>
        <a:bodyPr/>
        <a:lstStyle/>
        <a:p>
          <a:r>
            <a:rPr lang="en-US" sz="2800" b="0" dirty="0"/>
            <a:t>FCFF and FCFE versus EBITDA and net income</a:t>
          </a:r>
        </a:p>
      </dgm:t>
    </dgm:pt>
    <dgm:pt modelId="{9ED4C0A2-D0BC-41BC-96BE-546A29A0FEA7}" type="parTrans" cxnId="{01D1F4C7-8DAC-47BF-ACC7-B87C4602FBC3}">
      <dgm:prSet/>
      <dgm:spPr/>
      <dgm:t>
        <a:bodyPr/>
        <a:lstStyle/>
        <a:p>
          <a:endParaRPr lang="en-US"/>
        </a:p>
      </dgm:t>
    </dgm:pt>
    <dgm:pt modelId="{1A009775-0D00-4948-AEAB-E3CBF8F36918}" type="sibTrans" cxnId="{01D1F4C7-8DAC-47BF-ACC7-B87C4602FBC3}">
      <dgm:prSet/>
      <dgm:spPr/>
      <dgm:t>
        <a:bodyPr/>
        <a:lstStyle/>
        <a:p>
          <a:endParaRPr lang="en-US"/>
        </a:p>
      </dgm:t>
    </dgm:pt>
    <dgm:pt modelId="{EFE69063-9A2E-489D-9943-E7ACF9C2B1CB}">
      <dgm:prSet custT="1"/>
      <dgm:spPr/>
      <dgm:t>
        <a:bodyPr/>
        <a:lstStyle/>
        <a:p>
          <a:r>
            <a:rPr lang="en-US" sz="2800" b="0" dirty="0"/>
            <a:t>Country adjustments</a:t>
          </a:r>
        </a:p>
      </dgm:t>
    </dgm:pt>
    <dgm:pt modelId="{6C3E9C1C-FA29-452E-A53A-6C98DBC5D976}" type="parTrans" cxnId="{75978529-16F2-4CE9-B530-5CA62F4A5A3A}">
      <dgm:prSet/>
      <dgm:spPr/>
      <dgm:t>
        <a:bodyPr/>
        <a:lstStyle/>
        <a:p>
          <a:endParaRPr lang="en-US"/>
        </a:p>
      </dgm:t>
    </dgm:pt>
    <dgm:pt modelId="{A5D352EA-5F42-4F41-B553-F03408572387}" type="sibTrans" cxnId="{75978529-16F2-4CE9-B530-5CA62F4A5A3A}">
      <dgm:prSet/>
      <dgm:spPr/>
      <dgm:t>
        <a:bodyPr/>
        <a:lstStyle/>
        <a:p>
          <a:endParaRPr lang="en-US"/>
        </a:p>
      </dgm:t>
    </dgm:pt>
    <dgm:pt modelId="{64A50ED7-0B8D-432C-AC21-D6C9BE214F07}">
      <dgm:prSet custT="1"/>
      <dgm:spPr/>
      <dgm:t>
        <a:bodyPr/>
        <a:lstStyle/>
        <a:p>
          <a:r>
            <a:rPr lang="en-US" sz="2800" b="0" dirty="0">
              <a:solidFill>
                <a:schemeClr val="tx1"/>
              </a:solidFill>
            </a:rPr>
            <a:t>Sensitivity analysis</a:t>
          </a:r>
        </a:p>
      </dgm:t>
    </dgm:pt>
    <dgm:pt modelId="{B48B1412-201B-47AA-825B-9CB8B753F358}" type="parTrans" cxnId="{65F5D298-59BB-4FCA-A1F4-0FE9BE57602F}">
      <dgm:prSet/>
      <dgm:spPr/>
      <dgm:t>
        <a:bodyPr/>
        <a:lstStyle/>
        <a:p>
          <a:endParaRPr lang="en-US"/>
        </a:p>
      </dgm:t>
    </dgm:pt>
    <dgm:pt modelId="{B6D7F564-DE17-4A0E-827E-81A70DDEE0FD}" type="sibTrans" cxnId="{65F5D298-59BB-4FCA-A1F4-0FE9BE57602F}">
      <dgm:prSet/>
      <dgm:spPr/>
      <dgm:t>
        <a:bodyPr/>
        <a:lstStyle/>
        <a:p>
          <a:endParaRPr lang="en-US"/>
        </a:p>
      </dgm:t>
    </dgm:pt>
    <dgm:pt modelId="{4710F015-71B7-4267-A042-B9238D602A94}">
      <dgm:prSet custT="1"/>
      <dgm:spPr/>
      <dgm:t>
        <a:bodyPr/>
        <a:lstStyle/>
        <a:p>
          <a:r>
            <a:rPr lang="en-US" sz="2800" dirty="0">
              <a:solidFill>
                <a:schemeClr val="tx1"/>
              </a:solidFill>
              <a:latin typeface="Arial" charset="0"/>
              <a:ea typeface="+mn-ea"/>
              <a:cs typeface="+mn-cs"/>
            </a:rPr>
            <a:t>Nonoperating assets</a:t>
          </a:r>
          <a:endParaRPr lang="en-US" sz="2800" b="0" dirty="0">
            <a:solidFill>
              <a:schemeClr val="tx1"/>
            </a:solidFill>
          </a:endParaRPr>
        </a:p>
      </dgm:t>
    </dgm:pt>
    <dgm:pt modelId="{834929A4-E744-4F42-B5AC-CA98D25562ED}" type="parTrans" cxnId="{CB66A99A-E484-4746-8852-6535870A0740}">
      <dgm:prSet/>
      <dgm:spPr/>
      <dgm:t>
        <a:bodyPr/>
        <a:lstStyle/>
        <a:p>
          <a:endParaRPr lang="en-US"/>
        </a:p>
      </dgm:t>
    </dgm:pt>
    <dgm:pt modelId="{820C64BD-8923-48FB-9A2D-FBBE93FC6BD9}" type="sibTrans" cxnId="{CB66A99A-E484-4746-8852-6535870A0740}">
      <dgm:prSet/>
      <dgm:spPr/>
      <dgm:t>
        <a:bodyPr/>
        <a:lstStyle/>
        <a:p>
          <a:endParaRPr lang="en-US"/>
        </a:p>
      </dgm:t>
    </dgm:pt>
    <dgm:pt modelId="{857708D8-C171-4E79-9162-CC68307DEA04}" type="pres">
      <dgm:prSet presAssocID="{84758569-E18A-47C6-B563-157F9A81184E}" presName="linear" presStyleCnt="0">
        <dgm:presLayoutVars>
          <dgm:dir/>
          <dgm:animLvl val="lvl"/>
          <dgm:resizeHandles val="exact"/>
        </dgm:presLayoutVars>
      </dgm:prSet>
      <dgm:spPr/>
    </dgm:pt>
    <dgm:pt modelId="{65F06C17-B447-4374-9C45-01E447A59191}" type="pres">
      <dgm:prSet presAssocID="{16EE4D4D-C43B-4ECA-8AF1-3E661D22C593}" presName="parentLin" presStyleCnt="0"/>
      <dgm:spPr/>
    </dgm:pt>
    <dgm:pt modelId="{EC935531-C417-4887-A24C-F6020D1DF122}" type="pres">
      <dgm:prSet presAssocID="{16EE4D4D-C43B-4ECA-8AF1-3E661D22C593}" presName="parentLeftMargin" presStyleLbl="node1" presStyleIdx="0" presStyleCnt="1"/>
      <dgm:spPr/>
    </dgm:pt>
    <dgm:pt modelId="{CE9C66BC-5DF6-46FF-AF2A-8677240AF757}" type="pres">
      <dgm:prSet presAssocID="{16EE4D4D-C43B-4ECA-8AF1-3E661D22C593}" presName="parentText" presStyleLbl="node1" presStyleIdx="0" presStyleCnt="1" custScaleX="119949" custScaleY="45492">
        <dgm:presLayoutVars>
          <dgm:chMax val="0"/>
          <dgm:bulletEnabled val="1"/>
        </dgm:presLayoutVars>
      </dgm:prSet>
      <dgm:spPr/>
    </dgm:pt>
    <dgm:pt modelId="{0998C722-09A1-46C7-BE1E-01217A4AC8BA}" type="pres">
      <dgm:prSet presAssocID="{16EE4D4D-C43B-4ECA-8AF1-3E661D22C593}" presName="negativeSpace" presStyleCnt="0"/>
      <dgm:spPr/>
    </dgm:pt>
    <dgm:pt modelId="{F292E843-89F7-4576-96D2-DF77D5B6F1DD}" type="pres">
      <dgm:prSet presAssocID="{16EE4D4D-C43B-4ECA-8AF1-3E661D22C593}" presName="childText" presStyleLbl="conFgAcc1" presStyleIdx="0" presStyleCnt="1">
        <dgm:presLayoutVars>
          <dgm:bulletEnabled val="1"/>
        </dgm:presLayoutVars>
      </dgm:prSet>
      <dgm:spPr/>
    </dgm:pt>
  </dgm:ptLst>
  <dgm:cxnLst>
    <dgm:cxn modelId="{75978529-16F2-4CE9-B530-5CA62F4A5A3A}" srcId="{16EE4D4D-C43B-4ECA-8AF1-3E661D22C593}" destId="{EFE69063-9A2E-489D-9943-E7ACF9C2B1CB}" srcOrd="4" destOrd="0" parTransId="{6C3E9C1C-FA29-452E-A53A-6C98DBC5D976}" sibTransId="{A5D352EA-5F42-4F41-B553-F03408572387}"/>
    <dgm:cxn modelId="{C0946A2D-B42E-469D-9E00-A059C9743C7B}" type="presOf" srcId="{0F6AAB9B-21F0-40ED-A920-E7C77C3D69DB}" destId="{F292E843-89F7-4576-96D2-DF77D5B6F1DD}" srcOrd="0" destOrd="1" presId="urn:microsoft.com/office/officeart/2005/8/layout/list1"/>
    <dgm:cxn modelId="{8F5F4B60-4113-46B6-AB37-46EC9EAFFE5C}" srcId="{84758569-E18A-47C6-B563-157F9A81184E}" destId="{16EE4D4D-C43B-4ECA-8AF1-3E661D22C593}" srcOrd="0" destOrd="0" parTransId="{1725B786-1359-4629-B034-2ED6F892DB7B}" sibTransId="{91CA8E83-D001-421B-B662-4651124A90C2}"/>
    <dgm:cxn modelId="{EAC32E66-00F2-427D-9248-6F42E9209869}" type="presOf" srcId="{16EE4D4D-C43B-4ECA-8AF1-3E661D22C593}" destId="{EC935531-C417-4887-A24C-F6020D1DF122}" srcOrd="0" destOrd="0" presId="urn:microsoft.com/office/officeart/2005/8/layout/list1"/>
    <dgm:cxn modelId="{E93C7A67-944D-4C7C-9B8B-4362D344B515}" type="presOf" srcId="{DE5D0CAF-3D71-4D5D-A622-CDD6C71CEB41}" destId="{F292E843-89F7-4576-96D2-DF77D5B6F1DD}" srcOrd="0" destOrd="0" presId="urn:microsoft.com/office/officeart/2005/8/layout/list1"/>
    <dgm:cxn modelId="{E09A906C-E44B-43CE-BD41-1051C5E4FA0C}" type="presOf" srcId="{64A50ED7-0B8D-432C-AC21-D6C9BE214F07}" destId="{F292E843-89F7-4576-96D2-DF77D5B6F1DD}" srcOrd="0" destOrd="5" presId="urn:microsoft.com/office/officeart/2005/8/layout/list1"/>
    <dgm:cxn modelId="{9DDC3377-DF82-4215-996F-EA44B5C600B1}" type="presOf" srcId="{280D17DF-2BB1-4086-8F95-4F3E4CF0A057}" destId="{F292E843-89F7-4576-96D2-DF77D5B6F1DD}" srcOrd="0" destOrd="2" presId="urn:microsoft.com/office/officeart/2005/8/layout/list1"/>
    <dgm:cxn modelId="{274EAB81-77BD-4035-BCFC-2EE80A90E8B8}" srcId="{16EE4D4D-C43B-4ECA-8AF1-3E661D22C593}" destId="{DE5D0CAF-3D71-4D5D-A622-CDD6C71CEB41}" srcOrd="0" destOrd="0" parTransId="{B818EC41-7E9C-4263-BA97-E40A579DEA67}" sibTransId="{896CE78D-0795-4216-8BAC-6C1F4AA06B67}"/>
    <dgm:cxn modelId="{C359ED8D-840D-41F2-BB1B-FD6D6640ADAC}" type="presOf" srcId="{EFE69063-9A2E-489D-9943-E7ACF9C2B1CB}" destId="{F292E843-89F7-4576-96D2-DF77D5B6F1DD}" srcOrd="0" destOrd="4" presId="urn:microsoft.com/office/officeart/2005/8/layout/list1"/>
    <dgm:cxn modelId="{65F5D298-59BB-4FCA-A1F4-0FE9BE57602F}" srcId="{16EE4D4D-C43B-4ECA-8AF1-3E661D22C593}" destId="{64A50ED7-0B8D-432C-AC21-D6C9BE214F07}" srcOrd="5" destOrd="0" parTransId="{B48B1412-201B-47AA-825B-9CB8B753F358}" sibTransId="{B6D7F564-DE17-4A0E-827E-81A70DDEE0FD}"/>
    <dgm:cxn modelId="{CB66A99A-E484-4746-8852-6535870A0740}" srcId="{16EE4D4D-C43B-4ECA-8AF1-3E661D22C593}" destId="{4710F015-71B7-4267-A042-B9238D602A94}" srcOrd="6" destOrd="0" parTransId="{834929A4-E744-4F42-B5AC-CA98D25562ED}" sibTransId="{820C64BD-8923-48FB-9A2D-FBBE93FC6BD9}"/>
    <dgm:cxn modelId="{4544BCA2-79EB-4CC0-9B9F-AC543A49A732}" type="presOf" srcId="{1E63275A-FF83-40D6-A090-7126EA1F88FB}" destId="{F292E843-89F7-4576-96D2-DF77D5B6F1DD}" srcOrd="0" destOrd="3" presId="urn:microsoft.com/office/officeart/2005/8/layout/list1"/>
    <dgm:cxn modelId="{383358B6-7BF5-4009-AD93-6CBE9E23ABE5}" type="presOf" srcId="{84758569-E18A-47C6-B563-157F9A81184E}" destId="{857708D8-C171-4E79-9162-CC68307DEA04}" srcOrd="0" destOrd="0" presId="urn:microsoft.com/office/officeart/2005/8/layout/list1"/>
    <dgm:cxn modelId="{01D1F4C7-8DAC-47BF-ACC7-B87C4602FBC3}" srcId="{16EE4D4D-C43B-4ECA-8AF1-3E661D22C593}" destId="{1E63275A-FF83-40D6-A090-7126EA1F88FB}" srcOrd="3" destOrd="0" parTransId="{9ED4C0A2-D0BC-41BC-96BE-546A29A0FEA7}" sibTransId="{1A009775-0D00-4948-AEAB-E3CBF8F36918}"/>
    <dgm:cxn modelId="{38ED4FD6-BE36-496D-8F86-A8489983A72E}" type="presOf" srcId="{4710F015-71B7-4267-A042-B9238D602A94}" destId="{F292E843-89F7-4576-96D2-DF77D5B6F1DD}" srcOrd="0" destOrd="6" presId="urn:microsoft.com/office/officeart/2005/8/layout/list1"/>
    <dgm:cxn modelId="{AAD3E0DA-9694-45E2-916D-BA0993C3EAFE}" srcId="{16EE4D4D-C43B-4ECA-8AF1-3E661D22C593}" destId="{280D17DF-2BB1-4086-8F95-4F3E4CF0A057}" srcOrd="2" destOrd="0" parTransId="{490A3443-7344-411B-98C6-A6164A0ACFAE}" sibTransId="{84AE1A1B-DCB1-4D5B-9DCB-E25320991D00}"/>
    <dgm:cxn modelId="{698BCCEE-41EE-4DC7-963C-AA88AFB65D58}" type="presOf" srcId="{16EE4D4D-C43B-4ECA-8AF1-3E661D22C593}" destId="{CE9C66BC-5DF6-46FF-AF2A-8677240AF757}" srcOrd="1" destOrd="0" presId="urn:microsoft.com/office/officeart/2005/8/layout/list1"/>
    <dgm:cxn modelId="{0E7683F7-8930-4235-B740-336330AB3320}" srcId="{16EE4D4D-C43B-4ECA-8AF1-3E661D22C593}" destId="{0F6AAB9B-21F0-40ED-A920-E7C77C3D69DB}" srcOrd="1" destOrd="0" parTransId="{5277F48D-6AFF-4FAA-BF46-DDB4CBA23C04}" sibTransId="{992D02C8-A3A2-4B74-9DED-7486B8238B63}"/>
    <dgm:cxn modelId="{E38F5808-ABFA-4E90-B567-51CD20D49DD3}" type="presParOf" srcId="{857708D8-C171-4E79-9162-CC68307DEA04}" destId="{65F06C17-B447-4374-9C45-01E447A59191}" srcOrd="0" destOrd="0" presId="urn:microsoft.com/office/officeart/2005/8/layout/list1"/>
    <dgm:cxn modelId="{4E86BE0F-8745-4064-9EFA-4E32C00EA504}" type="presParOf" srcId="{65F06C17-B447-4374-9C45-01E447A59191}" destId="{EC935531-C417-4887-A24C-F6020D1DF122}" srcOrd="0" destOrd="0" presId="urn:microsoft.com/office/officeart/2005/8/layout/list1"/>
    <dgm:cxn modelId="{D8551201-9FE5-46F1-BB47-50E0729081DF}" type="presParOf" srcId="{65F06C17-B447-4374-9C45-01E447A59191}" destId="{CE9C66BC-5DF6-46FF-AF2A-8677240AF757}" srcOrd="1" destOrd="0" presId="urn:microsoft.com/office/officeart/2005/8/layout/list1"/>
    <dgm:cxn modelId="{AB9B0690-E5B9-48EF-A96A-E38C96D16E9F}" type="presParOf" srcId="{857708D8-C171-4E79-9162-CC68307DEA04}" destId="{0998C722-09A1-46C7-BE1E-01217A4AC8BA}" srcOrd="1" destOrd="0" presId="urn:microsoft.com/office/officeart/2005/8/layout/list1"/>
    <dgm:cxn modelId="{7965F9E3-BFB6-44DD-A23A-0625A322B719}" type="presParOf" srcId="{857708D8-C171-4E79-9162-CC68307DEA04}" destId="{F292E843-89F7-4576-96D2-DF77D5B6F1DD}"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3.xml><?xml version="1.0" encoding="utf-8"?>
<dgm:dataModel xmlns:dgm="http://schemas.openxmlformats.org/drawingml/2006/diagram" xmlns:a="http://schemas.openxmlformats.org/drawingml/2006/main">
  <dgm:ptLst>
    <dgm:pt modelId="{84758569-E18A-47C6-B563-157F9A81184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650E301-2572-4876-AD74-35A23674B27A}">
      <dgm:prSet phldrT="[Text]" custT="1"/>
      <dgm:spPr/>
      <dgm:t>
        <a:bodyPr/>
        <a:lstStyle/>
        <a:p>
          <a:r>
            <a:rPr lang="en-US" sz="2800" dirty="0"/>
            <a:t>Forecasting FCFF and FCFE</a:t>
          </a:r>
        </a:p>
      </dgm:t>
    </dgm:pt>
    <dgm:pt modelId="{52A61D71-AA01-4047-9E3A-57AC828DEF6D}" type="parTrans" cxnId="{7D988956-9DAF-446C-BF9E-23CA7360C9EC}">
      <dgm:prSet/>
      <dgm:spPr/>
      <dgm:t>
        <a:bodyPr/>
        <a:lstStyle/>
        <a:p>
          <a:endParaRPr lang="en-US"/>
        </a:p>
      </dgm:t>
    </dgm:pt>
    <dgm:pt modelId="{D9C86E0A-7FE7-4EA6-A3F1-81B73BCBCAF2}" type="sibTrans" cxnId="{7D988956-9DAF-446C-BF9E-23CA7360C9EC}">
      <dgm:prSet/>
      <dgm:spPr/>
      <dgm:t>
        <a:bodyPr/>
        <a:lstStyle/>
        <a:p>
          <a:endParaRPr lang="en-US"/>
        </a:p>
      </dgm:t>
    </dgm:pt>
    <dgm:pt modelId="{16EE4D4D-C43B-4ECA-8AF1-3E661D22C593}">
      <dgm:prSet phldrT="[Text]" custT="1"/>
      <dgm:spPr/>
      <dgm:t>
        <a:bodyPr/>
        <a:lstStyle/>
        <a:p>
          <a:r>
            <a:rPr lang="en-US" sz="2800" dirty="0"/>
            <a:t>FCF Valuation Models</a:t>
          </a:r>
        </a:p>
      </dgm:t>
    </dgm:pt>
    <dgm:pt modelId="{1725B786-1359-4629-B034-2ED6F892DB7B}" type="parTrans" cxnId="{8F5F4B60-4113-46B6-AB37-46EC9EAFFE5C}">
      <dgm:prSet/>
      <dgm:spPr/>
      <dgm:t>
        <a:bodyPr/>
        <a:lstStyle/>
        <a:p>
          <a:endParaRPr lang="en-US"/>
        </a:p>
      </dgm:t>
    </dgm:pt>
    <dgm:pt modelId="{91CA8E83-D001-421B-B662-4651124A90C2}" type="sibTrans" cxnId="{8F5F4B60-4113-46B6-AB37-46EC9EAFFE5C}">
      <dgm:prSet/>
      <dgm:spPr/>
      <dgm:t>
        <a:bodyPr/>
        <a:lstStyle/>
        <a:p>
          <a:endParaRPr lang="en-US"/>
        </a:p>
      </dgm:t>
    </dgm:pt>
    <dgm:pt modelId="{52002A39-6650-490B-95C1-965B3230CCD3}">
      <dgm:prSet/>
      <dgm:spPr/>
      <dgm:t>
        <a:bodyPr/>
        <a:lstStyle/>
        <a:p>
          <a:r>
            <a:rPr lang="en-US" dirty="0"/>
            <a:t>Assume EBIT margin, FCInv, and WCInv are proportional to sales</a:t>
          </a:r>
        </a:p>
      </dgm:t>
    </dgm:pt>
    <dgm:pt modelId="{9C1B7C35-6248-4934-A241-A34FF310B557}" type="parTrans" cxnId="{8D07C65B-54FD-4F34-8B3E-8F82BF66AD4E}">
      <dgm:prSet/>
      <dgm:spPr/>
      <dgm:t>
        <a:bodyPr/>
        <a:lstStyle/>
        <a:p>
          <a:endParaRPr lang="en-US"/>
        </a:p>
      </dgm:t>
    </dgm:pt>
    <dgm:pt modelId="{A501D958-E74E-4E35-AEE7-D8EE6EFB3CBF}" type="sibTrans" cxnId="{8D07C65B-54FD-4F34-8B3E-8F82BF66AD4E}">
      <dgm:prSet/>
      <dgm:spPr/>
      <dgm:t>
        <a:bodyPr/>
        <a:lstStyle/>
        <a:p>
          <a:endParaRPr lang="en-US"/>
        </a:p>
      </dgm:t>
    </dgm:pt>
    <dgm:pt modelId="{DAF93193-68F2-4494-8863-733D99183157}">
      <dgm:prSet/>
      <dgm:spPr/>
      <dgm:t>
        <a:bodyPr/>
        <a:lstStyle/>
        <a:p>
          <a:r>
            <a:rPr lang="en-US" dirty="0"/>
            <a:t>Forecast sales growth</a:t>
          </a:r>
        </a:p>
      </dgm:t>
    </dgm:pt>
    <dgm:pt modelId="{EDBA0FE2-3855-4B44-BC97-E1E615FA071D}" type="parTrans" cxnId="{1CA77AFD-44BC-4FBB-9B75-444F9DD15900}">
      <dgm:prSet/>
      <dgm:spPr/>
      <dgm:t>
        <a:bodyPr/>
        <a:lstStyle/>
        <a:p>
          <a:endParaRPr lang="en-US"/>
        </a:p>
      </dgm:t>
    </dgm:pt>
    <dgm:pt modelId="{DF6354F8-220B-469D-A25E-B6AC43766517}" type="sibTrans" cxnId="{1CA77AFD-44BC-4FBB-9B75-444F9DD15900}">
      <dgm:prSet/>
      <dgm:spPr/>
      <dgm:t>
        <a:bodyPr/>
        <a:lstStyle/>
        <a:p>
          <a:endParaRPr lang="en-US"/>
        </a:p>
      </dgm:t>
    </dgm:pt>
    <dgm:pt modelId="{F055E018-3328-4A5F-8FE9-189EC867B74A}">
      <dgm:prSet/>
      <dgm:spPr/>
      <dgm:t>
        <a:bodyPr/>
        <a:lstStyle/>
        <a:p>
          <a:r>
            <a:rPr lang="en-US" dirty="0"/>
            <a:t>For FCFE, assume debt ratio is constant</a:t>
          </a:r>
        </a:p>
      </dgm:t>
    </dgm:pt>
    <dgm:pt modelId="{D9A23975-6CAE-400F-B361-B288DC23448C}" type="parTrans" cxnId="{CFA4FCA9-F6C1-48AB-B715-E40241F2E435}">
      <dgm:prSet/>
      <dgm:spPr/>
      <dgm:t>
        <a:bodyPr/>
        <a:lstStyle/>
        <a:p>
          <a:endParaRPr lang="en-US"/>
        </a:p>
      </dgm:t>
    </dgm:pt>
    <dgm:pt modelId="{D821C95C-EA4F-40AB-9951-064516707F8F}" type="sibTrans" cxnId="{CFA4FCA9-F6C1-48AB-B715-E40241F2E435}">
      <dgm:prSet/>
      <dgm:spPr/>
      <dgm:t>
        <a:bodyPr/>
        <a:lstStyle/>
        <a:p>
          <a:endParaRPr lang="en-US"/>
        </a:p>
      </dgm:t>
    </dgm:pt>
    <dgm:pt modelId="{DE5D0CAF-3D71-4D5D-A622-CDD6C71CEB41}">
      <dgm:prSet/>
      <dgm:spPr/>
      <dgm:t>
        <a:bodyPr/>
        <a:lstStyle/>
        <a:p>
          <a:r>
            <a:rPr lang="en-US" b="0" dirty="0"/>
            <a:t>Two-stage with distinct growth in each stage</a:t>
          </a:r>
        </a:p>
      </dgm:t>
    </dgm:pt>
    <dgm:pt modelId="{B818EC41-7E9C-4263-BA97-E40A579DEA67}" type="parTrans" cxnId="{274EAB81-77BD-4035-BCFC-2EE80A90E8B8}">
      <dgm:prSet/>
      <dgm:spPr/>
      <dgm:t>
        <a:bodyPr/>
        <a:lstStyle/>
        <a:p>
          <a:endParaRPr lang="en-US"/>
        </a:p>
      </dgm:t>
    </dgm:pt>
    <dgm:pt modelId="{896CE78D-0795-4216-8BAC-6C1F4AA06B67}" type="sibTrans" cxnId="{274EAB81-77BD-4035-BCFC-2EE80A90E8B8}">
      <dgm:prSet/>
      <dgm:spPr/>
      <dgm:t>
        <a:bodyPr/>
        <a:lstStyle/>
        <a:p>
          <a:endParaRPr lang="en-US"/>
        </a:p>
      </dgm:t>
    </dgm:pt>
    <dgm:pt modelId="{A9BCFAF9-BD82-46FA-A871-5A03BB4B39D4}">
      <dgm:prSet/>
      <dgm:spPr/>
      <dgm:t>
        <a:bodyPr/>
        <a:lstStyle/>
        <a:p>
          <a:r>
            <a:rPr lang="en-US" b="0" dirty="0"/>
            <a:t>Two-stage with declining growth from Stage 1 to Stage 2</a:t>
          </a:r>
        </a:p>
      </dgm:t>
    </dgm:pt>
    <dgm:pt modelId="{6AA13018-B703-4994-BE12-F2FC064075AA}" type="parTrans" cxnId="{DC317D57-A3B8-4DC8-88ED-B4DE07E7CC80}">
      <dgm:prSet/>
      <dgm:spPr/>
      <dgm:t>
        <a:bodyPr/>
        <a:lstStyle/>
        <a:p>
          <a:endParaRPr lang="en-US"/>
        </a:p>
      </dgm:t>
    </dgm:pt>
    <dgm:pt modelId="{E3845DC2-9485-40D4-8FBE-89B1C1347708}" type="sibTrans" cxnId="{DC317D57-A3B8-4DC8-88ED-B4DE07E7CC80}">
      <dgm:prSet/>
      <dgm:spPr/>
      <dgm:t>
        <a:bodyPr/>
        <a:lstStyle/>
        <a:p>
          <a:endParaRPr lang="en-US"/>
        </a:p>
      </dgm:t>
    </dgm:pt>
    <dgm:pt modelId="{5862B67B-4A5F-4C7A-A69E-99FE643B9896}">
      <dgm:prSet/>
      <dgm:spPr/>
      <dgm:t>
        <a:bodyPr/>
        <a:lstStyle/>
        <a:p>
          <a:r>
            <a:rPr lang="en-US" b="0" dirty="0"/>
            <a:t>Three-stage model</a:t>
          </a:r>
        </a:p>
      </dgm:t>
    </dgm:pt>
    <dgm:pt modelId="{15128374-67E4-4971-81DD-A27138A19EFF}" type="parTrans" cxnId="{B736BFE5-9845-436E-A49A-924EFE2F062F}">
      <dgm:prSet/>
      <dgm:spPr/>
      <dgm:t>
        <a:bodyPr/>
        <a:lstStyle/>
        <a:p>
          <a:endParaRPr lang="en-US"/>
        </a:p>
      </dgm:t>
    </dgm:pt>
    <dgm:pt modelId="{675F3483-CFD8-4272-B0D3-FF839BC894FE}" type="sibTrans" cxnId="{B736BFE5-9845-436E-A49A-924EFE2F062F}">
      <dgm:prSet/>
      <dgm:spPr/>
      <dgm:t>
        <a:bodyPr/>
        <a:lstStyle/>
        <a:p>
          <a:endParaRPr lang="en-US"/>
        </a:p>
      </dgm:t>
    </dgm:pt>
    <dgm:pt modelId="{857708D8-C171-4E79-9162-CC68307DEA04}" type="pres">
      <dgm:prSet presAssocID="{84758569-E18A-47C6-B563-157F9A81184E}" presName="linear" presStyleCnt="0">
        <dgm:presLayoutVars>
          <dgm:dir/>
          <dgm:animLvl val="lvl"/>
          <dgm:resizeHandles val="exact"/>
        </dgm:presLayoutVars>
      </dgm:prSet>
      <dgm:spPr/>
    </dgm:pt>
    <dgm:pt modelId="{07516B8E-3088-4CEA-9A52-2B0E458E0BFE}" type="pres">
      <dgm:prSet presAssocID="{9650E301-2572-4876-AD74-35A23674B27A}" presName="parentLin" presStyleCnt="0"/>
      <dgm:spPr/>
    </dgm:pt>
    <dgm:pt modelId="{BD5E4D2E-DE73-4281-83A2-EDAE9360E3FF}" type="pres">
      <dgm:prSet presAssocID="{9650E301-2572-4876-AD74-35A23674B27A}" presName="parentLeftMargin" presStyleLbl="node1" presStyleIdx="0" presStyleCnt="2"/>
      <dgm:spPr/>
    </dgm:pt>
    <dgm:pt modelId="{A89EFCD0-A9A8-40BF-8198-A336EE87BC3F}" type="pres">
      <dgm:prSet presAssocID="{9650E301-2572-4876-AD74-35A23674B27A}" presName="parentText" presStyleLbl="node1" presStyleIdx="0" presStyleCnt="2" custScaleX="122523">
        <dgm:presLayoutVars>
          <dgm:chMax val="0"/>
          <dgm:bulletEnabled val="1"/>
        </dgm:presLayoutVars>
      </dgm:prSet>
      <dgm:spPr/>
    </dgm:pt>
    <dgm:pt modelId="{8DEF7B26-66BA-4529-9081-46BC5BB9654F}" type="pres">
      <dgm:prSet presAssocID="{9650E301-2572-4876-AD74-35A23674B27A}" presName="negativeSpace" presStyleCnt="0"/>
      <dgm:spPr/>
    </dgm:pt>
    <dgm:pt modelId="{066F4DFF-D965-4EA7-9B67-5DEE464D85B3}" type="pres">
      <dgm:prSet presAssocID="{9650E301-2572-4876-AD74-35A23674B27A}" presName="childText" presStyleLbl="conFgAcc1" presStyleIdx="0" presStyleCnt="2">
        <dgm:presLayoutVars>
          <dgm:bulletEnabled val="1"/>
        </dgm:presLayoutVars>
      </dgm:prSet>
      <dgm:spPr/>
    </dgm:pt>
    <dgm:pt modelId="{74D0FCBC-7E03-4544-8162-4B95B02E9EC3}" type="pres">
      <dgm:prSet presAssocID="{D9C86E0A-7FE7-4EA6-A3F1-81B73BCBCAF2}" presName="spaceBetweenRectangles" presStyleCnt="0"/>
      <dgm:spPr/>
    </dgm:pt>
    <dgm:pt modelId="{65F06C17-B447-4374-9C45-01E447A59191}" type="pres">
      <dgm:prSet presAssocID="{16EE4D4D-C43B-4ECA-8AF1-3E661D22C593}" presName="parentLin" presStyleCnt="0"/>
      <dgm:spPr/>
    </dgm:pt>
    <dgm:pt modelId="{EC935531-C417-4887-A24C-F6020D1DF122}" type="pres">
      <dgm:prSet presAssocID="{16EE4D4D-C43B-4ECA-8AF1-3E661D22C593}" presName="parentLeftMargin" presStyleLbl="node1" presStyleIdx="0" presStyleCnt="2"/>
      <dgm:spPr/>
    </dgm:pt>
    <dgm:pt modelId="{CE9C66BC-5DF6-46FF-AF2A-8677240AF757}" type="pres">
      <dgm:prSet presAssocID="{16EE4D4D-C43B-4ECA-8AF1-3E661D22C593}" presName="parentText" presStyleLbl="node1" presStyleIdx="1" presStyleCnt="2" custScaleX="119949">
        <dgm:presLayoutVars>
          <dgm:chMax val="0"/>
          <dgm:bulletEnabled val="1"/>
        </dgm:presLayoutVars>
      </dgm:prSet>
      <dgm:spPr/>
    </dgm:pt>
    <dgm:pt modelId="{0998C722-09A1-46C7-BE1E-01217A4AC8BA}" type="pres">
      <dgm:prSet presAssocID="{16EE4D4D-C43B-4ECA-8AF1-3E661D22C593}" presName="negativeSpace" presStyleCnt="0"/>
      <dgm:spPr/>
    </dgm:pt>
    <dgm:pt modelId="{F292E843-89F7-4576-96D2-DF77D5B6F1DD}" type="pres">
      <dgm:prSet presAssocID="{16EE4D4D-C43B-4ECA-8AF1-3E661D22C593}" presName="childText" presStyleLbl="conFgAcc1" presStyleIdx="1" presStyleCnt="2">
        <dgm:presLayoutVars>
          <dgm:bulletEnabled val="1"/>
        </dgm:presLayoutVars>
      </dgm:prSet>
      <dgm:spPr/>
    </dgm:pt>
  </dgm:ptLst>
  <dgm:cxnLst>
    <dgm:cxn modelId="{FDD27304-6812-447D-A0AA-E00709AC4FB7}" type="presOf" srcId="{9650E301-2572-4876-AD74-35A23674B27A}" destId="{A89EFCD0-A9A8-40BF-8198-A336EE87BC3F}" srcOrd="1" destOrd="0" presId="urn:microsoft.com/office/officeart/2005/8/layout/list1"/>
    <dgm:cxn modelId="{7BB3E90B-7261-4DEA-9FE1-127DF656BC1D}" type="presOf" srcId="{84758569-E18A-47C6-B563-157F9A81184E}" destId="{857708D8-C171-4E79-9162-CC68307DEA04}" srcOrd="0" destOrd="0" presId="urn:microsoft.com/office/officeart/2005/8/layout/list1"/>
    <dgm:cxn modelId="{B37A261B-C5E3-406D-84EA-68CAA275C792}" type="presOf" srcId="{F055E018-3328-4A5F-8FE9-189EC867B74A}" destId="{066F4DFF-D965-4EA7-9B67-5DEE464D85B3}" srcOrd="0" destOrd="2" presId="urn:microsoft.com/office/officeart/2005/8/layout/list1"/>
    <dgm:cxn modelId="{B36B1B36-0064-470A-9C39-1B7AEEDF2757}" type="presOf" srcId="{16EE4D4D-C43B-4ECA-8AF1-3E661D22C593}" destId="{CE9C66BC-5DF6-46FF-AF2A-8677240AF757}" srcOrd="1" destOrd="0" presId="urn:microsoft.com/office/officeart/2005/8/layout/list1"/>
    <dgm:cxn modelId="{8D07C65B-54FD-4F34-8B3E-8F82BF66AD4E}" srcId="{9650E301-2572-4876-AD74-35A23674B27A}" destId="{52002A39-6650-490B-95C1-965B3230CCD3}" srcOrd="1" destOrd="0" parTransId="{9C1B7C35-6248-4934-A241-A34FF310B557}" sibTransId="{A501D958-E74E-4E35-AEE7-D8EE6EFB3CBF}"/>
    <dgm:cxn modelId="{8F5F4B60-4113-46B6-AB37-46EC9EAFFE5C}" srcId="{84758569-E18A-47C6-B563-157F9A81184E}" destId="{16EE4D4D-C43B-4ECA-8AF1-3E661D22C593}" srcOrd="1" destOrd="0" parTransId="{1725B786-1359-4629-B034-2ED6F892DB7B}" sibTransId="{91CA8E83-D001-421B-B662-4651124A90C2}"/>
    <dgm:cxn modelId="{7D988956-9DAF-446C-BF9E-23CA7360C9EC}" srcId="{84758569-E18A-47C6-B563-157F9A81184E}" destId="{9650E301-2572-4876-AD74-35A23674B27A}" srcOrd="0" destOrd="0" parTransId="{52A61D71-AA01-4047-9E3A-57AC828DEF6D}" sibTransId="{D9C86E0A-7FE7-4EA6-A3F1-81B73BCBCAF2}"/>
    <dgm:cxn modelId="{DC317D57-A3B8-4DC8-88ED-B4DE07E7CC80}" srcId="{16EE4D4D-C43B-4ECA-8AF1-3E661D22C593}" destId="{A9BCFAF9-BD82-46FA-A871-5A03BB4B39D4}" srcOrd="1" destOrd="0" parTransId="{6AA13018-B703-4994-BE12-F2FC064075AA}" sibTransId="{E3845DC2-9485-40D4-8FBE-89B1C1347708}"/>
    <dgm:cxn modelId="{274EAB81-77BD-4035-BCFC-2EE80A90E8B8}" srcId="{16EE4D4D-C43B-4ECA-8AF1-3E661D22C593}" destId="{DE5D0CAF-3D71-4D5D-A622-CDD6C71CEB41}" srcOrd="0" destOrd="0" parTransId="{B818EC41-7E9C-4263-BA97-E40A579DEA67}" sibTransId="{896CE78D-0795-4216-8BAC-6C1F4AA06B67}"/>
    <dgm:cxn modelId="{750BBD8A-B829-4E48-BDC8-74EC5E3EC392}" type="presOf" srcId="{9650E301-2572-4876-AD74-35A23674B27A}" destId="{BD5E4D2E-DE73-4281-83A2-EDAE9360E3FF}" srcOrd="0" destOrd="0" presId="urn:microsoft.com/office/officeart/2005/8/layout/list1"/>
    <dgm:cxn modelId="{94CC8C92-5442-4291-BB6A-A613650FB73B}" type="presOf" srcId="{DAF93193-68F2-4494-8863-733D99183157}" destId="{066F4DFF-D965-4EA7-9B67-5DEE464D85B3}" srcOrd="0" destOrd="0" presId="urn:microsoft.com/office/officeart/2005/8/layout/list1"/>
    <dgm:cxn modelId="{A52C9F94-ADAA-465C-8ADD-6E355391E1A9}" type="presOf" srcId="{16EE4D4D-C43B-4ECA-8AF1-3E661D22C593}" destId="{EC935531-C417-4887-A24C-F6020D1DF122}" srcOrd="0" destOrd="0" presId="urn:microsoft.com/office/officeart/2005/8/layout/list1"/>
    <dgm:cxn modelId="{CFA4FCA9-F6C1-48AB-B715-E40241F2E435}" srcId="{9650E301-2572-4876-AD74-35A23674B27A}" destId="{F055E018-3328-4A5F-8FE9-189EC867B74A}" srcOrd="2" destOrd="0" parTransId="{D9A23975-6CAE-400F-B361-B288DC23448C}" sibTransId="{D821C95C-EA4F-40AB-9951-064516707F8F}"/>
    <dgm:cxn modelId="{FD0EA2AE-3D58-4F68-8CC1-83A382A49235}" type="presOf" srcId="{A9BCFAF9-BD82-46FA-A871-5A03BB4B39D4}" destId="{F292E843-89F7-4576-96D2-DF77D5B6F1DD}" srcOrd="0" destOrd="1" presId="urn:microsoft.com/office/officeart/2005/8/layout/list1"/>
    <dgm:cxn modelId="{D6BFD3B9-12A6-4467-964A-6E97B27E15AC}" type="presOf" srcId="{52002A39-6650-490B-95C1-965B3230CCD3}" destId="{066F4DFF-D965-4EA7-9B67-5DEE464D85B3}" srcOrd="0" destOrd="1" presId="urn:microsoft.com/office/officeart/2005/8/layout/list1"/>
    <dgm:cxn modelId="{B736BFE5-9845-436E-A49A-924EFE2F062F}" srcId="{16EE4D4D-C43B-4ECA-8AF1-3E661D22C593}" destId="{5862B67B-4A5F-4C7A-A69E-99FE643B9896}" srcOrd="2" destOrd="0" parTransId="{15128374-67E4-4971-81DD-A27138A19EFF}" sibTransId="{675F3483-CFD8-4272-B0D3-FF839BC894FE}"/>
    <dgm:cxn modelId="{E1B23AF0-6653-4ABE-BDD3-64D0A6098284}" type="presOf" srcId="{DE5D0CAF-3D71-4D5D-A622-CDD6C71CEB41}" destId="{F292E843-89F7-4576-96D2-DF77D5B6F1DD}" srcOrd="0" destOrd="0" presId="urn:microsoft.com/office/officeart/2005/8/layout/list1"/>
    <dgm:cxn modelId="{2E50A2F4-42B1-4B41-871D-17BB3AE5A940}" type="presOf" srcId="{5862B67B-4A5F-4C7A-A69E-99FE643B9896}" destId="{F292E843-89F7-4576-96D2-DF77D5B6F1DD}" srcOrd="0" destOrd="2" presId="urn:microsoft.com/office/officeart/2005/8/layout/list1"/>
    <dgm:cxn modelId="{1CA77AFD-44BC-4FBB-9B75-444F9DD15900}" srcId="{9650E301-2572-4876-AD74-35A23674B27A}" destId="{DAF93193-68F2-4494-8863-733D99183157}" srcOrd="0" destOrd="0" parTransId="{EDBA0FE2-3855-4B44-BC97-E1E615FA071D}" sibTransId="{DF6354F8-220B-469D-A25E-B6AC43766517}"/>
    <dgm:cxn modelId="{C2352D13-F976-447E-86BF-E46310ABE214}" type="presParOf" srcId="{857708D8-C171-4E79-9162-CC68307DEA04}" destId="{07516B8E-3088-4CEA-9A52-2B0E458E0BFE}" srcOrd="0" destOrd="0" presId="urn:microsoft.com/office/officeart/2005/8/layout/list1"/>
    <dgm:cxn modelId="{A12CE31A-0CC2-4172-B1EF-8223EA97DC81}" type="presParOf" srcId="{07516B8E-3088-4CEA-9A52-2B0E458E0BFE}" destId="{BD5E4D2E-DE73-4281-83A2-EDAE9360E3FF}" srcOrd="0" destOrd="0" presId="urn:microsoft.com/office/officeart/2005/8/layout/list1"/>
    <dgm:cxn modelId="{EE7B86B3-6E45-48C9-8F2F-BAEB0A846B6F}" type="presParOf" srcId="{07516B8E-3088-4CEA-9A52-2B0E458E0BFE}" destId="{A89EFCD0-A9A8-40BF-8198-A336EE87BC3F}" srcOrd="1" destOrd="0" presId="urn:microsoft.com/office/officeart/2005/8/layout/list1"/>
    <dgm:cxn modelId="{FF267747-D20A-485E-A068-3D8FB4BCEAE9}" type="presParOf" srcId="{857708D8-C171-4E79-9162-CC68307DEA04}" destId="{8DEF7B26-66BA-4529-9081-46BC5BB9654F}" srcOrd="1" destOrd="0" presId="urn:microsoft.com/office/officeart/2005/8/layout/list1"/>
    <dgm:cxn modelId="{73CED109-58CD-4D1C-A9DA-A7E3CD7A577A}" type="presParOf" srcId="{857708D8-C171-4E79-9162-CC68307DEA04}" destId="{066F4DFF-D965-4EA7-9B67-5DEE464D85B3}" srcOrd="2" destOrd="0" presId="urn:microsoft.com/office/officeart/2005/8/layout/list1"/>
    <dgm:cxn modelId="{D8F1EA08-4A0A-4FFC-A578-376521E041A4}" type="presParOf" srcId="{857708D8-C171-4E79-9162-CC68307DEA04}" destId="{74D0FCBC-7E03-4544-8162-4B95B02E9EC3}" srcOrd="3" destOrd="0" presId="urn:microsoft.com/office/officeart/2005/8/layout/list1"/>
    <dgm:cxn modelId="{47B1BA58-83C6-4271-824B-60B34AC878A0}" type="presParOf" srcId="{857708D8-C171-4E79-9162-CC68307DEA04}" destId="{65F06C17-B447-4374-9C45-01E447A59191}" srcOrd="4" destOrd="0" presId="urn:microsoft.com/office/officeart/2005/8/layout/list1"/>
    <dgm:cxn modelId="{B05B575B-571B-497D-AC91-F0C83564A954}" type="presParOf" srcId="{65F06C17-B447-4374-9C45-01E447A59191}" destId="{EC935531-C417-4887-A24C-F6020D1DF122}" srcOrd="0" destOrd="0" presId="urn:microsoft.com/office/officeart/2005/8/layout/list1"/>
    <dgm:cxn modelId="{29B7EECD-AC90-412E-819E-B6BEA72E960F}" type="presParOf" srcId="{65F06C17-B447-4374-9C45-01E447A59191}" destId="{CE9C66BC-5DF6-46FF-AF2A-8677240AF757}" srcOrd="1" destOrd="0" presId="urn:microsoft.com/office/officeart/2005/8/layout/list1"/>
    <dgm:cxn modelId="{A6C69418-9186-4A9C-B7B5-1DE6A594AB44}" type="presParOf" srcId="{857708D8-C171-4E79-9162-CC68307DEA04}" destId="{0998C722-09A1-46C7-BE1E-01217A4AC8BA}" srcOrd="5" destOrd="0" presId="urn:microsoft.com/office/officeart/2005/8/layout/list1"/>
    <dgm:cxn modelId="{BDEA631E-12AC-429A-B545-37B1B6D519D4}" type="presParOf" srcId="{857708D8-C171-4E79-9162-CC68307DEA04}" destId="{F292E843-89F7-4576-96D2-DF77D5B6F1DD}"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4.xml><?xml version="1.0" encoding="utf-8"?>
<dgm:dataModel xmlns:dgm="http://schemas.openxmlformats.org/drawingml/2006/diagram" xmlns:a="http://schemas.openxmlformats.org/drawingml/2006/main">
  <dgm:ptLst>
    <dgm:pt modelId="{DABE5455-1BFB-4698-83CB-D7BA76D19B66}" type="doc">
      <dgm:prSet loTypeId="urn:microsoft.com/office/officeart/2005/8/layout/default#1" loCatId="list" qsTypeId="urn:microsoft.com/office/officeart/2005/8/quickstyle/3d2" qsCatId="3D" csTypeId="urn:microsoft.com/office/officeart/2005/8/colors/accent1_2" csCatId="accent1" phldr="1"/>
      <dgm:spPr/>
      <dgm:t>
        <a:bodyPr/>
        <a:lstStyle/>
        <a:p>
          <a:endParaRPr lang="en-US"/>
        </a:p>
      </dgm:t>
    </dgm:pt>
    <dgm:pt modelId="{5DCC821E-67EF-49C5-BE9D-1884A3E1D9D3}">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pPr algn="ctr"/>
          <a:r>
            <a:rPr lang="en-US" dirty="0"/>
            <a:t>Price Multiples</a:t>
          </a:r>
        </a:p>
      </dgm:t>
    </dgm:pt>
    <dgm:pt modelId="{976F7A6E-84A7-4FEF-804E-ED80C7779CD2}" type="parTrans" cxnId="{A0C19BBA-E10C-4E78-BDFB-76508B76D792}">
      <dgm:prSet/>
      <dgm:spPr/>
      <dgm:t>
        <a:bodyPr/>
        <a:lstStyle/>
        <a:p>
          <a:endParaRPr lang="en-US"/>
        </a:p>
      </dgm:t>
    </dgm:pt>
    <dgm:pt modelId="{8B9F7FF9-57AA-4C86-AAAB-4E0DA53189F0}" type="sibTrans" cxnId="{A0C19BBA-E10C-4E78-BDFB-76508B76D792}">
      <dgm:prSet/>
      <dgm:spPr/>
      <dgm:t>
        <a:bodyPr/>
        <a:lstStyle/>
        <a:p>
          <a:endParaRPr lang="en-US"/>
        </a:p>
      </dgm:t>
    </dgm:pt>
    <dgm:pt modelId="{BFFD9C49-B4F6-4AB5-AE28-A0288693220C}">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pPr algn="ctr"/>
          <a:r>
            <a:rPr lang="en-US" dirty="0"/>
            <a:t>Enterprise Value Multiples</a:t>
          </a:r>
        </a:p>
      </dgm:t>
    </dgm:pt>
    <dgm:pt modelId="{D536370E-C0C9-47F9-9EBF-B1A15C3D8EEE}" type="parTrans" cxnId="{C450875D-790B-4E5A-B1A2-5B5153179BCB}">
      <dgm:prSet/>
      <dgm:spPr/>
      <dgm:t>
        <a:bodyPr/>
        <a:lstStyle/>
        <a:p>
          <a:endParaRPr lang="en-US"/>
        </a:p>
      </dgm:t>
    </dgm:pt>
    <dgm:pt modelId="{85033674-C121-4283-B4A6-ED4828E98120}" type="sibTrans" cxnId="{C450875D-790B-4E5A-B1A2-5B5153179BCB}">
      <dgm:prSet/>
      <dgm:spPr/>
      <dgm:t>
        <a:bodyPr/>
        <a:lstStyle/>
        <a:p>
          <a:endParaRPr lang="en-US"/>
        </a:p>
      </dgm:t>
    </dgm:pt>
    <dgm:pt modelId="{137F4DDA-36F2-4FBD-81C8-39F7AC3FA2A1}">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pPr algn="ctr"/>
          <a:r>
            <a:rPr lang="en-US" dirty="0"/>
            <a:t>Momentum Indicators</a:t>
          </a:r>
        </a:p>
      </dgm:t>
    </dgm:pt>
    <dgm:pt modelId="{75BF8A10-6484-441E-ABD1-D95163352085}" type="parTrans" cxnId="{30B0684C-86ED-40A3-98FF-B0157D3176DC}">
      <dgm:prSet/>
      <dgm:spPr/>
      <dgm:t>
        <a:bodyPr/>
        <a:lstStyle/>
        <a:p>
          <a:endParaRPr lang="en-US"/>
        </a:p>
      </dgm:t>
    </dgm:pt>
    <dgm:pt modelId="{AF17BBD5-02A7-4984-9924-8109D29C6953}" type="sibTrans" cxnId="{30B0684C-86ED-40A3-98FF-B0157D3176DC}">
      <dgm:prSet/>
      <dgm:spPr/>
      <dgm:t>
        <a:bodyPr/>
        <a:lstStyle/>
        <a:p>
          <a:endParaRPr lang="en-US"/>
        </a:p>
      </dgm:t>
    </dgm:pt>
    <dgm:pt modelId="{C300E7F7-FEA4-49F1-B0E4-9557C81D338D}" type="pres">
      <dgm:prSet presAssocID="{DABE5455-1BFB-4698-83CB-D7BA76D19B66}" presName="diagram" presStyleCnt="0">
        <dgm:presLayoutVars>
          <dgm:dir/>
          <dgm:resizeHandles val="exact"/>
        </dgm:presLayoutVars>
      </dgm:prSet>
      <dgm:spPr/>
    </dgm:pt>
    <dgm:pt modelId="{9052C05E-9F18-4F65-ADC4-B3CDDC33B847}" type="pres">
      <dgm:prSet presAssocID="{5DCC821E-67EF-49C5-BE9D-1884A3E1D9D3}" presName="node" presStyleLbl="node1" presStyleIdx="0" presStyleCnt="3">
        <dgm:presLayoutVars>
          <dgm:bulletEnabled val="1"/>
        </dgm:presLayoutVars>
      </dgm:prSet>
      <dgm:spPr/>
    </dgm:pt>
    <dgm:pt modelId="{D79787FC-62C2-40CC-903C-E6EEA75894D9}" type="pres">
      <dgm:prSet presAssocID="{8B9F7FF9-57AA-4C86-AAAB-4E0DA53189F0}" presName="sibTrans" presStyleCnt="0"/>
      <dgm:spPr/>
    </dgm:pt>
    <dgm:pt modelId="{CA20ACCC-AA21-46D2-B20F-40B836F6ABAA}" type="pres">
      <dgm:prSet presAssocID="{BFFD9C49-B4F6-4AB5-AE28-A0288693220C}" presName="node" presStyleLbl="node1" presStyleIdx="1" presStyleCnt="3">
        <dgm:presLayoutVars>
          <dgm:bulletEnabled val="1"/>
        </dgm:presLayoutVars>
      </dgm:prSet>
      <dgm:spPr/>
    </dgm:pt>
    <dgm:pt modelId="{1120F22B-C876-4354-82B8-1B76D2EE4DB3}" type="pres">
      <dgm:prSet presAssocID="{85033674-C121-4283-B4A6-ED4828E98120}" presName="sibTrans" presStyleCnt="0"/>
      <dgm:spPr/>
    </dgm:pt>
    <dgm:pt modelId="{946CD5E3-B0A6-4D36-B5FE-DA89BC1571D9}" type="pres">
      <dgm:prSet presAssocID="{137F4DDA-36F2-4FBD-81C8-39F7AC3FA2A1}" presName="node" presStyleLbl="node1" presStyleIdx="2" presStyleCnt="3">
        <dgm:presLayoutVars>
          <dgm:bulletEnabled val="1"/>
        </dgm:presLayoutVars>
      </dgm:prSet>
      <dgm:spPr/>
    </dgm:pt>
  </dgm:ptLst>
  <dgm:cxnLst>
    <dgm:cxn modelId="{C450875D-790B-4E5A-B1A2-5B5153179BCB}" srcId="{DABE5455-1BFB-4698-83CB-D7BA76D19B66}" destId="{BFFD9C49-B4F6-4AB5-AE28-A0288693220C}" srcOrd="1" destOrd="0" parTransId="{D536370E-C0C9-47F9-9EBF-B1A15C3D8EEE}" sibTransId="{85033674-C121-4283-B4A6-ED4828E98120}"/>
    <dgm:cxn modelId="{29E6A75D-0233-47AC-91DD-3BFEB8CDFEED}" type="presOf" srcId="{5DCC821E-67EF-49C5-BE9D-1884A3E1D9D3}" destId="{9052C05E-9F18-4F65-ADC4-B3CDDC33B847}" srcOrd="0" destOrd="0" presId="urn:microsoft.com/office/officeart/2005/8/layout/default#1"/>
    <dgm:cxn modelId="{30B0684C-86ED-40A3-98FF-B0157D3176DC}" srcId="{DABE5455-1BFB-4698-83CB-D7BA76D19B66}" destId="{137F4DDA-36F2-4FBD-81C8-39F7AC3FA2A1}" srcOrd="2" destOrd="0" parTransId="{75BF8A10-6484-441E-ABD1-D95163352085}" sibTransId="{AF17BBD5-02A7-4984-9924-8109D29C6953}"/>
    <dgm:cxn modelId="{B2935152-1947-44EF-B795-F49795477529}" type="presOf" srcId="{137F4DDA-36F2-4FBD-81C8-39F7AC3FA2A1}" destId="{946CD5E3-B0A6-4D36-B5FE-DA89BC1571D9}" srcOrd="0" destOrd="0" presId="urn:microsoft.com/office/officeart/2005/8/layout/default#1"/>
    <dgm:cxn modelId="{75E0DE8F-D9AC-4008-96C0-CE6DD24B4D8E}" type="presOf" srcId="{BFFD9C49-B4F6-4AB5-AE28-A0288693220C}" destId="{CA20ACCC-AA21-46D2-B20F-40B836F6ABAA}" srcOrd="0" destOrd="0" presId="urn:microsoft.com/office/officeart/2005/8/layout/default#1"/>
    <dgm:cxn modelId="{A0C19BBA-E10C-4E78-BDFB-76508B76D792}" srcId="{DABE5455-1BFB-4698-83CB-D7BA76D19B66}" destId="{5DCC821E-67EF-49C5-BE9D-1884A3E1D9D3}" srcOrd="0" destOrd="0" parTransId="{976F7A6E-84A7-4FEF-804E-ED80C7779CD2}" sibTransId="{8B9F7FF9-57AA-4C86-AAAB-4E0DA53189F0}"/>
    <dgm:cxn modelId="{F7EBCFF7-27C0-41CD-A634-25A507F5E436}" type="presOf" srcId="{DABE5455-1BFB-4698-83CB-D7BA76D19B66}" destId="{C300E7F7-FEA4-49F1-B0E4-9557C81D338D}" srcOrd="0" destOrd="0" presId="urn:microsoft.com/office/officeart/2005/8/layout/default#1"/>
    <dgm:cxn modelId="{4F12F9F6-613F-4252-90B0-744A8945A6A6}" type="presParOf" srcId="{C300E7F7-FEA4-49F1-B0E4-9557C81D338D}" destId="{9052C05E-9F18-4F65-ADC4-B3CDDC33B847}" srcOrd="0" destOrd="0" presId="urn:microsoft.com/office/officeart/2005/8/layout/default#1"/>
    <dgm:cxn modelId="{BCFA7DA8-2463-4789-B6BD-E357A85472FD}" type="presParOf" srcId="{C300E7F7-FEA4-49F1-B0E4-9557C81D338D}" destId="{D79787FC-62C2-40CC-903C-E6EEA75894D9}" srcOrd="1" destOrd="0" presId="urn:microsoft.com/office/officeart/2005/8/layout/default#1"/>
    <dgm:cxn modelId="{3108990C-9DF6-44FE-A06E-9235E8380575}" type="presParOf" srcId="{C300E7F7-FEA4-49F1-B0E4-9557C81D338D}" destId="{CA20ACCC-AA21-46D2-B20F-40B836F6ABAA}" srcOrd="2" destOrd="0" presId="urn:microsoft.com/office/officeart/2005/8/layout/default#1"/>
    <dgm:cxn modelId="{A6AA1086-8D7A-49A9-B045-C427A8B2C8F3}" type="presParOf" srcId="{C300E7F7-FEA4-49F1-B0E4-9557C81D338D}" destId="{1120F22B-C876-4354-82B8-1B76D2EE4DB3}" srcOrd="3" destOrd="0" presId="urn:microsoft.com/office/officeart/2005/8/layout/default#1"/>
    <dgm:cxn modelId="{AC17FF87-1502-47EA-971C-B53F03955869}" type="presParOf" srcId="{C300E7F7-FEA4-49F1-B0E4-9557C81D338D}" destId="{946CD5E3-B0A6-4D36-B5FE-DA89BC1571D9}" srcOrd="4"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5.xml><?xml version="1.0" encoding="utf-8"?>
<dgm:dataModel xmlns:dgm="http://schemas.openxmlformats.org/drawingml/2006/diagram" xmlns:a="http://schemas.openxmlformats.org/drawingml/2006/main">
  <dgm:ptLst>
    <dgm:pt modelId="{54A5C385-333B-4FFD-9BB3-0F8394FF7512}" type="doc">
      <dgm:prSet loTypeId="urn:microsoft.com/office/officeart/2005/8/layout/vList2" loCatId="list" qsTypeId="urn:microsoft.com/office/officeart/2005/8/quickstyle/simple1#2" qsCatId="simple" csTypeId="urn:microsoft.com/office/officeart/2005/8/colors/accent1_2#2" csCatId="accent1" phldr="1"/>
      <dgm:spPr/>
      <dgm:t>
        <a:bodyPr/>
        <a:lstStyle/>
        <a:p>
          <a:endParaRPr lang="en-US"/>
        </a:p>
      </dgm:t>
    </dgm:pt>
    <dgm:pt modelId="{0FB41EA2-06D6-430B-8E78-700CD71BE14D}">
      <dgm:prSet/>
      <dgm:spPr/>
      <dgm:t>
        <a:bodyPr/>
        <a:lstStyle/>
        <a:p>
          <a:pPr rtl="0"/>
          <a:r>
            <a:rPr lang="en-US" dirty="0"/>
            <a:t>1. Method of Comparables</a:t>
          </a:r>
        </a:p>
      </dgm:t>
    </dgm:pt>
    <dgm:pt modelId="{8A052775-224D-4EB7-8266-302F09CD887F}" type="parTrans" cxnId="{7D06C1F0-4097-49CC-B039-D72C865DCCE7}">
      <dgm:prSet/>
      <dgm:spPr/>
      <dgm:t>
        <a:bodyPr/>
        <a:lstStyle/>
        <a:p>
          <a:endParaRPr lang="en-US"/>
        </a:p>
      </dgm:t>
    </dgm:pt>
    <dgm:pt modelId="{9CB87F32-961B-4CEC-9536-D4071C66F5CC}" type="sibTrans" cxnId="{7D06C1F0-4097-49CC-B039-D72C865DCCE7}">
      <dgm:prSet/>
      <dgm:spPr/>
      <dgm:t>
        <a:bodyPr/>
        <a:lstStyle/>
        <a:p>
          <a:endParaRPr lang="en-US"/>
        </a:p>
      </dgm:t>
    </dgm:pt>
    <dgm:pt modelId="{08BA1B5B-48E3-4BDC-A569-CD210FF884DD}">
      <dgm:prSet/>
      <dgm:spPr/>
      <dgm:t>
        <a:bodyPr/>
        <a:lstStyle/>
        <a:p>
          <a:pPr rtl="0"/>
          <a:r>
            <a:rPr lang="en-US" dirty="0"/>
            <a:t>2. Method Based on Forecasted Fundamentals</a:t>
          </a:r>
        </a:p>
      </dgm:t>
    </dgm:pt>
    <dgm:pt modelId="{2F1A55C0-09B6-4980-B820-CE62FFFF30D5}" type="parTrans" cxnId="{26F6E6FF-2A13-4FF9-9D7E-2D69A2417394}">
      <dgm:prSet/>
      <dgm:spPr/>
      <dgm:t>
        <a:bodyPr/>
        <a:lstStyle/>
        <a:p>
          <a:endParaRPr lang="en-US"/>
        </a:p>
      </dgm:t>
    </dgm:pt>
    <dgm:pt modelId="{FDF95EDC-86FD-44FD-841A-A0B309F749A1}" type="sibTrans" cxnId="{26F6E6FF-2A13-4FF9-9D7E-2D69A2417394}">
      <dgm:prSet/>
      <dgm:spPr/>
      <dgm:t>
        <a:bodyPr/>
        <a:lstStyle/>
        <a:p>
          <a:endParaRPr lang="en-US"/>
        </a:p>
      </dgm:t>
    </dgm:pt>
    <dgm:pt modelId="{4F0F9AE2-5E8C-4303-9804-A90943686284}">
      <dgm:prSet/>
      <dgm:spPr/>
      <dgm:t>
        <a:bodyPr/>
        <a:lstStyle/>
        <a:p>
          <a:pPr rtl="0"/>
          <a:r>
            <a:rPr lang="en-US" baseline="0" dirty="0"/>
            <a:t>Justified Price Multiples</a:t>
          </a:r>
          <a:endParaRPr lang="en-US" dirty="0"/>
        </a:p>
      </dgm:t>
    </dgm:pt>
    <dgm:pt modelId="{BBB58CFA-CB80-44AD-8806-E15FEA0BF9D0}" type="parTrans" cxnId="{477BC2D3-9BC5-4FCC-9D9D-D7B3840D7298}">
      <dgm:prSet/>
      <dgm:spPr/>
      <dgm:t>
        <a:bodyPr/>
        <a:lstStyle/>
        <a:p>
          <a:endParaRPr lang="en-US"/>
        </a:p>
      </dgm:t>
    </dgm:pt>
    <dgm:pt modelId="{46E3D5F2-24AB-4C31-8FF6-F31CF331FD6A}" type="sibTrans" cxnId="{477BC2D3-9BC5-4FCC-9D9D-D7B3840D7298}">
      <dgm:prSet/>
      <dgm:spPr/>
      <dgm:t>
        <a:bodyPr/>
        <a:lstStyle/>
        <a:p>
          <a:endParaRPr lang="en-US"/>
        </a:p>
      </dgm:t>
    </dgm:pt>
    <dgm:pt modelId="{0E190268-A552-4D65-B4F9-AF31E87F6388}">
      <dgm:prSet/>
      <dgm:spPr/>
      <dgm:t>
        <a:bodyPr/>
        <a:lstStyle/>
        <a:p>
          <a:pPr rtl="0"/>
          <a:r>
            <a:rPr lang="en-US" baseline="0" dirty="0">
              <a:solidFill>
                <a:schemeClr val="tx1"/>
              </a:solidFill>
            </a:rPr>
            <a:t>Economic rationale is the law of one price</a:t>
          </a:r>
          <a:endParaRPr lang="en-US" dirty="0">
            <a:solidFill>
              <a:schemeClr val="tx1"/>
            </a:solidFill>
          </a:endParaRPr>
        </a:p>
      </dgm:t>
    </dgm:pt>
    <dgm:pt modelId="{F4F3E6D0-4C0A-42B1-8E2D-2C229B97B2A0}" type="parTrans" cxnId="{B5C0C7B2-D846-42EE-9BA4-9F7DB1E007A8}">
      <dgm:prSet/>
      <dgm:spPr/>
      <dgm:t>
        <a:bodyPr/>
        <a:lstStyle/>
        <a:p>
          <a:endParaRPr lang="en-US"/>
        </a:p>
      </dgm:t>
    </dgm:pt>
    <dgm:pt modelId="{E03B5EAE-927D-4560-921C-B69C16AE639A}" type="sibTrans" cxnId="{B5C0C7B2-D846-42EE-9BA4-9F7DB1E007A8}">
      <dgm:prSet/>
      <dgm:spPr/>
      <dgm:t>
        <a:bodyPr/>
        <a:lstStyle/>
        <a:p>
          <a:endParaRPr lang="en-US"/>
        </a:p>
      </dgm:t>
    </dgm:pt>
    <dgm:pt modelId="{A17AA8B1-25EA-4225-9CE1-694CF7092945}">
      <dgm:prSet/>
      <dgm:spPr/>
      <dgm:t>
        <a:bodyPr/>
        <a:lstStyle/>
        <a:p>
          <a:pPr rtl="0"/>
          <a:r>
            <a:rPr lang="en-US" baseline="0" dirty="0">
              <a:solidFill>
                <a:schemeClr val="tx1"/>
              </a:solidFill>
            </a:rPr>
            <a:t>Reflects firm fundamentals and future cash flows</a:t>
          </a:r>
          <a:endParaRPr lang="en-US" dirty="0">
            <a:solidFill>
              <a:schemeClr val="tx1"/>
            </a:solidFill>
          </a:endParaRPr>
        </a:p>
      </dgm:t>
    </dgm:pt>
    <dgm:pt modelId="{9A29370A-8F3F-46DB-A97C-365890195739}" type="parTrans" cxnId="{0A923684-281F-4294-9ADF-17E845A02839}">
      <dgm:prSet/>
      <dgm:spPr/>
      <dgm:t>
        <a:bodyPr/>
        <a:lstStyle/>
        <a:p>
          <a:endParaRPr lang="en-US"/>
        </a:p>
      </dgm:t>
    </dgm:pt>
    <dgm:pt modelId="{332C2A24-48FB-4BBB-AD1F-BA134524F3A6}" type="sibTrans" cxnId="{0A923684-281F-4294-9ADF-17E845A02839}">
      <dgm:prSet/>
      <dgm:spPr/>
      <dgm:t>
        <a:bodyPr/>
        <a:lstStyle/>
        <a:p>
          <a:endParaRPr lang="en-US"/>
        </a:p>
      </dgm:t>
    </dgm:pt>
    <dgm:pt modelId="{4AAB209D-8637-47E1-9E0E-2A6D4F6B62BB}">
      <dgm:prSet/>
      <dgm:spPr/>
      <dgm:t>
        <a:bodyPr/>
        <a:lstStyle/>
        <a:p>
          <a:pPr rtl="0"/>
          <a:r>
            <a:rPr lang="en-US" dirty="0">
              <a:solidFill>
                <a:schemeClr val="tx1"/>
              </a:solidFill>
            </a:rPr>
            <a:t>Can be determined using either method</a:t>
          </a:r>
        </a:p>
      </dgm:t>
    </dgm:pt>
    <dgm:pt modelId="{B1B1DD47-6B1C-4BD5-87A2-3EA691CF912B}" type="parTrans" cxnId="{25F79447-D586-4634-948C-141FD0A0175C}">
      <dgm:prSet/>
      <dgm:spPr/>
      <dgm:t>
        <a:bodyPr/>
        <a:lstStyle/>
        <a:p>
          <a:endParaRPr lang="en-US"/>
        </a:p>
      </dgm:t>
    </dgm:pt>
    <dgm:pt modelId="{AC974A97-64BF-47F4-8C0A-939FA6326DA0}" type="sibTrans" cxnId="{25F79447-D586-4634-948C-141FD0A0175C}">
      <dgm:prSet/>
      <dgm:spPr/>
      <dgm:t>
        <a:bodyPr/>
        <a:lstStyle/>
        <a:p>
          <a:endParaRPr lang="en-US"/>
        </a:p>
      </dgm:t>
    </dgm:pt>
    <dgm:pt modelId="{0A00E3FF-D49D-49F8-AA3C-626DF821ACC1}" type="pres">
      <dgm:prSet presAssocID="{54A5C385-333B-4FFD-9BB3-0F8394FF7512}" presName="linear" presStyleCnt="0">
        <dgm:presLayoutVars>
          <dgm:animLvl val="lvl"/>
          <dgm:resizeHandles val="exact"/>
        </dgm:presLayoutVars>
      </dgm:prSet>
      <dgm:spPr/>
    </dgm:pt>
    <dgm:pt modelId="{BDFDD73F-7FD3-441C-9B02-B0000389D3CB}" type="pres">
      <dgm:prSet presAssocID="{0FB41EA2-06D6-430B-8E78-700CD71BE14D}" presName="parentText" presStyleLbl="node1" presStyleIdx="0" presStyleCnt="3">
        <dgm:presLayoutVars>
          <dgm:chMax val="0"/>
          <dgm:bulletEnabled val="1"/>
        </dgm:presLayoutVars>
      </dgm:prSet>
      <dgm:spPr/>
    </dgm:pt>
    <dgm:pt modelId="{0645B0ED-2A1C-432C-A8A5-5378E677CAD3}" type="pres">
      <dgm:prSet presAssocID="{0FB41EA2-06D6-430B-8E78-700CD71BE14D}" presName="childText" presStyleLbl="revTx" presStyleIdx="0" presStyleCnt="3">
        <dgm:presLayoutVars>
          <dgm:bulletEnabled val="1"/>
        </dgm:presLayoutVars>
      </dgm:prSet>
      <dgm:spPr/>
    </dgm:pt>
    <dgm:pt modelId="{5324A45C-AADC-40BE-9F74-4F7D09570D43}" type="pres">
      <dgm:prSet presAssocID="{08BA1B5B-48E3-4BDC-A569-CD210FF884DD}" presName="parentText" presStyleLbl="node1" presStyleIdx="1" presStyleCnt="3">
        <dgm:presLayoutVars>
          <dgm:chMax val="0"/>
          <dgm:bulletEnabled val="1"/>
        </dgm:presLayoutVars>
      </dgm:prSet>
      <dgm:spPr/>
    </dgm:pt>
    <dgm:pt modelId="{F680CD15-C78E-4F8F-B056-7873F723E799}" type="pres">
      <dgm:prSet presAssocID="{08BA1B5B-48E3-4BDC-A569-CD210FF884DD}" presName="childText" presStyleLbl="revTx" presStyleIdx="1" presStyleCnt="3" custLinFactNeighborY="17949">
        <dgm:presLayoutVars>
          <dgm:bulletEnabled val="1"/>
        </dgm:presLayoutVars>
      </dgm:prSet>
      <dgm:spPr/>
    </dgm:pt>
    <dgm:pt modelId="{C8ABA7FF-FC0A-4467-9522-B4A942BB69D3}" type="pres">
      <dgm:prSet presAssocID="{4F0F9AE2-5E8C-4303-9804-A90943686284}" presName="parentText" presStyleLbl="node1" presStyleIdx="2" presStyleCnt="3" custLinFactNeighborY="63406">
        <dgm:presLayoutVars>
          <dgm:chMax val="0"/>
          <dgm:bulletEnabled val="1"/>
        </dgm:presLayoutVars>
      </dgm:prSet>
      <dgm:spPr/>
    </dgm:pt>
    <dgm:pt modelId="{615708F1-927A-43BE-9D28-332AD58943EE}" type="pres">
      <dgm:prSet presAssocID="{4F0F9AE2-5E8C-4303-9804-A90943686284}" presName="childText" presStyleLbl="revTx" presStyleIdx="2" presStyleCnt="3" custLinFactNeighborY="53419">
        <dgm:presLayoutVars>
          <dgm:bulletEnabled val="1"/>
        </dgm:presLayoutVars>
      </dgm:prSet>
      <dgm:spPr/>
    </dgm:pt>
  </dgm:ptLst>
  <dgm:cxnLst>
    <dgm:cxn modelId="{BED25D04-A011-43C6-954F-7D770DDB0A69}" type="presOf" srcId="{A17AA8B1-25EA-4225-9CE1-694CF7092945}" destId="{F680CD15-C78E-4F8F-B056-7873F723E799}" srcOrd="0" destOrd="0" presId="urn:microsoft.com/office/officeart/2005/8/layout/vList2"/>
    <dgm:cxn modelId="{625A9021-94FA-4271-B512-313AD17DEFAC}" type="presOf" srcId="{54A5C385-333B-4FFD-9BB3-0F8394FF7512}" destId="{0A00E3FF-D49D-49F8-AA3C-626DF821ACC1}" srcOrd="0" destOrd="0" presId="urn:microsoft.com/office/officeart/2005/8/layout/vList2"/>
    <dgm:cxn modelId="{56935134-6882-40F2-98F5-977429DEF1DC}" type="presOf" srcId="{4AAB209D-8637-47E1-9E0E-2A6D4F6B62BB}" destId="{615708F1-927A-43BE-9D28-332AD58943EE}" srcOrd="0" destOrd="0" presId="urn:microsoft.com/office/officeart/2005/8/layout/vList2"/>
    <dgm:cxn modelId="{25F79447-D586-4634-948C-141FD0A0175C}" srcId="{4F0F9AE2-5E8C-4303-9804-A90943686284}" destId="{4AAB209D-8637-47E1-9E0E-2A6D4F6B62BB}" srcOrd="0" destOrd="0" parTransId="{B1B1DD47-6B1C-4BD5-87A2-3EA691CF912B}" sibTransId="{AC974A97-64BF-47F4-8C0A-939FA6326DA0}"/>
    <dgm:cxn modelId="{0A923684-281F-4294-9ADF-17E845A02839}" srcId="{08BA1B5B-48E3-4BDC-A569-CD210FF884DD}" destId="{A17AA8B1-25EA-4225-9CE1-694CF7092945}" srcOrd="0" destOrd="0" parTransId="{9A29370A-8F3F-46DB-A97C-365890195739}" sibTransId="{332C2A24-48FB-4BBB-AD1F-BA134524F3A6}"/>
    <dgm:cxn modelId="{75B3AA85-FE60-4538-9BE3-7EDD29B85A05}" type="presOf" srcId="{08BA1B5B-48E3-4BDC-A569-CD210FF884DD}" destId="{5324A45C-AADC-40BE-9F74-4F7D09570D43}" srcOrd="0" destOrd="0" presId="urn:microsoft.com/office/officeart/2005/8/layout/vList2"/>
    <dgm:cxn modelId="{7FCD8796-1BF8-43FB-B212-FFE2D63F928A}" type="presOf" srcId="{4F0F9AE2-5E8C-4303-9804-A90943686284}" destId="{C8ABA7FF-FC0A-4467-9522-B4A942BB69D3}" srcOrd="0" destOrd="0" presId="urn:microsoft.com/office/officeart/2005/8/layout/vList2"/>
    <dgm:cxn modelId="{B5C0C7B2-D846-42EE-9BA4-9F7DB1E007A8}" srcId="{0FB41EA2-06D6-430B-8E78-700CD71BE14D}" destId="{0E190268-A552-4D65-B4F9-AF31E87F6388}" srcOrd="0" destOrd="0" parTransId="{F4F3E6D0-4C0A-42B1-8E2D-2C229B97B2A0}" sibTransId="{E03B5EAE-927D-4560-921C-B69C16AE639A}"/>
    <dgm:cxn modelId="{477BC2D3-9BC5-4FCC-9D9D-D7B3840D7298}" srcId="{54A5C385-333B-4FFD-9BB3-0F8394FF7512}" destId="{4F0F9AE2-5E8C-4303-9804-A90943686284}" srcOrd="2" destOrd="0" parTransId="{BBB58CFA-CB80-44AD-8806-E15FEA0BF9D0}" sibTransId="{46E3D5F2-24AB-4C31-8FF6-F31CF331FD6A}"/>
    <dgm:cxn modelId="{F84F36D4-87A4-48A5-A46E-560084DD0CE7}" type="presOf" srcId="{0E190268-A552-4D65-B4F9-AF31E87F6388}" destId="{0645B0ED-2A1C-432C-A8A5-5378E677CAD3}" srcOrd="0" destOrd="0" presId="urn:microsoft.com/office/officeart/2005/8/layout/vList2"/>
    <dgm:cxn modelId="{7D06C1F0-4097-49CC-B039-D72C865DCCE7}" srcId="{54A5C385-333B-4FFD-9BB3-0F8394FF7512}" destId="{0FB41EA2-06D6-430B-8E78-700CD71BE14D}" srcOrd="0" destOrd="0" parTransId="{8A052775-224D-4EB7-8266-302F09CD887F}" sibTransId="{9CB87F32-961B-4CEC-9536-D4071C66F5CC}"/>
    <dgm:cxn modelId="{930ECAFF-E2CF-45AE-8060-5BEC879490B6}" type="presOf" srcId="{0FB41EA2-06D6-430B-8E78-700CD71BE14D}" destId="{BDFDD73F-7FD3-441C-9B02-B0000389D3CB}" srcOrd="0" destOrd="0" presId="urn:microsoft.com/office/officeart/2005/8/layout/vList2"/>
    <dgm:cxn modelId="{26F6E6FF-2A13-4FF9-9D7E-2D69A2417394}" srcId="{54A5C385-333B-4FFD-9BB3-0F8394FF7512}" destId="{08BA1B5B-48E3-4BDC-A569-CD210FF884DD}" srcOrd="1" destOrd="0" parTransId="{2F1A55C0-09B6-4980-B820-CE62FFFF30D5}" sibTransId="{FDF95EDC-86FD-44FD-841A-A0B309F749A1}"/>
    <dgm:cxn modelId="{91742A5A-DFE9-4908-AB52-FFDD140CCC99}" type="presParOf" srcId="{0A00E3FF-D49D-49F8-AA3C-626DF821ACC1}" destId="{BDFDD73F-7FD3-441C-9B02-B0000389D3CB}" srcOrd="0" destOrd="0" presId="urn:microsoft.com/office/officeart/2005/8/layout/vList2"/>
    <dgm:cxn modelId="{59193AC4-3A1B-47D3-A6F3-A8D7D957D83A}" type="presParOf" srcId="{0A00E3FF-D49D-49F8-AA3C-626DF821ACC1}" destId="{0645B0ED-2A1C-432C-A8A5-5378E677CAD3}" srcOrd="1" destOrd="0" presId="urn:microsoft.com/office/officeart/2005/8/layout/vList2"/>
    <dgm:cxn modelId="{D2D6A394-8FE2-470D-A5DE-F71848F26669}" type="presParOf" srcId="{0A00E3FF-D49D-49F8-AA3C-626DF821ACC1}" destId="{5324A45C-AADC-40BE-9F74-4F7D09570D43}" srcOrd="2" destOrd="0" presId="urn:microsoft.com/office/officeart/2005/8/layout/vList2"/>
    <dgm:cxn modelId="{8F6EA6F9-CC57-4074-8C41-F9AD628D4A0B}" type="presParOf" srcId="{0A00E3FF-D49D-49F8-AA3C-626DF821ACC1}" destId="{F680CD15-C78E-4F8F-B056-7873F723E799}" srcOrd="3" destOrd="0" presId="urn:microsoft.com/office/officeart/2005/8/layout/vList2"/>
    <dgm:cxn modelId="{09C702A4-C849-4B77-8AF4-38B9502A1D7D}" type="presParOf" srcId="{0A00E3FF-D49D-49F8-AA3C-626DF821ACC1}" destId="{C8ABA7FF-FC0A-4467-9522-B4A942BB69D3}" srcOrd="4" destOrd="0" presId="urn:microsoft.com/office/officeart/2005/8/layout/vList2"/>
    <dgm:cxn modelId="{2AB2542D-99D2-4022-BA96-BE4C45B846D2}" type="presParOf" srcId="{0A00E3FF-D49D-49F8-AA3C-626DF821ACC1}" destId="{615708F1-927A-43BE-9D28-332AD58943EE}"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6.xml><?xml version="1.0" encoding="utf-8"?>
<dgm:dataModel xmlns:dgm="http://schemas.openxmlformats.org/drawingml/2006/diagram" xmlns:a="http://schemas.openxmlformats.org/drawingml/2006/main">
  <dgm:ptLst>
    <dgm:pt modelId="{54A5C385-333B-4FFD-9BB3-0F8394FF7512}" type="doc">
      <dgm:prSet loTypeId="urn:microsoft.com/office/officeart/2005/8/layout/lProcess2" loCatId="list" qsTypeId="urn:microsoft.com/office/officeart/2005/8/quickstyle/simple1#2" qsCatId="simple" csTypeId="urn:microsoft.com/office/officeart/2005/8/colors/accent1_2#2" csCatId="accent1" phldr="1"/>
      <dgm:spPr/>
      <dgm:t>
        <a:bodyPr/>
        <a:lstStyle/>
        <a:p>
          <a:endParaRPr lang="en-US"/>
        </a:p>
      </dgm:t>
    </dgm:pt>
    <dgm:pt modelId="{0FB41EA2-06D6-430B-8E78-700CD71BE14D}">
      <dgm:prSet/>
      <dgm:spPr/>
      <dgm:t>
        <a:bodyPr/>
        <a:lstStyle/>
        <a:p>
          <a:pPr rtl="0"/>
          <a:r>
            <a:rPr lang="en-US" dirty="0">
              <a:solidFill>
                <a:schemeClr val="tx1"/>
              </a:solidFill>
            </a:rPr>
            <a:t>Rationales</a:t>
          </a:r>
        </a:p>
      </dgm:t>
    </dgm:pt>
    <dgm:pt modelId="{8A052775-224D-4EB7-8266-302F09CD887F}" type="parTrans" cxnId="{7D06C1F0-4097-49CC-B039-D72C865DCCE7}">
      <dgm:prSet/>
      <dgm:spPr/>
      <dgm:t>
        <a:bodyPr/>
        <a:lstStyle/>
        <a:p>
          <a:endParaRPr lang="en-US"/>
        </a:p>
      </dgm:t>
    </dgm:pt>
    <dgm:pt modelId="{9CB87F32-961B-4CEC-9536-D4071C66F5CC}" type="sibTrans" cxnId="{7D06C1F0-4097-49CC-B039-D72C865DCCE7}">
      <dgm:prSet/>
      <dgm:spPr/>
      <dgm:t>
        <a:bodyPr/>
        <a:lstStyle/>
        <a:p>
          <a:endParaRPr lang="en-US"/>
        </a:p>
      </dgm:t>
    </dgm:pt>
    <dgm:pt modelId="{08BA1B5B-48E3-4BDC-A569-CD210FF884DD}">
      <dgm:prSet/>
      <dgm:spPr/>
      <dgm:t>
        <a:bodyPr/>
        <a:lstStyle/>
        <a:p>
          <a:pPr rtl="0"/>
          <a:r>
            <a:rPr lang="en-US" dirty="0"/>
            <a:t>Drawbacks</a:t>
          </a:r>
        </a:p>
      </dgm:t>
    </dgm:pt>
    <dgm:pt modelId="{2F1A55C0-09B6-4980-B820-CE62FFFF30D5}" type="parTrans" cxnId="{26F6E6FF-2A13-4FF9-9D7E-2D69A2417394}">
      <dgm:prSet/>
      <dgm:spPr/>
      <dgm:t>
        <a:bodyPr/>
        <a:lstStyle/>
        <a:p>
          <a:endParaRPr lang="en-US"/>
        </a:p>
      </dgm:t>
    </dgm:pt>
    <dgm:pt modelId="{FDF95EDC-86FD-44FD-841A-A0B309F749A1}" type="sibTrans" cxnId="{26F6E6FF-2A13-4FF9-9D7E-2D69A2417394}">
      <dgm:prSet/>
      <dgm:spPr/>
      <dgm:t>
        <a:bodyPr/>
        <a:lstStyle/>
        <a:p>
          <a:endParaRPr lang="en-US"/>
        </a:p>
      </dgm:t>
    </dgm:pt>
    <dgm:pt modelId="{0E190268-A552-4D65-B4F9-AF31E87F6388}">
      <dgm:prSet/>
      <dgm:spPr/>
      <dgm:t>
        <a:bodyPr/>
        <a:lstStyle/>
        <a:p>
          <a:pPr rtl="0"/>
          <a:r>
            <a:rPr lang="en-US" baseline="0" dirty="0">
              <a:solidFill>
                <a:schemeClr val="bg1"/>
              </a:solidFill>
            </a:rPr>
            <a:t>EPS is driver of value</a:t>
          </a:r>
          <a:endParaRPr lang="en-US" dirty="0">
            <a:solidFill>
              <a:schemeClr val="bg1"/>
            </a:solidFill>
          </a:endParaRPr>
        </a:p>
      </dgm:t>
    </dgm:pt>
    <dgm:pt modelId="{F4F3E6D0-4C0A-42B1-8E2D-2C229B97B2A0}" type="parTrans" cxnId="{B5C0C7B2-D846-42EE-9BA4-9F7DB1E007A8}">
      <dgm:prSet/>
      <dgm:spPr/>
      <dgm:t>
        <a:bodyPr/>
        <a:lstStyle/>
        <a:p>
          <a:endParaRPr lang="en-US"/>
        </a:p>
      </dgm:t>
    </dgm:pt>
    <dgm:pt modelId="{E03B5EAE-927D-4560-921C-B69C16AE639A}" type="sibTrans" cxnId="{B5C0C7B2-D846-42EE-9BA4-9F7DB1E007A8}">
      <dgm:prSet/>
      <dgm:spPr/>
      <dgm:t>
        <a:bodyPr/>
        <a:lstStyle/>
        <a:p>
          <a:endParaRPr lang="en-US"/>
        </a:p>
      </dgm:t>
    </dgm:pt>
    <dgm:pt modelId="{A17AA8B1-25EA-4225-9CE1-694CF7092945}">
      <dgm:prSet/>
      <dgm:spPr/>
      <dgm:t>
        <a:bodyPr/>
        <a:lstStyle/>
        <a:p>
          <a:pPr rtl="0"/>
          <a:r>
            <a:rPr lang="en-US" dirty="0">
              <a:solidFill>
                <a:schemeClr val="bg1"/>
              </a:solidFill>
              <a:latin typeface="Arial" charset="0"/>
              <a:ea typeface="+mn-ea"/>
              <a:cs typeface="+mn-cs"/>
            </a:rPr>
            <a:t>Zero, </a:t>
          </a:r>
          <a:r>
            <a:rPr lang="en-US" i="0" dirty="0">
              <a:solidFill>
                <a:schemeClr val="bg1"/>
              </a:solidFill>
              <a:latin typeface="Arial" charset="0"/>
              <a:ea typeface="+mn-ea"/>
              <a:cs typeface="+mn-cs"/>
            </a:rPr>
            <a:t>negative, or very small</a:t>
          </a:r>
          <a:r>
            <a:rPr lang="en-US" i="0" baseline="0" dirty="0">
              <a:solidFill>
                <a:schemeClr val="bg1"/>
              </a:solidFill>
              <a:latin typeface="Arial" charset="0"/>
              <a:ea typeface="+mn-ea"/>
              <a:cs typeface="+mn-cs"/>
            </a:rPr>
            <a:t> earnings</a:t>
          </a:r>
          <a:endParaRPr lang="en-US" dirty="0">
            <a:solidFill>
              <a:schemeClr val="bg1"/>
            </a:solidFill>
          </a:endParaRPr>
        </a:p>
      </dgm:t>
    </dgm:pt>
    <dgm:pt modelId="{9A29370A-8F3F-46DB-A97C-365890195739}" type="parTrans" cxnId="{0A923684-281F-4294-9ADF-17E845A02839}">
      <dgm:prSet/>
      <dgm:spPr/>
      <dgm:t>
        <a:bodyPr/>
        <a:lstStyle/>
        <a:p>
          <a:endParaRPr lang="en-US"/>
        </a:p>
      </dgm:t>
    </dgm:pt>
    <dgm:pt modelId="{332C2A24-48FB-4BBB-AD1F-BA134524F3A6}" type="sibTrans" cxnId="{0A923684-281F-4294-9ADF-17E845A02839}">
      <dgm:prSet/>
      <dgm:spPr/>
      <dgm:t>
        <a:bodyPr/>
        <a:lstStyle/>
        <a:p>
          <a:endParaRPr lang="en-US"/>
        </a:p>
      </dgm:t>
    </dgm:pt>
    <dgm:pt modelId="{4E2BC33C-992C-4334-89BE-7B18FE85D30A}">
      <dgm:prSet/>
      <dgm:spPr/>
      <dgm:t>
        <a:bodyPr/>
        <a:lstStyle/>
        <a:p>
          <a:pPr rtl="0"/>
          <a:r>
            <a:rPr lang="en-US" dirty="0">
              <a:solidFill>
                <a:schemeClr val="bg1"/>
              </a:solidFill>
            </a:rPr>
            <a:t>Widely used</a:t>
          </a:r>
        </a:p>
      </dgm:t>
    </dgm:pt>
    <dgm:pt modelId="{54AB66EE-2944-4F07-81F5-46A3515B1D2F}" type="parTrans" cxnId="{38E316A8-F4AB-43DC-AAC8-0E5EB6A116EF}">
      <dgm:prSet/>
      <dgm:spPr/>
      <dgm:t>
        <a:bodyPr/>
        <a:lstStyle/>
        <a:p>
          <a:endParaRPr lang="en-US"/>
        </a:p>
      </dgm:t>
    </dgm:pt>
    <dgm:pt modelId="{37A83647-0C46-413C-9E04-77067EA2CB75}" type="sibTrans" cxnId="{38E316A8-F4AB-43DC-AAC8-0E5EB6A116EF}">
      <dgm:prSet/>
      <dgm:spPr/>
      <dgm:t>
        <a:bodyPr/>
        <a:lstStyle/>
        <a:p>
          <a:endParaRPr lang="en-US"/>
        </a:p>
      </dgm:t>
    </dgm:pt>
    <dgm:pt modelId="{3BD93412-847B-48D3-85C9-CDF6D65D004C}">
      <dgm:prSet/>
      <dgm:spPr/>
      <dgm:t>
        <a:bodyPr/>
        <a:lstStyle/>
        <a:p>
          <a:pPr rtl="0"/>
          <a:r>
            <a:rPr lang="en-US" dirty="0">
              <a:solidFill>
                <a:schemeClr val="bg1"/>
              </a:solidFill>
            </a:rPr>
            <a:t>Related to stock returns</a:t>
          </a:r>
        </a:p>
      </dgm:t>
    </dgm:pt>
    <dgm:pt modelId="{4D669BB8-14F9-4243-B263-5B95087EE07E}" type="parTrans" cxnId="{B54D44BC-32DD-4F4E-AC08-D7BE61C082BF}">
      <dgm:prSet/>
      <dgm:spPr/>
      <dgm:t>
        <a:bodyPr/>
        <a:lstStyle/>
        <a:p>
          <a:endParaRPr lang="en-US"/>
        </a:p>
      </dgm:t>
    </dgm:pt>
    <dgm:pt modelId="{9C3E676E-CCC7-4559-9F36-04F2FC374338}" type="sibTrans" cxnId="{B54D44BC-32DD-4F4E-AC08-D7BE61C082BF}">
      <dgm:prSet/>
      <dgm:spPr/>
      <dgm:t>
        <a:bodyPr/>
        <a:lstStyle/>
        <a:p>
          <a:endParaRPr lang="en-US"/>
        </a:p>
      </dgm:t>
    </dgm:pt>
    <dgm:pt modelId="{C8D96C4B-F3E8-40FB-B6A9-C4FC1015DAD6}">
      <dgm:prSet/>
      <dgm:spPr/>
      <dgm:t>
        <a:bodyPr/>
        <a:lstStyle/>
        <a:p>
          <a:pPr rtl="0"/>
          <a:r>
            <a:rPr lang="en-US" dirty="0">
              <a:solidFill>
                <a:schemeClr val="bg1"/>
              </a:solidFill>
            </a:rPr>
            <a:t>Permanent versus transitory earnings</a:t>
          </a:r>
        </a:p>
      </dgm:t>
    </dgm:pt>
    <dgm:pt modelId="{BD9A1AA9-E1C2-43F1-8590-42D27B1103FE}" type="parTrans" cxnId="{5A28518D-62EF-4361-A7AE-6061DE50A756}">
      <dgm:prSet/>
      <dgm:spPr/>
      <dgm:t>
        <a:bodyPr/>
        <a:lstStyle/>
        <a:p>
          <a:endParaRPr lang="en-US"/>
        </a:p>
      </dgm:t>
    </dgm:pt>
    <dgm:pt modelId="{26E08AB1-03EB-4273-8E6B-15A40F4D4169}" type="sibTrans" cxnId="{5A28518D-62EF-4361-A7AE-6061DE50A756}">
      <dgm:prSet/>
      <dgm:spPr/>
      <dgm:t>
        <a:bodyPr/>
        <a:lstStyle/>
        <a:p>
          <a:endParaRPr lang="en-US"/>
        </a:p>
      </dgm:t>
    </dgm:pt>
    <dgm:pt modelId="{0B7F5756-6CFB-45C0-9D85-CFFCB9AA237D}">
      <dgm:prSet/>
      <dgm:spPr/>
      <dgm:t>
        <a:bodyPr/>
        <a:lstStyle/>
        <a:p>
          <a:pPr rtl="0"/>
          <a:r>
            <a:rPr lang="en-US" dirty="0">
              <a:solidFill>
                <a:schemeClr val="bg1"/>
              </a:solidFill>
            </a:rPr>
            <a:t>Management discretion for earnings</a:t>
          </a:r>
        </a:p>
      </dgm:t>
    </dgm:pt>
    <dgm:pt modelId="{1123D61B-DAF5-48EF-A912-1272D862EC1B}" type="parTrans" cxnId="{690CFB44-28C4-4345-BDDD-71CE2C562E51}">
      <dgm:prSet/>
      <dgm:spPr/>
      <dgm:t>
        <a:bodyPr/>
        <a:lstStyle/>
        <a:p>
          <a:endParaRPr lang="en-US"/>
        </a:p>
      </dgm:t>
    </dgm:pt>
    <dgm:pt modelId="{FD1283EF-9A94-45FA-9D97-EF513FC63DBB}" type="sibTrans" cxnId="{690CFB44-28C4-4345-BDDD-71CE2C562E51}">
      <dgm:prSet/>
      <dgm:spPr/>
      <dgm:t>
        <a:bodyPr/>
        <a:lstStyle/>
        <a:p>
          <a:endParaRPr lang="en-US"/>
        </a:p>
      </dgm:t>
    </dgm:pt>
    <dgm:pt modelId="{D3FE81FE-DE31-4B40-97D2-2D75DB376F41}" type="pres">
      <dgm:prSet presAssocID="{54A5C385-333B-4FFD-9BB3-0F8394FF7512}" presName="theList" presStyleCnt="0">
        <dgm:presLayoutVars>
          <dgm:dir/>
          <dgm:animLvl val="lvl"/>
          <dgm:resizeHandles val="exact"/>
        </dgm:presLayoutVars>
      </dgm:prSet>
      <dgm:spPr/>
    </dgm:pt>
    <dgm:pt modelId="{4B13E21A-9664-473B-815F-5F78E59B4694}" type="pres">
      <dgm:prSet presAssocID="{0FB41EA2-06D6-430B-8E78-700CD71BE14D}" presName="compNode" presStyleCnt="0"/>
      <dgm:spPr/>
    </dgm:pt>
    <dgm:pt modelId="{E5BFB14B-ACA8-4F88-A3A9-250599E68E55}" type="pres">
      <dgm:prSet presAssocID="{0FB41EA2-06D6-430B-8E78-700CD71BE14D}" presName="aNode" presStyleLbl="bgShp" presStyleIdx="0" presStyleCnt="2"/>
      <dgm:spPr/>
    </dgm:pt>
    <dgm:pt modelId="{4C2CF26B-58D0-4353-9B44-1BFB171EEE70}" type="pres">
      <dgm:prSet presAssocID="{0FB41EA2-06D6-430B-8E78-700CD71BE14D}" presName="textNode" presStyleLbl="bgShp" presStyleIdx="0" presStyleCnt="2"/>
      <dgm:spPr/>
    </dgm:pt>
    <dgm:pt modelId="{7AB674A9-3E0C-4D6E-AC74-E6970779CF71}" type="pres">
      <dgm:prSet presAssocID="{0FB41EA2-06D6-430B-8E78-700CD71BE14D}" presName="compChildNode" presStyleCnt="0"/>
      <dgm:spPr/>
    </dgm:pt>
    <dgm:pt modelId="{F0CB0339-E657-4BC0-AFC5-644AC7AF2F71}" type="pres">
      <dgm:prSet presAssocID="{0FB41EA2-06D6-430B-8E78-700CD71BE14D}" presName="theInnerList" presStyleCnt="0"/>
      <dgm:spPr/>
    </dgm:pt>
    <dgm:pt modelId="{A1465DFD-A7A5-4F85-9701-AC9942ADDBE5}" type="pres">
      <dgm:prSet presAssocID="{0E190268-A552-4D65-B4F9-AF31E87F6388}" presName="childNode" presStyleLbl="node1" presStyleIdx="0" presStyleCnt="6">
        <dgm:presLayoutVars>
          <dgm:bulletEnabled val="1"/>
        </dgm:presLayoutVars>
      </dgm:prSet>
      <dgm:spPr/>
    </dgm:pt>
    <dgm:pt modelId="{8CA1124D-51C6-46C9-BBEA-9DC2BF347542}" type="pres">
      <dgm:prSet presAssocID="{0E190268-A552-4D65-B4F9-AF31E87F6388}" presName="aSpace2" presStyleCnt="0"/>
      <dgm:spPr/>
    </dgm:pt>
    <dgm:pt modelId="{E219A76B-4016-4E83-8081-B53B54F9E559}" type="pres">
      <dgm:prSet presAssocID="{4E2BC33C-992C-4334-89BE-7B18FE85D30A}" presName="childNode" presStyleLbl="node1" presStyleIdx="1" presStyleCnt="6">
        <dgm:presLayoutVars>
          <dgm:bulletEnabled val="1"/>
        </dgm:presLayoutVars>
      </dgm:prSet>
      <dgm:spPr/>
    </dgm:pt>
    <dgm:pt modelId="{5CB405A8-B7B5-45FA-B9BF-29DF39D05D0A}" type="pres">
      <dgm:prSet presAssocID="{4E2BC33C-992C-4334-89BE-7B18FE85D30A}" presName="aSpace2" presStyleCnt="0"/>
      <dgm:spPr/>
    </dgm:pt>
    <dgm:pt modelId="{5177D148-8B32-4749-A84F-F963C503001A}" type="pres">
      <dgm:prSet presAssocID="{3BD93412-847B-48D3-85C9-CDF6D65D004C}" presName="childNode" presStyleLbl="node1" presStyleIdx="2" presStyleCnt="6">
        <dgm:presLayoutVars>
          <dgm:bulletEnabled val="1"/>
        </dgm:presLayoutVars>
      </dgm:prSet>
      <dgm:spPr/>
    </dgm:pt>
    <dgm:pt modelId="{D428FCF1-81D4-499A-B294-F26D34043B1D}" type="pres">
      <dgm:prSet presAssocID="{0FB41EA2-06D6-430B-8E78-700CD71BE14D}" presName="aSpace" presStyleCnt="0"/>
      <dgm:spPr/>
    </dgm:pt>
    <dgm:pt modelId="{C9AB5485-9AAA-45FB-8D3E-BE42536CF5A2}" type="pres">
      <dgm:prSet presAssocID="{08BA1B5B-48E3-4BDC-A569-CD210FF884DD}" presName="compNode" presStyleCnt="0"/>
      <dgm:spPr/>
    </dgm:pt>
    <dgm:pt modelId="{633895AD-DC37-4FFC-AAAB-19B4114058B9}" type="pres">
      <dgm:prSet presAssocID="{08BA1B5B-48E3-4BDC-A569-CD210FF884DD}" presName="aNode" presStyleLbl="bgShp" presStyleIdx="1" presStyleCnt="2"/>
      <dgm:spPr/>
    </dgm:pt>
    <dgm:pt modelId="{75571E1E-718E-4BF2-97C4-454425125DDA}" type="pres">
      <dgm:prSet presAssocID="{08BA1B5B-48E3-4BDC-A569-CD210FF884DD}" presName="textNode" presStyleLbl="bgShp" presStyleIdx="1" presStyleCnt="2"/>
      <dgm:spPr/>
    </dgm:pt>
    <dgm:pt modelId="{EB5CCEDA-6F19-46DE-A769-8B76ACFA6DDD}" type="pres">
      <dgm:prSet presAssocID="{08BA1B5B-48E3-4BDC-A569-CD210FF884DD}" presName="compChildNode" presStyleCnt="0"/>
      <dgm:spPr/>
    </dgm:pt>
    <dgm:pt modelId="{5C1CAD14-C802-4F0C-9BB0-3F5B85774FC1}" type="pres">
      <dgm:prSet presAssocID="{08BA1B5B-48E3-4BDC-A569-CD210FF884DD}" presName="theInnerList" presStyleCnt="0"/>
      <dgm:spPr/>
    </dgm:pt>
    <dgm:pt modelId="{845FC201-D279-4CB1-80C4-9C25C5BB77D6}" type="pres">
      <dgm:prSet presAssocID="{A17AA8B1-25EA-4225-9CE1-694CF7092945}" presName="childNode" presStyleLbl="node1" presStyleIdx="3" presStyleCnt="6">
        <dgm:presLayoutVars>
          <dgm:bulletEnabled val="1"/>
        </dgm:presLayoutVars>
      </dgm:prSet>
      <dgm:spPr/>
    </dgm:pt>
    <dgm:pt modelId="{6C327203-FE4F-4663-B8EA-28B6AEE83CEC}" type="pres">
      <dgm:prSet presAssocID="{A17AA8B1-25EA-4225-9CE1-694CF7092945}" presName="aSpace2" presStyleCnt="0"/>
      <dgm:spPr/>
    </dgm:pt>
    <dgm:pt modelId="{F777061F-9077-4AB1-A1A0-8F19A9DC9313}" type="pres">
      <dgm:prSet presAssocID="{C8D96C4B-F3E8-40FB-B6A9-C4FC1015DAD6}" presName="childNode" presStyleLbl="node1" presStyleIdx="4" presStyleCnt="6">
        <dgm:presLayoutVars>
          <dgm:bulletEnabled val="1"/>
        </dgm:presLayoutVars>
      </dgm:prSet>
      <dgm:spPr/>
    </dgm:pt>
    <dgm:pt modelId="{23897858-7320-409F-9305-CB09669449D5}" type="pres">
      <dgm:prSet presAssocID="{C8D96C4B-F3E8-40FB-B6A9-C4FC1015DAD6}" presName="aSpace2" presStyleCnt="0"/>
      <dgm:spPr/>
    </dgm:pt>
    <dgm:pt modelId="{5A531786-DC90-431A-8444-2E542EA21F83}" type="pres">
      <dgm:prSet presAssocID="{0B7F5756-6CFB-45C0-9D85-CFFCB9AA237D}" presName="childNode" presStyleLbl="node1" presStyleIdx="5" presStyleCnt="6">
        <dgm:presLayoutVars>
          <dgm:bulletEnabled val="1"/>
        </dgm:presLayoutVars>
      </dgm:prSet>
      <dgm:spPr/>
    </dgm:pt>
  </dgm:ptLst>
  <dgm:cxnLst>
    <dgm:cxn modelId="{0D1F2819-E5CC-4DD4-91F0-D8E343046189}" type="presOf" srcId="{C8D96C4B-F3E8-40FB-B6A9-C4FC1015DAD6}" destId="{F777061F-9077-4AB1-A1A0-8F19A9DC9313}" srcOrd="0" destOrd="0" presId="urn:microsoft.com/office/officeart/2005/8/layout/lProcess2"/>
    <dgm:cxn modelId="{E24BAA1A-2D4D-4451-ADD0-1A1C5D6F2D79}" type="presOf" srcId="{0FB41EA2-06D6-430B-8E78-700CD71BE14D}" destId="{4C2CF26B-58D0-4353-9B44-1BFB171EEE70}" srcOrd="1" destOrd="0" presId="urn:microsoft.com/office/officeart/2005/8/layout/lProcess2"/>
    <dgm:cxn modelId="{C3E19A1C-50F1-40EB-A57B-BDDC32208C9B}" type="presOf" srcId="{4E2BC33C-992C-4334-89BE-7B18FE85D30A}" destId="{E219A76B-4016-4E83-8081-B53B54F9E559}" srcOrd="0" destOrd="0" presId="urn:microsoft.com/office/officeart/2005/8/layout/lProcess2"/>
    <dgm:cxn modelId="{6BDF4E3C-39F0-4413-A372-68281BB5DEC3}" type="presOf" srcId="{08BA1B5B-48E3-4BDC-A569-CD210FF884DD}" destId="{75571E1E-718E-4BF2-97C4-454425125DDA}" srcOrd="1" destOrd="0" presId="urn:microsoft.com/office/officeart/2005/8/layout/lProcess2"/>
    <dgm:cxn modelId="{D930AE5C-9EB8-475C-9C09-C7DAA1989B1C}" type="presOf" srcId="{A17AA8B1-25EA-4225-9CE1-694CF7092945}" destId="{845FC201-D279-4CB1-80C4-9C25C5BB77D6}" srcOrd="0" destOrd="0" presId="urn:microsoft.com/office/officeart/2005/8/layout/lProcess2"/>
    <dgm:cxn modelId="{690CFB44-28C4-4345-BDDD-71CE2C562E51}" srcId="{08BA1B5B-48E3-4BDC-A569-CD210FF884DD}" destId="{0B7F5756-6CFB-45C0-9D85-CFFCB9AA237D}" srcOrd="2" destOrd="0" parTransId="{1123D61B-DAF5-48EF-A912-1272D862EC1B}" sibTransId="{FD1283EF-9A94-45FA-9D97-EF513FC63DBB}"/>
    <dgm:cxn modelId="{0544BC45-4899-4EF6-A36F-1A7846507DE8}" type="presOf" srcId="{0E190268-A552-4D65-B4F9-AF31E87F6388}" destId="{A1465DFD-A7A5-4F85-9701-AC9942ADDBE5}" srcOrd="0" destOrd="0" presId="urn:microsoft.com/office/officeart/2005/8/layout/lProcess2"/>
    <dgm:cxn modelId="{0A923684-281F-4294-9ADF-17E845A02839}" srcId="{08BA1B5B-48E3-4BDC-A569-CD210FF884DD}" destId="{A17AA8B1-25EA-4225-9CE1-694CF7092945}" srcOrd="0" destOrd="0" parTransId="{9A29370A-8F3F-46DB-A97C-365890195739}" sibTransId="{332C2A24-48FB-4BBB-AD1F-BA134524F3A6}"/>
    <dgm:cxn modelId="{FB145185-A1DA-4910-A13A-E765ADCCA4E9}" type="presOf" srcId="{3BD93412-847B-48D3-85C9-CDF6D65D004C}" destId="{5177D148-8B32-4749-A84F-F963C503001A}" srcOrd="0" destOrd="0" presId="urn:microsoft.com/office/officeart/2005/8/layout/lProcess2"/>
    <dgm:cxn modelId="{5A28518D-62EF-4361-A7AE-6061DE50A756}" srcId="{08BA1B5B-48E3-4BDC-A569-CD210FF884DD}" destId="{C8D96C4B-F3E8-40FB-B6A9-C4FC1015DAD6}" srcOrd="1" destOrd="0" parTransId="{BD9A1AA9-E1C2-43F1-8590-42D27B1103FE}" sibTransId="{26E08AB1-03EB-4273-8E6B-15A40F4D4169}"/>
    <dgm:cxn modelId="{F9BA0F9E-2A92-4564-855B-0E1182E806B4}" type="presOf" srcId="{0FB41EA2-06D6-430B-8E78-700CD71BE14D}" destId="{E5BFB14B-ACA8-4F88-A3A9-250599E68E55}" srcOrd="0" destOrd="0" presId="urn:microsoft.com/office/officeart/2005/8/layout/lProcess2"/>
    <dgm:cxn modelId="{38E316A8-F4AB-43DC-AAC8-0E5EB6A116EF}" srcId="{0FB41EA2-06D6-430B-8E78-700CD71BE14D}" destId="{4E2BC33C-992C-4334-89BE-7B18FE85D30A}" srcOrd="1" destOrd="0" parTransId="{54AB66EE-2944-4F07-81F5-46A3515B1D2F}" sibTransId="{37A83647-0C46-413C-9E04-77067EA2CB75}"/>
    <dgm:cxn modelId="{B5C0C7B2-D846-42EE-9BA4-9F7DB1E007A8}" srcId="{0FB41EA2-06D6-430B-8E78-700CD71BE14D}" destId="{0E190268-A552-4D65-B4F9-AF31E87F6388}" srcOrd="0" destOrd="0" parTransId="{F4F3E6D0-4C0A-42B1-8E2D-2C229B97B2A0}" sibTransId="{E03B5EAE-927D-4560-921C-B69C16AE639A}"/>
    <dgm:cxn modelId="{B54D44BC-32DD-4F4E-AC08-D7BE61C082BF}" srcId="{0FB41EA2-06D6-430B-8E78-700CD71BE14D}" destId="{3BD93412-847B-48D3-85C9-CDF6D65D004C}" srcOrd="2" destOrd="0" parTransId="{4D669BB8-14F9-4243-B263-5B95087EE07E}" sibTransId="{9C3E676E-CCC7-4559-9F36-04F2FC374338}"/>
    <dgm:cxn modelId="{26FE2CDB-A38E-449F-85B5-A03DC6B4B6F3}" type="presOf" srcId="{0B7F5756-6CFB-45C0-9D85-CFFCB9AA237D}" destId="{5A531786-DC90-431A-8444-2E542EA21F83}" srcOrd="0" destOrd="0" presId="urn:microsoft.com/office/officeart/2005/8/layout/lProcess2"/>
    <dgm:cxn modelId="{05D98EDB-CEEB-4FB4-B510-B6065E082190}" type="presOf" srcId="{08BA1B5B-48E3-4BDC-A569-CD210FF884DD}" destId="{633895AD-DC37-4FFC-AAAB-19B4114058B9}" srcOrd="0" destOrd="0" presId="urn:microsoft.com/office/officeart/2005/8/layout/lProcess2"/>
    <dgm:cxn modelId="{7D06C1F0-4097-49CC-B039-D72C865DCCE7}" srcId="{54A5C385-333B-4FFD-9BB3-0F8394FF7512}" destId="{0FB41EA2-06D6-430B-8E78-700CD71BE14D}" srcOrd="0" destOrd="0" parTransId="{8A052775-224D-4EB7-8266-302F09CD887F}" sibTransId="{9CB87F32-961B-4CEC-9536-D4071C66F5CC}"/>
    <dgm:cxn modelId="{35F85BF3-3611-40FD-8372-1A4DF5871D35}" type="presOf" srcId="{54A5C385-333B-4FFD-9BB3-0F8394FF7512}" destId="{D3FE81FE-DE31-4B40-97D2-2D75DB376F41}" srcOrd="0" destOrd="0" presId="urn:microsoft.com/office/officeart/2005/8/layout/lProcess2"/>
    <dgm:cxn modelId="{26F6E6FF-2A13-4FF9-9D7E-2D69A2417394}" srcId="{54A5C385-333B-4FFD-9BB3-0F8394FF7512}" destId="{08BA1B5B-48E3-4BDC-A569-CD210FF884DD}" srcOrd="1" destOrd="0" parTransId="{2F1A55C0-09B6-4980-B820-CE62FFFF30D5}" sibTransId="{FDF95EDC-86FD-44FD-841A-A0B309F749A1}"/>
    <dgm:cxn modelId="{206601F1-A891-4E00-BF5D-07223366665E}" type="presParOf" srcId="{D3FE81FE-DE31-4B40-97D2-2D75DB376F41}" destId="{4B13E21A-9664-473B-815F-5F78E59B4694}" srcOrd="0" destOrd="0" presId="urn:microsoft.com/office/officeart/2005/8/layout/lProcess2"/>
    <dgm:cxn modelId="{356BD3B7-69E7-42A5-91DD-D5EDAEA17835}" type="presParOf" srcId="{4B13E21A-9664-473B-815F-5F78E59B4694}" destId="{E5BFB14B-ACA8-4F88-A3A9-250599E68E55}" srcOrd="0" destOrd="0" presId="urn:microsoft.com/office/officeart/2005/8/layout/lProcess2"/>
    <dgm:cxn modelId="{EF47E648-37BB-457E-88D5-A4AB1DDE311B}" type="presParOf" srcId="{4B13E21A-9664-473B-815F-5F78E59B4694}" destId="{4C2CF26B-58D0-4353-9B44-1BFB171EEE70}" srcOrd="1" destOrd="0" presId="urn:microsoft.com/office/officeart/2005/8/layout/lProcess2"/>
    <dgm:cxn modelId="{26B8C401-1271-4A3F-A702-828A487CEDE0}" type="presParOf" srcId="{4B13E21A-9664-473B-815F-5F78E59B4694}" destId="{7AB674A9-3E0C-4D6E-AC74-E6970779CF71}" srcOrd="2" destOrd="0" presId="urn:microsoft.com/office/officeart/2005/8/layout/lProcess2"/>
    <dgm:cxn modelId="{455A2302-5E74-4F96-9590-6F8A7094DF2D}" type="presParOf" srcId="{7AB674A9-3E0C-4D6E-AC74-E6970779CF71}" destId="{F0CB0339-E657-4BC0-AFC5-644AC7AF2F71}" srcOrd="0" destOrd="0" presId="urn:microsoft.com/office/officeart/2005/8/layout/lProcess2"/>
    <dgm:cxn modelId="{D0169786-20CB-46BD-BFE7-D49741B047EB}" type="presParOf" srcId="{F0CB0339-E657-4BC0-AFC5-644AC7AF2F71}" destId="{A1465DFD-A7A5-4F85-9701-AC9942ADDBE5}" srcOrd="0" destOrd="0" presId="urn:microsoft.com/office/officeart/2005/8/layout/lProcess2"/>
    <dgm:cxn modelId="{DDDC0F65-EA9D-4382-A980-8D01531B6001}" type="presParOf" srcId="{F0CB0339-E657-4BC0-AFC5-644AC7AF2F71}" destId="{8CA1124D-51C6-46C9-BBEA-9DC2BF347542}" srcOrd="1" destOrd="0" presId="urn:microsoft.com/office/officeart/2005/8/layout/lProcess2"/>
    <dgm:cxn modelId="{8697EC07-1363-4DF0-B912-DA468A6D8182}" type="presParOf" srcId="{F0CB0339-E657-4BC0-AFC5-644AC7AF2F71}" destId="{E219A76B-4016-4E83-8081-B53B54F9E559}" srcOrd="2" destOrd="0" presId="urn:microsoft.com/office/officeart/2005/8/layout/lProcess2"/>
    <dgm:cxn modelId="{1F6DB39D-B217-46B2-AF32-4FB6045FFB7E}" type="presParOf" srcId="{F0CB0339-E657-4BC0-AFC5-644AC7AF2F71}" destId="{5CB405A8-B7B5-45FA-B9BF-29DF39D05D0A}" srcOrd="3" destOrd="0" presId="urn:microsoft.com/office/officeart/2005/8/layout/lProcess2"/>
    <dgm:cxn modelId="{DC91378F-91DD-4765-BE06-D0727B6D483E}" type="presParOf" srcId="{F0CB0339-E657-4BC0-AFC5-644AC7AF2F71}" destId="{5177D148-8B32-4749-A84F-F963C503001A}" srcOrd="4" destOrd="0" presId="urn:microsoft.com/office/officeart/2005/8/layout/lProcess2"/>
    <dgm:cxn modelId="{E183EDA2-43ED-4E80-9468-C2F12827FEBB}" type="presParOf" srcId="{D3FE81FE-DE31-4B40-97D2-2D75DB376F41}" destId="{D428FCF1-81D4-499A-B294-F26D34043B1D}" srcOrd="1" destOrd="0" presId="urn:microsoft.com/office/officeart/2005/8/layout/lProcess2"/>
    <dgm:cxn modelId="{F4A9C3EF-E415-476F-8FD7-EB6599E0AFFE}" type="presParOf" srcId="{D3FE81FE-DE31-4B40-97D2-2D75DB376F41}" destId="{C9AB5485-9AAA-45FB-8D3E-BE42536CF5A2}" srcOrd="2" destOrd="0" presId="urn:microsoft.com/office/officeart/2005/8/layout/lProcess2"/>
    <dgm:cxn modelId="{6836CC40-DA50-40F5-91F0-BEC57F75C118}" type="presParOf" srcId="{C9AB5485-9AAA-45FB-8D3E-BE42536CF5A2}" destId="{633895AD-DC37-4FFC-AAAB-19B4114058B9}" srcOrd="0" destOrd="0" presId="urn:microsoft.com/office/officeart/2005/8/layout/lProcess2"/>
    <dgm:cxn modelId="{9FFC0C81-C390-4870-BE93-910C6765135C}" type="presParOf" srcId="{C9AB5485-9AAA-45FB-8D3E-BE42536CF5A2}" destId="{75571E1E-718E-4BF2-97C4-454425125DDA}" srcOrd="1" destOrd="0" presId="urn:microsoft.com/office/officeart/2005/8/layout/lProcess2"/>
    <dgm:cxn modelId="{69FF1824-5492-415F-8886-58A16C905A02}" type="presParOf" srcId="{C9AB5485-9AAA-45FB-8D3E-BE42536CF5A2}" destId="{EB5CCEDA-6F19-46DE-A769-8B76ACFA6DDD}" srcOrd="2" destOrd="0" presId="urn:microsoft.com/office/officeart/2005/8/layout/lProcess2"/>
    <dgm:cxn modelId="{5DC58AE0-CF1B-4F6A-92EF-829FB6DE627D}" type="presParOf" srcId="{EB5CCEDA-6F19-46DE-A769-8B76ACFA6DDD}" destId="{5C1CAD14-C802-4F0C-9BB0-3F5B85774FC1}" srcOrd="0" destOrd="0" presId="urn:microsoft.com/office/officeart/2005/8/layout/lProcess2"/>
    <dgm:cxn modelId="{0E195FE5-EBC1-4C55-92D5-74352721E09B}" type="presParOf" srcId="{5C1CAD14-C802-4F0C-9BB0-3F5B85774FC1}" destId="{845FC201-D279-4CB1-80C4-9C25C5BB77D6}" srcOrd="0" destOrd="0" presId="urn:microsoft.com/office/officeart/2005/8/layout/lProcess2"/>
    <dgm:cxn modelId="{C925BF0A-8833-4901-AE87-DADB8A424642}" type="presParOf" srcId="{5C1CAD14-C802-4F0C-9BB0-3F5B85774FC1}" destId="{6C327203-FE4F-4663-B8EA-28B6AEE83CEC}" srcOrd="1" destOrd="0" presId="urn:microsoft.com/office/officeart/2005/8/layout/lProcess2"/>
    <dgm:cxn modelId="{8548C74B-8EF9-4941-A0D6-02B4A363315C}" type="presParOf" srcId="{5C1CAD14-C802-4F0C-9BB0-3F5B85774FC1}" destId="{F777061F-9077-4AB1-A1A0-8F19A9DC9313}" srcOrd="2" destOrd="0" presId="urn:microsoft.com/office/officeart/2005/8/layout/lProcess2"/>
    <dgm:cxn modelId="{535DC65F-7D4C-4D43-8A4F-785BB28AD1A4}" type="presParOf" srcId="{5C1CAD14-C802-4F0C-9BB0-3F5B85774FC1}" destId="{23897858-7320-409F-9305-CB09669449D5}" srcOrd="3" destOrd="0" presId="urn:microsoft.com/office/officeart/2005/8/layout/lProcess2"/>
    <dgm:cxn modelId="{4519753B-BD1B-42CF-B343-21D0BBE466F8}" type="presParOf" srcId="{5C1CAD14-C802-4F0C-9BB0-3F5B85774FC1}" destId="{5A531786-DC90-431A-8444-2E542EA21F83}"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7.xml><?xml version="1.0" encoding="utf-8"?>
<dgm:dataModel xmlns:dgm="http://schemas.openxmlformats.org/drawingml/2006/diagram" xmlns:a="http://schemas.openxmlformats.org/drawingml/2006/main">
  <dgm:ptLst>
    <dgm:pt modelId="{54A5C385-333B-4FFD-9BB3-0F8394FF7512}" type="doc">
      <dgm:prSet loTypeId="urn:microsoft.com/office/officeart/2005/8/layout/hierarchy4" loCatId="list" qsTypeId="urn:microsoft.com/office/officeart/2005/8/quickstyle/simple1#2" qsCatId="simple" csTypeId="urn:microsoft.com/office/officeart/2005/8/colors/accent1_2#2" csCatId="accent1" phldr="1"/>
      <dgm:spPr/>
      <dgm:t>
        <a:bodyPr/>
        <a:lstStyle/>
        <a:p>
          <a:endParaRPr lang="en-US"/>
        </a:p>
      </dgm:t>
    </dgm:pt>
    <dgm:pt modelId="{0FB41EA2-06D6-430B-8E78-700CD71BE14D}">
      <dgm:prSet/>
      <dgm:spPr/>
      <dgm:t>
        <a:bodyPr/>
        <a:lstStyle/>
        <a:p>
          <a:pPr rtl="0"/>
          <a:r>
            <a:rPr lang="en-US" dirty="0"/>
            <a:t>Trailing P/E</a:t>
          </a:r>
        </a:p>
      </dgm:t>
    </dgm:pt>
    <dgm:pt modelId="{8A052775-224D-4EB7-8266-302F09CD887F}" type="parTrans" cxnId="{7D06C1F0-4097-49CC-B039-D72C865DCCE7}">
      <dgm:prSet/>
      <dgm:spPr/>
      <dgm:t>
        <a:bodyPr/>
        <a:lstStyle/>
        <a:p>
          <a:endParaRPr lang="en-US"/>
        </a:p>
      </dgm:t>
    </dgm:pt>
    <dgm:pt modelId="{9CB87F32-961B-4CEC-9536-D4071C66F5CC}" type="sibTrans" cxnId="{7D06C1F0-4097-49CC-B039-D72C865DCCE7}">
      <dgm:prSet/>
      <dgm:spPr/>
      <dgm:t>
        <a:bodyPr/>
        <a:lstStyle/>
        <a:p>
          <a:endParaRPr lang="en-US"/>
        </a:p>
      </dgm:t>
    </dgm:pt>
    <dgm:pt modelId="{0E190268-A552-4D65-B4F9-AF31E87F6388}">
      <dgm:prSet/>
      <dgm:spPr/>
      <dgm:t>
        <a:bodyPr/>
        <a:lstStyle/>
        <a:p>
          <a:pPr rtl="0"/>
          <a:r>
            <a:rPr lang="en-US" dirty="0">
              <a:solidFill>
                <a:schemeClr val="bg1"/>
              </a:solidFill>
            </a:rPr>
            <a:t>Uses last year’s earnings</a:t>
          </a:r>
        </a:p>
      </dgm:t>
    </dgm:pt>
    <dgm:pt modelId="{F4F3E6D0-4C0A-42B1-8E2D-2C229B97B2A0}" type="parTrans" cxnId="{B5C0C7B2-D846-42EE-9BA4-9F7DB1E007A8}">
      <dgm:prSet/>
      <dgm:spPr/>
      <dgm:t>
        <a:bodyPr/>
        <a:lstStyle/>
        <a:p>
          <a:endParaRPr lang="en-US"/>
        </a:p>
      </dgm:t>
    </dgm:pt>
    <dgm:pt modelId="{E03B5EAE-927D-4560-921C-B69C16AE639A}" type="sibTrans" cxnId="{B5C0C7B2-D846-42EE-9BA4-9F7DB1E007A8}">
      <dgm:prSet/>
      <dgm:spPr/>
      <dgm:t>
        <a:bodyPr/>
        <a:lstStyle/>
        <a:p>
          <a:endParaRPr lang="en-US"/>
        </a:p>
      </dgm:t>
    </dgm:pt>
    <dgm:pt modelId="{A17AA8B1-25EA-4225-9CE1-694CF7092945}">
      <dgm:prSet/>
      <dgm:spPr/>
      <dgm:t>
        <a:bodyPr/>
        <a:lstStyle/>
        <a:p>
          <a:pPr rtl="0"/>
          <a:r>
            <a:rPr lang="en-US" dirty="0"/>
            <a:t>Forward P/E</a:t>
          </a:r>
          <a:endParaRPr lang="en-US" dirty="0">
            <a:solidFill>
              <a:schemeClr val="tx1"/>
            </a:solidFill>
          </a:endParaRPr>
        </a:p>
      </dgm:t>
    </dgm:pt>
    <dgm:pt modelId="{9A29370A-8F3F-46DB-A97C-365890195739}" type="parTrans" cxnId="{0A923684-281F-4294-9ADF-17E845A02839}">
      <dgm:prSet/>
      <dgm:spPr/>
      <dgm:t>
        <a:bodyPr/>
        <a:lstStyle/>
        <a:p>
          <a:endParaRPr lang="en-US"/>
        </a:p>
      </dgm:t>
    </dgm:pt>
    <dgm:pt modelId="{332C2A24-48FB-4BBB-AD1F-BA134524F3A6}" type="sibTrans" cxnId="{0A923684-281F-4294-9ADF-17E845A02839}">
      <dgm:prSet/>
      <dgm:spPr/>
      <dgm:t>
        <a:bodyPr/>
        <a:lstStyle/>
        <a:p>
          <a:endParaRPr lang="en-US"/>
        </a:p>
      </dgm:t>
    </dgm:pt>
    <dgm:pt modelId="{D8ED4685-B192-4347-BB43-1827CE89BDE0}">
      <dgm:prSet/>
      <dgm:spPr/>
      <dgm:t>
        <a:bodyPr/>
        <a:lstStyle/>
        <a:p>
          <a:pPr rtl="0"/>
          <a:r>
            <a:rPr lang="en-US" dirty="0">
              <a:solidFill>
                <a:schemeClr val="bg1"/>
              </a:solidFill>
            </a:rPr>
            <a:t>Preferred when forecasted earnings are not available</a:t>
          </a:r>
        </a:p>
      </dgm:t>
    </dgm:pt>
    <dgm:pt modelId="{4B42F893-0695-45B6-839F-857616B0FD86}" type="parTrans" cxnId="{69AEB78B-33CA-4BC2-BE25-9B8C21EDB345}">
      <dgm:prSet/>
      <dgm:spPr/>
      <dgm:t>
        <a:bodyPr/>
        <a:lstStyle/>
        <a:p>
          <a:endParaRPr lang="en-US"/>
        </a:p>
      </dgm:t>
    </dgm:pt>
    <dgm:pt modelId="{1085DA64-EFD9-450C-A7CC-9CC015F5ED43}" type="sibTrans" cxnId="{69AEB78B-33CA-4BC2-BE25-9B8C21EDB345}">
      <dgm:prSet/>
      <dgm:spPr/>
      <dgm:t>
        <a:bodyPr/>
        <a:lstStyle/>
        <a:p>
          <a:endParaRPr lang="en-US"/>
        </a:p>
      </dgm:t>
    </dgm:pt>
    <dgm:pt modelId="{A7B37AEA-E505-4620-8D3B-F95803CD3729}">
      <dgm:prSet/>
      <dgm:spPr/>
      <dgm:t>
        <a:bodyPr/>
        <a:lstStyle/>
        <a:p>
          <a:pPr rtl="0"/>
          <a:r>
            <a:rPr lang="en-US" dirty="0">
              <a:solidFill>
                <a:schemeClr val="bg1"/>
              </a:solidFill>
            </a:rPr>
            <a:t>Uses next year’s earnings</a:t>
          </a:r>
        </a:p>
      </dgm:t>
    </dgm:pt>
    <dgm:pt modelId="{B52F5CE0-6C4C-41CC-9A4D-EF1E7E18D19F}" type="parTrans" cxnId="{2C26CB02-EDE4-45CE-9363-33760E5E810E}">
      <dgm:prSet/>
      <dgm:spPr/>
      <dgm:t>
        <a:bodyPr/>
        <a:lstStyle/>
        <a:p>
          <a:endParaRPr lang="en-US"/>
        </a:p>
      </dgm:t>
    </dgm:pt>
    <dgm:pt modelId="{CA2A4EAF-E0E1-49EE-91C9-72F3C700C851}" type="sibTrans" cxnId="{2C26CB02-EDE4-45CE-9363-33760E5E810E}">
      <dgm:prSet/>
      <dgm:spPr/>
      <dgm:t>
        <a:bodyPr/>
        <a:lstStyle/>
        <a:p>
          <a:endParaRPr lang="en-US"/>
        </a:p>
      </dgm:t>
    </dgm:pt>
    <dgm:pt modelId="{8CB9FE85-8455-43EB-8392-CB055CE5595C}">
      <dgm:prSet/>
      <dgm:spPr/>
      <dgm:t>
        <a:bodyPr/>
        <a:lstStyle/>
        <a:p>
          <a:pPr rtl="0"/>
          <a:r>
            <a:rPr lang="en-US" dirty="0">
              <a:solidFill>
                <a:schemeClr val="bg1"/>
              </a:solidFill>
            </a:rPr>
            <a:t>Preferred when trailing earnings are not reflective of future</a:t>
          </a:r>
        </a:p>
      </dgm:t>
    </dgm:pt>
    <dgm:pt modelId="{93DE3C7A-E013-47EB-9F47-7B5BA187FCB4}" type="parTrans" cxnId="{533BEBAF-2E43-411D-9F61-900C56B3C4B2}">
      <dgm:prSet/>
      <dgm:spPr/>
      <dgm:t>
        <a:bodyPr/>
        <a:lstStyle/>
        <a:p>
          <a:endParaRPr lang="en-US"/>
        </a:p>
      </dgm:t>
    </dgm:pt>
    <dgm:pt modelId="{7E806F95-6EF3-4BB8-A933-B122670B7B0F}" type="sibTrans" cxnId="{533BEBAF-2E43-411D-9F61-900C56B3C4B2}">
      <dgm:prSet/>
      <dgm:spPr/>
      <dgm:t>
        <a:bodyPr/>
        <a:lstStyle/>
        <a:p>
          <a:endParaRPr lang="en-US"/>
        </a:p>
      </dgm:t>
    </dgm:pt>
    <dgm:pt modelId="{E92B585C-7DDF-477F-B405-291D84788FB6}" type="pres">
      <dgm:prSet presAssocID="{54A5C385-333B-4FFD-9BB3-0F8394FF7512}" presName="Name0" presStyleCnt="0">
        <dgm:presLayoutVars>
          <dgm:chPref val="1"/>
          <dgm:dir/>
          <dgm:animOne val="branch"/>
          <dgm:animLvl val="lvl"/>
          <dgm:resizeHandles/>
        </dgm:presLayoutVars>
      </dgm:prSet>
      <dgm:spPr/>
    </dgm:pt>
    <dgm:pt modelId="{CB253253-F3A4-49DF-9337-3B6A1D890864}" type="pres">
      <dgm:prSet presAssocID="{0FB41EA2-06D6-430B-8E78-700CD71BE14D}" presName="vertOne" presStyleCnt="0"/>
      <dgm:spPr/>
    </dgm:pt>
    <dgm:pt modelId="{451121CA-B433-43AD-A6AC-46F5D28D8862}" type="pres">
      <dgm:prSet presAssocID="{0FB41EA2-06D6-430B-8E78-700CD71BE14D}" presName="txOne" presStyleLbl="node0" presStyleIdx="0" presStyleCnt="2" custScaleX="94931">
        <dgm:presLayoutVars>
          <dgm:chPref val="3"/>
        </dgm:presLayoutVars>
      </dgm:prSet>
      <dgm:spPr/>
    </dgm:pt>
    <dgm:pt modelId="{CC73C927-C618-443F-B464-1F3E392F13CC}" type="pres">
      <dgm:prSet presAssocID="{0FB41EA2-06D6-430B-8E78-700CD71BE14D}" presName="parTransOne" presStyleCnt="0"/>
      <dgm:spPr/>
    </dgm:pt>
    <dgm:pt modelId="{D794A65A-ACF5-47AF-B1DB-F1B95F14434A}" type="pres">
      <dgm:prSet presAssocID="{0FB41EA2-06D6-430B-8E78-700CD71BE14D}" presName="horzOne" presStyleCnt="0"/>
      <dgm:spPr/>
    </dgm:pt>
    <dgm:pt modelId="{57758CC8-3456-474B-80C0-2E797F7CF7E8}" type="pres">
      <dgm:prSet presAssocID="{0E190268-A552-4D65-B4F9-AF31E87F6388}" presName="vertTwo" presStyleCnt="0"/>
      <dgm:spPr/>
    </dgm:pt>
    <dgm:pt modelId="{578A44C5-2560-4B11-9A68-D0243B265D49}" type="pres">
      <dgm:prSet presAssocID="{0E190268-A552-4D65-B4F9-AF31E87F6388}" presName="txTwo" presStyleLbl="node2" presStyleIdx="0" presStyleCnt="4">
        <dgm:presLayoutVars>
          <dgm:chPref val="3"/>
        </dgm:presLayoutVars>
      </dgm:prSet>
      <dgm:spPr/>
    </dgm:pt>
    <dgm:pt modelId="{5DE75894-1FFB-4C34-BFF4-3FE9EFBC2986}" type="pres">
      <dgm:prSet presAssocID="{0E190268-A552-4D65-B4F9-AF31E87F6388}" presName="horzTwo" presStyleCnt="0"/>
      <dgm:spPr/>
    </dgm:pt>
    <dgm:pt modelId="{86B1A89F-852E-4131-B2CF-4A8EDCEB8B7D}" type="pres">
      <dgm:prSet presAssocID="{E03B5EAE-927D-4560-921C-B69C16AE639A}" presName="sibSpaceTwo" presStyleCnt="0"/>
      <dgm:spPr/>
    </dgm:pt>
    <dgm:pt modelId="{90BC4512-371F-4ABE-8E2C-54B5F8101BD6}" type="pres">
      <dgm:prSet presAssocID="{D8ED4685-B192-4347-BB43-1827CE89BDE0}" presName="vertTwo" presStyleCnt="0"/>
      <dgm:spPr/>
    </dgm:pt>
    <dgm:pt modelId="{968654C8-26A6-4600-8861-4112DFA77AEA}" type="pres">
      <dgm:prSet presAssocID="{D8ED4685-B192-4347-BB43-1827CE89BDE0}" presName="txTwo" presStyleLbl="node2" presStyleIdx="1" presStyleCnt="4">
        <dgm:presLayoutVars>
          <dgm:chPref val="3"/>
        </dgm:presLayoutVars>
      </dgm:prSet>
      <dgm:spPr/>
    </dgm:pt>
    <dgm:pt modelId="{9307E440-674B-470B-B3FF-04CBA4178D84}" type="pres">
      <dgm:prSet presAssocID="{D8ED4685-B192-4347-BB43-1827CE89BDE0}" presName="horzTwo" presStyleCnt="0"/>
      <dgm:spPr/>
    </dgm:pt>
    <dgm:pt modelId="{3C9F5DEE-60A7-47D6-BD2E-08851FD502F3}" type="pres">
      <dgm:prSet presAssocID="{9CB87F32-961B-4CEC-9536-D4071C66F5CC}" presName="sibSpaceOne" presStyleCnt="0"/>
      <dgm:spPr/>
    </dgm:pt>
    <dgm:pt modelId="{FB8DE338-2B85-4D9E-B2F4-FE86974D981E}" type="pres">
      <dgm:prSet presAssocID="{A17AA8B1-25EA-4225-9CE1-694CF7092945}" presName="vertOne" presStyleCnt="0"/>
      <dgm:spPr/>
    </dgm:pt>
    <dgm:pt modelId="{D639DAED-F04A-41C1-8B99-709B70B605C1}" type="pres">
      <dgm:prSet presAssocID="{A17AA8B1-25EA-4225-9CE1-694CF7092945}" presName="txOne" presStyleLbl="node0" presStyleIdx="1" presStyleCnt="2">
        <dgm:presLayoutVars>
          <dgm:chPref val="3"/>
        </dgm:presLayoutVars>
      </dgm:prSet>
      <dgm:spPr/>
    </dgm:pt>
    <dgm:pt modelId="{AD2CABFE-00F5-42B4-9BE0-0084524370A5}" type="pres">
      <dgm:prSet presAssocID="{A17AA8B1-25EA-4225-9CE1-694CF7092945}" presName="parTransOne" presStyleCnt="0"/>
      <dgm:spPr/>
    </dgm:pt>
    <dgm:pt modelId="{E759CFA7-30A7-40D4-871A-825AEF036573}" type="pres">
      <dgm:prSet presAssocID="{A17AA8B1-25EA-4225-9CE1-694CF7092945}" presName="horzOne" presStyleCnt="0"/>
      <dgm:spPr/>
    </dgm:pt>
    <dgm:pt modelId="{DBAA03B9-4D6D-4F06-A8A2-FFC5645BE337}" type="pres">
      <dgm:prSet presAssocID="{A7B37AEA-E505-4620-8D3B-F95803CD3729}" presName="vertTwo" presStyleCnt="0"/>
      <dgm:spPr/>
    </dgm:pt>
    <dgm:pt modelId="{1345B791-DA40-4B84-8A4F-4E9B0B2542D7}" type="pres">
      <dgm:prSet presAssocID="{A7B37AEA-E505-4620-8D3B-F95803CD3729}" presName="txTwo" presStyleLbl="node2" presStyleIdx="2" presStyleCnt="4">
        <dgm:presLayoutVars>
          <dgm:chPref val="3"/>
        </dgm:presLayoutVars>
      </dgm:prSet>
      <dgm:spPr/>
    </dgm:pt>
    <dgm:pt modelId="{FB8DA3E6-D5CA-43C4-82E5-B57326907CD8}" type="pres">
      <dgm:prSet presAssocID="{A7B37AEA-E505-4620-8D3B-F95803CD3729}" presName="horzTwo" presStyleCnt="0"/>
      <dgm:spPr/>
    </dgm:pt>
    <dgm:pt modelId="{B385D18F-1B13-4A36-A5FD-D5167437BD00}" type="pres">
      <dgm:prSet presAssocID="{CA2A4EAF-E0E1-49EE-91C9-72F3C700C851}" presName="sibSpaceTwo" presStyleCnt="0"/>
      <dgm:spPr/>
    </dgm:pt>
    <dgm:pt modelId="{E239F35A-224A-4905-BA9D-D3F424084453}" type="pres">
      <dgm:prSet presAssocID="{8CB9FE85-8455-43EB-8392-CB055CE5595C}" presName="vertTwo" presStyleCnt="0"/>
      <dgm:spPr/>
    </dgm:pt>
    <dgm:pt modelId="{3ECC4638-C108-46FA-B9EB-DC431A8E8B98}" type="pres">
      <dgm:prSet presAssocID="{8CB9FE85-8455-43EB-8392-CB055CE5595C}" presName="txTwo" presStyleLbl="node2" presStyleIdx="3" presStyleCnt="4">
        <dgm:presLayoutVars>
          <dgm:chPref val="3"/>
        </dgm:presLayoutVars>
      </dgm:prSet>
      <dgm:spPr/>
    </dgm:pt>
    <dgm:pt modelId="{14055D91-0DE9-4D80-A1FB-C9A43BD8CD90}" type="pres">
      <dgm:prSet presAssocID="{8CB9FE85-8455-43EB-8392-CB055CE5595C}" presName="horzTwo" presStyleCnt="0"/>
      <dgm:spPr/>
    </dgm:pt>
  </dgm:ptLst>
  <dgm:cxnLst>
    <dgm:cxn modelId="{2C26CB02-EDE4-45CE-9363-33760E5E810E}" srcId="{A17AA8B1-25EA-4225-9CE1-694CF7092945}" destId="{A7B37AEA-E505-4620-8D3B-F95803CD3729}" srcOrd="0" destOrd="0" parTransId="{B52F5CE0-6C4C-41CC-9A4D-EF1E7E18D19F}" sibTransId="{CA2A4EAF-E0E1-49EE-91C9-72F3C700C851}"/>
    <dgm:cxn modelId="{C11C4613-FDB9-40CA-9C58-5509B9D42093}" type="presOf" srcId="{0E190268-A552-4D65-B4F9-AF31E87F6388}" destId="{578A44C5-2560-4B11-9A68-D0243B265D49}" srcOrd="0" destOrd="0" presId="urn:microsoft.com/office/officeart/2005/8/layout/hierarchy4"/>
    <dgm:cxn modelId="{A7BDF01C-C373-4D2C-BD5F-98AE7711E9EE}" type="presOf" srcId="{A7B37AEA-E505-4620-8D3B-F95803CD3729}" destId="{1345B791-DA40-4B84-8A4F-4E9B0B2542D7}" srcOrd="0" destOrd="0" presId="urn:microsoft.com/office/officeart/2005/8/layout/hierarchy4"/>
    <dgm:cxn modelId="{AC07202B-D406-48B1-9B79-2DD0226EA53A}" type="presOf" srcId="{A17AA8B1-25EA-4225-9CE1-694CF7092945}" destId="{D639DAED-F04A-41C1-8B99-709B70B605C1}" srcOrd="0" destOrd="0" presId="urn:microsoft.com/office/officeart/2005/8/layout/hierarchy4"/>
    <dgm:cxn modelId="{9988E87F-7306-4B42-BCED-B76FC9E2F973}" type="presOf" srcId="{D8ED4685-B192-4347-BB43-1827CE89BDE0}" destId="{968654C8-26A6-4600-8861-4112DFA77AEA}" srcOrd="0" destOrd="0" presId="urn:microsoft.com/office/officeart/2005/8/layout/hierarchy4"/>
    <dgm:cxn modelId="{0A923684-281F-4294-9ADF-17E845A02839}" srcId="{54A5C385-333B-4FFD-9BB3-0F8394FF7512}" destId="{A17AA8B1-25EA-4225-9CE1-694CF7092945}" srcOrd="1" destOrd="0" parTransId="{9A29370A-8F3F-46DB-A97C-365890195739}" sibTransId="{332C2A24-48FB-4BBB-AD1F-BA134524F3A6}"/>
    <dgm:cxn modelId="{69AEB78B-33CA-4BC2-BE25-9B8C21EDB345}" srcId="{0FB41EA2-06D6-430B-8E78-700CD71BE14D}" destId="{D8ED4685-B192-4347-BB43-1827CE89BDE0}" srcOrd="1" destOrd="0" parTransId="{4B42F893-0695-45B6-839F-857616B0FD86}" sibTransId="{1085DA64-EFD9-450C-A7CC-9CC015F5ED43}"/>
    <dgm:cxn modelId="{76F0C9AB-9CA9-4D3C-B7F6-61A50E5D4084}" type="presOf" srcId="{0FB41EA2-06D6-430B-8E78-700CD71BE14D}" destId="{451121CA-B433-43AD-A6AC-46F5D28D8862}" srcOrd="0" destOrd="0" presId="urn:microsoft.com/office/officeart/2005/8/layout/hierarchy4"/>
    <dgm:cxn modelId="{533BEBAF-2E43-411D-9F61-900C56B3C4B2}" srcId="{A17AA8B1-25EA-4225-9CE1-694CF7092945}" destId="{8CB9FE85-8455-43EB-8392-CB055CE5595C}" srcOrd="1" destOrd="0" parTransId="{93DE3C7A-E013-47EB-9F47-7B5BA187FCB4}" sibTransId="{7E806F95-6EF3-4BB8-A933-B122670B7B0F}"/>
    <dgm:cxn modelId="{B5C0C7B2-D846-42EE-9BA4-9F7DB1E007A8}" srcId="{0FB41EA2-06D6-430B-8E78-700CD71BE14D}" destId="{0E190268-A552-4D65-B4F9-AF31E87F6388}" srcOrd="0" destOrd="0" parTransId="{F4F3E6D0-4C0A-42B1-8E2D-2C229B97B2A0}" sibTransId="{E03B5EAE-927D-4560-921C-B69C16AE639A}"/>
    <dgm:cxn modelId="{3DED91B4-3687-460A-A517-7CC7BCBB3CD8}" type="presOf" srcId="{54A5C385-333B-4FFD-9BB3-0F8394FF7512}" destId="{E92B585C-7DDF-477F-B405-291D84788FB6}" srcOrd="0" destOrd="0" presId="urn:microsoft.com/office/officeart/2005/8/layout/hierarchy4"/>
    <dgm:cxn modelId="{DEAF0DBC-38D2-48EA-AFA1-078C4E63F41D}" type="presOf" srcId="{8CB9FE85-8455-43EB-8392-CB055CE5595C}" destId="{3ECC4638-C108-46FA-B9EB-DC431A8E8B98}" srcOrd="0" destOrd="0" presId="urn:microsoft.com/office/officeart/2005/8/layout/hierarchy4"/>
    <dgm:cxn modelId="{7D06C1F0-4097-49CC-B039-D72C865DCCE7}" srcId="{54A5C385-333B-4FFD-9BB3-0F8394FF7512}" destId="{0FB41EA2-06D6-430B-8E78-700CD71BE14D}" srcOrd="0" destOrd="0" parTransId="{8A052775-224D-4EB7-8266-302F09CD887F}" sibTransId="{9CB87F32-961B-4CEC-9536-D4071C66F5CC}"/>
    <dgm:cxn modelId="{312C779A-EA99-44ED-8033-6D8DC1A338A5}" type="presParOf" srcId="{E92B585C-7DDF-477F-B405-291D84788FB6}" destId="{CB253253-F3A4-49DF-9337-3B6A1D890864}" srcOrd="0" destOrd="0" presId="urn:microsoft.com/office/officeart/2005/8/layout/hierarchy4"/>
    <dgm:cxn modelId="{80BB672E-5ADC-4761-87FB-6B5B17E5FB95}" type="presParOf" srcId="{CB253253-F3A4-49DF-9337-3B6A1D890864}" destId="{451121CA-B433-43AD-A6AC-46F5D28D8862}" srcOrd="0" destOrd="0" presId="urn:microsoft.com/office/officeart/2005/8/layout/hierarchy4"/>
    <dgm:cxn modelId="{00FF43FF-C628-4231-AA57-9EB0D6062C65}" type="presParOf" srcId="{CB253253-F3A4-49DF-9337-3B6A1D890864}" destId="{CC73C927-C618-443F-B464-1F3E392F13CC}" srcOrd="1" destOrd="0" presId="urn:microsoft.com/office/officeart/2005/8/layout/hierarchy4"/>
    <dgm:cxn modelId="{19B5A433-B046-408B-8C34-AE7D6F1278DF}" type="presParOf" srcId="{CB253253-F3A4-49DF-9337-3B6A1D890864}" destId="{D794A65A-ACF5-47AF-B1DB-F1B95F14434A}" srcOrd="2" destOrd="0" presId="urn:microsoft.com/office/officeart/2005/8/layout/hierarchy4"/>
    <dgm:cxn modelId="{EEBC4E5F-0377-477B-A8FD-4D1E5D0AF130}" type="presParOf" srcId="{D794A65A-ACF5-47AF-B1DB-F1B95F14434A}" destId="{57758CC8-3456-474B-80C0-2E797F7CF7E8}" srcOrd="0" destOrd="0" presId="urn:microsoft.com/office/officeart/2005/8/layout/hierarchy4"/>
    <dgm:cxn modelId="{33605EFF-B848-471A-B91A-27E71014B802}" type="presParOf" srcId="{57758CC8-3456-474B-80C0-2E797F7CF7E8}" destId="{578A44C5-2560-4B11-9A68-D0243B265D49}" srcOrd="0" destOrd="0" presId="urn:microsoft.com/office/officeart/2005/8/layout/hierarchy4"/>
    <dgm:cxn modelId="{3B057AC6-69D9-4C4F-AF5E-13C2E0A5C248}" type="presParOf" srcId="{57758CC8-3456-474B-80C0-2E797F7CF7E8}" destId="{5DE75894-1FFB-4C34-BFF4-3FE9EFBC2986}" srcOrd="1" destOrd="0" presId="urn:microsoft.com/office/officeart/2005/8/layout/hierarchy4"/>
    <dgm:cxn modelId="{343BCDFE-F2D7-42DF-8CC5-2DADABE28261}" type="presParOf" srcId="{D794A65A-ACF5-47AF-B1DB-F1B95F14434A}" destId="{86B1A89F-852E-4131-B2CF-4A8EDCEB8B7D}" srcOrd="1" destOrd="0" presId="urn:microsoft.com/office/officeart/2005/8/layout/hierarchy4"/>
    <dgm:cxn modelId="{64AC903E-EA35-4CC3-BFC3-0F77AE4ED563}" type="presParOf" srcId="{D794A65A-ACF5-47AF-B1DB-F1B95F14434A}" destId="{90BC4512-371F-4ABE-8E2C-54B5F8101BD6}" srcOrd="2" destOrd="0" presId="urn:microsoft.com/office/officeart/2005/8/layout/hierarchy4"/>
    <dgm:cxn modelId="{1B4A35C8-4BB2-4BAD-8096-7EEC8A1C1AA5}" type="presParOf" srcId="{90BC4512-371F-4ABE-8E2C-54B5F8101BD6}" destId="{968654C8-26A6-4600-8861-4112DFA77AEA}" srcOrd="0" destOrd="0" presId="urn:microsoft.com/office/officeart/2005/8/layout/hierarchy4"/>
    <dgm:cxn modelId="{DCB6E4B2-DD24-4BD6-BBB7-8176C2FEEC3E}" type="presParOf" srcId="{90BC4512-371F-4ABE-8E2C-54B5F8101BD6}" destId="{9307E440-674B-470B-B3FF-04CBA4178D84}" srcOrd="1" destOrd="0" presId="urn:microsoft.com/office/officeart/2005/8/layout/hierarchy4"/>
    <dgm:cxn modelId="{C22694B1-4FFF-4F09-925D-CF19C1E3E139}" type="presParOf" srcId="{E92B585C-7DDF-477F-B405-291D84788FB6}" destId="{3C9F5DEE-60A7-47D6-BD2E-08851FD502F3}" srcOrd="1" destOrd="0" presId="urn:microsoft.com/office/officeart/2005/8/layout/hierarchy4"/>
    <dgm:cxn modelId="{13224968-F729-4711-BC43-33DC863C44C6}" type="presParOf" srcId="{E92B585C-7DDF-477F-B405-291D84788FB6}" destId="{FB8DE338-2B85-4D9E-B2F4-FE86974D981E}" srcOrd="2" destOrd="0" presId="urn:microsoft.com/office/officeart/2005/8/layout/hierarchy4"/>
    <dgm:cxn modelId="{150FB0DF-5D1C-4585-9BB4-8D6F37D24D5A}" type="presParOf" srcId="{FB8DE338-2B85-4D9E-B2F4-FE86974D981E}" destId="{D639DAED-F04A-41C1-8B99-709B70B605C1}" srcOrd="0" destOrd="0" presId="urn:microsoft.com/office/officeart/2005/8/layout/hierarchy4"/>
    <dgm:cxn modelId="{4BBA220C-DBAC-4267-A3D6-1AC8F03BC1FB}" type="presParOf" srcId="{FB8DE338-2B85-4D9E-B2F4-FE86974D981E}" destId="{AD2CABFE-00F5-42B4-9BE0-0084524370A5}" srcOrd="1" destOrd="0" presId="urn:microsoft.com/office/officeart/2005/8/layout/hierarchy4"/>
    <dgm:cxn modelId="{F8E667A9-829A-422E-A4AB-7CCA70815DE7}" type="presParOf" srcId="{FB8DE338-2B85-4D9E-B2F4-FE86974D981E}" destId="{E759CFA7-30A7-40D4-871A-825AEF036573}" srcOrd="2" destOrd="0" presId="urn:microsoft.com/office/officeart/2005/8/layout/hierarchy4"/>
    <dgm:cxn modelId="{A8906804-DF12-4388-BC65-B49843CCB02E}" type="presParOf" srcId="{E759CFA7-30A7-40D4-871A-825AEF036573}" destId="{DBAA03B9-4D6D-4F06-A8A2-FFC5645BE337}" srcOrd="0" destOrd="0" presId="urn:microsoft.com/office/officeart/2005/8/layout/hierarchy4"/>
    <dgm:cxn modelId="{A1182CD3-B913-44EB-A388-10DB1A53B85B}" type="presParOf" srcId="{DBAA03B9-4D6D-4F06-A8A2-FFC5645BE337}" destId="{1345B791-DA40-4B84-8A4F-4E9B0B2542D7}" srcOrd="0" destOrd="0" presId="urn:microsoft.com/office/officeart/2005/8/layout/hierarchy4"/>
    <dgm:cxn modelId="{F7D6097D-33BB-4EBE-B9D3-C09CC6CA3165}" type="presParOf" srcId="{DBAA03B9-4D6D-4F06-A8A2-FFC5645BE337}" destId="{FB8DA3E6-D5CA-43C4-82E5-B57326907CD8}" srcOrd="1" destOrd="0" presId="urn:microsoft.com/office/officeart/2005/8/layout/hierarchy4"/>
    <dgm:cxn modelId="{B6C623A4-C1CD-470C-9A66-4DDC91BA7EE9}" type="presParOf" srcId="{E759CFA7-30A7-40D4-871A-825AEF036573}" destId="{B385D18F-1B13-4A36-A5FD-D5167437BD00}" srcOrd="1" destOrd="0" presId="urn:microsoft.com/office/officeart/2005/8/layout/hierarchy4"/>
    <dgm:cxn modelId="{B8FA3716-8378-4379-B51F-AD1B84E34D95}" type="presParOf" srcId="{E759CFA7-30A7-40D4-871A-825AEF036573}" destId="{E239F35A-224A-4905-BA9D-D3F424084453}" srcOrd="2" destOrd="0" presId="urn:microsoft.com/office/officeart/2005/8/layout/hierarchy4"/>
    <dgm:cxn modelId="{CFC14A14-4B8E-42D3-896C-1EFD86141FBC}" type="presParOf" srcId="{E239F35A-224A-4905-BA9D-D3F424084453}" destId="{3ECC4638-C108-46FA-B9EB-DC431A8E8B98}" srcOrd="0" destOrd="0" presId="urn:microsoft.com/office/officeart/2005/8/layout/hierarchy4"/>
    <dgm:cxn modelId="{227CA3DF-1799-426D-AB9F-D41D3C887C86}" type="presParOf" srcId="{E239F35A-224A-4905-BA9D-D3F424084453}" destId="{14055D91-0DE9-4D80-A1FB-C9A43BD8CD90}"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8.xml><?xml version="1.0" encoding="utf-8"?>
<dgm:dataModel xmlns:dgm="http://schemas.openxmlformats.org/drawingml/2006/diagram" xmlns:a="http://schemas.openxmlformats.org/drawingml/2006/main">
  <dgm:ptLst>
    <dgm:pt modelId="{DABE5455-1BFB-4698-83CB-D7BA76D19B66}" type="doc">
      <dgm:prSet loTypeId="urn:microsoft.com/office/officeart/2005/8/layout/default#2" loCatId="list" qsTypeId="urn:microsoft.com/office/officeart/2005/8/quickstyle/3d2" qsCatId="3D" csTypeId="urn:microsoft.com/office/officeart/2005/8/colors/accent1_2" csCatId="accent1" phldr="1"/>
      <dgm:spPr/>
      <dgm:t>
        <a:bodyPr/>
        <a:lstStyle/>
        <a:p>
          <a:endParaRPr lang="en-US"/>
        </a:p>
      </dgm:t>
    </dgm:pt>
    <dgm:pt modelId="{5DCC821E-67EF-49C5-BE9D-1884A3E1D9D3}">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pPr algn="ctr"/>
          <a:r>
            <a:rPr lang="en-US" dirty="0"/>
            <a:t>EPS Dilution</a:t>
          </a:r>
        </a:p>
      </dgm:t>
    </dgm:pt>
    <dgm:pt modelId="{976F7A6E-84A7-4FEF-804E-ED80C7779CD2}" type="parTrans" cxnId="{A0C19BBA-E10C-4E78-BDFB-76508B76D792}">
      <dgm:prSet/>
      <dgm:spPr/>
      <dgm:t>
        <a:bodyPr/>
        <a:lstStyle/>
        <a:p>
          <a:endParaRPr lang="en-US"/>
        </a:p>
      </dgm:t>
    </dgm:pt>
    <dgm:pt modelId="{8B9F7FF9-57AA-4C86-AAAB-4E0DA53189F0}" type="sibTrans" cxnId="{A0C19BBA-E10C-4E78-BDFB-76508B76D792}">
      <dgm:prSet/>
      <dgm:spPr/>
      <dgm:t>
        <a:bodyPr/>
        <a:lstStyle/>
        <a:p>
          <a:endParaRPr lang="en-US"/>
        </a:p>
      </dgm:t>
    </dgm:pt>
    <dgm:pt modelId="{BFFD9C49-B4F6-4AB5-AE28-A0288693220C}">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pPr algn="ctr"/>
          <a:r>
            <a:rPr lang="en-US" dirty="0"/>
            <a:t>Underlying Earnings</a:t>
          </a:r>
        </a:p>
      </dgm:t>
    </dgm:pt>
    <dgm:pt modelId="{D536370E-C0C9-47F9-9EBF-B1A15C3D8EEE}" type="parTrans" cxnId="{C450875D-790B-4E5A-B1A2-5B5153179BCB}">
      <dgm:prSet/>
      <dgm:spPr/>
      <dgm:t>
        <a:bodyPr/>
        <a:lstStyle/>
        <a:p>
          <a:endParaRPr lang="en-US"/>
        </a:p>
      </dgm:t>
    </dgm:pt>
    <dgm:pt modelId="{85033674-C121-4283-B4A6-ED4828E98120}" type="sibTrans" cxnId="{C450875D-790B-4E5A-B1A2-5B5153179BCB}">
      <dgm:prSet/>
      <dgm:spPr/>
      <dgm:t>
        <a:bodyPr/>
        <a:lstStyle/>
        <a:p>
          <a:endParaRPr lang="en-US"/>
        </a:p>
      </dgm:t>
    </dgm:pt>
    <dgm:pt modelId="{5F692807-8CFD-40A9-84D8-09E45008CB6F}">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pPr algn="ctr"/>
          <a:r>
            <a:rPr lang="en-US" dirty="0"/>
            <a:t>Normalized Earnings</a:t>
          </a:r>
        </a:p>
      </dgm:t>
    </dgm:pt>
    <dgm:pt modelId="{F4D4D253-D084-45A6-8599-C5BAE3F4276B}" type="parTrans" cxnId="{AFCD5658-F7EA-4D2C-887B-20EF75807FA2}">
      <dgm:prSet/>
      <dgm:spPr/>
      <dgm:t>
        <a:bodyPr/>
        <a:lstStyle/>
        <a:p>
          <a:endParaRPr lang="en-US"/>
        </a:p>
      </dgm:t>
    </dgm:pt>
    <dgm:pt modelId="{B7782139-B48B-46B8-838F-9C5513DE3A86}" type="sibTrans" cxnId="{AFCD5658-F7EA-4D2C-887B-20EF75807FA2}">
      <dgm:prSet/>
      <dgm:spPr/>
      <dgm:t>
        <a:bodyPr/>
        <a:lstStyle/>
        <a:p>
          <a:endParaRPr lang="en-US"/>
        </a:p>
      </dgm:t>
    </dgm:pt>
    <dgm:pt modelId="{F949D4E6-68EA-4BFE-81BA-8F9F33599CF1}">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pPr algn="ctr"/>
          <a:r>
            <a:rPr lang="en-US" dirty="0"/>
            <a:t>Differences in Accounting Methods</a:t>
          </a:r>
        </a:p>
      </dgm:t>
    </dgm:pt>
    <dgm:pt modelId="{15C50E0E-FD74-4906-AE65-825C1952849B}" type="parTrans" cxnId="{454B72C5-A783-4127-A350-942B9815D71A}">
      <dgm:prSet/>
      <dgm:spPr/>
      <dgm:t>
        <a:bodyPr/>
        <a:lstStyle/>
        <a:p>
          <a:endParaRPr lang="en-US"/>
        </a:p>
      </dgm:t>
    </dgm:pt>
    <dgm:pt modelId="{1D39CB93-A14C-43B0-B5F5-ADD25F8D151E}" type="sibTrans" cxnId="{454B72C5-A783-4127-A350-942B9815D71A}">
      <dgm:prSet/>
      <dgm:spPr/>
      <dgm:t>
        <a:bodyPr/>
        <a:lstStyle/>
        <a:p>
          <a:endParaRPr lang="en-US"/>
        </a:p>
      </dgm:t>
    </dgm:pt>
    <dgm:pt modelId="{C300E7F7-FEA4-49F1-B0E4-9557C81D338D}" type="pres">
      <dgm:prSet presAssocID="{DABE5455-1BFB-4698-83CB-D7BA76D19B66}" presName="diagram" presStyleCnt="0">
        <dgm:presLayoutVars>
          <dgm:dir/>
          <dgm:resizeHandles val="exact"/>
        </dgm:presLayoutVars>
      </dgm:prSet>
      <dgm:spPr/>
    </dgm:pt>
    <dgm:pt modelId="{9052C05E-9F18-4F65-ADC4-B3CDDC33B847}" type="pres">
      <dgm:prSet presAssocID="{5DCC821E-67EF-49C5-BE9D-1884A3E1D9D3}" presName="node" presStyleLbl="node1" presStyleIdx="0" presStyleCnt="4">
        <dgm:presLayoutVars>
          <dgm:bulletEnabled val="1"/>
        </dgm:presLayoutVars>
      </dgm:prSet>
      <dgm:spPr/>
    </dgm:pt>
    <dgm:pt modelId="{D79787FC-62C2-40CC-903C-E6EEA75894D9}" type="pres">
      <dgm:prSet presAssocID="{8B9F7FF9-57AA-4C86-AAAB-4E0DA53189F0}" presName="sibTrans" presStyleCnt="0"/>
      <dgm:spPr/>
    </dgm:pt>
    <dgm:pt modelId="{CA20ACCC-AA21-46D2-B20F-40B836F6ABAA}" type="pres">
      <dgm:prSet presAssocID="{BFFD9C49-B4F6-4AB5-AE28-A0288693220C}" presName="node" presStyleLbl="node1" presStyleIdx="1" presStyleCnt="4">
        <dgm:presLayoutVars>
          <dgm:bulletEnabled val="1"/>
        </dgm:presLayoutVars>
      </dgm:prSet>
      <dgm:spPr/>
    </dgm:pt>
    <dgm:pt modelId="{1120F22B-C876-4354-82B8-1B76D2EE4DB3}" type="pres">
      <dgm:prSet presAssocID="{85033674-C121-4283-B4A6-ED4828E98120}" presName="sibTrans" presStyleCnt="0"/>
      <dgm:spPr/>
    </dgm:pt>
    <dgm:pt modelId="{FC2DD31B-3C22-4D01-81AB-9A20B787A442}" type="pres">
      <dgm:prSet presAssocID="{5F692807-8CFD-40A9-84D8-09E45008CB6F}" presName="node" presStyleLbl="node1" presStyleIdx="2" presStyleCnt="4">
        <dgm:presLayoutVars>
          <dgm:bulletEnabled val="1"/>
        </dgm:presLayoutVars>
      </dgm:prSet>
      <dgm:spPr/>
    </dgm:pt>
    <dgm:pt modelId="{CCCBCB1F-B14C-4A5A-8F18-44BDC338C188}" type="pres">
      <dgm:prSet presAssocID="{B7782139-B48B-46B8-838F-9C5513DE3A86}" presName="sibTrans" presStyleCnt="0"/>
      <dgm:spPr/>
    </dgm:pt>
    <dgm:pt modelId="{5384715F-80BD-4791-9F13-4BBADC4EC958}" type="pres">
      <dgm:prSet presAssocID="{F949D4E6-68EA-4BFE-81BA-8F9F33599CF1}" presName="node" presStyleLbl="node1" presStyleIdx="3" presStyleCnt="4">
        <dgm:presLayoutVars>
          <dgm:bulletEnabled val="1"/>
        </dgm:presLayoutVars>
      </dgm:prSet>
      <dgm:spPr/>
    </dgm:pt>
  </dgm:ptLst>
  <dgm:cxnLst>
    <dgm:cxn modelId="{7FD33416-C4C1-4998-A4B3-693B806D9305}" type="presOf" srcId="{BFFD9C49-B4F6-4AB5-AE28-A0288693220C}" destId="{CA20ACCC-AA21-46D2-B20F-40B836F6ABAA}" srcOrd="0" destOrd="0" presId="urn:microsoft.com/office/officeart/2005/8/layout/default#2"/>
    <dgm:cxn modelId="{481A4330-F449-4D55-8344-D827C4F015DE}" type="presOf" srcId="{5F692807-8CFD-40A9-84D8-09E45008CB6F}" destId="{FC2DD31B-3C22-4D01-81AB-9A20B787A442}" srcOrd="0" destOrd="0" presId="urn:microsoft.com/office/officeart/2005/8/layout/default#2"/>
    <dgm:cxn modelId="{C450875D-790B-4E5A-B1A2-5B5153179BCB}" srcId="{DABE5455-1BFB-4698-83CB-D7BA76D19B66}" destId="{BFFD9C49-B4F6-4AB5-AE28-A0288693220C}" srcOrd="1" destOrd="0" parTransId="{D536370E-C0C9-47F9-9EBF-B1A15C3D8EEE}" sibTransId="{85033674-C121-4283-B4A6-ED4828E98120}"/>
    <dgm:cxn modelId="{AFCD5658-F7EA-4D2C-887B-20EF75807FA2}" srcId="{DABE5455-1BFB-4698-83CB-D7BA76D19B66}" destId="{5F692807-8CFD-40A9-84D8-09E45008CB6F}" srcOrd="2" destOrd="0" parTransId="{F4D4D253-D084-45A6-8599-C5BAE3F4276B}" sibTransId="{B7782139-B48B-46B8-838F-9C5513DE3A86}"/>
    <dgm:cxn modelId="{8C150980-18D8-4DB1-BB6B-80DB0AE11F8D}" type="presOf" srcId="{DABE5455-1BFB-4698-83CB-D7BA76D19B66}" destId="{C300E7F7-FEA4-49F1-B0E4-9557C81D338D}" srcOrd="0" destOrd="0" presId="urn:microsoft.com/office/officeart/2005/8/layout/default#2"/>
    <dgm:cxn modelId="{E09A849F-B3CB-4540-B1DB-D32EFCFA3AE1}" type="presOf" srcId="{5DCC821E-67EF-49C5-BE9D-1884A3E1D9D3}" destId="{9052C05E-9F18-4F65-ADC4-B3CDDC33B847}" srcOrd="0" destOrd="0" presId="urn:microsoft.com/office/officeart/2005/8/layout/default#2"/>
    <dgm:cxn modelId="{CD7512B4-C3B2-4B5F-889B-3A95FD963A8B}" type="presOf" srcId="{F949D4E6-68EA-4BFE-81BA-8F9F33599CF1}" destId="{5384715F-80BD-4791-9F13-4BBADC4EC958}" srcOrd="0" destOrd="0" presId="urn:microsoft.com/office/officeart/2005/8/layout/default#2"/>
    <dgm:cxn modelId="{A0C19BBA-E10C-4E78-BDFB-76508B76D792}" srcId="{DABE5455-1BFB-4698-83CB-D7BA76D19B66}" destId="{5DCC821E-67EF-49C5-BE9D-1884A3E1D9D3}" srcOrd="0" destOrd="0" parTransId="{976F7A6E-84A7-4FEF-804E-ED80C7779CD2}" sibTransId="{8B9F7FF9-57AA-4C86-AAAB-4E0DA53189F0}"/>
    <dgm:cxn modelId="{454B72C5-A783-4127-A350-942B9815D71A}" srcId="{DABE5455-1BFB-4698-83CB-D7BA76D19B66}" destId="{F949D4E6-68EA-4BFE-81BA-8F9F33599CF1}" srcOrd="3" destOrd="0" parTransId="{15C50E0E-FD74-4906-AE65-825C1952849B}" sibTransId="{1D39CB93-A14C-43B0-B5F5-ADD25F8D151E}"/>
    <dgm:cxn modelId="{F4F66CDC-6BF1-4156-9385-127B7EA2E948}" type="presParOf" srcId="{C300E7F7-FEA4-49F1-B0E4-9557C81D338D}" destId="{9052C05E-9F18-4F65-ADC4-B3CDDC33B847}" srcOrd="0" destOrd="0" presId="urn:microsoft.com/office/officeart/2005/8/layout/default#2"/>
    <dgm:cxn modelId="{57AB9CCD-A78C-44C9-ADB7-3A766D461413}" type="presParOf" srcId="{C300E7F7-FEA4-49F1-B0E4-9557C81D338D}" destId="{D79787FC-62C2-40CC-903C-E6EEA75894D9}" srcOrd="1" destOrd="0" presId="urn:microsoft.com/office/officeart/2005/8/layout/default#2"/>
    <dgm:cxn modelId="{2A7A462C-A024-460C-8EE4-DDED5392EE9B}" type="presParOf" srcId="{C300E7F7-FEA4-49F1-B0E4-9557C81D338D}" destId="{CA20ACCC-AA21-46D2-B20F-40B836F6ABAA}" srcOrd="2" destOrd="0" presId="urn:microsoft.com/office/officeart/2005/8/layout/default#2"/>
    <dgm:cxn modelId="{72D60985-0402-4BBE-8C20-CEB1D1061365}" type="presParOf" srcId="{C300E7F7-FEA4-49F1-B0E4-9557C81D338D}" destId="{1120F22B-C876-4354-82B8-1B76D2EE4DB3}" srcOrd="3" destOrd="0" presId="urn:microsoft.com/office/officeart/2005/8/layout/default#2"/>
    <dgm:cxn modelId="{F72810FD-F04C-4FD7-97F1-2A53F4E5E71C}" type="presParOf" srcId="{C300E7F7-FEA4-49F1-B0E4-9557C81D338D}" destId="{FC2DD31B-3C22-4D01-81AB-9A20B787A442}" srcOrd="4" destOrd="0" presId="urn:microsoft.com/office/officeart/2005/8/layout/default#2"/>
    <dgm:cxn modelId="{7F6F67AF-80DD-4C96-81C3-9B87189A267C}" type="presParOf" srcId="{C300E7F7-FEA4-49F1-B0E4-9557C81D338D}" destId="{CCCBCB1F-B14C-4A5A-8F18-44BDC338C188}" srcOrd="5" destOrd="0" presId="urn:microsoft.com/office/officeart/2005/8/layout/default#2"/>
    <dgm:cxn modelId="{EF4F9AA1-3D8C-45FE-81E0-90E35934ACF4}" type="presParOf" srcId="{C300E7F7-FEA4-49F1-B0E4-9557C81D338D}" destId="{5384715F-80BD-4791-9F13-4BBADC4EC958}" srcOrd="6" destOrd="0" presId="urn:microsoft.com/office/officeart/2005/8/layout/defaul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9.xml><?xml version="1.0" encoding="utf-8"?>
<dgm:dataModel xmlns:dgm="http://schemas.openxmlformats.org/drawingml/2006/diagram" xmlns:a="http://schemas.openxmlformats.org/drawingml/2006/main">
  <dgm:ptLst>
    <dgm:pt modelId="{54A5C385-333B-4FFD-9BB3-0F8394FF7512}" type="doc">
      <dgm:prSet loTypeId="urn:microsoft.com/office/officeart/2005/8/layout/hierarchy4" loCatId="list" qsTypeId="urn:microsoft.com/office/officeart/2005/8/quickstyle/simple1#2" qsCatId="simple" csTypeId="urn:microsoft.com/office/officeart/2005/8/colors/accent1_2#2" csCatId="accent1" phldr="1"/>
      <dgm:spPr/>
      <dgm:t>
        <a:bodyPr/>
        <a:lstStyle/>
        <a:p>
          <a:endParaRPr lang="en-US"/>
        </a:p>
      </dgm:t>
    </dgm:pt>
    <dgm:pt modelId="{0FB41EA2-06D6-430B-8E78-700CD71BE14D}">
      <dgm:prSet custT="1"/>
      <dgm:spPr/>
      <dgm:t>
        <a:bodyPr/>
        <a:lstStyle/>
        <a:p>
          <a:pPr rtl="0"/>
          <a:r>
            <a:rPr lang="en-US" sz="3200" dirty="0"/>
            <a:t>Benchmark Value of the </a:t>
          </a:r>
          <a:br>
            <a:rPr lang="en-US" sz="3200" dirty="0"/>
          </a:br>
          <a:r>
            <a:rPr lang="en-US" sz="3200" dirty="0"/>
            <a:t>Multiple Choices</a:t>
          </a:r>
        </a:p>
      </dgm:t>
    </dgm:pt>
    <dgm:pt modelId="{8A052775-224D-4EB7-8266-302F09CD887F}" type="parTrans" cxnId="{7D06C1F0-4097-49CC-B039-D72C865DCCE7}">
      <dgm:prSet/>
      <dgm:spPr/>
      <dgm:t>
        <a:bodyPr/>
        <a:lstStyle/>
        <a:p>
          <a:endParaRPr lang="en-US"/>
        </a:p>
      </dgm:t>
    </dgm:pt>
    <dgm:pt modelId="{9CB87F32-961B-4CEC-9536-D4071C66F5CC}" type="sibTrans" cxnId="{7D06C1F0-4097-49CC-B039-D72C865DCCE7}">
      <dgm:prSet/>
      <dgm:spPr/>
      <dgm:t>
        <a:bodyPr/>
        <a:lstStyle/>
        <a:p>
          <a:endParaRPr lang="en-US"/>
        </a:p>
      </dgm:t>
    </dgm:pt>
    <dgm:pt modelId="{971F40A6-B95C-4C4B-9EA5-0A2EC2A5F4D6}">
      <dgm:prSet/>
      <dgm:spPr/>
      <dgm:t>
        <a:bodyPr/>
        <a:lstStyle/>
        <a:p>
          <a:pPr rtl="0"/>
          <a:r>
            <a:rPr lang="en-US" dirty="0"/>
            <a:t>Industry peers</a:t>
          </a:r>
        </a:p>
      </dgm:t>
    </dgm:pt>
    <dgm:pt modelId="{31B9C089-48E4-44FF-8F63-EF5E82EDC471}" type="parTrans" cxnId="{55ACA35F-13CA-4840-8670-622243E71E06}">
      <dgm:prSet/>
      <dgm:spPr/>
      <dgm:t>
        <a:bodyPr/>
        <a:lstStyle/>
        <a:p>
          <a:endParaRPr lang="en-US"/>
        </a:p>
      </dgm:t>
    </dgm:pt>
    <dgm:pt modelId="{E1BC83CC-857E-4F57-A651-BDE24296D831}" type="sibTrans" cxnId="{55ACA35F-13CA-4840-8670-622243E71E06}">
      <dgm:prSet/>
      <dgm:spPr/>
      <dgm:t>
        <a:bodyPr/>
        <a:lstStyle/>
        <a:p>
          <a:endParaRPr lang="en-US"/>
        </a:p>
      </dgm:t>
    </dgm:pt>
    <dgm:pt modelId="{1C32B78C-9C19-4B1F-BC44-AACA7C255FAA}">
      <dgm:prSet/>
      <dgm:spPr/>
      <dgm:t>
        <a:bodyPr/>
        <a:lstStyle/>
        <a:p>
          <a:pPr rtl="0"/>
          <a:r>
            <a:rPr lang="en-US" dirty="0"/>
            <a:t>Industry or sector index</a:t>
          </a:r>
        </a:p>
      </dgm:t>
    </dgm:pt>
    <dgm:pt modelId="{F9DBAAF5-D5B3-4CB6-8905-65E16C9D23AF}" type="parTrans" cxnId="{10949818-DE6B-4D62-8B56-6F9A45ACEDF0}">
      <dgm:prSet/>
      <dgm:spPr/>
      <dgm:t>
        <a:bodyPr/>
        <a:lstStyle/>
        <a:p>
          <a:endParaRPr lang="en-US"/>
        </a:p>
      </dgm:t>
    </dgm:pt>
    <dgm:pt modelId="{AE8BB277-F36F-4377-9E94-E5BA9905E236}" type="sibTrans" cxnId="{10949818-DE6B-4D62-8B56-6F9A45ACEDF0}">
      <dgm:prSet/>
      <dgm:spPr/>
      <dgm:t>
        <a:bodyPr/>
        <a:lstStyle/>
        <a:p>
          <a:endParaRPr lang="en-US"/>
        </a:p>
      </dgm:t>
    </dgm:pt>
    <dgm:pt modelId="{2BF09D86-AAEF-4EFB-A6FA-3AD22F636F5B}">
      <dgm:prSet/>
      <dgm:spPr/>
      <dgm:t>
        <a:bodyPr/>
        <a:lstStyle/>
        <a:p>
          <a:pPr rtl="0"/>
          <a:r>
            <a:rPr lang="en-US" dirty="0"/>
            <a:t>Broad market index</a:t>
          </a:r>
        </a:p>
      </dgm:t>
    </dgm:pt>
    <dgm:pt modelId="{80B62D80-2798-401C-8311-CAFEC192500D}" type="parTrans" cxnId="{7120A88E-110B-4FC3-81F0-02996FEA8109}">
      <dgm:prSet/>
      <dgm:spPr/>
      <dgm:t>
        <a:bodyPr/>
        <a:lstStyle/>
        <a:p>
          <a:endParaRPr lang="en-US"/>
        </a:p>
      </dgm:t>
    </dgm:pt>
    <dgm:pt modelId="{3DD19AD6-FC6A-4820-B8B3-5E91BA982B1A}" type="sibTrans" cxnId="{7120A88E-110B-4FC3-81F0-02996FEA8109}">
      <dgm:prSet/>
      <dgm:spPr/>
      <dgm:t>
        <a:bodyPr/>
        <a:lstStyle/>
        <a:p>
          <a:endParaRPr lang="en-US"/>
        </a:p>
      </dgm:t>
    </dgm:pt>
    <dgm:pt modelId="{714552F1-38F6-4792-BEBA-5612E47A1617}">
      <dgm:prSet/>
      <dgm:spPr/>
      <dgm:t>
        <a:bodyPr/>
        <a:lstStyle/>
        <a:p>
          <a:pPr rtl="0"/>
          <a:r>
            <a:rPr lang="en-US" dirty="0"/>
            <a:t>Firm’s historical values</a:t>
          </a:r>
        </a:p>
      </dgm:t>
    </dgm:pt>
    <dgm:pt modelId="{DFF6426F-BB22-4DD7-B50B-71FA09636B48}" type="parTrans" cxnId="{92150A6B-3960-4444-BABC-1986ACE78C3B}">
      <dgm:prSet/>
      <dgm:spPr/>
      <dgm:t>
        <a:bodyPr/>
        <a:lstStyle/>
        <a:p>
          <a:endParaRPr lang="en-US"/>
        </a:p>
      </dgm:t>
    </dgm:pt>
    <dgm:pt modelId="{F611380F-EC40-480B-B269-8E0A3309B436}" type="sibTrans" cxnId="{92150A6B-3960-4444-BABC-1986ACE78C3B}">
      <dgm:prSet/>
      <dgm:spPr/>
      <dgm:t>
        <a:bodyPr/>
        <a:lstStyle/>
        <a:p>
          <a:endParaRPr lang="en-US"/>
        </a:p>
      </dgm:t>
    </dgm:pt>
    <dgm:pt modelId="{D68EFEAF-4218-443C-8CAE-D0C5EBD18776}" type="pres">
      <dgm:prSet presAssocID="{54A5C385-333B-4FFD-9BB3-0F8394FF7512}" presName="Name0" presStyleCnt="0">
        <dgm:presLayoutVars>
          <dgm:chPref val="1"/>
          <dgm:dir/>
          <dgm:animOne val="branch"/>
          <dgm:animLvl val="lvl"/>
          <dgm:resizeHandles/>
        </dgm:presLayoutVars>
      </dgm:prSet>
      <dgm:spPr/>
    </dgm:pt>
    <dgm:pt modelId="{76FC424E-776F-489A-BD76-68915C8F67E2}" type="pres">
      <dgm:prSet presAssocID="{0FB41EA2-06D6-430B-8E78-700CD71BE14D}" presName="vertOne" presStyleCnt="0"/>
      <dgm:spPr/>
    </dgm:pt>
    <dgm:pt modelId="{FAE2C12E-33C6-498F-8FA2-08DA494317F6}" type="pres">
      <dgm:prSet presAssocID="{0FB41EA2-06D6-430B-8E78-700CD71BE14D}" presName="txOne" presStyleLbl="node0" presStyleIdx="0" presStyleCnt="1">
        <dgm:presLayoutVars>
          <dgm:chPref val="3"/>
        </dgm:presLayoutVars>
      </dgm:prSet>
      <dgm:spPr/>
    </dgm:pt>
    <dgm:pt modelId="{1F0CA46B-2BAD-4A3D-920F-85291115BF49}" type="pres">
      <dgm:prSet presAssocID="{0FB41EA2-06D6-430B-8E78-700CD71BE14D}" presName="parTransOne" presStyleCnt="0"/>
      <dgm:spPr/>
    </dgm:pt>
    <dgm:pt modelId="{0AEFF230-DD49-48A5-ABC2-DA0F4AC86BB5}" type="pres">
      <dgm:prSet presAssocID="{0FB41EA2-06D6-430B-8E78-700CD71BE14D}" presName="horzOne" presStyleCnt="0"/>
      <dgm:spPr/>
    </dgm:pt>
    <dgm:pt modelId="{3025BD40-3782-47E7-9BFD-488DDBD1A770}" type="pres">
      <dgm:prSet presAssocID="{971F40A6-B95C-4C4B-9EA5-0A2EC2A5F4D6}" presName="vertTwo" presStyleCnt="0"/>
      <dgm:spPr/>
    </dgm:pt>
    <dgm:pt modelId="{AD436571-B860-4A2A-BED4-9D7B5FD8897A}" type="pres">
      <dgm:prSet presAssocID="{971F40A6-B95C-4C4B-9EA5-0A2EC2A5F4D6}" presName="txTwo" presStyleLbl="node2" presStyleIdx="0" presStyleCnt="4">
        <dgm:presLayoutVars>
          <dgm:chPref val="3"/>
        </dgm:presLayoutVars>
      </dgm:prSet>
      <dgm:spPr/>
    </dgm:pt>
    <dgm:pt modelId="{B167E808-C08A-4515-863C-8EE1CF810062}" type="pres">
      <dgm:prSet presAssocID="{971F40A6-B95C-4C4B-9EA5-0A2EC2A5F4D6}" presName="horzTwo" presStyleCnt="0"/>
      <dgm:spPr/>
    </dgm:pt>
    <dgm:pt modelId="{3D8384B8-6D09-48FE-9E6A-7816AC025BDD}" type="pres">
      <dgm:prSet presAssocID="{E1BC83CC-857E-4F57-A651-BDE24296D831}" presName="sibSpaceTwo" presStyleCnt="0"/>
      <dgm:spPr/>
    </dgm:pt>
    <dgm:pt modelId="{97944E19-D35D-4BE0-85CD-727B4C8322B6}" type="pres">
      <dgm:prSet presAssocID="{1C32B78C-9C19-4B1F-BC44-AACA7C255FAA}" presName="vertTwo" presStyleCnt="0"/>
      <dgm:spPr/>
    </dgm:pt>
    <dgm:pt modelId="{8794898D-7C87-4EB2-AFA6-833909E26CBC}" type="pres">
      <dgm:prSet presAssocID="{1C32B78C-9C19-4B1F-BC44-AACA7C255FAA}" presName="txTwo" presStyleLbl="node2" presStyleIdx="1" presStyleCnt="4">
        <dgm:presLayoutVars>
          <dgm:chPref val="3"/>
        </dgm:presLayoutVars>
      </dgm:prSet>
      <dgm:spPr/>
    </dgm:pt>
    <dgm:pt modelId="{8061177F-A1CD-47C8-92DD-D721E41470F1}" type="pres">
      <dgm:prSet presAssocID="{1C32B78C-9C19-4B1F-BC44-AACA7C255FAA}" presName="horzTwo" presStyleCnt="0"/>
      <dgm:spPr/>
    </dgm:pt>
    <dgm:pt modelId="{5D44A4C3-5687-4D48-8352-BA017979A670}" type="pres">
      <dgm:prSet presAssocID="{AE8BB277-F36F-4377-9E94-E5BA9905E236}" presName="sibSpaceTwo" presStyleCnt="0"/>
      <dgm:spPr/>
    </dgm:pt>
    <dgm:pt modelId="{E8FE2948-6B9D-4B11-92D0-BA2B3F107FD2}" type="pres">
      <dgm:prSet presAssocID="{2BF09D86-AAEF-4EFB-A6FA-3AD22F636F5B}" presName="vertTwo" presStyleCnt="0"/>
      <dgm:spPr/>
    </dgm:pt>
    <dgm:pt modelId="{EA088B33-8443-4247-B8A8-A838C5BC5003}" type="pres">
      <dgm:prSet presAssocID="{2BF09D86-AAEF-4EFB-A6FA-3AD22F636F5B}" presName="txTwo" presStyleLbl="node2" presStyleIdx="2" presStyleCnt="4">
        <dgm:presLayoutVars>
          <dgm:chPref val="3"/>
        </dgm:presLayoutVars>
      </dgm:prSet>
      <dgm:spPr/>
    </dgm:pt>
    <dgm:pt modelId="{3E235269-09C6-4A29-9A80-4EBC2010C19F}" type="pres">
      <dgm:prSet presAssocID="{2BF09D86-AAEF-4EFB-A6FA-3AD22F636F5B}" presName="horzTwo" presStyleCnt="0"/>
      <dgm:spPr/>
    </dgm:pt>
    <dgm:pt modelId="{9A3618B8-0E68-48B0-AAE4-A8AC168EE80B}" type="pres">
      <dgm:prSet presAssocID="{3DD19AD6-FC6A-4820-B8B3-5E91BA982B1A}" presName="sibSpaceTwo" presStyleCnt="0"/>
      <dgm:spPr/>
    </dgm:pt>
    <dgm:pt modelId="{D348AA58-3A4E-49D9-BC7C-5A9A1B934A58}" type="pres">
      <dgm:prSet presAssocID="{714552F1-38F6-4792-BEBA-5612E47A1617}" presName="vertTwo" presStyleCnt="0"/>
      <dgm:spPr/>
    </dgm:pt>
    <dgm:pt modelId="{C17F6BEA-8A31-4070-8E7C-64B1CECBDC81}" type="pres">
      <dgm:prSet presAssocID="{714552F1-38F6-4792-BEBA-5612E47A1617}" presName="txTwo" presStyleLbl="node2" presStyleIdx="3" presStyleCnt="4">
        <dgm:presLayoutVars>
          <dgm:chPref val="3"/>
        </dgm:presLayoutVars>
      </dgm:prSet>
      <dgm:spPr/>
    </dgm:pt>
    <dgm:pt modelId="{209C9911-C3CD-4C7C-9B97-19ECD6A72E55}" type="pres">
      <dgm:prSet presAssocID="{714552F1-38F6-4792-BEBA-5612E47A1617}" presName="horzTwo" presStyleCnt="0"/>
      <dgm:spPr/>
    </dgm:pt>
  </dgm:ptLst>
  <dgm:cxnLst>
    <dgm:cxn modelId="{607FCE13-6D4D-4861-A0D4-CAE5D60DBA44}" type="presOf" srcId="{971F40A6-B95C-4C4B-9EA5-0A2EC2A5F4D6}" destId="{AD436571-B860-4A2A-BED4-9D7B5FD8897A}" srcOrd="0" destOrd="0" presId="urn:microsoft.com/office/officeart/2005/8/layout/hierarchy4"/>
    <dgm:cxn modelId="{10949818-DE6B-4D62-8B56-6F9A45ACEDF0}" srcId="{0FB41EA2-06D6-430B-8E78-700CD71BE14D}" destId="{1C32B78C-9C19-4B1F-BC44-AACA7C255FAA}" srcOrd="1" destOrd="0" parTransId="{F9DBAAF5-D5B3-4CB6-8905-65E16C9D23AF}" sibTransId="{AE8BB277-F36F-4377-9E94-E5BA9905E236}"/>
    <dgm:cxn modelId="{55ACA35F-13CA-4840-8670-622243E71E06}" srcId="{0FB41EA2-06D6-430B-8E78-700CD71BE14D}" destId="{971F40A6-B95C-4C4B-9EA5-0A2EC2A5F4D6}" srcOrd="0" destOrd="0" parTransId="{31B9C089-48E4-44FF-8F63-EF5E82EDC471}" sibTransId="{E1BC83CC-857E-4F57-A651-BDE24296D831}"/>
    <dgm:cxn modelId="{92150A6B-3960-4444-BABC-1986ACE78C3B}" srcId="{0FB41EA2-06D6-430B-8E78-700CD71BE14D}" destId="{714552F1-38F6-4792-BEBA-5612E47A1617}" srcOrd="3" destOrd="0" parTransId="{DFF6426F-BB22-4DD7-B50B-71FA09636B48}" sibTransId="{F611380F-EC40-480B-B269-8E0A3309B436}"/>
    <dgm:cxn modelId="{7120A88E-110B-4FC3-81F0-02996FEA8109}" srcId="{0FB41EA2-06D6-430B-8E78-700CD71BE14D}" destId="{2BF09D86-AAEF-4EFB-A6FA-3AD22F636F5B}" srcOrd="2" destOrd="0" parTransId="{80B62D80-2798-401C-8311-CAFEC192500D}" sibTransId="{3DD19AD6-FC6A-4820-B8B3-5E91BA982B1A}"/>
    <dgm:cxn modelId="{FF03099E-6669-4E33-8745-E8A25E5D847D}" type="presOf" srcId="{54A5C385-333B-4FFD-9BB3-0F8394FF7512}" destId="{D68EFEAF-4218-443C-8CAE-D0C5EBD18776}" srcOrd="0" destOrd="0" presId="urn:microsoft.com/office/officeart/2005/8/layout/hierarchy4"/>
    <dgm:cxn modelId="{1AD9A5AF-3AF1-49ED-849A-4E6EEEC34DC9}" type="presOf" srcId="{0FB41EA2-06D6-430B-8E78-700CD71BE14D}" destId="{FAE2C12E-33C6-498F-8FA2-08DA494317F6}" srcOrd="0" destOrd="0" presId="urn:microsoft.com/office/officeart/2005/8/layout/hierarchy4"/>
    <dgm:cxn modelId="{A032EED6-3A60-45B3-BF29-DB6A4838C104}" type="presOf" srcId="{2BF09D86-AAEF-4EFB-A6FA-3AD22F636F5B}" destId="{EA088B33-8443-4247-B8A8-A838C5BC5003}" srcOrd="0" destOrd="0" presId="urn:microsoft.com/office/officeart/2005/8/layout/hierarchy4"/>
    <dgm:cxn modelId="{5E4905EC-0DD6-42C6-B62A-91BC9312432E}" type="presOf" srcId="{1C32B78C-9C19-4B1F-BC44-AACA7C255FAA}" destId="{8794898D-7C87-4EB2-AFA6-833909E26CBC}" srcOrd="0" destOrd="0" presId="urn:microsoft.com/office/officeart/2005/8/layout/hierarchy4"/>
    <dgm:cxn modelId="{7D06C1F0-4097-49CC-B039-D72C865DCCE7}" srcId="{54A5C385-333B-4FFD-9BB3-0F8394FF7512}" destId="{0FB41EA2-06D6-430B-8E78-700CD71BE14D}" srcOrd="0" destOrd="0" parTransId="{8A052775-224D-4EB7-8266-302F09CD887F}" sibTransId="{9CB87F32-961B-4CEC-9536-D4071C66F5CC}"/>
    <dgm:cxn modelId="{FC9F26F4-7309-4B57-92B2-3EEC00D95439}" type="presOf" srcId="{714552F1-38F6-4792-BEBA-5612E47A1617}" destId="{C17F6BEA-8A31-4070-8E7C-64B1CECBDC81}" srcOrd="0" destOrd="0" presId="urn:microsoft.com/office/officeart/2005/8/layout/hierarchy4"/>
    <dgm:cxn modelId="{1C0FAFE0-AE84-4DA2-A097-18514F1B0A88}" type="presParOf" srcId="{D68EFEAF-4218-443C-8CAE-D0C5EBD18776}" destId="{76FC424E-776F-489A-BD76-68915C8F67E2}" srcOrd="0" destOrd="0" presId="urn:microsoft.com/office/officeart/2005/8/layout/hierarchy4"/>
    <dgm:cxn modelId="{08389660-9E4A-4E15-993A-B08638A520CB}" type="presParOf" srcId="{76FC424E-776F-489A-BD76-68915C8F67E2}" destId="{FAE2C12E-33C6-498F-8FA2-08DA494317F6}" srcOrd="0" destOrd="0" presId="urn:microsoft.com/office/officeart/2005/8/layout/hierarchy4"/>
    <dgm:cxn modelId="{3C96589B-222E-423F-9D76-5F07F5325CB1}" type="presParOf" srcId="{76FC424E-776F-489A-BD76-68915C8F67E2}" destId="{1F0CA46B-2BAD-4A3D-920F-85291115BF49}" srcOrd="1" destOrd="0" presId="urn:microsoft.com/office/officeart/2005/8/layout/hierarchy4"/>
    <dgm:cxn modelId="{B7B6AAF4-8D4F-4971-815D-AD82F04BD111}" type="presParOf" srcId="{76FC424E-776F-489A-BD76-68915C8F67E2}" destId="{0AEFF230-DD49-48A5-ABC2-DA0F4AC86BB5}" srcOrd="2" destOrd="0" presId="urn:microsoft.com/office/officeart/2005/8/layout/hierarchy4"/>
    <dgm:cxn modelId="{C87CBD6E-45BC-4F51-AAAC-3B3D32B8DB3A}" type="presParOf" srcId="{0AEFF230-DD49-48A5-ABC2-DA0F4AC86BB5}" destId="{3025BD40-3782-47E7-9BFD-488DDBD1A770}" srcOrd="0" destOrd="0" presId="urn:microsoft.com/office/officeart/2005/8/layout/hierarchy4"/>
    <dgm:cxn modelId="{4DCE8CC8-D5AF-47B4-A443-A51235F0ADC5}" type="presParOf" srcId="{3025BD40-3782-47E7-9BFD-488DDBD1A770}" destId="{AD436571-B860-4A2A-BED4-9D7B5FD8897A}" srcOrd="0" destOrd="0" presId="urn:microsoft.com/office/officeart/2005/8/layout/hierarchy4"/>
    <dgm:cxn modelId="{50D00971-3681-4314-96C6-379664E2FB57}" type="presParOf" srcId="{3025BD40-3782-47E7-9BFD-488DDBD1A770}" destId="{B167E808-C08A-4515-863C-8EE1CF810062}" srcOrd="1" destOrd="0" presId="urn:microsoft.com/office/officeart/2005/8/layout/hierarchy4"/>
    <dgm:cxn modelId="{EC8AC8FF-C248-4CF5-A14C-A5E95C72A31E}" type="presParOf" srcId="{0AEFF230-DD49-48A5-ABC2-DA0F4AC86BB5}" destId="{3D8384B8-6D09-48FE-9E6A-7816AC025BDD}" srcOrd="1" destOrd="0" presId="urn:microsoft.com/office/officeart/2005/8/layout/hierarchy4"/>
    <dgm:cxn modelId="{DDA90FCD-95B6-4293-94C4-C28F47B86BA2}" type="presParOf" srcId="{0AEFF230-DD49-48A5-ABC2-DA0F4AC86BB5}" destId="{97944E19-D35D-4BE0-85CD-727B4C8322B6}" srcOrd="2" destOrd="0" presId="urn:microsoft.com/office/officeart/2005/8/layout/hierarchy4"/>
    <dgm:cxn modelId="{52A17689-9F27-4C3B-AD53-F8B32F0B1605}" type="presParOf" srcId="{97944E19-D35D-4BE0-85CD-727B4C8322B6}" destId="{8794898D-7C87-4EB2-AFA6-833909E26CBC}" srcOrd="0" destOrd="0" presId="urn:microsoft.com/office/officeart/2005/8/layout/hierarchy4"/>
    <dgm:cxn modelId="{27E569B9-9EB0-424B-8DD1-7B6D305356CA}" type="presParOf" srcId="{97944E19-D35D-4BE0-85CD-727B4C8322B6}" destId="{8061177F-A1CD-47C8-92DD-D721E41470F1}" srcOrd="1" destOrd="0" presId="urn:microsoft.com/office/officeart/2005/8/layout/hierarchy4"/>
    <dgm:cxn modelId="{E8BDB2D3-F0F6-45D6-A354-7A1E3EEB4B8D}" type="presParOf" srcId="{0AEFF230-DD49-48A5-ABC2-DA0F4AC86BB5}" destId="{5D44A4C3-5687-4D48-8352-BA017979A670}" srcOrd="3" destOrd="0" presId="urn:microsoft.com/office/officeart/2005/8/layout/hierarchy4"/>
    <dgm:cxn modelId="{579FC680-5521-41F6-8A11-8BBE300E5A4E}" type="presParOf" srcId="{0AEFF230-DD49-48A5-ABC2-DA0F4AC86BB5}" destId="{E8FE2948-6B9D-4B11-92D0-BA2B3F107FD2}" srcOrd="4" destOrd="0" presId="urn:microsoft.com/office/officeart/2005/8/layout/hierarchy4"/>
    <dgm:cxn modelId="{7C45DDA3-E11E-4843-9FB8-4E8E90D88A47}" type="presParOf" srcId="{E8FE2948-6B9D-4B11-92D0-BA2B3F107FD2}" destId="{EA088B33-8443-4247-B8A8-A838C5BC5003}" srcOrd="0" destOrd="0" presId="urn:microsoft.com/office/officeart/2005/8/layout/hierarchy4"/>
    <dgm:cxn modelId="{46E1EA3F-771F-499C-A822-F239B94FC4C3}" type="presParOf" srcId="{E8FE2948-6B9D-4B11-92D0-BA2B3F107FD2}" destId="{3E235269-09C6-4A29-9A80-4EBC2010C19F}" srcOrd="1" destOrd="0" presId="urn:microsoft.com/office/officeart/2005/8/layout/hierarchy4"/>
    <dgm:cxn modelId="{0BD55801-9CAD-45C4-972F-072B561FC36D}" type="presParOf" srcId="{0AEFF230-DD49-48A5-ABC2-DA0F4AC86BB5}" destId="{9A3618B8-0E68-48B0-AAE4-A8AC168EE80B}" srcOrd="5" destOrd="0" presId="urn:microsoft.com/office/officeart/2005/8/layout/hierarchy4"/>
    <dgm:cxn modelId="{A4F85BEE-7A59-4E84-89B6-E72E18897AB7}" type="presParOf" srcId="{0AEFF230-DD49-48A5-ABC2-DA0F4AC86BB5}" destId="{D348AA58-3A4E-49D9-BC7C-5A9A1B934A58}" srcOrd="6" destOrd="0" presId="urn:microsoft.com/office/officeart/2005/8/layout/hierarchy4"/>
    <dgm:cxn modelId="{F152A3BD-8756-415B-A42F-D1DE708371E2}" type="presParOf" srcId="{D348AA58-3A4E-49D9-BC7C-5A9A1B934A58}" destId="{C17F6BEA-8A31-4070-8E7C-64B1CECBDC81}" srcOrd="0" destOrd="0" presId="urn:microsoft.com/office/officeart/2005/8/layout/hierarchy4"/>
    <dgm:cxn modelId="{8ED4B761-0141-4CDE-92C9-B2B5C77A1A2F}" type="presParOf" srcId="{D348AA58-3A4E-49D9-BC7C-5A9A1B934A58}" destId="{209C9911-C3CD-4C7C-9B97-19ECD6A72E55}"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0.xml><?xml version="1.0" encoding="utf-8"?>
<dgm:dataModel xmlns:dgm="http://schemas.openxmlformats.org/drawingml/2006/diagram" xmlns:a="http://schemas.openxmlformats.org/drawingml/2006/main">
  <dgm:ptLst>
    <dgm:pt modelId="{54A5C385-333B-4FFD-9BB3-0F8394FF7512}" type="doc">
      <dgm:prSet loTypeId="urn:microsoft.com/office/officeart/2005/8/layout/hierarchy3" loCatId="list" qsTypeId="urn:microsoft.com/office/officeart/2005/8/quickstyle/simple1#2" qsCatId="simple" csTypeId="urn:microsoft.com/office/officeart/2005/8/colors/accent1_2#2" csCatId="accent1" phldr="1"/>
      <dgm:spPr/>
      <dgm:t>
        <a:bodyPr/>
        <a:lstStyle/>
        <a:p>
          <a:endParaRPr lang="en-US"/>
        </a:p>
      </dgm:t>
    </dgm:pt>
    <dgm:pt modelId="{0FB41EA2-06D6-430B-8E78-700CD71BE14D}">
      <dgm:prSet/>
      <dgm:spPr/>
      <dgm:t>
        <a:bodyPr/>
        <a:lstStyle/>
        <a:p>
          <a:pPr rtl="0"/>
          <a:r>
            <a:rPr lang="en-US" dirty="0"/>
            <a:t>Justified P/E</a:t>
          </a:r>
        </a:p>
      </dgm:t>
    </dgm:pt>
    <dgm:pt modelId="{8A052775-224D-4EB7-8266-302F09CD887F}" type="parTrans" cxnId="{7D06C1F0-4097-49CC-B039-D72C865DCCE7}">
      <dgm:prSet/>
      <dgm:spPr/>
      <dgm:t>
        <a:bodyPr/>
        <a:lstStyle/>
        <a:p>
          <a:endParaRPr lang="en-US"/>
        </a:p>
      </dgm:t>
    </dgm:pt>
    <dgm:pt modelId="{9CB87F32-961B-4CEC-9536-D4071C66F5CC}" type="sibTrans" cxnId="{7D06C1F0-4097-49CC-B039-D72C865DCCE7}">
      <dgm:prSet/>
      <dgm:spPr/>
      <dgm:t>
        <a:bodyPr/>
        <a:lstStyle/>
        <a:p>
          <a:endParaRPr lang="en-US"/>
        </a:p>
      </dgm:t>
    </dgm:pt>
    <dgm:pt modelId="{0E190268-A552-4D65-B4F9-AF31E87F6388}">
      <dgm:prSet/>
      <dgm:spPr/>
      <dgm:t>
        <a:bodyPr/>
        <a:lstStyle/>
        <a:p>
          <a:pPr rtl="0"/>
          <a:r>
            <a:rPr lang="en-US" i="0" dirty="0">
              <a:solidFill>
                <a:schemeClr val="tx1"/>
              </a:solidFill>
            </a:rPr>
            <a:t>P/E</a:t>
          </a:r>
          <a:r>
            <a:rPr lang="en-US" dirty="0">
              <a:solidFill>
                <a:schemeClr val="tx1"/>
              </a:solidFill>
            </a:rPr>
            <a:t> =</a:t>
          </a:r>
        </a:p>
        <a:p>
          <a:pPr rtl="0"/>
          <a:r>
            <a:rPr lang="en-US" dirty="0">
              <a:solidFill>
                <a:schemeClr val="tx1"/>
              </a:solidFill>
            </a:rPr>
            <a:t>(</a:t>
          </a:r>
          <a:r>
            <a:rPr lang="en-US" i="1" dirty="0">
              <a:solidFill>
                <a:schemeClr val="tx1"/>
              </a:solidFill>
            </a:rPr>
            <a:t>D</a:t>
          </a:r>
          <a:r>
            <a:rPr lang="en-US" dirty="0">
              <a:solidFill>
                <a:schemeClr val="tx1"/>
              </a:solidFill>
            </a:rPr>
            <a:t>/</a:t>
          </a:r>
          <a:r>
            <a:rPr lang="en-US" i="1" dirty="0">
              <a:solidFill>
                <a:schemeClr val="tx1"/>
              </a:solidFill>
            </a:rPr>
            <a:t>E</a:t>
          </a:r>
          <a:r>
            <a:rPr lang="en-US" dirty="0">
              <a:solidFill>
                <a:schemeClr val="tx1"/>
              </a:solidFill>
            </a:rPr>
            <a:t>)/(</a:t>
          </a:r>
          <a:r>
            <a:rPr lang="en-US" i="1" dirty="0">
              <a:solidFill>
                <a:schemeClr val="tx1"/>
              </a:solidFill>
            </a:rPr>
            <a:t>r</a:t>
          </a:r>
          <a:r>
            <a:rPr lang="en-US" dirty="0">
              <a:solidFill>
                <a:schemeClr val="tx1"/>
              </a:solidFill>
            </a:rPr>
            <a:t> </a:t>
          </a:r>
          <a:r>
            <a:rPr lang="en-US" dirty="0">
              <a:solidFill>
                <a:schemeClr val="tx1"/>
              </a:solidFill>
              <a:latin typeface="Arial"/>
              <a:cs typeface="Arial"/>
            </a:rPr>
            <a:t>– </a:t>
          </a:r>
          <a:r>
            <a:rPr lang="en-US" i="1" dirty="0">
              <a:solidFill>
                <a:schemeClr val="tx1"/>
              </a:solidFill>
            </a:rPr>
            <a:t>g</a:t>
          </a:r>
          <a:r>
            <a:rPr lang="en-US" dirty="0">
              <a:solidFill>
                <a:schemeClr val="tx1"/>
              </a:solidFill>
            </a:rPr>
            <a:t>)</a:t>
          </a:r>
        </a:p>
      </dgm:t>
    </dgm:pt>
    <dgm:pt modelId="{F4F3E6D0-4C0A-42B1-8E2D-2C229B97B2A0}" type="parTrans" cxnId="{B5C0C7B2-D846-42EE-9BA4-9F7DB1E007A8}">
      <dgm:prSet/>
      <dgm:spPr/>
      <dgm:t>
        <a:bodyPr/>
        <a:lstStyle/>
        <a:p>
          <a:endParaRPr lang="en-US" dirty="0"/>
        </a:p>
      </dgm:t>
    </dgm:pt>
    <dgm:pt modelId="{E03B5EAE-927D-4560-921C-B69C16AE639A}" type="sibTrans" cxnId="{B5C0C7B2-D846-42EE-9BA4-9F7DB1E007A8}">
      <dgm:prSet/>
      <dgm:spPr/>
      <dgm:t>
        <a:bodyPr/>
        <a:lstStyle/>
        <a:p>
          <a:endParaRPr lang="en-US"/>
        </a:p>
      </dgm:t>
    </dgm:pt>
    <dgm:pt modelId="{A17AA8B1-25EA-4225-9CE1-694CF7092945}">
      <dgm:prSet/>
      <dgm:spPr/>
      <dgm:t>
        <a:bodyPr/>
        <a:lstStyle/>
        <a:p>
          <a:pPr rtl="0"/>
          <a:r>
            <a:rPr lang="en-US" dirty="0">
              <a:solidFill>
                <a:schemeClr val="bg1"/>
              </a:solidFill>
            </a:rPr>
            <a:t>P/E Based on Comparables</a:t>
          </a:r>
        </a:p>
      </dgm:t>
    </dgm:pt>
    <dgm:pt modelId="{9A29370A-8F3F-46DB-A97C-365890195739}" type="parTrans" cxnId="{0A923684-281F-4294-9ADF-17E845A02839}">
      <dgm:prSet/>
      <dgm:spPr/>
      <dgm:t>
        <a:bodyPr/>
        <a:lstStyle/>
        <a:p>
          <a:endParaRPr lang="en-US"/>
        </a:p>
      </dgm:t>
    </dgm:pt>
    <dgm:pt modelId="{332C2A24-48FB-4BBB-AD1F-BA134524F3A6}" type="sibTrans" cxnId="{0A923684-281F-4294-9ADF-17E845A02839}">
      <dgm:prSet/>
      <dgm:spPr/>
      <dgm:t>
        <a:bodyPr/>
        <a:lstStyle/>
        <a:p>
          <a:endParaRPr lang="en-US"/>
        </a:p>
      </dgm:t>
    </dgm:pt>
    <dgm:pt modelId="{A7B37AEA-E505-4620-8D3B-F95803CD3729}">
      <dgm:prSet/>
      <dgm:spPr/>
      <dgm:t>
        <a:bodyPr/>
        <a:lstStyle/>
        <a:p>
          <a:pPr rtl="0"/>
          <a:r>
            <a:rPr lang="en-US" dirty="0">
              <a:solidFill>
                <a:schemeClr val="tx1"/>
              </a:solidFill>
            </a:rPr>
            <a:t>Grounded in market data</a:t>
          </a:r>
        </a:p>
      </dgm:t>
    </dgm:pt>
    <dgm:pt modelId="{B52F5CE0-6C4C-41CC-9A4D-EF1E7E18D19F}" type="parTrans" cxnId="{2C26CB02-EDE4-45CE-9363-33760E5E810E}">
      <dgm:prSet/>
      <dgm:spPr/>
      <dgm:t>
        <a:bodyPr/>
        <a:lstStyle/>
        <a:p>
          <a:endParaRPr lang="en-US" dirty="0"/>
        </a:p>
      </dgm:t>
    </dgm:pt>
    <dgm:pt modelId="{CA2A4EAF-E0E1-49EE-91C9-72F3C700C851}" type="sibTrans" cxnId="{2C26CB02-EDE4-45CE-9363-33760E5E810E}">
      <dgm:prSet/>
      <dgm:spPr/>
      <dgm:t>
        <a:bodyPr/>
        <a:lstStyle/>
        <a:p>
          <a:endParaRPr lang="en-US"/>
        </a:p>
      </dgm:t>
    </dgm:pt>
    <dgm:pt modelId="{26707928-99C4-41AC-B52E-E27FC537A7F8}">
      <dgm:prSet/>
      <dgm:spPr/>
      <dgm:t>
        <a:bodyPr/>
        <a:lstStyle/>
        <a:p>
          <a:pPr rtl="0"/>
          <a:r>
            <a:rPr lang="en-US" dirty="0">
              <a:solidFill>
                <a:schemeClr val="tx1"/>
              </a:solidFill>
            </a:rPr>
            <a:t>Sensitive to required inputs</a:t>
          </a:r>
        </a:p>
      </dgm:t>
    </dgm:pt>
    <dgm:pt modelId="{0514D7F0-9F8D-4BCB-8DF4-B7A043413FB1}" type="parTrans" cxnId="{58975985-34EA-48E9-BA0F-701042D2208E}">
      <dgm:prSet/>
      <dgm:spPr/>
      <dgm:t>
        <a:bodyPr/>
        <a:lstStyle/>
        <a:p>
          <a:endParaRPr lang="en-US" dirty="0"/>
        </a:p>
      </dgm:t>
    </dgm:pt>
    <dgm:pt modelId="{C1250AA7-49C1-4EBE-8E9B-FFE99560629C}" type="sibTrans" cxnId="{58975985-34EA-48E9-BA0F-701042D2208E}">
      <dgm:prSet/>
      <dgm:spPr/>
      <dgm:t>
        <a:bodyPr/>
        <a:lstStyle/>
        <a:p>
          <a:endParaRPr lang="en-US"/>
        </a:p>
      </dgm:t>
    </dgm:pt>
    <dgm:pt modelId="{E0725D38-EF25-4EF0-8150-6363BBBA9709}">
      <dgm:prSet/>
      <dgm:spPr/>
      <dgm:t>
        <a:bodyPr/>
        <a:lstStyle/>
        <a:p>
          <a:pPr rtl="0"/>
          <a:r>
            <a:rPr lang="en-US" dirty="0">
              <a:solidFill>
                <a:schemeClr val="tx1"/>
              </a:solidFill>
            </a:rPr>
            <a:t>If comp is mispriced, terminal value will be mispriced</a:t>
          </a:r>
        </a:p>
      </dgm:t>
    </dgm:pt>
    <dgm:pt modelId="{B560AF11-2802-4A42-9BEB-75FC1A9B1CB0}" type="parTrans" cxnId="{F1F33466-B679-40BA-9D59-370912C5ED44}">
      <dgm:prSet/>
      <dgm:spPr/>
      <dgm:t>
        <a:bodyPr/>
        <a:lstStyle/>
        <a:p>
          <a:endParaRPr lang="en-US" dirty="0"/>
        </a:p>
      </dgm:t>
    </dgm:pt>
    <dgm:pt modelId="{81E036CE-15C6-457E-8FAC-E20606752340}" type="sibTrans" cxnId="{F1F33466-B679-40BA-9D59-370912C5ED44}">
      <dgm:prSet/>
      <dgm:spPr/>
      <dgm:t>
        <a:bodyPr/>
        <a:lstStyle/>
        <a:p>
          <a:endParaRPr lang="en-US"/>
        </a:p>
      </dgm:t>
    </dgm:pt>
    <dgm:pt modelId="{5315652A-78C7-45D8-B6F2-167C5F3B6717}" type="pres">
      <dgm:prSet presAssocID="{54A5C385-333B-4FFD-9BB3-0F8394FF7512}" presName="diagram" presStyleCnt="0">
        <dgm:presLayoutVars>
          <dgm:chPref val="1"/>
          <dgm:dir/>
          <dgm:animOne val="branch"/>
          <dgm:animLvl val="lvl"/>
          <dgm:resizeHandles/>
        </dgm:presLayoutVars>
      </dgm:prSet>
      <dgm:spPr/>
    </dgm:pt>
    <dgm:pt modelId="{92748ED3-054E-4843-BC5F-6DFDF543DBC5}" type="pres">
      <dgm:prSet presAssocID="{0FB41EA2-06D6-430B-8E78-700CD71BE14D}" presName="root" presStyleCnt="0"/>
      <dgm:spPr/>
    </dgm:pt>
    <dgm:pt modelId="{90AA2F41-6358-4F60-AFE6-59713C3DC8B8}" type="pres">
      <dgm:prSet presAssocID="{0FB41EA2-06D6-430B-8E78-700CD71BE14D}" presName="rootComposite" presStyleCnt="0"/>
      <dgm:spPr/>
    </dgm:pt>
    <dgm:pt modelId="{65516C12-9D95-407F-8890-3697C552AF0F}" type="pres">
      <dgm:prSet presAssocID="{0FB41EA2-06D6-430B-8E78-700CD71BE14D}" presName="rootText" presStyleLbl="node1" presStyleIdx="0" presStyleCnt="2"/>
      <dgm:spPr/>
    </dgm:pt>
    <dgm:pt modelId="{CB725784-3C55-4D28-AD33-465382DBD253}" type="pres">
      <dgm:prSet presAssocID="{0FB41EA2-06D6-430B-8E78-700CD71BE14D}" presName="rootConnector" presStyleLbl="node1" presStyleIdx="0" presStyleCnt="2"/>
      <dgm:spPr/>
    </dgm:pt>
    <dgm:pt modelId="{ECAF744F-90DB-4B48-AA9F-DB42B031689A}" type="pres">
      <dgm:prSet presAssocID="{0FB41EA2-06D6-430B-8E78-700CD71BE14D}" presName="childShape" presStyleCnt="0"/>
      <dgm:spPr/>
    </dgm:pt>
    <dgm:pt modelId="{9989BCEC-2CC1-429B-8F0A-83C3AA673A48}" type="pres">
      <dgm:prSet presAssocID="{F4F3E6D0-4C0A-42B1-8E2D-2C229B97B2A0}" presName="Name13" presStyleLbl="parChTrans1D2" presStyleIdx="0" presStyleCnt="4"/>
      <dgm:spPr/>
    </dgm:pt>
    <dgm:pt modelId="{96DD1797-84F5-4361-99ED-D57EBFE5F199}" type="pres">
      <dgm:prSet presAssocID="{0E190268-A552-4D65-B4F9-AF31E87F6388}" presName="childText" presStyleLbl="bgAcc1" presStyleIdx="0" presStyleCnt="4" custScaleX="133048">
        <dgm:presLayoutVars>
          <dgm:bulletEnabled val="1"/>
        </dgm:presLayoutVars>
      </dgm:prSet>
      <dgm:spPr/>
    </dgm:pt>
    <dgm:pt modelId="{2613AA32-B40F-4FD6-AA14-B031EF4CF645}" type="pres">
      <dgm:prSet presAssocID="{0514D7F0-9F8D-4BCB-8DF4-B7A043413FB1}" presName="Name13" presStyleLbl="parChTrans1D2" presStyleIdx="1" presStyleCnt="4"/>
      <dgm:spPr/>
    </dgm:pt>
    <dgm:pt modelId="{AEADB5EE-E192-4005-9821-FAB1CB130F95}" type="pres">
      <dgm:prSet presAssocID="{26707928-99C4-41AC-B52E-E27FC537A7F8}" presName="childText" presStyleLbl="bgAcc1" presStyleIdx="1" presStyleCnt="4" custScaleX="133728">
        <dgm:presLayoutVars>
          <dgm:bulletEnabled val="1"/>
        </dgm:presLayoutVars>
      </dgm:prSet>
      <dgm:spPr/>
    </dgm:pt>
    <dgm:pt modelId="{1AD826FC-41B0-4636-B8DB-5EC270909180}" type="pres">
      <dgm:prSet presAssocID="{A17AA8B1-25EA-4225-9CE1-694CF7092945}" presName="root" presStyleCnt="0"/>
      <dgm:spPr/>
    </dgm:pt>
    <dgm:pt modelId="{DCFF74C1-B537-49EC-BB00-FEEDEAD52803}" type="pres">
      <dgm:prSet presAssocID="{A17AA8B1-25EA-4225-9CE1-694CF7092945}" presName="rootComposite" presStyleCnt="0"/>
      <dgm:spPr/>
    </dgm:pt>
    <dgm:pt modelId="{81A212F3-C51D-460F-922D-DD1E4813CDD9}" type="pres">
      <dgm:prSet presAssocID="{A17AA8B1-25EA-4225-9CE1-694CF7092945}" presName="rootText" presStyleLbl="node1" presStyleIdx="1" presStyleCnt="2"/>
      <dgm:spPr/>
    </dgm:pt>
    <dgm:pt modelId="{F8B3DDE1-D83A-43D2-89A1-7080D27168BB}" type="pres">
      <dgm:prSet presAssocID="{A17AA8B1-25EA-4225-9CE1-694CF7092945}" presName="rootConnector" presStyleLbl="node1" presStyleIdx="1" presStyleCnt="2"/>
      <dgm:spPr/>
    </dgm:pt>
    <dgm:pt modelId="{1014B993-6901-47D5-833F-7238D8E5CB8E}" type="pres">
      <dgm:prSet presAssocID="{A17AA8B1-25EA-4225-9CE1-694CF7092945}" presName="childShape" presStyleCnt="0"/>
      <dgm:spPr/>
    </dgm:pt>
    <dgm:pt modelId="{48267E58-A76A-49A9-AAFA-911A6AD6E7F2}" type="pres">
      <dgm:prSet presAssocID="{B52F5CE0-6C4C-41CC-9A4D-EF1E7E18D19F}" presName="Name13" presStyleLbl="parChTrans1D2" presStyleIdx="2" presStyleCnt="4"/>
      <dgm:spPr/>
    </dgm:pt>
    <dgm:pt modelId="{ACF4EA7B-E45A-45CD-9A9E-AD2EA94C7E23}" type="pres">
      <dgm:prSet presAssocID="{A7B37AEA-E505-4620-8D3B-F95803CD3729}" presName="childText" presStyleLbl="bgAcc1" presStyleIdx="2" presStyleCnt="4" custScaleX="130851">
        <dgm:presLayoutVars>
          <dgm:bulletEnabled val="1"/>
        </dgm:presLayoutVars>
      </dgm:prSet>
      <dgm:spPr/>
    </dgm:pt>
    <dgm:pt modelId="{A01474CE-2DFA-4DA3-B6ED-C6F26A00F110}" type="pres">
      <dgm:prSet presAssocID="{B560AF11-2802-4A42-9BEB-75FC1A9B1CB0}" presName="Name13" presStyleLbl="parChTrans1D2" presStyleIdx="3" presStyleCnt="4"/>
      <dgm:spPr/>
    </dgm:pt>
    <dgm:pt modelId="{384FD03E-A339-48EA-99DB-40070FE6B4D1}" type="pres">
      <dgm:prSet presAssocID="{E0725D38-EF25-4EF0-8150-6363BBBA9709}" presName="childText" presStyleLbl="bgAcc1" presStyleIdx="3" presStyleCnt="4" custScaleX="130851">
        <dgm:presLayoutVars>
          <dgm:bulletEnabled val="1"/>
        </dgm:presLayoutVars>
      </dgm:prSet>
      <dgm:spPr/>
    </dgm:pt>
  </dgm:ptLst>
  <dgm:cxnLst>
    <dgm:cxn modelId="{2C26CB02-EDE4-45CE-9363-33760E5E810E}" srcId="{A17AA8B1-25EA-4225-9CE1-694CF7092945}" destId="{A7B37AEA-E505-4620-8D3B-F95803CD3729}" srcOrd="0" destOrd="0" parTransId="{B52F5CE0-6C4C-41CC-9A4D-EF1E7E18D19F}" sibTransId="{CA2A4EAF-E0E1-49EE-91C9-72F3C700C851}"/>
    <dgm:cxn modelId="{004A7104-F16B-4C90-925D-EC38268A18F3}" type="presOf" srcId="{B560AF11-2802-4A42-9BEB-75FC1A9B1CB0}" destId="{A01474CE-2DFA-4DA3-B6ED-C6F26A00F110}" srcOrd="0" destOrd="0" presId="urn:microsoft.com/office/officeart/2005/8/layout/hierarchy3"/>
    <dgm:cxn modelId="{6E99FE35-6E08-4CB5-8C42-AB3C779FB4FC}" type="presOf" srcId="{B52F5CE0-6C4C-41CC-9A4D-EF1E7E18D19F}" destId="{48267E58-A76A-49A9-AAFA-911A6AD6E7F2}" srcOrd="0" destOrd="0" presId="urn:microsoft.com/office/officeart/2005/8/layout/hierarchy3"/>
    <dgm:cxn modelId="{AD28F33A-4A9F-432A-949F-E384F34E38F5}" type="presOf" srcId="{E0725D38-EF25-4EF0-8150-6363BBBA9709}" destId="{384FD03E-A339-48EA-99DB-40070FE6B4D1}" srcOrd="0" destOrd="0" presId="urn:microsoft.com/office/officeart/2005/8/layout/hierarchy3"/>
    <dgm:cxn modelId="{F1F33466-B679-40BA-9D59-370912C5ED44}" srcId="{A17AA8B1-25EA-4225-9CE1-694CF7092945}" destId="{E0725D38-EF25-4EF0-8150-6363BBBA9709}" srcOrd="1" destOrd="0" parTransId="{B560AF11-2802-4A42-9BEB-75FC1A9B1CB0}" sibTransId="{81E036CE-15C6-457E-8FAC-E20606752340}"/>
    <dgm:cxn modelId="{CEB6FB79-A611-4E47-93FD-3ACBD963D476}" type="presOf" srcId="{0FB41EA2-06D6-430B-8E78-700CD71BE14D}" destId="{65516C12-9D95-407F-8890-3697C552AF0F}" srcOrd="0" destOrd="0" presId="urn:microsoft.com/office/officeart/2005/8/layout/hierarchy3"/>
    <dgm:cxn modelId="{0A923684-281F-4294-9ADF-17E845A02839}" srcId="{54A5C385-333B-4FFD-9BB3-0F8394FF7512}" destId="{A17AA8B1-25EA-4225-9CE1-694CF7092945}" srcOrd="1" destOrd="0" parTransId="{9A29370A-8F3F-46DB-A97C-365890195739}" sibTransId="{332C2A24-48FB-4BBB-AD1F-BA134524F3A6}"/>
    <dgm:cxn modelId="{58975985-34EA-48E9-BA0F-701042D2208E}" srcId="{0FB41EA2-06D6-430B-8E78-700CD71BE14D}" destId="{26707928-99C4-41AC-B52E-E27FC537A7F8}" srcOrd="1" destOrd="0" parTransId="{0514D7F0-9F8D-4BCB-8DF4-B7A043413FB1}" sibTransId="{C1250AA7-49C1-4EBE-8E9B-FFE99560629C}"/>
    <dgm:cxn modelId="{D971BC91-1F25-43F6-9FAF-29A92AC208AD}" type="presOf" srcId="{0E190268-A552-4D65-B4F9-AF31E87F6388}" destId="{96DD1797-84F5-4361-99ED-D57EBFE5F199}" srcOrd="0" destOrd="0" presId="urn:microsoft.com/office/officeart/2005/8/layout/hierarchy3"/>
    <dgm:cxn modelId="{B5C0C7B2-D846-42EE-9BA4-9F7DB1E007A8}" srcId="{0FB41EA2-06D6-430B-8E78-700CD71BE14D}" destId="{0E190268-A552-4D65-B4F9-AF31E87F6388}" srcOrd="0" destOrd="0" parTransId="{F4F3E6D0-4C0A-42B1-8E2D-2C229B97B2A0}" sibTransId="{E03B5EAE-927D-4560-921C-B69C16AE639A}"/>
    <dgm:cxn modelId="{905DC0B7-2091-42E2-9C3D-8277B890257F}" type="presOf" srcId="{26707928-99C4-41AC-B52E-E27FC537A7F8}" destId="{AEADB5EE-E192-4005-9821-FAB1CB130F95}" srcOrd="0" destOrd="0" presId="urn:microsoft.com/office/officeart/2005/8/layout/hierarchy3"/>
    <dgm:cxn modelId="{E24DC5BB-FC30-46E9-9074-C0475039488A}" type="presOf" srcId="{A17AA8B1-25EA-4225-9CE1-694CF7092945}" destId="{81A212F3-C51D-460F-922D-DD1E4813CDD9}" srcOrd="0" destOrd="0" presId="urn:microsoft.com/office/officeart/2005/8/layout/hierarchy3"/>
    <dgm:cxn modelId="{3F4E4CC0-4BE7-45F1-B62B-7624A1BAFFF2}" type="presOf" srcId="{54A5C385-333B-4FFD-9BB3-0F8394FF7512}" destId="{5315652A-78C7-45D8-B6F2-167C5F3B6717}" srcOrd="0" destOrd="0" presId="urn:microsoft.com/office/officeart/2005/8/layout/hierarchy3"/>
    <dgm:cxn modelId="{8B7CF5C1-7E56-48F7-BA87-9675E25713A1}" type="presOf" srcId="{F4F3E6D0-4C0A-42B1-8E2D-2C229B97B2A0}" destId="{9989BCEC-2CC1-429B-8F0A-83C3AA673A48}" srcOrd="0" destOrd="0" presId="urn:microsoft.com/office/officeart/2005/8/layout/hierarchy3"/>
    <dgm:cxn modelId="{DEE561CE-AD9A-4354-A535-9C7EE8772995}" type="presOf" srcId="{0514D7F0-9F8D-4BCB-8DF4-B7A043413FB1}" destId="{2613AA32-B40F-4FD6-AA14-B031EF4CF645}" srcOrd="0" destOrd="0" presId="urn:microsoft.com/office/officeart/2005/8/layout/hierarchy3"/>
    <dgm:cxn modelId="{2DF04CCF-BD86-44B0-ADFA-2FBC026C510B}" type="presOf" srcId="{A7B37AEA-E505-4620-8D3B-F95803CD3729}" destId="{ACF4EA7B-E45A-45CD-9A9E-AD2EA94C7E23}" srcOrd="0" destOrd="0" presId="urn:microsoft.com/office/officeart/2005/8/layout/hierarchy3"/>
    <dgm:cxn modelId="{3CAEDBE0-D4B6-4AD6-B212-2A2455F9C1D2}" type="presOf" srcId="{A17AA8B1-25EA-4225-9CE1-694CF7092945}" destId="{F8B3DDE1-D83A-43D2-89A1-7080D27168BB}" srcOrd="1" destOrd="0" presId="urn:microsoft.com/office/officeart/2005/8/layout/hierarchy3"/>
    <dgm:cxn modelId="{59BE19F0-A52A-47F7-A096-0CF5233C7C61}" type="presOf" srcId="{0FB41EA2-06D6-430B-8E78-700CD71BE14D}" destId="{CB725784-3C55-4D28-AD33-465382DBD253}" srcOrd="1" destOrd="0" presId="urn:microsoft.com/office/officeart/2005/8/layout/hierarchy3"/>
    <dgm:cxn modelId="{7D06C1F0-4097-49CC-B039-D72C865DCCE7}" srcId="{54A5C385-333B-4FFD-9BB3-0F8394FF7512}" destId="{0FB41EA2-06D6-430B-8E78-700CD71BE14D}" srcOrd="0" destOrd="0" parTransId="{8A052775-224D-4EB7-8266-302F09CD887F}" sibTransId="{9CB87F32-961B-4CEC-9536-D4071C66F5CC}"/>
    <dgm:cxn modelId="{CA259247-2D94-41DB-95FE-F74E0BF1313E}" type="presParOf" srcId="{5315652A-78C7-45D8-B6F2-167C5F3B6717}" destId="{92748ED3-054E-4843-BC5F-6DFDF543DBC5}" srcOrd="0" destOrd="0" presId="urn:microsoft.com/office/officeart/2005/8/layout/hierarchy3"/>
    <dgm:cxn modelId="{3A202C4D-809F-4298-B8FA-D1A2154E40AF}" type="presParOf" srcId="{92748ED3-054E-4843-BC5F-6DFDF543DBC5}" destId="{90AA2F41-6358-4F60-AFE6-59713C3DC8B8}" srcOrd="0" destOrd="0" presId="urn:microsoft.com/office/officeart/2005/8/layout/hierarchy3"/>
    <dgm:cxn modelId="{17A74753-1EF1-4D4F-B622-02F8927F767A}" type="presParOf" srcId="{90AA2F41-6358-4F60-AFE6-59713C3DC8B8}" destId="{65516C12-9D95-407F-8890-3697C552AF0F}" srcOrd="0" destOrd="0" presId="urn:microsoft.com/office/officeart/2005/8/layout/hierarchy3"/>
    <dgm:cxn modelId="{554F23D1-1644-4A7E-A15E-E837AD5BB6A4}" type="presParOf" srcId="{90AA2F41-6358-4F60-AFE6-59713C3DC8B8}" destId="{CB725784-3C55-4D28-AD33-465382DBD253}" srcOrd="1" destOrd="0" presId="urn:microsoft.com/office/officeart/2005/8/layout/hierarchy3"/>
    <dgm:cxn modelId="{C7643741-3FC9-44F6-AEFE-B0BD8C24E9D5}" type="presParOf" srcId="{92748ED3-054E-4843-BC5F-6DFDF543DBC5}" destId="{ECAF744F-90DB-4B48-AA9F-DB42B031689A}" srcOrd="1" destOrd="0" presId="urn:microsoft.com/office/officeart/2005/8/layout/hierarchy3"/>
    <dgm:cxn modelId="{8336CCA9-7E89-4F60-8F99-A26D4605E67A}" type="presParOf" srcId="{ECAF744F-90DB-4B48-AA9F-DB42B031689A}" destId="{9989BCEC-2CC1-429B-8F0A-83C3AA673A48}" srcOrd="0" destOrd="0" presId="urn:microsoft.com/office/officeart/2005/8/layout/hierarchy3"/>
    <dgm:cxn modelId="{D3CFCA87-A771-4DAF-815A-3B284374B4C8}" type="presParOf" srcId="{ECAF744F-90DB-4B48-AA9F-DB42B031689A}" destId="{96DD1797-84F5-4361-99ED-D57EBFE5F199}" srcOrd="1" destOrd="0" presId="urn:microsoft.com/office/officeart/2005/8/layout/hierarchy3"/>
    <dgm:cxn modelId="{C87A11FA-F422-45E9-9A9A-0F6E8C6CA278}" type="presParOf" srcId="{ECAF744F-90DB-4B48-AA9F-DB42B031689A}" destId="{2613AA32-B40F-4FD6-AA14-B031EF4CF645}" srcOrd="2" destOrd="0" presId="urn:microsoft.com/office/officeart/2005/8/layout/hierarchy3"/>
    <dgm:cxn modelId="{54AE59B6-B9F4-43B5-949B-48C185B9BF1E}" type="presParOf" srcId="{ECAF744F-90DB-4B48-AA9F-DB42B031689A}" destId="{AEADB5EE-E192-4005-9821-FAB1CB130F95}" srcOrd="3" destOrd="0" presId="urn:microsoft.com/office/officeart/2005/8/layout/hierarchy3"/>
    <dgm:cxn modelId="{430333CF-0AFF-4E79-AC6C-38D1C72C8A3F}" type="presParOf" srcId="{5315652A-78C7-45D8-B6F2-167C5F3B6717}" destId="{1AD826FC-41B0-4636-B8DB-5EC270909180}" srcOrd="1" destOrd="0" presId="urn:microsoft.com/office/officeart/2005/8/layout/hierarchy3"/>
    <dgm:cxn modelId="{DF833983-3B67-49F7-A3BC-2DA006A9AE1D}" type="presParOf" srcId="{1AD826FC-41B0-4636-B8DB-5EC270909180}" destId="{DCFF74C1-B537-49EC-BB00-FEEDEAD52803}" srcOrd="0" destOrd="0" presId="urn:microsoft.com/office/officeart/2005/8/layout/hierarchy3"/>
    <dgm:cxn modelId="{964BF7ED-5497-4707-ACFA-E0C7EC2B09CA}" type="presParOf" srcId="{DCFF74C1-B537-49EC-BB00-FEEDEAD52803}" destId="{81A212F3-C51D-460F-922D-DD1E4813CDD9}" srcOrd="0" destOrd="0" presId="urn:microsoft.com/office/officeart/2005/8/layout/hierarchy3"/>
    <dgm:cxn modelId="{BB1CDA78-ACA8-4C04-B338-2F468EB43C72}" type="presParOf" srcId="{DCFF74C1-B537-49EC-BB00-FEEDEAD52803}" destId="{F8B3DDE1-D83A-43D2-89A1-7080D27168BB}" srcOrd="1" destOrd="0" presId="urn:microsoft.com/office/officeart/2005/8/layout/hierarchy3"/>
    <dgm:cxn modelId="{38C1958F-F1E7-43BA-8749-C320805340E7}" type="presParOf" srcId="{1AD826FC-41B0-4636-B8DB-5EC270909180}" destId="{1014B993-6901-47D5-833F-7238D8E5CB8E}" srcOrd="1" destOrd="0" presId="urn:microsoft.com/office/officeart/2005/8/layout/hierarchy3"/>
    <dgm:cxn modelId="{19588240-BB12-4F7B-9666-5EF2928EFF46}" type="presParOf" srcId="{1014B993-6901-47D5-833F-7238D8E5CB8E}" destId="{48267E58-A76A-49A9-AAFA-911A6AD6E7F2}" srcOrd="0" destOrd="0" presId="urn:microsoft.com/office/officeart/2005/8/layout/hierarchy3"/>
    <dgm:cxn modelId="{C56DAE8E-BEED-41CB-9E6A-593DDAF2DBFE}" type="presParOf" srcId="{1014B993-6901-47D5-833F-7238D8E5CB8E}" destId="{ACF4EA7B-E45A-45CD-9A9E-AD2EA94C7E23}" srcOrd="1" destOrd="0" presId="urn:microsoft.com/office/officeart/2005/8/layout/hierarchy3"/>
    <dgm:cxn modelId="{0B9ABA95-A151-4DC3-8A1A-167FA5F7EC18}" type="presParOf" srcId="{1014B993-6901-47D5-833F-7238D8E5CB8E}" destId="{A01474CE-2DFA-4DA3-B6ED-C6F26A00F110}" srcOrd="2" destOrd="0" presId="urn:microsoft.com/office/officeart/2005/8/layout/hierarchy3"/>
    <dgm:cxn modelId="{4F2EDC97-F69D-4B06-B133-B8CBE2F539CD}" type="presParOf" srcId="{1014B993-6901-47D5-833F-7238D8E5CB8E}" destId="{384FD03E-A339-48EA-99DB-40070FE6B4D1}"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1.xml><?xml version="1.0" encoding="utf-8"?>
<dgm:dataModel xmlns:dgm="http://schemas.openxmlformats.org/drawingml/2006/diagram" xmlns:a="http://schemas.openxmlformats.org/drawingml/2006/main">
  <dgm:ptLst>
    <dgm:pt modelId="{54A5C385-333B-4FFD-9BB3-0F8394FF7512}" type="doc">
      <dgm:prSet loTypeId="urn:microsoft.com/office/officeart/2005/8/layout/vList2" loCatId="list" qsTypeId="urn:microsoft.com/office/officeart/2005/8/quickstyle/simple1#2" qsCatId="simple" csTypeId="urn:microsoft.com/office/officeart/2005/8/colors/accent1_2#2" csCatId="accent1" phldr="1"/>
      <dgm:spPr/>
      <dgm:t>
        <a:bodyPr/>
        <a:lstStyle/>
        <a:p>
          <a:endParaRPr lang="en-US"/>
        </a:p>
      </dgm:t>
    </dgm:pt>
    <dgm:pt modelId="{0FB41EA2-06D6-430B-8E78-700CD71BE14D}">
      <dgm:prSet/>
      <dgm:spPr/>
      <dgm:t>
        <a:bodyPr/>
        <a:lstStyle/>
        <a:p>
          <a:pPr rtl="0"/>
          <a:r>
            <a:rPr lang="en-US" dirty="0"/>
            <a:t>Book Value Is Usually Positive</a:t>
          </a:r>
        </a:p>
      </dgm:t>
    </dgm:pt>
    <dgm:pt modelId="{8A052775-224D-4EB7-8266-302F09CD887F}" type="parTrans" cxnId="{7D06C1F0-4097-49CC-B039-D72C865DCCE7}">
      <dgm:prSet/>
      <dgm:spPr/>
      <dgm:t>
        <a:bodyPr/>
        <a:lstStyle/>
        <a:p>
          <a:endParaRPr lang="en-US"/>
        </a:p>
      </dgm:t>
    </dgm:pt>
    <dgm:pt modelId="{9CB87F32-961B-4CEC-9536-D4071C66F5CC}" type="sibTrans" cxnId="{7D06C1F0-4097-49CC-B039-D72C865DCCE7}">
      <dgm:prSet/>
      <dgm:spPr/>
      <dgm:t>
        <a:bodyPr/>
        <a:lstStyle/>
        <a:p>
          <a:endParaRPr lang="en-US"/>
        </a:p>
      </dgm:t>
    </dgm:pt>
    <dgm:pt modelId="{08BA1B5B-48E3-4BDC-A569-CD210FF884DD}">
      <dgm:prSet/>
      <dgm:spPr/>
      <dgm:t>
        <a:bodyPr/>
        <a:lstStyle/>
        <a:p>
          <a:pPr rtl="0"/>
          <a:r>
            <a:rPr lang="en-US" dirty="0"/>
            <a:t>More Stable than EPS</a:t>
          </a:r>
        </a:p>
      </dgm:t>
    </dgm:pt>
    <dgm:pt modelId="{2F1A55C0-09B6-4980-B820-CE62FFFF30D5}" type="parTrans" cxnId="{26F6E6FF-2A13-4FF9-9D7E-2D69A2417394}">
      <dgm:prSet/>
      <dgm:spPr/>
      <dgm:t>
        <a:bodyPr/>
        <a:lstStyle/>
        <a:p>
          <a:endParaRPr lang="en-US"/>
        </a:p>
      </dgm:t>
    </dgm:pt>
    <dgm:pt modelId="{FDF95EDC-86FD-44FD-841A-A0B309F749A1}" type="sibTrans" cxnId="{26F6E6FF-2A13-4FF9-9D7E-2D69A2417394}">
      <dgm:prSet/>
      <dgm:spPr/>
      <dgm:t>
        <a:bodyPr/>
        <a:lstStyle/>
        <a:p>
          <a:endParaRPr lang="en-US"/>
        </a:p>
      </dgm:t>
    </dgm:pt>
    <dgm:pt modelId="{4F0F9AE2-5E8C-4303-9804-A90943686284}">
      <dgm:prSet/>
      <dgm:spPr/>
      <dgm:t>
        <a:bodyPr/>
        <a:lstStyle/>
        <a:p>
          <a:pPr rtl="0"/>
          <a:r>
            <a:rPr lang="en-US" baseline="0" dirty="0"/>
            <a:t>Appropriate for Financial Firms</a:t>
          </a:r>
          <a:endParaRPr lang="en-US" dirty="0"/>
        </a:p>
      </dgm:t>
    </dgm:pt>
    <dgm:pt modelId="{BBB58CFA-CB80-44AD-8806-E15FEA0BF9D0}" type="parTrans" cxnId="{477BC2D3-9BC5-4FCC-9D9D-D7B3840D7298}">
      <dgm:prSet/>
      <dgm:spPr/>
      <dgm:t>
        <a:bodyPr/>
        <a:lstStyle/>
        <a:p>
          <a:endParaRPr lang="en-US"/>
        </a:p>
      </dgm:t>
    </dgm:pt>
    <dgm:pt modelId="{46E3D5F2-24AB-4C31-8FF6-F31CF331FD6A}" type="sibTrans" cxnId="{477BC2D3-9BC5-4FCC-9D9D-D7B3840D7298}">
      <dgm:prSet/>
      <dgm:spPr/>
      <dgm:t>
        <a:bodyPr/>
        <a:lstStyle/>
        <a:p>
          <a:endParaRPr lang="en-US"/>
        </a:p>
      </dgm:t>
    </dgm:pt>
    <dgm:pt modelId="{04A47367-A972-458F-B66F-AA123321EC9C}">
      <dgm:prSet/>
      <dgm:spPr/>
      <dgm:t>
        <a:bodyPr/>
        <a:lstStyle/>
        <a:p>
          <a:pPr rtl="0"/>
          <a:r>
            <a:rPr lang="en-US" baseline="0" dirty="0"/>
            <a:t>Appropriate for Firms that Will Terminate</a:t>
          </a:r>
          <a:endParaRPr lang="en-US" dirty="0"/>
        </a:p>
      </dgm:t>
    </dgm:pt>
    <dgm:pt modelId="{91431B76-44AC-46CC-BF4E-6D106630DF78}" type="parTrans" cxnId="{28DB0269-B862-4DDA-9583-0AF9D7C987FB}">
      <dgm:prSet/>
      <dgm:spPr/>
      <dgm:t>
        <a:bodyPr/>
        <a:lstStyle/>
        <a:p>
          <a:endParaRPr lang="en-US"/>
        </a:p>
      </dgm:t>
    </dgm:pt>
    <dgm:pt modelId="{692054B7-5B32-4A9D-A52E-CB86F7A56ACD}" type="sibTrans" cxnId="{28DB0269-B862-4DDA-9583-0AF9D7C987FB}">
      <dgm:prSet/>
      <dgm:spPr/>
      <dgm:t>
        <a:bodyPr/>
        <a:lstStyle/>
        <a:p>
          <a:endParaRPr lang="en-US"/>
        </a:p>
      </dgm:t>
    </dgm:pt>
    <dgm:pt modelId="{6428FA0D-928B-41D1-9609-56475BD4D09B}">
      <dgm:prSet/>
      <dgm:spPr/>
      <dgm:t>
        <a:bodyPr/>
        <a:lstStyle/>
        <a:p>
          <a:pPr rtl="0"/>
          <a:r>
            <a:rPr lang="en-US" dirty="0"/>
            <a:t>Can Explain Stock Returns</a:t>
          </a:r>
        </a:p>
      </dgm:t>
    </dgm:pt>
    <dgm:pt modelId="{20D1955C-1CCE-4983-9C39-B348940CC12D}" type="parTrans" cxnId="{5526BC29-CFBC-4023-9464-56BF943BBA1F}">
      <dgm:prSet/>
      <dgm:spPr/>
      <dgm:t>
        <a:bodyPr/>
        <a:lstStyle/>
        <a:p>
          <a:endParaRPr lang="en-US"/>
        </a:p>
      </dgm:t>
    </dgm:pt>
    <dgm:pt modelId="{175F6AED-517E-4EBE-BA2A-943FCF51D90C}" type="sibTrans" cxnId="{5526BC29-CFBC-4023-9464-56BF943BBA1F}">
      <dgm:prSet/>
      <dgm:spPr/>
      <dgm:t>
        <a:bodyPr/>
        <a:lstStyle/>
        <a:p>
          <a:endParaRPr lang="en-US"/>
        </a:p>
      </dgm:t>
    </dgm:pt>
    <dgm:pt modelId="{0A00E3FF-D49D-49F8-AA3C-626DF821ACC1}" type="pres">
      <dgm:prSet presAssocID="{54A5C385-333B-4FFD-9BB3-0F8394FF7512}" presName="linear" presStyleCnt="0">
        <dgm:presLayoutVars>
          <dgm:animLvl val="lvl"/>
          <dgm:resizeHandles val="exact"/>
        </dgm:presLayoutVars>
      </dgm:prSet>
      <dgm:spPr/>
    </dgm:pt>
    <dgm:pt modelId="{BDFDD73F-7FD3-441C-9B02-B0000389D3CB}" type="pres">
      <dgm:prSet presAssocID="{0FB41EA2-06D6-430B-8E78-700CD71BE14D}" presName="parentText" presStyleLbl="node1" presStyleIdx="0" presStyleCnt="5">
        <dgm:presLayoutVars>
          <dgm:chMax val="0"/>
          <dgm:bulletEnabled val="1"/>
        </dgm:presLayoutVars>
      </dgm:prSet>
      <dgm:spPr/>
    </dgm:pt>
    <dgm:pt modelId="{4C805E85-B77B-4D5F-8F4E-39C6899CDF78}" type="pres">
      <dgm:prSet presAssocID="{9CB87F32-961B-4CEC-9536-D4071C66F5CC}" presName="spacer" presStyleCnt="0"/>
      <dgm:spPr/>
    </dgm:pt>
    <dgm:pt modelId="{5324A45C-AADC-40BE-9F74-4F7D09570D43}" type="pres">
      <dgm:prSet presAssocID="{08BA1B5B-48E3-4BDC-A569-CD210FF884DD}" presName="parentText" presStyleLbl="node1" presStyleIdx="1" presStyleCnt="5">
        <dgm:presLayoutVars>
          <dgm:chMax val="0"/>
          <dgm:bulletEnabled val="1"/>
        </dgm:presLayoutVars>
      </dgm:prSet>
      <dgm:spPr/>
    </dgm:pt>
    <dgm:pt modelId="{49EBFF5A-500C-4904-B15F-0CEF9EB477C0}" type="pres">
      <dgm:prSet presAssocID="{FDF95EDC-86FD-44FD-841A-A0B309F749A1}" presName="spacer" presStyleCnt="0"/>
      <dgm:spPr/>
    </dgm:pt>
    <dgm:pt modelId="{C8ABA7FF-FC0A-4467-9522-B4A942BB69D3}" type="pres">
      <dgm:prSet presAssocID="{4F0F9AE2-5E8C-4303-9804-A90943686284}" presName="parentText" presStyleLbl="node1" presStyleIdx="2" presStyleCnt="5">
        <dgm:presLayoutVars>
          <dgm:chMax val="0"/>
          <dgm:bulletEnabled val="1"/>
        </dgm:presLayoutVars>
      </dgm:prSet>
      <dgm:spPr/>
    </dgm:pt>
    <dgm:pt modelId="{1AE67124-D11B-4F19-AF31-EB614DB1A49F}" type="pres">
      <dgm:prSet presAssocID="{46E3D5F2-24AB-4C31-8FF6-F31CF331FD6A}" presName="spacer" presStyleCnt="0"/>
      <dgm:spPr/>
    </dgm:pt>
    <dgm:pt modelId="{B3F5C889-62C1-4B9D-AD77-C1AB634DC536}" type="pres">
      <dgm:prSet presAssocID="{04A47367-A972-458F-B66F-AA123321EC9C}" presName="parentText" presStyleLbl="node1" presStyleIdx="3" presStyleCnt="5">
        <dgm:presLayoutVars>
          <dgm:chMax val="0"/>
          <dgm:bulletEnabled val="1"/>
        </dgm:presLayoutVars>
      </dgm:prSet>
      <dgm:spPr/>
    </dgm:pt>
    <dgm:pt modelId="{7E0EEBD0-0F19-48A0-B7F7-35485AE4A568}" type="pres">
      <dgm:prSet presAssocID="{692054B7-5B32-4A9D-A52E-CB86F7A56ACD}" presName="spacer" presStyleCnt="0"/>
      <dgm:spPr/>
    </dgm:pt>
    <dgm:pt modelId="{384C2A1A-B458-4344-9B68-DD23AD66E65D}" type="pres">
      <dgm:prSet presAssocID="{6428FA0D-928B-41D1-9609-56475BD4D09B}" presName="parentText" presStyleLbl="node1" presStyleIdx="4" presStyleCnt="5">
        <dgm:presLayoutVars>
          <dgm:chMax val="0"/>
          <dgm:bulletEnabled val="1"/>
        </dgm:presLayoutVars>
      </dgm:prSet>
      <dgm:spPr/>
    </dgm:pt>
  </dgm:ptLst>
  <dgm:cxnLst>
    <dgm:cxn modelId="{50ACA206-FA58-46E8-9770-C76E5839C17D}" type="presOf" srcId="{6428FA0D-928B-41D1-9609-56475BD4D09B}" destId="{384C2A1A-B458-4344-9B68-DD23AD66E65D}" srcOrd="0" destOrd="0" presId="urn:microsoft.com/office/officeart/2005/8/layout/vList2"/>
    <dgm:cxn modelId="{C842E412-4D32-462F-88AF-EE42F793F2C2}" type="presOf" srcId="{0FB41EA2-06D6-430B-8E78-700CD71BE14D}" destId="{BDFDD73F-7FD3-441C-9B02-B0000389D3CB}" srcOrd="0" destOrd="0" presId="urn:microsoft.com/office/officeart/2005/8/layout/vList2"/>
    <dgm:cxn modelId="{5526BC29-CFBC-4023-9464-56BF943BBA1F}" srcId="{54A5C385-333B-4FFD-9BB3-0F8394FF7512}" destId="{6428FA0D-928B-41D1-9609-56475BD4D09B}" srcOrd="4" destOrd="0" parTransId="{20D1955C-1CCE-4983-9C39-B348940CC12D}" sibTransId="{175F6AED-517E-4EBE-BA2A-943FCF51D90C}"/>
    <dgm:cxn modelId="{F9F6A72E-B76A-47CE-9AF5-2D728769E9D2}" type="presOf" srcId="{04A47367-A972-458F-B66F-AA123321EC9C}" destId="{B3F5C889-62C1-4B9D-AD77-C1AB634DC536}" srcOrd="0" destOrd="0" presId="urn:microsoft.com/office/officeart/2005/8/layout/vList2"/>
    <dgm:cxn modelId="{28DB0269-B862-4DDA-9583-0AF9D7C987FB}" srcId="{54A5C385-333B-4FFD-9BB3-0F8394FF7512}" destId="{04A47367-A972-458F-B66F-AA123321EC9C}" srcOrd="3" destOrd="0" parTransId="{91431B76-44AC-46CC-BF4E-6D106630DF78}" sibTransId="{692054B7-5B32-4A9D-A52E-CB86F7A56ACD}"/>
    <dgm:cxn modelId="{0F4B8699-A0FD-46E1-A174-C2F010CCDD93}" type="presOf" srcId="{4F0F9AE2-5E8C-4303-9804-A90943686284}" destId="{C8ABA7FF-FC0A-4467-9522-B4A942BB69D3}" srcOrd="0" destOrd="0" presId="urn:microsoft.com/office/officeart/2005/8/layout/vList2"/>
    <dgm:cxn modelId="{477BC2D3-9BC5-4FCC-9D9D-D7B3840D7298}" srcId="{54A5C385-333B-4FFD-9BB3-0F8394FF7512}" destId="{4F0F9AE2-5E8C-4303-9804-A90943686284}" srcOrd="2" destOrd="0" parTransId="{BBB58CFA-CB80-44AD-8806-E15FEA0BF9D0}" sibTransId="{46E3D5F2-24AB-4C31-8FF6-F31CF331FD6A}"/>
    <dgm:cxn modelId="{846920E7-D720-483D-9E3A-E2746BB721CB}" type="presOf" srcId="{08BA1B5B-48E3-4BDC-A569-CD210FF884DD}" destId="{5324A45C-AADC-40BE-9F74-4F7D09570D43}" srcOrd="0" destOrd="0" presId="urn:microsoft.com/office/officeart/2005/8/layout/vList2"/>
    <dgm:cxn modelId="{EAD7B9ED-80D5-4505-AAE9-B0D7B43C616F}" type="presOf" srcId="{54A5C385-333B-4FFD-9BB3-0F8394FF7512}" destId="{0A00E3FF-D49D-49F8-AA3C-626DF821ACC1}" srcOrd="0" destOrd="0" presId="urn:microsoft.com/office/officeart/2005/8/layout/vList2"/>
    <dgm:cxn modelId="{7D06C1F0-4097-49CC-B039-D72C865DCCE7}" srcId="{54A5C385-333B-4FFD-9BB3-0F8394FF7512}" destId="{0FB41EA2-06D6-430B-8E78-700CD71BE14D}" srcOrd="0" destOrd="0" parTransId="{8A052775-224D-4EB7-8266-302F09CD887F}" sibTransId="{9CB87F32-961B-4CEC-9536-D4071C66F5CC}"/>
    <dgm:cxn modelId="{26F6E6FF-2A13-4FF9-9D7E-2D69A2417394}" srcId="{54A5C385-333B-4FFD-9BB3-0F8394FF7512}" destId="{08BA1B5B-48E3-4BDC-A569-CD210FF884DD}" srcOrd="1" destOrd="0" parTransId="{2F1A55C0-09B6-4980-B820-CE62FFFF30D5}" sibTransId="{FDF95EDC-86FD-44FD-841A-A0B309F749A1}"/>
    <dgm:cxn modelId="{6CB3D0DA-05B1-413D-BB84-D401CE386F77}" type="presParOf" srcId="{0A00E3FF-D49D-49F8-AA3C-626DF821ACC1}" destId="{BDFDD73F-7FD3-441C-9B02-B0000389D3CB}" srcOrd="0" destOrd="0" presId="urn:microsoft.com/office/officeart/2005/8/layout/vList2"/>
    <dgm:cxn modelId="{1B8E3A2F-39E0-4C5C-BDB4-43D8F3556EAF}" type="presParOf" srcId="{0A00E3FF-D49D-49F8-AA3C-626DF821ACC1}" destId="{4C805E85-B77B-4D5F-8F4E-39C6899CDF78}" srcOrd="1" destOrd="0" presId="urn:microsoft.com/office/officeart/2005/8/layout/vList2"/>
    <dgm:cxn modelId="{DB5D2BF9-C2E5-455B-AFDE-EF1DAFC5774B}" type="presParOf" srcId="{0A00E3FF-D49D-49F8-AA3C-626DF821ACC1}" destId="{5324A45C-AADC-40BE-9F74-4F7D09570D43}" srcOrd="2" destOrd="0" presId="urn:microsoft.com/office/officeart/2005/8/layout/vList2"/>
    <dgm:cxn modelId="{C3B38DC1-127B-456B-B1FB-72E98217E24A}" type="presParOf" srcId="{0A00E3FF-D49D-49F8-AA3C-626DF821ACC1}" destId="{49EBFF5A-500C-4904-B15F-0CEF9EB477C0}" srcOrd="3" destOrd="0" presId="urn:microsoft.com/office/officeart/2005/8/layout/vList2"/>
    <dgm:cxn modelId="{7E334EB4-1DC9-4F32-8D17-A7316F7B34EC}" type="presParOf" srcId="{0A00E3FF-D49D-49F8-AA3C-626DF821ACC1}" destId="{C8ABA7FF-FC0A-4467-9522-B4A942BB69D3}" srcOrd="4" destOrd="0" presId="urn:microsoft.com/office/officeart/2005/8/layout/vList2"/>
    <dgm:cxn modelId="{41F7D832-3E48-49A1-A259-E7842D04BCB4}" type="presParOf" srcId="{0A00E3FF-D49D-49F8-AA3C-626DF821ACC1}" destId="{1AE67124-D11B-4F19-AF31-EB614DB1A49F}" srcOrd="5" destOrd="0" presId="urn:microsoft.com/office/officeart/2005/8/layout/vList2"/>
    <dgm:cxn modelId="{3630F955-973F-4C98-A8F4-30FCD5D9CD21}" type="presParOf" srcId="{0A00E3FF-D49D-49F8-AA3C-626DF821ACC1}" destId="{B3F5C889-62C1-4B9D-AD77-C1AB634DC536}" srcOrd="6" destOrd="0" presId="urn:microsoft.com/office/officeart/2005/8/layout/vList2"/>
    <dgm:cxn modelId="{1A33D9B9-0BF0-43F3-A3FE-25E106ADB0DD}" type="presParOf" srcId="{0A00E3FF-D49D-49F8-AA3C-626DF821ACC1}" destId="{7E0EEBD0-0F19-48A0-B7F7-35485AE4A568}" srcOrd="7" destOrd="0" presId="urn:microsoft.com/office/officeart/2005/8/layout/vList2"/>
    <dgm:cxn modelId="{AE798157-79EE-4D06-A3BB-24F3CA52DB2C}" type="presParOf" srcId="{0A00E3FF-D49D-49F8-AA3C-626DF821ACC1}" destId="{384C2A1A-B458-4344-9B68-DD23AD66E65D}"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2.xml><?xml version="1.0" encoding="utf-8"?>
<dgm:dataModel xmlns:dgm="http://schemas.openxmlformats.org/drawingml/2006/diagram" xmlns:a="http://schemas.openxmlformats.org/drawingml/2006/main">
  <dgm:ptLst>
    <dgm:pt modelId="{54A5C385-333B-4FFD-9BB3-0F8394FF7512}" type="doc">
      <dgm:prSet loTypeId="urn:microsoft.com/office/officeart/2005/8/layout/list1" loCatId="list" qsTypeId="urn:microsoft.com/office/officeart/2005/8/quickstyle/simple1#2" qsCatId="simple" csTypeId="urn:microsoft.com/office/officeart/2005/8/colors/accent1_2#2" csCatId="accent1" phldr="1"/>
      <dgm:spPr/>
      <dgm:t>
        <a:bodyPr/>
        <a:lstStyle/>
        <a:p>
          <a:endParaRPr lang="en-US"/>
        </a:p>
      </dgm:t>
    </dgm:pt>
    <dgm:pt modelId="{0FB41EA2-06D6-430B-8E78-700CD71BE14D}">
      <dgm:prSet/>
      <dgm:spPr/>
      <dgm:t>
        <a:bodyPr/>
        <a:lstStyle/>
        <a:p>
          <a:pPr rtl="0"/>
          <a:r>
            <a:rPr lang="en-US" dirty="0"/>
            <a:t>Does Not Recognize Nonphysical Assets</a:t>
          </a:r>
        </a:p>
      </dgm:t>
    </dgm:pt>
    <dgm:pt modelId="{8A052775-224D-4EB7-8266-302F09CD887F}" type="parTrans" cxnId="{7D06C1F0-4097-49CC-B039-D72C865DCCE7}">
      <dgm:prSet/>
      <dgm:spPr/>
      <dgm:t>
        <a:bodyPr/>
        <a:lstStyle/>
        <a:p>
          <a:endParaRPr lang="en-US"/>
        </a:p>
      </dgm:t>
    </dgm:pt>
    <dgm:pt modelId="{9CB87F32-961B-4CEC-9536-D4071C66F5CC}" type="sibTrans" cxnId="{7D06C1F0-4097-49CC-B039-D72C865DCCE7}">
      <dgm:prSet/>
      <dgm:spPr/>
      <dgm:t>
        <a:bodyPr/>
        <a:lstStyle/>
        <a:p>
          <a:endParaRPr lang="en-US"/>
        </a:p>
      </dgm:t>
    </dgm:pt>
    <dgm:pt modelId="{08BA1B5B-48E3-4BDC-A569-CD210FF884DD}">
      <dgm:prSet/>
      <dgm:spPr/>
      <dgm:t>
        <a:bodyPr/>
        <a:lstStyle/>
        <a:p>
          <a:pPr rtl="0"/>
          <a:r>
            <a:rPr lang="en-US" dirty="0"/>
            <a:t>Misleading when Asset Levels Vary</a:t>
          </a:r>
        </a:p>
      </dgm:t>
    </dgm:pt>
    <dgm:pt modelId="{2F1A55C0-09B6-4980-B820-CE62FFFF30D5}" type="parTrans" cxnId="{26F6E6FF-2A13-4FF9-9D7E-2D69A2417394}">
      <dgm:prSet/>
      <dgm:spPr/>
      <dgm:t>
        <a:bodyPr/>
        <a:lstStyle/>
        <a:p>
          <a:endParaRPr lang="en-US"/>
        </a:p>
      </dgm:t>
    </dgm:pt>
    <dgm:pt modelId="{FDF95EDC-86FD-44FD-841A-A0B309F749A1}" type="sibTrans" cxnId="{26F6E6FF-2A13-4FF9-9D7E-2D69A2417394}">
      <dgm:prSet/>
      <dgm:spPr/>
      <dgm:t>
        <a:bodyPr/>
        <a:lstStyle/>
        <a:p>
          <a:endParaRPr lang="en-US"/>
        </a:p>
      </dgm:t>
    </dgm:pt>
    <dgm:pt modelId="{4F0F9AE2-5E8C-4303-9804-A90943686284}">
      <dgm:prSet/>
      <dgm:spPr/>
      <dgm:t>
        <a:bodyPr/>
        <a:lstStyle/>
        <a:p>
          <a:pPr rtl="0"/>
          <a:r>
            <a:rPr lang="en-US" dirty="0"/>
            <a:t>Can Be Misleading Because of Accounting Practices</a:t>
          </a:r>
        </a:p>
      </dgm:t>
    </dgm:pt>
    <dgm:pt modelId="{BBB58CFA-CB80-44AD-8806-E15FEA0BF9D0}" type="parTrans" cxnId="{477BC2D3-9BC5-4FCC-9D9D-D7B3840D7298}">
      <dgm:prSet/>
      <dgm:spPr/>
      <dgm:t>
        <a:bodyPr/>
        <a:lstStyle/>
        <a:p>
          <a:endParaRPr lang="en-US"/>
        </a:p>
      </dgm:t>
    </dgm:pt>
    <dgm:pt modelId="{46E3D5F2-24AB-4C31-8FF6-F31CF331FD6A}" type="sibTrans" cxnId="{477BC2D3-9BC5-4FCC-9D9D-D7B3840D7298}">
      <dgm:prSet/>
      <dgm:spPr/>
      <dgm:t>
        <a:bodyPr/>
        <a:lstStyle/>
        <a:p>
          <a:endParaRPr lang="en-US"/>
        </a:p>
      </dgm:t>
    </dgm:pt>
    <dgm:pt modelId="{04A47367-A972-458F-B66F-AA123321EC9C}">
      <dgm:prSet/>
      <dgm:spPr/>
      <dgm:t>
        <a:bodyPr/>
        <a:lstStyle/>
        <a:p>
          <a:pPr rtl="0"/>
          <a:r>
            <a:rPr lang="en-US" dirty="0"/>
            <a:t>Less Useful when Asset Age Differs</a:t>
          </a:r>
        </a:p>
      </dgm:t>
    </dgm:pt>
    <dgm:pt modelId="{91431B76-44AC-46CC-BF4E-6D106630DF78}" type="parTrans" cxnId="{28DB0269-B862-4DDA-9583-0AF9D7C987FB}">
      <dgm:prSet/>
      <dgm:spPr/>
      <dgm:t>
        <a:bodyPr/>
        <a:lstStyle/>
        <a:p>
          <a:endParaRPr lang="en-US"/>
        </a:p>
      </dgm:t>
    </dgm:pt>
    <dgm:pt modelId="{692054B7-5B32-4A9D-A52E-CB86F7A56ACD}" type="sibTrans" cxnId="{28DB0269-B862-4DDA-9583-0AF9D7C987FB}">
      <dgm:prSet/>
      <dgm:spPr/>
      <dgm:t>
        <a:bodyPr/>
        <a:lstStyle/>
        <a:p>
          <a:endParaRPr lang="en-US"/>
        </a:p>
      </dgm:t>
    </dgm:pt>
    <dgm:pt modelId="{C43A6505-969F-4F5F-AF7B-C0BCF5E4070A}">
      <dgm:prSet/>
      <dgm:spPr/>
      <dgm:t>
        <a:bodyPr/>
        <a:lstStyle/>
        <a:p>
          <a:pPr rtl="0"/>
          <a:r>
            <a:rPr lang="en-US" dirty="0"/>
            <a:t>Can Be Distorted Historically by Repurchases</a:t>
          </a:r>
        </a:p>
      </dgm:t>
    </dgm:pt>
    <dgm:pt modelId="{03E9805C-53D5-4001-B9E0-3D95A861F36B}" type="parTrans" cxnId="{FEF3678D-0AC2-40A7-8C4D-FB79516C9ED8}">
      <dgm:prSet/>
      <dgm:spPr/>
      <dgm:t>
        <a:bodyPr/>
        <a:lstStyle/>
        <a:p>
          <a:endParaRPr lang="en-US"/>
        </a:p>
      </dgm:t>
    </dgm:pt>
    <dgm:pt modelId="{614FB688-32CF-429D-81EE-26970A2402DC}" type="sibTrans" cxnId="{FEF3678D-0AC2-40A7-8C4D-FB79516C9ED8}">
      <dgm:prSet/>
      <dgm:spPr/>
      <dgm:t>
        <a:bodyPr/>
        <a:lstStyle/>
        <a:p>
          <a:endParaRPr lang="en-US"/>
        </a:p>
      </dgm:t>
    </dgm:pt>
    <dgm:pt modelId="{8CF3EFC9-CCF4-49D1-99E7-01ED4ACFDF78}" type="pres">
      <dgm:prSet presAssocID="{54A5C385-333B-4FFD-9BB3-0F8394FF7512}" presName="linear" presStyleCnt="0">
        <dgm:presLayoutVars>
          <dgm:dir/>
          <dgm:animLvl val="lvl"/>
          <dgm:resizeHandles val="exact"/>
        </dgm:presLayoutVars>
      </dgm:prSet>
      <dgm:spPr/>
    </dgm:pt>
    <dgm:pt modelId="{ACE3C8C8-379B-412F-BD4B-F52AA054191B}" type="pres">
      <dgm:prSet presAssocID="{0FB41EA2-06D6-430B-8E78-700CD71BE14D}" presName="parentLin" presStyleCnt="0"/>
      <dgm:spPr/>
    </dgm:pt>
    <dgm:pt modelId="{0B892F0C-959A-45C9-91B4-51531DD2481D}" type="pres">
      <dgm:prSet presAssocID="{0FB41EA2-06D6-430B-8E78-700CD71BE14D}" presName="parentLeftMargin" presStyleLbl="node1" presStyleIdx="0" presStyleCnt="5"/>
      <dgm:spPr/>
    </dgm:pt>
    <dgm:pt modelId="{130EBE6F-7A9B-473F-BBD1-ED2B9959647F}" type="pres">
      <dgm:prSet presAssocID="{0FB41EA2-06D6-430B-8E78-700CD71BE14D}" presName="parentText" presStyleLbl="node1" presStyleIdx="0" presStyleCnt="5">
        <dgm:presLayoutVars>
          <dgm:chMax val="0"/>
          <dgm:bulletEnabled val="1"/>
        </dgm:presLayoutVars>
      </dgm:prSet>
      <dgm:spPr/>
    </dgm:pt>
    <dgm:pt modelId="{35A85E80-AB4C-4FA3-8760-09509D30F61B}" type="pres">
      <dgm:prSet presAssocID="{0FB41EA2-06D6-430B-8E78-700CD71BE14D}" presName="negativeSpace" presStyleCnt="0"/>
      <dgm:spPr/>
    </dgm:pt>
    <dgm:pt modelId="{A54CD9CE-3039-4DC5-926E-AA4B6D390FB8}" type="pres">
      <dgm:prSet presAssocID="{0FB41EA2-06D6-430B-8E78-700CD71BE14D}" presName="childText" presStyleLbl="conFgAcc1" presStyleIdx="0" presStyleCnt="5">
        <dgm:presLayoutVars>
          <dgm:bulletEnabled val="1"/>
        </dgm:presLayoutVars>
      </dgm:prSet>
      <dgm:spPr/>
    </dgm:pt>
    <dgm:pt modelId="{7E485AD2-FE57-4DCD-AF50-94D1C404C761}" type="pres">
      <dgm:prSet presAssocID="{9CB87F32-961B-4CEC-9536-D4071C66F5CC}" presName="spaceBetweenRectangles" presStyleCnt="0"/>
      <dgm:spPr/>
    </dgm:pt>
    <dgm:pt modelId="{FD61A819-DFA9-485B-AFE8-80B383EEB65B}" type="pres">
      <dgm:prSet presAssocID="{08BA1B5B-48E3-4BDC-A569-CD210FF884DD}" presName="parentLin" presStyleCnt="0"/>
      <dgm:spPr/>
    </dgm:pt>
    <dgm:pt modelId="{19700080-B7E0-4EC6-BF64-E231E6BAB6BE}" type="pres">
      <dgm:prSet presAssocID="{08BA1B5B-48E3-4BDC-A569-CD210FF884DD}" presName="parentLeftMargin" presStyleLbl="node1" presStyleIdx="0" presStyleCnt="5"/>
      <dgm:spPr/>
    </dgm:pt>
    <dgm:pt modelId="{2D3FD0E2-1DCA-4453-A884-731486E30FF7}" type="pres">
      <dgm:prSet presAssocID="{08BA1B5B-48E3-4BDC-A569-CD210FF884DD}" presName="parentText" presStyleLbl="node1" presStyleIdx="1" presStyleCnt="5">
        <dgm:presLayoutVars>
          <dgm:chMax val="0"/>
          <dgm:bulletEnabled val="1"/>
        </dgm:presLayoutVars>
      </dgm:prSet>
      <dgm:spPr/>
    </dgm:pt>
    <dgm:pt modelId="{911209F2-4768-4FD1-BB7B-C29C70F83602}" type="pres">
      <dgm:prSet presAssocID="{08BA1B5B-48E3-4BDC-A569-CD210FF884DD}" presName="negativeSpace" presStyleCnt="0"/>
      <dgm:spPr/>
    </dgm:pt>
    <dgm:pt modelId="{56DA4086-F803-493F-8F65-3CD72AD65816}" type="pres">
      <dgm:prSet presAssocID="{08BA1B5B-48E3-4BDC-A569-CD210FF884DD}" presName="childText" presStyleLbl="conFgAcc1" presStyleIdx="1" presStyleCnt="5">
        <dgm:presLayoutVars>
          <dgm:bulletEnabled val="1"/>
        </dgm:presLayoutVars>
      </dgm:prSet>
      <dgm:spPr/>
    </dgm:pt>
    <dgm:pt modelId="{95726216-7DBF-4D65-A3D7-660955B5CD1B}" type="pres">
      <dgm:prSet presAssocID="{FDF95EDC-86FD-44FD-841A-A0B309F749A1}" presName="spaceBetweenRectangles" presStyleCnt="0"/>
      <dgm:spPr/>
    </dgm:pt>
    <dgm:pt modelId="{4FC8D797-9646-42F8-B0E8-73771528D39B}" type="pres">
      <dgm:prSet presAssocID="{4F0F9AE2-5E8C-4303-9804-A90943686284}" presName="parentLin" presStyleCnt="0"/>
      <dgm:spPr/>
    </dgm:pt>
    <dgm:pt modelId="{D44A9DD2-0BAA-4919-B146-028C09F18666}" type="pres">
      <dgm:prSet presAssocID="{4F0F9AE2-5E8C-4303-9804-A90943686284}" presName="parentLeftMargin" presStyleLbl="node1" presStyleIdx="1" presStyleCnt="5"/>
      <dgm:spPr/>
    </dgm:pt>
    <dgm:pt modelId="{474A6687-E500-46B2-8EDD-B0B9F9AF74C0}" type="pres">
      <dgm:prSet presAssocID="{4F0F9AE2-5E8C-4303-9804-A90943686284}" presName="parentText" presStyleLbl="node1" presStyleIdx="2" presStyleCnt="5">
        <dgm:presLayoutVars>
          <dgm:chMax val="0"/>
          <dgm:bulletEnabled val="1"/>
        </dgm:presLayoutVars>
      </dgm:prSet>
      <dgm:spPr/>
    </dgm:pt>
    <dgm:pt modelId="{0CD9A2B7-3602-41A1-A574-1CE0C821B684}" type="pres">
      <dgm:prSet presAssocID="{4F0F9AE2-5E8C-4303-9804-A90943686284}" presName="negativeSpace" presStyleCnt="0"/>
      <dgm:spPr/>
    </dgm:pt>
    <dgm:pt modelId="{6A844EC5-F0AD-4BF9-AA83-580245FE5D7C}" type="pres">
      <dgm:prSet presAssocID="{4F0F9AE2-5E8C-4303-9804-A90943686284}" presName="childText" presStyleLbl="conFgAcc1" presStyleIdx="2" presStyleCnt="5">
        <dgm:presLayoutVars>
          <dgm:bulletEnabled val="1"/>
        </dgm:presLayoutVars>
      </dgm:prSet>
      <dgm:spPr/>
    </dgm:pt>
    <dgm:pt modelId="{EC386F73-E66A-44BF-A60E-3D46D7673C79}" type="pres">
      <dgm:prSet presAssocID="{46E3D5F2-24AB-4C31-8FF6-F31CF331FD6A}" presName="spaceBetweenRectangles" presStyleCnt="0"/>
      <dgm:spPr/>
    </dgm:pt>
    <dgm:pt modelId="{51F27E0C-3FBA-47F1-8292-C14031BCFD7C}" type="pres">
      <dgm:prSet presAssocID="{04A47367-A972-458F-B66F-AA123321EC9C}" presName="parentLin" presStyleCnt="0"/>
      <dgm:spPr/>
    </dgm:pt>
    <dgm:pt modelId="{0E0B3599-A7B7-40AE-8570-09C7764B0FCF}" type="pres">
      <dgm:prSet presAssocID="{04A47367-A972-458F-B66F-AA123321EC9C}" presName="parentLeftMargin" presStyleLbl="node1" presStyleIdx="2" presStyleCnt="5"/>
      <dgm:spPr/>
    </dgm:pt>
    <dgm:pt modelId="{81BC55C8-3341-4443-9D21-1B49D57F3A85}" type="pres">
      <dgm:prSet presAssocID="{04A47367-A972-458F-B66F-AA123321EC9C}" presName="parentText" presStyleLbl="node1" presStyleIdx="3" presStyleCnt="5">
        <dgm:presLayoutVars>
          <dgm:chMax val="0"/>
          <dgm:bulletEnabled val="1"/>
        </dgm:presLayoutVars>
      </dgm:prSet>
      <dgm:spPr/>
    </dgm:pt>
    <dgm:pt modelId="{536AAADC-D87C-42A7-A63E-3ECC9289D132}" type="pres">
      <dgm:prSet presAssocID="{04A47367-A972-458F-B66F-AA123321EC9C}" presName="negativeSpace" presStyleCnt="0"/>
      <dgm:spPr/>
    </dgm:pt>
    <dgm:pt modelId="{2EAC78B4-1472-4A26-BDF7-303460537AD6}" type="pres">
      <dgm:prSet presAssocID="{04A47367-A972-458F-B66F-AA123321EC9C}" presName="childText" presStyleLbl="conFgAcc1" presStyleIdx="3" presStyleCnt="5">
        <dgm:presLayoutVars>
          <dgm:bulletEnabled val="1"/>
        </dgm:presLayoutVars>
      </dgm:prSet>
      <dgm:spPr/>
    </dgm:pt>
    <dgm:pt modelId="{584F0C48-8ABF-4AAB-A232-6B157F555E05}" type="pres">
      <dgm:prSet presAssocID="{692054B7-5B32-4A9D-A52E-CB86F7A56ACD}" presName="spaceBetweenRectangles" presStyleCnt="0"/>
      <dgm:spPr/>
    </dgm:pt>
    <dgm:pt modelId="{554A225B-589F-41E3-B4F4-992E847A0EAF}" type="pres">
      <dgm:prSet presAssocID="{C43A6505-969F-4F5F-AF7B-C0BCF5E4070A}" presName="parentLin" presStyleCnt="0"/>
      <dgm:spPr/>
    </dgm:pt>
    <dgm:pt modelId="{DBB8EAE8-735E-4CA7-B4F6-9F82586E008A}" type="pres">
      <dgm:prSet presAssocID="{C43A6505-969F-4F5F-AF7B-C0BCF5E4070A}" presName="parentLeftMargin" presStyleLbl="node1" presStyleIdx="3" presStyleCnt="5"/>
      <dgm:spPr/>
    </dgm:pt>
    <dgm:pt modelId="{0FA2173E-FF2C-4745-B788-B301601D395C}" type="pres">
      <dgm:prSet presAssocID="{C43A6505-969F-4F5F-AF7B-C0BCF5E4070A}" presName="parentText" presStyleLbl="node1" presStyleIdx="4" presStyleCnt="5">
        <dgm:presLayoutVars>
          <dgm:chMax val="0"/>
          <dgm:bulletEnabled val="1"/>
        </dgm:presLayoutVars>
      </dgm:prSet>
      <dgm:spPr/>
    </dgm:pt>
    <dgm:pt modelId="{DBCE02CE-72FF-4341-82B4-AC4D3E7B4122}" type="pres">
      <dgm:prSet presAssocID="{C43A6505-969F-4F5F-AF7B-C0BCF5E4070A}" presName="negativeSpace" presStyleCnt="0"/>
      <dgm:spPr/>
    </dgm:pt>
    <dgm:pt modelId="{ECEB26AD-5841-4885-9BB8-72B4935B22AF}" type="pres">
      <dgm:prSet presAssocID="{C43A6505-969F-4F5F-AF7B-C0BCF5E4070A}" presName="childText" presStyleLbl="conFgAcc1" presStyleIdx="4" presStyleCnt="5">
        <dgm:presLayoutVars>
          <dgm:bulletEnabled val="1"/>
        </dgm:presLayoutVars>
      </dgm:prSet>
      <dgm:spPr/>
    </dgm:pt>
  </dgm:ptLst>
  <dgm:cxnLst>
    <dgm:cxn modelId="{21E2240E-5DE2-428B-B981-539B1852A0C9}" type="presOf" srcId="{4F0F9AE2-5E8C-4303-9804-A90943686284}" destId="{D44A9DD2-0BAA-4919-B146-028C09F18666}" srcOrd="0" destOrd="0" presId="urn:microsoft.com/office/officeart/2005/8/layout/list1"/>
    <dgm:cxn modelId="{BD751314-38E8-474F-BAB2-8D32946C0E86}" type="presOf" srcId="{0FB41EA2-06D6-430B-8E78-700CD71BE14D}" destId="{130EBE6F-7A9B-473F-BBD1-ED2B9959647F}" srcOrd="1" destOrd="0" presId="urn:microsoft.com/office/officeart/2005/8/layout/list1"/>
    <dgm:cxn modelId="{3E9B1B1D-FC87-4804-BA1F-45F0020AD9D0}" type="presOf" srcId="{54A5C385-333B-4FFD-9BB3-0F8394FF7512}" destId="{8CF3EFC9-CCF4-49D1-99E7-01ED4ACFDF78}" srcOrd="0" destOrd="0" presId="urn:microsoft.com/office/officeart/2005/8/layout/list1"/>
    <dgm:cxn modelId="{E29D501E-D8CB-4FAC-9C23-8B7BAF743073}" type="presOf" srcId="{04A47367-A972-458F-B66F-AA123321EC9C}" destId="{81BC55C8-3341-4443-9D21-1B49D57F3A85}" srcOrd="1" destOrd="0" presId="urn:microsoft.com/office/officeart/2005/8/layout/list1"/>
    <dgm:cxn modelId="{43046C36-9D48-45AE-A272-FB31B2F58525}" type="presOf" srcId="{C43A6505-969F-4F5F-AF7B-C0BCF5E4070A}" destId="{DBB8EAE8-735E-4CA7-B4F6-9F82586E008A}" srcOrd="0" destOrd="0" presId="urn:microsoft.com/office/officeart/2005/8/layout/list1"/>
    <dgm:cxn modelId="{882B0363-DAC5-4AD7-8D30-D70114BB9144}" type="presOf" srcId="{08BA1B5B-48E3-4BDC-A569-CD210FF884DD}" destId="{2D3FD0E2-1DCA-4453-A884-731486E30FF7}" srcOrd="1" destOrd="0" presId="urn:microsoft.com/office/officeart/2005/8/layout/list1"/>
    <dgm:cxn modelId="{28DB0269-B862-4DDA-9583-0AF9D7C987FB}" srcId="{54A5C385-333B-4FFD-9BB3-0F8394FF7512}" destId="{04A47367-A972-458F-B66F-AA123321EC9C}" srcOrd="3" destOrd="0" parTransId="{91431B76-44AC-46CC-BF4E-6D106630DF78}" sibTransId="{692054B7-5B32-4A9D-A52E-CB86F7A56ACD}"/>
    <dgm:cxn modelId="{C0C94B4A-469E-4770-94AD-25E25FA75B9A}" type="presOf" srcId="{4F0F9AE2-5E8C-4303-9804-A90943686284}" destId="{474A6687-E500-46B2-8EDD-B0B9F9AF74C0}" srcOrd="1" destOrd="0" presId="urn:microsoft.com/office/officeart/2005/8/layout/list1"/>
    <dgm:cxn modelId="{B9BA6F6C-8A60-4059-AC5F-E75331C5840B}" type="presOf" srcId="{0FB41EA2-06D6-430B-8E78-700CD71BE14D}" destId="{0B892F0C-959A-45C9-91B4-51531DD2481D}" srcOrd="0" destOrd="0" presId="urn:microsoft.com/office/officeart/2005/8/layout/list1"/>
    <dgm:cxn modelId="{71000C59-DBA5-4CFD-80A8-CD0D8F22E64D}" type="presOf" srcId="{C43A6505-969F-4F5F-AF7B-C0BCF5E4070A}" destId="{0FA2173E-FF2C-4745-B788-B301601D395C}" srcOrd="1" destOrd="0" presId="urn:microsoft.com/office/officeart/2005/8/layout/list1"/>
    <dgm:cxn modelId="{3724315A-C26C-4A9E-ABD3-A16AFEA03606}" type="presOf" srcId="{04A47367-A972-458F-B66F-AA123321EC9C}" destId="{0E0B3599-A7B7-40AE-8570-09C7764B0FCF}" srcOrd="0" destOrd="0" presId="urn:microsoft.com/office/officeart/2005/8/layout/list1"/>
    <dgm:cxn modelId="{FEF3678D-0AC2-40A7-8C4D-FB79516C9ED8}" srcId="{54A5C385-333B-4FFD-9BB3-0F8394FF7512}" destId="{C43A6505-969F-4F5F-AF7B-C0BCF5E4070A}" srcOrd="4" destOrd="0" parTransId="{03E9805C-53D5-4001-B9E0-3D95A861F36B}" sibTransId="{614FB688-32CF-429D-81EE-26970A2402DC}"/>
    <dgm:cxn modelId="{F25FF9C1-F20A-4211-A21D-AC41B1EC7DE5}" type="presOf" srcId="{08BA1B5B-48E3-4BDC-A569-CD210FF884DD}" destId="{19700080-B7E0-4EC6-BF64-E231E6BAB6BE}" srcOrd="0" destOrd="0" presId="urn:microsoft.com/office/officeart/2005/8/layout/list1"/>
    <dgm:cxn modelId="{477BC2D3-9BC5-4FCC-9D9D-D7B3840D7298}" srcId="{54A5C385-333B-4FFD-9BB3-0F8394FF7512}" destId="{4F0F9AE2-5E8C-4303-9804-A90943686284}" srcOrd="2" destOrd="0" parTransId="{BBB58CFA-CB80-44AD-8806-E15FEA0BF9D0}" sibTransId="{46E3D5F2-24AB-4C31-8FF6-F31CF331FD6A}"/>
    <dgm:cxn modelId="{7D06C1F0-4097-49CC-B039-D72C865DCCE7}" srcId="{54A5C385-333B-4FFD-9BB3-0F8394FF7512}" destId="{0FB41EA2-06D6-430B-8E78-700CD71BE14D}" srcOrd="0" destOrd="0" parTransId="{8A052775-224D-4EB7-8266-302F09CD887F}" sibTransId="{9CB87F32-961B-4CEC-9536-D4071C66F5CC}"/>
    <dgm:cxn modelId="{26F6E6FF-2A13-4FF9-9D7E-2D69A2417394}" srcId="{54A5C385-333B-4FFD-9BB3-0F8394FF7512}" destId="{08BA1B5B-48E3-4BDC-A569-CD210FF884DD}" srcOrd="1" destOrd="0" parTransId="{2F1A55C0-09B6-4980-B820-CE62FFFF30D5}" sibTransId="{FDF95EDC-86FD-44FD-841A-A0B309F749A1}"/>
    <dgm:cxn modelId="{4954A000-613F-4992-BF49-C13A2E56A13C}" type="presParOf" srcId="{8CF3EFC9-CCF4-49D1-99E7-01ED4ACFDF78}" destId="{ACE3C8C8-379B-412F-BD4B-F52AA054191B}" srcOrd="0" destOrd="0" presId="urn:microsoft.com/office/officeart/2005/8/layout/list1"/>
    <dgm:cxn modelId="{A3B0D413-A4CD-4C03-A146-52757ED29EB6}" type="presParOf" srcId="{ACE3C8C8-379B-412F-BD4B-F52AA054191B}" destId="{0B892F0C-959A-45C9-91B4-51531DD2481D}" srcOrd="0" destOrd="0" presId="urn:microsoft.com/office/officeart/2005/8/layout/list1"/>
    <dgm:cxn modelId="{2783E44E-5790-4659-A6AD-EF6F86930DAA}" type="presParOf" srcId="{ACE3C8C8-379B-412F-BD4B-F52AA054191B}" destId="{130EBE6F-7A9B-473F-BBD1-ED2B9959647F}" srcOrd="1" destOrd="0" presId="urn:microsoft.com/office/officeart/2005/8/layout/list1"/>
    <dgm:cxn modelId="{C62D0C82-9181-4F35-979E-B5AEEF7F14C1}" type="presParOf" srcId="{8CF3EFC9-CCF4-49D1-99E7-01ED4ACFDF78}" destId="{35A85E80-AB4C-4FA3-8760-09509D30F61B}" srcOrd="1" destOrd="0" presId="urn:microsoft.com/office/officeart/2005/8/layout/list1"/>
    <dgm:cxn modelId="{1138482F-DC97-4CE6-A603-BEB5B1762E04}" type="presParOf" srcId="{8CF3EFC9-CCF4-49D1-99E7-01ED4ACFDF78}" destId="{A54CD9CE-3039-4DC5-926E-AA4B6D390FB8}" srcOrd="2" destOrd="0" presId="urn:microsoft.com/office/officeart/2005/8/layout/list1"/>
    <dgm:cxn modelId="{8EA5AF83-B40E-49AA-ACB4-8C301AC6709F}" type="presParOf" srcId="{8CF3EFC9-CCF4-49D1-99E7-01ED4ACFDF78}" destId="{7E485AD2-FE57-4DCD-AF50-94D1C404C761}" srcOrd="3" destOrd="0" presId="urn:microsoft.com/office/officeart/2005/8/layout/list1"/>
    <dgm:cxn modelId="{4B4189F0-D6E9-4BD8-A161-63B9F44F0180}" type="presParOf" srcId="{8CF3EFC9-CCF4-49D1-99E7-01ED4ACFDF78}" destId="{FD61A819-DFA9-485B-AFE8-80B383EEB65B}" srcOrd="4" destOrd="0" presId="urn:microsoft.com/office/officeart/2005/8/layout/list1"/>
    <dgm:cxn modelId="{7CD90DEE-70A5-435F-A16A-32B95C9BE40B}" type="presParOf" srcId="{FD61A819-DFA9-485B-AFE8-80B383EEB65B}" destId="{19700080-B7E0-4EC6-BF64-E231E6BAB6BE}" srcOrd="0" destOrd="0" presId="urn:microsoft.com/office/officeart/2005/8/layout/list1"/>
    <dgm:cxn modelId="{180A5F76-232E-4146-897C-65B57C3C38EF}" type="presParOf" srcId="{FD61A819-DFA9-485B-AFE8-80B383EEB65B}" destId="{2D3FD0E2-1DCA-4453-A884-731486E30FF7}" srcOrd="1" destOrd="0" presId="urn:microsoft.com/office/officeart/2005/8/layout/list1"/>
    <dgm:cxn modelId="{7C31E239-B1B1-4136-AE7A-E7AA0755D8EA}" type="presParOf" srcId="{8CF3EFC9-CCF4-49D1-99E7-01ED4ACFDF78}" destId="{911209F2-4768-4FD1-BB7B-C29C70F83602}" srcOrd="5" destOrd="0" presId="urn:microsoft.com/office/officeart/2005/8/layout/list1"/>
    <dgm:cxn modelId="{2A7A735B-CCE1-46F1-B4B9-1F41B07AE88A}" type="presParOf" srcId="{8CF3EFC9-CCF4-49D1-99E7-01ED4ACFDF78}" destId="{56DA4086-F803-493F-8F65-3CD72AD65816}" srcOrd="6" destOrd="0" presId="urn:microsoft.com/office/officeart/2005/8/layout/list1"/>
    <dgm:cxn modelId="{94016F40-20CF-444E-B9DD-C5A3D8140562}" type="presParOf" srcId="{8CF3EFC9-CCF4-49D1-99E7-01ED4ACFDF78}" destId="{95726216-7DBF-4D65-A3D7-660955B5CD1B}" srcOrd="7" destOrd="0" presId="urn:microsoft.com/office/officeart/2005/8/layout/list1"/>
    <dgm:cxn modelId="{0AC93B34-EB92-4980-A853-48CE0A5E7C2A}" type="presParOf" srcId="{8CF3EFC9-CCF4-49D1-99E7-01ED4ACFDF78}" destId="{4FC8D797-9646-42F8-B0E8-73771528D39B}" srcOrd="8" destOrd="0" presId="urn:microsoft.com/office/officeart/2005/8/layout/list1"/>
    <dgm:cxn modelId="{7E21E3BA-A07A-4B74-8477-DAF2760FF28A}" type="presParOf" srcId="{4FC8D797-9646-42F8-B0E8-73771528D39B}" destId="{D44A9DD2-0BAA-4919-B146-028C09F18666}" srcOrd="0" destOrd="0" presId="urn:microsoft.com/office/officeart/2005/8/layout/list1"/>
    <dgm:cxn modelId="{9B842CFB-BFD9-4F8D-96E4-55F1FED8773F}" type="presParOf" srcId="{4FC8D797-9646-42F8-B0E8-73771528D39B}" destId="{474A6687-E500-46B2-8EDD-B0B9F9AF74C0}" srcOrd="1" destOrd="0" presId="urn:microsoft.com/office/officeart/2005/8/layout/list1"/>
    <dgm:cxn modelId="{B4211355-20BE-4740-9E47-C6AD61EDD9D6}" type="presParOf" srcId="{8CF3EFC9-CCF4-49D1-99E7-01ED4ACFDF78}" destId="{0CD9A2B7-3602-41A1-A574-1CE0C821B684}" srcOrd="9" destOrd="0" presId="urn:microsoft.com/office/officeart/2005/8/layout/list1"/>
    <dgm:cxn modelId="{F44FC807-AFF3-4E07-9053-6ECDBF3AF86F}" type="presParOf" srcId="{8CF3EFC9-CCF4-49D1-99E7-01ED4ACFDF78}" destId="{6A844EC5-F0AD-4BF9-AA83-580245FE5D7C}" srcOrd="10" destOrd="0" presId="urn:microsoft.com/office/officeart/2005/8/layout/list1"/>
    <dgm:cxn modelId="{DB6C0C39-2EBE-4B62-B529-442DE7B804A5}" type="presParOf" srcId="{8CF3EFC9-CCF4-49D1-99E7-01ED4ACFDF78}" destId="{EC386F73-E66A-44BF-A60E-3D46D7673C79}" srcOrd="11" destOrd="0" presId="urn:microsoft.com/office/officeart/2005/8/layout/list1"/>
    <dgm:cxn modelId="{923726E9-648D-4194-BBA8-7B7FD5B3B72D}" type="presParOf" srcId="{8CF3EFC9-CCF4-49D1-99E7-01ED4ACFDF78}" destId="{51F27E0C-3FBA-47F1-8292-C14031BCFD7C}" srcOrd="12" destOrd="0" presId="urn:microsoft.com/office/officeart/2005/8/layout/list1"/>
    <dgm:cxn modelId="{160D4E8C-4BD6-4B1D-8506-F8AFB93B8D94}" type="presParOf" srcId="{51F27E0C-3FBA-47F1-8292-C14031BCFD7C}" destId="{0E0B3599-A7B7-40AE-8570-09C7764B0FCF}" srcOrd="0" destOrd="0" presId="urn:microsoft.com/office/officeart/2005/8/layout/list1"/>
    <dgm:cxn modelId="{3F3D9B8A-6862-4C42-A103-02707F65FB77}" type="presParOf" srcId="{51F27E0C-3FBA-47F1-8292-C14031BCFD7C}" destId="{81BC55C8-3341-4443-9D21-1B49D57F3A85}" srcOrd="1" destOrd="0" presId="urn:microsoft.com/office/officeart/2005/8/layout/list1"/>
    <dgm:cxn modelId="{B50C67BD-73E2-4DFE-B69B-45D996425132}" type="presParOf" srcId="{8CF3EFC9-CCF4-49D1-99E7-01ED4ACFDF78}" destId="{536AAADC-D87C-42A7-A63E-3ECC9289D132}" srcOrd="13" destOrd="0" presId="urn:microsoft.com/office/officeart/2005/8/layout/list1"/>
    <dgm:cxn modelId="{3467AB82-5C4C-4D40-9022-9AA196FBBBDC}" type="presParOf" srcId="{8CF3EFC9-CCF4-49D1-99E7-01ED4ACFDF78}" destId="{2EAC78B4-1472-4A26-BDF7-303460537AD6}" srcOrd="14" destOrd="0" presId="urn:microsoft.com/office/officeart/2005/8/layout/list1"/>
    <dgm:cxn modelId="{C4EF10E4-5199-459D-996A-F0E2FDB09CCC}" type="presParOf" srcId="{8CF3EFC9-CCF4-49D1-99E7-01ED4ACFDF78}" destId="{584F0C48-8ABF-4AAB-A232-6B157F555E05}" srcOrd="15" destOrd="0" presId="urn:microsoft.com/office/officeart/2005/8/layout/list1"/>
    <dgm:cxn modelId="{5B5409F6-96EC-47D6-99A5-D906BC79A7B3}" type="presParOf" srcId="{8CF3EFC9-CCF4-49D1-99E7-01ED4ACFDF78}" destId="{554A225B-589F-41E3-B4F4-992E847A0EAF}" srcOrd="16" destOrd="0" presId="urn:microsoft.com/office/officeart/2005/8/layout/list1"/>
    <dgm:cxn modelId="{C81C8669-E8A6-435A-AB2A-26335DA77A6F}" type="presParOf" srcId="{554A225B-589F-41E3-B4F4-992E847A0EAF}" destId="{DBB8EAE8-735E-4CA7-B4F6-9F82586E008A}" srcOrd="0" destOrd="0" presId="urn:microsoft.com/office/officeart/2005/8/layout/list1"/>
    <dgm:cxn modelId="{5BA77055-0064-406A-A8C3-17AB09566B1D}" type="presParOf" srcId="{554A225B-589F-41E3-B4F4-992E847A0EAF}" destId="{0FA2173E-FF2C-4745-B788-B301601D395C}" srcOrd="1" destOrd="0" presId="urn:microsoft.com/office/officeart/2005/8/layout/list1"/>
    <dgm:cxn modelId="{6E4662B5-3670-4ACD-88E6-D3AC794302FB}" type="presParOf" srcId="{8CF3EFC9-CCF4-49D1-99E7-01ED4ACFDF78}" destId="{DBCE02CE-72FF-4341-82B4-AC4D3E7B4122}" srcOrd="17" destOrd="0" presId="urn:microsoft.com/office/officeart/2005/8/layout/list1"/>
    <dgm:cxn modelId="{134AAC31-4DAC-46D8-97C1-042065625D05}" type="presParOf" srcId="{8CF3EFC9-CCF4-49D1-99E7-01ED4ACFDF78}" destId="{ECEB26AD-5841-4885-9BB8-72B4935B22AF}"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3.xml><?xml version="1.0" encoding="utf-8"?>
<dgm:dataModel xmlns:dgm="http://schemas.openxmlformats.org/drawingml/2006/diagram" xmlns:a="http://schemas.openxmlformats.org/drawingml/2006/main">
  <dgm:ptLst>
    <dgm:pt modelId="{98EBF1CC-64D5-40C3-B05C-CF3042B9C161}" type="doc">
      <dgm:prSet loTypeId="urn:microsoft.com/office/officeart/2005/8/layout/default#3" loCatId="list" qsTypeId="urn:microsoft.com/office/officeart/2005/8/quickstyle/simple1" qsCatId="simple" csTypeId="urn:microsoft.com/office/officeart/2005/8/colors/accent1_2" csCatId="accent1" phldr="1"/>
      <dgm:spPr/>
      <dgm:t>
        <a:bodyPr/>
        <a:lstStyle/>
        <a:p>
          <a:endParaRPr lang="en-US"/>
        </a:p>
      </dgm:t>
    </dgm:pt>
    <dgm:pt modelId="{D4C26272-B780-4D74-8428-8B5D0752DFCC}">
      <dgm:prSet phldrT="[Text]"/>
      <dgm:spPr/>
      <dgm:t>
        <a:bodyPr/>
        <a:lstStyle/>
        <a:p>
          <a:r>
            <a:rPr lang="en-US" dirty="0"/>
            <a:t>Intangible Assets</a:t>
          </a:r>
        </a:p>
      </dgm:t>
    </dgm:pt>
    <dgm:pt modelId="{5E9959BD-BBA9-46ED-9352-5828A05A28AC}" type="parTrans" cxnId="{E54F4C35-5C53-4E2A-B2BB-51E163D3192B}">
      <dgm:prSet/>
      <dgm:spPr/>
      <dgm:t>
        <a:bodyPr/>
        <a:lstStyle/>
        <a:p>
          <a:endParaRPr lang="en-US"/>
        </a:p>
      </dgm:t>
    </dgm:pt>
    <dgm:pt modelId="{0EABA1D0-7696-42BD-9F32-686BA23D41BE}" type="sibTrans" cxnId="{E54F4C35-5C53-4E2A-B2BB-51E163D3192B}">
      <dgm:prSet/>
      <dgm:spPr/>
      <dgm:t>
        <a:bodyPr/>
        <a:lstStyle/>
        <a:p>
          <a:endParaRPr lang="en-US"/>
        </a:p>
      </dgm:t>
    </dgm:pt>
    <dgm:pt modelId="{CD63EF64-80D4-4617-9E8E-DA6D8A88CAC6}">
      <dgm:prSet phldrT="[Text]"/>
      <dgm:spPr/>
      <dgm:t>
        <a:bodyPr/>
        <a:lstStyle/>
        <a:p>
          <a:r>
            <a:rPr lang="en-US" dirty="0"/>
            <a:t>Inventory Accounting</a:t>
          </a:r>
        </a:p>
      </dgm:t>
    </dgm:pt>
    <dgm:pt modelId="{C5F92B10-BE4C-48D5-8364-76AD3CB73A88}" type="parTrans" cxnId="{1E098E8F-22BD-47C4-8546-51ECD298B35F}">
      <dgm:prSet/>
      <dgm:spPr/>
      <dgm:t>
        <a:bodyPr/>
        <a:lstStyle/>
        <a:p>
          <a:endParaRPr lang="en-US"/>
        </a:p>
      </dgm:t>
    </dgm:pt>
    <dgm:pt modelId="{5A83E2CC-500D-4072-B364-BE36CD4D75BB}" type="sibTrans" cxnId="{1E098E8F-22BD-47C4-8546-51ECD298B35F}">
      <dgm:prSet/>
      <dgm:spPr/>
      <dgm:t>
        <a:bodyPr/>
        <a:lstStyle/>
        <a:p>
          <a:endParaRPr lang="en-US"/>
        </a:p>
      </dgm:t>
    </dgm:pt>
    <dgm:pt modelId="{6F71B9E2-86A6-4A27-B599-884FC0B7311B}">
      <dgm:prSet phldrT="[Text]"/>
      <dgm:spPr/>
      <dgm:t>
        <a:bodyPr/>
        <a:lstStyle/>
        <a:p>
          <a:r>
            <a:rPr lang="en-US" dirty="0"/>
            <a:t>Off-Balance- Sheet Items</a:t>
          </a:r>
        </a:p>
      </dgm:t>
    </dgm:pt>
    <dgm:pt modelId="{0B028B98-61B2-45A3-9904-1B5642895DB3}" type="parTrans" cxnId="{41B97ABC-ACCD-4A52-82CC-7892E16BE68F}">
      <dgm:prSet/>
      <dgm:spPr/>
      <dgm:t>
        <a:bodyPr/>
        <a:lstStyle/>
        <a:p>
          <a:endParaRPr lang="en-US"/>
        </a:p>
      </dgm:t>
    </dgm:pt>
    <dgm:pt modelId="{97A83DEC-B3AF-4455-988C-9B42FCADDF9C}" type="sibTrans" cxnId="{41B97ABC-ACCD-4A52-82CC-7892E16BE68F}">
      <dgm:prSet/>
      <dgm:spPr/>
      <dgm:t>
        <a:bodyPr/>
        <a:lstStyle/>
        <a:p>
          <a:endParaRPr lang="en-US"/>
        </a:p>
      </dgm:t>
    </dgm:pt>
    <dgm:pt modelId="{33EC5C45-B158-4E8E-B002-382B075A5B2C}">
      <dgm:prSet phldrT="[Text]"/>
      <dgm:spPr/>
      <dgm:t>
        <a:bodyPr/>
        <a:lstStyle/>
        <a:p>
          <a:r>
            <a:rPr lang="en-US" dirty="0"/>
            <a:t>Fair Value</a:t>
          </a:r>
        </a:p>
      </dgm:t>
    </dgm:pt>
    <dgm:pt modelId="{14955EA2-362B-4208-8BD9-AE1CED411801}" type="parTrans" cxnId="{FC2726B1-C040-4F6A-9046-4EC699860FD7}">
      <dgm:prSet/>
      <dgm:spPr/>
      <dgm:t>
        <a:bodyPr/>
        <a:lstStyle/>
        <a:p>
          <a:endParaRPr lang="en-US"/>
        </a:p>
      </dgm:t>
    </dgm:pt>
    <dgm:pt modelId="{08CEBCA7-6D11-4989-B468-C91A4D685E67}" type="sibTrans" cxnId="{FC2726B1-C040-4F6A-9046-4EC699860FD7}">
      <dgm:prSet/>
      <dgm:spPr/>
      <dgm:t>
        <a:bodyPr/>
        <a:lstStyle/>
        <a:p>
          <a:endParaRPr lang="en-US"/>
        </a:p>
      </dgm:t>
    </dgm:pt>
    <dgm:pt modelId="{88FEF53F-662D-4AC6-8739-D0B03EEFE161}" type="pres">
      <dgm:prSet presAssocID="{98EBF1CC-64D5-40C3-B05C-CF3042B9C161}" presName="diagram" presStyleCnt="0">
        <dgm:presLayoutVars>
          <dgm:dir/>
          <dgm:resizeHandles val="exact"/>
        </dgm:presLayoutVars>
      </dgm:prSet>
      <dgm:spPr/>
    </dgm:pt>
    <dgm:pt modelId="{299F172E-063E-4C82-86D4-4A26A390A99E}" type="pres">
      <dgm:prSet presAssocID="{D4C26272-B780-4D74-8428-8B5D0752DFCC}" presName="node" presStyleLbl="node1" presStyleIdx="0" presStyleCnt="4">
        <dgm:presLayoutVars>
          <dgm:bulletEnabled val="1"/>
        </dgm:presLayoutVars>
      </dgm:prSet>
      <dgm:spPr/>
    </dgm:pt>
    <dgm:pt modelId="{593FA0D6-528E-4C7F-BABF-46C99B10E6BA}" type="pres">
      <dgm:prSet presAssocID="{0EABA1D0-7696-42BD-9F32-686BA23D41BE}" presName="sibTrans" presStyleCnt="0"/>
      <dgm:spPr/>
    </dgm:pt>
    <dgm:pt modelId="{65B9BF0C-2EA7-43B1-B4C9-4F0B75D8BC6D}" type="pres">
      <dgm:prSet presAssocID="{CD63EF64-80D4-4617-9E8E-DA6D8A88CAC6}" presName="node" presStyleLbl="node1" presStyleIdx="1" presStyleCnt="4">
        <dgm:presLayoutVars>
          <dgm:bulletEnabled val="1"/>
        </dgm:presLayoutVars>
      </dgm:prSet>
      <dgm:spPr/>
    </dgm:pt>
    <dgm:pt modelId="{8B516005-ED6A-41AF-B607-FD61EA876395}" type="pres">
      <dgm:prSet presAssocID="{5A83E2CC-500D-4072-B364-BE36CD4D75BB}" presName="sibTrans" presStyleCnt="0"/>
      <dgm:spPr/>
    </dgm:pt>
    <dgm:pt modelId="{47B78AFA-19D1-4E2A-97FC-A243E130AC6D}" type="pres">
      <dgm:prSet presAssocID="{6F71B9E2-86A6-4A27-B599-884FC0B7311B}" presName="node" presStyleLbl="node1" presStyleIdx="2" presStyleCnt="4">
        <dgm:presLayoutVars>
          <dgm:bulletEnabled val="1"/>
        </dgm:presLayoutVars>
      </dgm:prSet>
      <dgm:spPr/>
    </dgm:pt>
    <dgm:pt modelId="{29982346-6461-4A61-A8F0-E94FE1160FA5}" type="pres">
      <dgm:prSet presAssocID="{97A83DEC-B3AF-4455-988C-9B42FCADDF9C}" presName="sibTrans" presStyleCnt="0"/>
      <dgm:spPr/>
    </dgm:pt>
    <dgm:pt modelId="{2B131A5B-1398-40CF-9D5F-28FDC5BC83D0}" type="pres">
      <dgm:prSet presAssocID="{33EC5C45-B158-4E8E-B002-382B075A5B2C}" presName="node" presStyleLbl="node1" presStyleIdx="3" presStyleCnt="4">
        <dgm:presLayoutVars>
          <dgm:bulletEnabled val="1"/>
        </dgm:presLayoutVars>
      </dgm:prSet>
      <dgm:spPr/>
    </dgm:pt>
  </dgm:ptLst>
  <dgm:cxnLst>
    <dgm:cxn modelId="{991C672E-68E2-48AF-A897-D8559AFC2D9A}" type="presOf" srcId="{CD63EF64-80D4-4617-9E8E-DA6D8A88CAC6}" destId="{65B9BF0C-2EA7-43B1-B4C9-4F0B75D8BC6D}" srcOrd="0" destOrd="0" presId="urn:microsoft.com/office/officeart/2005/8/layout/default#3"/>
    <dgm:cxn modelId="{E54F4C35-5C53-4E2A-B2BB-51E163D3192B}" srcId="{98EBF1CC-64D5-40C3-B05C-CF3042B9C161}" destId="{D4C26272-B780-4D74-8428-8B5D0752DFCC}" srcOrd="0" destOrd="0" parTransId="{5E9959BD-BBA9-46ED-9352-5828A05A28AC}" sibTransId="{0EABA1D0-7696-42BD-9F32-686BA23D41BE}"/>
    <dgm:cxn modelId="{FEE91562-2944-4FB8-B3BF-2E5DBB8FBC71}" type="presOf" srcId="{98EBF1CC-64D5-40C3-B05C-CF3042B9C161}" destId="{88FEF53F-662D-4AC6-8739-D0B03EEFE161}" srcOrd="0" destOrd="0" presId="urn:microsoft.com/office/officeart/2005/8/layout/default#3"/>
    <dgm:cxn modelId="{1434C38E-23E7-490F-AFCC-0A069257745C}" type="presOf" srcId="{D4C26272-B780-4D74-8428-8B5D0752DFCC}" destId="{299F172E-063E-4C82-86D4-4A26A390A99E}" srcOrd="0" destOrd="0" presId="urn:microsoft.com/office/officeart/2005/8/layout/default#3"/>
    <dgm:cxn modelId="{1E098E8F-22BD-47C4-8546-51ECD298B35F}" srcId="{98EBF1CC-64D5-40C3-B05C-CF3042B9C161}" destId="{CD63EF64-80D4-4617-9E8E-DA6D8A88CAC6}" srcOrd="1" destOrd="0" parTransId="{C5F92B10-BE4C-48D5-8364-76AD3CB73A88}" sibTransId="{5A83E2CC-500D-4072-B364-BE36CD4D75BB}"/>
    <dgm:cxn modelId="{C62CA2A5-FB2B-40DD-BB25-97CA5403E771}" type="presOf" srcId="{33EC5C45-B158-4E8E-B002-382B075A5B2C}" destId="{2B131A5B-1398-40CF-9D5F-28FDC5BC83D0}" srcOrd="0" destOrd="0" presId="urn:microsoft.com/office/officeart/2005/8/layout/default#3"/>
    <dgm:cxn modelId="{FC2726B1-C040-4F6A-9046-4EC699860FD7}" srcId="{98EBF1CC-64D5-40C3-B05C-CF3042B9C161}" destId="{33EC5C45-B158-4E8E-B002-382B075A5B2C}" srcOrd="3" destOrd="0" parTransId="{14955EA2-362B-4208-8BD9-AE1CED411801}" sibTransId="{08CEBCA7-6D11-4989-B468-C91A4D685E67}"/>
    <dgm:cxn modelId="{41B97ABC-ACCD-4A52-82CC-7892E16BE68F}" srcId="{98EBF1CC-64D5-40C3-B05C-CF3042B9C161}" destId="{6F71B9E2-86A6-4A27-B599-884FC0B7311B}" srcOrd="2" destOrd="0" parTransId="{0B028B98-61B2-45A3-9904-1B5642895DB3}" sibTransId="{97A83DEC-B3AF-4455-988C-9B42FCADDF9C}"/>
    <dgm:cxn modelId="{25654ED3-A3B3-4CF3-961D-F302816EA164}" type="presOf" srcId="{6F71B9E2-86A6-4A27-B599-884FC0B7311B}" destId="{47B78AFA-19D1-4E2A-97FC-A243E130AC6D}" srcOrd="0" destOrd="0" presId="urn:microsoft.com/office/officeart/2005/8/layout/default#3"/>
    <dgm:cxn modelId="{AEFF0265-EB33-4423-AEA6-76CCA0899CC8}" type="presParOf" srcId="{88FEF53F-662D-4AC6-8739-D0B03EEFE161}" destId="{299F172E-063E-4C82-86D4-4A26A390A99E}" srcOrd="0" destOrd="0" presId="urn:microsoft.com/office/officeart/2005/8/layout/default#3"/>
    <dgm:cxn modelId="{896AED39-E421-4335-83D7-69A73A662894}" type="presParOf" srcId="{88FEF53F-662D-4AC6-8739-D0B03EEFE161}" destId="{593FA0D6-528E-4C7F-BABF-46C99B10E6BA}" srcOrd="1" destOrd="0" presId="urn:microsoft.com/office/officeart/2005/8/layout/default#3"/>
    <dgm:cxn modelId="{DEFE4E9C-0BAF-4B95-8369-94CDF29BCFFF}" type="presParOf" srcId="{88FEF53F-662D-4AC6-8739-D0B03EEFE161}" destId="{65B9BF0C-2EA7-43B1-B4C9-4F0B75D8BC6D}" srcOrd="2" destOrd="0" presId="urn:microsoft.com/office/officeart/2005/8/layout/default#3"/>
    <dgm:cxn modelId="{B343BFFC-B3ED-430C-BF82-6B3273DECBBB}" type="presParOf" srcId="{88FEF53F-662D-4AC6-8739-D0B03EEFE161}" destId="{8B516005-ED6A-41AF-B607-FD61EA876395}" srcOrd="3" destOrd="0" presId="urn:microsoft.com/office/officeart/2005/8/layout/default#3"/>
    <dgm:cxn modelId="{61A38E3A-1A03-4D76-BA97-DCF4673178FB}" type="presParOf" srcId="{88FEF53F-662D-4AC6-8739-D0B03EEFE161}" destId="{47B78AFA-19D1-4E2A-97FC-A243E130AC6D}" srcOrd="4" destOrd="0" presId="urn:microsoft.com/office/officeart/2005/8/layout/default#3"/>
    <dgm:cxn modelId="{3D90ABF0-C305-4364-A865-D6F88DAB2747}" type="presParOf" srcId="{88FEF53F-662D-4AC6-8739-D0B03EEFE161}" destId="{29982346-6461-4A61-A8F0-E94FE1160FA5}" srcOrd="5" destOrd="0" presId="urn:microsoft.com/office/officeart/2005/8/layout/default#3"/>
    <dgm:cxn modelId="{7F5FAECB-5038-4820-AD81-A5C7E5F7871E}" type="presParOf" srcId="{88FEF53F-662D-4AC6-8739-D0B03EEFE161}" destId="{2B131A5B-1398-40CF-9D5F-28FDC5BC83D0}" srcOrd="6" destOrd="0" presId="urn:microsoft.com/office/officeart/2005/8/layout/defaul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4.xml><?xml version="1.0" encoding="utf-8"?>
<dgm:dataModel xmlns:dgm="http://schemas.openxmlformats.org/drawingml/2006/diagram" xmlns:a="http://schemas.openxmlformats.org/drawingml/2006/main">
  <dgm:ptLst>
    <dgm:pt modelId="{54A5C385-333B-4FFD-9BB3-0F8394FF7512}" type="doc">
      <dgm:prSet loTypeId="urn:microsoft.com/office/officeart/2005/8/layout/vList2" loCatId="list" qsTypeId="urn:microsoft.com/office/officeart/2005/8/quickstyle/simple1#2" qsCatId="simple" csTypeId="urn:microsoft.com/office/officeart/2005/8/colors/accent1_2#2" csCatId="accent1" phldr="1"/>
      <dgm:spPr/>
      <dgm:t>
        <a:bodyPr/>
        <a:lstStyle/>
        <a:p>
          <a:endParaRPr lang="en-US"/>
        </a:p>
      </dgm:t>
    </dgm:pt>
    <dgm:pt modelId="{0A00E3FF-D49D-49F8-AA3C-626DF821ACC1}" type="pres">
      <dgm:prSet presAssocID="{54A5C385-333B-4FFD-9BB3-0F8394FF7512}" presName="linear" presStyleCnt="0">
        <dgm:presLayoutVars>
          <dgm:animLvl val="lvl"/>
          <dgm:resizeHandles val="exact"/>
        </dgm:presLayoutVars>
      </dgm:prSet>
      <dgm:spPr/>
    </dgm:pt>
  </dgm:ptLst>
  <dgm:cxnLst>
    <dgm:cxn modelId="{628B8F82-8FD0-4162-A2EC-F9B053CBD5F7}" type="presOf" srcId="{54A5C385-333B-4FFD-9BB3-0F8394FF7512}" destId="{0A00E3FF-D49D-49F8-AA3C-626DF821ACC1}"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5.xml><?xml version="1.0" encoding="utf-8"?>
<dgm:dataModel xmlns:dgm="http://schemas.openxmlformats.org/drawingml/2006/diagram" xmlns:a="http://schemas.openxmlformats.org/drawingml/2006/main">
  <dgm:ptLst>
    <dgm:pt modelId="{54A5C385-333B-4FFD-9BB3-0F8394FF7512}" type="doc">
      <dgm:prSet loTypeId="urn:microsoft.com/office/officeart/2005/8/layout/vList2" loCatId="list" qsTypeId="urn:microsoft.com/office/officeart/2005/8/quickstyle/simple1#2" qsCatId="simple" csTypeId="urn:microsoft.com/office/officeart/2005/8/colors/accent1_2#2" csCatId="accent1" phldr="1"/>
      <dgm:spPr/>
      <dgm:t>
        <a:bodyPr/>
        <a:lstStyle/>
        <a:p>
          <a:endParaRPr lang="en-US"/>
        </a:p>
      </dgm:t>
    </dgm:pt>
    <dgm:pt modelId="{0FB41EA2-06D6-430B-8E78-700CD71BE14D}">
      <dgm:prSet/>
      <dgm:spPr/>
      <dgm:t>
        <a:bodyPr/>
        <a:lstStyle/>
        <a:p>
          <a:pPr rtl="0"/>
          <a:r>
            <a:rPr lang="en-US" dirty="0"/>
            <a:t>Sales Are Always Positive</a:t>
          </a:r>
        </a:p>
      </dgm:t>
    </dgm:pt>
    <dgm:pt modelId="{8A052775-224D-4EB7-8266-302F09CD887F}" type="parTrans" cxnId="{7D06C1F0-4097-49CC-B039-D72C865DCCE7}">
      <dgm:prSet/>
      <dgm:spPr/>
      <dgm:t>
        <a:bodyPr/>
        <a:lstStyle/>
        <a:p>
          <a:endParaRPr lang="en-US"/>
        </a:p>
      </dgm:t>
    </dgm:pt>
    <dgm:pt modelId="{9CB87F32-961B-4CEC-9536-D4071C66F5CC}" type="sibTrans" cxnId="{7D06C1F0-4097-49CC-B039-D72C865DCCE7}">
      <dgm:prSet/>
      <dgm:spPr/>
      <dgm:t>
        <a:bodyPr/>
        <a:lstStyle/>
        <a:p>
          <a:endParaRPr lang="en-US"/>
        </a:p>
      </dgm:t>
    </dgm:pt>
    <dgm:pt modelId="{08BA1B5B-48E3-4BDC-A569-CD210FF884DD}">
      <dgm:prSet/>
      <dgm:spPr/>
      <dgm:t>
        <a:bodyPr/>
        <a:lstStyle/>
        <a:p>
          <a:pPr rtl="0"/>
          <a:r>
            <a:rPr lang="en-US" dirty="0"/>
            <a:t>P/S More Stable Than P/E</a:t>
          </a:r>
        </a:p>
      </dgm:t>
    </dgm:pt>
    <dgm:pt modelId="{2F1A55C0-09B6-4980-B820-CE62FFFF30D5}" type="parTrans" cxnId="{26F6E6FF-2A13-4FF9-9D7E-2D69A2417394}">
      <dgm:prSet/>
      <dgm:spPr/>
      <dgm:t>
        <a:bodyPr/>
        <a:lstStyle/>
        <a:p>
          <a:endParaRPr lang="en-US"/>
        </a:p>
      </dgm:t>
    </dgm:pt>
    <dgm:pt modelId="{FDF95EDC-86FD-44FD-841A-A0B309F749A1}" type="sibTrans" cxnId="{26F6E6FF-2A13-4FF9-9D7E-2D69A2417394}">
      <dgm:prSet/>
      <dgm:spPr/>
      <dgm:t>
        <a:bodyPr/>
        <a:lstStyle/>
        <a:p>
          <a:endParaRPr lang="en-US"/>
        </a:p>
      </dgm:t>
    </dgm:pt>
    <dgm:pt modelId="{6428FA0D-928B-41D1-9609-56475BD4D09B}">
      <dgm:prSet/>
      <dgm:spPr/>
      <dgm:t>
        <a:bodyPr/>
        <a:lstStyle/>
        <a:p>
          <a:pPr rtl="0"/>
          <a:r>
            <a:rPr lang="en-US" dirty="0"/>
            <a:t>Can Explain Stock Returns</a:t>
          </a:r>
        </a:p>
      </dgm:t>
    </dgm:pt>
    <dgm:pt modelId="{20D1955C-1CCE-4983-9C39-B348940CC12D}" type="parTrans" cxnId="{5526BC29-CFBC-4023-9464-56BF943BBA1F}">
      <dgm:prSet/>
      <dgm:spPr/>
      <dgm:t>
        <a:bodyPr/>
        <a:lstStyle/>
        <a:p>
          <a:endParaRPr lang="en-US"/>
        </a:p>
      </dgm:t>
    </dgm:pt>
    <dgm:pt modelId="{175F6AED-517E-4EBE-BA2A-943FCF51D90C}" type="sibTrans" cxnId="{5526BC29-CFBC-4023-9464-56BF943BBA1F}">
      <dgm:prSet/>
      <dgm:spPr/>
      <dgm:t>
        <a:bodyPr/>
        <a:lstStyle/>
        <a:p>
          <a:endParaRPr lang="en-US"/>
        </a:p>
      </dgm:t>
    </dgm:pt>
    <dgm:pt modelId="{CE69852E-3F6B-473C-8398-15D18A573A02}">
      <dgm:prSet/>
      <dgm:spPr/>
      <dgm:t>
        <a:bodyPr/>
        <a:lstStyle/>
        <a:p>
          <a:pPr rtl="0"/>
          <a:r>
            <a:rPr lang="en-US" dirty="0"/>
            <a:t>Sales Less Easily Manipulated</a:t>
          </a:r>
        </a:p>
      </dgm:t>
    </dgm:pt>
    <dgm:pt modelId="{70188E0D-1F3E-454B-B73F-374B0EB1053A}" type="parTrans" cxnId="{BA0048C6-542C-496B-862E-9FD81FA9FCBD}">
      <dgm:prSet/>
      <dgm:spPr/>
      <dgm:t>
        <a:bodyPr/>
        <a:lstStyle/>
        <a:p>
          <a:endParaRPr lang="en-US"/>
        </a:p>
      </dgm:t>
    </dgm:pt>
    <dgm:pt modelId="{0E0798E8-2A82-459F-81E0-9F8762BC06C7}" type="sibTrans" cxnId="{BA0048C6-542C-496B-862E-9FD81FA9FCBD}">
      <dgm:prSet/>
      <dgm:spPr/>
      <dgm:t>
        <a:bodyPr/>
        <a:lstStyle/>
        <a:p>
          <a:endParaRPr lang="en-US"/>
        </a:p>
      </dgm:t>
    </dgm:pt>
    <dgm:pt modelId="{074D84D4-7EDF-4A7A-9E37-C8C1E00FC9D2}">
      <dgm:prSet/>
      <dgm:spPr/>
      <dgm:t>
        <a:bodyPr/>
        <a:lstStyle/>
        <a:p>
          <a:pPr rtl="0"/>
          <a:r>
            <a:rPr lang="en-US" baseline="0" dirty="0"/>
            <a:t>P/S Appropriate For Mature, Cyclical, and Distressed Firms</a:t>
          </a:r>
          <a:endParaRPr lang="en-US" dirty="0"/>
        </a:p>
      </dgm:t>
    </dgm:pt>
    <dgm:pt modelId="{DD99C013-1304-43F2-AC31-1986414597E0}" type="parTrans" cxnId="{3F10D766-4E61-4D18-9E8B-E26E04A78C2E}">
      <dgm:prSet/>
      <dgm:spPr/>
      <dgm:t>
        <a:bodyPr/>
        <a:lstStyle/>
        <a:p>
          <a:endParaRPr lang="en-US"/>
        </a:p>
      </dgm:t>
    </dgm:pt>
    <dgm:pt modelId="{01F759BF-5CA9-4492-BC6B-284535E6C9E2}" type="sibTrans" cxnId="{3F10D766-4E61-4D18-9E8B-E26E04A78C2E}">
      <dgm:prSet/>
      <dgm:spPr/>
      <dgm:t>
        <a:bodyPr/>
        <a:lstStyle/>
        <a:p>
          <a:endParaRPr lang="en-US"/>
        </a:p>
      </dgm:t>
    </dgm:pt>
    <dgm:pt modelId="{0A00E3FF-D49D-49F8-AA3C-626DF821ACC1}" type="pres">
      <dgm:prSet presAssocID="{54A5C385-333B-4FFD-9BB3-0F8394FF7512}" presName="linear" presStyleCnt="0">
        <dgm:presLayoutVars>
          <dgm:animLvl val="lvl"/>
          <dgm:resizeHandles val="exact"/>
        </dgm:presLayoutVars>
      </dgm:prSet>
      <dgm:spPr/>
    </dgm:pt>
    <dgm:pt modelId="{36914B78-5C86-4241-9842-6F6BE4E8E23C}" type="pres">
      <dgm:prSet presAssocID="{CE69852E-3F6B-473C-8398-15D18A573A02}" presName="parentText" presStyleLbl="node1" presStyleIdx="0" presStyleCnt="5" custLinFactNeighborX="901">
        <dgm:presLayoutVars>
          <dgm:chMax val="0"/>
          <dgm:bulletEnabled val="1"/>
        </dgm:presLayoutVars>
      </dgm:prSet>
      <dgm:spPr/>
    </dgm:pt>
    <dgm:pt modelId="{D438A0B1-D2CD-4192-B22B-56A7D15479A4}" type="pres">
      <dgm:prSet presAssocID="{0E0798E8-2A82-459F-81E0-9F8762BC06C7}" presName="spacer" presStyleCnt="0"/>
      <dgm:spPr/>
    </dgm:pt>
    <dgm:pt modelId="{BDFDD73F-7FD3-441C-9B02-B0000389D3CB}" type="pres">
      <dgm:prSet presAssocID="{0FB41EA2-06D6-430B-8E78-700CD71BE14D}" presName="parentText" presStyleLbl="node1" presStyleIdx="1" presStyleCnt="5">
        <dgm:presLayoutVars>
          <dgm:chMax val="0"/>
          <dgm:bulletEnabled val="1"/>
        </dgm:presLayoutVars>
      </dgm:prSet>
      <dgm:spPr/>
    </dgm:pt>
    <dgm:pt modelId="{4C805E85-B77B-4D5F-8F4E-39C6899CDF78}" type="pres">
      <dgm:prSet presAssocID="{9CB87F32-961B-4CEC-9536-D4071C66F5CC}" presName="spacer" presStyleCnt="0"/>
      <dgm:spPr/>
    </dgm:pt>
    <dgm:pt modelId="{CB02FCBE-F9E4-4F33-9159-0563A618DFCF}" type="pres">
      <dgm:prSet presAssocID="{074D84D4-7EDF-4A7A-9E37-C8C1E00FC9D2}" presName="parentText" presStyleLbl="node1" presStyleIdx="2" presStyleCnt="5">
        <dgm:presLayoutVars>
          <dgm:chMax val="0"/>
          <dgm:bulletEnabled val="1"/>
        </dgm:presLayoutVars>
      </dgm:prSet>
      <dgm:spPr/>
    </dgm:pt>
    <dgm:pt modelId="{516B1449-B8E9-4E43-9175-CFF5D3F315CB}" type="pres">
      <dgm:prSet presAssocID="{01F759BF-5CA9-4492-BC6B-284535E6C9E2}" presName="spacer" presStyleCnt="0"/>
      <dgm:spPr/>
    </dgm:pt>
    <dgm:pt modelId="{5324A45C-AADC-40BE-9F74-4F7D09570D43}" type="pres">
      <dgm:prSet presAssocID="{08BA1B5B-48E3-4BDC-A569-CD210FF884DD}" presName="parentText" presStyleLbl="node1" presStyleIdx="3" presStyleCnt="5">
        <dgm:presLayoutVars>
          <dgm:chMax val="0"/>
          <dgm:bulletEnabled val="1"/>
        </dgm:presLayoutVars>
      </dgm:prSet>
      <dgm:spPr/>
    </dgm:pt>
    <dgm:pt modelId="{49EBFF5A-500C-4904-B15F-0CEF9EB477C0}" type="pres">
      <dgm:prSet presAssocID="{FDF95EDC-86FD-44FD-841A-A0B309F749A1}" presName="spacer" presStyleCnt="0"/>
      <dgm:spPr/>
    </dgm:pt>
    <dgm:pt modelId="{384C2A1A-B458-4344-9B68-DD23AD66E65D}" type="pres">
      <dgm:prSet presAssocID="{6428FA0D-928B-41D1-9609-56475BD4D09B}" presName="parentText" presStyleLbl="node1" presStyleIdx="4" presStyleCnt="5">
        <dgm:presLayoutVars>
          <dgm:chMax val="0"/>
          <dgm:bulletEnabled val="1"/>
        </dgm:presLayoutVars>
      </dgm:prSet>
      <dgm:spPr/>
    </dgm:pt>
  </dgm:ptLst>
  <dgm:cxnLst>
    <dgm:cxn modelId="{5526BC29-CFBC-4023-9464-56BF943BBA1F}" srcId="{54A5C385-333B-4FFD-9BB3-0F8394FF7512}" destId="{6428FA0D-928B-41D1-9609-56475BD4D09B}" srcOrd="4" destOrd="0" parTransId="{20D1955C-1CCE-4983-9C39-B348940CC12D}" sibTransId="{175F6AED-517E-4EBE-BA2A-943FCF51D90C}"/>
    <dgm:cxn modelId="{CB0E7863-1904-4FF1-8375-07E54DF86A75}" type="presOf" srcId="{074D84D4-7EDF-4A7A-9E37-C8C1E00FC9D2}" destId="{CB02FCBE-F9E4-4F33-9159-0563A618DFCF}" srcOrd="0" destOrd="0" presId="urn:microsoft.com/office/officeart/2005/8/layout/vList2"/>
    <dgm:cxn modelId="{3F10D766-4E61-4D18-9E8B-E26E04A78C2E}" srcId="{54A5C385-333B-4FFD-9BB3-0F8394FF7512}" destId="{074D84D4-7EDF-4A7A-9E37-C8C1E00FC9D2}" srcOrd="2" destOrd="0" parTransId="{DD99C013-1304-43F2-AC31-1986414597E0}" sibTransId="{01F759BF-5CA9-4492-BC6B-284535E6C9E2}"/>
    <dgm:cxn modelId="{51E9BB52-9297-4D7E-B04A-8830D64ADF13}" type="presOf" srcId="{0FB41EA2-06D6-430B-8E78-700CD71BE14D}" destId="{BDFDD73F-7FD3-441C-9B02-B0000389D3CB}" srcOrd="0" destOrd="0" presId="urn:microsoft.com/office/officeart/2005/8/layout/vList2"/>
    <dgm:cxn modelId="{AF3E5059-98E3-454B-A3A3-CC63C6E3EF32}" type="presOf" srcId="{CE69852E-3F6B-473C-8398-15D18A573A02}" destId="{36914B78-5C86-4241-9842-6F6BE4E8E23C}" srcOrd="0" destOrd="0" presId="urn:microsoft.com/office/officeart/2005/8/layout/vList2"/>
    <dgm:cxn modelId="{92D8D8A5-772A-4A27-953C-6C55E976540E}" type="presOf" srcId="{6428FA0D-928B-41D1-9609-56475BD4D09B}" destId="{384C2A1A-B458-4344-9B68-DD23AD66E65D}" srcOrd="0" destOrd="0" presId="urn:microsoft.com/office/officeart/2005/8/layout/vList2"/>
    <dgm:cxn modelId="{BA0048C6-542C-496B-862E-9FD81FA9FCBD}" srcId="{54A5C385-333B-4FFD-9BB3-0F8394FF7512}" destId="{CE69852E-3F6B-473C-8398-15D18A573A02}" srcOrd="0" destOrd="0" parTransId="{70188E0D-1F3E-454B-B73F-374B0EB1053A}" sibTransId="{0E0798E8-2A82-459F-81E0-9F8762BC06C7}"/>
    <dgm:cxn modelId="{09EBF7C9-45B2-4BB4-B0BB-D74AB31AC861}" type="presOf" srcId="{08BA1B5B-48E3-4BDC-A569-CD210FF884DD}" destId="{5324A45C-AADC-40BE-9F74-4F7D09570D43}" srcOrd="0" destOrd="0" presId="urn:microsoft.com/office/officeart/2005/8/layout/vList2"/>
    <dgm:cxn modelId="{7D06C1F0-4097-49CC-B039-D72C865DCCE7}" srcId="{54A5C385-333B-4FFD-9BB3-0F8394FF7512}" destId="{0FB41EA2-06D6-430B-8E78-700CD71BE14D}" srcOrd="1" destOrd="0" parTransId="{8A052775-224D-4EB7-8266-302F09CD887F}" sibTransId="{9CB87F32-961B-4CEC-9536-D4071C66F5CC}"/>
    <dgm:cxn modelId="{9E37E2F1-43D1-43DC-9AC8-57755B661D6A}" type="presOf" srcId="{54A5C385-333B-4FFD-9BB3-0F8394FF7512}" destId="{0A00E3FF-D49D-49F8-AA3C-626DF821ACC1}" srcOrd="0" destOrd="0" presId="urn:microsoft.com/office/officeart/2005/8/layout/vList2"/>
    <dgm:cxn modelId="{26F6E6FF-2A13-4FF9-9D7E-2D69A2417394}" srcId="{54A5C385-333B-4FFD-9BB3-0F8394FF7512}" destId="{08BA1B5B-48E3-4BDC-A569-CD210FF884DD}" srcOrd="3" destOrd="0" parTransId="{2F1A55C0-09B6-4980-B820-CE62FFFF30D5}" sibTransId="{FDF95EDC-86FD-44FD-841A-A0B309F749A1}"/>
    <dgm:cxn modelId="{E639BB28-A5A9-4C8C-B39A-39190DD90703}" type="presParOf" srcId="{0A00E3FF-D49D-49F8-AA3C-626DF821ACC1}" destId="{36914B78-5C86-4241-9842-6F6BE4E8E23C}" srcOrd="0" destOrd="0" presId="urn:microsoft.com/office/officeart/2005/8/layout/vList2"/>
    <dgm:cxn modelId="{5B48767A-6376-4427-8D44-5FC5241A276B}" type="presParOf" srcId="{0A00E3FF-D49D-49F8-AA3C-626DF821ACC1}" destId="{D438A0B1-D2CD-4192-B22B-56A7D15479A4}" srcOrd="1" destOrd="0" presId="urn:microsoft.com/office/officeart/2005/8/layout/vList2"/>
    <dgm:cxn modelId="{C91E8F40-2AF3-489F-B39E-3F596208687E}" type="presParOf" srcId="{0A00E3FF-D49D-49F8-AA3C-626DF821ACC1}" destId="{BDFDD73F-7FD3-441C-9B02-B0000389D3CB}" srcOrd="2" destOrd="0" presId="urn:microsoft.com/office/officeart/2005/8/layout/vList2"/>
    <dgm:cxn modelId="{105FE665-5FE9-46D6-90FE-1CA48A7F4ED5}" type="presParOf" srcId="{0A00E3FF-D49D-49F8-AA3C-626DF821ACC1}" destId="{4C805E85-B77B-4D5F-8F4E-39C6899CDF78}" srcOrd="3" destOrd="0" presId="urn:microsoft.com/office/officeart/2005/8/layout/vList2"/>
    <dgm:cxn modelId="{72C7F73B-B617-4033-8716-02793F7847B1}" type="presParOf" srcId="{0A00E3FF-D49D-49F8-AA3C-626DF821ACC1}" destId="{CB02FCBE-F9E4-4F33-9159-0563A618DFCF}" srcOrd="4" destOrd="0" presId="urn:microsoft.com/office/officeart/2005/8/layout/vList2"/>
    <dgm:cxn modelId="{CA533AA8-2935-4EED-8785-1C4E85A5BD59}" type="presParOf" srcId="{0A00E3FF-D49D-49F8-AA3C-626DF821ACC1}" destId="{516B1449-B8E9-4E43-9175-CFF5D3F315CB}" srcOrd="5" destOrd="0" presId="urn:microsoft.com/office/officeart/2005/8/layout/vList2"/>
    <dgm:cxn modelId="{90705D46-F81F-4959-A16D-32C17E26C616}" type="presParOf" srcId="{0A00E3FF-D49D-49F8-AA3C-626DF821ACC1}" destId="{5324A45C-AADC-40BE-9F74-4F7D09570D43}" srcOrd="6" destOrd="0" presId="urn:microsoft.com/office/officeart/2005/8/layout/vList2"/>
    <dgm:cxn modelId="{42CEDBB3-8B60-41E4-818B-BE8D53CC25AB}" type="presParOf" srcId="{0A00E3FF-D49D-49F8-AA3C-626DF821ACC1}" destId="{49EBFF5A-500C-4904-B15F-0CEF9EB477C0}" srcOrd="7" destOrd="0" presId="urn:microsoft.com/office/officeart/2005/8/layout/vList2"/>
    <dgm:cxn modelId="{76D9B72B-72A0-4204-9C17-D505B85A6927}" type="presParOf" srcId="{0A00E3FF-D49D-49F8-AA3C-626DF821ACC1}" destId="{384C2A1A-B458-4344-9B68-DD23AD66E65D}" srcOrd="8"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6.xml><?xml version="1.0" encoding="utf-8"?>
<dgm:dataModel xmlns:dgm="http://schemas.openxmlformats.org/drawingml/2006/diagram" xmlns:a="http://schemas.openxmlformats.org/drawingml/2006/main">
  <dgm:ptLst>
    <dgm:pt modelId="{54A5C385-333B-4FFD-9BB3-0F8394FF7512}" type="doc">
      <dgm:prSet loTypeId="urn:microsoft.com/office/officeart/2005/8/layout/list1" loCatId="list" qsTypeId="urn:microsoft.com/office/officeart/2005/8/quickstyle/simple1#2" qsCatId="simple" csTypeId="urn:microsoft.com/office/officeart/2005/8/colors/accent1_2#2" csCatId="accent1" phldr="1"/>
      <dgm:spPr/>
      <dgm:t>
        <a:bodyPr/>
        <a:lstStyle/>
        <a:p>
          <a:endParaRPr lang="en-US"/>
        </a:p>
      </dgm:t>
    </dgm:pt>
    <dgm:pt modelId="{0FB41EA2-06D6-430B-8E78-700CD71BE14D}">
      <dgm:prSet/>
      <dgm:spPr/>
      <dgm:t>
        <a:bodyPr/>
        <a:lstStyle/>
        <a:p>
          <a:pPr rtl="0"/>
          <a:r>
            <a:rPr lang="en-US" dirty="0"/>
            <a:t>Sales ≠ Earnings and Cash Flow</a:t>
          </a:r>
        </a:p>
      </dgm:t>
    </dgm:pt>
    <dgm:pt modelId="{8A052775-224D-4EB7-8266-302F09CD887F}" type="parTrans" cxnId="{7D06C1F0-4097-49CC-B039-D72C865DCCE7}">
      <dgm:prSet/>
      <dgm:spPr/>
      <dgm:t>
        <a:bodyPr/>
        <a:lstStyle/>
        <a:p>
          <a:endParaRPr lang="en-US"/>
        </a:p>
      </dgm:t>
    </dgm:pt>
    <dgm:pt modelId="{9CB87F32-961B-4CEC-9536-D4071C66F5CC}" type="sibTrans" cxnId="{7D06C1F0-4097-49CC-B039-D72C865DCCE7}">
      <dgm:prSet/>
      <dgm:spPr/>
      <dgm:t>
        <a:bodyPr/>
        <a:lstStyle/>
        <a:p>
          <a:endParaRPr lang="en-US"/>
        </a:p>
      </dgm:t>
    </dgm:pt>
    <dgm:pt modelId="{08BA1B5B-48E3-4BDC-A569-CD210FF884DD}">
      <dgm:prSet/>
      <dgm:spPr/>
      <dgm:t>
        <a:bodyPr/>
        <a:lstStyle/>
        <a:p>
          <a:pPr rtl="0"/>
          <a:r>
            <a:rPr lang="en-US" dirty="0"/>
            <a:t>Numerator and Denominator Not Consistent</a:t>
          </a:r>
        </a:p>
      </dgm:t>
    </dgm:pt>
    <dgm:pt modelId="{2F1A55C0-09B6-4980-B820-CE62FFFF30D5}" type="parTrans" cxnId="{26F6E6FF-2A13-4FF9-9D7E-2D69A2417394}">
      <dgm:prSet/>
      <dgm:spPr/>
      <dgm:t>
        <a:bodyPr/>
        <a:lstStyle/>
        <a:p>
          <a:endParaRPr lang="en-US"/>
        </a:p>
      </dgm:t>
    </dgm:pt>
    <dgm:pt modelId="{FDF95EDC-86FD-44FD-841A-A0B309F749A1}" type="sibTrans" cxnId="{26F6E6FF-2A13-4FF9-9D7E-2D69A2417394}">
      <dgm:prSet/>
      <dgm:spPr/>
      <dgm:t>
        <a:bodyPr/>
        <a:lstStyle/>
        <a:p>
          <a:endParaRPr lang="en-US"/>
        </a:p>
      </dgm:t>
    </dgm:pt>
    <dgm:pt modelId="{4F0F9AE2-5E8C-4303-9804-A90943686284}">
      <dgm:prSet/>
      <dgm:spPr/>
      <dgm:t>
        <a:bodyPr/>
        <a:lstStyle/>
        <a:p>
          <a:pPr rtl="0"/>
          <a:r>
            <a:rPr lang="en-US" dirty="0"/>
            <a:t>P/S Can Be Misleading Because of Accounting Practices</a:t>
          </a:r>
        </a:p>
      </dgm:t>
    </dgm:pt>
    <dgm:pt modelId="{BBB58CFA-CB80-44AD-8806-E15FEA0BF9D0}" type="parTrans" cxnId="{477BC2D3-9BC5-4FCC-9D9D-D7B3840D7298}">
      <dgm:prSet/>
      <dgm:spPr/>
      <dgm:t>
        <a:bodyPr/>
        <a:lstStyle/>
        <a:p>
          <a:endParaRPr lang="en-US"/>
        </a:p>
      </dgm:t>
    </dgm:pt>
    <dgm:pt modelId="{46E3D5F2-24AB-4C31-8FF6-F31CF331FD6A}" type="sibTrans" cxnId="{477BC2D3-9BC5-4FCC-9D9D-D7B3840D7298}">
      <dgm:prSet/>
      <dgm:spPr/>
      <dgm:t>
        <a:bodyPr/>
        <a:lstStyle/>
        <a:p>
          <a:endParaRPr lang="en-US"/>
        </a:p>
      </dgm:t>
    </dgm:pt>
    <dgm:pt modelId="{A36E4DF7-7681-48C9-BF58-FB22AB6CF1D8}">
      <dgm:prSet/>
      <dgm:spPr/>
      <dgm:t>
        <a:bodyPr/>
        <a:lstStyle/>
        <a:p>
          <a:pPr rtl="0"/>
          <a:r>
            <a:rPr lang="en-US" dirty="0"/>
            <a:t>P/S Does Not Reflect Cost Differences</a:t>
          </a:r>
        </a:p>
      </dgm:t>
    </dgm:pt>
    <dgm:pt modelId="{A68A1687-BF0F-4E43-9F38-A2DD6DC1DD7E}" type="parTrans" cxnId="{CDD98534-0BD4-44BB-ABB4-6856CD03D5F8}">
      <dgm:prSet/>
      <dgm:spPr/>
      <dgm:t>
        <a:bodyPr/>
        <a:lstStyle/>
        <a:p>
          <a:endParaRPr lang="en-US"/>
        </a:p>
      </dgm:t>
    </dgm:pt>
    <dgm:pt modelId="{A4FF896A-6EE6-42FB-8E5C-B439B96FFA0B}" type="sibTrans" cxnId="{CDD98534-0BD4-44BB-ABB4-6856CD03D5F8}">
      <dgm:prSet/>
      <dgm:spPr/>
      <dgm:t>
        <a:bodyPr/>
        <a:lstStyle/>
        <a:p>
          <a:endParaRPr lang="en-US"/>
        </a:p>
      </dgm:t>
    </dgm:pt>
    <dgm:pt modelId="{8CF3EFC9-CCF4-49D1-99E7-01ED4ACFDF78}" type="pres">
      <dgm:prSet presAssocID="{54A5C385-333B-4FFD-9BB3-0F8394FF7512}" presName="linear" presStyleCnt="0">
        <dgm:presLayoutVars>
          <dgm:dir/>
          <dgm:animLvl val="lvl"/>
          <dgm:resizeHandles val="exact"/>
        </dgm:presLayoutVars>
      </dgm:prSet>
      <dgm:spPr/>
    </dgm:pt>
    <dgm:pt modelId="{ACE3C8C8-379B-412F-BD4B-F52AA054191B}" type="pres">
      <dgm:prSet presAssocID="{0FB41EA2-06D6-430B-8E78-700CD71BE14D}" presName="parentLin" presStyleCnt="0"/>
      <dgm:spPr/>
    </dgm:pt>
    <dgm:pt modelId="{0B892F0C-959A-45C9-91B4-51531DD2481D}" type="pres">
      <dgm:prSet presAssocID="{0FB41EA2-06D6-430B-8E78-700CD71BE14D}" presName="parentLeftMargin" presStyleLbl="node1" presStyleIdx="0" presStyleCnt="4"/>
      <dgm:spPr/>
    </dgm:pt>
    <dgm:pt modelId="{130EBE6F-7A9B-473F-BBD1-ED2B9959647F}" type="pres">
      <dgm:prSet presAssocID="{0FB41EA2-06D6-430B-8E78-700CD71BE14D}" presName="parentText" presStyleLbl="node1" presStyleIdx="0" presStyleCnt="4" custScaleX="142857" custLinFactNeighborX="-43229" custLinFactNeighborY="6372">
        <dgm:presLayoutVars>
          <dgm:chMax val="0"/>
          <dgm:bulletEnabled val="1"/>
        </dgm:presLayoutVars>
      </dgm:prSet>
      <dgm:spPr/>
    </dgm:pt>
    <dgm:pt modelId="{35A85E80-AB4C-4FA3-8760-09509D30F61B}" type="pres">
      <dgm:prSet presAssocID="{0FB41EA2-06D6-430B-8E78-700CD71BE14D}" presName="negativeSpace" presStyleCnt="0"/>
      <dgm:spPr/>
    </dgm:pt>
    <dgm:pt modelId="{A54CD9CE-3039-4DC5-926E-AA4B6D390FB8}" type="pres">
      <dgm:prSet presAssocID="{0FB41EA2-06D6-430B-8E78-700CD71BE14D}" presName="childText" presStyleLbl="conFgAcc1" presStyleIdx="0" presStyleCnt="4">
        <dgm:presLayoutVars>
          <dgm:bulletEnabled val="1"/>
        </dgm:presLayoutVars>
      </dgm:prSet>
      <dgm:spPr/>
    </dgm:pt>
    <dgm:pt modelId="{7E485AD2-FE57-4DCD-AF50-94D1C404C761}" type="pres">
      <dgm:prSet presAssocID="{9CB87F32-961B-4CEC-9536-D4071C66F5CC}" presName="spaceBetweenRectangles" presStyleCnt="0"/>
      <dgm:spPr/>
    </dgm:pt>
    <dgm:pt modelId="{FD61A819-DFA9-485B-AFE8-80B383EEB65B}" type="pres">
      <dgm:prSet presAssocID="{08BA1B5B-48E3-4BDC-A569-CD210FF884DD}" presName="parentLin" presStyleCnt="0"/>
      <dgm:spPr/>
    </dgm:pt>
    <dgm:pt modelId="{19700080-B7E0-4EC6-BF64-E231E6BAB6BE}" type="pres">
      <dgm:prSet presAssocID="{08BA1B5B-48E3-4BDC-A569-CD210FF884DD}" presName="parentLeftMargin" presStyleLbl="node1" presStyleIdx="0" presStyleCnt="4"/>
      <dgm:spPr/>
    </dgm:pt>
    <dgm:pt modelId="{2D3FD0E2-1DCA-4453-A884-731486E30FF7}" type="pres">
      <dgm:prSet presAssocID="{08BA1B5B-48E3-4BDC-A569-CD210FF884DD}" presName="parentText" presStyleLbl="node1" presStyleIdx="1" presStyleCnt="4" custScaleX="142857" custLinFactNeighborX="-43229" custLinFactNeighborY="-1387">
        <dgm:presLayoutVars>
          <dgm:chMax val="0"/>
          <dgm:bulletEnabled val="1"/>
        </dgm:presLayoutVars>
      </dgm:prSet>
      <dgm:spPr/>
    </dgm:pt>
    <dgm:pt modelId="{911209F2-4768-4FD1-BB7B-C29C70F83602}" type="pres">
      <dgm:prSet presAssocID="{08BA1B5B-48E3-4BDC-A569-CD210FF884DD}" presName="negativeSpace" presStyleCnt="0"/>
      <dgm:spPr/>
    </dgm:pt>
    <dgm:pt modelId="{56DA4086-F803-493F-8F65-3CD72AD65816}" type="pres">
      <dgm:prSet presAssocID="{08BA1B5B-48E3-4BDC-A569-CD210FF884DD}" presName="childText" presStyleLbl="conFgAcc1" presStyleIdx="1" presStyleCnt="4">
        <dgm:presLayoutVars>
          <dgm:bulletEnabled val="1"/>
        </dgm:presLayoutVars>
      </dgm:prSet>
      <dgm:spPr/>
    </dgm:pt>
    <dgm:pt modelId="{95726216-7DBF-4D65-A3D7-660955B5CD1B}" type="pres">
      <dgm:prSet presAssocID="{FDF95EDC-86FD-44FD-841A-A0B309F749A1}" presName="spaceBetweenRectangles" presStyleCnt="0"/>
      <dgm:spPr/>
    </dgm:pt>
    <dgm:pt modelId="{C974CB3B-8CC6-4C8D-8560-BBBA3809D86E}" type="pres">
      <dgm:prSet presAssocID="{A36E4DF7-7681-48C9-BF58-FB22AB6CF1D8}" presName="parentLin" presStyleCnt="0"/>
      <dgm:spPr/>
    </dgm:pt>
    <dgm:pt modelId="{0024D956-B0D6-440D-B545-981CC696C5F8}" type="pres">
      <dgm:prSet presAssocID="{A36E4DF7-7681-48C9-BF58-FB22AB6CF1D8}" presName="parentLeftMargin" presStyleLbl="node1" presStyleIdx="1" presStyleCnt="4"/>
      <dgm:spPr/>
    </dgm:pt>
    <dgm:pt modelId="{52C5194D-8D15-49FB-A6E4-679E9DE850BB}" type="pres">
      <dgm:prSet presAssocID="{A36E4DF7-7681-48C9-BF58-FB22AB6CF1D8}" presName="parentText" presStyleLbl="node1" presStyleIdx="2" presStyleCnt="4" custScaleX="140541" custLinFactNeighborX="-44090" custLinFactNeighborY="2077">
        <dgm:presLayoutVars>
          <dgm:chMax val="0"/>
          <dgm:bulletEnabled val="1"/>
        </dgm:presLayoutVars>
      </dgm:prSet>
      <dgm:spPr/>
    </dgm:pt>
    <dgm:pt modelId="{F1CE93D8-3490-47B9-8911-032876A6B690}" type="pres">
      <dgm:prSet presAssocID="{A36E4DF7-7681-48C9-BF58-FB22AB6CF1D8}" presName="negativeSpace" presStyleCnt="0"/>
      <dgm:spPr/>
    </dgm:pt>
    <dgm:pt modelId="{86CC316B-0ACD-49D4-B251-32F0FEDF79FD}" type="pres">
      <dgm:prSet presAssocID="{A36E4DF7-7681-48C9-BF58-FB22AB6CF1D8}" presName="childText" presStyleLbl="conFgAcc1" presStyleIdx="2" presStyleCnt="4">
        <dgm:presLayoutVars>
          <dgm:bulletEnabled val="1"/>
        </dgm:presLayoutVars>
      </dgm:prSet>
      <dgm:spPr/>
    </dgm:pt>
    <dgm:pt modelId="{5F8B7813-B05A-4A70-9280-4D8E2EE0B51B}" type="pres">
      <dgm:prSet presAssocID="{A4FF896A-6EE6-42FB-8E5C-B439B96FFA0B}" presName="spaceBetweenRectangles" presStyleCnt="0"/>
      <dgm:spPr/>
    </dgm:pt>
    <dgm:pt modelId="{4FC8D797-9646-42F8-B0E8-73771528D39B}" type="pres">
      <dgm:prSet presAssocID="{4F0F9AE2-5E8C-4303-9804-A90943686284}" presName="parentLin" presStyleCnt="0"/>
      <dgm:spPr/>
    </dgm:pt>
    <dgm:pt modelId="{D44A9DD2-0BAA-4919-B146-028C09F18666}" type="pres">
      <dgm:prSet presAssocID="{4F0F9AE2-5E8C-4303-9804-A90943686284}" presName="parentLeftMargin" presStyleLbl="node1" presStyleIdx="2" presStyleCnt="4"/>
      <dgm:spPr/>
    </dgm:pt>
    <dgm:pt modelId="{474A6687-E500-46B2-8EDD-B0B9F9AF74C0}" type="pres">
      <dgm:prSet presAssocID="{4F0F9AE2-5E8C-4303-9804-A90943686284}" presName="parentText" presStyleLbl="node1" presStyleIdx="3" presStyleCnt="4" custScaleX="135516" custLinFactNeighborX="-45946" custLinFactNeighborY="-5682">
        <dgm:presLayoutVars>
          <dgm:chMax val="0"/>
          <dgm:bulletEnabled val="1"/>
        </dgm:presLayoutVars>
      </dgm:prSet>
      <dgm:spPr/>
    </dgm:pt>
    <dgm:pt modelId="{0CD9A2B7-3602-41A1-A574-1CE0C821B684}" type="pres">
      <dgm:prSet presAssocID="{4F0F9AE2-5E8C-4303-9804-A90943686284}" presName="negativeSpace" presStyleCnt="0"/>
      <dgm:spPr/>
    </dgm:pt>
    <dgm:pt modelId="{6A844EC5-F0AD-4BF9-AA83-580245FE5D7C}" type="pres">
      <dgm:prSet presAssocID="{4F0F9AE2-5E8C-4303-9804-A90943686284}" presName="childText" presStyleLbl="conFgAcc1" presStyleIdx="3" presStyleCnt="4">
        <dgm:presLayoutVars>
          <dgm:bulletEnabled val="1"/>
        </dgm:presLayoutVars>
      </dgm:prSet>
      <dgm:spPr/>
    </dgm:pt>
  </dgm:ptLst>
  <dgm:cxnLst>
    <dgm:cxn modelId="{54922213-BCD9-49F1-BD64-A4ECAE679681}" type="presOf" srcId="{54A5C385-333B-4FFD-9BB3-0F8394FF7512}" destId="{8CF3EFC9-CCF4-49D1-99E7-01ED4ACFDF78}" srcOrd="0" destOrd="0" presId="urn:microsoft.com/office/officeart/2005/8/layout/list1"/>
    <dgm:cxn modelId="{734F521A-9518-46BA-B1D0-433EDE00EB09}" type="presOf" srcId="{A36E4DF7-7681-48C9-BF58-FB22AB6CF1D8}" destId="{52C5194D-8D15-49FB-A6E4-679E9DE850BB}" srcOrd="1" destOrd="0" presId="urn:microsoft.com/office/officeart/2005/8/layout/list1"/>
    <dgm:cxn modelId="{C5BFED28-0C72-4BF2-B9CA-77ED8B2317D4}" type="presOf" srcId="{4F0F9AE2-5E8C-4303-9804-A90943686284}" destId="{474A6687-E500-46B2-8EDD-B0B9F9AF74C0}" srcOrd="1" destOrd="0" presId="urn:microsoft.com/office/officeart/2005/8/layout/list1"/>
    <dgm:cxn modelId="{23D8C032-6D4F-4FC4-B924-9463F870110C}" type="presOf" srcId="{08BA1B5B-48E3-4BDC-A569-CD210FF884DD}" destId="{19700080-B7E0-4EC6-BF64-E231E6BAB6BE}" srcOrd="0" destOrd="0" presId="urn:microsoft.com/office/officeart/2005/8/layout/list1"/>
    <dgm:cxn modelId="{CDD98534-0BD4-44BB-ABB4-6856CD03D5F8}" srcId="{54A5C385-333B-4FFD-9BB3-0F8394FF7512}" destId="{A36E4DF7-7681-48C9-BF58-FB22AB6CF1D8}" srcOrd="2" destOrd="0" parTransId="{A68A1687-BF0F-4E43-9F38-A2DD6DC1DD7E}" sibTransId="{A4FF896A-6EE6-42FB-8E5C-B439B96FFA0B}"/>
    <dgm:cxn modelId="{6B55225B-0535-405A-9DA5-9226C2E2DFE9}" type="presOf" srcId="{08BA1B5B-48E3-4BDC-A569-CD210FF884DD}" destId="{2D3FD0E2-1DCA-4453-A884-731486E30FF7}" srcOrd="1" destOrd="0" presId="urn:microsoft.com/office/officeart/2005/8/layout/list1"/>
    <dgm:cxn modelId="{4DD6AE7C-68CE-46DC-A10F-34D9FF2A954D}" type="presOf" srcId="{0FB41EA2-06D6-430B-8E78-700CD71BE14D}" destId="{0B892F0C-959A-45C9-91B4-51531DD2481D}" srcOrd="0" destOrd="0" presId="urn:microsoft.com/office/officeart/2005/8/layout/list1"/>
    <dgm:cxn modelId="{45927BC5-40ED-4065-9B43-B47782CA37EF}" type="presOf" srcId="{4F0F9AE2-5E8C-4303-9804-A90943686284}" destId="{D44A9DD2-0BAA-4919-B146-028C09F18666}" srcOrd="0" destOrd="0" presId="urn:microsoft.com/office/officeart/2005/8/layout/list1"/>
    <dgm:cxn modelId="{70881AD1-30A2-48D9-BC40-F970E40EB492}" type="presOf" srcId="{0FB41EA2-06D6-430B-8E78-700CD71BE14D}" destId="{130EBE6F-7A9B-473F-BBD1-ED2B9959647F}" srcOrd="1" destOrd="0" presId="urn:microsoft.com/office/officeart/2005/8/layout/list1"/>
    <dgm:cxn modelId="{477BC2D3-9BC5-4FCC-9D9D-D7B3840D7298}" srcId="{54A5C385-333B-4FFD-9BB3-0F8394FF7512}" destId="{4F0F9AE2-5E8C-4303-9804-A90943686284}" srcOrd="3" destOrd="0" parTransId="{BBB58CFA-CB80-44AD-8806-E15FEA0BF9D0}" sibTransId="{46E3D5F2-24AB-4C31-8FF6-F31CF331FD6A}"/>
    <dgm:cxn modelId="{4710FFED-E85D-4075-862F-8F86A0F97ED1}" type="presOf" srcId="{A36E4DF7-7681-48C9-BF58-FB22AB6CF1D8}" destId="{0024D956-B0D6-440D-B545-981CC696C5F8}" srcOrd="0" destOrd="0" presId="urn:microsoft.com/office/officeart/2005/8/layout/list1"/>
    <dgm:cxn modelId="{7D06C1F0-4097-49CC-B039-D72C865DCCE7}" srcId="{54A5C385-333B-4FFD-9BB3-0F8394FF7512}" destId="{0FB41EA2-06D6-430B-8E78-700CD71BE14D}" srcOrd="0" destOrd="0" parTransId="{8A052775-224D-4EB7-8266-302F09CD887F}" sibTransId="{9CB87F32-961B-4CEC-9536-D4071C66F5CC}"/>
    <dgm:cxn modelId="{26F6E6FF-2A13-4FF9-9D7E-2D69A2417394}" srcId="{54A5C385-333B-4FFD-9BB3-0F8394FF7512}" destId="{08BA1B5B-48E3-4BDC-A569-CD210FF884DD}" srcOrd="1" destOrd="0" parTransId="{2F1A55C0-09B6-4980-B820-CE62FFFF30D5}" sibTransId="{FDF95EDC-86FD-44FD-841A-A0B309F749A1}"/>
    <dgm:cxn modelId="{F7EE01C7-8D4C-488B-8ED8-52C98A7270B8}" type="presParOf" srcId="{8CF3EFC9-CCF4-49D1-99E7-01ED4ACFDF78}" destId="{ACE3C8C8-379B-412F-BD4B-F52AA054191B}" srcOrd="0" destOrd="0" presId="urn:microsoft.com/office/officeart/2005/8/layout/list1"/>
    <dgm:cxn modelId="{48BBE861-0D80-4C46-AA7F-45523140E5C5}" type="presParOf" srcId="{ACE3C8C8-379B-412F-BD4B-F52AA054191B}" destId="{0B892F0C-959A-45C9-91B4-51531DD2481D}" srcOrd="0" destOrd="0" presId="urn:microsoft.com/office/officeart/2005/8/layout/list1"/>
    <dgm:cxn modelId="{3359B0AE-0CB8-4A17-843F-4A695775E7BC}" type="presParOf" srcId="{ACE3C8C8-379B-412F-BD4B-F52AA054191B}" destId="{130EBE6F-7A9B-473F-BBD1-ED2B9959647F}" srcOrd="1" destOrd="0" presId="urn:microsoft.com/office/officeart/2005/8/layout/list1"/>
    <dgm:cxn modelId="{7367E5ED-9FA2-446C-8C83-E950541B3DE1}" type="presParOf" srcId="{8CF3EFC9-CCF4-49D1-99E7-01ED4ACFDF78}" destId="{35A85E80-AB4C-4FA3-8760-09509D30F61B}" srcOrd="1" destOrd="0" presId="urn:microsoft.com/office/officeart/2005/8/layout/list1"/>
    <dgm:cxn modelId="{1D6B45A0-01D3-4121-A3BF-CF685EAE59AF}" type="presParOf" srcId="{8CF3EFC9-CCF4-49D1-99E7-01ED4ACFDF78}" destId="{A54CD9CE-3039-4DC5-926E-AA4B6D390FB8}" srcOrd="2" destOrd="0" presId="urn:microsoft.com/office/officeart/2005/8/layout/list1"/>
    <dgm:cxn modelId="{3C5E471C-3D0D-4C7C-A665-80E0EAA42633}" type="presParOf" srcId="{8CF3EFC9-CCF4-49D1-99E7-01ED4ACFDF78}" destId="{7E485AD2-FE57-4DCD-AF50-94D1C404C761}" srcOrd="3" destOrd="0" presId="urn:microsoft.com/office/officeart/2005/8/layout/list1"/>
    <dgm:cxn modelId="{0D5AA3DE-5272-4BAE-AFA6-C8A29272CCE8}" type="presParOf" srcId="{8CF3EFC9-CCF4-49D1-99E7-01ED4ACFDF78}" destId="{FD61A819-DFA9-485B-AFE8-80B383EEB65B}" srcOrd="4" destOrd="0" presId="urn:microsoft.com/office/officeart/2005/8/layout/list1"/>
    <dgm:cxn modelId="{37571147-7AAF-468D-9140-4F6BAF163BF5}" type="presParOf" srcId="{FD61A819-DFA9-485B-AFE8-80B383EEB65B}" destId="{19700080-B7E0-4EC6-BF64-E231E6BAB6BE}" srcOrd="0" destOrd="0" presId="urn:microsoft.com/office/officeart/2005/8/layout/list1"/>
    <dgm:cxn modelId="{39443D7F-A6A0-4D04-9EFA-E2545DFEB3A6}" type="presParOf" srcId="{FD61A819-DFA9-485B-AFE8-80B383EEB65B}" destId="{2D3FD0E2-1DCA-4453-A884-731486E30FF7}" srcOrd="1" destOrd="0" presId="urn:microsoft.com/office/officeart/2005/8/layout/list1"/>
    <dgm:cxn modelId="{2688492B-D42A-4D03-A475-682F7964522B}" type="presParOf" srcId="{8CF3EFC9-CCF4-49D1-99E7-01ED4ACFDF78}" destId="{911209F2-4768-4FD1-BB7B-C29C70F83602}" srcOrd="5" destOrd="0" presId="urn:microsoft.com/office/officeart/2005/8/layout/list1"/>
    <dgm:cxn modelId="{6874C3F1-04B1-4672-8562-25B5E25C8F6D}" type="presParOf" srcId="{8CF3EFC9-CCF4-49D1-99E7-01ED4ACFDF78}" destId="{56DA4086-F803-493F-8F65-3CD72AD65816}" srcOrd="6" destOrd="0" presId="urn:microsoft.com/office/officeart/2005/8/layout/list1"/>
    <dgm:cxn modelId="{80808EDD-D63E-4C86-9088-C07EBB08F540}" type="presParOf" srcId="{8CF3EFC9-CCF4-49D1-99E7-01ED4ACFDF78}" destId="{95726216-7DBF-4D65-A3D7-660955B5CD1B}" srcOrd="7" destOrd="0" presId="urn:microsoft.com/office/officeart/2005/8/layout/list1"/>
    <dgm:cxn modelId="{26C761A6-36DC-49F3-86D6-65D305FCE67C}" type="presParOf" srcId="{8CF3EFC9-CCF4-49D1-99E7-01ED4ACFDF78}" destId="{C974CB3B-8CC6-4C8D-8560-BBBA3809D86E}" srcOrd="8" destOrd="0" presId="urn:microsoft.com/office/officeart/2005/8/layout/list1"/>
    <dgm:cxn modelId="{B3B738F6-9554-4FB2-9384-F91BC1E30009}" type="presParOf" srcId="{C974CB3B-8CC6-4C8D-8560-BBBA3809D86E}" destId="{0024D956-B0D6-440D-B545-981CC696C5F8}" srcOrd="0" destOrd="0" presId="urn:microsoft.com/office/officeart/2005/8/layout/list1"/>
    <dgm:cxn modelId="{C0B92898-2109-414D-B5CA-5CFB970CE778}" type="presParOf" srcId="{C974CB3B-8CC6-4C8D-8560-BBBA3809D86E}" destId="{52C5194D-8D15-49FB-A6E4-679E9DE850BB}" srcOrd="1" destOrd="0" presId="urn:microsoft.com/office/officeart/2005/8/layout/list1"/>
    <dgm:cxn modelId="{0477129E-3D65-47DA-98B5-99218D061F2C}" type="presParOf" srcId="{8CF3EFC9-CCF4-49D1-99E7-01ED4ACFDF78}" destId="{F1CE93D8-3490-47B9-8911-032876A6B690}" srcOrd="9" destOrd="0" presId="urn:microsoft.com/office/officeart/2005/8/layout/list1"/>
    <dgm:cxn modelId="{C1A87AEF-7798-4506-AFB4-CA9F8920CF1C}" type="presParOf" srcId="{8CF3EFC9-CCF4-49D1-99E7-01ED4ACFDF78}" destId="{86CC316B-0ACD-49D4-B251-32F0FEDF79FD}" srcOrd="10" destOrd="0" presId="urn:microsoft.com/office/officeart/2005/8/layout/list1"/>
    <dgm:cxn modelId="{D6247D26-3044-408C-BA01-512AE2C6916E}" type="presParOf" srcId="{8CF3EFC9-CCF4-49D1-99E7-01ED4ACFDF78}" destId="{5F8B7813-B05A-4A70-9280-4D8E2EE0B51B}" srcOrd="11" destOrd="0" presId="urn:microsoft.com/office/officeart/2005/8/layout/list1"/>
    <dgm:cxn modelId="{FE24E16C-A04F-4BED-B9E0-4033E895C0B5}" type="presParOf" srcId="{8CF3EFC9-CCF4-49D1-99E7-01ED4ACFDF78}" destId="{4FC8D797-9646-42F8-B0E8-73771528D39B}" srcOrd="12" destOrd="0" presId="urn:microsoft.com/office/officeart/2005/8/layout/list1"/>
    <dgm:cxn modelId="{D805183F-D590-4E4B-8DD6-AAB0D168DD9B}" type="presParOf" srcId="{4FC8D797-9646-42F8-B0E8-73771528D39B}" destId="{D44A9DD2-0BAA-4919-B146-028C09F18666}" srcOrd="0" destOrd="0" presId="urn:microsoft.com/office/officeart/2005/8/layout/list1"/>
    <dgm:cxn modelId="{AE68592B-7C0F-4FF1-978A-5467C79876EB}" type="presParOf" srcId="{4FC8D797-9646-42F8-B0E8-73771528D39B}" destId="{474A6687-E500-46B2-8EDD-B0B9F9AF74C0}" srcOrd="1" destOrd="0" presId="urn:microsoft.com/office/officeart/2005/8/layout/list1"/>
    <dgm:cxn modelId="{A88F78BF-8D4E-4A20-AED1-8ABD887E99BE}" type="presParOf" srcId="{8CF3EFC9-CCF4-49D1-99E7-01ED4ACFDF78}" destId="{0CD9A2B7-3602-41A1-A574-1CE0C821B684}" srcOrd="13" destOrd="0" presId="urn:microsoft.com/office/officeart/2005/8/layout/list1"/>
    <dgm:cxn modelId="{5CE9CB0A-F888-456E-BD2A-4E5D2B7C9243}" type="presParOf" srcId="{8CF3EFC9-CCF4-49D1-99E7-01ED4ACFDF78}" destId="{6A844EC5-F0AD-4BF9-AA83-580245FE5D7C}"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7.xml><?xml version="1.0" encoding="utf-8"?>
<dgm:dataModel xmlns:dgm="http://schemas.openxmlformats.org/drawingml/2006/diagram" xmlns:a="http://schemas.openxmlformats.org/drawingml/2006/main">
  <dgm:ptLst>
    <dgm:pt modelId="{54A5C385-333B-4FFD-9BB3-0F8394FF7512}" type="doc">
      <dgm:prSet loTypeId="urn:microsoft.com/office/officeart/2005/8/layout/vList2" loCatId="list" qsTypeId="urn:microsoft.com/office/officeart/2005/8/quickstyle/simple1#2" qsCatId="simple" csTypeId="urn:microsoft.com/office/officeart/2005/8/colors/accent1_2#2" csCatId="accent1" phldr="1"/>
      <dgm:spPr/>
      <dgm:t>
        <a:bodyPr/>
        <a:lstStyle/>
        <a:p>
          <a:endParaRPr lang="en-US"/>
        </a:p>
      </dgm:t>
    </dgm:pt>
    <dgm:pt modelId="{0A00E3FF-D49D-49F8-AA3C-626DF821ACC1}" type="pres">
      <dgm:prSet presAssocID="{54A5C385-333B-4FFD-9BB3-0F8394FF7512}" presName="linear" presStyleCnt="0">
        <dgm:presLayoutVars>
          <dgm:animLvl val="lvl"/>
          <dgm:resizeHandles val="exact"/>
        </dgm:presLayoutVars>
      </dgm:prSet>
      <dgm:spPr/>
    </dgm:pt>
  </dgm:ptLst>
  <dgm:cxnLst>
    <dgm:cxn modelId="{2FA27C89-9195-45AB-95F1-9C8264E707AC}" type="presOf" srcId="{54A5C385-333B-4FFD-9BB3-0F8394FF7512}" destId="{0A00E3FF-D49D-49F8-AA3C-626DF821ACC1}"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8.xml><?xml version="1.0" encoding="utf-8"?>
<dgm:dataModel xmlns:dgm="http://schemas.openxmlformats.org/drawingml/2006/diagram" xmlns:a="http://schemas.openxmlformats.org/drawingml/2006/main">
  <dgm:ptLst>
    <dgm:pt modelId="{54A5C385-333B-4FFD-9BB3-0F8394FF7512}" type="doc">
      <dgm:prSet loTypeId="urn:microsoft.com/office/officeart/2005/8/layout/vList2" loCatId="list" qsTypeId="urn:microsoft.com/office/officeart/2005/8/quickstyle/simple1#2" qsCatId="simple" csTypeId="urn:microsoft.com/office/officeart/2005/8/colors/accent1_2#2" csCatId="accent1" phldr="1"/>
      <dgm:spPr/>
      <dgm:t>
        <a:bodyPr/>
        <a:lstStyle/>
        <a:p>
          <a:endParaRPr lang="en-US"/>
        </a:p>
      </dgm:t>
    </dgm:pt>
    <dgm:pt modelId="{08BA1B5B-48E3-4BDC-A569-CD210FF884DD}">
      <dgm:prSet/>
      <dgm:spPr/>
      <dgm:t>
        <a:bodyPr/>
        <a:lstStyle/>
        <a:p>
          <a:pPr rtl="0"/>
          <a:r>
            <a:rPr lang="en-US" dirty="0"/>
            <a:t>Ratio More Stable Than P/E</a:t>
          </a:r>
        </a:p>
      </dgm:t>
    </dgm:pt>
    <dgm:pt modelId="{2F1A55C0-09B6-4980-B820-CE62FFFF30D5}" type="parTrans" cxnId="{26F6E6FF-2A13-4FF9-9D7E-2D69A2417394}">
      <dgm:prSet/>
      <dgm:spPr/>
      <dgm:t>
        <a:bodyPr/>
        <a:lstStyle/>
        <a:p>
          <a:endParaRPr lang="en-US"/>
        </a:p>
      </dgm:t>
    </dgm:pt>
    <dgm:pt modelId="{FDF95EDC-86FD-44FD-841A-A0B309F749A1}" type="sibTrans" cxnId="{26F6E6FF-2A13-4FF9-9D7E-2D69A2417394}">
      <dgm:prSet/>
      <dgm:spPr/>
      <dgm:t>
        <a:bodyPr/>
        <a:lstStyle/>
        <a:p>
          <a:endParaRPr lang="en-US"/>
        </a:p>
      </dgm:t>
    </dgm:pt>
    <dgm:pt modelId="{4F0F9AE2-5E8C-4303-9804-A90943686284}">
      <dgm:prSet/>
      <dgm:spPr/>
      <dgm:t>
        <a:bodyPr/>
        <a:lstStyle/>
        <a:p>
          <a:pPr rtl="0"/>
          <a:r>
            <a:rPr lang="en-US" baseline="0" dirty="0"/>
            <a:t>Ratio Addresses Quality of Earnings Issue with P/E</a:t>
          </a:r>
          <a:endParaRPr lang="en-US" dirty="0"/>
        </a:p>
      </dgm:t>
    </dgm:pt>
    <dgm:pt modelId="{BBB58CFA-CB80-44AD-8806-E15FEA0BF9D0}" type="parTrans" cxnId="{477BC2D3-9BC5-4FCC-9D9D-D7B3840D7298}">
      <dgm:prSet/>
      <dgm:spPr/>
      <dgm:t>
        <a:bodyPr/>
        <a:lstStyle/>
        <a:p>
          <a:endParaRPr lang="en-US"/>
        </a:p>
      </dgm:t>
    </dgm:pt>
    <dgm:pt modelId="{46E3D5F2-24AB-4C31-8FF6-F31CF331FD6A}" type="sibTrans" cxnId="{477BC2D3-9BC5-4FCC-9D9D-D7B3840D7298}">
      <dgm:prSet/>
      <dgm:spPr/>
      <dgm:t>
        <a:bodyPr/>
        <a:lstStyle/>
        <a:p>
          <a:endParaRPr lang="en-US"/>
        </a:p>
      </dgm:t>
    </dgm:pt>
    <dgm:pt modelId="{6428FA0D-928B-41D1-9609-56475BD4D09B}">
      <dgm:prSet/>
      <dgm:spPr/>
      <dgm:t>
        <a:bodyPr/>
        <a:lstStyle/>
        <a:p>
          <a:pPr rtl="0"/>
          <a:r>
            <a:rPr lang="en-US" dirty="0"/>
            <a:t>Ratio Can Explain Stock Returns</a:t>
          </a:r>
        </a:p>
      </dgm:t>
    </dgm:pt>
    <dgm:pt modelId="{20D1955C-1CCE-4983-9C39-B348940CC12D}" type="parTrans" cxnId="{5526BC29-CFBC-4023-9464-56BF943BBA1F}">
      <dgm:prSet/>
      <dgm:spPr/>
      <dgm:t>
        <a:bodyPr/>
        <a:lstStyle/>
        <a:p>
          <a:endParaRPr lang="en-US"/>
        </a:p>
      </dgm:t>
    </dgm:pt>
    <dgm:pt modelId="{175F6AED-517E-4EBE-BA2A-943FCF51D90C}" type="sibTrans" cxnId="{5526BC29-CFBC-4023-9464-56BF943BBA1F}">
      <dgm:prSet/>
      <dgm:spPr/>
      <dgm:t>
        <a:bodyPr/>
        <a:lstStyle/>
        <a:p>
          <a:endParaRPr lang="en-US"/>
        </a:p>
      </dgm:t>
    </dgm:pt>
    <dgm:pt modelId="{CE69852E-3F6B-473C-8398-15D18A573A02}">
      <dgm:prSet/>
      <dgm:spPr/>
      <dgm:t>
        <a:bodyPr/>
        <a:lstStyle/>
        <a:p>
          <a:pPr rtl="0"/>
          <a:r>
            <a:rPr lang="en-US" dirty="0"/>
            <a:t>Cash Flow Less Easily Manipulated</a:t>
          </a:r>
        </a:p>
      </dgm:t>
    </dgm:pt>
    <dgm:pt modelId="{70188E0D-1F3E-454B-B73F-374B0EB1053A}" type="parTrans" cxnId="{BA0048C6-542C-496B-862E-9FD81FA9FCBD}">
      <dgm:prSet/>
      <dgm:spPr/>
      <dgm:t>
        <a:bodyPr/>
        <a:lstStyle/>
        <a:p>
          <a:endParaRPr lang="en-US"/>
        </a:p>
      </dgm:t>
    </dgm:pt>
    <dgm:pt modelId="{0E0798E8-2A82-459F-81E0-9F8762BC06C7}" type="sibTrans" cxnId="{BA0048C6-542C-496B-862E-9FD81FA9FCBD}">
      <dgm:prSet/>
      <dgm:spPr/>
      <dgm:t>
        <a:bodyPr/>
        <a:lstStyle/>
        <a:p>
          <a:endParaRPr lang="en-US"/>
        </a:p>
      </dgm:t>
    </dgm:pt>
    <dgm:pt modelId="{0A00E3FF-D49D-49F8-AA3C-626DF821ACC1}" type="pres">
      <dgm:prSet presAssocID="{54A5C385-333B-4FFD-9BB3-0F8394FF7512}" presName="linear" presStyleCnt="0">
        <dgm:presLayoutVars>
          <dgm:animLvl val="lvl"/>
          <dgm:resizeHandles val="exact"/>
        </dgm:presLayoutVars>
      </dgm:prSet>
      <dgm:spPr/>
    </dgm:pt>
    <dgm:pt modelId="{36914B78-5C86-4241-9842-6F6BE4E8E23C}" type="pres">
      <dgm:prSet presAssocID="{CE69852E-3F6B-473C-8398-15D18A573A02}" presName="parentText" presStyleLbl="node1" presStyleIdx="0" presStyleCnt="4" custLinFactNeighborX="-1802" custLinFactNeighborY="-17339">
        <dgm:presLayoutVars>
          <dgm:chMax val="0"/>
          <dgm:bulletEnabled val="1"/>
        </dgm:presLayoutVars>
      </dgm:prSet>
      <dgm:spPr/>
    </dgm:pt>
    <dgm:pt modelId="{D438A0B1-D2CD-4192-B22B-56A7D15479A4}" type="pres">
      <dgm:prSet presAssocID="{0E0798E8-2A82-459F-81E0-9F8762BC06C7}" presName="spacer" presStyleCnt="0"/>
      <dgm:spPr/>
    </dgm:pt>
    <dgm:pt modelId="{5324A45C-AADC-40BE-9F74-4F7D09570D43}" type="pres">
      <dgm:prSet presAssocID="{08BA1B5B-48E3-4BDC-A569-CD210FF884DD}" presName="parentText" presStyleLbl="node1" presStyleIdx="1" presStyleCnt="4">
        <dgm:presLayoutVars>
          <dgm:chMax val="0"/>
          <dgm:bulletEnabled val="1"/>
        </dgm:presLayoutVars>
      </dgm:prSet>
      <dgm:spPr/>
    </dgm:pt>
    <dgm:pt modelId="{49EBFF5A-500C-4904-B15F-0CEF9EB477C0}" type="pres">
      <dgm:prSet presAssocID="{FDF95EDC-86FD-44FD-841A-A0B309F749A1}" presName="spacer" presStyleCnt="0"/>
      <dgm:spPr/>
    </dgm:pt>
    <dgm:pt modelId="{C8ABA7FF-FC0A-4467-9522-B4A942BB69D3}" type="pres">
      <dgm:prSet presAssocID="{4F0F9AE2-5E8C-4303-9804-A90943686284}" presName="parentText" presStyleLbl="node1" presStyleIdx="2" presStyleCnt="4">
        <dgm:presLayoutVars>
          <dgm:chMax val="0"/>
          <dgm:bulletEnabled val="1"/>
        </dgm:presLayoutVars>
      </dgm:prSet>
      <dgm:spPr/>
    </dgm:pt>
    <dgm:pt modelId="{1AE67124-D11B-4F19-AF31-EB614DB1A49F}" type="pres">
      <dgm:prSet presAssocID="{46E3D5F2-24AB-4C31-8FF6-F31CF331FD6A}" presName="spacer" presStyleCnt="0"/>
      <dgm:spPr/>
    </dgm:pt>
    <dgm:pt modelId="{384C2A1A-B458-4344-9B68-DD23AD66E65D}" type="pres">
      <dgm:prSet presAssocID="{6428FA0D-928B-41D1-9609-56475BD4D09B}" presName="parentText" presStyleLbl="node1" presStyleIdx="3" presStyleCnt="4">
        <dgm:presLayoutVars>
          <dgm:chMax val="0"/>
          <dgm:bulletEnabled val="1"/>
        </dgm:presLayoutVars>
      </dgm:prSet>
      <dgm:spPr/>
    </dgm:pt>
  </dgm:ptLst>
  <dgm:cxnLst>
    <dgm:cxn modelId="{85B20621-C8C1-44F2-9D12-B31DC3BBBD38}" type="presOf" srcId="{CE69852E-3F6B-473C-8398-15D18A573A02}" destId="{36914B78-5C86-4241-9842-6F6BE4E8E23C}" srcOrd="0" destOrd="0" presId="urn:microsoft.com/office/officeart/2005/8/layout/vList2"/>
    <dgm:cxn modelId="{5526BC29-CFBC-4023-9464-56BF943BBA1F}" srcId="{54A5C385-333B-4FFD-9BB3-0F8394FF7512}" destId="{6428FA0D-928B-41D1-9609-56475BD4D09B}" srcOrd="3" destOrd="0" parTransId="{20D1955C-1CCE-4983-9C39-B348940CC12D}" sibTransId="{175F6AED-517E-4EBE-BA2A-943FCF51D90C}"/>
    <dgm:cxn modelId="{BF89A99E-7A4A-4FED-86F7-48F451D63D07}" type="presOf" srcId="{6428FA0D-928B-41D1-9609-56475BD4D09B}" destId="{384C2A1A-B458-4344-9B68-DD23AD66E65D}" srcOrd="0" destOrd="0" presId="urn:microsoft.com/office/officeart/2005/8/layout/vList2"/>
    <dgm:cxn modelId="{C58BDBA2-8BB2-487F-ADC6-4E3571A9A624}" type="presOf" srcId="{54A5C385-333B-4FFD-9BB3-0F8394FF7512}" destId="{0A00E3FF-D49D-49F8-AA3C-626DF821ACC1}" srcOrd="0" destOrd="0" presId="urn:microsoft.com/office/officeart/2005/8/layout/vList2"/>
    <dgm:cxn modelId="{B782EDAC-E10D-4D62-955C-88FB9F8F77E3}" type="presOf" srcId="{08BA1B5B-48E3-4BDC-A569-CD210FF884DD}" destId="{5324A45C-AADC-40BE-9F74-4F7D09570D43}" srcOrd="0" destOrd="0" presId="urn:microsoft.com/office/officeart/2005/8/layout/vList2"/>
    <dgm:cxn modelId="{BA0048C6-542C-496B-862E-9FD81FA9FCBD}" srcId="{54A5C385-333B-4FFD-9BB3-0F8394FF7512}" destId="{CE69852E-3F6B-473C-8398-15D18A573A02}" srcOrd="0" destOrd="0" parTransId="{70188E0D-1F3E-454B-B73F-374B0EB1053A}" sibTransId="{0E0798E8-2A82-459F-81E0-9F8762BC06C7}"/>
    <dgm:cxn modelId="{477BC2D3-9BC5-4FCC-9D9D-D7B3840D7298}" srcId="{54A5C385-333B-4FFD-9BB3-0F8394FF7512}" destId="{4F0F9AE2-5E8C-4303-9804-A90943686284}" srcOrd="2" destOrd="0" parTransId="{BBB58CFA-CB80-44AD-8806-E15FEA0BF9D0}" sibTransId="{46E3D5F2-24AB-4C31-8FF6-F31CF331FD6A}"/>
    <dgm:cxn modelId="{19E376D8-03A0-4622-B9C8-9164AFD7E153}" type="presOf" srcId="{4F0F9AE2-5E8C-4303-9804-A90943686284}" destId="{C8ABA7FF-FC0A-4467-9522-B4A942BB69D3}" srcOrd="0" destOrd="0" presId="urn:microsoft.com/office/officeart/2005/8/layout/vList2"/>
    <dgm:cxn modelId="{26F6E6FF-2A13-4FF9-9D7E-2D69A2417394}" srcId="{54A5C385-333B-4FFD-9BB3-0F8394FF7512}" destId="{08BA1B5B-48E3-4BDC-A569-CD210FF884DD}" srcOrd="1" destOrd="0" parTransId="{2F1A55C0-09B6-4980-B820-CE62FFFF30D5}" sibTransId="{FDF95EDC-86FD-44FD-841A-A0B309F749A1}"/>
    <dgm:cxn modelId="{0BC86FB8-802D-403D-BE8F-C47F6AF1D369}" type="presParOf" srcId="{0A00E3FF-D49D-49F8-AA3C-626DF821ACC1}" destId="{36914B78-5C86-4241-9842-6F6BE4E8E23C}" srcOrd="0" destOrd="0" presId="urn:microsoft.com/office/officeart/2005/8/layout/vList2"/>
    <dgm:cxn modelId="{B7E955DF-BF58-43B0-80E3-6F084FEA181B}" type="presParOf" srcId="{0A00E3FF-D49D-49F8-AA3C-626DF821ACC1}" destId="{D438A0B1-D2CD-4192-B22B-56A7D15479A4}" srcOrd="1" destOrd="0" presId="urn:microsoft.com/office/officeart/2005/8/layout/vList2"/>
    <dgm:cxn modelId="{9C661525-E4C8-4EB7-BD55-5A94F9EC32DE}" type="presParOf" srcId="{0A00E3FF-D49D-49F8-AA3C-626DF821ACC1}" destId="{5324A45C-AADC-40BE-9F74-4F7D09570D43}" srcOrd="2" destOrd="0" presId="urn:microsoft.com/office/officeart/2005/8/layout/vList2"/>
    <dgm:cxn modelId="{519E1F39-C529-45F4-9FDD-2D79C7565ABA}" type="presParOf" srcId="{0A00E3FF-D49D-49F8-AA3C-626DF821ACC1}" destId="{49EBFF5A-500C-4904-B15F-0CEF9EB477C0}" srcOrd="3" destOrd="0" presId="urn:microsoft.com/office/officeart/2005/8/layout/vList2"/>
    <dgm:cxn modelId="{47E9FCBC-3B92-4301-90F9-2ED370D1CBFE}" type="presParOf" srcId="{0A00E3FF-D49D-49F8-AA3C-626DF821ACC1}" destId="{C8ABA7FF-FC0A-4467-9522-B4A942BB69D3}" srcOrd="4" destOrd="0" presId="urn:microsoft.com/office/officeart/2005/8/layout/vList2"/>
    <dgm:cxn modelId="{DB424FF0-9157-40EC-BE4C-B530BC6D6163}" type="presParOf" srcId="{0A00E3FF-D49D-49F8-AA3C-626DF821ACC1}" destId="{1AE67124-D11B-4F19-AF31-EB614DB1A49F}" srcOrd="5" destOrd="0" presId="urn:microsoft.com/office/officeart/2005/8/layout/vList2"/>
    <dgm:cxn modelId="{7CD65367-9970-4D8F-A8E6-14519D598BE8}" type="presParOf" srcId="{0A00E3FF-D49D-49F8-AA3C-626DF821ACC1}" destId="{384C2A1A-B458-4344-9B68-DD23AD66E65D}" srcOrd="6"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9.xml><?xml version="1.0" encoding="utf-8"?>
<dgm:dataModel xmlns:dgm="http://schemas.openxmlformats.org/drawingml/2006/diagram" xmlns:a="http://schemas.openxmlformats.org/drawingml/2006/main">
  <dgm:ptLst>
    <dgm:pt modelId="{54A5C385-333B-4FFD-9BB3-0F8394FF7512}" type="doc">
      <dgm:prSet loTypeId="urn:microsoft.com/office/officeart/2005/8/layout/pyramid2" loCatId="list" qsTypeId="urn:microsoft.com/office/officeart/2005/8/quickstyle/simple1#2" qsCatId="simple" csTypeId="urn:microsoft.com/office/officeart/2005/8/colors/accent1_2#2" csCatId="accent1" phldr="1"/>
      <dgm:spPr/>
      <dgm:t>
        <a:bodyPr/>
        <a:lstStyle/>
        <a:p>
          <a:endParaRPr lang="en-US"/>
        </a:p>
      </dgm:t>
    </dgm:pt>
    <dgm:pt modelId="{0FB41EA2-06D6-430B-8E78-700CD71BE14D}">
      <dgm:prSet/>
      <dgm:spPr/>
      <dgm:t>
        <a:bodyPr/>
        <a:lstStyle/>
        <a:p>
          <a:pPr rtl="0"/>
          <a:r>
            <a:rPr lang="en-US" dirty="0"/>
            <a:t>Cash Flow Can Be Distorted</a:t>
          </a:r>
        </a:p>
      </dgm:t>
    </dgm:pt>
    <dgm:pt modelId="{8A052775-224D-4EB7-8266-302F09CD887F}" type="parTrans" cxnId="{7D06C1F0-4097-49CC-B039-D72C865DCCE7}">
      <dgm:prSet/>
      <dgm:spPr/>
      <dgm:t>
        <a:bodyPr/>
        <a:lstStyle/>
        <a:p>
          <a:endParaRPr lang="en-US"/>
        </a:p>
      </dgm:t>
    </dgm:pt>
    <dgm:pt modelId="{9CB87F32-961B-4CEC-9536-D4071C66F5CC}" type="sibTrans" cxnId="{7D06C1F0-4097-49CC-B039-D72C865DCCE7}">
      <dgm:prSet/>
      <dgm:spPr/>
      <dgm:t>
        <a:bodyPr/>
        <a:lstStyle/>
        <a:p>
          <a:endParaRPr lang="en-US"/>
        </a:p>
      </dgm:t>
    </dgm:pt>
    <dgm:pt modelId="{4F0F9AE2-5E8C-4303-9804-A90943686284}">
      <dgm:prSet/>
      <dgm:spPr/>
      <dgm:t>
        <a:bodyPr/>
        <a:lstStyle/>
        <a:p>
          <a:pPr rtl="0"/>
          <a:r>
            <a:rPr lang="en-US" dirty="0"/>
            <a:t>Cash Flow Increasingly Managed by Firms</a:t>
          </a:r>
        </a:p>
      </dgm:t>
    </dgm:pt>
    <dgm:pt modelId="{BBB58CFA-CB80-44AD-8806-E15FEA0BF9D0}" type="parTrans" cxnId="{477BC2D3-9BC5-4FCC-9D9D-D7B3840D7298}">
      <dgm:prSet/>
      <dgm:spPr/>
      <dgm:t>
        <a:bodyPr/>
        <a:lstStyle/>
        <a:p>
          <a:endParaRPr lang="en-US"/>
        </a:p>
      </dgm:t>
    </dgm:pt>
    <dgm:pt modelId="{46E3D5F2-24AB-4C31-8FF6-F31CF331FD6A}" type="sibTrans" cxnId="{477BC2D3-9BC5-4FCC-9D9D-D7B3840D7298}">
      <dgm:prSet/>
      <dgm:spPr/>
      <dgm:t>
        <a:bodyPr/>
        <a:lstStyle/>
        <a:p>
          <a:endParaRPr lang="en-US"/>
        </a:p>
      </dgm:t>
    </dgm:pt>
    <dgm:pt modelId="{A36E4DF7-7681-48C9-BF58-FB22AB6CF1D8}">
      <dgm:prSet/>
      <dgm:spPr/>
      <dgm:t>
        <a:bodyPr/>
        <a:lstStyle/>
        <a:p>
          <a:pPr rtl="0"/>
          <a:r>
            <a:rPr lang="en-US" dirty="0"/>
            <a:t>FCFE More Volatile and More Frequently Negative</a:t>
          </a:r>
        </a:p>
      </dgm:t>
    </dgm:pt>
    <dgm:pt modelId="{A68A1687-BF0F-4E43-9F38-A2DD6DC1DD7E}" type="parTrans" cxnId="{CDD98534-0BD4-44BB-ABB4-6856CD03D5F8}">
      <dgm:prSet/>
      <dgm:spPr/>
      <dgm:t>
        <a:bodyPr/>
        <a:lstStyle/>
        <a:p>
          <a:endParaRPr lang="en-US"/>
        </a:p>
      </dgm:t>
    </dgm:pt>
    <dgm:pt modelId="{A4FF896A-6EE6-42FB-8E5C-B439B96FFA0B}" type="sibTrans" cxnId="{CDD98534-0BD4-44BB-ABB4-6856CD03D5F8}">
      <dgm:prSet/>
      <dgm:spPr/>
      <dgm:t>
        <a:bodyPr/>
        <a:lstStyle/>
        <a:p>
          <a:endParaRPr lang="en-US"/>
        </a:p>
      </dgm:t>
    </dgm:pt>
    <dgm:pt modelId="{3E1F5FD6-6109-4FE2-8C0F-B758E0902F6B}" type="pres">
      <dgm:prSet presAssocID="{54A5C385-333B-4FFD-9BB3-0F8394FF7512}" presName="compositeShape" presStyleCnt="0">
        <dgm:presLayoutVars>
          <dgm:dir/>
          <dgm:resizeHandles/>
        </dgm:presLayoutVars>
      </dgm:prSet>
      <dgm:spPr/>
    </dgm:pt>
    <dgm:pt modelId="{A7B8D7AD-EFBF-4765-BA53-24C712FFE0DF}" type="pres">
      <dgm:prSet presAssocID="{54A5C385-333B-4FFD-9BB3-0F8394FF7512}" presName="pyramid" presStyleLbl="node1" presStyleIdx="0" presStyleCnt="1"/>
      <dgm:spPr/>
    </dgm:pt>
    <dgm:pt modelId="{509A7732-0B57-4EF6-8532-7F171416735F}" type="pres">
      <dgm:prSet presAssocID="{54A5C385-333B-4FFD-9BB3-0F8394FF7512}" presName="theList" presStyleCnt="0"/>
      <dgm:spPr/>
    </dgm:pt>
    <dgm:pt modelId="{7B14ED97-34CD-4A3A-9571-3D434C93579F}" type="pres">
      <dgm:prSet presAssocID="{0FB41EA2-06D6-430B-8E78-700CD71BE14D}" presName="aNode" presStyleLbl="fgAcc1" presStyleIdx="0" presStyleCnt="3">
        <dgm:presLayoutVars>
          <dgm:bulletEnabled val="1"/>
        </dgm:presLayoutVars>
      </dgm:prSet>
      <dgm:spPr/>
    </dgm:pt>
    <dgm:pt modelId="{618A9F27-611E-4BDA-81DE-F5F5620FAB8B}" type="pres">
      <dgm:prSet presAssocID="{0FB41EA2-06D6-430B-8E78-700CD71BE14D}" presName="aSpace" presStyleCnt="0"/>
      <dgm:spPr/>
    </dgm:pt>
    <dgm:pt modelId="{309D9667-D19B-433E-BC87-10C241AA2214}" type="pres">
      <dgm:prSet presAssocID="{A36E4DF7-7681-48C9-BF58-FB22AB6CF1D8}" presName="aNode" presStyleLbl="fgAcc1" presStyleIdx="1" presStyleCnt="3">
        <dgm:presLayoutVars>
          <dgm:bulletEnabled val="1"/>
        </dgm:presLayoutVars>
      </dgm:prSet>
      <dgm:spPr/>
    </dgm:pt>
    <dgm:pt modelId="{DA1F028D-46D2-474E-AA3A-66E6D4CD44AC}" type="pres">
      <dgm:prSet presAssocID="{A36E4DF7-7681-48C9-BF58-FB22AB6CF1D8}" presName="aSpace" presStyleCnt="0"/>
      <dgm:spPr/>
    </dgm:pt>
    <dgm:pt modelId="{C1E8D792-49DB-49A3-A637-8BD2FC972C14}" type="pres">
      <dgm:prSet presAssocID="{4F0F9AE2-5E8C-4303-9804-A90943686284}" presName="aNode" presStyleLbl="fgAcc1" presStyleIdx="2" presStyleCnt="3">
        <dgm:presLayoutVars>
          <dgm:bulletEnabled val="1"/>
        </dgm:presLayoutVars>
      </dgm:prSet>
      <dgm:spPr/>
    </dgm:pt>
    <dgm:pt modelId="{D16DC7DB-32C2-4BF4-B3D9-FEC830654D30}" type="pres">
      <dgm:prSet presAssocID="{4F0F9AE2-5E8C-4303-9804-A90943686284}" presName="aSpace" presStyleCnt="0"/>
      <dgm:spPr/>
    </dgm:pt>
  </dgm:ptLst>
  <dgm:cxnLst>
    <dgm:cxn modelId="{CDD98534-0BD4-44BB-ABB4-6856CD03D5F8}" srcId="{54A5C385-333B-4FFD-9BB3-0F8394FF7512}" destId="{A36E4DF7-7681-48C9-BF58-FB22AB6CF1D8}" srcOrd="1" destOrd="0" parTransId="{A68A1687-BF0F-4E43-9F38-A2DD6DC1DD7E}" sibTransId="{A4FF896A-6EE6-42FB-8E5C-B439B96FFA0B}"/>
    <dgm:cxn modelId="{D199D93C-2AC1-4EAF-9740-3A2C7E1422E4}" type="presOf" srcId="{54A5C385-333B-4FFD-9BB3-0F8394FF7512}" destId="{3E1F5FD6-6109-4FE2-8C0F-B758E0902F6B}" srcOrd="0" destOrd="0" presId="urn:microsoft.com/office/officeart/2005/8/layout/pyramid2"/>
    <dgm:cxn modelId="{BD0C2458-DCA4-4CDF-8CD3-7EACB54B85ED}" type="presOf" srcId="{0FB41EA2-06D6-430B-8E78-700CD71BE14D}" destId="{7B14ED97-34CD-4A3A-9571-3D434C93579F}" srcOrd="0" destOrd="0" presId="urn:microsoft.com/office/officeart/2005/8/layout/pyramid2"/>
    <dgm:cxn modelId="{477BC2D3-9BC5-4FCC-9D9D-D7B3840D7298}" srcId="{54A5C385-333B-4FFD-9BB3-0F8394FF7512}" destId="{4F0F9AE2-5E8C-4303-9804-A90943686284}" srcOrd="2" destOrd="0" parTransId="{BBB58CFA-CB80-44AD-8806-E15FEA0BF9D0}" sibTransId="{46E3D5F2-24AB-4C31-8FF6-F31CF331FD6A}"/>
    <dgm:cxn modelId="{73C179E0-CE85-4801-A56B-E943FE6A4F3F}" type="presOf" srcId="{A36E4DF7-7681-48C9-BF58-FB22AB6CF1D8}" destId="{309D9667-D19B-433E-BC87-10C241AA2214}" srcOrd="0" destOrd="0" presId="urn:microsoft.com/office/officeart/2005/8/layout/pyramid2"/>
    <dgm:cxn modelId="{F29D49E2-B4EF-4E10-A310-8777A8B71158}" type="presOf" srcId="{4F0F9AE2-5E8C-4303-9804-A90943686284}" destId="{C1E8D792-49DB-49A3-A637-8BD2FC972C14}" srcOrd="0" destOrd="0" presId="urn:microsoft.com/office/officeart/2005/8/layout/pyramid2"/>
    <dgm:cxn modelId="{7D06C1F0-4097-49CC-B039-D72C865DCCE7}" srcId="{54A5C385-333B-4FFD-9BB3-0F8394FF7512}" destId="{0FB41EA2-06D6-430B-8E78-700CD71BE14D}" srcOrd="0" destOrd="0" parTransId="{8A052775-224D-4EB7-8266-302F09CD887F}" sibTransId="{9CB87F32-961B-4CEC-9536-D4071C66F5CC}"/>
    <dgm:cxn modelId="{67740F78-8CD0-46E8-B1FB-6234EB1ED310}" type="presParOf" srcId="{3E1F5FD6-6109-4FE2-8C0F-B758E0902F6B}" destId="{A7B8D7AD-EFBF-4765-BA53-24C712FFE0DF}" srcOrd="0" destOrd="0" presId="urn:microsoft.com/office/officeart/2005/8/layout/pyramid2"/>
    <dgm:cxn modelId="{0EE87061-8E3D-4234-8606-E05C0E7F5627}" type="presParOf" srcId="{3E1F5FD6-6109-4FE2-8C0F-B758E0902F6B}" destId="{509A7732-0B57-4EF6-8532-7F171416735F}" srcOrd="1" destOrd="0" presId="urn:microsoft.com/office/officeart/2005/8/layout/pyramid2"/>
    <dgm:cxn modelId="{C347F817-0A6C-4A05-B5CB-6193C4B30F3B}" type="presParOf" srcId="{509A7732-0B57-4EF6-8532-7F171416735F}" destId="{7B14ED97-34CD-4A3A-9571-3D434C93579F}" srcOrd="0" destOrd="0" presId="urn:microsoft.com/office/officeart/2005/8/layout/pyramid2"/>
    <dgm:cxn modelId="{484F12A1-B7D4-473B-8C20-00FDF06BC675}" type="presParOf" srcId="{509A7732-0B57-4EF6-8532-7F171416735F}" destId="{618A9F27-611E-4BDA-81DE-F5F5620FAB8B}" srcOrd="1" destOrd="0" presId="urn:microsoft.com/office/officeart/2005/8/layout/pyramid2"/>
    <dgm:cxn modelId="{CF883A77-CDF2-4C2A-B174-1430E26BED78}" type="presParOf" srcId="{509A7732-0B57-4EF6-8532-7F171416735F}" destId="{309D9667-D19B-433E-BC87-10C241AA2214}" srcOrd="2" destOrd="0" presId="urn:microsoft.com/office/officeart/2005/8/layout/pyramid2"/>
    <dgm:cxn modelId="{05502B7A-45BF-41B3-8ACE-7717021E9FDB}" type="presParOf" srcId="{509A7732-0B57-4EF6-8532-7F171416735F}" destId="{DA1F028D-46D2-474E-AA3A-66E6D4CD44AC}" srcOrd="3" destOrd="0" presId="urn:microsoft.com/office/officeart/2005/8/layout/pyramid2"/>
    <dgm:cxn modelId="{6BB20B34-6F86-49E9-8E87-C82987711C2F}" type="presParOf" srcId="{509A7732-0B57-4EF6-8532-7F171416735F}" destId="{C1E8D792-49DB-49A3-A637-8BD2FC972C14}" srcOrd="4" destOrd="0" presId="urn:microsoft.com/office/officeart/2005/8/layout/pyramid2"/>
    <dgm:cxn modelId="{FE21B262-986F-4A14-BD6E-E3085EE46DA8}" type="presParOf" srcId="{509A7732-0B57-4EF6-8532-7F171416735F}" destId="{D16DC7DB-32C2-4BF4-B3D9-FEC830654D30}"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0.xml><?xml version="1.0" encoding="utf-8"?>
<dgm:dataModel xmlns:dgm="http://schemas.openxmlformats.org/drawingml/2006/diagram" xmlns:a="http://schemas.openxmlformats.org/drawingml/2006/main">
  <dgm:ptLst>
    <dgm:pt modelId="{98EBF1CC-64D5-40C3-B05C-CF3042B9C16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D4C26272-B780-4D74-8428-8B5D0752DFCC}">
      <dgm:prSet phldrT="[Text]"/>
      <dgm:spPr/>
      <dgm:t>
        <a:bodyPr/>
        <a:lstStyle/>
        <a:p>
          <a:r>
            <a:rPr lang="en-US" dirty="0"/>
            <a:t>CF</a:t>
          </a:r>
        </a:p>
      </dgm:t>
    </dgm:pt>
    <dgm:pt modelId="{5E9959BD-BBA9-46ED-9352-5828A05A28AC}" type="parTrans" cxnId="{E54F4C35-5C53-4E2A-B2BB-51E163D3192B}">
      <dgm:prSet/>
      <dgm:spPr/>
      <dgm:t>
        <a:bodyPr/>
        <a:lstStyle/>
        <a:p>
          <a:endParaRPr lang="en-US"/>
        </a:p>
      </dgm:t>
    </dgm:pt>
    <dgm:pt modelId="{0EABA1D0-7696-42BD-9F32-686BA23D41BE}" type="sibTrans" cxnId="{E54F4C35-5C53-4E2A-B2BB-51E163D3192B}">
      <dgm:prSet/>
      <dgm:spPr/>
      <dgm:t>
        <a:bodyPr/>
        <a:lstStyle/>
        <a:p>
          <a:endParaRPr lang="en-US"/>
        </a:p>
      </dgm:t>
    </dgm:pt>
    <dgm:pt modelId="{CD63EF64-80D4-4617-9E8E-DA6D8A88CAC6}">
      <dgm:prSet phldrT="[Text]"/>
      <dgm:spPr/>
      <dgm:t>
        <a:bodyPr/>
        <a:lstStyle/>
        <a:p>
          <a:r>
            <a:rPr lang="en-US" dirty="0"/>
            <a:t>CFO</a:t>
          </a:r>
        </a:p>
      </dgm:t>
    </dgm:pt>
    <dgm:pt modelId="{C5F92B10-BE4C-48D5-8364-76AD3CB73A88}" type="parTrans" cxnId="{1E098E8F-22BD-47C4-8546-51ECD298B35F}">
      <dgm:prSet/>
      <dgm:spPr/>
      <dgm:t>
        <a:bodyPr/>
        <a:lstStyle/>
        <a:p>
          <a:endParaRPr lang="en-US"/>
        </a:p>
      </dgm:t>
    </dgm:pt>
    <dgm:pt modelId="{5A83E2CC-500D-4072-B364-BE36CD4D75BB}" type="sibTrans" cxnId="{1E098E8F-22BD-47C4-8546-51ECD298B35F}">
      <dgm:prSet/>
      <dgm:spPr/>
      <dgm:t>
        <a:bodyPr/>
        <a:lstStyle/>
        <a:p>
          <a:endParaRPr lang="en-US"/>
        </a:p>
      </dgm:t>
    </dgm:pt>
    <dgm:pt modelId="{6F71B9E2-86A6-4A27-B599-884FC0B7311B}">
      <dgm:prSet phldrT="[Text]"/>
      <dgm:spPr/>
      <dgm:t>
        <a:bodyPr/>
        <a:lstStyle/>
        <a:p>
          <a:r>
            <a:rPr lang="en-US" dirty="0"/>
            <a:t>FCFE</a:t>
          </a:r>
        </a:p>
      </dgm:t>
    </dgm:pt>
    <dgm:pt modelId="{0B028B98-61B2-45A3-9904-1B5642895DB3}" type="parTrans" cxnId="{41B97ABC-ACCD-4A52-82CC-7892E16BE68F}">
      <dgm:prSet/>
      <dgm:spPr/>
      <dgm:t>
        <a:bodyPr/>
        <a:lstStyle/>
        <a:p>
          <a:endParaRPr lang="en-US"/>
        </a:p>
      </dgm:t>
    </dgm:pt>
    <dgm:pt modelId="{97A83DEC-B3AF-4455-988C-9B42FCADDF9C}" type="sibTrans" cxnId="{41B97ABC-ACCD-4A52-82CC-7892E16BE68F}">
      <dgm:prSet/>
      <dgm:spPr/>
      <dgm:t>
        <a:bodyPr/>
        <a:lstStyle/>
        <a:p>
          <a:endParaRPr lang="en-US"/>
        </a:p>
      </dgm:t>
    </dgm:pt>
    <dgm:pt modelId="{33EC5C45-B158-4E8E-B002-382B075A5B2C}">
      <dgm:prSet phldrT="[Text]"/>
      <dgm:spPr/>
      <dgm:t>
        <a:bodyPr/>
        <a:lstStyle/>
        <a:p>
          <a:r>
            <a:rPr lang="en-US" dirty="0"/>
            <a:t>EBITDA</a:t>
          </a:r>
        </a:p>
      </dgm:t>
    </dgm:pt>
    <dgm:pt modelId="{14955EA2-362B-4208-8BD9-AE1CED411801}" type="parTrans" cxnId="{FC2726B1-C040-4F6A-9046-4EC699860FD7}">
      <dgm:prSet/>
      <dgm:spPr/>
      <dgm:t>
        <a:bodyPr/>
        <a:lstStyle/>
        <a:p>
          <a:endParaRPr lang="en-US"/>
        </a:p>
      </dgm:t>
    </dgm:pt>
    <dgm:pt modelId="{08CEBCA7-6D11-4989-B468-C91A4D685E67}" type="sibTrans" cxnId="{FC2726B1-C040-4F6A-9046-4EC699860FD7}">
      <dgm:prSet/>
      <dgm:spPr/>
      <dgm:t>
        <a:bodyPr/>
        <a:lstStyle/>
        <a:p>
          <a:endParaRPr lang="en-US"/>
        </a:p>
      </dgm:t>
    </dgm:pt>
    <dgm:pt modelId="{C3D564F3-41B2-47C9-B05F-04C08C5B7613}">
      <dgm:prSet phldrT="[Text]"/>
      <dgm:spPr/>
      <dgm:t>
        <a:bodyPr/>
        <a:lstStyle/>
        <a:p>
          <a:r>
            <a:rPr lang="en-US" dirty="0">
              <a:solidFill>
                <a:schemeClr val="tx1"/>
              </a:solidFill>
              <a:latin typeface="Arial" charset="0"/>
              <a:ea typeface="+mn-ea"/>
              <a:cs typeface="+mn-cs"/>
            </a:rPr>
            <a:t>Earnings + Depreciation + Amortization + Depletion</a:t>
          </a:r>
          <a:endParaRPr lang="en-US" dirty="0">
            <a:solidFill>
              <a:schemeClr val="tx1"/>
            </a:solidFill>
          </a:endParaRPr>
        </a:p>
      </dgm:t>
    </dgm:pt>
    <dgm:pt modelId="{DA3A788E-C9DB-4D93-9D42-3CA4E28F8E6A}" type="parTrans" cxnId="{A3CBFD35-03F4-4110-9644-ECE6B9AD482A}">
      <dgm:prSet/>
      <dgm:spPr/>
      <dgm:t>
        <a:bodyPr/>
        <a:lstStyle/>
        <a:p>
          <a:endParaRPr lang="en-US"/>
        </a:p>
      </dgm:t>
    </dgm:pt>
    <dgm:pt modelId="{86A22289-9653-4EEE-AE17-642CFCB7A7A0}" type="sibTrans" cxnId="{A3CBFD35-03F4-4110-9644-ECE6B9AD482A}">
      <dgm:prSet/>
      <dgm:spPr/>
      <dgm:t>
        <a:bodyPr/>
        <a:lstStyle/>
        <a:p>
          <a:endParaRPr lang="en-US"/>
        </a:p>
      </dgm:t>
    </dgm:pt>
    <dgm:pt modelId="{8EF14ED9-208C-4756-A7CA-9AC34830F7A8}">
      <dgm:prSet phldrT="[Text]"/>
      <dgm:spPr/>
      <dgm:t>
        <a:bodyPr/>
        <a:lstStyle/>
        <a:p>
          <a:r>
            <a:rPr lang="en-US" dirty="0"/>
            <a:t>From statement of cash flows</a:t>
          </a:r>
        </a:p>
      </dgm:t>
    </dgm:pt>
    <dgm:pt modelId="{93117C4C-24A9-4799-A91D-F9E5E91DC9CD}" type="parTrans" cxnId="{AB40F932-8976-45CD-BFD9-6AA312BCF16C}">
      <dgm:prSet/>
      <dgm:spPr/>
      <dgm:t>
        <a:bodyPr/>
        <a:lstStyle/>
        <a:p>
          <a:endParaRPr lang="en-US"/>
        </a:p>
      </dgm:t>
    </dgm:pt>
    <dgm:pt modelId="{9C3F14CA-207C-46CA-B539-C8B515A12653}" type="sibTrans" cxnId="{AB40F932-8976-45CD-BFD9-6AA312BCF16C}">
      <dgm:prSet/>
      <dgm:spPr/>
      <dgm:t>
        <a:bodyPr/>
        <a:lstStyle/>
        <a:p>
          <a:endParaRPr lang="en-US"/>
        </a:p>
      </dgm:t>
    </dgm:pt>
    <dgm:pt modelId="{41E245F9-B02D-4655-9C02-27B6E324D124}">
      <dgm:prSet phldrT="[Text]"/>
      <dgm:spPr/>
      <dgm:t>
        <a:bodyPr/>
        <a:lstStyle/>
        <a:p>
          <a:r>
            <a:rPr lang="en-US" dirty="0"/>
            <a:t>Most valid but volatile</a:t>
          </a:r>
        </a:p>
      </dgm:t>
    </dgm:pt>
    <dgm:pt modelId="{96C8C9D1-35ED-481A-892C-DB63FE9A05EC}" type="parTrans" cxnId="{E8884075-C5A4-4E47-9959-137F2F49A70C}">
      <dgm:prSet/>
      <dgm:spPr/>
      <dgm:t>
        <a:bodyPr/>
        <a:lstStyle/>
        <a:p>
          <a:endParaRPr lang="en-US"/>
        </a:p>
      </dgm:t>
    </dgm:pt>
    <dgm:pt modelId="{933D9114-D9EA-42A8-AE38-4FF1C00D57E6}" type="sibTrans" cxnId="{E8884075-C5A4-4E47-9959-137F2F49A70C}">
      <dgm:prSet/>
      <dgm:spPr/>
      <dgm:t>
        <a:bodyPr/>
        <a:lstStyle/>
        <a:p>
          <a:endParaRPr lang="en-US"/>
        </a:p>
      </dgm:t>
    </dgm:pt>
    <dgm:pt modelId="{72429427-46AA-414F-82CB-DD38AC9C07AB}">
      <dgm:prSet phldrT="[Text]"/>
      <dgm:spPr/>
      <dgm:t>
        <a:bodyPr/>
        <a:lstStyle/>
        <a:p>
          <a:r>
            <a:rPr lang="en-US" dirty="0"/>
            <a:t>Best used with enterprise value</a:t>
          </a:r>
        </a:p>
      </dgm:t>
    </dgm:pt>
    <dgm:pt modelId="{4F140F5F-B5B8-4960-964A-1403B7EE2DAE}" type="parTrans" cxnId="{2844ED27-F80A-4249-9769-20F94ABE1489}">
      <dgm:prSet/>
      <dgm:spPr/>
      <dgm:t>
        <a:bodyPr/>
        <a:lstStyle/>
        <a:p>
          <a:endParaRPr lang="en-US"/>
        </a:p>
      </dgm:t>
    </dgm:pt>
    <dgm:pt modelId="{70D934EC-D3A7-42F4-BD81-F099C8046A13}" type="sibTrans" cxnId="{2844ED27-F80A-4249-9769-20F94ABE1489}">
      <dgm:prSet/>
      <dgm:spPr/>
      <dgm:t>
        <a:bodyPr/>
        <a:lstStyle/>
        <a:p>
          <a:endParaRPr lang="en-US"/>
        </a:p>
      </dgm:t>
    </dgm:pt>
    <dgm:pt modelId="{CD8B3491-5ADF-43B3-A2BA-5E4BD034BF47}" type="pres">
      <dgm:prSet presAssocID="{98EBF1CC-64D5-40C3-B05C-CF3042B9C161}" presName="Name0" presStyleCnt="0">
        <dgm:presLayoutVars>
          <dgm:dir/>
          <dgm:animLvl val="lvl"/>
          <dgm:resizeHandles val="exact"/>
        </dgm:presLayoutVars>
      </dgm:prSet>
      <dgm:spPr/>
    </dgm:pt>
    <dgm:pt modelId="{D597B332-C5D5-4FC4-87CA-5054BA588350}" type="pres">
      <dgm:prSet presAssocID="{D4C26272-B780-4D74-8428-8B5D0752DFCC}" presName="linNode" presStyleCnt="0"/>
      <dgm:spPr/>
    </dgm:pt>
    <dgm:pt modelId="{9010BE75-254D-4B95-9143-F1C5E8BAD7B1}" type="pres">
      <dgm:prSet presAssocID="{D4C26272-B780-4D74-8428-8B5D0752DFCC}" presName="parentText" presStyleLbl="node1" presStyleIdx="0" presStyleCnt="4">
        <dgm:presLayoutVars>
          <dgm:chMax val="1"/>
          <dgm:bulletEnabled val="1"/>
        </dgm:presLayoutVars>
      </dgm:prSet>
      <dgm:spPr/>
    </dgm:pt>
    <dgm:pt modelId="{64FC01A7-F8EB-4C8C-BAD1-CDFE7C9F6249}" type="pres">
      <dgm:prSet presAssocID="{D4C26272-B780-4D74-8428-8B5D0752DFCC}" presName="descendantText" presStyleLbl="alignAccFollowNode1" presStyleIdx="0" presStyleCnt="4">
        <dgm:presLayoutVars>
          <dgm:bulletEnabled val="1"/>
        </dgm:presLayoutVars>
      </dgm:prSet>
      <dgm:spPr/>
    </dgm:pt>
    <dgm:pt modelId="{2C6DF0B4-0FE5-4858-8D73-226C871F1DC5}" type="pres">
      <dgm:prSet presAssocID="{0EABA1D0-7696-42BD-9F32-686BA23D41BE}" presName="sp" presStyleCnt="0"/>
      <dgm:spPr/>
    </dgm:pt>
    <dgm:pt modelId="{A08C5D57-C769-4517-956E-170E8CBD062F}" type="pres">
      <dgm:prSet presAssocID="{CD63EF64-80D4-4617-9E8E-DA6D8A88CAC6}" presName="linNode" presStyleCnt="0"/>
      <dgm:spPr/>
    </dgm:pt>
    <dgm:pt modelId="{03F1DA61-35DB-463C-A67C-65DDD7478341}" type="pres">
      <dgm:prSet presAssocID="{CD63EF64-80D4-4617-9E8E-DA6D8A88CAC6}" presName="parentText" presStyleLbl="node1" presStyleIdx="1" presStyleCnt="4">
        <dgm:presLayoutVars>
          <dgm:chMax val="1"/>
          <dgm:bulletEnabled val="1"/>
        </dgm:presLayoutVars>
      </dgm:prSet>
      <dgm:spPr/>
    </dgm:pt>
    <dgm:pt modelId="{44212FFF-A18C-4F4A-934A-6AEF29B25E05}" type="pres">
      <dgm:prSet presAssocID="{CD63EF64-80D4-4617-9E8E-DA6D8A88CAC6}" presName="descendantText" presStyleLbl="alignAccFollowNode1" presStyleIdx="1" presStyleCnt="4">
        <dgm:presLayoutVars>
          <dgm:bulletEnabled val="1"/>
        </dgm:presLayoutVars>
      </dgm:prSet>
      <dgm:spPr/>
    </dgm:pt>
    <dgm:pt modelId="{81A24B2D-7823-4388-B09B-A109E684C2E2}" type="pres">
      <dgm:prSet presAssocID="{5A83E2CC-500D-4072-B364-BE36CD4D75BB}" presName="sp" presStyleCnt="0"/>
      <dgm:spPr/>
    </dgm:pt>
    <dgm:pt modelId="{B963D093-B745-43AC-A4FF-608F7CC026D8}" type="pres">
      <dgm:prSet presAssocID="{6F71B9E2-86A6-4A27-B599-884FC0B7311B}" presName="linNode" presStyleCnt="0"/>
      <dgm:spPr/>
    </dgm:pt>
    <dgm:pt modelId="{C2759E3F-2469-41BB-880A-6A64F6594184}" type="pres">
      <dgm:prSet presAssocID="{6F71B9E2-86A6-4A27-B599-884FC0B7311B}" presName="parentText" presStyleLbl="node1" presStyleIdx="2" presStyleCnt="4">
        <dgm:presLayoutVars>
          <dgm:chMax val="1"/>
          <dgm:bulletEnabled val="1"/>
        </dgm:presLayoutVars>
      </dgm:prSet>
      <dgm:spPr/>
    </dgm:pt>
    <dgm:pt modelId="{8973A71E-8D1D-4661-B5B4-E203A91515ED}" type="pres">
      <dgm:prSet presAssocID="{6F71B9E2-86A6-4A27-B599-884FC0B7311B}" presName="descendantText" presStyleLbl="alignAccFollowNode1" presStyleIdx="2" presStyleCnt="4">
        <dgm:presLayoutVars>
          <dgm:bulletEnabled val="1"/>
        </dgm:presLayoutVars>
      </dgm:prSet>
      <dgm:spPr/>
    </dgm:pt>
    <dgm:pt modelId="{1DE615F5-CC9E-40EB-A59C-0CA320789DF3}" type="pres">
      <dgm:prSet presAssocID="{97A83DEC-B3AF-4455-988C-9B42FCADDF9C}" presName="sp" presStyleCnt="0"/>
      <dgm:spPr/>
    </dgm:pt>
    <dgm:pt modelId="{13A200EF-3F19-486D-8230-65EE9489E0BE}" type="pres">
      <dgm:prSet presAssocID="{33EC5C45-B158-4E8E-B002-382B075A5B2C}" presName="linNode" presStyleCnt="0"/>
      <dgm:spPr/>
    </dgm:pt>
    <dgm:pt modelId="{F8DC8221-B0DE-4371-A0B3-48AAEF86BA99}" type="pres">
      <dgm:prSet presAssocID="{33EC5C45-B158-4E8E-B002-382B075A5B2C}" presName="parentText" presStyleLbl="node1" presStyleIdx="3" presStyleCnt="4">
        <dgm:presLayoutVars>
          <dgm:chMax val="1"/>
          <dgm:bulletEnabled val="1"/>
        </dgm:presLayoutVars>
      </dgm:prSet>
      <dgm:spPr/>
    </dgm:pt>
    <dgm:pt modelId="{F8200D77-98BB-4514-B1A0-29ECF1DB2CF3}" type="pres">
      <dgm:prSet presAssocID="{33EC5C45-B158-4E8E-B002-382B075A5B2C}" presName="descendantText" presStyleLbl="alignAccFollowNode1" presStyleIdx="3" presStyleCnt="4">
        <dgm:presLayoutVars>
          <dgm:bulletEnabled val="1"/>
        </dgm:presLayoutVars>
      </dgm:prSet>
      <dgm:spPr/>
    </dgm:pt>
  </dgm:ptLst>
  <dgm:cxnLst>
    <dgm:cxn modelId="{32EC4A11-E633-427F-B07D-B53DD0ED4C8B}" type="presOf" srcId="{6F71B9E2-86A6-4A27-B599-884FC0B7311B}" destId="{C2759E3F-2469-41BB-880A-6A64F6594184}" srcOrd="0" destOrd="0" presId="urn:microsoft.com/office/officeart/2005/8/layout/vList5"/>
    <dgm:cxn modelId="{2844ED27-F80A-4249-9769-20F94ABE1489}" srcId="{33EC5C45-B158-4E8E-B002-382B075A5B2C}" destId="{72429427-46AA-414F-82CB-DD38AC9C07AB}" srcOrd="0" destOrd="0" parTransId="{4F140F5F-B5B8-4960-964A-1403B7EE2DAE}" sibTransId="{70D934EC-D3A7-42F4-BD81-F099C8046A13}"/>
    <dgm:cxn modelId="{AB40F932-8976-45CD-BFD9-6AA312BCF16C}" srcId="{CD63EF64-80D4-4617-9E8E-DA6D8A88CAC6}" destId="{8EF14ED9-208C-4756-A7CA-9AC34830F7A8}" srcOrd="0" destOrd="0" parTransId="{93117C4C-24A9-4799-A91D-F9E5E91DC9CD}" sibTransId="{9C3F14CA-207C-46CA-B539-C8B515A12653}"/>
    <dgm:cxn modelId="{E54F4C35-5C53-4E2A-B2BB-51E163D3192B}" srcId="{98EBF1CC-64D5-40C3-B05C-CF3042B9C161}" destId="{D4C26272-B780-4D74-8428-8B5D0752DFCC}" srcOrd="0" destOrd="0" parTransId="{5E9959BD-BBA9-46ED-9352-5828A05A28AC}" sibTransId="{0EABA1D0-7696-42BD-9F32-686BA23D41BE}"/>
    <dgm:cxn modelId="{A3CBFD35-03F4-4110-9644-ECE6B9AD482A}" srcId="{D4C26272-B780-4D74-8428-8B5D0752DFCC}" destId="{C3D564F3-41B2-47C9-B05F-04C08C5B7613}" srcOrd="0" destOrd="0" parTransId="{DA3A788E-C9DB-4D93-9D42-3CA4E28F8E6A}" sibTransId="{86A22289-9653-4EEE-AE17-642CFCB7A7A0}"/>
    <dgm:cxn modelId="{193B3D64-BDC6-42F7-95F4-094058213363}" type="presOf" srcId="{98EBF1CC-64D5-40C3-B05C-CF3042B9C161}" destId="{CD8B3491-5ADF-43B3-A2BA-5E4BD034BF47}" srcOrd="0" destOrd="0" presId="urn:microsoft.com/office/officeart/2005/8/layout/vList5"/>
    <dgm:cxn modelId="{F3BEF051-77DA-4A7B-89CC-4B1CBA26AA80}" type="presOf" srcId="{72429427-46AA-414F-82CB-DD38AC9C07AB}" destId="{F8200D77-98BB-4514-B1A0-29ECF1DB2CF3}" srcOrd="0" destOrd="0" presId="urn:microsoft.com/office/officeart/2005/8/layout/vList5"/>
    <dgm:cxn modelId="{7F974773-FE26-4AE8-8268-F0EDEAD22746}" type="presOf" srcId="{41E245F9-B02D-4655-9C02-27B6E324D124}" destId="{8973A71E-8D1D-4661-B5B4-E203A91515ED}" srcOrd="0" destOrd="0" presId="urn:microsoft.com/office/officeart/2005/8/layout/vList5"/>
    <dgm:cxn modelId="{E8884075-C5A4-4E47-9959-137F2F49A70C}" srcId="{6F71B9E2-86A6-4A27-B599-884FC0B7311B}" destId="{41E245F9-B02D-4655-9C02-27B6E324D124}" srcOrd="0" destOrd="0" parTransId="{96C8C9D1-35ED-481A-892C-DB63FE9A05EC}" sibTransId="{933D9114-D9EA-42A8-AE38-4FF1C00D57E6}"/>
    <dgm:cxn modelId="{5963F982-46E8-4C64-875B-613F7D63A7CE}" type="presOf" srcId="{CD63EF64-80D4-4617-9E8E-DA6D8A88CAC6}" destId="{03F1DA61-35DB-463C-A67C-65DDD7478341}" srcOrd="0" destOrd="0" presId="urn:microsoft.com/office/officeart/2005/8/layout/vList5"/>
    <dgm:cxn modelId="{1E098E8F-22BD-47C4-8546-51ECD298B35F}" srcId="{98EBF1CC-64D5-40C3-B05C-CF3042B9C161}" destId="{CD63EF64-80D4-4617-9E8E-DA6D8A88CAC6}" srcOrd="1" destOrd="0" parTransId="{C5F92B10-BE4C-48D5-8364-76AD3CB73A88}" sibTransId="{5A83E2CC-500D-4072-B364-BE36CD4D75BB}"/>
    <dgm:cxn modelId="{FC2726B1-C040-4F6A-9046-4EC699860FD7}" srcId="{98EBF1CC-64D5-40C3-B05C-CF3042B9C161}" destId="{33EC5C45-B158-4E8E-B002-382B075A5B2C}" srcOrd="3" destOrd="0" parTransId="{14955EA2-362B-4208-8BD9-AE1CED411801}" sibTransId="{08CEBCA7-6D11-4989-B468-C91A4D685E67}"/>
    <dgm:cxn modelId="{41B97ABC-ACCD-4A52-82CC-7892E16BE68F}" srcId="{98EBF1CC-64D5-40C3-B05C-CF3042B9C161}" destId="{6F71B9E2-86A6-4A27-B599-884FC0B7311B}" srcOrd="2" destOrd="0" parTransId="{0B028B98-61B2-45A3-9904-1B5642895DB3}" sibTransId="{97A83DEC-B3AF-4455-988C-9B42FCADDF9C}"/>
    <dgm:cxn modelId="{4A7A38D2-A6BA-4F86-84C3-CC5920419CFA}" type="presOf" srcId="{8EF14ED9-208C-4756-A7CA-9AC34830F7A8}" destId="{44212FFF-A18C-4F4A-934A-6AEF29B25E05}" srcOrd="0" destOrd="0" presId="urn:microsoft.com/office/officeart/2005/8/layout/vList5"/>
    <dgm:cxn modelId="{537FADE2-EFD9-4EB7-89BC-5DFCD5A7AB4B}" type="presOf" srcId="{33EC5C45-B158-4E8E-B002-382B075A5B2C}" destId="{F8DC8221-B0DE-4371-A0B3-48AAEF86BA99}" srcOrd="0" destOrd="0" presId="urn:microsoft.com/office/officeart/2005/8/layout/vList5"/>
    <dgm:cxn modelId="{A4C684EA-4B2E-4261-8BBF-EC46DF4CCB08}" type="presOf" srcId="{C3D564F3-41B2-47C9-B05F-04C08C5B7613}" destId="{64FC01A7-F8EB-4C8C-BAD1-CDFE7C9F6249}" srcOrd="0" destOrd="0" presId="urn:microsoft.com/office/officeart/2005/8/layout/vList5"/>
    <dgm:cxn modelId="{588CCFF0-8A2B-4DD0-8245-1EA05BC69211}" type="presOf" srcId="{D4C26272-B780-4D74-8428-8B5D0752DFCC}" destId="{9010BE75-254D-4B95-9143-F1C5E8BAD7B1}" srcOrd="0" destOrd="0" presId="urn:microsoft.com/office/officeart/2005/8/layout/vList5"/>
    <dgm:cxn modelId="{C93E143B-810F-4438-87AC-8E656EB91A59}" type="presParOf" srcId="{CD8B3491-5ADF-43B3-A2BA-5E4BD034BF47}" destId="{D597B332-C5D5-4FC4-87CA-5054BA588350}" srcOrd="0" destOrd="0" presId="urn:microsoft.com/office/officeart/2005/8/layout/vList5"/>
    <dgm:cxn modelId="{5FE77848-E61C-479B-BDD4-8C662C83CDDD}" type="presParOf" srcId="{D597B332-C5D5-4FC4-87CA-5054BA588350}" destId="{9010BE75-254D-4B95-9143-F1C5E8BAD7B1}" srcOrd="0" destOrd="0" presId="urn:microsoft.com/office/officeart/2005/8/layout/vList5"/>
    <dgm:cxn modelId="{96C29EB0-B7E9-4F1B-8F5D-B6F290178CC2}" type="presParOf" srcId="{D597B332-C5D5-4FC4-87CA-5054BA588350}" destId="{64FC01A7-F8EB-4C8C-BAD1-CDFE7C9F6249}" srcOrd="1" destOrd="0" presId="urn:microsoft.com/office/officeart/2005/8/layout/vList5"/>
    <dgm:cxn modelId="{0128F570-7B1E-4A86-8E7E-91F385871863}" type="presParOf" srcId="{CD8B3491-5ADF-43B3-A2BA-5E4BD034BF47}" destId="{2C6DF0B4-0FE5-4858-8D73-226C871F1DC5}" srcOrd="1" destOrd="0" presId="urn:microsoft.com/office/officeart/2005/8/layout/vList5"/>
    <dgm:cxn modelId="{1CB7CBA5-4B31-4D47-93D0-069BC4630B62}" type="presParOf" srcId="{CD8B3491-5ADF-43B3-A2BA-5E4BD034BF47}" destId="{A08C5D57-C769-4517-956E-170E8CBD062F}" srcOrd="2" destOrd="0" presId="urn:microsoft.com/office/officeart/2005/8/layout/vList5"/>
    <dgm:cxn modelId="{68F68C3F-BAAA-4542-AB4A-F4DF9479ACAF}" type="presParOf" srcId="{A08C5D57-C769-4517-956E-170E8CBD062F}" destId="{03F1DA61-35DB-463C-A67C-65DDD7478341}" srcOrd="0" destOrd="0" presId="urn:microsoft.com/office/officeart/2005/8/layout/vList5"/>
    <dgm:cxn modelId="{7361BC4E-3E19-4DB3-8362-98EF68726B4D}" type="presParOf" srcId="{A08C5D57-C769-4517-956E-170E8CBD062F}" destId="{44212FFF-A18C-4F4A-934A-6AEF29B25E05}" srcOrd="1" destOrd="0" presId="urn:microsoft.com/office/officeart/2005/8/layout/vList5"/>
    <dgm:cxn modelId="{354D75DC-4E2F-4512-BB35-5D9984527573}" type="presParOf" srcId="{CD8B3491-5ADF-43B3-A2BA-5E4BD034BF47}" destId="{81A24B2D-7823-4388-B09B-A109E684C2E2}" srcOrd="3" destOrd="0" presId="urn:microsoft.com/office/officeart/2005/8/layout/vList5"/>
    <dgm:cxn modelId="{2B693577-0259-44DF-A273-DC1C1ECF0F94}" type="presParOf" srcId="{CD8B3491-5ADF-43B3-A2BA-5E4BD034BF47}" destId="{B963D093-B745-43AC-A4FF-608F7CC026D8}" srcOrd="4" destOrd="0" presId="urn:microsoft.com/office/officeart/2005/8/layout/vList5"/>
    <dgm:cxn modelId="{536C53C5-C7BF-4F8B-9B02-18081ECB25FE}" type="presParOf" srcId="{B963D093-B745-43AC-A4FF-608F7CC026D8}" destId="{C2759E3F-2469-41BB-880A-6A64F6594184}" srcOrd="0" destOrd="0" presId="urn:microsoft.com/office/officeart/2005/8/layout/vList5"/>
    <dgm:cxn modelId="{547774F6-3C9F-4B06-A2AC-54D0F878CA0C}" type="presParOf" srcId="{B963D093-B745-43AC-A4FF-608F7CC026D8}" destId="{8973A71E-8D1D-4661-B5B4-E203A91515ED}" srcOrd="1" destOrd="0" presId="urn:microsoft.com/office/officeart/2005/8/layout/vList5"/>
    <dgm:cxn modelId="{7B508779-E317-4DEB-BC18-0B19554279B8}" type="presParOf" srcId="{CD8B3491-5ADF-43B3-A2BA-5E4BD034BF47}" destId="{1DE615F5-CC9E-40EB-A59C-0CA320789DF3}" srcOrd="5" destOrd="0" presId="urn:microsoft.com/office/officeart/2005/8/layout/vList5"/>
    <dgm:cxn modelId="{E6B10A5A-ABA7-4D6A-8118-33763496C005}" type="presParOf" srcId="{CD8B3491-5ADF-43B3-A2BA-5E4BD034BF47}" destId="{13A200EF-3F19-486D-8230-65EE9489E0BE}" srcOrd="6" destOrd="0" presId="urn:microsoft.com/office/officeart/2005/8/layout/vList5"/>
    <dgm:cxn modelId="{C77D669E-8302-4695-BBE7-44037312117A}" type="presParOf" srcId="{13A200EF-3F19-486D-8230-65EE9489E0BE}" destId="{F8DC8221-B0DE-4371-A0B3-48AAEF86BA99}" srcOrd="0" destOrd="0" presId="urn:microsoft.com/office/officeart/2005/8/layout/vList5"/>
    <dgm:cxn modelId="{FEF14F33-7CC4-4B21-8F35-63C7AED2B9CA}" type="presParOf" srcId="{13A200EF-3F19-486D-8230-65EE9489E0BE}" destId="{F8200D77-98BB-4514-B1A0-29ECF1DB2CF3}"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1.xml><?xml version="1.0" encoding="utf-8"?>
<dgm:dataModel xmlns:dgm="http://schemas.openxmlformats.org/drawingml/2006/diagram" xmlns:a="http://schemas.openxmlformats.org/drawingml/2006/main">
  <dgm:ptLst>
    <dgm:pt modelId="{54A5C385-333B-4FFD-9BB3-0F8394FF7512}" type="doc">
      <dgm:prSet loTypeId="urn:microsoft.com/office/officeart/2005/8/layout/lProcess2" loCatId="list" qsTypeId="urn:microsoft.com/office/officeart/2005/8/quickstyle/simple1#2" qsCatId="simple" csTypeId="urn:microsoft.com/office/officeart/2005/8/colors/accent1_2#2" csCatId="accent1" phldr="1"/>
      <dgm:spPr/>
      <dgm:t>
        <a:bodyPr/>
        <a:lstStyle/>
        <a:p>
          <a:endParaRPr lang="en-US"/>
        </a:p>
      </dgm:t>
    </dgm:pt>
    <dgm:pt modelId="{0FB41EA2-06D6-430B-8E78-700CD71BE14D}">
      <dgm:prSet/>
      <dgm:spPr/>
      <dgm:t>
        <a:bodyPr/>
        <a:lstStyle/>
        <a:p>
          <a:pPr rtl="0"/>
          <a:r>
            <a:rPr lang="en-US" dirty="0"/>
            <a:t>Rationales</a:t>
          </a:r>
        </a:p>
      </dgm:t>
    </dgm:pt>
    <dgm:pt modelId="{8A052775-224D-4EB7-8266-302F09CD887F}" type="parTrans" cxnId="{7D06C1F0-4097-49CC-B039-D72C865DCCE7}">
      <dgm:prSet/>
      <dgm:spPr/>
      <dgm:t>
        <a:bodyPr/>
        <a:lstStyle/>
        <a:p>
          <a:endParaRPr lang="en-US"/>
        </a:p>
      </dgm:t>
    </dgm:pt>
    <dgm:pt modelId="{9CB87F32-961B-4CEC-9536-D4071C66F5CC}" type="sibTrans" cxnId="{7D06C1F0-4097-49CC-B039-D72C865DCCE7}">
      <dgm:prSet/>
      <dgm:spPr/>
      <dgm:t>
        <a:bodyPr/>
        <a:lstStyle/>
        <a:p>
          <a:endParaRPr lang="en-US"/>
        </a:p>
      </dgm:t>
    </dgm:pt>
    <dgm:pt modelId="{08BA1B5B-48E3-4BDC-A569-CD210FF884DD}">
      <dgm:prSet/>
      <dgm:spPr/>
      <dgm:t>
        <a:bodyPr/>
        <a:lstStyle/>
        <a:p>
          <a:pPr rtl="0"/>
          <a:r>
            <a:rPr lang="en-US" dirty="0"/>
            <a:t>Drawbacks</a:t>
          </a:r>
        </a:p>
      </dgm:t>
    </dgm:pt>
    <dgm:pt modelId="{2F1A55C0-09B6-4980-B820-CE62FFFF30D5}" type="parTrans" cxnId="{26F6E6FF-2A13-4FF9-9D7E-2D69A2417394}">
      <dgm:prSet/>
      <dgm:spPr/>
      <dgm:t>
        <a:bodyPr/>
        <a:lstStyle/>
        <a:p>
          <a:endParaRPr lang="en-US"/>
        </a:p>
      </dgm:t>
    </dgm:pt>
    <dgm:pt modelId="{FDF95EDC-86FD-44FD-841A-A0B309F749A1}" type="sibTrans" cxnId="{26F6E6FF-2A13-4FF9-9D7E-2D69A2417394}">
      <dgm:prSet/>
      <dgm:spPr/>
      <dgm:t>
        <a:bodyPr/>
        <a:lstStyle/>
        <a:p>
          <a:endParaRPr lang="en-US"/>
        </a:p>
      </dgm:t>
    </dgm:pt>
    <dgm:pt modelId="{0E190268-A552-4D65-B4F9-AF31E87F6388}">
      <dgm:prSet/>
      <dgm:spPr/>
      <dgm:t>
        <a:bodyPr/>
        <a:lstStyle/>
        <a:p>
          <a:pPr rtl="0"/>
          <a:r>
            <a:rPr lang="en-US" baseline="0" dirty="0">
              <a:solidFill>
                <a:schemeClr val="bg1"/>
              </a:solidFill>
            </a:rPr>
            <a:t>Component of return</a:t>
          </a:r>
          <a:endParaRPr lang="en-US" dirty="0">
            <a:solidFill>
              <a:schemeClr val="bg1"/>
            </a:solidFill>
          </a:endParaRPr>
        </a:p>
      </dgm:t>
    </dgm:pt>
    <dgm:pt modelId="{F4F3E6D0-4C0A-42B1-8E2D-2C229B97B2A0}" type="parTrans" cxnId="{B5C0C7B2-D846-42EE-9BA4-9F7DB1E007A8}">
      <dgm:prSet/>
      <dgm:spPr/>
      <dgm:t>
        <a:bodyPr/>
        <a:lstStyle/>
        <a:p>
          <a:endParaRPr lang="en-US"/>
        </a:p>
      </dgm:t>
    </dgm:pt>
    <dgm:pt modelId="{E03B5EAE-927D-4560-921C-B69C16AE639A}" type="sibTrans" cxnId="{B5C0C7B2-D846-42EE-9BA4-9F7DB1E007A8}">
      <dgm:prSet/>
      <dgm:spPr/>
      <dgm:t>
        <a:bodyPr/>
        <a:lstStyle/>
        <a:p>
          <a:endParaRPr lang="en-US"/>
        </a:p>
      </dgm:t>
    </dgm:pt>
    <dgm:pt modelId="{A17AA8B1-25EA-4225-9CE1-694CF7092945}">
      <dgm:prSet/>
      <dgm:spPr/>
      <dgm:t>
        <a:bodyPr/>
        <a:lstStyle/>
        <a:p>
          <a:pPr rtl="0"/>
          <a:r>
            <a:rPr lang="en-US" dirty="0">
              <a:solidFill>
                <a:schemeClr val="bg1"/>
              </a:solidFill>
              <a:latin typeface="Arial" charset="0"/>
              <a:ea typeface="+mn-ea"/>
              <a:cs typeface="+mn-cs"/>
            </a:rPr>
            <a:t>It is only one component of return</a:t>
          </a:r>
          <a:endParaRPr lang="en-US" dirty="0">
            <a:solidFill>
              <a:schemeClr val="bg1"/>
            </a:solidFill>
          </a:endParaRPr>
        </a:p>
      </dgm:t>
    </dgm:pt>
    <dgm:pt modelId="{9A29370A-8F3F-46DB-A97C-365890195739}" type="parTrans" cxnId="{0A923684-281F-4294-9ADF-17E845A02839}">
      <dgm:prSet/>
      <dgm:spPr/>
      <dgm:t>
        <a:bodyPr/>
        <a:lstStyle/>
        <a:p>
          <a:endParaRPr lang="en-US"/>
        </a:p>
      </dgm:t>
    </dgm:pt>
    <dgm:pt modelId="{332C2A24-48FB-4BBB-AD1F-BA134524F3A6}" type="sibTrans" cxnId="{0A923684-281F-4294-9ADF-17E845A02839}">
      <dgm:prSet/>
      <dgm:spPr/>
      <dgm:t>
        <a:bodyPr/>
        <a:lstStyle/>
        <a:p>
          <a:endParaRPr lang="en-US"/>
        </a:p>
      </dgm:t>
    </dgm:pt>
    <dgm:pt modelId="{C8D96C4B-F3E8-40FB-B6A9-C4FC1015DAD6}">
      <dgm:prSet/>
      <dgm:spPr/>
      <dgm:t>
        <a:bodyPr/>
        <a:lstStyle/>
        <a:p>
          <a:pPr rtl="0"/>
          <a:r>
            <a:rPr lang="en-US" dirty="0">
              <a:solidFill>
                <a:schemeClr val="bg1"/>
              </a:solidFill>
            </a:rPr>
            <a:t>Dividends may displace future earnings</a:t>
          </a:r>
        </a:p>
      </dgm:t>
    </dgm:pt>
    <dgm:pt modelId="{BD9A1AA9-E1C2-43F1-8590-42D27B1103FE}" type="parTrans" cxnId="{5A28518D-62EF-4361-A7AE-6061DE50A756}">
      <dgm:prSet/>
      <dgm:spPr/>
      <dgm:t>
        <a:bodyPr/>
        <a:lstStyle/>
        <a:p>
          <a:endParaRPr lang="en-US"/>
        </a:p>
      </dgm:t>
    </dgm:pt>
    <dgm:pt modelId="{26E08AB1-03EB-4273-8E6B-15A40F4D4169}" type="sibTrans" cxnId="{5A28518D-62EF-4361-A7AE-6061DE50A756}">
      <dgm:prSet/>
      <dgm:spPr/>
      <dgm:t>
        <a:bodyPr/>
        <a:lstStyle/>
        <a:p>
          <a:endParaRPr lang="en-US"/>
        </a:p>
      </dgm:t>
    </dgm:pt>
    <dgm:pt modelId="{4A3CB648-A2F9-4A89-9A0D-72E8F38AB4B8}">
      <dgm:prSet/>
      <dgm:spPr/>
      <dgm:t>
        <a:bodyPr/>
        <a:lstStyle/>
        <a:p>
          <a:pPr rtl="0"/>
          <a:r>
            <a:rPr lang="en-US" dirty="0">
              <a:solidFill>
                <a:schemeClr val="bg1"/>
              </a:solidFill>
            </a:rPr>
            <a:t>Dividends less risky than future capital gains</a:t>
          </a:r>
        </a:p>
      </dgm:t>
    </dgm:pt>
    <dgm:pt modelId="{B6D72422-4047-49E9-AF53-C06600CC2F21}" type="parTrans" cxnId="{845FF0A9-0CAD-478A-BCB7-02F1FCEA3AAB}">
      <dgm:prSet/>
      <dgm:spPr/>
      <dgm:t>
        <a:bodyPr/>
        <a:lstStyle/>
        <a:p>
          <a:endParaRPr lang="en-US"/>
        </a:p>
      </dgm:t>
    </dgm:pt>
    <dgm:pt modelId="{221671A0-CF10-4466-A1B9-698129C0583C}" type="sibTrans" cxnId="{845FF0A9-0CAD-478A-BCB7-02F1FCEA3AAB}">
      <dgm:prSet/>
      <dgm:spPr/>
      <dgm:t>
        <a:bodyPr/>
        <a:lstStyle/>
        <a:p>
          <a:endParaRPr lang="en-US"/>
        </a:p>
      </dgm:t>
    </dgm:pt>
    <dgm:pt modelId="{414236AE-3382-448B-82C3-88E8BBA18AC2}">
      <dgm:prSet/>
      <dgm:spPr/>
      <dgm:t>
        <a:bodyPr/>
        <a:lstStyle/>
        <a:p>
          <a:pPr rtl="0"/>
          <a:r>
            <a:rPr lang="en-US" dirty="0">
              <a:solidFill>
                <a:schemeClr val="bg1"/>
              </a:solidFill>
            </a:rPr>
            <a:t>Market may not favor dividends</a:t>
          </a:r>
        </a:p>
      </dgm:t>
    </dgm:pt>
    <dgm:pt modelId="{1CF17629-B2D0-43B2-8F25-A3A27CE9681F}" type="parTrans" cxnId="{65FE56BF-A6FB-4897-A7C1-3CB673385475}">
      <dgm:prSet/>
      <dgm:spPr/>
      <dgm:t>
        <a:bodyPr/>
        <a:lstStyle/>
        <a:p>
          <a:endParaRPr lang="en-US"/>
        </a:p>
      </dgm:t>
    </dgm:pt>
    <dgm:pt modelId="{4C84C687-B6F0-40E7-9049-B45CB0D79142}" type="sibTrans" cxnId="{65FE56BF-A6FB-4897-A7C1-3CB673385475}">
      <dgm:prSet/>
      <dgm:spPr/>
      <dgm:t>
        <a:bodyPr/>
        <a:lstStyle/>
        <a:p>
          <a:endParaRPr lang="en-US"/>
        </a:p>
      </dgm:t>
    </dgm:pt>
    <dgm:pt modelId="{D3FE81FE-DE31-4B40-97D2-2D75DB376F41}" type="pres">
      <dgm:prSet presAssocID="{54A5C385-333B-4FFD-9BB3-0F8394FF7512}" presName="theList" presStyleCnt="0">
        <dgm:presLayoutVars>
          <dgm:dir/>
          <dgm:animLvl val="lvl"/>
          <dgm:resizeHandles val="exact"/>
        </dgm:presLayoutVars>
      </dgm:prSet>
      <dgm:spPr/>
    </dgm:pt>
    <dgm:pt modelId="{4B13E21A-9664-473B-815F-5F78E59B4694}" type="pres">
      <dgm:prSet presAssocID="{0FB41EA2-06D6-430B-8E78-700CD71BE14D}" presName="compNode" presStyleCnt="0"/>
      <dgm:spPr/>
    </dgm:pt>
    <dgm:pt modelId="{E5BFB14B-ACA8-4F88-A3A9-250599E68E55}" type="pres">
      <dgm:prSet presAssocID="{0FB41EA2-06D6-430B-8E78-700CD71BE14D}" presName="aNode" presStyleLbl="bgShp" presStyleIdx="0" presStyleCnt="2"/>
      <dgm:spPr/>
    </dgm:pt>
    <dgm:pt modelId="{4C2CF26B-58D0-4353-9B44-1BFB171EEE70}" type="pres">
      <dgm:prSet presAssocID="{0FB41EA2-06D6-430B-8E78-700CD71BE14D}" presName="textNode" presStyleLbl="bgShp" presStyleIdx="0" presStyleCnt="2"/>
      <dgm:spPr/>
    </dgm:pt>
    <dgm:pt modelId="{7AB674A9-3E0C-4D6E-AC74-E6970779CF71}" type="pres">
      <dgm:prSet presAssocID="{0FB41EA2-06D6-430B-8E78-700CD71BE14D}" presName="compChildNode" presStyleCnt="0"/>
      <dgm:spPr/>
    </dgm:pt>
    <dgm:pt modelId="{F0CB0339-E657-4BC0-AFC5-644AC7AF2F71}" type="pres">
      <dgm:prSet presAssocID="{0FB41EA2-06D6-430B-8E78-700CD71BE14D}" presName="theInnerList" presStyleCnt="0"/>
      <dgm:spPr/>
    </dgm:pt>
    <dgm:pt modelId="{A1465DFD-A7A5-4F85-9701-AC9942ADDBE5}" type="pres">
      <dgm:prSet presAssocID="{0E190268-A552-4D65-B4F9-AF31E87F6388}" presName="childNode" presStyleLbl="node1" presStyleIdx="0" presStyleCnt="5">
        <dgm:presLayoutVars>
          <dgm:bulletEnabled val="1"/>
        </dgm:presLayoutVars>
      </dgm:prSet>
      <dgm:spPr/>
    </dgm:pt>
    <dgm:pt modelId="{8CA1124D-51C6-46C9-BBEA-9DC2BF347542}" type="pres">
      <dgm:prSet presAssocID="{0E190268-A552-4D65-B4F9-AF31E87F6388}" presName="aSpace2" presStyleCnt="0"/>
      <dgm:spPr/>
    </dgm:pt>
    <dgm:pt modelId="{5BF96528-9383-4DAB-A965-2E21BC7FE748}" type="pres">
      <dgm:prSet presAssocID="{4A3CB648-A2F9-4A89-9A0D-72E8F38AB4B8}" presName="childNode" presStyleLbl="node1" presStyleIdx="1" presStyleCnt="5">
        <dgm:presLayoutVars>
          <dgm:bulletEnabled val="1"/>
        </dgm:presLayoutVars>
      </dgm:prSet>
      <dgm:spPr/>
    </dgm:pt>
    <dgm:pt modelId="{D428FCF1-81D4-499A-B294-F26D34043B1D}" type="pres">
      <dgm:prSet presAssocID="{0FB41EA2-06D6-430B-8E78-700CD71BE14D}" presName="aSpace" presStyleCnt="0"/>
      <dgm:spPr/>
    </dgm:pt>
    <dgm:pt modelId="{C9AB5485-9AAA-45FB-8D3E-BE42536CF5A2}" type="pres">
      <dgm:prSet presAssocID="{08BA1B5B-48E3-4BDC-A569-CD210FF884DD}" presName="compNode" presStyleCnt="0"/>
      <dgm:spPr/>
    </dgm:pt>
    <dgm:pt modelId="{633895AD-DC37-4FFC-AAAB-19B4114058B9}" type="pres">
      <dgm:prSet presAssocID="{08BA1B5B-48E3-4BDC-A569-CD210FF884DD}" presName="aNode" presStyleLbl="bgShp" presStyleIdx="1" presStyleCnt="2"/>
      <dgm:spPr/>
    </dgm:pt>
    <dgm:pt modelId="{75571E1E-718E-4BF2-97C4-454425125DDA}" type="pres">
      <dgm:prSet presAssocID="{08BA1B5B-48E3-4BDC-A569-CD210FF884DD}" presName="textNode" presStyleLbl="bgShp" presStyleIdx="1" presStyleCnt="2"/>
      <dgm:spPr/>
    </dgm:pt>
    <dgm:pt modelId="{EB5CCEDA-6F19-46DE-A769-8B76ACFA6DDD}" type="pres">
      <dgm:prSet presAssocID="{08BA1B5B-48E3-4BDC-A569-CD210FF884DD}" presName="compChildNode" presStyleCnt="0"/>
      <dgm:spPr/>
    </dgm:pt>
    <dgm:pt modelId="{5C1CAD14-C802-4F0C-9BB0-3F5B85774FC1}" type="pres">
      <dgm:prSet presAssocID="{08BA1B5B-48E3-4BDC-A569-CD210FF884DD}" presName="theInnerList" presStyleCnt="0"/>
      <dgm:spPr/>
    </dgm:pt>
    <dgm:pt modelId="{845FC201-D279-4CB1-80C4-9C25C5BB77D6}" type="pres">
      <dgm:prSet presAssocID="{A17AA8B1-25EA-4225-9CE1-694CF7092945}" presName="childNode" presStyleLbl="node1" presStyleIdx="2" presStyleCnt="5">
        <dgm:presLayoutVars>
          <dgm:bulletEnabled val="1"/>
        </dgm:presLayoutVars>
      </dgm:prSet>
      <dgm:spPr/>
    </dgm:pt>
    <dgm:pt modelId="{6C327203-FE4F-4663-B8EA-28B6AEE83CEC}" type="pres">
      <dgm:prSet presAssocID="{A17AA8B1-25EA-4225-9CE1-694CF7092945}" presName="aSpace2" presStyleCnt="0"/>
      <dgm:spPr/>
    </dgm:pt>
    <dgm:pt modelId="{F777061F-9077-4AB1-A1A0-8F19A9DC9313}" type="pres">
      <dgm:prSet presAssocID="{C8D96C4B-F3E8-40FB-B6A9-C4FC1015DAD6}" presName="childNode" presStyleLbl="node1" presStyleIdx="3" presStyleCnt="5">
        <dgm:presLayoutVars>
          <dgm:bulletEnabled val="1"/>
        </dgm:presLayoutVars>
      </dgm:prSet>
      <dgm:spPr/>
    </dgm:pt>
    <dgm:pt modelId="{23897858-7320-409F-9305-CB09669449D5}" type="pres">
      <dgm:prSet presAssocID="{C8D96C4B-F3E8-40FB-B6A9-C4FC1015DAD6}" presName="aSpace2" presStyleCnt="0"/>
      <dgm:spPr/>
    </dgm:pt>
    <dgm:pt modelId="{868755B2-1291-4481-8177-53707DCA262E}" type="pres">
      <dgm:prSet presAssocID="{414236AE-3382-448B-82C3-88E8BBA18AC2}" presName="childNode" presStyleLbl="node1" presStyleIdx="4" presStyleCnt="5">
        <dgm:presLayoutVars>
          <dgm:bulletEnabled val="1"/>
        </dgm:presLayoutVars>
      </dgm:prSet>
      <dgm:spPr/>
    </dgm:pt>
  </dgm:ptLst>
  <dgm:cxnLst>
    <dgm:cxn modelId="{10009313-8C82-43B9-B140-360114E25E56}" type="presOf" srcId="{C8D96C4B-F3E8-40FB-B6A9-C4FC1015DAD6}" destId="{F777061F-9077-4AB1-A1A0-8F19A9DC9313}" srcOrd="0" destOrd="0" presId="urn:microsoft.com/office/officeart/2005/8/layout/lProcess2"/>
    <dgm:cxn modelId="{69D26218-C927-41A6-A5B8-60829AD165E7}" type="presOf" srcId="{4A3CB648-A2F9-4A89-9A0D-72E8F38AB4B8}" destId="{5BF96528-9383-4DAB-A965-2E21BC7FE748}" srcOrd="0" destOrd="0" presId="urn:microsoft.com/office/officeart/2005/8/layout/lProcess2"/>
    <dgm:cxn modelId="{EC1FB273-7971-4808-8692-574C67F04150}" type="presOf" srcId="{0FB41EA2-06D6-430B-8E78-700CD71BE14D}" destId="{E5BFB14B-ACA8-4F88-A3A9-250599E68E55}" srcOrd="0" destOrd="0" presId="urn:microsoft.com/office/officeart/2005/8/layout/lProcess2"/>
    <dgm:cxn modelId="{3733A183-B6FC-498D-B25B-D476F0906D1A}" type="presOf" srcId="{414236AE-3382-448B-82C3-88E8BBA18AC2}" destId="{868755B2-1291-4481-8177-53707DCA262E}" srcOrd="0" destOrd="0" presId="urn:microsoft.com/office/officeart/2005/8/layout/lProcess2"/>
    <dgm:cxn modelId="{0A923684-281F-4294-9ADF-17E845A02839}" srcId="{08BA1B5B-48E3-4BDC-A569-CD210FF884DD}" destId="{A17AA8B1-25EA-4225-9CE1-694CF7092945}" srcOrd="0" destOrd="0" parTransId="{9A29370A-8F3F-46DB-A97C-365890195739}" sibTransId="{332C2A24-48FB-4BBB-AD1F-BA134524F3A6}"/>
    <dgm:cxn modelId="{05B7B989-3567-44EB-9C45-CF91C0486E32}" type="presOf" srcId="{08BA1B5B-48E3-4BDC-A569-CD210FF884DD}" destId="{633895AD-DC37-4FFC-AAAB-19B4114058B9}" srcOrd="0" destOrd="0" presId="urn:microsoft.com/office/officeart/2005/8/layout/lProcess2"/>
    <dgm:cxn modelId="{BEE8CA8C-D75E-43EB-99A4-5BADEAD3FD7D}" type="presOf" srcId="{0E190268-A552-4D65-B4F9-AF31E87F6388}" destId="{A1465DFD-A7A5-4F85-9701-AC9942ADDBE5}" srcOrd="0" destOrd="0" presId="urn:microsoft.com/office/officeart/2005/8/layout/lProcess2"/>
    <dgm:cxn modelId="{5A28518D-62EF-4361-A7AE-6061DE50A756}" srcId="{08BA1B5B-48E3-4BDC-A569-CD210FF884DD}" destId="{C8D96C4B-F3E8-40FB-B6A9-C4FC1015DAD6}" srcOrd="1" destOrd="0" parTransId="{BD9A1AA9-E1C2-43F1-8590-42D27B1103FE}" sibTransId="{26E08AB1-03EB-4273-8E6B-15A40F4D4169}"/>
    <dgm:cxn modelId="{50BCD794-EF9D-4893-AD8E-FA6E36C81787}" type="presOf" srcId="{0FB41EA2-06D6-430B-8E78-700CD71BE14D}" destId="{4C2CF26B-58D0-4353-9B44-1BFB171EEE70}" srcOrd="1" destOrd="0" presId="urn:microsoft.com/office/officeart/2005/8/layout/lProcess2"/>
    <dgm:cxn modelId="{03FC5B98-6317-46E0-9D51-1AADE563238D}" type="presOf" srcId="{54A5C385-333B-4FFD-9BB3-0F8394FF7512}" destId="{D3FE81FE-DE31-4B40-97D2-2D75DB376F41}" srcOrd="0" destOrd="0" presId="urn:microsoft.com/office/officeart/2005/8/layout/lProcess2"/>
    <dgm:cxn modelId="{845FF0A9-0CAD-478A-BCB7-02F1FCEA3AAB}" srcId="{0FB41EA2-06D6-430B-8E78-700CD71BE14D}" destId="{4A3CB648-A2F9-4A89-9A0D-72E8F38AB4B8}" srcOrd="1" destOrd="0" parTransId="{B6D72422-4047-49E9-AF53-C06600CC2F21}" sibTransId="{221671A0-CF10-4466-A1B9-698129C0583C}"/>
    <dgm:cxn modelId="{344BB5AE-AA1F-46B4-B6C3-248AE0FB1821}" type="presOf" srcId="{08BA1B5B-48E3-4BDC-A569-CD210FF884DD}" destId="{75571E1E-718E-4BF2-97C4-454425125DDA}" srcOrd="1" destOrd="0" presId="urn:microsoft.com/office/officeart/2005/8/layout/lProcess2"/>
    <dgm:cxn modelId="{B5C0C7B2-D846-42EE-9BA4-9F7DB1E007A8}" srcId="{0FB41EA2-06D6-430B-8E78-700CD71BE14D}" destId="{0E190268-A552-4D65-B4F9-AF31E87F6388}" srcOrd="0" destOrd="0" parTransId="{F4F3E6D0-4C0A-42B1-8E2D-2C229B97B2A0}" sibTransId="{E03B5EAE-927D-4560-921C-B69C16AE639A}"/>
    <dgm:cxn modelId="{65FE56BF-A6FB-4897-A7C1-3CB673385475}" srcId="{08BA1B5B-48E3-4BDC-A569-CD210FF884DD}" destId="{414236AE-3382-448B-82C3-88E8BBA18AC2}" srcOrd="2" destOrd="0" parTransId="{1CF17629-B2D0-43B2-8F25-A3A27CE9681F}" sibTransId="{4C84C687-B6F0-40E7-9049-B45CB0D79142}"/>
    <dgm:cxn modelId="{BDF367DC-2B15-416D-A701-75EF78344A7D}" type="presOf" srcId="{A17AA8B1-25EA-4225-9CE1-694CF7092945}" destId="{845FC201-D279-4CB1-80C4-9C25C5BB77D6}" srcOrd="0" destOrd="0" presId="urn:microsoft.com/office/officeart/2005/8/layout/lProcess2"/>
    <dgm:cxn modelId="{7D06C1F0-4097-49CC-B039-D72C865DCCE7}" srcId="{54A5C385-333B-4FFD-9BB3-0F8394FF7512}" destId="{0FB41EA2-06D6-430B-8E78-700CD71BE14D}" srcOrd="0" destOrd="0" parTransId="{8A052775-224D-4EB7-8266-302F09CD887F}" sibTransId="{9CB87F32-961B-4CEC-9536-D4071C66F5CC}"/>
    <dgm:cxn modelId="{26F6E6FF-2A13-4FF9-9D7E-2D69A2417394}" srcId="{54A5C385-333B-4FFD-9BB3-0F8394FF7512}" destId="{08BA1B5B-48E3-4BDC-A569-CD210FF884DD}" srcOrd="1" destOrd="0" parTransId="{2F1A55C0-09B6-4980-B820-CE62FFFF30D5}" sibTransId="{FDF95EDC-86FD-44FD-841A-A0B309F749A1}"/>
    <dgm:cxn modelId="{289E4BC6-2862-44F2-914F-3A4AABB1A6C4}" type="presParOf" srcId="{D3FE81FE-DE31-4B40-97D2-2D75DB376F41}" destId="{4B13E21A-9664-473B-815F-5F78E59B4694}" srcOrd="0" destOrd="0" presId="urn:microsoft.com/office/officeart/2005/8/layout/lProcess2"/>
    <dgm:cxn modelId="{941BF8F1-6424-437B-A055-59BB7A43B78A}" type="presParOf" srcId="{4B13E21A-9664-473B-815F-5F78E59B4694}" destId="{E5BFB14B-ACA8-4F88-A3A9-250599E68E55}" srcOrd="0" destOrd="0" presId="urn:microsoft.com/office/officeart/2005/8/layout/lProcess2"/>
    <dgm:cxn modelId="{5C70647B-9F9C-4303-8D63-405FFE3FFCF6}" type="presParOf" srcId="{4B13E21A-9664-473B-815F-5F78E59B4694}" destId="{4C2CF26B-58D0-4353-9B44-1BFB171EEE70}" srcOrd="1" destOrd="0" presId="urn:microsoft.com/office/officeart/2005/8/layout/lProcess2"/>
    <dgm:cxn modelId="{6B1E0DA9-2098-4971-ACC3-0532941A32CD}" type="presParOf" srcId="{4B13E21A-9664-473B-815F-5F78E59B4694}" destId="{7AB674A9-3E0C-4D6E-AC74-E6970779CF71}" srcOrd="2" destOrd="0" presId="urn:microsoft.com/office/officeart/2005/8/layout/lProcess2"/>
    <dgm:cxn modelId="{AF51D1A6-DA3D-410A-9A91-179F8D073E3E}" type="presParOf" srcId="{7AB674A9-3E0C-4D6E-AC74-E6970779CF71}" destId="{F0CB0339-E657-4BC0-AFC5-644AC7AF2F71}" srcOrd="0" destOrd="0" presId="urn:microsoft.com/office/officeart/2005/8/layout/lProcess2"/>
    <dgm:cxn modelId="{2E75863A-7C57-4952-8FE5-21B663536CFF}" type="presParOf" srcId="{F0CB0339-E657-4BC0-AFC5-644AC7AF2F71}" destId="{A1465DFD-A7A5-4F85-9701-AC9942ADDBE5}" srcOrd="0" destOrd="0" presId="urn:microsoft.com/office/officeart/2005/8/layout/lProcess2"/>
    <dgm:cxn modelId="{D42C9DEA-4766-4B58-A58C-773B42034789}" type="presParOf" srcId="{F0CB0339-E657-4BC0-AFC5-644AC7AF2F71}" destId="{8CA1124D-51C6-46C9-BBEA-9DC2BF347542}" srcOrd="1" destOrd="0" presId="urn:microsoft.com/office/officeart/2005/8/layout/lProcess2"/>
    <dgm:cxn modelId="{CC306E1B-CB05-45C7-9FA8-7080E2891368}" type="presParOf" srcId="{F0CB0339-E657-4BC0-AFC5-644AC7AF2F71}" destId="{5BF96528-9383-4DAB-A965-2E21BC7FE748}" srcOrd="2" destOrd="0" presId="urn:microsoft.com/office/officeart/2005/8/layout/lProcess2"/>
    <dgm:cxn modelId="{5FDE94B2-EAF3-4D3F-B263-773F0DDAC499}" type="presParOf" srcId="{D3FE81FE-DE31-4B40-97D2-2D75DB376F41}" destId="{D428FCF1-81D4-499A-B294-F26D34043B1D}" srcOrd="1" destOrd="0" presId="urn:microsoft.com/office/officeart/2005/8/layout/lProcess2"/>
    <dgm:cxn modelId="{678831DF-1EBC-454B-A3C8-BF84D7699119}" type="presParOf" srcId="{D3FE81FE-DE31-4B40-97D2-2D75DB376F41}" destId="{C9AB5485-9AAA-45FB-8D3E-BE42536CF5A2}" srcOrd="2" destOrd="0" presId="urn:microsoft.com/office/officeart/2005/8/layout/lProcess2"/>
    <dgm:cxn modelId="{9F67BCA2-3EDB-44B3-912D-3E4E067A74EF}" type="presParOf" srcId="{C9AB5485-9AAA-45FB-8D3E-BE42536CF5A2}" destId="{633895AD-DC37-4FFC-AAAB-19B4114058B9}" srcOrd="0" destOrd="0" presId="urn:microsoft.com/office/officeart/2005/8/layout/lProcess2"/>
    <dgm:cxn modelId="{CE2FADC1-C114-4AD4-8A30-5EFBC9B41156}" type="presParOf" srcId="{C9AB5485-9AAA-45FB-8D3E-BE42536CF5A2}" destId="{75571E1E-718E-4BF2-97C4-454425125DDA}" srcOrd="1" destOrd="0" presId="urn:microsoft.com/office/officeart/2005/8/layout/lProcess2"/>
    <dgm:cxn modelId="{50F16993-3E9F-45F9-B4D2-FD6AB1E3F335}" type="presParOf" srcId="{C9AB5485-9AAA-45FB-8D3E-BE42536CF5A2}" destId="{EB5CCEDA-6F19-46DE-A769-8B76ACFA6DDD}" srcOrd="2" destOrd="0" presId="urn:microsoft.com/office/officeart/2005/8/layout/lProcess2"/>
    <dgm:cxn modelId="{33D14101-3BB5-46EB-A2A8-F54E51E37384}" type="presParOf" srcId="{EB5CCEDA-6F19-46DE-A769-8B76ACFA6DDD}" destId="{5C1CAD14-C802-4F0C-9BB0-3F5B85774FC1}" srcOrd="0" destOrd="0" presId="urn:microsoft.com/office/officeart/2005/8/layout/lProcess2"/>
    <dgm:cxn modelId="{A3CEC1B7-935D-492D-ABB1-124698555118}" type="presParOf" srcId="{5C1CAD14-C802-4F0C-9BB0-3F5B85774FC1}" destId="{845FC201-D279-4CB1-80C4-9C25C5BB77D6}" srcOrd="0" destOrd="0" presId="urn:microsoft.com/office/officeart/2005/8/layout/lProcess2"/>
    <dgm:cxn modelId="{87E31B71-106C-43D8-A19E-FC8C795C6CD0}" type="presParOf" srcId="{5C1CAD14-C802-4F0C-9BB0-3F5B85774FC1}" destId="{6C327203-FE4F-4663-B8EA-28B6AEE83CEC}" srcOrd="1" destOrd="0" presId="urn:microsoft.com/office/officeart/2005/8/layout/lProcess2"/>
    <dgm:cxn modelId="{40CEE430-1812-40EC-86D0-C53D37A164A7}" type="presParOf" srcId="{5C1CAD14-C802-4F0C-9BB0-3F5B85774FC1}" destId="{F777061F-9077-4AB1-A1A0-8F19A9DC9313}" srcOrd="2" destOrd="0" presId="urn:microsoft.com/office/officeart/2005/8/layout/lProcess2"/>
    <dgm:cxn modelId="{7841D788-72A7-4E1E-BD0C-E9A58C80F06C}" type="presParOf" srcId="{5C1CAD14-C802-4F0C-9BB0-3F5B85774FC1}" destId="{23897858-7320-409F-9305-CB09669449D5}" srcOrd="3" destOrd="0" presId="urn:microsoft.com/office/officeart/2005/8/layout/lProcess2"/>
    <dgm:cxn modelId="{A663925C-9555-4CAE-BFC2-FCF88272AF0E}" type="presParOf" srcId="{5C1CAD14-C802-4F0C-9BB0-3F5B85774FC1}" destId="{868755B2-1291-4481-8177-53707DCA262E}"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2.xml><?xml version="1.0" encoding="utf-8"?>
<dgm:dataModel xmlns:dgm="http://schemas.openxmlformats.org/drawingml/2006/diagram" xmlns:a="http://schemas.openxmlformats.org/drawingml/2006/main">
  <dgm:ptLst>
    <dgm:pt modelId="{54A5C385-333B-4FFD-9BB3-0F8394FF7512}" type="doc">
      <dgm:prSet loTypeId="urn:microsoft.com/office/officeart/2005/8/layout/vList2" loCatId="list" qsTypeId="urn:microsoft.com/office/officeart/2005/8/quickstyle/simple1#2" qsCatId="simple" csTypeId="urn:microsoft.com/office/officeart/2005/8/colors/accent1_2#2" csCatId="accent1" phldr="1"/>
      <dgm:spPr/>
      <dgm:t>
        <a:bodyPr/>
        <a:lstStyle/>
        <a:p>
          <a:endParaRPr lang="en-US"/>
        </a:p>
      </dgm:t>
    </dgm:pt>
    <dgm:pt modelId="{0A00E3FF-D49D-49F8-AA3C-626DF821ACC1}" type="pres">
      <dgm:prSet presAssocID="{54A5C385-333B-4FFD-9BB3-0F8394FF7512}" presName="linear" presStyleCnt="0">
        <dgm:presLayoutVars>
          <dgm:animLvl val="lvl"/>
          <dgm:resizeHandles val="exact"/>
        </dgm:presLayoutVars>
      </dgm:prSet>
      <dgm:spPr/>
    </dgm:pt>
  </dgm:ptLst>
  <dgm:cxnLst>
    <dgm:cxn modelId="{672EA20F-E78F-4AB9-B629-F0ADC5CF254B}" type="presOf" srcId="{54A5C385-333B-4FFD-9BB3-0F8394FF7512}" destId="{0A00E3FF-D49D-49F8-AA3C-626DF821ACC1}"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3.xml><?xml version="1.0" encoding="utf-8"?>
<dgm:dataModel xmlns:dgm="http://schemas.openxmlformats.org/drawingml/2006/diagram" xmlns:a="http://schemas.openxmlformats.org/drawingml/2006/main">
  <dgm:ptLst>
    <dgm:pt modelId="{54A5C385-333B-4FFD-9BB3-0F8394FF7512}" type="doc">
      <dgm:prSet loTypeId="urn:microsoft.com/office/officeart/2005/8/layout/lProcess2" loCatId="list" qsTypeId="urn:microsoft.com/office/officeart/2005/8/quickstyle/simple1#2" qsCatId="simple" csTypeId="urn:microsoft.com/office/officeart/2005/8/colors/accent1_2#2" csCatId="accent1" phldr="1"/>
      <dgm:spPr/>
      <dgm:t>
        <a:bodyPr/>
        <a:lstStyle/>
        <a:p>
          <a:endParaRPr lang="en-US"/>
        </a:p>
      </dgm:t>
    </dgm:pt>
    <dgm:pt modelId="{0FB41EA2-06D6-430B-8E78-700CD71BE14D}">
      <dgm:prSet/>
      <dgm:spPr/>
      <dgm:t>
        <a:bodyPr/>
        <a:lstStyle/>
        <a:p>
          <a:pPr rtl="0"/>
          <a:r>
            <a:rPr lang="en-US" dirty="0"/>
            <a:t>Rationales</a:t>
          </a:r>
        </a:p>
      </dgm:t>
    </dgm:pt>
    <dgm:pt modelId="{8A052775-224D-4EB7-8266-302F09CD887F}" type="parTrans" cxnId="{7D06C1F0-4097-49CC-B039-D72C865DCCE7}">
      <dgm:prSet/>
      <dgm:spPr/>
      <dgm:t>
        <a:bodyPr/>
        <a:lstStyle/>
        <a:p>
          <a:endParaRPr lang="en-US"/>
        </a:p>
      </dgm:t>
    </dgm:pt>
    <dgm:pt modelId="{9CB87F32-961B-4CEC-9536-D4071C66F5CC}" type="sibTrans" cxnId="{7D06C1F0-4097-49CC-B039-D72C865DCCE7}">
      <dgm:prSet/>
      <dgm:spPr/>
      <dgm:t>
        <a:bodyPr/>
        <a:lstStyle/>
        <a:p>
          <a:endParaRPr lang="en-US"/>
        </a:p>
      </dgm:t>
    </dgm:pt>
    <dgm:pt modelId="{08BA1B5B-48E3-4BDC-A569-CD210FF884DD}">
      <dgm:prSet/>
      <dgm:spPr/>
      <dgm:t>
        <a:bodyPr/>
        <a:lstStyle/>
        <a:p>
          <a:pPr rtl="0"/>
          <a:r>
            <a:rPr lang="en-US" dirty="0"/>
            <a:t>Drawbacks</a:t>
          </a:r>
        </a:p>
      </dgm:t>
    </dgm:pt>
    <dgm:pt modelId="{2F1A55C0-09B6-4980-B820-CE62FFFF30D5}" type="parTrans" cxnId="{26F6E6FF-2A13-4FF9-9D7E-2D69A2417394}">
      <dgm:prSet/>
      <dgm:spPr/>
      <dgm:t>
        <a:bodyPr/>
        <a:lstStyle/>
        <a:p>
          <a:endParaRPr lang="en-US"/>
        </a:p>
      </dgm:t>
    </dgm:pt>
    <dgm:pt modelId="{FDF95EDC-86FD-44FD-841A-A0B309F749A1}" type="sibTrans" cxnId="{26F6E6FF-2A13-4FF9-9D7E-2D69A2417394}">
      <dgm:prSet/>
      <dgm:spPr/>
      <dgm:t>
        <a:bodyPr/>
        <a:lstStyle/>
        <a:p>
          <a:endParaRPr lang="en-US"/>
        </a:p>
      </dgm:t>
    </dgm:pt>
    <dgm:pt modelId="{0E190268-A552-4D65-B4F9-AF31E87F6388}">
      <dgm:prSet/>
      <dgm:spPr/>
      <dgm:t>
        <a:bodyPr/>
        <a:lstStyle/>
        <a:p>
          <a:pPr rtl="0"/>
          <a:r>
            <a:rPr lang="en-US" baseline="0" dirty="0">
              <a:solidFill>
                <a:schemeClr val="bg1"/>
              </a:solidFill>
            </a:rPr>
            <a:t>Useful for comparing firms of different leverage</a:t>
          </a:r>
          <a:endParaRPr lang="en-US" dirty="0">
            <a:solidFill>
              <a:schemeClr val="bg1"/>
            </a:solidFill>
          </a:endParaRPr>
        </a:p>
      </dgm:t>
    </dgm:pt>
    <dgm:pt modelId="{F4F3E6D0-4C0A-42B1-8E2D-2C229B97B2A0}" type="parTrans" cxnId="{B5C0C7B2-D846-42EE-9BA4-9F7DB1E007A8}">
      <dgm:prSet/>
      <dgm:spPr/>
      <dgm:t>
        <a:bodyPr/>
        <a:lstStyle/>
        <a:p>
          <a:endParaRPr lang="en-US"/>
        </a:p>
      </dgm:t>
    </dgm:pt>
    <dgm:pt modelId="{E03B5EAE-927D-4560-921C-B69C16AE639A}" type="sibTrans" cxnId="{B5C0C7B2-D846-42EE-9BA4-9F7DB1E007A8}">
      <dgm:prSet/>
      <dgm:spPr/>
      <dgm:t>
        <a:bodyPr/>
        <a:lstStyle/>
        <a:p>
          <a:endParaRPr lang="en-US"/>
        </a:p>
      </dgm:t>
    </dgm:pt>
    <dgm:pt modelId="{A17AA8B1-25EA-4225-9CE1-694CF7092945}">
      <dgm:prSet/>
      <dgm:spPr/>
      <dgm:t>
        <a:bodyPr/>
        <a:lstStyle/>
        <a:p>
          <a:pPr rtl="0"/>
          <a:r>
            <a:rPr lang="en-US" dirty="0">
              <a:solidFill>
                <a:schemeClr val="bg1"/>
              </a:solidFill>
              <a:latin typeface="Arial" charset="0"/>
              <a:ea typeface="+mn-ea"/>
              <a:cs typeface="+mn-cs"/>
            </a:rPr>
            <a:t>Exaggerates cash flow</a:t>
          </a:r>
          <a:endParaRPr lang="en-US" dirty="0">
            <a:solidFill>
              <a:schemeClr val="bg1"/>
            </a:solidFill>
          </a:endParaRPr>
        </a:p>
      </dgm:t>
    </dgm:pt>
    <dgm:pt modelId="{9A29370A-8F3F-46DB-A97C-365890195739}" type="parTrans" cxnId="{0A923684-281F-4294-9ADF-17E845A02839}">
      <dgm:prSet/>
      <dgm:spPr/>
      <dgm:t>
        <a:bodyPr/>
        <a:lstStyle/>
        <a:p>
          <a:endParaRPr lang="en-US"/>
        </a:p>
      </dgm:t>
    </dgm:pt>
    <dgm:pt modelId="{332C2A24-48FB-4BBB-AD1F-BA134524F3A6}" type="sibTrans" cxnId="{0A923684-281F-4294-9ADF-17E845A02839}">
      <dgm:prSet/>
      <dgm:spPr/>
      <dgm:t>
        <a:bodyPr/>
        <a:lstStyle/>
        <a:p>
          <a:endParaRPr lang="en-US"/>
        </a:p>
      </dgm:t>
    </dgm:pt>
    <dgm:pt modelId="{4A3CB648-A2F9-4A89-9A0D-72E8F38AB4B8}">
      <dgm:prSet/>
      <dgm:spPr/>
      <dgm:t>
        <a:bodyPr/>
        <a:lstStyle/>
        <a:p>
          <a:pPr rtl="0"/>
          <a:r>
            <a:rPr lang="en-US" baseline="0" dirty="0">
              <a:solidFill>
                <a:schemeClr val="bg1"/>
              </a:solidFill>
            </a:rPr>
            <a:t>Useful for comparing firms of different capital utilization</a:t>
          </a:r>
          <a:endParaRPr lang="en-US" dirty="0">
            <a:solidFill>
              <a:schemeClr val="bg1"/>
            </a:solidFill>
          </a:endParaRPr>
        </a:p>
      </dgm:t>
    </dgm:pt>
    <dgm:pt modelId="{B6D72422-4047-49E9-AF53-C06600CC2F21}" type="parTrans" cxnId="{845FF0A9-0CAD-478A-BCB7-02F1FCEA3AAB}">
      <dgm:prSet/>
      <dgm:spPr/>
      <dgm:t>
        <a:bodyPr/>
        <a:lstStyle/>
        <a:p>
          <a:endParaRPr lang="en-US"/>
        </a:p>
      </dgm:t>
    </dgm:pt>
    <dgm:pt modelId="{221671A0-CF10-4466-A1B9-698129C0583C}" type="sibTrans" cxnId="{845FF0A9-0CAD-478A-BCB7-02F1FCEA3AAB}">
      <dgm:prSet/>
      <dgm:spPr/>
      <dgm:t>
        <a:bodyPr/>
        <a:lstStyle/>
        <a:p>
          <a:endParaRPr lang="en-US"/>
        </a:p>
      </dgm:t>
    </dgm:pt>
    <dgm:pt modelId="{D6773D4C-1602-4C91-96C5-6B699E64F7A8}">
      <dgm:prSet/>
      <dgm:spPr/>
      <dgm:t>
        <a:bodyPr/>
        <a:lstStyle/>
        <a:p>
          <a:pPr rtl="0"/>
          <a:r>
            <a:rPr lang="en-US" dirty="0">
              <a:solidFill>
                <a:schemeClr val="bg1"/>
              </a:solidFill>
            </a:rPr>
            <a:t>Usually positive</a:t>
          </a:r>
        </a:p>
      </dgm:t>
    </dgm:pt>
    <dgm:pt modelId="{6A968DC7-30E4-4CDA-95FC-4C0438448BB3}" type="parTrans" cxnId="{39C82F00-74AF-4BE4-A63C-F46536AE8332}">
      <dgm:prSet/>
      <dgm:spPr/>
      <dgm:t>
        <a:bodyPr/>
        <a:lstStyle/>
        <a:p>
          <a:endParaRPr lang="en-US"/>
        </a:p>
      </dgm:t>
    </dgm:pt>
    <dgm:pt modelId="{C27B626C-6F97-4C69-AAC2-69EA40BB5ED8}" type="sibTrans" cxnId="{39C82F00-74AF-4BE4-A63C-F46536AE8332}">
      <dgm:prSet/>
      <dgm:spPr/>
      <dgm:t>
        <a:bodyPr/>
        <a:lstStyle/>
        <a:p>
          <a:endParaRPr lang="en-US"/>
        </a:p>
      </dgm:t>
    </dgm:pt>
    <dgm:pt modelId="{9FE6A75A-83FD-489D-9304-23C3E8486236}">
      <dgm:prSet/>
      <dgm:spPr/>
      <dgm:t>
        <a:bodyPr/>
        <a:lstStyle/>
        <a:p>
          <a:pPr rtl="0"/>
          <a:r>
            <a:rPr lang="en-US" dirty="0">
              <a:solidFill>
                <a:schemeClr val="bg1"/>
              </a:solidFill>
            </a:rPr>
            <a:t>FCFF more strongly grounded</a:t>
          </a:r>
        </a:p>
      </dgm:t>
    </dgm:pt>
    <dgm:pt modelId="{5E7B9D7B-6070-44D2-88B1-A640C465E841}" type="parTrans" cxnId="{21AF64B3-7E3C-48D2-B68A-B5900453ABBB}">
      <dgm:prSet/>
      <dgm:spPr/>
      <dgm:t>
        <a:bodyPr/>
        <a:lstStyle/>
        <a:p>
          <a:endParaRPr lang="en-US"/>
        </a:p>
      </dgm:t>
    </dgm:pt>
    <dgm:pt modelId="{EB5D9575-92CA-4FB2-A56A-9DEE88AB4817}" type="sibTrans" cxnId="{21AF64B3-7E3C-48D2-B68A-B5900453ABBB}">
      <dgm:prSet/>
      <dgm:spPr/>
      <dgm:t>
        <a:bodyPr/>
        <a:lstStyle/>
        <a:p>
          <a:endParaRPr lang="en-US"/>
        </a:p>
      </dgm:t>
    </dgm:pt>
    <dgm:pt modelId="{D3FE81FE-DE31-4B40-97D2-2D75DB376F41}" type="pres">
      <dgm:prSet presAssocID="{54A5C385-333B-4FFD-9BB3-0F8394FF7512}" presName="theList" presStyleCnt="0">
        <dgm:presLayoutVars>
          <dgm:dir/>
          <dgm:animLvl val="lvl"/>
          <dgm:resizeHandles val="exact"/>
        </dgm:presLayoutVars>
      </dgm:prSet>
      <dgm:spPr/>
    </dgm:pt>
    <dgm:pt modelId="{4B13E21A-9664-473B-815F-5F78E59B4694}" type="pres">
      <dgm:prSet presAssocID="{0FB41EA2-06D6-430B-8E78-700CD71BE14D}" presName="compNode" presStyleCnt="0"/>
      <dgm:spPr/>
    </dgm:pt>
    <dgm:pt modelId="{E5BFB14B-ACA8-4F88-A3A9-250599E68E55}" type="pres">
      <dgm:prSet presAssocID="{0FB41EA2-06D6-430B-8E78-700CD71BE14D}" presName="aNode" presStyleLbl="bgShp" presStyleIdx="0" presStyleCnt="2"/>
      <dgm:spPr/>
    </dgm:pt>
    <dgm:pt modelId="{4C2CF26B-58D0-4353-9B44-1BFB171EEE70}" type="pres">
      <dgm:prSet presAssocID="{0FB41EA2-06D6-430B-8E78-700CD71BE14D}" presName="textNode" presStyleLbl="bgShp" presStyleIdx="0" presStyleCnt="2"/>
      <dgm:spPr/>
    </dgm:pt>
    <dgm:pt modelId="{7AB674A9-3E0C-4D6E-AC74-E6970779CF71}" type="pres">
      <dgm:prSet presAssocID="{0FB41EA2-06D6-430B-8E78-700CD71BE14D}" presName="compChildNode" presStyleCnt="0"/>
      <dgm:spPr/>
    </dgm:pt>
    <dgm:pt modelId="{F0CB0339-E657-4BC0-AFC5-644AC7AF2F71}" type="pres">
      <dgm:prSet presAssocID="{0FB41EA2-06D6-430B-8E78-700CD71BE14D}" presName="theInnerList" presStyleCnt="0"/>
      <dgm:spPr/>
    </dgm:pt>
    <dgm:pt modelId="{A1465DFD-A7A5-4F85-9701-AC9942ADDBE5}" type="pres">
      <dgm:prSet presAssocID="{0E190268-A552-4D65-B4F9-AF31E87F6388}" presName="childNode" presStyleLbl="node1" presStyleIdx="0" presStyleCnt="5">
        <dgm:presLayoutVars>
          <dgm:bulletEnabled val="1"/>
        </dgm:presLayoutVars>
      </dgm:prSet>
      <dgm:spPr/>
    </dgm:pt>
    <dgm:pt modelId="{8CA1124D-51C6-46C9-BBEA-9DC2BF347542}" type="pres">
      <dgm:prSet presAssocID="{0E190268-A552-4D65-B4F9-AF31E87F6388}" presName="aSpace2" presStyleCnt="0"/>
      <dgm:spPr/>
    </dgm:pt>
    <dgm:pt modelId="{5BF96528-9383-4DAB-A965-2E21BC7FE748}" type="pres">
      <dgm:prSet presAssocID="{4A3CB648-A2F9-4A89-9A0D-72E8F38AB4B8}" presName="childNode" presStyleLbl="node1" presStyleIdx="1" presStyleCnt="5">
        <dgm:presLayoutVars>
          <dgm:bulletEnabled val="1"/>
        </dgm:presLayoutVars>
      </dgm:prSet>
      <dgm:spPr/>
    </dgm:pt>
    <dgm:pt modelId="{AD79D56B-980B-44E0-BC9A-1CED897970A7}" type="pres">
      <dgm:prSet presAssocID="{4A3CB648-A2F9-4A89-9A0D-72E8F38AB4B8}" presName="aSpace2" presStyleCnt="0"/>
      <dgm:spPr/>
    </dgm:pt>
    <dgm:pt modelId="{A0FC3AB3-B3FF-4FA2-A7A7-DDFE20301337}" type="pres">
      <dgm:prSet presAssocID="{D6773D4C-1602-4C91-96C5-6B699E64F7A8}" presName="childNode" presStyleLbl="node1" presStyleIdx="2" presStyleCnt="5">
        <dgm:presLayoutVars>
          <dgm:bulletEnabled val="1"/>
        </dgm:presLayoutVars>
      </dgm:prSet>
      <dgm:spPr/>
    </dgm:pt>
    <dgm:pt modelId="{D428FCF1-81D4-499A-B294-F26D34043B1D}" type="pres">
      <dgm:prSet presAssocID="{0FB41EA2-06D6-430B-8E78-700CD71BE14D}" presName="aSpace" presStyleCnt="0"/>
      <dgm:spPr/>
    </dgm:pt>
    <dgm:pt modelId="{C9AB5485-9AAA-45FB-8D3E-BE42536CF5A2}" type="pres">
      <dgm:prSet presAssocID="{08BA1B5B-48E3-4BDC-A569-CD210FF884DD}" presName="compNode" presStyleCnt="0"/>
      <dgm:spPr/>
    </dgm:pt>
    <dgm:pt modelId="{633895AD-DC37-4FFC-AAAB-19B4114058B9}" type="pres">
      <dgm:prSet presAssocID="{08BA1B5B-48E3-4BDC-A569-CD210FF884DD}" presName="aNode" presStyleLbl="bgShp" presStyleIdx="1" presStyleCnt="2"/>
      <dgm:spPr/>
    </dgm:pt>
    <dgm:pt modelId="{75571E1E-718E-4BF2-97C4-454425125DDA}" type="pres">
      <dgm:prSet presAssocID="{08BA1B5B-48E3-4BDC-A569-CD210FF884DD}" presName="textNode" presStyleLbl="bgShp" presStyleIdx="1" presStyleCnt="2"/>
      <dgm:spPr/>
    </dgm:pt>
    <dgm:pt modelId="{EB5CCEDA-6F19-46DE-A769-8B76ACFA6DDD}" type="pres">
      <dgm:prSet presAssocID="{08BA1B5B-48E3-4BDC-A569-CD210FF884DD}" presName="compChildNode" presStyleCnt="0"/>
      <dgm:spPr/>
    </dgm:pt>
    <dgm:pt modelId="{5C1CAD14-C802-4F0C-9BB0-3F5B85774FC1}" type="pres">
      <dgm:prSet presAssocID="{08BA1B5B-48E3-4BDC-A569-CD210FF884DD}" presName="theInnerList" presStyleCnt="0"/>
      <dgm:spPr/>
    </dgm:pt>
    <dgm:pt modelId="{845FC201-D279-4CB1-80C4-9C25C5BB77D6}" type="pres">
      <dgm:prSet presAssocID="{A17AA8B1-25EA-4225-9CE1-694CF7092945}" presName="childNode" presStyleLbl="node1" presStyleIdx="3" presStyleCnt="5">
        <dgm:presLayoutVars>
          <dgm:bulletEnabled val="1"/>
        </dgm:presLayoutVars>
      </dgm:prSet>
      <dgm:spPr/>
    </dgm:pt>
    <dgm:pt modelId="{6C327203-FE4F-4663-B8EA-28B6AEE83CEC}" type="pres">
      <dgm:prSet presAssocID="{A17AA8B1-25EA-4225-9CE1-694CF7092945}" presName="aSpace2" presStyleCnt="0"/>
      <dgm:spPr/>
    </dgm:pt>
    <dgm:pt modelId="{17B8FE16-EAEB-45DB-8F05-3AB960E572B6}" type="pres">
      <dgm:prSet presAssocID="{9FE6A75A-83FD-489D-9304-23C3E8486236}" presName="childNode" presStyleLbl="node1" presStyleIdx="4" presStyleCnt="5">
        <dgm:presLayoutVars>
          <dgm:bulletEnabled val="1"/>
        </dgm:presLayoutVars>
      </dgm:prSet>
      <dgm:spPr/>
    </dgm:pt>
  </dgm:ptLst>
  <dgm:cxnLst>
    <dgm:cxn modelId="{39C82F00-74AF-4BE4-A63C-F46536AE8332}" srcId="{0FB41EA2-06D6-430B-8E78-700CD71BE14D}" destId="{D6773D4C-1602-4C91-96C5-6B699E64F7A8}" srcOrd="2" destOrd="0" parTransId="{6A968DC7-30E4-4CDA-95FC-4C0438448BB3}" sibTransId="{C27B626C-6F97-4C69-AAC2-69EA40BB5ED8}"/>
    <dgm:cxn modelId="{2AF1D633-64AF-4C7E-8A27-356CB616BFCB}" type="presOf" srcId="{9FE6A75A-83FD-489D-9304-23C3E8486236}" destId="{17B8FE16-EAEB-45DB-8F05-3AB960E572B6}" srcOrd="0" destOrd="0" presId="urn:microsoft.com/office/officeart/2005/8/layout/lProcess2"/>
    <dgm:cxn modelId="{D0388560-4C04-4537-A71D-14F6E52B9959}" type="presOf" srcId="{0E190268-A552-4D65-B4F9-AF31E87F6388}" destId="{A1465DFD-A7A5-4F85-9701-AC9942ADDBE5}" srcOrd="0" destOrd="0" presId="urn:microsoft.com/office/officeart/2005/8/layout/lProcess2"/>
    <dgm:cxn modelId="{B4191A56-9529-4CFF-9903-20EEFDB2EA99}" type="presOf" srcId="{08BA1B5B-48E3-4BDC-A569-CD210FF884DD}" destId="{75571E1E-718E-4BF2-97C4-454425125DDA}" srcOrd="1" destOrd="0" presId="urn:microsoft.com/office/officeart/2005/8/layout/lProcess2"/>
    <dgm:cxn modelId="{9A69D379-7139-45AE-ABD4-961D8A365450}" type="presOf" srcId="{D6773D4C-1602-4C91-96C5-6B699E64F7A8}" destId="{A0FC3AB3-B3FF-4FA2-A7A7-DDFE20301337}" srcOrd="0" destOrd="0" presId="urn:microsoft.com/office/officeart/2005/8/layout/lProcess2"/>
    <dgm:cxn modelId="{0A923684-281F-4294-9ADF-17E845A02839}" srcId="{08BA1B5B-48E3-4BDC-A569-CD210FF884DD}" destId="{A17AA8B1-25EA-4225-9CE1-694CF7092945}" srcOrd="0" destOrd="0" parTransId="{9A29370A-8F3F-46DB-A97C-365890195739}" sibTransId="{332C2A24-48FB-4BBB-AD1F-BA134524F3A6}"/>
    <dgm:cxn modelId="{1FC8278C-CF7B-4A37-ABF8-0B8F9D226658}" type="presOf" srcId="{A17AA8B1-25EA-4225-9CE1-694CF7092945}" destId="{845FC201-D279-4CB1-80C4-9C25C5BB77D6}" srcOrd="0" destOrd="0" presId="urn:microsoft.com/office/officeart/2005/8/layout/lProcess2"/>
    <dgm:cxn modelId="{795A488D-40B2-4627-AA88-4BB8D376771C}" type="presOf" srcId="{54A5C385-333B-4FFD-9BB3-0F8394FF7512}" destId="{D3FE81FE-DE31-4B40-97D2-2D75DB376F41}" srcOrd="0" destOrd="0" presId="urn:microsoft.com/office/officeart/2005/8/layout/lProcess2"/>
    <dgm:cxn modelId="{5D4E9D96-650F-446C-AFFD-986A4C700446}" type="presOf" srcId="{0FB41EA2-06D6-430B-8E78-700CD71BE14D}" destId="{4C2CF26B-58D0-4353-9B44-1BFB171EEE70}" srcOrd="1" destOrd="0" presId="urn:microsoft.com/office/officeart/2005/8/layout/lProcess2"/>
    <dgm:cxn modelId="{845FF0A9-0CAD-478A-BCB7-02F1FCEA3AAB}" srcId="{0FB41EA2-06D6-430B-8E78-700CD71BE14D}" destId="{4A3CB648-A2F9-4A89-9A0D-72E8F38AB4B8}" srcOrd="1" destOrd="0" parTransId="{B6D72422-4047-49E9-AF53-C06600CC2F21}" sibTransId="{221671A0-CF10-4466-A1B9-698129C0583C}"/>
    <dgm:cxn modelId="{B5C0C7B2-D846-42EE-9BA4-9F7DB1E007A8}" srcId="{0FB41EA2-06D6-430B-8E78-700CD71BE14D}" destId="{0E190268-A552-4D65-B4F9-AF31E87F6388}" srcOrd="0" destOrd="0" parTransId="{F4F3E6D0-4C0A-42B1-8E2D-2C229B97B2A0}" sibTransId="{E03B5EAE-927D-4560-921C-B69C16AE639A}"/>
    <dgm:cxn modelId="{21AF64B3-7E3C-48D2-B68A-B5900453ABBB}" srcId="{08BA1B5B-48E3-4BDC-A569-CD210FF884DD}" destId="{9FE6A75A-83FD-489D-9304-23C3E8486236}" srcOrd="1" destOrd="0" parTransId="{5E7B9D7B-6070-44D2-88B1-A640C465E841}" sibTransId="{EB5D9575-92CA-4FB2-A56A-9DEE88AB4817}"/>
    <dgm:cxn modelId="{2D0CDBB8-8BE5-461A-8C86-C5D0C454A73F}" type="presOf" srcId="{4A3CB648-A2F9-4A89-9A0D-72E8F38AB4B8}" destId="{5BF96528-9383-4DAB-A965-2E21BC7FE748}" srcOrd="0" destOrd="0" presId="urn:microsoft.com/office/officeart/2005/8/layout/lProcess2"/>
    <dgm:cxn modelId="{F30BE2DE-DC94-4B2F-A052-D54649A7519E}" type="presOf" srcId="{08BA1B5B-48E3-4BDC-A569-CD210FF884DD}" destId="{633895AD-DC37-4FFC-AAAB-19B4114058B9}" srcOrd="0" destOrd="0" presId="urn:microsoft.com/office/officeart/2005/8/layout/lProcess2"/>
    <dgm:cxn modelId="{7D06C1F0-4097-49CC-B039-D72C865DCCE7}" srcId="{54A5C385-333B-4FFD-9BB3-0F8394FF7512}" destId="{0FB41EA2-06D6-430B-8E78-700CD71BE14D}" srcOrd="0" destOrd="0" parTransId="{8A052775-224D-4EB7-8266-302F09CD887F}" sibTransId="{9CB87F32-961B-4CEC-9536-D4071C66F5CC}"/>
    <dgm:cxn modelId="{267739F9-B49C-418F-8B42-C32B406B85BF}" type="presOf" srcId="{0FB41EA2-06D6-430B-8E78-700CD71BE14D}" destId="{E5BFB14B-ACA8-4F88-A3A9-250599E68E55}" srcOrd="0" destOrd="0" presId="urn:microsoft.com/office/officeart/2005/8/layout/lProcess2"/>
    <dgm:cxn modelId="{26F6E6FF-2A13-4FF9-9D7E-2D69A2417394}" srcId="{54A5C385-333B-4FFD-9BB3-0F8394FF7512}" destId="{08BA1B5B-48E3-4BDC-A569-CD210FF884DD}" srcOrd="1" destOrd="0" parTransId="{2F1A55C0-09B6-4980-B820-CE62FFFF30D5}" sibTransId="{FDF95EDC-86FD-44FD-841A-A0B309F749A1}"/>
    <dgm:cxn modelId="{2132C273-43A9-41A1-96F8-B3984627053B}" type="presParOf" srcId="{D3FE81FE-DE31-4B40-97D2-2D75DB376F41}" destId="{4B13E21A-9664-473B-815F-5F78E59B4694}" srcOrd="0" destOrd="0" presId="urn:microsoft.com/office/officeart/2005/8/layout/lProcess2"/>
    <dgm:cxn modelId="{C11DE9F0-5AE0-448E-8191-9AAE3BC88722}" type="presParOf" srcId="{4B13E21A-9664-473B-815F-5F78E59B4694}" destId="{E5BFB14B-ACA8-4F88-A3A9-250599E68E55}" srcOrd="0" destOrd="0" presId="urn:microsoft.com/office/officeart/2005/8/layout/lProcess2"/>
    <dgm:cxn modelId="{0DF5F78A-8BD8-4C8C-BBE0-43B9198D7926}" type="presParOf" srcId="{4B13E21A-9664-473B-815F-5F78E59B4694}" destId="{4C2CF26B-58D0-4353-9B44-1BFB171EEE70}" srcOrd="1" destOrd="0" presId="urn:microsoft.com/office/officeart/2005/8/layout/lProcess2"/>
    <dgm:cxn modelId="{127ADE8B-5B15-4D7F-8463-2702B1032D9B}" type="presParOf" srcId="{4B13E21A-9664-473B-815F-5F78E59B4694}" destId="{7AB674A9-3E0C-4D6E-AC74-E6970779CF71}" srcOrd="2" destOrd="0" presId="urn:microsoft.com/office/officeart/2005/8/layout/lProcess2"/>
    <dgm:cxn modelId="{98265078-33DC-47E5-8300-382AD2C4B419}" type="presParOf" srcId="{7AB674A9-3E0C-4D6E-AC74-E6970779CF71}" destId="{F0CB0339-E657-4BC0-AFC5-644AC7AF2F71}" srcOrd="0" destOrd="0" presId="urn:microsoft.com/office/officeart/2005/8/layout/lProcess2"/>
    <dgm:cxn modelId="{6EA88B81-D955-4913-8935-3CEF653256E8}" type="presParOf" srcId="{F0CB0339-E657-4BC0-AFC5-644AC7AF2F71}" destId="{A1465DFD-A7A5-4F85-9701-AC9942ADDBE5}" srcOrd="0" destOrd="0" presId="urn:microsoft.com/office/officeart/2005/8/layout/lProcess2"/>
    <dgm:cxn modelId="{178284A5-20B9-492C-A279-290EE62AF466}" type="presParOf" srcId="{F0CB0339-E657-4BC0-AFC5-644AC7AF2F71}" destId="{8CA1124D-51C6-46C9-BBEA-9DC2BF347542}" srcOrd="1" destOrd="0" presId="urn:microsoft.com/office/officeart/2005/8/layout/lProcess2"/>
    <dgm:cxn modelId="{389F2989-BBAB-4E16-A487-67BE5482047C}" type="presParOf" srcId="{F0CB0339-E657-4BC0-AFC5-644AC7AF2F71}" destId="{5BF96528-9383-4DAB-A965-2E21BC7FE748}" srcOrd="2" destOrd="0" presId="urn:microsoft.com/office/officeart/2005/8/layout/lProcess2"/>
    <dgm:cxn modelId="{05E31D30-4B08-425A-82C7-6C3A9B7AE319}" type="presParOf" srcId="{F0CB0339-E657-4BC0-AFC5-644AC7AF2F71}" destId="{AD79D56B-980B-44E0-BC9A-1CED897970A7}" srcOrd="3" destOrd="0" presId="urn:microsoft.com/office/officeart/2005/8/layout/lProcess2"/>
    <dgm:cxn modelId="{9DDA70B1-AFDE-454C-8F4F-62ADA83ADBD0}" type="presParOf" srcId="{F0CB0339-E657-4BC0-AFC5-644AC7AF2F71}" destId="{A0FC3AB3-B3FF-4FA2-A7A7-DDFE20301337}" srcOrd="4" destOrd="0" presId="urn:microsoft.com/office/officeart/2005/8/layout/lProcess2"/>
    <dgm:cxn modelId="{FE2C774C-251C-46DA-80F5-7135EE4B9162}" type="presParOf" srcId="{D3FE81FE-DE31-4B40-97D2-2D75DB376F41}" destId="{D428FCF1-81D4-499A-B294-F26D34043B1D}" srcOrd="1" destOrd="0" presId="urn:microsoft.com/office/officeart/2005/8/layout/lProcess2"/>
    <dgm:cxn modelId="{9431BFAD-9072-4EA6-8B68-C084A7671DCD}" type="presParOf" srcId="{D3FE81FE-DE31-4B40-97D2-2D75DB376F41}" destId="{C9AB5485-9AAA-45FB-8D3E-BE42536CF5A2}" srcOrd="2" destOrd="0" presId="urn:microsoft.com/office/officeart/2005/8/layout/lProcess2"/>
    <dgm:cxn modelId="{59D99EB4-54F8-4161-9DD3-F9BB7DD5D219}" type="presParOf" srcId="{C9AB5485-9AAA-45FB-8D3E-BE42536CF5A2}" destId="{633895AD-DC37-4FFC-AAAB-19B4114058B9}" srcOrd="0" destOrd="0" presId="urn:microsoft.com/office/officeart/2005/8/layout/lProcess2"/>
    <dgm:cxn modelId="{AEDE8891-C8A7-4DEA-952B-E2183AC5DFF6}" type="presParOf" srcId="{C9AB5485-9AAA-45FB-8D3E-BE42536CF5A2}" destId="{75571E1E-718E-4BF2-97C4-454425125DDA}" srcOrd="1" destOrd="0" presId="urn:microsoft.com/office/officeart/2005/8/layout/lProcess2"/>
    <dgm:cxn modelId="{0AF259C9-940A-488A-9562-1356E7B623CB}" type="presParOf" srcId="{C9AB5485-9AAA-45FB-8D3E-BE42536CF5A2}" destId="{EB5CCEDA-6F19-46DE-A769-8B76ACFA6DDD}" srcOrd="2" destOrd="0" presId="urn:microsoft.com/office/officeart/2005/8/layout/lProcess2"/>
    <dgm:cxn modelId="{48EDEB8C-5898-4265-A10B-1120E2B057D0}" type="presParOf" srcId="{EB5CCEDA-6F19-46DE-A769-8B76ACFA6DDD}" destId="{5C1CAD14-C802-4F0C-9BB0-3F5B85774FC1}" srcOrd="0" destOrd="0" presId="urn:microsoft.com/office/officeart/2005/8/layout/lProcess2"/>
    <dgm:cxn modelId="{2BAA9E48-3218-4628-835E-6A8EB26D60BC}" type="presParOf" srcId="{5C1CAD14-C802-4F0C-9BB0-3F5B85774FC1}" destId="{845FC201-D279-4CB1-80C4-9C25C5BB77D6}" srcOrd="0" destOrd="0" presId="urn:microsoft.com/office/officeart/2005/8/layout/lProcess2"/>
    <dgm:cxn modelId="{D9A59038-4957-4240-A4F9-AA2C8CA7DEDB}" type="presParOf" srcId="{5C1CAD14-C802-4F0C-9BB0-3F5B85774FC1}" destId="{6C327203-FE4F-4663-B8EA-28B6AEE83CEC}" srcOrd="1" destOrd="0" presId="urn:microsoft.com/office/officeart/2005/8/layout/lProcess2"/>
    <dgm:cxn modelId="{4D460AA1-598F-4C94-A343-44F77BA4A6B8}" type="presParOf" srcId="{5C1CAD14-C802-4F0C-9BB0-3F5B85774FC1}" destId="{17B8FE16-EAEB-45DB-8F05-3AB960E572B6}" srcOrd="2" destOrd="0" presId="urn:microsoft.com/office/officeart/2005/8/layout/l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4.xml><?xml version="1.0" encoding="utf-8"?>
<dgm:dataModel xmlns:dgm="http://schemas.openxmlformats.org/drawingml/2006/diagram" xmlns:a="http://schemas.openxmlformats.org/drawingml/2006/main">
  <dgm:ptLst>
    <dgm:pt modelId="{54A5C385-333B-4FFD-9BB3-0F8394FF7512}" type="doc">
      <dgm:prSet loTypeId="urn:microsoft.com/office/officeart/2005/8/layout/vList2" loCatId="list" qsTypeId="urn:microsoft.com/office/officeart/2005/8/quickstyle/simple1#2" qsCatId="simple" csTypeId="urn:microsoft.com/office/officeart/2005/8/colors/accent1_2#2" csCatId="accent1" phldr="1"/>
      <dgm:spPr/>
      <dgm:t>
        <a:bodyPr/>
        <a:lstStyle/>
        <a:p>
          <a:endParaRPr lang="en-US"/>
        </a:p>
      </dgm:t>
    </dgm:pt>
    <dgm:pt modelId="{0A00E3FF-D49D-49F8-AA3C-626DF821ACC1}" type="pres">
      <dgm:prSet presAssocID="{54A5C385-333B-4FFD-9BB3-0F8394FF7512}" presName="linear" presStyleCnt="0">
        <dgm:presLayoutVars>
          <dgm:animLvl val="lvl"/>
          <dgm:resizeHandles val="exact"/>
        </dgm:presLayoutVars>
      </dgm:prSet>
      <dgm:spPr/>
    </dgm:pt>
  </dgm:ptLst>
  <dgm:cxnLst>
    <dgm:cxn modelId="{66DB0063-B377-46B0-8207-1933EC5AC950}" type="presOf" srcId="{54A5C385-333B-4FFD-9BB3-0F8394FF7512}" destId="{0A00E3FF-D49D-49F8-AA3C-626DF821ACC1}"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5.xml><?xml version="1.0" encoding="utf-8"?>
<dgm:dataModel xmlns:dgm="http://schemas.openxmlformats.org/drawingml/2006/diagram" xmlns:a="http://schemas.openxmlformats.org/drawingml/2006/main">
  <dgm:ptLst>
    <dgm:pt modelId="{54A5C385-333B-4FFD-9BB3-0F8394FF7512}" type="doc">
      <dgm:prSet loTypeId="urn:microsoft.com/office/officeart/2005/8/layout/vList2" loCatId="list" qsTypeId="urn:microsoft.com/office/officeart/2005/8/quickstyle/simple1#2" qsCatId="simple" csTypeId="urn:microsoft.com/office/officeart/2005/8/colors/accent1_2#2" csCatId="accent1" phldr="1"/>
      <dgm:spPr/>
      <dgm:t>
        <a:bodyPr/>
        <a:lstStyle/>
        <a:p>
          <a:endParaRPr lang="en-US"/>
        </a:p>
      </dgm:t>
    </dgm:pt>
    <dgm:pt modelId="{0FB41EA2-06D6-430B-8E78-700CD71BE14D}">
      <dgm:prSet/>
      <dgm:spPr/>
      <dgm:t>
        <a:bodyPr/>
        <a:lstStyle/>
        <a:p>
          <a:pPr rtl="0"/>
          <a:r>
            <a:rPr lang="en-US" dirty="0"/>
            <a:t>Justified EV/EBITDA</a:t>
          </a:r>
        </a:p>
      </dgm:t>
    </dgm:pt>
    <dgm:pt modelId="{8A052775-224D-4EB7-8266-302F09CD887F}" type="parTrans" cxnId="{7D06C1F0-4097-49CC-B039-D72C865DCCE7}">
      <dgm:prSet/>
      <dgm:spPr/>
      <dgm:t>
        <a:bodyPr/>
        <a:lstStyle/>
        <a:p>
          <a:endParaRPr lang="en-US"/>
        </a:p>
      </dgm:t>
    </dgm:pt>
    <dgm:pt modelId="{9CB87F32-961B-4CEC-9536-D4071C66F5CC}" type="sibTrans" cxnId="{7D06C1F0-4097-49CC-B039-D72C865DCCE7}">
      <dgm:prSet/>
      <dgm:spPr/>
      <dgm:t>
        <a:bodyPr/>
        <a:lstStyle/>
        <a:p>
          <a:endParaRPr lang="en-US"/>
        </a:p>
      </dgm:t>
    </dgm:pt>
    <dgm:pt modelId="{CE69852E-3F6B-473C-8398-15D18A573A02}">
      <dgm:prSet/>
      <dgm:spPr/>
      <dgm:t>
        <a:bodyPr/>
        <a:lstStyle/>
        <a:p>
          <a:pPr rtl="0"/>
          <a:r>
            <a:rPr lang="en-US" dirty="0"/>
            <a:t>EV = Market value of stock + Debt – Cash – Investments</a:t>
          </a:r>
        </a:p>
      </dgm:t>
    </dgm:pt>
    <dgm:pt modelId="{70188E0D-1F3E-454B-B73F-374B0EB1053A}" type="parTrans" cxnId="{BA0048C6-542C-496B-862E-9FD81FA9FCBD}">
      <dgm:prSet/>
      <dgm:spPr/>
      <dgm:t>
        <a:bodyPr/>
        <a:lstStyle/>
        <a:p>
          <a:endParaRPr lang="en-US"/>
        </a:p>
      </dgm:t>
    </dgm:pt>
    <dgm:pt modelId="{0E0798E8-2A82-459F-81E0-9F8762BC06C7}" type="sibTrans" cxnId="{BA0048C6-542C-496B-862E-9FD81FA9FCBD}">
      <dgm:prSet/>
      <dgm:spPr/>
      <dgm:t>
        <a:bodyPr/>
        <a:lstStyle/>
        <a:p>
          <a:endParaRPr lang="en-US"/>
        </a:p>
      </dgm:t>
    </dgm:pt>
    <dgm:pt modelId="{389F3A1F-17FD-442F-A9CC-14FC4C7A9A1D}">
      <dgm:prSet/>
      <dgm:spPr/>
      <dgm:t>
        <a:bodyPr/>
        <a:lstStyle/>
        <a:p>
          <a:pPr rtl="0"/>
          <a:r>
            <a:rPr lang="en-US" dirty="0">
              <a:solidFill>
                <a:schemeClr val="tx1"/>
              </a:solidFill>
              <a:latin typeface="Arial" charset="0"/>
              <a:ea typeface="+mn-ea"/>
              <a:cs typeface="+mn-cs"/>
            </a:rPr>
            <a:t>Positively related to FCFF growth</a:t>
          </a:r>
          <a:endParaRPr lang="en-US" dirty="0">
            <a:solidFill>
              <a:schemeClr val="tx1"/>
            </a:solidFill>
          </a:endParaRPr>
        </a:p>
      </dgm:t>
    </dgm:pt>
    <dgm:pt modelId="{7F1A1AB9-A027-4EA2-8108-A0B5DD3F3013}" type="parTrans" cxnId="{17E9AB53-EF60-40EB-B979-52A1C287A8BF}">
      <dgm:prSet/>
      <dgm:spPr/>
      <dgm:t>
        <a:bodyPr/>
        <a:lstStyle/>
        <a:p>
          <a:endParaRPr lang="en-US"/>
        </a:p>
      </dgm:t>
    </dgm:pt>
    <dgm:pt modelId="{F3380D0B-4B30-4867-A0F5-08F186ABF914}" type="sibTrans" cxnId="{17E9AB53-EF60-40EB-B979-52A1C287A8BF}">
      <dgm:prSet/>
      <dgm:spPr/>
      <dgm:t>
        <a:bodyPr/>
        <a:lstStyle/>
        <a:p>
          <a:endParaRPr lang="en-US"/>
        </a:p>
      </dgm:t>
    </dgm:pt>
    <dgm:pt modelId="{97552262-E8BD-45A3-9CC4-241988A65CDC}">
      <dgm:prSet/>
      <dgm:spPr/>
      <dgm:t>
        <a:bodyPr/>
        <a:lstStyle/>
        <a:p>
          <a:r>
            <a:rPr lang="en-US" dirty="0">
              <a:solidFill>
                <a:schemeClr val="tx1"/>
              </a:solidFill>
              <a:latin typeface="Arial" charset="0"/>
              <a:ea typeface="+mn-ea"/>
              <a:cs typeface="+mn-cs"/>
            </a:rPr>
            <a:t>Positively related to ROIC</a:t>
          </a:r>
        </a:p>
      </dgm:t>
    </dgm:pt>
    <dgm:pt modelId="{573A572B-2510-4F53-918D-2B7DBB31664F}" type="parTrans" cxnId="{8B030E31-F145-4051-B419-856CC26BAB51}">
      <dgm:prSet/>
      <dgm:spPr/>
      <dgm:t>
        <a:bodyPr/>
        <a:lstStyle/>
        <a:p>
          <a:endParaRPr lang="en-US"/>
        </a:p>
      </dgm:t>
    </dgm:pt>
    <dgm:pt modelId="{481C3052-DA3A-41F7-977C-ABA4DB9FF000}" type="sibTrans" cxnId="{8B030E31-F145-4051-B419-856CC26BAB51}">
      <dgm:prSet/>
      <dgm:spPr/>
      <dgm:t>
        <a:bodyPr/>
        <a:lstStyle/>
        <a:p>
          <a:endParaRPr lang="en-US"/>
        </a:p>
      </dgm:t>
    </dgm:pt>
    <dgm:pt modelId="{2D8366F4-BB3E-470C-B3A3-EDE5F0A43FC6}">
      <dgm:prSet/>
      <dgm:spPr/>
      <dgm:t>
        <a:bodyPr/>
        <a:lstStyle/>
        <a:p>
          <a:r>
            <a:rPr lang="en-US" dirty="0">
              <a:solidFill>
                <a:schemeClr val="tx1"/>
              </a:solidFill>
              <a:latin typeface="Arial" charset="0"/>
              <a:ea typeface="+mn-ea"/>
              <a:cs typeface="+mn-cs"/>
            </a:rPr>
            <a:t>Negatively related to WACC</a:t>
          </a:r>
        </a:p>
      </dgm:t>
    </dgm:pt>
    <dgm:pt modelId="{43F0D2A3-D714-4F86-8C03-6DBCE34C960B}" type="parTrans" cxnId="{D43B3216-AE77-48B3-A9FB-E54E47561288}">
      <dgm:prSet/>
      <dgm:spPr/>
      <dgm:t>
        <a:bodyPr/>
        <a:lstStyle/>
        <a:p>
          <a:endParaRPr lang="en-US"/>
        </a:p>
      </dgm:t>
    </dgm:pt>
    <dgm:pt modelId="{C727EF16-1ED0-4B4A-AA45-5520A561A150}" type="sibTrans" cxnId="{D43B3216-AE77-48B3-A9FB-E54E47561288}">
      <dgm:prSet/>
      <dgm:spPr/>
      <dgm:t>
        <a:bodyPr/>
        <a:lstStyle/>
        <a:p>
          <a:endParaRPr lang="en-US"/>
        </a:p>
      </dgm:t>
    </dgm:pt>
    <dgm:pt modelId="{93296F53-DE0B-4013-B573-99B9042D2D12}">
      <dgm:prSet/>
      <dgm:spPr/>
      <dgm:t>
        <a:bodyPr/>
        <a:lstStyle/>
        <a:p>
          <a:r>
            <a:rPr lang="en-US" dirty="0"/>
            <a:t>Comparables May Use Total Invested Capital</a:t>
          </a:r>
          <a:endParaRPr lang="en-US" dirty="0">
            <a:solidFill>
              <a:schemeClr val="bg2"/>
            </a:solidFill>
            <a:latin typeface="Arial" charset="0"/>
            <a:ea typeface="+mn-ea"/>
            <a:cs typeface="+mn-cs"/>
          </a:endParaRPr>
        </a:p>
      </dgm:t>
    </dgm:pt>
    <dgm:pt modelId="{5C6AE28C-42D1-448F-9E7C-83901583737B}" type="parTrans" cxnId="{5B1B610B-B9C7-4B55-A36F-F5FD49C52829}">
      <dgm:prSet/>
      <dgm:spPr/>
      <dgm:t>
        <a:bodyPr/>
        <a:lstStyle/>
        <a:p>
          <a:endParaRPr lang="en-US"/>
        </a:p>
      </dgm:t>
    </dgm:pt>
    <dgm:pt modelId="{6448D52E-282C-439D-8422-7AE4C7A11CDB}" type="sibTrans" cxnId="{5B1B610B-B9C7-4B55-A36F-F5FD49C52829}">
      <dgm:prSet/>
      <dgm:spPr/>
      <dgm:t>
        <a:bodyPr/>
        <a:lstStyle/>
        <a:p>
          <a:endParaRPr lang="en-US"/>
        </a:p>
      </dgm:t>
    </dgm:pt>
    <dgm:pt modelId="{6C04B155-3CD7-487A-804E-E3984E20B351}">
      <dgm:prSet/>
      <dgm:spPr/>
      <dgm:t>
        <a:bodyPr/>
        <a:lstStyle/>
        <a:p>
          <a:r>
            <a:rPr lang="en-US" dirty="0">
              <a:solidFill>
                <a:schemeClr val="bg1"/>
              </a:solidFill>
              <a:latin typeface="Arial" charset="0"/>
              <a:ea typeface="+mn-ea"/>
              <a:cs typeface="+mn-cs"/>
            </a:rPr>
            <a:t>Other EV Multiples</a:t>
          </a:r>
        </a:p>
      </dgm:t>
    </dgm:pt>
    <dgm:pt modelId="{6780ACE3-857A-46DD-A77D-9024E7D2ADDA}" type="parTrans" cxnId="{05E20972-6897-42F7-B607-419A8529AE6C}">
      <dgm:prSet/>
      <dgm:spPr/>
      <dgm:t>
        <a:bodyPr/>
        <a:lstStyle/>
        <a:p>
          <a:endParaRPr lang="en-US"/>
        </a:p>
      </dgm:t>
    </dgm:pt>
    <dgm:pt modelId="{ED49BC85-BD97-48C2-999A-22F5AA40B513}" type="sibTrans" cxnId="{05E20972-6897-42F7-B607-419A8529AE6C}">
      <dgm:prSet/>
      <dgm:spPr/>
      <dgm:t>
        <a:bodyPr/>
        <a:lstStyle/>
        <a:p>
          <a:endParaRPr lang="en-US"/>
        </a:p>
      </dgm:t>
    </dgm:pt>
    <dgm:pt modelId="{E64200A8-8DB2-4E6D-B60D-C7B5C4DF6BE9}">
      <dgm:prSet/>
      <dgm:spPr/>
      <dgm:t>
        <a:bodyPr/>
        <a:lstStyle/>
        <a:p>
          <a:r>
            <a:rPr lang="en-US" dirty="0">
              <a:solidFill>
                <a:schemeClr val="tx1"/>
              </a:solidFill>
              <a:latin typeface="Arial" charset="0"/>
              <a:ea typeface="+mn-ea"/>
              <a:cs typeface="+mn-cs"/>
            </a:rPr>
            <a:t>EV/EBITA</a:t>
          </a:r>
        </a:p>
      </dgm:t>
    </dgm:pt>
    <dgm:pt modelId="{C7819FF6-8114-4D09-A7BE-FAF24BE0A125}" type="parTrans" cxnId="{3858D302-69A8-4C9A-9679-27B35F651725}">
      <dgm:prSet/>
      <dgm:spPr/>
      <dgm:t>
        <a:bodyPr/>
        <a:lstStyle/>
        <a:p>
          <a:endParaRPr lang="en-US"/>
        </a:p>
      </dgm:t>
    </dgm:pt>
    <dgm:pt modelId="{344D5734-376F-413E-9F40-315677636F47}" type="sibTrans" cxnId="{3858D302-69A8-4C9A-9679-27B35F651725}">
      <dgm:prSet/>
      <dgm:spPr/>
      <dgm:t>
        <a:bodyPr/>
        <a:lstStyle/>
        <a:p>
          <a:endParaRPr lang="en-US"/>
        </a:p>
      </dgm:t>
    </dgm:pt>
    <dgm:pt modelId="{7EE712BE-1033-4408-BE88-DA3CCFAA4E83}">
      <dgm:prSet/>
      <dgm:spPr/>
      <dgm:t>
        <a:bodyPr/>
        <a:lstStyle/>
        <a:p>
          <a:r>
            <a:rPr lang="en-US" dirty="0">
              <a:solidFill>
                <a:schemeClr val="tx1"/>
              </a:solidFill>
              <a:latin typeface="Arial" charset="0"/>
              <a:ea typeface="+mn-ea"/>
              <a:cs typeface="+mn-cs"/>
            </a:rPr>
            <a:t>EV/EBIT</a:t>
          </a:r>
        </a:p>
      </dgm:t>
    </dgm:pt>
    <dgm:pt modelId="{FAE403B1-E737-4246-A948-FDA4C8E2E0DD}" type="parTrans" cxnId="{43E27876-AAB0-4212-9BF4-908B89280AC4}">
      <dgm:prSet/>
      <dgm:spPr/>
      <dgm:t>
        <a:bodyPr/>
        <a:lstStyle/>
        <a:p>
          <a:endParaRPr lang="en-US"/>
        </a:p>
      </dgm:t>
    </dgm:pt>
    <dgm:pt modelId="{6FBD3ADA-80D2-4F97-B339-24BA75C175DA}" type="sibTrans" cxnId="{43E27876-AAB0-4212-9BF4-908B89280AC4}">
      <dgm:prSet/>
      <dgm:spPr/>
      <dgm:t>
        <a:bodyPr/>
        <a:lstStyle/>
        <a:p>
          <a:endParaRPr lang="en-US"/>
        </a:p>
      </dgm:t>
    </dgm:pt>
    <dgm:pt modelId="{6CB6BEB9-E9A8-405F-B0C4-B70FE091771E}">
      <dgm:prSet/>
      <dgm:spPr/>
      <dgm:t>
        <a:bodyPr/>
        <a:lstStyle/>
        <a:p>
          <a:r>
            <a:rPr lang="en-US" dirty="0">
              <a:solidFill>
                <a:schemeClr val="tx1"/>
              </a:solidFill>
              <a:latin typeface="Arial" charset="0"/>
              <a:ea typeface="+mn-ea"/>
              <a:cs typeface="+mn-cs"/>
            </a:rPr>
            <a:t>EV/S</a:t>
          </a:r>
        </a:p>
      </dgm:t>
    </dgm:pt>
    <dgm:pt modelId="{839B8424-5407-4F68-89A4-33AC6B12BE56}" type="parTrans" cxnId="{093BC1F0-001A-48EB-9023-5F7F77C99F2C}">
      <dgm:prSet/>
      <dgm:spPr/>
      <dgm:t>
        <a:bodyPr/>
        <a:lstStyle/>
        <a:p>
          <a:endParaRPr lang="en-US"/>
        </a:p>
      </dgm:t>
    </dgm:pt>
    <dgm:pt modelId="{C87565CE-8C38-40F9-86DE-5E1DEEFD58E1}" type="sibTrans" cxnId="{093BC1F0-001A-48EB-9023-5F7F77C99F2C}">
      <dgm:prSet/>
      <dgm:spPr/>
      <dgm:t>
        <a:bodyPr/>
        <a:lstStyle/>
        <a:p>
          <a:endParaRPr lang="en-US"/>
        </a:p>
      </dgm:t>
    </dgm:pt>
    <dgm:pt modelId="{F0A0AA83-6DFF-400E-B239-C67C2EEA58C2}">
      <dgm:prSet/>
      <dgm:spPr/>
      <dgm:t>
        <a:bodyPr/>
        <a:lstStyle/>
        <a:p>
          <a:r>
            <a:rPr lang="en-US" dirty="0">
              <a:solidFill>
                <a:schemeClr val="tx1"/>
              </a:solidFill>
              <a:latin typeface="Arial" charset="0"/>
              <a:ea typeface="+mn-ea"/>
              <a:cs typeface="+mn-cs"/>
            </a:rPr>
            <a:t>EV/FCFF</a:t>
          </a:r>
        </a:p>
      </dgm:t>
    </dgm:pt>
    <dgm:pt modelId="{710CBB0F-07E4-4F37-89EE-552672D74C3C}" type="parTrans" cxnId="{B50004B8-B28D-41BB-92CA-C7D4CEE48937}">
      <dgm:prSet/>
      <dgm:spPr/>
      <dgm:t>
        <a:bodyPr/>
        <a:lstStyle/>
        <a:p>
          <a:endParaRPr lang="en-US"/>
        </a:p>
      </dgm:t>
    </dgm:pt>
    <dgm:pt modelId="{E1F23315-79A7-4F2A-8909-CB990D66E05F}" type="sibTrans" cxnId="{B50004B8-B28D-41BB-92CA-C7D4CEE48937}">
      <dgm:prSet/>
      <dgm:spPr/>
      <dgm:t>
        <a:bodyPr/>
        <a:lstStyle/>
        <a:p>
          <a:endParaRPr lang="en-US"/>
        </a:p>
      </dgm:t>
    </dgm:pt>
    <dgm:pt modelId="{0A00E3FF-D49D-49F8-AA3C-626DF821ACC1}" type="pres">
      <dgm:prSet presAssocID="{54A5C385-333B-4FFD-9BB3-0F8394FF7512}" presName="linear" presStyleCnt="0">
        <dgm:presLayoutVars>
          <dgm:animLvl val="lvl"/>
          <dgm:resizeHandles val="exact"/>
        </dgm:presLayoutVars>
      </dgm:prSet>
      <dgm:spPr/>
    </dgm:pt>
    <dgm:pt modelId="{36914B78-5C86-4241-9842-6F6BE4E8E23C}" type="pres">
      <dgm:prSet presAssocID="{CE69852E-3F6B-473C-8398-15D18A573A02}" presName="parentText" presStyleLbl="node1" presStyleIdx="0" presStyleCnt="4">
        <dgm:presLayoutVars>
          <dgm:chMax val="0"/>
          <dgm:bulletEnabled val="1"/>
        </dgm:presLayoutVars>
      </dgm:prSet>
      <dgm:spPr/>
    </dgm:pt>
    <dgm:pt modelId="{D438A0B1-D2CD-4192-B22B-56A7D15479A4}" type="pres">
      <dgm:prSet presAssocID="{0E0798E8-2A82-459F-81E0-9F8762BC06C7}" presName="spacer" presStyleCnt="0"/>
      <dgm:spPr/>
    </dgm:pt>
    <dgm:pt modelId="{BDFDD73F-7FD3-441C-9B02-B0000389D3CB}" type="pres">
      <dgm:prSet presAssocID="{0FB41EA2-06D6-430B-8E78-700CD71BE14D}" presName="parentText" presStyleLbl="node1" presStyleIdx="1" presStyleCnt="4">
        <dgm:presLayoutVars>
          <dgm:chMax val="0"/>
          <dgm:bulletEnabled val="1"/>
        </dgm:presLayoutVars>
      </dgm:prSet>
      <dgm:spPr/>
    </dgm:pt>
    <dgm:pt modelId="{2A29B95C-C87F-4D29-8B75-B84590243E1D}" type="pres">
      <dgm:prSet presAssocID="{0FB41EA2-06D6-430B-8E78-700CD71BE14D}" presName="childText" presStyleLbl="revTx" presStyleIdx="0" presStyleCnt="2">
        <dgm:presLayoutVars>
          <dgm:bulletEnabled val="1"/>
        </dgm:presLayoutVars>
      </dgm:prSet>
      <dgm:spPr/>
    </dgm:pt>
    <dgm:pt modelId="{89D39F48-4895-4E44-956D-942AFB067F6B}" type="pres">
      <dgm:prSet presAssocID="{93296F53-DE0B-4013-B573-99B9042D2D12}" presName="parentText" presStyleLbl="node1" presStyleIdx="2" presStyleCnt="4">
        <dgm:presLayoutVars>
          <dgm:chMax val="0"/>
          <dgm:bulletEnabled val="1"/>
        </dgm:presLayoutVars>
      </dgm:prSet>
      <dgm:spPr/>
    </dgm:pt>
    <dgm:pt modelId="{B7DE4C0C-1F60-49EA-A6BB-10DC4C279319}" type="pres">
      <dgm:prSet presAssocID="{6448D52E-282C-439D-8422-7AE4C7A11CDB}" presName="spacer" presStyleCnt="0"/>
      <dgm:spPr/>
    </dgm:pt>
    <dgm:pt modelId="{AB019759-F08A-4B25-AC83-59ACEF4CB5E7}" type="pres">
      <dgm:prSet presAssocID="{6C04B155-3CD7-487A-804E-E3984E20B351}" presName="parentText" presStyleLbl="node1" presStyleIdx="3" presStyleCnt="4">
        <dgm:presLayoutVars>
          <dgm:chMax val="0"/>
          <dgm:bulletEnabled val="1"/>
        </dgm:presLayoutVars>
      </dgm:prSet>
      <dgm:spPr/>
    </dgm:pt>
    <dgm:pt modelId="{E2511E53-7245-4979-B21C-7EB63E3A27A9}" type="pres">
      <dgm:prSet presAssocID="{6C04B155-3CD7-487A-804E-E3984E20B351}" presName="childText" presStyleLbl="revTx" presStyleIdx="1" presStyleCnt="2">
        <dgm:presLayoutVars>
          <dgm:bulletEnabled val="1"/>
        </dgm:presLayoutVars>
      </dgm:prSet>
      <dgm:spPr/>
    </dgm:pt>
  </dgm:ptLst>
  <dgm:cxnLst>
    <dgm:cxn modelId="{3858D302-69A8-4C9A-9679-27B35F651725}" srcId="{6C04B155-3CD7-487A-804E-E3984E20B351}" destId="{E64200A8-8DB2-4E6D-B60D-C7B5C4DF6BE9}" srcOrd="1" destOrd="0" parTransId="{C7819FF6-8114-4D09-A7BE-FAF24BE0A125}" sibTransId="{344D5734-376F-413E-9F40-315677636F47}"/>
    <dgm:cxn modelId="{D931F007-BBCC-4A85-9D3C-8C10AFFAD68F}" type="presOf" srcId="{2D8366F4-BB3E-470C-B3A3-EDE5F0A43FC6}" destId="{2A29B95C-C87F-4D29-8B75-B84590243E1D}" srcOrd="0" destOrd="2" presId="urn:microsoft.com/office/officeart/2005/8/layout/vList2"/>
    <dgm:cxn modelId="{5B1B610B-B9C7-4B55-A36F-F5FD49C52829}" srcId="{54A5C385-333B-4FFD-9BB3-0F8394FF7512}" destId="{93296F53-DE0B-4013-B573-99B9042D2D12}" srcOrd="2" destOrd="0" parTransId="{5C6AE28C-42D1-448F-9E7C-83901583737B}" sibTransId="{6448D52E-282C-439D-8422-7AE4C7A11CDB}"/>
    <dgm:cxn modelId="{A5313B0E-97A4-4ACA-8585-8DB91B371539}" type="presOf" srcId="{97552262-E8BD-45A3-9CC4-241988A65CDC}" destId="{2A29B95C-C87F-4D29-8B75-B84590243E1D}" srcOrd="0" destOrd="1" presId="urn:microsoft.com/office/officeart/2005/8/layout/vList2"/>
    <dgm:cxn modelId="{D43B3216-AE77-48B3-A9FB-E54E47561288}" srcId="{0FB41EA2-06D6-430B-8E78-700CD71BE14D}" destId="{2D8366F4-BB3E-470C-B3A3-EDE5F0A43FC6}" srcOrd="2" destOrd="0" parTransId="{43F0D2A3-D714-4F86-8C03-6DBCE34C960B}" sibTransId="{C727EF16-1ED0-4B4A-AA45-5520A561A150}"/>
    <dgm:cxn modelId="{26632617-BA1E-46C7-9BD5-6E162A7C38E5}" type="presOf" srcId="{6C04B155-3CD7-487A-804E-E3984E20B351}" destId="{AB019759-F08A-4B25-AC83-59ACEF4CB5E7}" srcOrd="0" destOrd="0" presId="urn:microsoft.com/office/officeart/2005/8/layout/vList2"/>
    <dgm:cxn modelId="{8B030E31-F145-4051-B419-856CC26BAB51}" srcId="{0FB41EA2-06D6-430B-8E78-700CD71BE14D}" destId="{97552262-E8BD-45A3-9CC4-241988A65CDC}" srcOrd="1" destOrd="0" parTransId="{573A572B-2510-4F53-918D-2B7DBB31664F}" sibTransId="{481C3052-DA3A-41F7-977C-ABA4DB9FF000}"/>
    <dgm:cxn modelId="{A19D7E3F-78B3-4DE5-812E-AE535E4D2A4D}" type="presOf" srcId="{F0A0AA83-6DFF-400E-B239-C67C2EEA58C2}" destId="{E2511E53-7245-4979-B21C-7EB63E3A27A9}" srcOrd="0" destOrd="0" presId="urn:microsoft.com/office/officeart/2005/8/layout/vList2"/>
    <dgm:cxn modelId="{00630250-BE3A-4B14-B3CE-7A9C833EEFCB}" type="presOf" srcId="{0FB41EA2-06D6-430B-8E78-700CD71BE14D}" destId="{BDFDD73F-7FD3-441C-9B02-B0000389D3CB}" srcOrd="0" destOrd="0" presId="urn:microsoft.com/office/officeart/2005/8/layout/vList2"/>
    <dgm:cxn modelId="{05E20972-6897-42F7-B607-419A8529AE6C}" srcId="{54A5C385-333B-4FFD-9BB3-0F8394FF7512}" destId="{6C04B155-3CD7-487A-804E-E3984E20B351}" srcOrd="3" destOrd="0" parTransId="{6780ACE3-857A-46DD-A77D-9024E7D2ADDA}" sibTransId="{ED49BC85-BD97-48C2-999A-22F5AA40B513}"/>
    <dgm:cxn modelId="{1B171473-128C-4AAD-808A-9D78A4946FDD}" type="presOf" srcId="{93296F53-DE0B-4013-B573-99B9042D2D12}" destId="{89D39F48-4895-4E44-956D-942AFB067F6B}" srcOrd="0" destOrd="0" presId="urn:microsoft.com/office/officeart/2005/8/layout/vList2"/>
    <dgm:cxn modelId="{17E9AB53-EF60-40EB-B979-52A1C287A8BF}" srcId="{0FB41EA2-06D6-430B-8E78-700CD71BE14D}" destId="{389F3A1F-17FD-442F-A9CC-14FC4C7A9A1D}" srcOrd="0" destOrd="0" parTransId="{7F1A1AB9-A027-4EA2-8108-A0B5DD3F3013}" sibTransId="{F3380D0B-4B30-4867-A0F5-08F186ABF914}"/>
    <dgm:cxn modelId="{43E27876-AAB0-4212-9BF4-908B89280AC4}" srcId="{6C04B155-3CD7-487A-804E-E3984E20B351}" destId="{7EE712BE-1033-4408-BE88-DA3CCFAA4E83}" srcOrd="2" destOrd="0" parTransId="{FAE403B1-E737-4246-A948-FDA4C8E2E0DD}" sibTransId="{6FBD3ADA-80D2-4F97-B339-24BA75C175DA}"/>
    <dgm:cxn modelId="{96BA775A-F730-4C36-8411-652D0A8E8AED}" type="presOf" srcId="{54A5C385-333B-4FFD-9BB3-0F8394FF7512}" destId="{0A00E3FF-D49D-49F8-AA3C-626DF821ACC1}" srcOrd="0" destOrd="0" presId="urn:microsoft.com/office/officeart/2005/8/layout/vList2"/>
    <dgm:cxn modelId="{46FA5DB7-32C6-4FBF-8014-97CA230A22EC}" type="presOf" srcId="{7EE712BE-1033-4408-BE88-DA3CCFAA4E83}" destId="{E2511E53-7245-4979-B21C-7EB63E3A27A9}" srcOrd="0" destOrd="2" presId="urn:microsoft.com/office/officeart/2005/8/layout/vList2"/>
    <dgm:cxn modelId="{B50004B8-B28D-41BB-92CA-C7D4CEE48937}" srcId="{6C04B155-3CD7-487A-804E-E3984E20B351}" destId="{F0A0AA83-6DFF-400E-B239-C67C2EEA58C2}" srcOrd="0" destOrd="0" parTransId="{710CBB0F-07E4-4F37-89EE-552672D74C3C}" sibTransId="{E1F23315-79A7-4F2A-8909-CB990D66E05F}"/>
    <dgm:cxn modelId="{BA0048C6-542C-496B-862E-9FD81FA9FCBD}" srcId="{54A5C385-333B-4FFD-9BB3-0F8394FF7512}" destId="{CE69852E-3F6B-473C-8398-15D18A573A02}" srcOrd="0" destOrd="0" parTransId="{70188E0D-1F3E-454B-B73F-374B0EB1053A}" sibTransId="{0E0798E8-2A82-459F-81E0-9F8762BC06C7}"/>
    <dgm:cxn modelId="{31F1DAD0-8BF5-4D16-A68A-5955739B0C2C}" type="presOf" srcId="{E64200A8-8DB2-4E6D-B60D-C7B5C4DF6BE9}" destId="{E2511E53-7245-4979-B21C-7EB63E3A27A9}" srcOrd="0" destOrd="1" presId="urn:microsoft.com/office/officeart/2005/8/layout/vList2"/>
    <dgm:cxn modelId="{9C4C35DE-8CE3-4F43-8BF7-8EF740F5B377}" type="presOf" srcId="{CE69852E-3F6B-473C-8398-15D18A573A02}" destId="{36914B78-5C86-4241-9842-6F6BE4E8E23C}" srcOrd="0" destOrd="0" presId="urn:microsoft.com/office/officeart/2005/8/layout/vList2"/>
    <dgm:cxn modelId="{67D7AFED-B805-4F73-A867-77AC9D65A6B6}" type="presOf" srcId="{389F3A1F-17FD-442F-A9CC-14FC4C7A9A1D}" destId="{2A29B95C-C87F-4D29-8B75-B84590243E1D}" srcOrd="0" destOrd="0" presId="urn:microsoft.com/office/officeart/2005/8/layout/vList2"/>
    <dgm:cxn modelId="{7D06C1F0-4097-49CC-B039-D72C865DCCE7}" srcId="{54A5C385-333B-4FFD-9BB3-0F8394FF7512}" destId="{0FB41EA2-06D6-430B-8E78-700CD71BE14D}" srcOrd="1" destOrd="0" parTransId="{8A052775-224D-4EB7-8266-302F09CD887F}" sibTransId="{9CB87F32-961B-4CEC-9536-D4071C66F5CC}"/>
    <dgm:cxn modelId="{093BC1F0-001A-48EB-9023-5F7F77C99F2C}" srcId="{6C04B155-3CD7-487A-804E-E3984E20B351}" destId="{6CB6BEB9-E9A8-405F-B0C4-B70FE091771E}" srcOrd="3" destOrd="0" parTransId="{839B8424-5407-4F68-89A4-33AC6B12BE56}" sibTransId="{C87565CE-8C38-40F9-86DE-5E1DEEFD58E1}"/>
    <dgm:cxn modelId="{DA7A0FF7-5F1E-442E-90F2-20B91659EBE4}" type="presOf" srcId="{6CB6BEB9-E9A8-405F-B0C4-B70FE091771E}" destId="{E2511E53-7245-4979-B21C-7EB63E3A27A9}" srcOrd="0" destOrd="3" presId="urn:microsoft.com/office/officeart/2005/8/layout/vList2"/>
    <dgm:cxn modelId="{F66B35AA-1FDF-4B20-8462-120BE03AD030}" type="presParOf" srcId="{0A00E3FF-D49D-49F8-AA3C-626DF821ACC1}" destId="{36914B78-5C86-4241-9842-6F6BE4E8E23C}" srcOrd="0" destOrd="0" presId="urn:microsoft.com/office/officeart/2005/8/layout/vList2"/>
    <dgm:cxn modelId="{E196D31F-2FD3-4E1E-9EB4-AD224E0AE558}" type="presParOf" srcId="{0A00E3FF-D49D-49F8-AA3C-626DF821ACC1}" destId="{D438A0B1-D2CD-4192-B22B-56A7D15479A4}" srcOrd="1" destOrd="0" presId="urn:microsoft.com/office/officeart/2005/8/layout/vList2"/>
    <dgm:cxn modelId="{988182C4-816A-422A-B8DB-0782D22EFD0B}" type="presParOf" srcId="{0A00E3FF-D49D-49F8-AA3C-626DF821ACC1}" destId="{BDFDD73F-7FD3-441C-9B02-B0000389D3CB}" srcOrd="2" destOrd="0" presId="urn:microsoft.com/office/officeart/2005/8/layout/vList2"/>
    <dgm:cxn modelId="{44976756-83D4-4959-9CCB-C16AFBC11725}" type="presParOf" srcId="{0A00E3FF-D49D-49F8-AA3C-626DF821ACC1}" destId="{2A29B95C-C87F-4D29-8B75-B84590243E1D}" srcOrd="3" destOrd="0" presId="urn:microsoft.com/office/officeart/2005/8/layout/vList2"/>
    <dgm:cxn modelId="{151D760B-2D66-41D5-879A-5CF91291BFE4}" type="presParOf" srcId="{0A00E3FF-D49D-49F8-AA3C-626DF821ACC1}" destId="{89D39F48-4895-4E44-956D-942AFB067F6B}" srcOrd="4" destOrd="0" presId="urn:microsoft.com/office/officeart/2005/8/layout/vList2"/>
    <dgm:cxn modelId="{C558D3AF-5D87-4FFF-B45C-E41DC11C5F81}" type="presParOf" srcId="{0A00E3FF-D49D-49F8-AA3C-626DF821ACC1}" destId="{B7DE4C0C-1F60-49EA-A6BB-10DC4C279319}" srcOrd="5" destOrd="0" presId="urn:microsoft.com/office/officeart/2005/8/layout/vList2"/>
    <dgm:cxn modelId="{A7188544-E69B-4798-8903-3CA00C527017}" type="presParOf" srcId="{0A00E3FF-D49D-49F8-AA3C-626DF821ACC1}" destId="{AB019759-F08A-4B25-AC83-59ACEF4CB5E7}" srcOrd="6" destOrd="0" presId="urn:microsoft.com/office/officeart/2005/8/layout/vList2"/>
    <dgm:cxn modelId="{B9DEC38F-24CD-4487-BB34-166B374F2F7E}" type="presParOf" srcId="{0A00E3FF-D49D-49F8-AA3C-626DF821ACC1}" destId="{E2511E53-7245-4979-B21C-7EB63E3A27A9}" srcOrd="7"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6.xml><?xml version="1.0" encoding="utf-8"?>
<dgm:dataModel xmlns:dgm="http://schemas.openxmlformats.org/drawingml/2006/diagram" xmlns:a="http://schemas.openxmlformats.org/drawingml/2006/main">
  <dgm:ptLst>
    <dgm:pt modelId="{30FD016D-03A2-40D5-9530-441A37BA0792}"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10E5966E-20B8-4D46-8706-4E698F7F1DA9}">
      <dgm:prSet phldrT="[Text]"/>
      <dgm:spPr/>
      <dgm:t>
        <a:bodyPr/>
        <a:lstStyle/>
        <a:p>
          <a:r>
            <a:rPr lang="en-US" dirty="0"/>
            <a:t>US GAAP vs. IFRS</a:t>
          </a:r>
        </a:p>
      </dgm:t>
    </dgm:pt>
    <dgm:pt modelId="{18A0E550-A129-4A7A-AB05-BB802AAC6A4D}" type="parTrans" cxnId="{4CDCAD8C-E3B1-4160-991E-39D8BAE5FCA5}">
      <dgm:prSet/>
      <dgm:spPr/>
      <dgm:t>
        <a:bodyPr/>
        <a:lstStyle/>
        <a:p>
          <a:endParaRPr lang="en-US"/>
        </a:p>
      </dgm:t>
    </dgm:pt>
    <dgm:pt modelId="{60A63B4C-8C63-4847-AEBF-5DA13FA5438E}" type="sibTrans" cxnId="{4CDCAD8C-E3B1-4160-991E-39D8BAE5FCA5}">
      <dgm:prSet/>
      <dgm:spPr/>
      <dgm:t>
        <a:bodyPr/>
        <a:lstStyle/>
        <a:p>
          <a:endParaRPr lang="en-US"/>
        </a:p>
      </dgm:t>
    </dgm:pt>
    <dgm:pt modelId="{D8704286-D2EC-4CFA-811F-DF5A7B0D1157}">
      <dgm:prSet phldrT="[Text]"/>
      <dgm:spPr/>
      <dgm:t>
        <a:bodyPr/>
        <a:lstStyle/>
        <a:p>
          <a:r>
            <a:rPr lang="en-US" dirty="0"/>
            <a:t>Net income higher under IFRS</a:t>
          </a:r>
        </a:p>
      </dgm:t>
    </dgm:pt>
    <dgm:pt modelId="{8F0EAD52-7A1E-4F64-8E8F-81415E789C23}" type="parTrans" cxnId="{C1140E4C-4797-4223-803C-7E647E72BABA}">
      <dgm:prSet/>
      <dgm:spPr/>
      <dgm:t>
        <a:bodyPr/>
        <a:lstStyle/>
        <a:p>
          <a:endParaRPr lang="en-US"/>
        </a:p>
      </dgm:t>
    </dgm:pt>
    <dgm:pt modelId="{5E088616-EDC3-4C8D-B95A-2514376B5E45}" type="sibTrans" cxnId="{C1140E4C-4797-4223-803C-7E647E72BABA}">
      <dgm:prSet/>
      <dgm:spPr/>
      <dgm:t>
        <a:bodyPr/>
        <a:lstStyle/>
        <a:p>
          <a:endParaRPr lang="en-US"/>
        </a:p>
      </dgm:t>
    </dgm:pt>
    <dgm:pt modelId="{2B413A1D-20D7-4439-9E43-1704658E3C2A}">
      <dgm:prSet phldrT="[Text]"/>
      <dgm:spPr/>
      <dgm:t>
        <a:bodyPr/>
        <a:lstStyle/>
        <a:p>
          <a:r>
            <a:rPr lang="en-US" dirty="0"/>
            <a:t>Shareholder's equity lower under IFRS</a:t>
          </a:r>
        </a:p>
      </dgm:t>
    </dgm:pt>
    <dgm:pt modelId="{40995EBD-895D-44FC-B48C-8E28300E6318}" type="parTrans" cxnId="{A2738585-27E6-4234-8BE4-6979919CA201}">
      <dgm:prSet/>
      <dgm:spPr/>
      <dgm:t>
        <a:bodyPr/>
        <a:lstStyle/>
        <a:p>
          <a:endParaRPr lang="en-US"/>
        </a:p>
      </dgm:t>
    </dgm:pt>
    <dgm:pt modelId="{5A242FFE-0504-4210-9A68-99720403B17F}" type="sibTrans" cxnId="{A2738585-27E6-4234-8BE4-6979919CA201}">
      <dgm:prSet/>
      <dgm:spPr/>
      <dgm:t>
        <a:bodyPr/>
        <a:lstStyle/>
        <a:p>
          <a:endParaRPr lang="en-US"/>
        </a:p>
      </dgm:t>
    </dgm:pt>
    <dgm:pt modelId="{93E64772-24F8-4A4F-8A35-39C907A081B0}">
      <dgm:prSet phldrT="[Text]"/>
      <dgm:spPr/>
      <dgm:t>
        <a:bodyPr/>
        <a:lstStyle/>
        <a:p>
          <a:r>
            <a:rPr lang="en-US" dirty="0"/>
            <a:t>Valuation Multiples</a:t>
          </a:r>
        </a:p>
      </dgm:t>
    </dgm:pt>
    <dgm:pt modelId="{C78A1D91-078A-4D50-AF7D-9CFCDD6751AF}" type="parTrans" cxnId="{FC19B898-0D86-44DF-B59F-89CBFD34DDE9}">
      <dgm:prSet/>
      <dgm:spPr/>
      <dgm:t>
        <a:bodyPr/>
        <a:lstStyle/>
        <a:p>
          <a:endParaRPr lang="en-US"/>
        </a:p>
      </dgm:t>
    </dgm:pt>
    <dgm:pt modelId="{9114AAEA-F1D6-42FA-BFCE-E0C445ECD6C6}" type="sibTrans" cxnId="{FC19B898-0D86-44DF-B59F-89CBFD34DDE9}">
      <dgm:prSet/>
      <dgm:spPr/>
      <dgm:t>
        <a:bodyPr/>
        <a:lstStyle/>
        <a:p>
          <a:endParaRPr lang="en-US"/>
        </a:p>
      </dgm:t>
    </dgm:pt>
    <dgm:pt modelId="{6AAB77FC-3152-4D01-BAB7-89C59F182CAD}">
      <dgm:prSet phldrT="[Text]"/>
      <dgm:spPr/>
      <dgm:t>
        <a:bodyPr/>
        <a:lstStyle/>
        <a:p>
          <a:r>
            <a:rPr lang="en-US" dirty="0"/>
            <a:t>P/CFO and P/FCFE most comparable</a:t>
          </a:r>
        </a:p>
      </dgm:t>
    </dgm:pt>
    <dgm:pt modelId="{72F61857-17B3-444B-B233-2F9F3C843AAB}" type="parTrans" cxnId="{6F52CF26-461E-4E64-B5D8-F2433EAF451E}">
      <dgm:prSet/>
      <dgm:spPr/>
      <dgm:t>
        <a:bodyPr/>
        <a:lstStyle/>
        <a:p>
          <a:endParaRPr lang="en-US"/>
        </a:p>
      </dgm:t>
    </dgm:pt>
    <dgm:pt modelId="{90411759-2D0C-4E86-AD77-4B72EEA2FA2F}" type="sibTrans" cxnId="{6F52CF26-461E-4E64-B5D8-F2433EAF451E}">
      <dgm:prSet/>
      <dgm:spPr/>
      <dgm:t>
        <a:bodyPr/>
        <a:lstStyle/>
        <a:p>
          <a:endParaRPr lang="en-US"/>
        </a:p>
      </dgm:t>
    </dgm:pt>
    <dgm:pt modelId="{B167AE9B-1CD1-443D-AB4E-CC51C09846D1}">
      <dgm:prSet phldrT="[Text]"/>
      <dgm:spPr/>
      <dgm:t>
        <a:bodyPr/>
        <a:lstStyle/>
        <a:p>
          <a:r>
            <a:rPr lang="en-US" dirty="0"/>
            <a:t>P/B, P/E, and EBITDA multiples least comparable</a:t>
          </a:r>
        </a:p>
      </dgm:t>
    </dgm:pt>
    <dgm:pt modelId="{72C510C4-471A-43C2-924F-B53F9875F957}" type="parTrans" cxnId="{C754E4AB-8619-4786-B024-8485A9C37E17}">
      <dgm:prSet/>
      <dgm:spPr/>
      <dgm:t>
        <a:bodyPr/>
        <a:lstStyle/>
        <a:p>
          <a:endParaRPr lang="en-US"/>
        </a:p>
      </dgm:t>
    </dgm:pt>
    <dgm:pt modelId="{65EDE195-B71C-43B0-81D4-38A29A4E5A9F}" type="sibTrans" cxnId="{C754E4AB-8619-4786-B024-8485A9C37E17}">
      <dgm:prSet/>
      <dgm:spPr/>
      <dgm:t>
        <a:bodyPr/>
        <a:lstStyle/>
        <a:p>
          <a:endParaRPr lang="en-US"/>
        </a:p>
      </dgm:t>
    </dgm:pt>
    <dgm:pt modelId="{DF3ADF1E-8635-4D57-AC26-67428FC6453C}">
      <dgm:prSet phldrT="[Text]"/>
      <dgm:spPr/>
      <dgm:t>
        <a:bodyPr/>
        <a:lstStyle/>
        <a:p>
          <a:r>
            <a:rPr lang="en-US" dirty="0"/>
            <a:t>Inflation</a:t>
          </a:r>
        </a:p>
      </dgm:t>
    </dgm:pt>
    <dgm:pt modelId="{D06581C4-DFE0-4D84-8E9F-C56F0F70742F}" type="parTrans" cxnId="{6766637E-A4C6-450A-8D0A-A7ECB9377A52}">
      <dgm:prSet/>
      <dgm:spPr/>
      <dgm:t>
        <a:bodyPr/>
        <a:lstStyle/>
        <a:p>
          <a:endParaRPr lang="en-US"/>
        </a:p>
      </dgm:t>
    </dgm:pt>
    <dgm:pt modelId="{E8174FBA-B7AD-4EE9-9605-0F88D58261B1}" type="sibTrans" cxnId="{6766637E-A4C6-450A-8D0A-A7ECB9377A52}">
      <dgm:prSet/>
      <dgm:spPr/>
      <dgm:t>
        <a:bodyPr/>
        <a:lstStyle/>
        <a:p>
          <a:endParaRPr lang="en-US"/>
        </a:p>
      </dgm:t>
    </dgm:pt>
    <dgm:pt modelId="{2FF0237A-BD8C-4BB0-BEDE-F9F53B9C328D}">
      <dgm:prSet phldrT="[Text]"/>
      <dgm:spPr/>
      <dgm:t>
        <a:bodyPr/>
        <a:lstStyle/>
        <a:p>
          <a:r>
            <a:rPr lang="en-US" dirty="0">
              <a:solidFill>
                <a:schemeClr val="tx1"/>
              </a:solidFill>
              <a:latin typeface="Arial" charset="0"/>
              <a:ea typeface="+mn-ea"/>
              <a:cs typeface="+mn-cs"/>
            </a:rPr>
            <a:t>Higher inflation </a:t>
          </a:r>
          <a:r>
            <a:rPr lang="en-US" dirty="0">
              <a:solidFill>
                <a:schemeClr val="tx1"/>
              </a:solidFill>
              <a:latin typeface="Arial" charset="0"/>
              <a:ea typeface="+mn-ea"/>
              <a:cs typeface="+mn-cs"/>
              <a:sym typeface="Symbol"/>
            </a:rPr>
            <a:t> L</a:t>
          </a:r>
          <a:r>
            <a:rPr lang="en-US" dirty="0">
              <a:solidFill>
                <a:schemeClr val="tx1"/>
              </a:solidFill>
              <a:latin typeface="Arial" charset="0"/>
              <a:ea typeface="+mn-ea"/>
              <a:cs typeface="+mn-cs"/>
            </a:rPr>
            <a:t>ower justified price multiples</a:t>
          </a:r>
          <a:endParaRPr lang="en-US" dirty="0">
            <a:solidFill>
              <a:schemeClr val="tx1"/>
            </a:solidFill>
          </a:endParaRPr>
        </a:p>
      </dgm:t>
    </dgm:pt>
    <dgm:pt modelId="{70964599-74CF-41D4-B07D-D5A097425193}" type="parTrans" cxnId="{D4A5209F-567F-41A1-88FD-9EAF8DC61B41}">
      <dgm:prSet/>
      <dgm:spPr/>
      <dgm:t>
        <a:bodyPr/>
        <a:lstStyle/>
        <a:p>
          <a:endParaRPr lang="en-US"/>
        </a:p>
      </dgm:t>
    </dgm:pt>
    <dgm:pt modelId="{91343C88-EA6F-4383-97B6-2E6AC6DE19DE}" type="sibTrans" cxnId="{D4A5209F-567F-41A1-88FD-9EAF8DC61B41}">
      <dgm:prSet/>
      <dgm:spPr/>
      <dgm:t>
        <a:bodyPr/>
        <a:lstStyle/>
        <a:p>
          <a:endParaRPr lang="en-US"/>
        </a:p>
      </dgm:t>
    </dgm:pt>
    <dgm:pt modelId="{07A72988-6AE2-45C3-99F3-C4B53F9FFB1B}">
      <dgm:prSet phldrT="[Text]"/>
      <dgm:spPr/>
      <dgm:t>
        <a:bodyPr/>
        <a:lstStyle/>
        <a:p>
          <a:r>
            <a:rPr lang="en-US" dirty="0">
              <a:solidFill>
                <a:schemeClr val="tx1"/>
              </a:solidFill>
              <a:latin typeface="Arial" charset="0"/>
              <a:ea typeface="+mn-ea"/>
              <a:cs typeface="+mn-cs"/>
            </a:rPr>
            <a:t>Higher pass-through rates </a:t>
          </a:r>
          <a:r>
            <a:rPr lang="en-US" dirty="0">
              <a:solidFill>
                <a:schemeClr val="tx1"/>
              </a:solidFill>
              <a:latin typeface="Arial" charset="0"/>
              <a:ea typeface="+mn-ea"/>
              <a:cs typeface="+mn-cs"/>
              <a:sym typeface="Symbol"/>
            </a:rPr>
            <a:t> H</a:t>
          </a:r>
          <a:r>
            <a:rPr lang="en-US" dirty="0">
              <a:solidFill>
                <a:schemeClr val="tx1"/>
              </a:solidFill>
              <a:latin typeface="Arial" charset="0"/>
              <a:ea typeface="+mn-ea"/>
              <a:cs typeface="+mn-cs"/>
            </a:rPr>
            <a:t>igher justified price multiples</a:t>
          </a:r>
          <a:endParaRPr lang="en-US" dirty="0">
            <a:solidFill>
              <a:schemeClr val="tx1"/>
            </a:solidFill>
          </a:endParaRPr>
        </a:p>
      </dgm:t>
    </dgm:pt>
    <dgm:pt modelId="{CEEA9899-F504-4F4F-ABB7-6098893CD299}" type="parTrans" cxnId="{E922DE87-0B74-4643-9913-E2C3ED16F508}">
      <dgm:prSet/>
      <dgm:spPr/>
      <dgm:t>
        <a:bodyPr/>
        <a:lstStyle/>
        <a:p>
          <a:endParaRPr lang="en-US"/>
        </a:p>
      </dgm:t>
    </dgm:pt>
    <dgm:pt modelId="{9D92C272-1801-41C2-95FC-1F8CC4556F54}" type="sibTrans" cxnId="{E922DE87-0B74-4643-9913-E2C3ED16F508}">
      <dgm:prSet/>
      <dgm:spPr/>
      <dgm:t>
        <a:bodyPr/>
        <a:lstStyle/>
        <a:p>
          <a:endParaRPr lang="en-US"/>
        </a:p>
      </dgm:t>
    </dgm:pt>
    <dgm:pt modelId="{874ADBA7-3B01-4477-8F45-C8A1EFA76D79}">
      <dgm:prSet phldrT="[Text]"/>
      <dgm:spPr/>
      <dgm:t>
        <a:bodyPr/>
        <a:lstStyle/>
        <a:p>
          <a:r>
            <a:rPr lang="en-US" dirty="0"/>
            <a:t>ROE higher under IFRS</a:t>
          </a:r>
        </a:p>
      </dgm:t>
    </dgm:pt>
    <dgm:pt modelId="{E0DDBB32-8250-4682-9E17-FB7722B9AF10}" type="parTrans" cxnId="{67FDA88A-30CF-4332-95F9-D14EF2DA758A}">
      <dgm:prSet/>
      <dgm:spPr/>
      <dgm:t>
        <a:bodyPr/>
        <a:lstStyle/>
        <a:p>
          <a:endParaRPr lang="en-US"/>
        </a:p>
      </dgm:t>
    </dgm:pt>
    <dgm:pt modelId="{45D4A3E6-7872-4322-945D-CDAEE75B2A8A}" type="sibTrans" cxnId="{67FDA88A-30CF-4332-95F9-D14EF2DA758A}">
      <dgm:prSet/>
      <dgm:spPr/>
      <dgm:t>
        <a:bodyPr/>
        <a:lstStyle/>
        <a:p>
          <a:endParaRPr lang="en-US"/>
        </a:p>
      </dgm:t>
    </dgm:pt>
    <dgm:pt modelId="{ECCB6B09-4F56-4CE0-BBFE-091146CE327F}" type="pres">
      <dgm:prSet presAssocID="{30FD016D-03A2-40D5-9530-441A37BA0792}" presName="Name0" presStyleCnt="0">
        <dgm:presLayoutVars>
          <dgm:dir/>
          <dgm:animLvl val="lvl"/>
          <dgm:resizeHandles val="exact"/>
        </dgm:presLayoutVars>
      </dgm:prSet>
      <dgm:spPr/>
    </dgm:pt>
    <dgm:pt modelId="{1023A219-8A5D-4762-940F-667E65BAA9E6}" type="pres">
      <dgm:prSet presAssocID="{10E5966E-20B8-4D46-8706-4E698F7F1DA9}" presName="linNode" presStyleCnt="0"/>
      <dgm:spPr/>
    </dgm:pt>
    <dgm:pt modelId="{4B1B74E5-74E1-41EB-9804-27722611B342}" type="pres">
      <dgm:prSet presAssocID="{10E5966E-20B8-4D46-8706-4E698F7F1DA9}" presName="parentText" presStyleLbl="node1" presStyleIdx="0" presStyleCnt="3">
        <dgm:presLayoutVars>
          <dgm:chMax val="1"/>
          <dgm:bulletEnabled val="1"/>
        </dgm:presLayoutVars>
      </dgm:prSet>
      <dgm:spPr/>
    </dgm:pt>
    <dgm:pt modelId="{B25647C0-0CE8-4E30-B8F4-CE61057FB355}" type="pres">
      <dgm:prSet presAssocID="{10E5966E-20B8-4D46-8706-4E698F7F1DA9}" presName="descendantText" presStyleLbl="alignAccFollowNode1" presStyleIdx="0" presStyleCnt="3">
        <dgm:presLayoutVars>
          <dgm:bulletEnabled val="1"/>
        </dgm:presLayoutVars>
      </dgm:prSet>
      <dgm:spPr/>
    </dgm:pt>
    <dgm:pt modelId="{0B6A7922-EF39-45BB-AE51-470873D1214D}" type="pres">
      <dgm:prSet presAssocID="{60A63B4C-8C63-4847-AEBF-5DA13FA5438E}" presName="sp" presStyleCnt="0"/>
      <dgm:spPr/>
    </dgm:pt>
    <dgm:pt modelId="{145F7A34-0DFF-45AE-83AC-25D3FFFE93D2}" type="pres">
      <dgm:prSet presAssocID="{93E64772-24F8-4A4F-8A35-39C907A081B0}" presName="linNode" presStyleCnt="0"/>
      <dgm:spPr/>
    </dgm:pt>
    <dgm:pt modelId="{F5569C6C-ABD3-4AD2-9A04-6909A47639EC}" type="pres">
      <dgm:prSet presAssocID="{93E64772-24F8-4A4F-8A35-39C907A081B0}" presName="parentText" presStyleLbl="node1" presStyleIdx="1" presStyleCnt="3">
        <dgm:presLayoutVars>
          <dgm:chMax val="1"/>
          <dgm:bulletEnabled val="1"/>
        </dgm:presLayoutVars>
      </dgm:prSet>
      <dgm:spPr/>
    </dgm:pt>
    <dgm:pt modelId="{3DCF8B05-1C42-496F-9B69-E0C5187B073E}" type="pres">
      <dgm:prSet presAssocID="{93E64772-24F8-4A4F-8A35-39C907A081B0}" presName="descendantText" presStyleLbl="alignAccFollowNode1" presStyleIdx="1" presStyleCnt="3">
        <dgm:presLayoutVars>
          <dgm:bulletEnabled val="1"/>
        </dgm:presLayoutVars>
      </dgm:prSet>
      <dgm:spPr/>
    </dgm:pt>
    <dgm:pt modelId="{4AD12E9C-8255-4F4E-994A-4564E5B75154}" type="pres">
      <dgm:prSet presAssocID="{9114AAEA-F1D6-42FA-BFCE-E0C445ECD6C6}" presName="sp" presStyleCnt="0"/>
      <dgm:spPr/>
    </dgm:pt>
    <dgm:pt modelId="{DF966E68-A3EE-44C9-8D15-FDC57C849D56}" type="pres">
      <dgm:prSet presAssocID="{DF3ADF1E-8635-4D57-AC26-67428FC6453C}" presName="linNode" presStyleCnt="0"/>
      <dgm:spPr/>
    </dgm:pt>
    <dgm:pt modelId="{5F294E58-7359-4C42-9EDF-811B95F77140}" type="pres">
      <dgm:prSet presAssocID="{DF3ADF1E-8635-4D57-AC26-67428FC6453C}" presName="parentText" presStyleLbl="node1" presStyleIdx="2" presStyleCnt="3">
        <dgm:presLayoutVars>
          <dgm:chMax val="1"/>
          <dgm:bulletEnabled val="1"/>
        </dgm:presLayoutVars>
      </dgm:prSet>
      <dgm:spPr/>
    </dgm:pt>
    <dgm:pt modelId="{639B044D-4640-4FAF-9CB6-5FFDBE8481A2}" type="pres">
      <dgm:prSet presAssocID="{DF3ADF1E-8635-4D57-AC26-67428FC6453C}" presName="descendantText" presStyleLbl="alignAccFollowNode1" presStyleIdx="2" presStyleCnt="3">
        <dgm:presLayoutVars>
          <dgm:bulletEnabled val="1"/>
        </dgm:presLayoutVars>
      </dgm:prSet>
      <dgm:spPr/>
    </dgm:pt>
  </dgm:ptLst>
  <dgm:cxnLst>
    <dgm:cxn modelId="{0DE83401-A0FB-4C74-9C5D-C44E921EBB95}" type="presOf" srcId="{2B413A1D-20D7-4439-9E43-1704658E3C2A}" destId="{B25647C0-0CE8-4E30-B8F4-CE61057FB355}" srcOrd="0" destOrd="1" presId="urn:microsoft.com/office/officeart/2005/8/layout/vList5"/>
    <dgm:cxn modelId="{7DA60126-A830-4637-98B2-105D78163628}" type="presOf" srcId="{D8704286-D2EC-4CFA-811F-DF5A7B0D1157}" destId="{B25647C0-0CE8-4E30-B8F4-CE61057FB355}" srcOrd="0" destOrd="0" presId="urn:microsoft.com/office/officeart/2005/8/layout/vList5"/>
    <dgm:cxn modelId="{6F52CF26-461E-4E64-B5D8-F2433EAF451E}" srcId="{93E64772-24F8-4A4F-8A35-39C907A081B0}" destId="{6AAB77FC-3152-4D01-BAB7-89C59F182CAD}" srcOrd="0" destOrd="0" parTransId="{72F61857-17B3-444B-B233-2F9F3C843AAB}" sibTransId="{90411759-2D0C-4E86-AD77-4B72EEA2FA2F}"/>
    <dgm:cxn modelId="{B19ED332-32D2-4A24-9527-D30095BF08C1}" type="presOf" srcId="{6AAB77FC-3152-4D01-BAB7-89C59F182CAD}" destId="{3DCF8B05-1C42-496F-9B69-E0C5187B073E}" srcOrd="0" destOrd="0" presId="urn:microsoft.com/office/officeart/2005/8/layout/vList5"/>
    <dgm:cxn modelId="{407A1E36-2272-431C-8C57-83D9A97E8C19}" type="presOf" srcId="{DF3ADF1E-8635-4D57-AC26-67428FC6453C}" destId="{5F294E58-7359-4C42-9EDF-811B95F77140}" srcOrd="0" destOrd="0" presId="urn:microsoft.com/office/officeart/2005/8/layout/vList5"/>
    <dgm:cxn modelId="{2C744B37-5A4A-4494-B1D7-6492E538D4BD}" type="presOf" srcId="{07A72988-6AE2-45C3-99F3-C4B53F9FFB1B}" destId="{639B044D-4640-4FAF-9CB6-5FFDBE8481A2}" srcOrd="0" destOrd="1" presId="urn:microsoft.com/office/officeart/2005/8/layout/vList5"/>
    <dgm:cxn modelId="{C1140E4C-4797-4223-803C-7E647E72BABA}" srcId="{10E5966E-20B8-4D46-8706-4E698F7F1DA9}" destId="{D8704286-D2EC-4CFA-811F-DF5A7B0D1157}" srcOrd="0" destOrd="0" parTransId="{8F0EAD52-7A1E-4F64-8E8F-81415E789C23}" sibTransId="{5E088616-EDC3-4C8D-B95A-2514376B5E45}"/>
    <dgm:cxn modelId="{437A284C-919E-47AC-B7FB-1F03C36D8600}" type="presOf" srcId="{93E64772-24F8-4A4F-8A35-39C907A081B0}" destId="{F5569C6C-ABD3-4AD2-9A04-6909A47639EC}" srcOrd="0" destOrd="0" presId="urn:microsoft.com/office/officeart/2005/8/layout/vList5"/>
    <dgm:cxn modelId="{401BE36F-C7EA-4453-8BB4-680992A76F05}" type="presOf" srcId="{30FD016D-03A2-40D5-9530-441A37BA0792}" destId="{ECCB6B09-4F56-4CE0-BBFE-091146CE327F}" srcOrd="0" destOrd="0" presId="urn:microsoft.com/office/officeart/2005/8/layout/vList5"/>
    <dgm:cxn modelId="{6766637E-A4C6-450A-8D0A-A7ECB9377A52}" srcId="{30FD016D-03A2-40D5-9530-441A37BA0792}" destId="{DF3ADF1E-8635-4D57-AC26-67428FC6453C}" srcOrd="2" destOrd="0" parTransId="{D06581C4-DFE0-4D84-8E9F-C56F0F70742F}" sibTransId="{E8174FBA-B7AD-4EE9-9605-0F88D58261B1}"/>
    <dgm:cxn modelId="{A2738585-27E6-4234-8BE4-6979919CA201}" srcId="{10E5966E-20B8-4D46-8706-4E698F7F1DA9}" destId="{2B413A1D-20D7-4439-9E43-1704658E3C2A}" srcOrd="1" destOrd="0" parTransId="{40995EBD-895D-44FC-B48C-8E28300E6318}" sibTransId="{5A242FFE-0504-4210-9A68-99720403B17F}"/>
    <dgm:cxn modelId="{E922DE87-0B74-4643-9913-E2C3ED16F508}" srcId="{DF3ADF1E-8635-4D57-AC26-67428FC6453C}" destId="{07A72988-6AE2-45C3-99F3-C4B53F9FFB1B}" srcOrd="1" destOrd="0" parTransId="{CEEA9899-F504-4F4F-ABB7-6098893CD299}" sibTransId="{9D92C272-1801-41C2-95FC-1F8CC4556F54}"/>
    <dgm:cxn modelId="{67FDA88A-30CF-4332-95F9-D14EF2DA758A}" srcId="{10E5966E-20B8-4D46-8706-4E698F7F1DA9}" destId="{874ADBA7-3B01-4477-8F45-C8A1EFA76D79}" srcOrd="2" destOrd="0" parTransId="{E0DDBB32-8250-4682-9E17-FB7722B9AF10}" sibTransId="{45D4A3E6-7872-4322-945D-CDAEE75B2A8A}"/>
    <dgm:cxn modelId="{4CDCAD8C-E3B1-4160-991E-39D8BAE5FCA5}" srcId="{30FD016D-03A2-40D5-9530-441A37BA0792}" destId="{10E5966E-20B8-4D46-8706-4E698F7F1DA9}" srcOrd="0" destOrd="0" parTransId="{18A0E550-A129-4A7A-AB05-BB802AAC6A4D}" sibTransId="{60A63B4C-8C63-4847-AEBF-5DA13FA5438E}"/>
    <dgm:cxn modelId="{FC19B898-0D86-44DF-B59F-89CBFD34DDE9}" srcId="{30FD016D-03A2-40D5-9530-441A37BA0792}" destId="{93E64772-24F8-4A4F-8A35-39C907A081B0}" srcOrd="1" destOrd="0" parTransId="{C78A1D91-078A-4D50-AF7D-9CFCDD6751AF}" sibTransId="{9114AAEA-F1D6-42FA-BFCE-E0C445ECD6C6}"/>
    <dgm:cxn modelId="{D4A5209F-567F-41A1-88FD-9EAF8DC61B41}" srcId="{DF3ADF1E-8635-4D57-AC26-67428FC6453C}" destId="{2FF0237A-BD8C-4BB0-BEDE-F9F53B9C328D}" srcOrd="0" destOrd="0" parTransId="{70964599-74CF-41D4-B07D-D5A097425193}" sibTransId="{91343C88-EA6F-4383-97B6-2E6AC6DE19DE}"/>
    <dgm:cxn modelId="{DC0AAEA5-2D36-429A-A5C3-14A3207C0249}" type="presOf" srcId="{10E5966E-20B8-4D46-8706-4E698F7F1DA9}" destId="{4B1B74E5-74E1-41EB-9804-27722611B342}" srcOrd="0" destOrd="0" presId="urn:microsoft.com/office/officeart/2005/8/layout/vList5"/>
    <dgm:cxn modelId="{C754E4AB-8619-4786-B024-8485A9C37E17}" srcId="{93E64772-24F8-4A4F-8A35-39C907A081B0}" destId="{B167AE9B-1CD1-443D-AB4E-CC51C09846D1}" srcOrd="1" destOrd="0" parTransId="{72C510C4-471A-43C2-924F-B53F9875F957}" sibTransId="{65EDE195-B71C-43B0-81D4-38A29A4E5A9F}"/>
    <dgm:cxn modelId="{ABEEC1B9-1BD2-4571-B5CE-5D11EBDCF0EC}" type="presOf" srcId="{B167AE9B-1CD1-443D-AB4E-CC51C09846D1}" destId="{3DCF8B05-1C42-496F-9B69-E0C5187B073E}" srcOrd="0" destOrd="1" presId="urn:microsoft.com/office/officeart/2005/8/layout/vList5"/>
    <dgm:cxn modelId="{A4EA65E1-E6D1-4C85-9FD4-204FB10F62C2}" type="presOf" srcId="{874ADBA7-3B01-4477-8F45-C8A1EFA76D79}" destId="{B25647C0-0CE8-4E30-B8F4-CE61057FB355}" srcOrd="0" destOrd="2" presId="urn:microsoft.com/office/officeart/2005/8/layout/vList5"/>
    <dgm:cxn modelId="{B53F1FF9-A6B0-4C2F-BE4D-2BCBB3A7E48E}" type="presOf" srcId="{2FF0237A-BD8C-4BB0-BEDE-F9F53B9C328D}" destId="{639B044D-4640-4FAF-9CB6-5FFDBE8481A2}" srcOrd="0" destOrd="0" presId="urn:microsoft.com/office/officeart/2005/8/layout/vList5"/>
    <dgm:cxn modelId="{EA8240EB-8778-439F-8733-6AFBAAFE8F28}" type="presParOf" srcId="{ECCB6B09-4F56-4CE0-BBFE-091146CE327F}" destId="{1023A219-8A5D-4762-940F-667E65BAA9E6}" srcOrd="0" destOrd="0" presId="urn:microsoft.com/office/officeart/2005/8/layout/vList5"/>
    <dgm:cxn modelId="{69E5B57C-2A75-4C13-ABE6-BA675A9B7B63}" type="presParOf" srcId="{1023A219-8A5D-4762-940F-667E65BAA9E6}" destId="{4B1B74E5-74E1-41EB-9804-27722611B342}" srcOrd="0" destOrd="0" presId="urn:microsoft.com/office/officeart/2005/8/layout/vList5"/>
    <dgm:cxn modelId="{E943DA14-57C7-4406-B619-60D934A7036E}" type="presParOf" srcId="{1023A219-8A5D-4762-940F-667E65BAA9E6}" destId="{B25647C0-0CE8-4E30-B8F4-CE61057FB355}" srcOrd="1" destOrd="0" presId="urn:microsoft.com/office/officeart/2005/8/layout/vList5"/>
    <dgm:cxn modelId="{6DF7CDA4-0306-4005-A023-C53CEC53DFEF}" type="presParOf" srcId="{ECCB6B09-4F56-4CE0-BBFE-091146CE327F}" destId="{0B6A7922-EF39-45BB-AE51-470873D1214D}" srcOrd="1" destOrd="0" presId="urn:microsoft.com/office/officeart/2005/8/layout/vList5"/>
    <dgm:cxn modelId="{106F76F5-B955-40F5-9ED0-CD6F8846A6B8}" type="presParOf" srcId="{ECCB6B09-4F56-4CE0-BBFE-091146CE327F}" destId="{145F7A34-0DFF-45AE-83AC-25D3FFFE93D2}" srcOrd="2" destOrd="0" presId="urn:microsoft.com/office/officeart/2005/8/layout/vList5"/>
    <dgm:cxn modelId="{473EAFD6-A6A5-415A-90AD-ABBF2A4B26D7}" type="presParOf" srcId="{145F7A34-0DFF-45AE-83AC-25D3FFFE93D2}" destId="{F5569C6C-ABD3-4AD2-9A04-6909A47639EC}" srcOrd="0" destOrd="0" presId="urn:microsoft.com/office/officeart/2005/8/layout/vList5"/>
    <dgm:cxn modelId="{289D1FFC-E2BF-45EF-869B-E23CF3AEE651}" type="presParOf" srcId="{145F7A34-0DFF-45AE-83AC-25D3FFFE93D2}" destId="{3DCF8B05-1C42-496F-9B69-E0C5187B073E}" srcOrd="1" destOrd="0" presId="urn:microsoft.com/office/officeart/2005/8/layout/vList5"/>
    <dgm:cxn modelId="{A621C34D-5B41-4C69-A82F-DEEDF869F1FA}" type="presParOf" srcId="{ECCB6B09-4F56-4CE0-BBFE-091146CE327F}" destId="{4AD12E9C-8255-4F4E-994A-4564E5B75154}" srcOrd="3" destOrd="0" presId="urn:microsoft.com/office/officeart/2005/8/layout/vList5"/>
    <dgm:cxn modelId="{B816A09A-8A08-42C3-87A3-F7F1DAB9A756}" type="presParOf" srcId="{ECCB6B09-4F56-4CE0-BBFE-091146CE327F}" destId="{DF966E68-A3EE-44C9-8D15-FDC57C849D56}" srcOrd="4" destOrd="0" presId="urn:microsoft.com/office/officeart/2005/8/layout/vList5"/>
    <dgm:cxn modelId="{E72913CC-6882-40C2-A589-41E670318745}" type="presParOf" srcId="{DF966E68-A3EE-44C9-8D15-FDC57C849D56}" destId="{5F294E58-7359-4C42-9EDF-811B95F77140}" srcOrd="0" destOrd="0" presId="urn:microsoft.com/office/officeart/2005/8/layout/vList5"/>
    <dgm:cxn modelId="{D45E6564-290E-465E-8F91-2E324608B6C3}" type="presParOf" srcId="{DF966E68-A3EE-44C9-8D15-FDC57C849D56}" destId="{639B044D-4640-4FAF-9CB6-5FFDBE8481A2}"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7.xml><?xml version="1.0" encoding="utf-8"?>
<dgm:dataModel xmlns:dgm="http://schemas.openxmlformats.org/drawingml/2006/diagram" xmlns:a="http://schemas.openxmlformats.org/drawingml/2006/main">
  <dgm:ptLst>
    <dgm:pt modelId="{B2A8D7F7-7496-4B71-B160-D779A08182CB}" type="doc">
      <dgm:prSet loTypeId="urn:microsoft.com/office/officeart/2005/8/layout/target3" loCatId="list" qsTypeId="urn:microsoft.com/office/officeart/2005/8/quickstyle/simple1" qsCatId="simple" csTypeId="urn:microsoft.com/office/officeart/2005/8/colors/accent1_2" csCatId="accent1" phldr="1"/>
      <dgm:spPr/>
      <dgm:t>
        <a:bodyPr/>
        <a:lstStyle/>
        <a:p>
          <a:endParaRPr lang="en-US"/>
        </a:p>
      </dgm:t>
    </dgm:pt>
    <dgm:pt modelId="{EC922D11-7BB2-4DBE-9A9F-0C966BCA7F36}">
      <dgm:prSet phldrT="[Text]"/>
      <dgm:spPr/>
      <dgm:t>
        <a:bodyPr/>
        <a:lstStyle/>
        <a:p>
          <a:r>
            <a:rPr lang="en-US" dirty="0"/>
            <a:t>Past Performance</a:t>
          </a:r>
        </a:p>
      </dgm:t>
    </dgm:pt>
    <dgm:pt modelId="{4BB2D67B-310E-498B-87C3-63E23D187C93}" type="parTrans" cxnId="{3FBEB0D0-F246-4704-8296-FA6A8D56C865}">
      <dgm:prSet/>
      <dgm:spPr/>
      <dgm:t>
        <a:bodyPr/>
        <a:lstStyle/>
        <a:p>
          <a:endParaRPr lang="en-US"/>
        </a:p>
      </dgm:t>
    </dgm:pt>
    <dgm:pt modelId="{39273A30-CBCD-4B3B-9E01-9983C206A9A1}" type="sibTrans" cxnId="{3FBEB0D0-F246-4704-8296-FA6A8D56C865}">
      <dgm:prSet/>
      <dgm:spPr/>
      <dgm:t>
        <a:bodyPr/>
        <a:lstStyle/>
        <a:p>
          <a:endParaRPr lang="en-US"/>
        </a:p>
      </dgm:t>
    </dgm:pt>
    <dgm:pt modelId="{6BB70E4F-C5A1-4C87-B75D-AF464281A40F}">
      <dgm:prSet phldrT="[Text]"/>
      <dgm:spPr/>
      <dgm:t>
        <a:bodyPr/>
        <a:lstStyle/>
        <a:p>
          <a:r>
            <a:rPr lang="en-US" dirty="0"/>
            <a:t>Relative to an Index</a:t>
          </a:r>
        </a:p>
      </dgm:t>
    </dgm:pt>
    <dgm:pt modelId="{5377FB2E-FBA6-462A-B048-68CBCE9DE700}" type="parTrans" cxnId="{9BA51A2D-6A99-47B6-8D0A-C12F0542BCFF}">
      <dgm:prSet/>
      <dgm:spPr/>
      <dgm:t>
        <a:bodyPr/>
        <a:lstStyle/>
        <a:p>
          <a:endParaRPr lang="en-US"/>
        </a:p>
      </dgm:t>
    </dgm:pt>
    <dgm:pt modelId="{22D31F2F-2A78-419C-BACC-7E3EED566437}" type="sibTrans" cxnId="{9BA51A2D-6A99-47B6-8D0A-C12F0542BCFF}">
      <dgm:prSet/>
      <dgm:spPr/>
      <dgm:t>
        <a:bodyPr/>
        <a:lstStyle/>
        <a:p>
          <a:endParaRPr lang="en-US"/>
        </a:p>
      </dgm:t>
    </dgm:pt>
    <dgm:pt modelId="{EC01B535-9569-4B87-84F3-8D85B50C06AB}">
      <dgm:prSet phldrT="[Text]"/>
      <dgm:spPr/>
      <dgm:t>
        <a:bodyPr/>
        <a:lstStyle/>
        <a:p>
          <a:r>
            <a:rPr lang="en-US" dirty="0"/>
            <a:t>Inherently Self-Destructing</a:t>
          </a:r>
        </a:p>
      </dgm:t>
    </dgm:pt>
    <dgm:pt modelId="{5A90D0E7-EEF5-41E2-949E-F727A2749EA1}" type="parTrans" cxnId="{7D3D81D3-9BFA-4E73-9DB5-7150A09FFD02}">
      <dgm:prSet/>
      <dgm:spPr/>
      <dgm:t>
        <a:bodyPr/>
        <a:lstStyle/>
        <a:p>
          <a:endParaRPr lang="en-US"/>
        </a:p>
      </dgm:t>
    </dgm:pt>
    <dgm:pt modelId="{F0A6CB71-9B1B-4B4C-9983-EA4C1DB8432D}" type="sibTrans" cxnId="{7D3D81D3-9BFA-4E73-9DB5-7150A09FFD02}">
      <dgm:prSet/>
      <dgm:spPr/>
      <dgm:t>
        <a:bodyPr/>
        <a:lstStyle/>
        <a:p>
          <a:endParaRPr lang="en-US"/>
        </a:p>
      </dgm:t>
    </dgm:pt>
    <dgm:pt modelId="{A7E1C09C-2328-441C-AC00-C30E915033AF}" type="pres">
      <dgm:prSet presAssocID="{B2A8D7F7-7496-4B71-B160-D779A08182CB}" presName="Name0" presStyleCnt="0">
        <dgm:presLayoutVars>
          <dgm:chMax val="7"/>
          <dgm:dir/>
          <dgm:animLvl val="lvl"/>
          <dgm:resizeHandles val="exact"/>
        </dgm:presLayoutVars>
      </dgm:prSet>
      <dgm:spPr/>
    </dgm:pt>
    <dgm:pt modelId="{E6F3AFED-3E30-437F-908E-4757C78C005D}" type="pres">
      <dgm:prSet presAssocID="{EC922D11-7BB2-4DBE-9A9F-0C966BCA7F36}" presName="circle1" presStyleLbl="node1" presStyleIdx="0" presStyleCnt="3"/>
      <dgm:spPr/>
    </dgm:pt>
    <dgm:pt modelId="{A2A68539-B84D-4710-8E86-21CFE60ABD91}" type="pres">
      <dgm:prSet presAssocID="{EC922D11-7BB2-4DBE-9A9F-0C966BCA7F36}" presName="space" presStyleCnt="0"/>
      <dgm:spPr/>
    </dgm:pt>
    <dgm:pt modelId="{9F232619-E760-4A36-921F-5A93F46D1D6A}" type="pres">
      <dgm:prSet presAssocID="{EC922D11-7BB2-4DBE-9A9F-0C966BCA7F36}" presName="rect1" presStyleLbl="alignAcc1" presStyleIdx="0" presStyleCnt="3"/>
      <dgm:spPr/>
    </dgm:pt>
    <dgm:pt modelId="{5C1AC5FC-DA1D-4EF4-9454-E181FB5E14B4}" type="pres">
      <dgm:prSet presAssocID="{6BB70E4F-C5A1-4C87-B75D-AF464281A40F}" presName="vertSpace2" presStyleLbl="node1" presStyleIdx="0" presStyleCnt="3"/>
      <dgm:spPr/>
    </dgm:pt>
    <dgm:pt modelId="{E06A6920-7500-449F-B8D7-E1E7828A0242}" type="pres">
      <dgm:prSet presAssocID="{6BB70E4F-C5A1-4C87-B75D-AF464281A40F}" presName="circle2" presStyleLbl="node1" presStyleIdx="1" presStyleCnt="3"/>
      <dgm:spPr/>
    </dgm:pt>
    <dgm:pt modelId="{721A7823-C043-444E-9630-A1D74B067CE1}" type="pres">
      <dgm:prSet presAssocID="{6BB70E4F-C5A1-4C87-B75D-AF464281A40F}" presName="rect2" presStyleLbl="alignAcc1" presStyleIdx="1" presStyleCnt="3"/>
      <dgm:spPr/>
    </dgm:pt>
    <dgm:pt modelId="{7074AE73-ABDC-4443-983B-416D333043FD}" type="pres">
      <dgm:prSet presAssocID="{EC01B535-9569-4B87-84F3-8D85B50C06AB}" presName="vertSpace3" presStyleLbl="node1" presStyleIdx="1" presStyleCnt="3"/>
      <dgm:spPr/>
    </dgm:pt>
    <dgm:pt modelId="{EA1D2DBD-FBFD-41E2-972E-00CBFC256B88}" type="pres">
      <dgm:prSet presAssocID="{EC01B535-9569-4B87-84F3-8D85B50C06AB}" presName="circle3" presStyleLbl="node1" presStyleIdx="2" presStyleCnt="3"/>
      <dgm:spPr/>
    </dgm:pt>
    <dgm:pt modelId="{9BCC1F42-8409-47AE-A567-8A557A2C947C}" type="pres">
      <dgm:prSet presAssocID="{EC01B535-9569-4B87-84F3-8D85B50C06AB}" presName="rect3" presStyleLbl="alignAcc1" presStyleIdx="2" presStyleCnt="3"/>
      <dgm:spPr/>
    </dgm:pt>
    <dgm:pt modelId="{E23BFC50-2AE2-4C07-A0C6-3C9B4ACC7394}" type="pres">
      <dgm:prSet presAssocID="{EC922D11-7BB2-4DBE-9A9F-0C966BCA7F36}" presName="rect1ParTxNoCh" presStyleLbl="alignAcc1" presStyleIdx="2" presStyleCnt="3">
        <dgm:presLayoutVars>
          <dgm:chMax val="1"/>
          <dgm:bulletEnabled val="1"/>
        </dgm:presLayoutVars>
      </dgm:prSet>
      <dgm:spPr/>
    </dgm:pt>
    <dgm:pt modelId="{405277D0-7B4E-4A08-B077-AA6131C56F20}" type="pres">
      <dgm:prSet presAssocID="{6BB70E4F-C5A1-4C87-B75D-AF464281A40F}" presName="rect2ParTxNoCh" presStyleLbl="alignAcc1" presStyleIdx="2" presStyleCnt="3">
        <dgm:presLayoutVars>
          <dgm:chMax val="1"/>
          <dgm:bulletEnabled val="1"/>
        </dgm:presLayoutVars>
      </dgm:prSet>
      <dgm:spPr/>
    </dgm:pt>
    <dgm:pt modelId="{727BDCA8-B2A1-44AC-80B2-479FB588DA43}" type="pres">
      <dgm:prSet presAssocID="{EC01B535-9569-4B87-84F3-8D85B50C06AB}" presName="rect3ParTxNoCh" presStyleLbl="alignAcc1" presStyleIdx="2" presStyleCnt="3">
        <dgm:presLayoutVars>
          <dgm:chMax val="1"/>
          <dgm:bulletEnabled val="1"/>
        </dgm:presLayoutVars>
      </dgm:prSet>
      <dgm:spPr/>
    </dgm:pt>
  </dgm:ptLst>
  <dgm:cxnLst>
    <dgm:cxn modelId="{6E92D110-2593-4DFD-8F0A-63FBFD22DB6D}" type="presOf" srcId="{6BB70E4F-C5A1-4C87-B75D-AF464281A40F}" destId="{721A7823-C043-444E-9630-A1D74B067CE1}" srcOrd="0" destOrd="0" presId="urn:microsoft.com/office/officeart/2005/8/layout/target3"/>
    <dgm:cxn modelId="{9BA51A2D-6A99-47B6-8D0A-C12F0542BCFF}" srcId="{B2A8D7F7-7496-4B71-B160-D779A08182CB}" destId="{6BB70E4F-C5A1-4C87-B75D-AF464281A40F}" srcOrd="1" destOrd="0" parTransId="{5377FB2E-FBA6-462A-B048-68CBCE9DE700}" sibTransId="{22D31F2F-2A78-419C-BACC-7E3EED566437}"/>
    <dgm:cxn modelId="{90C43B35-B50F-46DF-B944-1B9B83011E0D}" type="presOf" srcId="{6BB70E4F-C5A1-4C87-B75D-AF464281A40F}" destId="{405277D0-7B4E-4A08-B077-AA6131C56F20}" srcOrd="1" destOrd="0" presId="urn:microsoft.com/office/officeart/2005/8/layout/target3"/>
    <dgm:cxn modelId="{6C22A444-7D1A-4F7D-BBE6-A83F093C7007}" type="presOf" srcId="{EC922D11-7BB2-4DBE-9A9F-0C966BCA7F36}" destId="{E23BFC50-2AE2-4C07-A0C6-3C9B4ACC7394}" srcOrd="1" destOrd="0" presId="urn:microsoft.com/office/officeart/2005/8/layout/target3"/>
    <dgm:cxn modelId="{DDFBE147-7335-42F1-867C-31FF0A0A4705}" type="presOf" srcId="{EC01B535-9569-4B87-84F3-8D85B50C06AB}" destId="{9BCC1F42-8409-47AE-A567-8A557A2C947C}" srcOrd="0" destOrd="0" presId="urn:microsoft.com/office/officeart/2005/8/layout/target3"/>
    <dgm:cxn modelId="{8AE62EB7-67D5-418F-8802-FFAEE9579E61}" type="presOf" srcId="{EC01B535-9569-4B87-84F3-8D85B50C06AB}" destId="{727BDCA8-B2A1-44AC-80B2-479FB588DA43}" srcOrd="1" destOrd="0" presId="urn:microsoft.com/office/officeart/2005/8/layout/target3"/>
    <dgm:cxn modelId="{38F822C8-1096-4479-A641-9AEC947A991A}" type="presOf" srcId="{B2A8D7F7-7496-4B71-B160-D779A08182CB}" destId="{A7E1C09C-2328-441C-AC00-C30E915033AF}" srcOrd="0" destOrd="0" presId="urn:microsoft.com/office/officeart/2005/8/layout/target3"/>
    <dgm:cxn modelId="{3FBEB0D0-F246-4704-8296-FA6A8D56C865}" srcId="{B2A8D7F7-7496-4B71-B160-D779A08182CB}" destId="{EC922D11-7BB2-4DBE-9A9F-0C966BCA7F36}" srcOrd="0" destOrd="0" parTransId="{4BB2D67B-310E-498B-87C3-63E23D187C93}" sibTransId="{39273A30-CBCD-4B3B-9E01-9983C206A9A1}"/>
    <dgm:cxn modelId="{7D3D81D3-9BFA-4E73-9DB5-7150A09FFD02}" srcId="{B2A8D7F7-7496-4B71-B160-D779A08182CB}" destId="{EC01B535-9569-4B87-84F3-8D85B50C06AB}" srcOrd="2" destOrd="0" parTransId="{5A90D0E7-EEF5-41E2-949E-F727A2749EA1}" sibTransId="{F0A6CB71-9B1B-4B4C-9983-EA4C1DB8432D}"/>
    <dgm:cxn modelId="{81E11BD4-6583-4AB5-9B0D-C841BFFFF52A}" type="presOf" srcId="{EC922D11-7BB2-4DBE-9A9F-0C966BCA7F36}" destId="{9F232619-E760-4A36-921F-5A93F46D1D6A}" srcOrd="0" destOrd="0" presId="urn:microsoft.com/office/officeart/2005/8/layout/target3"/>
    <dgm:cxn modelId="{C606987B-503A-4607-B5A9-8F6816B7369A}" type="presParOf" srcId="{A7E1C09C-2328-441C-AC00-C30E915033AF}" destId="{E6F3AFED-3E30-437F-908E-4757C78C005D}" srcOrd="0" destOrd="0" presId="urn:microsoft.com/office/officeart/2005/8/layout/target3"/>
    <dgm:cxn modelId="{E5829917-955D-4BF6-908C-119C6595A832}" type="presParOf" srcId="{A7E1C09C-2328-441C-AC00-C30E915033AF}" destId="{A2A68539-B84D-4710-8E86-21CFE60ABD91}" srcOrd="1" destOrd="0" presId="urn:microsoft.com/office/officeart/2005/8/layout/target3"/>
    <dgm:cxn modelId="{DCD9FE54-060A-442B-8447-85259BAF7D9D}" type="presParOf" srcId="{A7E1C09C-2328-441C-AC00-C30E915033AF}" destId="{9F232619-E760-4A36-921F-5A93F46D1D6A}" srcOrd="2" destOrd="0" presId="urn:microsoft.com/office/officeart/2005/8/layout/target3"/>
    <dgm:cxn modelId="{CA2B3E22-F1EA-4229-A9BA-68C33321CF4B}" type="presParOf" srcId="{A7E1C09C-2328-441C-AC00-C30E915033AF}" destId="{5C1AC5FC-DA1D-4EF4-9454-E181FB5E14B4}" srcOrd="3" destOrd="0" presId="urn:microsoft.com/office/officeart/2005/8/layout/target3"/>
    <dgm:cxn modelId="{D1CB7DEF-0039-43F2-A122-1E78DDC0A552}" type="presParOf" srcId="{A7E1C09C-2328-441C-AC00-C30E915033AF}" destId="{E06A6920-7500-449F-B8D7-E1E7828A0242}" srcOrd="4" destOrd="0" presId="urn:microsoft.com/office/officeart/2005/8/layout/target3"/>
    <dgm:cxn modelId="{D9ADD3E8-4D44-48D0-ACA1-1B8DA935DADF}" type="presParOf" srcId="{A7E1C09C-2328-441C-AC00-C30E915033AF}" destId="{721A7823-C043-444E-9630-A1D74B067CE1}" srcOrd="5" destOrd="0" presId="urn:microsoft.com/office/officeart/2005/8/layout/target3"/>
    <dgm:cxn modelId="{BBFA8DFC-DC80-48CB-8D32-F71A2A448584}" type="presParOf" srcId="{A7E1C09C-2328-441C-AC00-C30E915033AF}" destId="{7074AE73-ABDC-4443-983B-416D333043FD}" srcOrd="6" destOrd="0" presId="urn:microsoft.com/office/officeart/2005/8/layout/target3"/>
    <dgm:cxn modelId="{335C009B-9013-4B7F-B668-09C0FE6B25E6}" type="presParOf" srcId="{A7E1C09C-2328-441C-AC00-C30E915033AF}" destId="{EA1D2DBD-FBFD-41E2-972E-00CBFC256B88}" srcOrd="7" destOrd="0" presId="urn:microsoft.com/office/officeart/2005/8/layout/target3"/>
    <dgm:cxn modelId="{BA2D74F5-B583-49CB-9473-6E8F5E3E5811}" type="presParOf" srcId="{A7E1C09C-2328-441C-AC00-C30E915033AF}" destId="{9BCC1F42-8409-47AE-A567-8A557A2C947C}" srcOrd="8" destOrd="0" presId="urn:microsoft.com/office/officeart/2005/8/layout/target3"/>
    <dgm:cxn modelId="{D90B4FD6-4887-490C-B037-10000FC510B5}" type="presParOf" srcId="{A7E1C09C-2328-441C-AC00-C30E915033AF}" destId="{E23BFC50-2AE2-4C07-A0C6-3C9B4ACC7394}" srcOrd="9" destOrd="0" presId="urn:microsoft.com/office/officeart/2005/8/layout/target3"/>
    <dgm:cxn modelId="{7F7E609D-A564-4684-BB5F-A16B98C2B3D6}" type="presParOf" srcId="{A7E1C09C-2328-441C-AC00-C30E915033AF}" destId="{405277D0-7B4E-4A08-B077-AA6131C56F20}" srcOrd="10" destOrd="0" presId="urn:microsoft.com/office/officeart/2005/8/layout/target3"/>
    <dgm:cxn modelId="{CF359A21-C9A0-4492-98DC-AEE64FE346A4}" type="presParOf" srcId="{A7E1C09C-2328-441C-AC00-C30E915033AF}" destId="{727BDCA8-B2A1-44AC-80B2-479FB588DA43}" srcOrd="11"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8.xml><?xml version="1.0" encoding="utf-8"?>
<dgm:dataModel xmlns:dgm="http://schemas.openxmlformats.org/drawingml/2006/diagram" xmlns:a="http://schemas.openxmlformats.org/drawingml/2006/main">
  <dgm:ptLst>
    <dgm:pt modelId="{28AF2689-965E-47F9-949E-81AEC94291A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DD804909-5A07-49EE-920E-A636A77F822F}">
      <dgm:prSet phldrT="[Text]"/>
      <dgm:spPr/>
      <dgm:t>
        <a:bodyPr/>
        <a:lstStyle/>
        <a:p>
          <a:r>
            <a:rPr lang="en-US" dirty="0"/>
            <a:t>Arithmetic Mean and Weighted Mean</a:t>
          </a:r>
        </a:p>
      </dgm:t>
    </dgm:pt>
    <dgm:pt modelId="{3E61ACA7-B936-419A-BCFB-276896B4FF1E}" type="parTrans" cxnId="{61331372-6C99-4E29-A480-DC8104D66DC7}">
      <dgm:prSet/>
      <dgm:spPr/>
      <dgm:t>
        <a:bodyPr/>
        <a:lstStyle/>
        <a:p>
          <a:endParaRPr lang="en-US"/>
        </a:p>
      </dgm:t>
    </dgm:pt>
    <dgm:pt modelId="{77BB090E-DEF3-419B-A218-85615904984C}" type="sibTrans" cxnId="{61331372-6C99-4E29-A480-DC8104D66DC7}">
      <dgm:prSet/>
      <dgm:spPr/>
      <dgm:t>
        <a:bodyPr/>
        <a:lstStyle/>
        <a:p>
          <a:endParaRPr lang="en-US"/>
        </a:p>
      </dgm:t>
    </dgm:pt>
    <dgm:pt modelId="{ED062B8A-C9AA-42A1-A8D6-51FD732B481D}">
      <dgm:prSet phldrT="[Text]"/>
      <dgm:spPr/>
      <dgm:t>
        <a:bodyPr/>
        <a:lstStyle/>
        <a:p>
          <a:r>
            <a:rPr lang="en-US" dirty="0"/>
            <a:t>Overestimate of index P/E</a:t>
          </a:r>
        </a:p>
      </dgm:t>
    </dgm:pt>
    <dgm:pt modelId="{1976467A-BBC2-4E57-A04C-29C174017AE3}" type="parTrans" cxnId="{7CA92961-B6B8-49A7-9132-4D289ECA839A}">
      <dgm:prSet/>
      <dgm:spPr/>
      <dgm:t>
        <a:bodyPr/>
        <a:lstStyle/>
        <a:p>
          <a:endParaRPr lang="en-US"/>
        </a:p>
      </dgm:t>
    </dgm:pt>
    <dgm:pt modelId="{DE6A5D1A-2F8C-4785-A783-6C689AADDAD0}" type="sibTrans" cxnId="{7CA92961-B6B8-49A7-9132-4D289ECA839A}">
      <dgm:prSet/>
      <dgm:spPr/>
      <dgm:t>
        <a:bodyPr/>
        <a:lstStyle/>
        <a:p>
          <a:endParaRPr lang="en-US"/>
        </a:p>
      </dgm:t>
    </dgm:pt>
    <dgm:pt modelId="{BEA48F1C-2152-4354-8F55-B9744BF1F4DC}">
      <dgm:prSet phldrT="[Text]"/>
      <dgm:spPr/>
      <dgm:t>
        <a:bodyPr/>
        <a:lstStyle/>
        <a:p>
          <a:r>
            <a:rPr lang="en-US" dirty="0"/>
            <a:t>Harmonic Mean</a:t>
          </a:r>
        </a:p>
      </dgm:t>
    </dgm:pt>
    <dgm:pt modelId="{32357251-06BA-4552-B657-DC4C5355EB21}" type="parTrans" cxnId="{1F4850EE-2003-47D9-B688-80070A3B1944}">
      <dgm:prSet/>
      <dgm:spPr/>
      <dgm:t>
        <a:bodyPr/>
        <a:lstStyle/>
        <a:p>
          <a:endParaRPr lang="en-US"/>
        </a:p>
      </dgm:t>
    </dgm:pt>
    <dgm:pt modelId="{DD0615E5-042F-4B6A-BE62-4646A0086EE2}" type="sibTrans" cxnId="{1F4850EE-2003-47D9-B688-80070A3B1944}">
      <dgm:prSet/>
      <dgm:spPr/>
      <dgm:t>
        <a:bodyPr/>
        <a:lstStyle/>
        <a:p>
          <a:endParaRPr lang="en-US"/>
        </a:p>
      </dgm:t>
    </dgm:pt>
    <dgm:pt modelId="{B45060A1-CBB8-410C-B5AE-35A9A6C90693}">
      <dgm:prSet phldrT="[Text]"/>
      <dgm:spPr/>
      <dgm:t>
        <a:bodyPr/>
        <a:lstStyle/>
        <a:p>
          <a:r>
            <a:rPr lang="en-US" dirty="0"/>
            <a:t>Closer to index P/E but is influenced by small outliers</a:t>
          </a:r>
        </a:p>
      </dgm:t>
    </dgm:pt>
    <dgm:pt modelId="{F56C6B3E-877C-41AD-BBBE-D8B53F924CF3}" type="parTrans" cxnId="{BDC543D7-965F-4726-99C8-14CD2CC0F2DA}">
      <dgm:prSet/>
      <dgm:spPr/>
      <dgm:t>
        <a:bodyPr/>
        <a:lstStyle/>
        <a:p>
          <a:endParaRPr lang="en-US"/>
        </a:p>
      </dgm:t>
    </dgm:pt>
    <dgm:pt modelId="{379481D9-8FD6-48D2-912A-4CE91CDD0923}" type="sibTrans" cxnId="{BDC543D7-965F-4726-99C8-14CD2CC0F2DA}">
      <dgm:prSet/>
      <dgm:spPr/>
      <dgm:t>
        <a:bodyPr/>
        <a:lstStyle/>
        <a:p>
          <a:endParaRPr lang="en-US"/>
        </a:p>
      </dgm:t>
    </dgm:pt>
    <dgm:pt modelId="{297DF481-C6F6-4821-A90B-A901F3003EDF}">
      <dgm:prSet phldrT="[Text]"/>
      <dgm:spPr/>
      <dgm:t>
        <a:bodyPr/>
        <a:lstStyle/>
        <a:p>
          <a:r>
            <a:rPr lang="en-US" dirty="0"/>
            <a:t>Weighted Harmonic Mean</a:t>
          </a:r>
        </a:p>
      </dgm:t>
    </dgm:pt>
    <dgm:pt modelId="{A22AF165-926C-4047-88F3-983C9E7469B5}" type="parTrans" cxnId="{C81FF04F-5E37-49D2-9EA3-AFBA783C5466}">
      <dgm:prSet/>
      <dgm:spPr/>
      <dgm:t>
        <a:bodyPr/>
        <a:lstStyle/>
        <a:p>
          <a:endParaRPr lang="en-US"/>
        </a:p>
      </dgm:t>
    </dgm:pt>
    <dgm:pt modelId="{C5E627C1-1E13-4860-8408-6617B2529268}" type="sibTrans" cxnId="{C81FF04F-5E37-49D2-9EA3-AFBA783C5466}">
      <dgm:prSet/>
      <dgm:spPr/>
      <dgm:t>
        <a:bodyPr/>
        <a:lstStyle/>
        <a:p>
          <a:endParaRPr lang="en-US"/>
        </a:p>
      </dgm:t>
    </dgm:pt>
    <dgm:pt modelId="{9F823545-41A0-40C6-BF32-7851A127F581}">
      <dgm:prSet phldrT="[Text]"/>
      <dgm:spPr/>
      <dgm:t>
        <a:bodyPr/>
        <a:lstStyle/>
        <a:p>
          <a:r>
            <a:rPr lang="en-US" dirty="0"/>
            <a:t>Equal to index P/E</a:t>
          </a:r>
        </a:p>
      </dgm:t>
    </dgm:pt>
    <dgm:pt modelId="{C6A593D0-FA5E-4AE1-8C56-080F857F00BC}" type="parTrans" cxnId="{7F43BD0B-7C28-480F-AFB7-9F9D38097637}">
      <dgm:prSet/>
      <dgm:spPr/>
      <dgm:t>
        <a:bodyPr/>
        <a:lstStyle/>
        <a:p>
          <a:endParaRPr lang="en-US"/>
        </a:p>
      </dgm:t>
    </dgm:pt>
    <dgm:pt modelId="{5A98A0AE-3A2D-428E-807D-3727E7A3EA84}" type="sibTrans" cxnId="{7F43BD0B-7C28-480F-AFB7-9F9D38097637}">
      <dgm:prSet/>
      <dgm:spPr/>
      <dgm:t>
        <a:bodyPr/>
        <a:lstStyle/>
        <a:p>
          <a:endParaRPr lang="en-US"/>
        </a:p>
      </dgm:t>
    </dgm:pt>
    <dgm:pt modelId="{3BB0281B-0D00-4D3E-A1DC-8834E0EA27EB}" type="pres">
      <dgm:prSet presAssocID="{28AF2689-965E-47F9-949E-81AEC94291A1}" presName="Name0" presStyleCnt="0">
        <dgm:presLayoutVars>
          <dgm:dir/>
          <dgm:animLvl val="lvl"/>
          <dgm:resizeHandles val="exact"/>
        </dgm:presLayoutVars>
      </dgm:prSet>
      <dgm:spPr/>
    </dgm:pt>
    <dgm:pt modelId="{C826E49C-C8AB-4E8E-BBFC-111DEF8D18C8}" type="pres">
      <dgm:prSet presAssocID="{DD804909-5A07-49EE-920E-A636A77F822F}" presName="linNode" presStyleCnt="0"/>
      <dgm:spPr/>
    </dgm:pt>
    <dgm:pt modelId="{42627F22-A910-42E3-BCB6-C9E9422F57A5}" type="pres">
      <dgm:prSet presAssocID="{DD804909-5A07-49EE-920E-A636A77F822F}" presName="parentText" presStyleLbl="node1" presStyleIdx="0" presStyleCnt="3">
        <dgm:presLayoutVars>
          <dgm:chMax val="1"/>
          <dgm:bulletEnabled val="1"/>
        </dgm:presLayoutVars>
      </dgm:prSet>
      <dgm:spPr/>
    </dgm:pt>
    <dgm:pt modelId="{64D02972-5953-4123-A816-664EBE2C132F}" type="pres">
      <dgm:prSet presAssocID="{DD804909-5A07-49EE-920E-A636A77F822F}" presName="descendantText" presStyleLbl="alignAccFollowNode1" presStyleIdx="0" presStyleCnt="3">
        <dgm:presLayoutVars>
          <dgm:bulletEnabled val="1"/>
        </dgm:presLayoutVars>
      </dgm:prSet>
      <dgm:spPr/>
    </dgm:pt>
    <dgm:pt modelId="{9D3A4B1C-DA22-462A-A722-77D340CCA5A5}" type="pres">
      <dgm:prSet presAssocID="{77BB090E-DEF3-419B-A218-85615904984C}" presName="sp" presStyleCnt="0"/>
      <dgm:spPr/>
    </dgm:pt>
    <dgm:pt modelId="{DAD97096-88EB-40BD-9496-60F942B44501}" type="pres">
      <dgm:prSet presAssocID="{BEA48F1C-2152-4354-8F55-B9744BF1F4DC}" presName="linNode" presStyleCnt="0"/>
      <dgm:spPr/>
    </dgm:pt>
    <dgm:pt modelId="{0B647ABC-F687-4274-BAD1-7E2797E48700}" type="pres">
      <dgm:prSet presAssocID="{BEA48F1C-2152-4354-8F55-B9744BF1F4DC}" presName="parentText" presStyleLbl="node1" presStyleIdx="1" presStyleCnt="3">
        <dgm:presLayoutVars>
          <dgm:chMax val="1"/>
          <dgm:bulletEnabled val="1"/>
        </dgm:presLayoutVars>
      </dgm:prSet>
      <dgm:spPr/>
    </dgm:pt>
    <dgm:pt modelId="{9BFC1E82-967B-44C6-A68E-B67A9E0EA9B7}" type="pres">
      <dgm:prSet presAssocID="{BEA48F1C-2152-4354-8F55-B9744BF1F4DC}" presName="descendantText" presStyleLbl="alignAccFollowNode1" presStyleIdx="1" presStyleCnt="3">
        <dgm:presLayoutVars>
          <dgm:bulletEnabled val="1"/>
        </dgm:presLayoutVars>
      </dgm:prSet>
      <dgm:spPr/>
    </dgm:pt>
    <dgm:pt modelId="{7DC831A6-0657-4830-8CDA-8E5F3CEF1F72}" type="pres">
      <dgm:prSet presAssocID="{DD0615E5-042F-4B6A-BE62-4646A0086EE2}" presName="sp" presStyleCnt="0"/>
      <dgm:spPr/>
    </dgm:pt>
    <dgm:pt modelId="{45A1772B-D960-4874-86E2-C71C1C7B3C91}" type="pres">
      <dgm:prSet presAssocID="{297DF481-C6F6-4821-A90B-A901F3003EDF}" presName="linNode" presStyleCnt="0"/>
      <dgm:spPr/>
    </dgm:pt>
    <dgm:pt modelId="{A812C272-E5B6-4A5A-B534-1503F6F44309}" type="pres">
      <dgm:prSet presAssocID="{297DF481-C6F6-4821-A90B-A901F3003EDF}" presName="parentText" presStyleLbl="node1" presStyleIdx="2" presStyleCnt="3">
        <dgm:presLayoutVars>
          <dgm:chMax val="1"/>
          <dgm:bulletEnabled val="1"/>
        </dgm:presLayoutVars>
      </dgm:prSet>
      <dgm:spPr/>
    </dgm:pt>
    <dgm:pt modelId="{93FAA807-3E0F-4031-922D-77ECE6C207D1}" type="pres">
      <dgm:prSet presAssocID="{297DF481-C6F6-4821-A90B-A901F3003EDF}" presName="descendantText" presStyleLbl="alignAccFollowNode1" presStyleIdx="2" presStyleCnt="3">
        <dgm:presLayoutVars>
          <dgm:bulletEnabled val="1"/>
        </dgm:presLayoutVars>
      </dgm:prSet>
      <dgm:spPr/>
    </dgm:pt>
  </dgm:ptLst>
  <dgm:cxnLst>
    <dgm:cxn modelId="{6C602301-508D-4DFA-AAC8-ECFBED711AFB}" type="presOf" srcId="{DD804909-5A07-49EE-920E-A636A77F822F}" destId="{42627F22-A910-42E3-BCB6-C9E9422F57A5}" srcOrd="0" destOrd="0" presId="urn:microsoft.com/office/officeart/2005/8/layout/vList5"/>
    <dgm:cxn modelId="{7F43BD0B-7C28-480F-AFB7-9F9D38097637}" srcId="{297DF481-C6F6-4821-A90B-A901F3003EDF}" destId="{9F823545-41A0-40C6-BF32-7851A127F581}" srcOrd="0" destOrd="0" parTransId="{C6A593D0-FA5E-4AE1-8C56-080F857F00BC}" sibTransId="{5A98A0AE-3A2D-428E-807D-3727E7A3EA84}"/>
    <dgm:cxn modelId="{D11EDA22-426E-4BBC-9393-0BFCCB0922A3}" type="presOf" srcId="{28AF2689-965E-47F9-949E-81AEC94291A1}" destId="{3BB0281B-0D00-4D3E-A1DC-8834E0EA27EB}" srcOrd="0" destOrd="0" presId="urn:microsoft.com/office/officeart/2005/8/layout/vList5"/>
    <dgm:cxn modelId="{04102034-1E65-4691-B3CF-0846DB0FFF20}" type="presOf" srcId="{9F823545-41A0-40C6-BF32-7851A127F581}" destId="{93FAA807-3E0F-4031-922D-77ECE6C207D1}" srcOrd="0" destOrd="0" presId="urn:microsoft.com/office/officeart/2005/8/layout/vList5"/>
    <dgm:cxn modelId="{9A87AC3C-0569-487D-AAE3-1D8891CABE60}" type="presOf" srcId="{B45060A1-CBB8-410C-B5AE-35A9A6C90693}" destId="{9BFC1E82-967B-44C6-A68E-B67A9E0EA9B7}" srcOrd="0" destOrd="0" presId="urn:microsoft.com/office/officeart/2005/8/layout/vList5"/>
    <dgm:cxn modelId="{7CA92961-B6B8-49A7-9132-4D289ECA839A}" srcId="{DD804909-5A07-49EE-920E-A636A77F822F}" destId="{ED062B8A-C9AA-42A1-A8D6-51FD732B481D}" srcOrd="0" destOrd="0" parTransId="{1976467A-BBC2-4E57-A04C-29C174017AE3}" sibTransId="{DE6A5D1A-2F8C-4785-A783-6C689AADDAD0}"/>
    <dgm:cxn modelId="{C81FF04F-5E37-49D2-9EA3-AFBA783C5466}" srcId="{28AF2689-965E-47F9-949E-81AEC94291A1}" destId="{297DF481-C6F6-4821-A90B-A901F3003EDF}" srcOrd="2" destOrd="0" parTransId="{A22AF165-926C-4047-88F3-983C9E7469B5}" sibTransId="{C5E627C1-1E13-4860-8408-6617B2529268}"/>
    <dgm:cxn modelId="{61331372-6C99-4E29-A480-DC8104D66DC7}" srcId="{28AF2689-965E-47F9-949E-81AEC94291A1}" destId="{DD804909-5A07-49EE-920E-A636A77F822F}" srcOrd="0" destOrd="0" parTransId="{3E61ACA7-B936-419A-BCFB-276896B4FF1E}" sibTransId="{77BB090E-DEF3-419B-A218-85615904984C}"/>
    <dgm:cxn modelId="{5B256481-0778-4FCC-8110-BF33C8253789}" type="presOf" srcId="{297DF481-C6F6-4821-A90B-A901F3003EDF}" destId="{A812C272-E5B6-4A5A-B534-1503F6F44309}" srcOrd="0" destOrd="0" presId="urn:microsoft.com/office/officeart/2005/8/layout/vList5"/>
    <dgm:cxn modelId="{EC776FAA-4D36-4FF7-A502-413AE59C2E96}" type="presOf" srcId="{BEA48F1C-2152-4354-8F55-B9744BF1F4DC}" destId="{0B647ABC-F687-4274-BAD1-7E2797E48700}" srcOrd="0" destOrd="0" presId="urn:microsoft.com/office/officeart/2005/8/layout/vList5"/>
    <dgm:cxn modelId="{571557C9-BA0B-4320-A14F-8A9D259E3D27}" type="presOf" srcId="{ED062B8A-C9AA-42A1-A8D6-51FD732B481D}" destId="{64D02972-5953-4123-A816-664EBE2C132F}" srcOrd="0" destOrd="0" presId="urn:microsoft.com/office/officeart/2005/8/layout/vList5"/>
    <dgm:cxn modelId="{BDC543D7-965F-4726-99C8-14CD2CC0F2DA}" srcId="{BEA48F1C-2152-4354-8F55-B9744BF1F4DC}" destId="{B45060A1-CBB8-410C-B5AE-35A9A6C90693}" srcOrd="0" destOrd="0" parTransId="{F56C6B3E-877C-41AD-BBBE-D8B53F924CF3}" sibTransId="{379481D9-8FD6-48D2-912A-4CE91CDD0923}"/>
    <dgm:cxn modelId="{1F4850EE-2003-47D9-B688-80070A3B1944}" srcId="{28AF2689-965E-47F9-949E-81AEC94291A1}" destId="{BEA48F1C-2152-4354-8F55-B9744BF1F4DC}" srcOrd="1" destOrd="0" parTransId="{32357251-06BA-4552-B657-DC4C5355EB21}" sibTransId="{DD0615E5-042F-4B6A-BE62-4646A0086EE2}"/>
    <dgm:cxn modelId="{E2A59206-0CCC-4DE9-B579-8B55A1B230A2}" type="presParOf" srcId="{3BB0281B-0D00-4D3E-A1DC-8834E0EA27EB}" destId="{C826E49C-C8AB-4E8E-BBFC-111DEF8D18C8}" srcOrd="0" destOrd="0" presId="urn:microsoft.com/office/officeart/2005/8/layout/vList5"/>
    <dgm:cxn modelId="{135D2927-CC64-4AC7-9685-609B4C5F4920}" type="presParOf" srcId="{C826E49C-C8AB-4E8E-BBFC-111DEF8D18C8}" destId="{42627F22-A910-42E3-BCB6-C9E9422F57A5}" srcOrd="0" destOrd="0" presId="urn:microsoft.com/office/officeart/2005/8/layout/vList5"/>
    <dgm:cxn modelId="{840C90E6-2804-4BDC-9412-7E8538AA409F}" type="presParOf" srcId="{C826E49C-C8AB-4E8E-BBFC-111DEF8D18C8}" destId="{64D02972-5953-4123-A816-664EBE2C132F}" srcOrd="1" destOrd="0" presId="urn:microsoft.com/office/officeart/2005/8/layout/vList5"/>
    <dgm:cxn modelId="{5BD11927-890C-43F7-AFFE-A9EDE9A11550}" type="presParOf" srcId="{3BB0281B-0D00-4D3E-A1DC-8834E0EA27EB}" destId="{9D3A4B1C-DA22-462A-A722-77D340CCA5A5}" srcOrd="1" destOrd="0" presId="urn:microsoft.com/office/officeart/2005/8/layout/vList5"/>
    <dgm:cxn modelId="{B50EBEE2-1B3F-4DBA-BEEF-0E50C8F28C38}" type="presParOf" srcId="{3BB0281B-0D00-4D3E-A1DC-8834E0EA27EB}" destId="{DAD97096-88EB-40BD-9496-60F942B44501}" srcOrd="2" destOrd="0" presId="urn:microsoft.com/office/officeart/2005/8/layout/vList5"/>
    <dgm:cxn modelId="{8CBDE5EB-401B-457A-8ADA-0801122332C9}" type="presParOf" srcId="{DAD97096-88EB-40BD-9496-60F942B44501}" destId="{0B647ABC-F687-4274-BAD1-7E2797E48700}" srcOrd="0" destOrd="0" presId="urn:microsoft.com/office/officeart/2005/8/layout/vList5"/>
    <dgm:cxn modelId="{BF10C85D-1023-43D0-8898-5F092E73D288}" type="presParOf" srcId="{DAD97096-88EB-40BD-9496-60F942B44501}" destId="{9BFC1E82-967B-44C6-A68E-B67A9E0EA9B7}" srcOrd="1" destOrd="0" presId="urn:microsoft.com/office/officeart/2005/8/layout/vList5"/>
    <dgm:cxn modelId="{6C548277-4591-473F-B001-8F59B6ADDE42}" type="presParOf" srcId="{3BB0281B-0D00-4D3E-A1DC-8834E0EA27EB}" destId="{7DC831A6-0657-4830-8CDA-8E5F3CEF1F72}" srcOrd="3" destOrd="0" presId="urn:microsoft.com/office/officeart/2005/8/layout/vList5"/>
    <dgm:cxn modelId="{383A97A6-AE7B-4B09-BD2B-E797F47DCC04}" type="presParOf" srcId="{3BB0281B-0D00-4D3E-A1DC-8834E0EA27EB}" destId="{45A1772B-D960-4874-86E2-C71C1C7B3C91}" srcOrd="4" destOrd="0" presId="urn:microsoft.com/office/officeart/2005/8/layout/vList5"/>
    <dgm:cxn modelId="{F100246B-2849-43CB-8E1E-4EF0322A8014}" type="presParOf" srcId="{45A1772B-D960-4874-86E2-C71C1C7B3C91}" destId="{A812C272-E5B6-4A5A-B534-1503F6F44309}" srcOrd="0" destOrd="0" presId="urn:microsoft.com/office/officeart/2005/8/layout/vList5"/>
    <dgm:cxn modelId="{FC8FCADB-49C3-4D76-A69E-68ABBFF2FBDE}" type="presParOf" srcId="{45A1772B-D960-4874-86E2-C71C1C7B3C91}" destId="{93FAA807-3E0F-4031-922D-77ECE6C207D1}"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9.xml><?xml version="1.0" encoding="utf-8"?>
<dgm:dataModel xmlns:dgm="http://schemas.openxmlformats.org/drawingml/2006/diagram" xmlns:a="http://schemas.openxmlformats.org/drawingml/2006/main">
  <dgm:ptLst>
    <dgm:pt modelId="{1FCA48FE-B8E9-4CEF-9A06-C9FF3199551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A2BC14C-53DC-41AF-8504-90A4402BFE00}">
      <dgm:prSet phldrT="[Text]"/>
      <dgm:spPr/>
      <dgm:t>
        <a:bodyPr/>
        <a:lstStyle/>
        <a:p>
          <a:r>
            <a:rPr lang="en-US" dirty="0"/>
            <a:t>Database Limitations</a:t>
          </a:r>
        </a:p>
      </dgm:t>
    </dgm:pt>
    <dgm:pt modelId="{A7538D58-C960-4016-ACD2-F0E8B72CCDBC}" type="parTrans" cxnId="{E52E5BFB-15EB-4105-B447-9B84E0621AC7}">
      <dgm:prSet/>
      <dgm:spPr/>
      <dgm:t>
        <a:bodyPr/>
        <a:lstStyle/>
        <a:p>
          <a:endParaRPr lang="en-US"/>
        </a:p>
      </dgm:t>
    </dgm:pt>
    <dgm:pt modelId="{E8415273-2035-4EF9-978C-DA866229FE92}" type="sibTrans" cxnId="{E52E5BFB-15EB-4105-B447-9B84E0621AC7}">
      <dgm:prSet/>
      <dgm:spPr/>
      <dgm:t>
        <a:bodyPr/>
        <a:lstStyle/>
        <a:p>
          <a:endParaRPr lang="en-US"/>
        </a:p>
      </dgm:t>
    </dgm:pt>
    <dgm:pt modelId="{67BC5607-681A-472B-9D10-384D325D17D1}">
      <dgm:prSet phldrT="[Text]"/>
      <dgm:spPr/>
      <dgm:t>
        <a:bodyPr/>
        <a:lstStyle/>
        <a:p>
          <a:r>
            <a:rPr lang="en-US" dirty="0">
              <a:solidFill>
                <a:schemeClr val="tx1"/>
              </a:solidFill>
            </a:rPr>
            <a:t>Variables are predetermined</a:t>
          </a:r>
        </a:p>
      </dgm:t>
    </dgm:pt>
    <dgm:pt modelId="{8D9259E9-44DC-4C3C-805B-04FDE8988123}" type="parTrans" cxnId="{44BCC34E-0CB8-4105-8499-02F965B328E5}">
      <dgm:prSet/>
      <dgm:spPr/>
      <dgm:t>
        <a:bodyPr/>
        <a:lstStyle/>
        <a:p>
          <a:endParaRPr lang="en-US"/>
        </a:p>
      </dgm:t>
    </dgm:pt>
    <dgm:pt modelId="{D5051FB7-394F-4AF7-9D74-52C452F5D0C1}" type="sibTrans" cxnId="{44BCC34E-0CB8-4105-8499-02F965B328E5}">
      <dgm:prSet/>
      <dgm:spPr/>
      <dgm:t>
        <a:bodyPr/>
        <a:lstStyle/>
        <a:p>
          <a:endParaRPr lang="en-US"/>
        </a:p>
      </dgm:t>
    </dgm:pt>
    <dgm:pt modelId="{3E6B73A9-1089-45B6-9204-BEA92192B203}">
      <dgm:prSet phldrT="[Text]"/>
      <dgm:spPr/>
      <dgm:t>
        <a:bodyPr/>
        <a:lstStyle/>
        <a:p>
          <a:r>
            <a:rPr lang="en-US" dirty="0">
              <a:solidFill>
                <a:schemeClr val="tx1"/>
              </a:solidFill>
            </a:rPr>
            <a:t>Does not contain qualitative data</a:t>
          </a:r>
        </a:p>
      </dgm:t>
    </dgm:pt>
    <dgm:pt modelId="{A9AAEB86-B9EA-41D0-AD62-1453BAC9EB6B}" type="parTrans" cxnId="{5F90AD80-72DC-498A-B7C2-DD328C3FD445}">
      <dgm:prSet/>
      <dgm:spPr/>
      <dgm:t>
        <a:bodyPr/>
        <a:lstStyle/>
        <a:p>
          <a:endParaRPr lang="en-US"/>
        </a:p>
      </dgm:t>
    </dgm:pt>
    <dgm:pt modelId="{72C8E781-5FAD-4EE0-9EFC-8AA4CB3E18C8}" type="sibTrans" cxnId="{5F90AD80-72DC-498A-B7C2-DD328C3FD445}">
      <dgm:prSet/>
      <dgm:spPr/>
      <dgm:t>
        <a:bodyPr/>
        <a:lstStyle/>
        <a:p>
          <a:endParaRPr lang="en-US"/>
        </a:p>
      </dgm:t>
    </dgm:pt>
    <dgm:pt modelId="{C7393F46-581A-4E4C-BE30-D0580F2AA409}">
      <dgm:prSet phldrT="[Text]"/>
      <dgm:spPr/>
      <dgm:t>
        <a:bodyPr/>
        <a:lstStyle/>
        <a:p>
          <a:r>
            <a:rPr lang="en-US" dirty="0"/>
            <a:t>Look-Ahead Bias</a:t>
          </a:r>
        </a:p>
      </dgm:t>
    </dgm:pt>
    <dgm:pt modelId="{A36F3E73-CC28-4C6D-A5C2-96B7E8601D52}" type="parTrans" cxnId="{5C3A8C5B-D086-4887-B65A-B9FA28D96F44}">
      <dgm:prSet/>
      <dgm:spPr/>
      <dgm:t>
        <a:bodyPr/>
        <a:lstStyle/>
        <a:p>
          <a:endParaRPr lang="en-US"/>
        </a:p>
      </dgm:t>
    </dgm:pt>
    <dgm:pt modelId="{2EBC39ED-2E62-4427-8780-2AF65674C4BE}" type="sibTrans" cxnId="{5C3A8C5B-D086-4887-B65A-B9FA28D96F44}">
      <dgm:prSet/>
      <dgm:spPr/>
      <dgm:t>
        <a:bodyPr/>
        <a:lstStyle/>
        <a:p>
          <a:endParaRPr lang="en-US"/>
        </a:p>
      </dgm:t>
    </dgm:pt>
    <dgm:pt modelId="{4FC465E5-51A4-46E5-BDA7-A9B41DAA9C7D}">
      <dgm:prSet phldrT="[Text]"/>
      <dgm:spPr/>
      <dgm:t>
        <a:bodyPr/>
        <a:lstStyle/>
        <a:p>
          <a:r>
            <a:rPr lang="en-US" dirty="0">
              <a:solidFill>
                <a:schemeClr val="tx1"/>
              </a:solidFill>
            </a:rPr>
            <a:t>Assumes investor has info not yet available</a:t>
          </a:r>
        </a:p>
      </dgm:t>
    </dgm:pt>
    <dgm:pt modelId="{E596F9B1-6EA2-4059-8368-76AFB9259D00}" type="parTrans" cxnId="{94D40718-CFAC-49CE-BBEF-F584206F892D}">
      <dgm:prSet/>
      <dgm:spPr/>
      <dgm:t>
        <a:bodyPr/>
        <a:lstStyle/>
        <a:p>
          <a:endParaRPr lang="en-US"/>
        </a:p>
      </dgm:t>
    </dgm:pt>
    <dgm:pt modelId="{B0A26D57-2EBB-45CE-B3CD-6190BEA42923}" type="sibTrans" cxnId="{94D40718-CFAC-49CE-BBEF-F584206F892D}">
      <dgm:prSet/>
      <dgm:spPr/>
      <dgm:t>
        <a:bodyPr/>
        <a:lstStyle/>
        <a:p>
          <a:endParaRPr lang="en-US"/>
        </a:p>
      </dgm:t>
    </dgm:pt>
    <dgm:pt modelId="{DF993E4C-9668-4BA6-9423-A3D95E945EC7}">
      <dgm:prSet phldrT="[Text]"/>
      <dgm:spPr/>
      <dgm:t>
        <a:bodyPr/>
        <a:lstStyle/>
        <a:p>
          <a:r>
            <a:rPr lang="en-US" dirty="0"/>
            <a:t>Sector Rotation</a:t>
          </a:r>
        </a:p>
      </dgm:t>
    </dgm:pt>
    <dgm:pt modelId="{76B6241E-91D7-44D2-94A5-734EFA28D44A}" type="parTrans" cxnId="{2F80A6E2-8FA3-4C08-B501-270702F0AD4F}">
      <dgm:prSet/>
      <dgm:spPr/>
      <dgm:t>
        <a:bodyPr/>
        <a:lstStyle/>
        <a:p>
          <a:endParaRPr lang="en-US"/>
        </a:p>
      </dgm:t>
    </dgm:pt>
    <dgm:pt modelId="{3401BA9D-418D-4047-ADDB-E8CF527FE3AC}" type="sibTrans" cxnId="{2F80A6E2-8FA3-4C08-B501-270702F0AD4F}">
      <dgm:prSet/>
      <dgm:spPr/>
      <dgm:t>
        <a:bodyPr/>
        <a:lstStyle/>
        <a:p>
          <a:endParaRPr lang="en-US"/>
        </a:p>
      </dgm:t>
    </dgm:pt>
    <dgm:pt modelId="{852506AE-873B-4A1B-BA9A-953296A9704F}" type="pres">
      <dgm:prSet presAssocID="{1FCA48FE-B8E9-4CEF-9A06-C9FF3199551E}" presName="linear" presStyleCnt="0">
        <dgm:presLayoutVars>
          <dgm:animLvl val="lvl"/>
          <dgm:resizeHandles val="exact"/>
        </dgm:presLayoutVars>
      </dgm:prSet>
      <dgm:spPr/>
    </dgm:pt>
    <dgm:pt modelId="{A01858A0-8D8B-423A-9458-2F47D3E3C055}" type="pres">
      <dgm:prSet presAssocID="{5A2BC14C-53DC-41AF-8504-90A4402BFE00}" presName="parentText" presStyleLbl="node1" presStyleIdx="0" presStyleCnt="3">
        <dgm:presLayoutVars>
          <dgm:chMax val="0"/>
          <dgm:bulletEnabled val="1"/>
        </dgm:presLayoutVars>
      </dgm:prSet>
      <dgm:spPr/>
    </dgm:pt>
    <dgm:pt modelId="{F6F4B844-5C70-4253-9223-E65575953D31}" type="pres">
      <dgm:prSet presAssocID="{5A2BC14C-53DC-41AF-8504-90A4402BFE00}" presName="childText" presStyleLbl="revTx" presStyleIdx="0" presStyleCnt="2">
        <dgm:presLayoutVars>
          <dgm:bulletEnabled val="1"/>
        </dgm:presLayoutVars>
      </dgm:prSet>
      <dgm:spPr/>
    </dgm:pt>
    <dgm:pt modelId="{BBCF031F-EB93-4681-BAA8-1BB7A6AFF22F}" type="pres">
      <dgm:prSet presAssocID="{C7393F46-581A-4E4C-BE30-D0580F2AA409}" presName="parentText" presStyleLbl="node1" presStyleIdx="1" presStyleCnt="3">
        <dgm:presLayoutVars>
          <dgm:chMax val="0"/>
          <dgm:bulletEnabled val="1"/>
        </dgm:presLayoutVars>
      </dgm:prSet>
      <dgm:spPr/>
    </dgm:pt>
    <dgm:pt modelId="{C0786E7F-8B9C-4EAF-ADAB-95401973752B}" type="pres">
      <dgm:prSet presAssocID="{C7393F46-581A-4E4C-BE30-D0580F2AA409}" presName="childText" presStyleLbl="revTx" presStyleIdx="1" presStyleCnt="2">
        <dgm:presLayoutVars>
          <dgm:bulletEnabled val="1"/>
        </dgm:presLayoutVars>
      </dgm:prSet>
      <dgm:spPr/>
    </dgm:pt>
    <dgm:pt modelId="{B27BDC30-5971-4F1C-ABE1-21C5F7051776}" type="pres">
      <dgm:prSet presAssocID="{DF993E4C-9668-4BA6-9423-A3D95E945EC7}" presName="parentText" presStyleLbl="node1" presStyleIdx="2" presStyleCnt="3">
        <dgm:presLayoutVars>
          <dgm:chMax val="0"/>
          <dgm:bulletEnabled val="1"/>
        </dgm:presLayoutVars>
      </dgm:prSet>
      <dgm:spPr/>
    </dgm:pt>
  </dgm:ptLst>
  <dgm:cxnLst>
    <dgm:cxn modelId="{94D40718-CFAC-49CE-BBEF-F584206F892D}" srcId="{C7393F46-581A-4E4C-BE30-D0580F2AA409}" destId="{4FC465E5-51A4-46E5-BDA7-A9B41DAA9C7D}" srcOrd="0" destOrd="0" parTransId="{E596F9B1-6EA2-4059-8368-76AFB9259D00}" sibTransId="{B0A26D57-2EBB-45CE-B3CD-6190BEA42923}"/>
    <dgm:cxn modelId="{4187A733-6354-4EBF-A41D-6627C2A3A7A5}" type="presOf" srcId="{3E6B73A9-1089-45B6-9204-BEA92192B203}" destId="{F6F4B844-5C70-4253-9223-E65575953D31}" srcOrd="0" destOrd="1" presId="urn:microsoft.com/office/officeart/2005/8/layout/vList2"/>
    <dgm:cxn modelId="{80B50A34-F4EA-4D01-9084-612F259244A0}" type="presOf" srcId="{C7393F46-581A-4E4C-BE30-D0580F2AA409}" destId="{BBCF031F-EB93-4681-BAA8-1BB7A6AFF22F}" srcOrd="0" destOrd="0" presId="urn:microsoft.com/office/officeart/2005/8/layout/vList2"/>
    <dgm:cxn modelId="{AE189B39-9BB0-4039-9426-68E1D984D000}" type="presOf" srcId="{DF993E4C-9668-4BA6-9423-A3D95E945EC7}" destId="{B27BDC30-5971-4F1C-ABE1-21C5F7051776}" srcOrd="0" destOrd="0" presId="urn:microsoft.com/office/officeart/2005/8/layout/vList2"/>
    <dgm:cxn modelId="{5C3A8C5B-D086-4887-B65A-B9FA28D96F44}" srcId="{1FCA48FE-B8E9-4CEF-9A06-C9FF3199551E}" destId="{C7393F46-581A-4E4C-BE30-D0580F2AA409}" srcOrd="1" destOrd="0" parTransId="{A36F3E73-CC28-4C6D-A5C2-96B7E8601D52}" sibTransId="{2EBC39ED-2E62-4427-8780-2AF65674C4BE}"/>
    <dgm:cxn modelId="{44BCC34E-0CB8-4105-8499-02F965B328E5}" srcId="{5A2BC14C-53DC-41AF-8504-90A4402BFE00}" destId="{67BC5607-681A-472B-9D10-384D325D17D1}" srcOrd="0" destOrd="0" parTransId="{8D9259E9-44DC-4C3C-805B-04FDE8988123}" sibTransId="{D5051FB7-394F-4AF7-9D74-52C452F5D0C1}"/>
    <dgm:cxn modelId="{FAE05E7B-AE5A-4781-8D97-48D27DFFDD1D}" type="presOf" srcId="{5A2BC14C-53DC-41AF-8504-90A4402BFE00}" destId="{A01858A0-8D8B-423A-9458-2F47D3E3C055}" srcOrd="0" destOrd="0" presId="urn:microsoft.com/office/officeart/2005/8/layout/vList2"/>
    <dgm:cxn modelId="{5F90AD80-72DC-498A-B7C2-DD328C3FD445}" srcId="{5A2BC14C-53DC-41AF-8504-90A4402BFE00}" destId="{3E6B73A9-1089-45B6-9204-BEA92192B203}" srcOrd="1" destOrd="0" parTransId="{A9AAEB86-B9EA-41D0-AD62-1453BAC9EB6B}" sibTransId="{72C8E781-5FAD-4EE0-9EFC-8AA4CB3E18C8}"/>
    <dgm:cxn modelId="{D5CE61B8-3D46-4530-A96C-94C8EB4B657E}" type="presOf" srcId="{4FC465E5-51A4-46E5-BDA7-A9B41DAA9C7D}" destId="{C0786E7F-8B9C-4EAF-ADAB-95401973752B}" srcOrd="0" destOrd="0" presId="urn:microsoft.com/office/officeart/2005/8/layout/vList2"/>
    <dgm:cxn modelId="{D19665D9-8A6C-4A2B-B5BF-745ABF3D000F}" type="presOf" srcId="{67BC5607-681A-472B-9D10-384D325D17D1}" destId="{F6F4B844-5C70-4253-9223-E65575953D31}" srcOrd="0" destOrd="0" presId="urn:microsoft.com/office/officeart/2005/8/layout/vList2"/>
    <dgm:cxn modelId="{0A5301DA-2EB4-4AA5-8C8C-DE1EA5A06E26}" type="presOf" srcId="{1FCA48FE-B8E9-4CEF-9A06-C9FF3199551E}" destId="{852506AE-873B-4A1B-BA9A-953296A9704F}" srcOrd="0" destOrd="0" presId="urn:microsoft.com/office/officeart/2005/8/layout/vList2"/>
    <dgm:cxn modelId="{2F80A6E2-8FA3-4C08-B501-270702F0AD4F}" srcId="{1FCA48FE-B8E9-4CEF-9A06-C9FF3199551E}" destId="{DF993E4C-9668-4BA6-9423-A3D95E945EC7}" srcOrd="2" destOrd="0" parTransId="{76B6241E-91D7-44D2-94A5-734EFA28D44A}" sibTransId="{3401BA9D-418D-4047-ADDB-E8CF527FE3AC}"/>
    <dgm:cxn modelId="{E52E5BFB-15EB-4105-B447-9B84E0621AC7}" srcId="{1FCA48FE-B8E9-4CEF-9A06-C9FF3199551E}" destId="{5A2BC14C-53DC-41AF-8504-90A4402BFE00}" srcOrd="0" destOrd="0" parTransId="{A7538D58-C960-4016-ACD2-F0E8B72CCDBC}" sibTransId="{E8415273-2035-4EF9-978C-DA866229FE92}"/>
    <dgm:cxn modelId="{FF8B5E34-B914-4037-93D0-94A21CAC943F}" type="presParOf" srcId="{852506AE-873B-4A1B-BA9A-953296A9704F}" destId="{A01858A0-8D8B-423A-9458-2F47D3E3C055}" srcOrd="0" destOrd="0" presId="urn:microsoft.com/office/officeart/2005/8/layout/vList2"/>
    <dgm:cxn modelId="{F08397B5-5A4F-4A9F-8603-785DCD120D54}" type="presParOf" srcId="{852506AE-873B-4A1B-BA9A-953296A9704F}" destId="{F6F4B844-5C70-4253-9223-E65575953D31}" srcOrd="1" destOrd="0" presId="urn:microsoft.com/office/officeart/2005/8/layout/vList2"/>
    <dgm:cxn modelId="{C32DF50D-0733-4249-B1D2-576062F30DC1}" type="presParOf" srcId="{852506AE-873B-4A1B-BA9A-953296A9704F}" destId="{BBCF031F-EB93-4681-BAA8-1BB7A6AFF22F}" srcOrd="2" destOrd="0" presId="urn:microsoft.com/office/officeart/2005/8/layout/vList2"/>
    <dgm:cxn modelId="{79D01300-A116-4190-B918-DC8B5EBE627A}" type="presParOf" srcId="{852506AE-873B-4A1B-BA9A-953296A9704F}" destId="{C0786E7F-8B9C-4EAF-ADAB-95401973752B}" srcOrd="3" destOrd="0" presId="urn:microsoft.com/office/officeart/2005/8/layout/vList2"/>
    <dgm:cxn modelId="{35B8A08D-9D86-4BD2-B239-9404E11C9C04}" type="presParOf" srcId="{852506AE-873B-4A1B-BA9A-953296A9704F}" destId="{B27BDC30-5971-4F1C-ABE1-21C5F7051776}"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0.xml><?xml version="1.0" encoding="utf-8"?>
<dgm:dataModel xmlns:dgm="http://schemas.openxmlformats.org/drawingml/2006/diagram" xmlns:a="http://schemas.openxmlformats.org/drawingml/2006/main">
  <dgm:ptLst>
    <dgm:pt modelId="{84758569-E18A-47C6-B563-157F9A81184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650E301-2572-4876-AD74-35A23674B27A}">
      <dgm:prSet phldrT="[Text]" custT="1"/>
      <dgm:spPr/>
      <dgm:t>
        <a:bodyPr/>
        <a:lstStyle/>
        <a:p>
          <a:r>
            <a:rPr lang="en-US" sz="2400" dirty="0"/>
            <a:t>Price and Enterprise Value Multiples</a:t>
          </a:r>
        </a:p>
      </dgm:t>
    </dgm:pt>
    <dgm:pt modelId="{52A61D71-AA01-4047-9E3A-57AC828DEF6D}" type="parTrans" cxnId="{7D988956-9DAF-446C-BF9E-23CA7360C9EC}">
      <dgm:prSet/>
      <dgm:spPr/>
      <dgm:t>
        <a:bodyPr/>
        <a:lstStyle/>
        <a:p>
          <a:endParaRPr lang="en-US"/>
        </a:p>
      </dgm:t>
    </dgm:pt>
    <dgm:pt modelId="{D9C86E0A-7FE7-4EA6-A3F1-81B73BCBCAF2}" type="sibTrans" cxnId="{7D988956-9DAF-446C-BF9E-23CA7360C9EC}">
      <dgm:prSet/>
      <dgm:spPr/>
      <dgm:t>
        <a:bodyPr/>
        <a:lstStyle/>
        <a:p>
          <a:endParaRPr lang="en-US"/>
        </a:p>
      </dgm:t>
    </dgm:pt>
    <dgm:pt modelId="{16EE4D4D-C43B-4ECA-8AF1-3E661D22C593}">
      <dgm:prSet phldrT="[Text]" custT="1"/>
      <dgm:spPr/>
      <dgm:t>
        <a:bodyPr/>
        <a:lstStyle/>
        <a:p>
          <a:r>
            <a:rPr lang="en-US" sz="2400" dirty="0"/>
            <a:t>Price-to-Earnings Rationales and Drawbacks</a:t>
          </a:r>
        </a:p>
      </dgm:t>
    </dgm:pt>
    <dgm:pt modelId="{1725B786-1359-4629-B034-2ED6F892DB7B}" type="parTrans" cxnId="{8F5F4B60-4113-46B6-AB37-46EC9EAFFE5C}">
      <dgm:prSet/>
      <dgm:spPr/>
      <dgm:t>
        <a:bodyPr/>
        <a:lstStyle/>
        <a:p>
          <a:endParaRPr lang="en-US"/>
        </a:p>
      </dgm:t>
    </dgm:pt>
    <dgm:pt modelId="{91CA8E83-D001-421B-B662-4651124A90C2}" type="sibTrans" cxnId="{8F5F4B60-4113-46B6-AB37-46EC9EAFFE5C}">
      <dgm:prSet/>
      <dgm:spPr/>
      <dgm:t>
        <a:bodyPr/>
        <a:lstStyle/>
        <a:p>
          <a:endParaRPr lang="en-US"/>
        </a:p>
      </dgm:t>
    </dgm:pt>
    <dgm:pt modelId="{DAF93193-68F2-4494-8863-733D99183157}">
      <dgm:prSet/>
      <dgm:spPr/>
      <dgm:t>
        <a:bodyPr/>
        <a:lstStyle/>
        <a:p>
          <a:r>
            <a:rPr lang="en-US" dirty="0"/>
            <a:t>Method of comparables</a:t>
          </a:r>
        </a:p>
      </dgm:t>
    </dgm:pt>
    <dgm:pt modelId="{EDBA0FE2-3855-4B44-BC97-E1E615FA071D}" type="parTrans" cxnId="{1CA77AFD-44BC-4FBB-9B75-444F9DD15900}">
      <dgm:prSet/>
      <dgm:spPr/>
      <dgm:t>
        <a:bodyPr/>
        <a:lstStyle/>
        <a:p>
          <a:endParaRPr lang="en-US"/>
        </a:p>
      </dgm:t>
    </dgm:pt>
    <dgm:pt modelId="{DF6354F8-220B-469D-A25E-B6AC43766517}" type="sibTrans" cxnId="{1CA77AFD-44BC-4FBB-9B75-444F9DD15900}">
      <dgm:prSet/>
      <dgm:spPr/>
      <dgm:t>
        <a:bodyPr/>
        <a:lstStyle/>
        <a:p>
          <a:endParaRPr lang="en-US"/>
        </a:p>
      </dgm:t>
    </dgm:pt>
    <dgm:pt modelId="{DE5D0CAF-3D71-4D5D-A622-CDD6C71CEB41}">
      <dgm:prSet/>
      <dgm:spPr/>
      <dgm:t>
        <a:bodyPr/>
        <a:lstStyle/>
        <a:p>
          <a:r>
            <a:rPr lang="en-US" baseline="0" dirty="0">
              <a:solidFill>
                <a:schemeClr val="tx1"/>
              </a:solidFill>
            </a:rPr>
            <a:t>Rationales: EPS </a:t>
          </a:r>
          <a:r>
            <a:rPr lang="en-US" baseline="0" dirty="0">
              <a:solidFill>
                <a:schemeClr val="tx1"/>
              </a:solidFill>
              <a:sym typeface="Symbol"/>
            </a:rPr>
            <a:t> D</a:t>
          </a:r>
          <a:r>
            <a:rPr lang="en-US" baseline="0" dirty="0">
              <a:solidFill>
                <a:schemeClr val="tx1"/>
              </a:solidFill>
            </a:rPr>
            <a:t>river of value, widely used, and related to stock returns</a:t>
          </a:r>
          <a:endParaRPr lang="en-US" b="0" dirty="0">
            <a:solidFill>
              <a:schemeClr val="tx1"/>
            </a:solidFill>
          </a:endParaRPr>
        </a:p>
      </dgm:t>
    </dgm:pt>
    <dgm:pt modelId="{B818EC41-7E9C-4263-BA97-E40A579DEA67}" type="parTrans" cxnId="{274EAB81-77BD-4035-BCFC-2EE80A90E8B8}">
      <dgm:prSet/>
      <dgm:spPr/>
      <dgm:t>
        <a:bodyPr/>
        <a:lstStyle/>
        <a:p>
          <a:endParaRPr lang="en-US"/>
        </a:p>
      </dgm:t>
    </dgm:pt>
    <dgm:pt modelId="{896CE78D-0795-4216-8BAC-6C1F4AA06B67}" type="sibTrans" cxnId="{274EAB81-77BD-4035-BCFC-2EE80A90E8B8}">
      <dgm:prSet/>
      <dgm:spPr/>
      <dgm:t>
        <a:bodyPr/>
        <a:lstStyle/>
        <a:p>
          <a:endParaRPr lang="en-US"/>
        </a:p>
      </dgm:t>
    </dgm:pt>
    <dgm:pt modelId="{55FD06BF-9AB1-491A-8F89-BFC79479EF7E}">
      <dgm:prSet/>
      <dgm:spPr/>
      <dgm:t>
        <a:bodyPr/>
        <a:lstStyle/>
        <a:p>
          <a:r>
            <a:rPr lang="en-US" dirty="0"/>
            <a:t>Method based on forecasted fundamentals</a:t>
          </a:r>
        </a:p>
      </dgm:t>
    </dgm:pt>
    <dgm:pt modelId="{8078F544-F445-432B-A8AF-6541A3D94A32}" type="parTrans" cxnId="{87A8280C-447A-4475-BD56-EF5084518A6F}">
      <dgm:prSet/>
      <dgm:spPr/>
      <dgm:t>
        <a:bodyPr/>
        <a:lstStyle/>
        <a:p>
          <a:endParaRPr lang="en-US"/>
        </a:p>
      </dgm:t>
    </dgm:pt>
    <dgm:pt modelId="{81254CDD-2294-4D88-B998-72BF93B8B8BA}" type="sibTrans" cxnId="{87A8280C-447A-4475-BD56-EF5084518A6F}">
      <dgm:prSet/>
      <dgm:spPr/>
      <dgm:t>
        <a:bodyPr/>
        <a:lstStyle/>
        <a:p>
          <a:endParaRPr lang="en-US"/>
        </a:p>
      </dgm:t>
    </dgm:pt>
    <dgm:pt modelId="{9E0DA8F1-C0D2-4559-811F-2BDC10605EAD}">
      <dgm:prSet/>
      <dgm:spPr/>
      <dgm:t>
        <a:bodyPr/>
        <a:lstStyle/>
        <a:p>
          <a:r>
            <a:rPr lang="en-US" baseline="0" dirty="0">
              <a:solidFill>
                <a:schemeClr val="tx1"/>
              </a:solidFill>
            </a:rPr>
            <a:t>Drawbacks: </a:t>
          </a:r>
          <a:r>
            <a:rPr lang="en-US" dirty="0">
              <a:solidFill>
                <a:schemeClr val="tx1"/>
              </a:solidFill>
              <a:latin typeface="Arial" charset="0"/>
              <a:ea typeface="+mn-ea"/>
              <a:cs typeface="+mn-cs"/>
            </a:rPr>
            <a:t>Zero, </a:t>
          </a:r>
          <a:r>
            <a:rPr lang="en-US" i="0" dirty="0">
              <a:solidFill>
                <a:schemeClr val="tx1"/>
              </a:solidFill>
              <a:latin typeface="Arial" charset="0"/>
              <a:ea typeface="+mn-ea"/>
              <a:cs typeface="+mn-cs"/>
            </a:rPr>
            <a:t>negative, or very small</a:t>
          </a:r>
          <a:r>
            <a:rPr lang="en-US" i="0" baseline="0" dirty="0">
              <a:solidFill>
                <a:schemeClr val="tx1"/>
              </a:solidFill>
              <a:latin typeface="Arial" charset="0"/>
              <a:ea typeface="+mn-ea"/>
              <a:cs typeface="+mn-cs"/>
            </a:rPr>
            <a:t> earnings; t</a:t>
          </a:r>
          <a:r>
            <a:rPr lang="en-US" dirty="0">
              <a:solidFill>
                <a:schemeClr val="tx1"/>
              </a:solidFill>
            </a:rPr>
            <a:t>ransitory components; management discretion for earnings</a:t>
          </a:r>
          <a:endParaRPr lang="en-US" b="0" dirty="0">
            <a:solidFill>
              <a:schemeClr val="tx1"/>
            </a:solidFill>
          </a:endParaRPr>
        </a:p>
      </dgm:t>
    </dgm:pt>
    <dgm:pt modelId="{B9FC01BA-40DC-41D2-842B-CF2E680B9C7E}" type="parTrans" cxnId="{F7453C6D-D8C2-43C8-87AD-D208D912FB8C}">
      <dgm:prSet/>
      <dgm:spPr/>
      <dgm:t>
        <a:bodyPr/>
        <a:lstStyle/>
        <a:p>
          <a:endParaRPr lang="en-US"/>
        </a:p>
      </dgm:t>
    </dgm:pt>
    <dgm:pt modelId="{F65F83ED-F16C-4550-ABEC-62B8D5EE36CB}" type="sibTrans" cxnId="{F7453C6D-D8C2-43C8-87AD-D208D912FB8C}">
      <dgm:prSet/>
      <dgm:spPr/>
      <dgm:t>
        <a:bodyPr/>
        <a:lstStyle/>
        <a:p>
          <a:endParaRPr lang="en-US"/>
        </a:p>
      </dgm:t>
    </dgm:pt>
    <dgm:pt modelId="{57AEDAEB-F7F1-41D6-B727-91B81E11511D}">
      <dgm:prSet/>
      <dgm:spPr/>
      <dgm:t>
        <a:bodyPr/>
        <a:lstStyle/>
        <a:p>
          <a:r>
            <a:rPr lang="en-US" b="0" dirty="0">
              <a:solidFill>
                <a:schemeClr val="tx1"/>
              </a:solidFill>
            </a:rPr>
            <a:t>Trailing and forward P/Es</a:t>
          </a:r>
        </a:p>
      </dgm:t>
    </dgm:pt>
    <dgm:pt modelId="{586740F0-DDB3-4473-A747-922325D5DF6F}" type="parTrans" cxnId="{29D0C0D6-DB60-4528-890A-995950B8C6F5}">
      <dgm:prSet/>
      <dgm:spPr/>
      <dgm:t>
        <a:bodyPr/>
        <a:lstStyle/>
        <a:p>
          <a:endParaRPr lang="en-US"/>
        </a:p>
      </dgm:t>
    </dgm:pt>
    <dgm:pt modelId="{15DDCD9A-0367-4A92-8875-B0F3186CB84D}" type="sibTrans" cxnId="{29D0C0D6-DB60-4528-890A-995950B8C6F5}">
      <dgm:prSet/>
      <dgm:spPr/>
      <dgm:t>
        <a:bodyPr/>
        <a:lstStyle/>
        <a:p>
          <a:endParaRPr lang="en-US"/>
        </a:p>
      </dgm:t>
    </dgm:pt>
    <dgm:pt modelId="{857708D8-C171-4E79-9162-CC68307DEA04}" type="pres">
      <dgm:prSet presAssocID="{84758569-E18A-47C6-B563-157F9A81184E}" presName="linear" presStyleCnt="0">
        <dgm:presLayoutVars>
          <dgm:dir/>
          <dgm:animLvl val="lvl"/>
          <dgm:resizeHandles val="exact"/>
        </dgm:presLayoutVars>
      </dgm:prSet>
      <dgm:spPr/>
    </dgm:pt>
    <dgm:pt modelId="{07516B8E-3088-4CEA-9A52-2B0E458E0BFE}" type="pres">
      <dgm:prSet presAssocID="{9650E301-2572-4876-AD74-35A23674B27A}" presName="parentLin" presStyleCnt="0"/>
      <dgm:spPr/>
    </dgm:pt>
    <dgm:pt modelId="{BD5E4D2E-DE73-4281-83A2-EDAE9360E3FF}" type="pres">
      <dgm:prSet presAssocID="{9650E301-2572-4876-AD74-35A23674B27A}" presName="parentLeftMargin" presStyleLbl="node1" presStyleIdx="0" presStyleCnt="2"/>
      <dgm:spPr/>
    </dgm:pt>
    <dgm:pt modelId="{A89EFCD0-A9A8-40BF-8198-A336EE87BC3F}" type="pres">
      <dgm:prSet presAssocID="{9650E301-2572-4876-AD74-35A23674B27A}" presName="parentText" presStyleLbl="node1" presStyleIdx="0" presStyleCnt="2" custScaleX="122523">
        <dgm:presLayoutVars>
          <dgm:chMax val="0"/>
          <dgm:bulletEnabled val="1"/>
        </dgm:presLayoutVars>
      </dgm:prSet>
      <dgm:spPr/>
    </dgm:pt>
    <dgm:pt modelId="{8DEF7B26-66BA-4529-9081-46BC5BB9654F}" type="pres">
      <dgm:prSet presAssocID="{9650E301-2572-4876-AD74-35A23674B27A}" presName="negativeSpace" presStyleCnt="0"/>
      <dgm:spPr/>
    </dgm:pt>
    <dgm:pt modelId="{066F4DFF-D965-4EA7-9B67-5DEE464D85B3}" type="pres">
      <dgm:prSet presAssocID="{9650E301-2572-4876-AD74-35A23674B27A}" presName="childText" presStyleLbl="conFgAcc1" presStyleIdx="0" presStyleCnt="2">
        <dgm:presLayoutVars>
          <dgm:bulletEnabled val="1"/>
        </dgm:presLayoutVars>
      </dgm:prSet>
      <dgm:spPr/>
    </dgm:pt>
    <dgm:pt modelId="{74D0FCBC-7E03-4544-8162-4B95B02E9EC3}" type="pres">
      <dgm:prSet presAssocID="{D9C86E0A-7FE7-4EA6-A3F1-81B73BCBCAF2}" presName="spaceBetweenRectangles" presStyleCnt="0"/>
      <dgm:spPr/>
    </dgm:pt>
    <dgm:pt modelId="{65F06C17-B447-4374-9C45-01E447A59191}" type="pres">
      <dgm:prSet presAssocID="{16EE4D4D-C43B-4ECA-8AF1-3E661D22C593}" presName="parentLin" presStyleCnt="0"/>
      <dgm:spPr/>
    </dgm:pt>
    <dgm:pt modelId="{EC935531-C417-4887-A24C-F6020D1DF122}" type="pres">
      <dgm:prSet presAssocID="{16EE4D4D-C43B-4ECA-8AF1-3E661D22C593}" presName="parentLeftMargin" presStyleLbl="node1" presStyleIdx="0" presStyleCnt="2"/>
      <dgm:spPr/>
    </dgm:pt>
    <dgm:pt modelId="{CE9C66BC-5DF6-46FF-AF2A-8677240AF757}" type="pres">
      <dgm:prSet presAssocID="{16EE4D4D-C43B-4ECA-8AF1-3E661D22C593}" presName="parentText" presStyleLbl="node1" presStyleIdx="1" presStyleCnt="2" custScaleX="119949">
        <dgm:presLayoutVars>
          <dgm:chMax val="0"/>
          <dgm:bulletEnabled val="1"/>
        </dgm:presLayoutVars>
      </dgm:prSet>
      <dgm:spPr/>
    </dgm:pt>
    <dgm:pt modelId="{0998C722-09A1-46C7-BE1E-01217A4AC8BA}" type="pres">
      <dgm:prSet presAssocID="{16EE4D4D-C43B-4ECA-8AF1-3E661D22C593}" presName="negativeSpace" presStyleCnt="0"/>
      <dgm:spPr/>
    </dgm:pt>
    <dgm:pt modelId="{F292E843-89F7-4576-96D2-DF77D5B6F1DD}" type="pres">
      <dgm:prSet presAssocID="{16EE4D4D-C43B-4ECA-8AF1-3E661D22C593}" presName="childText" presStyleLbl="conFgAcc1" presStyleIdx="1" presStyleCnt="2">
        <dgm:presLayoutVars>
          <dgm:bulletEnabled val="1"/>
        </dgm:presLayoutVars>
      </dgm:prSet>
      <dgm:spPr/>
    </dgm:pt>
  </dgm:ptLst>
  <dgm:cxnLst>
    <dgm:cxn modelId="{FDD27304-6812-447D-A0AA-E00709AC4FB7}" type="presOf" srcId="{9650E301-2572-4876-AD74-35A23674B27A}" destId="{A89EFCD0-A9A8-40BF-8198-A336EE87BC3F}" srcOrd="1" destOrd="0" presId="urn:microsoft.com/office/officeart/2005/8/layout/list1"/>
    <dgm:cxn modelId="{22DCD408-A61A-4429-BF25-5B2286F93702}" type="presOf" srcId="{55FD06BF-9AB1-491A-8F89-BFC79479EF7E}" destId="{066F4DFF-D965-4EA7-9B67-5DEE464D85B3}" srcOrd="0" destOrd="1" presId="urn:microsoft.com/office/officeart/2005/8/layout/list1"/>
    <dgm:cxn modelId="{7BB3E90B-7261-4DEA-9FE1-127DF656BC1D}" type="presOf" srcId="{84758569-E18A-47C6-B563-157F9A81184E}" destId="{857708D8-C171-4E79-9162-CC68307DEA04}" srcOrd="0" destOrd="0" presId="urn:microsoft.com/office/officeart/2005/8/layout/list1"/>
    <dgm:cxn modelId="{87A8280C-447A-4475-BD56-EF5084518A6F}" srcId="{9650E301-2572-4876-AD74-35A23674B27A}" destId="{55FD06BF-9AB1-491A-8F89-BFC79479EF7E}" srcOrd="1" destOrd="0" parTransId="{8078F544-F445-432B-A8AF-6541A3D94A32}" sibTransId="{81254CDD-2294-4D88-B998-72BF93B8B8BA}"/>
    <dgm:cxn modelId="{BE45D51A-FA01-4799-B5E2-52AABE4FE436}" type="presOf" srcId="{9E0DA8F1-C0D2-4559-811F-2BDC10605EAD}" destId="{F292E843-89F7-4576-96D2-DF77D5B6F1DD}" srcOrd="0" destOrd="1" presId="urn:microsoft.com/office/officeart/2005/8/layout/list1"/>
    <dgm:cxn modelId="{B36B1B36-0064-470A-9C39-1B7AEEDF2757}" type="presOf" srcId="{16EE4D4D-C43B-4ECA-8AF1-3E661D22C593}" destId="{CE9C66BC-5DF6-46FF-AF2A-8677240AF757}" srcOrd="1" destOrd="0" presId="urn:microsoft.com/office/officeart/2005/8/layout/list1"/>
    <dgm:cxn modelId="{8F5F4B60-4113-46B6-AB37-46EC9EAFFE5C}" srcId="{84758569-E18A-47C6-B563-157F9A81184E}" destId="{16EE4D4D-C43B-4ECA-8AF1-3E661D22C593}" srcOrd="1" destOrd="0" parTransId="{1725B786-1359-4629-B034-2ED6F892DB7B}" sibTransId="{91CA8E83-D001-421B-B662-4651124A90C2}"/>
    <dgm:cxn modelId="{F7453C6D-D8C2-43C8-87AD-D208D912FB8C}" srcId="{16EE4D4D-C43B-4ECA-8AF1-3E661D22C593}" destId="{9E0DA8F1-C0D2-4559-811F-2BDC10605EAD}" srcOrd="1" destOrd="0" parTransId="{B9FC01BA-40DC-41D2-842B-CF2E680B9C7E}" sibTransId="{F65F83ED-F16C-4550-ABEC-62B8D5EE36CB}"/>
    <dgm:cxn modelId="{7D988956-9DAF-446C-BF9E-23CA7360C9EC}" srcId="{84758569-E18A-47C6-B563-157F9A81184E}" destId="{9650E301-2572-4876-AD74-35A23674B27A}" srcOrd="0" destOrd="0" parTransId="{52A61D71-AA01-4047-9E3A-57AC828DEF6D}" sibTransId="{D9C86E0A-7FE7-4EA6-A3F1-81B73BCBCAF2}"/>
    <dgm:cxn modelId="{274EAB81-77BD-4035-BCFC-2EE80A90E8B8}" srcId="{16EE4D4D-C43B-4ECA-8AF1-3E661D22C593}" destId="{DE5D0CAF-3D71-4D5D-A622-CDD6C71CEB41}" srcOrd="0" destOrd="0" parTransId="{B818EC41-7E9C-4263-BA97-E40A579DEA67}" sibTransId="{896CE78D-0795-4216-8BAC-6C1F4AA06B67}"/>
    <dgm:cxn modelId="{750BBD8A-B829-4E48-BDC8-74EC5E3EC392}" type="presOf" srcId="{9650E301-2572-4876-AD74-35A23674B27A}" destId="{BD5E4D2E-DE73-4281-83A2-EDAE9360E3FF}" srcOrd="0" destOrd="0" presId="urn:microsoft.com/office/officeart/2005/8/layout/list1"/>
    <dgm:cxn modelId="{94CC8C92-5442-4291-BB6A-A613650FB73B}" type="presOf" srcId="{DAF93193-68F2-4494-8863-733D99183157}" destId="{066F4DFF-D965-4EA7-9B67-5DEE464D85B3}" srcOrd="0" destOrd="0" presId="urn:microsoft.com/office/officeart/2005/8/layout/list1"/>
    <dgm:cxn modelId="{A52C9F94-ADAA-465C-8ADD-6E355391E1A9}" type="presOf" srcId="{16EE4D4D-C43B-4ECA-8AF1-3E661D22C593}" destId="{EC935531-C417-4887-A24C-F6020D1DF122}" srcOrd="0" destOrd="0" presId="urn:microsoft.com/office/officeart/2005/8/layout/list1"/>
    <dgm:cxn modelId="{E0E746A3-A362-437D-B584-0AF875807D3B}" type="presOf" srcId="{57AEDAEB-F7F1-41D6-B727-91B81E11511D}" destId="{F292E843-89F7-4576-96D2-DF77D5B6F1DD}" srcOrd="0" destOrd="2" presId="urn:microsoft.com/office/officeart/2005/8/layout/list1"/>
    <dgm:cxn modelId="{29D0C0D6-DB60-4528-890A-995950B8C6F5}" srcId="{16EE4D4D-C43B-4ECA-8AF1-3E661D22C593}" destId="{57AEDAEB-F7F1-41D6-B727-91B81E11511D}" srcOrd="2" destOrd="0" parTransId="{586740F0-DDB3-4473-A747-922325D5DF6F}" sibTransId="{15DDCD9A-0367-4A92-8875-B0F3186CB84D}"/>
    <dgm:cxn modelId="{E1B23AF0-6653-4ABE-BDD3-64D0A6098284}" type="presOf" srcId="{DE5D0CAF-3D71-4D5D-A622-CDD6C71CEB41}" destId="{F292E843-89F7-4576-96D2-DF77D5B6F1DD}" srcOrd="0" destOrd="0" presId="urn:microsoft.com/office/officeart/2005/8/layout/list1"/>
    <dgm:cxn modelId="{1CA77AFD-44BC-4FBB-9B75-444F9DD15900}" srcId="{9650E301-2572-4876-AD74-35A23674B27A}" destId="{DAF93193-68F2-4494-8863-733D99183157}" srcOrd="0" destOrd="0" parTransId="{EDBA0FE2-3855-4B44-BC97-E1E615FA071D}" sibTransId="{DF6354F8-220B-469D-A25E-B6AC43766517}"/>
    <dgm:cxn modelId="{C2352D13-F976-447E-86BF-E46310ABE214}" type="presParOf" srcId="{857708D8-C171-4E79-9162-CC68307DEA04}" destId="{07516B8E-3088-4CEA-9A52-2B0E458E0BFE}" srcOrd="0" destOrd="0" presId="urn:microsoft.com/office/officeart/2005/8/layout/list1"/>
    <dgm:cxn modelId="{A12CE31A-0CC2-4172-B1EF-8223EA97DC81}" type="presParOf" srcId="{07516B8E-3088-4CEA-9A52-2B0E458E0BFE}" destId="{BD5E4D2E-DE73-4281-83A2-EDAE9360E3FF}" srcOrd="0" destOrd="0" presId="urn:microsoft.com/office/officeart/2005/8/layout/list1"/>
    <dgm:cxn modelId="{EE7B86B3-6E45-48C9-8F2F-BAEB0A846B6F}" type="presParOf" srcId="{07516B8E-3088-4CEA-9A52-2B0E458E0BFE}" destId="{A89EFCD0-A9A8-40BF-8198-A336EE87BC3F}" srcOrd="1" destOrd="0" presId="urn:microsoft.com/office/officeart/2005/8/layout/list1"/>
    <dgm:cxn modelId="{FF267747-D20A-485E-A068-3D8FB4BCEAE9}" type="presParOf" srcId="{857708D8-C171-4E79-9162-CC68307DEA04}" destId="{8DEF7B26-66BA-4529-9081-46BC5BB9654F}" srcOrd="1" destOrd="0" presId="urn:microsoft.com/office/officeart/2005/8/layout/list1"/>
    <dgm:cxn modelId="{73CED109-58CD-4D1C-A9DA-A7E3CD7A577A}" type="presParOf" srcId="{857708D8-C171-4E79-9162-CC68307DEA04}" destId="{066F4DFF-D965-4EA7-9B67-5DEE464D85B3}" srcOrd="2" destOrd="0" presId="urn:microsoft.com/office/officeart/2005/8/layout/list1"/>
    <dgm:cxn modelId="{D8F1EA08-4A0A-4FFC-A578-376521E041A4}" type="presParOf" srcId="{857708D8-C171-4E79-9162-CC68307DEA04}" destId="{74D0FCBC-7E03-4544-8162-4B95B02E9EC3}" srcOrd="3" destOrd="0" presId="urn:microsoft.com/office/officeart/2005/8/layout/list1"/>
    <dgm:cxn modelId="{47B1BA58-83C6-4271-824B-60B34AC878A0}" type="presParOf" srcId="{857708D8-C171-4E79-9162-CC68307DEA04}" destId="{65F06C17-B447-4374-9C45-01E447A59191}" srcOrd="4" destOrd="0" presId="urn:microsoft.com/office/officeart/2005/8/layout/list1"/>
    <dgm:cxn modelId="{B05B575B-571B-497D-AC91-F0C83564A954}" type="presParOf" srcId="{65F06C17-B447-4374-9C45-01E447A59191}" destId="{EC935531-C417-4887-A24C-F6020D1DF122}" srcOrd="0" destOrd="0" presId="urn:microsoft.com/office/officeart/2005/8/layout/list1"/>
    <dgm:cxn modelId="{29B7EECD-AC90-412E-819E-B6BEA72E960F}" type="presParOf" srcId="{65F06C17-B447-4374-9C45-01E447A59191}" destId="{CE9C66BC-5DF6-46FF-AF2A-8677240AF757}" srcOrd="1" destOrd="0" presId="urn:microsoft.com/office/officeart/2005/8/layout/list1"/>
    <dgm:cxn modelId="{A6C69418-9186-4A9C-B7B5-1DE6A594AB44}" type="presParOf" srcId="{857708D8-C171-4E79-9162-CC68307DEA04}" destId="{0998C722-09A1-46C7-BE1E-01217A4AC8BA}" srcOrd="5" destOrd="0" presId="urn:microsoft.com/office/officeart/2005/8/layout/list1"/>
    <dgm:cxn modelId="{BDEA631E-12AC-429A-B545-37B1B6D519D4}" type="presParOf" srcId="{857708D8-C171-4E79-9162-CC68307DEA04}" destId="{F292E843-89F7-4576-96D2-DF77D5B6F1DD}"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1.xml><?xml version="1.0" encoding="utf-8"?>
<dgm:dataModel xmlns:dgm="http://schemas.openxmlformats.org/drawingml/2006/diagram" xmlns:a="http://schemas.openxmlformats.org/drawingml/2006/main">
  <dgm:ptLst>
    <dgm:pt modelId="{84758569-E18A-47C6-B563-157F9A81184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650E301-2572-4876-AD74-35A23674B27A}">
      <dgm:prSet phldrT="[Text]" custT="1"/>
      <dgm:spPr/>
      <dgm:t>
        <a:bodyPr/>
        <a:lstStyle/>
        <a:p>
          <a:r>
            <a:rPr lang="en-US" sz="2400" dirty="0"/>
            <a:t>Issues in Calculating EPS</a:t>
          </a:r>
        </a:p>
      </dgm:t>
    </dgm:pt>
    <dgm:pt modelId="{52A61D71-AA01-4047-9E3A-57AC828DEF6D}" type="parTrans" cxnId="{7D988956-9DAF-446C-BF9E-23CA7360C9EC}">
      <dgm:prSet/>
      <dgm:spPr/>
      <dgm:t>
        <a:bodyPr/>
        <a:lstStyle/>
        <a:p>
          <a:endParaRPr lang="en-US"/>
        </a:p>
      </dgm:t>
    </dgm:pt>
    <dgm:pt modelId="{D9C86E0A-7FE7-4EA6-A3F1-81B73BCBCAF2}" type="sibTrans" cxnId="{7D988956-9DAF-446C-BF9E-23CA7360C9EC}">
      <dgm:prSet/>
      <dgm:spPr/>
      <dgm:t>
        <a:bodyPr/>
        <a:lstStyle/>
        <a:p>
          <a:endParaRPr lang="en-US"/>
        </a:p>
      </dgm:t>
    </dgm:pt>
    <dgm:pt modelId="{16EE4D4D-C43B-4ECA-8AF1-3E661D22C593}">
      <dgm:prSet phldrT="[Text]" custT="1"/>
      <dgm:spPr/>
      <dgm:t>
        <a:bodyPr/>
        <a:lstStyle/>
        <a:p>
          <a:r>
            <a:rPr lang="en-US" sz="2400" dirty="0"/>
            <a:t>Method of Comparables</a:t>
          </a:r>
        </a:p>
      </dgm:t>
    </dgm:pt>
    <dgm:pt modelId="{1725B786-1359-4629-B034-2ED6F892DB7B}" type="parTrans" cxnId="{8F5F4B60-4113-46B6-AB37-46EC9EAFFE5C}">
      <dgm:prSet/>
      <dgm:spPr/>
      <dgm:t>
        <a:bodyPr/>
        <a:lstStyle/>
        <a:p>
          <a:endParaRPr lang="en-US"/>
        </a:p>
      </dgm:t>
    </dgm:pt>
    <dgm:pt modelId="{91CA8E83-D001-421B-B662-4651124A90C2}" type="sibTrans" cxnId="{8F5F4B60-4113-46B6-AB37-46EC9EAFFE5C}">
      <dgm:prSet/>
      <dgm:spPr/>
      <dgm:t>
        <a:bodyPr/>
        <a:lstStyle/>
        <a:p>
          <a:endParaRPr lang="en-US"/>
        </a:p>
      </dgm:t>
    </dgm:pt>
    <dgm:pt modelId="{DAF93193-68F2-4494-8863-733D99183157}">
      <dgm:prSet/>
      <dgm:spPr/>
      <dgm:t>
        <a:bodyPr/>
        <a:lstStyle/>
        <a:p>
          <a:r>
            <a:rPr lang="en-US" dirty="0"/>
            <a:t>EPS dilution</a:t>
          </a:r>
        </a:p>
      </dgm:t>
    </dgm:pt>
    <dgm:pt modelId="{EDBA0FE2-3855-4B44-BC97-E1E615FA071D}" type="parTrans" cxnId="{1CA77AFD-44BC-4FBB-9B75-444F9DD15900}">
      <dgm:prSet/>
      <dgm:spPr/>
      <dgm:t>
        <a:bodyPr/>
        <a:lstStyle/>
        <a:p>
          <a:endParaRPr lang="en-US"/>
        </a:p>
      </dgm:t>
    </dgm:pt>
    <dgm:pt modelId="{DF6354F8-220B-469D-A25E-B6AC43766517}" type="sibTrans" cxnId="{1CA77AFD-44BC-4FBB-9B75-444F9DD15900}">
      <dgm:prSet/>
      <dgm:spPr/>
      <dgm:t>
        <a:bodyPr/>
        <a:lstStyle/>
        <a:p>
          <a:endParaRPr lang="en-US"/>
        </a:p>
      </dgm:t>
    </dgm:pt>
    <dgm:pt modelId="{E3C197E9-FFF6-43F4-A20B-78D0D3E2F16C}">
      <dgm:prSet phldrT="[Text]"/>
      <dgm:spPr/>
      <dgm:t>
        <a:bodyPr/>
        <a:lstStyle/>
        <a:p>
          <a:r>
            <a:rPr lang="en-US" dirty="0"/>
            <a:t>Underlying earnings</a:t>
          </a:r>
        </a:p>
      </dgm:t>
    </dgm:pt>
    <dgm:pt modelId="{BEFB24B7-7552-4584-BD14-49D4797FAF80}" type="parTrans" cxnId="{12CB10F6-578A-4CAC-A3E2-2EADE91980EF}">
      <dgm:prSet/>
      <dgm:spPr/>
      <dgm:t>
        <a:bodyPr/>
        <a:lstStyle/>
        <a:p>
          <a:endParaRPr lang="en-US"/>
        </a:p>
      </dgm:t>
    </dgm:pt>
    <dgm:pt modelId="{8ED63F1D-0E8E-46D4-BA49-8BA8716C42FC}" type="sibTrans" cxnId="{12CB10F6-578A-4CAC-A3E2-2EADE91980EF}">
      <dgm:prSet/>
      <dgm:spPr/>
      <dgm:t>
        <a:bodyPr/>
        <a:lstStyle/>
        <a:p>
          <a:endParaRPr lang="en-US"/>
        </a:p>
      </dgm:t>
    </dgm:pt>
    <dgm:pt modelId="{346291D8-03AE-4ED9-B53C-9BC4C6089E28}">
      <dgm:prSet phldrT="[Text]"/>
      <dgm:spPr/>
      <dgm:t>
        <a:bodyPr/>
        <a:lstStyle/>
        <a:p>
          <a:r>
            <a:rPr lang="en-US" dirty="0"/>
            <a:t>Normalized earnings</a:t>
          </a:r>
        </a:p>
      </dgm:t>
    </dgm:pt>
    <dgm:pt modelId="{0EF55D4E-C6F9-49A6-B2D4-E2C6B55AC13C}" type="parTrans" cxnId="{03148035-6F97-4DEA-ADFC-0AD0FBAA492C}">
      <dgm:prSet/>
      <dgm:spPr/>
      <dgm:t>
        <a:bodyPr/>
        <a:lstStyle/>
        <a:p>
          <a:endParaRPr lang="en-US"/>
        </a:p>
      </dgm:t>
    </dgm:pt>
    <dgm:pt modelId="{E71322DB-C4F0-446B-A769-FD980AB5720A}" type="sibTrans" cxnId="{03148035-6F97-4DEA-ADFC-0AD0FBAA492C}">
      <dgm:prSet/>
      <dgm:spPr/>
      <dgm:t>
        <a:bodyPr/>
        <a:lstStyle/>
        <a:p>
          <a:endParaRPr lang="en-US"/>
        </a:p>
      </dgm:t>
    </dgm:pt>
    <dgm:pt modelId="{4270E148-6C7D-422F-97FE-3D57EF5ABE42}">
      <dgm:prSet phldrT="[Text]"/>
      <dgm:spPr/>
      <dgm:t>
        <a:bodyPr/>
        <a:lstStyle/>
        <a:p>
          <a:r>
            <a:rPr lang="en-US" dirty="0"/>
            <a:t>Differences in accounting methods</a:t>
          </a:r>
        </a:p>
      </dgm:t>
    </dgm:pt>
    <dgm:pt modelId="{46D6D424-FA8B-4BEE-8E75-B5A8F1F9275A}" type="parTrans" cxnId="{696B277B-1EE9-4DD2-AC48-175088F857AE}">
      <dgm:prSet/>
      <dgm:spPr/>
      <dgm:t>
        <a:bodyPr/>
        <a:lstStyle/>
        <a:p>
          <a:endParaRPr lang="en-US"/>
        </a:p>
      </dgm:t>
    </dgm:pt>
    <dgm:pt modelId="{97269F9E-5DDA-45FB-A91E-94CFBA66EBAB}" type="sibTrans" cxnId="{696B277B-1EE9-4DD2-AC48-175088F857AE}">
      <dgm:prSet/>
      <dgm:spPr/>
      <dgm:t>
        <a:bodyPr/>
        <a:lstStyle/>
        <a:p>
          <a:endParaRPr lang="en-US"/>
        </a:p>
      </dgm:t>
    </dgm:pt>
    <dgm:pt modelId="{0A3B627B-5460-4B52-A83A-B1AB162339CB}">
      <dgm:prSet phldrT="[Text]" custT="1"/>
      <dgm:spPr/>
      <dgm:t>
        <a:bodyPr/>
        <a:lstStyle/>
        <a:p>
          <a:r>
            <a:rPr lang="en-US" sz="2400" dirty="0"/>
            <a:t>Industry peers</a:t>
          </a:r>
        </a:p>
      </dgm:t>
    </dgm:pt>
    <dgm:pt modelId="{FC0F442D-CADC-47EB-9512-EB74B6FE4885}" type="parTrans" cxnId="{B8FED237-6E38-4B8E-9461-9029AFAD7DAC}">
      <dgm:prSet/>
      <dgm:spPr/>
      <dgm:t>
        <a:bodyPr/>
        <a:lstStyle/>
        <a:p>
          <a:endParaRPr lang="en-US"/>
        </a:p>
      </dgm:t>
    </dgm:pt>
    <dgm:pt modelId="{B17F39B6-87F5-4180-9F98-6407E3DB0649}" type="sibTrans" cxnId="{B8FED237-6E38-4B8E-9461-9029AFAD7DAC}">
      <dgm:prSet/>
      <dgm:spPr/>
      <dgm:t>
        <a:bodyPr/>
        <a:lstStyle/>
        <a:p>
          <a:endParaRPr lang="en-US"/>
        </a:p>
      </dgm:t>
    </dgm:pt>
    <dgm:pt modelId="{00C48B54-37C9-4F71-9F74-09EFCF1B0DA0}">
      <dgm:prSet phldrT="[Text]" custT="1"/>
      <dgm:spPr/>
      <dgm:t>
        <a:bodyPr/>
        <a:lstStyle/>
        <a:p>
          <a:r>
            <a:rPr lang="en-US" sz="2400" dirty="0"/>
            <a:t>Industry or sector index</a:t>
          </a:r>
        </a:p>
      </dgm:t>
    </dgm:pt>
    <dgm:pt modelId="{CA8B9C76-3460-4BC3-B6FE-181456387C26}" type="parTrans" cxnId="{8DE2E43C-8260-49B6-AB1C-DF61BB7EB2DD}">
      <dgm:prSet/>
      <dgm:spPr/>
      <dgm:t>
        <a:bodyPr/>
        <a:lstStyle/>
        <a:p>
          <a:endParaRPr lang="en-US"/>
        </a:p>
      </dgm:t>
    </dgm:pt>
    <dgm:pt modelId="{21A04F74-B92F-43F7-8348-18099A92AFE2}" type="sibTrans" cxnId="{8DE2E43C-8260-49B6-AB1C-DF61BB7EB2DD}">
      <dgm:prSet/>
      <dgm:spPr/>
      <dgm:t>
        <a:bodyPr/>
        <a:lstStyle/>
        <a:p>
          <a:endParaRPr lang="en-US"/>
        </a:p>
      </dgm:t>
    </dgm:pt>
    <dgm:pt modelId="{894C6772-3001-4D96-92BA-D945F202D076}">
      <dgm:prSet phldrT="[Text]" custT="1"/>
      <dgm:spPr/>
      <dgm:t>
        <a:bodyPr/>
        <a:lstStyle/>
        <a:p>
          <a:r>
            <a:rPr lang="en-US" sz="2400" baseline="0" dirty="0">
              <a:solidFill>
                <a:schemeClr val="tx1"/>
              </a:solidFill>
            </a:rPr>
            <a:t>Own historical values</a:t>
          </a:r>
          <a:endParaRPr lang="en-US" sz="2400" dirty="0">
            <a:solidFill>
              <a:schemeClr val="tx1"/>
            </a:solidFill>
          </a:endParaRPr>
        </a:p>
      </dgm:t>
    </dgm:pt>
    <dgm:pt modelId="{04DF973A-03AF-4ADD-9522-8EF2932D6989}" type="parTrans" cxnId="{6F8AA75D-732C-464C-A61D-F844E2AA90DF}">
      <dgm:prSet/>
      <dgm:spPr/>
      <dgm:t>
        <a:bodyPr/>
        <a:lstStyle/>
        <a:p>
          <a:endParaRPr lang="en-US"/>
        </a:p>
      </dgm:t>
    </dgm:pt>
    <dgm:pt modelId="{237CFF67-4E69-4778-90BF-6303AD170CC6}" type="sibTrans" cxnId="{6F8AA75D-732C-464C-A61D-F844E2AA90DF}">
      <dgm:prSet/>
      <dgm:spPr/>
      <dgm:t>
        <a:bodyPr/>
        <a:lstStyle/>
        <a:p>
          <a:endParaRPr lang="en-US"/>
        </a:p>
      </dgm:t>
    </dgm:pt>
    <dgm:pt modelId="{1DD29454-B134-4255-93F1-732DE42CE03A}">
      <dgm:prSet phldrT="[Text]" custT="1"/>
      <dgm:spPr/>
      <dgm:t>
        <a:bodyPr/>
        <a:lstStyle/>
        <a:p>
          <a:r>
            <a:rPr lang="en-US" sz="2400" dirty="0"/>
            <a:t>Broad market index</a:t>
          </a:r>
        </a:p>
      </dgm:t>
    </dgm:pt>
    <dgm:pt modelId="{99294A9D-19B0-4EAD-9335-C53054FC8608}" type="parTrans" cxnId="{8C5C7EF7-595D-46BD-9AB6-25344D1B3360}">
      <dgm:prSet/>
      <dgm:spPr/>
      <dgm:t>
        <a:bodyPr/>
        <a:lstStyle/>
        <a:p>
          <a:endParaRPr lang="en-US"/>
        </a:p>
      </dgm:t>
    </dgm:pt>
    <dgm:pt modelId="{CCE9EEA1-9501-4BDF-92D6-FE490DCEB292}" type="sibTrans" cxnId="{8C5C7EF7-595D-46BD-9AB6-25344D1B3360}">
      <dgm:prSet/>
      <dgm:spPr/>
      <dgm:t>
        <a:bodyPr/>
        <a:lstStyle/>
        <a:p>
          <a:endParaRPr lang="en-US"/>
        </a:p>
      </dgm:t>
    </dgm:pt>
    <dgm:pt modelId="{857708D8-C171-4E79-9162-CC68307DEA04}" type="pres">
      <dgm:prSet presAssocID="{84758569-E18A-47C6-B563-157F9A81184E}" presName="linear" presStyleCnt="0">
        <dgm:presLayoutVars>
          <dgm:dir/>
          <dgm:animLvl val="lvl"/>
          <dgm:resizeHandles val="exact"/>
        </dgm:presLayoutVars>
      </dgm:prSet>
      <dgm:spPr/>
    </dgm:pt>
    <dgm:pt modelId="{07516B8E-3088-4CEA-9A52-2B0E458E0BFE}" type="pres">
      <dgm:prSet presAssocID="{9650E301-2572-4876-AD74-35A23674B27A}" presName="parentLin" presStyleCnt="0"/>
      <dgm:spPr/>
    </dgm:pt>
    <dgm:pt modelId="{BD5E4D2E-DE73-4281-83A2-EDAE9360E3FF}" type="pres">
      <dgm:prSet presAssocID="{9650E301-2572-4876-AD74-35A23674B27A}" presName="parentLeftMargin" presStyleLbl="node1" presStyleIdx="0" presStyleCnt="2"/>
      <dgm:spPr/>
    </dgm:pt>
    <dgm:pt modelId="{A89EFCD0-A9A8-40BF-8198-A336EE87BC3F}" type="pres">
      <dgm:prSet presAssocID="{9650E301-2572-4876-AD74-35A23674B27A}" presName="parentText" presStyleLbl="node1" presStyleIdx="0" presStyleCnt="2" custScaleX="122523">
        <dgm:presLayoutVars>
          <dgm:chMax val="0"/>
          <dgm:bulletEnabled val="1"/>
        </dgm:presLayoutVars>
      </dgm:prSet>
      <dgm:spPr/>
    </dgm:pt>
    <dgm:pt modelId="{8DEF7B26-66BA-4529-9081-46BC5BB9654F}" type="pres">
      <dgm:prSet presAssocID="{9650E301-2572-4876-AD74-35A23674B27A}" presName="negativeSpace" presStyleCnt="0"/>
      <dgm:spPr/>
    </dgm:pt>
    <dgm:pt modelId="{066F4DFF-D965-4EA7-9B67-5DEE464D85B3}" type="pres">
      <dgm:prSet presAssocID="{9650E301-2572-4876-AD74-35A23674B27A}" presName="childText" presStyleLbl="conFgAcc1" presStyleIdx="0" presStyleCnt="2">
        <dgm:presLayoutVars>
          <dgm:bulletEnabled val="1"/>
        </dgm:presLayoutVars>
      </dgm:prSet>
      <dgm:spPr/>
    </dgm:pt>
    <dgm:pt modelId="{74D0FCBC-7E03-4544-8162-4B95B02E9EC3}" type="pres">
      <dgm:prSet presAssocID="{D9C86E0A-7FE7-4EA6-A3F1-81B73BCBCAF2}" presName="spaceBetweenRectangles" presStyleCnt="0"/>
      <dgm:spPr/>
    </dgm:pt>
    <dgm:pt modelId="{65F06C17-B447-4374-9C45-01E447A59191}" type="pres">
      <dgm:prSet presAssocID="{16EE4D4D-C43B-4ECA-8AF1-3E661D22C593}" presName="parentLin" presStyleCnt="0"/>
      <dgm:spPr/>
    </dgm:pt>
    <dgm:pt modelId="{EC935531-C417-4887-A24C-F6020D1DF122}" type="pres">
      <dgm:prSet presAssocID="{16EE4D4D-C43B-4ECA-8AF1-3E661D22C593}" presName="parentLeftMargin" presStyleLbl="node1" presStyleIdx="0" presStyleCnt="2"/>
      <dgm:spPr/>
    </dgm:pt>
    <dgm:pt modelId="{CE9C66BC-5DF6-46FF-AF2A-8677240AF757}" type="pres">
      <dgm:prSet presAssocID="{16EE4D4D-C43B-4ECA-8AF1-3E661D22C593}" presName="parentText" presStyleLbl="node1" presStyleIdx="1" presStyleCnt="2" custScaleX="119949">
        <dgm:presLayoutVars>
          <dgm:chMax val="0"/>
          <dgm:bulletEnabled val="1"/>
        </dgm:presLayoutVars>
      </dgm:prSet>
      <dgm:spPr/>
    </dgm:pt>
    <dgm:pt modelId="{0998C722-09A1-46C7-BE1E-01217A4AC8BA}" type="pres">
      <dgm:prSet presAssocID="{16EE4D4D-C43B-4ECA-8AF1-3E661D22C593}" presName="negativeSpace" presStyleCnt="0"/>
      <dgm:spPr/>
    </dgm:pt>
    <dgm:pt modelId="{F292E843-89F7-4576-96D2-DF77D5B6F1DD}" type="pres">
      <dgm:prSet presAssocID="{16EE4D4D-C43B-4ECA-8AF1-3E661D22C593}" presName="childText" presStyleLbl="conFgAcc1" presStyleIdx="1" presStyleCnt="2">
        <dgm:presLayoutVars>
          <dgm:bulletEnabled val="1"/>
        </dgm:presLayoutVars>
      </dgm:prSet>
      <dgm:spPr/>
    </dgm:pt>
  </dgm:ptLst>
  <dgm:cxnLst>
    <dgm:cxn modelId="{D0D24317-37DF-46E0-8099-9D39ADD3D5BA}" type="presOf" srcId="{00C48B54-37C9-4F71-9F74-09EFCF1B0DA0}" destId="{F292E843-89F7-4576-96D2-DF77D5B6F1DD}" srcOrd="0" destOrd="1" presId="urn:microsoft.com/office/officeart/2005/8/layout/list1"/>
    <dgm:cxn modelId="{03148035-6F97-4DEA-ADFC-0AD0FBAA492C}" srcId="{9650E301-2572-4876-AD74-35A23674B27A}" destId="{346291D8-03AE-4ED9-B53C-9BC4C6089E28}" srcOrd="2" destOrd="0" parTransId="{0EF55D4E-C6F9-49A6-B2D4-E2C6B55AC13C}" sibTransId="{E71322DB-C4F0-446B-A769-FD980AB5720A}"/>
    <dgm:cxn modelId="{B8FED237-6E38-4B8E-9461-9029AFAD7DAC}" srcId="{16EE4D4D-C43B-4ECA-8AF1-3E661D22C593}" destId="{0A3B627B-5460-4B52-A83A-B1AB162339CB}" srcOrd="0" destOrd="0" parTransId="{FC0F442D-CADC-47EB-9512-EB74B6FE4885}" sibTransId="{B17F39B6-87F5-4180-9F98-6407E3DB0649}"/>
    <dgm:cxn modelId="{8DE2E43C-8260-49B6-AB1C-DF61BB7EB2DD}" srcId="{16EE4D4D-C43B-4ECA-8AF1-3E661D22C593}" destId="{00C48B54-37C9-4F71-9F74-09EFCF1B0DA0}" srcOrd="1" destOrd="0" parTransId="{CA8B9C76-3460-4BC3-B6FE-181456387C26}" sibTransId="{21A04F74-B92F-43F7-8348-18099A92AFE2}"/>
    <dgm:cxn modelId="{577F7740-1269-4060-8BBF-2A68901C2E44}" type="presOf" srcId="{84758569-E18A-47C6-B563-157F9A81184E}" destId="{857708D8-C171-4E79-9162-CC68307DEA04}" srcOrd="0" destOrd="0" presId="urn:microsoft.com/office/officeart/2005/8/layout/list1"/>
    <dgm:cxn modelId="{6F8AA75D-732C-464C-A61D-F844E2AA90DF}" srcId="{16EE4D4D-C43B-4ECA-8AF1-3E661D22C593}" destId="{894C6772-3001-4D96-92BA-D945F202D076}" srcOrd="3" destOrd="0" parTransId="{04DF973A-03AF-4ADD-9522-8EF2932D6989}" sibTransId="{237CFF67-4E69-4778-90BF-6303AD170CC6}"/>
    <dgm:cxn modelId="{8F5F4B60-4113-46B6-AB37-46EC9EAFFE5C}" srcId="{84758569-E18A-47C6-B563-157F9A81184E}" destId="{16EE4D4D-C43B-4ECA-8AF1-3E661D22C593}" srcOrd="1" destOrd="0" parTransId="{1725B786-1359-4629-B034-2ED6F892DB7B}" sibTransId="{91CA8E83-D001-421B-B662-4651124A90C2}"/>
    <dgm:cxn modelId="{DBCB2144-2ADD-4ADA-947F-C0BC00C056FB}" type="presOf" srcId="{4270E148-6C7D-422F-97FE-3D57EF5ABE42}" destId="{066F4DFF-D965-4EA7-9B67-5DEE464D85B3}" srcOrd="0" destOrd="3" presId="urn:microsoft.com/office/officeart/2005/8/layout/list1"/>
    <dgm:cxn modelId="{086A994D-3D0E-4DF6-A5AE-25F0FC8A7755}" type="presOf" srcId="{1DD29454-B134-4255-93F1-732DE42CE03A}" destId="{F292E843-89F7-4576-96D2-DF77D5B6F1DD}" srcOrd="0" destOrd="2" presId="urn:microsoft.com/office/officeart/2005/8/layout/list1"/>
    <dgm:cxn modelId="{8094786F-0802-49D6-B7A6-69AFCD235B14}" type="presOf" srcId="{0A3B627B-5460-4B52-A83A-B1AB162339CB}" destId="{F292E843-89F7-4576-96D2-DF77D5B6F1DD}" srcOrd="0" destOrd="0" presId="urn:microsoft.com/office/officeart/2005/8/layout/list1"/>
    <dgm:cxn modelId="{44B36B72-1A4A-4383-89CB-07775F8ECCA8}" type="presOf" srcId="{16EE4D4D-C43B-4ECA-8AF1-3E661D22C593}" destId="{EC935531-C417-4887-A24C-F6020D1DF122}" srcOrd="0" destOrd="0" presId="urn:microsoft.com/office/officeart/2005/8/layout/list1"/>
    <dgm:cxn modelId="{C089CE74-B076-4DB8-9DF7-106B6CF58C34}" type="presOf" srcId="{9650E301-2572-4876-AD74-35A23674B27A}" destId="{A89EFCD0-A9A8-40BF-8198-A336EE87BC3F}" srcOrd="1" destOrd="0" presId="urn:microsoft.com/office/officeart/2005/8/layout/list1"/>
    <dgm:cxn modelId="{7D988956-9DAF-446C-BF9E-23CA7360C9EC}" srcId="{84758569-E18A-47C6-B563-157F9A81184E}" destId="{9650E301-2572-4876-AD74-35A23674B27A}" srcOrd="0" destOrd="0" parTransId="{52A61D71-AA01-4047-9E3A-57AC828DEF6D}" sibTransId="{D9C86E0A-7FE7-4EA6-A3F1-81B73BCBCAF2}"/>
    <dgm:cxn modelId="{696B277B-1EE9-4DD2-AC48-175088F857AE}" srcId="{9650E301-2572-4876-AD74-35A23674B27A}" destId="{4270E148-6C7D-422F-97FE-3D57EF5ABE42}" srcOrd="3" destOrd="0" parTransId="{46D6D424-FA8B-4BEE-8E75-B5A8F1F9275A}" sibTransId="{97269F9E-5DDA-45FB-A91E-94CFBA66EBAB}"/>
    <dgm:cxn modelId="{927A5B7C-649F-4604-AEF5-3603C9E9AEE1}" type="presOf" srcId="{346291D8-03AE-4ED9-B53C-9BC4C6089E28}" destId="{066F4DFF-D965-4EA7-9B67-5DEE464D85B3}" srcOrd="0" destOrd="2" presId="urn:microsoft.com/office/officeart/2005/8/layout/list1"/>
    <dgm:cxn modelId="{8E44A59A-33FD-41C5-9156-B7256E4672CC}" type="presOf" srcId="{DAF93193-68F2-4494-8863-733D99183157}" destId="{066F4DFF-D965-4EA7-9B67-5DEE464D85B3}" srcOrd="0" destOrd="0" presId="urn:microsoft.com/office/officeart/2005/8/layout/list1"/>
    <dgm:cxn modelId="{37FC4BA0-ACBE-4659-BB84-45EDD4F06022}" type="presOf" srcId="{894C6772-3001-4D96-92BA-D945F202D076}" destId="{F292E843-89F7-4576-96D2-DF77D5B6F1DD}" srcOrd="0" destOrd="3" presId="urn:microsoft.com/office/officeart/2005/8/layout/list1"/>
    <dgm:cxn modelId="{04A29CA5-960D-4A51-9B73-29AD0C17A0E0}" type="presOf" srcId="{16EE4D4D-C43B-4ECA-8AF1-3E661D22C593}" destId="{CE9C66BC-5DF6-46FF-AF2A-8677240AF757}" srcOrd="1" destOrd="0" presId="urn:microsoft.com/office/officeart/2005/8/layout/list1"/>
    <dgm:cxn modelId="{6CF5B3C1-F6FB-43D5-BE99-865885CDEE24}" type="presOf" srcId="{9650E301-2572-4876-AD74-35A23674B27A}" destId="{BD5E4D2E-DE73-4281-83A2-EDAE9360E3FF}" srcOrd="0" destOrd="0" presId="urn:microsoft.com/office/officeart/2005/8/layout/list1"/>
    <dgm:cxn modelId="{12CB10F6-578A-4CAC-A3E2-2EADE91980EF}" srcId="{9650E301-2572-4876-AD74-35A23674B27A}" destId="{E3C197E9-FFF6-43F4-A20B-78D0D3E2F16C}" srcOrd="1" destOrd="0" parTransId="{BEFB24B7-7552-4584-BD14-49D4797FAF80}" sibTransId="{8ED63F1D-0E8E-46D4-BA49-8BA8716C42FC}"/>
    <dgm:cxn modelId="{8C5C7EF7-595D-46BD-9AB6-25344D1B3360}" srcId="{16EE4D4D-C43B-4ECA-8AF1-3E661D22C593}" destId="{1DD29454-B134-4255-93F1-732DE42CE03A}" srcOrd="2" destOrd="0" parTransId="{99294A9D-19B0-4EAD-9335-C53054FC8608}" sibTransId="{CCE9EEA1-9501-4BDF-92D6-FE490DCEB292}"/>
    <dgm:cxn modelId="{BC69E7F7-9665-4B92-BA58-B84142449342}" type="presOf" srcId="{E3C197E9-FFF6-43F4-A20B-78D0D3E2F16C}" destId="{066F4DFF-D965-4EA7-9B67-5DEE464D85B3}" srcOrd="0" destOrd="1" presId="urn:microsoft.com/office/officeart/2005/8/layout/list1"/>
    <dgm:cxn modelId="{1CA77AFD-44BC-4FBB-9B75-444F9DD15900}" srcId="{9650E301-2572-4876-AD74-35A23674B27A}" destId="{DAF93193-68F2-4494-8863-733D99183157}" srcOrd="0" destOrd="0" parTransId="{EDBA0FE2-3855-4B44-BC97-E1E615FA071D}" sibTransId="{DF6354F8-220B-469D-A25E-B6AC43766517}"/>
    <dgm:cxn modelId="{E7307594-BCE4-456B-881E-23F9B1E36B3B}" type="presParOf" srcId="{857708D8-C171-4E79-9162-CC68307DEA04}" destId="{07516B8E-3088-4CEA-9A52-2B0E458E0BFE}" srcOrd="0" destOrd="0" presId="urn:microsoft.com/office/officeart/2005/8/layout/list1"/>
    <dgm:cxn modelId="{ED82EF2F-C6A0-4473-A0E9-34E792D498FA}" type="presParOf" srcId="{07516B8E-3088-4CEA-9A52-2B0E458E0BFE}" destId="{BD5E4D2E-DE73-4281-83A2-EDAE9360E3FF}" srcOrd="0" destOrd="0" presId="urn:microsoft.com/office/officeart/2005/8/layout/list1"/>
    <dgm:cxn modelId="{DD1039B8-B0CE-4547-BCCD-CD5AD88690AD}" type="presParOf" srcId="{07516B8E-3088-4CEA-9A52-2B0E458E0BFE}" destId="{A89EFCD0-A9A8-40BF-8198-A336EE87BC3F}" srcOrd="1" destOrd="0" presId="urn:microsoft.com/office/officeart/2005/8/layout/list1"/>
    <dgm:cxn modelId="{093E3BCB-8112-4413-8419-A89C28A59576}" type="presParOf" srcId="{857708D8-C171-4E79-9162-CC68307DEA04}" destId="{8DEF7B26-66BA-4529-9081-46BC5BB9654F}" srcOrd="1" destOrd="0" presId="urn:microsoft.com/office/officeart/2005/8/layout/list1"/>
    <dgm:cxn modelId="{8DDC7F8E-230F-438C-9AC6-B5817B255C1B}" type="presParOf" srcId="{857708D8-C171-4E79-9162-CC68307DEA04}" destId="{066F4DFF-D965-4EA7-9B67-5DEE464D85B3}" srcOrd="2" destOrd="0" presId="urn:microsoft.com/office/officeart/2005/8/layout/list1"/>
    <dgm:cxn modelId="{43A9CC56-E93C-4AE1-B9B9-BA62815D3780}" type="presParOf" srcId="{857708D8-C171-4E79-9162-CC68307DEA04}" destId="{74D0FCBC-7E03-4544-8162-4B95B02E9EC3}" srcOrd="3" destOrd="0" presId="urn:microsoft.com/office/officeart/2005/8/layout/list1"/>
    <dgm:cxn modelId="{75AF39A4-BD7C-41D1-A6B6-B2FD64242F17}" type="presParOf" srcId="{857708D8-C171-4E79-9162-CC68307DEA04}" destId="{65F06C17-B447-4374-9C45-01E447A59191}" srcOrd="4" destOrd="0" presId="urn:microsoft.com/office/officeart/2005/8/layout/list1"/>
    <dgm:cxn modelId="{AE7ED93E-FE34-403D-A562-5E624E3217AD}" type="presParOf" srcId="{65F06C17-B447-4374-9C45-01E447A59191}" destId="{EC935531-C417-4887-A24C-F6020D1DF122}" srcOrd="0" destOrd="0" presId="urn:microsoft.com/office/officeart/2005/8/layout/list1"/>
    <dgm:cxn modelId="{5486090E-0B69-4CC2-B952-40CF23396F2A}" type="presParOf" srcId="{65F06C17-B447-4374-9C45-01E447A59191}" destId="{CE9C66BC-5DF6-46FF-AF2A-8677240AF757}" srcOrd="1" destOrd="0" presId="urn:microsoft.com/office/officeart/2005/8/layout/list1"/>
    <dgm:cxn modelId="{0E6BC066-AEDD-4260-9964-CE075853BDB9}" type="presParOf" srcId="{857708D8-C171-4E79-9162-CC68307DEA04}" destId="{0998C722-09A1-46C7-BE1E-01217A4AC8BA}" srcOrd="5" destOrd="0" presId="urn:microsoft.com/office/officeart/2005/8/layout/list1"/>
    <dgm:cxn modelId="{33948409-9695-4F43-B841-53DB073C0F0B}" type="presParOf" srcId="{857708D8-C171-4E79-9162-CC68307DEA04}" destId="{F292E843-89F7-4576-96D2-DF77D5B6F1DD}"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2.xml><?xml version="1.0" encoding="utf-8"?>
<dgm:dataModel xmlns:dgm="http://schemas.openxmlformats.org/drawingml/2006/diagram" xmlns:a="http://schemas.openxmlformats.org/drawingml/2006/main">
  <dgm:ptLst>
    <dgm:pt modelId="{84758569-E18A-47C6-B563-157F9A81184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650E301-2572-4876-AD74-35A23674B27A}">
      <dgm:prSet phldrT="[Text]" custT="1"/>
      <dgm:spPr/>
      <dgm:t>
        <a:bodyPr/>
        <a:lstStyle/>
        <a:p>
          <a:r>
            <a:rPr lang="en-US" sz="2000" dirty="0"/>
            <a:t>Issues in Calculating Book Value</a:t>
          </a:r>
        </a:p>
      </dgm:t>
    </dgm:pt>
    <dgm:pt modelId="{52A61D71-AA01-4047-9E3A-57AC828DEF6D}" type="parTrans" cxnId="{7D988956-9DAF-446C-BF9E-23CA7360C9EC}">
      <dgm:prSet/>
      <dgm:spPr/>
      <dgm:t>
        <a:bodyPr/>
        <a:lstStyle/>
        <a:p>
          <a:endParaRPr lang="en-US"/>
        </a:p>
      </dgm:t>
    </dgm:pt>
    <dgm:pt modelId="{D9C86E0A-7FE7-4EA6-A3F1-81B73BCBCAF2}" type="sibTrans" cxnId="{7D988956-9DAF-446C-BF9E-23CA7360C9EC}">
      <dgm:prSet/>
      <dgm:spPr/>
      <dgm:t>
        <a:bodyPr/>
        <a:lstStyle/>
        <a:p>
          <a:endParaRPr lang="en-US"/>
        </a:p>
      </dgm:t>
    </dgm:pt>
    <dgm:pt modelId="{DAF93193-68F2-4494-8863-733D99183157}">
      <dgm:prSet/>
      <dgm:spPr/>
      <dgm:t>
        <a:bodyPr/>
        <a:lstStyle/>
        <a:p>
          <a:r>
            <a:rPr lang="en-US" dirty="0"/>
            <a:t>Intangible assets</a:t>
          </a:r>
        </a:p>
      </dgm:t>
    </dgm:pt>
    <dgm:pt modelId="{DF6354F8-220B-469D-A25E-B6AC43766517}" type="sibTrans" cxnId="{1CA77AFD-44BC-4FBB-9B75-444F9DD15900}">
      <dgm:prSet/>
      <dgm:spPr/>
      <dgm:t>
        <a:bodyPr/>
        <a:lstStyle/>
        <a:p>
          <a:endParaRPr lang="en-US"/>
        </a:p>
      </dgm:t>
    </dgm:pt>
    <dgm:pt modelId="{EDBA0FE2-3855-4B44-BC97-E1E615FA071D}" type="parTrans" cxnId="{1CA77AFD-44BC-4FBB-9B75-444F9DD15900}">
      <dgm:prSet/>
      <dgm:spPr/>
      <dgm:t>
        <a:bodyPr/>
        <a:lstStyle/>
        <a:p>
          <a:endParaRPr lang="en-US"/>
        </a:p>
      </dgm:t>
    </dgm:pt>
    <dgm:pt modelId="{8555ECC8-DC1C-4CCC-9CA3-6C903553C968}">
      <dgm:prSet phldrT="[Text]" custT="1"/>
      <dgm:spPr/>
      <dgm:t>
        <a:bodyPr/>
        <a:lstStyle/>
        <a:p>
          <a:r>
            <a:rPr lang="en-US" sz="2000" dirty="0"/>
            <a:t>Price-to-Book Rationales and Drawbacks</a:t>
          </a:r>
        </a:p>
      </dgm:t>
    </dgm:pt>
    <dgm:pt modelId="{C1FBF944-2AC1-4504-9A54-0AFD84BB5DF9}" type="parTrans" cxnId="{4DFAB757-3194-4FB5-AE4F-EEDA98B179EF}">
      <dgm:prSet/>
      <dgm:spPr/>
      <dgm:t>
        <a:bodyPr/>
        <a:lstStyle/>
        <a:p>
          <a:endParaRPr lang="en-US"/>
        </a:p>
      </dgm:t>
    </dgm:pt>
    <dgm:pt modelId="{ABAADB40-D8FF-41A8-9F63-A9858EB30AA6}" type="sibTrans" cxnId="{4DFAB757-3194-4FB5-AE4F-EEDA98B179EF}">
      <dgm:prSet/>
      <dgm:spPr/>
      <dgm:t>
        <a:bodyPr/>
        <a:lstStyle/>
        <a:p>
          <a:endParaRPr lang="en-US"/>
        </a:p>
      </dgm:t>
    </dgm:pt>
    <dgm:pt modelId="{DDE7F227-8826-4C38-80FE-CB4CB592EFB6}">
      <dgm:prSet/>
      <dgm:spPr/>
      <dgm:t>
        <a:bodyPr/>
        <a:lstStyle/>
        <a:p>
          <a:r>
            <a:rPr lang="en-US" baseline="0" dirty="0">
              <a:solidFill>
                <a:schemeClr val="tx1"/>
              </a:solidFill>
            </a:rPr>
            <a:t>Rationales: Book value usually &gt; zero, m</a:t>
          </a:r>
          <a:r>
            <a:rPr lang="en-US" dirty="0">
              <a:solidFill>
                <a:schemeClr val="tx1"/>
              </a:solidFill>
            </a:rPr>
            <a:t>ore </a:t>
          </a:r>
          <a:r>
            <a:rPr lang="en-US" dirty="0"/>
            <a:t>stable than EPS, </a:t>
          </a:r>
          <a:r>
            <a:rPr lang="en-US" baseline="0" dirty="0"/>
            <a:t>appropriate for financial firms and firms that will terminate, and ex</a:t>
          </a:r>
          <a:r>
            <a:rPr lang="en-US" dirty="0"/>
            <a:t>plains stock returns</a:t>
          </a:r>
          <a:endParaRPr lang="en-US" b="0" dirty="0">
            <a:solidFill>
              <a:schemeClr val="bg2"/>
            </a:solidFill>
          </a:endParaRPr>
        </a:p>
      </dgm:t>
    </dgm:pt>
    <dgm:pt modelId="{27E1A146-9AC9-4372-BCCC-34BFA551D63D}" type="parTrans" cxnId="{52BF64D6-F9FC-4755-A9B2-779E821288C7}">
      <dgm:prSet/>
      <dgm:spPr/>
      <dgm:t>
        <a:bodyPr/>
        <a:lstStyle/>
        <a:p>
          <a:endParaRPr lang="en-US"/>
        </a:p>
      </dgm:t>
    </dgm:pt>
    <dgm:pt modelId="{31FAF154-FD3C-43BC-950E-4525A37A3EF5}" type="sibTrans" cxnId="{52BF64D6-F9FC-4755-A9B2-779E821288C7}">
      <dgm:prSet/>
      <dgm:spPr/>
      <dgm:t>
        <a:bodyPr/>
        <a:lstStyle/>
        <a:p>
          <a:endParaRPr lang="en-US"/>
        </a:p>
      </dgm:t>
    </dgm:pt>
    <dgm:pt modelId="{4C61F1DA-1F08-4754-BD94-3E3B66696F69}">
      <dgm:prSet/>
      <dgm:spPr/>
      <dgm:t>
        <a:bodyPr/>
        <a:lstStyle/>
        <a:p>
          <a:r>
            <a:rPr lang="en-US" baseline="0" dirty="0">
              <a:solidFill>
                <a:schemeClr val="tx1"/>
              </a:solidFill>
            </a:rPr>
            <a:t>Drawbacks: </a:t>
          </a:r>
          <a:r>
            <a:rPr lang="en-US" dirty="0">
              <a:solidFill>
                <a:schemeClr val="tx1"/>
              </a:solidFill>
            </a:rPr>
            <a:t>Doesn’t recognize </a:t>
          </a:r>
          <a:r>
            <a:rPr lang="en-US" dirty="0"/>
            <a:t>nonphysical assets, misleading if asset levels vary or differ from accounting practices, less useful when asset age differs, and can be distorted by repurchases</a:t>
          </a:r>
          <a:endParaRPr lang="en-US" b="0" dirty="0">
            <a:solidFill>
              <a:schemeClr val="bg2"/>
            </a:solidFill>
          </a:endParaRPr>
        </a:p>
      </dgm:t>
    </dgm:pt>
    <dgm:pt modelId="{4FD124DE-42E6-41B5-9520-71F557C1CC7E}" type="parTrans" cxnId="{EA3AFF4C-6496-45B3-9DB5-EEBEC9A950CD}">
      <dgm:prSet/>
      <dgm:spPr/>
      <dgm:t>
        <a:bodyPr/>
        <a:lstStyle/>
        <a:p>
          <a:endParaRPr lang="en-US"/>
        </a:p>
      </dgm:t>
    </dgm:pt>
    <dgm:pt modelId="{966B92F1-ED09-4F0F-94B0-05EDAE2A907A}" type="sibTrans" cxnId="{EA3AFF4C-6496-45B3-9DB5-EEBEC9A950CD}">
      <dgm:prSet/>
      <dgm:spPr/>
      <dgm:t>
        <a:bodyPr/>
        <a:lstStyle/>
        <a:p>
          <a:endParaRPr lang="en-US"/>
        </a:p>
      </dgm:t>
    </dgm:pt>
    <dgm:pt modelId="{47044194-7B43-440B-A965-788B8AEE7928}">
      <dgm:prSet phldrT="[Text]"/>
      <dgm:spPr/>
      <dgm:t>
        <a:bodyPr/>
        <a:lstStyle/>
        <a:p>
          <a:r>
            <a:rPr lang="en-US" dirty="0"/>
            <a:t>Inventory accounting</a:t>
          </a:r>
        </a:p>
      </dgm:t>
    </dgm:pt>
    <dgm:pt modelId="{53129CBB-C805-43BC-97C3-1BFD3AB417D8}" type="parTrans" cxnId="{F97E64AB-569F-4C9B-B1DD-A0F2A205376A}">
      <dgm:prSet/>
      <dgm:spPr/>
      <dgm:t>
        <a:bodyPr/>
        <a:lstStyle/>
        <a:p>
          <a:endParaRPr lang="en-US"/>
        </a:p>
      </dgm:t>
    </dgm:pt>
    <dgm:pt modelId="{F762B1EC-195B-4F21-8CE8-0881166D26B5}" type="sibTrans" cxnId="{F97E64AB-569F-4C9B-B1DD-A0F2A205376A}">
      <dgm:prSet/>
      <dgm:spPr/>
      <dgm:t>
        <a:bodyPr/>
        <a:lstStyle/>
        <a:p>
          <a:endParaRPr lang="en-US"/>
        </a:p>
      </dgm:t>
    </dgm:pt>
    <dgm:pt modelId="{BD5918A5-F510-46A2-AFDE-D71934E8A727}">
      <dgm:prSet phldrT="[Text]"/>
      <dgm:spPr/>
      <dgm:t>
        <a:bodyPr/>
        <a:lstStyle/>
        <a:p>
          <a:r>
            <a:rPr lang="en-US" dirty="0"/>
            <a:t>Off-balance-sheet items</a:t>
          </a:r>
        </a:p>
      </dgm:t>
    </dgm:pt>
    <dgm:pt modelId="{9018E7BE-EB37-4FC6-BAD4-BC608BBB3A9C}" type="parTrans" cxnId="{FCD43334-5B34-4855-A071-DA1C967595C8}">
      <dgm:prSet/>
      <dgm:spPr/>
      <dgm:t>
        <a:bodyPr/>
        <a:lstStyle/>
        <a:p>
          <a:endParaRPr lang="en-US"/>
        </a:p>
      </dgm:t>
    </dgm:pt>
    <dgm:pt modelId="{66D84E5B-59F0-4D12-B370-57069063C191}" type="sibTrans" cxnId="{FCD43334-5B34-4855-A071-DA1C967595C8}">
      <dgm:prSet/>
      <dgm:spPr/>
      <dgm:t>
        <a:bodyPr/>
        <a:lstStyle/>
        <a:p>
          <a:endParaRPr lang="en-US"/>
        </a:p>
      </dgm:t>
    </dgm:pt>
    <dgm:pt modelId="{723B3F53-0680-4B5B-AFC4-335F79A29153}">
      <dgm:prSet phldrT="[Text]"/>
      <dgm:spPr/>
      <dgm:t>
        <a:bodyPr/>
        <a:lstStyle/>
        <a:p>
          <a:r>
            <a:rPr lang="en-US" dirty="0"/>
            <a:t>Fair value</a:t>
          </a:r>
        </a:p>
      </dgm:t>
    </dgm:pt>
    <dgm:pt modelId="{E8B7CF3D-328D-4094-B9CC-AA752B6050C4}" type="parTrans" cxnId="{46472416-132E-4D1C-80D9-72E438C50213}">
      <dgm:prSet/>
      <dgm:spPr/>
      <dgm:t>
        <a:bodyPr/>
        <a:lstStyle/>
        <a:p>
          <a:endParaRPr lang="en-US"/>
        </a:p>
      </dgm:t>
    </dgm:pt>
    <dgm:pt modelId="{C7E924CA-8451-4DF8-B36E-5DB7B2B7784E}" type="sibTrans" cxnId="{46472416-132E-4D1C-80D9-72E438C50213}">
      <dgm:prSet/>
      <dgm:spPr/>
      <dgm:t>
        <a:bodyPr/>
        <a:lstStyle/>
        <a:p>
          <a:endParaRPr lang="en-US"/>
        </a:p>
      </dgm:t>
    </dgm:pt>
    <dgm:pt modelId="{857708D8-C171-4E79-9162-CC68307DEA04}" type="pres">
      <dgm:prSet presAssocID="{84758569-E18A-47C6-B563-157F9A81184E}" presName="linear" presStyleCnt="0">
        <dgm:presLayoutVars>
          <dgm:dir/>
          <dgm:animLvl val="lvl"/>
          <dgm:resizeHandles val="exact"/>
        </dgm:presLayoutVars>
      </dgm:prSet>
      <dgm:spPr/>
    </dgm:pt>
    <dgm:pt modelId="{91B93C0C-7FC5-405C-B8FB-8BEDCFCA683C}" type="pres">
      <dgm:prSet presAssocID="{8555ECC8-DC1C-4CCC-9CA3-6C903553C968}" presName="parentLin" presStyleCnt="0"/>
      <dgm:spPr/>
    </dgm:pt>
    <dgm:pt modelId="{7BD33D5E-AF4B-4F7A-967C-3A6FBCA38ACA}" type="pres">
      <dgm:prSet presAssocID="{8555ECC8-DC1C-4CCC-9CA3-6C903553C968}" presName="parentLeftMargin" presStyleLbl="node1" presStyleIdx="0" presStyleCnt="2"/>
      <dgm:spPr/>
    </dgm:pt>
    <dgm:pt modelId="{384EB3CD-E5AD-4C91-A005-680CE4A96EE3}" type="pres">
      <dgm:prSet presAssocID="{8555ECC8-DC1C-4CCC-9CA3-6C903553C968}" presName="parentText" presStyleLbl="node1" presStyleIdx="0" presStyleCnt="2" custScaleX="119949">
        <dgm:presLayoutVars>
          <dgm:chMax val="0"/>
          <dgm:bulletEnabled val="1"/>
        </dgm:presLayoutVars>
      </dgm:prSet>
      <dgm:spPr/>
    </dgm:pt>
    <dgm:pt modelId="{D2CA4FA2-AAEE-437C-80E2-36F24EEDCEC8}" type="pres">
      <dgm:prSet presAssocID="{8555ECC8-DC1C-4CCC-9CA3-6C903553C968}" presName="negativeSpace" presStyleCnt="0"/>
      <dgm:spPr/>
    </dgm:pt>
    <dgm:pt modelId="{81D04967-B8EC-4356-ACB1-662177AEC346}" type="pres">
      <dgm:prSet presAssocID="{8555ECC8-DC1C-4CCC-9CA3-6C903553C968}" presName="childText" presStyleLbl="conFgAcc1" presStyleIdx="0" presStyleCnt="2">
        <dgm:presLayoutVars>
          <dgm:bulletEnabled val="1"/>
        </dgm:presLayoutVars>
      </dgm:prSet>
      <dgm:spPr/>
    </dgm:pt>
    <dgm:pt modelId="{292083E1-B07B-4498-B756-532062F69756}" type="pres">
      <dgm:prSet presAssocID="{ABAADB40-D8FF-41A8-9F63-A9858EB30AA6}" presName="spaceBetweenRectangles" presStyleCnt="0"/>
      <dgm:spPr/>
    </dgm:pt>
    <dgm:pt modelId="{07516B8E-3088-4CEA-9A52-2B0E458E0BFE}" type="pres">
      <dgm:prSet presAssocID="{9650E301-2572-4876-AD74-35A23674B27A}" presName="parentLin" presStyleCnt="0"/>
      <dgm:spPr/>
    </dgm:pt>
    <dgm:pt modelId="{BD5E4D2E-DE73-4281-83A2-EDAE9360E3FF}" type="pres">
      <dgm:prSet presAssocID="{9650E301-2572-4876-AD74-35A23674B27A}" presName="parentLeftMargin" presStyleLbl="node1" presStyleIdx="0" presStyleCnt="2"/>
      <dgm:spPr/>
    </dgm:pt>
    <dgm:pt modelId="{A89EFCD0-A9A8-40BF-8198-A336EE87BC3F}" type="pres">
      <dgm:prSet presAssocID="{9650E301-2572-4876-AD74-35A23674B27A}" presName="parentText" presStyleLbl="node1" presStyleIdx="1" presStyleCnt="2" custScaleX="122523">
        <dgm:presLayoutVars>
          <dgm:chMax val="0"/>
          <dgm:bulletEnabled val="1"/>
        </dgm:presLayoutVars>
      </dgm:prSet>
      <dgm:spPr/>
    </dgm:pt>
    <dgm:pt modelId="{8DEF7B26-66BA-4529-9081-46BC5BB9654F}" type="pres">
      <dgm:prSet presAssocID="{9650E301-2572-4876-AD74-35A23674B27A}" presName="negativeSpace" presStyleCnt="0"/>
      <dgm:spPr/>
    </dgm:pt>
    <dgm:pt modelId="{066F4DFF-D965-4EA7-9B67-5DEE464D85B3}" type="pres">
      <dgm:prSet presAssocID="{9650E301-2572-4876-AD74-35A23674B27A}" presName="childText" presStyleLbl="conFgAcc1" presStyleIdx="1" presStyleCnt="2">
        <dgm:presLayoutVars>
          <dgm:bulletEnabled val="1"/>
        </dgm:presLayoutVars>
      </dgm:prSet>
      <dgm:spPr/>
    </dgm:pt>
  </dgm:ptLst>
  <dgm:cxnLst>
    <dgm:cxn modelId="{5DC52410-EB39-47F7-B5F0-ED9CA4DE7224}" type="presOf" srcId="{4C61F1DA-1F08-4754-BD94-3E3B66696F69}" destId="{81D04967-B8EC-4356-ACB1-662177AEC346}" srcOrd="0" destOrd="1" presId="urn:microsoft.com/office/officeart/2005/8/layout/list1"/>
    <dgm:cxn modelId="{B7695B10-ABD2-4988-BBF8-3A1F65FF2E75}" type="presOf" srcId="{8555ECC8-DC1C-4CCC-9CA3-6C903553C968}" destId="{384EB3CD-E5AD-4C91-A005-680CE4A96EE3}" srcOrd="1" destOrd="0" presId="urn:microsoft.com/office/officeart/2005/8/layout/list1"/>
    <dgm:cxn modelId="{46472416-132E-4D1C-80D9-72E438C50213}" srcId="{9650E301-2572-4876-AD74-35A23674B27A}" destId="{723B3F53-0680-4B5B-AFC4-335F79A29153}" srcOrd="3" destOrd="0" parTransId="{E8B7CF3D-328D-4094-B9CC-AA752B6050C4}" sibTransId="{C7E924CA-8451-4DF8-B36E-5DB7B2B7784E}"/>
    <dgm:cxn modelId="{D63C952E-C366-4F29-8088-30666FEEF876}" type="presOf" srcId="{9650E301-2572-4876-AD74-35A23674B27A}" destId="{A89EFCD0-A9A8-40BF-8198-A336EE87BC3F}" srcOrd="1" destOrd="0" presId="urn:microsoft.com/office/officeart/2005/8/layout/list1"/>
    <dgm:cxn modelId="{62F0CC2E-9DDA-4910-9CF4-546D5031A8A0}" type="presOf" srcId="{84758569-E18A-47C6-B563-157F9A81184E}" destId="{857708D8-C171-4E79-9162-CC68307DEA04}" srcOrd="0" destOrd="0" presId="urn:microsoft.com/office/officeart/2005/8/layout/list1"/>
    <dgm:cxn modelId="{4F21FB2E-395A-4D5E-9B26-9D184410B897}" type="presOf" srcId="{DAF93193-68F2-4494-8863-733D99183157}" destId="{066F4DFF-D965-4EA7-9B67-5DEE464D85B3}" srcOrd="0" destOrd="0" presId="urn:microsoft.com/office/officeart/2005/8/layout/list1"/>
    <dgm:cxn modelId="{5B497132-7DA2-4B27-A496-40D7A186E0B4}" type="presOf" srcId="{BD5918A5-F510-46A2-AFDE-D71934E8A727}" destId="{066F4DFF-D965-4EA7-9B67-5DEE464D85B3}" srcOrd="0" destOrd="2" presId="urn:microsoft.com/office/officeart/2005/8/layout/list1"/>
    <dgm:cxn modelId="{FCD43334-5B34-4855-A071-DA1C967595C8}" srcId="{9650E301-2572-4876-AD74-35A23674B27A}" destId="{BD5918A5-F510-46A2-AFDE-D71934E8A727}" srcOrd="2" destOrd="0" parTransId="{9018E7BE-EB37-4FC6-BAD4-BC608BBB3A9C}" sibTransId="{66D84E5B-59F0-4D12-B370-57069063C191}"/>
    <dgm:cxn modelId="{F19FD836-B986-4431-8BCA-E4027C0E3F29}" type="presOf" srcId="{8555ECC8-DC1C-4CCC-9CA3-6C903553C968}" destId="{7BD33D5E-AF4B-4F7A-967C-3A6FBCA38ACA}" srcOrd="0" destOrd="0" presId="urn:microsoft.com/office/officeart/2005/8/layout/list1"/>
    <dgm:cxn modelId="{A3F5A862-73FC-42FD-A762-57BD091CEF75}" type="presOf" srcId="{723B3F53-0680-4B5B-AFC4-335F79A29153}" destId="{066F4DFF-D965-4EA7-9B67-5DEE464D85B3}" srcOrd="0" destOrd="3" presId="urn:microsoft.com/office/officeart/2005/8/layout/list1"/>
    <dgm:cxn modelId="{EA3AFF4C-6496-45B3-9DB5-EEBEC9A950CD}" srcId="{8555ECC8-DC1C-4CCC-9CA3-6C903553C968}" destId="{4C61F1DA-1F08-4754-BD94-3E3B66696F69}" srcOrd="1" destOrd="0" parTransId="{4FD124DE-42E6-41B5-9520-71F557C1CC7E}" sibTransId="{966B92F1-ED09-4F0F-94B0-05EDAE2A907A}"/>
    <dgm:cxn modelId="{7D988956-9DAF-446C-BF9E-23CA7360C9EC}" srcId="{84758569-E18A-47C6-B563-157F9A81184E}" destId="{9650E301-2572-4876-AD74-35A23674B27A}" srcOrd="1" destOrd="0" parTransId="{52A61D71-AA01-4047-9E3A-57AC828DEF6D}" sibTransId="{D9C86E0A-7FE7-4EA6-A3F1-81B73BCBCAF2}"/>
    <dgm:cxn modelId="{4DFAB757-3194-4FB5-AE4F-EEDA98B179EF}" srcId="{84758569-E18A-47C6-B563-157F9A81184E}" destId="{8555ECC8-DC1C-4CCC-9CA3-6C903553C968}" srcOrd="0" destOrd="0" parTransId="{C1FBF944-2AC1-4504-9A54-0AFD84BB5DF9}" sibTransId="{ABAADB40-D8FF-41A8-9F63-A9858EB30AA6}"/>
    <dgm:cxn modelId="{F97E64AB-569F-4C9B-B1DD-A0F2A205376A}" srcId="{9650E301-2572-4876-AD74-35A23674B27A}" destId="{47044194-7B43-440B-A965-788B8AEE7928}" srcOrd="1" destOrd="0" parTransId="{53129CBB-C805-43BC-97C3-1BFD3AB417D8}" sibTransId="{F762B1EC-195B-4F21-8CE8-0881166D26B5}"/>
    <dgm:cxn modelId="{338479BD-9257-49F6-AB37-2CFA8FBC1CAE}" type="presOf" srcId="{DDE7F227-8826-4C38-80FE-CB4CB592EFB6}" destId="{81D04967-B8EC-4356-ACB1-662177AEC346}" srcOrd="0" destOrd="0" presId="urn:microsoft.com/office/officeart/2005/8/layout/list1"/>
    <dgm:cxn modelId="{027F30D3-8555-462D-B59C-0F9C8CF30AD2}" type="presOf" srcId="{9650E301-2572-4876-AD74-35A23674B27A}" destId="{BD5E4D2E-DE73-4281-83A2-EDAE9360E3FF}" srcOrd="0" destOrd="0" presId="urn:microsoft.com/office/officeart/2005/8/layout/list1"/>
    <dgm:cxn modelId="{52BF64D6-F9FC-4755-A9B2-779E821288C7}" srcId="{8555ECC8-DC1C-4CCC-9CA3-6C903553C968}" destId="{DDE7F227-8826-4C38-80FE-CB4CB592EFB6}" srcOrd="0" destOrd="0" parTransId="{27E1A146-9AC9-4372-BCCC-34BFA551D63D}" sibTransId="{31FAF154-FD3C-43BC-950E-4525A37A3EF5}"/>
    <dgm:cxn modelId="{CF665EFD-624F-4ECD-9F5C-87FDCF9C2243}" type="presOf" srcId="{47044194-7B43-440B-A965-788B8AEE7928}" destId="{066F4DFF-D965-4EA7-9B67-5DEE464D85B3}" srcOrd="0" destOrd="1" presId="urn:microsoft.com/office/officeart/2005/8/layout/list1"/>
    <dgm:cxn modelId="{1CA77AFD-44BC-4FBB-9B75-444F9DD15900}" srcId="{9650E301-2572-4876-AD74-35A23674B27A}" destId="{DAF93193-68F2-4494-8863-733D99183157}" srcOrd="0" destOrd="0" parTransId="{EDBA0FE2-3855-4B44-BC97-E1E615FA071D}" sibTransId="{DF6354F8-220B-469D-A25E-B6AC43766517}"/>
    <dgm:cxn modelId="{9930A5A6-A004-4F39-8918-80432C7604DA}" type="presParOf" srcId="{857708D8-C171-4E79-9162-CC68307DEA04}" destId="{91B93C0C-7FC5-405C-B8FB-8BEDCFCA683C}" srcOrd="0" destOrd="0" presId="urn:microsoft.com/office/officeart/2005/8/layout/list1"/>
    <dgm:cxn modelId="{A1B9FA87-0AB6-4381-8F11-09F708568C88}" type="presParOf" srcId="{91B93C0C-7FC5-405C-B8FB-8BEDCFCA683C}" destId="{7BD33D5E-AF4B-4F7A-967C-3A6FBCA38ACA}" srcOrd="0" destOrd="0" presId="urn:microsoft.com/office/officeart/2005/8/layout/list1"/>
    <dgm:cxn modelId="{FD22764B-3676-49CA-B0FC-FE32D5CE3CEC}" type="presParOf" srcId="{91B93C0C-7FC5-405C-B8FB-8BEDCFCA683C}" destId="{384EB3CD-E5AD-4C91-A005-680CE4A96EE3}" srcOrd="1" destOrd="0" presId="urn:microsoft.com/office/officeart/2005/8/layout/list1"/>
    <dgm:cxn modelId="{96AA75E6-E685-40E5-8086-09C470EF38B5}" type="presParOf" srcId="{857708D8-C171-4E79-9162-CC68307DEA04}" destId="{D2CA4FA2-AAEE-437C-80E2-36F24EEDCEC8}" srcOrd="1" destOrd="0" presId="urn:microsoft.com/office/officeart/2005/8/layout/list1"/>
    <dgm:cxn modelId="{DBACF0AA-83AA-42B1-AFA1-3E596120A4D8}" type="presParOf" srcId="{857708D8-C171-4E79-9162-CC68307DEA04}" destId="{81D04967-B8EC-4356-ACB1-662177AEC346}" srcOrd="2" destOrd="0" presId="urn:microsoft.com/office/officeart/2005/8/layout/list1"/>
    <dgm:cxn modelId="{ECF44242-34E2-461C-9657-74EBB97F212B}" type="presParOf" srcId="{857708D8-C171-4E79-9162-CC68307DEA04}" destId="{292083E1-B07B-4498-B756-532062F69756}" srcOrd="3" destOrd="0" presId="urn:microsoft.com/office/officeart/2005/8/layout/list1"/>
    <dgm:cxn modelId="{1E38D529-82DB-4AE6-A83D-85C2148B4534}" type="presParOf" srcId="{857708D8-C171-4E79-9162-CC68307DEA04}" destId="{07516B8E-3088-4CEA-9A52-2B0E458E0BFE}" srcOrd="4" destOrd="0" presId="urn:microsoft.com/office/officeart/2005/8/layout/list1"/>
    <dgm:cxn modelId="{7D60FC91-6FA9-4003-98DD-3C014EE3F456}" type="presParOf" srcId="{07516B8E-3088-4CEA-9A52-2B0E458E0BFE}" destId="{BD5E4D2E-DE73-4281-83A2-EDAE9360E3FF}" srcOrd="0" destOrd="0" presId="urn:microsoft.com/office/officeart/2005/8/layout/list1"/>
    <dgm:cxn modelId="{5F48A20B-0A44-4AA2-BA0C-714A63C87B56}" type="presParOf" srcId="{07516B8E-3088-4CEA-9A52-2B0E458E0BFE}" destId="{A89EFCD0-A9A8-40BF-8198-A336EE87BC3F}" srcOrd="1" destOrd="0" presId="urn:microsoft.com/office/officeart/2005/8/layout/list1"/>
    <dgm:cxn modelId="{5F2DB9CA-C611-42A1-A714-4908F84252A8}" type="presParOf" srcId="{857708D8-C171-4E79-9162-CC68307DEA04}" destId="{8DEF7B26-66BA-4529-9081-46BC5BB9654F}" srcOrd="5" destOrd="0" presId="urn:microsoft.com/office/officeart/2005/8/layout/list1"/>
    <dgm:cxn modelId="{C7C78B44-7DEB-470E-B028-AA9F24390B29}" type="presParOf" srcId="{857708D8-C171-4E79-9162-CC68307DEA04}" destId="{066F4DFF-D965-4EA7-9B67-5DEE464D85B3}"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3.xml><?xml version="1.0" encoding="utf-8"?>
<dgm:dataModel xmlns:dgm="http://schemas.openxmlformats.org/drawingml/2006/diagram" xmlns:a="http://schemas.openxmlformats.org/drawingml/2006/main">
  <dgm:ptLst>
    <dgm:pt modelId="{84758569-E18A-47C6-B563-157F9A81184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8555ECC8-DC1C-4CCC-9CA3-6C903553C968}">
      <dgm:prSet phldrT="[Text]" custT="1"/>
      <dgm:spPr/>
      <dgm:t>
        <a:bodyPr/>
        <a:lstStyle/>
        <a:p>
          <a:r>
            <a:rPr lang="en-US" sz="2400" dirty="0"/>
            <a:t>Price-to-Sales Rationales and Drawbacks</a:t>
          </a:r>
        </a:p>
      </dgm:t>
    </dgm:pt>
    <dgm:pt modelId="{C1FBF944-2AC1-4504-9A54-0AFD84BB5DF9}" type="parTrans" cxnId="{4DFAB757-3194-4FB5-AE4F-EEDA98B179EF}">
      <dgm:prSet/>
      <dgm:spPr/>
      <dgm:t>
        <a:bodyPr/>
        <a:lstStyle/>
        <a:p>
          <a:endParaRPr lang="en-US"/>
        </a:p>
      </dgm:t>
    </dgm:pt>
    <dgm:pt modelId="{ABAADB40-D8FF-41A8-9F63-A9858EB30AA6}" type="sibTrans" cxnId="{4DFAB757-3194-4FB5-AE4F-EEDA98B179EF}">
      <dgm:prSet/>
      <dgm:spPr/>
      <dgm:t>
        <a:bodyPr/>
        <a:lstStyle/>
        <a:p>
          <a:endParaRPr lang="en-US"/>
        </a:p>
      </dgm:t>
    </dgm:pt>
    <dgm:pt modelId="{DDE7F227-8826-4C38-80FE-CB4CB592EFB6}">
      <dgm:prSet/>
      <dgm:spPr/>
      <dgm:t>
        <a:bodyPr/>
        <a:lstStyle/>
        <a:p>
          <a:r>
            <a:rPr lang="en-US" baseline="0" dirty="0">
              <a:solidFill>
                <a:schemeClr val="tx1"/>
              </a:solidFill>
            </a:rPr>
            <a:t>Rationales: </a:t>
          </a:r>
          <a:r>
            <a:rPr lang="en-US" dirty="0">
              <a:solidFill>
                <a:schemeClr val="tx1"/>
              </a:solidFill>
            </a:rPr>
            <a:t>Sales </a:t>
          </a:r>
          <a:r>
            <a:rPr lang="en-US" dirty="0"/>
            <a:t>less easily distorted, sales always positive, P/S more stable than P/E, </a:t>
          </a:r>
          <a:r>
            <a:rPr lang="en-US" baseline="0" dirty="0"/>
            <a:t>appropriate for many firms, and </a:t>
          </a:r>
          <a:r>
            <a:rPr lang="en-US" dirty="0"/>
            <a:t>explains stock returns</a:t>
          </a:r>
          <a:endParaRPr lang="en-US" b="0" dirty="0">
            <a:solidFill>
              <a:schemeClr val="bg2"/>
            </a:solidFill>
          </a:endParaRPr>
        </a:p>
      </dgm:t>
    </dgm:pt>
    <dgm:pt modelId="{27E1A146-9AC9-4372-BCCC-34BFA551D63D}" type="parTrans" cxnId="{52BF64D6-F9FC-4755-A9B2-779E821288C7}">
      <dgm:prSet/>
      <dgm:spPr/>
      <dgm:t>
        <a:bodyPr/>
        <a:lstStyle/>
        <a:p>
          <a:endParaRPr lang="en-US"/>
        </a:p>
      </dgm:t>
    </dgm:pt>
    <dgm:pt modelId="{31FAF154-FD3C-43BC-950E-4525A37A3EF5}" type="sibTrans" cxnId="{52BF64D6-F9FC-4755-A9B2-779E821288C7}">
      <dgm:prSet/>
      <dgm:spPr/>
      <dgm:t>
        <a:bodyPr/>
        <a:lstStyle/>
        <a:p>
          <a:endParaRPr lang="en-US"/>
        </a:p>
      </dgm:t>
    </dgm:pt>
    <dgm:pt modelId="{4C61F1DA-1F08-4754-BD94-3E3B66696F69}">
      <dgm:prSet/>
      <dgm:spPr/>
      <dgm:t>
        <a:bodyPr/>
        <a:lstStyle/>
        <a:p>
          <a:r>
            <a:rPr lang="en-US" baseline="0" dirty="0">
              <a:solidFill>
                <a:schemeClr val="tx1"/>
              </a:solidFill>
            </a:rPr>
            <a:t>Drawbacks: </a:t>
          </a:r>
          <a:r>
            <a:rPr lang="en-US" dirty="0">
              <a:solidFill>
                <a:schemeClr val="tx1"/>
              </a:solidFill>
            </a:rPr>
            <a:t>Sales ≠ Earnings </a:t>
          </a:r>
          <a:r>
            <a:rPr lang="en-US" dirty="0"/>
            <a:t>and Cash flow, numerator and denominator not consistent, does not reflect cost differences, and can be distorted</a:t>
          </a:r>
          <a:endParaRPr lang="en-US" b="0" dirty="0">
            <a:solidFill>
              <a:schemeClr val="bg2"/>
            </a:solidFill>
          </a:endParaRPr>
        </a:p>
      </dgm:t>
    </dgm:pt>
    <dgm:pt modelId="{4FD124DE-42E6-41B5-9520-71F557C1CC7E}" type="parTrans" cxnId="{EA3AFF4C-6496-45B3-9DB5-EEBEC9A950CD}">
      <dgm:prSet/>
      <dgm:spPr/>
      <dgm:t>
        <a:bodyPr/>
        <a:lstStyle/>
        <a:p>
          <a:endParaRPr lang="en-US"/>
        </a:p>
      </dgm:t>
    </dgm:pt>
    <dgm:pt modelId="{966B92F1-ED09-4F0F-94B0-05EDAE2A907A}" type="sibTrans" cxnId="{EA3AFF4C-6496-45B3-9DB5-EEBEC9A950CD}">
      <dgm:prSet/>
      <dgm:spPr/>
      <dgm:t>
        <a:bodyPr/>
        <a:lstStyle/>
        <a:p>
          <a:endParaRPr lang="en-US"/>
        </a:p>
      </dgm:t>
    </dgm:pt>
    <dgm:pt modelId="{FB4D85FD-4D0C-43F9-A94D-A683EAA08E39}">
      <dgm:prSet phldrT="[Text]" custT="1"/>
      <dgm:spPr/>
      <dgm:t>
        <a:bodyPr/>
        <a:lstStyle/>
        <a:p>
          <a:r>
            <a:rPr lang="en-US" sz="2000" dirty="0"/>
            <a:t>Price-to-Cash-Flow Rationales and Drawbacks</a:t>
          </a:r>
          <a:endParaRPr lang="en-US" sz="2000" b="0" dirty="0">
            <a:solidFill>
              <a:schemeClr val="bg2"/>
            </a:solidFill>
          </a:endParaRPr>
        </a:p>
      </dgm:t>
    </dgm:pt>
    <dgm:pt modelId="{D94C71A4-F7DF-401B-A056-D1356A616403}" type="parTrans" cxnId="{81CE3787-828D-4D27-BA19-902C1723CFE2}">
      <dgm:prSet/>
      <dgm:spPr/>
      <dgm:t>
        <a:bodyPr/>
        <a:lstStyle/>
        <a:p>
          <a:endParaRPr lang="en-US"/>
        </a:p>
      </dgm:t>
    </dgm:pt>
    <dgm:pt modelId="{7A613028-8ED2-4FA9-9880-37BBAD55F417}" type="sibTrans" cxnId="{81CE3787-828D-4D27-BA19-902C1723CFE2}">
      <dgm:prSet/>
      <dgm:spPr/>
      <dgm:t>
        <a:bodyPr/>
        <a:lstStyle/>
        <a:p>
          <a:endParaRPr lang="en-US"/>
        </a:p>
      </dgm:t>
    </dgm:pt>
    <dgm:pt modelId="{DFA4F67F-7FD7-4995-ACFB-87DF29E8051C}">
      <dgm:prSet/>
      <dgm:spPr/>
      <dgm:t>
        <a:bodyPr/>
        <a:lstStyle/>
        <a:p>
          <a:r>
            <a:rPr lang="en-US" baseline="0" dirty="0">
              <a:solidFill>
                <a:schemeClr val="tx1"/>
              </a:solidFill>
            </a:rPr>
            <a:t>Rationales: </a:t>
          </a:r>
          <a:r>
            <a:rPr lang="en-US" dirty="0">
              <a:solidFill>
                <a:schemeClr val="tx1"/>
              </a:solidFill>
            </a:rPr>
            <a:t>CF less </a:t>
          </a:r>
          <a:r>
            <a:rPr lang="en-US" dirty="0"/>
            <a:t>easily manipulated, more stable than P/E, </a:t>
          </a:r>
          <a:r>
            <a:rPr lang="en-US" baseline="0" dirty="0"/>
            <a:t>addresses quality of earnings issue, and e</a:t>
          </a:r>
          <a:r>
            <a:rPr lang="en-US" dirty="0"/>
            <a:t>xplains stock returns</a:t>
          </a:r>
          <a:endParaRPr lang="en-US" b="0" dirty="0">
            <a:solidFill>
              <a:schemeClr val="bg2"/>
            </a:solidFill>
          </a:endParaRPr>
        </a:p>
      </dgm:t>
    </dgm:pt>
    <dgm:pt modelId="{B18D8D91-AAD8-4944-A73D-3A8319B59EAB}" type="parTrans" cxnId="{96AA1785-3174-42F4-92C3-15F556DFE8A0}">
      <dgm:prSet/>
      <dgm:spPr/>
      <dgm:t>
        <a:bodyPr/>
        <a:lstStyle/>
        <a:p>
          <a:endParaRPr lang="en-US"/>
        </a:p>
      </dgm:t>
    </dgm:pt>
    <dgm:pt modelId="{6A01B4F9-F639-4DD9-A83E-20A8D0ED459B}" type="sibTrans" cxnId="{96AA1785-3174-42F4-92C3-15F556DFE8A0}">
      <dgm:prSet/>
      <dgm:spPr/>
      <dgm:t>
        <a:bodyPr/>
        <a:lstStyle/>
        <a:p>
          <a:endParaRPr lang="en-US"/>
        </a:p>
      </dgm:t>
    </dgm:pt>
    <dgm:pt modelId="{0F222373-42E8-4BAD-9B53-BD52D844A14A}">
      <dgm:prSet/>
      <dgm:spPr/>
      <dgm:t>
        <a:bodyPr/>
        <a:lstStyle/>
        <a:p>
          <a:r>
            <a:rPr lang="en-US" baseline="0" dirty="0">
              <a:solidFill>
                <a:schemeClr val="tx1"/>
              </a:solidFill>
            </a:rPr>
            <a:t>Drawbacks: </a:t>
          </a:r>
          <a:r>
            <a:rPr lang="en-US" dirty="0">
              <a:solidFill>
                <a:schemeClr val="tx1"/>
              </a:solidFill>
            </a:rPr>
            <a:t>can be </a:t>
          </a:r>
          <a:r>
            <a:rPr lang="en-US" dirty="0"/>
            <a:t>distorted, FCFE more volatile and more frequently negative, and increasingly managed by firms</a:t>
          </a:r>
          <a:endParaRPr lang="en-US" b="0" dirty="0">
            <a:solidFill>
              <a:schemeClr val="bg2"/>
            </a:solidFill>
          </a:endParaRPr>
        </a:p>
      </dgm:t>
    </dgm:pt>
    <dgm:pt modelId="{867E0078-8428-49D2-9665-DB510E3D2FC0}" type="parTrans" cxnId="{96EA0B94-3412-4047-ADD2-63700BAE06AF}">
      <dgm:prSet/>
      <dgm:spPr/>
      <dgm:t>
        <a:bodyPr/>
        <a:lstStyle/>
        <a:p>
          <a:endParaRPr lang="en-US"/>
        </a:p>
      </dgm:t>
    </dgm:pt>
    <dgm:pt modelId="{D1771FC0-2530-461D-A011-04976E6F5BF8}" type="sibTrans" cxnId="{96EA0B94-3412-4047-ADD2-63700BAE06AF}">
      <dgm:prSet/>
      <dgm:spPr/>
      <dgm:t>
        <a:bodyPr/>
        <a:lstStyle/>
        <a:p>
          <a:endParaRPr lang="en-US"/>
        </a:p>
      </dgm:t>
    </dgm:pt>
    <dgm:pt modelId="{857708D8-C171-4E79-9162-CC68307DEA04}" type="pres">
      <dgm:prSet presAssocID="{84758569-E18A-47C6-B563-157F9A81184E}" presName="linear" presStyleCnt="0">
        <dgm:presLayoutVars>
          <dgm:dir/>
          <dgm:animLvl val="lvl"/>
          <dgm:resizeHandles val="exact"/>
        </dgm:presLayoutVars>
      </dgm:prSet>
      <dgm:spPr/>
    </dgm:pt>
    <dgm:pt modelId="{91B93C0C-7FC5-405C-B8FB-8BEDCFCA683C}" type="pres">
      <dgm:prSet presAssocID="{8555ECC8-DC1C-4CCC-9CA3-6C903553C968}" presName="parentLin" presStyleCnt="0"/>
      <dgm:spPr/>
    </dgm:pt>
    <dgm:pt modelId="{7BD33D5E-AF4B-4F7A-967C-3A6FBCA38ACA}" type="pres">
      <dgm:prSet presAssocID="{8555ECC8-DC1C-4CCC-9CA3-6C903553C968}" presName="parentLeftMargin" presStyleLbl="node1" presStyleIdx="0" presStyleCnt="2"/>
      <dgm:spPr/>
    </dgm:pt>
    <dgm:pt modelId="{384EB3CD-E5AD-4C91-A005-680CE4A96EE3}" type="pres">
      <dgm:prSet presAssocID="{8555ECC8-DC1C-4CCC-9CA3-6C903553C968}" presName="parentText" presStyleLbl="node1" presStyleIdx="0" presStyleCnt="2" custScaleX="119949">
        <dgm:presLayoutVars>
          <dgm:chMax val="0"/>
          <dgm:bulletEnabled val="1"/>
        </dgm:presLayoutVars>
      </dgm:prSet>
      <dgm:spPr/>
    </dgm:pt>
    <dgm:pt modelId="{D2CA4FA2-AAEE-437C-80E2-36F24EEDCEC8}" type="pres">
      <dgm:prSet presAssocID="{8555ECC8-DC1C-4CCC-9CA3-6C903553C968}" presName="negativeSpace" presStyleCnt="0"/>
      <dgm:spPr/>
    </dgm:pt>
    <dgm:pt modelId="{81D04967-B8EC-4356-ACB1-662177AEC346}" type="pres">
      <dgm:prSet presAssocID="{8555ECC8-DC1C-4CCC-9CA3-6C903553C968}" presName="childText" presStyleLbl="conFgAcc1" presStyleIdx="0" presStyleCnt="2">
        <dgm:presLayoutVars>
          <dgm:bulletEnabled val="1"/>
        </dgm:presLayoutVars>
      </dgm:prSet>
      <dgm:spPr/>
    </dgm:pt>
    <dgm:pt modelId="{292083E1-B07B-4498-B756-532062F69756}" type="pres">
      <dgm:prSet presAssocID="{ABAADB40-D8FF-41A8-9F63-A9858EB30AA6}" presName="spaceBetweenRectangles" presStyleCnt="0"/>
      <dgm:spPr/>
    </dgm:pt>
    <dgm:pt modelId="{D683045C-B28D-4A0F-B3FD-904497826AAA}" type="pres">
      <dgm:prSet presAssocID="{FB4D85FD-4D0C-43F9-A94D-A683EAA08E39}" presName="parentLin" presStyleCnt="0"/>
      <dgm:spPr/>
    </dgm:pt>
    <dgm:pt modelId="{7E277555-4E61-44F4-A15D-A7B143573DE5}" type="pres">
      <dgm:prSet presAssocID="{FB4D85FD-4D0C-43F9-A94D-A683EAA08E39}" presName="parentLeftMargin" presStyleLbl="node1" presStyleIdx="0" presStyleCnt="2" custScaleX="119949"/>
      <dgm:spPr/>
    </dgm:pt>
    <dgm:pt modelId="{53948555-036E-46C4-9648-A542A8CF3100}" type="pres">
      <dgm:prSet presAssocID="{FB4D85FD-4D0C-43F9-A94D-A683EAA08E39}" presName="parentText" presStyleLbl="node1" presStyleIdx="1" presStyleCnt="2">
        <dgm:presLayoutVars>
          <dgm:chMax val="0"/>
          <dgm:bulletEnabled val="1"/>
        </dgm:presLayoutVars>
      </dgm:prSet>
      <dgm:spPr/>
    </dgm:pt>
    <dgm:pt modelId="{876B1B9E-66AC-4CA2-B8ED-DEEF02F0D3F4}" type="pres">
      <dgm:prSet presAssocID="{FB4D85FD-4D0C-43F9-A94D-A683EAA08E39}" presName="negativeSpace" presStyleCnt="0"/>
      <dgm:spPr/>
    </dgm:pt>
    <dgm:pt modelId="{2F2E74AA-9728-4489-BB4B-AC9B9A2630A0}" type="pres">
      <dgm:prSet presAssocID="{FB4D85FD-4D0C-43F9-A94D-A683EAA08E39}" presName="childText" presStyleLbl="conFgAcc1" presStyleIdx="1" presStyleCnt="2">
        <dgm:presLayoutVars>
          <dgm:bulletEnabled val="1"/>
        </dgm:presLayoutVars>
      </dgm:prSet>
      <dgm:spPr/>
    </dgm:pt>
  </dgm:ptLst>
  <dgm:cxnLst>
    <dgm:cxn modelId="{00F38314-53DF-43E3-8FE8-FC0D22CDF075}" type="presOf" srcId="{0F222373-42E8-4BAD-9B53-BD52D844A14A}" destId="{2F2E74AA-9728-4489-BB4B-AC9B9A2630A0}" srcOrd="0" destOrd="1" presId="urn:microsoft.com/office/officeart/2005/8/layout/list1"/>
    <dgm:cxn modelId="{17961332-36C5-4031-88BD-B8BDFFBE92B3}" type="presOf" srcId="{8555ECC8-DC1C-4CCC-9CA3-6C903553C968}" destId="{7BD33D5E-AF4B-4F7A-967C-3A6FBCA38ACA}" srcOrd="0" destOrd="0" presId="urn:microsoft.com/office/officeart/2005/8/layout/list1"/>
    <dgm:cxn modelId="{47697B3C-DA20-4770-AF05-F612ABDD1BA3}" type="presOf" srcId="{DFA4F67F-7FD7-4995-ACFB-87DF29E8051C}" destId="{2F2E74AA-9728-4489-BB4B-AC9B9A2630A0}" srcOrd="0" destOrd="0" presId="urn:microsoft.com/office/officeart/2005/8/layout/list1"/>
    <dgm:cxn modelId="{210D104B-6347-41C4-B24D-38D75BB194CE}" type="presOf" srcId="{FB4D85FD-4D0C-43F9-A94D-A683EAA08E39}" destId="{53948555-036E-46C4-9648-A542A8CF3100}" srcOrd="1" destOrd="0" presId="urn:microsoft.com/office/officeart/2005/8/layout/list1"/>
    <dgm:cxn modelId="{EA3AFF4C-6496-45B3-9DB5-EEBEC9A950CD}" srcId="{8555ECC8-DC1C-4CCC-9CA3-6C903553C968}" destId="{4C61F1DA-1F08-4754-BD94-3E3B66696F69}" srcOrd="1" destOrd="0" parTransId="{4FD124DE-42E6-41B5-9520-71F557C1CC7E}" sibTransId="{966B92F1-ED09-4F0F-94B0-05EDAE2A907A}"/>
    <dgm:cxn modelId="{4DFAB757-3194-4FB5-AE4F-EEDA98B179EF}" srcId="{84758569-E18A-47C6-B563-157F9A81184E}" destId="{8555ECC8-DC1C-4CCC-9CA3-6C903553C968}" srcOrd="0" destOrd="0" parTransId="{C1FBF944-2AC1-4504-9A54-0AFD84BB5DF9}" sibTransId="{ABAADB40-D8FF-41A8-9F63-A9858EB30AA6}"/>
    <dgm:cxn modelId="{96AA1785-3174-42F4-92C3-15F556DFE8A0}" srcId="{FB4D85FD-4D0C-43F9-A94D-A683EAA08E39}" destId="{DFA4F67F-7FD7-4995-ACFB-87DF29E8051C}" srcOrd="0" destOrd="0" parTransId="{B18D8D91-AAD8-4944-A73D-3A8319B59EAB}" sibTransId="{6A01B4F9-F639-4DD9-A83E-20A8D0ED459B}"/>
    <dgm:cxn modelId="{81CE3787-828D-4D27-BA19-902C1723CFE2}" srcId="{84758569-E18A-47C6-B563-157F9A81184E}" destId="{FB4D85FD-4D0C-43F9-A94D-A683EAA08E39}" srcOrd="1" destOrd="0" parTransId="{D94C71A4-F7DF-401B-A056-D1356A616403}" sibTransId="{7A613028-8ED2-4FA9-9880-37BBAD55F417}"/>
    <dgm:cxn modelId="{B2D4E490-0D89-4A76-8B1F-D39292FAAB26}" type="presOf" srcId="{4C61F1DA-1F08-4754-BD94-3E3B66696F69}" destId="{81D04967-B8EC-4356-ACB1-662177AEC346}" srcOrd="0" destOrd="1" presId="urn:microsoft.com/office/officeart/2005/8/layout/list1"/>
    <dgm:cxn modelId="{96EA0B94-3412-4047-ADD2-63700BAE06AF}" srcId="{FB4D85FD-4D0C-43F9-A94D-A683EAA08E39}" destId="{0F222373-42E8-4BAD-9B53-BD52D844A14A}" srcOrd="1" destOrd="0" parTransId="{867E0078-8428-49D2-9665-DB510E3D2FC0}" sibTransId="{D1771FC0-2530-461D-A011-04976E6F5BF8}"/>
    <dgm:cxn modelId="{90357FAD-1240-48F1-9711-3A4345B2FF65}" type="presOf" srcId="{8555ECC8-DC1C-4CCC-9CA3-6C903553C968}" destId="{384EB3CD-E5AD-4C91-A005-680CE4A96EE3}" srcOrd="1" destOrd="0" presId="urn:microsoft.com/office/officeart/2005/8/layout/list1"/>
    <dgm:cxn modelId="{3D329BC0-3000-4313-B629-9EF05676F173}" type="presOf" srcId="{DDE7F227-8826-4C38-80FE-CB4CB592EFB6}" destId="{81D04967-B8EC-4356-ACB1-662177AEC346}" srcOrd="0" destOrd="0" presId="urn:microsoft.com/office/officeart/2005/8/layout/list1"/>
    <dgm:cxn modelId="{D4D774D4-561A-4DB7-BE54-0A25BD100140}" type="presOf" srcId="{FB4D85FD-4D0C-43F9-A94D-A683EAA08E39}" destId="{7E277555-4E61-44F4-A15D-A7B143573DE5}" srcOrd="0" destOrd="0" presId="urn:microsoft.com/office/officeart/2005/8/layout/list1"/>
    <dgm:cxn modelId="{F17FBFD4-5EEB-4157-ADE1-C3E13BC9B4B7}" type="presOf" srcId="{84758569-E18A-47C6-B563-157F9A81184E}" destId="{857708D8-C171-4E79-9162-CC68307DEA04}" srcOrd="0" destOrd="0" presId="urn:microsoft.com/office/officeart/2005/8/layout/list1"/>
    <dgm:cxn modelId="{52BF64D6-F9FC-4755-A9B2-779E821288C7}" srcId="{8555ECC8-DC1C-4CCC-9CA3-6C903553C968}" destId="{DDE7F227-8826-4C38-80FE-CB4CB592EFB6}" srcOrd="0" destOrd="0" parTransId="{27E1A146-9AC9-4372-BCCC-34BFA551D63D}" sibTransId="{31FAF154-FD3C-43BC-950E-4525A37A3EF5}"/>
    <dgm:cxn modelId="{123FD40D-15FC-49C7-B0EC-64CC9F7487C0}" type="presParOf" srcId="{857708D8-C171-4E79-9162-CC68307DEA04}" destId="{91B93C0C-7FC5-405C-B8FB-8BEDCFCA683C}" srcOrd="0" destOrd="0" presId="urn:microsoft.com/office/officeart/2005/8/layout/list1"/>
    <dgm:cxn modelId="{7CE21FF9-0120-4DF4-BDDB-1E006B4AAAC0}" type="presParOf" srcId="{91B93C0C-7FC5-405C-B8FB-8BEDCFCA683C}" destId="{7BD33D5E-AF4B-4F7A-967C-3A6FBCA38ACA}" srcOrd="0" destOrd="0" presId="urn:microsoft.com/office/officeart/2005/8/layout/list1"/>
    <dgm:cxn modelId="{32ABA932-EC5F-4830-9420-813E03BC7D13}" type="presParOf" srcId="{91B93C0C-7FC5-405C-B8FB-8BEDCFCA683C}" destId="{384EB3CD-E5AD-4C91-A005-680CE4A96EE3}" srcOrd="1" destOrd="0" presId="urn:microsoft.com/office/officeart/2005/8/layout/list1"/>
    <dgm:cxn modelId="{527DD30E-C40D-4F12-B08F-D4A12FB108B3}" type="presParOf" srcId="{857708D8-C171-4E79-9162-CC68307DEA04}" destId="{D2CA4FA2-AAEE-437C-80E2-36F24EEDCEC8}" srcOrd="1" destOrd="0" presId="urn:microsoft.com/office/officeart/2005/8/layout/list1"/>
    <dgm:cxn modelId="{1F9C568A-0C2A-450A-84ED-0B8140862697}" type="presParOf" srcId="{857708D8-C171-4E79-9162-CC68307DEA04}" destId="{81D04967-B8EC-4356-ACB1-662177AEC346}" srcOrd="2" destOrd="0" presId="urn:microsoft.com/office/officeart/2005/8/layout/list1"/>
    <dgm:cxn modelId="{76B4457D-9C24-4762-B502-495DF3ECC28B}" type="presParOf" srcId="{857708D8-C171-4E79-9162-CC68307DEA04}" destId="{292083E1-B07B-4498-B756-532062F69756}" srcOrd="3" destOrd="0" presId="urn:microsoft.com/office/officeart/2005/8/layout/list1"/>
    <dgm:cxn modelId="{4C586851-2944-4CDE-AEB2-6600A0B01B93}" type="presParOf" srcId="{857708D8-C171-4E79-9162-CC68307DEA04}" destId="{D683045C-B28D-4A0F-B3FD-904497826AAA}" srcOrd="4" destOrd="0" presId="urn:microsoft.com/office/officeart/2005/8/layout/list1"/>
    <dgm:cxn modelId="{FF86D365-7D13-46F5-89D2-C207BFB870D5}" type="presParOf" srcId="{D683045C-B28D-4A0F-B3FD-904497826AAA}" destId="{7E277555-4E61-44F4-A15D-A7B143573DE5}" srcOrd="0" destOrd="0" presId="urn:microsoft.com/office/officeart/2005/8/layout/list1"/>
    <dgm:cxn modelId="{DBEE3F84-18EE-4075-88DF-8D52F27B9AF7}" type="presParOf" srcId="{D683045C-B28D-4A0F-B3FD-904497826AAA}" destId="{53948555-036E-46C4-9648-A542A8CF3100}" srcOrd="1" destOrd="0" presId="urn:microsoft.com/office/officeart/2005/8/layout/list1"/>
    <dgm:cxn modelId="{22063E79-2490-4E33-883A-031AB2F9CDB5}" type="presParOf" srcId="{857708D8-C171-4E79-9162-CC68307DEA04}" destId="{876B1B9E-66AC-4CA2-B8ED-DEEF02F0D3F4}" srcOrd="5" destOrd="0" presId="urn:microsoft.com/office/officeart/2005/8/layout/list1"/>
    <dgm:cxn modelId="{15A934E3-F133-450E-AE82-40A470935F88}" type="presParOf" srcId="{857708D8-C171-4E79-9162-CC68307DEA04}" destId="{2F2E74AA-9728-4489-BB4B-AC9B9A2630A0}"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4.xml><?xml version="1.0" encoding="utf-8"?>
<dgm:dataModel xmlns:dgm="http://schemas.openxmlformats.org/drawingml/2006/diagram" xmlns:a="http://schemas.openxmlformats.org/drawingml/2006/main">
  <dgm:ptLst>
    <dgm:pt modelId="{84758569-E18A-47C6-B563-157F9A81184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40EB7450-47CB-4376-AF6D-919A538A54A9}">
      <dgm:prSet custT="1"/>
      <dgm:spPr/>
      <dgm:t>
        <a:bodyPr/>
        <a:lstStyle/>
        <a:p>
          <a:r>
            <a:rPr lang="en-US" sz="2400" dirty="0"/>
            <a:t>Measures of Cash Flow</a:t>
          </a:r>
        </a:p>
      </dgm:t>
    </dgm:pt>
    <dgm:pt modelId="{A48F3C40-5D65-4CD0-B655-DC505F81E5E6}" type="parTrans" cxnId="{78CD5FB1-47F5-456D-8807-C326B6794277}">
      <dgm:prSet/>
      <dgm:spPr/>
      <dgm:t>
        <a:bodyPr/>
        <a:lstStyle/>
        <a:p>
          <a:endParaRPr lang="en-US"/>
        </a:p>
      </dgm:t>
    </dgm:pt>
    <dgm:pt modelId="{FDD4507C-E712-44C2-8AB2-B7C53B405050}" type="sibTrans" cxnId="{78CD5FB1-47F5-456D-8807-C326B6794277}">
      <dgm:prSet/>
      <dgm:spPr/>
      <dgm:t>
        <a:bodyPr/>
        <a:lstStyle/>
        <a:p>
          <a:endParaRPr lang="en-US"/>
        </a:p>
      </dgm:t>
    </dgm:pt>
    <dgm:pt modelId="{E5DB6F76-556D-4306-BCD7-9BED46E2F517}">
      <dgm:prSet/>
      <dgm:spPr/>
      <dgm:t>
        <a:bodyPr/>
        <a:lstStyle/>
        <a:p>
          <a:r>
            <a:rPr lang="en-US" dirty="0"/>
            <a:t>CF: Earnings + Depreciation + Amortization + Depletion</a:t>
          </a:r>
        </a:p>
      </dgm:t>
    </dgm:pt>
    <dgm:pt modelId="{B3B8EF12-D69F-43F9-BDF9-2A826B95EC8E}" type="parTrans" cxnId="{A23E784D-CD21-4FAE-AB71-1BC80A308A3D}">
      <dgm:prSet/>
      <dgm:spPr/>
      <dgm:t>
        <a:bodyPr/>
        <a:lstStyle/>
        <a:p>
          <a:endParaRPr lang="en-US"/>
        </a:p>
      </dgm:t>
    </dgm:pt>
    <dgm:pt modelId="{D78C8B38-FD45-4892-9C97-2BC2F2F7820F}" type="sibTrans" cxnId="{A23E784D-CD21-4FAE-AB71-1BC80A308A3D}">
      <dgm:prSet/>
      <dgm:spPr/>
      <dgm:t>
        <a:bodyPr/>
        <a:lstStyle/>
        <a:p>
          <a:endParaRPr lang="en-US"/>
        </a:p>
      </dgm:t>
    </dgm:pt>
    <dgm:pt modelId="{BF5C4972-2DAC-4A1E-8A2C-EF824D6D84EE}">
      <dgm:prSet/>
      <dgm:spPr/>
      <dgm:t>
        <a:bodyPr/>
        <a:lstStyle/>
        <a:p>
          <a:r>
            <a:rPr lang="en-US" dirty="0"/>
            <a:t>CFO: From statement of cash flows </a:t>
          </a:r>
        </a:p>
      </dgm:t>
    </dgm:pt>
    <dgm:pt modelId="{C3C9CBB1-AA1D-42F6-8BB2-5EE88BF8ED63}" type="parTrans" cxnId="{24479B73-09E5-49DF-92C7-D17849DED70D}">
      <dgm:prSet/>
      <dgm:spPr/>
      <dgm:t>
        <a:bodyPr/>
        <a:lstStyle/>
        <a:p>
          <a:endParaRPr lang="en-US"/>
        </a:p>
      </dgm:t>
    </dgm:pt>
    <dgm:pt modelId="{5FAFBFB6-3A58-425B-ABBD-15A5ED103FAD}" type="sibTrans" cxnId="{24479B73-09E5-49DF-92C7-D17849DED70D}">
      <dgm:prSet/>
      <dgm:spPr/>
      <dgm:t>
        <a:bodyPr/>
        <a:lstStyle/>
        <a:p>
          <a:endParaRPr lang="en-US"/>
        </a:p>
      </dgm:t>
    </dgm:pt>
    <dgm:pt modelId="{2AEFDC0B-8600-4E54-9B87-DC4AE57B8B9F}">
      <dgm:prSet/>
      <dgm:spPr/>
      <dgm:t>
        <a:bodyPr/>
        <a:lstStyle/>
        <a:p>
          <a:r>
            <a:rPr lang="en-US" dirty="0"/>
            <a:t>FCFE: Most valid but volatile</a:t>
          </a:r>
        </a:p>
      </dgm:t>
    </dgm:pt>
    <dgm:pt modelId="{A9FDD0B3-2ADF-4794-AA9B-6BA43F39EA72}" type="parTrans" cxnId="{96C36928-5BAA-44D2-9CC0-40F7CDE0074C}">
      <dgm:prSet/>
      <dgm:spPr/>
      <dgm:t>
        <a:bodyPr/>
        <a:lstStyle/>
        <a:p>
          <a:endParaRPr lang="en-US"/>
        </a:p>
      </dgm:t>
    </dgm:pt>
    <dgm:pt modelId="{E4024F2E-0B09-480D-8C08-3B5030242C2F}" type="sibTrans" cxnId="{96C36928-5BAA-44D2-9CC0-40F7CDE0074C}">
      <dgm:prSet/>
      <dgm:spPr/>
      <dgm:t>
        <a:bodyPr/>
        <a:lstStyle/>
        <a:p>
          <a:endParaRPr lang="en-US"/>
        </a:p>
      </dgm:t>
    </dgm:pt>
    <dgm:pt modelId="{C05382E0-41C3-48F8-93B4-6A3F9B3E56C6}">
      <dgm:prSet/>
      <dgm:spPr/>
      <dgm:t>
        <a:bodyPr/>
        <a:lstStyle/>
        <a:p>
          <a:r>
            <a:rPr lang="en-US" dirty="0"/>
            <a:t>EBITDA: Best used with enterprise value </a:t>
          </a:r>
        </a:p>
      </dgm:t>
    </dgm:pt>
    <dgm:pt modelId="{E73E9615-A43B-4D00-94C7-851C2A12309E}" type="parTrans" cxnId="{96DE59FA-58C1-4E90-A1EE-FBFA77E4B98A}">
      <dgm:prSet/>
      <dgm:spPr/>
      <dgm:t>
        <a:bodyPr/>
        <a:lstStyle/>
        <a:p>
          <a:endParaRPr lang="en-US"/>
        </a:p>
      </dgm:t>
    </dgm:pt>
    <dgm:pt modelId="{4EDB84B0-DC26-4E64-8D3B-9810EF110906}" type="sibTrans" cxnId="{96DE59FA-58C1-4E90-A1EE-FBFA77E4B98A}">
      <dgm:prSet/>
      <dgm:spPr/>
      <dgm:t>
        <a:bodyPr/>
        <a:lstStyle/>
        <a:p>
          <a:endParaRPr lang="en-US"/>
        </a:p>
      </dgm:t>
    </dgm:pt>
    <dgm:pt modelId="{7D4C3FF6-0D0A-4C01-95BB-C843812D0027}">
      <dgm:prSet custT="1"/>
      <dgm:spPr/>
      <dgm:t>
        <a:bodyPr/>
        <a:lstStyle/>
        <a:p>
          <a:r>
            <a:rPr lang="en-US" sz="2400" dirty="0"/>
            <a:t>Dividend Yield Rationales and Drawbacks</a:t>
          </a:r>
        </a:p>
      </dgm:t>
    </dgm:pt>
    <dgm:pt modelId="{13D1F992-8521-4C74-92B6-FF0B7BEDC6CA}" type="parTrans" cxnId="{1619974D-827C-4F43-80C1-5E2F50816BCD}">
      <dgm:prSet/>
      <dgm:spPr/>
      <dgm:t>
        <a:bodyPr/>
        <a:lstStyle/>
        <a:p>
          <a:endParaRPr lang="en-US"/>
        </a:p>
      </dgm:t>
    </dgm:pt>
    <dgm:pt modelId="{22467F2D-6D04-407A-A49E-33A5571FB341}" type="sibTrans" cxnId="{1619974D-827C-4F43-80C1-5E2F50816BCD}">
      <dgm:prSet/>
      <dgm:spPr/>
      <dgm:t>
        <a:bodyPr/>
        <a:lstStyle/>
        <a:p>
          <a:endParaRPr lang="en-US"/>
        </a:p>
      </dgm:t>
    </dgm:pt>
    <dgm:pt modelId="{D0C641A3-2D51-4E72-AF55-50A5313AFDA7}">
      <dgm:prSet/>
      <dgm:spPr/>
      <dgm:t>
        <a:bodyPr/>
        <a:lstStyle/>
        <a:p>
          <a:pPr rtl="0"/>
          <a:r>
            <a:rPr lang="en-US" dirty="0">
              <a:solidFill>
                <a:schemeClr val="tx1"/>
              </a:solidFill>
            </a:rPr>
            <a:t>Rationales: A c</a:t>
          </a:r>
          <a:r>
            <a:rPr lang="en-US" baseline="0" dirty="0">
              <a:solidFill>
                <a:schemeClr val="tx1"/>
              </a:solidFill>
            </a:rPr>
            <a:t>omponent of return, d</a:t>
          </a:r>
          <a:r>
            <a:rPr lang="en-US" dirty="0">
              <a:solidFill>
                <a:schemeClr val="tx1"/>
              </a:solidFill>
            </a:rPr>
            <a:t>ividends less risky than future capital gains</a:t>
          </a:r>
        </a:p>
      </dgm:t>
    </dgm:pt>
    <dgm:pt modelId="{DA654306-AA66-41CF-801B-3A5CE65BDED3}" type="parTrans" cxnId="{F41F4492-7CF3-4FEC-B558-1EDC0ED2EDFC}">
      <dgm:prSet/>
      <dgm:spPr/>
      <dgm:t>
        <a:bodyPr/>
        <a:lstStyle/>
        <a:p>
          <a:endParaRPr lang="en-US"/>
        </a:p>
      </dgm:t>
    </dgm:pt>
    <dgm:pt modelId="{83FF8C84-A1F6-479F-BDF9-5057EE64F46F}" type="sibTrans" cxnId="{F41F4492-7CF3-4FEC-B558-1EDC0ED2EDFC}">
      <dgm:prSet/>
      <dgm:spPr/>
      <dgm:t>
        <a:bodyPr/>
        <a:lstStyle/>
        <a:p>
          <a:endParaRPr lang="en-US"/>
        </a:p>
      </dgm:t>
    </dgm:pt>
    <dgm:pt modelId="{E2F5C8BE-4DFD-440F-860B-59D4A45500E7}">
      <dgm:prSet/>
      <dgm:spPr/>
      <dgm:t>
        <a:bodyPr/>
        <a:lstStyle/>
        <a:p>
          <a:pPr rtl="0"/>
          <a:r>
            <a:rPr lang="en-US" dirty="0">
              <a:solidFill>
                <a:schemeClr val="tx1"/>
              </a:solidFill>
            </a:rPr>
            <a:t>Drawbacks: </a:t>
          </a:r>
          <a:r>
            <a:rPr lang="en-US" dirty="0">
              <a:solidFill>
                <a:schemeClr val="tx1"/>
              </a:solidFill>
              <a:latin typeface="Arial" charset="0"/>
              <a:ea typeface="+mn-ea"/>
              <a:cs typeface="+mn-cs"/>
            </a:rPr>
            <a:t>Only one component of return, </a:t>
          </a:r>
          <a:r>
            <a:rPr lang="en-US" dirty="0">
              <a:solidFill>
                <a:schemeClr val="tx1"/>
              </a:solidFill>
            </a:rPr>
            <a:t>dividends may displace future earnings, and market may not favor dividends</a:t>
          </a:r>
        </a:p>
      </dgm:t>
    </dgm:pt>
    <dgm:pt modelId="{B7AED3CC-B18D-4DE7-A68D-B19A23162F88}" type="parTrans" cxnId="{33DD692B-602C-42F0-89AD-8D97B600A97E}">
      <dgm:prSet/>
      <dgm:spPr/>
      <dgm:t>
        <a:bodyPr/>
        <a:lstStyle/>
        <a:p>
          <a:endParaRPr lang="en-US"/>
        </a:p>
      </dgm:t>
    </dgm:pt>
    <dgm:pt modelId="{28DFE05D-0319-4096-A387-782806939879}" type="sibTrans" cxnId="{33DD692B-602C-42F0-89AD-8D97B600A97E}">
      <dgm:prSet/>
      <dgm:spPr/>
      <dgm:t>
        <a:bodyPr/>
        <a:lstStyle/>
        <a:p>
          <a:endParaRPr lang="en-US"/>
        </a:p>
      </dgm:t>
    </dgm:pt>
    <dgm:pt modelId="{857708D8-C171-4E79-9162-CC68307DEA04}" type="pres">
      <dgm:prSet presAssocID="{84758569-E18A-47C6-B563-157F9A81184E}" presName="linear" presStyleCnt="0">
        <dgm:presLayoutVars>
          <dgm:dir/>
          <dgm:animLvl val="lvl"/>
          <dgm:resizeHandles val="exact"/>
        </dgm:presLayoutVars>
      </dgm:prSet>
      <dgm:spPr/>
    </dgm:pt>
    <dgm:pt modelId="{4376E32A-CD19-47BF-A2D7-F03FCBE37883}" type="pres">
      <dgm:prSet presAssocID="{40EB7450-47CB-4376-AF6D-919A538A54A9}" presName="parentLin" presStyleCnt="0"/>
      <dgm:spPr/>
    </dgm:pt>
    <dgm:pt modelId="{980BF32D-55D5-4EFC-8BC5-565E133B92EC}" type="pres">
      <dgm:prSet presAssocID="{40EB7450-47CB-4376-AF6D-919A538A54A9}" presName="parentLeftMargin" presStyleLbl="node1" presStyleIdx="0" presStyleCnt="2"/>
      <dgm:spPr/>
    </dgm:pt>
    <dgm:pt modelId="{11AEFF25-EBB6-4711-AC82-FB5198BE00A1}" type="pres">
      <dgm:prSet presAssocID="{40EB7450-47CB-4376-AF6D-919A538A54A9}" presName="parentText" presStyleLbl="node1" presStyleIdx="0" presStyleCnt="2">
        <dgm:presLayoutVars>
          <dgm:chMax val="0"/>
          <dgm:bulletEnabled val="1"/>
        </dgm:presLayoutVars>
      </dgm:prSet>
      <dgm:spPr/>
    </dgm:pt>
    <dgm:pt modelId="{C5E98DC1-F5F3-45EE-9AF5-186298C38D3F}" type="pres">
      <dgm:prSet presAssocID="{40EB7450-47CB-4376-AF6D-919A538A54A9}" presName="negativeSpace" presStyleCnt="0"/>
      <dgm:spPr/>
    </dgm:pt>
    <dgm:pt modelId="{640181D5-578E-4BAF-9C0E-CFC5DCA978E6}" type="pres">
      <dgm:prSet presAssocID="{40EB7450-47CB-4376-AF6D-919A538A54A9}" presName="childText" presStyleLbl="conFgAcc1" presStyleIdx="0" presStyleCnt="2">
        <dgm:presLayoutVars>
          <dgm:bulletEnabled val="1"/>
        </dgm:presLayoutVars>
      </dgm:prSet>
      <dgm:spPr/>
    </dgm:pt>
    <dgm:pt modelId="{8EE5CB9C-B788-4B3D-8F81-0F90FD00D9E1}" type="pres">
      <dgm:prSet presAssocID="{FDD4507C-E712-44C2-8AB2-B7C53B405050}" presName="spaceBetweenRectangles" presStyleCnt="0"/>
      <dgm:spPr/>
    </dgm:pt>
    <dgm:pt modelId="{E0310CBC-B985-4A2D-91D7-FD6871D97D41}" type="pres">
      <dgm:prSet presAssocID="{7D4C3FF6-0D0A-4C01-95BB-C843812D0027}" presName="parentLin" presStyleCnt="0"/>
      <dgm:spPr/>
    </dgm:pt>
    <dgm:pt modelId="{80704D1D-09BF-4417-A006-5BD463095DC5}" type="pres">
      <dgm:prSet presAssocID="{7D4C3FF6-0D0A-4C01-95BB-C843812D0027}" presName="parentLeftMargin" presStyleLbl="node1" presStyleIdx="0" presStyleCnt="2"/>
      <dgm:spPr/>
    </dgm:pt>
    <dgm:pt modelId="{18EC3226-0F8C-43D5-A566-3A5B43C97098}" type="pres">
      <dgm:prSet presAssocID="{7D4C3FF6-0D0A-4C01-95BB-C843812D0027}" presName="parentText" presStyleLbl="node1" presStyleIdx="1" presStyleCnt="2" custScaleY="131315">
        <dgm:presLayoutVars>
          <dgm:chMax val="0"/>
          <dgm:bulletEnabled val="1"/>
        </dgm:presLayoutVars>
      </dgm:prSet>
      <dgm:spPr/>
    </dgm:pt>
    <dgm:pt modelId="{7DC68A12-F697-4E8C-9956-841E23CE468B}" type="pres">
      <dgm:prSet presAssocID="{7D4C3FF6-0D0A-4C01-95BB-C843812D0027}" presName="negativeSpace" presStyleCnt="0"/>
      <dgm:spPr/>
    </dgm:pt>
    <dgm:pt modelId="{6D64F832-8A2E-4B1E-8120-7F6D11E789FC}" type="pres">
      <dgm:prSet presAssocID="{7D4C3FF6-0D0A-4C01-95BB-C843812D0027}" presName="childText" presStyleLbl="conFgAcc1" presStyleIdx="1" presStyleCnt="2">
        <dgm:presLayoutVars>
          <dgm:bulletEnabled val="1"/>
        </dgm:presLayoutVars>
      </dgm:prSet>
      <dgm:spPr/>
    </dgm:pt>
  </dgm:ptLst>
  <dgm:cxnLst>
    <dgm:cxn modelId="{96C36928-5BAA-44D2-9CC0-40F7CDE0074C}" srcId="{40EB7450-47CB-4376-AF6D-919A538A54A9}" destId="{2AEFDC0B-8600-4E54-9B87-DC4AE57B8B9F}" srcOrd="2" destOrd="0" parTransId="{A9FDD0B3-2ADF-4794-AA9B-6BA43F39EA72}" sibTransId="{E4024F2E-0B09-480D-8C08-3B5030242C2F}"/>
    <dgm:cxn modelId="{33DD692B-602C-42F0-89AD-8D97B600A97E}" srcId="{7D4C3FF6-0D0A-4C01-95BB-C843812D0027}" destId="{E2F5C8BE-4DFD-440F-860B-59D4A45500E7}" srcOrd="1" destOrd="0" parTransId="{B7AED3CC-B18D-4DE7-A68D-B19A23162F88}" sibTransId="{28DFE05D-0319-4096-A387-782806939879}"/>
    <dgm:cxn modelId="{8F40FE60-CA3E-487F-B53B-5082A36E9477}" type="presOf" srcId="{40EB7450-47CB-4376-AF6D-919A538A54A9}" destId="{980BF32D-55D5-4EFC-8BC5-565E133B92EC}" srcOrd="0" destOrd="0" presId="urn:microsoft.com/office/officeart/2005/8/layout/list1"/>
    <dgm:cxn modelId="{A23E784D-CD21-4FAE-AB71-1BC80A308A3D}" srcId="{40EB7450-47CB-4376-AF6D-919A538A54A9}" destId="{E5DB6F76-556D-4306-BCD7-9BED46E2F517}" srcOrd="0" destOrd="0" parTransId="{B3B8EF12-D69F-43F9-BDF9-2A826B95EC8E}" sibTransId="{D78C8B38-FD45-4892-9C97-2BC2F2F7820F}"/>
    <dgm:cxn modelId="{1619974D-827C-4F43-80C1-5E2F50816BCD}" srcId="{84758569-E18A-47C6-B563-157F9A81184E}" destId="{7D4C3FF6-0D0A-4C01-95BB-C843812D0027}" srcOrd="1" destOrd="0" parTransId="{13D1F992-8521-4C74-92B6-FF0B7BEDC6CA}" sibTransId="{22467F2D-6D04-407A-A49E-33A5571FB341}"/>
    <dgm:cxn modelId="{BACBF86F-E7B1-4FD2-8C3B-C7B42BA95C60}" type="presOf" srcId="{E2F5C8BE-4DFD-440F-860B-59D4A45500E7}" destId="{6D64F832-8A2E-4B1E-8120-7F6D11E789FC}" srcOrd="0" destOrd="1" presId="urn:microsoft.com/office/officeart/2005/8/layout/list1"/>
    <dgm:cxn modelId="{24479B73-09E5-49DF-92C7-D17849DED70D}" srcId="{40EB7450-47CB-4376-AF6D-919A538A54A9}" destId="{BF5C4972-2DAC-4A1E-8A2C-EF824D6D84EE}" srcOrd="1" destOrd="0" parTransId="{C3C9CBB1-AA1D-42F6-8BB2-5EE88BF8ED63}" sibTransId="{5FAFBFB6-3A58-425B-ABBD-15A5ED103FAD}"/>
    <dgm:cxn modelId="{488E3E74-609E-4B3F-A428-94616DF7DB65}" type="presOf" srcId="{7D4C3FF6-0D0A-4C01-95BB-C843812D0027}" destId="{18EC3226-0F8C-43D5-A566-3A5B43C97098}" srcOrd="1" destOrd="0" presId="urn:microsoft.com/office/officeart/2005/8/layout/list1"/>
    <dgm:cxn modelId="{B6418B54-6402-4B75-B45D-C02908E6C890}" type="presOf" srcId="{40EB7450-47CB-4376-AF6D-919A538A54A9}" destId="{11AEFF25-EBB6-4711-AC82-FB5198BE00A1}" srcOrd="1" destOrd="0" presId="urn:microsoft.com/office/officeart/2005/8/layout/list1"/>
    <dgm:cxn modelId="{13C64055-9CF4-4A5E-B32A-15ED0BBB896D}" type="presOf" srcId="{7D4C3FF6-0D0A-4C01-95BB-C843812D0027}" destId="{80704D1D-09BF-4417-A006-5BD463095DC5}" srcOrd="0" destOrd="0" presId="urn:microsoft.com/office/officeart/2005/8/layout/list1"/>
    <dgm:cxn modelId="{3D905B78-A3A6-445E-81C5-CF11C4B05973}" type="presOf" srcId="{D0C641A3-2D51-4E72-AF55-50A5313AFDA7}" destId="{6D64F832-8A2E-4B1E-8120-7F6D11E789FC}" srcOrd="0" destOrd="0" presId="urn:microsoft.com/office/officeart/2005/8/layout/list1"/>
    <dgm:cxn modelId="{B563F984-DD75-4F55-93E1-ADB352C36835}" type="presOf" srcId="{84758569-E18A-47C6-B563-157F9A81184E}" destId="{857708D8-C171-4E79-9162-CC68307DEA04}" srcOrd="0" destOrd="0" presId="urn:microsoft.com/office/officeart/2005/8/layout/list1"/>
    <dgm:cxn modelId="{8BF7B88B-C413-4575-BC1F-BEFB6FE0DAB3}" type="presOf" srcId="{2AEFDC0B-8600-4E54-9B87-DC4AE57B8B9F}" destId="{640181D5-578E-4BAF-9C0E-CFC5DCA978E6}" srcOrd="0" destOrd="2" presId="urn:microsoft.com/office/officeart/2005/8/layout/list1"/>
    <dgm:cxn modelId="{F41F4492-7CF3-4FEC-B558-1EDC0ED2EDFC}" srcId="{7D4C3FF6-0D0A-4C01-95BB-C843812D0027}" destId="{D0C641A3-2D51-4E72-AF55-50A5313AFDA7}" srcOrd="0" destOrd="0" parTransId="{DA654306-AA66-41CF-801B-3A5CE65BDED3}" sibTransId="{83FF8C84-A1F6-479F-BDF9-5057EE64F46F}"/>
    <dgm:cxn modelId="{B4E76C9D-7462-4448-AADC-29789166CDD7}" type="presOf" srcId="{E5DB6F76-556D-4306-BCD7-9BED46E2F517}" destId="{640181D5-578E-4BAF-9C0E-CFC5DCA978E6}" srcOrd="0" destOrd="0" presId="urn:microsoft.com/office/officeart/2005/8/layout/list1"/>
    <dgm:cxn modelId="{78CD5FB1-47F5-456D-8807-C326B6794277}" srcId="{84758569-E18A-47C6-B563-157F9A81184E}" destId="{40EB7450-47CB-4376-AF6D-919A538A54A9}" srcOrd="0" destOrd="0" parTransId="{A48F3C40-5D65-4CD0-B655-DC505F81E5E6}" sibTransId="{FDD4507C-E712-44C2-8AB2-B7C53B405050}"/>
    <dgm:cxn modelId="{E168A6B1-F479-40B4-99B6-2BCDDC2F8653}" type="presOf" srcId="{C05382E0-41C3-48F8-93B4-6A3F9B3E56C6}" destId="{640181D5-578E-4BAF-9C0E-CFC5DCA978E6}" srcOrd="0" destOrd="3" presId="urn:microsoft.com/office/officeart/2005/8/layout/list1"/>
    <dgm:cxn modelId="{6BC4EDC7-C580-463D-A712-8CF49CC1B371}" type="presOf" srcId="{BF5C4972-2DAC-4A1E-8A2C-EF824D6D84EE}" destId="{640181D5-578E-4BAF-9C0E-CFC5DCA978E6}" srcOrd="0" destOrd="1" presId="urn:microsoft.com/office/officeart/2005/8/layout/list1"/>
    <dgm:cxn modelId="{96DE59FA-58C1-4E90-A1EE-FBFA77E4B98A}" srcId="{40EB7450-47CB-4376-AF6D-919A538A54A9}" destId="{C05382E0-41C3-48F8-93B4-6A3F9B3E56C6}" srcOrd="3" destOrd="0" parTransId="{E73E9615-A43B-4D00-94C7-851C2A12309E}" sibTransId="{4EDB84B0-DC26-4E64-8D3B-9810EF110906}"/>
    <dgm:cxn modelId="{6AA47ABB-9F1A-4FC0-995F-AF1C5FEB0646}" type="presParOf" srcId="{857708D8-C171-4E79-9162-CC68307DEA04}" destId="{4376E32A-CD19-47BF-A2D7-F03FCBE37883}" srcOrd="0" destOrd="0" presId="urn:microsoft.com/office/officeart/2005/8/layout/list1"/>
    <dgm:cxn modelId="{2900499E-7514-46EA-8A0F-046C3EE6C19B}" type="presParOf" srcId="{4376E32A-CD19-47BF-A2D7-F03FCBE37883}" destId="{980BF32D-55D5-4EFC-8BC5-565E133B92EC}" srcOrd="0" destOrd="0" presId="urn:microsoft.com/office/officeart/2005/8/layout/list1"/>
    <dgm:cxn modelId="{53C1CA6A-F478-483C-A893-DB233887465D}" type="presParOf" srcId="{4376E32A-CD19-47BF-A2D7-F03FCBE37883}" destId="{11AEFF25-EBB6-4711-AC82-FB5198BE00A1}" srcOrd="1" destOrd="0" presId="urn:microsoft.com/office/officeart/2005/8/layout/list1"/>
    <dgm:cxn modelId="{62CF5383-C836-4B51-8013-5B70CF64958D}" type="presParOf" srcId="{857708D8-C171-4E79-9162-CC68307DEA04}" destId="{C5E98DC1-F5F3-45EE-9AF5-186298C38D3F}" srcOrd="1" destOrd="0" presId="urn:microsoft.com/office/officeart/2005/8/layout/list1"/>
    <dgm:cxn modelId="{68158543-CA58-49F6-9FB8-D543C10F6405}" type="presParOf" srcId="{857708D8-C171-4E79-9162-CC68307DEA04}" destId="{640181D5-578E-4BAF-9C0E-CFC5DCA978E6}" srcOrd="2" destOrd="0" presId="urn:microsoft.com/office/officeart/2005/8/layout/list1"/>
    <dgm:cxn modelId="{FF822BFA-F19F-4A05-9904-E8A0AC565E85}" type="presParOf" srcId="{857708D8-C171-4E79-9162-CC68307DEA04}" destId="{8EE5CB9C-B788-4B3D-8F81-0F90FD00D9E1}" srcOrd="3" destOrd="0" presId="urn:microsoft.com/office/officeart/2005/8/layout/list1"/>
    <dgm:cxn modelId="{3DD047BD-C3DC-4469-932D-1438AC60A540}" type="presParOf" srcId="{857708D8-C171-4E79-9162-CC68307DEA04}" destId="{E0310CBC-B985-4A2D-91D7-FD6871D97D41}" srcOrd="4" destOrd="0" presId="urn:microsoft.com/office/officeart/2005/8/layout/list1"/>
    <dgm:cxn modelId="{7CF87315-391D-4696-8759-20A982851775}" type="presParOf" srcId="{E0310CBC-B985-4A2D-91D7-FD6871D97D41}" destId="{80704D1D-09BF-4417-A006-5BD463095DC5}" srcOrd="0" destOrd="0" presId="urn:microsoft.com/office/officeart/2005/8/layout/list1"/>
    <dgm:cxn modelId="{FC0BD717-558D-4A5E-A236-F79665AE4937}" type="presParOf" srcId="{E0310CBC-B985-4A2D-91D7-FD6871D97D41}" destId="{18EC3226-0F8C-43D5-A566-3A5B43C97098}" srcOrd="1" destOrd="0" presId="urn:microsoft.com/office/officeart/2005/8/layout/list1"/>
    <dgm:cxn modelId="{74F6FD64-8F4A-4C6B-9659-6BE18A667592}" type="presParOf" srcId="{857708D8-C171-4E79-9162-CC68307DEA04}" destId="{7DC68A12-F697-4E8C-9956-841E23CE468B}" srcOrd="5" destOrd="0" presId="urn:microsoft.com/office/officeart/2005/8/layout/list1"/>
    <dgm:cxn modelId="{50D1D5EF-01F1-466A-8E82-9336643D5963}" type="presParOf" srcId="{857708D8-C171-4E79-9162-CC68307DEA04}" destId="{6D64F832-8A2E-4B1E-8120-7F6D11E789FC}"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5.xml><?xml version="1.0" encoding="utf-8"?>
<dgm:dataModel xmlns:dgm="http://schemas.openxmlformats.org/drawingml/2006/diagram" xmlns:a="http://schemas.openxmlformats.org/drawingml/2006/main">
  <dgm:ptLst>
    <dgm:pt modelId="{84758569-E18A-47C6-B563-157F9A81184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7D4C3FF6-0D0A-4C01-95BB-C843812D0027}">
      <dgm:prSet/>
      <dgm:spPr/>
      <dgm:t>
        <a:bodyPr/>
        <a:lstStyle/>
        <a:p>
          <a:r>
            <a:rPr lang="en-US" dirty="0"/>
            <a:t>Enterprise Value Multiples</a:t>
          </a:r>
        </a:p>
      </dgm:t>
    </dgm:pt>
    <dgm:pt modelId="{13D1F992-8521-4C74-92B6-FF0B7BEDC6CA}" type="parTrans" cxnId="{1619974D-827C-4F43-80C1-5E2F50816BCD}">
      <dgm:prSet/>
      <dgm:spPr/>
      <dgm:t>
        <a:bodyPr/>
        <a:lstStyle/>
        <a:p>
          <a:endParaRPr lang="en-US"/>
        </a:p>
      </dgm:t>
    </dgm:pt>
    <dgm:pt modelId="{22467F2D-6D04-407A-A49E-33A5571FB341}" type="sibTrans" cxnId="{1619974D-827C-4F43-80C1-5E2F50816BCD}">
      <dgm:prSet/>
      <dgm:spPr/>
      <dgm:t>
        <a:bodyPr/>
        <a:lstStyle/>
        <a:p>
          <a:endParaRPr lang="en-US"/>
        </a:p>
      </dgm:t>
    </dgm:pt>
    <dgm:pt modelId="{C65F6449-F6A5-4CA4-B3BE-21B9489BA480}">
      <dgm:prSet/>
      <dgm:spPr/>
      <dgm:t>
        <a:bodyPr/>
        <a:lstStyle/>
        <a:p>
          <a:r>
            <a:rPr lang="en-US" dirty="0">
              <a:solidFill>
                <a:schemeClr val="tx1"/>
              </a:solidFill>
            </a:rPr>
            <a:t>Rationales: </a:t>
          </a:r>
          <a:r>
            <a:rPr lang="en-US" baseline="0" dirty="0">
              <a:solidFill>
                <a:schemeClr val="tx1"/>
              </a:solidFill>
            </a:rPr>
            <a:t>Useful for comparing firms of different leverage and capital utilization, u</a:t>
          </a:r>
          <a:r>
            <a:rPr lang="en-US" dirty="0">
              <a:solidFill>
                <a:schemeClr val="tx1"/>
              </a:solidFill>
            </a:rPr>
            <a:t>sually positive</a:t>
          </a:r>
        </a:p>
      </dgm:t>
    </dgm:pt>
    <dgm:pt modelId="{04A20FE0-8B57-4216-9B1A-5A20F880FDE4}" type="parTrans" cxnId="{153A1A61-2149-4D17-AA3F-C81754A8220B}">
      <dgm:prSet/>
      <dgm:spPr/>
      <dgm:t>
        <a:bodyPr/>
        <a:lstStyle/>
        <a:p>
          <a:endParaRPr lang="en-US"/>
        </a:p>
      </dgm:t>
    </dgm:pt>
    <dgm:pt modelId="{D185EF03-F862-4B6A-B46D-A9A8E392DE98}" type="sibTrans" cxnId="{153A1A61-2149-4D17-AA3F-C81754A8220B}">
      <dgm:prSet/>
      <dgm:spPr/>
      <dgm:t>
        <a:bodyPr/>
        <a:lstStyle/>
        <a:p>
          <a:endParaRPr lang="en-US"/>
        </a:p>
      </dgm:t>
    </dgm:pt>
    <dgm:pt modelId="{13A0C213-5713-435A-B521-6336ABA38877}">
      <dgm:prSet/>
      <dgm:spPr/>
      <dgm:t>
        <a:bodyPr/>
        <a:lstStyle/>
        <a:p>
          <a:pPr rtl="0"/>
          <a:r>
            <a:rPr lang="en-US" dirty="0">
              <a:solidFill>
                <a:schemeClr val="tx1"/>
              </a:solidFill>
            </a:rPr>
            <a:t>Drawbacks: </a:t>
          </a:r>
          <a:r>
            <a:rPr lang="en-US" dirty="0">
              <a:solidFill>
                <a:schemeClr val="tx1"/>
              </a:solidFill>
              <a:latin typeface="Arial" charset="0"/>
              <a:ea typeface="+mn-ea"/>
              <a:cs typeface="+mn-cs"/>
            </a:rPr>
            <a:t>Exaggerates cash flow, </a:t>
          </a:r>
          <a:r>
            <a:rPr lang="en-US" dirty="0">
              <a:solidFill>
                <a:schemeClr val="tx1"/>
              </a:solidFill>
            </a:rPr>
            <a:t>FCFF more strongly grounded</a:t>
          </a:r>
        </a:p>
      </dgm:t>
    </dgm:pt>
    <dgm:pt modelId="{90EA4634-2089-4ED1-93C5-94ECCC43A853}" type="parTrans" cxnId="{5BC2D95D-2AF7-4F99-B926-C53D0E57E23F}">
      <dgm:prSet/>
      <dgm:spPr/>
      <dgm:t>
        <a:bodyPr/>
        <a:lstStyle/>
        <a:p>
          <a:endParaRPr lang="en-US"/>
        </a:p>
      </dgm:t>
    </dgm:pt>
    <dgm:pt modelId="{19F3EF5A-6496-48CE-8356-2769B33EC908}" type="sibTrans" cxnId="{5BC2D95D-2AF7-4F99-B926-C53D0E57E23F}">
      <dgm:prSet/>
      <dgm:spPr/>
      <dgm:t>
        <a:bodyPr/>
        <a:lstStyle/>
        <a:p>
          <a:endParaRPr lang="en-US"/>
        </a:p>
      </dgm:t>
    </dgm:pt>
    <dgm:pt modelId="{08CEF452-45D7-4C47-B859-A5F3C2E389AD}">
      <dgm:prSet/>
      <dgm:spPr/>
      <dgm:t>
        <a:bodyPr/>
        <a:lstStyle/>
        <a:p>
          <a:pPr rtl="0"/>
          <a:r>
            <a:rPr lang="en-US" dirty="0"/>
            <a:t>EV = Market value of stock + Debt – Cash – Investments</a:t>
          </a:r>
          <a:endParaRPr lang="en-US" dirty="0">
            <a:solidFill>
              <a:schemeClr val="bg2"/>
            </a:solidFill>
          </a:endParaRPr>
        </a:p>
      </dgm:t>
    </dgm:pt>
    <dgm:pt modelId="{7570ACB4-60CE-411D-A2BA-0F88915E0E8B}" type="parTrans" cxnId="{2D1E939A-3BEB-4F81-9C07-2B603DC56A18}">
      <dgm:prSet/>
      <dgm:spPr/>
      <dgm:t>
        <a:bodyPr/>
        <a:lstStyle/>
        <a:p>
          <a:endParaRPr lang="en-US"/>
        </a:p>
      </dgm:t>
    </dgm:pt>
    <dgm:pt modelId="{B3507E09-74E2-41CA-84EE-F2701B27A05E}" type="sibTrans" cxnId="{2D1E939A-3BEB-4F81-9C07-2B603DC56A18}">
      <dgm:prSet/>
      <dgm:spPr/>
      <dgm:t>
        <a:bodyPr/>
        <a:lstStyle/>
        <a:p>
          <a:endParaRPr lang="en-US"/>
        </a:p>
      </dgm:t>
    </dgm:pt>
    <dgm:pt modelId="{02699153-7B55-4563-884D-1F8CF9F55801}">
      <dgm:prSet phldrT="[Text]"/>
      <dgm:spPr/>
      <dgm:t>
        <a:bodyPr/>
        <a:lstStyle/>
        <a:p>
          <a:r>
            <a:rPr lang="en-US" dirty="0"/>
            <a:t>Inverse Price Ratios</a:t>
          </a:r>
        </a:p>
      </dgm:t>
    </dgm:pt>
    <dgm:pt modelId="{06FE15BB-273F-437F-B9C3-A1D40B7897D4}" type="parTrans" cxnId="{B3C33117-B60A-45DE-8EF8-629E3940337E}">
      <dgm:prSet/>
      <dgm:spPr/>
      <dgm:t>
        <a:bodyPr/>
        <a:lstStyle/>
        <a:p>
          <a:endParaRPr lang="en-US"/>
        </a:p>
      </dgm:t>
    </dgm:pt>
    <dgm:pt modelId="{60C0E265-B6C7-4D8A-9787-D0F4913B7649}" type="sibTrans" cxnId="{B3C33117-B60A-45DE-8EF8-629E3940337E}">
      <dgm:prSet/>
      <dgm:spPr/>
      <dgm:t>
        <a:bodyPr/>
        <a:lstStyle/>
        <a:p>
          <a:endParaRPr lang="en-US"/>
        </a:p>
      </dgm:t>
    </dgm:pt>
    <dgm:pt modelId="{97C06F17-D4FD-4E03-868B-B8F87C8ED1D3}">
      <dgm:prSet/>
      <dgm:spPr/>
      <dgm:t>
        <a:bodyPr/>
        <a:lstStyle/>
        <a:p>
          <a:r>
            <a:rPr lang="en-US" baseline="0" dirty="0">
              <a:solidFill>
                <a:schemeClr val="tx1"/>
              </a:solidFill>
            </a:rPr>
            <a:t>Useful when </a:t>
          </a:r>
          <a:r>
            <a:rPr lang="en-US" dirty="0">
              <a:solidFill>
                <a:schemeClr val="tx1"/>
              </a:solidFill>
            </a:rPr>
            <a:t>denominators are </a:t>
          </a:r>
          <a:r>
            <a:rPr lang="en-US" baseline="0" dirty="0">
              <a:solidFill>
                <a:schemeClr val="tx1"/>
              </a:solidFill>
            </a:rPr>
            <a:t>s</a:t>
          </a:r>
          <a:r>
            <a:rPr lang="en-US" dirty="0">
              <a:solidFill>
                <a:schemeClr val="tx1"/>
              </a:solidFill>
            </a:rPr>
            <a:t>mall, low</a:t>
          </a:r>
          <a:r>
            <a:rPr lang="en-US" dirty="0"/>
            <a:t>, or negative (e.g., earnings)</a:t>
          </a:r>
          <a:endParaRPr lang="en-US" b="0" dirty="0">
            <a:solidFill>
              <a:schemeClr val="bg2"/>
            </a:solidFill>
          </a:endParaRPr>
        </a:p>
      </dgm:t>
    </dgm:pt>
    <dgm:pt modelId="{E42BA52D-32F8-42C1-8E95-CB6E952EC914}" type="parTrans" cxnId="{7C438F91-308B-4ED2-8256-5E84AF341613}">
      <dgm:prSet/>
      <dgm:spPr/>
      <dgm:t>
        <a:bodyPr/>
        <a:lstStyle/>
        <a:p>
          <a:endParaRPr lang="en-US"/>
        </a:p>
      </dgm:t>
    </dgm:pt>
    <dgm:pt modelId="{B6295B5B-BE1E-4A9D-A425-3791DFF3AC25}" type="sibTrans" cxnId="{7C438F91-308B-4ED2-8256-5E84AF341613}">
      <dgm:prSet/>
      <dgm:spPr/>
      <dgm:t>
        <a:bodyPr/>
        <a:lstStyle/>
        <a:p>
          <a:endParaRPr lang="en-US"/>
        </a:p>
      </dgm:t>
    </dgm:pt>
    <dgm:pt modelId="{6F14370C-D34C-435A-9853-BE37038FC257}">
      <dgm:prSet/>
      <dgm:spPr/>
      <dgm:t>
        <a:bodyPr/>
        <a:lstStyle/>
        <a:p>
          <a:pPr rtl="0"/>
          <a:r>
            <a:rPr lang="en-US" b="0" i="0" u="none" dirty="0"/>
            <a:t>Earnings</a:t>
          </a:r>
          <a:r>
            <a:rPr lang="en-US" b="0" i="0" u="none" baseline="0" dirty="0"/>
            <a:t> yield, </a:t>
          </a:r>
          <a:r>
            <a:rPr lang="en-US" b="0" i="0" u="none" dirty="0"/>
            <a:t>book-to-market</a:t>
          </a:r>
          <a:r>
            <a:rPr lang="en-US" b="0" i="0" u="none" baseline="0" dirty="0"/>
            <a:t>, </a:t>
          </a:r>
          <a:r>
            <a:rPr lang="en-US" b="0" i="0" u="none" dirty="0"/>
            <a:t>sales-to-price, cash flow </a:t>
          </a:r>
          <a:r>
            <a:rPr lang="en-US" b="0" i="0" u="none" baseline="0" dirty="0"/>
            <a:t>yield, and </a:t>
          </a:r>
          <a:r>
            <a:rPr lang="en-US" b="0" i="0" u="none" dirty="0"/>
            <a:t>dividend</a:t>
          </a:r>
          <a:r>
            <a:rPr lang="en-US" b="0" i="0" u="none" baseline="0" dirty="0"/>
            <a:t> yield</a:t>
          </a:r>
          <a:endParaRPr lang="en-US" b="0" dirty="0">
            <a:solidFill>
              <a:schemeClr val="bg2"/>
            </a:solidFill>
          </a:endParaRPr>
        </a:p>
      </dgm:t>
    </dgm:pt>
    <dgm:pt modelId="{A6BEEA9F-C633-4AC2-929D-CF6FAD39C276}" type="parTrans" cxnId="{A28C6A5C-8E8A-4895-A2A0-98370FB05D1B}">
      <dgm:prSet/>
      <dgm:spPr/>
      <dgm:t>
        <a:bodyPr/>
        <a:lstStyle/>
        <a:p>
          <a:endParaRPr lang="en-US"/>
        </a:p>
      </dgm:t>
    </dgm:pt>
    <dgm:pt modelId="{B5314808-4B79-4BCB-A86C-E8A99611E5BA}" type="sibTrans" cxnId="{A28C6A5C-8E8A-4895-A2A0-98370FB05D1B}">
      <dgm:prSet/>
      <dgm:spPr/>
      <dgm:t>
        <a:bodyPr/>
        <a:lstStyle/>
        <a:p>
          <a:endParaRPr lang="en-US"/>
        </a:p>
      </dgm:t>
    </dgm:pt>
    <dgm:pt modelId="{857708D8-C171-4E79-9162-CC68307DEA04}" type="pres">
      <dgm:prSet presAssocID="{84758569-E18A-47C6-B563-157F9A81184E}" presName="linear" presStyleCnt="0">
        <dgm:presLayoutVars>
          <dgm:dir/>
          <dgm:animLvl val="lvl"/>
          <dgm:resizeHandles val="exact"/>
        </dgm:presLayoutVars>
      </dgm:prSet>
      <dgm:spPr/>
    </dgm:pt>
    <dgm:pt modelId="{530BA1AD-D4CF-4646-9912-86D8ED4A11E6}" type="pres">
      <dgm:prSet presAssocID="{02699153-7B55-4563-884D-1F8CF9F55801}" presName="parentLin" presStyleCnt="0"/>
      <dgm:spPr/>
    </dgm:pt>
    <dgm:pt modelId="{265BDDC1-4286-42FA-815B-6AC6F4BEB3A6}" type="pres">
      <dgm:prSet presAssocID="{02699153-7B55-4563-884D-1F8CF9F55801}" presName="parentLeftMargin" presStyleLbl="node1" presStyleIdx="0" presStyleCnt="2"/>
      <dgm:spPr/>
    </dgm:pt>
    <dgm:pt modelId="{67BAA568-F1B9-492D-B92F-906A0B928B31}" type="pres">
      <dgm:prSet presAssocID="{02699153-7B55-4563-884D-1F8CF9F55801}" presName="parentText" presStyleLbl="node1" presStyleIdx="0" presStyleCnt="2" custScaleX="119949">
        <dgm:presLayoutVars>
          <dgm:chMax val="0"/>
          <dgm:bulletEnabled val="1"/>
        </dgm:presLayoutVars>
      </dgm:prSet>
      <dgm:spPr/>
    </dgm:pt>
    <dgm:pt modelId="{A7C6098C-D9DE-4C06-A5A7-50F055D5F562}" type="pres">
      <dgm:prSet presAssocID="{02699153-7B55-4563-884D-1F8CF9F55801}" presName="negativeSpace" presStyleCnt="0"/>
      <dgm:spPr/>
    </dgm:pt>
    <dgm:pt modelId="{117AF9EA-0AF4-4961-8903-4BA4371FD0CD}" type="pres">
      <dgm:prSet presAssocID="{02699153-7B55-4563-884D-1F8CF9F55801}" presName="childText" presStyleLbl="conFgAcc1" presStyleIdx="0" presStyleCnt="2">
        <dgm:presLayoutVars>
          <dgm:bulletEnabled val="1"/>
        </dgm:presLayoutVars>
      </dgm:prSet>
      <dgm:spPr/>
    </dgm:pt>
    <dgm:pt modelId="{21F84C4B-26E6-46AB-B79F-8B7F0B249073}" type="pres">
      <dgm:prSet presAssocID="{60C0E265-B6C7-4D8A-9787-D0F4913B7649}" presName="spaceBetweenRectangles" presStyleCnt="0"/>
      <dgm:spPr/>
    </dgm:pt>
    <dgm:pt modelId="{E0310CBC-B985-4A2D-91D7-FD6871D97D41}" type="pres">
      <dgm:prSet presAssocID="{7D4C3FF6-0D0A-4C01-95BB-C843812D0027}" presName="parentLin" presStyleCnt="0"/>
      <dgm:spPr/>
    </dgm:pt>
    <dgm:pt modelId="{80704D1D-09BF-4417-A006-5BD463095DC5}" type="pres">
      <dgm:prSet presAssocID="{7D4C3FF6-0D0A-4C01-95BB-C843812D0027}" presName="parentLeftMargin" presStyleLbl="node1" presStyleIdx="0" presStyleCnt="2"/>
      <dgm:spPr/>
    </dgm:pt>
    <dgm:pt modelId="{18EC3226-0F8C-43D5-A566-3A5B43C97098}" type="pres">
      <dgm:prSet presAssocID="{7D4C3FF6-0D0A-4C01-95BB-C843812D0027}" presName="parentText" presStyleLbl="node1" presStyleIdx="1" presStyleCnt="2">
        <dgm:presLayoutVars>
          <dgm:chMax val="0"/>
          <dgm:bulletEnabled val="1"/>
        </dgm:presLayoutVars>
      </dgm:prSet>
      <dgm:spPr/>
    </dgm:pt>
    <dgm:pt modelId="{7DC68A12-F697-4E8C-9956-841E23CE468B}" type="pres">
      <dgm:prSet presAssocID="{7D4C3FF6-0D0A-4C01-95BB-C843812D0027}" presName="negativeSpace" presStyleCnt="0"/>
      <dgm:spPr/>
    </dgm:pt>
    <dgm:pt modelId="{6D64F832-8A2E-4B1E-8120-7F6D11E789FC}" type="pres">
      <dgm:prSet presAssocID="{7D4C3FF6-0D0A-4C01-95BB-C843812D0027}" presName="childText" presStyleLbl="conFgAcc1" presStyleIdx="1" presStyleCnt="2">
        <dgm:presLayoutVars>
          <dgm:bulletEnabled val="1"/>
        </dgm:presLayoutVars>
      </dgm:prSet>
      <dgm:spPr/>
    </dgm:pt>
  </dgm:ptLst>
  <dgm:cxnLst>
    <dgm:cxn modelId="{015F660C-4D50-4BF7-8894-13F20921126D}" type="presOf" srcId="{6F14370C-D34C-435A-9853-BE37038FC257}" destId="{117AF9EA-0AF4-4961-8903-4BA4371FD0CD}" srcOrd="0" destOrd="1" presId="urn:microsoft.com/office/officeart/2005/8/layout/list1"/>
    <dgm:cxn modelId="{B3C33117-B60A-45DE-8EF8-629E3940337E}" srcId="{84758569-E18A-47C6-B563-157F9A81184E}" destId="{02699153-7B55-4563-884D-1F8CF9F55801}" srcOrd="0" destOrd="0" parTransId="{06FE15BB-273F-437F-B9C3-A1D40B7897D4}" sibTransId="{60C0E265-B6C7-4D8A-9787-D0F4913B7649}"/>
    <dgm:cxn modelId="{A28C6A5C-8E8A-4895-A2A0-98370FB05D1B}" srcId="{02699153-7B55-4563-884D-1F8CF9F55801}" destId="{6F14370C-D34C-435A-9853-BE37038FC257}" srcOrd="1" destOrd="0" parTransId="{A6BEEA9F-C633-4AC2-929D-CF6FAD39C276}" sibTransId="{B5314808-4B79-4BCB-A86C-E8A99611E5BA}"/>
    <dgm:cxn modelId="{5BC2D95D-2AF7-4F99-B926-C53D0E57E23F}" srcId="{7D4C3FF6-0D0A-4C01-95BB-C843812D0027}" destId="{13A0C213-5713-435A-B521-6336ABA38877}" srcOrd="2" destOrd="0" parTransId="{90EA4634-2089-4ED1-93C5-94ECCC43A853}" sibTransId="{19F3EF5A-6496-48CE-8356-2769B33EC908}"/>
    <dgm:cxn modelId="{153A1A61-2149-4D17-AA3F-C81754A8220B}" srcId="{7D4C3FF6-0D0A-4C01-95BB-C843812D0027}" destId="{C65F6449-F6A5-4CA4-B3BE-21B9489BA480}" srcOrd="1" destOrd="0" parTransId="{04A20FE0-8B57-4216-9B1A-5A20F880FDE4}" sibTransId="{D185EF03-F862-4B6A-B46D-A9A8E392DE98}"/>
    <dgm:cxn modelId="{A02C2943-E849-49DC-8CDA-2D036618614B}" type="presOf" srcId="{08CEF452-45D7-4C47-B859-A5F3C2E389AD}" destId="{6D64F832-8A2E-4B1E-8120-7F6D11E789FC}" srcOrd="0" destOrd="0" presId="urn:microsoft.com/office/officeart/2005/8/layout/list1"/>
    <dgm:cxn modelId="{1619974D-827C-4F43-80C1-5E2F50816BCD}" srcId="{84758569-E18A-47C6-B563-157F9A81184E}" destId="{7D4C3FF6-0D0A-4C01-95BB-C843812D0027}" srcOrd="1" destOrd="0" parTransId="{13D1F992-8521-4C74-92B6-FF0B7BEDC6CA}" sibTransId="{22467F2D-6D04-407A-A49E-33A5571FB341}"/>
    <dgm:cxn modelId="{4A56646F-E411-4D91-AB34-88AAD03FA1E6}" type="presOf" srcId="{02699153-7B55-4563-884D-1F8CF9F55801}" destId="{67BAA568-F1B9-492D-B92F-906A0B928B31}" srcOrd="1" destOrd="0" presId="urn:microsoft.com/office/officeart/2005/8/layout/list1"/>
    <dgm:cxn modelId="{3356726F-5A31-402F-951E-F49280E5E282}" type="presOf" srcId="{7D4C3FF6-0D0A-4C01-95BB-C843812D0027}" destId="{80704D1D-09BF-4417-A006-5BD463095DC5}" srcOrd="0" destOrd="0" presId="urn:microsoft.com/office/officeart/2005/8/layout/list1"/>
    <dgm:cxn modelId="{C653C374-B957-4671-BF9A-BDE51BF85493}" type="presOf" srcId="{84758569-E18A-47C6-B563-157F9A81184E}" destId="{857708D8-C171-4E79-9162-CC68307DEA04}" srcOrd="0" destOrd="0" presId="urn:microsoft.com/office/officeart/2005/8/layout/list1"/>
    <dgm:cxn modelId="{7C438F91-308B-4ED2-8256-5E84AF341613}" srcId="{02699153-7B55-4563-884D-1F8CF9F55801}" destId="{97C06F17-D4FD-4E03-868B-B8F87C8ED1D3}" srcOrd="0" destOrd="0" parTransId="{E42BA52D-32F8-42C1-8E95-CB6E952EC914}" sibTransId="{B6295B5B-BE1E-4A9D-A425-3791DFF3AC25}"/>
    <dgm:cxn modelId="{7842E497-776E-4934-8BEF-C1987BC0AC5B}" type="presOf" srcId="{02699153-7B55-4563-884D-1F8CF9F55801}" destId="{265BDDC1-4286-42FA-815B-6AC6F4BEB3A6}" srcOrd="0" destOrd="0" presId="urn:microsoft.com/office/officeart/2005/8/layout/list1"/>
    <dgm:cxn modelId="{2D1E939A-3BEB-4F81-9C07-2B603DC56A18}" srcId="{7D4C3FF6-0D0A-4C01-95BB-C843812D0027}" destId="{08CEF452-45D7-4C47-B859-A5F3C2E389AD}" srcOrd="0" destOrd="0" parTransId="{7570ACB4-60CE-411D-A2BA-0F88915E0E8B}" sibTransId="{B3507E09-74E2-41CA-84EE-F2701B27A05E}"/>
    <dgm:cxn modelId="{B867BAAD-B60D-4EDF-B74D-039F3E16810F}" type="presOf" srcId="{13A0C213-5713-435A-B521-6336ABA38877}" destId="{6D64F832-8A2E-4B1E-8120-7F6D11E789FC}" srcOrd="0" destOrd="2" presId="urn:microsoft.com/office/officeart/2005/8/layout/list1"/>
    <dgm:cxn modelId="{CF3611C0-D380-48B5-8037-4C38EDF95042}" type="presOf" srcId="{7D4C3FF6-0D0A-4C01-95BB-C843812D0027}" destId="{18EC3226-0F8C-43D5-A566-3A5B43C97098}" srcOrd="1" destOrd="0" presId="urn:microsoft.com/office/officeart/2005/8/layout/list1"/>
    <dgm:cxn modelId="{C60C9DCE-DB45-4041-B4AE-A8F17B10D6AF}" type="presOf" srcId="{97C06F17-D4FD-4E03-868B-B8F87C8ED1D3}" destId="{117AF9EA-0AF4-4961-8903-4BA4371FD0CD}" srcOrd="0" destOrd="0" presId="urn:microsoft.com/office/officeart/2005/8/layout/list1"/>
    <dgm:cxn modelId="{D5C194DC-4405-49E6-8B3F-B5D4B0259756}" type="presOf" srcId="{C65F6449-F6A5-4CA4-B3BE-21B9489BA480}" destId="{6D64F832-8A2E-4B1E-8120-7F6D11E789FC}" srcOrd="0" destOrd="1" presId="urn:microsoft.com/office/officeart/2005/8/layout/list1"/>
    <dgm:cxn modelId="{3763FCF3-357F-4F38-AA83-912D16CFC6BB}" type="presParOf" srcId="{857708D8-C171-4E79-9162-CC68307DEA04}" destId="{530BA1AD-D4CF-4646-9912-86D8ED4A11E6}" srcOrd="0" destOrd="0" presId="urn:microsoft.com/office/officeart/2005/8/layout/list1"/>
    <dgm:cxn modelId="{357ED186-8CDD-4B21-A6CF-CEC5A54407C9}" type="presParOf" srcId="{530BA1AD-D4CF-4646-9912-86D8ED4A11E6}" destId="{265BDDC1-4286-42FA-815B-6AC6F4BEB3A6}" srcOrd="0" destOrd="0" presId="urn:microsoft.com/office/officeart/2005/8/layout/list1"/>
    <dgm:cxn modelId="{768D698A-9B60-4375-B961-C331FDAC0C19}" type="presParOf" srcId="{530BA1AD-D4CF-4646-9912-86D8ED4A11E6}" destId="{67BAA568-F1B9-492D-B92F-906A0B928B31}" srcOrd="1" destOrd="0" presId="urn:microsoft.com/office/officeart/2005/8/layout/list1"/>
    <dgm:cxn modelId="{903E1655-4787-4F02-A290-8686CC61449C}" type="presParOf" srcId="{857708D8-C171-4E79-9162-CC68307DEA04}" destId="{A7C6098C-D9DE-4C06-A5A7-50F055D5F562}" srcOrd="1" destOrd="0" presId="urn:microsoft.com/office/officeart/2005/8/layout/list1"/>
    <dgm:cxn modelId="{52C42252-AB27-4C15-9549-7DDA13CB6598}" type="presParOf" srcId="{857708D8-C171-4E79-9162-CC68307DEA04}" destId="{117AF9EA-0AF4-4961-8903-4BA4371FD0CD}" srcOrd="2" destOrd="0" presId="urn:microsoft.com/office/officeart/2005/8/layout/list1"/>
    <dgm:cxn modelId="{5A505BA5-AB4F-494A-B5F4-0F1475215ED5}" type="presParOf" srcId="{857708D8-C171-4E79-9162-CC68307DEA04}" destId="{21F84C4B-26E6-46AB-B79F-8B7F0B249073}" srcOrd="3" destOrd="0" presId="urn:microsoft.com/office/officeart/2005/8/layout/list1"/>
    <dgm:cxn modelId="{975829FD-2D68-48A5-B53C-271FDF5CFAA8}" type="presParOf" srcId="{857708D8-C171-4E79-9162-CC68307DEA04}" destId="{E0310CBC-B985-4A2D-91D7-FD6871D97D41}" srcOrd="4" destOrd="0" presId="urn:microsoft.com/office/officeart/2005/8/layout/list1"/>
    <dgm:cxn modelId="{CC8FCBB1-0332-4D09-9E41-FF86F064D1EA}" type="presParOf" srcId="{E0310CBC-B985-4A2D-91D7-FD6871D97D41}" destId="{80704D1D-09BF-4417-A006-5BD463095DC5}" srcOrd="0" destOrd="0" presId="urn:microsoft.com/office/officeart/2005/8/layout/list1"/>
    <dgm:cxn modelId="{9B545BB3-4D51-4A23-957C-EAE18A2098FD}" type="presParOf" srcId="{E0310CBC-B985-4A2D-91D7-FD6871D97D41}" destId="{18EC3226-0F8C-43D5-A566-3A5B43C97098}" srcOrd="1" destOrd="0" presId="urn:microsoft.com/office/officeart/2005/8/layout/list1"/>
    <dgm:cxn modelId="{2C8E462D-AA24-4AD8-861D-96BB2CCCE91D}" type="presParOf" srcId="{857708D8-C171-4E79-9162-CC68307DEA04}" destId="{7DC68A12-F697-4E8C-9956-841E23CE468B}" srcOrd="5" destOrd="0" presId="urn:microsoft.com/office/officeart/2005/8/layout/list1"/>
    <dgm:cxn modelId="{C8DFD29A-0CDD-44A5-A0DC-3D02831A767F}" type="presParOf" srcId="{857708D8-C171-4E79-9162-CC68307DEA04}" destId="{6D64F832-8A2E-4B1E-8120-7F6D11E789FC}"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6.xml><?xml version="1.0" encoding="utf-8"?>
<dgm:dataModel xmlns:dgm="http://schemas.openxmlformats.org/drawingml/2006/diagram" xmlns:a="http://schemas.openxmlformats.org/drawingml/2006/main">
  <dgm:ptLst>
    <dgm:pt modelId="{84758569-E18A-47C6-B563-157F9A81184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DFD93A6E-862A-4540-8977-A2E879C2CA2C}">
      <dgm:prSet phldrT="[Text]" custT="1"/>
      <dgm:spPr/>
      <dgm:t>
        <a:bodyPr/>
        <a:lstStyle/>
        <a:p>
          <a:r>
            <a:rPr lang="en-US" sz="3200" dirty="0"/>
            <a:t>Justified Multiples</a:t>
          </a:r>
        </a:p>
      </dgm:t>
    </dgm:pt>
    <dgm:pt modelId="{09726D3C-DA89-4891-9B20-907C376F0620}" type="parTrans" cxnId="{E039F2E6-5377-4207-B3BE-9C118852EDFD}">
      <dgm:prSet/>
      <dgm:spPr/>
      <dgm:t>
        <a:bodyPr/>
        <a:lstStyle/>
        <a:p>
          <a:endParaRPr lang="en-US"/>
        </a:p>
      </dgm:t>
    </dgm:pt>
    <dgm:pt modelId="{87204995-578B-4494-AE4B-D0249003C252}" type="sibTrans" cxnId="{E039F2E6-5377-4207-B3BE-9C118852EDFD}">
      <dgm:prSet/>
      <dgm:spPr/>
      <dgm:t>
        <a:bodyPr/>
        <a:lstStyle/>
        <a:p>
          <a:endParaRPr lang="en-US"/>
        </a:p>
      </dgm:t>
    </dgm:pt>
    <dgm:pt modelId="{DC0E9434-F6EB-47BB-8EB2-F8CC9EA49D77}">
      <dgm:prSet phldrT="[Text]"/>
      <dgm:spPr/>
      <dgm:t>
        <a:bodyPr/>
        <a:lstStyle/>
        <a:p>
          <a:r>
            <a:rPr lang="en-US" dirty="0"/>
            <a:t>P/E: + related to </a:t>
          </a:r>
          <a:r>
            <a:rPr lang="en-US" i="1" dirty="0"/>
            <a:t>g</a:t>
          </a:r>
          <a:r>
            <a:rPr lang="en-US" dirty="0"/>
            <a:t>, – related to </a:t>
          </a:r>
          <a:r>
            <a:rPr lang="en-US" i="1" dirty="0"/>
            <a:t>r</a:t>
          </a:r>
        </a:p>
      </dgm:t>
    </dgm:pt>
    <dgm:pt modelId="{742685AF-C19F-4302-AC72-DC749DF1840A}" type="parTrans" cxnId="{40A216F0-43D9-4E24-BA88-360498810122}">
      <dgm:prSet/>
      <dgm:spPr/>
      <dgm:t>
        <a:bodyPr/>
        <a:lstStyle/>
        <a:p>
          <a:endParaRPr lang="en-US"/>
        </a:p>
      </dgm:t>
    </dgm:pt>
    <dgm:pt modelId="{D27678F2-03EA-44E1-8CBC-9D320435A7A2}" type="sibTrans" cxnId="{40A216F0-43D9-4E24-BA88-360498810122}">
      <dgm:prSet/>
      <dgm:spPr/>
      <dgm:t>
        <a:bodyPr/>
        <a:lstStyle/>
        <a:p>
          <a:endParaRPr lang="en-US"/>
        </a:p>
      </dgm:t>
    </dgm:pt>
    <dgm:pt modelId="{A3069921-FA1D-44F0-B1B2-1A86512566E1}">
      <dgm:prSet phldrT="[Text]"/>
      <dgm:spPr/>
      <dgm:t>
        <a:bodyPr/>
        <a:lstStyle/>
        <a:p>
          <a:r>
            <a:rPr lang="en-US" dirty="0"/>
            <a:t>P/B: + related to ROE, – related to </a:t>
          </a:r>
          <a:r>
            <a:rPr lang="en-US" i="1" dirty="0"/>
            <a:t>r</a:t>
          </a:r>
        </a:p>
      </dgm:t>
    </dgm:pt>
    <dgm:pt modelId="{E2565715-81A6-42D9-87DB-3CC0FA4BFD92}" type="parTrans" cxnId="{A9499229-94B4-4F83-A509-00A77DB762F2}">
      <dgm:prSet/>
      <dgm:spPr/>
      <dgm:t>
        <a:bodyPr/>
        <a:lstStyle/>
        <a:p>
          <a:endParaRPr lang="en-US"/>
        </a:p>
      </dgm:t>
    </dgm:pt>
    <dgm:pt modelId="{4960003C-A16A-4E95-A2AE-17FF30005CD1}" type="sibTrans" cxnId="{A9499229-94B4-4F83-A509-00A77DB762F2}">
      <dgm:prSet/>
      <dgm:spPr/>
      <dgm:t>
        <a:bodyPr/>
        <a:lstStyle/>
        <a:p>
          <a:endParaRPr lang="en-US"/>
        </a:p>
      </dgm:t>
    </dgm:pt>
    <dgm:pt modelId="{06CE35C5-BA8E-4B49-A1CD-0A00C576E303}">
      <dgm:prSet phldrT="[Text]"/>
      <dgm:spPr/>
      <dgm:t>
        <a:bodyPr/>
        <a:lstStyle/>
        <a:p>
          <a:r>
            <a:rPr lang="en-US" dirty="0"/>
            <a:t>P/S: + related to </a:t>
          </a:r>
          <a:r>
            <a:rPr lang="en-US" i="1" dirty="0"/>
            <a:t>g</a:t>
          </a:r>
          <a:r>
            <a:rPr lang="en-US" dirty="0"/>
            <a:t> and PM, – related to </a:t>
          </a:r>
          <a:r>
            <a:rPr lang="en-US" i="1" dirty="0"/>
            <a:t>r</a:t>
          </a:r>
        </a:p>
      </dgm:t>
    </dgm:pt>
    <dgm:pt modelId="{64598DCD-8276-46E9-AFBA-917A01192153}" type="parTrans" cxnId="{EAA13B7C-ABE6-4C64-A6A8-235133B9F109}">
      <dgm:prSet/>
      <dgm:spPr/>
      <dgm:t>
        <a:bodyPr/>
        <a:lstStyle/>
        <a:p>
          <a:endParaRPr lang="en-US"/>
        </a:p>
      </dgm:t>
    </dgm:pt>
    <dgm:pt modelId="{15CA3D87-0B32-4ED4-A02F-FA709FE76877}" type="sibTrans" cxnId="{EAA13B7C-ABE6-4C64-A6A8-235133B9F109}">
      <dgm:prSet/>
      <dgm:spPr/>
      <dgm:t>
        <a:bodyPr/>
        <a:lstStyle/>
        <a:p>
          <a:endParaRPr lang="en-US"/>
        </a:p>
      </dgm:t>
    </dgm:pt>
    <dgm:pt modelId="{FE2DA565-08D6-44A0-9A5A-23A328583693}">
      <dgm:prSet phldrT="[Text]"/>
      <dgm:spPr/>
      <dgm:t>
        <a:bodyPr/>
        <a:lstStyle/>
        <a:p>
          <a:r>
            <a:rPr lang="en-US" dirty="0"/>
            <a:t>P/CF: + related to </a:t>
          </a:r>
          <a:r>
            <a:rPr lang="en-US" i="1" dirty="0"/>
            <a:t>g</a:t>
          </a:r>
          <a:r>
            <a:rPr lang="en-US" dirty="0"/>
            <a:t>, – related to </a:t>
          </a:r>
          <a:r>
            <a:rPr lang="en-US" i="1" dirty="0"/>
            <a:t>r</a:t>
          </a:r>
        </a:p>
      </dgm:t>
    </dgm:pt>
    <dgm:pt modelId="{7DD9AA7D-F627-4053-8038-64514D87F618}" type="parTrans" cxnId="{C48E56A1-49EB-4870-871B-FA00519A2BB6}">
      <dgm:prSet/>
      <dgm:spPr/>
      <dgm:t>
        <a:bodyPr/>
        <a:lstStyle/>
        <a:p>
          <a:endParaRPr lang="en-US"/>
        </a:p>
      </dgm:t>
    </dgm:pt>
    <dgm:pt modelId="{DF28AC86-F1B3-407C-A7C9-E0C28E0E2ED6}" type="sibTrans" cxnId="{C48E56A1-49EB-4870-871B-FA00519A2BB6}">
      <dgm:prSet/>
      <dgm:spPr/>
      <dgm:t>
        <a:bodyPr/>
        <a:lstStyle/>
        <a:p>
          <a:endParaRPr lang="en-US"/>
        </a:p>
      </dgm:t>
    </dgm:pt>
    <dgm:pt modelId="{7E7785BF-ACFA-4F73-868F-4F6E930347F8}">
      <dgm:prSet phldrT="[Text]"/>
      <dgm:spPr/>
      <dgm:t>
        <a:bodyPr/>
        <a:lstStyle/>
        <a:p>
          <a:r>
            <a:rPr lang="en-US" dirty="0"/>
            <a:t>D/P: – related to </a:t>
          </a:r>
          <a:r>
            <a:rPr lang="en-US" i="1" dirty="0"/>
            <a:t>g</a:t>
          </a:r>
          <a:r>
            <a:rPr lang="en-US" dirty="0"/>
            <a:t>, + related to </a:t>
          </a:r>
          <a:r>
            <a:rPr lang="en-US" i="1" dirty="0"/>
            <a:t>r</a:t>
          </a:r>
        </a:p>
      </dgm:t>
    </dgm:pt>
    <dgm:pt modelId="{D33AF858-0D2D-47C2-8B3D-90BAB76D981F}" type="parTrans" cxnId="{24483536-2A77-4324-8CC1-ED07C8ADCCA8}">
      <dgm:prSet/>
      <dgm:spPr/>
      <dgm:t>
        <a:bodyPr/>
        <a:lstStyle/>
        <a:p>
          <a:endParaRPr lang="en-US"/>
        </a:p>
      </dgm:t>
    </dgm:pt>
    <dgm:pt modelId="{F97716B5-D19D-4FF0-847D-95FE8B51E9C8}" type="sibTrans" cxnId="{24483536-2A77-4324-8CC1-ED07C8ADCCA8}">
      <dgm:prSet/>
      <dgm:spPr/>
      <dgm:t>
        <a:bodyPr/>
        <a:lstStyle/>
        <a:p>
          <a:endParaRPr lang="en-US"/>
        </a:p>
      </dgm:t>
    </dgm:pt>
    <dgm:pt modelId="{DCCB2D7A-4435-41FC-BB31-769D5458DE68}">
      <dgm:prSet phldrT="[Text]"/>
      <dgm:spPr/>
      <dgm:t>
        <a:bodyPr/>
        <a:lstStyle/>
        <a:p>
          <a:r>
            <a:rPr lang="en-US" dirty="0"/>
            <a:t>EV/EBITDA: + related to </a:t>
          </a:r>
          <a:r>
            <a:rPr lang="en-US" i="1" dirty="0"/>
            <a:t>g</a:t>
          </a:r>
          <a:r>
            <a:rPr lang="en-US" dirty="0"/>
            <a:t> and PM, </a:t>
          </a:r>
          <a:br>
            <a:rPr lang="en-US" dirty="0"/>
          </a:br>
          <a:r>
            <a:rPr lang="en-US" dirty="0"/>
            <a:t>– related to WACC</a:t>
          </a:r>
        </a:p>
      </dgm:t>
    </dgm:pt>
    <dgm:pt modelId="{FA037288-93C1-4C38-973C-0012A19FDA60}" type="parTrans" cxnId="{EC46CFC5-F80F-41D2-BCCE-CEAAEA0D5064}">
      <dgm:prSet/>
      <dgm:spPr/>
      <dgm:t>
        <a:bodyPr/>
        <a:lstStyle/>
        <a:p>
          <a:endParaRPr lang="en-US"/>
        </a:p>
      </dgm:t>
    </dgm:pt>
    <dgm:pt modelId="{275E0C02-EBF9-4664-B68F-BB710934AC17}" type="sibTrans" cxnId="{EC46CFC5-F80F-41D2-BCCE-CEAAEA0D5064}">
      <dgm:prSet/>
      <dgm:spPr/>
      <dgm:t>
        <a:bodyPr/>
        <a:lstStyle/>
        <a:p>
          <a:endParaRPr lang="en-US"/>
        </a:p>
      </dgm:t>
    </dgm:pt>
    <dgm:pt modelId="{857708D8-C171-4E79-9162-CC68307DEA04}" type="pres">
      <dgm:prSet presAssocID="{84758569-E18A-47C6-B563-157F9A81184E}" presName="linear" presStyleCnt="0">
        <dgm:presLayoutVars>
          <dgm:dir/>
          <dgm:animLvl val="lvl"/>
          <dgm:resizeHandles val="exact"/>
        </dgm:presLayoutVars>
      </dgm:prSet>
      <dgm:spPr/>
    </dgm:pt>
    <dgm:pt modelId="{2F37F2D2-A780-4322-B274-077450A914D8}" type="pres">
      <dgm:prSet presAssocID="{DFD93A6E-862A-4540-8977-A2E879C2CA2C}" presName="parentLin" presStyleCnt="0"/>
      <dgm:spPr/>
    </dgm:pt>
    <dgm:pt modelId="{597A550C-4F8B-4072-9C3C-D016FB9716C5}" type="pres">
      <dgm:prSet presAssocID="{DFD93A6E-862A-4540-8977-A2E879C2CA2C}" presName="parentLeftMargin" presStyleLbl="node1" presStyleIdx="0" presStyleCnt="1"/>
      <dgm:spPr/>
    </dgm:pt>
    <dgm:pt modelId="{68210349-BD96-45C5-800C-64C686CC7212}" type="pres">
      <dgm:prSet presAssocID="{DFD93A6E-862A-4540-8977-A2E879C2CA2C}" presName="parentText" presStyleLbl="node1" presStyleIdx="0" presStyleCnt="1">
        <dgm:presLayoutVars>
          <dgm:chMax val="0"/>
          <dgm:bulletEnabled val="1"/>
        </dgm:presLayoutVars>
      </dgm:prSet>
      <dgm:spPr/>
    </dgm:pt>
    <dgm:pt modelId="{74719DD2-EC83-4116-B69E-F21B259A01EC}" type="pres">
      <dgm:prSet presAssocID="{DFD93A6E-862A-4540-8977-A2E879C2CA2C}" presName="negativeSpace" presStyleCnt="0"/>
      <dgm:spPr/>
    </dgm:pt>
    <dgm:pt modelId="{580365FB-B052-4ACA-B850-847FA32ED384}" type="pres">
      <dgm:prSet presAssocID="{DFD93A6E-862A-4540-8977-A2E879C2CA2C}" presName="childText" presStyleLbl="conFgAcc1" presStyleIdx="0" presStyleCnt="1">
        <dgm:presLayoutVars>
          <dgm:bulletEnabled val="1"/>
        </dgm:presLayoutVars>
      </dgm:prSet>
      <dgm:spPr/>
    </dgm:pt>
  </dgm:ptLst>
  <dgm:cxnLst>
    <dgm:cxn modelId="{D93C2602-1326-4781-838C-5913AB5A38F7}" type="presOf" srcId="{84758569-E18A-47C6-B563-157F9A81184E}" destId="{857708D8-C171-4E79-9162-CC68307DEA04}" srcOrd="0" destOrd="0" presId="urn:microsoft.com/office/officeart/2005/8/layout/list1"/>
    <dgm:cxn modelId="{927F8704-B7E7-4B2A-ABA5-0F86CA45F728}" type="presOf" srcId="{FE2DA565-08D6-44A0-9A5A-23A328583693}" destId="{580365FB-B052-4ACA-B850-847FA32ED384}" srcOrd="0" destOrd="3" presId="urn:microsoft.com/office/officeart/2005/8/layout/list1"/>
    <dgm:cxn modelId="{5BD07410-0A80-453D-AB23-AFE50631F38E}" type="presOf" srcId="{A3069921-FA1D-44F0-B1B2-1A86512566E1}" destId="{580365FB-B052-4ACA-B850-847FA32ED384}" srcOrd="0" destOrd="1" presId="urn:microsoft.com/office/officeart/2005/8/layout/list1"/>
    <dgm:cxn modelId="{AB8E4F25-A06E-453A-BB9D-C25E48D5540E}" type="presOf" srcId="{06CE35C5-BA8E-4B49-A1CD-0A00C576E303}" destId="{580365FB-B052-4ACA-B850-847FA32ED384}" srcOrd="0" destOrd="2" presId="urn:microsoft.com/office/officeart/2005/8/layout/list1"/>
    <dgm:cxn modelId="{A9499229-94B4-4F83-A509-00A77DB762F2}" srcId="{DFD93A6E-862A-4540-8977-A2E879C2CA2C}" destId="{A3069921-FA1D-44F0-B1B2-1A86512566E1}" srcOrd="1" destOrd="0" parTransId="{E2565715-81A6-42D9-87DB-3CC0FA4BFD92}" sibTransId="{4960003C-A16A-4E95-A2AE-17FF30005CD1}"/>
    <dgm:cxn modelId="{3FE1E32C-4A79-43D8-8139-D1D4BAD373B3}" type="presOf" srcId="{DFD93A6E-862A-4540-8977-A2E879C2CA2C}" destId="{597A550C-4F8B-4072-9C3C-D016FB9716C5}" srcOrd="0" destOrd="0" presId="urn:microsoft.com/office/officeart/2005/8/layout/list1"/>
    <dgm:cxn modelId="{3D409D34-5A91-4C4D-B347-51226786BD29}" type="presOf" srcId="{DCCB2D7A-4435-41FC-BB31-769D5458DE68}" destId="{580365FB-B052-4ACA-B850-847FA32ED384}" srcOrd="0" destOrd="5" presId="urn:microsoft.com/office/officeart/2005/8/layout/list1"/>
    <dgm:cxn modelId="{24483536-2A77-4324-8CC1-ED07C8ADCCA8}" srcId="{DFD93A6E-862A-4540-8977-A2E879C2CA2C}" destId="{7E7785BF-ACFA-4F73-868F-4F6E930347F8}" srcOrd="4" destOrd="0" parTransId="{D33AF858-0D2D-47C2-8B3D-90BAB76D981F}" sibTransId="{F97716B5-D19D-4FF0-847D-95FE8B51E9C8}"/>
    <dgm:cxn modelId="{081A2C72-EC72-43BE-A3AA-B781FA0BB56C}" type="presOf" srcId="{7E7785BF-ACFA-4F73-868F-4F6E930347F8}" destId="{580365FB-B052-4ACA-B850-847FA32ED384}" srcOrd="0" destOrd="4" presId="urn:microsoft.com/office/officeart/2005/8/layout/list1"/>
    <dgm:cxn modelId="{EAA13B7C-ABE6-4C64-A6A8-235133B9F109}" srcId="{DFD93A6E-862A-4540-8977-A2E879C2CA2C}" destId="{06CE35C5-BA8E-4B49-A1CD-0A00C576E303}" srcOrd="2" destOrd="0" parTransId="{64598DCD-8276-46E9-AFBA-917A01192153}" sibTransId="{15CA3D87-0B32-4ED4-A02F-FA709FE76877}"/>
    <dgm:cxn modelId="{D0A3E591-AED9-4B5D-81B2-093141BF6815}" type="presOf" srcId="{DC0E9434-F6EB-47BB-8EB2-F8CC9EA49D77}" destId="{580365FB-B052-4ACA-B850-847FA32ED384}" srcOrd="0" destOrd="0" presId="urn:microsoft.com/office/officeart/2005/8/layout/list1"/>
    <dgm:cxn modelId="{C48E56A1-49EB-4870-871B-FA00519A2BB6}" srcId="{DFD93A6E-862A-4540-8977-A2E879C2CA2C}" destId="{FE2DA565-08D6-44A0-9A5A-23A328583693}" srcOrd="3" destOrd="0" parTransId="{7DD9AA7D-F627-4053-8038-64514D87F618}" sibTransId="{DF28AC86-F1B3-407C-A7C9-E0C28E0E2ED6}"/>
    <dgm:cxn modelId="{EC46CFC5-F80F-41D2-BCCE-CEAAEA0D5064}" srcId="{DFD93A6E-862A-4540-8977-A2E879C2CA2C}" destId="{DCCB2D7A-4435-41FC-BB31-769D5458DE68}" srcOrd="5" destOrd="0" parTransId="{FA037288-93C1-4C38-973C-0012A19FDA60}" sibTransId="{275E0C02-EBF9-4664-B68F-BB710934AC17}"/>
    <dgm:cxn modelId="{69E765E4-D988-4490-92BD-E8FCA2092F3E}" type="presOf" srcId="{DFD93A6E-862A-4540-8977-A2E879C2CA2C}" destId="{68210349-BD96-45C5-800C-64C686CC7212}" srcOrd="1" destOrd="0" presId="urn:microsoft.com/office/officeart/2005/8/layout/list1"/>
    <dgm:cxn modelId="{E039F2E6-5377-4207-B3BE-9C118852EDFD}" srcId="{84758569-E18A-47C6-B563-157F9A81184E}" destId="{DFD93A6E-862A-4540-8977-A2E879C2CA2C}" srcOrd="0" destOrd="0" parTransId="{09726D3C-DA89-4891-9B20-907C376F0620}" sibTransId="{87204995-578B-4494-AE4B-D0249003C252}"/>
    <dgm:cxn modelId="{40A216F0-43D9-4E24-BA88-360498810122}" srcId="{DFD93A6E-862A-4540-8977-A2E879C2CA2C}" destId="{DC0E9434-F6EB-47BB-8EB2-F8CC9EA49D77}" srcOrd="0" destOrd="0" parTransId="{742685AF-C19F-4302-AC72-DC749DF1840A}" sibTransId="{D27678F2-03EA-44E1-8CBC-9D320435A7A2}"/>
    <dgm:cxn modelId="{B0C5F36D-3AF6-4E5D-810B-95EFD1B5C003}" type="presParOf" srcId="{857708D8-C171-4E79-9162-CC68307DEA04}" destId="{2F37F2D2-A780-4322-B274-077450A914D8}" srcOrd="0" destOrd="0" presId="urn:microsoft.com/office/officeart/2005/8/layout/list1"/>
    <dgm:cxn modelId="{8445FCE3-BF9D-4105-BE77-D7BEFD5C3FBA}" type="presParOf" srcId="{2F37F2D2-A780-4322-B274-077450A914D8}" destId="{597A550C-4F8B-4072-9C3C-D016FB9716C5}" srcOrd="0" destOrd="0" presId="urn:microsoft.com/office/officeart/2005/8/layout/list1"/>
    <dgm:cxn modelId="{72E755EA-22B9-44FA-9D2C-3FB24A8439AE}" type="presParOf" srcId="{2F37F2D2-A780-4322-B274-077450A914D8}" destId="{68210349-BD96-45C5-800C-64C686CC7212}" srcOrd="1" destOrd="0" presId="urn:microsoft.com/office/officeart/2005/8/layout/list1"/>
    <dgm:cxn modelId="{1FDB8497-552E-417C-8270-DC54E87252F9}" type="presParOf" srcId="{857708D8-C171-4E79-9162-CC68307DEA04}" destId="{74719DD2-EC83-4116-B69E-F21B259A01EC}" srcOrd="1" destOrd="0" presId="urn:microsoft.com/office/officeart/2005/8/layout/list1"/>
    <dgm:cxn modelId="{36A36C9E-0E9D-4549-B239-2111B35FE894}" type="presParOf" srcId="{857708D8-C171-4E79-9162-CC68307DEA04}" destId="{580365FB-B052-4ACA-B850-847FA32ED384}"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7.xml><?xml version="1.0" encoding="utf-8"?>
<dgm:dataModel xmlns:dgm="http://schemas.openxmlformats.org/drawingml/2006/diagram" xmlns:a="http://schemas.openxmlformats.org/drawingml/2006/main">
  <dgm:ptLst>
    <dgm:pt modelId="{84758569-E18A-47C6-B563-157F9A81184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A5FA623D-B68D-4065-9C9C-EB20B19141E7}">
      <dgm:prSet phldrT="[Text]"/>
      <dgm:spPr/>
      <dgm:t>
        <a:bodyPr/>
        <a:lstStyle/>
        <a:p>
          <a:r>
            <a:rPr lang="en-US" dirty="0"/>
            <a:t>Cross-Country Comparisons</a:t>
          </a:r>
        </a:p>
      </dgm:t>
    </dgm:pt>
    <dgm:pt modelId="{269FBDB3-B4D9-42F0-B373-BF7D8F300823}" type="parTrans" cxnId="{6FBA284D-1CEB-4B9B-B7B5-3307B9E4D328}">
      <dgm:prSet/>
      <dgm:spPr/>
      <dgm:t>
        <a:bodyPr/>
        <a:lstStyle/>
        <a:p>
          <a:endParaRPr lang="en-US"/>
        </a:p>
      </dgm:t>
    </dgm:pt>
    <dgm:pt modelId="{43FB85FA-8AC0-403C-9CA6-B7FE057AB4F8}" type="sibTrans" cxnId="{6FBA284D-1CEB-4B9B-B7B5-3307B9E4D328}">
      <dgm:prSet/>
      <dgm:spPr/>
      <dgm:t>
        <a:bodyPr/>
        <a:lstStyle/>
        <a:p>
          <a:endParaRPr lang="en-US"/>
        </a:p>
      </dgm:t>
    </dgm:pt>
    <dgm:pt modelId="{03AE35A9-DB1D-4AF5-B6ED-9D001B977081}">
      <dgm:prSet/>
      <dgm:spPr/>
      <dgm:t>
        <a:bodyPr/>
        <a:lstStyle/>
        <a:p>
          <a:r>
            <a:rPr lang="en-US" dirty="0"/>
            <a:t>IFRS ROE higher than GAAP ROE</a:t>
          </a:r>
          <a:endParaRPr lang="en-US" b="0" dirty="0">
            <a:solidFill>
              <a:schemeClr val="bg2"/>
            </a:solidFill>
          </a:endParaRPr>
        </a:p>
      </dgm:t>
    </dgm:pt>
    <dgm:pt modelId="{F396415B-8AC8-4217-8844-F2D44A88AD62}" type="parTrans" cxnId="{C7B01D94-0FC0-452B-82FB-081398B1B2AB}">
      <dgm:prSet/>
      <dgm:spPr/>
      <dgm:t>
        <a:bodyPr/>
        <a:lstStyle/>
        <a:p>
          <a:endParaRPr lang="en-US"/>
        </a:p>
      </dgm:t>
    </dgm:pt>
    <dgm:pt modelId="{DF4DC2B0-79B3-4D2C-A6DA-1BFC24DC6B29}" type="sibTrans" cxnId="{C7B01D94-0FC0-452B-82FB-081398B1B2AB}">
      <dgm:prSet/>
      <dgm:spPr/>
      <dgm:t>
        <a:bodyPr/>
        <a:lstStyle/>
        <a:p>
          <a:endParaRPr lang="en-US"/>
        </a:p>
      </dgm:t>
    </dgm:pt>
    <dgm:pt modelId="{4EFDF27B-EC54-43AE-87A3-DBAAC6EB9C6E}">
      <dgm:prSet phldrT="[Text]"/>
      <dgm:spPr/>
      <dgm:t>
        <a:bodyPr/>
        <a:lstStyle/>
        <a:p>
          <a:r>
            <a:rPr lang="en-US" dirty="0"/>
            <a:t>P/CFO and P/FCFE most comparable</a:t>
          </a:r>
        </a:p>
      </dgm:t>
    </dgm:pt>
    <dgm:pt modelId="{EA4D47FD-652C-4D8D-808B-1E6AAAEE0694}" type="parTrans" cxnId="{52C9D31C-93C9-46A9-9E35-DBF2C6218959}">
      <dgm:prSet/>
      <dgm:spPr/>
      <dgm:t>
        <a:bodyPr/>
        <a:lstStyle/>
        <a:p>
          <a:endParaRPr lang="en-US"/>
        </a:p>
      </dgm:t>
    </dgm:pt>
    <dgm:pt modelId="{00B8A8CC-C9BF-49F8-BED4-3E28F140E5B8}" type="sibTrans" cxnId="{52C9D31C-93C9-46A9-9E35-DBF2C6218959}">
      <dgm:prSet/>
      <dgm:spPr/>
      <dgm:t>
        <a:bodyPr/>
        <a:lstStyle/>
        <a:p>
          <a:endParaRPr lang="en-US"/>
        </a:p>
      </dgm:t>
    </dgm:pt>
    <dgm:pt modelId="{FA4C4479-E22C-4CE1-BAF7-1A05D06A48DF}">
      <dgm:prSet phldrT="[Text]"/>
      <dgm:spPr/>
      <dgm:t>
        <a:bodyPr/>
        <a:lstStyle/>
        <a:p>
          <a:r>
            <a:rPr lang="en-US" dirty="0"/>
            <a:t>P/B, P/E, and EBITDA multiples least comparable</a:t>
          </a:r>
        </a:p>
      </dgm:t>
    </dgm:pt>
    <dgm:pt modelId="{3CEC3DC1-CEA8-468E-9CCB-0878C31BE09C}" type="parTrans" cxnId="{98C5A35F-C660-422D-A4F9-BB743260023E}">
      <dgm:prSet/>
      <dgm:spPr/>
      <dgm:t>
        <a:bodyPr/>
        <a:lstStyle/>
        <a:p>
          <a:endParaRPr lang="en-US"/>
        </a:p>
      </dgm:t>
    </dgm:pt>
    <dgm:pt modelId="{16D63AAF-D35C-4028-B6FD-DA90B5836257}" type="sibTrans" cxnId="{98C5A35F-C660-422D-A4F9-BB743260023E}">
      <dgm:prSet/>
      <dgm:spPr/>
      <dgm:t>
        <a:bodyPr/>
        <a:lstStyle/>
        <a:p>
          <a:endParaRPr lang="en-US"/>
        </a:p>
      </dgm:t>
    </dgm:pt>
    <dgm:pt modelId="{9E273607-FC0D-4531-963D-73CE1004A7A0}">
      <dgm:prSet phldrT="[Text]"/>
      <dgm:spPr/>
      <dgm:t>
        <a:bodyPr/>
        <a:lstStyle/>
        <a:p>
          <a:r>
            <a:rPr lang="en-US" dirty="0">
              <a:solidFill>
                <a:schemeClr val="tx1"/>
              </a:solidFill>
              <a:latin typeface="Arial" charset="0"/>
              <a:ea typeface="+mn-ea"/>
              <a:cs typeface="+mn-cs"/>
            </a:rPr>
            <a:t>Higher inflation </a:t>
          </a:r>
          <a:r>
            <a:rPr lang="en-US" dirty="0">
              <a:solidFill>
                <a:schemeClr val="tx1"/>
              </a:solidFill>
              <a:latin typeface="Arial" charset="0"/>
              <a:ea typeface="+mn-ea"/>
              <a:cs typeface="+mn-cs"/>
              <a:sym typeface="Symbol"/>
            </a:rPr>
            <a:t> L</a:t>
          </a:r>
          <a:r>
            <a:rPr lang="en-US" dirty="0">
              <a:solidFill>
                <a:schemeClr val="tx1"/>
              </a:solidFill>
              <a:latin typeface="Arial" charset="0"/>
              <a:ea typeface="+mn-ea"/>
              <a:cs typeface="+mn-cs"/>
            </a:rPr>
            <a:t>ower justified price multiples</a:t>
          </a:r>
          <a:endParaRPr lang="en-US" dirty="0">
            <a:solidFill>
              <a:schemeClr val="tx1"/>
            </a:solidFill>
          </a:endParaRPr>
        </a:p>
      </dgm:t>
    </dgm:pt>
    <dgm:pt modelId="{2A06C47B-F34F-4630-ACFB-C63D4F69AEA4}" type="parTrans" cxnId="{ACB79CC8-88BC-438F-B86E-25A8308CC6FE}">
      <dgm:prSet/>
      <dgm:spPr/>
      <dgm:t>
        <a:bodyPr/>
        <a:lstStyle/>
        <a:p>
          <a:endParaRPr lang="en-US"/>
        </a:p>
      </dgm:t>
    </dgm:pt>
    <dgm:pt modelId="{45878E3C-6A2E-47CC-8153-156507ED7E2B}" type="sibTrans" cxnId="{ACB79CC8-88BC-438F-B86E-25A8308CC6FE}">
      <dgm:prSet/>
      <dgm:spPr/>
      <dgm:t>
        <a:bodyPr/>
        <a:lstStyle/>
        <a:p>
          <a:endParaRPr lang="en-US"/>
        </a:p>
      </dgm:t>
    </dgm:pt>
    <dgm:pt modelId="{31E1154A-1F82-485C-B605-A2EF28468FD6}">
      <dgm:prSet phldrT="[Text]"/>
      <dgm:spPr/>
      <dgm:t>
        <a:bodyPr/>
        <a:lstStyle/>
        <a:p>
          <a:r>
            <a:rPr lang="en-US" dirty="0">
              <a:solidFill>
                <a:schemeClr val="tx1"/>
              </a:solidFill>
              <a:latin typeface="Arial" charset="0"/>
              <a:ea typeface="+mn-ea"/>
              <a:cs typeface="+mn-cs"/>
            </a:rPr>
            <a:t>Higher pass-through rates </a:t>
          </a:r>
          <a:r>
            <a:rPr lang="en-US" dirty="0">
              <a:solidFill>
                <a:schemeClr val="tx1"/>
              </a:solidFill>
              <a:latin typeface="Arial" charset="0"/>
              <a:ea typeface="+mn-ea"/>
              <a:cs typeface="+mn-cs"/>
              <a:sym typeface="Symbol"/>
            </a:rPr>
            <a:t> H</a:t>
          </a:r>
          <a:r>
            <a:rPr lang="en-US" dirty="0">
              <a:solidFill>
                <a:schemeClr val="tx1"/>
              </a:solidFill>
              <a:latin typeface="Arial" charset="0"/>
              <a:ea typeface="+mn-ea"/>
              <a:cs typeface="+mn-cs"/>
            </a:rPr>
            <a:t>igher justified price multiples</a:t>
          </a:r>
          <a:endParaRPr lang="en-US" dirty="0">
            <a:solidFill>
              <a:schemeClr val="tx1"/>
            </a:solidFill>
          </a:endParaRPr>
        </a:p>
      </dgm:t>
    </dgm:pt>
    <dgm:pt modelId="{4790641F-1816-4D3E-83FB-94BD10E18C34}" type="parTrans" cxnId="{EEC61562-7DA4-4BD6-AAD0-0490CFC522F5}">
      <dgm:prSet/>
      <dgm:spPr/>
      <dgm:t>
        <a:bodyPr/>
        <a:lstStyle/>
        <a:p>
          <a:endParaRPr lang="en-US"/>
        </a:p>
      </dgm:t>
    </dgm:pt>
    <dgm:pt modelId="{B43FA1A2-6163-4AD3-B5A0-37388A618F34}" type="sibTrans" cxnId="{EEC61562-7DA4-4BD6-AAD0-0490CFC522F5}">
      <dgm:prSet/>
      <dgm:spPr/>
      <dgm:t>
        <a:bodyPr/>
        <a:lstStyle/>
        <a:p>
          <a:endParaRPr lang="en-US"/>
        </a:p>
      </dgm:t>
    </dgm:pt>
    <dgm:pt modelId="{857708D8-C171-4E79-9162-CC68307DEA04}" type="pres">
      <dgm:prSet presAssocID="{84758569-E18A-47C6-B563-157F9A81184E}" presName="linear" presStyleCnt="0">
        <dgm:presLayoutVars>
          <dgm:dir/>
          <dgm:animLvl val="lvl"/>
          <dgm:resizeHandles val="exact"/>
        </dgm:presLayoutVars>
      </dgm:prSet>
      <dgm:spPr/>
    </dgm:pt>
    <dgm:pt modelId="{D6270B6B-C494-4D22-8893-92FD177D4FED}" type="pres">
      <dgm:prSet presAssocID="{A5FA623D-B68D-4065-9C9C-EB20B19141E7}" presName="parentLin" presStyleCnt="0"/>
      <dgm:spPr/>
    </dgm:pt>
    <dgm:pt modelId="{CB7FC890-E319-4609-9222-D5B3B9B9F6F8}" type="pres">
      <dgm:prSet presAssocID="{A5FA623D-B68D-4065-9C9C-EB20B19141E7}" presName="parentLeftMargin" presStyleLbl="node1" presStyleIdx="0" presStyleCnt="1"/>
      <dgm:spPr/>
    </dgm:pt>
    <dgm:pt modelId="{9CE1D513-F597-4771-BE91-98D202A793C4}" type="pres">
      <dgm:prSet presAssocID="{A5FA623D-B68D-4065-9C9C-EB20B19141E7}" presName="parentText" presStyleLbl="node1" presStyleIdx="0" presStyleCnt="1" custScaleX="119949">
        <dgm:presLayoutVars>
          <dgm:chMax val="0"/>
          <dgm:bulletEnabled val="1"/>
        </dgm:presLayoutVars>
      </dgm:prSet>
      <dgm:spPr/>
    </dgm:pt>
    <dgm:pt modelId="{BF9EFCAF-9AC9-4A07-B9F5-6E8735554F05}" type="pres">
      <dgm:prSet presAssocID="{A5FA623D-B68D-4065-9C9C-EB20B19141E7}" presName="negativeSpace" presStyleCnt="0"/>
      <dgm:spPr/>
    </dgm:pt>
    <dgm:pt modelId="{6D69FEFA-B00D-4D9F-A594-8128B2C5D797}" type="pres">
      <dgm:prSet presAssocID="{A5FA623D-B68D-4065-9C9C-EB20B19141E7}" presName="childText" presStyleLbl="conFgAcc1" presStyleIdx="0" presStyleCnt="1" custLinFactNeighborX="-32599" custLinFactNeighborY="71482">
        <dgm:presLayoutVars>
          <dgm:bulletEnabled val="1"/>
        </dgm:presLayoutVars>
      </dgm:prSet>
      <dgm:spPr/>
    </dgm:pt>
  </dgm:ptLst>
  <dgm:cxnLst>
    <dgm:cxn modelId="{52C9D31C-93C9-46A9-9E35-DBF2C6218959}" srcId="{A5FA623D-B68D-4065-9C9C-EB20B19141E7}" destId="{4EFDF27B-EC54-43AE-87A3-DBAAC6EB9C6E}" srcOrd="1" destOrd="0" parTransId="{EA4D47FD-652C-4D8D-808B-1E6AAAEE0694}" sibTransId="{00B8A8CC-C9BF-49F8-BED4-3E28F140E5B8}"/>
    <dgm:cxn modelId="{98C5A35F-C660-422D-A4F9-BB743260023E}" srcId="{A5FA623D-B68D-4065-9C9C-EB20B19141E7}" destId="{FA4C4479-E22C-4CE1-BAF7-1A05D06A48DF}" srcOrd="2" destOrd="0" parTransId="{3CEC3DC1-CEA8-468E-9CCB-0878C31BE09C}" sibTransId="{16D63AAF-D35C-4028-B6FD-DA90B5836257}"/>
    <dgm:cxn modelId="{EEC61562-7DA4-4BD6-AAD0-0490CFC522F5}" srcId="{A5FA623D-B68D-4065-9C9C-EB20B19141E7}" destId="{31E1154A-1F82-485C-B605-A2EF28468FD6}" srcOrd="4" destOrd="0" parTransId="{4790641F-1816-4D3E-83FB-94BD10E18C34}" sibTransId="{B43FA1A2-6163-4AD3-B5A0-37388A618F34}"/>
    <dgm:cxn modelId="{6FBA284D-1CEB-4B9B-B7B5-3307B9E4D328}" srcId="{84758569-E18A-47C6-B563-157F9A81184E}" destId="{A5FA623D-B68D-4065-9C9C-EB20B19141E7}" srcOrd="0" destOrd="0" parTransId="{269FBDB3-B4D9-42F0-B373-BF7D8F300823}" sibTransId="{43FB85FA-8AC0-403C-9CA6-B7FE057AB4F8}"/>
    <dgm:cxn modelId="{2D9F764D-868C-4360-8C13-1821909FCD94}" type="presOf" srcId="{31E1154A-1F82-485C-B605-A2EF28468FD6}" destId="{6D69FEFA-B00D-4D9F-A594-8128B2C5D797}" srcOrd="0" destOrd="4" presId="urn:microsoft.com/office/officeart/2005/8/layout/list1"/>
    <dgm:cxn modelId="{F38EB14F-443E-4A37-AB48-E79ADE71D94D}" type="presOf" srcId="{A5FA623D-B68D-4065-9C9C-EB20B19141E7}" destId="{9CE1D513-F597-4771-BE91-98D202A793C4}" srcOrd="1" destOrd="0" presId="urn:microsoft.com/office/officeart/2005/8/layout/list1"/>
    <dgm:cxn modelId="{8B391F54-D265-49CE-9F18-91593F9D90C5}" type="presOf" srcId="{4EFDF27B-EC54-43AE-87A3-DBAAC6EB9C6E}" destId="{6D69FEFA-B00D-4D9F-A594-8128B2C5D797}" srcOrd="0" destOrd="1" presId="urn:microsoft.com/office/officeart/2005/8/layout/list1"/>
    <dgm:cxn modelId="{62B61A75-60BB-43B4-8B60-CD98700906C3}" type="presOf" srcId="{9E273607-FC0D-4531-963D-73CE1004A7A0}" destId="{6D69FEFA-B00D-4D9F-A594-8128B2C5D797}" srcOrd="0" destOrd="3" presId="urn:microsoft.com/office/officeart/2005/8/layout/list1"/>
    <dgm:cxn modelId="{C7B01D94-0FC0-452B-82FB-081398B1B2AB}" srcId="{A5FA623D-B68D-4065-9C9C-EB20B19141E7}" destId="{03AE35A9-DB1D-4AF5-B6ED-9D001B977081}" srcOrd="0" destOrd="0" parTransId="{F396415B-8AC8-4217-8844-F2D44A88AD62}" sibTransId="{DF4DC2B0-79B3-4D2C-A6DA-1BFC24DC6B29}"/>
    <dgm:cxn modelId="{3010F8B1-BFA0-47A0-94F4-2A6FDEA3FC2D}" type="presOf" srcId="{03AE35A9-DB1D-4AF5-B6ED-9D001B977081}" destId="{6D69FEFA-B00D-4D9F-A594-8128B2C5D797}" srcOrd="0" destOrd="0" presId="urn:microsoft.com/office/officeart/2005/8/layout/list1"/>
    <dgm:cxn modelId="{C3566BB6-3C13-43A3-89D8-3A0932F1AF78}" type="presOf" srcId="{FA4C4479-E22C-4CE1-BAF7-1A05D06A48DF}" destId="{6D69FEFA-B00D-4D9F-A594-8128B2C5D797}" srcOrd="0" destOrd="2" presId="urn:microsoft.com/office/officeart/2005/8/layout/list1"/>
    <dgm:cxn modelId="{ACB79CC8-88BC-438F-B86E-25A8308CC6FE}" srcId="{A5FA623D-B68D-4065-9C9C-EB20B19141E7}" destId="{9E273607-FC0D-4531-963D-73CE1004A7A0}" srcOrd="3" destOrd="0" parTransId="{2A06C47B-F34F-4630-ACFB-C63D4F69AEA4}" sibTransId="{45878E3C-6A2E-47CC-8153-156507ED7E2B}"/>
    <dgm:cxn modelId="{2A9341CC-B301-46DF-B52D-CABA95AD1F53}" type="presOf" srcId="{84758569-E18A-47C6-B563-157F9A81184E}" destId="{857708D8-C171-4E79-9162-CC68307DEA04}" srcOrd="0" destOrd="0" presId="urn:microsoft.com/office/officeart/2005/8/layout/list1"/>
    <dgm:cxn modelId="{A5ABEFE9-E89E-494F-9E4A-6C89694D7531}" type="presOf" srcId="{A5FA623D-B68D-4065-9C9C-EB20B19141E7}" destId="{CB7FC890-E319-4609-9222-D5B3B9B9F6F8}" srcOrd="0" destOrd="0" presId="urn:microsoft.com/office/officeart/2005/8/layout/list1"/>
    <dgm:cxn modelId="{4349C57A-2C15-4B11-94D9-DE6EBEA01BC6}" type="presParOf" srcId="{857708D8-C171-4E79-9162-CC68307DEA04}" destId="{D6270B6B-C494-4D22-8893-92FD177D4FED}" srcOrd="0" destOrd="0" presId="urn:microsoft.com/office/officeart/2005/8/layout/list1"/>
    <dgm:cxn modelId="{F8FBFFA4-A61A-402E-A370-7EB430DCC850}" type="presParOf" srcId="{D6270B6B-C494-4D22-8893-92FD177D4FED}" destId="{CB7FC890-E319-4609-9222-D5B3B9B9F6F8}" srcOrd="0" destOrd="0" presId="urn:microsoft.com/office/officeart/2005/8/layout/list1"/>
    <dgm:cxn modelId="{DF7543EB-CD84-4CB5-BA1A-B59609D011F3}" type="presParOf" srcId="{D6270B6B-C494-4D22-8893-92FD177D4FED}" destId="{9CE1D513-F597-4771-BE91-98D202A793C4}" srcOrd="1" destOrd="0" presId="urn:microsoft.com/office/officeart/2005/8/layout/list1"/>
    <dgm:cxn modelId="{841D0182-8B84-43B4-B5A1-EC8C56E4EEAA}" type="presParOf" srcId="{857708D8-C171-4E79-9162-CC68307DEA04}" destId="{BF9EFCAF-9AC9-4A07-B9F5-6E8735554F05}" srcOrd="1" destOrd="0" presId="urn:microsoft.com/office/officeart/2005/8/layout/list1"/>
    <dgm:cxn modelId="{5C47A4E0-1797-42BB-8203-438FB308E93A}" type="presParOf" srcId="{857708D8-C171-4E79-9162-CC68307DEA04}" destId="{6D69FEFA-B00D-4D9F-A594-8128B2C5D797}"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8.xml><?xml version="1.0" encoding="utf-8"?>
<dgm:dataModel xmlns:dgm="http://schemas.openxmlformats.org/drawingml/2006/diagram" xmlns:a="http://schemas.openxmlformats.org/drawingml/2006/main">
  <dgm:ptLst>
    <dgm:pt modelId="{84758569-E18A-47C6-B563-157F9A81184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02699153-7B55-4563-884D-1F8CF9F55801}">
      <dgm:prSet phldrT="[Text]"/>
      <dgm:spPr/>
      <dgm:t>
        <a:bodyPr/>
        <a:lstStyle/>
        <a:p>
          <a:r>
            <a:rPr lang="en-US" dirty="0"/>
            <a:t>Stock Screens</a:t>
          </a:r>
        </a:p>
      </dgm:t>
    </dgm:pt>
    <dgm:pt modelId="{06FE15BB-273F-437F-B9C3-A1D40B7897D4}" type="parTrans" cxnId="{B3C33117-B60A-45DE-8EF8-629E3940337E}">
      <dgm:prSet/>
      <dgm:spPr/>
      <dgm:t>
        <a:bodyPr/>
        <a:lstStyle/>
        <a:p>
          <a:endParaRPr lang="en-US"/>
        </a:p>
      </dgm:t>
    </dgm:pt>
    <dgm:pt modelId="{60C0E265-B6C7-4D8A-9787-D0F4913B7649}" type="sibTrans" cxnId="{B3C33117-B60A-45DE-8EF8-629E3940337E}">
      <dgm:prSet/>
      <dgm:spPr/>
      <dgm:t>
        <a:bodyPr/>
        <a:lstStyle/>
        <a:p>
          <a:endParaRPr lang="en-US"/>
        </a:p>
      </dgm:t>
    </dgm:pt>
    <dgm:pt modelId="{97C06F17-D4FD-4E03-868B-B8F87C8ED1D3}">
      <dgm:prSet/>
      <dgm:spPr/>
      <dgm:t>
        <a:bodyPr/>
        <a:lstStyle/>
        <a:p>
          <a:r>
            <a:rPr lang="en-US" dirty="0"/>
            <a:t>Database limitations</a:t>
          </a:r>
          <a:endParaRPr lang="en-US" b="0" dirty="0">
            <a:solidFill>
              <a:schemeClr val="bg2"/>
            </a:solidFill>
          </a:endParaRPr>
        </a:p>
      </dgm:t>
    </dgm:pt>
    <dgm:pt modelId="{E42BA52D-32F8-42C1-8E95-CB6E952EC914}" type="parTrans" cxnId="{7C438F91-308B-4ED2-8256-5E84AF341613}">
      <dgm:prSet/>
      <dgm:spPr/>
      <dgm:t>
        <a:bodyPr/>
        <a:lstStyle/>
        <a:p>
          <a:endParaRPr lang="en-US"/>
        </a:p>
      </dgm:t>
    </dgm:pt>
    <dgm:pt modelId="{B6295B5B-BE1E-4A9D-A425-3791DFF3AC25}" type="sibTrans" cxnId="{7C438F91-308B-4ED2-8256-5E84AF341613}">
      <dgm:prSet/>
      <dgm:spPr/>
      <dgm:t>
        <a:bodyPr/>
        <a:lstStyle/>
        <a:p>
          <a:endParaRPr lang="en-US"/>
        </a:p>
      </dgm:t>
    </dgm:pt>
    <dgm:pt modelId="{E0FF90B7-4637-44DD-986B-87F157551084}">
      <dgm:prSet phldrT="[Text]"/>
      <dgm:spPr/>
      <dgm:t>
        <a:bodyPr/>
        <a:lstStyle/>
        <a:p>
          <a:r>
            <a:rPr lang="en-US" dirty="0"/>
            <a:t>Potential look-ahead bias</a:t>
          </a:r>
        </a:p>
      </dgm:t>
    </dgm:pt>
    <dgm:pt modelId="{871DD5D4-42AC-45B4-8FEA-DC147DAE3A69}" type="parTrans" cxnId="{00E1A585-A47A-4A10-83AC-650DF61C26A7}">
      <dgm:prSet/>
      <dgm:spPr/>
      <dgm:t>
        <a:bodyPr/>
        <a:lstStyle/>
        <a:p>
          <a:endParaRPr lang="en-US"/>
        </a:p>
      </dgm:t>
    </dgm:pt>
    <dgm:pt modelId="{34A081D0-2F53-4D22-ABCF-137A72CA8042}" type="sibTrans" cxnId="{00E1A585-A47A-4A10-83AC-650DF61C26A7}">
      <dgm:prSet/>
      <dgm:spPr/>
      <dgm:t>
        <a:bodyPr/>
        <a:lstStyle/>
        <a:p>
          <a:endParaRPr lang="en-US"/>
        </a:p>
      </dgm:t>
    </dgm:pt>
    <dgm:pt modelId="{7D52648B-8919-48B0-BDE8-E689852EC510}">
      <dgm:prSet phldrT="[Text]"/>
      <dgm:spPr/>
      <dgm:t>
        <a:bodyPr/>
        <a:lstStyle/>
        <a:p>
          <a:r>
            <a:rPr lang="en-US" dirty="0"/>
            <a:t>Used in sector rotation</a:t>
          </a:r>
        </a:p>
      </dgm:t>
    </dgm:pt>
    <dgm:pt modelId="{6E764884-09CF-4E2B-859D-0F8625411756}" type="parTrans" cxnId="{12F5657B-44CC-43FC-848A-874F5A5DB387}">
      <dgm:prSet/>
      <dgm:spPr/>
      <dgm:t>
        <a:bodyPr/>
        <a:lstStyle/>
        <a:p>
          <a:endParaRPr lang="en-US"/>
        </a:p>
      </dgm:t>
    </dgm:pt>
    <dgm:pt modelId="{E5B18772-6B22-4531-8255-DE5DF216A027}" type="sibTrans" cxnId="{12F5657B-44CC-43FC-848A-874F5A5DB387}">
      <dgm:prSet/>
      <dgm:spPr/>
      <dgm:t>
        <a:bodyPr/>
        <a:lstStyle/>
        <a:p>
          <a:endParaRPr lang="en-US"/>
        </a:p>
      </dgm:t>
    </dgm:pt>
    <dgm:pt modelId="{03C52219-4CBA-4092-9A66-98C19EDC99E4}">
      <dgm:prSet/>
      <dgm:spPr/>
      <dgm:t>
        <a:bodyPr/>
        <a:lstStyle/>
        <a:p>
          <a:r>
            <a:rPr lang="en-US" dirty="0"/>
            <a:t>Momentum Indicators</a:t>
          </a:r>
        </a:p>
      </dgm:t>
    </dgm:pt>
    <dgm:pt modelId="{76BB31C7-71AF-4996-B05E-92BB7430A319}" type="parTrans" cxnId="{9652C13C-5BE6-424A-9B1A-2D275F7C3472}">
      <dgm:prSet/>
      <dgm:spPr/>
      <dgm:t>
        <a:bodyPr/>
        <a:lstStyle/>
        <a:p>
          <a:endParaRPr lang="en-US"/>
        </a:p>
      </dgm:t>
    </dgm:pt>
    <dgm:pt modelId="{8EAF768B-1A91-4BBD-A2C4-5E4FF1EF6B82}" type="sibTrans" cxnId="{9652C13C-5BE6-424A-9B1A-2D275F7C3472}">
      <dgm:prSet/>
      <dgm:spPr/>
      <dgm:t>
        <a:bodyPr/>
        <a:lstStyle/>
        <a:p>
          <a:endParaRPr lang="en-US"/>
        </a:p>
      </dgm:t>
    </dgm:pt>
    <dgm:pt modelId="{518E7161-B63C-4735-A631-399FD71B8388}">
      <dgm:prSet/>
      <dgm:spPr/>
      <dgm:t>
        <a:bodyPr/>
        <a:lstStyle/>
        <a:p>
          <a:pPr rtl="0"/>
          <a:r>
            <a:rPr lang="en-US" dirty="0">
              <a:solidFill>
                <a:schemeClr val="tx1"/>
              </a:solidFill>
              <a:latin typeface="Arial" charset="0"/>
              <a:ea typeface="+mn-ea"/>
              <a:cs typeface="+mn-cs"/>
            </a:rPr>
            <a:t>Unexpected earnings (UE)</a:t>
          </a:r>
          <a:endParaRPr lang="en-US" dirty="0">
            <a:solidFill>
              <a:schemeClr val="tx1"/>
            </a:solidFill>
          </a:endParaRPr>
        </a:p>
      </dgm:t>
    </dgm:pt>
    <dgm:pt modelId="{DB591CAE-6E3E-4BA3-AA34-C29919653CB5}" type="parTrans" cxnId="{35A2F2E7-4CA7-4FC6-8087-F247B46E626C}">
      <dgm:prSet/>
      <dgm:spPr/>
      <dgm:t>
        <a:bodyPr/>
        <a:lstStyle/>
        <a:p>
          <a:endParaRPr lang="en-US"/>
        </a:p>
      </dgm:t>
    </dgm:pt>
    <dgm:pt modelId="{6D65F296-3F6E-4C9B-B62F-0C3430DD82FF}" type="sibTrans" cxnId="{35A2F2E7-4CA7-4FC6-8087-F247B46E626C}">
      <dgm:prSet/>
      <dgm:spPr/>
      <dgm:t>
        <a:bodyPr/>
        <a:lstStyle/>
        <a:p>
          <a:endParaRPr lang="en-US"/>
        </a:p>
      </dgm:t>
    </dgm:pt>
    <dgm:pt modelId="{9E37EEC9-7F36-4F62-87EA-ACCA59614695}">
      <dgm:prSet/>
      <dgm:spPr/>
      <dgm:t>
        <a:bodyPr/>
        <a:lstStyle/>
        <a:p>
          <a:pPr rtl="0"/>
          <a:r>
            <a:rPr lang="en-US" b="0" dirty="0">
              <a:solidFill>
                <a:schemeClr val="tx1"/>
              </a:solidFill>
              <a:latin typeface="Arial" charset="0"/>
              <a:ea typeface="+mn-ea"/>
              <a:cs typeface="+mn-cs"/>
            </a:rPr>
            <a:t>Standardized unexpected earnings (SUE)</a:t>
          </a:r>
          <a:endParaRPr lang="en-US" b="0" dirty="0">
            <a:solidFill>
              <a:schemeClr val="tx1"/>
            </a:solidFill>
          </a:endParaRPr>
        </a:p>
      </dgm:t>
    </dgm:pt>
    <dgm:pt modelId="{71140001-570B-4AFC-BBE8-E015A884A5C3}" type="parTrans" cxnId="{0E24B5C6-9A0E-4B0E-BAF2-8458A92E5423}">
      <dgm:prSet/>
      <dgm:spPr/>
      <dgm:t>
        <a:bodyPr/>
        <a:lstStyle/>
        <a:p>
          <a:endParaRPr lang="en-US"/>
        </a:p>
      </dgm:t>
    </dgm:pt>
    <dgm:pt modelId="{2B41A76F-89C5-415C-8C03-6948D15F8B38}" type="sibTrans" cxnId="{0E24B5C6-9A0E-4B0E-BAF2-8458A92E5423}">
      <dgm:prSet/>
      <dgm:spPr/>
      <dgm:t>
        <a:bodyPr/>
        <a:lstStyle/>
        <a:p>
          <a:endParaRPr lang="en-US"/>
        </a:p>
      </dgm:t>
    </dgm:pt>
    <dgm:pt modelId="{2EE4B2E1-8656-4085-88BD-1533DB099E6C}">
      <dgm:prSet/>
      <dgm:spPr/>
      <dgm:t>
        <a:bodyPr/>
        <a:lstStyle/>
        <a:p>
          <a:pPr rtl="0"/>
          <a:r>
            <a:rPr lang="en-US" b="0" dirty="0">
              <a:solidFill>
                <a:schemeClr val="tx1"/>
              </a:solidFill>
              <a:latin typeface="Arial" charset="0"/>
              <a:ea typeface="+mn-ea"/>
              <a:cs typeface="+mn-cs"/>
            </a:rPr>
            <a:t>Relative strength </a:t>
          </a:r>
          <a:endParaRPr lang="en-US" b="0" dirty="0">
            <a:solidFill>
              <a:schemeClr val="tx1"/>
            </a:solidFill>
          </a:endParaRPr>
        </a:p>
      </dgm:t>
    </dgm:pt>
    <dgm:pt modelId="{BCB316F2-C968-4931-B515-0879EDB03E72}" type="parTrans" cxnId="{8E434511-A513-49CD-99CC-0614E9CBCB92}">
      <dgm:prSet/>
      <dgm:spPr/>
      <dgm:t>
        <a:bodyPr/>
        <a:lstStyle/>
        <a:p>
          <a:endParaRPr lang="en-US"/>
        </a:p>
      </dgm:t>
    </dgm:pt>
    <dgm:pt modelId="{F3563011-B6A5-4E21-8BCE-F2B4E80FE811}" type="sibTrans" cxnId="{8E434511-A513-49CD-99CC-0614E9CBCB92}">
      <dgm:prSet/>
      <dgm:spPr/>
      <dgm:t>
        <a:bodyPr/>
        <a:lstStyle/>
        <a:p>
          <a:endParaRPr lang="en-US"/>
        </a:p>
      </dgm:t>
    </dgm:pt>
    <dgm:pt modelId="{857708D8-C171-4E79-9162-CC68307DEA04}" type="pres">
      <dgm:prSet presAssocID="{84758569-E18A-47C6-B563-157F9A81184E}" presName="linear" presStyleCnt="0">
        <dgm:presLayoutVars>
          <dgm:dir/>
          <dgm:animLvl val="lvl"/>
          <dgm:resizeHandles val="exact"/>
        </dgm:presLayoutVars>
      </dgm:prSet>
      <dgm:spPr/>
    </dgm:pt>
    <dgm:pt modelId="{71244519-F662-4AF0-9150-98C1174E955A}" type="pres">
      <dgm:prSet presAssocID="{03C52219-4CBA-4092-9A66-98C19EDC99E4}" presName="parentLin" presStyleCnt="0"/>
      <dgm:spPr/>
    </dgm:pt>
    <dgm:pt modelId="{C447E312-33DF-4ABF-A6DF-A48F68CCE4FE}" type="pres">
      <dgm:prSet presAssocID="{03C52219-4CBA-4092-9A66-98C19EDC99E4}" presName="parentLeftMargin" presStyleLbl="node1" presStyleIdx="0" presStyleCnt="2"/>
      <dgm:spPr/>
    </dgm:pt>
    <dgm:pt modelId="{22A08A85-9CFF-4A2C-8E5C-24B58E12CB92}" type="pres">
      <dgm:prSet presAssocID="{03C52219-4CBA-4092-9A66-98C19EDC99E4}" presName="parentText" presStyleLbl="node1" presStyleIdx="0" presStyleCnt="2">
        <dgm:presLayoutVars>
          <dgm:chMax val="0"/>
          <dgm:bulletEnabled val="1"/>
        </dgm:presLayoutVars>
      </dgm:prSet>
      <dgm:spPr/>
    </dgm:pt>
    <dgm:pt modelId="{9598A425-CE11-4945-9D0B-02DFA3BD70B3}" type="pres">
      <dgm:prSet presAssocID="{03C52219-4CBA-4092-9A66-98C19EDC99E4}" presName="negativeSpace" presStyleCnt="0"/>
      <dgm:spPr/>
    </dgm:pt>
    <dgm:pt modelId="{3818AC4A-8824-45DF-9D2C-49C1C1C2EF97}" type="pres">
      <dgm:prSet presAssocID="{03C52219-4CBA-4092-9A66-98C19EDC99E4}" presName="childText" presStyleLbl="conFgAcc1" presStyleIdx="0" presStyleCnt="2">
        <dgm:presLayoutVars>
          <dgm:bulletEnabled val="1"/>
        </dgm:presLayoutVars>
      </dgm:prSet>
      <dgm:spPr/>
    </dgm:pt>
    <dgm:pt modelId="{18782738-954D-47D3-90EB-203ADDE74C32}" type="pres">
      <dgm:prSet presAssocID="{8EAF768B-1A91-4BBD-A2C4-5E4FF1EF6B82}" presName="spaceBetweenRectangles" presStyleCnt="0"/>
      <dgm:spPr/>
    </dgm:pt>
    <dgm:pt modelId="{530BA1AD-D4CF-4646-9912-86D8ED4A11E6}" type="pres">
      <dgm:prSet presAssocID="{02699153-7B55-4563-884D-1F8CF9F55801}" presName="parentLin" presStyleCnt="0"/>
      <dgm:spPr/>
    </dgm:pt>
    <dgm:pt modelId="{265BDDC1-4286-42FA-815B-6AC6F4BEB3A6}" type="pres">
      <dgm:prSet presAssocID="{02699153-7B55-4563-884D-1F8CF9F55801}" presName="parentLeftMargin" presStyleLbl="node1" presStyleIdx="0" presStyleCnt="2"/>
      <dgm:spPr/>
    </dgm:pt>
    <dgm:pt modelId="{67BAA568-F1B9-492D-B92F-906A0B928B31}" type="pres">
      <dgm:prSet presAssocID="{02699153-7B55-4563-884D-1F8CF9F55801}" presName="parentText" presStyleLbl="node1" presStyleIdx="1" presStyleCnt="2" custScaleX="119949">
        <dgm:presLayoutVars>
          <dgm:chMax val="0"/>
          <dgm:bulletEnabled val="1"/>
        </dgm:presLayoutVars>
      </dgm:prSet>
      <dgm:spPr/>
    </dgm:pt>
    <dgm:pt modelId="{A7C6098C-D9DE-4C06-A5A7-50F055D5F562}" type="pres">
      <dgm:prSet presAssocID="{02699153-7B55-4563-884D-1F8CF9F55801}" presName="negativeSpace" presStyleCnt="0"/>
      <dgm:spPr/>
    </dgm:pt>
    <dgm:pt modelId="{117AF9EA-0AF4-4961-8903-4BA4371FD0CD}" type="pres">
      <dgm:prSet presAssocID="{02699153-7B55-4563-884D-1F8CF9F55801}" presName="childText" presStyleLbl="conFgAcc1" presStyleIdx="1" presStyleCnt="2">
        <dgm:presLayoutVars>
          <dgm:bulletEnabled val="1"/>
        </dgm:presLayoutVars>
      </dgm:prSet>
      <dgm:spPr/>
    </dgm:pt>
  </dgm:ptLst>
  <dgm:cxnLst>
    <dgm:cxn modelId="{8E434511-A513-49CD-99CC-0614E9CBCB92}" srcId="{03C52219-4CBA-4092-9A66-98C19EDC99E4}" destId="{2EE4B2E1-8656-4085-88BD-1533DB099E6C}" srcOrd="2" destOrd="0" parTransId="{BCB316F2-C968-4931-B515-0879EDB03E72}" sibTransId="{F3563011-B6A5-4E21-8BCE-F2B4E80FE811}"/>
    <dgm:cxn modelId="{B3C33117-B60A-45DE-8EF8-629E3940337E}" srcId="{84758569-E18A-47C6-B563-157F9A81184E}" destId="{02699153-7B55-4563-884D-1F8CF9F55801}" srcOrd="1" destOrd="0" parTransId="{06FE15BB-273F-437F-B9C3-A1D40B7897D4}" sibTransId="{60C0E265-B6C7-4D8A-9787-D0F4913B7649}"/>
    <dgm:cxn modelId="{1D75731F-DF4F-4DA4-AC47-6D61341A0F2B}" type="presOf" srcId="{9E37EEC9-7F36-4F62-87EA-ACCA59614695}" destId="{3818AC4A-8824-45DF-9D2C-49C1C1C2EF97}" srcOrd="0" destOrd="1" presId="urn:microsoft.com/office/officeart/2005/8/layout/list1"/>
    <dgm:cxn modelId="{5F7DD82E-4DDA-46B0-AF42-504E122BF569}" type="presOf" srcId="{03C52219-4CBA-4092-9A66-98C19EDC99E4}" destId="{C447E312-33DF-4ABF-A6DF-A48F68CCE4FE}" srcOrd="0" destOrd="0" presId="urn:microsoft.com/office/officeart/2005/8/layout/list1"/>
    <dgm:cxn modelId="{C5973E36-2D8C-464C-903C-2C54C1203367}" type="presOf" srcId="{02699153-7B55-4563-884D-1F8CF9F55801}" destId="{265BDDC1-4286-42FA-815B-6AC6F4BEB3A6}" srcOrd="0" destOrd="0" presId="urn:microsoft.com/office/officeart/2005/8/layout/list1"/>
    <dgm:cxn modelId="{9652C13C-5BE6-424A-9B1A-2D275F7C3472}" srcId="{84758569-E18A-47C6-B563-157F9A81184E}" destId="{03C52219-4CBA-4092-9A66-98C19EDC99E4}" srcOrd="0" destOrd="0" parTransId="{76BB31C7-71AF-4996-B05E-92BB7430A319}" sibTransId="{8EAF768B-1A91-4BBD-A2C4-5E4FF1EF6B82}"/>
    <dgm:cxn modelId="{04DC9E43-D532-4BCC-8D8F-169ACF669AF4}" type="presOf" srcId="{518E7161-B63C-4735-A631-399FD71B8388}" destId="{3818AC4A-8824-45DF-9D2C-49C1C1C2EF97}" srcOrd="0" destOrd="0" presId="urn:microsoft.com/office/officeart/2005/8/layout/list1"/>
    <dgm:cxn modelId="{FE1A964D-11CA-40B3-8D4B-4668954DE91C}" type="presOf" srcId="{02699153-7B55-4563-884D-1F8CF9F55801}" destId="{67BAA568-F1B9-492D-B92F-906A0B928B31}" srcOrd="1" destOrd="0" presId="urn:microsoft.com/office/officeart/2005/8/layout/list1"/>
    <dgm:cxn modelId="{67F2B775-E2F7-43DB-ABEF-455EC6F6ECFE}" type="presOf" srcId="{7D52648B-8919-48B0-BDE8-E689852EC510}" destId="{117AF9EA-0AF4-4961-8903-4BA4371FD0CD}" srcOrd="0" destOrd="2" presId="urn:microsoft.com/office/officeart/2005/8/layout/list1"/>
    <dgm:cxn modelId="{12F5657B-44CC-43FC-848A-874F5A5DB387}" srcId="{02699153-7B55-4563-884D-1F8CF9F55801}" destId="{7D52648B-8919-48B0-BDE8-E689852EC510}" srcOrd="2" destOrd="0" parTransId="{6E764884-09CF-4E2B-859D-0F8625411756}" sibTransId="{E5B18772-6B22-4531-8255-DE5DF216A027}"/>
    <dgm:cxn modelId="{8EB80E82-F12F-4492-99D8-B6C5EE579EEF}" type="presOf" srcId="{03C52219-4CBA-4092-9A66-98C19EDC99E4}" destId="{22A08A85-9CFF-4A2C-8E5C-24B58E12CB92}" srcOrd="1" destOrd="0" presId="urn:microsoft.com/office/officeart/2005/8/layout/list1"/>
    <dgm:cxn modelId="{00E1A585-A47A-4A10-83AC-650DF61C26A7}" srcId="{02699153-7B55-4563-884D-1F8CF9F55801}" destId="{E0FF90B7-4637-44DD-986B-87F157551084}" srcOrd="1" destOrd="0" parTransId="{871DD5D4-42AC-45B4-8FEA-DC147DAE3A69}" sibTransId="{34A081D0-2F53-4D22-ABCF-137A72CA8042}"/>
    <dgm:cxn modelId="{6CEAC58F-A728-4491-BA2D-478942FEC03F}" type="presOf" srcId="{E0FF90B7-4637-44DD-986B-87F157551084}" destId="{117AF9EA-0AF4-4961-8903-4BA4371FD0CD}" srcOrd="0" destOrd="1" presId="urn:microsoft.com/office/officeart/2005/8/layout/list1"/>
    <dgm:cxn modelId="{7C438F91-308B-4ED2-8256-5E84AF341613}" srcId="{02699153-7B55-4563-884D-1F8CF9F55801}" destId="{97C06F17-D4FD-4E03-868B-B8F87C8ED1D3}" srcOrd="0" destOrd="0" parTransId="{E42BA52D-32F8-42C1-8E95-CB6E952EC914}" sibTransId="{B6295B5B-BE1E-4A9D-A425-3791DFF3AC25}"/>
    <dgm:cxn modelId="{D022B4C1-31DE-42A9-B367-D863FB44FB81}" type="presOf" srcId="{2EE4B2E1-8656-4085-88BD-1533DB099E6C}" destId="{3818AC4A-8824-45DF-9D2C-49C1C1C2EF97}" srcOrd="0" destOrd="2" presId="urn:microsoft.com/office/officeart/2005/8/layout/list1"/>
    <dgm:cxn modelId="{0E24B5C6-9A0E-4B0E-BAF2-8458A92E5423}" srcId="{03C52219-4CBA-4092-9A66-98C19EDC99E4}" destId="{9E37EEC9-7F36-4F62-87EA-ACCA59614695}" srcOrd="1" destOrd="0" parTransId="{71140001-570B-4AFC-BBE8-E015A884A5C3}" sibTransId="{2B41A76F-89C5-415C-8C03-6948D15F8B38}"/>
    <dgm:cxn modelId="{546855E0-4AD7-443A-9D2A-30D09E4D03BC}" type="presOf" srcId="{84758569-E18A-47C6-B563-157F9A81184E}" destId="{857708D8-C171-4E79-9162-CC68307DEA04}" srcOrd="0" destOrd="0" presId="urn:microsoft.com/office/officeart/2005/8/layout/list1"/>
    <dgm:cxn modelId="{35A2F2E7-4CA7-4FC6-8087-F247B46E626C}" srcId="{03C52219-4CBA-4092-9A66-98C19EDC99E4}" destId="{518E7161-B63C-4735-A631-399FD71B8388}" srcOrd="0" destOrd="0" parTransId="{DB591CAE-6E3E-4BA3-AA34-C29919653CB5}" sibTransId="{6D65F296-3F6E-4C9B-B62F-0C3430DD82FF}"/>
    <dgm:cxn modelId="{07A0EFEE-667C-4EA4-B2D7-F1CB9B68D750}" type="presOf" srcId="{97C06F17-D4FD-4E03-868B-B8F87C8ED1D3}" destId="{117AF9EA-0AF4-4961-8903-4BA4371FD0CD}" srcOrd="0" destOrd="0" presId="urn:microsoft.com/office/officeart/2005/8/layout/list1"/>
    <dgm:cxn modelId="{9CCE3C3F-EB61-4D35-85C3-92476D625D3D}" type="presParOf" srcId="{857708D8-C171-4E79-9162-CC68307DEA04}" destId="{71244519-F662-4AF0-9150-98C1174E955A}" srcOrd="0" destOrd="0" presId="urn:microsoft.com/office/officeart/2005/8/layout/list1"/>
    <dgm:cxn modelId="{41B0F5C1-1189-4694-B620-D0840B8C4B5A}" type="presParOf" srcId="{71244519-F662-4AF0-9150-98C1174E955A}" destId="{C447E312-33DF-4ABF-A6DF-A48F68CCE4FE}" srcOrd="0" destOrd="0" presId="urn:microsoft.com/office/officeart/2005/8/layout/list1"/>
    <dgm:cxn modelId="{B407D119-2877-41D9-9983-F4B58D197D45}" type="presParOf" srcId="{71244519-F662-4AF0-9150-98C1174E955A}" destId="{22A08A85-9CFF-4A2C-8E5C-24B58E12CB92}" srcOrd="1" destOrd="0" presId="urn:microsoft.com/office/officeart/2005/8/layout/list1"/>
    <dgm:cxn modelId="{9515E6B0-B22E-4801-8A21-72F2601A4EB4}" type="presParOf" srcId="{857708D8-C171-4E79-9162-CC68307DEA04}" destId="{9598A425-CE11-4945-9D0B-02DFA3BD70B3}" srcOrd="1" destOrd="0" presId="urn:microsoft.com/office/officeart/2005/8/layout/list1"/>
    <dgm:cxn modelId="{018E542B-55C1-41AC-A059-3B7E9836266F}" type="presParOf" srcId="{857708D8-C171-4E79-9162-CC68307DEA04}" destId="{3818AC4A-8824-45DF-9D2C-49C1C1C2EF97}" srcOrd="2" destOrd="0" presId="urn:microsoft.com/office/officeart/2005/8/layout/list1"/>
    <dgm:cxn modelId="{C1036C72-27F2-42A1-810B-C694DF73E816}" type="presParOf" srcId="{857708D8-C171-4E79-9162-CC68307DEA04}" destId="{18782738-954D-47D3-90EB-203ADDE74C32}" srcOrd="3" destOrd="0" presId="urn:microsoft.com/office/officeart/2005/8/layout/list1"/>
    <dgm:cxn modelId="{331A7933-856E-4F8D-9403-29E5209F2008}" type="presParOf" srcId="{857708D8-C171-4E79-9162-CC68307DEA04}" destId="{530BA1AD-D4CF-4646-9912-86D8ED4A11E6}" srcOrd="4" destOrd="0" presId="urn:microsoft.com/office/officeart/2005/8/layout/list1"/>
    <dgm:cxn modelId="{1D7E3582-AF18-41AA-91E9-47109FCB6319}" type="presParOf" srcId="{530BA1AD-D4CF-4646-9912-86D8ED4A11E6}" destId="{265BDDC1-4286-42FA-815B-6AC6F4BEB3A6}" srcOrd="0" destOrd="0" presId="urn:microsoft.com/office/officeart/2005/8/layout/list1"/>
    <dgm:cxn modelId="{E38483EC-F1B1-45CA-B5C7-FE85258BEA2F}" type="presParOf" srcId="{530BA1AD-D4CF-4646-9912-86D8ED4A11E6}" destId="{67BAA568-F1B9-492D-B92F-906A0B928B31}" srcOrd="1" destOrd="0" presId="urn:microsoft.com/office/officeart/2005/8/layout/list1"/>
    <dgm:cxn modelId="{8A7274F0-E72F-48A0-A415-A96328281E04}" type="presParOf" srcId="{857708D8-C171-4E79-9162-CC68307DEA04}" destId="{A7C6098C-D9DE-4C06-A5A7-50F055D5F562}" srcOrd="5" destOrd="0" presId="urn:microsoft.com/office/officeart/2005/8/layout/list1"/>
    <dgm:cxn modelId="{ED0D1354-DB20-4E38-8FC5-9AF7048C3ED7}" type="presParOf" srcId="{857708D8-C171-4E79-9162-CC68307DEA04}" destId="{117AF9EA-0AF4-4961-8903-4BA4371FD0CD}"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9.xml><?xml version="1.0" encoding="utf-8"?>
<dgm:dataModel xmlns:dgm="http://schemas.openxmlformats.org/drawingml/2006/diagram" xmlns:a="http://schemas.openxmlformats.org/drawingml/2006/main">
  <dgm:ptLst>
    <dgm:pt modelId="{69F7AA82-D011-4CFB-965A-E65DE2799F4E}" type="doc">
      <dgm:prSet loTypeId="urn:microsoft.com/office/officeart/2005/8/layout/equation2" loCatId="relationship" qsTypeId="urn:microsoft.com/office/officeart/2005/8/quickstyle/simple2" qsCatId="simple" csTypeId="urn:microsoft.com/office/officeart/2005/8/colors/accent1_2" csCatId="accent1" phldr="1"/>
      <dgm:spPr/>
      <dgm:t>
        <a:bodyPr/>
        <a:lstStyle/>
        <a:p>
          <a:endParaRPr lang="en-US"/>
        </a:p>
      </dgm:t>
    </dgm:pt>
    <dgm:pt modelId="{D2D85097-A8C9-431C-AD5B-1BC2CC4D7800}">
      <dgm:prSet/>
      <dgm:spPr/>
      <dgm:t>
        <a:bodyPr/>
        <a:lstStyle/>
        <a:p>
          <a:pPr rtl="0"/>
          <a:r>
            <a:rPr lang="en-US" b="1" dirty="0"/>
            <a:t>Economic Profit</a:t>
          </a:r>
          <a:endParaRPr lang="en-US" dirty="0"/>
        </a:p>
      </dgm:t>
    </dgm:pt>
    <dgm:pt modelId="{9FB885AE-DF61-43F9-83E9-0948D1E7353F}" type="parTrans" cxnId="{D74BCD22-E4E1-4E6E-9FA0-F54D328B7511}">
      <dgm:prSet/>
      <dgm:spPr/>
      <dgm:t>
        <a:bodyPr/>
        <a:lstStyle/>
        <a:p>
          <a:endParaRPr lang="en-US"/>
        </a:p>
      </dgm:t>
    </dgm:pt>
    <dgm:pt modelId="{3766B60A-4033-4AEF-A4BF-0BFA983B868D}" type="sibTrans" cxnId="{D74BCD22-E4E1-4E6E-9FA0-F54D328B7511}">
      <dgm:prSet/>
      <dgm:spPr/>
      <dgm:t>
        <a:bodyPr/>
        <a:lstStyle/>
        <a:p>
          <a:endParaRPr lang="en-US"/>
        </a:p>
      </dgm:t>
    </dgm:pt>
    <dgm:pt modelId="{EE4D1995-7675-4D2C-9040-E2663C42AE69}">
      <dgm:prSet/>
      <dgm:spPr/>
      <dgm:t>
        <a:bodyPr/>
        <a:lstStyle/>
        <a:p>
          <a:pPr rtl="0"/>
          <a:r>
            <a:rPr lang="en-US" b="1" dirty="0"/>
            <a:t>Residual Income</a:t>
          </a:r>
          <a:endParaRPr lang="en-US" dirty="0"/>
        </a:p>
      </dgm:t>
    </dgm:pt>
    <dgm:pt modelId="{30F2063D-94C2-4A0A-BDEB-E22EA7589C80}" type="parTrans" cxnId="{6C231FE6-DF34-42A3-A325-44F1B2A1D9F2}">
      <dgm:prSet/>
      <dgm:spPr/>
      <dgm:t>
        <a:bodyPr/>
        <a:lstStyle/>
        <a:p>
          <a:endParaRPr lang="en-US"/>
        </a:p>
      </dgm:t>
    </dgm:pt>
    <dgm:pt modelId="{EDB84BB3-0342-408F-9DE4-4D8B61EE2A2D}" type="sibTrans" cxnId="{6C231FE6-DF34-42A3-A325-44F1B2A1D9F2}">
      <dgm:prSet/>
      <dgm:spPr/>
      <dgm:t>
        <a:bodyPr/>
        <a:lstStyle/>
        <a:p>
          <a:endParaRPr lang="en-US"/>
        </a:p>
      </dgm:t>
    </dgm:pt>
    <dgm:pt modelId="{A344C213-DF1C-42DC-A54A-BDCE8B386B20}">
      <dgm:prSet/>
      <dgm:spPr/>
      <dgm:t>
        <a:bodyPr/>
        <a:lstStyle/>
        <a:p>
          <a:pPr rtl="0"/>
          <a:r>
            <a:rPr lang="en-US" b="1" dirty="0"/>
            <a:t>Abnormal Earnings</a:t>
          </a:r>
          <a:endParaRPr lang="en-US" dirty="0"/>
        </a:p>
      </dgm:t>
    </dgm:pt>
    <dgm:pt modelId="{247B9995-D1D1-4D35-9ACC-AA90940B6F7E}" type="parTrans" cxnId="{38A2A636-38EA-4A1A-9551-399E82E7CB85}">
      <dgm:prSet/>
      <dgm:spPr/>
      <dgm:t>
        <a:bodyPr/>
        <a:lstStyle/>
        <a:p>
          <a:endParaRPr lang="en-US"/>
        </a:p>
      </dgm:t>
    </dgm:pt>
    <dgm:pt modelId="{E053B87D-D509-452B-AD5C-915EA68418D4}" type="sibTrans" cxnId="{38A2A636-38EA-4A1A-9551-399E82E7CB85}">
      <dgm:prSet/>
      <dgm:spPr/>
      <dgm:t>
        <a:bodyPr/>
        <a:lstStyle/>
        <a:p>
          <a:endParaRPr lang="en-US"/>
        </a:p>
      </dgm:t>
    </dgm:pt>
    <dgm:pt modelId="{763F8BF2-B121-40A2-B488-DD2E1CED670E}">
      <dgm:prSet/>
      <dgm:spPr/>
      <dgm:t>
        <a:bodyPr/>
        <a:lstStyle/>
        <a:p>
          <a:pPr rtl="0"/>
          <a:r>
            <a:rPr lang="en-US" b="1"/>
            <a:t>Economic </a:t>
          </a:r>
          <a:r>
            <a:rPr lang="en-US" b="1" dirty="0"/>
            <a:t>Value Added</a:t>
          </a:r>
          <a:endParaRPr lang="en-US" dirty="0"/>
        </a:p>
      </dgm:t>
    </dgm:pt>
    <dgm:pt modelId="{3D27839F-F9D0-4F1C-86CE-CF6E4362A876}" type="parTrans" cxnId="{6C5E9515-53B3-41DA-BA6A-21D5C2BEA685}">
      <dgm:prSet/>
      <dgm:spPr/>
      <dgm:t>
        <a:bodyPr/>
        <a:lstStyle/>
        <a:p>
          <a:endParaRPr lang="en-US"/>
        </a:p>
      </dgm:t>
    </dgm:pt>
    <dgm:pt modelId="{32C05050-BF42-4DA0-AAA1-321FBBA5494A}" type="sibTrans" cxnId="{6C5E9515-53B3-41DA-BA6A-21D5C2BEA685}">
      <dgm:prSet/>
      <dgm:spPr/>
      <dgm:t>
        <a:bodyPr/>
        <a:lstStyle/>
        <a:p>
          <a:endParaRPr lang="en-US"/>
        </a:p>
      </dgm:t>
    </dgm:pt>
    <dgm:pt modelId="{6F185110-8FEC-42A6-8C8E-52455BB7439C}" type="pres">
      <dgm:prSet presAssocID="{69F7AA82-D011-4CFB-965A-E65DE2799F4E}" presName="Name0" presStyleCnt="0">
        <dgm:presLayoutVars>
          <dgm:dir/>
          <dgm:resizeHandles val="exact"/>
        </dgm:presLayoutVars>
      </dgm:prSet>
      <dgm:spPr/>
    </dgm:pt>
    <dgm:pt modelId="{089CD9C8-2F1A-4B2F-BDA8-512C6B1CCB3A}" type="pres">
      <dgm:prSet presAssocID="{69F7AA82-D011-4CFB-965A-E65DE2799F4E}" presName="vNodes" presStyleCnt="0"/>
      <dgm:spPr/>
    </dgm:pt>
    <dgm:pt modelId="{40D9134F-6211-4CB4-961B-9F1326474E7A}" type="pres">
      <dgm:prSet presAssocID="{D2D85097-A8C9-431C-AD5B-1BC2CC4D7800}" presName="node" presStyleLbl="node1" presStyleIdx="0" presStyleCnt="4">
        <dgm:presLayoutVars>
          <dgm:bulletEnabled val="1"/>
        </dgm:presLayoutVars>
      </dgm:prSet>
      <dgm:spPr/>
    </dgm:pt>
    <dgm:pt modelId="{AE018662-BF0C-4566-81B7-2AA6038CD1D5}" type="pres">
      <dgm:prSet presAssocID="{3766B60A-4033-4AEF-A4BF-0BFA983B868D}" presName="spacerT" presStyleCnt="0"/>
      <dgm:spPr/>
    </dgm:pt>
    <dgm:pt modelId="{16314E20-0ADF-4C3A-A02F-98324A414F25}" type="pres">
      <dgm:prSet presAssocID="{3766B60A-4033-4AEF-A4BF-0BFA983B868D}" presName="sibTrans" presStyleLbl="sibTrans2D1" presStyleIdx="0" presStyleCnt="3"/>
      <dgm:spPr>
        <a:prstGeom prst="mathEqual">
          <a:avLst/>
        </a:prstGeom>
      </dgm:spPr>
    </dgm:pt>
    <dgm:pt modelId="{CC769DB2-E4BD-49C0-B0DC-703937E9CC6D}" type="pres">
      <dgm:prSet presAssocID="{3766B60A-4033-4AEF-A4BF-0BFA983B868D}" presName="spacerB" presStyleCnt="0"/>
      <dgm:spPr/>
    </dgm:pt>
    <dgm:pt modelId="{57BAFC73-66A3-47A5-8746-7082A976039C}" type="pres">
      <dgm:prSet presAssocID="{A344C213-DF1C-42DC-A54A-BDCE8B386B20}" presName="node" presStyleLbl="node1" presStyleIdx="1" presStyleCnt="4">
        <dgm:presLayoutVars>
          <dgm:bulletEnabled val="1"/>
        </dgm:presLayoutVars>
      </dgm:prSet>
      <dgm:spPr/>
    </dgm:pt>
    <dgm:pt modelId="{7A86A6D9-A7CB-47FF-846D-17FDFBA5F195}" type="pres">
      <dgm:prSet presAssocID="{E053B87D-D509-452B-AD5C-915EA68418D4}" presName="spacerT" presStyleCnt="0"/>
      <dgm:spPr/>
    </dgm:pt>
    <dgm:pt modelId="{E78C72E1-310C-4A38-83BF-1085AC878A8D}" type="pres">
      <dgm:prSet presAssocID="{E053B87D-D509-452B-AD5C-915EA68418D4}" presName="sibTrans" presStyleLbl="sibTrans2D1" presStyleIdx="1" presStyleCnt="3"/>
      <dgm:spPr>
        <a:prstGeom prst="mathEqual">
          <a:avLst/>
        </a:prstGeom>
      </dgm:spPr>
    </dgm:pt>
    <dgm:pt modelId="{FCFFE913-2AC3-4598-AEF0-A6E0F231A9C0}" type="pres">
      <dgm:prSet presAssocID="{E053B87D-D509-452B-AD5C-915EA68418D4}" presName="spacerB" presStyleCnt="0"/>
      <dgm:spPr/>
    </dgm:pt>
    <dgm:pt modelId="{9E863C04-F16F-4994-B3EE-75A193F8FDA8}" type="pres">
      <dgm:prSet presAssocID="{763F8BF2-B121-40A2-B488-DD2E1CED670E}" presName="node" presStyleLbl="node1" presStyleIdx="2" presStyleCnt="4">
        <dgm:presLayoutVars>
          <dgm:bulletEnabled val="1"/>
        </dgm:presLayoutVars>
      </dgm:prSet>
      <dgm:spPr/>
    </dgm:pt>
    <dgm:pt modelId="{B2E066D0-3971-4464-BA08-43E9898C3311}" type="pres">
      <dgm:prSet presAssocID="{69F7AA82-D011-4CFB-965A-E65DE2799F4E}" presName="sibTransLast" presStyleLbl="sibTrans2D1" presStyleIdx="2" presStyleCnt="3"/>
      <dgm:spPr>
        <a:prstGeom prst="mathEqual">
          <a:avLst/>
        </a:prstGeom>
      </dgm:spPr>
    </dgm:pt>
    <dgm:pt modelId="{45CFE47A-E0BC-49B2-83B7-F3822B4CC2C7}" type="pres">
      <dgm:prSet presAssocID="{69F7AA82-D011-4CFB-965A-E65DE2799F4E}" presName="connectorText" presStyleLbl="sibTrans2D1" presStyleIdx="2" presStyleCnt="3"/>
      <dgm:spPr/>
    </dgm:pt>
    <dgm:pt modelId="{D916AFE5-9AC6-4963-903F-8A26EF0B03E5}" type="pres">
      <dgm:prSet presAssocID="{69F7AA82-D011-4CFB-965A-E65DE2799F4E}" presName="lastNode" presStyleLbl="node1" presStyleIdx="3" presStyleCnt="4">
        <dgm:presLayoutVars>
          <dgm:bulletEnabled val="1"/>
        </dgm:presLayoutVars>
      </dgm:prSet>
      <dgm:spPr/>
    </dgm:pt>
  </dgm:ptLst>
  <dgm:cxnLst>
    <dgm:cxn modelId="{1AF2D010-8F0F-4313-B8D4-E2E2177F927D}" type="presOf" srcId="{32C05050-BF42-4DA0-AAA1-321FBBA5494A}" destId="{45CFE47A-E0BC-49B2-83B7-F3822B4CC2C7}" srcOrd="1" destOrd="0" presId="urn:microsoft.com/office/officeart/2005/8/layout/equation2"/>
    <dgm:cxn modelId="{6C5E9515-53B3-41DA-BA6A-21D5C2BEA685}" srcId="{69F7AA82-D011-4CFB-965A-E65DE2799F4E}" destId="{763F8BF2-B121-40A2-B488-DD2E1CED670E}" srcOrd="2" destOrd="0" parTransId="{3D27839F-F9D0-4F1C-86CE-CF6E4362A876}" sibTransId="{32C05050-BF42-4DA0-AAA1-321FBBA5494A}"/>
    <dgm:cxn modelId="{D74BCD22-E4E1-4E6E-9FA0-F54D328B7511}" srcId="{69F7AA82-D011-4CFB-965A-E65DE2799F4E}" destId="{D2D85097-A8C9-431C-AD5B-1BC2CC4D7800}" srcOrd="0" destOrd="0" parTransId="{9FB885AE-DF61-43F9-83E9-0948D1E7353F}" sibTransId="{3766B60A-4033-4AEF-A4BF-0BFA983B868D}"/>
    <dgm:cxn modelId="{38A2A636-38EA-4A1A-9551-399E82E7CB85}" srcId="{69F7AA82-D011-4CFB-965A-E65DE2799F4E}" destId="{A344C213-DF1C-42DC-A54A-BDCE8B386B20}" srcOrd="1" destOrd="0" parTransId="{247B9995-D1D1-4D35-9ACC-AA90940B6F7E}" sibTransId="{E053B87D-D509-452B-AD5C-915EA68418D4}"/>
    <dgm:cxn modelId="{CC89365B-2B6D-40B7-938B-74AB34A43109}" type="presOf" srcId="{3766B60A-4033-4AEF-A4BF-0BFA983B868D}" destId="{16314E20-0ADF-4C3A-A02F-98324A414F25}" srcOrd="0" destOrd="0" presId="urn:microsoft.com/office/officeart/2005/8/layout/equation2"/>
    <dgm:cxn modelId="{2A8DEA4E-632D-4022-AE1D-BDC6611E0A67}" type="presOf" srcId="{32C05050-BF42-4DA0-AAA1-321FBBA5494A}" destId="{B2E066D0-3971-4464-BA08-43E9898C3311}" srcOrd="0" destOrd="0" presId="urn:microsoft.com/office/officeart/2005/8/layout/equation2"/>
    <dgm:cxn modelId="{8B39019D-DC3B-4CF0-8D17-CC8722B1E45E}" type="presOf" srcId="{69F7AA82-D011-4CFB-965A-E65DE2799F4E}" destId="{6F185110-8FEC-42A6-8C8E-52455BB7439C}" srcOrd="0" destOrd="0" presId="urn:microsoft.com/office/officeart/2005/8/layout/equation2"/>
    <dgm:cxn modelId="{48975DC6-760C-4092-939E-C413FFA3E9E4}" type="presOf" srcId="{E053B87D-D509-452B-AD5C-915EA68418D4}" destId="{E78C72E1-310C-4A38-83BF-1085AC878A8D}" srcOrd="0" destOrd="0" presId="urn:microsoft.com/office/officeart/2005/8/layout/equation2"/>
    <dgm:cxn modelId="{E63929DD-5E3F-4E9F-A014-9E906112CAAE}" type="presOf" srcId="{A344C213-DF1C-42DC-A54A-BDCE8B386B20}" destId="{57BAFC73-66A3-47A5-8746-7082A976039C}" srcOrd="0" destOrd="0" presId="urn:microsoft.com/office/officeart/2005/8/layout/equation2"/>
    <dgm:cxn modelId="{6C231FE6-DF34-42A3-A325-44F1B2A1D9F2}" srcId="{69F7AA82-D011-4CFB-965A-E65DE2799F4E}" destId="{EE4D1995-7675-4D2C-9040-E2663C42AE69}" srcOrd="3" destOrd="0" parTransId="{30F2063D-94C2-4A0A-BDEB-E22EA7589C80}" sibTransId="{EDB84BB3-0342-408F-9DE4-4D8B61EE2A2D}"/>
    <dgm:cxn modelId="{0CF9EBF2-8548-4D06-9E95-DAD31BD7BAAB}" type="presOf" srcId="{D2D85097-A8C9-431C-AD5B-1BC2CC4D7800}" destId="{40D9134F-6211-4CB4-961B-9F1326474E7A}" srcOrd="0" destOrd="0" presId="urn:microsoft.com/office/officeart/2005/8/layout/equation2"/>
    <dgm:cxn modelId="{00EB5BF6-44F3-43B5-9E25-0F0ED650B032}" type="presOf" srcId="{EE4D1995-7675-4D2C-9040-E2663C42AE69}" destId="{D916AFE5-9AC6-4963-903F-8A26EF0B03E5}" srcOrd="0" destOrd="0" presId="urn:microsoft.com/office/officeart/2005/8/layout/equation2"/>
    <dgm:cxn modelId="{440F8FFE-C1FE-4140-85E9-409AD093D707}" type="presOf" srcId="{763F8BF2-B121-40A2-B488-DD2E1CED670E}" destId="{9E863C04-F16F-4994-B3EE-75A193F8FDA8}" srcOrd="0" destOrd="0" presId="urn:microsoft.com/office/officeart/2005/8/layout/equation2"/>
    <dgm:cxn modelId="{89D4727A-F76B-4FC9-8C50-8A31818D3787}" type="presParOf" srcId="{6F185110-8FEC-42A6-8C8E-52455BB7439C}" destId="{089CD9C8-2F1A-4B2F-BDA8-512C6B1CCB3A}" srcOrd="0" destOrd="0" presId="urn:microsoft.com/office/officeart/2005/8/layout/equation2"/>
    <dgm:cxn modelId="{E8B000DD-2763-44DA-892C-594B62995942}" type="presParOf" srcId="{089CD9C8-2F1A-4B2F-BDA8-512C6B1CCB3A}" destId="{40D9134F-6211-4CB4-961B-9F1326474E7A}" srcOrd="0" destOrd="0" presId="urn:microsoft.com/office/officeart/2005/8/layout/equation2"/>
    <dgm:cxn modelId="{CDFC71A1-1C6F-4DCA-95A2-790C3333E796}" type="presParOf" srcId="{089CD9C8-2F1A-4B2F-BDA8-512C6B1CCB3A}" destId="{AE018662-BF0C-4566-81B7-2AA6038CD1D5}" srcOrd="1" destOrd="0" presId="urn:microsoft.com/office/officeart/2005/8/layout/equation2"/>
    <dgm:cxn modelId="{329D653D-5150-4FEC-BABB-05C9A7F97C20}" type="presParOf" srcId="{089CD9C8-2F1A-4B2F-BDA8-512C6B1CCB3A}" destId="{16314E20-0ADF-4C3A-A02F-98324A414F25}" srcOrd="2" destOrd="0" presId="urn:microsoft.com/office/officeart/2005/8/layout/equation2"/>
    <dgm:cxn modelId="{AD43A884-1A42-4B4F-92A1-552BC6C36E07}" type="presParOf" srcId="{089CD9C8-2F1A-4B2F-BDA8-512C6B1CCB3A}" destId="{CC769DB2-E4BD-49C0-B0DC-703937E9CC6D}" srcOrd="3" destOrd="0" presId="urn:microsoft.com/office/officeart/2005/8/layout/equation2"/>
    <dgm:cxn modelId="{EA3AA43B-FDB4-4318-8BBE-A3940A131426}" type="presParOf" srcId="{089CD9C8-2F1A-4B2F-BDA8-512C6B1CCB3A}" destId="{57BAFC73-66A3-47A5-8746-7082A976039C}" srcOrd="4" destOrd="0" presId="urn:microsoft.com/office/officeart/2005/8/layout/equation2"/>
    <dgm:cxn modelId="{71518760-B439-49F5-83DF-5DAAEFCCA6E2}" type="presParOf" srcId="{089CD9C8-2F1A-4B2F-BDA8-512C6B1CCB3A}" destId="{7A86A6D9-A7CB-47FF-846D-17FDFBA5F195}" srcOrd="5" destOrd="0" presId="urn:microsoft.com/office/officeart/2005/8/layout/equation2"/>
    <dgm:cxn modelId="{CEDD5B0C-443B-49B6-9C71-B07EAB27170D}" type="presParOf" srcId="{089CD9C8-2F1A-4B2F-BDA8-512C6B1CCB3A}" destId="{E78C72E1-310C-4A38-83BF-1085AC878A8D}" srcOrd="6" destOrd="0" presId="urn:microsoft.com/office/officeart/2005/8/layout/equation2"/>
    <dgm:cxn modelId="{B8056A54-792D-49F4-85B1-89962EBD72DC}" type="presParOf" srcId="{089CD9C8-2F1A-4B2F-BDA8-512C6B1CCB3A}" destId="{FCFFE913-2AC3-4598-AEF0-A6E0F231A9C0}" srcOrd="7" destOrd="0" presId="urn:microsoft.com/office/officeart/2005/8/layout/equation2"/>
    <dgm:cxn modelId="{A1D02539-90F1-4C6D-9E68-BD0FBF02942C}" type="presParOf" srcId="{089CD9C8-2F1A-4B2F-BDA8-512C6B1CCB3A}" destId="{9E863C04-F16F-4994-B3EE-75A193F8FDA8}" srcOrd="8" destOrd="0" presId="urn:microsoft.com/office/officeart/2005/8/layout/equation2"/>
    <dgm:cxn modelId="{392BD273-B0CA-4BDA-8996-CBA8DD56AEA4}" type="presParOf" srcId="{6F185110-8FEC-42A6-8C8E-52455BB7439C}" destId="{B2E066D0-3971-4464-BA08-43E9898C3311}" srcOrd="1" destOrd="0" presId="urn:microsoft.com/office/officeart/2005/8/layout/equation2"/>
    <dgm:cxn modelId="{1D216B1D-250B-4BB4-8ACE-D24BCFFF9AD5}" type="presParOf" srcId="{B2E066D0-3971-4464-BA08-43E9898C3311}" destId="{45CFE47A-E0BC-49B2-83B7-F3822B4CC2C7}" srcOrd="0" destOrd="0" presId="urn:microsoft.com/office/officeart/2005/8/layout/equation2"/>
    <dgm:cxn modelId="{A62B9B54-B8E7-46C3-9BED-A91F6A097476}" type="presParOf" srcId="{6F185110-8FEC-42A6-8C8E-52455BB7439C}" destId="{D916AFE5-9AC6-4963-903F-8A26EF0B03E5}"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0.xml><?xml version="1.0" encoding="utf-8"?>
<dgm:dataModel xmlns:dgm="http://schemas.openxmlformats.org/drawingml/2006/diagram" xmlns:a="http://schemas.openxmlformats.org/drawingml/2006/main">
  <dgm:ptLst>
    <dgm:pt modelId="{EED3DE0B-B653-4A3C-9872-A49777BA3047}" type="doc">
      <dgm:prSet loTypeId="urn:microsoft.com/office/officeart/2005/8/layout/equation1" loCatId="process" qsTypeId="urn:microsoft.com/office/officeart/2005/8/quickstyle/3d2" qsCatId="3D" csTypeId="urn:microsoft.com/office/officeart/2005/8/colors/accent1_2" csCatId="accent1" phldr="1"/>
      <dgm:spPr/>
    </dgm:pt>
    <dgm:pt modelId="{F19D9DEC-8FDB-47DD-8235-A36E8FC398D4}">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pPr algn="ctr"/>
          <a:r>
            <a:rPr lang="en-US" dirty="0"/>
            <a:t>Net Income</a:t>
          </a:r>
        </a:p>
      </dgm:t>
    </dgm:pt>
    <dgm:pt modelId="{EF09A34F-8DCE-4089-B766-742D4D57DF77}" type="parTrans" cxnId="{B66098C8-A7D4-4FDA-A031-F24F5F4668A2}">
      <dgm:prSet/>
      <dgm:spPr/>
      <dgm:t>
        <a:bodyPr/>
        <a:lstStyle/>
        <a:p>
          <a:pPr algn="ctr"/>
          <a:endParaRPr lang="en-US"/>
        </a:p>
      </dgm:t>
    </dgm:pt>
    <dgm:pt modelId="{2CA5602B-D6EE-4DFE-917A-01DABB8D8519}" type="sibTrans" cxnId="{B66098C8-A7D4-4FDA-A031-F24F5F4668A2}">
      <dgm:prSet/>
      <dgm:spPr/>
      <dgm:t>
        <a:bodyPr/>
        <a:lstStyle/>
        <a:p>
          <a:pPr algn="ctr"/>
          <a:endParaRPr lang="en-US"/>
        </a:p>
      </dgm:t>
    </dgm:pt>
    <dgm:pt modelId="{85698708-70E9-48F6-B054-0FE5266B2D31}">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pPr algn="ctr"/>
          <a:r>
            <a:rPr lang="en-US" dirty="0"/>
            <a:t>Equity Charge</a:t>
          </a:r>
        </a:p>
      </dgm:t>
    </dgm:pt>
    <dgm:pt modelId="{231D2A2C-4A7C-4146-B7F7-2C3A3DD09B0F}" type="parTrans" cxnId="{D63EF69C-49EA-48D2-8A55-E76CB536E153}">
      <dgm:prSet/>
      <dgm:spPr/>
      <dgm:t>
        <a:bodyPr/>
        <a:lstStyle/>
        <a:p>
          <a:pPr algn="ctr"/>
          <a:endParaRPr lang="en-US"/>
        </a:p>
      </dgm:t>
    </dgm:pt>
    <dgm:pt modelId="{050ADA11-9D09-4A6D-B189-632CB98A8A6F}" type="sibTrans" cxnId="{D63EF69C-49EA-48D2-8A55-E76CB536E153}">
      <dgm:prSet/>
      <dgm:spPr/>
      <dgm:t>
        <a:bodyPr/>
        <a:lstStyle/>
        <a:p>
          <a:pPr algn="ctr"/>
          <a:endParaRPr lang="en-US"/>
        </a:p>
      </dgm:t>
    </dgm:pt>
    <dgm:pt modelId="{D115F849-5569-400C-850F-C74D8BA84079}">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pPr algn="ctr"/>
          <a:r>
            <a:rPr lang="en-US" dirty="0"/>
            <a:t>Residual Income</a:t>
          </a:r>
        </a:p>
      </dgm:t>
    </dgm:pt>
    <dgm:pt modelId="{53EE4169-BA3D-42CD-AF37-874AEF131DE6}" type="parTrans" cxnId="{B10217F4-1F6E-42BA-8021-69CA88B16262}">
      <dgm:prSet/>
      <dgm:spPr/>
      <dgm:t>
        <a:bodyPr/>
        <a:lstStyle/>
        <a:p>
          <a:pPr algn="ctr"/>
          <a:endParaRPr lang="en-US"/>
        </a:p>
      </dgm:t>
    </dgm:pt>
    <dgm:pt modelId="{8CBC240B-919C-48E1-881B-29D90DFF8AA8}" type="sibTrans" cxnId="{B10217F4-1F6E-42BA-8021-69CA88B16262}">
      <dgm:prSet/>
      <dgm:spPr/>
      <dgm:t>
        <a:bodyPr/>
        <a:lstStyle/>
        <a:p>
          <a:pPr algn="ctr"/>
          <a:endParaRPr lang="en-US"/>
        </a:p>
      </dgm:t>
    </dgm:pt>
    <dgm:pt modelId="{F28D2231-32A6-462C-839E-C286108FE650}" type="pres">
      <dgm:prSet presAssocID="{EED3DE0B-B653-4A3C-9872-A49777BA3047}" presName="linearFlow" presStyleCnt="0">
        <dgm:presLayoutVars>
          <dgm:dir/>
          <dgm:resizeHandles val="exact"/>
        </dgm:presLayoutVars>
      </dgm:prSet>
      <dgm:spPr/>
    </dgm:pt>
    <dgm:pt modelId="{4A6BD52C-5A38-4207-967D-5AD11E1A18F6}" type="pres">
      <dgm:prSet presAssocID="{F19D9DEC-8FDB-47DD-8235-A36E8FC398D4}" presName="node" presStyleLbl="node1" presStyleIdx="0" presStyleCnt="3">
        <dgm:presLayoutVars>
          <dgm:bulletEnabled val="1"/>
        </dgm:presLayoutVars>
      </dgm:prSet>
      <dgm:spPr/>
    </dgm:pt>
    <dgm:pt modelId="{6B108124-B7E6-4637-86FA-6E34D0B62B97}" type="pres">
      <dgm:prSet presAssocID="{2CA5602B-D6EE-4DFE-917A-01DABB8D8519}" presName="spacerL" presStyleCnt="0"/>
      <dgm:spPr/>
    </dgm:pt>
    <dgm:pt modelId="{8E75B949-1BC2-4949-9659-7D30131BE1B7}" type="pres">
      <dgm:prSet presAssocID="{2CA5602B-D6EE-4DFE-917A-01DABB8D8519}" presName="sibTrans" presStyleLbl="sibTrans2D1" presStyleIdx="0" presStyleCnt="2"/>
      <dgm:spPr>
        <a:prstGeom prst="mathMinus">
          <a:avLst/>
        </a:prstGeom>
      </dgm:spPr>
    </dgm:pt>
    <dgm:pt modelId="{FF5AB06D-975D-49D5-9A85-34FAFBD7419E}" type="pres">
      <dgm:prSet presAssocID="{2CA5602B-D6EE-4DFE-917A-01DABB8D8519}" presName="spacerR" presStyleCnt="0"/>
      <dgm:spPr/>
    </dgm:pt>
    <dgm:pt modelId="{FF1978DE-5DFB-4A25-9B4E-5971234E7F70}" type="pres">
      <dgm:prSet presAssocID="{85698708-70E9-48F6-B054-0FE5266B2D31}" presName="node" presStyleLbl="node1" presStyleIdx="1" presStyleCnt="3">
        <dgm:presLayoutVars>
          <dgm:bulletEnabled val="1"/>
        </dgm:presLayoutVars>
      </dgm:prSet>
      <dgm:spPr/>
    </dgm:pt>
    <dgm:pt modelId="{FA5870B0-98AF-474A-85BC-8B1166AAC064}" type="pres">
      <dgm:prSet presAssocID="{050ADA11-9D09-4A6D-B189-632CB98A8A6F}" presName="spacerL" presStyleCnt="0"/>
      <dgm:spPr/>
    </dgm:pt>
    <dgm:pt modelId="{A41FA09E-7C2B-4547-BB7C-380397EFA4C1}" type="pres">
      <dgm:prSet presAssocID="{050ADA11-9D09-4A6D-B189-632CB98A8A6F}" presName="sibTrans" presStyleLbl="sibTrans2D1" presStyleIdx="1" presStyleCnt="2"/>
      <dgm:spPr/>
    </dgm:pt>
    <dgm:pt modelId="{E0779C9B-AB72-44F3-A0FC-A9552E18665E}" type="pres">
      <dgm:prSet presAssocID="{050ADA11-9D09-4A6D-B189-632CB98A8A6F}" presName="spacerR" presStyleCnt="0"/>
      <dgm:spPr/>
    </dgm:pt>
    <dgm:pt modelId="{68BDB685-4531-486E-A646-9A4AF13CC49C}" type="pres">
      <dgm:prSet presAssocID="{D115F849-5569-400C-850F-C74D8BA84079}" presName="node" presStyleLbl="node1" presStyleIdx="2" presStyleCnt="3">
        <dgm:presLayoutVars>
          <dgm:bulletEnabled val="1"/>
        </dgm:presLayoutVars>
      </dgm:prSet>
      <dgm:spPr/>
    </dgm:pt>
  </dgm:ptLst>
  <dgm:cxnLst>
    <dgm:cxn modelId="{6631E001-E543-4BF9-8064-B2A8953C3D82}" type="presOf" srcId="{EED3DE0B-B653-4A3C-9872-A49777BA3047}" destId="{F28D2231-32A6-462C-839E-C286108FE650}" srcOrd="0" destOrd="0" presId="urn:microsoft.com/office/officeart/2005/8/layout/equation1"/>
    <dgm:cxn modelId="{D63EF69C-49EA-48D2-8A55-E76CB536E153}" srcId="{EED3DE0B-B653-4A3C-9872-A49777BA3047}" destId="{85698708-70E9-48F6-B054-0FE5266B2D31}" srcOrd="1" destOrd="0" parTransId="{231D2A2C-4A7C-4146-B7F7-2C3A3DD09B0F}" sibTransId="{050ADA11-9D09-4A6D-B189-632CB98A8A6F}"/>
    <dgm:cxn modelId="{D3049AAB-A74F-45F0-91A4-BBA76BDE74FA}" type="presOf" srcId="{2CA5602B-D6EE-4DFE-917A-01DABB8D8519}" destId="{8E75B949-1BC2-4949-9659-7D30131BE1B7}" srcOrd="0" destOrd="0" presId="urn:microsoft.com/office/officeart/2005/8/layout/equation1"/>
    <dgm:cxn modelId="{755258AC-7D6E-4ABB-8886-30CADDB79442}" type="presOf" srcId="{F19D9DEC-8FDB-47DD-8235-A36E8FC398D4}" destId="{4A6BD52C-5A38-4207-967D-5AD11E1A18F6}" srcOrd="0" destOrd="0" presId="urn:microsoft.com/office/officeart/2005/8/layout/equation1"/>
    <dgm:cxn modelId="{B66098C8-A7D4-4FDA-A031-F24F5F4668A2}" srcId="{EED3DE0B-B653-4A3C-9872-A49777BA3047}" destId="{F19D9DEC-8FDB-47DD-8235-A36E8FC398D4}" srcOrd="0" destOrd="0" parTransId="{EF09A34F-8DCE-4089-B766-742D4D57DF77}" sibTransId="{2CA5602B-D6EE-4DFE-917A-01DABB8D8519}"/>
    <dgm:cxn modelId="{F9B2E1EC-10BB-41E6-A7A9-024E18E017F5}" type="presOf" srcId="{85698708-70E9-48F6-B054-0FE5266B2D31}" destId="{FF1978DE-5DFB-4A25-9B4E-5971234E7F70}" srcOrd="0" destOrd="0" presId="urn:microsoft.com/office/officeart/2005/8/layout/equation1"/>
    <dgm:cxn modelId="{B10217F4-1F6E-42BA-8021-69CA88B16262}" srcId="{EED3DE0B-B653-4A3C-9872-A49777BA3047}" destId="{D115F849-5569-400C-850F-C74D8BA84079}" srcOrd="2" destOrd="0" parTransId="{53EE4169-BA3D-42CD-AF37-874AEF131DE6}" sibTransId="{8CBC240B-919C-48E1-881B-29D90DFF8AA8}"/>
    <dgm:cxn modelId="{4CC8AAF5-E473-4A6A-98D2-06082196DF59}" type="presOf" srcId="{D115F849-5569-400C-850F-C74D8BA84079}" destId="{68BDB685-4531-486E-A646-9A4AF13CC49C}" srcOrd="0" destOrd="0" presId="urn:microsoft.com/office/officeart/2005/8/layout/equation1"/>
    <dgm:cxn modelId="{803B0EFB-87B6-48E5-B3C1-C591906F44F5}" type="presOf" srcId="{050ADA11-9D09-4A6D-B189-632CB98A8A6F}" destId="{A41FA09E-7C2B-4547-BB7C-380397EFA4C1}" srcOrd="0" destOrd="0" presId="urn:microsoft.com/office/officeart/2005/8/layout/equation1"/>
    <dgm:cxn modelId="{9F235A18-9616-43D1-B25F-DF6B8136B68A}" type="presParOf" srcId="{F28D2231-32A6-462C-839E-C286108FE650}" destId="{4A6BD52C-5A38-4207-967D-5AD11E1A18F6}" srcOrd="0" destOrd="0" presId="urn:microsoft.com/office/officeart/2005/8/layout/equation1"/>
    <dgm:cxn modelId="{8CE5A43D-9C2D-44B1-8223-E772885C97B3}" type="presParOf" srcId="{F28D2231-32A6-462C-839E-C286108FE650}" destId="{6B108124-B7E6-4637-86FA-6E34D0B62B97}" srcOrd="1" destOrd="0" presId="urn:microsoft.com/office/officeart/2005/8/layout/equation1"/>
    <dgm:cxn modelId="{E62BA76C-F574-4D92-A883-B34BAE5459BB}" type="presParOf" srcId="{F28D2231-32A6-462C-839E-C286108FE650}" destId="{8E75B949-1BC2-4949-9659-7D30131BE1B7}" srcOrd="2" destOrd="0" presId="urn:microsoft.com/office/officeart/2005/8/layout/equation1"/>
    <dgm:cxn modelId="{1C6D549E-64C1-4950-B01B-7FCE02766315}" type="presParOf" srcId="{F28D2231-32A6-462C-839E-C286108FE650}" destId="{FF5AB06D-975D-49D5-9A85-34FAFBD7419E}" srcOrd="3" destOrd="0" presId="urn:microsoft.com/office/officeart/2005/8/layout/equation1"/>
    <dgm:cxn modelId="{28EFDE94-7D92-4BF5-B7C7-209A4ED36127}" type="presParOf" srcId="{F28D2231-32A6-462C-839E-C286108FE650}" destId="{FF1978DE-5DFB-4A25-9B4E-5971234E7F70}" srcOrd="4" destOrd="0" presId="urn:microsoft.com/office/officeart/2005/8/layout/equation1"/>
    <dgm:cxn modelId="{A6CFCE0B-69D7-46EB-8872-12AC7D71C3CC}" type="presParOf" srcId="{F28D2231-32A6-462C-839E-C286108FE650}" destId="{FA5870B0-98AF-474A-85BC-8B1166AAC064}" srcOrd="5" destOrd="0" presId="urn:microsoft.com/office/officeart/2005/8/layout/equation1"/>
    <dgm:cxn modelId="{4BDD3FBF-48E3-48EE-AAA0-426997812B11}" type="presParOf" srcId="{F28D2231-32A6-462C-839E-C286108FE650}" destId="{A41FA09E-7C2B-4547-BB7C-380397EFA4C1}" srcOrd="6" destOrd="0" presId="urn:microsoft.com/office/officeart/2005/8/layout/equation1"/>
    <dgm:cxn modelId="{8AFEEECD-BC01-4B71-8961-24F691033A1C}" type="presParOf" srcId="{F28D2231-32A6-462C-839E-C286108FE650}" destId="{E0779C9B-AB72-44F3-A0FC-A9552E18665E}" srcOrd="7" destOrd="0" presId="urn:microsoft.com/office/officeart/2005/8/layout/equation1"/>
    <dgm:cxn modelId="{BD10D8BD-4F15-47CE-BB52-5D6E78AB4CCF}" type="presParOf" srcId="{F28D2231-32A6-462C-839E-C286108FE650}" destId="{68BDB685-4531-486E-A646-9A4AF13CC49C}"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1.xml><?xml version="1.0" encoding="utf-8"?>
<dgm:dataModel xmlns:dgm="http://schemas.openxmlformats.org/drawingml/2006/diagram" xmlns:a="http://schemas.openxmlformats.org/drawingml/2006/main">
  <dgm:ptLst>
    <dgm:pt modelId="{EED3DE0B-B653-4A3C-9872-A49777BA3047}" type="doc">
      <dgm:prSet loTypeId="urn:microsoft.com/office/officeart/2005/8/layout/equation1" loCatId="process" qsTypeId="urn:microsoft.com/office/officeart/2005/8/quickstyle/3d2" qsCatId="3D" csTypeId="urn:microsoft.com/office/officeart/2005/8/colors/accent1_2" csCatId="accent1" phldr="1"/>
      <dgm:spPr/>
    </dgm:pt>
    <dgm:pt modelId="{F19D9DEC-8FDB-47DD-8235-A36E8FC398D4}">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pPr algn="ctr"/>
          <a:r>
            <a:rPr lang="en-US" dirty="0"/>
            <a:t>NOPAT</a:t>
          </a:r>
        </a:p>
      </dgm:t>
    </dgm:pt>
    <dgm:pt modelId="{EF09A34F-8DCE-4089-B766-742D4D57DF77}" type="parTrans" cxnId="{B66098C8-A7D4-4FDA-A031-F24F5F4668A2}">
      <dgm:prSet/>
      <dgm:spPr/>
      <dgm:t>
        <a:bodyPr/>
        <a:lstStyle/>
        <a:p>
          <a:pPr algn="ctr"/>
          <a:endParaRPr lang="en-US"/>
        </a:p>
      </dgm:t>
    </dgm:pt>
    <dgm:pt modelId="{2CA5602B-D6EE-4DFE-917A-01DABB8D8519}" type="sibTrans" cxnId="{B66098C8-A7D4-4FDA-A031-F24F5F4668A2}">
      <dgm:prSet/>
      <dgm:spPr/>
      <dgm:t>
        <a:bodyPr/>
        <a:lstStyle/>
        <a:p>
          <a:pPr algn="ctr"/>
          <a:endParaRPr lang="en-US"/>
        </a:p>
      </dgm:t>
    </dgm:pt>
    <dgm:pt modelId="{85698708-70E9-48F6-B054-0FE5266B2D31}">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pPr algn="ctr"/>
          <a:r>
            <a:rPr lang="en-US" dirty="0"/>
            <a:t>Capital Charge</a:t>
          </a:r>
        </a:p>
      </dgm:t>
    </dgm:pt>
    <dgm:pt modelId="{231D2A2C-4A7C-4146-B7F7-2C3A3DD09B0F}" type="parTrans" cxnId="{D63EF69C-49EA-48D2-8A55-E76CB536E153}">
      <dgm:prSet/>
      <dgm:spPr/>
      <dgm:t>
        <a:bodyPr/>
        <a:lstStyle/>
        <a:p>
          <a:pPr algn="ctr"/>
          <a:endParaRPr lang="en-US"/>
        </a:p>
      </dgm:t>
    </dgm:pt>
    <dgm:pt modelId="{050ADA11-9D09-4A6D-B189-632CB98A8A6F}" type="sibTrans" cxnId="{D63EF69C-49EA-48D2-8A55-E76CB536E153}">
      <dgm:prSet/>
      <dgm:spPr/>
      <dgm:t>
        <a:bodyPr/>
        <a:lstStyle/>
        <a:p>
          <a:pPr algn="ctr"/>
          <a:endParaRPr lang="en-US"/>
        </a:p>
      </dgm:t>
    </dgm:pt>
    <dgm:pt modelId="{D115F849-5569-400C-850F-C74D8BA84079}">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pPr algn="ctr"/>
          <a:r>
            <a:rPr lang="en-US" dirty="0"/>
            <a:t>Residual Income</a:t>
          </a:r>
        </a:p>
      </dgm:t>
    </dgm:pt>
    <dgm:pt modelId="{53EE4169-BA3D-42CD-AF37-874AEF131DE6}" type="parTrans" cxnId="{B10217F4-1F6E-42BA-8021-69CA88B16262}">
      <dgm:prSet/>
      <dgm:spPr/>
      <dgm:t>
        <a:bodyPr/>
        <a:lstStyle/>
        <a:p>
          <a:pPr algn="ctr"/>
          <a:endParaRPr lang="en-US"/>
        </a:p>
      </dgm:t>
    </dgm:pt>
    <dgm:pt modelId="{8CBC240B-919C-48E1-881B-29D90DFF8AA8}" type="sibTrans" cxnId="{B10217F4-1F6E-42BA-8021-69CA88B16262}">
      <dgm:prSet/>
      <dgm:spPr/>
      <dgm:t>
        <a:bodyPr/>
        <a:lstStyle/>
        <a:p>
          <a:pPr algn="ctr"/>
          <a:endParaRPr lang="en-US"/>
        </a:p>
      </dgm:t>
    </dgm:pt>
    <dgm:pt modelId="{F28D2231-32A6-462C-839E-C286108FE650}" type="pres">
      <dgm:prSet presAssocID="{EED3DE0B-B653-4A3C-9872-A49777BA3047}" presName="linearFlow" presStyleCnt="0">
        <dgm:presLayoutVars>
          <dgm:dir/>
          <dgm:resizeHandles val="exact"/>
        </dgm:presLayoutVars>
      </dgm:prSet>
      <dgm:spPr/>
    </dgm:pt>
    <dgm:pt modelId="{4A6BD52C-5A38-4207-967D-5AD11E1A18F6}" type="pres">
      <dgm:prSet presAssocID="{F19D9DEC-8FDB-47DD-8235-A36E8FC398D4}" presName="node" presStyleLbl="node1" presStyleIdx="0" presStyleCnt="3">
        <dgm:presLayoutVars>
          <dgm:bulletEnabled val="1"/>
        </dgm:presLayoutVars>
      </dgm:prSet>
      <dgm:spPr/>
    </dgm:pt>
    <dgm:pt modelId="{6B108124-B7E6-4637-86FA-6E34D0B62B97}" type="pres">
      <dgm:prSet presAssocID="{2CA5602B-D6EE-4DFE-917A-01DABB8D8519}" presName="spacerL" presStyleCnt="0"/>
      <dgm:spPr/>
    </dgm:pt>
    <dgm:pt modelId="{8E75B949-1BC2-4949-9659-7D30131BE1B7}" type="pres">
      <dgm:prSet presAssocID="{2CA5602B-D6EE-4DFE-917A-01DABB8D8519}" presName="sibTrans" presStyleLbl="sibTrans2D1" presStyleIdx="0" presStyleCnt="2"/>
      <dgm:spPr>
        <a:prstGeom prst="mathMinus">
          <a:avLst/>
        </a:prstGeom>
      </dgm:spPr>
    </dgm:pt>
    <dgm:pt modelId="{FF5AB06D-975D-49D5-9A85-34FAFBD7419E}" type="pres">
      <dgm:prSet presAssocID="{2CA5602B-D6EE-4DFE-917A-01DABB8D8519}" presName="spacerR" presStyleCnt="0"/>
      <dgm:spPr/>
    </dgm:pt>
    <dgm:pt modelId="{FF1978DE-5DFB-4A25-9B4E-5971234E7F70}" type="pres">
      <dgm:prSet presAssocID="{85698708-70E9-48F6-B054-0FE5266B2D31}" presName="node" presStyleLbl="node1" presStyleIdx="1" presStyleCnt="3">
        <dgm:presLayoutVars>
          <dgm:bulletEnabled val="1"/>
        </dgm:presLayoutVars>
      </dgm:prSet>
      <dgm:spPr/>
    </dgm:pt>
    <dgm:pt modelId="{FA5870B0-98AF-474A-85BC-8B1166AAC064}" type="pres">
      <dgm:prSet presAssocID="{050ADA11-9D09-4A6D-B189-632CB98A8A6F}" presName="spacerL" presStyleCnt="0"/>
      <dgm:spPr/>
    </dgm:pt>
    <dgm:pt modelId="{A41FA09E-7C2B-4547-BB7C-380397EFA4C1}" type="pres">
      <dgm:prSet presAssocID="{050ADA11-9D09-4A6D-B189-632CB98A8A6F}" presName="sibTrans" presStyleLbl="sibTrans2D1" presStyleIdx="1" presStyleCnt="2"/>
      <dgm:spPr/>
    </dgm:pt>
    <dgm:pt modelId="{E0779C9B-AB72-44F3-A0FC-A9552E18665E}" type="pres">
      <dgm:prSet presAssocID="{050ADA11-9D09-4A6D-B189-632CB98A8A6F}" presName="spacerR" presStyleCnt="0"/>
      <dgm:spPr/>
    </dgm:pt>
    <dgm:pt modelId="{68BDB685-4531-486E-A646-9A4AF13CC49C}" type="pres">
      <dgm:prSet presAssocID="{D115F849-5569-400C-850F-C74D8BA84079}" presName="node" presStyleLbl="node1" presStyleIdx="2" presStyleCnt="3">
        <dgm:presLayoutVars>
          <dgm:bulletEnabled val="1"/>
        </dgm:presLayoutVars>
      </dgm:prSet>
      <dgm:spPr/>
    </dgm:pt>
  </dgm:ptLst>
  <dgm:cxnLst>
    <dgm:cxn modelId="{BB6A4921-C5F7-4B7B-B19D-1910A5F80573}" type="presOf" srcId="{F19D9DEC-8FDB-47DD-8235-A36E8FC398D4}" destId="{4A6BD52C-5A38-4207-967D-5AD11E1A18F6}" srcOrd="0" destOrd="0" presId="urn:microsoft.com/office/officeart/2005/8/layout/equation1"/>
    <dgm:cxn modelId="{812BE035-E90D-45F4-A760-98164B4F3A05}" type="presOf" srcId="{EED3DE0B-B653-4A3C-9872-A49777BA3047}" destId="{F28D2231-32A6-462C-839E-C286108FE650}" srcOrd="0" destOrd="0" presId="urn:microsoft.com/office/officeart/2005/8/layout/equation1"/>
    <dgm:cxn modelId="{F3A19398-2BDE-47E3-82C3-653F4FE0C955}" type="presOf" srcId="{85698708-70E9-48F6-B054-0FE5266B2D31}" destId="{FF1978DE-5DFB-4A25-9B4E-5971234E7F70}" srcOrd="0" destOrd="0" presId="urn:microsoft.com/office/officeart/2005/8/layout/equation1"/>
    <dgm:cxn modelId="{D63EF69C-49EA-48D2-8A55-E76CB536E153}" srcId="{EED3DE0B-B653-4A3C-9872-A49777BA3047}" destId="{85698708-70E9-48F6-B054-0FE5266B2D31}" srcOrd="1" destOrd="0" parTransId="{231D2A2C-4A7C-4146-B7F7-2C3A3DD09B0F}" sibTransId="{050ADA11-9D09-4A6D-B189-632CB98A8A6F}"/>
    <dgm:cxn modelId="{B66098C8-A7D4-4FDA-A031-F24F5F4668A2}" srcId="{EED3DE0B-B653-4A3C-9872-A49777BA3047}" destId="{F19D9DEC-8FDB-47DD-8235-A36E8FC398D4}" srcOrd="0" destOrd="0" parTransId="{EF09A34F-8DCE-4089-B766-742D4D57DF77}" sibTransId="{2CA5602B-D6EE-4DFE-917A-01DABB8D8519}"/>
    <dgm:cxn modelId="{4CAB7CD2-D3F5-4946-B6A3-A458B37A4E96}" type="presOf" srcId="{050ADA11-9D09-4A6D-B189-632CB98A8A6F}" destId="{A41FA09E-7C2B-4547-BB7C-380397EFA4C1}" srcOrd="0" destOrd="0" presId="urn:microsoft.com/office/officeart/2005/8/layout/equation1"/>
    <dgm:cxn modelId="{8FDD74D9-020A-4BBF-811D-5E8B1A2A1186}" type="presOf" srcId="{2CA5602B-D6EE-4DFE-917A-01DABB8D8519}" destId="{8E75B949-1BC2-4949-9659-7D30131BE1B7}" srcOrd="0" destOrd="0" presId="urn:microsoft.com/office/officeart/2005/8/layout/equation1"/>
    <dgm:cxn modelId="{B10217F4-1F6E-42BA-8021-69CA88B16262}" srcId="{EED3DE0B-B653-4A3C-9872-A49777BA3047}" destId="{D115F849-5569-400C-850F-C74D8BA84079}" srcOrd="2" destOrd="0" parTransId="{53EE4169-BA3D-42CD-AF37-874AEF131DE6}" sibTransId="{8CBC240B-919C-48E1-881B-29D90DFF8AA8}"/>
    <dgm:cxn modelId="{C96585FE-AEA2-4078-AC5C-A711281723B1}" type="presOf" srcId="{D115F849-5569-400C-850F-C74D8BA84079}" destId="{68BDB685-4531-486E-A646-9A4AF13CC49C}" srcOrd="0" destOrd="0" presId="urn:microsoft.com/office/officeart/2005/8/layout/equation1"/>
    <dgm:cxn modelId="{947AC1CA-D1C5-4101-BC00-99045A716BB0}" type="presParOf" srcId="{F28D2231-32A6-462C-839E-C286108FE650}" destId="{4A6BD52C-5A38-4207-967D-5AD11E1A18F6}" srcOrd="0" destOrd="0" presId="urn:microsoft.com/office/officeart/2005/8/layout/equation1"/>
    <dgm:cxn modelId="{4E213063-FF03-4172-8204-C811BF07408F}" type="presParOf" srcId="{F28D2231-32A6-462C-839E-C286108FE650}" destId="{6B108124-B7E6-4637-86FA-6E34D0B62B97}" srcOrd="1" destOrd="0" presId="urn:microsoft.com/office/officeart/2005/8/layout/equation1"/>
    <dgm:cxn modelId="{1160C05A-1ECC-452C-A75D-87D44AE2F9CF}" type="presParOf" srcId="{F28D2231-32A6-462C-839E-C286108FE650}" destId="{8E75B949-1BC2-4949-9659-7D30131BE1B7}" srcOrd="2" destOrd="0" presId="urn:microsoft.com/office/officeart/2005/8/layout/equation1"/>
    <dgm:cxn modelId="{F232307B-1804-4928-BEE8-73C9736C4BF2}" type="presParOf" srcId="{F28D2231-32A6-462C-839E-C286108FE650}" destId="{FF5AB06D-975D-49D5-9A85-34FAFBD7419E}" srcOrd="3" destOrd="0" presId="urn:microsoft.com/office/officeart/2005/8/layout/equation1"/>
    <dgm:cxn modelId="{A51285DA-F79F-43C2-BDAB-BED7A146C78A}" type="presParOf" srcId="{F28D2231-32A6-462C-839E-C286108FE650}" destId="{FF1978DE-5DFB-4A25-9B4E-5971234E7F70}" srcOrd="4" destOrd="0" presId="urn:microsoft.com/office/officeart/2005/8/layout/equation1"/>
    <dgm:cxn modelId="{32D5A84B-125C-4F98-8673-7BE3C4C50991}" type="presParOf" srcId="{F28D2231-32A6-462C-839E-C286108FE650}" destId="{FA5870B0-98AF-474A-85BC-8B1166AAC064}" srcOrd="5" destOrd="0" presId="urn:microsoft.com/office/officeart/2005/8/layout/equation1"/>
    <dgm:cxn modelId="{76D196F7-AB55-4733-B354-22E9AAB2EAA8}" type="presParOf" srcId="{F28D2231-32A6-462C-839E-C286108FE650}" destId="{A41FA09E-7C2B-4547-BB7C-380397EFA4C1}" srcOrd="6" destOrd="0" presId="urn:microsoft.com/office/officeart/2005/8/layout/equation1"/>
    <dgm:cxn modelId="{D6CE9199-87B5-449D-93D9-93E9D85E7D10}" type="presParOf" srcId="{F28D2231-32A6-462C-839E-C286108FE650}" destId="{E0779C9B-AB72-44F3-A0FC-A9552E18665E}" srcOrd="7" destOrd="0" presId="urn:microsoft.com/office/officeart/2005/8/layout/equation1"/>
    <dgm:cxn modelId="{FA3453A7-3D63-4147-BA00-54A6E9C03D47}" type="presParOf" srcId="{F28D2231-32A6-462C-839E-C286108FE650}" destId="{68BDB685-4531-486E-A646-9A4AF13CC49C}" srcOrd="8" destOrd="0" presId="urn:microsoft.com/office/officeart/2005/8/layout/equati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12.xml><?xml version="1.0" encoding="utf-8"?>
<dgm:dataModel xmlns:dgm="http://schemas.openxmlformats.org/drawingml/2006/diagram" xmlns:a="http://schemas.openxmlformats.org/drawingml/2006/main">
  <dgm:ptLst>
    <dgm:pt modelId="{EED3DE0B-B653-4A3C-9872-A49777BA3047}" type="doc">
      <dgm:prSet loTypeId="urn:microsoft.com/office/officeart/2005/8/layout/equation1" loCatId="process" qsTypeId="urn:microsoft.com/office/officeart/2005/8/quickstyle/3d2" qsCatId="3D" csTypeId="urn:microsoft.com/office/officeart/2005/8/colors/accent1_2" csCatId="accent1" phldr="1"/>
      <dgm:spPr/>
    </dgm:pt>
    <dgm:pt modelId="{F19D9DEC-8FDB-47DD-8235-A36E8FC398D4}">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Economic Value Added (EVA) </a:t>
          </a:r>
        </a:p>
      </dgm:t>
    </dgm:pt>
    <dgm:pt modelId="{EF09A34F-8DCE-4089-B766-742D4D57DF77}" type="parTrans" cxnId="{B66098C8-A7D4-4FDA-A031-F24F5F4668A2}">
      <dgm:prSet/>
      <dgm:spPr/>
      <dgm:t>
        <a:bodyPr/>
        <a:lstStyle/>
        <a:p>
          <a:endParaRPr lang="en-US"/>
        </a:p>
      </dgm:t>
    </dgm:pt>
    <dgm:pt modelId="{2CA5602B-D6EE-4DFE-917A-01DABB8D8519}" type="sibTrans" cxnId="{B66098C8-A7D4-4FDA-A031-F24F5F4668A2}">
      <dgm:prSet/>
      <dgm:spPr/>
      <dgm:t>
        <a:bodyPr/>
        <a:lstStyle/>
        <a:p>
          <a:endParaRPr lang="en-US"/>
        </a:p>
      </dgm:t>
    </dgm:pt>
    <dgm:pt modelId="{85698708-70E9-48F6-B054-0FE5266B2D31}">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NOPAT</a:t>
          </a:r>
        </a:p>
      </dgm:t>
    </dgm:pt>
    <dgm:pt modelId="{231D2A2C-4A7C-4146-B7F7-2C3A3DD09B0F}" type="parTrans" cxnId="{D63EF69C-49EA-48D2-8A55-E76CB536E153}">
      <dgm:prSet/>
      <dgm:spPr/>
      <dgm:t>
        <a:bodyPr/>
        <a:lstStyle/>
        <a:p>
          <a:endParaRPr lang="en-US"/>
        </a:p>
      </dgm:t>
    </dgm:pt>
    <dgm:pt modelId="{050ADA11-9D09-4A6D-B189-632CB98A8A6F}" type="sibTrans" cxnId="{D63EF69C-49EA-48D2-8A55-E76CB536E153}">
      <dgm:prSet/>
      <dgm:spPr/>
      <dgm:t>
        <a:bodyPr/>
        <a:lstStyle/>
        <a:p>
          <a:endParaRPr lang="en-US"/>
        </a:p>
      </dgm:t>
    </dgm:pt>
    <dgm:pt modelId="{D115F849-5569-400C-850F-C74D8BA84079}">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C% × TC</a:t>
          </a:r>
        </a:p>
      </dgm:t>
    </dgm:pt>
    <dgm:pt modelId="{53EE4169-BA3D-42CD-AF37-874AEF131DE6}" type="parTrans" cxnId="{B10217F4-1F6E-42BA-8021-69CA88B16262}">
      <dgm:prSet/>
      <dgm:spPr/>
      <dgm:t>
        <a:bodyPr/>
        <a:lstStyle/>
        <a:p>
          <a:endParaRPr lang="en-US"/>
        </a:p>
      </dgm:t>
    </dgm:pt>
    <dgm:pt modelId="{8CBC240B-919C-48E1-881B-29D90DFF8AA8}" type="sibTrans" cxnId="{B10217F4-1F6E-42BA-8021-69CA88B16262}">
      <dgm:prSet/>
      <dgm:spPr/>
      <dgm:t>
        <a:bodyPr/>
        <a:lstStyle/>
        <a:p>
          <a:endParaRPr lang="en-US"/>
        </a:p>
      </dgm:t>
    </dgm:pt>
    <dgm:pt modelId="{F28D2231-32A6-462C-839E-C286108FE650}" type="pres">
      <dgm:prSet presAssocID="{EED3DE0B-B653-4A3C-9872-A49777BA3047}" presName="linearFlow" presStyleCnt="0">
        <dgm:presLayoutVars>
          <dgm:dir/>
          <dgm:resizeHandles val="exact"/>
        </dgm:presLayoutVars>
      </dgm:prSet>
      <dgm:spPr/>
    </dgm:pt>
    <dgm:pt modelId="{4A6BD52C-5A38-4207-967D-5AD11E1A18F6}" type="pres">
      <dgm:prSet presAssocID="{F19D9DEC-8FDB-47DD-8235-A36E8FC398D4}" presName="node" presStyleLbl="node1" presStyleIdx="0" presStyleCnt="3">
        <dgm:presLayoutVars>
          <dgm:bulletEnabled val="1"/>
        </dgm:presLayoutVars>
      </dgm:prSet>
      <dgm:spPr/>
    </dgm:pt>
    <dgm:pt modelId="{6B108124-B7E6-4637-86FA-6E34D0B62B97}" type="pres">
      <dgm:prSet presAssocID="{2CA5602B-D6EE-4DFE-917A-01DABB8D8519}" presName="spacerL" presStyleCnt="0"/>
      <dgm:spPr/>
    </dgm:pt>
    <dgm:pt modelId="{8E75B949-1BC2-4949-9659-7D30131BE1B7}" type="pres">
      <dgm:prSet presAssocID="{2CA5602B-D6EE-4DFE-917A-01DABB8D8519}" presName="sibTrans" presStyleLbl="sibTrans2D1" presStyleIdx="0" presStyleCnt="2"/>
      <dgm:spPr>
        <a:prstGeom prst="mathEqual">
          <a:avLst/>
        </a:prstGeom>
      </dgm:spPr>
    </dgm:pt>
    <dgm:pt modelId="{FF5AB06D-975D-49D5-9A85-34FAFBD7419E}" type="pres">
      <dgm:prSet presAssocID="{2CA5602B-D6EE-4DFE-917A-01DABB8D8519}" presName="spacerR" presStyleCnt="0"/>
      <dgm:spPr/>
    </dgm:pt>
    <dgm:pt modelId="{FF1978DE-5DFB-4A25-9B4E-5971234E7F70}" type="pres">
      <dgm:prSet presAssocID="{85698708-70E9-48F6-B054-0FE5266B2D31}" presName="node" presStyleLbl="node1" presStyleIdx="1" presStyleCnt="3">
        <dgm:presLayoutVars>
          <dgm:bulletEnabled val="1"/>
        </dgm:presLayoutVars>
      </dgm:prSet>
      <dgm:spPr/>
    </dgm:pt>
    <dgm:pt modelId="{FA5870B0-98AF-474A-85BC-8B1166AAC064}" type="pres">
      <dgm:prSet presAssocID="{050ADA11-9D09-4A6D-B189-632CB98A8A6F}" presName="spacerL" presStyleCnt="0"/>
      <dgm:spPr/>
    </dgm:pt>
    <dgm:pt modelId="{A41FA09E-7C2B-4547-BB7C-380397EFA4C1}" type="pres">
      <dgm:prSet presAssocID="{050ADA11-9D09-4A6D-B189-632CB98A8A6F}" presName="sibTrans" presStyleLbl="sibTrans2D1" presStyleIdx="1" presStyleCnt="2"/>
      <dgm:spPr>
        <a:prstGeom prst="mathMinus">
          <a:avLst/>
        </a:prstGeom>
      </dgm:spPr>
    </dgm:pt>
    <dgm:pt modelId="{E0779C9B-AB72-44F3-A0FC-A9552E18665E}" type="pres">
      <dgm:prSet presAssocID="{050ADA11-9D09-4A6D-B189-632CB98A8A6F}" presName="spacerR" presStyleCnt="0"/>
      <dgm:spPr/>
    </dgm:pt>
    <dgm:pt modelId="{68BDB685-4531-486E-A646-9A4AF13CC49C}" type="pres">
      <dgm:prSet presAssocID="{D115F849-5569-400C-850F-C74D8BA84079}" presName="node" presStyleLbl="node1" presStyleIdx="2" presStyleCnt="3">
        <dgm:presLayoutVars>
          <dgm:bulletEnabled val="1"/>
        </dgm:presLayoutVars>
      </dgm:prSet>
      <dgm:spPr/>
    </dgm:pt>
  </dgm:ptLst>
  <dgm:cxnLst>
    <dgm:cxn modelId="{B6FEC829-919B-47AA-BB04-89F40EC1F9DA}" type="presOf" srcId="{85698708-70E9-48F6-B054-0FE5266B2D31}" destId="{FF1978DE-5DFB-4A25-9B4E-5971234E7F70}" srcOrd="0" destOrd="0" presId="urn:microsoft.com/office/officeart/2005/8/layout/equation1"/>
    <dgm:cxn modelId="{D90F1A2C-6E5E-4928-9C93-3D8A1860FA0E}" type="presOf" srcId="{050ADA11-9D09-4A6D-B189-632CB98A8A6F}" destId="{A41FA09E-7C2B-4547-BB7C-380397EFA4C1}" srcOrd="0" destOrd="0" presId="urn:microsoft.com/office/officeart/2005/8/layout/equation1"/>
    <dgm:cxn modelId="{D63EF69C-49EA-48D2-8A55-E76CB536E153}" srcId="{EED3DE0B-B653-4A3C-9872-A49777BA3047}" destId="{85698708-70E9-48F6-B054-0FE5266B2D31}" srcOrd="1" destOrd="0" parTransId="{231D2A2C-4A7C-4146-B7F7-2C3A3DD09B0F}" sibTransId="{050ADA11-9D09-4A6D-B189-632CB98A8A6F}"/>
    <dgm:cxn modelId="{29F0ADA0-333E-4F8E-8F07-8224916CFCDB}" type="presOf" srcId="{F19D9DEC-8FDB-47DD-8235-A36E8FC398D4}" destId="{4A6BD52C-5A38-4207-967D-5AD11E1A18F6}" srcOrd="0" destOrd="0" presId="urn:microsoft.com/office/officeart/2005/8/layout/equation1"/>
    <dgm:cxn modelId="{327676B1-5240-4DA2-BC53-1FBA4E6E0081}" type="presOf" srcId="{EED3DE0B-B653-4A3C-9872-A49777BA3047}" destId="{F28D2231-32A6-462C-839E-C286108FE650}" srcOrd="0" destOrd="0" presId="urn:microsoft.com/office/officeart/2005/8/layout/equation1"/>
    <dgm:cxn modelId="{F98953BC-4671-4FCD-B097-1F4005D6598F}" type="presOf" srcId="{2CA5602B-D6EE-4DFE-917A-01DABB8D8519}" destId="{8E75B949-1BC2-4949-9659-7D30131BE1B7}" srcOrd="0" destOrd="0" presId="urn:microsoft.com/office/officeart/2005/8/layout/equation1"/>
    <dgm:cxn modelId="{2ABDA5BE-3DC6-4E31-9492-0FC1D7765A92}" type="presOf" srcId="{D115F849-5569-400C-850F-C74D8BA84079}" destId="{68BDB685-4531-486E-A646-9A4AF13CC49C}" srcOrd="0" destOrd="0" presId="urn:microsoft.com/office/officeart/2005/8/layout/equation1"/>
    <dgm:cxn modelId="{B66098C8-A7D4-4FDA-A031-F24F5F4668A2}" srcId="{EED3DE0B-B653-4A3C-9872-A49777BA3047}" destId="{F19D9DEC-8FDB-47DD-8235-A36E8FC398D4}" srcOrd="0" destOrd="0" parTransId="{EF09A34F-8DCE-4089-B766-742D4D57DF77}" sibTransId="{2CA5602B-D6EE-4DFE-917A-01DABB8D8519}"/>
    <dgm:cxn modelId="{B10217F4-1F6E-42BA-8021-69CA88B16262}" srcId="{EED3DE0B-B653-4A3C-9872-A49777BA3047}" destId="{D115F849-5569-400C-850F-C74D8BA84079}" srcOrd="2" destOrd="0" parTransId="{53EE4169-BA3D-42CD-AF37-874AEF131DE6}" sibTransId="{8CBC240B-919C-48E1-881B-29D90DFF8AA8}"/>
    <dgm:cxn modelId="{0D50100B-4132-435C-96FB-3DC24DF7102B}" type="presParOf" srcId="{F28D2231-32A6-462C-839E-C286108FE650}" destId="{4A6BD52C-5A38-4207-967D-5AD11E1A18F6}" srcOrd="0" destOrd="0" presId="urn:microsoft.com/office/officeart/2005/8/layout/equation1"/>
    <dgm:cxn modelId="{3A8C49A3-D582-496F-B905-6434C7A447F6}" type="presParOf" srcId="{F28D2231-32A6-462C-839E-C286108FE650}" destId="{6B108124-B7E6-4637-86FA-6E34D0B62B97}" srcOrd="1" destOrd="0" presId="urn:microsoft.com/office/officeart/2005/8/layout/equation1"/>
    <dgm:cxn modelId="{F549AFFB-8914-43E3-8091-79EFFD4A28F6}" type="presParOf" srcId="{F28D2231-32A6-462C-839E-C286108FE650}" destId="{8E75B949-1BC2-4949-9659-7D30131BE1B7}" srcOrd="2" destOrd="0" presId="urn:microsoft.com/office/officeart/2005/8/layout/equation1"/>
    <dgm:cxn modelId="{133BDB7F-66F2-4D14-ACFC-5B8FEA6311A0}" type="presParOf" srcId="{F28D2231-32A6-462C-839E-C286108FE650}" destId="{FF5AB06D-975D-49D5-9A85-34FAFBD7419E}" srcOrd="3" destOrd="0" presId="urn:microsoft.com/office/officeart/2005/8/layout/equation1"/>
    <dgm:cxn modelId="{73F28627-05F0-4E43-A158-2276D9C78095}" type="presParOf" srcId="{F28D2231-32A6-462C-839E-C286108FE650}" destId="{FF1978DE-5DFB-4A25-9B4E-5971234E7F70}" srcOrd="4" destOrd="0" presId="urn:microsoft.com/office/officeart/2005/8/layout/equation1"/>
    <dgm:cxn modelId="{A9E622FA-4E64-47B1-B202-6156F77520B6}" type="presParOf" srcId="{F28D2231-32A6-462C-839E-C286108FE650}" destId="{FA5870B0-98AF-474A-85BC-8B1166AAC064}" srcOrd="5" destOrd="0" presId="urn:microsoft.com/office/officeart/2005/8/layout/equation1"/>
    <dgm:cxn modelId="{3D9A6630-29CD-49CF-A12E-DB15EB02D171}" type="presParOf" srcId="{F28D2231-32A6-462C-839E-C286108FE650}" destId="{A41FA09E-7C2B-4547-BB7C-380397EFA4C1}" srcOrd="6" destOrd="0" presId="urn:microsoft.com/office/officeart/2005/8/layout/equation1"/>
    <dgm:cxn modelId="{4B9EF482-5826-4DF8-85A2-87BBE410BAB5}" type="presParOf" srcId="{F28D2231-32A6-462C-839E-C286108FE650}" destId="{E0779C9B-AB72-44F3-A0FC-A9552E18665E}" srcOrd="7" destOrd="0" presId="urn:microsoft.com/office/officeart/2005/8/layout/equation1"/>
    <dgm:cxn modelId="{F4375233-2FA4-4C83-848D-A8262A563300}" type="presParOf" srcId="{F28D2231-32A6-462C-839E-C286108FE650}" destId="{68BDB685-4531-486E-A646-9A4AF13CC49C}"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3.xml><?xml version="1.0" encoding="utf-8"?>
<dgm:dataModel xmlns:dgm="http://schemas.openxmlformats.org/drawingml/2006/diagram" xmlns:a="http://schemas.openxmlformats.org/drawingml/2006/main">
  <dgm:ptLst>
    <dgm:pt modelId="{EED3DE0B-B653-4A3C-9872-A49777BA3047}" type="doc">
      <dgm:prSet loTypeId="urn:microsoft.com/office/officeart/2005/8/layout/equation1" loCatId="process" qsTypeId="urn:microsoft.com/office/officeart/2005/8/quickstyle/3d2" qsCatId="3D" csTypeId="urn:microsoft.com/office/officeart/2005/8/colors/accent1_2" csCatId="accent1" phldr="1"/>
      <dgm:spPr/>
    </dgm:pt>
    <dgm:pt modelId="{F19D9DEC-8FDB-47DD-8235-A36E8FC398D4}">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Market Value Added (MVA) </a:t>
          </a:r>
        </a:p>
      </dgm:t>
    </dgm:pt>
    <dgm:pt modelId="{EF09A34F-8DCE-4089-B766-742D4D57DF77}" type="parTrans" cxnId="{B66098C8-A7D4-4FDA-A031-F24F5F4668A2}">
      <dgm:prSet/>
      <dgm:spPr/>
      <dgm:t>
        <a:bodyPr/>
        <a:lstStyle/>
        <a:p>
          <a:endParaRPr lang="en-US"/>
        </a:p>
      </dgm:t>
    </dgm:pt>
    <dgm:pt modelId="{2CA5602B-D6EE-4DFE-917A-01DABB8D8519}" type="sibTrans" cxnId="{B66098C8-A7D4-4FDA-A031-F24F5F4668A2}">
      <dgm:prSet/>
      <dgm:spPr/>
      <dgm:t>
        <a:bodyPr/>
        <a:lstStyle/>
        <a:p>
          <a:endParaRPr lang="en-US"/>
        </a:p>
      </dgm:t>
    </dgm:pt>
    <dgm:pt modelId="{85698708-70E9-48F6-B054-0FE5266B2D31}">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Market Value of the Firm	</a:t>
          </a:r>
        </a:p>
      </dgm:t>
    </dgm:pt>
    <dgm:pt modelId="{231D2A2C-4A7C-4146-B7F7-2C3A3DD09B0F}" type="parTrans" cxnId="{D63EF69C-49EA-48D2-8A55-E76CB536E153}">
      <dgm:prSet/>
      <dgm:spPr/>
      <dgm:t>
        <a:bodyPr/>
        <a:lstStyle/>
        <a:p>
          <a:endParaRPr lang="en-US"/>
        </a:p>
      </dgm:t>
    </dgm:pt>
    <dgm:pt modelId="{050ADA11-9D09-4A6D-B189-632CB98A8A6F}" type="sibTrans" cxnId="{D63EF69C-49EA-48D2-8A55-E76CB536E153}">
      <dgm:prSet/>
      <dgm:spPr/>
      <dgm:t>
        <a:bodyPr/>
        <a:lstStyle/>
        <a:p>
          <a:endParaRPr lang="en-US"/>
        </a:p>
      </dgm:t>
    </dgm:pt>
    <dgm:pt modelId="{D115F849-5569-400C-850F-C74D8BA84079}">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Book Value of Total Capital</a:t>
          </a:r>
        </a:p>
      </dgm:t>
    </dgm:pt>
    <dgm:pt modelId="{53EE4169-BA3D-42CD-AF37-874AEF131DE6}" type="parTrans" cxnId="{B10217F4-1F6E-42BA-8021-69CA88B16262}">
      <dgm:prSet/>
      <dgm:spPr/>
      <dgm:t>
        <a:bodyPr/>
        <a:lstStyle/>
        <a:p>
          <a:endParaRPr lang="en-US"/>
        </a:p>
      </dgm:t>
    </dgm:pt>
    <dgm:pt modelId="{8CBC240B-919C-48E1-881B-29D90DFF8AA8}" type="sibTrans" cxnId="{B10217F4-1F6E-42BA-8021-69CA88B16262}">
      <dgm:prSet/>
      <dgm:spPr/>
      <dgm:t>
        <a:bodyPr/>
        <a:lstStyle/>
        <a:p>
          <a:endParaRPr lang="en-US"/>
        </a:p>
      </dgm:t>
    </dgm:pt>
    <dgm:pt modelId="{F28D2231-32A6-462C-839E-C286108FE650}" type="pres">
      <dgm:prSet presAssocID="{EED3DE0B-B653-4A3C-9872-A49777BA3047}" presName="linearFlow" presStyleCnt="0">
        <dgm:presLayoutVars>
          <dgm:dir/>
          <dgm:resizeHandles val="exact"/>
        </dgm:presLayoutVars>
      </dgm:prSet>
      <dgm:spPr/>
    </dgm:pt>
    <dgm:pt modelId="{4A6BD52C-5A38-4207-967D-5AD11E1A18F6}" type="pres">
      <dgm:prSet presAssocID="{F19D9DEC-8FDB-47DD-8235-A36E8FC398D4}" presName="node" presStyleLbl="node1" presStyleIdx="0" presStyleCnt="3">
        <dgm:presLayoutVars>
          <dgm:bulletEnabled val="1"/>
        </dgm:presLayoutVars>
      </dgm:prSet>
      <dgm:spPr/>
    </dgm:pt>
    <dgm:pt modelId="{6B108124-B7E6-4637-86FA-6E34D0B62B97}" type="pres">
      <dgm:prSet presAssocID="{2CA5602B-D6EE-4DFE-917A-01DABB8D8519}" presName="spacerL" presStyleCnt="0"/>
      <dgm:spPr/>
    </dgm:pt>
    <dgm:pt modelId="{8E75B949-1BC2-4949-9659-7D30131BE1B7}" type="pres">
      <dgm:prSet presAssocID="{2CA5602B-D6EE-4DFE-917A-01DABB8D8519}" presName="sibTrans" presStyleLbl="sibTrans2D1" presStyleIdx="0" presStyleCnt="2"/>
      <dgm:spPr>
        <a:prstGeom prst="mathEqual">
          <a:avLst/>
        </a:prstGeom>
      </dgm:spPr>
    </dgm:pt>
    <dgm:pt modelId="{FF5AB06D-975D-49D5-9A85-34FAFBD7419E}" type="pres">
      <dgm:prSet presAssocID="{2CA5602B-D6EE-4DFE-917A-01DABB8D8519}" presName="spacerR" presStyleCnt="0"/>
      <dgm:spPr/>
    </dgm:pt>
    <dgm:pt modelId="{FF1978DE-5DFB-4A25-9B4E-5971234E7F70}" type="pres">
      <dgm:prSet presAssocID="{85698708-70E9-48F6-B054-0FE5266B2D31}" presName="node" presStyleLbl="node1" presStyleIdx="1" presStyleCnt="3">
        <dgm:presLayoutVars>
          <dgm:bulletEnabled val="1"/>
        </dgm:presLayoutVars>
      </dgm:prSet>
      <dgm:spPr/>
    </dgm:pt>
    <dgm:pt modelId="{FA5870B0-98AF-474A-85BC-8B1166AAC064}" type="pres">
      <dgm:prSet presAssocID="{050ADA11-9D09-4A6D-B189-632CB98A8A6F}" presName="spacerL" presStyleCnt="0"/>
      <dgm:spPr/>
    </dgm:pt>
    <dgm:pt modelId="{A41FA09E-7C2B-4547-BB7C-380397EFA4C1}" type="pres">
      <dgm:prSet presAssocID="{050ADA11-9D09-4A6D-B189-632CB98A8A6F}" presName="sibTrans" presStyleLbl="sibTrans2D1" presStyleIdx="1" presStyleCnt="2"/>
      <dgm:spPr>
        <a:prstGeom prst="mathMinus">
          <a:avLst/>
        </a:prstGeom>
      </dgm:spPr>
    </dgm:pt>
    <dgm:pt modelId="{E0779C9B-AB72-44F3-A0FC-A9552E18665E}" type="pres">
      <dgm:prSet presAssocID="{050ADA11-9D09-4A6D-B189-632CB98A8A6F}" presName="spacerR" presStyleCnt="0"/>
      <dgm:spPr/>
    </dgm:pt>
    <dgm:pt modelId="{68BDB685-4531-486E-A646-9A4AF13CC49C}" type="pres">
      <dgm:prSet presAssocID="{D115F849-5569-400C-850F-C74D8BA84079}" presName="node" presStyleLbl="node1" presStyleIdx="2" presStyleCnt="3">
        <dgm:presLayoutVars>
          <dgm:bulletEnabled val="1"/>
        </dgm:presLayoutVars>
      </dgm:prSet>
      <dgm:spPr/>
    </dgm:pt>
  </dgm:ptLst>
  <dgm:cxnLst>
    <dgm:cxn modelId="{EA1E0F11-F33E-45F0-8ADA-A3FD2394D25A}" type="presOf" srcId="{050ADA11-9D09-4A6D-B189-632CB98A8A6F}" destId="{A41FA09E-7C2B-4547-BB7C-380397EFA4C1}" srcOrd="0" destOrd="0" presId="urn:microsoft.com/office/officeart/2005/8/layout/equation1"/>
    <dgm:cxn modelId="{3D6D995F-332C-4783-83E2-4D92E593CDDB}" type="presOf" srcId="{F19D9DEC-8FDB-47DD-8235-A36E8FC398D4}" destId="{4A6BD52C-5A38-4207-967D-5AD11E1A18F6}" srcOrd="0" destOrd="0" presId="urn:microsoft.com/office/officeart/2005/8/layout/equation1"/>
    <dgm:cxn modelId="{2A28544B-0FE7-47A0-AF26-67D43411019C}" type="presOf" srcId="{2CA5602B-D6EE-4DFE-917A-01DABB8D8519}" destId="{8E75B949-1BC2-4949-9659-7D30131BE1B7}" srcOrd="0" destOrd="0" presId="urn:microsoft.com/office/officeart/2005/8/layout/equation1"/>
    <dgm:cxn modelId="{D63EF69C-49EA-48D2-8A55-E76CB536E153}" srcId="{EED3DE0B-B653-4A3C-9872-A49777BA3047}" destId="{85698708-70E9-48F6-B054-0FE5266B2D31}" srcOrd="1" destOrd="0" parTransId="{231D2A2C-4A7C-4146-B7F7-2C3A3DD09B0F}" sibTransId="{050ADA11-9D09-4A6D-B189-632CB98A8A6F}"/>
    <dgm:cxn modelId="{70ADDAC4-44B4-4515-AC69-B8F7364C63C4}" type="presOf" srcId="{85698708-70E9-48F6-B054-0FE5266B2D31}" destId="{FF1978DE-5DFB-4A25-9B4E-5971234E7F70}" srcOrd="0" destOrd="0" presId="urn:microsoft.com/office/officeart/2005/8/layout/equation1"/>
    <dgm:cxn modelId="{B66098C8-A7D4-4FDA-A031-F24F5F4668A2}" srcId="{EED3DE0B-B653-4A3C-9872-A49777BA3047}" destId="{F19D9DEC-8FDB-47DD-8235-A36E8FC398D4}" srcOrd="0" destOrd="0" parTransId="{EF09A34F-8DCE-4089-B766-742D4D57DF77}" sibTransId="{2CA5602B-D6EE-4DFE-917A-01DABB8D8519}"/>
    <dgm:cxn modelId="{6F9F21E9-9113-421B-AC77-132C06F31768}" type="presOf" srcId="{EED3DE0B-B653-4A3C-9872-A49777BA3047}" destId="{F28D2231-32A6-462C-839E-C286108FE650}" srcOrd="0" destOrd="0" presId="urn:microsoft.com/office/officeart/2005/8/layout/equation1"/>
    <dgm:cxn modelId="{B10217F4-1F6E-42BA-8021-69CA88B16262}" srcId="{EED3DE0B-B653-4A3C-9872-A49777BA3047}" destId="{D115F849-5569-400C-850F-C74D8BA84079}" srcOrd="2" destOrd="0" parTransId="{53EE4169-BA3D-42CD-AF37-874AEF131DE6}" sibTransId="{8CBC240B-919C-48E1-881B-29D90DFF8AA8}"/>
    <dgm:cxn modelId="{A82811F9-C589-403F-9E84-ED507E0AC2C9}" type="presOf" srcId="{D115F849-5569-400C-850F-C74D8BA84079}" destId="{68BDB685-4531-486E-A646-9A4AF13CC49C}" srcOrd="0" destOrd="0" presId="urn:microsoft.com/office/officeart/2005/8/layout/equation1"/>
    <dgm:cxn modelId="{0ADB3312-5419-4868-873B-4A9EE4D95E21}" type="presParOf" srcId="{F28D2231-32A6-462C-839E-C286108FE650}" destId="{4A6BD52C-5A38-4207-967D-5AD11E1A18F6}" srcOrd="0" destOrd="0" presId="urn:microsoft.com/office/officeart/2005/8/layout/equation1"/>
    <dgm:cxn modelId="{3427347B-632D-4159-8029-04932E476DEF}" type="presParOf" srcId="{F28D2231-32A6-462C-839E-C286108FE650}" destId="{6B108124-B7E6-4637-86FA-6E34D0B62B97}" srcOrd="1" destOrd="0" presId="urn:microsoft.com/office/officeart/2005/8/layout/equation1"/>
    <dgm:cxn modelId="{96658F87-A7BB-4DC8-982B-990A1534E27C}" type="presParOf" srcId="{F28D2231-32A6-462C-839E-C286108FE650}" destId="{8E75B949-1BC2-4949-9659-7D30131BE1B7}" srcOrd="2" destOrd="0" presId="urn:microsoft.com/office/officeart/2005/8/layout/equation1"/>
    <dgm:cxn modelId="{84663506-C0B7-4280-9E07-5BDDB35F5CE0}" type="presParOf" srcId="{F28D2231-32A6-462C-839E-C286108FE650}" destId="{FF5AB06D-975D-49D5-9A85-34FAFBD7419E}" srcOrd="3" destOrd="0" presId="urn:microsoft.com/office/officeart/2005/8/layout/equation1"/>
    <dgm:cxn modelId="{D646533C-DB91-4D80-8179-3CEC5E451473}" type="presParOf" srcId="{F28D2231-32A6-462C-839E-C286108FE650}" destId="{FF1978DE-5DFB-4A25-9B4E-5971234E7F70}" srcOrd="4" destOrd="0" presId="urn:microsoft.com/office/officeart/2005/8/layout/equation1"/>
    <dgm:cxn modelId="{8E66803A-0CF0-460D-94F8-4017423BCFF0}" type="presParOf" srcId="{F28D2231-32A6-462C-839E-C286108FE650}" destId="{FA5870B0-98AF-474A-85BC-8B1166AAC064}" srcOrd="5" destOrd="0" presId="urn:microsoft.com/office/officeart/2005/8/layout/equation1"/>
    <dgm:cxn modelId="{F8CA2CB9-FBE4-4DB2-9CEE-628DB07F569A}" type="presParOf" srcId="{F28D2231-32A6-462C-839E-C286108FE650}" destId="{A41FA09E-7C2B-4547-BB7C-380397EFA4C1}" srcOrd="6" destOrd="0" presId="urn:microsoft.com/office/officeart/2005/8/layout/equation1"/>
    <dgm:cxn modelId="{9D0B95E2-48B7-476C-87EB-79DC75260342}" type="presParOf" srcId="{F28D2231-32A6-462C-839E-C286108FE650}" destId="{E0779C9B-AB72-44F3-A0FC-A9552E18665E}" srcOrd="7" destOrd="0" presId="urn:microsoft.com/office/officeart/2005/8/layout/equation1"/>
    <dgm:cxn modelId="{4B273B9C-B473-481E-81A6-B95CDE6A4A76}" type="presParOf" srcId="{F28D2231-32A6-462C-839E-C286108FE650}" destId="{68BDB685-4531-486E-A646-9A4AF13CC49C}" srcOrd="8" destOrd="0" presId="urn:microsoft.com/office/officeart/2005/8/layout/equati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14.xml><?xml version="1.0" encoding="utf-8"?>
<dgm:dataModel xmlns:dgm="http://schemas.openxmlformats.org/drawingml/2006/diagram" xmlns:a="http://schemas.openxmlformats.org/drawingml/2006/main">
  <dgm:ptLst>
    <dgm:pt modelId="{6C1C503D-34C4-425B-B5F5-E6E4916AFC6E}" type="doc">
      <dgm:prSet loTypeId="urn:microsoft.com/office/officeart/2005/8/layout/vList5" loCatId="list" qsTypeId="urn:microsoft.com/office/officeart/2005/8/quickstyle/simple3" qsCatId="simple" csTypeId="urn:microsoft.com/office/officeart/2005/8/colors/accent1_2" csCatId="accent1" phldr="1"/>
      <dgm:spPr/>
      <dgm:t>
        <a:bodyPr/>
        <a:lstStyle/>
        <a:p>
          <a:endParaRPr lang="en-US"/>
        </a:p>
      </dgm:t>
    </dgm:pt>
    <dgm:pt modelId="{57419821-2F63-4C79-BCD0-DA1ED218186A}">
      <dgm:prSet/>
      <dgm:spPr/>
      <dgm:t>
        <a:bodyPr/>
        <a:lstStyle/>
        <a:p>
          <a:pPr rtl="0"/>
          <a:r>
            <a:rPr lang="en-US" b="1" dirty="0">
              <a:solidFill>
                <a:schemeClr val="bg1"/>
              </a:solidFill>
            </a:rPr>
            <a:t>Valuation </a:t>
          </a:r>
          <a:endParaRPr lang="en-US" dirty="0">
            <a:solidFill>
              <a:schemeClr val="bg1"/>
            </a:solidFill>
          </a:endParaRPr>
        </a:p>
      </dgm:t>
    </dgm:pt>
    <dgm:pt modelId="{DF89D581-9502-4846-B2BB-DE74374A0909}" type="parTrans" cxnId="{7ADDBFA6-56AD-4FE9-BAE1-DF8719D6BE25}">
      <dgm:prSet/>
      <dgm:spPr/>
      <dgm:t>
        <a:bodyPr/>
        <a:lstStyle/>
        <a:p>
          <a:endParaRPr lang="en-US"/>
        </a:p>
      </dgm:t>
    </dgm:pt>
    <dgm:pt modelId="{840FBF93-3938-4B75-824D-D0F68F9E0B4F}" type="sibTrans" cxnId="{7ADDBFA6-56AD-4FE9-BAE1-DF8719D6BE25}">
      <dgm:prSet/>
      <dgm:spPr/>
      <dgm:t>
        <a:bodyPr/>
        <a:lstStyle/>
        <a:p>
          <a:endParaRPr lang="en-US"/>
        </a:p>
      </dgm:t>
    </dgm:pt>
    <dgm:pt modelId="{B88AA341-7218-4B37-AA83-55B8A9D2579E}">
      <dgm:prSet/>
      <dgm:spPr/>
      <dgm:t>
        <a:bodyPr/>
        <a:lstStyle/>
        <a:p>
          <a:pPr rtl="0"/>
          <a:r>
            <a:rPr lang="en-US" b="1" dirty="0">
              <a:solidFill>
                <a:schemeClr val="bg1"/>
              </a:solidFill>
            </a:rPr>
            <a:t>Measuring Goodwill Impairment</a:t>
          </a:r>
          <a:endParaRPr lang="en-US" dirty="0">
            <a:solidFill>
              <a:schemeClr val="bg1"/>
            </a:solidFill>
          </a:endParaRPr>
        </a:p>
      </dgm:t>
    </dgm:pt>
    <dgm:pt modelId="{B419921C-BAD9-4A15-A2B6-69CE7EC58F27}" type="parTrans" cxnId="{A3F9A87E-A838-4F13-99FC-CFF0629B1DC1}">
      <dgm:prSet/>
      <dgm:spPr/>
      <dgm:t>
        <a:bodyPr/>
        <a:lstStyle/>
        <a:p>
          <a:endParaRPr lang="en-US"/>
        </a:p>
      </dgm:t>
    </dgm:pt>
    <dgm:pt modelId="{D9970954-07FF-4808-9030-C8C95692D2E8}" type="sibTrans" cxnId="{A3F9A87E-A838-4F13-99FC-CFF0629B1DC1}">
      <dgm:prSet/>
      <dgm:spPr/>
      <dgm:t>
        <a:bodyPr/>
        <a:lstStyle/>
        <a:p>
          <a:endParaRPr lang="en-US"/>
        </a:p>
      </dgm:t>
    </dgm:pt>
    <dgm:pt modelId="{2E43E535-B416-4F23-A850-9123B95808A2}">
      <dgm:prSet/>
      <dgm:spPr/>
      <dgm:t>
        <a:bodyPr/>
        <a:lstStyle/>
        <a:p>
          <a:pPr rtl="0"/>
          <a:r>
            <a:rPr lang="en-US" b="1" dirty="0">
              <a:solidFill>
                <a:schemeClr val="bg1"/>
              </a:solidFill>
            </a:rPr>
            <a:t>Measuring Internal Corporate Performance</a:t>
          </a:r>
          <a:endParaRPr lang="en-US" dirty="0">
            <a:solidFill>
              <a:schemeClr val="bg1"/>
            </a:solidFill>
          </a:endParaRPr>
        </a:p>
      </dgm:t>
    </dgm:pt>
    <dgm:pt modelId="{98053749-30EB-4A5B-B579-64544017E490}" type="parTrans" cxnId="{3AB97F61-FCCA-4F41-A9F1-8AE6273663A2}">
      <dgm:prSet/>
      <dgm:spPr/>
      <dgm:t>
        <a:bodyPr/>
        <a:lstStyle/>
        <a:p>
          <a:endParaRPr lang="en-US"/>
        </a:p>
      </dgm:t>
    </dgm:pt>
    <dgm:pt modelId="{DA9A6032-A0C0-42FA-B6A3-971450415D44}" type="sibTrans" cxnId="{3AB97F61-FCCA-4F41-A9F1-8AE6273663A2}">
      <dgm:prSet/>
      <dgm:spPr/>
      <dgm:t>
        <a:bodyPr/>
        <a:lstStyle/>
        <a:p>
          <a:endParaRPr lang="en-US"/>
        </a:p>
      </dgm:t>
    </dgm:pt>
    <dgm:pt modelId="{A8D81331-DD86-4AA1-BD87-D8CE53495876}">
      <dgm:prSet/>
      <dgm:spPr/>
      <dgm:t>
        <a:bodyPr/>
        <a:lstStyle/>
        <a:p>
          <a:pPr rtl="0"/>
          <a:r>
            <a:rPr lang="en-US" b="1" dirty="0">
              <a:solidFill>
                <a:schemeClr val="bg1"/>
              </a:solidFill>
            </a:rPr>
            <a:t>Determining Executive Compensation</a:t>
          </a:r>
        </a:p>
      </dgm:t>
    </dgm:pt>
    <dgm:pt modelId="{C2696808-EE93-4CB1-852F-C5CBA8D506C0}" type="parTrans" cxnId="{82B4A50E-849C-4F6B-B9B3-D85AB0087739}">
      <dgm:prSet/>
      <dgm:spPr/>
      <dgm:t>
        <a:bodyPr/>
        <a:lstStyle/>
        <a:p>
          <a:endParaRPr lang="en-US"/>
        </a:p>
      </dgm:t>
    </dgm:pt>
    <dgm:pt modelId="{6C77ADB5-DB11-449D-8E26-18AAA55B4537}" type="sibTrans" cxnId="{82B4A50E-849C-4F6B-B9B3-D85AB0087739}">
      <dgm:prSet/>
      <dgm:spPr/>
      <dgm:t>
        <a:bodyPr/>
        <a:lstStyle/>
        <a:p>
          <a:endParaRPr lang="en-US"/>
        </a:p>
      </dgm:t>
    </dgm:pt>
    <dgm:pt modelId="{BE1D30C3-6050-4669-88F6-84484911171B}" type="pres">
      <dgm:prSet presAssocID="{6C1C503D-34C4-425B-B5F5-E6E4916AFC6E}" presName="Name0" presStyleCnt="0">
        <dgm:presLayoutVars>
          <dgm:dir/>
          <dgm:animLvl val="lvl"/>
          <dgm:resizeHandles val="exact"/>
        </dgm:presLayoutVars>
      </dgm:prSet>
      <dgm:spPr/>
    </dgm:pt>
    <dgm:pt modelId="{A093A175-53AB-40E6-ACD4-96B5A17965E0}" type="pres">
      <dgm:prSet presAssocID="{57419821-2F63-4C79-BCD0-DA1ED218186A}" presName="linNode" presStyleCnt="0"/>
      <dgm:spPr/>
    </dgm:pt>
    <dgm:pt modelId="{0B91FA66-E922-4470-B2AE-E01B3DB1B796}" type="pres">
      <dgm:prSet presAssocID="{57419821-2F63-4C79-BCD0-DA1ED218186A}" presName="parentText" presStyleLbl="node1" presStyleIdx="0" presStyleCnt="4" custScaleX="252753">
        <dgm:presLayoutVars>
          <dgm:chMax val="1"/>
          <dgm:bulletEnabled val="1"/>
        </dgm:presLayoutVars>
      </dgm:prSet>
      <dgm:spPr/>
    </dgm:pt>
    <dgm:pt modelId="{433A92CC-F966-47CD-B999-5F9737430D17}" type="pres">
      <dgm:prSet presAssocID="{840FBF93-3938-4B75-824D-D0F68F9E0B4F}" presName="sp" presStyleCnt="0"/>
      <dgm:spPr/>
    </dgm:pt>
    <dgm:pt modelId="{F8A71BD7-6B75-4F6D-A46D-8F431E471037}" type="pres">
      <dgm:prSet presAssocID="{B88AA341-7218-4B37-AA83-55B8A9D2579E}" presName="linNode" presStyleCnt="0"/>
      <dgm:spPr/>
    </dgm:pt>
    <dgm:pt modelId="{B62D0A1B-9776-4A60-AB80-E337146A3D96}" type="pres">
      <dgm:prSet presAssocID="{B88AA341-7218-4B37-AA83-55B8A9D2579E}" presName="parentText" presStyleLbl="node1" presStyleIdx="1" presStyleCnt="4" custScaleX="252753">
        <dgm:presLayoutVars>
          <dgm:chMax val="1"/>
          <dgm:bulletEnabled val="1"/>
        </dgm:presLayoutVars>
      </dgm:prSet>
      <dgm:spPr/>
    </dgm:pt>
    <dgm:pt modelId="{70FCA378-3AB1-4340-8FA5-3C0F62067658}" type="pres">
      <dgm:prSet presAssocID="{D9970954-07FF-4808-9030-C8C95692D2E8}" presName="sp" presStyleCnt="0"/>
      <dgm:spPr/>
    </dgm:pt>
    <dgm:pt modelId="{8382BD3D-E40D-493C-AB00-7D4E8413D3E0}" type="pres">
      <dgm:prSet presAssocID="{2E43E535-B416-4F23-A850-9123B95808A2}" presName="linNode" presStyleCnt="0"/>
      <dgm:spPr/>
    </dgm:pt>
    <dgm:pt modelId="{DD6375CD-1B92-442B-87F6-47AAE02A8AA9}" type="pres">
      <dgm:prSet presAssocID="{2E43E535-B416-4F23-A850-9123B95808A2}" presName="parentText" presStyleLbl="node1" presStyleIdx="2" presStyleCnt="4" custScaleX="252753">
        <dgm:presLayoutVars>
          <dgm:chMax val="1"/>
          <dgm:bulletEnabled val="1"/>
        </dgm:presLayoutVars>
      </dgm:prSet>
      <dgm:spPr/>
    </dgm:pt>
    <dgm:pt modelId="{422428A3-78BA-4A3A-AF5D-DA6D7630CB2D}" type="pres">
      <dgm:prSet presAssocID="{DA9A6032-A0C0-42FA-B6A3-971450415D44}" presName="sp" presStyleCnt="0"/>
      <dgm:spPr/>
    </dgm:pt>
    <dgm:pt modelId="{7D3CBCB8-841A-44FD-91FD-4558130A0323}" type="pres">
      <dgm:prSet presAssocID="{A8D81331-DD86-4AA1-BD87-D8CE53495876}" presName="linNode" presStyleCnt="0"/>
      <dgm:spPr/>
    </dgm:pt>
    <dgm:pt modelId="{A03BF656-A06C-47F8-A021-1A91CD683EA6}" type="pres">
      <dgm:prSet presAssocID="{A8D81331-DD86-4AA1-BD87-D8CE53495876}" presName="parentText" presStyleLbl="node1" presStyleIdx="3" presStyleCnt="4" custScaleX="252753">
        <dgm:presLayoutVars>
          <dgm:chMax val="1"/>
          <dgm:bulletEnabled val="1"/>
        </dgm:presLayoutVars>
      </dgm:prSet>
      <dgm:spPr/>
    </dgm:pt>
  </dgm:ptLst>
  <dgm:cxnLst>
    <dgm:cxn modelId="{EE13D80A-25E5-4A1F-8C3E-1A6F80F2E0D9}" type="presOf" srcId="{6C1C503D-34C4-425B-B5F5-E6E4916AFC6E}" destId="{BE1D30C3-6050-4669-88F6-84484911171B}" srcOrd="0" destOrd="0" presId="urn:microsoft.com/office/officeart/2005/8/layout/vList5"/>
    <dgm:cxn modelId="{82B4A50E-849C-4F6B-B9B3-D85AB0087739}" srcId="{6C1C503D-34C4-425B-B5F5-E6E4916AFC6E}" destId="{A8D81331-DD86-4AA1-BD87-D8CE53495876}" srcOrd="3" destOrd="0" parTransId="{C2696808-EE93-4CB1-852F-C5CBA8D506C0}" sibTransId="{6C77ADB5-DB11-449D-8E26-18AAA55B4537}"/>
    <dgm:cxn modelId="{22363B15-D234-416C-8278-B0E185A5774E}" type="presOf" srcId="{B88AA341-7218-4B37-AA83-55B8A9D2579E}" destId="{B62D0A1B-9776-4A60-AB80-E337146A3D96}" srcOrd="0" destOrd="0" presId="urn:microsoft.com/office/officeart/2005/8/layout/vList5"/>
    <dgm:cxn modelId="{7C9E082C-9450-49E0-B71C-747963BB5B69}" type="presOf" srcId="{2E43E535-B416-4F23-A850-9123B95808A2}" destId="{DD6375CD-1B92-442B-87F6-47AAE02A8AA9}" srcOrd="0" destOrd="0" presId="urn:microsoft.com/office/officeart/2005/8/layout/vList5"/>
    <dgm:cxn modelId="{3AB97F61-FCCA-4F41-A9F1-8AE6273663A2}" srcId="{6C1C503D-34C4-425B-B5F5-E6E4916AFC6E}" destId="{2E43E535-B416-4F23-A850-9123B95808A2}" srcOrd="2" destOrd="0" parTransId="{98053749-30EB-4A5B-B579-64544017E490}" sibTransId="{DA9A6032-A0C0-42FA-B6A3-971450415D44}"/>
    <dgm:cxn modelId="{66A22864-38A8-46FE-B366-096B7C48055F}" type="presOf" srcId="{A8D81331-DD86-4AA1-BD87-D8CE53495876}" destId="{A03BF656-A06C-47F8-A021-1A91CD683EA6}" srcOrd="0" destOrd="0" presId="urn:microsoft.com/office/officeart/2005/8/layout/vList5"/>
    <dgm:cxn modelId="{A3F9A87E-A838-4F13-99FC-CFF0629B1DC1}" srcId="{6C1C503D-34C4-425B-B5F5-E6E4916AFC6E}" destId="{B88AA341-7218-4B37-AA83-55B8A9D2579E}" srcOrd="1" destOrd="0" parTransId="{B419921C-BAD9-4A15-A2B6-69CE7EC58F27}" sibTransId="{D9970954-07FF-4808-9030-C8C95692D2E8}"/>
    <dgm:cxn modelId="{7ADDBFA6-56AD-4FE9-BAE1-DF8719D6BE25}" srcId="{6C1C503D-34C4-425B-B5F5-E6E4916AFC6E}" destId="{57419821-2F63-4C79-BCD0-DA1ED218186A}" srcOrd="0" destOrd="0" parTransId="{DF89D581-9502-4846-B2BB-DE74374A0909}" sibTransId="{840FBF93-3938-4B75-824D-D0F68F9E0B4F}"/>
    <dgm:cxn modelId="{41C5EDEB-9336-443C-AF99-0C56B24688EF}" type="presOf" srcId="{57419821-2F63-4C79-BCD0-DA1ED218186A}" destId="{0B91FA66-E922-4470-B2AE-E01B3DB1B796}" srcOrd="0" destOrd="0" presId="urn:microsoft.com/office/officeart/2005/8/layout/vList5"/>
    <dgm:cxn modelId="{798DF5FB-6398-4707-8420-7CB25189CBDC}" type="presParOf" srcId="{BE1D30C3-6050-4669-88F6-84484911171B}" destId="{A093A175-53AB-40E6-ACD4-96B5A17965E0}" srcOrd="0" destOrd="0" presId="urn:microsoft.com/office/officeart/2005/8/layout/vList5"/>
    <dgm:cxn modelId="{0E77D1FC-A086-4FDC-9E59-5B90F2857717}" type="presParOf" srcId="{A093A175-53AB-40E6-ACD4-96B5A17965E0}" destId="{0B91FA66-E922-4470-B2AE-E01B3DB1B796}" srcOrd="0" destOrd="0" presId="urn:microsoft.com/office/officeart/2005/8/layout/vList5"/>
    <dgm:cxn modelId="{2698280D-E423-4244-BFC2-02C0FD7E91FC}" type="presParOf" srcId="{BE1D30C3-6050-4669-88F6-84484911171B}" destId="{433A92CC-F966-47CD-B999-5F9737430D17}" srcOrd="1" destOrd="0" presId="urn:microsoft.com/office/officeart/2005/8/layout/vList5"/>
    <dgm:cxn modelId="{B8437687-3393-40D7-A1D9-2A620559B9E8}" type="presParOf" srcId="{BE1D30C3-6050-4669-88F6-84484911171B}" destId="{F8A71BD7-6B75-4F6D-A46D-8F431E471037}" srcOrd="2" destOrd="0" presId="urn:microsoft.com/office/officeart/2005/8/layout/vList5"/>
    <dgm:cxn modelId="{4D8E5CBF-CBCD-4C4A-AFA8-79A16AD612A8}" type="presParOf" srcId="{F8A71BD7-6B75-4F6D-A46D-8F431E471037}" destId="{B62D0A1B-9776-4A60-AB80-E337146A3D96}" srcOrd="0" destOrd="0" presId="urn:microsoft.com/office/officeart/2005/8/layout/vList5"/>
    <dgm:cxn modelId="{5AE8AF93-8BCA-405C-B005-E3FCA3F48EA4}" type="presParOf" srcId="{BE1D30C3-6050-4669-88F6-84484911171B}" destId="{70FCA378-3AB1-4340-8FA5-3C0F62067658}" srcOrd="3" destOrd="0" presId="urn:microsoft.com/office/officeart/2005/8/layout/vList5"/>
    <dgm:cxn modelId="{EE213F0A-8CCC-4474-A30C-83C93EB4581D}" type="presParOf" srcId="{BE1D30C3-6050-4669-88F6-84484911171B}" destId="{8382BD3D-E40D-493C-AB00-7D4E8413D3E0}" srcOrd="4" destOrd="0" presId="urn:microsoft.com/office/officeart/2005/8/layout/vList5"/>
    <dgm:cxn modelId="{D538B3D7-9F61-4781-A0FD-FD752D8D05E9}" type="presParOf" srcId="{8382BD3D-E40D-493C-AB00-7D4E8413D3E0}" destId="{DD6375CD-1B92-442B-87F6-47AAE02A8AA9}" srcOrd="0" destOrd="0" presId="urn:microsoft.com/office/officeart/2005/8/layout/vList5"/>
    <dgm:cxn modelId="{0DD85EB1-2CC0-4149-B52E-460F689C6379}" type="presParOf" srcId="{BE1D30C3-6050-4669-88F6-84484911171B}" destId="{422428A3-78BA-4A3A-AF5D-DA6D7630CB2D}" srcOrd="5" destOrd="0" presId="urn:microsoft.com/office/officeart/2005/8/layout/vList5"/>
    <dgm:cxn modelId="{60567172-8701-485B-BBAA-D1F04BBF4936}" type="presParOf" srcId="{BE1D30C3-6050-4669-88F6-84484911171B}" destId="{7D3CBCB8-841A-44FD-91FD-4558130A0323}" srcOrd="6" destOrd="0" presId="urn:microsoft.com/office/officeart/2005/8/layout/vList5"/>
    <dgm:cxn modelId="{898B30A1-5A12-49E3-932E-76CC15E16AEA}" type="presParOf" srcId="{7D3CBCB8-841A-44FD-91FD-4558130A0323}" destId="{A03BF656-A06C-47F8-A021-1A91CD683EA6}"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5.xml><?xml version="1.0" encoding="utf-8"?>
<dgm:dataModel xmlns:dgm="http://schemas.openxmlformats.org/drawingml/2006/diagram" xmlns:a="http://schemas.openxmlformats.org/drawingml/2006/main">
  <dgm:ptLst>
    <dgm:pt modelId="{C24F87F5-A7F0-4ECE-A475-3774CE5A698F}" type="doc">
      <dgm:prSet loTypeId="urn:microsoft.com/office/officeart/2005/8/layout/equation1" loCatId="relationship" qsTypeId="urn:microsoft.com/office/officeart/2005/8/quickstyle/3d2" qsCatId="3D" csTypeId="urn:microsoft.com/office/officeart/2005/8/colors/accent1_2" csCatId="accent1" phldr="1"/>
      <dgm:spPr/>
      <dgm:t>
        <a:bodyPr/>
        <a:lstStyle/>
        <a:p>
          <a:endParaRPr lang="en-US"/>
        </a:p>
      </dgm:t>
    </dgm:pt>
    <dgm:pt modelId="{4534D4C7-F241-48EC-ADF4-EB77567A85E7}">
      <dgm:prSet>
        <dgm:style>
          <a:lnRef idx="2">
            <a:schemeClr val="accent1">
              <a:shade val="50000"/>
            </a:schemeClr>
          </a:lnRef>
          <a:fillRef idx="1">
            <a:schemeClr val="accent1"/>
          </a:fillRef>
          <a:effectRef idx="0">
            <a:schemeClr val="accent1"/>
          </a:effectRef>
          <a:fontRef idx="minor">
            <a:schemeClr val="lt1"/>
          </a:fontRef>
        </dgm:style>
      </dgm:prSet>
      <dgm:spPr/>
      <dgm:t>
        <a:bodyPr/>
        <a:lstStyle/>
        <a:p>
          <a:pPr rtl="0"/>
          <a:r>
            <a:rPr lang="en-US" b="1" dirty="0"/>
            <a:t>Residual income per share </a:t>
          </a:r>
          <a:endParaRPr lang="en-US" dirty="0"/>
        </a:p>
      </dgm:t>
    </dgm:pt>
    <dgm:pt modelId="{667EF974-F13F-4024-848B-8D150E31F79E}" type="parTrans" cxnId="{A510FBF9-6793-4DF3-ABEF-0737FA0117BC}">
      <dgm:prSet/>
      <dgm:spPr/>
      <dgm:t>
        <a:bodyPr/>
        <a:lstStyle/>
        <a:p>
          <a:endParaRPr lang="en-US"/>
        </a:p>
      </dgm:t>
    </dgm:pt>
    <dgm:pt modelId="{48A68376-CD86-4982-BDE8-140028E8085B}" type="sibTrans" cxnId="{A510FBF9-6793-4DF3-ABEF-0737FA0117BC}">
      <dgm:prSet/>
      <dgm:spPr/>
      <dgm:t>
        <a:bodyPr/>
        <a:lstStyle/>
        <a:p>
          <a:endParaRPr lang="en-US"/>
        </a:p>
      </dgm:t>
    </dgm:pt>
    <dgm:pt modelId="{9F0EB706-A7A7-48EC-8F91-CD1891A7EC84}">
      <dgm:prSet>
        <dgm:style>
          <a:lnRef idx="2">
            <a:schemeClr val="accent1">
              <a:shade val="50000"/>
            </a:schemeClr>
          </a:lnRef>
          <a:fillRef idx="1">
            <a:schemeClr val="accent1"/>
          </a:fillRef>
          <a:effectRef idx="0">
            <a:schemeClr val="accent1"/>
          </a:effectRef>
          <a:fontRef idx="minor">
            <a:schemeClr val="lt1"/>
          </a:fontRef>
        </dgm:style>
      </dgm:prSet>
      <dgm:spPr/>
      <dgm:t>
        <a:bodyPr/>
        <a:lstStyle/>
        <a:p>
          <a:pPr rtl="0"/>
          <a:r>
            <a:rPr lang="en-US" b="1" dirty="0"/>
            <a:t>Earnings per share (EPS)</a:t>
          </a:r>
          <a:endParaRPr lang="en-US" dirty="0"/>
        </a:p>
      </dgm:t>
    </dgm:pt>
    <dgm:pt modelId="{8199C586-B456-4B12-BB37-837B6EA866A5}" type="parTrans" cxnId="{6220CB9B-D230-4556-86B4-D8C80C3AF189}">
      <dgm:prSet/>
      <dgm:spPr/>
      <dgm:t>
        <a:bodyPr/>
        <a:lstStyle/>
        <a:p>
          <a:endParaRPr lang="en-US"/>
        </a:p>
      </dgm:t>
    </dgm:pt>
    <dgm:pt modelId="{48A62E55-B188-4842-B022-39460BCF2000}" type="sibTrans" cxnId="{6220CB9B-D230-4556-86B4-D8C80C3AF189}">
      <dgm:prSet/>
      <dgm:spPr/>
      <dgm:t>
        <a:bodyPr/>
        <a:lstStyle/>
        <a:p>
          <a:endParaRPr lang="en-US"/>
        </a:p>
      </dgm:t>
    </dgm:pt>
    <dgm:pt modelId="{B5600534-5315-4AD6-9DAF-503AD246922E}">
      <dgm:prSet>
        <dgm:style>
          <a:lnRef idx="2">
            <a:schemeClr val="accent1">
              <a:shade val="50000"/>
            </a:schemeClr>
          </a:lnRef>
          <a:fillRef idx="1">
            <a:schemeClr val="accent1"/>
          </a:fillRef>
          <a:effectRef idx="0">
            <a:schemeClr val="accent1"/>
          </a:effectRef>
          <a:fontRef idx="minor">
            <a:schemeClr val="lt1"/>
          </a:fontRef>
        </dgm:style>
      </dgm:prSet>
      <dgm:spPr/>
      <dgm:t>
        <a:bodyPr/>
        <a:lstStyle/>
        <a:p>
          <a:pPr rtl="0"/>
          <a:r>
            <a:rPr lang="en-US" b="1" dirty="0"/>
            <a:t>Beginning book value per share (BVPS)</a:t>
          </a:r>
          <a:endParaRPr lang="en-US" dirty="0"/>
        </a:p>
      </dgm:t>
    </dgm:pt>
    <dgm:pt modelId="{78CF0B29-CF0C-41B4-ACB1-EC59CD5C6DF0}" type="parTrans" cxnId="{725418C9-988F-4DF4-A3D4-B310574202DE}">
      <dgm:prSet/>
      <dgm:spPr/>
      <dgm:t>
        <a:bodyPr/>
        <a:lstStyle/>
        <a:p>
          <a:endParaRPr lang="en-US"/>
        </a:p>
      </dgm:t>
    </dgm:pt>
    <dgm:pt modelId="{EFD77E15-E056-4012-A096-5B0EE8AA61FC}" type="sibTrans" cxnId="{725418C9-988F-4DF4-A3D4-B310574202DE}">
      <dgm:prSet/>
      <dgm:spPr/>
      <dgm:t>
        <a:bodyPr/>
        <a:lstStyle/>
        <a:p>
          <a:endParaRPr lang="en-US"/>
        </a:p>
      </dgm:t>
    </dgm:pt>
    <dgm:pt modelId="{2D82506F-C2CD-42A4-9508-FDCC79E9A296}">
      <dgm:prSet>
        <dgm:style>
          <a:lnRef idx="2">
            <a:schemeClr val="accent1">
              <a:shade val="50000"/>
            </a:schemeClr>
          </a:lnRef>
          <a:fillRef idx="1">
            <a:schemeClr val="accent1"/>
          </a:fillRef>
          <a:effectRef idx="0">
            <a:schemeClr val="accent1"/>
          </a:effectRef>
          <a:fontRef idx="minor">
            <a:schemeClr val="lt1"/>
          </a:fontRef>
        </dgm:style>
      </dgm:prSet>
      <dgm:spPr/>
      <dgm:t>
        <a:bodyPr/>
        <a:lstStyle/>
        <a:p>
          <a:pPr rtl="0"/>
          <a:r>
            <a:rPr lang="en-US" b="1" dirty="0"/>
            <a:t>Required return on equity (Re)</a:t>
          </a:r>
          <a:endParaRPr lang="en-US" dirty="0"/>
        </a:p>
      </dgm:t>
    </dgm:pt>
    <dgm:pt modelId="{FA62AEBD-8552-4DCC-BC9C-DF7BD8DC0FF6}" type="sibTrans" cxnId="{80842381-3C52-4D43-B10F-8349D966B7DE}">
      <dgm:prSet/>
      <dgm:spPr/>
      <dgm:t>
        <a:bodyPr/>
        <a:lstStyle/>
        <a:p>
          <a:endParaRPr lang="en-US"/>
        </a:p>
      </dgm:t>
    </dgm:pt>
    <dgm:pt modelId="{36F5314E-BFCA-4993-B392-A30E16E3716C}" type="parTrans" cxnId="{80842381-3C52-4D43-B10F-8349D966B7DE}">
      <dgm:prSet/>
      <dgm:spPr/>
      <dgm:t>
        <a:bodyPr/>
        <a:lstStyle/>
        <a:p>
          <a:endParaRPr lang="en-US"/>
        </a:p>
      </dgm:t>
    </dgm:pt>
    <dgm:pt modelId="{68ACDB16-4972-493B-8D3D-7A0ADE44133D}" type="pres">
      <dgm:prSet presAssocID="{C24F87F5-A7F0-4ECE-A475-3774CE5A698F}" presName="linearFlow" presStyleCnt="0">
        <dgm:presLayoutVars>
          <dgm:dir/>
          <dgm:resizeHandles val="exact"/>
        </dgm:presLayoutVars>
      </dgm:prSet>
      <dgm:spPr/>
    </dgm:pt>
    <dgm:pt modelId="{2BC0B3F4-0D74-4C94-AC79-7A96B83D0195}" type="pres">
      <dgm:prSet presAssocID="{4534D4C7-F241-48EC-ADF4-EB77567A85E7}" presName="node" presStyleLbl="node1" presStyleIdx="0" presStyleCnt="4">
        <dgm:presLayoutVars>
          <dgm:bulletEnabled val="1"/>
        </dgm:presLayoutVars>
      </dgm:prSet>
      <dgm:spPr/>
    </dgm:pt>
    <dgm:pt modelId="{1F9C51C3-DA7A-41E2-B3C8-FC4A56870485}" type="pres">
      <dgm:prSet presAssocID="{48A68376-CD86-4982-BDE8-140028E8085B}" presName="spacerL" presStyleCnt="0"/>
      <dgm:spPr/>
    </dgm:pt>
    <dgm:pt modelId="{C6183167-FFAC-458E-92A1-3BBC78E99268}" type="pres">
      <dgm:prSet presAssocID="{48A68376-CD86-4982-BDE8-140028E8085B}" presName="sibTrans" presStyleLbl="sibTrans2D1" presStyleIdx="0" presStyleCnt="3"/>
      <dgm:spPr>
        <a:prstGeom prst="mathEqual">
          <a:avLst/>
        </a:prstGeom>
      </dgm:spPr>
    </dgm:pt>
    <dgm:pt modelId="{385717D1-4E45-4FCC-B1AC-3B6BC0AC04CC}" type="pres">
      <dgm:prSet presAssocID="{48A68376-CD86-4982-BDE8-140028E8085B}" presName="spacerR" presStyleCnt="0"/>
      <dgm:spPr/>
    </dgm:pt>
    <dgm:pt modelId="{09BB716D-F499-4EDA-B951-E2CA5855F46F}" type="pres">
      <dgm:prSet presAssocID="{9F0EB706-A7A7-48EC-8F91-CD1891A7EC84}" presName="node" presStyleLbl="node1" presStyleIdx="1" presStyleCnt="4">
        <dgm:presLayoutVars>
          <dgm:bulletEnabled val="1"/>
        </dgm:presLayoutVars>
      </dgm:prSet>
      <dgm:spPr/>
    </dgm:pt>
    <dgm:pt modelId="{09DAE513-BC1B-4333-ABFE-B1BF55BB5029}" type="pres">
      <dgm:prSet presAssocID="{48A62E55-B188-4842-B022-39460BCF2000}" presName="spacerL" presStyleCnt="0"/>
      <dgm:spPr/>
    </dgm:pt>
    <dgm:pt modelId="{3680BDD4-429D-43FD-A7C6-07263FB649BC}" type="pres">
      <dgm:prSet presAssocID="{48A62E55-B188-4842-B022-39460BCF2000}" presName="sibTrans" presStyleLbl="sibTrans2D1" presStyleIdx="1" presStyleCnt="3"/>
      <dgm:spPr>
        <a:prstGeom prst="mathMinus">
          <a:avLst/>
        </a:prstGeom>
      </dgm:spPr>
    </dgm:pt>
    <dgm:pt modelId="{A5EEE877-21EF-4F27-ADE4-C8CF47943C99}" type="pres">
      <dgm:prSet presAssocID="{48A62E55-B188-4842-B022-39460BCF2000}" presName="spacerR" presStyleCnt="0"/>
      <dgm:spPr/>
    </dgm:pt>
    <dgm:pt modelId="{7E717D6B-D5E2-4E2B-8B2A-FC09B1E1DF03}" type="pres">
      <dgm:prSet presAssocID="{2D82506F-C2CD-42A4-9508-FDCC79E9A296}" presName="node" presStyleLbl="node1" presStyleIdx="2" presStyleCnt="4">
        <dgm:presLayoutVars>
          <dgm:bulletEnabled val="1"/>
        </dgm:presLayoutVars>
      </dgm:prSet>
      <dgm:spPr/>
    </dgm:pt>
    <dgm:pt modelId="{5EBEA71F-E2E8-43FC-9B28-33084962C6C1}" type="pres">
      <dgm:prSet presAssocID="{FA62AEBD-8552-4DCC-BC9C-DF7BD8DC0FF6}" presName="spacerL" presStyleCnt="0"/>
      <dgm:spPr/>
    </dgm:pt>
    <dgm:pt modelId="{5B18AAA5-2070-4FDC-925E-FDAF17577679}" type="pres">
      <dgm:prSet presAssocID="{FA62AEBD-8552-4DCC-BC9C-DF7BD8DC0FF6}" presName="sibTrans" presStyleLbl="sibTrans2D1" presStyleIdx="2" presStyleCnt="3"/>
      <dgm:spPr>
        <a:prstGeom prst="mathMultiply">
          <a:avLst/>
        </a:prstGeom>
      </dgm:spPr>
    </dgm:pt>
    <dgm:pt modelId="{B1877338-5420-4285-824B-4D5B0E5BB011}" type="pres">
      <dgm:prSet presAssocID="{FA62AEBD-8552-4DCC-BC9C-DF7BD8DC0FF6}" presName="spacerR" presStyleCnt="0"/>
      <dgm:spPr/>
    </dgm:pt>
    <dgm:pt modelId="{B77BD3AB-041F-442E-8D98-451A145BE4A2}" type="pres">
      <dgm:prSet presAssocID="{B5600534-5315-4AD6-9DAF-503AD246922E}" presName="node" presStyleLbl="node1" presStyleIdx="3" presStyleCnt="4">
        <dgm:presLayoutVars>
          <dgm:bulletEnabled val="1"/>
        </dgm:presLayoutVars>
      </dgm:prSet>
      <dgm:spPr/>
    </dgm:pt>
  </dgm:ptLst>
  <dgm:cxnLst>
    <dgm:cxn modelId="{CA3E260D-12DF-4435-A0C9-443260200A2B}" type="presOf" srcId="{4534D4C7-F241-48EC-ADF4-EB77567A85E7}" destId="{2BC0B3F4-0D74-4C94-AC79-7A96B83D0195}" srcOrd="0" destOrd="0" presId="urn:microsoft.com/office/officeart/2005/8/layout/equation1"/>
    <dgm:cxn modelId="{584C7F13-834A-459D-A0E0-638D518D2E4D}" type="presOf" srcId="{48A62E55-B188-4842-B022-39460BCF2000}" destId="{3680BDD4-429D-43FD-A7C6-07263FB649BC}" srcOrd="0" destOrd="0" presId="urn:microsoft.com/office/officeart/2005/8/layout/equation1"/>
    <dgm:cxn modelId="{462F3045-BED1-41C6-A775-726C2B5470F9}" type="presOf" srcId="{FA62AEBD-8552-4DCC-BC9C-DF7BD8DC0FF6}" destId="{5B18AAA5-2070-4FDC-925E-FDAF17577679}" srcOrd="0" destOrd="0" presId="urn:microsoft.com/office/officeart/2005/8/layout/equation1"/>
    <dgm:cxn modelId="{80842381-3C52-4D43-B10F-8349D966B7DE}" srcId="{C24F87F5-A7F0-4ECE-A475-3774CE5A698F}" destId="{2D82506F-C2CD-42A4-9508-FDCC79E9A296}" srcOrd="2" destOrd="0" parTransId="{36F5314E-BFCA-4993-B392-A30E16E3716C}" sibTransId="{FA62AEBD-8552-4DCC-BC9C-DF7BD8DC0FF6}"/>
    <dgm:cxn modelId="{AA8D398B-8229-47C6-A847-B0877044C3BB}" type="presOf" srcId="{9F0EB706-A7A7-48EC-8F91-CD1891A7EC84}" destId="{09BB716D-F499-4EDA-B951-E2CA5855F46F}" srcOrd="0" destOrd="0" presId="urn:microsoft.com/office/officeart/2005/8/layout/equation1"/>
    <dgm:cxn modelId="{6220CB9B-D230-4556-86B4-D8C80C3AF189}" srcId="{C24F87F5-A7F0-4ECE-A475-3774CE5A698F}" destId="{9F0EB706-A7A7-48EC-8F91-CD1891A7EC84}" srcOrd="1" destOrd="0" parTransId="{8199C586-B456-4B12-BB37-837B6EA866A5}" sibTransId="{48A62E55-B188-4842-B022-39460BCF2000}"/>
    <dgm:cxn modelId="{051652A5-3808-4469-BC38-7F41C474CCD2}" type="presOf" srcId="{B5600534-5315-4AD6-9DAF-503AD246922E}" destId="{B77BD3AB-041F-442E-8D98-451A145BE4A2}" srcOrd="0" destOrd="0" presId="urn:microsoft.com/office/officeart/2005/8/layout/equation1"/>
    <dgm:cxn modelId="{725418C9-988F-4DF4-A3D4-B310574202DE}" srcId="{C24F87F5-A7F0-4ECE-A475-3774CE5A698F}" destId="{B5600534-5315-4AD6-9DAF-503AD246922E}" srcOrd="3" destOrd="0" parTransId="{78CF0B29-CF0C-41B4-ACB1-EC59CD5C6DF0}" sibTransId="{EFD77E15-E056-4012-A096-5B0EE8AA61FC}"/>
    <dgm:cxn modelId="{2FC42BD7-0FFE-4E5C-9344-9C0B6A50FE71}" type="presOf" srcId="{48A68376-CD86-4982-BDE8-140028E8085B}" destId="{C6183167-FFAC-458E-92A1-3BBC78E99268}" srcOrd="0" destOrd="0" presId="urn:microsoft.com/office/officeart/2005/8/layout/equation1"/>
    <dgm:cxn modelId="{CE0AB2EB-4949-45C9-BD91-1B3C05DF6062}" type="presOf" srcId="{2D82506F-C2CD-42A4-9508-FDCC79E9A296}" destId="{7E717D6B-D5E2-4E2B-8B2A-FC09B1E1DF03}" srcOrd="0" destOrd="0" presId="urn:microsoft.com/office/officeart/2005/8/layout/equation1"/>
    <dgm:cxn modelId="{A510FBF9-6793-4DF3-ABEF-0737FA0117BC}" srcId="{C24F87F5-A7F0-4ECE-A475-3774CE5A698F}" destId="{4534D4C7-F241-48EC-ADF4-EB77567A85E7}" srcOrd="0" destOrd="0" parTransId="{667EF974-F13F-4024-848B-8D150E31F79E}" sibTransId="{48A68376-CD86-4982-BDE8-140028E8085B}"/>
    <dgm:cxn modelId="{B25ADEFD-6EB9-4B5D-BA8E-B71EA24D5CD6}" type="presOf" srcId="{C24F87F5-A7F0-4ECE-A475-3774CE5A698F}" destId="{68ACDB16-4972-493B-8D3D-7A0ADE44133D}" srcOrd="0" destOrd="0" presId="urn:microsoft.com/office/officeart/2005/8/layout/equation1"/>
    <dgm:cxn modelId="{855631AB-43E6-49B8-9286-A10EF96295E5}" type="presParOf" srcId="{68ACDB16-4972-493B-8D3D-7A0ADE44133D}" destId="{2BC0B3F4-0D74-4C94-AC79-7A96B83D0195}" srcOrd="0" destOrd="0" presId="urn:microsoft.com/office/officeart/2005/8/layout/equation1"/>
    <dgm:cxn modelId="{FB3127CF-2291-4779-ACAE-D72269BC0332}" type="presParOf" srcId="{68ACDB16-4972-493B-8D3D-7A0ADE44133D}" destId="{1F9C51C3-DA7A-41E2-B3C8-FC4A56870485}" srcOrd="1" destOrd="0" presId="urn:microsoft.com/office/officeart/2005/8/layout/equation1"/>
    <dgm:cxn modelId="{0EA7CBA4-BE90-4878-88FA-2EB781A169B5}" type="presParOf" srcId="{68ACDB16-4972-493B-8D3D-7A0ADE44133D}" destId="{C6183167-FFAC-458E-92A1-3BBC78E99268}" srcOrd="2" destOrd="0" presId="urn:microsoft.com/office/officeart/2005/8/layout/equation1"/>
    <dgm:cxn modelId="{B84D5A07-E073-4082-BF03-0FC8E80229ED}" type="presParOf" srcId="{68ACDB16-4972-493B-8D3D-7A0ADE44133D}" destId="{385717D1-4E45-4FCC-B1AC-3B6BC0AC04CC}" srcOrd="3" destOrd="0" presId="urn:microsoft.com/office/officeart/2005/8/layout/equation1"/>
    <dgm:cxn modelId="{A39CA9A2-0220-464F-B0E7-02FBDB8697C5}" type="presParOf" srcId="{68ACDB16-4972-493B-8D3D-7A0ADE44133D}" destId="{09BB716D-F499-4EDA-B951-E2CA5855F46F}" srcOrd="4" destOrd="0" presId="urn:microsoft.com/office/officeart/2005/8/layout/equation1"/>
    <dgm:cxn modelId="{A9F5C3FF-D121-446B-800B-EA44F352E823}" type="presParOf" srcId="{68ACDB16-4972-493B-8D3D-7A0ADE44133D}" destId="{09DAE513-BC1B-4333-ABFE-B1BF55BB5029}" srcOrd="5" destOrd="0" presId="urn:microsoft.com/office/officeart/2005/8/layout/equation1"/>
    <dgm:cxn modelId="{9BA0DE30-2FEF-4E33-B073-577F196253D2}" type="presParOf" srcId="{68ACDB16-4972-493B-8D3D-7A0ADE44133D}" destId="{3680BDD4-429D-43FD-A7C6-07263FB649BC}" srcOrd="6" destOrd="0" presId="urn:microsoft.com/office/officeart/2005/8/layout/equation1"/>
    <dgm:cxn modelId="{97DFA815-B708-4DD9-B21B-C0FDDF983A82}" type="presParOf" srcId="{68ACDB16-4972-493B-8D3D-7A0ADE44133D}" destId="{A5EEE877-21EF-4F27-ADE4-C8CF47943C99}" srcOrd="7" destOrd="0" presId="urn:microsoft.com/office/officeart/2005/8/layout/equation1"/>
    <dgm:cxn modelId="{44538A70-B05C-4974-A032-E137BE37BC29}" type="presParOf" srcId="{68ACDB16-4972-493B-8D3D-7A0ADE44133D}" destId="{7E717D6B-D5E2-4E2B-8B2A-FC09B1E1DF03}" srcOrd="8" destOrd="0" presId="urn:microsoft.com/office/officeart/2005/8/layout/equation1"/>
    <dgm:cxn modelId="{06688E00-726C-41BF-BE03-2AB3A1076A78}" type="presParOf" srcId="{68ACDB16-4972-493B-8D3D-7A0ADE44133D}" destId="{5EBEA71F-E2E8-43FC-9B28-33084962C6C1}" srcOrd="9" destOrd="0" presId="urn:microsoft.com/office/officeart/2005/8/layout/equation1"/>
    <dgm:cxn modelId="{EAA226A4-6D2D-4F7E-8CAA-4712CACB3D10}" type="presParOf" srcId="{68ACDB16-4972-493B-8D3D-7A0ADE44133D}" destId="{5B18AAA5-2070-4FDC-925E-FDAF17577679}" srcOrd="10" destOrd="0" presId="urn:microsoft.com/office/officeart/2005/8/layout/equation1"/>
    <dgm:cxn modelId="{6EBAA2AB-7197-4706-A225-509294809F63}" type="presParOf" srcId="{68ACDB16-4972-493B-8D3D-7A0ADE44133D}" destId="{B1877338-5420-4285-824B-4D5B0E5BB011}" srcOrd="11" destOrd="0" presId="urn:microsoft.com/office/officeart/2005/8/layout/equation1"/>
    <dgm:cxn modelId="{61499E9C-904B-4752-9F3D-DC7DAF84289A}" type="presParOf" srcId="{68ACDB16-4972-493B-8D3D-7A0ADE44133D}" destId="{B77BD3AB-041F-442E-8D98-451A145BE4A2}" srcOrd="12" destOrd="0" presId="urn:microsoft.com/office/officeart/2005/8/layout/equati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6.xml><?xml version="1.0" encoding="utf-8"?>
<dgm:dataModel xmlns:dgm="http://schemas.openxmlformats.org/drawingml/2006/diagram" xmlns:a="http://schemas.openxmlformats.org/drawingml/2006/main">
  <dgm:ptLst>
    <dgm:pt modelId="{FA823FA2-034F-43F8-83FF-C628A4E13A11}" type="doc">
      <dgm:prSet loTypeId="urn:microsoft.com/office/officeart/2005/8/layout/process1" loCatId="process" qsTypeId="urn:microsoft.com/office/officeart/2005/8/quickstyle/3d2" qsCatId="3D" csTypeId="urn:microsoft.com/office/officeart/2005/8/colors/accent1_2" csCatId="accent1" phldr="1"/>
      <dgm:spPr/>
    </dgm:pt>
    <dgm:pt modelId="{3403147C-9382-48D2-8A0E-6C15C8DA01FC}">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ROE &gt; </a:t>
          </a:r>
          <a:r>
            <a:rPr lang="en-US" i="1" dirty="0"/>
            <a:t>r</a:t>
          </a:r>
        </a:p>
      </dgm:t>
    </dgm:pt>
    <dgm:pt modelId="{7E76830A-B412-4B05-AC4D-22B48C35D116}" type="parTrans" cxnId="{66907F2D-673C-4926-88BD-5DE627B44766}">
      <dgm:prSet/>
      <dgm:spPr/>
      <dgm:t>
        <a:bodyPr/>
        <a:lstStyle/>
        <a:p>
          <a:endParaRPr lang="en-US"/>
        </a:p>
      </dgm:t>
    </dgm:pt>
    <dgm:pt modelId="{CE01F45C-9DC3-4DD5-87A3-E18CE6F204A1}" type="sibTrans" cxnId="{66907F2D-673C-4926-88BD-5DE627B44766}">
      <dgm:prSet/>
      <dgm:spPr/>
      <dgm:t>
        <a:bodyPr/>
        <a:lstStyle/>
        <a:p>
          <a:endParaRPr lang="en-US"/>
        </a:p>
      </dgm:t>
    </dgm:pt>
    <dgm:pt modelId="{16B0E26E-AB88-456E-9C0D-E83688D0662C}">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RI &gt; 0</a:t>
          </a:r>
        </a:p>
      </dgm:t>
    </dgm:pt>
    <dgm:pt modelId="{D92FAA49-C23C-4FE0-BE4E-05F7847D2C25}" type="parTrans" cxnId="{0DC16380-DACD-477D-B7C7-719A900B1B83}">
      <dgm:prSet/>
      <dgm:spPr/>
      <dgm:t>
        <a:bodyPr/>
        <a:lstStyle/>
        <a:p>
          <a:endParaRPr lang="en-US"/>
        </a:p>
      </dgm:t>
    </dgm:pt>
    <dgm:pt modelId="{3B797B26-C2B9-4277-B9AD-17151C260A80}" type="sibTrans" cxnId="{0DC16380-DACD-477D-B7C7-719A900B1B83}">
      <dgm:prSet/>
      <dgm:spPr/>
      <dgm:t>
        <a:bodyPr/>
        <a:lstStyle/>
        <a:p>
          <a:endParaRPr lang="en-US"/>
        </a:p>
      </dgm:t>
    </dgm:pt>
    <dgm:pt modelId="{9990A752-1C71-464A-AC7B-BB25E859CFE0}">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i="1" dirty="0"/>
            <a:t>V</a:t>
          </a:r>
          <a:r>
            <a:rPr lang="en-US" dirty="0"/>
            <a:t> &gt; </a:t>
          </a:r>
          <a:r>
            <a:rPr lang="en-US" i="1" dirty="0"/>
            <a:t>B</a:t>
          </a:r>
        </a:p>
      </dgm:t>
    </dgm:pt>
    <dgm:pt modelId="{88E248AB-A8BB-415B-94B1-9C183078F261}" type="parTrans" cxnId="{EBEBF71A-69AE-4A53-AB07-0E7586AC7E7F}">
      <dgm:prSet/>
      <dgm:spPr/>
      <dgm:t>
        <a:bodyPr/>
        <a:lstStyle/>
        <a:p>
          <a:endParaRPr lang="en-US"/>
        </a:p>
      </dgm:t>
    </dgm:pt>
    <dgm:pt modelId="{A42FA854-A0A2-4AE6-9AC1-5A45DCF11F31}" type="sibTrans" cxnId="{EBEBF71A-69AE-4A53-AB07-0E7586AC7E7F}">
      <dgm:prSet/>
      <dgm:spPr/>
      <dgm:t>
        <a:bodyPr/>
        <a:lstStyle/>
        <a:p>
          <a:endParaRPr lang="en-US"/>
        </a:p>
      </dgm:t>
    </dgm:pt>
    <dgm:pt modelId="{F858CB6C-4487-470D-953B-575E6F8CDD35}" type="pres">
      <dgm:prSet presAssocID="{FA823FA2-034F-43F8-83FF-C628A4E13A11}" presName="Name0" presStyleCnt="0">
        <dgm:presLayoutVars>
          <dgm:dir/>
          <dgm:resizeHandles val="exact"/>
        </dgm:presLayoutVars>
      </dgm:prSet>
      <dgm:spPr/>
    </dgm:pt>
    <dgm:pt modelId="{6BEA9B4A-0854-4512-A661-FA03FE3BF505}" type="pres">
      <dgm:prSet presAssocID="{3403147C-9382-48D2-8A0E-6C15C8DA01FC}" presName="node" presStyleLbl="node1" presStyleIdx="0" presStyleCnt="3">
        <dgm:presLayoutVars>
          <dgm:bulletEnabled val="1"/>
        </dgm:presLayoutVars>
      </dgm:prSet>
      <dgm:spPr/>
    </dgm:pt>
    <dgm:pt modelId="{2693EE69-2155-4D9A-B961-07C3714C6DD2}" type="pres">
      <dgm:prSet presAssocID="{CE01F45C-9DC3-4DD5-87A3-E18CE6F204A1}" presName="sibTrans" presStyleLbl="sibTrans2D1" presStyleIdx="0" presStyleCnt="2"/>
      <dgm:spPr/>
    </dgm:pt>
    <dgm:pt modelId="{F460ECF0-77BC-47CD-B158-4D57274CB30C}" type="pres">
      <dgm:prSet presAssocID="{CE01F45C-9DC3-4DD5-87A3-E18CE6F204A1}" presName="connectorText" presStyleLbl="sibTrans2D1" presStyleIdx="0" presStyleCnt="2"/>
      <dgm:spPr/>
    </dgm:pt>
    <dgm:pt modelId="{311654D6-4466-472B-80EC-D8DA29229988}" type="pres">
      <dgm:prSet presAssocID="{16B0E26E-AB88-456E-9C0D-E83688D0662C}" presName="node" presStyleLbl="node1" presStyleIdx="1" presStyleCnt="3">
        <dgm:presLayoutVars>
          <dgm:bulletEnabled val="1"/>
        </dgm:presLayoutVars>
      </dgm:prSet>
      <dgm:spPr/>
    </dgm:pt>
    <dgm:pt modelId="{5FEB457F-D4AD-4EDA-9DC6-C243FC4C5B4C}" type="pres">
      <dgm:prSet presAssocID="{3B797B26-C2B9-4277-B9AD-17151C260A80}" presName="sibTrans" presStyleLbl="sibTrans2D1" presStyleIdx="1" presStyleCnt="2"/>
      <dgm:spPr/>
    </dgm:pt>
    <dgm:pt modelId="{3F79C2F4-5CFB-4FC2-945F-6D5137772F46}" type="pres">
      <dgm:prSet presAssocID="{3B797B26-C2B9-4277-B9AD-17151C260A80}" presName="connectorText" presStyleLbl="sibTrans2D1" presStyleIdx="1" presStyleCnt="2"/>
      <dgm:spPr/>
    </dgm:pt>
    <dgm:pt modelId="{AA3F6AB0-2EF4-441A-AABD-4A03B0F73694}" type="pres">
      <dgm:prSet presAssocID="{9990A752-1C71-464A-AC7B-BB25E859CFE0}" presName="node" presStyleLbl="node1" presStyleIdx="2" presStyleCnt="3">
        <dgm:presLayoutVars>
          <dgm:bulletEnabled val="1"/>
        </dgm:presLayoutVars>
      </dgm:prSet>
      <dgm:spPr/>
    </dgm:pt>
  </dgm:ptLst>
  <dgm:cxnLst>
    <dgm:cxn modelId="{EBEBF71A-69AE-4A53-AB07-0E7586AC7E7F}" srcId="{FA823FA2-034F-43F8-83FF-C628A4E13A11}" destId="{9990A752-1C71-464A-AC7B-BB25E859CFE0}" srcOrd="2" destOrd="0" parTransId="{88E248AB-A8BB-415B-94B1-9C183078F261}" sibTransId="{A42FA854-A0A2-4AE6-9AC1-5A45DCF11F31}"/>
    <dgm:cxn modelId="{9E14A428-22BE-46FE-A4DA-A74D531E7145}" type="presOf" srcId="{3403147C-9382-48D2-8A0E-6C15C8DA01FC}" destId="{6BEA9B4A-0854-4512-A661-FA03FE3BF505}" srcOrd="0" destOrd="0" presId="urn:microsoft.com/office/officeart/2005/8/layout/process1"/>
    <dgm:cxn modelId="{66907F2D-673C-4926-88BD-5DE627B44766}" srcId="{FA823FA2-034F-43F8-83FF-C628A4E13A11}" destId="{3403147C-9382-48D2-8A0E-6C15C8DA01FC}" srcOrd="0" destOrd="0" parTransId="{7E76830A-B412-4B05-AC4D-22B48C35D116}" sibTransId="{CE01F45C-9DC3-4DD5-87A3-E18CE6F204A1}"/>
    <dgm:cxn modelId="{A6EB3B6B-2325-4823-998A-C3BDB882F6B1}" type="presOf" srcId="{3B797B26-C2B9-4277-B9AD-17151C260A80}" destId="{5FEB457F-D4AD-4EDA-9DC6-C243FC4C5B4C}" srcOrd="0" destOrd="0" presId="urn:microsoft.com/office/officeart/2005/8/layout/process1"/>
    <dgm:cxn modelId="{9442A771-6EB7-4939-BE40-434A747D14AF}" type="presOf" srcId="{16B0E26E-AB88-456E-9C0D-E83688D0662C}" destId="{311654D6-4466-472B-80EC-D8DA29229988}" srcOrd="0" destOrd="0" presId="urn:microsoft.com/office/officeart/2005/8/layout/process1"/>
    <dgm:cxn modelId="{0DC16380-DACD-477D-B7C7-719A900B1B83}" srcId="{FA823FA2-034F-43F8-83FF-C628A4E13A11}" destId="{16B0E26E-AB88-456E-9C0D-E83688D0662C}" srcOrd="1" destOrd="0" parTransId="{D92FAA49-C23C-4FE0-BE4E-05F7847D2C25}" sibTransId="{3B797B26-C2B9-4277-B9AD-17151C260A80}"/>
    <dgm:cxn modelId="{305600AF-95B6-4192-98BA-F59721B7F31B}" type="presOf" srcId="{CE01F45C-9DC3-4DD5-87A3-E18CE6F204A1}" destId="{F460ECF0-77BC-47CD-B158-4D57274CB30C}" srcOrd="1" destOrd="0" presId="urn:microsoft.com/office/officeart/2005/8/layout/process1"/>
    <dgm:cxn modelId="{EB7F0EB2-07FD-4674-BA5B-6EA6C3F83204}" type="presOf" srcId="{9990A752-1C71-464A-AC7B-BB25E859CFE0}" destId="{AA3F6AB0-2EF4-441A-AABD-4A03B0F73694}" srcOrd="0" destOrd="0" presId="urn:microsoft.com/office/officeart/2005/8/layout/process1"/>
    <dgm:cxn modelId="{1AC9C7BE-00A2-4C2B-9DDF-F27D13D1D0B6}" type="presOf" srcId="{CE01F45C-9DC3-4DD5-87A3-E18CE6F204A1}" destId="{2693EE69-2155-4D9A-B961-07C3714C6DD2}" srcOrd="0" destOrd="0" presId="urn:microsoft.com/office/officeart/2005/8/layout/process1"/>
    <dgm:cxn modelId="{66B6E2CD-E783-4406-9395-7FA3AA8E45F4}" type="presOf" srcId="{FA823FA2-034F-43F8-83FF-C628A4E13A11}" destId="{F858CB6C-4487-470D-953B-575E6F8CDD35}" srcOrd="0" destOrd="0" presId="urn:microsoft.com/office/officeart/2005/8/layout/process1"/>
    <dgm:cxn modelId="{EE443CF6-44B5-4427-82A1-F9FA729921C0}" type="presOf" srcId="{3B797B26-C2B9-4277-B9AD-17151C260A80}" destId="{3F79C2F4-5CFB-4FC2-945F-6D5137772F46}" srcOrd="1" destOrd="0" presId="urn:microsoft.com/office/officeart/2005/8/layout/process1"/>
    <dgm:cxn modelId="{09B9BA88-132C-4E17-BD8A-71A0AB0C30D7}" type="presParOf" srcId="{F858CB6C-4487-470D-953B-575E6F8CDD35}" destId="{6BEA9B4A-0854-4512-A661-FA03FE3BF505}" srcOrd="0" destOrd="0" presId="urn:microsoft.com/office/officeart/2005/8/layout/process1"/>
    <dgm:cxn modelId="{7B3C497D-F5FC-47B1-B4D9-E092AD392FF2}" type="presParOf" srcId="{F858CB6C-4487-470D-953B-575E6F8CDD35}" destId="{2693EE69-2155-4D9A-B961-07C3714C6DD2}" srcOrd="1" destOrd="0" presId="urn:microsoft.com/office/officeart/2005/8/layout/process1"/>
    <dgm:cxn modelId="{819CE154-A6F1-4CFF-B2A1-CB1F67998177}" type="presParOf" srcId="{2693EE69-2155-4D9A-B961-07C3714C6DD2}" destId="{F460ECF0-77BC-47CD-B158-4D57274CB30C}" srcOrd="0" destOrd="0" presId="urn:microsoft.com/office/officeart/2005/8/layout/process1"/>
    <dgm:cxn modelId="{11123C02-B878-4A64-9A79-CD5959F63498}" type="presParOf" srcId="{F858CB6C-4487-470D-953B-575E6F8CDD35}" destId="{311654D6-4466-472B-80EC-D8DA29229988}" srcOrd="2" destOrd="0" presId="urn:microsoft.com/office/officeart/2005/8/layout/process1"/>
    <dgm:cxn modelId="{C50420FE-2476-4154-98EA-95ADB2C56A28}" type="presParOf" srcId="{F858CB6C-4487-470D-953B-575E6F8CDD35}" destId="{5FEB457F-D4AD-4EDA-9DC6-C243FC4C5B4C}" srcOrd="3" destOrd="0" presId="urn:microsoft.com/office/officeart/2005/8/layout/process1"/>
    <dgm:cxn modelId="{9F45EB01-5E05-49D9-986D-E776280AB450}" type="presParOf" srcId="{5FEB457F-D4AD-4EDA-9DC6-C243FC4C5B4C}" destId="{3F79C2F4-5CFB-4FC2-945F-6D5137772F46}" srcOrd="0" destOrd="0" presId="urn:microsoft.com/office/officeart/2005/8/layout/process1"/>
    <dgm:cxn modelId="{B0B82B87-8C9B-477B-AF5A-C3C342D06D8C}" type="presParOf" srcId="{F858CB6C-4487-470D-953B-575E6F8CDD35}" destId="{AA3F6AB0-2EF4-441A-AABD-4A03B0F73694}" srcOrd="4" destOrd="0" presId="urn:microsoft.com/office/officeart/2005/8/layout/process1"/>
  </dgm:cxnLst>
  <dgm:bg>
    <a:effectLst>
      <a:outerShdw blurRad="50800" dist="50800" dir="5400000" algn="ctr" rotWithShape="0">
        <a:schemeClr val="bg2"/>
      </a:outerShdw>
    </a:effect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7.xml><?xml version="1.0" encoding="utf-8"?>
<dgm:dataModel xmlns:dgm="http://schemas.openxmlformats.org/drawingml/2006/diagram" xmlns:a="http://schemas.openxmlformats.org/drawingml/2006/main">
  <dgm:ptLst>
    <dgm:pt modelId="{FA823FA2-034F-43F8-83FF-C628A4E13A11}" type="doc">
      <dgm:prSet loTypeId="urn:microsoft.com/office/officeart/2005/8/layout/process1" loCatId="process" qsTypeId="urn:microsoft.com/office/officeart/2005/8/quickstyle/3d2" qsCatId="3D" csTypeId="urn:microsoft.com/office/officeart/2005/8/colors/accent1_2" csCatId="accent1" phldr="1"/>
      <dgm:spPr/>
    </dgm:pt>
    <dgm:pt modelId="{3403147C-9382-48D2-8A0E-6C15C8DA01FC}">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ROE &lt; </a:t>
          </a:r>
          <a:r>
            <a:rPr lang="en-US" i="1" dirty="0"/>
            <a:t>r</a:t>
          </a:r>
        </a:p>
      </dgm:t>
    </dgm:pt>
    <dgm:pt modelId="{7E76830A-B412-4B05-AC4D-22B48C35D116}" type="parTrans" cxnId="{66907F2D-673C-4926-88BD-5DE627B44766}">
      <dgm:prSet/>
      <dgm:spPr/>
      <dgm:t>
        <a:bodyPr/>
        <a:lstStyle/>
        <a:p>
          <a:endParaRPr lang="en-US"/>
        </a:p>
      </dgm:t>
    </dgm:pt>
    <dgm:pt modelId="{CE01F45C-9DC3-4DD5-87A3-E18CE6F204A1}" type="sibTrans" cxnId="{66907F2D-673C-4926-88BD-5DE627B44766}">
      <dgm:prSet/>
      <dgm:spPr/>
      <dgm:t>
        <a:bodyPr/>
        <a:lstStyle/>
        <a:p>
          <a:endParaRPr lang="en-US"/>
        </a:p>
      </dgm:t>
    </dgm:pt>
    <dgm:pt modelId="{16B0E26E-AB88-456E-9C0D-E83688D0662C}">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RI &lt; 0</a:t>
          </a:r>
        </a:p>
      </dgm:t>
    </dgm:pt>
    <dgm:pt modelId="{D92FAA49-C23C-4FE0-BE4E-05F7847D2C25}" type="parTrans" cxnId="{0DC16380-DACD-477D-B7C7-719A900B1B83}">
      <dgm:prSet/>
      <dgm:spPr/>
      <dgm:t>
        <a:bodyPr/>
        <a:lstStyle/>
        <a:p>
          <a:endParaRPr lang="en-US"/>
        </a:p>
      </dgm:t>
    </dgm:pt>
    <dgm:pt modelId="{3B797B26-C2B9-4277-B9AD-17151C260A80}" type="sibTrans" cxnId="{0DC16380-DACD-477D-B7C7-719A900B1B83}">
      <dgm:prSet/>
      <dgm:spPr/>
      <dgm:t>
        <a:bodyPr/>
        <a:lstStyle/>
        <a:p>
          <a:endParaRPr lang="en-US"/>
        </a:p>
      </dgm:t>
    </dgm:pt>
    <dgm:pt modelId="{9990A752-1C71-464A-AC7B-BB25E859CFE0}">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i="1" dirty="0"/>
            <a:t>V</a:t>
          </a:r>
          <a:r>
            <a:rPr lang="en-US" dirty="0"/>
            <a:t> &lt; </a:t>
          </a:r>
          <a:r>
            <a:rPr lang="en-US" i="1" dirty="0"/>
            <a:t>B</a:t>
          </a:r>
        </a:p>
      </dgm:t>
    </dgm:pt>
    <dgm:pt modelId="{88E248AB-A8BB-415B-94B1-9C183078F261}" type="parTrans" cxnId="{EBEBF71A-69AE-4A53-AB07-0E7586AC7E7F}">
      <dgm:prSet/>
      <dgm:spPr/>
      <dgm:t>
        <a:bodyPr/>
        <a:lstStyle/>
        <a:p>
          <a:endParaRPr lang="en-US"/>
        </a:p>
      </dgm:t>
    </dgm:pt>
    <dgm:pt modelId="{A42FA854-A0A2-4AE6-9AC1-5A45DCF11F31}" type="sibTrans" cxnId="{EBEBF71A-69AE-4A53-AB07-0E7586AC7E7F}">
      <dgm:prSet/>
      <dgm:spPr/>
      <dgm:t>
        <a:bodyPr/>
        <a:lstStyle/>
        <a:p>
          <a:endParaRPr lang="en-US"/>
        </a:p>
      </dgm:t>
    </dgm:pt>
    <dgm:pt modelId="{10C17CED-502A-4A0D-A653-924CF89CE6DC}" type="pres">
      <dgm:prSet presAssocID="{FA823FA2-034F-43F8-83FF-C628A4E13A11}" presName="Name0" presStyleCnt="0">
        <dgm:presLayoutVars>
          <dgm:dir/>
          <dgm:resizeHandles val="exact"/>
        </dgm:presLayoutVars>
      </dgm:prSet>
      <dgm:spPr/>
    </dgm:pt>
    <dgm:pt modelId="{1DAB612F-2EB1-4FED-9189-76FD12217677}" type="pres">
      <dgm:prSet presAssocID="{3403147C-9382-48D2-8A0E-6C15C8DA01FC}" presName="node" presStyleLbl="node1" presStyleIdx="0" presStyleCnt="3">
        <dgm:presLayoutVars>
          <dgm:bulletEnabled val="1"/>
        </dgm:presLayoutVars>
      </dgm:prSet>
      <dgm:spPr/>
    </dgm:pt>
    <dgm:pt modelId="{A814F98B-FB2F-409D-AEC5-74D550A6FD37}" type="pres">
      <dgm:prSet presAssocID="{CE01F45C-9DC3-4DD5-87A3-E18CE6F204A1}" presName="sibTrans" presStyleLbl="sibTrans2D1" presStyleIdx="0" presStyleCnt="2"/>
      <dgm:spPr/>
    </dgm:pt>
    <dgm:pt modelId="{ED99E23B-E30E-4C62-99F7-0BA95BD5BD98}" type="pres">
      <dgm:prSet presAssocID="{CE01F45C-9DC3-4DD5-87A3-E18CE6F204A1}" presName="connectorText" presStyleLbl="sibTrans2D1" presStyleIdx="0" presStyleCnt="2"/>
      <dgm:spPr/>
    </dgm:pt>
    <dgm:pt modelId="{71929E5C-7D8B-4CB8-B305-936D56B822E6}" type="pres">
      <dgm:prSet presAssocID="{16B0E26E-AB88-456E-9C0D-E83688D0662C}" presName="node" presStyleLbl="node1" presStyleIdx="1" presStyleCnt="3">
        <dgm:presLayoutVars>
          <dgm:bulletEnabled val="1"/>
        </dgm:presLayoutVars>
      </dgm:prSet>
      <dgm:spPr/>
    </dgm:pt>
    <dgm:pt modelId="{1B0433B7-61C4-466E-A358-4B26C0E1AA65}" type="pres">
      <dgm:prSet presAssocID="{3B797B26-C2B9-4277-B9AD-17151C260A80}" presName="sibTrans" presStyleLbl="sibTrans2D1" presStyleIdx="1" presStyleCnt="2"/>
      <dgm:spPr/>
    </dgm:pt>
    <dgm:pt modelId="{9B818C41-550C-4881-B011-F25B592F2101}" type="pres">
      <dgm:prSet presAssocID="{3B797B26-C2B9-4277-B9AD-17151C260A80}" presName="connectorText" presStyleLbl="sibTrans2D1" presStyleIdx="1" presStyleCnt="2"/>
      <dgm:spPr/>
    </dgm:pt>
    <dgm:pt modelId="{119E576F-0C5C-453F-AD46-357EFAC40BC2}" type="pres">
      <dgm:prSet presAssocID="{9990A752-1C71-464A-AC7B-BB25E859CFE0}" presName="node" presStyleLbl="node1" presStyleIdx="2" presStyleCnt="3">
        <dgm:presLayoutVars>
          <dgm:bulletEnabled val="1"/>
        </dgm:presLayoutVars>
      </dgm:prSet>
      <dgm:spPr/>
    </dgm:pt>
  </dgm:ptLst>
  <dgm:cxnLst>
    <dgm:cxn modelId="{0EEAD90F-A609-4B11-8C14-93F81C595EF7}" type="presOf" srcId="{3403147C-9382-48D2-8A0E-6C15C8DA01FC}" destId="{1DAB612F-2EB1-4FED-9189-76FD12217677}" srcOrd="0" destOrd="0" presId="urn:microsoft.com/office/officeart/2005/8/layout/process1"/>
    <dgm:cxn modelId="{EBEBF71A-69AE-4A53-AB07-0E7586AC7E7F}" srcId="{FA823FA2-034F-43F8-83FF-C628A4E13A11}" destId="{9990A752-1C71-464A-AC7B-BB25E859CFE0}" srcOrd="2" destOrd="0" parTransId="{88E248AB-A8BB-415B-94B1-9C183078F261}" sibTransId="{A42FA854-A0A2-4AE6-9AC1-5A45DCF11F31}"/>
    <dgm:cxn modelId="{66907F2D-673C-4926-88BD-5DE627B44766}" srcId="{FA823FA2-034F-43F8-83FF-C628A4E13A11}" destId="{3403147C-9382-48D2-8A0E-6C15C8DA01FC}" srcOrd="0" destOrd="0" parTransId="{7E76830A-B412-4B05-AC4D-22B48C35D116}" sibTransId="{CE01F45C-9DC3-4DD5-87A3-E18CE6F204A1}"/>
    <dgm:cxn modelId="{C3433439-9B39-4863-9D2A-45F84F843499}" type="presOf" srcId="{3B797B26-C2B9-4277-B9AD-17151C260A80}" destId="{9B818C41-550C-4881-B011-F25B592F2101}" srcOrd="1" destOrd="0" presId="urn:microsoft.com/office/officeart/2005/8/layout/process1"/>
    <dgm:cxn modelId="{96ED1961-6531-4817-B979-48861E607D70}" type="presOf" srcId="{16B0E26E-AB88-456E-9C0D-E83688D0662C}" destId="{71929E5C-7D8B-4CB8-B305-936D56B822E6}" srcOrd="0" destOrd="0" presId="urn:microsoft.com/office/officeart/2005/8/layout/process1"/>
    <dgm:cxn modelId="{0DC16380-DACD-477D-B7C7-719A900B1B83}" srcId="{FA823FA2-034F-43F8-83FF-C628A4E13A11}" destId="{16B0E26E-AB88-456E-9C0D-E83688D0662C}" srcOrd="1" destOrd="0" parTransId="{D92FAA49-C23C-4FE0-BE4E-05F7847D2C25}" sibTransId="{3B797B26-C2B9-4277-B9AD-17151C260A80}"/>
    <dgm:cxn modelId="{0DCE0D82-2F97-4249-B3F5-8D21F402C5A2}" type="presOf" srcId="{3B797B26-C2B9-4277-B9AD-17151C260A80}" destId="{1B0433B7-61C4-466E-A358-4B26C0E1AA65}" srcOrd="0" destOrd="0" presId="urn:microsoft.com/office/officeart/2005/8/layout/process1"/>
    <dgm:cxn modelId="{7C63E883-0FC0-4E33-B6BE-05CF64AEE070}" type="presOf" srcId="{CE01F45C-9DC3-4DD5-87A3-E18CE6F204A1}" destId="{A814F98B-FB2F-409D-AEC5-74D550A6FD37}" srcOrd="0" destOrd="0" presId="urn:microsoft.com/office/officeart/2005/8/layout/process1"/>
    <dgm:cxn modelId="{DA0561AC-FB4F-418C-BCE1-E13D3AF31B38}" type="presOf" srcId="{CE01F45C-9DC3-4DD5-87A3-E18CE6F204A1}" destId="{ED99E23B-E30E-4C62-99F7-0BA95BD5BD98}" srcOrd="1" destOrd="0" presId="urn:microsoft.com/office/officeart/2005/8/layout/process1"/>
    <dgm:cxn modelId="{959AE4DC-C764-409D-A29B-D782B4507E0F}" type="presOf" srcId="{FA823FA2-034F-43F8-83FF-C628A4E13A11}" destId="{10C17CED-502A-4A0D-A653-924CF89CE6DC}" srcOrd="0" destOrd="0" presId="urn:microsoft.com/office/officeart/2005/8/layout/process1"/>
    <dgm:cxn modelId="{188AFBE1-DA36-4431-899D-C4CEDE6662F9}" type="presOf" srcId="{9990A752-1C71-464A-AC7B-BB25E859CFE0}" destId="{119E576F-0C5C-453F-AD46-357EFAC40BC2}" srcOrd="0" destOrd="0" presId="urn:microsoft.com/office/officeart/2005/8/layout/process1"/>
    <dgm:cxn modelId="{12C050A8-F161-4724-8D11-A144675F3CC0}" type="presParOf" srcId="{10C17CED-502A-4A0D-A653-924CF89CE6DC}" destId="{1DAB612F-2EB1-4FED-9189-76FD12217677}" srcOrd="0" destOrd="0" presId="urn:microsoft.com/office/officeart/2005/8/layout/process1"/>
    <dgm:cxn modelId="{EF33F43A-A8ED-42D1-9100-9D45CD93A5D9}" type="presParOf" srcId="{10C17CED-502A-4A0D-A653-924CF89CE6DC}" destId="{A814F98B-FB2F-409D-AEC5-74D550A6FD37}" srcOrd="1" destOrd="0" presId="urn:microsoft.com/office/officeart/2005/8/layout/process1"/>
    <dgm:cxn modelId="{6FF5EC33-94C7-4E41-8811-959D1BD702D2}" type="presParOf" srcId="{A814F98B-FB2F-409D-AEC5-74D550A6FD37}" destId="{ED99E23B-E30E-4C62-99F7-0BA95BD5BD98}" srcOrd="0" destOrd="0" presId="urn:microsoft.com/office/officeart/2005/8/layout/process1"/>
    <dgm:cxn modelId="{8E932F5A-325B-47E1-A26A-E7C3C86270D4}" type="presParOf" srcId="{10C17CED-502A-4A0D-A653-924CF89CE6DC}" destId="{71929E5C-7D8B-4CB8-B305-936D56B822E6}" srcOrd="2" destOrd="0" presId="urn:microsoft.com/office/officeart/2005/8/layout/process1"/>
    <dgm:cxn modelId="{DF44AC29-9A77-4446-91D6-F737001A8ACC}" type="presParOf" srcId="{10C17CED-502A-4A0D-A653-924CF89CE6DC}" destId="{1B0433B7-61C4-466E-A358-4B26C0E1AA65}" srcOrd="3" destOrd="0" presId="urn:microsoft.com/office/officeart/2005/8/layout/process1"/>
    <dgm:cxn modelId="{BD1AC858-502E-4181-8EAA-48F4A06638BF}" type="presParOf" srcId="{1B0433B7-61C4-466E-A358-4B26C0E1AA65}" destId="{9B818C41-550C-4881-B011-F25B592F2101}" srcOrd="0" destOrd="0" presId="urn:microsoft.com/office/officeart/2005/8/layout/process1"/>
    <dgm:cxn modelId="{2740C60D-E409-4E49-BE22-85B14FF3F824}" type="presParOf" srcId="{10C17CED-502A-4A0D-A653-924CF89CE6DC}" destId="{119E576F-0C5C-453F-AD46-357EFAC40BC2}" srcOrd="4" destOrd="0" presId="urn:microsoft.com/office/officeart/2005/8/layout/process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18.xml><?xml version="1.0" encoding="utf-8"?>
<dgm:dataModel xmlns:dgm="http://schemas.openxmlformats.org/drawingml/2006/diagram" xmlns:a="http://schemas.openxmlformats.org/drawingml/2006/main">
  <dgm:ptLst>
    <dgm:pt modelId="{43A02DB6-D636-43FA-9AFD-BD5AE11A643C}" type="doc">
      <dgm:prSet loTypeId="urn:microsoft.com/office/officeart/2005/8/layout/target2" loCatId="relationship" qsTypeId="urn:microsoft.com/office/officeart/2005/8/quickstyle/simple3" qsCatId="simple" csTypeId="urn:microsoft.com/office/officeart/2005/8/colors/accent1_2" csCatId="accent1" phldr="1"/>
      <dgm:spPr/>
      <dgm:t>
        <a:bodyPr/>
        <a:lstStyle/>
        <a:p>
          <a:endParaRPr lang="en-US"/>
        </a:p>
      </dgm:t>
    </dgm:pt>
    <dgm:pt modelId="{0B68C761-61E5-4867-A7EB-9A48AB9685FC}">
      <dgm:prSet phldrT="[Text]" custT="1"/>
      <dgm:spPr/>
      <dgm:t>
        <a:bodyPr/>
        <a:lstStyle/>
        <a:p>
          <a:pPr algn="ctr"/>
          <a:r>
            <a:rPr lang="en-US" sz="2800" dirty="0"/>
            <a:t>= Long-Term Residual Income</a:t>
          </a:r>
        </a:p>
      </dgm:t>
    </dgm:pt>
    <dgm:pt modelId="{9EB39725-4ED3-4799-B5D3-0BA11E923D7F}" type="parTrans" cxnId="{9E0EE259-5B88-446C-8475-FFA73AAAFBBE}">
      <dgm:prSet/>
      <dgm:spPr/>
      <dgm:t>
        <a:bodyPr/>
        <a:lstStyle/>
        <a:p>
          <a:endParaRPr lang="en-US"/>
        </a:p>
      </dgm:t>
    </dgm:pt>
    <dgm:pt modelId="{FBF1C144-444A-45E8-9254-71BEF4762825}" type="sibTrans" cxnId="{9E0EE259-5B88-446C-8475-FFA73AAAFBBE}">
      <dgm:prSet/>
      <dgm:spPr/>
      <dgm:t>
        <a:bodyPr/>
        <a:lstStyle/>
        <a:p>
          <a:endParaRPr lang="en-US"/>
        </a:p>
      </dgm:t>
    </dgm:pt>
    <dgm:pt modelId="{6A15E76D-BD0E-4700-9B7B-038260464AD4}">
      <dgm:prSet phldrT="[Text]" custT="1"/>
      <dgm:spPr/>
      <dgm:t>
        <a:bodyPr/>
        <a:lstStyle/>
        <a:p>
          <a:pPr algn="ctr"/>
          <a:r>
            <a:rPr lang="en-US" sz="2800" dirty="0"/>
            <a:t>Potential Scenarios:</a:t>
          </a:r>
        </a:p>
      </dgm:t>
    </dgm:pt>
    <dgm:pt modelId="{D0C53D64-6F5F-462F-999D-45AD788530C3}" type="parTrans" cxnId="{C2BDF839-E2D7-4369-A009-B18909FEF3F4}">
      <dgm:prSet/>
      <dgm:spPr/>
      <dgm:t>
        <a:bodyPr/>
        <a:lstStyle/>
        <a:p>
          <a:endParaRPr lang="en-US"/>
        </a:p>
      </dgm:t>
    </dgm:pt>
    <dgm:pt modelId="{653D49A3-0B42-4D6E-ADD0-8FE0D27C9C00}" type="sibTrans" cxnId="{C2BDF839-E2D7-4369-A009-B18909FEF3F4}">
      <dgm:prSet/>
      <dgm:spPr/>
      <dgm:t>
        <a:bodyPr/>
        <a:lstStyle/>
        <a:p>
          <a:endParaRPr lang="en-US"/>
        </a:p>
      </dgm:t>
    </dgm:pt>
    <dgm:pt modelId="{A994AF2B-B25D-49C7-9708-A91ACBD011D3}">
      <dgm:prSet phldrT="[Text]" custT="1"/>
      <dgm:spPr/>
      <dgm:t>
        <a:bodyPr/>
        <a:lstStyle/>
        <a:p>
          <a:pPr algn="l"/>
          <a:r>
            <a:rPr lang="en-US" sz="2800" dirty="0"/>
            <a:t>RI is constant forever</a:t>
          </a:r>
        </a:p>
      </dgm:t>
    </dgm:pt>
    <dgm:pt modelId="{3A5958B2-9E00-4660-9966-B0562A7BFA3C}" type="parTrans" cxnId="{77AE10D5-83B2-44D3-B3AD-193DC6AEA342}">
      <dgm:prSet/>
      <dgm:spPr/>
      <dgm:t>
        <a:bodyPr/>
        <a:lstStyle/>
        <a:p>
          <a:endParaRPr lang="en-US"/>
        </a:p>
      </dgm:t>
    </dgm:pt>
    <dgm:pt modelId="{A0EDC923-E9E1-4EC2-88D8-2E331DA670A6}" type="sibTrans" cxnId="{77AE10D5-83B2-44D3-B3AD-193DC6AEA342}">
      <dgm:prSet/>
      <dgm:spPr/>
      <dgm:t>
        <a:bodyPr/>
        <a:lstStyle/>
        <a:p>
          <a:endParaRPr lang="en-US"/>
        </a:p>
      </dgm:t>
    </dgm:pt>
    <dgm:pt modelId="{5320F904-D576-4E40-93B3-26C5A277E379}">
      <dgm:prSet phldrT="[Text]" custT="1"/>
      <dgm:spPr/>
      <dgm:t>
        <a:bodyPr/>
        <a:lstStyle/>
        <a:p>
          <a:pPr algn="l"/>
          <a:r>
            <a:rPr lang="en-US" sz="2800" dirty="0"/>
            <a:t>RI is zero at the terminal period</a:t>
          </a:r>
        </a:p>
      </dgm:t>
    </dgm:pt>
    <dgm:pt modelId="{1F0B9CDC-C324-481B-B705-20A6FDB4728C}" type="parTrans" cxnId="{A4C9121E-9DBC-4F5A-8562-0FDD5497FA12}">
      <dgm:prSet/>
      <dgm:spPr/>
      <dgm:t>
        <a:bodyPr/>
        <a:lstStyle/>
        <a:p>
          <a:endParaRPr lang="en-US"/>
        </a:p>
      </dgm:t>
    </dgm:pt>
    <dgm:pt modelId="{3E6588F1-AE17-40FE-8FD4-3BA931A70C21}" type="sibTrans" cxnId="{A4C9121E-9DBC-4F5A-8562-0FDD5497FA12}">
      <dgm:prSet/>
      <dgm:spPr/>
      <dgm:t>
        <a:bodyPr/>
        <a:lstStyle/>
        <a:p>
          <a:endParaRPr lang="en-US"/>
        </a:p>
      </dgm:t>
    </dgm:pt>
    <dgm:pt modelId="{C10DCFFB-8597-4C1B-9014-8DB926421859}">
      <dgm:prSet phldrT="[Text]" custT="1"/>
      <dgm:spPr/>
      <dgm:t>
        <a:bodyPr/>
        <a:lstStyle/>
        <a:p>
          <a:pPr algn="l"/>
          <a:r>
            <a:rPr lang="en-US" sz="2800" dirty="0"/>
            <a:t>RI gradually declines to zero, where ROE = </a:t>
          </a:r>
          <a:r>
            <a:rPr lang="en-US" sz="2800" i="1" dirty="0"/>
            <a:t>r</a:t>
          </a:r>
        </a:p>
      </dgm:t>
    </dgm:pt>
    <dgm:pt modelId="{1A104189-267A-4E13-B76C-F44805DE4066}" type="parTrans" cxnId="{D9089792-B077-4094-8AF3-F0B40AC0FE12}">
      <dgm:prSet/>
      <dgm:spPr/>
      <dgm:t>
        <a:bodyPr/>
        <a:lstStyle/>
        <a:p>
          <a:endParaRPr lang="en-US"/>
        </a:p>
      </dgm:t>
    </dgm:pt>
    <dgm:pt modelId="{F6B677C4-6ADF-4617-871C-AA15084A9BFE}" type="sibTrans" cxnId="{D9089792-B077-4094-8AF3-F0B40AC0FE12}">
      <dgm:prSet/>
      <dgm:spPr/>
      <dgm:t>
        <a:bodyPr/>
        <a:lstStyle/>
        <a:p>
          <a:endParaRPr lang="en-US"/>
        </a:p>
      </dgm:t>
    </dgm:pt>
    <dgm:pt modelId="{D6063AC2-DA5D-4F86-840F-A8561DE8390D}">
      <dgm:prSet phldrT="[Text]" custT="1"/>
      <dgm:spPr/>
      <dgm:t>
        <a:bodyPr/>
        <a:lstStyle/>
        <a:p>
          <a:pPr algn="l"/>
          <a:r>
            <a:rPr lang="en-US" sz="2800" dirty="0"/>
            <a:t>RI gradually declines to a constant level, where ROE &gt; </a:t>
          </a:r>
          <a:r>
            <a:rPr lang="en-US" sz="2800" i="1" dirty="0"/>
            <a:t>r</a:t>
          </a:r>
        </a:p>
      </dgm:t>
    </dgm:pt>
    <dgm:pt modelId="{1B328F53-D954-4042-A6B9-A5B8CE8F987F}" type="parTrans" cxnId="{BBF70B5F-A6D6-4AE2-89B1-78384B895F7F}">
      <dgm:prSet/>
      <dgm:spPr/>
      <dgm:t>
        <a:bodyPr/>
        <a:lstStyle/>
        <a:p>
          <a:endParaRPr lang="en-US"/>
        </a:p>
      </dgm:t>
    </dgm:pt>
    <dgm:pt modelId="{46E7BB83-1C7A-4B74-9942-C3B04593CA53}" type="sibTrans" cxnId="{BBF70B5F-A6D6-4AE2-89B1-78384B895F7F}">
      <dgm:prSet/>
      <dgm:spPr/>
      <dgm:t>
        <a:bodyPr/>
        <a:lstStyle/>
        <a:p>
          <a:endParaRPr lang="en-US"/>
        </a:p>
      </dgm:t>
    </dgm:pt>
    <dgm:pt modelId="{098F42E0-2F19-420F-A600-4D68E4FB6BCD}" type="pres">
      <dgm:prSet presAssocID="{43A02DB6-D636-43FA-9AFD-BD5AE11A643C}" presName="Name0" presStyleCnt="0">
        <dgm:presLayoutVars>
          <dgm:chMax val="3"/>
          <dgm:chPref val="1"/>
          <dgm:dir/>
          <dgm:animLvl val="lvl"/>
          <dgm:resizeHandles/>
        </dgm:presLayoutVars>
      </dgm:prSet>
      <dgm:spPr/>
    </dgm:pt>
    <dgm:pt modelId="{2337AE1B-6384-4146-A9F2-E4DF4617C08B}" type="pres">
      <dgm:prSet presAssocID="{43A02DB6-D636-43FA-9AFD-BD5AE11A643C}" presName="outerBox" presStyleCnt="0"/>
      <dgm:spPr/>
    </dgm:pt>
    <dgm:pt modelId="{30B6C4D8-174F-4906-9AD8-71F15E93F34E}" type="pres">
      <dgm:prSet presAssocID="{43A02DB6-D636-43FA-9AFD-BD5AE11A643C}" presName="outerBoxParent" presStyleLbl="node1" presStyleIdx="0" presStyleCnt="1"/>
      <dgm:spPr/>
    </dgm:pt>
    <dgm:pt modelId="{C6FF8271-A47E-44CA-A194-87132A6389A5}" type="pres">
      <dgm:prSet presAssocID="{43A02DB6-D636-43FA-9AFD-BD5AE11A643C}" presName="outerBoxChildren" presStyleCnt="0"/>
      <dgm:spPr/>
    </dgm:pt>
    <dgm:pt modelId="{C9CD98D1-44C3-493A-9C08-7F7236FF359F}" type="pres">
      <dgm:prSet presAssocID="{6A15E76D-BD0E-4700-9B7B-038260464AD4}" presName="oChild" presStyleLbl="fgAcc1" presStyleIdx="0" presStyleCnt="1" custScaleY="168313" custLinFactNeighborX="-735" custLinFactNeighborY="-20576">
        <dgm:presLayoutVars>
          <dgm:bulletEnabled val="1"/>
        </dgm:presLayoutVars>
      </dgm:prSet>
      <dgm:spPr/>
    </dgm:pt>
  </dgm:ptLst>
  <dgm:cxnLst>
    <dgm:cxn modelId="{58D08319-D1D1-46FD-B649-9D4A64D295AD}" type="presOf" srcId="{D6063AC2-DA5D-4F86-840F-A8561DE8390D}" destId="{C9CD98D1-44C3-493A-9C08-7F7236FF359F}" srcOrd="0" destOrd="4" presId="urn:microsoft.com/office/officeart/2005/8/layout/target2"/>
    <dgm:cxn modelId="{A4C9121E-9DBC-4F5A-8562-0FDD5497FA12}" srcId="{6A15E76D-BD0E-4700-9B7B-038260464AD4}" destId="{5320F904-D576-4E40-93B3-26C5A277E379}" srcOrd="1" destOrd="0" parTransId="{1F0B9CDC-C324-481B-B705-20A6FDB4728C}" sibTransId="{3E6588F1-AE17-40FE-8FD4-3BA931A70C21}"/>
    <dgm:cxn modelId="{C2BDF839-E2D7-4369-A009-B18909FEF3F4}" srcId="{0B68C761-61E5-4867-A7EB-9A48AB9685FC}" destId="{6A15E76D-BD0E-4700-9B7B-038260464AD4}" srcOrd="0" destOrd="0" parTransId="{D0C53D64-6F5F-462F-999D-45AD788530C3}" sibTransId="{653D49A3-0B42-4D6E-ADD0-8FE0D27C9C00}"/>
    <dgm:cxn modelId="{BBF70B5F-A6D6-4AE2-89B1-78384B895F7F}" srcId="{6A15E76D-BD0E-4700-9B7B-038260464AD4}" destId="{D6063AC2-DA5D-4F86-840F-A8561DE8390D}" srcOrd="3" destOrd="0" parTransId="{1B328F53-D954-4042-A6B9-A5B8CE8F987F}" sibTransId="{46E7BB83-1C7A-4B74-9942-C3B04593CA53}"/>
    <dgm:cxn modelId="{EDF62C64-D784-47FB-A6E6-02CBB65B0076}" type="presOf" srcId="{C10DCFFB-8597-4C1B-9014-8DB926421859}" destId="{C9CD98D1-44C3-493A-9C08-7F7236FF359F}" srcOrd="0" destOrd="3" presId="urn:microsoft.com/office/officeart/2005/8/layout/target2"/>
    <dgm:cxn modelId="{9E0EE259-5B88-446C-8475-FFA73AAAFBBE}" srcId="{43A02DB6-D636-43FA-9AFD-BD5AE11A643C}" destId="{0B68C761-61E5-4867-A7EB-9A48AB9685FC}" srcOrd="0" destOrd="0" parTransId="{9EB39725-4ED3-4799-B5D3-0BA11E923D7F}" sibTransId="{FBF1C144-444A-45E8-9254-71BEF4762825}"/>
    <dgm:cxn modelId="{F78A637C-97A1-4062-BBFB-27FE9F53B69F}" type="presOf" srcId="{43A02DB6-D636-43FA-9AFD-BD5AE11A643C}" destId="{098F42E0-2F19-420F-A600-4D68E4FB6BCD}" srcOrd="0" destOrd="0" presId="urn:microsoft.com/office/officeart/2005/8/layout/target2"/>
    <dgm:cxn modelId="{D9089792-B077-4094-8AF3-F0B40AC0FE12}" srcId="{6A15E76D-BD0E-4700-9B7B-038260464AD4}" destId="{C10DCFFB-8597-4C1B-9014-8DB926421859}" srcOrd="2" destOrd="0" parTransId="{1A104189-267A-4E13-B76C-F44805DE4066}" sibTransId="{F6B677C4-6ADF-4617-871C-AA15084A9BFE}"/>
    <dgm:cxn modelId="{77AE10D5-83B2-44D3-B3AD-193DC6AEA342}" srcId="{6A15E76D-BD0E-4700-9B7B-038260464AD4}" destId="{A994AF2B-B25D-49C7-9708-A91ACBD011D3}" srcOrd="0" destOrd="0" parTransId="{3A5958B2-9E00-4660-9966-B0562A7BFA3C}" sibTransId="{A0EDC923-E9E1-4EC2-88D8-2E331DA670A6}"/>
    <dgm:cxn modelId="{2905EEDF-BFC5-4E0D-B3CF-BEB0ABB011B2}" type="presOf" srcId="{6A15E76D-BD0E-4700-9B7B-038260464AD4}" destId="{C9CD98D1-44C3-493A-9C08-7F7236FF359F}" srcOrd="0" destOrd="0" presId="urn:microsoft.com/office/officeart/2005/8/layout/target2"/>
    <dgm:cxn modelId="{341340E3-569C-4B80-BF7D-9BB6D5A027C4}" type="presOf" srcId="{0B68C761-61E5-4867-A7EB-9A48AB9685FC}" destId="{30B6C4D8-174F-4906-9AD8-71F15E93F34E}" srcOrd="0" destOrd="0" presId="urn:microsoft.com/office/officeart/2005/8/layout/target2"/>
    <dgm:cxn modelId="{9E1E42ED-5AD6-4A3A-8569-DD3334334147}" type="presOf" srcId="{5320F904-D576-4E40-93B3-26C5A277E379}" destId="{C9CD98D1-44C3-493A-9C08-7F7236FF359F}" srcOrd="0" destOrd="2" presId="urn:microsoft.com/office/officeart/2005/8/layout/target2"/>
    <dgm:cxn modelId="{A4CF40FD-E0E2-40FA-A7B9-C0F5CBE825D9}" type="presOf" srcId="{A994AF2B-B25D-49C7-9708-A91ACBD011D3}" destId="{C9CD98D1-44C3-493A-9C08-7F7236FF359F}" srcOrd="0" destOrd="1" presId="urn:microsoft.com/office/officeart/2005/8/layout/target2"/>
    <dgm:cxn modelId="{BF6E2B1E-8192-48DC-9BBD-7E5483744BC0}" type="presParOf" srcId="{098F42E0-2F19-420F-A600-4D68E4FB6BCD}" destId="{2337AE1B-6384-4146-A9F2-E4DF4617C08B}" srcOrd="0" destOrd="0" presId="urn:microsoft.com/office/officeart/2005/8/layout/target2"/>
    <dgm:cxn modelId="{66679D4C-9919-48BC-BDD4-50CCD1F981BE}" type="presParOf" srcId="{2337AE1B-6384-4146-A9F2-E4DF4617C08B}" destId="{30B6C4D8-174F-4906-9AD8-71F15E93F34E}" srcOrd="0" destOrd="0" presId="urn:microsoft.com/office/officeart/2005/8/layout/target2"/>
    <dgm:cxn modelId="{45F412F9-5461-4B91-9800-157032B614E6}" type="presParOf" srcId="{2337AE1B-6384-4146-A9F2-E4DF4617C08B}" destId="{C6FF8271-A47E-44CA-A194-87132A6389A5}" srcOrd="1" destOrd="0" presId="urn:microsoft.com/office/officeart/2005/8/layout/target2"/>
    <dgm:cxn modelId="{CE6673C4-A56B-41F3-B35C-3A088800024F}" type="presParOf" srcId="{C6FF8271-A47E-44CA-A194-87132A6389A5}" destId="{C9CD98D1-44C3-493A-9C08-7F7236FF359F}" srcOrd="0" destOrd="0" presId="urn:microsoft.com/office/officeart/2005/8/layout/targe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9.xml><?xml version="1.0" encoding="utf-8"?>
<dgm:dataModel xmlns:dgm="http://schemas.openxmlformats.org/drawingml/2006/diagram" xmlns:a="http://schemas.openxmlformats.org/drawingml/2006/main">
  <dgm:ptLst>
    <dgm:pt modelId="{1943BB48-E62D-4025-BD07-15C178F9A55B}"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77E35B31-923E-43F6-BC3E-E24E4F110D39}">
      <dgm:prSet phldrT="[Text]"/>
      <dgm:spPr/>
      <dgm:t>
        <a:bodyPr/>
        <a:lstStyle/>
        <a:p>
          <a:r>
            <a:rPr lang="en-US" dirty="0"/>
            <a:t>High Persistence</a:t>
          </a:r>
        </a:p>
      </dgm:t>
    </dgm:pt>
    <dgm:pt modelId="{D14F2F11-6C37-4864-8EAC-A62DAA9A1014}" type="parTrans" cxnId="{D79931FF-68F6-41B1-9DE2-A3EDE3FC21D9}">
      <dgm:prSet/>
      <dgm:spPr/>
      <dgm:t>
        <a:bodyPr/>
        <a:lstStyle/>
        <a:p>
          <a:endParaRPr lang="en-US"/>
        </a:p>
      </dgm:t>
    </dgm:pt>
    <dgm:pt modelId="{7B2D9F0F-174E-4E88-8EE7-D1A203CC5B64}" type="sibTrans" cxnId="{D79931FF-68F6-41B1-9DE2-A3EDE3FC21D9}">
      <dgm:prSet/>
      <dgm:spPr/>
      <dgm:t>
        <a:bodyPr/>
        <a:lstStyle/>
        <a:p>
          <a:endParaRPr lang="en-US"/>
        </a:p>
      </dgm:t>
    </dgm:pt>
    <dgm:pt modelId="{3D4A8605-412C-435A-9BEA-DAC8BE05EC31}">
      <dgm:prSet phldrT="[Text]"/>
      <dgm:spPr/>
      <dgm:t>
        <a:bodyPr/>
        <a:lstStyle/>
        <a:p>
          <a:r>
            <a:rPr lang="en-US" dirty="0"/>
            <a:t>Low dividend payout</a:t>
          </a:r>
        </a:p>
      </dgm:t>
    </dgm:pt>
    <dgm:pt modelId="{10B1CDE8-8D86-4773-9AD4-93502850B0AB}" type="parTrans" cxnId="{13DDF0CC-EF5E-4B5D-BC20-A84C5A0EEF98}">
      <dgm:prSet/>
      <dgm:spPr/>
      <dgm:t>
        <a:bodyPr/>
        <a:lstStyle/>
        <a:p>
          <a:endParaRPr lang="en-US"/>
        </a:p>
      </dgm:t>
    </dgm:pt>
    <dgm:pt modelId="{D5D51B02-3A4E-4C49-9BC9-4AFEF29C9B0E}" type="sibTrans" cxnId="{13DDF0CC-EF5E-4B5D-BC20-A84C5A0EEF98}">
      <dgm:prSet/>
      <dgm:spPr/>
      <dgm:t>
        <a:bodyPr/>
        <a:lstStyle/>
        <a:p>
          <a:endParaRPr lang="en-US"/>
        </a:p>
      </dgm:t>
    </dgm:pt>
    <dgm:pt modelId="{B410BDA6-3802-4CF5-9EA9-647C637E9444}">
      <dgm:prSet phldrT="[Text]"/>
      <dgm:spPr/>
      <dgm:t>
        <a:bodyPr/>
        <a:lstStyle/>
        <a:p>
          <a:r>
            <a:rPr lang="en-US" dirty="0"/>
            <a:t>Historically high industry ROEs</a:t>
          </a:r>
        </a:p>
      </dgm:t>
    </dgm:pt>
    <dgm:pt modelId="{741FEB4C-8C4D-4606-9A0D-7E57AC4FAC38}" type="parTrans" cxnId="{64920AE4-5C70-401D-B317-67EA5250924C}">
      <dgm:prSet/>
      <dgm:spPr/>
      <dgm:t>
        <a:bodyPr/>
        <a:lstStyle/>
        <a:p>
          <a:endParaRPr lang="en-US"/>
        </a:p>
      </dgm:t>
    </dgm:pt>
    <dgm:pt modelId="{43A1CFC7-393A-4D20-8D9B-8F15188A6C57}" type="sibTrans" cxnId="{64920AE4-5C70-401D-B317-67EA5250924C}">
      <dgm:prSet/>
      <dgm:spPr/>
      <dgm:t>
        <a:bodyPr/>
        <a:lstStyle/>
        <a:p>
          <a:endParaRPr lang="en-US"/>
        </a:p>
      </dgm:t>
    </dgm:pt>
    <dgm:pt modelId="{00D168A3-B0C0-4BAC-9805-33A58E25A395}">
      <dgm:prSet phldrT="[Text]"/>
      <dgm:spPr/>
      <dgm:t>
        <a:bodyPr/>
        <a:lstStyle/>
        <a:p>
          <a:r>
            <a:rPr lang="en-US" dirty="0"/>
            <a:t>Low Persistence</a:t>
          </a:r>
        </a:p>
      </dgm:t>
    </dgm:pt>
    <dgm:pt modelId="{BC32EA5E-C8CD-4980-892B-58EFF06F6670}" type="parTrans" cxnId="{16ED1DA8-E640-4410-AD47-7A8B60ADB9CC}">
      <dgm:prSet/>
      <dgm:spPr/>
      <dgm:t>
        <a:bodyPr/>
        <a:lstStyle/>
        <a:p>
          <a:endParaRPr lang="en-US"/>
        </a:p>
      </dgm:t>
    </dgm:pt>
    <dgm:pt modelId="{DF59B3B0-39E8-4D4F-8459-D3B6A8E55C43}" type="sibTrans" cxnId="{16ED1DA8-E640-4410-AD47-7A8B60ADB9CC}">
      <dgm:prSet/>
      <dgm:spPr/>
      <dgm:t>
        <a:bodyPr/>
        <a:lstStyle/>
        <a:p>
          <a:endParaRPr lang="en-US"/>
        </a:p>
      </dgm:t>
    </dgm:pt>
    <dgm:pt modelId="{DE7EF6F6-9189-4C5A-A408-98E614D1B05A}">
      <dgm:prSet phldrT="[Text]"/>
      <dgm:spPr/>
      <dgm:t>
        <a:bodyPr/>
        <a:lstStyle/>
        <a:p>
          <a:r>
            <a:rPr lang="en-US" dirty="0"/>
            <a:t>Extreme ROE</a:t>
          </a:r>
        </a:p>
      </dgm:t>
    </dgm:pt>
    <dgm:pt modelId="{D935535B-F071-4EF7-A3DF-661653AA1F03}" type="parTrans" cxnId="{53D87C70-51F4-4CE7-ADED-D93CE28F6525}">
      <dgm:prSet/>
      <dgm:spPr/>
      <dgm:t>
        <a:bodyPr/>
        <a:lstStyle/>
        <a:p>
          <a:endParaRPr lang="en-US"/>
        </a:p>
      </dgm:t>
    </dgm:pt>
    <dgm:pt modelId="{16E63F4E-2F8C-4D76-9341-4CC9585492F7}" type="sibTrans" cxnId="{53D87C70-51F4-4CE7-ADED-D93CE28F6525}">
      <dgm:prSet/>
      <dgm:spPr/>
      <dgm:t>
        <a:bodyPr/>
        <a:lstStyle/>
        <a:p>
          <a:endParaRPr lang="en-US"/>
        </a:p>
      </dgm:t>
    </dgm:pt>
    <dgm:pt modelId="{AADED335-15F9-4296-AE06-C53F8E5E8896}">
      <dgm:prSet phldrT="[Text]"/>
      <dgm:spPr/>
      <dgm:t>
        <a:bodyPr/>
        <a:lstStyle/>
        <a:p>
          <a:r>
            <a:rPr lang="en-US" dirty="0"/>
            <a:t>Extreme levels of special items</a:t>
          </a:r>
        </a:p>
      </dgm:t>
    </dgm:pt>
    <dgm:pt modelId="{5B1D0A13-F1AD-470B-AF68-A78D3DC86A1F}" type="parTrans" cxnId="{04A77394-2E4C-46F3-8A5D-A9E37F27A2EB}">
      <dgm:prSet/>
      <dgm:spPr/>
      <dgm:t>
        <a:bodyPr/>
        <a:lstStyle/>
        <a:p>
          <a:endParaRPr lang="en-US"/>
        </a:p>
      </dgm:t>
    </dgm:pt>
    <dgm:pt modelId="{AEB36646-FAC2-4E15-BBFB-5C7BF2A7625E}" type="sibTrans" cxnId="{04A77394-2E4C-46F3-8A5D-A9E37F27A2EB}">
      <dgm:prSet/>
      <dgm:spPr/>
      <dgm:t>
        <a:bodyPr/>
        <a:lstStyle/>
        <a:p>
          <a:endParaRPr lang="en-US"/>
        </a:p>
      </dgm:t>
    </dgm:pt>
    <dgm:pt modelId="{5AC1AA92-1AAE-41B7-8EC4-EF58B52A294C}">
      <dgm:prSet phldrT="[Text]"/>
      <dgm:spPr/>
      <dgm:t>
        <a:bodyPr/>
        <a:lstStyle/>
        <a:p>
          <a:r>
            <a:rPr lang="en-US" dirty="0"/>
            <a:t>Extreme accounting accruals</a:t>
          </a:r>
        </a:p>
      </dgm:t>
    </dgm:pt>
    <dgm:pt modelId="{30560014-48EA-495D-A336-E5312C66EB49}" type="parTrans" cxnId="{3842FB5A-E44C-442A-A473-018CD7794BF7}">
      <dgm:prSet/>
      <dgm:spPr/>
      <dgm:t>
        <a:bodyPr/>
        <a:lstStyle/>
        <a:p>
          <a:endParaRPr lang="en-US"/>
        </a:p>
      </dgm:t>
    </dgm:pt>
    <dgm:pt modelId="{C19864E6-7291-40E8-BD0E-772E20EEF892}" type="sibTrans" cxnId="{3842FB5A-E44C-442A-A473-018CD7794BF7}">
      <dgm:prSet/>
      <dgm:spPr/>
      <dgm:t>
        <a:bodyPr/>
        <a:lstStyle/>
        <a:p>
          <a:endParaRPr lang="en-US"/>
        </a:p>
      </dgm:t>
    </dgm:pt>
    <dgm:pt modelId="{F8BC20CE-54F3-438B-99CE-61AA0530FE51}" type="pres">
      <dgm:prSet presAssocID="{1943BB48-E62D-4025-BD07-15C178F9A55B}" presName="Name0" presStyleCnt="0">
        <dgm:presLayoutVars>
          <dgm:dir/>
          <dgm:animLvl val="lvl"/>
          <dgm:resizeHandles val="exact"/>
        </dgm:presLayoutVars>
      </dgm:prSet>
      <dgm:spPr/>
    </dgm:pt>
    <dgm:pt modelId="{125B868A-44D0-4F8F-A0EF-B13F6C604428}" type="pres">
      <dgm:prSet presAssocID="{77E35B31-923E-43F6-BC3E-E24E4F110D39}" presName="composite" presStyleCnt="0"/>
      <dgm:spPr/>
    </dgm:pt>
    <dgm:pt modelId="{93BD2A87-434A-4D17-929F-CC09165A49F7}" type="pres">
      <dgm:prSet presAssocID="{77E35B31-923E-43F6-BC3E-E24E4F110D39}" presName="parTx" presStyleLbl="alignNode1" presStyleIdx="0" presStyleCnt="2">
        <dgm:presLayoutVars>
          <dgm:chMax val="0"/>
          <dgm:chPref val="0"/>
          <dgm:bulletEnabled val="1"/>
        </dgm:presLayoutVars>
      </dgm:prSet>
      <dgm:spPr/>
    </dgm:pt>
    <dgm:pt modelId="{BFD43240-2348-40CA-8398-474A1A4314A0}" type="pres">
      <dgm:prSet presAssocID="{77E35B31-923E-43F6-BC3E-E24E4F110D39}" presName="desTx" presStyleLbl="alignAccFollowNode1" presStyleIdx="0" presStyleCnt="2">
        <dgm:presLayoutVars>
          <dgm:bulletEnabled val="1"/>
        </dgm:presLayoutVars>
      </dgm:prSet>
      <dgm:spPr/>
    </dgm:pt>
    <dgm:pt modelId="{CBD7CE5F-0E31-4A98-B2EC-D8CD019BB339}" type="pres">
      <dgm:prSet presAssocID="{7B2D9F0F-174E-4E88-8EE7-D1A203CC5B64}" presName="space" presStyleCnt="0"/>
      <dgm:spPr/>
    </dgm:pt>
    <dgm:pt modelId="{E56BC405-0D91-4C1A-9224-8027BBC2F5A0}" type="pres">
      <dgm:prSet presAssocID="{00D168A3-B0C0-4BAC-9805-33A58E25A395}" presName="composite" presStyleCnt="0"/>
      <dgm:spPr/>
    </dgm:pt>
    <dgm:pt modelId="{FAA75BB2-E054-4D1B-822C-879FEC41DECD}" type="pres">
      <dgm:prSet presAssocID="{00D168A3-B0C0-4BAC-9805-33A58E25A395}" presName="parTx" presStyleLbl="alignNode1" presStyleIdx="1" presStyleCnt="2">
        <dgm:presLayoutVars>
          <dgm:chMax val="0"/>
          <dgm:chPref val="0"/>
          <dgm:bulletEnabled val="1"/>
        </dgm:presLayoutVars>
      </dgm:prSet>
      <dgm:spPr/>
    </dgm:pt>
    <dgm:pt modelId="{11BBCB75-8C15-4DFA-9A37-D1312EDF4761}" type="pres">
      <dgm:prSet presAssocID="{00D168A3-B0C0-4BAC-9805-33A58E25A395}" presName="desTx" presStyleLbl="alignAccFollowNode1" presStyleIdx="1" presStyleCnt="2">
        <dgm:presLayoutVars>
          <dgm:bulletEnabled val="1"/>
        </dgm:presLayoutVars>
      </dgm:prSet>
      <dgm:spPr/>
    </dgm:pt>
  </dgm:ptLst>
  <dgm:cxnLst>
    <dgm:cxn modelId="{CFB8252B-1413-45A9-80AE-9941EB33E882}" type="presOf" srcId="{B410BDA6-3802-4CF5-9EA9-647C637E9444}" destId="{BFD43240-2348-40CA-8398-474A1A4314A0}" srcOrd="0" destOrd="1" presId="urn:microsoft.com/office/officeart/2005/8/layout/hList1"/>
    <dgm:cxn modelId="{53D87C70-51F4-4CE7-ADED-D93CE28F6525}" srcId="{00D168A3-B0C0-4BAC-9805-33A58E25A395}" destId="{DE7EF6F6-9189-4C5A-A408-98E614D1B05A}" srcOrd="0" destOrd="0" parTransId="{D935535B-F071-4EF7-A3DF-661653AA1F03}" sibTransId="{16E63F4E-2F8C-4D76-9341-4CC9585492F7}"/>
    <dgm:cxn modelId="{74BBD856-DDCA-4B78-959B-4E6BB4BAB055}" type="presOf" srcId="{77E35B31-923E-43F6-BC3E-E24E4F110D39}" destId="{93BD2A87-434A-4D17-929F-CC09165A49F7}" srcOrd="0" destOrd="0" presId="urn:microsoft.com/office/officeart/2005/8/layout/hList1"/>
    <dgm:cxn modelId="{3842FB5A-E44C-442A-A473-018CD7794BF7}" srcId="{00D168A3-B0C0-4BAC-9805-33A58E25A395}" destId="{5AC1AA92-1AAE-41B7-8EC4-EF58B52A294C}" srcOrd="2" destOrd="0" parTransId="{30560014-48EA-495D-A336-E5312C66EB49}" sibTransId="{C19864E6-7291-40E8-BD0E-772E20EEF892}"/>
    <dgm:cxn modelId="{7E55148C-37BE-446A-9722-7DAC2AD2CB42}" type="presOf" srcId="{AADED335-15F9-4296-AE06-C53F8E5E8896}" destId="{11BBCB75-8C15-4DFA-9A37-D1312EDF4761}" srcOrd="0" destOrd="1" presId="urn:microsoft.com/office/officeart/2005/8/layout/hList1"/>
    <dgm:cxn modelId="{04A77394-2E4C-46F3-8A5D-A9E37F27A2EB}" srcId="{00D168A3-B0C0-4BAC-9805-33A58E25A395}" destId="{AADED335-15F9-4296-AE06-C53F8E5E8896}" srcOrd="1" destOrd="0" parTransId="{5B1D0A13-F1AD-470B-AF68-A78D3DC86A1F}" sibTransId="{AEB36646-FAC2-4E15-BBFB-5C7BF2A7625E}"/>
    <dgm:cxn modelId="{16ED1DA8-E640-4410-AD47-7A8B60ADB9CC}" srcId="{1943BB48-E62D-4025-BD07-15C178F9A55B}" destId="{00D168A3-B0C0-4BAC-9805-33A58E25A395}" srcOrd="1" destOrd="0" parTransId="{BC32EA5E-C8CD-4980-892B-58EFF06F6670}" sibTransId="{DF59B3B0-39E8-4D4F-8459-D3B6A8E55C43}"/>
    <dgm:cxn modelId="{BEBD31BB-9ADB-4ABF-AD1D-71AC91DB7CD6}" type="presOf" srcId="{00D168A3-B0C0-4BAC-9805-33A58E25A395}" destId="{FAA75BB2-E054-4D1B-822C-879FEC41DECD}" srcOrd="0" destOrd="0" presId="urn:microsoft.com/office/officeart/2005/8/layout/hList1"/>
    <dgm:cxn modelId="{7E1E5AC1-CCA9-4059-AE70-3E2FE822511F}" type="presOf" srcId="{3D4A8605-412C-435A-9BEA-DAC8BE05EC31}" destId="{BFD43240-2348-40CA-8398-474A1A4314A0}" srcOrd="0" destOrd="0" presId="urn:microsoft.com/office/officeart/2005/8/layout/hList1"/>
    <dgm:cxn modelId="{E4D1CFCA-7D83-4AFE-B2DB-588EF0DC4067}" type="presOf" srcId="{1943BB48-E62D-4025-BD07-15C178F9A55B}" destId="{F8BC20CE-54F3-438B-99CE-61AA0530FE51}" srcOrd="0" destOrd="0" presId="urn:microsoft.com/office/officeart/2005/8/layout/hList1"/>
    <dgm:cxn modelId="{13DDF0CC-EF5E-4B5D-BC20-A84C5A0EEF98}" srcId="{77E35B31-923E-43F6-BC3E-E24E4F110D39}" destId="{3D4A8605-412C-435A-9BEA-DAC8BE05EC31}" srcOrd="0" destOrd="0" parTransId="{10B1CDE8-8D86-4773-9AD4-93502850B0AB}" sibTransId="{D5D51B02-3A4E-4C49-9BC9-4AFEF29C9B0E}"/>
    <dgm:cxn modelId="{3CD16FD1-A4CD-48BD-975B-5A5017A3B61B}" type="presOf" srcId="{DE7EF6F6-9189-4C5A-A408-98E614D1B05A}" destId="{11BBCB75-8C15-4DFA-9A37-D1312EDF4761}" srcOrd="0" destOrd="0" presId="urn:microsoft.com/office/officeart/2005/8/layout/hList1"/>
    <dgm:cxn modelId="{64920AE4-5C70-401D-B317-67EA5250924C}" srcId="{77E35B31-923E-43F6-BC3E-E24E4F110D39}" destId="{B410BDA6-3802-4CF5-9EA9-647C637E9444}" srcOrd="1" destOrd="0" parTransId="{741FEB4C-8C4D-4606-9A0D-7E57AC4FAC38}" sibTransId="{43A1CFC7-393A-4D20-8D9B-8F15188A6C57}"/>
    <dgm:cxn modelId="{CCB8BBED-CDEE-4AE4-A45E-288D7562F98F}" type="presOf" srcId="{5AC1AA92-1AAE-41B7-8EC4-EF58B52A294C}" destId="{11BBCB75-8C15-4DFA-9A37-D1312EDF4761}" srcOrd="0" destOrd="2" presId="urn:microsoft.com/office/officeart/2005/8/layout/hList1"/>
    <dgm:cxn modelId="{D79931FF-68F6-41B1-9DE2-A3EDE3FC21D9}" srcId="{1943BB48-E62D-4025-BD07-15C178F9A55B}" destId="{77E35B31-923E-43F6-BC3E-E24E4F110D39}" srcOrd="0" destOrd="0" parTransId="{D14F2F11-6C37-4864-8EAC-A62DAA9A1014}" sibTransId="{7B2D9F0F-174E-4E88-8EE7-D1A203CC5B64}"/>
    <dgm:cxn modelId="{EA5467B9-92D0-4DFF-8FF3-73D63D939D9C}" type="presParOf" srcId="{F8BC20CE-54F3-438B-99CE-61AA0530FE51}" destId="{125B868A-44D0-4F8F-A0EF-B13F6C604428}" srcOrd="0" destOrd="0" presId="urn:microsoft.com/office/officeart/2005/8/layout/hList1"/>
    <dgm:cxn modelId="{7BEF5A8B-B83D-46AD-81FF-FCA72514BD02}" type="presParOf" srcId="{125B868A-44D0-4F8F-A0EF-B13F6C604428}" destId="{93BD2A87-434A-4D17-929F-CC09165A49F7}" srcOrd="0" destOrd="0" presId="urn:microsoft.com/office/officeart/2005/8/layout/hList1"/>
    <dgm:cxn modelId="{328FA95D-8BC3-44FA-B3B1-66FFA25BEE7F}" type="presParOf" srcId="{125B868A-44D0-4F8F-A0EF-B13F6C604428}" destId="{BFD43240-2348-40CA-8398-474A1A4314A0}" srcOrd="1" destOrd="0" presId="urn:microsoft.com/office/officeart/2005/8/layout/hList1"/>
    <dgm:cxn modelId="{24915258-738C-406C-9A07-118591BEBB9B}" type="presParOf" srcId="{F8BC20CE-54F3-438B-99CE-61AA0530FE51}" destId="{CBD7CE5F-0E31-4A98-B2EC-D8CD019BB339}" srcOrd="1" destOrd="0" presId="urn:microsoft.com/office/officeart/2005/8/layout/hList1"/>
    <dgm:cxn modelId="{B434B4B1-3FA8-415D-A6F2-23B043F464FD}" type="presParOf" srcId="{F8BC20CE-54F3-438B-99CE-61AA0530FE51}" destId="{E56BC405-0D91-4C1A-9224-8027BBC2F5A0}" srcOrd="2" destOrd="0" presId="urn:microsoft.com/office/officeart/2005/8/layout/hList1"/>
    <dgm:cxn modelId="{CEBFF3F1-9C78-4173-8506-2D176E2DB638}" type="presParOf" srcId="{E56BC405-0D91-4C1A-9224-8027BBC2F5A0}" destId="{FAA75BB2-E054-4D1B-822C-879FEC41DECD}" srcOrd="0" destOrd="0" presId="urn:microsoft.com/office/officeart/2005/8/layout/hList1"/>
    <dgm:cxn modelId="{B157903E-4305-42DC-840E-8A47A8E77F6F}" type="presParOf" srcId="{E56BC405-0D91-4C1A-9224-8027BBC2F5A0}" destId="{11BBCB75-8C15-4DFA-9A37-D1312EDF476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0.xml><?xml version="1.0" encoding="utf-8"?>
<dgm:dataModel xmlns:dgm="http://schemas.openxmlformats.org/drawingml/2006/diagram" xmlns:a="http://schemas.openxmlformats.org/drawingml/2006/main">
  <dgm:ptLst>
    <dgm:pt modelId="{6A2CD45A-0BB8-4D84-9E86-55827D610AC1}" type="doc">
      <dgm:prSet loTypeId="urn:microsoft.com/office/officeart/2005/8/layout/equation1" loCatId="process" qsTypeId="urn:microsoft.com/office/officeart/2005/8/quickstyle/simple3" qsCatId="simple" csTypeId="urn:microsoft.com/office/officeart/2005/8/colors/accent1_2" csCatId="accent1" phldr="1"/>
      <dgm:spPr/>
      <dgm:t>
        <a:bodyPr/>
        <a:lstStyle/>
        <a:p>
          <a:endParaRPr lang="en-US"/>
        </a:p>
      </dgm:t>
    </dgm:pt>
    <dgm:pt modelId="{7AC14EA6-26DF-4E9C-B4AE-60D3ED185C82}">
      <dgm:prSet phldrT="[Text]" custT="1"/>
      <dgm:spPr/>
      <dgm:t>
        <a:bodyPr/>
        <a:lstStyle/>
        <a:p>
          <a:r>
            <a:rPr lang="en-US" sz="2000" dirty="0">
              <a:solidFill>
                <a:schemeClr val="bg1"/>
              </a:solidFill>
            </a:rPr>
            <a:t>Residual Income Model Valuation</a:t>
          </a:r>
        </a:p>
      </dgm:t>
    </dgm:pt>
    <dgm:pt modelId="{4BECD6F4-35DC-463B-B363-0516CF428AD3}" type="parTrans" cxnId="{6E9CDAF2-ECB5-4847-9944-0C2B4FE85FA3}">
      <dgm:prSet/>
      <dgm:spPr/>
      <dgm:t>
        <a:bodyPr/>
        <a:lstStyle/>
        <a:p>
          <a:endParaRPr lang="en-US"/>
        </a:p>
      </dgm:t>
    </dgm:pt>
    <dgm:pt modelId="{2D73B45F-4E7F-4BC4-8112-963FCAA22FDC}" type="sibTrans" cxnId="{6E9CDAF2-ECB5-4847-9944-0C2B4FE85FA3}">
      <dgm:prSet/>
      <dgm:spPr/>
      <dgm:t>
        <a:bodyPr/>
        <a:lstStyle/>
        <a:p>
          <a:endParaRPr lang="en-US" dirty="0"/>
        </a:p>
      </dgm:t>
    </dgm:pt>
    <dgm:pt modelId="{0A32826A-FED9-4387-9C64-822009102A6C}">
      <dgm:prSet phldrT="[Text]" custT="1"/>
      <dgm:spPr/>
      <dgm:t>
        <a:bodyPr/>
        <a:lstStyle/>
        <a:p>
          <a:r>
            <a:rPr lang="en-US" sz="1800" dirty="0">
              <a:solidFill>
                <a:schemeClr val="bg1"/>
              </a:solidFill>
            </a:rPr>
            <a:t>Required return on equity</a:t>
          </a:r>
        </a:p>
      </dgm:t>
    </dgm:pt>
    <dgm:pt modelId="{B5B3705C-217E-431C-B7D0-CB0E05807576}" type="parTrans" cxnId="{435B010E-C6E3-4FBC-AEC8-38582A915663}">
      <dgm:prSet/>
      <dgm:spPr/>
      <dgm:t>
        <a:bodyPr/>
        <a:lstStyle/>
        <a:p>
          <a:endParaRPr lang="en-US"/>
        </a:p>
      </dgm:t>
    </dgm:pt>
    <dgm:pt modelId="{5D1058D8-3A5E-4D3D-9BD9-5D50CE6A1D30}" type="sibTrans" cxnId="{435B010E-C6E3-4FBC-AEC8-38582A915663}">
      <dgm:prSet/>
      <dgm:spPr/>
      <dgm:t>
        <a:bodyPr/>
        <a:lstStyle/>
        <a:p>
          <a:endParaRPr lang="en-US"/>
        </a:p>
      </dgm:t>
    </dgm:pt>
    <dgm:pt modelId="{90C60DB3-0DC3-4C77-881D-96DC9005B25F}">
      <dgm:prSet phldrT="[Text]" custT="1"/>
      <dgm:spPr/>
      <dgm:t>
        <a:bodyPr/>
        <a:lstStyle/>
        <a:p>
          <a:r>
            <a:rPr lang="en-US" sz="1800" dirty="0">
              <a:solidFill>
                <a:schemeClr val="bg1"/>
              </a:solidFill>
            </a:rPr>
            <a:t>Book value + PV (residual income)</a:t>
          </a:r>
        </a:p>
      </dgm:t>
    </dgm:pt>
    <dgm:pt modelId="{79C02DBD-C213-4ED2-8CEB-E4E2C8DD7B5B}" type="parTrans" cxnId="{BAC05B02-B75C-4823-91BA-7E6345094BCD}">
      <dgm:prSet/>
      <dgm:spPr/>
      <dgm:t>
        <a:bodyPr/>
        <a:lstStyle/>
        <a:p>
          <a:endParaRPr lang="en-US"/>
        </a:p>
      </dgm:t>
    </dgm:pt>
    <dgm:pt modelId="{6C5277C6-6401-429D-8C72-2AFCB94F58D4}" type="sibTrans" cxnId="{BAC05B02-B75C-4823-91BA-7E6345094BCD}">
      <dgm:prSet/>
      <dgm:spPr/>
      <dgm:t>
        <a:bodyPr/>
        <a:lstStyle/>
        <a:p>
          <a:endParaRPr lang="en-US"/>
        </a:p>
      </dgm:t>
    </dgm:pt>
    <dgm:pt modelId="{05AC3491-C125-4D41-87A1-9ACF16F4A1C2}">
      <dgm:prSet phldrT="[Text]" custT="1"/>
      <dgm:spPr/>
      <dgm:t>
        <a:bodyPr/>
        <a:lstStyle/>
        <a:p>
          <a:pPr algn="ctr"/>
          <a:r>
            <a:rPr lang="en-US" sz="2000" dirty="0">
              <a:solidFill>
                <a:schemeClr val="bg1"/>
              </a:solidFill>
            </a:rPr>
            <a:t>Dividend and FCFE Model Valuations</a:t>
          </a:r>
        </a:p>
      </dgm:t>
    </dgm:pt>
    <dgm:pt modelId="{6A742735-FB05-4ED3-A6CD-BC5CFAD3C41B}" type="parTrans" cxnId="{BB529217-9A1B-4A73-9DA0-E2BB15E637C2}">
      <dgm:prSet/>
      <dgm:spPr/>
      <dgm:t>
        <a:bodyPr/>
        <a:lstStyle/>
        <a:p>
          <a:endParaRPr lang="en-US"/>
        </a:p>
      </dgm:t>
    </dgm:pt>
    <dgm:pt modelId="{6E4A0FA5-ED77-4631-8B51-3FCBF76AEA93}" type="sibTrans" cxnId="{BB529217-9A1B-4A73-9DA0-E2BB15E637C2}">
      <dgm:prSet/>
      <dgm:spPr/>
      <dgm:t>
        <a:bodyPr/>
        <a:lstStyle/>
        <a:p>
          <a:endParaRPr lang="en-US"/>
        </a:p>
      </dgm:t>
    </dgm:pt>
    <dgm:pt modelId="{5B92B127-2BFF-4A61-AF90-705C0FD12215}">
      <dgm:prSet phldrT="[Text]" custT="1"/>
      <dgm:spPr/>
      <dgm:t>
        <a:bodyPr/>
        <a:lstStyle/>
        <a:p>
          <a:pPr algn="l"/>
          <a:r>
            <a:rPr lang="en-US" sz="1800" dirty="0">
              <a:solidFill>
                <a:schemeClr val="bg1"/>
              </a:solidFill>
            </a:rPr>
            <a:t>PV (equity cash flows)</a:t>
          </a:r>
        </a:p>
      </dgm:t>
    </dgm:pt>
    <dgm:pt modelId="{5E971B96-FB51-41A9-B9E2-D4323FACD285}" type="parTrans" cxnId="{506D7381-D435-4A26-ADCF-5E3A023BA96E}">
      <dgm:prSet/>
      <dgm:spPr/>
      <dgm:t>
        <a:bodyPr/>
        <a:lstStyle/>
        <a:p>
          <a:endParaRPr lang="en-US"/>
        </a:p>
      </dgm:t>
    </dgm:pt>
    <dgm:pt modelId="{CDFEB0CA-10A9-41EA-8955-D1424D60BF27}" type="sibTrans" cxnId="{506D7381-D435-4A26-ADCF-5E3A023BA96E}">
      <dgm:prSet/>
      <dgm:spPr/>
      <dgm:t>
        <a:bodyPr/>
        <a:lstStyle/>
        <a:p>
          <a:endParaRPr lang="en-US"/>
        </a:p>
      </dgm:t>
    </dgm:pt>
    <dgm:pt modelId="{A740DE56-23B1-4425-A58E-21DC755E4A90}">
      <dgm:prSet phldrT="[Text]" custT="1"/>
      <dgm:spPr/>
      <dgm:t>
        <a:bodyPr/>
        <a:lstStyle/>
        <a:p>
          <a:pPr algn="l"/>
          <a:r>
            <a:rPr lang="en-US" sz="1800" dirty="0">
              <a:solidFill>
                <a:schemeClr val="bg1"/>
              </a:solidFill>
            </a:rPr>
            <a:t>Required return on equity</a:t>
          </a:r>
        </a:p>
      </dgm:t>
    </dgm:pt>
    <dgm:pt modelId="{4CFFD30F-0355-45DE-BAE4-1D86BFC27D61}" type="sibTrans" cxnId="{AB8B34CB-0B7E-4898-AA4B-FAB2D001C674}">
      <dgm:prSet/>
      <dgm:spPr/>
      <dgm:t>
        <a:bodyPr/>
        <a:lstStyle/>
        <a:p>
          <a:endParaRPr lang="en-US"/>
        </a:p>
      </dgm:t>
    </dgm:pt>
    <dgm:pt modelId="{1F0E1AD2-3A8C-4B64-9819-71D7F5D04CF4}" type="parTrans" cxnId="{AB8B34CB-0B7E-4898-AA4B-FAB2D001C674}">
      <dgm:prSet/>
      <dgm:spPr/>
      <dgm:t>
        <a:bodyPr/>
        <a:lstStyle/>
        <a:p>
          <a:endParaRPr lang="en-US"/>
        </a:p>
      </dgm:t>
    </dgm:pt>
    <dgm:pt modelId="{EE55E096-4958-408E-AC06-B0855349FF2E}" type="pres">
      <dgm:prSet presAssocID="{6A2CD45A-0BB8-4D84-9E86-55827D610AC1}" presName="linearFlow" presStyleCnt="0">
        <dgm:presLayoutVars>
          <dgm:dir/>
          <dgm:resizeHandles val="exact"/>
        </dgm:presLayoutVars>
      </dgm:prSet>
      <dgm:spPr/>
    </dgm:pt>
    <dgm:pt modelId="{0155EAD2-35AC-4047-A021-85CFCD59A5CF}" type="pres">
      <dgm:prSet presAssocID="{7AC14EA6-26DF-4E9C-B4AE-60D3ED185C82}" presName="node" presStyleLbl="node1" presStyleIdx="0" presStyleCnt="2">
        <dgm:presLayoutVars>
          <dgm:bulletEnabled val="1"/>
        </dgm:presLayoutVars>
      </dgm:prSet>
      <dgm:spPr/>
    </dgm:pt>
    <dgm:pt modelId="{2380226B-2594-4881-B6E5-F92DDB6471C4}" type="pres">
      <dgm:prSet presAssocID="{2D73B45F-4E7F-4BC4-8112-963FCAA22FDC}" presName="spacerL" presStyleCnt="0"/>
      <dgm:spPr/>
    </dgm:pt>
    <dgm:pt modelId="{11E3658F-AD10-4CB0-B474-7ACA2992133A}" type="pres">
      <dgm:prSet presAssocID="{2D73B45F-4E7F-4BC4-8112-963FCAA22FDC}" presName="sibTrans" presStyleLbl="sibTrans2D1" presStyleIdx="0" presStyleCnt="1"/>
      <dgm:spPr/>
    </dgm:pt>
    <dgm:pt modelId="{6C914EF9-7768-4088-89F8-8EC58124B223}" type="pres">
      <dgm:prSet presAssocID="{2D73B45F-4E7F-4BC4-8112-963FCAA22FDC}" presName="spacerR" presStyleCnt="0"/>
      <dgm:spPr/>
    </dgm:pt>
    <dgm:pt modelId="{0BE025CB-DEAE-4D90-9224-9A9B84CBBB09}" type="pres">
      <dgm:prSet presAssocID="{05AC3491-C125-4D41-87A1-9ACF16F4A1C2}" presName="node" presStyleLbl="node1" presStyleIdx="1" presStyleCnt="2">
        <dgm:presLayoutVars>
          <dgm:bulletEnabled val="1"/>
        </dgm:presLayoutVars>
      </dgm:prSet>
      <dgm:spPr/>
    </dgm:pt>
  </dgm:ptLst>
  <dgm:cxnLst>
    <dgm:cxn modelId="{BAC05B02-B75C-4823-91BA-7E6345094BCD}" srcId="{7AC14EA6-26DF-4E9C-B4AE-60D3ED185C82}" destId="{90C60DB3-0DC3-4C77-881D-96DC9005B25F}" srcOrd="1" destOrd="0" parTransId="{79C02DBD-C213-4ED2-8CEB-E4E2C8DD7B5B}" sibTransId="{6C5277C6-6401-429D-8C72-2AFCB94F58D4}"/>
    <dgm:cxn modelId="{435B010E-C6E3-4FBC-AEC8-38582A915663}" srcId="{7AC14EA6-26DF-4E9C-B4AE-60D3ED185C82}" destId="{0A32826A-FED9-4387-9C64-822009102A6C}" srcOrd="0" destOrd="0" parTransId="{B5B3705C-217E-431C-B7D0-CB0E05807576}" sibTransId="{5D1058D8-3A5E-4D3D-9BD9-5D50CE6A1D30}"/>
    <dgm:cxn modelId="{BB529217-9A1B-4A73-9DA0-E2BB15E637C2}" srcId="{6A2CD45A-0BB8-4D84-9E86-55827D610AC1}" destId="{05AC3491-C125-4D41-87A1-9ACF16F4A1C2}" srcOrd="1" destOrd="0" parTransId="{6A742735-FB05-4ED3-A6CD-BC5CFAD3C41B}" sibTransId="{6E4A0FA5-ED77-4631-8B51-3FCBF76AEA93}"/>
    <dgm:cxn modelId="{CE9A8E23-770E-4586-B580-6A9B49FDCD9C}" type="presOf" srcId="{0A32826A-FED9-4387-9C64-822009102A6C}" destId="{0155EAD2-35AC-4047-A021-85CFCD59A5CF}" srcOrd="0" destOrd="1" presId="urn:microsoft.com/office/officeart/2005/8/layout/equation1"/>
    <dgm:cxn modelId="{E5B59B24-423D-4A5A-99CF-C61B4777C1D7}" type="presOf" srcId="{5B92B127-2BFF-4A61-AF90-705C0FD12215}" destId="{0BE025CB-DEAE-4D90-9224-9A9B84CBBB09}" srcOrd="0" destOrd="2" presId="urn:microsoft.com/office/officeart/2005/8/layout/equation1"/>
    <dgm:cxn modelId="{506D7381-D435-4A26-ADCF-5E3A023BA96E}" srcId="{05AC3491-C125-4D41-87A1-9ACF16F4A1C2}" destId="{5B92B127-2BFF-4A61-AF90-705C0FD12215}" srcOrd="1" destOrd="0" parTransId="{5E971B96-FB51-41A9-B9E2-D4323FACD285}" sibTransId="{CDFEB0CA-10A9-41EA-8955-D1424D60BF27}"/>
    <dgm:cxn modelId="{597E4F83-E9A2-415A-A01A-51C2749C1633}" type="presOf" srcId="{A740DE56-23B1-4425-A58E-21DC755E4A90}" destId="{0BE025CB-DEAE-4D90-9224-9A9B84CBBB09}" srcOrd="0" destOrd="1" presId="urn:microsoft.com/office/officeart/2005/8/layout/equation1"/>
    <dgm:cxn modelId="{3AD3B38A-ED1A-4131-AB52-F10B6991CAAA}" type="presOf" srcId="{2D73B45F-4E7F-4BC4-8112-963FCAA22FDC}" destId="{11E3658F-AD10-4CB0-B474-7ACA2992133A}" srcOrd="0" destOrd="0" presId="urn:microsoft.com/office/officeart/2005/8/layout/equation1"/>
    <dgm:cxn modelId="{31F84AB6-382C-4C0E-802E-D5912F6E22AB}" type="presOf" srcId="{05AC3491-C125-4D41-87A1-9ACF16F4A1C2}" destId="{0BE025CB-DEAE-4D90-9224-9A9B84CBBB09}" srcOrd="0" destOrd="0" presId="urn:microsoft.com/office/officeart/2005/8/layout/equation1"/>
    <dgm:cxn modelId="{F2E163BC-AA23-4C4E-8CBC-D8518490C1A3}" type="presOf" srcId="{7AC14EA6-26DF-4E9C-B4AE-60D3ED185C82}" destId="{0155EAD2-35AC-4047-A021-85CFCD59A5CF}" srcOrd="0" destOrd="0" presId="urn:microsoft.com/office/officeart/2005/8/layout/equation1"/>
    <dgm:cxn modelId="{AB8B34CB-0B7E-4898-AA4B-FAB2D001C674}" srcId="{05AC3491-C125-4D41-87A1-9ACF16F4A1C2}" destId="{A740DE56-23B1-4425-A58E-21DC755E4A90}" srcOrd="0" destOrd="0" parTransId="{1F0E1AD2-3A8C-4B64-9819-71D7F5D04CF4}" sibTransId="{4CFFD30F-0355-45DE-BAE4-1D86BFC27D61}"/>
    <dgm:cxn modelId="{2F2D9FE2-3795-4610-B81A-F249D1388FF3}" type="presOf" srcId="{6A2CD45A-0BB8-4D84-9E86-55827D610AC1}" destId="{EE55E096-4958-408E-AC06-B0855349FF2E}" srcOrd="0" destOrd="0" presId="urn:microsoft.com/office/officeart/2005/8/layout/equation1"/>
    <dgm:cxn modelId="{6E9CDAF2-ECB5-4847-9944-0C2B4FE85FA3}" srcId="{6A2CD45A-0BB8-4D84-9E86-55827D610AC1}" destId="{7AC14EA6-26DF-4E9C-B4AE-60D3ED185C82}" srcOrd="0" destOrd="0" parTransId="{4BECD6F4-35DC-463B-B363-0516CF428AD3}" sibTransId="{2D73B45F-4E7F-4BC4-8112-963FCAA22FDC}"/>
    <dgm:cxn modelId="{ABEFD9F8-3EE1-4722-8E46-8210A7784E3A}" type="presOf" srcId="{90C60DB3-0DC3-4C77-881D-96DC9005B25F}" destId="{0155EAD2-35AC-4047-A021-85CFCD59A5CF}" srcOrd="0" destOrd="2" presId="urn:microsoft.com/office/officeart/2005/8/layout/equation1"/>
    <dgm:cxn modelId="{7EC62A4A-5142-45AB-A97C-DA1840C371D8}" type="presParOf" srcId="{EE55E096-4958-408E-AC06-B0855349FF2E}" destId="{0155EAD2-35AC-4047-A021-85CFCD59A5CF}" srcOrd="0" destOrd="0" presId="urn:microsoft.com/office/officeart/2005/8/layout/equation1"/>
    <dgm:cxn modelId="{D95AE38F-6505-4C9A-A8CE-8B9C86F88D41}" type="presParOf" srcId="{EE55E096-4958-408E-AC06-B0855349FF2E}" destId="{2380226B-2594-4881-B6E5-F92DDB6471C4}" srcOrd="1" destOrd="0" presId="urn:microsoft.com/office/officeart/2005/8/layout/equation1"/>
    <dgm:cxn modelId="{7F26BF89-637B-494A-963C-98FE17307304}" type="presParOf" srcId="{EE55E096-4958-408E-AC06-B0855349FF2E}" destId="{11E3658F-AD10-4CB0-B474-7ACA2992133A}" srcOrd="2" destOrd="0" presId="urn:microsoft.com/office/officeart/2005/8/layout/equation1"/>
    <dgm:cxn modelId="{BD3DB598-B134-4C67-A086-1C767DBDD7E2}" type="presParOf" srcId="{EE55E096-4958-408E-AC06-B0855349FF2E}" destId="{6C914EF9-7768-4088-89F8-8EC58124B223}" srcOrd="3" destOrd="0" presId="urn:microsoft.com/office/officeart/2005/8/layout/equation1"/>
    <dgm:cxn modelId="{C051331B-7A6A-40C1-9AB7-4C9CA35BB911}" type="presParOf" srcId="{EE55E096-4958-408E-AC06-B0855349FF2E}" destId="{0BE025CB-DEAE-4D90-9224-9A9B84CBBB09}" srcOrd="4"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1.xml><?xml version="1.0" encoding="utf-8"?>
<dgm:dataModel xmlns:dgm="http://schemas.openxmlformats.org/drawingml/2006/diagram" xmlns:a="http://schemas.openxmlformats.org/drawingml/2006/main">
  <dgm:ptLst>
    <dgm:pt modelId="{6A2CD45A-0BB8-4D84-9E86-55827D610AC1}" type="doc">
      <dgm:prSet loTypeId="urn:microsoft.com/office/officeart/2005/8/layout/hierarchy3" loCatId="relationship" qsTypeId="urn:microsoft.com/office/officeart/2005/8/quickstyle/simple3" qsCatId="simple" csTypeId="urn:microsoft.com/office/officeart/2005/8/colors/accent1_2" csCatId="accent1" phldr="1"/>
      <dgm:spPr/>
      <dgm:t>
        <a:bodyPr/>
        <a:lstStyle/>
        <a:p>
          <a:endParaRPr lang="en-US"/>
        </a:p>
      </dgm:t>
    </dgm:pt>
    <dgm:pt modelId="{7AC14EA6-26DF-4E9C-B4AE-60D3ED185C82}">
      <dgm:prSet phldrT="[Text]" custT="1"/>
      <dgm:spPr/>
      <dgm:t>
        <a:bodyPr/>
        <a:lstStyle/>
        <a:p>
          <a:r>
            <a:rPr lang="en-US" sz="2000" dirty="0">
              <a:solidFill>
                <a:schemeClr val="bg1"/>
              </a:solidFill>
            </a:rPr>
            <a:t>Residual Income Model Valuation</a:t>
          </a:r>
        </a:p>
      </dgm:t>
    </dgm:pt>
    <dgm:pt modelId="{4BECD6F4-35DC-463B-B363-0516CF428AD3}" type="parTrans" cxnId="{6E9CDAF2-ECB5-4847-9944-0C2B4FE85FA3}">
      <dgm:prSet/>
      <dgm:spPr/>
      <dgm:t>
        <a:bodyPr/>
        <a:lstStyle/>
        <a:p>
          <a:endParaRPr lang="en-US"/>
        </a:p>
      </dgm:t>
    </dgm:pt>
    <dgm:pt modelId="{2D73B45F-4E7F-4BC4-8112-963FCAA22FDC}" type="sibTrans" cxnId="{6E9CDAF2-ECB5-4847-9944-0C2B4FE85FA3}">
      <dgm:prSet/>
      <dgm:spPr/>
      <dgm:t>
        <a:bodyPr/>
        <a:lstStyle/>
        <a:p>
          <a:endParaRPr lang="en-US"/>
        </a:p>
      </dgm:t>
    </dgm:pt>
    <dgm:pt modelId="{0A32826A-FED9-4387-9C64-822009102A6C}">
      <dgm:prSet phldrT="[Text]" custT="1"/>
      <dgm:spPr/>
      <dgm:t>
        <a:bodyPr/>
        <a:lstStyle/>
        <a:p>
          <a:r>
            <a:rPr lang="en-US" sz="1800" dirty="0"/>
            <a:t>Value = </a:t>
          </a:r>
        </a:p>
        <a:p>
          <a:r>
            <a:rPr lang="en-US" sz="1800" dirty="0"/>
            <a:t>Book value + PV (residual income)</a:t>
          </a:r>
        </a:p>
      </dgm:t>
    </dgm:pt>
    <dgm:pt modelId="{B5B3705C-217E-431C-B7D0-CB0E05807576}" type="parTrans" cxnId="{435B010E-C6E3-4FBC-AEC8-38582A915663}">
      <dgm:prSet/>
      <dgm:spPr/>
      <dgm:t>
        <a:bodyPr/>
        <a:lstStyle/>
        <a:p>
          <a:endParaRPr lang="en-US" dirty="0"/>
        </a:p>
      </dgm:t>
    </dgm:pt>
    <dgm:pt modelId="{5D1058D8-3A5E-4D3D-9BD9-5D50CE6A1D30}" type="sibTrans" cxnId="{435B010E-C6E3-4FBC-AEC8-38582A915663}">
      <dgm:prSet/>
      <dgm:spPr/>
      <dgm:t>
        <a:bodyPr/>
        <a:lstStyle/>
        <a:p>
          <a:endParaRPr lang="en-US"/>
        </a:p>
      </dgm:t>
    </dgm:pt>
    <dgm:pt modelId="{90C60DB3-0DC3-4C77-881D-96DC9005B25F}">
      <dgm:prSet phldrT="[Text]" custT="1"/>
      <dgm:spPr/>
      <dgm:t>
        <a:bodyPr/>
        <a:lstStyle/>
        <a:p>
          <a:r>
            <a:rPr lang="en-US" sz="1800" dirty="0"/>
            <a:t>Large weight on current book value</a:t>
          </a:r>
        </a:p>
      </dgm:t>
    </dgm:pt>
    <dgm:pt modelId="{79C02DBD-C213-4ED2-8CEB-E4E2C8DD7B5B}" type="parTrans" cxnId="{BAC05B02-B75C-4823-91BA-7E6345094BCD}">
      <dgm:prSet/>
      <dgm:spPr/>
      <dgm:t>
        <a:bodyPr/>
        <a:lstStyle/>
        <a:p>
          <a:endParaRPr lang="en-US" dirty="0"/>
        </a:p>
      </dgm:t>
    </dgm:pt>
    <dgm:pt modelId="{6C5277C6-6401-429D-8C72-2AFCB94F58D4}" type="sibTrans" cxnId="{BAC05B02-B75C-4823-91BA-7E6345094BCD}">
      <dgm:prSet/>
      <dgm:spPr/>
      <dgm:t>
        <a:bodyPr/>
        <a:lstStyle/>
        <a:p>
          <a:endParaRPr lang="en-US"/>
        </a:p>
      </dgm:t>
    </dgm:pt>
    <dgm:pt modelId="{05AC3491-C125-4D41-87A1-9ACF16F4A1C2}">
      <dgm:prSet phldrT="[Text]" custT="1"/>
      <dgm:spPr/>
      <dgm:t>
        <a:bodyPr/>
        <a:lstStyle/>
        <a:p>
          <a:r>
            <a:rPr lang="en-US" sz="2000" dirty="0">
              <a:solidFill>
                <a:schemeClr val="bg1"/>
              </a:solidFill>
            </a:rPr>
            <a:t>Dividend and FCFE Model Valuations</a:t>
          </a:r>
        </a:p>
      </dgm:t>
    </dgm:pt>
    <dgm:pt modelId="{6A742735-FB05-4ED3-A6CD-BC5CFAD3C41B}" type="parTrans" cxnId="{BB529217-9A1B-4A73-9DA0-E2BB15E637C2}">
      <dgm:prSet/>
      <dgm:spPr/>
      <dgm:t>
        <a:bodyPr/>
        <a:lstStyle/>
        <a:p>
          <a:endParaRPr lang="en-US"/>
        </a:p>
      </dgm:t>
    </dgm:pt>
    <dgm:pt modelId="{6E4A0FA5-ED77-4631-8B51-3FCBF76AEA93}" type="sibTrans" cxnId="{BB529217-9A1B-4A73-9DA0-E2BB15E637C2}">
      <dgm:prSet/>
      <dgm:spPr/>
      <dgm:t>
        <a:bodyPr/>
        <a:lstStyle/>
        <a:p>
          <a:endParaRPr lang="en-US"/>
        </a:p>
      </dgm:t>
    </dgm:pt>
    <dgm:pt modelId="{A740DE56-23B1-4425-A58E-21DC755E4A90}">
      <dgm:prSet phldrT="[Text]" custT="1"/>
      <dgm:spPr/>
      <dgm:t>
        <a:bodyPr/>
        <a:lstStyle/>
        <a:p>
          <a:r>
            <a:rPr lang="en-US" sz="1800" dirty="0"/>
            <a:t>Value = </a:t>
          </a:r>
        </a:p>
        <a:p>
          <a:r>
            <a:rPr lang="en-US" sz="1800" dirty="0"/>
            <a:t>PV (Early cash flows + Terminal value)</a:t>
          </a:r>
        </a:p>
      </dgm:t>
    </dgm:pt>
    <dgm:pt modelId="{1F0E1AD2-3A8C-4B64-9819-71D7F5D04CF4}" type="parTrans" cxnId="{AB8B34CB-0B7E-4898-AA4B-FAB2D001C674}">
      <dgm:prSet/>
      <dgm:spPr/>
      <dgm:t>
        <a:bodyPr/>
        <a:lstStyle/>
        <a:p>
          <a:endParaRPr lang="en-US" dirty="0"/>
        </a:p>
      </dgm:t>
    </dgm:pt>
    <dgm:pt modelId="{4CFFD30F-0355-45DE-BAE4-1D86BFC27D61}" type="sibTrans" cxnId="{AB8B34CB-0B7E-4898-AA4B-FAB2D001C674}">
      <dgm:prSet/>
      <dgm:spPr/>
      <dgm:t>
        <a:bodyPr/>
        <a:lstStyle/>
        <a:p>
          <a:endParaRPr lang="en-US"/>
        </a:p>
      </dgm:t>
    </dgm:pt>
    <dgm:pt modelId="{5B92B127-2BFF-4A61-AF90-705C0FD12215}">
      <dgm:prSet phldrT="[Text]" custT="1"/>
      <dgm:spPr/>
      <dgm:t>
        <a:bodyPr/>
        <a:lstStyle/>
        <a:p>
          <a:r>
            <a:rPr lang="en-US" sz="1800" dirty="0"/>
            <a:t>Large weight on later cash flows</a:t>
          </a:r>
        </a:p>
      </dgm:t>
    </dgm:pt>
    <dgm:pt modelId="{5E971B96-FB51-41A9-B9E2-D4323FACD285}" type="parTrans" cxnId="{506D7381-D435-4A26-ADCF-5E3A023BA96E}">
      <dgm:prSet/>
      <dgm:spPr/>
      <dgm:t>
        <a:bodyPr/>
        <a:lstStyle/>
        <a:p>
          <a:endParaRPr lang="en-US" dirty="0"/>
        </a:p>
      </dgm:t>
    </dgm:pt>
    <dgm:pt modelId="{CDFEB0CA-10A9-41EA-8955-D1424D60BF27}" type="sibTrans" cxnId="{506D7381-D435-4A26-ADCF-5E3A023BA96E}">
      <dgm:prSet/>
      <dgm:spPr/>
      <dgm:t>
        <a:bodyPr/>
        <a:lstStyle/>
        <a:p>
          <a:endParaRPr lang="en-US"/>
        </a:p>
      </dgm:t>
    </dgm:pt>
    <dgm:pt modelId="{8EFA92AE-9635-4B10-A46B-9A7F3060621D}" type="pres">
      <dgm:prSet presAssocID="{6A2CD45A-0BB8-4D84-9E86-55827D610AC1}" presName="diagram" presStyleCnt="0">
        <dgm:presLayoutVars>
          <dgm:chPref val="1"/>
          <dgm:dir/>
          <dgm:animOne val="branch"/>
          <dgm:animLvl val="lvl"/>
          <dgm:resizeHandles/>
        </dgm:presLayoutVars>
      </dgm:prSet>
      <dgm:spPr/>
    </dgm:pt>
    <dgm:pt modelId="{68790C94-4D2B-4DF9-BCE2-D4187878C4B1}" type="pres">
      <dgm:prSet presAssocID="{7AC14EA6-26DF-4E9C-B4AE-60D3ED185C82}" presName="root" presStyleCnt="0"/>
      <dgm:spPr/>
    </dgm:pt>
    <dgm:pt modelId="{0DE951F0-CF34-49FA-83FD-DDCD08BB5688}" type="pres">
      <dgm:prSet presAssocID="{7AC14EA6-26DF-4E9C-B4AE-60D3ED185C82}" presName="rootComposite" presStyleCnt="0"/>
      <dgm:spPr/>
    </dgm:pt>
    <dgm:pt modelId="{B9F67E94-AD43-49A2-946D-B3E4D5486265}" type="pres">
      <dgm:prSet presAssocID="{7AC14EA6-26DF-4E9C-B4AE-60D3ED185C82}" presName="rootText" presStyleLbl="node1" presStyleIdx="0" presStyleCnt="2"/>
      <dgm:spPr/>
    </dgm:pt>
    <dgm:pt modelId="{2A1F39F3-FB5E-4298-9930-E9962C47168B}" type="pres">
      <dgm:prSet presAssocID="{7AC14EA6-26DF-4E9C-B4AE-60D3ED185C82}" presName="rootConnector" presStyleLbl="node1" presStyleIdx="0" presStyleCnt="2"/>
      <dgm:spPr/>
    </dgm:pt>
    <dgm:pt modelId="{569AD1B8-A078-4046-A622-434B9AD9AAE4}" type="pres">
      <dgm:prSet presAssocID="{7AC14EA6-26DF-4E9C-B4AE-60D3ED185C82}" presName="childShape" presStyleCnt="0"/>
      <dgm:spPr/>
    </dgm:pt>
    <dgm:pt modelId="{45CAC530-7366-4A33-BEB8-F58EDBF7B89B}" type="pres">
      <dgm:prSet presAssocID="{B5B3705C-217E-431C-B7D0-CB0E05807576}" presName="Name13" presStyleLbl="parChTrans1D2" presStyleIdx="0" presStyleCnt="4"/>
      <dgm:spPr/>
    </dgm:pt>
    <dgm:pt modelId="{305DD1A9-6E39-422D-A322-30B956110D31}" type="pres">
      <dgm:prSet presAssocID="{0A32826A-FED9-4387-9C64-822009102A6C}" presName="childText" presStyleLbl="bgAcc1" presStyleIdx="0" presStyleCnt="4">
        <dgm:presLayoutVars>
          <dgm:bulletEnabled val="1"/>
        </dgm:presLayoutVars>
      </dgm:prSet>
      <dgm:spPr/>
    </dgm:pt>
    <dgm:pt modelId="{59BE54D2-1F7B-4507-9F85-5A5A1A838B97}" type="pres">
      <dgm:prSet presAssocID="{79C02DBD-C213-4ED2-8CEB-E4E2C8DD7B5B}" presName="Name13" presStyleLbl="parChTrans1D2" presStyleIdx="1" presStyleCnt="4"/>
      <dgm:spPr/>
    </dgm:pt>
    <dgm:pt modelId="{638634C5-B82A-4577-A07F-4B7001FEFBF4}" type="pres">
      <dgm:prSet presAssocID="{90C60DB3-0DC3-4C77-881D-96DC9005B25F}" presName="childText" presStyleLbl="bgAcc1" presStyleIdx="1" presStyleCnt="4">
        <dgm:presLayoutVars>
          <dgm:bulletEnabled val="1"/>
        </dgm:presLayoutVars>
      </dgm:prSet>
      <dgm:spPr/>
    </dgm:pt>
    <dgm:pt modelId="{7933FDE0-9902-40B2-B7E9-F5A5854BD72D}" type="pres">
      <dgm:prSet presAssocID="{05AC3491-C125-4D41-87A1-9ACF16F4A1C2}" presName="root" presStyleCnt="0"/>
      <dgm:spPr/>
    </dgm:pt>
    <dgm:pt modelId="{2F2F5446-A7F6-4D87-A944-C3E0635F206D}" type="pres">
      <dgm:prSet presAssocID="{05AC3491-C125-4D41-87A1-9ACF16F4A1C2}" presName="rootComposite" presStyleCnt="0"/>
      <dgm:spPr/>
    </dgm:pt>
    <dgm:pt modelId="{EBE9E248-3C14-4A2E-8973-CE3A1D9912B4}" type="pres">
      <dgm:prSet presAssocID="{05AC3491-C125-4D41-87A1-9ACF16F4A1C2}" presName="rootText" presStyleLbl="node1" presStyleIdx="1" presStyleCnt="2"/>
      <dgm:spPr/>
    </dgm:pt>
    <dgm:pt modelId="{78C9AE09-DD61-4C56-A145-5A7D44AF93ED}" type="pres">
      <dgm:prSet presAssocID="{05AC3491-C125-4D41-87A1-9ACF16F4A1C2}" presName="rootConnector" presStyleLbl="node1" presStyleIdx="1" presStyleCnt="2"/>
      <dgm:spPr/>
    </dgm:pt>
    <dgm:pt modelId="{934F6C7B-B3F5-4A61-9424-1B3E99C1D902}" type="pres">
      <dgm:prSet presAssocID="{05AC3491-C125-4D41-87A1-9ACF16F4A1C2}" presName="childShape" presStyleCnt="0"/>
      <dgm:spPr/>
    </dgm:pt>
    <dgm:pt modelId="{F1A6C131-A242-478C-8D17-0D33DAD2B141}" type="pres">
      <dgm:prSet presAssocID="{1F0E1AD2-3A8C-4B64-9819-71D7F5D04CF4}" presName="Name13" presStyleLbl="parChTrans1D2" presStyleIdx="2" presStyleCnt="4"/>
      <dgm:spPr/>
    </dgm:pt>
    <dgm:pt modelId="{B7B1F479-9471-473A-8236-D1EC3358EDA8}" type="pres">
      <dgm:prSet presAssocID="{A740DE56-23B1-4425-A58E-21DC755E4A90}" presName="childText" presStyleLbl="bgAcc1" presStyleIdx="2" presStyleCnt="4">
        <dgm:presLayoutVars>
          <dgm:bulletEnabled val="1"/>
        </dgm:presLayoutVars>
      </dgm:prSet>
      <dgm:spPr/>
    </dgm:pt>
    <dgm:pt modelId="{5B312D9F-03D3-47FB-85D8-483527A09C37}" type="pres">
      <dgm:prSet presAssocID="{5E971B96-FB51-41A9-B9E2-D4323FACD285}" presName="Name13" presStyleLbl="parChTrans1D2" presStyleIdx="3" presStyleCnt="4"/>
      <dgm:spPr/>
    </dgm:pt>
    <dgm:pt modelId="{203E10CD-9B83-4955-AB51-F93BD77E43E3}" type="pres">
      <dgm:prSet presAssocID="{5B92B127-2BFF-4A61-AF90-705C0FD12215}" presName="childText" presStyleLbl="bgAcc1" presStyleIdx="3" presStyleCnt="4">
        <dgm:presLayoutVars>
          <dgm:bulletEnabled val="1"/>
        </dgm:presLayoutVars>
      </dgm:prSet>
      <dgm:spPr/>
    </dgm:pt>
  </dgm:ptLst>
  <dgm:cxnLst>
    <dgm:cxn modelId="{BAC05B02-B75C-4823-91BA-7E6345094BCD}" srcId="{7AC14EA6-26DF-4E9C-B4AE-60D3ED185C82}" destId="{90C60DB3-0DC3-4C77-881D-96DC9005B25F}" srcOrd="1" destOrd="0" parTransId="{79C02DBD-C213-4ED2-8CEB-E4E2C8DD7B5B}" sibTransId="{6C5277C6-6401-429D-8C72-2AFCB94F58D4}"/>
    <dgm:cxn modelId="{435B010E-C6E3-4FBC-AEC8-38582A915663}" srcId="{7AC14EA6-26DF-4E9C-B4AE-60D3ED185C82}" destId="{0A32826A-FED9-4387-9C64-822009102A6C}" srcOrd="0" destOrd="0" parTransId="{B5B3705C-217E-431C-B7D0-CB0E05807576}" sibTransId="{5D1058D8-3A5E-4D3D-9BD9-5D50CE6A1D30}"/>
    <dgm:cxn modelId="{13136314-BD76-46BB-BB83-5AB449CEB592}" type="presOf" srcId="{7AC14EA6-26DF-4E9C-B4AE-60D3ED185C82}" destId="{B9F67E94-AD43-49A2-946D-B3E4D5486265}" srcOrd="0" destOrd="0" presId="urn:microsoft.com/office/officeart/2005/8/layout/hierarchy3"/>
    <dgm:cxn modelId="{BB529217-9A1B-4A73-9DA0-E2BB15E637C2}" srcId="{6A2CD45A-0BB8-4D84-9E86-55827D610AC1}" destId="{05AC3491-C125-4D41-87A1-9ACF16F4A1C2}" srcOrd="1" destOrd="0" parTransId="{6A742735-FB05-4ED3-A6CD-BC5CFAD3C41B}" sibTransId="{6E4A0FA5-ED77-4631-8B51-3FCBF76AEA93}"/>
    <dgm:cxn modelId="{AE5D901F-733E-4247-B32D-5DE3A0C06A84}" type="presOf" srcId="{A740DE56-23B1-4425-A58E-21DC755E4A90}" destId="{B7B1F479-9471-473A-8236-D1EC3358EDA8}" srcOrd="0" destOrd="0" presId="urn:microsoft.com/office/officeart/2005/8/layout/hierarchy3"/>
    <dgm:cxn modelId="{7C15AD3E-6954-4A22-A0B3-934008F60DDA}" type="presOf" srcId="{05AC3491-C125-4D41-87A1-9ACF16F4A1C2}" destId="{EBE9E248-3C14-4A2E-8973-CE3A1D9912B4}" srcOrd="0" destOrd="0" presId="urn:microsoft.com/office/officeart/2005/8/layout/hierarchy3"/>
    <dgm:cxn modelId="{7702E751-6217-447D-BCEB-AF63871CAAEE}" type="presOf" srcId="{0A32826A-FED9-4387-9C64-822009102A6C}" destId="{305DD1A9-6E39-422D-A322-30B956110D31}" srcOrd="0" destOrd="0" presId="urn:microsoft.com/office/officeart/2005/8/layout/hierarchy3"/>
    <dgm:cxn modelId="{A2B35672-EF25-4CCF-AAEA-907730872E0D}" type="presOf" srcId="{1F0E1AD2-3A8C-4B64-9819-71D7F5D04CF4}" destId="{F1A6C131-A242-478C-8D17-0D33DAD2B141}" srcOrd="0" destOrd="0" presId="urn:microsoft.com/office/officeart/2005/8/layout/hierarchy3"/>
    <dgm:cxn modelId="{FDC22C7A-DAB6-4444-83E1-56185648BEB7}" type="presOf" srcId="{79C02DBD-C213-4ED2-8CEB-E4E2C8DD7B5B}" destId="{59BE54D2-1F7B-4507-9F85-5A5A1A838B97}" srcOrd="0" destOrd="0" presId="urn:microsoft.com/office/officeart/2005/8/layout/hierarchy3"/>
    <dgm:cxn modelId="{506D7381-D435-4A26-ADCF-5E3A023BA96E}" srcId="{05AC3491-C125-4D41-87A1-9ACF16F4A1C2}" destId="{5B92B127-2BFF-4A61-AF90-705C0FD12215}" srcOrd="1" destOrd="0" parTransId="{5E971B96-FB51-41A9-B9E2-D4323FACD285}" sibTransId="{CDFEB0CA-10A9-41EA-8955-D1424D60BF27}"/>
    <dgm:cxn modelId="{1448C38A-90C9-4ED6-AAA4-D36628C0B9AF}" type="presOf" srcId="{7AC14EA6-26DF-4E9C-B4AE-60D3ED185C82}" destId="{2A1F39F3-FB5E-4298-9930-E9962C47168B}" srcOrd="1" destOrd="0" presId="urn:microsoft.com/office/officeart/2005/8/layout/hierarchy3"/>
    <dgm:cxn modelId="{ED860CB0-1DE8-4D06-8BD3-F7BCB78DE342}" type="presOf" srcId="{5E971B96-FB51-41A9-B9E2-D4323FACD285}" destId="{5B312D9F-03D3-47FB-85D8-483527A09C37}" srcOrd="0" destOrd="0" presId="urn:microsoft.com/office/officeart/2005/8/layout/hierarchy3"/>
    <dgm:cxn modelId="{EE25B2B0-5765-4BFD-ABE2-F5B0C1020F5A}" type="presOf" srcId="{90C60DB3-0DC3-4C77-881D-96DC9005B25F}" destId="{638634C5-B82A-4577-A07F-4B7001FEFBF4}" srcOrd="0" destOrd="0" presId="urn:microsoft.com/office/officeart/2005/8/layout/hierarchy3"/>
    <dgm:cxn modelId="{A176E9BD-F1A1-4F53-9771-43D024F9B1F8}" type="presOf" srcId="{6A2CD45A-0BB8-4D84-9E86-55827D610AC1}" destId="{8EFA92AE-9635-4B10-A46B-9A7F3060621D}" srcOrd="0" destOrd="0" presId="urn:microsoft.com/office/officeart/2005/8/layout/hierarchy3"/>
    <dgm:cxn modelId="{BE84B7C0-856B-4032-A5D4-732765A2DD4A}" type="presOf" srcId="{05AC3491-C125-4D41-87A1-9ACF16F4A1C2}" destId="{78C9AE09-DD61-4C56-A145-5A7D44AF93ED}" srcOrd="1" destOrd="0" presId="urn:microsoft.com/office/officeart/2005/8/layout/hierarchy3"/>
    <dgm:cxn modelId="{AB8B34CB-0B7E-4898-AA4B-FAB2D001C674}" srcId="{05AC3491-C125-4D41-87A1-9ACF16F4A1C2}" destId="{A740DE56-23B1-4425-A58E-21DC755E4A90}" srcOrd="0" destOrd="0" parTransId="{1F0E1AD2-3A8C-4B64-9819-71D7F5D04CF4}" sibTransId="{4CFFD30F-0355-45DE-BAE4-1D86BFC27D61}"/>
    <dgm:cxn modelId="{23519FCC-4225-4B65-AB40-1AFB438EFFCA}" type="presOf" srcId="{B5B3705C-217E-431C-B7D0-CB0E05807576}" destId="{45CAC530-7366-4A33-BEB8-F58EDBF7B89B}" srcOrd="0" destOrd="0" presId="urn:microsoft.com/office/officeart/2005/8/layout/hierarchy3"/>
    <dgm:cxn modelId="{3C0D7ECD-610F-4EAB-9E04-745ACFF81F80}" type="presOf" srcId="{5B92B127-2BFF-4A61-AF90-705C0FD12215}" destId="{203E10CD-9B83-4955-AB51-F93BD77E43E3}" srcOrd="0" destOrd="0" presId="urn:microsoft.com/office/officeart/2005/8/layout/hierarchy3"/>
    <dgm:cxn modelId="{6E9CDAF2-ECB5-4847-9944-0C2B4FE85FA3}" srcId="{6A2CD45A-0BB8-4D84-9E86-55827D610AC1}" destId="{7AC14EA6-26DF-4E9C-B4AE-60D3ED185C82}" srcOrd="0" destOrd="0" parTransId="{4BECD6F4-35DC-463B-B363-0516CF428AD3}" sibTransId="{2D73B45F-4E7F-4BC4-8112-963FCAA22FDC}"/>
    <dgm:cxn modelId="{CD976DA9-281A-4B52-8612-6C3E9AD93D7F}" type="presParOf" srcId="{8EFA92AE-9635-4B10-A46B-9A7F3060621D}" destId="{68790C94-4D2B-4DF9-BCE2-D4187878C4B1}" srcOrd="0" destOrd="0" presId="urn:microsoft.com/office/officeart/2005/8/layout/hierarchy3"/>
    <dgm:cxn modelId="{09B503FF-78C9-4C45-BED6-D21A958E45C5}" type="presParOf" srcId="{68790C94-4D2B-4DF9-BCE2-D4187878C4B1}" destId="{0DE951F0-CF34-49FA-83FD-DDCD08BB5688}" srcOrd="0" destOrd="0" presId="urn:microsoft.com/office/officeart/2005/8/layout/hierarchy3"/>
    <dgm:cxn modelId="{C8366541-CF62-4A18-8288-4E7BA807994C}" type="presParOf" srcId="{0DE951F0-CF34-49FA-83FD-DDCD08BB5688}" destId="{B9F67E94-AD43-49A2-946D-B3E4D5486265}" srcOrd="0" destOrd="0" presId="urn:microsoft.com/office/officeart/2005/8/layout/hierarchy3"/>
    <dgm:cxn modelId="{AF0F5D8F-ADE4-47B6-8F77-C22A348328CC}" type="presParOf" srcId="{0DE951F0-CF34-49FA-83FD-DDCD08BB5688}" destId="{2A1F39F3-FB5E-4298-9930-E9962C47168B}" srcOrd="1" destOrd="0" presId="urn:microsoft.com/office/officeart/2005/8/layout/hierarchy3"/>
    <dgm:cxn modelId="{AEAF99C7-907B-47F6-93F1-7ECFA7CCBF4B}" type="presParOf" srcId="{68790C94-4D2B-4DF9-BCE2-D4187878C4B1}" destId="{569AD1B8-A078-4046-A622-434B9AD9AAE4}" srcOrd="1" destOrd="0" presId="urn:microsoft.com/office/officeart/2005/8/layout/hierarchy3"/>
    <dgm:cxn modelId="{D970F44C-C972-4A04-8C34-EB54810E5774}" type="presParOf" srcId="{569AD1B8-A078-4046-A622-434B9AD9AAE4}" destId="{45CAC530-7366-4A33-BEB8-F58EDBF7B89B}" srcOrd="0" destOrd="0" presId="urn:microsoft.com/office/officeart/2005/8/layout/hierarchy3"/>
    <dgm:cxn modelId="{66825A1D-C35D-4EA8-889C-2C020CC5C859}" type="presParOf" srcId="{569AD1B8-A078-4046-A622-434B9AD9AAE4}" destId="{305DD1A9-6E39-422D-A322-30B956110D31}" srcOrd="1" destOrd="0" presId="urn:microsoft.com/office/officeart/2005/8/layout/hierarchy3"/>
    <dgm:cxn modelId="{7FC59C17-AD72-4293-A205-B3BB110D0492}" type="presParOf" srcId="{569AD1B8-A078-4046-A622-434B9AD9AAE4}" destId="{59BE54D2-1F7B-4507-9F85-5A5A1A838B97}" srcOrd="2" destOrd="0" presId="urn:microsoft.com/office/officeart/2005/8/layout/hierarchy3"/>
    <dgm:cxn modelId="{570F02DD-45DF-43E6-B790-404AEB775DE0}" type="presParOf" srcId="{569AD1B8-A078-4046-A622-434B9AD9AAE4}" destId="{638634C5-B82A-4577-A07F-4B7001FEFBF4}" srcOrd="3" destOrd="0" presId="urn:microsoft.com/office/officeart/2005/8/layout/hierarchy3"/>
    <dgm:cxn modelId="{FFB4C8C5-D4C5-4EE1-809E-304DA4E12EC9}" type="presParOf" srcId="{8EFA92AE-9635-4B10-A46B-9A7F3060621D}" destId="{7933FDE0-9902-40B2-B7E9-F5A5854BD72D}" srcOrd="1" destOrd="0" presId="urn:microsoft.com/office/officeart/2005/8/layout/hierarchy3"/>
    <dgm:cxn modelId="{5E91853B-9F2D-404A-B68F-1FD8B5914396}" type="presParOf" srcId="{7933FDE0-9902-40B2-B7E9-F5A5854BD72D}" destId="{2F2F5446-A7F6-4D87-A944-C3E0635F206D}" srcOrd="0" destOrd="0" presId="urn:microsoft.com/office/officeart/2005/8/layout/hierarchy3"/>
    <dgm:cxn modelId="{39AF64ED-68B2-453A-8F5F-90B986210920}" type="presParOf" srcId="{2F2F5446-A7F6-4D87-A944-C3E0635F206D}" destId="{EBE9E248-3C14-4A2E-8973-CE3A1D9912B4}" srcOrd="0" destOrd="0" presId="urn:microsoft.com/office/officeart/2005/8/layout/hierarchy3"/>
    <dgm:cxn modelId="{AD65C9CE-CD10-456D-AF3A-68E05B8A5BDF}" type="presParOf" srcId="{2F2F5446-A7F6-4D87-A944-C3E0635F206D}" destId="{78C9AE09-DD61-4C56-A145-5A7D44AF93ED}" srcOrd="1" destOrd="0" presId="urn:microsoft.com/office/officeart/2005/8/layout/hierarchy3"/>
    <dgm:cxn modelId="{55997453-DB7F-41EC-98DC-9DA5C89B8E2B}" type="presParOf" srcId="{7933FDE0-9902-40B2-B7E9-F5A5854BD72D}" destId="{934F6C7B-B3F5-4A61-9424-1B3E99C1D902}" srcOrd="1" destOrd="0" presId="urn:microsoft.com/office/officeart/2005/8/layout/hierarchy3"/>
    <dgm:cxn modelId="{A8B7BBED-B385-4DB6-AB33-4CEE429D992C}" type="presParOf" srcId="{934F6C7B-B3F5-4A61-9424-1B3E99C1D902}" destId="{F1A6C131-A242-478C-8D17-0D33DAD2B141}" srcOrd="0" destOrd="0" presId="urn:microsoft.com/office/officeart/2005/8/layout/hierarchy3"/>
    <dgm:cxn modelId="{AF89D206-C0A4-444D-A4AB-E03B9CF03996}" type="presParOf" srcId="{934F6C7B-B3F5-4A61-9424-1B3E99C1D902}" destId="{B7B1F479-9471-473A-8236-D1EC3358EDA8}" srcOrd="1" destOrd="0" presId="urn:microsoft.com/office/officeart/2005/8/layout/hierarchy3"/>
    <dgm:cxn modelId="{D3DB639A-8285-4DD9-BCE3-44B10D690C9C}" type="presParOf" srcId="{934F6C7B-B3F5-4A61-9424-1B3E99C1D902}" destId="{5B312D9F-03D3-47FB-85D8-483527A09C37}" srcOrd="2" destOrd="0" presId="urn:microsoft.com/office/officeart/2005/8/layout/hierarchy3"/>
    <dgm:cxn modelId="{BF85A51F-3777-4F2D-8BA9-E6AAFB6495E6}" type="presParOf" srcId="{934F6C7B-B3F5-4A61-9424-1B3E99C1D902}" destId="{203E10CD-9B83-4955-AB51-F93BD77E43E3}"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2.xml><?xml version="1.0" encoding="utf-8"?>
<dgm:dataModel xmlns:dgm="http://schemas.openxmlformats.org/drawingml/2006/diagram" xmlns:a="http://schemas.openxmlformats.org/drawingml/2006/main">
  <dgm:ptLst>
    <dgm:pt modelId="{6A2CD45A-0BB8-4D84-9E86-55827D610AC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7AC14EA6-26DF-4E9C-B4AE-60D3ED185C82}">
      <dgm:prSet phldrT="[Text]" custT="1"/>
      <dgm:spPr/>
      <dgm:t>
        <a:bodyPr/>
        <a:lstStyle/>
        <a:p>
          <a:r>
            <a:rPr lang="en-US" sz="2800" dirty="0"/>
            <a:t>Strengths</a:t>
          </a:r>
        </a:p>
      </dgm:t>
    </dgm:pt>
    <dgm:pt modelId="{4BECD6F4-35DC-463B-B363-0516CF428AD3}" type="parTrans" cxnId="{6E9CDAF2-ECB5-4847-9944-0C2B4FE85FA3}">
      <dgm:prSet/>
      <dgm:spPr/>
      <dgm:t>
        <a:bodyPr/>
        <a:lstStyle/>
        <a:p>
          <a:endParaRPr lang="en-US"/>
        </a:p>
      </dgm:t>
    </dgm:pt>
    <dgm:pt modelId="{2D73B45F-4E7F-4BC4-8112-963FCAA22FDC}" type="sibTrans" cxnId="{6E9CDAF2-ECB5-4847-9944-0C2B4FE85FA3}">
      <dgm:prSet/>
      <dgm:spPr/>
      <dgm:t>
        <a:bodyPr/>
        <a:lstStyle/>
        <a:p>
          <a:endParaRPr lang="en-US"/>
        </a:p>
      </dgm:t>
    </dgm:pt>
    <dgm:pt modelId="{0A32826A-FED9-4387-9C64-822009102A6C}">
      <dgm:prSet phldrT="[Text]" custT="1"/>
      <dgm:spPr/>
      <dgm:t>
        <a:bodyPr/>
        <a:lstStyle/>
        <a:p>
          <a:r>
            <a:rPr lang="en-US" sz="1800" dirty="0"/>
            <a:t>Puts less weight on the terminal value</a:t>
          </a:r>
        </a:p>
      </dgm:t>
    </dgm:pt>
    <dgm:pt modelId="{B5B3705C-217E-431C-B7D0-CB0E05807576}" type="parTrans" cxnId="{435B010E-C6E3-4FBC-AEC8-38582A915663}">
      <dgm:prSet/>
      <dgm:spPr/>
      <dgm:t>
        <a:bodyPr/>
        <a:lstStyle/>
        <a:p>
          <a:endParaRPr lang="en-US"/>
        </a:p>
      </dgm:t>
    </dgm:pt>
    <dgm:pt modelId="{5D1058D8-3A5E-4D3D-9BD9-5D50CE6A1D30}" type="sibTrans" cxnId="{435B010E-C6E3-4FBC-AEC8-38582A915663}">
      <dgm:prSet/>
      <dgm:spPr/>
      <dgm:t>
        <a:bodyPr/>
        <a:lstStyle/>
        <a:p>
          <a:endParaRPr lang="en-US"/>
        </a:p>
      </dgm:t>
    </dgm:pt>
    <dgm:pt modelId="{05AC3491-C125-4D41-87A1-9ACF16F4A1C2}">
      <dgm:prSet phldrT="[Text]" custT="1"/>
      <dgm:spPr/>
      <dgm:t>
        <a:bodyPr/>
        <a:lstStyle/>
        <a:p>
          <a:r>
            <a:rPr lang="en-US" sz="2800" dirty="0"/>
            <a:t>Weaknesses</a:t>
          </a:r>
        </a:p>
      </dgm:t>
    </dgm:pt>
    <dgm:pt modelId="{6A742735-FB05-4ED3-A6CD-BC5CFAD3C41B}" type="parTrans" cxnId="{BB529217-9A1B-4A73-9DA0-E2BB15E637C2}">
      <dgm:prSet/>
      <dgm:spPr/>
      <dgm:t>
        <a:bodyPr/>
        <a:lstStyle/>
        <a:p>
          <a:endParaRPr lang="en-US"/>
        </a:p>
      </dgm:t>
    </dgm:pt>
    <dgm:pt modelId="{6E4A0FA5-ED77-4631-8B51-3FCBF76AEA93}" type="sibTrans" cxnId="{BB529217-9A1B-4A73-9DA0-E2BB15E637C2}">
      <dgm:prSet/>
      <dgm:spPr/>
      <dgm:t>
        <a:bodyPr/>
        <a:lstStyle/>
        <a:p>
          <a:endParaRPr lang="en-US"/>
        </a:p>
      </dgm:t>
    </dgm:pt>
    <dgm:pt modelId="{A740DE56-23B1-4425-A58E-21DC755E4A90}">
      <dgm:prSet phldrT="[Text]" custT="1"/>
      <dgm:spPr/>
      <dgm:t>
        <a:bodyPr/>
        <a:lstStyle/>
        <a:p>
          <a:r>
            <a:rPr lang="en-US" sz="1800" dirty="0"/>
            <a:t>Relies on accounting data</a:t>
          </a:r>
        </a:p>
      </dgm:t>
    </dgm:pt>
    <dgm:pt modelId="{1F0E1AD2-3A8C-4B64-9819-71D7F5D04CF4}" type="parTrans" cxnId="{AB8B34CB-0B7E-4898-AA4B-FAB2D001C674}">
      <dgm:prSet/>
      <dgm:spPr/>
      <dgm:t>
        <a:bodyPr/>
        <a:lstStyle/>
        <a:p>
          <a:endParaRPr lang="en-US"/>
        </a:p>
      </dgm:t>
    </dgm:pt>
    <dgm:pt modelId="{4CFFD30F-0355-45DE-BAE4-1D86BFC27D61}" type="sibTrans" cxnId="{AB8B34CB-0B7E-4898-AA4B-FAB2D001C674}">
      <dgm:prSet/>
      <dgm:spPr/>
      <dgm:t>
        <a:bodyPr/>
        <a:lstStyle/>
        <a:p>
          <a:endParaRPr lang="en-US"/>
        </a:p>
      </dgm:t>
    </dgm:pt>
    <dgm:pt modelId="{963BC87B-D1D9-466F-9907-4118E6BDD575}">
      <dgm:prSet phldrT="[Text]" custT="1"/>
      <dgm:spPr/>
      <dgm:t>
        <a:bodyPr/>
        <a:lstStyle/>
        <a:p>
          <a:r>
            <a:rPr lang="en-US" sz="1800" dirty="0"/>
            <a:t>Uses available accounting data</a:t>
          </a:r>
        </a:p>
      </dgm:t>
    </dgm:pt>
    <dgm:pt modelId="{6ACB995F-3CC4-450F-8EE6-BFDF01522DEE}" type="parTrans" cxnId="{224B9F35-DAE5-455C-B76A-A5E96BE510D5}">
      <dgm:prSet/>
      <dgm:spPr/>
      <dgm:t>
        <a:bodyPr/>
        <a:lstStyle/>
        <a:p>
          <a:endParaRPr lang="en-US"/>
        </a:p>
      </dgm:t>
    </dgm:pt>
    <dgm:pt modelId="{01B05E8D-BD95-42C7-A266-2ADCDC0584D5}" type="sibTrans" cxnId="{224B9F35-DAE5-455C-B76A-A5E96BE510D5}">
      <dgm:prSet/>
      <dgm:spPr/>
      <dgm:t>
        <a:bodyPr/>
        <a:lstStyle/>
        <a:p>
          <a:endParaRPr lang="en-US"/>
        </a:p>
      </dgm:t>
    </dgm:pt>
    <dgm:pt modelId="{4D88C4EF-2280-42B8-B9AF-3584E993D5A7}">
      <dgm:prSet phldrT="[Text]" custT="1"/>
      <dgm:spPr/>
      <dgm:t>
        <a:bodyPr/>
        <a:lstStyle/>
        <a:p>
          <a:endParaRPr lang="en-US" sz="1800" dirty="0"/>
        </a:p>
      </dgm:t>
    </dgm:pt>
    <dgm:pt modelId="{EC0FE15C-E290-4DA4-8113-C2FBE519A1BB}" type="parTrans" cxnId="{B50EB64B-57AB-4324-BB32-96460B07BC33}">
      <dgm:prSet/>
      <dgm:spPr/>
      <dgm:t>
        <a:bodyPr/>
        <a:lstStyle/>
        <a:p>
          <a:endParaRPr lang="en-US"/>
        </a:p>
      </dgm:t>
    </dgm:pt>
    <dgm:pt modelId="{2C4CFA95-13A1-479E-B3E5-C33BA5267347}" type="sibTrans" cxnId="{B50EB64B-57AB-4324-BB32-96460B07BC33}">
      <dgm:prSet/>
      <dgm:spPr/>
      <dgm:t>
        <a:bodyPr/>
        <a:lstStyle/>
        <a:p>
          <a:endParaRPr lang="en-US"/>
        </a:p>
      </dgm:t>
    </dgm:pt>
    <dgm:pt modelId="{CE49D414-7361-4C3A-BEF5-29A23CBF4441}">
      <dgm:prSet phldrT="[Text]" custT="1"/>
      <dgm:spPr/>
      <dgm:t>
        <a:bodyPr/>
        <a:lstStyle/>
        <a:p>
          <a:r>
            <a:rPr lang="en-US" sz="1800" dirty="0"/>
            <a:t>Is useful for non-dividend-paying firms</a:t>
          </a:r>
        </a:p>
      </dgm:t>
    </dgm:pt>
    <dgm:pt modelId="{4BA732DF-5497-427C-840C-9AE0F69920F0}" type="parTrans" cxnId="{CB91882A-771A-4809-BF94-9A4755234AF8}">
      <dgm:prSet/>
      <dgm:spPr/>
      <dgm:t>
        <a:bodyPr/>
        <a:lstStyle/>
        <a:p>
          <a:endParaRPr lang="en-US"/>
        </a:p>
      </dgm:t>
    </dgm:pt>
    <dgm:pt modelId="{0AA556FF-78BC-4D0A-ABAE-D14EAF52BD14}" type="sibTrans" cxnId="{CB91882A-771A-4809-BF94-9A4755234AF8}">
      <dgm:prSet/>
      <dgm:spPr/>
      <dgm:t>
        <a:bodyPr/>
        <a:lstStyle/>
        <a:p>
          <a:endParaRPr lang="en-US"/>
        </a:p>
      </dgm:t>
    </dgm:pt>
    <dgm:pt modelId="{AD8E4755-13BE-4177-A32E-EC158A132F44}">
      <dgm:prSet phldrT="[Text]" custT="1"/>
      <dgm:spPr/>
      <dgm:t>
        <a:bodyPr/>
        <a:lstStyle/>
        <a:p>
          <a:r>
            <a:rPr lang="en-US" sz="1800" dirty="0"/>
            <a:t>Is useful when cash flows are </a:t>
          </a:r>
          <a:r>
            <a:rPr lang="en-US" sz="1800" dirty="0">
              <a:latin typeface="Arial" charset="0"/>
              <a:ea typeface="+mn-ea"/>
              <a:cs typeface="+mn-cs"/>
            </a:rPr>
            <a:t>unpredictable </a:t>
          </a:r>
          <a:endParaRPr lang="en-US" sz="1800" dirty="0"/>
        </a:p>
      </dgm:t>
    </dgm:pt>
    <dgm:pt modelId="{D141C63C-46F3-4ED4-AF2F-174F18A914C3}" type="parTrans" cxnId="{1910680E-8BFA-44A9-8E52-E7C49876B45A}">
      <dgm:prSet/>
      <dgm:spPr/>
      <dgm:t>
        <a:bodyPr/>
        <a:lstStyle/>
        <a:p>
          <a:endParaRPr lang="en-US"/>
        </a:p>
      </dgm:t>
    </dgm:pt>
    <dgm:pt modelId="{94A02541-EA8F-4E03-B70A-50626AB6A2B8}" type="sibTrans" cxnId="{1910680E-8BFA-44A9-8E52-E7C49876B45A}">
      <dgm:prSet/>
      <dgm:spPr/>
      <dgm:t>
        <a:bodyPr/>
        <a:lstStyle/>
        <a:p>
          <a:endParaRPr lang="en-US"/>
        </a:p>
      </dgm:t>
    </dgm:pt>
    <dgm:pt modelId="{BA1249E0-01D0-4545-A007-0DF46EF2F636}">
      <dgm:prSet phldrT="[Text]" custT="1"/>
      <dgm:spPr/>
      <dgm:t>
        <a:bodyPr/>
        <a:lstStyle/>
        <a:p>
          <a:r>
            <a:rPr lang="en-US" sz="1800" dirty="0"/>
            <a:t>Is based on economic value</a:t>
          </a:r>
        </a:p>
      </dgm:t>
    </dgm:pt>
    <dgm:pt modelId="{64D0958E-46D3-4076-B1EB-908946AF481D}" type="parTrans" cxnId="{7CE71D51-56B9-44F3-A32E-28DCFB9FB2B5}">
      <dgm:prSet/>
      <dgm:spPr/>
      <dgm:t>
        <a:bodyPr/>
        <a:lstStyle/>
        <a:p>
          <a:endParaRPr lang="en-US"/>
        </a:p>
      </dgm:t>
    </dgm:pt>
    <dgm:pt modelId="{5014C6FF-9DAA-42D8-A1B4-1C3249E8F845}" type="sibTrans" cxnId="{7CE71D51-56B9-44F3-A32E-28DCFB9FB2B5}">
      <dgm:prSet/>
      <dgm:spPr/>
      <dgm:t>
        <a:bodyPr/>
        <a:lstStyle/>
        <a:p>
          <a:endParaRPr lang="en-US"/>
        </a:p>
      </dgm:t>
    </dgm:pt>
    <dgm:pt modelId="{12872231-4DC9-4928-8C33-FCE281ABA8E9}">
      <dgm:prSet phldrT="[Text]" custT="1"/>
      <dgm:spPr/>
      <dgm:t>
        <a:bodyPr/>
        <a:lstStyle/>
        <a:p>
          <a:r>
            <a:rPr lang="en-US" sz="1800" dirty="0"/>
            <a:t>Is useful for firms without free cash flows </a:t>
          </a:r>
        </a:p>
      </dgm:t>
    </dgm:pt>
    <dgm:pt modelId="{2C69BFC1-9C15-4158-9A49-C2EB30F263F4}" type="parTrans" cxnId="{E6CCA515-BB1E-468F-AFC6-6CCF780F9CDD}">
      <dgm:prSet/>
      <dgm:spPr/>
      <dgm:t>
        <a:bodyPr/>
        <a:lstStyle/>
        <a:p>
          <a:endParaRPr lang="en-US"/>
        </a:p>
      </dgm:t>
    </dgm:pt>
    <dgm:pt modelId="{07DDFD84-1FD3-4CA5-B6A9-5797E43C9721}" type="sibTrans" cxnId="{E6CCA515-BB1E-468F-AFC6-6CCF780F9CDD}">
      <dgm:prSet/>
      <dgm:spPr/>
      <dgm:t>
        <a:bodyPr/>
        <a:lstStyle/>
        <a:p>
          <a:endParaRPr lang="en-US"/>
        </a:p>
      </dgm:t>
    </dgm:pt>
    <dgm:pt modelId="{970B8A03-B941-4F14-B670-33845A03E8A0}">
      <dgm:prSet phldrT="[Text]" custT="1"/>
      <dgm:spPr/>
      <dgm:t>
        <a:bodyPr/>
        <a:lstStyle/>
        <a:p>
          <a:r>
            <a:rPr lang="en-US" sz="1800" dirty="0"/>
            <a:t>May require adjustments to accounting data</a:t>
          </a:r>
        </a:p>
      </dgm:t>
    </dgm:pt>
    <dgm:pt modelId="{B9F798FE-A439-4A1E-AD45-81932200AF87}" type="parTrans" cxnId="{A6A753C1-F808-4507-9051-487C07C48410}">
      <dgm:prSet/>
      <dgm:spPr/>
      <dgm:t>
        <a:bodyPr/>
        <a:lstStyle/>
        <a:p>
          <a:endParaRPr lang="en-US"/>
        </a:p>
      </dgm:t>
    </dgm:pt>
    <dgm:pt modelId="{6778B420-3F6B-4097-BBFB-577EC5ABFB32}" type="sibTrans" cxnId="{A6A753C1-F808-4507-9051-487C07C48410}">
      <dgm:prSet/>
      <dgm:spPr/>
      <dgm:t>
        <a:bodyPr/>
        <a:lstStyle/>
        <a:p>
          <a:endParaRPr lang="en-US"/>
        </a:p>
      </dgm:t>
    </dgm:pt>
    <dgm:pt modelId="{99E29770-3D6C-485F-B4C3-24BEC42172E1}">
      <dgm:prSet phldrT="[Text]" custT="1"/>
      <dgm:spPr/>
      <dgm:t>
        <a:bodyPr/>
        <a:lstStyle/>
        <a:p>
          <a:r>
            <a:rPr lang="en-US" sz="1800" dirty="0"/>
            <a:t>Relies on clean surplus relation</a:t>
          </a:r>
        </a:p>
      </dgm:t>
    </dgm:pt>
    <dgm:pt modelId="{68ADDAB2-8437-4327-946F-8A267C2D1962}" type="parTrans" cxnId="{27E000E4-03F4-4A31-87E3-31AD57E14174}">
      <dgm:prSet/>
      <dgm:spPr/>
      <dgm:t>
        <a:bodyPr/>
        <a:lstStyle/>
        <a:p>
          <a:endParaRPr lang="en-US"/>
        </a:p>
      </dgm:t>
    </dgm:pt>
    <dgm:pt modelId="{8B1BFE0E-1399-4DDB-B023-1C15C25D8998}" type="sibTrans" cxnId="{27E000E4-03F4-4A31-87E3-31AD57E14174}">
      <dgm:prSet/>
      <dgm:spPr/>
      <dgm:t>
        <a:bodyPr/>
        <a:lstStyle/>
        <a:p>
          <a:endParaRPr lang="en-US"/>
        </a:p>
      </dgm:t>
    </dgm:pt>
    <dgm:pt modelId="{F648CED8-73BC-4FB6-9077-55E02E95E997}">
      <dgm:prSet phldrT="[Text]" custT="1"/>
      <dgm:spPr/>
      <dgm:t>
        <a:bodyPr/>
        <a:lstStyle/>
        <a:p>
          <a:r>
            <a:rPr lang="en-US" sz="1800" dirty="0"/>
            <a:t>Assumes that Cost of debt = Interest expense</a:t>
          </a:r>
        </a:p>
      </dgm:t>
    </dgm:pt>
    <dgm:pt modelId="{DC28FC44-49C7-426A-B50C-9E9E1D2C9045}" type="parTrans" cxnId="{0636B232-E482-4694-8094-DC0620076463}">
      <dgm:prSet/>
      <dgm:spPr/>
      <dgm:t>
        <a:bodyPr/>
        <a:lstStyle/>
        <a:p>
          <a:endParaRPr lang="en-US"/>
        </a:p>
      </dgm:t>
    </dgm:pt>
    <dgm:pt modelId="{58896E7F-ABDC-4710-B059-82E4D18AE9E8}" type="sibTrans" cxnId="{0636B232-E482-4694-8094-DC0620076463}">
      <dgm:prSet/>
      <dgm:spPr/>
      <dgm:t>
        <a:bodyPr/>
        <a:lstStyle/>
        <a:p>
          <a:endParaRPr lang="en-US"/>
        </a:p>
      </dgm:t>
    </dgm:pt>
    <dgm:pt modelId="{2577182E-5E46-4592-8BC8-48D1997DD11C}" type="pres">
      <dgm:prSet presAssocID="{6A2CD45A-0BB8-4D84-9E86-55827D610AC1}" presName="Name0" presStyleCnt="0">
        <dgm:presLayoutVars>
          <dgm:dir/>
          <dgm:animLvl val="lvl"/>
          <dgm:resizeHandles val="exact"/>
        </dgm:presLayoutVars>
      </dgm:prSet>
      <dgm:spPr/>
    </dgm:pt>
    <dgm:pt modelId="{F9AEA2F9-4BF4-42EB-903C-166954FCF7CF}" type="pres">
      <dgm:prSet presAssocID="{7AC14EA6-26DF-4E9C-B4AE-60D3ED185C82}" presName="composite" presStyleCnt="0"/>
      <dgm:spPr/>
    </dgm:pt>
    <dgm:pt modelId="{E2BF7752-E861-4963-9718-CC89699F8485}" type="pres">
      <dgm:prSet presAssocID="{7AC14EA6-26DF-4E9C-B4AE-60D3ED185C82}" presName="parTx" presStyleLbl="alignNode1" presStyleIdx="0" presStyleCnt="2">
        <dgm:presLayoutVars>
          <dgm:chMax val="0"/>
          <dgm:chPref val="0"/>
          <dgm:bulletEnabled val="1"/>
        </dgm:presLayoutVars>
      </dgm:prSet>
      <dgm:spPr/>
    </dgm:pt>
    <dgm:pt modelId="{AA2E6262-3335-462E-8D2C-C4D15CB7898B}" type="pres">
      <dgm:prSet presAssocID="{7AC14EA6-26DF-4E9C-B4AE-60D3ED185C82}" presName="desTx" presStyleLbl="alignAccFollowNode1" presStyleIdx="0" presStyleCnt="2">
        <dgm:presLayoutVars>
          <dgm:bulletEnabled val="1"/>
        </dgm:presLayoutVars>
      </dgm:prSet>
      <dgm:spPr/>
    </dgm:pt>
    <dgm:pt modelId="{584B338D-21D6-4604-ACBB-DE74E7AE1EAB}" type="pres">
      <dgm:prSet presAssocID="{2D73B45F-4E7F-4BC4-8112-963FCAA22FDC}" presName="space" presStyleCnt="0"/>
      <dgm:spPr/>
    </dgm:pt>
    <dgm:pt modelId="{1C631D88-C4E4-4A39-B310-B5C2842F9EAD}" type="pres">
      <dgm:prSet presAssocID="{05AC3491-C125-4D41-87A1-9ACF16F4A1C2}" presName="composite" presStyleCnt="0"/>
      <dgm:spPr/>
    </dgm:pt>
    <dgm:pt modelId="{CA2BB10F-85A5-460A-88A9-01EC5C2B13DE}" type="pres">
      <dgm:prSet presAssocID="{05AC3491-C125-4D41-87A1-9ACF16F4A1C2}" presName="parTx" presStyleLbl="alignNode1" presStyleIdx="1" presStyleCnt="2" custScaleY="100000">
        <dgm:presLayoutVars>
          <dgm:chMax val="0"/>
          <dgm:chPref val="0"/>
          <dgm:bulletEnabled val="1"/>
        </dgm:presLayoutVars>
      </dgm:prSet>
      <dgm:spPr/>
    </dgm:pt>
    <dgm:pt modelId="{AE4AA8AF-52DF-4A5E-9624-F0BF49076ACA}" type="pres">
      <dgm:prSet presAssocID="{05AC3491-C125-4D41-87A1-9ACF16F4A1C2}" presName="desTx" presStyleLbl="alignAccFollowNode1" presStyleIdx="1" presStyleCnt="2">
        <dgm:presLayoutVars>
          <dgm:bulletEnabled val="1"/>
        </dgm:presLayoutVars>
      </dgm:prSet>
      <dgm:spPr/>
    </dgm:pt>
  </dgm:ptLst>
  <dgm:cxnLst>
    <dgm:cxn modelId="{703AE901-21D8-4964-8F28-2F7DF83A9392}" type="presOf" srcId="{05AC3491-C125-4D41-87A1-9ACF16F4A1C2}" destId="{CA2BB10F-85A5-460A-88A9-01EC5C2B13DE}" srcOrd="0" destOrd="0" presId="urn:microsoft.com/office/officeart/2005/8/layout/hList1"/>
    <dgm:cxn modelId="{435B010E-C6E3-4FBC-AEC8-38582A915663}" srcId="{7AC14EA6-26DF-4E9C-B4AE-60D3ED185C82}" destId="{0A32826A-FED9-4387-9C64-822009102A6C}" srcOrd="0" destOrd="0" parTransId="{B5B3705C-217E-431C-B7D0-CB0E05807576}" sibTransId="{5D1058D8-3A5E-4D3D-9BD9-5D50CE6A1D30}"/>
    <dgm:cxn modelId="{1910680E-8BFA-44A9-8E52-E7C49876B45A}" srcId="{7AC14EA6-26DF-4E9C-B4AE-60D3ED185C82}" destId="{AD8E4755-13BE-4177-A32E-EC158A132F44}" srcOrd="4" destOrd="0" parTransId="{D141C63C-46F3-4ED4-AF2F-174F18A914C3}" sibTransId="{94A02541-EA8F-4E03-B70A-50626AB6A2B8}"/>
    <dgm:cxn modelId="{E6CCA515-BB1E-468F-AFC6-6CCF780F9CDD}" srcId="{7AC14EA6-26DF-4E9C-B4AE-60D3ED185C82}" destId="{12872231-4DC9-4928-8C33-FCE281ABA8E9}" srcOrd="3" destOrd="0" parTransId="{2C69BFC1-9C15-4158-9A49-C2EB30F263F4}" sibTransId="{07DDFD84-1FD3-4CA5-B6A9-5797E43C9721}"/>
    <dgm:cxn modelId="{BB529217-9A1B-4A73-9DA0-E2BB15E637C2}" srcId="{6A2CD45A-0BB8-4D84-9E86-55827D610AC1}" destId="{05AC3491-C125-4D41-87A1-9ACF16F4A1C2}" srcOrd="1" destOrd="0" parTransId="{6A742735-FB05-4ED3-A6CD-BC5CFAD3C41B}" sibTransId="{6E4A0FA5-ED77-4631-8B51-3FCBF76AEA93}"/>
    <dgm:cxn modelId="{CB91882A-771A-4809-BF94-9A4755234AF8}" srcId="{7AC14EA6-26DF-4E9C-B4AE-60D3ED185C82}" destId="{CE49D414-7361-4C3A-BEF5-29A23CBF4441}" srcOrd="2" destOrd="0" parTransId="{4BA732DF-5497-427C-840C-9AE0F69920F0}" sibTransId="{0AA556FF-78BC-4D0A-ABAE-D14EAF52BD14}"/>
    <dgm:cxn modelId="{0636B232-E482-4694-8094-DC0620076463}" srcId="{05AC3491-C125-4D41-87A1-9ACF16F4A1C2}" destId="{F648CED8-73BC-4FB6-9077-55E02E95E997}" srcOrd="3" destOrd="0" parTransId="{DC28FC44-49C7-426A-B50C-9E9E1D2C9045}" sibTransId="{58896E7F-ABDC-4710-B059-82E4D18AE9E8}"/>
    <dgm:cxn modelId="{224B9F35-DAE5-455C-B76A-A5E96BE510D5}" srcId="{7AC14EA6-26DF-4E9C-B4AE-60D3ED185C82}" destId="{963BC87B-D1D9-466F-9907-4118E6BDD575}" srcOrd="1" destOrd="0" parTransId="{6ACB995F-3CC4-450F-8EE6-BFDF01522DEE}" sibTransId="{01B05E8D-BD95-42C7-A266-2ADCDC0584D5}"/>
    <dgm:cxn modelId="{2CDFC437-AF65-473D-BACF-DBD67771822A}" type="presOf" srcId="{4D88C4EF-2280-42B8-B9AF-3584E993D5A7}" destId="{AA2E6262-3335-462E-8D2C-C4D15CB7898B}" srcOrd="0" destOrd="6" presId="urn:microsoft.com/office/officeart/2005/8/layout/hList1"/>
    <dgm:cxn modelId="{3818EA61-F378-423C-B1E4-F22F8B1EB395}" type="presOf" srcId="{6A2CD45A-0BB8-4D84-9E86-55827D610AC1}" destId="{2577182E-5E46-4592-8BC8-48D1997DD11C}" srcOrd="0" destOrd="0" presId="urn:microsoft.com/office/officeart/2005/8/layout/hList1"/>
    <dgm:cxn modelId="{B50EB64B-57AB-4324-BB32-96460B07BC33}" srcId="{7AC14EA6-26DF-4E9C-B4AE-60D3ED185C82}" destId="{4D88C4EF-2280-42B8-B9AF-3584E993D5A7}" srcOrd="6" destOrd="0" parTransId="{EC0FE15C-E290-4DA4-8113-C2FBE519A1BB}" sibTransId="{2C4CFA95-13A1-479E-B3E5-C33BA5267347}"/>
    <dgm:cxn modelId="{23A4D94B-CF7A-425A-9E7F-3A59E1E9E523}" type="presOf" srcId="{7AC14EA6-26DF-4E9C-B4AE-60D3ED185C82}" destId="{E2BF7752-E861-4963-9718-CC89699F8485}" srcOrd="0" destOrd="0" presId="urn:microsoft.com/office/officeart/2005/8/layout/hList1"/>
    <dgm:cxn modelId="{7CE71D51-56B9-44F3-A32E-28DCFB9FB2B5}" srcId="{7AC14EA6-26DF-4E9C-B4AE-60D3ED185C82}" destId="{BA1249E0-01D0-4545-A007-0DF46EF2F636}" srcOrd="5" destOrd="0" parTransId="{64D0958E-46D3-4076-B1EB-908946AF481D}" sibTransId="{5014C6FF-9DAA-42D8-A1B4-1C3249E8F845}"/>
    <dgm:cxn modelId="{FF033585-8175-415F-8537-079BC6EF2259}" type="presOf" srcId="{CE49D414-7361-4C3A-BEF5-29A23CBF4441}" destId="{AA2E6262-3335-462E-8D2C-C4D15CB7898B}" srcOrd="0" destOrd="2" presId="urn:microsoft.com/office/officeart/2005/8/layout/hList1"/>
    <dgm:cxn modelId="{FEB12390-FDB2-4798-8EB6-0956B94A7AA8}" type="presOf" srcId="{99E29770-3D6C-485F-B4C3-24BEC42172E1}" destId="{AE4AA8AF-52DF-4A5E-9624-F0BF49076ACA}" srcOrd="0" destOrd="2" presId="urn:microsoft.com/office/officeart/2005/8/layout/hList1"/>
    <dgm:cxn modelId="{A2BB4491-BCB3-4A42-BE3F-ED69F570485E}" type="presOf" srcId="{A740DE56-23B1-4425-A58E-21DC755E4A90}" destId="{AE4AA8AF-52DF-4A5E-9624-F0BF49076ACA}" srcOrd="0" destOrd="0" presId="urn:microsoft.com/office/officeart/2005/8/layout/hList1"/>
    <dgm:cxn modelId="{EB30E39B-1BAE-46F7-9C43-4CAAEC524558}" type="presOf" srcId="{F648CED8-73BC-4FB6-9077-55E02E95E997}" destId="{AE4AA8AF-52DF-4A5E-9624-F0BF49076ACA}" srcOrd="0" destOrd="3" presId="urn:microsoft.com/office/officeart/2005/8/layout/hList1"/>
    <dgm:cxn modelId="{0A8839AF-934D-4109-AF6F-77873F5DBD8E}" type="presOf" srcId="{12872231-4DC9-4928-8C33-FCE281ABA8E9}" destId="{AA2E6262-3335-462E-8D2C-C4D15CB7898B}" srcOrd="0" destOrd="3" presId="urn:microsoft.com/office/officeart/2005/8/layout/hList1"/>
    <dgm:cxn modelId="{7025E8B1-AD4C-43D9-A8C2-A6B5D3190192}" type="presOf" srcId="{963BC87B-D1D9-466F-9907-4118E6BDD575}" destId="{AA2E6262-3335-462E-8D2C-C4D15CB7898B}" srcOrd="0" destOrd="1" presId="urn:microsoft.com/office/officeart/2005/8/layout/hList1"/>
    <dgm:cxn modelId="{2D3761B4-AB6D-437E-8484-5CEE3DAAC8E5}" type="presOf" srcId="{AD8E4755-13BE-4177-A32E-EC158A132F44}" destId="{AA2E6262-3335-462E-8D2C-C4D15CB7898B}" srcOrd="0" destOrd="4" presId="urn:microsoft.com/office/officeart/2005/8/layout/hList1"/>
    <dgm:cxn modelId="{A6A753C1-F808-4507-9051-487C07C48410}" srcId="{05AC3491-C125-4D41-87A1-9ACF16F4A1C2}" destId="{970B8A03-B941-4F14-B670-33845A03E8A0}" srcOrd="1" destOrd="0" parTransId="{B9F798FE-A439-4A1E-AD45-81932200AF87}" sibTransId="{6778B420-3F6B-4097-BBFB-577EC5ABFB32}"/>
    <dgm:cxn modelId="{43FB6FC6-9687-453B-8A87-F8369B8452C3}" type="presOf" srcId="{970B8A03-B941-4F14-B670-33845A03E8A0}" destId="{AE4AA8AF-52DF-4A5E-9624-F0BF49076ACA}" srcOrd="0" destOrd="1" presId="urn:microsoft.com/office/officeart/2005/8/layout/hList1"/>
    <dgm:cxn modelId="{AB8B34CB-0B7E-4898-AA4B-FAB2D001C674}" srcId="{05AC3491-C125-4D41-87A1-9ACF16F4A1C2}" destId="{A740DE56-23B1-4425-A58E-21DC755E4A90}" srcOrd="0" destOrd="0" parTransId="{1F0E1AD2-3A8C-4B64-9819-71D7F5D04CF4}" sibTransId="{4CFFD30F-0355-45DE-BAE4-1D86BFC27D61}"/>
    <dgm:cxn modelId="{27E000E4-03F4-4A31-87E3-31AD57E14174}" srcId="{05AC3491-C125-4D41-87A1-9ACF16F4A1C2}" destId="{99E29770-3D6C-485F-B4C3-24BEC42172E1}" srcOrd="2" destOrd="0" parTransId="{68ADDAB2-8437-4327-946F-8A267C2D1962}" sibTransId="{8B1BFE0E-1399-4DDB-B023-1C15C25D8998}"/>
    <dgm:cxn modelId="{FEB17EEB-19B7-4B08-BA71-A4F669E4FE7B}" type="presOf" srcId="{0A32826A-FED9-4387-9C64-822009102A6C}" destId="{AA2E6262-3335-462E-8D2C-C4D15CB7898B}" srcOrd="0" destOrd="0" presId="urn:microsoft.com/office/officeart/2005/8/layout/hList1"/>
    <dgm:cxn modelId="{6E9CDAF2-ECB5-4847-9944-0C2B4FE85FA3}" srcId="{6A2CD45A-0BB8-4D84-9E86-55827D610AC1}" destId="{7AC14EA6-26DF-4E9C-B4AE-60D3ED185C82}" srcOrd="0" destOrd="0" parTransId="{4BECD6F4-35DC-463B-B363-0516CF428AD3}" sibTransId="{2D73B45F-4E7F-4BC4-8112-963FCAA22FDC}"/>
    <dgm:cxn modelId="{FEFFDAFC-F3E4-411F-9D5E-E5EFD76C06D9}" type="presOf" srcId="{BA1249E0-01D0-4545-A007-0DF46EF2F636}" destId="{AA2E6262-3335-462E-8D2C-C4D15CB7898B}" srcOrd="0" destOrd="5" presId="urn:microsoft.com/office/officeart/2005/8/layout/hList1"/>
    <dgm:cxn modelId="{5DA2FA96-D37A-415B-B103-3668F556E1BA}" type="presParOf" srcId="{2577182E-5E46-4592-8BC8-48D1997DD11C}" destId="{F9AEA2F9-4BF4-42EB-903C-166954FCF7CF}" srcOrd="0" destOrd="0" presId="urn:microsoft.com/office/officeart/2005/8/layout/hList1"/>
    <dgm:cxn modelId="{0A0EB334-394C-470B-9ACC-3AA2E59E7FC7}" type="presParOf" srcId="{F9AEA2F9-4BF4-42EB-903C-166954FCF7CF}" destId="{E2BF7752-E861-4963-9718-CC89699F8485}" srcOrd="0" destOrd="0" presId="urn:microsoft.com/office/officeart/2005/8/layout/hList1"/>
    <dgm:cxn modelId="{3C1D0056-5363-4810-A24A-C63773D064B6}" type="presParOf" srcId="{F9AEA2F9-4BF4-42EB-903C-166954FCF7CF}" destId="{AA2E6262-3335-462E-8D2C-C4D15CB7898B}" srcOrd="1" destOrd="0" presId="urn:microsoft.com/office/officeart/2005/8/layout/hList1"/>
    <dgm:cxn modelId="{504CB43A-7E81-4D93-8416-97AB430031CF}" type="presParOf" srcId="{2577182E-5E46-4592-8BC8-48D1997DD11C}" destId="{584B338D-21D6-4604-ACBB-DE74E7AE1EAB}" srcOrd="1" destOrd="0" presId="urn:microsoft.com/office/officeart/2005/8/layout/hList1"/>
    <dgm:cxn modelId="{5D62001B-B99A-4E15-A20A-08A55E8EA89F}" type="presParOf" srcId="{2577182E-5E46-4592-8BC8-48D1997DD11C}" destId="{1C631D88-C4E4-4A39-B310-B5C2842F9EAD}" srcOrd="2" destOrd="0" presId="urn:microsoft.com/office/officeart/2005/8/layout/hList1"/>
    <dgm:cxn modelId="{D1728DBB-4564-4398-83FC-A66DF6716E98}" type="presParOf" srcId="{1C631D88-C4E4-4A39-B310-B5C2842F9EAD}" destId="{CA2BB10F-85A5-460A-88A9-01EC5C2B13DE}" srcOrd="0" destOrd="0" presId="urn:microsoft.com/office/officeart/2005/8/layout/hList1"/>
    <dgm:cxn modelId="{CCF91B35-11B1-44A0-826E-3BD2FDD00B75}" type="presParOf" srcId="{1C631D88-C4E4-4A39-B310-B5C2842F9EAD}" destId="{AE4AA8AF-52DF-4A5E-9624-F0BF49076AC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3.xml><?xml version="1.0" encoding="utf-8"?>
<dgm:dataModel xmlns:dgm="http://schemas.openxmlformats.org/drawingml/2006/diagram" xmlns:a="http://schemas.openxmlformats.org/drawingml/2006/main">
  <dgm:ptLst>
    <dgm:pt modelId="{6A2CD45A-0BB8-4D84-9E86-55827D610AC1}"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en-US"/>
        </a:p>
      </dgm:t>
    </dgm:pt>
    <dgm:pt modelId="{7AC14EA6-26DF-4E9C-B4AE-60D3ED185C82}">
      <dgm:prSet phldrT="[Tex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sz="2800" dirty="0"/>
            <a:t>Most Appropriate</a:t>
          </a:r>
        </a:p>
      </dgm:t>
    </dgm:pt>
    <dgm:pt modelId="{4BECD6F4-35DC-463B-B363-0516CF428AD3}" type="parTrans" cxnId="{6E9CDAF2-ECB5-4847-9944-0C2B4FE85FA3}">
      <dgm:prSet/>
      <dgm:spPr/>
      <dgm:t>
        <a:bodyPr/>
        <a:lstStyle/>
        <a:p>
          <a:endParaRPr lang="en-US"/>
        </a:p>
      </dgm:t>
    </dgm:pt>
    <dgm:pt modelId="{2D73B45F-4E7F-4BC4-8112-963FCAA22FDC}" type="sibTrans" cxnId="{6E9CDAF2-ECB5-4847-9944-0C2B4FE85FA3}">
      <dgm:prSet/>
      <dgm:spPr/>
      <dgm:t>
        <a:bodyPr/>
        <a:lstStyle/>
        <a:p>
          <a:endParaRPr lang="en-US"/>
        </a:p>
      </dgm:t>
    </dgm:pt>
    <dgm:pt modelId="{0A32826A-FED9-4387-9C64-822009102A6C}">
      <dgm:prSet phldrT="[Text]" custT="1"/>
      <dgm:spPr/>
      <dgm:t>
        <a:bodyPr anchor="ctr"/>
        <a:lstStyle/>
        <a:p>
          <a:r>
            <a:rPr lang="en-US" sz="2400" dirty="0">
              <a:solidFill>
                <a:schemeClr val="tx1"/>
              </a:solidFill>
            </a:rPr>
            <a:t>At non-dividend-paying firms</a:t>
          </a:r>
        </a:p>
      </dgm:t>
    </dgm:pt>
    <dgm:pt modelId="{B5B3705C-217E-431C-B7D0-CB0E05807576}" type="parTrans" cxnId="{435B010E-C6E3-4FBC-AEC8-38582A915663}">
      <dgm:prSet/>
      <dgm:spPr/>
      <dgm:t>
        <a:bodyPr/>
        <a:lstStyle/>
        <a:p>
          <a:endParaRPr lang="en-US"/>
        </a:p>
      </dgm:t>
    </dgm:pt>
    <dgm:pt modelId="{5D1058D8-3A5E-4D3D-9BD9-5D50CE6A1D30}" type="sibTrans" cxnId="{435B010E-C6E3-4FBC-AEC8-38582A915663}">
      <dgm:prSet/>
      <dgm:spPr/>
      <dgm:t>
        <a:bodyPr/>
        <a:lstStyle/>
        <a:p>
          <a:endParaRPr lang="en-US"/>
        </a:p>
      </dgm:t>
    </dgm:pt>
    <dgm:pt modelId="{05AC3491-C125-4D41-87A1-9ACF16F4A1C2}">
      <dgm:prSet phldrT="[Tex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sz="2800" dirty="0"/>
            <a:t>Least Appropriate</a:t>
          </a:r>
        </a:p>
      </dgm:t>
    </dgm:pt>
    <dgm:pt modelId="{6A742735-FB05-4ED3-A6CD-BC5CFAD3C41B}" type="parTrans" cxnId="{BB529217-9A1B-4A73-9DA0-E2BB15E637C2}">
      <dgm:prSet/>
      <dgm:spPr/>
      <dgm:t>
        <a:bodyPr/>
        <a:lstStyle/>
        <a:p>
          <a:endParaRPr lang="en-US"/>
        </a:p>
      </dgm:t>
    </dgm:pt>
    <dgm:pt modelId="{6E4A0FA5-ED77-4631-8B51-3FCBF76AEA93}" type="sibTrans" cxnId="{BB529217-9A1B-4A73-9DA0-E2BB15E637C2}">
      <dgm:prSet/>
      <dgm:spPr/>
      <dgm:t>
        <a:bodyPr/>
        <a:lstStyle/>
        <a:p>
          <a:endParaRPr lang="en-US"/>
        </a:p>
      </dgm:t>
    </dgm:pt>
    <dgm:pt modelId="{A740DE56-23B1-4425-A58E-21DC755E4A90}">
      <dgm:prSet phldrT="[Text]" custT="1"/>
      <dgm:spPr/>
      <dgm:t>
        <a:bodyPr/>
        <a:lstStyle/>
        <a:p>
          <a:r>
            <a:rPr lang="en-US" sz="2400" dirty="0">
              <a:solidFill>
                <a:schemeClr val="tx1"/>
              </a:solidFill>
            </a:rPr>
            <a:t>When the clean surplus relationship does not hold</a:t>
          </a:r>
        </a:p>
      </dgm:t>
    </dgm:pt>
    <dgm:pt modelId="{1F0E1AD2-3A8C-4B64-9819-71D7F5D04CF4}" type="parTrans" cxnId="{AB8B34CB-0B7E-4898-AA4B-FAB2D001C674}">
      <dgm:prSet/>
      <dgm:spPr/>
      <dgm:t>
        <a:bodyPr/>
        <a:lstStyle/>
        <a:p>
          <a:endParaRPr lang="en-US"/>
        </a:p>
      </dgm:t>
    </dgm:pt>
    <dgm:pt modelId="{4CFFD30F-0355-45DE-BAE4-1D86BFC27D61}" type="sibTrans" cxnId="{AB8B34CB-0B7E-4898-AA4B-FAB2D001C674}">
      <dgm:prSet/>
      <dgm:spPr/>
      <dgm:t>
        <a:bodyPr/>
        <a:lstStyle/>
        <a:p>
          <a:endParaRPr lang="en-US"/>
        </a:p>
      </dgm:t>
    </dgm:pt>
    <dgm:pt modelId="{AD8E4755-13BE-4177-A32E-EC158A132F44}">
      <dgm:prSet phldrT="[Text]" custT="1"/>
      <dgm:spPr/>
      <dgm:t>
        <a:bodyPr anchor="ctr"/>
        <a:lstStyle/>
        <a:p>
          <a:r>
            <a:rPr lang="en-US" sz="2400" dirty="0">
              <a:solidFill>
                <a:schemeClr val="tx1"/>
              </a:solidFill>
            </a:rPr>
            <a:t>When terminal values are highly uncertain</a:t>
          </a:r>
        </a:p>
      </dgm:t>
    </dgm:pt>
    <dgm:pt modelId="{D141C63C-46F3-4ED4-AF2F-174F18A914C3}" type="parTrans" cxnId="{1910680E-8BFA-44A9-8E52-E7C49876B45A}">
      <dgm:prSet/>
      <dgm:spPr/>
      <dgm:t>
        <a:bodyPr/>
        <a:lstStyle/>
        <a:p>
          <a:endParaRPr lang="en-US"/>
        </a:p>
      </dgm:t>
    </dgm:pt>
    <dgm:pt modelId="{94A02541-EA8F-4E03-B70A-50626AB6A2B8}" type="sibTrans" cxnId="{1910680E-8BFA-44A9-8E52-E7C49876B45A}">
      <dgm:prSet/>
      <dgm:spPr/>
      <dgm:t>
        <a:bodyPr/>
        <a:lstStyle/>
        <a:p>
          <a:endParaRPr lang="en-US"/>
        </a:p>
      </dgm:t>
    </dgm:pt>
    <dgm:pt modelId="{12872231-4DC9-4928-8C33-FCE281ABA8E9}">
      <dgm:prSet phldrT="[Text]" custT="1"/>
      <dgm:spPr/>
      <dgm:t>
        <a:bodyPr anchor="ctr"/>
        <a:lstStyle/>
        <a:p>
          <a:r>
            <a:rPr lang="en-US" sz="2400" dirty="0">
              <a:solidFill>
                <a:schemeClr val="tx1"/>
              </a:solidFill>
            </a:rPr>
            <a:t>At firms without free cash flows </a:t>
          </a:r>
        </a:p>
      </dgm:t>
    </dgm:pt>
    <dgm:pt modelId="{2C69BFC1-9C15-4158-9A49-C2EB30F263F4}" type="parTrans" cxnId="{E6CCA515-BB1E-468F-AFC6-6CCF780F9CDD}">
      <dgm:prSet/>
      <dgm:spPr/>
      <dgm:t>
        <a:bodyPr/>
        <a:lstStyle/>
        <a:p>
          <a:endParaRPr lang="en-US"/>
        </a:p>
      </dgm:t>
    </dgm:pt>
    <dgm:pt modelId="{07DDFD84-1FD3-4CA5-B6A9-5797E43C9721}" type="sibTrans" cxnId="{E6CCA515-BB1E-468F-AFC6-6CCF780F9CDD}">
      <dgm:prSet/>
      <dgm:spPr/>
      <dgm:t>
        <a:bodyPr/>
        <a:lstStyle/>
        <a:p>
          <a:endParaRPr lang="en-US"/>
        </a:p>
      </dgm:t>
    </dgm:pt>
    <dgm:pt modelId="{F648CED8-73BC-4FB6-9077-55E02E95E997}">
      <dgm:prSet phldrT="[Text]" custT="1"/>
      <dgm:spPr/>
      <dgm:t>
        <a:bodyPr/>
        <a:lstStyle/>
        <a:p>
          <a:r>
            <a:rPr lang="en-US" sz="2400" dirty="0">
              <a:solidFill>
                <a:schemeClr val="tx1"/>
              </a:solidFill>
            </a:rPr>
            <a:t>When the determinants of residual income are not predictable</a:t>
          </a:r>
        </a:p>
      </dgm:t>
    </dgm:pt>
    <dgm:pt modelId="{DC28FC44-49C7-426A-B50C-9E9E1D2C9045}" type="parTrans" cxnId="{0636B232-E482-4694-8094-DC0620076463}">
      <dgm:prSet/>
      <dgm:spPr/>
      <dgm:t>
        <a:bodyPr/>
        <a:lstStyle/>
        <a:p>
          <a:endParaRPr lang="en-US"/>
        </a:p>
      </dgm:t>
    </dgm:pt>
    <dgm:pt modelId="{58896E7F-ABDC-4710-B059-82E4D18AE9E8}" type="sibTrans" cxnId="{0636B232-E482-4694-8094-DC0620076463}">
      <dgm:prSet/>
      <dgm:spPr/>
      <dgm:t>
        <a:bodyPr/>
        <a:lstStyle/>
        <a:p>
          <a:endParaRPr lang="en-US"/>
        </a:p>
      </dgm:t>
    </dgm:pt>
    <dgm:pt modelId="{2EF8E193-6E5A-4C62-A1DF-24FC36944EF8}" type="pres">
      <dgm:prSet presAssocID="{6A2CD45A-0BB8-4D84-9E86-55827D610AC1}" presName="linear" presStyleCnt="0">
        <dgm:presLayoutVars>
          <dgm:animLvl val="lvl"/>
          <dgm:resizeHandles val="exact"/>
        </dgm:presLayoutVars>
      </dgm:prSet>
      <dgm:spPr/>
    </dgm:pt>
    <dgm:pt modelId="{A318AF17-06CA-413D-B675-CF3D9C99A761}" type="pres">
      <dgm:prSet presAssocID="{7AC14EA6-26DF-4E9C-B4AE-60D3ED185C82}" presName="parentText" presStyleLbl="node1" presStyleIdx="0" presStyleCnt="2" custScaleY="64875">
        <dgm:presLayoutVars>
          <dgm:chMax val="0"/>
          <dgm:bulletEnabled val="1"/>
        </dgm:presLayoutVars>
      </dgm:prSet>
      <dgm:spPr/>
    </dgm:pt>
    <dgm:pt modelId="{E701CDCE-9480-4841-81BC-39F64D27810D}" type="pres">
      <dgm:prSet presAssocID="{7AC14EA6-26DF-4E9C-B4AE-60D3ED185C82}" presName="childText" presStyleLbl="revTx" presStyleIdx="0" presStyleCnt="2">
        <dgm:presLayoutVars>
          <dgm:bulletEnabled val="1"/>
        </dgm:presLayoutVars>
      </dgm:prSet>
      <dgm:spPr/>
    </dgm:pt>
    <dgm:pt modelId="{8750F962-F4B7-4B83-B8DE-A37388C71570}" type="pres">
      <dgm:prSet presAssocID="{05AC3491-C125-4D41-87A1-9ACF16F4A1C2}" presName="parentText" presStyleLbl="node1" presStyleIdx="1" presStyleCnt="2" custScaleY="66860">
        <dgm:presLayoutVars>
          <dgm:chMax val="0"/>
          <dgm:bulletEnabled val="1"/>
        </dgm:presLayoutVars>
      </dgm:prSet>
      <dgm:spPr/>
    </dgm:pt>
    <dgm:pt modelId="{7C25843A-89C5-499E-AD7C-90ABF580CDE4}" type="pres">
      <dgm:prSet presAssocID="{05AC3491-C125-4D41-87A1-9ACF16F4A1C2}" presName="childText" presStyleLbl="revTx" presStyleIdx="1" presStyleCnt="2">
        <dgm:presLayoutVars>
          <dgm:bulletEnabled val="1"/>
        </dgm:presLayoutVars>
      </dgm:prSet>
      <dgm:spPr/>
    </dgm:pt>
  </dgm:ptLst>
  <dgm:cxnLst>
    <dgm:cxn modelId="{435B010E-C6E3-4FBC-AEC8-38582A915663}" srcId="{7AC14EA6-26DF-4E9C-B4AE-60D3ED185C82}" destId="{0A32826A-FED9-4387-9C64-822009102A6C}" srcOrd="0" destOrd="0" parTransId="{B5B3705C-217E-431C-B7D0-CB0E05807576}" sibTransId="{5D1058D8-3A5E-4D3D-9BD9-5D50CE6A1D30}"/>
    <dgm:cxn modelId="{1910680E-8BFA-44A9-8E52-E7C49876B45A}" srcId="{7AC14EA6-26DF-4E9C-B4AE-60D3ED185C82}" destId="{AD8E4755-13BE-4177-A32E-EC158A132F44}" srcOrd="2" destOrd="0" parTransId="{D141C63C-46F3-4ED4-AF2F-174F18A914C3}" sibTransId="{94A02541-EA8F-4E03-B70A-50626AB6A2B8}"/>
    <dgm:cxn modelId="{E6CCA515-BB1E-468F-AFC6-6CCF780F9CDD}" srcId="{7AC14EA6-26DF-4E9C-B4AE-60D3ED185C82}" destId="{12872231-4DC9-4928-8C33-FCE281ABA8E9}" srcOrd="1" destOrd="0" parTransId="{2C69BFC1-9C15-4158-9A49-C2EB30F263F4}" sibTransId="{07DDFD84-1FD3-4CA5-B6A9-5797E43C9721}"/>
    <dgm:cxn modelId="{BB529217-9A1B-4A73-9DA0-E2BB15E637C2}" srcId="{6A2CD45A-0BB8-4D84-9E86-55827D610AC1}" destId="{05AC3491-C125-4D41-87A1-9ACF16F4A1C2}" srcOrd="1" destOrd="0" parTransId="{6A742735-FB05-4ED3-A6CD-BC5CFAD3C41B}" sibTransId="{6E4A0FA5-ED77-4631-8B51-3FCBF76AEA93}"/>
    <dgm:cxn modelId="{DA5D9A2D-E012-4456-A755-1B14E8CBC794}" type="presOf" srcId="{0A32826A-FED9-4387-9C64-822009102A6C}" destId="{E701CDCE-9480-4841-81BC-39F64D27810D}" srcOrd="0" destOrd="0" presId="urn:microsoft.com/office/officeart/2005/8/layout/vList2"/>
    <dgm:cxn modelId="{0636B232-E482-4694-8094-DC0620076463}" srcId="{05AC3491-C125-4D41-87A1-9ACF16F4A1C2}" destId="{F648CED8-73BC-4FB6-9077-55E02E95E997}" srcOrd="1" destOrd="0" parTransId="{DC28FC44-49C7-426A-B50C-9E9E1D2C9045}" sibTransId="{58896E7F-ABDC-4710-B059-82E4D18AE9E8}"/>
    <dgm:cxn modelId="{079DBD3D-03B4-45A4-AFD0-5B81E3792919}" type="presOf" srcId="{AD8E4755-13BE-4177-A32E-EC158A132F44}" destId="{E701CDCE-9480-4841-81BC-39F64D27810D}" srcOrd="0" destOrd="2" presId="urn:microsoft.com/office/officeart/2005/8/layout/vList2"/>
    <dgm:cxn modelId="{85F55784-08DC-4A8F-B30A-26B7A460DFFF}" type="presOf" srcId="{12872231-4DC9-4928-8C33-FCE281ABA8E9}" destId="{E701CDCE-9480-4841-81BC-39F64D27810D}" srcOrd="0" destOrd="1" presId="urn:microsoft.com/office/officeart/2005/8/layout/vList2"/>
    <dgm:cxn modelId="{F95ACA96-74E6-42A9-97FD-E029DC8EC74C}" type="presOf" srcId="{7AC14EA6-26DF-4E9C-B4AE-60D3ED185C82}" destId="{A318AF17-06CA-413D-B675-CF3D9C99A761}" srcOrd="0" destOrd="0" presId="urn:microsoft.com/office/officeart/2005/8/layout/vList2"/>
    <dgm:cxn modelId="{6E9042C5-1065-40F4-A595-1BA0D83AB3BB}" type="presOf" srcId="{F648CED8-73BC-4FB6-9077-55E02E95E997}" destId="{7C25843A-89C5-499E-AD7C-90ABF580CDE4}" srcOrd="0" destOrd="1" presId="urn:microsoft.com/office/officeart/2005/8/layout/vList2"/>
    <dgm:cxn modelId="{AB8B34CB-0B7E-4898-AA4B-FAB2D001C674}" srcId="{05AC3491-C125-4D41-87A1-9ACF16F4A1C2}" destId="{A740DE56-23B1-4425-A58E-21DC755E4A90}" srcOrd="0" destOrd="0" parTransId="{1F0E1AD2-3A8C-4B64-9819-71D7F5D04CF4}" sibTransId="{4CFFD30F-0355-45DE-BAE4-1D86BFC27D61}"/>
    <dgm:cxn modelId="{42E763EC-A0CC-4DF8-9ACB-0C02520FC837}" type="presOf" srcId="{05AC3491-C125-4D41-87A1-9ACF16F4A1C2}" destId="{8750F962-F4B7-4B83-B8DE-A37388C71570}" srcOrd="0" destOrd="0" presId="urn:microsoft.com/office/officeart/2005/8/layout/vList2"/>
    <dgm:cxn modelId="{2B49F2F0-E792-4EBF-8DBD-F5551D6C97FD}" type="presOf" srcId="{A740DE56-23B1-4425-A58E-21DC755E4A90}" destId="{7C25843A-89C5-499E-AD7C-90ABF580CDE4}" srcOrd="0" destOrd="0" presId="urn:microsoft.com/office/officeart/2005/8/layout/vList2"/>
    <dgm:cxn modelId="{6E9CDAF2-ECB5-4847-9944-0C2B4FE85FA3}" srcId="{6A2CD45A-0BB8-4D84-9E86-55827D610AC1}" destId="{7AC14EA6-26DF-4E9C-B4AE-60D3ED185C82}" srcOrd="0" destOrd="0" parTransId="{4BECD6F4-35DC-463B-B363-0516CF428AD3}" sibTransId="{2D73B45F-4E7F-4BC4-8112-963FCAA22FDC}"/>
    <dgm:cxn modelId="{28D927F8-F7F9-4F64-9AA9-20049C94F22E}" type="presOf" srcId="{6A2CD45A-0BB8-4D84-9E86-55827D610AC1}" destId="{2EF8E193-6E5A-4C62-A1DF-24FC36944EF8}" srcOrd="0" destOrd="0" presId="urn:microsoft.com/office/officeart/2005/8/layout/vList2"/>
    <dgm:cxn modelId="{C970BEC9-9D2E-45A4-B84E-E3BCCF2E437E}" type="presParOf" srcId="{2EF8E193-6E5A-4C62-A1DF-24FC36944EF8}" destId="{A318AF17-06CA-413D-B675-CF3D9C99A761}" srcOrd="0" destOrd="0" presId="urn:microsoft.com/office/officeart/2005/8/layout/vList2"/>
    <dgm:cxn modelId="{CB7E9EF0-7BA0-44C2-879A-39C41C321A80}" type="presParOf" srcId="{2EF8E193-6E5A-4C62-A1DF-24FC36944EF8}" destId="{E701CDCE-9480-4841-81BC-39F64D27810D}" srcOrd="1" destOrd="0" presId="urn:microsoft.com/office/officeart/2005/8/layout/vList2"/>
    <dgm:cxn modelId="{CEC5970B-525D-40A1-87D2-A29BFC8689DD}" type="presParOf" srcId="{2EF8E193-6E5A-4C62-A1DF-24FC36944EF8}" destId="{8750F962-F4B7-4B83-B8DE-A37388C71570}" srcOrd="2" destOrd="0" presId="urn:microsoft.com/office/officeart/2005/8/layout/vList2"/>
    <dgm:cxn modelId="{634CB124-78A1-48C0-9A65-97C88E57184D}" type="presParOf" srcId="{2EF8E193-6E5A-4C62-A1DF-24FC36944EF8}" destId="{7C25843A-89C5-499E-AD7C-90ABF580CDE4}"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4.xml><?xml version="1.0" encoding="utf-8"?>
<dgm:dataModel xmlns:dgm="http://schemas.openxmlformats.org/drawingml/2006/diagram" xmlns:a="http://schemas.openxmlformats.org/drawingml/2006/main">
  <dgm:ptLst>
    <dgm:pt modelId="{3918AD7D-130D-4F03-A9FC-53E9E160089A}" type="doc">
      <dgm:prSet loTypeId="urn:microsoft.com/office/officeart/2005/8/layout/equation1" loCatId="relationship" qsTypeId="urn:microsoft.com/office/officeart/2005/8/quickstyle/3d2" qsCatId="3D" csTypeId="urn:microsoft.com/office/officeart/2005/8/colors/accent1_2" csCatId="accent1" phldr="1"/>
      <dgm:spPr/>
    </dgm:pt>
    <dgm:pt modelId="{7D82B43B-ADBD-42A5-896F-4D3843B85BAC}">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Beginning book value of equity</a:t>
          </a:r>
        </a:p>
      </dgm:t>
    </dgm:pt>
    <dgm:pt modelId="{34C1BCAC-E51F-4195-83B7-C422F4D8C528}" type="parTrans" cxnId="{0A485146-724C-4DA0-BBEE-324C388438D1}">
      <dgm:prSet/>
      <dgm:spPr/>
      <dgm:t>
        <a:bodyPr/>
        <a:lstStyle/>
        <a:p>
          <a:endParaRPr lang="en-US"/>
        </a:p>
      </dgm:t>
    </dgm:pt>
    <dgm:pt modelId="{5B8006D0-3174-4911-B305-45D31BD7C8E4}" type="sibTrans" cxnId="{0A485146-724C-4DA0-BBEE-324C388438D1}">
      <dgm:prSet/>
      <dgm:spPr/>
      <dgm:t>
        <a:bodyPr/>
        <a:lstStyle/>
        <a:p>
          <a:endParaRPr lang="en-US"/>
        </a:p>
      </dgm:t>
    </dgm:pt>
    <dgm:pt modelId="{149F01D3-BF11-40B4-A710-FCC5F6720D48}">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Net income</a:t>
          </a:r>
        </a:p>
      </dgm:t>
    </dgm:pt>
    <dgm:pt modelId="{5D9DEE76-8F32-4AEE-ABC9-BCA1D8F33536}" type="parTrans" cxnId="{33871D33-06F4-48C8-BAEC-0005A43C21E5}">
      <dgm:prSet/>
      <dgm:spPr/>
      <dgm:t>
        <a:bodyPr/>
        <a:lstStyle/>
        <a:p>
          <a:endParaRPr lang="en-US"/>
        </a:p>
      </dgm:t>
    </dgm:pt>
    <dgm:pt modelId="{23653E54-408F-4548-AD14-61E0543029FA}" type="sibTrans" cxnId="{33871D33-06F4-48C8-BAEC-0005A43C21E5}">
      <dgm:prSet/>
      <dgm:spPr/>
      <dgm:t>
        <a:bodyPr/>
        <a:lstStyle/>
        <a:p>
          <a:endParaRPr lang="en-US"/>
        </a:p>
      </dgm:t>
    </dgm:pt>
    <dgm:pt modelId="{572BC036-57AF-4F57-9AE9-3026F8CB999A}">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Ending book value of equity</a:t>
          </a:r>
        </a:p>
      </dgm:t>
    </dgm:pt>
    <dgm:pt modelId="{692F0123-2224-4D0A-8EE2-FED07D42F9F3}" type="parTrans" cxnId="{56B80283-5E04-4196-9A89-CB0B81D14D48}">
      <dgm:prSet/>
      <dgm:spPr/>
      <dgm:t>
        <a:bodyPr/>
        <a:lstStyle/>
        <a:p>
          <a:endParaRPr lang="en-US"/>
        </a:p>
      </dgm:t>
    </dgm:pt>
    <dgm:pt modelId="{6F3F23CC-8680-45E1-A85C-97F306538CA4}" type="sibTrans" cxnId="{56B80283-5E04-4196-9A89-CB0B81D14D48}">
      <dgm:prSet/>
      <dgm:spPr/>
      <dgm:t>
        <a:bodyPr/>
        <a:lstStyle/>
        <a:p>
          <a:endParaRPr lang="en-US"/>
        </a:p>
      </dgm:t>
    </dgm:pt>
    <dgm:pt modelId="{2A784AD2-1270-4277-AE00-9346E530B32A}">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dirty="0"/>
            <a:t>Dividends</a:t>
          </a:r>
        </a:p>
      </dgm:t>
    </dgm:pt>
    <dgm:pt modelId="{2E2A92A5-EB54-4085-A23C-6778068E3EBC}" type="parTrans" cxnId="{22809929-EFF4-4452-A8FC-48EEC53EE31E}">
      <dgm:prSet/>
      <dgm:spPr/>
      <dgm:t>
        <a:bodyPr/>
        <a:lstStyle/>
        <a:p>
          <a:endParaRPr lang="en-US"/>
        </a:p>
      </dgm:t>
    </dgm:pt>
    <dgm:pt modelId="{F3FB56C7-5ACF-472F-8481-2B624E399D7B}" type="sibTrans" cxnId="{22809929-EFF4-4452-A8FC-48EEC53EE31E}">
      <dgm:prSet/>
      <dgm:spPr/>
      <dgm:t>
        <a:bodyPr/>
        <a:lstStyle/>
        <a:p>
          <a:endParaRPr lang="en-US"/>
        </a:p>
      </dgm:t>
    </dgm:pt>
    <dgm:pt modelId="{9F485E21-3496-4A43-8818-DB62B7D174D3}" type="pres">
      <dgm:prSet presAssocID="{3918AD7D-130D-4F03-A9FC-53E9E160089A}" presName="linearFlow" presStyleCnt="0">
        <dgm:presLayoutVars>
          <dgm:dir/>
          <dgm:resizeHandles val="exact"/>
        </dgm:presLayoutVars>
      </dgm:prSet>
      <dgm:spPr/>
    </dgm:pt>
    <dgm:pt modelId="{2974D025-D8AE-4029-931A-8687E316199A}" type="pres">
      <dgm:prSet presAssocID="{7D82B43B-ADBD-42A5-896F-4D3843B85BAC}" presName="node" presStyleLbl="node1" presStyleIdx="0" presStyleCnt="4">
        <dgm:presLayoutVars>
          <dgm:bulletEnabled val="1"/>
        </dgm:presLayoutVars>
      </dgm:prSet>
      <dgm:spPr/>
    </dgm:pt>
    <dgm:pt modelId="{FACC5CFA-A7A9-4C14-8C4E-B98EB6310C9A}" type="pres">
      <dgm:prSet presAssocID="{5B8006D0-3174-4911-B305-45D31BD7C8E4}" presName="spacerL" presStyleCnt="0"/>
      <dgm:spPr/>
    </dgm:pt>
    <dgm:pt modelId="{59062C61-8578-464B-A19E-E6A929C8F536}" type="pres">
      <dgm:prSet presAssocID="{5B8006D0-3174-4911-B305-45D31BD7C8E4}" presName="sibTrans" presStyleLbl="sibTrans2D1" presStyleIdx="0" presStyleCnt="3"/>
      <dgm:spPr/>
    </dgm:pt>
    <dgm:pt modelId="{DFA27624-C406-4323-A2CF-F38A479D401D}" type="pres">
      <dgm:prSet presAssocID="{5B8006D0-3174-4911-B305-45D31BD7C8E4}" presName="spacerR" presStyleCnt="0"/>
      <dgm:spPr/>
    </dgm:pt>
    <dgm:pt modelId="{2D3A01D5-957D-4794-9ECB-F41D294F8F88}" type="pres">
      <dgm:prSet presAssocID="{149F01D3-BF11-40B4-A710-FCC5F6720D48}" presName="node" presStyleLbl="node1" presStyleIdx="1" presStyleCnt="4">
        <dgm:presLayoutVars>
          <dgm:bulletEnabled val="1"/>
        </dgm:presLayoutVars>
      </dgm:prSet>
      <dgm:spPr/>
    </dgm:pt>
    <dgm:pt modelId="{8D1DFB32-DB0E-4C33-AF4E-AC01E531605B}" type="pres">
      <dgm:prSet presAssocID="{23653E54-408F-4548-AD14-61E0543029FA}" presName="spacerL" presStyleCnt="0"/>
      <dgm:spPr/>
    </dgm:pt>
    <dgm:pt modelId="{847E27D4-651C-4D3C-8464-901B0C21F896}" type="pres">
      <dgm:prSet presAssocID="{23653E54-408F-4548-AD14-61E0543029FA}" presName="sibTrans" presStyleLbl="sibTrans2D1" presStyleIdx="1" presStyleCnt="3"/>
      <dgm:spPr>
        <a:prstGeom prst="mathMinus">
          <a:avLst/>
        </a:prstGeom>
      </dgm:spPr>
    </dgm:pt>
    <dgm:pt modelId="{657FF83D-11FF-487A-B061-249B2691864B}" type="pres">
      <dgm:prSet presAssocID="{23653E54-408F-4548-AD14-61E0543029FA}" presName="spacerR" presStyleCnt="0"/>
      <dgm:spPr/>
    </dgm:pt>
    <dgm:pt modelId="{9CE00003-2D91-4763-B0B7-4E926EF837EB}" type="pres">
      <dgm:prSet presAssocID="{2A784AD2-1270-4277-AE00-9346E530B32A}" presName="node" presStyleLbl="node1" presStyleIdx="2" presStyleCnt="4">
        <dgm:presLayoutVars>
          <dgm:bulletEnabled val="1"/>
        </dgm:presLayoutVars>
      </dgm:prSet>
      <dgm:spPr/>
    </dgm:pt>
    <dgm:pt modelId="{9746697D-FCAC-4686-B2DA-8A16FFDB9EA1}" type="pres">
      <dgm:prSet presAssocID="{F3FB56C7-5ACF-472F-8481-2B624E399D7B}" presName="spacerL" presStyleCnt="0"/>
      <dgm:spPr/>
    </dgm:pt>
    <dgm:pt modelId="{9CAB65C9-EE69-4E24-A4AC-6BABC2B8C838}" type="pres">
      <dgm:prSet presAssocID="{F3FB56C7-5ACF-472F-8481-2B624E399D7B}" presName="sibTrans" presStyleLbl="sibTrans2D1" presStyleIdx="2" presStyleCnt="3"/>
      <dgm:spPr/>
    </dgm:pt>
    <dgm:pt modelId="{045D314F-3639-441B-A67B-284882FE3C10}" type="pres">
      <dgm:prSet presAssocID="{F3FB56C7-5ACF-472F-8481-2B624E399D7B}" presName="spacerR" presStyleCnt="0"/>
      <dgm:spPr/>
    </dgm:pt>
    <dgm:pt modelId="{893B29E7-D551-4367-B6A7-095918ACC293}" type="pres">
      <dgm:prSet presAssocID="{572BC036-57AF-4F57-9AE9-3026F8CB999A}" presName="node" presStyleLbl="node1" presStyleIdx="3" presStyleCnt="4">
        <dgm:presLayoutVars>
          <dgm:bulletEnabled val="1"/>
        </dgm:presLayoutVars>
      </dgm:prSet>
      <dgm:spPr/>
    </dgm:pt>
  </dgm:ptLst>
  <dgm:cxnLst>
    <dgm:cxn modelId="{449BD10D-B51D-4F81-8385-4E660C3717B7}" type="presOf" srcId="{572BC036-57AF-4F57-9AE9-3026F8CB999A}" destId="{893B29E7-D551-4367-B6A7-095918ACC293}" srcOrd="0" destOrd="0" presId="urn:microsoft.com/office/officeart/2005/8/layout/equation1"/>
    <dgm:cxn modelId="{A4297323-C872-4C0A-9F2B-92792F5C3F26}" type="presOf" srcId="{7D82B43B-ADBD-42A5-896F-4D3843B85BAC}" destId="{2974D025-D8AE-4029-931A-8687E316199A}" srcOrd="0" destOrd="0" presId="urn:microsoft.com/office/officeart/2005/8/layout/equation1"/>
    <dgm:cxn modelId="{22809929-EFF4-4452-A8FC-48EEC53EE31E}" srcId="{3918AD7D-130D-4F03-A9FC-53E9E160089A}" destId="{2A784AD2-1270-4277-AE00-9346E530B32A}" srcOrd="2" destOrd="0" parTransId="{2E2A92A5-EB54-4085-A23C-6778068E3EBC}" sibTransId="{F3FB56C7-5ACF-472F-8481-2B624E399D7B}"/>
    <dgm:cxn modelId="{33871D33-06F4-48C8-BAEC-0005A43C21E5}" srcId="{3918AD7D-130D-4F03-A9FC-53E9E160089A}" destId="{149F01D3-BF11-40B4-A710-FCC5F6720D48}" srcOrd="1" destOrd="0" parTransId="{5D9DEE76-8F32-4AEE-ABC9-BCA1D8F33536}" sibTransId="{23653E54-408F-4548-AD14-61E0543029FA}"/>
    <dgm:cxn modelId="{0A485146-724C-4DA0-BBEE-324C388438D1}" srcId="{3918AD7D-130D-4F03-A9FC-53E9E160089A}" destId="{7D82B43B-ADBD-42A5-896F-4D3843B85BAC}" srcOrd="0" destOrd="0" parTransId="{34C1BCAC-E51F-4195-83B7-C422F4D8C528}" sibTransId="{5B8006D0-3174-4911-B305-45D31BD7C8E4}"/>
    <dgm:cxn modelId="{A30AF669-548B-4028-B3A1-F4B48BE9FFCD}" type="presOf" srcId="{3918AD7D-130D-4F03-A9FC-53E9E160089A}" destId="{9F485E21-3496-4A43-8818-DB62B7D174D3}" srcOrd="0" destOrd="0" presId="urn:microsoft.com/office/officeart/2005/8/layout/equation1"/>
    <dgm:cxn modelId="{ABF31651-982B-42EC-BFBC-D14BE6486E6E}" type="presOf" srcId="{F3FB56C7-5ACF-472F-8481-2B624E399D7B}" destId="{9CAB65C9-EE69-4E24-A4AC-6BABC2B8C838}" srcOrd="0" destOrd="0" presId="urn:microsoft.com/office/officeart/2005/8/layout/equation1"/>
    <dgm:cxn modelId="{56B80283-5E04-4196-9A89-CB0B81D14D48}" srcId="{3918AD7D-130D-4F03-A9FC-53E9E160089A}" destId="{572BC036-57AF-4F57-9AE9-3026F8CB999A}" srcOrd="3" destOrd="0" parTransId="{692F0123-2224-4D0A-8EE2-FED07D42F9F3}" sibTransId="{6F3F23CC-8680-45E1-A85C-97F306538CA4}"/>
    <dgm:cxn modelId="{C3DF22C8-E369-4446-8F83-DE800D3B72A1}" type="presOf" srcId="{23653E54-408F-4548-AD14-61E0543029FA}" destId="{847E27D4-651C-4D3C-8464-901B0C21F896}" srcOrd="0" destOrd="0" presId="urn:microsoft.com/office/officeart/2005/8/layout/equation1"/>
    <dgm:cxn modelId="{28869BD8-51C4-4555-8AE8-F8989A75DD82}" type="presOf" srcId="{5B8006D0-3174-4911-B305-45D31BD7C8E4}" destId="{59062C61-8578-464B-A19E-E6A929C8F536}" srcOrd="0" destOrd="0" presId="urn:microsoft.com/office/officeart/2005/8/layout/equation1"/>
    <dgm:cxn modelId="{53F7AFE9-0B6F-41AC-8DA6-EC0A899A2030}" type="presOf" srcId="{2A784AD2-1270-4277-AE00-9346E530B32A}" destId="{9CE00003-2D91-4763-B0B7-4E926EF837EB}" srcOrd="0" destOrd="0" presId="urn:microsoft.com/office/officeart/2005/8/layout/equation1"/>
    <dgm:cxn modelId="{C6C497EF-1194-4583-8592-693C66436C78}" type="presOf" srcId="{149F01D3-BF11-40B4-A710-FCC5F6720D48}" destId="{2D3A01D5-957D-4794-9ECB-F41D294F8F88}" srcOrd="0" destOrd="0" presId="urn:microsoft.com/office/officeart/2005/8/layout/equation1"/>
    <dgm:cxn modelId="{FA7E2B96-8F9F-4271-9D8A-BDA801E1420C}" type="presParOf" srcId="{9F485E21-3496-4A43-8818-DB62B7D174D3}" destId="{2974D025-D8AE-4029-931A-8687E316199A}" srcOrd="0" destOrd="0" presId="urn:microsoft.com/office/officeart/2005/8/layout/equation1"/>
    <dgm:cxn modelId="{C77AC25E-FB1B-4A53-9643-E4DDC4395A52}" type="presParOf" srcId="{9F485E21-3496-4A43-8818-DB62B7D174D3}" destId="{FACC5CFA-A7A9-4C14-8C4E-B98EB6310C9A}" srcOrd="1" destOrd="0" presId="urn:microsoft.com/office/officeart/2005/8/layout/equation1"/>
    <dgm:cxn modelId="{BC59D71B-6797-4C9F-9BA6-51E9140A0229}" type="presParOf" srcId="{9F485E21-3496-4A43-8818-DB62B7D174D3}" destId="{59062C61-8578-464B-A19E-E6A929C8F536}" srcOrd="2" destOrd="0" presId="urn:microsoft.com/office/officeart/2005/8/layout/equation1"/>
    <dgm:cxn modelId="{464C7E29-EC07-4167-8C7A-DCE21CF477A8}" type="presParOf" srcId="{9F485E21-3496-4A43-8818-DB62B7D174D3}" destId="{DFA27624-C406-4323-A2CF-F38A479D401D}" srcOrd="3" destOrd="0" presId="urn:microsoft.com/office/officeart/2005/8/layout/equation1"/>
    <dgm:cxn modelId="{1D6A90CF-0A38-4A40-B80F-5CB62040AA5F}" type="presParOf" srcId="{9F485E21-3496-4A43-8818-DB62B7D174D3}" destId="{2D3A01D5-957D-4794-9ECB-F41D294F8F88}" srcOrd="4" destOrd="0" presId="urn:microsoft.com/office/officeart/2005/8/layout/equation1"/>
    <dgm:cxn modelId="{73019BE5-A816-4CF5-9C40-1457012ABC61}" type="presParOf" srcId="{9F485E21-3496-4A43-8818-DB62B7D174D3}" destId="{8D1DFB32-DB0E-4C33-AF4E-AC01E531605B}" srcOrd="5" destOrd="0" presId="urn:microsoft.com/office/officeart/2005/8/layout/equation1"/>
    <dgm:cxn modelId="{FF07BF67-E51E-4F89-8B18-0214BD222961}" type="presParOf" srcId="{9F485E21-3496-4A43-8818-DB62B7D174D3}" destId="{847E27D4-651C-4D3C-8464-901B0C21F896}" srcOrd="6" destOrd="0" presId="urn:microsoft.com/office/officeart/2005/8/layout/equation1"/>
    <dgm:cxn modelId="{A9B0F2E6-784C-466C-BB09-56DF3F015870}" type="presParOf" srcId="{9F485E21-3496-4A43-8818-DB62B7D174D3}" destId="{657FF83D-11FF-487A-B061-249B2691864B}" srcOrd="7" destOrd="0" presId="urn:microsoft.com/office/officeart/2005/8/layout/equation1"/>
    <dgm:cxn modelId="{EECD1F9B-437F-49A3-98D4-8E0AC2EB993C}" type="presParOf" srcId="{9F485E21-3496-4A43-8818-DB62B7D174D3}" destId="{9CE00003-2D91-4763-B0B7-4E926EF837EB}" srcOrd="8" destOrd="0" presId="urn:microsoft.com/office/officeart/2005/8/layout/equation1"/>
    <dgm:cxn modelId="{51982806-0CE8-42D4-A314-F7E641D31E66}" type="presParOf" srcId="{9F485E21-3496-4A43-8818-DB62B7D174D3}" destId="{9746697D-FCAC-4686-B2DA-8A16FFDB9EA1}" srcOrd="9" destOrd="0" presId="urn:microsoft.com/office/officeart/2005/8/layout/equation1"/>
    <dgm:cxn modelId="{C724804D-9E26-4088-B906-AB3A288E7C87}" type="presParOf" srcId="{9F485E21-3496-4A43-8818-DB62B7D174D3}" destId="{9CAB65C9-EE69-4E24-A4AC-6BABC2B8C838}" srcOrd="10" destOrd="0" presId="urn:microsoft.com/office/officeart/2005/8/layout/equation1"/>
    <dgm:cxn modelId="{B70A7351-6557-4A94-8E19-35354A7CA19A}" type="presParOf" srcId="{9F485E21-3496-4A43-8818-DB62B7D174D3}" destId="{045D314F-3639-441B-A67B-284882FE3C10}" srcOrd="11" destOrd="0" presId="urn:microsoft.com/office/officeart/2005/8/layout/equation1"/>
    <dgm:cxn modelId="{40F12234-AC71-479E-953F-8B9B89791B42}" type="presParOf" srcId="{9F485E21-3496-4A43-8818-DB62B7D174D3}" destId="{893B29E7-D551-4367-B6A7-095918ACC293}" srcOrd="12"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5.xml><?xml version="1.0" encoding="utf-8"?>
<dgm:dataModel xmlns:dgm="http://schemas.openxmlformats.org/drawingml/2006/diagram" xmlns:a="http://schemas.openxmlformats.org/drawingml/2006/main">
  <dgm:ptLst>
    <dgm:pt modelId="{84758569-E18A-47C6-B563-157F9A81184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650E301-2572-4876-AD74-35A23674B27A}">
      <dgm:prSet phldrT="[Text]" custT="1"/>
      <dgm:spPr/>
      <dgm:t>
        <a:bodyPr/>
        <a:lstStyle/>
        <a:p>
          <a:r>
            <a:rPr lang="en-US" sz="2000" dirty="0"/>
            <a:t>Residual Income = Income Leftover after All Capital Charges</a:t>
          </a:r>
        </a:p>
      </dgm:t>
    </dgm:pt>
    <dgm:pt modelId="{52A61D71-AA01-4047-9E3A-57AC828DEF6D}" type="parTrans" cxnId="{7D988956-9DAF-446C-BF9E-23CA7360C9EC}">
      <dgm:prSet/>
      <dgm:spPr/>
      <dgm:t>
        <a:bodyPr/>
        <a:lstStyle/>
        <a:p>
          <a:endParaRPr lang="en-US"/>
        </a:p>
      </dgm:t>
    </dgm:pt>
    <dgm:pt modelId="{D9C86E0A-7FE7-4EA6-A3F1-81B73BCBCAF2}" type="sibTrans" cxnId="{7D988956-9DAF-446C-BF9E-23CA7360C9EC}">
      <dgm:prSet/>
      <dgm:spPr/>
      <dgm:t>
        <a:bodyPr/>
        <a:lstStyle/>
        <a:p>
          <a:endParaRPr lang="en-US"/>
        </a:p>
      </dgm:t>
    </dgm:pt>
    <dgm:pt modelId="{16EE4D4D-C43B-4ECA-8AF1-3E661D22C593}">
      <dgm:prSet phldrT="[Text]" custT="1"/>
      <dgm:spPr/>
      <dgm:t>
        <a:bodyPr/>
        <a:lstStyle/>
        <a:p>
          <a:r>
            <a:rPr lang="en-US" sz="2000" dirty="0"/>
            <a:t>Equity Value = Book Value + PV (Residual Income)</a:t>
          </a:r>
          <a:endParaRPr lang="en-US" sz="1400" dirty="0"/>
        </a:p>
      </dgm:t>
    </dgm:pt>
    <dgm:pt modelId="{1725B786-1359-4629-B034-2ED6F892DB7B}" type="parTrans" cxnId="{8F5F4B60-4113-46B6-AB37-46EC9EAFFE5C}">
      <dgm:prSet/>
      <dgm:spPr/>
      <dgm:t>
        <a:bodyPr/>
        <a:lstStyle/>
        <a:p>
          <a:endParaRPr lang="en-US"/>
        </a:p>
      </dgm:t>
    </dgm:pt>
    <dgm:pt modelId="{91CA8E83-D001-421B-B662-4651124A90C2}" type="sibTrans" cxnId="{8F5F4B60-4113-46B6-AB37-46EC9EAFFE5C}">
      <dgm:prSet/>
      <dgm:spPr/>
      <dgm:t>
        <a:bodyPr/>
        <a:lstStyle/>
        <a:p>
          <a:endParaRPr lang="en-US"/>
        </a:p>
      </dgm:t>
    </dgm:pt>
    <dgm:pt modelId="{0F6AAB9B-21F0-40ED-A920-E7C77C3D69DB}">
      <dgm:prSet/>
      <dgm:spPr/>
      <dgm:t>
        <a:bodyPr/>
        <a:lstStyle/>
        <a:p>
          <a:r>
            <a:rPr lang="en-US" dirty="0"/>
            <a:t>Can be used with single-stage and multistage models</a:t>
          </a:r>
        </a:p>
      </dgm:t>
    </dgm:pt>
    <dgm:pt modelId="{5277F48D-6AFF-4FAA-BF46-DDB4CBA23C04}" type="parTrans" cxnId="{0E7683F7-8930-4235-B740-336330AB3320}">
      <dgm:prSet/>
      <dgm:spPr/>
      <dgm:t>
        <a:bodyPr/>
        <a:lstStyle/>
        <a:p>
          <a:endParaRPr lang="en-US"/>
        </a:p>
      </dgm:t>
    </dgm:pt>
    <dgm:pt modelId="{992D02C8-A3A2-4B74-9DED-7486B8238B63}" type="sibTrans" cxnId="{0E7683F7-8930-4235-B740-336330AB3320}">
      <dgm:prSet/>
      <dgm:spPr/>
      <dgm:t>
        <a:bodyPr/>
        <a:lstStyle/>
        <a:p>
          <a:endParaRPr lang="en-US"/>
        </a:p>
      </dgm:t>
    </dgm:pt>
    <dgm:pt modelId="{2B54E3BE-507D-465F-8969-47E508A46A91}">
      <dgm:prSet/>
      <dgm:spPr/>
      <dgm:t>
        <a:bodyPr/>
        <a:lstStyle/>
        <a:p>
          <a:r>
            <a:rPr lang="en-US" dirty="0"/>
            <a:t>Firms with stronger market positions will have greater persistence factors</a:t>
          </a:r>
        </a:p>
      </dgm:t>
    </dgm:pt>
    <dgm:pt modelId="{2C9C8CDE-C999-4EA6-B439-AAE16C84B9AC}" type="parTrans" cxnId="{FFA60B74-B835-48A4-9170-E11CD70A15DE}">
      <dgm:prSet/>
      <dgm:spPr/>
      <dgm:t>
        <a:bodyPr/>
        <a:lstStyle/>
        <a:p>
          <a:endParaRPr lang="en-US"/>
        </a:p>
      </dgm:t>
    </dgm:pt>
    <dgm:pt modelId="{5B8C50FE-65BE-409F-9745-4C62298FB9A8}" type="sibTrans" cxnId="{FFA60B74-B835-48A4-9170-E11CD70A15DE}">
      <dgm:prSet/>
      <dgm:spPr/>
      <dgm:t>
        <a:bodyPr/>
        <a:lstStyle/>
        <a:p>
          <a:endParaRPr lang="en-US"/>
        </a:p>
      </dgm:t>
    </dgm:pt>
    <dgm:pt modelId="{52002A39-6650-490B-95C1-965B3230CCD3}">
      <dgm:prSet/>
      <dgm:spPr/>
      <dgm:t>
        <a:bodyPr/>
        <a:lstStyle/>
        <a:p>
          <a:r>
            <a:rPr lang="en-US" dirty="0"/>
            <a:t>= Net income – (Equity required return × Book value)</a:t>
          </a:r>
        </a:p>
      </dgm:t>
    </dgm:pt>
    <dgm:pt modelId="{9C1B7C35-6248-4934-A241-A34FF310B557}" type="parTrans" cxnId="{8D07C65B-54FD-4F34-8B3E-8F82BF66AD4E}">
      <dgm:prSet/>
      <dgm:spPr/>
      <dgm:t>
        <a:bodyPr/>
        <a:lstStyle/>
        <a:p>
          <a:endParaRPr lang="en-US"/>
        </a:p>
      </dgm:t>
    </dgm:pt>
    <dgm:pt modelId="{A501D958-E74E-4E35-AEE7-D8EE6EFB3CBF}" type="sibTrans" cxnId="{8D07C65B-54FD-4F34-8B3E-8F82BF66AD4E}">
      <dgm:prSet/>
      <dgm:spPr/>
      <dgm:t>
        <a:bodyPr/>
        <a:lstStyle/>
        <a:p>
          <a:endParaRPr lang="en-US"/>
        </a:p>
      </dgm:t>
    </dgm:pt>
    <dgm:pt modelId="{CD2AA10C-F4CE-4BC0-BC9F-08016132E231}">
      <dgm:prSet/>
      <dgm:spPr/>
      <dgm:t>
        <a:bodyPr/>
        <a:lstStyle/>
        <a:p>
          <a:r>
            <a:rPr lang="en-US" dirty="0"/>
            <a:t>Related to EVA and MVA</a:t>
          </a:r>
        </a:p>
      </dgm:t>
    </dgm:pt>
    <dgm:pt modelId="{C95DE699-DAF7-45E1-BB1D-FA4EF1814630}" type="parTrans" cxnId="{8B6071E9-483F-4014-AE06-AF52226312CE}">
      <dgm:prSet/>
      <dgm:spPr/>
      <dgm:t>
        <a:bodyPr/>
        <a:lstStyle/>
        <a:p>
          <a:endParaRPr lang="en-US"/>
        </a:p>
      </dgm:t>
    </dgm:pt>
    <dgm:pt modelId="{912F4457-418E-4D5E-B8EE-321D490301C9}" type="sibTrans" cxnId="{8B6071E9-483F-4014-AE06-AF52226312CE}">
      <dgm:prSet/>
      <dgm:spPr/>
      <dgm:t>
        <a:bodyPr/>
        <a:lstStyle/>
        <a:p>
          <a:endParaRPr lang="en-US"/>
        </a:p>
      </dgm:t>
    </dgm:pt>
    <dgm:pt modelId="{9015E8CA-7B45-49A0-A44D-06EA9CB43E52}">
      <dgm:prSet/>
      <dgm:spPr/>
      <dgm:t>
        <a:bodyPr/>
        <a:lstStyle/>
        <a:p>
          <a:r>
            <a:rPr lang="en-US" dirty="0"/>
            <a:t>= (ROE – Equity required return) × Book value</a:t>
          </a:r>
        </a:p>
      </dgm:t>
    </dgm:pt>
    <dgm:pt modelId="{CCE8CECC-84F0-4CF6-8B55-DA08FED84DC4}" type="parTrans" cxnId="{4DFB3110-4C26-4A0C-9E7F-9EDD3706F093}">
      <dgm:prSet/>
      <dgm:spPr/>
      <dgm:t>
        <a:bodyPr/>
        <a:lstStyle/>
        <a:p>
          <a:endParaRPr lang="en-US"/>
        </a:p>
      </dgm:t>
    </dgm:pt>
    <dgm:pt modelId="{5CE4BB3E-0D42-408B-85C0-C8E85C3DF9BD}" type="sibTrans" cxnId="{4DFB3110-4C26-4A0C-9E7F-9EDD3706F093}">
      <dgm:prSet/>
      <dgm:spPr/>
      <dgm:t>
        <a:bodyPr/>
        <a:lstStyle/>
        <a:p>
          <a:endParaRPr lang="en-US"/>
        </a:p>
      </dgm:t>
    </dgm:pt>
    <dgm:pt modelId="{34605674-253E-46EE-A454-55AE56A8D438}">
      <dgm:prSet/>
      <dgm:spPr/>
      <dgm:t>
        <a:bodyPr/>
        <a:lstStyle/>
        <a:p>
          <a:r>
            <a:rPr lang="en-US" dirty="0"/>
            <a:t>Can be specified with a persistence factor</a:t>
          </a:r>
        </a:p>
      </dgm:t>
    </dgm:pt>
    <dgm:pt modelId="{85A37239-0189-4859-A716-50FE90610F69}" type="parTrans" cxnId="{8775EB3E-41E9-4079-B585-FBCCD8337A1A}">
      <dgm:prSet/>
      <dgm:spPr/>
      <dgm:t>
        <a:bodyPr/>
        <a:lstStyle/>
        <a:p>
          <a:endParaRPr lang="en-US"/>
        </a:p>
      </dgm:t>
    </dgm:pt>
    <dgm:pt modelId="{D3817CCA-30E5-40F8-97EE-07498A415AB2}" type="sibTrans" cxnId="{8775EB3E-41E9-4079-B585-FBCCD8337A1A}">
      <dgm:prSet/>
      <dgm:spPr/>
      <dgm:t>
        <a:bodyPr/>
        <a:lstStyle/>
        <a:p>
          <a:endParaRPr lang="en-US"/>
        </a:p>
      </dgm:t>
    </dgm:pt>
    <dgm:pt modelId="{857708D8-C171-4E79-9162-CC68307DEA04}" type="pres">
      <dgm:prSet presAssocID="{84758569-E18A-47C6-B563-157F9A81184E}" presName="linear" presStyleCnt="0">
        <dgm:presLayoutVars>
          <dgm:dir/>
          <dgm:animLvl val="lvl"/>
          <dgm:resizeHandles val="exact"/>
        </dgm:presLayoutVars>
      </dgm:prSet>
      <dgm:spPr/>
    </dgm:pt>
    <dgm:pt modelId="{07516B8E-3088-4CEA-9A52-2B0E458E0BFE}" type="pres">
      <dgm:prSet presAssocID="{9650E301-2572-4876-AD74-35A23674B27A}" presName="parentLin" presStyleCnt="0"/>
      <dgm:spPr/>
    </dgm:pt>
    <dgm:pt modelId="{BD5E4D2E-DE73-4281-83A2-EDAE9360E3FF}" type="pres">
      <dgm:prSet presAssocID="{9650E301-2572-4876-AD74-35A23674B27A}" presName="parentLeftMargin" presStyleLbl="node1" presStyleIdx="0" presStyleCnt="2"/>
      <dgm:spPr/>
    </dgm:pt>
    <dgm:pt modelId="{A89EFCD0-A9A8-40BF-8198-A336EE87BC3F}" type="pres">
      <dgm:prSet presAssocID="{9650E301-2572-4876-AD74-35A23674B27A}" presName="parentText" presStyleLbl="node1" presStyleIdx="0" presStyleCnt="2" custScaleX="122523">
        <dgm:presLayoutVars>
          <dgm:chMax val="0"/>
          <dgm:bulletEnabled val="1"/>
        </dgm:presLayoutVars>
      </dgm:prSet>
      <dgm:spPr/>
    </dgm:pt>
    <dgm:pt modelId="{8DEF7B26-66BA-4529-9081-46BC5BB9654F}" type="pres">
      <dgm:prSet presAssocID="{9650E301-2572-4876-AD74-35A23674B27A}" presName="negativeSpace" presStyleCnt="0"/>
      <dgm:spPr/>
    </dgm:pt>
    <dgm:pt modelId="{066F4DFF-D965-4EA7-9B67-5DEE464D85B3}" type="pres">
      <dgm:prSet presAssocID="{9650E301-2572-4876-AD74-35A23674B27A}" presName="childText" presStyleLbl="conFgAcc1" presStyleIdx="0" presStyleCnt="2">
        <dgm:presLayoutVars>
          <dgm:bulletEnabled val="1"/>
        </dgm:presLayoutVars>
      </dgm:prSet>
      <dgm:spPr/>
    </dgm:pt>
    <dgm:pt modelId="{74D0FCBC-7E03-4544-8162-4B95B02E9EC3}" type="pres">
      <dgm:prSet presAssocID="{D9C86E0A-7FE7-4EA6-A3F1-81B73BCBCAF2}" presName="spaceBetweenRectangles" presStyleCnt="0"/>
      <dgm:spPr/>
    </dgm:pt>
    <dgm:pt modelId="{65F06C17-B447-4374-9C45-01E447A59191}" type="pres">
      <dgm:prSet presAssocID="{16EE4D4D-C43B-4ECA-8AF1-3E661D22C593}" presName="parentLin" presStyleCnt="0"/>
      <dgm:spPr/>
    </dgm:pt>
    <dgm:pt modelId="{EC935531-C417-4887-A24C-F6020D1DF122}" type="pres">
      <dgm:prSet presAssocID="{16EE4D4D-C43B-4ECA-8AF1-3E661D22C593}" presName="parentLeftMargin" presStyleLbl="node1" presStyleIdx="0" presStyleCnt="2"/>
      <dgm:spPr/>
    </dgm:pt>
    <dgm:pt modelId="{CE9C66BC-5DF6-46FF-AF2A-8677240AF757}" type="pres">
      <dgm:prSet presAssocID="{16EE4D4D-C43B-4ECA-8AF1-3E661D22C593}" presName="parentText" presStyleLbl="node1" presStyleIdx="1" presStyleCnt="2" custScaleX="119949">
        <dgm:presLayoutVars>
          <dgm:chMax val="0"/>
          <dgm:bulletEnabled val="1"/>
        </dgm:presLayoutVars>
      </dgm:prSet>
      <dgm:spPr/>
    </dgm:pt>
    <dgm:pt modelId="{0998C722-09A1-46C7-BE1E-01217A4AC8BA}" type="pres">
      <dgm:prSet presAssocID="{16EE4D4D-C43B-4ECA-8AF1-3E661D22C593}" presName="negativeSpace" presStyleCnt="0"/>
      <dgm:spPr/>
    </dgm:pt>
    <dgm:pt modelId="{F292E843-89F7-4576-96D2-DF77D5B6F1DD}" type="pres">
      <dgm:prSet presAssocID="{16EE4D4D-C43B-4ECA-8AF1-3E661D22C593}" presName="childText" presStyleLbl="conFgAcc1" presStyleIdx="1" presStyleCnt="2">
        <dgm:presLayoutVars>
          <dgm:bulletEnabled val="1"/>
        </dgm:presLayoutVars>
      </dgm:prSet>
      <dgm:spPr/>
    </dgm:pt>
  </dgm:ptLst>
  <dgm:cxnLst>
    <dgm:cxn modelId="{6519F10A-3446-44DD-B1A9-D752C0C52F7B}" type="presOf" srcId="{CD2AA10C-F4CE-4BC0-BC9F-08016132E231}" destId="{066F4DFF-D965-4EA7-9B67-5DEE464D85B3}" srcOrd="0" destOrd="2" presId="urn:microsoft.com/office/officeart/2005/8/layout/list1"/>
    <dgm:cxn modelId="{4DFB3110-4C26-4A0C-9E7F-9EDD3706F093}" srcId="{9650E301-2572-4876-AD74-35A23674B27A}" destId="{9015E8CA-7B45-49A0-A44D-06EA9CB43E52}" srcOrd="1" destOrd="0" parTransId="{CCE8CECC-84F0-4CF6-8B55-DA08FED84DC4}" sibTransId="{5CE4BB3E-0D42-408B-85C0-C8E85C3DF9BD}"/>
    <dgm:cxn modelId="{13E6CB22-EA3F-4FE7-8EC0-86420AAEE28A}" type="presOf" srcId="{9015E8CA-7B45-49A0-A44D-06EA9CB43E52}" destId="{066F4DFF-D965-4EA7-9B67-5DEE464D85B3}" srcOrd="0" destOrd="1" presId="urn:microsoft.com/office/officeart/2005/8/layout/list1"/>
    <dgm:cxn modelId="{65DA9F2A-5E66-42C0-A887-360A56BA85A3}" type="presOf" srcId="{84758569-E18A-47C6-B563-157F9A81184E}" destId="{857708D8-C171-4E79-9162-CC68307DEA04}" srcOrd="0" destOrd="0" presId="urn:microsoft.com/office/officeart/2005/8/layout/list1"/>
    <dgm:cxn modelId="{92EC012B-7714-47DE-AAA4-05A8310CD4B9}" type="presOf" srcId="{34605674-253E-46EE-A454-55AE56A8D438}" destId="{F292E843-89F7-4576-96D2-DF77D5B6F1DD}" srcOrd="0" destOrd="1" presId="urn:microsoft.com/office/officeart/2005/8/layout/list1"/>
    <dgm:cxn modelId="{8775EB3E-41E9-4079-B585-FBCCD8337A1A}" srcId="{16EE4D4D-C43B-4ECA-8AF1-3E661D22C593}" destId="{34605674-253E-46EE-A454-55AE56A8D438}" srcOrd="1" destOrd="0" parTransId="{85A37239-0189-4859-A716-50FE90610F69}" sibTransId="{D3817CCA-30E5-40F8-97EE-07498A415AB2}"/>
    <dgm:cxn modelId="{8D07C65B-54FD-4F34-8B3E-8F82BF66AD4E}" srcId="{9650E301-2572-4876-AD74-35A23674B27A}" destId="{52002A39-6650-490B-95C1-965B3230CCD3}" srcOrd="0" destOrd="0" parTransId="{9C1B7C35-6248-4934-A241-A34FF310B557}" sibTransId="{A501D958-E74E-4E35-AEE7-D8EE6EFB3CBF}"/>
    <dgm:cxn modelId="{8F5F4B60-4113-46B6-AB37-46EC9EAFFE5C}" srcId="{84758569-E18A-47C6-B563-157F9A81184E}" destId="{16EE4D4D-C43B-4ECA-8AF1-3E661D22C593}" srcOrd="1" destOrd="0" parTransId="{1725B786-1359-4629-B034-2ED6F892DB7B}" sibTransId="{91CA8E83-D001-421B-B662-4651124A90C2}"/>
    <dgm:cxn modelId="{E6D27845-B179-4035-8897-42C109346428}" type="presOf" srcId="{2B54E3BE-507D-465F-8969-47E508A46A91}" destId="{F292E843-89F7-4576-96D2-DF77D5B6F1DD}" srcOrd="0" destOrd="2" presId="urn:microsoft.com/office/officeart/2005/8/layout/list1"/>
    <dgm:cxn modelId="{FFA60B74-B835-48A4-9170-E11CD70A15DE}" srcId="{16EE4D4D-C43B-4ECA-8AF1-3E661D22C593}" destId="{2B54E3BE-507D-465F-8969-47E508A46A91}" srcOrd="2" destOrd="0" parTransId="{2C9C8CDE-C999-4EA6-B439-AAE16C84B9AC}" sibTransId="{5B8C50FE-65BE-409F-9745-4C62298FB9A8}"/>
    <dgm:cxn modelId="{7D988956-9DAF-446C-BF9E-23CA7360C9EC}" srcId="{84758569-E18A-47C6-B563-157F9A81184E}" destId="{9650E301-2572-4876-AD74-35A23674B27A}" srcOrd="0" destOrd="0" parTransId="{52A61D71-AA01-4047-9E3A-57AC828DEF6D}" sibTransId="{D9C86E0A-7FE7-4EA6-A3F1-81B73BCBCAF2}"/>
    <dgm:cxn modelId="{79EAC584-EB60-47E9-BAE9-CEBAA95395CA}" type="presOf" srcId="{9650E301-2572-4876-AD74-35A23674B27A}" destId="{A89EFCD0-A9A8-40BF-8198-A336EE87BC3F}" srcOrd="1" destOrd="0" presId="urn:microsoft.com/office/officeart/2005/8/layout/list1"/>
    <dgm:cxn modelId="{4D9D5F88-8827-4C2A-8D7B-FE65191A25EC}" type="presOf" srcId="{0F6AAB9B-21F0-40ED-A920-E7C77C3D69DB}" destId="{F292E843-89F7-4576-96D2-DF77D5B6F1DD}" srcOrd="0" destOrd="0" presId="urn:microsoft.com/office/officeart/2005/8/layout/list1"/>
    <dgm:cxn modelId="{38EFA8AF-D615-4647-A062-4793756D06B3}" type="presOf" srcId="{16EE4D4D-C43B-4ECA-8AF1-3E661D22C593}" destId="{EC935531-C417-4887-A24C-F6020D1DF122}" srcOrd="0" destOrd="0" presId="urn:microsoft.com/office/officeart/2005/8/layout/list1"/>
    <dgm:cxn modelId="{8A321AD2-0392-4BFB-A235-AE2C40C54DBE}" type="presOf" srcId="{16EE4D4D-C43B-4ECA-8AF1-3E661D22C593}" destId="{CE9C66BC-5DF6-46FF-AF2A-8677240AF757}" srcOrd="1" destOrd="0" presId="urn:microsoft.com/office/officeart/2005/8/layout/list1"/>
    <dgm:cxn modelId="{7B217BDD-18A0-463A-AE2E-B83C602F0957}" type="presOf" srcId="{52002A39-6650-490B-95C1-965B3230CCD3}" destId="{066F4DFF-D965-4EA7-9B67-5DEE464D85B3}" srcOrd="0" destOrd="0" presId="urn:microsoft.com/office/officeart/2005/8/layout/list1"/>
    <dgm:cxn modelId="{8B6071E9-483F-4014-AE06-AF52226312CE}" srcId="{9650E301-2572-4876-AD74-35A23674B27A}" destId="{CD2AA10C-F4CE-4BC0-BC9F-08016132E231}" srcOrd="2" destOrd="0" parTransId="{C95DE699-DAF7-45E1-BB1D-FA4EF1814630}" sibTransId="{912F4457-418E-4D5E-B8EE-321D490301C9}"/>
    <dgm:cxn modelId="{0E7683F7-8930-4235-B740-336330AB3320}" srcId="{16EE4D4D-C43B-4ECA-8AF1-3E661D22C593}" destId="{0F6AAB9B-21F0-40ED-A920-E7C77C3D69DB}" srcOrd="0" destOrd="0" parTransId="{5277F48D-6AFF-4FAA-BF46-DDB4CBA23C04}" sibTransId="{992D02C8-A3A2-4B74-9DED-7486B8238B63}"/>
    <dgm:cxn modelId="{56F29CFF-CC4E-46DE-AE1F-490218E8739D}" type="presOf" srcId="{9650E301-2572-4876-AD74-35A23674B27A}" destId="{BD5E4D2E-DE73-4281-83A2-EDAE9360E3FF}" srcOrd="0" destOrd="0" presId="urn:microsoft.com/office/officeart/2005/8/layout/list1"/>
    <dgm:cxn modelId="{64677908-8E7A-4B30-B245-B38511E1A913}" type="presParOf" srcId="{857708D8-C171-4E79-9162-CC68307DEA04}" destId="{07516B8E-3088-4CEA-9A52-2B0E458E0BFE}" srcOrd="0" destOrd="0" presId="urn:microsoft.com/office/officeart/2005/8/layout/list1"/>
    <dgm:cxn modelId="{4F544C48-4DB6-42CA-B9C1-DB4A48F18A74}" type="presParOf" srcId="{07516B8E-3088-4CEA-9A52-2B0E458E0BFE}" destId="{BD5E4D2E-DE73-4281-83A2-EDAE9360E3FF}" srcOrd="0" destOrd="0" presId="urn:microsoft.com/office/officeart/2005/8/layout/list1"/>
    <dgm:cxn modelId="{2F108F45-5C04-4656-A323-D56660603568}" type="presParOf" srcId="{07516B8E-3088-4CEA-9A52-2B0E458E0BFE}" destId="{A89EFCD0-A9A8-40BF-8198-A336EE87BC3F}" srcOrd="1" destOrd="0" presId="urn:microsoft.com/office/officeart/2005/8/layout/list1"/>
    <dgm:cxn modelId="{BC0A7028-D2DF-4E86-B4F6-00637C862BAA}" type="presParOf" srcId="{857708D8-C171-4E79-9162-CC68307DEA04}" destId="{8DEF7B26-66BA-4529-9081-46BC5BB9654F}" srcOrd="1" destOrd="0" presId="urn:microsoft.com/office/officeart/2005/8/layout/list1"/>
    <dgm:cxn modelId="{2F0EDB4B-C8B0-4779-8518-646509AB534D}" type="presParOf" srcId="{857708D8-C171-4E79-9162-CC68307DEA04}" destId="{066F4DFF-D965-4EA7-9B67-5DEE464D85B3}" srcOrd="2" destOrd="0" presId="urn:microsoft.com/office/officeart/2005/8/layout/list1"/>
    <dgm:cxn modelId="{EEECEA76-5F7D-4E84-926A-4E2D4B24E8F3}" type="presParOf" srcId="{857708D8-C171-4E79-9162-CC68307DEA04}" destId="{74D0FCBC-7E03-4544-8162-4B95B02E9EC3}" srcOrd="3" destOrd="0" presId="urn:microsoft.com/office/officeart/2005/8/layout/list1"/>
    <dgm:cxn modelId="{3DDFE89E-533C-4E27-80F1-DBF925A7EFD9}" type="presParOf" srcId="{857708D8-C171-4E79-9162-CC68307DEA04}" destId="{65F06C17-B447-4374-9C45-01E447A59191}" srcOrd="4" destOrd="0" presId="urn:microsoft.com/office/officeart/2005/8/layout/list1"/>
    <dgm:cxn modelId="{D16BD1DD-5F49-415B-B673-EFE2FB35BF59}" type="presParOf" srcId="{65F06C17-B447-4374-9C45-01E447A59191}" destId="{EC935531-C417-4887-A24C-F6020D1DF122}" srcOrd="0" destOrd="0" presId="urn:microsoft.com/office/officeart/2005/8/layout/list1"/>
    <dgm:cxn modelId="{F453ECA9-6D65-4ECB-9BBC-F6AC911C8A94}" type="presParOf" srcId="{65F06C17-B447-4374-9C45-01E447A59191}" destId="{CE9C66BC-5DF6-46FF-AF2A-8677240AF757}" srcOrd="1" destOrd="0" presId="urn:microsoft.com/office/officeart/2005/8/layout/list1"/>
    <dgm:cxn modelId="{70C9223A-93DC-4C97-9762-C24EC229C1D4}" type="presParOf" srcId="{857708D8-C171-4E79-9162-CC68307DEA04}" destId="{0998C722-09A1-46C7-BE1E-01217A4AC8BA}" srcOrd="5" destOrd="0" presId="urn:microsoft.com/office/officeart/2005/8/layout/list1"/>
    <dgm:cxn modelId="{F8A811C5-BD0B-44E2-97AB-736E93B598EE}" type="presParOf" srcId="{857708D8-C171-4E79-9162-CC68307DEA04}" destId="{F292E843-89F7-4576-96D2-DF77D5B6F1DD}"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6.xml><?xml version="1.0" encoding="utf-8"?>
<dgm:dataModel xmlns:dgm="http://schemas.openxmlformats.org/drawingml/2006/diagram" xmlns:a="http://schemas.openxmlformats.org/drawingml/2006/main">
  <dgm:ptLst>
    <dgm:pt modelId="{84758569-E18A-47C6-B563-157F9A81184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650E301-2572-4876-AD74-35A23674B27A}">
      <dgm:prSet phldrT="[Text]" custT="1"/>
      <dgm:spPr/>
      <dgm:t>
        <a:bodyPr/>
        <a:lstStyle/>
        <a:p>
          <a:r>
            <a:rPr lang="en-US" sz="2000" dirty="0"/>
            <a:t>Relative to Other Valuation Models</a:t>
          </a:r>
        </a:p>
      </dgm:t>
    </dgm:pt>
    <dgm:pt modelId="{52A61D71-AA01-4047-9E3A-57AC828DEF6D}" type="parTrans" cxnId="{7D988956-9DAF-446C-BF9E-23CA7360C9EC}">
      <dgm:prSet/>
      <dgm:spPr/>
      <dgm:t>
        <a:bodyPr/>
        <a:lstStyle/>
        <a:p>
          <a:endParaRPr lang="en-US"/>
        </a:p>
      </dgm:t>
    </dgm:pt>
    <dgm:pt modelId="{D9C86E0A-7FE7-4EA6-A3F1-81B73BCBCAF2}" type="sibTrans" cxnId="{7D988956-9DAF-446C-BF9E-23CA7360C9EC}">
      <dgm:prSet/>
      <dgm:spPr/>
      <dgm:t>
        <a:bodyPr/>
        <a:lstStyle/>
        <a:p>
          <a:endParaRPr lang="en-US"/>
        </a:p>
      </dgm:t>
    </dgm:pt>
    <dgm:pt modelId="{16EE4D4D-C43B-4ECA-8AF1-3E661D22C593}">
      <dgm:prSet phldrT="[Text]" custT="1"/>
      <dgm:spPr/>
      <dgm:t>
        <a:bodyPr/>
        <a:lstStyle/>
        <a:p>
          <a:r>
            <a:rPr lang="en-US" sz="2000" dirty="0"/>
            <a:t>Use of Accounting Data</a:t>
          </a:r>
          <a:endParaRPr lang="en-US" sz="1400" dirty="0"/>
        </a:p>
      </dgm:t>
    </dgm:pt>
    <dgm:pt modelId="{1725B786-1359-4629-B034-2ED6F892DB7B}" type="parTrans" cxnId="{8F5F4B60-4113-46B6-AB37-46EC9EAFFE5C}">
      <dgm:prSet/>
      <dgm:spPr/>
      <dgm:t>
        <a:bodyPr/>
        <a:lstStyle/>
        <a:p>
          <a:endParaRPr lang="en-US"/>
        </a:p>
      </dgm:t>
    </dgm:pt>
    <dgm:pt modelId="{91CA8E83-D001-421B-B662-4651124A90C2}" type="sibTrans" cxnId="{8F5F4B60-4113-46B6-AB37-46EC9EAFFE5C}">
      <dgm:prSet/>
      <dgm:spPr/>
      <dgm:t>
        <a:bodyPr/>
        <a:lstStyle/>
        <a:p>
          <a:endParaRPr lang="en-US"/>
        </a:p>
      </dgm:t>
    </dgm:pt>
    <dgm:pt modelId="{0F6AAB9B-21F0-40ED-A920-E7C77C3D69DB}">
      <dgm:prSet/>
      <dgm:spPr/>
      <dgm:t>
        <a:bodyPr/>
        <a:lstStyle/>
        <a:p>
          <a:r>
            <a:rPr lang="en-US" dirty="0"/>
            <a:t>Assumes clean surplus relation holds</a:t>
          </a:r>
        </a:p>
      </dgm:t>
    </dgm:pt>
    <dgm:pt modelId="{5277F48D-6AFF-4FAA-BF46-DDB4CBA23C04}" type="parTrans" cxnId="{0E7683F7-8930-4235-B740-336330AB3320}">
      <dgm:prSet/>
      <dgm:spPr/>
      <dgm:t>
        <a:bodyPr/>
        <a:lstStyle/>
        <a:p>
          <a:endParaRPr lang="en-US"/>
        </a:p>
      </dgm:t>
    </dgm:pt>
    <dgm:pt modelId="{992D02C8-A3A2-4B74-9DED-7486B8238B63}" type="sibTrans" cxnId="{0E7683F7-8930-4235-B740-336330AB3320}">
      <dgm:prSet/>
      <dgm:spPr/>
      <dgm:t>
        <a:bodyPr/>
        <a:lstStyle/>
        <a:p>
          <a:endParaRPr lang="en-US"/>
        </a:p>
      </dgm:t>
    </dgm:pt>
    <dgm:pt modelId="{2B54E3BE-507D-465F-8969-47E508A46A91}">
      <dgm:prSet/>
      <dgm:spPr/>
      <dgm:t>
        <a:bodyPr/>
        <a:lstStyle/>
        <a:p>
          <a:endParaRPr lang="en-US" dirty="0"/>
        </a:p>
      </dgm:t>
    </dgm:pt>
    <dgm:pt modelId="{2C9C8CDE-C999-4EA6-B439-AAE16C84B9AC}" type="parTrans" cxnId="{FFA60B74-B835-48A4-9170-E11CD70A15DE}">
      <dgm:prSet/>
      <dgm:spPr/>
      <dgm:t>
        <a:bodyPr/>
        <a:lstStyle/>
        <a:p>
          <a:endParaRPr lang="en-US"/>
        </a:p>
      </dgm:t>
    </dgm:pt>
    <dgm:pt modelId="{5B8C50FE-65BE-409F-9745-4C62298FB9A8}" type="sibTrans" cxnId="{FFA60B74-B835-48A4-9170-E11CD70A15DE}">
      <dgm:prSet/>
      <dgm:spPr/>
      <dgm:t>
        <a:bodyPr/>
        <a:lstStyle/>
        <a:p>
          <a:endParaRPr lang="en-US"/>
        </a:p>
      </dgm:t>
    </dgm:pt>
    <dgm:pt modelId="{52002A39-6650-490B-95C1-965B3230CCD3}">
      <dgm:prSet/>
      <dgm:spPr/>
      <dgm:t>
        <a:bodyPr/>
        <a:lstStyle/>
        <a:p>
          <a:r>
            <a:rPr lang="en-US" dirty="0"/>
            <a:t>Useful when a firm does not have dividends or free cash flow</a:t>
          </a:r>
        </a:p>
      </dgm:t>
    </dgm:pt>
    <dgm:pt modelId="{9C1B7C35-6248-4934-A241-A34FF310B557}" type="parTrans" cxnId="{8D07C65B-54FD-4F34-8B3E-8F82BF66AD4E}">
      <dgm:prSet/>
      <dgm:spPr/>
      <dgm:t>
        <a:bodyPr/>
        <a:lstStyle/>
        <a:p>
          <a:endParaRPr lang="en-US"/>
        </a:p>
      </dgm:t>
    </dgm:pt>
    <dgm:pt modelId="{A501D958-E74E-4E35-AEE7-D8EE6EFB3CBF}" type="sibTrans" cxnId="{8D07C65B-54FD-4F34-8B3E-8F82BF66AD4E}">
      <dgm:prSet/>
      <dgm:spPr/>
      <dgm:t>
        <a:bodyPr/>
        <a:lstStyle/>
        <a:p>
          <a:endParaRPr lang="en-US"/>
        </a:p>
      </dgm:t>
    </dgm:pt>
    <dgm:pt modelId="{CD2AA10C-F4CE-4BC0-BC9F-08016132E231}">
      <dgm:prSet/>
      <dgm:spPr/>
      <dgm:t>
        <a:bodyPr/>
        <a:lstStyle/>
        <a:p>
          <a:endParaRPr lang="en-US" dirty="0"/>
        </a:p>
      </dgm:t>
    </dgm:pt>
    <dgm:pt modelId="{C95DE699-DAF7-45E1-BB1D-FA4EF1814630}" type="parTrans" cxnId="{8B6071E9-483F-4014-AE06-AF52226312CE}">
      <dgm:prSet/>
      <dgm:spPr/>
      <dgm:t>
        <a:bodyPr/>
        <a:lstStyle/>
        <a:p>
          <a:endParaRPr lang="en-US"/>
        </a:p>
      </dgm:t>
    </dgm:pt>
    <dgm:pt modelId="{912F4457-418E-4D5E-B8EE-321D490301C9}" type="sibTrans" cxnId="{8B6071E9-483F-4014-AE06-AF52226312CE}">
      <dgm:prSet/>
      <dgm:spPr/>
      <dgm:t>
        <a:bodyPr/>
        <a:lstStyle/>
        <a:p>
          <a:endParaRPr lang="en-US"/>
        </a:p>
      </dgm:t>
    </dgm:pt>
    <dgm:pt modelId="{467890D3-5493-427B-91A7-A0023DA010A5}">
      <dgm:prSet/>
      <dgm:spPr/>
      <dgm:t>
        <a:bodyPr/>
        <a:lstStyle/>
        <a:p>
          <a:r>
            <a:rPr lang="en-US" dirty="0"/>
            <a:t>Puts less emphasis on later cash flows</a:t>
          </a:r>
        </a:p>
      </dgm:t>
    </dgm:pt>
    <dgm:pt modelId="{D83D01AA-8D11-4774-BB75-4F0C5A495B65}" type="parTrans" cxnId="{404D9662-48D1-4F97-AFA6-7DFACCBCD41D}">
      <dgm:prSet/>
      <dgm:spPr/>
      <dgm:t>
        <a:bodyPr/>
        <a:lstStyle/>
        <a:p>
          <a:endParaRPr lang="en-US"/>
        </a:p>
      </dgm:t>
    </dgm:pt>
    <dgm:pt modelId="{7CCCBF23-0C5E-452A-9D58-8202E30BEBCB}" type="sibTrans" cxnId="{404D9662-48D1-4F97-AFA6-7DFACCBCD41D}">
      <dgm:prSet/>
      <dgm:spPr/>
      <dgm:t>
        <a:bodyPr/>
        <a:lstStyle/>
        <a:p>
          <a:endParaRPr lang="en-US"/>
        </a:p>
      </dgm:t>
    </dgm:pt>
    <dgm:pt modelId="{657156FD-3FD6-4CD3-B6D0-F70209052F46}">
      <dgm:prSet/>
      <dgm:spPr/>
      <dgm:t>
        <a:bodyPr/>
        <a:lstStyle/>
        <a:p>
          <a:r>
            <a:rPr lang="en-US" dirty="0"/>
            <a:t>May require adjustments to accounting data</a:t>
          </a:r>
        </a:p>
      </dgm:t>
    </dgm:pt>
    <dgm:pt modelId="{66697402-C5FB-434C-B9DF-01BF2A0B4C6D}" type="parTrans" cxnId="{95E45564-5AA1-4369-9AD8-9C321C4231B9}">
      <dgm:prSet/>
      <dgm:spPr/>
      <dgm:t>
        <a:bodyPr/>
        <a:lstStyle/>
        <a:p>
          <a:endParaRPr lang="en-US"/>
        </a:p>
      </dgm:t>
    </dgm:pt>
    <dgm:pt modelId="{4F9A3C7D-2FC5-4369-8942-503BEC275F7E}" type="sibTrans" cxnId="{95E45564-5AA1-4369-9AD8-9C321C4231B9}">
      <dgm:prSet/>
      <dgm:spPr/>
      <dgm:t>
        <a:bodyPr/>
        <a:lstStyle/>
        <a:p>
          <a:endParaRPr lang="en-US"/>
        </a:p>
      </dgm:t>
    </dgm:pt>
    <dgm:pt modelId="{857708D8-C171-4E79-9162-CC68307DEA04}" type="pres">
      <dgm:prSet presAssocID="{84758569-E18A-47C6-B563-157F9A81184E}" presName="linear" presStyleCnt="0">
        <dgm:presLayoutVars>
          <dgm:dir/>
          <dgm:animLvl val="lvl"/>
          <dgm:resizeHandles val="exact"/>
        </dgm:presLayoutVars>
      </dgm:prSet>
      <dgm:spPr/>
    </dgm:pt>
    <dgm:pt modelId="{07516B8E-3088-4CEA-9A52-2B0E458E0BFE}" type="pres">
      <dgm:prSet presAssocID="{9650E301-2572-4876-AD74-35A23674B27A}" presName="parentLin" presStyleCnt="0"/>
      <dgm:spPr/>
    </dgm:pt>
    <dgm:pt modelId="{BD5E4D2E-DE73-4281-83A2-EDAE9360E3FF}" type="pres">
      <dgm:prSet presAssocID="{9650E301-2572-4876-AD74-35A23674B27A}" presName="parentLeftMargin" presStyleLbl="node1" presStyleIdx="0" presStyleCnt="2"/>
      <dgm:spPr/>
    </dgm:pt>
    <dgm:pt modelId="{A89EFCD0-A9A8-40BF-8198-A336EE87BC3F}" type="pres">
      <dgm:prSet presAssocID="{9650E301-2572-4876-AD74-35A23674B27A}" presName="parentText" presStyleLbl="node1" presStyleIdx="0" presStyleCnt="2" custScaleX="122523">
        <dgm:presLayoutVars>
          <dgm:chMax val="0"/>
          <dgm:bulletEnabled val="1"/>
        </dgm:presLayoutVars>
      </dgm:prSet>
      <dgm:spPr/>
    </dgm:pt>
    <dgm:pt modelId="{8DEF7B26-66BA-4529-9081-46BC5BB9654F}" type="pres">
      <dgm:prSet presAssocID="{9650E301-2572-4876-AD74-35A23674B27A}" presName="negativeSpace" presStyleCnt="0"/>
      <dgm:spPr/>
    </dgm:pt>
    <dgm:pt modelId="{066F4DFF-D965-4EA7-9B67-5DEE464D85B3}" type="pres">
      <dgm:prSet presAssocID="{9650E301-2572-4876-AD74-35A23674B27A}" presName="childText" presStyleLbl="conFgAcc1" presStyleIdx="0" presStyleCnt="2">
        <dgm:presLayoutVars>
          <dgm:bulletEnabled val="1"/>
        </dgm:presLayoutVars>
      </dgm:prSet>
      <dgm:spPr/>
    </dgm:pt>
    <dgm:pt modelId="{74D0FCBC-7E03-4544-8162-4B95B02E9EC3}" type="pres">
      <dgm:prSet presAssocID="{D9C86E0A-7FE7-4EA6-A3F1-81B73BCBCAF2}" presName="spaceBetweenRectangles" presStyleCnt="0"/>
      <dgm:spPr/>
    </dgm:pt>
    <dgm:pt modelId="{65F06C17-B447-4374-9C45-01E447A59191}" type="pres">
      <dgm:prSet presAssocID="{16EE4D4D-C43B-4ECA-8AF1-3E661D22C593}" presName="parentLin" presStyleCnt="0"/>
      <dgm:spPr/>
    </dgm:pt>
    <dgm:pt modelId="{EC935531-C417-4887-A24C-F6020D1DF122}" type="pres">
      <dgm:prSet presAssocID="{16EE4D4D-C43B-4ECA-8AF1-3E661D22C593}" presName="parentLeftMargin" presStyleLbl="node1" presStyleIdx="0" presStyleCnt="2"/>
      <dgm:spPr/>
    </dgm:pt>
    <dgm:pt modelId="{CE9C66BC-5DF6-46FF-AF2A-8677240AF757}" type="pres">
      <dgm:prSet presAssocID="{16EE4D4D-C43B-4ECA-8AF1-3E661D22C593}" presName="parentText" presStyleLbl="node1" presStyleIdx="1" presStyleCnt="2" custScaleX="119949">
        <dgm:presLayoutVars>
          <dgm:chMax val="0"/>
          <dgm:bulletEnabled val="1"/>
        </dgm:presLayoutVars>
      </dgm:prSet>
      <dgm:spPr/>
    </dgm:pt>
    <dgm:pt modelId="{0998C722-09A1-46C7-BE1E-01217A4AC8BA}" type="pres">
      <dgm:prSet presAssocID="{16EE4D4D-C43B-4ECA-8AF1-3E661D22C593}" presName="negativeSpace" presStyleCnt="0"/>
      <dgm:spPr/>
    </dgm:pt>
    <dgm:pt modelId="{F292E843-89F7-4576-96D2-DF77D5B6F1DD}" type="pres">
      <dgm:prSet presAssocID="{16EE4D4D-C43B-4ECA-8AF1-3E661D22C593}" presName="childText" presStyleLbl="conFgAcc1" presStyleIdx="1" presStyleCnt="2">
        <dgm:presLayoutVars>
          <dgm:bulletEnabled val="1"/>
        </dgm:presLayoutVars>
      </dgm:prSet>
      <dgm:spPr/>
    </dgm:pt>
  </dgm:ptLst>
  <dgm:cxnLst>
    <dgm:cxn modelId="{081E9706-534D-4725-AE59-760DC7876EFB}" type="presOf" srcId="{CD2AA10C-F4CE-4BC0-BC9F-08016132E231}" destId="{066F4DFF-D965-4EA7-9B67-5DEE464D85B3}" srcOrd="0" destOrd="2" presId="urn:microsoft.com/office/officeart/2005/8/layout/list1"/>
    <dgm:cxn modelId="{C7E9A221-B3E5-48E6-BB60-4DADC835EBCE}" type="presOf" srcId="{16EE4D4D-C43B-4ECA-8AF1-3E661D22C593}" destId="{EC935531-C417-4887-A24C-F6020D1DF122}" srcOrd="0" destOrd="0" presId="urn:microsoft.com/office/officeart/2005/8/layout/list1"/>
    <dgm:cxn modelId="{6C6C3B2C-1548-4591-A13C-47C5BB8CD1ED}" type="presOf" srcId="{467890D3-5493-427B-91A7-A0023DA010A5}" destId="{066F4DFF-D965-4EA7-9B67-5DEE464D85B3}" srcOrd="0" destOrd="1" presId="urn:microsoft.com/office/officeart/2005/8/layout/list1"/>
    <dgm:cxn modelId="{1B6AEC37-3872-44F1-B409-CFEA21B0BD24}" type="presOf" srcId="{0F6AAB9B-21F0-40ED-A920-E7C77C3D69DB}" destId="{F292E843-89F7-4576-96D2-DF77D5B6F1DD}" srcOrd="0" destOrd="0" presId="urn:microsoft.com/office/officeart/2005/8/layout/list1"/>
    <dgm:cxn modelId="{8D07C65B-54FD-4F34-8B3E-8F82BF66AD4E}" srcId="{9650E301-2572-4876-AD74-35A23674B27A}" destId="{52002A39-6650-490B-95C1-965B3230CCD3}" srcOrd="0" destOrd="0" parTransId="{9C1B7C35-6248-4934-A241-A34FF310B557}" sibTransId="{A501D958-E74E-4E35-AEE7-D8EE6EFB3CBF}"/>
    <dgm:cxn modelId="{8F5F4B60-4113-46B6-AB37-46EC9EAFFE5C}" srcId="{84758569-E18A-47C6-B563-157F9A81184E}" destId="{16EE4D4D-C43B-4ECA-8AF1-3E661D22C593}" srcOrd="1" destOrd="0" parTransId="{1725B786-1359-4629-B034-2ED6F892DB7B}" sibTransId="{91CA8E83-D001-421B-B662-4651124A90C2}"/>
    <dgm:cxn modelId="{404D9662-48D1-4F97-AFA6-7DFACCBCD41D}" srcId="{9650E301-2572-4876-AD74-35A23674B27A}" destId="{467890D3-5493-427B-91A7-A0023DA010A5}" srcOrd="1" destOrd="0" parTransId="{D83D01AA-8D11-4774-BB75-4F0C5A495B65}" sibTransId="{7CCCBF23-0C5E-452A-9D58-8202E30BEBCB}"/>
    <dgm:cxn modelId="{95E45564-5AA1-4369-9AD8-9C321C4231B9}" srcId="{16EE4D4D-C43B-4ECA-8AF1-3E661D22C593}" destId="{657156FD-3FD6-4CD3-B6D0-F70209052F46}" srcOrd="1" destOrd="0" parTransId="{66697402-C5FB-434C-B9DF-01BF2A0B4C6D}" sibTransId="{4F9A3C7D-2FC5-4369-8942-503BEC275F7E}"/>
    <dgm:cxn modelId="{BE347A51-D91C-42CE-A149-ECC35A2B7F46}" type="presOf" srcId="{52002A39-6650-490B-95C1-965B3230CCD3}" destId="{066F4DFF-D965-4EA7-9B67-5DEE464D85B3}" srcOrd="0" destOrd="0" presId="urn:microsoft.com/office/officeart/2005/8/layout/list1"/>
    <dgm:cxn modelId="{9E209371-7E0A-4CF5-BB7B-73228698C843}" type="presOf" srcId="{657156FD-3FD6-4CD3-B6D0-F70209052F46}" destId="{F292E843-89F7-4576-96D2-DF77D5B6F1DD}" srcOrd="0" destOrd="1" presId="urn:microsoft.com/office/officeart/2005/8/layout/list1"/>
    <dgm:cxn modelId="{FFA60B74-B835-48A4-9170-E11CD70A15DE}" srcId="{16EE4D4D-C43B-4ECA-8AF1-3E661D22C593}" destId="{2B54E3BE-507D-465F-8969-47E508A46A91}" srcOrd="2" destOrd="0" parTransId="{2C9C8CDE-C999-4EA6-B439-AAE16C84B9AC}" sibTransId="{5B8C50FE-65BE-409F-9745-4C62298FB9A8}"/>
    <dgm:cxn modelId="{07FD1D75-BCFB-46CB-9B2F-74F0B3CEED1F}" type="presOf" srcId="{84758569-E18A-47C6-B563-157F9A81184E}" destId="{857708D8-C171-4E79-9162-CC68307DEA04}" srcOrd="0" destOrd="0" presId="urn:microsoft.com/office/officeart/2005/8/layout/list1"/>
    <dgm:cxn modelId="{7D988956-9DAF-446C-BF9E-23CA7360C9EC}" srcId="{84758569-E18A-47C6-B563-157F9A81184E}" destId="{9650E301-2572-4876-AD74-35A23674B27A}" srcOrd="0" destOrd="0" parTransId="{52A61D71-AA01-4047-9E3A-57AC828DEF6D}" sibTransId="{D9C86E0A-7FE7-4EA6-A3F1-81B73BCBCAF2}"/>
    <dgm:cxn modelId="{EFFDFE87-3032-4CF4-89AB-019BDBB09847}" type="presOf" srcId="{9650E301-2572-4876-AD74-35A23674B27A}" destId="{BD5E4D2E-DE73-4281-83A2-EDAE9360E3FF}" srcOrd="0" destOrd="0" presId="urn:microsoft.com/office/officeart/2005/8/layout/list1"/>
    <dgm:cxn modelId="{A0EB62BE-F792-4902-AB45-5648873A154C}" type="presOf" srcId="{9650E301-2572-4876-AD74-35A23674B27A}" destId="{A89EFCD0-A9A8-40BF-8198-A336EE87BC3F}" srcOrd="1" destOrd="0" presId="urn:microsoft.com/office/officeart/2005/8/layout/list1"/>
    <dgm:cxn modelId="{2E80F9D1-314A-4E77-9B1F-0B531493D718}" type="presOf" srcId="{2B54E3BE-507D-465F-8969-47E508A46A91}" destId="{F292E843-89F7-4576-96D2-DF77D5B6F1DD}" srcOrd="0" destOrd="2" presId="urn:microsoft.com/office/officeart/2005/8/layout/list1"/>
    <dgm:cxn modelId="{EBFFB1D7-410A-41CD-933D-4782A7D13344}" type="presOf" srcId="{16EE4D4D-C43B-4ECA-8AF1-3E661D22C593}" destId="{CE9C66BC-5DF6-46FF-AF2A-8677240AF757}" srcOrd="1" destOrd="0" presId="urn:microsoft.com/office/officeart/2005/8/layout/list1"/>
    <dgm:cxn modelId="{8B6071E9-483F-4014-AE06-AF52226312CE}" srcId="{9650E301-2572-4876-AD74-35A23674B27A}" destId="{CD2AA10C-F4CE-4BC0-BC9F-08016132E231}" srcOrd="2" destOrd="0" parTransId="{C95DE699-DAF7-45E1-BB1D-FA4EF1814630}" sibTransId="{912F4457-418E-4D5E-B8EE-321D490301C9}"/>
    <dgm:cxn modelId="{0E7683F7-8930-4235-B740-336330AB3320}" srcId="{16EE4D4D-C43B-4ECA-8AF1-3E661D22C593}" destId="{0F6AAB9B-21F0-40ED-A920-E7C77C3D69DB}" srcOrd="0" destOrd="0" parTransId="{5277F48D-6AFF-4FAA-BF46-DDB4CBA23C04}" sibTransId="{992D02C8-A3A2-4B74-9DED-7486B8238B63}"/>
    <dgm:cxn modelId="{3257AB63-3662-4FF1-9DD7-0FCFA594D331}" type="presParOf" srcId="{857708D8-C171-4E79-9162-CC68307DEA04}" destId="{07516B8E-3088-4CEA-9A52-2B0E458E0BFE}" srcOrd="0" destOrd="0" presId="urn:microsoft.com/office/officeart/2005/8/layout/list1"/>
    <dgm:cxn modelId="{6F384577-50FD-4202-856B-9F1ECE108931}" type="presParOf" srcId="{07516B8E-3088-4CEA-9A52-2B0E458E0BFE}" destId="{BD5E4D2E-DE73-4281-83A2-EDAE9360E3FF}" srcOrd="0" destOrd="0" presId="urn:microsoft.com/office/officeart/2005/8/layout/list1"/>
    <dgm:cxn modelId="{93178A38-8BA8-484A-B32B-775D0819C385}" type="presParOf" srcId="{07516B8E-3088-4CEA-9A52-2B0E458E0BFE}" destId="{A89EFCD0-A9A8-40BF-8198-A336EE87BC3F}" srcOrd="1" destOrd="0" presId="urn:microsoft.com/office/officeart/2005/8/layout/list1"/>
    <dgm:cxn modelId="{99065996-8D0D-409F-B19C-FFC4E1F9AFF4}" type="presParOf" srcId="{857708D8-C171-4E79-9162-CC68307DEA04}" destId="{8DEF7B26-66BA-4529-9081-46BC5BB9654F}" srcOrd="1" destOrd="0" presId="urn:microsoft.com/office/officeart/2005/8/layout/list1"/>
    <dgm:cxn modelId="{5D61030A-EC3C-44F6-A5AA-6D80F43CF419}" type="presParOf" srcId="{857708D8-C171-4E79-9162-CC68307DEA04}" destId="{066F4DFF-D965-4EA7-9B67-5DEE464D85B3}" srcOrd="2" destOrd="0" presId="urn:microsoft.com/office/officeart/2005/8/layout/list1"/>
    <dgm:cxn modelId="{7DC68242-1440-429E-8A66-70395C4F3929}" type="presParOf" srcId="{857708D8-C171-4E79-9162-CC68307DEA04}" destId="{74D0FCBC-7E03-4544-8162-4B95B02E9EC3}" srcOrd="3" destOrd="0" presId="urn:microsoft.com/office/officeart/2005/8/layout/list1"/>
    <dgm:cxn modelId="{12D98994-488A-4511-8476-B7F93DAD45A4}" type="presParOf" srcId="{857708D8-C171-4E79-9162-CC68307DEA04}" destId="{65F06C17-B447-4374-9C45-01E447A59191}" srcOrd="4" destOrd="0" presId="urn:microsoft.com/office/officeart/2005/8/layout/list1"/>
    <dgm:cxn modelId="{BF073CD3-0D74-410A-83D4-B6E0A739794D}" type="presParOf" srcId="{65F06C17-B447-4374-9C45-01E447A59191}" destId="{EC935531-C417-4887-A24C-F6020D1DF122}" srcOrd="0" destOrd="0" presId="urn:microsoft.com/office/officeart/2005/8/layout/list1"/>
    <dgm:cxn modelId="{5369ED39-29BB-4B1F-82AB-1C422E1E1D38}" type="presParOf" srcId="{65F06C17-B447-4374-9C45-01E447A59191}" destId="{CE9C66BC-5DF6-46FF-AF2A-8677240AF757}" srcOrd="1" destOrd="0" presId="urn:microsoft.com/office/officeart/2005/8/layout/list1"/>
    <dgm:cxn modelId="{6628C7F9-19B8-42E0-990A-A8216F9EC4A6}" type="presParOf" srcId="{857708D8-C171-4E79-9162-CC68307DEA04}" destId="{0998C722-09A1-46C7-BE1E-01217A4AC8BA}" srcOrd="5" destOrd="0" presId="urn:microsoft.com/office/officeart/2005/8/layout/list1"/>
    <dgm:cxn modelId="{8DB4DE9D-BE7B-4DF0-9D48-12818C173A35}" type="presParOf" srcId="{857708D8-C171-4E79-9162-CC68307DEA04}" destId="{F292E843-89F7-4576-96D2-DF77D5B6F1DD}"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7.xml><?xml version="1.0" encoding="utf-8"?>
<dgm:dataModel xmlns:dgm="http://schemas.openxmlformats.org/drawingml/2006/diagram" xmlns:a="http://schemas.openxmlformats.org/drawingml/2006/main">
  <dgm:ptLst>
    <dgm:pt modelId="{4F044297-6C9B-47F5-95C8-40110225B03B}" type="doc">
      <dgm:prSet loTypeId="urn:microsoft.com/office/officeart/2005/8/layout/lProcess2" loCatId="list" qsTypeId="urn:microsoft.com/office/officeart/2005/8/quickstyle/simple1#1" qsCatId="simple" csTypeId="urn:microsoft.com/office/officeart/2005/8/colors/accent1_2#1" csCatId="accent1" phldr="1"/>
      <dgm:spPr/>
      <dgm:t>
        <a:bodyPr/>
        <a:lstStyle/>
        <a:p>
          <a:endParaRPr lang="en-US"/>
        </a:p>
      </dgm:t>
    </dgm:pt>
    <dgm:pt modelId="{939D4B80-E5D2-4AAA-86BA-C24812345D60}">
      <dgm:prSet/>
      <dgm:spPr/>
      <dgm:t>
        <a:bodyPr/>
        <a:lstStyle/>
        <a:p>
          <a:pPr rtl="0"/>
          <a:r>
            <a:rPr lang="en-US" b="1" dirty="0"/>
            <a:t>Transaction Related </a:t>
          </a:r>
        </a:p>
      </dgm:t>
    </dgm:pt>
    <dgm:pt modelId="{D3570D13-9AD7-41EA-90BE-3B59B4EBB63D}" type="parTrans" cxnId="{ED796737-0455-4764-BA61-4C6818668319}">
      <dgm:prSet/>
      <dgm:spPr/>
      <dgm:t>
        <a:bodyPr/>
        <a:lstStyle/>
        <a:p>
          <a:endParaRPr lang="en-US"/>
        </a:p>
      </dgm:t>
    </dgm:pt>
    <dgm:pt modelId="{FDE691E2-AB18-4A78-AE04-E70B0AA955F0}" type="sibTrans" cxnId="{ED796737-0455-4764-BA61-4C6818668319}">
      <dgm:prSet/>
      <dgm:spPr/>
      <dgm:t>
        <a:bodyPr/>
        <a:lstStyle/>
        <a:p>
          <a:endParaRPr lang="en-US"/>
        </a:p>
      </dgm:t>
    </dgm:pt>
    <dgm:pt modelId="{96C625D3-C9DB-46F6-8DFD-BC077B6AD436}">
      <dgm:prSet/>
      <dgm:spPr/>
      <dgm:t>
        <a:bodyPr/>
        <a:lstStyle/>
        <a:p>
          <a:pPr rtl="0"/>
          <a:r>
            <a:rPr lang="en-US" dirty="0"/>
            <a:t>Private financing</a:t>
          </a:r>
        </a:p>
      </dgm:t>
    </dgm:pt>
    <dgm:pt modelId="{FAFEC14E-ECB7-4FDF-A44C-BE3B120AC899}" type="parTrans" cxnId="{85F03D6A-45D5-4CA6-8F5D-939F1FAF35EA}">
      <dgm:prSet/>
      <dgm:spPr/>
      <dgm:t>
        <a:bodyPr/>
        <a:lstStyle/>
        <a:p>
          <a:endParaRPr lang="en-US"/>
        </a:p>
      </dgm:t>
    </dgm:pt>
    <dgm:pt modelId="{D7980BD8-0AE9-4FD9-BB35-6D9B00A88626}" type="sibTrans" cxnId="{85F03D6A-45D5-4CA6-8F5D-939F1FAF35EA}">
      <dgm:prSet/>
      <dgm:spPr/>
      <dgm:t>
        <a:bodyPr/>
        <a:lstStyle/>
        <a:p>
          <a:endParaRPr lang="en-US"/>
        </a:p>
      </dgm:t>
    </dgm:pt>
    <dgm:pt modelId="{32616BB8-2A7A-44B0-92D4-E3192B7605F9}">
      <dgm:prSet/>
      <dgm:spPr/>
      <dgm:t>
        <a:bodyPr/>
        <a:lstStyle/>
        <a:p>
          <a:pPr rtl="0"/>
          <a:r>
            <a:rPr lang="en-US" dirty="0"/>
            <a:t>IPOs</a:t>
          </a:r>
        </a:p>
      </dgm:t>
    </dgm:pt>
    <dgm:pt modelId="{A868BB63-6119-4B0B-BECB-F6C733289AE9}" type="parTrans" cxnId="{DEEF1E1B-0FCC-49E1-BD2B-8F67A1BDBC52}">
      <dgm:prSet/>
      <dgm:spPr/>
      <dgm:t>
        <a:bodyPr/>
        <a:lstStyle/>
        <a:p>
          <a:endParaRPr lang="en-US"/>
        </a:p>
      </dgm:t>
    </dgm:pt>
    <dgm:pt modelId="{9096EA89-873F-4FFB-96BA-B716CC83204E}" type="sibTrans" cxnId="{DEEF1E1B-0FCC-49E1-BD2B-8F67A1BDBC52}">
      <dgm:prSet/>
      <dgm:spPr/>
      <dgm:t>
        <a:bodyPr/>
        <a:lstStyle/>
        <a:p>
          <a:endParaRPr lang="en-US"/>
        </a:p>
      </dgm:t>
    </dgm:pt>
    <dgm:pt modelId="{A6ECD527-9E54-477D-B44D-DE09E5308D70}">
      <dgm:prSet/>
      <dgm:spPr/>
      <dgm:t>
        <a:bodyPr/>
        <a:lstStyle/>
        <a:p>
          <a:pPr rtl="0"/>
          <a:r>
            <a:rPr lang="en-US" dirty="0"/>
            <a:t>Acquisitions</a:t>
          </a:r>
        </a:p>
      </dgm:t>
    </dgm:pt>
    <dgm:pt modelId="{D0FE4484-9D4D-4952-A08C-6B70D56AE8F0}" type="parTrans" cxnId="{9EEB9EA1-74E0-46FC-BC2B-203084884F75}">
      <dgm:prSet/>
      <dgm:spPr/>
      <dgm:t>
        <a:bodyPr/>
        <a:lstStyle/>
        <a:p>
          <a:endParaRPr lang="en-US"/>
        </a:p>
      </dgm:t>
    </dgm:pt>
    <dgm:pt modelId="{70FB1D96-22E6-4C1B-AF2C-20E2B2B661B7}" type="sibTrans" cxnId="{9EEB9EA1-74E0-46FC-BC2B-203084884F75}">
      <dgm:prSet/>
      <dgm:spPr/>
      <dgm:t>
        <a:bodyPr/>
        <a:lstStyle/>
        <a:p>
          <a:endParaRPr lang="en-US"/>
        </a:p>
      </dgm:t>
    </dgm:pt>
    <dgm:pt modelId="{351D4B1D-5A76-418F-85F3-359EFAF5D633}">
      <dgm:prSet/>
      <dgm:spPr/>
      <dgm:t>
        <a:bodyPr/>
        <a:lstStyle/>
        <a:p>
          <a:pPr rtl="0"/>
          <a:r>
            <a:rPr lang="en-US" dirty="0"/>
            <a:t>Bankruptcy</a:t>
          </a:r>
        </a:p>
      </dgm:t>
    </dgm:pt>
    <dgm:pt modelId="{8B13E28E-5CE4-4726-9D61-3C5748EABF5F}" type="parTrans" cxnId="{DF9B8F86-CFD7-4481-A0A7-118AADDB2645}">
      <dgm:prSet/>
      <dgm:spPr/>
      <dgm:t>
        <a:bodyPr/>
        <a:lstStyle/>
        <a:p>
          <a:endParaRPr lang="en-US"/>
        </a:p>
      </dgm:t>
    </dgm:pt>
    <dgm:pt modelId="{426F1FC6-3BD7-4824-A0F8-483C7737026B}" type="sibTrans" cxnId="{DF9B8F86-CFD7-4481-A0A7-118AADDB2645}">
      <dgm:prSet/>
      <dgm:spPr/>
      <dgm:t>
        <a:bodyPr/>
        <a:lstStyle/>
        <a:p>
          <a:endParaRPr lang="en-US"/>
        </a:p>
      </dgm:t>
    </dgm:pt>
    <dgm:pt modelId="{27E7DBFA-A93F-441F-8F33-CFF72E8ED6ED}">
      <dgm:prSet/>
      <dgm:spPr/>
      <dgm:t>
        <a:bodyPr/>
        <a:lstStyle/>
        <a:p>
          <a:pPr rtl="0"/>
          <a:r>
            <a:rPr lang="en-US" dirty="0"/>
            <a:t>Compensation</a:t>
          </a:r>
        </a:p>
      </dgm:t>
    </dgm:pt>
    <dgm:pt modelId="{8B2F946B-99D8-440E-9248-86B6F21B65F3}" type="parTrans" cxnId="{88A2CFCA-4FB1-47F5-98F9-1495989C1173}">
      <dgm:prSet/>
      <dgm:spPr/>
      <dgm:t>
        <a:bodyPr/>
        <a:lstStyle/>
        <a:p>
          <a:endParaRPr lang="en-US"/>
        </a:p>
      </dgm:t>
    </dgm:pt>
    <dgm:pt modelId="{3026B090-180E-49D4-971B-2A77FDF26114}" type="sibTrans" cxnId="{88A2CFCA-4FB1-47F5-98F9-1495989C1173}">
      <dgm:prSet/>
      <dgm:spPr/>
      <dgm:t>
        <a:bodyPr/>
        <a:lstStyle/>
        <a:p>
          <a:endParaRPr lang="en-US"/>
        </a:p>
      </dgm:t>
    </dgm:pt>
    <dgm:pt modelId="{17D15D58-1DD2-43A7-97E3-1CC5455A0000}">
      <dgm:prSet/>
      <dgm:spPr/>
      <dgm:t>
        <a:bodyPr/>
        <a:lstStyle/>
        <a:p>
          <a:pPr rtl="0"/>
          <a:r>
            <a:rPr lang="en-US" b="1" dirty="0"/>
            <a:t>Compliance Related</a:t>
          </a:r>
        </a:p>
      </dgm:t>
    </dgm:pt>
    <dgm:pt modelId="{E8E4CF27-09A7-45E3-B33D-41986519B2B2}" type="parTrans" cxnId="{30862199-F217-4EBC-BCC5-7E0DC0E44F94}">
      <dgm:prSet/>
      <dgm:spPr/>
      <dgm:t>
        <a:bodyPr/>
        <a:lstStyle/>
        <a:p>
          <a:endParaRPr lang="en-US"/>
        </a:p>
      </dgm:t>
    </dgm:pt>
    <dgm:pt modelId="{82F5007A-41E1-453E-B3A2-829FEEDF35DE}" type="sibTrans" cxnId="{30862199-F217-4EBC-BCC5-7E0DC0E44F94}">
      <dgm:prSet/>
      <dgm:spPr/>
      <dgm:t>
        <a:bodyPr/>
        <a:lstStyle/>
        <a:p>
          <a:endParaRPr lang="en-US"/>
        </a:p>
      </dgm:t>
    </dgm:pt>
    <dgm:pt modelId="{0AB0F049-879A-4999-9781-3600CF121C5B}">
      <dgm:prSet/>
      <dgm:spPr/>
      <dgm:t>
        <a:bodyPr/>
        <a:lstStyle/>
        <a:p>
          <a:pPr rtl="0"/>
          <a:r>
            <a:rPr lang="en-US" dirty="0"/>
            <a:t>Financial reporting </a:t>
          </a:r>
        </a:p>
      </dgm:t>
    </dgm:pt>
    <dgm:pt modelId="{CD6684C8-AA04-4233-87AE-F2DDD55B4689}" type="parTrans" cxnId="{69B1E9D8-75B1-41C5-9BE4-8461A4337929}">
      <dgm:prSet/>
      <dgm:spPr/>
      <dgm:t>
        <a:bodyPr/>
        <a:lstStyle/>
        <a:p>
          <a:endParaRPr lang="en-US"/>
        </a:p>
      </dgm:t>
    </dgm:pt>
    <dgm:pt modelId="{F38530EF-5942-4C7E-9B3C-EF250C3821F0}" type="sibTrans" cxnId="{69B1E9D8-75B1-41C5-9BE4-8461A4337929}">
      <dgm:prSet/>
      <dgm:spPr/>
      <dgm:t>
        <a:bodyPr/>
        <a:lstStyle/>
        <a:p>
          <a:endParaRPr lang="en-US"/>
        </a:p>
      </dgm:t>
    </dgm:pt>
    <dgm:pt modelId="{3AD6BD1A-0F52-4F14-93CB-508DA416AC3C}">
      <dgm:prSet/>
      <dgm:spPr/>
      <dgm:t>
        <a:bodyPr/>
        <a:lstStyle/>
        <a:p>
          <a:pPr rtl="0"/>
          <a:r>
            <a:rPr lang="en-US" dirty="0"/>
            <a:t>Tax reporting</a:t>
          </a:r>
        </a:p>
      </dgm:t>
    </dgm:pt>
    <dgm:pt modelId="{4A5C583E-9A4E-4DF6-83D8-CDADEC899DAC}" type="parTrans" cxnId="{C05D0CAC-B92B-4589-9819-21A63A13828D}">
      <dgm:prSet/>
      <dgm:spPr/>
      <dgm:t>
        <a:bodyPr/>
        <a:lstStyle/>
        <a:p>
          <a:endParaRPr lang="en-US"/>
        </a:p>
      </dgm:t>
    </dgm:pt>
    <dgm:pt modelId="{7F02A1C7-763E-4C4D-80B1-7F87961B78A5}" type="sibTrans" cxnId="{C05D0CAC-B92B-4589-9819-21A63A13828D}">
      <dgm:prSet/>
      <dgm:spPr/>
      <dgm:t>
        <a:bodyPr/>
        <a:lstStyle/>
        <a:p>
          <a:endParaRPr lang="en-US"/>
        </a:p>
      </dgm:t>
    </dgm:pt>
    <dgm:pt modelId="{61B2F7EB-2941-4595-B3AD-85E1D9EE5F6F}">
      <dgm:prSet/>
      <dgm:spPr/>
      <dgm:t>
        <a:bodyPr/>
        <a:lstStyle/>
        <a:p>
          <a:pPr rtl="0"/>
          <a:r>
            <a:rPr lang="en-US" b="1" dirty="0"/>
            <a:t>Litigation Related</a:t>
          </a:r>
        </a:p>
      </dgm:t>
    </dgm:pt>
    <dgm:pt modelId="{3D27E8C0-3DD4-4B3D-B2F8-FAB6F3411F11}" type="parTrans" cxnId="{B323CE14-0732-4072-8506-31D7043E9E10}">
      <dgm:prSet/>
      <dgm:spPr/>
      <dgm:t>
        <a:bodyPr/>
        <a:lstStyle/>
        <a:p>
          <a:endParaRPr lang="en-US"/>
        </a:p>
      </dgm:t>
    </dgm:pt>
    <dgm:pt modelId="{4ECCB708-0B01-420C-A972-72186D81138E}" type="sibTrans" cxnId="{B323CE14-0732-4072-8506-31D7043E9E10}">
      <dgm:prSet/>
      <dgm:spPr/>
      <dgm:t>
        <a:bodyPr/>
        <a:lstStyle/>
        <a:p>
          <a:endParaRPr lang="en-US"/>
        </a:p>
      </dgm:t>
    </dgm:pt>
    <dgm:pt modelId="{CB655F7F-2B37-4AE5-B894-450010D7C8D7}">
      <dgm:prSet/>
      <dgm:spPr/>
      <dgm:t>
        <a:bodyPr/>
        <a:lstStyle/>
        <a:p>
          <a:pPr rtl="0"/>
          <a:r>
            <a:rPr lang="en-US" dirty="0"/>
            <a:t>Damages</a:t>
          </a:r>
        </a:p>
      </dgm:t>
    </dgm:pt>
    <dgm:pt modelId="{CC557E33-C010-4B12-A486-534964C5E6BF}" type="parTrans" cxnId="{3C06E7DB-D0E4-49A4-A494-D481F162FF5A}">
      <dgm:prSet/>
      <dgm:spPr/>
      <dgm:t>
        <a:bodyPr/>
        <a:lstStyle/>
        <a:p>
          <a:endParaRPr lang="en-US"/>
        </a:p>
      </dgm:t>
    </dgm:pt>
    <dgm:pt modelId="{8076A31B-7FFE-4023-8658-8A4DC41DB8BD}" type="sibTrans" cxnId="{3C06E7DB-D0E4-49A4-A494-D481F162FF5A}">
      <dgm:prSet/>
      <dgm:spPr/>
      <dgm:t>
        <a:bodyPr/>
        <a:lstStyle/>
        <a:p>
          <a:endParaRPr lang="en-US"/>
        </a:p>
      </dgm:t>
    </dgm:pt>
    <dgm:pt modelId="{D010313D-CD60-4432-BA3A-F7044A3F7D33}">
      <dgm:prSet/>
      <dgm:spPr/>
      <dgm:t>
        <a:bodyPr/>
        <a:lstStyle/>
        <a:p>
          <a:pPr rtl="0"/>
          <a:r>
            <a:rPr lang="en-US" dirty="0"/>
            <a:t>Lost profits</a:t>
          </a:r>
        </a:p>
      </dgm:t>
    </dgm:pt>
    <dgm:pt modelId="{5BAF56CD-18A9-44F9-B8ED-13B47A4FB0E0}" type="parTrans" cxnId="{A731BFBA-AA25-442D-B934-4A718F82A48A}">
      <dgm:prSet/>
      <dgm:spPr/>
      <dgm:t>
        <a:bodyPr/>
        <a:lstStyle/>
        <a:p>
          <a:endParaRPr lang="en-US"/>
        </a:p>
      </dgm:t>
    </dgm:pt>
    <dgm:pt modelId="{1F201F97-33F1-4FD4-9054-E472E11ED83A}" type="sibTrans" cxnId="{A731BFBA-AA25-442D-B934-4A718F82A48A}">
      <dgm:prSet/>
      <dgm:spPr/>
      <dgm:t>
        <a:bodyPr/>
        <a:lstStyle/>
        <a:p>
          <a:endParaRPr lang="en-US"/>
        </a:p>
      </dgm:t>
    </dgm:pt>
    <dgm:pt modelId="{1E1948ED-EFC1-470A-8D80-A20FB08EDF3D}">
      <dgm:prSet/>
      <dgm:spPr/>
      <dgm:t>
        <a:bodyPr/>
        <a:lstStyle/>
        <a:p>
          <a:pPr rtl="0"/>
          <a:r>
            <a:rPr lang="en-US" dirty="0"/>
            <a:t>Shareholder disputes</a:t>
          </a:r>
        </a:p>
      </dgm:t>
    </dgm:pt>
    <dgm:pt modelId="{EEAE91E6-9850-410B-A250-EC2F71810750}" type="parTrans" cxnId="{9F491FB7-A938-4F03-9824-8112BD48C714}">
      <dgm:prSet/>
      <dgm:spPr/>
      <dgm:t>
        <a:bodyPr/>
        <a:lstStyle/>
        <a:p>
          <a:endParaRPr lang="en-US"/>
        </a:p>
      </dgm:t>
    </dgm:pt>
    <dgm:pt modelId="{044F38C2-7C35-4830-84F3-625125E1A91B}" type="sibTrans" cxnId="{9F491FB7-A938-4F03-9824-8112BD48C714}">
      <dgm:prSet/>
      <dgm:spPr/>
      <dgm:t>
        <a:bodyPr/>
        <a:lstStyle/>
        <a:p>
          <a:endParaRPr lang="en-US"/>
        </a:p>
      </dgm:t>
    </dgm:pt>
    <dgm:pt modelId="{9567238C-57FE-4075-8D92-65BA3CDB0D70}" type="pres">
      <dgm:prSet presAssocID="{4F044297-6C9B-47F5-95C8-40110225B03B}" presName="theList" presStyleCnt="0">
        <dgm:presLayoutVars>
          <dgm:dir/>
          <dgm:animLvl val="lvl"/>
          <dgm:resizeHandles val="exact"/>
        </dgm:presLayoutVars>
      </dgm:prSet>
      <dgm:spPr/>
    </dgm:pt>
    <dgm:pt modelId="{D1F9B8FA-5F02-4073-AC2F-4949931C0532}" type="pres">
      <dgm:prSet presAssocID="{939D4B80-E5D2-4AAA-86BA-C24812345D60}" presName="compNode" presStyleCnt="0"/>
      <dgm:spPr/>
    </dgm:pt>
    <dgm:pt modelId="{D2B78058-5207-4C63-A440-F2FFAD5C9430}" type="pres">
      <dgm:prSet presAssocID="{939D4B80-E5D2-4AAA-86BA-C24812345D60}" presName="aNode" presStyleLbl="bgShp" presStyleIdx="0" presStyleCnt="3"/>
      <dgm:spPr/>
    </dgm:pt>
    <dgm:pt modelId="{D7B5EFD4-28FF-4B3D-AF28-AFA6B1285D99}" type="pres">
      <dgm:prSet presAssocID="{939D4B80-E5D2-4AAA-86BA-C24812345D60}" presName="textNode" presStyleLbl="bgShp" presStyleIdx="0" presStyleCnt="3"/>
      <dgm:spPr/>
    </dgm:pt>
    <dgm:pt modelId="{3E772E24-74CF-44BF-B7CD-09E6E370BC6A}" type="pres">
      <dgm:prSet presAssocID="{939D4B80-E5D2-4AAA-86BA-C24812345D60}" presName="compChildNode" presStyleCnt="0"/>
      <dgm:spPr/>
    </dgm:pt>
    <dgm:pt modelId="{8C3E01F1-7927-4FF8-8031-A4623A8BFBBB}" type="pres">
      <dgm:prSet presAssocID="{939D4B80-E5D2-4AAA-86BA-C24812345D60}" presName="theInnerList" presStyleCnt="0"/>
      <dgm:spPr/>
    </dgm:pt>
    <dgm:pt modelId="{061DADD1-5127-4D67-8389-CC5A3C443E13}" type="pres">
      <dgm:prSet presAssocID="{96C625D3-C9DB-46F6-8DFD-BC077B6AD436}" presName="childNode" presStyleLbl="node1" presStyleIdx="0" presStyleCnt="10">
        <dgm:presLayoutVars>
          <dgm:bulletEnabled val="1"/>
        </dgm:presLayoutVars>
      </dgm:prSet>
      <dgm:spPr/>
    </dgm:pt>
    <dgm:pt modelId="{C0C1AB99-A29F-46F6-839B-086D8AAC2417}" type="pres">
      <dgm:prSet presAssocID="{96C625D3-C9DB-46F6-8DFD-BC077B6AD436}" presName="aSpace2" presStyleCnt="0"/>
      <dgm:spPr/>
    </dgm:pt>
    <dgm:pt modelId="{83F5844A-483F-4B6E-BEDB-F846D309080E}" type="pres">
      <dgm:prSet presAssocID="{32616BB8-2A7A-44B0-92D4-E3192B7605F9}" presName="childNode" presStyleLbl="node1" presStyleIdx="1" presStyleCnt="10">
        <dgm:presLayoutVars>
          <dgm:bulletEnabled val="1"/>
        </dgm:presLayoutVars>
      </dgm:prSet>
      <dgm:spPr/>
    </dgm:pt>
    <dgm:pt modelId="{DC5F01FD-6250-4E9D-88F6-DA1A01FD1AB0}" type="pres">
      <dgm:prSet presAssocID="{32616BB8-2A7A-44B0-92D4-E3192B7605F9}" presName="aSpace2" presStyleCnt="0"/>
      <dgm:spPr/>
    </dgm:pt>
    <dgm:pt modelId="{6C65BC4B-DD6E-4078-9E42-9433037830B6}" type="pres">
      <dgm:prSet presAssocID="{A6ECD527-9E54-477D-B44D-DE09E5308D70}" presName="childNode" presStyleLbl="node1" presStyleIdx="2" presStyleCnt="10">
        <dgm:presLayoutVars>
          <dgm:bulletEnabled val="1"/>
        </dgm:presLayoutVars>
      </dgm:prSet>
      <dgm:spPr/>
    </dgm:pt>
    <dgm:pt modelId="{3A812066-8CA2-418F-A941-9E9375E2492A}" type="pres">
      <dgm:prSet presAssocID="{A6ECD527-9E54-477D-B44D-DE09E5308D70}" presName="aSpace2" presStyleCnt="0"/>
      <dgm:spPr/>
    </dgm:pt>
    <dgm:pt modelId="{0C333D63-FAAF-4CD3-BB0D-D10C32E12D8B}" type="pres">
      <dgm:prSet presAssocID="{351D4B1D-5A76-418F-85F3-359EFAF5D633}" presName="childNode" presStyleLbl="node1" presStyleIdx="3" presStyleCnt="10">
        <dgm:presLayoutVars>
          <dgm:bulletEnabled val="1"/>
        </dgm:presLayoutVars>
      </dgm:prSet>
      <dgm:spPr/>
    </dgm:pt>
    <dgm:pt modelId="{9A334CE3-AF39-4A9A-8E58-028325961B04}" type="pres">
      <dgm:prSet presAssocID="{351D4B1D-5A76-418F-85F3-359EFAF5D633}" presName="aSpace2" presStyleCnt="0"/>
      <dgm:spPr/>
    </dgm:pt>
    <dgm:pt modelId="{AB063801-4EC5-4709-9662-C7AB1A83F969}" type="pres">
      <dgm:prSet presAssocID="{27E7DBFA-A93F-441F-8F33-CFF72E8ED6ED}" presName="childNode" presStyleLbl="node1" presStyleIdx="4" presStyleCnt="10">
        <dgm:presLayoutVars>
          <dgm:bulletEnabled val="1"/>
        </dgm:presLayoutVars>
      </dgm:prSet>
      <dgm:spPr/>
    </dgm:pt>
    <dgm:pt modelId="{0B4DE1D5-64E9-4626-8D77-550A60B67B0B}" type="pres">
      <dgm:prSet presAssocID="{939D4B80-E5D2-4AAA-86BA-C24812345D60}" presName="aSpace" presStyleCnt="0"/>
      <dgm:spPr/>
    </dgm:pt>
    <dgm:pt modelId="{4357858B-CD68-453C-A038-0A5618B587BA}" type="pres">
      <dgm:prSet presAssocID="{17D15D58-1DD2-43A7-97E3-1CC5455A0000}" presName="compNode" presStyleCnt="0"/>
      <dgm:spPr/>
    </dgm:pt>
    <dgm:pt modelId="{897CCAA1-09B5-4443-A497-3792894D537F}" type="pres">
      <dgm:prSet presAssocID="{17D15D58-1DD2-43A7-97E3-1CC5455A0000}" presName="aNode" presStyleLbl="bgShp" presStyleIdx="1" presStyleCnt="3"/>
      <dgm:spPr/>
    </dgm:pt>
    <dgm:pt modelId="{F2BB8D06-7B1D-4A56-A906-9A25262C7C81}" type="pres">
      <dgm:prSet presAssocID="{17D15D58-1DD2-43A7-97E3-1CC5455A0000}" presName="textNode" presStyleLbl="bgShp" presStyleIdx="1" presStyleCnt="3"/>
      <dgm:spPr/>
    </dgm:pt>
    <dgm:pt modelId="{B834480C-D81A-4B20-8C4A-D968F23E1BFF}" type="pres">
      <dgm:prSet presAssocID="{17D15D58-1DD2-43A7-97E3-1CC5455A0000}" presName="compChildNode" presStyleCnt="0"/>
      <dgm:spPr/>
    </dgm:pt>
    <dgm:pt modelId="{51EC1744-D5B1-4F96-8864-93972B23B1F0}" type="pres">
      <dgm:prSet presAssocID="{17D15D58-1DD2-43A7-97E3-1CC5455A0000}" presName="theInnerList" presStyleCnt="0"/>
      <dgm:spPr/>
    </dgm:pt>
    <dgm:pt modelId="{119CD829-372B-4B70-8845-78791450B13F}" type="pres">
      <dgm:prSet presAssocID="{0AB0F049-879A-4999-9781-3600CF121C5B}" presName="childNode" presStyleLbl="node1" presStyleIdx="5" presStyleCnt="10">
        <dgm:presLayoutVars>
          <dgm:bulletEnabled val="1"/>
        </dgm:presLayoutVars>
      </dgm:prSet>
      <dgm:spPr/>
    </dgm:pt>
    <dgm:pt modelId="{F2DCFF62-055F-4542-A633-B1FC8DFB5158}" type="pres">
      <dgm:prSet presAssocID="{0AB0F049-879A-4999-9781-3600CF121C5B}" presName="aSpace2" presStyleCnt="0"/>
      <dgm:spPr/>
    </dgm:pt>
    <dgm:pt modelId="{C01BE57D-DA39-4629-BFC8-52D175165ECF}" type="pres">
      <dgm:prSet presAssocID="{3AD6BD1A-0F52-4F14-93CB-508DA416AC3C}" presName="childNode" presStyleLbl="node1" presStyleIdx="6" presStyleCnt="10">
        <dgm:presLayoutVars>
          <dgm:bulletEnabled val="1"/>
        </dgm:presLayoutVars>
      </dgm:prSet>
      <dgm:spPr/>
    </dgm:pt>
    <dgm:pt modelId="{3EE6415D-2D9A-4222-9921-141DB6CB931A}" type="pres">
      <dgm:prSet presAssocID="{17D15D58-1DD2-43A7-97E3-1CC5455A0000}" presName="aSpace" presStyleCnt="0"/>
      <dgm:spPr/>
    </dgm:pt>
    <dgm:pt modelId="{F70D9F35-AD81-47BF-A854-DBC6B8B056D1}" type="pres">
      <dgm:prSet presAssocID="{61B2F7EB-2941-4595-B3AD-85E1D9EE5F6F}" presName="compNode" presStyleCnt="0"/>
      <dgm:spPr/>
    </dgm:pt>
    <dgm:pt modelId="{19B8AA08-80DC-4DEB-8ADC-CB9A9EDF0C72}" type="pres">
      <dgm:prSet presAssocID="{61B2F7EB-2941-4595-B3AD-85E1D9EE5F6F}" presName="aNode" presStyleLbl="bgShp" presStyleIdx="2" presStyleCnt="3"/>
      <dgm:spPr/>
    </dgm:pt>
    <dgm:pt modelId="{74FD3858-CC19-4D18-9A20-943BCC13AFC2}" type="pres">
      <dgm:prSet presAssocID="{61B2F7EB-2941-4595-B3AD-85E1D9EE5F6F}" presName="textNode" presStyleLbl="bgShp" presStyleIdx="2" presStyleCnt="3"/>
      <dgm:spPr/>
    </dgm:pt>
    <dgm:pt modelId="{C6E9DA4E-246B-4FEE-A189-DC9996569378}" type="pres">
      <dgm:prSet presAssocID="{61B2F7EB-2941-4595-B3AD-85E1D9EE5F6F}" presName="compChildNode" presStyleCnt="0"/>
      <dgm:spPr/>
    </dgm:pt>
    <dgm:pt modelId="{F00DB787-A276-462D-9397-194FAFE3E02E}" type="pres">
      <dgm:prSet presAssocID="{61B2F7EB-2941-4595-B3AD-85E1D9EE5F6F}" presName="theInnerList" presStyleCnt="0"/>
      <dgm:spPr/>
    </dgm:pt>
    <dgm:pt modelId="{D6D25657-CE59-42D2-8537-47EE10040064}" type="pres">
      <dgm:prSet presAssocID="{CB655F7F-2B37-4AE5-B894-450010D7C8D7}" presName="childNode" presStyleLbl="node1" presStyleIdx="7" presStyleCnt="10">
        <dgm:presLayoutVars>
          <dgm:bulletEnabled val="1"/>
        </dgm:presLayoutVars>
      </dgm:prSet>
      <dgm:spPr/>
    </dgm:pt>
    <dgm:pt modelId="{2573E1E7-2F08-4648-9F1C-0EDFC5B87035}" type="pres">
      <dgm:prSet presAssocID="{CB655F7F-2B37-4AE5-B894-450010D7C8D7}" presName="aSpace2" presStyleCnt="0"/>
      <dgm:spPr/>
    </dgm:pt>
    <dgm:pt modelId="{4B4313E1-5FD9-4E88-95A5-D8BC32DAF0FA}" type="pres">
      <dgm:prSet presAssocID="{D010313D-CD60-4432-BA3A-F7044A3F7D33}" presName="childNode" presStyleLbl="node1" presStyleIdx="8" presStyleCnt="10">
        <dgm:presLayoutVars>
          <dgm:bulletEnabled val="1"/>
        </dgm:presLayoutVars>
      </dgm:prSet>
      <dgm:spPr/>
    </dgm:pt>
    <dgm:pt modelId="{B9D5945F-43A3-414B-9AC3-29E56080BE9E}" type="pres">
      <dgm:prSet presAssocID="{D010313D-CD60-4432-BA3A-F7044A3F7D33}" presName="aSpace2" presStyleCnt="0"/>
      <dgm:spPr/>
    </dgm:pt>
    <dgm:pt modelId="{E8382FCA-822E-4CC3-A1E6-0136BDA81D93}" type="pres">
      <dgm:prSet presAssocID="{1E1948ED-EFC1-470A-8D80-A20FB08EDF3D}" presName="childNode" presStyleLbl="node1" presStyleIdx="9" presStyleCnt="10">
        <dgm:presLayoutVars>
          <dgm:bulletEnabled val="1"/>
        </dgm:presLayoutVars>
      </dgm:prSet>
      <dgm:spPr/>
    </dgm:pt>
  </dgm:ptLst>
  <dgm:cxnLst>
    <dgm:cxn modelId="{E902F803-61DD-465A-B795-C9256C562FA9}" type="presOf" srcId="{17D15D58-1DD2-43A7-97E3-1CC5455A0000}" destId="{897CCAA1-09B5-4443-A497-3792894D537F}" srcOrd="0" destOrd="0" presId="urn:microsoft.com/office/officeart/2005/8/layout/lProcess2"/>
    <dgm:cxn modelId="{16D39808-1C5C-416A-BC7E-3CE9B4A44C26}" type="presOf" srcId="{27E7DBFA-A93F-441F-8F33-CFF72E8ED6ED}" destId="{AB063801-4EC5-4709-9662-C7AB1A83F969}" srcOrd="0" destOrd="0" presId="urn:microsoft.com/office/officeart/2005/8/layout/lProcess2"/>
    <dgm:cxn modelId="{B323CE14-0732-4072-8506-31D7043E9E10}" srcId="{4F044297-6C9B-47F5-95C8-40110225B03B}" destId="{61B2F7EB-2941-4595-B3AD-85E1D9EE5F6F}" srcOrd="2" destOrd="0" parTransId="{3D27E8C0-3DD4-4B3D-B2F8-FAB6F3411F11}" sibTransId="{4ECCB708-0B01-420C-A972-72186D81138E}"/>
    <dgm:cxn modelId="{D9580018-D647-4945-BC30-DD3D11B2EF05}" type="presOf" srcId="{A6ECD527-9E54-477D-B44D-DE09E5308D70}" destId="{6C65BC4B-DD6E-4078-9E42-9433037830B6}" srcOrd="0" destOrd="0" presId="urn:microsoft.com/office/officeart/2005/8/layout/lProcess2"/>
    <dgm:cxn modelId="{DEEF1E1B-0FCC-49E1-BD2B-8F67A1BDBC52}" srcId="{939D4B80-E5D2-4AAA-86BA-C24812345D60}" destId="{32616BB8-2A7A-44B0-92D4-E3192B7605F9}" srcOrd="1" destOrd="0" parTransId="{A868BB63-6119-4B0B-BECB-F6C733289AE9}" sibTransId="{9096EA89-873F-4FFB-96BA-B716CC83204E}"/>
    <dgm:cxn modelId="{726AB61B-75A5-4C32-AD22-6DEBBE752476}" type="presOf" srcId="{0AB0F049-879A-4999-9781-3600CF121C5B}" destId="{119CD829-372B-4B70-8845-78791450B13F}" srcOrd="0" destOrd="0" presId="urn:microsoft.com/office/officeart/2005/8/layout/lProcess2"/>
    <dgm:cxn modelId="{31A2E11F-6D86-4705-94A7-CF93B1ADF9C9}" type="presOf" srcId="{351D4B1D-5A76-418F-85F3-359EFAF5D633}" destId="{0C333D63-FAAF-4CD3-BB0D-D10C32E12D8B}" srcOrd="0" destOrd="0" presId="urn:microsoft.com/office/officeart/2005/8/layout/lProcess2"/>
    <dgm:cxn modelId="{21BE4B34-F0EC-4A28-AF7B-9A98739A670A}" type="presOf" srcId="{D010313D-CD60-4432-BA3A-F7044A3F7D33}" destId="{4B4313E1-5FD9-4E88-95A5-D8BC32DAF0FA}" srcOrd="0" destOrd="0" presId="urn:microsoft.com/office/officeart/2005/8/layout/lProcess2"/>
    <dgm:cxn modelId="{44D7C236-41AC-43BC-A355-F37F88BD6D0E}" type="presOf" srcId="{17D15D58-1DD2-43A7-97E3-1CC5455A0000}" destId="{F2BB8D06-7B1D-4A56-A906-9A25262C7C81}" srcOrd="1" destOrd="0" presId="urn:microsoft.com/office/officeart/2005/8/layout/lProcess2"/>
    <dgm:cxn modelId="{ED796737-0455-4764-BA61-4C6818668319}" srcId="{4F044297-6C9B-47F5-95C8-40110225B03B}" destId="{939D4B80-E5D2-4AAA-86BA-C24812345D60}" srcOrd="0" destOrd="0" parTransId="{D3570D13-9AD7-41EA-90BE-3B59B4EBB63D}" sibTransId="{FDE691E2-AB18-4A78-AE04-E70B0AA955F0}"/>
    <dgm:cxn modelId="{3C8C3442-2CD8-4489-993D-7A767A51FBC9}" type="presOf" srcId="{1E1948ED-EFC1-470A-8D80-A20FB08EDF3D}" destId="{E8382FCA-822E-4CC3-A1E6-0136BDA81D93}" srcOrd="0" destOrd="0" presId="urn:microsoft.com/office/officeart/2005/8/layout/lProcess2"/>
    <dgm:cxn modelId="{574F8143-E06D-425B-AEF2-FF793FF7E938}" type="presOf" srcId="{61B2F7EB-2941-4595-B3AD-85E1D9EE5F6F}" destId="{19B8AA08-80DC-4DEB-8ADC-CB9A9EDF0C72}" srcOrd="0" destOrd="0" presId="urn:microsoft.com/office/officeart/2005/8/layout/lProcess2"/>
    <dgm:cxn modelId="{5CF1026A-3CA3-43D8-AD30-D12A97D3638D}" type="presOf" srcId="{32616BB8-2A7A-44B0-92D4-E3192B7605F9}" destId="{83F5844A-483F-4B6E-BEDB-F846D309080E}" srcOrd="0" destOrd="0" presId="urn:microsoft.com/office/officeart/2005/8/layout/lProcess2"/>
    <dgm:cxn modelId="{85F03D6A-45D5-4CA6-8F5D-939F1FAF35EA}" srcId="{939D4B80-E5D2-4AAA-86BA-C24812345D60}" destId="{96C625D3-C9DB-46F6-8DFD-BC077B6AD436}" srcOrd="0" destOrd="0" parTransId="{FAFEC14E-ECB7-4FDF-A44C-BE3B120AC899}" sibTransId="{D7980BD8-0AE9-4FD9-BB35-6D9B00A88626}"/>
    <dgm:cxn modelId="{B938C278-068F-4F5C-8B5C-B6377B24064C}" type="presOf" srcId="{939D4B80-E5D2-4AAA-86BA-C24812345D60}" destId="{D2B78058-5207-4C63-A440-F2FFAD5C9430}" srcOrd="0" destOrd="0" presId="urn:microsoft.com/office/officeart/2005/8/layout/lProcess2"/>
    <dgm:cxn modelId="{1A19FE58-2B73-47A0-9094-59789C394CB3}" type="presOf" srcId="{96C625D3-C9DB-46F6-8DFD-BC077B6AD436}" destId="{061DADD1-5127-4D67-8389-CC5A3C443E13}" srcOrd="0" destOrd="0" presId="urn:microsoft.com/office/officeart/2005/8/layout/lProcess2"/>
    <dgm:cxn modelId="{AD78075A-7004-4D90-B4C2-7D9200D840E2}" type="presOf" srcId="{939D4B80-E5D2-4AAA-86BA-C24812345D60}" destId="{D7B5EFD4-28FF-4B3D-AF28-AFA6B1285D99}" srcOrd="1" destOrd="0" presId="urn:microsoft.com/office/officeart/2005/8/layout/lProcess2"/>
    <dgm:cxn modelId="{DF9B8F86-CFD7-4481-A0A7-118AADDB2645}" srcId="{939D4B80-E5D2-4AAA-86BA-C24812345D60}" destId="{351D4B1D-5A76-418F-85F3-359EFAF5D633}" srcOrd="3" destOrd="0" parTransId="{8B13E28E-5CE4-4726-9D61-3C5748EABF5F}" sibTransId="{426F1FC6-3BD7-4824-A0F8-483C7737026B}"/>
    <dgm:cxn modelId="{30862199-F217-4EBC-BCC5-7E0DC0E44F94}" srcId="{4F044297-6C9B-47F5-95C8-40110225B03B}" destId="{17D15D58-1DD2-43A7-97E3-1CC5455A0000}" srcOrd="1" destOrd="0" parTransId="{E8E4CF27-09A7-45E3-B33D-41986519B2B2}" sibTransId="{82F5007A-41E1-453E-B3A2-829FEEDF35DE}"/>
    <dgm:cxn modelId="{AAB2479B-01EC-4EBC-B68F-F306B0620DEE}" type="presOf" srcId="{CB655F7F-2B37-4AE5-B894-450010D7C8D7}" destId="{D6D25657-CE59-42D2-8537-47EE10040064}" srcOrd="0" destOrd="0" presId="urn:microsoft.com/office/officeart/2005/8/layout/lProcess2"/>
    <dgm:cxn modelId="{9EEB9EA1-74E0-46FC-BC2B-203084884F75}" srcId="{939D4B80-E5D2-4AAA-86BA-C24812345D60}" destId="{A6ECD527-9E54-477D-B44D-DE09E5308D70}" srcOrd="2" destOrd="0" parTransId="{D0FE4484-9D4D-4952-A08C-6B70D56AE8F0}" sibTransId="{70FB1D96-22E6-4C1B-AF2C-20E2B2B661B7}"/>
    <dgm:cxn modelId="{F63355A2-BF26-4107-A272-A38858ED71E6}" type="presOf" srcId="{4F044297-6C9B-47F5-95C8-40110225B03B}" destId="{9567238C-57FE-4075-8D92-65BA3CDB0D70}" srcOrd="0" destOrd="0" presId="urn:microsoft.com/office/officeart/2005/8/layout/lProcess2"/>
    <dgm:cxn modelId="{C05D0CAC-B92B-4589-9819-21A63A13828D}" srcId="{17D15D58-1DD2-43A7-97E3-1CC5455A0000}" destId="{3AD6BD1A-0F52-4F14-93CB-508DA416AC3C}" srcOrd="1" destOrd="0" parTransId="{4A5C583E-9A4E-4DF6-83D8-CDADEC899DAC}" sibTransId="{7F02A1C7-763E-4C4D-80B1-7F87961B78A5}"/>
    <dgm:cxn modelId="{9F491FB7-A938-4F03-9824-8112BD48C714}" srcId="{61B2F7EB-2941-4595-B3AD-85E1D9EE5F6F}" destId="{1E1948ED-EFC1-470A-8D80-A20FB08EDF3D}" srcOrd="2" destOrd="0" parTransId="{EEAE91E6-9850-410B-A250-EC2F71810750}" sibTransId="{044F38C2-7C35-4830-84F3-625125E1A91B}"/>
    <dgm:cxn modelId="{A731BFBA-AA25-442D-B934-4A718F82A48A}" srcId="{61B2F7EB-2941-4595-B3AD-85E1D9EE5F6F}" destId="{D010313D-CD60-4432-BA3A-F7044A3F7D33}" srcOrd="1" destOrd="0" parTransId="{5BAF56CD-18A9-44F9-B8ED-13B47A4FB0E0}" sibTransId="{1F201F97-33F1-4FD4-9054-E472E11ED83A}"/>
    <dgm:cxn modelId="{B07402BB-C964-4EA1-8F7E-324CA7DB767A}" type="presOf" srcId="{61B2F7EB-2941-4595-B3AD-85E1D9EE5F6F}" destId="{74FD3858-CC19-4D18-9A20-943BCC13AFC2}" srcOrd="1" destOrd="0" presId="urn:microsoft.com/office/officeart/2005/8/layout/lProcess2"/>
    <dgm:cxn modelId="{88A2CFCA-4FB1-47F5-98F9-1495989C1173}" srcId="{939D4B80-E5D2-4AAA-86BA-C24812345D60}" destId="{27E7DBFA-A93F-441F-8F33-CFF72E8ED6ED}" srcOrd="4" destOrd="0" parTransId="{8B2F946B-99D8-440E-9248-86B6F21B65F3}" sibTransId="{3026B090-180E-49D4-971B-2A77FDF26114}"/>
    <dgm:cxn modelId="{69B1E9D8-75B1-41C5-9BE4-8461A4337929}" srcId="{17D15D58-1DD2-43A7-97E3-1CC5455A0000}" destId="{0AB0F049-879A-4999-9781-3600CF121C5B}" srcOrd="0" destOrd="0" parTransId="{CD6684C8-AA04-4233-87AE-F2DDD55B4689}" sibTransId="{F38530EF-5942-4C7E-9B3C-EF250C3821F0}"/>
    <dgm:cxn modelId="{3C06E7DB-D0E4-49A4-A494-D481F162FF5A}" srcId="{61B2F7EB-2941-4595-B3AD-85E1D9EE5F6F}" destId="{CB655F7F-2B37-4AE5-B894-450010D7C8D7}" srcOrd="0" destOrd="0" parTransId="{CC557E33-C010-4B12-A486-534964C5E6BF}" sibTransId="{8076A31B-7FFE-4023-8658-8A4DC41DB8BD}"/>
    <dgm:cxn modelId="{D00388E3-35C1-4226-AE67-16E22EC9C383}" type="presOf" srcId="{3AD6BD1A-0F52-4F14-93CB-508DA416AC3C}" destId="{C01BE57D-DA39-4629-BFC8-52D175165ECF}" srcOrd="0" destOrd="0" presId="urn:microsoft.com/office/officeart/2005/8/layout/lProcess2"/>
    <dgm:cxn modelId="{C74C6AA5-6097-42A8-B8DC-15180987E384}" type="presParOf" srcId="{9567238C-57FE-4075-8D92-65BA3CDB0D70}" destId="{D1F9B8FA-5F02-4073-AC2F-4949931C0532}" srcOrd="0" destOrd="0" presId="urn:microsoft.com/office/officeart/2005/8/layout/lProcess2"/>
    <dgm:cxn modelId="{5BC8F218-23D3-45A7-A36C-7A5A2C73A500}" type="presParOf" srcId="{D1F9B8FA-5F02-4073-AC2F-4949931C0532}" destId="{D2B78058-5207-4C63-A440-F2FFAD5C9430}" srcOrd="0" destOrd="0" presId="urn:microsoft.com/office/officeart/2005/8/layout/lProcess2"/>
    <dgm:cxn modelId="{6734AD3D-016B-4E72-8427-25BCA8D34DFB}" type="presParOf" srcId="{D1F9B8FA-5F02-4073-AC2F-4949931C0532}" destId="{D7B5EFD4-28FF-4B3D-AF28-AFA6B1285D99}" srcOrd="1" destOrd="0" presId="urn:microsoft.com/office/officeart/2005/8/layout/lProcess2"/>
    <dgm:cxn modelId="{B04CCE95-9CA1-45AC-A307-0FE7E1D0B437}" type="presParOf" srcId="{D1F9B8FA-5F02-4073-AC2F-4949931C0532}" destId="{3E772E24-74CF-44BF-B7CD-09E6E370BC6A}" srcOrd="2" destOrd="0" presId="urn:microsoft.com/office/officeart/2005/8/layout/lProcess2"/>
    <dgm:cxn modelId="{D707B0D9-EC36-4426-BF43-CB9A0E68CF81}" type="presParOf" srcId="{3E772E24-74CF-44BF-B7CD-09E6E370BC6A}" destId="{8C3E01F1-7927-4FF8-8031-A4623A8BFBBB}" srcOrd="0" destOrd="0" presId="urn:microsoft.com/office/officeart/2005/8/layout/lProcess2"/>
    <dgm:cxn modelId="{979D2B42-B26D-4454-9DB4-0AF9D0F04592}" type="presParOf" srcId="{8C3E01F1-7927-4FF8-8031-A4623A8BFBBB}" destId="{061DADD1-5127-4D67-8389-CC5A3C443E13}" srcOrd="0" destOrd="0" presId="urn:microsoft.com/office/officeart/2005/8/layout/lProcess2"/>
    <dgm:cxn modelId="{1EDB084D-15A7-485C-BBF2-B540CC85B843}" type="presParOf" srcId="{8C3E01F1-7927-4FF8-8031-A4623A8BFBBB}" destId="{C0C1AB99-A29F-46F6-839B-086D8AAC2417}" srcOrd="1" destOrd="0" presId="urn:microsoft.com/office/officeart/2005/8/layout/lProcess2"/>
    <dgm:cxn modelId="{ED2747C8-DA55-4280-B80A-A597CF4212CF}" type="presParOf" srcId="{8C3E01F1-7927-4FF8-8031-A4623A8BFBBB}" destId="{83F5844A-483F-4B6E-BEDB-F846D309080E}" srcOrd="2" destOrd="0" presId="urn:microsoft.com/office/officeart/2005/8/layout/lProcess2"/>
    <dgm:cxn modelId="{7D4AC037-BB34-4A37-AD57-957DA3596109}" type="presParOf" srcId="{8C3E01F1-7927-4FF8-8031-A4623A8BFBBB}" destId="{DC5F01FD-6250-4E9D-88F6-DA1A01FD1AB0}" srcOrd="3" destOrd="0" presId="urn:microsoft.com/office/officeart/2005/8/layout/lProcess2"/>
    <dgm:cxn modelId="{CF6086B7-6818-4730-8FC5-B1E64EF63270}" type="presParOf" srcId="{8C3E01F1-7927-4FF8-8031-A4623A8BFBBB}" destId="{6C65BC4B-DD6E-4078-9E42-9433037830B6}" srcOrd="4" destOrd="0" presId="urn:microsoft.com/office/officeart/2005/8/layout/lProcess2"/>
    <dgm:cxn modelId="{9E97CB2E-88E2-45C1-AA68-20D5362F9D51}" type="presParOf" srcId="{8C3E01F1-7927-4FF8-8031-A4623A8BFBBB}" destId="{3A812066-8CA2-418F-A941-9E9375E2492A}" srcOrd="5" destOrd="0" presId="urn:microsoft.com/office/officeart/2005/8/layout/lProcess2"/>
    <dgm:cxn modelId="{24375445-7F2D-40F0-9969-525634674248}" type="presParOf" srcId="{8C3E01F1-7927-4FF8-8031-A4623A8BFBBB}" destId="{0C333D63-FAAF-4CD3-BB0D-D10C32E12D8B}" srcOrd="6" destOrd="0" presId="urn:microsoft.com/office/officeart/2005/8/layout/lProcess2"/>
    <dgm:cxn modelId="{38E243BD-EDFE-421C-8AB6-907600C64090}" type="presParOf" srcId="{8C3E01F1-7927-4FF8-8031-A4623A8BFBBB}" destId="{9A334CE3-AF39-4A9A-8E58-028325961B04}" srcOrd="7" destOrd="0" presId="urn:microsoft.com/office/officeart/2005/8/layout/lProcess2"/>
    <dgm:cxn modelId="{03B2DFA6-3B61-4D32-A218-4C3E0F7C2967}" type="presParOf" srcId="{8C3E01F1-7927-4FF8-8031-A4623A8BFBBB}" destId="{AB063801-4EC5-4709-9662-C7AB1A83F969}" srcOrd="8" destOrd="0" presId="urn:microsoft.com/office/officeart/2005/8/layout/lProcess2"/>
    <dgm:cxn modelId="{A6229A2C-BD26-4047-BB01-876405864997}" type="presParOf" srcId="{9567238C-57FE-4075-8D92-65BA3CDB0D70}" destId="{0B4DE1D5-64E9-4626-8D77-550A60B67B0B}" srcOrd="1" destOrd="0" presId="urn:microsoft.com/office/officeart/2005/8/layout/lProcess2"/>
    <dgm:cxn modelId="{BF9CFBF0-2062-49D2-9362-EA8A08A91F48}" type="presParOf" srcId="{9567238C-57FE-4075-8D92-65BA3CDB0D70}" destId="{4357858B-CD68-453C-A038-0A5618B587BA}" srcOrd="2" destOrd="0" presId="urn:microsoft.com/office/officeart/2005/8/layout/lProcess2"/>
    <dgm:cxn modelId="{4F69B588-1FDD-4664-8FE8-03105FD64DC2}" type="presParOf" srcId="{4357858B-CD68-453C-A038-0A5618B587BA}" destId="{897CCAA1-09B5-4443-A497-3792894D537F}" srcOrd="0" destOrd="0" presId="urn:microsoft.com/office/officeart/2005/8/layout/lProcess2"/>
    <dgm:cxn modelId="{2E8332F8-80A6-4CB2-82D0-E80C15E576CE}" type="presParOf" srcId="{4357858B-CD68-453C-A038-0A5618B587BA}" destId="{F2BB8D06-7B1D-4A56-A906-9A25262C7C81}" srcOrd="1" destOrd="0" presId="urn:microsoft.com/office/officeart/2005/8/layout/lProcess2"/>
    <dgm:cxn modelId="{C3848A00-0759-4BAF-8571-893EF99950E2}" type="presParOf" srcId="{4357858B-CD68-453C-A038-0A5618B587BA}" destId="{B834480C-D81A-4B20-8C4A-D968F23E1BFF}" srcOrd="2" destOrd="0" presId="urn:microsoft.com/office/officeart/2005/8/layout/lProcess2"/>
    <dgm:cxn modelId="{A872EBFB-F28B-4114-BE9C-D266F8E6029D}" type="presParOf" srcId="{B834480C-D81A-4B20-8C4A-D968F23E1BFF}" destId="{51EC1744-D5B1-4F96-8864-93972B23B1F0}" srcOrd="0" destOrd="0" presId="urn:microsoft.com/office/officeart/2005/8/layout/lProcess2"/>
    <dgm:cxn modelId="{02E7B33E-0249-4EDF-B47B-6DAE98990679}" type="presParOf" srcId="{51EC1744-D5B1-4F96-8864-93972B23B1F0}" destId="{119CD829-372B-4B70-8845-78791450B13F}" srcOrd="0" destOrd="0" presId="urn:microsoft.com/office/officeart/2005/8/layout/lProcess2"/>
    <dgm:cxn modelId="{44C1DEB9-A365-4EA0-8021-2E3786CD265C}" type="presParOf" srcId="{51EC1744-D5B1-4F96-8864-93972B23B1F0}" destId="{F2DCFF62-055F-4542-A633-B1FC8DFB5158}" srcOrd="1" destOrd="0" presId="urn:microsoft.com/office/officeart/2005/8/layout/lProcess2"/>
    <dgm:cxn modelId="{D6BC296A-8E3E-4E3F-BC16-6F29742F115A}" type="presParOf" srcId="{51EC1744-D5B1-4F96-8864-93972B23B1F0}" destId="{C01BE57D-DA39-4629-BFC8-52D175165ECF}" srcOrd="2" destOrd="0" presId="urn:microsoft.com/office/officeart/2005/8/layout/lProcess2"/>
    <dgm:cxn modelId="{C7065F0A-AA96-4E08-B495-B9EAC1E15B59}" type="presParOf" srcId="{9567238C-57FE-4075-8D92-65BA3CDB0D70}" destId="{3EE6415D-2D9A-4222-9921-141DB6CB931A}" srcOrd="3" destOrd="0" presId="urn:microsoft.com/office/officeart/2005/8/layout/lProcess2"/>
    <dgm:cxn modelId="{46F1A4FA-FD19-47D1-9491-D9796694DB7E}" type="presParOf" srcId="{9567238C-57FE-4075-8D92-65BA3CDB0D70}" destId="{F70D9F35-AD81-47BF-A854-DBC6B8B056D1}" srcOrd="4" destOrd="0" presId="urn:microsoft.com/office/officeart/2005/8/layout/lProcess2"/>
    <dgm:cxn modelId="{02071518-B74F-4B06-8E9D-F4E073EE7428}" type="presParOf" srcId="{F70D9F35-AD81-47BF-A854-DBC6B8B056D1}" destId="{19B8AA08-80DC-4DEB-8ADC-CB9A9EDF0C72}" srcOrd="0" destOrd="0" presId="urn:microsoft.com/office/officeart/2005/8/layout/lProcess2"/>
    <dgm:cxn modelId="{50E94060-E261-432E-A5E3-4598743664CA}" type="presParOf" srcId="{F70D9F35-AD81-47BF-A854-DBC6B8B056D1}" destId="{74FD3858-CC19-4D18-9A20-943BCC13AFC2}" srcOrd="1" destOrd="0" presId="urn:microsoft.com/office/officeart/2005/8/layout/lProcess2"/>
    <dgm:cxn modelId="{E2D7FA27-CE3D-4188-9F1D-6DE77A82DECD}" type="presParOf" srcId="{F70D9F35-AD81-47BF-A854-DBC6B8B056D1}" destId="{C6E9DA4E-246B-4FEE-A189-DC9996569378}" srcOrd="2" destOrd="0" presId="urn:microsoft.com/office/officeart/2005/8/layout/lProcess2"/>
    <dgm:cxn modelId="{417F76D4-5914-44CA-8EFF-F4F959CF553A}" type="presParOf" srcId="{C6E9DA4E-246B-4FEE-A189-DC9996569378}" destId="{F00DB787-A276-462D-9397-194FAFE3E02E}" srcOrd="0" destOrd="0" presId="urn:microsoft.com/office/officeart/2005/8/layout/lProcess2"/>
    <dgm:cxn modelId="{4CA2637D-C0EE-465A-82A4-52780AEA4332}" type="presParOf" srcId="{F00DB787-A276-462D-9397-194FAFE3E02E}" destId="{D6D25657-CE59-42D2-8537-47EE10040064}" srcOrd="0" destOrd="0" presId="urn:microsoft.com/office/officeart/2005/8/layout/lProcess2"/>
    <dgm:cxn modelId="{D279AC09-6BC6-42A9-B8B9-547E0207E415}" type="presParOf" srcId="{F00DB787-A276-462D-9397-194FAFE3E02E}" destId="{2573E1E7-2F08-4648-9F1C-0EDFC5B87035}" srcOrd="1" destOrd="0" presId="urn:microsoft.com/office/officeart/2005/8/layout/lProcess2"/>
    <dgm:cxn modelId="{3BC59E80-9E84-4A11-A2A7-9CE760C3CD84}" type="presParOf" srcId="{F00DB787-A276-462D-9397-194FAFE3E02E}" destId="{4B4313E1-5FD9-4E88-95A5-D8BC32DAF0FA}" srcOrd="2" destOrd="0" presId="urn:microsoft.com/office/officeart/2005/8/layout/lProcess2"/>
    <dgm:cxn modelId="{82BA306E-F05A-408A-ADE7-22E201B48672}" type="presParOf" srcId="{F00DB787-A276-462D-9397-194FAFE3E02E}" destId="{B9D5945F-43A3-414B-9AC3-29E56080BE9E}" srcOrd="3" destOrd="0" presId="urn:microsoft.com/office/officeart/2005/8/layout/lProcess2"/>
    <dgm:cxn modelId="{02A98AE2-7655-46DE-AD67-CEFBD022C2AF}" type="presParOf" srcId="{F00DB787-A276-462D-9397-194FAFE3E02E}" destId="{E8382FCA-822E-4CC3-A1E6-0136BDA81D93}"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8.xml><?xml version="1.0" encoding="utf-8"?>
<dgm:dataModel xmlns:dgm="http://schemas.openxmlformats.org/drawingml/2006/diagram" xmlns:a="http://schemas.openxmlformats.org/drawingml/2006/main">
  <dgm:ptLst>
    <dgm:pt modelId="{54A5C385-333B-4FFD-9BB3-0F8394FF7512}" type="doc">
      <dgm:prSet loTypeId="urn:microsoft.com/office/officeart/2005/8/layout/vList5" loCatId="list" qsTypeId="urn:microsoft.com/office/officeart/2005/8/quickstyle/simple1#2" qsCatId="simple" csTypeId="urn:microsoft.com/office/officeart/2005/8/colors/accent1_2#2" csCatId="accent1" phldr="1"/>
      <dgm:spPr/>
      <dgm:t>
        <a:bodyPr/>
        <a:lstStyle/>
        <a:p>
          <a:endParaRPr lang="en-US"/>
        </a:p>
      </dgm:t>
    </dgm:pt>
    <dgm:pt modelId="{0FB41EA2-06D6-430B-8E78-700CD71BE14D}">
      <dgm:prSet/>
      <dgm:spPr/>
      <dgm:t>
        <a:bodyPr/>
        <a:lstStyle/>
        <a:p>
          <a:pPr rtl="0"/>
          <a:r>
            <a:rPr lang="en-US" b="1" dirty="0"/>
            <a:t>Fair Market Value </a:t>
          </a:r>
          <a:endParaRPr lang="en-US" dirty="0"/>
        </a:p>
      </dgm:t>
    </dgm:pt>
    <dgm:pt modelId="{8A052775-224D-4EB7-8266-302F09CD887F}" type="parTrans" cxnId="{7D06C1F0-4097-49CC-B039-D72C865DCCE7}">
      <dgm:prSet/>
      <dgm:spPr/>
      <dgm:t>
        <a:bodyPr/>
        <a:lstStyle/>
        <a:p>
          <a:endParaRPr lang="en-US"/>
        </a:p>
      </dgm:t>
    </dgm:pt>
    <dgm:pt modelId="{9CB87F32-961B-4CEC-9536-D4071C66F5CC}" type="sibTrans" cxnId="{7D06C1F0-4097-49CC-B039-D72C865DCCE7}">
      <dgm:prSet/>
      <dgm:spPr/>
      <dgm:t>
        <a:bodyPr/>
        <a:lstStyle/>
        <a:p>
          <a:endParaRPr lang="en-US"/>
        </a:p>
      </dgm:t>
    </dgm:pt>
    <dgm:pt modelId="{25D6F866-88F5-4AA2-AB11-D2F3E8FCD570}">
      <dgm:prSet custT="1"/>
      <dgm:spPr/>
      <dgm:t>
        <a:bodyPr/>
        <a:lstStyle/>
        <a:p>
          <a:pPr rtl="0"/>
          <a:r>
            <a:rPr lang="en-US" sz="2400" dirty="0"/>
            <a:t>Tax reporting</a:t>
          </a:r>
        </a:p>
      </dgm:t>
    </dgm:pt>
    <dgm:pt modelId="{A6BCFC2D-E0FA-45B5-899F-5044FBFD2951}" type="parTrans" cxnId="{6ED99F38-3A93-4772-BEA1-67B052424007}">
      <dgm:prSet/>
      <dgm:spPr/>
      <dgm:t>
        <a:bodyPr/>
        <a:lstStyle/>
        <a:p>
          <a:endParaRPr lang="en-US"/>
        </a:p>
      </dgm:t>
    </dgm:pt>
    <dgm:pt modelId="{D782EDFE-9A71-479A-A208-4F560BFD7BCA}" type="sibTrans" cxnId="{6ED99F38-3A93-4772-BEA1-67B052424007}">
      <dgm:prSet/>
      <dgm:spPr/>
      <dgm:t>
        <a:bodyPr/>
        <a:lstStyle/>
        <a:p>
          <a:endParaRPr lang="en-US"/>
        </a:p>
      </dgm:t>
    </dgm:pt>
    <dgm:pt modelId="{996EAD68-455F-442B-AD21-B1796A24C40F}">
      <dgm:prSet/>
      <dgm:spPr/>
      <dgm:t>
        <a:bodyPr/>
        <a:lstStyle/>
        <a:p>
          <a:pPr rtl="0"/>
          <a:r>
            <a:rPr lang="en-US" b="1" dirty="0"/>
            <a:t>Market Value </a:t>
          </a:r>
          <a:endParaRPr lang="en-US" dirty="0"/>
        </a:p>
      </dgm:t>
    </dgm:pt>
    <dgm:pt modelId="{DAF6E78F-1C72-4858-BD7A-BA7F29ACF04C}" type="parTrans" cxnId="{380DC066-ACA2-46A6-8699-FC9CE1FCB300}">
      <dgm:prSet/>
      <dgm:spPr/>
      <dgm:t>
        <a:bodyPr/>
        <a:lstStyle/>
        <a:p>
          <a:endParaRPr lang="en-US"/>
        </a:p>
      </dgm:t>
    </dgm:pt>
    <dgm:pt modelId="{B229F6DF-1F5C-4D51-82E2-B7BBE2EFC188}" type="sibTrans" cxnId="{380DC066-ACA2-46A6-8699-FC9CE1FCB300}">
      <dgm:prSet/>
      <dgm:spPr/>
      <dgm:t>
        <a:bodyPr/>
        <a:lstStyle/>
        <a:p>
          <a:endParaRPr lang="en-US"/>
        </a:p>
      </dgm:t>
    </dgm:pt>
    <dgm:pt modelId="{69C4ED8A-DD00-4CFA-8DDD-040057568C9F}">
      <dgm:prSet custT="1"/>
      <dgm:spPr/>
      <dgm:t>
        <a:bodyPr/>
        <a:lstStyle/>
        <a:p>
          <a:pPr rtl="0"/>
          <a:r>
            <a:rPr lang="en-US" sz="2400" dirty="0"/>
            <a:t>Real estate and tangible asset appraisal</a:t>
          </a:r>
        </a:p>
      </dgm:t>
    </dgm:pt>
    <dgm:pt modelId="{B87DE69A-6B1D-4BB9-8E8D-B227C495250B}" type="parTrans" cxnId="{1892C393-BC43-4032-8094-18C5ADFD4508}">
      <dgm:prSet/>
      <dgm:spPr/>
      <dgm:t>
        <a:bodyPr/>
        <a:lstStyle/>
        <a:p>
          <a:endParaRPr lang="en-US"/>
        </a:p>
      </dgm:t>
    </dgm:pt>
    <dgm:pt modelId="{49F35678-1E11-4A4F-9560-57A159AD2042}" type="sibTrans" cxnId="{1892C393-BC43-4032-8094-18C5ADFD4508}">
      <dgm:prSet/>
      <dgm:spPr/>
      <dgm:t>
        <a:bodyPr/>
        <a:lstStyle/>
        <a:p>
          <a:endParaRPr lang="en-US"/>
        </a:p>
      </dgm:t>
    </dgm:pt>
    <dgm:pt modelId="{08BA1B5B-48E3-4BDC-A569-CD210FF884DD}">
      <dgm:prSet/>
      <dgm:spPr/>
      <dgm:t>
        <a:bodyPr/>
        <a:lstStyle/>
        <a:p>
          <a:pPr rtl="0"/>
          <a:r>
            <a:rPr lang="en-US" b="1" dirty="0"/>
            <a:t>Fair Value </a:t>
          </a:r>
          <a:endParaRPr lang="en-US" dirty="0"/>
        </a:p>
      </dgm:t>
    </dgm:pt>
    <dgm:pt modelId="{2F1A55C0-09B6-4980-B820-CE62FFFF30D5}" type="parTrans" cxnId="{26F6E6FF-2A13-4FF9-9D7E-2D69A2417394}">
      <dgm:prSet/>
      <dgm:spPr/>
      <dgm:t>
        <a:bodyPr/>
        <a:lstStyle/>
        <a:p>
          <a:endParaRPr lang="en-US"/>
        </a:p>
      </dgm:t>
    </dgm:pt>
    <dgm:pt modelId="{FDF95EDC-86FD-44FD-841A-A0B309F749A1}" type="sibTrans" cxnId="{26F6E6FF-2A13-4FF9-9D7E-2D69A2417394}">
      <dgm:prSet/>
      <dgm:spPr/>
      <dgm:t>
        <a:bodyPr/>
        <a:lstStyle/>
        <a:p>
          <a:endParaRPr lang="en-US"/>
        </a:p>
      </dgm:t>
    </dgm:pt>
    <dgm:pt modelId="{9972270F-C33D-4FD4-BD29-E7E55EEFB5CD}">
      <dgm:prSet custT="1"/>
      <dgm:spPr/>
      <dgm:t>
        <a:bodyPr/>
        <a:lstStyle/>
        <a:p>
          <a:pPr rtl="0"/>
          <a:r>
            <a:rPr lang="en-US" sz="2400" dirty="0"/>
            <a:t>Financial reporting and litigation</a:t>
          </a:r>
        </a:p>
      </dgm:t>
    </dgm:pt>
    <dgm:pt modelId="{FA83F309-E31B-45A6-AA8E-6FCA22382EFC}" type="parTrans" cxnId="{A9275502-21D9-4B22-BC4A-D3F86604C36F}">
      <dgm:prSet/>
      <dgm:spPr/>
      <dgm:t>
        <a:bodyPr/>
        <a:lstStyle/>
        <a:p>
          <a:endParaRPr lang="en-US"/>
        </a:p>
      </dgm:t>
    </dgm:pt>
    <dgm:pt modelId="{3635FF2F-1FF1-490C-A24C-04F55AD6B5AA}" type="sibTrans" cxnId="{A9275502-21D9-4B22-BC4A-D3F86604C36F}">
      <dgm:prSet/>
      <dgm:spPr/>
      <dgm:t>
        <a:bodyPr/>
        <a:lstStyle/>
        <a:p>
          <a:endParaRPr lang="en-US"/>
        </a:p>
      </dgm:t>
    </dgm:pt>
    <dgm:pt modelId="{3EC87BE9-3754-4CF0-B7AE-F0366507A73F}">
      <dgm:prSet/>
      <dgm:spPr/>
      <dgm:t>
        <a:bodyPr/>
        <a:lstStyle/>
        <a:p>
          <a:pPr rtl="0"/>
          <a:r>
            <a:rPr lang="en-US" b="1" dirty="0"/>
            <a:t>Investment Value </a:t>
          </a:r>
          <a:endParaRPr lang="en-US" dirty="0"/>
        </a:p>
      </dgm:t>
    </dgm:pt>
    <dgm:pt modelId="{FFB0FE0C-47B2-4A77-A73C-D6E3C275B662}" type="parTrans" cxnId="{6FA34850-E2DC-475B-A7B9-B9F0F09F96A0}">
      <dgm:prSet/>
      <dgm:spPr/>
      <dgm:t>
        <a:bodyPr/>
        <a:lstStyle/>
        <a:p>
          <a:endParaRPr lang="en-US"/>
        </a:p>
      </dgm:t>
    </dgm:pt>
    <dgm:pt modelId="{D902B3AC-F477-4343-A477-555A8974F09C}" type="sibTrans" cxnId="{6FA34850-E2DC-475B-A7B9-B9F0F09F96A0}">
      <dgm:prSet/>
      <dgm:spPr/>
      <dgm:t>
        <a:bodyPr/>
        <a:lstStyle/>
        <a:p>
          <a:endParaRPr lang="en-US"/>
        </a:p>
      </dgm:t>
    </dgm:pt>
    <dgm:pt modelId="{679E82A2-7A03-483E-A379-10C8B25BB3B9}">
      <dgm:prSet custT="1"/>
      <dgm:spPr/>
      <dgm:t>
        <a:bodyPr/>
        <a:lstStyle/>
        <a:p>
          <a:pPr rtl="0"/>
          <a:r>
            <a:rPr lang="en-US" sz="2400" dirty="0"/>
            <a:t>Private company sale</a:t>
          </a:r>
        </a:p>
      </dgm:t>
    </dgm:pt>
    <dgm:pt modelId="{CCB07163-C2CE-40CE-8A30-AA7B430B8D21}" type="parTrans" cxnId="{352E03DC-C8CF-4C04-B837-6FD95BE01A84}">
      <dgm:prSet/>
      <dgm:spPr/>
      <dgm:t>
        <a:bodyPr/>
        <a:lstStyle/>
        <a:p>
          <a:endParaRPr lang="en-US"/>
        </a:p>
      </dgm:t>
    </dgm:pt>
    <dgm:pt modelId="{9124C7CA-476E-46A4-A62B-CE9BAA34FF88}" type="sibTrans" cxnId="{352E03DC-C8CF-4C04-B837-6FD95BE01A84}">
      <dgm:prSet/>
      <dgm:spPr/>
      <dgm:t>
        <a:bodyPr/>
        <a:lstStyle/>
        <a:p>
          <a:endParaRPr lang="en-US"/>
        </a:p>
      </dgm:t>
    </dgm:pt>
    <dgm:pt modelId="{6CFE8687-1296-4A8A-961E-4F888B944A3D}">
      <dgm:prSet/>
      <dgm:spPr/>
      <dgm:t>
        <a:bodyPr/>
        <a:lstStyle/>
        <a:p>
          <a:pPr rtl="0"/>
          <a:r>
            <a:rPr lang="en-US" b="1" dirty="0"/>
            <a:t>Intrinsic Value </a:t>
          </a:r>
          <a:endParaRPr lang="en-US" dirty="0"/>
        </a:p>
      </dgm:t>
    </dgm:pt>
    <dgm:pt modelId="{B1333C75-94DA-44D1-974D-750C166AB25F}" type="parTrans" cxnId="{28333374-3F97-41C7-B166-D4FFD4ED3020}">
      <dgm:prSet/>
      <dgm:spPr/>
      <dgm:t>
        <a:bodyPr/>
        <a:lstStyle/>
        <a:p>
          <a:endParaRPr lang="en-US"/>
        </a:p>
      </dgm:t>
    </dgm:pt>
    <dgm:pt modelId="{3B43ADC0-C576-43FC-AF1A-1EEB069778FA}" type="sibTrans" cxnId="{28333374-3F97-41C7-B166-D4FFD4ED3020}">
      <dgm:prSet/>
      <dgm:spPr/>
      <dgm:t>
        <a:bodyPr/>
        <a:lstStyle/>
        <a:p>
          <a:endParaRPr lang="en-US"/>
        </a:p>
      </dgm:t>
    </dgm:pt>
    <dgm:pt modelId="{26AAB27D-ACD1-4F0D-94FF-9CC13C0F553E}">
      <dgm:prSet custT="1"/>
      <dgm:spPr/>
      <dgm:t>
        <a:bodyPr/>
        <a:lstStyle/>
        <a:p>
          <a:pPr rtl="0"/>
          <a:r>
            <a:rPr lang="en-US" sz="2400" dirty="0"/>
            <a:t>Investment analysis</a:t>
          </a:r>
        </a:p>
      </dgm:t>
    </dgm:pt>
    <dgm:pt modelId="{B85F171B-0895-4DC0-A9B4-94977A2B0445}" type="parTrans" cxnId="{38D64AD8-9EC0-40A9-BAED-28698BCF5EF7}">
      <dgm:prSet/>
      <dgm:spPr/>
      <dgm:t>
        <a:bodyPr/>
        <a:lstStyle/>
        <a:p>
          <a:endParaRPr lang="en-US"/>
        </a:p>
      </dgm:t>
    </dgm:pt>
    <dgm:pt modelId="{FAFA0C1E-A685-46AA-9181-E65D90D243FE}" type="sibTrans" cxnId="{38D64AD8-9EC0-40A9-BAED-28698BCF5EF7}">
      <dgm:prSet/>
      <dgm:spPr/>
      <dgm:t>
        <a:bodyPr/>
        <a:lstStyle/>
        <a:p>
          <a:endParaRPr lang="en-US"/>
        </a:p>
      </dgm:t>
    </dgm:pt>
    <dgm:pt modelId="{7FE37571-BFC0-4D7B-99D4-ACB27FABEA60}" type="pres">
      <dgm:prSet presAssocID="{54A5C385-333B-4FFD-9BB3-0F8394FF7512}" presName="Name0" presStyleCnt="0">
        <dgm:presLayoutVars>
          <dgm:dir/>
          <dgm:animLvl val="lvl"/>
          <dgm:resizeHandles val="exact"/>
        </dgm:presLayoutVars>
      </dgm:prSet>
      <dgm:spPr/>
    </dgm:pt>
    <dgm:pt modelId="{84B4BBE1-B657-4A5A-A04B-290CA13571D6}" type="pres">
      <dgm:prSet presAssocID="{0FB41EA2-06D6-430B-8E78-700CD71BE14D}" presName="linNode" presStyleCnt="0"/>
      <dgm:spPr/>
    </dgm:pt>
    <dgm:pt modelId="{E61D1583-03CC-419E-BC0B-9B4F6F974402}" type="pres">
      <dgm:prSet presAssocID="{0FB41EA2-06D6-430B-8E78-700CD71BE14D}" presName="parentText" presStyleLbl="node1" presStyleIdx="0" presStyleCnt="5">
        <dgm:presLayoutVars>
          <dgm:chMax val="1"/>
          <dgm:bulletEnabled val="1"/>
        </dgm:presLayoutVars>
      </dgm:prSet>
      <dgm:spPr/>
    </dgm:pt>
    <dgm:pt modelId="{93FA4342-8302-4CBA-A4E7-9A4E2FF70A78}" type="pres">
      <dgm:prSet presAssocID="{0FB41EA2-06D6-430B-8E78-700CD71BE14D}" presName="descendantText" presStyleLbl="alignAccFollowNode1" presStyleIdx="0" presStyleCnt="5">
        <dgm:presLayoutVars>
          <dgm:bulletEnabled val="1"/>
        </dgm:presLayoutVars>
      </dgm:prSet>
      <dgm:spPr/>
    </dgm:pt>
    <dgm:pt modelId="{2ADA428B-79B6-416D-B25F-A276B8224176}" type="pres">
      <dgm:prSet presAssocID="{9CB87F32-961B-4CEC-9536-D4071C66F5CC}" presName="sp" presStyleCnt="0"/>
      <dgm:spPr/>
    </dgm:pt>
    <dgm:pt modelId="{BB8092FF-C29B-4BB3-A4F9-E383B0423F32}" type="pres">
      <dgm:prSet presAssocID="{996EAD68-455F-442B-AD21-B1796A24C40F}" presName="linNode" presStyleCnt="0"/>
      <dgm:spPr/>
    </dgm:pt>
    <dgm:pt modelId="{8D5C4927-7E37-419C-B2C4-21AA1573561B}" type="pres">
      <dgm:prSet presAssocID="{996EAD68-455F-442B-AD21-B1796A24C40F}" presName="parentText" presStyleLbl="node1" presStyleIdx="1" presStyleCnt="5">
        <dgm:presLayoutVars>
          <dgm:chMax val="1"/>
          <dgm:bulletEnabled val="1"/>
        </dgm:presLayoutVars>
      </dgm:prSet>
      <dgm:spPr/>
    </dgm:pt>
    <dgm:pt modelId="{6EECD6DF-4222-403F-898E-727AFCABA3E8}" type="pres">
      <dgm:prSet presAssocID="{996EAD68-455F-442B-AD21-B1796A24C40F}" presName="descendantText" presStyleLbl="alignAccFollowNode1" presStyleIdx="1" presStyleCnt="5">
        <dgm:presLayoutVars>
          <dgm:bulletEnabled val="1"/>
        </dgm:presLayoutVars>
      </dgm:prSet>
      <dgm:spPr/>
    </dgm:pt>
    <dgm:pt modelId="{2613717D-42FA-4988-87B7-B4BC71E2EB2E}" type="pres">
      <dgm:prSet presAssocID="{B229F6DF-1F5C-4D51-82E2-B7BBE2EFC188}" presName="sp" presStyleCnt="0"/>
      <dgm:spPr/>
    </dgm:pt>
    <dgm:pt modelId="{CF1669B1-85EC-437A-9A4D-FC8ABBA27172}" type="pres">
      <dgm:prSet presAssocID="{08BA1B5B-48E3-4BDC-A569-CD210FF884DD}" presName="linNode" presStyleCnt="0"/>
      <dgm:spPr/>
    </dgm:pt>
    <dgm:pt modelId="{46024308-F576-435C-928F-0A4F62887542}" type="pres">
      <dgm:prSet presAssocID="{08BA1B5B-48E3-4BDC-A569-CD210FF884DD}" presName="parentText" presStyleLbl="node1" presStyleIdx="2" presStyleCnt="5">
        <dgm:presLayoutVars>
          <dgm:chMax val="1"/>
          <dgm:bulletEnabled val="1"/>
        </dgm:presLayoutVars>
      </dgm:prSet>
      <dgm:spPr/>
    </dgm:pt>
    <dgm:pt modelId="{83293548-DC88-4925-A73F-59494AF9290D}" type="pres">
      <dgm:prSet presAssocID="{08BA1B5B-48E3-4BDC-A569-CD210FF884DD}" presName="descendantText" presStyleLbl="alignAccFollowNode1" presStyleIdx="2" presStyleCnt="5">
        <dgm:presLayoutVars>
          <dgm:bulletEnabled val="1"/>
        </dgm:presLayoutVars>
      </dgm:prSet>
      <dgm:spPr/>
    </dgm:pt>
    <dgm:pt modelId="{3C1B1B04-62BE-4AE3-931A-8B7681D06C1A}" type="pres">
      <dgm:prSet presAssocID="{FDF95EDC-86FD-44FD-841A-A0B309F749A1}" presName="sp" presStyleCnt="0"/>
      <dgm:spPr/>
    </dgm:pt>
    <dgm:pt modelId="{531201E8-8A21-4F70-B417-B6AED2D0CCA0}" type="pres">
      <dgm:prSet presAssocID="{3EC87BE9-3754-4CF0-B7AE-F0366507A73F}" presName="linNode" presStyleCnt="0"/>
      <dgm:spPr/>
    </dgm:pt>
    <dgm:pt modelId="{99DBD55E-AD4F-4AD2-BC88-DED8D109392D}" type="pres">
      <dgm:prSet presAssocID="{3EC87BE9-3754-4CF0-B7AE-F0366507A73F}" presName="parentText" presStyleLbl="node1" presStyleIdx="3" presStyleCnt="5">
        <dgm:presLayoutVars>
          <dgm:chMax val="1"/>
          <dgm:bulletEnabled val="1"/>
        </dgm:presLayoutVars>
      </dgm:prSet>
      <dgm:spPr/>
    </dgm:pt>
    <dgm:pt modelId="{DDB3B58B-C7D4-42DE-BEC4-F7F962341426}" type="pres">
      <dgm:prSet presAssocID="{3EC87BE9-3754-4CF0-B7AE-F0366507A73F}" presName="descendantText" presStyleLbl="alignAccFollowNode1" presStyleIdx="3" presStyleCnt="5">
        <dgm:presLayoutVars>
          <dgm:bulletEnabled val="1"/>
        </dgm:presLayoutVars>
      </dgm:prSet>
      <dgm:spPr/>
    </dgm:pt>
    <dgm:pt modelId="{9A436BCB-0063-4C5B-9840-E775D9F50D26}" type="pres">
      <dgm:prSet presAssocID="{D902B3AC-F477-4343-A477-555A8974F09C}" presName="sp" presStyleCnt="0"/>
      <dgm:spPr/>
    </dgm:pt>
    <dgm:pt modelId="{18B7100E-4C5D-46FB-97A3-238EDCA013E3}" type="pres">
      <dgm:prSet presAssocID="{6CFE8687-1296-4A8A-961E-4F888B944A3D}" presName="linNode" presStyleCnt="0"/>
      <dgm:spPr/>
    </dgm:pt>
    <dgm:pt modelId="{4A176352-CB19-46A2-A7AF-750E5E45AC46}" type="pres">
      <dgm:prSet presAssocID="{6CFE8687-1296-4A8A-961E-4F888B944A3D}" presName="parentText" presStyleLbl="node1" presStyleIdx="4" presStyleCnt="5">
        <dgm:presLayoutVars>
          <dgm:chMax val="1"/>
          <dgm:bulletEnabled val="1"/>
        </dgm:presLayoutVars>
      </dgm:prSet>
      <dgm:spPr/>
    </dgm:pt>
    <dgm:pt modelId="{1B413A94-F76B-439B-8C64-9F288FB68017}" type="pres">
      <dgm:prSet presAssocID="{6CFE8687-1296-4A8A-961E-4F888B944A3D}" presName="descendantText" presStyleLbl="alignAccFollowNode1" presStyleIdx="4" presStyleCnt="5">
        <dgm:presLayoutVars>
          <dgm:bulletEnabled val="1"/>
        </dgm:presLayoutVars>
      </dgm:prSet>
      <dgm:spPr/>
    </dgm:pt>
  </dgm:ptLst>
  <dgm:cxnLst>
    <dgm:cxn modelId="{A9275502-21D9-4B22-BC4A-D3F86604C36F}" srcId="{08BA1B5B-48E3-4BDC-A569-CD210FF884DD}" destId="{9972270F-C33D-4FD4-BD29-E7E55EEFB5CD}" srcOrd="0" destOrd="0" parTransId="{FA83F309-E31B-45A6-AA8E-6FCA22382EFC}" sibTransId="{3635FF2F-1FF1-490C-A24C-04F55AD6B5AA}"/>
    <dgm:cxn modelId="{4A8C750F-CC5A-49A7-A35E-25D6AC014280}" type="presOf" srcId="{6CFE8687-1296-4A8A-961E-4F888B944A3D}" destId="{4A176352-CB19-46A2-A7AF-750E5E45AC46}" srcOrd="0" destOrd="0" presId="urn:microsoft.com/office/officeart/2005/8/layout/vList5"/>
    <dgm:cxn modelId="{10FAF721-7A3E-434E-970C-D89082711ACF}" type="presOf" srcId="{69C4ED8A-DD00-4CFA-8DDD-040057568C9F}" destId="{6EECD6DF-4222-403F-898E-727AFCABA3E8}" srcOrd="0" destOrd="0" presId="urn:microsoft.com/office/officeart/2005/8/layout/vList5"/>
    <dgm:cxn modelId="{6ED99F38-3A93-4772-BEA1-67B052424007}" srcId="{0FB41EA2-06D6-430B-8E78-700CD71BE14D}" destId="{25D6F866-88F5-4AA2-AB11-D2F3E8FCD570}" srcOrd="0" destOrd="0" parTransId="{A6BCFC2D-E0FA-45B5-899F-5044FBFD2951}" sibTransId="{D782EDFE-9A71-479A-A208-4F560BFD7BCA}"/>
    <dgm:cxn modelId="{380DC066-ACA2-46A6-8699-FC9CE1FCB300}" srcId="{54A5C385-333B-4FFD-9BB3-0F8394FF7512}" destId="{996EAD68-455F-442B-AD21-B1796A24C40F}" srcOrd="1" destOrd="0" parTransId="{DAF6E78F-1C72-4858-BD7A-BA7F29ACF04C}" sibTransId="{B229F6DF-1F5C-4D51-82E2-B7BBE2EFC188}"/>
    <dgm:cxn modelId="{7ABF7648-B083-4478-9211-EF8A8DC45F26}" type="presOf" srcId="{9972270F-C33D-4FD4-BD29-E7E55EEFB5CD}" destId="{83293548-DC88-4925-A73F-59494AF9290D}" srcOrd="0" destOrd="0" presId="urn:microsoft.com/office/officeart/2005/8/layout/vList5"/>
    <dgm:cxn modelId="{6FA34850-E2DC-475B-A7B9-B9F0F09F96A0}" srcId="{54A5C385-333B-4FFD-9BB3-0F8394FF7512}" destId="{3EC87BE9-3754-4CF0-B7AE-F0366507A73F}" srcOrd="3" destOrd="0" parTransId="{FFB0FE0C-47B2-4A77-A73C-D6E3C275B662}" sibTransId="{D902B3AC-F477-4343-A477-555A8974F09C}"/>
    <dgm:cxn modelId="{28333374-3F97-41C7-B166-D4FFD4ED3020}" srcId="{54A5C385-333B-4FFD-9BB3-0F8394FF7512}" destId="{6CFE8687-1296-4A8A-961E-4F888B944A3D}" srcOrd="4" destOrd="0" parTransId="{B1333C75-94DA-44D1-974D-750C166AB25F}" sibTransId="{3B43ADC0-C576-43FC-AF1A-1EEB069778FA}"/>
    <dgm:cxn modelId="{B7959383-7459-442E-B93B-249203A13B4E}" type="presOf" srcId="{679E82A2-7A03-483E-A379-10C8B25BB3B9}" destId="{DDB3B58B-C7D4-42DE-BEC4-F7F962341426}" srcOrd="0" destOrd="0" presId="urn:microsoft.com/office/officeart/2005/8/layout/vList5"/>
    <dgm:cxn modelId="{1892C393-BC43-4032-8094-18C5ADFD4508}" srcId="{996EAD68-455F-442B-AD21-B1796A24C40F}" destId="{69C4ED8A-DD00-4CFA-8DDD-040057568C9F}" srcOrd="0" destOrd="0" parTransId="{B87DE69A-6B1D-4BB9-8E8D-B227C495250B}" sibTransId="{49F35678-1E11-4A4F-9560-57A159AD2042}"/>
    <dgm:cxn modelId="{676805A5-389E-4C85-9E72-3665958BC1C3}" type="presOf" srcId="{996EAD68-455F-442B-AD21-B1796A24C40F}" destId="{8D5C4927-7E37-419C-B2C4-21AA1573561B}" srcOrd="0" destOrd="0" presId="urn:microsoft.com/office/officeart/2005/8/layout/vList5"/>
    <dgm:cxn modelId="{133D26A6-343B-4C19-A157-13D7A9A06EB2}" type="presOf" srcId="{3EC87BE9-3754-4CF0-B7AE-F0366507A73F}" destId="{99DBD55E-AD4F-4AD2-BC88-DED8D109392D}" srcOrd="0" destOrd="0" presId="urn:microsoft.com/office/officeart/2005/8/layout/vList5"/>
    <dgm:cxn modelId="{0A7E57A7-4E21-4240-A2D8-1EAE5F0B489D}" type="presOf" srcId="{54A5C385-333B-4FFD-9BB3-0F8394FF7512}" destId="{7FE37571-BFC0-4D7B-99D4-ACB27FABEA60}" srcOrd="0" destOrd="0" presId="urn:microsoft.com/office/officeart/2005/8/layout/vList5"/>
    <dgm:cxn modelId="{0577BFAB-D6C8-47AD-BB2A-1624DDEFFC27}" type="presOf" srcId="{08BA1B5B-48E3-4BDC-A569-CD210FF884DD}" destId="{46024308-F576-435C-928F-0A4F62887542}" srcOrd="0" destOrd="0" presId="urn:microsoft.com/office/officeart/2005/8/layout/vList5"/>
    <dgm:cxn modelId="{2E48C8B2-B648-4988-9815-595DC4F2AD64}" type="presOf" srcId="{0FB41EA2-06D6-430B-8E78-700CD71BE14D}" destId="{E61D1583-03CC-419E-BC0B-9B4F6F974402}" srcOrd="0" destOrd="0" presId="urn:microsoft.com/office/officeart/2005/8/layout/vList5"/>
    <dgm:cxn modelId="{21C45BC7-A976-47BC-B505-5DA4A1B6253C}" type="presOf" srcId="{25D6F866-88F5-4AA2-AB11-D2F3E8FCD570}" destId="{93FA4342-8302-4CBA-A4E7-9A4E2FF70A78}" srcOrd="0" destOrd="0" presId="urn:microsoft.com/office/officeart/2005/8/layout/vList5"/>
    <dgm:cxn modelId="{38D64AD8-9EC0-40A9-BAED-28698BCF5EF7}" srcId="{6CFE8687-1296-4A8A-961E-4F888B944A3D}" destId="{26AAB27D-ACD1-4F0D-94FF-9CC13C0F553E}" srcOrd="0" destOrd="0" parTransId="{B85F171B-0895-4DC0-A9B4-94977A2B0445}" sibTransId="{FAFA0C1E-A685-46AA-9181-E65D90D243FE}"/>
    <dgm:cxn modelId="{352E03DC-C8CF-4C04-B837-6FD95BE01A84}" srcId="{3EC87BE9-3754-4CF0-B7AE-F0366507A73F}" destId="{679E82A2-7A03-483E-A379-10C8B25BB3B9}" srcOrd="0" destOrd="0" parTransId="{CCB07163-C2CE-40CE-8A30-AA7B430B8D21}" sibTransId="{9124C7CA-476E-46A4-A62B-CE9BAA34FF88}"/>
    <dgm:cxn modelId="{5A1D57E2-59EA-40EB-92D7-A5879E108821}" type="presOf" srcId="{26AAB27D-ACD1-4F0D-94FF-9CC13C0F553E}" destId="{1B413A94-F76B-439B-8C64-9F288FB68017}" srcOrd="0" destOrd="0" presId="urn:microsoft.com/office/officeart/2005/8/layout/vList5"/>
    <dgm:cxn modelId="{7D06C1F0-4097-49CC-B039-D72C865DCCE7}" srcId="{54A5C385-333B-4FFD-9BB3-0F8394FF7512}" destId="{0FB41EA2-06D6-430B-8E78-700CD71BE14D}" srcOrd="0" destOrd="0" parTransId="{8A052775-224D-4EB7-8266-302F09CD887F}" sibTransId="{9CB87F32-961B-4CEC-9536-D4071C66F5CC}"/>
    <dgm:cxn modelId="{26F6E6FF-2A13-4FF9-9D7E-2D69A2417394}" srcId="{54A5C385-333B-4FFD-9BB3-0F8394FF7512}" destId="{08BA1B5B-48E3-4BDC-A569-CD210FF884DD}" srcOrd="2" destOrd="0" parTransId="{2F1A55C0-09B6-4980-B820-CE62FFFF30D5}" sibTransId="{FDF95EDC-86FD-44FD-841A-A0B309F749A1}"/>
    <dgm:cxn modelId="{A55F9D45-D1ED-4D26-B6B5-A013118CE598}" type="presParOf" srcId="{7FE37571-BFC0-4D7B-99D4-ACB27FABEA60}" destId="{84B4BBE1-B657-4A5A-A04B-290CA13571D6}" srcOrd="0" destOrd="0" presId="urn:microsoft.com/office/officeart/2005/8/layout/vList5"/>
    <dgm:cxn modelId="{6768CCF0-6463-45BA-8110-7EED6A4DF964}" type="presParOf" srcId="{84B4BBE1-B657-4A5A-A04B-290CA13571D6}" destId="{E61D1583-03CC-419E-BC0B-9B4F6F974402}" srcOrd="0" destOrd="0" presId="urn:microsoft.com/office/officeart/2005/8/layout/vList5"/>
    <dgm:cxn modelId="{0AE9DF9C-C893-4B3A-9779-F7EAB1F01604}" type="presParOf" srcId="{84B4BBE1-B657-4A5A-A04B-290CA13571D6}" destId="{93FA4342-8302-4CBA-A4E7-9A4E2FF70A78}" srcOrd="1" destOrd="0" presId="urn:microsoft.com/office/officeart/2005/8/layout/vList5"/>
    <dgm:cxn modelId="{F5E4E1FD-D467-4AF9-A64D-FB14F020A860}" type="presParOf" srcId="{7FE37571-BFC0-4D7B-99D4-ACB27FABEA60}" destId="{2ADA428B-79B6-416D-B25F-A276B8224176}" srcOrd="1" destOrd="0" presId="urn:microsoft.com/office/officeart/2005/8/layout/vList5"/>
    <dgm:cxn modelId="{CA79211E-45B7-4F5D-AC74-5E44FB18711B}" type="presParOf" srcId="{7FE37571-BFC0-4D7B-99D4-ACB27FABEA60}" destId="{BB8092FF-C29B-4BB3-A4F9-E383B0423F32}" srcOrd="2" destOrd="0" presId="urn:microsoft.com/office/officeart/2005/8/layout/vList5"/>
    <dgm:cxn modelId="{129E7747-588E-4D1E-B284-77A651C0D27C}" type="presParOf" srcId="{BB8092FF-C29B-4BB3-A4F9-E383B0423F32}" destId="{8D5C4927-7E37-419C-B2C4-21AA1573561B}" srcOrd="0" destOrd="0" presId="urn:microsoft.com/office/officeart/2005/8/layout/vList5"/>
    <dgm:cxn modelId="{600BB89A-A6B2-44E8-9EA5-126F3815F009}" type="presParOf" srcId="{BB8092FF-C29B-4BB3-A4F9-E383B0423F32}" destId="{6EECD6DF-4222-403F-898E-727AFCABA3E8}" srcOrd="1" destOrd="0" presId="urn:microsoft.com/office/officeart/2005/8/layout/vList5"/>
    <dgm:cxn modelId="{89D51D15-1E9D-486B-A677-67B70EEA0C5F}" type="presParOf" srcId="{7FE37571-BFC0-4D7B-99D4-ACB27FABEA60}" destId="{2613717D-42FA-4988-87B7-B4BC71E2EB2E}" srcOrd="3" destOrd="0" presId="urn:microsoft.com/office/officeart/2005/8/layout/vList5"/>
    <dgm:cxn modelId="{60153951-C0A1-4A20-A4C5-FC71A61D5868}" type="presParOf" srcId="{7FE37571-BFC0-4D7B-99D4-ACB27FABEA60}" destId="{CF1669B1-85EC-437A-9A4D-FC8ABBA27172}" srcOrd="4" destOrd="0" presId="urn:microsoft.com/office/officeart/2005/8/layout/vList5"/>
    <dgm:cxn modelId="{780C492C-46E6-40D5-9987-D7056B977F38}" type="presParOf" srcId="{CF1669B1-85EC-437A-9A4D-FC8ABBA27172}" destId="{46024308-F576-435C-928F-0A4F62887542}" srcOrd="0" destOrd="0" presId="urn:microsoft.com/office/officeart/2005/8/layout/vList5"/>
    <dgm:cxn modelId="{11417A29-5012-4161-9B54-A760121D0DDC}" type="presParOf" srcId="{CF1669B1-85EC-437A-9A4D-FC8ABBA27172}" destId="{83293548-DC88-4925-A73F-59494AF9290D}" srcOrd="1" destOrd="0" presId="urn:microsoft.com/office/officeart/2005/8/layout/vList5"/>
    <dgm:cxn modelId="{3CBB590F-C7D0-48A0-95C1-692F4B911DEC}" type="presParOf" srcId="{7FE37571-BFC0-4D7B-99D4-ACB27FABEA60}" destId="{3C1B1B04-62BE-4AE3-931A-8B7681D06C1A}" srcOrd="5" destOrd="0" presId="urn:microsoft.com/office/officeart/2005/8/layout/vList5"/>
    <dgm:cxn modelId="{6EDB4562-0436-4326-A10D-F477B63EB5F1}" type="presParOf" srcId="{7FE37571-BFC0-4D7B-99D4-ACB27FABEA60}" destId="{531201E8-8A21-4F70-B417-B6AED2D0CCA0}" srcOrd="6" destOrd="0" presId="urn:microsoft.com/office/officeart/2005/8/layout/vList5"/>
    <dgm:cxn modelId="{CA307039-FB6B-4C23-9C2F-FE1B9E2D5650}" type="presParOf" srcId="{531201E8-8A21-4F70-B417-B6AED2D0CCA0}" destId="{99DBD55E-AD4F-4AD2-BC88-DED8D109392D}" srcOrd="0" destOrd="0" presId="urn:microsoft.com/office/officeart/2005/8/layout/vList5"/>
    <dgm:cxn modelId="{E76FCBB3-3FB4-451F-B614-CB1BC0F3EBB8}" type="presParOf" srcId="{531201E8-8A21-4F70-B417-B6AED2D0CCA0}" destId="{DDB3B58B-C7D4-42DE-BEC4-F7F962341426}" srcOrd="1" destOrd="0" presId="urn:microsoft.com/office/officeart/2005/8/layout/vList5"/>
    <dgm:cxn modelId="{C04D8D1E-3B8A-4F2B-8FB2-FD9632971AA1}" type="presParOf" srcId="{7FE37571-BFC0-4D7B-99D4-ACB27FABEA60}" destId="{9A436BCB-0063-4C5B-9840-E775D9F50D26}" srcOrd="7" destOrd="0" presId="urn:microsoft.com/office/officeart/2005/8/layout/vList5"/>
    <dgm:cxn modelId="{80610D12-E411-4D5E-A216-960042EDCE45}" type="presParOf" srcId="{7FE37571-BFC0-4D7B-99D4-ACB27FABEA60}" destId="{18B7100E-4C5D-46FB-97A3-238EDCA013E3}" srcOrd="8" destOrd="0" presId="urn:microsoft.com/office/officeart/2005/8/layout/vList5"/>
    <dgm:cxn modelId="{4B1571EF-886D-4149-8DFA-42F1AFD5D0AC}" type="presParOf" srcId="{18B7100E-4C5D-46FB-97A3-238EDCA013E3}" destId="{4A176352-CB19-46A2-A7AF-750E5E45AC46}" srcOrd="0" destOrd="0" presId="urn:microsoft.com/office/officeart/2005/8/layout/vList5"/>
    <dgm:cxn modelId="{3B57BD18-3A24-43FB-BE71-7D272C4B0982}" type="presParOf" srcId="{18B7100E-4C5D-46FB-97A3-238EDCA013E3}" destId="{1B413A94-F76B-439B-8C64-9F288FB68017}"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9.xml><?xml version="1.0" encoding="utf-8"?>
<dgm:dataModel xmlns:dgm="http://schemas.openxmlformats.org/drawingml/2006/diagram" xmlns:a="http://schemas.openxmlformats.org/drawingml/2006/main">
  <dgm:ptLst>
    <dgm:pt modelId="{39E31AAD-1094-4659-9EF8-E7D7F373BA89}" type="doc">
      <dgm:prSet loTypeId="urn:microsoft.com/office/officeart/2005/8/layout/vList5" loCatId="list" qsTypeId="urn:microsoft.com/office/officeart/2005/8/quickstyle/simple1#3" qsCatId="simple" csTypeId="urn:microsoft.com/office/officeart/2005/8/colors/accent1_2#3" csCatId="accent1" phldr="1"/>
      <dgm:spPr/>
      <dgm:t>
        <a:bodyPr/>
        <a:lstStyle/>
        <a:p>
          <a:endParaRPr lang="en-US"/>
        </a:p>
      </dgm:t>
    </dgm:pt>
    <dgm:pt modelId="{2A24B6E0-BE85-4C5B-8A1C-14D59DD66F8F}">
      <dgm:prSet/>
      <dgm:spPr/>
      <dgm:t>
        <a:bodyPr/>
        <a:lstStyle/>
        <a:p>
          <a:pPr rtl="0"/>
          <a:r>
            <a:rPr lang="en-US" b="1" dirty="0"/>
            <a:t>Income Approach</a:t>
          </a:r>
          <a:endParaRPr lang="en-US" dirty="0"/>
        </a:p>
      </dgm:t>
    </dgm:pt>
    <dgm:pt modelId="{62E4EBD5-6D83-400C-B987-50D93FF00AC8}" type="parTrans" cxnId="{AAF45354-BCCB-4322-9068-4BD5749DB87A}">
      <dgm:prSet/>
      <dgm:spPr/>
      <dgm:t>
        <a:bodyPr/>
        <a:lstStyle/>
        <a:p>
          <a:endParaRPr lang="en-US"/>
        </a:p>
      </dgm:t>
    </dgm:pt>
    <dgm:pt modelId="{BF845371-A8F4-4046-8050-70FBD41D6018}" type="sibTrans" cxnId="{AAF45354-BCCB-4322-9068-4BD5749DB87A}">
      <dgm:prSet/>
      <dgm:spPr/>
      <dgm:t>
        <a:bodyPr/>
        <a:lstStyle/>
        <a:p>
          <a:endParaRPr lang="en-US"/>
        </a:p>
      </dgm:t>
    </dgm:pt>
    <dgm:pt modelId="{765D7E7A-E452-4E10-8A0B-15C3D49422F6}">
      <dgm:prSet/>
      <dgm:spPr/>
      <dgm:t>
        <a:bodyPr/>
        <a:lstStyle/>
        <a:p>
          <a:pPr rtl="0"/>
          <a:r>
            <a:rPr lang="en-US" dirty="0"/>
            <a:t>Based on the present value of expected future cash flows or income</a:t>
          </a:r>
        </a:p>
      </dgm:t>
    </dgm:pt>
    <dgm:pt modelId="{6403123D-438F-4A95-92F9-1EB638539E13}" type="parTrans" cxnId="{6B6A9D34-17BA-4FA9-9E9E-52CC4A34A413}">
      <dgm:prSet/>
      <dgm:spPr/>
      <dgm:t>
        <a:bodyPr/>
        <a:lstStyle/>
        <a:p>
          <a:endParaRPr lang="en-US"/>
        </a:p>
      </dgm:t>
    </dgm:pt>
    <dgm:pt modelId="{6530BB21-3903-48B8-9195-C6A3CBC683CD}" type="sibTrans" cxnId="{6B6A9D34-17BA-4FA9-9E9E-52CC4A34A413}">
      <dgm:prSet/>
      <dgm:spPr/>
      <dgm:t>
        <a:bodyPr/>
        <a:lstStyle/>
        <a:p>
          <a:endParaRPr lang="en-US"/>
        </a:p>
      </dgm:t>
    </dgm:pt>
    <dgm:pt modelId="{4A7DD10C-B8D9-4F8D-8CEF-47ED60B88FE9}">
      <dgm:prSet/>
      <dgm:spPr/>
      <dgm:t>
        <a:bodyPr/>
        <a:lstStyle/>
        <a:p>
          <a:pPr rtl="0"/>
          <a:r>
            <a:rPr lang="en-US" b="1" dirty="0"/>
            <a:t>Market Approach</a:t>
          </a:r>
          <a:endParaRPr lang="en-US" dirty="0"/>
        </a:p>
      </dgm:t>
    </dgm:pt>
    <dgm:pt modelId="{71703DF2-37B8-42FC-B5CE-69FDD828DEB7}" type="parTrans" cxnId="{82F6FA18-7C46-4C3F-B06C-FA68ABCAD798}">
      <dgm:prSet/>
      <dgm:spPr/>
      <dgm:t>
        <a:bodyPr/>
        <a:lstStyle/>
        <a:p>
          <a:endParaRPr lang="en-US"/>
        </a:p>
      </dgm:t>
    </dgm:pt>
    <dgm:pt modelId="{0A37F4F6-AF9C-405D-AE7D-7CEBDB16217B}" type="sibTrans" cxnId="{82F6FA18-7C46-4C3F-B06C-FA68ABCAD798}">
      <dgm:prSet/>
      <dgm:spPr/>
      <dgm:t>
        <a:bodyPr/>
        <a:lstStyle/>
        <a:p>
          <a:endParaRPr lang="en-US"/>
        </a:p>
      </dgm:t>
    </dgm:pt>
    <dgm:pt modelId="{11A609CA-32AF-4163-97C9-9DD67406FCF0}">
      <dgm:prSet/>
      <dgm:spPr/>
      <dgm:t>
        <a:bodyPr/>
        <a:lstStyle/>
        <a:p>
          <a:pPr rtl="0"/>
          <a:r>
            <a:rPr lang="en-US" dirty="0"/>
            <a:t>Based on pricing multiples from sales of similar companies</a:t>
          </a:r>
        </a:p>
      </dgm:t>
    </dgm:pt>
    <dgm:pt modelId="{9AA26FB8-2994-4B03-87E9-CB56CC8C4C16}" type="parTrans" cxnId="{C394B3D0-958A-438B-9C68-4A220B896923}">
      <dgm:prSet/>
      <dgm:spPr/>
      <dgm:t>
        <a:bodyPr/>
        <a:lstStyle/>
        <a:p>
          <a:endParaRPr lang="en-US"/>
        </a:p>
      </dgm:t>
    </dgm:pt>
    <dgm:pt modelId="{393F53A0-23BE-4B0A-B6AF-C80FFE3F1018}" type="sibTrans" cxnId="{C394B3D0-958A-438B-9C68-4A220B896923}">
      <dgm:prSet/>
      <dgm:spPr/>
      <dgm:t>
        <a:bodyPr/>
        <a:lstStyle/>
        <a:p>
          <a:endParaRPr lang="en-US"/>
        </a:p>
      </dgm:t>
    </dgm:pt>
    <dgm:pt modelId="{9696C4DD-D979-436A-AB04-799141CD9D84}">
      <dgm:prSet/>
      <dgm:spPr/>
      <dgm:t>
        <a:bodyPr/>
        <a:lstStyle/>
        <a:p>
          <a:pPr rtl="0"/>
          <a:r>
            <a:rPr lang="en-US" b="1" dirty="0"/>
            <a:t>Asset-Based Approach</a:t>
          </a:r>
          <a:endParaRPr lang="en-US" dirty="0"/>
        </a:p>
      </dgm:t>
    </dgm:pt>
    <dgm:pt modelId="{FB2909DD-3B50-4CAC-8C73-1BBFCC07D77D}" type="parTrans" cxnId="{8C43EE13-B01C-4148-B426-B91FCD7BAE0C}">
      <dgm:prSet/>
      <dgm:spPr/>
      <dgm:t>
        <a:bodyPr/>
        <a:lstStyle/>
        <a:p>
          <a:endParaRPr lang="en-US"/>
        </a:p>
      </dgm:t>
    </dgm:pt>
    <dgm:pt modelId="{C3EE2F37-4A72-4EFF-8D05-8D1F98422D8D}" type="sibTrans" cxnId="{8C43EE13-B01C-4148-B426-B91FCD7BAE0C}">
      <dgm:prSet/>
      <dgm:spPr/>
      <dgm:t>
        <a:bodyPr/>
        <a:lstStyle/>
        <a:p>
          <a:endParaRPr lang="en-US"/>
        </a:p>
      </dgm:t>
    </dgm:pt>
    <dgm:pt modelId="{43F34FAD-4C29-44DF-AAD0-8D0194C8300E}">
      <dgm:prSet/>
      <dgm:spPr/>
      <dgm:t>
        <a:bodyPr/>
        <a:lstStyle/>
        <a:p>
          <a:pPr rtl="0"/>
          <a:r>
            <a:rPr lang="en-US" dirty="0"/>
            <a:t>Based on the value of the company’s net assets (assets minus liabilities) </a:t>
          </a:r>
        </a:p>
      </dgm:t>
    </dgm:pt>
    <dgm:pt modelId="{BA949A69-2BFD-488E-98CF-905E7594AF7B}" type="parTrans" cxnId="{58191B5F-A801-4E5C-B805-17BCE39DED19}">
      <dgm:prSet/>
      <dgm:spPr/>
      <dgm:t>
        <a:bodyPr/>
        <a:lstStyle/>
        <a:p>
          <a:endParaRPr lang="en-US"/>
        </a:p>
      </dgm:t>
    </dgm:pt>
    <dgm:pt modelId="{D7CA87C8-EC43-438A-8A81-9C67534523E7}" type="sibTrans" cxnId="{58191B5F-A801-4E5C-B805-17BCE39DED19}">
      <dgm:prSet/>
      <dgm:spPr/>
      <dgm:t>
        <a:bodyPr/>
        <a:lstStyle/>
        <a:p>
          <a:endParaRPr lang="en-US"/>
        </a:p>
      </dgm:t>
    </dgm:pt>
    <dgm:pt modelId="{292702DF-402E-44EC-858F-87B4B4662D23}" type="pres">
      <dgm:prSet presAssocID="{39E31AAD-1094-4659-9EF8-E7D7F373BA89}" presName="Name0" presStyleCnt="0">
        <dgm:presLayoutVars>
          <dgm:dir/>
          <dgm:animLvl val="lvl"/>
          <dgm:resizeHandles val="exact"/>
        </dgm:presLayoutVars>
      </dgm:prSet>
      <dgm:spPr/>
    </dgm:pt>
    <dgm:pt modelId="{E2C74EEC-229E-4FCC-82CB-678DC369F9EF}" type="pres">
      <dgm:prSet presAssocID="{2A24B6E0-BE85-4C5B-8A1C-14D59DD66F8F}" presName="linNode" presStyleCnt="0"/>
      <dgm:spPr/>
    </dgm:pt>
    <dgm:pt modelId="{14BDF7ED-42C5-4B77-8BCC-1E973C2FE089}" type="pres">
      <dgm:prSet presAssocID="{2A24B6E0-BE85-4C5B-8A1C-14D59DD66F8F}" presName="parentText" presStyleLbl="node1" presStyleIdx="0" presStyleCnt="3">
        <dgm:presLayoutVars>
          <dgm:chMax val="1"/>
          <dgm:bulletEnabled val="1"/>
        </dgm:presLayoutVars>
      </dgm:prSet>
      <dgm:spPr/>
    </dgm:pt>
    <dgm:pt modelId="{18F61EF3-E493-4751-A239-323C20E944D3}" type="pres">
      <dgm:prSet presAssocID="{2A24B6E0-BE85-4C5B-8A1C-14D59DD66F8F}" presName="descendantText" presStyleLbl="alignAccFollowNode1" presStyleIdx="0" presStyleCnt="3">
        <dgm:presLayoutVars>
          <dgm:bulletEnabled val="1"/>
        </dgm:presLayoutVars>
      </dgm:prSet>
      <dgm:spPr/>
    </dgm:pt>
    <dgm:pt modelId="{53562FCB-D97D-4D99-80A0-013A3359DD20}" type="pres">
      <dgm:prSet presAssocID="{BF845371-A8F4-4046-8050-70FBD41D6018}" presName="sp" presStyleCnt="0"/>
      <dgm:spPr/>
    </dgm:pt>
    <dgm:pt modelId="{EC4B057F-BE5D-4AA8-8AE0-EA935F1F7997}" type="pres">
      <dgm:prSet presAssocID="{4A7DD10C-B8D9-4F8D-8CEF-47ED60B88FE9}" presName="linNode" presStyleCnt="0"/>
      <dgm:spPr/>
    </dgm:pt>
    <dgm:pt modelId="{50B3E994-8FAC-4331-8449-ADDEC1B7D687}" type="pres">
      <dgm:prSet presAssocID="{4A7DD10C-B8D9-4F8D-8CEF-47ED60B88FE9}" presName="parentText" presStyleLbl="node1" presStyleIdx="1" presStyleCnt="3">
        <dgm:presLayoutVars>
          <dgm:chMax val="1"/>
          <dgm:bulletEnabled val="1"/>
        </dgm:presLayoutVars>
      </dgm:prSet>
      <dgm:spPr/>
    </dgm:pt>
    <dgm:pt modelId="{A1071E76-FD41-414C-BC6C-5CDD99BBB82D}" type="pres">
      <dgm:prSet presAssocID="{4A7DD10C-B8D9-4F8D-8CEF-47ED60B88FE9}" presName="descendantText" presStyleLbl="alignAccFollowNode1" presStyleIdx="1" presStyleCnt="3">
        <dgm:presLayoutVars>
          <dgm:bulletEnabled val="1"/>
        </dgm:presLayoutVars>
      </dgm:prSet>
      <dgm:spPr/>
    </dgm:pt>
    <dgm:pt modelId="{6F2057E2-98C7-46C8-BC3B-E884E6EE52EC}" type="pres">
      <dgm:prSet presAssocID="{0A37F4F6-AF9C-405D-AE7D-7CEBDB16217B}" presName="sp" presStyleCnt="0"/>
      <dgm:spPr/>
    </dgm:pt>
    <dgm:pt modelId="{63B02CF1-1BAD-4816-BF49-5A2546AA4BE2}" type="pres">
      <dgm:prSet presAssocID="{9696C4DD-D979-436A-AB04-799141CD9D84}" presName="linNode" presStyleCnt="0"/>
      <dgm:spPr/>
    </dgm:pt>
    <dgm:pt modelId="{CBBD3D4B-D500-48AB-B807-03C83541F3F1}" type="pres">
      <dgm:prSet presAssocID="{9696C4DD-D979-436A-AB04-799141CD9D84}" presName="parentText" presStyleLbl="node1" presStyleIdx="2" presStyleCnt="3">
        <dgm:presLayoutVars>
          <dgm:chMax val="1"/>
          <dgm:bulletEnabled val="1"/>
        </dgm:presLayoutVars>
      </dgm:prSet>
      <dgm:spPr/>
    </dgm:pt>
    <dgm:pt modelId="{3707526E-7665-4EBC-A0A4-43A3337048B2}" type="pres">
      <dgm:prSet presAssocID="{9696C4DD-D979-436A-AB04-799141CD9D84}" presName="descendantText" presStyleLbl="alignAccFollowNode1" presStyleIdx="2" presStyleCnt="3">
        <dgm:presLayoutVars>
          <dgm:bulletEnabled val="1"/>
        </dgm:presLayoutVars>
      </dgm:prSet>
      <dgm:spPr/>
    </dgm:pt>
  </dgm:ptLst>
  <dgm:cxnLst>
    <dgm:cxn modelId="{8C43EE13-B01C-4148-B426-B91FCD7BAE0C}" srcId="{39E31AAD-1094-4659-9EF8-E7D7F373BA89}" destId="{9696C4DD-D979-436A-AB04-799141CD9D84}" srcOrd="2" destOrd="0" parTransId="{FB2909DD-3B50-4CAC-8C73-1BBFCC07D77D}" sibTransId="{C3EE2F37-4A72-4EFF-8D05-8D1F98422D8D}"/>
    <dgm:cxn modelId="{72CDCF18-0016-486E-B808-3A0795F75AAA}" type="presOf" srcId="{39E31AAD-1094-4659-9EF8-E7D7F373BA89}" destId="{292702DF-402E-44EC-858F-87B4B4662D23}" srcOrd="0" destOrd="0" presId="urn:microsoft.com/office/officeart/2005/8/layout/vList5"/>
    <dgm:cxn modelId="{82F6FA18-7C46-4C3F-B06C-FA68ABCAD798}" srcId="{39E31AAD-1094-4659-9EF8-E7D7F373BA89}" destId="{4A7DD10C-B8D9-4F8D-8CEF-47ED60B88FE9}" srcOrd="1" destOrd="0" parTransId="{71703DF2-37B8-42FC-B5CE-69FDD828DEB7}" sibTransId="{0A37F4F6-AF9C-405D-AE7D-7CEBDB16217B}"/>
    <dgm:cxn modelId="{6B6A9D34-17BA-4FA9-9E9E-52CC4A34A413}" srcId="{2A24B6E0-BE85-4C5B-8A1C-14D59DD66F8F}" destId="{765D7E7A-E452-4E10-8A0B-15C3D49422F6}" srcOrd="0" destOrd="0" parTransId="{6403123D-438F-4A95-92F9-1EB638539E13}" sibTransId="{6530BB21-3903-48B8-9195-C6A3CBC683CD}"/>
    <dgm:cxn modelId="{B1194840-D008-46EC-B29B-5312602A44B6}" type="presOf" srcId="{43F34FAD-4C29-44DF-AAD0-8D0194C8300E}" destId="{3707526E-7665-4EBC-A0A4-43A3337048B2}" srcOrd="0" destOrd="0" presId="urn:microsoft.com/office/officeart/2005/8/layout/vList5"/>
    <dgm:cxn modelId="{58191B5F-A801-4E5C-B805-17BCE39DED19}" srcId="{9696C4DD-D979-436A-AB04-799141CD9D84}" destId="{43F34FAD-4C29-44DF-AAD0-8D0194C8300E}" srcOrd="0" destOrd="0" parTransId="{BA949A69-2BFD-488E-98CF-905E7594AF7B}" sibTransId="{D7CA87C8-EC43-438A-8A81-9C67534523E7}"/>
    <dgm:cxn modelId="{AAF45354-BCCB-4322-9068-4BD5749DB87A}" srcId="{39E31AAD-1094-4659-9EF8-E7D7F373BA89}" destId="{2A24B6E0-BE85-4C5B-8A1C-14D59DD66F8F}" srcOrd="0" destOrd="0" parTransId="{62E4EBD5-6D83-400C-B987-50D93FF00AC8}" sibTransId="{BF845371-A8F4-4046-8050-70FBD41D6018}"/>
    <dgm:cxn modelId="{74C0DA86-D769-4230-AF21-869852FF6122}" type="presOf" srcId="{2A24B6E0-BE85-4C5B-8A1C-14D59DD66F8F}" destId="{14BDF7ED-42C5-4B77-8BCC-1E973C2FE089}" srcOrd="0" destOrd="0" presId="urn:microsoft.com/office/officeart/2005/8/layout/vList5"/>
    <dgm:cxn modelId="{2AAF9DC8-994B-4A08-AED3-C816E3DBFABD}" type="presOf" srcId="{4A7DD10C-B8D9-4F8D-8CEF-47ED60B88FE9}" destId="{50B3E994-8FAC-4331-8449-ADDEC1B7D687}" srcOrd="0" destOrd="0" presId="urn:microsoft.com/office/officeart/2005/8/layout/vList5"/>
    <dgm:cxn modelId="{55B27DC9-F487-4BB2-B359-87BAF7612BE4}" type="presOf" srcId="{765D7E7A-E452-4E10-8A0B-15C3D49422F6}" destId="{18F61EF3-E493-4751-A239-323C20E944D3}" srcOrd="0" destOrd="0" presId="urn:microsoft.com/office/officeart/2005/8/layout/vList5"/>
    <dgm:cxn modelId="{C394B3D0-958A-438B-9C68-4A220B896923}" srcId="{4A7DD10C-B8D9-4F8D-8CEF-47ED60B88FE9}" destId="{11A609CA-32AF-4163-97C9-9DD67406FCF0}" srcOrd="0" destOrd="0" parTransId="{9AA26FB8-2994-4B03-87E9-CB56CC8C4C16}" sibTransId="{393F53A0-23BE-4B0A-B6AF-C80FFE3F1018}"/>
    <dgm:cxn modelId="{E58BB9EE-97A4-4715-AB2B-205AFED831B8}" type="presOf" srcId="{11A609CA-32AF-4163-97C9-9DD67406FCF0}" destId="{A1071E76-FD41-414C-BC6C-5CDD99BBB82D}" srcOrd="0" destOrd="0" presId="urn:microsoft.com/office/officeart/2005/8/layout/vList5"/>
    <dgm:cxn modelId="{FD0B5EF2-B415-454F-8159-A19F778D15C6}" type="presOf" srcId="{9696C4DD-D979-436A-AB04-799141CD9D84}" destId="{CBBD3D4B-D500-48AB-B807-03C83541F3F1}" srcOrd="0" destOrd="0" presId="urn:microsoft.com/office/officeart/2005/8/layout/vList5"/>
    <dgm:cxn modelId="{81FAEB7C-4E05-427A-81E8-B273F9C0DBBF}" type="presParOf" srcId="{292702DF-402E-44EC-858F-87B4B4662D23}" destId="{E2C74EEC-229E-4FCC-82CB-678DC369F9EF}" srcOrd="0" destOrd="0" presId="urn:microsoft.com/office/officeart/2005/8/layout/vList5"/>
    <dgm:cxn modelId="{0FB68B30-7D8D-44BF-A7C9-5E4B9A61027F}" type="presParOf" srcId="{E2C74EEC-229E-4FCC-82CB-678DC369F9EF}" destId="{14BDF7ED-42C5-4B77-8BCC-1E973C2FE089}" srcOrd="0" destOrd="0" presId="urn:microsoft.com/office/officeart/2005/8/layout/vList5"/>
    <dgm:cxn modelId="{157009EA-E267-4A28-9670-48B648AB53CC}" type="presParOf" srcId="{E2C74EEC-229E-4FCC-82CB-678DC369F9EF}" destId="{18F61EF3-E493-4751-A239-323C20E944D3}" srcOrd="1" destOrd="0" presId="urn:microsoft.com/office/officeart/2005/8/layout/vList5"/>
    <dgm:cxn modelId="{839A37AA-07DE-43E3-84D9-9F24E7034450}" type="presParOf" srcId="{292702DF-402E-44EC-858F-87B4B4662D23}" destId="{53562FCB-D97D-4D99-80A0-013A3359DD20}" srcOrd="1" destOrd="0" presId="urn:microsoft.com/office/officeart/2005/8/layout/vList5"/>
    <dgm:cxn modelId="{40AC83A5-69ED-4259-BE31-29F61C045C47}" type="presParOf" srcId="{292702DF-402E-44EC-858F-87B4B4662D23}" destId="{EC4B057F-BE5D-4AA8-8AE0-EA935F1F7997}" srcOrd="2" destOrd="0" presId="urn:microsoft.com/office/officeart/2005/8/layout/vList5"/>
    <dgm:cxn modelId="{50FD0F41-10C3-4E2D-B4A8-965B03A1DCDB}" type="presParOf" srcId="{EC4B057F-BE5D-4AA8-8AE0-EA935F1F7997}" destId="{50B3E994-8FAC-4331-8449-ADDEC1B7D687}" srcOrd="0" destOrd="0" presId="urn:microsoft.com/office/officeart/2005/8/layout/vList5"/>
    <dgm:cxn modelId="{8F506F01-D091-4006-B943-7A6B67348F1E}" type="presParOf" srcId="{EC4B057F-BE5D-4AA8-8AE0-EA935F1F7997}" destId="{A1071E76-FD41-414C-BC6C-5CDD99BBB82D}" srcOrd="1" destOrd="0" presId="urn:microsoft.com/office/officeart/2005/8/layout/vList5"/>
    <dgm:cxn modelId="{8E9E07AF-3D30-488B-AC87-C0E292AB865D}" type="presParOf" srcId="{292702DF-402E-44EC-858F-87B4B4662D23}" destId="{6F2057E2-98C7-46C8-BC3B-E884E6EE52EC}" srcOrd="3" destOrd="0" presId="urn:microsoft.com/office/officeart/2005/8/layout/vList5"/>
    <dgm:cxn modelId="{CCC50E75-DA97-4067-A61F-F19620B177B6}" type="presParOf" srcId="{292702DF-402E-44EC-858F-87B4B4662D23}" destId="{63B02CF1-1BAD-4816-BF49-5A2546AA4BE2}" srcOrd="4" destOrd="0" presId="urn:microsoft.com/office/officeart/2005/8/layout/vList5"/>
    <dgm:cxn modelId="{DF30E870-AD75-46AC-995A-4CD374B60002}" type="presParOf" srcId="{63B02CF1-1BAD-4816-BF49-5A2546AA4BE2}" destId="{CBBD3D4B-D500-48AB-B807-03C83541F3F1}" srcOrd="0" destOrd="0" presId="urn:microsoft.com/office/officeart/2005/8/layout/vList5"/>
    <dgm:cxn modelId="{56FA9957-52AD-40A8-9D4A-36F5F99B0A85}" type="presParOf" srcId="{63B02CF1-1BAD-4816-BF49-5A2546AA4BE2}" destId="{3707526E-7665-4EBC-A0A4-43A3337048B2}"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0.xml><?xml version="1.0" encoding="utf-8"?>
<dgm:dataModel xmlns:dgm="http://schemas.openxmlformats.org/drawingml/2006/diagram" xmlns:a="http://schemas.openxmlformats.org/drawingml/2006/main">
  <dgm:ptLst>
    <dgm:pt modelId="{C2B6CB70-100B-4367-9044-80F9B0E0D0F7}" type="doc">
      <dgm:prSet loTypeId="urn:microsoft.com/office/officeart/2005/8/layout/equation1" loCatId="relationship" qsTypeId="urn:microsoft.com/office/officeart/2005/8/quickstyle/simple1" qsCatId="simple" csTypeId="urn:microsoft.com/office/officeart/2005/8/colors/accent1_2" csCatId="accent1" phldr="1"/>
      <dgm:spPr/>
      <dgm:t>
        <a:bodyPr/>
        <a:lstStyle/>
        <a:p>
          <a:endParaRPr lang="en-US"/>
        </a:p>
      </dgm:t>
    </dgm:pt>
    <dgm:pt modelId="{442D40CE-5CFD-43BA-8222-08D224DDF090}">
      <dgm:prSet phldrT="[Text]" custT="1"/>
      <dgm:spPr/>
      <dgm:t>
        <a:bodyPr/>
        <a:lstStyle/>
        <a:p>
          <a:pPr algn="ctr"/>
          <a:r>
            <a:rPr lang="en-US" sz="2000" b="1" dirty="0">
              <a:solidFill>
                <a:schemeClr val="bg1"/>
              </a:solidFill>
            </a:rPr>
            <a:t>Reported earnings</a:t>
          </a:r>
          <a:endParaRPr lang="en-US" sz="2000" dirty="0">
            <a:solidFill>
              <a:schemeClr val="bg1"/>
            </a:solidFill>
          </a:endParaRPr>
        </a:p>
      </dgm:t>
    </dgm:pt>
    <dgm:pt modelId="{8CC58C85-D29A-4D56-A567-CE0CA6B61BA7}" type="parTrans" cxnId="{9BC33EDE-32BA-46A0-B169-1671492DF6B3}">
      <dgm:prSet/>
      <dgm:spPr/>
      <dgm:t>
        <a:bodyPr/>
        <a:lstStyle/>
        <a:p>
          <a:endParaRPr lang="en-US"/>
        </a:p>
      </dgm:t>
    </dgm:pt>
    <dgm:pt modelId="{27C4F12F-7FC8-472F-8DBD-084CC98155AF}" type="sibTrans" cxnId="{9BC33EDE-32BA-46A0-B169-1671492DF6B3}">
      <dgm:prSet/>
      <dgm:spPr/>
      <dgm:t>
        <a:bodyPr/>
        <a:lstStyle/>
        <a:p>
          <a:endParaRPr lang="en-US" dirty="0"/>
        </a:p>
      </dgm:t>
    </dgm:pt>
    <dgm:pt modelId="{959C97DB-365A-4B7E-8848-B2E7C8FB60FE}">
      <dgm:prSet custT="1"/>
      <dgm:spPr/>
      <dgm:t>
        <a:bodyPr/>
        <a:lstStyle/>
        <a:p>
          <a:pPr rtl="0"/>
          <a:r>
            <a:rPr lang="en-US" sz="2000" b="1" dirty="0">
              <a:solidFill>
                <a:schemeClr val="bg1"/>
              </a:solidFill>
            </a:rPr>
            <a:t>Adjustments </a:t>
          </a:r>
          <a:r>
            <a:rPr lang="en-US" sz="2000" b="0" dirty="0">
              <a:solidFill>
                <a:schemeClr val="bg1"/>
              </a:solidFill>
            </a:rPr>
            <a:t>(f</a:t>
          </a:r>
          <a:r>
            <a:rPr lang="en-US" sz="2000" dirty="0">
              <a:solidFill>
                <a:schemeClr val="bg1"/>
              </a:solidFill>
            </a:rPr>
            <a:t>or nonrecurring, noneconomic, unusual items)</a:t>
          </a:r>
        </a:p>
      </dgm:t>
    </dgm:pt>
    <dgm:pt modelId="{EF332D76-BF84-445A-B12D-5B3186200BF9}" type="sibTrans" cxnId="{B20F41A6-EB75-4F30-A0C1-AF22DC64464E}">
      <dgm:prSet/>
      <dgm:spPr/>
      <dgm:t>
        <a:bodyPr/>
        <a:lstStyle/>
        <a:p>
          <a:endParaRPr lang="en-US"/>
        </a:p>
      </dgm:t>
    </dgm:pt>
    <dgm:pt modelId="{C180C141-26BD-4694-A042-6C0BD89DA9F6}" type="parTrans" cxnId="{B20F41A6-EB75-4F30-A0C1-AF22DC64464E}">
      <dgm:prSet/>
      <dgm:spPr/>
      <dgm:t>
        <a:bodyPr/>
        <a:lstStyle/>
        <a:p>
          <a:endParaRPr lang="en-US"/>
        </a:p>
      </dgm:t>
    </dgm:pt>
    <dgm:pt modelId="{D5245F90-3200-454B-B567-7B7497E1FAC7}">
      <dgm:prSet phldrT="[Text]" custT="1"/>
      <dgm:spPr/>
      <dgm:t>
        <a:bodyPr/>
        <a:lstStyle/>
        <a:p>
          <a:r>
            <a:rPr lang="en-US" sz="2000" b="1" dirty="0">
              <a:solidFill>
                <a:schemeClr val="bg1"/>
              </a:solidFill>
            </a:rPr>
            <a:t>Normalized earnings </a:t>
          </a:r>
        </a:p>
        <a:p>
          <a:r>
            <a:rPr lang="en-US" sz="2000" dirty="0">
              <a:solidFill>
                <a:schemeClr val="bg1"/>
              </a:solidFill>
            </a:rPr>
            <a:t>(earnings capacity of the business if it is run efficiently)</a:t>
          </a:r>
        </a:p>
      </dgm:t>
    </dgm:pt>
    <dgm:pt modelId="{571B4C4C-91C1-4640-B2E6-5AC777BE43C6}" type="parTrans" cxnId="{33A9CCA3-8162-4364-9672-A697FBD70B97}">
      <dgm:prSet/>
      <dgm:spPr/>
      <dgm:t>
        <a:bodyPr/>
        <a:lstStyle/>
        <a:p>
          <a:endParaRPr lang="en-US"/>
        </a:p>
      </dgm:t>
    </dgm:pt>
    <dgm:pt modelId="{A50896E4-2B65-46AD-BD38-31D9B33542F1}" type="sibTrans" cxnId="{33A9CCA3-8162-4364-9672-A697FBD70B97}">
      <dgm:prSet/>
      <dgm:spPr/>
      <dgm:t>
        <a:bodyPr/>
        <a:lstStyle/>
        <a:p>
          <a:endParaRPr lang="en-US"/>
        </a:p>
      </dgm:t>
    </dgm:pt>
    <dgm:pt modelId="{467983BD-67DB-403F-AC7F-093EF197493B}" type="pres">
      <dgm:prSet presAssocID="{C2B6CB70-100B-4367-9044-80F9B0E0D0F7}" presName="linearFlow" presStyleCnt="0">
        <dgm:presLayoutVars>
          <dgm:dir/>
          <dgm:resizeHandles val="exact"/>
        </dgm:presLayoutVars>
      </dgm:prSet>
      <dgm:spPr/>
    </dgm:pt>
    <dgm:pt modelId="{4689B0C6-1A40-4896-AD24-7BBC357526C4}" type="pres">
      <dgm:prSet presAssocID="{442D40CE-5CFD-43BA-8222-08D224DDF090}" presName="node" presStyleLbl="node1" presStyleIdx="0" presStyleCnt="3" custScaleX="416266" custScaleY="392955">
        <dgm:presLayoutVars>
          <dgm:bulletEnabled val="1"/>
        </dgm:presLayoutVars>
      </dgm:prSet>
      <dgm:spPr/>
    </dgm:pt>
    <dgm:pt modelId="{2CA52E0C-2A01-4EE2-9B8E-99B7B1844889}" type="pres">
      <dgm:prSet presAssocID="{27C4F12F-7FC8-472F-8DBD-084CC98155AF}" presName="spacerL" presStyleCnt="0"/>
      <dgm:spPr/>
    </dgm:pt>
    <dgm:pt modelId="{1FEC0038-286F-4B04-A53B-86B79162FBAC}" type="pres">
      <dgm:prSet presAssocID="{27C4F12F-7FC8-472F-8DBD-084CC98155AF}" presName="sibTrans" presStyleLbl="sibTrans2D1" presStyleIdx="0" presStyleCnt="2"/>
      <dgm:spPr/>
    </dgm:pt>
    <dgm:pt modelId="{19D4BF00-5AEE-4034-A182-4E899B0E5554}" type="pres">
      <dgm:prSet presAssocID="{27C4F12F-7FC8-472F-8DBD-084CC98155AF}" presName="spacerR" presStyleCnt="0"/>
      <dgm:spPr/>
    </dgm:pt>
    <dgm:pt modelId="{FD2AFCB5-C1E0-4AAC-95E5-8EED46654E15}" type="pres">
      <dgm:prSet presAssocID="{959C97DB-365A-4B7E-8848-B2E7C8FB60FE}" presName="node" presStyleLbl="node1" presStyleIdx="1" presStyleCnt="3" custScaleX="417439" custScaleY="398256">
        <dgm:presLayoutVars>
          <dgm:bulletEnabled val="1"/>
        </dgm:presLayoutVars>
      </dgm:prSet>
      <dgm:spPr/>
    </dgm:pt>
    <dgm:pt modelId="{69744A0E-E965-44FB-96F2-D7B86402B4DB}" type="pres">
      <dgm:prSet presAssocID="{EF332D76-BF84-445A-B12D-5B3186200BF9}" presName="spacerL" presStyleCnt="0"/>
      <dgm:spPr/>
    </dgm:pt>
    <dgm:pt modelId="{0F6E54E5-78BF-4296-8DBD-3DB6A1A79C3A}" type="pres">
      <dgm:prSet presAssocID="{EF332D76-BF84-445A-B12D-5B3186200BF9}" presName="sibTrans" presStyleLbl="sibTrans2D1" presStyleIdx="1" presStyleCnt="2"/>
      <dgm:spPr/>
    </dgm:pt>
    <dgm:pt modelId="{02C0999B-B1B8-4B12-B58D-027CEB3FA04B}" type="pres">
      <dgm:prSet presAssocID="{EF332D76-BF84-445A-B12D-5B3186200BF9}" presName="spacerR" presStyleCnt="0"/>
      <dgm:spPr/>
    </dgm:pt>
    <dgm:pt modelId="{8E91C040-A3B2-4AFB-B9EB-06D94003062C}" type="pres">
      <dgm:prSet presAssocID="{D5245F90-3200-454B-B567-7B7497E1FAC7}" presName="node" presStyleLbl="node1" presStyleIdx="2" presStyleCnt="3" custScaleX="432344" custScaleY="401810">
        <dgm:presLayoutVars>
          <dgm:bulletEnabled val="1"/>
        </dgm:presLayoutVars>
      </dgm:prSet>
      <dgm:spPr/>
    </dgm:pt>
  </dgm:ptLst>
  <dgm:cxnLst>
    <dgm:cxn modelId="{489F6967-4C4B-4717-A6F1-DAE08B7EF444}" type="presOf" srcId="{959C97DB-365A-4B7E-8848-B2E7C8FB60FE}" destId="{FD2AFCB5-C1E0-4AAC-95E5-8EED46654E15}" srcOrd="0" destOrd="0" presId="urn:microsoft.com/office/officeart/2005/8/layout/equation1"/>
    <dgm:cxn modelId="{34ECC48C-2999-45E6-AD7A-31CAF27C3E2E}" type="presOf" srcId="{D5245F90-3200-454B-B567-7B7497E1FAC7}" destId="{8E91C040-A3B2-4AFB-B9EB-06D94003062C}" srcOrd="0" destOrd="0" presId="urn:microsoft.com/office/officeart/2005/8/layout/equation1"/>
    <dgm:cxn modelId="{B4527B9A-F8D0-404C-B96A-244D549369C4}" type="presOf" srcId="{EF332D76-BF84-445A-B12D-5B3186200BF9}" destId="{0F6E54E5-78BF-4296-8DBD-3DB6A1A79C3A}" srcOrd="0" destOrd="0" presId="urn:microsoft.com/office/officeart/2005/8/layout/equation1"/>
    <dgm:cxn modelId="{33A9CCA3-8162-4364-9672-A697FBD70B97}" srcId="{C2B6CB70-100B-4367-9044-80F9B0E0D0F7}" destId="{D5245F90-3200-454B-B567-7B7497E1FAC7}" srcOrd="2" destOrd="0" parTransId="{571B4C4C-91C1-4640-B2E6-5AC777BE43C6}" sibTransId="{A50896E4-2B65-46AD-BD38-31D9B33542F1}"/>
    <dgm:cxn modelId="{B20F41A6-EB75-4F30-A0C1-AF22DC64464E}" srcId="{C2B6CB70-100B-4367-9044-80F9B0E0D0F7}" destId="{959C97DB-365A-4B7E-8848-B2E7C8FB60FE}" srcOrd="1" destOrd="0" parTransId="{C180C141-26BD-4694-A042-6C0BD89DA9F6}" sibTransId="{EF332D76-BF84-445A-B12D-5B3186200BF9}"/>
    <dgm:cxn modelId="{775B69A7-6A54-4B7F-9AA0-E5E33E255616}" type="presOf" srcId="{27C4F12F-7FC8-472F-8DBD-084CC98155AF}" destId="{1FEC0038-286F-4B04-A53B-86B79162FBAC}" srcOrd="0" destOrd="0" presId="urn:microsoft.com/office/officeart/2005/8/layout/equation1"/>
    <dgm:cxn modelId="{D93ECEBA-1585-4BD4-9217-094D33733C88}" type="presOf" srcId="{C2B6CB70-100B-4367-9044-80F9B0E0D0F7}" destId="{467983BD-67DB-403F-AC7F-093EF197493B}" srcOrd="0" destOrd="0" presId="urn:microsoft.com/office/officeart/2005/8/layout/equation1"/>
    <dgm:cxn modelId="{9BC33EDE-32BA-46A0-B169-1671492DF6B3}" srcId="{C2B6CB70-100B-4367-9044-80F9B0E0D0F7}" destId="{442D40CE-5CFD-43BA-8222-08D224DDF090}" srcOrd="0" destOrd="0" parTransId="{8CC58C85-D29A-4D56-A567-CE0CA6B61BA7}" sibTransId="{27C4F12F-7FC8-472F-8DBD-084CC98155AF}"/>
    <dgm:cxn modelId="{249C81E2-62AD-4399-8FFB-6CCD91AAFF0D}" type="presOf" srcId="{442D40CE-5CFD-43BA-8222-08D224DDF090}" destId="{4689B0C6-1A40-4896-AD24-7BBC357526C4}" srcOrd="0" destOrd="0" presId="urn:microsoft.com/office/officeart/2005/8/layout/equation1"/>
    <dgm:cxn modelId="{A15F513C-0D90-4324-B02E-245EDC9628E0}" type="presParOf" srcId="{467983BD-67DB-403F-AC7F-093EF197493B}" destId="{4689B0C6-1A40-4896-AD24-7BBC357526C4}" srcOrd="0" destOrd="0" presId="urn:microsoft.com/office/officeart/2005/8/layout/equation1"/>
    <dgm:cxn modelId="{3DC1A3D4-5709-4B33-AD0D-9F2940A67932}" type="presParOf" srcId="{467983BD-67DB-403F-AC7F-093EF197493B}" destId="{2CA52E0C-2A01-4EE2-9B8E-99B7B1844889}" srcOrd="1" destOrd="0" presId="urn:microsoft.com/office/officeart/2005/8/layout/equation1"/>
    <dgm:cxn modelId="{A3F96773-EEBB-40BC-AFDB-37B8BB1CFBDE}" type="presParOf" srcId="{467983BD-67DB-403F-AC7F-093EF197493B}" destId="{1FEC0038-286F-4B04-A53B-86B79162FBAC}" srcOrd="2" destOrd="0" presId="urn:microsoft.com/office/officeart/2005/8/layout/equation1"/>
    <dgm:cxn modelId="{03E37E7D-5C16-47A6-8E2F-ACF327F4E520}" type="presParOf" srcId="{467983BD-67DB-403F-AC7F-093EF197493B}" destId="{19D4BF00-5AEE-4034-A182-4E899B0E5554}" srcOrd="3" destOrd="0" presId="urn:microsoft.com/office/officeart/2005/8/layout/equation1"/>
    <dgm:cxn modelId="{8C4241C1-651E-4CBE-BB93-C3AD2ED5E5B0}" type="presParOf" srcId="{467983BD-67DB-403F-AC7F-093EF197493B}" destId="{FD2AFCB5-C1E0-4AAC-95E5-8EED46654E15}" srcOrd="4" destOrd="0" presId="urn:microsoft.com/office/officeart/2005/8/layout/equation1"/>
    <dgm:cxn modelId="{6ECF57F9-1935-42AC-9C43-CA08B02D287C}" type="presParOf" srcId="{467983BD-67DB-403F-AC7F-093EF197493B}" destId="{69744A0E-E965-44FB-96F2-D7B86402B4DB}" srcOrd="5" destOrd="0" presId="urn:microsoft.com/office/officeart/2005/8/layout/equation1"/>
    <dgm:cxn modelId="{658E9365-F4C0-4A5C-A6A0-2B16A5C708B7}" type="presParOf" srcId="{467983BD-67DB-403F-AC7F-093EF197493B}" destId="{0F6E54E5-78BF-4296-8DBD-3DB6A1A79C3A}" srcOrd="6" destOrd="0" presId="urn:microsoft.com/office/officeart/2005/8/layout/equation1"/>
    <dgm:cxn modelId="{1301163D-B89F-46D0-A917-1BFF30FD44F6}" type="presParOf" srcId="{467983BD-67DB-403F-AC7F-093EF197493B}" destId="{02C0999B-B1B8-4B12-B58D-027CEB3FA04B}" srcOrd="7" destOrd="0" presId="urn:microsoft.com/office/officeart/2005/8/layout/equation1"/>
    <dgm:cxn modelId="{F92C88F2-8D1E-43EA-84D2-192F7139C438}" type="presParOf" srcId="{467983BD-67DB-403F-AC7F-093EF197493B}" destId="{8E91C040-A3B2-4AFB-B9EB-06D94003062C}"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1.xml><?xml version="1.0" encoding="utf-8"?>
<dgm:dataModel xmlns:dgm="http://schemas.openxmlformats.org/drawingml/2006/diagram" xmlns:a="http://schemas.openxmlformats.org/drawingml/2006/main">
  <dgm:ptLst>
    <dgm:pt modelId="{41569FFF-3037-4BBF-AA0D-3BFB73BE7488}" type="doc">
      <dgm:prSet loTypeId="urn:microsoft.com/office/officeart/2005/8/layout/list1" loCatId="list" qsTypeId="urn:microsoft.com/office/officeart/2005/8/quickstyle/simple1#4" qsCatId="simple" csTypeId="urn:microsoft.com/office/officeart/2005/8/colors/accent1_2#4" csCatId="accent1" phldr="1"/>
      <dgm:spPr/>
      <dgm:t>
        <a:bodyPr/>
        <a:lstStyle/>
        <a:p>
          <a:endParaRPr lang="en-US"/>
        </a:p>
      </dgm:t>
    </dgm:pt>
    <dgm:pt modelId="{21F9DC71-C20E-45FE-86F5-20D60D521D7E}">
      <dgm:prSet custT="1"/>
      <dgm:spPr/>
      <dgm:t>
        <a:bodyPr/>
        <a:lstStyle/>
        <a:p>
          <a:pPr rtl="0"/>
          <a:r>
            <a:rPr lang="en-US" sz="2400" b="1" dirty="0"/>
            <a:t>Free Cash Flow to the Firm (FCFF)</a:t>
          </a:r>
          <a:endParaRPr lang="en-US" sz="2400" dirty="0"/>
        </a:p>
      </dgm:t>
    </dgm:pt>
    <dgm:pt modelId="{BFF8EDC1-C8CB-4AA8-86C2-B3B995680B1D}" type="parTrans" cxnId="{CF010BB4-F65D-4617-B4A1-67699E115A3C}">
      <dgm:prSet/>
      <dgm:spPr/>
      <dgm:t>
        <a:bodyPr/>
        <a:lstStyle/>
        <a:p>
          <a:endParaRPr lang="en-US"/>
        </a:p>
      </dgm:t>
    </dgm:pt>
    <dgm:pt modelId="{D1BAFCC0-D6E1-420F-A1C3-CDF5C48BAA11}" type="sibTrans" cxnId="{CF010BB4-F65D-4617-B4A1-67699E115A3C}">
      <dgm:prSet/>
      <dgm:spPr/>
      <dgm:t>
        <a:bodyPr/>
        <a:lstStyle/>
        <a:p>
          <a:endParaRPr lang="en-US"/>
        </a:p>
      </dgm:t>
    </dgm:pt>
    <dgm:pt modelId="{E6867EE5-446A-473A-8182-9E7B331F80C0}">
      <dgm:prSet custT="1"/>
      <dgm:spPr/>
      <dgm:t>
        <a:bodyPr/>
        <a:lstStyle/>
        <a:p>
          <a:pPr rtl="0"/>
          <a:r>
            <a:rPr lang="en-US" sz="2000" dirty="0"/>
            <a:t>Start with normalized earnings</a:t>
          </a:r>
        </a:p>
      </dgm:t>
    </dgm:pt>
    <dgm:pt modelId="{BF61B0F0-966E-428B-8B01-A63AEF311CC5}" type="parTrans" cxnId="{5904CA2C-7CCB-4E3A-A94C-D193C24110A2}">
      <dgm:prSet/>
      <dgm:spPr/>
      <dgm:t>
        <a:bodyPr/>
        <a:lstStyle/>
        <a:p>
          <a:endParaRPr lang="en-US"/>
        </a:p>
      </dgm:t>
    </dgm:pt>
    <dgm:pt modelId="{E9F38094-9339-48B8-855F-6F679145934B}" type="sibTrans" cxnId="{5904CA2C-7CCB-4E3A-A94C-D193C24110A2}">
      <dgm:prSet/>
      <dgm:spPr/>
      <dgm:t>
        <a:bodyPr/>
        <a:lstStyle/>
        <a:p>
          <a:endParaRPr lang="en-US"/>
        </a:p>
      </dgm:t>
    </dgm:pt>
    <dgm:pt modelId="{0B494589-0690-4F28-AD9C-E9EAA058AC27}">
      <dgm:prSet custT="1"/>
      <dgm:spPr/>
      <dgm:t>
        <a:bodyPr/>
        <a:lstStyle/>
        <a:p>
          <a:pPr rtl="0"/>
          <a:r>
            <a:rPr lang="en-US" sz="2000" dirty="0"/>
            <a:t>Remove interest expense</a:t>
          </a:r>
        </a:p>
      </dgm:t>
    </dgm:pt>
    <dgm:pt modelId="{2B46F4AF-B375-4367-940F-A81D741BA51D}" type="parTrans" cxnId="{C36FD8F9-8019-40C8-AF6D-CA3209767ACD}">
      <dgm:prSet/>
      <dgm:spPr/>
      <dgm:t>
        <a:bodyPr/>
        <a:lstStyle/>
        <a:p>
          <a:endParaRPr lang="en-US"/>
        </a:p>
      </dgm:t>
    </dgm:pt>
    <dgm:pt modelId="{11E7A9C6-10E2-4FCB-B303-C2A09714F7AD}" type="sibTrans" cxnId="{C36FD8F9-8019-40C8-AF6D-CA3209767ACD}">
      <dgm:prSet/>
      <dgm:spPr/>
      <dgm:t>
        <a:bodyPr/>
        <a:lstStyle/>
        <a:p>
          <a:endParaRPr lang="en-US"/>
        </a:p>
      </dgm:t>
    </dgm:pt>
    <dgm:pt modelId="{7CA13E8F-369C-4C33-AF91-C35BDA5BB9C6}">
      <dgm:prSet custT="1"/>
      <dgm:spPr/>
      <dgm:t>
        <a:bodyPr/>
        <a:lstStyle/>
        <a:p>
          <a:pPr rtl="0"/>
          <a:r>
            <a:rPr lang="en-US" sz="2000" dirty="0"/>
            <a:t>Include an estimate of income taxes on operating income</a:t>
          </a:r>
        </a:p>
      </dgm:t>
    </dgm:pt>
    <dgm:pt modelId="{0FD0CDE8-4B2D-49D5-9392-FCE580664ADC}" type="parTrans" cxnId="{62A0267D-2F4A-4346-8B37-B80A9BB1422E}">
      <dgm:prSet/>
      <dgm:spPr/>
      <dgm:t>
        <a:bodyPr/>
        <a:lstStyle/>
        <a:p>
          <a:endParaRPr lang="en-US"/>
        </a:p>
      </dgm:t>
    </dgm:pt>
    <dgm:pt modelId="{FD4C66F1-1968-410F-8F41-740556674D4B}" type="sibTrans" cxnId="{62A0267D-2F4A-4346-8B37-B80A9BB1422E}">
      <dgm:prSet/>
      <dgm:spPr/>
      <dgm:t>
        <a:bodyPr/>
        <a:lstStyle/>
        <a:p>
          <a:endParaRPr lang="en-US"/>
        </a:p>
      </dgm:t>
    </dgm:pt>
    <dgm:pt modelId="{36F4C4F8-9797-4337-BD18-9AA9A57C38A7}">
      <dgm:prSet custT="1"/>
      <dgm:spPr/>
      <dgm:t>
        <a:bodyPr/>
        <a:lstStyle/>
        <a:p>
          <a:pPr rtl="0"/>
          <a:r>
            <a:rPr lang="en-US" sz="2000" dirty="0"/>
            <a:t>Add back depreciation</a:t>
          </a:r>
        </a:p>
      </dgm:t>
    </dgm:pt>
    <dgm:pt modelId="{1B4F775F-FB51-4FA7-87F8-4B9CFCD7A646}" type="parTrans" cxnId="{7E114DAB-9C55-4C52-AC94-213CA0CD1FF9}">
      <dgm:prSet/>
      <dgm:spPr/>
      <dgm:t>
        <a:bodyPr/>
        <a:lstStyle/>
        <a:p>
          <a:endParaRPr lang="en-US"/>
        </a:p>
      </dgm:t>
    </dgm:pt>
    <dgm:pt modelId="{95627A51-51A5-4236-8DF3-05EBDF42169F}" type="sibTrans" cxnId="{7E114DAB-9C55-4C52-AC94-213CA0CD1FF9}">
      <dgm:prSet/>
      <dgm:spPr/>
      <dgm:t>
        <a:bodyPr/>
        <a:lstStyle/>
        <a:p>
          <a:endParaRPr lang="en-US"/>
        </a:p>
      </dgm:t>
    </dgm:pt>
    <dgm:pt modelId="{98F601AF-3C62-47A4-BBB6-107EAB5A4B39}">
      <dgm:prSet custT="1"/>
      <dgm:spPr/>
      <dgm:t>
        <a:bodyPr/>
        <a:lstStyle/>
        <a:p>
          <a:pPr rtl="0"/>
          <a:r>
            <a:rPr lang="en-US" sz="2000" dirty="0"/>
            <a:t>Subtract a provision for capital expenditures and working capital</a:t>
          </a:r>
        </a:p>
      </dgm:t>
    </dgm:pt>
    <dgm:pt modelId="{CE94DCEA-DE91-4C9F-90EB-90F438FA9DED}" type="parTrans" cxnId="{9A963B94-3EC1-41EA-803A-659BF167E567}">
      <dgm:prSet/>
      <dgm:spPr/>
      <dgm:t>
        <a:bodyPr/>
        <a:lstStyle/>
        <a:p>
          <a:endParaRPr lang="en-US"/>
        </a:p>
      </dgm:t>
    </dgm:pt>
    <dgm:pt modelId="{AD2DFAF9-F3E1-409D-AB0D-40E10BC7F69B}" type="sibTrans" cxnId="{9A963B94-3EC1-41EA-803A-659BF167E567}">
      <dgm:prSet/>
      <dgm:spPr/>
      <dgm:t>
        <a:bodyPr/>
        <a:lstStyle/>
        <a:p>
          <a:endParaRPr lang="en-US"/>
        </a:p>
      </dgm:t>
    </dgm:pt>
    <dgm:pt modelId="{B6138522-59E5-439C-B257-956AF9AE5FB1}">
      <dgm:prSet/>
      <dgm:spPr/>
      <dgm:t>
        <a:bodyPr/>
        <a:lstStyle/>
        <a:p>
          <a:pPr rtl="0"/>
          <a:endParaRPr lang="en-US" sz="1800" dirty="0"/>
        </a:p>
      </dgm:t>
    </dgm:pt>
    <dgm:pt modelId="{0A2E2B37-5DF7-4BE6-A056-4F489BF76A54}" type="parTrans" cxnId="{31CE9C4C-AD7D-421B-BBC0-641E185CECF4}">
      <dgm:prSet/>
      <dgm:spPr/>
      <dgm:t>
        <a:bodyPr/>
        <a:lstStyle/>
        <a:p>
          <a:endParaRPr lang="en-US"/>
        </a:p>
      </dgm:t>
    </dgm:pt>
    <dgm:pt modelId="{EBBF4D35-5C27-4807-A69B-F69F7AB2BA7C}" type="sibTrans" cxnId="{31CE9C4C-AD7D-421B-BBC0-641E185CECF4}">
      <dgm:prSet/>
      <dgm:spPr/>
      <dgm:t>
        <a:bodyPr/>
        <a:lstStyle/>
        <a:p>
          <a:endParaRPr lang="en-US"/>
        </a:p>
      </dgm:t>
    </dgm:pt>
    <dgm:pt modelId="{54CA4807-9EB0-4141-B106-7359CFEB9FF7}">
      <dgm:prSet custT="1"/>
      <dgm:spPr/>
      <dgm:t>
        <a:bodyPr/>
        <a:lstStyle/>
        <a:p>
          <a:pPr rtl="0"/>
          <a:r>
            <a:rPr lang="en-US" sz="2400" b="1" dirty="0"/>
            <a:t>Free Cash Flow to Equity (FCFE)</a:t>
          </a:r>
          <a:endParaRPr lang="en-US" sz="2400" dirty="0"/>
        </a:p>
      </dgm:t>
    </dgm:pt>
    <dgm:pt modelId="{43D14E5A-4755-4796-BC71-DDC3E6A233EB}" type="parTrans" cxnId="{5F8825DA-F0D0-400E-901A-DA32D628074B}">
      <dgm:prSet/>
      <dgm:spPr/>
      <dgm:t>
        <a:bodyPr/>
        <a:lstStyle/>
        <a:p>
          <a:endParaRPr lang="en-US"/>
        </a:p>
      </dgm:t>
    </dgm:pt>
    <dgm:pt modelId="{918F70B2-4FEC-47F6-9F6D-D04151C74D15}" type="sibTrans" cxnId="{5F8825DA-F0D0-400E-901A-DA32D628074B}">
      <dgm:prSet/>
      <dgm:spPr/>
      <dgm:t>
        <a:bodyPr/>
        <a:lstStyle/>
        <a:p>
          <a:endParaRPr lang="en-US"/>
        </a:p>
      </dgm:t>
    </dgm:pt>
    <dgm:pt modelId="{D1180672-14C1-4F62-A2E3-81DA1C311C13}">
      <dgm:prSet custT="1"/>
      <dgm:spPr/>
      <dgm:t>
        <a:bodyPr/>
        <a:lstStyle/>
        <a:p>
          <a:pPr rtl="0"/>
          <a:r>
            <a:rPr lang="en-US" sz="2000" dirty="0"/>
            <a:t>Start with FCFF</a:t>
          </a:r>
        </a:p>
      </dgm:t>
    </dgm:pt>
    <dgm:pt modelId="{CAC212E4-E2FC-4928-9226-18473BD8344E}" type="parTrans" cxnId="{4F95C674-FCCD-4094-8734-5A08ED33B7E8}">
      <dgm:prSet/>
      <dgm:spPr/>
      <dgm:t>
        <a:bodyPr/>
        <a:lstStyle/>
        <a:p>
          <a:endParaRPr lang="en-US"/>
        </a:p>
      </dgm:t>
    </dgm:pt>
    <dgm:pt modelId="{C1F6FD64-5325-466B-BA47-A7334AC7FFCC}" type="sibTrans" cxnId="{4F95C674-FCCD-4094-8734-5A08ED33B7E8}">
      <dgm:prSet/>
      <dgm:spPr/>
      <dgm:t>
        <a:bodyPr/>
        <a:lstStyle/>
        <a:p>
          <a:endParaRPr lang="en-US"/>
        </a:p>
      </dgm:t>
    </dgm:pt>
    <dgm:pt modelId="{236E4DD9-5902-4DEA-8EBC-E06769A3C243}">
      <dgm:prSet custT="1"/>
      <dgm:spPr/>
      <dgm:t>
        <a:bodyPr/>
        <a:lstStyle/>
        <a:p>
          <a:pPr rtl="0"/>
          <a:r>
            <a:rPr lang="en-US" sz="2000" dirty="0"/>
            <a:t>Subtract after tax interest expense</a:t>
          </a:r>
        </a:p>
      </dgm:t>
    </dgm:pt>
    <dgm:pt modelId="{726D8F0D-0A29-423D-82DA-813250CECF15}" type="parTrans" cxnId="{8601FCB8-CDE2-454F-B13F-D5BCB6DB142F}">
      <dgm:prSet/>
      <dgm:spPr/>
      <dgm:t>
        <a:bodyPr/>
        <a:lstStyle/>
        <a:p>
          <a:endParaRPr lang="en-US"/>
        </a:p>
      </dgm:t>
    </dgm:pt>
    <dgm:pt modelId="{185B502D-21E4-4994-8858-8F8C74B93E58}" type="sibTrans" cxnId="{8601FCB8-CDE2-454F-B13F-D5BCB6DB142F}">
      <dgm:prSet/>
      <dgm:spPr/>
      <dgm:t>
        <a:bodyPr/>
        <a:lstStyle/>
        <a:p>
          <a:endParaRPr lang="en-US"/>
        </a:p>
      </dgm:t>
    </dgm:pt>
    <dgm:pt modelId="{8D440004-FC86-41C0-A2A7-175310469FE5}">
      <dgm:prSet custT="1"/>
      <dgm:spPr/>
      <dgm:t>
        <a:bodyPr/>
        <a:lstStyle/>
        <a:p>
          <a:pPr rtl="0"/>
          <a:r>
            <a:rPr lang="en-US" sz="2000" dirty="0"/>
            <a:t>Add net new borrowing</a:t>
          </a:r>
        </a:p>
      </dgm:t>
    </dgm:pt>
    <dgm:pt modelId="{5D2BE627-3855-4FF9-9D99-D915837FC36A}" type="parTrans" cxnId="{3F618F2B-935C-4252-9D52-5E9809ACF23B}">
      <dgm:prSet/>
      <dgm:spPr/>
      <dgm:t>
        <a:bodyPr/>
        <a:lstStyle/>
        <a:p>
          <a:endParaRPr lang="en-US"/>
        </a:p>
      </dgm:t>
    </dgm:pt>
    <dgm:pt modelId="{D0094912-3907-4799-9FF2-0FFB1CFF1C20}" type="sibTrans" cxnId="{3F618F2B-935C-4252-9D52-5E9809ACF23B}">
      <dgm:prSet/>
      <dgm:spPr/>
      <dgm:t>
        <a:bodyPr/>
        <a:lstStyle/>
        <a:p>
          <a:endParaRPr lang="en-US"/>
        </a:p>
      </dgm:t>
    </dgm:pt>
    <dgm:pt modelId="{21EF5562-B071-4719-8BED-4FB7F98A34E3}" type="pres">
      <dgm:prSet presAssocID="{41569FFF-3037-4BBF-AA0D-3BFB73BE7488}" presName="linear" presStyleCnt="0">
        <dgm:presLayoutVars>
          <dgm:dir/>
          <dgm:animLvl val="lvl"/>
          <dgm:resizeHandles val="exact"/>
        </dgm:presLayoutVars>
      </dgm:prSet>
      <dgm:spPr/>
    </dgm:pt>
    <dgm:pt modelId="{6489C29B-B235-4A1B-8F50-AF67D87C0C4E}" type="pres">
      <dgm:prSet presAssocID="{21F9DC71-C20E-45FE-86F5-20D60D521D7E}" presName="parentLin" presStyleCnt="0"/>
      <dgm:spPr/>
    </dgm:pt>
    <dgm:pt modelId="{2D2728D4-838D-40C7-91AF-0FC5D76612FC}" type="pres">
      <dgm:prSet presAssocID="{21F9DC71-C20E-45FE-86F5-20D60D521D7E}" presName="parentLeftMargin" presStyleLbl="node1" presStyleIdx="0" presStyleCnt="2"/>
      <dgm:spPr/>
    </dgm:pt>
    <dgm:pt modelId="{6DDA162B-6D34-4417-A461-208879C166DB}" type="pres">
      <dgm:prSet presAssocID="{21F9DC71-C20E-45FE-86F5-20D60D521D7E}" presName="parentText" presStyleLbl="node1" presStyleIdx="0" presStyleCnt="2">
        <dgm:presLayoutVars>
          <dgm:chMax val="0"/>
          <dgm:bulletEnabled val="1"/>
        </dgm:presLayoutVars>
      </dgm:prSet>
      <dgm:spPr/>
    </dgm:pt>
    <dgm:pt modelId="{8A935D14-366C-4615-8C04-ED2F27413C73}" type="pres">
      <dgm:prSet presAssocID="{21F9DC71-C20E-45FE-86F5-20D60D521D7E}" presName="negativeSpace" presStyleCnt="0"/>
      <dgm:spPr/>
    </dgm:pt>
    <dgm:pt modelId="{9D135FE3-AC51-46BC-BD38-28EA839B4E16}" type="pres">
      <dgm:prSet presAssocID="{21F9DC71-C20E-45FE-86F5-20D60D521D7E}" presName="childText" presStyleLbl="conFgAcc1" presStyleIdx="0" presStyleCnt="2">
        <dgm:presLayoutVars>
          <dgm:bulletEnabled val="1"/>
        </dgm:presLayoutVars>
      </dgm:prSet>
      <dgm:spPr/>
    </dgm:pt>
    <dgm:pt modelId="{DF08A4E1-9DA0-4176-AF34-9CBA963A3531}" type="pres">
      <dgm:prSet presAssocID="{D1BAFCC0-D6E1-420F-A1C3-CDF5C48BAA11}" presName="spaceBetweenRectangles" presStyleCnt="0"/>
      <dgm:spPr/>
    </dgm:pt>
    <dgm:pt modelId="{11518CF3-6682-4F93-9BE0-DFA407FF96AE}" type="pres">
      <dgm:prSet presAssocID="{54CA4807-9EB0-4141-B106-7359CFEB9FF7}" presName="parentLin" presStyleCnt="0"/>
      <dgm:spPr/>
    </dgm:pt>
    <dgm:pt modelId="{879831CA-E8D1-44BD-8F21-CE94AAD968DD}" type="pres">
      <dgm:prSet presAssocID="{54CA4807-9EB0-4141-B106-7359CFEB9FF7}" presName="parentLeftMargin" presStyleLbl="node1" presStyleIdx="0" presStyleCnt="2"/>
      <dgm:spPr/>
    </dgm:pt>
    <dgm:pt modelId="{7875A8EF-5156-4B0D-90A7-619EC15B8ABD}" type="pres">
      <dgm:prSet presAssocID="{54CA4807-9EB0-4141-B106-7359CFEB9FF7}" presName="parentText" presStyleLbl="node1" presStyleIdx="1" presStyleCnt="2">
        <dgm:presLayoutVars>
          <dgm:chMax val="0"/>
          <dgm:bulletEnabled val="1"/>
        </dgm:presLayoutVars>
      </dgm:prSet>
      <dgm:spPr/>
    </dgm:pt>
    <dgm:pt modelId="{74F8BBDD-0341-4FEC-B97A-E11755E13B3F}" type="pres">
      <dgm:prSet presAssocID="{54CA4807-9EB0-4141-B106-7359CFEB9FF7}" presName="negativeSpace" presStyleCnt="0"/>
      <dgm:spPr/>
    </dgm:pt>
    <dgm:pt modelId="{4C330CEE-DEFB-437D-BBCC-FDBCBAB2E64B}" type="pres">
      <dgm:prSet presAssocID="{54CA4807-9EB0-4141-B106-7359CFEB9FF7}" presName="childText" presStyleLbl="conFgAcc1" presStyleIdx="1" presStyleCnt="2">
        <dgm:presLayoutVars>
          <dgm:bulletEnabled val="1"/>
        </dgm:presLayoutVars>
      </dgm:prSet>
      <dgm:spPr/>
    </dgm:pt>
  </dgm:ptLst>
  <dgm:cxnLst>
    <dgm:cxn modelId="{7A07AC02-BE7E-423E-A668-F254701AAA34}" type="presOf" srcId="{7CA13E8F-369C-4C33-AF91-C35BDA5BB9C6}" destId="{9D135FE3-AC51-46BC-BD38-28EA839B4E16}" srcOrd="0" destOrd="2" presId="urn:microsoft.com/office/officeart/2005/8/layout/list1"/>
    <dgm:cxn modelId="{F065C31A-F9C5-4C0F-9C42-63D2311BD6D3}" type="presOf" srcId="{54CA4807-9EB0-4141-B106-7359CFEB9FF7}" destId="{879831CA-E8D1-44BD-8F21-CE94AAD968DD}" srcOrd="0" destOrd="0" presId="urn:microsoft.com/office/officeart/2005/8/layout/list1"/>
    <dgm:cxn modelId="{09077D1C-5113-4B00-A125-7A7C3845075D}" type="presOf" srcId="{36F4C4F8-9797-4337-BD18-9AA9A57C38A7}" destId="{9D135FE3-AC51-46BC-BD38-28EA839B4E16}" srcOrd="0" destOrd="3" presId="urn:microsoft.com/office/officeart/2005/8/layout/list1"/>
    <dgm:cxn modelId="{72E0442B-DE8E-405C-A014-6B497B9504F4}" type="presOf" srcId="{236E4DD9-5902-4DEA-8EBC-E06769A3C243}" destId="{4C330CEE-DEFB-437D-BBCC-FDBCBAB2E64B}" srcOrd="0" destOrd="1" presId="urn:microsoft.com/office/officeart/2005/8/layout/list1"/>
    <dgm:cxn modelId="{3F618F2B-935C-4252-9D52-5E9809ACF23B}" srcId="{54CA4807-9EB0-4141-B106-7359CFEB9FF7}" destId="{8D440004-FC86-41C0-A2A7-175310469FE5}" srcOrd="2" destOrd="0" parTransId="{5D2BE627-3855-4FF9-9D99-D915837FC36A}" sibTransId="{D0094912-3907-4799-9FF2-0FFB1CFF1C20}"/>
    <dgm:cxn modelId="{5904CA2C-7CCB-4E3A-A94C-D193C24110A2}" srcId="{21F9DC71-C20E-45FE-86F5-20D60D521D7E}" destId="{E6867EE5-446A-473A-8182-9E7B331F80C0}" srcOrd="0" destOrd="0" parTransId="{BF61B0F0-966E-428B-8B01-A63AEF311CC5}" sibTransId="{E9F38094-9339-48B8-855F-6F679145934B}"/>
    <dgm:cxn modelId="{D9C7F52F-D21D-47E6-B215-759E910D239A}" type="presOf" srcId="{54CA4807-9EB0-4141-B106-7359CFEB9FF7}" destId="{7875A8EF-5156-4B0D-90A7-619EC15B8ABD}" srcOrd="1" destOrd="0" presId="urn:microsoft.com/office/officeart/2005/8/layout/list1"/>
    <dgm:cxn modelId="{2FB0DB63-7419-490B-B658-C7C579C583E5}" type="presOf" srcId="{21F9DC71-C20E-45FE-86F5-20D60D521D7E}" destId="{6DDA162B-6D34-4417-A461-208879C166DB}" srcOrd="1" destOrd="0" presId="urn:microsoft.com/office/officeart/2005/8/layout/list1"/>
    <dgm:cxn modelId="{F9075C6A-B5B5-4491-89B7-06600AB9CA33}" type="presOf" srcId="{21F9DC71-C20E-45FE-86F5-20D60D521D7E}" destId="{2D2728D4-838D-40C7-91AF-0FC5D76612FC}" srcOrd="0" destOrd="0" presId="urn:microsoft.com/office/officeart/2005/8/layout/list1"/>
    <dgm:cxn modelId="{31CE9C4C-AD7D-421B-BBC0-641E185CECF4}" srcId="{21F9DC71-C20E-45FE-86F5-20D60D521D7E}" destId="{B6138522-59E5-439C-B257-956AF9AE5FB1}" srcOrd="5" destOrd="0" parTransId="{0A2E2B37-5DF7-4BE6-A056-4F489BF76A54}" sibTransId="{EBBF4D35-5C27-4807-A69B-F69F7AB2BA7C}"/>
    <dgm:cxn modelId="{FEBAB570-70BB-44F9-880D-FFF80969F3A8}" type="presOf" srcId="{41569FFF-3037-4BBF-AA0D-3BFB73BE7488}" destId="{21EF5562-B071-4719-8BED-4FB7F98A34E3}" srcOrd="0" destOrd="0" presId="urn:microsoft.com/office/officeart/2005/8/layout/list1"/>
    <dgm:cxn modelId="{4F95C674-FCCD-4094-8734-5A08ED33B7E8}" srcId="{54CA4807-9EB0-4141-B106-7359CFEB9FF7}" destId="{D1180672-14C1-4F62-A2E3-81DA1C311C13}" srcOrd="0" destOrd="0" parTransId="{CAC212E4-E2FC-4928-9226-18473BD8344E}" sibTransId="{C1F6FD64-5325-466B-BA47-A7334AC7FFCC}"/>
    <dgm:cxn modelId="{62A0267D-2F4A-4346-8B37-B80A9BB1422E}" srcId="{21F9DC71-C20E-45FE-86F5-20D60D521D7E}" destId="{7CA13E8F-369C-4C33-AF91-C35BDA5BB9C6}" srcOrd="2" destOrd="0" parTransId="{0FD0CDE8-4B2D-49D5-9392-FCE580664ADC}" sibTransId="{FD4C66F1-1968-410F-8F41-740556674D4B}"/>
    <dgm:cxn modelId="{4A4B118D-E4E7-4E79-BBDC-D4AFF150D10F}" type="presOf" srcId="{0B494589-0690-4F28-AD9C-E9EAA058AC27}" destId="{9D135FE3-AC51-46BC-BD38-28EA839B4E16}" srcOrd="0" destOrd="1" presId="urn:microsoft.com/office/officeart/2005/8/layout/list1"/>
    <dgm:cxn modelId="{9A963B94-3EC1-41EA-803A-659BF167E567}" srcId="{21F9DC71-C20E-45FE-86F5-20D60D521D7E}" destId="{98F601AF-3C62-47A4-BBB6-107EAB5A4B39}" srcOrd="4" destOrd="0" parTransId="{CE94DCEA-DE91-4C9F-90EB-90F438FA9DED}" sibTransId="{AD2DFAF9-F3E1-409D-AB0D-40E10BC7F69B}"/>
    <dgm:cxn modelId="{219D6294-3234-41D1-A33E-65642FF5F6FD}" type="presOf" srcId="{98F601AF-3C62-47A4-BBB6-107EAB5A4B39}" destId="{9D135FE3-AC51-46BC-BD38-28EA839B4E16}" srcOrd="0" destOrd="4" presId="urn:microsoft.com/office/officeart/2005/8/layout/list1"/>
    <dgm:cxn modelId="{3CCD1B97-1330-4D68-93BB-48DA10A2082D}" type="presOf" srcId="{B6138522-59E5-439C-B257-956AF9AE5FB1}" destId="{9D135FE3-AC51-46BC-BD38-28EA839B4E16}" srcOrd="0" destOrd="5" presId="urn:microsoft.com/office/officeart/2005/8/layout/list1"/>
    <dgm:cxn modelId="{7E114DAB-9C55-4C52-AC94-213CA0CD1FF9}" srcId="{21F9DC71-C20E-45FE-86F5-20D60D521D7E}" destId="{36F4C4F8-9797-4337-BD18-9AA9A57C38A7}" srcOrd="3" destOrd="0" parTransId="{1B4F775F-FB51-4FA7-87F8-4B9CFCD7A646}" sibTransId="{95627A51-51A5-4236-8DF3-05EBDF42169F}"/>
    <dgm:cxn modelId="{B9C4F4B1-F536-4937-A271-960AF1E36405}" type="presOf" srcId="{8D440004-FC86-41C0-A2A7-175310469FE5}" destId="{4C330CEE-DEFB-437D-BBCC-FDBCBAB2E64B}" srcOrd="0" destOrd="2" presId="urn:microsoft.com/office/officeart/2005/8/layout/list1"/>
    <dgm:cxn modelId="{CF010BB4-F65D-4617-B4A1-67699E115A3C}" srcId="{41569FFF-3037-4BBF-AA0D-3BFB73BE7488}" destId="{21F9DC71-C20E-45FE-86F5-20D60D521D7E}" srcOrd="0" destOrd="0" parTransId="{BFF8EDC1-C8CB-4AA8-86C2-B3B995680B1D}" sibTransId="{D1BAFCC0-D6E1-420F-A1C3-CDF5C48BAA11}"/>
    <dgm:cxn modelId="{8601FCB8-CDE2-454F-B13F-D5BCB6DB142F}" srcId="{54CA4807-9EB0-4141-B106-7359CFEB9FF7}" destId="{236E4DD9-5902-4DEA-8EBC-E06769A3C243}" srcOrd="1" destOrd="0" parTransId="{726D8F0D-0A29-423D-82DA-813250CECF15}" sibTransId="{185B502D-21E4-4994-8858-8F8C74B93E58}"/>
    <dgm:cxn modelId="{B01665CC-908E-47DD-B66F-61FC9ED5FEAF}" type="presOf" srcId="{D1180672-14C1-4F62-A2E3-81DA1C311C13}" destId="{4C330CEE-DEFB-437D-BBCC-FDBCBAB2E64B}" srcOrd="0" destOrd="0" presId="urn:microsoft.com/office/officeart/2005/8/layout/list1"/>
    <dgm:cxn modelId="{0E3364D2-EE7D-44E8-86AC-933C50663069}" type="presOf" srcId="{E6867EE5-446A-473A-8182-9E7B331F80C0}" destId="{9D135FE3-AC51-46BC-BD38-28EA839B4E16}" srcOrd="0" destOrd="0" presId="urn:microsoft.com/office/officeart/2005/8/layout/list1"/>
    <dgm:cxn modelId="{5F8825DA-F0D0-400E-901A-DA32D628074B}" srcId="{41569FFF-3037-4BBF-AA0D-3BFB73BE7488}" destId="{54CA4807-9EB0-4141-B106-7359CFEB9FF7}" srcOrd="1" destOrd="0" parTransId="{43D14E5A-4755-4796-BC71-DDC3E6A233EB}" sibTransId="{918F70B2-4FEC-47F6-9F6D-D04151C74D15}"/>
    <dgm:cxn modelId="{C36FD8F9-8019-40C8-AF6D-CA3209767ACD}" srcId="{21F9DC71-C20E-45FE-86F5-20D60D521D7E}" destId="{0B494589-0690-4F28-AD9C-E9EAA058AC27}" srcOrd="1" destOrd="0" parTransId="{2B46F4AF-B375-4367-940F-A81D741BA51D}" sibTransId="{11E7A9C6-10E2-4FCB-B303-C2A09714F7AD}"/>
    <dgm:cxn modelId="{99E6ABC4-C7FF-4993-91E8-B807DDC57701}" type="presParOf" srcId="{21EF5562-B071-4719-8BED-4FB7F98A34E3}" destId="{6489C29B-B235-4A1B-8F50-AF67D87C0C4E}" srcOrd="0" destOrd="0" presId="urn:microsoft.com/office/officeart/2005/8/layout/list1"/>
    <dgm:cxn modelId="{1E42BA7D-8573-4A1A-AE37-71532DCDC755}" type="presParOf" srcId="{6489C29B-B235-4A1B-8F50-AF67D87C0C4E}" destId="{2D2728D4-838D-40C7-91AF-0FC5D76612FC}" srcOrd="0" destOrd="0" presId="urn:microsoft.com/office/officeart/2005/8/layout/list1"/>
    <dgm:cxn modelId="{705131CE-155F-4E5D-81FF-6CF68125F678}" type="presParOf" srcId="{6489C29B-B235-4A1B-8F50-AF67D87C0C4E}" destId="{6DDA162B-6D34-4417-A461-208879C166DB}" srcOrd="1" destOrd="0" presId="urn:microsoft.com/office/officeart/2005/8/layout/list1"/>
    <dgm:cxn modelId="{EE1AC4BE-7120-4ADF-98A7-1027B8592457}" type="presParOf" srcId="{21EF5562-B071-4719-8BED-4FB7F98A34E3}" destId="{8A935D14-366C-4615-8C04-ED2F27413C73}" srcOrd="1" destOrd="0" presId="urn:microsoft.com/office/officeart/2005/8/layout/list1"/>
    <dgm:cxn modelId="{213C8071-F559-4BB5-B95C-BFD02F3FA764}" type="presParOf" srcId="{21EF5562-B071-4719-8BED-4FB7F98A34E3}" destId="{9D135FE3-AC51-46BC-BD38-28EA839B4E16}" srcOrd="2" destOrd="0" presId="urn:microsoft.com/office/officeart/2005/8/layout/list1"/>
    <dgm:cxn modelId="{039D5337-6FB4-46DE-A258-EC3470D8D937}" type="presParOf" srcId="{21EF5562-B071-4719-8BED-4FB7F98A34E3}" destId="{DF08A4E1-9DA0-4176-AF34-9CBA963A3531}" srcOrd="3" destOrd="0" presId="urn:microsoft.com/office/officeart/2005/8/layout/list1"/>
    <dgm:cxn modelId="{4B530E46-171E-4F35-8BFC-457DD1F3FA89}" type="presParOf" srcId="{21EF5562-B071-4719-8BED-4FB7F98A34E3}" destId="{11518CF3-6682-4F93-9BE0-DFA407FF96AE}" srcOrd="4" destOrd="0" presId="urn:microsoft.com/office/officeart/2005/8/layout/list1"/>
    <dgm:cxn modelId="{D4C168B2-FD4E-42C5-8283-CD1E06DCBD94}" type="presParOf" srcId="{11518CF3-6682-4F93-9BE0-DFA407FF96AE}" destId="{879831CA-E8D1-44BD-8F21-CE94AAD968DD}" srcOrd="0" destOrd="0" presId="urn:microsoft.com/office/officeart/2005/8/layout/list1"/>
    <dgm:cxn modelId="{94EE6A2F-7959-4170-8E17-C91D47262B72}" type="presParOf" srcId="{11518CF3-6682-4F93-9BE0-DFA407FF96AE}" destId="{7875A8EF-5156-4B0D-90A7-619EC15B8ABD}" srcOrd="1" destOrd="0" presId="urn:microsoft.com/office/officeart/2005/8/layout/list1"/>
    <dgm:cxn modelId="{1A8B4676-B622-4AC6-885E-D50A7095C24F}" type="presParOf" srcId="{21EF5562-B071-4719-8BED-4FB7F98A34E3}" destId="{74F8BBDD-0341-4FEC-B97A-E11755E13B3F}" srcOrd="5" destOrd="0" presId="urn:microsoft.com/office/officeart/2005/8/layout/list1"/>
    <dgm:cxn modelId="{DB03EE39-8232-4CFD-A192-30F4BEADED2E}" type="presParOf" srcId="{21EF5562-B071-4719-8BED-4FB7F98A34E3}" destId="{4C330CEE-DEFB-437D-BBCC-FDBCBAB2E64B}"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2.xml><?xml version="1.0" encoding="utf-8"?>
<dgm:dataModel xmlns:dgm="http://schemas.openxmlformats.org/drawingml/2006/diagram" xmlns:a="http://schemas.openxmlformats.org/drawingml/2006/main">
  <dgm:ptLst>
    <dgm:pt modelId="{C105E4B2-E8C9-436C-80FE-7E1746DF7621}" type="doc">
      <dgm:prSet loTypeId="urn:microsoft.com/office/officeart/2005/8/layout/list1" loCatId="list" qsTypeId="urn:microsoft.com/office/officeart/2005/8/quickstyle/simple1#5" qsCatId="simple" csTypeId="urn:microsoft.com/office/officeart/2005/8/colors/accent1_2#5" csCatId="accent1" phldr="1"/>
      <dgm:spPr/>
      <dgm:t>
        <a:bodyPr/>
        <a:lstStyle/>
        <a:p>
          <a:endParaRPr lang="en-US"/>
        </a:p>
      </dgm:t>
    </dgm:pt>
    <dgm:pt modelId="{EA29A16E-B76A-46AE-9C12-18B6E214A2C4}">
      <dgm:prSet/>
      <dgm:spPr/>
      <dgm:t>
        <a:bodyPr/>
        <a:lstStyle/>
        <a:p>
          <a:pPr rtl="0"/>
          <a:r>
            <a:rPr lang="en-US" b="1" i="1" dirty="0"/>
            <a:t>V</a:t>
          </a:r>
          <a:r>
            <a:rPr lang="en-US" b="1" i="1" baseline="-25000" dirty="0"/>
            <a:t>f</a:t>
          </a:r>
          <a:r>
            <a:rPr lang="en-US" b="1" dirty="0"/>
            <a:t> = FCFF</a:t>
          </a:r>
          <a:r>
            <a:rPr lang="en-US" b="1" baseline="-25000" dirty="0"/>
            <a:t>1</a:t>
          </a:r>
          <a:r>
            <a:rPr lang="en-US" b="1" dirty="0"/>
            <a:t>/(WACC – </a:t>
          </a:r>
          <a:r>
            <a:rPr lang="en-US" b="1" i="1" dirty="0"/>
            <a:t>g</a:t>
          </a:r>
          <a:r>
            <a:rPr lang="en-US" b="1" i="1" baseline="-25000" dirty="0"/>
            <a:t>f</a:t>
          </a:r>
          <a:r>
            <a:rPr lang="en-US" b="1" dirty="0"/>
            <a:t>)</a:t>
          </a:r>
          <a:endParaRPr lang="en-US" dirty="0"/>
        </a:p>
      </dgm:t>
    </dgm:pt>
    <dgm:pt modelId="{AC3D0419-F7D4-4CD8-AE56-B764978926EA}" type="parTrans" cxnId="{302A8AD7-5915-4018-BB18-93AC799B3333}">
      <dgm:prSet/>
      <dgm:spPr/>
      <dgm:t>
        <a:bodyPr/>
        <a:lstStyle/>
        <a:p>
          <a:endParaRPr lang="en-US"/>
        </a:p>
      </dgm:t>
    </dgm:pt>
    <dgm:pt modelId="{D9A42E76-C676-4A7F-97B8-73E464731C6C}" type="sibTrans" cxnId="{302A8AD7-5915-4018-BB18-93AC799B3333}">
      <dgm:prSet/>
      <dgm:spPr/>
      <dgm:t>
        <a:bodyPr/>
        <a:lstStyle/>
        <a:p>
          <a:endParaRPr lang="en-US"/>
        </a:p>
      </dgm:t>
    </dgm:pt>
    <dgm:pt modelId="{EB064F2C-028A-4BDA-BBF0-E1E56FB2943D}">
      <dgm:prSet/>
      <dgm:spPr/>
      <dgm:t>
        <a:bodyPr/>
        <a:lstStyle/>
        <a:p>
          <a:pPr rtl="0"/>
          <a:r>
            <a:rPr lang="en-US" i="1" dirty="0"/>
            <a:t>V</a:t>
          </a:r>
          <a:r>
            <a:rPr lang="en-US" i="1" baseline="-25000" dirty="0"/>
            <a:t>f</a:t>
          </a:r>
          <a:r>
            <a:rPr lang="en-US" dirty="0"/>
            <a:t> = Value of the firm</a:t>
          </a:r>
        </a:p>
      </dgm:t>
    </dgm:pt>
    <dgm:pt modelId="{93F91B07-6F5B-46BC-AFEF-4981BB8880FD}" type="parTrans" cxnId="{7EB2A592-FEDF-4240-AE34-92CFA5BC3A49}">
      <dgm:prSet/>
      <dgm:spPr/>
      <dgm:t>
        <a:bodyPr/>
        <a:lstStyle/>
        <a:p>
          <a:endParaRPr lang="en-US"/>
        </a:p>
      </dgm:t>
    </dgm:pt>
    <dgm:pt modelId="{7DFA5DED-5EBB-4795-B579-6AF5A4290AFC}" type="sibTrans" cxnId="{7EB2A592-FEDF-4240-AE34-92CFA5BC3A49}">
      <dgm:prSet/>
      <dgm:spPr/>
      <dgm:t>
        <a:bodyPr/>
        <a:lstStyle/>
        <a:p>
          <a:endParaRPr lang="en-US"/>
        </a:p>
      </dgm:t>
    </dgm:pt>
    <dgm:pt modelId="{1CDA35C7-46AD-4C20-99C2-73D2B0CD03BE}">
      <dgm:prSet/>
      <dgm:spPr/>
      <dgm:t>
        <a:bodyPr/>
        <a:lstStyle/>
        <a:p>
          <a:pPr rtl="0"/>
          <a:r>
            <a:rPr lang="en-US" dirty="0"/>
            <a:t>FCFF</a:t>
          </a:r>
          <a:r>
            <a:rPr lang="en-US" baseline="-25000" dirty="0"/>
            <a:t>1</a:t>
          </a:r>
          <a:r>
            <a:rPr lang="en-US" dirty="0"/>
            <a:t> = Free cash flow for next 12 months</a:t>
          </a:r>
        </a:p>
      </dgm:t>
    </dgm:pt>
    <dgm:pt modelId="{60C336B7-124F-4EFF-8EBB-F8306FB537D2}" type="parTrans" cxnId="{BAAE366D-FF73-42EA-BDCD-655E011033A2}">
      <dgm:prSet/>
      <dgm:spPr/>
      <dgm:t>
        <a:bodyPr/>
        <a:lstStyle/>
        <a:p>
          <a:endParaRPr lang="en-US"/>
        </a:p>
      </dgm:t>
    </dgm:pt>
    <dgm:pt modelId="{EEA4D023-777E-4968-94CD-457D9FB9458A}" type="sibTrans" cxnId="{BAAE366D-FF73-42EA-BDCD-655E011033A2}">
      <dgm:prSet/>
      <dgm:spPr/>
      <dgm:t>
        <a:bodyPr/>
        <a:lstStyle/>
        <a:p>
          <a:endParaRPr lang="en-US"/>
        </a:p>
      </dgm:t>
    </dgm:pt>
    <dgm:pt modelId="{365D43B6-E364-4053-AB72-27E4A968BF3C}">
      <dgm:prSet/>
      <dgm:spPr/>
      <dgm:t>
        <a:bodyPr/>
        <a:lstStyle/>
        <a:p>
          <a:pPr rtl="0"/>
          <a:r>
            <a:rPr lang="en-US" dirty="0"/>
            <a:t>WACC = Weighted average cost of capital</a:t>
          </a:r>
        </a:p>
      </dgm:t>
    </dgm:pt>
    <dgm:pt modelId="{B0AEF2BB-A2F0-4CAB-A06D-58754B6AC079}" type="parTrans" cxnId="{235FA3B4-AEA9-4864-A3F9-B57725026D65}">
      <dgm:prSet/>
      <dgm:spPr/>
      <dgm:t>
        <a:bodyPr/>
        <a:lstStyle/>
        <a:p>
          <a:endParaRPr lang="en-US"/>
        </a:p>
      </dgm:t>
    </dgm:pt>
    <dgm:pt modelId="{335706D6-D671-4A6E-B92A-C32359C435E0}" type="sibTrans" cxnId="{235FA3B4-AEA9-4864-A3F9-B57725026D65}">
      <dgm:prSet/>
      <dgm:spPr/>
      <dgm:t>
        <a:bodyPr/>
        <a:lstStyle/>
        <a:p>
          <a:endParaRPr lang="en-US"/>
        </a:p>
      </dgm:t>
    </dgm:pt>
    <dgm:pt modelId="{C2552723-9823-439A-98E2-893F6CD5DAF7}">
      <dgm:prSet/>
      <dgm:spPr/>
      <dgm:t>
        <a:bodyPr/>
        <a:lstStyle/>
        <a:p>
          <a:pPr rtl="0"/>
          <a:r>
            <a:rPr lang="en-US" i="1" dirty="0"/>
            <a:t>g</a:t>
          </a:r>
          <a:r>
            <a:rPr lang="en-US" i="1" baseline="-25000" dirty="0"/>
            <a:t>f</a:t>
          </a:r>
          <a:r>
            <a:rPr lang="en-US" dirty="0"/>
            <a:t> = Sustainable growth rate of FCFF</a:t>
          </a:r>
        </a:p>
      </dgm:t>
    </dgm:pt>
    <dgm:pt modelId="{B913B411-DAEE-43A1-8B29-77C6D7E73074}" type="parTrans" cxnId="{A697D94E-2422-4367-8E1E-5B2CF2B336A7}">
      <dgm:prSet/>
      <dgm:spPr/>
      <dgm:t>
        <a:bodyPr/>
        <a:lstStyle/>
        <a:p>
          <a:endParaRPr lang="en-US"/>
        </a:p>
      </dgm:t>
    </dgm:pt>
    <dgm:pt modelId="{0AE79FB5-BBD8-44A8-8981-31F0BFD38933}" type="sibTrans" cxnId="{A697D94E-2422-4367-8E1E-5B2CF2B336A7}">
      <dgm:prSet/>
      <dgm:spPr/>
      <dgm:t>
        <a:bodyPr/>
        <a:lstStyle/>
        <a:p>
          <a:endParaRPr lang="en-US"/>
        </a:p>
      </dgm:t>
    </dgm:pt>
    <dgm:pt modelId="{92A5F0C3-3DC5-4210-A1A5-9AC1DC03B623}">
      <dgm:prSet/>
      <dgm:spPr/>
      <dgm:t>
        <a:bodyPr/>
        <a:lstStyle/>
        <a:p>
          <a:pPr rtl="0"/>
          <a:r>
            <a:rPr lang="en-US" b="1" i="1" dirty="0"/>
            <a:t>V</a:t>
          </a:r>
          <a:r>
            <a:rPr lang="en-US" b="1" i="1" baseline="-25000" dirty="0"/>
            <a:t>e</a:t>
          </a:r>
          <a:r>
            <a:rPr lang="en-US" b="1" dirty="0"/>
            <a:t> = FCFE</a:t>
          </a:r>
          <a:r>
            <a:rPr lang="en-US" b="1" baseline="-25000" dirty="0"/>
            <a:t>1</a:t>
          </a:r>
          <a:r>
            <a:rPr lang="en-US" b="1" dirty="0"/>
            <a:t>/(</a:t>
          </a:r>
          <a:r>
            <a:rPr lang="en-US" b="1" i="1" dirty="0"/>
            <a:t>r</a:t>
          </a:r>
          <a:r>
            <a:rPr lang="en-US" b="1" dirty="0"/>
            <a:t> – </a:t>
          </a:r>
          <a:r>
            <a:rPr lang="en-US" b="1" i="1" dirty="0"/>
            <a:t>g</a:t>
          </a:r>
          <a:r>
            <a:rPr lang="en-US" b="1" i="1" baseline="-25000" dirty="0"/>
            <a:t>f</a:t>
          </a:r>
          <a:r>
            <a:rPr lang="en-US" b="1" dirty="0"/>
            <a:t>)</a:t>
          </a:r>
        </a:p>
      </dgm:t>
    </dgm:pt>
    <dgm:pt modelId="{77F2E965-3A0C-4160-B9D5-3FE525DE04F0}" type="parTrans" cxnId="{7DC6AAAC-E315-4218-91B6-519027540944}">
      <dgm:prSet/>
      <dgm:spPr/>
      <dgm:t>
        <a:bodyPr/>
        <a:lstStyle/>
        <a:p>
          <a:endParaRPr lang="en-US"/>
        </a:p>
      </dgm:t>
    </dgm:pt>
    <dgm:pt modelId="{6FE250FB-721E-470F-84B4-7E4D95CEC965}" type="sibTrans" cxnId="{7DC6AAAC-E315-4218-91B6-519027540944}">
      <dgm:prSet/>
      <dgm:spPr/>
      <dgm:t>
        <a:bodyPr/>
        <a:lstStyle/>
        <a:p>
          <a:endParaRPr lang="en-US"/>
        </a:p>
      </dgm:t>
    </dgm:pt>
    <dgm:pt modelId="{40AC8C9B-ECC2-4055-9535-24C834DC3448}">
      <dgm:prSet/>
      <dgm:spPr/>
      <dgm:t>
        <a:bodyPr/>
        <a:lstStyle/>
        <a:p>
          <a:pPr rtl="0"/>
          <a:r>
            <a:rPr lang="en-US" i="1" dirty="0"/>
            <a:t>r </a:t>
          </a:r>
          <a:r>
            <a:rPr lang="en-US" dirty="0"/>
            <a:t>= Required return on equity</a:t>
          </a:r>
        </a:p>
      </dgm:t>
    </dgm:pt>
    <dgm:pt modelId="{7594890E-B12F-4838-86E8-E3C38727FC21}" type="parTrans" cxnId="{BBE922E7-EA96-484D-B707-F2171EADBF6E}">
      <dgm:prSet/>
      <dgm:spPr/>
      <dgm:t>
        <a:bodyPr/>
        <a:lstStyle/>
        <a:p>
          <a:endParaRPr lang="en-US"/>
        </a:p>
      </dgm:t>
    </dgm:pt>
    <dgm:pt modelId="{9380E89C-3785-4DA5-9E76-42B829BD1DF7}" type="sibTrans" cxnId="{BBE922E7-EA96-484D-B707-F2171EADBF6E}">
      <dgm:prSet/>
      <dgm:spPr/>
      <dgm:t>
        <a:bodyPr/>
        <a:lstStyle/>
        <a:p>
          <a:endParaRPr lang="en-US"/>
        </a:p>
      </dgm:t>
    </dgm:pt>
    <dgm:pt modelId="{CB908BAD-98AA-4718-BE57-4D6D4282EC35}">
      <dgm:prSet/>
      <dgm:spPr/>
      <dgm:t>
        <a:bodyPr/>
        <a:lstStyle/>
        <a:p>
          <a:pPr rtl="0"/>
          <a:r>
            <a:rPr lang="en-US" i="1" dirty="0"/>
            <a:t>g</a:t>
          </a:r>
          <a:r>
            <a:rPr lang="en-US" dirty="0"/>
            <a:t> = Sustainable growth rate of FCFE</a:t>
          </a:r>
        </a:p>
      </dgm:t>
    </dgm:pt>
    <dgm:pt modelId="{A5006B51-523C-4B8D-B44E-FCA23784F689}" type="parTrans" cxnId="{748D757C-C829-492A-AACD-69F486C63D7D}">
      <dgm:prSet/>
      <dgm:spPr/>
      <dgm:t>
        <a:bodyPr/>
        <a:lstStyle/>
        <a:p>
          <a:endParaRPr lang="en-US"/>
        </a:p>
      </dgm:t>
    </dgm:pt>
    <dgm:pt modelId="{EDE63D69-3769-4B96-AA57-FEC754924676}" type="sibTrans" cxnId="{748D757C-C829-492A-AACD-69F486C63D7D}">
      <dgm:prSet/>
      <dgm:spPr/>
      <dgm:t>
        <a:bodyPr/>
        <a:lstStyle/>
        <a:p>
          <a:endParaRPr lang="en-US"/>
        </a:p>
      </dgm:t>
    </dgm:pt>
    <dgm:pt modelId="{E6435E94-51CE-4169-A344-8856BC4F1B0D}" type="pres">
      <dgm:prSet presAssocID="{C105E4B2-E8C9-436C-80FE-7E1746DF7621}" presName="linear" presStyleCnt="0">
        <dgm:presLayoutVars>
          <dgm:dir/>
          <dgm:animLvl val="lvl"/>
          <dgm:resizeHandles val="exact"/>
        </dgm:presLayoutVars>
      </dgm:prSet>
      <dgm:spPr/>
    </dgm:pt>
    <dgm:pt modelId="{9173C5BE-2A9E-4776-A916-B3447E8278F9}" type="pres">
      <dgm:prSet presAssocID="{EA29A16E-B76A-46AE-9C12-18B6E214A2C4}" presName="parentLin" presStyleCnt="0"/>
      <dgm:spPr/>
    </dgm:pt>
    <dgm:pt modelId="{26BB994F-F44B-48F7-9ED7-382D224BF94A}" type="pres">
      <dgm:prSet presAssocID="{EA29A16E-B76A-46AE-9C12-18B6E214A2C4}" presName="parentLeftMargin" presStyleLbl="node1" presStyleIdx="0" presStyleCnt="2"/>
      <dgm:spPr/>
    </dgm:pt>
    <dgm:pt modelId="{B36C2CAB-A19B-4FA6-A1E8-D2BE834FDEDB}" type="pres">
      <dgm:prSet presAssocID="{EA29A16E-B76A-46AE-9C12-18B6E214A2C4}" presName="parentText" presStyleLbl="node1" presStyleIdx="0" presStyleCnt="2">
        <dgm:presLayoutVars>
          <dgm:chMax val="0"/>
          <dgm:bulletEnabled val="1"/>
        </dgm:presLayoutVars>
      </dgm:prSet>
      <dgm:spPr/>
    </dgm:pt>
    <dgm:pt modelId="{F3DCCD4C-E39D-4953-A88A-54C2F3739521}" type="pres">
      <dgm:prSet presAssocID="{EA29A16E-B76A-46AE-9C12-18B6E214A2C4}" presName="negativeSpace" presStyleCnt="0"/>
      <dgm:spPr/>
    </dgm:pt>
    <dgm:pt modelId="{245C2FC1-D3A0-45CA-BE05-E769E0C0C351}" type="pres">
      <dgm:prSet presAssocID="{EA29A16E-B76A-46AE-9C12-18B6E214A2C4}" presName="childText" presStyleLbl="conFgAcc1" presStyleIdx="0" presStyleCnt="2">
        <dgm:presLayoutVars>
          <dgm:bulletEnabled val="1"/>
        </dgm:presLayoutVars>
      </dgm:prSet>
      <dgm:spPr/>
    </dgm:pt>
    <dgm:pt modelId="{32A6A61C-ED5C-4E07-A825-220D8B72EFEC}" type="pres">
      <dgm:prSet presAssocID="{D9A42E76-C676-4A7F-97B8-73E464731C6C}" presName="spaceBetweenRectangles" presStyleCnt="0"/>
      <dgm:spPr/>
    </dgm:pt>
    <dgm:pt modelId="{8F72224A-A38D-4A6C-BF0A-0837A5096DCA}" type="pres">
      <dgm:prSet presAssocID="{92A5F0C3-3DC5-4210-A1A5-9AC1DC03B623}" presName="parentLin" presStyleCnt="0"/>
      <dgm:spPr/>
    </dgm:pt>
    <dgm:pt modelId="{6EC2A0FE-4C20-4604-891F-5D4947576F4D}" type="pres">
      <dgm:prSet presAssocID="{92A5F0C3-3DC5-4210-A1A5-9AC1DC03B623}" presName="parentLeftMargin" presStyleLbl="node1" presStyleIdx="0" presStyleCnt="2"/>
      <dgm:spPr/>
    </dgm:pt>
    <dgm:pt modelId="{3BEB2CCC-9241-454E-B431-C7DB3205EA3C}" type="pres">
      <dgm:prSet presAssocID="{92A5F0C3-3DC5-4210-A1A5-9AC1DC03B623}" presName="parentText" presStyleLbl="node1" presStyleIdx="1" presStyleCnt="2">
        <dgm:presLayoutVars>
          <dgm:chMax val="0"/>
          <dgm:bulletEnabled val="1"/>
        </dgm:presLayoutVars>
      </dgm:prSet>
      <dgm:spPr/>
    </dgm:pt>
    <dgm:pt modelId="{B333340B-86C8-492F-B5F5-DFBE51A4F87B}" type="pres">
      <dgm:prSet presAssocID="{92A5F0C3-3DC5-4210-A1A5-9AC1DC03B623}" presName="negativeSpace" presStyleCnt="0"/>
      <dgm:spPr/>
    </dgm:pt>
    <dgm:pt modelId="{CAAF5DD8-3C29-44C9-ACB0-9763D45144C9}" type="pres">
      <dgm:prSet presAssocID="{92A5F0C3-3DC5-4210-A1A5-9AC1DC03B623}" presName="childText" presStyleLbl="conFgAcc1" presStyleIdx="1" presStyleCnt="2">
        <dgm:presLayoutVars>
          <dgm:bulletEnabled val="1"/>
        </dgm:presLayoutVars>
      </dgm:prSet>
      <dgm:spPr/>
    </dgm:pt>
  </dgm:ptLst>
  <dgm:cxnLst>
    <dgm:cxn modelId="{0F87BD0C-3D7F-40AE-983F-92CE937B690B}" type="presOf" srcId="{1CDA35C7-46AD-4C20-99C2-73D2B0CD03BE}" destId="{245C2FC1-D3A0-45CA-BE05-E769E0C0C351}" srcOrd="0" destOrd="1" presId="urn:microsoft.com/office/officeart/2005/8/layout/list1"/>
    <dgm:cxn modelId="{9CE2C821-16D3-4747-82E1-505EE7D4FDA8}" type="presOf" srcId="{C2552723-9823-439A-98E2-893F6CD5DAF7}" destId="{245C2FC1-D3A0-45CA-BE05-E769E0C0C351}" srcOrd="0" destOrd="3" presId="urn:microsoft.com/office/officeart/2005/8/layout/list1"/>
    <dgm:cxn modelId="{C0CCCB2F-B3DB-4D5C-9B59-9053F59413D1}" type="presOf" srcId="{365D43B6-E364-4053-AB72-27E4A968BF3C}" destId="{245C2FC1-D3A0-45CA-BE05-E769E0C0C351}" srcOrd="0" destOrd="2" presId="urn:microsoft.com/office/officeart/2005/8/layout/list1"/>
    <dgm:cxn modelId="{BAAE366D-FF73-42EA-BDCD-655E011033A2}" srcId="{EA29A16E-B76A-46AE-9C12-18B6E214A2C4}" destId="{1CDA35C7-46AD-4C20-99C2-73D2B0CD03BE}" srcOrd="1" destOrd="0" parTransId="{60C336B7-124F-4EFF-8EBB-F8306FB537D2}" sibTransId="{EEA4D023-777E-4968-94CD-457D9FB9458A}"/>
    <dgm:cxn modelId="{A697D94E-2422-4367-8E1E-5B2CF2B336A7}" srcId="{EA29A16E-B76A-46AE-9C12-18B6E214A2C4}" destId="{C2552723-9823-439A-98E2-893F6CD5DAF7}" srcOrd="3" destOrd="0" parTransId="{B913B411-DAEE-43A1-8B29-77C6D7E73074}" sibTransId="{0AE79FB5-BBD8-44A8-8981-31F0BFD38933}"/>
    <dgm:cxn modelId="{845EE954-AF82-474C-B01E-21AD0CB39654}" type="presOf" srcId="{EB064F2C-028A-4BDA-BBF0-E1E56FB2943D}" destId="{245C2FC1-D3A0-45CA-BE05-E769E0C0C351}" srcOrd="0" destOrd="0" presId="urn:microsoft.com/office/officeart/2005/8/layout/list1"/>
    <dgm:cxn modelId="{748D757C-C829-492A-AACD-69F486C63D7D}" srcId="{92A5F0C3-3DC5-4210-A1A5-9AC1DC03B623}" destId="{CB908BAD-98AA-4718-BE57-4D6D4282EC35}" srcOrd="1" destOrd="0" parTransId="{A5006B51-523C-4B8D-B44E-FCA23784F689}" sibTransId="{EDE63D69-3769-4B96-AA57-FEC754924676}"/>
    <dgm:cxn modelId="{19A4137E-944C-46F9-A3EE-A6DE84050F64}" type="presOf" srcId="{92A5F0C3-3DC5-4210-A1A5-9AC1DC03B623}" destId="{6EC2A0FE-4C20-4604-891F-5D4947576F4D}" srcOrd="0" destOrd="0" presId="urn:microsoft.com/office/officeart/2005/8/layout/list1"/>
    <dgm:cxn modelId="{41EEFA90-E513-4C0A-8EA9-896E947A46F8}" type="presOf" srcId="{CB908BAD-98AA-4718-BE57-4D6D4282EC35}" destId="{CAAF5DD8-3C29-44C9-ACB0-9763D45144C9}" srcOrd="0" destOrd="1" presId="urn:microsoft.com/office/officeart/2005/8/layout/list1"/>
    <dgm:cxn modelId="{7EB2A592-FEDF-4240-AE34-92CFA5BC3A49}" srcId="{EA29A16E-B76A-46AE-9C12-18B6E214A2C4}" destId="{EB064F2C-028A-4BDA-BBF0-E1E56FB2943D}" srcOrd="0" destOrd="0" parTransId="{93F91B07-6F5B-46BC-AFEF-4981BB8880FD}" sibTransId="{7DFA5DED-5EBB-4795-B579-6AF5A4290AFC}"/>
    <dgm:cxn modelId="{73F2E598-83D9-4883-8837-50855D431A05}" type="presOf" srcId="{C105E4B2-E8C9-436C-80FE-7E1746DF7621}" destId="{E6435E94-51CE-4169-A344-8856BC4F1B0D}" srcOrd="0" destOrd="0" presId="urn:microsoft.com/office/officeart/2005/8/layout/list1"/>
    <dgm:cxn modelId="{7DC6AAAC-E315-4218-91B6-519027540944}" srcId="{C105E4B2-E8C9-436C-80FE-7E1746DF7621}" destId="{92A5F0C3-3DC5-4210-A1A5-9AC1DC03B623}" srcOrd="1" destOrd="0" parTransId="{77F2E965-3A0C-4160-B9D5-3FE525DE04F0}" sibTransId="{6FE250FB-721E-470F-84B4-7E4D95CEC965}"/>
    <dgm:cxn modelId="{531C0EB2-2046-4994-ABDC-94029F3B938E}" type="presOf" srcId="{EA29A16E-B76A-46AE-9C12-18B6E214A2C4}" destId="{26BB994F-F44B-48F7-9ED7-382D224BF94A}" srcOrd="0" destOrd="0" presId="urn:microsoft.com/office/officeart/2005/8/layout/list1"/>
    <dgm:cxn modelId="{235FA3B4-AEA9-4864-A3F9-B57725026D65}" srcId="{EA29A16E-B76A-46AE-9C12-18B6E214A2C4}" destId="{365D43B6-E364-4053-AB72-27E4A968BF3C}" srcOrd="2" destOrd="0" parTransId="{B0AEF2BB-A2F0-4CAB-A06D-58754B6AC079}" sibTransId="{335706D6-D671-4A6E-B92A-C32359C435E0}"/>
    <dgm:cxn modelId="{8B336CC2-EDD0-45FA-8259-4090DAFBFD66}" type="presOf" srcId="{40AC8C9B-ECC2-4055-9535-24C834DC3448}" destId="{CAAF5DD8-3C29-44C9-ACB0-9763D45144C9}" srcOrd="0" destOrd="0" presId="urn:microsoft.com/office/officeart/2005/8/layout/list1"/>
    <dgm:cxn modelId="{302A8AD7-5915-4018-BB18-93AC799B3333}" srcId="{C105E4B2-E8C9-436C-80FE-7E1746DF7621}" destId="{EA29A16E-B76A-46AE-9C12-18B6E214A2C4}" srcOrd="0" destOrd="0" parTransId="{AC3D0419-F7D4-4CD8-AE56-B764978926EA}" sibTransId="{D9A42E76-C676-4A7F-97B8-73E464731C6C}"/>
    <dgm:cxn modelId="{9D14AFDC-E500-4E5B-805A-2EC1718EEA3C}" type="presOf" srcId="{EA29A16E-B76A-46AE-9C12-18B6E214A2C4}" destId="{B36C2CAB-A19B-4FA6-A1E8-D2BE834FDEDB}" srcOrd="1" destOrd="0" presId="urn:microsoft.com/office/officeart/2005/8/layout/list1"/>
    <dgm:cxn modelId="{BBE922E7-EA96-484D-B707-F2171EADBF6E}" srcId="{92A5F0C3-3DC5-4210-A1A5-9AC1DC03B623}" destId="{40AC8C9B-ECC2-4055-9535-24C834DC3448}" srcOrd="0" destOrd="0" parTransId="{7594890E-B12F-4838-86E8-E3C38727FC21}" sibTransId="{9380E89C-3785-4DA5-9E76-42B829BD1DF7}"/>
    <dgm:cxn modelId="{162FE6F9-F7AB-4418-BD76-E11B4C3C60FE}" type="presOf" srcId="{92A5F0C3-3DC5-4210-A1A5-9AC1DC03B623}" destId="{3BEB2CCC-9241-454E-B431-C7DB3205EA3C}" srcOrd="1" destOrd="0" presId="urn:microsoft.com/office/officeart/2005/8/layout/list1"/>
    <dgm:cxn modelId="{1C50C3D7-256E-422E-939C-9AE5208546B8}" type="presParOf" srcId="{E6435E94-51CE-4169-A344-8856BC4F1B0D}" destId="{9173C5BE-2A9E-4776-A916-B3447E8278F9}" srcOrd="0" destOrd="0" presId="urn:microsoft.com/office/officeart/2005/8/layout/list1"/>
    <dgm:cxn modelId="{0087BAF3-E433-4665-BBEB-1440F6E8746F}" type="presParOf" srcId="{9173C5BE-2A9E-4776-A916-B3447E8278F9}" destId="{26BB994F-F44B-48F7-9ED7-382D224BF94A}" srcOrd="0" destOrd="0" presId="urn:microsoft.com/office/officeart/2005/8/layout/list1"/>
    <dgm:cxn modelId="{BC806BF6-24A4-4D58-AED8-BEEAE53AFC3B}" type="presParOf" srcId="{9173C5BE-2A9E-4776-A916-B3447E8278F9}" destId="{B36C2CAB-A19B-4FA6-A1E8-D2BE834FDEDB}" srcOrd="1" destOrd="0" presId="urn:microsoft.com/office/officeart/2005/8/layout/list1"/>
    <dgm:cxn modelId="{7920500B-6DEE-4A60-836C-57F8F864B2BE}" type="presParOf" srcId="{E6435E94-51CE-4169-A344-8856BC4F1B0D}" destId="{F3DCCD4C-E39D-4953-A88A-54C2F3739521}" srcOrd="1" destOrd="0" presId="urn:microsoft.com/office/officeart/2005/8/layout/list1"/>
    <dgm:cxn modelId="{E704D5F9-C2AE-46AC-A1EF-70298DDB3678}" type="presParOf" srcId="{E6435E94-51CE-4169-A344-8856BC4F1B0D}" destId="{245C2FC1-D3A0-45CA-BE05-E769E0C0C351}" srcOrd="2" destOrd="0" presId="urn:microsoft.com/office/officeart/2005/8/layout/list1"/>
    <dgm:cxn modelId="{71581717-3571-4751-8A5B-5C6037A623AA}" type="presParOf" srcId="{E6435E94-51CE-4169-A344-8856BC4F1B0D}" destId="{32A6A61C-ED5C-4E07-A825-220D8B72EFEC}" srcOrd="3" destOrd="0" presId="urn:microsoft.com/office/officeart/2005/8/layout/list1"/>
    <dgm:cxn modelId="{F57005BB-12DA-4C7F-8D4F-1FDE50188A87}" type="presParOf" srcId="{E6435E94-51CE-4169-A344-8856BC4F1B0D}" destId="{8F72224A-A38D-4A6C-BF0A-0837A5096DCA}" srcOrd="4" destOrd="0" presId="urn:microsoft.com/office/officeart/2005/8/layout/list1"/>
    <dgm:cxn modelId="{EED13DB9-91CA-4C14-9C4A-5B76FD6EF429}" type="presParOf" srcId="{8F72224A-A38D-4A6C-BF0A-0837A5096DCA}" destId="{6EC2A0FE-4C20-4604-891F-5D4947576F4D}" srcOrd="0" destOrd="0" presId="urn:microsoft.com/office/officeart/2005/8/layout/list1"/>
    <dgm:cxn modelId="{053E2295-FC52-40C6-A9A1-74A8306B8685}" type="presParOf" srcId="{8F72224A-A38D-4A6C-BF0A-0837A5096DCA}" destId="{3BEB2CCC-9241-454E-B431-C7DB3205EA3C}" srcOrd="1" destOrd="0" presId="urn:microsoft.com/office/officeart/2005/8/layout/list1"/>
    <dgm:cxn modelId="{FDC3DFA9-B949-4521-AD9B-009F8E71F4BE}" type="presParOf" srcId="{E6435E94-51CE-4169-A344-8856BC4F1B0D}" destId="{B333340B-86C8-492F-B5F5-DFBE51A4F87B}" srcOrd="5" destOrd="0" presId="urn:microsoft.com/office/officeart/2005/8/layout/list1"/>
    <dgm:cxn modelId="{74E2C886-DE69-44D3-817E-D480D74CF0A3}" type="presParOf" srcId="{E6435E94-51CE-4169-A344-8856BC4F1B0D}" destId="{CAAF5DD8-3C29-44C9-ACB0-9763D45144C9}"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3.xml><?xml version="1.0" encoding="utf-8"?>
<dgm:dataModel xmlns:dgm="http://schemas.openxmlformats.org/drawingml/2006/diagram" xmlns:a="http://schemas.openxmlformats.org/drawingml/2006/main">
  <dgm:ptLst>
    <dgm:pt modelId="{92E2CEC9-0FAD-40CC-BA20-78816E8664A2}" type="doc">
      <dgm:prSet loTypeId="urn:microsoft.com/office/officeart/2005/8/layout/lProcess2" loCatId="list" qsTypeId="urn:microsoft.com/office/officeart/2005/8/quickstyle/simple1#6" qsCatId="simple" csTypeId="urn:microsoft.com/office/officeart/2005/8/colors/accent1_2#6" csCatId="accent1" phldr="1"/>
      <dgm:spPr/>
      <dgm:t>
        <a:bodyPr/>
        <a:lstStyle/>
        <a:p>
          <a:endParaRPr lang="en-US"/>
        </a:p>
      </dgm:t>
    </dgm:pt>
    <dgm:pt modelId="{A29C487F-74E3-4ACF-BE41-B57D2AE89F21}">
      <dgm:prSet/>
      <dgm:spPr/>
      <dgm:t>
        <a:bodyPr/>
        <a:lstStyle/>
        <a:p>
          <a:pPr rtl="0"/>
          <a:r>
            <a:rPr lang="en-US" b="1" dirty="0"/>
            <a:t>The CAPM </a:t>
          </a:r>
          <a:endParaRPr lang="en-US" dirty="0"/>
        </a:p>
      </dgm:t>
    </dgm:pt>
    <dgm:pt modelId="{5445E733-B326-49DC-AADC-9DA432575712}" type="parTrans" cxnId="{D3536E6B-6174-487B-811B-27FEECC162C3}">
      <dgm:prSet/>
      <dgm:spPr/>
      <dgm:t>
        <a:bodyPr/>
        <a:lstStyle/>
        <a:p>
          <a:endParaRPr lang="en-US"/>
        </a:p>
      </dgm:t>
    </dgm:pt>
    <dgm:pt modelId="{CFFC827F-8BB4-4C7E-A748-072B40ACDA73}" type="sibTrans" cxnId="{D3536E6B-6174-487B-811B-27FEECC162C3}">
      <dgm:prSet/>
      <dgm:spPr/>
      <dgm:t>
        <a:bodyPr/>
        <a:lstStyle/>
        <a:p>
          <a:endParaRPr lang="en-US"/>
        </a:p>
      </dgm:t>
    </dgm:pt>
    <dgm:pt modelId="{0ECBA4CB-12E5-4F1B-8AE1-61D5D834A818}">
      <dgm:prSet/>
      <dgm:spPr/>
      <dgm:t>
        <a:bodyPr/>
        <a:lstStyle/>
        <a:p>
          <a:pPr rtl="0"/>
          <a:r>
            <a:rPr lang="en-US" i="1" dirty="0"/>
            <a:t>R</a:t>
          </a:r>
          <a:r>
            <a:rPr lang="en-US" i="1" baseline="-25000" dirty="0"/>
            <a:t>f</a:t>
          </a:r>
          <a:r>
            <a:rPr lang="en-US" dirty="0"/>
            <a:t> </a:t>
          </a:r>
        </a:p>
      </dgm:t>
    </dgm:pt>
    <dgm:pt modelId="{3E35D757-2FE1-4105-9E12-BD07841FA4D6}" type="parTrans" cxnId="{6B437FF4-7F6B-4A2F-953D-7BE56FEC82FC}">
      <dgm:prSet/>
      <dgm:spPr/>
      <dgm:t>
        <a:bodyPr/>
        <a:lstStyle/>
        <a:p>
          <a:endParaRPr lang="en-US"/>
        </a:p>
      </dgm:t>
    </dgm:pt>
    <dgm:pt modelId="{098E6AD2-F189-42B6-9A32-201AD45868C9}" type="sibTrans" cxnId="{6B437FF4-7F6B-4A2F-953D-7BE56FEC82FC}">
      <dgm:prSet/>
      <dgm:spPr/>
      <dgm:t>
        <a:bodyPr/>
        <a:lstStyle/>
        <a:p>
          <a:endParaRPr lang="en-US"/>
        </a:p>
      </dgm:t>
    </dgm:pt>
    <dgm:pt modelId="{09830C35-AEAA-47FB-ACA0-A234FDAA32D3}">
      <dgm:prSet/>
      <dgm:spPr/>
      <dgm:t>
        <a:bodyPr/>
        <a:lstStyle/>
        <a:p>
          <a:pPr rtl="0"/>
          <a:r>
            <a:rPr lang="el-GR" i="1" dirty="0"/>
            <a:t>Β</a:t>
          </a:r>
          <a:r>
            <a:rPr lang="en-US" baseline="-25000" dirty="0" err="1"/>
            <a:t>i</a:t>
          </a:r>
          <a:r>
            <a:rPr lang="en-US" dirty="0"/>
            <a:t>(equity risk premium) </a:t>
          </a:r>
        </a:p>
      </dgm:t>
    </dgm:pt>
    <dgm:pt modelId="{8259E068-2496-4ACE-BF13-D7378B78DC04}" type="parTrans" cxnId="{E4726397-A7D5-4435-92A2-869FCA5603E7}">
      <dgm:prSet/>
      <dgm:spPr/>
      <dgm:t>
        <a:bodyPr/>
        <a:lstStyle/>
        <a:p>
          <a:endParaRPr lang="en-US"/>
        </a:p>
      </dgm:t>
    </dgm:pt>
    <dgm:pt modelId="{8BBAEA21-0F98-462F-BFFD-E0AE9CB20348}" type="sibTrans" cxnId="{E4726397-A7D5-4435-92A2-869FCA5603E7}">
      <dgm:prSet/>
      <dgm:spPr/>
      <dgm:t>
        <a:bodyPr/>
        <a:lstStyle/>
        <a:p>
          <a:endParaRPr lang="en-US"/>
        </a:p>
      </dgm:t>
    </dgm:pt>
    <dgm:pt modelId="{23F9AABA-3D20-47E4-A338-D97575DCF576}">
      <dgm:prSet/>
      <dgm:spPr/>
      <dgm:t>
        <a:bodyPr/>
        <a:lstStyle/>
        <a:p>
          <a:pPr rtl="0"/>
          <a:r>
            <a:rPr lang="en-US" b="1" dirty="0"/>
            <a:t>Expanded CAPM </a:t>
          </a:r>
          <a:endParaRPr lang="en-US" dirty="0"/>
        </a:p>
      </dgm:t>
    </dgm:pt>
    <dgm:pt modelId="{CA3B3545-06DB-4D44-9801-440A2AD4E151}" type="parTrans" cxnId="{AB401178-5ADD-4795-B06D-0D62FA94D219}">
      <dgm:prSet/>
      <dgm:spPr/>
      <dgm:t>
        <a:bodyPr/>
        <a:lstStyle/>
        <a:p>
          <a:endParaRPr lang="en-US"/>
        </a:p>
      </dgm:t>
    </dgm:pt>
    <dgm:pt modelId="{8F245582-DB28-45B1-AD72-E8B47CF4408F}" type="sibTrans" cxnId="{AB401178-5ADD-4795-B06D-0D62FA94D219}">
      <dgm:prSet/>
      <dgm:spPr/>
      <dgm:t>
        <a:bodyPr/>
        <a:lstStyle/>
        <a:p>
          <a:endParaRPr lang="en-US"/>
        </a:p>
      </dgm:t>
    </dgm:pt>
    <dgm:pt modelId="{F501DCC6-D6E2-43D2-9F10-0EEC4295C6A3}">
      <dgm:prSet/>
      <dgm:spPr/>
      <dgm:t>
        <a:bodyPr/>
        <a:lstStyle/>
        <a:p>
          <a:pPr rtl="0"/>
          <a:r>
            <a:rPr lang="en-US" i="1" dirty="0" err="1"/>
            <a:t>R</a:t>
          </a:r>
          <a:r>
            <a:rPr lang="en-US" i="1" baseline="-25000" dirty="0" err="1"/>
            <a:t>f</a:t>
          </a:r>
          <a:r>
            <a:rPr lang="en-US" dirty="0"/>
            <a:t> </a:t>
          </a:r>
        </a:p>
      </dgm:t>
    </dgm:pt>
    <dgm:pt modelId="{BB21BDD2-05BF-4C5F-8B7E-E0F889ACC0F4}" type="parTrans" cxnId="{3184BF3E-1B7A-44C9-B303-2F84FB62FD9D}">
      <dgm:prSet/>
      <dgm:spPr/>
      <dgm:t>
        <a:bodyPr/>
        <a:lstStyle/>
        <a:p>
          <a:endParaRPr lang="en-US"/>
        </a:p>
      </dgm:t>
    </dgm:pt>
    <dgm:pt modelId="{483666AC-4988-44E1-9E06-1262EE031A5E}" type="sibTrans" cxnId="{3184BF3E-1B7A-44C9-B303-2F84FB62FD9D}">
      <dgm:prSet/>
      <dgm:spPr/>
      <dgm:t>
        <a:bodyPr/>
        <a:lstStyle/>
        <a:p>
          <a:endParaRPr lang="en-US"/>
        </a:p>
      </dgm:t>
    </dgm:pt>
    <dgm:pt modelId="{6C454FE6-6359-4565-80AD-4894947D2DC1}">
      <dgm:prSet/>
      <dgm:spPr/>
      <dgm:t>
        <a:bodyPr/>
        <a:lstStyle/>
        <a:p>
          <a:pPr rtl="0"/>
          <a:r>
            <a:rPr lang="el-GR" i="1" dirty="0"/>
            <a:t>Β</a:t>
          </a:r>
          <a:r>
            <a:rPr lang="en-US" baseline="-25000" dirty="0" err="1"/>
            <a:t>i</a:t>
          </a:r>
          <a:r>
            <a:rPr lang="en-US" dirty="0"/>
            <a:t>(equity risk premium)</a:t>
          </a:r>
        </a:p>
      </dgm:t>
    </dgm:pt>
    <dgm:pt modelId="{480661D9-A255-4340-AA93-65F9A717E702}" type="parTrans" cxnId="{B8CEFBCF-F284-4C11-9512-79FC265A3F67}">
      <dgm:prSet/>
      <dgm:spPr/>
      <dgm:t>
        <a:bodyPr/>
        <a:lstStyle/>
        <a:p>
          <a:endParaRPr lang="en-US"/>
        </a:p>
      </dgm:t>
    </dgm:pt>
    <dgm:pt modelId="{B1B3F3AB-D8E9-4460-956D-782D3ED2A990}" type="sibTrans" cxnId="{B8CEFBCF-F284-4C11-9512-79FC265A3F67}">
      <dgm:prSet/>
      <dgm:spPr/>
      <dgm:t>
        <a:bodyPr/>
        <a:lstStyle/>
        <a:p>
          <a:endParaRPr lang="en-US"/>
        </a:p>
      </dgm:t>
    </dgm:pt>
    <dgm:pt modelId="{55FA02E0-FD9E-4CB4-9F57-79A4C106B19D}">
      <dgm:prSet/>
      <dgm:spPr/>
      <dgm:t>
        <a:bodyPr/>
        <a:lstStyle/>
        <a:p>
          <a:pPr rtl="0"/>
          <a:r>
            <a:rPr lang="en-US" dirty="0"/>
            <a:t>Small stock premium </a:t>
          </a:r>
        </a:p>
      </dgm:t>
    </dgm:pt>
    <dgm:pt modelId="{4C01DC4C-CF6C-40C6-9401-90B9C75D606C}" type="parTrans" cxnId="{E6D2997A-486D-4D1F-ADE2-9BE5C5A8D1AD}">
      <dgm:prSet/>
      <dgm:spPr/>
      <dgm:t>
        <a:bodyPr/>
        <a:lstStyle/>
        <a:p>
          <a:endParaRPr lang="en-US"/>
        </a:p>
      </dgm:t>
    </dgm:pt>
    <dgm:pt modelId="{426CD5C3-456C-4B12-8030-0E3259B8A773}" type="sibTrans" cxnId="{E6D2997A-486D-4D1F-ADE2-9BE5C5A8D1AD}">
      <dgm:prSet/>
      <dgm:spPr/>
      <dgm:t>
        <a:bodyPr/>
        <a:lstStyle/>
        <a:p>
          <a:endParaRPr lang="en-US"/>
        </a:p>
      </dgm:t>
    </dgm:pt>
    <dgm:pt modelId="{7977B9D5-3E25-4E34-AFAD-DA84DADF9058}">
      <dgm:prSet/>
      <dgm:spPr/>
      <dgm:t>
        <a:bodyPr/>
        <a:lstStyle/>
        <a:p>
          <a:pPr rtl="0"/>
          <a:r>
            <a:rPr lang="en-US" dirty="0"/>
            <a:t>Company-specific risk</a:t>
          </a:r>
        </a:p>
      </dgm:t>
    </dgm:pt>
    <dgm:pt modelId="{D74020B2-772D-4616-A134-4105CBD0AE37}" type="parTrans" cxnId="{893140D9-1E0A-415F-A6CB-E1B89B01019B}">
      <dgm:prSet/>
      <dgm:spPr/>
      <dgm:t>
        <a:bodyPr/>
        <a:lstStyle/>
        <a:p>
          <a:endParaRPr lang="en-US"/>
        </a:p>
      </dgm:t>
    </dgm:pt>
    <dgm:pt modelId="{57B370AC-4BA3-4FE7-AC6A-C11619F01AD4}" type="sibTrans" cxnId="{893140D9-1E0A-415F-A6CB-E1B89B01019B}">
      <dgm:prSet/>
      <dgm:spPr/>
      <dgm:t>
        <a:bodyPr/>
        <a:lstStyle/>
        <a:p>
          <a:endParaRPr lang="en-US"/>
        </a:p>
      </dgm:t>
    </dgm:pt>
    <dgm:pt modelId="{6A04FDD6-8A27-41C4-9BB4-6D686C6CF361}">
      <dgm:prSet/>
      <dgm:spPr/>
      <dgm:t>
        <a:bodyPr/>
        <a:lstStyle/>
        <a:p>
          <a:pPr rtl="0"/>
          <a:r>
            <a:rPr lang="en-US" b="1" dirty="0"/>
            <a:t>Build-Up Approach</a:t>
          </a:r>
          <a:endParaRPr lang="en-US" dirty="0"/>
        </a:p>
      </dgm:t>
    </dgm:pt>
    <dgm:pt modelId="{FBE2BBF6-39C7-433D-99C4-B35135187A09}" type="parTrans" cxnId="{264E0B0B-4A0B-4EF5-BDCC-BBAA88365341}">
      <dgm:prSet/>
      <dgm:spPr/>
      <dgm:t>
        <a:bodyPr/>
        <a:lstStyle/>
        <a:p>
          <a:endParaRPr lang="en-US"/>
        </a:p>
      </dgm:t>
    </dgm:pt>
    <dgm:pt modelId="{0F491C1F-3D49-450D-B6D7-40ADAC7EB583}" type="sibTrans" cxnId="{264E0B0B-4A0B-4EF5-BDCC-BBAA88365341}">
      <dgm:prSet/>
      <dgm:spPr/>
      <dgm:t>
        <a:bodyPr/>
        <a:lstStyle/>
        <a:p>
          <a:endParaRPr lang="en-US"/>
        </a:p>
      </dgm:t>
    </dgm:pt>
    <dgm:pt modelId="{1F2009A8-5A5B-4D84-A1F4-1680BA552BC5}">
      <dgm:prSet/>
      <dgm:spPr/>
      <dgm:t>
        <a:bodyPr/>
        <a:lstStyle/>
        <a:p>
          <a:pPr rtl="0"/>
          <a:r>
            <a:rPr lang="en-US" i="1" dirty="0" err="1"/>
            <a:t>R</a:t>
          </a:r>
          <a:r>
            <a:rPr lang="en-US" i="1" baseline="-25000" dirty="0" err="1"/>
            <a:t>f</a:t>
          </a:r>
          <a:r>
            <a:rPr lang="en-US" i="1" dirty="0"/>
            <a:t> </a:t>
          </a:r>
        </a:p>
      </dgm:t>
    </dgm:pt>
    <dgm:pt modelId="{51B1880A-7A0E-4168-9908-3A81EFD1E6B1}" type="parTrans" cxnId="{B4A64705-131E-4373-98D4-BDC6218210E4}">
      <dgm:prSet/>
      <dgm:spPr/>
      <dgm:t>
        <a:bodyPr/>
        <a:lstStyle/>
        <a:p>
          <a:endParaRPr lang="en-US"/>
        </a:p>
      </dgm:t>
    </dgm:pt>
    <dgm:pt modelId="{0B503043-CFED-45EA-94F4-69E26A2181C9}" type="sibTrans" cxnId="{B4A64705-131E-4373-98D4-BDC6218210E4}">
      <dgm:prSet/>
      <dgm:spPr/>
      <dgm:t>
        <a:bodyPr/>
        <a:lstStyle/>
        <a:p>
          <a:endParaRPr lang="en-US"/>
        </a:p>
      </dgm:t>
    </dgm:pt>
    <dgm:pt modelId="{B8C8AD0A-3CBD-49E1-BA96-1A62226194D9}">
      <dgm:prSet/>
      <dgm:spPr/>
      <dgm:t>
        <a:bodyPr/>
        <a:lstStyle/>
        <a:p>
          <a:pPr rtl="0"/>
          <a:r>
            <a:rPr lang="en-US" dirty="0"/>
            <a:t>Equity risk premium </a:t>
          </a:r>
        </a:p>
      </dgm:t>
    </dgm:pt>
    <dgm:pt modelId="{F687DAC7-B335-40CE-9DC2-7C5336FBCD78}" type="parTrans" cxnId="{A1DB8D36-8516-4051-86C4-44E1303769F2}">
      <dgm:prSet/>
      <dgm:spPr/>
      <dgm:t>
        <a:bodyPr/>
        <a:lstStyle/>
        <a:p>
          <a:endParaRPr lang="en-US"/>
        </a:p>
      </dgm:t>
    </dgm:pt>
    <dgm:pt modelId="{A9D20B9F-1573-4BDF-A6A6-39C68E484F48}" type="sibTrans" cxnId="{A1DB8D36-8516-4051-86C4-44E1303769F2}">
      <dgm:prSet/>
      <dgm:spPr/>
      <dgm:t>
        <a:bodyPr/>
        <a:lstStyle/>
        <a:p>
          <a:endParaRPr lang="en-US"/>
        </a:p>
      </dgm:t>
    </dgm:pt>
    <dgm:pt modelId="{A187F019-FD2B-44EF-BBC7-19DB915A9252}">
      <dgm:prSet/>
      <dgm:spPr/>
      <dgm:t>
        <a:bodyPr/>
        <a:lstStyle/>
        <a:p>
          <a:pPr rtl="0"/>
          <a:r>
            <a:rPr lang="en-US" dirty="0"/>
            <a:t>Small stock premium </a:t>
          </a:r>
        </a:p>
      </dgm:t>
    </dgm:pt>
    <dgm:pt modelId="{B50AC23D-E059-4306-9039-EE2EC1529A67}" type="parTrans" cxnId="{F57934FE-A573-4CF1-AE14-9A67185C4430}">
      <dgm:prSet/>
      <dgm:spPr/>
      <dgm:t>
        <a:bodyPr/>
        <a:lstStyle/>
        <a:p>
          <a:endParaRPr lang="en-US"/>
        </a:p>
      </dgm:t>
    </dgm:pt>
    <dgm:pt modelId="{CB0306A4-D09A-4B24-BF69-F6973B3979CA}" type="sibTrans" cxnId="{F57934FE-A573-4CF1-AE14-9A67185C4430}">
      <dgm:prSet/>
      <dgm:spPr/>
      <dgm:t>
        <a:bodyPr/>
        <a:lstStyle/>
        <a:p>
          <a:endParaRPr lang="en-US"/>
        </a:p>
      </dgm:t>
    </dgm:pt>
    <dgm:pt modelId="{6822250E-B48B-47CC-AB43-F4A329EA70FA}">
      <dgm:prSet/>
      <dgm:spPr/>
      <dgm:t>
        <a:bodyPr/>
        <a:lstStyle/>
        <a:p>
          <a:pPr rtl="0"/>
          <a:r>
            <a:rPr lang="en-US" dirty="0"/>
            <a:t>Company-specific risk </a:t>
          </a:r>
        </a:p>
      </dgm:t>
    </dgm:pt>
    <dgm:pt modelId="{80E5CAD8-B7E8-4B17-AC84-667630C11163}" type="parTrans" cxnId="{8F2F487D-D9E1-4020-8B3A-7913E0600A13}">
      <dgm:prSet/>
      <dgm:spPr/>
      <dgm:t>
        <a:bodyPr/>
        <a:lstStyle/>
        <a:p>
          <a:endParaRPr lang="en-US"/>
        </a:p>
      </dgm:t>
    </dgm:pt>
    <dgm:pt modelId="{E196E0FE-F019-4D7E-9135-811BDBEEF745}" type="sibTrans" cxnId="{8F2F487D-D9E1-4020-8B3A-7913E0600A13}">
      <dgm:prSet/>
      <dgm:spPr/>
      <dgm:t>
        <a:bodyPr/>
        <a:lstStyle/>
        <a:p>
          <a:endParaRPr lang="en-US"/>
        </a:p>
      </dgm:t>
    </dgm:pt>
    <dgm:pt modelId="{FE66540E-20E7-49DB-B2DA-206B2A383CFF}">
      <dgm:prSet/>
      <dgm:spPr/>
      <dgm:t>
        <a:bodyPr/>
        <a:lstStyle/>
        <a:p>
          <a:pPr rtl="0"/>
          <a:r>
            <a:rPr lang="en-US" dirty="0"/>
            <a:t>Industry risk premium</a:t>
          </a:r>
        </a:p>
      </dgm:t>
    </dgm:pt>
    <dgm:pt modelId="{55B07858-A0AF-47A3-AE9B-9128E3195982}" type="parTrans" cxnId="{5A450C8D-0F13-4F9A-945D-CADCDB6E54D0}">
      <dgm:prSet/>
      <dgm:spPr/>
      <dgm:t>
        <a:bodyPr/>
        <a:lstStyle/>
        <a:p>
          <a:endParaRPr lang="en-US"/>
        </a:p>
      </dgm:t>
    </dgm:pt>
    <dgm:pt modelId="{A5BDFB1D-2869-4C8E-9105-D635F9BF4C87}" type="sibTrans" cxnId="{5A450C8D-0F13-4F9A-945D-CADCDB6E54D0}">
      <dgm:prSet/>
      <dgm:spPr/>
      <dgm:t>
        <a:bodyPr/>
        <a:lstStyle/>
        <a:p>
          <a:endParaRPr lang="en-US"/>
        </a:p>
      </dgm:t>
    </dgm:pt>
    <dgm:pt modelId="{E61424CE-F8C3-4143-87B3-85D52DC0A621}">
      <dgm:prSet/>
      <dgm:spPr/>
      <dgm:t>
        <a:bodyPr/>
        <a:lstStyle/>
        <a:p>
          <a:pPr rtl="0"/>
          <a:endParaRPr lang="en-US" dirty="0"/>
        </a:p>
      </dgm:t>
    </dgm:pt>
    <dgm:pt modelId="{60B2B8E5-391A-442A-B6E8-AA54447F77AE}" type="parTrans" cxnId="{D0574CA2-A6D1-4897-8500-81B4CFBBC87A}">
      <dgm:prSet/>
      <dgm:spPr/>
      <dgm:t>
        <a:bodyPr/>
        <a:lstStyle/>
        <a:p>
          <a:endParaRPr lang="en-US"/>
        </a:p>
      </dgm:t>
    </dgm:pt>
    <dgm:pt modelId="{812E3003-F5AA-40CA-A1F7-44CB0A995B13}" type="sibTrans" cxnId="{D0574CA2-A6D1-4897-8500-81B4CFBBC87A}">
      <dgm:prSet/>
      <dgm:spPr/>
      <dgm:t>
        <a:bodyPr/>
        <a:lstStyle/>
        <a:p>
          <a:endParaRPr lang="en-US"/>
        </a:p>
      </dgm:t>
    </dgm:pt>
    <dgm:pt modelId="{1CB4E4C4-10C1-4599-9965-C3B0E835CCBD}">
      <dgm:prSet/>
      <dgm:spPr/>
      <dgm:t>
        <a:bodyPr/>
        <a:lstStyle/>
        <a:p>
          <a:pPr rtl="0"/>
          <a:endParaRPr lang="en-US" dirty="0"/>
        </a:p>
      </dgm:t>
    </dgm:pt>
    <dgm:pt modelId="{ED71DDCF-64A3-454C-AA71-CDF96A57C910}" type="parTrans" cxnId="{B8BAF5CC-0CCF-4D80-9E3B-1A1BD0F2FF3C}">
      <dgm:prSet/>
      <dgm:spPr/>
      <dgm:t>
        <a:bodyPr/>
        <a:lstStyle/>
        <a:p>
          <a:endParaRPr lang="en-US"/>
        </a:p>
      </dgm:t>
    </dgm:pt>
    <dgm:pt modelId="{F2B44433-D1D6-4AE4-98DF-691B211138FF}" type="sibTrans" cxnId="{B8BAF5CC-0CCF-4D80-9E3B-1A1BD0F2FF3C}">
      <dgm:prSet/>
      <dgm:spPr/>
      <dgm:t>
        <a:bodyPr/>
        <a:lstStyle/>
        <a:p>
          <a:endParaRPr lang="en-US"/>
        </a:p>
      </dgm:t>
    </dgm:pt>
    <dgm:pt modelId="{BEB3F1B9-D833-4539-95A6-0145528324B3}">
      <dgm:prSet/>
      <dgm:spPr/>
      <dgm:t>
        <a:bodyPr/>
        <a:lstStyle/>
        <a:p>
          <a:pPr rtl="0"/>
          <a:endParaRPr lang="en-US" dirty="0"/>
        </a:p>
      </dgm:t>
    </dgm:pt>
    <dgm:pt modelId="{C706C1F6-356C-480F-9CFA-3B48F4BD4356}" type="parTrans" cxnId="{D51D7D04-2199-46AC-98C7-5D90DE1F54CB}">
      <dgm:prSet/>
      <dgm:spPr/>
      <dgm:t>
        <a:bodyPr/>
        <a:lstStyle/>
        <a:p>
          <a:endParaRPr lang="en-US"/>
        </a:p>
      </dgm:t>
    </dgm:pt>
    <dgm:pt modelId="{791A667C-9ACF-4A88-8006-17F7B754ADE8}" type="sibTrans" cxnId="{D51D7D04-2199-46AC-98C7-5D90DE1F54CB}">
      <dgm:prSet/>
      <dgm:spPr/>
      <dgm:t>
        <a:bodyPr/>
        <a:lstStyle/>
        <a:p>
          <a:endParaRPr lang="en-US"/>
        </a:p>
      </dgm:t>
    </dgm:pt>
    <dgm:pt modelId="{668A707B-F262-40F5-9D1D-21BE4E2D5D9F}">
      <dgm:prSet/>
      <dgm:spPr/>
      <dgm:t>
        <a:bodyPr/>
        <a:lstStyle/>
        <a:p>
          <a:pPr rtl="0"/>
          <a:endParaRPr lang="en-US" dirty="0"/>
        </a:p>
      </dgm:t>
    </dgm:pt>
    <dgm:pt modelId="{CE9D73D2-0447-4CCE-A74B-89CE3ED015A3}" type="parTrans" cxnId="{24D1833A-63DE-4E1E-A4EE-8B75D9FCAE47}">
      <dgm:prSet/>
      <dgm:spPr/>
      <dgm:t>
        <a:bodyPr/>
        <a:lstStyle/>
        <a:p>
          <a:endParaRPr lang="en-US"/>
        </a:p>
      </dgm:t>
    </dgm:pt>
    <dgm:pt modelId="{8964DF92-9469-4961-9702-42DD2C134BF0}" type="sibTrans" cxnId="{24D1833A-63DE-4E1E-A4EE-8B75D9FCAE47}">
      <dgm:prSet/>
      <dgm:spPr/>
      <dgm:t>
        <a:bodyPr/>
        <a:lstStyle/>
        <a:p>
          <a:endParaRPr lang="en-US"/>
        </a:p>
      </dgm:t>
    </dgm:pt>
    <dgm:pt modelId="{2E589785-9455-45DA-BC7E-588262BE37AC}" type="pres">
      <dgm:prSet presAssocID="{92E2CEC9-0FAD-40CC-BA20-78816E8664A2}" presName="theList" presStyleCnt="0">
        <dgm:presLayoutVars>
          <dgm:dir/>
          <dgm:animLvl val="lvl"/>
          <dgm:resizeHandles val="exact"/>
        </dgm:presLayoutVars>
      </dgm:prSet>
      <dgm:spPr/>
    </dgm:pt>
    <dgm:pt modelId="{4E540F70-8233-4B6B-826C-6B568E40CD8F}" type="pres">
      <dgm:prSet presAssocID="{A29C487F-74E3-4ACF-BE41-B57D2AE89F21}" presName="compNode" presStyleCnt="0"/>
      <dgm:spPr/>
    </dgm:pt>
    <dgm:pt modelId="{F0237A2F-90A0-42D4-85E0-863FFDFD885F}" type="pres">
      <dgm:prSet presAssocID="{A29C487F-74E3-4ACF-BE41-B57D2AE89F21}" presName="aNode" presStyleLbl="bgShp" presStyleIdx="0" presStyleCnt="3"/>
      <dgm:spPr/>
    </dgm:pt>
    <dgm:pt modelId="{417C8507-19C7-40D0-A225-238B186C0CC0}" type="pres">
      <dgm:prSet presAssocID="{A29C487F-74E3-4ACF-BE41-B57D2AE89F21}" presName="textNode" presStyleLbl="bgShp" presStyleIdx="0" presStyleCnt="3"/>
      <dgm:spPr/>
    </dgm:pt>
    <dgm:pt modelId="{181E84CE-83B0-4CA8-BC3C-67C81431775A}" type="pres">
      <dgm:prSet presAssocID="{A29C487F-74E3-4ACF-BE41-B57D2AE89F21}" presName="compChildNode" presStyleCnt="0"/>
      <dgm:spPr/>
    </dgm:pt>
    <dgm:pt modelId="{D08B501A-D863-4429-B4AF-46854D30631C}" type="pres">
      <dgm:prSet presAssocID="{A29C487F-74E3-4ACF-BE41-B57D2AE89F21}" presName="theInnerList" presStyleCnt="0"/>
      <dgm:spPr/>
    </dgm:pt>
    <dgm:pt modelId="{35EEC4BA-642B-4081-837F-CD67F75C04D6}" type="pres">
      <dgm:prSet presAssocID="{0ECBA4CB-12E5-4F1B-8AE1-61D5D834A818}" presName="childNode" presStyleLbl="node1" presStyleIdx="0" presStyleCnt="15">
        <dgm:presLayoutVars>
          <dgm:bulletEnabled val="1"/>
        </dgm:presLayoutVars>
      </dgm:prSet>
      <dgm:spPr/>
    </dgm:pt>
    <dgm:pt modelId="{FF62A151-947A-40E1-82F2-F27C8FB583E0}" type="pres">
      <dgm:prSet presAssocID="{0ECBA4CB-12E5-4F1B-8AE1-61D5D834A818}" presName="aSpace2" presStyleCnt="0"/>
      <dgm:spPr/>
    </dgm:pt>
    <dgm:pt modelId="{ED7272FB-C00F-4DD1-A457-0A9BD7257C7B}" type="pres">
      <dgm:prSet presAssocID="{09830C35-AEAA-47FB-ACA0-A234FDAA32D3}" presName="childNode" presStyleLbl="node1" presStyleIdx="1" presStyleCnt="15">
        <dgm:presLayoutVars>
          <dgm:bulletEnabled val="1"/>
        </dgm:presLayoutVars>
      </dgm:prSet>
      <dgm:spPr/>
    </dgm:pt>
    <dgm:pt modelId="{F6FB9EDD-1DFB-4615-B9A2-D9FF26ED55BF}" type="pres">
      <dgm:prSet presAssocID="{09830C35-AEAA-47FB-ACA0-A234FDAA32D3}" presName="aSpace2" presStyleCnt="0"/>
      <dgm:spPr/>
    </dgm:pt>
    <dgm:pt modelId="{E702A433-F5BF-43F4-8009-F0F58EAAB322}" type="pres">
      <dgm:prSet presAssocID="{1CB4E4C4-10C1-4599-9965-C3B0E835CCBD}" presName="childNode" presStyleLbl="node1" presStyleIdx="2" presStyleCnt="15">
        <dgm:presLayoutVars>
          <dgm:bulletEnabled val="1"/>
        </dgm:presLayoutVars>
      </dgm:prSet>
      <dgm:spPr/>
    </dgm:pt>
    <dgm:pt modelId="{F38E90BD-2664-4693-A6DF-58463E5FCDDF}" type="pres">
      <dgm:prSet presAssocID="{1CB4E4C4-10C1-4599-9965-C3B0E835CCBD}" presName="aSpace2" presStyleCnt="0"/>
      <dgm:spPr/>
    </dgm:pt>
    <dgm:pt modelId="{4FD10B0B-D7A5-43A3-90EB-CF6B862ECEEB}" type="pres">
      <dgm:prSet presAssocID="{BEB3F1B9-D833-4539-95A6-0145528324B3}" presName="childNode" presStyleLbl="node1" presStyleIdx="3" presStyleCnt="15">
        <dgm:presLayoutVars>
          <dgm:bulletEnabled val="1"/>
        </dgm:presLayoutVars>
      </dgm:prSet>
      <dgm:spPr/>
    </dgm:pt>
    <dgm:pt modelId="{3D5DADEF-0AFD-401A-A90F-7E1DF15BED8E}" type="pres">
      <dgm:prSet presAssocID="{BEB3F1B9-D833-4539-95A6-0145528324B3}" presName="aSpace2" presStyleCnt="0"/>
      <dgm:spPr/>
    </dgm:pt>
    <dgm:pt modelId="{6D910B3C-4B95-40DA-8013-49BD616E8004}" type="pres">
      <dgm:prSet presAssocID="{E61424CE-F8C3-4143-87B3-85D52DC0A621}" presName="childNode" presStyleLbl="node1" presStyleIdx="4" presStyleCnt="15">
        <dgm:presLayoutVars>
          <dgm:bulletEnabled val="1"/>
        </dgm:presLayoutVars>
      </dgm:prSet>
      <dgm:spPr/>
    </dgm:pt>
    <dgm:pt modelId="{8B6EE615-1264-4783-8431-DE9ACC1CF6DB}" type="pres">
      <dgm:prSet presAssocID="{A29C487F-74E3-4ACF-BE41-B57D2AE89F21}" presName="aSpace" presStyleCnt="0"/>
      <dgm:spPr/>
    </dgm:pt>
    <dgm:pt modelId="{DEB0131F-93F6-4C9A-B7CD-36ECDED500AF}" type="pres">
      <dgm:prSet presAssocID="{23F9AABA-3D20-47E4-A338-D97575DCF576}" presName="compNode" presStyleCnt="0"/>
      <dgm:spPr/>
    </dgm:pt>
    <dgm:pt modelId="{A3A4D9E4-F8DF-4BD8-BE4D-B1A736B29B90}" type="pres">
      <dgm:prSet presAssocID="{23F9AABA-3D20-47E4-A338-D97575DCF576}" presName="aNode" presStyleLbl="bgShp" presStyleIdx="1" presStyleCnt="3"/>
      <dgm:spPr/>
    </dgm:pt>
    <dgm:pt modelId="{6828A764-842F-4DC3-9346-03F9DE3F9DAA}" type="pres">
      <dgm:prSet presAssocID="{23F9AABA-3D20-47E4-A338-D97575DCF576}" presName="textNode" presStyleLbl="bgShp" presStyleIdx="1" presStyleCnt="3"/>
      <dgm:spPr/>
    </dgm:pt>
    <dgm:pt modelId="{EED9E2CC-6820-4497-83C4-F89E06B96A00}" type="pres">
      <dgm:prSet presAssocID="{23F9AABA-3D20-47E4-A338-D97575DCF576}" presName="compChildNode" presStyleCnt="0"/>
      <dgm:spPr/>
    </dgm:pt>
    <dgm:pt modelId="{9F20F27B-91CA-42E1-B757-E42D2E80968C}" type="pres">
      <dgm:prSet presAssocID="{23F9AABA-3D20-47E4-A338-D97575DCF576}" presName="theInnerList" presStyleCnt="0"/>
      <dgm:spPr/>
    </dgm:pt>
    <dgm:pt modelId="{EFA47295-B017-4F49-B604-9A7415786C7B}" type="pres">
      <dgm:prSet presAssocID="{F501DCC6-D6E2-43D2-9F10-0EEC4295C6A3}" presName="childNode" presStyleLbl="node1" presStyleIdx="5" presStyleCnt="15">
        <dgm:presLayoutVars>
          <dgm:bulletEnabled val="1"/>
        </dgm:presLayoutVars>
      </dgm:prSet>
      <dgm:spPr/>
    </dgm:pt>
    <dgm:pt modelId="{A1A72C3E-91D7-47E2-B113-AD7442935E9A}" type="pres">
      <dgm:prSet presAssocID="{F501DCC6-D6E2-43D2-9F10-0EEC4295C6A3}" presName="aSpace2" presStyleCnt="0"/>
      <dgm:spPr/>
    </dgm:pt>
    <dgm:pt modelId="{973710BA-4170-4A92-94B2-D43C5C737566}" type="pres">
      <dgm:prSet presAssocID="{6C454FE6-6359-4565-80AD-4894947D2DC1}" presName="childNode" presStyleLbl="node1" presStyleIdx="6" presStyleCnt="15">
        <dgm:presLayoutVars>
          <dgm:bulletEnabled val="1"/>
        </dgm:presLayoutVars>
      </dgm:prSet>
      <dgm:spPr/>
    </dgm:pt>
    <dgm:pt modelId="{B82560ED-F838-4630-B24B-F667111C01EA}" type="pres">
      <dgm:prSet presAssocID="{6C454FE6-6359-4565-80AD-4894947D2DC1}" presName="aSpace2" presStyleCnt="0"/>
      <dgm:spPr/>
    </dgm:pt>
    <dgm:pt modelId="{1EFBE800-5B1C-4373-BFE4-DA33F6814540}" type="pres">
      <dgm:prSet presAssocID="{55FA02E0-FD9E-4CB4-9F57-79A4C106B19D}" presName="childNode" presStyleLbl="node1" presStyleIdx="7" presStyleCnt="15">
        <dgm:presLayoutVars>
          <dgm:bulletEnabled val="1"/>
        </dgm:presLayoutVars>
      </dgm:prSet>
      <dgm:spPr/>
    </dgm:pt>
    <dgm:pt modelId="{6EFA97D7-DC50-4C04-8AC7-C81F799BA026}" type="pres">
      <dgm:prSet presAssocID="{55FA02E0-FD9E-4CB4-9F57-79A4C106B19D}" presName="aSpace2" presStyleCnt="0"/>
      <dgm:spPr/>
    </dgm:pt>
    <dgm:pt modelId="{38C460FB-4461-4509-88A6-8C5F828AFCFB}" type="pres">
      <dgm:prSet presAssocID="{7977B9D5-3E25-4E34-AFAD-DA84DADF9058}" presName="childNode" presStyleLbl="node1" presStyleIdx="8" presStyleCnt="15">
        <dgm:presLayoutVars>
          <dgm:bulletEnabled val="1"/>
        </dgm:presLayoutVars>
      </dgm:prSet>
      <dgm:spPr/>
    </dgm:pt>
    <dgm:pt modelId="{7FF6D542-42F0-4872-8CF0-760E7F0147EE}" type="pres">
      <dgm:prSet presAssocID="{7977B9D5-3E25-4E34-AFAD-DA84DADF9058}" presName="aSpace2" presStyleCnt="0"/>
      <dgm:spPr/>
    </dgm:pt>
    <dgm:pt modelId="{D3D29C46-B870-4756-BEDF-03182023C71B}" type="pres">
      <dgm:prSet presAssocID="{668A707B-F262-40F5-9D1D-21BE4E2D5D9F}" presName="childNode" presStyleLbl="node1" presStyleIdx="9" presStyleCnt="15">
        <dgm:presLayoutVars>
          <dgm:bulletEnabled val="1"/>
        </dgm:presLayoutVars>
      </dgm:prSet>
      <dgm:spPr/>
    </dgm:pt>
    <dgm:pt modelId="{8DE9FA63-E138-4657-AB1D-FA47FED390BF}" type="pres">
      <dgm:prSet presAssocID="{23F9AABA-3D20-47E4-A338-D97575DCF576}" presName="aSpace" presStyleCnt="0"/>
      <dgm:spPr/>
    </dgm:pt>
    <dgm:pt modelId="{394747FE-5884-4CB9-A6C2-D91D77F425A3}" type="pres">
      <dgm:prSet presAssocID="{6A04FDD6-8A27-41C4-9BB4-6D686C6CF361}" presName="compNode" presStyleCnt="0"/>
      <dgm:spPr/>
    </dgm:pt>
    <dgm:pt modelId="{A965E979-125F-48D1-A194-97AECCA1D369}" type="pres">
      <dgm:prSet presAssocID="{6A04FDD6-8A27-41C4-9BB4-6D686C6CF361}" presName="aNode" presStyleLbl="bgShp" presStyleIdx="2" presStyleCnt="3"/>
      <dgm:spPr/>
    </dgm:pt>
    <dgm:pt modelId="{DFB9C6DC-479E-4668-AEAB-C42F6D515391}" type="pres">
      <dgm:prSet presAssocID="{6A04FDD6-8A27-41C4-9BB4-6D686C6CF361}" presName="textNode" presStyleLbl="bgShp" presStyleIdx="2" presStyleCnt="3"/>
      <dgm:spPr/>
    </dgm:pt>
    <dgm:pt modelId="{EA2749EF-0A7F-4236-9297-1D25C4CF5828}" type="pres">
      <dgm:prSet presAssocID="{6A04FDD6-8A27-41C4-9BB4-6D686C6CF361}" presName="compChildNode" presStyleCnt="0"/>
      <dgm:spPr/>
    </dgm:pt>
    <dgm:pt modelId="{A915E01E-6F0C-43FF-A427-AC5985866031}" type="pres">
      <dgm:prSet presAssocID="{6A04FDD6-8A27-41C4-9BB4-6D686C6CF361}" presName="theInnerList" presStyleCnt="0"/>
      <dgm:spPr/>
    </dgm:pt>
    <dgm:pt modelId="{E6F46B8B-5B21-43D8-B9C5-3FBA8FC0B782}" type="pres">
      <dgm:prSet presAssocID="{1F2009A8-5A5B-4D84-A1F4-1680BA552BC5}" presName="childNode" presStyleLbl="node1" presStyleIdx="10" presStyleCnt="15">
        <dgm:presLayoutVars>
          <dgm:bulletEnabled val="1"/>
        </dgm:presLayoutVars>
      </dgm:prSet>
      <dgm:spPr/>
    </dgm:pt>
    <dgm:pt modelId="{3045204A-E24C-456B-B910-59823514B11D}" type="pres">
      <dgm:prSet presAssocID="{1F2009A8-5A5B-4D84-A1F4-1680BA552BC5}" presName="aSpace2" presStyleCnt="0"/>
      <dgm:spPr/>
    </dgm:pt>
    <dgm:pt modelId="{E95943CD-7ECC-4516-938F-8F3863E012A3}" type="pres">
      <dgm:prSet presAssocID="{B8C8AD0A-3CBD-49E1-BA96-1A62226194D9}" presName="childNode" presStyleLbl="node1" presStyleIdx="11" presStyleCnt="15">
        <dgm:presLayoutVars>
          <dgm:bulletEnabled val="1"/>
        </dgm:presLayoutVars>
      </dgm:prSet>
      <dgm:spPr/>
    </dgm:pt>
    <dgm:pt modelId="{F99E8ECC-A233-49E1-8F5F-4F792DF3DBCB}" type="pres">
      <dgm:prSet presAssocID="{B8C8AD0A-3CBD-49E1-BA96-1A62226194D9}" presName="aSpace2" presStyleCnt="0"/>
      <dgm:spPr/>
    </dgm:pt>
    <dgm:pt modelId="{44E1B8B8-48A1-469D-B46A-8E8FAF053A32}" type="pres">
      <dgm:prSet presAssocID="{A187F019-FD2B-44EF-BBC7-19DB915A9252}" presName="childNode" presStyleLbl="node1" presStyleIdx="12" presStyleCnt="15">
        <dgm:presLayoutVars>
          <dgm:bulletEnabled val="1"/>
        </dgm:presLayoutVars>
      </dgm:prSet>
      <dgm:spPr/>
    </dgm:pt>
    <dgm:pt modelId="{3873D341-5C10-4B3B-953E-758B6D5A682D}" type="pres">
      <dgm:prSet presAssocID="{A187F019-FD2B-44EF-BBC7-19DB915A9252}" presName="aSpace2" presStyleCnt="0"/>
      <dgm:spPr/>
    </dgm:pt>
    <dgm:pt modelId="{51819E21-CA8F-43FC-ACAA-D3C9D9744CCB}" type="pres">
      <dgm:prSet presAssocID="{6822250E-B48B-47CC-AB43-F4A329EA70FA}" presName="childNode" presStyleLbl="node1" presStyleIdx="13" presStyleCnt="15">
        <dgm:presLayoutVars>
          <dgm:bulletEnabled val="1"/>
        </dgm:presLayoutVars>
      </dgm:prSet>
      <dgm:spPr/>
    </dgm:pt>
    <dgm:pt modelId="{F2FE6A65-78E6-43C4-BA43-8C7CEE230627}" type="pres">
      <dgm:prSet presAssocID="{6822250E-B48B-47CC-AB43-F4A329EA70FA}" presName="aSpace2" presStyleCnt="0"/>
      <dgm:spPr/>
    </dgm:pt>
    <dgm:pt modelId="{2474A79B-63E4-47DC-8BAC-CBBCD2E749E9}" type="pres">
      <dgm:prSet presAssocID="{FE66540E-20E7-49DB-B2DA-206B2A383CFF}" presName="childNode" presStyleLbl="node1" presStyleIdx="14" presStyleCnt="15">
        <dgm:presLayoutVars>
          <dgm:bulletEnabled val="1"/>
        </dgm:presLayoutVars>
      </dgm:prSet>
      <dgm:spPr/>
    </dgm:pt>
  </dgm:ptLst>
  <dgm:cxnLst>
    <dgm:cxn modelId="{D51D7D04-2199-46AC-98C7-5D90DE1F54CB}" srcId="{A29C487F-74E3-4ACF-BE41-B57D2AE89F21}" destId="{BEB3F1B9-D833-4539-95A6-0145528324B3}" srcOrd="3" destOrd="0" parTransId="{C706C1F6-356C-480F-9CFA-3B48F4BD4356}" sibTransId="{791A667C-9ACF-4A88-8006-17F7B754ADE8}"/>
    <dgm:cxn modelId="{B4A64705-131E-4373-98D4-BDC6218210E4}" srcId="{6A04FDD6-8A27-41C4-9BB4-6D686C6CF361}" destId="{1F2009A8-5A5B-4D84-A1F4-1680BA552BC5}" srcOrd="0" destOrd="0" parTransId="{51B1880A-7A0E-4168-9908-3A81EFD1E6B1}" sibTransId="{0B503043-CFED-45EA-94F4-69E26A2181C9}"/>
    <dgm:cxn modelId="{264E0B0B-4A0B-4EF5-BDCC-BBAA88365341}" srcId="{92E2CEC9-0FAD-40CC-BA20-78816E8664A2}" destId="{6A04FDD6-8A27-41C4-9BB4-6D686C6CF361}" srcOrd="2" destOrd="0" parTransId="{FBE2BBF6-39C7-433D-99C4-B35135187A09}" sibTransId="{0F491C1F-3D49-450D-B6D7-40ADAC7EB583}"/>
    <dgm:cxn modelId="{EAF13910-2E2B-4DCF-ABBE-8AE37663E71D}" type="presOf" srcId="{09830C35-AEAA-47FB-ACA0-A234FDAA32D3}" destId="{ED7272FB-C00F-4DD1-A457-0A9BD7257C7B}" srcOrd="0" destOrd="0" presId="urn:microsoft.com/office/officeart/2005/8/layout/lProcess2"/>
    <dgm:cxn modelId="{98EB9D13-AE11-4E47-8C2A-58BD416D860F}" type="presOf" srcId="{55FA02E0-FD9E-4CB4-9F57-79A4C106B19D}" destId="{1EFBE800-5B1C-4373-BFE4-DA33F6814540}" srcOrd="0" destOrd="0" presId="urn:microsoft.com/office/officeart/2005/8/layout/lProcess2"/>
    <dgm:cxn modelId="{29265D2C-6EA4-48D9-BECD-2E0078BE3B5A}" type="presOf" srcId="{6A04FDD6-8A27-41C4-9BB4-6D686C6CF361}" destId="{A965E979-125F-48D1-A194-97AECCA1D369}" srcOrd="0" destOrd="0" presId="urn:microsoft.com/office/officeart/2005/8/layout/lProcess2"/>
    <dgm:cxn modelId="{34FE9531-C85B-4751-89BD-44DB2990E14B}" type="presOf" srcId="{6822250E-B48B-47CC-AB43-F4A329EA70FA}" destId="{51819E21-CA8F-43FC-ACAA-D3C9D9744CCB}" srcOrd="0" destOrd="0" presId="urn:microsoft.com/office/officeart/2005/8/layout/lProcess2"/>
    <dgm:cxn modelId="{A1DB8D36-8516-4051-86C4-44E1303769F2}" srcId="{6A04FDD6-8A27-41C4-9BB4-6D686C6CF361}" destId="{B8C8AD0A-3CBD-49E1-BA96-1A62226194D9}" srcOrd="1" destOrd="0" parTransId="{F687DAC7-B335-40CE-9DC2-7C5336FBCD78}" sibTransId="{A9D20B9F-1573-4BDF-A6A6-39C68E484F48}"/>
    <dgm:cxn modelId="{24D1833A-63DE-4E1E-A4EE-8B75D9FCAE47}" srcId="{23F9AABA-3D20-47E4-A338-D97575DCF576}" destId="{668A707B-F262-40F5-9D1D-21BE4E2D5D9F}" srcOrd="4" destOrd="0" parTransId="{CE9D73D2-0447-4CCE-A74B-89CE3ED015A3}" sibTransId="{8964DF92-9469-4961-9702-42DD2C134BF0}"/>
    <dgm:cxn modelId="{3184BF3E-1B7A-44C9-B303-2F84FB62FD9D}" srcId="{23F9AABA-3D20-47E4-A338-D97575DCF576}" destId="{F501DCC6-D6E2-43D2-9F10-0EEC4295C6A3}" srcOrd="0" destOrd="0" parTransId="{BB21BDD2-05BF-4C5F-8B7E-E0F889ACC0F4}" sibTransId="{483666AC-4988-44E1-9E06-1262EE031A5E}"/>
    <dgm:cxn modelId="{74B2EF3E-9374-4FA0-95DF-C683D5D05B12}" type="presOf" srcId="{6C454FE6-6359-4565-80AD-4894947D2DC1}" destId="{973710BA-4170-4A92-94B2-D43C5C737566}" srcOrd="0" destOrd="0" presId="urn:microsoft.com/office/officeart/2005/8/layout/lProcess2"/>
    <dgm:cxn modelId="{29BB5C64-37D8-416D-B0E4-0BE834BBF416}" type="presOf" srcId="{A29C487F-74E3-4ACF-BE41-B57D2AE89F21}" destId="{F0237A2F-90A0-42D4-85E0-863FFDFD885F}" srcOrd="0" destOrd="0" presId="urn:microsoft.com/office/officeart/2005/8/layout/lProcess2"/>
    <dgm:cxn modelId="{4C68DC64-5FB4-4FE0-BC40-3B7315B31E0F}" type="presOf" srcId="{F501DCC6-D6E2-43D2-9F10-0EEC4295C6A3}" destId="{EFA47295-B017-4F49-B604-9A7415786C7B}" srcOrd="0" destOrd="0" presId="urn:microsoft.com/office/officeart/2005/8/layout/lProcess2"/>
    <dgm:cxn modelId="{1BCB4245-9638-448A-85DA-AF7EE1EA6170}" type="presOf" srcId="{E61424CE-F8C3-4143-87B3-85D52DC0A621}" destId="{6D910B3C-4B95-40DA-8013-49BD616E8004}" srcOrd="0" destOrd="0" presId="urn:microsoft.com/office/officeart/2005/8/layout/lProcess2"/>
    <dgm:cxn modelId="{AF191E6A-D25B-4BAF-891E-587739A8000A}" type="presOf" srcId="{A29C487F-74E3-4ACF-BE41-B57D2AE89F21}" destId="{417C8507-19C7-40D0-A225-238B186C0CC0}" srcOrd="1" destOrd="0" presId="urn:microsoft.com/office/officeart/2005/8/layout/lProcess2"/>
    <dgm:cxn modelId="{D3536E6B-6174-487B-811B-27FEECC162C3}" srcId="{92E2CEC9-0FAD-40CC-BA20-78816E8664A2}" destId="{A29C487F-74E3-4ACF-BE41-B57D2AE89F21}" srcOrd="0" destOrd="0" parTransId="{5445E733-B326-49DC-AADC-9DA432575712}" sibTransId="{CFFC827F-8BB4-4C7E-A748-072B40ACDA73}"/>
    <dgm:cxn modelId="{77A1E670-7B2B-44E5-BBA7-A26AECC6A1A5}" type="presOf" srcId="{A187F019-FD2B-44EF-BBC7-19DB915A9252}" destId="{44E1B8B8-48A1-469D-B46A-8E8FAF053A32}" srcOrd="0" destOrd="0" presId="urn:microsoft.com/office/officeart/2005/8/layout/lProcess2"/>
    <dgm:cxn modelId="{AB401178-5ADD-4795-B06D-0D62FA94D219}" srcId="{92E2CEC9-0FAD-40CC-BA20-78816E8664A2}" destId="{23F9AABA-3D20-47E4-A338-D97575DCF576}" srcOrd="1" destOrd="0" parTransId="{CA3B3545-06DB-4D44-9801-440A2AD4E151}" sibTransId="{8F245582-DB28-45B1-AD72-E8B47CF4408F}"/>
    <dgm:cxn modelId="{9B8AB359-54BF-4F53-82F3-FA853E837AE2}" type="presOf" srcId="{BEB3F1B9-D833-4539-95A6-0145528324B3}" destId="{4FD10B0B-D7A5-43A3-90EB-CF6B862ECEEB}" srcOrd="0" destOrd="0" presId="urn:microsoft.com/office/officeart/2005/8/layout/lProcess2"/>
    <dgm:cxn modelId="{E6D2997A-486D-4D1F-ADE2-9BE5C5A8D1AD}" srcId="{23F9AABA-3D20-47E4-A338-D97575DCF576}" destId="{55FA02E0-FD9E-4CB4-9F57-79A4C106B19D}" srcOrd="2" destOrd="0" parTransId="{4C01DC4C-CF6C-40C6-9401-90B9C75D606C}" sibTransId="{426CD5C3-456C-4B12-8030-0E3259B8A773}"/>
    <dgm:cxn modelId="{8F2F487D-D9E1-4020-8B3A-7913E0600A13}" srcId="{6A04FDD6-8A27-41C4-9BB4-6D686C6CF361}" destId="{6822250E-B48B-47CC-AB43-F4A329EA70FA}" srcOrd="3" destOrd="0" parTransId="{80E5CAD8-B7E8-4B17-AC84-667630C11163}" sibTransId="{E196E0FE-F019-4D7E-9135-811BDBEEF745}"/>
    <dgm:cxn modelId="{E9DCAB8B-3079-4C05-BA89-8BDE31F0623C}" type="presOf" srcId="{1CB4E4C4-10C1-4599-9965-C3B0E835CCBD}" destId="{E702A433-F5BF-43F4-8009-F0F58EAAB322}" srcOrd="0" destOrd="0" presId="urn:microsoft.com/office/officeart/2005/8/layout/lProcess2"/>
    <dgm:cxn modelId="{5A450C8D-0F13-4F9A-945D-CADCDB6E54D0}" srcId="{6A04FDD6-8A27-41C4-9BB4-6D686C6CF361}" destId="{FE66540E-20E7-49DB-B2DA-206B2A383CFF}" srcOrd="4" destOrd="0" parTransId="{55B07858-A0AF-47A3-AE9B-9128E3195982}" sibTransId="{A5BDFB1D-2869-4C8E-9105-D635F9BF4C87}"/>
    <dgm:cxn modelId="{ABF92A8E-1D2D-46BC-B7BC-82FCB1DFA549}" type="presOf" srcId="{92E2CEC9-0FAD-40CC-BA20-78816E8664A2}" destId="{2E589785-9455-45DA-BC7E-588262BE37AC}" srcOrd="0" destOrd="0" presId="urn:microsoft.com/office/officeart/2005/8/layout/lProcess2"/>
    <dgm:cxn modelId="{38EF3C91-72B7-43FE-AECC-B630BB68A17D}" type="presOf" srcId="{23F9AABA-3D20-47E4-A338-D97575DCF576}" destId="{6828A764-842F-4DC3-9346-03F9DE3F9DAA}" srcOrd="1" destOrd="0" presId="urn:microsoft.com/office/officeart/2005/8/layout/lProcess2"/>
    <dgm:cxn modelId="{E4726397-A7D5-4435-92A2-869FCA5603E7}" srcId="{A29C487F-74E3-4ACF-BE41-B57D2AE89F21}" destId="{09830C35-AEAA-47FB-ACA0-A234FDAA32D3}" srcOrd="1" destOrd="0" parTransId="{8259E068-2496-4ACE-BF13-D7378B78DC04}" sibTransId="{8BBAEA21-0F98-462F-BFFD-E0AE9CB20348}"/>
    <dgm:cxn modelId="{A53E9F97-D9AD-4C4B-9B4B-0EDD23E4CF22}" type="presOf" srcId="{668A707B-F262-40F5-9D1D-21BE4E2D5D9F}" destId="{D3D29C46-B870-4756-BEDF-03182023C71B}" srcOrd="0" destOrd="0" presId="urn:microsoft.com/office/officeart/2005/8/layout/lProcess2"/>
    <dgm:cxn modelId="{D0574CA2-A6D1-4897-8500-81B4CFBBC87A}" srcId="{A29C487F-74E3-4ACF-BE41-B57D2AE89F21}" destId="{E61424CE-F8C3-4143-87B3-85D52DC0A621}" srcOrd="4" destOrd="0" parTransId="{60B2B8E5-391A-442A-B6E8-AA54447F77AE}" sibTransId="{812E3003-F5AA-40CA-A1F7-44CB0A995B13}"/>
    <dgm:cxn modelId="{438EB8A4-8170-4131-87BF-B508819116A5}" type="presOf" srcId="{7977B9D5-3E25-4E34-AFAD-DA84DADF9058}" destId="{38C460FB-4461-4509-88A6-8C5F828AFCFB}" srcOrd="0" destOrd="0" presId="urn:microsoft.com/office/officeart/2005/8/layout/lProcess2"/>
    <dgm:cxn modelId="{B91293AF-8080-4A5D-A683-55994E5D4580}" type="presOf" srcId="{0ECBA4CB-12E5-4F1B-8AE1-61D5D834A818}" destId="{35EEC4BA-642B-4081-837F-CD67F75C04D6}" srcOrd="0" destOrd="0" presId="urn:microsoft.com/office/officeart/2005/8/layout/lProcess2"/>
    <dgm:cxn modelId="{4E4B0AB3-1ABA-4D39-9B71-97B492D24210}" type="presOf" srcId="{23F9AABA-3D20-47E4-A338-D97575DCF576}" destId="{A3A4D9E4-F8DF-4BD8-BE4D-B1A736B29B90}" srcOrd="0" destOrd="0" presId="urn:microsoft.com/office/officeart/2005/8/layout/lProcess2"/>
    <dgm:cxn modelId="{A4CD80BC-E352-4CD5-9066-A41080BEBDD3}" type="presOf" srcId="{1F2009A8-5A5B-4D84-A1F4-1680BA552BC5}" destId="{E6F46B8B-5B21-43D8-B9C5-3FBA8FC0B782}" srcOrd="0" destOrd="0" presId="urn:microsoft.com/office/officeart/2005/8/layout/lProcess2"/>
    <dgm:cxn modelId="{B8BAF5CC-0CCF-4D80-9E3B-1A1BD0F2FF3C}" srcId="{A29C487F-74E3-4ACF-BE41-B57D2AE89F21}" destId="{1CB4E4C4-10C1-4599-9965-C3B0E835CCBD}" srcOrd="2" destOrd="0" parTransId="{ED71DDCF-64A3-454C-AA71-CDF96A57C910}" sibTransId="{F2B44433-D1D6-4AE4-98DF-691B211138FF}"/>
    <dgm:cxn modelId="{B8CEFBCF-F284-4C11-9512-79FC265A3F67}" srcId="{23F9AABA-3D20-47E4-A338-D97575DCF576}" destId="{6C454FE6-6359-4565-80AD-4894947D2DC1}" srcOrd="1" destOrd="0" parTransId="{480661D9-A255-4340-AA93-65F9A717E702}" sibTransId="{B1B3F3AB-D8E9-4460-956D-782D3ED2A990}"/>
    <dgm:cxn modelId="{E1D00BD5-8836-4FEC-8E2D-93EE224C5B52}" type="presOf" srcId="{6A04FDD6-8A27-41C4-9BB4-6D686C6CF361}" destId="{DFB9C6DC-479E-4668-AEAB-C42F6D515391}" srcOrd="1" destOrd="0" presId="urn:microsoft.com/office/officeart/2005/8/layout/lProcess2"/>
    <dgm:cxn modelId="{893140D9-1E0A-415F-A6CB-E1B89B01019B}" srcId="{23F9AABA-3D20-47E4-A338-D97575DCF576}" destId="{7977B9D5-3E25-4E34-AFAD-DA84DADF9058}" srcOrd="3" destOrd="0" parTransId="{D74020B2-772D-4616-A134-4105CBD0AE37}" sibTransId="{57B370AC-4BA3-4FE7-AC6A-C11619F01AD4}"/>
    <dgm:cxn modelId="{ACC452E9-EB1B-4ABA-A0DA-CC6A898EDDE2}" type="presOf" srcId="{FE66540E-20E7-49DB-B2DA-206B2A383CFF}" destId="{2474A79B-63E4-47DC-8BAC-CBBCD2E749E9}" srcOrd="0" destOrd="0" presId="urn:microsoft.com/office/officeart/2005/8/layout/lProcess2"/>
    <dgm:cxn modelId="{6B437FF4-7F6B-4A2F-953D-7BE56FEC82FC}" srcId="{A29C487F-74E3-4ACF-BE41-B57D2AE89F21}" destId="{0ECBA4CB-12E5-4F1B-8AE1-61D5D834A818}" srcOrd="0" destOrd="0" parTransId="{3E35D757-2FE1-4105-9E12-BD07841FA4D6}" sibTransId="{098E6AD2-F189-42B6-9A32-201AD45868C9}"/>
    <dgm:cxn modelId="{B9A60EF8-2863-48B1-9BF9-A5E04DE56CD4}" type="presOf" srcId="{B8C8AD0A-3CBD-49E1-BA96-1A62226194D9}" destId="{E95943CD-7ECC-4516-938F-8F3863E012A3}" srcOrd="0" destOrd="0" presId="urn:microsoft.com/office/officeart/2005/8/layout/lProcess2"/>
    <dgm:cxn modelId="{F57934FE-A573-4CF1-AE14-9A67185C4430}" srcId="{6A04FDD6-8A27-41C4-9BB4-6D686C6CF361}" destId="{A187F019-FD2B-44EF-BBC7-19DB915A9252}" srcOrd="2" destOrd="0" parTransId="{B50AC23D-E059-4306-9039-EE2EC1529A67}" sibTransId="{CB0306A4-D09A-4B24-BF69-F6973B3979CA}"/>
    <dgm:cxn modelId="{92926428-194B-4243-B521-A9AC79EF5005}" type="presParOf" srcId="{2E589785-9455-45DA-BC7E-588262BE37AC}" destId="{4E540F70-8233-4B6B-826C-6B568E40CD8F}" srcOrd="0" destOrd="0" presId="urn:microsoft.com/office/officeart/2005/8/layout/lProcess2"/>
    <dgm:cxn modelId="{06DDDCD3-5BD2-4A6A-9F0C-C9A13E059E65}" type="presParOf" srcId="{4E540F70-8233-4B6B-826C-6B568E40CD8F}" destId="{F0237A2F-90A0-42D4-85E0-863FFDFD885F}" srcOrd="0" destOrd="0" presId="urn:microsoft.com/office/officeart/2005/8/layout/lProcess2"/>
    <dgm:cxn modelId="{1FB9928C-0992-4B2A-AEAA-D90755714887}" type="presParOf" srcId="{4E540F70-8233-4B6B-826C-6B568E40CD8F}" destId="{417C8507-19C7-40D0-A225-238B186C0CC0}" srcOrd="1" destOrd="0" presId="urn:microsoft.com/office/officeart/2005/8/layout/lProcess2"/>
    <dgm:cxn modelId="{CAE63478-48AD-45DF-A32E-51BB00C2503D}" type="presParOf" srcId="{4E540F70-8233-4B6B-826C-6B568E40CD8F}" destId="{181E84CE-83B0-4CA8-BC3C-67C81431775A}" srcOrd="2" destOrd="0" presId="urn:microsoft.com/office/officeart/2005/8/layout/lProcess2"/>
    <dgm:cxn modelId="{0B8C0038-A1A0-469D-A72D-F30250126D3E}" type="presParOf" srcId="{181E84CE-83B0-4CA8-BC3C-67C81431775A}" destId="{D08B501A-D863-4429-B4AF-46854D30631C}" srcOrd="0" destOrd="0" presId="urn:microsoft.com/office/officeart/2005/8/layout/lProcess2"/>
    <dgm:cxn modelId="{5D6DC81F-D380-4537-9DB7-EF0516CD5282}" type="presParOf" srcId="{D08B501A-D863-4429-B4AF-46854D30631C}" destId="{35EEC4BA-642B-4081-837F-CD67F75C04D6}" srcOrd="0" destOrd="0" presId="urn:microsoft.com/office/officeart/2005/8/layout/lProcess2"/>
    <dgm:cxn modelId="{A3818714-2040-418D-8D45-5D0E3EEB80AC}" type="presParOf" srcId="{D08B501A-D863-4429-B4AF-46854D30631C}" destId="{FF62A151-947A-40E1-82F2-F27C8FB583E0}" srcOrd="1" destOrd="0" presId="urn:microsoft.com/office/officeart/2005/8/layout/lProcess2"/>
    <dgm:cxn modelId="{8D272659-A293-4D66-A358-4C2CFADFD9E3}" type="presParOf" srcId="{D08B501A-D863-4429-B4AF-46854D30631C}" destId="{ED7272FB-C00F-4DD1-A457-0A9BD7257C7B}" srcOrd="2" destOrd="0" presId="urn:microsoft.com/office/officeart/2005/8/layout/lProcess2"/>
    <dgm:cxn modelId="{6C870BE4-A0C6-4838-B012-E43521B7DDB5}" type="presParOf" srcId="{D08B501A-D863-4429-B4AF-46854D30631C}" destId="{F6FB9EDD-1DFB-4615-B9A2-D9FF26ED55BF}" srcOrd="3" destOrd="0" presId="urn:microsoft.com/office/officeart/2005/8/layout/lProcess2"/>
    <dgm:cxn modelId="{6328640B-888E-4278-A472-FF431533B69F}" type="presParOf" srcId="{D08B501A-D863-4429-B4AF-46854D30631C}" destId="{E702A433-F5BF-43F4-8009-F0F58EAAB322}" srcOrd="4" destOrd="0" presId="urn:microsoft.com/office/officeart/2005/8/layout/lProcess2"/>
    <dgm:cxn modelId="{EE28B73A-79D2-4C73-9779-B68B7AE1A5E4}" type="presParOf" srcId="{D08B501A-D863-4429-B4AF-46854D30631C}" destId="{F38E90BD-2664-4693-A6DF-58463E5FCDDF}" srcOrd="5" destOrd="0" presId="urn:microsoft.com/office/officeart/2005/8/layout/lProcess2"/>
    <dgm:cxn modelId="{3DB34AA3-FBCF-44AB-9C5B-3EC9FCF09C0E}" type="presParOf" srcId="{D08B501A-D863-4429-B4AF-46854D30631C}" destId="{4FD10B0B-D7A5-43A3-90EB-CF6B862ECEEB}" srcOrd="6" destOrd="0" presId="urn:microsoft.com/office/officeart/2005/8/layout/lProcess2"/>
    <dgm:cxn modelId="{D635603C-6D1C-4264-A809-3F47C40A3EAD}" type="presParOf" srcId="{D08B501A-D863-4429-B4AF-46854D30631C}" destId="{3D5DADEF-0AFD-401A-A90F-7E1DF15BED8E}" srcOrd="7" destOrd="0" presId="urn:microsoft.com/office/officeart/2005/8/layout/lProcess2"/>
    <dgm:cxn modelId="{9D42FCBD-F4FC-41FE-AD17-136891002F1A}" type="presParOf" srcId="{D08B501A-D863-4429-B4AF-46854D30631C}" destId="{6D910B3C-4B95-40DA-8013-49BD616E8004}" srcOrd="8" destOrd="0" presId="urn:microsoft.com/office/officeart/2005/8/layout/lProcess2"/>
    <dgm:cxn modelId="{D125ECA8-5ACE-4037-A84B-9A57BEDCF392}" type="presParOf" srcId="{2E589785-9455-45DA-BC7E-588262BE37AC}" destId="{8B6EE615-1264-4783-8431-DE9ACC1CF6DB}" srcOrd="1" destOrd="0" presId="urn:microsoft.com/office/officeart/2005/8/layout/lProcess2"/>
    <dgm:cxn modelId="{6B8082A4-1DA1-4857-91C3-0F5AC44792DE}" type="presParOf" srcId="{2E589785-9455-45DA-BC7E-588262BE37AC}" destId="{DEB0131F-93F6-4C9A-B7CD-36ECDED500AF}" srcOrd="2" destOrd="0" presId="urn:microsoft.com/office/officeart/2005/8/layout/lProcess2"/>
    <dgm:cxn modelId="{5CA8FA04-66A7-41AA-BF63-1E502F814CA9}" type="presParOf" srcId="{DEB0131F-93F6-4C9A-B7CD-36ECDED500AF}" destId="{A3A4D9E4-F8DF-4BD8-BE4D-B1A736B29B90}" srcOrd="0" destOrd="0" presId="urn:microsoft.com/office/officeart/2005/8/layout/lProcess2"/>
    <dgm:cxn modelId="{82168121-50D0-494E-8BCF-798F0FF676D9}" type="presParOf" srcId="{DEB0131F-93F6-4C9A-B7CD-36ECDED500AF}" destId="{6828A764-842F-4DC3-9346-03F9DE3F9DAA}" srcOrd="1" destOrd="0" presId="urn:microsoft.com/office/officeart/2005/8/layout/lProcess2"/>
    <dgm:cxn modelId="{F4D13A75-23C0-41F6-B209-3F893F10E7BB}" type="presParOf" srcId="{DEB0131F-93F6-4C9A-B7CD-36ECDED500AF}" destId="{EED9E2CC-6820-4497-83C4-F89E06B96A00}" srcOrd="2" destOrd="0" presId="urn:microsoft.com/office/officeart/2005/8/layout/lProcess2"/>
    <dgm:cxn modelId="{39B96D6A-659D-4B69-BB05-C91E5A855BA7}" type="presParOf" srcId="{EED9E2CC-6820-4497-83C4-F89E06B96A00}" destId="{9F20F27B-91CA-42E1-B757-E42D2E80968C}" srcOrd="0" destOrd="0" presId="urn:microsoft.com/office/officeart/2005/8/layout/lProcess2"/>
    <dgm:cxn modelId="{F37F56D3-6E02-4DB5-9CF6-A892E70ACCD6}" type="presParOf" srcId="{9F20F27B-91CA-42E1-B757-E42D2E80968C}" destId="{EFA47295-B017-4F49-B604-9A7415786C7B}" srcOrd="0" destOrd="0" presId="urn:microsoft.com/office/officeart/2005/8/layout/lProcess2"/>
    <dgm:cxn modelId="{ABFCD39D-DA7B-4E83-B464-AE4EB8080B00}" type="presParOf" srcId="{9F20F27B-91CA-42E1-B757-E42D2E80968C}" destId="{A1A72C3E-91D7-47E2-B113-AD7442935E9A}" srcOrd="1" destOrd="0" presId="urn:microsoft.com/office/officeart/2005/8/layout/lProcess2"/>
    <dgm:cxn modelId="{790076D7-B958-404C-814D-38B20C4E5B74}" type="presParOf" srcId="{9F20F27B-91CA-42E1-B757-E42D2E80968C}" destId="{973710BA-4170-4A92-94B2-D43C5C737566}" srcOrd="2" destOrd="0" presId="urn:microsoft.com/office/officeart/2005/8/layout/lProcess2"/>
    <dgm:cxn modelId="{4B8BA95D-CB84-4A5E-9BD1-F92AA64C3467}" type="presParOf" srcId="{9F20F27B-91CA-42E1-B757-E42D2E80968C}" destId="{B82560ED-F838-4630-B24B-F667111C01EA}" srcOrd="3" destOrd="0" presId="urn:microsoft.com/office/officeart/2005/8/layout/lProcess2"/>
    <dgm:cxn modelId="{36B495E2-F977-4AA5-9A4B-217A25530FC6}" type="presParOf" srcId="{9F20F27B-91CA-42E1-B757-E42D2E80968C}" destId="{1EFBE800-5B1C-4373-BFE4-DA33F6814540}" srcOrd="4" destOrd="0" presId="urn:microsoft.com/office/officeart/2005/8/layout/lProcess2"/>
    <dgm:cxn modelId="{B7AEDF3A-9746-4B06-A14C-C1065CCBD2D4}" type="presParOf" srcId="{9F20F27B-91CA-42E1-B757-E42D2E80968C}" destId="{6EFA97D7-DC50-4C04-8AC7-C81F799BA026}" srcOrd="5" destOrd="0" presId="urn:microsoft.com/office/officeart/2005/8/layout/lProcess2"/>
    <dgm:cxn modelId="{2C78454A-7417-4175-9DE9-698007A77035}" type="presParOf" srcId="{9F20F27B-91CA-42E1-B757-E42D2E80968C}" destId="{38C460FB-4461-4509-88A6-8C5F828AFCFB}" srcOrd="6" destOrd="0" presId="urn:microsoft.com/office/officeart/2005/8/layout/lProcess2"/>
    <dgm:cxn modelId="{056E8C00-5045-4EE6-9D90-DB0EC821F3BF}" type="presParOf" srcId="{9F20F27B-91CA-42E1-B757-E42D2E80968C}" destId="{7FF6D542-42F0-4872-8CF0-760E7F0147EE}" srcOrd="7" destOrd="0" presId="urn:microsoft.com/office/officeart/2005/8/layout/lProcess2"/>
    <dgm:cxn modelId="{A1B19C27-4E14-42D7-A084-0640E76CD74C}" type="presParOf" srcId="{9F20F27B-91CA-42E1-B757-E42D2E80968C}" destId="{D3D29C46-B870-4756-BEDF-03182023C71B}" srcOrd="8" destOrd="0" presId="urn:microsoft.com/office/officeart/2005/8/layout/lProcess2"/>
    <dgm:cxn modelId="{F5BDA43D-CE04-4D9D-8CB5-3D57F1203EC2}" type="presParOf" srcId="{2E589785-9455-45DA-BC7E-588262BE37AC}" destId="{8DE9FA63-E138-4657-AB1D-FA47FED390BF}" srcOrd="3" destOrd="0" presId="urn:microsoft.com/office/officeart/2005/8/layout/lProcess2"/>
    <dgm:cxn modelId="{D703DD7A-4616-42F6-89A1-0C5862091AFD}" type="presParOf" srcId="{2E589785-9455-45DA-BC7E-588262BE37AC}" destId="{394747FE-5884-4CB9-A6C2-D91D77F425A3}" srcOrd="4" destOrd="0" presId="urn:microsoft.com/office/officeart/2005/8/layout/lProcess2"/>
    <dgm:cxn modelId="{EBBDCC92-F026-4C3B-ABF2-06FF5243624C}" type="presParOf" srcId="{394747FE-5884-4CB9-A6C2-D91D77F425A3}" destId="{A965E979-125F-48D1-A194-97AECCA1D369}" srcOrd="0" destOrd="0" presId="urn:microsoft.com/office/officeart/2005/8/layout/lProcess2"/>
    <dgm:cxn modelId="{4E7ADA4B-BF40-4CD4-8C83-FDDD7A756FEB}" type="presParOf" srcId="{394747FE-5884-4CB9-A6C2-D91D77F425A3}" destId="{DFB9C6DC-479E-4668-AEAB-C42F6D515391}" srcOrd="1" destOrd="0" presId="urn:microsoft.com/office/officeart/2005/8/layout/lProcess2"/>
    <dgm:cxn modelId="{5414EA5D-F4FF-46A2-B6A5-9B3CB5C332B3}" type="presParOf" srcId="{394747FE-5884-4CB9-A6C2-D91D77F425A3}" destId="{EA2749EF-0A7F-4236-9297-1D25C4CF5828}" srcOrd="2" destOrd="0" presId="urn:microsoft.com/office/officeart/2005/8/layout/lProcess2"/>
    <dgm:cxn modelId="{A5BE48EA-85EB-46D8-A954-D96587B2118A}" type="presParOf" srcId="{EA2749EF-0A7F-4236-9297-1D25C4CF5828}" destId="{A915E01E-6F0C-43FF-A427-AC5985866031}" srcOrd="0" destOrd="0" presId="urn:microsoft.com/office/officeart/2005/8/layout/lProcess2"/>
    <dgm:cxn modelId="{78B69331-FCF1-48A3-9B2E-E4A854C130AF}" type="presParOf" srcId="{A915E01E-6F0C-43FF-A427-AC5985866031}" destId="{E6F46B8B-5B21-43D8-B9C5-3FBA8FC0B782}" srcOrd="0" destOrd="0" presId="urn:microsoft.com/office/officeart/2005/8/layout/lProcess2"/>
    <dgm:cxn modelId="{009DEF1F-E7FB-4091-BE78-02F06772BC44}" type="presParOf" srcId="{A915E01E-6F0C-43FF-A427-AC5985866031}" destId="{3045204A-E24C-456B-B910-59823514B11D}" srcOrd="1" destOrd="0" presId="urn:microsoft.com/office/officeart/2005/8/layout/lProcess2"/>
    <dgm:cxn modelId="{BA3832B2-1FE3-49B5-BE6F-81E6B252FC6A}" type="presParOf" srcId="{A915E01E-6F0C-43FF-A427-AC5985866031}" destId="{E95943CD-7ECC-4516-938F-8F3863E012A3}" srcOrd="2" destOrd="0" presId="urn:microsoft.com/office/officeart/2005/8/layout/lProcess2"/>
    <dgm:cxn modelId="{60014751-66E1-4C4F-8E81-364D56AA14E1}" type="presParOf" srcId="{A915E01E-6F0C-43FF-A427-AC5985866031}" destId="{F99E8ECC-A233-49E1-8F5F-4F792DF3DBCB}" srcOrd="3" destOrd="0" presId="urn:microsoft.com/office/officeart/2005/8/layout/lProcess2"/>
    <dgm:cxn modelId="{92E42B8A-E3B6-46D5-8CCF-896EAD4AB821}" type="presParOf" srcId="{A915E01E-6F0C-43FF-A427-AC5985866031}" destId="{44E1B8B8-48A1-469D-B46A-8E8FAF053A32}" srcOrd="4" destOrd="0" presId="urn:microsoft.com/office/officeart/2005/8/layout/lProcess2"/>
    <dgm:cxn modelId="{A138A866-6675-42F6-B663-2D31D0643107}" type="presParOf" srcId="{A915E01E-6F0C-43FF-A427-AC5985866031}" destId="{3873D341-5C10-4B3B-953E-758B6D5A682D}" srcOrd="5" destOrd="0" presId="urn:microsoft.com/office/officeart/2005/8/layout/lProcess2"/>
    <dgm:cxn modelId="{32AB439D-FA31-41B8-8EF6-241107340645}" type="presParOf" srcId="{A915E01E-6F0C-43FF-A427-AC5985866031}" destId="{51819E21-CA8F-43FC-ACAA-D3C9D9744CCB}" srcOrd="6" destOrd="0" presId="urn:microsoft.com/office/officeart/2005/8/layout/lProcess2"/>
    <dgm:cxn modelId="{7A445DA1-BA36-4706-8555-EF35F2542215}" type="presParOf" srcId="{A915E01E-6F0C-43FF-A427-AC5985866031}" destId="{F2FE6A65-78E6-43C4-BA43-8C7CEE230627}" srcOrd="7" destOrd="0" presId="urn:microsoft.com/office/officeart/2005/8/layout/lProcess2"/>
    <dgm:cxn modelId="{CE1EE794-CC17-4AD3-B307-0C2674306D5E}" type="presParOf" srcId="{A915E01E-6F0C-43FF-A427-AC5985866031}" destId="{2474A79B-63E4-47DC-8BAC-CBBCD2E749E9}" srcOrd="8"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4.xml><?xml version="1.0" encoding="utf-8"?>
<dgm:dataModel xmlns:dgm="http://schemas.openxmlformats.org/drawingml/2006/diagram" xmlns:a="http://schemas.openxmlformats.org/drawingml/2006/main">
  <dgm:ptLst>
    <dgm:pt modelId="{92E2CEC9-0FAD-40CC-BA20-78816E8664A2}" type="doc">
      <dgm:prSet loTypeId="urn:microsoft.com/office/officeart/2005/8/layout/lProcess2" loCatId="list" qsTypeId="urn:microsoft.com/office/officeart/2005/8/quickstyle/simple1#6" qsCatId="simple" csTypeId="urn:microsoft.com/office/officeart/2005/8/colors/accent1_2#6" csCatId="accent1" phldr="1"/>
      <dgm:spPr/>
      <dgm:t>
        <a:bodyPr/>
        <a:lstStyle/>
        <a:p>
          <a:endParaRPr lang="en-US"/>
        </a:p>
      </dgm:t>
    </dgm:pt>
    <dgm:pt modelId="{A29C487F-74E3-4ACF-BE41-B57D2AE89F21}">
      <dgm:prSet/>
      <dgm:spPr/>
      <dgm:t>
        <a:bodyPr/>
        <a:lstStyle/>
        <a:p>
          <a:pPr rtl="0"/>
          <a:r>
            <a:rPr lang="en-US" b="1" dirty="0"/>
            <a:t>The CAPM </a:t>
          </a:r>
          <a:endParaRPr lang="en-US" dirty="0"/>
        </a:p>
      </dgm:t>
    </dgm:pt>
    <dgm:pt modelId="{5445E733-B326-49DC-AADC-9DA432575712}" type="parTrans" cxnId="{D3536E6B-6174-487B-811B-27FEECC162C3}">
      <dgm:prSet/>
      <dgm:spPr/>
      <dgm:t>
        <a:bodyPr/>
        <a:lstStyle/>
        <a:p>
          <a:endParaRPr lang="en-US"/>
        </a:p>
      </dgm:t>
    </dgm:pt>
    <dgm:pt modelId="{CFFC827F-8BB4-4C7E-A748-072B40ACDA73}" type="sibTrans" cxnId="{D3536E6B-6174-487B-811B-27FEECC162C3}">
      <dgm:prSet/>
      <dgm:spPr/>
      <dgm:t>
        <a:bodyPr/>
        <a:lstStyle/>
        <a:p>
          <a:endParaRPr lang="en-US"/>
        </a:p>
      </dgm:t>
    </dgm:pt>
    <dgm:pt modelId="{0ECBA4CB-12E5-4F1B-8AE1-61D5D834A818}">
      <dgm:prSet/>
      <dgm:spPr/>
      <dgm:t>
        <a:bodyPr/>
        <a:lstStyle/>
        <a:p>
          <a:pPr algn="l" rtl="0"/>
          <a:r>
            <a:rPr lang="en-US" dirty="0"/>
            <a:t>   1.00% </a:t>
          </a:r>
        </a:p>
      </dgm:t>
    </dgm:pt>
    <dgm:pt modelId="{3E35D757-2FE1-4105-9E12-BD07841FA4D6}" type="parTrans" cxnId="{6B437FF4-7F6B-4A2F-953D-7BE56FEC82FC}">
      <dgm:prSet/>
      <dgm:spPr/>
      <dgm:t>
        <a:bodyPr/>
        <a:lstStyle/>
        <a:p>
          <a:endParaRPr lang="en-US"/>
        </a:p>
      </dgm:t>
    </dgm:pt>
    <dgm:pt modelId="{098E6AD2-F189-42B6-9A32-201AD45868C9}" type="sibTrans" cxnId="{6B437FF4-7F6B-4A2F-953D-7BE56FEC82FC}">
      <dgm:prSet/>
      <dgm:spPr/>
      <dgm:t>
        <a:bodyPr/>
        <a:lstStyle/>
        <a:p>
          <a:endParaRPr lang="en-US"/>
        </a:p>
      </dgm:t>
    </dgm:pt>
    <dgm:pt modelId="{09830C35-AEAA-47FB-ACA0-A234FDAA32D3}">
      <dgm:prSet/>
      <dgm:spPr/>
      <dgm:t>
        <a:bodyPr/>
        <a:lstStyle/>
        <a:p>
          <a:pPr algn="l" rtl="0"/>
          <a:r>
            <a:rPr lang="en-US" dirty="0"/>
            <a:t>   1.50 (6%) </a:t>
          </a:r>
        </a:p>
      </dgm:t>
    </dgm:pt>
    <dgm:pt modelId="{8259E068-2496-4ACE-BF13-D7378B78DC04}" type="parTrans" cxnId="{E4726397-A7D5-4435-92A2-869FCA5603E7}">
      <dgm:prSet/>
      <dgm:spPr/>
      <dgm:t>
        <a:bodyPr/>
        <a:lstStyle/>
        <a:p>
          <a:endParaRPr lang="en-US"/>
        </a:p>
      </dgm:t>
    </dgm:pt>
    <dgm:pt modelId="{8BBAEA21-0F98-462F-BFFD-E0AE9CB20348}" type="sibTrans" cxnId="{E4726397-A7D5-4435-92A2-869FCA5603E7}">
      <dgm:prSet/>
      <dgm:spPr/>
      <dgm:t>
        <a:bodyPr/>
        <a:lstStyle/>
        <a:p>
          <a:endParaRPr lang="en-US"/>
        </a:p>
      </dgm:t>
    </dgm:pt>
    <dgm:pt modelId="{23F9AABA-3D20-47E4-A338-D97575DCF576}">
      <dgm:prSet/>
      <dgm:spPr/>
      <dgm:t>
        <a:bodyPr/>
        <a:lstStyle/>
        <a:p>
          <a:pPr rtl="0"/>
          <a:r>
            <a:rPr lang="en-US" b="1" dirty="0"/>
            <a:t>Expanded CAPM </a:t>
          </a:r>
          <a:endParaRPr lang="en-US" dirty="0"/>
        </a:p>
      </dgm:t>
    </dgm:pt>
    <dgm:pt modelId="{CA3B3545-06DB-4D44-9801-440A2AD4E151}" type="parTrans" cxnId="{AB401178-5ADD-4795-B06D-0D62FA94D219}">
      <dgm:prSet/>
      <dgm:spPr/>
      <dgm:t>
        <a:bodyPr/>
        <a:lstStyle/>
        <a:p>
          <a:endParaRPr lang="en-US"/>
        </a:p>
      </dgm:t>
    </dgm:pt>
    <dgm:pt modelId="{8F245582-DB28-45B1-AD72-E8B47CF4408F}" type="sibTrans" cxnId="{AB401178-5ADD-4795-B06D-0D62FA94D219}">
      <dgm:prSet/>
      <dgm:spPr/>
      <dgm:t>
        <a:bodyPr/>
        <a:lstStyle/>
        <a:p>
          <a:endParaRPr lang="en-US"/>
        </a:p>
      </dgm:t>
    </dgm:pt>
    <dgm:pt modelId="{F501DCC6-D6E2-43D2-9F10-0EEC4295C6A3}">
      <dgm:prSet/>
      <dgm:spPr/>
      <dgm:t>
        <a:bodyPr/>
        <a:lstStyle/>
        <a:p>
          <a:pPr algn="l" rtl="0"/>
          <a:r>
            <a:rPr lang="en-US" dirty="0"/>
            <a:t>   1.00%</a:t>
          </a:r>
        </a:p>
      </dgm:t>
    </dgm:pt>
    <dgm:pt modelId="{BB21BDD2-05BF-4C5F-8B7E-E0F889ACC0F4}" type="parTrans" cxnId="{3184BF3E-1B7A-44C9-B303-2F84FB62FD9D}">
      <dgm:prSet/>
      <dgm:spPr/>
      <dgm:t>
        <a:bodyPr/>
        <a:lstStyle/>
        <a:p>
          <a:endParaRPr lang="en-US"/>
        </a:p>
      </dgm:t>
    </dgm:pt>
    <dgm:pt modelId="{483666AC-4988-44E1-9E06-1262EE031A5E}" type="sibTrans" cxnId="{3184BF3E-1B7A-44C9-B303-2F84FB62FD9D}">
      <dgm:prSet/>
      <dgm:spPr/>
      <dgm:t>
        <a:bodyPr/>
        <a:lstStyle/>
        <a:p>
          <a:endParaRPr lang="en-US"/>
        </a:p>
      </dgm:t>
    </dgm:pt>
    <dgm:pt modelId="{6C454FE6-6359-4565-80AD-4894947D2DC1}">
      <dgm:prSet/>
      <dgm:spPr/>
      <dgm:t>
        <a:bodyPr/>
        <a:lstStyle/>
        <a:p>
          <a:pPr algn="l" rtl="0"/>
          <a:r>
            <a:rPr lang="en-US" dirty="0"/>
            <a:t>   1.50 (6%)</a:t>
          </a:r>
        </a:p>
      </dgm:t>
    </dgm:pt>
    <dgm:pt modelId="{480661D9-A255-4340-AA93-65F9A717E702}" type="parTrans" cxnId="{B8CEFBCF-F284-4C11-9512-79FC265A3F67}">
      <dgm:prSet/>
      <dgm:spPr/>
      <dgm:t>
        <a:bodyPr/>
        <a:lstStyle/>
        <a:p>
          <a:endParaRPr lang="en-US"/>
        </a:p>
      </dgm:t>
    </dgm:pt>
    <dgm:pt modelId="{B1B3F3AB-D8E9-4460-956D-782D3ED2A990}" type="sibTrans" cxnId="{B8CEFBCF-F284-4C11-9512-79FC265A3F67}">
      <dgm:prSet/>
      <dgm:spPr/>
      <dgm:t>
        <a:bodyPr/>
        <a:lstStyle/>
        <a:p>
          <a:endParaRPr lang="en-US"/>
        </a:p>
      </dgm:t>
    </dgm:pt>
    <dgm:pt modelId="{7977B9D5-3E25-4E34-AFAD-DA84DADF9058}">
      <dgm:prSet/>
      <dgm:spPr/>
      <dgm:t>
        <a:bodyPr/>
        <a:lstStyle/>
        <a:p>
          <a:pPr algn="l" rtl="0"/>
          <a:r>
            <a:rPr lang="en-US" dirty="0"/>
            <a:t>   1.50%</a:t>
          </a:r>
        </a:p>
      </dgm:t>
    </dgm:pt>
    <dgm:pt modelId="{D74020B2-772D-4616-A134-4105CBD0AE37}" type="parTrans" cxnId="{893140D9-1E0A-415F-A6CB-E1B89B01019B}">
      <dgm:prSet/>
      <dgm:spPr/>
      <dgm:t>
        <a:bodyPr/>
        <a:lstStyle/>
        <a:p>
          <a:endParaRPr lang="en-US"/>
        </a:p>
      </dgm:t>
    </dgm:pt>
    <dgm:pt modelId="{57B370AC-4BA3-4FE7-AC6A-C11619F01AD4}" type="sibTrans" cxnId="{893140D9-1E0A-415F-A6CB-E1B89B01019B}">
      <dgm:prSet/>
      <dgm:spPr/>
      <dgm:t>
        <a:bodyPr/>
        <a:lstStyle/>
        <a:p>
          <a:endParaRPr lang="en-US"/>
        </a:p>
      </dgm:t>
    </dgm:pt>
    <dgm:pt modelId="{6A04FDD6-8A27-41C4-9BB4-6D686C6CF361}">
      <dgm:prSet/>
      <dgm:spPr/>
      <dgm:t>
        <a:bodyPr/>
        <a:lstStyle/>
        <a:p>
          <a:pPr rtl="0"/>
          <a:r>
            <a:rPr lang="en-US" b="1" dirty="0"/>
            <a:t>Build-</a:t>
          </a:r>
          <a:r>
            <a:rPr lang="en-US" b="1" u="none" dirty="0"/>
            <a:t>U</a:t>
          </a:r>
          <a:r>
            <a:rPr lang="en-US" b="1" dirty="0"/>
            <a:t>p Approach</a:t>
          </a:r>
          <a:endParaRPr lang="en-US" dirty="0"/>
        </a:p>
      </dgm:t>
    </dgm:pt>
    <dgm:pt modelId="{FBE2BBF6-39C7-433D-99C4-B35135187A09}" type="parTrans" cxnId="{264E0B0B-4A0B-4EF5-BDCC-BBAA88365341}">
      <dgm:prSet/>
      <dgm:spPr/>
      <dgm:t>
        <a:bodyPr/>
        <a:lstStyle/>
        <a:p>
          <a:endParaRPr lang="en-US"/>
        </a:p>
      </dgm:t>
    </dgm:pt>
    <dgm:pt modelId="{0F491C1F-3D49-450D-B6D7-40ADAC7EB583}" type="sibTrans" cxnId="{264E0B0B-4A0B-4EF5-BDCC-BBAA88365341}">
      <dgm:prSet/>
      <dgm:spPr/>
      <dgm:t>
        <a:bodyPr/>
        <a:lstStyle/>
        <a:p>
          <a:endParaRPr lang="en-US"/>
        </a:p>
      </dgm:t>
    </dgm:pt>
    <dgm:pt modelId="{B8C8AD0A-3CBD-49E1-BA96-1A62226194D9}">
      <dgm:prSet/>
      <dgm:spPr/>
      <dgm:t>
        <a:bodyPr/>
        <a:lstStyle/>
        <a:p>
          <a:pPr algn="l" rtl="0"/>
          <a:r>
            <a:rPr lang="en-US" dirty="0"/>
            <a:t>  6.00%</a:t>
          </a:r>
        </a:p>
      </dgm:t>
    </dgm:pt>
    <dgm:pt modelId="{F687DAC7-B335-40CE-9DC2-7C5336FBCD78}" type="parTrans" cxnId="{A1DB8D36-8516-4051-86C4-44E1303769F2}">
      <dgm:prSet/>
      <dgm:spPr/>
      <dgm:t>
        <a:bodyPr/>
        <a:lstStyle/>
        <a:p>
          <a:endParaRPr lang="en-US"/>
        </a:p>
      </dgm:t>
    </dgm:pt>
    <dgm:pt modelId="{A9D20B9F-1573-4BDF-A6A6-39C68E484F48}" type="sibTrans" cxnId="{A1DB8D36-8516-4051-86C4-44E1303769F2}">
      <dgm:prSet/>
      <dgm:spPr/>
      <dgm:t>
        <a:bodyPr/>
        <a:lstStyle/>
        <a:p>
          <a:endParaRPr lang="en-US"/>
        </a:p>
      </dgm:t>
    </dgm:pt>
    <dgm:pt modelId="{A187F019-FD2B-44EF-BBC7-19DB915A9252}">
      <dgm:prSet/>
      <dgm:spPr/>
      <dgm:t>
        <a:bodyPr/>
        <a:lstStyle/>
        <a:p>
          <a:pPr algn="l" rtl="0"/>
          <a:r>
            <a:rPr lang="en-US" dirty="0"/>
            <a:t>  4.00%</a:t>
          </a:r>
        </a:p>
      </dgm:t>
    </dgm:pt>
    <dgm:pt modelId="{B50AC23D-E059-4306-9039-EE2EC1529A67}" type="parTrans" cxnId="{F57934FE-A573-4CF1-AE14-9A67185C4430}">
      <dgm:prSet/>
      <dgm:spPr/>
      <dgm:t>
        <a:bodyPr/>
        <a:lstStyle/>
        <a:p>
          <a:endParaRPr lang="en-US"/>
        </a:p>
      </dgm:t>
    </dgm:pt>
    <dgm:pt modelId="{CB0306A4-D09A-4B24-BF69-F6973B3979CA}" type="sibTrans" cxnId="{F57934FE-A573-4CF1-AE14-9A67185C4430}">
      <dgm:prSet/>
      <dgm:spPr/>
      <dgm:t>
        <a:bodyPr/>
        <a:lstStyle/>
        <a:p>
          <a:endParaRPr lang="en-US"/>
        </a:p>
      </dgm:t>
    </dgm:pt>
    <dgm:pt modelId="{6822250E-B48B-47CC-AB43-F4A329EA70FA}">
      <dgm:prSet/>
      <dgm:spPr/>
      <dgm:t>
        <a:bodyPr/>
        <a:lstStyle/>
        <a:p>
          <a:pPr algn="l" rtl="0"/>
          <a:r>
            <a:rPr lang="en-US" dirty="0"/>
            <a:t>  1.50%</a:t>
          </a:r>
        </a:p>
      </dgm:t>
    </dgm:pt>
    <dgm:pt modelId="{80E5CAD8-B7E8-4B17-AC84-667630C11163}" type="parTrans" cxnId="{8F2F487D-D9E1-4020-8B3A-7913E0600A13}">
      <dgm:prSet/>
      <dgm:spPr/>
      <dgm:t>
        <a:bodyPr/>
        <a:lstStyle/>
        <a:p>
          <a:endParaRPr lang="en-US"/>
        </a:p>
      </dgm:t>
    </dgm:pt>
    <dgm:pt modelId="{E196E0FE-F019-4D7E-9135-811BDBEEF745}" type="sibTrans" cxnId="{8F2F487D-D9E1-4020-8B3A-7913E0600A13}">
      <dgm:prSet/>
      <dgm:spPr/>
      <dgm:t>
        <a:bodyPr/>
        <a:lstStyle/>
        <a:p>
          <a:endParaRPr lang="en-US"/>
        </a:p>
      </dgm:t>
    </dgm:pt>
    <dgm:pt modelId="{FE66540E-20E7-49DB-B2DA-206B2A383CFF}">
      <dgm:prSet/>
      <dgm:spPr/>
      <dgm:t>
        <a:bodyPr/>
        <a:lstStyle/>
        <a:p>
          <a:pPr algn="l" rtl="0"/>
          <a:r>
            <a:rPr lang="en-US" dirty="0"/>
            <a:t>  1.20%</a:t>
          </a:r>
        </a:p>
      </dgm:t>
    </dgm:pt>
    <dgm:pt modelId="{55B07858-A0AF-47A3-AE9B-9128E3195982}" type="parTrans" cxnId="{5A450C8D-0F13-4F9A-945D-CADCDB6E54D0}">
      <dgm:prSet/>
      <dgm:spPr/>
      <dgm:t>
        <a:bodyPr/>
        <a:lstStyle/>
        <a:p>
          <a:endParaRPr lang="en-US"/>
        </a:p>
      </dgm:t>
    </dgm:pt>
    <dgm:pt modelId="{A5BDFB1D-2869-4C8E-9105-D635F9BF4C87}" type="sibTrans" cxnId="{5A450C8D-0F13-4F9A-945D-CADCDB6E54D0}">
      <dgm:prSet/>
      <dgm:spPr/>
      <dgm:t>
        <a:bodyPr/>
        <a:lstStyle/>
        <a:p>
          <a:endParaRPr lang="en-US"/>
        </a:p>
      </dgm:t>
    </dgm:pt>
    <dgm:pt modelId="{E61424CE-F8C3-4143-87B3-85D52DC0A621}">
      <dgm:prSet/>
      <dgm:spPr/>
      <dgm:t>
        <a:bodyPr/>
        <a:lstStyle/>
        <a:p>
          <a:pPr algn="l" rtl="0"/>
          <a:r>
            <a:rPr lang="en-US" dirty="0"/>
            <a:t>= 10.00%</a:t>
          </a:r>
        </a:p>
      </dgm:t>
    </dgm:pt>
    <dgm:pt modelId="{60B2B8E5-391A-442A-B6E8-AA54447F77AE}" type="parTrans" cxnId="{D0574CA2-A6D1-4897-8500-81B4CFBBC87A}">
      <dgm:prSet/>
      <dgm:spPr/>
      <dgm:t>
        <a:bodyPr/>
        <a:lstStyle/>
        <a:p>
          <a:endParaRPr lang="en-US"/>
        </a:p>
      </dgm:t>
    </dgm:pt>
    <dgm:pt modelId="{812E3003-F5AA-40CA-A1F7-44CB0A995B13}" type="sibTrans" cxnId="{D0574CA2-A6D1-4897-8500-81B4CFBBC87A}">
      <dgm:prSet/>
      <dgm:spPr/>
      <dgm:t>
        <a:bodyPr/>
        <a:lstStyle/>
        <a:p>
          <a:endParaRPr lang="en-US"/>
        </a:p>
      </dgm:t>
    </dgm:pt>
    <dgm:pt modelId="{1CB4E4C4-10C1-4599-9965-C3B0E835CCBD}">
      <dgm:prSet/>
      <dgm:spPr/>
      <dgm:t>
        <a:bodyPr/>
        <a:lstStyle/>
        <a:p>
          <a:pPr algn="l" rtl="0"/>
          <a:endParaRPr lang="en-US" dirty="0"/>
        </a:p>
      </dgm:t>
    </dgm:pt>
    <dgm:pt modelId="{ED71DDCF-64A3-454C-AA71-CDF96A57C910}" type="parTrans" cxnId="{B8BAF5CC-0CCF-4D80-9E3B-1A1BD0F2FF3C}">
      <dgm:prSet/>
      <dgm:spPr/>
      <dgm:t>
        <a:bodyPr/>
        <a:lstStyle/>
        <a:p>
          <a:endParaRPr lang="en-US"/>
        </a:p>
      </dgm:t>
    </dgm:pt>
    <dgm:pt modelId="{F2B44433-D1D6-4AE4-98DF-691B211138FF}" type="sibTrans" cxnId="{B8BAF5CC-0CCF-4D80-9E3B-1A1BD0F2FF3C}">
      <dgm:prSet/>
      <dgm:spPr/>
      <dgm:t>
        <a:bodyPr/>
        <a:lstStyle/>
        <a:p>
          <a:endParaRPr lang="en-US"/>
        </a:p>
      </dgm:t>
    </dgm:pt>
    <dgm:pt modelId="{BEB3F1B9-D833-4539-95A6-0145528324B3}">
      <dgm:prSet/>
      <dgm:spPr/>
      <dgm:t>
        <a:bodyPr/>
        <a:lstStyle/>
        <a:p>
          <a:pPr algn="l" rtl="0"/>
          <a:endParaRPr lang="en-US" dirty="0"/>
        </a:p>
      </dgm:t>
    </dgm:pt>
    <dgm:pt modelId="{C706C1F6-356C-480F-9CFA-3B48F4BD4356}" type="parTrans" cxnId="{D51D7D04-2199-46AC-98C7-5D90DE1F54CB}">
      <dgm:prSet/>
      <dgm:spPr/>
      <dgm:t>
        <a:bodyPr/>
        <a:lstStyle/>
        <a:p>
          <a:endParaRPr lang="en-US"/>
        </a:p>
      </dgm:t>
    </dgm:pt>
    <dgm:pt modelId="{791A667C-9ACF-4A88-8006-17F7B754ADE8}" type="sibTrans" cxnId="{D51D7D04-2199-46AC-98C7-5D90DE1F54CB}">
      <dgm:prSet/>
      <dgm:spPr/>
      <dgm:t>
        <a:bodyPr/>
        <a:lstStyle/>
        <a:p>
          <a:endParaRPr lang="en-US"/>
        </a:p>
      </dgm:t>
    </dgm:pt>
    <dgm:pt modelId="{668A707B-F262-40F5-9D1D-21BE4E2D5D9F}">
      <dgm:prSet/>
      <dgm:spPr/>
      <dgm:t>
        <a:bodyPr/>
        <a:lstStyle/>
        <a:p>
          <a:pPr algn="l" rtl="0"/>
          <a:r>
            <a:rPr lang="en-US" dirty="0"/>
            <a:t>= 15.50%</a:t>
          </a:r>
        </a:p>
      </dgm:t>
    </dgm:pt>
    <dgm:pt modelId="{CE9D73D2-0447-4CCE-A74B-89CE3ED015A3}" type="parTrans" cxnId="{24D1833A-63DE-4E1E-A4EE-8B75D9FCAE47}">
      <dgm:prSet/>
      <dgm:spPr/>
      <dgm:t>
        <a:bodyPr/>
        <a:lstStyle/>
        <a:p>
          <a:endParaRPr lang="en-US"/>
        </a:p>
      </dgm:t>
    </dgm:pt>
    <dgm:pt modelId="{8964DF92-9469-4961-9702-42DD2C134BF0}" type="sibTrans" cxnId="{24D1833A-63DE-4E1E-A4EE-8B75D9FCAE47}">
      <dgm:prSet/>
      <dgm:spPr/>
      <dgm:t>
        <a:bodyPr/>
        <a:lstStyle/>
        <a:p>
          <a:endParaRPr lang="en-US"/>
        </a:p>
      </dgm:t>
    </dgm:pt>
    <dgm:pt modelId="{1F2009A8-5A5B-4D84-A1F4-1680BA552BC5}">
      <dgm:prSet/>
      <dgm:spPr/>
      <dgm:t>
        <a:bodyPr/>
        <a:lstStyle/>
        <a:p>
          <a:pPr algn="l" rtl="0"/>
          <a:r>
            <a:rPr lang="en-US" dirty="0"/>
            <a:t>  1.00% </a:t>
          </a:r>
        </a:p>
      </dgm:t>
    </dgm:pt>
    <dgm:pt modelId="{0B503043-CFED-45EA-94F4-69E26A2181C9}" type="sibTrans" cxnId="{B4A64705-131E-4373-98D4-BDC6218210E4}">
      <dgm:prSet/>
      <dgm:spPr/>
      <dgm:t>
        <a:bodyPr/>
        <a:lstStyle/>
        <a:p>
          <a:endParaRPr lang="en-US"/>
        </a:p>
      </dgm:t>
    </dgm:pt>
    <dgm:pt modelId="{51B1880A-7A0E-4168-9908-3A81EFD1E6B1}" type="parTrans" cxnId="{B4A64705-131E-4373-98D4-BDC6218210E4}">
      <dgm:prSet/>
      <dgm:spPr/>
      <dgm:t>
        <a:bodyPr/>
        <a:lstStyle/>
        <a:p>
          <a:endParaRPr lang="en-US"/>
        </a:p>
      </dgm:t>
    </dgm:pt>
    <dgm:pt modelId="{A1B22E72-BF5B-4A4D-B2C4-60575E57067E}">
      <dgm:prSet/>
      <dgm:spPr/>
      <dgm:t>
        <a:bodyPr/>
        <a:lstStyle/>
        <a:p>
          <a:pPr algn="l"/>
          <a:r>
            <a:rPr lang="en-US" dirty="0"/>
            <a:t>=13.70%</a:t>
          </a:r>
        </a:p>
      </dgm:t>
    </dgm:pt>
    <dgm:pt modelId="{999ADF40-D7FE-427A-892F-705ABC9BE4E9}" type="parTrans" cxnId="{90AC6ACF-FDEE-4AD2-A0B2-BAC81C063242}">
      <dgm:prSet/>
      <dgm:spPr/>
      <dgm:t>
        <a:bodyPr/>
        <a:lstStyle/>
        <a:p>
          <a:endParaRPr lang="en-US"/>
        </a:p>
      </dgm:t>
    </dgm:pt>
    <dgm:pt modelId="{8E890951-DEAA-4F0D-AFC3-9DDC40F08125}" type="sibTrans" cxnId="{90AC6ACF-FDEE-4AD2-A0B2-BAC81C063242}">
      <dgm:prSet/>
      <dgm:spPr/>
      <dgm:t>
        <a:bodyPr/>
        <a:lstStyle/>
        <a:p>
          <a:endParaRPr lang="en-US"/>
        </a:p>
      </dgm:t>
    </dgm:pt>
    <dgm:pt modelId="{B6544553-FBAF-4705-B8DD-7CCEFF12DBF4}">
      <dgm:prSet/>
      <dgm:spPr/>
      <dgm:t>
        <a:bodyPr/>
        <a:lstStyle/>
        <a:p>
          <a:endParaRPr lang="en-US" dirty="0"/>
        </a:p>
      </dgm:t>
    </dgm:pt>
    <dgm:pt modelId="{3D45A7DC-F23E-46BE-A9D6-94B7E7540E8F}" type="parTrans" cxnId="{37E8C3DD-3FE6-4EC8-99BE-1F7F050D1100}">
      <dgm:prSet/>
      <dgm:spPr/>
      <dgm:t>
        <a:bodyPr/>
        <a:lstStyle/>
        <a:p>
          <a:endParaRPr lang="en-US"/>
        </a:p>
      </dgm:t>
    </dgm:pt>
    <dgm:pt modelId="{EA112A3A-F863-48AE-9FA8-CDED2F52E9FF}" type="sibTrans" cxnId="{37E8C3DD-3FE6-4EC8-99BE-1F7F050D1100}">
      <dgm:prSet/>
      <dgm:spPr/>
      <dgm:t>
        <a:bodyPr/>
        <a:lstStyle/>
        <a:p>
          <a:endParaRPr lang="en-US"/>
        </a:p>
      </dgm:t>
    </dgm:pt>
    <dgm:pt modelId="{735341A9-E175-4FD3-BD2C-4DDCDC4EFC30}">
      <dgm:prSet/>
      <dgm:spPr/>
      <dgm:t>
        <a:bodyPr/>
        <a:lstStyle/>
        <a:p>
          <a:pPr algn="l"/>
          <a:endParaRPr lang="en-US" dirty="0"/>
        </a:p>
      </dgm:t>
    </dgm:pt>
    <dgm:pt modelId="{F6E036AA-8357-4A2C-8192-BEC029D140B3}" type="parTrans" cxnId="{0062EBAE-CEB9-436D-BBAE-DFCA43DC557A}">
      <dgm:prSet/>
      <dgm:spPr/>
      <dgm:t>
        <a:bodyPr/>
        <a:lstStyle/>
        <a:p>
          <a:endParaRPr lang="en-US"/>
        </a:p>
      </dgm:t>
    </dgm:pt>
    <dgm:pt modelId="{44C5C03C-E09C-4912-A918-6F1FE008AC4E}" type="sibTrans" cxnId="{0062EBAE-CEB9-436D-BBAE-DFCA43DC557A}">
      <dgm:prSet/>
      <dgm:spPr/>
      <dgm:t>
        <a:bodyPr/>
        <a:lstStyle/>
        <a:p>
          <a:endParaRPr lang="en-US"/>
        </a:p>
      </dgm:t>
    </dgm:pt>
    <dgm:pt modelId="{C4BC16A9-040D-4622-ADE7-6E47DA551E79}">
      <dgm:prSet/>
      <dgm:spPr/>
      <dgm:t>
        <a:bodyPr/>
        <a:lstStyle/>
        <a:p>
          <a:pPr algn="l" rtl="0"/>
          <a:r>
            <a:rPr lang="en-US" dirty="0"/>
            <a:t>   4.00%</a:t>
          </a:r>
        </a:p>
      </dgm:t>
    </dgm:pt>
    <dgm:pt modelId="{DACCDFF4-CB38-4DD0-BF40-63B6679C104A}" type="parTrans" cxnId="{3FAB547C-A47F-440D-A48B-3B9577B2E93F}">
      <dgm:prSet/>
      <dgm:spPr/>
      <dgm:t>
        <a:bodyPr/>
        <a:lstStyle/>
        <a:p>
          <a:endParaRPr lang="en-US"/>
        </a:p>
      </dgm:t>
    </dgm:pt>
    <dgm:pt modelId="{852C659E-3FA4-4C94-9538-9E1CEFA245BE}" type="sibTrans" cxnId="{3FAB547C-A47F-440D-A48B-3B9577B2E93F}">
      <dgm:prSet/>
      <dgm:spPr/>
      <dgm:t>
        <a:bodyPr/>
        <a:lstStyle/>
        <a:p>
          <a:endParaRPr lang="en-US"/>
        </a:p>
      </dgm:t>
    </dgm:pt>
    <dgm:pt modelId="{2E589785-9455-45DA-BC7E-588262BE37AC}" type="pres">
      <dgm:prSet presAssocID="{92E2CEC9-0FAD-40CC-BA20-78816E8664A2}" presName="theList" presStyleCnt="0">
        <dgm:presLayoutVars>
          <dgm:dir/>
          <dgm:animLvl val="lvl"/>
          <dgm:resizeHandles val="exact"/>
        </dgm:presLayoutVars>
      </dgm:prSet>
      <dgm:spPr/>
    </dgm:pt>
    <dgm:pt modelId="{4E540F70-8233-4B6B-826C-6B568E40CD8F}" type="pres">
      <dgm:prSet presAssocID="{A29C487F-74E3-4ACF-BE41-B57D2AE89F21}" presName="compNode" presStyleCnt="0"/>
      <dgm:spPr/>
    </dgm:pt>
    <dgm:pt modelId="{F0237A2F-90A0-42D4-85E0-863FFDFD885F}" type="pres">
      <dgm:prSet presAssocID="{A29C487F-74E3-4ACF-BE41-B57D2AE89F21}" presName="aNode" presStyleLbl="bgShp" presStyleIdx="0" presStyleCnt="3"/>
      <dgm:spPr/>
    </dgm:pt>
    <dgm:pt modelId="{417C8507-19C7-40D0-A225-238B186C0CC0}" type="pres">
      <dgm:prSet presAssocID="{A29C487F-74E3-4ACF-BE41-B57D2AE89F21}" presName="textNode" presStyleLbl="bgShp" presStyleIdx="0" presStyleCnt="3"/>
      <dgm:spPr/>
    </dgm:pt>
    <dgm:pt modelId="{181E84CE-83B0-4CA8-BC3C-67C81431775A}" type="pres">
      <dgm:prSet presAssocID="{A29C487F-74E3-4ACF-BE41-B57D2AE89F21}" presName="compChildNode" presStyleCnt="0"/>
      <dgm:spPr/>
    </dgm:pt>
    <dgm:pt modelId="{D08B501A-D863-4429-B4AF-46854D30631C}" type="pres">
      <dgm:prSet presAssocID="{A29C487F-74E3-4ACF-BE41-B57D2AE89F21}" presName="theInnerList" presStyleCnt="0"/>
      <dgm:spPr/>
    </dgm:pt>
    <dgm:pt modelId="{35EEC4BA-642B-4081-837F-CD67F75C04D6}" type="pres">
      <dgm:prSet presAssocID="{0ECBA4CB-12E5-4F1B-8AE1-61D5D834A818}" presName="childNode" presStyleLbl="node1" presStyleIdx="0" presStyleCnt="18">
        <dgm:presLayoutVars>
          <dgm:bulletEnabled val="1"/>
        </dgm:presLayoutVars>
      </dgm:prSet>
      <dgm:spPr/>
    </dgm:pt>
    <dgm:pt modelId="{FF62A151-947A-40E1-82F2-F27C8FB583E0}" type="pres">
      <dgm:prSet presAssocID="{0ECBA4CB-12E5-4F1B-8AE1-61D5D834A818}" presName="aSpace2" presStyleCnt="0"/>
      <dgm:spPr/>
    </dgm:pt>
    <dgm:pt modelId="{ED7272FB-C00F-4DD1-A457-0A9BD7257C7B}" type="pres">
      <dgm:prSet presAssocID="{09830C35-AEAA-47FB-ACA0-A234FDAA32D3}" presName="childNode" presStyleLbl="node1" presStyleIdx="1" presStyleCnt="18">
        <dgm:presLayoutVars>
          <dgm:bulletEnabled val="1"/>
        </dgm:presLayoutVars>
      </dgm:prSet>
      <dgm:spPr/>
    </dgm:pt>
    <dgm:pt modelId="{F6FB9EDD-1DFB-4615-B9A2-D9FF26ED55BF}" type="pres">
      <dgm:prSet presAssocID="{09830C35-AEAA-47FB-ACA0-A234FDAA32D3}" presName="aSpace2" presStyleCnt="0"/>
      <dgm:spPr/>
    </dgm:pt>
    <dgm:pt modelId="{E702A433-F5BF-43F4-8009-F0F58EAAB322}" type="pres">
      <dgm:prSet presAssocID="{1CB4E4C4-10C1-4599-9965-C3B0E835CCBD}" presName="childNode" presStyleLbl="node1" presStyleIdx="2" presStyleCnt="18">
        <dgm:presLayoutVars>
          <dgm:bulletEnabled val="1"/>
        </dgm:presLayoutVars>
      </dgm:prSet>
      <dgm:spPr/>
    </dgm:pt>
    <dgm:pt modelId="{F38E90BD-2664-4693-A6DF-58463E5FCDDF}" type="pres">
      <dgm:prSet presAssocID="{1CB4E4C4-10C1-4599-9965-C3B0E835CCBD}" presName="aSpace2" presStyleCnt="0"/>
      <dgm:spPr/>
    </dgm:pt>
    <dgm:pt modelId="{4FD10B0B-D7A5-43A3-90EB-CF6B862ECEEB}" type="pres">
      <dgm:prSet presAssocID="{BEB3F1B9-D833-4539-95A6-0145528324B3}" presName="childNode" presStyleLbl="node1" presStyleIdx="3" presStyleCnt="18">
        <dgm:presLayoutVars>
          <dgm:bulletEnabled val="1"/>
        </dgm:presLayoutVars>
      </dgm:prSet>
      <dgm:spPr/>
    </dgm:pt>
    <dgm:pt modelId="{3D5DADEF-0AFD-401A-A90F-7E1DF15BED8E}" type="pres">
      <dgm:prSet presAssocID="{BEB3F1B9-D833-4539-95A6-0145528324B3}" presName="aSpace2" presStyleCnt="0"/>
      <dgm:spPr/>
    </dgm:pt>
    <dgm:pt modelId="{43100644-1E12-48CC-8D75-DA6B101E9EB5}" type="pres">
      <dgm:prSet presAssocID="{735341A9-E175-4FD3-BD2C-4DDCDC4EFC30}" presName="childNode" presStyleLbl="node1" presStyleIdx="4" presStyleCnt="18">
        <dgm:presLayoutVars>
          <dgm:bulletEnabled val="1"/>
        </dgm:presLayoutVars>
      </dgm:prSet>
      <dgm:spPr/>
    </dgm:pt>
    <dgm:pt modelId="{9EA9B2BB-9380-4956-BACE-5F74FC64F46D}" type="pres">
      <dgm:prSet presAssocID="{735341A9-E175-4FD3-BD2C-4DDCDC4EFC30}" presName="aSpace2" presStyleCnt="0"/>
      <dgm:spPr/>
    </dgm:pt>
    <dgm:pt modelId="{6D910B3C-4B95-40DA-8013-49BD616E8004}" type="pres">
      <dgm:prSet presAssocID="{E61424CE-F8C3-4143-87B3-85D52DC0A621}" presName="childNode" presStyleLbl="node1" presStyleIdx="5" presStyleCnt="18">
        <dgm:presLayoutVars>
          <dgm:bulletEnabled val="1"/>
        </dgm:presLayoutVars>
      </dgm:prSet>
      <dgm:spPr/>
    </dgm:pt>
    <dgm:pt modelId="{8B6EE615-1264-4783-8431-DE9ACC1CF6DB}" type="pres">
      <dgm:prSet presAssocID="{A29C487F-74E3-4ACF-BE41-B57D2AE89F21}" presName="aSpace" presStyleCnt="0"/>
      <dgm:spPr/>
    </dgm:pt>
    <dgm:pt modelId="{DEB0131F-93F6-4C9A-B7CD-36ECDED500AF}" type="pres">
      <dgm:prSet presAssocID="{23F9AABA-3D20-47E4-A338-D97575DCF576}" presName="compNode" presStyleCnt="0"/>
      <dgm:spPr/>
    </dgm:pt>
    <dgm:pt modelId="{A3A4D9E4-F8DF-4BD8-BE4D-B1A736B29B90}" type="pres">
      <dgm:prSet presAssocID="{23F9AABA-3D20-47E4-A338-D97575DCF576}" presName="aNode" presStyleLbl="bgShp" presStyleIdx="1" presStyleCnt="3"/>
      <dgm:spPr/>
    </dgm:pt>
    <dgm:pt modelId="{6828A764-842F-4DC3-9346-03F9DE3F9DAA}" type="pres">
      <dgm:prSet presAssocID="{23F9AABA-3D20-47E4-A338-D97575DCF576}" presName="textNode" presStyleLbl="bgShp" presStyleIdx="1" presStyleCnt="3"/>
      <dgm:spPr/>
    </dgm:pt>
    <dgm:pt modelId="{EED9E2CC-6820-4497-83C4-F89E06B96A00}" type="pres">
      <dgm:prSet presAssocID="{23F9AABA-3D20-47E4-A338-D97575DCF576}" presName="compChildNode" presStyleCnt="0"/>
      <dgm:spPr/>
    </dgm:pt>
    <dgm:pt modelId="{9F20F27B-91CA-42E1-B757-E42D2E80968C}" type="pres">
      <dgm:prSet presAssocID="{23F9AABA-3D20-47E4-A338-D97575DCF576}" presName="theInnerList" presStyleCnt="0"/>
      <dgm:spPr/>
    </dgm:pt>
    <dgm:pt modelId="{EFA47295-B017-4F49-B604-9A7415786C7B}" type="pres">
      <dgm:prSet presAssocID="{F501DCC6-D6E2-43D2-9F10-0EEC4295C6A3}" presName="childNode" presStyleLbl="node1" presStyleIdx="6" presStyleCnt="18">
        <dgm:presLayoutVars>
          <dgm:bulletEnabled val="1"/>
        </dgm:presLayoutVars>
      </dgm:prSet>
      <dgm:spPr/>
    </dgm:pt>
    <dgm:pt modelId="{A1A72C3E-91D7-47E2-B113-AD7442935E9A}" type="pres">
      <dgm:prSet presAssocID="{F501DCC6-D6E2-43D2-9F10-0EEC4295C6A3}" presName="aSpace2" presStyleCnt="0"/>
      <dgm:spPr/>
    </dgm:pt>
    <dgm:pt modelId="{973710BA-4170-4A92-94B2-D43C5C737566}" type="pres">
      <dgm:prSet presAssocID="{6C454FE6-6359-4565-80AD-4894947D2DC1}" presName="childNode" presStyleLbl="node1" presStyleIdx="7" presStyleCnt="18">
        <dgm:presLayoutVars>
          <dgm:bulletEnabled val="1"/>
        </dgm:presLayoutVars>
      </dgm:prSet>
      <dgm:spPr/>
    </dgm:pt>
    <dgm:pt modelId="{B82560ED-F838-4630-B24B-F667111C01EA}" type="pres">
      <dgm:prSet presAssocID="{6C454FE6-6359-4565-80AD-4894947D2DC1}" presName="aSpace2" presStyleCnt="0"/>
      <dgm:spPr/>
    </dgm:pt>
    <dgm:pt modelId="{C50EFD38-672F-46F2-BCB6-8422E5BD2D1A}" type="pres">
      <dgm:prSet presAssocID="{C4BC16A9-040D-4622-ADE7-6E47DA551E79}" presName="childNode" presStyleLbl="node1" presStyleIdx="8" presStyleCnt="18">
        <dgm:presLayoutVars>
          <dgm:bulletEnabled val="1"/>
        </dgm:presLayoutVars>
      </dgm:prSet>
      <dgm:spPr/>
    </dgm:pt>
    <dgm:pt modelId="{F4334076-6FD0-4A1A-A958-683108D8A825}" type="pres">
      <dgm:prSet presAssocID="{C4BC16A9-040D-4622-ADE7-6E47DA551E79}" presName="aSpace2" presStyleCnt="0"/>
      <dgm:spPr/>
    </dgm:pt>
    <dgm:pt modelId="{38C460FB-4461-4509-88A6-8C5F828AFCFB}" type="pres">
      <dgm:prSet presAssocID="{7977B9D5-3E25-4E34-AFAD-DA84DADF9058}" presName="childNode" presStyleLbl="node1" presStyleIdx="9" presStyleCnt="18">
        <dgm:presLayoutVars>
          <dgm:bulletEnabled val="1"/>
        </dgm:presLayoutVars>
      </dgm:prSet>
      <dgm:spPr/>
    </dgm:pt>
    <dgm:pt modelId="{7FF6D542-42F0-4872-8CF0-760E7F0147EE}" type="pres">
      <dgm:prSet presAssocID="{7977B9D5-3E25-4E34-AFAD-DA84DADF9058}" presName="aSpace2" presStyleCnt="0"/>
      <dgm:spPr/>
    </dgm:pt>
    <dgm:pt modelId="{CCBDA9B3-0EFE-48E2-9615-A20EEA405CF8}" type="pres">
      <dgm:prSet presAssocID="{B6544553-FBAF-4705-B8DD-7CCEFF12DBF4}" presName="childNode" presStyleLbl="node1" presStyleIdx="10" presStyleCnt="18">
        <dgm:presLayoutVars>
          <dgm:bulletEnabled val="1"/>
        </dgm:presLayoutVars>
      </dgm:prSet>
      <dgm:spPr/>
    </dgm:pt>
    <dgm:pt modelId="{A5F3BD2C-8452-45A0-BF61-044711420364}" type="pres">
      <dgm:prSet presAssocID="{B6544553-FBAF-4705-B8DD-7CCEFF12DBF4}" presName="aSpace2" presStyleCnt="0"/>
      <dgm:spPr/>
    </dgm:pt>
    <dgm:pt modelId="{D3D29C46-B870-4756-BEDF-03182023C71B}" type="pres">
      <dgm:prSet presAssocID="{668A707B-F262-40F5-9D1D-21BE4E2D5D9F}" presName="childNode" presStyleLbl="node1" presStyleIdx="11" presStyleCnt="18">
        <dgm:presLayoutVars>
          <dgm:bulletEnabled val="1"/>
        </dgm:presLayoutVars>
      </dgm:prSet>
      <dgm:spPr/>
    </dgm:pt>
    <dgm:pt modelId="{8DE9FA63-E138-4657-AB1D-FA47FED390BF}" type="pres">
      <dgm:prSet presAssocID="{23F9AABA-3D20-47E4-A338-D97575DCF576}" presName="aSpace" presStyleCnt="0"/>
      <dgm:spPr/>
    </dgm:pt>
    <dgm:pt modelId="{394747FE-5884-4CB9-A6C2-D91D77F425A3}" type="pres">
      <dgm:prSet presAssocID="{6A04FDD6-8A27-41C4-9BB4-6D686C6CF361}" presName="compNode" presStyleCnt="0"/>
      <dgm:spPr/>
    </dgm:pt>
    <dgm:pt modelId="{A965E979-125F-48D1-A194-97AECCA1D369}" type="pres">
      <dgm:prSet presAssocID="{6A04FDD6-8A27-41C4-9BB4-6D686C6CF361}" presName="aNode" presStyleLbl="bgShp" presStyleIdx="2" presStyleCnt="3"/>
      <dgm:spPr/>
    </dgm:pt>
    <dgm:pt modelId="{DFB9C6DC-479E-4668-AEAB-C42F6D515391}" type="pres">
      <dgm:prSet presAssocID="{6A04FDD6-8A27-41C4-9BB4-6D686C6CF361}" presName="textNode" presStyleLbl="bgShp" presStyleIdx="2" presStyleCnt="3"/>
      <dgm:spPr/>
    </dgm:pt>
    <dgm:pt modelId="{EA2749EF-0A7F-4236-9297-1D25C4CF5828}" type="pres">
      <dgm:prSet presAssocID="{6A04FDD6-8A27-41C4-9BB4-6D686C6CF361}" presName="compChildNode" presStyleCnt="0"/>
      <dgm:spPr/>
    </dgm:pt>
    <dgm:pt modelId="{A915E01E-6F0C-43FF-A427-AC5985866031}" type="pres">
      <dgm:prSet presAssocID="{6A04FDD6-8A27-41C4-9BB4-6D686C6CF361}" presName="theInnerList" presStyleCnt="0"/>
      <dgm:spPr/>
    </dgm:pt>
    <dgm:pt modelId="{E6F46B8B-5B21-43D8-B9C5-3FBA8FC0B782}" type="pres">
      <dgm:prSet presAssocID="{1F2009A8-5A5B-4D84-A1F4-1680BA552BC5}" presName="childNode" presStyleLbl="node1" presStyleIdx="12" presStyleCnt="18">
        <dgm:presLayoutVars>
          <dgm:bulletEnabled val="1"/>
        </dgm:presLayoutVars>
      </dgm:prSet>
      <dgm:spPr/>
    </dgm:pt>
    <dgm:pt modelId="{3045204A-E24C-456B-B910-59823514B11D}" type="pres">
      <dgm:prSet presAssocID="{1F2009A8-5A5B-4D84-A1F4-1680BA552BC5}" presName="aSpace2" presStyleCnt="0"/>
      <dgm:spPr/>
    </dgm:pt>
    <dgm:pt modelId="{E95943CD-7ECC-4516-938F-8F3863E012A3}" type="pres">
      <dgm:prSet presAssocID="{B8C8AD0A-3CBD-49E1-BA96-1A62226194D9}" presName="childNode" presStyleLbl="node1" presStyleIdx="13" presStyleCnt="18">
        <dgm:presLayoutVars>
          <dgm:bulletEnabled val="1"/>
        </dgm:presLayoutVars>
      </dgm:prSet>
      <dgm:spPr/>
    </dgm:pt>
    <dgm:pt modelId="{F99E8ECC-A233-49E1-8F5F-4F792DF3DBCB}" type="pres">
      <dgm:prSet presAssocID="{B8C8AD0A-3CBD-49E1-BA96-1A62226194D9}" presName="aSpace2" presStyleCnt="0"/>
      <dgm:spPr/>
    </dgm:pt>
    <dgm:pt modelId="{44E1B8B8-48A1-469D-B46A-8E8FAF053A32}" type="pres">
      <dgm:prSet presAssocID="{A187F019-FD2B-44EF-BBC7-19DB915A9252}" presName="childNode" presStyleLbl="node1" presStyleIdx="14" presStyleCnt="18">
        <dgm:presLayoutVars>
          <dgm:bulletEnabled val="1"/>
        </dgm:presLayoutVars>
      </dgm:prSet>
      <dgm:spPr/>
    </dgm:pt>
    <dgm:pt modelId="{3873D341-5C10-4B3B-953E-758B6D5A682D}" type="pres">
      <dgm:prSet presAssocID="{A187F019-FD2B-44EF-BBC7-19DB915A9252}" presName="aSpace2" presStyleCnt="0"/>
      <dgm:spPr/>
    </dgm:pt>
    <dgm:pt modelId="{51819E21-CA8F-43FC-ACAA-D3C9D9744CCB}" type="pres">
      <dgm:prSet presAssocID="{6822250E-B48B-47CC-AB43-F4A329EA70FA}" presName="childNode" presStyleLbl="node1" presStyleIdx="15" presStyleCnt="18">
        <dgm:presLayoutVars>
          <dgm:bulletEnabled val="1"/>
        </dgm:presLayoutVars>
      </dgm:prSet>
      <dgm:spPr/>
    </dgm:pt>
    <dgm:pt modelId="{F2FE6A65-78E6-43C4-BA43-8C7CEE230627}" type="pres">
      <dgm:prSet presAssocID="{6822250E-B48B-47CC-AB43-F4A329EA70FA}" presName="aSpace2" presStyleCnt="0"/>
      <dgm:spPr/>
    </dgm:pt>
    <dgm:pt modelId="{2474A79B-63E4-47DC-8BAC-CBBCD2E749E9}" type="pres">
      <dgm:prSet presAssocID="{FE66540E-20E7-49DB-B2DA-206B2A383CFF}" presName="childNode" presStyleLbl="node1" presStyleIdx="16" presStyleCnt="18">
        <dgm:presLayoutVars>
          <dgm:bulletEnabled val="1"/>
        </dgm:presLayoutVars>
      </dgm:prSet>
      <dgm:spPr/>
    </dgm:pt>
    <dgm:pt modelId="{6E4F91F2-1219-4894-94FA-8BE54339F654}" type="pres">
      <dgm:prSet presAssocID="{FE66540E-20E7-49DB-B2DA-206B2A383CFF}" presName="aSpace2" presStyleCnt="0"/>
      <dgm:spPr/>
    </dgm:pt>
    <dgm:pt modelId="{6C2182A1-AF56-44EE-860E-7F7B6AD92103}" type="pres">
      <dgm:prSet presAssocID="{A1B22E72-BF5B-4A4D-B2C4-60575E57067E}" presName="childNode" presStyleLbl="node1" presStyleIdx="17" presStyleCnt="18">
        <dgm:presLayoutVars>
          <dgm:bulletEnabled val="1"/>
        </dgm:presLayoutVars>
      </dgm:prSet>
      <dgm:spPr/>
    </dgm:pt>
  </dgm:ptLst>
  <dgm:cxnLst>
    <dgm:cxn modelId="{D51D7D04-2199-46AC-98C7-5D90DE1F54CB}" srcId="{A29C487F-74E3-4ACF-BE41-B57D2AE89F21}" destId="{BEB3F1B9-D833-4539-95A6-0145528324B3}" srcOrd="3" destOrd="0" parTransId="{C706C1F6-356C-480F-9CFA-3B48F4BD4356}" sibTransId="{791A667C-9ACF-4A88-8006-17F7B754ADE8}"/>
    <dgm:cxn modelId="{B4A64705-131E-4373-98D4-BDC6218210E4}" srcId="{6A04FDD6-8A27-41C4-9BB4-6D686C6CF361}" destId="{1F2009A8-5A5B-4D84-A1F4-1680BA552BC5}" srcOrd="0" destOrd="0" parTransId="{51B1880A-7A0E-4168-9908-3A81EFD1E6B1}" sibTransId="{0B503043-CFED-45EA-94F4-69E26A2181C9}"/>
    <dgm:cxn modelId="{264E0B0B-4A0B-4EF5-BDCC-BBAA88365341}" srcId="{92E2CEC9-0FAD-40CC-BA20-78816E8664A2}" destId="{6A04FDD6-8A27-41C4-9BB4-6D686C6CF361}" srcOrd="2" destOrd="0" parTransId="{FBE2BBF6-39C7-433D-99C4-B35135187A09}" sibTransId="{0F491C1F-3D49-450D-B6D7-40ADAC7EB583}"/>
    <dgm:cxn modelId="{42976810-C794-4865-93B4-85468BDDA3D1}" type="presOf" srcId="{6822250E-B48B-47CC-AB43-F4A329EA70FA}" destId="{51819E21-CA8F-43FC-ACAA-D3C9D9744CCB}" srcOrd="0" destOrd="0" presId="urn:microsoft.com/office/officeart/2005/8/layout/lProcess2"/>
    <dgm:cxn modelId="{5E4E7312-51CB-439F-BA35-460068902C95}" type="presOf" srcId="{B6544553-FBAF-4705-B8DD-7CCEFF12DBF4}" destId="{CCBDA9B3-0EFE-48E2-9615-A20EEA405CF8}" srcOrd="0" destOrd="0" presId="urn:microsoft.com/office/officeart/2005/8/layout/lProcess2"/>
    <dgm:cxn modelId="{99BE4423-03E7-4F09-BCA9-91A146692DE2}" type="presOf" srcId="{1F2009A8-5A5B-4D84-A1F4-1680BA552BC5}" destId="{E6F46B8B-5B21-43D8-B9C5-3FBA8FC0B782}" srcOrd="0" destOrd="0" presId="urn:microsoft.com/office/officeart/2005/8/layout/lProcess2"/>
    <dgm:cxn modelId="{C634522A-4183-4342-A850-0B24D39D5BBD}" type="presOf" srcId="{FE66540E-20E7-49DB-B2DA-206B2A383CFF}" destId="{2474A79B-63E4-47DC-8BAC-CBBCD2E749E9}" srcOrd="0" destOrd="0" presId="urn:microsoft.com/office/officeart/2005/8/layout/lProcess2"/>
    <dgm:cxn modelId="{1BC77C2B-949E-4BDD-8E4F-EE93D0204F96}" type="presOf" srcId="{A1B22E72-BF5B-4A4D-B2C4-60575E57067E}" destId="{6C2182A1-AF56-44EE-860E-7F7B6AD92103}" srcOrd="0" destOrd="0" presId="urn:microsoft.com/office/officeart/2005/8/layout/lProcess2"/>
    <dgm:cxn modelId="{FC44C52B-3DF9-4DD5-9D74-9F5721C46993}" type="presOf" srcId="{B8C8AD0A-3CBD-49E1-BA96-1A62226194D9}" destId="{E95943CD-7ECC-4516-938F-8F3863E012A3}" srcOrd="0" destOrd="0" presId="urn:microsoft.com/office/officeart/2005/8/layout/lProcess2"/>
    <dgm:cxn modelId="{A1DB8D36-8516-4051-86C4-44E1303769F2}" srcId="{6A04FDD6-8A27-41C4-9BB4-6D686C6CF361}" destId="{B8C8AD0A-3CBD-49E1-BA96-1A62226194D9}" srcOrd="1" destOrd="0" parTransId="{F687DAC7-B335-40CE-9DC2-7C5336FBCD78}" sibTransId="{A9D20B9F-1573-4BDF-A6A6-39C68E484F48}"/>
    <dgm:cxn modelId="{24D1833A-63DE-4E1E-A4EE-8B75D9FCAE47}" srcId="{23F9AABA-3D20-47E4-A338-D97575DCF576}" destId="{668A707B-F262-40F5-9D1D-21BE4E2D5D9F}" srcOrd="5" destOrd="0" parTransId="{CE9D73D2-0447-4CCE-A74B-89CE3ED015A3}" sibTransId="{8964DF92-9469-4961-9702-42DD2C134BF0}"/>
    <dgm:cxn modelId="{3184BF3E-1B7A-44C9-B303-2F84FB62FD9D}" srcId="{23F9AABA-3D20-47E4-A338-D97575DCF576}" destId="{F501DCC6-D6E2-43D2-9F10-0EEC4295C6A3}" srcOrd="0" destOrd="0" parTransId="{BB21BDD2-05BF-4C5F-8B7E-E0F889ACC0F4}" sibTransId="{483666AC-4988-44E1-9E06-1262EE031A5E}"/>
    <dgm:cxn modelId="{2D638649-CED6-4362-A6BA-BFD605DF86C6}" type="presOf" srcId="{23F9AABA-3D20-47E4-A338-D97575DCF576}" destId="{6828A764-842F-4DC3-9346-03F9DE3F9DAA}" srcOrd="1" destOrd="0" presId="urn:microsoft.com/office/officeart/2005/8/layout/lProcess2"/>
    <dgm:cxn modelId="{892D686B-27F2-4BA9-A904-FEDF1E9A7BB8}" type="presOf" srcId="{C4BC16A9-040D-4622-ADE7-6E47DA551E79}" destId="{C50EFD38-672F-46F2-BCB6-8422E5BD2D1A}" srcOrd="0" destOrd="0" presId="urn:microsoft.com/office/officeart/2005/8/layout/lProcess2"/>
    <dgm:cxn modelId="{D3536E6B-6174-487B-811B-27FEECC162C3}" srcId="{92E2CEC9-0FAD-40CC-BA20-78816E8664A2}" destId="{A29C487F-74E3-4ACF-BE41-B57D2AE89F21}" srcOrd="0" destOrd="0" parTransId="{5445E733-B326-49DC-AADC-9DA432575712}" sibTransId="{CFFC827F-8BB4-4C7E-A748-072B40ACDA73}"/>
    <dgm:cxn modelId="{17FB216D-92F6-4881-9B97-2D8622F879F0}" type="presOf" srcId="{23F9AABA-3D20-47E4-A338-D97575DCF576}" destId="{A3A4D9E4-F8DF-4BD8-BE4D-B1A736B29B90}" srcOrd="0" destOrd="0" presId="urn:microsoft.com/office/officeart/2005/8/layout/lProcess2"/>
    <dgm:cxn modelId="{0EC38973-DE9A-4AFD-AC80-FAF7CDFB1A2B}" type="presOf" srcId="{6C454FE6-6359-4565-80AD-4894947D2DC1}" destId="{973710BA-4170-4A92-94B2-D43C5C737566}" srcOrd="0" destOrd="0" presId="urn:microsoft.com/office/officeart/2005/8/layout/lProcess2"/>
    <dgm:cxn modelId="{1F1C4F74-DF7F-43B8-B6A5-2FFB19B8326E}" type="presOf" srcId="{A187F019-FD2B-44EF-BBC7-19DB915A9252}" destId="{44E1B8B8-48A1-469D-B46A-8E8FAF053A32}" srcOrd="0" destOrd="0" presId="urn:microsoft.com/office/officeart/2005/8/layout/lProcess2"/>
    <dgm:cxn modelId="{46DE0C78-1319-4789-AD4F-E945C13C6388}" type="presOf" srcId="{BEB3F1B9-D833-4539-95A6-0145528324B3}" destId="{4FD10B0B-D7A5-43A3-90EB-CF6B862ECEEB}" srcOrd="0" destOrd="0" presId="urn:microsoft.com/office/officeart/2005/8/layout/lProcess2"/>
    <dgm:cxn modelId="{AB401178-5ADD-4795-B06D-0D62FA94D219}" srcId="{92E2CEC9-0FAD-40CC-BA20-78816E8664A2}" destId="{23F9AABA-3D20-47E4-A338-D97575DCF576}" srcOrd="1" destOrd="0" parTransId="{CA3B3545-06DB-4D44-9801-440A2AD4E151}" sibTransId="{8F245582-DB28-45B1-AD72-E8B47CF4408F}"/>
    <dgm:cxn modelId="{D8FADA79-E63B-46A1-9309-D2DBE9A66C9A}" type="presOf" srcId="{92E2CEC9-0FAD-40CC-BA20-78816E8664A2}" destId="{2E589785-9455-45DA-BC7E-588262BE37AC}" srcOrd="0" destOrd="0" presId="urn:microsoft.com/office/officeart/2005/8/layout/lProcess2"/>
    <dgm:cxn modelId="{3FAB547C-A47F-440D-A48B-3B9577B2E93F}" srcId="{23F9AABA-3D20-47E4-A338-D97575DCF576}" destId="{C4BC16A9-040D-4622-ADE7-6E47DA551E79}" srcOrd="2" destOrd="0" parTransId="{DACCDFF4-CB38-4DD0-BF40-63B6679C104A}" sibTransId="{852C659E-3FA4-4C94-9538-9E1CEFA245BE}"/>
    <dgm:cxn modelId="{8F2F487D-D9E1-4020-8B3A-7913E0600A13}" srcId="{6A04FDD6-8A27-41C4-9BB4-6D686C6CF361}" destId="{6822250E-B48B-47CC-AB43-F4A329EA70FA}" srcOrd="3" destOrd="0" parTransId="{80E5CAD8-B7E8-4B17-AC84-667630C11163}" sibTransId="{E196E0FE-F019-4D7E-9135-811BDBEEF745}"/>
    <dgm:cxn modelId="{DBCA747E-C82D-4F4B-8831-E1D598A09FDB}" type="presOf" srcId="{7977B9D5-3E25-4E34-AFAD-DA84DADF9058}" destId="{38C460FB-4461-4509-88A6-8C5F828AFCFB}" srcOrd="0" destOrd="0" presId="urn:microsoft.com/office/officeart/2005/8/layout/lProcess2"/>
    <dgm:cxn modelId="{5A450C8D-0F13-4F9A-945D-CADCDB6E54D0}" srcId="{6A04FDD6-8A27-41C4-9BB4-6D686C6CF361}" destId="{FE66540E-20E7-49DB-B2DA-206B2A383CFF}" srcOrd="4" destOrd="0" parTransId="{55B07858-A0AF-47A3-AE9B-9128E3195982}" sibTransId="{A5BDFB1D-2869-4C8E-9105-D635F9BF4C87}"/>
    <dgm:cxn modelId="{CD8BBE95-5301-4137-B8B6-5F981B8D3BC5}" type="presOf" srcId="{6A04FDD6-8A27-41C4-9BB4-6D686C6CF361}" destId="{A965E979-125F-48D1-A194-97AECCA1D369}" srcOrd="0" destOrd="0" presId="urn:microsoft.com/office/officeart/2005/8/layout/lProcess2"/>
    <dgm:cxn modelId="{E4726397-A7D5-4435-92A2-869FCA5603E7}" srcId="{A29C487F-74E3-4ACF-BE41-B57D2AE89F21}" destId="{09830C35-AEAA-47FB-ACA0-A234FDAA32D3}" srcOrd="1" destOrd="0" parTransId="{8259E068-2496-4ACE-BF13-D7378B78DC04}" sibTransId="{8BBAEA21-0F98-462F-BFFD-E0AE9CB20348}"/>
    <dgm:cxn modelId="{D0574CA2-A6D1-4897-8500-81B4CFBBC87A}" srcId="{A29C487F-74E3-4ACF-BE41-B57D2AE89F21}" destId="{E61424CE-F8C3-4143-87B3-85D52DC0A621}" srcOrd="5" destOrd="0" parTransId="{60B2B8E5-391A-442A-B6E8-AA54447F77AE}" sibTransId="{812E3003-F5AA-40CA-A1F7-44CB0A995B13}"/>
    <dgm:cxn modelId="{D9097BA2-633E-4E29-824E-B5D430EDCAE5}" type="presOf" srcId="{A29C487F-74E3-4ACF-BE41-B57D2AE89F21}" destId="{F0237A2F-90A0-42D4-85E0-863FFDFD885F}" srcOrd="0" destOrd="0" presId="urn:microsoft.com/office/officeart/2005/8/layout/lProcess2"/>
    <dgm:cxn modelId="{758F72AB-BC3D-4627-8EE8-469FD941EFFE}" type="presOf" srcId="{A29C487F-74E3-4ACF-BE41-B57D2AE89F21}" destId="{417C8507-19C7-40D0-A225-238B186C0CC0}" srcOrd="1" destOrd="0" presId="urn:microsoft.com/office/officeart/2005/8/layout/lProcess2"/>
    <dgm:cxn modelId="{0062EBAE-CEB9-436D-BBAE-DFCA43DC557A}" srcId="{A29C487F-74E3-4ACF-BE41-B57D2AE89F21}" destId="{735341A9-E175-4FD3-BD2C-4DDCDC4EFC30}" srcOrd="4" destOrd="0" parTransId="{F6E036AA-8357-4A2C-8192-BEC029D140B3}" sibTransId="{44C5C03C-E09C-4912-A918-6F1FE008AC4E}"/>
    <dgm:cxn modelId="{534383B2-6DD9-4C08-8420-13D74B1FF3BF}" type="presOf" srcId="{668A707B-F262-40F5-9D1D-21BE4E2D5D9F}" destId="{D3D29C46-B870-4756-BEDF-03182023C71B}" srcOrd="0" destOrd="0" presId="urn:microsoft.com/office/officeart/2005/8/layout/lProcess2"/>
    <dgm:cxn modelId="{79E7FABC-116A-4A4D-BF88-AEFE3EEA56D3}" type="presOf" srcId="{0ECBA4CB-12E5-4F1B-8AE1-61D5D834A818}" destId="{35EEC4BA-642B-4081-837F-CD67F75C04D6}" srcOrd="0" destOrd="0" presId="urn:microsoft.com/office/officeart/2005/8/layout/lProcess2"/>
    <dgm:cxn modelId="{4DFD8BBF-87DB-40AE-A8F6-D191A2448549}" type="presOf" srcId="{09830C35-AEAA-47FB-ACA0-A234FDAA32D3}" destId="{ED7272FB-C00F-4DD1-A457-0A9BD7257C7B}" srcOrd="0" destOrd="0" presId="urn:microsoft.com/office/officeart/2005/8/layout/lProcess2"/>
    <dgm:cxn modelId="{BC7B78C9-AE4B-409D-B1CA-186BDCC504A8}" type="presOf" srcId="{F501DCC6-D6E2-43D2-9F10-0EEC4295C6A3}" destId="{EFA47295-B017-4F49-B604-9A7415786C7B}" srcOrd="0" destOrd="0" presId="urn:microsoft.com/office/officeart/2005/8/layout/lProcess2"/>
    <dgm:cxn modelId="{B8BAF5CC-0CCF-4D80-9E3B-1A1BD0F2FF3C}" srcId="{A29C487F-74E3-4ACF-BE41-B57D2AE89F21}" destId="{1CB4E4C4-10C1-4599-9965-C3B0E835CCBD}" srcOrd="2" destOrd="0" parTransId="{ED71DDCF-64A3-454C-AA71-CDF96A57C910}" sibTransId="{F2B44433-D1D6-4AE4-98DF-691B211138FF}"/>
    <dgm:cxn modelId="{93BA6ACE-16C4-4796-B407-306DBA6F059D}" type="presOf" srcId="{E61424CE-F8C3-4143-87B3-85D52DC0A621}" destId="{6D910B3C-4B95-40DA-8013-49BD616E8004}" srcOrd="0" destOrd="0" presId="urn:microsoft.com/office/officeart/2005/8/layout/lProcess2"/>
    <dgm:cxn modelId="{3F0718CF-537B-4DD0-A082-7D7CB49E0312}" type="presOf" srcId="{6A04FDD6-8A27-41C4-9BB4-6D686C6CF361}" destId="{DFB9C6DC-479E-4668-AEAB-C42F6D515391}" srcOrd="1" destOrd="0" presId="urn:microsoft.com/office/officeart/2005/8/layout/lProcess2"/>
    <dgm:cxn modelId="{90AC6ACF-FDEE-4AD2-A0B2-BAC81C063242}" srcId="{6A04FDD6-8A27-41C4-9BB4-6D686C6CF361}" destId="{A1B22E72-BF5B-4A4D-B2C4-60575E57067E}" srcOrd="5" destOrd="0" parTransId="{999ADF40-D7FE-427A-892F-705ABC9BE4E9}" sibTransId="{8E890951-DEAA-4F0D-AFC3-9DDC40F08125}"/>
    <dgm:cxn modelId="{B8CEFBCF-F284-4C11-9512-79FC265A3F67}" srcId="{23F9AABA-3D20-47E4-A338-D97575DCF576}" destId="{6C454FE6-6359-4565-80AD-4894947D2DC1}" srcOrd="1" destOrd="0" parTransId="{480661D9-A255-4340-AA93-65F9A717E702}" sibTransId="{B1B3F3AB-D8E9-4460-956D-782D3ED2A990}"/>
    <dgm:cxn modelId="{893140D9-1E0A-415F-A6CB-E1B89B01019B}" srcId="{23F9AABA-3D20-47E4-A338-D97575DCF576}" destId="{7977B9D5-3E25-4E34-AFAD-DA84DADF9058}" srcOrd="3" destOrd="0" parTransId="{D74020B2-772D-4616-A134-4105CBD0AE37}" sibTransId="{57B370AC-4BA3-4FE7-AC6A-C11619F01AD4}"/>
    <dgm:cxn modelId="{37E8C3DD-3FE6-4EC8-99BE-1F7F050D1100}" srcId="{23F9AABA-3D20-47E4-A338-D97575DCF576}" destId="{B6544553-FBAF-4705-B8DD-7CCEFF12DBF4}" srcOrd="4" destOrd="0" parTransId="{3D45A7DC-F23E-46BE-A9D6-94B7E7540E8F}" sibTransId="{EA112A3A-F863-48AE-9FA8-CDED2F52E9FF}"/>
    <dgm:cxn modelId="{23CEDAE4-D051-42AE-A311-64B1B727BB42}" type="presOf" srcId="{735341A9-E175-4FD3-BD2C-4DDCDC4EFC30}" destId="{43100644-1E12-48CC-8D75-DA6B101E9EB5}" srcOrd="0" destOrd="0" presId="urn:microsoft.com/office/officeart/2005/8/layout/lProcess2"/>
    <dgm:cxn modelId="{26BC4EF3-135E-4C34-9C98-300B5EC4AB35}" type="presOf" srcId="{1CB4E4C4-10C1-4599-9965-C3B0E835CCBD}" destId="{E702A433-F5BF-43F4-8009-F0F58EAAB322}" srcOrd="0" destOrd="0" presId="urn:microsoft.com/office/officeart/2005/8/layout/lProcess2"/>
    <dgm:cxn modelId="{6B437FF4-7F6B-4A2F-953D-7BE56FEC82FC}" srcId="{A29C487F-74E3-4ACF-BE41-B57D2AE89F21}" destId="{0ECBA4CB-12E5-4F1B-8AE1-61D5D834A818}" srcOrd="0" destOrd="0" parTransId="{3E35D757-2FE1-4105-9E12-BD07841FA4D6}" sibTransId="{098E6AD2-F189-42B6-9A32-201AD45868C9}"/>
    <dgm:cxn modelId="{F57934FE-A573-4CF1-AE14-9A67185C4430}" srcId="{6A04FDD6-8A27-41C4-9BB4-6D686C6CF361}" destId="{A187F019-FD2B-44EF-BBC7-19DB915A9252}" srcOrd="2" destOrd="0" parTransId="{B50AC23D-E059-4306-9039-EE2EC1529A67}" sibTransId="{CB0306A4-D09A-4B24-BF69-F6973B3979CA}"/>
    <dgm:cxn modelId="{3B6B38BC-7BFA-4B7C-9E53-2515521E889D}" type="presParOf" srcId="{2E589785-9455-45DA-BC7E-588262BE37AC}" destId="{4E540F70-8233-4B6B-826C-6B568E40CD8F}" srcOrd="0" destOrd="0" presId="urn:microsoft.com/office/officeart/2005/8/layout/lProcess2"/>
    <dgm:cxn modelId="{B93A54DC-CC65-4A5E-9842-BE48B9A53C2A}" type="presParOf" srcId="{4E540F70-8233-4B6B-826C-6B568E40CD8F}" destId="{F0237A2F-90A0-42D4-85E0-863FFDFD885F}" srcOrd="0" destOrd="0" presId="urn:microsoft.com/office/officeart/2005/8/layout/lProcess2"/>
    <dgm:cxn modelId="{5E1E124F-2C2D-43E5-8EE0-C9584767F4F5}" type="presParOf" srcId="{4E540F70-8233-4B6B-826C-6B568E40CD8F}" destId="{417C8507-19C7-40D0-A225-238B186C0CC0}" srcOrd="1" destOrd="0" presId="urn:microsoft.com/office/officeart/2005/8/layout/lProcess2"/>
    <dgm:cxn modelId="{91F68D30-5156-4C25-8A8F-18A3B9E38A33}" type="presParOf" srcId="{4E540F70-8233-4B6B-826C-6B568E40CD8F}" destId="{181E84CE-83B0-4CA8-BC3C-67C81431775A}" srcOrd="2" destOrd="0" presId="urn:microsoft.com/office/officeart/2005/8/layout/lProcess2"/>
    <dgm:cxn modelId="{1F707E13-2BC1-4953-A6D5-491FE476C783}" type="presParOf" srcId="{181E84CE-83B0-4CA8-BC3C-67C81431775A}" destId="{D08B501A-D863-4429-B4AF-46854D30631C}" srcOrd="0" destOrd="0" presId="urn:microsoft.com/office/officeart/2005/8/layout/lProcess2"/>
    <dgm:cxn modelId="{92A64EDC-EF41-462C-8AEC-97629743857B}" type="presParOf" srcId="{D08B501A-D863-4429-B4AF-46854D30631C}" destId="{35EEC4BA-642B-4081-837F-CD67F75C04D6}" srcOrd="0" destOrd="0" presId="urn:microsoft.com/office/officeart/2005/8/layout/lProcess2"/>
    <dgm:cxn modelId="{4C1808A9-DD2D-420E-BD36-85063F69D87D}" type="presParOf" srcId="{D08B501A-D863-4429-B4AF-46854D30631C}" destId="{FF62A151-947A-40E1-82F2-F27C8FB583E0}" srcOrd="1" destOrd="0" presId="urn:microsoft.com/office/officeart/2005/8/layout/lProcess2"/>
    <dgm:cxn modelId="{4AB13590-4276-4094-AD76-1737CF31934B}" type="presParOf" srcId="{D08B501A-D863-4429-B4AF-46854D30631C}" destId="{ED7272FB-C00F-4DD1-A457-0A9BD7257C7B}" srcOrd="2" destOrd="0" presId="urn:microsoft.com/office/officeart/2005/8/layout/lProcess2"/>
    <dgm:cxn modelId="{6C2029F5-D372-44CA-90EC-8C1497ADD0BA}" type="presParOf" srcId="{D08B501A-D863-4429-B4AF-46854D30631C}" destId="{F6FB9EDD-1DFB-4615-B9A2-D9FF26ED55BF}" srcOrd="3" destOrd="0" presId="urn:microsoft.com/office/officeart/2005/8/layout/lProcess2"/>
    <dgm:cxn modelId="{350CF764-8ECA-416E-97BC-47A305DB727F}" type="presParOf" srcId="{D08B501A-D863-4429-B4AF-46854D30631C}" destId="{E702A433-F5BF-43F4-8009-F0F58EAAB322}" srcOrd="4" destOrd="0" presId="urn:microsoft.com/office/officeart/2005/8/layout/lProcess2"/>
    <dgm:cxn modelId="{7362A015-88D2-4DCB-B402-F41E0100BDE6}" type="presParOf" srcId="{D08B501A-D863-4429-B4AF-46854D30631C}" destId="{F38E90BD-2664-4693-A6DF-58463E5FCDDF}" srcOrd="5" destOrd="0" presId="urn:microsoft.com/office/officeart/2005/8/layout/lProcess2"/>
    <dgm:cxn modelId="{66FC2085-043C-4DC7-9D59-BDA9269D1152}" type="presParOf" srcId="{D08B501A-D863-4429-B4AF-46854D30631C}" destId="{4FD10B0B-D7A5-43A3-90EB-CF6B862ECEEB}" srcOrd="6" destOrd="0" presId="urn:microsoft.com/office/officeart/2005/8/layout/lProcess2"/>
    <dgm:cxn modelId="{9E1A19E0-D604-47CA-9305-090F0AA7F1B5}" type="presParOf" srcId="{D08B501A-D863-4429-B4AF-46854D30631C}" destId="{3D5DADEF-0AFD-401A-A90F-7E1DF15BED8E}" srcOrd="7" destOrd="0" presId="urn:microsoft.com/office/officeart/2005/8/layout/lProcess2"/>
    <dgm:cxn modelId="{BD0B25EC-D106-473E-9B2E-616769219421}" type="presParOf" srcId="{D08B501A-D863-4429-B4AF-46854D30631C}" destId="{43100644-1E12-48CC-8D75-DA6B101E9EB5}" srcOrd="8" destOrd="0" presId="urn:microsoft.com/office/officeart/2005/8/layout/lProcess2"/>
    <dgm:cxn modelId="{4B759E48-6766-4B45-9D48-1C042C191D25}" type="presParOf" srcId="{D08B501A-D863-4429-B4AF-46854D30631C}" destId="{9EA9B2BB-9380-4956-BACE-5F74FC64F46D}" srcOrd="9" destOrd="0" presId="urn:microsoft.com/office/officeart/2005/8/layout/lProcess2"/>
    <dgm:cxn modelId="{06B6192D-215C-49E9-B668-30CF6FF811D3}" type="presParOf" srcId="{D08B501A-D863-4429-B4AF-46854D30631C}" destId="{6D910B3C-4B95-40DA-8013-49BD616E8004}" srcOrd="10" destOrd="0" presId="urn:microsoft.com/office/officeart/2005/8/layout/lProcess2"/>
    <dgm:cxn modelId="{D396F718-7CC0-4DFA-9C28-B24154F8F4E2}" type="presParOf" srcId="{2E589785-9455-45DA-BC7E-588262BE37AC}" destId="{8B6EE615-1264-4783-8431-DE9ACC1CF6DB}" srcOrd="1" destOrd="0" presId="urn:microsoft.com/office/officeart/2005/8/layout/lProcess2"/>
    <dgm:cxn modelId="{AC9F6EB2-178F-43BC-9C60-7CDDE63BE031}" type="presParOf" srcId="{2E589785-9455-45DA-BC7E-588262BE37AC}" destId="{DEB0131F-93F6-4C9A-B7CD-36ECDED500AF}" srcOrd="2" destOrd="0" presId="urn:microsoft.com/office/officeart/2005/8/layout/lProcess2"/>
    <dgm:cxn modelId="{8FA1F299-0BBD-42C3-BCCA-6B5283CFBD43}" type="presParOf" srcId="{DEB0131F-93F6-4C9A-B7CD-36ECDED500AF}" destId="{A3A4D9E4-F8DF-4BD8-BE4D-B1A736B29B90}" srcOrd="0" destOrd="0" presId="urn:microsoft.com/office/officeart/2005/8/layout/lProcess2"/>
    <dgm:cxn modelId="{BCD002B7-C06F-4B14-B4F6-6113EABD1206}" type="presParOf" srcId="{DEB0131F-93F6-4C9A-B7CD-36ECDED500AF}" destId="{6828A764-842F-4DC3-9346-03F9DE3F9DAA}" srcOrd="1" destOrd="0" presId="urn:microsoft.com/office/officeart/2005/8/layout/lProcess2"/>
    <dgm:cxn modelId="{5FB62755-52C0-41A9-8F5D-CAD3BB717CE2}" type="presParOf" srcId="{DEB0131F-93F6-4C9A-B7CD-36ECDED500AF}" destId="{EED9E2CC-6820-4497-83C4-F89E06B96A00}" srcOrd="2" destOrd="0" presId="urn:microsoft.com/office/officeart/2005/8/layout/lProcess2"/>
    <dgm:cxn modelId="{7FC997B9-0920-49C1-AFE7-66E6F8D8A235}" type="presParOf" srcId="{EED9E2CC-6820-4497-83C4-F89E06B96A00}" destId="{9F20F27B-91CA-42E1-B757-E42D2E80968C}" srcOrd="0" destOrd="0" presId="urn:microsoft.com/office/officeart/2005/8/layout/lProcess2"/>
    <dgm:cxn modelId="{FAA813CE-C636-49AF-B455-23D18CC0A961}" type="presParOf" srcId="{9F20F27B-91CA-42E1-B757-E42D2E80968C}" destId="{EFA47295-B017-4F49-B604-9A7415786C7B}" srcOrd="0" destOrd="0" presId="urn:microsoft.com/office/officeart/2005/8/layout/lProcess2"/>
    <dgm:cxn modelId="{B1A39EA9-C0C3-459D-B6A1-D3AACFC861AB}" type="presParOf" srcId="{9F20F27B-91CA-42E1-B757-E42D2E80968C}" destId="{A1A72C3E-91D7-47E2-B113-AD7442935E9A}" srcOrd="1" destOrd="0" presId="urn:microsoft.com/office/officeart/2005/8/layout/lProcess2"/>
    <dgm:cxn modelId="{BBF65018-5BBC-4B9B-8384-B2D70227F918}" type="presParOf" srcId="{9F20F27B-91CA-42E1-B757-E42D2E80968C}" destId="{973710BA-4170-4A92-94B2-D43C5C737566}" srcOrd="2" destOrd="0" presId="urn:microsoft.com/office/officeart/2005/8/layout/lProcess2"/>
    <dgm:cxn modelId="{7C0B8598-BA2E-4EA3-BAA9-1851D41BA14C}" type="presParOf" srcId="{9F20F27B-91CA-42E1-B757-E42D2E80968C}" destId="{B82560ED-F838-4630-B24B-F667111C01EA}" srcOrd="3" destOrd="0" presId="urn:microsoft.com/office/officeart/2005/8/layout/lProcess2"/>
    <dgm:cxn modelId="{6BD0EA6F-AAA5-4A9A-883C-FD167162A397}" type="presParOf" srcId="{9F20F27B-91CA-42E1-B757-E42D2E80968C}" destId="{C50EFD38-672F-46F2-BCB6-8422E5BD2D1A}" srcOrd="4" destOrd="0" presId="urn:microsoft.com/office/officeart/2005/8/layout/lProcess2"/>
    <dgm:cxn modelId="{5052D268-AD40-43DB-9F3A-CD7828C3F39E}" type="presParOf" srcId="{9F20F27B-91CA-42E1-B757-E42D2E80968C}" destId="{F4334076-6FD0-4A1A-A958-683108D8A825}" srcOrd="5" destOrd="0" presId="urn:microsoft.com/office/officeart/2005/8/layout/lProcess2"/>
    <dgm:cxn modelId="{258A0C45-4A85-4CEE-AAFF-710E14FBD2E7}" type="presParOf" srcId="{9F20F27B-91CA-42E1-B757-E42D2E80968C}" destId="{38C460FB-4461-4509-88A6-8C5F828AFCFB}" srcOrd="6" destOrd="0" presId="urn:microsoft.com/office/officeart/2005/8/layout/lProcess2"/>
    <dgm:cxn modelId="{54508F04-BF4D-4BAD-AAB9-D4ECCA061AA8}" type="presParOf" srcId="{9F20F27B-91CA-42E1-B757-E42D2E80968C}" destId="{7FF6D542-42F0-4872-8CF0-760E7F0147EE}" srcOrd="7" destOrd="0" presId="urn:microsoft.com/office/officeart/2005/8/layout/lProcess2"/>
    <dgm:cxn modelId="{C8C54DD9-A2EC-4E66-A60A-271A6D4E4DBE}" type="presParOf" srcId="{9F20F27B-91CA-42E1-B757-E42D2E80968C}" destId="{CCBDA9B3-0EFE-48E2-9615-A20EEA405CF8}" srcOrd="8" destOrd="0" presId="urn:microsoft.com/office/officeart/2005/8/layout/lProcess2"/>
    <dgm:cxn modelId="{1BCA0ED4-1B20-47E8-86AC-34FA0D59FFED}" type="presParOf" srcId="{9F20F27B-91CA-42E1-B757-E42D2E80968C}" destId="{A5F3BD2C-8452-45A0-BF61-044711420364}" srcOrd="9" destOrd="0" presId="urn:microsoft.com/office/officeart/2005/8/layout/lProcess2"/>
    <dgm:cxn modelId="{A836F4B7-C1F3-4563-951A-4146755479CA}" type="presParOf" srcId="{9F20F27B-91CA-42E1-B757-E42D2E80968C}" destId="{D3D29C46-B870-4756-BEDF-03182023C71B}" srcOrd="10" destOrd="0" presId="urn:microsoft.com/office/officeart/2005/8/layout/lProcess2"/>
    <dgm:cxn modelId="{BF49F74C-FC60-4922-82ED-E57A3340FFA7}" type="presParOf" srcId="{2E589785-9455-45DA-BC7E-588262BE37AC}" destId="{8DE9FA63-E138-4657-AB1D-FA47FED390BF}" srcOrd="3" destOrd="0" presId="urn:microsoft.com/office/officeart/2005/8/layout/lProcess2"/>
    <dgm:cxn modelId="{9C414065-E726-4622-AF4A-0089DCD673E5}" type="presParOf" srcId="{2E589785-9455-45DA-BC7E-588262BE37AC}" destId="{394747FE-5884-4CB9-A6C2-D91D77F425A3}" srcOrd="4" destOrd="0" presId="urn:microsoft.com/office/officeart/2005/8/layout/lProcess2"/>
    <dgm:cxn modelId="{BE0C6620-275B-4EB9-BD31-2FB9EF0C41D6}" type="presParOf" srcId="{394747FE-5884-4CB9-A6C2-D91D77F425A3}" destId="{A965E979-125F-48D1-A194-97AECCA1D369}" srcOrd="0" destOrd="0" presId="urn:microsoft.com/office/officeart/2005/8/layout/lProcess2"/>
    <dgm:cxn modelId="{5547F883-5025-4507-91EB-EA1B81680A14}" type="presParOf" srcId="{394747FE-5884-4CB9-A6C2-D91D77F425A3}" destId="{DFB9C6DC-479E-4668-AEAB-C42F6D515391}" srcOrd="1" destOrd="0" presId="urn:microsoft.com/office/officeart/2005/8/layout/lProcess2"/>
    <dgm:cxn modelId="{3C9FBE1B-C88E-4B8C-B765-29B2266CD414}" type="presParOf" srcId="{394747FE-5884-4CB9-A6C2-D91D77F425A3}" destId="{EA2749EF-0A7F-4236-9297-1D25C4CF5828}" srcOrd="2" destOrd="0" presId="urn:microsoft.com/office/officeart/2005/8/layout/lProcess2"/>
    <dgm:cxn modelId="{BE025602-36DC-4FBE-84A8-E12F3F2F640A}" type="presParOf" srcId="{EA2749EF-0A7F-4236-9297-1D25C4CF5828}" destId="{A915E01E-6F0C-43FF-A427-AC5985866031}" srcOrd="0" destOrd="0" presId="urn:microsoft.com/office/officeart/2005/8/layout/lProcess2"/>
    <dgm:cxn modelId="{DDBACCC1-0A8B-4782-A688-D25DE6CD112E}" type="presParOf" srcId="{A915E01E-6F0C-43FF-A427-AC5985866031}" destId="{E6F46B8B-5B21-43D8-B9C5-3FBA8FC0B782}" srcOrd="0" destOrd="0" presId="urn:microsoft.com/office/officeart/2005/8/layout/lProcess2"/>
    <dgm:cxn modelId="{85B294D5-9465-489F-8568-0E50AFC48D08}" type="presParOf" srcId="{A915E01E-6F0C-43FF-A427-AC5985866031}" destId="{3045204A-E24C-456B-B910-59823514B11D}" srcOrd="1" destOrd="0" presId="urn:microsoft.com/office/officeart/2005/8/layout/lProcess2"/>
    <dgm:cxn modelId="{1326A901-007B-4E1A-9099-8DA11FA4B60A}" type="presParOf" srcId="{A915E01E-6F0C-43FF-A427-AC5985866031}" destId="{E95943CD-7ECC-4516-938F-8F3863E012A3}" srcOrd="2" destOrd="0" presId="urn:microsoft.com/office/officeart/2005/8/layout/lProcess2"/>
    <dgm:cxn modelId="{5A9F46D8-734E-4682-8127-BEFA9C9A6A01}" type="presParOf" srcId="{A915E01E-6F0C-43FF-A427-AC5985866031}" destId="{F99E8ECC-A233-49E1-8F5F-4F792DF3DBCB}" srcOrd="3" destOrd="0" presId="urn:microsoft.com/office/officeart/2005/8/layout/lProcess2"/>
    <dgm:cxn modelId="{00432C60-2AA5-49B8-9BB1-10AB0D3D3475}" type="presParOf" srcId="{A915E01E-6F0C-43FF-A427-AC5985866031}" destId="{44E1B8B8-48A1-469D-B46A-8E8FAF053A32}" srcOrd="4" destOrd="0" presId="urn:microsoft.com/office/officeart/2005/8/layout/lProcess2"/>
    <dgm:cxn modelId="{5031FB92-B9B3-4424-B656-0BDA84BCD42E}" type="presParOf" srcId="{A915E01E-6F0C-43FF-A427-AC5985866031}" destId="{3873D341-5C10-4B3B-953E-758B6D5A682D}" srcOrd="5" destOrd="0" presId="urn:microsoft.com/office/officeart/2005/8/layout/lProcess2"/>
    <dgm:cxn modelId="{39A798DE-03B2-4AAF-BEEC-AA73632EA3E9}" type="presParOf" srcId="{A915E01E-6F0C-43FF-A427-AC5985866031}" destId="{51819E21-CA8F-43FC-ACAA-D3C9D9744CCB}" srcOrd="6" destOrd="0" presId="urn:microsoft.com/office/officeart/2005/8/layout/lProcess2"/>
    <dgm:cxn modelId="{6CBA3000-364D-4A31-85FB-2429BE7276FF}" type="presParOf" srcId="{A915E01E-6F0C-43FF-A427-AC5985866031}" destId="{F2FE6A65-78E6-43C4-BA43-8C7CEE230627}" srcOrd="7" destOrd="0" presId="urn:microsoft.com/office/officeart/2005/8/layout/lProcess2"/>
    <dgm:cxn modelId="{617B524C-72AD-4A87-8D53-E5067CC1E9EF}" type="presParOf" srcId="{A915E01E-6F0C-43FF-A427-AC5985866031}" destId="{2474A79B-63E4-47DC-8BAC-CBBCD2E749E9}" srcOrd="8" destOrd="0" presId="urn:microsoft.com/office/officeart/2005/8/layout/lProcess2"/>
    <dgm:cxn modelId="{2C83F1E4-BFC0-406F-B27D-B996B3EF86DB}" type="presParOf" srcId="{A915E01E-6F0C-43FF-A427-AC5985866031}" destId="{6E4F91F2-1219-4894-94FA-8BE54339F654}" srcOrd="9" destOrd="0" presId="urn:microsoft.com/office/officeart/2005/8/layout/lProcess2"/>
    <dgm:cxn modelId="{07350D4B-FA3A-4521-B05E-D98BFD96CF89}" type="presParOf" srcId="{A915E01E-6F0C-43FF-A427-AC5985866031}" destId="{6C2182A1-AF56-44EE-860E-7F7B6AD92103}" srcOrd="1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5.xml><?xml version="1.0" encoding="utf-8"?>
<dgm:dataModel xmlns:dgm="http://schemas.openxmlformats.org/drawingml/2006/diagram" xmlns:a="http://schemas.openxmlformats.org/drawingml/2006/main">
  <dgm:ptLst>
    <dgm:pt modelId="{4973A1A6-02DB-4913-B1F7-CADC5CB1B9C1}" type="doc">
      <dgm:prSet loTypeId="urn:microsoft.com/office/officeart/2005/8/layout/list1" loCatId="list" qsTypeId="urn:microsoft.com/office/officeart/2005/8/quickstyle/simple1#7" qsCatId="simple" csTypeId="urn:microsoft.com/office/officeart/2005/8/colors/accent1_2#7" csCatId="accent1" phldr="1"/>
      <dgm:spPr/>
      <dgm:t>
        <a:bodyPr/>
        <a:lstStyle/>
        <a:p>
          <a:endParaRPr lang="en-US"/>
        </a:p>
      </dgm:t>
    </dgm:pt>
    <dgm:pt modelId="{F6B69521-9A35-4A95-8BC2-95FF46007461}">
      <dgm:prSet/>
      <dgm:spPr/>
      <dgm:t>
        <a:bodyPr/>
        <a:lstStyle/>
        <a:p>
          <a:pPr rtl="0"/>
          <a:r>
            <a:rPr lang="en-US" b="1" dirty="0"/>
            <a:t>Guideline Public Company </a:t>
          </a:r>
          <a:endParaRPr lang="en-US" dirty="0"/>
        </a:p>
      </dgm:t>
    </dgm:pt>
    <dgm:pt modelId="{14F311DE-5764-4371-A4D0-7C325FF8EDA7}" type="parTrans" cxnId="{56986774-9688-42DE-A3BC-96B8744E5E6B}">
      <dgm:prSet/>
      <dgm:spPr/>
      <dgm:t>
        <a:bodyPr/>
        <a:lstStyle/>
        <a:p>
          <a:endParaRPr lang="en-US"/>
        </a:p>
      </dgm:t>
    </dgm:pt>
    <dgm:pt modelId="{7F5A2ED5-D265-4CED-A296-229E7CDD51F7}" type="sibTrans" cxnId="{56986774-9688-42DE-A3BC-96B8744E5E6B}">
      <dgm:prSet/>
      <dgm:spPr/>
      <dgm:t>
        <a:bodyPr/>
        <a:lstStyle/>
        <a:p>
          <a:endParaRPr lang="en-US"/>
        </a:p>
      </dgm:t>
    </dgm:pt>
    <dgm:pt modelId="{EFA7BA98-16C9-47EF-B4DE-9773DFCE1FCB}">
      <dgm:prSet/>
      <dgm:spPr/>
      <dgm:t>
        <a:bodyPr/>
        <a:lstStyle/>
        <a:p>
          <a:pPr rtl="0"/>
          <a:r>
            <a:rPr lang="en-US" dirty="0"/>
            <a:t>Based on the observed multiples of comparable companies</a:t>
          </a:r>
        </a:p>
      </dgm:t>
    </dgm:pt>
    <dgm:pt modelId="{E2BD8A20-C45B-4AC0-A843-47037F7BDCE0}" type="parTrans" cxnId="{6EEC1C93-0238-437D-A388-81A3110492C6}">
      <dgm:prSet/>
      <dgm:spPr/>
      <dgm:t>
        <a:bodyPr/>
        <a:lstStyle/>
        <a:p>
          <a:endParaRPr lang="en-US"/>
        </a:p>
      </dgm:t>
    </dgm:pt>
    <dgm:pt modelId="{CF2F0A64-4E54-456A-A735-C557AB4259CC}" type="sibTrans" cxnId="{6EEC1C93-0238-437D-A388-81A3110492C6}">
      <dgm:prSet/>
      <dgm:spPr/>
      <dgm:t>
        <a:bodyPr/>
        <a:lstStyle/>
        <a:p>
          <a:endParaRPr lang="en-US"/>
        </a:p>
      </dgm:t>
    </dgm:pt>
    <dgm:pt modelId="{B91A8AAA-FD82-4239-B33B-21B9DE150679}">
      <dgm:prSet/>
      <dgm:spPr/>
      <dgm:t>
        <a:bodyPr/>
        <a:lstStyle/>
        <a:p>
          <a:pPr rtl="0"/>
          <a:r>
            <a:rPr lang="en-US" b="1" dirty="0"/>
            <a:t>Guideline Transactions </a:t>
          </a:r>
          <a:endParaRPr lang="en-US" dirty="0"/>
        </a:p>
      </dgm:t>
    </dgm:pt>
    <dgm:pt modelId="{0F368B95-723D-40F3-8B21-AC8F9890053D}" type="parTrans" cxnId="{05849172-7A6E-4BE1-9FD1-0171E837F36F}">
      <dgm:prSet/>
      <dgm:spPr/>
      <dgm:t>
        <a:bodyPr/>
        <a:lstStyle/>
        <a:p>
          <a:endParaRPr lang="en-US"/>
        </a:p>
      </dgm:t>
    </dgm:pt>
    <dgm:pt modelId="{D9B274FC-30A8-463B-A207-A62200A109D4}" type="sibTrans" cxnId="{05849172-7A6E-4BE1-9FD1-0171E837F36F}">
      <dgm:prSet/>
      <dgm:spPr/>
      <dgm:t>
        <a:bodyPr/>
        <a:lstStyle/>
        <a:p>
          <a:endParaRPr lang="en-US"/>
        </a:p>
      </dgm:t>
    </dgm:pt>
    <dgm:pt modelId="{DAAEEAA4-6596-48BD-9F98-AA169C6D4248}">
      <dgm:prSet/>
      <dgm:spPr/>
      <dgm:t>
        <a:bodyPr/>
        <a:lstStyle/>
        <a:p>
          <a:pPr rtl="0"/>
          <a:r>
            <a:rPr lang="en-US" dirty="0"/>
            <a:t>Based on pricing multiples from the sale of entire companies</a:t>
          </a:r>
        </a:p>
      </dgm:t>
    </dgm:pt>
    <dgm:pt modelId="{F60D85CB-806C-42C2-8695-E81BB4E37A38}" type="parTrans" cxnId="{E03C3041-0C7C-47C8-B4ED-7B2F25F5A9F7}">
      <dgm:prSet/>
      <dgm:spPr/>
      <dgm:t>
        <a:bodyPr/>
        <a:lstStyle/>
        <a:p>
          <a:endParaRPr lang="en-US"/>
        </a:p>
      </dgm:t>
    </dgm:pt>
    <dgm:pt modelId="{A78246B7-0610-437B-AD4C-707E28D420C8}" type="sibTrans" cxnId="{E03C3041-0C7C-47C8-B4ED-7B2F25F5A9F7}">
      <dgm:prSet/>
      <dgm:spPr/>
      <dgm:t>
        <a:bodyPr/>
        <a:lstStyle/>
        <a:p>
          <a:endParaRPr lang="en-US"/>
        </a:p>
      </dgm:t>
    </dgm:pt>
    <dgm:pt modelId="{4954B3A9-A9A6-48B1-9595-EB80BA7FF082}">
      <dgm:prSet/>
      <dgm:spPr/>
      <dgm:t>
        <a:bodyPr/>
        <a:lstStyle/>
        <a:p>
          <a:pPr rtl="0"/>
          <a:r>
            <a:rPr lang="en-US" b="1" dirty="0"/>
            <a:t>Prior Transaction Method </a:t>
          </a:r>
          <a:endParaRPr lang="en-US" dirty="0"/>
        </a:p>
      </dgm:t>
    </dgm:pt>
    <dgm:pt modelId="{479EF834-DC7F-49D1-A393-FDC741AAE5DE}" type="parTrans" cxnId="{47EB547E-5166-4537-BDB7-EC093D1727B4}">
      <dgm:prSet/>
      <dgm:spPr/>
      <dgm:t>
        <a:bodyPr/>
        <a:lstStyle/>
        <a:p>
          <a:endParaRPr lang="en-US"/>
        </a:p>
      </dgm:t>
    </dgm:pt>
    <dgm:pt modelId="{1A891D31-9A33-4047-A280-1F6356B08CCB}" type="sibTrans" cxnId="{47EB547E-5166-4537-BDB7-EC093D1727B4}">
      <dgm:prSet/>
      <dgm:spPr/>
      <dgm:t>
        <a:bodyPr/>
        <a:lstStyle/>
        <a:p>
          <a:endParaRPr lang="en-US"/>
        </a:p>
      </dgm:t>
    </dgm:pt>
    <dgm:pt modelId="{0E9CCEA2-C455-4AC7-9439-E1B59CB5D427}">
      <dgm:prSet/>
      <dgm:spPr/>
      <dgm:t>
        <a:bodyPr/>
        <a:lstStyle/>
        <a:p>
          <a:pPr rtl="0"/>
          <a:r>
            <a:rPr lang="en-US" dirty="0"/>
            <a:t>Based on actual transactions in the stock of the private company</a:t>
          </a:r>
        </a:p>
      </dgm:t>
    </dgm:pt>
    <dgm:pt modelId="{5999B121-ABD9-4D00-9331-1AA27ED8BE0F}" type="parTrans" cxnId="{36C6899E-0024-45FE-8132-F93A634D98B5}">
      <dgm:prSet/>
      <dgm:spPr/>
      <dgm:t>
        <a:bodyPr/>
        <a:lstStyle/>
        <a:p>
          <a:endParaRPr lang="en-US"/>
        </a:p>
      </dgm:t>
    </dgm:pt>
    <dgm:pt modelId="{67F8FC8B-3941-466E-85B0-C98F3B2D3AC3}" type="sibTrans" cxnId="{36C6899E-0024-45FE-8132-F93A634D98B5}">
      <dgm:prSet/>
      <dgm:spPr/>
      <dgm:t>
        <a:bodyPr/>
        <a:lstStyle/>
        <a:p>
          <a:endParaRPr lang="en-US"/>
        </a:p>
      </dgm:t>
    </dgm:pt>
    <dgm:pt modelId="{B9B8339A-EA73-4CDB-A043-F253AC6CF111}" type="pres">
      <dgm:prSet presAssocID="{4973A1A6-02DB-4913-B1F7-CADC5CB1B9C1}" presName="linear" presStyleCnt="0">
        <dgm:presLayoutVars>
          <dgm:dir/>
          <dgm:animLvl val="lvl"/>
          <dgm:resizeHandles val="exact"/>
        </dgm:presLayoutVars>
      </dgm:prSet>
      <dgm:spPr/>
    </dgm:pt>
    <dgm:pt modelId="{F36DEC5D-BDCE-4108-96F0-680A073FC174}" type="pres">
      <dgm:prSet presAssocID="{F6B69521-9A35-4A95-8BC2-95FF46007461}" presName="parentLin" presStyleCnt="0"/>
      <dgm:spPr/>
    </dgm:pt>
    <dgm:pt modelId="{6A0F1034-A329-4FF2-89C2-2D34E257068A}" type="pres">
      <dgm:prSet presAssocID="{F6B69521-9A35-4A95-8BC2-95FF46007461}" presName="parentLeftMargin" presStyleLbl="node1" presStyleIdx="0" presStyleCnt="3"/>
      <dgm:spPr/>
    </dgm:pt>
    <dgm:pt modelId="{FB4AD043-00F0-460F-9450-4A3716F3B2A6}" type="pres">
      <dgm:prSet presAssocID="{F6B69521-9A35-4A95-8BC2-95FF46007461}" presName="parentText" presStyleLbl="node1" presStyleIdx="0" presStyleCnt="3">
        <dgm:presLayoutVars>
          <dgm:chMax val="0"/>
          <dgm:bulletEnabled val="1"/>
        </dgm:presLayoutVars>
      </dgm:prSet>
      <dgm:spPr/>
    </dgm:pt>
    <dgm:pt modelId="{75BB382C-85F6-4BE7-8667-F22621C41203}" type="pres">
      <dgm:prSet presAssocID="{F6B69521-9A35-4A95-8BC2-95FF46007461}" presName="negativeSpace" presStyleCnt="0"/>
      <dgm:spPr/>
    </dgm:pt>
    <dgm:pt modelId="{B22BC474-FE71-4811-A747-B1C225499626}" type="pres">
      <dgm:prSet presAssocID="{F6B69521-9A35-4A95-8BC2-95FF46007461}" presName="childText" presStyleLbl="conFgAcc1" presStyleIdx="0" presStyleCnt="3">
        <dgm:presLayoutVars>
          <dgm:bulletEnabled val="1"/>
        </dgm:presLayoutVars>
      </dgm:prSet>
      <dgm:spPr/>
    </dgm:pt>
    <dgm:pt modelId="{1A7C77E8-D528-4CC4-8FAD-C53FBC21418C}" type="pres">
      <dgm:prSet presAssocID="{7F5A2ED5-D265-4CED-A296-229E7CDD51F7}" presName="spaceBetweenRectangles" presStyleCnt="0"/>
      <dgm:spPr/>
    </dgm:pt>
    <dgm:pt modelId="{9E7D01B5-C845-4E91-89F4-6BF4CEC67DB3}" type="pres">
      <dgm:prSet presAssocID="{B91A8AAA-FD82-4239-B33B-21B9DE150679}" presName="parentLin" presStyleCnt="0"/>
      <dgm:spPr/>
    </dgm:pt>
    <dgm:pt modelId="{65C76AC9-3C19-4480-A56A-0AA89C7E4E54}" type="pres">
      <dgm:prSet presAssocID="{B91A8AAA-FD82-4239-B33B-21B9DE150679}" presName="parentLeftMargin" presStyleLbl="node1" presStyleIdx="0" presStyleCnt="3"/>
      <dgm:spPr/>
    </dgm:pt>
    <dgm:pt modelId="{9BEB8F53-B3AF-4216-AE71-E1071E7143F6}" type="pres">
      <dgm:prSet presAssocID="{B91A8AAA-FD82-4239-B33B-21B9DE150679}" presName="parentText" presStyleLbl="node1" presStyleIdx="1" presStyleCnt="3">
        <dgm:presLayoutVars>
          <dgm:chMax val="0"/>
          <dgm:bulletEnabled val="1"/>
        </dgm:presLayoutVars>
      </dgm:prSet>
      <dgm:spPr/>
    </dgm:pt>
    <dgm:pt modelId="{26DCAA59-E9D6-4227-8777-99ADF495406F}" type="pres">
      <dgm:prSet presAssocID="{B91A8AAA-FD82-4239-B33B-21B9DE150679}" presName="negativeSpace" presStyleCnt="0"/>
      <dgm:spPr/>
    </dgm:pt>
    <dgm:pt modelId="{400BAB21-4AFE-4501-8747-A16A6D53CA09}" type="pres">
      <dgm:prSet presAssocID="{B91A8AAA-FD82-4239-B33B-21B9DE150679}" presName="childText" presStyleLbl="conFgAcc1" presStyleIdx="1" presStyleCnt="3">
        <dgm:presLayoutVars>
          <dgm:bulletEnabled val="1"/>
        </dgm:presLayoutVars>
      </dgm:prSet>
      <dgm:spPr/>
    </dgm:pt>
    <dgm:pt modelId="{4F8AEB8F-B7E0-4F29-BFB5-EFFC59422B69}" type="pres">
      <dgm:prSet presAssocID="{D9B274FC-30A8-463B-A207-A62200A109D4}" presName="spaceBetweenRectangles" presStyleCnt="0"/>
      <dgm:spPr/>
    </dgm:pt>
    <dgm:pt modelId="{E305991C-E871-4B21-9417-791624F8A9AF}" type="pres">
      <dgm:prSet presAssocID="{4954B3A9-A9A6-48B1-9595-EB80BA7FF082}" presName="parentLin" presStyleCnt="0"/>
      <dgm:spPr/>
    </dgm:pt>
    <dgm:pt modelId="{F90F7C7A-5987-4B6D-90A8-E623C5D33375}" type="pres">
      <dgm:prSet presAssocID="{4954B3A9-A9A6-48B1-9595-EB80BA7FF082}" presName="parentLeftMargin" presStyleLbl="node1" presStyleIdx="1" presStyleCnt="3"/>
      <dgm:spPr/>
    </dgm:pt>
    <dgm:pt modelId="{C5DCB091-3D27-4855-934D-6C3BFB19C686}" type="pres">
      <dgm:prSet presAssocID="{4954B3A9-A9A6-48B1-9595-EB80BA7FF082}" presName="parentText" presStyleLbl="node1" presStyleIdx="2" presStyleCnt="3">
        <dgm:presLayoutVars>
          <dgm:chMax val="0"/>
          <dgm:bulletEnabled val="1"/>
        </dgm:presLayoutVars>
      </dgm:prSet>
      <dgm:spPr/>
    </dgm:pt>
    <dgm:pt modelId="{D61BD3AC-727E-47FA-8104-9159ADBF7B76}" type="pres">
      <dgm:prSet presAssocID="{4954B3A9-A9A6-48B1-9595-EB80BA7FF082}" presName="negativeSpace" presStyleCnt="0"/>
      <dgm:spPr/>
    </dgm:pt>
    <dgm:pt modelId="{B5A023B8-5871-4EC6-AEB6-EDD60A93B4E7}" type="pres">
      <dgm:prSet presAssocID="{4954B3A9-A9A6-48B1-9595-EB80BA7FF082}" presName="childText" presStyleLbl="conFgAcc1" presStyleIdx="2" presStyleCnt="3">
        <dgm:presLayoutVars>
          <dgm:bulletEnabled val="1"/>
        </dgm:presLayoutVars>
      </dgm:prSet>
      <dgm:spPr/>
    </dgm:pt>
  </dgm:ptLst>
  <dgm:cxnLst>
    <dgm:cxn modelId="{9CB84608-EEBE-410E-9ED3-578FEEC18D04}" type="presOf" srcId="{4954B3A9-A9A6-48B1-9595-EB80BA7FF082}" destId="{F90F7C7A-5987-4B6D-90A8-E623C5D33375}" srcOrd="0" destOrd="0" presId="urn:microsoft.com/office/officeart/2005/8/layout/list1"/>
    <dgm:cxn modelId="{BF01B62F-BE95-4A74-80BC-D65655AF0ADB}" type="presOf" srcId="{DAAEEAA4-6596-48BD-9F98-AA169C6D4248}" destId="{400BAB21-4AFE-4501-8747-A16A6D53CA09}" srcOrd="0" destOrd="0" presId="urn:microsoft.com/office/officeart/2005/8/layout/list1"/>
    <dgm:cxn modelId="{E03C3041-0C7C-47C8-B4ED-7B2F25F5A9F7}" srcId="{B91A8AAA-FD82-4239-B33B-21B9DE150679}" destId="{DAAEEAA4-6596-48BD-9F98-AA169C6D4248}" srcOrd="0" destOrd="0" parTransId="{F60D85CB-806C-42C2-8695-E81BB4E37A38}" sibTransId="{A78246B7-0610-437B-AD4C-707E28D420C8}"/>
    <dgm:cxn modelId="{05849172-7A6E-4BE1-9FD1-0171E837F36F}" srcId="{4973A1A6-02DB-4913-B1F7-CADC5CB1B9C1}" destId="{B91A8AAA-FD82-4239-B33B-21B9DE150679}" srcOrd="1" destOrd="0" parTransId="{0F368B95-723D-40F3-8B21-AC8F9890053D}" sibTransId="{D9B274FC-30A8-463B-A207-A62200A109D4}"/>
    <dgm:cxn modelId="{0446F252-40D5-4FF9-804D-D36575F57829}" type="presOf" srcId="{4954B3A9-A9A6-48B1-9595-EB80BA7FF082}" destId="{C5DCB091-3D27-4855-934D-6C3BFB19C686}" srcOrd="1" destOrd="0" presId="urn:microsoft.com/office/officeart/2005/8/layout/list1"/>
    <dgm:cxn modelId="{F8BD7973-B3A9-455D-B454-55225759686B}" type="presOf" srcId="{0E9CCEA2-C455-4AC7-9439-E1B59CB5D427}" destId="{B5A023B8-5871-4EC6-AEB6-EDD60A93B4E7}" srcOrd="0" destOrd="0" presId="urn:microsoft.com/office/officeart/2005/8/layout/list1"/>
    <dgm:cxn modelId="{56986774-9688-42DE-A3BC-96B8744E5E6B}" srcId="{4973A1A6-02DB-4913-B1F7-CADC5CB1B9C1}" destId="{F6B69521-9A35-4A95-8BC2-95FF46007461}" srcOrd="0" destOrd="0" parTransId="{14F311DE-5764-4371-A4D0-7C325FF8EDA7}" sibTransId="{7F5A2ED5-D265-4CED-A296-229E7CDD51F7}"/>
    <dgm:cxn modelId="{8392587B-51E5-4572-8508-C2D15DDD6E26}" type="presOf" srcId="{F6B69521-9A35-4A95-8BC2-95FF46007461}" destId="{FB4AD043-00F0-460F-9450-4A3716F3B2A6}" srcOrd="1" destOrd="0" presId="urn:microsoft.com/office/officeart/2005/8/layout/list1"/>
    <dgm:cxn modelId="{47EB547E-5166-4537-BDB7-EC093D1727B4}" srcId="{4973A1A6-02DB-4913-B1F7-CADC5CB1B9C1}" destId="{4954B3A9-A9A6-48B1-9595-EB80BA7FF082}" srcOrd="2" destOrd="0" parTransId="{479EF834-DC7F-49D1-A393-FDC741AAE5DE}" sibTransId="{1A891D31-9A33-4047-A280-1F6356B08CCB}"/>
    <dgm:cxn modelId="{1B3D4E8C-9B3F-4276-A41C-5240C04C8D72}" type="presOf" srcId="{EFA7BA98-16C9-47EF-B4DE-9773DFCE1FCB}" destId="{B22BC474-FE71-4811-A747-B1C225499626}" srcOrd="0" destOrd="0" presId="urn:microsoft.com/office/officeart/2005/8/layout/list1"/>
    <dgm:cxn modelId="{6EEC1C93-0238-437D-A388-81A3110492C6}" srcId="{F6B69521-9A35-4A95-8BC2-95FF46007461}" destId="{EFA7BA98-16C9-47EF-B4DE-9773DFCE1FCB}" srcOrd="0" destOrd="0" parTransId="{E2BD8A20-C45B-4AC0-A843-47037F7BDCE0}" sibTransId="{CF2F0A64-4E54-456A-A735-C557AB4259CC}"/>
    <dgm:cxn modelId="{2B97C096-0663-40CF-B75B-AC349297C564}" type="presOf" srcId="{F6B69521-9A35-4A95-8BC2-95FF46007461}" destId="{6A0F1034-A329-4FF2-89C2-2D34E257068A}" srcOrd="0" destOrd="0" presId="urn:microsoft.com/office/officeart/2005/8/layout/list1"/>
    <dgm:cxn modelId="{36C6899E-0024-45FE-8132-F93A634D98B5}" srcId="{4954B3A9-A9A6-48B1-9595-EB80BA7FF082}" destId="{0E9CCEA2-C455-4AC7-9439-E1B59CB5D427}" srcOrd="0" destOrd="0" parTransId="{5999B121-ABD9-4D00-9331-1AA27ED8BE0F}" sibTransId="{67F8FC8B-3941-466E-85B0-C98F3B2D3AC3}"/>
    <dgm:cxn modelId="{A26A3B9F-82B3-4D77-BB5D-E4B18EAAE691}" type="presOf" srcId="{B91A8AAA-FD82-4239-B33B-21B9DE150679}" destId="{9BEB8F53-B3AF-4216-AE71-E1071E7143F6}" srcOrd="1" destOrd="0" presId="urn:microsoft.com/office/officeart/2005/8/layout/list1"/>
    <dgm:cxn modelId="{6A180DCF-4253-4618-A9F2-486E02E462A2}" type="presOf" srcId="{4973A1A6-02DB-4913-B1F7-CADC5CB1B9C1}" destId="{B9B8339A-EA73-4CDB-A043-F253AC6CF111}" srcOrd="0" destOrd="0" presId="urn:microsoft.com/office/officeart/2005/8/layout/list1"/>
    <dgm:cxn modelId="{F03B10E7-8F70-4C15-869D-3DBFA36E4906}" type="presOf" srcId="{B91A8AAA-FD82-4239-B33B-21B9DE150679}" destId="{65C76AC9-3C19-4480-A56A-0AA89C7E4E54}" srcOrd="0" destOrd="0" presId="urn:microsoft.com/office/officeart/2005/8/layout/list1"/>
    <dgm:cxn modelId="{EED84516-6718-4109-9DAE-6C648295130C}" type="presParOf" srcId="{B9B8339A-EA73-4CDB-A043-F253AC6CF111}" destId="{F36DEC5D-BDCE-4108-96F0-680A073FC174}" srcOrd="0" destOrd="0" presId="urn:microsoft.com/office/officeart/2005/8/layout/list1"/>
    <dgm:cxn modelId="{6BD6FF0D-A62F-4BB0-80FB-152F90ED20E3}" type="presParOf" srcId="{F36DEC5D-BDCE-4108-96F0-680A073FC174}" destId="{6A0F1034-A329-4FF2-89C2-2D34E257068A}" srcOrd="0" destOrd="0" presId="urn:microsoft.com/office/officeart/2005/8/layout/list1"/>
    <dgm:cxn modelId="{777C4664-6C75-4503-AA8C-35D9009599EA}" type="presParOf" srcId="{F36DEC5D-BDCE-4108-96F0-680A073FC174}" destId="{FB4AD043-00F0-460F-9450-4A3716F3B2A6}" srcOrd="1" destOrd="0" presId="urn:microsoft.com/office/officeart/2005/8/layout/list1"/>
    <dgm:cxn modelId="{8B454354-CEB9-4BA4-AECD-9BAEC3147999}" type="presParOf" srcId="{B9B8339A-EA73-4CDB-A043-F253AC6CF111}" destId="{75BB382C-85F6-4BE7-8667-F22621C41203}" srcOrd="1" destOrd="0" presId="urn:microsoft.com/office/officeart/2005/8/layout/list1"/>
    <dgm:cxn modelId="{A7FDA8EC-F9FF-4736-8919-5F3EDF7960D8}" type="presParOf" srcId="{B9B8339A-EA73-4CDB-A043-F253AC6CF111}" destId="{B22BC474-FE71-4811-A747-B1C225499626}" srcOrd="2" destOrd="0" presId="urn:microsoft.com/office/officeart/2005/8/layout/list1"/>
    <dgm:cxn modelId="{C5CB8857-198D-4BDC-81E3-44D3875D6E0F}" type="presParOf" srcId="{B9B8339A-EA73-4CDB-A043-F253AC6CF111}" destId="{1A7C77E8-D528-4CC4-8FAD-C53FBC21418C}" srcOrd="3" destOrd="0" presId="urn:microsoft.com/office/officeart/2005/8/layout/list1"/>
    <dgm:cxn modelId="{4606550E-8CF8-4ADC-B2F1-CC5846058F59}" type="presParOf" srcId="{B9B8339A-EA73-4CDB-A043-F253AC6CF111}" destId="{9E7D01B5-C845-4E91-89F4-6BF4CEC67DB3}" srcOrd="4" destOrd="0" presId="urn:microsoft.com/office/officeart/2005/8/layout/list1"/>
    <dgm:cxn modelId="{3F72239D-D474-442B-94BD-8FA87CE5F682}" type="presParOf" srcId="{9E7D01B5-C845-4E91-89F4-6BF4CEC67DB3}" destId="{65C76AC9-3C19-4480-A56A-0AA89C7E4E54}" srcOrd="0" destOrd="0" presId="urn:microsoft.com/office/officeart/2005/8/layout/list1"/>
    <dgm:cxn modelId="{6981F6B2-CE3B-4A73-9484-84247A557FD5}" type="presParOf" srcId="{9E7D01B5-C845-4E91-89F4-6BF4CEC67DB3}" destId="{9BEB8F53-B3AF-4216-AE71-E1071E7143F6}" srcOrd="1" destOrd="0" presId="urn:microsoft.com/office/officeart/2005/8/layout/list1"/>
    <dgm:cxn modelId="{D4539836-1467-4FA4-884B-F040B5AD3194}" type="presParOf" srcId="{B9B8339A-EA73-4CDB-A043-F253AC6CF111}" destId="{26DCAA59-E9D6-4227-8777-99ADF495406F}" srcOrd="5" destOrd="0" presId="urn:microsoft.com/office/officeart/2005/8/layout/list1"/>
    <dgm:cxn modelId="{8E783F0E-2BAF-4CAA-8FE1-B8E40DF5070E}" type="presParOf" srcId="{B9B8339A-EA73-4CDB-A043-F253AC6CF111}" destId="{400BAB21-4AFE-4501-8747-A16A6D53CA09}" srcOrd="6" destOrd="0" presId="urn:microsoft.com/office/officeart/2005/8/layout/list1"/>
    <dgm:cxn modelId="{201DE093-6E84-4232-A8B2-3E2EF6624721}" type="presParOf" srcId="{B9B8339A-EA73-4CDB-A043-F253AC6CF111}" destId="{4F8AEB8F-B7E0-4F29-BFB5-EFFC59422B69}" srcOrd="7" destOrd="0" presId="urn:microsoft.com/office/officeart/2005/8/layout/list1"/>
    <dgm:cxn modelId="{A825DB82-B4E0-4D57-BE7C-7653D65CE0EE}" type="presParOf" srcId="{B9B8339A-EA73-4CDB-A043-F253AC6CF111}" destId="{E305991C-E871-4B21-9417-791624F8A9AF}" srcOrd="8" destOrd="0" presId="urn:microsoft.com/office/officeart/2005/8/layout/list1"/>
    <dgm:cxn modelId="{ECDD7D6F-84E7-4F1F-B39F-B675175E0E53}" type="presParOf" srcId="{E305991C-E871-4B21-9417-791624F8A9AF}" destId="{F90F7C7A-5987-4B6D-90A8-E623C5D33375}" srcOrd="0" destOrd="0" presId="urn:microsoft.com/office/officeart/2005/8/layout/list1"/>
    <dgm:cxn modelId="{9E63DC80-D43F-481E-9587-31FB74AAA228}" type="presParOf" srcId="{E305991C-E871-4B21-9417-791624F8A9AF}" destId="{C5DCB091-3D27-4855-934D-6C3BFB19C686}" srcOrd="1" destOrd="0" presId="urn:microsoft.com/office/officeart/2005/8/layout/list1"/>
    <dgm:cxn modelId="{610C536D-C630-4911-AF39-07A81B55E09B}" type="presParOf" srcId="{B9B8339A-EA73-4CDB-A043-F253AC6CF111}" destId="{D61BD3AC-727E-47FA-8104-9159ADBF7B76}" srcOrd="9" destOrd="0" presId="urn:microsoft.com/office/officeart/2005/8/layout/list1"/>
    <dgm:cxn modelId="{99508900-CA20-4B4E-8DC5-EBC4A5486417}" type="presParOf" srcId="{B9B8339A-EA73-4CDB-A043-F253AC6CF111}" destId="{B5A023B8-5871-4EC6-AEB6-EDD60A93B4E7}"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6.xml><?xml version="1.0" encoding="utf-8"?>
<dgm:dataModel xmlns:dgm="http://schemas.openxmlformats.org/drawingml/2006/diagram" xmlns:a="http://schemas.openxmlformats.org/drawingml/2006/main">
  <dgm:ptLst>
    <dgm:pt modelId="{A409818B-E058-4AA3-A532-0AD8468FFA4A}" type="doc">
      <dgm:prSet loTypeId="urn:microsoft.com/office/officeart/2005/8/layout/hProcess9" loCatId="process" qsTypeId="urn:microsoft.com/office/officeart/2005/8/quickstyle/simple1#8" qsCatId="simple" csTypeId="urn:microsoft.com/office/officeart/2005/8/colors/accent1_2#8" csCatId="accent1" phldr="1"/>
      <dgm:spPr/>
      <dgm:t>
        <a:bodyPr/>
        <a:lstStyle/>
        <a:p>
          <a:endParaRPr lang="en-US"/>
        </a:p>
      </dgm:t>
    </dgm:pt>
    <dgm:pt modelId="{8A56AF88-67C3-40BA-8E61-923C09EB8F4E}">
      <dgm:prSet/>
      <dgm:spPr/>
      <dgm:t>
        <a:bodyPr/>
        <a:lstStyle/>
        <a:p>
          <a:pPr algn="l" rtl="0"/>
          <a:r>
            <a:rPr lang="en-US" b="1" dirty="0"/>
            <a:t>Identify group of comparable public companies</a:t>
          </a:r>
        </a:p>
      </dgm:t>
    </dgm:pt>
    <dgm:pt modelId="{90DED265-9AD6-460D-8578-6A58DD5F3C8A}" type="parTrans" cxnId="{AB998760-A78E-4233-981C-8529E8FC4BC6}">
      <dgm:prSet/>
      <dgm:spPr/>
      <dgm:t>
        <a:bodyPr/>
        <a:lstStyle/>
        <a:p>
          <a:endParaRPr lang="en-US"/>
        </a:p>
      </dgm:t>
    </dgm:pt>
    <dgm:pt modelId="{89F963C7-E113-4DAF-8432-A382E2ED712E}" type="sibTrans" cxnId="{AB998760-A78E-4233-981C-8529E8FC4BC6}">
      <dgm:prSet/>
      <dgm:spPr/>
      <dgm:t>
        <a:bodyPr/>
        <a:lstStyle/>
        <a:p>
          <a:endParaRPr lang="en-US"/>
        </a:p>
      </dgm:t>
    </dgm:pt>
    <dgm:pt modelId="{2211CDC0-A800-41AF-BD71-D43E74B873E0}">
      <dgm:prSet/>
      <dgm:spPr/>
      <dgm:t>
        <a:bodyPr/>
        <a:lstStyle/>
        <a:p>
          <a:pPr algn="l" rtl="0"/>
          <a:r>
            <a:rPr lang="en-US" b="1" dirty="0"/>
            <a:t>Derive pricing multiples for the guideline companies</a:t>
          </a:r>
        </a:p>
      </dgm:t>
    </dgm:pt>
    <dgm:pt modelId="{36A4F3C2-D4A4-42FD-8672-DC564D1D68FB}" type="parTrans" cxnId="{B995C45A-0193-460D-BD7A-FD7144BAFA2D}">
      <dgm:prSet/>
      <dgm:spPr/>
      <dgm:t>
        <a:bodyPr/>
        <a:lstStyle/>
        <a:p>
          <a:endParaRPr lang="en-US"/>
        </a:p>
      </dgm:t>
    </dgm:pt>
    <dgm:pt modelId="{908308A2-AB14-4D4B-86A0-27F4146E0E8F}" type="sibTrans" cxnId="{B995C45A-0193-460D-BD7A-FD7144BAFA2D}">
      <dgm:prSet/>
      <dgm:spPr/>
      <dgm:t>
        <a:bodyPr/>
        <a:lstStyle/>
        <a:p>
          <a:endParaRPr lang="en-US"/>
        </a:p>
      </dgm:t>
    </dgm:pt>
    <dgm:pt modelId="{48697DED-64AE-441E-A1B6-AFD44931DCEB}">
      <dgm:prSet/>
      <dgm:spPr/>
      <dgm:t>
        <a:bodyPr/>
        <a:lstStyle/>
        <a:p>
          <a:pPr algn="l" rtl="0"/>
          <a:r>
            <a:rPr lang="en-US" b="1" dirty="0"/>
            <a:t>Adjust pricing multiples for relative risk and growth prospects</a:t>
          </a:r>
        </a:p>
      </dgm:t>
    </dgm:pt>
    <dgm:pt modelId="{B7C8AC99-1951-4C2E-817E-057E64B2DF1D}" type="parTrans" cxnId="{9812C8CE-BD92-4F65-AACB-ED85D1730697}">
      <dgm:prSet/>
      <dgm:spPr/>
      <dgm:t>
        <a:bodyPr/>
        <a:lstStyle/>
        <a:p>
          <a:endParaRPr lang="en-US"/>
        </a:p>
      </dgm:t>
    </dgm:pt>
    <dgm:pt modelId="{E7C09020-A903-4648-8E52-121788245000}" type="sibTrans" cxnId="{9812C8CE-BD92-4F65-AACB-ED85D1730697}">
      <dgm:prSet/>
      <dgm:spPr/>
      <dgm:t>
        <a:bodyPr/>
        <a:lstStyle/>
        <a:p>
          <a:endParaRPr lang="en-US"/>
        </a:p>
      </dgm:t>
    </dgm:pt>
    <dgm:pt modelId="{354F302F-5A50-490B-B21B-13759374EC05}" type="pres">
      <dgm:prSet presAssocID="{A409818B-E058-4AA3-A532-0AD8468FFA4A}" presName="CompostProcess" presStyleCnt="0">
        <dgm:presLayoutVars>
          <dgm:dir/>
          <dgm:resizeHandles val="exact"/>
        </dgm:presLayoutVars>
      </dgm:prSet>
      <dgm:spPr/>
    </dgm:pt>
    <dgm:pt modelId="{0D420E7E-B220-437A-B28E-3C12064D5960}" type="pres">
      <dgm:prSet presAssocID="{A409818B-E058-4AA3-A532-0AD8468FFA4A}" presName="arrow" presStyleLbl="bgShp" presStyleIdx="0" presStyleCnt="1"/>
      <dgm:spPr/>
    </dgm:pt>
    <dgm:pt modelId="{5DBBBC86-7B4A-4289-924D-ED8B03D0ABD9}" type="pres">
      <dgm:prSet presAssocID="{A409818B-E058-4AA3-A532-0AD8468FFA4A}" presName="linearProcess" presStyleCnt="0"/>
      <dgm:spPr/>
    </dgm:pt>
    <dgm:pt modelId="{315A61B9-817C-4B88-8888-BD47FCB2B5B7}" type="pres">
      <dgm:prSet presAssocID="{8A56AF88-67C3-40BA-8E61-923C09EB8F4E}" presName="textNode" presStyleLbl="node1" presStyleIdx="0" presStyleCnt="3">
        <dgm:presLayoutVars>
          <dgm:bulletEnabled val="1"/>
        </dgm:presLayoutVars>
      </dgm:prSet>
      <dgm:spPr/>
    </dgm:pt>
    <dgm:pt modelId="{F0314E87-3612-4C44-BA10-5664191FB19B}" type="pres">
      <dgm:prSet presAssocID="{89F963C7-E113-4DAF-8432-A382E2ED712E}" presName="sibTrans" presStyleCnt="0"/>
      <dgm:spPr/>
    </dgm:pt>
    <dgm:pt modelId="{9164D4ED-8232-4A40-90CE-E893BC1B989D}" type="pres">
      <dgm:prSet presAssocID="{2211CDC0-A800-41AF-BD71-D43E74B873E0}" presName="textNode" presStyleLbl="node1" presStyleIdx="1" presStyleCnt="3">
        <dgm:presLayoutVars>
          <dgm:bulletEnabled val="1"/>
        </dgm:presLayoutVars>
      </dgm:prSet>
      <dgm:spPr/>
    </dgm:pt>
    <dgm:pt modelId="{0B7A364E-6E52-40FE-A83B-40CC5FA08D92}" type="pres">
      <dgm:prSet presAssocID="{908308A2-AB14-4D4B-86A0-27F4146E0E8F}" presName="sibTrans" presStyleCnt="0"/>
      <dgm:spPr/>
    </dgm:pt>
    <dgm:pt modelId="{B6B50884-5B6B-472D-8F78-0AADEA8D62FA}" type="pres">
      <dgm:prSet presAssocID="{48697DED-64AE-441E-A1B6-AFD44931DCEB}" presName="textNode" presStyleLbl="node1" presStyleIdx="2" presStyleCnt="3">
        <dgm:presLayoutVars>
          <dgm:bulletEnabled val="1"/>
        </dgm:presLayoutVars>
      </dgm:prSet>
      <dgm:spPr/>
    </dgm:pt>
  </dgm:ptLst>
  <dgm:cxnLst>
    <dgm:cxn modelId="{AB998760-A78E-4233-981C-8529E8FC4BC6}" srcId="{A409818B-E058-4AA3-A532-0AD8468FFA4A}" destId="{8A56AF88-67C3-40BA-8E61-923C09EB8F4E}" srcOrd="0" destOrd="0" parTransId="{90DED265-9AD6-460D-8578-6A58DD5F3C8A}" sibTransId="{89F963C7-E113-4DAF-8432-A382E2ED712E}"/>
    <dgm:cxn modelId="{DD7DD362-1CF5-4B25-A7A2-BF5952FBA2C4}" type="presOf" srcId="{48697DED-64AE-441E-A1B6-AFD44931DCEB}" destId="{B6B50884-5B6B-472D-8F78-0AADEA8D62FA}" srcOrd="0" destOrd="0" presId="urn:microsoft.com/office/officeart/2005/8/layout/hProcess9"/>
    <dgm:cxn modelId="{B995C45A-0193-460D-BD7A-FD7144BAFA2D}" srcId="{A409818B-E058-4AA3-A532-0AD8468FFA4A}" destId="{2211CDC0-A800-41AF-BD71-D43E74B873E0}" srcOrd="1" destOrd="0" parTransId="{36A4F3C2-D4A4-42FD-8672-DC564D1D68FB}" sibTransId="{908308A2-AB14-4D4B-86A0-27F4146E0E8F}"/>
    <dgm:cxn modelId="{241A44B7-0DF0-470C-900B-31FDC16FB1C6}" type="presOf" srcId="{A409818B-E058-4AA3-A532-0AD8468FFA4A}" destId="{354F302F-5A50-490B-B21B-13759374EC05}" srcOrd="0" destOrd="0" presId="urn:microsoft.com/office/officeart/2005/8/layout/hProcess9"/>
    <dgm:cxn modelId="{0BB78FC4-4BA1-4005-90A7-52D12A12616D}" type="presOf" srcId="{2211CDC0-A800-41AF-BD71-D43E74B873E0}" destId="{9164D4ED-8232-4A40-90CE-E893BC1B989D}" srcOrd="0" destOrd="0" presId="urn:microsoft.com/office/officeart/2005/8/layout/hProcess9"/>
    <dgm:cxn modelId="{9812C8CE-BD92-4F65-AACB-ED85D1730697}" srcId="{A409818B-E058-4AA3-A532-0AD8468FFA4A}" destId="{48697DED-64AE-441E-A1B6-AFD44931DCEB}" srcOrd="2" destOrd="0" parTransId="{B7C8AC99-1951-4C2E-817E-057E64B2DF1D}" sibTransId="{E7C09020-A903-4648-8E52-121788245000}"/>
    <dgm:cxn modelId="{B03A73CF-C0E3-4CFF-8203-A2C0CA89FA1B}" type="presOf" srcId="{8A56AF88-67C3-40BA-8E61-923C09EB8F4E}" destId="{315A61B9-817C-4B88-8888-BD47FCB2B5B7}" srcOrd="0" destOrd="0" presId="urn:microsoft.com/office/officeart/2005/8/layout/hProcess9"/>
    <dgm:cxn modelId="{56490D11-997D-4803-865F-D5E9FD109C28}" type="presParOf" srcId="{354F302F-5A50-490B-B21B-13759374EC05}" destId="{0D420E7E-B220-437A-B28E-3C12064D5960}" srcOrd="0" destOrd="0" presId="urn:microsoft.com/office/officeart/2005/8/layout/hProcess9"/>
    <dgm:cxn modelId="{BD11058D-594F-41BE-9D00-74D4B8A909A1}" type="presParOf" srcId="{354F302F-5A50-490B-B21B-13759374EC05}" destId="{5DBBBC86-7B4A-4289-924D-ED8B03D0ABD9}" srcOrd="1" destOrd="0" presId="urn:microsoft.com/office/officeart/2005/8/layout/hProcess9"/>
    <dgm:cxn modelId="{9B08431A-D750-44DB-9E1B-295DCEDEF21F}" type="presParOf" srcId="{5DBBBC86-7B4A-4289-924D-ED8B03D0ABD9}" destId="{315A61B9-817C-4B88-8888-BD47FCB2B5B7}" srcOrd="0" destOrd="0" presId="urn:microsoft.com/office/officeart/2005/8/layout/hProcess9"/>
    <dgm:cxn modelId="{7CCBA029-EEA1-4D04-91E2-528EC7E52922}" type="presParOf" srcId="{5DBBBC86-7B4A-4289-924D-ED8B03D0ABD9}" destId="{F0314E87-3612-4C44-BA10-5664191FB19B}" srcOrd="1" destOrd="0" presId="urn:microsoft.com/office/officeart/2005/8/layout/hProcess9"/>
    <dgm:cxn modelId="{9C684AC0-38A2-47B2-90A8-33EFF23421C0}" type="presParOf" srcId="{5DBBBC86-7B4A-4289-924D-ED8B03D0ABD9}" destId="{9164D4ED-8232-4A40-90CE-E893BC1B989D}" srcOrd="2" destOrd="0" presId="urn:microsoft.com/office/officeart/2005/8/layout/hProcess9"/>
    <dgm:cxn modelId="{3B72354D-7A10-43EF-88DE-BBD939C26349}" type="presParOf" srcId="{5DBBBC86-7B4A-4289-924D-ED8B03D0ABD9}" destId="{0B7A364E-6E52-40FE-A83B-40CC5FA08D92}" srcOrd="3" destOrd="0" presId="urn:microsoft.com/office/officeart/2005/8/layout/hProcess9"/>
    <dgm:cxn modelId="{D051E6FF-3FD7-4DEA-9DDE-C553CF6E800C}" type="presParOf" srcId="{5DBBBC86-7B4A-4289-924D-ED8B03D0ABD9}" destId="{B6B50884-5B6B-472D-8F78-0AADEA8D62FA}"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7.xml><?xml version="1.0" encoding="utf-8"?>
<dgm:dataModel xmlns:dgm="http://schemas.openxmlformats.org/drawingml/2006/diagram" xmlns:a="http://schemas.openxmlformats.org/drawingml/2006/main">
  <dgm:ptLst>
    <dgm:pt modelId="{8BB276C5-B15E-45B6-B30D-0702FC06B5E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73194CD0-03C5-426B-9A7E-DC5FFB22EEC9}">
      <dgm:prSet custT="1"/>
      <dgm:spPr/>
      <dgm:t>
        <a:bodyPr/>
        <a:lstStyle/>
        <a:p>
          <a:pPr algn="l" rtl="0"/>
          <a:r>
            <a:rPr lang="en-US" sz="2400" b="1" dirty="0"/>
            <a:t>Most relevant for valuing the controlling interest in a private company</a:t>
          </a:r>
          <a:endParaRPr lang="en-US" sz="2400" dirty="0"/>
        </a:p>
      </dgm:t>
    </dgm:pt>
    <dgm:pt modelId="{EDA932E9-7BB1-4F52-A1CD-292501ED8009}" type="parTrans" cxnId="{642B4BDA-9B94-448C-B7DA-E1E874D1E156}">
      <dgm:prSet/>
      <dgm:spPr/>
      <dgm:t>
        <a:bodyPr/>
        <a:lstStyle/>
        <a:p>
          <a:endParaRPr lang="en-US"/>
        </a:p>
      </dgm:t>
    </dgm:pt>
    <dgm:pt modelId="{EC99E8FC-AC2C-40D0-AD9A-2A89E0D3B0AD}" type="sibTrans" cxnId="{642B4BDA-9B94-448C-B7DA-E1E874D1E156}">
      <dgm:prSet/>
      <dgm:spPr/>
      <dgm:t>
        <a:bodyPr/>
        <a:lstStyle/>
        <a:p>
          <a:endParaRPr lang="en-US"/>
        </a:p>
      </dgm:t>
    </dgm:pt>
    <dgm:pt modelId="{0A12A721-6E29-4AE9-AB86-D2F0AB890EF3}">
      <dgm:prSet custT="1"/>
      <dgm:spPr/>
      <dgm:t>
        <a:bodyPr/>
        <a:lstStyle/>
        <a:p>
          <a:pPr algn="l" rtl="0"/>
          <a:r>
            <a:rPr lang="en-US" sz="2400" b="1" dirty="0"/>
            <a:t>Transaction data based on public filings by parties to the transaction or from certain transaction databases</a:t>
          </a:r>
        </a:p>
      </dgm:t>
    </dgm:pt>
    <dgm:pt modelId="{0A05AB2A-9B5B-41C9-A5C6-072195CF2DEC}" type="parTrans" cxnId="{738E7B26-88CD-41E2-ABEE-099665DAF8D5}">
      <dgm:prSet/>
      <dgm:spPr/>
      <dgm:t>
        <a:bodyPr/>
        <a:lstStyle/>
        <a:p>
          <a:endParaRPr lang="en-US"/>
        </a:p>
      </dgm:t>
    </dgm:pt>
    <dgm:pt modelId="{6B0958FD-4AEA-44B1-AACF-9E3081B8FC91}" type="sibTrans" cxnId="{738E7B26-88CD-41E2-ABEE-099665DAF8D5}">
      <dgm:prSet/>
      <dgm:spPr/>
      <dgm:t>
        <a:bodyPr/>
        <a:lstStyle/>
        <a:p>
          <a:endParaRPr lang="en-US"/>
        </a:p>
      </dgm:t>
    </dgm:pt>
    <dgm:pt modelId="{AD808364-5DAA-4B3C-AC2D-2EA154EEE0F9}">
      <dgm:prSet custT="1"/>
      <dgm:spPr/>
      <dgm:t>
        <a:bodyPr/>
        <a:lstStyle/>
        <a:p>
          <a:pPr algn="l" rtl="0"/>
          <a:r>
            <a:rPr lang="en-US" sz="2400" b="1" dirty="0"/>
            <a:t>Factors to consider in assessing pricing multiples:</a:t>
          </a:r>
        </a:p>
      </dgm:t>
    </dgm:pt>
    <dgm:pt modelId="{AE808BC7-EB51-4E31-9F5F-E0F13D7AC76F}" type="parTrans" cxnId="{600856D8-70E5-4FF3-9971-2CD9AA568BBB}">
      <dgm:prSet/>
      <dgm:spPr/>
      <dgm:t>
        <a:bodyPr/>
        <a:lstStyle/>
        <a:p>
          <a:endParaRPr lang="en-US"/>
        </a:p>
      </dgm:t>
    </dgm:pt>
    <dgm:pt modelId="{CBCA09D4-20AE-46CC-B33E-D69067348C1D}" type="sibTrans" cxnId="{600856D8-70E5-4FF3-9971-2CD9AA568BBB}">
      <dgm:prSet/>
      <dgm:spPr/>
      <dgm:t>
        <a:bodyPr/>
        <a:lstStyle/>
        <a:p>
          <a:endParaRPr lang="en-US"/>
        </a:p>
      </dgm:t>
    </dgm:pt>
    <dgm:pt modelId="{EAB25BCD-86F8-4CA1-AB61-D0DA42E1FF28}">
      <dgm:prSet custT="1"/>
      <dgm:spPr/>
      <dgm:t>
        <a:bodyPr/>
        <a:lstStyle/>
        <a:p>
          <a:pPr rtl="0"/>
          <a:r>
            <a:rPr lang="en-US" sz="1600" b="1" dirty="0"/>
            <a:t>Synergies</a:t>
          </a:r>
        </a:p>
      </dgm:t>
    </dgm:pt>
    <dgm:pt modelId="{865013D6-0484-4561-8B74-F95AF29B72D1}" type="parTrans" cxnId="{3DE7FF43-3F0F-439C-8134-4EB8AE9024E6}">
      <dgm:prSet/>
      <dgm:spPr/>
      <dgm:t>
        <a:bodyPr/>
        <a:lstStyle/>
        <a:p>
          <a:endParaRPr lang="en-US"/>
        </a:p>
      </dgm:t>
    </dgm:pt>
    <dgm:pt modelId="{B96C5F6D-9343-4FA8-9D09-6325F37EE1CE}" type="sibTrans" cxnId="{3DE7FF43-3F0F-439C-8134-4EB8AE9024E6}">
      <dgm:prSet/>
      <dgm:spPr/>
      <dgm:t>
        <a:bodyPr/>
        <a:lstStyle/>
        <a:p>
          <a:endParaRPr lang="en-US"/>
        </a:p>
      </dgm:t>
    </dgm:pt>
    <dgm:pt modelId="{54FB39A8-B0CC-4A54-B640-2473D988F286}">
      <dgm:prSet custT="1"/>
      <dgm:spPr/>
      <dgm:t>
        <a:bodyPr/>
        <a:lstStyle/>
        <a:p>
          <a:pPr rtl="0"/>
          <a:r>
            <a:rPr lang="en-US" sz="1600" b="1" dirty="0"/>
            <a:t>Contingent consideration</a:t>
          </a:r>
        </a:p>
      </dgm:t>
    </dgm:pt>
    <dgm:pt modelId="{1491B101-24BC-4088-8B8D-FA696174E68F}" type="parTrans" cxnId="{AFAC1032-0D12-4693-950B-AFE3CC704938}">
      <dgm:prSet/>
      <dgm:spPr/>
      <dgm:t>
        <a:bodyPr/>
        <a:lstStyle/>
        <a:p>
          <a:endParaRPr lang="en-US"/>
        </a:p>
      </dgm:t>
    </dgm:pt>
    <dgm:pt modelId="{32A7D0F1-44F8-4479-B94B-910F70BA247F}" type="sibTrans" cxnId="{AFAC1032-0D12-4693-950B-AFE3CC704938}">
      <dgm:prSet/>
      <dgm:spPr/>
      <dgm:t>
        <a:bodyPr/>
        <a:lstStyle/>
        <a:p>
          <a:endParaRPr lang="en-US"/>
        </a:p>
      </dgm:t>
    </dgm:pt>
    <dgm:pt modelId="{DA0794D6-B98F-4579-854A-49F640C1B67B}">
      <dgm:prSet custT="1"/>
      <dgm:spPr/>
      <dgm:t>
        <a:bodyPr/>
        <a:lstStyle/>
        <a:p>
          <a:pPr rtl="0"/>
          <a:r>
            <a:rPr lang="en-US" sz="1600" b="1" dirty="0"/>
            <a:t>Noncash consideration</a:t>
          </a:r>
        </a:p>
      </dgm:t>
    </dgm:pt>
    <dgm:pt modelId="{8A682E96-AC73-474F-A7C2-44FEAF4D9394}" type="parTrans" cxnId="{35343749-544B-483B-B87C-AFF82C3D2E5B}">
      <dgm:prSet/>
      <dgm:spPr/>
      <dgm:t>
        <a:bodyPr/>
        <a:lstStyle/>
        <a:p>
          <a:endParaRPr lang="en-US"/>
        </a:p>
      </dgm:t>
    </dgm:pt>
    <dgm:pt modelId="{A633E3F3-68DD-47E3-AB49-F0793A2CCA19}" type="sibTrans" cxnId="{35343749-544B-483B-B87C-AFF82C3D2E5B}">
      <dgm:prSet/>
      <dgm:spPr/>
      <dgm:t>
        <a:bodyPr/>
        <a:lstStyle/>
        <a:p>
          <a:endParaRPr lang="en-US"/>
        </a:p>
      </dgm:t>
    </dgm:pt>
    <dgm:pt modelId="{3B33B16E-B214-4F33-B34B-201A402648A0}">
      <dgm:prSet custT="1"/>
      <dgm:spPr/>
      <dgm:t>
        <a:bodyPr/>
        <a:lstStyle/>
        <a:p>
          <a:pPr rtl="0"/>
          <a:r>
            <a:rPr lang="en-US" sz="1600" b="1" dirty="0"/>
            <a:t>Availability of transactions</a:t>
          </a:r>
        </a:p>
      </dgm:t>
    </dgm:pt>
    <dgm:pt modelId="{45A2D65D-2F04-4DCB-AB03-B1E1BB87F3EA}" type="parTrans" cxnId="{00FBB561-F9BF-48DE-AF8F-BBAD6B235C63}">
      <dgm:prSet/>
      <dgm:spPr/>
      <dgm:t>
        <a:bodyPr/>
        <a:lstStyle/>
        <a:p>
          <a:endParaRPr lang="en-US"/>
        </a:p>
      </dgm:t>
    </dgm:pt>
    <dgm:pt modelId="{662E8C91-C0A5-4DFC-9891-95250DF0041A}" type="sibTrans" cxnId="{00FBB561-F9BF-48DE-AF8F-BBAD6B235C63}">
      <dgm:prSet/>
      <dgm:spPr/>
      <dgm:t>
        <a:bodyPr/>
        <a:lstStyle/>
        <a:p>
          <a:endParaRPr lang="en-US"/>
        </a:p>
      </dgm:t>
    </dgm:pt>
    <dgm:pt modelId="{1D38B7D6-D885-49A8-84E2-BFD9CE5A1B74}">
      <dgm:prSet custT="1"/>
      <dgm:spPr/>
      <dgm:t>
        <a:bodyPr/>
        <a:lstStyle/>
        <a:p>
          <a:pPr rtl="0"/>
          <a:r>
            <a:rPr lang="en-US" sz="1600" b="1" dirty="0"/>
            <a:t>Changes between transaction and valuation dates</a:t>
          </a:r>
        </a:p>
      </dgm:t>
    </dgm:pt>
    <dgm:pt modelId="{D16897F1-DA26-40A9-9B3C-1CBE08F7F8EC}" type="parTrans" cxnId="{247C121E-8341-4EB5-A928-286A2CEAE076}">
      <dgm:prSet/>
      <dgm:spPr/>
      <dgm:t>
        <a:bodyPr/>
        <a:lstStyle/>
        <a:p>
          <a:endParaRPr lang="en-US"/>
        </a:p>
      </dgm:t>
    </dgm:pt>
    <dgm:pt modelId="{F8550D4A-1C77-49AF-9272-7607AEE63F8C}" type="sibTrans" cxnId="{247C121E-8341-4EB5-A928-286A2CEAE076}">
      <dgm:prSet/>
      <dgm:spPr/>
      <dgm:t>
        <a:bodyPr/>
        <a:lstStyle/>
        <a:p>
          <a:endParaRPr lang="en-US"/>
        </a:p>
      </dgm:t>
    </dgm:pt>
    <dgm:pt modelId="{FED107ED-87F9-4751-9D6F-240E725A9A23}" type="pres">
      <dgm:prSet presAssocID="{8BB276C5-B15E-45B6-B30D-0702FC06B5E7}" presName="Name0" presStyleCnt="0">
        <dgm:presLayoutVars>
          <dgm:dir/>
          <dgm:animLvl val="lvl"/>
          <dgm:resizeHandles val="exact"/>
        </dgm:presLayoutVars>
      </dgm:prSet>
      <dgm:spPr/>
    </dgm:pt>
    <dgm:pt modelId="{F8D06A81-2F87-4302-9AEA-4AF5D19B28D3}" type="pres">
      <dgm:prSet presAssocID="{73194CD0-03C5-426B-9A7E-DC5FFB22EEC9}" presName="linNode" presStyleCnt="0"/>
      <dgm:spPr/>
    </dgm:pt>
    <dgm:pt modelId="{D3D5CF9E-D2B0-433E-B142-DDB744547457}" type="pres">
      <dgm:prSet presAssocID="{73194CD0-03C5-426B-9A7E-DC5FFB22EEC9}" presName="parentText" presStyleLbl="node1" presStyleIdx="0" presStyleCnt="3" custScaleX="277778" custScaleY="63960" custLinFactNeighborX="2505" custLinFactNeighborY="-152">
        <dgm:presLayoutVars>
          <dgm:chMax val="1"/>
          <dgm:bulletEnabled val="1"/>
        </dgm:presLayoutVars>
      </dgm:prSet>
      <dgm:spPr/>
    </dgm:pt>
    <dgm:pt modelId="{60EA0581-29EC-4FB5-AFCB-EA6DDCF6E4FF}" type="pres">
      <dgm:prSet presAssocID="{EC99E8FC-AC2C-40D0-AD9A-2A89E0D3B0AD}" presName="sp" presStyleCnt="0"/>
      <dgm:spPr/>
    </dgm:pt>
    <dgm:pt modelId="{70C8FCE2-BAE6-4C68-80DD-F6996C291D7C}" type="pres">
      <dgm:prSet presAssocID="{0A12A721-6E29-4AE9-AB86-D2F0AB890EF3}" presName="linNode" presStyleCnt="0"/>
      <dgm:spPr/>
    </dgm:pt>
    <dgm:pt modelId="{9141668D-A728-42C0-941D-9FC9821A9ACC}" type="pres">
      <dgm:prSet presAssocID="{0A12A721-6E29-4AE9-AB86-D2F0AB890EF3}" presName="parentText" presStyleLbl="node1" presStyleIdx="1" presStyleCnt="3" custScaleX="277778" custScaleY="59638" custLinFactNeighborY="-1717">
        <dgm:presLayoutVars>
          <dgm:chMax val="1"/>
          <dgm:bulletEnabled val="1"/>
        </dgm:presLayoutVars>
      </dgm:prSet>
      <dgm:spPr/>
    </dgm:pt>
    <dgm:pt modelId="{9BB55F52-A4AB-4DD9-A042-BC442F716D06}" type="pres">
      <dgm:prSet presAssocID="{6B0958FD-4AEA-44B1-AACF-9E3081B8FC91}" presName="sp" presStyleCnt="0"/>
      <dgm:spPr/>
    </dgm:pt>
    <dgm:pt modelId="{BFC04BAA-4423-4E97-8553-E04678BD8BAF}" type="pres">
      <dgm:prSet presAssocID="{AD808364-5DAA-4B3C-AC2D-2EA154EEE0F9}" presName="linNode" presStyleCnt="0"/>
      <dgm:spPr/>
    </dgm:pt>
    <dgm:pt modelId="{7BBF2BD5-6625-4C16-B30E-9754204403DB}" type="pres">
      <dgm:prSet presAssocID="{AD808364-5DAA-4B3C-AC2D-2EA154EEE0F9}" presName="parentText" presStyleLbl="node1" presStyleIdx="2" presStyleCnt="3" custScaleX="227885" custLinFactNeighborX="-17" custLinFactNeighborY="4425">
        <dgm:presLayoutVars>
          <dgm:chMax val="1"/>
          <dgm:bulletEnabled val="1"/>
        </dgm:presLayoutVars>
      </dgm:prSet>
      <dgm:spPr/>
    </dgm:pt>
    <dgm:pt modelId="{18C5ECA2-0B54-4E6C-A82D-D7B44A23C94A}" type="pres">
      <dgm:prSet presAssocID="{AD808364-5DAA-4B3C-AC2D-2EA154EEE0F9}" presName="descendantText" presStyleLbl="alignAccFollowNode1" presStyleIdx="0" presStyleCnt="1" custScaleX="117064" custScaleY="118841">
        <dgm:presLayoutVars>
          <dgm:bulletEnabled val="1"/>
        </dgm:presLayoutVars>
      </dgm:prSet>
      <dgm:spPr/>
    </dgm:pt>
  </dgm:ptLst>
  <dgm:cxnLst>
    <dgm:cxn modelId="{4B643712-250B-441B-90BF-A882A8ABF44E}" type="presOf" srcId="{3B33B16E-B214-4F33-B34B-201A402648A0}" destId="{18C5ECA2-0B54-4E6C-A82D-D7B44A23C94A}" srcOrd="0" destOrd="3" presId="urn:microsoft.com/office/officeart/2005/8/layout/vList5"/>
    <dgm:cxn modelId="{247C121E-8341-4EB5-A928-286A2CEAE076}" srcId="{AD808364-5DAA-4B3C-AC2D-2EA154EEE0F9}" destId="{1D38B7D6-D885-49A8-84E2-BFD9CE5A1B74}" srcOrd="4" destOrd="0" parTransId="{D16897F1-DA26-40A9-9B3C-1CBE08F7F8EC}" sibTransId="{F8550D4A-1C77-49AF-9272-7607AEE63F8C}"/>
    <dgm:cxn modelId="{738E7B26-88CD-41E2-ABEE-099665DAF8D5}" srcId="{8BB276C5-B15E-45B6-B30D-0702FC06B5E7}" destId="{0A12A721-6E29-4AE9-AB86-D2F0AB890EF3}" srcOrd="1" destOrd="0" parTransId="{0A05AB2A-9B5B-41C9-A5C6-072195CF2DEC}" sibTransId="{6B0958FD-4AEA-44B1-AACF-9E3081B8FC91}"/>
    <dgm:cxn modelId="{AFAC1032-0D12-4693-950B-AFE3CC704938}" srcId="{AD808364-5DAA-4B3C-AC2D-2EA154EEE0F9}" destId="{54FB39A8-B0CC-4A54-B640-2473D988F286}" srcOrd="1" destOrd="0" parTransId="{1491B101-24BC-4088-8B8D-FA696174E68F}" sibTransId="{32A7D0F1-44F8-4479-B94B-910F70BA247F}"/>
    <dgm:cxn modelId="{37B95D3B-2FF8-4EE1-B405-ED9E5A8AAF9C}" type="presOf" srcId="{54FB39A8-B0CC-4A54-B640-2473D988F286}" destId="{18C5ECA2-0B54-4E6C-A82D-D7B44A23C94A}" srcOrd="0" destOrd="1" presId="urn:microsoft.com/office/officeart/2005/8/layout/vList5"/>
    <dgm:cxn modelId="{526D3A40-15E7-4044-8A89-9F68E050D127}" type="presOf" srcId="{73194CD0-03C5-426B-9A7E-DC5FFB22EEC9}" destId="{D3D5CF9E-D2B0-433E-B142-DDB744547457}" srcOrd="0" destOrd="0" presId="urn:microsoft.com/office/officeart/2005/8/layout/vList5"/>
    <dgm:cxn modelId="{00FBB561-F9BF-48DE-AF8F-BBAD6B235C63}" srcId="{AD808364-5DAA-4B3C-AC2D-2EA154EEE0F9}" destId="{3B33B16E-B214-4F33-B34B-201A402648A0}" srcOrd="3" destOrd="0" parTransId="{45A2D65D-2F04-4DCB-AB03-B1E1BB87F3EA}" sibTransId="{662E8C91-C0A5-4DFC-9891-95250DF0041A}"/>
    <dgm:cxn modelId="{3DE7FF43-3F0F-439C-8134-4EB8AE9024E6}" srcId="{AD808364-5DAA-4B3C-AC2D-2EA154EEE0F9}" destId="{EAB25BCD-86F8-4CA1-AB61-D0DA42E1FF28}" srcOrd="0" destOrd="0" parTransId="{865013D6-0484-4561-8B74-F95AF29B72D1}" sibTransId="{B96C5F6D-9343-4FA8-9D09-6325F37EE1CE}"/>
    <dgm:cxn modelId="{35343749-544B-483B-B87C-AFF82C3D2E5B}" srcId="{AD808364-5DAA-4B3C-AC2D-2EA154EEE0F9}" destId="{DA0794D6-B98F-4579-854A-49F640C1B67B}" srcOrd="2" destOrd="0" parTransId="{8A682E96-AC73-474F-A7C2-44FEAF4D9394}" sibTransId="{A633E3F3-68DD-47E3-AB49-F0793A2CCA19}"/>
    <dgm:cxn modelId="{F213966D-D787-430C-AC56-1FDFD4D3050D}" type="presOf" srcId="{AD808364-5DAA-4B3C-AC2D-2EA154EEE0F9}" destId="{7BBF2BD5-6625-4C16-B30E-9754204403DB}" srcOrd="0" destOrd="0" presId="urn:microsoft.com/office/officeart/2005/8/layout/vList5"/>
    <dgm:cxn modelId="{48191B50-09F0-4322-8D72-7C2A29CB41A2}" type="presOf" srcId="{0A12A721-6E29-4AE9-AB86-D2F0AB890EF3}" destId="{9141668D-A728-42C0-941D-9FC9821A9ACC}" srcOrd="0" destOrd="0" presId="urn:microsoft.com/office/officeart/2005/8/layout/vList5"/>
    <dgm:cxn modelId="{A1B0798F-37F5-47E9-965D-39F9E2E3505B}" type="presOf" srcId="{EAB25BCD-86F8-4CA1-AB61-D0DA42E1FF28}" destId="{18C5ECA2-0B54-4E6C-A82D-D7B44A23C94A}" srcOrd="0" destOrd="0" presId="urn:microsoft.com/office/officeart/2005/8/layout/vList5"/>
    <dgm:cxn modelId="{89AD42D0-AABF-4921-8B7D-18ED14244B84}" type="presOf" srcId="{1D38B7D6-D885-49A8-84E2-BFD9CE5A1B74}" destId="{18C5ECA2-0B54-4E6C-A82D-D7B44A23C94A}" srcOrd="0" destOrd="4" presId="urn:microsoft.com/office/officeart/2005/8/layout/vList5"/>
    <dgm:cxn modelId="{600856D8-70E5-4FF3-9971-2CD9AA568BBB}" srcId="{8BB276C5-B15E-45B6-B30D-0702FC06B5E7}" destId="{AD808364-5DAA-4B3C-AC2D-2EA154EEE0F9}" srcOrd="2" destOrd="0" parTransId="{AE808BC7-EB51-4E31-9F5F-E0F13D7AC76F}" sibTransId="{CBCA09D4-20AE-46CC-B33E-D69067348C1D}"/>
    <dgm:cxn modelId="{642B4BDA-9B94-448C-B7DA-E1E874D1E156}" srcId="{8BB276C5-B15E-45B6-B30D-0702FC06B5E7}" destId="{73194CD0-03C5-426B-9A7E-DC5FFB22EEC9}" srcOrd="0" destOrd="0" parTransId="{EDA932E9-7BB1-4F52-A1CD-292501ED8009}" sibTransId="{EC99E8FC-AC2C-40D0-AD9A-2A89E0D3B0AD}"/>
    <dgm:cxn modelId="{8711B1E9-CC2D-4BAF-8D59-C524765CC6D6}" type="presOf" srcId="{8BB276C5-B15E-45B6-B30D-0702FC06B5E7}" destId="{FED107ED-87F9-4751-9D6F-240E725A9A23}" srcOrd="0" destOrd="0" presId="urn:microsoft.com/office/officeart/2005/8/layout/vList5"/>
    <dgm:cxn modelId="{CFBB49ED-CBD7-460C-A51D-9722A780798D}" type="presOf" srcId="{DA0794D6-B98F-4579-854A-49F640C1B67B}" destId="{18C5ECA2-0B54-4E6C-A82D-D7B44A23C94A}" srcOrd="0" destOrd="2" presId="urn:microsoft.com/office/officeart/2005/8/layout/vList5"/>
    <dgm:cxn modelId="{DFAA12CD-55C0-4F42-BB1D-830EF64C8248}" type="presParOf" srcId="{FED107ED-87F9-4751-9D6F-240E725A9A23}" destId="{F8D06A81-2F87-4302-9AEA-4AF5D19B28D3}" srcOrd="0" destOrd="0" presId="urn:microsoft.com/office/officeart/2005/8/layout/vList5"/>
    <dgm:cxn modelId="{E83DA26B-AF7A-4981-B250-91BB0D9AEC72}" type="presParOf" srcId="{F8D06A81-2F87-4302-9AEA-4AF5D19B28D3}" destId="{D3D5CF9E-D2B0-433E-B142-DDB744547457}" srcOrd="0" destOrd="0" presId="urn:microsoft.com/office/officeart/2005/8/layout/vList5"/>
    <dgm:cxn modelId="{25EF10BB-C420-4993-9A73-DD0B86870965}" type="presParOf" srcId="{FED107ED-87F9-4751-9D6F-240E725A9A23}" destId="{60EA0581-29EC-4FB5-AFCB-EA6DDCF6E4FF}" srcOrd="1" destOrd="0" presId="urn:microsoft.com/office/officeart/2005/8/layout/vList5"/>
    <dgm:cxn modelId="{9711FBF0-CF11-4554-B40E-6C5E609E8F5E}" type="presParOf" srcId="{FED107ED-87F9-4751-9D6F-240E725A9A23}" destId="{70C8FCE2-BAE6-4C68-80DD-F6996C291D7C}" srcOrd="2" destOrd="0" presId="urn:microsoft.com/office/officeart/2005/8/layout/vList5"/>
    <dgm:cxn modelId="{C287270D-E641-4EA8-8C15-1E187B8E9E50}" type="presParOf" srcId="{70C8FCE2-BAE6-4C68-80DD-F6996C291D7C}" destId="{9141668D-A728-42C0-941D-9FC9821A9ACC}" srcOrd="0" destOrd="0" presId="urn:microsoft.com/office/officeart/2005/8/layout/vList5"/>
    <dgm:cxn modelId="{55B9BA86-C61E-468E-9B3A-76A4D9891BBA}" type="presParOf" srcId="{FED107ED-87F9-4751-9D6F-240E725A9A23}" destId="{9BB55F52-A4AB-4DD9-A042-BC442F716D06}" srcOrd="3" destOrd="0" presId="urn:microsoft.com/office/officeart/2005/8/layout/vList5"/>
    <dgm:cxn modelId="{3A271778-540F-4819-9053-343EF5E4CF8C}" type="presParOf" srcId="{FED107ED-87F9-4751-9D6F-240E725A9A23}" destId="{BFC04BAA-4423-4E97-8553-E04678BD8BAF}" srcOrd="4" destOrd="0" presId="urn:microsoft.com/office/officeart/2005/8/layout/vList5"/>
    <dgm:cxn modelId="{D60E93F8-2D8D-4671-A5F6-4F7CD218E40B}" type="presParOf" srcId="{BFC04BAA-4423-4E97-8553-E04678BD8BAF}" destId="{7BBF2BD5-6625-4C16-B30E-9754204403DB}" srcOrd="0" destOrd="0" presId="urn:microsoft.com/office/officeart/2005/8/layout/vList5"/>
    <dgm:cxn modelId="{7CE6D17C-939D-4611-9340-970844B27787}" type="presParOf" srcId="{BFC04BAA-4423-4E97-8553-E04678BD8BAF}" destId="{18C5ECA2-0B54-4E6C-A82D-D7B44A23C94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8.xml><?xml version="1.0" encoding="utf-8"?>
<dgm:dataModel xmlns:dgm="http://schemas.openxmlformats.org/drawingml/2006/diagram" xmlns:a="http://schemas.openxmlformats.org/drawingml/2006/main">
  <dgm:ptLst>
    <dgm:pt modelId="{99E654C8-C980-4A2C-9EF1-DE4199D77E33}"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0EFBCB95-13BA-484A-A701-87D7E0DFA475}">
      <dgm:prSet custT="1"/>
      <dgm:spPr/>
      <dgm:t>
        <a:bodyPr/>
        <a:lstStyle/>
        <a:p>
          <a:pPr rtl="0"/>
          <a:r>
            <a:rPr lang="en-US" sz="2400" b="1" dirty="0"/>
            <a:t>Underlying Principle</a:t>
          </a:r>
          <a:endParaRPr lang="en-US" sz="2400" dirty="0"/>
        </a:p>
      </dgm:t>
    </dgm:pt>
    <dgm:pt modelId="{F8F0AC17-DD8C-4470-BDD5-35A786C34D52}" type="parTrans" cxnId="{731EB255-D204-4315-98AE-E1D2E6353C0A}">
      <dgm:prSet/>
      <dgm:spPr/>
      <dgm:t>
        <a:bodyPr/>
        <a:lstStyle/>
        <a:p>
          <a:endParaRPr lang="en-US"/>
        </a:p>
      </dgm:t>
    </dgm:pt>
    <dgm:pt modelId="{DD1941F0-F460-49A7-A86B-9C58535596B0}" type="sibTrans" cxnId="{731EB255-D204-4315-98AE-E1D2E6353C0A}">
      <dgm:prSet/>
      <dgm:spPr/>
      <dgm:t>
        <a:bodyPr/>
        <a:lstStyle/>
        <a:p>
          <a:endParaRPr lang="en-US"/>
        </a:p>
      </dgm:t>
    </dgm:pt>
    <dgm:pt modelId="{FCE3377B-22AB-4194-97CE-6BA187AF60EB}">
      <dgm:prSet/>
      <dgm:spPr/>
      <dgm:t>
        <a:bodyPr/>
        <a:lstStyle/>
        <a:p>
          <a:pPr rtl="0"/>
          <a:r>
            <a:rPr lang="en-US" dirty="0"/>
            <a:t>Based on actual transactions in the stock of the subject company</a:t>
          </a:r>
        </a:p>
      </dgm:t>
    </dgm:pt>
    <dgm:pt modelId="{5B869EDC-3912-49A6-A24D-4819FC5D3E8E}" type="parTrans" cxnId="{EC4408B9-0DC3-4F47-8E73-DE81E433FFCA}">
      <dgm:prSet/>
      <dgm:spPr/>
      <dgm:t>
        <a:bodyPr/>
        <a:lstStyle/>
        <a:p>
          <a:endParaRPr lang="en-US"/>
        </a:p>
      </dgm:t>
    </dgm:pt>
    <dgm:pt modelId="{88D0ECBA-10DC-4E6F-A61C-8B778525CE6C}" type="sibTrans" cxnId="{EC4408B9-0DC3-4F47-8E73-DE81E433FFCA}">
      <dgm:prSet/>
      <dgm:spPr/>
      <dgm:t>
        <a:bodyPr/>
        <a:lstStyle/>
        <a:p>
          <a:endParaRPr lang="en-US"/>
        </a:p>
      </dgm:t>
    </dgm:pt>
    <dgm:pt modelId="{05EE1A2C-3F1A-49A4-96A5-5997B90BF55A}">
      <dgm:prSet/>
      <dgm:spPr/>
      <dgm:t>
        <a:bodyPr/>
        <a:lstStyle/>
        <a:p>
          <a:pPr rtl="0"/>
          <a:r>
            <a:rPr lang="en-US" dirty="0"/>
            <a:t>Based on either the actual price paid or the multiples implied from the transaction</a:t>
          </a:r>
        </a:p>
      </dgm:t>
    </dgm:pt>
    <dgm:pt modelId="{4F386847-9A21-489E-9621-13B2F8C7DA35}" type="parTrans" cxnId="{01214620-978B-4453-8549-75987F3B2A75}">
      <dgm:prSet/>
      <dgm:spPr/>
      <dgm:t>
        <a:bodyPr/>
        <a:lstStyle/>
        <a:p>
          <a:endParaRPr lang="en-US"/>
        </a:p>
      </dgm:t>
    </dgm:pt>
    <dgm:pt modelId="{2A017238-C95C-4512-9900-D64A50141880}" type="sibTrans" cxnId="{01214620-978B-4453-8549-75987F3B2A75}">
      <dgm:prSet/>
      <dgm:spPr/>
      <dgm:t>
        <a:bodyPr/>
        <a:lstStyle/>
        <a:p>
          <a:endParaRPr lang="en-US"/>
        </a:p>
      </dgm:t>
    </dgm:pt>
    <dgm:pt modelId="{D4B4D2B8-B4C3-4956-A5D2-19BC9C5A45D9}">
      <dgm:prSet/>
      <dgm:spPr/>
      <dgm:t>
        <a:bodyPr/>
        <a:lstStyle/>
        <a:p>
          <a:pPr rtl="0"/>
          <a:r>
            <a:rPr lang="en-US" dirty="0"/>
            <a:t>Most relevant when valuing the minority equity interest of a company</a:t>
          </a:r>
        </a:p>
      </dgm:t>
    </dgm:pt>
    <dgm:pt modelId="{819356C2-CB91-4DB4-9AFB-C586FE200DF3}" type="parTrans" cxnId="{2FC31744-7BA9-476D-93C9-2126A7319920}">
      <dgm:prSet/>
      <dgm:spPr/>
      <dgm:t>
        <a:bodyPr/>
        <a:lstStyle/>
        <a:p>
          <a:endParaRPr lang="en-US"/>
        </a:p>
      </dgm:t>
    </dgm:pt>
    <dgm:pt modelId="{2FC30248-DFD5-443E-9687-645B4A262BB8}" type="sibTrans" cxnId="{2FC31744-7BA9-476D-93C9-2126A7319920}">
      <dgm:prSet/>
      <dgm:spPr/>
      <dgm:t>
        <a:bodyPr/>
        <a:lstStyle/>
        <a:p>
          <a:endParaRPr lang="en-US"/>
        </a:p>
      </dgm:t>
    </dgm:pt>
    <dgm:pt modelId="{26ED57A6-B552-4861-A527-4F8D5C8FF80D}">
      <dgm:prSet custT="1"/>
      <dgm:spPr/>
      <dgm:t>
        <a:bodyPr/>
        <a:lstStyle/>
        <a:p>
          <a:pPr rtl="0"/>
          <a:r>
            <a:rPr lang="en-US" sz="2400" b="1" dirty="0"/>
            <a:t>Advantages</a:t>
          </a:r>
        </a:p>
      </dgm:t>
    </dgm:pt>
    <dgm:pt modelId="{5F3DCF8C-0C7E-45FA-A553-91DF55D65002}" type="parTrans" cxnId="{9B92A7C6-E91C-4F7E-A102-F3981C0D420F}">
      <dgm:prSet/>
      <dgm:spPr/>
      <dgm:t>
        <a:bodyPr/>
        <a:lstStyle/>
        <a:p>
          <a:endParaRPr lang="en-US"/>
        </a:p>
      </dgm:t>
    </dgm:pt>
    <dgm:pt modelId="{9E353DC3-1E3A-4E8F-B1C8-6D8FC296298B}" type="sibTrans" cxnId="{9B92A7C6-E91C-4F7E-A102-F3981C0D420F}">
      <dgm:prSet/>
      <dgm:spPr/>
      <dgm:t>
        <a:bodyPr/>
        <a:lstStyle/>
        <a:p>
          <a:endParaRPr lang="en-US"/>
        </a:p>
      </dgm:t>
    </dgm:pt>
    <dgm:pt modelId="{3F5BED0C-34CC-4A7E-9DE7-41D1148B7E1E}">
      <dgm:prSet/>
      <dgm:spPr/>
      <dgm:t>
        <a:bodyPr/>
        <a:lstStyle/>
        <a:p>
          <a:pPr rtl="0"/>
          <a:r>
            <a:rPr lang="en-US" dirty="0"/>
            <a:t>Provides the most meaningful evidence of value since it based on actual transactions in the company’s stock</a:t>
          </a:r>
        </a:p>
      </dgm:t>
    </dgm:pt>
    <dgm:pt modelId="{107BC24D-0DC4-46B8-AACD-01CED4E3EF37}" type="parTrans" cxnId="{BE5264E2-BD51-4103-B1A7-9984F629E4CA}">
      <dgm:prSet/>
      <dgm:spPr/>
      <dgm:t>
        <a:bodyPr/>
        <a:lstStyle/>
        <a:p>
          <a:endParaRPr lang="en-US"/>
        </a:p>
      </dgm:t>
    </dgm:pt>
    <dgm:pt modelId="{DB02A607-5707-4700-A0A4-7F5C903C5F4A}" type="sibTrans" cxnId="{BE5264E2-BD51-4103-B1A7-9984F629E4CA}">
      <dgm:prSet/>
      <dgm:spPr/>
      <dgm:t>
        <a:bodyPr/>
        <a:lstStyle/>
        <a:p>
          <a:endParaRPr lang="en-US"/>
        </a:p>
      </dgm:t>
    </dgm:pt>
    <dgm:pt modelId="{33DE5F33-0954-4933-977D-764FF0D12A31}">
      <dgm:prSet custT="1"/>
      <dgm:spPr/>
      <dgm:t>
        <a:bodyPr/>
        <a:lstStyle/>
        <a:p>
          <a:pPr rtl="0"/>
          <a:r>
            <a:rPr lang="en-US" sz="2400" b="1" dirty="0"/>
            <a:t>Disadvantages</a:t>
          </a:r>
        </a:p>
      </dgm:t>
    </dgm:pt>
    <dgm:pt modelId="{70BB4307-0074-4B63-8F77-6283056F3D60}" type="parTrans" cxnId="{6172B63A-36C8-4779-9BAB-1699B928E09F}">
      <dgm:prSet/>
      <dgm:spPr/>
      <dgm:t>
        <a:bodyPr/>
        <a:lstStyle/>
        <a:p>
          <a:endParaRPr lang="en-US"/>
        </a:p>
      </dgm:t>
    </dgm:pt>
    <dgm:pt modelId="{AE286351-4424-4C9E-9557-112F20DF96B0}" type="sibTrans" cxnId="{6172B63A-36C8-4779-9BAB-1699B928E09F}">
      <dgm:prSet/>
      <dgm:spPr/>
      <dgm:t>
        <a:bodyPr/>
        <a:lstStyle/>
        <a:p>
          <a:endParaRPr lang="en-US"/>
        </a:p>
      </dgm:t>
    </dgm:pt>
    <dgm:pt modelId="{AA480821-6385-4A4C-88D1-1EB352488DCF}">
      <dgm:prSet/>
      <dgm:spPr/>
      <dgm:t>
        <a:bodyPr/>
        <a:lstStyle/>
        <a:p>
          <a:pPr rtl="0"/>
          <a:r>
            <a:rPr lang="en-US" dirty="0"/>
            <a:t>It can be a less reliable method if transactions are infrequent</a:t>
          </a:r>
        </a:p>
      </dgm:t>
    </dgm:pt>
    <dgm:pt modelId="{DBF82E6B-E7BA-4FC0-AE70-5EC253DB2B09}" type="parTrans" cxnId="{030F5F18-EC46-433F-B11B-5C2A881149BC}">
      <dgm:prSet/>
      <dgm:spPr/>
      <dgm:t>
        <a:bodyPr/>
        <a:lstStyle/>
        <a:p>
          <a:endParaRPr lang="en-US"/>
        </a:p>
      </dgm:t>
    </dgm:pt>
    <dgm:pt modelId="{DEC05EE3-0F74-4174-831A-C0944B18472F}" type="sibTrans" cxnId="{030F5F18-EC46-433F-B11B-5C2A881149BC}">
      <dgm:prSet/>
      <dgm:spPr/>
      <dgm:t>
        <a:bodyPr/>
        <a:lstStyle/>
        <a:p>
          <a:endParaRPr lang="en-US"/>
        </a:p>
      </dgm:t>
    </dgm:pt>
    <dgm:pt modelId="{C4EAECC4-FD56-4328-9CBF-70A270CA0F7E}" type="pres">
      <dgm:prSet presAssocID="{99E654C8-C980-4A2C-9EF1-DE4199D77E33}" presName="linear" presStyleCnt="0">
        <dgm:presLayoutVars>
          <dgm:dir/>
          <dgm:animLvl val="lvl"/>
          <dgm:resizeHandles val="exact"/>
        </dgm:presLayoutVars>
      </dgm:prSet>
      <dgm:spPr/>
    </dgm:pt>
    <dgm:pt modelId="{41025176-909D-413B-9727-472BC76D7A13}" type="pres">
      <dgm:prSet presAssocID="{0EFBCB95-13BA-484A-A701-87D7E0DFA475}" presName="parentLin" presStyleCnt="0"/>
      <dgm:spPr/>
    </dgm:pt>
    <dgm:pt modelId="{130B5519-C48E-4174-8D89-0510F12ABC29}" type="pres">
      <dgm:prSet presAssocID="{0EFBCB95-13BA-484A-A701-87D7E0DFA475}" presName="parentLeftMargin" presStyleLbl="node1" presStyleIdx="0" presStyleCnt="3"/>
      <dgm:spPr/>
    </dgm:pt>
    <dgm:pt modelId="{31ED835B-20BE-46D4-8C0D-69E06079A9C1}" type="pres">
      <dgm:prSet presAssocID="{0EFBCB95-13BA-484A-A701-87D7E0DFA475}" presName="parentText" presStyleLbl="node1" presStyleIdx="0" presStyleCnt="3">
        <dgm:presLayoutVars>
          <dgm:chMax val="0"/>
          <dgm:bulletEnabled val="1"/>
        </dgm:presLayoutVars>
      </dgm:prSet>
      <dgm:spPr/>
    </dgm:pt>
    <dgm:pt modelId="{3341C8EB-E7DA-482B-8AA3-35DEC1C703F7}" type="pres">
      <dgm:prSet presAssocID="{0EFBCB95-13BA-484A-A701-87D7E0DFA475}" presName="negativeSpace" presStyleCnt="0"/>
      <dgm:spPr/>
    </dgm:pt>
    <dgm:pt modelId="{A6101510-CAB8-4361-B679-07FF6575186F}" type="pres">
      <dgm:prSet presAssocID="{0EFBCB95-13BA-484A-A701-87D7E0DFA475}" presName="childText" presStyleLbl="conFgAcc1" presStyleIdx="0" presStyleCnt="3">
        <dgm:presLayoutVars>
          <dgm:bulletEnabled val="1"/>
        </dgm:presLayoutVars>
      </dgm:prSet>
      <dgm:spPr/>
    </dgm:pt>
    <dgm:pt modelId="{A4448B05-CE10-4810-8A3F-2668C4F016B9}" type="pres">
      <dgm:prSet presAssocID="{DD1941F0-F460-49A7-A86B-9C58535596B0}" presName="spaceBetweenRectangles" presStyleCnt="0"/>
      <dgm:spPr/>
    </dgm:pt>
    <dgm:pt modelId="{4361D19C-9888-42C1-8671-7E94F5BFF53A}" type="pres">
      <dgm:prSet presAssocID="{26ED57A6-B552-4861-A527-4F8D5C8FF80D}" presName="parentLin" presStyleCnt="0"/>
      <dgm:spPr/>
    </dgm:pt>
    <dgm:pt modelId="{9516B4A7-F549-48DE-8A95-9EB045431DF8}" type="pres">
      <dgm:prSet presAssocID="{26ED57A6-B552-4861-A527-4F8D5C8FF80D}" presName="parentLeftMargin" presStyleLbl="node1" presStyleIdx="0" presStyleCnt="3"/>
      <dgm:spPr/>
    </dgm:pt>
    <dgm:pt modelId="{1B3CADFE-77DF-4F71-8A45-C2BB88D16131}" type="pres">
      <dgm:prSet presAssocID="{26ED57A6-B552-4861-A527-4F8D5C8FF80D}" presName="parentText" presStyleLbl="node1" presStyleIdx="1" presStyleCnt="3">
        <dgm:presLayoutVars>
          <dgm:chMax val="0"/>
          <dgm:bulletEnabled val="1"/>
        </dgm:presLayoutVars>
      </dgm:prSet>
      <dgm:spPr/>
    </dgm:pt>
    <dgm:pt modelId="{DE3B493C-5B67-44BB-AE1C-E7F47FF86B24}" type="pres">
      <dgm:prSet presAssocID="{26ED57A6-B552-4861-A527-4F8D5C8FF80D}" presName="negativeSpace" presStyleCnt="0"/>
      <dgm:spPr/>
    </dgm:pt>
    <dgm:pt modelId="{C7A9C210-6680-4CE1-A55E-5A922B783180}" type="pres">
      <dgm:prSet presAssocID="{26ED57A6-B552-4861-A527-4F8D5C8FF80D}" presName="childText" presStyleLbl="conFgAcc1" presStyleIdx="1" presStyleCnt="3">
        <dgm:presLayoutVars>
          <dgm:bulletEnabled val="1"/>
        </dgm:presLayoutVars>
      </dgm:prSet>
      <dgm:spPr/>
    </dgm:pt>
    <dgm:pt modelId="{47FDD2E5-3C4B-43DE-B930-932303F513D0}" type="pres">
      <dgm:prSet presAssocID="{9E353DC3-1E3A-4E8F-B1C8-6D8FC296298B}" presName="spaceBetweenRectangles" presStyleCnt="0"/>
      <dgm:spPr/>
    </dgm:pt>
    <dgm:pt modelId="{21894734-60B3-45BD-A36F-34E2A64C9E60}" type="pres">
      <dgm:prSet presAssocID="{33DE5F33-0954-4933-977D-764FF0D12A31}" presName="parentLin" presStyleCnt="0"/>
      <dgm:spPr/>
    </dgm:pt>
    <dgm:pt modelId="{546D6B09-A566-405D-B3DE-FC0E5FF01818}" type="pres">
      <dgm:prSet presAssocID="{33DE5F33-0954-4933-977D-764FF0D12A31}" presName="parentLeftMargin" presStyleLbl="node1" presStyleIdx="1" presStyleCnt="3"/>
      <dgm:spPr/>
    </dgm:pt>
    <dgm:pt modelId="{0F715B89-30B1-42BC-B1E8-94089BABC05E}" type="pres">
      <dgm:prSet presAssocID="{33DE5F33-0954-4933-977D-764FF0D12A31}" presName="parentText" presStyleLbl="node1" presStyleIdx="2" presStyleCnt="3">
        <dgm:presLayoutVars>
          <dgm:chMax val="0"/>
          <dgm:bulletEnabled val="1"/>
        </dgm:presLayoutVars>
      </dgm:prSet>
      <dgm:spPr/>
    </dgm:pt>
    <dgm:pt modelId="{F2FAFEB7-236D-418B-ABD9-9EBB1E91054F}" type="pres">
      <dgm:prSet presAssocID="{33DE5F33-0954-4933-977D-764FF0D12A31}" presName="negativeSpace" presStyleCnt="0"/>
      <dgm:spPr/>
    </dgm:pt>
    <dgm:pt modelId="{C8D0FC14-4126-43D8-9D88-682EDFF7AD04}" type="pres">
      <dgm:prSet presAssocID="{33DE5F33-0954-4933-977D-764FF0D12A31}" presName="childText" presStyleLbl="conFgAcc1" presStyleIdx="2" presStyleCnt="3">
        <dgm:presLayoutVars>
          <dgm:bulletEnabled val="1"/>
        </dgm:presLayoutVars>
      </dgm:prSet>
      <dgm:spPr/>
    </dgm:pt>
  </dgm:ptLst>
  <dgm:cxnLst>
    <dgm:cxn modelId="{C6EC1C16-CDAB-4AAD-BE0D-A5358866805C}" type="presOf" srcId="{26ED57A6-B552-4861-A527-4F8D5C8FF80D}" destId="{1B3CADFE-77DF-4F71-8A45-C2BB88D16131}" srcOrd="1" destOrd="0" presId="urn:microsoft.com/office/officeart/2005/8/layout/list1"/>
    <dgm:cxn modelId="{030F5F18-EC46-433F-B11B-5C2A881149BC}" srcId="{33DE5F33-0954-4933-977D-764FF0D12A31}" destId="{AA480821-6385-4A4C-88D1-1EB352488DCF}" srcOrd="0" destOrd="0" parTransId="{DBF82E6B-E7BA-4FC0-AE70-5EC253DB2B09}" sibTransId="{DEC05EE3-0F74-4174-831A-C0944B18472F}"/>
    <dgm:cxn modelId="{01214620-978B-4453-8549-75987F3B2A75}" srcId="{0EFBCB95-13BA-484A-A701-87D7E0DFA475}" destId="{05EE1A2C-3F1A-49A4-96A5-5997B90BF55A}" srcOrd="1" destOrd="0" parTransId="{4F386847-9A21-489E-9621-13B2F8C7DA35}" sibTransId="{2A017238-C95C-4512-9900-D64A50141880}"/>
    <dgm:cxn modelId="{D0E5AD2C-50FD-4F03-940B-03E464F16D8F}" type="presOf" srcId="{AA480821-6385-4A4C-88D1-1EB352488DCF}" destId="{C8D0FC14-4126-43D8-9D88-682EDFF7AD04}" srcOrd="0" destOrd="0" presId="urn:microsoft.com/office/officeart/2005/8/layout/list1"/>
    <dgm:cxn modelId="{6172B63A-36C8-4779-9BAB-1699B928E09F}" srcId="{99E654C8-C980-4A2C-9EF1-DE4199D77E33}" destId="{33DE5F33-0954-4933-977D-764FF0D12A31}" srcOrd="2" destOrd="0" parTransId="{70BB4307-0074-4B63-8F77-6283056F3D60}" sibTransId="{AE286351-4424-4C9E-9557-112F20DF96B0}"/>
    <dgm:cxn modelId="{2FC31744-7BA9-476D-93C9-2126A7319920}" srcId="{0EFBCB95-13BA-484A-A701-87D7E0DFA475}" destId="{D4B4D2B8-B4C3-4956-A5D2-19BC9C5A45D9}" srcOrd="2" destOrd="0" parTransId="{819356C2-CB91-4DB4-9AFB-C586FE200DF3}" sibTransId="{2FC30248-DFD5-443E-9687-645B4A262BB8}"/>
    <dgm:cxn modelId="{DE9D8F6B-7DFB-426C-BB80-51268D07B8DE}" type="presOf" srcId="{05EE1A2C-3F1A-49A4-96A5-5997B90BF55A}" destId="{A6101510-CAB8-4361-B679-07FF6575186F}" srcOrd="0" destOrd="1" presId="urn:microsoft.com/office/officeart/2005/8/layout/list1"/>
    <dgm:cxn modelId="{552EBF4E-F527-454D-83E8-E3E84E51A00D}" type="presOf" srcId="{0EFBCB95-13BA-484A-A701-87D7E0DFA475}" destId="{130B5519-C48E-4174-8D89-0510F12ABC29}" srcOrd="0" destOrd="0" presId="urn:microsoft.com/office/officeart/2005/8/layout/list1"/>
    <dgm:cxn modelId="{6B88124F-7896-4704-9CD6-AA531D928BCC}" type="presOf" srcId="{33DE5F33-0954-4933-977D-764FF0D12A31}" destId="{0F715B89-30B1-42BC-B1E8-94089BABC05E}" srcOrd="1" destOrd="0" presId="urn:microsoft.com/office/officeart/2005/8/layout/list1"/>
    <dgm:cxn modelId="{731EB255-D204-4315-98AE-E1D2E6353C0A}" srcId="{99E654C8-C980-4A2C-9EF1-DE4199D77E33}" destId="{0EFBCB95-13BA-484A-A701-87D7E0DFA475}" srcOrd="0" destOrd="0" parTransId="{F8F0AC17-DD8C-4470-BDD5-35A786C34D52}" sibTransId="{DD1941F0-F460-49A7-A86B-9C58535596B0}"/>
    <dgm:cxn modelId="{5905E659-74E4-439B-80DA-2786FD7D5BCC}" type="presOf" srcId="{0EFBCB95-13BA-484A-A701-87D7E0DFA475}" destId="{31ED835B-20BE-46D4-8C0D-69E06079A9C1}" srcOrd="1" destOrd="0" presId="urn:microsoft.com/office/officeart/2005/8/layout/list1"/>
    <dgm:cxn modelId="{3FC13C86-3AA1-4A24-9F6F-BF0E46EBA1D1}" type="presOf" srcId="{3F5BED0C-34CC-4A7E-9DE7-41D1148B7E1E}" destId="{C7A9C210-6680-4CE1-A55E-5A922B783180}" srcOrd="0" destOrd="0" presId="urn:microsoft.com/office/officeart/2005/8/layout/list1"/>
    <dgm:cxn modelId="{CC3F3BA8-00FA-4D00-9009-A3039A3EC193}" type="presOf" srcId="{FCE3377B-22AB-4194-97CE-6BA187AF60EB}" destId="{A6101510-CAB8-4361-B679-07FF6575186F}" srcOrd="0" destOrd="0" presId="urn:microsoft.com/office/officeart/2005/8/layout/list1"/>
    <dgm:cxn modelId="{CDADFDAE-FCEB-45FF-B108-B9918C13B16E}" type="presOf" srcId="{33DE5F33-0954-4933-977D-764FF0D12A31}" destId="{546D6B09-A566-405D-B3DE-FC0E5FF01818}" srcOrd="0" destOrd="0" presId="urn:microsoft.com/office/officeart/2005/8/layout/list1"/>
    <dgm:cxn modelId="{496D9FB5-C9DC-479F-A94D-A8A283A2C147}" type="presOf" srcId="{26ED57A6-B552-4861-A527-4F8D5C8FF80D}" destId="{9516B4A7-F549-48DE-8A95-9EB045431DF8}" srcOrd="0" destOrd="0" presId="urn:microsoft.com/office/officeart/2005/8/layout/list1"/>
    <dgm:cxn modelId="{EC4408B9-0DC3-4F47-8E73-DE81E433FFCA}" srcId="{0EFBCB95-13BA-484A-A701-87D7E0DFA475}" destId="{FCE3377B-22AB-4194-97CE-6BA187AF60EB}" srcOrd="0" destOrd="0" parTransId="{5B869EDC-3912-49A6-A24D-4819FC5D3E8E}" sibTransId="{88D0ECBA-10DC-4E6F-A61C-8B778525CE6C}"/>
    <dgm:cxn modelId="{FBEAA4B9-7B99-4FE8-A749-9846FFCF852F}" type="presOf" srcId="{D4B4D2B8-B4C3-4956-A5D2-19BC9C5A45D9}" destId="{A6101510-CAB8-4361-B679-07FF6575186F}" srcOrd="0" destOrd="2" presId="urn:microsoft.com/office/officeart/2005/8/layout/list1"/>
    <dgm:cxn modelId="{BAFFE3C4-A490-4E0A-B336-2BCEEE95249A}" type="presOf" srcId="{99E654C8-C980-4A2C-9EF1-DE4199D77E33}" destId="{C4EAECC4-FD56-4328-9CBF-70A270CA0F7E}" srcOrd="0" destOrd="0" presId="urn:microsoft.com/office/officeart/2005/8/layout/list1"/>
    <dgm:cxn modelId="{9B92A7C6-E91C-4F7E-A102-F3981C0D420F}" srcId="{99E654C8-C980-4A2C-9EF1-DE4199D77E33}" destId="{26ED57A6-B552-4861-A527-4F8D5C8FF80D}" srcOrd="1" destOrd="0" parTransId="{5F3DCF8C-0C7E-45FA-A553-91DF55D65002}" sibTransId="{9E353DC3-1E3A-4E8F-B1C8-6D8FC296298B}"/>
    <dgm:cxn modelId="{BE5264E2-BD51-4103-B1A7-9984F629E4CA}" srcId="{26ED57A6-B552-4861-A527-4F8D5C8FF80D}" destId="{3F5BED0C-34CC-4A7E-9DE7-41D1148B7E1E}" srcOrd="0" destOrd="0" parTransId="{107BC24D-0DC4-46B8-AACD-01CED4E3EF37}" sibTransId="{DB02A607-5707-4700-A0A4-7F5C903C5F4A}"/>
    <dgm:cxn modelId="{FBC8A571-54CF-4C9A-8AC8-54D7A4CC6A39}" type="presParOf" srcId="{C4EAECC4-FD56-4328-9CBF-70A270CA0F7E}" destId="{41025176-909D-413B-9727-472BC76D7A13}" srcOrd="0" destOrd="0" presId="urn:microsoft.com/office/officeart/2005/8/layout/list1"/>
    <dgm:cxn modelId="{4B6147FA-E4E5-4EFA-9660-62ABB2B8AAA6}" type="presParOf" srcId="{41025176-909D-413B-9727-472BC76D7A13}" destId="{130B5519-C48E-4174-8D89-0510F12ABC29}" srcOrd="0" destOrd="0" presId="urn:microsoft.com/office/officeart/2005/8/layout/list1"/>
    <dgm:cxn modelId="{08BE8EBF-4C56-4542-92A7-61CDF86AF3E5}" type="presParOf" srcId="{41025176-909D-413B-9727-472BC76D7A13}" destId="{31ED835B-20BE-46D4-8C0D-69E06079A9C1}" srcOrd="1" destOrd="0" presId="urn:microsoft.com/office/officeart/2005/8/layout/list1"/>
    <dgm:cxn modelId="{0A0C492A-158F-416F-8AAE-0528522954BD}" type="presParOf" srcId="{C4EAECC4-FD56-4328-9CBF-70A270CA0F7E}" destId="{3341C8EB-E7DA-482B-8AA3-35DEC1C703F7}" srcOrd="1" destOrd="0" presId="urn:microsoft.com/office/officeart/2005/8/layout/list1"/>
    <dgm:cxn modelId="{E8053562-B3F1-4A53-809D-F7E14228762E}" type="presParOf" srcId="{C4EAECC4-FD56-4328-9CBF-70A270CA0F7E}" destId="{A6101510-CAB8-4361-B679-07FF6575186F}" srcOrd="2" destOrd="0" presId="urn:microsoft.com/office/officeart/2005/8/layout/list1"/>
    <dgm:cxn modelId="{C58C35BC-5636-4A2B-A958-982AC87B0A5D}" type="presParOf" srcId="{C4EAECC4-FD56-4328-9CBF-70A270CA0F7E}" destId="{A4448B05-CE10-4810-8A3F-2668C4F016B9}" srcOrd="3" destOrd="0" presId="urn:microsoft.com/office/officeart/2005/8/layout/list1"/>
    <dgm:cxn modelId="{52C6588E-00E5-4E5C-AD0E-275A457859D9}" type="presParOf" srcId="{C4EAECC4-FD56-4328-9CBF-70A270CA0F7E}" destId="{4361D19C-9888-42C1-8671-7E94F5BFF53A}" srcOrd="4" destOrd="0" presId="urn:microsoft.com/office/officeart/2005/8/layout/list1"/>
    <dgm:cxn modelId="{34265255-0184-4D76-B5F2-7B934E30810C}" type="presParOf" srcId="{4361D19C-9888-42C1-8671-7E94F5BFF53A}" destId="{9516B4A7-F549-48DE-8A95-9EB045431DF8}" srcOrd="0" destOrd="0" presId="urn:microsoft.com/office/officeart/2005/8/layout/list1"/>
    <dgm:cxn modelId="{E83E7297-B8A1-4B2E-B839-8BA611DA10BF}" type="presParOf" srcId="{4361D19C-9888-42C1-8671-7E94F5BFF53A}" destId="{1B3CADFE-77DF-4F71-8A45-C2BB88D16131}" srcOrd="1" destOrd="0" presId="urn:microsoft.com/office/officeart/2005/8/layout/list1"/>
    <dgm:cxn modelId="{D3752781-D330-4920-8146-3A0F63E667D3}" type="presParOf" srcId="{C4EAECC4-FD56-4328-9CBF-70A270CA0F7E}" destId="{DE3B493C-5B67-44BB-AE1C-E7F47FF86B24}" srcOrd="5" destOrd="0" presId="urn:microsoft.com/office/officeart/2005/8/layout/list1"/>
    <dgm:cxn modelId="{B1F6CE33-3D5D-4FA3-8D90-F9C8FF68343E}" type="presParOf" srcId="{C4EAECC4-FD56-4328-9CBF-70A270CA0F7E}" destId="{C7A9C210-6680-4CE1-A55E-5A922B783180}" srcOrd="6" destOrd="0" presId="urn:microsoft.com/office/officeart/2005/8/layout/list1"/>
    <dgm:cxn modelId="{DCFD7ACB-8064-4557-8CF3-F615217CEA3B}" type="presParOf" srcId="{C4EAECC4-FD56-4328-9CBF-70A270CA0F7E}" destId="{47FDD2E5-3C4B-43DE-B930-932303F513D0}" srcOrd="7" destOrd="0" presId="urn:microsoft.com/office/officeart/2005/8/layout/list1"/>
    <dgm:cxn modelId="{739D26DD-DEF0-41C4-98DE-57170C85D4D0}" type="presParOf" srcId="{C4EAECC4-FD56-4328-9CBF-70A270CA0F7E}" destId="{21894734-60B3-45BD-A36F-34E2A64C9E60}" srcOrd="8" destOrd="0" presId="urn:microsoft.com/office/officeart/2005/8/layout/list1"/>
    <dgm:cxn modelId="{EDEAB107-FB93-4846-B8D8-0EB245B26F32}" type="presParOf" srcId="{21894734-60B3-45BD-A36F-34E2A64C9E60}" destId="{546D6B09-A566-405D-B3DE-FC0E5FF01818}" srcOrd="0" destOrd="0" presId="urn:microsoft.com/office/officeart/2005/8/layout/list1"/>
    <dgm:cxn modelId="{9ADA609E-E0CF-48FF-8C2D-4C95D0C6183A}" type="presParOf" srcId="{21894734-60B3-45BD-A36F-34E2A64C9E60}" destId="{0F715B89-30B1-42BC-B1E8-94089BABC05E}" srcOrd="1" destOrd="0" presId="urn:microsoft.com/office/officeart/2005/8/layout/list1"/>
    <dgm:cxn modelId="{BA00F1E1-4B87-47B1-B6BA-F0D8FDD28C28}" type="presParOf" srcId="{C4EAECC4-FD56-4328-9CBF-70A270CA0F7E}" destId="{F2FAFEB7-236D-418B-ABD9-9EBB1E91054F}" srcOrd="9" destOrd="0" presId="urn:microsoft.com/office/officeart/2005/8/layout/list1"/>
    <dgm:cxn modelId="{2CEEEA47-7B5D-4F99-96AF-3CD6687ED5D6}" type="presParOf" srcId="{C4EAECC4-FD56-4328-9CBF-70A270CA0F7E}" destId="{C8D0FC14-4126-43D8-9D88-682EDFF7AD04}"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9.xml><?xml version="1.0" encoding="utf-8"?>
<dgm:dataModel xmlns:dgm="http://schemas.openxmlformats.org/drawingml/2006/diagram" xmlns:a="http://schemas.openxmlformats.org/drawingml/2006/main">
  <dgm:ptLst>
    <dgm:pt modelId="{7A6689E5-4EA1-408D-A2A9-B777479B8BD3}"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DC62F5E0-FFAF-4BB9-B5E6-5FFBA4774E9B}">
      <dgm:prSet custT="1"/>
      <dgm:spPr/>
      <dgm:t>
        <a:bodyPr/>
        <a:lstStyle/>
        <a:p>
          <a:pPr rtl="0"/>
          <a:r>
            <a:rPr lang="en-US" sz="2000" b="1" dirty="0"/>
            <a:t>Underlying Principle</a:t>
          </a:r>
          <a:endParaRPr lang="en-US" sz="2000" dirty="0"/>
        </a:p>
      </dgm:t>
    </dgm:pt>
    <dgm:pt modelId="{4A9E4D01-6718-4D37-AD82-541A347C1C5C}" type="parTrans" cxnId="{FAB569E1-9B1F-41A9-BDDE-75A7C11705C1}">
      <dgm:prSet/>
      <dgm:spPr/>
      <dgm:t>
        <a:bodyPr/>
        <a:lstStyle/>
        <a:p>
          <a:endParaRPr lang="en-US"/>
        </a:p>
      </dgm:t>
    </dgm:pt>
    <dgm:pt modelId="{A8B68AF8-CE07-43CF-972F-41DA46EE4A55}" type="sibTrans" cxnId="{FAB569E1-9B1F-41A9-BDDE-75A7C11705C1}">
      <dgm:prSet/>
      <dgm:spPr/>
      <dgm:t>
        <a:bodyPr/>
        <a:lstStyle/>
        <a:p>
          <a:endParaRPr lang="en-US"/>
        </a:p>
      </dgm:t>
    </dgm:pt>
    <dgm:pt modelId="{B75561ED-DB67-4710-AB90-BFC2E55FD886}">
      <dgm:prSet/>
      <dgm:spPr/>
      <dgm:t>
        <a:bodyPr/>
        <a:lstStyle/>
        <a:p>
          <a:pPr rtl="0"/>
          <a:r>
            <a:rPr lang="en-US" dirty="0"/>
            <a:t>The value of ownership is equivalent to the fair value of its assets less the fair value of its liabilities</a:t>
          </a:r>
        </a:p>
      </dgm:t>
    </dgm:pt>
    <dgm:pt modelId="{028CCF4A-0740-4983-B428-A7737C9231D9}" type="parTrans" cxnId="{0E119EAF-DDA7-436F-A7F8-E2D94DA6D0A5}">
      <dgm:prSet/>
      <dgm:spPr/>
      <dgm:t>
        <a:bodyPr/>
        <a:lstStyle/>
        <a:p>
          <a:endParaRPr lang="en-US"/>
        </a:p>
      </dgm:t>
    </dgm:pt>
    <dgm:pt modelId="{85F86247-B0A5-4A1A-B74A-710822FB1F12}" type="sibTrans" cxnId="{0E119EAF-DDA7-436F-A7F8-E2D94DA6D0A5}">
      <dgm:prSet/>
      <dgm:spPr/>
      <dgm:t>
        <a:bodyPr/>
        <a:lstStyle/>
        <a:p>
          <a:endParaRPr lang="en-US"/>
        </a:p>
      </dgm:t>
    </dgm:pt>
    <dgm:pt modelId="{77C2763D-7A32-485E-9ECF-3E7D2F1B96DA}">
      <dgm:prSet custT="1"/>
      <dgm:spPr/>
      <dgm:t>
        <a:bodyPr/>
        <a:lstStyle/>
        <a:p>
          <a:pPr rtl="0"/>
          <a:r>
            <a:rPr lang="en-US" sz="2000" b="1" dirty="0"/>
            <a:t>Rarely Used for Going Concerns </a:t>
          </a:r>
          <a:endParaRPr lang="en-US" sz="2000" dirty="0"/>
        </a:p>
      </dgm:t>
    </dgm:pt>
    <dgm:pt modelId="{09C74C02-BB68-4A28-9E29-14B18A6763E9}" type="parTrans" cxnId="{E79373F1-40FF-4167-8A16-70CF91C403E9}">
      <dgm:prSet/>
      <dgm:spPr/>
      <dgm:t>
        <a:bodyPr/>
        <a:lstStyle/>
        <a:p>
          <a:endParaRPr lang="en-US"/>
        </a:p>
      </dgm:t>
    </dgm:pt>
    <dgm:pt modelId="{08388750-3B7C-4041-B8E3-76B5FD40343E}" type="sibTrans" cxnId="{E79373F1-40FF-4167-8A16-70CF91C403E9}">
      <dgm:prSet/>
      <dgm:spPr/>
      <dgm:t>
        <a:bodyPr/>
        <a:lstStyle/>
        <a:p>
          <a:endParaRPr lang="en-US"/>
        </a:p>
      </dgm:t>
    </dgm:pt>
    <dgm:pt modelId="{72991350-5AB2-4427-AF1C-29CC4F1F4A7D}">
      <dgm:prSet/>
      <dgm:spPr/>
      <dgm:t>
        <a:bodyPr/>
        <a:lstStyle/>
        <a:p>
          <a:pPr rtl="0"/>
          <a:r>
            <a:rPr lang="en-US" dirty="0"/>
            <a:t>Difficulty in valuing</a:t>
          </a:r>
        </a:p>
      </dgm:t>
    </dgm:pt>
    <dgm:pt modelId="{2EA07234-F1CB-4B9F-A49F-AF9F3A4686BB}" type="parTrans" cxnId="{77F07B62-6C3C-468D-9CBB-63330BE9E31B}">
      <dgm:prSet/>
      <dgm:spPr/>
      <dgm:t>
        <a:bodyPr/>
        <a:lstStyle/>
        <a:p>
          <a:endParaRPr lang="en-US"/>
        </a:p>
      </dgm:t>
    </dgm:pt>
    <dgm:pt modelId="{48CE8F8F-F589-4969-8ECE-8FB013C37260}" type="sibTrans" cxnId="{77F07B62-6C3C-468D-9CBB-63330BE9E31B}">
      <dgm:prSet/>
      <dgm:spPr/>
      <dgm:t>
        <a:bodyPr/>
        <a:lstStyle/>
        <a:p>
          <a:endParaRPr lang="en-US"/>
        </a:p>
      </dgm:t>
    </dgm:pt>
    <dgm:pt modelId="{82FD701C-7ACA-45B3-A13B-404BCADA71BA}">
      <dgm:prSet/>
      <dgm:spPr/>
      <dgm:t>
        <a:bodyPr/>
        <a:lstStyle/>
        <a:p>
          <a:pPr rtl="0"/>
          <a:r>
            <a:rPr lang="en-US" dirty="0"/>
            <a:t>intangible assets</a:t>
          </a:r>
        </a:p>
      </dgm:t>
    </dgm:pt>
    <dgm:pt modelId="{1387B334-A4EC-4E1E-9B99-14605BA442DD}" type="parTrans" cxnId="{B4CB125B-6489-4691-8876-E34D5D5C9370}">
      <dgm:prSet/>
      <dgm:spPr/>
      <dgm:t>
        <a:bodyPr/>
        <a:lstStyle/>
        <a:p>
          <a:endParaRPr lang="en-US"/>
        </a:p>
      </dgm:t>
    </dgm:pt>
    <dgm:pt modelId="{2AF27688-099A-42D0-8730-04A54AD06610}" type="sibTrans" cxnId="{B4CB125B-6489-4691-8876-E34D5D5C9370}">
      <dgm:prSet/>
      <dgm:spPr/>
      <dgm:t>
        <a:bodyPr/>
        <a:lstStyle/>
        <a:p>
          <a:endParaRPr lang="en-US"/>
        </a:p>
      </dgm:t>
    </dgm:pt>
    <dgm:pt modelId="{7A7D1D06-5842-41EE-90BF-9F7F5D19CB45}">
      <dgm:prSet/>
      <dgm:spPr/>
      <dgm:t>
        <a:bodyPr/>
        <a:lstStyle/>
        <a:p>
          <a:pPr rtl="0"/>
          <a:r>
            <a:rPr lang="en-US" dirty="0"/>
            <a:t>special purpose tangible assets</a:t>
          </a:r>
        </a:p>
      </dgm:t>
    </dgm:pt>
    <dgm:pt modelId="{7A0D0B60-5E73-4FCD-A1EF-969A955334BC}" type="parTrans" cxnId="{7D00236A-6ADC-4878-91DD-F32D95F7CD68}">
      <dgm:prSet/>
      <dgm:spPr/>
      <dgm:t>
        <a:bodyPr/>
        <a:lstStyle/>
        <a:p>
          <a:endParaRPr lang="en-US"/>
        </a:p>
      </dgm:t>
    </dgm:pt>
    <dgm:pt modelId="{191DC388-3C73-4D64-A742-5091204275FE}" type="sibTrans" cxnId="{7D00236A-6ADC-4878-91DD-F32D95F7CD68}">
      <dgm:prSet/>
      <dgm:spPr/>
      <dgm:t>
        <a:bodyPr/>
        <a:lstStyle/>
        <a:p>
          <a:endParaRPr lang="en-US"/>
        </a:p>
      </dgm:t>
    </dgm:pt>
    <dgm:pt modelId="{C8E1D304-9853-484A-88C7-A94DDD9F1B5A}">
      <dgm:prSet/>
      <dgm:spPr/>
      <dgm:t>
        <a:bodyPr/>
        <a:lstStyle/>
        <a:p>
          <a:pPr rtl="0"/>
          <a:r>
            <a:rPr lang="en-US" dirty="0"/>
            <a:t>individual assets</a:t>
          </a:r>
        </a:p>
      </dgm:t>
    </dgm:pt>
    <dgm:pt modelId="{A1410FAE-3043-499B-8D44-08AC13352AEC}" type="parTrans" cxnId="{83FDF837-F2CB-4109-A704-B0AD15F798D0}">
      <dgm:prSet/>
      <dgm:spPr/>
      <dgm:t>
        <a:bodyPr/>
        <a:lstStyle/>
        <a:p>
          <a:endParaRPr lang="en-US"/>
        </a:p>
      </dgm:t>
    </dgm:pt>
    <dgm:pt modelId="{59C1B7CF-F9D7-431B-92CE-D9C5C2EB5AD5}" type="sibTrans" cxnId="{83FDF837-F2CB-4109-A704-B0AD15F798D0}">
      <dgm:prSet/>
      <dgm:spPr/>
      <dgm:t>
        <a:bodyPr/>
        <a:lstStyle/>
        <a:p>
          <a:endParaRPr lang="en-US"/>
        </a:p>
      </dgm:t>
    </dgm:pt>
    <dgm:pt modelId="{85BD3858-6461-4DD0-B6B2-FF709DEDB810}">
      <dgm:prSet custT="1"/>
      <dgm:spPr/>
      <dgm:t>
        <a:bodyPr/>
        <a:lstStyle/>
        <a:p>
          <a:pPr rtl="0"/>
          <a:r>
            <a:rPr lang="en-US" sz="2000" b="1" dirty="0"/>
            <a:t>Most Appropriate for</a:t>
          </a:r>
          <a:endParaRPr lang="en-US" sz="2000" dirty="0"/>
        </a:p>
      </dgm:t>
    </dgm:pt>
    <dgm:pt modelId="{0269C462-E83A-4A79-B913-4E7C36BAB49F}" type="parTrans" cxnId="{20EAB5F6-DEF6-412A-8DE7-23D2F30F22F7}">
      <dgm:prSet/>
      <dgm:spPr/>
      <dgm:t>
        <a:bodyPr/>
        <a:lstStyle/>
        <a:p>
          <a:endParaRPr lang="en-US"/>
        </a:p>
      </dgm:t>
    </dgm:pt>
    <dgm:pt modelId="{7284B7B5-C08B-42D6-8DEE-73EA0E5584DD}" type="sibTrans" cxnId="{20EAB5F6-DEF6-412A-8DE7-23D2F30F22F7}">
      <dgm:prSet/>
      <dgm:spPr/>
      <dgm:t>
        <a:bodyPr/>
        <a:lstStyle/>
        <a:p>
          <a:endParaRPr lang="en-US"/>
        </a:p>
      </dgm:t>
    </dgm:pt>
    <dgm:pt modelId="{20A5EEB4-8CC0-43B6-9889-5FCE292BDA1B}">
      <dgm:prSet/>
      <dgm:spPr/>
      <dgm:t>
        <a:bodyPr/>
        <a:lstStyle/>
        <a:p>
          <a:pPr rtl="0"/>
          <a:r>
            <a:rPr lang="en-US" dirty="0"/>
            <a:t>Resource firms</a:t>
          </a:r>
        </a:p>
      </dgm:t>
    </dgm:pt>
    <dgm:pt modelId="{826E9C9F-34BF-4CFF-8F10-E7DBB6AC73EB}" type="parTrans" cxnId="{46458F65-7367-4FA1-9D12-EFC059F8B67E}">
      <dgm:prSet/>
      <dgm:spPr/>
      <dgm:t>
        <a:bodyPr/>
        <a:lstStyle/>
        <a:p>
          <a:endParaRPr lang="en-US"/>
        </a:p>
      </dgm:t>
    </dgm:pt>
    <dgm:pt modelId="{0DB2BDD3-5884-44BE-982B-A0B5F48A0BFD}" type="sibTrans" cxnId="{46458F65-7367-4FA1-9D12-EFC059F8B67E}">
      <dgm:prSet/>
      <dgm:spPr/>
      <dgm:t>
        <a:bodyPr/>
        <a:lstStyle/>
        <a:p>
          <a:endParaRPr lang="en-US"/>
        </a:p>
      </dgm:t>
    </dgm:pt>
    <dgm:pt modelId="{979F8A22-E12C-44FF-8852-BB8FC0A3737B}">
      <dgm:prSet/>
      <dgm:spPr/>
      <dgm:t>
        <a:bodyPr/>
        <a:lstStyle/>
        <a:p>
          <a:pPr rtl="0"/>
          <a:r>
            <a:rPr lang="en-US" dirty="0"/>
            <a:t>Financial services firms</a:t>
          </a:r>
        </a:p>
      </dgm:t>
    </dgm:pt>
    <dgm:pt modelId="{BEC6A68E-935F-4E15-9631-F3DC3F2EB52E}" type="parTrans" cxnId="{AEB73D3A-D27C-4312-82B3-878B633C054D}">
      <dgm:prSet/>
      <dgm:spPr/>
      <dgm:t>
        <a:bodyPr/>
        <a:lstStyle/>
        <a:p>
          <a:endParaRPr lang="en-US"/>
        </a:p>
      </dgm:t>
    </dgm:pt>
    <dgm:pt modelId="{FD09C2DB-F647-45D6-814A-5C601A77F3E6}" type="sibTrans" cxnId="{AEB73D3A-D27C-4312-82B3-878B633C054D}">
      <dgm:prSet/>
      <dgm:spPr/>
      <dgm:t>
        <a:bodyPr/>
        <a:lstStyle/>
        <a:p>
          <a:endParaRPr lang="en-US"/>
        </a:p>
      </dgm:t>
    </dgm:pt>
    <dgm:pt modelId="{E4245115-6E2B-4C17-88BA-43D718A19C07}">
      <dgm:prSet/>
      <dgm:spPr/>
      <dgm:t>
        <a:bodyPr/>
        <a:lstStyle/>
        <a:p>
          <a:pPr rtl="0"/>
          <a:r>
            <a:rPr lang="en-US" dirty="0"/>
            <a:t>Investment companies (real estate investment trusts, closed-end investment companies)</a:t>
          </a:r>
        </a:p>
      </dgm:t>
    </dgm:pt>
    <dgm:pt modelId="{534FA71A-1004-466D-B349-686288391BFB}" type="parTrans" cxnId="{713253CA-FDDA-489F-ADD2-963EB894238D}">
      <dgm:prSet/>
      <dgm:spPr/>
      <dgm:t>
        <a:bodyPr/>
        <a:lstStyle/>
        <a:p>
          <a:endParaRPr lang="en-US"/>
        </a:p>
      </dgm:t>
    </dgm:pt>
    <dgm:pt modelId="{94BF3BEA-E753-488D-BF23-E014998CEA11}" type="sibTrans" cxnId="{713253CA-FDDA-489F-ADD2-963EB894238D}">
      <dgm:prSet/>
      <dgm:spPr/>
      <dgm:t>
        <a:bodyPr/>
        <a:lstStyle/>
        <a:p>
          <a:endParaRPr lang="en-US"/>
        </a:p>
      </dgm:t>
    </dgm:pt>
    <dgm:pt modelId="{DA7E4F17-E2FC-4466-869A-35A3BB018DB5}">
      <dgm:prSet/>
      <dgm:spPr/>
      <dgm:t>
        <a:bodyPr/>
        <a:lstStyle/>
        <a:p>
          <a:pPr rtl="0"/>
          <a:r>
            <a:rPr lang="en-US" dirty="0"/>
            <a:t>Small businesses with limited intangible assets or early stage companies</a:t>
          </a:r>
        </a:p>
      </dgm:t>
    </dgm:pt>
    <dgm:pt modelId="{9459AB69-96C4-4673-B823-82B49A5E286D}" type="parTrans" cxnId="{C34CA3E1-B3CE-447B-A941-801A1DF71DB4}">
      <dgm:prSet/>
      <dgm:spPr/>
      <dgm:t>
        <a:bodyPr/>
        <a:lstStyle/>
        <a:p>
          <a:endParaRPr lang="en-US"/>
        </a:p>
      </dgm:t>
    </dgm:pt>
    <dgm:pt modelId="{A086BDC8-F81D-4CA7-B8AE-8A4C75678BF0}" type="sibTrans" cxnId="{C34CA3E1-B3CE-447B-A941-801A1DF71DB4}">
      <dgm:prSet/>
      <dgm:spPr/>
      <dgm:t>
        <a:bodyPr/>
        <a:lstStyle/>
        <a:p>
          <a:endParaRPr lang="en-US"/>
        </a:p>
      </dgm:t>
    </dgm:pt>
    <dgm:pt modelId="{F7D81B25-70ED-42F4-B415-49F02E817AE7}" type="pres">
      <dgm:prSet presAssocID="{7A6689E5-4EA1-408D-A2A9-B777479B8BD3}" presName="linear" presStyleCnt="0">
        <dgm:presLayoutVars>
          <dgm:dir/>
          <dgm:animLvl val="lvl"/>
          <dgm:resizeHandles val="exact"/>
        </dgm:presLayoutVars>
      </dgm:prSet>
      <dgm:spPr/>
    </dgm:pt>
    <dgm:pt modelId="{02C9FB6B-464D-4418-9540-BE4971E67569}" type="pres">
      <dgm:prSet presAssocID="{DC62F5E0-FFAF-4BB9-B5E6-5FFBA4774E9B}" presName="parentLin" presStyleCnt="0"/>
      <dgm:spPr/>
    </dgm:pt>
    <dgm:pt modelId="{3F525BE7-2335-498C-80B9-8EADEB39321E}" type="pres">
      <dgm:prSet presAssocID="{DC62F5E0-FFAF-4BB9-B5E6-5FFBA4774E9B}" presName="parentLeftMargin" presStyleLbl="node1" presStyleIdx="0" presStyleCnt="3"/>
      <dgm:spPr/>
    </dgm:pt>
    <dgm:pt modelId="{7A4645FF-B015-4A05-971F-63AD31F2A767}" type="pres">
      <dgm:prSet presAssocID="{DC62F5E0-FFAF-4BB9-B5E6-5FFBA4774E9B}" presName="parentText" presStyleLbl="node1" presStyleIdx="0" presStyleCnt="3">
        <dgm:presLayoutVars>
          <dgm:chMax val="0"/>
          <dgm:bulletEnabled val="1"/>
        </dgm:presLayoutVars>
      </dgm:prSet>
      <dgm:spPr/>
    </dgm:pt>
    <dgm:pt modelId="{EC84C5F6-EF00-43BF-A896-890A97CAEB20}" type="pres">
      <dgm:prSet presAssocID="{DC62F5E0-FFAF-4BB9-B5E6-5FFBA4774E9B}" presName="negativeSpace" presStyleCnt="0"/>
      <dgm:spPr/>
    </dgm:pt>
    <dgm:pt modelId="{1D24551F-B19A-40A3-8965-0BECF33DE848}" type="pres">
      <dgm:prSet presAssocID="{DC62F5E0-FFAF-4BB9-B5E6-5FFBA4774E9B}" presName="childText" presStyleLbl="conFgAcc1" presStyleIdx="0" presStyleCnt="3">
        <dgm:presLayoutVars>
          <dgm:bulletEnabled val="1"/>
        </dgm:presLayoutVars>
      </dgm:prSet>
      <dgm:spPr/>
    </dgm:pt>
    <dgm:pt modelId="{10E6A84A-343C-4058-A067-25B33A81B092}" type="pres">
      <dgm:prSet presAssocID="{A8B68AF8-CE07-43CF-972F-41DA46EE4A55}" presName="spaceBetweenRectangles" presStyleCnt="0"/>
      <dgm:spPr/>
    </dgm:pt>
    <dgm:pt modelId="{B6D09565-5909-493C-BFDA-AD5275F78F7F}" type="pres">
      <dgm:prSet presAssocID="{77C2763D-7A32-485E-9ECF-3E7D2F1B96DA}" presName="parentLin" presStyleCnt="0"/>
      <dgm:spPr/>
    </dgm:pt>
    <dgm:pt modelId="{9D9413E4-2686-4126-A119-AD0079876C77}" type="pres">
      <dgm:prSet presAssocID="{77C2763D-7A32-485E-9ECF-3E7D2F1B96DA}" presName="parentLeftMargin" presStyleLbl="node1" presStyleIdx="0" presStyleCnt="3"/>
      <dgm:spPr/>
    </dgm:pt>
    <dgm:pt modelId="{EEE2A391-857A-4C5C-8472-0837DFB6CFB2}" type="pres">
      <dgm:prSet presAssocID="{77C2763D-7A32-485E-9ECF-3E7D2F1B96DA}" presName="parentText" presStyleLbl="node1" presStyleIdx="1" presStyleCnt="3">
        <dgm:presLayoutVars>
          <dgm:chMax val="0"/>
          <dgm:bulletEnabled val="1"/>
        </dgm:presLayoutVars>
      </dgm:prSet>
      <dgm:spPr/>
    </dgm:pt>
    <dgm:pt modelId="{FAD34797-9967-44CA-AF90-23C728CD4891}" type="pres">
      <dgm:prSet presAssocID="{77C2763D-7A32-485E-9ECF-3E7D2F1B96DA}" presName="negativeSpace" presStyleCnt="0"/>
      <dgm:spPr/>
    </dgm:pt>
    <dgm:pt modelId="{D4D02B1F-A91E-47B8-9272-96A582D35AFC}" type="pres">
      <dgm:prSet presAssocID="{77C2763D-7A32-485E-9ECF-3E7D2F1B96DA}" presName="childText" presStyleLbl="conFgAcc1" presStyleIdx="1" presStyleCnt="3">
        <dgm:presLayoutVars>
          <dgm:bulletEnabled val="1"/>
        </dgm:presLayoutVars>
      </dgm:prSet>
      <dgm:spPr/>
    </dgm:pt>
    <dgm:pt modelId="{74F0C1B6-13B4-4F7D-8946-A2DEC6A89A7B}" type="pres">
      <dgm:prSet presAssocID="{08388750-3B7C-4041-B8E3-76B5FD40343E}" presName="spaceBetweenRectangles" presStyleCnt="0"/>
      <dgm:spPr/>
    </dgm:pt>
    <dgm:pt modelId="{24B646CC-6787-4474-AA0B-A67E3FFB40FE}" type="pres">
      <dgm:prSet presAssocID="{85BD3858-6461-4DD0-B6B2-FF709DEDB810}" presName="parentLin" presStyleCnt="0"/>
      <dgm:spPr/>
    </dgm:pt>
    <dgm:pt modelId="{C572F3BC-4873-4931-94E9-DE490C048F3C}" type="pres">
      <dgm:prSet presAssocID="{85BD3858-6461-4DD0-B6B2-FF709DEDB810}" presName="parentLeftMargin" presStyleLbl="node1" presStyleIdx="1" presStyleCnt="3"/>
      <dgm:spPr/>
    </dgm:pt>
    <dgm:pt modelId="{E14AFE21-153F-49D4-8593-E3B028B50887}" type="pres">
      <dgm:prSet presAssocID="{85BD3858-6461-4DD0-B6B2-FF709DEDB810}" presName="parentText" presStyleLbl="node1" presStyleIdx="2" presStyleCnt="3">
        <dgm:presLayoutVars>
          <dgm:chMax val="0"/>
          <dgm:bulletEnabled val="1"/>
        </dgm:presLayoutVars>
      </dgm:prSet>
      <dgm:spPr/>
    </dgm:pt>
    <dgm:pt modelId="{811C6AEA-89D8-4AA9-8ECD-D0725FA0511D}" type="pres">
      <dgm:prSet presAssocID="{85BD3858-6461-4DD0-B6B2-FF709DEDB810}" presName="negativeSpace" presStyleCnt="0"/>
      <dgm:spPr/>
    </dgm:pt>
    <dgm:pt modelId="{32178822-2D23-4F30-8765-6CC244942261}" type="pres">
      <dgm:prSet presAssocID="{85BD3858-6461-4DD0-B6B2-FF709DEDB810}" presName="childText" presStyleLbl="conFgAcc1" presStyleIdx="2" presStyleCnt="3">
        <dgm:presLayoutVars>
          <dgm:bulletEnabled val="1"/>
        </dgm:presLayoutVars>
      </dgm:prSet>
      <dgm:spPr/>
    </dgm:pt>
  </dgm:ptLst>
  <dgm:cxnLst>
    <dgm:cxn modelId="{BDBA6908-1E81-4BDC-82B9-6DE754603386}" type="presOf" srcId="{DC62F5E0-FFAF-4BB9-B5E6-5FFBA4774E9B}" destId="{7A4645FF-B015-4A05-971F-63AD31F2A767}" srcOrd="1" destOrd="0" presId="urn:microsoft.com/office/officeart/2005/8/layout/list1"/>
    <dgm:cxn modelId="{6B35BD15-7657-4EE1-8EFF-C59B71949229}" type="presOf" srcId="{85BD3858-6461-4DD0-B6B2-FF709DEDB810}" destId="{C572F3BC-4873-4931-94E9-DE490C048F3C}" srcOrd="0" destOrd="0" presId="urn:microsoft.com/office/officeart/2005/8/layout/list1"/>
    <dgm:cxn modelId="{4552681E-9518-426E-9580-8A927593E76A}" type="presOf" srcId="{77C2763D-7A32-485E-9ECF-3E7D2F1B96DA}" destId="{EEE2A391-857A-4C5C-8472-0837DFB6CFB2}" srcOrd="1" destOrd="0" presId="urn:microsoft.com/office/officeart/2005/8/layout/list1"/>
    <dgm:cxn modelId="{83FDF837-F2CB-4109-A704-B0AD15F798D0}" srcId="{72991350-5AB2-4427-AF1C-29CC4F1F4A7D}" destId="{C8E1D304-9853-484A-88C7-A94DDD9F1B5A}" srcOrd="2" destOrd="0" parTransId="{A1410FAE-3043-499B-8D44-08AC13352AEC}" sibTransId="{59C1B7CF-F9D7-431B-92CE-D9C5C2EB5AD5}"/>
    <dgm:cxn modelId="{AEB73D3A-D27C-4312-82B3-878B633C054D}" srcId="{85BD3858-6461-4DD0-B6B2-FF709DEDB810}" destId="{979F8A22-E12C-44FF-8852-BB8FC0A3737B}" srcOrd="1" destOrd="0" parTransId="{BEC6A68E-935F-4E15-9631-F3DC3F2EB52E}" sibTransId="{FD09C2DB-F647-45D6-814A-5C601A77F3E6}"/>
    <dgm:cxn modelId="{B4CB125B-6489-4691-8876-E34D5D5C9370}" srcId="{72991350-5AB2-4427-AF1C-29CC4F1F4A7D}" destId="{82FD701C-7ACA-45B3-A13B-404BCADA71BA}" srcOrd="0" destOrd="0" parTransId="{1387B334-A4EC-4E1E-9B99-14605BA442DD}" sibTransId="{2AF27688-099A-42D0-8730-04A54AD06610}"/>
    <dgm:cxn modelId="{F8A08A5B-1A0B-49BC-BA33-12B6E2654731}" type="presOf" srcId="{B75561ED-DB67-4710-AB90-BFC2E55FD886}" destId="{1D24551F-B19A-40A3-8965-0BECF33DE848}" srcOrd="0" destOrd="0" presId="urn:microsoft.com/office/officeart/2005/8/layout/list1"/>
    <dgm:cxn modelId="{77F07B62-6C3C-468D-9CBB-63330BE9E31B}" srcId="{77C2763D-7A32-485E-9ECF-3E7D2F1B96DA}" destId="{72991350-5AB2-4427-AF1C-29CC4F1F4A7D}" srcOrd="0" destOrd="0" parTransId="{2EA07234-F1CB-4B9F-A49F-AF9F3A4686BB}" sibTransId="{48CE8F8F-F589-4969-8ECE-8FB013C37260}"/>
    <dgm:cxn modelId="{46458F65-7367-4FA1-9D12-EFC059F8B67E}" srcId="{85BD3858-6461-4DD0-B6B2-FF709DEDB810}" destId="{20A5EEB4-8CC0-43B6-9889-5FCE292BDA1B}" srcOrd="0" destOrd="0" parTransId="{826E9C9F-34BF-4CFF-8F10-E7DBB6AC73EB}" sibTransId="{0DB2BDD3-5884-44BE-982B-A0B5F48A0BFD}"/>
    <dgm:cxn modelId="{7D00236A-6ADC-4878-91DD-F32D95F7CD68}" srcId="{72991350-5AB2-4427-AF1C-29CC4F1F4A7D}" destId="{7A7D1D06-5842-41EE-90BF-9F7F5D19CB45}" srcOrd="1" destOrd="0" parTransId="{7A0D0B60-5E73-4FCD-A1EF-969A955334BC}" sibTransId="{191DC388-3C73-4D64-A742-5091204275FE}"/>
    <dgm:cxn modelId="{B6F4644E-28D1-46AA-8BF6-6F251B35692A}" type="presOf" srcId="{E4245115-6E2B-4C17-88BA-43D718A19C07}" destId="{32178822-2D23-4F30-8765-6CC244942261}" srcOrd="0" destOrd="2" presId="urn:microsoft.com/office/officeart/2005/8/layout/list1"/>
    <dgm:cxn modelId="{22C78150-5C85-457D-9B30-DE90E341CDB0}" type="presOf" srcId="{77C2763D-7A32-485E-9ECF-3E7D2F1B96DA}" destId="{9D9413E4-2686-4126-A119-AD0079876C77}" srcOrd="0" destOrd="0" presId="urn:microsoft.com/office/officeart/2005/8/layout/list1"/>
    <dgm:cxn modelId="{DA139875-5A39-4E08-B9A1-055859B695BB}" type="presOf" srcId="{979F8A22-E12C-44FF-8852-BB8FC0A3737B}" destId="{32178822-2D23-4F30-8765-6CC244942261}" srcOrd="0" destOrd="1" presId="urn:microsoft.com/office/officeart/2005/8/layout/list1"/>
    <dgm:cxn modelId="{CDF9AF77-8DC2-47F0-8687-5E85D9519606}" type="presOf" srcId="{20A5EEB4-8CC0-43B6-9889-5FCE292BDA1B}" destId="{32178822-2D23-4F30-8765-6CC244942261}" srcOrd="0" destOrd="0" presId="urn:microsoft.com/office/officeart/2005/8/layout/list1"/>
    <dgm:cxn modelId="{41DE4785-05F0-4794-B2FC-7C3311F694F0}" type="presOf" srcId="{72991350-5AB2-4427-AF1C-29CC4F1F4A7D}" destId="{D4D02B1F-A91E-47B8-9272-96A582D35AFC}" srcOrd="0" destOrd="0" presId="urn:microsoft.com/office/officeart/2005/8/layout/list1"/>
    <dgm:cxn modelId="{78CF1F95-03D7-46CA-AC50-3E9C54A35337}" type="presOf" srcId="{DC62F5E0-FFAF-4BB9-B5E6-5FFBA4774E9B}" destId="{3F525BE7-2335-498C-80B9-8EADEB39321E}" srcOrd="0" destOrd="0" presId="urn:microsoft.com/office/officeart/2005/8/layout/list1"/>
    <dgm:cxn modelId="{6786FD96-087C-4994-A26E-3B6C216A3D0F}" type="presOf" srcId="{7A6689E5-4EA1-408D-A2A9-B777479B8BD3}" destId="{F7D81B25-70ED-42F4-B415-49F02E817AE7}" srcOrd="0" destOrd="0" presId="urn:microsoft.com/office/officeart/2005/8/layout/list1"/>
    <dgm:cxn modelId="{9E3A759B-3494-4AD2-9507-CEBA7174D510}" type="presOf" srcId="{82FD701C-7ACA-45B3-A13B-404BCADA71BA}" destId="{D4D02B1F-A91E-47B8-9272-96A582D35AFC}" srcOrd="0" destOrd="1" presId="urn:microsoft.com/office/officeart/2005/8/layout/list1"/>
    <dgm:cxn modelId="{CD7E0BA9-A968-4B8D-B031-006DA5B98139}" type="presOf" srcId="{DA7E4F17-E2FC-4466-869A-35A3BB018DB5}" destId="{32178822-2D23-4F30-8765-6CC244942261}" srcOrd="0" destOrd="3" presId="urn:microsoft.com/office/officeart/2005/8/layout/list1"/>
    <dgm:cxn modelId="{0E119EAF-DDA7-436F-A7F8-E2D94DA6D0A5}" srcId="{DC62F5E0-FFAF-4BB9-B5E6-5FFBA4774E9B}" destId="{B75561ED-DB67-4710-AB90-BFC2E55FD886}" srcOrd="0" destOrd="0" parTransId="{028CCF4A-0740-4983-B428-A7737C9231D9}" sibTransId="{85F86247-B0A5-4A1A-B74A-710822FB1F12}"/>
    <dgm:cxn modelId="{713253CA-FDDA-489F-ADD2-963EB894238D}" srcId="{85BD3858-6461-4DD0-B6B2-FF709DEDB810}" destId="{E4245115-6E2B-4C17-88BA-43D718A19C07}" srcOrd="2" destOrd="0" parTransId="{534FA71A-1004-466D-B349-686288391BFB}" sibTransId="{94BF3BEA-E753-488D-BF23-E014998CEA11}"/>
    <dgm:cxn modelId="{FAB569E1-9B1F-41A9-BDDE-75A7C11705C1}" srcId="{7A6689E5-4EA1-408D-A2A9-B777479B8BD3}" destId="{DC62F5E0-FFAF-4BB9-B5E6-5FFBA4774E9B}" srcOrd="0" destOrd="0" parTransId="{4A9E4D01-6718-4D37-AD82-541A347C1C5C}" sibTransId="{A8B68AF8-CE07-43CF-972F-41DA46EE4A55}"/>
    <dgm:cxn modelId="{C34CA3E1-B3CE-447B-A941-801A1DF71DB4}" srcId="{85BD3858-6461-4DD0-B6B2-FF709DEDB810}" destId="{DA7E4F17-E2FC-4466-869A-35A3BB018DB5}" srcOrd="3" destOrd="0" parTransId="{9459AB69-96C4-4673-B823-82B49A5E286D}" sibTransId="{A086BDC8-F81D-4CA7-B8AE-8A4C75678BF0}"/>
    <dgm:cxn modelId="{B58DE4E6-8398-4EDF-B25C-D80E0FB652E6}" type="presOf" srcId="{C8E1D304-9853-484A-88C7-A94DDD9F1B5A}" destId="{D4D02B1F-A91E-47B8-9272-96A582D35AFC}" srcOrd="0" destOrd="3" presId="urn:microsoft.com/office/officeart/2005/8/layout/list1"/>
    <dgm:cxn modelId="{E79373F1-40FF-4167-8A16-70CF91C403E9}" srcId="{7A6689E5-4EA1-408D-A2A9-B777479B8BD3}" destId="{77C2763D-7A32-485E-9ECF-3E7D2F1B96DA}" srcOrd="1" destOrd="0" parTransId="{09C74C02-BB68-4A28-9E29-14B18A6763E9}" sibTransId="{08388750-3B7C-4041-B8E3-76B5FD40343E}"/>
    <dgm:cxn modelId="{20EAB5F6-DEF6-412A-8DE7-23D2F30F22F7}" srcId="{7A6689E5-4EA1-408D-A2A9-B777479B8BD3}" destId="{85BD3858-6461-4DD0-B6B2-FF709DEDB810}" srcOrd="2" destOrd="0" parTransId="{0269C462-E83A-4A79-B913-4E7C36BAB49F}" sibTransId="{7284B7B5-C08B-42D6-8DEE-73EA0E5584DD}"/>
    <dgm:cxn modelId="{557327FB-01F5-462D-8606-E4F140972908}" type="presOf" srcId="{7A7D1D06-5842-41EE-90BF-9F7F5D19CB45}" destId="{D4D02B1F-A91E-47B8-9272-96A582D35AFC}" srcOrd="0" destOrd="2" presId="urn:microsoft.com/office/officeart/2005/8/layout/list1"/>
    <dgm:cxn modelId="{A8D1BCFC-4F9F-4EB5-9231-05EF5B689D9E}" type="presOf" srcId="{85BD3858-6461-4DD0-B6B2-FF709DEDB810}" destId="{E14AFE21-153F-49D4-8593-E3B028B50887}" srcOrd="1" destOrd="0" presId="urn:microsoft.com/office/officeart/2005/8/layout/list1"/>
    <dgm:cxn modelId="{17A3771A-3E2C-4C7F-9179-D738A5F8806A}" type="presParOf" srcId="{F7D81B25-70ED-42F4-B415-49F02E817AE7}" destId="{02C9FB6B-464D-4418-9540-BE4971E67569}" srcOrd="0" destOrd="0" presId="urn:microsoft.com/office/officeart/2005/8/layout/list1"/>
    <dgm:cxn modelId="{75F415B3-4898-4550-B2E3-8B5E97B62D98}" type="presParOf" srcId="{02C9FB6B-464D-4418-9540-BE4971E67569}" destId="{3F525BE7-2335-498C-80B9-8EADEB39321E}" srcOrd="0" destOrd="0" presId="urn:microsoft.com/office/officeart/2005/8/layout/list1"/>
    <dgm:cxn modelId="{7F277D79-EE71-44EB-9621-272A068B1B9A}" type="presParOf" srcId="{02C9FB6B-464D-4418-9540-BE4971E67569}" destId="{7A4645FF-B015-4A05-971F-63AD31F2A767}" srcOrd="1" destOrd="0" presId="urn:microsoft.com/office/officeart/2005/8/layout/list1"/>
    <dgm:cxn modelId="{476C7F22-096B-402A-BB1D-D5DAD8344395}" type="presParOf" srcId="{F7D81B25-70ED-42F4-B415-49F02E817AE7}" destId="{EC84C5F6-EF00-43BF-A896-890A97CAEB20}" srcOrd="1" destOrd="0" presId="urn:microsoft.com/office/officeart/2005/8/layout/list1"/>
    <dgm:cxn modelId="{53D0EBC9-3881-445D-927B-FBD99379C515}" type="presParOf" srcId="{F7D81B25-70ED-42F4-B415-49F02E817AE7}" destId="{1D24551F-B19A-40A3-8965-0BECF33DE848}" srcOrd="2" destOrd="0" presId="urn:microsoft.com/office/officeart/2005/8/layout/list1"/>
    <dgm:cxn modelId="{3F5C3916-B2B8-4EF5-8059-F0AEC06C6AD6}" type="presParOf" srcId="{F7D81B25-70ED-42F4-B415-49F02E817AE7}" destId="{10E6A84A-343C-4058-A067-25B33A81B092}" srcOrd="3" destOrd="0" presId="urn:microsoft.com/office/officeart/2005/8/layout/list1"/>
    <dgm:cxn modelId="{9810F5DE-23A7-48FC-8ADB-C2D0F533FF69}" type="presParOf" srcId="{F7D81B25-70ED-42F4-B415-49F02E817AE7}" destId="{B6D09565-5909-493C-BFDA-AD5275F78F7F}" srcOrd="4" destOrd="0" presId="urn:microsoft.com/office/officeart/2005/8/layout/list1"/>
    <dgm:cxn modelId="{8EC948CE-6E1F-4598-B0BB-78BE32C623C0}" type="presParOf" srcId="{B6D09565-5909-493C-BFDA-AD5275F78F7F}" destId="{9D9413E4-2686-4126-A119-AD0079876C77}" srcOrd="0" destOrd="0" presId="urn:microsoft.com/office/officeart/2005/8/layout/list1"/>
    <dgm:cxn modelId="{9C155EF8-0716-40B7-8B1D-F1D26F833F36}" type="presParOf" srcId="{B6D09565-5909-493C-BFDA-AD5275F78F7F}" destId="{EEE2A391-857A-4C5C-8472-0837DFB6CFB2}" srcOrd="1" destOrd="0" presId="urn:microsoft.com/office/officeart/2005/8/layout/list1"/>
    <dgm:cxn modelId="{90BBFE52-C8E8-49EF-BC8B-1BF6988CC0F9}" type="presParOf" srcId="{F7D81B25-70ED-42F4-B415-49F02E817AE7}" destId="{FAD34797-9967-44CA-AF90-23C728CD4891}" srcOrd="5" destOrd="0" presId="urn:microsoft.com/office/officeart/2005/8/layout/list1"/>
    <dgm:cxn modelId="{9E4848E2-F5F8-4E94-9C2B-9F8D8A66E055}" type="presParOf" srcId="{F7D81B25-70ED-42F4-B415-49F02E817AE7}" destId="{D4D02B1F-A91E-47B8-9272-96A582D35AFC}" srcOrd="6" destOrd="0" presId="urn:microsoft.com/office/officeart/2005/8/layout/list1"/>
    <dgm:cxn modelId="{37EF5026-0A45-4FBD-8E39-88B85D600AB2}" type="presParOf" srcId="{F7D81B25-70ED-42F4-B415-49F02E817AE7}" destId="{74F0C1B6-13B4-4F7D-8946-A2DEC6A89A7B}" srcOrd="7" destOrd="0" presId="urn:microsoft.com/office/officeart/2005/8/layout/list1"/>
    <dgm:cxn modelId="{6B55A407-AF18-40E0-B44D-9E9488ED0060}" type="presParOf" srcId="{F7D81B25-70ED-42F4-B415-49F02E817AE7}" destId="{24B646CC-6787-4474-AA0B-A67E3FFB40FE}" srcOrd="8" destOrd="0" presId="urn:microsoft.com/office/officeart/2005/8/layout/list1"/>
    <dgm:cxn modelId="{44FF2283-EFD7-49AA-81E6-6E4BDB78E6AB}" type="presParOf" srcId="{24B646CC-6787-4474-AA0B-A67E3FFB40FE}" destId="{C572F3BC-4873-4931-94E9-DE490C048F3C}" srcOrd="0" destOrd="0" presId="urn:microsoft.com/office/officeart/2005/8/layout/list1"/>
    <dgm:cxn modelId="{EE1E2EB1-E929-45E1-B4AA-578A3939400C}" type="presParOf" srcId="{24B646CC-6787-4474-AA0B-A67E3FFB40FE}" destId="{E14AFE21-153F-49D4-8593-E3B028B50887}" srcOrd="1" destOrd="0" presId="urn:microsoft.com/office/officeart/2005/8/layout/list1"/>
    <dgm:cxn modelId="{B337B6AE-B81D-41DE-A409-6C836B874C3C}" type="presParOf" srcId="{F7D81B25-70ED-42F4-B415-49F02E817AE7}" destId="{811C6AEA-89D8-4AA9-8ECD-D0725FA0511D}" srcOrd="9" destOrd="0" presId="urn:microsoft.com/office/officeart/2005/8/layout/list1"/>
    <dgm:cxn modelId="{21B37425-7B87-4F32-9FB9-CE204C6C4344}" type="presParOf" srcId="{F7D81B25-70ED-42F4-B415-49F02E817AE7}" destId="{32178822-2D23-4F30-8765-6CC244942261}"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0.xml><?xml version="1.0" encoding="utf-8"?>
<dgm:dataModel xmlns:dgm="http://schemas.openxmlformats.org/drawingml/2006/diagram" xmlns:a="http://schemas.openxmlformats.org/drawingml/2006/main">
  <dgm:ptLst>
    <dgm:pt modelId="{BAC7A7EC-D56A-4361-8F5A-3762E68DC1CB}" type="doc">
      <dgm:prSet loTypeId="urn:microsoft.com/office/officeart/2005/8/layout/list1" loCatId="list" qsTypeId="urn:microsoft.com/office/officeart/2005/8/quickstyle/simple1#9" qsCatId="simple" csTypeId="urn:microsoft.com/office/officeart/2005/8/colors/accent1_2#9" csCatId="accent1" phldr="1"/>
      <dgm:spPr/>
      <dgm:t>
        <a:bodyPr/>
        <a:lstStyle/>
        <a:p>
          <a:endParaRPr lang="en-US"/>
        </a:p>
      </dgm:t>
    </dgm:pt>
    <dgm:pt modelId="{B502C98F-5941-47A7-A65E-E726B5E026D7}">
      <dgm:prSet/>
      <dgm:spPr/>
      <dgm:t>
        <a:bodyPr/>
        <a:lstStyle/>
        <a:p>
          <a:pPr rtl="0"/>
          <a:r>
            <a:rPr lang="en-US" b="1" dirty="0"/>
            <a:t>Discounts</a:t>
          </a:r>
          <a:endParaRPr lang="en-US" dirty="0"/>
        </a:p>
      </dgm:t>
    </dgm:pt>
    <dgm:pt modelId="{5FA50283-E989-4324-A513-967F132C502A}" type="parTrans" cxnId="{B2A5B47E-BCFB-4AE5-B6F9-CE255D63F89A}">
      <dgm:prSet/>
      <dgm:spPr/>
      <dgm:t>
        <a:bodyPr/>
        <a:lstStyle/>
        <a:p>
          <a:endParaRPr lang="en-US"/>
        </a:p>
      </dgm:t>
    </dgm:pt>
    <dgm:pt modelId="{86E1EF30-BF2D-4EB0-949C-413F265E9B51}" type="sibTrans" cxnId="{B2A5B47E-BCFB-4AE5-B6F9-CE255D63F89A}">
      <dgm:prSet/>
      <dgm:spPr/>
      <dgm:t>
        <a:bodyPr/>
        <a:lstStyle/>
        <a:p>
          <a:endParaRPr lang="en-US"/>
        </a:p>
      </dgm:t>
    </dgm:pt>
    <dgm:pt modelId="{7717E15A-7853-444C-9878-35330C708511}">
      <dgm:prSet/>
      <dgm:spPr/>
      <dgm:t>
        <a:bodyPr/>
        <a:lstStyle/>
        <a:p>
          <a:pPr rtl="0"/>
          <a:r>
            <a:rPr lang="en-US" dirty="0"/>
            <a:t>Amount or percentage deduction from the value of an equity interest</a:t>
          </a:r>
        </a:p>
      </dgm:t>
    </dgm:pt>
    <dgm:pt modelId="{86C87894-EE06-44AB-ADDE-754A1DB702AA}" type="parTrans" cxnId="{CA7506FA-6EFB-4CD5-A370-8B67B2E33F93}">
      <dgm:prSet/>
      <dgm:spPr/>
      <dgm:t>
        <a:bodyPr/>
        <a:lstStyle/>
        <a:p>
          <a:endParaRPr lang="en-US"/>
        </a:p>
      </dgm:t>
    </dgm:pt>
    <dgm:pt modelId="{2CF70FC7-E6D4-4F43-8BD1-6C7F87DA1FAD}" type="sibTrans" cxnId="{CA7506FA-6EFB-4CD5-A370-8B67B2E33F93}">
      <dgm:prSet/>
      <dgm:spPr/>
      <dgm:t>
        <a:bodyPr/>
        <a:lstStyle/>
        <a:p>
          <a:endParaRPr lang="en-US"/>
        </a:p>
      </dgm:t>
    </dgm:pt>
    <dgm:pt modelId="{44D1F273-C509-4F46-9543-E86DAE84F344}">
      <dgm:prSet/>
      <dgm:spPr/>
      <dgm:t>
        <a:bodyPr/>
        <a:lstStyle/>
        <a:p>
          <a:pPr rtl="0"/>
          <a:r>
            <a:rPr lang="en-US" b="1" dirty="0"/>
            <a:t>Lack of Control Discount (DLOC)</a:t>
          </a:r>
        </a:p>
      </dgm:t>
    </dgm:pt>
    <dgm:pt modelId="{1D334AD3-0581-4389-A221-F51E7916EDD3}" type="parTrans" cxnId="{480DA46E-009F-4049-9EE6-363FC18538C4}">
      <dgm:prSet/>
      <dgm:spPr/>
      <dgm:t>
        <a:bodyPr/>
        <a:lstStyle/>
        <a:p>
          <a:endParaRPr lang="en-US"/>
        </a:p>
      </dgm:t>
    </dgm:pt>
    <dgm:pt modelId="{0BF82CC2-37BE-4D09-8344-459BDA4E4B9A}" type="sibTrans" cxnId="{480DA46E-009F-4049-9EE6-363FC18538C4}">
      <dgm:prSet/>
      <dgm:spPr/>
      <dgm:t>
        <a:bodyPr/>
        <a:lstStyle/>
        <a:p>
          <a:endParaRPr lang="en-US"/>
        </a:p>
      </dgm:t>
    </dgm:pt>
    <dgm:pt modelId="{359C644D-2416-45B8-AE65-2843E19F570F}">
      <dgm:prSet/>
      <dgm:spPr/>
      <dgm:t>
        <a:bodyPr/>
        <a:lstStyle/>
        <a:p>
          <a:pPr rtl="0"/>
          <a:r>
            <a:rPr lang="en-US" dirty="0"/>
            <a:t>Reflects the absence of some or all control</a:t>
          </a:r>
        </a:p>
      </dgm:t>
    </dgm:pt>
    <dgm:pt modelId="{DD8B48FD-53E5-432C-8EC0-C5B1884D329D}" type="parTrans" cxnId="{A7D52B4C-B8FF-4AA4-B50E-619C78A81ECB}">
      <dgm:prSet/>
      <dgm:spPr/>
      <dgm:t>
        <a:bodyPr/>
        <a:lstStyle/>
        <a:p>
          <a:endParaRPr lang="en-US"/>
        </a:p>
      </dgm:t>
    </dgm:pt>
    <dgm:pt modelId="{209E4E26-49B8-49CC-B461-04E93E366E4D}" type="sibTrans" cxnId="{A7D52B4C-B8FF-4AA4-B50E-619C78A81ECB}">
      <dgm:prSet/>
      <dgm:spPr/>
      <dgm:t>
        <a:bodyPr/>
        <a:lstStyle/>
        <a:p>
          <a:endParaRPr lang="en-US"/>
        </a:p>
      </dgm:t>
    </dgm:pt>
    <dgm:pt modelId="{67B46C49-4489-476B-9BFE-25B902A55ADA}">
      <dgm:prSet/>
      <dgm:spPr/>
      <dgm:t>
        <a:bodyPr/>
        <a:lstStyle/>
        <a:p>
          <a:pPr rtl="0"/>
          <a:r>
            <a:rPr lang="en-US" dirty="0"/>
            <a:t>DLOC = 1 – [1/(1 + Control premium)]</a:t>
          </a:r>
        </a:p>
      </dgm:t>
    </dgm:pt>
    <dgm:pt modelId="{2FCD1446-96E3-4E9C-9236-D7276A8DE789}" type="parTrans" cxnId="{DD62FE26-AB0B-46EC-8AB1-38E142FDC3A9}">
      <dgm:prSet/>
      <dgm:spPr/>
      <dgm:t>
        <a:bodyPr/>
        <a:lstStyle/>
        <a:p>
          <a:endParaRPr lang="en-US"/>
        </a:p>
      </dgm:t>
    </dgm:pt>
    <dgm:pt modelId="{1A637C43-AFD1-493E-A5F0-B87AB2297125}" type="sibTrans" cxnId="{DD62FE26-AB0B-46EC-8AB1-38E142FDC3A9}">
      <dgm:prSet/>
      <dgm:spPr/>
      <dgm:t>
        <a:bodyPr/>
        <a:lstStyle/>
        <a:p>
          <a:endParaRPr lang="en-US"/>
        </a:p>
      </dgm:t>
    </dgm:pt>
    <dgm:pt modelId="{8213D11A-ACE3-4C3B-B123-835419C19999}">
      <dgm:prSet/>
      <dgm:spPr/>
      <dgm:t>
        <a:bodyPr/>
        <a:lstStyle/>
        <a:p>
          <a:pPr rtl="0"/>
          <a:r>
            <a:rPr lang="en-US" dirty="0"/>
            <a:t>Reflects the absence of marketability</a:t>
          </a:r>
        </a:p>
      </dgm:t>
    </dgm:pt>
    <dgm:pt modelId="{94047B97-9A86-4D27-BC64-F347DBCC51B4}" type="parTrans" cxnId="{937AD82B-0356-49D6-A898-8DD82C3D7FFF}">
      <dgm:prSet/>
      <dgm:spPr/>
      <dgm:t>
        <a:bodyPr/>
        <a:lstStyle/>
        <a:p>
          <a:endParaRPr lang="en-US"/>
        </a:p>
      </dgm:t>
    </dgm:pt>
    <dgm:pt modelId="{2A206895-DDC5-404C-BE53-BA5DE8EDE284}" type="sibTrans" cxnId="{937AD82B-0356-49D6-A898-8DD82C3D7FFF}">
      <dgm:prSet/>
      <dgm:spPr/>
      <dgm:t>
        <a:bodyPr/>
        <a:lstStyle/>
        <a:p>
          <a:endParaRPr lang="en-US"/>
        </a:p>
      </dgm:t>
    </dgm:pt>
    <dgm:pt modelId="{BD5BCC5B-2E0A-41C9-AF8C-FB72E4296F32}">
      <dgm:prSet/>
      <dgm:spPr/>
      <dgm:t>
        <a:bodyPr/>
        <a:lstStyle/>
        <a:p>
          <a:pPr rtl="0"/>
          <a:r>
            <a:rPr lang="en-US" dirty="0"/>
            <a:t>Applied when valuing a noncontrolling interest </a:t>
          </a:r>
        </a:p>
      </dgm:t>
    </dgm:pt>
    <dgm:pt modelId="{D57388D2-4EF1-4765-AAD9-23B26D796D19}" type="parTrans" cxnId="{F5D543DC-AE8F-4B53-9D6A-DACF802E5DFC}">
      <dgm:prSet/>
      <dgm:spPr/>
      <dgm:t>
        <a:bodyPr/>
        <a:lstStyle/>
        <a:p>
          <a:endParaRPr lang="en-US"/>
        </a:p>
      </dgm:t>
    </dgm:pt>
    <dgm:pt modelId="{E44A7B6B-E01C-4995-8EAC-54C63004A010}" type="sibTrans" cxnId="{F5D543DC-AE8F-4B53-9D6A-DACF802E5DFC}">
      <dgm:prSet/>
      <dgm:spPr/>
      <dgm:t>
        <a:bodyPr/>
        <a:lstStyle/>
        <a:p>
          <a:endParaRPr lang="en-US"/>
        </a:p>
      </dgm:t>
    </dgm:pt>
    <dgm:pt modelId="{AEF9E1BB-A1BE-46BB-A047-C968B4DD4ED8}">
      <dgm:prSet/>
      <dgm:spPr/>
      <dgm:t>
        <a:bodyPr/>
        <a:lstStyle/>
        <a:p>
          <a:pPr rtl="0"/>
          <a:r>
            <a:rPr lang="en-US" b="1" dirty="0"/>
            <a:t>Lack of Marketability Discount (DLOM)</a:t>
          </a:r>
          <a:endParaRPr lang="en-US" dirty="0"/>
        </a:p>
      </dgm:t>
    </dgm:pt>
    <dgm:pt modelId="{E62E8823-AFFB-4484-9D83-BC21275C0C7A}" type="sibTrans" cxnId="{BAC31D5F-FA7B-439A-B820-45F23DAF4520}">
      <dgm:prSet/>
      <dgm:spPr/>
      <dgm:t>
        <a:bodyPr/>
        <a:lstStyle/>
        <a:p>
          <a:endParaRPr lang="en-US"/>
        </a:p>
      </dgm:t>
    </dgm:pt>
    <dgm:pt modelId="{7D8ECF36-81F0-442B-8364-113B7628A0BB}" type="parTrans" cxnId="{BAC31D5F-FA7B-439A-B820-45F23DAF4520}">
      <dgm:prSet/>
      <dgm:spPr/>
      <dgm:t>
        <a:bodyPr/>
        <a:lstStyle/>
        <a:p>
          <a:endParaRPr lang="en-US"/>
        </a:p>
      </dgm:t>
    </dgm:pt>
    <dgm:pt modelId="{796EC01F-3E24-42C6-9C4D-1F01C9ECF541}" type="pres">
      <dgm:prSet presAssocID="{BAC7A7EC-D56A-4361-8F5A-3762E68DC1CB}" presName="linear" presStyleCnt="0">
        <dgm:presLayoutVars>
          <dgm:dir/>
          <dgm:animLvl val="lvl"/>
          <dgm:resizeHandles val="exact"/>
        </dgm:presLayoutVars>
      </dgm:prSet>
      <dgm:spPr/>
    </dgm:pt>
    <dgm:pt modelId="{58187AB6-7EDA-44A3-B3A2-67427755A4CF}" type="pres">
      <dgm:prSet presAssocID="{B502C98F-5941-47A7-A65E-E726B5E026D7}" presName="parentLin" presStyleCnt="0"/>
      <dgm:spPr/>
    </dgm:pt>
    <dgm:pt modelId="{C7F03C09-1D3E-4BEA-AD96-EDF0A352B857}" type="pres">
      <dgm:prSet presAssocID="{B502C98F-5941-47A7-A65E-E726B5E026D7}" presName="parentLeftMargin" presStyleLbl="node1" presStyleIdx="0" presStyleCnt="3"/>
      <dgm:spPr/>
    </dgm:pt>
    <dgm:pt modelId="{4E19B27D-D162-44D8-90E7-06826DCFA255}" type="pres">
      <dgm:prSet presAssocID="{B502C98F-5941-47A7-A65E-E726B5E026D7}" presName="parentText" presStyleLbl="node1" presStyleIdx="0" presStyleCnt="3">
        <dgm:presLayoutVars>
          <dgm:chMax val="0"/>
          <dgm:bulletEnabled val="1"/>
        </dgm:presLayoutVars>
      </dgm:prSet>
      <dgm:spPr/>
    </dgm:pt>
    <dgm:pt modelId="{9184E63F-C341-4557-AAE1-DB91F5DCE40D}" type="pres">
      <dgm:prSet presAssocID="{B502C98F-5941-47A7-A65E-E726B5E026D7}" presName="negativeSpace" presStyleCnt="0"/>
      <dgm:spPr/>
    </dgm:pt>
    <dgm:pt modelId="{6DD792E9-A571-4BEA-B2A4-9A3E6C90B5FA}" type="pres">
      <dgm:prSet presAssocID="{B502C98F-5941-47A7-A65E-E726B5E026D7}" presName="childText" presStyleLbl="conFgAcc1" presStyleIdx="0" presStyleCnt="3">
        <dgm:presLayoutVars>
          <dgm:bulletEnabled val="1"/>
        </dgm:presLayoutVars>
      </dgm:prSet>
      <dgm:spPr/>
    </dgm:pt>
    <dgm:pt modelId="{9669EE35-7002-452C-B1E4-4DD44FD2B754}" type="pres">
      <dgm:prSet presAssocID="{86E1EF30-BF2D-4EB0-949C-413F265E9B51}" presName="spaceBetweenRectangles" presStyleCnt="0"/>
      <dgm:spPr/>
    </dgm:pt>
    <dgm:pt modelId="{583BFF2A-C56E-456D-A4F3-A99545A37085}" type="pres">
      <dgm:prSet presAssocID="{44D1F273-C509-4F46-9543-E86DAE84F344}" presName="parentLin" presStyleCnt="0"/>
      <dgm:spPr/>
    </dgm:pt>
    <dgm:pt modelId="{45320615-538F-47E0-9DA0-6FC6301377F7}" type="pres">
      <dgm:prSet presAssocID="{44D1F273-C509-4F46-9543-E86DAE84F344}" presName="parentLeftMargin" presStyleLbl="node1" presStyleIdx="0" presStyleCnt="3"/>
      <dgm:spPr/>
    </dgm:pt>
    <dgm:pt modelId="{5EB411DE-CAEB-44E6-957E-2B301786AE32}" type="pres">
      <dgm:prSet presAssocID="{44D1F273-C509-4F46-9543-E86DAE84F344}" presName="parentText" presStyleLbl="node1" presStyleIdx="1" presStyleCnt="3">
        <dgm:presLayoutVars>
          <dgm:chMax val="0"/>
          <dgm:bulletEnabled val="1"/>
        </dgm:presLayoutVars>
      </dgm:prSet>
      <dgm:spPr/>
    </dgm:pt>
    <dgm:pt modelId="{78E15311-B67B-4224-B80F-11B331C03A52}" type="pres">
      <dgm:prSet presAssocID="{44D1F273-C509-4F46-9543-E86DAE84F344}" presName="negativeSpace" presStyleCnt="0"/>
      <dgm:spPr/>
    </dgm:pt>
    <dgm:pt modelId="{73B9F6B4-07E6-4C0D-BC6C-DA2D901E3305}" type="pres">
      <dgm:prSet presAssocID="{44D1F273-C509-4F46-9543-E86DAE84F344}" presName="childText" presStyleLbl="conFgAcc1" presStyleIdx="1" presStyleCnt="3">
        <dgm:presLayoutVars>
          <dgm:bulletEnabled val="1"/>
        </dgm:presLayoutVars>
      </dgm:prSet>
      <dgm:spPr/>
    </dgm:pt>
    <dgm:pt modelId="{B1067EA6-EE4E-4520-AFC5-7034066BC452}" type="pres">
      <dgm:prSet presAssocID="{0BF82CC2-37BE-4D09-8344-459BDA4E4B9A}" presName="spaceBetweenRectangles" presStyleCnt="0"/>
      <dgm:spPr/>
    </dgm:pt>
    <dgm:pt modelId="{365EE429-4B6E-4D8E-B4DD-4DF64D6612C3}" type="pres">
      <dgm:prSet presAssocID="{AEF9E1BB-A1BE-46BB-A047-C968B4DD4ED8}" presName="parentLin" presStyleCnt="0"/>
      <dgm:spPr/>
    </dgm:pt>
    <dgm:pt modelId="{76323FA9-9C2D-47DF-A367-19CDF943609A}" type="pres">
      <dgm:prSet presAssocID="{AEF9E1BB-A1BE-46BB-A047-C968B4DD4ED8}" presName="parentLeftMargin" presStyleLbl="node1" presStyleIdx="1" presStyleCnt="3"/>
      <dgm:spPr/>
    </dgm:pt>
    <dgm:pt modelId="{E4E4955A-03A1-4BCA-839C-5D418EB65023}" type="pres">
      <dgm:prSet presAssocID="{AEF9E1BB-A1BE-46BB-A047-C968B4DD4ED8}" presName="parentText" presStyleLbl="node1" presStyleIdx="2" presStyleCnt="3">
        <dgm:presLayoutVars>
          <dgm:chMax val="0"/>
          <dgm:bulletEnabled val="1"/>
        </dgm:presLayoutVars>
      </dgm:prSet>
      <dgm:spPr/>
    </dgm:pt>
    <dgm:pt modelId="{D0ED9464-D1D9-4CB0-9E48-FD46D3E27523}" type="pres">
      <dgm:prSet presAssocID="{AEF9E1BB-A1BE-46BB-A047-C968B4DD4ED8}" presName="negativeSpace" presStyleCnt="0"/>
      <dgm:spPr/>
    </dgm:pt>
    <dgm:pt modelId="{48605602-1757-4B86-AD76-2E7D989B194E}" type="pres">
      <dgm:prSet presAssocID="{AEF9E1BB-A1BE-46BB-A047-C968B4DD4ED8}" presName="childText" presStyleLbl="conFgAcc1" presStyleIdx="2" presStyleCnt="3">
        <dgm:presLayoutVars>
          <dgm:bulletEnabled val="1"/>
        </dgm:presLayoutVars>
      </dgm:prSet>
      <dgm:spPr/>
    </dgm:pt>
  </dgm:ptLst>
  <dgm:cxnLst>
    <dgm:cxn modelId="{60B55C20-C1FF-443E-8DCF-DE900D44EFDD}" type="presOf" srcId="{B502C98F-5941-47A7-A65E-E726B5E026D7}" destId="{4E19B27D-D162-44D8-90E7-06826DCFA255}" srcOrd="1" destOrd="0" presId="urn:microsoft.com/office/officeart/2005/8/layout/list1"/>
    <dgm:cxn modelId="{DD62FE26-AB0B-46EC-8AB1-38E142FDC3A9}" srcId="{44D1F273-C509-4F46-9543-E86DAE84F344}" destId="{67B46C49-4489-476B-9BFE-25B902A55ADA}" srcOrd="1" destOrd="0" parTransId="{2FCD1446-96E3-4E9C-9236-D7276A8DE789}" sibTransId="{1A637C43-AFD1-493E-A5F0-B87AB2297125}"/>
    <dgm:cxn modelId="{937AD82B-0356-49D6-A898-8DD82C3D7FFF}" srcId="{AEF9E1BB-A1BE-46BB-A047-C968B4DD4ED8}" destId="{8213D11A-ACE3-4C3B-B123-835419C19999}" srcOrd="0" destOrd="0" parTransId="{94047B97-9A86-4D27-BC64-F347DBCC51B4}" sibTransId="{2A206895-DDC5-404C-BE53-BA5DE8EDE284}"/>
    <dgm:cxn modelId="{5B99015D-EB3A-464A-BF7B-45963717F484}" type="presOf" srcId="{44D1F273-C509-4F46-9543-E86DAE84F344}" destId="{45320615-538F-47E0-9DA0-6FC6301377F7}" srcOrd="0" destOrd="0" presId="urn:microsoft.com/office/officeart/2005/8/layout/list1"/>
    <dgm:cxn modelId="{BAC31D5F-FA7B-439A-B820-45F23DAF4520}" srcId="{BAC7A7EC-D56A-4361-8F5A-3762E68DC1CB}" destId="{AEF9E1BB-A1BE-46BB-A047-C968B4DD4ED8}" srcOrd="2" destOrd="0" parTransId="{7D8ECF36-81F0-442B-8364-113B7628A0BB}" sibTransId="{E62E8823-AFFB-4484-9D83-BC21275C0C7A}"/>
    <dgm:cxn modelId="{8CAEB461-5F08-4F89-A550-E86DB36DFD79}" type="presOf" srcId="{44D1F273-C509-4F46-9543-E86DAE84F344}" destId="{5EB411DE-CAEB-44E6-957E-2B301786AE32}" srcOrd="1" destOrd="0" presId="urn:microsoft.com/office/officeart/2005/8/layout/list1"/>
    <dgm:cxn modelId="{A7D52B4C-B8FF-4AA4-B50E-619C78A81ECB}" srcId="{44D1F273-C509-4F46-9543-E86DAE84F344}" destId="{359C644D-2416-45B8-AE65-2843E19F570F}" srcOrd="0" destOrd="0" parTransId="{DD8B48FD-53E5-432C-8EC0-C5B1884D329D}" sibTransId="{209E4E26-49B8-49CC-B461-04E93E366E4D}"/>
    <dgm:cxn modelId="{480DA46E-009F-4049-9EE6-363FC18538C4}" srcId="{BAC7A7EC-D56A-4361-8F5A-3762E68DC1CB}" destId="{44D1F273-C509-4F46-9543-E86DAE84F344}" srcOrd="1" destOrd="0" parTransId="{1D334AD3-0581-4389-A221-F51E7916EDD3}" sibTransId="{0BF82CC2-37BE-4D09-8344-459BDA4E4B9A}"/>
    <dgm:cxn modelId="{1F9B7653-4F83-4D9C-8359-4F92B23BE997}" type="presOf" srcId="{B502C98F-5941-47A7-A65E-E726B5E026D7}" destId="{C7F03C09-1D3E-4BEA-AD96-EDF0A352B857}" srcOrd="0" destOrd="0" presId="urn:microsoft.com/office/officeart/2005/8/layout/list1"/>
    <dgm:cxn modelId="{B2A5B47E-BCFB-4AE5-B6F9-CE255D63F89A}" srcId="{BAC7A7EC-D56A-4361-8F5A-3762E68DC1CB}" destId="{B502C98F-5941-47A7-A65E-E726B5E026D7}" srcOrd="0" destOrd="0" parTransId="{5FA50283-E989-4324-A513-967F132C502A}" sibTransId="{86E1EF30-BF2D-4EB0-949C-413F265E9B51}"/>
    <dgm:cxn modelId="{82011C80-F606-4A52-8709-ECD01BC370E7}" type="presOf" srcId="{8213D11A-ACE3-4C3B-B123-835419C19999}" destId="{48605602-1757-4B86-AD76-2E7D989B194E}" srcOrd="0" destOrd="0" presId="urn:microsoft.com/office/officeart/2005/8/layout/list1"/>
    <dgm:cxn modelId="{E7668A93-18E5-45E0-B187-E1569A0D811C}" type="presOf" srcId="{359C644D-2416-45B8-AE65-2843E19F570F}" destId="{73B9F6B4-07E6-4C0D-BC6C-DA2D901E3305}" srcOrd="0" destOrd="0" presId="urn:microsoft.com/office/officeart/2005/8/layout/list1"/>
    <dgm:cxn modelId="{956EDF9A-09E5-43C2-8B21-D36950E8A45D}" type="presOf" srcId="{AEF9E1BB-A1BE-46BB-A047-C968B4DD4ED8}" destId="{E4E4955A-03A1-4BCA-839C-5D418EB65023}" srcOrd="1" destOrd="0" presId="urn:microsoft.com/office/officeart/2005/8/layout/list1"/>
    <dgm:cxn modelId="{0B2C29B3-6F53-4EC1-984E-F2C68642C6F7}" type="presOf" srcId="{AEF9E1BB-A1BE-46BB-A047-C968B4DD4ED8}" destId="{76323FA9-9C2D-47DF-A367-19CDF943609A}" srcOrd="0" destOrd="0" presId="urn:microsoft.com/office/officeart/2005/8/layout/list1"/>
    <dgm:cxn modelId="{678B99C0-9EC6-40B2-AFCE-3317CCE5B92F}" type="presOf" srcId="{67B46C49-4489-476B-9BFE-25B902A55ADA}" destId="{73B9F6B4-07E6-4C0D-BC6C-DA2D901E3305}" srcOrd="0" destOrd="1" presId="urn:microsoft.com/office/officeart/2005/8/layout/list1"/>
    <dgm:cxn modelId="{AAF8E0D1-6DA7-487D-9AD4-B6B0FB9ABFDC}" type="presOf" srcId="{BAC7A7EC-D56A-4361-8F5A-3762E68DC1CB}" destId="{796EC01F-3E24-42C6-9C4D-1F01C9ECF541}" srcOrd="0" destOrd="0" presId="urn:microsoft.com/office/officeart/2005/8/layout/list1"/>
    <dgm:cxn modelId="{F5D543DC-AE8F-4B53-9D6A-DACF802E5DFC}" srcId="{AEF9E1BB-A1BE-46BB-A047-C968B4DD4ED8}" destId="{BD5BCC5B-2E0A-41C9-AF8C-FB72E4296F32}" srcOrd="1" destOrd="0" parTransId="{D57388D2-4EF1-4765-AAD9-23B26D796D19}" sibTransId="{E44A7B6B-E01C-4995-8EAC-54C63004A010}"/>
    <dgm:cxn modelId="{840E87E0-AF5C-4098-A302-CE49141D7846}" type="presOf" srcId="{BD5BCC5B-2E0A-41C9-AF8C-FB72E4296F32}" destId="{48605602-1757-4B86-AD76-2E7D989B194E}" srcOrd="0" destOrd="1" presId="urn:microsoft.com/office/officeart/2005/8/layout/list1"/>
    <dgm:cxn modelId="{84F410E5-70A0-4AD4-AB5B-E6658B806BB6}" type="presOf" srcId="{7717E15A-7853-444C-9878-35330C708511}" destId="{6DD792E9-A571-4BEA-B2A4-9A3E6C90B5FA}" srcOrd="0" destOrd="0" presId="urn:microsoft.com/office/officeart/2005/8/layout/list1"/>
    <dgm:cxn modelId="{CA7506FA-6EFB-4CD5-A370-8B67B2E33F93}" srcId="{B502C98F-5941-47A7-A65E-E726B5E026D7}" destId="{7717E15A-7853-444C-9878-35330C708511}" srcOrd="0" destOrd="0" parTransId="{86C87894-EE06-44AB-ADDE-754A1DB702AA}" sibTransId="{2CF70FC7-E6D4-4F43-8BD1-6C7F87DA1FAD}"/>
    <dgm:cxn modelId="{FE608284-AB1D-4F10-9847-A9B4F5F332F6}" type="presParOf" srcId="{796EC01F-3E24-42C6-9C4D-1F01C9ECF541}" destId="{58187AB6-7EDA-44A3-B3A2-67427755A4CF}" srcOrd="0" destOrd="0" presId="urn:microsoft.com/office/officeart/2005/8/layout/list1"/>
    <dgm:cxn modelId="{464DD4E0-6058-468D-85AD-8E3859482DA5}" type="presParOf" srcId="{58187AB6-7EDA-44A3-B3A2-67427755A4CF}" destId="{C7F03C09-1D3E-4BEA-AD96-EDF0A352B857}" srcOrd="0" destOrd="0" presId="urn:microsoft.com/office/officeart/2005/8/layout/list1"/>
    <dgm:cxn modelId="{ACC5CF92-131F-414A-897F-A81ABDB4D1A2}" type="presParOf" srcId="{58187AB6-7EDA-44A3-B3A2-67427755A4CF}" destId="{4E19B27D-D162-44D8-90E7-06826DCFA255}" srcOrd="1" destOrd="0" presId="urn:microsoft.com/office/officeart/2005/8/layout/list1"/>
    <dgm:cxn modelId="{7853E181-1EA1-418D-9B46-BD8C05389832}" type="presParOf" srcId="{796EC01F-3E24-42C6-9C4D-1F01C9ECF541}" destId="{9184E63F-C341-4557-AAE1-DB91F5DCE40D}" srcOrd="1" destOrd="0" presId="urn:microsoft.com/office/officeart/2005/8/layout/list1"/>
    <dgm:cxn modelId="{6446FECA-8C67-4336-ACED-FDD44A766B9C}" type="presParOf" srcId="{796EC01F-3E24-42C6-9C4D-1F01C9ECF541}" destId="{6DD792E9-A571-4BEA-B2A4-9A3E6C90B5FA}" srcOrd="2" destOrd="0" presId="urn:microsoft.com/office/officeart/2005/8/layout/list1"/>
    <dgm:cxn modelId="{22BD2E28-5CD5-451C-8158-EED191995AE5}" type="presParOf" srcId="{796EC01F-3E24-42C6-9C4D-1F01C9ECF541}" destId="{9669EE35-7002-452C-B1E4-4DD44FD2B754}" srcOrd="3" destOrd="0" presId="urn:microsoft.com/office/officeart/2005/8/layout/list1"/>
    <dgm:cxn modelId="{006B16D0-D355-41FD-AA7D-6986693F0B89}" type="presParOf" srcId="{796EC01F-3E24-42C6-9C4D-1F01C9ECF541}" destId="{583BFF2A-C56E-456D-A4F3-A99545A37085}" srcOrd="4" destOrd="0" presId="urn:microsoft.com/office/officeart/2005/8/layout/list1"/>
    <dgm:cxn modelId="{D2FADCA1-C42B-4989-8BE1-85CC607EADDC}" type="presParOf" srcId="{583BFF2A-C56E-456D-A4F3-A99545A37085}" destId="{45320615-538F-47E0-9DA0-6FC6301377F7}" srcOrd="0" destOrd="0" presId="urn:microsoft.com/office/officeart/2005/8/layout/list1"/>
    <dgm:cxn modelId="{7C1B681F-28F1-4F00-8C26-87E9824D63BB}" type="presParOf" srcId="{583BFF2A-C56E-456D-A4F3-A99545A37085}" destId="{5EB411DE-CAEB-44E6-957E-2B301786AE32}" srcOrd="1" destOrd="0" presId="urn:microsoft.com/office/officeart/2005/8/layout/list1"/>
    <dgm:cxn modelId="{D705CF99-4B1C-433E-B502-C2E28FAEB9EB}" type="presParOf" srcId="{796EC01F-3E24-42C6-9C4D-1F01C9ECF541}" destId="{78E15311-B67B-4224-B80F-11B331C03A52}" srcOrd="5" destOrd="0" presId="urn:microsoft.com/office/officeart/2005/8/layout/list1"/>
    <dgm:cxn modelId="{7D87F31D-2C35-4643-8B81-D9D43F3266C8}" type="presParOf" srcId="{796EC01F-3E24-42C6-9C4D-1F01C9ECF541}" destId="{73B9F6B4-07E6-4C0D-BC6C-DA2D901E3305}" srcOrd="6" destOrd="0" presId="urn:microsoft.com/office/officeart/2005/8/layout/list1"/>
    <dgm:cxn modelId="{1E7B9EC3-2A51-4725-B418-4A5492FD9827}" type="presParOf" srcId="{796EC01F-3E24-42C6-9C4D-1F01C9ECF541}" destId="{B1067EA6-EE4E-4520-AFC5-7034066BC452}" srcOrd="7" destOrd="0" presId="urn:microsoft.com/office/officeart/2005/8/layout/list1"/>
    <dgm:cxn modelId="{BF0D3419-3DE2-4ACC-AA28-3A96C40B752E}" type="presParOf" srcId="{796EC01F-3E24-42C6-9C4D-1F01C9ECF541}" destId="{365EE429-4B6E-4D8E-B4DD-4DF64D6612C3}" srcOrd="8" destOrd="0" presId="urn:microsoft.com/office/officeart/2005/8/layout/list1"/>
    <dgm:cxn modelId="{70508C28-66B1-4F44-9EED-15D7D6131E9D}" type="presParOf" srcId="{365EE429-4B6E-4D8E-B4DD-4DF64D6612C3}" destId="{76323FA9-9C2D-47DF-A367-19CDF943609A}" srcOrd="0" destOrd="0" presId="urn:microsoft.com/office/officeart/2005/8/layout/list1"/>
    <dgm:cxn modelId="{01D2F255-13F7-4CC0-A99D-D05BC2AA17BA}" type="presParOf" srcId="{365EE429-4B6E-4D8E-B4DD-4DF64D6612C3}" destId="{E4E4955A-03A1-4BCA-839C-5D418EB65023}" srcOrd="1" destOrd="0" presId="urn:microsoft.com/office/officeart/2005/8/layout/list1"/>
    <dgm:cxn modelId="{1803D132-866C-495A-ABAD-D3144976A3C9}" type="presParOf" srcId="{796EC01F-3E24-42C6-9C4D-1F01C9ECF541}" destId="{D0ED9464-D1D9-4CB0-9E48-FD46D3E27523}" srcOrd="9" destOrd="0" presId="urn:microsoft.com/office/officeart/2005/8/layout/list1"/>
    <dgm:cxn modelId="{874288CF-FB0F-4788-86F8-F74692A6B24D}" type="presParOf" srcId="{796EC01F-3E24-42C6-9C4D-1F01C9ECF541}" destId="{48605602-1757-4B86-AD76-2E7D989B194E}"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1.xml><?xml version="1.0" encoding="utf-8"?>
<dgm:dataModel xmlns:dgm="http://schemas.openxmlformats.org/drawingml/2006/diagram" xmlns:a="http://schemas.openxmlformats.org/drawingml/2006/main">
  <dgm:ptLst>
    <dgm:pt modelId="{9A95DC57-6FC0-4EB5-BC5F-BFC8A5C3F9D9}" type="doc">
      <dgm:prSet loTypeId="urn:microsoft.com/office/officeart/2005/8/layout/lProcess2" loCatId="relationship" qsTypeId="urn:microsoft.com/office/officeart/2005/8/quickstyle/simple1#10" qsCatId="simple" csTypeId="urn:microsoft.com/office/officeart/2005/8/colors/accent1_2#10" csCatId="accent1" phldr="1"/>
      <dgm:spPr/>
      <dgm:t>
        <a:bodyPr/>
        <a:lstStyle/>
        <a:p>
          <a:endParaRPr lang="en-US"/>
        </a:p>
      </dgm:t>
    </dgm:pt>
    <dgm:pt modelId="{6D7061CB-A77B-4D25-80FA-42CB376BBA16}">
      <dgm:prSet/>
      <dgm:spPr/>
      <dgm:t>
        <a:bodyPr/>
        <a:lstStyle/>
        <a:p>
          <a:pPr rtl="0"/>
          <a:r>
            <a:rPr lang="en-US" b="1" dirty="0"/>
            <a:t>Estimated Value of Equity Interest</a:t>
          </a:r>
          <a:endParaRPr lang="en-US" dirty="0"/>
        </a:p>
      </dgm:t>
    </dgm:pt>
    <dgm:pt modelId="{7DDB9A2B-BCDC-49ED-B518-ABF01FC3A123}" type="parTrans" cxnId="{B1345E2B-30F9-4567-8AD4-B4AFFE2F34FF}">
      <dgm:prSet/>
      <dgm:spPr/>
      <dgm:t>
        <a:bodyPr/>
        <a:lstStyle/>
        <a:p>
          <a:endParaRPr lang="en-US"/>
        </a:p>
      </dgm:t>
    </dgm:pt>
    <dgm:pt modelId="{EBAED439-85A0-45AA-A86C-48F0AF16B0A2}" type="sibTrans" cxnId="{B1345E2B-30F9-4567-8AD4-B4AFFE2F34FF}">
      <dgm:prSet/>
      <dgm:spPr/>
      <dgm:t>
        <a:bodyPr/>
        <a:lstStyle/>
        <a:p>
          <a:endParaRPr lang="en-US"/>
        </a:p>
      </dgm:t>
    </dgm:pt>
    <dgm:pt modelId="{D7D31AC6-6082-46F5-BAAB-A30CC702F95E}">
      <dgm:prSet/>
      <dgm:spPr/>
      <dgm:t>
        <a:bodyPr/>
        <a:lstStyle/>
        <a:p>
          <a:pPr rtl="0"/>
          <a:r>
            <a:rPr lang="en-US" dirty="0"/>
            <a:t>Pro rata value of equity interest</a:t>
          </a:r>
        </a:p>
      </dgm:t>
    </dgm:pt>
    <dgm:pt modelId="{B36714B7-FA89-4A1E-90B1-9E0599A2F296}" type="parTrans" cxnId="{892349FE-2261-46B8-B5DD-1D3DCFEF45CB}">
      <dgm:prSet/>
      <dgm:spPr/>
      <dgm:t>
        <a:bodyPr/>
        <a:lstStyle/>
        <a:p>
          <a:endParaRPr lang="en-US"/>
        </a:p>
      </dgm:t>
    </dgm:pt>
    <dgm:pt modelId="{DB541767-93CA-404C-9D91-07AD85369E97}" type="sibTrans" cxnId="{892349FE-2261-46B8-B5DD-1D3DCFEF45CB}">
      <dgm:prSet/>
      <dgm:spPr/>
      <dgm:t>
        <a:bodyPr/>
        <a:lstStyle/>
        <a:p>
          <a:endParaRPr lang="en-US"/>
        </a:p>
      </dgm:t>
    </dgm:pt>
    <dgm:pt modelId="{29DA8828-A8A6-456A-8323-C3CD1209A536}">
      <dgm:prSet/>
      <dgm:spPr/>
      <dgm:t>
        <a:bodyPr/>
        <a:lstStyle/>
        <a:p>
          <a:pPr rtl="0"/>
          <a:r>
            <a:rPr lang="en-US" dirty="0"/>
            <a:t>Lack of control discount</a:t>
          </a:r>
        </a:p>
      </dgm:t>
    </dgm:pt>
    <dgm:pt modelId="{B8B64F23-DA00-4A4A-992B-5B38570370D4}" type="parTrans" cxnId="{C93B7FF8-9238-4A11-BF7B-6CDF1AD7CADA}">
      <dgm:prSet/>
      <dgm:spPr/>
      <dgm:t>
        <a:bodyPr/>
        <a:lstStyle/>
        <a:p>
          <a:endParaRPr lang="en-US"/>
        </a:p>
      </dgm:t>
    </dgm:pt>
    <dgm:pt modelId="{0AC0E6F2-D4CA-4E2E-ABBC-16EE1EA1D030}" type="sibTrans" cxnId="{C93B7FF8-9238-4A11-BF7B-6CDF1AD7CADA}">
      <dgm:prSet/>
      <dgm:spPr/>
      <dgm:t>
        <a:bodyPr/>
        <a:lstStyle/>
        <a:p>
          <a:endParaRPr lang="en-US"/>
        </a:p>
      </dgm:t>
    </dgm:pt>
    <dgm:pt modelId="{30EC4D35-1170-4D55-B52C-6694A535D72C}">
      <dgm:prSet/>
      <dgm:spPr/>
      <dgm:t>
        <a:bodyPr/>
        <a:lstStyle/>
        <a:p>
          <a:pPr rtl="0"/>
          <a:r>
            <a:rPr lang="en-US" dirty="0"/>
            <a:t>Lack of marketability discount</a:t>
          </a:r>
        </a:p>
      </dgm:t>
    </dgm:pt>
    <dgm:pt modelId="{9AB2DEC7-2195-4E7E-812E-A8A03F050A24}" type="parTrans" cxnId="{862A27FD-38B9-4472-ABBB-E640B514CBD3}">
      <dgm:prSet/>
      <dgm:spPr/>
      <dgm:t>
        <a:bodyPr/>
        <a:lstStyle/>
        <a:p>
          <a:endParaRPr lang="en-US"/>
        </a:p>
      </dgm:t>
    </dgm:pt>
    <dgm:pt modelId="{D0B95132-9497-4197-9DE0-6885CEC2D373}" type="sibTrans" cxnId="{862A27FD-38B9-4472-ABBB-E640B514CBD3}">
      <dgm:prSet/>
      <dgm:spPr/>
      <dgm:t>
        <a:bodyPr/>
        <a:lstStyle/>
        <a:p>
          <a:endParaRPr lang="en-US"/>
        </a:p>
      </dgm:t>
    </dgm:pt>
    <dgm:pt modelId="{4AD14658-16B6-4DB9-9A74-2EF93F33E7EA}">
      <dgm:prSet/>
      <dgm:spPr/>
      <dgm:t>
        <a:bodyPr/>
        <a:lstStyle/>
        <a:p>
          <a:pPr rtl="0"/>
          <a:r>
            <a:rPr lang="en-US" b="1" dirty="0"/>
            <a:t>Estimated Value of Equity Interest</a:t>
          </a:r>
          <a:endParaRPr lang="en-US" dirty="0"/>
        </a:p>
      </dgm:t>
    </dgm:pt>
    <dgm:pt modelId="{DF3658D7-FD8B-44D6-8DF2-00F12BB71711}" type="parTrans" cxnId="{AE2E1046-C484-4A05-85A6-B8E2104D6DE2}">
      <dgm:prSet/>
      <dgm:spPr/>
      <dgm:t>
        <a:bodyPr/>
        <a:lstStyle/>
        <a:p>
          <a:endParaRPr lang="en-US"/>
        </a:p>
      </dgm:t>
    </dgm:pt>
    <dgm:pt modelId="{48149C6D-9E90-4A76-89F6-3A920FDD03A6}" type="sibTrans" cxnId="{AE2E1046-C484-4A05-85A6-B8E2104D6DE2}">
      <dgm:prSet/>
      <dgm:spPr/>
      <dgm:t>
        <a:bodyPr/>
        <a:lstStyle/>
        <a:p>
          <a:endParaRPr lang="en-US"/>
        </a:p>
      </dgm:t>
    </dgm:pt>
    <dgm:pt modelId="{E39544BF-E9FA-4730-B565-AC3D6BCA6C20}">
      <dgm:prSet/>
      <dgm:spPr/>
      <dgm:t>
        <a:bodyPr/>
        <a:lstStyle/>
        <a:p>
          <a:pPr rtl="0"/>
          <a:r>
            <a:rPr lang="en-US" dirty="0"/>
            <a:t>Pro rata value of equity interest </a:t>
          </a:r>
        </a:p>
      </dgm:t>
    </dgm:pt>
    <dgm:pt modelId="{6E08E6F2-9C63-44DB-8BCD-05641EEDB3F9}" type="parTrans" cxnId="{896A8AC2-C634-4418-B3DA-33901D7071C5}">
      <dgm:prSet/>
      <dgm:spPr/>
      <dgm:t>
        <a:bodyPr/>
        <a:lstStyle/>
        <a:p>
          <a:endParaRPr lang="en-US"/>
        </a:p>
      </dgm:t>
    </dgm:pt>
    <dgm:pt modelId="{0D79AA92-6A87-4351-BA5F-2F7FB3EEDA11}" type="sibTrans" cxnId="{896A8AC2-C634-4418-B3DA-33901D7071C5}">
      <dgm:prSet/>
      <dgm:spPr/>
      <dgm:t>
        <a:bodyPr/>
        <a:lstStyle/>
        <a:p>
          <a:endParaRPr lang="en-US"/>
        </a:p>
      </dgm:t>
    </dgm:pt>
    <dgm:pt modelId="{BDD14807-82C1-4FA2-9659-78CE30D98AEC}">
      <dgm:prSet/>
      <dgm:spPr/>
      <dgm:t>
        <a:bodyPr/>
        <a:lstStyle/>
        <a:p>
          <a:pPr rtl="0"/>
          <a:r>
            <a:rPr lang="en-US" dirty="0"/>
            <a:t>x (1 – Control discount)</a:t>
          </a:r>
        </a:p>
      </dgm:t>
    </dgm:pt>
    <dgm:pt modelId="{6A825DB1-FB01-47E1-BAD5-4BF53BEE7596}" type="parTrans" cxnId="{5C07676E-1A4E-4BAE-A663-CCCCB78C415B}">
      <dgm:prSet/>
      <dgm:spPr/>
      <dgm:t>
        <a:bodyPr/>
        <a:lstStyle/>
        <a:p>
          <a:endParaRPr lang="en-US"/>
        </a:p>
      </dgm:t>
    </dgm:pt>
    <dgm:pt modelId="{E0817CA3-C169-48AC-8383-F42612E1D7C7}" type="sibTrans" cxnId="{5C07676E-1A4E-4BAE-A663-CCCCB78C415B}">
      <dgm:prSet/>
      <dgm:spPr/>
      <dgm:t>
        <a:bodyPr/>
        <a:lstStyle/>
        <a:p>
          <a:endParaRPr lang="en-US"/>
        </a:p>
      </dgm:t>
    </dgm:pt>
    <dgm:pt modelId="{926FD317-AFA0-4A85-9DAD-A49E9CE1CB79}">
      <dgm:prSet/>
      <dgm:spPr/>
      <dgm:t>
        <a:bodyPr/>
        <a:lstStyle/>
        <a:p>
          <a:pPr rtl="0"/>
          <a:r>
            <a:rPr lang="en-US" dirty="0"/>
            <a:t>x (1 – Marketability discount)</a:t>
          </a:r>
        </a:p>
      </dgm:t>
    </dgm:pt>
    <dgm:pt modelId="{25B1585E-2CB9-4A49-B1FB-84AEB1FB18B6}" type="parTrans" cxnId="{DB2B0DD0-B010-4571-A4FD-3FD57CCD90C1}">
      <dgm:prSet/>
      <dgm:spPr/>
      <dgm:t>
        <a:bodyPr/>
        <a:lstStyle/>
        <a:p>
          <a:endParaRPr lang="en-US"/>
        </a:p>
      </dgm:t>
    </dgm:pt>
    <dgm:pt modelId="{88122913-5AF0-4ACD-B641-FEAA890BA286}" type="sibTrans" cxnId="{DB2B0DD0-B010-4571-A4FD-3FD57CCD90C1}">
      <dgm:prSet/>
      <dgm:spPr/>
      <dgm:t>
        <a:bodyPr/>
        <a:lstStyle/>
        <a:p>
          <a:endParaRPr lang="en-US"/>
        </a:p>
      </dgm:t>
    </dgm:pt>
    <dgm:pt modelId="{4489B9F1-01E1-4810-A77C-76D703C3B365}" type="pres">
      <dgm:prSet presAssocID="{9A95DC57-6FC0-4EB5-BC5F-BFC8A5C3F9D9}" presName="theList" presStyleCnt="0">
        <dgm:presLayoutVars>
          <dgm:dir/>
          <dgm:animLvl val="lvl"/>
          <dgm:resizeHandles val="exact"/>
        </dgm:presLayoutVars>
      </dgm:prSet>
      <dgm:spPr/>
    </dgm:pt>
    <dgm:pt modelId="{A413E5AB-E24A-4261-B23D-7D9DD7E41400}" type="pres">
      <dgm:prSet presAssocID="{6D7061CB-A77B-4D25-80FA-42CB376BBA16}" presName="compNode" presStyleCnt="0"/>
      <dgm:spPr/>
    </dgm:pt>
    <dgm:pt modelId="{188F7484-FC35-4236-8099-E1A2A6BEC1D8}" type="pres">
      <dgm:prSet presAssocID="{6D7061CB-A77B-4D25-80FA-42CB376BBA16}" presName="aNode" presStyleLbl="bgShp" presStyleIdx="0" presStyleCnt="2" custLinFactNeighborX="-25803" custLinFactNeighborY="10741"/>
      <dgm:spPr/>
    </dgm:pt>
    <dgm:pt modelId="{38D52155-39A9-4416-96D0-226A4EF7FF49}" type="pres">
      <dgm:prSet presAssocID="{6D7061CB-A77B-4D25-80FA-42CB376BBA16}" presName="textNode" presStyleLbl="bgShp" presStyleIdx="0" presStyleCnt="2"/>
      <dgm:spPr/>
    </dgm:pt>
    <dgm:pt modelId="{90AA5F6A-E4B8-4260-84E2-C4B463A997EF}" type="pres">
      <dgm:prSet presAssocID="{6D7061CB-A77B-4D25-80FA-42CB376BBA16}" presName="compChildNode" presStyleCnt="0"/>
      <dgm:spPr/>
    </dgm:pt>
    <dgm:pt modelId="{7E23DD7C-16A7-4C77-BABB-59D25F4F27EA}" type="pres">
      <dgm:prSet presAssocID="{6D7061CB-A77B-4D25-80FA-42CB376BBA16}" presName="theInnerList" presStyleCnt="0"/>
      <dgm:spPr/>
    </dgm:pt>
    <dgm:pt modelId="{160AE62B-EA9F-4F14-A4FD-8CA578F51299}" type="pres">
      <dgm:prSet presAssocID="{D7D31AC6-6082-46F5-BAAB-A30CC702F95E}" presName="childNode" presStyleLbl="node1" presStyleIdx="0" presStyleCnt="6">
        <dgm:presLayoutVars>
          <dgm:bulletEnabled val="1"/>
        </dgm:presLayoutVars>
      </dgm:prSet>
      <dgm:spPr/>
    </dgm:pt>
    <dgm:pt modelId="{F7AD59BC-88AC-4290-A8BA-EB386D3DD1B1}" type="pres">
      <dgm:prSet presAssocID="{D7D31AC6-6082-46F5-BAAB-A30CC702F95E}" presName="aSpace2" presStyleCnt="0"/>
      <dgm:spPr/>
    </dgm:pt>
    <dgm:pt modelId="{4A5356E5-4BFF-4F22-BCB6-B587D1EF0FE8}" type="pres">
      <dgm:prSet presAssocID="{29DA8828-A8A6-456A-8323-C3CD1209A536}" presName="childNode" presStyleLbl="node1" presStyleIdx="1" presStyleCnt="6">
        <dgm:presLayoutVars>
          <dgm:bulletEnabled val="1"/>
        </dgm:presLayoutVars>
      </dgm:prSet>
      <dgm:spPr/>
    </dgm:pt>
    <dgm:pt modelId="{DB6AC719-1A18-47C1-8D62-AD023A98609A}" type="pres">
      <dgm:prSet presAssocID="{29DA8828-A8A6-456A-8323-C3CD1209A536}" presName="aSpace2" presStyleCnt="0"/>
      <dgm:spPr/>
    </dgm:pt>
    <dgm:pt modelId="{D042CAA1-2F88-48CD-B21C-57F48FBD756D}" type="pres">
      <dgm:prSet presAssocID="{30EC4D35-1170-4D55-B52C-6694A535D72C}" presName="childNode" presStyleLbl="node1" presStyleIdx="2" presStyleCnt="6">
        <dgm:presLayoutVars>
          <dgm:bulletEnabled val="1"/>
        </dgm:presLayoutVars>
      </dgm:prSet>
      <dgm:spPr/>
    </dgm:pt>
    <dgm:pt modelId="{99309FC3-A9EB-4962-9281-BCB3D67CCD8A}" type="pres">
      <dgm:prSet presAssocID="{6D7061CB-A77B-4D25-80FA-42CB376BBA16}" presName="aSpace" presStyleCnt="0"/>
      <dgm:spPr/>
    </dgm:pt>
    <dgm:pt modelId="{A69A9F66-96F9-4338-911F-81DC1FE159DC}" type="pres">
      <dgm:prSet presAssocID="{4AD14658-16B6-4DB9-9A74-2EF93F33E7EA}" presName="compNode" presStyleCnt="0"/>
      <dgm:spPr/>
    </dgm:pt>
    <dgm:pt modelId="{4EE2CFA6-3A07-4EC3-AE39-9E3F38C83F5F}" type="pres">
      <dgm:prSet presAssocID="{4AD14658-16B6-4DB9-9A74-2EF93F33E7EA}" presName="aNode" presStyleLbl="bgShp" presStyleIdx="1" presStyleCnt="2"/>
      <dgm:spPr/>
    </dgm:pt>
    <dgm:pt modelId="{DA210FCD-E95F-4649-A9FE-73066CBE24B0}" type="pres">
      <dgm:prSet presAssocID="{4AD14658-16B6-4DB9-9A74-2EF93F33E7EA}" presName="textNode" presStyleLbl="bgShp" presStyleIdx="1" presStyleCnt="2"/>
      <dgm:spPr/>
    </dgm:pt>
    <dgm:pt modelId="{7951FA20-9018-4EC0-8D96-E54C46447859}" type="pres">
      <dgm:prSet presAssocID="{4AD14658-16B6-4DB9-9A74-2EF93F33E7EA}" presName="compChildNode" presStyleCnt="0"/>
      <dgm:spPr/>
    </dgm:pt>
    <dgm:pt modelId="{CB0C218B-12F3-4D3C-AB8C-9C449EC32ED0}" type="pres">
      <dgm:prSet presAssocID="{4AD14658-16B6-4DB9-9A74-2EF93F33E7EA}" presName="theInnerList" presStyleCnt="0"/>
      <dgm:spPr/>
    </dgm:pt>
    <dgm:pt modelId="{BAE2DECC-B487-44A3-8FDB-20CC6B4AFD56}" type="pres">
      <dgm:prSet presAssocID="{E39544BF-E9FA-4730-B565-AC3D6BCA6C20}" presName="childNode" presStyleLbl="node1" presStyleIdx="3" presStyleCnt="6">
        <dgm:presLayoutVars>
          <dgm:bulletEnabled val="1"/>
        </dgm:presLayoutVars>
      </dgm:prSet>
      <dgm:spPr/>
    </dgm:pt>
    <dgm:pt modelId="{05F3DD22-E3B2-49A0-B29A-7A8E15C1BBE6}" type="pres">
      <dgm:prSet presAssocID="{E39544BF-E9FA-4730-B565-AC3D6BCA6C20}" presName="aSpace2" presStyleCnt="0"/>
      <dgm:spPr/>
    </dgm:pt>
    <dgm:pt modelId="{138355DF-8E3A-4B7C-BBA5-D439A64216A6}" type="pres">
      <dgm:prSet presAssocID="{BDD14807-82C1-4FA2-9659-78CE30D98AEC}" presName="childNode" presStyleLbl="node1" presStyleIdx="4" presStyleCnt="6">
        <dgm:presLayoutVars>
          <dgm:bulletEnabled val="1"/>
        </dgm:presLayoutVars>
      </dgm:prSet>
      <dgm:spPr/>
    </dgm:pt>
    <dgm:pt modelId="{5FDBF9AC-44EA-4603-9C44-3D83A3B5BFA9}" type="pres">
      <dgm:prSet presAssocID="{BDD14807-82C1-4FA2-9659-78CE30D98AEC}" presName="aSpace2" presStyleCnt="0"/>
      <dgm:spPr/>
    </dgm:pt>
    <dgm:pt modelId="{C632992E-BC43-4DDA-A4B2-3A0AD9CE12B7}" type="pres">
      <dgm:prSet presAssocID="{926FD317-AFA0-4A85-9DAD-A49E9CE1CB79}" presName="childNode" presStyleLbl="node1" presStyleIdx="5" presStyleCnt="6">
        <dgm:presLayoutVars>
          <dgm:bulletEnabled val="1"/>
        </dgm:presLayoutVars>
      </dgm:prSet>
      <dgm:spPr/>
    </dgm:pt>
  </dgm:ptLst>
  <dgm:cxnLst>
    <dgm:cxn modelId="{68BF1904-68EC-4A61-A7C9-F2B36B9D02FC}" type="presOf" srcId="{9A95DC57-6FC0-4EB5-BC5F-BFC8A5C3F9D9}" destId="{4489B9F1-01E1-4810-A77C-76D703C3B365}" srcOrd="0" destOrd="0" presId="urn:microsoft.com/office/officeart/2005/8/layout/lProcess2"/>
    <dgm:cxn modelId="{37A2F718-55AB-4786-B615-FC0BF243AEC2}" type="presOf" srcId="{D7D31AC6-6082-46F5-BAAB-A30CC702F95E}" destId="{160AE62B-EA9F-4F14-A4FD-8CA578F51299}" srcOrd="0" destOrd="0" presId="urn:microsoft.com/office/officeart/2005/8/layout/lProcess2"/>
    <dgm:cxn modelId="{B1345E2B-30F9-4567-8AD4-B4AFFE2F34FF}" srcId="{9A95DC57-6FC0-4EB5-BC5F-BFC8A5C3F9D9}" destId="{6D7061CB-A77B-4D25-80FA-42CB376BBA16}" srcOrd="0" destOrd="0" parTransId="{7DDB9A2B-BCDC-49ED-B518-ABF01FC3A123}" sibTransId="{EBAED439-85A0-45AA-A86C-48F0AF16B0A2}"/>
    <dgm:cxn modelId="{56443B3B-9826-406F-B834-B42F93950126}" type="presOf" srcId="{BDD14807-82C1-4FA2-9659-78CE30D98AEC}" destId="{138355DF-8E3A-4B7C-BBA5-D439A64216A6}" srcOrd="0" destOrd="0" presId="urn:microsoft.com/office/officeart/2005/8/layout/lProcess2"/>
    <dgm:cxn modelId="{AE2E1046-C484-4A05-85A6-B8E2104D6DE2}" srcId="{9A95DC57-6FC0-4EB5-BC5F-BFC8A5C3F9D9}" destId="{4AD14658-16B6-4DB9-9A74-2EF93F33E7EA}" srcOrd="1" destOrd="0" parTransId="{DF3658D7-FD8B-44D6-8DF2-00F12BB71711}" sibTransId="{48149C6D-9E90-4A76-89F6-3A920FDD03A6}"/>
    <dgm:cxn modelId="{CEEE2247-49E5-46C5-8C66-ECBF7C22A69F}" type="presOf" srcId="{4AD14658-16B6-4DB9-9A74-2EF93F33E7EA}" destId="{DA210FCD-E95F-4649-A9FE-73066CBE24B0}" srcOrd="1" destOrd="0" presId="urn:microsoft.com/office/officeart/2005/8/layout/lProcess2"/>
    <dgm:cxn modelId="{DEEF2C49-FD0B-42BD-8F3E-5F2C40A36D24}" type="presOf" srcId="{6D7061CB-A77B-4D25-80FA-42CB376BBA16}" destId="{188F7484-FC35-4236-8099-E1A2A6BEC1D8}" srcOrd="0" destOrd="0" presId="urn:microsoft.com/office/officeart/2005/8/layout/lProcess2"/>
    <dgm:cxn modelId="{090B4F4C-A420-4493-997A-D410573A0066}" type="presOf" srcId="{E39544BF-E9FA-4730-B565-AC3D6BCA6C20}" destId="{BAE2DECC-B487-44A3-8FDB-20CC6B4AFD56}" srcOrd="0" destOrd="0" presId="urn:microsoft.com/office/officeart/2005/8/layout/lProcess2"/>
    <dgm:cxn modelId="{5C07676E-1A4E-4BAE-A663-CCCCB78C415B}" srcId="{4AD14658-16B6-4DB9-9A74-2EF93F33E7EA}" destId="{BDD14807-82C1-4FA2-9659-78CE30D98AEC}" srcOrd="1" destOrd="0" parTransId="{6A825DB1-FB01-47E1-BAD5-4BF53BEE7596}" sibTransId="{E0817CA3-C169-48AC-8383-F42612E1D7C7}"/>
    <dgm:cxn modelId="{F73DA259-4C2B-4D6C-8C7A-679D09FB84A9}" type="presOf" srcId="{4AD14658-16B6-4DB9-9A74-2EF93F33E7EA}" destId="{4EE2CFA6-3A07-4EC3-AE39-9E3F38C83F5F}" srcOrd="0" destOrd="0" presId="urn:microsoft.com/office/officeart/2005/8/layout/lProcess2"/>
    <dgm:cxn modelId="{981E395A-561D-4EE4-B7D3-48855741570B}" type="presOf" srcId="{30EC4D35-1170-4D55-B52C-6694A535D72C}" destId="{D042CAA1-2F88-48CD-B21C-57F48FBD756D}" srcOrd="0" destOrd="0" presId="urn:microsoft.com/office/officeart/2005/8/layout/lProcess2"/>
    <dgm:cxn modelId="{68532C87-AB07-4357-9D1F-3E5FB4CCAD33}" type="presOf" srcId="{29DA8828-A8A6-456A-8323-C3CD1209A536}" destId="{4A5356E5-4BFF-4F22-BCB6-B587D1EF0FE8}" srcOrd="0" destOrd="0" presId="urn:microsoft.com/office/officeart/2005/8/layout/lProcess2"/>
    <dgm:cxn modelId="{896A8AC2-C634-4418-B3DA-33901D7071C5}" srcId="{4AD14658-16B6-4DB9-9A74-2EF93F33E7EA}" destId="{E39544BF-E9FA-4730-B565-AC3D6BCA6C20}" srcOrd="0" destOrd="0" parTransId="{6E08E6F2-9C63-44DB-8BCD-05641EEDB3F9}" sibTransId="{0D79AA92-6A87-4351-BA5F-2F7FB3EEDA11}"/>
    <dgm:cxn modelId="{DB2B0DD0-B010-4571-A4FD-3FD57CCD90C1}" srcId="{4AD14658-16B6-4DB9-9A74-2EF93F33E7EA}" destId="{926FD317-AFA0-4A85-9DAD-A49E9CE1CB79}" srcOrd="2" destOrd="0" parTransId="{25B1585E-2CB9-4A49-B1FB-84AEB1FB18B6}" sibTransId="{88122913-5AF0-4ACD-B641-FEAA890BA286}"/>
    <dgm:cxn modelId="{E94D48D0-059F-448D-969A-5C454CC13F74}" type="presOf" srcId="{926FD317-AFA0-4A85-9DAD-A49E9CE1CB79}" destId="{C632992E-BC43-4DDA-A4B2-3A0AD9CE12B7}" srcOrd="0" destOrd="0" presId="urn:microsoft.com/office/officeart/2005/8/layout/lProcess2"/>
    <dgm:cxn modelId="{0243B9E6-0A39-4FA6-BA9D-8C7CD0E4EC44}" type="presOf" srcId="{6D7061CB-A77B-4D25-80FA-42CB376BBA16}" destId="{38D52155-39A9-4416-96D0-226A4EF7FF49}" srcOrd="1" destOrd="0" presId="urn:microsoft.com/office/officeart/2005/8/layout/lProcess2"/>
    <dgm:cxn modelId="{C93B7FF8-9238-4A11-BF7B-6CDF1AD7CADA}" srcId="{6D7061CB-A77B-4D25-80FA-42CB376BBA16}" destId="{29DA8828-A8A6-456A-8323-C3CD1209A536}" srcOrd="1" destOrd="0" parTransId="{B8B64F23-DA00-4A4A-992B-5B38570370D4}" sibTransId="{0AC0E6F2-D4CA-4E2E-ABBC-16EE1EA1D030}"/>
    <dgm:cxn modelId="{862A27FD-38B9-4472-ABBB-E640B514CBD3}" srcId="{6D7061CB-A77B-4D25-80FA-42CB376BBA16}" destId="{30EC4D35-1170-4D55-B52C-6694A535D72C}" srcOrd="2" destOrd="0" parTransId="{9AB2DEC7-2195-4E7E-812E-A8A03F050A24}" sibTransId="{D0B95132-9497-4197-9DE0-6885CEC2D373}"/>
    <dgm:cxn modelId="{892349FE-2261-46B8-B5DD-1D3DCFEF45CB}" srcId="{6D7061CB-A77B-4D25-80FA-42CB376BBA16}" destId="{D7D31AC6-6082-46F5-BAAB-A30CC702F95E}" srcOrd="0" destOrd="0" parTransId="{B36714B7-FA89-4A1E-90B1-9E0599A2F296}" sibTransId="{DB541767-93CA-404C-9D91-07AD85369E97}"/>
    <dgm:cxn modelId="{DC0B80F6-4687-440B-92E6-1A6D59DFDD4D}" type="presParOf" srcId="{4489B9F1-01E1-4810-A77C-76D703C3B365}" destId="{A413E5AB-E24A-4261-B23D-7D9DD7E41400}" srcOrd="0" destOrd="0" presId="urn:microsoft.com/office/officeart/2005/8/layout/lProcess2"/>
    <dgm:cxn modelId="{8910EC19-9FB5-4645-9BEC-C13303D7D281}" type="presParOf" srcId="{A413E5AB-E24A-4261-B23D-7D9DD7E41400}" destId="{188F7484-FC35-4236-8099-E1A2A6BEC1D8}" srcOrd="0" destOrd="0" presId="urn:microsoft.com/office/officeart/2005/8/layout/lProcess2"/>
    <dgm:cxn modelId="{C66ADDEA-EA7C-453F-A1E3-BEA872589BE9}" type="presParOf" srcId="{A413E5AB-E24A-4261-B23D-7D9DD7E41400}" destId="{38D52155-39A9-4416-96D0-226A4EF7FF49}" srcOrd="1" destOrd="0" presId="urn:microsoft.com/office/officeart/2005/8/layout/lProcess2"/>
    <dgm:cxn modelId="{1E69460E-460D-4834-9923-A801F8BB109D}" type="presParOf" srcId="{A413E5AB-E24A-4261-B23D-7D9DD7E41400}" destId="{90AA5F6A-E4B8-4260-84E2-C4B463A997EF}" srcOrd="2" destOrd="0" presId="urn:microsoft.com/office/officeart/2005/8/layout/lProcess2"/>
    <dgm:cxn modelId="{F91955CE-33D4-4DB6-8AE1-821BCE827544}" type="presParOf" srcId="{90AA5F6A-E4B8-4260-84E2-C4B463A997EF}" destId="{7E23DD7C-16A7-4C77-BABB-59D25F4F27EA}" srcOrd="0" destOrd="0" presId="urn:microsoft.com/office/officeart/2005/8/layout/lProcess2"/>
    <dgm:cxn modelId="{1D240646-E48F-469D-8F7B-26A7F4283504}" type="presParOf" srcId="{7E23DD7C-16A7-4C77-BABB-59D25F4F27EA}" destId="{160AE62B-EA9F-4F14-A4FD-8CA578F51299}" srcOrd="0" destOrd="0" presId="urn:microsoft.com/office/officeart/2005/8/layout/lProcess2"/>
    <dgm:cxn modelId="{E515E704-9BF7-493F-9803-F60AE08D2E73}" type="presParOf" srcId="{7E23DD7C-16A7-4C77-BABB-59D25F4F27EA}" destId="{F7AD59BC-88AC-4290-A8BA-EB386D3DD1B1}" srcOrd="1" destOrd="0" presId="urn:microsoft.com/office/officeart/2005/8/layout/lProcess2"/>
    <dgm:cxn modelId="{CD85FC8D-C617-43B3-AA01-D717D961B2B7}" type="presParOf" srcId="{7E23DD7C-16A7-4C77-BABB-59D25F4F27EA}" destId="{4A5356E5-4BFF-4F22-BCB6-B587D1EF0FE8}" srcOrd="2" destOrd="0" presId="urn:microsoft.com/office/officeart/2005/8/layout/lProcess2"/>
    <dgm:cxn modelId="{D2177367-7B81-446F-99B5-5069CBCE2BFF}" type="presParOf" srcId="{7E23DD7C-16A7-4C77-BABB-59D25F4F27EA}" destId="{DB6AC719-1A18-47C1-8D62-AD023A98609A}" srcOrd="3" destOrd="0" presId="urn:microsoft.com/office/officeart/2005/8/layout/lProcess2"/>
    <dgm:cxn modelId="{64CAB8A0-769C-41E6-A765-C7FE3D982E9A}" type="presParOf" srcId="{7E23DD7C-16A7-4C77-BABB-59D25F4F27EA}" destId="{D042CAA1-2F88-48CD-B21C-57F48FBD756D}" srcOrd="4" destOrd="0" presId="urn:microsoft.com/office/officeart/2005/8/layout/lProcess2"/>
    <dgm:cxn modelId="{9673D84E-D87C-4C39-BD1C-96BAF9C3914F}" type="presParOf" srcId="{4489B9F1-01E1-4810-A77C-76D703C3B365}" destId="{99309FC3-A9EB-4962-9281-BCB3D67CCD8A}" srcOrd="1" destOrd="0" presId="urn:microsoft.com/office/officeart/2005/8/layout/lProcess2"/>
    <dgm:cxn modelId="{F13E9F03-D939-472C-8D2B-10989D7CEED5}" type="presParOf" srcId="{4489B9F1-01E1-4810-A77C-76D703C3B365}" destId="{A69A9F66-96F9-4338-911F-81DC1FE159DC}" srcOrd="2" destOrd="0" presId="urn:microsoft.com/office/officeart/2005/8/layout/lProcess2"/>
    <dgm:cxn modelId="{9E3A59EF-0433-492F-8618-0865CABF572E}" type="presParOf" srcId="{A69A9F66-96F9-4338-911F-81DC1FE159DC}" destId="{4EE2CFA6-3A07-4EC3-AE39-9E3F38C83F5F}" srcOrd="0" destOrd="0" presId="urn:microsoft.com/office/officeart/2005/8/layout/lProcess2"/>
    <dgm:cxn modelId="{EE618965-99A6-43DE-9059-3A04EB7C4FC0}" type="presParOf" srcId="{A69A9F66-96F9-4338-911F-81DC1FE159DC}" destId="{DA210FCD-E95F-4649-A9FE-73066CBE24B0}" srcOrd="1" destOrd="0" presId="urn:microsoft.com/office/officeart/2005/8/layout/lProcess2"/>
    <dgm:cxn modelId="{82CA9A51-AD6D-4BA4-9194-0D705BF8F5AC}" type="presParOf" srcId="{A69A9F66-96F9-4338-911F-81DC1FE159DC}" destId="{7951FA20-9018-4EC0-8D96-E54C46447859}" srcOrd="2" destOrd="0" presId="urn:microsoft.com/office/officeart/2005/8/layout/lProcess2"/>
    <dgm:cxn modelId="{DDCE88D4-94E7-4974-9432-0C58BA48498D}" type="presParOf" srcId="{7951FA20-9018-4EC0-8D96-E54C46447859}" destId="{CB0C218B-12F3-4D3C-AB8C-9C449EC32ED0}" srcOrd="0" destOrd="0" presId="urn:microsoft.com/office/officeart/2005/8/layout/lProcess2"/>
    <dgm:cxn modelId="{DD99AE6A-C4A5-4433-A437-9649C0230123}" type="presParOf" srcId="{CB0C218B-12F3-4D3C-AB8C-9C449EC32ED0}" destId="{BAE2DECC-B487-44A3-8FDB-20CC6B4AFD56}" srcOrd="0" destOrd="0" presId="urn:microsoft.com/office/officeart/2005/8/layout/lProcess2"/>
    <dgm:cxn modelId="{FFA3044C-BEE1-4EC6-A42E-1F910EA562C7}" type="presParOf" srcId="{CB0C218B-12F3-4D3C-AB8C-9C449EC32ED0}" destId="{05F3DD22-E3B2-49A0-B29A-7A8E15C1BBE6}" srcOrd="1" destOrd="0" presId="urn:microsoft.com/office/officeart/2005/8/layout/lProcess2"/>
    <dgm:cxn modelId="{38F8F6AE-D873-4434-A8DA-D8C85F7F8DCB}" type="presParOf" srcId="{CB0C218B-12F3-4D3C-AB8C-9C449EC32ED0}" destId="{138355DF-8E3A-4B7C-BBA5-D439A64216A6}" srcOrd="2" destOrd="0" presId="urn:microsoft.com/office/officeart/2005/8/layout/lProcess2"/>
    <dgm:cxn modelId="{7EC78BEF-FFC3-49D3-BD3B-CDA9A7EEF4B1}" type="presParOf" srcId="{CB0C218B-12F3-4D3C-AB8C-9C449EC32ED0}" destId="{5FDBF9AC-44EA-4603-9C44-3D83A3B5BFA9}" srcOrd="3" destOrd="0" presId="urn:microsoft.com/office/officeart/2005/8/layout/lProcess2"/>
    <dgm:cxn modelId="{E3CF902D-9B8C-4507-B796-BF38EC6A7E59}" type="presParOf" srcId="{CB0C218B-12F3-4D3C-AB8C-9C449EC32ED0}" destId="{C632992E-BC43-4DDA-A4B2-3A0AD9CE12B7}"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2.xml><?xml version="1.0" encoding="utf-8"?>
<dgm:dataModel xmlns:dgm="http://schemas.openxmlformats.org/drawingml/2006/diagram" xmlns:a="http://schemas.openxmlformats.org/drawingml/2006/main">
  <dgm:ptLst>
    <dgm:pt modelId="{C9A9D270-3FB9-41B1-A37C-846BA335C335}" type="doc">
      <dgm:prSet loTypeId="urn:microsoft.com/office/officeart/2005/8/layout/list1" loCatId="list" qsTypeId="urn:microsoft.com/office/officeart/2005/8/quickstyle/simple1#11" qsCatId="simple" csTypeId="urn:microsoft.com/office/officeart/2005/8/colors/accent1_2#11" csCatId="accent1" phldr="1"/>
      <dgm:spPr/>
      <dgm:t>
        <a:bodyPr/>
        <a:lstStyle/>
        <a:p>
          <a:endParaRPr lang="en-US"/>
        </a:p>
      </dgm:t>
    </dgm:pt>
    <dgm:pt modelId="{5EA06CC0-1E75-4E1E-832D-90F073461EC9}">
      <dgm:prSet custT="1"/>
      <dgm:spPr/>
      <dgm:t>
        <a:bodyPr/>
        <a:lstStyle/>
        <a:p>
          <a:pPr rtl="0"/>
          <a:r>
            <a:rPr lang="en-US" sz="2400" b="1" dirty="0"/>
            <a:t>Objective</a:t>
          </a:r>
          <a:endParaRPr lang="en-US" sz="2400" dirty="0"/>
        </a:p>
      </dgm:t>
    </dgm:pt>
    <dgm:pt modelId="{C4B013F7-F2A3-4771-97FE-E752310E5C20}" type="parTrans" cxnId="{E7FFF8A2-E7FF-429E-862F-5F98BBC9979D}">
      <dgm:prSet/>
      <dgm:spPr/>
      <dgm:t>
        <a:bodyPr/>
        <a:lstStyle/>
        <a:p>
          <a:endParaRPr lang="en-US"/>
        </a:p>
      </dgm:t>
    </dgm:pt>
    <dgm:pt modelId="{4D3CB9DF-9B62-4ECE-9000-8DC110903FC9}" type="sibTrans" cxnId="{E7FFF8A2-E7FF-429E-862F-5F98BBC9979D}">
      <dgm:prSet/>
      <dgm:spPr/>
      <dgm:t>
        <a:bodyPr/>
        <a:lstStyle/>
        <a:p>
          <a:endParaRPr lang="en-US"/>
        </a:p>
      </dgm:t>
    </dgm:pt>
    <dgm:pt modelId="{A74E31FE-303B-4271-8874-8E8B349FA58D}">
      <dgm:prSet/>
      <dgm:spPr/>
      <dgm:t>
        <a:bodyPr/>
        <a:lstStyle/>
        <a:p>
          <a:pPr rtl="0"/>
          <a:r>
            <a:rPr lang="en-US" dirty="0"/>
            <a:t>To protect third-party users by promoting and maintaining a high level of trust in the appraisal and valuation practice</a:t>
          </a:r>
        </a:p>
      </dgm:t>
    </dgm:pt>
    <dgm:pt modelId="{E213CF04-8FCD-41B7-9C95-2831B10BED8B}" type="parTrans" cxnId="{32C08ABF-179A-4A19-BA37-24DDA7EB1DAF}">
      <dgm:prSet/>
      <dgm:spPr/>
      <dgm:t>
        <a:bodyPr/>
        <a:lstStyle/>
        <a:p>
          <a:endParaRPr lang="en-US"/>
        </a:p>
      </dgm:t>
    </dgm:pt>
    <dgm:pt modelId="{6383BF1C-B94C-4C82-93A6-516985E84E18}" type="sibTrans" cxnId="{32C08ABF-179A-4A19-BA37-24DDA7EB1DAF}">
      <dgm:prSet/>
      <dgm:spPr/>
      <dgm:t>
        <a:bodyPr/>
        <a:lstStyle/>
        <a:p>
          <a:endParaRPr lang="en-US"/>
        </a:p>
      </dgm:t>
    </dgm:pt>
    <dgm:pt modelId="{890A98DA-EA0E-4E69-8034-3244504FDC3D}">
      <dgm:prSet custT="1"/>
      <dgm:spPr/>
      <dgm:t>
        <a:bodyPr/>
        <a:lstStyle/>
        <a:p>
          <a:pPr rtl="0"/>
          <a:r>
            <a:rPr lang="en-US" sz="2400" b="1" dirty="0"/>
            <a:t>Function</a:t>
          </a:r>
          <a:endParaRPr lang="en-US" sz="2400" dirty="0"/>
        </a:p>
      </dgm:t>
    </dgm:pt>
    <dgm:pt modelId="{4E412C9E-F8E1-4AF5-A9D0-8470D5B8E0FF}" type="parTrans" cxnId="{FDE86C61-9626-4667-8BA2-EE15EB2712E6}">
      <dgm:prSet/>
      <dgm:spPr/>
      <dgm:t>
        <a:bodyPr/>
        <a:lstStyle/>
        <a:p>
          <a:endParaRPr lang="en-US"/>
        </a:p>
      </dgm:t>
    </dgm:pt>
    <dgm:pt modelId="{5DA4FC0A-D972-40F7-8263-219B2F8BAAD5}" type="sibTrans" cxnId="{FDE86C61-9626-4667-8BA2-EE15EB2712E6}">
      <dgm:prSet/>
      <dgm:spPr/>
      <dgm:t>
        <a:bodyPr/>
        <a:lstStyle/>
        <a:p>
          <a:endParaRPr lang="en-US"/>
        </a:p>
      </dgm:t>
    </dgm:pt>
    <dgm:pt modelId="{F93BA3A9-11DF-4220-867D-D54EE2B66222}">
      <dgm:prSet/>
      <dgm:spPr/>
      <dgm:t>
        <a:bodyPr/>
        <a:lstStyle/>
        <a:p>
          <a:pPr rtl="0"/>
          <a:r>
            <a:rPr lang="en-US" dirty="0"/>
            <a:t>To provide generally accepted and recognized standards for appraisals and valuations</a:t>
          </a:r>
        </a:p>
      </dgm:t>
    </dgm:pt>
    <dgm:pt modelId="{12CAFD63-1AD5-42D0-8862-43A2AAB6B6EB}" type="parTrans" cxnId="{F62BAECE-1DBF-4A6C-AFB2-853EB5771424}">
      <dgm:prSet/>
      <dgm:spPr/>
      <dgm:t>
        <a:bodyPr/>
        <a:lstStyle/>
        <a:p>
          <a:endParaRPr lang="en-US"/>
        </a:p>
      </dgm:t>
    </dgm:pt>
    <dgm:pt modelId="{9EE19172-D0BE-44F3-B62A-08964A453A2C}" type="sibTrans" cxnId="{F62BAECE-1DBF-4A6C-AFB2-853EB5771424}">
      <dgm:prSet/>
      <dgm:spPr/>
      <dgm:t>
        <a:bodyPr/>
        <a:lstStyle/>
        <a:p>
          <a:endParaRPr lang="en-US"/>
        </a:p>
      </dgm:t>
    </dgm:pt>
    <dgm:pt modelId="{ED49C052-060A-4929-92A7-8A4D6D1B0C98}">
      <dgm:prSet/>
      <dgm:spPr/>
      <dgm:t>
        <a:bodyPr/>
        <a:lstStyle/>
        <a:p>
          <a:pPr rtl="0"/>
          <a:r>
            <a:rPr lang="en-US" dirty="0"/>
            <a:t>To establish requirements for impartiality, independence, objectivity, and competent performance</a:t>
          </a:r>
        </a:p>
      </dgm:t>
    </dgm:pt>
    <dgm:pt modelId="{A6604741-ACF8-4F62-A33B-FBCDB149546C}" type="parTrans" cxnId="{58B1ED7A-7E39-43FF-BD2A-4AE750F14BDA}">
      <dgm:prSet/>
      <dgm:spPr/>
      <dgm:t>
        <a:bodyPr/>
        <a:lstStyle/>
        <a:p>
          <a:endParaRPr lang="en-US"/>
        </a:p>
      </dgm:t>
    </dgm:pt>
    <dgm:pt modelId="{85C479AC-FCB9-418E-BD7D-E6172CB060C1}" type="sibTrans" cxnId="{58B1ED7A-7E39-43FF-BD2A-4AE750F14BDA}">
      <dgm:prSet/>
      <dgm:spPr/>
      <dgm:t>
        <a:bodyPr/>
        <a:lstStyle/>
        <a:p>
          <a:endParaRPr lang="en-US"/>
        </a:p>
      </dgm:t>
    </dgm:pt>
    <dgm:pt modelId="{93DDCB7D-6B35-4943-A632-15DB16B2F9C9}">
      <dgm:prSet custT="1"/>
      <dgm:spPr/>
      <dgm:t>
        <a:bodyPr/>
        <a:lstStyle/>
        <a:p>
          <a:pPr rtl="0"/>
          <a:r>
            <a:rPr lang="en-US" sz="2400" b="1" dirty="0"/>
            <a:t>International Valuation Standards (IVS) </a:t>
          </a:r>
          <a:endParaRPr lang="en-US" sz="2400" dirty="0"/>
        </a:p>
      </dgm:t>
    </dgm:pt>
    <dgm:pt modelId="{7B75A812-88D3-4CE0-A629-93E6AAAA83DF}" type="parTrans" cxnId="{6063512F-8477-4E52-B9EE-6436EA082E67}">
      <dgm:prSet/>
      <dgm:spPr/>
      <dgm:t>
        <a:bodyPr/>
        <a:lstStyle/>
        <a:p>
          <a:endParaRPr lang="en-US"/>
        </a:p>
      </dgm:t>
    </dgm:pt>
    <dgm:pt modelId="{54F6900F-67F3-4B94-923B-619A8D6E69B6}" type="sibTrans" cxnId="{6063512F-8477-4E52-B9EE-6436EA082E67}">
      <dgm:prSet/>
      <dgm:spPr/>
      <dgm:t>
        <a:bodyPr/>
        <a:lstStyle/>
        <a:p>
          <a:endParaRPr lang="en-US"/>
        </a:p>
      </dgm:t>
    </dgm:pt>
    <dgm:pt modelId="{8CB08686-DFDF-4CC7-9257-E5C2D5B64393}">
      <dgm:prSet/>
      <dgm:spPr/>
      <dgm:t>
        <a:bodyPr/>
        <a:lstStyle/>
        <a:p>
          <a:pPr rtl="0"/>
          <a:r>
            <a:rPr lang="en-US" dirty="0"/>
            <a:t>Focus on business valuation, real estate, and tangible assets</a:t>
          </a:r>
        </a:p>
      </dgm:t>
    </dgm:pt>
    <dgm:pt modelId="{056E58ED-757D-4546-80CC-A7BA9C16AA31}" type="parTrans" cxnId="{4C99EAFE-FAE3-41F6-9DE7-808708C45C13}">
      <dgm:prSet/>
      <dgm:spPr/>
      <dgm:t>
        <a:bodyPr/>
        <a:lstStyle/>
        <a:p>
          <a:endParaRPr lang="en-US"/>
        </a:p>
      </dgm:t>
    </dgm:pt>
    <dgm:pt modelId="{0488397D-83BF-43B8-9A8B-FFD66FD6E068}" type="sibTrans" cxnId="{4C99EAFE-FAE3-41F6-9DE7-808708C45C13}">
      <dgm:prSet/>
      <dgm:spPr/>
      <dgm:t>
        <a:bodyPr/>
        <a:lstStyle/>
        <a:p>
          <a:endParaRPr lang="en-US"/>
        </a:p>
      </dgm:t>
    </dgm:pt>
    <dgm:pt modelId="{653B6B23-B7F7-4FAA-AF39-ADB21B417783}">
      <dgm:prSet/>
      <dgm:spPr/>
      <dgm:t>
        <a:bodyPr/>
        <a:lstStyle/>
        <a:p>
          <a:pPr rtl="0"/>
          <a:r>
            <a:rPr lang="en-US" dirty="0"/>
            <a:t>Adopted by 53 countries</a:t>
          </a:r>
        </a:p>
      </dgm:t>
    </dgm:pt>
    <dgm:pt modelId="{2FBFAF00-F150-4B2B-A6A2-000103F57C7A}" type="parTrans" cxnId="{4A26E567-2C4E-4F05-99ED-7F2D130853FD}">
      <dgm:prSet/>
      <dgm:spPr/>
      <dgm:t>
        <a:bodyPr/>
        <a:lstStyle/>
        <a:p>
          <a:endParaRPr lang="en-US"/>
        </a:p>
      </dgm:t>
    </dgm:pt>
    <dgm:pt modelId="{94705F59-FBC7-4654-8B70-BA3B5BD28BC5}" type="sibTrans" cxnId="{4A26E567-2C4E-4F05-99ED-7F2D130853FD}">
      <dgm:prSet/>
      <dgm:spPr/>
      <dgm:t>
        <a:bodyPr/>
        <a:lstStyle/>
        <a:p>
          <a:endParaRPr lang="en-US"/>
        </a:p>
      </dgm:t>
    </dgm:pt>
    <dgm:pt modelId="{CA9D874C-6E58-4A80-BDF9-1B30310735A6}" type="pres">
      <dgm:prSet presAssocID="{C9A9D270-3FB9-41B1-A37C-846BA335C335}" presName="linear" presStyleCnt="0">
        <dgm:presLayoutVars>
          <dgm:dir/>
          <dgm:animLvl val="lvl"/>
          <dgm:resizeHandles val="exact"/>
        </dgm:presLayoutVars>
      </dgm:prSet>
      <dgm:spPr/>
    </dgm:pt>
    <dgm:pt modelId="{635286B0-274D-4F13-9D2F-8845A89CE5FC}" type="pres">
      <dgm:prSet presAssocID="{5EA06CC0-1E75-4E1E-832D-90F073461EC9}" presName="parentLin" presStyleCnt="0"/>
      <dgm:spPr/>
    </dgm:pt>
    <dgm:pt modelId="{7BA63170-41D4-46B2-92C7-3E720EE05660}" type="pres">
      <dgm:prSet presAssocID="{5EA06CC0-1E75-4E1E-832D-90F073461EC9}" presName="parentLeftMargin" presStyleLbl="node1" presStyleIdx="0" presStyleCnt="3"/>
      <dgm:spPr/>
    </dgm:pt>
    <dgm:pt modelId="{97FB79BA-1567-44E2-8F59-FBF6DF5C352B}" type="pres">
      <dgm:prSet presAssocID="{5EA06CC0-1E75-4E1E-832D-90F073461EC9}" presName="parentText" presStyleLbl="node1" presStyleIdx="0" presStyleCnt="3">
        <dgm:presLayoutVars>
          <dgm:chMax val="0"/>
          <dgm:bulletEnabled val="1"/>
        </dgm:presLayoutVars>
      </dgm:prSet>
      <dgm:spPr/>
    </dgm:pt>
    <dgm:pt modelId="{C0B56A62-C51B-463B-ABF0-1B036E82F961}" type="pres">
      <dgm:prSet presAssocID="{5EA06CC0-1E75-4E1E-832D-90F073461EC9}" presName="negativeSpace" presStyleCnt="0"/>
      <dgm:spPr/>
    </dgm:pt>
    <dgm:pt modelId="{F2A54F00-5636-4094-8A73-E8D1F86D7C3D}" type="pres">
      <dgm:prSet presAssocID="{5EA06CC0-1E75-4E1E-832D-90F073461EC9}" presName="childText" presStyleLbl="conFgAcc1" presStyleIdx="0" presStyleCnt="3">
        <dgm:presLayoutVars>
          <dgm:bulletEnabled val="1"/>
        </dgm:presLayoutVars>
      </dgm:prSet>
      <dgm:spPr/>
    </dgm:pt>
    <dgm:pt modelId="{2F076AA7-51B6-476D-B075-97E4B7D6F798}" type="pres">
      <dgm:prSet presAssocID="{4D3CB9DF-9B62-4ECE-9000-8DC110903FC9}" presName="spaceBetweenRectangles" presStyleCnt="0"/>
      <dgm:spPr/>
    </dgm:pt>
    <dgm:pt modelId="{D44210A4-746F-4A7E-BD79-7BFCFA8024D4}" type="pres">
      <dgm:prSet presAssocID="{890A98DA-EA0E-4E69-8034-3244504FDC3D}" presName="parentLin" presStyleCnt="0"/>
      <dgm:spPr/>
    </dgm:pt>
    <dgm:pt modelId="{6C5C21D8-7532-4C14-81D6-E17A03C34840}" type="pres">
      <dgm:prSet presAssocID="{890A98DA-EA0E-4E69-8034-3244504FDC3D}" presName="parentLeftMargin" presStyleLbl="node1" presStyleIdx="0" presStyleCnt="3"/>
      <dgm:spPr/>
    </dgm:pt>
    <dgm:pt modelId="{E9C0FE41-F005-4827-9FE6-DC5AB9EBE159}" type="pres">
      <dgm:prSet presAssocID="{890A98DA-EA0E-4E69-8034-3244504FDC3D}" presName="parentText" presStyleLbl="node1" presStyleIdx="1" presStyleCnt="3" custLinFactNeighborX="-9910" custLinFactNeighborY="-8409">
        <dgm:presLayoutVars>
          <dgm:chMax val="0"/>
          <dgm:bulletEnabled val="1"/>
        </dgm:presLayoutVars>
      </dgm:prSet>
      <dgm:spPr/>
    </dgm:pt>
    <dgm:pt modelId="{464ED51A-2EA4-493E-A448-A210FDF3CC33}" type="pres">
      <dgm:prSet presAssocID="{890A98DA-EA0E-4E69-8034-3244504FDC3D}" presName="negativeSpace" presStyleCnt="0"/>
      <dgm:spPr/>
    </dgm:pt>
    <dgm:pt modelId="{6A70B229-3EA9-4977-A0AC-E6A90B141998}" type="pres">
      <dgm:prSet presAssocID="{890A98DA-EA0E-4E69-8034-3244504FDC3D}" presName="childText" presStyleLbl="conFgAcc1" presStyleIdx="1" presStyleCnt="3">
        <dgm:presLayoutVars>
          <dgm:bulletEnabled val="1"/>
        </dgm:presLayoutVars>
      </dgm:prSet>
      <dgm:spPr/>
    </dgm:pt>
    <dgm:pt modelId="{3DA95033-510A-45FD-A9E8-5D2EDDB85E58}" type="pres">
      <dgm:prSet presAssocID="{5DA4FC0A-D972-40F7-8263-219B2F8BAAD5}" presName="spaceBetweenRectangles" presStyleCnt="0"/>
      <dgm:spPr/>
    </dgm:pt>
    <dgm:pt modelId="{8CFBA0F6-1983-482A-8F44-06D687D2B608}" type="pres">
      <dgm:prSet presAssocID="{93DDCB7D-6B35-4943-A632-15DB16B2F9C9}" presName="parentLin" presStyleCnt="0"/>
      <dgm:spPr/>
    </dgm:pt>
    <dgm:pt modelId="{95ED7C3B-C2B2-4230-868D-F823E6CDCD7C}" type="pres">
      <dgm:prSet presAssocID="{93DDCB7D-6B35-4943-A632-15DB16B2F9C9}" presName="parentLeftMargin" presStyleLbl="node1" presStyleIdx="1" presStyleCnt="3"/>
      <dgm:spPr/>
    </dgm:pt>
    <dgm:pt modelId="{26602FD1-660D-4688-9B50-6DBAE908EED8}" type="pres">
      <dgm:prSet presAssocID="{93DDCB7D-6B35-4943-A632-15DB16B2F9C9}" presName="parentText" presStyleLbl="node1" presStyleIdx="2" presStyleCnt="3" custScaleX="114801">
        <dgm:presLayoutVars>
          <dgm:chMax val="0"/>
          <dgm:bulletEnabled val="1"/>
        </dgm:presLayoutVars>
      </dgm:prSet>
      <dgm:spPr/>
    </dgm:pt>
    <dgm:pt modelId="{9D5FED79-0B15-40E9-9E59-E580EE6631CE}" type="pres">
      <dgm:prSet presAssocID="{93DDCB7D-6B35-4943-A632-15DB16B2F9C9}" presName="negativeSpace" presStyleCnt="0"/>
      <dgm:spPr/>
    </dgm:pt>
    <dgm:pt modelId="{7C41CC64-5DE5-47F5-B92F-1844BABE6636}" type="pres">
      <dgm:prSet presAssocID="{93DDCB7D-6B35-4943-A632-15DB16B2F9C9}" presName="childText" presStyleLbl="conFgAcc1" presStyleIdx="2" presStyleCnt="3">
        <dgm:presLayoutVars>
          <dgm:bulletEnabled val="1"/>
        </dgm:presLayoutVars>
      </dgm:prSet>
      <dgm:spPr/>
    </dgm:pt>
  </dgm:ptLst>
  <dgm:cxnLst>
    <dgm:cxn modelId="{73E20701-DDB1-453E-89CA-8D231FC76A46}" type="presOf" srcId="{890A98DA-EA0E-4E69-8034-3244504FDC3D}" destId="{E9C0FE41-F005-4827-9FE6-DC5AB9EBE159}" srcOrd="1" destOrd="0" presId="urn:microsoft.com/office/officeart/2005/8/layout/list1"/>
    <dgm:cxn modelId="{A483312E-7F21-44B1-ACD6-EA594B798CD1}" type="presOf" srcId="{8CB08686-DFDF-4CC7-9257-E5C2D5B64393}" destId="{7C41CC64-5DE5-47F5-B92F-1844BABE6636}" srcOrd="0" destOrd="0" presId="urn:microsoft.com/office/officeart/2005/8/layout/list1"/>
    <dgm:cxn modelId="{6063512F-8477-4E52-B9EE-6436EA082E67}" srcId="{C9A9D270-3FB9-41B1-A37C-846BA335C335}" destId="{93DDCB7D-6B35-4943-A632-15DB16B2F9C9}" srcOrd="2" destOrd="0" parTransId="{7B75A812-88D3-4CE0-A629-93E6AAAA83DF}" sibTransId="{54F6900F-67F3-4B94-923B-619A8D6E69B6}"/>
    <dgm:cxn modelId="{29AA2E3D-3128-4E94-AB8A-E07EB1E6B0BB}" type="presOf" srcId="{A74E31FE-303B-4271-8874-8E8B349FA58D}" destId="{F2A54F00-5636-4094-8A73-E8D1F86D7C3D}" srcOrd="0" destOrd="0" presId="urn:microsoft.com/office/officeart/2005/8/layout/list1"/>
    <dgm:cxn modelId="{FDE86C61-9626-4667-8BA2-EE15EB2712E6}" srcId="{C9A9D270-3FB9-41B1-A37C-846BA335C335}" destId="{890A98DA-EA0E-4E69-8034-3244504FDC3D}" srcOrd="1" destOrd="0" parTransId="{4E412C9E-F8E1-4AF5-A9D0-8470D5B8E0FF}" sibTransId="{5DA4FC0A-D972-40F7-8263-219B2F8BAAD5}"/>
    <dgm:cxn modelId="{4A26E567-2C4E-4F05-99ED-7F2D130853FD}" srcId="{93DDCB7D-6B35-4943-A632-15DB16B2F9C9}" destId="{653B6B23-B7F7-4FAA-AF39-ADB21B417783}" srcOrd="1" destOrd="0" parTransId="{2FBFAF00-F150-4B2B-A6A2-000103F57C7A}" sibTransId="{94705F59-FBC7-4654-8B70-BA3B5BD28BC5}"/>
    <dgm:cxn modelId="{BBC07E6E-9270-4CB1-B85B-1BEC8FC1860B}" type="presOf" srcId="{93DDCB7D-6B35-4943-A632-15DB16B2F9C9}" destId="{26602FD1-660D-4688-9B50-6DBAE908EED8}" srcOrd="1" destOrd="0" presId="urn:microsoft.com/office/officeart/2005/8/layout/list1"/>
    <dgm:cxn modelId="{B1599470-F591-478C-8F6B-8C144EF75EF2}" type="presOf" srcId="{F93BA3A9-11DF-4220-867D-D54EE2B66222}" destId="{6A70B229-3EA9-4977-A0AC-E6A90B141998}" srcOrd="0" destOrd="0" presId="urn:microsoft.com/office/officeart/2005/8/layout/list1"/>
    <dgm:cxn modelId="{CF10A074-5F13-4C19-956B-6DC34AF433D0}" type="presOf" srcId="{5EA06CC0-1E75-4E1E-832D-90F073461EC9}" destId="{7BA63170-41D4-46B2-92C7-3E720EE05660}" srcOrd="0" destOrd="0" presId="urn:microsoft.com/office/officeart/2005/8/layout/list1"/>
    <dgm:cxn modelId="{58B1ED7A-7E39-43FF-BD2A-4AE750F14BDA}" srcId="{890A98DA-EA0E-4E69-8034-3244504FDC3D}" destId="{ED49C052-060A-4929-92A7-8A4D6D1B0C98}" srcOrd="1" destOrd="0" parTransId="{A6604741-ACF8-4F62-A33B-FBCDB149546C}" sibTransId="{85C479AC-FCB9-418E-BD7D-E6172CB060C1}"/>
    <dgm:cxn modelId="{2C141995-9507-48FB-B37E-7D4A9B98E539}" type="presOf" srcId="{5EA06CC0-1E75-4E1E-832D-90F073461EC9}" destId="{97FB79BA-1567-44E2-8F59-FBF6DF5C352B}" srcOrd="1" destOrd="0" presId="urn:microsoft.com/office/officeart/2005/8/layout/list1"/>
    <dgm:cxn modelId="{4071FC9D-4696-4A5B-8A11-0DAF3D789FD1}" type="presOf" srcId="{ED49C052-060A-4929-92A7-8A4D6D1B0C98}" destId="{6A70B229-3EA9-4977-A0AC-E6A90B141998}" srcOrd="0" destOrd="1" presId="urn:microsoft.com/office/officeart/2005/8/layout/list1"/>
    <dgm:cxn modelId="{06A3EF9E-648B-4482-9826-43D5BCC74876}" type="presOf" srcId="{93DDCB7D-6B35-4943-A632-15DB16B2F9C9}" destId="{95ED7C3B-C2B2-4230-868D-F823E6CDCD7C}" srcOrd="0" destOrd="0" presId="urn:microsoft.com/office/officeart/2005/8/layout/list1"/>
    <dgm:cxn modelId="{E7FFF8A2-E7FF-429E-862F-5F98BBC9979D}" srcId="{C9A9D270-3FB9-41B1-A37C-846BA335C335}" destId="{5EA06CC0-1E75-4E1E-832D-90F073461EC9}" srcOrd="0" destOrd="0" parTransId="{C4B013F7-F2A3-4771-97FE-E752310E5C20}" sibTransId="{4D3CB9DF-9B62-4ECE-9000-8DC110903FC9}"/>
    <dgm:cxn modelId="{32C08ABF-179A-4A19-BA37-24DDA7EB1DAF}" srcId="{5EA06CC0-1E75-4E1E-832D-90F073461EC9}" destId="{A74E31FE-303B-4271-8874-8E8B349FA58D}" srcOrd="0" destOrd="0" parTransId="{E213CF04-8FCD-41B7-9C95-2831B10BED8B}" sibTransId="{6383BF1C-B94C-4C82-93A6-516985E84E18}"/>
    <dgm:cxn modelId="{0EFD19C3-9022-4590-ABCA-02F5A869B117}" type="presOf" srcId="{C9A9D270-3FB9-41B1-A37C-846BA335C335}" destId="{CA9D874C-6E58-4A80-BDF9-1B30310735A6}" srcOrd="0" destOrd="0" presId="urn:microsoft.com/office/officeart/2005/8/layout/list1"/>
    <dgm:cxn modelId="{F62BAECE-1DBF-4A6C-AFB2-853EB5771424}" srcId="{890A98DA-EA0E-4E69-8034-3244504FDC3D}" destId="{F93BA3A9-11DF-4220-867D-D54EE2B66222}" srcOrd="0" destOrd="0" parTransId="{12CAFD63-1AD5-42D0-8862-43A2AAB6B6EB}" sibTransId="{9EE19172-D0BE-44F3-B62A-08964A453A2C}"/>
    <dgm:cxn modelId="{6234C8F3-7211-43AD-A6F7-5333C14BB561}" type="presOf" srcId="{653B6B23-B7F7-4FAA-AF39-ADB21B417783}" destId="{7C41CC64-5DE5-47F5-B92F-1844BABE6636}" srcOrd="0" destOrd="1" presId="urn:microsoft.com/office/officeart/2005/8/layout/list1"/>
    <dgm:cxn modelId="{F7639BFE-9E1A-4EFA-AA10-BA87B1BB8D48}" type="presOf" srcId="{890A98DA-EA0E-4E69-8034-3244504FDC3D}" destId="{6C5C21D8-7532-4C14-81D6-E17A03C34840}" srcOrd="0" destOrd="0" presId="urn:microsoft.com/office/officeart/2005/8/layout/list1"/>
    <dgm:cxn modelId="{4C99EAFE-FAE3-41F6-9DE7-808708C45C13}" srcId="{93DDCB7D-6B35-4943-A632-15DB16B2F9C9}" destId="{8CB08686-DFDF-4CC7-9257-E5C2D5B64393}" srcOrd="0" destOrd="0" parTransId="{056E58ED-757D-4546-80CC-A7BA9C16AA31}" sibTransId="{0488397D-83BF-43B8-9A8B-FFD66FD6E068}"/>
    <dgm:cxn modelId="{9FFA2AF2-0675-4481-8700-B716242E1FDB}" type="presParOf" srcId="{CA9D874C-6E58-4A80-BDF9-1B30310735A6}" destId="{635286B0-274D-4F13-9D2F-8845A89CE5FC}" srcOrd="0" destOrd="0" presId="urn:microsoft.com/office/officeart/2005/8/layout/list1"/>
    <dgm:cxn modelId="{46A54D63-2395-4211-BE5A-2F08DCC66A16}" type="presParOf" srcId="{635286B0-274D-4F13-9D2F-8845A89CE5FC}" destId="{7BA63170-41D4-46B2-92C7-3E720EE05660}" srcOrd="0" destOrd="0" presId="urn:microsoft.com/office/officeart/2005/8/layout/list1"/>
    <dgm:cxn modelId="{987BB11E-2AF2-411C-B907-81BFC8A70D10}" type="presParOf" srcId="{635286B0-274D-4F13-9D2F-8845A89CE5FC}" destId="{97FB79BA-1567-44E2-8F59-FBF6DF5C352B}" srcOrd="1" destOrd="0" presId="urn:microsoft.com/office/officeart/2005/8/layout/list1"/>
    <dgm:cxn modelId="{6648D83C-C468-4A6B-8710-99C29E22A0DF}" type="presParOf" srcId="{CA9D874C-6E58-4A80-BDF9-1B30310735A6}" destId="{C0B56A62-C51B-463B-ABF0-1B036E82F961}" srcOrd="1" destOrd="0" presId="urn:microsoft.com/office/officeart/2005/8/layout/list1"/>
    <dgm:cxn modelId="{1333ADEE-4EBD-49D1-9AA9-E98097C9EE9B}" type="presParOf" srcId="{CA9D874C-6E58-4A80-BDF9-1B30310735A6}" destId="{F2A54F00-5636-4094-8A73-E8D1F86D7C3D}" srcOrd="2" destOrd="0" presId="urn:microsoft.com/office/officeart/2005/8/layout/list1"/>
    <dgm:cxn modelId="{A2DF4D95-A55F-4A4B-B05F-42F51F68D687}" type="presParOf" srcId="{CA9D874C-6E58-4A80-BDF9-1B30310735A6}" destId="{2F076AA7-51B6-476D-B075-97E4B7D6F798}" srcOrd="3" destOrd="0" presId="urn:microsoft.com/office/officeart/2005/8/layout/list1"/>
    <dgm:cxn modelId="{0F3DEA15-8214-4397-8133-409541034F56}" type="presParOf" srcId="{CA9D874C-6E58-4A80-BDF9-1B30310735A6}" destId="{D44210A4-746F-4A7E-BD79-7BFCFA8024D4}" srcOrd="4" destOrd="0" presId="urn:microsoft.com/office/officeart/2005/8/layout/list1"/>
    <dgm:cxn modelId="{CFE3756F-0BAA-4AC2-AB5C-FC8E5835D197}" type="presParOf" srcId="{D44210A4-746F-4A7E-BD79-7BFCFA8024D4}" destId="{6C5C21D8-7532-4C14-81D6-E17A03C34840}" srcOrd="0" destOrd="0" presId="urn:microsoft.com/office/officeart/2005/8/layout/list1"/>
    <dgm:cxn modelId="{A06C5448-B1FF-4E12-BBAF-6CCBE010C767}" type="presParOf" srcId="{D44210A4-746F-4A7E-BD79-7BFCFA8024D4}" destId="{E9C0FE41-F005-4827-9FE6-DC5AB9EBE159}" srcOrd="1" destOrd="0" presId="urn:microsoft.com/office/officeart/2005/8/layout/list1"/>
    <dgm:cxn modelId="{D6DF4030-0839-497C-99FC-3B5DD6A45CD5}" type="presParOf" srcId="{CA9D874C-6E58-4A80-BDF9-1B30310735A6}" destId="{464ED51A-2EA4-493E-A448-A210FDF3CC33}" srcOrd="5" destOrd="0" presId="urn:microsoft.com/office/officeart/2005/8/layout/list1"/>
    <dgm:cxn modelId="{A2E9B18B-D2D8-49EB-9F0A-F92545F7F480}" type="presParOf" srcId="{CA9D874C-6E58-4A80-BDF9-1B30310735A6}" destId="{6A70B229-3EA9-4977-A0AC-E6A90B141998}" srcOrd="6" destOrd="0" presId="urn:microsoft.com/office/officeart/2005/8/layout/list1"/>
    <dgm:cxn modelId="{C9A21D7A-11EF-4FFA-A973-6E270134A7AE}" type="presParOf" srcId="{CA9D874C-6E58-4A80-BDF9-1B30310735A6}" destId="{3DA95033-510A-45FD-A9E8-5D2EDDB85E58}" srcOrd="7" destOrd="0" presId="urn:microsoft.com/office/officeart/2005/8/layout/list1"/>
    <dgm:cxn modelId="{DA49D4F5-E85D-4431-8BE8-0FC32A140BDC}" type="presParOf" srcId="{CA9D874C-6E58-4A80-BDF9-1B30310735A6}" destId="{8CFBA0F6-1983-482A-8F44-06D687D2B608}" srcOrd="8" destOrd="0" presId="urn:microsoft.com/office/officeart/2005/8/layout/list1"/>
    <dgm:cxn modelId="{6E547935-CFBB-4EF9-BBA1-BAC98B5E4762}" type="presParOf" srcId="{8CFBA0F6-1983-482A-8F44-06D687D2B608}" destId="{95ED7C3B-C2B2-4230-868D-F823E6CDCD7C}" srcOrd="0" destOrd="0" presId="urn:microsoft.com/office/officeart/2005/8/layout/list1"/>
    <dgm:cxn modelId="{7DBB4EEE-77A5-4D15-8E64-271E3CA94500}" type="presParOf" srcId="{8CFBA0F6-1983-482A-8F44-06D687D2B608}" destId="{26602FD1-660D-4688-9B50-6DBAE908EED8}" srcOrd="1" destOrd="0" presId="urn:microsoft.com/office/officeart/2005/8/layout/list1"/>
    <dgm:cxn modelId="{BA948105-1000-404E-867A-54AB2712907B}" type="presParOf" srcId="{CA9D874C-6E58-4A80-BDF9-1B30310735A6}" destId="{9D5FED79-0B15-40E9-9E59-E580EE6631CE}" srcOrd="9" destOrd="0" presId="urn:microsoft.com/office/officeart/2005/8/layout/list1"/>
    <dgm:cxn modelId="{F7DB08DF-4C10-4D61-8078-E1060D33789F}" type="presParOf" srcId="{CA9D874C-6E58-4A80-BDF9-1B30310735A6}" destId="{7C41CC64-5DE5-47F5-B92F-1844BABE6636}"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3.xml><?xml version="1.0" encoding="utf-8"?>
<dgm:dataModel xmlns:dgm="http://schemas.openxmlformats.org/drawingml/2006/diagram" xmlns:a="http://schemas.openxmlformats.org/drawingml/2006/main">
  <dgm:ptLst>
    <dgm:pt modelId="{84758569-E18A-47C6-B563-157F9A81184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650E301-2572-4876-AD74-35A23674B27A}">
      <dgm:prSet phldrT="[Text]" custT="1"/>
      <dgm:spPr/>
      <dgm:t>
        <a:bodyPr/>
        <a:lstStyle/>
        <a:p>
          <a:r>
            <a:rPr lang="en-US" sz="2000" dirty="0"/>
            <a:t>Differences between Private and Public Companies</a:t>
          </a:r>
        </a:p>
      </dgm:t>
    </dgm:pt>
    <dgm:pt modelId="{52A61D71-AA01-4047-9E3A-57AC828DEF6D}" type="parTrans" cxnId="{7D988956-9DAF-446C-BF9E-23CA7360C9EC}">
      <dgm:prSet/>
      <dgm:spPr/>
      <dgm:t>
        <a:bodyPr/>
        <a:lstStyle/>
        <a:p>
          <a:endParaRPr lang="en-US"/>
        </a:p>
      </dgm:t>
    </dgm:pt>
    <dgm:pt modelId="{D9C86E0A-7FE7-4EA6-A3F1-81B73BCBCAF2}" type="sibTrans" cxnId="{7D988956-9DAF-446C-BF9E-23CA7360C9EC}">
      <dgm:prSet/>
      <dgm:spPr/>
      <dgm:t>
        <a:bodyPr/>
        <a:lstStyle/>
        <a:p>
          <a:endParaRPr lang="en-US"/>
        </a:p>
      </dgm:t>
    </dgm:pt>
    <dgm:pt modelId="{16EE4D4D-C43B-4ECA-8AF1-3E661D22C593}">
      <dgm:prSet phldrT="[Text]" custT="1"/>
      <dgm:spPr/>
      <dgm:t>
        <a:bodyPr/>
        <a:lstStyle/>
        <a:p>
          <a:r>
            <a:rPr lang="en-US" sz="2000" dirty="0"/>
            <a:t>Reasons for Private Company Valuations</a:t>
          </a:r>
          <a:endParaRPr lang="en-US" sz="1400" dirty="0"/>
        </a:p>
      </dgm:t>
    </dgm:pt>
    <dgm:pt modelId="{1725B786-1359-4629-B034-2ED6F892DB7B}" type="parTrans" cxnId="{8F5F4B60-4113-46B6-AB37-46EC9EAFFE5C}">
      <dgm:prSet/>
      <dgm:spPr/>
      <dgm:t>
        <a:bodyPr/>
        <a:lstStyle/>
        <a:p>
          <a:endParaRPr lang="en-US"/>
        </a:p>
      </dgm:t>
    </dgm:pt>
    <dgm:pt modelId="{91CA8E83-D001-421B-B662-4651124A90C2}" type="sibTrans" cxnId="{8F5F4B60-4113-46B6-AB37-46EC9EAFFE5C}">
      <dgm:prSet/>
      <dgm:spPr/>
      <dgm:t>
        <a:bodyPr/>
        <a:lstStyle/>
        <a:p>
          <a:endParaRPr lang="en-US"/>
        </a:p>
      </dgm:t>
    </dgm:pt>
    <dgm:pt modelId="{3454A190-7337-4A2D-9CB5-BB846101151E}">
      <dgm:prSet phldrT="[Text]" custT="1"/>
      <dgm:spPr/>
      <dgm:t>
        <a:bodyPr/>
        <a:lstStyle/>
        <a:p>
          <a:r>
            <a:rPr lang="en-US" sz="2000" dirty="0"/>
            <a:t>Definitions of Value</a:t>
          </a:r>
        </a:p>
      </dgm:t>
    </dgm:pt>
    <dgm:pt modelId="{5B26B726-4200-4FAA-9CE0-7C321EB2A921}" type="parTrans" cxnId="{270150A3-A765-47DC-8633-369875722356}">
      <dgm:prSet/>
      <dgm:spPr/>
      <dgm:t>
        <a:bodyPr/>
        <a:lstStyle/>
        <a:p>
          <a:endParaRPr lang="en-US"/>
        </a:p>
      </dgm:t>
    </dgm:pt>
    <dgm:pt modelId="{94424E78-9CF1-49A2-80F2-A67B0128CAB6}" type="sibTrans" cxnId="{270150A3-A765-47DC-8633-369875722356}">
      <dgm:prSet/>
      <dgm:spPr/>
      <dgm:t>
        <a:bodyPr/>
        <a:lstStyle/>
        <a:p>
          <a:endParaRPr lang="en-US"/>
        </a:p>
      </dgm:t>
    </dgm:pt>
    <dgm:pt modelId="{4B57D791-8ABD-4B30-9565-F8352CC674B5}">
      <dgm:prSet/>
      <dgm:spPr/>
      <dgm:t>
        <a:bodyPr/>
        <a:lstStyle/>
        <a:p>
          <a:r>
            <a:rPr lang="en-US" dirty="0"/>
            <a:t>Company specific</a:t>
          </a:r>
        </a:p>
      </dgm:t>
    </dgm:pt>
    <dgm:pt modelId="{688CAF75-9B9B-4D62-8B65-9734F734FBC1}" type="parTrans" cxnId="{3D796177-90D2-4F42-AADB-14B5FD3ADC8A}">
      <dgm:prSet/>
      <dgm:spPr/>
      <dgm:t>
        <a:bodyPr/>
        <a:lstStyle/>
        <a:p>
          <a:endParaRPr lang="en-US"/>
        </a:p>
      </dgm:t>
    </dgm:pt>
    <dgm:pt modelId="{30544805-26A4-4908-9F5E-79FBC40E56DC}" type="sibTrans" cxnId="{3D796177-90D2-4F42-AADB-14B5FD3ADC8A}">
      <dgm:prSet/>
      <dgm:spPr/>
      <dgm:t>
        <a:bodyPr/>
        <a:lstStyle/>
        <a:p>
          <a:endParaRPr lang="en-US"/>
        </a:p>
      </dgm:t>
    </dgm:pt>
    <dgm:pt modelId="{A2781EDE-1F53-479C-A543-3058CEE45F07}">
      <dgm:prSet/>
      <dgm:spPr/>
      <dgm:t>
        <a:bodyPr/>
        <a:lstStyle/>
        <a:p>
          <a:r>
            <a:rPr lang="en-US" dirty="0"/>
            <a:t>Stock specific</a:t>
          </a:r>
        </a:p>
      </dgm:t>
    </dgm:pt>
    <dgm:pt modelId="{6BDDF4F2-F842-4922-B208-6B98AA761CCF}" type="parTrans" cxnId="{F855EF63-2753-48DB-94EA-E4FE044512F0}">
      <dgm:prSet/>
      <dgm:spPr/>
      <dgm:t>
        <a:bodyPr/>
        <a:lstStyle/>
        <a:p>
          <a:endParaRPr lang="en-US"/>
        </a:p>
      </dgm:t>
    </dgm:pt>
    <dgm:pt modelId="{4E82EB6A-944A-4343-A359-359C6A1E6634}" type="sibTrans" cxnId="{F855EF63-2753-48DB-94EA-E4FE044512F0}">
      <dgm:prSet/>
      <dgm:spPr/>
      <dgm:t>
        <a:bodyPr/>
        <a:lstStyle/>
        <a:p>
          <a:endParaRPr lang="en-US"/>
        </a:p>
      </dgm:t>
    </dgm:pt>
    <dgm:pt modelId="{0F6AAB9B-21F0-40ED-A920-E7C77C3D69DB}">
      <dgm:prSet/>
      <dgm:spPr/>
      <dgm:t>
        <a:bodyPr/>
        <a:lstStyle/>
        <a:p>
          <a:r>
            <a:rPr lang="en-US" dirty="0"/>
            <a:t>Transactions</a:t>
          </a:r>
        </a:p>
      </dgm:t>
    </dgm:pt>
    <dgm:pt modelId="{5277F48D-6AFF-4FAA-BF46-DDB4CBA23C04}" type="parTrans" cxnId="{0E7683F7-8930-4235-B740-336330AB3320}">
      <dgm:prSet/>
      <dgm:spPr/>
      <dgm:t>
        <a:bodyPr/>
        <a:lstStyle/>
        <a:p>
          <a:endParaRPr lang="en-US"/>
        </a:p>
      </dgm:t>
    </dgm:pt>
    <dgm:pt modelId="{992D02C8-A3A2-4B74-9DED-7486B8238B63}" type="sibTrans" cxnId="{0E7683F7-8930-4235-B740-336330AB3320}">
      <dgm:prSet/>
      <dgm:spPr/>
      <dgm:t>
        <a:bodyPr/>
        <a:lstStyle/>
        <a:p>
          <a:endParaRPr lang="en-US"/>
        </a:p>
      </dgm:t>
    </dgm:pt>
    <dgm:pt modelId="{9251AE65-E3B7-4D24-8718-EAD31E66F0DC}">
      <dgm:prSet/>
      <dgm:spPr/>
      <dgm:t>
        <a:bodyPr/>
        <a:lstStyle/>
        <a:p>
          <a:r>
            <a:rPr lang="en-US" dirty="0"/>
            <a:t>Compliance (financial or tax reporting)</a:t>
          </a:r>
        </a:p>
      </dgm:t>
    </dgm:pt>
    <dgm:pt modelId="{78975EF0-1C05-4924-99AC-C50460A3648F}" type="parTrans" cxnId="{6B668462-E2DC-469A-B06C-70FEFA64E650}">
      <dgm:prSet/>
      <dgm:spPr/>
      <dgm:t>
        <a:bodyPr/>
        <a:lstStyle/>
        <a:p>
          <a:endParaRPr lang="en-US"/>
        </a:p>
      </dgm:t>
    </dgm:pt>
    <dgm:pt modelId="{FB8DD723-821A-4E71-A5BF-4E7821D49E2F}" type="sibTrans" cxnId="{6B668462-E2DC-469A-B06C-70FEFA64E650}">
      <dgm:prSet/>
      <dgm:spPr/>
      <dgm:t>
        <a:bodyPr/>
        <a:lstStyle/>
        <a:p>
          <a:endParaRPr lang="en-US"/>
        </a:p>
      </dgm:t>
    </dgm:pt>
    <dgm:pt modelId="{A1167274-CE96-453C-86E0-D20609EF32E1}">
      <dgm:prSet/>
      <dgm:spPr/>
      <dgm:t>
        <a:bodyPr/>
        <a:lstStyle/>
        <a:p>
          <a:r>
            <a:rPr lang="en-US" dirty="0"/>
            <a:t>Litigation</a:t>
          </a:r>
        </a:p>
      </dgm:t>
    </dgm:pt>
    <dgm:pt modelId="{19D6C6E7-363B-4676-BC02-31465ED222A4}" type="parTrans" cxnId="{63EA89DB-B248-47E2-A15E-B0C943D2CB66}">
      <dgm:prSet/>
      <dgm:spPr/>
      <dgm:t>
        <a:bodyPr/>
        <a:lstStyle/>
        <a:p>
          <a:endParaRPr lang="en-US"/>
        </a:p>
      </dgm:t>
    </dgm:pt>
    <dgm:pt modelId="{8EE36243-3EBB-476C-A3B7-17ECE16D774D}" type="sibTrans" cxnId="{63EA89DB-B248-47E2-A15E-B0C943D2CB66}">
      <dgm:prSet/>
      <dgm:spPr/>
      <dgm:t>
        <a:bodyPr/>
        <a:lstStyle/>
        <a:p>
          <a:endParaRPr lang="en-US"/>
        </a:p>
      </dgm:t>
    </dgm:pt>
    <dgm:pt modelId="{33B7E6C1-EB99-4A7B-9139-06AEF47176A3}">
      <dgm:prSet/>
      <dgm:spPr/>
      <dgm:t>
        <a:bodyPr/>
        <a:lstStyle/>
        <a:p>
          <a:r>
            <a:rPr lang="en-US" dirty="0"/>
            <a:t>Fair market value</a:t>
          </a:r>
        </a:p>
      </dgm:t>
    </dgm:pt>
    <dgm:pt modelId="{970E46E6-1D31-4EFC-90E6-8771A7F83B13}" type="parTrans" cxnId="{FA978DBB-3EDF-41DA-B43D-95E1F1AEEF7B}">
      <dgm:prSet/>
      <dgm:spPr/>
      <dgm:t>
        <a:bodyPr/>
        <a:lstStyle/>
        <a:p>
          <a:endParaRPr lang="en-US"/>
        </a:p>
      </dgm:t>
    </dgm:pt>
    <dgm:pt modelId="{8891E9F8-EB8E-426E-82D2-45B9F42ECFF6}" type="sibTrans" cxnId="{FA978DBB-3EDF-41DA-B43D-95E1F1AEEF7B}">
      <dgm:prSet/>
      <dgm:spPr/>
      <dgm:t>
        <a:bodyPr/>
        <a:lstStyle/>
        <a:p>
          <a:endParaRPr lang="en-US"/>
        </a:p>
      </dgm:t>
    </dgm:pt>
    <dgm:pt modelId="{1148D63B-6E63-4255-B30F-A7D3A957B4CE}">
      <dgm:prSet/>
      <dgm:spPr/>
      <dgm:t>
        <a:bodyPr/>
        <a:lstStyle/>
        <a:p>
          <a:r>
            <a:rPr lang="en-US" dirty="0"/>
            <a:t>Market value</a:t>
          </a:r>
        </a:p>
      </dgm:t>
    </dgm:pt>
    <dgm:pt modelId="{53A14F21-0A19-47DB-B24B-3C35F7F0891E}" type="parTrans" cxnId="{CE72B194-9CEE-47EC-9D25-A984B3EED37F}">
      <dgm:prSet/>
      <dgm:spPr/>
      <dgm:t>
        <a:bodyPr/>
        <a:lstStyle/>
        <a:p>
          <a:endParaRPr lang="en-US"/>
        </a:p>
      </dgm:t>
    </dgm:pt>
    <dgm:pt modelId="{517510BE-FBDE-42A4-83E1-3BDD26A3D93E}" type="sibTrans" cxnId="{CE72B194-9CEE-47EC-9D25-A984B3EED37F}">
      <dgm:prSet/>
      <dgm:spPr/>
      <dgm:t>
        <a:bodyPr/>
        <a:lstStyle/>
        <a:p>
          <a:endParaRPr lang="en-US"/>
        </a:p>
      </dgm:t>
    </dgm:pt>
    <dgm:pt modelId="{0FA763B8-5D2B-4E97-BD60-96A8EFB996D3}">
      <dgm:prSet/>
      <dgm:spPr/>
      <dgm:t>
        <a:bodyPr/>
        <a:lstStyle/>
        <a:p>
          <a:r>
            <a:rPr lang="en-US" dirty="0"/>
            <a:t>Fair value for financial reporting or in a litigation context</a:t>
          </a:r>
        </a:p>
      </dgm:t>
    </dgm:pt>
    <dgm:pt modelId="{45C9385B-6E8A-4AC8-8EA1-52D4DEC29C9F}" type="parTrans" cxnId="{0971149E-A443-43A7-BD01-CBE0F2CC46A4}">
      <dgm:prSet/>
      <dgm:spPr/>
      <dgm:t>
        <a:bodyPr/>
        <a:lstStyle/>
        <a:p>
          <a:endParaRPr lang="en-US"/>
        </a:p>
      </dgm:t>
    </dgm:pt>
    <dgm:pt modelId="{41C0976C-0CDE-456E-94BC-6E319F0CBE88}" type="sibTrans" cxnId="{0971149E-A443-43A7-BD01-CBE0F2CC46A4}">
      <dgm:prSet/>
      <dgm:spPr/>
      <dgm:t>
        <a:bodyPr/>
        <a:lstStyle/>
        <a:p>
          <a:endParaRPr lang="en-US"/>
        </a:p>
      </dgm:t>
    </dgm:pt>
    <dgm:pt modelId="{785EBE8A-03D6-4CE6-914F-345F696979CF}">
      <dgm:prSet/>
      <dgm:spPr/>
      <dgm:t>
        <a:bodyPr/>
        <a:lstStyle/>
        <a:p>
          <a:r>
            <a:rPr lang="en-US" dirty="0"/>
            <a:t>Investment value</a:t>
          </a:r>
        </a:p>
      </dgm:t>
    </dgm:pt>
    <dgm:pt modelId="{C66C0AFA-935F-4C87-822D-2517EC2DFDAA}" type="parTrans" cxnId="{9385C951-D316-402A-89FD-81D8C61EE0D9}">
      <dgm:prSet/>
      <dgm:spPr/>
      <dgm:t>
        <a:bodyPr/>
        <a:lstStyle/>
        <a:p>
          <a:endParaRPr lang="en-US"/>
        </a:p>
      </dgm:t>
    </dgm:pt>
    <dgm:pt modelId="{99C23A70-FCA7-4DCB-9AEF-C6367973B2BE}" type="sibTrans" cxnId="{9385C951-D316-402A-89FD-81D8C61EE0D9}">
      <dgm:prSet/>
      <dgm:spPr/>
      <dgm:t>
        <a:bodyPr/>
        <a:lstStyle/>
        <a:p>
          <a:endParaRPr lang="en-US"/>
        </a:p>
      </dgm:t>
    </dgm:pt>
    <dgm:pt modelId="{23BDB627-B6E5-4F20-8FB4-23030134950F}">
      <dgm:prSet/>
      <dgm:spPr/>
      <dgm:t>
        <a:bodyPr/>
        <a:lstStyle/>
        <a:p>
          <a:r>
            <a:rPr lang="en-US" dirty="0"/>
            <a:t>Intrinsic value</a:t>
          </a:r>
        </a:p>
      </dgm:t>
    </dgm:pt>
    <dgm:pt modelId="{4B42442D-D417-4483-9BAC-0290346002A0}" type="parTrans" cxnId="{0563A6F9-12B9-4F43-9208-411611AF9774}">
      <dgm:prSet/>
      <dgm:spPr/>
      <dgm:t>
        <a:bodyPr/>
        <a:lstStyle/>
        <a:p>
          <a:endParaRPr lang="en-US"/>
        </a:p>
      </dgm:t>
    </dgm:pt>
    <dgm:pt modelId="{BF3E9361-8FD7-462B-A024-2826CAA8A09F}" type="sibTrans" cxnId="{0563A6F9-12B9-4F43-9208-411611AF9774}">
      <dgm:prSet/>
      <dgm:spPr/>
      <dgm:t>
        <a:bodyPr/>
        <a:lstStyle/>
        <a:p>
          <a:endParaRPr lang="en-US"/>
        </a:p>
      </dgm:t>
    </dgm:pt>
    <dgm:pt modelId="{857708D8-C171-4E79-9162-CC68307DEA04}" type="pres">
      <dgm:prSet presAssocID="{84758569-E18A-47C6-B563-157F9A81184E}" presName="linear" presStyleCnt="0">
        <dgm:presLayoutVars>
          <dgm:dir/>
          <dgm:animLvl val="lvl"/>
          <dgm:resizeHandles val="exact"/>
        </dgm:presLayoutVars>
      </dgm:prSet>
      <dgm:spPr/>
    </dgm:pt>
    <dgm:pt modelId="{07516B8E-3088-4CEA-9A52-2B0E458E0BFE}" type="pres">
      <dgm:prSet presAssocID="{9650E301-2572-4876-AD74-35A23674B27A}" presName="parentLin" presStyleCnt="0"/>
      <dgm:spPr/>
    </dgm:pt>
    <dgm:pt modelId="{BD5E4D2E-DE73-4281-83A2-EDAE9360E3FF}" type="pres">
      <dgm:prSet presAssocID="{9650E301-2572-4876-AD74-35A23674B27A}" presName="parentLeftMargin" presStyleLbl="node1" presStyleIdx="0" presStyleCnt="3"/>
      <dgm:spPr/>
    </dgm:pt>
    <dgm:pt modelId="{A89EFCD0-A9A8-40BF-8198-A336EE87BC3F}" type="pres">
      <dgm:prSet presAssocID="{9650E301-2572-4876-AD74-35A23674B27A}" presName="parentText" presStyleLbl="node1" presStyleIdx="0" presStyleCnt="3" custScaleX="122523">
        <dgm:presLayoutVars>
          <dgm:chMax val="0"/>
          <dgm:bulletEnabled val="1"/>
        </dgm:presLayoutVars>
      </dgm:prSet>
      <dgm:spPr/>
    </dgm:pt>
    <dgm:pt modelId="{8DEF7B26-66BA-4529-9081-46BC5BB9654F}" type="pres">
      <dgm:prSet presAssocID="{9650E301-2572-4876-AD74-35A23674B27A}" presName="negativeSpace" presStyleCnt="0"/>
      <dgm:spPr/>
    </dgm:pt>
    <dgm:pt modelId="{066F4DFF-D965-4EA7-9B67-5DEE464D85B3}" type="pres">
      <dgm:prSet presAssocID="{9650E301-2572-4876-AD74-35A23674B27A}" presName="childText" presStyleLbl="conFgAcc1" presStyleIdx="0" presStyleCnt="3">
        <dgm:presLayoutVars>
          <dgm:bulletEnabled val="1"/>
        </dgm:presLayoutVars>
      </dgm:prSet>
      <dgm:spPr/>
    </dgm:pt>
    <dgm:pt modelId="{74D0FCBC-7E03-4544-8162-4B95B02E9EC3}" type="pres">
      <dgm:prSet presAssocID="{D9C86E0A-7FE7-4EA6-A3F1-81B73BCBCAF2}" presName="spaceBetweenRectangles" presStyleCnt="0"/>
      <dgm:spPr/>
    </dgm:pt>
    <dgm:pt modelId="{65F06C17-B447-4374-9C45-01E447A59191}" type="pres">
      <dgm:prSet presAssocID="{16EE4D4D-C43B-4ECA-8AF1-3E661D22C593}" presName="parentLin" presStyleCnt="0"/>
      <dgm:spPr/>
    </dgm:pt>
    <dgm:pt modelId="{EC935531-C417-4887-A24C-F6020D1DF122}" type="pres">
      <dgm:prSet presAssocID="{16EE4D4D-C43B-4ECA-8AF1-3E661D22C593}" presName="parentLeftMargin" presStyleLbl="node1" presStyleIdx="0" presStyleCnt="3"/>
      <dgm:spPr/>
    </dgm:pt>
    <dgm:pt modelId="{CE9C66BC-5DF6-46FF-AF2A-8677240AF757}" type="pres">
      <dgm:prSet presAssocID="{16EE4D4D-C43B-4ECA-8AF1-3E661D22C593}" presName="parentText" presStyleLbl="node1" presStyleIdx="1" presStyleCnt="3" custScaleX="119949">
        <dgm:presLayoutVars>
          <dgm:chMax val="0"/>
          <dgm:bulletEnabled val="1"/>
        </dgm:presLayoutVars>
      </dgm:prSet>
      <dgm:spPr/>
    </dgm:pt>
    <dgm:pt modelId="{0998C722-09A1-46C7-BE1E-01217A4AC8BA}" type="pres">
      <dgm:prSet presAssocID="{16EE4D4D-C43B-4ECA-8AF1-3E661D22C593}" presName="negativeSpace" presStyleCnt="0"/>
      <dgm:spPr/>
    </dgm:pt>
    <dgm:pt modelId="{F292E843-89F7-4576-96D2-DF77D5B6F1DD}" type="pres">
      <dgm:prSet presAssocID="{16EE4D4D-C43B-4ECA-8AF1-3E661D22C593}" presName="childText" presStyleLbl="conFgAcc1" presStyleIdx="1" presStyleCnt="3">
        <dgm:presLayoutVars>
          <dgm:bulletEnabled val="1"/>
        </dgm:presLayoutVars>
      </dgm:prSet>
      <dgm:spPr/>
    </dgm:pt>
    <dgm:pt modelId="{5EDE55C8-2D26-453F-A346-32B707B89C6A}" type="pres">
      <dgm:prSet presAssocID="{91CA8E83-D001-421B-B662-4651124A90C2}" presName="spaceBetweenRectangles" presStyleCnt="0"/>
      <dgm:spPr/>
    </dgm:pt>
    <dgm:pt modelId="{CF2EE256-CF3B-4A04-A443-DC74F11AB7A7}" type="pres">
      <dgm:prSet presAssocID="{3454A190-7337-4A2D-9CB5-BB846101151E}" presName="parentLin" presStyleCnt="0"/>
      <dgm:spPr/>
    </dgm:pt>
    <dgm:pt modelId="{A22F6117-E9A3-4D55-8BBD-0274CEF74105}" type="pres">
      <dgm:prSet presAssocID="{3454A190-7337-4A2D-9CB5-BB846101151E}" presName="parentLeftMargin" presStyleLbl="node1" presStyleIdx="1" presStyleCnt="3"/>
      <dgm:spPr/>
    </dgm:pt>
    <dgm:pt modelId="{74217F8B-80E0-4F7C-8167-D4599E34E986}" type="pres">
      <dgm:prSet presAssocID="{3454A190-7337-4A2D-9CB5-BB846101151E}" presName="parentText" presStyleLbl="node1" presStyleIdx="2" presStyleCnt="3">
        <dgm:presLayoutVars>
          <dgm:chMax val="0"/>
          <dgm:bulletEnabled val="1"/>
        </dgm:presLayoutVars>
      </dgm:prSet>
      <dgm:spPr/>
    </dgm:pt>
    <dgm:pt modelId="{1C6C8E87-779E-4349-B044-AD4642A3D3A7}" type="pres">
      <dgm:prSet presAssocID="{3454A190-7337-4A2D-9CB5-BB846101151E}" presName="negativeSpace" presStyleCnt="0"/>
      <dgm:spPr/>
    </dgm:pt>
    <dgm:pt modelId="{4F02D112-F645-403D-AC8D-4DFACB8F4556}" type="pres">
      <dgm:prSet presAssocID="{3454A190-7337-4A2D-9CB5-BB846101151E}" presName="childText" presStyleLbl="conFgAcc1" presStyleIdx="2" presStyleCnt="3">
        <dgm:presLayoutVars>
          <dgm:bulletEnabled val="1"/>
        </dgm:presLayoutVars>
      </dgm:prSet>
      <dgm:spPr/>
    </dgm:pt>
  </dgm:ptLst>
  <dgm:cxnLst>
    <dgm:cxn modelId="{9383EB0B-ACE5-4D74-A952-7E9631DCD7A7}" type="presOf" srcId="{785EBE8A-03D6-4CE6-914F-345F696979CF}" destId="{4F02D112-F645-403D-AC8D-4DFACB8F4556}" srcOrd="0" destOrd="3" presId="urn:microsoft.com/office/officeart/2005/8/layout/list1"/>
    <dgm:cxn modelId="{D5464319-E67F-4653-87BB-0EB138A734AF}" type="presOf" srcId="{1148D63B-6E63-4255-B30F-A7D3A957B4CE}" destId="{4F02D112-F645-403D-AC8D-4DFACB8F4556}" srcOrd="0" destOrd="1" presId="urn:microsoft.com/office/officeart/2005/8/layout/list1"/>
    <dgm:cxn modelId="{65DA9F2A-5E66-42C0-A887-360A56BA85A3}" type="presOf" srcId="{84758569-E18A-47C6-B563-157F9A81184E}" destId="{857708D8-C171-4E79-9162-CC68307DEA04}" srcOrd="0" destOrd="0" presId="urn:microsoft.com/office/officeart/2005/8/layout/list1"/>
    <dgm:cxn modelId="{3AAB1932-7C4A-4DF2-B96B-A012430C3FD0}" type="presOf" srcId="{3454A190-7337-4A2D-9CB5-BB846101151E}" destId="{A22F6117-E9A3-4D55-8BBD-0274CEF74105}" srcOrd="0" destOrd="0" presId="urn:microsoft.com/office/officeart/2005/8/layout/list1"/>
    <dgm:cxn modelId="{49572636-BB4D-48AD-96DB-5E27B96A7763}" type="presOf" srcId="{4B57D791-8ABD-4B30-9565-F8352CC674B5}" destId="{066F4DFF-D965-4EA7-9B67-5DEE464D85B3}" srcOrd="0" destOrd="0" presId="urn:microsoft.com/office/officeart/2005/8/layout/list1"/>
    <dgm:cxn modelId="{17D0E65F-0C2D-4079-80F5-771B2FC86D85}" type="presOf" srcId="{9251AE65-E3B7-4D24-8718-EAD31E66F0DC}" destId="{F292E843-89F7-4576-96D2-DF77D5B6F1DD}" srcOrd="0" destOrd="1" presId="urn:microsoft.com/office/officeart/2005/8/layout/list1"/>
    <dgm:cxn modelId="{8F5F4B60-4113-46B6-AB37-46EC9EAFFE5C}" srcId="{84758569-E18A-47C6-B563-157F9A81184E}" destId="{16EE4D4D-C43B-4ECA-8AF1-3E661D22C593}" srcOrd="1" destOrd="0" parTransId="{1725B786-1359-4629-B034-2ED6F892DB7B}" sibTransId="{91CA8E83-D001-421B-B662-4651124A90C2}"/>
    <dgm:cxn modelId="{CFAF4441-0195-4607-ADE5-FA785E26C735}" type="presOf" srcId="{3454A190-7337-4A2D-9CB5-BB846101151E}" destId="{74217F8B-80E0-4F7C-8167-D4599E34E986}" srcOrd="1" destOrd="0" presId="urn:microsoft.com/office/officeart/2005/8/layout/list1"/>
    <dgm:cxn modelId="{6B668462-E2DC-469A-B06C-70FEFA64E650}" srcId="{16EE4D4D-C43B-4ECA-8AF1-3E661D22C593}" destId="{9251AE65-E3B7-4D24-8718-EAD31E66F0DC}" srcOrd="1" destOrd="0" parTransId="{78975EF0-1C05-4924-99AC-C50460A3648F}" sibTransId="{FB8DD723-821A-4E71-A5BF-4E7821D49E2F}"/>
    <dgm:cxn modelId="{F855EF63-2753-48DB-94EA-E4FE044512F0}" srcId="{9650E301-2572-4876-AD74-35A23674B27A}" destId="{A2781EDE-1F53-479C-A543-3058CEE45F07}" srcOrd="1" destOrd="0" parTransId="{6BDDF4F2-F842-4922-B208-6B98AA761CCF}" sibTransId="{4E82EB6A-944A-4343-A359-359C6A1E6634}"/>
    <dgm:cxn modelId="{9385C951-D316-402A-89FD-81D8C61EE0D9}" srcId="{3454A190-7337-4A2D-9CB5-BB846101151E}" destId="{785EBE8A-03D6-4CE6-914F-345F696979CF}" srcOrd="3" destOrd="0" parTransId="{C66C0AFA-935F-4C87-822D-2517EC2DFDAA}" sibTransId="{99C23A70-FCA7-4DCB-9AEF-C6367973B2BE}"/>
    <dgm:cxn modelId="{7D988956-9DAF-446C-BF9E-23CA7360C9EC}" srcId="{84758569-E18A-47C6-B563-157F9A81184E}" destId="{9650E301-2572-4876-AD74-35A23674B27A}" srcOrd="0" destOrd="0" parTransId="{52A61D71-AA01-4047-9E3A-57AC828DEF6D}" sibTransId="{D9C86E0A-7FE7-4EA6-A3F1-81B73BCBCAF2}"/>
    <dgm:cxn modelId="{3D796177-90D2-4F42-AADB-14B5FD3ADC8A}" srcId="{9650E301-2572-4876-AD74-35A23674B27A}" destId="{4B57D791-8ABD-4B30-9565-F8352CC674B5}" srcOrd="0" destOrd="0" parTransId="{688CAF75-9B9B-4D62-8B65-9734F734FBC1}" sibTransId="{30544805-26A4-4908-9F5E-79FBC40E56DC}"/>
    <dgm:cxn modelId="{FF46F97A-6393-4A55-A22F-FF3D99F1B223}" type="presOf" srcId="{0FA763B8-5D2B-4E97-BD60-96A8EFB996D3}" destId="{4F02D112-F645-403D-AC8D-4DFACB8F4556}" srcOrd="0" destOrd="2" presId="urn:microsoft.com/office/officeart/2005/8/layout/list1"/>
    <dgm:cxn modelId="{79EAC584-EB60-47E9-BAE9-CEBAA95395CA}" type="presOf" srcId="{9650E301-2572-4876-AD74-35A23674B27A}" destId="{A89EFCD0-A9A8-40BF-8198-A336EE87BC3F}" srcOrd="1" destOrd="0" presId="urn:microsoft.com/office/officeart/2005/8/layout/list1"/>
    <dgm:cxn modelId="{4D9D5F88-8827-4C2A-8D7B-FE65191A25EC}" type="presOf" srcId="{0F6AAB9B-21F0-40ED-A920-E7C77C3D69DB}" destId="{F292E843-89F7-4576-96D2-DF77D5B6F1DD}" srcOrd="0" destOrd="0" presId="urn:microsoft.com/office/officeart/2005/8/layout/list1"/>
    <dgm:cxn modelId="{CE72B194-9CEE-47EC-9D25-A984B3EED37F}" srcId="{3454A190-7337-4A2D-9CB5-BB846101151E}" destId="{1148D63B-6E63-4255-B30F-A7D3A957B4CE}" srcOrd="1" destOrd="0" parTransId="{53A14F21-0A19-47DB-B24B-3C35F7F0891E}" sibTransId="{517510BE-FBDE-42A4-83E1-3BDD26A3D93E}"/>
    <dgm:cxn modelId="{D661599D-6219-415D-87F6-1CB753CECB94}" type="presOf" srcId="{A1167274-CE96-453C-86E0-D20609EF32E1}" destId="{F292E843-89F7-4576-96D2-DF77D5B6F1DD}" srcOrd="0" destOrd="2" presId="urn:microsoft.com/office/officeart/2005/8/layout/list1"/>
    <dgm:cxn modelId="{0971149E-A443-43A7-BD01-CBE0F2CC46A4}" srcId="{3454A190-7337-4A2D-9CB5-BB846101151E}" destId="{0FA763B8-5D2B-4E97-BD60-96A8EFB996D3}" srcOrd="2" destOrd="0" parTransId="{45C9385B-6E8A-4AC8-8EA1-52D4DEC29C9F}" sibTransId="{41C0976C-0CDE-456E-94BC-6E319F0CBE88}"/>
    <dgm:cxn modelId="{270150A3-A765-47DC-8633-369875722356}" srcId="{84758569-E18A-47C6-B563-157F9A81184E}" destId="{3454A190-7337-4A2D-9CB5-BB846101151E}" srcOrd="2" destOrd="0" parTransId="{5B26B726-4200-4FAA-9CE0-7C321EB2A921}" sibTransId="{94424E78-9CF1-49A2-80F2-A67B0128CAB6}"/>
    <dgm:cxn modelId="{38EFA8AF-D615-4647-A062-4793756D06B3}" type="presOf" srcId="{16EE4D4D-C43B-4ECA-8AF1-3E661D22C593}" destId="{EC935531-C417-4887-A24C-F6020D1DF122}" srcOrd="0" destOrd="0" presId="urn:microsoft.com/office/officeart/2005/8/layout/list1"/>
    <dgm:cxn modelId="{7DA338B1-70EE-44D3-A5DD-22AA09A26F65}" type="presOf" srcId="{23BDB627-B6E5-4F20-8FB4-23030134950F}" destId="{4F02D112-F645-403D-AC8D-4DFACB8F4556}" srcOrd="0" destOrd="4" presId="urn:microsoft.com/office/officeart/2005/8/layout/list1"/>
    <dgm:cxn modelId="{FA978DBB-3EDF-41DA-B43D-95E1F1AEEF7B}" srcId="{3454A190-7337-4A2D-9CB5-BB846101151E}" destId="{33B7E6C1-EB99-4A7B-9139-06AEF47176A3}" srcOrd="0" destOrd="0" parTransId="{970E46E6-1D31-4EFC-90E6-8771A7F83B13}" sibTransId="{8891E9F8-EB8E-426E-82D2-45B9F42ECFF6}"/>
    <dgm:cxn modelId="{8A321AD2-0392-4BFB-A235-AE2C40C54DBE}" type="presOf" srcId="{16EE4D4D-C43B-4ECA-8AF1-3E661D22C593}" destId="{CE9C66BC-5DF6-46FF-AF2A-8677240AF757}" srcOrd="1" destOrd="0" presId="urn:microsoft.com/office/officeart/2005/8/layout/list1"/>
    <dgm:cxn modelId="{63EA89DB-B248-47E2-A15E-B0C943D2CB66}" srcId="{16EE4D4D-C43B-4ECA-8AF1-3E661D22C593}" destId="{A1167274-CE96-453C-86E0-D20609EF32E1}" srcOrd="2" destOrd="0" parTransId="{19D6C6E7-363B-4676-BC02-31465ED222A4}" sibTransId="{8EE36243-3EBB-476C-A3B7-17ECE16D774D}"/>
    <dgm:cxn modelId="{AA22BCEC-7FE6-4E35-9A7B-E9F05ECAAD06}" type="presOf" srcId="{A2781EDE-1F53-479C-A543-3058CEE45F07}" destId="{066F4DFF-D965-4EA7-9B67-5DEE464D85B3}" srcOrd="0" destOrd="1" presId="urn:microsoft.com/office/officeart/2005/8/layout/list1"/>
    <dgm:cxn modelId="{0E7683F7-8930-4235-B740-336330AB3320}" srcId="{16EE4D4D-C43B-4ECA-8AF1-3E661D22C593}" destId="{0F6AAB9B-21F0-40ED-A920-E7C77C3D69DB}" srcOrd="0" destOrd="0" parTransId="{5277F48D-6AFF-4FAA-BF46-DDB4CBA23C04}" sibTransId="{992D02C8-A3A2-4B74-9DED-7486B8238B63}"/>
    <dgm:cxn modelId="{0563A6F9-12B9-4F43-9208-411611AF9774}" srcId="{3454A190-7337-4A2D-9CB5-BB846101151E}" destId="{23BDB627-B6E5-4F20-8FB4-23030134950F}" srcOrd="4" destOrd="0" parTransId="{4B42442D-D417-4483-9BAC-0290346002A0}" sibTransId="{BF3E9361-8FD7-462B-A024-2826CAA8A09F}"/>
    <dgm:cxn modelId="{186285FE-965D-49ED-A5DA-DAB3B0205597}" type="presOf" srcId="{33B7E6C1-EB99-4A7B-9139-06AEF47176A3}" destId="{4F02D112-F645-403D-AC8D-4DFACB8F4556}" srcOrd="0" destOrd="0" presId="urn:microsoft.com/office/officeart/2005/8/layout/list1"/>
    <dgm:cxn modelId="{56F29CFF-CC4E-46DE-AE1F-490218E8739D}" type="presOf" srcId="{9650E301-2572-4876-AD74-35A23674B27A}" destId="{BD5E4D2E-DE73-4281-83A2-EDAE9360E3FF}" srcOrd="0" destOrd="0" presId="urn:microsoft.com/office/officeart/2005/8/layout/list1"/>
    <dgm:cxn modelId="{64677908-8E7A-4B30-B245-B38511E1A913}" type="presParOf" srcId="{857708D8-C171-4E79-9162-CC68307DEA04}" destId="{07516B8E-3088-4CEA-9A52-2B0E458E0BFE}" srcOrd="0" destOrd="0" presId="urn:microsoft.com/office/officeart/2005/8/layout/list1"/>
    <dgm:cxn modelId="{4F544C48-4DB6-42CA-B9C1-DB4A48F18A74}" type="presParOf" srcId="{07516B8E-3088-4CEA-9A52-2B0E458E0BFE}" destId="{BD5E4D2E-DE73-4281-83A2-EDAE9360E3FF}" srcOrd="0" destOrd="0" presId="urn:microsoft.com/office/officeart/2005/8/layout/list1"/>
    <dgm:cxn modelId="{2F108F45-5C04-4656-A323-D56660603568}" type="presParOf" srcId="{07516B8E-3088-4CEA-9A52-2B0E458E0BFE}" destId="{A89EFCD0-A9A8-40BF-8198-A336EE87BC3F}" srcOrd="1" destOrd="0" presId="urn:microsoft.com/office/officeart/2005/8/layout/list1"/>
    <dgm:cxn modelId="{BC0A7028-D2DF-4E86-B4F6-00637C862BAA}" type="presParOf" srcId="{857708D8-C171-4E79-9162-CC68307DEA04}" destId="{8DEF7B26-66BA-4529-9081-46BC5BB9654F}" srcOrd="1" destOrd="0" presId="urn:microsoft.com/office/officeart/2005/8/layout/list1"/>
    <dgm:cxn modelId="{2F0EDB4B-C8B0-4779-8518-646509AB534D}" type="presParOf" srcId="{857708D8-C171-4E79-9162-CC68307DEA04}" destId="{066F4DFF-D965-4EA7-9B67-5DEE464D85B3}" srcOrd="2" destOrd="0" presId="urn:microsoft.com/office/officeart/2005/8/layout/list1"/>
    <dgm:cxn modelId="{EEECEA76-5F7D-4E84-926A-4E2D4B24E8F3}" type="presParOf" srcId="{857708D8-C171-4E79-9162-CC68307DEA04}" destId="{74D0FCBC-7E03-4544-8162-4B95B02E9EC3}" srcOrd="3" destOrd="0" presId="urn:microsoft.com/office/officeart/2005/8/layout/list1"/>
    <dgm:cxn modelId="{3DDFE89E-533C-4E27-80F1-DBF925A7EFD9}" type="presParOf" srcId="{857708D8-C171-4E79-9162-CC68307DEA04}" destId="{65F06C17-B447-4374-9C45-01E447A59191}" srcOrd="4" destOrd="0" presId="urn:microsoft.com/office/officeart/2005/8/layout/list1"/>
    <dgm:cxn modelId="{D16BD1DD-5F49-415B-B673-EFE2FB35BF59}" type="presParOf" srcId="{65F06C17-B447-4374-9C45-01E447A59191}" destId="{EC935531-C417-4887-A24C-F6020D1DF122}" srcOrd="0" destOrd="0" presId="urn:microsoft.com/office/officeart/2005/8/layout/list1"/>
    <dgm:cxn modelId="{F453ECA9-6D65-4ECB-9BBC-F6AC911C8A94}" type="presParOf" srcId="{65F06C17-B447-4374-9C45-01E447A59191}" destId="{CE9C66BC-5DF6-46FF-AF2A-8677240AF757}" srcOrd="1" destOrd="0" presId="urn:microsoft.com/office/officeart/2005/8/layout/list1"/>
    <dgm:cxn modelId="{70C9223A-93DC-4C97-9762-C24EC229C1D4}" type="presParOf" srcId="{857708D8-C171-4E79-9162-CC68307DEA04}" destId="{0998C722-09A1-46C7-BE1E-01217A4AC8BA}" srcOrd="5" destOrd="0" presId="urn:microsoft.com/office/officeart/2005/8/layout/list1"/>
    <dgm:cxn modelId="{F8A811C5-BD0B-44E2-97AB-736E93B598EE}" type="presParOf" srcId="{857708D8-C171-4E79-9162-CC68307DEA04}" destId="{F292E843-89F7-4576-96D2-DF77D5B6F1DD}" srcOrd="6" destOrd="0" presId="urn:microsoft.com/office/officeart/2005/8/layout/list1"/>
    <dgm:cxn modelId="{0010910D-D3D1-4FA0-8927-F66F6AFBB055}" type="presParOf" srcId="{857708D8-C171-4E79-9162-CC68307DEA04}" destId="{5EDE55C8-2D26-453F-A346-32B707B89C6A}" srcOrd="7" destOrd="0" presId="urn:microsoft.com/office/officeart/2005/8/layout/list1"/>
    <dgm:cxn modelId="{CB3278B1-156E-4C05-B5DD-7121D938021E}" type="presParOf" srcId="{857708D8-C171-4E79-9162-CC68307DEA04}" destId="{CF2EE256-CF3B-4A04-A443-DC74F11AB7A7}" srcOrd="8" destOrd="0" presId="urn:microsoft.com/office/officeart/2005/8/layout/list1"/>
    <dgm:cxn modelId="{05E45210-74BA-4A38-849A-9BFE43A37288}" type="presParOf" srcId="{CF2EE256-CF3B-4A04-A443-DC74F11AB7A7}" destId="{A22F6117-E9A3-4D55-8BBD-0274CEF74105}" srcOrd="0" destOrd="0" presId="urn:microsoft.com/office/officeart/2005/8/layout/list1"/>
    <dgm:cxn modelId="{3A7C4754-34DF-4E82-84C8-0F2573A7EBC0}" type="presParOf" srcId="{CF2EE256-CF3B-4A04-A443-DC74F11AB7A7}" destId="{74217F8B-80E0-4F7C-8167-D4599E34E986}" srcOrd="1" destOrd="0" presId="urn:microsoft.com/office/officeart/2005/8/layout/list1"/>
    <dgm:cxn modelId="{D5D58DCD-6EE5-4FA0-8707-E0CA523F9A65}" type="presParOf" srcId="{857708D8-C171-4E79-9162-CC68307DEA04}" destId="{1C6C8E87-779E-4349-B044-AD4642A3D3A7}" srcOrd="9" destOrd="0" presId="urn:microsoft.com/office/officeart/2005/8/layout/list1"/>
    <dgm:cxn modelId="{AE65606B-1D8B-42B8-97A1-1C9E39EE7B2F}" type="presParOf" srcId="{857708D8-C171-4E79-9162-CC68307DEA04}" destId="{4F02D112-F645-403D-AC8D-4DFACB8F4556}"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4.xml><?xml version="1.0" encoding="utf-8"?>
<dgm:dataModel xmlns:dgm="http://schemas.openxmlformats.org/drawingml/2006/diagram" xmlns:a="http://schemas.openxmlformats.org/drawingml/2006/main">
  <dgm:ptLst>
    <dgm:pt modelId="{A86F144A-8EB3-4BE2-AF2B-0F4F422E32D3}"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19C414CB-8735-4E0E-84D9-676D61BB89F4}">
      <dgm:prSet phldrT="[Text]" custT="1"/>
      <dgm:spPr/>
      <dgm:t>
        <a:bodyPr/>
        <a:lstStyle/>
        <a:p>
          <a:r>
            <a:rPr lang="en-US" sz="2000" dirty="0"/>
            <a:t>Valuation Method</a:t>
          </a:r>
        </a:p>
      </dgm:t>
    </dgm:pt>
    <dgm:pt modelId="{932DDAE3-9325-4F20-AC91-D0C1EB94EBDA}" type="parTrans" cxnId="{DE5CD50F-B909-4243-AC0F-5E4186120883}">
      <dgm:prSet/>
      <dgm:spPr/>
      <dgm:t>
        <a:bodyPr/>
        <a:lstStyle/>
        <a:p>
          <a:endParaRPr lang="en-US"/>
        </a:p>
      </dgm:t>
    </dgm:pt>
    <dgm:pt modelId="{633223B6-1B6D-42F0-A84F-088B02E30BFC}" type="sibTrans" cxnId="{DE5CD50F-B909-4243-AC0F-5E4186120883}">
      <dgm:prSet/>
      <dgm:spPr/>
      <dgm:t>
        <a:bodyPr/>
        <a:lstStyle/>
        <a:p>
          <a:endParaRPr lang="en-US"/>
        </a:p>
      </dgm:t>
    </dgm:pt>
    <dgm:pt modelId="{3C8BCD05-40B8-485D-A8B3-4819E4BFFF01}">
      <dgm:prSet phldrT="[Text]" custT="1"/>
      <dgm:spPr/>
      <dgm:t>
        <a:bodyPr/>
        <a:lstStyle/>
        <a:p>
          <a:r>
            <a:rPr lang="en-US" sz="2000" dirty="0"/>
            <a:t>Discounts</a:t>
          </a:r>
        </a:p>
      </dgm:t>
    </dgm:pt>
    <dgm:pt modelId="{EDB74008-F206-41A3-B24A-9AE6B41FEF8F}" type="parTrans" cxnId="{11D0BEB9-C176-4F41-B431-FE71A68D807A}">
      <dgm:prSet/>
      <dgm:spPr/>
      <dgm:t>
        <a:bodyPr/>
        <a:lstStyle/>
        <a:p>
          <a:endParaRPr lang="en-US"/>
        </a:p>
      </dgm:t>
    </dgm:pt>
    <dgm:pt modelId="{FB81C1AF-758E-4462-B322-0813DE016DB4}" type="sibTrans" cxnId="{11D0BEB9-C176-4F41-B431-FE71A68D807A}">
      <dgm:prSet/>
      <dgm:spPr/>
      <dgm:t>
        <a:bodyPr/>
        <a:lstStyle/>
        <a:p>
          <a:endParaRPr lang="en-US"/>
        </a:p>
      </dgm:t>
    </dgm:pt>
    <dgm:pt modelId="{302A5E04-214F-4C6F-94C7-EF63992168F6}">
      <dgm:prSet phldrT="[Text]"/>
      <dgm:spPr/>
      <dgm:t>
        <a:bodyPr/>
        <a:lstStyle/>
        <a:p>
          <a:r>
            <a:rPr lang="en-US" dirty="0"/>
            <a:t>Valuation Standards</a:t>
          </a:r>
        </a:p>
      </dgm:t>
    </dgm:pt>
    <dgm:pt modelId="{17BAFC7C-CDF3-4A56-B5F5-121F54CC98EF}" type="parTrans" cxnId="{58BA235A-B323-4DA5-830E-16A69E180585}">
      <dgm:prSet/>
      <dgm:spPr/>
      <dgm:t>
        <a:bodyPr/>
        <a:lstStyle/>
        <a:p>
          <a:endParaRPr lang="en-US"/>
        </a:p>
      </dgm:t>
    </dgm:pt>
    <dgm:pt modelId="{804E5CCC-AA25-4D80-A192-43B3400CCFEE}" type="sibTrans" cxnId="{58BA235A-B323-4DA5-830E-16A69E180585}">
      <dgm:prSet/>
      <dgm:spPr/>
      <dgm:t>
        <a:bodyPr/>
        <a:lstStyle/>
        <a:p>
          <a:endParaRPr lang="en-US"/>
        </a:p>
      </dgm:t>
    </dgm:pt>
    <dgm:pt modelId="{11C5FB4F-4FF5-433D-A799-A304B3F647B2}">
      <dgm:prSet/>
      <dgm:spPr/>
      <dgm:t>
        <a:bodyPr/>
        <a:lstStyle/>
        <a:p>
          <a:r>
            <a:rPr lang="en-US" dirty="0"/>
            <a:t>Income approach: Free cash flow, capitalized cash flow, and residual income methods</a:t>
          </a:r>
        </a:p>
      </dgm:t>
    </dgm:pt>
    <dgm:pt modelId="{A416B5CF-67CD-4DF5-B73D-DC8EE447382B}" type="parTrans" cxnId="{46A62A93-AD4F-41F4-812B-ACC4A794FF37}">
      <dgm:prSet/>
      <dgm:spPr/>
      <dgm:t>
        <a:bodyPr/>
        <a:lstStyle/>
        <a:p>
          <a:endParaRPr lang="en-US"/>
        </a:p>
      </dgm:t>
    </dgm:pt>
    <dgm:pt modelId="{5AA66F5F-9C34-43BB-AE1D-F2DA49334F0B}" type="sibTrans" cxnId="{46A62A93-AD4F-41F4-812B-ACC4A794FF37}">
      <dgm:prSet/>
      <dgm:spPr/>
      <dgm:t>
        <a:bodyPr/>
        <a:lstStyle/>
        <a:p>
          <a:endParaRPr lang="en-US"/>
        </a:p>
      </dgm:t>
    </dgm:pt>
    <dgm:pt modelId="{8981E09F-BED0-4D46-BA5F-B7C41D05FC08}">
      <dgm:prSet/>
      <dgm:spPr/>
      <dgm:t>
        <a:bodyPr/>
        <a:lstStyle/>
        <a:p>
          <a:r>
            <a:rPr lang="en-US" dirty="0"/>
            <a:t>Asset-based approach</a:t>
          </a:r>
        </a:p>
      </dgm:t>
    </dgm:pt>
    <dgm:pt modelId="{4E8DFA5B-A4CD-490B-A288-2DE2657E3096}" type="parTrans" cxnId="{1ED70811-BB13-4C2D-842A-383EEF0DA039}">
      <dgm:prSet/>
      <dgm:spPr/>
      <dgm:t>
        <a:bodyPr/>
        <a:lstStyle/>
        <a:p>
          <a:endParaRPr lang="en-US"/>
        </a:p>
      </dgm:t>
    </dgm:pt>
    <dgm:pt modelId="{D37C000F-A110-40FF-867F-3C57AAF779E9}" type="sibTrans" cxnId="{1ED70811-BB13-4C2D-842A-383EEF0DA039}">
      <dgm:prSet/>
      <dgm:spPr/>
      <dgm:t>
        <a:bodyPr/>
        <a:lstStyle/>
        <a:p>
          <a:endParaRPr lang="en-US"/>
        </a:p>
      </dgm:t>
    </dgm:pt>
    <dgm:pt modelId="{72C06256-D3A8-4396-9E2B-5736C776D8FA}">
      <dgm:prSet/>
      <dgm:spPr/>
      <dgm:t>
        <a:bodyPr/>
        <a:lstStyle/>
        <a:p>
          <a:r>
            <a:rPr lang="en-US" dirty="0"/>
            <a:t>Market approach: Guideline public company, guideline transactions, and prior transaction methods</a:t>
          </a:r>
        </a:p>
      </dgm:t>
    </dgm:pt>
    <dgm:pt modelId="{A264464A-AC72-4B0E-9146-B707CC45B6B6}" type="parTrans" cxnId="{1C73FAAF-EA12-4A30-966E-5551DDF7871A}">
      <dgm:prSet/>
      <dgm:spPr/>
      <dgm:t>
        <a:bodyPr/>
        <a:lstStyle/>
        <a:p>
          <a:endParaRPr lang="en-US"/>
        </a:p>
      </dgm:t>
    </dgm:pt>
    <dgm:pt modelId="{25934F15-0C45-4D93-A22B-5DA2F1BB0E2A}" type="sibTrans" cxnId="{1C73FAAF-EA12-4A30-966E-5551DDF7871A}">
      <dgm:prSet/>
      <dgm:spPr/>
      <dgm:t>
        <a:bodyPr/>
        <a:lstStyle/>
        <a:p>
          <a:endParaRPr lang="en-US"/>
        </a:p>
      </dgm:t>
    </dgm:pt>
    <dgm:pt modelId="{E107A8D5-B922-4104-871F-D847E3879187}">
      <dgm:prSet/>
      <dgm:spPr/>
      <dgm:t>
        <a:bodyPr/>
        <a:lstStyle/>
        <a:p>
          <a:r>
            <a:rPr lang="en-US" dirty="0"/>
            <a:t>Lack of control</a:t>
          </a:r>
        </a:p>
      </dgm:t>
    </dgm:pt>
    <dgm:pt modelId="{0A676851-CC9C-4B26-865A-AF971712D952}" type="parTrans" cxnId="{2D66D583-FBD1-4E3A-B529-7DE7C2F24358}">
      <dgm:prSet/>
      <dgm:spPr/>
      <dgm:t>
        <a:bodyPr/>
        <a:lstStyle/>
        <a:p>
          <a:endParaRPr lang="en-US"/>
        </a:p>
      </dgm:t>
    </dgm:pt>
    <dgm:pt modelId="{92D524C3-DA2A-42EB-B4A5-7A9FE0F53CF5}" type="sibTrans" cxnId="{2D66D583-FBD1-4E3A-B529-7DE7C2F24358}">
      <dgm:prSet/>
      <dgm:spPr/>
      <dgm:t>
        <a:bodyPr/>
        <a:lstStyle/>
        <a:p>
          <a:endParaRPr lang="en-US"/>
        </a:p>
      </dgm:t>
    </dgm:pt>
    <dgm:pt modelId="{2014AE7D-211E-4EA5-A7C7-4220FB0A15B5}">
      <dgm:prSet/>
      <dgm:spPr/>
      <dgm:t>
        <a:bodyPr/>
        <a:lstStyle/>
        <a:p>
          <a:r>
            <a:rPr lang="en-US" dirty="0"/>
            <a:t>Lack of marketability</a:t>
          </a:r>
        </a:p>
      </dgm:t>
    </dgm:pt>
    <dgm:pt modelId="{0F179F0C-BBAE-4534-91E9-432B9B1B4A78}" type="parTrans" cxnId="{9CB8844E-D2F9-4F65-81A3-A55BF2730FA7}">
      <dgm:prSet/>
      <dgm:spPr/>
      <dgm:t>
        <a:bodyPr/>
        <a:lstStyle/>
        <a:p>
          <a:endParaRPr lang="en-US"/>
        </a:p>
      </dgm:t>
    </dgm:pt>
    <dgm:pt modelId="{7D1FEE96-4D2D-4EA7-9A50-390918A239CF}" type="sibTrans" cxnId="{9CB8844E-D2F9-4F65-81A3-A55BF2730FA7}">
      <dgm:prSet/>
      <dgm:spPr/>
      <dgm:t>
        <a:bodyPr/>
        <a:lstStyle/>
        <a:p>
          <a:endParaRPr lang="en-US"/>
        </a:p>
      </dgm:t>
    </dgm:pt>
    <dgm:pt modelId="{57D03920-A268-463E-A8E9-448ACFB67748}">
      <dgm:prSet/>
      <dgm:spPr/>
      <dgm:t>
        <a:bodyPr/>
        <a:lstStyle/>
        <a:p>
          <a:r>
            <a:rPr lang="en-US" dirty="0"/>
            <a:t>Cover the development and reporting of valuations</a:t>
          </a:r>
        </a:p>
      </dgm:t>
    </dgm:pt>
    <dgm:pt modelId="{FB402D98-ABDC-457F-8F59-CCFD0D1D2AE4}" type="parTrans" cxnId="{0BE0A769-A92D-404E-A977-94F4448FCB9F}">
      <dgm:prSet/>
      <dgm:spPr/>
      <dgm:t>
        <a:bodyPr/>
        <a:lstStyle/>
        <a:p>
          <a:endParaRPr lang="en-US"/>
        </a:p>
      </dgm:t>
    </dgm:pt>
    <dgm:pt modelId="{7B7F23DD-072B-47B0-80FF-468203DAFE47}" type="sibTrans" cxnId="{0BE0A769-A92D-404E-A977-94F4448FCB9F}">
      <dgm:prSet/>
      <dgm:spPr/>
      <dgm:t>
        <a:bodyPr/>
        <a:lstStyle/>
        <a:p>
          <a:endParaRPr lang="en-US"/>
        </a:p>
      </dgm:t>
    </dgm:pt>
    <dgm:pt modelId="{A10B41FE-1F45-4930-AE2A-F05BB1BE6292}">
      <dgm:prSet/>
      <dgm:spPr/>
      <dgm:t>
        <a:bodyPr/>
        <a:lstStyle/>
        <a:p>
          <a:r>
            <a:rPr lang="en-US" dirty="0"/>
            <a:t>Protect users and the public</a:t>
          </a:r>
        </a:p>
      </dgm:t>
    </dgm:pt>
    <dgm:pt modelId="{41BEE06F-E42F-490A-B330-15F9B86F870D}" type="parTrans" cxnId="{E6385B3F-DB02-4901-A4C7-D7DE0E8B95B2}">
      <dgm:prSet/>
      <dgm:spPr/>
      <dgm:t>
        <a:bodyPr/>
        <a:lstStyle/>
        <a:p>
          <a:endParaRPr lang="en-US"/>
        </a:p>
      </dgm:t>
    </dgm:pt>
    <dgm:pt modelId="{22FA012B-8C8F-4B8C-8BD8-023D6DBA6C7D}" type="sibTrans" cxnId="{E6385B3F-DB02-4901-A4C7-D7DE0E8B95B2}">
      <dgm:prSet/>
      <dgm:spPr/>
      <dgm:t>
        <a:bodyPr/>
        <a:lstStyle/>
        <a:p>
          <a:endParaRPr lang="en-US"/>
        </a:p>
      </dgm:t>
    </dgm:pt>
    <dgm:pt modelId="{7516212A-C0C6-4392-9582-5E2246F7D5AD}" type="pres">
      <dgm:prSet presAssocID="{A86F144A-8EB3-4BE2-AF2B-0F4F422E32D3}" presName="linear" presStyleCnt="0">
        <dgm:presLayoutVars>
          <dgm:dir/>
          <dgm:animLvl val="lvl"/>
          <dgm:resizeHandles val="exact"/>
        </dgm:presLayoutVars>
      </dgm:prSet>
      <dgm:spPr/>
    </dgm:pt>
    <dgm:pt modelId="{DD5C8B0E-25FE-4755-A8CC-E19F3CE1B177}" type="pres">
      <dgm:prSet presAssocID="{19C414CB-8735-4E0E-84D9-676D61BB89F4}" presName="parentLin" presStyleCnt="0"/>
      <dgm:spPr/>
    </dgm:pt>
    <dgm:pt modelId="{BA9368B2-88E6-4A4B-8DFF-767FF28E8BE3}" type="pres">
      <dgm:prSet presAssocID="{19C414CB-8735-4E0E-84D9-676D61BB89F4}" presName="parentLeftMargin" presStyleLbl="node1" presStyleIdx="0" presStyleCnt="3"/>
      <dgm:spPr/>
    </dgm:pt>
    <dgm:pt modelId="{07C05C80-65C2-4D94-BC36-6143ABAC323F}" type="pres">
      <dgm:prSet presAssocID="{19C414CB-8735-4E0E-84D9-676D61BB89F4}" presName="parentText" presStyleLbl="node1" presStyleIdx="0" presStyleCnt="3">
        <dgm:presLayoutVars>
          <dgm:chMax val="0"/>
          <dgm:bulletEnabled val="1"/>
        </dgm:presLayoutVars>
      </dgm:prSet>
      <dgm:spPr/>
    </dgm:pt>
    <dgm:pt modelId="{FFCE5A91-3D3A-407B-AB0C-A30506ACCE59}" type="pres">
      <dgm:prSet presAssocID="{19C414CB-8735-4E0E-84D9-676D61BB89F4}" presName="negativeSpace" presStyleCnt="0"/>
      <dgm:spPr/>
    </dgm:pt>
    <dgm:pt modelId="{01C31B22-3AD7-4DB1-BC54-0F4D595F654E}" type="pres">
      <dgm:prSet presAssocID="{19C414CB-8735-4E0E-84D9-676D61BB89F4}" presName="childText" presStyleLbl="conFgAcc1" presStyleIdx="0" presStyleCnt="3">
        <dgm:presLayoutVars>
          <dgm:bulletEnabled val="1"/>
        </dgm:presLayoutVars>
      </dgm:prSet>
      <dgm:spPr/>
    </dgm:pt>
    <dgm:pt modelId="{9EB94AAA-ECC4-4D26-A17D-D93F7982D91F}" type="pres">
      <dgm:prSet presAssocID="{633223B6-1B6D-42F0-A84F-088B02E30BFC}" presName="spaceBetweenRectangles" presStyleCnt="0"/>
      <dgm:spPr/>
    </dgm:pt>
    <dgm:pt modelId="{C78C1EB5-9AC8-4246-8C26-DAA244C69E09}" type="pres">
      <dgm:prSet presAssocID="{3C8BCD05-40B8-485D-A8B3-4819E4BFFF01}" presName="parentLin" presStyleCnt="0"/>
      <dgm:spPr/>
    </dgm:pt>
    <dgm:pt modelId="{B1563B26-4DA7-41FA-BA5F-93D91DBE7A3E}" type="pres">
      <dgm:prSet presAssocID="{3C8BCD05-40B8-485D-A8B3-4819E4BFFF01}" presName="parentLeftMargin" presStyleLbl="node1" presStyleIdx="0" presStyleCnt="3"/>
      <dgm:spPr/>
    </dgm:pt>
    <dgm:pt modelId="{BDBBBE96-CF62-460A-AA0F-518A30A8E1A4}" type="pres">
      <dgm:prSet presAssocID="{3C8BCD05-40B8-485D-A8B3-4819E4BFFF01}" presName="parentText" presStyleLbl="node1" presStyleIdx="1" presStyleCnt="3">
        <dgm:presLayoutVars>
          <dgm:chMax val="0"/>
          <dgm:bulletEnabled val="1"/>
        </dgm:presLayoutVars>
      </dgm:prSet>
      <dgm:spPr/>
    </dgm:pt>
    <dgm:pt modelId="{5E47AA99-1A01-4CB1-90DE-1AB0542A1104}" type="pres">
      <dgm:prSet presAssocID="{3C8BCD05-40B8-485D-A8B3-4819E4BFFF01}" presName="negativeSpace" presStyleCnt="0"/>
      <dgm:spPr/>
    </dgm:pt>
    <dgm:pt modelId="{BF9CCDE5-C89B-405F-A473-126FD3E6F7D5}" type="pres">
      <dgm:prSet presAssocID="{3C8BCD05-40B8-485D-A8B3-4819E4BFFF01}" presName="childText" presStyleLbl="conFgAcc1" presStyleIdx="1" presStyleCnt="3">
        <dgm:presLayoutVars>
          <dgm:bulletEnabled val="1"/>
        </dgm:presLayoutVars>
      </dgm:prSet>
      <dgm:spPr/>
    </dgm:pt>
    <dgm:pt modelId="{AB831C63-3DD8-4BA2-AD13-057E17FCD490}" type="pres">
      <dgm:prSet presAssocID="{FB81C1AF-758E-4462-B322-0813DE016DB4}" presName="spaceBetweenRectangles" presStyleCnt="0"/>
      <dgm:spPr/>
    </dgm:pt>
    <dgm:pt modelId="{98E9555C-C5B6-43D8-9E54-D9A3998D9F07}" type="pres">
      <dgm:prSet presAssocID="{302A5E04-214F-4C6F-94C7-EF63992168F6}" presName="parentLin" presStyleCnt="0"/>
      <dgm:spPr/>
    </dgm:pt>
    <dgm:pt modelId="{6A41ED80-A7E0-45B8-B293-0A9B5DE578A0}" type="pres">
      <dgm:prSet presAssocID="{302A5E04-214F-4C6F-94C7-EF63992168F6}" presName="parentLeftMargin" presStyleLbl="node1" presStyleIdx="1" presStyleCnt="3"/>
      <dgm:spPr/>
    </dgm:pt>
    <dgm:pt modelId="{1AD8AD05-52A0-462F-9ACA-B5FC2DDCE32C}" type="pres">
      <dgm:prSet presAssocID="{302A5E04-214F-4C6F-94C7-EF63992168F6}" presName="parentText" presStyleLbl="node1" presStyleIdx="2" presStyleCnt="3">
        <dgm:presLayoutVars>
          <dgm:chMax val="0"/>
          <dgm:bulletEnabled val="1"/>
        </dgm:presLayoutVars>
      </dgm:prSet>
      <dgm:spPr/>
    </dgm:pt>
    <dgm:pt modelId="{B1EBEB16-BFB8-44AE-9953-747B3D1B9CD4}" type="pres">
      <dgm:prSet presAssocID="{302A5E04-214F-4C6F-94C7-EF63992168F6}" presName="negativeSpace" presStyleCnt="0"/>
      <dgm:spPr/>
    </dgm:pt>
    <dgm:pt modelId="{FE091426-8C52-4450-81FA-284FA8DB2171}" type="pres">
      <dgm:prSet presAssocID="{302A5E04-214F-4C6F-94C7-EF63992168F6}" presName="childText" presStyleLbl="conFgAcc1" presStyleIdx="2" presStyleCnt="3">
        <dgm:presLayoutVars>
          <dgm:bulletEnabled val="1"/>
        </dgm:presLayoutVars>
      </dgm:prSet>
      <dgm:spPr/>
    </dgm:pt>
  </dgm:ptLst>
  <dgm:cxnLst>
    <dgm:cxn modelId="{AC0D0805-D3BA-425D-8DB2-CE0427C954E2}" type="presOf" srcId="{302A5E04-214F-4C6F-94C7-EF63992168F6}" destId="{6A41ED80-A7E0-45B8-B293-0A9B5DE578A0}" srcOrd="0" destOrd="0" presId="urn:microsoft.com/office/officeart/2005/8/layout/list1"/>
    <dgm:cxn modelId="{DE5CD50F-B909-4243-AC0F-5E4186120883}" srcId="{A86F144A-8EB3-4BE2-AF2B-0F4F422E32D3}" destId="{19C414CB-8735-4E0E-84D9-676D61BB89F4}" srcOrd="0" destOrd="0" parTransId="{932DDAE3-9325-4F20-AC91-D0C1EB94EBDA}" sibTransId="{633223B6-1B6D-42F0-A84F-088B02E30BFC}"/>
    <dgm:cxn modelId="{1ED70811-BB13-4C2D-842A-383EEF0DA039}" srcId="{19C414CB-8735-4E0E-84D9-676D61BB89F4}" destId="{8981E09F-BED0-4D46-BA5F-B7C41D05FC08}" srcOrd="2" destOrd="0" parTransId="{4E8DFA5B-A4CD-490B-A288-2DE2657E3096}" sibTransId="{D37C000F-A110-40FF-867F-3C57AAF779E9}"/>
    <dgm:cxn modelId="{1E891A1F-2E40-41E8-9E2A-77E3CC37A739}" type="presOf" srcId="{302A5E04-214F-4C6F-94C7-EF63992168F6}" destId="{1AD8AD05-52A0-462F-9ACA-B5FC2DDCE32C}" srcOrd="1" destOrd="0" presId="urn:microsoft.com/office/officeart/2005/8/layout/list1"/>
    <dgm:cxn modelId="{7C8E3F37-F0D3-4650-A576-FC6D6AA7DF0D}" type="presOf" srcId="{8981E09F-BED0-4D46-BA5F-B7C41D05FC08}" destId="{01C31B22-3AD7-4DB1-BC54-0F4D595F654E}" srcOrd="0" destOrd="2" presId="urn:microsoft.com/office/officeart/2005/8/layout/list1"/>
    <dgm:cxn modelId="{E6385B3F-DB02-4901-A4C7-D7DE0E8B95B2}" srcId="{302A5E04-214F-4C6F-94C7-EF63992168F6}" destId="{A10B41FE-1F45-4930-AE2A-F05BB1BE6292}" srcOrd="1" destOrd="0" parTransId="{41BEE06F-E42F-490A-B330-15F9B86F870D}" sibTransId="{22FA012B-8C8F-4B8C-8BD8-023D6DBA6C7D}"/>
    <dgm:cxn modelId="{0BE0A769-A92D-404E-A977-94F4448FCB9F}" srcId="{302A5E04-214F-4C6F-94C7-EF63992168F6}" destId="{57D03920-A268-463E-A8E9-448ACFB67748}" srcOrd="0" destOrd="0" parTransId="{FB402D98-ABDC-457F-8F59-CCFD0D1D2AE4}" sibTransId="{7B7F23DD-072B-47B0-80FF-468203DAFE47}"/>
    <dgm:cxn modelId="{409FF26B-EA67-440E-A8F2-A99D8A632D88}" type="presOf" srcId="{57D03920-A268-463E-A8E9-448ACFB67748}" destId="{FE091426-8C52-4450-81FA-284FA8DB2171}" srcOrd="0" destOrd="0" presId="urn:microsoft.com/office/officeart/2005/8/layout/list1"/>
    <dgm:cxn modelId="{9CB8844E-D2F9-4F65-81A3-A55BF2730FA7}" srcId="{3C8BCD05-40B8-485D-A8B3-4819E4BFFF01}" destId="{2014AE7D-211E-4EA5-A7C7-4220FB0A15B5}" srcOrd="1" destOrd="0" parTransId="{0F179F0C-BBAE-4534-91E9-432B9B1B4A78}" sibTransId="{7D1FEE96-4D2D-4EA7-9A50-390918A239CF}"/>
    <dgm:cxn modelId="{65281C6F-CC92-449D-847D-D1809DE3E840}" type="presOf" srcId="{19C414CB-8735-4E0E-84D9-676D61BB89F4}" destId="{07C05C80-65C2-4D94-BC36-6143ABAC323F}" srcOrd="1" destOrd="0" presId="urn:microsoft.com/office/officeart/2005/8/layout/list1"/>
    <dgm:cxn modelId="{58BA235A-B323-4DA5-830E-16A69E180585}" srcId="{A86F144A-8EB3-4BE2-AF2B-0F4F422E32D3}" destId="{302A5E04-214F-4C6F-94C7-EF63992168F6}" srcOrd="2" destOrd="0" parTransId="{17BAFC7C-CDF3-4A56-B5F5-121F54CC98EF}" sibTransId="{804E5CCC-AA25-4D80-A192-43B3400CCFEE}"/>
    <dgm:cxn modelId="{2D66D583-FBD1-4E3A-B529-7DE7C2F24358}" srcId="{3C8BCD05-40B8-485D-A8B3-4819E4BFFF01}" destId="{E107A8D5-B922-4104-871F-D847E3879187}" srcOrd="0" destOrd="0" parTransId="{0A676851-CC9C-4B26-865A-AF971712D952}" sibTransId="{92D524C3-DA2A-42EB-B4A5-7A9FE0F53CF5}"/>
    <dgm:cxn modelId="{9534498C-A758-45B9-BC19-D3CCB0CA712D}" type="presOf" srcId="{2014AE7D-211E-4EA5-A7C7-4220FB0A15B5}" destId="{BF9CCDE5-C89B-405F-A473-126FD3E6F7D5}" srcOrd="0" destOrd="1" presId="urn:microsoft.com/office/officeart/2005/8/layout/list1"/>
    <dgm:cxn modelId="{46A62A93-AD4F-41F4-812B-ACC4A794FF37}" srcId="{19C414CB-8735-4E0E-84D9-676D61BB89F4}" destId="{11C5FB4F-4FF5-433D-A799-A304B3F647B2}" srcOrd="0" destOrd="0" parTransId="{A416B5CF-67CD-4DF5-B73D-DC8EE447382B}" sibTransId="{5AA66F5F-9C34-43BB-AE1D-F2DA49334F0B}"/>
    <dgm:cxn modelId="{44067094-8108-46DC-890F-49C2F3CE6A3B}" type="presOf" srcId="{3C8BCD05-40B8-485D-A8B3-4819E4BFFF01}" destId="{BDBBBE96-CF62-460A-AA0F-518A30A8E1A4}" srcOrd="1" destOrd="0" presId="urn:microsoft.com/office/officeart/2005/8/layout/list1"/>
    <dgm:cxn modelId="{317CFB98-A502-4685-B0AC-CFD1E46E5A92}" type="presOf" srcId="{E107A8D5-B922-4104-871F-D847E3879187}" destId="{BF9CCDE5-C89B-405F-A473-126FD3E6F7D5}" srcOrd="0" destOrd="0" presId="urn:microsoft.com/office/officeart/2005/8/layout/list1"/>
    <dgm:cxn modelId="{F15998A8-8C49-41BB-956C-0302FAB531BF}" type="presOf" srcId="{A86F144A-8EB3-4BE2-AF2B-0F4F422E32D3}" destId="{7516212A-C0C6-4392-9582-5E2246F7D5AD}" srcOrd="0" destOrd="0" presId="urn:microsoft.com/office/officeart/2005/8/layout/list1"/>
    <dgm:cxn modelId="{1C73FAAF-EA12-4A30-966E-5551DDF7871A}" srcId="{19C414CB-8735-4E0E-84D9-676D61BB89F4}" destId="{72C06256-D3A8-4396-9E2B-5736C776D8FA}" srcOrd="1" destOrd="0" parTransId="{A264464A-AC72-4B0E-9146-B707CC45B6B6}" sibTransId="{25934F15-0C45-4D93-A22B-5DA2F1BB0E2A}"/>
    <dgm:cxn modelId="{C88FDFB3-D750-4D96-B8AF-0E27F0750752}" type="presOf" srcId="{11C5FB4F-4FF5-433D-A799-A304B3F647B2}" destId="{01C31B22-3AD7-4DB1-BC54-0F4D595F654E}" srcOrd="0" destOrd="0" presId="urn:microsoft.com/office/officeart/2005/8/layout/list1"/>
    <dgm:cxn modelId="{11D0BEB9-C176-4F41-B431-FE71A68D807A}" srcId="{A86F144A-8EB3-4BE2-AF2B-0F4F422E32D3}" destId="{3C8BCD05-40B8-485D-A8B3-4819E4BFFF01}" srcOrd="1" destOrd="0" parTransId="{EDB74008-F206-41A3-B24A-9AE6B41FEF8F}" sibTransId="{FB81C1AF-758E-4462-B322-0813DE016DB4}"/>
    <dgm:cxn modelId="{C3C407CC-A6D1-4621-9122-31294EA3FEB0}" type="presOf" srcId="{72C06256-D3A8-4396-9E2B-5736C776D8FA}" destId="{01C31B22-3AD7-4DB1-BC54-0F4D595F654E}" srcOrd="0" destOrd="1" presId="urn:microsoft.com/office/officeart/2005/8/layout/list1"/>
    <dgm:cxn modelId="{762060E3-0866-4831-9E1A-85B2199FCE35}" type="presOf" srcId="{A10B41FE-1F45-4930-AE2A-F05BB1BE6292}" destId="{FE091426-8C52-4450-81FA-284FA8DB2171}" srcOrd="0" destOrd="1" presId="urn:microsoft.com/office/officeart/2005/8/layout/list1"/>
    <dgm:cxn modelId="{742A33F2-A788-4E5E-9E5D-60491F592F21}" type="presOf" srcId="{3C8BCD05-40B8-485D-A8B3-4819E4BFFF01}" destId="{B1563B26-4DA7-41FA-BA5F-93D91DBE7A3E}" srcOrd="0" destOrd="0" presId="urn:microsoft.com/office/officeart/2005/8/layout/list1"/>
    <dgm:cxn modelId="{C60EE8FC-2785-48A5-A43F-F2F11187B2BD}" type="presOf" srcId="{19C414CB-8735-4E0E-84D9-676D61BB89F4}" destId="{BA9368B2-88E6-4A4B-8DFF-767FF28E8BE3}" srcOrd="0" destOrd="0" presId="urn:microsoft.com/office/officeart/2005/8/layout/list1"/>
    <dgm:cxn modelId="{AC11AF87-A7E2-4298-B5FD-31CD149E9C01}" type="presParOf" srcId="{7516212A-C0C6-4392-9582-5E2246F7D5AD}" destId="{DD5C8B0E-25FE-4755-A8CC-E19F3CE1B177}" srcOrd="0" destOrd="0" presId="urn:microsoft.com/office/officeart/2005/8/layout/list1"/>
    <dgm:cxn modelId="{693AA1C8-D274-4EA4-8DE1-84D42A6A2355}" type="presParOf" srcId="{DD5C8B0E-25FE-4755-A8CC-E19F3CE1B177}" destId="{BA9368B2-88E6-4A4B-8DFF-767FF28E8BE3}" srcOrd="0" destOrd="0" presId="urn:microsoft.com/office/officeart/2005/8/layout/list1"/>
    <dgm:cxn modelId="{03DC9A02-ED4E-428F-BDD0-25962D4E8423}" type="presParOf" srcId="{DD5C8B0E-25FE-4755-A8CC-E19F3CE1B177}" destId="{07C05C80-65C2-4D94-BC36-6143ABAC323F}" srcOrd="1" destOrd="0" presId="urn:microsoft.com/office/officeart/2005/8/layout/list1"/>
    <dgm:cxn modelId="{BE7B5D1C-4D27-4454-8379-0B1C7B29AEDF}" type="presParOf" srcId="{7516212A-C0C6-4392-9582-5E2246F7D5AD}" destId="{FFCE5A91-3D3A-407B-AB0C-A30506ACCE59}" srcOrd="1" destOrd="0" presId="urn:microsoft.com/office/officeart/2005/8/layout/list1"/>
    <dgm:cxn modelId="{51FEB61B-36EC-4AFF-B04E-2C542246B45A}" type="presParOf" srcId="{7516212A-C0C6-4392-9582-5E2246F7D5AD}" destId="{01C31B22-3AD7-4DB1-BC54-0F4D595F654E}" srcOrd="2" destOrd="0" presId="urn:microsoft.com/office/officeart/2005/8/layout/list1"/>
    <dgm:cxn modelId="{7AE86CFF-B1B1-48A9-AD7A-FABD9E707945}" type="presParOf" srcId="{7516212A-C0C6-4392-9582-5E2246F7D5AD}" destId="{9EB94AAA-ECC4-4D26-A17D-D93F7982D91F}" srcOrd="3" destOrd="0" presId="urn:microsoft.com/office/officeart/2005/8/layout/list1"/>
    <dgm:cxn modelId="{FC3965C0-E6E5-40BD-BA76-858DC68A6F12}" type="presParOf" srcId="{7516212A-C0C6-4392-9582-5E2246F7D5AD}" destId="{C78C1EB5-9AC8-4246-8C26-DAA244C69E09}" srcOrd="4" destOrd="0" presId="urn:microsoft.com/office/officeart/2005/8/layout/list1"/>
    <dgm:cxn modelId="{AB9B3D5D-4A8C-4AF8-8AC2-62C583A4AA56}" type="presParOf" srcId="{C78C1EB5-9AC8-4246-8C26-DAA244C69E09}" destId="{B1563B26-4DA7-41FA-BA5F-93D91DBE7A3E}" srcOrd="0" destOrd="0" presId="urn:microsoft.com/office/officeart/2005/8/layout/list1"/>
    <dgm:cxn modelId="{121BBDBB-1F22-4EB3-8093-FEDE17AD11AC}" type="presParOf" srcId="{C78C1EB5-9AC8-4246-8C26-DAA244C69E09}" destId="{BDBBBE96-CF62-460A-AA0F-518A30A8E1A4}" srcOrd="1" destOrd="0" presId="urn:microsoft.com/office/officeart/2005/8/layout/list1"/>
    <dgm:cxn modelId="{44A46EFB-462C-4926-9084-FF63B5A5B2D7}" type="presParOf" srcId="{7516212A-C0C6-4392-9582-5E2246F7D5AD}" destId="{5E47AA99-1A01-4CB1-90DE-1AB0542A1104}" srcOrd="5" destOrd="0" presId="urn:microsoft.com/office/officeart/2005/8/layout/list1"/>
    <dgm:cxn modelId="{63469D86-2EBB-4A4B-9B2E-8FB7D96D4C45}" type="presParOf" srcId="{7516212A-C0C6-4392-9582-5E2246F7D5AD}" destId="{BF9CCDE5-C89B-405F-A473-126FD3E6F7D5}" srcOrd="6" destOrd="0" presId="urn:microsoft.com/office/officeart/2005/8/layout/list1"/>
    <dgm:cxn modelId="{5BEAF79C-3E16-4BFC-9545-13890BFFC833}" type="presParOf" srcId="{7516212A-C0C6-4392-9582-5E2246F7D5AD}" destId="{AB831C63-3DD8-4BA2-AD13-057E17FCD490}" srcOrd="7" destOrd="0" presId="urn:microsoft.com/office/officeart/2005/8/layout/list1"/>
    <dgm:cxn modelId="{6AE9323C-E16B-4E0A-B939-6AF3ACF4FED1}" type="presParOf" srcId="{7516212A-C0C6-4392-9582-5E2246F7D5AD}" destId="{98E9555C-C5B6-43D8-9E54-D9A3998D9F07}" srcOrd="8" destOrd="0" presId="urn:microsoft.com/office/officeart/2005/8/layout/list1"/>
    <dgm:cxn modelId="{320D0546-6816-4745-BE32-6E2CCFDA61EF}" type="presParOf" srcId="{98E9555C-C5B6-43D8-9E54-D9A3998D9F07}" destId="{6A41ED80-A7E0-45B8-B293-0A9B5DE578A0}" srcOrd="0" destOrd="0" presId="urn:microsoft.com/office/officeart/2005/8/layout/list1"/>
    <dgm:cxn modelId="{3251B430-9B01-4C60-BC1A-B0CD27A3DB09}" type="presParOf" srcId="{98E9555C-C5B6-43D8-9E54-D9A3998D9F07}" destId="{1AD8AD05-52A0-462F-9ACA-B5FC2DDCE32C}" srcOrd="1" destOrd="0" presId="urn:microsoft.com/office/officeart/2005/8/layout/list1"/>
    <dgm:cxn modelId="{2B4D3898-4171-41E6-8B51-A74E34400610}" type="presParOf" srcId="{7516212A-C0C6-4392-9582-5E2246F7D5AD}" destId="{B1EBEB16-BFB8-44AE-9953-747B3D1B9CD4}" srcOrd="9" destOrd="0" presId="urn:microsoft.com/office/officeart/2005/8/layout/list1"/>
    <dgm:cxn modelId="{E2DE42F2-2D1F-4D02-841C-0AF25426DEEE}" type="presParOf" srcId="{7516212A-C0C6-4392-9582-5E2246F7D5AD}" destId="{FE091426-8C52-4450-81FA-284FA8DB2171}"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58E390-DF30-4984-8644-7D311B2F793F}">
      <dsp:nvSpPr>
        <dsp:cNvPr id="0" name=""/>
        <dsp:cNvSpPr/>
      </dsp:nvSpPr>
      <dsp:spPr>
        <a:xfrm>
          <a:off x="0" y="38075"/>
          <a:ext cx="6513603" cy="140911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Many investors believe that the </a:t>
          </a:r>
          <a:r>
            <a:rPr lang="en-US" sz="2000" u="sng" kern="1200"/>
            <a:t>pursuit of 'true value</a:t>
          </a:r>
          <a:r>
            <a:rPr lang="en-US" sz="2000" kern="1200"/>
            <a:t>' based upon financial fundamentals is a </a:t>
          </a:r>
          <a:r>
            <a:rPr lang="en-US" sz="2000" u="sng" kern="1200"/>
            <a:t>fruitless one </a:t>
          </a:r>
          <a:r>
            <a:rPr lang="en-US" sz="2000" kern="1200"/>
            <a:t>in markets where prices often seem to have little to do with value. </a:t>
          </a:r>
        </a:p>
      </dsp:txBody>
      <dsp:txXfrm>
        <a:off x="68787" y="106862"/>
        <a:ext cx="6376029" cy="1271544"/>
      </dsp:txXfrm>
    </dsp:sp>
    <dsp:sp modelId="{6F095359-9598-4E10-8F86-79F4650ECDFF}">
      <dsp:nvSpPr>
        <dsp:cNvPr id="0" name=""/>
        <dsp:cNvSpPr/>
      </dsp:nvSpPr>
      <dsp:spPr>
        <a:xfrm>
          <a:off x="0" y="1504794"/>
          <a:ext cx="6513603" cy="1409118"/>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There have always been investors in financial markets who have argued that </a:t>
          </a:r>
          <a:r>
            <a:rPr lang="en-US" sz="2000" u="sng" kern="1200"/>
            <a:t>market prices are determined by the perceptions </a:t>
          </a:r>
          <a:r>
            <a:rPr lang="en-US" sz="2000" kern="1200"/>
            <a:t>(and misperceptions) of buyers and sellers, and not by anything as prosaic as cashflows or earnings. </a:t>
          </a:r>
        </a:p>
      </dsp:txBody>
      <dsp:txXfrm>
        <a:off x="68787" y="1573581"/>
        <a:ext cx="6376029" cy="1271544"/>
      </dsp:txXfrm>
    </dsp:sp>
    <dsp:sp modelId="{6F0B3EA4-7097-4741-B275-0C7A69B82BF3}">
      <dsp:nvSpPr>
        <dsp:cNvPr id="0" name=""/>
        <dsp:cNvSpPr/>
      </dsp:nvSpPr>
      <dsp:spPr>
        <a:xfrm>
          <a:off x="0" y="2971513"/>
          <a:ext cx="6513603" cy="1409118"/>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u="sng" kern="1200"/>
            <a:t>Perceptions matter</a:t>
          </a:r>
          <a:r>
            <a:rPr lang="en-US" sz="2000" kern="1200"/>
            <a:t>, but they cannot be all that matter.</a:t>
          </a:r>
        </a:p>
      </dsp:txBody>
      <dsp:txXfrm>
        <a:off x="68787" y="3040300"/>
        <a:ext cx="6376029" cy="1271544"/>
      </dsp:txXfrm>
    </dsp:sp>
    <dsp:sp modelId="{25E80639-2ADE-4A87-9E72-6103AF42CAAF}">
      <dsp:nvSpPr>
        <dsp:cNvPr id="0" name=""/>
        <dsp:cNvSpPr/>
      </dsp:nvSpPr>
      <dsp:spPr>
        <a:xfrm>
          <a:off x="0" y="4438231"/>
          <a:ext cx="6513603" cy="1409118"/>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Asset prices cannot be justified by merely using the </a:t>
          </a:r>
          <a:r>
            <a:rPr lang="en-US" sz="2000" u="sng" kern="1200"/>
            <a:t>“bigger fool” </a:t>
          </a:r>
          <a:r>
            <a:rPr lang="en-US" sz="2000" kern="1200"/>
            <a:t>theory.</a:t>
          </a:r>
        </a:p>
      </dsp:txBody>
      <dsp:txXfrm>
        <a:off x="68787" y="4507018"/>
        <a:ext cx="6376029" cy="12715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65D636-9F1B-4F17-9C15-397831C975A9}">
      <dsp:nvSpPr>
        <dsp:cNvPr id="0" name=""/>
        <dsp:cNvSpPr/>
      </dsp:nvSpPr>
      <dsp:spPr>
        <a:xfrm>
          <a:off x="393" y="850508"/>
          <a:ext cx="1098562" cy="10985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0461A1B-3795-4B9A-ABB3-7792B857D9E2}">
      <dsp:nvSpPr>
        <dsp:cNvPr id="0" name=""/>
        <dsp:cNvSpPr/>
      </dsp:nvSpPr>
      <dsp:spPr>
        <a:xfrm>
          <a:off x="393" y="2063034"/>
          <a:ext cx="3138750"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90000"/>
            </a:lnSpc>
            <a:spcBef>
              <a:spcPct val="0"/>
            </a:spcBef>
            <a:spcAft>
              <a:spcPct val="35000"/>
            </a:spcAft>
            <a:buNone/>
            <a:defRPr b="1"/>
          </a:pPr>
          <a:r>
            <a:rPr lang="en-US" sz="1600" kern="1200"/>
            <a:t>Myth 1: A valuation is an objective search for “true” value</a:t>
          </a:r>
        </a:p>
      </dsp:txBody>
      <dsp:txXfrm>
        <a:off x="393" y="2063034"/>
        <a:ext cx="3138750" cy="470812"/>
      </dsp:txXfrm>
    </dsp:sp>
    <dsp:sp modelId="{608F8569-C1D5-4C3C-B5BB-6287340D6C7D}">
      <dsp:nvSpPr>
        <dsp:cNvPr id="0" name=""/>
        <dsp:cNvSpPr/>
      </dsp:nvSpPr>
      <dsp:spPr>
        <a:xfrm>
          <a:off x="393" y="2586853"/>
          <a:ext cx="3138750" cy="913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US" sz="1200" kern="1200"/>
            <a:t>Truth 1.1: All valuations are biased. The only questions are how much and in which direction.</a:t>
          </a:r>
        </a:p>
        <a:p>
          <a:pPr marL="0" lvl="0" indent="0" algn="l" defTabSz="533400">
            <a:lnSpc>
              <a:spcPct val="90000"/>
            </a:lnSpc>
            <a:spcBef>
              <a:spcPct val="0"/>
            </a:spcBef>
            <a:spcAft>
              <a:spcPct val="35000"/>
            </a:spcAft>
            <a:buNone/>
          </a:pPr>
          <a:r>
            <a:rPr lang="en-US" sz="1200" kern="1200"/>
            <a:t>Truth 1.2: The direction and magnitude of the bias in your valuation  is directly proportional to who pays you and how much you are paid.</a:t>
          </a:r>
        </a:p>
      </dsp:txBody>
      <dsp:txXfrm>
        <a:off x="393" y="2586853"/>
        <a:ext cx="3138750" cy="913976"/>
      </dsp:txXfrm>
    </dsp:sp>
    <dsp:sp modelId="{803BC55A-9002-464D-A5B1-0B8CCB6441C7}">
      <dsp:nvSpPr>
        <dsp:cNvPr id="0" name=""/>
        <dsp:cNvSpPr/>
      </dsp:nvSpPr>
      <dsp:spPr>
        <a:xfrm>
          <a:off x="3688425" y="850508"/>
          <a:ext cx="1098562" cy="10985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8146532-38BE-470E-953F-6AF4E6F73230}">
      <dsp:nvSpPr>
        <dsp:cNvPr id="0" name=""/>
        <dsp:cNvSpPr/>
      </dsp:nvSpPr>
      <dsp:spPr>
        <a:xfrm>
          <a:off x="3688425" y="2063034"/>
          <a:ext cx="3138750"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90000"/>
            </a:lnSpc>
            <a:spcBef>
              <a:spcPct val="0"/>
            </a:spcBef>
            <a:spcAft>
              <a:spcPct val="35000"/>
            </a:spcAft>
            <a:buNone/>
            <a:defRPr b="1"/>
          </a:pPr>
          <a:r>
            <a:rPr lang="en-US" sz="1600" kern="1200"/>
            <a:t>Myth 2.: A good valuation provides a precise estimate of value</a:t>
          </a:r>
        </a:p>
      </dsp:txBody>
      <dsp:txXfrm>
        <a:off x="3688425" y="2063034"/>
        <a:ext cx="3138750" cy="470812"/>
      </dsp:txXfrm>
    </dsp:sp>
    <dsp:sp modelId="{0489D475-4A5C-4E8A-A6E9-7936E2B36C65}">
      <dsp:nvSpPr>
        <dsp:cNvPr id="0" name=""/>
        <dsp:cNvSpPr/>
      </dsp:nvSpPr>
      <dsp:spPr>
        <a:xfrm>
          <a:off x="3688425" y="2586853"/>
          <a:ext cx="3138750" cy="913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US" sz="1200" kern="1200"/>
            <a:t>Truth 2.1: There are no precise valuations</a:t>
          </a:r>
        </a:p>
        <a:p>
          <a:pPr marL="0" lvl="0" indent="0" algn="l" defTabSz="533400">
            <a:lnSpc>
              <a:spcPct val="90000"/>
            </a:lnSpc>
            <a:spcBef>
              <a:spcPct val="0"/>
            </a:spcBef>
            <a:spcAft>
              <a:spcPct val="35000"/>
            </a:spcAft>
            <a:buNone/>
          </a:pPr>
          <a:r>
            <a:rPr lang="en-US" sz="1200" kern="1200"/>
            <a:t>Truth 2.2: The payoff to valuation is greatest when valuation is least precise.</a:t>
          </a:r>
        </a:p>
      </dsp:txBody>
      <dsp:txXfrm>
        <a:off x="3688425" y="2586853"/>
        <a:ext cx="3138750" cy="913976"/>
      </dsp:txXfrm>
    </dsp:sp>
    <dsp:sp modelId="{22682EB6-0EAF-4045-BE62-2982EFE2FBE7}">
      <dsp:nvSpPr>
        <dsp:cNvPr id="0" name=""/>
        <dsp:cNvSpPr/>
      </dsp:nvSpPr>
      <dsp:spPr>
        <a:xfrm>
          <a:off x="7376456" y="850508"/>
          <a:ext cx="1098562" cy="109856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DC7A02-5FF0-46B2-8D79-73CAD68D05A3}">
      <dsp:nvSpPr>
        <dsp:cNvPr id="0" name=""/>
        <dsp:cNvSpPr/>
      </dsp:nvSpPr>
      <dsp:spPr>
        <a:xfrm>
          <a:off x="7376456" y="2063034"/>
          <a:ext cx="3138750"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90000"/>
            </a:lnSpc>
            <a:spcBef>
              <a:spcPct val="0"/>
            </a:spcBef>
            <a:spcAft>
              <a:spcPct val="35000"/>
            </a:spcAft>
            <a:buNone/>
            <a:defRPr b="1"/>
          </a:pPr>
          <a:r>
            <a:rPr lang="en-US" sz="1600" kern="1200"/>
            <a:t>Myth 3: . The more quantitative a model, the better the valuation</a:t>
          </a:r>
        </a:p>
      </dsp:txBody>
      <dsp:txXfrm>
        <a:off x="7376456" y="2063034"/>
        <a:ext cx="3138750" cy="470812"/>
      </dsp:txXfrm>
    </dsp:sp>
    <dsp:sp modelId="{17F4344F-637F-47B0-9EB1-3C78E3103B00}">
      <dsp:nvSpPr>
        <dsp:cNvPr id="0" name=""/>
        <dsp:cNvSpPr/>
      </dsp:nvSpPr>
      <dsp:spPr>
        <a:xfrm>
          <a:off x="7376456" y="2586853"/>
          <a:ext cx="3138750" cy="913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US" sz="1200" kern="1200"/>
            <a:t>Truth 3.1: One’s understanding of a valuation model  is inversely proportional to the number of inputs required for the model.</a:t>
          </a:r>
        </a:p>
        <a:p>
          <a:pPr marL="0" lvl="0" indent="0" algn="l" defTabSz="533400">
            <a:lnSpc>
              <a:spcPct val="90000"/>
            </a:lnSpc>
            <a:spcBef>
              <a:spcPct val="0"/>
            </a:spcBef>
            <a:spcAft>
              <a:spcPct val="35000"/>
            </a:spcAft>
            <a:buNone/>
          </a:pPr>
          <a:r>
            <a:rPr lang="en-US" sz="1200" kern="1200"/>
            <a:t>Truth 3.2: Simpler valuation models do much better than complex ones.</a:t>
          </a:r>
        </a:p>
      </dsp:txBody>
      <dsp:txXfrm>
        <a:off x="7376456" y="2586853"/>
        <a:ext cx="3138750" cy="9139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40C7A2-76F9-418F-812E-7FB5722F4448}">
      <dsp:nvSpPr>
        <dsp:cNvPr id="0" name=""/>
        <dsp:cNvSpPr/>
      </dsp:nvSpPr>
      <dsp:spPr>
        <a:xfrm>
          <a:off x="0" y="228615"/>
          <a:ext cx="6513603" cy="176139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a:t>Discounted cashflow valuation:</a:t>
          </a:r>
          <a:r>
            <a:rPr lang="en-US" sz="2500" kern="1200"/>
            <a:t> Relates the value of an asset to the present value of expected future cashflows on that asset. </a:t>
          </a:r>
        </a:p>
      </dsp:txBody>
      <dsp:txXfrm>
        <a:off x="85984" y="314599"/>
        <a:ext cx="6341635" cy="1589430"/>
      </dsp:txXfrm>
    </dsp:sp>
    <dsp:sp modelId="{6D8D1571-2553-45DD-B769-B0DF4270C2F7}">
      <dsp:nvSpPr>
        <dsp:cNvPr id="0" name=""/>
        <dsp:cNvSpPr/>
      </dsp:nvSpPr>
      <dsp:spPr>
        <a:xfrm>
          <a:off x="0" y="2062013"/>
          <a:ext cx="6513603" cy="1761398"/>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a:t>Relative valuation</a:t>
          </a:r>
          <a:r>
            <a:rPr lang="en-US" sz="2500" kern="1200"/>
            <a:t>: Estimates the value of an asset by looking at the pricing of 'comparable' assets relative to a common variable like earnings, cashflows, book value or sales. </a:t>
          </a:r>
        </a:p>
      </dsp:txBody>
      <dsp:txXfrm>
        <a:off x="85984" y="2147997"/>
        <a:ext cx="6341635" cy="1589430"/>
      </dsp:txXfrm>
    </dsp:sp>
    <dsp:sp modelId="{73E1EF7C-6BF2-4EF5-BD91-ECD77B04A6F8}">
      <dsp:nvSpPr>
        <dsp:cNvPr id="0" name=""/>
        <dsp:cNvSpPr/>
      </dsp:nvSpPr>
      <dsp:spPr>
        <a:xfrm>
          <a:off x="0" y="3895412"/>
          <a:ext cx="6513603" cy="1761398"/>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a:t>Contingent claim valuation:</a:t>
          </a:r>
          <a:r>
            <a:rPr lang="en-US" sz="2500" kern="1200"/>
            <a:t> Uses option pricing models to measure the value of assets that share option characteristics. </a:t>
          </a:r>
        </a:p>
      </dsp:txBody>
      <dsp:txXfrm>
        <a:off x="85984" y="3981396"/>
        <a:ext cx="6341635" cy="15894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A2D9AC-6A2D-4E97-8BD3-DAF15B89ACC5}">
      <dsp:nvSpPr>
        <dsp:cNvPr id="0" name=""/>
        <dsp:cNvSpPr/>
      </dsp:nvSpPr>
      <dsp:spPr>
        <a:xfrm>
          <a:off x="0" y="71937"/>
          <a:ext cx="6513603" cy="21411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The use of valuation models in investment decisions (i.e., in decisions on which assets are under valued and which are over valued) are based upon </a:t>
          </a:r>
        </a:p>
      </dsp:txBody>
      <dsp:txXfrm>
        <a:off x="104520" y="176457"/>
        <a:ext cx="6304563" cy="1932060"/>
      </dsp:txXfrm>
    </dsp:sp>
    <dsp:sp modelId="{AFFA0727-819B-4A37-8E55-BC8AF34F6C2A}">
      <dsp:nvSpPr>
        <dsp:cNvPr id="0" name=""/>
        <dsp:cNvSpPr/>
      </dsp:nvSpPr>
      <dsp:spPr>
        <a:xfrm>
          <a:off x="0" y="2213038"/>
          <a:ext cx="6513603" cy="1459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807"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US" sz="2300" kern="1200"/>
            <a:t>a </a:t>
          </a:r>
          <a:r>
            <a:rPr lang="en-US" sz="2300" u="sng" kern="1200"/>
            <a:t>perception that markets are inefficient </a:t>
          </a:r>
          <a:r>
            <a:rPr lang="en-US" sz="2300" kern="1200"/>
            <a:t>and make mistakes in assessing value</a:t>
          </a:r>
        </a:p>
        <a:p>
          <a:pPr marL="228600" lvl="1" indent="-228600" algn="l" defTabSz="1022350">
            <a:lnSpc>
              <a:spcPct val="90000"/>
            </a:lnSpc>
            <a:spcBef>
              <a:spcPct val="0"/>
            </a:spcBef>
            <a:spcAft>
              <a:spcPct val="20000"/>
            </a:spcAft>
            <a:buChar char="•"/>
          </a:pPr>
          <a:r>
            <a:rPr lang="en-US" sz="2300" kern="1200"/>
            <a:t>an assumption about </a:t>
          </a:r>
          <a:r>
            <a:rPr lang="en-US" sz="2300" u="sng" kern="1200"/>
            <a:t>how and when </a:t>
          </a:r>
          <a:r>
            <a:rPr lang="en-US" sz="2300" kern="1200"/>
            <a:t>these inefficiencies will get </a:t>
          </a:r>
          <a:r>
            <a:rPr lang="en-US" sz="2300" u="sng" kern="1200"/>
            <a:t>corrected</a:t>
          </a:r>
          <a:endParaRPr lang="en-US" sz="2300" kern="1200"/>
        </a:p>
      </dsp:txBody>
      <dsp:txXfrm>
        <a:off x="0" y="2213038"/>
        <a:ext cx="6513603" cy="1459350"/>
      </dsp:txXfrm>
    </dsp:sp>
    <dsp:sp modelId="{B5026B49-85E9-4A82-BC8D-F8EF7B716A97}">
      <dsp:nvSpPr>
        <dsp:cNvPr id="0" name=""/>
        <dsp:cNvSpPr/>
      </dsp:nvSpPr>
      <dsp:spPr>
        <a:xfrm>
          <a:off x="0" y="3672388"/>
          <a:ext cx="6513603" cy="214110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In an efficient market, the </a:t>
          </a:r>
          <a:r>
            <a:rPr lang="en-US" sz="3000" u="sng" kern="1200"/>
            <a:t>market price </a:t>
          </a:r>
          <a:r>
            <a:rPr lang="en-US" sz="3000" kern="1200"/>
            <a:t>is the </a:t>
          </a:r>
          <a:r>
            <a:rPr lang="en-US" sz="3000" u="sng" kern="1200"/>
            <a:t>best estimate of value</a:t>
          </a:r>
          <a:r>
            <a:rPr lang="en-US" sz="3000" kern="1200"/>
            <a:t>. The purpose of any valuation model is then the justification of this value.</a:t>
          </a:r>
        </a:p>
      </dsp:txBody>
      <dsp:txXfrm>
        <a:off x="104520" y="3776908"/>
        <a:ext cx="6304563" cy="19320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EA4534-4732-4FEA-A6ED-C1399D14949E}">
      <dsp:nvSpPr>
        <dsp:cNvPr id="0" name=""/>
        <dsp:cNvSpPr/>
      </dsp:nvSpPr>
      <dsp:spPr>
        <a:xfrm>
          <a:off x="0" y="29750"/>
          <a:ext cx="6513603" cy="287264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u="sng" kern="1200"/>
            <a:t>Definition 2</a:t>
          </a:r>
          <a:r>
            <a:rPr lang="en-US" sz="2800" kern="1200"/>
            <a:t>: If capital markets are efficient then purchase or sale of any security at the prevailing market price is a zero-NPV transaction.</a:t>
          </a:r>
        </a:p>
      </dsp:txBody>
      <dsp:txXfrm>
        <a:off x="140231" y="169981"/>
        <a:ext cx="6233141" cy="2592180"/>
      </dsp:txXfrm>
    </dsp:sp>
    <dsp:sp modelId="{6DE56D5D-FAB4-4308-9A56-26BF92C89638}">
      <dsp:nvSpPr>
        <dsp:cNvPr id="0" name=""/>
        <dsp:cNvSpPr/>
      </dsp:nvSpPr>
      <dsp:spPr>
        <a:xfrm>
          <a:off x="0" y="2983033"/>
          <a:ext cx="6513603" cy="2872642"/>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u="sng" kern="1200"/>
            <a:t>Definition 3</a:t>
          </a:r>
          <a:r>
            <a:rPr lang="en-US" sz="2800" kern="1200"/>
            <a:t> (Technical definition): The capital market is efficient with respect to an information set if and only if revealing that information to all investors would change neither equilibrium prices nor portfolios.</a:t>
          </a:r>
        </a:p>
      </dsp:txBody>
      <dsp:txXfrm>
        <a:off x="140231" y="3123264"/>
        <a:ext cx="6233141" cy="25921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539E4-62F4-4EBC-911D-80C7085460ED}">
      <dsp:nvSpPr>
        <dsp:cNvPr id="0" name=""/>
        <dsp:cNvSpPr/>
      </dsp:nvSpPr>
      <dsp:spPr>
        <a:xfrm>
          <a:off x="3110114" y="2567752"/>
          <a:ext cx="2155421" cy="2155421"/>
        </a:xfrm>
        <a:prstGeom prst="ellipse">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rtl="0">
            <a:lnSpc>
              <a:spcPct val="90000"/>
            </a:lnSpc>
            <a:spcBef>
              <a:spcPct val="0"/>
            </a:spcBef>
            <a:spcAft>
              <a:spcPct val="35000"/>
            </a:spcAft>
            <a:buNone/>
          </a:pPr>
          <a:r>
            <a:rPr lang="en-US" sz="3200" b="1" kern="1200" dirty="0"/>
            <a:t>Value Estimate</a:t>
          </a:r>
          <a:endParaRPr lang="en-US" sz="3200" kern="1200" dirty="0"/>
        </a:p>
      </dsp:txBody>
      <dsp:txXfrm>
        <a:off x="3425768" y="2883406"/>
        <a:ext cx="1524113" cy="1524113"/>
      </dsp:txXfrm>
    </dsp:sp>
    <dsp:sp modelId="{F3998D64-7C5A-40A2-ABE9-CBFE192CAE10}">
      <dsp:nvSpPr>
        <dsp:cNvPr id="0" name=""/>
        <dsp:cNvSpPr/>
      </dsp:nvSpPr>
      <dsp:spPr>
        <a:xfrm rot="19500000">
          <a:off x="5000040" y="2191450"/>
          <a:ext cx="1651355" cy="614295"/>
        </a:xfrm>
        <a:prstGeom prst="leftArrow">
          <a:avLst>
            <a:gd name="adj1" fmla="val 60000"/>
            <a:gd name="adj2" fmla="val 50000"/>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sp>
    <dsp:sp modelId="{21E6FE90-72E6-43C4-B66B-21C7A61801DE}">
      <dsp:nvSpPr>
        <dsp:cNvPr id="0" name=""/>
        <dsp:cNvSpPr/>
      </dsp:nvSpPr>
      <dsp:spPr>
        <a:xfrm>
          <a:off x="5478249" y="1205948"/>
          <a:ext cx="2047650" cy="1638120"/>
        </a:xfrm>
        <a:prstGeom prst="roundRect">
          <a:avLst>
            <a:gd name="adj" fmla="val 10000"/>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43815" tIns="43815" rIns="43815" bIns="43815" numCol="1" spcCol="1270" anchor="ctr" anchorCtr="0">
          <a:noAutofit/>
        </a:bodyPr>
        <a:lstStyle/>
        <a:p>
          <a:pPr marL="0" lvl="0" indent="0" algn="ctr" defTabSz="1022350" rtl="0">
            <a:lnSpc>
              <a:spcPct val="90000"/>
            </a:lnSpc>
            <a:spcBef>
              <a:spcPct val="0"/>
            </a:spcBef>
            <a:spcAft>
              <a:spcPct val="35000"/>
            </a:spcAft>
            <a:buNone/>
          </a:pPr>
          <a:r>
            <a:rPr lang="en-US" sz="2300" b="1" kern="1200" dirty="0"/>
            <a:t>Estimating Variables Related to Future Returns</a:t>
          </a:r>
          <a:endParaRPr lang="en-US" sz="2300" kern="1200" dirty="0"/>
        </a:p>
      </dsp:txBody>
      <dsp:txXfrm>
        <a:off x="5526228" y="1253927"/>
        <a:ext cx="1951692" cy="1542162"/>
      </dsp:txXfrm>
    </dsp:sp>
    <dsp:sp modelId="{5196A105-6B2E-4F7E-A4BC-9C5896F7593B}">
      <dsp:nvSpPr>
        <dsp:cNvPr id="0" name=""/>
        <dsp:cNvSpPr/>
      </dsp:nvSpPr>
      <dsp:spPr>
        <a:xfrm rot="16200000">
          <a:off x="3362147" y="1338816"/>
          <a:ext cx="1651355" cy="614295"/>
        </a:xfrm>
        <a:prstGeom prst="leftArrow">
          <a:avLst>
            <a:gd name="adj1" fmla="val 60000"/>
            <a:gd name="adj2" fmla="val 50000"/>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sp>
    <dsp:sp modelId="{BD5F5C63-5EF6-4ABD-982B-9BAB9EDD3F63}">
      <dsp:nvSpPr>
        <dsp:cNvPr id="0" name=""/>
        <dsp:cNvSpPr/>
      </dsp:nvSpPr>
      <dsp:spPr>
        <a:xfrm>
          <a:off x="3163999" y="1226"/>
          <a:ext cx="2047650" cy="1638120"/>
        </a:xfrm>
        <a:prstGeom prst="roundRect">
          <a:avLst>
            <a:gd name="adj" fmla="val 10000"/>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43815" tIns="43815" rIns="43815" bIns="43815" numCol="1" spcCol="1270" anchor="ctr" anchorCtr="0">
          <a:noAutofit/>
        </a:bodyPr>
        <a:lstStyle/>
        <a:p>
          <a:pPr marL="0" lvl="0" indent="0" algn="ctr" defTabSz="1022350" rtl="0">
            <a:lnSpc>
              <a:spcPct val="90000"/>
            </a:lnSpc>
            <a:spcBef>
              <a:spcPct val="0"/>
            </a:spcBef>
            <a:spcAft>
              <a:spcPct val="35000"/>
            </a:spcAft>
            <a:buNone/>
          </a:pPr>
          <a:r>
            <a:rPr lang="en-US" sz="2300" b="1" kern="1200" dirty="0"/>
            <a:t>Examining Values of Comparable Assets</a:t>
          </a:r>
          <a:endParaRPr lang="en-US" sz="2300" kern="1200" dirty="0"/>
        </a:p>
      </dsp:txBody>
      <dsp:txXfrm>
        <a:off x="3211978" y="49205"/>
        <a:ext cx="1951692" cy="1542162"/>
      </dsp:txXfrm>
    </dsp:sp>
    <dsp:sp modelId="{2D607C01-94D5-4F01-99D2-910717BCC8BA}">
      <dsp:nvSpPr>
        <dsp:cNvPr id="0" name=""/>
        <dsp:cNvSpPr/>
      </dsp:nvSpPr>
      <dsp:spPr>
        <a:xfrm rot="12900000">
          <a:off x="1724253" y="2191450"/>
          <a:ext cx="1651355" cy="614295"/>
        </a:xfrm>
        <a:prstGeom prst="leftArrow">
          <a:avLst>
            <a:gd name="adj1" fmla="val 60000"/>
            <a:gd name="adj2" fmla="val 50000"/>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sp>
    <dsp:sp modelId="{B867DCC1-2C6E-4964-853B-39C4E647495D}">
      <dsp:nvSpPr>
        <dsp:cNvPr id="0" name=""/>
        <dsp:cNvSpPr/>
      </dsp:nvSpPr>
      <dsp:spPr>
        <a:xfrm>
          <a:off x="849750" y="1205948"/>
          <a:ext cx="2047650" cy="1638120"/>
        </a:xfrm>
        <a:prstGeom prst="roundRect">
          <a:avLst>
            <a:gd name="adj" fmla="val 10000"/>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43815" tIns="43815" rIns="43815" bIns="43815" numCol="1" spcCol="1270" anchor="ctr" anchorCtr="0">
          <a:noAutofit/>
        </a:bodyPr>
        <a:lstStyle/>
        <a:p>
          <a:pPr marL="0" lvl="0" indent="0" algn="ctr" defTabSz="1022350" rtl="0">
            <a:lnSpc>
              <a:spcPct val="90000"/>
            </a:lnSpc>
            <a:spcBef>
              <a:spcPct val="0"/>
            </a:spcBef>
            <a:spcAft>
              <a:spcPct val="35000"/>
            </a:spcAft>
            <a:buNone/>
          </a:pPr>
          <a:r>
            <a:rPr lang="en-US" sz="2300" b="1" kern="1200" dirty="0"/>
            <a:t>Estimating Proceeds from Immediate Liquidation</a:t>
          </a:r>
        </a:p>
      </dsp:txBody>
      <dsp:txXfrm>
        <a:off x="897729" y="1253927"/>
        <a:ext cx="1951692" cy="154216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7B5BAB-D78E-4D1E-9F6C-E9C4E228C68E}">
      <dsp:nvSpPr>
        <dsp:cNvPr id="0" name=""/>
        <dsp:cNvSpPr/>
      </dsp:nvSpPr>
      <dsp:spPr>
        <a:xfrm>
          <a:off x="0" y="0"/>
          <a:ext cx="4724399" cy="4724399"/>
        </a:xfrm>
        <a:prstGeom prst="pie">
          <a:avLst>
            <a:gd name="adj1" fmla="val 5400000"/>
            <a:gd name="adj2" fmla="val 1620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7E9DB72-DB0F-448C-9C20-23427B89B4C7}">
      <dsp:nvSpPr>
        <dsp:cNvPr id="0" name=""/>
        <dsp:cNvSpPr/>
      </dsp:nvSpPr>
      <dsp:spPr>
        <a:xfrm>
          <a:off x="2362199" y="0"/>
          <a:ext cx="6013449" cy="4724399"/>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rtl="0">
            <a:lnSpc>
              <a:spcPct val="90000"/>
            </a:lnSpc>
            <a:spcBef>
              <a:spcPct val="0"/>
            </a:spcBef>
            <a:spcAft>
              <a:spcPct val="35000"/>
            </a:spcAft>
            <a:buNone/>
          </a:pPr>
          <a:r>
            <a:rPr lang="en-US" sz="2800" b="1" kern="1200" dirty="0"/>
            <a:t>Asset Value Given a </a:t>
          </a:r>
          <a:br>
            <a:rPr lang="en-US" sz="2800" b="1" kern="1200" dirty="0"/>
          </a:br>
          <a:r>
            <a:rPr lang="en-US" sz="2800" b="1" kern="1200" dirty="0"/>
            <a:t>Complete Understanding of an Asset’s Characteristics</a:t>
          </a:r>
          <a:endParaRPr lang="en-US" sz="2800" kern="1200" dirty="0"/>
        </a:p>
      </dsp:txBody>
      <dsp:txXfrm>
        <a:off x="2362199" y="0"/>
        <a:ext cx="6013449" cy="1417323"/>
      </dsp:txXfrm>
    </dsp:sp>
    <dsp:sp modelId="{43F395E9-31E7-41AF-9FE3-0EA4BE1C3E25}">
      <dsp:nvSpPr>
        <dsp:cNvPr id="0" name=""/>
        <dsp:cNvSpPr/>
      </dsp:nvSpPr>
      <dsp:spPr>
        <a:xfrm>
          <a:off x="826771" y="1417323"/>
          <a:ext cx="3070856" cy="3070856"/>
        </a:xfrm>
        <a:prstGeom prst="pie">
          <a:avLst>
            <a:gd name="adj1" fmla="val 5400000"/>
            <a:gd name="adj2" fmla="val 1620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CF29D93-7133-4203-9ACF-DB48EA013EDC}">
      <dsp:nvSpPr>
        <dsp:cNvPr id="0" name=""/>
        <dsp:cNvSpPr/>
      </dsp:nvSpPr>
      <dsp:spPr>
        <a:xfrm>
          <a:off x="2362199" y="1417323"/>
          <a:ext cx="6013449" cy="3070856"/>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rtl="0">
            <a:lnSpc>
              <a:spcPct val="90000"/>
            </a:lnSpc>
            <a:spcBef>
              <a:spcPct val="0"/>
            </a:spcBef>
            <a:spcAft>
              <a:spcPct val="35000"/>
            </a:spcAft>
            <a:buNone/>
          </a:pPr>
          <a:r>
            <a:rPr lang="en-US" sz="2800" b="1" kern="1200" dirty="0"/>
            <a:t>“True” or “Real” Value</a:t>
          </a:r>
          <a:endParaRPr lang="en-US" sz="2800" kern="1200" dirty="0"/>
        </a:p>
      </dsp:txBody>
      <dsp:txXfrm>
        <a:off x="2362199" y="1417323"/>
        <a:ext cx="6013449" cy="1417318"/>
      </dsp:txXfrm>
    </dsp:sp>
    <dsp:sp modelId="{98DC355E-76FC-4B75-A290-5A77B77E1B66}">
      <dsp:nvSpPr>
        <dsp:cNvPr id="0" name=""/>
        <dsp:cNvSpPr/>
      </dsp:nvSpPr>
      <dsp:spPr>
        <a:xfrm>
          <a:off x="1653540" y="2834641"/>
          <a:ext cx="1417318" cy="1417318"/>
        </a:xfrm>
        <a:prstGeom prst="pie">
          <a:avLst>
            <a:gd name="adj1" fmla="val 5400000"/>
            <a:gd name="adj2" fmla="val 1620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7AF6C5A-3D61-4F83-8073-5F0D750E3F27}">
      <dsp:nvSpPr>
        <dsp:cNvPr id="0" name=""/>
        <dsp:cNvSpPr/>
      </dsp:nvSpPr>
      <dsp:spPr>
        <a:xfrm>
          <a:off x="2362199" y="2834641"/>
          <a:ext cx="6013449" cy="1417318"/>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rtl="0">
            <a:lnSpc>
              <a:spcPct val="90000"/>
            </a:lnSpc>
            <a:spcBef>
              <a:spcPct val="0"/>
            </a:spcBef>
            <a:spcAft>
              <a:spcPct val="35000"/>
            </a:spcAft>
            <a:buNone/>
          </a:pPr>
          <a:r>
            <a:rPr lang="en-US" sz="2800" b="1" kern="1200" dirty="0"/>
            <a:t>Not Always Equal </a:t>
          </a:r>
          <a:br>
            <a:rPr lang="en-US" sz="2800" b="1" kern="1200" dirty="0"/>
          </a:br>
          <a:r>
            <a:rPr lang="en-US" sz="2800" b="1" kern="1200" dirty="0"/>
            <a:t>to Market Price</a:t>
          </a:r>
        </a:p>
      </dsp:txBody>
      <dsp:txXfrm>
        <a:off x="2362199" y="2834641"/>
        <a:ext cx="6013449" cy="141731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6FA2FB-90BC-459A-8A3B-515DF55E8953}">
      <dsp:nvSpPr>
        <dsp:cNvPr id="0" name=""/>
        <dsp:cNvSpPr/>
      </dsp:nvSpPr>
      <dsp:spPr>
        <a:xfrm>
          <a:off x="0" y="509324"/>
          <a:ext cx="8375650" cy="12757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0044" tIns="624840" rIns="650044" bIns="213360" numCol="1" spcCol="1270" anchor="t" anchorCtr="0">
          <a:noAutofit/>
        </a:bodyPr>
        <a:lstStyle/>
        <a:p>
          <a:pPr marL="285750" lvl="1" indent="-285750" algn="l" defTabSz="1333500" rtl="0">
            <a:lnSpc>
              <a:spcPct val="90000"/>
            </a:lnSpc>
            <a:spcBef>
              <a:spcPct val="0"/>
            </a:spcBef>
            <a:spcAft>
              <a:spcPct val="15000"/>
            </a:spcAft>
            <a:buChar char="•"/>
          </a:pPr>
          <a:r>
            <a:rPr lang="en-US" sz="3000" b="1" kern="1200" dirty="0"/>
            <a:t>Intrinsic value = Market price</a:t>
          </a:r>
          <a:endParaRPr lang="en-US" sz="3000" kern="1200" dirty="0"/>
        </a:p>
      </dsp:txBody>
      <dsp:txXfrm>
        <a:off x="0" y="509324"/>
        <a:ext cx="8375650" cy="1275750"/>
      </dsp:txXfrm>
    </dsp:sp>
    <dsp:sp modelId="{B55198CA-E5F3-42C6-9BA3-2E76E83DAE78}">
      <dsp:nvSpPr>
        <dsp:cNvPr id="0" name=""/>
        <dsp:cNvSpPr/>
      </dsp:nvSpPr>
      <dsp:spPr>
        <a:xfrm>
          <a:off x="418782" y="66524"/>
          <a:ext cx="5862955" cy="885600"/>
        </a:xfrm>
        <a:prstGeom prst="roundRect">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221606" tIns="0" rIns="221606" bIns="0" numCol="1" spcCol="1270" anchor="ctr" anchorCtr="0">
          <a:noAutofit/>
        </a:bodyPr>
        <a:lstStyle/>
        <a:p>
          <a:pPr marL="0" lvl="0" indent="0" algn="l" defTabSz="1333500" rtl="0">
            <a:lnSpc>
              <a:spcPct val="90000"/>
            </a:lnSpc>
            <a:spcBef>
              <a:spcPct val="0"/>
            </a:spcBef>
            <a:spcAft>
              <a:spcPct val="35000"/>
            </a:spcAft>
            <a:buNone/>
          </a:pPr>
          <a:r>
            <a:rPr lang="en-US" sz="3000" b="1" kern="1200" dirty="0"/>
            <a:t>Efficient Market Theory: </a:t>
          </a:r>
          <a:endParaRPr lang="en-US" sz="3000" kern="1200" dirty="0"/>
        </a:p>
      </dsp:txBody>
      <dsp:txXfrm>
        <a:off x="462013" y="109755"/>
        <a:ext cx="5776493" cy="799138"/>
      </dsp:txXfrm>
    </dsp:sp>
    <dsp:sp modelId="{C9DD24F4-E304-4114-923B-63494686C798}">
      <dsp:nvSpPr>
        <dsp:cNvPr id="0" name=""/>
        <dsp:cNvSpPr/>
      </dsp:nvSpPr>
      <dsp:spPr>
        <a:xfrm>
          <a:off x="0" y="2389874"/>
          <a:ext cx="8375650" cy="2268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0044" tIns="624840" rIns="650044" bIns="213360" numCol="1" spcCol="1270" anchor="t" anchorCtr="0">
          <a:noAutofit/>
        </a:bodyPr>
        <a:lstStyle/>
        <a:p>
          <a:pPr marL="285750" lvl="1" indent="-285750" algn="l" defTabSz="1333500" rtl="0">
            <a:lnSpc>
              <a:spcPct val="90000"/>
            </a:lnSpc>
            <a:spcBef>
              <a:spcPct val="0"/>
            </a:spcBef>
            <a:spcAft>
              <a:spcPct val="15000"/>
            </a:spcAft>
            <a:buChar char="•"/>
          </a:pPr>
          <a:r>
            <a:rPr lang="en-US" sz="3000" b="1" kern="1200" dirty="0"/>
            <a:t>Sources of perceived mispricing</a:t>
          </a:r>
          <a:endParaRPr lang="en-US" sz="3000" kern="1200" dirty="0"/>
        </a:p>
        <a:p>
          <a:pPr marL="571500" lvl="2" indent="-285750" algn="l" defTabSz="1333500" rtl="0">
            <a:lnSpc>
              <a:spcPct val="90000"/>
            </a:lnSpc>
            <a:spcBef>
              <a:spcPct val="0"/>
            </a:spcBef>
            <a:spcAft>
              <a:spcPct val="15000"/>
            </a:spcAft>
            <a:buChar char="•"/>
          </a:pPr>
          <a:r>
            <a:rPr lang="en-US" sz="3000" b="1" kern="1200" dirty="0"/>
            <a:t>Market error</a:t>
          </a:r>
          <a:endParaRPr lang="en-US" sz="3000" kern="1200" dirty="0"/>
        </a:p>
        <a:p>
          <a:pPr marL="571500" lvl="2" indent="-285750" algn="l" defTabSz="1333500" rtl="0">
            <a:lnSpc>
              <a:spcPct val="90000"/>
            </a:lnSpc>
            <a:spcBef>
              <a:spcPct val="0"/>
            </a:spcBef>
            <a:spcAft>
              <a:spcPct val="15000"/>
            </a:spcAft>
            <a:buChar char="•"/>
          </a:pPr>
          <a:r>
            <a:rPr lang="en-US" sz="3000" b="1" kern="1200" dirty="0"/>
            <a:t>Analyst error	</a:t>
          </a:r>
          <a:endParaRPr lang="en-US" sz="3000" kern="1200" dirty="0"/>
        </a:p>
      </dsp:txBody>
      <dsp:txXfrm>
        <a:off x="0" y="2389874"/>
        <a:ext cx="8375650" cy="2268000"/>
      </dsp:txXfrm>
    </dsp:sp>
    <dsp:sp modelId="{36C2F2BB-51CA-4C71-8F27-29FE238BDDDA}">
      <dsp:nvSpPr>
        <dsp:cNvPr id="0" name=""/>
        <dsp:cNvSpPr/>
      </dsp:nvSpPr>
      <dsp:spPr>
        <a:xfrm>
          <a:off x="418782" y="1947074"/>
          <a:ext cx="5862955" cy="885600"/>
        </a:xfrm>
        <a:prstGeom prst="roundRect">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221606" tIns="0" rIns="221606" bIns="0" numCol="1" spcCol="1270" anchor="ctr" anchorCtr="0">
          <a:noAutofit/>
        </a:bodyPr>
        <a:lstStyle/>
        <a:p>
          <a:pPr marL="0" lvl="0" indent="0" algn="l" defTabSz="1333500" rtl="0">
            <a:lnSpc>
              <a:spcPct val="90000"/>
            </a:lnSpc>
            <a:spcBef>
              <a:spcPct val="0"/>
            </a:spcBef>
            <a:spcAft>
              <a:spcPct val="35000"/>
            </a:spcAft>
            <a:buNone/>
          </a:pPr>
          <a:r>
            <a:rPr lang="en-US" sz="3000" b="1" i="1" kern="1200" dirty="0"/>
            <a:t>V</a:t>
          </a:r>
          <a:r>
            <a:rPr lang="en-US" sz="3000" b="1" i="1" kern="1200" baseline="-25000" dirty="0"/>
            <a:t>E</a:t>
          </a:r>
          <a:r>
            <a:rPr lang="en-US" sz="3000" b="1" kern="1200" baseline="-25000" dirty="0"/>
            <a:t> </a:t>
          </a:r>
          <a:r>
            <a:rPr lang="en-US" sz="3000" b="1" kern="1200" dirty="0">
              <a:latin typeface="Arial"/>
              <a:cs typeface="Arial"/>
            </a:rPr>
            <a:t>–</a:t>
          </a:r>
          <a:r>
            <a:rPr lang="en-US" sz="3000" b="1" kern="1200" dirty="0"/>
            <a:t> </a:t>
          </a:r>
          <a:r>
            <a:rPr lang="en-US" sz="3000" b="1" i="1" kern="1200" dirty="0"/>
            <a:t>P</a:t>
          </a:r>
          <a:r>
            <a:rPr lang="en-US" sz="3000" b="1" kern="1200" dirty="0"/>
            <a:t> = (</a:t>
          </a:r>
          <a:r>
            <a:rPr lang="en-US" sz="3000" b="1" i="1" kern="1200" dirty="0"/>
            <a:t>V</a:t>
          </a:r>
          <a:r>
            <a:rPr lang="en-US" sz="3000" b="1" kern="1200" dirty="0"/>
            <a:t> </a:t>
          </a:r>
          <a:r>
            <a:rPr lang="en-US" sz="3000" b="1" kern="1200" dirty="0">
              <a:latin typeface="Arial"/>
              <a:cs typeface="Arial"/>
            </a:rPr>
            <a:t>–</a:t>
          </a:r>
          <a:r>
            <a:rPr lang="en-US" sz="3000" b="1" kern="1200" dirty="0"/>
            <a:t> </a:t>
          </a:r>
          <a:r>
            <a:rPr lang="en-US" sz="3000" b="1" i="1" kern="1200" dirty="0"/>
            <a:t>P</a:t>
          </a:r>
          <a:r>
            <a:rPr lang="en-US" sz="3000" b="1" kern="1200" dirty="0"/>
            <a:t>) + (</a:t>
          </a:r>
          <a:r>
            <a:rPr lang="en-US" sz="3000" b="1" i="1" kern="1200" dirty="0"/>
            <a:t>V</a:t>
          </a:r>
          <a:r>
            <a:rPr lang="en-US" sz="3000" b="1" i="1" kern="1200" baseline="-25000" dirty="0"/>
            <a:t>E</a:t>
          </a:r>
          <a:r>
            <a:rPr lang="en-US" sz="3000" b="1" kern="1200" baseline="-25000" dirty="0"/>
            <a:t> </a:t>
          </a:r>
          <a:r>
            <a:rPr lang="en-US" sz="3000" b="1" kern="1200" dirty="0">
              <a:latin typeface="Arial"/>
              <a:cs typeface="Arial"/>
            </a:rPr>
            <a:t>–</a:t>
          </a:r>
          <a:r>
            <a:rPr lang="en-US" sz="3000" b="1" kern="1200" dirty="0"/>
            <a:t> </a:t>
          </a:r>
          <a:r>
            <a:rPr lang="en-US" sz="3000" b="1" i="1" kern="1200" dirty="0"/>
            <a:t>V</a:t>
          </a:r>
          <a:r>
            <a:rPr lang="en-US" sz="3000" b="1" kern="1200" dirty="0"/>
            <a:t>) </a:t>
          </a:r>
          <a:endParaRPr lang="en-US" sz="3000" kern="1200" dirty="0"/>
        </a:p>
      </dsp:txBody>
      <dsp:txXfrm>
        <a:off x="462013" y="1990305"/>
        <a:ext cx="5776493" cy="79913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0A58FB-D3CB-4792-A6D6-D9A792B0EF00}">
      <dsp:nvSpPr>
        <dsp:cNvPr id="0" name=""/>
        <dsp:cNvSpPr/>
      </dsp:nvSpPr>
      <dsp:spPr>
        <a:xfrm>
          <a:off x="1471294" y="0"/>
          <a:ext cx="4724399" cy="4724399"/>
        </a:xfrm>
        <a:prstGeom prst="triangle">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sp>
    <dsp:sp modelId="{DEAB963D-0815-4597-8D43-D61876B349C3}">
      <dsp:nvSpPr>
        <dsp:cNvPr id="0" name=""/>
        <dsp:cNvSpPr/>
      </dsp:nvSpPr>
      <dsp:spPr>
        <a:xfrm>
          <a:off x="3833494" y="474977"/>
          <a:ext cx="3070860" cy="1118354"/>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en-US" sz="2000" b="1" kern="1200" dirty="0"/>
            <a:t>Fair Market Value </a:t>
          </a:r>
          <a:endParaRPr lang="en-US" sz="2000" kern="1200" dirty="0"/>
        </a:p>
        <a:p>
          <a:pPr marL="171450" lvl="1" indent="-171450" algn="l" defTabSz="711200" rtl="0">
            <a:lnSpc>
              <a:spcPct val="90000"/>
            </a:lnSpc>
            <a:spcBef>
              <a:spcPct val="0"/>
            </a:spcBef>
            <a:spcAft>
              <a:spcPct val="15000"/>
            </a:spcAft>
            <a:buChar char="•"/>
          </a:pPr>
          <a:r>
            <a:rPr lang="en-US" sz="1600" kern="1200" dirty="0"/>
            <a:t>Well-informed, willing buyer and seller</a:t>
          </a:r>
        </a:p>
      </dsp:txBody>
      <dsp:txXfrm>
        <a:off x="3888088" y="529571"/>
        <a:ext cx="2961672" cy="1009166"/>
      </dsp:txXfrm>
    </dsp:sp>
    <dsp:sp modelId="{2A36B3EB-7FBA-4AC8-AD18-E9DEFCB4C8DE}">
      <dsp:nvSpPr>
        <dsp:cNvPr id="0" name=""/>
        <dsp:cNvSpPr/>
      </dsp:nvSpPr>
      <dsp:spPr>
        <a:xfrm>
          <a:off x="3833494" y="1733125"/>
          <a:ext cx="3070860" cy="1118354"/>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en-US" sz="2000" b="1" kern="1200" dirty="0"/>
            <a:t>Fair Value </a:t>
          </a:r>
          <a:endParaRPr lang="en-US" sz="2000" kern="1200" dirty="0"/>
        </a:p>
        <a:p>
          <a:pPr marL="171450" lvl="1" indent="-171450" algn="l" defTabSz="711200" rtl="0">
            <a:lnSpc>
              <a:spcPct val="90000"/>
            </a:lnSpc>
            <a:spcBef>
              <a:spcPct val="0"/>
            </a:spcBef>
            <a:spcAft>
              <a:spcPct val="15000"/>
            </a:spcAft>
            <a:buChar char="•"/>
          </a:pPr>
          <a:r>
            <a:rPr lang="en-US" sz="1600" kern="1200" dirty="0"/>
            <a:t>Financial reporting</a:t>
          </a:r>
        </a:p>
      </dsp:txBody>
      <dsp:txXfrm>
        <a:off x="3888088" y="1787719"/>
        <a:ext cx="2961672" cy="1009166"/>
      </dsp:txXfrm>
    </dsp:sp>
    <dsp:sp modelId="{63595B95-7ECA-44CC-9173-484B7B0D4188}">
      <dsp:nvSpPr>
        <dsp:cNvPr id="0" name=""/>
        <dsp:cNvSpPr/>
      </dsp:nvSpPr>
      <dsp:spPr>
        <a:xfrm>
          <a:off x="3833494" y="2991274"/>
          <a:ext cx="3070860" cy="1118354"/>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en-US" sz="2000" b="1" kern="1200" dirty="0"/>
            <a:t>Investment Value </a:t>
          </a:r>
          <a:endParaRPr lang="en-US" sz="2000" kern="1200" dirty="0"/>
        </a:p>
        <a:p>
          <a:pPr marL="171450" lvl="1" indent="-171450" algn="l" defTabSz="711200" rtl="0">
            <a:lnSpc>
              <a:spcPct val="90000"/>
            </a:lnSpc>
            <a:spcBef>
              <a:spcPct val="0"/>
            </a:spcBef>
            <a:spcAft>
              <a:spcPct val="15000"/>
            </a:spcAft>
            <a:buChar char="•"/>
          </a:pPr>
          <a:r>
            <a:rPr lang="en-US" sz="1600" kern="1200" dirty="0"/>
            <a:t>Value to specific buyer</a:t>
          </a:r>
        </a:p>
      </dsp:txBody>
      <dsp:txXfrm>
        <a:off x="3888088" y="3045868"/>
        <a:ext cx="2961672" cy="100916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FA4342-8302-4CBA-A4E7-9A4E2FF70A78}">
      <dsp:nvSpPr>
        <dsp:cNvPr id="0" name=""/>
        <dsp:cNvSpPr/>
      </dsp:nvSpPr>
      <dsp:spPr>
        <a:xfrm rot="5400000">
          <a:off x="5240533" y="-2109208"/>
          <a:ext cx="909816" cy="536041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rtl="0">
            <a:lnSpc>
              <a:spcPct val="90000"/>
            </a:lnSpc>
            <a:spcBef>
              <a:spcPct val="0"/>
            </a:spcBef>
            <a:spcAft>
              <a:spcPct val="15000"/>
            </a:spcAft>
            <a:buChar char="•"/>
          </a:pPr>
          <a:r>
            <a:rPr lang="en-US" sz="2500" kern="1200" dirty="0"/>
            <a:t>Is the stock under- or overvalued?</a:t>
          </a:r>
        </a:p>
      </dsp:txBody>
      <dsp:txXfrm rot="-5400000">
        <a:off x="3015233" y="160506"/>
        <a:ext cx="5316002" cy="820988"/>
      </dsp:txXfrm>
    </dsp:sp>
    <dsp:sp modelId="{E61D1583-03CC-419E-BC0B-9B4F6F974402}">
      <dsp:nvSpPr>
        <dsp:cNvPr id="0" name=""/>
        <dsp:cNvSpPr/>
      </dsp:nvSpPr>
      <dsp:spPr>
        <a:xfrm>
          <a:off x="0" y="2364"/>
          <a:ext cx="3015234" cy="11372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rtl="0">
            <a:lnSpc>
              <a:spcPct val="90000"/>
            </a:lnSpc>
            <a:spcBef>
              <a:spcPct val="0"/>
            </a:spcBef>
            <a:spcAft>
              <a:spcPct val="35000"/>
            </a:spcAft>
            <a:buNone/>
          </a:pPr>
          <a:r>
            <a:rPr lang="en-US" sz="2900" b="1" kern="1200" dirty="0"/>
            <a:t>Stock Selection</a:t>
          </a:r>
          <a:endParaRPr lang="en-US" sz="2900" kern="1200" dirty="0"/>
        </a:p>
      </dsp:txBody>
      <dsp:txXfrm>
        <a:off x="55517" y="57881"/>
        <a:ext cx="2904200" cy="1026236"/>
      </dsp:txXfrm>
    </dsp:sp>
    <dsp:sp modelId="{83293548-DC88-4925-A73F-59494AF9290D}">
      <dsp:nvSpPr>
        <dsp:cNvPr id="0" name=""/>
        <dsp:cNvSpPr/>
      </dsp:nvSpPr>
      <dsp:spPr>
        <a:xfrm rot="5400000">
          <a:off x="5240533" y="-915074"/>
          <a:ext cx="909816" cy="536041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rtl="0">
            <a:lnSpc>
              <a:spcPct val="90000"/>
            </a:lnSpc>
            <a:spcBef>
              <a:spcPct val="0"/>
            </a:spcBef>
            <a:spcAft>
              <a:spcPct val="15000"/>
            </a:spcAft>
            <a:buChar char="•"/>
          </a:pPr>
          <a:r>
            <a:rPr lang="en-US" sz="2500" kern="1200" dirty="0"/>
            <a:t>What does the security price say about expectations?</a:t>
          </a:r>
        </a:p>
      </dsp:txBody>
      <dsp:txXfrm rot="-5400000">
        <a:off x="3015233" y="1354640"/>
        <a:ext cx="5316002" cy="820988"/>
      </dsp:txXfrm>
    </dsp:sp>
    <dsp:sp modelId="{46024308-F576-435C-928F-0A4F62887542}">
      <dsp:nvSpPr>
        <dsp:cNvPr id="0" name=""/>
        <dsp:cNvSpPr/>
      </dsp:nvSpPr>
      <dsp:spPr>
        <a:xfrm>
          <a:off x="0" y="1196498"/>
          <a:ext cx="3015234" cy="11372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rtl="0">
            <a:lnSpc>
              <a:spcPct val="90000"/>
            </a:lnSpc>
            <a:spcBef>
              <a:spcPct val="0"/>
            </a:spcBef>
            <a:spcAft>
              <a:spcPct val="35000"/>
            </a:spcAft>
            <a:buNone/>
          </a:pPr>
          <a:r>
            <a:rPr lang="en-US" sz="2900" b="1" kern="1200" dirty="0"/>
            <a:t>Inferring Market Expectations</a:t>
          </a:r>
          <a:endParaRPr lang="en-US" sz="2900" kern="1200" dirty="0"/>
        </a:p>
      </dsp:txBody>
      <dsp:txXfrm>
        <a:off x="55517" y="1252015"/>
        <a:ext cx="2904200" cy="1026236"/>
      </dsp:txXfrm>
    </dsp:sp>
    <dsp:sp modelId="{DDB3B58B-C7D4-42DE-BEC4-F7F962341426}">
      <dsp:nvSpPr>
        <dsp:cNvPr id="0" name=""/>
        <dsp:cNvSpPr/>
      </dsp:nvSpPr>
      <dsp:spPr>
        <a:xfrm rot="5400000">
          <a:off x="5240533" y="279058"/>
          <a:ext cx="909816" cy="536041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rtl="0">
            <a:lnSpc>
              <a:spcPct val="90000"/>
            </a:lnSpc>
            <a:spcBef>
              <a:spcPct val="0"/>
            </a:spcBef>
            <a:spcAft>
              <a:spcPct val="15000"/>
            </a:spcAft>
            <a:buChar char="•"/>
          </a:pPr>
          <a:r>
            <a:rPr lang="en-US" sz="2500" kern="1200" dirty="0"/>
            <a:t>What is the effect on firm value from a merger?</a:t>
          </a:r>
        </a:p>
      </dsp:txBody>
      <dsp:txXfrm rot="-5400000">
        <a:off x="3015233" y="2548772"/>
        <a:ext cx="5316002" cy="820988"/>
      </dsp:txXfrm>
    </dsp:sp>
    <dsp:sp modelId="{99DBD55E-AD4F-4AD2-BC88-DED8D109392D}">
      <dsp:nvSpPr>
        <dsp:cNvPr id="0" name=""/>
        <dsp:cNvSpPr/>
      </dsp:nvSpPr>
      <dsp:spPr>
        <a:xfrm>
          <a:off x="0" y="2390631"/>
          <a:ext cx="3015234" cy="11372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rtl="0">
            <a:lnSpc>
              <a:spcPct val="90000"/>
            </a:lnSpc>
            <a:spcBef>
              <a:spcPct val="0"/>
            </a:spcBef>
            <a:spcAft>
              <a:spcPct val="35000"/>
            </a:spcAft>
            <a:buNone/>
          </a:pPr>
          <a:r>
            <a:rPr lang="en-US" sz="2900" b="1" kern="1200" dirty="0"/>
            <a:t>Evaluating Corporate Events</a:t>
          </a:r>
          <a:endParaRPr lang="en-US" sz="2900" kern="1200" dirty="0"/>
        </a:p>
      </dsp:txBody>
      <dsp:txXfrm>
        <a:off x="55517" y="2446148"/>
        <a:ext cx="2904200" cy="1026236"/>
      </dsp:txXfrm>
    </dsp:sp>
    <dsp:sp modelId="{5CE2EFF6-863B-494A-BA21-0AD93021B010}">
      <dsp:nvSpPr>
        <dsp:cNvPr id="0" name=""/>
        <dsp:cNvSpPr/>
      </dsp:nvSpPr>
      <dsp:spPr>
        <a:xfrm rot="5400000">
          <a:off x="5240533" y="1473192"/>
          <a:ext cx="909816" cy="536041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rtl="0">
            <a:lnSpc>
              <a:spcPct val="90000"/>
            </a:lnSpc>
            <a:spcBef>
              <a:spcPct val="0"/>
            </a:spcBef>
            <a:spcAft>
              <a:spcPct val="15000"/>
            </a:spcAft>
            <a:buChar char="•"/>
          </a:pPr>
          <a:r>
            <a:rPr lang="en-US" sz="2500" kern="1200" dirty="0"/>
            <a:t>Is the value paid for the firm fair?</a:t>
          </a:r>
        </a:p>
      </dsp:txBody>
      <dsp:txXfrm rot="-5400000">
        <a:off x="3015233" y="3742906"/>
        <a:ext cx="5316002" cy="820988"/>
      </dsp:txXfrm>
    </dsp:sp>
    <dsp:sp modelId="{724A5113-BDF4-436A-BC9C-A95F7C2EA0D5}">
      <dsp:nvSpPr>
        <dsp:cNvPr id="0" name=""/>
        <dsp:cNvSpPr/>
      </dsp:nvSpPr>
      <dsp:spPr>
        <a:xfrm>
          <a:off x="0" y="3584765"/>
          <a:ext cx="3015234" cy="11372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rtl="0">
            <a:lnSpc>
              <a:spcPct val="90000"/>
            </a:lnSpc>
            <a:spcBef>
              <a:spcPct val="0"/>
            </a:spcBef>
            <a:spcAft>
              <a:spcPct val="35000"/>
            </a:spcAft>
            <a:buNone/>
          </a:pPr>
          <a:r>
            <a:rPr lang="en-US" sz="2900" b="1" kern="1200" dirty="0"/>
            <a:t>Fairness Opinions</a:t>
          </a:r>
          <a:endParaRPr lang="en-US" sz="2900" kern="1200" dirty="0"/>
        </a:p>
      </dsp:txBody>
      <dsp:txXfrm>
        <a:off x="55517" y="3640282"/>
        <a:ext cx="2904200" cy="102623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FA4342-8302-4CBA-A4E7-9A4E2FF70A78}">
      <dsp:nvSpPr>
        <dsp:cNvPr id="0" name=""/>
        <dsp:cNvSpPr/>
      </dsp:nvSpPr>
      <dsp:spPr>
        <a:xfrm rot="5400000">
          <a:off x="5240533" y="-2109208"/>
          <a:ext cx="909816" cy="536041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rtl="0">
            <a:lnSpc>
              <a:spcPct val="90000"/>
            </a:lnSpc>
            <a:spcBef>
              <a:spcPct val="0"/>
            </a:spcBef>
            <a:spcAft>
              <a:spcPct val="15000"/>
            </a:spcAft>
            <a:buChar char="•"/>
          </a:pPr>
          <a:r>
            <a:rPr lang="en-US" sz="2500" kern="1200" dirty="0"/>
            <a:t>What is the effect on firm value of a new strategy?</a:t>
          </a:r>
        </a:p>
      </dsp:txBody>
      <dsp:txXfrm rot="-5400000">
        <a:off x="3015233" y="160506"/>
        <a:ext cx="5316002" cy="820988"/>
      </dsp:txXfrm>
    </dsp:sp>
    <dsp:sp modelId="{E61D1583-03CC-419E-BC0B-9B4F6F974402}">
      <dsp:nvSpPr>
        <dsp:cNvPr id="0" name=""/>
        <dsp:cNvSpPr/>
      </dsp:nvSpPr>
      <dsp:spPr>
        <a:xfrm>
          <a:off x="0" y="2364"/>
          <a:ext cx="3015234" cy="11372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rtl="0">
            <a:lnSpc>
              <a:spcPct val="90000"/>
            </a:lnSpc>
            <a:spcBef>
              <a:spcPct val="0"/>
            </a:spcBef>
            <a:spcAft>
              <a:spcPct val="35000"/>
            </a:spcAft>
            <a:buNone/>
          </a:pPr>
          <a:r>
            <a:rPr lang="en-US" sz="2200" b="1" kern="1200" dirty="0"/>
            <a:t>Evaluating Business Strategies</a:t>
          </a:r>
          <a:endParaRPr lang="en-US" sz="2200" kern="1200" dirty="0"/>
        </a:p>
      </dsp:txBody>
      <dsp:txXfrm>
        <a:off x="55517" y="57881"/>
        <a:ext cx="2904200" cy="1026236"/>
      </dsp:txXfrm>
    </dsp:sp>
    <dsp:sp modelId="{83293548-DC88-4925-A73F-59494AF9290D}">
      <dsp:nvSpPr>
        <dsp:cNvPr id="0" name=""/>
        <dsp:cNvSpPr/>
      </dsp:nvSpPr>
      <dsp:spPr>
        <a:xfrm rot="5400000">
          <a:off x="5240533" y="-915074"/>
          <a:ext cx="909816" cy="536041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rtl="0">
            <a:lnSpc>
              <a:spcPct val="90000"/>
            </a:lnSpc>
            <a:spcBef>
              <a:spcPct val="0"/>
            </a:spcBef>
            <a:spcAft>
              <a:spcPct val="15000"/>
            </a:spcAft>
            <a:buChar char="•"/>
          </a:pPr>
          <a:r>
            <a:rPr lang="en-US" sz="2500" kern="1200" dirty="0"/>
            <a:t>How is firm value being affected? </a:t>
          </a:r>
        </a:p>
      </dsp:txBody>
      <dsp:txXfrm rot="-5400000">
        <a:off x="3015233" y="1354640"/>
        <a:ext cx="5316002" cy="820988"/>
      </dsp:txXfrm>
    </dsp:sp>
    <dsp:sp modelId="{46024308-F576-435C-928F-0A4F62887542}">
      <dsp:nvSpPr>
        <dsp:cNvPr id="0" name=""/>
        <dsp:cNvSpPr/>
      </dsp:nvSpPr>
      <dsp:spPr>
        <a:xfrm>
          <a:off x="0" y="1196498"/>
          <a:ext cx="3015234" cy="11372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rtl="0">
            <a:lnSpc>
              <a:spcPct val="90000"/>
            </a:lnSpc>
            <a:spcBef>
              <a:spcPct val="0"/>
            </a:spcBef>
            <a:spcAft>
              <a:spcPct val="35000"/>
            </a:spcAft>
            <a:buNone/>
          </a:pPr>
          <a:r>
            <a:rPr lang="en-US" sz="2200" b="1" kern="1200" dirty="0"/>
            <a:t>Communicating with Analysts and Shareholders</a:t>
          </a:r>
          <a:endParaRPr lang="en-US" sz="2200" kern="1200" dirty="0"/>
        </a:p>
      </dsp:txBody>
      <dsp:txXfrm>
        <a:off x="55517" y="1252015"/>
        <a:ext cx="2904200" cy="1026236"/>
      </dsp:txXfrm>
    </dsp:sp>
    <dsp:sp modelId="{DDB3B58B-C7D4-42DE-BEC4-F7F962341426}">
      <dsp:nvSpPr>
        <dsp:cNvPr id="0" name=""/>
        <dsp:cNvSpPr/>
      </dsp:nvSpPr>
      <dsp:spPr>
        <a:xfrm rot="5400000">
          <a:off x="5240533" y="279058"/>
          <a:ext cx="909816" cy="536041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rtl="0">
            <a:lnSpc>
              <a:spcPct val="90000"/>
            </a:lnSpc>
            <a:spcBef>
              <a:spcPct val="0"/>
            </a:spcBef>
            <a:spcAft>
              <a:spcPct val="15000"/>
            </a:spcAft>
            <a:buChar char="•"/>
          </a:pPr>
          <a:r>
            <a:rPr lang="en-US" sz="2500" kern="1200" dirty="0"/>
            <a:t>What is the value of a private firm?</a:t>
          </a:r>
        </a:p>
      </dsp:txBody>
      <dsp:txXfrm rot="-5400000">
        <a:off x="3015233" y="2548772"/>
        <a:ext cx="5316002" cy="820988"/>
      </dsp:txXfrm>
    </dsp:sp>
    <dsp:sp modelId="{99DBD55E-AD4F-4AD2-BC88-DED8D109392D}">
      <dsp:nvSpPr>
        <dsp:cNvPr id="0" name=""/>
        <dsp:cNvSpPr/>
      </dsp:nvSpPr>
      <dsp:spPr>
        <a:xfrm>
          <a:off x="0" y="2390631"/>
          <a:ext cx="3015234" cy="11372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rtl="0">
            <a:lnSpc>
              <a:spcPct val="90000"/>
            </a:lnSpc>
            <a:spcBef>
              <a:spcPct val="0"/>
            </a:spcBef>
            <a:spcAft>
              <a:spcPct val="35000"/>
            </a:spcAft>
            <a:buNone/>
          </a:pPr>
          <a:r>
            <a:rPr lang="en-US" sz="2200" b="1" kern="1200" dirty="0"/>
            <a:t>Appraising Private Businesses</a:t>
          </a:r>
          <a:endParaRPr lang="en-US" sz="2200" kern="1200" dirty="0"/>
        </a:p>
      </dsp:txBody>
      <dsp:txXfrm>
        <a:off x="55517" y="2446148"/>
        <a:ext cx="2904200" cy="1026236"/>
      </dsp:txXfrm>
    </dsp:sp>
    <dsp:sp modelId="{5CE2EFF6-863B-494A-BA21-0AD93021B010}">
      <dsp:nvSpPr>
        <dsp:cNvPr id="0" name=""/>
        <dsp:cNvSpPr/>
      </dsp:nvSpPr>
      <dsp:spPr>
        <a:xfrm rot="5400000">
          <a:off x="5240533" y="1473192"/>
          <a:ext cx="909816" cy="536041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rtl="0">
            <a:lnSpc>
              <a:spcPct val="90000"/>
            </a:lnSpc>
            <a:spcBef>
              <a:spcPct val="0"/>
            </a:spcBef>
            <a:spcAft>
              <a:spcPct val="15000"/>
            </a:spcAft>
            <a:buChar char="•"/>
          </a:pPr>
          <a:r>
            <a:rPr lang="en-US" sz="2500" kern="1200" dirty="0"/>
            <a:t>What is the value of equity compensation?</a:t>
          </a:r>
        </a:p>
      </dsp:txBody>
      <dsp:txXfrm rot="-5400000">
        <a:off x="3015233" y="3742906"/>
        <a:ext cx="5316002" cy="820988"/>
      </dsp:txXfrm>
    </dsp:sp>
    <dsp:sp modelId="{724A5113-BDF4-436A-BC9C-A95F7C2EA0D5}">
      <dsp:nvSpPr>
        <dsp:cNvPr id="0" name=""/>
        <dsp:cNvSpPr/>
      </dsp:nvSpPr>
      <dsp:spPr>
        <a:xfrm>
          <a:off x="0" y="3584765"/>
          <a:ext cx="3015234" cy="11372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rtl="0">
            <a:lnSpc>
              <a:spcPct val="90000"/>
            </a:lnSpc>
            <a:spcBef>
              <a:spcPct val="0"/>
            </a:spcBef>
            <a:spcAft>
              <a:spcPct val="35000"/>
            </a:spcAft>
            <a:buNone/>
          </a:pPr>
          <a:r>
            <a:rPr lang="en-US" sz="2200" b="1" kern="1200" dirty="0"/>
            <a:t>Compensation</a:t>
          </a:r>
          <a:endParaRPr lang="en-US" sz="2200" kern="1200" dirty="0"/>
        </a:p>
      </dsp:txBody>
      <dsp:txXfrm>
        <a:off x="55517" y="3640282"/>
        <a:ext cx="2904200" cy="102623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735995-6004-4F64-B503-F2946AE54725}">
      <dsp:nvSpPr>
        <dsp:cNvPr id="0" name=""/>
        <dsp:cNvSpPr/>
      </dsp:nvSpPr>
      <dsp:spPr>
        <a:xfrm>
          <a:off x="0" y="3843104"/>
          <a:ext cx="8458200" cy="1261392"/>
        </a:xfrm>
        <a:prstGeom prst="rect">
          <a:avLst/>
        </a:prstGeom>
        <a:solidFill>
          <a:schemeClr val="accent1"/>
        </a:solidFill>
        <a:ln w="12700" cap="flat" cmpd="sng" algn="ctr">
          <a:solidFill>
            <a:schemeClr val="accent1">
              <a:shade val="50000"/>
            </a:schemeClr>
          </a:solidFill>
          <a:prstDash val="solid"/>
          <a:miter lim="800000"/>
        </a:ln>
        <a:effectLst/>
        <a:scene3d>
          <a:camera prst="orthographicFront">
            <a:rot lat="0" lon="0" rev="0"/>
          </a:camera>
          <a:lightRig rig="contrasting" dir="t">
            <a:rot lat="0" lon="0" rev="1200000"/>
          </a:lightRig>
        </a:scene3d>
        <a:sp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3. Selecting the Appropriate Valuation Model</a:t>
          </a:r>
        </a:p>
      </dsp:txBody>
      <dsp:txXfrm>
        <a:off x="0" y="3843104"/>
        <a:ext cx="8458200" cy="681152"/>
      </dsp:txXfrm>
    </dsp:sp>
    <dsp:sp modelId="{E92558D3-C7D9-47F7-8E48-6B2DE60C367E}">
      <dsp:nvSpPr>
        <dsp:cNvPr id="0" name=""/>
        <dsp:cNvSpPr/>
      </dsp:nvSpPr>
      <dsp:spPr>
        <a:xfrm>
          <a:off x="0" y="4525159"/>
          <a:ext cx="8458200" cy="580240"/>
        </a:xfrm>
        <a:prstGeom prst="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B w="165100" h="254000"/>
        </a:sp3d>
      </dsp:spPr>
      <dsp:style>
        <a:lnRef idx="0">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en-US" sz="2200" kern="1200" dirty="0"/>
            <a:t>Base selection on company characteristics</a:t>
          </a:r>
        </a:p>
      </dsp:txBody>
      <dsp:txXfrm>
        <a:off x="0" y="4525159"/>
        <a:ext cx="8458200" cy="580240"/>
      </dsp:txXfrm>
    </dsp:sp>
    <dsp:sp modelId="{0E3DB588-07C8-42D6-BD35-E7039F8CCE50}">
      <dsp:nvSpPr>
        <dsp:cNvPr id="0" name=""/>
        <dsp:cNvSpPr/>
      </dsp:nvSpPr>
      <dsp:spPr>
        <a:xfrm rot="10800000">
          <a:off x="0" y="1922003"/>
          <a:ext cx="8458200" cy="1940022"/>
        </a:xfrm>
        <a:prstGeom prst="upArrowCallout">
          <a:avLst/>
        </a:prstGeom>
        <a:solidFill>
          <a:schemeClr val="accent1"/>
        </a:solidFill>
        <a:ln w="12700" cap="flat" cmpd="sng" algn="ctr">
          <a:solidFill>
            <a:schemeClr val="accent1">
              <a:shade val="50000"/>
            </a:schemeClr>
          </a:solidFill>
          <a:prstDash val="solid"/>
          <a:miter lim="800000"/>
        </a:ln>
        <a:effectLst/>
        <a:scene3d>
          <a:camera prst="orthographicFront">
            <a:rot lat="0" lon="0" rev="0"/>
          </a:camera>
          <a:lightRig rig="contrasting" dir="t">
            <a:rot lat="0" lon="0" rev="1200000"/>
          </a:lightRig>
        </a:scene3d>
        <a:sp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2. Forecasting Company Performance</a:t>
          </a:r>
          <a:endParaRPr lang="en-US" sz="1400" kern="1200" dirty="0"/>
        </a:p>
      </dsp:txBody>
      <dsp:txXfrm rot="-10800000">
        <a:off x="0" y="1922003"/>
        <a:ext cx="8458200" cy="680947"/>
      </dsp:txXfrm>
    </dsp:sp>
    <dsp:sp modelId="{E31784DD-E0A5-483D-899A-F795F0D186B6}">
      <dsp:nvSpPr>
        <dsp:cNvPr id="0" name=""/>
        <dsp:cNvSpPr/>
      </dsp:nvSpPr>
      <dsp:spPr>
        <a:xfrm>
          <a:off x="0" y="2602951"/>
          <a:ext cx="8458200" cy="580066"/>
        </a:xfrm>
        <a:prstGeom prst="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B w="165100" h="254000"/>
        </a:sp3d>
      </dsp:spPr>
      <dsp:style>
        <a:lnRef idx="0">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en-US" sz="2200" kern="1200" dirty="0"/>
            <a:t>Forecast sales, earnings, dividends, and financial position</a:t>
          </a:r>
        </a:p>
      </dsp:txBody>
      <dsp:txXfrm>
        <a:off x="0" y="2602951"/>
        <a:ext cx="8458200" cy="580066"/>
      </dsp:txXfrm>
    </dsp:sp>
    <dsp:sp modelId="{BBC4CB5A-41E1-4EE0-9D0E-FC9DE1F1C14C}">
      <dsp:nvSpPr>
        <dsp:cNvPr id="0" name=""/>
        <dsp:cNvSpPr/>
      </dsp:nvSpPr>
      <dsp:spPr>
        <a:xfrm rot="10800000">
          <a:off x="0" y="902"/>
          <a:ext cx="8458200" cy="1940022"/>
        </a:xfrm>
        <a:prstGeom prst="upArrowCallout">
          <a:avLst/>
        </a:prstGeom>
        <a:solidFill>
          <a:schemeClr val="accent1"/>
        </a:solidFill>
        <a:ln w="12700" cap="flat" cmpd="sng" algn="ctr">
          <a:solidFill>
            <a:schemeClr val="accent1">
              <a:shade val="50000"/>
            </a:schemeClr>
          </a:solidFill>
          <a:prstDash val="solid"/>
          <a:miter lim="800000"/>
        </a:ln>
        <a:effectLst/>
        <a:scene3d>
          <a:camera prst="orthographicFront">
            <a:rot lat="0" lon="0" rev="0"/>
          </a:camera>
          <a:lightRig rig="contrasting" dir="t">
            <a:rot lat="0" lon="0" rev="1200000"/>
          </a:lightRig>
        </a:scene3d>
        <a:sp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1. Understanding the Business</a:t>
          </a:r>
        </a:p>
      </dsp:txBody>
      <dsp:txXfrm rot="-10800000">
        <a:off x="0" y="902"/>
        <a:ext cx="8458200" cy="680947"/>
      </dsp:txXfrm>
    </dsp:sp>
    <dsp:sp modelId="{C00F2BA1-6BFD-404C-883A-7D95C2017080}">
      <dsp:nvSpPr>
        <dsp:cNvPr id="0" name=""/>
        <dsp:cNvSpPr/>
      </dsp:nvSpPr>
      <dsp:spPr>
        <a:xfrm>
          <a:off x="0" y="681850"/>
          <a:ext cx="4229099" cy="580066"/>
        </a:xfrm>
        <a:prstGeom prst="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B w="165100" h="254000"/>
        </a:sp3d>
      </dsp:spPr>
      <dsp:style>
        <a:lnRef idx="0">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en-US" sz="2200" kern="1200" dirty="0"/>
            <a:t>Industry and competitive analysis</a:t>
          </a:r>
        </a:p>
      </dsp:txBody>
      <dsp:txXfrm>
        <a:off x="0" y="681850"/>
        <a:ext cx="4229099" cy="580066"/>
      </dsp:txXfrm>
    </dsp:sp>
    <dsp:sp modelId="{A85F5C98-CAE6-43F0-A18A-DDCAD7A98A03}">
      <dsp:nvSpPr>
        <dsp:cNvPr id="0" name=""/>
        <dsp:cNvSpPr/>
      </dsp:nvSpPr>
      <dsp:spPr>
        <a:xfrm>
          <a:off x="4229100" y="681850"/>
          <a:ext cx="4229099" cy="580066"/>
        </a:xfrm>
        <a:prstGeom prst="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B w="165100" h="254000"/>
        </a:sp3d>
      </dsp:spPr>
      <dsp:style>
        <a:lnRef idx="0">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en-US" sz="2200" kern="1200" dirty="0"/>
            <a:t>Financial statement analysis</a:t>
          </a:r>
        </a:p>
      </dsp:txBody>
      <dsp:txXfrm>
        <a:off x="4229100" y="681850"/>
        <a:ext cx="4229099" cy="58006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C84C36-0C54-46AC-8AB7-BE1FEDDB0A82}">
      <dsp:nvSpPr>
        <dsp:cNvPr id="0" name=""/>
        <dsp:cNvSpPr/>
      </dsp:nvSpPr>
      <dsp:spPr>
        <a:xfrm>
          <a:off x="0" y="2437509"/>
          <a:ext cx="8458200" cy="1599269"/>
        </a:xfrm>
        <a:prstGeom prst="rect">
          <a:avLst/>
        </a:prstGeom>
        <a:solidFill>
          <a:schemeClr val="accent1"/>
        </a:solidFill>
        <a:ln w="12700" cap="flat" cmpd="sng" algn="ctr">
          <a:solidFill>
            <a:schemeClr val="accent1">
              <a:shade val="50000"/>
            </a:schemeClr>
          </a:solidFill>
          <a:prstDash val="solid"/>
          <a:miter lim="800000"/>
        </a:ln>
        <a:effectLst/>
        <a:scene3d>
          <a:camera prst="orthographicFront">
            <a:rot lat="0" lon="0" rev="0"/>
          </a:camera>
          <a:lightRig rig="contrasting" dir="t">
            <a:rot lat="0" lon="0" rev="1200000"/>
          </a:lightRig>
        </a:scene3d>
        <a:sp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5. Applying the Valuation Conclusions</a:t>
          </a:r>
        </a:p>
      </dsp:txBody>
      <dsp:txXfrm>
        <a:off x="0" y="2437509"/>
        <a:ext cx="8458200" cy="863605"/>
      </dsp:txXfrm>
    </dsp:sp>
    <dsp:sp modelId="{EB1E65E2-ED79-4EC0-8A33-302CF379EAD0}">
      <dsp:nvSpPr>
        <dsp:cNvPr id="0" name=""/>
        <dsp:cNvSpPr/>
      </dsp:nvSpPr>
      <dsp:spPr>
        <a:xfrm>
          <a:off x="0" y="3302935"/>
          <a:ext cx="2816646" cy="735664"/>
        </a:xfrm>
        <a:prstGeom prst="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B w="165100" h="254000"/>
        </a:sp3d>
      </dsp:spPr>
      <dsp:style>
        <a:lnRef idx="0">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a:lnSpc>
              <a:spcPct val="90000"/>
            </a:lnSpc>
            <a:spcBef>
              <a:spcPct val="0"/>
            </a:spcBef>
            <a:spcAft>
              <a:spcPct val="35000"/>
            </a:spcAft>
            <a:buNone/>
          </a:pPr>
          <a:r>
            <a:rPr lang="en-US" sz="2400" kern="1200" dirty="0"/>
            <a:t>Investment recommendations</a:t>
          </a:r>
        </a:p>
      </dsp:txBody>
      <dsp:txXfrm>
        <a:off x="0" y="3302935"/>
        <a:ext cx="2816646" cy="735664"/>
      </dsp:txXfrm>
    </dsp:sp>
    <dsp:sp modelId="{95B3B179-59E7-4928-A7D9-07D020F0443B}">
      <dsp:nvSpPr>
        <dsp:cNvPr id="0" name=""/>
        <dsp:cNvSpPr/>
      </dsp:nvSpPr>
      <dsp:spPr>
        <a:xfrm>
          <a:off x="2819396" y="3302935"/>
          <a:ext cx="2816646" cy="735664"/>
        </a:xfrm>
        <a:prstGeom prst="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B w="165100" h="254000"/>
        </a:sp3d>
      </dsp:spPr>
      <dsp:style>
        <a:lnRef idx="0">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a:lnSpc>
              <a:spcPct val="90000"/>
            </a:lnSpc>
            <a:spcBef>
              <a:spcPct val="0"/>
            </a:spcBef>
            <a:spcAft>
              <a:spcPct val="35000"/>
            </a:spcAft>
            <a:buNone/>
          </a:pPr>
          <a:r>
            <a:rPr lang="en-US" sz="2400" kern="1200" dirty="0"/>
            <a:t>Valuation opinions</a:t>
          </a:r>
        </a:p>
      </dsp:txBody>
      <dsp:txXfrm>
        <a:off x="2819396" y="3302935"/>
        <a:ext cx="2816646" cy="735664"/>
      </dsp:txXfrm>
    </dsp:sp>
    <dsp:sp modelId="{FA6F77DC-89F4-4F09-8182-1BEF0A481F3F}">
      <dsp:nvSpPr>
        <dsp:cNvPr id="0" name=""/>
        <dsp:cNvSpPr/>
      </dsp:nvSpPr>
      <dsp:spPr>
        <a:xfrm>
          <a:off x="5638803" y="3302935"/>
          <a:ext cx="2816646" cy="735664"/>
        </a:xfrm>
        <a:prstGeom prst="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B w="165100" h="254000"/>
        </a:sp3d>
      </dsp:spPr>
      <dsp:style>
        <a:lnRef idx="0">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a:lnSpc>
              <a:spcPct val="90000"/>
            </a:lnSpc>
            <a:spcBef>
              <a:spcPct val="0"/>
            </a:spcBef>
            <a:spcAft>
              <a:spcPct val="35000"/>
            </a:spcAft>
            <a:buNone/>
          </a:pPr>
          <a:r>
            <a:rPr lang="en-US" sz="2400" kern="1200" dirty="0"/>
            <a:t>Strategic decisions</a:t>
          </a:r>
        </a:p>
      </dsp:txBody>
      <dsp:txXfrm>
        <a:off x="5638803" y="3302935"/>
        <a:ext cx="2816646" cy="735664"/>
      </dsp:txXfrm>
    </dsp:sp>
    <dsp:sp modelId="{0E7D3F15-7727-436D-A845-2C2D519796DE}">
      <dsp:nvSpPr>
        <dsp:cNvPr id="0" name=""/>
        <dsp:cNvSpPr/>
      </dsp:nvSpPr>
      <dsp:spPr>
        <a:xfrm rot="10800000">
          <a:off x="0" y="1821"/>
          <a:ext cx="8458200" cy="2459676"/>
        </a:xfrm>
        <a:prstGeom prst="upArrowCallout">
          <a:avLst/>
        </a:prstGeom>
        <a:solidFill>
          <a:schemeClr val="accent1"/>
        </a:solidFill>
        <a:ln w="12700" cap="flat" cmpd="sng" algn="ctr">
          <a:solidFill>
            <a:schemeClr val="accent1">
              <a:shade val="50000"/>
            </a:schemeClr>
          </a:solidFill>
          <a:prstDash val="solid"/>
          <a:miter lim="800000"/>
        </a:ln>
        <a:effectLst/>
        <a:scene3d>
          <a:camera prst="orthographicFront">
            <a:rot lat="0" lon="0" rev="0"/>
          </a:camera>
          <a:lightRig rig="contrasting" dir="t">
            <a:rot lat="0" lon="0" rev="1200000"/>
          </a:lightRig>
        </a:scene3d>
        <a:sp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4. Using Forecasts in a Valuation</a:t>
          </a:r>
        </a:p>
      </dsp:txBody>
      <dsp:txXfrm rot="-10800000">
        <a:off x="0" y="1821"/>
        <a:ext cx="8458200" cy="863346"/>
      </dsp:txXfrm>
    </dsp:sp>
    <dsp:sp modelId="{7A7B6F3F-A0ED-4389-9B64-7F1074EB93DC}">
      <dsp:nvSpPr>
        <dsp:cNvPr id="0" name=""/>
        <dsp:cNvSpPr/>
      </dsp:nvSpPr>
      <dsp:spPr>
        <a:xfrm>
          <a:off x="0" y="865167"/>
          <a:ext cx="8458200" cy="735443"/>
        </a:xfrm>
        <a:prstGeom prst="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B w="165100" h="254000"/>
        </a:sp3d>
      </dsp:spPr>
      <dsp:style>
        <a:lnRef idx="0">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a:lnSpc>
              <a:spcPct val="90000"/>
            </a:lnSpc>
            <a:spcBef>
              <a:spcPct val="0"/>
            </a:spcBef>
            <a:spcAft>
              <a:spcPct val="35000"/>
            </a:spcAft>
            <a:buNone/>
          </a:pPr>
          <a:r>
            <a:rPr lang="en-US" sz="2400" kern="1200" dirty="0"/>
            <a:t>Use judgment in valuation application</a:t>
          </a:r>
        </a:p>
      </dsp:txBody>
      <dsp:txXfrm>
        <a:off x="0" y="865167"/>
        <a:ext cx="8458200" cy="73544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3DE8A7-7D41-438A-976D-4741EC2CAB6E}">
      <dsp:nvSpPr>
        <dsp:cNvPr id="0" name=""/>
        <dsp:cNvSpPr/>
      </dsp:nvSpPr>
      <dsp:spPr>
        <a:xfrm>
          <a:off x="3584823" y="1679823"/>
          <a:ext cx="1288553" cy="1288553"/>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Rivalry</a:t>
          </a:r>
        </a:p>
      </dsp:txBody>
      <dsp:txXfrm>
        <a:off x="3773527" y="1868527"/>
        <a:ext cx="911145" cy="911145"/>
      </dsp:txXfrm>
    </dsp:sp>
    <dsp:sp modelId="{B05E3318-A546-4CD4-9AC3-FD48E97D7953}">
      <dsp:nvSpPr>
        <dsp:cNvPr id="0" name=""/>
        <dsp:cNvSpPr/>
      </dsp:nvSpPr>
      <dsp:spPr>
        <a:xfrm rot="16200000">
          <a:off x="4035026" y="1472038"/>
          <a:ext cx="388147" cy="27421"/>
        </a:xfrm>
        <a:custGeom>
          <a:avLst/>
          <a:gdLst/>
          <a:ahLst/>
          <a:cxnLst/>
          <a:rect l="0" t="0" r="0" b="0"/>
          <a:pathLst>
            <a:path>
              <a:moveTo>
                <a:pt x="0" y="13710"/>
              </a:moveTo>
              <a:lnTo>
                <a:pt x="388147" y="1371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219396" y="1476045"/>
        <a:ext cx="19407" cy="19407"/>
      </dsp:txXfrm>
    </dsp:sp>
    <dsp:sp modelId="{5C62399F-AD8B-41B2-9F6D-3E7A58C73240}">
      <dsp:nvSpPr>
        <dsp:cNvPr id="0" name=""/>
        <dsp:cNvSpPr/>
      </dsp:nvSpPr>
      <dsp:spPr>
        <a:xfrm>
          <a:off x="3584823" y="3121"/>
          <a:ext cx="1288553" cy="1288553"/>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New Entrants</a:t>
          </a:r>
        </a:p>
      </dsp:txBody>
      <dsp:txXfrm>
        <a:off x="3773527" y="191825"/>
        <a:ext cx="911145" cy="911145"/>
      </dsp:txXfrm>
    </dsp:sp>
    <dsp:sp modelId="{37A0C96C-A451-472F-9F6B-5CF6560EEBF6}">
      <dsp:nvSpPr>
        <dsp:cNvPr id="0" name=""/>
        <dsp:cNvSpPr/>
      </dsp:nvSpPr>
      <dsp:spPr>
        <a:xfrm>
          <a:off x="4873376" y="2310389"/>
          <a:ext cx="388147" cy="27421"/>
        </a:xfrm>
        <a:custGeom>
          <a:avLst/>
          <a:gdLst/>
          <a:ahLst/>
          <a:cxnLst/>
          <a:rect l="0" t="0" r="0" b="0"/>
          <a:pathLst>
            <a:path>
              <a:moveTo>
                <a:pt x="0" y="13710"/>
              </a:moveTo>
              <a:lnTo>
                <a:pt x="388147" y="1371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57747" y="2314396"/>
        <a:ext cx="19407" cy="19407"/>
      </dsp:txXfrm>
    </dsp:sp>
    <dsp:sp modelId="{EDE810B1-E6EE-4745-A7FD-698F1FA4B5F7}">
      <dsp:nvSpPr>
        <dsp:cNvPr id="0" name=""/>
        <dsp:cNvSpPr/>
      </dsp:nvSpPr>
      <dsp:spPr>
        <a:xfrm>
          <a:off x="5261524" y="1679823"/>
          <a:ext cx="1288553" cy="1288553"/>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Buyer Power</a:t>
          </a:r>
        </a:p>
      </dsp:txBody>
      <dsp:txXfrm>
        <a:off x="5450228" y="1868527"/>
        <a:ext cx="911145" cy="911145"/>
      </dsp:txXfrm>
    </dsp:sp>
    <dsp:sp modelId="{35DD7D3C-3D28-4367-9EAB-37BEDE0189EA}">
      <dsp:nvSpPr>
        <dsp:cNvPr id="0" name=""/>
        <dsp:cNvSpPr/>
      </dsp:nvSpPr>
      <dsp:spPr>
        <a:xfrm rot="5400000">
          <a:off x="4035026" y="3148739"/>
          <a:ext cx="388147" cy="27421"/>
        </a:xfrm>
        <a:custGeom>
          <a:avLst/>
          <a:gdLst/>
          <a:ahLst/>
          <a:cxnLst/>
          <a:rect l="0" t="0" r="0" b="0"/>
          <a:pathLst>
            <a:path>
              <a:moveTo>
                <a:pt x="0" y="13710"/>
              </a:moveTo>
              <a:lnTo>
                <a:pt x="388147" y="1371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219396" y="3152747"/>
        <a:ext cx="19407" cy="19407"/>
      </dsp:txXfrm>
    </dsp:sp>
    <dsp:sp modelId="{3985A1B3-9F59-4B3D-B5A7-1D43E5780591}">
      <dsp:nvSpPr>
        <dsp:cNvPr id="0" name=""/>
        <dsp:cNvSpPr/>
      </dsp:nvSpPr>
      <dsp:spPr>
        <a:xfrm>
          <a:off x="3584823" y="3356524"/>
          <a:ext cx="1288553" cy="1288553"/>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t>Substitutes</a:t>
          </a:r>
          <a:endParaRPr lang="en-US" sz="1500" kern="1200" dirty="0"/>
        </a:p>
      </dsp:txBody>
      <dsp:txXfrm>
        <a:off x="3773527" y="3545228"/>
        <a:ext cx="911145" cy="911145"/>
      </dsp:txXfrm>
    </dsp:sp>
    <dsp:sp modelId="{D9EC7CBF-C54E-4D7F-80B2-457BE7CED363}">
      <dsp:nvSpPr>
        <dsp:cNvPr id="0" name=""/>
        <dsp:cNvSpPr/>
      </dsp:nvSpPr>
      <dsp:spPr>
        <a:xfrm rot="10800000">
          <a:off x="3196675" y="2310389"/>
          <a:ext cx="388147" cy="27421"/>
        </a:xfrm>
        <a:custGeom>
          <a:avLst/>
          <a:gdLst/>
          <a:ahLst/>
          <a:cxnLst/>
          <a:rect l="0" t="0" r="0" b="0"/>
          <a:pathLst>
            <a:path>
              <a:moveTo>
                <a:pt x="0" y="13710"/>
              </a:moveTo>
              <a:lnTo>
                <a:pt x="388147" y="1371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3381045" y="2314396"/>
        <a:ext cx="19407" cy="19407"/>
      </dsp:txXfrm>
    </dsp:sp>
    <dsp:sp modelId="{6EBD24AE-01A6-4D22-AAE7-AB1BF0B702FB}">
      <dsp:nvSpPr>
        <dsp:cNvPr id="0" name=""/>
        <dsp:cNvSpPr/>
      </dsp:nvSpPr>
      <dsp:spPr>
        <a:xfrm>
          <a:off x="1908121" y="1679823"/>
          <a:ext cx="1288553" cy="1288553"/>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Supplier Power</a:t>
          </a:r>
        </a:p>
      </dsp:txBody>
      <dsp:txXfrm>
        <a:off x="2096825" y="1868527"/>
        <a:ext cx="911145" cy="91114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5F1570-0655-4A70-B341-2B69B84461A9}">
      <dsp:nvSpPr>
        <dsp:cNvPr id="0" name=""/>
        <dsp:cNvSpPr/>
      </dsp:nvSpPr>
      <dsp:spPr>
        <a:xfrm>
          <a:off x="2171700" y="0"/>
          <a:ext cx="4114800" cy="4114800"/>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FC60E0-4E20-43FC-9973-F054A724FDBB}">
      <dsp:nvSpPr>
        <dsp:cNvPr id="0" name=""/>
        <dsp:cNvSpPr/>
      </dsp:nvSpPr>
      <dsp:spPr>
        <a:xfrm>
          <a:off x="2439162" y="267462"/>
          <a:ext cx="1645920" cy="1645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baseline="0" dirty="0"/>
            <a:t>Cost Leadership</a:t>
          </a:r>
          <a:endParaRPr lang="en-US" sz="1700" kern="1200" dirty="0"/>
        </a:p>
      </dsp:txBody>
      <dsp:txXfrm>
        <a:off x="2519509" y="347809"/>
        <a:ext cx="1485226" cy="1485226"/>
      </dsp:txXfrm>
    </dsp:sp>
    <dsp:sp modelId="{EC3673F0-2ABA-471C-A025-97657A903758}">
      <dsp:nvSpPr>
        <dsp:cNvPr id="0" name=""/>
        <dsp:cNvSpPr/>
      </dsp:nvSpPr>
      <dsp:spPr>
        <a:xfrm>
          <a:off x="4373118" y="267462"/>
          <a:ext cx="1645920" cy="1645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Differentiation</a:t>
          </a:r>
          <a:endParaRPr lang="en-US" sz="1700" kern="1200" dirty="0"/>
        </a:p>
      </dsp:txBody>
      <dsp:txXfrm>
        <a:off x="4453465" y="347809"/>
        <a:ext cx="1485226" cy="1485226"/>
      </dsp:txXfrm>
    </dsp:sp>
    <dsp:sp modelId="{BFB46DA5-5EFB-48D7-9DA4-E8F25E09B5A0}">
      <dsp:nvSpPr>
        <dsp:cNvPr id="0" name=""/>
        <dsp:cNvSpPr/>
      </dsp:nvSpPr>
      <dsp:spPr>
        <a:xfrm>
          <a:off x="2439162" y="2201418"/>
          <a:ext cx="1645920" cy="1645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Cost      Focus</a:t>
          </a:r>
        </a:p>
      </dsp:txBody>
      <dsp:txXfrm>
        <a:off x="2519509" y="2281765"/>
        <a:ext cx="1485226" cy="1485226"/>
      </dsp:txXfrm>
    </dsp:sp>
    <dsp:sp modelId="{59A08932-5CE4-44B6-B4DB-AC31568FA1B2}">
      <dsp:nvSpPr>
        <dsp:cNvPr id="0" name=""/>
        <dsp:cNvSpPr/>
      </dsp:nvSpPr>
      <dsp:spPr>
        <a:xfrm>
          <a:off x="4373118" y="2201418"/>
          <a:ext cx="1645920" cy="1645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Differentiation Focus</a:t>
          </a:r>
        </a:p>
      </dsp:txBody>
      <dsp:txXfrm>
        <a:off x="4453465" y="2281765"/>
        <a:ext cx="1485226" cy="148522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74C80A-8BB5-49AB-B80E-218F5C31DBC1}">
      <dsp:nvSpPr>
        <dsp:cNvPr id="0" name=""/>
        <dsp:cNvSpPr/>
      </dsp:nvSpPr>
      <dsp:spPr>
        <a:xfrm>
          <a:off x="0" y="1372"/>
          <a:ext cx="8375650" cy="647595"/>
        </a:xfrm>
        <a:prstGeom prst="roundRect">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Non-Numeric Analysis</a:t>
          </a:r>
        </a:p>
      </dsp:txBody>
      <dsp:txXfrm>
        <a:off x="31613" y="32985"/>
        <a:ext cx="8312424" cy="584369"/>
      </dsp:txXfrm>
    </dsp:sp>
    <dsp:sp modelId="{4290C106-8AE4-4006-8D7F-A301EDC485DC}">
      <dsp:nvSpPr>
        <dsp:cNvPr id="0" name=""/>
        <dsp:cNvSpPr/>
      </dsp:nvSpPr>
      <dsp:spPr>
        <a:xfrm>
          <a:off x="0" y="648967"/>
          <a:ext cx="8375650" cy="447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927" tIns="34290" rIns="192024" bIns="34290" numCol="1" spcCol="1270" anchor="t" anchorCtr="0">
          <a:noAutofit/>
        </a:bodyPr>
        <a:lstStyle/>
        <a:p>
          <a:pPr marL="228600" lvl="1" indent="-228600" algn="l" defTabSz="933450">
            <a:lnSpc>
              <a:spcPct val="90000"/>
            </a:lnSpc>
            <a:spcBef>
              <a:spcPct val="0"/>
            </a:spcBef>
            <a:spcAft>
              <a:spcPct val="20000"/>
            </a:spcAft>
            <a:buChar char="•"/>
          </a:pPr>
          <a:endParaRPr lang="en-US" sz="2100" kern="1200" dirty="0">
            <a:solidFill>
              <a:schemeClr val="bg1"/>
            </a:solidFill>
          </a:endParaRPr>
        </a:p>
      </dsp:txBody>
      <dsp:txXfrm>
        <a:off x="0" y="648967"/>
        <a:ext cx="8375650" cy="447120"/>
      </dsp:txXfrm>
    </dsp:sp>
    <dsp:sp modelId="{5F5B3466-A26B-4136-86BB-F5F74EDF7B6E}">
      <dsp:nvSpPr>
        <dsp:cNvPr id="0" name=""/>
        <dsp:cNvSpPr/>
      </dsp:nvSpPr>
      <dsp:spPr>
        <a:xfrm>
          <a:off x="0" y="1096087"/>
          <a:ext cx="8375650" cy="647595"/>
        </a:xfrm>
        <a:prstGeom prst="roundRect">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Regression toward the Mean</a:t>
          </a:r>
        </a:p>
      </dsp:txBody>
      <dsp:txXfrm>
        <a:off x="31613" y="1127700"/>
        <a:ext cx="8312424" cy="584369"/>
      </dsp:txXfrm>
    </dsp:sp>
    <dsp:sp modelId="{C592CF08-6066-416C-A072-5AA4E7AF20D4}">
      <dsp:nvSpPr>
        <dsp:cNvPr id="0" name=""/>
        <dsp:cNvSpPr/>
      </dsp:nvSpPr>
      <dsp:spPr>
        <a:xfrm>
          <a:off x="0" y="1743682"/>
          <a:ext cx="8375650" cy="447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927" tIns="34290" rIns="192024" bIns="34290" numCol="1" spcCol="1270" anchor="t" anchorCtr="0">
          <a:noAutofit/>
        </a:bodyPr>
        <a:lstStyle/>
        <a:p>
          <a:pPr marL="228600" lvl="1" indent="-228600" algn="l" defTabSz="933450">
            <a:lnSpc>
              <a:spcPct val="90000"/>
            </a:lnSpc>
            <a:spcBef>
              <a:spcPct val="0"/>
            </a:spcBef>
            <a:spcAft>
              <a:spcPct val="20000"/>
            </a:spcAft>
            <a:buChar char="•"/>
          </a:pPr>
          <a:endParaRPr lang="en-US" sz="2100" kern="1200" dirty="0">
            <a:solidFill>
              <a:schemeClr val="bg1"/>
            </a:solidFill>
          </a:endParaRPr>
        </a:p>
      </dsp:txBody>
      <dsp:txXfrm>
        <a:off x="0" y="1743682"/>
        <a:ext cx="8375650" cy="447120"/>
      </dsp:txXfrm>
    </dsp:sp>
    <dsp:sp modelId="{F65428C5-F4A2-463E-84BB-1DDB896BB1DA}">
      <dsp:nvSpPr>
        <dsp:cNvPr id="0" name=""/>
        <dsp:cNvSpPr/>
      </dsp:nvSpPr>
      <dsp:spPr>
        <a:xfrm>
          <a:off x="0" y="2190802"/>
          <a:ext cx="8375650" cy="647595"/>
        </a:xfrm>
        <a:prstGeom prst="roundRect">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Mature Firms vs. Start-Ups</a:t>
          </a:r>
        </a:p>
      </dsp:txBody>
      <dsp:txXfrm>
        <a:off x="31613" y="2222415"/>
        <a:ext cx="8312424" cy="584369"/>
      </dsp:txXfrm>
    </dsp:sp>
    <dsp:sp modelId="{B5433B50-437B-4D07-8F53-C458D004E5F3}">
      <dsp:nvSpPr>
        <dsp:cNvPr id="0" name=""/>
        <dsp:cNvSpPr/>
      </dsp:nvSpPr>
      <dsp:spPr>
        <a:xfrm>
          <a:off x="0" y="2838397"/>
          <a:ext cx="8375650" cy="447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927" tIns="34290" rIns="192024" bIns="34290" numCol="1" spcCol="1270" anchor="t" anchorCtr="0">
          <a:noAutofit/>
        </a:bodyPr>
        <a:lstStyle/>
        <a:p>
          <a:pPr marL="228600" lvl="1" indent="-228600" algn="l" defTabSz="933450">
            <a:lnSpc>
              <a:spcPct val="90000"/>
            </a:lnSpc>
            <a:spcBef>
              <a:spcPct val="0"/>
            </a:spcBef>
            <a:spcAft>
              <a:spcPct val="20000"/>
            </a:spcAft>
            <a:buChar char="•"/>
          </a:pPr>
          <a:endParaRPr lang="en-US" sz="2100" kern="1200" dirty="0"/>
        </a:p>
      </dsp:txBody>
      <dsp:txXfrm>
        <a:off x="0" y="2838397"/>
        <a:ext cx="8375650" cy="447120"/>
      </dsp:txXfrm>
    </dsp:sp>
    <dsp:sp modelId="{51EA4020-1334-4DA1-8322-160B96F62844}">
      <dsp:nvSpPr>
        <dsp:cNvPr id="0" name=""/>
        <dsp:cNvSpPr/>
      </dsp:nvSpPr>
      <dsp:spPr>
        <a:xfrm>
          <a:off x="0" y="3285517"/>
          <a:ext cx="8375650" cy="647595"/>
        </a:xfrm>
        <a:prstGeom prst="roundRect">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Sources of Information</a:t>
          </a:r>
        </a:p>
      </dsp:txBody>
      <dsp:txXfrm>
        <a:off x="31613" y="3317130"/>
        <a:ext cx="8312424" cy="584369"/>
      </dsp:txXfrm>
    </dsp:sp>
    <dsp:sp modelId="{FC762AD9-D4F4-40DA-BE68-B4349436B04F}">
      <dsp:nvSpPr>
        <dsp:cNvPr id="0" name=""/>
        <dsp:cNvSpPr/>
      </dsp:nvSpPr>
      <dsp:spPr>
        <a:xfrm>
          <a:off x="0" y="3933112"/>
          <a:ext cx="8375650" cy="447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927" tIns="34290" rIns="192024" bIns="34290" numCol="1" spcCol="1270" anchor="t" anchorCtr="0">
          <a:noAutofit/>
        </a:bodyPr>
        <a:lstStyle/>
        <a:p>
          <a:pPr marL="228600" lvl="1" indent="-228600" algn="l" defTabSz="933450">
            <a:lnSpc>
              <a:spcPct val="90000"/>
            </a:lnSpc>
            <a:spcBef>
              <a:spcPct val="0"/>
            </a:spcBef>
            <a:spcAft>
              <a:spcPct val="20000"/>
            </a:spcAft>
            <a:buChar char="•"/>
          </a:pPr>
          <a:endParaRPr lang="en-US" sz="2100" kern="1200" dirty="0"/>
        </a:p>
      </dsp:txBody>
      <dsp:txXfrm>
        <a:off x="0" y="3933112"/>
        <a:ext cx="8375650" cy="447120"/>
      </dsp:txXfrm>
    </dsp:sp>
    <dsp:sp modelId="{749C11E2-80C4-4E10-890C-24461E69D045}">
      <dsp:nvSpPr>
        <dsp:cNvPr id="0" name=""/>
        <dsp:cNvSpPr/>
      </dsp:nvSpPr>
      <dsp:spPr>
        <a:xfrm>
          <a:off x="0" y="4380232"/>
          <a:ext cx="8375650" cy="647595"/>
        </a:xfrm>
        <a:prstGeom prst="roundRect">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Quality of Earnings</a:t>
          </a:r>
        </a:p>
      </dsp:txBody>
      <dsp:txXfrm>
        <a:off x="31613" y="4411845"/>
        <a:ext cx="8312424" cy="58436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BF7752-E861-4963-9718-CC89699F8485}">
      <dsp:nvSpPr>
        <dsp:cNvPr id="0" name=""/>
        <dsp:cNvSpPr/>
      </dsp:nvSpPr>
      <dsp:spPr>
        <a:xfrm>
          <a:off x="38" y="188593"/>
          <a:ext cx="3667534" cy="1467013"/>
        </a:xfrm>
        <a:prstGeom prst="rect">
          <a:avLst/>
        </a:prstGeom>
        <a:solidFill>
          <a:schemeClr val="accent1"/>
        </a:solidFill>
        <a:ln w="12700" cap="flat" cmpd="sng" algn="ctr">
          <a:solidFill>
            <a:schemeClr val="accent1">
              <a:shade val="50000"/>
            </a:schemeClr>
          </a:solidFill>
          <a:prstDash val="solid"/>
          <a:miter lim="800000"/>
        </a:ln>
        <a:effectLst/>
        <a:scene3d>
          <a:camera prst="orthographicFront">
            <a:rot lat="0" lon="0" rev="0"/>
          </a:camera>
          <a:lightRig rig="contrasting" dir="t">
            <a:rot lat="0" lon="0" rev="12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t>Absolute Valuation Models</a:t>
          </a:r>
        </a:p>
      </dsp:txBody>
      <dsp:txXfrm>
        <a:off x="38" y="188593"/>
        <a:ext cx="3667534" cy="1467013"/>
      </dsp:txXfrm>
    </dsp:sp>
    <dsp:sp modelId="{AA2E6262-3335-462E-8D2C-C4D15CB7898B}">
      <dsp:nvSpPr>
        <dsp:cNvPr id="0" name=""/>
        <dsp:cNvSpPr/>
      </dsp:nvSpPr>
      <dsp:spPr>
        <a:xfrm>
          <a:off x="38" y="1655606"/>
          <a:ext cx="3667534" cy="2854800"/>
        </a:xfrm>
        <a:prstGeom prst="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B w="165100" h="254000"/>
        </a:sp3d>
      </dsp:spPr>
      <dsp:style>
        <a:lnRef idx="0">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Present value models</a:t>
          </a:r>
        </a:p>
        <a:p>
          <a:pPr marL="342900" lvl="2" indent="-171450" algn="l" defTabSz="800100">
            <a:lnSpc>
              <a:spcPct val="90000"/>
            </a:lnSpc>
            <a:spcBef>
              <a:spcPct val="0"/>
            </a:spcBef>
            <a:spcAft>
              <a:spcPct val="15000"/>
            </a:spcAft>
            <a:buChar char="•"/>
          </a:pPr>
          <a:r>
            <a:rPr lang="en-US" sz="1800" kern="1200" dirty="0"/>
            <a:t>Dividend discount models</a:t>
          </a:r>
        </a:p>
        <a:p>
          <a:pPr marL="342900" lvl="2" indent="-171450" algn="l" defTabSz="800100">
            <a:lnSpc>
              <a:spcPct val="90000"/>
            </a:lnSpc>
            <a:spcBef>
              <a:spcPct val="0"/>
            </a:spcBef>
            <a:spcAft>
              <a:spcPct val="15000"/>
            </a:spcAft>
            <a:buChar char="•"/>
          </a:pPr>
          <a:r>
            <a:rPr lang="en-US" sz="1800" kern="1200" dirty="0"/>
            <a:t>Free cash flow to equity</a:t>
          </a:r>
        </a:p>
        <a:p>
          <a:pPr marL="342900" lvl="2" indent="-171450" algn="l" defTabSz="800100">
            <a:lnSpc>
              <a:spcPct val="90000"/>
            </a:lnSpc>
            <a:spcBef>
              <a:spcPct val="0"/>
            </a:spcBef>
            <a:spcAft>
              <a:spcPct val="15000"/>
            </a:spcAft>
            <a:buChar char="•"/>
          </a:pPr>
          <a:r>
            <a:rPr lang="en-US" sz="1800" kern="1200" dirty="0"/>
            <a:t>Free cash flow to the firm</a:t>
          </a:r>
        </a:p>
        <a:p>
          <a:pPr marL="342900" lvl="2" indent="-171450" algn="l" defTabSz="800100">
            <a:lnSpc>
              <a:spcPct val="90000"/>
            </a:lnSpc>
            <a:spcBef>
              <a:spcPct val="0"/>
            </a:spcBef>
            <a:spcAft>
              <a:spcPct val="15000"/>
            </a:spcAft>
            <a:buChar char="•"/>
          </a:pPr>
          <a:r>
            <a:rPr lang="en-US" sz="1800" kern="1200" dirty="0"/>
            <a:t>Residual income</a:t>
          </a:r>
        </a:p>
        <a:p>
          <a:pPr marL="171450" lvl="1" indent="-171450" algn="l" defTabSz="800100">
            <a:lnSpc>
              <a:spcPct val="90000"/>
            </a:lnSpc>
            <a:spcBef>
              <a:spcPct val="0"/>
            </a:spcBef>
            <a:spcAft>
              <a:spcPct val="15000"/>
            </a:spcAft>
            <a:buChar char="•"/>
          </a:pPr>
          <a:r>
            <a:rPr lang="en-US" sz="1800" kern="1200" dirty="0"/>
            <a:t>Asset-based models</a:t>
          </a:r>
        </a:p>
        <a:p>
          <a:pPr marL="342900" lvl="2" indent="-171450" algn="l" defTabSz="800100">
            <a:lnSpc>
              <a:spcPct val="90000"/>
            </a:lnSpc>
            <a:spcBef>
              <a:spcPct val="0"/>
            </a:spcBef>
            <a:spcAft>
              <a:spcPct val="15000"/>
            </a:spcAft>
            <a:buChar char="•"/>
          </a:pPr>
          <a:endParaRPr lang="en-US" sz="1800" kern="1200" dirty="0"/>
        </a:p>
        <a:p>
          <a:pPr marL="171450" lvl="1" indent="-171450" algn="l" defTabSz="800100">
            <a:lnSpc>
              <a:spcPct val="90000"/>
            </a:lnSpc>
            <a:spcBef>
              <a:spcPct val="0"/>
            </a:spcBef>
            <a:spcAft>
              <a:spcPct val="15000"/>
            </a:spcAft>
            <a:buChar char="•"/>
          </a:pPr>
          <a:endParaRPr lang="en-US" sz="1800" kern="1200" dirty="0"/>
        </a:p>
      </dsp:txBody>
      <dsp:txXfrm>
        <a:off x="38" y="1655606"/>
        <a:ext cx="3667534" cy="2854800"/>
      </dsp:txXfrm>
    </dsp:sp>
    <dsp:sp modelId="{CA2BB10F-85A5-460A-88A9-01EC5C2B13DE}">
      <dsp:nvSpPr>
        <dsp:cNvPr id="0" name=""/>
        <dsp:cNvSpPr/>
      </dsp:nvSpPr>
      <dsp:spPr>
        <a:xfrm>
          <a:off x="4181027" y="188593"/>
          <a:ext cx="3667534" cy="1467013"/>
        </a:xfrm>
        <a:prstGeom prst="rect">
          <a:avLst/>
        </a:prstGeom>
        <a:solidFill>
          <a:schemeClr val="accent1"/>
        </a:solidFill>
        <a:ln w="12700" cap="flat" cmpd="sng" algn="ctr">
          <a:solidFill>
            <a:schemeClr val="accent1">
              <a:shade val="50000"/>
            </a:schemeClr>
          </a:solidFill>
          <a:prstDash val="solid"/>
          <a:miter lim="800000"/>
        </a:ln>
        <a:effectLst/>
        <a:scene3d>
          <a:camera prst="orthographicFront">
            <a:rot lat="0" lon="0" rev="0"/>
          </a:camera>
          <a:lightRig rig="contrasting" dir="t">
            <a:rot lat="0" lon="0" rev="12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t>Relative Valuation Models</a:t>
          </a:r>
        </a:p>
      </dsp:txBody>
      <dsp:txXfrm>
        <a:off x="4181027" y="188593"/>
        <a:ext cx="3667534" cy="1467013"/>
      </dsp:txXfrm>
    </dsp:sp>
    <dsp:sp modelId="{AE4AA8AF-52DF-4A5E-9624-F0BF49076ACA}">
      <dsp:nvSpPr>
        <dsp:cNvPr id="0" name=""/>
        <dsp:cNvSpPr/>
      </dsp:nvSpPr>
      <dsp:spPr>
        <a:xfrm>
          <a:off x="4181027" y="1655606"/>
          <a:ext cx="3667534" cy="2854800"/>
        </a:xfrm>
        <a:prstGeom prst="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B w="165100" h="254000"/>
        </a:sp3d>
      </dsp:spPr>
      <dsp:style>
        <a:lnRef idx="0">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Price ratios</a:t>
          </a:r>
        </a:p>
        <a:p>
          <a:pPr marL="342900" lvl="2" indent="-171450" algn="l" defTabSz="800100">
            <a:lnSpc>
              <a:spcPct val="90000"/>
            </a:lnSpc>
            <a:spcBef>
              <a:spcPct val="0"/>
            </a:spcBef>
            <a:spcAft>
              <a:spcPct val="15000"/>
            </a:spcAft>
            <a:buChar char="•"/>
          </a:pPr>
          <a:r>
            <a:rPr lang="en-US" sz="1800" kern="1200" dirty="0"/>
            <a:t>Price-to-earnings ratio</a:t>
          </a:r>
        </a:p>
        <a:p>
          <a:pPr marL="342900" lvl="2" indent="-171450" algn="l" defTabSz="800100">
            <a:lnSpc>
              <a:spcPct val="90000"/>
            </a:lnSpc>
            <a:spcBef>
              <a:spcPct val="0"/>
            </a:spcBef>
            <a:spcAft>
              <a:spcPct val="15000"/>
            </a:spcAft>
            <a:buChar char="•"/>
          </a:pPr>
          <a:r>
            <a:rPr lang="en-US" sz="1800" kern="1200" dirty="0"/>
            <a:t>Price-to-book-value ratio</a:t>
          </a:r>
        </a:p>
        <a:p>
          <a:pPr marL="342900" lvl="2" indent="-171450" algn="l" defTabSz="800100">
            <a:lnSpc>
              <a:spcPct val="90000"/>
            </a:lnSpc>
            <a:spcBef>
              <a:spcPct val="0"/>
            </a:spcBef>
            <a:spcAft>
              <a:spcPct val="15000"/>
            </a:spcAft>
            <a:buChar char="•"/>
          </a:pPr>
          <a:r>
            <a:rPr lang="en-US" sz="1800" kern="1200" dirty="0"/>
            <a:t>Price-to-cash-flow ratio</a:t>
          </a:r>
        </a:p>
        <a:p>
          <a:pPr marL="171450" lvl="1" indent="-171450" algn="l" defTabSz="800100">
            <a:lnSpc>
              <a:spcPct val="90000"/>
            </a:lnSpc>
            <a:spcBef>
              <a:spcPct val="0"/>
            </a:spcBef>
            <a:spcAft>
              <a:spcPct val="15000"/>
            </a:spcAft>
            <a:buChar char="•"/>
          </a:pPr>
          <a:r>
            <a:rPr lang="en-US" sz="1800" kern="1200" dirty="0"/>
            <a:t>Enterprise value multiples</a:t>
          </a:r>
        </a:p>
        <a:p>
          <a:pPr marL="171450" lvl="1" indent="-171450" algn="l" defTabSz="800100">
            <a:lnSpc>
              <a:spcPct val="90000"/>
            </a:lnSpc>
            <a:spcBef>
              <a:spcPct val="0"/>
            </a:spcBef>
            <a:spcAft>
              <a:spcPct val="15000"/>
            </a:spcAft>
            <a:buChar char="•"/>
          </a:pPr>
          <a:endParaRPr lang="en-US" sz="1800" kern="1200" dirty="0"/>
        </a:p>
      </dsp:txBody>
      <dsp:txXfrm>
        <a:off x="4181027" y="1655606"/>
        <a:ext cx="3667534" cy="285480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D43B59-372D-4F25-9410-E6A306E3159A}">
      <dsp:nvSpPr>
        <dsp:cNvPr id="0" name=""/>
        <dsp:cNvSpPr/>
      </dsp:nvSpPr>
      <dsp:spPr>
        <a:xfrm>
          <a:off x="744" y="145603"/>
          <a:ext cx="2902148" cy="17412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What are the characteristics of the company?</a:t>
          </a:r>
        </a:p>
      </dsp:txBody>
      <dsp:txXfrm>
        <a:off x="744" y="145603"/>
        <a:ext cx="2902148" cy="1741289"/>
      </dsp:txXfrm>
    </dsp:sp>
    <dsp:sp modelId="{4C301A14-29B5-4BE9-A3BD-77F89DB828B1}">
      <dsp:nvSpPr>
        <dsp:cNvPr id="0" name=""/>
        <dsp:cNvSpPr/>
      </dsp:nvSpPr>
      <dsp:spPr>
        <a:xfrm>
          <a:off x="3193107" y="145603"/>
          <a:ext cx="2902148" cy="17412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What is the availability and quality of data?</a:t>
          </a:r>
        </a:p>
      </dsp:txBody>
      <dsp:txXfrm>
        <a:off x="3193107" y="145603"/>
        <a:ext cx="2902148" cy="1741289"/>
      </dsp:txXfrm>
    </dsp:sp>
    <dsp:sp modelId="{F54CCBE9-FE93-4F87-9E80-04F13FDFD72D}">
      <dsp:nvSpPr>
        <dsp:cNvPr id="0" name=""/>
        <dsp:cNvSpPr/>
      </dsp:nvSpPr>
      <dsp:spPr>
        <a:xfrm>
          <a:off x="1596925" y="2177107"/>
          <a:ext cx="2902148" cy="17412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What is the purpose of the valuation?</a:t>
          </a:r>
        </a:p>
      </dsp:txBody>
      <dsp:txXfrm>
        <a:off x="1596925" y="2177107"/>
        <a:ext cx="2902148" cy="1741289"/>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DDECCE-F539-4A30-B0DC-77B981292A32}">
      <dsp:nvSpPr>
        <dsp:cNvPr id="0" name=""/>
        <dsp:cNvSpPr/>
      </dsp:nvSpPr>
      <dsp:spPr>
        <a:xfrm>
          <a:off x="0" y="35575"/>
          <a:ext cx="6096000" cy="9114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Sum-of-the-Parts Valuation </a:t>
          </a:r>
        </a:p>
      </dsp:txBody>
      <dsp:txXfrm>
        <a:off x="44492" y="80067"/>
        <a:ext cx="6007016" cy="822446"/>
      </dsp:txXfrm>
    </dsp:sp>
    <dsp:sp modelId="{77F8BC1E-B299-4E37-AF22-438A79E85AF4}">
      <dsp:nvSpPr>
        <dsp:cNvPr id="0" name=""/>
        <dsp:cNvSpPr/>
      </dsp:nvSpPr>
      <dsp:spPr>
        <a:xfrm>
          <a:off x="0" y="947005"/>
          <a:ext cx="6096000" cy="629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48260" rIns="270256" bIns="48260" numCol="1" spcCol="1270" anchor="t" anchorCtr="0">
          <a:noAutofit/>
        </a:bodyPr>
        <a:lstStyle/>
        <a:p>
          <a:pPr marL="285750" lvl="1" indent="-285750" algn="l" defTabSz="1333500">
            <a:lnSpc>
              <a:spcPct val="90000"/>
            </a:lnSpc>
            <a:spcBef>
              <a:spcPct val="0"/>
            </a:spcBef>
            <a:spcAft>
              <a:spcPct val="20000"/>
            </a:spcAft>
            <a:buChar char="•"/>
          </a:pPr>
          <a:endParaRPr lang="en-US" sz="3000" kern="1200" dirty="0">
            <a:solidFill>
              <a:schemeClr val="bg1"/>
            </a:solidFill>
          </a:endParaRPr>
        </a:p>
      </dsp:txBody>
      <dsp:txXfrm>
        <a:off x="0" y="947005"/>
        <a:ext cx="6096000" cy="629280"/>
      </dsp:txXfrm>
    </dsp:sp>
    <dsp:sp modelId="{7E8830DF-77A5-41CA-A8F9-66611C2B9628}">
      <dsp:nvSpPr>
        <dsp:cNvPr id="0" name=""/>
        <dsp:cNvSpPr/>
      </dsp:nvSpPr>
      <dsp:spPr>
        <a:xfrm>
          <a:off x="0" y="1576285"/>
          <a:ext cx="6096000" cy="9114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Sensitivity Analysis</a:t>
          </a:r>
        </a:p>
      </dsp:txBody>
      <dsp:txXfrm>
        <a:off x="44492" y="1620777"/>
        <a:ext cx="6007016" cy="822446"/>
      </dsp:txXfrm>
    </dsp:sp>
    <dsp:sp modelId="{EA79D9C1-3967-4353-934F-1364BF1510B8}">
      <dsp:nvSpPr>
        <dsp:cNvPr id="0" name=""/>
        <dsp:cNvSpPr/>
      </dsp:nvSpPr>
      <dsp:spPr>
        <a:xfrm>
          <a:off x="0" y="2487715"/>
          <a:ext cx="6096000" cy="629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48260" rIns="270256" bIns="48260" numCol="1" spcCol="1270" anchor="t" anchorCtr="0">
          <a:noAutofit/>
        </a:bodyPr>
        <a:lstStyle/>
        <a:p>
          <a:pPr marL="285750" lvl="1" indent="-285750" algn="l" defTabSz="1333500">
            <a:lnSpc>
              <a:spcPct val="90000"/>
            </a:lnSpc>
            <a:spcBef>
              <a:spcPct val="0"/>
            </a:spcBef>
            <a:spcAft>
              <a:spcPct val="20000"/>
            </a:spcAft>
            <a:buChar char="•"/>
          </a:pPr>
          <a:endParaRPr lang="en-US" sz="3000" kern="1200" dirty="0">
            <a:solidFill>
              <a:schemeClr val="bg1"/>
            </a:solidFill>
          </a:endParaRPr>
        </a:p>
      </dsp:txBody>
      <dsp:txXfrm>
        <a:off x="0" y="2487715"/>
        <a:ext cx="6096000" cy="629280"/>
      </dsp:txXfrm>
    </dsp:sp>
    <dsp:sp modelId="{CDC08230-694D-404F-9A60-7FB3B006EE3F}">
      <dsp:nvSpPr>
        <dsp:cNvPr id="0" name=""/>
        <dsp:cNvSpPr/>
      </dsp:nvSpPr>
      <dsp:spPr>
        <a:xfrm>
          <a:off x="0" y="3116995"/>
          <a:ext cx="6096000" cy="9114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Situational Adjustments</a:t>
          </a:r>
        </a:p>
      </dsp:txBody>
      <dsp:txXfrm>
        <a:off x="44492" y="3161487"/>
        <a:ext cx="6007016" cy="822446"/>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1556D2-40BA-4194-BC4F-9D108932319C}">
      <dsp:nvSpPr>
        <dsp:cNvPr id="0" name=""/>
        <dsp:cNvSpPr/>
      </dsp:nvSpPr>
      <dsp:spPr>
        <a:xfrm>
          <a:off x="744" y="145603"/>
          <a:ext cx="2902148" cy="1741289"/>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solidFill>
                <a:schemeClr val="bg1"/>
              </a:solidFill>
            </a:rPr>
            <a:t>Sell-Side Analysts</a:t>
          </a:r>
        </a:p>
      </dsp:txBody>
      <dsp:txXfrm>
        <a:off x="744" y="145603"/>
        <a:ext cx="2902148" cy="1741289"/>
      </dsp:txXfrm>
    </dsp:sp>
    <dsp:sp modelId="{6DC62484-2B13-4FD7-B59D-73D829D99B55}">
      <dsp:nvSpPr>
        <dsp:cNvPr id="0" name=""/>
        <dsp:cNvSpPr/>
      </dsp:nvSpPr>
      <dsp:spPr>
        <a:xfrm>
          <a:off x="3193107" y="145603"/>
          <a:ext cx="2902148" cy="1741289"/>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solidFill>
                <a:schemeClr val="bg1"/>
              </a:solidFill>
            </a:rPr>
            <a:t>Buy-Side Analysts</a:t>
          </a:r>
        </a:p>
      </dsp:txBody>
      <dsp:txXfrm>
        <a:off x="3193107" y="145603"/>
        <a:ext cx="2902148" cy="1741289"/>
      </dsp:txXfrm>
    </dsp:sp>
    <dsp:sp modelId="{7ED6D53A-AD31-4C1D-BF37-1042C313A4F9}">
      <dsp:nvSpPr>
        <dsp:cNvPr id="0" name=""/>
        <dsp:cNvSpPr/>
      </dsp:nvSpPr>
      <dsp:spPr>
        <a:xfrm>
          <a:off x="744" y="2177107"/>
          <a:ext cx="2902148" cy="1741289"/>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solidFill>
                <a:schemeClr val="bg1"/>
              </a:solidFill>
            </a:rPr>
            <a:t>Corporate Analysts</a:t>
          </a:r>
        </a:p>
      </dsp:txBody>
      <dsp:txXfrm>
        <a:off x="744" y="2177107"/>
        <a:ext cx="2902148" cy="1741289"/>
      </dsp:txXfrm>
    </dsp:sp>
    <dsp:sp modelId="{47693C69-A294-4EEC-8AB4-B95AE7020C0B}">
      <dsp:nvSpPr>
        <dsp:cNvPr id="0" name=""/>
        <dsp:cNvSpPr/>
      </dsp:nvSpPr>
      <dsp:spPr>
        <a:xfrm>
          <a:off x="3193107" y="2177107"/>
          <a:ext cx="2902148" cy="1741289"/>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solidFill>
                <a:schemeClr val="bg1"/>
              </a:solidFill>
            </a:rPr>
            <a:t>Independent Analysts</a:t>
          </a:r>
        </a:p>
      </dsp:txBody>
      <dsp:txXfrm>
        <a:off x="3193107" y="2177107"/>
        <a:ext cx="2902148" cy="1741289"/>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6F4DFF-D965-4EA7-9B67-5DEE464D85B3}">
      <dsp:nvSpPr>
        <dsp:cNvPr id="0" name=""/>
        <dsp:cNvSpPr/>
      </dsp:nvSpPr>
      <dsp:spPr>
        <a:xfrm>
          <a:off x="0" y="352334"/>
          <a:ext cx="8458200" cy="1360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374904" rIns="656450"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Intrinsic value: Value given a complete understanding of the asset</a:t>
          </a:r>
        </a:p>
        <a:p>
          <a:pPr marL="171450" lvl="1" indent="-171450" algn="l" defTabSz="800100">
            <a:lnSpc>
              <a:spcPct val="90000"/>
            </a:lnSpc>
            <a:spcBef>
              <a:spcPct val="0"/>
            </a:spcBef>
            <a:spcAft>
              <a:spcPct val="15000"/>
            </a:spcAft>
            <a:buChar char="•"/>
          </a:pPr>
          <a:r>
            <a:rPr lang="en-US" sz="1800" kern="1200" dirty="0"/>
            <a:t>Typically assumes the firm is a going concern</a:t>
          </a:r>
        </a:p>
        <a:p>
          <a:pPr marL="171450" lvl="1" indent="-171450" algn="l" defTabSz="800100">
            <a:lnSpc>
              <a:spcPct val="90000"/>
            </a:lnSpc>
            <a:spcBef>
              <a:spcPct val="0"/>
            </a:spcBef>
            <a:spcAft>
              <a:spcPct val="15000"/>
            </a:spcAft>
            <a:buChar char="•"/>
          </a:pPr>
          <a:r>
            <a:rPr lang="en-US" sz="1800" kern="1200" dirty="0"/>
            <a:t>Intrinsic value ≠ Market price</a:t>
          </a:r>
        </a:p>
      </dsp:txBody>
      <dsp:txXfrm>
        <a:off x="0" y="352334"/>
        <a:ext cx="8458200" cy="1360800"/>
      </dsp:txXfrm>
    </dsp:sp>
    <dsp:sp modelId="{A89EFCD0-A9A8-40BF-8198-A336EE87BC3F}">
      <dsp:nvSpPr>
        <dsp:cNvPr id="0" name=""/>
        <dsp:cNvSpPr/>
      </dsp:nvSpPr>
      <dsp:spPr>
        <a:xfrm>
          <a:off x="422910" y="86654"/>
          <a:ext cx="7254268"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a:lnSpc>
              <a:spcPct val="90000"/>
            </a:lnSpc>
            <a:spcBef>
              <a:spcPct val="0"/>
            </a:spcBef>
            <a:spcAft>
              <a:spcPct val="35000"/>
            </a:spcAft>
            <a:buNone/>
          </a:pPr>
          <a:r>
            <a:rPr lang="en-US" sz="2000" kern="1200" dirty="0"/>
            <a:t>Valuation</a:t>
          </a:r>
        </a:p>
      </dsp:txBody>
      <dsp:txXfrm>
        <a:off x="448849" y="112593"/>
        <a:ext cx="7202390" cy="479482"/>
      </dsp:txXfrm>
    </dsp:sp>
    <dsp:sp modelId="{F292E843-89F7-4576-96D2-DF77D5B6F1DD}">
      <dsp:nvSpPr>
        <dsp:cNvPr id="0" name=""/>
        <dsp:cNvSpPr/>
      </dsp:nvSpPr>
      <dsp:spPr>
        <a:xfrm>
          <a:off x="0" y="2076015"/>
          <a:ext cx="8458200" cy="13041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374904" rIns="656450"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Active investors seek to exploit market mispricing</a:t>
          </a:r>
        </a:p>
        <a:p>
          <a:pPr marL="171450" lvl="1" indent="-171450" algn="l" defTabSz="800100">
            <a:lnSpc>
              <a:spcPct val="90000"/>
            </a:lnSpc>
            <a:spcBef>
              <a:spcPct val="0"/>
            </a:spcBef>
            <a:spcAft>
              <a:spcPct val="15000"/>
            </a:spcAft>
            <a:buChar char="•"/>
          </a:pPr>
          <a:r>
            <a:rPr lang="en-US" sz="1800" kern="1200" dirty="0"/>
            <a:t>Active investors must believe that the market will correct itself within the investment horizon</a:t>
          </a:r>
        </a:p>
      </dsp:txBody>
      <dsp:txXfrm>
        <a:off x="0" y="2076015"/>
        <a:ext cx="8458200" cy="1304100"/>
      </dsp:txXfrm>
    </dsp:sp>
    <dsp:sp modelId="{CE9C66BC-5DF6-46FF-AF2A-8677240AF757}">
      <dsp:nvSpPr>
        <dsp:cNvPr id="0" name=""/>
        <dsp:cNvSpPr/>
      </dsp:nvSpPr>
      <dsp:spPr>
        <a:xfrm>
          <a:off x="422910" y="1810334"/>
          <a:ext cx="7101868"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a:lnSpc>
              <a:spcPct val="90000"/>
            </a:lnSpc>
            <a:spcBef>
              <a:spcPct val="0"/>
            </a:spcBef>
            <a:spcAft>
              <a:spcPct val="35000"/>
            </a:spcAft>
            <a:buNone/>
          </a:pPr>
          <a:r>
            <a:rPr lang="en-US" sz="2000" kern="1200" dirty="0"/>
            <a:t>Asset Mispricing</a:t>
          </a:r>
          <a:endParaRPr lang="en-US" sz="1400" kern="1200" dirty="0"/>
        </a:p>
      </dsp:txBody>
      <dsp:txXfrm>
        <a:off x="448849" y="1836273"/>
        <a:ext cx="7049990" cy="479482"/>
      </dsp:txXfrm>
    </dsp:sp>
    <dsp:sp modelId="{4F02D112-F645-403D-AC8D-4DFACB8F4556}">
      <dsp:nvSpPr>
        <dsp:cNvPr id="0" name=""/>
        <dsp:cNvSpPr/>
      </dsp:nvSpPr>
      <dsp:spPr>
        <a:xfrm>
          <a:off x="0" y="3742995"/>
          <a:ext cx="8458200" cy="12757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374904" rIns="656450"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Market expectation extraction, firm strategy and event evaluation, fairness opinions, private firm valuation, shareholder communications, compensation</a:t>
          </a:r>
        </a:p>
      </dsp:txBody>
      <dsp:txXfrm>
        <a:off x="0" y="3742995"/>
        <a:ext cx="8458200" cy="1275750"/>
      </dsp:txXfrm>
    </dsp:sp>
    <dsp:sp modelId="{74217F8B-80E0-4F7C-8167-D4599E34E986}">
      <dsp:nvSpPr>
        <dsp:cNvPr id="0" name=""/>
        <dsp:cNvSpPr/>
      </dsp:nvSpPr>
      <dsp:spPr>
        <a:xfrm>
          <a:off x="422910" y="3477315"/>
          <a:ext cx="5920740"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a:lnSpc>
              <a:spcPct val="90000"/>
            </a:lnSpc>
            <a:spcBef>
              <a:spcPct val="0"/>
            </a:spcBef>
            <a:spcAft>
              <a:spcPct val="35000"/>
            </a:spcAft>
            <a:buNone/>
          </a:pPr>
          <a:r>
            <a:rPr lang="en-US" sz="2000" kern="1200" dirty="0"/>
            <a:t>Other Uses of Equity Valuation</a:t>
          </a:r>
        </a:p>
      </dsp:txBody>
      <dsp:txXfrm>
        <a:off x="448849" y="3503254"/>
        <a:ext cx="5868862" cy="479482"/>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6F4DFF-D965-4EA7-9B67-5DEE464D85B3}">
      <dsp:nvSpPr>
        <dsp:cNvPr id="0" name=""/>
        <dsp:cNvSpPr/>
      </dsp:nvSpPr>
      <dsp:spPr>
        <a:xfrm>
          <a:off x="0" y="643274"/>
          <a:ext cx="8458200" cy="19750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395732" rIns="656450"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a:t>Steps: Industry and competitive analysis, forecasting, model selection, valuation, recommendations</a:t>
          </a:r>
        </a:p>
        <a:p>
          <a:pPr marL="171450" lvl="1" indent="-171450" algn="l" defTabSz="844550">
            <a:lnSpc>
              <a:spcPct val="90000"/>
            </a:lnSpc>
            <a:spcBef>
              <a:spcPct val="0"/>
            </a:spcBef>
            <a:spcAft>
              <a:spcPct val="15000"/>
            </a:spcAft>
            <a:buChar char="•"/>
          </a:pPr>
          <a:r>
            <a:rPr lang="en-US" sz="1900" kern="1200" dirty="0"/>
            <a:t>Industry analysis: Rivalry, new entrants, substitutes, supplier power, buyer power</a:t>
          </a:r>
        </a:p>
        <a:p>
          <a:pPr marL="171450" lvl="1" indent="-171450" algn="l" defTabSz="844550">
            <a:lnSpc>
              <a:spcPct val="90000"/>
            </a:lnSpc>
            <a:spcBef>
              <a:spcPct val="0"/>
            </a:spcBef>
            <a:spcAft>
              <a:spcPct val="15000"/>
            </a:spcAft>
            <a:buChar char="•"/>
          </a:pPr>
          <a:r>
            <a:rPr lang="en-US" sz="1900" kern="1200" dirty="0"/>
            <a:t>Quality of earnings is crucial</a:t>
          </a:r>
        </a:p>
      </dsp:txBody>
      <dsp:txXfrm>
        <a:off x="0" y="643274"/>
        <a:ext cx="8458200" cy="1975050"/>
      </dsp:txXfrm>
    </dsp:sp>
    <dsp:sp modelId="{A89EFCD0-A9A8-40BF-8198-A336EE87BC3F}">
      <dsp:nvSpPr>
        <dsp:cNvPr id="0" name=""/>
        <dsp:cNvSpPr/>
      </dsp:nvSpPr>
      <dsp:spPr>
        <a:xfrm>
          <a:off x="422910" y="362834"/>
          <a:ext cx="7254268"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a:lnSpc>
              <a:spcPct val="90000"/>
            </a:lnSpc>
            <a:spcBef>
              <a:spcPct val="0"/>
            </a:spcBef>
            <a:spcAft>
              <a:spcPct val="35000"/>
            </a:spcAft>
            <a:buNone/>
          </a:pPr>
          <a:r>
            <a:rPr lang="en-US" sz="2000" kern="1200" dirty="0"/>
            <a:t>Valuation Process</a:t>
          </a:r>
        </a:p>
      </dsp:txBody>
      <dsp:txXfrm>
        <a:off x="450290" y="390214"/>
        <a:ext cx="7199508" cy="506120"/>
      </dsp:txXfrm>
    </dsp:sp>
    <dsp:sp modelId="{F292E843-89F7-4576-96D2-DF77D5B6F1DD}">
      <dsp:nvSpPr>
        <dsp:cNvPr id="0" name=""/>
        <dsp:cNvSpPr/>
      </dsp:nvSpPr>
      <dsp:spPr>
        <a:xfrm>
          <a:off x="0" y="3001365"/>
          <a:ext cx="8458200" cy="1436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395732" rIns="656450"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a:t>Absolute models: Present value and asset-based models</a:t>
          </a:r>
        </a:p>
        <a:p>
          <a:pPr marL="171450" lvl="1" indent="-171450" algn="l" defTabSz="844550">
            <a:lnSpc>
              <a:spcPct val="90000"/>
            </a:lnSpc>
            <a:spcBef>
              <a:spcPct val="0"/>
            </a:spcBef>
            <a:spcAft>
              <a:spcPct val="15000"/>
            </a:spcAft>
            <a:buChar char="•"/>
          </a:pPr>
          <a:r>
            <a:rPr lang="en-US" sz="1900" kern="1200" dirty="0"/>
            <a:t>Relative valuation models: Price ratios and enterprise value multiples</a:t>
          </a:r>
        </a:p>
        <a:p>
          <a:pPr marL="171450" lvl="1" indent="-171450" algn="l" defTabSz="844550">
            <a:lnSpc>
              <a:spcPct val="90000"/>
            </a:lnSpc>
            <a:spcBef>
              <a:spcPct val="0"/>
            </a:spcBef>
            <a:spcAft>
              <a:spcPct val="15000"/>
            </a:spcAft>
            <a:buChar char="•"/>
          </a:pPr>
          <a:r>
            <a:rPr lang="en-US" sz="1900" kern="1200" dirty="0"/>
            <a:t>Model should contain sensitivity analysis and situational adjustments</a:t>
          </a:r>
        </a:p>
      </dsp:txBody>
      <dsp:txXfrm>
        <a:off x="0" y="3001365"/>
        <a:ext cx="8458200" cy="1436400"/>
      </dsp:txXfrm>
    </dsp:sp>
    <dsp:sp modelId="{CE9C66BC-5DF6-46FF-AF2A-8677240AF757}">
      <dsp:nvSpPr>
        <dsp:cNvPr id="0" name=""/>
        <dsp:cNvSpPr/>
      </dsp:nvSpPr>
      <dsp:spPr>
        <a:xfrm>
          <a:off x="422910" y="2720925"/>
          <a:ext cx="7101868"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a:lnSpc>
              <a:spcPct val="90000"/>
            </a:lnSpc>
            <a:spcBef>
              <a:spcPct val="0"/>
            </a:spcBef>
            <a:spcAft>
              <a:spcPct val="35000"/>
            </a:spcAft>
            <a:buNone/>
          </a:pPr>
          <a:r>
            <a:rPr lang="en-US" sz="2000" kern="1200" dirty="0"/>
            <a:t>Valuation Models</a:t>
          </a:r>
          <a:endParaRPr lang="en-US" sz="1400" kern="1200" dirty="0"/>
        </a:p>
      </dsp:txBody>
      <dsp:txXfrm>
        <a:off x="450290" y="2748305"/>
        <a:ext cx="7047108" cy="506120"/>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6F4DFF-D965-4EA7-9B67-5DEE464D85B3}">
      <dsp:nvSpPr>
        <dsp:cNvPr id="0" name=""/>
        <dsp:cNvSpPr/>
      </dsp:nvSpPr>
      <dsp:spPr>
        <a:xfrm>
          <a:off x="0" y="502799"/>
          <a:ext cx="8458200" cy="1020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499872" rIns="656450"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Buy-side, sell-side, corporate, and independent analysts </a:t>
          </a:r>
        </a:p>
      </dsp:txBody>
      <dsp:txXfrm>
        <a:off x="0" y="502799"/>
        <a:ext cx="8458200" cy="1020600"/>
      </dsp:txXfrm>
    </dsp:sp>
    <dsp:sp modelId="{A89EFCD0-A9A8-40BF-8198-A336EE87BC3F}">
      <dsp:nvSpPr>
        <dsp:cNvPr id="0" name=""/>
        <dsp:cNvSpPr/>
      </dsp:nvSpPr>
      <dsp:spPr>
        <a:xfrm>
          <a:off x="422910" y="148559"/>
          <a:ext cx="7254268" cy="708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a:lnSpc>
              <a:spcPct val="90000"/>
            </a:lnSpc>
            <a:spcBef>
              <a:spcPct val="0"/>
            </a:spcBef>
            <a:spcAft>
              <a:spcPct val="35000"/>
            </a:spcAft>
            <a:buNone/>
          </a:pPr>
          <a:r>
            <a:rPr lang="en-US" sz="2000" kern="1200" dirty="0"/>
            <a:t>Analyst Roles</a:t>
          </a:r>
        </a:p>
      </dsp:txBody>
      <dsp:txXfrm>
        <a:off x="457495" y="183144"/>
        <a:ext cx="7185098" cy="639310"/>
      </dsp:txXfrm>
    </dsp:sp>
    <dsp:sp modelId="{F292E843-89F7-4576-96D2-DF77D5B6F1DD}">
      <dsp:nvSpPr>
        <dsp:cNvPr id="0" name=""/>
        <dsp:cNvSpPr/>
      </dsp:nvSpPr>
      <dsp:spPr>
        <a:xfrm>
          <a:off x="0" y="2007239"/>
          <a:ext cx="8458200" cy="2797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499872" rIns="656450"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Follow CFA Institute Code of Ethics</a:t>
          </a:r>
        </a:p>
        <a:p>
          <a:pPr marL="228600" lvl="1" indent="-228600" algn="l" defTabSz="1066800">
            <a:lnSpc>
              <a:spcPct val="90000"/>
            </a:lnSpc>
            <a:spcBef>
              <a:spcPct val="0"/>
            </a:spcBef>
            <a:spcAft>
              <a:spcPct val="15000"/>
            </a:spcAft>
            <a:buChar char="•"/>
          </a:pPr>
          <a:r>
            <a:rPr lang="en-US" sz="2400" kern="1200" dirty="0"/>
            <a:t>Follow CFA Institute Standards of Professional Conduct</a:t>
          </a:r>
        </a:p>
        <a:p>
          <a:pPr marL="228600" lvl="1" indent="-228600" algn="l" defTabSz="1066800">
            <a:lnSpc>
              <a:spcPct val="90000"/>
            </a:lnSpc>
            <a:spcBef>
              <a:spcPct val="0"/>
            </a:spcBef>
            <a:spcAft>
              <a:spcPct val="15000"/>
            </a:spcAft>
            <a:buChar char="•"/>
          </a:pPr>
          <a:r>
            <a:rPr lang="en-US" sz="2400" kern="1200" dirty="0"/>
            <a:t>Create research reports that are timely, clear, incisive, objective, and well researched; distinguish between fact and opinion; be consistent and informative; contain risk factors; and disclose conflicts of interest</a:t>
          </a:r>
        </a:p>
      </dsp:txBody>
      <dsp:txXfrm>
        <a:off x="0" y="2007239"/>
        <a:ext cx="8458200" cy="2797200"/>
      </dsp:txXfrm>
    </dsp:sp>
    <dsp:sp modelId="{CE9C66BC-5DF6-46FF-AF2A-8677240AF757}">
      <dsp:nvSpPr>
        <dsp:cNvPr id="0" name=""/>
        <dsp:cNvSpPr/>
      </dsp:nvSpPr>
      <dsp:spPr>
        <a:xfrm>
          <a:off x="422910" y="1653000"/>
          <a:ext cx="7101868" cy="708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a:lnSpc>
              <a:spcPct val="90000"/>
            </a:lnSpc>
            <a:spcBef>
              <a:spcPct val="0"/>
            </a:spcBef>
            <a:spcAft>
              <a:spcPct val="35000"/>
            </a:spcAft>
            <a:buNone/>
          </a:pPr>
          <a:r>
            <a:rPr lang="en-US" sz="2000" kern="1200" dirty="0"/>
            <a:t>Analyst Responsibilities</a:t>
          </a:r>
          <a:endParaRPr lang="en-US" sz="1400" kern="1200" dirty="0"/>
        </a:p>
      </dsp:txBody>
      <dsp:txXfrm>
        <a:off x="457495" y="1687585"/>
        <a:ext cx="7032698" cy="639310"/>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2716E0-D212-4831-8459-69E63F698EDB}">
      <dsp:nvSpPr>
        <dsp:cNvPr id="0" name=""/>
        <dsp:cNvSpPr/>
      </dsp:nvSpPr>
      <dsp:spPr>
        <a:xfrm>
          <a:off x="1471294" y="0"/>
          <a:ext cx="4724399" cy="4724399"/>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938F61-1C90-4DF3-B540-CABBD30713AE}">
      <dsp:nvSpPr>
        <dsp:cNvPr id="0" name=""/>
        <dsp:cNvSpPr/>
      </dsp:nvSpPr>
      <dsp:spPr>
        <a:xfrm>
          <a:off x="3833494" y="474977"/>
          <a:ext cx="3070860" cy="111835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b="1" kern="1200" dirty="0">
              <a:solidFill>
                <a:schemeClr val="tx1"/>
              </a:solidFill>
            </a:rPr>
            <a:t>To evaluate expected and past performance</a:t>
          </a:r>
          <a:endParaRPr lang="en-US" sz="2300" kern="1200" dirty="0">
            <a:solidFill>
              <a:schemeClr val="tx1"/>
            </a:solidFill>
          </a:endParaRPr>
        </a:p>
      </dsp:txBody>
      <dsp:txXfrm>
        <a:off x="3888088" y="529571"/>
        <a:ext cx="2961672" cy="1009166"/>
      </dsp:txXfrm>
    </dsp:sp>
    <dsp:sp modelId="{993DA08A-6B09-457B-B2F3-40D946228ABB}">
      <dsp:nvSpPr>
        <dsp:cNvPr id="0" name=""/>
        <dsp:cNvSpPr/>
      </dsp:nvSpPr>
      <dsp:spPr>
        <a:xfrm>
          <a:off x="3833494" y="1733125"/>
          <a:ext cx="3070860" cy="111835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b="1" kern="1200" dirty="0">
              <a:solidFill>
                <a:schemeClr val="tx1"/>
              </a:solidFill>
            </a:rPr>
            <a:t>To understand risk premiums</a:t>
          </a:r>
        </a:p>
      </dsp:txBody>
      <dsp:txXfrm>
        <a:off x="3888088" y="1787719"/>
        <a:ext cx="2961672" cy="1009166"/>
      </dsp:txXfrm>
    </dsp:sp>
    <dsp:sp modelId="{D980BA5D-8844-478A-826D-71725CEDC241}">
      <dsp:nvSpPr>
        <dsp:cNvPr id="0" name=""/>
        <dsp:cNvSpPr/>
      </dsp:nvSpPr>
      <dsp:spPr>
        <a:xfrm>
          <a:off x="3833494" y="2991274"/>
          <a:ext cx="3070860" cy="111835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b="1" kern="1200" dirty="0">
              <a:solidFill>
                <a:schemeClr val="tx1"/>
              </a:solidFill>
            </a:rPr>
            <a:t>To estimate discount rates for valuation</a:t>
          </a:r>
        </a:p>
      </dsp:txBody>
      <dsp:txXfrm>
        <a:off x="3888088" y="3045868"/>
        <a:ext cx="2961672" cy="1009166"/>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9EEE9E-5A6E-4FF4-90E2-34CE493081CF}">
      <dsp:nvSpPr>
        <dsp:cNvPr id="0" name=""/>
        <dsp:cNvSpPr/>
      </dsp:nvSpPr>
      <dsp:spPr>
        <a:xfrm>
          <a:off x="1905" y="0"/>
          <a:ext cx="1858756" cy="4724399"/>
        </a:xfrm>
        <a:prstGeom prst="roundRect">
          <a:avLst>
            <a:gd name="adj" fmla="val 10000"/>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Required Return</a:t>
          </a:r>
        </a:p>
      </dsp:txBody>
      <dsp:txXfrm>
        <a:off x="56346" y="54441"/>
        <a:ext cx="1749874" cy="4615517"/>
      </dsp:txXfrm>
    </dsp:sp>
    <dsp:sp modelId="{866F323E-0C44-4369-A63D-D623010B6CFE}">
      <dsp:nvSpPr>
        <dsp:cNvPr id="0" name=""/>
        <dsp:cNvSpPr/>
      </dsp:nvSpPr>
      <dsp:spPr>
        <a:xfrm>
          <a:off x="2172933" y="0"/>
          <a:ext cx="1858756" cy="4724399"/>
        </a:xfrm>
        <a:prstGeom prst="roundRect">
          <a:avLst>
            <a:gd name="adj" fmla="val 10000"/>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Return from Convergence of Price to Intrinsic Value</a:t>
          </a:r>
        </a:p>
      </dsp:txBody>
      <dsp:txXfrm>
        <a:off x="2227374" y="54441"/>
        <a:ext cx="1749874" cy="4615517"/>
      </dsp:txXfrm>
    </dsp:sp>
    <dsp:sp modelId="{25B79C12-D661-4678-859F-4BE570780D43}">
      <dsp:nvSpPr>
        <dsp:cNvPr id="0" name=""/>
        <dsp:cNvSpPr/>
      </dsp:nvSpPr>
      <dsp:spPr>
        <a:xfrm>
          <a:off x="4343960" y="0"/>
          <a:ext cx="1858756" cy="4724399"/>
        </a:xfrm>
        <a:prstGeom prst="roundRect">
          <a:avLst>
            <a:gd name="adj" fmla="val 10000"/>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Discount Rate</a:t>
          </a:r>
        </a:p>
      </dsp:txBody>
      <dsp:txXfrm>
        <a:off x="4398401" y="54441"/>
        <a:ext cx="1749874" cy="4615517"/>
      </dsp:txXfrm>
    </dsp:sp>
    <dsp:sp modelId="{CF8590FA-5320-4067-BEF4-AC3077DC04EA}">
      <dsp:nvSpPr>
        <dsp:cNvPr id="0" name=""/>
        <dsp:cNvSpPr/>
      </dsp:nvSpPr>
      <dsp:spPr>
        <a:xfrm>
          <a:off x="6514987" y="0"/>
          <a:ext cx="1858756" cy="4724399"/>
        </a:xfrm>
        <a:prstGeom prst="roundRect">
          <a:avLst>
            <a:gd name="adj" fmla="val 10000"/>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Internal Rate of Return (IRR)</a:t>
          </a:r>
        </a:p>
      </dsp:txBody>
      <dsp:txXfrm>
        <a:off x="6569428" y="54441"/>
        <a:ext cx="1749874" cy="4615517"/>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58B6A1-3D17-4BA2-ACEE-9C3AD038E194}">
      <dsp:nvSpPr>
        <dsp:cNvPr id="0" name=""/>
        <dsp:cNvSpPr/>
      </dsp:nvSpPr>
      <dsp:spPr>
        <a:xfrm>
          <a:off x="1255" y="1491834"/>
          <a:ext cx="1664530" cy="1664530"/>
        </a:xfrm>
        <a:prstGeom prst="ellipse">
          <a:avLst/>
        </a:prstGeom>
        <a:solidFill>
          <a:schemeClr val="accent1"/>
        </a:solidFill>
        <a:ln w="12700" cap="flat" cmpd="sng" algn="ctr">
          <a:solidFill>
            <a:schemeClr val="accent1">
              <a:shade val="50000"/>
            </a:schemeClr>
          </a:solidFill>
          <a:prstDash val="solid"/>
          <a:miter lim="800000"/>
        </a:ln>
        <a:effectLst/>
        <a:scene3d>
          <a:camera prst="orthographicFront"/>
          <a:lightRig rig="flat" dir="t"/>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Current expected risk-free return</a:t>
          </a:r>
        </a:p>
      </dsp:txBody>
      <dsp:txXfrm>
        <a:off x="245020" y="1735599"/>
        <a:ext cx="1177000" cy="1177000"/>
      </dsp:txXfrm>
    </dsp:sp>
    <dsp:sp modelId="{20A55F84-2DB7-457C-9D01-042C6EE7038B}">
      <dsp:nvSpPr>
        <dsp:cNvPr id="0" name=""/>
        <dsp:cNvSpPr/>
      </dsp:nvSpPr>
      <dsp:spPr>
        <a:xfrm>
          <a:off x="1800946" y="1841386"/>
          <a:ext cx="965427" cy="965427"/>
        </a:xfrm>
        <a:prstGeom prst="mathPlus">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dirty="0"/>
        </a:p>
      </dsp:txBody>
      <dsp:txXfrm>
        <a:off x="1928913" y="2210565"/>
        <a:ext cx="709493" cy="227069"/>
      </dsp:txXfrm>
    </dsp:sp>
    <dsp:sp modelId="{2233D50B-A0EF-4C83-BDE4-36E840678A35}">
      <dsp:nvSpPr>
        <dsp:cNvPr id="0" name=""/>
        <dsp:cNvSpPr/>
      </dsp:nvSpPr>
      <dsp:spPr>
        <a:xfrm>
          <a:off x="2901534" y="1491834"/>
          <a:ext cx="1664530" cy="1664530"/>
        </a:xfrm>
        <a:prstGeom prst="ellipse">
          <a:avLst/>
        </a:prstGeom>
        <a:solidFill>
          <a:schemeClr val="accent1"/>
        </a:solidFill>
        <a:ln w="12700" cap="flat" cmpd="sng" algn="ctr">
          <a:solidFill>
            <a:schemeClr val="accent1">
              <a:shade val="50000"/>
            </a:schemeClr>
          </a:solidFill>
          <a:prstDash val="solid"/>
          <a:miter lim="800000"/>
        </a:ln>
        <a:effectLst/>
        <a:scene3d>
          <a:camera prst="orthographicFront"/>
          <a:lightRig rig="flat" dir="t"/>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Equity risk premium </a:t>
          </a:r>
        </a:p>
      </dsp:txBody>
      <dsp:txXfrm>
        <a:off x="3145299" y="1735599"/>
        <a:ext cx="1177000" cy="1177000"/>
      </dsp:txXfrm>
    </dsp:sp>
    <dsp:sp modelId="{C26907B3-3B09-4AC5-AE6B-08C09B6FB474}">
      <dsp:nvSpPr>
        <dsp:cNvPr id="0" name=""/>
        <dsp:cNvSpPr/>
      </dsp:nvSpPr>
      <dsp:spPr>
        <a:xfrm>
          <a:off x="4701225" y="1841386"/>
          <a:ext cx="965427" cy="965427"/>
        </a:xfrm>
        <a:prstGeom prst="mathEqual">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dirty="0"/>
        </a:p>
      </dsp:txBody>
      <dsp:txXfrm>
        <a:off x="4829192" y="2040264"/>
        <a:ext cx="709493" cy="567671"/>
      </dsp:txXfrm>
    </dsp:sp>
    <dsp:sp modelId="{AE5D3A2A-903D-429B-922A-713FAEC8D444}">
      <dsp:nvSpPr>
        <dsp:cNvPr id="0" name=""/>
        <dsp:cNvSpPr/>
      </dsp:nvSpPr>
      <dsp:spPr>
        <a:xfrm>
          <a:off x="5801813" y="1491834"/>
          <a:ext cx="1664530" cy="1664530"/>
        </a:xfrm>
        <a:prstGeom prst="ellipse">
          <a:avLst/>
        </a:prstGeom>
        <a:solidFill>
          <a:schemeClr val="accent1"/>
        </a:solidFill>
        <a:ln w="12700" cap="flat" cmpd="sng" algn="ctr">
          <a:solidFill>
            <a:schemeClr val="accent1">
              <a:shade val="50000"/>
            </a:schemeClr>
          </a:solidFill>
          <a:prstDash val="solid"/>
          <a:miter lim="800000"/>
        </a:ln>
        <a:effectLst/>
        <a:scene3d>
          <a:camera prst="orthographicFront"/>
          <a:lightRig rig="flat" dir="t"/>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Required return on equity</a:t>
          </a:r>
        </a:p>
      </dsp:txBody>
      <dsp:txXfrm>
        <a:off x="6045578" y="1735599"/>
        <a:ext cx="1177000" cy="1177000"/>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58B6A1-3D17-4BA2-ACEE-9C3AD038E194}">
      <dsp:nvSpPr>
        <dsp:cNvPr id="0" name=""/>
        <dsp:cNvSpPr/>
      </dsp:nvSpPr>
      <dsp:spPr>
        <a:xfrm>
          <a:off x="4815" y="1693333"/>
          <a:ext cx="1337732" cy="1337732"/>
        </a:xfrm>
        <a:prstGeom prst="rect">
          <a:avLst/>
        </a:prstGeom>
        <a:solidFill>
          <a:schemeClr val="accent1"/>
        </a:solidFill>
        <a:ln w="12700" cap="flat" cmpd="sng" algn="ctr">
          <a:solidFill>
            <a:schemeClr val="accent1">
              <a:shade val="50000"/>
            </a:schemeClr>
          </a:solidFill>
          <a:prstDash val="solid"/>
          <a:miter lim="800000"/>
        </a:ln>
        <a:effectLst/>
        <a:scene3d>
          <a:camera prst="orthographicFront"/>
          <a:lightRig rig="flat" dir="t"/>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Gordon growth model risk premium</a:t>
          </a:r>
        </a:p>
      </dsp:txBody>
      <dsp:txXfrm>
        <a:off x="4815" y="1693333"/>
        <a:ext cx="1337732" cy="1337732"/>
      </dsp:txXfrm>
    </dsp:sp>
    <dsp:sp modelId="{20A55F84-2DB7-457C-9D01-042C6EE7038B}">
      <dsp:nvSpPr>
        <dsp:cNvPr id="0" name=""/>
        <dsp:cNvSpPr/>
      </dsp:nvSpPr>
      <dsp:spPr>
        <a:xfrm>
          <a:off x="1451171" y="1974257"/>
          <a:ext cx="775884" cy="775884"/>
        </a:xfrm>
        <a:prstGeom prst="mathEqual">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dirty="0"/>
        </a:p>
      </dsp:txBody>
      <dsp:txXfrm>
        <a:off x="1554014" y="2134089"/>
        <a:ext cx="570198" cy="456220"/>
      </dsp:txXfrm>
    </dsp:sp>
    <dsp:sp modelId="{2233D50B-A0EF-4C83-BDE4-36E840678A35}">
      <dsp:nvSpPr>
        <dsp:cNvPr id="0" name=""/>
        <dsp:cNvSpPr/>
      </dsp:nvSpPr>
      <dsp:spPr>
        <a:xfrm>
          <a:off x="2335680" y="1693333"/>
          <a:ext cx="1337732" cy="1337732"/>
        </a:xfrm>
        <a:prstGeom prst="rect">
          <a:avLst/>
        </a:prstGeom>
        <a:solidFill>
          <a:schemeClr val="accent1"/>
        </a:solidFill>
        <a:ln w="12700" cap="flat" cmpd="sng" algn="ctr">
          <a:solidFill>
            <a:schemeClr val="accent1">
              <a:shade val="50000"/>
            </a:schemeClr>
          </a:solidFill>
          <a:prstDash val="solid"/>
          <a:miter lim="800000"/>
        </a:ln>
        <a:effectLst/>
        <a:scene3d>
          <a:camera prst="orthographicFront"/>
          <a:lightRig rig="flat" dir="t"/>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Dividend yield</a:t>
          </a:r>
        </a:p>
      </dsp:txBody>
      <dsp:txXfrm>
        <a:off x="2335680" y="1693333"/>
        <a:ext cx="1337732" cy="1337732"/>
      </dsp:txXfrm>
    </dsp:sp>
    <dsp:sp modelId="{C26907B3-3B09-4AC5-AE6B-08C09B6FB474}">
      <dsp:nvSpPr>
        <dsp:cNvPr id="0" name=""/>
        <dsp:cNvSpPr/>
      </dsp:nvSpPr>
      <dsp:spPr>
        <a:xfrm>
          <a:off x="3782037" y="1974257"/>
          <a:ext cx="775884" cy="775884"/>
        </a:xfrm>
        <a:prstGeom prst="mathPlus">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dirty="0"/>
        </a:p>
      </dsp:txBody>
      <dsp:txXfrm>
        <a:off x="3884880" y="2270955"/>
        <a:ext cx="570198" cy="182488"/>
      </dsp:txXfrm>
    </dsp:sp>
    <dsp:sp modelId="{AE5D3A2A-903D-429B-922A-713FAEC8D444}">
      <dsp:nvSpPr>
        <dsp:cNvPr id="0" name=""/>
        <dsp:cNvSpPr/>
      </dsp:nvSpPr>
      <dsp:spPr>
        <a:xfrm>
          <a:off x="4666545" y="1693333"/>
          <a:ext cx="1337732" cy="1337732"/>
        </a:xfrm>
        <a:prstGeom prst="rect">
          <a:avLst/>
        </a:prstGeom>
        <a:solidFill>
          <a:schemeClr val="accent1"/>
        </a:solidFill>
        <a:ln w="12700" cap="flat" cmpd="sng" algn="ctr">
          <a:solidFill>
            <a:schemeClr val="accent1">
              <a:shade val="50000"/>
            </a:schemeClr>
          </a:solidFill>
          <a:prstDash val="solid"/>
          <a:miter lim="800000"/>
        </a:ln>
        <a:effectLst/>
        <a:scene3d>
          <a:camera prst="orthographicFront"/>
          <a:lightRig rig="flat" dir="t"/>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Earnings growth rate</a:t>
          </a:r>
        </a:p>
      </dsp:txBody>
      <dsp:txXfrm>
        <a:off x="4666545" y="1693333"/>
        <a:ext cx="1337732" cy="1337732"/>
      </dsp:txXfrm>
    </dsp:sp>
    <dsp:sp modelId="{13358AD0-F3AA-4B15-8C8E-0DC9A3213127}">
      <dsp:nvSpPr>
        <dsp:cNvPr id="0" name=""/>
        <dsp:cNvSpPr/>
      </dsp:nvSpPr>
      <dsp:spPr>
        <a:xfrm>
          <a:off x="6112902" y="1974257"/>
          <a:ext cx="775884" cy="775884"/>
        </a:xfrm>
        <a:prstGeom prst="mathMinus">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dirty="0"/>
        </a:p>
      </dsp:txBody>
      <dsp:txXfrm>
        <a:off x="6215745" y="2270955"/>
        <a:ext cx="570198" cy="182488"/>
      </dsp:txXfrm>
    </dsp:sp>
    <dsp:sp modelId="{99DEC535-1ED1-4AC3-A16B-9C96ED75A8C0}">
      <dsp:nvSpPr>
        <dsp:cNvPr id="0" name=""/>
        <dsp:cNvSpPr/>
      </dsp:nvSpPr>
      <dsp:spPr>
        <a:xfrm>
          <a:off x="6997411" y="1693333"/>
          <a:ext cx="1337732" cy="1337732"/>
        </a:xfrm>
        <a:prstGeom prst="rect">
          <a:avLst/>
        </a:prstGeom>
        <a:solidFill>
          <a:schemeClr val="accent1"/>
        </a:solidFill>
        <a:ln w="12700" cap="flat" cmpd="sng" algn="ctr">
          <a:solidFill>
            <a:schemeClr val="accent1">
              <a:shade val="50000"/>
            </a:schemeClr>
          </a:solidFill>
          <a:prstDash val="solid"/>
          <a:miter lim="800000"/>
        </a:ln>
        <a:effectLst/>
        <a:scene3d>
          <a:camera prst="orthographicFront"/>
          <a:lightRig rig="flat" dir="t"/>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Government bond yield</a:t>
          </a:r>
        </a:p>
      </dsp:txBody>
      <dsp:txXfrm>
        <a:off x="6997411" y="1693333"/>
        <a:ext cx="1337732" cy="1337732"/>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D6B1F2-2D9F-4C2B-B955-B152361F6DBC}">
      <dsp:nvSpPr>
        <dsp:cNvPr id="0" name=""/>
        <dsp:cNvSpPr/>
      </dsp:nvSpPr>
      <dsp:spPr>
        <a:xfrm>
          <a:off x="109656" y="754"/>
          <a:ext cx="3378993" cy="2027396"/>
        </a:xfrm>
        <a:prstGeom prst="rect">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Capital Asset Pricing Model (CAPM)</a:t>
          </a:r>
        </a:p>
      </dsp:txBody>
      <dsp:txXfrm>
        <a:off x="109656" y="754"/>
        <a:ext cx="3378993" cy="2027396"/>
      </dsp:txXfrm>
    </dsp:sp>
    <dsp:sp modelId="{581A0302-8334-4962-8D66-2D2E980C4990}">
      <dsp:nvSpPr>
        <dsp:cNvPr id="0" name=""/>
        <dsp:cNvSpPr/>
      </dsp:nvSpPr>
      <dsp:spPr>
        <a:xfrm>
          <a:off x="3826549" y="754"/>
          <a:ext cx="3378993" cy="2027396"/>
        </a:xfrm>
        <a:prstGeom prst="rect">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9060" tIns="99060" rIns="99060" bIns="99060" numCol="1" spcCol="1270" anchor="t" anchorCtr="0">
          <a:noAutofit/>
        </a:bodyPr>
        <a:lstStyle/>
        <a:p>
          <a:pPr marL="0" lvl="0" indent="0" algn="ctr" defTabSz="1155700">
            <a:lnSpc>
              <a:spcPct val="90000"/>
            </a:lnSpc>
            <a:spcBef>
              <a:spcPct val="0"/>
            </a:spcBef>
            <a:spcAft>
              <a:spcPct val="35000"/>
            </a:spcAft>
            <a:buNone/>
          </a:pPr>
          <a:r>
            <a:rPr lang="en-US" sz="2600" kern="1200" dirty="0"/>
            <a:t>Multifactor Models</a:t>
          </a:r>
        </a:p>
        <a:p>
          <a:pPr marL="228600" lvl="1" indent="-228600" algn="ctr" defTabSz="889000">
            <a:lnSpc>
              <a:spcPct val="90000"/>
            </a:lnSpc>
            <a:spcBef>
              <a:spcPct val="0"/>
            </a:spcBef>
            <a:spcAft>
              <a:spcPct val="15000"/>
            </a:spcAft>
            <a:buChar char="•"/>
          </a:pPr>
          <a:r>
            <a:rPr lang="en-US" sz="2000" kern="1200" dirty="0" err="1"/>
            <a:t>Fama</a:t>
          </a:r>
          <a:r>
            <a:rPr lang="en-US" sz="2000" kern="1200" dirty="0"/>
            <a:t>–French model</a:t>
          </a:r>
        </a:p>
        <a:p>
          <a:pPr marL="228600" lvl="1" indent="-228600" algn="ctr" defTabSz="889000">
            <a:lnSpc>
              <a:spcPct val="90000"/>
            </a:lnSpc>
            <a:spcBef>
              <a:spcPct val="0"/>
            </a:spcBef>
            <a:spcAft>
              <a:spcPct val="15000"/>
            </a:spcAft>
            <a:buChar char="•"/>
          </a:pPr>
          <a:r>
            <a:rPr lang="en-US" sz="2000" kern="1200" dirty="0"/>
            <a:t>Pastor–</a:t>
          </a:r>
          <a:r>
            <a:rPr lang="en-US" sz="2000" kern="1200" dirty="0" err="1"/>
            <a:t>Stambaugh</a:t>
          </a:r>
          <a:r>
            <a:rPr lang="en-US" sz="2000" kern="1200" dirty="0"/>
            <a:t> model</a:t>
          </a:r>
        </a:p>
        <a:p>
          <a:pPr marL="228600" lvl="1" indent="-228600" algn="ctr" defTabSz="889000">
            <a:lnSpc>
              <a:spcPct val="90000"/>
            </a:lnSpc>
            <a:spcBef>
              <a:spcPct val="0"/>
            </a:spcBef>
            <a:spcAft>
              <a:spcPct val="15000"/>
            </a:spcAft>
            <a:buChar char="•"/>
          </a:pPr>
          <a:r>
            <a:rPr lang="en-US" sz="2000" kern="1200" dirty="0"/>
            <a:t>Macroeconomic models</a:t>
          </a:r>
        </a:p>
        <a:p>
          <a:pPr marL="228600" lvl="1" indent="-228600" algn="ctr" defTabSz="889000">
            <a:lnSpc>
              <a:spcPct val="90000"/>
            </a:lnSpc>
            <a:spcBef>
              <a:spcPct val="0"/>
            </a:spcBef>
            <a:spcAft>
              <a:spcPct val="15000"/>
            </a:spcAft>
            <a:buChar char="•"/>
          </a:pPr>
          <a:r>
            <a:rPr lang="en-US" sz="2000" kern="1200" dirty="0"/>
            <a:t>Statistical models</a:t>
          </a:r>
        </a:p>
      </dsp:txBody>
      <dsp:txXfrm>
        <a:off x="3826549" y="754"/>
        <a:ext cx="3378993" cy="2027396"/>
      </dsp:txXfrm>
    </dsp:sp>
    <dsp:sp modelId="{9F102A5B-ABCE-433A-97F7-40F0BC8BD975}">
      <dsp:nvSpPr>
        <dsp:cNvPr id="0" name=""/>
        <dsp:cNvSpPr/>
      </dsp:nvSpPr>
      <dsp:spPr>
        <a:xfrm>
          <a:off x="1968103" y="2366049"/>
          <a:ext cx="3378993" cy="2027396"/>
        </a:xfrm>
        <a:prstGeom prst="rect">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Build-Up Method</a:t>
          </a:r>
        </a:p>
      </dsp:txBody>
      <dsp:txXfrm>
        <a:off x="1968103" y="2366049"/>
        <a:ext cx="3378993" cy="2027396"/>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FA4342-8302-4CBA-A4E7-9A4E2FF70A78}">
      <dsp:nvSpPr>
        <dsp:cNvPr id="0" name=""/>
        <dsp:cNvSpPr/>
      </dsp:nvSpPr>
      <dsp:spPr>
        <a:xfrm rot="5400000">
          <a:off x="5355365" y="-2209301"/>
          <a:ext cx="792420" cy="541324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rtl="0">
            <a:lnSpc>
              <a:spcPct val="90000"/>
            </a:lnSpc>
            <a:spcBef>
              <a:spcPct val="0"/>
            </a:spcBef>
            <a:spcAft>
              <a:spcPct val="15000"/>
            </a:spcAft>
            <a:buChar char="•"/>
          </a:pPr>
          <a:r>
            <a:rPr lang="en-US" sz="2200" kern="1200" dirty="0"/>
            <a:t>S&amp;P 500 Index and NYSE Composite are common choices in the United States</a:t>
          </a:r>
        </a:p>
      </dsp:txBody>
      <dsp:txXfrm rot="-5400000">
        <a:off x="3044952" y="139795"/>
        <a:ext cx="5374565" cy="715054"/>
      </dsp:txXfrm>
    </dsp:sp>
    <dsp:sp modelId="{E61D1583-03CC-419E-BC0B-9B4F6F974402}">
      <dsp:nvSpPr>
        <dsp:cNvPr id="0" name=""/>
        <dsp:cNvSpPr/>
      </dsp:nvSpPr>
      <dsp:spPr>
        <a:xfrm>
          <a:off x="0" y="2059"/>
          <a:ext cx="3044952" cy="9905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rtl="0">
            <a:lnSpc>
              <a:spcPct val="90000"/>
            </a:lnSpc>
            <a:spcBef>
              <a:spcPct val="0"/>
            </a:spcBef>
            <a:spcAft>
              <a:spcPct val="35000"/>
            </a:spcAft>
            <a:buNone/>
          </a:pPr>
          <a:r>
            <a:rPr lang="en-US" sz="2800" b="1" kern="1200" dirty="0"/>
            <a:t>Choice of Market Index</a:t>
          </a:r>
          <a:endParaRPr lang="en-US" sz="2800" kern="1200" dirty="0"/>
        </a:p>
      </dsp:txBody>
      <dsp:txXfrm>
        <a:off x="48353" y="50412"/>
        <a:ext cx="2948246" cy="893819"/>
      </dsp:txXfrm>
    </dsp:sp>
    <dsp:sp modelId="{83293548-DC88-4925-A73F-59494AF9290D}">
      <dsp:nvSpPr>
        <dsp:cNvPr id="0" name=""/>
        <dsp:cNvSpPr/>
      </dsp:nvSpPr>
      <dsp:spPr>
        <a:xfrm rot="5400000">
          <a:off x="5355365" y="-1169249"/>
          <a:ext cx="792420" cy="541324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rtl="0">
            <a:lnSpc>
              <a:spcPct val="90000"/>
            </a:lnSpc>
            <a:spcBef>
              <a:spcPct val="0"/>
            </a:spcBef>
            <a:spcAft>
              <a:spcPct val="15000"/>
            </a:spcAft>
            <a:buChar char="•"/>
          </a:pPr>
          <a:r>
            <a:rPr lang="en-US" sz="2200" kern="1200" dirty="0"/>
            <a:t>Five years of monthly data is most common choice</a:t>
          </a:r>
        </a:p>
      </dsp:txBody>
      <dsp:txXfrm rot="-5400000">
        <a:off x="3044952" y="1179847"/>
        <a:ext cx="5374565" cy="715054"/>
      </dsp:txXfrm>
    </dsp:sp>
    <dsp:sp modelId="{46024308-F576-435C-928F-0A4F62887542}">
      <dsp:nvSpPr>
        <dsp:cNvPr id="0" name=""/>
        <dsp:cNvSpPr/>
      </dsp:nvSpPr>
      <dsp:spPr>
        <a:xfrm>
          <a:off x="0" y="1042111"/>
          <a:ext cx="3044952" cy="9905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rtl="0">
            <a:lnSpc>
              <a:spcPct val="90000"/>
            </a:lnSpc>
            <a:spcBef>
              <a:spcPct val="0"/>
            </a:spcBef>
            <a:spcAft>
              <a:spcPct val="35000"/>
            </a:spcAft>
            <a:buNone/>
          </a:pPr>
          <a:r>
            <a:rPr lang="en-US" sz="2800" b="1" kern="1200" dirty="0"/>
            <a:t>Length &amp; Frequency of Data</a:t>
          </a:r>
          <a:endParaRPr lang="en-US" sz="2800" kern="1200" dirty="0"/>
        </a:p>
      </dsp:txBody>
      <dsp:txXfrm>
        <a:off x="48353" y="1090464"/>
        <a:ext cx="2948246" cy="893819"/>
      </dsp:txXfrm>
    </dsp:sp>
    <dsp:sp modelId="{DDB3B58B-C7D4-42DE-BEC4-F7F962341426}">
      <dsp:nvSpPr>
        <dsp:cNvPr id="0" name=""/>
        <dsp:cNvSpPr/>
      </dsp:nvSpPr>
      <dsp:spPr>
        <a:xfrm rot="5400000">
          <a:off x="5355365" y="-129198"/>
          <a:ext cx="792420" cy="541324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rtl="0">
            <a:lnSpc>
              <a:spcPct val="90000"/>
            </a:lnSpc>
            <a:spcBef>
              <a:spcPct val="0"/>
            </a:spcBef>
            <a:spcAft>
              <a:spcPct val="15000"/>
            </a:spcAft>
            <a:buChar char="•"/>
          </a:pPr>
          <a:r>
            <a:rPr lang="en-US" sz="2200" kern="1200" dirty="0"/>
            <a:t>Betas move towards 1.0 over time</a:t>
          </a:r>
        </a:p>
      </dsp:txBody>
      <dsp:txXfrm rot="-5400000">
        <a:off x="3044952" y="2219898"/>
        <a:ext cx="5374565" cy="715054"/>
      </dsp:txXfrm>
    </dsp:sp>
    <dsp:sp modelId="{99DBD55E-AD4F-4AD2-BC88-DED8D109392D}">
      <dsp:nvSpPr>
        <dsp:cNvPr id="0" name=""/>
        <dsp:cNvSpPr/>
      </dsp:nvSpPr>
      <dsp:spPr>
        <a:xfrm>
          <a:off x="0" y="2082163"/>
          <a:ext cx="3044952" cy="9905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rtl="0">
            <a:lnSpc>
              <a:spcPct val="90000"/>
            </a:lnSpc>
            <a:spcBef>
              <a:spcPct val="0"/>
            </a:spcBef>
            <a:spcAft>
              <a:spcPct val="35000"/>
            </a:spcAft>
            <a:buNone/>
          </a:pPr>
          <a:r>
            <a:rPr lang="en-US" sz="2800" b="1" kern="1200" dirty="0"/>
            <a:t>Adjusted Betas</a:t>
          </a:r>
          <a:endParaRPr lang="en-US" sz="2800" kern="1200" dirty="0"/>
        </a:p>
      </dsp:txBody>
      <dsp:txXfrm>
        <a:off x="48353" y="2130516"/>
        <a:ext cx="2948246" cy="893819"/>
      </dsp:txXfrm>
    </dsp:sp>
    <dsp:sp modelId="{5CE2EFF6-863B-494A-BA21-0AD93021B010}">
      <dsp:nvSpPr>
        <dsp:cNvPr id="0" name=""/>
        <dsp:cNvSpPr/>
      </dsp:nvSpPr>
      <dsp:spPr>
        <a:xfrm rot="5400000">
          <a:off x="5355365" y="910853"/>
          <a:ext cx="792420" cy="541324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rtl="0">
            <a:lnSpc>
              <a:spcPct val="90000"/>
            </a:lnSpc>
            <a:spcBef>
              <a:spcPct val="0"/>
            </a:spcBef>
            <a:spcAft>
              <a:spcPct val="15000"/>
            </a:spcAft>
            <a:buChar char="•"/>
          </a:pPr>
          <a:r>
            <a:rPr lang="en-US" sz="2200" kern="1200" dirty="0"/>
            <a:t>Adjust comparable betas for leverage</a:t>
          </a:r>
        </a:p>
      </dsp:txBody>
      <dsp:txXfrm rot="-5400000">
        <a:off x="3044952" y="3259950"/>
        <a:ext cx="5374565" cy="715054"/>
      </dsp:txXfrm>
    </dsp:sp>
    <dsp:sp modelId="{724A5113-BDF4-436A-BC9C-A95F7C2EA0D5}">
      <dsp:nvSpPr>
        <dsp:cNvPr id="0" name=""/>
        <dsp:cNvSpPr/>
      </dsp:nvSpPr>
      <dsp:spPr>
        <a:xfrm>
          <a:off x="0" y="3122215"/>
          <a:ext cx="3044952" cy="9905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rtl="0">
            <a:lnSpc>
              <a:spcPct val="90000"/>
            </a:lnSpc>
            <a:spcBef>
              <a:spcPct val="0"/>
            </a:spcBef>
            <a:spcAft>
              <a:spcPct val="35000"/>
            </a:spcAft>
            <a:buNone/>
          </a:pPr>
          <a:r>
            <a:rPr lang="en-US" sz="2800" b="1" kern="1200" dirty="0"/>
            <a:t>Thinly Traded and Private Firms</a:t>
          </a:r>
          <a:endParaRPr lang="en-US" sz="2800" kern="1200" dirty="0"/>
        </a:p>
      </dsp:txBody>
      <dsp:txXfrm>
        <a:off x="48353" y="3170568"/>
        <a:ext cx="2948246" cy="893819"/>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539E4-62F4-4EBC-911D-80C7085460ED}">
      <dsp:nvSpPr>
        <dsp:cNvPr id="0" name=""/>
        <dsp:cNvSpPr/>
      </dsp:nvSpPr>
      <dsp:spPr>
        <a:xfrm>
          <a:off x="3057112" y="2462677"/>
          <a:ext cx="2261425" cy="2261425"/>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innerShdw blurRad="63500" dist="50800" dir="13500000">
            <a:prstClr val="black">
              <a:alpha val="50000"/>
            </a:prstClr>
          </a:innerShdw>
        </a:effectLst>
      </dsp:spPr>
      <dsp:style>
        <a:lnRef idx="0">
          <a:scrgbClr r="0" g="0" b="0"/>
        </a:lnRef>
        <a:fillRef idx="3">
          <a:scrgbClr r="0" g="0" b="0"/>
        </a:fillRef>
        <a:effectRef idx="3">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rtl="0">
            <a:lnSpc>
              <a:spcPct val="90000"/>
            </a:lnSpc>
            <a:spcBef>
              <a:spcPct val="0"/>
            </a:spcBef>
            <a:spcAft>
              <a:spcPct val="35000"/>
            </a:spcAft>
            <a:buNone/>
          </a:pPr>
          <a:r>
            <a:rPr lang="en-US" sz="3100" b="1" kern="1200" dirty="0"/>
            <a:t>Required Return on Equity</a:t>
          </a:r>
          <a:endParaRPr lang="en-US" sz="3100" kern="1200" dirty="0"/>
        </a:p>
      </dsp:txBody>
      <dsp:txXfrm>
        <a:off x="3388290" y="2793855"/>
        <a:ext cx="1599069" cy="1599069"/>
      </dsp:txXfrm>
    </dsp:sp>
    <dsp:sp modelId="{F3998D64-7C5A-40A2-ABE9-CBFE192CAE10}">
      <dsp:nvSpPr>
        <dsp:cNvPr id="0" name=""/>
        <dsp:cNvSpPr/>
      </dsp:nvSpPr>
      <dsp:spPr>
        <a:xfrm rot="20700000">
          <a:off x="5349827" y="2721044"/>
          <a:ext cx="1781937" cy="644506"/>
        </a:xfrm>
        <a:prstGeom prst="leftArrow">
          <a:avLst>
            <a:gd name="adj1" fmla="val 60000"/>
            <a:gd name="adj2" fmla="val 50000"/>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sp>
    <dsp:sp modelId="{21E6FE90-72E6-43C4-B66B-21C7A61801DE}">
      <dsp:nvSpPr>
        <dsp:cNvPr id="0" name=""/>
        <dsp:cNvSpPr/>
      </dsp:nvSpPr>
      <dsp:spPr>
        <a:xfrm>
          <a:off x="6027228" y="1953356"/>
          <a:ext cx="2148354" cy="1718683"/>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innerShdw blurRad="63500" dist="50800" dir="13500000">
            <a:prstClr val="black">
              <a:alpha val="50000"/>
            </a:prstClr>
          </a:innerShdw>
        </a:effectLst>
      </dsp:spPr>
      <dsp:style>
        <a:lnRef idx="0">
          <a:scrgbClr r="0" g="0" b="0"/>
        </a:lnRef>
        <a:fillRef idx="3">
          <a:scrgbClr r="0" g="0" b="0"/>
        </a:fillRef>
        <a:effectRef idx="3">
          <a:scrgbClr r="0" g="0" b="0"/>
        </a:effectRef>
        <a:fontRef idx="minor">
          <a:schemeClr val="lt1"/>
        </a:fontRef>
      </dsp:style>
      <dsp:txBody>
        <a:bodyPr spcFirstLastPara="0" vert="horz" wrap="square" lIns="66675" tIns="66675" rIns="66675" bIns="66675" numCol="1" spcCol="1270" anchor="ctr" anchorCtr="0">
          <a:noAutofit/>
        </a:bodyPr>
        <a:lstStyle/>
        <a:p>
          <a:pPr marL="0" lvl="0" indent="0" algn="ctr" defTabSz="1555750" rtl="0">
            <a:lnSpc>
              <a:spcPct val="90000"/>
            </a:lnSpc>
            <a:spcBef>
              <a:spcPct val="0"/>
            </a:spcBef>
            <a:spcAft>
              <a:spcPct val="35000"/>
            </a:spcAft>
            <a:buNone/>
          </a:pPr>
          <a:r>
            <a:rPr lang="en-US" sz="3500" b="1" kern="1200" dirty="0"/>
            <a:t>Value Premium</a:t>
          </a:r>
          <a:endParaRPr lang="en-US" sz="3500" kern="1200" dirty="0"/>
        </a:p>
      </dsp:txBody>
      <dsp:txXfrm>
        <a:off x="6077567" y="2003695"/>
        <a:ext cx="2047676" cy="1618005"/>
      </dsp:txXfrm>
    </dsp:sp>
    <dsp:sp modelId="{5196A105-6B2E-4F7E-A4BC-9C5896F7593B}">
      <dsp:nvSpPr>
        <dsp:cNvPr id="0" name=""/>
        <dsp:cNvSpPr/>
      </dsp:nvSpPr>
      <dsp:spPr>
        <a:xfrm rot="17700000">
          <a:off x="4195085" y="1344877"/>
          <a:ext cx="1781937" cy="644506"/>
        </a:xfrm>
        <a:prstGeom prst="leftArrow">
          <a:avLst>
            <a:gd name="adj1" fmla="val 60000"/>
            <a:gd name="adj2" fmla="val 50000"/>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sp>
    <dsp:sp modelId="{BD5F5C63-5EF6-4ABD-982B-9BAB9EDD3F63}">
      <dsp:nvSpPr>
        <dsp:cNvPr id="0" name=""/>
        <dsp:cNvSpPr/>
      </dsp:nvSpPr>
      <dsp:spPr>
        <a:xfrm>
          <a:off x="4388416" y="297"/>
          <a:ext cx="2148354" cy="1718683"/>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innerShdw blurRad="63500" dist="50800" dir="13500000">
            <a:prstClr val="black">
              <a:alpha val="50000"/>
            </a:prstClr>
          </a:innerShdw>
        </a:effectLst>
      </dsp:spPr>
      <dsp:style>
        <a:lnRef idx="0">
          <a:scrgbClr r="0" g="0" b="0"/>
        </a:lnRef>
        <a:fillRef idx="3">
          <a:scrgbClr r="0" g="0" b="0"/>
        </a:fillRef>
        <a:effectRef idx="3">
          <a:scrgbClr r="0" g="0" b="0"/>
        </a:effectRef>
        <a:fontRef idx="minor">
          <a:schemeClr val="lt1"/>
        </a:fontRef>
      </dsp:style>
      <dsp:txBody>
        <a:bodyPr spcFirstLastPara="0" vert="horz" wrap="square" lIns="66675" tIns="66675" rIns="66675" bIns="66675" numCol="1" spcCol="1270" anchor="ctr" anchorCtr="0">
          <a:noAutofit/>
        </a:bodyPr>
        <a:lstStyle/>
        <a:p>
          <a:pPr marL="0" lvl="0" indent="0" algn="ctr" defTabSz="1555750" rtl="0">
            <a:lnSpc>
              <a:spcPct val="90000"/>
            </a:lnSpc>
            <a:spcBef>
              <a:spcPct val="0"/>
            </a:spcBef>
            <a:spcAft>
              <a:spcPct val="35000"/>
            </a:spcAft>
            <a:buNone/>
          </a:pPr>
          <a:r>
            <a:rPr lang="en-US" sz="3500" b="1" kern="1200" dirty="0"/>
            <a:t>Size Premium</a:t>
          </a:r>
          <a:endParaRPr lang="en-US" sz="3500" kern="1200" dirty="0"/>
        </a:p>
      </dsp:txBody>
      <dsp:txXfrm>
        <a:off x="4438755" y="50636"/>
        <a:ext cx="2047676" cy="1618005"/>
      </dsp:txXfrm>
    </dsp:sp>
    <dsp:sp modelId="{2D607C01-94D5-4F01-99D2-910717BCC8BA}">
      <dsp:nvSpPr>
        <dsp:cNvPr id="0" name=""/>
        <dsp:cNvSpPr/>
      </dsp:nvSpPr>
      <dsp:spPr>
        <a:xfrm rot="14700000">
          <a:off x="2398627" y="1344877"/>
          <a:ext cx="1781937" cy="644506"/>
        </a:xfrm>
        <a:prstGeom prst="leftArrow">
          <a:avLst>
            <a:gd name="adj1" fmla="val 60000"/>
            <a:gd name="adj2" fmla="val 50000"/>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sp>
    <dsp:sp modelId="{B867DCC1-2C6E-4964-853B-39C4E647495D}">
      <dsp:nvSpPr>
        <dsp:cNvPr id="0" name=""/>
        <dsp:cNvSpPr/>
      </dsp:nvSpPr>
      <dsp:spPr>
        <a:xfrm>
          <a:off x="1838878" y="297"/>
          <a:ext cx="2148354" cy="1718683"/>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innerShdw blurRad="63500" dist="50800" dir="13500000">
            <a:prstClr val="black">
              <a:alpha val="50000"/>
            </a:prstClr>
          </a:innerShdw>
        </a:effectLst>
      </dsp:spPr>
      <dsp:style>
        <a:lnRef idx="0">
          <a:scrgbClr r="0" g="0" b="0"/>
        </a:lnRef>
        <a:fillRef idx="3">
          <a:scrgbClr r="0" g="0" b="0"/>
        </a:fillRef>
        <a:effectRef idx="3">
          <a:scrgbClr r="0" g="0" b="0"/>
        </a:effectRef>
        <a:fontRef idx="minor">
          <a:schemeClr val="lt1"/>
        </a:fontRef>
      </dsp:style>
      <dsp:txBody>
        <a:bodyPr spcFirstLastPara="0" vert="horz" wrap="square" lIns="66675" tIns="66675" rIns="66675" bIns="66675" numCol="1" spcCol="1270" anchor="ctr" anchorCtr="0">
          <a:noAutofit/>
        </a:bodyPr>
        <a:lstStyle/>
        <a:p>
          <a:pPr marL="0" lvl="0" indent="0" algn="ctr" defTabSz="1555750" rtl="0">
            <a:lnSpc>
              <a:spcPct val="90000"/>
            </a:lnSpc>
            <a:spcBef>
              <a:spcPct val="0"/>
            </a:spcBef>
            <a:spcAft>
              <a:spcPct val="35000"/>
            </a:spcAft>
            <a:buNone/>
          </a:pPr>
          <a:r>
            <a:rPr lang="en-US" sz="3500" b="1" kern="1200" dirty="0"/>
            <a:t>Market Risk Premium</a:t>
          </a:r>
        </a:p>
      </dsp:txBody>
      <dsp:txXfrm>
        <a:off x="1889217" y="50636"/>
        <a:ext cx="2047676" cy="1618005"/>
      </dsp:txXfrm>
    </dsp:sp>
    <dsp:sp modelId="{5F392179-6886-4C1A-816D-DBA7BCB85F19}">
      <dsp:nvSpPr>
        <dsp:cNvPr id="0" name=""/>
        <dsp:cNvSpPr/>
      </dsp:nvSpPr>
      <dsp:spPr>
        <a:xfrm rot="11700000">
          <a:off x="1243885" y="2721044"/>
          <a:ext cx="1781937" cy="644506"/>
        </a:xfrm>
        <a:prstGeom prst="leftArrow">
          <a:avLst>
            <a:gd name="adj1" fmla="val 60000"/>
            <a:gd name="adj2" fmla="val 50000"/>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sp>
    <dsp:sp modelId="{61CE1B6F-E59B-4E27-B6C2-A949CEA11B8E}">
      <dsp:nvSpPr>
        <dsp:cNvPr id="0" name=""/>
        <dsp:cNvSpPr/>
      </dsp:nvSpPr>
      <dsp:spPr>
        <a:xfrm>
          <a:off x="200067" y="1953356"/>
          <a:ext cx="2148354" cy="1718683"/>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innerShdw blurRad="63500" dist="50800" dir="13500000">
            <a:prstClr val="black">
              <a:alpha val="50000"/>
            </a:prstClr>
          </a:innerShdw>
        </a:effectLst>
      </dsp:spPr>
      <dsp:style>
        <a:lnRef idx="0">
          <a:scrgbClr r="0" g="0" b="0"/>
        </a:lnRef>
        <a:fillRef idx="3">
          <a:scrgbClr r="0" g="0" b="0"/>
        </a:fillRef>
        <a:effectRef idx="3">
          <a:scrgbClr r="0" g="0" b="0"/>
        </a:effectRef>
        <a:fontRef idx="minor">
          <a:schemeClr val="lt1"/>
        </a:fontRef>
      </dsp:style>
      <dsp:txBody>
        <a:bodyPr spcFirstLastPara="0" vert="horz" wrap="square" lIns="66675" tIns="66675" rIns="66675" bIns="66675" numCol="1" spcCol="1270" anchor="ctr" anchorCtr="0">
          <a:noAutofit/>
        </a:bodyPr>
        <a:lstStyle/>
        <a:p>
          <a:pPr marL="0" lvl="0" indent="0" algn="ctr" defTabSz="1555750" rtl="0">
            <a:lnSpc>
              <a:spcPct val="90000"/>
            </a:lnSpc>
            <a:spcBef>
              <a:spcPct val="0"/>
            </a:spcBef>
            <a:spcAft>
              <a:spcPct val="35000"/>
            </a:spcAft>
            <a:buNone/>
          </a:pPr>
          <a:r>
            <a:rPr lang="en-US" sz="3500" b="1" kern="1200" dirty="0"/>
            <a:t>Risk-Free Return</a:t>
          </a:r>
        </a:p>
      </dsp:txBody>
      <dsp:txXfrm>
        <a:off x="250406" y="2003695"/>
        <a:ext cx="2047676" cy="1618005"/>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FFD10B-E9E6-4C3B-A24B-B3C10E15337E}">
      <dsp:nvSpPr>
        <dsp:cNvPr id="0" name=""/>
        <dsp:cNvSpPr/>
      </dsp:nvSpPr>
      <dsp:spPr>
        <a:xfrm>
          <a:off x="862" y="1403"/>
          <a:ext cx="5332275" cy="2364581"/>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2489200">
            <a:lnSpc>
              <a:spcPct val="90000"/>
            </a:lnSpc>
            <a:spcBef>
              <a:spcPct val="0"/>
            </a:spcBef>
            <a:spcAft>
              <a:spcPct val="35000"/>
            </a:spcAft>
            <a:buNone/>
          </a:pPr>
          <a:r>
            <a:rPr lang="en-US" sz="5600" kern="1200" dirty="0"/>
            <a:t>Required Return on Equity</a:t>
          </a:r>
        </a:p>
      </dsp:txBody>
      <dsp:txXfrm>
        <a:off x="70118" y="70659"/>
        <a:ext cx="5193763" cy="2226069"/>
      </dsp:txXfrm>
    </dsp:sp>
    <dsp:sp modelId="{174DB6DB-36DF-40B6-90C6-63BA486CE193}">
      <dsp:nvSpPr>
        <dsp:cNvPr id="0" name=""/>
        <dsp:cNvSpPr/>
      </dsp:nvSpPr>
      <dsp:spPr>
        <a:xfrm>
          <a:off x="862" y="2510815"/>
          <a:ext cx="1254062" cy="2364581"/>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Risk-Free Rate</a:t>
          </a:r>
        </a:p>
      </dsp:txBody>
      <dsp:txXfrm>
        <a:off x="37592" y="2547545"/>
        <a:ext cx="1180602" cy="2291121"/>
      </dsp:txXfrm>
    </dsp:sp>
    <dsp:sp modelId="{72679DAB-E7F8-48C6-88C4-877B61A70D97}">
      <dsp:nvSpPr>
        <dsp:cNvPr id="0" name=""/>
        <dsp:cNvSpPr/>
      </dsp:nvSpPr>
      <dsp:spPr>
        <a:xfrm>
          <a:off x="1360266" y="2510815"/>
          <a:ext cx="1254062" cy="2364581"/>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Equity Risk Premium</a:t>
          </a:r>
        </a:p>
      </dsp:txBody>
      <dsp:txXfrm>
        <a:off x="1396996" y="2547545"/>
        <a:ext cx="1180602" cy="2291121"/>
      </dsp:txXfrm>
    </dsp:sp>
    <dsp:sp modelId="{AD5A1233-EA6C-4EEA-A870-22A697673BAD}">
      <dsp:nvSpPr>
        <dsp:cNvPr id="0" name=""/>
        <dsp:cNvSpPr/>
      </dsp:nvSpPr>
      <dsp:spPr>
        <a:xfrm>
          <a:off x="2719670" y="2510815"/>
          <a:ext cx="1254062" cy="2364581"/>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Other Risk Premiums</a:t>
          </a:r>
        </a:p>
      </dsp:txBody>
      <dsp:txXfrm>
        <a:off x="2756400" y="2547545"/>
        <a:ext cx="1180602" cy="2291121"/>
      </dsp:txXfrm>
    </dsp:sp>
    <dsp:sp modelId="{F3B6DC0D-9B00-4D49-998B-70859A057C9E}">
      <dsp:nvSpPr>
        <dsp:cNvPr id="0" name=""/>
        <dsp:cNvSpPr/>
      </dsp:nvSpPr>
      <dsp:spPr>
        <a:xfrm>
          <a:off x="4079074" y="2510815"/>
          <a:ext cx="1254062" cy="2364581"/>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Other Risk Discounts</a:t>
          </a:r>
        </a:p>
      </dsp:txBody>
      <dsp:txXfrm>
        <a:off x="4115804" y="2547545"/>
        <a:ext cx="1180602" cy="2291121"/>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49D53E-9409-40FD-8C50-1C3A953E3415}">
      <dsp:nvSpPr>
        <dsp:cNvPr id="0" name=""/>
        <dsp:cNvSpPr/>
      </dsp:nvSpPr>
      <dsp:spPr>
        <a:xfrm>
          <a:off x="1471294" y="0"/>
          <a:ext cx="4724399" cy="4724399"/>
        </a:xfrm>
        <a:prstGeom prst="triangle">
          <a:avLst/>
        </a:prstGeom>
        <a:solidFill>
          <a:schemeClr val="accent1"/>
        </a:solidFill>
        <a:ln w="12700" cap="flat" cmpd="sng" algn="ctr">
          <a:solidFill>
            <a:schemeClr val="accent1">
              <a:shade val="50000"/>
            </a:schemeClr>
          </a:solidFill>
          <a:prstDash val="solid"/>
          <a:miter lim="800000"/>
        </a:ln>
        <a:effectLst/>
        <a:scene3d>
          <a:camera prst="orthographicFront">
            <a:rot lat="0" lon="0" rev="0"/>
          </a:camera>
          <a:lightRig rig="contrasting" dir="t">
            <a:rot lat="0" lon="0" rev="1200000"/>
          </a:lightRig>
        </a:scene3d>
      </dsp:spPr>
      <dsp:style>
        <a:lnRef idx="2">
          <a:schemeClr val="accent1">
            <a:shade val="50000"/>
          </a:schemeClr>
        </a:lnRef>
        <a:fillRef idx="1">
          <a:schemeClr val="accent1"/>
        </a:fillRef>
        <a:effectRef idx="0">
          <a:schemeClr val="accent1"/>
        </a:effectRef>
        <a:fontRef idx="minor">
          <a:schemeClr val="lt1"/>
        </a:fontRef>
      </dsp:style>
    </dsp:sp>
    <dsp:sp modelId="{59542BEF-F4C4-4627-A2B3-79BB71D0623D}">
      <dsp:nvSpPr>
        <dsp:cNvPr id="0" name=""/>
        <dsp:cNvSpPr/>
      </dsp:nvSpPr>
      <dsp:spPr>
        <a:xfrm>
          <a:off x="3833494" y="472901"/>
          <a:ext cx="3070860" cy="1679376"/>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Exchange Rates</a:t>
          </a:r>
        </a:p>
      </dsp:txBody>
      <dsp:txXfrm>
        <a:off x="3915474" y="554881"/>
        <a:ext cx="2906900" cy="1515416"/>
      </dsp:txXfrm>
    </dsp:sp>
    <dsp:sp modelId="{09460703-C0E7-4780-93CC-59E85E6A5042}">
      <dsp:nvSpPr>
        <dsp:cNvPr id="0" name=""/>
        <dsp:cNvSpPr/>
      </dsp:nvSpPr>
      <dsp:spPr>
        <a:xfrm>
          <a:off x="3833494" y="2362199"/>
          <a:ext cx="3070860" cy="1679376"/>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Emerging Markets</a:t>
          </a:r>
        </a:p>
        <a:p>
          <a:pPr marL="171450" lvl="1" indent="-171450" algn="l" defTabSz="844550">
            <a:lnSpc>
              <a:spcPct val="90000"/>
            </a:lnSpc>
            <a:spcBef>
              <a:spcPct val="0"/>
            </a:spcBef>
            <a:spcAft>
              <a:spcPct val="15000"/>
            </a:spcAft>
            <a:buChar char="•"/>
          </a:pPr>
          <a:r>
            <a:rPr lang="en-US" sz="1900" kern="1200" dirty="0"/>
            <a:t>Country spread model</a:t>
          </a:r>
        </a:p>
        <a:p>
          <a:pPr marL="171450" lvl="1" indent="-171450" algn="l" defTabSz="844550">
            <a:lnSpc>
              <a:spcPct val="90000"/>
            </a:lnSpc>
            <a:spcBef>
              <a:spcPct val="0"/>
            </a:spcBef>
            <a:spcAft>
              <a:spcPct val="15000"/>
            </a:spcAft>
            <a:buChar char="•"/>
          </a:pPr>
          <a:r>
            <a:rPr lang="en-US" sz="1900" kern="1200" dirty="0"/>
            <a:t>Country risk rating model</a:t>
          </a:r>
        </a:p>
      </dsp:txBody>
      <dsp:txXfrm>
        <a:off x="3915474" y="2444179"/>
        <a:ext cx="2906900" cy="1515416"/>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7C8A6E-9204-40D5-8F5F-1DB36CE7B191}">
      <dsp:nvSpPr>
        <dsp:cNvPr id="0" name=""/>
        <dsp:cNvSpPr/>
      </dsp:nvSpPr>
      <dsp:spPr>
        <a:xfrm>
          <a:off x="3842687" y="638046"/>
          <a:ext cx="1567510" cy="929068"/>
        </a:xfrm>
        <a:prstGeom prst="roundRect">
          <a:avLst>
            <a:gd name="adj" fmla="val 10000"/>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a:scene3d>
          <a:camera prst="orthographicFront"/>
          <a:lightRig rig="threePt" dir="t">
            <a:rot lat="0" lon="0" rev="7500000"/>
          </a:lightRig>
        </a:scene3d>
      </dsp:spPr>
      <dsp:style>
        <a:lnRef idx="1">
          <a:schemeClr val="accent1"/>
        </a:lnRef>
        <a:fillRef idx="2">
          <a:schemeClr val="accent1"/>
        </a:fillRef>
        <a:effectRef idx="1">
          <a:schemeClr val="accent1"/>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Weighted Average </a:t>
          </a:r>
        </a:p>
        <a:p>
          <a:pPr marL="0" lvl="0" indent="0" algn="ctr" defTabSz="711200">
            <a:lnSpc>
              <a:spcPct val="90000"/>
            </a:lnSpc>
            <a:spcBef>
              <a:spcPct val="0"/>
            </a:spcBef>
            <a:spcAft>
              <a:spcPct val="35000"/>
            </a:spcAft>
            <a:buNone/>
          </a:pPr>
          <a:r>
            <a:rPr lang="en-US" sz="1600" kern="1200" dirty="0"/>
            <a:t>Cost of Capital</a:t>
          </a:r>
        </a:p>
      </dsp:txBody>
      <dsp:txXfrm>
        <a:off x="3869898" y="665257"/>
        <a:ext cx="1513088" cy="874646"/>
      </dsp:txXfrm>
    </dsp:sp>
    <dsp:sp modelId="{A08DD1F3-00CA-419A-873B-4765BF88829B}">
      <dsp:nvSpPr>
        <dsp:cNvPr id="0" name=""/>
        <dsp:cNvSpPr/>
      </dsp:nvSpPr>
      <dsp:spPr>
        <a:xfrm>
          <a:off x="2433355" y="1567114"/>
          <a:ext cx="2193087" cy="359891"/>
        </a:xfrm>
        <a:custGeom>
          <a:avLst/>
          <a:gdLst/>
          <a:ahLst/>
          <a:cxnLst/>
          <a:rect l="0" t="0" r="0" b="0"/>
          <a:pathLst>
            <a:path>
              <a:moveTo>
                <a:pt x="2193087" y="0"/>
              </a:moveTo>
              <a:lnTo>
                <a:pt x="2193087" y="179945"/>
              </a:lnTo>
              <a:lnTo>
                <a:pt x="0" y="179945"/>
              </a:lnTo>
              <a:lnTo>
                <a:pt x="0" y="359891"/>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CF50AEA7-767E-45A5-8028-42BC51AB9671}">
      <dsp:nvSpPr>
        <dsp:cNvPr id="0" name=""/>
        <dsp:cNvSpPr/>
      </dsp:nvSpPr>
      <dsp:spPr>
        <a:xfrm>
          <a:off x="1758559" y="1927006"/>
          <a:ext cx="1349592" cy="899728"/>
        </a:xfrm>
        <a:prstGeom prst="roundRect">
          <a:avLst>
            <a:gd name="adj" fmla="val 10000"/>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a:scene3d>
          <a:camera prst="orthographicFront"/>
          <a:lightRig rig="threePt" dir="t">
            <a:rot lat="0" lon="0" rev="7500000"/>
          </a:lightRig>
        </a:scene3d>
      </dsp:spPr>
      <dsp:style>
        <a:lnRef idx="1">
          <a:schemeClr val="accent1"/>
        </a:lnRef>
        <a:fillRef idx="2">
          <a:schemeClr val="accent1"/>
        </a:fillRef>
        <a:effectRef idx="1">
          <a:schemeClr val="accent1"/>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Debt</a:t>
          </a:r>
        </a:p>
      </dsp:txBody>
      <dsp:txXfrm>
        <a:off x="1784911" y="1953358"/>
        <a:ext cx="1296888" cy="847024"/>
      </dsp:txXfrm>
    </dsp:sp>
    <dsp:sp modelId="{D2B1BA64-66A2-47FD-B06F-608E666D9AA3}">
      <dsp:nvSpPr>
        <dsp:cNvPr id="0" name=""/>
        <dsp:cNvSpPr/>
      </dsp:nvSpPr>
      <dsp:spPr>
        <a:xfrm>
          <a:off x="678885" y="2826734"/>
          <a:ext cx="1754469" cy="359891"/>
        </a:xfrm>
        <a:custGeom>
          <a:avLst/>
          <a:gdLst/>
          <a:ahLst/>
          <a:cxnLst/>
          <a:rect l="0" t="0" r="0" b="0"/>
          <a:pathLst>
            <a:path>
              <a:moveTo>
                <a:pt x="1754469" y="0"/>
              </a:moveTo>
              <a:lnTo>
                <a:pt x="1754469" y="179945"/>
              </a:lnTo>
              <a:lnTo>
                <a:pt x="0" y="179945"/>
              </a:lnTo>
              <a:lnTo>
                <a:pt x="0" y="359891"/>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0BCE9E8-EB10-4090-8FAE-2518A54D19FD}">
      <dsp:nvSpPr>
        <dsp:cNvPr id="0" name=""/>
        <dsp:cNvSpPr/>
      </dsp:nvSpPr>
      <dsp:spPr>
        <a:xfrm>
          <a:off x="4089" y="3186625"/>
          <a:ext cx="1349592" cy="899728"/>
        </a:xfrm>
        <a:prstGeom prst="roundRect">
          <a:avLst>
            <a:gd name="adj" fmla="val 10000"/>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a:scene3d>
          <a:camera prst="orthographicFront"/>
          <a:lightRig rig="threePt" dir="t">
            <a:rot lat="0" lon="0" rev="7500000"/>
          </a:lightRig>
        </a:scene3d>
      </dsp:spPr>
      <dsp:style>
        <a:lnRef idx="1">
          <a:schemeClr val="accent1"/>
        </a:lnRef>
        <a:fillRef idx="2">
          <a:schemeClr val="accent1"/>
        </a:fillRef>
        <a:effectRef idx="1">
          <a:schemeClr val="accent1"/>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Cost of Debt</a:t>
          </a:r>
        </a:p>
      </dsp:txBody>
      <dsp:txXfrm>
        <a:off x="30441" y="3212977"/>
        <a:ext cx="1296888" cy="847024"/>
      </dsp:txXfrm>
    </dsp:sp>
    <dsp:sp modelId="{B041D88A-0C14-496F-9204-0C46B33ABF70}">
      <dsp:nvSpPr>
        <dsp:cNvPr id="0" name=""/>
        <dsp:cNvSpPr/>
      </dsp:nvSpPr>
      <dsp:spPr>
        <a:xfrm>
          <a:off x="2387635" y="2826734"/>
          <a:ext cx="91440" cy="359891"/>
        </a:xfrm>
        <a:custGeom>
          <a:avLst/>
          <a:gdLst/>
          <a:ahLst/>
          <a:cxnLst/>
          <a:rect l="0" t="0" r="0" b="0"/>
          <a:pathLst>
            <a:path>
              <a:moveTo>
                <a:pt x="45720" y="0"/>
              </a:moveTo>
              <a:lnTo>
                <a:pt x="45720" y="359891"/>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4B2F0CC3-1CC0-40AE-85C5-5DD927DFE417}">
      <dsp:nvSpPr>
        <dsp:cNvPr id="0" name=""/>
        <dsp:cNvSpPr/>
      </dsp:nvSpPr>
      <dsp:spPr>
        <a:xfrm>
          <a:off x="1758559" y="3186625"/>
          <a:ext cx="1349592" cy="899728"/>
        </a:xfrm>
        <a:prstGeom prst="roundRect">
          <a:avLst>
            <a:gd name="adj" fmla="val 10000"/>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a:scene3d>
          <a:camera prst="orthographicFront"/>
          <a:lightRig rig="threePt" dir="t">
            <a:rot lat="0" lon="0" rev="7500000"/>
          </a:lightRig>
        </a:scene3d>
      </dsp:spPr>
      <dsp:style>
        <a:lnRef idx="1">
          <a:schemeClr val="accent1"/>
        </a:lnRef>
        <a:fillRef idx="2">
          <a:schemeClr val="accent1"/>
        </a:fillRef>
        <a:effectRef idx="1">
          <a:schemeClr val="accent1"/>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Market Value of Debt</a:t>
          </a:r>
        </a:p>
      </dsp:txBody>
      <dsp:txXfrm>
        <a:off x="1784911" y="3212977"/>
        <a:ext cx="1296888" cy="847024"/>
      </dsp:txXfrm>
    </dsp:sp>
    <dsp:sp modelId="{104B9A52-E375-4F41-8171-29FAC9A06F8C}">
      <dsp:nvSpPr>
        <dsp:cNvPr id="0" name=""/>
        <dsp:cNvSpPr/>
      </dsp:nvSpPr>
      <dsp:spPr>
        <a:xfrm>
          <a:off x="2433355" y="2826734"/>
          <a:ext cx="1754469" cy="359891"/>
        </a:xfrm>
        <a:custGeom>
          <a:avLst/>
          <a:gdLst/>
          <a:ahLst/>
          <a:cxnLst/>
          <a:rect l="0" t="0" r="0" b="0"/>
          <a:pathLst>
            <a:path>
              <a:moveTo>
                <a:pt x="0" y="0"/>
              </a:moveTo>
              <a:lnTo>
                <a:pt x="0" y="179945"/>
              </a:lnTo>
              <a:lnTo>
                <a:pt x="1754469" y="179945"/>
              </a:lnTo>
              <a:lnTo>
                <a:pt x="1754469" y="359891"/>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B7858FE-71AB-4B91-913F-BC723D8E1E6E}">
      <dsp:nvSpPr>
        <dsp:cNvPr id="0" name=""/>
        <dsp:cNvSpPr/>
      </dsp:nvSpPr>
      <dsp:spPr>
        <a:xfrm>
          <a:off x="3513028" y="3186625"/>
          <a:ext cx="1349592" cy="899728"/>
        </a:xfrm>
        <a:prstGeom prst="roundRect">
          <a:avLst>
            <a:gd name="adj" fmla="val 10000"/>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a:scene3d>
          <a:camera prst="orthographicFront"/>
          <a:lightRig rig="threePt" dir="t">
            <a:rot lat="0" lon="0" rev="7500000"/>
          </a:lightRig>
        </a:scene3d>
      </dsp:spPr>
      <dsp:style>
        <a:lnRef idx="1">
          <a:schemeClr val="accent1"/>
        </a:lnRef>
        <a:fillRef idx="2">
          <a:schemeClr val="accent1"/>
        </a:fillRef>
        <a:effectRef idx="1">
          <a:schemeClr val="accent1"/>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Tax Rate</a:t>
          </a:r>
        </a:p>
      </dsp:txBody>
      <dsp:txXfrm>
        <a:off x="3539380" y="3212977"/>
        <a:ext cx="1296888" cy="847024"/>
      </dsp:txXfrm>
    </dsp:sp>
    <dsp:sp modelId="{FEDA39D5-9DE2-493B-871C-C5564383CEA2}">
      <dsp:nvSpPr>
        <dsp:cNvPr id="0" name=""/>
        <dsp:cNvSpPr/>
      </dsp:nvSpPr>
      <dsp:spPr>
        <a:xfrm>
          <a:off x="4626442" y="1567114"/>
          <a:ext cx="2193087" cy="359891"/>
        </a:xfrm>
        <a:custGeom>
          <a:avLst/>
          <a:gdLst/>
          <a:ahLst/>
          <a:cxnLst/>
          <a:rect l="0" t="0" r="0" b="0"/>
          <a:pathLst>
            <a:path>
              <a:moveTo>
                <a:pt x="0" y="0"/>
              </a:moveTo>
              <a:lnTo>
                <a:pt x="0" y="179945"/>
              </a:lnTo>
              <a:lnTo>
                <a:pt x="2193087" y="179945"/>
              </a:lnTo>
              <a:lnTo>
                <a:pt x="2193087" y="359891"/>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B0EEF24A-4012-45A0-BF4A-DE8DD720A993}">
      <dsp:nvSpPr>
        <dsp:cNvPr id="0" name=""/>
        <dsp:cNvSpPr/>
      </dsp:nvSpPr>
      <dsp:spPr>
        <a:xfrm>
          <a:off x="6144733" y="1927006"/>
          <a:ext cx="1349592" cy="899728"/>
        </a:xfrm>
        <a:prstGeom prst="roundRect">
          <a:avLst>
            <a:gd name="adj" fmla="val 10000"/>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a:scene3d>
          <a:camera prst="orthographicFront"/>
          <a:lightRig rig="threePt" dir="t">
            <a:rot lat="0" lon="0" rev="7500000"/>
          </a:lightRig>
        </a:scene3d>
      </dsp:spPr>
      <dsp:style>
        <a:lnRef idx="1">
          <a:schemeClr val="accent1"/>
        </a:lnRef>
        <a:fillRef idx="2">
          <a:schemeClr val="accent1"/>
        </a:fillRef>
        <a:effectRef idx="1">
          <a:schemeClr val="accent1"/>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Equity</a:t>
          </a:r>
        </a:p>
      </dsp:txBody>
      <dsp:txXfrm>
        <a:off x="6171085" y="1953358"/>
        <a:ext cx="1296888" cy="847024"/>
      </dsp:txXfrm>
    </dsp:sp>
    <dsp:sp modelId="{B66E1C8F-61A8-4B3F-86DB-C1768DA03993}">
      <dsp:nvSpPr>
        <dsp:cNvPr id="0" name=""/>
        <dsp:cNvSpPr/>
      </dsp:nvSpPr>
      <dsp:spPr>
        <a:xfrm>
          <a:off x="5942294" y="2826734"/>
          <a:ext cx="877234" cy="359891"/>
        </a:xfrm>
        <a:custGeom>
          <a:avLst/>
          <a:gdLst/>
          <a:ahLst/>
          <a:cxnLst/>
          <a:rect l="0" t="0" r="0" b="0"/>
          <a:pathLst>
            <a:path>
              <a:moveTo>
                <a:pt x="877234" y="0"/>
              </a:moveTo>
              <a:lnTo>
                <a:pt x="877234" y="179945"/>
              </a:lnTo>
              <a:lnTo>
                <a:pt x="0" y="179945"/>
              </a:lnTo>
              <a:lnTo>
                <a:pt x="0" y="359891"/>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F43E808-CA24-473D-BC1D-CFEB23C8D10E}">
      <dsp:nvSpPr>
        <dsp:cNvPr id="0" name=""/>
        <dsp:cNvSpPr/>
      </dsp:nvSpPr>
      <dsp:spPr>
        <a:xfrm>
          <a:off x="5267498" y="3186625"/>
          <a:ext cx="1349592" cy="899728"/>
        </a:xfrm>
        <a:prstGeom prst="roundRect">
          <a:avLst>
            <a:gd name="adj" fmla="val 10000"/>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a:scene3d>
          <a:camera prst="orthographicFront"/>
          <a:lightRig rig="threePt" dir="t">
            <a:rot lat="0" lon="0" rev="7500000"/>
          </a:lightRig>
        </a:scene3d>
      </dsp:spPr>
      <dsp:style>
        <a:lnRef idx="1">
          <a:schemeClr val="accent1"/>
        </a:lnRef>
        <a:fillRef idx="2">
          <a:schemeClr val="accent1"/>
        </a:fillRef>
        <a:effectRef idx="1">
          <a:schemeClr val="accent1"/>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Cost of Equity</a:t>
          </a:r>
        </a:p>
      </dsp:txBody>
      <dsp:txXfrm>
        <a:off x="5293850" y="3212977"/>
        <a:ext cx="1296888" cy="847024"/>
      </dsp:txXfrm>
    </dsp:sp>
    <dsp:sp modelId="{908CA8C5-932A-46CB-A88A-F319C01BD5AA}">
      <dsp:nvSpPr>
        <dsp:cNvPr id="0" name=""/>
        <dsp:cNvSpPr/>
      </dsp:nvSpPr>
      <dsp:spPr>
        <a:xfrm>
          <a:off x="6819529" y="2826734"/>
          <a:ext cx="877234" cy="359891"/>
        </a:xfrm>
        <a:custGeom>
          <a:avLst/>
          <a:gdLst/>
          <a:ahLst/>
          <a:cxnLst/>
          <a:rect l="0" t="0" r="0" b="0"/>
          <a:pathLst>
            <a:path>
              <a:moveTo>
                <a:pt x="0" y="0"/>
              </a:moveTo>
              <a:lnTo>
                <a:pt x="0" y="179945"/>
              </a:lnTo>
              <a:lnTo>
                <a:pt x="877234" y="179945"/>
              </a:lnTo>
              <a:lnTo>
                <a:pt x="877234" y="359891"/>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DBE2648B-BB93-4807-A5E7-72F137D65E07}">
      <dsp:nvSpPr>
        <dsp:cNvPr id="0" name=""/>
        <dsp:cNvSpPr/>
      </dsp:nvSpPr>
      <dsp:spPr>
        <a:xfrm>
          <a:off x="7021968" y="3186625"/>
          <a:ext cx="1349592" cy="899728"/>
        </a:xfrm>
        <a:prstGeom prst="roundRect">
          <a:avLst>
            <a:gd name="adj" fmla="val 10000"/>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a:scene3d>
          <a:camera prst="orthographicFront"/>
          <a:lightRig rig="threePt" dir="t">
            <a:rot lat="0" lon="0" rev="7500000"/>
          </a:lightRig>
        </a:scene3d>
      </dsp:spPr>
      <dsp:style>
        <a:lnRef idx="1">
          <a:schemeClr val="accent1"/>
        </a:lnRef>
        <a:fillRef idx="2">
          <a:schemeClr val="accent1"/>
        </a:fillRef>
        <a:effectRef idx="1">
          <a:schemeClr val="accent1"/>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Market Value of Equity</a:t>
          </a:r>
        </a:p>
      </dsp:txBody>
      <dsp:txXfrm>
        <a:off x="7048320" y="3212977"/>
        <a:ext cx="1296888" cy="847024"/>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530B2B-58BC-4094-915B-2EAE000E5477}">
      <dsp:nvSpPr>
        <dsp:cNvPr id="0" name=""/>
        <dsp:cNvSpPr/>
      </dsp:nvSpPr>
      <dsp:spPr>
        <a:xfrm rot="5400000">
          <a:off x="3753961" y="-1459537"/>
          <a:ext cx="782637" cy="390144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en-US" sz="2500" kern="1200" dirty="0"/>
            <a:t>WACC</a:t>
          </a:r>
        </a:p>
      </dsp:txBody>
      <dsp:txXfrm rot="-5400000">
        <a:off x="2194560" y="138069"/>
        <a:ext cx="3863235" cy="706227"/>
      </dsp:txXfrm>
    </dsp:sp>
    <dsp:sp modelId="{CEE04CD7-617F-4A2B-878A-0574014A9CC5}">
      <dsp:nvSpPr>
        <dsp:cNvPr id="0" name=""/>
        <dsp:cNvSpPr/>
      </dsp:nvSpPr>
      <dsp:spPr>
        <a:xfrm>
          <a:off x="0" y="2033"/>
          <a:ext cx="2194560" cy="97829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US" sz="2700" kern="1200" dirty="0"/>
            <a:t>Cash Flow to the Firm</a:t>
          </a:r>
        </a:p>
      </dsp:txBody>
      <dsp:txXfrm>
        <a:off x="47756" y="49789"/>
        <a:ext cx="2099048" cy="882784"/>
      </dsp:txXfrm>
    </dsp:sp>
    <dsp:sp modelId="{67A75F9C-2A3E-44A6-825E-8574A2E048DB}">
      <dsp:nvSpPr>
        <dsp:cNvPr id="0" name=""/>
        <dsp:cNvSpPr/>
      </dsp:nvSpPr>
      <dsp:spPr>
        <a:xfrm rot="5400000">
          <a:off x="3753961" y="-432325"/>
          <a:ext cx="782637" cy="390144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en-US" sz="2500" kern="1200" dirty="0"/>
            <a:t>Required return on equity</a:t>
          </a:r>
        </a:p>
      </dsp:txBody>
      <dsp:txXfrm rot="-5400000">
        <a:off x="2194560" y="1165281"/>
        <a:ext cx="3863235" cy="706227"/>
      </dsp:txXfrm>
    </dsp:sp>
    <dsp:sp modelId="{D3E2C806-7CB2-4A03-91B7-5DB89C496D90}">
      <dsp:nvSpPr>
        <dsp:cNvPr id="0" name=""/>
        <dsp:cNvSpPr/>
      </dsp:nvSpPr>
      <dsp:spPr>
        <a:xfrm>
          <a:off x="0" y="1029245"/>
          <a:ext cx="2194560" cy="97829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US" sz="2700" kern="1200" dirty="0"/>
            <a:t>Cash Flow to Equity</a:t>
          </a:r>
        </a:p>
      </dsp:txBody>
      <dsp:txXfrm>
        <a:off x="47756" y="1077001"/>
        <a:ext cx="2099048" cy="882784"/>
      </dsp:txXfrm>
    </dsp:sp>
    <dsp:sp modelId="{0A0ACAEB-F7FD-4919-98F1-3901E4C8463A}">
      <dsp:nvSpPr>
        <dsp:cNvPr id="0" name=""/>
        <dsp:cNvSpPr/>
      </dsp:nvSpPr>
      <dsp:spPr>
        <a:xfrm rot="5400000">
          <a:off x="3753961" y="594885"/>
          <a:ext cx="782637" cy="390144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en-US" sz="2500" kern="1200" dirty="0"/>
            <a:t>Nominal discount rates</a:t>
          </a:r>
        </a:p>
      </dsp:txBody>
      <dsp:txXfrm rot="-5400000">
        <a:off x="2194560" y="2192492"/>
        <a:ext cx="3863235" cy="706227"/>
      </dsp:txXfrm>
    </dsp:sp>
    <dsp:sp modelId="{E64557AD-1274-4FC4-BE2F-CA6E9EC7A735}">
      <dsp:nvSpPr>
        <dsp:cNvPr id="0" name=""/>
        <dsp:cNvSpPr/>
      </dsp:nvSpPr>
      <dsp:spPr>
        <a:xfrm>
          <a:off x="0" y="2056457"/>
          <a:ext cx="2194560" cy="97829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US" sz="2700" kern="1200" dirty="0"/>
            <a:t>Nominal Cash Flows</a:t>
          </a:r>
        </a:p>
      </dsp:txBody>
      <dsp:txXfrm>
        <a:off x="47756" y="2104213"/>
        <a:ext cx="2099048" cy="882784"/>
      </dsp:txXfrm>
    </dsp:sp>
    <dsp:sp modelId="{5B2B3E92-816B-4A97-9D6E-39D0B530F68A}">
      <dsp:nvSpPr>
        <dsp:cNvPr id="0" name=""/>
        <dsp:cNvSpPr/>
      </dsp:nvSpPr>
      <dsp:spPr>
        <a:xfrm rot="5400000">
          <a:off x="3753961" y="1622097"/>
          <a:ext cx="782637" cy="390144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en-US" sz="2500" kern="1200" dirty="0"/>
            <a:t>Real discount rates</a:t>
          </a:r>
        </a:p>
      </dsp:txBody>
      <dsp:txXfrm rot="-5400000">
        <a:off x="2194560" y="3219704"/>
        <a:ext cx="3863235" cy="706227"/>
      </dsp:txXfrm>
    </dsp:sp>
    <dsp:sp modelId="{068BB37A-7E5A-479E-A513-70F700A7D24E}">
      <dsp:nvSpPr>
        <dsp:cNvPr id="0" name=""/>
        <dsp:cNvSpPr/>
      </dsp:nvSpPr>
      <dsp:spPr>
        <a:xfrm>
          <a:off x="0" y="3083669"/>
          <a:ext cx="2194560" cy="97829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US" sz="2700" kern="1200" dirty="0"/>
            <a:t>Real Cash Flows</a:t>
          </a:r>
        </a:p>
      </dsp:txBody>
      <dsp:txXfrm>
        <a:off x="47756" y="3131425"/>
        <a:ext cx="2099048" cy="882784"/>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6F4DFF-D965-4EA7-9B67-5DEE464D85B3}">
      <dsp:nvSpPr>
        <dsp:cNvPr id="0" name=""/>
        <dsp:cNvSpPr/>
      </dsp:nvSpPr>
      <dsp:spPr>
        <a:xfrm>
          <a:off x="0" y="312712"/>
          <a:ext cx="8458200" cy="13466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395732" rIns="656450" bIns="135128" numCol="1" spcCol="1270" anchor="t" anchorCtr="0">
          <a:noAutofit/>
        </a:bodyPr>
        <a:lstStyle/>
        <a:p>
          <a:pPr marL="171450" lvl="1" indent="-171450" algn="l" defTabSz="844550">
            <a:lnSpc>
              <a:spcPct val="90000"/>
            </a:lnSpc>
            <a:spcBef>
              <a:spcPct val="0"/>
            </a:spcBef>
            <a:spcAft>
              <a:spcPct val="15000"/>
            </a:spcAft>
            <a:buChar char="•"/>
          </a:pPr>
          <a:r>
            <a:rPr lang="en-US" sz="1900" b="0" kern="1200" dirty="0"/>
            <a:t>Holding period return, realized return, expected return, required return, discount rate, return from convergence of price to intrinsic value, and IRR</a:t>
          </a:r>
        </a:p>
      </dsp:txBody>
      <dsp:txXfrm>
        <a:off x="0" y="312712"/>
        <a:ext cx="8458200" cy="1346625"/>
      </dsp:txXfrm>
    </dsp:sp>
    <dsp:sp modelId="{A89EFCD0-A9A8-40BF-8198-A336EE87BC3F}">
      <dsp:nvSpPr>
        <dsp:cNvPr id="0" name=""/>
        <dsp:cNvSpPr/>
      </dsp:nvSpPr>
      <dsp:spPr>
        <a:xfrm>
          <a:off x="422910" y="32272"/>
          <a:ext cx="7254268"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a:lnSpc>
              <a:spcPct val="90000"/>
            </a:lnSpc>
            <a:spcBef>
              <a:spcPct val="0"/>
            </a:spcBef>
            <a:spcAft>
              <a:spcPct val="35000"/>
            </a:spcAft>
            <a:buNone/>
          </a:pPr>
          <a:r>
            <a:rPr lang="en-US" sz="2000" kern="1200" dirty="0"/>
            <a:t>Return Concepts</a:t>
          </a:r>
        </a:p>
      </dsp:txBody>
      <dsp:txXfrm>
        <a:off x="450290" y="59652"/>
        <a:ext cx="7199508" cy="506120"/>
      </dsp:txXfrm>
    </dsp:sp>
    <dsp:sp modelId="{F292E843-89F7-4576-96D2-DF77D5B6F1DD}">
      <dsp:nvSpPr>
        <dsp:cNvPr id="0" name=""/>
        <dsp:cNvSpPr/>
      </dsp:nvSpPr>
      <dsp:spPr>
        <a:xfrm>
          <a:off x="0" y="2042377"/>
          <a:ext cx="8458200" cy="25735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395732" rIns="656450"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a:t>= Required return on equity – Risk-free return</a:t>
          </a:r>
        </a:p>
        <a:p>
          <a:pPr marL="171450" lvl="1" indent="-171450" algn="l" defTabSz="844550" rtl="0">
            <a:lnSpc>
              <a:spcPct val="90000"/>
            </a:lnSpc>
            <a:spcBef>
              <a:spcPct val="0"/>
            </a:spcBef>
            <a:spcAft>
              <a:spcPct val="15000"/>
            </a:spcAft>
            <a:buChar char="•"/>
          </a:pPr>
          <a:r>
            <a:rPr kumimoji="0" lang="en-US" sz="1900" b="0" i="0" u="none" strike="noStrike" kern="1200" cap="none" spc="0" normalizeH="0" baseline="0" noProof="0" dirty="0">
              <a:ln>
                <a:noFill/>
              </a:ln>
              <a:solidFill>
                <a:schemeClr val="tx1"/>
              </a:solidFill>
              <a:effectLst/>
              <a:uLnTx/>
              <a:uFillTx/>
              <a:latin typeface="+mn-lt"/>
              <a:ea typeface="+mn-ea"/>
              <a:cs typeface="+mn-cs"/>
            </a:rPr>
            <a:t>Historical estimates</a:t>
          </a:r>
          <a:endParaRPr lang="en-US" sz="1900" b="0" kern="1200" dirty="0">
            <a:solidFill>
              <a:schemeClr val="tx1"/>
            </a:solidFill>
          </a:endParaRPr>
        </a:p>
        <a:p>
          <a:pPr marL="171450" lvl="1" indent="-171450" algn="l" defTabSz="844550" rtl="0">
            <a:lnSpc>
              <a:spcPct val="90000"/>
            </a:lnSpc>
            <a:spcBef>
              <a:spcPct val="0"/>
            </a:spcBef>
            <a:spcAft>
              <a:spcPct val="15000"/>
            </a:spcAft>
            <a:buChar char="•"/>
          </a:pPr>
          <a:r>
            <a:rPr lang="en-US" sz="1900" b="0" kern="1200" dirty="0">
              <a:solidFill>
                <a:schemeClr val="tx1"/>
              </a:solidFill>
            </a:rPr>
            <a:t>Issues in estimation: </a:t>
          </a:r>
          <a:r>
            <a:rPr lang="en-US" sz="1900" b="0" kern="1200" dirty="0">
              <a:solidFill>
                <a:schemeClr val="tx1"/>
              </a:solidFill>
              <a:latin typeface="+mn-lt"/>
            </a:rPr>
            <a:t>Sample period length, geometric versus arithmetic mean, risk-free return choice, survivorship bias, strings of unusual events </a:t>
          </a:r>
          <a:endParaRPr lang="en-US" sz="1900" b="0" kern="1200" dirty="0">
            <a:solidFill>
              <a:schemeClr val="tx1"/>
            </a:solidFill>
          </a:endParaRPr>
        </a:p>
        <a:p>
          <a:pPr marL="171450" lvl="1" indent="-171450" algn="l" defTabSz="844550">
            <a:lnSpc>
              <a:spcPct val="90000"/>
            </a:lnSpc>
            <a:spcBef>
              <a:spcPct val="0"/>
            </a:spcBef>
            <a:spcAft>
              <a:spcPct val="15000"/>
            </a:spcAft>
            <a:buChar char="•"/>
          </a:pPr>
          <a:r>
            <a:rPr lang="en-US" sz="1900" b="0" kern="1200" dirty="0">
              <a:solidFill>
                <a:schemeClr val="tx1"/>
              </a:solidFill>
            </a:rPr>
            <a:t>Forward-looking estimates: Gordon growth model estimates, macroeconomic model estimates, survey estimates</a:t>
          </a:r>
        </a:p>
      </dsp:txBody>
      <dsp:txXfrm>
        <a:off x="0" y="2042377"/>
        <a:ext cx="8458200" cy="2573550"/>
      </dsp:txXfrm>
    </dsp:sp>
    <dsp:sp modelId="{CE9C66BC-5DF6-46FF-AF2A-8677240AF757}">
      <dsp:nvSpPr>
        <dsp:cNvPr id="0" name=""/>
        <dsp:cNvSpPr/>
      </dsp:nvSpPr>
      <dsp:spPr>
        <a:xfrm>
          <a:off x="422910" y="1761937"/>
          <a:ext cx="7101868"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a:lnSpc>
              <a:spcPct val="90000"/>
            </a:lnSpc>
            <a:spcBef>
              <a:spcPct val="0"/>
            </a:spcBef>
            <a:spcAft>
              <a:spcPct val="35000"/>
            </a:spcAft>
            <a:buNone/>
          </a:pPr>
          <a:r>
            <a:rPr lang="en-US" sz="2000" kern="1200" dirty="0"/>
            <a:t>Equity Risk Premium </a:t>
          </a:r>
          <a:endParaRPr lang="en-US" sz="1400" kern="1200" dirty="0"/>
        </a:p>
      </dsp:txBody>
      <dsp:txXfrm>
        <a:off x="450290" y="1789317"/>
        <a:ext cx="7047108" cy="506120"/>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6F4DFF-D965-4EA7-9B67-5DEE464D85B3}">
      <dsp:nvSpPr>
        <dsp:cNvPr id="0" name=""/>
        <dsp:cNvSpPr/>
      </dsp:nvSpPr>
      <dsp:spPr>
        <a:xfrm>
          <a:off x="0" y="329999"/>
          <a:ext cx="8458200" cy="25515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374904" rIns="656450"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Capital asset pricing model (CAPM)</a:t>
          </a:r>
        </a:p>
        <a:p>
          <a:pPr marL="171450" lvl="1" indent="-171450" algn="l" defTabSz="800100">
            <a:lnSpc>
              <a:spcPct val="90000"/>
            </a:lnSpc>
            <a:spcBef>
              <a:spcPct val="0"/>
            </a:spcBef>
            <a:spcAft>
              <a:spcPct val="15000"/>
            </a:spcAft>
            <a:buChar char="•"/>
          </a:pPr>
          <a:r>
            <a:rPr lang="en-US" sz="1800" kern="1200" dirty="0"/>
            <a:t>Multifactor models</a:t>
          </a:r>
        </a:p>
        <a:p>
          <a:pPr marL="342900" lvl="2" indent="-171450" algn="l" defTabSz="800100">
            <a:lnSpc>
              <a:spcPct val="90000"/>
            </a:lnSpc>
            <a:spcBef>
              <a:spcPct val="0"/>
            </a:spcBef>
            <a:spcAft>
              <a:spcPct val="15000"/>
            </a:spcAft>
            <a:buChar char="•"/>
          </a:pPr>
          <a:r>
            <a:rPr lang="en-US" sz="1800" kern="1200" dirty="0" err="1"/>
            <a:t>Fama</a:t>
          </a:r>
          <a:r>
            <a:rPr lang="en-US" sz="1800" kern="1200" dirty="0"/>
            <a:t>–French model</a:t>
          </a:r>
        </a:p>
        <a:p>
          <a:pPr marL="342900" lvl="2" indent="-171450" algn="l" defTabSz="800100">
            <a:lnSpc>
              <a:spcPct val="90000"/>
            </a:lnSpc>
            <a:spcBef>
              <a:spcPct val="0"/>
            </a:spcBef>
            <a:spcAft>
              <a:spcPct val="15000"/>
            </a:spcAft>
            <a:buChar char="•"/>
          </a:pPr>
          <a:r>
            <a:rPr lang="en-US" sz="1800" kern="1200" dirty="0"/>
            <a:t>Pastor–</a:t>
          </a:r>
          <a:r>
            <a:rPr lang="en-US" sz="1800" kern="1200" dirty="0" err="1"/>
            <a:t>Stambaugh</a:t>
          </a:r>
          <a:r>
            <a:rPr lang="en-US" sz="1800" kern="1200" dirty="0"/>
            <a:t> model</a:t>
          </a:r>
        </a:p>
        <a:p>
          <a:pPr marL="342900" lvl="2" indent="-171450" algn="l" defTabSz="800100">
            <a:lnSpc>
              <a:spcPct val="90000"/>
            </a:lnSpc>
            <a:spcBef>
              <a:spcPct val="0"/>
            </a:spcBef>
            <a:spcAft>
              <a:spcPct val="15000"/>
            </a:spcAft>
            <a:buChar char="•"/>
          </a:pPr>
          <a:r>
            <a:rPr lang="en-US" sz="1800" kern="1200" dirty="0"/>
            <a:t>Macroeconomic models</a:t>
          </a:r>
        </a:p>
        <a:p>
          <a:pPr marL="342900" lvl="2" indent="-171450" algn="l" defTabSz="800100">
            <a:lnSpc>
              <a:spcPct val="90000"/>
            </a:lnSpc>
            <a:spcBef>
              <a:spcPct val="0"/>
            </a:spcBef>
            <a:spcAft>
              <a:spcPct val="15000"/>
            </a:spcAft>
            <a:buChar char="•"/>
          </a:pPr>
          <a:r>
            <a:rPr lang="en-US" sz="1800" kern="1200" dirty="0"/>
            <a:t>Statistical models</a:t>
          </a:r>
        </a:p>
        <a:p>
          <a:pPr marL="171450" lvl="1" indent="-171450" algn="l" defTabSz="800100">
            <a:lnSpc>
              <a:spcPct val="90000"/>
            </a:lnSpc>
            <a:spcBef>
              <a:spcPct val="0"/>
            </a:spcBef>
            <a:spcAft>
              <a:spcPct val="15000"/>
            </a:spcAft>
            <a:buChar char="•"/>
          </a:pPr>
          <a:r>
            <a:rPr lang="en-US" sz="1800" kern="1200" dirty="0"/>
            <a:t>Build-up method</a:t>
          </a:r>
        </a:p>
      </dsp:txBody>
      <dsp:txXfrm>
        <a:off x="0" y="329999"/>
        <a:ext cx="8458200" cy="2551500"/>
      </dsp:txXfrm>
    </dsp:sp>
    <dsp:sp modelId="{A89EFCD0-A9A8-40BF-8198-A336EE87BC3F}">
      <dsp:nvSpPr>
        <dsp:cNvPr id="0" name=""/>
        <dsp:cNvSpPr/>
      </dsp:nvSpPr>
      <dsp:spPr>
        <a:xfrm>
          <a:off x="422910" y="64319"/>
          <a:ext cx="7254268"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a:lnSpc>
              <a:spcPct val="90000"/>
            </a:lnSpc>
            <a:spcBef>
              <a:spcPct val="0"/>
            </a:spcBef>
            <a:spcAft>
              <a:spcPct val="35000"/>
            </a:spcAft>
            <a:buNone/>
          </a:pPr>
          <a:r>
            <a:rPr lang="en-US" sz="2000" kern="1200" dirty="0"/>
            <a:t>Models for the Required Return on Equity</a:t>
          </a:r>
        </a:p>
      </dsp:txBody>
      <dsp:txXfrm>
        <a:off x="448849" y="90258"/>
        <a:ext cx="7202390" cy="479482"/>
      </dsp:txXfrm>
    </dsp:sp>
    <dsp:sp modelId="{F292E843-89F7-4576-96D2-DF77D5B6F1DD}">
      <dsp:nvSpPr>
        <dsp:cNvPr id="0" name=""/>
        <dsp:cNvSpPr/>
      </dsp:nvSpPr>
      <dsp:spPr>
        <a:xfrm>
          <a:off x="0" y="3244380"/>
          <a:ext cx="8458200" cy="16443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374904" rIns="656450" bIns="128016" numCol="1" spcCol="1270" anchor="t" anchorCtr="0">
          <a:noAutofit/>
        </a:bodyPr>
        <a:lstStyle/>
        <a:p>
          <a:pPr marL="171450" lvl="1" indent="-171450" algn="l" defTabSz="800100">
            <a:lnSpc>
              <a:spcPct val="90000"/>
            </a:lnSpc>
            <a:spcBef>
              <a:spcPct val="0"/>
            </a:spcBef>
            <a:spcAft>
              <a:spcPct val="15000"/>
            </a:spcAft>
            <a:buChar char="•"/>
          </a:pPr>
          <a:r>
            <a:rPr lang="en-US" sz="1800" b="0" kern="1200" dirty="0"/>
            <a:t>Choice of market index</a:t>
          </a:r>
        </a:p>
        <a:p>
          <a:pPr marL="171450" lvl="1" indent="-171450" algn="l" defTabSz="800100" rtl="0">
            <a:lnSpc>
              <a:spcPct val="90000"/>
            </a:lnSpc>
            <a:spcBef>
              <a:spcPct val="0"/>
            </a:spcBef>
            <a:spcAft>
              <a:spcPct val="15000"/>
            </a:spcAft>
            <a:buChar char="•"/>
          </a:pPr>
          <a:r>
            <a:rPr lang="en-US" sz="1800" b="0" kern="1200" dirty="0"/>
            <a:t>Length and frequency of data</a:t>
          </a:r>
        </a:p>
        <a:p>
          <a:pPr marL="171450" lvl="1" indent="-171450" algn="l" defTabSz="800100" rtl="0">
            <a:lnSpc>
              <a:spcPct val="90000"/>
            </a:lnSpc>
            <a:spcBef>
              <a:spcPct val="0"/>
            </a:spcBef>
            <a:spcAft>
              <a:spcPct val="15000"/>
            </a:spcAft>
            <a:buChar char="•"/>
          </a:pPr>
          <a:r>
            <a:rPr lang="en-US" sz="1800" b="0" kern="1200" dirty="0"/>
            <a:t>Adjusted betas</a:t>
          </a:r>
        </a:p>
        <a:p>
          <a:pPr marL="171450" lvl="1" indent="-171450" algn="l" defTabSz="800100" rtl="0">
            <a:lnSpc>
              <a:spcPct val="90000"/>
            </a:lnSpc>
            <a:spcBef>
              <a:spcPct val="0"/>
            </a:spcBef>
            <a:spcAft>
              <a:spcPct val="15000"/>
            </a:spcAft>
            <a:buChar char="•"/>
          </a:pPr>
          <a:r>
            <a:rPr lang="en-US" sz="1800" b="0" kern="1200" dirty="0"/>
            <a:t>Thinly traded and private firms</a:t>
          </a:r>
        </a:p>
      </dsp:txBody>
      <dsp:txXfrm>
        <a:off x="0" y="3244380"/>
        <a:ext cx="8458200" cy="1644300"/>
      </dsp:txXfrm>
    </dsp:sp>
    <dsp:sp modelId="{CE9C66BC-5DF6-46FF-AF2A-8677240AF757}">
      <dsp:nvSpPr>
        <dsp:cNvPr id="0" name=""/>
        <dsp:cNvSpPr/>
      </dsp:nvSpPr>
      <dsp:spPr>
        <a:xfrm>
          <a:off x="422910" y="2978700"/>
          <a:ext cx="7101868"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a:lnSpc>
              <a:spcPct val="90000"/>
            </a:lnSpc>
            <a:spcBef>
              <a:spcPct val="0"/>
            </a:spcBef>
            <a:spcAft>
              <a:spcPct val="35000"/>
            </a:spcAft>
            <a:buNone/>
          </a:pPr>
          <a:r>
            <a:rPr lang="en-US" sz="2000" kern="1200" dirty="0"/>
            <a:t>Beta Estimation Issues</a:t>
          </a:r>
          <a:endParaRPr lang="en-US" sz="1400" kern="1200" dirty="0"/>
        </a:p>
      </dsp:txBody>
      <dsp:txXfrm>
        <a:off x="448849" y="3004639"/>
        <a:ext cx="7049990" cy="479482"/>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162136-EC0A-4B2C-921C-5CA30573FA25}">
      <dsp:nvSpPr>
        <dsp:cNvPr id="0" name=""/>
        <dsp:cNvSpPr/>
      </dsp:nvSpPr>
      <dsp:spPr>
        <a:xfrm>
          <a:off x="0" y="340229"/>
          <a:ext cx="8458200" cy="1197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395732" rIns="656450"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dirty="0"/>
            <a:t>Exchange rates</a:t>
          </a:r>
        </a:p>
        <a:p>
          <a:pPr marL="228600" lvl="1" indent="-228600" algn="l" defTabSz="933450">
            <a:lnSpc>
              <a:spcPct val="90000"/>
            </a:lnSpc>
            <a:spcBef>
              <a:spcPct val="0"/>
            </a:spcBef>
            <a:spcAft>
              <a:spcPct val="15000"/>
            </a:spcAft>
            <a:buChar char="•"/>
          </a:pPr>
          <a:r>
            <a:rPr lang="en-US" sz="2100" kern="1200" dirty="0"/>
            <a:t>Emerging markets</a:t>
          </a:r>
        </a:p>
      </dsp:txBody>
      <dsp:txXfrm>
        <a:off x="0" y="340229"/>
        <a:ext cx="8458200" cy="1197000"/>
      </dsp:txXfrm>
    </dsp:sp>
    <dsp:sp modelId="{74F50D21-CE67-4BB2-B552-A9AFE2F04877}">
      <dsp:nvSpPr>
        <dsp:cNvPr id="0" name=""/>
        <dsp:cNvSpPr/>
      </dsp:nvSpPr>
      <dsp:spPr>
        <a:xfrm>
          <a:off x="422910" y="59789"/>
          <a:ext cx="5920740"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a:lnSpc>
              <a:spcPct val="90000"/>
            </a:lnSpc>
            <a:spcBef>
              <a:spcPct val="0"/>
            </a:spcBef>
            <a:spcAft>
              <a:spcPct val="35000"/>
            </a:spcAft>
            <a:buNone/>
          </a:pPr>
          <a:r>
            <a:rPr lang="en-US" sz="2000" kern="1200" dirty="0"/>
            <a:t>International Considerations for Required Returns</a:t>
          </a:r>
        </a:p>
      </dsp:txBody>
      <dsp:txXfrm>
        <a:off x="450290" y="87169"/>
        <a:ext cx="5865980" cy="506120"/>
      </dsp:txXfrm>
    </dsp:sp>
    <dsp:sp modelId="{066F4DFF-D965-4EA7-9B67-5DEE464D85B3}">
      <dsp:nvSpPr>
        <dsp:cNvPr id="0" name=""/>
        <dsp:cNvSpPr/>
      </dsp:nvSpPr>
      <dsp:spPr>
        <a:xfrm>
          <a:off x="0" y="1920270"/>
          <a:ext cx="8458200" cy="10773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395732" rIns="656450"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a:t>Use market values, marginal tax rates, current bond YTM, and equity required return </a:t>
          </a:r>
        </a:p>
      </dsp:txBody>
      <dsp:txXfrm>
        <a:off x="0" y="1920270"/>
        <a:ext cx="8458200" cy="1077300"/>
      </dsp:txXfrm>
    </dsp:sp>
    <dsp:sp modelId="{A89EFCD0-A9A8-40BF-8198-A336EE87BC3F}">
      <dsp:nvSpPr>
        <dsp:cNvPr id="0" name=""/>
        <dsp:cNvSpPr/>
      </dsp:nvSpPr>
      <dsp:spPr>
        <a:xfrm>
          <a:off x="422910" y="1639830"/>
          <a:ext cx="7254268"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a:lnSpc>
              <a:spcPct val="90000"/>
            </a:lnSpc>
            <a:spcBef>
              <a:spcPct val="0"/>
            </a:spcBef>
            <a:spcAft>
              <a:spcPct val="35000"/>
            </a:spcAft>
            <a:buNone/>
          </a:pPr>
          <a:r>
            <a:rPr lang="en-US" sz="2000" kern="1200" dirty="0"/>
            <a:t>Weighted Average Cost of Capital</a:t>
          </a:r>
        </a:p>
      </dsp:txBody>
      <dsp:txXfrm>
        <a:off x="450290" y="1667210"/>
        <a:ext cx="7199508" cy="506120"/>
      </dsp:txXfrm>
    </dsp:sp>
    <dsp:sp modelId="{F292E843-89F7-4576-96D2-DF77D5B6F1DD}">
      <dsp:nvSpPr>
        <dsp:cNvPr id="0" name=""/>
        <dsp:cNvSpPr/>
      </dsp:nvSpPr>
      <dsp:spPr>
        <a:xfrm>
          <a:off x="0" y="3380610"/>
          <a:ext cx="8458200" cy="1436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395732" rIns="656450"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a:t>Use WACC for firm cash flows</a:t>
          </a:r>
        </a:p>
        <a:p>
          <a:pPr marL="171450" lvl="1" indent="-171450" algn="l" defTabSz="844550">
            <a:lnSpc>
              <a:spcPct val="90000"/>
            </a:lnSpc>
            <a:spcBef>
              <a:spcPct val="0"/>
            </a:spcBef>
            <a:spcAft>
              <a:spcPct val="15000"/>
            </a:spcAft>
            <a:buChar char="•"/>
          </a:pPr>
          <a:r>
            <a:rPr lang="en-US" sz="1900" kern="1200" dirty="0"/>
            <a:t>Use equity required return for equity cash flows</a:t>
          </a:r>
        </a:p>
        <a:p>
          <a:pPr marL="171450" lvl="1" indent="-171450" algn="l" defTabSz="844550">
            <a:lnSpc>
              <a:spcPct val="90000"/>
            </a:lnSpc>
            <a:spcBef>
              <a:spcPct val="0"/>
            </a:spcBef>
            <a:spcAft>
              <a:spcPct val="15000"/>
            </a:spcAft>
            <a:buChar char="•"/>
          </a:pPr>
          <a:r>
            <a:rPr lang="en-US" sz="1900" kern="1200" dirty="0"/>
            <a:t>Use nominal rates for nominal cash flows</a:t>
          </a:r>
        </a:p>
      </dsp:txBody>
      <dsp:txXfrm>
        <a:off x="0" y="3380610"/>
        <a:ext cx="8458200" cy="1436400"/>
      </dsp:txXfrm>
    </dsp:sp>
    <dsp:sp modelId="{CE9C66BC-5DF6-46FF-AF2A-8677240AF757}">
      <dsp:nvSpPr>
        <dsp:cNvPr id="0" name=""/>
        <dsp:cNvSpPr/>
      </dsp:nvSpPr>
      <dsp:spPr>
        <a:xfrm>
          <a:off x="422910" y="3100170"/>
          <a:ext cx="7101868"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a:lnSpc>
              <a:spcPct val="90000"/>
            </a:lnSpc>
            <a:spcBef>
              <a:spcPct val="0"/>
            </a:spcBef>
            <a:spcAft>
              <a:spcPct val="35000"/>
            </a:spcAft>
            <a:buNone/>
          </a:pPr>
          <a:r>
            <a:rPr lang="en-US" sz="2000" kern="1200" dirty="0"/>
            <a:t>Choice of Discount Rate</a:t>
          </a:r>
          <a:endParaRPr lang="en-US" sz="1400" kern="1200" dirty="0"/>
        </a:p>
      </dsp:txBody>
      <dsp:txXfrm>
        <a:off x="450290" y="3127550"/>
        <a:ext cx="7047108" cy="506120"/>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3F6224-7F84-4556-A88A-5265E61E4EAC}">
      <dsp:nvSpPr>
        <dsp:cNvPr id="0" name=""/>
        <dsp:cNvSpPr/>
      </dsp:nvSpPr>
      <dsp:spPr>
        <a:xfrm>
          <a:off x="0" y="759119"/>
          <a:ext cx="8375650" cy="932400"/>
        </a:xfrm>
        <a:prstGeom prst="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50044" tIns="333248" rIns="65004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Stock selection</a:t>
          </a:r>
        </a:p>
        <a:p>
          <a:pPr marL="171450" lvl="1" indent="-171450" algn="l" defTabSz="711200">
            <a:lnSpc>
              <a:spcPct val="90000"/>
            </a:lnSpc>
            <a:spcBef>
              <a:spcPct val="0"/>
            </a:spcBef>
            <a:spcAft>
              <a:spcPct val="15000"/>
            </a:spcAft>
            <a:buChar char="•"/>
          </a:pPr>
          <a:r>
            <a:rPr lang="en-US" sz="1600" kern="1200" dirty="0"/>
            <a:t>Credit analysis</a:t>
          </a:r>
        </a:p>
      </dsp:txBody>
      <dsp:txXfrm>
        <a:off x="0" y="759119"/>
        <a:ext cx="8375650" cy="932400"/>
      </dsp:txXfrm>
    </dsp:sp>
    <dsp:sp modelId="{95B5E097-CAA0-46AA-9676-DCDD986D31F2}">
      <dsp:nvSpPr>
        <dsp:cNvPr id="0" name=""/>
        <dsp:cNvSpPr/>
      </dsp:nvSpPr>
      <dsp:spPr>
        <a:xfrm>
          <a:off x="418782" y="522959"/>
          <a:ext cx="5862955" cy="472320"/>
        </a:xfrm>
        <a:prstGeom prst="roundRect">
          <a:avLst/>
        </a:prstGeom>
        <a:solidFill>
          <a:schemeClr val="lt1"/>
        </a:solidFill>
        <a:ln w="12700" cap="flat" cmpd="sng" algn="ctr">
          <a:solidFill>
            <a:schemeClr val="accent3"/>
          </a:solidFill>
          <a:prstDash val="solid"/>
          <a:miter lim="800000"/>
        </a:ln>
        <a:effectLst/>
        <a:scene3d>
          <a:camera prst="orthographicFront"/>
          <a:lightRig rig="threePt" dir="t">
            <a:rot lat="0" lon="0" rev="7500000"/>
          </a:lightRig>
        </a:scene3d>
      </dsp:spPr>
      <dsp:style>
        <a:lnRef idx="2">
          <a:schemeClr val="accent3"/>
        </a:lnRef>
        <a:fillRef idx="1">
          <a:schemeClr val="lt1"/>
        </a:fillRef>
        <a:effectRef idx="0">
          <a:schemeClr val="accent3"/>
        </a:effectRef>
        <a:fontRef idx="minor">
          <a:schemeClr val="dk1"/>
        </a:fontRef>
      </dsp:style>
      <dsp:txBody>
        <a:bodyPr spcFirstLastPara="0" vert="horz" wrap="square" lIns="221606" tIns="0" rIns="221606" bIns="0" numCol="1" spcCol="1270" anchor="ctr" anchorCtr="0">
          <a:noAutofit/>
        </a:bodyPr>
        <a:lstStyle/>
        <a:p>
          <a:pPr marL="0" lvl="0" indent="0" algn="l" defTabSz="711200">
            <a:lnSpc>
              <a:spcPct val="90000"/>
            </a:lnSpc>
            <a:spcBef>
              <a:spcPct val="0"/>
            </a:spcBef>
            <a:spcAft>
              <a:spcPct val="35000"/>
            </a:spcAft>
            <a:buNone/>
          </a:pPr>
          <a:r>
            <a:rPr lang="en-US" sz="1600" kern="1200" dirty="0"/>
            <a:t>Understanding a company’s business and business environment</a:t>
          </a:r>
        </a:p>
      </dsp:txBody>
      <dsp:txXfrm>
        <a:off x="441839" y="546016"/>
        <a:ext cx="5816841" cy="426206"/>
      </dsp:txXfrm>
    </dsp:sp>
    <dsp:sp modelId="{686F63A0-8CBE-480F-9EFE-6AC894B77D3A}">
      <dsp:nvSpPr>
        <dsp:cNvPr id="0" name=""/>
        <dsp:cNvSpPr/>
      </dsp:nvSpPr>
      <dsp:spPr>
        <a:xfrm>
          <a:off x="0" y="2014079"/>
          <a:ext cx="8375650" cy="932400"/>
        </a:xfrm>
        <a:prstGeom prst="rect">
          <a:avLst/>
        </a:prstGeom>
        <a:solidFill>
          <a:schemeClr val="lt1">
            <a:alpha val="90000"/>
            <a:hueOff val="0"/>
            <a:satOff val="0"/>
            <a:lumOff val="0"/>
            <a:alphaOff val="0"/>
          </a:schemeClr>
        </a:solidFill>
        <a:ln w="6350" cap="flat" cmpd="sng" algn="ctr">
          <a:solidFill>
            <a:schemeClr val="accent3">
              <a:hueOff val="1355300"/>
              <a:satOff val="50000"/>
              <a:lumOff val="-7353"/>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50044" tIns="333248" rIns="65004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Security selection</a:t>
          </a:r>
        </a:p>
        <a:p>
          <a:pPr marL="171450" lvl="1" indent="-171450" algn="l" defTabSz="711200">
            <a:lnSpc>
              <a:spcPct val="90000"/>
            </a:lnSpc>
            <a:spcBef>
              <a:spcPct val="0"/>
            </a:spcBef>
            <a:spcAft>
              <a:spcPct val="15000"/>
            </a:spcAft>
            <a:buChar char="•"/>
          </a:pPr>
          <a:r>
            <a:rPr lang="en-US" sz="1600" kern="1200" dirty="0"/>
            <a:t>Industry or sector rotation</a:t>
          </a:r>
        </a:p>
      </dsp:txBody>
      <dsp:txXfrm>
        <a:off x="0" y="2014079"/>
        <a:ext cx="8375650" cy="932400"/>
      </dsp:txXfrm>
    </dsp:sp>
    <dsp:sp modelId="{D982809B-B294-4D97-89F4-B2A27C4A484A}">
      <dsp:nvSpPr>
        <dsp:cNvPr id="0" name=""/>
        <dsp:cNvSpPr/>
      </dsp:nvSpPr>
      <dsp:spPr>
        <a:xfrm>
          <a:off x="418782" y="1777919"/>
          <a:ext cx="5862955" cy="472320"/>
        </a:xfrm>
        <a:prstGeom prst="roundRect">
          <a:avLst/>
        </a:prstGeom>
        <a:solidFill>
          <a:schemeClr val="lt1"/>
        </a:solidFill>
        <a:ln w="12700" cap="flat" cmpd="sng" algn="ctr">
          <a:solidFill>
            <a:schemeClr val="accent2"/>
          </a:solidFill>
          <a:prstDash val="solid"/>
          <a:miter lim="800000"/>
        </a:ln>
        <a:effectLst/>
        <a:scene3d>
          <a:camera prst="orthographicFront"/>
          <a:lightRig rig="threePt" dir="t">
            <a:rot lat="0" lon="0" rev="7500000"/>
          </a:lightRig>
        </a:scene3d>
      </dsp:spPr>
      <dsp:style>
        <a:lnRef idx="2">
          <a:schemeClr val="accent2"/>
        </a:lnRef>
        <a:fillRef idx="1">
          <a:schemeClr val="lt1"/>
        </a:fillRef>
        <a:effectRef idx="0">
          <a:schemeClr val="accent2"/>
        </a:effectRef>
        <a:fontRef idx="minor">
          <a:schemeClr val="dk1"/>
        </a:fontRef>
      </dsp:style>
      <dsp:txBody>
        <a:bodyPr spcFirstLastPara="0" vert="horz" wrap="square" lIns="221606" tIns="0" rIns="221606" bIns="0" numCol="1" spcCol="1270" anchor="ctr" anchorCtr="0">
          <a:noAutofit/>
        </a:bodyPr>
        <a:lstStyle/>
        <a:p>
          <a:pPr marL="0" lvl="0" indent="0" algn="l" defTabSz="711200">
            <a:lnSpc>
              <a:spcPct val="90000"/>
            </a:lnSpc>
            <a:spcBef>
              <a:spcPct val="0"/>
            </a:spcBef>
            <a:spcAft>
              <a:spcPct val="35000"/>
            </a:spcAft>
            <a:buNone/>
          </a:pPr>
          <a:r>
            <a:rPr lang="en-US" sz="1600" kern="1200" dirty="0"/>
            <a:t>Identifying active equity investment opportunities.</a:t>
          </a:r>
        </a:p>
      </dsp:txBody>
      <dsp:txXfrm>
        <a:off x="441839" y="1800976"/>
        <a:ext cx="5816841" cy="426206"/>
      </dsp:txXfrm>
    </dsp:sp>
    <dsp:sp modelId="{A42C72FB-3D94-4CDB-9EDA-00850DE16096}">
      <dsp:nvSpPr>
        <dsp:cNvPr id="0" name=""/>
        <dsp:cNvSpPr/>
      </dsp:nvSpPr>
      <dsp:spPr>
        <a:xfrm>
          <a:off x="0" y="3269039"/>
          <a:ext cx="8375650" cy="932400"/>
        </a:xfrm>
        <a:prstGeom prst="rect">
          <a:avLst/>
        </a:prstGeom>
        <a:solidFill>
          <a:schemeClr val="lt1">
            <a:alpha val="90000"/>
            <a:hueOff val="0"/>
            <a:satOff val="0"/>
            <a:lumOff val="0"/>
            <a:alphaOff val="0"/>
          </a:schemeClr>
        </a:solidFill>
        <a:ln w="6350" cap="flat" cmpd="sng" algn="ctr">
          <a:solidFill>
            <a:schemeClr val="accent3">
              <a:hueOff val="2710599"/>
              <a:satOff val="100000"/>
              <a:lumOff val="-14706"/>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50044" tIns="333248" rIns="650044"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Performance attribution</a:t>
          </a:r>
        </a:p>
        <a:p>
          <a:pPr marL="171450" lvl="1" indent="-171450" algn="l" defTabSz="711200">
            <a:lnSpc>
              <a:spcPct val="90000"/>
            </a:lnSpc>
            <a:spcBef>
              <a:spcPct val="0"/>
            </a:spcBef>
            <a:spcAft>
              <a:spcPct val="15000"/>
            </a:spcAft>
            <a:buChar char="•"/>
          </a:pPr>
          <a:r>
            <a:rPr lang="en-US" sz="1600" kern="1200" dirty="0"/>
            <a:t>Industry or sector selection</a:t>
          </a:r>
        </a:p>
      </dsp:txBody>
      <dsp:txXfrm>
        <a:off x="0" y="3269039"/>
        <a:ext cx="8375650" cy="932400"/>
      </dsp:txXfrm>
    </dsp:sp>
    <dsp:sp modelId="{36AE44D7-C710-41C6-9634-25E14F3ED8D1}">
      <dsp:nvSpPr>
        <dsp:cNvPr id="0" name=""/>
        <dsp:cNvSpPr/>
      </dsp:nvSpPr>
      <dsp:spPr>
        <a:xfrm>
          <a:off x="418782" y="3032879"/>
          <a:ext cx="5862955" cy="472320"/>
        </a:xfrm>
        <a:prstGeom prst="roundRect">
          <a:avLst/>
        </a:prstGeom>
        <a:solidFill>
          <a:schemeClr val="lt1"/>
        </a:solidFill>
        <a:ln w="12700" cap="flat" cmpd="sng" algn="ctr">
          <a:solidFill>
            <a:schemeClr val="accent4"/>
          </a:solidFill>
          <a:prstDash val="solid"/>
          <a:miter lim="800000"/>
        </a:ln>
        <a:effectLst/>
        <a:scene3d>
          <a:camera prst="orthographicFront"/>
          <a:lightRig rig="threePt" dir="t">
            <a:rot lat="0" lon="0" rev="7500000"/>
          </a:lightRig>
        </a:scene3d>
      </dsp:spPr>
      <dsp:style>
        <a:lnRef idx="2">
          <a:schemeClr val="accent4"/>
        </a:lnRef>
        <a:fillRef idx="1">
          <a:schemeClr val="lt1"/>
        </a:fillRef>
        <a:effectRef idx="0">
          <a:schemeClr val="accent4"/>
        </a:effectRef>
        <a:fontRef idx="minor">
          <a:schemeClr val="dk1"/>
        </a:fontRef>
      </dsp:style>
      <dsp:txBody>
        <a:bodyPr spcFirstLastPara="0" vert="horz" wrap="square" lIns="221606" tIns="0" rIns="221606" bIns="0" numCol="1" spcCol="1270" anchor="ctr" anchorCtr="0">
          <a:noAutofit/>
        </a:bodyPr>
        <a:lstStyle/>
        <a:p>
          <a:pPr marL="0" lvl="0" indent="0" algn="l" defTabSz="711200">
            <a:lnSpc>
              <a:spcPct val="90000"/>
            </a:lnSpc>
            <a:spcBef>
              <a:spcPct val="0"/>
            </a:spcBef>
            <a:spcAft>
              <a:spcPct val="35000"/>
            </a:spcAft>
            <a:buNone/>
          </a:pPr>
          <a:r>
            <a:rPr lang="en-US" sz="1600" kern="1200" dirty="0"/>
            <a:t>Portfolio performance attribution</a:t>
          </a:r>
        </a:p>
      </dsp:txBody>
      <dsp:txXfrm>
        <a:off x="441839" y="3055936"/>
        <a:ext cx="5816841" cy="426206"/>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C9FB1C-7E3C-4021-BA13-7D5BC60B6180}">
      <dsp:nvSpPr>
        <dsp:cNvPr id="0" name=""/>
        <dsp:cNvSpPr/>
      </dsp:nvSpPr>
      <dsp:spPr>
        <a:xfrm rot="5400000">
          <a:off x="4939895" y="-1923993"/>
          <a:ext cx="1511438" cy="5360578"/>
        </a:xfrm>
        <a:prstGeom prst="round2SameRect">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rtl="0" eaLnBrk="1" latinLnBrk="0" hangingPunct="1">
            <a:lnSpc>
              <a:spcPct val="90000"/>
            </a:lnSpc>
            <a:spcBef>
              <a:spcPct val="0"/>
            </a:spcBef>
            <a:spcAft>
              <a:spcPct val="15000"/>
            </a:spcAft>
            <a:buChar char="•"/>
          </a:pPr>
          <a:r>
            <a:rPr lang="en-US" sz="1700" kern="1200" dirty="0"/>
            <a:t>Similar products and/or services</a:t>
          </a:r>
        </a:p>
        <a:p>
          <a:pPr marL="171450" lvl="1" indent="-171450" algn="l" defTabSz="755650" rtl="0" eaLnBrk="1" latinLnBrk="0" hangingPunct="1">
            <a:lnSpc>
              <a:spcPct val="90000"/>
            </a:lnSpc>
            <a:spcBef>
              <a:spcPct val="0"/>
            </a:spcBef>
            <a:spcAft>
              <a:spcPct val="15000"/>
            </a:spcAft>
            <a:buChar char="•"/>
          </a:pPr>
          <a:r>
            <a:rPr lang="en-US" sz="1700" kern="1200" dirty="0"/>
            <a:t>Industry and sector classification</a:t>
          </a:r>
        </a:p>
        <a:p>
          <a:pPr marL="171450" lvl="1" indent="-171450" algn="l" defTabSz="755650" rtl="0" eaLnBrk="1" latinLnBrk="0" hangingPunct="1">
            <a:lnSpc>
              <a:spcPct val="90000"/>
            </a:lnSpc>
            <a:spcBef>
              <a:spcPct val="0"/>
            </a:spcBef>
            <a:spcAft>
              <a:spcPct val="15000"/>
            </a:spcAft>
            <a:buChar char="•"/>
          </a:pPr>
          <a:r>
            <a:rPr lang="en-US" sz="1700" kern="1200" dirty="0"/>
            <a:t>A company’s principal business activity</a:t>
          </a:r>
        </a:p>
      </dsp:txBody>
      <dsp:txXfrm rot="-5400000">
        <a:off x="3015325" y="74359"/>
        <a:ext cx="5286796" cy="1363874"/>
      </dsp:txXfrm>
    </dsp:sp>
    <dsp:sp modelId="{225CD69F-EA3D-4512-A116-6EA304DBB80D}">
      <dsp:nvSpPr>
        <dsp:cNvPr id="0" name=""/>
        <dsp:cNvSpPr/>
      </dsp:nvSpPr>
      <dsp:spPr>
        <a:xfrm>
          <a:off x="0" y="24778"/>
          <a:ext cx="3015325" cy="1463034"/>
        </a:xfrm>
        <a:prstGeom prst="roundRect">
          <a:avLst/>
        </a:prstGeom>
        <a:solidFill>
          <a:schemeClr val="lt1"/>
        </a:solidFill>
        <a:ln w="12700" cap="flat" cmpd="sng" algn="ctr">
          <a:solidFill>
            <a:schemeClr val="accent2"/>
          </a:solidFill>
          <a:prstDash val="solid"/>
          <a:miter lim="800000"/>
        </a:ln>
        <a:effectLst/>
        <a:scene3d>
          <a:camera prst="orthographicFront"/>
          <a:lightRig rig="flat" dir="t"/>
        </a:scene3d>
      </dsp:spPr>
      <dsp:style>
        <a:lnRef idx="2">
          <a:schemeClr val="accent2"/>
        </a:lnRef>
        <a:fillRef idx="1">
          <a:schemeClr val="lt1"/>
        </a:fillRef>
        <a:effectRef idx="0">
          <a:schemeClr val="accent2"/>
        </a:effectRef>
        <a:fontRef idx="minor">
          <a:schemeClr val="dk1"/>
        </a:fontRef>
      </dsp:style>
      <dsp:txBody>
        <a:bodyPr spcFirstLastPara="0" vert="horz" wrap="square" lIns="91440" tIns="45720" rIns="91440" bIns="45720" numCol="1" spcCol="1270" anchor="ctr" anchorCtr="0">
          <a:noAutofit/>
        </a:bodyPr>
        <a:lstStyle/>
        <a:p>
          <a:pPr marL="0" lvl="0" indent="0" algn="ctr" defTabSz="1066800" rtl="0" eaLnBrk="1" latinLnBrk="0" hangingPunct="1">
            <a:lnSpc>
              <a:spcPct val="90000"/>
            </a:lnSpc>
            <a:spcBef>
              <a:spcPct val="0"/>
            </a:spcBef>
            <a:spcAft>
              <a:spcPct val="35000"/>
            </a:spcAft>
            <a:buClrTx/>
            <a:buSzPts val="1800"/>
            <a:buFont typeface="Arial" panose="020B0604020202020204" pitchFamily="34" charset="0"/>
            <a:buNone/>
          </a:pPr>
          <a:r>
            <a:rPr lang="en-US" sz="2400" kern="1200" dirty="0"/>
            <a:t>Products and/or services supplied</a:t>
          </a:r>
        </a:p>
      </dsp:txBody>
      <dsp:txXfrm>
        <a:off x="71419" y="96197"/>
        <a:ext cx="2872487" cy="1320196"/>
      </dsp:txXfrm>
    </dsp:sp>
    <dsp:sp modelId="{F72C8F11-1EC3-484C-814D-4EF40E1DADE5}">
      <dsp:nvSpPr>
        <dsp:cNvPr id="0" name=""/>
        <dsp:cNvSpPr/>
      </dsp:nvSpPr>
      <dsp:spPr>
        <a:xfrm rot="5400000">
          <a:off x="4939895" y="-318089"/>
          <a:ext cx="1511438" cy="5360578"/>
        </a:xfrm>
        <a:prstGeom prst="round2SameRect">
          <a:avLst/>
        </a:prstGeom>
        <a:solidFill>
          <a:schemeClr val="accent3">
            <a:tint val="40000"/>
            <a:alpha val="90000"/>
            <a:hueOff val="1014570"/>
            <a:satOff val="50000"/>
            <a:lumOff val="890"/>
            <a:alphaOff val="0"/>
          </a:schemeClr>
        </a:solidFill>
        <a:ln w="6350" cap="flat" cmpd="sng" algn="ctr">
          <a:solidFill>
            <a:schemeClr val="accent3">
              <a:tint val="40000"/>
              <a:alpha val="90000"/>
              <a:hueOff val="1014570"/>
              <a:satOff val="50000"/>
              <a:lumOff val="89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rtl="0" eaLnBrk="1" latinLnBrk="0" hangingPunct="1">
            <a:lnSpc>
              <a:spcPct val="90000"/>
            </a:lnSpc>
            <a:spcBef>
              <a:spcPct val="0"/>
            </a:spcBef>
            <a:spcAft>
              <a:spcPct val="15000"/>
            </a:spcAft>
            <a:buChar char="•"/>
          </a:pPr>
          <a:r>
            <a:rPr lang="en-US" sz="1700" b="1" kern="1200" dirty="0"/>
            <a:t>Cyclical companies </a:t>
          </a:r>
          <a:r>
            <a:rPr lang="en-US" sz="1700" kern="1200" dirty="0"/>
            <a:t>have profits correlated with the overall economy</a:t>
          </a:r>
        </a:p>
        <a:p>
          <a:pPr marL="171450" lvl="1" indent="-171450" algn="l" defTabSz="755650" rtl="0" eaLnBrk="1" latinLnBrk="0" hangingPunct="1">
            <a:lnSpc>
              <a:spcPct val="90000"/>
            </a:lnSpc>
            <a:spcBef>
              <a:spcPct val="0"/>
            </a:spcBef>
            <a:spcAft>
              <a:spcPct val="15000"/>
            </a:spcAft>
            <a:buChar char="•"/>
          </a:pPr>
          <a:r>
            <a:rPr lang="en-US" sz="1700" b="1" kern="1200" dirty="0"/>
            <a:t>Noncyclical companies’ </a:t>
          </a:r>
          <a:r>
            <a:rPr lang="en-US" sz="1700" kern="1200" dirty="0"/>
            <a:t>performance is independent of the economy</a:t>
          </a:r>
        </a:p>
      </dsp:txBody>
      <dsp:txXfrm rot="-5400000">
        <a:off x="3015325" y="1680263"/>
        <a:ext cx="5286796" cy="1363874"/>
      </dsp:txXfrm>
    </dsp:sp>
    <dsp:sp modelId="{A5A45A75-584F-4054-8520-0D7B7C7C7749}">
      <dsp:nvSpPr>
        <dsp:cNvPr id="0" name=""/>
        <dsp:cNvSpPr/>
      </dsp:nvSpPr>
      <dsp:spPr>
        <a:xfrm>
          <a:off x="0" y="1630682"/>
          <a:ext cx="3015325" cy="1463034"/>
        </a:xfrm>
        <a:prstGeom prst="roundRect">
          <a:avLst/>
        </a:prstGeom>
        <a:solidFill>
          <a:schemeClr val="lt1"/>
        </a:solidFill>
        <a:ln w="12700" cap="flat" cmpd="sng" algn="ctr">
          <a:solidFill>
            <a:schemeClr val="accent3"/>
          </a:solidFill>
          <a:prstDash val="solid"/>
          <a:miter lim="800000"/>
        </a:ln>
        <a:effectLst/>
        <a:scene3d>
          <a:camera prst="orthographicFront"/>
          <a:lightRig rig="flat" dir="t"/>
        </a:scene3d>
      </dsp:spPr>
      <dsp:style>
        <a:lnRef idx="2">
          <a:schemeClr val="accent3"/>
        </a:lnRef>
        <a:fillRef idx="1">
          <a:schemeClr val="lt1"/>
        </a:fillRef>
        <a:effectRef idx="0">
          <a:schemeClr val="accent3"/>
        </a:effectRef>
        <a:fontRef idx="minor">
          <a:schemeClr val="dk1"/>
        </a:fontRef>
      </dsp:style>
      <dsp:txBody>
        <a:bodyPr spcFirstLastPara="0" vert="horz" wrap="square" lIns="91440" tIns="45720" rIns="91440" bIns="45720" numCol="1" spcCol="1270" anchor="ctr" anchorCtr="0">
          <a:noAutofit/>
        </a:bodyPr>
        <a:lstStyle/>
        <a:p>
          <a:pPr marL="0" lvl="0" indent="0" algn="ctr" defTabSz="1066800" rtl="0" eaLnBrk="1" latinLnBrk="0" hangingPunct="1">
            <a:lnSpc>
              <a:spcPct val="90000"/>
            </a:lnSpc>
            <a:spcBef>
              <a:spcPct val="0"/>
            </a:spcBef>
            <a:spcAft>
              <a:spcPct val="35000"/>
            </a:spcAft>
            <a:buNone/>
          </a:pPr>
          <a:r>
            <a:rPr lang="en-US" sz="2400" kern="1200"/>
            <a:t>Business-cycle sensitivities</a:t>
          </a:r>
        </a:p>
      </dsp:txBody>
      <dsp:txXfrm>
        <a:off x="71419" y="1702101"/>
        <a:ext cx="2872487" cy="1320196"/>
      </dsp:txXfrm>
    </dsp:sp>
    <dsp:sp modelId="{F9C496EA-25A8-40CC-845D-51C7C3C96607}">
      <dsp:nvSpPr>
        <dsp:cNvPr id="0" name=""/>
        <dsp:cNvSpPr/>
      </dsp:nvSpPr>
      <dsp:spPr>
        <a:xfrm rot="5400000">
          <a:off x="4939895" y="1287813"/>
          <a:ext cx="1511438" cy="5360578"/>
        </a:xfrm>
        <a:prstGeom prst="round2SameRect">
          <a:avLst/>
        </a:prstGeom>
        <a:solidFill>
          <a:schemeClr val="accent3">
            <a:tint val="40000"/>
            <a:alpha val="90000"/>
            <a:hueOff val="2029141"/>
            <a:satOff val="100000"/>
            <a:lumOff val="1779"/>
            <a:alphaOff val="0"/>
          </a:schemeClr>
        </a:solidFill>
        <a:ln w="6350" cap="flat" cmpd="sng" algn="ctr">
          <a:solidFill>
            <a:schemeClr val="accent3">
              <a:tint val="40000"/>
              <a:alpha val="90000"/>
              <a:hueOff val="2029141"/>
              <a:satOff val="100000"/>
              <a:lumOff val="1779"/>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rtl="0" eaLnBrk="1" latinLnBrk="0" hangingPunct="1">
            <a:lnSpc>
              <a:spcPct val="90000"/>
            </a:lnSpc>
            <a:spcBef>
              <a:spcPct val="0"/>
            </a:spcBef>
            <a:spcAft>
              <a:spcPct val="15000"/>
            </a:spcAft>
            <a:buChar char="•"/>
          </a:pPr>
          <a:r>
            <a:rPr lang="en-US" sz="1700" kern="1200"/>
            <a:t>Groups based on correlations of security returns</a:t>
          </a:r>
        </a:p>
        <a:p>
          <a:pPr marL="171450" lvl="1" indent="-171450" algn="l" defTabSz="755650" rtl="0" eaLnBrk="1" latinLnBrk="0" hangingPunct="1">
            <a:lnSpc>
              <a:spcPct val="90000"/>
            </a:lnSpc>
            <a:spcBef>
              <a:spcPct val="0"/>
            </a:spcBef>
            <a:spcAft>
              <a:spcPct val="15000"/>
            </a:spcAft>
            <a:buChar char="•"/>
          </a:pPr>
          <a:r>
            <a:rPr lang="en-US" sz="1700" kern="1200"/>
            <a:t>Based on historical returns, but relationship may not continue in the future</a:t>
          </a:r>
        </a:p>
        <a:p>
          <a:pPr marL="171450" lvl="1" indent="-171450" algn="l" defTabSz="755650" rtl="0" eaLnBrk="1" latinLnBrk="0" hangingPunct="1">
            <a:lnSpc>
              <a:spcPct val="90000"/>
            </a:lnSpc>
            <a:spcBef>
              <a:spcPct val="0"/>
            </a:spcBef>
            <a:spcAft>
              <a:spcPct val="15000"/>
            </a:spcAft>
            <a:buChar char="•"/>
          </a:pPr>
          <a:r>
            <a:rPr lang="en-US" sz="1700" kern="1200"/>
            <a:t>May associate firms based on chance or may exclude important relationships</a:t>
          </a:r>
        </a:p>
      </dsp:txBody>
      <dsp:txXfrm rot="-5400000">
        <a:off x="3015325" y="3286165"/>
        <a:ext cx="5286796" cy="1363874"/>
      </dsp:txXfrm>
    </dsp:sp>
    <dsp:sp modelId="{167AF4D3-A126-4371-AC50-46EE15CE936F}">
      <dsp:nvSpPr>
        <dsp:cNvPr id="0" name=""/>
        <dsp:cNvSpPr/>
      </dsp:nvSpPr>
      <dsp:spPr>
        <a:xfrm>
          <a:off x="0" y="3236585"/>
          <a:ext cx="3015325" cy="1463034"/>
        </a:xfrm>
        <a:prstGeom prst="roundRect">
          <a:avLst/>
        </a:prstGeom>
        <a:solidFill>
          <a:schemeClr val="lt1"/>
        </a:solidFill>
        <a:ln w="12700" cap="flat" cmpd="sng" algn="ctr">
          <a:solidFill>
            <a:schemeClr val="accent4"/>
          </a:solidFill>
          <a:prstDash val="solid"/>
          <a:miter lim="800000"/>
        </a:ln>
        <a:effectLst/>
        <a:scene3d>
          <a:camera prst="orthographicFront"/>
          <a:lightRig rig="flat" dir="t"/>
        </a:scene3d>
      </dsp:spPr>
      <dsp:style>
        <a:lnRef idx="2">
          <a:schemeClr val="accent4"/>
        </a:lnRef>
        <a:fillRef idx="1">
          <a:schemeClr val="lt1"/>
        </a:fillRef>
        <a:effectRef idx="0">
          <a:schemeClr val="accent4"/>
        </a:effectRef>
        <a:fontRef idx="minor">
          <a:schemeClr val="dk1"/>
        </a:fontRef>
      </dsp:style>
      <dsp:txBody>
        <a:bodyPr spcFirstLastPara="0" vert="horz" wrap="square" lIns="91440" tIns="45720" rIns="91440" bIns="45720" numCol="1" spcCol="1270" anchor="ctr" anchorCtr="0">
          <a:noAutofit/>
        </a:bodyPr>
        <a:lstStyle/>
        <a:p>
          <a:pPr marL="0" lvl="0" indent="0" algn="ctr" defTabSz="1066800" rtl="0" eaLnBrk="1" latinLnBrk="0" hangingPunct="1">
            <a:lnSpc>
              <a:spcPct val="90000"/>
            </a:lnSpc>
            <a:spcBef>
              <a:spcPct val="0"/>
            </a:spcBef>
            <a:spcAft>
              <a:spcPct val="35000"/>
            </a:spcAft>
            <a:buNone/>
          </a:pPr>
          <a:r>
            <a:rPr lang="en-US" sz="2400" kern="1200"/>
            <a:t>Statistical similarities</a:t>
          </a:r>
        </a:p>
      </dsp:txBody>
      <dsp:txXfrm>
        <a:off x="71419" y="3308004"/>
        <a:ext cx="2872487" cy="1320196"/>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E076A6-5D25-45C5-82B5-82C421E97FDE}">
      <dsp:nvSpPr>
        <dsp:cNvPr id="0" name=""/>
        <dsp:cNvSpPr/>
      </dsp:nvSpPr>
      <dsp:spPr>
        <a:xfrm>
          <a:off x="2453" y="415515"/>
          <a:ext cx="1946684" cy="1168010"/>
        </a:xfrm>
        <a:prstGeom prst="rect">
          <a:avLst/>
        </a:prstGeom>
        <a:solidFill>
          <a:schemeClr val="lt1">
            <a:hueOff val="0"/>
            <a:satOff val="0"/>
            <a:lumOff val="0"/>
            <a:alphaOff val="0"/>
          </a:schemeClr>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Basic Materials and Processing</a:t>
          </a:r>
        </a:p>
      </dsp:txBody>
      <dsp:txXfrm>
        <a:off x="2453" y="415515"/>
        <a:ext cx="1946684" cy="1168010"/>
      </dsp:txXfrm>
    </dsp:sp>
    <dsp:sp modelId="{33E90C31-87B5-4A8E-847E-7B9510AF971F}">
      <dsp:nvSpPr>
        <dsp:cNvPr id="0" name=""/>
        <dsp:cNvSpPr/>
      </dsp:nvSpPr>
      <dsp:spPr>
        <a:xfrm>
          <a:off x="2143806" y="415515"/>
          <a:ext cx="1946684" cy="1168010"/>
        </a:xfrm>
        <a:prstGeom prst="rect">
          <a:avLst/>
        </a:prstGeom>
        <a:solidFill>
          <a:schemeClr val="lt1">
            <a:hueOff val="0"/>
            <a:satOff val="0"/>
            <a:lumOff val="0"/>
            <a:alphaOff val="0"/>
          </a:schemeClr>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Consumer Discretionary</a:t>
          </a:r>
        </a:p>
      </dsp:txBody>
      <dsp:txXfrm>
        <a:off x="2143806" y="415515"/>
        <a:ext cx="1946684" cy="1168010"/>
      </dsp:txXfrm>
    </dsp:sp>
    <dsp:sp modelId="{10351B8D-5C81-4125-89A7-616CE92BB7D6}">
      <dsp:nvSpPr>
        <dsp:cNvPr id="0" name=""/>
        <dsp:cNvSpPr/>
      </dsp:nvSpPr>
      <dsp:spPr>
        <a:xfrm>
          <a:off x="4285159" y="415515"/>
          <a:ext cx="1946684" cy="1168010"/>
        </a:xfrm>
        <a:prstGeom prst="rect">
          <a:avLst/>
        </a:prstGeom>
        <a:solidFill>
          <a:schemeClr val="lt1">
            <a:hueOff val="0"/>
            <a:satOff val="0"/>
            <a:lumOff val="0"/>
            <a:alphaOff val="0"/>
          </a:schemeClr>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Consumer Staples</a:t>
          </a:r>
        </a:p>
      </dsp:txBody>
      <dsp:txXfrm>
        <a:off x="4285159" y="415515"/>
        <a:ext cx="1946684" cy="1168010"/>
      </dsp:txXfrm>
    </dsp:sp>
    <dsp:sp modelId="{CA4A8091-D73C-41EA-8FDF-E484EE0F0971}">
      <dsp:nvSpPr>
        <dsp:cNvPr id="0" name=""/>
        <dsp:cNvSpPr/>
      </dsp:nvSpPr>
      <dsp:spPr>
        <a:xfrm>
          <a:off x="6426511" y="415515"/>
          <a:ext cx="1946684" cy="1168010"/>
        </a:xfrm>
        <a:prstGeom prst="rect">
          <a:avLst/>
        </a:prstGeom>
        <a:solidFill>
          <a:schemeClr val="lt1">
            <a:hueOff val="0"/>
            <a:satOff val="0"/>
            <a:lumOff val="0"/>
            <a:alphaOff val="0"/>
          </a:schemeClr>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Energy</a:t>
          </a:r>
        </a:p>
      </dsp:txBody>
      <dsp:txXfrm>
        <a:off x="6426511" y="415515"/>
        <a:ext cx="1946684" cy="1168010"/>
      </dsp:txXfrm>
    </dsp:sp>
    <dsp:sp modelId="{62239C12-4391-4D97-B291-05D606C9DAA4}">
      <dsp:nvSpPr>
        <dsp:cNvPr id="0" name=""/>
        <dsp:cNvSpPr/>
      </dsp:nvSpPr>
      <dsp:spPr>
        <a:xfrm>
          <a:off x="2453" y="1778194"/>
          <a:ext cx="1946684" cy="1168010"/>
        </a:xfrm>
        <a:prstGeom prst="rect">
          <a:avLst/>
        </a:prstGeom>
        <a:solidFill>
          <a:schemeClr val="lt1">
            <a:hueOff val="0"/>
            <a:satOff val="0"/>
            <a:lumOff val="0"/>
            <a:alphaOff val="0"/>
          </a:schemeClr>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Financial Services</a:t>
          </a:r>
        </a:p>
      </dsp:txBody>
      <dsp:txXfrm>
        <a:off x="2453" y="1778194"/>
        <a:ext cx="1946684" cy="1168010"/>
      </dsp:txXfrm>
    </dsp:sp>
    <dsp:sp modelId="{DBE95483-8E8C-4F86-AB32-5BF5BC9D57A7}">
      <dsp:nvSpPr>
        <dsp:cNvPr id="0" name=""/>
        <dsp:cNvSpPr/>
      </dsp:nvSpPr>
      <dsp:spPr>
        <a:xfrm>
          <a:off x="2143806" y="1778194"/>
          <a:ext cx="1946684" cy="1168010"/>
        </a:xfrm>
        <a:prstGeom prst="rect">
          <a:avLst/>
        </a:prstGeom>
        <a:solidFill>
          <a:schemeClr val="lt1">
            <a:hueOff val="0"/>
            <a:satOff val="0"/>
            <a:lumOff val="0"/>
            <a:alphaOff val="0"/>
          </a:schemeClr>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Health Care</a:t>
          </a:r>
        </a:p>
      </dsp:txBody>
      <dsp:txXfrm>
        <a:off x="2143806" y="1778194"/>
        <a:ext cx="1946684" cy="1168010"/>
      </dsp:txXfrm>
    </dsp:sp>
    <dsp:sp modelId="{ECB9603A-1A93-4FC5-BF53-77E1626960EB}">
      <dsp:nvSpPr>
        <dsp:cNvPr id="0" name=""/>
        <dsp:cNvSpPr/>
      </dsp:nvSpPr>
      <dsp:spPr>
        <a:xfrm>
          <a:off x="4285159" y="1778194"/>
          <a:ext cx="1946684" cy="1168010"/>
        </a:xfrm>
        <a:prstGeom prst="rect">
          <a:avLst/>
        </a:prstGeom>
        <a:solidFill>
          <a:schemeClr val="lt1">
            <a:hueOff val="0"/>
            <a:satOff val="0"/>
            <a:lumOff val="0"/>
            <a:alphaOff val="0"/>
          </a:schemeClr>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Industrial/Producer Durables</a:t>
          </a:r>
        </a:p>
      </dsp:txBody>
      <dsp:txXfrm>
        <a:off x="4285159" y="1778194"/>
        <a:ext cx="1946684" cy="1168010"/>
      </dsp:txXfrm>
    </dsp:sp>
    <dsp:sp modelId="{B14496AD-4216-4A63-A54C-9FF171AFD133}">
      <dsp:nvSpPr>
        <dsp:cNvPr id="0" name=""/>
        <dsp:cNvSpPr/>
      </dsp:nvSpPr>
      <dsp:spPr>
        <a:xfrm>
          <a:off x="6426511" y="1778194"/>
          <a:ext cx="1946684" cy="1168010"/>
        </a:xfrm>
        <a:prstGeom prst="rect">
          <a:avLst/>
        </a:prstGeom>
        <a:solidFill>
          <a:schemeClr val="lt1">
            <a:hueOff val="0"/>
            <a:satOff val="0"/>
            <a:lumOff val="0"/>
            <a:alphaOff val="0"/>
          </a:schemeClr>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Technology</a:t>
          </a:r>
        </a:p>
      </dsp:txBody>
      <dsp:txXfrm>
        <a:off x="6426511" y="1778194"/>
        <a:ext cx="1946684" cy="1168010"/>
      </dsp:txXfrm>
    </dsp:sp>
    <dsp:sp modelId="{2BF8FC3C-1F7F-412A-9E92-6BF1A61438A5}">
      <dsp:nvSpPr>
        <dsp:cNvPr id="0" name=""/>
        <dsp:cNvSpPr/>
      </dsp:nvSpPr>
      <dsp:spPr>
        <a:xfrm>
          <a:off x="2143806" y="3140873"/>
          <a:ext cx="1946684" cy="1168010"/>
        </a:xfrm>
        <a:prstGeom prst="rect">
          <a:avLst/>
        </a:prstGeom>
        <a:solidFill>
          <a:schemeClr val="lt1">
            <a:hueOff val="0"/>
            <a:satOff val="0"/>
            <a:lumOff val="0"/>
            <a:alphaOff val="0"/>
          </a:schemeClr>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Telecommunications</a:t>
          </a:r>
        </a:p>
      </dsp:txBody>
      <dsp:txXfrm>
        <a:off x="2143806" y="3140873"/>
        <a:ext cx="1946684" cy="1168010"/>
      </dsp:txXfrm>
    </dsp:sp>
    <dsp:sp modelId="{15E54402-B139-4C23-9E9A-4AE1E69417BF}">
      <dsp:nvSpPr>
        <dsp:cNvPr id="0" name=""/>
        <dsp:cNvSpPr/>
      </dsp:nvSpPr>
      <dsp:spPr>
        <a:xfrm>
          <a:off x="4285159" y="3140873"/>
          <a:ext cx="1946684" cy="1168010"/>
        </a:xfrm>
        <a:prstGeom prst="rect">
          <a:avLst/>
        </a:prstGeom>
        <a:solidFill>
          <a:schemeClr val="lt1">
            <a:hueOff val="0"/>
            <a:satOff val="0"/>
            <a:lumOff val="0"/>
            <a:alphaOff val="0"/>
          </a:schemeClr>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Utilities</a:t>
          </a:r>
        </a:p>
      </dsp:txBody>
      <dsp:txXfrm>
        <a:off x="4285159" y="3140873"/>
        <a:ext cx="1946684" cy="1168010"/>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1568F0-FADC-43D3-A5EE-6BCC6E653FEE}">
      <dsp:nvSpPr>
        <dsp:cNvPr id="0" name=""/>
        <dsp:cNvSpPr/>
      </dsp:nvSpPr>
      <dsp:spPr>
        <a:xfrm>
          <a:off x="0" y="428474"/>
          <a:ext cx="8375904" cy="1247400"/>
        </a:xfrm>
        <a:prstGeom prst="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50063" tIns="458216" rIns="650063" bIns="156464" numCol="1" spcCol="1270" anchor="t" anchorCtr="0">
          <a:noAutofit/>
        </a:bodyPr>
        <a:lstStyle/>
        <a:p>
          <a:pPr marL="228600" lvl="1" indent="-228600" algn="l" defTabSz="977900" rtl="0" eaLnBrk="1" latinLnBrk="0" hangingPunct="1">
            <a:lnSpc>
              <a:spcPct val="90000"/>
            </a:lnSpc>
            <a:spcBef>
              <a:spcPct val="0"/>
            </a:spcBef>
            <a:spcAft>
              <a:spcPct val="15000"/>
            </a:spcAft>
            <a:buChar char="•"/>
          </a:pPr>
          <a:r>
            <a:rPr lang="en-US" sz="2200" kern="1200"/>
            <a:t>Produced by private enterprises, such as analysis firms and financial services firms.</a:t>
          </a:r>
        </a:p>
      </dsp:txBody>
      <dsp:txXfrm>
        <a:off x="0" y="428474"/>
        <a:ext cx="8375904" cy="1247400"/>
      </dsp:txXfrm>
    </dsp:sp>
    <dsp:sp modelId="{4EB6B7B3-BCBD-41BE-A7C0-5DE60C303F25}">
      <dsp:nvSpPr>
        <dsp:cNvPr id="0" name=""/>
        <dsp:cNvSpPr/>
      </dsp:nvSpPr>
      <dsp:spPr>
        <a:xfrm>
          <a:off x="418795" y="103754"/>
          <a:ext cx="5863132" cy="649440"/>
        </a:xfrm>
        <a:prstGeom prst="roundRect">
          <a:avLst/>
        </a:prstGeom>
        <a:solidFill>
          <a:schemeClr val="lt1"/>
        </a:solidFill>
        <a:ln w="12700" cap="flat" cmpd="sng" algn="ctr">
          <a:solidFill>
            <a:schemeClr val="accent3"/>
          </a:solidFill>
          <a:prstDash val="solid"/>
          <a:miter lim="800000"/>
        </a:ln>
        <a:effectLst/>
        <a:scene3d>
          <a:camera prst="orthographicFront"/>
          <a:lightRig rig="flat" dir="t"/>
        </a:scene3d>
      </dsp:spPr>
      <dsp:style>
        <a:lnRef idx="2">
          <a:schemeClr val="accent3"/>
        </a:lnRef>
        <a:fillRef idx="1">
          <a:schemeClr val="lt1"/>
        </a:fillRef>
        <a:effectRef idx="0">
          <a:schemeClr val="accent3"/>
        </a:effectRef>
        <a:fontRef idx="minor">
          <a:schemeClr val="dk1"/>
        </a:fontRef>
      </dsp:style>
      <dsp:txBody>
        <a:bodyPr spcFirstLastPara="0" vert="horz" wrap="square" lIns="221612" tIns="0" rIns="221612" bIns="0" numCol="1" spcCol="1270" anchor="ctr" anchorCtr="0">
          <a:noAutofit/>
        </a:bodyPr>
        <a:lstStyle/>
        <a:p>
          <a:pPr marL="0" lvl="0" indent="0" algn="l" defTabSz="977900" rtl="0" eaLnBrk="1" latinLnBrk="0" hangingPunct="1">
            <a:lnSpc>
              <a:spcPct val="90000"/>
            </a:lnSpc>
            <a:spcBef>
              <a:spcPct val="0"/>
            </a:spcBef>
            <a:spcAft>
              <a:spcPct val="35000"/>
            </a:spcAft>
            <a:buClrTx/>
            <a:buSzPts val="1800"/>
            <a:buFont typeface="Arial" panose="020B0604020202020204" pitchFamily="34" charset="0"/>
            <a:buNone/>
          </a:pPr>
          <a:r>
            <a:rPr lang="en-US" sz="2200" kern="1200"/>
            <a:t>Commercial industry classification schemes</a:t>
          </a:r>
        </a:p>
      </dsp:txBody>
      <dsp:txXfrm>
        <a:off x="450498" y="135457"/>
        <a:ext cx="5799726" cy="586034"/>
      </dsp:txXfrm>
    </dsp:sp>
    <dsp:sp modelId="{53DBD85F-98BF-47FD-BD75-50BD487CBEE7}">
      <dsp:nvSpPr>
        <dsp:cNvPr id="0" name=""/>
        <dsp:cNvSpPr/>
      </dsp:nvSpPr>
      <dsp:spPr>
        <a:xfrm>
          <a:off x="0" y="2119394"/>
          <a:ext cx="8375904" cy="1282049"/>
        </a:xfrm>
        <a:prstGeom prst="rect">
          <a:avLst/>
        </a:prstGeom>
        <a:solidFill>
          <a:schemeClr val="lt1">
            <a:alpha val="90000"/>
            <a:hueOff val="0"/>
            <a:satOff val="0"/>
            <a:lumOff val="0"/>
            <a:alphaOff val="0"/>
          </a:schemeClr>
        </a:solidFill>
        <a:ln w="6350" cap="flat" cmpd="sng" algn="ctr">
          <a:solidFill>
            <a:schemeClr val="accent3">
              <a:hueOff val="2710599"/>
              <a:satOff val="100000"/>
              <a:lumOff val="-14706"/>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50063" tIns="458216" rIns="650063" bIns="156464" numCol="1" spcCol="1270" anchor="t" anchorCtr="0">
          <a:noAutofit/>
        </a:bodyPr>
        <a:lstStyle/>
        <a:p>
          <a:pPr marL="228600" lvl="1" indent="-228600" algn="l" defTabSz="977900" rtl="0" eaLnBrk="1" latinLnBrk="0" hangingPunct="1">
            <a:lnSpc>
              <a:spcPct val="90000"/>
            </a:lnSpc>
            <a:spcBef>
              <a:spcPct val="0"/>
            </a:spcBef>
            <a:spcAft>
              <a:spcPct val="15000"/>
            </a:spcAft>
            <a:buChar char="•"/>
          </a:pPr>
          <a:r>
            <a:rPr lang="en-US" sz="2200" kern="1200"/>
            <a:t>Produced by government agencies</a:t>
          </a:r>
        </a:p>
        <a:p>
          <a:pPr marL="228600" lvl="1" indent="-228600" algn="l" defTabSz="977900" rtl="0" eaLnBrk="1" latinLnBrk="0" hangingPunct="1">
            <a:lnSpc>
              <a:spcPct val="90000"/>
            </a:lnSpc>
            <a:spcBef>
              <a:spcPct val="0"/>
            </a:spcBef>
            <a:spcAft>
              <a:spcPct val="15000"/>
            </a:spcAft>
            <a:buChar char="•"/>
          </a:pPr>
          <a:r>
            <a:rPr lang="en-US" sz="2200" kern="1200"/>
            <a:t>Goal: facilitate comparisons over time and across companies</a:t>
          </a:r>
        </a:p>
      </dsp:txBody>
      <dsp:txXfrm>
        <a:off x="0" y="2119394"/>
        <a:ext cx="8375904" cy="1282049"/>
      </dsp:txXfrm>
    </dsp:sp>
    <dsp:sp modelId="{5CF21AF1-AE47-4ADB-86F5-34516C68BBD9}">
      <dsp:nvSpPr>
        <dsp:cNvPr id="0" name=""/>
        <dsp:cNvSpPr/>
      </dsp:nvSpPr>
      <dsp:spPr>
        <a:xfrm>
          <a:off x="418795" y="1794674"/>
          <a:ext cx="5863132" cy="649440"/>
        </a:xfrm>
        <a:prstGeom prst="roundRect">
          <a:avLst/>
        </a:prstGeom>
        <a:solidFill>
          <a:schemeClr val="lt1"/>
        </a:solidFill>
        <a:ln w="12700" cap="flat" cmpd="sng" algn="ctr">
          <a:solidFill>
            <a:schemeClr val="accent4"/>
          </a:solidFill>
          <a:prstDash val="solid"/>
          <a:miter lim="800000"/>
        </a:ln>
        <a:effectLst/>
        <a:scene3d>
          <a:camera prst="orthographicFront"/>
          <a:lightRig rig="flat" dir="t"/>
        </a:scene3d>
      </dsp:spPr>
      <dsp:style>
        <a:lnRef idx="2">
          <a:schemeClr val="accent4"/>
        </a:lnRef>
        <a:fillRef idx="1">
          <a:schemeClr val="lt1"/>
        </a:fillRef>
        <a:effectRef idx="0">
          <a:schemeClr val="accent4"/>
        </a:effectRef>
        <a:fontRef idx="minor">
          <a:schemeClr val="dk1"/>
        </a:fontRef>
      </dsp:style>
      <dsp:txBody>
        <a:bodyPr spcFirstLastPara="0" vert="horz" wrap="square" lIns="221612" tIns="0" rIns="221612" bIns="0" numCol="1" spcCol="1270" anchor="ctr" anchorCtr="0">
          <a:noAutofit/>
        </a:bodyPr>
        <a:lstStyle/>
        <a:p>
          <a:pPr marL="0" lvl="0" indent="0" algn="l" defTabSz="977900" rtl="0" eaLnBrk="1" latinLnBrk="0" hangingPunct="1">
            <a:lnSpc>
              <a:spcPct val="90000"/>
            </a:lnSpc>
            <a:spcBef>
              <a:spcPct val="0"/>
            </a:spcBef>
            <a:spcAft>
              <a:spcPct val="35000"/>
            </a:spcAft>
            <a:buNone/>
          </a:pPr>
          <a:r>
            <a:rPr lang="en-US" sz="2200" kern="1200" dirty="0"/>
            <a:t>Governmental industry classification schemes</a:t>
          </a:r>
        </a:p>
      </dsp:txBody>
      <dsp:txXfrm>
        <a:off x="450498" y="1826377"/>
        <a:ext cx="5799726" cy="586034"/>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C966C2-33CA-44B8-BF7C-12FE656A9278}">
      <dsp:nvSpPr>
        <dsp:cNvPr id="0" name=""/>
        <dsp:cNvSpPr/>
      </dsp:nvSpPr>
      <dsp:spPr>
        <a:xfrm>
          <a:off x="0" y="368519"/>
          <a:ext cx="8375904" cy="1436400"/>
        </a:xfrm>
        <a:prstGeom prst="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50063" tIns="333248" rIns="650063" bIns="113792" numCol="1" spcCol="1270" anchor="t" anchorCtr="0">
          <a:noAutofit/>
        </a:bodyPr>
        <a:lstStyle/>
        <a:p>
          <a:pPr marL="171450" lvl="1" indent="-171450" algn="l" defTabSz="711200" rtl="0" eaLnBrk="1" latinLnBrk="0" hangingPunct="1">
            <a:lnSpc>
              <a:spcPct val="90000"/>
            </a:lnSpc>
            <a:spcBef>
              <a:spcPct val="0"/>
            </a:spcBef>
            <a:spcAft>
              <a:spcPct val="15000"/>
            </a:spcAft>
            <a:buChar char="•"/>
          </a:pPr>
          <a:r>
            <a:rPr lang="en-US" sz="1600" kern="1200" dirty="0"/>
            <a:t>Developed by Standard &amp; Poor’s and </a:t>
          </a:r>
          <a:r>
            <a:rPr lang="en-US" sz="1600" kern="1200" dirty="0" err="1"/>
            <a:t>MSCI</a:t>
          </a:r>
          <a:endParaRPr lang="en-US" sz="1600" kern="1200" dirty="0"/>
        </a:p>
        <a:p>
          <a:pPr marL="171450" lvl="1" indent="-171450" algn="l" defTabSz="711200" rtl="0" eaLnBrk="1" latinLnBrk="0" hangingPunct="1">
            <a:lnSpc>
              <a:spcPct val="90000"/>
            </a:lnSpc>
            <a:spcBef>
              <a:spcPct val="0"/>
            </a:spcBef>
            <a:spcAft>
              <a:spcPct val="15000"/>
            </a:spcAft>
            <a:buChar char="•"/>
          </a:pPr>
          <a:r>
            <a:rPr lang="en-US" sz="1600" kern="1200" dirty="0"/>
            <a:t>Classifies companies for developing and developed countries</a:t>
          </a:r>
        </a:p>
        <a:p>
          <a:pPr marL="171450" lvl="1" indent="-171450" algn="l" defTabSz="711200" rtl="0" eaLnBrk="1" latinLnBrk="0" hangingPunct="1">
            <a:lnSpc>
              <a:spcPct val="90000"/>
            </a:lnSpc>
            <a:spcBef>
              <a:spcPct val="0"/>
            </a:spcBef>
            <a:spcAft>
              <a:spcPct val="15000"/>
            </a:spcAft>
            <a:buChar char="•"/>
          </a:pPr>
          <a:r>
            <a:rPr lang="en-US" sz="1600" kern="1200" dirty="0"/>
            <a:t>Based on business activity, classifies each company into a sector, industry group, industry, and sub-industry</a:t>
          </a:r>
        </a:p>
      </dsp:txBody>
      <dsp:txXfrm>
        <a:off x="0" y="368519"/>
        <a:ext cx="8375904" cy="1436400"/>
      </dsp:txXfrm>
    </dsp:sp>
    <dsp:sp modelId="{17BDECE5-174A-4C50-942A-72B2E487AB2A}">
      <dsp:nvSpPr>
        <dsp:cNvPr id="0" name=""/>
        <dsp:cNvSpPr/>
      </dsp:nvSpPr>
      <dsp:spPr>
        <a:xfrm>
          <a:off x="418795" y="132359"/>
          <a:ext cx="5863132" cy="472320"/>
        </a:xfrm>
        <a:prstGeom prst="roundRect">
          <a:avLst/>
        </a:prstGeom>
        <a:solidFill>
          <a:schemeClr val="lt1"/>
        </a:solidFill>
        <a:ln w="12700" cap="flat" cmpd="sng" algn="ctr">
          <a:solidFill>
            <a:schemeClr val="accent2"/>
          </a:solidFill>
          <a:prstDash val="solid"/>
          <a:miter lim="800000"/>
        </a:ln>
        <a:effectLst/>
        <a:scene3d>
          <a:camera prst="orthographicFront"/>
          <a:lightRig rig="flat" dir="t"/>
        </a:scene3d>
      </dsp:spPr>
      <dsp:style>
        <a:lnRef idx="2">
          <a:schemeClr val="accent2"/>
        </a:lnRef>
        <a:fillRef idx="1">
          <a:schemeClr val="lt1"/>
        </a:fillRef>
        <a:effectRef idx="0">
          <a:schemeClr val="accent2"/>
        </a:effectRef>
        <a:fontRef idx="minor">
          <a:schemeClr val="dk1"/>
        </a:fontRef>
      </dsp:style>
      <dsp:txBody>
        <a:bodyPr spcFirstLastPara="0" vert="horz" wrap="square" lIns="221612" tIns="0" rIns="221612" bIns="0" numCol="1" spcCol="1270" anchor="ctr" anchorCtr="0">
          <a:noAutofit/>
        </a:bodyPr>
        <a:lstStyle/>
        <a:p>
          <a:pPr marL="0" lvl="0" indent="0" algn="l" defTabSz="711200" rtl="0" eaLnBrk="1" latinLnBrk="0" hangingPunct="1">
            <a:lnSpc>
              <a:spcPct val="90000"/>
            </a:lnSpc>
            <a:spcBef>
              <a:spcPct val="0"/>
            </a:spcBef>
            <a:spcAft>
              <a:spcPct val="35000"/>
            </a:spcAft>
            <a:buClrTx/>
            <a:buSzPts val="1800"/>
            <a:buFont typeface="Arial" panose="020B0604020202020204" pitchFamily="34" charset="0"/>
            <a:buNone/>
          </a:pPr>
          <a:r>
            <a:rPr lang="en-US" sz="1600" kern="1200" dirty="0"/>
            <a:t>Global Industry Classification Standard (</a:t>
          </a:r>
          <a:r>
            <a:rPr lang="en-US" sz="1600" kern="1200" dirty="0" err="1"/>
            <a:t>GICS</a:t>
          </a:r>
          <a:r>
            <a:rPr lang="en-US" sz="1600" kern="1200" dirty="0"/>
            <a:t>) </a:t>
          </a:r>
        </a:p>
      </dsp:txBody>
      <dsp:txXfrm>
        <a:off x="441852" y="155416"/>
        <a:ext cx="5817018" cy="426206"/>
      </dsp:txXfrm>
    </dsp:sp>
    <dsp:sp modelId="{5EF9E251-4F5A-42D1-B647-B51162E17B47}">
      <dsp:nvSpPr>
        <dsp:cNvPr id="0" name=""/>
        <dsp:cNvSpPr/>
      </dsp:nvSpPr>
      <dsp:spPr>
        <a:xfrm>
          <a:off x="0" y="2127479"/>
          <a:ext cx="8375904" cy="932400"/>
        </a:xfrm>
        <a:prstGeom prst="rect">
          <a:avLst/>
        </a:prstGeom>
        <a:solidFill>
          <a:schemeClr val="lt1">
            <a:alpha val="90000"/>
            <a:hueOff val="0"/>
            <a:satOff val="0"/>
            <a:lumOff val="0"/>
            <a:alphaOff val="0"/>
          </a:schemeClr>
        </a:solidFill>
        <a:ln w="6350" cap="flat" cmpd="sng" algn="ctr">
          <a:solidFill>
            <a:schemeClr val="accent3">
              <a:hueOff val="1355300"/>
              <a:satOff val="50000"/>
              <a:lumOff val="-7353"/>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50063" tIns="333248" rIns="650063" bIns="113792" numCol="1" spcCol="1270" anchor="t" anchorCtr="0">
          <a:noAutofit/>
        </a:bodyPr>
        <a:lstStyle/>
        <a:p>
          <a:pPr marL="171450" lvl="1" indent="-171450" algn="l" defTabSz="711200" rtl="0" eaLnBrk="1" latinLnBrk="0" hangingPunct="1">
            <a:lnSpc>
              <a:spcPct val="90000"/>
            </a:lnSpc>
            <a:spcBef>
              <a:spcPct val="0"/>
            </a:spcBef>
            <a:spcAft>
              <a:spcPct val="15000"/>
            </a:spcAft>
            <a:buChar char="•"/>
          </a:pPr>
          <a:r>
            <a:rPr lang="en-US" sz="1600" kern="1200" dirty="0"/>
            <a:t>Classifies companies by products and services</a:t>
          </a:r>
        </a:p>
        <a:p>
          <a:pPr marL="171450" lvl="1" indent="-171450" algn="l" defTabSz="711200" rtl="0" eaLnBrk="1" latinLnBrk="0" hangingPunct="1">
            <a:lnSpc>
              <a:spcPct val="90000"/>
            </a:lnSpc>
            <a:spcBef>
              <a:spcPct val="0"/>
            </a:spcBef>
            <a:spcAft>
              <a:spcPct val="15000"/>
            </a:spcAft>
            <a:buChar char="•"/>
          </a:pPr>
          <a:r>
            <a:rPr lang="en-US" sz="1600" kern="1200" dirty="0"/>
            <a:t>System has sectors, sub-sectors, and industries.</a:t>
          </a:r>
        </a:p>
      </dsp:txBody>
      <dsp:txXfrm>
        <a:off x="0" y="2127479"/>
        <a:ext cx="8375904" cy="932400"/>
      </dsp:txXfrm>
    </dsp:sp>
    <dsp:sp modelId="{BEBC0649-8461-4200-B3A3-DC283FCE63E0}">
      <dsp:nvSpPr>
        <dsp:cNvPr id="0" name=""/>
        <dsp:cNvSpPr/>
      </dsp:nvSpPr>
      <dsp:spPr>
        <a:xfrm>
          <a:off x="418795" y="1891319"/>
          <a:ext cx="5863132" cy="472320"/>
        </a:xfrm>
        <a:prstGeom prst="roundRect">
          <a:avLst/>
        </a:prstGeom>
        <a:solidFill>
          <a:schemeClr val="lt1"/>
        </a:solidFill>
        <a:ln w="12700" cap="flat" cmpd="sng" algn="ctr">
          <a:solidFill>
            <a:schemeClr val="accent3"/>
          </a:solidFill>
          <a:prstDash val="solid"/>
          <a:miter lim="800000"/>
        </a:ln>
        <a:effectLst/>
        <a:scene3d>
          <a:camera prst="orthographicFront"/>
          <a:lightRig rig="flat" dir="t"/>
        </a:scene3d>
      </dsp:spPr>
      <dsp:style>
        <a:lnRef idx="2">
          <a:schemeClr val="accent3"/>
        </a:lnRef>
        <a:fillRef idx="1">
          <a:schemeClr val="lt1"/>
        </a:fillRef>
        <a:effectRef idx="0">
          <a:schemeClr val="accent3"/>
        </a:effectRef>
        <a:fontRef idx="minor">
          <a:schemeClr val="dk1"/>
        </a:fontRef>
      </dsp:style>
      <dsp:txBody>
        <a:bodyPr spcFirstLastPara="0" vert="horz" wrap="square" lIns="221612" tIns="0" rIns="221612" bIns="0" numCol="1" spcCol="1270" anchor="ctr" anchorCtr="0">
          <a:noAutofit/>
        </a:bodyPr>
        <a:lstStyle/>
        <a:p>
          <a:pPr marL="0" lvl="0" indent="0" algn="l" defTabSz="711200" rtl="0" eaLnBrk="1" latinLnBrk="0" hangingPunct="1">
            <a:lnSpc>
              <a:spcPct val="90000"/>
            </a:lnSpc>
            <a:spcBef>
              <a:spcPct val="0"/>
            </a:spcBef>
            <a:spcAft>
              <a:spcPct val="35000"/>
            </a:spcAft>
            <a:buNone/>
          </a:pPr>
          <a:r>
            <a:rPr lang="en-US" sz="1600" kern="1200" dirty="0"/>
            <a:t>Russell Global Sectors (</a:t>
          </a:r>
          <a:r>
            <a:rPr lang="en-US" sz="1600" kern="1200" dirty="0" err="1"/>
            <a:t>RGS</a:t>
          </a:r>
          <a:r>
            <a:rPr lang="en-US" sz="1600" kern="1200" dirty="0"/>
            <a:t>)</a:t>
          </a:r>
        </a:p>
      </dsp:txBody>
      <dsp:txXfrm>
        <a:off x="441852" y="1914376"/>
        <a:ext cx="5817018" cy="426206"/>
      </dsp:txXfrm>
    </dsp:sp>
    <dsp:sp modelId="{D08A36D8-FB92-471E-8F32-E4FD7CA21336}">
      <dsp:nvSpPr>
        <dsp:cNvPr id="0" name=""/>
        <dsp:cNvSpPr/>
      </dsp:nvSpPr>
      <dsp:spPr>
        <a:xfrm>
          <a:off x="0" y="3382439"/>
          <a:ext cx="8375904" cy="1209600"/>
        </a:xfrm>
        <a:prstGeom prst="rect">
          <a:avLst/>
        </a:prstGeom>
        <a:solidFill>
          <a:schemeClr val="lt1">
            <a:alpha val="90000"/>
            <a:hueOff val="0"/>
            <a:satOff val="0"/>
            <a:lumOff val="0"/>
            <a:alphaOff val="0"/>
          </a:schemeClr>
        </a:solidFill>
        <a:ln w="6350" cap="flat" cmpd="sng" algn="ctr">
          <a:solidFill>
            <a:schemeClr val="accent3">
              <a:hueOff val="2710599"/>
              <a:satOff val="100000"/>
              <a:lumOff val="-14706"/>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50063" tIns="333248" rIns="650063" bIns="113792" numCol="1" spcCol="1270" anchor="t" anchorCtr="0">
          <a:noAutofit/>
        </a:bodyPr>
        <a:lstStyle/>
        <a:p>
          <a:pPr marL="171450" lvl="1" indent="-171450" algn="l" defTabSz="711200" rtl="0" eaLnBrk="1" latinLnBrk="0" hangingPunct="1">
            <a:lnSpc>
              <a:spcPct val="90000"/>
            </a:lnSpc>
            <a:spcBef>
              <a:spcPct val="0"/>
            </a:spcBef>
            <a:spcAft>
              <a:spcPct val="15000"/>
            </a:spcAft>
            <a:buChar char="•"/>
          </a:pPr>
          <a:r>
            <a:rPr lang="en-US" sz="1600" kern="1200" dirty="0"/>
            <a:t>Developed by Dow Jones and FTSE</a:t>
          </a:r>
        </a:p>
        <a:p>
          <a:pPr marL="171450" lvl="1" indent="-171450" algn="l" defTabSz="711200" rtl="0" eaLnBrk="1" latinLnBrk="0" hangingPunct="1">
            <a:lnSpc>
              <a:spcPct val="90000"/>
            </a:lnSpc>
            <a:spcBef>
              <a:spcPct val="0"/>
            </a:spcBef>
            <a:spcAft>
              <a:spcPct val="15000"/>
            </a:spcAft>
            <a:buChar char="•"/>
          </a:pPr>
          <a:r>
            <a:rPr lang="en-US" sz="1600" kern="1200" dirty="0"/>
            <a:t>Classifies companies by source of revenues</a:t>
          </a:r>
        </a:p>
        <a:p>
          <a:pPr marL="171450" lvl="1" indent="-171450" algn="l" defTabSz="711200" rtl="0" eaLnBrk="1" latinLnBrk="0" hangingPunct="1">
            <a:lnSpc>
              <a:spcPct val="90000"/>
            </a:lnSpc>
            <a:spcBef>
              <a:spcPct val="0"/>
            </a:spcBef>
            <a:spcAft>
              <a:spcPct val="15000"/>
            </a:spcAft>
            <a:buChar char="•"/>
          </a:pPr>
          <a:r>
            <a:rPr lang="en-US" sz="1600" kern="1200" dirty="0"/>
            <a:t>System has </a:t>
          </a:r>
          <a:r>
            <a:rPr lang="en-US" sz="1600" kern="1200" dirty="0" err="1"/>
            <a:t>supersectors</a:t>
          </a:r>
          <a:r>
            <a:rPr lang="en-US" sz="1600" kern="1200" dirty="0"/>
            <a:t>, sectors, subsectors, and industries </a:t>
          </a:r>
        </a:p>
      </dsp:txBody>
      <dsp:txXfrm>
        <a:off x="0" y="3382439"/>
        <a:ext cx="8375904" cy="1209600"/>
      </dsp:txXfrm>
    </dsp:sp>
    <dsp:sp modelId="{D2A7DB5F-E304-4E6F-9100-9BD688F15D11}">
      <dsp:nvSpPr>
        <dsp:cNvPr id="0" name=""/>
        <dsp:cNvSpPr/>
      </dsp:nvSpPr>
      <dsp:spPr>
        <a:xfrm>
          <a:off x="418795" y="3146279"/>
          <a:ext cx="5863132" cy="472320"/>
        </a:xfrm>
        <a:prstGeom prst="roundRect">
          <a:avLst/>
        </a:prstGeom>
        <a:solidFill>
          <a:schemeClr val="lt1"/>
        </a:solidFill>
        <a:ln w="12700" cap="flat" cmpd="sng" algn="ctr">
          <a:solidFill>
            <a:schemeClr val="accent4"/>
          </a:solidFill>
          <a:prstDash val="solid"/>
          <a:miter lim="800000"/>
        </a:ln>
        <a:effectLst/>
        <a:scene3d>
          <a:camera prst="orthographicFront"/>
          <a:lightRig rig="flat" dir="t"/>
        </a:scene3d>
      </dsp:spPr>
      <dsp:style>
        <a:lnRef idx="2">
          <a:schemeClr val="accent4"/>
        </a:lnRef>
        <a:fillRef idx="1">
          <a:schemeClr val="lt1"/>
        </a:fillRef>
        <a:effectRef idx="0">
          <a:schemeClr val="accent4"/>
        </a:effectRef>
        <a:fontRef idx="minor">
          <a:schemeClr val="dk1"/>
        </a:fontRef>
      </dsp:style>
      <dsp:txBody>
        <a:bodyPr spcFirstLastPara="0" vert="horz" wrap="square" lIns="221612" tIns="0" rIns="221612" bIns="0" numCol="1" spcCol="1270" anchor="ctr" anchorCtr="0">
          <a:noAutofit/>
        </a:bodyPr>
        <a:lstStyle/>
        <a:p>
          <a:pPr marL="0" lvl="0" indent="0" algn="l" defTabSz="711200" rtl="0" eaLnBrk="1" latinLnBrk="0" hangingPunct="1">
            <a:lnSpc>
              <a:spcPct val="90000"/>
            </a:lnSpc>
            <a:spcBef>
              <a:spcPct val="0"/>
            </a:spcBef>
            <a:spcAft>
              <a:spcPct val="35000"/>
            </a:spcAft>
            <a:buNone/>
          </a:pPr>
          <a:r>
            <a:rPr lang="en-US" sz="1600" kern="1200" dirty="0"/>
            <a:t>Industry Classification Benchmark (</a:t>
          </a:r>
          <a:r>
            <a:rPr lang="en-US" sz="1600" kern="1200" dirty="0" err="1"/>
            <a:t>ICB</a:t>
          </a:r>
          <a:r>
            <a:rPr lang="en-US" sz="1600" kern="1200" dirty="0"/>
            <a:t>)</a:t>
          </a:r>
        </a:p>
      </dsp:txBody>
      <dsp:txXfrm>
        <a:off x="441852" y="3169336"/>
        <a:ext cx="5817018" cy="426206"/>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779C9A-D895-4C0E-A780-2646BF2360C9}">
      <dsp:nvSpPr>
        <dsp:cNvPr id="0" name=""/>
        <dsp:cNvSpPr/>
      </dsp:nvSpPr>
      <dsp:spPr>
        <a:xfrm>
          <a:off x="0" y="21539"/>
          <a:ext cx="8077200" cy="875160"/>
        </a:xfrm>
        <a:prstGeom prst="roundRect">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83820" tIns="83820" rIns="83820" bIns="83820" numCol="1" spcCol="1270" anchor="ctr" anchorCtr="0">
          <a:noAutofit/>
        </a:bodyPr>
        <a:lstStyle/>
        <a:p>
          <a:pPr marL="0" lvl="0" indent="0" algn="l" defTabSz="977900" rtl="0" eaLnBrk="1" latinLnBrk="0" hangingPunct="1">
            <a:lnSpc>
              <a:spcPct val="90000"/>
            </a:lnSpc>
            <a:spcBef>
              <a:spcPct val="0"/>
            </a:spcBef>
            <a:spcAft>
              <a:spcPct val="35000"/>
            </a:spcAft>
            <a:buNone/>
          </a:pPr>
          <a:r>
            <a:rPr lang="en-US" sz="2200" kern="1200" dirty="0"/>
            <a:t>International Standard Industrial Classification of All Economic Activities (ISIC)</a:t>
          </a:r>
        </a:p>
      </dsp:txBody>
      <dsp:txXfrm>
        <a:off x="42722" y="64261"/>
        <a:ext cx="7991756" cy="789716"/>
      </dsp:txXfrm>
    </dsp:sp>
    <dsp:sp modelId="{5C6BEEA2-61B1-430B-8A1B-92BA17841F20}">
      <dsp:nvSpPr>
        <dsp:cNvPr id="0" name=""/>
        <dsp:cNvSpPr/>
      </dsp:nvSpPr>
      <dsp:spPr>
        <a:xfrm>
          <a:off x="0" y="960059"/>
          <a:ext cx="8077200" cy="875160"/>
        </a:xfrm>
        <a:prstGeom prst="roundRect">
          <a:avLst/>
        </a:prstGeom>
        <a:solidFill>
          <a:schemeClr val="lt1"/>
        </a:solidFill>
        <a:ln w="12700" cap="flat" cmpd="sng" algn="ctr">
          <a:solidFill>
            <a:schemeClr val="accent2"/>
          </a:solidFill>
          <a:prstDash val="solid"/>
          <a:miter lim="800000"/>
        </a:ln>
        <a:effectLst/>
      </dsp:spPr>
      <dsp:style>
        <a:lnRef idx="2">
          <a:schemeClr val="accent2"/>
        </a:lnRef>
        <a:fillRef idx="1">
          <a:schemeClr val="lt1"/>
        </a:fillRef>
        <a:effectRef idx="0">
          <a:schemeClr val="accent2"/>
        </a:effectRef>
        <a:fontRef idx="minor">
          <a:schemeClr val="dk1"/>
        </a:fontRef>
      </dsp:style>
      <dsp:txBody>
        <a:bodyPr spcFirstLastPara="0" vert="horz" wrap="square" lIns="83820" tIns="83820" rIns="83820" bIns="83820" numCol="1" spcCol="1270" anchor="ctr" anchorCtr="0">
          <a:noAutofit/>
        </a:bodyPr>
        <a:lstStyle/>
        <a:p>
          <a:pPr marL="0" lvl="0" indent="0" algn="l" defTabSz="977900" rtl="0" eaLnBrk="1" latinLnBrk="0" hangingPunct="1">
            <a:lnSpc>
              <a:spcPct val="90000"/>
            </a:lnSpc>
            <a:spcBef>
              <a:spcPct val="0"/>
            </a:spcBef>
            <a:spcAft>
              <a:spcPct val="35000"/>
            </a:spcAft>
            <a:buNone/>
          </a:pPr>
          <a:r>
            <a:rPr lang="en-US" sz="2200" kern="1200" dirty="0"/>
            <a:t>Statistical Classification of Economic Activities in the European Community (NACE)</a:t>
          </a:r>
        </a:p>
      </dsp:txBody>
      <dsp:txXfrm>
        <a:off x="42722" y="1002781"/>
        <a:ext cx="7991756" cy="789716"/>
      </dsp:txXfrm>
    </dsp:sp>
    <dsp:sp modelId="{6374AAD7-CE2D-4AA2-80B1-21ADFE1A5B0B}">
      <dsp:nvSpPr>
        <dsp:cNvPr id="0" name=""/>
        <dsp:cNvSpPr/>
      </dsp:nvSpPr>
      <dsp:spPr>
        <a:xfrm>
          <a:off x="0" y="1898580"/>
          <a:ext cx="8077200" cy="875160"/>
        </a:xfrm>
        <a:prstGeom prst="roundRect">
          <a:avLst/>
        </a:prstGeom>
        <a:solidFill>
          <a:schemeClr val="lt1"/>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txBody>
        <a:bodyPr spcFirstLastPara="0" vert="horz" wrap="square" lIns="83820" tIns="83820" rIns="83820" bIns="83820" numCol="1" spcCol="1270" anchor="ctr" anchorCtr="0">
          <a:noAutofit/>
        </a:bodyPr>
        <a:lstStyle/>
        <a:p>
          <a:pPr marL="0" lvl="0" indent="0" algn="l" defTabSz="977900" rtl="0" eaLnBrk="1" latinLnBrk="0" hangingPunct="1">
            <a:lnSpc>
              <a:spcPct val="90000"/>
            </a:lnSpc>
            <a:spcBef>
              <a:spcPct val="0"/>
            </a:spcBef>
            <a:spcAft>
              <a:spcPct val="35000"/>
            </a:spcAft>
            <a:buNone/>
          </a:pPr>
          <a:r>
            <a:rPr lang="en-US" sz="2200" kern="1200" dirty="0"/>
            <a:t>Australian and New Zealand Standard Industrial Classification (</a:t>
          </a:r>
          <a:r>
            <a:rPr lang="en-US" sz="2200" kern="1200" dirty="0" err="1"/>
            <a:t>ANZSIC</a:t>
          </a:r>
          <a:r>
            <a:rPr lang="en-US" sz="2200" kern="1200" dirty="0"/>
            <a:t>)</a:t>
          </a:r>
        </a:p>
      </dsp:txBody>
      <dsp:txXfrm>
        <a:off x="42722" y="1941302"/>
        <a:ext cx="7991756" cy="789716"/>
      </dsp:txXfrm>
    </dsp:sp>
    <dsp:sp modelId="{54A8AAC0-E685-47E2-8C2B-3175933635B4}">
      <dsp:nvSpPr>
        <dsp:cNvPr id="0" name=""/>
        <dsp:cNvSpPr/>
      </dsp:nvSpPr>
      <dsp:spPr>
        <a:xfrm>
          <a:off x="0" y="2837100"/>
          <a:ext cx="8077200" cy="875160"/>
        </a:xfrm>
        <a:prstGeom prst="roundRect">
          <a:avLst/>
        </a:prstGeom>
        <a:solidFill>
          <a:schemeClr val="lt1"/>
        </a:solidFill>
        <a:ln w="12700" cap="flat" cmpd="sng" algn="ctr">
          <a:solidFill>
            <a:schemeClr val="accent4"/>
          </a:solidFill>
          <a:prstDash val="solid"/>
          <a:miter lim="800000"/>
        </a:ln>
        <a:effectLst/>
      </dsp:spPr>
      <dsp:style>
        <a:lnRef idx="2">
          <a:schemeClr val="accent4"/>
        </a:lnRef>
        <a:fillRef idx="1">
          <a:schemeClr val="lt1"/>
        </a:fillRef>
        <a:effectRef idx="0">
          <a:schemeClr val="accent4"/>
        </a:effectRef>
        <a:fontRef idx="minor">
          <a:schemeClr val="dk1"/>
        </a:fontRef>
      </dsp:style>
      <dsp:txBody>
        <a:bodyPr spcFirstLastPara="0" vert="horz" wrap="square" lIns="83820" tIns="83820" rIns="83820" bIns="83820" numCol="1" spcCol="1270" anchor="ctr" anchorCtr="0">
          <a:noAutofit/>
        </a:bodyPr>
        <a:lstStyle/>
        <a:p>
          <a:pPr marL="0" lvl="0" indent="0" algn="l" defTabSz="977900" rtl="0" eaLnBrk="1" latinLnBrk="0" hangingPunct="1">
            <a:lnSpc>
              <a:spcPct val="90000"/>
            </a:lnSpc>
            <a:spcBef>
              <a:spcPct val="0"/>
            </a:spcBef>
            <a:spcAft>
              <a:spcPct val="35000"/>
            </a:spcAft>
            <a:buNone/>
          </a:pPr>
          <a:r>
            <a:rPr lang="en-US" sz="2200" kern="1200" dirty="0"/>
            <a:t>North American Industry Classification System (NAICS)</a:t>
          </a:r>
        </a:p>
      </dsp:txBody>
      <dsp:txXfrm>
        <a:off x="42722" y="2879822"/>
        <a:ext cx="7991756" cy="789716"/>
      </dsp:txXfrm>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6EFA8D-D755-4D0F-B436-65625B386290}">
      <dsp:nvSpPr>
        <dsp:cNvPr id="0" name=""/>
        <dsp:cNvSpPr/>
      </dsp:nvSpPr>
      <dsp:spPr>
        <a:xfrm>
          <a:off x="0" y="0"/>
          <a:ext cx="6461760" cy="804672"/>
        </a:xfrm>
        <a:prstGeom prst="roundRect">
          <a:avLst>
            <a:gd name="adj" fmla="val 10000"/>
          </a:avLst>
        </a:prstGeom>
        <a:solidFill>
          <a:schemeClr val="lt1"/>
        </a:solidFill>
        <a:ln w="12700" cap="flat" cmpd="sng" algn="ctr">
          <a:solidFill>
            <a:schemeClr val="accent1"/>
          </a:solidFill>
          <a:prstDash val="solid"/>
          <a:miter lim="800000"/>
        </a:ln>
        <a:effectLst/>
        <a:scene3d>
          <a:camera prst="orthographicFront"/>
          <a:lightRig rig="flat" dir="t"/>
        </a:scene3d>
      </dsp:spPr>
      <dsp:style>
        <a:lnRef idx="2">
          <a:schemeClr val="accent1"/>
        </a:lnRef>
        <a:fillRef idx="1">
          <a:schemeClr val="lt1"/>
        </a:fillRef>
        <a:effectRef idx="0">
          <a:schemeClr val="accent1"/>
        </a:effectRef>
        <a:fontRef idx="minor">
          <a:schemeClr val="dk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Examine classification systems</a:t>
          </a:r>
        </a:p>
      </dsp:txBody>
      <dsp:txXfrm>
        <a:off x="23568" y="23568"/>
        <a:ext cx="5525461" cy="757536"/>
      </dsp:txXfrm>
    </dsp:sp>
    <dsp:sp modelId="{934114D8-3D24-4B28-AAB4-EDAF65BD46BB}">
      <dsp:nvSpPr>
        <dsp:cNvPr id="0" name=""/>
        <dsp:cNvSpPr/>
      </dsp:nvSpPr>
      <dsp:spPr>
        <a:xfrm>
          <a:off x="541172" y="950976"/>
          <a:ext cx="6461760" cy="804672"/>
        </a:xfrm>
        <a:prstGeom prst="roundRect">
          <a:avLst>
            <a:gd name="adj" fmla="val 10000"/>
          </a:avLst>
        </a:prstGeom>
        <a:solidFill>
          <a:schemeClr val="lt1"/>
        </a:solidFill>
        <a:ln w="12700" cap="flat" cmpd="sng" algn="ctr">
          <a:solidFill>
            <a:schemeClr val="accent2"/>
          </a:solidFill>
          <a:prstDash val="solid"/>
          <a:miter lim="800000"/>
        </a:ln>
        <a:effectLst/>
        <a:scene3d>
          <a:camera prst="orthographicFront"/>
          <a:lightRig rig="flat" dir="t"/>
        </a:scene3d>
      </dsp:spPr>
      <dsp:style>
        <a:lnRef idx="2">
          <a:schemeClr val="accent2"/>
        </a:lnRef>
        <a:fillRef idx="1">
          <a:schemeClr val="lt1"/>
        </a:fillRef>
        <a:effectRef idx="0">
          <a:schemeClr val="accent2"/>
        </a:effectRef>
        <a:fontRef idx="minor">
          <a:schemeClr val="dk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Review subject company’s annual report</a:t>
          </a:r>
        </a:p>
      </dsp:txBody>
      <dsp:txXfrm>
        <a:off x="564740" y="974544"/>
        <a:ext cx="5350414" cy="757536"/>
      </dsp:txXfrm>
    </dsp:sp>
    <dsp:sp modelId="{0562170E-7409-4F8F-B5C8-AF695F276874}">
      <dsp:nvSpPr>
        <dsp:cNvPr id="0" name=""/>
        <dsp:cNvSpPr/>
      </dsp:nvSpPr>
      <dsp:spPr>
        <a:xfrm>
          <a:off x="1074267" y="1901952"/>
          <a:ext cx="6461760" cy="804672"/>
        </a:xfrm>
        <a:prstGeom prst="roundRect">
          <a:avLst>
            <a:gd name="adj" fmla="val 10000"/>
          </a:avLst>
        </a:prstGeom>
        <a:solidFill>
          <a:schemeClr val="lt1"/>
        </a:solidFill>
        <a:ln w="12700" cap="flat" cmpd="sng" algn="ctr">
          <a:solidFill>
            <a:schemeClr val="accent3"/>
          </a:solidFill>
          <a:prstDash val="solid"/>
          <a:miter lim="800000"/>
        </a:ln>
        <a:effectLst/>
        <a:scene3d>
          <a:camera prst="orthographicFront"/>
          <a:lightRig rig="flat" dir="t"/>
        </a:scene3d>
      </dsp:spPr>
      <dsp:style>
        <a:lnRef idx="2">
          <a:schemeClr val="accent3"/>
        </a:lnRef>
        <a:fillRef idx="1">
          <a:schemeClr val="lt1"/>
        </a:fillRef>
        <a:effectRef idx="0">
          <a:schemeClr val="accent3"/>
        </a:effectRef>
        <a:fontRef idx="minor">
          <a:schemeClr val="dk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Review company’s competitors’ annual reports</a:t>
          </a:r>
        </a:p>
      </dsp:txBody>
      <dsp:txXfrm>
        <a:off x="1097835" y="1925520"/>
        <a:ext cx="5358491" cy="757536"/>
      </dsp:txXfrm>
    </dsp:sp>
    <dsp:sp modelId="{E99F9118-4F85-4E0A-A899-597F7E1BF568}">
      <dsp:nvSpPr>
        <dsp:cNvPr id="0" name=""/>
        <dsp:cNvSpPr/>
      </dsp:nvSpPr>
      <dsp:spPr>
        <a:xfrm>
          <a:off x="1615440" y="2852927"/>
          <a:ext cx="6461760" cy="804672"/>
        </a:xfrm>
        <a:prstGeom prst="roundRect">
          <a:avLst>
            <a:gd name="adj" fmla="val 10000"/>
          </a:avLst>
        </a:prstGeom>
        <a:solidFill>
          <a:schemeClr val="lt1"/>
        </a:solidFill>
        <a:ln w="12700" cap="flat" cmpd="sng" algn="ctr">
          <a:solidFill>
            <a:schemeClr val="accent4"/>
          </a:solidFill>
          <a:prstDash val="solid"/>
          <a:miter lim="800000"/>
        </a:ln>
        <a:effectLst/>
        <a:scene3d>
          <a:camera prst="orthographicFront"/>
          <a:lightRig rig="flat" dir="t"/>
        </a:scene3d>
      </dsp:spPr>
      <dsp:style>
        <a:lnRef idx="2">
          <a:schemeClr val="accent4"/>
        </a:lnRef>
        <a:fillRef idx="1">
          <a:schemeClr val="lt1"/>
        </a:fillRef>
        <a:effectRef idx="0">
          <a:schemeClr val="accent4"/>
        </a:effectRef>
        <a:fontRef idx="minor">
          <a:schemeClr val="dk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Confirm comparability with potential peers</a:t>
          </a:r>
        </a:p>
      </dsp:txBody>
      <dsp:txXfrm>
        <a:off x="1639008" y="2876495"/>
        <a:ext cx="5350414" cy="757536"/>
      </dsp:txXfrm>
    </dsp:sp>
    <dsp:sp modelId="{F43EB1A1-43A5-4C84-8293-31D583B5A63A}">
      <dsp:nvSpPr>
        <dsp:cNvPr id="0" name=""/>
        <dsp:cNvSpPr/>
      </dsp:nvSpPr>
      <dsp:spPr>
        <a:xfrm>
          <a:off x="5938723" y="616305"/>
          <a:ext cx="523036" cy="523036"/>
        </a:xfrm>
        <a:prstGeom prst="downArrow">
          <a:avLst>
            <a:gd name="adj1" fmla="val 55000"/>
            <a:gd name="adj2" fmla="val 45000"/>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6056406" y="616305"/>
        <a:ext cx="287670" cy="393585"/>
      </dsp:txXfrm>
    </dsp:sp>
    <dsp:sp modelId="{04A8C068-0908-4D9C-9E4B-207FF38BEAEE}">
      <dsp:nvSpPr>
        <dsp:cNvPr id="0" name=""/>
        <dsp:cNvSpPr/>
      </dsp:nvSpPr>
      <dsp:spPr>
        <a:xfrm>
          <a:off x="6479895" y="1567281"/>
          <a:ext cx="523036" cy="523036"/>
        </a:xfrm>
        <a:prstGeom prst="downArrow">
          <a:avLst>
            <a:gd name="adj1" fmla="val 55000"/>
            <a:gd name="adj2" fmla="val 45000"/>
          </a:avLst>
        </a:prstGeom>
        <a:solidFill>
          <a:schemeClr val="accent3">
            <a:tint val="40000"/>
            <a:alpha val="90000"/>
            <a:hueOff val="1014570"/>
            <a:satOff val="50000"/>
            <a:lumOff val="890"/>
            <a:alphaOff val="0"/>
          </a:schemeClr>
        </a:solidFill>
        <a:ln w="6350" cap="flat" cmpd="sng" algn="ctr">
          <a:solidFill>
            <a:schemeClr val="accent3">
              <a:tint val="40000"/>
              <a:alpha val="90000"/>
              <a:hueOff val="1014570"/>
              <a:satOff val="50000"/>
              <a:lumOff val="89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6597578" y="1567281"/>
        <a:ext cx="287670" cy="393585"/>
      </dsp:txXfrm>
    </dsp:sp>
    <dsp:sp modelId="{AB899781-1C23-4C68-81B1-C51459C67AB3}">
      <dsp:nvSpPr>
        <dsp:cNvPr id="0" name=""/>
        <dsp:cNvSpPr/>
      </dsp:nvSpPr>
      <dsp:spPr>
        <a:xfrm>
          <a:off x="7012990" y="2518257"/>
          <a:ext cx="523036" cy="523036"/>
        </a:xfrm>
        <a:prstGeom prst="downArrow">
          <a:avLst>
            <a:gd name="adj1" fmla="val 55000"/>
            <a:gd name="adj2" fmla="val 45000"/>
          </a:avLst>
        </a:prstGeom>
        <a:solidFill>
          <a:schemeClr val="accent3">
            <a:tint val="40000"/>
            <a:alpha val="90000"/>
            <a:hueOff val="2029141"/>
            <a:satOff val="100000"/>
            <a:lumOff val="1779"/>
            <a:alphaOff val="0"/>
          </a:schemeClr>
        </a:solidFill>
        <a:ln w="6350" cap="flat" cmpd="sng" algn="ctr">
          <a:solidFill>
            <a:schemeClr val="accent3">
              <a:tint val="40000"/>
              <a:alpha val="90000"/>
              <a:hueOff val="2029141"/>
              <a:satOff val="100000"/>
              <a:lumOff val="1779"/>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7130673" y="2518257"/>
        <a:ext cx="287670" cy="393585"/>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C32FAF-3193-4C56-B8E3-47A700561C63}">
      <dsp:nvSpPr>
        <dsp:cNvPr id="0" name=""/>
        <dsp:cNvSpPr/>
      </dsp:nvSpPr>
      <dsp:spPr>
        <a:xfrm>
          <a:off x="3115490" y="1524004"/>
          <a:ext cx="2139939" cy="2014012"/>
        </a:xfrm>
        <a:prstGeom prst="ellipse">
          <a:avLst/>
        </a:prstGeom>
        <a:solidFill>
          <a:schemeClr val="lt1"/>
        </a:solidFill>
        <a:ln w="19050" cap="flat" cmpd="sng" algn="ctr">
          <a:solidFill>
            <a:schemeClr val="accent6"/>
          </a:solidFill>
          <a:prstDash val="solid"/>
          <a:miter lim="800000"/>
        </a:ln>
        <a:effectLst/>
        <a:scene3d>
          <a:camera prst="orthographicFront"/>
          <a:lightRig rig="threePt" dir="t">
            <a:rot lat="0" lon="0" rev="7500000"/>
          </a:lightRig>
        </a:scene3d>
      </dsp:spPr>
      <dsp:style>
        <a:lnRef idx="2">
          <a:schemeClr val="accent6"/>
        </a:lnRef>
        <a:fillRef idx="1">
          <a:schemeClr val="lt1"/>
        </a:fillRef>
        <a:effectRef idx="0">
          <a:schemeClr val="accent6"/>
        </a:effectRef>
        <a:fontRef idx="minor">
          <a:schemeClr val="dk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Intensity of competition</a:t>
          </a:r>
        </a:p>
      </dsp:txBody>
      <dsp:txXfrm>
        <a:off x="3428877" y="1818949"/>
        <a:ext cx="1513165" cy="1424122"/>
      </dsp:txXfrm>
    </dsp:sp>
    <dsp:sp modelId="{656996C8-F60B-4F87-A44D-D814DC296972}">
      <dsp:nvSpPr>
        <dsp:cNvPr id="0" name=""/>
        <dsp:cNvSpPr/>
      </dsp:nvSpPr>
      <dsp:spPr>
        <a:xfrm>
          <a:off x="3506231" y="76202"/>
          <a:ext cx="1358726" cy="1358726"/>
        </a:xfrm>
        <a:prstGeom prst="ellipse">
          <a:avLst/>
        </a:prstGeom>
        <a:solidFill>
          <a:schemeClr val="lt1"/>
        </a:solidFill>
        <a:ln w="12700" cap="flat" cmpd="sng" algn="ctr">
          <a:solidFill>
            <a:schemeClr val="accent1"/>
          </a:solidFill>
          <a:prstDash val="solid"/>
          <a:miter lim="800000"/>
        </a:ln>
        <a:effectLst/>
        <a:scene3d>
          <a:camera prst="orthographicFront"/>
          <a:lightRig rig="threePt" dir="t">
            <a:rot lat="0" lon="0" rev="7500000"/>
          </a:lightRig>
        </a:scene3d>
      </dsp:spPr>
      <dsp:style>
        <a:lnRef idx="2">
          <a:schemeClr val="accent1"/>
        </a:lnRef>
        <a:fillRef idx="1">
          <a:schemeClr val="lt1"/>
        </a:fillRef>
        <a:effectRef idx="0">
          <a:schemeClr val="accent1"/>
        </a:effectRef>
        <a:fontRef idx="minor">
          <a:schemeClr val="dk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Demographic influences</a:t>
          </a:r>
        </a:p>
      </dsp:txBody>
      <dsp:txXfrm>
        <a:off x="3705212" y="275183"/>
        <a:ext cx="960764" cy="960764"/>
      </dsp:txXfrm>
    </dsp:sp>
    <dsp:sp modelId="{694A29A8-53EA-47E6-90AD-8999C64D513D}">
      <dsp:nvSpPr>
        <dsp:cNvPr id="0" name=""/>
        <dsp:cNvSpPr/>
      </dsp:nvSpPr>
      <dsp:spPr>
        <a:xfrm>
          <a:off x="5182654" y="1305364"/>
          <a:ext cx="1368183" cy="1358726"/>
        </a:xfrm>
        <a:prstGeom prst="ellipse">
          <a:avLst/>
        </a:prstGeom>
        <a:solidFill>
          <a:schemeClr val="lt1"/>
        </a:solidFill>
        <a:ln w="12700" cap="flat" cmpd="sng" algn="ctr">
          <a:solidFill>
            <a:schemeClr val="accent3"/>
          </a:solidFill>
          <a:prstDash val="solid"/>
          <a:miter lim="800000"/>
        </a:ln>
        <a:effectLst/>
        <a:scene3d>
          <a:camera prst="orthographicFront"/>
          <a:lightRig rig="threePt" dir="t">
            <a:rot lat="0" lon="0" rev="7500000"/>
          </a:lightRig>
        </a:scene3d>
      </dsp:spPr>
      <dsp:style>
        <a:lnRef idx="2">
          <a:schemeClr val="accent3"/>
        </a:lnRef>
        <a:fillRef idx="1">
          <a:schemeClr val="lt1"/>
        </a:fillRef>
        <a:effectRef idx="0">
          <a:schemeClr val="accent3"/>
        </a:effectRef>
        <a:fontRef idx="minor">
          <a:schemeClr val="dk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Macro-economic influences</a:t>
          </a:r>
        </a:p>
      </dsp:txBody>
      <dsp:txXfrm>
        <a:off x="5383020" y="1504345"/>
        <a:ext cx="967451" cy="960764"/>
      </dsp:txXfrm>
    </dsp:sp>
    <dsp:sp modelId="{7FF57336-C464-4F8B-9C07-39DF2125542E}">
      <dsp:nvSpPr>
        <dsp:cNvPr id="0" name=""/>
        <dsp:cNvSpPr/>
      </dsp:nvSpPr>
      <dsp:spPr>
        <a:xfrm>
          <a:off x="4505500" y="3281833"/>
          <a:ext cx="1438103" cy="1358726"/>
        </a:xfrm>
        <a:prstGeom prst="ellipse">
          <a:avLst/>
        </a:prstGeom>
        <a:solidFill>
          <a:schemeClr val="lt1"/>
        </a:solidFill>
        <a:ln w="12700" cap="flat" cmpd="sng" algn="ctr">
          <a:solidFill>
            <a:schemeClr val="accent4"/>
          </a:solidFill>
          <a:prstDash val="solid"/>
          <a:miter lim="800000"/>
        </a:ln>
        <a:effectLst/>
        <a:scene3d>
          <a:camera prst="orthographicFront"/>
          <a:lightRig rig="threePt" dir="t">
            <a:rot lat="0" lon="0" rev="7500000"/>
          </a:lightRig>
        </a:scene3d>
      </dsp:spPr>
      <dsp:style>
        <a:lnRef idx="2">
          <a:schemeClr val="accent4"/>
        </a:lnRef>
        <a:fillRef idx="1">
          <a:schemeClr val="lt1"/>
        </a:fillRef>
        <a:effectRef idx="0">
          <a:schemeClr val="accent4"/>
        </a:effectRef>
        <a:fontRef idx="minor">
          <a:schemeClr val="dk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Governmental influences</a:t>
          </a:r>
        </a:p>
      </dsp:txBody>
      <dsp:txXfrm>
        <a:off x="4716105" y="3480814"/>
        <a:ext cx="1016893" cy="960764"/>
      </dsp:txXfrm>
    </dsp:sp>
    <dsp:sp modelId="{BFA8897F-B817-483C-8B1D-68999E1957D8}">
      <dsp:nvSpPr>
        <dsp:cNvPr id="0" name=""/>
        <dsp:cNvSpPr/>
      </dsp:nvSpPr>
      <dsp:spPr>
        <a:xfrm>
          <a:off x="2467006" y="3281833"/>
          <a:ext cx="1358726" cy="1358726"/>
        </a:xfrm>
        <a:prstGeom prst="ellipse">
          <a:avLst/>
        </a:prstGeom>
        <a:solidFill>
          <a:schemeClr val="lt1"/>
        </a:solidFill>
        <a:ln w="12700" cap="flat" cmpd="sng" algn="ctr">
          <a:solidFill>
            <a:schemeClr val="accent3">
              <a:lumMod val="50000"/>
            </a:schemeClr>
          </a:solidFill>
          <a:prstDash val="solid"/>
          <a:miter lim="800000"/>
        </a:ln>
        <a:effectLst/>
        <a:scene3d>
          <a:camera prst="orthographicFront"/>
          <a:lightRig rig="threePt" dir="t">
            <a:rot lat="0" lon="0" rev="7500000"/>
          </a:lightRig>
        </a:scene3d>
      </dsp:spPr>
      <dsp:style>
        <a:lnRef idx="2">
          <a:schemeClr val="accent4"/>
        </a:lnRef>
        <a:fillRef idx="1">
          <a:schemeClr val="lt1"/>
        </a:fillRef>
        <a:effectRef idx="0">
          <a:schemeClr val="accent4"/>
        </a:effectRef>
        <a:fontRef idx="minor">
          <a:schemeClr val="dk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Technological influences</a:t>
          </a:r>
        </a:p>
      </dsp:txBody>
      <dsp:txXfrm>
        <a:off x="2665987" y="3480814"/>
        <a:ext cx="960764" cy="960764"/>
      </dsp:txXfrm>
    </dsp:sp>
    <dsp:sp modelId="{DF4B2969-3601-4B53-A031-D82F397534B8}">
      <dsp:nvSpPr>
        <dsp:cNvPr id="0" name=""/>
        <dsp:cNvSpPr/>
      </dsp:nvSpPr>
      <dsp:spPr>
        <a:xfrm>
          <a:off x="1824812" y="1305364"/>
          <a:ext cx="1358726" cy="1358726"/>
        </a:xfrm>
        <a:prstGeom prst="ellipse">
          <a:avLst/>
        </a:prstGeom>
        <a:solidFill>
          <a:schemeClr val="lt1"/>
        </a:solidFill>
        <a:ln w="12700" cap="flat" cmpd="sng" algn="ctr">
          <a:solidFill>
            <a:schemeClr val="accent1">
              <a:lumMod val="50000"/>
            </a:schemeClr>
          </a:solidFill>
          <a:prstDash val="solid"/>
          <a:miter lim="800000"/>
        </a:ln>
        <a:effectLst/>
        <a:scene3d>
          <a:camera prst="orthographicFront"/>
          <a:lightRig rig="threePt" dir="t">
            <a:rot lat="0" lon="0" rev="7500000"/>
          </a:lightRig>
        </a:scene3d>
      </dsp:spPr>
      <dsp:style>
        <a:lnRef idx="2">
          <a:schemeClr val="accent6"/>
        </a:lnRef>
        <a:fillRef idx="1">
          <a:schemeClr val="lt1"/>
        </a:fillRef>
        <a:effectRef idx="0">
          <a:schemeClr val="accent6"/>
        </a:effectRef>
        <a:fontRef idx="minor">
          <a:schemeClr val="dk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Social influences</a:t>
          </a:r>
        </a:p>
      </dsp:txBody>
      <dsp:txXfrm>
        <a:off x="2023793" y="1504345"/>
        <a:ext cx="960764" cy="960764"/>
      </dsp:txXfrm>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C5C29-18CC-4910-85C5-E8385B89D5EE}">
      <dsp:nvSpPr>
        <dsp:cNvPr id="0" name=""/>
        <dsp:cNvSpPr/>
      </dsp:nvSpPr>
      <dsp:spPr>
        <a:xfrm>
          <a:off x="3360374" y="1576181"/>
          <a:ext cx="1655155" cy="1529442"/>
        </a:xfrm>
        <a:prstGeom prst="ellipse">
          <a:avLst/>
        </a:prstGeom>
        <a:solidFill>
          <a:schemeClr val="lt1"/>
        </a:solidFill>
        <a:ln w="12700" cap="flat" cmpd="sng" algn="ctr">
          <a:solidFill>
            <a:schemeClr val="tx1">
              <a:lumMod val="95000"/>
              <a:lumOff val="5000"/>
            </a:schemeClr>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Rivalry among Existing Competitors</a:t>
          </a:r>
        </a:p>
      </dsp:txBody>
      <dsp:txXfrm>
        <a:off x="3602766" y="1800163"/>
        <a:ext cx="1170371" cy="1081478"/>
      </dsp:txXfrm>
    </dsp:sp>
    <dsp:sp modelId="{B2F8C413-B202-434F-88CE-25EED33C5FC1}">
      <dsp:nvSpPr>
        <dsp:cNvPr id="0" name=""/>
        <dsp:cNvSpPr/>
      </dsp:nvSpPr>
      <dsp:spPr>
        <a:xfrm rot="5400000">
          <a:off x="4097176" y="1200769"/>
          <a:ext cx="181551" cy="418549"/>
        </a:xfrm>
        <a:prstGeom prst="rightArrow">
          <a:avLst>
            <a:gd name="adj1" fmla="val 60000"/>
            <a:gd name="adj2" fmla="val 50000"/>
          </a:avLst>
        </a:prstGeom>
        <a:solidFill>
          <a:schemeClr val="lt1"/>
        </a:solidFill>
        <a:ln w="12700" cap="flat" cmpd="sng" algn="ctr">
          <a:solidFill>
            <a:schemeClr val="accent6"/>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4124409" y="1257247"/>
        <a:ext cx="127086" cy="251129"/>
      </dsp:txXfrm>
    </dsp:sp>
    <dsp:sp modelId="{9DFF5F8F-C9E5-49DB-BE47-848FD1AB6E15}">
      <dsp:nvSpPr>
        <dsp:cNvPr id="0" name=""/>
        <dsp:cNvSpPr/>
      </dsp:nvSpPr>
      <dsp:spPr>
        <a:xfrm>
          <a:off x="3502151" y="2602"/>
          <a:ext cx="1371600" cy="1231028"/>
        </a:xfrm>
        <a:prstGeom prst="ellipse">
          <a:avLst/>
        </a:prstGeom>
        <a:solidFill>
          <a:schemeClr val="lt1"/>
        </a:solidFill>
        <a:ln w="12700" cap="flat" cmpd="sng" algn="ctr">
          <a:solidFill>
            <a:schemeClr val="accent2">
              <a:lumMod val="75000"/>
            </a:schemeClr>
          </a:solidFill>
          <a:prstDash val="solid"/>
          <a:miter lim="800000"/>
        </a:ln>
        <a:effectLst/>
      </dsp:spPr>
      <dsp:style>
        <a:lnRef idx="2">
          <a:schemeClr val="accent3"/>
        </a:lnRef>
        <a:fillRef idx="1">
          <a:schemeClr val="lt1"/>
        </a:fillRef>
        <a:effectRef idx="0">
          <a:schemeClr val="accent3"/>
        </a:effectRef>
        <a:fontRef idx="minor">
          <a:schemeClr val="dk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Threat of Entry</a:t>
          </a:r>
        </a:p>
      </dsp:txBody>
      <dsp:txXfrm>
        <a:off x="3703017" y="182882"/>
        <a:ext cx="969868" cy="870468"/>
      </dsp:txXfrm>
    </dsp:sp>
    <dsp:sp modelId="{9F7D3887-587C-4DA0-89C3-A2F9859DE891}">
      <dsp:nvSpPr>
        <dsp:cNvPr id="0" name=""/>
        <dsp:cNvSpPr/>
      </dsp:nvSpPr>
      <dsp:spPr>
        <a:xfrm rot="10772298">
          <a:off x="5102334" y="2123416"/>
          <a:ext cx="209211" cy="418549"/>
        </a:xfrm>
        <a:prstGeom prst="rightArrow">
          <a:avLst>
            <a:gd name="adj1" fmla="val 60000"/>
            <a:gd name="adj2" fmla="val 50000"/>
          </a:avLst>
        </a:prstGeom>
        <a:solidFill>
          <a:schemeClr val="lt1"/>
        </a:solidFill>
        <a:ln w="12700" cap="flat" cmpd="sng" algn="ctr">
          <a:solidFill>
            <a:schemeClr val="accent6"/>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5165096" y="2206873"/>
        <a:ext cx="146448" cy="251129"/>
      </dsp:txXfrm>
    </dsp:sp>
    <dsp:sp modelId="{77B6B28A-E163-414D-8ACC-160E7FF5C742}">
      <dsp:nvSpPr>
        <dsp:cNvPr id="0" name=""/>
        <dsp:cNvSpPr/>
      </dsp:nvSpPr>
      <dsp:spPr>
        <a:xfrm>
          <a:off x="5410196" y="1710012"/>
          <a:ext cx="1371600" cy="1231028"/>
        </a:xfrm>
        <a:prstGeom prst="ellipse">
          <a:avLst/>
        </a:prstGeom>
        <a:solidFill>
          <a:schemeClr val="lt1"/>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Power of Suppliers</a:t>
          </a:r>
        </a:p>
      </dsp:txBody>
      <dsp:txXfrm>
        <a:off x="5611062" y="1890292"/>
        <a:ext cx="969868" cy="870468"/>
      </dsp:txXfrm>
    </dsp:sp>
    <dsp:sp modelId="{5750FB43-9137-4389-A691-0A92E31F496D}">
      <dsp:nvSpPr>
        <dsp:cNvPr id="0" name=""/>
        <dsp:cNvSpPr/>
      </dsp:nvSpPr>
      <dsp:spPr>
        <a:xfrm rot="16200000">
          <a:off x="4097176" y="3062486"/>
          <a:ext cx="181551" cy="418549"/>
        </a:xfrm>
        <a:prstGeom prst="rightArrow">
          <a:avLst>
            <a:gd name="adj1" fmla="val 60000"/>
            <a:gd name="adj2" fmla="val 50000"/>
          </a:avLst>
        </a:prstGeom>
        <a:solidFill>
          <a:schemeClr val="lt1"/>
        </a:solidFill>
        <a:ln w="12700" cap="flat" cmpd="sng" algn="ctr">
          <a:solidFill>
            <a:schemeClr val="accent6"/>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4124409" y="3173429"/>
        <a:ext cx="127086" cy="251129"/>
      </dsp:txXfrm>
    </dsp:sp>
    <dsp:sp modelId="{4D2508D4-DFC6-4289-8073-4BF17981A869}">
      <dsp:nvSpPr>
        <dsp:cNvPr id="0" name=""/>
        <dsp:cNvSpPr/>
      </dsp:nvSpPr>
      <dsp:spPr>
        <a:xfrm>
          <a:off x="3502151" y="3448174"/>
          <a:ext cx="1371600" cy="1231028"/>
        </a:xfrm>
        <a:prstGeom prst="ellipse">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Power of Buyers</a:t>
          </a:r>
        </a:p>
      </dsp:txBody>
      <dsp:txXfrm>
        <a:off x="3703017" y="3628454"/>
        <a:ext cx="969868" cy="870468"/>
      </dsp:txXfrm>
    </dsp:sp>
    <dsp:sp modelId="{24A13248-FF96-49D3-B4DA-85A75319D1BC}">
      <dsp:nvSpPr>
        <dsp:cNvPr id="0" name=""/>
        <dsp:cNvSpPr/>
      </dsp:nvSpPr>
      <dsp:spPr>
        <a:xfrm>
          <a:off x="3068932" y="2123408"/>
          <a:ext cx="205979" cy="418549"/>
        </a:xfrm>
        <a:prstGeom prst="rightArrow">
          <a:avLst>
            <a:gd name="adj1" fmla="val 60000"/>
            <a:gd name="adj2" fmla="val 50000"/>
          </a:avLst>
        </a:prstGeom>
        <a:solidFill>
          <a:schemeClr val="lt1"/>
        </a:solidFill>
        <a:ln w="12700" cap="flat" cmpd="sng" algn="ctr">
          <a:solidFill>
            <a:schemeClr val="accent6"/>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rot="10800000">
        <a:off x="3068932" y="2207118"/>
        <a:ext cx="144185" cy="251129"/>
      </dsp:txXfrm>
    </dsp:sp>
    <dsp:sp modelId="{005F33E5-96AC-4501-937F-410B080711EE}">
      <dsp:nvSpPr>
        <dsp:cNvPr id="0" name=""/>
        <dsp:cNvSpPr/>
      </dsp:nvSpPr>
      <dsp:spPr>
        <a:xfrm>
          <a:off x="1600206" y="1710002"/>
          <a:ext cx="1371600" cy="1231028"/>
        </a:xfrm>
        <a:prstGeom prst="ellipse">
          <a:avLst/>
        </a:prstGeom>
        <a:solidFill>
          <a:schemeClr val="lt1"/>
        </a:solidFill>
        <a:ln w="12700" cap="flat" cmpd="sng" algn="ctr">
          <a:solidFill>
            <a:schemeClr val="accent4"/>
          </a:solidFill>
          <a:prstDash val="solid"/>
          <a:miter lim="800000"/>
        </a:ln>
        <a:effectLst/>
      </dsp:spPr>
      <dsp:style>
        <a:lnRef idx="2">
          <a:schemeClr val="accent4"/>
        </a:lnRef>
        <a:fillRef idx="1">
          <a:schemeClr val="lt1"/>
        </a:fillRef>
        <a:effectRef idx="0">
          <a:schemeClr val="accent4"/>
        </a:effectRef>
        <a:fontRef idx="minor">
          <a:schemeClr val="dk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Threat of Substitutes</a:t>
          </a:r>
        </a:p>
      </dsp:txBody>
      <dsp:txXfrm>
        <a:off x="1801072" y="1890282"/>
        <a:ext cx="969868" cy="870468"/>
      </dsp:txXfrm>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9A7547-DC8C-4CA8-A874-C1E3D993F870}">
      <dsp:nvSpPr>
        <dsp:cNvPr id="0" name=""/>
        <dsp:cNvSpPr/>
      </dsp:nvSpPr>
      <dsp:spPr>
        <a:xfrm>
          <a:off x="0" y="35009"/>
          <a:ext cx="8375904" cy="671580"/>
        </a:xfrm>
        <a:prstGeom prst="roundRect">
          <a:avLst/>
        </a:prstGeom>
        <a:solidFill>
          <a:schemeClr val="lt1"/>
        </a:solidFill>
        <a:ln w="12700" cap="flat" cmpd="sng" algn="ctr">
          <a:solidFill>
            <a:schemeClr val="accent2"/>
          </a:solidFill>
          <a:prstDash val="solid"/>
          <a:miter lim="800000"/>
        </a:ln>
        <a:effectLst/>
      </dsp:spPr>
      <dsp:style>
        <a:lnRef idx="2">
          <a:schemeClr val="accent2"/>
        </a:lnRef>
        <a:fillRef idx="1">
          <a:schemeClr val="lt1"/>
        </a:fillRef>
        <a:effectRef idx="0">
          <a:schemeClr val="accent2"/>
        </a:effectRef>
        <a:fontRef idx="minor">
          <a:schemeClr val="dk1"/>
        </a:fontRef>
      </dsp:style>
      <dsp:txBody>
        <a:bodyPr spcFirstLastPara="0" vert="horz" wrap="square" lIns="106680" tIns="106680" rIns="106680" bIns="106680" numCol="1" spcCol="1270" anchor="ctr" anchorCtr="0">
          <a:noAutofit/>
        </a:bodyPr>
        <a:lstStyle/>
        <a:p>
          <a:pPr marL="0" lvl="0" indent="0" algn="l" defTabSz="1244600" rtl="0" eaLnBrk="1" latinLnBrk="0" hangingPunct="1">
            <a:lnSpc>
              <a:spcPct val="90000"/>
            </a:lnSpc>
            <a:spcBef>
              <a:spcPct val="0"/>
            </a:spcBef>
            <a:spcAft>
              <a:spcPct val="35000"/>
            </a:spcAft>
            <a:buClrTx/>
            <a:buSzPts val="1800"/>
            <a:buFont typeface="Arial" panose="020B0604020202020204" pitchFamily="34" charset="0"/>
            <a:buNone/>
          </a:pPr>
          <a:r>
            <a:rPr lang="en-US" sz="2800" kern="1200" dirty="0"/>
            <a:t>Using the life-cycle model</a:t>
          </a:r>
        </a:p>
      </dsp:txBody>
      <dsp:txXfrm>
        <a:off x="32784" y="67793"/>
        <a:ext cx="8310336" cy="606012"/>
      </dsp:txXfrm>
    </dsp:sp>
    <dsp:sp modelId="{1CB19345-89A7-4F5F-9BBC-337AC0F2AE43}">
      <dsp:nvSpPr>
        <dsp:cNvPr id="0" name=""/>
        <dsp:cNvSpPr/>
      </dsp:nvSpPr>
      <dsp:spPr>
        <a:xfrm>
          <a:off x="0" y="706589"/>
          <a:ext cx="8375904" cy="2086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935" tIns="35560" rIns="199136" bIns="35560" numCol="1" spcCol="1270" anchor="t" anchorCtr="0">
          <a:noAutofit/>
        </a:bodyPr>
        <a:lstStyle/>
        <a:p>
          <a:pPr marL="228600" lvl="1" indent="-228600" algn="l" defTabSz="977900" rtl="0" eaLnBrk="1" latinLnBrk="0" hangingPunct="1">
            <a:lnSpc>
              <a:spcPct val="90000"/>
            </a:lnSpc>
            <a:spcBef>
              <a:spcPct val="0"/>
            </a:spcBef>
            <a:spcAft>
              <a:spcPct val="20000"/>
            </a:spcAft>
            <a:buChar char="•"/>
          </a:pPr>
          <a:r>
            <a:rPr lang="en-US" sz="2200" kern="1200" dirty="0"/>
            <a:t>Newer industries tend to be more competitive than mature industries</a:t>
          </a:r>
        </a:p>
        <a:p>
          <a:pPr marL="228600" lvl="1" indent="-228600" algn="l" defTabSz="977900" rtl="0" eaLnBrk="1" latinLnBrk="0" hangingPunct="1">
            <a:lnSpc>
              <a:spcPct val="90000"/>
            </a:lnSpc>
            <a:spcBef>
              <a:spcPct val="0"/>
            </a:spcBef>
            <a:spcAft>
              <a:spcPct val="20000"/>
            </a:spcAft>
            <a:buChar char="•"/>
          </a:pPr>
          <a:r>
            <a:rPr lang="en-US" sz="2200" kern="1200"/>
            <a:t>Growth companies tend to reinvest in new products and services, and mature companies tend to focus on internal efficiencies</a:t>
          </a:r>
        </a:p>
        <a:p>
          <a:pPr marL="228600" lvl="1" indent="-228600" algn="l" defTabSz="977900" rtl="0" eaLnBrk="1" latinLnBrk="0" hangingPunct="1">
            <a:lnSpc>
              <a:spcPct val="90000"/>
            </a:lnSpc>
            <a:spcBef>
              <a:spcPct val="0"/>
            </a:spcBef>
            <a:spcAft>
              <a:spcPct val="20000"/>
            </a:spcAft>
            <a:buChar char="•"/>
          </a:pPr>
          <a:r>
            <a:rPr lang="en-US" sz="2200" kern="1200" dirty="0"/>
            <a:t>Mature companies are generally more focused on extending successful product lines</a:t>
          </a:r>
        </a:p>
      </dsp:txBody>
      <dsp:txXfrm>
        <a:off x="0" y="706589"/>
        <a:ext cx="8375904" cy="2086560"/>
      </dsp:txXfrm>
    </dsp:sp>
    <dsp:sp modelId="{EA4E95D6-172D-4A25-98B0-0E2A4EDAD841}">
      <dsp:nvSpPr>
        <dsp:cNvPr id="0" name=""/>
        <dsp:cNvSpPr/>
      </dsp:nvSpPr>
      <dsp:spPr>
        <a:xfrm>
          <a:off x="0" y="2793150"/>
          <a:ext cx="8375904" cy="671580"/>
        </a:xfrm>
        <a:prstGeom prst="roundRect">
          <a:avLst/>
        </a:prstGeom>
        <a:solidFill>
          <a:schemeClr val="lt1"/>
        </a:solidFill>
        <a:ln w="12700" cap="flat" cmpd="sng" algn="ctr">
          <a:solidFill>
            <a:schemeClr val="accent4"/>
          </a:solidFill>
          <a:prstDash val="solid"/>
          <a:miter lim="800000"/>
        </a:ln>
        <a:effectLst/>
      </dsp:spPr>
      <dsp:style>
        <a:lnRef idx="2">
          <a:schemeClr val="accent4"/>
        </a:lnRef>
        <a:fillRef idx="1">
          <a:schemeClr val="lt1"/>
        </a:fillRef>
        <a:effectRef idx="0">
          <a:schemeClr val="accent4"/>
        </a:effectRef>
        <a:fontRef idx="minor">
          <a:schemeClr val="dk1"/>
        </a:fontRef>
      </dsp:style>
      <dsp:txBody>
        <a:bodyPr spcFirstLastPara="0" vert="horz" wrap="square" lIns="106680" tIns="106680" rIns="106680" bIns="106680" numCol="1" spcCol="1270" anchor="ctr" anchorCtr="0">
          <a:noAutofit/>
        </a:bodyPr>
        <a:lstStyle/>
        <a:p>
          <a:pPr marL="0" lvl="0" indent="0" algn="l" defTabSz="1244600" rtl="0" eaLnBrk="1" latinLnBrk="0" hangingPunct="1">
            <a:lnSpc>
              <a:spcPct val="90000"/>
            </a:lnSpc>
            <a:spcBef>
              <a:spcPct val="0"/>
            </a:spcBef>
            <a:spcAft>
              <a:spcPct val="35000"/>
            </a:spcAft>
            <a:buNone/>
          </a:pPr>
          <a:r>
            <a:rPr lang="en-US" sz="2800" kern="1200" dirty="0"/>
            <a:t>Limitations to the life-cycle model</a:t>
          </a:r>
        </a:p>
      </dsp:txBody>
      <dsp:txXfrm>
        <a:off x="32784" y="2825934"/>
        <a:ext cx="8310336" cy="606012"/>
      </dsp:txXfrm>
    </dsp:sp>
    <dsp:sp modelId="{8F9644CE-311A-4148-99A3-48AD1B6D1B21}">
      <dsp:nvSpPr>
        <dsp:cNvPr id="0" name=""/>
        <dsp:cNvSpPr/>
      </dsp:nvSpPr>
      <dsp:spPr>
        <a:xfrm>
          <a:off x="0" y="3464730"/>
          <a:ext cx="8375904" cy="1072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935" tIns="35560" rIns="199136" bIns="35560" numCol="1" spcCol="1270" anchor="t" anchorCtr="0">
          <a:noAutofit/>
        </a:bodyPr>
        <a:lstStyle/>
        <a:p>
          <a:pPr marL="228600" lvl="1" indent="-228600" algn="l" defTabSz="977900" rtl="0" eaLnBrk="1" latinLnBrk="0" hangingPunct="1">
            <a:lnSpc>
              <a:spcPct val="90000"/>
            </a:lnSpc>
            <a:spcBef>
              <a:spcPct val="0"/>
            </a:spcBef>
            <a:spcAft>
              <a:spcPct val="20000"/>
            </a:spcAft>
            <a:buChar char="•"/>
          </a:pPr>
          <a:r>
            <a:rPr lang="en-US" sz="2200" kern="1200"/>
            <a:t>Changes may disrupt the cycle: technological change, regulatory changes, social changes, and demographic shifts.</a:t>
          </a:r>
        </a:p>
        <a:p>
          <a:pPr marL="228600" lvl="1" indent="-228600" algn="l" defTabSz="977900" rtl="0" eaLnBrk="1" latinLnBrk="0" hangingPunct="1">
            <a:lnSpc>
              <a:spcPct val="90000"/>
            </a:lnSpc>
            <a:spcBef>
              <a:spcPct val="0"/>
            </a:spcBef>
            <a:spcAft>
              <a:spcPct val="20000"/>
            </a:spcAft>
            <a:buChar char="•"/>
          </a:pPr>
          <a:r>
            <a:rPr lang="en-US" sz="2200" kern="1200" dirty="0"/>
            <a:t>Not all companies in an industry have the same performance</a:t>
          </a:r>
        </a:p>
      </dsp:txBody>
      <dsp:txXfrm>
        <a:off x="0" y="3464730"/>
        <a:ext cx="8375904" cy="1072260"/>
      </dsp:txXfrm>
    </dsp:sp>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E00C5C-778F-417A-BA9A-97E8FCB9783C}">
      <dsp:nvSpPr>
        <dsp:cNvPr id="0" name=""/>
        <dsp:cNvSpPr/>
      </dsp:nvSpPr>
      <dsp:spPr>
        <a:xfrm>
          <a:off x="1785008" y="834811"/>
          <a:ext cx="379982" cy="91440"/>
        </a:xfrm>
        <a:custGeom>
          <a:avLst/>
          <a:gdLst/>
          <a:ahLst/>
          <a:cxnLst/>
          <a:rect l="0" t="0" r="0" b="0"/>
          <a:pathLst>
            <a:path>
              <a:moveTo>
                <a:pt x="0" y="45720"/>
              </a:moveTo>
              <a:lnTo>
                <a:pt x="379982" y="45720"/>
              </a:lnTo>
            </a:path>
          </a:pathLst>
        </a:custGeom>
        <a:noFill/>
        <a:ln w="6350" cap="flat" cmpd="sng" algn="ctr">
          <a:solidFill>
            <a:schemeClr val="accent3">
              <a:hueOff val="0"/>
              <a:satOff val="0"/>
              <a:lumOff val="0"/>
              <a:alphaOff val="0"/>
            </a:schemeClr>
          </a:solidFill>
          <a:prstDash val="solid"/>
          <a:miter lim="800000"/>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964735" y="878479"/>
        <a:ext cx="20529" cy="4105"/>
      </dsp:txXfrm>
    </dsp:sp>
    <dsp:sp modelId="{92335EEF-9974-467A-8EB7-B93F3277A8EE}">
      <dsp:nvSpPr>
        <dsp:cNvPr id="0" name=""/>
        <dsp:cNvSpPr/>
      </dsp:nvSpPr>
      <dsp:spPr>
        <a:xfrm>
          <a:off x="1666" y="344989"/>
          <a:ext cx="1785142" cy="1071085"/>
        </a:xfrm>
        <a:prstGeom prst="rect">
          <a:avLst/>
        </a:prstGeom>
        <a:solidFill>
          <a:schemeClr val="lt1"/>
        </a:solidFill>
        <a:ln w="12700" cap="flat" cmpd="sng" algn="ctr">
          <a:solidFill>
            <a:schemeClr val="accent6"/>
          </a:solidFill>
          <a:prstDash val="solid"/>
          <a:miter lim="800000"/>
        </a:ln>
        <a:effectLst/>
        <a:scene3d>
          <a:camera prst="orthographicFront"/>
          <a:lightRig rig="flat" dir="t"/>
        </a:scene3d>
      </dsp:spPr>
      <dsp:style>
        <a:lnRef idx="2">
          <a:schemeClr val="accent6"/>
        </a:lnRef>
        <a:fillRef idx="1">
          <a:schemeClr val="lt1"/>
        </a:fillRef>
        <a:effectRef idx="0">
          <a:schemeClr val="accent6"/>
        </a:effectRef>
        <a:fontRef idx="minor">
          <a:schemeClr val="dk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Major companies</a:t>
          </a:r>
        </a:p>
      </dsp:txBody>
      <dsp:txXfrm>
        <a:off x="1666" y="344989"/>
        <a:ext cx="1785142" cy="1071085"/>
      </dsp:txXfrm>
    </dsp:sp>
    <dsp:sp modelId="{0678B1A1-D42D-4CAC-9549-E59DA29E68BA}">
      <dsp:nvSpPr>
        <dsp:cNvPr id="0" name=""/>
        <dsp:cNvSpPr/>
      </dsp:nvSpPr>
      <dsp:spPr>
        <a:xfrm>
          <a:off x="3980733" y="834811"/>
          <a:ext cx="379982" cy="91440"/>
        </a:xfrm>
        <a:custGeom>
          <a:avLst/>
          <a:gdLst/>
          <a:ahLst/>
          <a:cxnLst/>
          <a:rect l="0" t="0" r="0" b="0"/>
          <a:pathLst>
            <a:path>
              <a:moveTo>
                <a:pt x="0" y="45720"/>
              </a:moveTo>
              <a:lnTo>
                <a:pt x="379982" y="45720"/>
              </a:lnTo>
            </a:path>
          </a:pathLst>
        </a:custGeom>
        <a:noFill/>
        <a:ln w="6350" cap="flat" cmpd="sng" algn="ctr">
          <a:solidFill>
            <a:schemeClr val="accent3">
              <a:hueOff val="271060"/>
              <a:satOff val="10000"/>
              <a:lumOff val="-1471"/>
              <a:alphaOff val="0"/>
            </a:schemeClr>
          </a:solidFill>
          <a:prstDash val="solid"/>
          <a:miter lim="800000"/>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160460" y="878479"/>
        <a:ext cx="20529" cy="4105"/>
      </dsp:txXfrm>
    </dsp:sp>
    <dsp:sp modelId="{0C0A699D-9BA7-496C-AAD6-586C4C042BD8}">
      <dsp:nvSpPr>
        <dsp:cNvPr id="0" name=""/>
        <dsp:cNvSpPr/>
      </dsp:nvSpPr>
      <dsp:spPr>
        <a:xfrm>
          <a:off x="2197391" y="344989"/>
          <a:ext cx="1785142" cy="1071085"/>
        </a:xfrm>
        <a:prstGeom prst="rect">
          <a:avLst/>
        </a:prstGeom>
        <a:solidFill>
          <a:schemeClr val="lt1"/>
        </a:solidFill>
        <a:ln w="12700" cap="flat" cmpd="sng" algn="ctr">
          <a:solidFill>
            <a:schemeClr val="accent6"/>
          </a:solidFill>
          <a:prstDash val="solid"/>
          <a:miter lim="800000"/>
        </a:ln>
        <a:effectLst/>
        <a:scene3d>
          <a:camera prst="orthographicFront"/>
          <a:lightRig rig="flat" dir="t"/>
        </a:scene3d>
      </dsp:spPr>
      <dsp:style>
        <a:lnRef idx="2">
          <a:schemeClr val="accent6"/>
        </a:lnRef>
        <a:fillRef idx="1">
          <a:schemeClr val="lt1"/>
        </a:fillRef>
        <a:effectRef idx="0">
          <a:schemeClr val="accent6"/>
        </a:effectRef>
        <a:fontRef idx="minor">
          <a:schemeClr val="dk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Barriers to entry and success</a:t>
          </a:r>
        </a:p>
      </dsp:txBody>
      <dsp:txXfrm>
        <a:off x="2197391" y="344989"/>
        <a:ext cx="1785142" cy="1071085"/>
      </dsp:txXfrm>
    </dsp:sp>
    <dsp:sp modelId="{6C97A5A1-8DD0-45A1-B9F5-79609C915AA0}">
      <dsp:nvSpPr>
        <dsp:cNvPr id="0" name=""/>
        <dsp:cNvSpPr/>
      </dsp:nvSpPr>
      <dsp:spPr>
        <a:xfrm>
          <a:off x="6176458" y="834811"/>
          <a:ext cx="379982" cy="91440"/>
        </a:xfrm>
        <a:custGeom>
          <a:avLst/>
          <a:gdLst/>
          <a:ahLst/>
          <a:cxnLst/>
          <a:rect l="0" t="0" r="0" b="0"/>
          <a:pathLst>
            <a:path>
              <a:moveTo>
                <a:pt x="0" y="45720"/>
              </a:moveTo>
              <a:lnTo>
                <a:pt x="379982" y="45720"/>
              </a:lnTo>
            </a:path>
          </a:pathLst>
        </a:custGeom>
        <a:noFill/>
        <a:ln w="6350" cap="flat" cmpd="sng" algn="ctr">
          <a:solidFill>
            <a:schemeClr val="accent3">
              <a:hueOff val="542120"/>
              <a:satOff val="20000"/>
              <a:lumOff val="-2941"/>
              <a:alphaOff val="0"/>
            </a:schemeClr>
          </a:solidFill>
          <a:prstDash val="solid"/>
          <a:miter lim="800000"/>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356185" y="878479"/>
        <a:ext cx="20529" cy="4105"/>
      </dsp:txXfrm>
    </dsp:sp>
    <dsp:sp modelId="{765DAE84-BBF9-4419-B823-0633041298D3}">
      <dsp:nvSpPr>
        <dsp:cNvPr id="0" name=""/>
        <dsp:cNvSpPr/>
      </dsp:nvSpPr>
      <dsp:spPr>
        <a:xfrm>
          <a:off x="4393116" y="344989"/>
          <a:ext cx="1785142" cy="1071085"/>
        </a:xfrm>
        <a:prstGeom prst="rect">
          <a:avLst/>
        </a:prstGeom>
        <a:solidFill>
          <a:schemeClr val="lt1"/>
        </a:solidFill>
        <a:ln w="12700" cap="flat" cmpd="sng" algn="ctr">
          <a:solidFill>
            <a:schemeClr val="accent6"/>
          </a:solidFill>
          <a:prstDash val="solid"/>
          <a:miter lim="800000"/>
        </a:ln>
        <a:effectLst/>
        <a:scene3d>
          <a:camera prst="orthographicFront"/>
          <a:lightRig rig="flat" dir="t"/>
        </a:scene3d>
      </dsp:spPr>
      <dsp:style>
        <a:lnRef idx="2">
          <a:schemeClr val="accent6"/>
        </a:lnRef>
        <a:fillRef idx="1">
          <a:schemeClr val="lt1"/>
        </a:fillRef>
        <a:effectRef idx="0">
          <a:schemeClr val="accent6"/>
        </a:effectRef>
        <a:fontRef idx="minor">
          <a:schemeClr val="dk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Level of concentration</a:t>
          </a:r>
        </a:p>
      </dsp:txBody>
      <dsp:txXfrm>
        <a:off x="4393116" y="344989"/>
        <a:ext cx="1785142" cy="1071085"/>
      </dsp:txXfrm>
    </dsp:sp>
    <dsp:sp modelId="{A0361B74-F5E3-49E0-AB3A-A168C0EB1D70}">
      <dsp:nvSpPr>
        <dsp:cNvPr id="0" name=""/>
        <dsp:cNvSpPr/>
      </dsp:nvSpPr>
      <dsp:spPr>
        <a:xfrm>
          <a:off x="894237" y="1414274"/>
          <a:ext cx="6587174" cy="379982"/>
        </a:xfrm>
        <a:custGeom>
          <a:avLst/>
          <a:gdLst/>
          <a:ahLst/>
          <a:cxnLst/>
          <a:rect l="0" t="0" r="0" b="0"/>
          <a:pathLst>
            <a:path>
              <a:moveTo>
                <a:pt x="6587174" y="0"/>
              </a:moveTo>
              <a:lnTo>
                <a:pt x="6587174" y="207091"/>
              </a:lnTo>
              <a:lnTo>
                <a:pt x="0" y="207091"/>
              </a:lnTo>
              <a:lnTo>
                <a:pt x="0" y="379982"/>
              </a:lnTo>
            </a:path>
          </a:pathLst>
        </a:custGeom>
        <a:noFill/>
        <a:ln w="6350" cap="flat" cmpd="sng" algn="ctr">
          <a:solidFill>
            <a:schemeClr val="accent3">
              <a:hueOff val="813180"/>
              <a:satOff val="30000"/>
              <a:lumOff val="-4412"/>
              <a:alphaOff val="0"/>
            </a:schemeClr>
          </a:solidFill>
          <a:prstDash val="solid"/>
          <a:miter lim="800000"/>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022826" y="1602213"/>
        <a:ext cx="329997" cy="4105"/>
      </dsp:txXfrm>
    </dsp:sp>
    <dsp:sp modelId="{4F5225D3-D077-4EE9-AE4B-16F1A25B2C36}">
      <dsp:nvSpPr>
        <dsp:cNvPr id="0" name=""/>
        <dsp:cNvSpPr/>
      </dsp:nvSpPr>
      <dsp:spPr>
        <a:xfrm>
          <a:off x="6588841" y="344989"/>
          <a:ext cx="1785142" cy="1071085"/>
        </a:xfrm>
        <a:prstGeom prst="rect">
          <a:avLst/>
        </a:prstGeom>
        <a:solidFill>
          <a:schemeClr val="lt1"/>
        </a:solidFill>
        <a:ln w="12700" cap="flat" cmpd="sng" algn="ctr">
          <a:solidFill>
            <a:schemeClr val="accent6"/>
          </a:solidFill>
          <a:prstDash val="solid"/>
          <a:miter lim="800000"/>
        </a:ln>
        <a:effectLst/>
        <a:scene3d>
          <a:camera prst="orthographicFront"/>
          <a:lightRig rig="flat" dir="t"/>
        </a:scene3d>
      </dsp:spPr>
      <dsp:style>
        <a:lnRef idx="2">
          <a:schemeClr val="accent6"/>
        </a:lnRef>
        <a:fillRef idx="1">
          <a:schemeClr val="lt1"/>
        </a:fillRef>
        <a:effectRef idx="0">
          <a:schemeClr val="accent6"/>
        </a:effectRef>
        <a:fontRef idx="minor">
          <a:schemeClr val="dk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Impact of industry capacity</a:t>
          </a:r>
        </a:p>
      </dsp:txBody>
      <dsp:txXfrm>
        <a:off x="6588841" y="344989"/>
        <a:ext cx="1785142" cy="1071085"/>
      </dsp:txXfrm>
    </dsp:sp>
    <dsp:sp modelId="{BA4EC0EE-66AD-460F-878A-2AF04B3F6DBD}">
      <dsp:nvSpPr>
        <dsp:cNvPr id="0" name=""/>
        <dsp:cNvSpPr/>
      </dsp:nvSpPr>
      <dsp:spPr>
        <a:xfrm>
          <a:off x="1785008" y="2316480"/>
          <a:ext cx="379982" cy="91440"/>
        </a:xfrm>
        <a:custGeom>
          <a:avLst/>
          <a:gdLst/>
          <a:ahLst/>
          <a:cxnLst/>
          <a:rect l="0" t="0" r="0" b="0"/>
          <a:pathLst>
            <a:path>
              <a:moveTo>
                <a:pt x="0" y="45720"/>
              </a:moveTo>
              <a:lnTo>
                <a:pt x="379982" y="45720"/>
              </a:lnTo>
            </a:path>
          </a:pathLst>
        </a:custGeom>
        <a:noFill/>
        <a:ln w="6350" cap="flat" cmpd="sng" algn="ctr">
          <a:solidFill>
            <a:schemeClr val="accent3">
              <a:hueOff val="1084240"/>
              <a:satOff val="40000"/>
              <a:lumOff val="-5882"/>
              <a:alphaOff val="0"/>
            </a:schemeClr>
          </a:solidFill>
          <a:prstDash val="solid"/>
          <a:miter lim="800000"/>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964735" y="2360147"/>
        <a:ext cx="20529" cy="4105"/>
      </dsp:txXfrm>
    </dsp:sp>
    <dsp:sp modelId="{CF6326A0-380D-436F-8144-97E95CB45A1D}">
      <dsp:nvSpPr>
        <dsp:cNvPr id="0" name=""/>
        <dsp:cNvSpPr/>
      </dsp:nvSpPr>
      <dsp:spPr>
        <a:xfrm>
          <a:off x="1666" y="1826657"/>
          <a:ext cx="1785142" cy="1071085"/>
        </a:xfrm>
        <a:prstGeom prst="rect">
          <a:avLst/>
        </a:prstGeom>
        <a:solidFill>
          <a:schemeClr val="lt1"/>
        </a:solidFill>
        <a:ln w="12700" cap="flat" cmpd="sng" algn="ctr">
          <a:solidFill>
            <a:schemeClr val="accent6"/>
          </a:solidFill>
          <a:prstDash val="solid"/>
          <a:miter lim="800000"/>
        </a:ln>
        <a:effectLst/>
        <a:scene3d>
          <a:camera prst="orthographicFront"/>
          <a:lightRig rig="flat" dir="t"/>
        </a:scene3d>
      </dsp:spPr>
      <dsp:style>
        <a:lnRef idx="2">
          <a:schemeClr val="accent6"/>
        </a:lnRef>
        <a:fillRef idx="1">
          <a:schemeClr val="lt1"/>
        </a:fillRef>
        <a:effectRef idx="0">
          <a:schemeClr val="accent6"/>
        </a:effectRef>
        <a:fontRef idx="minor">
          <a:schemeClr val="dk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Industry stability</a:t>
          </a:r>
        </a:p>
      </dsp:txBody>
      <dsp:txXfrm>
        <a:off x="1666" y="1826657"/>
        <a:ext cx="1785142" cy="1071085"/>
      </dsp:txXfrm>
    </dsp:sp>
    <dsp:sp modelId="{12EFD92C-F0ED-4907-B4B0-D08B660CA38B}">
      <dsp:nvSpPr>
        <dsp:cNvPr id="0" name=""/>
        <dsp:cNvSpPr/>
      </dsp:nvSpPr>
      <dsp:spPr>
        <a:xfrm>
          <a:off x="3980733" y="2316480"/>
          <a:ext cx="379982" cy="91440"/>
        </a:xfrm>
        <a:custGeom>
          <a:avLst/>
          <a:gdLst/>
          <a:ahLst/>
          <a:cxnLst/>
          <a:rect l="0" t="0" r="0" b="0"/>
          <a:pathLst>
            <a:path>
              <a:moveTo>
                <a:pt x="0" y="45720"/>
              </a:moveTo>
              <a:lnTo>
                <a:pt x="379982" y="45720"/>
              </a:lnTo>
            </a:path>
          </a:pathLst>
        </a:custGeom>
        <a:noFill/>
        <a:ln w="6350" cap="flat" cmpd="sng" algn="ctr">
          <a:solidFill>
            <a:schemeClr val="accent3">
              <a:hueOff val="1355300"/>
              <a:satOff val="50000"/>
              <a:lumOff val="-7353"/>
              <a:alphaOff val="0"/>
            </a:schemeClr>
          </a:solidFill>
          <a:prstDash val="solid"/>
          <a:miter lim="800000"/>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160460" y="2360147"/>
        <a:ext cx="20529" cy="4105"/>
      </dsp:txXfrm>
    </dsp:sp>
    <dsp:sp modelId="{4E02C6EA-BF3F-4996-941F-B4E2A14F4E73}">
      <dsp:nvSpPr>
        <dsp:cNvPr id="0" name=""/>
        <dsp:cNvSpPr/>
      </dsp:nvSpPr>
      <dsp:spPr>
        <a:xfrm>
          <a:off x="2197391" y="1826657"/>
          <a:ext cx="1785142" cy="1071085"/>
        </a:xfrm>
        <a:prstGeom prst="rect">
          <a:avLst/>
        </a:prstGeom>
        <a:solidFill>
          <a:schemeClr val="lt1"/>
        </a:solidFill>
        <a:ln w="12700" cap="flat" cmpd="sng" algn="ctr">
          <a:solidFill>
            <a:schemeClr val="accent6"/>
          </a:solidFill>
          <a:prstDash val="solid"/>
          <a:miter lim="800000"/>
        </a:ln>
        <a:effectLst/>
        <a:scene3d>
          <a:camera prst="orthographicFront"/>
          <a:lightRig rig="flat" dir="t"/>
        </a:scene3d>
      </dsp:spPr>
      <dsp:style>
        <a:lnRef idx="2">
          <a:schemeClr val="accent6"/>
        </a:lnRef>
        <a:fillRef idx="1">
          <a:schemeClr val="lt1"/>
        </a:fillRef>
        <a:effectRef idx="0">
          <a:schemeClr val="accent6"/>
        </a:effectRef>
        <a:fontRef idx="minor">
          <a:schemeClr val="dk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Life cycle</a:t>
          </a:r>
        </a:p>
      </dsp:txBody>
      <dsp:txXfrm>
        <a:off x="2197391" y="1826657"/>
        <a:ext cx="1785142" cy="1071085"/>
      </dsp:txXfrm>
    </dsp:sp>
    <dsp:sp modelId="{7267ECDC-F789-4146-840B-30D466314B27}">
      <dsp:nvSpPr>
        <dsp:cNvPr id="0" name=""/>
        <dsp:cNvSpPr/>
      </dsp:nvSpPr>
      <dsp:spPr>
        <a:xfrm>
          <a:off x="6176458" y="2316480"/>
          <a:ext cx="379982" cy="91440"/>
        </a:xfrm>
        <a:custGeom>
          <a:avLst/>
          <a:gdLst/>
          <a:ahLst/>
          <a:cxnLst/>
          <a:rect l="0" t="0" r="0" b="0"/>
          <a:pathLst>
            <a:path>
              <a:moveTo>
                <a:pt x="0" y="45720"/>
              </a:moveTo>
              <a:lnTo>
                <a:pt x="379982" y="45720"/>
              </a:lnTo>
            </a:path>
          </a:pathLst>
        </a:custGeom>
        <a:noFill/>
        <a:ln w="6350" cap="flat" cmpd="sng" algn="ctr">
          <a:solidFill>
            <a:schemeClr val="accent3">
              <a:hueOff val="1626359"/>
              <a:satOff val="60000"/>
              <a:lumOff val="-8824"/>
              <a:alphaOff val="0"/>
            </a:schemeClr>
          </a:solidFill>
          <a:prstDash val="solid"/>
          <a:miter lim="800000"/>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356185" y="2360147"/>
        <a:ext cx="20529" cy="4105"/>
      </dsp:txXfrm>
    </dsp:sp>
    <dsp:sp modelId="{B9A08765-F3C1-4197-A86F-06E25C3D5B2A}">
      <dsp:nvSpPr>
        <dsp:cNvPr id="0" name=""/>
        <dsp:cNvSpPr/>
      </dsp:nvSpPr>
      <dsp:spPr>
        <a:xfrm>
          <a:off x="4393116" y="1826657"/>
          <a:ext cx="1785142" cy="1071085"/>
        </a:xfrm>
        <a:prstGeom prst="rect">
          <a:avLst/>
        </a:prstGeom>
        <a:solidFill>
          <a:schemeClr val="lt1"/>
        </a:solidFill>
        <a:ln w="12700" cap="flat" cmpd="sng" algn="ctr">
          <a:solidFill>
            <a:schemeClr val="accent6"/>
          </a:solidFill>
          <a:prstDash val="solid"/>
          <a:miter lim="800000"/>
        </a:ln>
        <a:effectLst/>
        <a:scene3d>
          <a:camera prst="orthographicFront"/>
          <a:lightRig rig="flat" dir="t"/>
        </a:scene3d>
      </dsp:spPr>
      <dsp:style>
        <a:lnRef idx="2">
          <a:schemeClr val="accent6"/>
        </a:lnRef>
        <a:fillRef idx="1">
          <a:schemeClr val="lt1"/>
        </a:fillRef>
        <a:effectRef idx="0">
          <a:schemeClr val="accent6"/>
        </a:effectRef>
        <a:fontRef idx="minor">
          <a:schemeClr val="dk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Price competition</a:t>
          </a:r>
        </a:p>
      </dsp:txBody>
      <dsp:txXfrm>
        <a:off x="4393116" y="1826657"/>
        <a:ext cx="1785142" cy="1071085"/>
      </dsp:txXfrm>
    </dsp:sp>
    <dsp:sp modelId="{B66A05E6-1BC5-497D-9958-9283B5FFD562}">
      <dsp:nvSpPr>
        <dsp:cNvPr id="0" name=""/>
        <dsp:cNvSpPr/>
      </dsp:nvSpPr>
      <dsp:spPr>
        <a:xfrm>
          <a:off x="894237" y="2895942"/>
          <a:ext cx="6587174" cy="379982"/>
        </a:xfrm>
        <a:custGeom>
          <a:avLst/>
          <a:gdLst/>
          <a:ahLst/>
          <a:cxnLst/>
          <a:rect l="0" t="0" r="0" b="0"/>
          <a:pathLst>
            <a:path>
              <a:moveTo>
                <a:pt x="6587174" y="0"/>
              </a:moveTo>
              <a:lnTo>
                <a:pt x="6587174" y="207091"/>
              </a:lnTo>
              <a:lnTo>
                <a:pt x="0" y="207091"/>
              </a:lnTo>
              <a:lnTo>
                <a:pt x="0" y="379982"/>
              </a:lnTo>
            </a:path>
          </a:pathLst>
        </a:custGeom>
        <a:noFill/>
        <a:ln w="6350" cap="flat" cmpd="sng" algn="ctr">
          <a:solidFill>
            <a:schemeClr val="accent3">
              <a:hueOff val="1897419"/>
              <a:satOff val="70000"/>
              <a:lumOff val="-10294"/>
              <a:alphaOff val="0"/>
            </a:schemeClr>
          </a:solidFill>
          <a:prstDash val="solid"/>
          <a:miter lim="800000"/>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022826" y="3083881"/>
        <a:ext cx="329997" cy="4105"/>
      </dsp:txXfrm>
    </dsp:sp>
    <dsp:sp modelId="{5D56FF81-AA2F-4CEA-911F-61057307DB58}">
      <dsp:nvSpPr>
        <dsp:cNvPr id="0" name=""/>
        <dsp:cNvSpPr/>
      </dsp:nvSpPr>
      <dsp:spPr>
        <a:xfrm>
          <a:off x="6588841" y="1826657"/>
          <a:ext cx="1785142" cy="1071085"/>
        </a:xfrm>
        <a:prstGeom prst="rect">
          <a:avLst/>
        </a:prstGeom>
        <a:solidFill>
          <a:schemeClr val="lt1"/>
        </a:solidFill>
        <a:ln w="12700" cap="flat" cmpd="sng" algn="ctr">
          <a:solidFill>
            <a:schemeClr val="accent6"/>
          </a:solidFill>
          <a:prstDash val="solid"/>
          <a:miter lim="800000"/>
        </a:ln>
        <a:effectLst/>
        <a:scene3d>
          <a:camera prst="orthographicFront"/>
          <a:lightRig rig="flat" dir="t"/>
        </a:scene3d>
      </dsp:spPr>
      <dsp:style>
        <a:lnRef idx="2">
          <a:schemeClr val="accent6"/>
        </a:lnRef>
        <a:fillRef idx="1">
          <a:schemeClr val="lt1"/>
        </a:fillRef>
        <a:effectRef idx="0">
          <a:schemeClr val="accent6"/>
        </a:effectRef>
        <a:fontRef idx="minor">
          <a:schemeClr val="dk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Demographic influences</a:t>
          </a:r>
        </a:p>
      </dsp:txBody>
      <dsp:txXfrm>
        <a:off x="6588841" y="1826657"/>
        <a:ext cx="1785142" cy="1071085"/>
      </dsp:txXfrm>
    </dsp:sp>
    <dsp:sp modelId="{A642B7B8-15D5-46F8-BEBC-5F513C2D2051}">
      <dsp:nvSpPr>
        <dsp:cNvPr id="0" name=""/>
        <dsp:cNvSpPr/>
      </dsp:nvSpPr>
      <dsp:spPr>
        <a:xfrm>
          <a:off x="1785008" y="3798148"/>
          <a:ext cx="379982" cy="91440"/>
        </a:xfrm>
        <a:custGeom>
          <a:avLst/>
          <a:gdLst/>
          <a:ahLst/>
          <a:cxnLst/>
          <a:rect l="0" t="0" r="0" b="0"/>
          <a:pathLst>
            <a:path>
              <a:moveTo>
                <a:pt x="0" y="45720"/>
              </a:moveTo>
              <a:lnTo>
                <a:pt x="379982" y="45720"/>
              </a:lnTo>
            </a:path>
          </a:pathLst>
        </a:custGeom>
        <a:noFill/>
        <a:ln w="6350" cap="flat" cmpd="sng" algn="ctr">
          <a:solidFill>
            <a:schemeClr val="accent3">
              <a:hueOff val="2168479"/>
              <a:satOff val="80000"/>
              <a:lumOff val="-11765"/>
              <a:alphaOff val="0"/>
            </a:schemeClr>
          </a:solidFill>
          <a:prstDash val="solid"/>
          <a:miter lim="800000"/>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964735" y="3841815"/>
        <a:ext cx="20529" cy="4105"/>
      </dsp:txXfrm>
    </dsp:sp>
    <dsp:sp modelId="{2422BFF2-11DB-466D-A697-1DFA966579F3}">
      <dsp:nvSpPr>
        <dsp:cNvPr id="0" name=""/>
        <dsp:cNvSpPr/>
      </dsp:nvSpPr>
      <dsp:spPr>
        <a:xfrm>
          <a:off x="1666" y="3308325"/>
          <a:ext cx="1785142" cy="1071085"/>
        </a:xfrm>
        <a:prstGeom prst="rect">
          <a:avLst/>
        </a:prstGeom>
        <a:solidFill>
          <a:schemeClr val="lt1"/>
        </a:solidFill>
        <a:ln w="12700" cap="flat" cmpd="sng" algn="ctr">
          <a:solidFill>
            <a:schemeClr val="accent6"/>
          </a:solidFill>
          <a:prstDash val="solid"/>
          <a:miter lim="800000"/>
        </a:ln>
        <a:effectLst/>
        <a:scene3d>
          <a:camera prst="orthographicFront"/>
          <a:lightRig rig="flat" dir="t"/>
        </a:scene3d>
      </dsp:spPr>
      <dsp:style>
        <a:lnRef idx="2">
          <a:schemeClr val="accent6"/>
        </a:lnRef>
        <a:fillRef idx="1">
          <a:schemeClr val="lt1"/>
        </a:fillRef>
        <a:effectRef idx="0">
          <a:schemeClr val="accent6"/>
        </a:effectRef>
        <a:fontRef idx="minor">
          <a:schemeClr val="dk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Government and regulatory influences</a:t>
          </a:r>
        </a:p>
      </dsp:txBody>
      <dsp:txXfrm>
        <a:off x="1666" y="3308325"/>
        <a:ext cx="1785142" cy="1071085"/>
      </dsp:txXfrm>
    </dsp:sp>
    <dsp:sp modelId="{0755FA34-697C-4FBC-ADBE-16F230649A59}">
      <dsp:nvSpPr>
        <dsp:cNvPr id="0" name=""/>
        <dsp:cNvSpPr/>
      </dsp:nvSpPr>
      <dsp:spPr>
        <a:xfrm>
          <a:off x="3980733" y="3798148"/>
          <a:ext cx="379982" cy="91440"/>
        </a:xfrm>
        <a:custGeom>
          <a:avLst/>
          <a:gdLst/>
          <a:ahLst/>
          <a:cxnLst/>
          <a:rect l="0" t="0" r="0" b="0"/>
          <a:pathLst>
            <a:path>
              <a:moveTo>
                <a:pt x="0" y="45720"/>
              </a:moveTo>
              <a:lnTo>
                <a:pt x="379982" y="45720"/>
              </a:lnTo>
            </a:path>
          </a:pathLst>
        </a:custGeom>
        <a:noFill/>
        <a:ln w="6350" cap="flat" cmpd="sng" algn="ctr">
          <a:solidFill>
            <a:schemeClr val="accent3">
              <a:hueOff val="2439539"/>
              <a:satOff val="90000"/>
              <a:lumOff val="-13235"/>
              <a:alphaOff val="0"/>
            </a:schemeClr>
          </a:solidFill>
          <a:prstDash val="solid"/>
          <a:miter lim="800000"/>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160460" y="3841815"/>
        <a:ext cx="20529" cy="4105"/>
      </dsp:txXfrm>
    </dsp:sp>
    <dsp:sp modelId="{E48B2EBA-6746-4A54-A5C5-03FC979B78E7}">
      <dsp:nvSpPr>
        <dsp:cNvPr id="0" name=""/>
        <dsp:cNvSpPr/>
      </dsp:nvSpPr>
      <dsp:spPr>
        <a:xfrm>
          <a:off x="2197391" y="3308325"/>
          <a:ext cx="1785142" cy="1071085"/>
        </a:xfrm>
        <a:prstGeom prst="rect">
          <a:avLst/>
        </a:prstGeom>
        <a:solidFill>
          <a:schemeClr val="lt1"/>
        </a:solidFill>
        <a:ln w="12700" cap="flat" cmpd="sng" algn="ctr">
          <a:solidFill>
            <a:schemeClr val="accent6"/>
          </a:solidFill>
          <a:prstDash val="solid"/>
          <a:miter lim="800000"/>
        </a:ln>
        <a:effectLst/>
        <a:scene3d>
          <a:camera prst="orthographicFront"/>
          <a:lightRig rig="flat" dir="t"/>
        </a:scene3d>
      </dsp:spPr>
      <dsp:style>
        <a:lnRef idx="2">
          <a:schemeClr val="accent6"/>
        </a:lnRef>
        <a:fillRef idx="1">
          <a:schemeClr val="lt1"/>
        </a:fillRef>
        <a:effectRef idx="0">
          <a:schemeClr val="accent6"/>
        </a:effectRef>
        <a:fontRef idx="minor">
          <a:schemeClr val="dk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Social influences</a:t>
          </a:r>
        </a:p>
      </dsp:txBody>
      <dsp:txXfrm>
        <a:off x="2197391" y="3308325"/>
        <a:ext cx="1785142" cy="1071085"/>
      </dsp:txXfrm>
    </dsp:sp>
    <dsp:sp modelId="{E45D03FA-65D7-4607-A3AC-5A5A5A22B2CC}">
      <dsp:nvSpPr>
        <dsp:cNvPr id="0" name=""/>
        <dsp:cNvSpPr/>
      </dsp:nvSpPr>
      <dsp:spPr>
        <a:xfrm>
          <a:off x="6176458" y="3798148"/>
          <a:ext cx="379982" cy="91440"/>
        </a:xfrm>
        <a:custGeom>
          <a:avLst/>
          <a:gdLst/>
          <a:ahLst/>
          <a:cxnLst/>
          <a:rect l="0" t="0" r="0" b="0"/>
          <a:pathLst>
            <a:path>
              <a:moveTo>
                <a:pt x="0" y="45720"/>
              </a:moveTo>
              <a:lnTo>
                <a:pt x="379982" y="45720"/>
              </a:lnTo>
            </a:path>
          </a:pathLst>
        </a:custGeom>
        <a:noFill/>
        <a:ln w="6350" cap="flat" cmpd="sng" algn="ctr">
          <a:solidFill>
            <a:schemeClr val="accent3">
              <a:hueOff val="2710599"/>
              <a:satOff val="100000"/>
              <a:lumOff val="-14706"/>
              <a:alphaOff val="0"/>
            </a:schemeClr>
          </a:solidFill>
          <a:prstDash val="solid"/>
          <a:miter lim="800000"/>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356185" y="3841815"/>
        <a:ext cx="20529" cy="4105"/>
      </dsp:txXfrm>
    </dsp:sp>
    <dsp:sp modelId="{2859E5FD-B334-4B9A-8F4A-A66F21DC162E}">
      <dsp:nvSpPr>
        <dsp:cNvPr id="0" name=""/>
        <dsp:cNvSpPr/>
      </dsp:nvSpPr>
      <dsp:spPr>
        <a:xfrm>
          <a:off x="4393116" y="3308325"/>
          <a:ext cx="1785142" cy="1071085"/>
        </a:xfrm>
        <a:prstGeom prst="rect">
          <a:avLst/>
        </a:prstGeom>
        <a:solidFill>
          <a:schemeClr val="lt1"/>
        </a:solidFill>
        <a:ln w="12700" cap="flat" cmpd="sng" algn="ctr">
          <a:solidFill>
            <a:schemeClr val="accent6"/>
          </a:solidFill>
          <a:prstDash val="solid"/>
          <a:miter lim="800000"/>
        </a:ln>
        <a:effectLst/>
        <a:scene3d>
          <a:camera prst="orthographicFront"/>
          <a:lightRig rig="flat" dir="t"/>
        </a:scene3d>
      </dsp:spPr>
      <dsp:style>
        <a:lnRef idx="2">
          <a:schemeClr val="accent6"/>
        </a:lnRef>
        <a:fillRef idx="1">
          <a:schemeClr val="lt1"/>
        </a:fillRef>
        <a:effectRef idx="0">
          <a:schemeClr val="accent6"/>
        </a:effectRef>
        <a:fontRef idx="minor">
          <a:schemeClr val="dk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Technological influences</a:t>
          </a:r>
        </a:p>
      </dsp:txBody>
      <dsp:txXfrm>
        <a:off x="4393116" y="3308325"/>
        <a:ext cx="1785142" cy="1071085"/>
      </dsp:txXfrm>
    </dsp:sp>
    <dsp:sp modelId="{9CD1616D-60E6-40C0-BC49-85C222F1CBD8}">
      <dsp:nvSpPr>
        <dsp:cNvPr id="0" name=""/>
        <dsp:cNvSpPr/>
      </dsp:nvSpPr>
      <dsp:spPr>
        <a:xfrm>
          <a:off x="6588841" y="3308325"/>
          <a:ext cx="1785142" cy="1071085"/>
        </a:xfrm>
        <a:prstGeom prst="rect">
          <a:avLst/>
        </a:prstGeom>
        <a:solidFill>
          <a:schemeClr val="lt1"/>
        </a:solidFill>
        <a:ln w="12700" cap="flat" cmpd="sng" algn="ctr">
          <a:solidFill>
            <a:schemeClr val="accent6"/>
          </a:solidFill>
          <a:prstDash val="solid"/>
          <a:miter lim="800000"/>
        </a:ln>
        <a:effectLst/>
        <a:scene3d>
          <a:camera prst="orthographicFront"/>
          <a:lightRig rig="flat" dir="t"/>
        </a:scene3d>
      </dsp:spPr>
      <dsp:style>
        <a:lnRef idx="2">
          <a:schemeClr val="accent6"/>
        </a:lnRef>
        <a:fillRef idx="1">
          <a:schemeClr val="lt1"/>
        </a:fillRef>
        <a:effectRef idx="0">
          <a:schemeClr val="accent6"/>
        </a:effectRef>
        <a:fontRef idx="minor">
          <a:schemeClr val="dk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Growth vs. defensive vs. cyclical</a:t>
          </a:r>
        </a:p>
      </dsp:txBody>
      <dsp:txXfrm>
        <a:off x="6588841" y="3308325"/>
        <a:ext cx="1785142" cy="1071085"/>
      </dsp:txXfrm>
    </dsp:sp>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CA7B61-5C9D-440E-99F6-762FDE316B4F}">
      <dsp:nvSpPr>
        <dsp:cNvPr id="0" name=""/>
        <dsp:cNvSpPr/>
      </dsp:nvSpPr>
      <dsp:spPr>
        <a:xfrm>
          <a:off x="-5341500" y="-817996"/>
          <a:ext cx="6360393" cy="6360393"/>
        </a:xfrm>
        <a:prstGeom prst="blockArc">
          <a:avLst>
            <a:gd name="adj1" fmla="val 18900000"/>
            <a:gd name="adj2" fmla="val 2700000"/>
            <a:gd name="adj3" fmla="val 340"/>
          </a:avLst>
        </a:prstGeom>
        <a:noFill/>
        <a:ln w="12700" cap="flat" cmpd="sng" algn="ctr">
          <a:solidFill>
            <a:schemeClr val="accent4">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A32C483-35D6-4BF4-8145-E6081CA72332}">
      <dsp:nvSpPr>
        <dsp:cNvPr id="0" name=""/>
        <dsp:cNvSpPr/>
      </dsp:nvSpPr>
      <dsp:spPr>
        <a:xfrm>
          <a:off x="379894" y="248786"/>
          <a:ext cx="7930139" cy="497384"/>
        </a:xfrm>
        <a:prstGeom prst="rect">
          <a:avLst/>
        </a:prstGeom>
        <a:solidFill>
          <a:schemeClr val="lt1"/>
        </a:solidFill>
        <a:ln w="12700" cap="flat" cmpd="sng" algn="ctr">
          <a:solidFill>
            <a:schemeClr val="accent2">
              <a:lumMod val="60000"/>
              <a:lumOff val="40000"/>
            </a:schemeClr>
          </a:solidFill>
          <a:prstDash val="solid"/>
          <a:miter lim="800000"/>
        </a:ln>
        <a:effectLst/>
        <a:scene3d>
          <a:camera prst="orthographicFront"/>
          <a:lightRig rig="flat" dir="t"/>
        </a:scene3d>
      </dsp:spPr>
      <dsp:style>
        <a:lnRef idx="2">
          <a:schemeClr val="accent2"/>
        </a:lnRef>
        <a:fillRef idx="1">
          <a:schemeClr val="lt1"/>
        </a:fillRef>
        <a:effectRef idx="0">
          <a:schemeClr val="accent2"/>
        </a:effectRef>
        <a:fontRef idx="minor">
          <a:schemeClr val="dk1"/>
        </a:fontRef>
      </dsp:style>
      <dsp:txBody>
        <a:bodyPr spcFirstLastPara="0" vert="horz" wrap="square" lIns="394799" tIns="66040" rIns="66040" bIns="66040" numCol="1" spcCol="1270" anchor="ctr" anchorCtr="0">
          <a:noAutofit/>
        </a:bodyPr>
        <a:lstStyle/>
        <a:p>
          <a:pPr marL="0" lvl="0" indent="0" algn="l" defTabSz="1155700">
            <a:lnSpc>
              <a:spcPct val="90000"/>
            </a:lnSpc>
            <a:spcBef>
              <a:spcPct val="0"/>
            </a:spcBef>
            <a:spcAft>
              <a:spcPct val="35000"/>
            </a:spcAft>
            <a:buNone/>
          </a:pPr>
          <a:r>
            <a:rPr lang="en-US" sz="2600" kern="1200" dirty="0"/>
            <a:t>Company profile</a:t>
          </a:r>
        </a:p>
      </dsp:txBody>
      <dsp:txXfrm>
        <a:off x="379894" y="248786"/>
        <a:ext cx="7930139" cy="497384"/>
      </dsp:txXfrm>
    </dsp:sp>
    <dsp:sp modelId="{83BB19F5-0D47-45F6-83CB-B0245E60F1C0}">
      <dsp:nvSpPr>
        <dsp:cNvPr id="0" name=""/>
        <dsp:cNvSpPr/>
      </dsp:nvSpPr>
      <dsp:spPr>
        <a:xfrm>
          <a:off x="69028" y="186613"/>
          <a:ext cx="621731" cy="621731"/>
        </a:xfrm>
        <a:prstGeom prst="ellipse">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80D8F76-74A0-4F10-9262-AADA8D9113DE}">
      <dsp:nvSpPr>
        <dsp:cNvPr id="0" name=""/>
        <dsp:cNvSpPr/>
      </dsp:nvSpPr>
      <dsp:spPr>
        <a:xfrm>
          <a:off x="789027" y="994769"/>
          <a:ext cx="7521006" cy="497384"/>
        </a:xfrm>
        <a:prstGeom prst="rect">
          <a:avLst/>
        </a:prstGeom>
        <a:solidFill>
          <a:schemeClr val="lt1"/>
        </a:solidFill>
        <a:ln w="12700" cap="flat" cmpd="sng" algn="ctr">
          <a:solidFill>
            <a:schemeClr val="accent2"/>
          </a:solidFill>
          <a:prstDash val="solid"/>
          <a:miter lim="800000"/>
        </a:ln>
        <a:effectLst/>
        <a:scene3d>
          <a:camera prst="orthographicFront"/>
          <a:lightRig rig="flat" dir="t"/>
        </a:scene3d>
      </dsp:spPr>
      <dsp:style>
        <a:lnRef idx="2">
          <a:schemeClr val="accent2"/>
        </a:lnRef>
        <a:fillRef idx="1">
          <a:schemeClr val="lt1"/>
        </a:fillRef>
        <a:effectRef idx="0">
          <a:schemeClr val="accent2"/>
        </a:effectRef>
        <a:fontRef idx="minor">
          <a:schemeClr val="dk1"/>
        </a:fontRef>
      </dsp:style>
      <dsp:txBody>
        <a:bodyPr spcFirstLastPara="0" vert="horz" wrap="square" lIns="394799" tIns="66040" rIns="66040" bIns="66040" numCol="1" spcCol="1270" anchor="ctr" anchorCtr="0">
          <a:noAutofit/>
        </a:bodyPr>
        <a:lstStyle/>
        <a:p>
          <a:pPr marL="0" lvl="0" indent="0" algn="l" defTabSz="1155700">
            <a:lnSpc>
              <a:spcPct val="90000"/>
            </a:lnSpc>
            <a:spcBef>
              <a:spcPct val="0"/>
            </a:spcBef>
            <a:spcAft>
              <a:spcPct val="35000"/>
            </a:spcAft>
            <a:buNone/>
          </a:pPr>
          <a:r>
            <a:rPr lang="en-US" sz="2600" kern="1200" dirty="0"/>
            <a:t>Relevant industry characteristics</a:t>
          </a:r>
        </a:p>
      </dsp:txBody>
      <dsp:txXfrm>
        <a:off x="789027" y="994769"/>
        <a:ext cx="7521006" cy="497384"/>
      </dsp:txXfrm>
    </dsp:sp>
    <dsp:sp modelId="{DFC5F909-B424-485B-AB69-75561466D6AC}">
      <dsp:nvSpPr>
        <dsp:cNvPr id="0" name=""/>
        <dsp:cNvSpPr/>
      </dsp:nvSpPr>
      <dsp:spPr>
        <a:xfrm>
          <a:off x="478161" y="932596"/>
          <a:ext cx="621731" cy="621731"/>
        </a:xfrm>
        <a:prstGeom prst="ellipse">
          <a:avLst/>
        </a:prstGeom>
        <a:solidFill>
          <a:schemeClr val="lt1">
            <a:hueOff val="0"/>
            <a:satOff val="0"/>
            <a:lumOff val="0"/>
            <a:alphaOff val="0"/>
          </a:schemeClr>
        </a:solidFill>
        <a:ln w="6350" cap="flat" cmpd="sng" algn="ctr">
          <a:solidFill>
            <a:schemeClr val="accent3">
              <a:hueOff val="542120"/>
              <a:satOff val="20000"/>
              <a:lumOff val="-2941"/>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1C4BC9E-9E3C-4624-9A1C-F4497074671F}">
      <dsp:nvSpPr>
        <dsp:cNvPr id="0" name=""/>
        <dsp:cNvSpPr/>
      </dsp:nvSpPr>
      <dsp:spPr>
        <a:xfrm>
          <a:off x="976113" y="1740752"/>
          <a:ext cx="7333919" cy="497384"/>
        </a:xfrm>
        <a:prstGeom prst="rect">
          <a:avLst/>
        </a:prstGeom>
        <a:solidFill>
          <a:schemeClr val="lt1"/>
        </a:solidFill>
        <a:ln w="12700" cap="flat" cmpd="sng" algn="ctr">
          <a:solidFill>
            <a:schemeClr val="accent3"/>
          </a:solidFill>
          <a:prstDash val="solid"/>
          <a:miter lim="800000"/>
        </a:ln>
        <a:effectLst/>
        <a:scene3d>
          <a:camera prst="orthographicFront"/>
          <a:lightRig rig="flat" dir="t"/>
        </a:scene3d>
      </dsp:spPr>
      <dsp:style>
        <a:lnRef idx="2">
          <a:schemeClr val="accent3"/>
        </a:lnRef>
        <a:fillRef idx="1">
          <a:schemeClr val="lt1"/>
        </a:fillRef>
        <a:effectRef idx="0">
          <a:schemeClr val="accent3"/>
        </a:effectRef>
        <a:fontRef idx="minor">
          <a:schemeClr val="dk1"/>
        </a:fontRef>
      </dsp:style>
      <dsp:txBody>
        <a:bodyPr spcFirstLastPara="0" vert="horz" wrap="square" lIns="394799" tIns="66040" rIns="66040" bIns="66040" numCol="1" spcCol="1270" anchor="ctr" anchorCtr="0">
          <a:noAutofit/>
        </a:bodyPr>
        <a:lstStyle/>
        <a:p>
          <a:pPr marL="0" lvl="0" indent="0" algn="l" defTabSz="1155700">
            <a:lnSpc>
              <a:spcPct val="90000"/>
            </a:lnSpc>
            <a:spcBef>
              <a:spcPct val="0"/>
            </a:spcBef>
            <a:spcAft>
              <a:spcPct val="35000"/>
            </a:spcAft>
            <a:buNone/>
          </a:pPr>
          <a:r>
            <a:rPr lang="en-US" sz="2600" kern="1200" dirty="0"/>
            <a:t>Demand for the company’s products and services</a:t>
          </a:r>
        </a:p>
      </dsp:txBody>
      <dsp:txXfrm>
        <a:off x="976113" y="1740752"/>
        <a:ext cx="7333919" cy="497384"/>
      </dsp:txXfrm>
    </dsp:sp>
    <dsp:sp modelId="{A5517820-7819-4309-AAF6-152A3CA94C96}">
      <dsp:nvSpPr>
        <dsp:cNvPr id="0" name=""/>
        <dsp:cNvSpPr/>
      </dsp:nvSpPr>
      <dsp:spPr>
        <a:xfrm>
          <a:off x="665247" y="1678579"/>
          <a:ext cx="621731" cy="621731"/>
        </a:xfrm>
        <a:prstGeom prst="ellipse">
          <a:avLst/>
        </a:prstGeom>
        <a:solidFill>
          <a:schemeClr val="lt1">
            <a:hueOff val="0"/>
            <a:satOff val="0"/>
            <a:lumOff val="0"/>
            <a:alphaOff val="0"/>
          </a:schemeClr>
        </a:solidFill>
        <a:ln w="6350" cap="flat" cmpd="sng" algn="ctr">
          <a:solidFill>
            <a:schemeClr val="accent3">
              <a:hueOff val="1084240"/>
              <a:satOff val="40000"/>
              <a:lumOff val="-5882"/>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0938C07-ECC5-4DAD-9491-73A20764B6C6}">
      <dsp:nvSpPr>
        <dsp:cNvPr id="0" name=""/>
        <dsp:cNvSpPr/>
      </dsp:nvSpPr>
      <dsp:spPr>
        <a:xfrm>
          <a:off x="976113" y="2486262"/>
          <a:ext cx="7333919" cy="497384"/>
        </a:xfrm>
        <a:prstGeom prst="rect">
          <a:avLst/>
        </a:prstGeom>
        <a:solidFill>
          <a:schemeClr val="lt1"/>
        </a:solidFill>
        <a:ln w="12700" cap="flat" cmpd="sng" algn="ctr">
          <a:solidFill>
            <a:schemeClr val="accent4"/>
          </a:solidFill>
          <a:prstDash val="solid"/>
          <a:miter lim="800000"/>
        </a:ln>
        <a:effectLst/>
        <a:scene3d>
          <a:camera prst="orthographicFront"/>
          <a:lightRig rig="flat" dir="t"/>
        </a:scene3d>
      </dsp:spPr>
      <dsp:style>
        <a:lnRef idx="2">
          <a:schemeClr val="accent4"/>
        </a:lnRef>
        <a:fillRef idx="1">
          <a:schemeClr val="lt1"/>
        </a:fillRef>
        <a:effectRef idx="0">
          <a:schemeClr val="accent4"/>
        </a:effectRef>
        <a:fontRef idx="minor">
          <a:schemeClr val="dk1"/>
        </a:fontRef>
      </dsp:style>
      <dsp:txBody>
        <a:bodyPr spcFirstLastPara="0" vert="horz" wrap="square" lIns="394799" tIns="66040" rIns="66040" bIns="66040" numCol="1" spcCol="1270" anchor="ctr" anchorCtr="0">
          <a:noAutofit/>
        </a:bodyPr>
        <a:lstStyle/>
        <a:p>
          <a:pPr marL="0" lvl="0" indent="0" algn="l" defTabSz="1155700">
            <a:lnSpc>
              <a:spcPct val="90000"/>
            </a:lnSpc>
            <a:spcBef>
              <a:spcPct val="0"/>
            </a:spcBef>
            <a:spcAft>
              <a:spcPct val="35000"/>
            </a:spcAft>
            <a:buNone/>
          </a:pPr>
          <a:r>
            <a:rPr lang="en-US" sz="2600" kern="1200" dirty="0"/>
            <a:t>Supply of products and services</a:t>
          </a:r>
        </a:p>
      </dsp:txBody>
      <dsp:txXfrm>
        <a:off x="976113" y="2486262"/>
        <a:ext cx="7333919" cy="497384"/>
      </dsp:txXfrm>
    </dsp:sp>
    <dsp:sp modelId="{2E77F153-F522-44B5-86A3-23D487D56638}">
      <dsp:nvSpPr>
        <dsp:cNvPr id="0" name=""/>
        <dsp:cNvSpPr/>
      </dsp:nvSpPr>
      <dsp:spPr>
        <a:xfrm>
          <a:off x="665247" y="2424089"/>
          <a:ext cx="621731" cy="621731"/>
        </a:xfrm>
        <a:prstGeom prst="ellipse">
          <a:avLst/>
        </a:prstGeom>
        <a:solidFill>
          <a:schemeClr val="lt1">
            <a:hueOff val="0"/>
            <a:satOff val="0"/>
            <a:lumOff val="0"/>
            <a:alphaOff val="0"/>
          </a:schemeClr>
        </a:solidFill>
        <a:ln w="6350" cap="flat" cmpd="sng" algn="ctr">
          <a:solidFill>
            <a:schemeClr val="accent3">
              <a:hueOff val="1626359"/>
              <a:satOff val="60000"/>
              <a:lumOff val="-8824"/>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D40CD87-1420-4A0C-8E82-2FBE5DACA73D}">
      <dsp:nvSpPr>
        <dsp:cNvPr id="0" name=""/>
        <dsp:cNvSpPr/>
      </dsp:nvSpPr>
      <dsp:spPr>
        <a:xfrm>
          <a:off x="789027" y="3232245"/>
          <a:ext cx="7521006" cy="497384"/>
        </a:xfrm>
        <a:prstGeom prst="rect">
          <a:avLst/>
        </a:prstGeom>
        <a:solidFill>
          <a:schemeClr val="lt1"/>
        </a:solidFill>
        <a:ln w="12700" cap="flat" cmpd="sng" algn="ctr">
          <a:solidFill>
            <a:schemeClr val="accent3">
              <a:lumMod val="50000"/>
            </a:schemeClr>
          </a:solidFill>
          <a:prstDash val="solid"/>
          <a:miter lim="800000"/>
        </a:ln>
        <a:effectLst/>
        <a:scene3d>
          <a:camera prst="orthographicFront"/>
          <a:lightRig rig="flat" dir="t"/>
        </a:scene3d>
      </dsp:spPr>
      <dsp:style>
        <a:lnRef idx="2">
          <a:schemeClr val="accent6"/>
        </a:lnRef>
        <a:fillRef idx="1">
          <a:schemeClr val="lt1"/>
        </a:fillRef>
        <a:effectRef idx="0">
          <a:schemeClr val="accent6"/>
        </a:effectRef>
        <a:fontRef idx="minor">
          <a:schemeClr val="dk1"/>
        </a:fontRef>
      </dsp:style>
      <dsp:txBody>
        <a:bodyPr spcFirstLastPara="0" vert="horz" wrap="square" lIns="394799" tIns="66040" rIns="66040" bIns="66040" numCol="1" spcCol="1270" anchor="ctr" anchorCtr="0">
          <a:noAutofit/>
        </a:bodyPr>
        <a:lstStyle/>
        <a:p>
          <a:pPr marL="0" lvl="0" indent="0" algn="l" defTabSz="1155700">
            <a:lnSpc>
              <a:spcPct val="90000"/>
            </a:lnSpc>
            <a:spcBef>
              <a:spcPct val="0"/>
            </a:spcBef>
            <a:spcAft>
              <a:spcPct val="35000"/>
            </a:spcAft>
            <a:buNone/>
          </a:pPr>
          <a:r>
            <a:rPr lang="en-US" sz="2600" kern="1200" dirty="0"/>
            <a:t>Company’s pricing environment</a:t>
          </a:r>
        </a:p>
      </dsp:txBody>
      <dsp:txXfrm>
        <a:off x="789027" y="3232245"/>
        <a:ext cx="7521006" cy="497384"/>
      </dsp:txXfrm>
    </dsp:sp>
    <dsp:sp modelId="{B5BBC03D-E832-4AB6-98B8-2948762C8940}">
      <dsp:nvSpPr>
        <dsp:cNvPr id="0" name=""/>
        <dsp:cNvSpPr/>
      </dsp:nvSpPr>
      <dsp:spPr>
        <a:xfrm>
          <a:off x="478161" y="3170072"/>
          <a:ext cx="621731" cy="621731"/>
        </a:xfrm>
        <a:prstGeom prst="ellipse">
          <a:avLst/>
        </a:prstGeom>
        <a:solidFill>
          <a:schemeClr val="lt1">
            <a:hueOff val="0"/>
            <a:satOff val="0"/>
            <a:lumOff val="0"/>
            <a:alphaOff val="0"/>
          </a:schemeClr>
        </a:solidFill>
        <a:ln w="6350" cap="flat" cmpd="sng" algn="ctr">
          <a:solidFill>
            <a:schemeClr val="accent3">
              <a:hueOff val="2168479"/>
              <a:satOff val="80000"/>
              <a:lumOff val="-11765"/>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18640519-01A0-4C82-B2D4-9552F609C481}">
      <dsp:nvSpPr>
        <dsp:cNvPr id="0" name=""/>
        <dsp:cNvSpPr/>
      </dsp:nvSpPr>
      <dsp:spPr>
        <a:xfrm>
          <a:off x="379894" y="3978228"/>
          <a:ext cx="7930139" cy="497384"/>
        </a:xfrm>
        <a:prstGeom prst="rect">
          <a:avLst/>
        </a:prstGeom>
        <a:solidFill>
          <a:schemeClr val="lt1"/>
        </a:solidFill>
        <a:ln w="12700" cap="flat" cmpd="sng" algn="ctr">
          <a:solidFill>
            <a:schemeClr val="accent6"/>
          </a:solidFill>
          <a:prstDash val="solid"/>
          <a:miter lim="800000"/>
        </a:ln>
        <a:effectLst/>
        <a:scene3d>
          <a:camera prst="orthographicFront"/>
          <a:lightRig rig="flat" dir="t"/>
        </a:scene3d>
      </dsp:spPr>
      <dsp:style>
        <a:lnRef idx="2">
          <a:schemeClr val="accent6"/>
        </a:lnRef>
        <a:fillRef idx="1">
          <a:schemeClr val="lt1"/>
        </a:fillRef>
        <a:effectRef idx="0">
          <a:schemeClr val="accent6"/>
        </a:effectRef>
        <a:fontRef idx="minor">
          <a:schemeClr val="dk1"/>
        </a:fontRef>
      </dsp:style>
      <dsp:txBody>
        <a:bodyPr spcFirstLastPara="0" vert="horz" wrap="square" lIns="394799" tIns="66040" rIns="66040" bIns="66040" numCol="1" spcCol="1270" anchor="ctr" anchorCtr="0">
          <a:noAutofit/>
        </a:bodyPr>
        <a:lstStyle/>
        <a:p>
          <a:pPr marL="0" lvl="0" indent="0" algn="l" defTabSz="1155700">
            <a:lnSpc>
              <a:spcPct val="90000"/>
            </a:lnSpc>
            <a:spcBef>
              <a:spcPct val="0"/>
            </a:spcBef>
            <a:spcAft>
              <a:spcPct val="35000"/>
            </a:spcAft>
            <a:buNone/>
          </a:pPr>
          <a:r>
            <a:rPr lang="en-US" sz="2600" kern="1200" dirty="0"/>
            <a:t>Financial ratio analysis</a:t>
          </a:r>
        </a:p>
      </dsp:txBody>
      <dsp:txXfrm>
        <a:off x="379894" y="3978228"/>
        <a:ext cx="7930139" cy="497384"/>
      </dsp:txXfrm>
    </dsp:sp>
    <dsp:sp modelId="{ED174CB7-1299-42CD-8006-003E1552B9BA}">
      <dsp:nvSpPr>
        <dsp:cNvPr id="0" name=""/>
        <dsp:cNvSpPr/>
      </dsp:nvSpPr>
      <dsp:spPr>
        <a:xfrm>
          <a:off x="69028" y="3916055"/>
          <a:ext cx="621731" cy="621731"/>
        </a:xfrm>
        <a:prstGeom prst="ellipse">
          <a:avLst/>
        </a:prstGeom>
        <a:solidFill>
          <a:schemeClr val="lt1">
            <a:hueOff val="0"/>
            <a:satOff val="0"/>
            <a:lumOff val="0"/>
            <a:alphaOff val="0"/>
          </a:schemeClr>
        </a:solidFill>
        <a:ln w="6350" cap="flat" cmpd="sng" algn="ctr">
          <a:solidFill>
            <a:schemeClr val="accent3">
              <a:hueOff val="2710599"/>
              <a:satOff val="100000"/>
              <a:lumOff val="-14706"/>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5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DACE4C-8EC7-4FB8-AF57-3A1A5FE9E5E6}">
      <dsp:nvSpPr>
        <dsp:cNvPr id="0" name=""/>
        <dsp:cNvSpPr/>
      </dsp:nvSpPr>
      <dsp:spPr>
        <a:xfrm>
          <a:off x="2617" y="182723"/>
          <a:ext cx="2551955" cy="576000"/>
        </a:xfrm>
        <a:prstGeom prst="rect">
          <a:avLst/>
        </a:prstGeom>
        <a:solidFill>
          <a:schemeClr val="lt1"/>
        </a:solidFill>
        <a:ln w="12700" cap="flat" cmpd="sng" algn="ctr">
          <a:solidFill>
            <a:schemeClr val="accent2"/>
          </a:solidFill>
          <a:prstDash val="solid"/>
          <a:miter lim="800000"/>
        </a:ln>
        <a:effectLst/>
      </dsp:spPr>
      <dsp:style>
        <a:lnRef idx="2">
          <a:schemeClr val="accent2"/>
        </a:lnRef>
        <a:fillRef idx="1">
          <a:schemeClr val="lt1"/>
        </a:fillRef>
        <a:effectRef idx="0">
          <a:schemeClr val="accent2"/>
        </a:effectRef>
        <a:fontRef idx="minor">
          <a:schemeClr val="dk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t>Top-Down Approach</a:t>
          </a:r>
        </a:p>
      </dsp:txBody>
      <dsp:txXfrm>
        <a:off x="2617" y="182723"/>
        <a:ext cx="2551955" cy="576000"/>
      </dsp:txXfrm>
    </dsp:sp>
    <dsp:sp modelId="{E9AA8238-BD8B-45F9-8DBF-ABF556AB8B0B}">
      <dsp:nvSpPr>
        <dsp:cNvPr id="0" name=""/>
        <dsp:cNvSpPr/>
      </dsp:nvSpPr>
      <dsp:spPr>
        <a:xfrm>
          <a:off x="2617" y="758723"/>
          <a:ext cx="2551955" cy="3782953"/>
        </a:xfrm>
        <a:prstGeom prst="rect">
          <a:avLst/>
        </a:prstGeom>
        <a:solidFill>
          <a:schemeClr val="bg2">
            <a:lumMod val="20000"/>
            <a:lumOff val="80000"/>
            <a:alpha val="9000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Start with the economy</a:t>
          </a:r>
        </a:p>
        <a:p>
          <a:pPr marL="228600" lvl="1" indent="-228600" algn="l" defTabSz="889000">
            <a:lnSpc>
              <a:spcPct val="90000"/>
            </a:lnSpc>
            <a:spcBef>
              <a:spcPct val="0"/>
            </a:spcBef>
            <a:spcAft>
              <a:spcPct val="15000"/>
            </a:spcAft>
            <a:buChar char="•"/>
          </a:pPr>
          <a:r>
            <a:rPr lang="en-US" sz="2000" kern="1200" dirty="0"/>
            <a:t>Look at successively more narrowly defined levels</a:t>
          </a:r>
        </a:p>
      </dsp:txBody>
      <dsp:txXfrm>
        <a:off x="2617" y="758723"/>
        <a:ext cx="2551955" cy="3782953"/>
      </dsp:txXfrm>
    </dsp:sp>
    <dsp:sp modelId="{52D3A2A4-9E15-4CCF-AF84-56B91F1F5D8F}">
      <dsp:nvSpPr>
        <dsp:cNvPr id="0" name=""/>
        <dsp:cNvSpPr/>
      </dsp:nvSpPr>
      <dsp:spPr>
        <a:xfrm>
          <a:off x="2911847" y="182723"/>
          <a:ext cx="2551955" cy="576000"/>
        </a:xfrm>
        <a:prstGeom prst="rect">
          <a:avLst/>
        </a:prstGeom>
        <a:solidFill>
          <a:schemeClr val="lt1"/>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t>Bottom-Up Approach</a:t>
          </a:r>
        </a:p>
      </dsp:txBody>
      <dsp:txXfrm>
        <a:off x="2911847" y="182723"/>
        <a:ext cx="2551955" cy="576000"/>
      </dsp:txXfrm>
    </dsp:sp>
    <dsp:sp modelId="{4BECB2EF-4D45-4BB0-B0ED-42E52D8DEC45}">
      <dsp:nvSpPr>
        <dsp:cNvPr id="0" name=""/>
        <dsp:cNvSpPr/>
      </dsp:nvSpPr>
      <dsp:spPr>
        <a:xfrm>
          <a:off x="2911847" y="758723"/>
          <a:ext cx="2551955" cy="3782953"/>
        </a:xfrm>
        <a:prstGeom prst="rect">
          <a:avLst/>
        </a:prstGeom>
        <a:solidFill>
          <a:schemeClr val="accent3">
            <a:lumMod val="20000"/>
            <a:lumOff val="80000"/>
            <a:alpha val="90000"/>
          </a:schemeClr>
        </a:solidFill>
        <a:ln w="12700" cap="flat" cmpd="sng" algn="ctr">
          <a:solidFill>
            <a:schemeClr val="accent3">
              <a:tint val="40000"/>
              <a:alpha val="90000"/>
              <a:hueOff val="1014570"/>
              <a:satOff val="50000"/>
              <a:lumOff val="89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Begin with individual product lines, locations, or business segments</a:t>
          </a:r>
        </a:p>
        <a:p>
          <a:pPr marL="228600" lvl="1" indent="-228600" algn="l" defTabSz="889000">
            <a:lnSpc>
              <a:spcPct val="90000"/>
            </a:lnSpc>
            <a:spcBef>
              <a:spcPct val="0"/>
            </a:spcBef>
            <a:spcAft>
              <a:spcPct val="15000"/>
            </a:spcAft>
            <a:buChar char="•"/>
          </a:pPr>
          <a:r>
            <a:rPr lang="en-US" sz="2000" kern="1200" dirty="0"/>
            <a:t>Aggregate projections over products or segments to reach the company level</a:t>
          </a:r>
        </a:p>
        <a:p>
          <a:pPr marL="228600" lvl="1" indent="-228600" algn="l" defTabSz="889000">
            <a:lnSpc>
              <a:spcPct val="90000"/>
            </a:lnSpc>
            <a:spcBef>
              <a:spcPct val="0"/>
            </a:spcBef>
            <a:spcAft>
              <a:spcPct val="15000"/>
            </a:spcAft>
            <a:buChar char="•"/>
          </a:pPr>
          <a:r>
            <a:rPr lang="en-US" sz="2000" kern="1200" dirty="0"/>
            <a:t>Aggregate company revenues to reach the industry level</a:t>
          </a:r>
        </a:p>
      </dsp:txBody>
      <dsp:txXfrm>
        <a:off x="2911847" y="758723"/>
        <a:ext cx="2551955" cy="3782953"/>
      </dsp:txXfrm>
    </dsp:sp>
    <dsp:sp modelId="{C7478E66-201D-47A9-925F-4E8F5E92B429}">
      <dsp:nvSpPr>
        <dsp:cNvPr id="0" name=""/>
        <dsp:cNvSpPr/>
      </dsp:nvSpPr>
      <dsp:spPr>
        <a:xfrm>
          <a:off x="5821076" y="182723"/>
          <a:ext cx="2551955" cy="576000"/>
        </a:xfrm>
        <a:prstGeom prst="rect">
          <a:avLst/>
        </a:prstGeom>
        <a:solidFill>
          <a:schemeClr val="lt1"/>
        </a:solidFill>
        <a:ln w="12700" cap="flat" cmpd="sng" algn="ctr">
          <a:solidFill>
            <a:schemeClr val="accent4"/>
          </a:solidFill>
          <a:prstDash val="solid"/>
          <a:miter lim="800000"/>
        </a:ln>
        <a:effectLst/>
      </dsp:spPr>
      <dsp:style>
        <a:lnRef idx="2">
          <a:schemeClr val="accent4"/>
        </a:lnRef>
        <a:fillRef idx="1">
          <a:schemeClr val="lt1"/>
        </a:fillRef>
        <a:effectRef idx="0">
          <a:schemeClr val="accent4"/>
        </a:effectRef>
        <a:fontRef idx="minor">
          <a:schemeClr val="dk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t>Hybrid Approach</a:t>
          </a:r>
        </a:p>
      </dsp:txBody>
      <dsp:txXfrm>
        <a:off x="5821076" y="182723"/>
        <a:ext cx="2551955" cy="576000"/>
      </dsp:txXfrm>
    </dsp:sp>
    <dsp:sp modelId="{A9480ECD-7F4E-48F1-BD05-105B6D274C93}">
      <dsp:nvSpPr>
        <dsp:cNvPr id="0" name=""/>
        <dsp:cNvSpPr/>
      </dsp:nvSpPr>
      <dsp:spPr>
        <a:xfrm>
          <a:off x="5821076" y="758723"/>
          <a:ext cx="2551955" cy="3782953"/>
        </a:xfrm>
        <a:prstGeom prst="rect">
          <a:avLst/>
        </a:prstGeom>
        <a:solidFill>
          <a:schemeClr val="accent4">
            <a:lumMod val="20000"/>
            <a:lumOff val="80000"/>
            <a:alpha val="90000"/>
          </a:schemeClr>
        </a:solidFill>
        <a:ln w="12700" cap="flat" cmpd="sng" algn="ctr">
          <a:solidFill>
            <a:schemeClr val="accent3">
              <a:tint val="40000"/>
              <a:alpha val="90000"/>
              <a:hueOff val="2029141"/>
              <a:satOff val="100000"/>
              <a:lumOff val="177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Combine top-down and bottom-up approaches</a:t>
          </a:r>
        </a:p>
      </dsp:txBody>
      <dsp:txXfrm>
        <a:off x="5821076" y="758723"/>
        <a:ext cx="2551955" cy="3782953"/>
      </dsp:txXfrm>
    </dsp:sp>
  </dsp:spTree>
</dsp:drawing>
</file>

<file path=ppt/diagrams/drawing5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E3FBE5-B87E-4737-8E24-B12F9E239A83}">
      <dsp:nvSpPr>
        <dsp:cNvPr id="0" name=""/>
        <dsp:cNvSpPr/>
      </dsp:nvSpPr>
      <dsp:spPr>
        <a:xfrm>
          <a:off x="3495" y="83607"/>
          <a:ext cx="1528516" cy="1432984"/>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eaLnBrk="1" latinLnBrk="0" hangingPunct="1">
            <a:lnSpc>
              <a:spcPct val="90000"/>
            </a:lnSpc>
            <a:spcBef>
              <a:spcPct val="0"/>
            </a:spcBef>
            <a:spcAft>
              <a:spcPct val="35000"/>
            </a:spcAft>
            <a:buClrTx/>
            <a:buSzPts val="1800"/>
            <a:buFont typeface="Arial" panose="020B0604020202020204" pitchFamily="34" charset="0"/>
            <a:buNone/>
          </a:pPr>
          <a:r>
            <a:rPr lang="en-US" sz="1700" kern="1200" dirty="0"/>
            <a:t>Forecast the growth rate of nominal gross domestic product (GDP)</a:t>
          </a:r>
        </a:p>
      </dsp:txBody>
      <dsp:txXfrm>
        <a:off x="45466" y="125578"/>
        <a:ext cx="1444574" cy="1349042"/>
      </dsp:txXfrm>
    </dsp:sp>
    <dsp:sp modelId="{8E57FD61-822B-4750-A5B9-3948C4DB1112}">
      <dsp:nvSpPr>
        <dsp:cNvPr id="0" name=""/>
        <dsp:cNvSpPr/>
      </dsp:nvSpPr>
      <dsp:spPr>
        <a:xfrm>
          <a:off x="1684864" y="610563"/>
          <a:ext cx="324045" cy="379072"/>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a:off x="1684864" y="686377"/>
        <a:ext cx="226832" cy="227444"/>
      </dsp:txXfrm>
    </dsp:sp>
    <dsp:sp modelId="{6915295C-C781-445B-ADB4-FDA7C05DBA71}">
      <dsp:nvSpPr>
        <dsp:cNvPr id="0" name=""/>
        <dsp:cNvSpPr/>
      </dsp:nvSpPr>
      <dsp:spPr>
        <a:xfrm>
          <a:off x="2143419" y="83607"/>
          <a:ext cx="1528516" cy="1432984"/>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eaLnBrk="1" latinLnBrk="0" hangingPunct="1">
            <a:lnSpc>
              <a:spcPct val="90000"/>
            </a:lnSpc>
            <a:spcBef>
              <a:spcPct val="0"/>
            </a:spcBef>
            <a:spcAft>
              <a:spcPct val="35000"/>
            </a:spcAft>
            <a:buNone/>
          </a:pPr>
          <a:r>
            <a:rPr lang="en-US" sz="1700" kern="1200" dirty="0"/>
            <a:t>Relate the company’s growth rate to the growth of nominal GDP</a:t>
          </a:r>
        </a:p>
      </dsp:txBody>
      <dsp:txXfrm>
        <a:off x="2185390" y="125578"/>
        <a:ext cx="1444574" cy="1349042"/>
      </dsp:txXfrm>
    </dsp:sp>
    <dsp:sp modelId="{6C3BEF36-2E9F-4C61-AE7C-D5BCB3E771F2}">
      <dsp:nvSpPr>
        <dsp:cNvPr id="0" name=""/>
        <dsp:cNvSpPr/>
      </dsp:nvSpPr>
      <dsp:spPr>
        <a:xfrm>
          <a:off x="3824788" y="610563"/>
          <a:ext cx="324045" cy="379072"/>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a:off x="3824788" y="686377"/>
        <a:ext cx="226832" cy="227444"/>
      </dsp:txXfrm>
    </dsp:sp>
    <dsp:sp modelId="{F67A3371-D066-4AED-B1DF-61E696ED3F59}">
      <dsp:nvSpPr>
        <dsp:cNvPr id="0" name=""/>
        <dsp:cNvSpPr/>
      </dsp:nvSpPr>
      <dsp:spPr>
        <a:xfrm>
          <a:off x="4283343" y="83607"/>
          <a:ext cx="1528516" cy="1432984"/>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eaLnBrk="1" latinLnBrk="0" hangingPunct="1">
            <a:lnSpc>
              <a:spcPct val="90000"/>
            </a:lnSpc>
            <a:spcBef>
              <a:spcPct val="0"/>
            </a:spcBef>
            <a:spcAft>
              <a:spcPct val="35000"/>
            </a:spcAft>
            <a:buNone/>
          </a:pPr>
          <a:r>
            <a:rPr lang="en-US" sz="1700" kern="1200" dirty="0"/>
            <a:t>Forecast real GDP and inflation </a:t>
          </a:r>
        </a:p>
      </dsp:txBody>
      <dsp:txXfrm>
        <a:off x="4325314" y="125578"/>
        <a:ext cx="1444574" cy="1349042"/>
      </dsp:txXfrm>
    </dsp:sp>
    <dsp:sp modelId="{36EC2A81-FC8A-482F-80AE-D6732E407AC4}">
      <dsp:nvSpPr>
        <dsp:cNvPr id="0" name=""/>
        <dsp:cNvSpPr/>
      </dsp:nvSpPr>
      <dsp:spPr>
        <a:xfrm>
          <a:off x="5964712" y="610563"/>
          <a:ext cx="324045" cy="379072"/>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a:off x="5964712" y="686377"/>
        <a:ext cx="226832" cy="227444"/>
      </dsp:txXfrm>
    </dsp:sp>
    <dsp:sp modelId="{4574557E-7478-4FB5-945F-21E6F612AB4A}">
      <dsp:nvSpPr>
        <dsp:cNvPr id="0" name=""/>
        <dsp:cNvSpPr/>
      </dsp:nvSpPr>
      <dsp:spPr>
        <a:xfrm>
          <a:off x="6423267" y="83607"/>
          <a:ext cx="1528516" cy="1432984"/>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eaLnBrk="1" latinLnBrk="0" hangingPunct="1">
            <a:lnSpc>
              <a:spcPct val="90000"/>
            </a:lnSpc>
            <a:spcBef>
              <a:spcPct val="0"/>
            </a:spcBef>
            <a:spcAft>
              <a:spcPct val="35000"/>
            </a:spcAft>
            <a:buNone/>
          </a:pPr>
          <a:r>
            <a:rPr lang="en-US" sz="1700" kern="1200" dirty="0"/>
            <a:t>Forecast company’s revenues</a:t>
          </a:r>
        </a:p>
      </dsp:txBody>
      <dsp:txXfrm>
        <a:off x="6465238" y="125578"/>
        <a:ext cx="1444574" cy="1349042"/>
      </dsp:txXfrm>
    </dsp:sp>
  </dsp:spTree>
</dsp:drawing>
</file>

<file path=ppt/diagrams/drawing5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C65AD5-E1E7-477C-BDDA-FDF330E500FE}">
      <dsp:nvSpPr>
        <dsp:cNvPr id="0" name=""/>
        <dsp:cNvSpPr/>
      </dsp:nvSpPr>
      <dsp:spPr>
        <a:xfrm>
          <a:off x="2517" y="408640"/>
          <a:ext cx="1503268" cy="1327397"/>
        </a:xfrm>
        <a:prstGeom prst="roundRect">
          <a:avLst>
            <a:gd name="adj" fmla="val 10000"/>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eaLnBrk="1" latinLnBrk="0" hangingPunct="1">
            <a:lnSpc>
              <a:spcPct val="90000"/>
            </a:lnSpc>
            <a:spcBef>
              <a:spcPct val="0"/>
            </a:spcBef>
            <a:spcAft>
              <a:spcPct val="35000"/>
            </a:spcAft>
            <a:buClrTx/>
            <a:buSzPts val="1800"/>
            <a:buFont typeface="Arial" panose="020B0604020202020204" pitchFamily="34" charset="0"/>
            <a:buNone/>
          </a:pPr>
          <a:r>
            <a:rPr lang="en-US" sz="1600" kern="1200" dirty="0"/>
            <a:t>Forecast growth in a particular market</a:t>
          </a:r>
        </a:p>
      </dsp:txBody>
      <dsp:txXfrm>
        <a:off x="41395" y="447518"/>
        <a:ext cx="1425512" cy="1249641"/>
      </dsp:txXfrm>
    </dsp:sp>
    <dsp:sp modelId="{2ABCD7B7-747F-4439-908E-2D4F14A5CC4E}">
      <dsp:nvSpPr>
        <dsp:cNvPr id="0" name=""/>
        <dsp:cNvSpPr/>
      </dsp:nvSpPr>
      <dsp:spPr>
        <a:xfrm>
          <a:off x="1656112" y="885933"/>
          <a:ext cx="318692" cy="372810"/>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dirty="0"/>
        </a:p>
      </dsp:txBody>
      <dsp:txXfrm>
        <a:off x="1656112" y="960495"/>
        <a:ext cx="223084" cy="223686"/>
      </dsp:txXfrm>
    </dsp:sp>
    <dsp:sp modelId="{B41F076D-7CD9-4251-9922-2D0A368F8495}">
      <dsp:nvSpPr>
        <dsp:cNvPr id="0" name=""/>
        <dsp:cNvSpPr/>
      </dsp:nvSpPr>
      <dsp:spPr>
        <a:xfrm>
          <a:off x="2107093" y="408640"/>
          <a:ext cx="1636517" cy="1327397"/>
        </a:xfrm>
        <a:prstGeom prst="roundRect">
          <a:avLst>
            <a:gd name="adj" fmla="val 10000"/>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eaLnBrk="1" latinLnBrk="0" hangingPunct="1">
            <a:lnSpc>
              <a:spcPct val="90000"/>
            </a:lnSpc>
            <a:spcBef>
              <a:spcPct val="0"/>
            </a:spcBef>
            <a:spcAft>
              <a:spcPct val="35000"/>
            </a:spcAft>
            <a:buNone/>
          </a:pPr>
          <a:r>
            <a:rPr lang="en-US" sz="1600" kern="1200" dirty="0"/>
            <a:t>Evaluate the company’s current and anticipated market share</a:t>
          </a:r>
        </a:p>
      </dsp:txBody>
      <dsp:txXfrm>
        <a:off x="2145971" y="447518"/>
        <a:ext cx="1558761" cy="1249641"/>
      </dsp:txXfrm>
    </dsp:sp>
    <dsp:sp modelId="{7A0D6450-6FB2-45E6-8D53-373171CAA09C}">
      <dsp:nvSpPr>
        <dsp:cNvPr id="0" name=""/>
        <dsp:cNvSpPr/>
      </dsp:nvSpPr>
      <dsp:spPr>
        <a:xfrm>
          <a:off x="3893938" y="885933"/>
          <a:ext cx="318692" cy="372810"/>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dirty="0"/>
        </a:p>
      </dsp:txBody>
      <dsp:txXfrm>
        <a:off x="3893938" y="960495"/>
        <a:ext cx="223084" cy="223686"/>
      </dsp:txXfrm>
    </dsp:sp>
    <dsp:sp modelId="{F06A0C96-0D1B-415F-BD3A-7FB554B2B7D4}">
      <dsp:nvSpPr>
        <dsp:cNvPr id="0" name=""/>
        <dsp:cNvSpPr/>
      </dsp:nvSpPr>
      <dsp:spPr>
        <a:xfrm>
          <a:off x="4344918" y="408640"/>
          <a:ext cx="1503268" cy="1327397"/>
        </a:xfrm>
        <a:prstGeom prst="roundRect">
          <a:avLst>
            <a:gd name="adj" fmla="val 10000"/>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eaLnBrk="1" latinLnBrk="0" hangingPunct="1">
            <a:lnSpc>
              <a:spcPct val="90000"/>
            </a:lnSpc>
            <a:spcBef>
              <a:spcPct val="0"/>
            </a:spcBef>
            <a:spcAft>
              <a:spcPct val="35000"/>
            </a:spcAft>
            <a:buNone/>
          </a:pPr>
          <a:r>
            <a:rPr lang="en-US" sz="1600" kern="1200" dirty="0"/>
            <a:t>Apply the expected market share to the forecast </a:t>
          </a:r>
        </a:p>
      </dsp:txBody>
      <dsp:txXfrm>
        <a:off x="4383796" y="447518"/>
        <a:ext cx="1425512" cy="1249641"/>
      </dsp:txXfrm>
    </dsp:sp>
    <dsp:sp modelId="{33F91F2E-8D50-41B2-8E2C-F510A06745FC}">
      <dsp:nvSpPr>
        <dsp:cNvPr id="0" name=""/>
        <dsp:cNvSpPr/>
      </dsp:nvSpPr>
      <dsp:spPr>
        <a:xfrm>
          <a:off x="5998513" y="885933"/>
          <a:ext cx="318692" cy="372810"/>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dirty="0"/>
        </a:p>
      </dsp:txBody>
      <dsp:txXfrm>
        <a:off x="5998513" y="960495"/>
        <a:ext cx="223084" cy="223686"/>
      </dsp:txXfrm>
    </dsp:sp>
    <dsp:sp modelId="{4AF8D06F-B927-44E4-BA73-238D32F8F66F}">
      <dsp:nvSpPr>
        <dsp:cNvPr id="0" name=""/>
        <dsp:cNvSpPr/>
      </dsp:nvSpPr>
      <dsp:spPr>
        <a:xfrm>
          <a:off x="6449494" y="408640"/>
          <a:ext cx="1503268" cy="1327397"/>
        </a:xfrm>
        <a:prstGeom prst="roundRect">
          <a:avLst>
            <a:gd name="adj" fmla="val 10000"/>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eaLnBrk="1" latinLnBrk="0" hangingPunct="1">
            <a:lnSpc>
              <a:spcPct val="90000"/>
            </a:lnSpc>
            <a:spcBef>
              <a:spcPct val="0"/>
            </a:spcBef>
            <a:spcAft>
              <a:spcPct val="35000"/>
            </a:spcAft>
            <a:buNone/>
          </a:pPr>
          <a:r>
            <a:rPr lang="en-US" sz="1600" kern="1200" dirty="0"/>
            <a:t>Forecast company’s revenues</a:t>
          </a:r>
        </a:p>
      </dsp:txBody>
      <dsp:txXfrm>
        <a:off x="6488372" y="447518"/>
        <a:ext cx="1425512" cy="1249641"/>
      </dsp:txXfrm>
    </dsp:sp>
  </dsp:spTree>
</dsp:drawing>
</file>

<file path=ppt/diagrams/drawing5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5BF29F-8CA6-470A-9FCD-4548529DFF83}">
      <dsp:nvSpPr>
        <dsp:cNvPr id="0" name=""/>
        <dsp:cNvSpPr/>
      </dsp:nvSpPr>
      <dsp:spPr>
        <a:xfrm>
          <a:off x="0" y="854946"/>
          <a:ext cx="8375904" cy="98280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0063" tIns="270764" rIns="650063" bIns="92456" numCol="1" spcCol="1270" anchor="t" anchorCtr="0">
          <a:noAutofit/>
        </a:bodyPr>
        <a:lstStyle/>
        <a:p>
          <a:pPr marL="114300" lvl="1" indent="-114300" algn="l" defTabSz="577850" rtl="0" eaLnBrk="1" latinLnBrk="0" hangingPunct="1">
            <a:lnSpc>
              <a:spcPct val="90000"/>
            </a:lnSpc>
            <a:spcBef>
              <a:spcPct val="0"/>
            </a:spcBef>
            <a:spcAft>
              <a:spcPct val="15000"/>
            </a:spcAft>
            <a:buChar char="•"/>
          </a:pPr>
          <a:r>
            <a:rPr lang="en-US" sz="1300" kern="1200" dirty="0"/>
            <a:t>Generally forecasted as a percentage of sales and can be broken down by product line or segment</a:t>
          </a:r>
        </a:p>
        <a:p>
          <a:pPr marL="114300" lvl="1" indent="-114300" algn="l" defTabSz="577850" rtl="0" eaLnBrk="1" latinLnBrk="0" hangingPunct="1">
            <a:lnSpc>
              <a:spcPct val="90000"/>
            </a:lnSpc>
            <a:spcBef>
              <a:spcPct val="0"/>
            </a:spcBef>
            <a:spcAft>
              <a:spcPct val="15000"/>
            </a:spcAft>
            <a:buChar char="•"/>
          </a:pPr>
          <a:r>
            <a:rPr lang="en-US" sz="1300" kern="1200" dirty="0"/>
            <a:t>Consider a company’s hedging activity that may affect costs of raw materials</a:t>
          </a:r>
        </a:p>
        <a:p>
          <a:pPr marL="114300" lvl="1" indent="-114300" algn="l" defTabSz="577850" rtl="0" eaLnBrk="1" latinLnBrk="0" hangingPunct="1">
            <a:lnSpc>
              <a:spcPct val="90000"/>
            </a:lnSpc>
            <a:spcBef>
              <a:spcPct val="0"/>
            </a:spcBef>
            <a:spcAft>
              <a:spcPct val="15000"/>
            </a:spcAft>
            <a:buChar char="•"/>
          </a:pPr>
          <a:r>
            <a:rPr lang="en-US" sz="1300" kern="1200" dirty="0"/>
            <a:t>Compare with competitors’ gross margins.</a:t>
          </a:r>
        </a:p>
      </dsp:txBody>
      <dsp:txXfrm>
        <a:off x="0" y="854946"/>
        <a:ext cx="8375904" cy="982800"/>
      </dsp:txXfrm>
    </dsp:sp>
    <dsp:sp modelId="{77064CAE-BAEB-4696-9549-9A99D8414BC5}">
      <dsp:nvSpPr>
        <dsp:cNvPr id="0" name=""/>
        <dsp:cNvSpPr/>
      </dsp:nvSpPr>
      <dsp:spPr>
        <a:xfrm>
          <a:off x="418795" y="663066"/>
          <a:ext cx="5863132" cy="38376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612" tIns="0" rIns="221612" bIns="0" numCol="1" spcCol="1270" anchor="ctr" anchorCtr="0">
          <a:noAutofit/>
        </a:bodyPr>
        <a:lstStyle/>
        <a:p>
          <a:pPr marL="0" lvl="0" indent="0" algn="l" defTabSz="577850" rtl="0" eaLnBrk="1" latinLnBrk="0" hangingPunct="1">
            <a:lnSpc>
              <a:spcPct val="90000"/>
            </a:lnSpc>
            <a:spcBef>
              <a:spcPct val="0"/>
            </a:spcBef>
            <a:spcAft>
              <a:spcPct val="35000"/>
            </a:spcAft>
            <a:buClrTx/>
            <a:buSzPts val="1800"/>
            <a:buFont typeface="Arial" panose="020B0604020202020204" pitchFamily="34" charset="0"/>
            <a:buNone/>
          </a:pPr>
          <a:r>
            <a:rPr lang="en-US" sz="1300" kern="1200" dirty="0"/>
            <a:t>Cost of goods sold: focus on gross margins</a:t>
          </a:r>
        </a:p>
      </dsp:txBody>
      <dsp:txXfrm>
        <a:off x="437529" y="681800"/>
        <a:ext cx="5825664" cy="346292"/>
      </dsp:txXfrm>
    </dsp:sp>
    <dsp:sp modelId="{65486772-2466-418E-A684-022A581FEC00}">
      <dsp:nvSpPr>
        <dsp:cNvPr id="0" name=""/>
        <dsp:cNvSpPr/>
      </dsp:nvSpPr>
      <dsp:spPr>
        <a:xfrm>
          <a:off x="0" y="2099826"/>
          <a:ext cx="8375904" cy="94185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0063" tIns="270764" rIns="650063" bIns="92456" numCol="1" spcCol="1270" anchor="t" anchorCtr="0">
          <a:noAutofit/>
        </a:bodyPr>
        <a:lstStyle/>
        <a:p>
          <a:pPr marL="114300" lvl="1" indent="-114300" algn="l" defTabSz="577850" rtl="0" eaLnBrk="1" latinLnBrk="0" hangingPunct="1">
            <a:lnSpc>
              <a:spcPct val="90000"/>
            </a:lnSpc>
            <a:spcBef>
              <a:spcPct val="0"/>
            </a:spcBef>
            <a:spcAft>
              <a:spcPct val="15000"/>
            </a:spcAft>
            <a:buChar char="•"/>
          </a:pPr>
          <a:r>
            <a:rPr lang="en-US" sz="1300" kern="1200" dirty="0"/>
            <a:t>Some SG&amp;A expenses vary with cost of goods sold, whereas other SG&amp;A expenses are relatively fixed (e.g., overhead)</a:t>
          </a:r>
        </a:p>
        <a:p>
          <a:pPr marL="114300" lvl="1" indent="-114300" algn="l" defTabSz="577850" rtl="0" eaLnBrk="1" latinLnBrk="0" hangingPunct="1">
            <a:lnSpc>
              <a:spcPct val="90000"/>
            </a:lnSpc>
            <a:spcBef>
              <a:spcPct val="0"/>
            </a:spcBef>
            <a:spcAft>
              <a:spcPct val="15000"/>
            </a:spcAft>
            <a:buChar char="•"/>
          </a:pPr>
          <a:r>
            <a:rPr lang="en-US" sz="1300" kern="1200" dirty="0"/>
            <a:t>Benchmarking against competitors may be useful</a:t>
          </a:r>
        </a:p>
      </dsp:txBody>
      <dsp:txXfrm>
        <a:off x="0" y="2099826"/>
        <a:ext cx="8375904" cy="941850"/>
      </dsp:txXfrm>
    </dsp:sp>
    <dsp:sp modelId="{97E7498A-E322-47E0-A105-A20FD247BA60}">
      <dsp:nvSpPr>
        <dsp:cNvPr id="0" name=""/>
        <dsp:cNvSpPr/>
      </dsp:nvSpPr>
      <dsp:spPr>
        <a:xfrm>
          <a:off x="418795" y="1907946"/>
          <a:ext cx="5863132" cy="38376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612" tIns="0" rIns="221612" bIns="0" numCol="1" spcCol="1270" anchor="ctr" anchorCtr="0">
          <a:noAutofit/>
        </a:bodyPr>
        <a:lstStyle/>
        <a:p>
          <a:pPr marL="0" lvl="0" indent="0" algn="l" defTabSz="577850" rtl="0" eaLnBrk="1" latinLnBrk="0" hangingPunct="1">
            <a:lnSpc>
              <a:spcPct val="90000"/>
            </a:lnSpc>
            <a:spcBef>
              <a:spcPct val="0"/>
            </a:spcBef>
            <a:spcAft>
              <a:spcPct val="35000"/>
            </a:spcAft>
            <a:buNone/>
          </a:pPr>
          <a:r>
            <a:rPr lang="en-US" sz="1300" kern="1200" dirty="0"/>
            <a:t>Selling, general, and administrative (SG&amp;A) expenses: focus on type of expense</a:t>
          </a:r>
        </a:p>
      </dsp:txBody>
      <dsp:txXfrm>
        <a:off x="437529" y="1926680"/>
        <a:ext cx="5825664" cy="346292"/>
      </dsp:txXfrm>
    </dsp:sp>
    <dsp:sp modelId="{411937F5-563B-4207-BEDA-41CC47C4035B}">
      <dsp:nvSpPr>
        <dsp:cNvPr id="0" name=""/>
        <dsp:cNvSpPr/>
      </dsp:nvSpPr>
      <dsp:spPr>
        <a:xfrm>
          <a:off x="0" y="3303757"/>
          <a:ext cx="8375904" cy="757575"/>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0063" tIns="270764" rIns="650063" bIns="92456" numCol="1" spcCol="1270" anchor="t" anchorCtr="0">
          <a:noAutofit/>
        </a:bodyPr>
        <a:lstStyle/>
        <a:p>
          <a:pPr marL="114300" lvl="1" indent="-114300" algn="l" defTabSz="577850" rtl="0" eaLnBrk="1" latinLnBrk="0" hangingPunct="1">
            <a:lnSpc>
              <a:spcPct val="90000"/>
            </a:lnSpc>
            <a:spcBef>
              <a:spcPct val="0"/>
            </a:spcBef>
            <a:spcAft>
              <a:spcPct val="15000"/>
            </a:spcAft>
            <a:buChar char="•"/>
          </a:pPr>
          <a:r>
            <a:rPr lang="en-US" sz="1300" kern="1200" dirty="0"/>
            <a:t>Interest income varies with cash and investments, whereas interest expense varies with debt</a:t>
          </a:r>
        </a:p>
        <a:p>
          <a:pPr marL="114300" lvl="1" indent="-114300" algn="l" defTabSz="577850" rtl="0" eaLnBrk="1" latinLnBrk="0" hangingPunct="1">
            <a:lnSpc>
              <a:spcPct val="90000"/>
            </a:lnSpc>
            <a:spcBef>
              <a:spcPct val="0"/>
            </a:spcBef>
            <a:spcAft>
              <a:spcPct val="15000"/>
            </a:spcAft>
            <a:buChar char="•"/>
          </a:pPr>
          <a:r>
            <a:rPr lang="en-US" sz="1300" kern="1200" dirty="0"/>
            <a:t>Taxes are affected by the jurisdiction and the type of business</a:t>
          </a:r>
        </a:p>
      </dsp:txBody>
      <dsp:txXfrm>
        <a:off x="0" y="3303757"/>
        <a:ext cx="8375904" cy="757575"/>
      </dsp:txXfrm>
    </dsp:sp>
    <dsp:sp modelId="{A4D65317-83EB-4092-9AEC-B6F64F64AF79}">
      <dsp:nvSpPr>
        <dsp:cNvPr id="0" name=""/>
        <dsp:cNvSpPr/>
      </dsp:nvSpPr>
      <dsp:spPr>
        <a:xfrm>
          <a:off x="418795" y="3111877"/>
          <a:ext cx="5863132" cy="38376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612" tIns="0" rIns="221612" bIns="0" numCol="1" spcCol="1270" anchor="ctr" anchorCtr="0">
          <a:noAutofit/>
        </a:bodyPr>
        <a:lstStyle/>
        <a:p>
          <a:pPr marL="0" lvl="0" indent="0" algn="l" defTabSz="577850" rtl="0" eaLnBrk="1" latinLnBrk="0" hangingPunct="1">
            <a:lnSpc>
              <a:spcPct val="90000"/>
            </a:lnSpc>
            <a:spcBef>
              <a:spcPct val="0"/>
            </a:spcBef>
            <a:spcAft>
              <a:spcPct val="35000"/>
            </a:spcAft>
            <a:buNone/>
          </a:pPr>
          <a:r>
            <a:rPr lang="en-US" sz="1300" kern="1200" dirty="0"/>
            <a:t>Nonoperating costs: depends on the type of cost</a:t>
          </a:r>
        </a:p>
      </dsp:txBody>
      <dsp:txXfrm>
        <a:off x="437529" y="3130611"/>
        <a:ext cx="5825664" cy="346292"/>
      </dsp:txXfrm>
    </dsp:sp>
  </dsp:spTree>
</dsp:drawing>
</file>

<file path=ppt/diagrams/drawing5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9949F5-6A6E-4329-984F-8B25ED489013}">
      <dsp:nvSpPr>
        <dsp:cNvPr id="0" name=""/>
        <dsp:cNvSpPr/>
      </dsp:nvSpPr>
      <dsp:spPr>
        <a:xfrm>
          <a:off x="5794871" y="1830381"/>
          <a:ext cx="133445" cy="133417"/>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38DCA4DD-84E9-4F1C-A08A-9F3BBA797E62}">
      <dsp:nvSpPr>
        <dsp:cNvPr id="0" name=""/>
        <dsp:cNvSpPr/>
      </dsp:nvSpPr>
      <dsp:spPr>
        <a:xfrm>
          <a:off x="5550299" y="1830381"/>
          <a:ext cx="133445" cy="133417"/>
        </a:xfrm>
        <a:prstGeom prst="ellipse">
          <a:avLst/>
        </a:prstGeom>
        <a:gradFill rotWithShape="0">
          <a:gsLst>
            <a:gs pos="0">
              <a:schemeClr val="accent3">
                <a:hueOff val="54212"/>
                <a:satOff val="2000"/>
                <a:lumOff val="-294"/>
                <a:alphaOff val="0"/>
                <a:satMod val="103000"/>
                <a:lumMod val="102000"/>
                <a:tint val="94000"/>
              </a:schemeClr>
            </a:gs>
            <a:gs pos="50000">
              <a:schemeClr val="accent3">
                <a:hueOff val="54212"/>
                <a:satOff val="2000"/>
                <a:lumOff val="-294"/>
                <a:alphaOff val="0"/>
                <a:satMod val="110000"/>
                <a:lumMod val="100000"/>
                <a:shade val="100000"/>
              </a:schemeClr>
            </a:gs>
            <a:gs pos="100000">
              <a:schemeClr val="accent3">
                <a:hueOff val="54212"/>
                <a:satOff val="2000"/>
                <a:lumOff val="-294"/>
                <a:alphaOff val="0"/>
                <a:lumMod val="99000"/>
                <a:satMod val="120000"/>
                <a:shade val="78000"/>
              </a:schemeClr>
            </a:gs>
          </a:gsLst>
          <a:lin ang="5400000" scaled="0"/>
        </a:gradFill>
        <a:ln w="6350" cap="flat" cmpd="sng" algn="ctr">
          <a:solidFill>
            <a:schemeClr val="accent3">
              <a:hueOff val="54212"/>
              <a:satOff val="2000"/>
              <a:lumOff val="-294"/>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B1EBE419-FCD8-4260-BC27-DFC40C1709DA}">
      <dsp:nvSpPr>
        <dsp:cNvPr id="0" name=""/>
        <dsp:cNvSpPr/>
      </dsp:nvSpPr>
      <dsp:spPr>
        <a:xfrm>
          <a:off x="5305727" y="1830381"/>
          <a:ext cx="133445" cy="133417"/>
        </a:xfrm>
        <a:prstGeom prst="ellipse">
          <a:avLst/>
        </a:prstGeom>
        <a:gradFill rotWithShape="0">
          <a:gsLst>
            <a:gs pos="0">
              <a:schemeClr val="accent3">
                <a:hueOff val="108424"/>
                <a:satOff val="4000"/>
                <a:lumOff val="-588"/>
                <a:alphaOff val="0"/>
                <a:satMod val="103000"/>
                <a:lumMod val="102000"/>
                <a:tint val="94000"/>
              </a:schemeClr>
            </a:gs>
            <a:gs pos="50000">
              <a:schemeClr val="accent3">
                <a:hueOff val="108424"/>
                <a:satOff val="4000"/>
                <a:lumOff val="-588"/>
                <a:alphaOff val="0"/>
                <a:satMod val="110000"/>
                <a:lumMod val="100000"/>
                <a:shade val="100000"/>
              </a:schemeClr>
            </a:gs>
            <a:gs pos="100000">
              <a:schemeClr val="accent3">
                <a:hueOff val="108424"/>
                <a:satOff val="4000"/>
                <a:lumOff val="-588"/>
                <a:alphaOff val="0"/>
                <a:lumMod val="99000"/>
                <a:satMod val="120000"/>
                <a:shade val="78000"/>
              </a:schemeClr>
            </a:gs>
          </a:gsLst>
          <a:lin ang="5400000" scaled="0"/>
        </a:gradFill>
        <a:ln w="6350" cap="flat" cmpd="sng" algn="ctr">
          <a:solidFill>
            <a:schemeClr val="accent3">
              <a:hueOff val="108424"/>
              <a:satOff val="4000"/>
              <a:lumOff val="-588"/>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87935778-F421-40F4-A91C-B10D39E5E76C}">
      <dsp:nvSpPr>
        <dsp:cNvPr id="0" name=""/>
        <dsp:cNvSpPr/>
      </dsp:nvSpPr>
      <dsp:spPr>
        <a:xfrm>
          <a:off x="5061620" y="1830381"/>
          <a:ext cx="133445" cy="133417"/>
        </a:xfrm>
        <a:prstGeom prst="ellipse">
          <a:avLst/>
        </a:prstGeom>
        <a:gradFill rotWithShape="0">
          <a:gsLst>
            <a:gs pos="0">
              <a:schemeClr val="accent3">
                <a:hueOff val="162636"/>
                <a:satOff val="6000"/>
                <a:lumOff val="-882"/>
                <a:alphaOff val="0"/>
                <a:satMod val="103000"/>
                <a:lumMod val="102000"/>
                <a:tint val="94000"/>
              </a:schemeClr>
            </a:gs>
            <a:gs pos="50000">
              <a:schemeClr val="accent3">
                <a:hueOff val="162636"/>
                <a:satOff val="6000"/>
                <a:lumOff val="-882"/>
                <a:alphaOff val="0"/>
                <a:satMod val="110000"/>
                <a:lumMod val="100000"/>
                <a:shade val="100000"/>
              </a:schemeClr>
            </a:gs>
            <a:gs pos="100000">
              <a:schemeClr val="accent3">
                <a:hueOff val="162636"/>
                <a:satOff val="6000"/>
                <a:lumOff val="-882"/>
                <a:alphaOff val="0"/>
                <a:lumMod val="99000"/>
                <a:satMod val="120000"/>
                <a:shade val="78000"/>
              </a:schemeClr>
            </a:gs>
          </a:gsLst>
          <a:lin ang="5400000" scaled="0"/>
        </a:gradFill>
        <a:ln w="6350" cap="flat" cmpd="sng" algn="ctr">
          <a:solidFill>
            <a:schemeClr val="accent3">
              <a:hueOff val="162636"/>
              <a:satOff val="6000"/>
              <a:lumOff val="-882"/>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3BEEDD43-3608-41CB-9B0D-EEDB043594B8}">
      <dsp:nvSpPr>
        <dsp:cNvPr id="0" name=""/>
        <dsp:cNvSpPr/>
      </dsp:nvSpPr>
      <dsp:spPr>
        <a:xfrm>
          <a:off x="4817048" y="1830381"/>
          <a:ext cx="133445" cy="133417"/>
        </a:xfrm>
        <a:prstGeom prst="ellipse">
          <a:avLst/>
        </a:prstGeom>
        <a:gradFill rotWithShape="0">
          <a:gsLst>
            <a:gs pos="0">
              <a:schemeClr val="accent3">
                <a:hueOff val="216848"/>
                <a:satOff val="8000"/>
                <a:lumOff val="-1176"/>
                <a:alphaOff val="0"/>
                <a:satMod val="103000"/>
                <a:lumMod val="102000"/>
                <a:tint val="94000"/>
              </a:schemeClr>
            </a:gs>
            <a:gs pos="50000">
              <a:schemeClr val="accent3">
                <a:hueOff val="216848"/>
                <a:satOff val="8000"/>
                <a:lumOff val="-1176"/>
                <a:alphaOff val="0"/>
                <a:satMod val="110000"/>
                <a:lumMod val="100000"/>
                <a:shade val="100000"/>
              </a:schemeClr>
            </a:gs>
            <a:gs pos="100000">
              <a:schemeClr val="accent3">
                <a:hueOff val="216848"/>
                <a:satOff val="8000"/>
                <a:lumOff val="-1176"/>
                <a:alphaOff val="0"/>
                <a:lumMod val="99000"/>
                <a:satMod val="120000"/>
                <a:shade val="78000"/>
              </a:schemeClr>
            </a:gs>
          </a:gsLst>
          <a:lin ang="5400000" scaled="0"/>
        </a:gradFill>
        <a:ln w="6350" cap="flat" cmpd="sng" algn="ctr">
          <a:solidFill>
            <a:schemeClr val="accent3">
              <a:hueOff val="216848"/>
              <a:satOff val="8000"/>
              <a:lumOff val="-1176"/>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38FE8AB6-4E29-4122-BA24-6C9E0AB529AA}">
      <dsp:nvSpPr>
        <dsp:cNvPr id="0" name=""/>
        <dsp:cNvSpPr/>
      </dsp:nvSpPr>
      <dsp:spPr>
        <a:xfrm>
          <a:off x="4439031" y="1763497"/>
          <a:ext cx="266890" cy="267185"/>
        </a:xfrm>
        <a:prstGeom prst="ellipse">
          <a:avLst/>
        </a:prstGeom>
        <a:gradFill rotWithShape="0">
          <a:gsLst>
            <a:gs pos="0">
              <a:schemeClr val="accent3">
                <a:hueOff val="271060"/>
                <a:satOff val="10000"/>
                <a:lumOff val="-1471"/>
                <a:alphaOff val="0"/>
                <a:satMod val="103000"/>
                <a:lumMod val="102000"/>
                <a:tint val="94000"/>
              </a:schemeClr>
            </a:gs>
            <a:gs pos="50000">
              <a:schemeClr val="accent3">
                <a:hueOff val="271060"/>
                <a:satOff val="10000"/>
                <a:lumOff val="-1471"/>
                <a:alphaOff val="0"/>
                <a:satMod val="110000"/>
                <a:lumMod val="100000"/>
                <a:shade val="100000"/>
              </a:schemeClr>
            </a:gs>
            <a:gs pos="100000">
              <a:schemeClr val="accent3">
                <a:hueOff val="271060"/>
                <a:satOff val="10000"/>
                <a:lumOff val="-1471"/>
                <a:alphaOff val="0"/>
                <a:lumMod val="99000"/>
                <a:satMod val="120000"/>
                <a:shade val="78000"/>
              </a:schemeClr>
            </a:gs>
          </a:gsLst>
          <a:lin ang="5400000" scaled="0"/>
        </a:gradFill>
        <a:ln w="6350" cap="flat" cmpd="sng" algn="ctr">
          <a:solidFill>
            <a:schemeClr val="accent3">
              <a:hueOff val="271060"/>
              <a:satOff val="10000"/>
              <a:lumOff val="-1471"/>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36088A8D-C8BF-4B89-9206-C0C6D087247F}">
      <dsp:nvSpPr>
        <dsp:cNvPr id="0" name=""/>
        <dsp:cNvSpPr/>
      </dsp:nvSpPr>
      <dsp:spPr>
        <a:xfrm>
          <a:off x="5577267" y="1554441"/>
          <a:ext cx="133445" cy="133417"/>
        </a:xfrm>
        <a:prstGeom prst="ellipse">
          <a:avLst/>
        </a:prstGeom>
        <a:gradFill rotWithShape="0">
          <a:gsLst>
            <a:gs pos="0">
              <a:schemeClr val="accent3">
                <a:hueOff val="325272"/>
                <a:satOff val="12000"/>
                <a:lumOff val="-1765"/>
                <a:alphaOff val="0"/>
                <a:satMod val="103000"/>
                <a:lumMod val="102000"/>
                <a:tint val="94000"/>
              </a:schemeClr>
            </a:gs>
            <a:gs pos="50000">
              <a:schemeClr val="accent3">
                <a:hueOff val="325272"/>
                <a:satOff val="12000"/>
                <a:lumOff val="-1765"/>
                <a:alphaOff val="0"/>
                <a:satMod val="110000"/>
                <a:lumMod val="100000"/>
                <a:shade val="100000"/>
              </a:schemeClr>
            </a:gs>
            <a:gs pos="100000">
              <a:schemeClr val="accent3">
                <a:hueOff val="325272"/>
                <a:satOff val="12000"/>
                <a:lumOff val="-1765"/>
                <a:alphaOff val="0"/>
                <a:lumMod val="99000"/>
                <a:satMod val="120000"/>
                <a:shade val="78000"/>
              </a:schemeClr>
            </a:gs>
          </a:gsLst>
          <a:lin ang="5400000" scaled="0"/>
        </a:gradFill>
        <a:ln w="6350" cap="flat" cmpd="sng" algn="ctr">
          <a:solidFill>
            <a:schemeClr val="accent3">
              <a:hueOff val="325272"/>
              <a:satOff val="12000"/>
              <a:lumOff val="-1765"/>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B917C2FB-E936-466E-9054-B980BDB43109}">
      <dsp:nvSpPr>
        <dsp:cNvPr id="0" name=""/>
        <dsp:cNvSpPr/>
      </dsp:nvSpPr>
      <dsp:spPr>
        <a:xfrm>
          <a:off x="5577267" y="2108072"/>
          <a:ext cx="133445" cy="133417"/>
        </a:xfrm>
        <a:prstGeom prst="ellipse">
          <a:avLst/>
        </a:prstGeom>
        <a:gradFill rotWithShape="0">
          <a:gsLst>
            <a:gs pos="0">
              <a:schemeClr val="accent3">
                <a:hueOff val="379484"/>
                <a:satOff val="14000"/>
                <a:lumOff val="-2059"/>
                <a:alphaOff val="0"/>
                <a:satMod val="103000"/>
                <a:lumMod val="102000"/>
                <a:tint val="94000"/>
              </a:schemeClr>
            </a:gs>
            <a:gs pos="50000">
              <a:schemeClr val="accent3">
                <a:hueOff val="379484"/>
                <a:satOff val="14000"/>
                <a:lumOff val="-2059"/>
                <a:alphaOff val="0"/>
                <a:satMod val="110000"/>
                <a:lumMod val="100000"/>
                <a:shade val="100000"/>
              </a:schemeClr>
            </a:gs>
            <a:gs pos="100000">
              <a:schemeClr val="accent3">
                <a:hueOff val="379484"/>
                <a:satOff val="14000"/>
                <a:lumOff val="-2059"/>
                <a:alphaOff val="0"/>
                <a:lumMod val="99000"/>
                <a:satMod val="120000"/>
                <a:shade val="78000"/>
              </a:schemeClr>
            </a:gs>
          </a:gsLst>
          <a:lin ang="5400000" scaled="0"/>
        </a:gradFill>
        <a:ln w="6350" cap="flat" cmpd="sng" algn="ctr">
          <a:solidFill>
            <a:schemeClr val="accent3">
              <a:hueOff val="379484"/>
              <a:satOff val="14000"/>
              <a:lumOff val="-2059"/>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E82FAF00-0EE2-4963-8D9C-30AC0E242487}">
      <dsp:nvSpPr>
        <dsp:cNvPr id="0" name=""/>
        <dsp:cNvSpPr/>
      </dsp:nvSpPr>
      <dsp:spPr>
        <a:xfrm>
          <a:off x="5696298" y="1674552"/>
          <a:ext cx="133445" cy="133417"/>
        </a:xfrm>
        <a:prstGeom prst="ellipse">
          <a:avLst/>
        </a:prstGeom>
        <a:gradFill rotWithShape="0">
          <a:gsLst>
            <a:gs pos="0">
              <a:schemeClr val="accent3">
                <a:hueOff val="433696"/>
                <a:satOff val="16000"/>
                <a:lumOff val="-2353"/>
                <a:alphaOff val="0"/>
                <a:satMod val="103000"/>
                <a:lumMod val="102000"/>
                <a:tint val="94000"/>
              </a:schemeClr>
            </a:gs>
            <a:gs pos="50000">
              <a:schemeClr val="accent3">
                <a:hueOff val="433696"/>
                <a:satOff val="16000"/>
                <a:lumOff val="-2353"/>
                <a:alphaOff val="0"/>
                <a:satMod val="110000"/>
                <a:lumMod val="100000"/>
                <a:shade val="100000"/>
              </a:schemeClr>
            </a:gs>
            <a:gs pos="100000">
              <a:schemeClr val="accent3">
                <a:hueOff val="433696"/>
                <a:satOff val="16000"/>
                <a:lumOff val="-2353"/>
                <a:alphaOff val="0"/>
                <a:lumMod val="99000"/>
                <a:satMod val="120000"/>
                <a:shade val="78000"/>
              </a:schemeClr>
            </a:gs>
          </a:gsLst>
          <a:lin ang="5400000" scaled="0"/>
        </a:gradFill>
        <a:ln w="6350" cap="flat" cmpd="sng" algn="ctr">
          <a:solidFill>
            <a:schemeClr val="accent3">
              <a:hueOff val="433696"/>
              <a:satOff val="16000"/>
              <a:lumOff val="-2353"/>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8721DE95-9604-41B1-841B-7647CA2CA171}">
      <dsp:nvSpPr>
        <dsp:cNvPr id="0" name=""/>
        <dsp:cNvSpPr/>
      </dsp:nvSpPr>
      <dsp:spPr>
        <a:xfrm>
          <a:off x="5704203" y="1989012"/>
          <a:ext cx="133445" cy="133417"/>
        </a:xfrm>
        <a:prstGeom prst="ellipse">
          <a:avLst/>
        </a:prstGeom>
        <a:gradFill rotWithShape="0">
          <a:gsLst>
            <a:gs pos="0">
              <a:schemeClr val="accent3">
                <a:hueOff val="487908"/>
                <a:satOff val="18000"/>
                <a:lumOff val="-2647"/>
                <a:alphaOff val="0"/>
                <a:satMod val="103000"/>
                <a:lumMod val="102000"/>
                <a:tint val="94000"/>
              </a:schemeClr>
            </a:gs>
            <a:gs pos="50000">
              <a:schemeClr val="accent3">
                <a:hueOff val="487908"/>
                <a:satOff val="18000"/>
                <a:lumOff val="-2647"/>
                <a:alphaOff val="0"/>
                <a:satMod val="110000"/>
                <a:lumMod val="100000"/>
                <a:shade val="100000"/>
              </a:schemeClr>
            </a:gs>
            <a:gs pos="100000">
              <a:schemeClr val="accent3">
                <a:hueOff val="487908"/>
                <a:satOff val="18000"/>
                <a:lumOff val="-2647"/>
                <a:alphaOff val="0"/>
                <a:lumMod val="99000"/>
                <a:satMod val="120000"/>
                <a:shade val="78000"/>
              </a:schemeClr>
            </a:gs>
          </a:gsLst>
          <a:lin ang="5400000" scaled="0"/>
        </a:gradFill>
        <a:ln w="6350" cap="flat" cmpd="sng" algn="ctr">
          <a:solidFill>
            <a:schemeClr val="accent3">
              <a:hueOff val="487908"/>
              <a:satOff val="18000"/>
              <a:lumOff val="-2647"/>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F186D38E-EEC3-4E70-AA86-F95161F2AEDD}">
      <dsp:nvSpPr>
        <dsp:cNvPr id="0" name=""/>
        <dsp:cNvSpPr/>
      </dsp:nvSpPr>
      <dsp:spPr>
        <a:xfrm>
          <a:off x="2977179" y="1221423"/>
          <a:ext cx="1351190" cy="1351334"/>
        </a:xfrm>
        <a:prstGeom prst="ellipse">
          <a:avLst/>
        </a:prstGeom>
        <a:gradFill rotWithShape="0">
          <a:gsLst>
            <a:gs pos="0">
              <a:schemeClr val="accent3">
                <a:hueOff val="542120"/>
                <a:satOff val="20000"/>
                <a:lumOff val="-2941"/>
                <a:alphaOff val="0"/>
                <a:satMod val="103000"/>
                <a:lumMod val="102000"/>
                <a:tint val="94000"/>
              </a:schemeClr>
            </a:gs>
            <a:gs pos="50000">
              <a:schemeClr val="accent3">
                <a:hueOff val="542120"/>
                <a:satOff val="20000"/>
                <a:lumOff val="-2941"/>
                <a:alphaOff val="0"/>
                <a:satMod val="110000"/>
                <a:lumMod val="100000"/>
                <a:shade val="100000"/>
              </a:schemeClr>
            </a:gs>
            <a:gs pos="100000">
              <a:schemeClr val="accent3">
                <a:hueOff val="542120"/>
                <a:satOff val="20000"/>
                <a:lumOff val="-2941"/>
                <a:alphaOff val="0"/>
                <a:lumMod val="99000"/>
                <a:satMod val="120000"/>
                <a:shade val="78000"/>
              </a:schemeClr>
            </a:gs>
          </a:gsLst>
          <a:lin ang="5400000" scaled="0"/>
        </a:gradFill>
        <a:ln w="6350" cap="flat" cmpd="sng" algn="ctr">
          <a:solidFill>
            <a:schemeClr val="accent3">
              <a:hueOff val="542120"/>
              <a:satOff val="20000"/>
              <a:lumOff val="-2941"/>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Competitive strength</a:t>
          </a:r>
        </a:p>
      </dsp:txBody>
      <dsp:txXfrm>
        <a:off x="3175056" y="1419321"/>
        <a:ext cx="955436" cy="955538"/>
      </dsp:txXfrm>
    </dsp:sp>
    <dsp:sp modelId="{BE6FA52E-B371-4CD4-9902-DB29530DD754}">
      <dsp:nvSpPr>
        <dsp:cNvPr id="0" name=""/>
        <dsp:cNvSpPr/>
      </dsp:nvSpPr>
      <dsp:spPr>
        <a:xfrm>
          <a:off x="3519329" y="851635"/>
          <a:ext cx="266890" cy="267185"/>
        </a:xfrm>
        <a:prstGeom prst="ellipse">
          <a:avLst/>
        </a:prstGeom>
        <a:gradFill rotWithShape="0">
          <a:gsLst>
            <a:gs pos="0">
              <a:schemeClr val="accent3">
                <a:hueOff val="596332"/>
                <a:satOff val="22000"/>
                <a:lumOff val="-3235"/>
                <a:alphaOff val="0"/>
                <a:satMod val="103000"/>
                <a:lumMod val="102000"/>
                <a:tint val="94000"/>
              </a:schemeClr>
            </a:gs>
            <a:gs pos="50000">
              <a:schemeClr val="accent3">
                <a:hueOff val="596332"/>
                <a:satOff val="22000"/>
                <a:lumOff val="-3235"/>
                <a:alphaOff val="0"/>
                <a:satMod val="110000"/>
                <a:lumMod val="100000"/>
                <a:shade val="100000"/>
              </a:schemeClr>
            </a:gs>
            <a:gs pos="100000">
              <a:schemeClr val="accent3">
                <a:hueOff val="596332"/>
                <a:satOff val="22000"/>
                <a:lumOff val="-3235"/>
                <a:alphaOff val="0"/>
                <a:lumMod val="99000"/>
                <a:satMod val="120000"/>
                <a:shade val="78000"/>
              </a:schemeClr>
            </a:gs>
          </a:gsLst>
          <a:lin ang="5400000" scaled="0"/>
        </a:gradFill>
        <a:ln w="6350" cap="flat" cmpd="sng" algn="ctr">
          <a:solidFill>
            <a:schemeClr val="accent3">
              <a:hueOff val="596332"/>
              <a:satOff val="22000"/>
              <a:lumOff val="-3235"/>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FD181A19-CAA0-4014-BF1B-7751D28DFAA0}">
      <dsp:nvSpPr>
        <dsp:cNvPr id="0" name=""/>
        <dsp:cNvSpPr/>
      </dsp:nvSpPr>
      <dsp:spPr>
        <a:xfrm>
          <a:off x="3351476" y="693005"/>
          <a:ext cx="133445" cy="133417"/>
        </a:xfrm>
        <a:prstGeom prst="ellipse">
          <a:avLst/>
        </a:prstGeom>
        <a:gradFill rotWithShape="0">
          <a:gsLst>
            <a:gs pos="0">
              <a:schemeClr val="accent3">
                <a:hueOff val="650544"/>
                <a:satOff val="24000"/>
                <a:lumOff val="-3529"/>
                <a:alphaOff val="0"/>
                <a:satMod val="103000"/>
                <a:lumMod val="102000"/>
                <a:tint val="94000"/>
              </a:schemeClr>
            </a:gs>
            <a:gs pos="50000">
              <a:schemeClr val="accent3">
                <a:hueOff val="650544"/>
                <a:satOff val="24000"/>
                <a:lumOff val="-3529"/>
                <a:alphaOff val="0"/>
                <a:satMod val="110000"/>
                <a:lumMod val="100000"/>
                <a:shade val="100000"/>
              </a:schemeClr>
            </a:gs>
            <a:gs pos="100000">
              <a:schemeClr val="accent3">
                <a:hueOff val="650544"/>
                <a:satOff val="24000"/>
                <a:lumOff val="-3529"/>
                <a:alphaOff val="0"/>
                <a:lumMod val="99000"/>
                <a:satMod val="120000"/>
                <a:shade val="78000"/>
              </a:schemeClr>
            </a:gs>
          </a:gsLst>
          <a:lin ang="5400000" scaled="0"/>
        </a:gradFill>
        <a:ln w="6350" cap="flat" cmpd="sng" algn="ctr">
          <a:solidFill>
            <a:schemeClr val="accent3">
              <a:hueOff val="650544"/>
              <a:satOff val="24000"/>
              <a:lumOff val="-3529"/>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82DF38A1-EB64-4022-BC1F-7673A2AE07AA}">
      <dsp:nvSpPr>
        <dsp:cNvPr id="0" name=""/>
        <dsp:cNvSpPr/>
      </dsp:nvSpPr>
      <dsp:spPr>
        <a:xfrm>
          <a:off x="3163630" y="497255"/>
          <a:ext cx="133445" cy="133417"/>
        </a:xfrm>
        <a:prstGeom prst="ellipse">
          <a:avLst/>
        </a:prstGeom>
        <a:gradFill rotWithShape="0">
          <a:gsLst>
            <a:gs pos="0">
              <a:schemeClr val="accent3">
                <a:hueOff val="704756"/>
                <a:satOff val="26000"/>
                <a:lumOff val="-3824"/>
                <a:alphaOff val="0"/>
                <a:satMod val="103000"/>
                <a:lumMod val="102000"/>
                <a:tint val="94000"/>
              </a:schemeClr>
            </a:gs>
            <a:gs pos="50000">
              <a:schemeClr val="accent3">
                <a:hueOff val="704756"/>
                <a:satOff val="26000"/>
                <a:lumOff val="-3824"/>
                <a:alphaOff val="0"/>
                <a:satMod val="110000"/>
                <a:lumMod val="100000"/>
                <a:shade val="100000"/>
              </a:schemeClr>
            </a:gs>
            <a:gs pos="100000">
              <a:schemeClr val="accent3">
                <a:hueOff val="704756"/>
                <a:satOff val="26000"/>
                <a:lumOff val="-3824"/>
                <a:alphaOff val="0"/>
                <a:lumMod val="99000"/>
                <a:satMod val="120000"/>
                <a:shade val="78000"/>
              </a:schemeClr>
            </a:gs>
          </a:gsLst>
          <a:lin ang="5400000" scaled="0"/>
        </a:gradFill>
        <a:ln w="6350" cap="flat" cmpd="sng" algn="ctr">
          <a:solidFill>
            <a:schemeClr val="accent3">
              <a:hueOff val="704756"/>
              <a:satOff val="26000"/>
              <a:lumOff val="-3824"/>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47E1642F-5D38-4F53-A0D1-ECC113EAD9AD}">
      <dsp:nvSpPr>
        <dsp:cNvPr id="0" name=""/>
        <dsp:cNvSpPr/>
      </dsp:nvSpPr>
      <dsp:spPr>
        <a:xfrm>
          <a:off x="2977179" y="330921"/>
          <a:ext cx="133445" cy="133417"/>
        </a:xfrm>
        <a:prstGeom prst="ellipse">
          <a:avLst/>
        </a:prstGeom>
        <a:gradFill rotWithShape="0">
          <a:gsLst>
            <a:gs pos="0">
              <a:schemeClr val="accent3">
                <a:hueOff val="758968"/>
                <a:satOff val="28000"/>
                <a:lumOff val="-4118"/>
                <a:alphaOff val="0"/>
                <a:satMod val="103000"/>
                <a:lumMod val="102000"/>
                <a:tint val="94000"/>
              </a:schemeClr>
            </a:gs>
            <a:gs pos="50000">
              <a:schemeClr val="accent3">
                <a:hueOff val="758968"/>
                <a:satOff val="28000"/>
                <a:lumOff val="-4118"/>
                <a:alphaOff val="0"/>
                <a:satMod val="110000"/>
                <a:lumMod val="100000"/>
                <a:shade val="100000"/>
              </a:schemeClr>
            </a:gs>
            <a:gs pos="100000">
              <a:schemeClr val="accent3">
                <a:hueOff val="758968"/>
                <a:satOff val="28000"/>
                <a:lumOff val="-4118"/>
                <a:alphaOff val="0"/>
                <a:lumMod val="99000"/>
                <a:satMod val="120000"/>
                <a:shade val="78000"/>
              </a:schemeClr>
            </a:gs>
          </a:gsLst>
          <a:lin ang="5400000" scaled="0"/>
        </a:gradFill>
        <a:ln w="6350" cap="flat" cmpd="sng" algn="ctr">
          <a:solidFill>
            <a:schemeClr val="accent3">
              <a:hueOff val="758968"/>
              <a:satOff val="28000"/>
              <a:lumOff val="-4118"/>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AD162D62-D783-4B25-9483-6B78F0E7892B}">
      <dsp:nvSpPr>
        <dsp:cNvPr id="0" name=""/>
        <dsp:cNvSpPr/>
      </dsp:nvSpPr>
      <dsp:spPr>
        <a:xfrm>
          <a:off x="2692155" y="330921"/>
          <a:ext cx="133445" cy="133417"/>
        </a:xfrm>
        <a:prstGeom prst="ellipse">
          <a:avLst/>
        </a:prstGeom>
        <a:gradFill rotWithShape="0">
          <a:gsLst>
            <a:gs pos="0">
              <a:schemeClr val="accent3">
                <a:hueOff val="813180"/>
                <a:satOff val="30000"/>
                <a:lumOff val="-4412"/>
                <a:alphaOff val="0"/>
                <a:satMod val="103000"/>
                <a:lumMod val="102000"/>
                <a:tint val="94000"/>
              </a:schemeClr>
            </a:gs>
            <a:gs pos="50000">
              <a:schemeClr val="accent3">
                <a:hueOff val="813180"/>
                <a:satOff val="30000"/>
                <a:lumOff val="-4412"/>
                <a:alphaOff val="0"/>
                <a:satMod val="110000"/>
                <a:lumMod val="100000"/>
                <a:shade val="100000"/>
              </a:schemeClr>
            </a:gs>
            <a:gs pos="100000">
              <a:schemeClr val="accent3">
                <a:hueOff val="813180"/>
                <a:satOff val="30000"/>
                <a:lumOff val="-4412"/>
                <a:alphaOff val="0"/>
                <a:lumMod val="99000"/>
                <a:satMod val="120000"/>
                <a:shade val="78000"/>
              </a:schemeClr>
            </a:gs>
          </a:gsLst>
          <a:lin ang="5400000" scaled="0"/>
        </a:gradFill>
        <a:ln w="6350" cap="flat" cmpd="sng" algn="ctr">
          <a:solidFill>
            <a:schemeClr val="accent3">
              <a:hueOff val="813180"/>
              <a:satOff val="30000"/>
              <a:lumOff val="-4412"/>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62268CF4-C12F-406B-AD4D-EBAA63D12910}">
      <dsp:nvSpPr>
        <dsp:cNvPr id="0" name=""/>
        <dsp:cNvSpPr/>
      </dsp:nvSpPr>
      <dsp:spPr>
        <a:xfrm>
          <a:off x="2406666" y="330921"/>
          <a:ext cx="133445" cy="133417"/>
        </a:xfrm>
        <a:prstGeom prst="ellipse">
          <a:avLst/>
        </a:prstGeom>
        <a:gradFill rotWithShape="0">
          <a:gsLst>
            <a:gs pos="0">
              <a:schemeClr val="accent3">
                <a:hueOff val="867392"/>
                <a:satOff val="32000"/>
                <a:lumOff val="-4706"/>
                <a:alphaOff val="0"/>
                <a:satMod val="103000"/>
                <a:lumMod val="102000"/>
                <a:tint val="94000"/>
              </a:schemeClr>
            </a:gs>
            <a:gs pos="50000">
              <a:schemeClr val="accent3">
                <a:hueOff val="867392"/>
                <a:satOff val="32000"/>
                <a:lumOff val="-4706"/>
                <a:alphaOff val="0"/>
                <a:satMod val="110000"/>
                <a:lumMod val="100000"/>
                <a:shade val="100000"/>
              </a:schemeClr>
            </a:gs>
            <a:gs pos="100000">
              <a:schemeClr val="accent3">
                <a:hueOff val="867392"/>
                <a:satOff val="32000"/>
                <a:lumOff val="-4706"/>
                <a:alphaOff val="0"/>
                <a:lumMod val="99000"/>
                <a:satMod val="120000"/>
                <a:shade val="78000"/>
              </a:schemeClr>
            </a:gs>
          </a:gsLst>
          <a:lin ang="5400000" scaled="0"/>
        </a:gradFill>
        <a:ln w="6350" cap="flat" cmpd="sng" algn="ctr">
          <a:solidFill>
            <a:schemeClr val="accent3">
              <a:hueOff val="867392"/>
              <a:satOff val="32000"/>
              <a:lumOff val="-4706"/>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F800A8BE-1443-4431-BBE5-05593BA76D69}">
      <dsp:nvSpPr>
        <dsp:cNvPr id="0" name=""/>
        <dsp:cNvSpPr/>
      </dsp:nvSpPr>
      <dsp:spPr>
        <a:xfrm>
          <a:off x="2121642" y="330921"/>
          <a:ext cx="133445" cy="133417"/>
        </a:xfrm>
        <a:prstGeom prst="ellipse">
          <a:avLst/>
        </a:prstGeom>
        <a:gradFill rotWithShape="0">
          <a:gsLst>
            <a:gs pos="0">
              <a:schemeClr val="accent3">
                <a:hueOff val="921604"/>
                <a:satOff val="34000"/>
                <a:lumOff val="-5000"/>
                <a:alphaOff val="0"/>
                <a:satMod val="103000"/>
                <a:lumMod val="102000"/>
                <a:tint val="94000"/>
              </a:schemeClr>
            </a:gs>
            <a:gs pos="50000">
              <a:schemeClr val="accent3">
                <a:hueOff val="921604"/>
                <a:satOff val="34000"/>
                <a:lumOff val="-5000"/>
                <a:alphaOff val="0"/>
                <a:satMod val="110000"/>
                <a:lumMod val="100000"/>
                <a:shade val="100000"/>
              </a:schemeClr>
            </a:gs>
            <a:gs pos="100000">
              <a:schemeClr val="accent3">
                <a:hueOff val="921604"/>
                <a:satOff val="34000"/>
                <a:lumOff val="-5000"/>
                <a:alphaOff val="0"/>
                <a:lumMod val="99000"/>
                <a:satMod val="120000"/>
                <a:shade val="78000"/>
              </a:schemeClr>
            </a:gs>
          </a:gsLst>
          <a:lin ang="5400000" scaled="0"/>
        </a:gradFill>
        <a:ln w="6350" cap="flat" cmpd="sng" algn="ctr">
          <a:solidFill>
            <a:schemeClr val="accent3">
              <a:hueOff val="921604"/>
              <a:satOff val="34000"/>
              <a:lumOff val="-500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F52543DE-4461-488D-8371-0819B7C7C324}">
      <dsp:nvSpPr>
        <dsp:cNvPr id="0" name=""/>
        <dsp:cNvSpPr/>
      </dsp:nvSpPr>
      <dsp:spPr>
        <a:xfrm>
          <a:off x="1836618" y="330921"/>
          <a:ext cx="133445" cy="133417"/>
        </a:xfrm>
        <a:prstGeom prst="ellipse">
          <a:avLst/>
        </a:prstGeom>
        <a:gradFill rotWithShape="0">
          <a:gsLst>
            <a:gs pos="0">
              <a:schemeClr val="accent3">
                <a:hueOff val="975816"/>
                <a:satOff val="36000"/>
                <a:lumOff val="-5294"/>
                <a:alphaOff val="0"/>
                <a:satMod val="103000"/>
                <a:lumMod val="102000"/>
                <a:tint val="94000"/>
              </a:schemeClr>
            </a:gs>
            <a:gs pos="50000">
              <a:schemeClr val="accent3">
                <a:hueOff val="975816"/>
                <a:satOff val="36000"/>
                <a:lumOff val="-5294"/>
                <a:alphaOff val="0"/>
                <a:satMod val="110000"/>
                <a:lumMod val="100000"/>
                <a:shade val="100000"/>
              </a:schemeClr>
            </a:gs>
            <a:gs pos="100000">
              <a:schemeClr val="accent3">
                <a:hueOff val="975816"/>
                <a:satOff val="36000"/>
                <a:lumOff val="-5294"/>
                <a:alphaOff val="0"/>
                <a:lumMod val="99000"/>
                <a:satMod val="120000"/>
                <a:shade val="78000"/>
              </a:schemeClr>
            </a:gs>
          </a:gsLst>
          <a:lin ang="5400000" scaled="0"/>
        </a:gradFill>
        <a:ln w="6350" cap="flat" cmpd="sng" algn="ctr">
          <a:solidFill>
            <a:schemeClr val="accent3">
              <a:hueOff val="975816"/>
              <a:satOff val="36000"/>
              <a:lumOff val="-5294"/>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9A4381B4-029E-4223-8FAD-7C9C708BF573}">
      <dsp:nvSpPr>
        <dsp:cNvPr id="0" name=""/>
        <dsp:cNvSpPr/>
      </dsp:nvSpPr>
      <dsp:spPr>
        <a:xfrm>
          <a:off x="1551594" y="330921"/>
          <a:ext cx="133445" cy="133417"/>
        </a:xfrm>
        <a:prstGeom prst="ellipse">
          <a:avLst/>
        </a:prstGeom>
        <a:gradFill rotWithShape="0">
          <a:gsLst>
            <a:gs pos="0">
              <a:schemeClr val="accent3">
                <a:hueOff val="1030028"/>
                <a:satOff val="38000"/>
                <a:lumOff val="-5588"/>
                <a:alphaOff val="0"/>
                <a:satMod val="103000"/>
                <a:lumMod val="102000"/>
                <a:tint val="94000"/>
              </a:schemeClr>
            </a:gs>
            <a:gs pos="50000">
              <a:schemeClr val="accent3">
                <a:hueOff val="1030028"/>
                <a:satOff val="38000"/>
                <a:lumOff val="-5588"/>
                <a:alphaOff val="0"/>
                <a:satMod val="110000"/>
                <a:lumMod val="100000"/>
                <a:shade val="100000"/>
              </a:schemeClr>
            </a:gs>
            <a:gs pos="100000">
              <a:schemeClr val="accent3">
                <a:hueOff val="1030028"/>
                <a:satOff val="38000"/>
                <a:lumOff val="-5588"/>
                <a:alphaOff val="0"/>
                <a:lumMod val="99000"/>
                <a:satMod val="120000"/>
                <a:shade val="78000"/>
              </a:schemeClr>
            </a:gs>
          </a:gsLst>
          <a:lin ang="5400000" scaled="0"/>
        </a:gradFill>
        <a:ln w="6350" cap="flat" cmpd="sng" algn="ctr">
          <a:solidFill>
            <a:schemeClr val="accent3">
              <a:hueOff val="1030028"/>
              <a:satOff val="38000"/>
              <a:lumOff val="-5588"/>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61D22C82-5D69-4CD9-A55B-8E2317BED11E}">
      <dsp:nvSpPr>
        <dsp:cNvPr id="0" name=""/>
        <dsp:cNvSpPr/>
      </dsp:nvSpPr>
      <dsp:spPr>
        <a:xfrm>
          <a:off x="934792" y="12173"/>
          <a:ext cx="2792170" cy="3016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622300">
            <a:lnSpc>
              <a:spcPct val="90000"/>
            </a:lnSpc>
            <a:spcBef>
              <a:spcPct val="0"/>
            </a:spcBef>
            <a:spcAft>
              <a:spcPct val="35000"/>
            </a:spcAft>
            <a:buNone/>
          </a:pPr>
          <a:r>
            <a:rPr lang="en-US" sz="1400" kern="1200" dirty="0"/>
            <a:t>Threat of substitute products</a:t>
          </a:r>
        </a:p>
      </dsp:txBody>
      <dsp:txXfrm>
        <a:off x="934792" y="12173"/>
        <a:ext cx="2792170" cy="301676"/>
      </dsp:txXfrm>
    </dsp:sp>
    <dsp:sp modelId="{C5EB2C0B-98EF-4805-B99E-FA1E88BB3B9D}">
      <dsp:nvSpPr>
        <dsp:cNvPr id="0" name=""/>
        <dsp:cNvSpPr/>
      </dsp:nvSpPr>
      <dsp:spPr>
        <a:xfrm>
          <a:off x="2876281" y="1106214"/>
          <a:ext cx="266890" cy="267185"/>
        </a:xfrm>
        <a:prstGeom prst="ellipse">
          <a:avLst/>
        </a:prstGeom>
        <a:gradFill rotWithShape="0">
          <a:gsLst>
            <a:gs pos="0">
              <a:schemeClr val="accent3">
                <a:hueOff val="1084240"/>
                <a:satOff val="40000"/>
                <a:lumOff val="-5882"/>
                <a:alphaOff val="0"/>
                <a:satMod val="103000"/>
                <a:lumMod val="102000"/>
                <a:tint val="94000"/>
              </a:schemeClr>
            </a:gs>
            <a:gs pos="50000">
              <a:schemeClr val="accent3">
                <a:hueOff val="1084240"/>
                <a:satOff val="40000"/>
                <a:lumOff val="-5882"/>
                <a:alphaOff val="0"/>
                <a:satMod val="110000"/>
                <a:lumMod val="100000"/>
                <a:shade val="100000"/>
              </a:schemeClr>
            </a:gs>
            <a:gs pos="100000">
              <a:schemeClr val="accent3">
                <a:hueOff val="1084240"/>
                <a:satOff val="40000"/>
                <a:lumOff val="-5882"/>
                <a:alphaOff val="0"/>
                <a:lumMod val="99000"/>
                <a:satMod val="120000"/>
                <a:shade val="78000"/>
              </a:schemeClr>
            </a:gs>
          </a:gsLst>
          <a:lin ang="5400000" scaled="0"/>
        </a:gradFill>
        <a:ln w="6350" cap="flat" cmpd="sng" algn="ctr">
          <a:solidFill>
            <a:schemeClr val="accent3">
              <a:hueOff val="1084240"/>
              <a:satOff val="40000"/>
              <a:lumOff val="-5882"/>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DAB4C940-5EEB-42B7-A9B3-847F2AA6D389}">
      <dsp:nvSpPr>
        <dsp:cNvPr id="0" name=""/>
        <dsp:cNvSpPr/>
      </dsp:nvSpPr>
      <dsp:spPr>
        <a:xfrm>
          <a:off x="2705174" y="965093"/>
          <a:ext cx="133445" cy="133417"/>
        </a:xfrm>
        <a:prstGeom prst="ellipse">
          <a:avLst/>
        </a:prstGeom>
        <a:gradFill rotWithShape="0">
          <a:gsLst>
            <a:gs pos="0">
              <a:schemeClr val="accent3">
                <a:hueOff val="1138452"/>
                <a:satOff val="42000"/>
                <a:lumOff val="-6177"/>
                <a:alphaOff val="0"/>
                <a:satMod val="103000"/>
                <a:lumMod val="102000"/>
                <a:tint val="94000"/>
              </a:schemeClr>
            </a:gs>
            <a:gs pos="50000">
              <a:schemeClr val="accent3">
                <a:hueOff val="1138452"/>
                <a:satOff val="42000"/>
                <a:lumOff val="-6177"/>
                <a:alphaOff val="0"/>
                <a:satMod val="110000"/>
                <a:lumMod val="100000"/>
                <a:shade val="100000"/>
              </a:schemeClr>
            </a:gs>
            <a:gs pos="100000">
              <a:schemeClr val="accent3">
                <a:hueOff val="1138452"/>
                <a:satOff val="42000"/>
                <a:lumOff val="-6177"/>
                <a:alphaOff val="0"/>
                <a:lumMod val="99000"/>
                <a:satMod val="120000"/>
                <a:shade val="78000"/>
              </a:schemeClr>
            </a:gs>
          </a:gsLst>
          <a:lin ang="5400000" scaled="0"/>
        </a:gradFill>
        <a:ln w="6350" cap="flat" cmpd="sng" algn="ctr">
          <a:solidFill>
            <a:schemeClr val="accent3">
              <a:hueOff val="1138452"/>
              <a:satOff val="42000"/>
              <a:lumOff val="-6177"/>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E7A64741-58C8-4E50-8600-A2805F231CE8}">
      <dsp:nvSpPr>
        <dsp:cNvPr id="0" name=""/>
        <dsp:cNvSpPr/>
      </dsp:nvSpPr>
      <dsp:spPr>
        <a:xfrm>
          <a:off x="2420150" y="965093"/>
          <a:ext cx="133445" cy="133417"/>
        </a:xfrm>
        <a:prstGeom prst="ellipse">
          <a:avLst/>
        </a:prstGeom>
        <a:gradFill rotWithShape="0">
          <a:gsLst>
            <a:gs pos="0">
              <a:schemeClr val="accent3">
                <a:hueOff val="1192664"/>
                <a:satOff val="44000"/>
                <a:lumOff val="-6471"/>
                <a:alphaOff val="0"/>
                <a:satMod val="103000"/>
                <a:lumMod val="102000"/>
                <a:tint val="94000"/>
              </a:schemeClr>
            </a:gs>
            <a:gs pos="50000">
              <a:schemeClr val="accent3">
                <a:hueOff val="1192664"/>
                <a:satOff val="44000"/>
                <a:lumOff val="-6471"/>
                <a:alphaOff val="0"/>
                <a:satMod val="110000"/>
                <a:lumMod val="100000"/>
                <a:shade val="100000"/>
              </a:schemeClr>
            </a:gs>
            <a:gs pos="100000">
              <a:schemeClr val="accent3">
                <a:hueOff val="1192664"/>
                <a:satOff val="44000"/>
                <a:lumOff val="-6471"/>
                <a:alphaOff val="0"/>
                <a:lumMod val="99000"/>
                <a:satMod val="120000"/>
                <a:shade val="78000"/>
              </a:schemeClr>
            </a:gs>
          </a:gsLst>
          <a:lin ang="5400000" scaled="0"/>
        </a:gradFill>
        <a:ln w="6350" cap="flat" cmpd="sng" algn="ctr">
          <a:solidFill>
            <a:schemeClr val="accent3">
              <a:hueOff val="1192664"/>
              <a:satOff val="44000"/>
              <a:lumOff val="-6471"/>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CDDAB894-E323-43AB-9405-725839B6CE08}">
      <dsp:nvSpPr>
        <dsp:cNvPr id="0" name=""/>
        <dsp:cNvSpPr/>
      </dsp:nvSpPr>
      <dsp:spPr>
        <a:xfrm>
          <a:off x="2135126" y="965093"/>
          <a:ext cx="133445" cy="133417"/>
        </a:xfrm>
        <a:prstGeom prst="ellipse">
          <a:avLst/>
        </a:prstGeom>
        <a:gradFill rotWithShape="0">
          <a:gsLst>
            <a:gs pos="0">
              <a:schemeClr val="accent3">
                <a:hueOff val="1246876"/>
                <a:satOff val="46000"/>
                <a:lumOff val="-6765"/>
                <a:alphaOff val="0"/>
                <a:satMod val="103000"/>
                <a:lumMod val="102000"/>
                <a:tint val="94000"/>
              </a:schemeClr>
            </a:gs>
            <a:gs pos="50000">
              <a:schemeClr val="accent3">
                <a:hueOff val="1246876"/>
                <a:satOff val="46000"/>
                <a:lumOff val="-6765"/>
                <a:alphaOff val="0"/>
                <a:satMod val="110000"/>
                <a:lumMod val="100000"/>
                <a:shade val="100000"/>
              </a:schemeClr>
            </a:gs>
            <a:gs pos="100000">
              <a:schemeClr val="accent3">
                <a:hueOff val="1246876"/>
                <a:satOff val="46000"/>
                <a:lumOff val="-6765"/>
                <a:alphaOff val="0"/>
                <a:lumMod val="99000"/>
                <a:satMod val="120000"/>
                <a:shade val="78000"/>
              </a:schemeClr>
            </a:gs>
          </a:gsLst>
          <a:lin ang="5400000" scaled="0"/>
        </a:gradFill>
        <a:ln w="6350" cap="flat" cmpd="sng" algn="ctr">
          <a:solidFill>
            <a:schemeClr val="accent3">
              <a:hueOff val="1246876"/>
              <a:satOff val="46000"/>
              <a:lumOff val="-6765"/>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21C302B6-8E7F-462D-8D8F-6B6A78E7EC81}">
      <dsp:nvSpPr>
        <dsp:cNvPr id="0" name=""/>
        <dsp:cNvSpPr/>
      </dsp:nvSpPr>
      <dsp:spPr>
        <a:xfrm>
          <a:off x="1850102" y="965093"/>
          <a:ext cx="133445" cy="133417"/>
        </a:xfrm>
        <a:prstGeom prst="ellipse">
          <a:avLst/>
        </a:prstGeom>
        <a:gradFill rotWithShape="0">
          <a:gsLst>
            <a:gs pos="0">
              <a:schemeClr val="accent3">
                <a:hueOff val="1301087"/>
                <a:satOff val="48000"/>
                <a:lumOff val="-7059"/>
                <a:alphaOff val="0"/>
                <a:satMod val="103000"/>
                <a:lumMod val="102000"/>
                <a:tint val="94000"/>
              </a:schemeClr>
            </a:gs>
            <a:gs pos="50000">
              <a:schemeClr val="accent3">
                <a:hueOff val="1301087"/>
                <a:satOff val="48000"/>
                <a:lumOff val="-7059"/>
                <a:alphaOff val="0"/>
                <a:satMod val="110000"/>
                <a:lumMod val="100000"/>
                <a:shade val="100000"/>
              </a:schemeClr>
            </a:gs>
            <a:gs pos="100000">
              <a:schemeClr val="accent3">
                <a:hueOff val="1301087"/>
                <a:satOff val="48000"/>
                <a:lumOff val="-7059"/>
                <a:alphaOff val="0"/>
                <a:lumMod val="99000"/>
                <a:satMod val="120000"/>
                <a:shade val="78000"/>
              </a:schemeClr>
            </a:gs>
          </a:gsLst>
          <a:lin ang="5400000" scaled="0"/>
        </a:gradFill>
        <a:ln w="6350" cap="flat" cmpd="sng" algn="ctr">
          <a:solidFill>
            <a:schemeClr val="accent3">
              <a:hueOff val="1301087"/>
              <a:satOff val="48000"/>
              <a:lumOff val="-7059"/>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FF0D3A06-F573-46E8-BEE7-D381C06C5957}">
      <dsp:nvSpPr>
        <dsp:cNvPr id="0" name=""/>
        <dsp:cNvSpPr/>
      </dsp:nvSpPr>
      <dsp:spPr>
        <a:xfrm>
          <a:off x="1564613" y="965093"/>
          <a:ext cx="133445" cy="133417"/>
        </a:xfrm>
        <a:prstGeom prst="ellipse">
          <a:avLst/>
        </a:prstGeom>
        <a:gradFill rotWithShape="0">
          <a:gsLst>
            <a:gs pos="0">
              <a:schemeClr val="accent3">
                <a:hueOff val="1355300"/>
                <a:satOff val="50000"/>
                <a:lumOff val="-7353"/>
                <a:alphaOff val="0"/>
                <a:satMod val="103000"/>
                <a:lumMod val="102000"/>
                <a:tint val="94000"/>
              </a:schemeClr>
            </a:gs>
            <a:gs pos="50000">
              <a:schemeClr val="accent3">
                <a:hueOff val="1355300"/>
                <a:satOff val="50000"/>
                <a:lumOff val="-7353"/>
                <a:alphaOff val="0"/>
                <a:satMod val="110000"/>
                <a:lumMod val="100000"/>
                <a:shade val="100000"/>
              </a:schemeClr>
            </a:gs>
            <a:gs pos="100000">
              <a:schemeClr val="accent3">
                <a:hueOff val="1355300"/>
                <a:satOff val="50000"/>
                <a:lumOff val="-7353"/>
                <a:alphaOff val="0"/>
                <a:lumMod val="99000"/>
                <a:satMod val="120000"/>
                <a:shade val="78000"/>
              </a:schemeClr>
            </a:gs>
          </a:gsLst>
          <a:lin ang="5400000" scaled="0"/>
        </a:gradFill>
        <a:ln w="6350" cap="flat" cmpd="sng" algn="ctr">
          <a:solidFill>
            <a:schemeClr val="accent3">
              <a:hueOff val="1355300"/>
              <a:satOff val="50000"/>
              <a:lumOff val="-7353"/>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DCD8394F-47E6-4808-A913-4D3BA41773BF}">
      <dsp:nvSpPr>
        <dsp:cNvPr id="0" name=""/>
        <dsp:cNvSpPr/>
      </dsp:nvSpPr>
      <dsp:spPr>
        <a:xfrm>
          <a:off x="1279589" y="965093"/>
          <a:ext cx="133445" cy="133417"/>
        </a:xfrm>
        <a:prstGeom prst="ellipse">
          <a:avLst/>
        </a:prstGeom>
        <a:gradFill rotWithShape="0">
          <a:gsLst>
            <a:gs pos="0">
              <a:schemeClr val="accent3">
                <a:hueOff val="1409511"/>
                <a:satOff val="52000"/>
                <a:lumOff val="-7647"/>
                <a:alphaOff val="0"/>
                <a:satMod val="103000"/>
                <a:lumMod val="102000"/>
                <a:tint val="94000"/>
              </a:schemeClr>
            </a:gs>
            <a:gs pos="50000">
              <a:schemeClr val="accent3">
                <a:hueOff val="1409511"/>
                <a:satOff val="52000"/>
                <a:lumOff val="-7647"/>
                <a:alphaOff val="0"/>
                <a:satMod val="110000"/>
                <a:lumMod val="100000"/>
                <a:shade val="100000"/>
              </a:schemeClr>
            </a:gs>
            <a:gs pos="100000">
              <a:schemeClr val="accent3">
                <a:hueOff val="1409511"/>
                <a:satOff val="52000"/>
                <a:lumOff val="-7647"/>
                <a:alphaOff val="0"/>
                <a:lumMod val="99000"/>
                <a:satMod val="120000"/>
                <a:shade val="78000"/>
              </a:schemeClr>
            </a:gs>
          </a:gsLst>
          <a:lin ang="5400000" scaled="0"/>
        </a:gradFill>
        <a:ln w="6350" cap="flat" cmpd="sng" algn="ctr">
          <a:solidFill>
            <a:schemeClr val="accent3">
              <a:hueOff val="1409511"/>
              <a:satOff val="52000"/>
              <a:lumOff val="-7647"/>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1AF9C166-0009-45B7-9913-DF805AAE67C1}">
      <dsp:nvSpPr>
        <dsp:cNvPr id="0" name=""/>
        <dsp:cNvSpPr/>
      </dsp:nvSpPr>
      <dsp:spPr>
        <a:xfrm>
          <a:off x="1278659" y="620868"/>
          <a:ext cx="1564144" cy="3435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622300">
            <a:lnSpc>
              <a:spcPct val="90000"/>
            </a:lnSpc>
            <a:spcBef>
              <a:spcPct val="0"/>
            </a:spcBef>
            <a:spcAft>
              <a:spcPct val="35000"/>
            </a:spcAft>
            <a:buNone/>
          </a:pPr>
          <a:r>
            <a:rPr lang="en-US" sz="1400" kern="1200" dirty="0"/>
            <a:t>Intensity of rivalry</a:t>
          </a:r>
        </a:p>
      </dsp:txBody>
      <dsp:txXfrm>
        <a:off x="1278659" y="620868"/>
        <a:ext cx="1564144" cy="343524"/>
      </dsp:txXfrm>
    </dsp:sp>
    <dsp:sp modelId="{D8F6CDC2-C83B-4F8A-BA41-1B7F608FC359}">
      <dsp:nvSpPr>
        <dsp:cNvPr id="0" name=""/>
        <dsp:cNvSpPr/>
      </dsp:nvSpPr>
      <dsp:spPr>
        <a:xfrm>
          <a:off x="2599162" y="1763497"/>
          <a:ext cx="266890" cy="267185"/>
        </a:xfrm>
        <a:prstGeom prst="ellipse">
          <a:avLst/>
        </a:prstGeom>
        <a:gradFill rotWithShape="0">
          <a:gsLst>
            <a:gs pos="0">
              <a:schemeClr val="accent3">
                <a:hueOff val="1463724"/>
                <a:satOff val="54000"/>
                <a:lumOff val="-7941"/>
                <a:alphaOff val="0"/>
                <a:satMod val="103000"/>
                <a:lumMod val="102000"/>
                <a:tint val="94000"/>
              </a:schemeClr>
            </a:gs>
            <a:gs pos="50000">
              <a:schemeClr val="accent3">
                <a:hueOff val="1463724"/>
                <a:satOff val="54000"/>
                <a:lumOff val="-7941"/>
                <a:alphaOff val="0"/>
                <a:satMod val="110000"/>
                <a:lumMod val="100000"/>
                <a:shade val="100000"/>
              </a:schemeClr>
            </a:gs>
            <a:gs pos="100000">
              <a:schemeClr val="accent3">
                <a:hueOff val="1463724"/>
                <a:satOff val="54000"/>
                <a:lumOff val="-7941"/>
                <a:alphaOff val="0"/>
                <a:lumMod val="99000"/>
                <a:satMod val="120000"/>
                <a:shade val="78000"/>
              </a:schemeClr>
            </a:gs>
          </a:gsLst>
          <a:lin ang="5400000" scaled="0"/>
        </a:gradFill>
        <a:ln w="6350" cap="flat" cmpd="sng" algn="ctr">
          <a:solidFill>
            <a:schemeClr val="accent3">
              <a:hueOff val="1463724"/>
              <a:satOff val="54000"/>
              <a:lumOff val="-7941"/>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46C4CDF5-9029-409C-B138-6436699A859A}">
      <dsp:nvSpPr>
        <dsp:cNvPr id="0" name=""/>
        <dsp:cNvSpPr/>
      </dsp:nvSpPr>
      <dsp:spPr>
        <a:xfrm>
          <a:off x="2335061" y="1830381"/>
          <a:ext cx="133445" cy="133417"/>
        </a:xfrm>
        <a:prstGeom prst="ellipse">
          <a:avLst/>
        </a:prstGeom>
        <a:gradFill rotWithShape="0">
          <a:gsLst>
            <a:gs pos="0">
              <a:schemeClr val="accent3">
                <a:hueOff val="1517936"/>
                <a:satOff val="56000"/>
                <a:lumOff val="-8235"/>
                <a:alphaOff val="0"/>
                <a:satMod val="103000"/>
                <a:lumMod val="102000"/>
                <a:tint val="94000"/>
              </a:schemeClr>
            </a:gs>
            <a:gs pos="50000">
              <a:schemeClr val="accent3">
                <a:hueOff val="1517936"/>
                <a:satOff val="56000"/>
                <a:lumOff val="-8235"/>
                <a:alphaOff val="0"/>
                <a:satMod val="110000"/>
                <a:lumMod val="100000"/>
                <a:shade val="100000"/>
              </a:schemeClr>
            </a:gs>
            <a:gs pos="100000">
              <a:schemeClr val="accent3">
                <a:hueOff val="1517936"/>
                <a:satOff val="56000"/>
                <a:lumOff val="-8235"/>
                <a:alphaOff val="0"/>
                <a:lumMod val="99000"/>
                <a:satMod val="120000"/>
                <a:shade val="78000"/>
              </a:schemeClr>
            </a:gs>
          </a:gsLst>
          <a:lin ang="5400000" scaled="0"/>
        </a:gradFill>
        <a:ln w="6350" cap="flat" cmpd="sng" algn="ctr">
          <a:solidFill>
            <a:schemeClr val="accent3">
              <a:hueOff val="1517936"/>
              <a:satOff val="56000"/>
              <a:lumOff val="-8235"/>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C26FB820-9416-4253-AC24-8703B40A005F}">
      <dsp:nvSpPr>
        <dsp:cNvPr id="0" name=""/>
        <dsp:cNvSpPr/>
      </dsp:nvSpPr>
      <dsp:spPr>
        <a:xfrm>
          <a:off x="2071426" y="1830381"/>
          <a:ext cx="133445" cy="133417"/>
        </a:xfrm>
        <a:prstGeom prst="ellipse">
          <a:avLst/>
        </a:prstGeom>
        <a:gradFill rotWithShape="0">
          <a:gsLst>
            <a:gs pos="0">
              <a:schemeClr val="accent3">
                <a:hueOff val="1572147"/>
                <a:satOff val="58000"/>
                <a:lumOff val="-8529"/>
                <a:alphaOff val="0"/>
                <a:satMod val="103000"/>
                <a:lumMod val="102000"/>
                <a:tint val="94000"/>
              </a:schemeClr>
            </a:gs>
            <a:gs pos="50000">
              <a:schemeClr val="accent3">
                <a:hueOff val="1572147"/>
                <a:satOff val="58000"/>
                <a:lumOff val="-8529"/>
                <a:alphaOff val="0"/>
                <a:satMod val="110000"/>
                <a:lumMod val="100000"/>
                <a:shade val="100000"/>
              </a:schemeClr>
            </a:gs>
            <a:gs pos="100000">
              <a:schemeClr val="accent3">
                <a:hueOff val="1572147"/>
                <a:satOff val="58000"/>
                <a:lumOff val="-8529"/>
                <a:alphaOff val="0"/>
                <a:lumMod val="99000"/>
                <a:satMod val="120000"/>
                <a:shade val="78000"/>
              </a:schemeClr>
            </a:gs>
          </a:gsLst>
          <a:lin ang="5400000" scaled="0"/>
        </a:gradFill>
        <a:ln w="6350" cap="flat" cmpd="sng" algn="ctr">
          <a:solidFill>
            <a:schemeClr val="accent3">
              <a:hueOff val="1572147"/>
              <a:satOff val="58000"/>
              <a:lumOff val="-8529"/>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774DC6B4-1793-4581-9DE2-D65AD938A8FA}">
      <dsp:nvSpPr>
        <dsp:cNvPr id="0" name=""/>
        <dsp:cNvSpPr/>
      </dsp:nvSpPr>
      <dsp:spPr>
        <a:xfrm>
          <a:off x="1807325" y="1830381"/>
          <a:ext cx="133445" cy="133417"/>
        </a:xfrm>
        <a:prstGeom prst="ellipse">
          <a:avLst/>
        </a:prstGeom>
        <a:gradFill rotWithShape="0">
          <a:gsLst>
            <a:gs pos="0">
              <a:schemeClr val="accent3">
                <a:hueOff val="1626359"/>
                <a:satOff val="60000"/>
                <a:lumOff val="-8824"/>
                <a:alphaOff val="0"/>
                <a:satMod val="103000"/>
                <a:lumMod val="102000"/>
                <a:tint val="94000"/>
              </a:schemeClr>
            </a:gs>
            <a:gs pos="50000">
              <a:schemeClr val="accent3">
                <a:hueOff val="1626359"/>
                <a:satOff val="60000"/>
                <a:lumOff val="-8824"/>
                <a:alphaOff val="0"/>
                <a:satMod val="110000"/>
                <a:lumMod val="100000"/>
                <a:shade val="100000"/>
              </a:schemeClr>
            </a:gs>
            <a:gs pos="100000">
              <a:schemeClr val="accent3">
                <a:hueOff val="1626359"/>
                <a:satOff val="60000"/>
                <a:lumOff val="-8824"/>
                <a:alphaOff val="0"/>
                <a:lumMod val="99000"/>
                <a:satMod val="120000"/>
                <a:shade val="78000"/>
              </a:schemeClr>
            </a:gs>
          </a:gsLst>
          <a:lin ang="5400000" scaled="0"/>
        </a:gradFill>
        <a:ln w="6350" cap="flat" cmpd="sng" algn="ctr">
          <a:solidFill>
            <a:schemeClr val="accent3">
              <a:hueOff val="1626359"/>
              <a:satOff val="60000"/>
              <a:lumOff val="-8824"/>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41A4F521-245D-4C45-8134-1D81B00A597C}">
      <dsp:nvSpPr>
        <dsp:cNvPr id="0" name=""/>
        <dsp:cNvSpPr/>
      </dsp:nvSpPr>
      <dsp:spPr>
        <a:xfrm>
          <a:off x="1543690" y="1830381"/>
          <a:ext cx="133445" cy="133417"/>
        </a:xfrm>
        <a:prstGeom prst="ellipse">
          <a:avLst/>
        </a:prstGeom>
        <a:gradFill rotWithShape="0">
          <a:gsLst>
            <a:gs pos="0">
              <a:schemeClr val="accent3">
                <a:hueOff val="1680571"/>
                <a:satOff val="62000"/>
                <a:lumOff val="-9118"/>
                <a:alphaOff val="0"/>
                <a:satMod val="103000"/>
                <a:lumMod val="102000"/>
                <a:tint val="94000"/>
              </a:schemeClr>
            </a:gs>
            <a:gs pos="50000">
              <a:schemeClr val="accent3">
                <a:hueOff val="1680571"/>
                <a:satOff val="62000"/>
                <a:lumOff val="-9118"/>
                <a:alphaOff val="0"/>
                <a:satMod val="110000"/>
                <a:lumMod val="100000"/>
                <a:shade val="100000"/>
              </a:schemeClr>
            </a:gs>
            <a:gs pos="100000">
              <a:schemeClr val="accent3">
                <a:hueOff val="1680571"/>
                <a:satOff val="62000"/>
                <a:lumOff val="-9118"/>
                <a:alphaOff val="0"/>
                <a:lumMod val="99000"/>
                <a:satMod val="120000"/>
                <a:shade val="78000"/>
              </a:schemeClr>
            </a:gs>
          </a:gsLst>
          <a:lin ang="5400000" scaled="0"/>
        </a:gradFill>
        <a:ln w="6350" cap="flat" cmpd="sng" algn="ctr">
          <a:solidFill>
            <a:schemeClr val="accent3">
              <a:hueOff val="1680571"/>
              <a:satOff val="62000"/>
              <a:lumOff val="-9118"/>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F5A093FC-A773-49EA-9EE5-45ECF5C6DC92}">
      <dsp:nvSpPr>
        <dsp:cNvPr id="0" name=""/>
        <dsp:cNvSpPr/>
      </dsp:nvSpPr>
      <dsp:spPr>
        <a:xfrm>
          <a:off x="1279589" y="1830381"/>
          <a:ext cx="133445" cy="133417"/>
        </a:xfrm>
        <a:prstGeom prst="ellipse">
          <a:avLst/>
        </a:prstGeom>
        <a:gradFill rotWithShape="0">
          <a:gsLst>
            <a:gs pos="0">
              <a:schemeClr val="accent3">
                <a:hueOff val="1734783"/>
                <a:satOff val="64000"/>
                <a:lumOff val="-9412"/>
                <a:alphaOff val="0"/>
                <a:satMod val="103000"/>
                <a:lumMod val="102000"/>
                <a:tint val="94000"/>
              </a:schemeClr>
            </a:gs>
            <a:gs pos="50000">
              <a:schemeClr val="accent3">
                <a:hueOff val="1734783"/>
                <a:satOff val="64000"/>
                <a:lumOff val="-9412"/>
                <a:alphaOff val="0"/>
                <a:satMod val="110000"/>
                <a:lumMod val="100000"/>
                <a:shade val="100000"/>
              </a:schemeClr>
            </a:gs>
            <a:gs pos="100000">
              <a:schemeClr val="accent3">
                <a:hueOff val="1734783"/>
                <a:satOff val="64000"/>
                <a:lumOff val="-9412"/>
                <a:alphaOff val="0"/>
                <a:lumMod val="99000"/>
                <a:satMod val="120000"/>
                <a:shade val="78000"/>
              </a:schemeClr>
            </a:gs>
          </a:gsLst>
          <a:lin ang="5400000" scaled="0"/>
        </a:gradFill>
        <a:ln w="6350" cap="flat" cmpd="sng" algn="ctr">
          <a:solidFill>
            <a:schemeClr val="accent3">
              <a:hueOff val="1734783"/>
              <a:satOff val="64000"/>
              <a:lumOff val="-9412"/>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F76B47B4-F080-47D1-89FD-831ECFA72AFE}">
      <dsp:nvSpPr>
        <dsp:cNvPr id="0" name=""/>
        <dsp:cNvSpPr/>
      </dsp:nvSpPr>
      <dsp:spPr>
        <a:xfrm>
          <a:off x="424359" y="1568141"/>
          <a:ext cx="2891473" cy="1844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622300">
            <a:lnSpc>
              <a:spcPct val="90000"/>
            </a:lnSpc>
            <a:spcBef>
              <a:spcPct val="0"/>
            </a:spcBef>
            <a:spcAft>
              <a:spcPct val="35000"/>
            </a:spcAft>
            <a:buNone/>
          </a:pPr>
          <a:r>
            <a:rPr lang="en-US" sz="1400" kern="1200" dirty="0"/>
            <a:t>Bargaining power of suppliers</a:t>
          </a:r>
        </a:p>
      </dsp:txBody>
      <dsp:txXfrm>
        <a:off x="424359" y="1568141"/>
        <a:ext cx="2891473" cy="184458"/>
      </dsp:txXfrm>
    </dsp:sp>
    <dsp:sp modelId="{EE7A6DBB-B019-48EA-A93C-80C7F4D3D819}">
      <dsp:nvSpPr>
        <dsp:cNvPr id="0" name=""/>
        <dsp:cNvSpPr/>
      </dsp:nvSpPr>
      <dsp:spPr>
        <a:xfrm>
          <a:off x="2876281" y="2410275"/>
          <a:ext cx="266890" cy="267185"/>
        </a:xfrm>
        <a:prstGeom prst="ellipse">
          <a:avLst/>
        </a:prstGeom>
        <a:gradFill rotWithShape="0">
          <a:gsLst>
            <a:gs pos="0">
              <a:schemeClr val="accent3">
                <a:hueOff val="1843207"/>
                <a:satOff val="68000"/>
                <a:lumOff val="-10000"/>
                <a:alphaOff val="0"/>
                <a:satMod val="103000"/>
                <a:lumMod val="102000"/>
                <a:tint val="94000"/>
              </a:schemeClr>
            </a:gs>
            <a:gs pos="50000">
              <a:schemeClr val="accent3">
                <a:hueOff val="1843207"/>
                <a:satOff val="68000"/>
                <a:lumOff val="-10000"/>
                <a:alphaOff val="0"/>
                <a:satMod val="110000"/>
                <a:lumMod val="100000"/>
                <a:shade val="100000"/>
              </a:schemeClr>
            </a:gs>
            <a:gs pos="100000">
              <a:schemeClr val="accent3">
                <a:hueOff val="1843207"/>
                <a:satOff val="68000"/>
                <a:lumOff val="-10000"/>
                <a:alphaOff val="0"/>
                <a:lumMod val="99000"/>
                <a:satMod val="120000"/>
                <a:shade val="78000"/>
              </a:schemeClr>
            </a:gs>
          </a:gsLst>
          <a:lin ang="5400000" scaled="0"/>
        </a:gradFill>
        <a:ln w="6350" cap="flat" cmpd="sng" algn="ctr">
          <a:solidFill>
            <a:schemeClr val="accent3">
              <a:hueOff val="1843207"/>
              <a:satOff val="68000"/>
              <a:lumOff val="-1000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46D3F0A0-AD07-4373-B2F6-8A7CE3713620}">
      <dsp:nvSpPr>
        <dsp:cNvPr id="0" name=""/>
        <dsp:cNvSpPr/>
      </dsp:nvSpPr>
      <dsp:spPr>
        <a:xfrm>
          <a:off x="2705174" y="2682013"/>
          <a:ext cx="133445" cy="133417"/>
        </a:xfrm>
        <a:prstGeom prst="ellipse">
          <a:avLst/>
        </a:prstGeom>
        <a:gradFill rotWithShape="0">
          <a:gsLst>
            <a:gs pos="0">
              <a:schemeClr val="accent3">
                <a:hueOff val="1897419"/>
                <a:satOff val="70000"/>
                <a:lumOff val="-10294"/>
                <a:alphaOff val="0"/>
                <a:satMod val="103000"/>
                <a:lumMod val="102000"/>
                <a:tint val="94000"/>
              </a:schemeClr>
            </a:gs>
            <a:gs pos="50000">
              <a:schemeClr val="accent3">
                <a:hueOff val="1897419"/>
                <a:satOff val="70000"/>
                <a:lumOff val="-10294"/>
                <a:alphaOff val="0"/>
                <a:satMod val="110000"/>
                <a:lumMod val="100000"/>
                <a:shade val="100000"/>
              </a:schemeClr>
            </a:gs>
            <a:gs pos="100000">
              <a:schemeClr val="accent3">
                <a:hueOff val="1897419"/>
                <a:satOff val="70000"/>
                <a:lumOff val="-10294"/>
                <a:alphaOff val="0"/>
                <a:lumMod val="99000"/>
                <a:satMod val="120000"/>
                <a:shade val="78000"/>
              </a:schemeClr>
            </a:gs>
          </a:gsLst>
          <a:lin ang="5400000" scaled="0"/>
        </a:gradFill>
        <a:ln w="6350" cap="flat" cmpd="sng" algn="ctr">
          <a:solidFill>
            <a:schemeClr val="accent3">
              <a:hueOff val="1897419"/>
              <a:satOff val="70000"/>
              <a:lumOff val="-10294"/>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34B2AB14-6D97-4CC3-86F7-DBFCABBCAE3E}">
      <dsp:nvSpPr>
        <dsp:cNvPr id="0" name=""/>
        <dsp:cNvSpPr/>
      </dsp:nvSpPr>
      <dsp:spPr>
        <a:xfrm>
          <a:off x="2420150" y="2682013"/>
          <a:ext cx="133445" cy="133417"/>
        </a:xfrm>
        <a:prstGeom prst="ellipse">
          <a:avLst/>
        </a:prstGeom>
        <a:gradFill rotWithShape="0">
          <a:gsLst>
            <a:gs pos="0">
              <a:schemeClr val="accent3">
                <a:hueOff val="1951631"/>
                <a:satOff val="72000"/>
                <a:lumOff val="-10588"/>
                <a:alphaOff val="0"/>
                <a:satMod val="103000"/>
                <a:lumMod val="102000"/>
                <a:tint val="94000"/>
              </a:schemeClr>
            </a:gs>
            <a:gs pos="50000">
              <a:schemeClr val="accent3">
                <a:hueOff val="1951631"/>
                <a:satOff val="72000"/>
                <a:lumOff val="-10588"/>
                <a:alphaOff val="0"/>
                <a:satMod val="110000"/>
                <a:lumMod val="100000"/>
                <a:shade val="100000"/>
              </a:schemeClr>
            </a:gs>
            <a:gs pos="100000">
              <a:schemeClr val="accent3">
                <a:hueOff val="1951631"/>
                <a:satOff val="72000"/>
                <a:lumOff val="-10588"/>
                <a:alphaOff val="0"/>
                <a:lumMod val="99000"/>
                <a:satMod val="120000"/>
                <a:shade val="78000"/>
              </a:schemeClr>
            </a:gs>
          </a:gsLst>
          <a:lin ang="5400000" scaled="0"/>
        </a:gradFill>
        <a:ln w="6350" cap="flat" cmpd="sng" algn="ctr">
          <a:solidFill>
            <a:schemeClr val="accent3">
              <a:hueOff val="1951631"/>
              <a:satOff val="72000"/>
              <a:lumOff val="-10588"/>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E6AC6B57-66F8-447A-A5D0-6114E220979F}">
      <dsp:nvSpPr>
        <dsp:cNvPr id="0" name=""/>
        <dsp:cNvSpPr/>
      </dsp:nvSpPr>
      <dsp:spPr>
        <a:xfrm>
          <a:off x="2135126" y="2682013"/>
          <a:ext cx="133445" cy="133417"/>
        </a:xfrm>
        <a:prstGeom prst="ellipse">
          <a:avLst/>
        </a:prstGeom>
        <a:gradFill rotWithShape="0">
          <a:gsLst>
            <a:gs pos="0">
              <a:schemeClr val="accent3">
                <a:hueOff val="2005843"/>
                <a:satOff val="74000"/>
                <a:lumOff val="-10882"/>
                <a:alphaOff val="0"/>
                <a:satMod val="103000"/>
                <a:lumMod val="102000"/>
                <a:tint val="94000"/>
              </a:schemeClr>
            </a:gs>
            <a:gs pos="50000">
              <a:schemeClr val="accent3">
                <a:hueOff val="2005843"/>
                <a:satOff val="74000"/>
                <a:lumOff val="-10882"/>
                <a:alphaOff val="0"/>
                <a:satMod val="110000"/>
                <a:lumMod val="100000"/>
                <a:shade val="100000"/>
              </a:schemeClr>
            </a:gs>
            <a:gs pos="100000">
              <a:schemeClr val="accent3">
                <a:hueOff val="2005843"/>
                <a:satOff val="74000"/>
                <a:lumOff val="-10882"/>
                <a:alphaOff val="0"/>
                <a:lumMod val="99000"/>
                <a:satMod val="120000"/>
                <a:shade val="78000"/>
              </a:schemeClr>
            </a:gs>
          </a:gsLst>
          <a:lin ang="5400000" scaled="0"/>
        </a:gradFill>
        <a:ln w="6350" cap="flat" cmpd="sng" algn="ctr">
          <a:solidFill>
            <a:schemeClr val="accent3">
              <a:hueOff val="2005843"/>
              <a:satOff val="74000"/>
              <a:lumOff val="-10882"/>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068625ED-9A3E-4E4A-A959-444C6B527171}">
      <dsp:nvSpPr>
        <dsp:cNvPr id="0" name=""/>
        <dsp:cNvSpPr/>
      </dsp:nvSpPr>
      <dsp:spPr>
        <a:xfrm>
          <a:off x="1850102" y="2682013"/>
          <a:ext cx="133445" cy="133417"/>
        </a:xfrm>
        <a:prstGeom prst="ellipse">
          <a:avLst/>
        </a:prstGeom>
        <a:gradFill rotWithShape="0">
          <a:gsLst>
            <a:gs pos="0">
              <a:schemeClr val="accent3">
                <a:hueOff val="2060055"/>
                <a:satOff val="76000"/>
                <a:lumOff val="-11177"/>
                <a:alphaOff val="0"/>
                <a:satMod val="103000"/>
                <a:lumMod val="102000"/>
                <a:tint val="94000"/>
              </a:schemeClr>
            </a:gs>
            <a:gs pos="50000">
              <a:schemeClr val="accent3">
                <a:hueOff val="2060055"/>
                <a:satOff val="76000"/>
                <a:lumOff val="-11177"/>
                <a:alphaOff val="0"/>
                <a:satMod val="110000"/>
                <a:lumMod val="100000"/>
                <a:shade val="100000"/>
              </a:schemeClr>
            </a:gs>
            <a:gs pos="100000">
              <a:schemeClr val="accent3">
                <a:hueOff val="2060055"/>
                <a:satOff val="76000"/>
                <a:lumOff val="-11177"/>
                <a:alphaOff val="0"/>
                <a:lumMod val="99000"/>
                <a:satMod val="120000"/>
                <a:shade val="78000"/>
              </a:schemeClr>
            </a:gs>
          </a:gsLst>
          <a:lin ang="5400000" scaled="0"/>
        </a:gradFill>
        <a:ln w="6350" cap="flat" cmpd="sng" algn="ctr">
          <a:solidFill>
            <a:schemeClr val="accent3">
              <a:hueOff val="2060055"/>
              <a:satOff val="76000"/>
              <a:lumOff val="-11177"/>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A4246644-695E-4903-B1C2-7B3322FF6318}">
      <dsp:nvSpPr>
        <dsp:cNvPr id="0" name=""/>
        <dsp:cNvSpPr/>
      </dsp:nvSpPr>
      <dsp:spPr>
        <a:xfrm>
          <a:off x="1564613" y="2682013"/>
          <a:ext cx="133445" cy="133417"/>
        </a:xfrm>
        <a:prstGeom prst="ellipse">
          <a:avLst/>
        </a:prstGeom>
        <a:gradFill rotWithShape="0">
          <a:gsLst>
            <a:gs pos="0">
              <a:schemeClr val="accent3">
                <a:hueOff val="2114267"/>
                <a:satOff val="78000"/>
                <a:lumOff val="-11471"/>
                <a:alphaOff val="0"/>
                <a:satMod val="103000"/>
                <a:lumMod val="102000"/>
                <a:tint val="94000"/>
              </a:schemeClr>
            </a:gs>
            <a:gs pos="50000">
              <a:schemeClr val="accent3">
                <a:hueOff val="2114267"/>
                <a:satOff val="78000"/>
                <a:lumOff val="-11471"/>
                <a:alphaOff val="0"/>
                <a:satMod val="110000"/>
                <a:lumMod val="100000"/>
                <a:shade val="100000"/>
              </a:schemeClr>
            </a:gs>
            <a:gs pos="100000">
              <a:schemeClr val="accent3">
                <a:hueOff val="2114267"/>
                <a:satOff val="78000"/>
                <a:lumOff val="-11471"/>
                <a:alphaOff val="0"/>
                <a:lumMod val="99000"/>
                <a:satMod val="120000"/>
                <a:shade val="78000"/>
              </a:schemeClr>
            </a:gs>
          </a:gsLst>
          <a:lin ang="5400000" scaled="0"/>
        </a:gradFill>
        <a:ln w="6350" cap="flat" cmpd="sng" algn="ctr">
          <a:solidFill>
            <a:schemeClr val="accent3">
              <a:hueOff val="2114267"/>
              <a:satOff val="78000"/>
              <a:lumOff val="-11471"/>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9B8AF5CE-A8E6-4EA2-A299-28C0291BB28A}">
      <dsp:nvSpPr>
        <dsp:cNvPr id="0" name=""/>
        <dsp:cNvSpPr/>
      </dsp:nvSpPr>
      <dsp:spPr>
        <a:xfrm>
          <a:off x="1279589" y="2682013"/>
          <a:ext cx="133445" cy="133417"/>
        </a:xfrm>
        <a:prstGeom prst="ellipse">
          <a:avLst/>
        </a:prstGeom>
        <a:gradFill rotWithShape="0">
          <a:gsLst>
            <a:gs pos="0">
              <a:schemeClr val="accent3">
                <a:hueOff val="2168479"/>
                <a:satOff val="80000"/>
                <a:lumOff val="-11765"/>
                <a:alphaOff val="0"/>
                <a:satMod val="103000"/>
                <a:lumMod val="102000"/>
                <a:tint val="94000"/>
              </a:schemeClr>
            </a:gs>
            <a:gs pos="50000">
              <a:schemeClr val="accent3">
                <a:hueOff val="2168479"/>
                <a:satOff val="80000"/>
                <a:lumOff val="-11765"/>
                <a:alphaOff val="0"/>
                <a:satMod val="110000"/>
                <a:lumMod val="100000"/>
                <a:shade val="100000"/>
              </a:schemeClr>
            </a:gs>
            <a:gs pos="100000">
              <a:schemeClr val="accent3">
                <a:hueOff val="2168479"/>
                <a:satOff val="80000"/>
                <a:lumOff val="-11765"/>
                <a:alphaOff val="0"/>
                <a:lumMod val="99000"/>
                <a:satMod val="120000"/>
                <a:shade val="78000"/>
              </a:schemeClr>
            </a:gs>
          </a:gsLst>
          <a:lin ang="5400000" scaled="0"/>
        </a:gradFill>
        <a:ln w="6350" cap="flat" cmpd="sng" algn="ctr">
          <a:solidFill>
            <a:schemeClr val="accent3">
              <a:hueOff val="2168479"/>
              <a:satOff val="80000"/>
              <a:lumOff val="-11765"/>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F23688CD-48DA-4A47-A704-BB06EA143C30}">
      <dsp:nvSpPr>
        <dsp:cNvPr id="0" name=""/>
        <dsp:cNvSpPr/>
      </dsp:nvSpPr>
      <dsp:spPr>
        <a:xfrm>
          <a:off x="562594" y="2352101"/>
          <a:ext cx="2996275" cy="314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622300">
            <a:lnSpc>
              <a:spcPct val="90000"/>
            </a:lnSpc>
            <a:spcBef>
              <a:spcPct val="0"/>
            </a:spcBef>
            <a:spcAft>
              <a:spcPct val="35000"/>
            </a:spcAft>
            <a:buNone/>
          </a:pPr>
          <a:r>
            <a:rPr lang="en-US" sz="1400" kern="1200" dirty="0"/>
            <a:t>Bargaining power of customers</a:t>
          </a:r>
        </a:p>
      </dsp:txBody>
      <dsp:txXfrm>
        <a:off x="562594" y="2352101"/>
        <a:ext cx="2996275" cy="314898"/>
      </dsp:txXfrm>
    </dsp:sp>
    <dsp:sp modelId="{85B7D3D7-5724-4EAF-BEF0-20B35499BF55}">
      <dsp:nvSpPr>
        <dsp:cNvPr id="0" name=""/>
        <dsp:cNvSpPr/>
      </dsp:nvSpPr>
      <dsp:spPr>
        <a:xfrm>
          <a:off x="3519329" y="2652948"/>
          <a:ext cx="266890" cy="267185"/>
        </a:xfrm>
        <a:prstGeom prst="ellipse">
          <a:avLst/>
        </a:prstGeom>
        <a:gradFill rotWithShape="0">
          <a:gsLst>
            <a:gs pos="0">
              <a:schemeClr val="accent3">
                <a:hueOff val="2276903"/>
                <a:satOff val="84000"/>
                <a:lumOff val="-12353"/>
                <a:alphaOff val="0"/>
                <a:satMod val="103000"/>
                <a:lumMod val="102000"/>
                <a:tint val="94000"/>
              </a:schemeClr>
            </a:gs>
            <a:gs pos="50000">
              <a:schemeClr val="accent3">
                <a:hueOff val="2276903"/>
                <a:satOff val="84000"/>
                <a:lumOff val="-12353"/>
                <a:alphaOff val="0"/>
                <a:satMod val="110000"/>
                <a:lumMod val="100000"/>
                <a:shade val="100000"/>
              </a:schemeClr>
            </a:gs>
            <a:gs pos="100000">
              <a:schemeClr val="accent3">
                <a:hueOff val="2276903"/>
                <a:satOff val="84000"/>
                <a:lumOff val="-12353"/>
                <a:alphaOff val="0"/>
                <a:lumMod val="99000"/>
                <a:satMod val="120000"/>
                <a:shade val="78000"/>
              </a:schemeClr>
            </a:gs>
          </a:gsLst>
          <a:lin ang="5400000" scaled="0"/>
        </a:gradFill>
        <a:ln w="6350" cap="flat" cmpd="sng" algn="ctr">
          <a:solidFill>
            <a:schemeClr val="accent3">
              <a:hueOff val="2276903"/>
              <a:satOff val="84000"/>
              <a:lumOff val="-12353"/>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9D19173E-13B9-464F-8A5D-73A1823E9943}">
      <dsp:nvSpPr>
        <dsp:cNvPr id="0" name=""/>
        <dsp:cNvSpPr/>
      </dsp:nvSpPr>
      <dsp:spPr>
        <a:xfrm>
          <a:off x="3384954" y="2923986"/>
          <a:ext cx="133445" cy="133417"/>
        </a:xfrm>
        <a:prstGeom prst="ellipse">
          <a:avLst/>
        </a:prstGeom>
        <a:gradFill rotWithShape="0">
          <a:gsLst>
            <a:gs pos="0">
              <a:schemeClr val="accent3">
                <a:hueOff val="2331115"/>
                <a:satOff val="86000"/>
                <a:lumOff val="-12647"/>
                <a:alphaOff val="0"/>
                <a:satMod val="103000"/>
                <a:lumMod val="102000"/>
                <a:tint val="94000"/>
              </a:schemeClr>
            </a:gs>
            <a:gs pos="50000">
              <a:schemeClr val="accent3">
                <a:hueOff val="2331115"/>
                <a:satOff val="86000"/>
                <a:lumOff val="-12647"/>
                <a:alphaOff val="0"/>
                <a:satMod val="110000"/>
                <a:lumMod val="100000"/>
                <a:shade val="100000"/>
              </a:schemeClr>
            </a:gs>
            <a:gs pos="100000">
              <a:schemeClr val="accent3">
                <a:hueOff val="2331115"/>
                <a:satOff val="86000"/>
                <a:lumOff val="-12647"/>
                <a:alphaOff val="0"/>
                <a:lumMod val="99000"/>
                <a:satMod val="120000"/>
                <a:shade val="78000"/>
              </a:schemeClr>
            </a:gs>
          </a:gsLst>
          <a:lin ang="5400000" scaled="0"/>
        </a:gradFill>
        <a:ln w="6350" cap="flat" cmpd="sng" algn="ctr">
          <a:solidFill>
            <a:schemeClr val="accent3">
              <a:hueOff val="2331115"/>
              <a:satOff val="86000"/>
              <a:lumOff val="-12647"/>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BCFB1EA0-7DD5-4747-81F1-C233E18F43DC}">
      <dsp:nvSpPr>
        <dsp:cNvPr id="0" name=""/>
        <dsp:cNvSpPr/>
      </dsp:nvSpPr>
      <dsp:spPr>
        <a:xfrm>
          <a:off x="3193388" y="3139695"/>
          <a:ext cx="133445" cy="133417"/>
        </a:xfrm>
        <a:prstGeom prst="ellipse">
          <a:avLst/>
        </a:prstGeom>
        <a:gradFill rotWithShape="0">
          <a:gsLst>
            <a:gs pos="0">
              <a:schemeClr val="accent3">
                <a:hueOff val="2385327"/>
                <a:satOff val="88000"/>
                <a:lumOff val="-12941"/>
                <a:alphaOff val="0"/>
                <a:satMod val="103000"/>
                <a:lumMod val="102000"/>
                <a:tint val="94000"/>
              </a:schemeClr>
            </a:gs>
            <a:gs pos="50000">
              <a:schemeClr val="accent3">
                <a:hueOff val="2385327"/>
                <a:satOff val="88000"/>
                <a:lumOff val="-12941"/>
                <a:alphaOff val="0"/>
                <a:satMod val="110000"/>
                <a:lumMod val="100000"/>
                <a:shade val="100000"/>
              </a:schemeClr>
            </a:gs>
            <a:gs pos="100000">
              <a:schemeClr val="accent3">
                <a:hueOff val="2385327"/>
                <a:satOff val="88000"/>
                <a:lumOff val="-12941"/>
                <a:alphaOff val="0"/>
                <a:lumMod val="99000"/>
                <a:satMod val="120000"/>
                <a:shade val="78000"/>
              </a:schemeClr>
            </a:gs>
          </a:gsLst>
          <a:lin ang="5400000" scaled="0"/>
        </a:gradFill>
        <a:ln w="6350" cap="flat" cmpd="sng" algn="ctr">
          <a:solidFill>
            <a:schemeClr val="accent3">
              <a:hueOff val="2385327"/>
              <a:satOff val="88000"/>
              <a:lumOff val="-12941"/>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1EF40C58-886E-48F5-9F38-D92F0F480C66}">
      <dsp:nvSpPr>
        <dsp:cNvPr id="0" name=""/>
        <dsp:cNvSpPr/>
      </dsp:nvSpPr>
      <dsp:spPr>
        <a:xfrm>
          <a:off x="2977179" y="3359606"/>
          <a:ext cx="133445" cy="133417"/>
        </a:xfrm>
        <a:prstGeom prst="ellipse">
          <a:avLst/>
        </a:prstGeom>
        <a:gradFill rotWithShape="0">
          <a:gsLst>
            <a:gs pos="0">
              <a:schemeClr val="accent3">
                <a:hueOff val="2439539"/>
                <a:satOff val="90000"/>
                <a:lumOff val="-13235"/>
                <a:alphaOff val="0"/>
                <a:satMod val="103000"/>
                <a:lumMod val="102000"/>
                <a:tint val="94000"/>
              </a:schemeClr>
            </a:gs>
            <a:gs pos="50000">
              <a:schemeClr val="accent3">
                <a:hueOff val="2439539"/>
                <a:satOff val="90000"/>
                <a:lumOff val="-13235"/>
                <a:alphaOff val="0"/>
                <a:satMod val="110000"/>
                <a:lumMod val="100000"/>
                <a:shade val="100000"/>
              </a:schemeClr>
            </a:gs>
            <a:gs pos="100000">
              <a:schemeClr val="accent3">
                <a:hueOff val="2439539"/>
                <a:satOff val="90000"/>
                <a:lumOff val="-13235"/>
                <a:alphaOff val="0"/>
                <a:lumMod val="99000"/>
                <a:satMod val="120000"/>
                <a:shade val="78000"/>
              </a:schemeClr>
            </a:gs>
          </a:gsLst>
          <a:lin ang="5400000" scaled="0"/>
        </a:gradFill>
        <a:ln w="6350" cap="flat" cmpd="sng" algn="ctr">
          <a:solidFill>
            <a:schemeClr val="accent3">
              <a:hueOff val="2439539"/>
              <a:satOff val="90000"/>
              <a:lumOff val="-13235"/>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EE6D0EDE-906F-4175-985E-EB3FE5619A9D}">
      <dsp:nvSpPr>
        <dsp:cNvPr id="0" name=""/>
        <dsp:cNvSpPr/>
      </dsp:nvSpPr>
      <dsp:spPr>
        <a:xfrm>
          <a:off x="2692155" y="3359606"/>
          <a:ext cx="133445" cy="133417"/>
        </a:xfrm>
        <a:prstGeom prst="ellipse">
          <a:avLst/>
        </a:prstGeom>
        <a:gradFill rotWithShape="0">
          <a:gsLst>
            <a:gs pos="0">
              <a:schemeClr val="accent3">
                <a:hueOff val="2493751"/>
                <a:satOff val="92000"/>
                <a:lumOff val="-13530"/>
                <a:alphaOff val="0"/>
                <a:satMod val="103000"/>
                <a:lumMod val="102000"/>
                <a:tint val="94000"/>
              </a:schemeClr>
            </a:gs>
            <a:gs pos="50000">
              <a:schemeClr val="accent3">
                <a:hueOff val="2493751"/>
                <a:satOff val="92000"/>
                <a:lumOff val="-13530"/>
                <a:alphaOff val="0"/>
                <a:satMod val="110000"/>
                <a:lumMod val="100000"/>
                <a:shade val="100000"/>
              </a:schemeClr>
            </a:gs>
            <a:gs pos="100000">
              <a:schemeClr val="accent3">
                <a:hueOff val="2493751"/>
                <a:satOff val="92000"/>
                <a:lumOff val="-13530"/>
                <a:alphaOff val="0"/>
                <a:lumMod val="99000"/>
                <a:satMod val="120000"/>
                <a:shade val="78000"/>
              </a:schemeClr>
            </a:gs>
          </a:gsLst>
          <a:lin ang="5400000" scaled="0"/>
        </a:gradFill>
        <a:ln w="6350" cap="flat" cmpd="sng" algn="ctr">
          <a:solidFill>
            <a:schemeClr val="accent3">
              <a:hueOff val="2493751"/>
              <a:satOff val="92000"/>
              <a:lumOff val="-1353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59783E64-7D50-47DF-8E51-BF7802EF887B}">
      <dsp:nvSpPr>
        <dsp:cNvPr id="0" name=""/>
        <dsp:cNvSpPr/>
      </dsp:nvSpPr>
      <dsp:spPr>
        <a:xfrm>
          <a:off x="2406666" y="3359606"/>
          <a:ext cx="133445" cy="133417"/>
        </a:xfrm>
        <a:prstGeom prst="ellipse">
          <a:avLst/>
        </a:prstGeom>
        <a:gradFill rotWithShape="0">
          <a:gsLst>
            <a:gs pos="0">
              <a:schemeClr val="accent3">
                <a:hueOff val="2547963"/>
                <a:satOff val="94000"/>
                <a:lumOff val="-13824"/>
                <a:alphaOff val="0"/>
                <a:satMod val="103000"/>
                <a:lumMod val="102000"/>
                <a:tint val="94000"/>
              </a:schemeClr>
            </a:gs>
            <a:gs pos="50000">
              <a:schemeClr val="accent3">
                <a:hueOff val="2547963"/>
                <a:satOff val="94000"/>
                <a:lumOff val="-13824"/>
                <a:alphaOff val="0"/>
                <a:satMod val="110000"/>
                <a:lumMod val="100000"/>
                <a:shade val="100000"/>
              </a:schemeClr>
            </a:gs>
            <a:gs pos="100000">
              <a:schemeClr val="accent3">
                <a:hueOff val="2547963"/>
                <a:satOff val="94000"/>
                <a:lumOff val="-13824"/>
                <a:alphaOff val="0"/>
                <a:lumMod val="99000"/>
                <a:satMod val="120000"/>
                <a:shade val="78000"/>
              </a:schemeClr>
            </a:gs>
          </a:gsLst>
          <a:lin ang="5400000" scaled="0"/>
        </a:gradFill>
        <a:ln w="6350" cap="flat" cmpd="sng" algn="ctr">
          <a:solidFill>
            <a:schemeClr val="accent3">
              <a:hueOff val="2547963"/>
              <a:satOff val="94000"/>
              <a:lumOff val="-13824"/>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EC6B7ED4-7982-47B5-BFFA-4A96C3B9C8D4}">
      <dsp:nvSpPr>
        <dsp:cNvPr id="0" name=""/>
        <dsp:cNvSpPr/>
      </dsp:nvSpPr>
      <dsp:spPr>
        <a:xfrm>
          <a:off x="2121642" y="3359606"/>
          <a:ext cx="133445" cy="133417"/>
        </a:xfrm>
        <a:prstGeom prst="ellipse">
          <a:avLst/>
        </a:prstGeom>
        <a:gradFill rotWithShape="0">
          <a:gsLst>
            <a:gs pos="0">
              <a:schemeClr val="accent3">
                <a:hueOff val="2602175"/>
                <a:satOff val="96000"/>
                <a:lumOff val="-14118"/>
                <a:alphaOff val="0"/>
                <a:satMod val="103000"/>
                <a:lumMod val="102000"/>
                <a:tint val="94000"/>
              </a:schemeClr>
            </a:gs>
            <a:gs pos="50000">
              <a:schemeClr val="accent3">
                <a:hueOff val="2602175"/>
                <a:satOff val="96000"/>
                <a:lumOff val="-14118"/>
                <a:alphaOff val="0"/>
                <a:satMod val="110000"/>
                <a:lumMod val="100000"/>
                <a:shade val="100000"/>
              </a:schemeClr>
            </a:gs>
            <a:gs pos="100000">
              <a:schemeClr val="accent3">
                <a:hueOff val="2602175"/>
                <a:satOff val="96000"/>
                <a:lumOff val="-14118"/>
                <a:alphaOff val="0"/>
                <a:lumMod val="99000"/>
                <a:satMod val="120000"/>
                <a:shade val="78000"/>
              </a:schemeClr>
            </a:gs>
          </a:gsLst>
          <a:lin ang="5400000" scaled="0"/>
        </a:gradFill>
        <a:ln w="6350" cap="flat" cmpd="sng" algn="ctr">
          <a:solidFill>
            <a:schemeClr val="accent3">
              <a:hueOff val="2602175"/>
              <a:satOff val="96000"/>
              <a:lumOff val="-14118"/>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76C2439D-9739-494B-B1AD-89B0FDC6DD22}">
      <dsp:nvSpPr>
        <dsp:cNvPr id="0" name=""/>
        <dsp:cNvSpPr/>
      </dsp:nvSpPr>
      <dsp:spPr>
        <a:xfrm>
          <a:off x="1836618" y="3359606"/>
          <a:ext cx="133445" cy="133417"/>
        </a:xfrm>
        <a:prstGeom prst="ellipse">
          <a:avLst/>
        </a:prstGeom>
        <a:gradFill rotWithShape="0">
          <a:gsLst>
            <a:gs pos="0">
              <a:schemeClr val="accent3">
                <a:hueOff val="2656387"/>
                <a:satOff val="98000"/>
                <a:lumOff val="-14412"/>
                <a:alphaOff val="0"/>
                <a:satMod val="103000"/>
                <a:lumMod val="102000"/>
                <a:tint val="94000"/>
              </a:schemeClr>
            </a:gs>
            <a:gs pos="50000">
              <a:schemeClr val="accent3">
                <a:hueOff val="2656387"/>
                <a:satOff val="98000"/>
                <a:lumOff val="-14412"/>
                <a:alphaOff val="0"/>
                <a:satMod val="110000"/>
                <a:lumMod val="100000"/>
                <a:shade val="100000"/>
              </a:schemeClr>
            </a:gs>
            <a:gs pos="100000">
              <a:schemeClr val="accent3">
                <a:hueOff val="2656387"/>
                <a:satOff val="98000"/>
                <a:lumOff val="-14412"/>
                <a:alphaOff val="0"/>
                <a:lumMod val="99000"/>
                <a:satMod val="120000"/>
                <a:shade val="78000"/>
              </a:schemeClr>
            </a:gs>
          </a:gsLst>
          <a:lin ang="5400000" scaled="0"/>
        </a:gradFill>
        <a:ln w="6350" cap="flat" cmpd="sng" algn="ctr">
          <a:solidFill>
            <a:schemeClr val="accent3">
              <a:hueOff val="2656387"/>
              <a:satOff val="98000"/>
              <a:lumOff val="-14412"/>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2B053766-73D9-486E-BDCF-64DFD729C2C6}">
      <dsp:nvSpPr>
        <dsp:cNvPr id="0" name=""/>
        <dsp:cNvSpPr/>
      </dsp:nvSpPr>
      <dsp:spPr>
        <a:xfrm>
          <a:off x="1551594" y="3359606"/>
          <a:ext cx="133445" cy="133417"/>
        </a:xfrm>
        <a:prstGeom prst="ellipse">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w="6350" cap="flat" cmpd="sng" algn="ctr">
          <a:solidFill>
            <a:schemeClr val="accent3">
              <a:hueOff val="2710599"/>
              <a:satOff val="100000"/>
              <a:lumOff val="-14706"/>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199E49EE-5B0D-47C7-92DD-C4BC2C59DCA2}">
      <dsp:nvSpPr>
        <dsp:cNvPr id="0" name=""/>
        <dsp:cNvSpPr/>
      </dsp:nvSpPr>
      <dsp:spPr>
        <a:xfrm>
          <a:off x="964839" y="3047998"/>
          <a:ext cx="2732075" cy="277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622300">
            <a:lnSpc>
              <a:spcPct val="90000"/>
            </a:lnSpc>
            <a:spcBef>
              <a:spcPct val="0"/>
            </a:spcBef>
            <a:spcAft>
              <a:spcPct val="35000"/>
            </a:spcAft>
            <a:buNone/>
          </a:pPr>
          <a:r>
            <a:rPr lang="en-US" sz="1400" kern="1200" dirty="0"/>
            <a:t>Threat of new entrants</a:t>
          </a:r>
        </a:p>
      </dsp:txBody>
      <dsp:txXfrm>
        <a:off x="964839" y="3047998"/>
        <a:ext cx="2732075" cy="277591"/>
      </dsp:txXfrm>
    </dsp:sp>
  </dsp:spTree>
</dsp:drawing>
</file>

<file path=ppt/diagrams/drawing5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28C3C0-34C9-4247-A5E8-4CE3D35CAA2F}">
      <dsp:nvSpPr>
        <dsp:cNvPr id="0" name=""/>
        <dsp:cNvSpPr/>
      </dsp:nvSpPr>
      <dsp:spPr>
        <a:xfrm>
          <a:off x="0" y="0"/>
          <a:ext cx="6449250" cy="850392"/>
        </a:xfrm>
        <a:prstGeom prst="roundRect">
          <a:avLst>
            <a:gd name="adj" fmla="val 10000"/>
          </a:avLst>
        </a:prstGeom>
        <a:solidFill>
          <a:schemeClr val="lt1"/>
        </a:solidFill>
        <a:ln w="12700" cap="flat" cmpd="sng" algn="ctr">
          <a:solidFill>
            <a:schemeClr val="accent1"/>
          </a:solidFill>
          <a:prstDash val="solid"/>
          <a:miter lim="800000"/>
        </a:ln>
        <a:effectLst/>
        <a:scene3d>
          <a:camera prst="orthographicFront"/>
          <a:lightRig rig="flat" dir="t"/>
        </a:scene3d>
      </dsp:spPr>
      <dsp:style>
        <a:lnRef idx="2">
          <a:schemeClr val="accent1"/>
        </a:lnRef>
        <a:fillRef idx="1">
          <a:schemeClr val="lt1"/>
        </a:fillRef>
        <a:effectRef idx="0">
          <a:schemeClr val="accent1"/>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Begin with base year</a:t>
          </a:r>
        </a:p>
      </dsp:txBody>
      <dsp:txXfrm>
        <a:off x="24907" y="24907"/>
        <a:ext cx="5432115" cy="800578"/>
      </dsp:txXfrm>
    </dsp:sp>
    <dsp:sp modelId="{7AE75B7F-C6C9-4748-B984-615E185BD0BB}">
      <dsp:nvSpPr>
        <dsp:cNvPr id="0" name=""/>
        <dsp:cNvSpPr/>
      </dsp:nvSpPr>
      <dsp:spPr>
        <a:xfrm>
          <a:off x="481599" y="968502"/>
          <a:ext cx="6449250" cy="850392"/>
        </a:xfrm>
        <a:prstGeom prst="roundRect">
          <a:avLst>
            <a:gd name="adj" fmla="val 10000"/>
          </a:avLst>
        </a:prstGeom>
        <a:solidFill>
          <a:schemeClr val="lt1"/>
        </a:solidFill>
        <a:ln w="12700" cap="flat" cmpd="sng" algn="ctr">
          <a:solidFill>
            <a:schemeClr val="accent2"/>
          </a:solidFill>
          <a:prstDash val="solid"/>
          <a:miter lim="800000"/>
        </a:ln>
        <a:effectLst/>
        <a:scene3d>
          <a:camera prst="orthographicFront"/>
          <a:lightRig rig="flat" dir="t"/>
        </a:scene3d>
      </dsp:spPr>
      <dsp:style>
        <a:lnRef idx="2">
          <a:schemeClr val="accent2"/>
        </a:lnRef>
        <a:fillRef idx="1">
          <a:schemeClr val="lt1"/>
        </a:fillRef>
        <a:effectRef idx="0">
          <a:schemeClr val="accent2"/>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Use alternative scenarios to forecast revenues, including possible cannibalization</a:t>
          </a:r>
        </a:p>
      </dsp:txBody>
      <dsp:txXfrm>
        <a:off x="506506" y="993409"/>
        <a:ext cx="5365081" cy="800578"/>
      </dsp:txXfrm>
    </dsp:sp>
    <dsp:sp modelId="{BA300F5D-4D33-4277-96A1-3B980526AA0D}">
      <dsp:nvSpPr>
        <dsp:cNvPr id="0" name=""/>
        <dsp:cNvSpPr/>
      </dsp:nvSpPr>
      <dsp:spPr>
        <a:xfrm>
          <a:off x="963199" y="1937003"/>
          <a:ext cx="6449250" cy="850392"/>
        </a:xfrm>
        <a:prstGeom prst="roundRect">
          <a:avLst>
            <a:gd name="adj" fmla="val 10000"/>
          </a:avLst>
        </a:prstGeom>
        <a:solidFill>
          <a:schemeClr val="lt1"/>
        </a:solidFill>
        <a:ln w="12700" cap="flat" cmpd="sng" algn="ctr">
          <a:solidFill>
            <a:schemeClr val="accent3"/>
          </a:solidFill>
          <a:prstDash val="solid"/>
          <a:miter lim="800000"/>
        </a:ln>
        <a:effectLst/>
        <a:scene3d>
          <a:camera prst="orthographicFront"/>
          <a:lightRig rig="flat" dir="t"/>
        </a:scene3d>
      </dsp:spPr>
      <dsp:style>
        <a:lnRef idx="2">
          <a:schemeClr val="accent3"/>
        </a:lnRef>
        <a:fillRef idx="1">
          <a:schemeClr val="lt1"/>
        </a:fillRef>
        <a:effectRef idx="0">
          <a:schemeClr val="accent3"/>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Analyze the cost structure </a:t>
          </a:r>
          <a:br>
            <a:rPr lang="en-US" sz="2000" kern="1200" dirty="0"/>
          </a:br>
          <a:r>
            <a:rPr lang="en-US" sz="2000" kern="1200" dirty="0"/>
            <a:t>(i.e., fixed versus variable)</a:t>
          </a:r>
        </a:p>
      </dsp:txBody>
      <dsp:txXfrm>
        <a:off x="988106" y="1961910"/>
        <a:ext cx="5365081" cy="800577"/>
      </dsp:txXfrm>
    </dsp:sp>
    <dsp:sp modelId="{09B8D445-9110-4691-82BC-611CF939C9B0}">
      <dsp:nvSpPr>
        <dsp:cNvPr id="0" name=""/>
        <dsp:cNvSpPr/>
      </dsp:nvSpPr>
      <dsp:spPr>
        <a:xfrm>
          <a:off x="1444799" y="2905505"/>
          <a:ext cx="6449250" cy="850392"/>
        </a:xfrm>
        <a:prstGeom prst="roundRect">
          <a:avLst>
            <a:gd name="adj" fmla="val 10000"/>
          </a:avLst>
        </a:prstGeom>
        <a:solidFill>
          <a:schemeClr val="lt1"/>
        </a:solidFill>
        <a:ln w="12700" cap="flat" cmpd="sng" algn="ctr">
          <a:solidFill>
            <a:schemeClr val="accent4"/>
          </a:solidFill>
          <a:prstDash val="solid"/>
          <a:miter lim="800000"/>
        </a:ln>
        <a:effectLst/>
        <a:scene3d>
          <a:camera prst="orthographicFront"/>
          <a:lightRig rig="flat" dir="t"/>
        </a:scene3d>
      </dsp:spPr>
      <dsp:style>
        <a:lnRef idx="2">
          <a:schemeClr val="accent4"/>
        </a:lnRef>
        <a:fillRef idx="1">
          <a:schemeClr val="lt1"/>
        </a:fillRef>
        <a:effectRef idx="0">
          <a:schemeClr val="accent4"/>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Project costs and expenses</a:t>
          </a:r>
        </a:p>
      </dsp:txBody>
      <dsp:txXfrm>
        <a:off x="1469706" y="2930412"/>
        <a:ext cx="5365081" cy="800578"/>
      </dsp:txXfrm>
    </dsp:sp>
    <dsp:sp modelId="{467B59A4-7A70-4E6E-B8AF-2AF56073E665}">
      <dsp:nvSpPr>
        <dsp:cNvPr id="0" name=""/>
        <dsp:cNvSpPr/>
      </dsp:nvSpPr>
      <dsp:spPr>
        <a:xfrm>
          <a:off x="1926399" y="3874007"/>
          <a:ext cx="6449250" cy="850392"/>
        </a:xfrm>
        <a:prstGeom prst="roundRect">
          <a:avLst>
            <a:gd name="adj" fmla="val 10000"/>
          </a:avLst>
        </a:prstGeom>
        <a:solidFill>
          <a:schemeClr val="lt1"/>
        </a:solidFill>
        <a:ln w="12700" cap="flat" cmpd="sng" algn="ctr">
          <a:solidFill>
            <a:schemeClr val="accent6"/>
          </a:solidFill>
          <a:prstDash val="solid"/>
          <a:miter lim="800000"/>
        </a:ln>
        <a:effectLst/>
        <a:scene3d>
          <a:camera prst="orthographicFront"/>
          <a:lightRig rig="flat" dir="t"/>
        </a:scene3d>
      </dsp:spPr>
      <dsp:style>
        <a:lnRef idx="2">
          <a:schemeClr val="accent6"/>
        </a:lnRef>
        <a:fillRef idx="1">
          <a:schemeClr val="lt1"/>
        </a:fillRef>
        <a:effectRef idx="0">
          <a:schemeClr val="accent6"/>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Forecast net income and earnings per share (EPS) based on forecasts of revenues and expenses</a:t>
          </a:r>
        </a:p>
      </dsp:txBody>
      <dsp:txXfrm>
        <a:off x="1951306" y="3898914"/>
        <a:ext cx="5365081" cy="800578"/>
      </dsp:txXfrm>
    </dsp:sp>
    <dsp:sp modelId="{A884C532-5CA0-4FCD-87F8-41DBA9EBA81E}">
      <dsp:nvSpPr>
        <dsp:cNvPr id="0" name=""/>
        <dsp:cNvSpPr/>
      </dsp:nvSpPr>
      <dsp:spPr>
        <a:xfrm>
          <a:off x="5896495" y="621258"/>
          <a:ext cx="552754" cy="552754"/>
        </a:xfrm>
        <a:prstGeom prst="downArrow">
          <a:avLst>
            <a:gd name="adj1" fmla="val 55000"/>
            <a:gd name="adj2" fmla="val 45000"/>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dirty="0"/>
        </a:p>
      </dsp:txBody>
      <dsp:txXfrm>
        <a:off x="6020865" y="621258"/>
        <a:ext cx="304014" cy="415947"/>
      </dsp:txXfrm>
    </dsp:sp>
    <dsp:sp modelId="{AA266C3E-AB49-4CFF-BE22-601D1727512D}">
      <dsp:nvSpPr>
        <dsp:cNvPr id="0" name=""/>
        <dsp:cNvSpPr/>
      </dsp:nvSpPr>
      <dsp:spPr>
        <a:xfrm>
          <a:off x="6378095" y="1589760"/>
          <a:ext cx="552754" cy="552754"/>
        </a:xfrm>
        <a:prstGeom prst="downArrow">
          <a:avLst>
            <a:gd name="adj1" fmla="val 55000"/>
            <a:gd name="adj2" fmla="val 45000"/>
          </a:avLst>
        </a:prstGeom>
        <a:solidFill>
          <a:schemeClr val="accent3">
            <a:tint val="40000"/>
            <a:alpha val="90000"/>
            <a:hueOff val="676380"/>
            <a:satOff val="33333"/>
            <a:lumOff val="593"/>
            <a:alphaOff val="0"/>
          </a:schemeClr>
        </a:solidFill>
        <a:ln w="6350" cap="flat" cmpd="sng" algn="ctr">
          <a:solidFill>
            <a:schemeClr val="accent3">
              <a:tint val="40000"/>
              <a:alpha val="90000"/>
              <a:hueOff val="676380"/>
              <a:satOff val="33333"/>
              <a:lumOff val="593"/>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dirty="0"/>
        </a:p>
      </dsp:txBody>
      <dsp:txXfrm>
        <a:off x="6502465" y="1589760"/>
        <a:ext cx="304014" cy="415947"/>
      </dsp:txXfrm>
    </dsp:sp>
    <dsp:sp modelId="{CD1F80A1-0BA2-4155-9E7B-45EB35783250}">
      <dsp:nvSpPr>
        <dsp:cNvPr id="0" name=""/>
        <dsp:cNvSpPr/>
      </dsp:nvSpPr>
      <dsp:spPr>
        <a:xfrm>
          <a:off x="6859695" y="2544089"/>
          <a:ext cx="552754" cy="552754"/>
        </a:xfrm>
        <a:prstGeom prst="downArrow">
          <a:avLst>
            <a:gd name="adj1" fmla="val 55000"/>
            <a:gd name="adj2" fmla="val 45000"/>
          </a:avLst>
        </a:prstGeom>
        <a:solidFill>
          <a:schemeClr val="accent3">
            <a:tint val="40000"/>
            <a:alpha val="90000"/>
            <a:hueOff val="1352761"/>
            <a:satOff val="66667"/>
            <a:lumOff val="1186"/>
            <a:alphaOff val="0"/>
          </a:schemeClr>
        </a:solidFill>
        <a:ln w="6350" cap="flat" cmpd="sng" algn="ctr">
          <a:solidFill>
            <a:schemeClr val="accent3">
              <a:tint val="40000"/>
              <a:alpha val="90000"/>
              <a:hueOff val="1352761"/>
              <a:satOff val="66667"/>
              <a:lumOff val="1186"/>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dirty="0"/>
        </a:p>
      </dsp:txBody>
      <dsp:txXfrm>
        <a:off x="6984065" y="2544089"/>
        <a:ext cx="304014" cy="415947"/>
      </dsp:txXfrm>
    </dsp:sp>
    <dsp:sp modelId="{6C8B12E7-3838-4462-803E-BB662B999FA9}">
      <dsp:nvSpPr>
        <dsp:cNvPr id="0" name=""/>
        <dsp:cNvSpPr/>
      </dsp:nvSpPr>
      <dsp:spPr>
        <a:xfrm>
          <a:off x="7341295" y="3522040"/>
          <a:ext cx="552754" cy="552754"/>
        </a:xfrm>
        <a:prstGeom prst="downArrow">
          <a:avLst>
            <a:gd name="adj1" fmla="val 55000"/>
            <a:gd name="adj2" fmla="val 45000"/>
          </a:avLst>
        </a:prstGeom>
        <a:solidFill>
          <a:schemeClr val="accent3">
            <a:tint val="40000"/>
            <a:alpha val="90000"/>
            <a:hueOff val="2029141"/>
            <a:satOff val="100000"/>
            <a:lumOff val="1779"/>
            <a:alphaOff val="0"/>
          </a:schemeClr>
        </a:solidFill>
        <a:ln w="6350" cap="flat" cmpd="sng" algn="ctr">
          <a:solidFill>
            <a:schemeClr val="accent3">
              <a:tint val="40000"/>
              <a:alpha val="90000"/>
              <a:hueOff val="2029141"/>
              <a:satOff val="100000"/>
              <a:lumOff val="1779"/>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dirty="0"/>
        </a:p>
      </dsp:txBody>
      <dsp:txXfrm>
        <a:off x="7465665" y="3522040"/>
        <a:ext cx="304014" cy="415947"/>
      </dsp:txXfrm>
    </dsp:sp>
  </dsp:spTree>
</dsp:drawing>
</file>

<file path=ppt/diagrams/drawing5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CA8905-8F73-4CE8-BC8D-869800DCED10}">
      <dsp:nvSpPr>
        <dsp:cNvPr id="0" name=""/>
        <dsp:cNvSpPr/>
      </dsp:nvSpPr>
      <dsp:spPr>
        <a:xfrm>
          <a:off x="0" y="1165860"/>
          <a:ext cx="8610600" cy="1554480"/>
        </a:xfrm>
        <a:prstGeom prst="notched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4673415-C56E-4169-AD42-CF582F441612}">
      <dsp:nvSpPr>
        <dsp:cNvPr id="0" name=""/>
        <dsp:cNvSpPr/>
      </dsp:nvSpPr>
      <dsp:spPr>
        <a:xfrm>
          <a:off x="3878" y="0"/>
          <a:ext cx="1865489" cy="1554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Forecast revenues</a:t>
          </a:r>
        </a:p>
      </dsp:txBody>
      <dsp:txXfrm>
        <a:off x="3878" y="0"/>
        <a:ext cx="1865489" cy="1554480"/>
      </dsp:txXfrm>
    </dsp:sp>
    <dsp:sp modelId="{1D7AEB32-6223-4306-9676-5460FAC3A962}">
      <dsp:nvSpPr>
        <dsp:cNvPr id="0" name=""/>
        <dsp:cNvSpPr/>
      </dsp:nvSpPr>
      <dsp:spPr>
        <a:xfrm>
          <a:off x="742313" y="1748790"/>
          <a:ext cx="388620" cy="388620"/>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1901504D-9E2E-487F-A785-AD07FE359C4D}">
      <dsp:nvSpPr>
        <dsp:cNvPr id="0" name=""/>
        <dsp:cNvSpPr/>
      </dsp:nvSpPr>
      <dsp:spPr>
        <a:xfrm>
          <a:off x="1962642" y="2331720"/>
          <a:ext cx="1865489" cy="1554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dirty="0"/>
            <a:t>Forecast cost of goods sold and SG&amp;A expenses</a:t>
          </a:r>
        </a:p>
      </dsp:txBody>
      <dsp:txXfrm>
        <a:off x="1962642" y="2331720"/>
        <a:ext cx="1865489" cy="1554480"/>
      </dsp:txXfrm>
    </dsp:sp>
    <dsp:sp modelId="{10911256-94EA-41F5-805D-930F20748FBD}">
      <dsp:nvSpPr>
        <dsp:cNvPr id="0" name=""/>
        <dsp:cNvSpPr/>
      </dsp:nvSpPr>
      <dsp:spPr>
        <a:xfrm>
          <a:off x="2701077" y="1748790"/>
          <a:ext cx="388620" cy="388620"/>
        </a:xfrm>
        <a:prstGeom prst="ellipse">
          <a:avLst/>
        </a:prstGeom>
        <a:gradFill rotWithShape="0">
          <a:gsLst>
            <a:gs pos="0">
              <a:schemeClr val="accent3">
                <a:hueOff val="903533"/>
                <a:satOff val="33333"/>
                <a:lumOff val="-4902"/>
                <a:alphaOff val="0"/>
                <a:satMod val="103000"/>
                <a:lumMod val="102000"/>
                <a:tint val="94000"/>
              </a:schemeClr>
            </a:gs>
            <a:gs pos="50000">
              <a:schemeClr val="accent3">
                <a:hueOff val="903533"/>
                <a:satOff val="33333"/>
                <a:lumOff val="-4902"/>
                <a:alphaOff val="0"/>
                <a:satMod val="110000"/>
                <a:lumMod val="100000"/>
                <a:shade val="100000"/>
              </a:schemeClr>
            </a:gs>
            <a:gs pos="100000">
              <a:schemeClr val="accent3">
                <a:hueOff val="903533"/>
                <a:satOff val="33333"/>
                <a:lumOff val="-490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76856AB-4F7A-47F3-95A2-7D2D199B0434}">
      <dsp:nvSpPr>
        <dsp:cNvPr id="0" name=""/>
        <dsp:cNvSpPr/>
      </dsp:nvSpPr>
      <dsp:spPr>
        <a:xfrm>
          <a:off x="3921407" y="0"/>
          <a:ext cx="1865489" cy="1554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Forecast nonoperating expenses and taxes</a:t>
          </a:r>
        </a:p>
      </dsp:txBody>
      <dsp:txXfrm>
        <a:off x="3921407" y="0"/>
        <a:ext cx="1865489" cy="1554480"/>
      </dsp:txXfrm>
    </dsp:sp>
    <dsp:sp modelId="{EBEF86A4-DC82-4800-B49D-A97ADB6E316B}">
      <dsp:nvSpPr>
        <dsp:cNvPr id="0" name=""/>
        <dsp:cNvSpPr/>
      </dsp:nvSpPr>
      <dsp:spPr>
        <a:xfrm>
          <a:off x="4659842" y="1748790"/>
          <a:ext cx="388620" cy="388620"/>
        </a:xfrm>
        <a:prstGeom prst="ellipse">
          <a:avLst/>
        </a:prstGeom>
        <a:gradFill rotWithShape="0">
          <a:gsLst>
            <a:gs pos="0">
              <a:schemeClr val="accent3">
                <a:hueOff val="1807066"/>
                <a:satOff val="66667"/>
                <a:lumOff val="-9804"/>
                <a:alphaOff val="0"/>
                <a:satMod val="103000"/>
                <a:lumMod val="102000"/>
                <a:tint val="94000"/>
              </a:schemeClr>
            </a:gs>
            <a:gs pos="50000">
              <a:schemeClr val="accent3">
                <a:hueOff val="1807066"/>
                <a:satOff val="66667"/>
                <a:lumOff val="-9804"/>
                <a:alphaOff val="0"/>
                <a:satMod val="110000"/>
                <a:lumMod val="100000"/>
                <a:shade val="100000"/>
              </a:schemeClr>
            </a:gs>
            <a:gs pos="100000">
              <a:schemeClr val="accent3">
                <a:hueOff val="1807066"/>
                <a:satOff val="66667"/>
                <a:lumOff val="-980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459A774D-9476-492E-85FA-A46575E575BA}">
      <dsp:nvSpPr>
        <dsp:cNvPr id="0" name=""/>
        <dsp:cNvSpPr/>
      </dsp:nvSpPr>
      <dsp:spPr>
        <a:xfrm>
          <a:off x="5612026" y="2286002"/>
          <a:ext cx="1865489" cy="1554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dirty="0"/>
            <a:t>Build the </a:t>
          </a:r>
          <a:br>
            <a:rPr lang="en-US" sz="2200" kern="1200" dirty="0"/>
          </a:br>
          <a:r>
            <a:rPr lang="en-US" sz="2200" kern="1200" dirty="0"/>
            <a:t>pro forma income statement</a:t>
          </a:r>
        </a:p>
      </dsp:txBody>
      <dsp:txXfrm>
        <a:off x="5612026" y="2286002"/>
        <a:ext cx="1865489" cy="1554480"/>
      </dsp:txXfrm>
    </dsp:sp>
    <dsp:sp modelId="{D0AB60AB-6EF8-43BB-A647-05569A71BAF7}">
      <dsp:nvSpPr>
        <dsp:cNvPr id="0" name=""/>
        <dsp:cNvSpPr/>
      </dsp:nvSpPr>
      <dsp:spPr>
        <a:xfrm>
          <a:off x="6387303" y="1752598"/>
          <a:ext cx="388620" cy="388620"/>
        </a:xfrm>
        <a:prstGeom prst="ellipse">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drawing5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303146-C8E5-43C8-A155-5AB382EE9038}">
      <dsp:nvSpPr>
        <dsp:cNvPr id="0" name=""/>
        <dsp:cNvSpPr/>
      </dsp:nvSpPr>
      <dsp:spPr>
        <a:xfrm>
          <a:off x="0" y="1143001"/>
          <a:ext cx="8775605" cy="1554481"/>
        </a:xfrm>
        <a:prstGeom prst="notched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1D8252DA-5121-4D05-A713-6430276FE90A}">
      <dsp:nvSpPr>
        <dsp:cNvPr id="0" name=""/>
        <dsp:cNvSpPr/>
      </dsp:nvSpPr>
      <dsp:spPr>
        <a:xfrm>
          <a:off x="653187" y="39671"/>
          <a:ext cx="1901238" cy="1584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en-US" sz="2000" kern="1200" dirty="0"/>
            <a:t>Forecast capital investments and depreciation</a:t>
          </a:r>
        </a:p>
      </dsp:txBody>
      <dsp:txXfrm>
        <a:off x="653187" y="39671"/>
        <a:ext cx="1901238" cy="1584960"/>
      </dsp:txXfrm>
    </dsp:sp>
    <dsp:sp modelId="{F4F27022-4239-452C-BFBF-D6B03E7B800E}">
      <dsp:nvSpPr>
        <dsp:cNvPr id="0" name=""/>
        <dsp:cNvSpPr/>
      </dsp:nvSpPr>
      <dsp:spPr>
        <a:xfrm>
          <a:off x="1476328" y="1822743"/>
          <a:ext cx="396240" cy="396240"/>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204D0197-680F-423C-8916-5A938B75A87B}">
      <dsp:nvSpPr>
        <dsp:cNvPr id="0" name=""/>
        <dsp:cNvSpPr/>
      </dsp:nvSpPr>
      <dsp:spPr>
        <a:xfrm>
          <a:off x="2322417" y="2362208"/>
          <a:ext cx="1901238" cy="1584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t>Forecast working capital accounts</a:t>
          </a:r>
        </a:p>
      </dsp:txBody>
      <dsp:txXfrm>
        <a:off x="2322417" y="2362208"/>
        <a:ext cx="1901238" cy="1584960"/>
      </dsp:txXfrm>
    </dsp:sp>
    <dsp:sp modelId="{F2FA2136-8C19-47B9-B521-0CB26F1349A6}">
      <dsp:nvSpPr>
        <dsp:cNvPr id="0" name=""/>
        <dsp:cNvSpPr/>
      </dsp:nvSpPr>
      <dsp:spPr>
        <a:xfrm>
          <a:off x="3129235" y="1822743"/>
          <a:ext cx="396240" cy="396240"/>
        </a:xfrm>
        <a:prstGeom prst="ellipse">
          <a:avLst/>
        </a:prstGeom>
        <a:gradFill rotWithShape="0">
          <a:gsLst>
            <a:gs pos="0">
              <a:schemeClr val="accent3">
                <a:hueOff val="903533"/>
                <a:satOff val="33333"/>
                <a:lumOff val="-4902"/>
                <a:alphaOff val="0"/>
                <a:satMod val="103000"/>
                <a:lumMod val="102000"/>
                <a:tint val="94000"/>
              </a:schemeClr>
            </a:gs>
            <a:gs pos="50000">
              <a:schemeClr val="accent3">
                <a:hueOff val="903533"/>
                <a:satOff val="33333"/>
                <a:lumOff val="-4902"/>
                <a:alphaOff val="0"/>
                <a:satMod val="110000"/>
                <a:lumMod val="100000"/>
                <a:shade val="100000"/>
              </a:schemeClr>
            </a:gs>
            <a:gs pos="100000">
              <a:schemeClr val="accent3">
                <a:hueOff val="903533"/>
                <a:satOff val="33333"/>
                <a:lumOff val="-490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DE4196F-D48C-496C-9158-ED477A7645D6}">
      <dsp:nvSpPr>
        <dsp:cNvPr id="0" name=""/>
        <dsp:cNvSpPr/>
      </dsp:nvSpPr>
      <dsp:spPr>
        <a:xfrm>
          <a:off x="4136807" y="39655"/>
          <a:ext cx="1901238" cy="1584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en-US" sz="2000" kern="1200" dirty="0"/>
            <a:t>Build the </a:t>
          </a:r>
          <a:br>
            <a:rPr lang="en-US" sz="2000" kern="1200" dirty="0"/>
          </a:br>
          <a:r>
            <a:rPr lang="en-US" sz="2000" kern="1200" dirty="0"/>
            <a:t>pro forma cash flow statement</a:t>
          </a:r>
        </a:p>
      </dsp:txBody>
      <dsp:txXfrm>
        <a:off x="4136807" y="39655"/>
        <a:ext cx="1901238" cy="1584960"/>
      </dsp:txXfrm>
    </dsp:sp>
    <dsp:sp modelId="{20842239-6424-4BC3-AABC-7D23E91911C2}">
      <dsp:nvSpPr>
        <dsp:cNvPr id="0" name=""/>
        <dsp:cNvSpPr/>
      </dsp:nvSpPr>
      <dsp:spPr>
        <a:xfrm>
          <a:off x="4934544" y="1811858"/>
          <a:ext cx="396240" cy="396240"/>
        </a:xfrm>
        <a:prstGeom prst="ellipse">
          <a:avLst/>
        </a:prstGeom>
        <a:gradFill rotWithShape="0">
          <a:gsLst>
            <a:gs pos="0">
              <a:schemeClr val="accent3">
                <a:hueOff val="1807066"/>
                <a:satOff val="66667"/>
                <a:lumOff val="-9804"/>
                <a:alphaOff val="0"/>
                <a:satMod val="103000"/>
                <a:lumMod val="102000"/>
                <a:tint val="94000"/>
              </a:schemeClr>
            </a:gs>
            <a:gs pos="50000">
              <a:schemeClr val="accent3">
                <a:hueOff val="1807066"/>
                <a:satOff val="66667"/>
                <a:lumOff val="-9804"/>
                <a:alphaOff val="0"/>
                <a:satMod val="110000"/>
                <a:lumMod val="100000"/>
                <a:shade val="100000"/>
              </a:schemeClr>
            </a:gs>
            <a:gs pos="100000">
              <a:schemeClr val="accent3">
                <a:hueOff val="1807066"/>
                <a:satOff val="66667"/>
                <a:lumOff val="-980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01E3015-0F5A-4637-AE3A-3B953716B976}">
      <dsp:nvSpPr>
        <dsp:cNvPr id="0" name=""/>
        <dsp:cNvSpPr/>
      </dsp:nvSpPr>
      <dsp:spPr>
        <a:xfrm>
          <a:off x="5992853" y="2377439"/>
          <a:ext cx="1901238" cy="1584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t>Build the</a:t>
          </a:r>
          <a:br>
            <a:rPr lang="en-US" sz="2000" kern="1200" dirty="0"/>
          </a:br>
          <a:r>
            <a:rPr lang="en-US" sz="2000" kern="1200" dirty="0"/>
            <a:t>pro forma balance sheet</a:t>
          </a:r>
        </a:p>
      </dsp:txBody>
      <dsp:txXfrm>
        <a:off x="5992853" y="2377439"/>
        <a:ext cx="1901238" cy="1584960"/>
      </dsp:txXfrm>
    </dsp:sp>
    <dsp:sp modelId="{90F3CC65-51B6-40E3-B58C-BC1A7B6D9A37}">
      <dsp:nvSpPr>
        <dsp:cNvPr id="0" name=""/>
        <dsp:cNvSpPr/>
      </dsp:nvSpPr>
      <dsp:spPr>
        <a:xfrm>
          <a:off x="6745352" y="1783080"/>
          <a:ext cx="396240" cy="396240"/>
        </a:xfrm>
        <a:prstGeom prst="ellipse">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drawing5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8F7484-FC35-4236-8099-E1A2A6BEC1D8}">
      <dsp:nvSpPr>
        <dsp:cNvPr id="0" name=""/>
        <dsp:cNvSpPr/>
      </dsp:nvSpPr>
      <dsp:spPr>
        <a:xfrm>
          <a:off x="4156" y="0"/>
          <a:ext cx="3998788" cy="42672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24790" tIns="224790" rIns="224790" bIns="224790" numCol="1" spcCol="1270" anchor="ctr" anchorCtr="0">
          <a:noAutofit/>
        </a:bodyPr>
        <a:lstStyle/>
        <a:p>
          <a:pPr marL="0" lvl="0" indent="0" algn="ctr" defTabSz="2622550" rtl="0">
            <a:lnSpc>
              <a:spcPct val="90000"/>
            </a:lnSpc>
            <a:spcBef>
              <a:spcPct val="0"/>
            </a:spcBef>
            <a:spcAft>
              <a:spcPct val="35000"/>
            </a:spcAft>
            <a:buNone/>
          </a:pPr>
          <a:r>
            <a:rPr lang="en-US" sz="5900" b="1" kern="1200" dirty="0"/>
            <a:t>Strengths</a:t>
          </a:r>
          <a:endParaRPr lang="en-US" sz="5900" kern="1200" dirty="0"/>
        </a:p>
      </dsp:txBody>
      <dsp:txXfrm>
        <a:off x="4156" y="0"/>
        <a:ext cx="3998788" cy="1280160"/>
      </dsp:txXfrm>
    </dsp:sp>
    <dsp:sp modelId="{160AE62B-EA9F-4F14-A4FD-8CA578F51299}">
      <dsp:nvSpPr>
        <dsp:cNvPr id="0" name=""/>
        <dsp:cNvSpPr/>
      </dsp:nvSpPr>
      <dsp:spPr>
        <a:xfrm>
          <a:off x="404035" y="1280264"/>
          <a:ext cx="3199030" cy="62164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rtl="0">
            <a:lnSpc>
              <a:spcPct val="90000"/>
            </a:lnSpc>
            <a:spcBef>
              <a:spcPct val="0"/>
            </a:spcBef>
            <a:spcAft>
              <a:spcPct val="35000"/>
            </a:spcAft>
            <a:buNone/>
          </a:pPr>
          <a:r>
            <a:rPr lang="en-US" sz="1800" kern="1200" dirty="0"/>
            <a:t>Simple and applicable to stable, mature firms</a:t>
          </a:r>
        </a:p>
      </dsp:txBody>
      <dsp:txXfrm>
        <a:off x="422242" y="1298471"/>
        <a:ext cx="3162616" cy="585226"/>
      </dsp:txXfrm>
    </dsp:sp>
    <dsp:sp modelId="{D400E624-617D-4E2F-9812-2D953118F7BE}">
      <dsp:nvSpPr>
        <dsp:cNvPr id="0" name=""/>
        <dsp:cNvSpPr/>
      </dsp:nvSpPr>
      <dsp:spPr>
        <a:xfrm>
          <a:off x="404035" y="1997541"/>
          <a:ext cx="3199030" cy="62164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rtl="0">
            <a:lnSpc>
              <a:spcPct val="90000"/>
            </a:lnSpc>
            <a:spcBef>
              <a:spcPct val="0"/>
            </a:spcBef>
            <a:spcAft>
              <a:spcPct val="35000"/>
            </a:spcAft>
            <a:buNone/>
          </a:pPr>
          <a:r>
            <a:rPr lang="en-US" sz="1800" kern="1200" dirty="0"/>
            <a:t>Can be applied to entire markets</a:t>
          </a:r>
        </a:p>
      </dsp:txBody>
      <dsp:txXfrm>
        <a:off x="422242" y="2015748"/>
        <a:ext cx="3162616" cy="585226"/>
      </dsp:txXfrm>
    </dsp:sp>
    <dsp:sp modelId="{8586404E-09F3-498D-9DE0-100646D725C1}">
      <dsp:nvSpPr>
        <dsp:cNvPr id="0" name=""/>
        <dsp:cNvSpPr/>
      </dsp:nvSpPr>
      <dsp:spPr>
        <a:xfrm>
          <a:off x="404035" y="2714818"/>
          <a:ext cx="3199030" cy="62164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rtl="0">
            <a:lnSpc>
              <a:spcPct val="90000"/>
            </a:lnSpc>
            <a:spcBef>
              <a:spcPct val="0"/>
            </a:spcBef>
            <a:spcAft>
              <a:spcPct val="35000"/>
            </a:spcAft>
            <a:buNone/>
          </a:pPr>
          <a:r>
            <a:rPr lang="en-US" sz="1800" i="1" kern="1200" dirty="0"/>
            <a:t>g</a:t>
          </a:r>
          <a:r>
            <a:rPr lang="en-US" sz="1800" kern="1200" dirty="0"/>
            <a:t> can be estimated using macro data</a:t>
          </a:r>
        </a:p>
      </dsp:txBody>
      <dsp:txXfrm>
        <a:off x="422242" y="2733025"/>
        <a:ext cx="3162616" cy="585226"/>
      </dsp:txXfrm>
    </dsp:sp>
    <dsp:sp modelId="{4A5356E5-4BFF-4F22-BCB6-B587D1EF0FE8}">
      <dsp:nvSpPr>
        <dsp:cNvPr id="0" name=""/>
        <dsp:cNvSpPr/>
      </dsp:nvSpPr>
      <dsp:spPr>
        <a:xfrm>
          <a:off x="404035" y="3432095"/>
          <a:ext cx="3199030" cy="62164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rtl="0">
            <a:lnSpc>
              <a:spcPct val="90000"/>
            </a:lnSpc>
            <a:spcBef>
              <a:spcPct val="0"/>
            </a:spcBef>
            <a:spcAft>
              <a:spcPct val="35000"/>
            </a:spcAft>
            <a:buNone/>
          </a:pPr>
          <a:r>
            <a:rPr lang="en-US" sz="1800" kern="1200" dirty="0"/>
            <a:t>Can be applied to firms that repurchase stock</a:t>
          </a:r>
        </a:p>
      </dsp:txBody>
      <dsp:txXfrm>
        <a:off x="422242" y="3450302"/>
        <a:ext cx="3162616" cy="585226"/>
      </dsp:txXfrm>
    </dsp:sp>
    <dsp:sp modelId="{4EE2CFA6-3A07-4EC3-AE39-9E3F38C83F5F}">
      <dsp:nvSpPr>
        <dsp:cNvPr id="0" name=""/>
        <dsp:cNvSpPr/>
      </dsp:nvSpPr>
      <dsp:spPr>
        <a:xfrm>
          <a:off x="4302854" y="0"/>
          <a:ext cx="3998788" cy="42672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24790" tIns="224790" rIns="224790" bIns="224790" numCol="1" spcCol="1270" anchor="ctr" anchorCtr="0">
          <a:noAutofit/>
        </a:bodyPr>
        <a:lstStyle/>
        <a:p>
          <a:pPr marL="0" lvl="0" indent="0" algn="ctr" defTabSz="2622550" rtl="0">
            <a:lnSpc>
              <a:spcPct val="90000"/>
            </a:lnSpc>
            <a:spcBef>
              <a:spcPct val="0"/>
            </a:spcBef>
            <a:spcAft>
              <a:spcPct val="35000"/>
            </a:spcAft>
            <a:buNone/>
          </a:pPr>
          <a:r>
            <a:rPr lang="en-US" sz="5900" b="1" kern="1200" dirty="0"/>
            <a:t>Limitations</a:t>
          </a:r>
          <a:endParaRPr lang="en-US" sz="5900" kern="1200" dirty="0"/>
        </a:p>
      </dsp:txBody>
      <dsp:txXfrm>
        <a:off x="4302854" y="0"/>
        <a:ext cx="3998788" cy="1280160"/>
      </dsp:txXfrm>
    </dsp:sp>
    <dsp:sp modelId="{2192F796-F581-4AD9-9D3C-C451FBC05868}">
      <dsp:nvSpPr>
        <dsp:cNvPr id="0" name=""/>
        <dsp:cNvSpPr/>
      </dsp:nvSpPr>
      <dsp:spPr>
        <a:xfrm>
          <a:off x="4702733" y="1280264"/>
          <a:ext cx="3199030" cy="62164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rtl="0">
            <a:lnSpc>
              <a:spcPct val="90000"/>
            </a:lnSpc>
            <a:spcBef>
              <a:spcPct val="0"/>
            </a:spcBef>
            <a:spcAft>
              <a:spcPct val="35000"/>
            </a:spcAft>
            <a:buNone/>
          </a:pPr>
          <a:r>
            <a:rPr lang="en-US" sz="1800" kern="1200" dirty="0"/>
            <a:t>Not applicable to non-dividend-paying firms</a:t>
          </a:r>
        </a:p>
      </dsp:txBody>
      <dsp:txXfrm>
        <a:off x="4720940" y="1298471"/>
        <a:ext cx="3162616" cy="585226"/>
      </dsp:txXfrm>
    </dsp:sp>
    <dsp:sp modelId="{C0DD9698-0C61-484E-93EE-494D0312D8C8}">
      <dsp:nvSpPr>
        <dsp:cNvPr id="0" name=""/>
        <dsp:cNvSpPr/>
      </dsp:nvSpPr>
      <dsp:spPr>
        <a:xfrm>
          <a:off x="4702733" y="1997541"/>
          <a:ext cx="3199030" cy="62164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rtl="0">
            <a:lnSpc>
              <a:spcPct val="90000"/>
            </a:lnSpc>
            <a:spcBef>
              <a:spcPct val="0"/>
            </a:spcBef>
            <a:spcAft>
              <a:spcPct val="35000"/>
            </a:spcAft>
            <a:buNone/>
          </a:pPr>
          <a:r>
            <a:rPr lang="en-US" sz="1800" i="1" kern="1200" dirty="0"/>
            <a:t>g</a:t>
          </a:r>
          <a:r>
            <a:rPr lang="en-US" sz="1800" kern="1200" dirty="0"/>
            <a:t> must be constant</a:t>
          </a:r>
        </a:p>
      </dsp:txBody>
      <dsp:txXfrm>
        <a:off x="4720940" y="2015748"/>
        <a:ext cx="3162616" cy="585226"/>
      </dsp:txXfrm>
    </dsp:sp>
    <dsp:sp modelId="{5612FD9F-7B0E-4E9C-B830-8271130A90CD}">
      <dsp:nvSpPr>
        <dsp:cNvPr id="0" name=""/>
        <dsp:cNvSpPr/>
      </dsp:nvSpPr>
      <dsp:spPr>
        <a:xfrm>
          <a:off x="4702733" y="2714818"/>
          <a:ext cx="3199030" cy="62164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rtl="0">
            <a:lnSpc>
              <a:spcPct val="90000"/>
            </a:lnSpc>
            <a:spcBef>
              <a:spcPct val="0"/>
            </a:spcBef>
            <a:spcAft>
              <a:spcPct val="35000"/>
            </a:spcAft>
            <a:buNone/>
          </a:pPr>
          <a:r>
            <a:rPr lang="en-US" sz="1800" kern="1200" dirty="0"/>
            <a:t>Stock value is very sensitive to </a:t>
          </a:r>
          <a:r>
            <a:rPr lang="en-US" sz="1800" i="1" kern="1200" dirty="0"/>
            <a:t>r</a:t>
          </a:r>
          <a:r>
            <a:rPr lang="en-US" sz="1800" kern="1200" dirty="0"/>
            <a:t> </a:t>
          </a:r>
          <a:r>
            <a:rPr lang="en-US" sz="1800" kern="1200" dirty="0">
              <a:latin typeface="Calibri"/>
            </a:rPr>
            <a:t>– </a:t>
          </a:r>
          <a:r>
            <a:rPr lang="en-US" sz="1800" i="1" kern="1200" dirty="0"/>
            <a:t>g</a:t>
          </a:r>
        </a:p>
      </dsp:txBody>
      <dsp:txXfrm>
        <a:off x="4720940" y="2733025"/>
        <a:ext cx="3162616" cy="585226"/>
      </dsp:txXfrm>
    </dsp:sp>
    <dsp:sp modelId="{1E19B41D-4E1A-4927-BF8C-6B2DE867F0FC}">
      <dsp:nvSpPr>
        <dsp:cNvPr id="0" name=""/>
        <dsp:cNvSpPr/>
      </dsp:nvSpPr>
      <dsp:spPr>
        <a:xfrm>
          <a:off x="4702733" y="3432095"/>
          <a:ext cx="3199030" cy="62164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rtl="0">
            <a:lnSpc>
              <a:spcPct val="90000"/>
            </a:lnSpc>
            <a:spcBef>
              <a:spcPct val="0"/>
            </a:spcBef>
            <a:spcAft>
              <a:spcPct val="35000"/>
            </a:spcAft>
            <a:buNone/>
          </a:pPr>
          <a:r>
            <a:rPr lang="en-US" sz="1800" kern="1200" dirty="0"/>
            <a:t>Most firms have nonconstant growth in dividends</a:t>
          </a:r>
        </a:p>
      </dsp:txBody>
      <dsp:txXfrm>
        <a:off x="4720940" y="3450302"/>
        <a:ext cx="3162616" cy="585226"/>
      </dsp:txXfrm>
    </dsp:sp>
  </dsp:spTree>
</dsp:drawing>
</file>

<file path=ppt/diagrams/drawing5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E07909-1368-4123-BF1B-AC0AB0EF440C}">
      <dsp:nvSpPr>
        <dsp:cNvPr id="0" name=""/>
        <dsp:cNvSpPr/>
      </dsp:nvSpPr>
      <dsp:spPr>
        <a:xfrm>
          <a:off x="960" y="1420939"/>
          <a:ext cx="2467196" cy="203492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t" anchorCtr="0">
          <a:noAutofit/>
        </a:bodyPr>
        <a:lstStyle/>
        <a:p>
          <a:pPr marL="171450" lvl="1" indent="-171450" algn="l" defTabSz="800100" rtl="0">
            <a:lnSpc>
              <a:spcPct val="90000"/>
            </a:lnSpc>
            <a:spcBef>
              <a:spcPct val="0"/>
            </a:spcBef>
            <a:spcAft>
              <a:spcPct val="15000"/>
            </a:spcAft>
            <a:buChar char="•"/>
          </a:pPr>
          <a:r>
            <a:rPr lang="en-US" sz="1800" kern="1200" dirty="0"/>
            <a:t>Rapidly </a:t>
          </a:r>
          <a:r>
            <a:rPr lang="en-US" sz="1800" kern="1200" dirty="0">
              <a:sym typeface="Symbol"/>
            </a:rPr>
            <a:t>increasing earnings</a:t>
          </a:r>
          <a:endParaRPr lang="en-US" sz="1800" kern="1200" dirty="0"/>
        </a:p>
        <a:p>
          <a:pPr marL="171450" lvl="1" indent="-171450" algn="l" defTabSz="800100" rtl="0">
            <a:lnSpc>
              <a:spcPct val="90000"/>
            </a:lnSpc>
            <a:spcBef>
              <a:spcPct val="0"/>
            </a:spcBef>
            <a:spcAft>
              <a:spcPct val="15000"/>
            </a:spcAft>
            <a:buChar char="•"/>
          </a:pPr>
          <a:r>
            <a:rPr lang="en-US" sz="1800" kern="1200" dirty="0"/>
            <a:t>Heavy reinvestment</a:t>
          </a:r>
        </a:p>
        <a:p>
          <a:pPr marL="171450" lvl="1" indent="-171450" algn="l" defTabSz="800100" rtl="0">
            <a:lnSpc>
              <a:spcPct val="90000"/>
            </a:lnSpc>
            <a:spcBef>
              <a:spcPct val="0"/>
            </a:spcBef>
            <a:spcAft>
              <a:spcPct val="15000"/>
            </a:spcAft>
            <a:buChar char="•"/>
          </a:pPr>
          <a:r>
            <a:rPr lang="en-US" sz="1800" kern="1200" dirty="0"/>
            <a:t>Small or no dividends</a:t>
          </a:r>
        </a:p>
      </dsp:txBody>
      <dsp:txXfrm>
        <a:off x="47789" y="1467768"/>
        <a:ext cx="2373538" cy="1505208"/>
      </dsp:txXfrm>
    </dsp:sp>
    <dsp:sp modelId="{87B16DA0-05A2-4AE3-B2F6-67D7B2AC93D7}">
      <dsp:nvSpPr>
        <dsp:cNvPr id="0" name=""/>
        <dsp:cNvSpPr/>
      </dsp:nvSpPr>
      <dsp:spPr>
        <a:xfrm>
          <a:off x="1395279" y="1933677"/>
          <a:ext cx="2679373" cy="2679373"/>
        </a:xfrm>
        <a:prstGeom prst="leftCircularArrow">
          <a:avLst>
            <a:gd name="adj1" fmla="val 3001"/>
            <a:gd name="adj2" fmla="val 367929"/>
            <a:gd name="adj3" fmla="val 2143440"/>
            <a:gd name="adj4" fmla="val 9024489"/>
            <a:gd name="adj5" fmla="val 350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4C32DEB-4488-455E-9727-33EF63A1013B}">
      <dsp:nvSpPr>
        <dsp:cNvPr id="0" name=""/>
        <dsp:cNvSpPr/>
      </dsp:nvSpPr>
      <dsp:spPr>
        <a:xfrm>
          <a:off x="549226" y="3019806"/>
          <a:ext cx="2193063" cy="87210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295" tIns="49530" rIns="74295" bIns="49530" numCol="1" spcCol="1270" anchor="ctr" anchorCtr="0">
          <a:noAutofit/>
        </a:bodyPr>
        <a:lstStyle/>
        <a:p>
          <a:pPr marL="0" lvl="0" indent="0" algn="ctr" defTabSz="1733550" rtl="0">
            <a:lnSpc>
              <a:spcPct val="90000"/>
            </a:lnSpc>
            <a:spcBef>
              <a:spcPct val="0"/>
            </a:spcBef>
            <a:spcAft>
              <a:spcPct val="35000"/>
            </a:spcAft>
            <a:buNone/>
          </a:pPr>
          <a:r>
            <a:rPr lang="en-US" sz="3900" kern="1200" dirty="0"/>
            <a:t>Growth</a:t>
          </a:r>
        </a:p>
      </dsp:txBody>
      <dsp:txXfrm>
        <a:off x="574769" y="3045349"/>
        <a:ext cx="2141977" cy="821023"/>
      </dsp:txXfrm>
    </dsp:sp>
    <dsp:sp modelId="{1A26DA20-C7C9-4A32-98B9-C0EB80C564B7}">
      <dsp:nvSpPr>
        <dsp:cNvPr id="0" name=""/>
        <dsp:cNvSpPr/>
      </dsp:nvSpPr>
      <dsp:spPr>
        <a:xfrm>
          <a:off x="3125135" y="1420939"/>
          <a:ext cx="2467196" cy="203492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t" anchorCtr="0">
          <a:noAutofit/>
        </a:bodyPr>
        <a:lstStyle/>
        <a:p>
          <a:pPr marL="171450" lvl="1" indent="-171450" algn="l" defTabSz="800100" rtl="0">
            <a:lnSpc>
              <a:spcPct val="90000"/>
            </a:lnSpc>
            <a:spcBef>
              <a:spcPct val="0"/>
            </a:spcBef>
            <a:spcAft>
              <a:spcPct val="15000"/>
            </a:spcAft>
            <a:buChar char="•"/>
          </a:pPr>
          <a:r>
            <a:rPr lang="en-US" sz="1800" kern="1200" dirty="0"/>
            <a:t>Earnings growth slows</a:t>
          </a:r>
        </a:p>
        <a:p>
          <a:pPr marL="171450" lvl="1" indent="-171450" algn="l" defTabSz="800100" rtl="0">
            <a:lnSpc>
              <a:spcPct val="90000"/>
            </a:lnSpc>
            <a:spcBef>
              <a:spcPct val="0"/>
            </a:spcBef>
            <a:spcAft>
              <a:spcPct val="15000"/>
            </a:spcAft>
            <a:buChar char="•"/>
          </a:pPr>
          <a:r>
            <a:rPr lang="en-US" sz="1800" kern="1200" dirty="0"/>
            <a:t>Capital reinvestment slows</a:t>
          </a:r>
        </a:p>
        <a:p>
          <a:pPr marL="171450" lvl="1" indent="-171450" algn="l" defTabSz="800100" rtl="0">
            <a:lnSpc>
              <a:spcPct val="90000"/>
            </a:lnSpc>
            <a:spcBef>
              <a:spcPct val="0"/>
            </a:spcBef>
            <a:spcAft>
              <a:spcPct val="15000"/>
            </a:spcAft>
            <a:buChar char="•"/>
          </a:pPr>
          <a:r>
            <a:rPr lang="en-US" sz="1800" kern="1200" dirty="0"/>
            <a:t>FCFE and dividends </a:t>
          </a:r>
          <a:r>
            <a:rPr lang="en-US" sz="1800" kern="1200" dirty="0">
              <a:sym typeface="Symbol"/>
            </a:rPr>
            <a:t>increasing</a:t>
          </a:r>
          <a:endParaRPr lang="en-US" sz="1800" kern="1200" dirty="0"/>
        </a:p>
      </dsp:txBody>
      <dsp:txXfrm>
        <a:off x="3171964" y="1903823"/>
        <a:ext cx="2373538" cy="1505208"/>
      </dsp:txXfrm>
    </dsp:sp>
    <dsp:sp modelId="{FF4F1776-5B0E-4A1E-BD40-FC7678121F20}">
      <dsp:nvSpPr>
        <dsp:cNvPr id="0" name=""/>
        <dsp:cNvSpPr/>
      </dsp:nvSpPr>
      <dsp:spPr>
        <a:xfrm>
          <a:off x="4498894" y="183962"/>
          <a:ext cx="2994626" cy="2994626"/>
        </a:xfrm>
        <a:prstGeom prst="circularArrow">
          <a:avLst>
            <a:gd name="adj1" fmla="val 2685"/>
            <a:gd name="adj2" fmla="val 326771"/>
            <a:gd name="adj3" fmla="val 19497718"/>
            <a:gd name="adj4" fmla="val 12575511"/>
            <a:gd name="adj5" fmla="val 31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296CA62-2B01-4DE0-9FBC-2FEBE48049C8}">
      <dsp:nvSpPr>
        <dsp:cNvPr id="0" name=""/>
        <dsp:cNvSpPr/>
      </dsp:nvSpPr>
      <dsp:spPr>
        <a:xfrm>
          <a:off x="3673401" y="984885"/>
          <a:ext cx="2193063" cy="87210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295" tIns="49530" rIns="74295" bIns="49530" numCol="1" spcCol="1270" anchor="ctr" anchorCtr="0">
          <a:noAutofit/>
        </a:bodyPr>
        <a:lstStyle/>
        <a:p>
          <a:pPr marL="0" lvl="0" indent="0" algn="ctr" defTabSz="1733550" rtl="0">
            <a:lnSpc>
              <a:spcPct val="90000"/>
            </a:lnSpc>
            <a:spcBef>
              <a:spcPct val="0"/>
            </a:spcBef>
            <a:spcAft>
              <a:spcPct val="35000"/>
            </a:spcAft>
            <a:buNone/>
          </a:pPr>
          <a:r>
            <a:rPr lang="en-US" sz="3900" kern="1200" dirty="0"/>
            <a:t>Transition</a:t>
          </a:r>
        </a:p>
      </dsp:txBody>
      <dsp:txXfrm>
        <a:off x="3698944" y="1010428"/>
        <a:ext cx="2141977" cy="821023"/>
      </dsp:txXfrm>
    </dsp:sp>
    <dsp:sp modelId="{5F08B130-1DCC-4274-A45D-E72CFF12AB20}">
      <dsp:nvSpPr>
        <dsp:cNvPr id="0" name=""/>
        <dsp:cNvSpPr/>
      </dsp:nvSpPr>
      <dsp:spPr>
        <a:xfrm>
          <a:off x="6249310" y="1420939"/>
          <a:ext cx="2467196" cy="203492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t" anchorCtr="0">
          <a:noAutofit/>
        </a:bodyPr>
        <a:lstStyle/>
        <a:p>
          <a:pPr marL="171450" lvl="1" indent="-171450" algn="l" defTabSz="800100" rtl="0">
            <a:lnSpc>
              <a:spcPct val="90000"/>
            </a:lnSpc>
            <a:spcBef>
              <a:spcPct val="0"/>
            </a:spcBef>
            <a:spcAft>
              <a:spcPct val="15000"/>
            </a:spcAft>
            <a:buChar char="•"/>
          </a:pPr>
          <a:r>
            <a:rPr lang="en-US" sz="1800" kern="1200" dirty="0"/>
            <a:t>ROE = </a:t>
          </a:r>
          <a:r>
            <a:rPr lang="en-US" sz="1800" i="1" kern="1200" dirty="0"/>
            <a:t>r</a:t>
          </a:r>
        </a:p>
        <a:p>
          <a:pPr marL="171450" lvl="1" indent="-171450" algn="l" defTabSz="800100" rtl="0">
            <a:lnSpc>
              <a:spcPct val="90000"/>
            </a:lnSpc>
            <a:spcBef>
              <a:spcPct val="0"/>
            </a:spcBef>
            <a:spcAft>
              <a:spcPct val="15000"/>
            </a:spcAft>
            <a:buChar char="•"/>
          </a:pPr>
          <a:r>
            <a:rPr lang="en-US" sz="1800" kern="1200" dirty="0"/>
            <a:t>Earnings and dividends growth matures</a:t>
          </a:r>
        </a:p>
        <a:p>
          <a:pPr marL="171450" lvl="1" indent="-171450" algn="l" defTabSz="800100" rtl="0">
            <a:lnSpc>
              <a:spcPct val="90000"/>
            </a:lnSpc>
            <a:spcBef>
              <a:spcPct val="0"/>
            </a:spcBef>
            <a:spcAft>
              <a:spcPct val="15000"/>
            </a:spcAft>
            <a:buChar char="•"/>
          </a:pPr>
          <a:r>
            <a:rPr lang="en-US" sz="1800" kern="1200" dirty="0"/>
            <a:t>Gordon growth model useful</a:t>
          </a:r>
        </a:p>
      </dsp:txBody>
      <dsp:txXfrm>
        <a:off x="6296139" y="1467768"/>
        <a:ext cx="2373538" cy="1505208"/>
      </dsp:txXfrm>
    </dsp:sp>
    <dsp:sp modelId="{8B8B7E28-A496-488E-B93D-AE3CEEECB4EA}">
      <dsp:nvSpPr>
        <dsp:cNvPr id="0" name=""/>
        <dsp:cNvSpPr/>
      </dsp:nvSpPr>
      <dsp:spPr>
        <a:xfrm>
          <a:off x="6797575" y="3019806"/>
          <a:ext cx="2193063" cy="87210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295" tIns="49530" rIns="74295" bIns="49530" numCol="1" spcCol="1270" anchor="ctr" anchorCtr="0">
          <a:noAutofit/>
        </a:bodyPr>
        <a:lstStyle/>
        <a:p>
          <a:pPr marL="0" lvl="0" indent="0" algn="ctr" defTabSz="1733550" rtl="0">
            <a:lnSpc>
              <a:spcPct val="90000"/>
            </a:lnSpc>
            <a:spcBef>
              <a:spcPct val="0"/>
            </a:spcBef>
            <a:spcAft>
              <a:spcPct val="35000"/>
            </a:spcAft>
            <a:buNone/>
          </a:pPr>
          <a:r>
            <a:rPr lang="en-US" sz="3900" kern="1200" dirty="0"/>
            <a:t>Maturity</a:t>
          </a:r>
        </a:p>
      </dsp:txBody>
      <dsp:txXfrm>
        <a:off x="6823118" y="3045349"/>
        <a:ext cx="2141977" cy="821023"/>
      </dsp:txXfrm>
    </dsp:sp>
  </dsp:spTree>
</dsp:drawing>
</file>

<file path=ppt/diagrams/drawing6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1B8AF0-AC81-485B-84D9-E39ADB92F76F}">
      <dsp:nvSpPr>
        <dsp:cNvPr id="0" name=""/>
        <dsp:cNvSpPr/>
      </dsp:nvSpPr>
      <dsp:spPr>
        <a:xfrm>
          <a:off x="1032" y="849380"/>
          <a:ext cx="4026730" cy="2416038"/>
        </a:xfrm>
        <a:prstGeom prst="rect">
          <a:avLst/>
        </a:prstGeom>
        <a:solidFill>
          <a:schemeClr val="accent1"/>
        </a:solidFill>
        <a:ln w="12700" cap="flat" cmpd="sng" algn="ctr">
          <a:solidFill>
            <a:schemeClr val="accent1">
              <a:shade val="50000"/>
            </a:schemeClr>
          </a:solidFill>
          <a:prstDash val="solid"/>
          <a:miter lim="800000"/>
        </a:ln>
        <a:effectLst/>
        <a:scene3d>
          <a:camera prst="orthographicFront">
            <a:rot lat="0" lon="0" rev="0"/>
          </a:camera>
          <a:lightRig rig="contrasting" dir="t">
            <a:rot lat="0" lon="0" rev="12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Industry or Macroeconomic Average</a:t>
          </a:r>
        </a:p>
      </dsp:txBody>
      <dsp:txXfrm>
        <a:off x="1032" y="849380"/>
        <a:ext cx="4026730" cy="2416038"/>
      </dsp:txXfrm>
    </dsp:sp>
    <dsp:sp modelId="{1CFEB319-BA8D-4D47-889D-4F84BCF6B8A4}">
      <dsp:nvSpPr>
        <dsp:cNvPr id="0" name=""/>
        <dsp:cNvSpPr/>
      </dsp:nvSpPr>
      <dsp:spPr>
        <a:xfrm>
          <a:off x="4430436" y="849380"/>
          <a:ext cx="4026730" cy="2416038"/>
        </a:xfrm>
        <a:prstGeom prst="rect">
          <a:avLst/>
        </a:prstGeom>
        <a:solidFill>
          <a:schemeClr val="accent1"/>
        </a:solidFill>
        <a:ln w="12700" cap="flat" cmpd="sng" algn="ctr">
          <a:solidFill>
            <a:schemeClr val="accent1">
              <a:shade val="50000"/>
            </a:schemeClr>
          </a:solidFill>
          <a:prstDash val="solid"/>
          <a:miter lim="800000"/>
        </a:ln>
        <a:effectLst/>
        <a:scene3d>
          <a:camera prst="orthographicFront">
            <a:rot lat="0" lon="0" rev="0"/>
          </a:camera>
          <a:lightRig rig="contrasting" dir="t">
            <a:rot lat="0" lon="0" rev="12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i="1" kern="1200" dirty="0"/>
            <a:t>g</a:t>
          </a:r>
          <a:r>
            <a:rPr lang="en-US" sz="2800" kern="1200" dirty="0"/>
            <a:t> = </a:t>
          </a:r>
          <a:r>
            <a:rPr lang="en-US" sz="2800" i="1" kern="1200" dirty="0"/>
            <a:t>b</a:t>
          </a:r>
          <a:r>
            <a:rPr lang="en-US" sz="2800" kern="1200" dirty="0"/>
            <a:t> × ROE</a:t>
          </a:r>
        </a:p>
        <a:p>
          <a:pPr marL="285750" lvl="1" indent="-285750" algn="l" defTabSz="1244600">
            <a:lnSpc>
              <a:spcPct val="90000"/>
            </a:lnSpc>
            <a:spcBef>
              <a:spcPct val="0"/>
            </a:spcBef>
            <a:spcAft>
              <a:spcPct val="15000"/>
            </a:spcAft>
            <a:buChar char="•"/>
          </a:pPr>
          <a:r>
            <a:rPr lang="en-US" sz="2800" kern="1200" dirty="0"/>
            <a:t>DuPont formula</a:t>
          </a:r>
        </a:p>
        <a:p>
          <a:pPr marL="285750" lvl="1" indent="-285750" algn="l" defTabSz="1244600">
            <a:lnSpc>
              <a:spcPct val="90000"/>
            </a:lnSpc>
            <a:spcBef>
              <a:spcPct val="0"/>
            </a:spcBef>
            <a:spcAft>
              <a:spcPct val="15000"/>
            </a:spcAft>
            <a:buChar char="•"/>
          </a:pPr>
          <a:r>
            <a:rPr lang="en-US" sz="2800" kern="1200" dirty="0"/>
            <a:t>ROE = </a:t>
          </a:r>
          <a:r>
            <a:rPr lang="en-US" sz="2800" i="1" kern="1200" dirty="0"/>
            <a:t>r</a:t>
          </a:r>
        </a:p>
        <a:p>
          <a:pPr marL="285750" lvl="1" indent="-285750" algn="l" defTabSz="1244600">
            <a:lnSpc>
              <a:spcPct val="90000"/>
            </a:lnSpc>
            <a:spcBef>
              <a:spcPct val="0"/>
            </a:spcBef>
            <a:spcAft>
              <a:spcPct val="15000"/>
            </a:spcAft>
            <a:buChar char="•"/>
          </a:pPr>
          <a:r>
            <a:rPr lang="en-US" sz="2800" kern="1200" dirty="0"/>
            <a:t>ROE = industry ROE</a:t>
          </a:r>
        </a:p>
      </dsp:txBody>
      <dsp:txXfrm>
        <a:off x="4430436" y="849380"/>
        <a:ext cx="4026730" cy="2416038"/>
      </dsp:txXfrm>
    </dsp:sp>
  </dsp:spTree>
</dsp:drawing>
</file>

<file path=ppt/diagrams/drawing6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9A2A79-34C7-4E2B-9867-E2A5FF7EF02A}">
      <dsp:nvSpPr>
        <dsp:cNvPr id="0" name=""/>
        <dsp:cNvSpPr/>
      </dsp:nvSpPr>
      <dsp:spPr>
        <a:xfrm>
          <a:off x="1422" y="1114731"/>
          <a:ext cx="1885336" cy="1885336"/>
        </a:xfrm>
        <a:prstGeom prst="ellipse">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69850" tIns="69850" rIns="69850" bIns="69850" numCol="1" spcCol="1270" anchor="ctr" anchorCtr="0">
          <a:noAutofit/>
        </a:bodyPr>
        <a:lstStyle/>
        <a:p>
          <a:pPr marL="0" lvl="0" indent="0" algn="ctr" defTabSz="2444750">
            <a:lnSpc>
              <a:spcPct val="90000"/>
            </a:lnSpc>
            <a:spcBef>
              <a:spcPct val="0"/>
            </a:spcBef>
            <a:spcAft>
              <a:spcPct val="35000"/>
            </a:spcAft>
            <a:buNone/>
          </a:pPr>
          <a:r>
            <a:rPr lang="en-US" sz="5500" i="1" kern="1200" dirty="0"/>
            <a:t>g</a:t>
          </a:r>
        </a:p>
      </dsp:txBody>
      <dsp:txXfrm>
        <a:off x="277523" y="1390832"/>
        <a:ext cx="1333134" cy="1333134"/>
      </dsp:txXfrm>
    </dsp:sp>
    <dsp:sp modelId="{BD7824E8-0312-4043-8406-88F424A0A8A4}">
      <dsp:nvSpPr>
        <dsp:cNvPr id="0" name=""/>
        <dsp:cNvSpPr/>
      </dsp:nvSpPr>
      <dsp:spPr>
        <a:xfrm>
          <a:off x="2039847" y="1510652"/>
          <a:ext cx="1093494" cy="1093494"/>
        </a:xfrm>
        <a:prstGeom prst="mathEqual">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955800">
            <a:lnSpc>
              <a:spcPct val="90000"/>
            </a:lnSpc>
            <a:spcBef>
              <a:spcPct val="0"/>
            </a:spcBef>
            <a:spcAft>
              <a:spcPct val="35000"/>
            </a:spcAft>
            <a:buNone/>
          </a:pPr>
          <a:endParaRPr lang="en-US" sz="4400" kern="1200" dirty="0"/>
        </a:p>
      </dsp:txBody>
      <dsp:txXfrm>
        <a:off x="2184790" y="1735912"/>
        <a:ext cx="803608" cy="642974"/>
      </dsp:txXfrm>
    </dsp:sp>
    <dsp:sp modelId="{A259A8B4-775F-4E49-8FE1-C24A68FEA5C7}">
      <dsp:nvSpPr>
        <dsp:cNvPr id="0" name=""/>
        <dsp:cNvSpPr/>
      </dsp:nvSpPr>
      <dsp:spPr>
        <a:xfrm>
          <a:off x="3286431" y="1114731"/>
          <a:ext cx="1885336" cy="1885336"/>
        </a:xfrm>
        <a:prstGeom prst="ellipse">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69850" tIns="69850" rIns="69850" bIns="69850" numCol="1" spcCol="1270" anchor="ctr" anchorCtr="0">
          <a:noAutofit/>
        </a:bodyPr>
        <a:lstStyle/>
        <a:p>
          <a:pPr marL="0" lvl="0" indent="0" algn="ctr" defTabSz="2444750">
            <a:lnSpc>
              <a:spcPct val="90000"/>
            </a:lnSpc>
            <a:spcBef>
              <a:spcPct val="0"/>
            </a:spcBef>
            <a:spcAft>
              <a:spcPct val="35000"/>
            </a:spcAft>
            <a:buNone/>
          </a:pPr>
          <a:r>
            <a:rPr lang="en-US" sz="5500" b="0" i="1" kern="1200" dirty="0"/>
            <a:t>b</a:t>
          </a:r>
        </a:p>
      </dsp:txBody>
      <dsp:txXfrm>
        <a:off x="3562532" y="1390832"/>
        <a:ext cx="1333134" cy="1333134"/>
      </dsp:txXfrm>
    </dsp:sp>
    <dsp:sp modelId="{DDFE527D-F11D-4EBC-8A6B-59B6FA0731DE}">
      <dsp:nvSpPr>
        <dsp:cNvPr id="0" name=""/>
        <dsp:cNvSpPr/>
      </dsp:nvSpPr>
      <dsp:spPr>
        <a:xfrm>
          <a:off x="5324857" y="1510652"/>
          <a:ext cx="1093494" cy="1093494"/>
        </a:xfrm>
        <a:prstGeom prst="mathMultiply">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955800">
            <a:lnSpc>
              <a:spcPct val="90000"/>
            </a:lnSpc>
            <a:spcBef>
              <a:spcPct val="0"/>
            </a:spcBef>
            <a:spcAft>
              <a:spcPct val="35000"/>
            </a:spcAft>
            <a:buNone/>
          </a:pPr>
          <a:endParaRPr lang="en-US" sz="4400" kern="1200" dirty="0"/>
        </a:p>
      </dsp:txBody>
      <dsp:txXfrm>
        <a:off x="5496557" y="1682352"/>
        <a:ext cx="750094" cy="750094"/>
      </dsp:txXfrm>
    </dsp:sp>
    <dsp:sp modelId="{2C831605-9D2E-4AEF-8252-AD1447E01B81}">
      <dsp:nvSpPr>
        <dsp:cNvPr id="0" name=""/>
        <dsp:cNvSpPr/>
      </dsp:nvSpPr>
      <dsp:spPr>
        <a:xfrm>
          <a:off x="6571441" y="1114731"/>
          <a:ext cx="1885336" cy="1885336"/>
        </a:xfrm>
        <a:prstGeom prst="ellipse">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69850" tIns="69850" rIns="69850" bIns="69850" numCol="1" spcCol="1270" anchor="ctr" anchorCtr="0">
          <a:noAutofit/>
        </a:bodyPr>
        <a:lstStyle/>
        <a:p>
          <a:pPr marL="0" lvl="0" indent="0" algn="ctr" defTabSz="2444750">
            <a:lnSpc>
              <a:spcPct val="90000"/>
            </a:lnSpc>
            <a:spcBef>
              <a:spcPct val="0"/>
            </a:spcBef>
            <a:spcAft>
              <a:spcPct val="35000"/>
            </a:spcAft>
            <a:buNone/>
          </a:pPr>
          <a:r>
            <a:rPr lang="en-US" sz="5500" i="0" kern="1200" dirty="0"/>
            <a:t>ROE</a:t>
          </a:r>
        </a:p>
      </dsp:txBody>
      <dsp:txXfrm>
        <a:off x="6847542" y="1390832"/>
        <a:ext cx="1333134" cy="1333134"/>
      </dsp:txXfrm>
    </dsp:sp>
  </dsp:spTree>
</dsp:drawing>
</file>

<file path=ppt/diagrams/drawing6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6F4DFF-D965-4EA7-9B67-5DEE464D85B3}">
      <dsp:nvSpPr>
        <dsp:cNvPr id="0" name=""/>
        <dsp:cNvSpPr/>
      </dsp:nvSpPr>
      <dsp:spPr>
        <a:xfrm>
          <a:off x="0" y="435618"/>
          <a:ext cx="8458200" cy="2570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499872" rIns="656450"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Dividend discount models, free cash flow models, residual income models</a:t>
          </a:r>
          <a:endParaRPr lang="en-US" sz="2400" b="0" kern="1200" dirty="0"/>
        </a:p>
        <a:p>
          <a:pPr marL="228600" lvl="1" indent="-228600" algn="l" defTabSz="1066800">
            <a:lnSpc>
              <a:spcPct val="90000"/>
            </a:lnSpc>
            <a:spcBef>
              <a:spcPct val="0"/>
            </a:spcBef>
            <a:spcAft>
              <a:spcPct val="15000"/>
            </a:spcAft>
            <a:buChar char="•"/>
          </a:pPr>
          <a:r>
            <a:rPr lang="en-US" sz="2400" b="0" kern="1200" dirty="0"/>
            <a:t>Dividend models most appropriate for</a:t>
          </a:r>
        </a:p>
        <a:p>
          <a:pPr marL="457200" lvl="2" indent="-228600" algn="l" defTabSz="1066800">
            <a:lnSpc>
              <a:spcPct val="90000"/>
            </a:lnSpc>
            <a:spcBef>
              <a:spcPct val="0"/>
            </a:spcBef>
            <a:spcAft>
              <a:spcPct val="15000"/>
            </a:spcAft>
            <a:buChar char="•"/>
          </a:pPr>
          <a:r>
            <a:rPr lang="en-US" sz="2400" b="0" kern="1200" dirty="0"/>
            <a:t>M</a:t>
          </a:r>
          <a:r>
            <a:rPr lang="en-US" sz="2400" kern="1200" baseline="0" dirty="0"/>
            <a:t>ature, profitable, dividend-paying firms</a:t>
          </a:r>
          <a:endParaRPr lang="en-US" sz="2400" b="0" kern="1200" dirty="0"/>
        </a:p>
        <a:p>
          <a:pPr marL="457200" lvl="2" indent="-228600" algn="l" defTabSz="1066800">
            <a:lnSpc>
              <a:spcPct val="90000"/>
            </a:lnSpc>
            <a:spcBef>
              <a:spcPct val="0"/>
            </a:spcBef>
            <a:spcAft>
              <a:spcPct val="15000"/>
            </a:spcAft>
            <a:buChar char="•"/>
          </a:pPr>
          <a:r>
            <a:rPr lang="en-US" sz="2400" kern="1200" baseline="0" dirty="0"/>
            <a:t>Noncontrolling shareholder perspective </a:t>
          </a:r>
          <a:endParaRPr lang="en-US" sz="2400" b="0" kern="1200" dirty="0"/>
        </a:p>
      </dsp:txBody>
      <dsp:txXfrm>
        <a:off x="0" y="435618"/>
        <a:ext cx="8458200" cy="2570400"/>
      </dsp:txXfrm>
    </dsp:sp>
    <dsp:sp modelId="{A89EFCD0-A9A8-40BF-8198-A336EE87BC3F}">
      <dsp:nvSpPr>
        <dsp:cNvPr id="0" name=""/>
        <dsp:cNvSpPr/>
      </dsp:nvSpPr>
      <dsp:spPr>
        <a:xfrm>
          <a:off x="422910" y="105941"/>
          <a:ext cx="7254268" cy="68391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a:lnSpc>
              <a:spcPct val="90000"/>
            </a:lnSpc>
            <a:spcBef>
              <a:spcPct val="0"/>
            </a:spcBef>
            <a:spcAft>
              <a:spcPct val="35000"/>
            </a:spcAft>
            <a:buNone/>
          </a:pPr>
          <a:r>
            <a:rPr lang="en-US" sz="2000" kern="1200" dirty="0"/>
            <a:t>Choice of Discounted Cash Flow Models</a:t>
          </a:r>
        </a:p>
      </dsp:txBody>
      <dsp:txXfrm>
        <a:off x="456296" y="139327"/>
        <a:ext cx="7187496" cy="617144"/>
      </dsp:txXfrm>
    </dsp:sp>
    <dsp:sp modelId="{F292E843-89F7-4576-96D2-DF77D5B6F1DD}">
      <dsp:nvSpPr>
        <dsp:cNvPr id="0" name=""/>
        <dsp:cNvSpPr/>
      </dsp:nvSpPr>
      <dsp:spPr>
        <a:xfrm>
          <a:off x="0" y="3489858"/>
          <a:ext cx="8458200" cy="1814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499872" rIns="656450"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Assumes constant </a:t>
          </a:r>
          <a:r>
            <a:rPr lang="en-US" sz="2400" i="1" kern="1200" dirty="0"/>
            <a:t>g</a:t>
          </a:r>
          <a:r>
            <a:rPr lang="en-US" sz="2400" kern="1200" dirty="0"/>
            <a:t> and </a:t>
          </a:r>
          <a:r>
            <a:rPr lang="en-US" sz="2400" i="1" kern="1200" dirty="0"/>
            <a:t>r</a:t>
          </a:r>
          <a:r>
            <a:rPr lang="en-US" sz="2400" kern="1200" dirty="0"/>
            <a:t> &gt; </a:t>
          </a:r>
          <a:r>
            <a:rPr lang="en-US" sz="2400" i="1" kern="1200" dirty="0"/>
            <a:t>g</a:t>
          </a:r>
        </a:p>
        <a:p>
          <a:pPr marL="228600" lvl="1" indent="-228600" algn="l" defTabSz="1066800">
            <a:lnSpc>
              <a:spcPct val="90000"/>
            </a:lnSpc>
            <a:spcBef>
              <a:spcPct val="0"/>
            </a:spcBef>
            <a:spcAft>
              <a:spcPct val="15000"/>
            </a:spcAft>
            <a:buChar char="•"/>
          </a:pPr>
          <a:r>
            <a:rPr lang="en-US" sz="2400" kern="1200" dirty="0"/>
            <a:t>Applicable to mature, stable firms</a:t>
          </a:r>
        </a:p>
        <a:p>
          <a:pPr marL="228600" lvl="1" indent="-228600" algn="l" defTabSz="1066800">
            <a:lnSpc>
              <a:spcPct val="90000"/>
            </a:lnSpc>
            <a:spcBef>
              <a:spcPct val="0"/>
            </a:spcBef>
            <a:spcAft>
              <a:spcPct val="15000"/>
            </a:spcAft>
            <a:buChar char="•"/>
          </a:pPr>
          <a:r>
            <a:rPr lang="en-US" sz="2400" kern="1200" dirty="0"/>
            <a:t>Estimated value very sensitive to </a:t>
          </a:r>
          <a:r>
            <a:rPr lang="en-US" sz="2400" i="1" kern="1200" dirty="0"/>
            <a:t>r</a:t>
          </a:r>
          <a:r>
            <a:rPr lang="en-US" sz="2400" kern="1200" dirty="0"/>
            <a:t> </a:t>
          </a:r>
          <a:r>
            <a:rPr lang="en-US" sz="2400" kern="1200" dirty="0">
              <a:latin typeface="Calibri"/>
            </a:rPr>
            <a:t>–</a:t>
          </a:r>
          <a:r>
            <a:rPr lang="en-US" sz="2400" i="1" kern="1200" dirty="0">
              <a:latin typeface="Calibri"/>
            </a:rPr>
            <a:t> </a:t>
          </a:r>
          <a:r>
            <a:rPr lang="en-US" sz="2400" i="1" kern="1200" dirty="0"/>
            <a:t>g</a:t>
          </a:r>
          <a:r>
            <a:rPr lang="en-US" sz="2400" kern="1200" dirty="0"/>
            <a:t> denominator</a:t>
          </a:r>
        </a:p>
      </dsp:txBody>
      <dsp:txXfrm>
        <a:off x="0" y="3489858"/>
        <a:ext cx="8458200" cy="1814400"/>
      </dsp:txXfrm>
    </dsp:sp>
    <dsp:sp modelId="{CE9C66BC-5DF6-46FF-AF2A-8677240AF757}">
      <dsp:nvSpPr>
        <dsp:cNvPr id="0" name=""/>
        <dsp:cNvSpPr/>
      </dsp:nvSpPr>
      <dsp:spPr>
        <a:xfrm>
          <a:off x="422910" y="3135618"/>
          <a:ext cx="7101868" cy="708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a:lnSpc>
              <a:spcPct val="90000"/>
            </a:lnSpc>
            <a:spcBef>
              <a:spcPct val="0"/>
            </a:spcBef>
            <a:spcAft>
              <a:spcPct val="35000"/>
            </a:spcAft>
            <a:buNone/>
          </a:pPr>
          <a:r>
            <a:rPr lang="en-US" sz="2000" kern="1200" dirty="0"/>
            <a:t>Gordon Growth Model</a:t>
          </a:r>
          <a:endParaRPr lang="en-US" sz="1400" kern="1200" dirty="0"/>
        </a:p>
      </dsp:txBody>
      <dsp:txXfrm>
        <a:off x="457495" y="3170203"/>
        <a:ext cx="7032698" cy="639310"/>
      </dsp:txXfrm>
    </dsp:sp>
  </dsp:spTree>
</dsp:drawing>
</file>

<file path=ppt/diagrams/drawing6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6F4DFF-D965-4EA7-9B67-5DEE464D85B3}">
      <dsp:nvSpPr>
        <dsp:cNvPr id="0" name=""/>
        <dsp:cNvSpPr/>
      </dsp:nvSpPr>
      <dsp:spPr>
        <a:xfrm>
          <a:off x="0" y="436425"/>
          <a:ext cx="8458200" cy="22837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520700" rIns="656450" bIns="177800" numCol="1" spcCol="1270" anchor="t" anchorCtr="0">
          <a:noAutofit/>
        </a:bodyPr>
        <a:lstStyle/>
        <a:p>
          <a:pPr marL="228600" lvl="1" indent="-228600" algn="l" defTabSz="1111250">
            <a:lnSpc>
              <a:spcPct val="90000"/>
            </a:lnSpc>
            <a:spcBef>
              <a:spcPct val="0"/>
            </a:spcBef>
            <a:spcAft>
              <a:spcPct val="15000"/>
            </a:spcAft>
            <a:buChar char="•"/>
          </a:pPr>
          <a:r>
            <a:rPr lang="en-US" sz="2500" kern="1200" dirty="0"/>
            <a:t>Preferred stock valuation where </a:t>
          </a:r>
          <a:r>
            <a:rPr lang="en-US" sz="2500" i="1" kern="1200" dirty="0"/>
            <a:t>g</a:t>
          </a:r>
          <a:r>
            <a:rPr lang="en-US" sz="2500" kern="1200" dirty="0"/>
            <a:t> = 0</a:t>
          </a:r>
        </a:p>
        <a:p>
          <a:pPr marL="228600" lvl="1" indent="-228600" algn="l" defTabSz="1111250">
            <a:lnSpc>
              <a:spcPct val="90000"/>
            </a:lnSpc>
            <a:spcBef>
              <a:spcPct val="0"/>
            </a:spcBef>
            <a:spcAft>
              <a:spcPct val="15000"/>
            </a:spcAft>
            <a:buChar char="•"/>
          </a:pPr>
          <a:r>
            <a:rPr lang="en-US" sz="2500" kern="1200" dirty="0"/>
            <a:t>PVGO – Value from future growth</a:t>
          </a:r>
        </a:p>
        <a:p>
          <a:pPr marL="228600" lvl="1" indent="-228600" algn="l" defTabSz="1111250">
            <a:lnSpc>
              <a:spcPct val="90000"/>
            </a:lnSpc>
            <a:spcBef>
              <a:spcPct val="0"/>
            </a:spcBef>
            <a:spcAft>
              <a:spcPct val="15000"/>
            </a:spcAft>
            <a:buChar char="•"/>
          </a:pPr>
          <a:r>
            <a:rPr lang="en-US" sz="2500" kern="1200" dirty="0"/>
            <a:t>Justified leading and trailing P/Es</a:t>
          </a:r>
        </a:p>
        <a:p>
          <a:pPr marL="228600" lvl="1" indent="-228600" algn="l" defTabSz="1111250">
            <a:lnSpc>
              <a:spcPct val="90000"/>
            </a:lnSpc>
            <a:spcBef>
              <a:spcPct val="0"/>
            </a:spcBef>
            <a:spcAft>
              <a:spcPct val="15000"/>
            </a:spcAft>
            <a:buChar char="•"/>
          </a:pPr>
          <a:r>
            <a:rPr lang="en-US" sz="2500" kern="1200" dirty="0"/>
            <a:t>Implied </a:t>
          </a:r>
          <a:r>
            <a:rPr lang="en-US" sz="2500" i="1" kern="1200" dirty="0"/>
            <a:t>r</a:t>
          </a:r>
          <a:r>
            <a:rPr lang="en-US" sz="2500" kern="1200" dirty="0"/>
            <a:t> and </a:t>
          </a:r>
          <a:r>
            <a:rPr lang="en-US" sz="2500" i="1" kern="1200" dirty="0"/>
            <a:t>g</a:t>
          </a:r>
        </a:p>
      </dsp:txBody>
      <dsp:txXfrm>
        <a:off x="0" y="436425"/>
        <a:ext cx="8458200" cy="2283750"/>
      </dsp:txXfrm>
    </dsp:sp>
    <dsp:sp modelId="{A89EFCD0-A9A8-40BF-8198-A336EE87BC3F}">
      <dsp:nvSpPr>
        <dsp:cNvPr id="0" name=""/>
        <dsp:cNvSpPr/>
      </dsp:nvSpPr>
      <dsp:spPr>
        <a:xfrm>
          <a:off x="422910" y="67425"/>
          <a:ext cx="7254268" cy="738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a:lnSpc>
              <a:spcPct val="90000"/>
            </a:lnSpc>
            <a:spcBef>
              <a:spcPct val="0"/>
            </a:spcBef>
            <a:spcAft>
              <a:spcPct val="35000"/>
            </a:spcAft>
            <a:buNone/>
          </a:pPr>
          <a:r>
            <a:rPr lang="en-US" sz="2000" kern="1200" dirty="0"/>
            <a:t>Uses of Gordon Growth Model</a:t>
          </a:r>
        </a:p>
      </dsp:txBody>
      <dsp:txXfrm>
        <a:off x="458936" y="103451"/>
        <a:ext cx="7182216" cy="665948"/>
      </dsp:txXfrm>
    </dsp:sp>
    <dsp:sp modelId="{F292E843-89F7-4576-96D2-DF77D5B6F1DD}">
      <dsp:nvSpPr>
        <dsp:cNvPr id="0" name=""/>
        <dsp:cNvSpPr/>
      </dsp:nvSpPr>
      <dsp:spPr>
        <a:xfrm>
          <a:off x="0" y="3224175"/>
          <a:ext cx="8458200" cy="1890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520700" rIns="656450" bIns="177800" numCol="1" spcCol="1270" anchor="t" anchorCtr="0">
          <a:noAutofit/>
        </a:bodyPr>
        <a:lstStyle/>
        <a:p>
          <a:pPr marL="228600" lvl="1" indent="-228600" algn="l" defTabSz="1111250">
            <a:lnSpc>
              <a:spcPct val="90000"/>
            </a:lnSpc>
            <a:spcBef>
              <a:spcPct val="0"/>
            </a:spcBef>
            <a:spcAft>
              <a:spcPct val="15000"/>
            </a:spcAft>
            <a:buChar char="•"/>
          </a:pPr>
          <a:r>
            <a:rPr lang="en-US" sz="2500" kern="1200" dirty="0"/>
            <a:t>Growth</a:t>
          </a:r>
        </a:p>
        <a:p>
          <a:pPr marL="228600" lvl="1" indent="-228600" algn="l" defTabSz="1111250">
            <a:lnSpc>
              <a:spcPct val="90000"/>
            </a:lnSpc>
            <a:spcBef>
              <a:spcPct val="0"/>
            </a:spcBef>
            <a:spcAft>
              <a:spcPct val="15000"/>
            </a:spcAft>
            <a:buChar char="•"/>
          </a:pPr>
          <a:r>
            <a:rPr lang="en-US" sz="2500" kern="1200" dirty="0"/>
            <a:t>Transition</a:t>
          </a:r>
        </a:p>
        <a:p>
          <a:pPr marL="228600" lvl="1" indent="-228600" algn="l" defTabSz="1111250">
            <a:lnSpc>
              <a:spcPct val="90000"/>
            </a:lnSpc>
            <a:spcBef>
              <a:spcPct val="0"/>
            </a:spcBef>
            <a:spcAft>
              <a:spcPct val="15000"/>
            </a:spcAft>
            <a:buChar char="•"/>
          </a:pPr>
          <a:r>
            <a:rPr lang="en-US" sz="2500" kern="1200" dirty="0"/>
            <a:t>Maturity</a:t>
          </a:r>
        </a:p>
      </dsp:txBody>
      <dsp:txXfrm>
        <a:off x="0" y="3224175"/>
        <a:ext cx="8458200" cy="1890000"/>
      </dsp:txXfrm>
    </dsp:sp>
    <dsp:sp modelId="{CE9C66BC-5DF6-46FF-AF2A-8677240AF757}">
      <dsp:nvSpPr>
        <dsp:cNvPr id="0" name=""/>
        <dsp:cNvSpPr/>
      </dsp:nvSpPr>
      <dsp:spPr>
        <a:xfrm>
          <a:off x="422910" y="2855175"/>
          <a:ext cx="7101868" cy="738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a:lnSpc>
              <a:spcPct val="90000"/>
            </a:lnSpc>
            <a:spcBef>
              <a:spcPct val="0"/>
            </a:spcBef>
            <a:spcAft>
              <a:spcPct val="35000"/>
            </a:spcAft>
            <a:buNone/>
          </a:pPr>
          <a:r>
            <a:rPr lang="en-US" sz="2000" kern="1200" dirty="0"/>
            <a:t>Phases of Growth</a:t>
          </a:r>
        </a:p>
      </dsp:txBody>
      <dsp:txXfrm>
        <a:off x="458936" y="2891201"/>
        <a:ext cx="7029816" cy="665948"/>
      </dsp:txXfrm>
    </dsp:sp>
  </dsp:spTree>
</dsp:drawing>
</file>

<file path=ppt/diagrams/drawing6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6F4DFF-D965-4EA7-9B67-5DEE464D85B3}">
      <dsp:nvSpPr>
        <dsp:cNvPr id="0" name=""/>
        <dsp:cNvSpPr/>
      </dsp:nvSpPr>
      <dsp:spPr>
        <a:xfrm>
          <a:off x="0" y="456112"/>
          <a:ext cx="8534400" cy="1890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2364" tIns="520700" rIns="662364" bIns="177800" numCol="1" spcCol="1270" anchor="t" anchorCtr="0">
          <a:noAutofit/>
        </a:bodyPr>
        <a:lstStyle/>
        <a:p>
          <a:pPr marL="228600" lvl="1" indent="-228600" algn="l" defTabSz="1111250">
            <a:lnSpc>
              <a:spcPct val="90000"/>
            </a:lnSpc>
            <a:spcBef>
              <a:spcPct val="0"/>
            </a:spcBef>
            <a:spcAft>
              <a:spcPct val="15000"/>
            </a:spcAft>
            <a:buChar char="•"/>
          </a:pPr>
          <a:r>
            <a:rPr lang="en-US" sz="2500" kern="1200" dirty="0"/>
            <a:t>General two-stage model: growth abruptly declines</a:t>
          </a:r>
        </a:p>
        <a:p>
          <a:pPr marL="228600" lvl="1" indent="-228600" algn="l" defTabSz="1111250">
            <a:lnSpc>
              <a:spcPct val="90000"/>
            </a:lnSpc>
            <a:spcBef>
              <a:spcPct val="0"/>
            </a:spcBef>
            <a:spcAft>
              <a:spcPct val="15000"/>
            </a:spcAft>
            <a:buChar char="•"/>
          </a:pPr>
          <a:r>
            <a:rPr lang="en-US" sz="2500" kern="1200" dirty="0"/>
            <a:t>H-model: growth gradually declines</a:t>
          </a:r>
        </a:p>
        <a:p>
          <a:pPr marL="228600" lvl="1" indent="-228600" algn="l" defTabSz="1111250">
            <a:lnSpc>
              <a:spcPct val="90000"/>
            </a:lnSpc>
            <a:spcBef>
              <a:spcPct val="0"/>
            </a:spcBef>
            <a:spcAft>
              <a:spcPct val="15000"/>
            </a:spcAft>
            <a:buChar char="•"/>
          </a:pPr>
          <a:r>
            <a:rPr lang="en-US" sz="2500" kern="1200" dirty="0"/>
            <a:t>Three-stage model: can use general or H-model </a:t>
          </a:r>
        </a:p>
      </dsp:txBody>
      <dsp:txXfrm>
        <a:off x="0" y="456112"/>
        <a:ext cx="8534400" cy="1890000"/>
      </dsp:txXfrm>
    </dsp:sp>
    <dsp:sp modelId="{A89EFCD0-A9A8-40BF-8198-A336EE87BC3F}">
      <dsp:nvSpPr>
        <dsp:cNvPr id="0" name=""/>
        <dsp:cNvSpPr/>
      </dsp:nvSpPr>
      <dsp:spPr>
        <a:xfrm>
          <a:off x="426720" y="87112"/>
          <a:ext cx="7319622" cy="738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5806" tIns="0" rIns="225806" bIns="0" numCol="1" spcCol="1270" anchor="ctr" anchorCtr="0">
          <a:noAutofit/>
        </a:bodyPr>
        <a:lstStyle/>
        <a:p>
          <a:pPr marL="0" lvl="0" indent="0" algn="l" defTabSz="889000">
            <a:lnSpc>
              <a:spcPct val="90000"/>
            </a:lnSpc>
            <a:spcBef>
              <a:spcPct val="0"/>
            </a:spcBef>
            <a:spcAft>
              <a:spcPct val="35000"/>
            </a:spcAft>
            <a:buNone/>
          </a:pPr>
          <a:r>
            <a:rPr lang="en-US" sz="2000" kern="1200" dirty="0"/>
            <a:t>Multistage Models</a:t>
          </a:r>
        </a:p>
      </dsp:txBody>
      <dsp:txXfrm>
        <a:off x="462746" y="123138"/>
        <a:ext cx="7247570" cy="665948"/>
      </dsp:txXfrm>
    </dsp:sp>
    <dsp:sp modelId="{F292E843-89F7-4576-96D2-DF77D5B6F1DD}">
      <dsp:nvSpPr>
        <dsp:cNvPr id="0" name=""/>
        <dsp:cNvSpPr/>
      </dsp:nvSpPr>
      <dsp:spPr>
        <a:xfrm>
          <a:off x="0" y="2850112"/>
          <a:ext cx="8534400" cy="22443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2364" tIns="520700" rIns="662364" bIns="177800" numCol="1" spcCol="1270" anchor="t" anchorCtr="0">
          <a:noAutofit/>
        </a:bodyPr>
        <a:lstStyle/>
        <a:p>
          <a:pPr marL="228600" lvl="1" indent="-228600" algn="l" defTabSz="1111250">
            <a:lnSpc>
              <a:spcPct val="90000"/>
            </a:lnSpc>
            <a:spcBef>
              <a:spcPct val="0"/>
            </a:spcBef>
            <a:spcAft>
              <a:spcPct val="15000"/>
            </a:spcAft>
            <a:buChar char="•"/>
          </a:pPr>
          <a:r>
            <a:rPr lang="en-US" sz="2500" b="0" i="1" kern="1200" dirty="0"/>
            <a:t>g</a:t>
          </a:r>
          <a:r>
            <a:rPr lang="en-US" sz="2500" b="0" kern="1200" dirty="0"/>
            <a:t> = Retention ratio × ROE</a:t>
          </a:r>
        </a:p>
        <a:p>
          <a:pPr marL="228600" lvl="1" indent="-228600" algn="l" defTabSz="1111250">
            <a:lnSpc>
              <a:spcPct val="90000"/>
            </a:lnSpc>
            <a:spcBef>
              <a:spcPct val="0"/>
            </a:spcBef>
            <a:spcAft>
              <a:spcPct val="15000"/>
            </a:spcAft>
            <a:buChar char="•"/>
          </a:pPr>
          <a:r>
            <a:rPr lang="en-US" sz="2500" b="0" kern="1200" dirty="0"/>
            <a:t>DuPont analysis:</a:t>
          </a:r>
        </a:p>
        <a:p>
          <a:pPr marL="457200" lvl="2" indent="-228600" algn="l" defTabSz="1111250">
            <a:lnSpc>
              <a:spcPct val="90000"/>
            </a:lnSpc>
            <a:spcBef>
              <a:spcPct val="0"/>
            </a:spcBef>
            <a:spcAft>
              <a:spcPct val="15000"/>
            </a:spcAft>
            <a:buChar char="•"/>
          </a:pPr>
          <a:r>
            <a:rPr lang="en-US" sz="2500" b="0" kern="1200" dirty="0"/>
            <a:t>ROE = Profit margin × Asset turnover × Equity multiplier</a:t>
          </a:r>
        </a:p>
      </dsp:txBody>
      <dsp:txXfrm>
        <a:off x="0" y="2850112"/>
        <a:ext cx="8534400" cy="2244375"/>
      </dsp:txXfrm>
    </dsp:sp>
    <dsp:sp modelId="{CE9C66BC-5DF6-46FF-AF2A-8677240AF757}">
      <dsp:nvSpPr>
        <dsp:cNvPr id="0" name=""/>
        <dsp:cNvSpPr/>
      </dsp:nvSpPr>
      <dsp:spPr>
        <a:xfrm>
          <a:off x="426720" y="2481112"/>
          <a:ext cx="7165849" cy="738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5806" tIns="0" rIns="225806" bIns="0" numCol="1" spcCol="1270" anchor="ctr" anchorCtr="0">
          <a:noAutofit/>
        </a:bodyPr>
        <a:lstStyle/>
        <a:p>
          <a:pPr marL="0" lvl="0" indent="0" algn="l" defTabSz="889000">
            <a:lnSpc>
              <a:spcPct val="90000"/>
            </a:lnSpc>
            <a:spcBef>
              <a:spcPct val="0"/>
            </a:spcBef>
            <a:spcAft>
              <a:spcPct val="35000"/>
            </a:spcAft>
            <a:buNone/>
          </a:pPr>
          <a:r>
            <a:rPr lang="en-US" sz="2000" kern="1200" dirty="0"/>
            <a:t>Sustainable Growth Rate</a:t>
          </a:r>
        </a:p>
      </dsp:txBody>
      <dsp:txXfrm>
        <a:off x="462746" y="2517138"/>
        <a:ext cx="7093797" cy="665948"/>
      </dsp:txXfrm>
    </dsp:sp>
  </dsp:spTree>
</dsp:drawing>
</file>

<file path=ppt/diagrams/drawing6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4E77BF-8F10-497E-AC79-4E0F13E4968F}">
      <dsp:nvSpPr>
        <dsp:cNvPr id="0" name=""/>
        <dsp:cNvSpPr/>
      </dsp:nvSpPr>
      <dsp:spPr>
        <a:xfrm>
          <a:off x="977900" y="0"/>
          <a:ext cx="2794000" cy="634999"/>
        </a:xfrm>
        <a:prstGeom prst="roundRect">
          <a:avLst>
            <a:gd name="adj" fmla="val 10000"/>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Free Cash Flow to the Firm</a:t>
          </a:r>
        </a:p>
      </dsp:txBody>
      <dsp:txXfrm>
        <a:off x="996498" y="18598"/>
        <a:ext cx="2756804" cy="597803"/>
      </dsp:txXfrm>
    </dsp:sp>
    <dsp:sp modelId="{B7E1C925-264A-401E-8404-CCFA6AB2C17D}">
      <dsp:nvSpPr>
        <dsp:cNvPr id="0" name=""/>
        <dsp:cNvSpPr/>
      </dsp:nvSpPr>
      <dsp:spPr>
        <a:xfrm rot="5400000">
          <a:off x="2319337" y="690562"/>
          <a:ext cx="111125" cy="111125"/>
        </a:xfrm>
        <a:prstGeom prst="rect">
          <a:avLst/>
        </a:prstGeom>
        <a:solidFill>
          <a:schemeClr val="tx1"/>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F592C3D7-02BD-4C29-AC56-ABAD78DC2286}">
      <dsp:nvSpPr>
        <dsp:cNvPr id="0" name=""/>
        <dsp:cNvSpPr/>
      </dsp:nvSpPr>
      <dsp:spPr>
        <a:xfrm>
          <a:off x="977900" y="857250"/>
          <a:ext cx="2794000" cy="634999"/>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 Cash flow available to</a:t>
          </a:r>
        </a:p>
      </dsp:txBody>
      <dsp:txXfrm>
        <a:off x="996498" y="875848"/>
        <a:ext cx="2756804" cy="597803"/>
      </dsp:txXfrm>
    </dsp:sp>
    <dsp:sp modelId="{60CBE214-36C8-4C08-BFB4-DAEA687D64F3}">
      <dsp:nvSpPr>
        <dsp:cNvPr id="0" name=""/>
        <dsp:cNvSpPr/>
      </dsp:nvSpPr>
      <dsp:spPr>
        <a:xfrm rot="5400000">
          <a:off x="2319337" y="1547812"/>
          <a:ext cx="111125" cy="111125"/>
        </a:xfrm>
        <a:prstGeom prst="mathEqual">
          <a:avLst/>
        </a:prstGeom>
        <a:solidFill>
          <a:schemeClr val="tx1"/>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2261282C-A0DB-4687-A544-FB9CD54472B6}">
      <dsp:nvSpPr>
        <dsp:cNvPr id="0" name=""/>
        <dsp:cNvSpPr/>
      </dsp:nvSpPr>
      <dsp:spPr>
        <a:xfrm>
          <a:off x="977900" y="1714500"/>
          <a:ext cx="2794000" cy="634999"/>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Common stockholders</a:t>
          </a:r>
        </a:p>
      </dsp:txBody>
      <dsp:txXfrm>
        <a:off x="996498" y="1733098"/>
        <a:ext cx="2756804" cy="597803"/>
      </dsp:txXfrm>
    </dsp:sp>
    <dsp:sp modelId="{0FA03C2A-1295-4C06-A209-B868303F2B6A}">
      <dsp:nvSpPr>
        <dsp:cNvPr id="0" name=""/>
        <dsp:cNvSpPr/>
      </dsp:nvSpPr>
      <dsp:spPr>
        <a:xfrm rot="5400000">
          <a:off x="2319337" y="2405062"/>
          <a:ext cx="111125" cy="111125"/>
        </a:xfrm>
        <a:prstGeom prst="mathPlus">
          <a:avLst/>
        </a:prstGeom>
        <a:solidFill>
          <a:schemeClr val="tx1"/>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173C0CEC-D811-414F-94D5-8D9562EB8A82}">
      <dsp:nvSpPr>
        <dsp:cNvPr id="0" name=""/>
        <dsp:cNvSpPr/>
      </dsp:nvSpPr>
      <dsp:spPr>
        <a:xfrm>
          <a:off x="977900" y="2571750"/>
          <a:ext cx="2794000" cy="634999"/>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Debtholders</a:t>
          </a:r>
        </a:p>
      </dsp:txBody>
      <dsp:txXfrm>
        <a:off x="996498" y="2590348"/>
        <a:ext cx="2756804" cy="597803"/>
      </dsp:txXfrm>
    </dsp:sp>
    <dsp:sp modelId="{A169D928-8B70-492A-BCBC-67968FF6830A}">
      <dsp:nvSpPr>
        <dsp:cNvPr id="0" name=""/>
        <dsp:cNvSpPr/>
      </dsp:nvSpPr>
      <dsp:spPr>
        <a:xfrm rot="5400000">
          <a:off x="2319337" y="3262312"/>
          <a:ext cx="111125" cy="111125"/>
        </a:xfrm>
        <a:prstGeom prst="mathPlus">
          <a:avLst/>
        </a:prstGeom>
        <a:solidFill>
          <a:schemeClr val="tx1"/>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EFA1A05A-7FC4-4BA3-BFCD-E3FDAA7EEB2D}">
      <dsp:nvSpPr>
        <dsp:cNvPr id="0" name=""/>
        <dsp:cNvSpPr/>
      </dsp:nvSpPr>
      <dsp:spPr>
        <a:xfrm>
          <a:off x="977900" y="3429000"/>
          <a:ext cx="2794000" cy="634999"/>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Preferred stockholders</a:t>
          </a:r>
        </a:p>
      </dsp:txBody>
      <dsp:txXfrm>
        <a:off x="996498" y="3447598"/>
        <a:ext cx="2756804" cy="597803"/>
      </dsp:txXfrm>
    </dsp:sp>
    <dsp:sp modelId="{1CF615BE-63DB-4195-A571-A34B24B09B94}">
      <dsp:nvSpPr>
        <dsp:cNvPr id="0" name=""/>
        <dsp:cNvSpPr/>
      </dsp:nvSpPr>
      <dsp:spPr>
        <a:xfrm>
          <a:off x="4178300" y="0"/>
          <a:ext cx="2717799" cy="634999"/>
        </a:xfrm>
        <a:prstGeom prst="roundRect">
          <a:avLst>
            <a:gd name="adj" fmla="val 10000"/>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Free Cash Flow to Equity</a:t>
          </a:r>
        </a:p>
      </dsp:txBody>
      <dsp:txXfrm>
        <a:off x="4196898" y="18598"/>
        <a:ext cx="2680603" cy="597803"/>
      </dsp:txXfrm>
    </dsp:sp>
    <dsp:sp modelId="{2CB01D0E-08EA-4CCE-BBAD-352881C65CCA}">
      <dsp:nvSpPr>
        <dsp:cNvPr id="0" name=""/>
        <dsp:cNvSpPr/>
      </dsp:nvSpPr>
      <dsp:spPr>
        <a:xfrm rot="5400000">
          <a:off x="5481637" y="690562"/>
          <a:ext cx="111125" cy="111125"/>
        </a:xfrm>
        <a:prstGeom prst="rect">
          <a:avLst/>
        </a:prstGeom>
        <a:solidFill>
          <a:schemeClr val="tx1"/>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CCA8F13F-F3AC-4817-A8B0-53C4449EA79C}">
      <dsp:nvSpPr>
        <dsp:cNvPr id="0" name=""/>
        <dsp:cNvSpPr/>
      </dsp:nvSpPr>
      <dsp:spPr>
        <a:xfrm>
          <a:off x="4127500" y="857250"/>
          <a:ext cx="2819400" cy="634999"/>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 Cash flow available to</a:t>
          </a:r>
        </a:p>
      </dsp:txBody>
      <dsp:txXfrm>
        <a:off x="4146098" y="875848"/>
        <a:ext cx="2782204" cy="597803"/>
      </dsp:txXfrm>
    </dsp:sp>
    <dsp:sp modelId="{C8280D63-6EAB-49FC-88EB-402996E2E97B}">
      <dsp:nvSpPr>
        <dsp:cNvPr id="0" name=""/>
        <dsp:cNvSpPr/>
      </dsp:nvSpPr>
      <dsp:spPr>
        <a:xfrm rot="5400000">
          <a:off x="5481637" y="1547812"/>
          <a:ext cx="111125" cy="111125"/>
        </a:xfrm>
        <a:prstGeom prst="mathEqual">
          <a:avLst/>
        </a:prstGeom>
        <a:solidFill>
          <a:schemeClr val="tx1"/>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63C7CD03-E27E-43A3-8708-F273D4129B4D}">
      <dsp:nvSpPr>
        <dsp:cNvPr id="0" name=""/>
        <dsp:cNvSpPr/>
      </dsp:nvSpPr>
      <dsp:spPr>
        <a:xfrm>
          <a:off x="4178300" y="1714500"/>
          <a:ext cx="2717799" cy="634999"/>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Common stockholders</a:t>
          </a:r>
        </a:p>
      </dsp:txBody>
      <dsp:txXfrm>
        <a:off x="4196898" y="1733098"/>
        <a:ext cx="2680603" cy="597803"/>
      </dsp:txXfrm>
    </dsp:sp>
  </dsp:spTree>
</dsp:drawing>
</file>

<file path=ppt/diagrams/drawing6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1CFB84-7C85-48E0-A8BE-5F2DB2D5CDBA}">
      <dsp:nvSpPr>
        <dsp:cNvPr id="0" name=""/>
        <dsp:cNvSpPr/>
      </dsp:nvSpPr>
      <dsp:spPr>
        <a:xfrm>
          <a:off x="1995785" y="1179"/>
          <a:ext cx="2104429" cy="1052214"/>
        </a:xfrm>
        <a:prstGeom prst="roundRect">
          <a:avLst>
            <a:gd name="adj" fmla="val 10000"/>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a:sp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Equity Value</a:t>
          </a:r>
        </a:p>
      </dsp:txBody>
      <dsp:txXfrm>
        <a:off x="2026603" y="31997"/>
        <a:ext cx="2042793" cy="990578"/>
      </dsp:txXfrm>
    </dsp:sp>
    <dsp:sp modelId="{423CDD60-C9DE-40CC-A3D7-8A0E89F2BD32}">
      <dsp:nvSpPr>
        <dsp:cNvPr id="0" name=""/>
        <dsp:cNvSpPr/>
      </dsp:nvSpPr>
      <dsp:spPr>
        <a:xfrm rot="3600000">
          <a:off x="3368523" y="1847862"/>
          <a:ext cx="1096445" cy="368275"/>
        </a:xfrm>
        <a:prstGeom prst="lef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dirty="0"/>
        </a:p>
      </dsp:txBody>
      <dsp:txXfrm>
        <a:off x="3479006" y="1921517"/>
        <a:ext cx="875480" cy="220965"/>
      </dsp:txXfrm>
    </dsp:sp>
    <dsp:sp modelId="{AE02DDC4-388B-40C0-BEE2-22412D973EB8}">
      <dsp:nvSpPr>
        <dsp:cNvPr id="0" name=""/>
        <dsp:cNvSpPr/>
      </dsp:nvSpPr>
      <dsp:spPr>
        <a:xfrm>
          <a:off x="3733278" y="3010605"/>
          <a:ext cx="2104429" cy="1052214"/>
        </a:xfrm>
        <a:prstGeom prst="roundRect">
          <a:avLst>
            <a:gd name="adj" fmla="val 10000"/>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a:sp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FCFF Discounted at WACC – Debt Value</a:t>
          </a:r>
        </a:p>
      </dsp:txBody>
      <dsp:txXfrm>
        <a:off x="3764096" y="3041423"/>
        <a:ext cx="2042793" cy="990578"/>
      </dsp:txXfrm>
    </dsp:sp>
    <dsp:sp modelId="{06A5EA5E-85F7-4797-81F2-CC85524596C3}">
      <dsp:nvSpPr>
        <dsp:cNvPr id="0" name=""/>
        <dsp:cNvSpPr/>
      </dsp:nvSpPr>
      <dsp:spPr>
        <a:xfrm rot="10800000">
          <a:off x="2499777" y="3352575"/>
          <a:ext cx="1096445" cy="368275"/>
        </a:xfrm>
        <a:prstGeom prst="lef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dirty="0"/>
        </a:p>
      </dsp:txBody>
      <dsp:txXfrm rot="10800000">
        <a:off x="2610259" y="3426230"/>
        <a:ext cx="875480" cy="220965"/>
      </dsp:txXfrm>
    </dsp:sp>
    <dsp:sp modelId="{02E93F36-4D99-435B-B85F-42A2B61B5C2B}">
      <dsp:nvSpPr>
        <dsp:cNvPr id="0" name=""/>
        <dsp:cNvSpPr/>
      </dsp:nvSpPr>
      <dsp:spPr>
        <a:xfrm>
          <a:off x="258291" y="3010605"/>
          <a:ext cx="2104429" cy="1052214"/>
        </a:xfrm>
        <a:prstGeom prst="roundRect">
          <a:avLst>
            <a:gd name="adj" fmla="val 10000"/>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a:sp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FCFE Discounted at Required Equity Return</a:t>
          </a:r>
        </a:p>
      </dsp:txBody>
      <dsp:txXfrm>
        <a:off x="289109" y="3041423"/>
        <a:ext cx="2042793" cy="990578"/>
      </dsp:txXfrm>
    </dsp:sp>
    <dsp:sp modelId="{9A2862C5-9B68-463F-AC92-777D788F6223}">
      <dsp:nvSpPr>
        <dsp:cNvPr id="0" name=""/>
        <dsp:cNvSpPr/>
      </dsp:nvSpPr>
      <dsp:spPr>
        <a:xfrm rot="18000000">
          <a:off x="1631030" y="1847862"/>
          <a:ext cx="1096445" cy="368275"/>
        </a:xfrm>
        <a:prstGeom prst="lef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dirty="0"/>
        </a:p>
      </dsp:txBody>
      <dsp:txXfrm>
        <a:off x="1741513" y="1921517"/>
        <a:ext cx="875480" cy="220965"/>
      </dsp:txXfrm>
    </dsp:sp>
  </dsp:spTree>
</dsp:drawing>
</file>

<file path=ppt/diagrams/drawing6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D6623B-78C1-4A1C-92E7-653EB80F6CF2}">
      <dsp:nvSpPr>
        <dsp:cNvPr id="0" name=""/>
        <dsp:cNvSpPr/>
      </dsp:nvSpPr>
      <dsp:spPr>
        <a:xfrm>
          <a:off x="3017519" y="1577"/>
          <a:ext cx="4526280" cy="491343"/>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Added back</a:t>
          </a:r>
        </a:p>
      </dsp:txBody>
      <dsp:txXfrm>
        <a:off x="3017519" y="62995"/>
        <a:ext cx="4342026" cy="368507"/>
      </dsp:txXfrm>
    </dsp:sp>
    <dsp:sp modelId="{BA1E51D4-B238-4389-9B27-27F87779BB91}">
      <dsp:nvSpPr>
        <dsp:cNvPr id="0" name=""/>
        <dsp:cNvSpPr/>
      </dsp:nvSpPr>
      <dsp:spPr>
        <a:xfrm>
          <a:off x="0" y="1577"/>
          <a:ext cx="3017520" cy="49134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Amortization</a:t>
          </a:r>
        </a:p>
      </dsp:txBody>
      <dsp:txXfrm>
        <a:off x="23985" y="25562"/>
        <a:ext cx="2969550" cy="443373"/>
      </dsp:txXfrm>
    </dsp:sp>
    <dsp:sp modelId="{512F167D-3330-4103-B740-7A00E133F2CC}">
      <dsp:nvSpPr>
        <dsp:cNvPr id="0" name=""/>
        <dsp:cNvSpPr/>
      </dsp:nvSpPr>
      <dsp:spPr>
        <a:xfrm>
          <a:off x="3017519" y="542055"/>
          <a:ext cx="4526280" cy="491343"/>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Added back</a:t>
          </a:r>
        </a:p>
      </dsp:txBody>
      <dsp:txXfrm>
        <a:off x="3017519" y="603473"/>
        <a:ext cx="4342026" cy="368507"/>
      </dsp:txXfrm>
    </dsp:sp>
    <dsp:sp modelId="{2651D8B8-5601-4465-8260-859DB494161E}">
      <dsp:nvSpPr>
        <dsp:cNvPr id="0" name=""/>
        <dsp:cNvSpPr/>
      </dsp:nvSpPr>
      <dsp:spPr>
        <a:xfrm>
          <a:off x="0" y="542055"/>
          <a:ext cx="3017520" cy="49134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Restructuring Expense</a:t>
          </a:r>
        </a:p>
      </dsp:txBody>
      <dsp:txXfrm>
        <a:off x="23985" y="566040"/>
        <a:ext cx="2969550" cy="443373"/>
      </dsp:txXfrm>
    </dsp:sp>
    <dsp:sp modelId="{8EC34561-D569-4BF6-8706-F1FCB9500B52}">
      <dsp:nvSpPr>
        <dsp:cNvPr id="0" name=""/>
        <dsp:cNvSpPr/>
      </dsp:nvSpPr>
      <dsp:spPr>
        <a:xfrm>
          <a:off x="3017519" y="1082533"/>
          <a:ext cx="4526280" cy="491343"/>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Subtracted out</a:t>
          </a:r>
        </a:p>
      </dsp:txBody>
      <dsp:txXfrm>
        <a:off x="3017519" y="1143951"/>
        <a:ext cx="4342026" cy="368507"/>
      </dsp:txXfrm>
    </dsp:sp>
    <dsp:sp modelId="{CB02DE28-92F3-4451-A985-A604CCBE0A34}">
      <dsp:nvSpPr>
        <dsp:cNvPr id="0" name=""/>
        <dsp:cNvSpPr/>
      </dsp:nvSpPr>
      <dsp:spPr>
        <a:xfrm>
          <a:off x="0" y="1082533"/>
          <a:ext cx="3017520" cy="49134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Restructuring Income</a:t>
          </a:r>
        </a:p>
      </dsp:txBody>
      <dsp:txXfrm>
        <a:off x="23985" y="1106518"/>
        <a:ext cx="2969550" cy="443373"/>
      </dsp:txXfrm>
    </dsp:sp>
    <dsp:sp modelId="{B6567653-E18F-4EF1-9A82-3971622658B9}">
      <dsp:nvSpPr>
        <dsp:cNvPr id="0" name=""/>
        <dsp:cNvSpPr/>
      </dsp:nvSpPr>
      <dsp:spPr>
        <a:xfrm>
          <a:off x="3017519" y="1623011"/>
          <a:ext cx="4526280" cy="491343"/>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Subtracted out</a:t>
          </a:r>
        </a:p>
      </dsp:txBody>
      <dsp:txXfrm>
        <a:off x="3017519" y="1684429"/>
        <a:ext cx="4342026" cy="368507"/>
      </dsp:txXfrm>
    </dsp:sp>
    <dsp:sp modelId="{71D921AB-FB2C-4294-8D35-39837A50E6BE}">
      <dsp:nvSpPr>
        <dsp:cNvPr id="0" name=""/>
        <dsp:cNvSpPr/>
      </dsp:nvSpPr>
      <dsp:spPr>
        <a:xfrm>
          <a:off x="0" y="1623011"/>
          <a:ext cx="3017520" cy="49134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Capital Gains</a:t>
          </a:r>
        </a:p>
      </dsp:txBody>
      <dsp:txXfrm>
        <a:off x="23985" y="1646996"/>
        <a:ext cx="2969550" cy="443373"/>
      </dsp:txXfrm>
    </dsp:sp>
    <dsp:sp modelId="{12D38624-BC38-4DE4-AA2A-B98FB07974B6}">
      <dsp:nvSpPr>
        <dsp:cNvPr id="0" name=""/>
        <dsp:cNvSpPr/>
      </dsp:nvSpPr>
      <dsp:spPr>
        <a:xfrm>
          <a:off x="3017519" y="2163489"/>
          <a:ext cx="4526280" cy="491343"/>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Added back </a:t>
          </a:r>
        </a:p>
      </dsp:txBody>
      <dsp:txXfrm>
        <a:off x="3017519" y="2224907"/>
        <a:ext cx="4342026" cy="368507"/>
      </dsp:txXfrm>
    </dsp:sp>
    <dsp:sp modelId="{FFFC24A9-0A95-49AF-9869-C07A969ADF9C}">
      <dsp:nvSpPr>
        <dsp:cNvPr id="0" name=""/>
        <dsp:cNvSpPr/>
      </dsp:nvSpPr>
      <dsp:spPr>
        <a:xfrm>
          <a:off x="0" y="2163489"/>
          <a:ext cx="3017520" cy="49134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Capital Losses</a:t>
          </a:r>
        </a:p>
      </dsp:txBody>
      <dsp:txXfrm>
        <a:off x="23985" y="2187474"/>
        <a:ext cx="2969550" cy="443373"/>
      </dsp:txXfrm>
    </dsp:sp>
    <dsp:sp modelId="{B8AE3675-CE05-4458-B23E-EDD8A84341CF}">
      <dsp:nvSpPr>
        <dsp:cNvPr id="0" name=""/>
        <dsp:cNvSpPr/>
      </dsp:nvSpPr>
      <dsp:spPr>
        <a:xfrm>
          <a:off x="3018256" y="2762145"/>
          <a:ext cx="4521859" cy="491343"/>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Added back</a:t>
          </a:r>
        </a:p>
      </dsp:txBody>
      <dsp:txXfrm>
        <a:off x="3018256" y="2823563"/>
        <a:ext cx="4337605" cy="368507"/>
      </dsp:txXfrm>
    </dsp:sp>
    <dsp:sp modelId="{4EE455DC-6E02-4BFA-BE03-402C23DAF204}">
      <dsp:nvSpPr>
        <dsp:cNvPr id="0" name=""/>
        <dsp:cNvSpPr/>
      </dsp:nvSpPr>
      <dsp:spPr>
        <a:xfrm>
          <a:off x="3683" y="2703967"/>
          <a:ext cx="3014573" cy="60769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Employee Option Exercise</a:t>
          </a:r>
        </a:p>
      </dsp:txBody>
      <dsp:txXfrm>
        <a:off x="33348" y="2733632"/>
        <a:ext cx="2955243" cy="548368"/>
      </dsp:txXfrm>
    </dsp:sp>
    <dsp:sp modelId="{21897DD0-B6D4-4B58-B8C6-C6CCBE83E475}">
      <dsp:nvSpPr>
        <dsp:cNvPr id="0" name=""/>
        <dsp:cNvSpPr/>
      </dsp:nvSpPr>
      <dsp:spPr>
        <a:xfrm>
          <a:off x="3017519" y="3360800"/>
          <a:ext cx="4526280" cy="491343"/>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Added back?</a:t>
          </a:r>
        </a:p>
      </dsp:txBody>
      <dsp:txXfrm>
        <a:off x="3017519" y="3422218"/>
        <a:ext cx="4342026" cy="368507"/>
      </dsp:txXfrm>
    </dsp:sp>
    <dsp:sp modelId="{50855C6E-2147-4FF5-88EA-759EAE1E6B04}">
      <dsp:nvSpPr>
        <dsp:cNvPr id="0" name=""/>
        <dsp:cNvSpPr/>
      </dsp:nvSpPr>
      <dsp:spPr>
        <a:xfrm>
          <a:off x="0" y="3360800"/>
          <a:ext cx="3017520" cy="49134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Deferred Taxes</a:t>
          </a:r>
        </a:p>
      </dsp:txBody>
      <dsp:txXfrm>
        <a:off x="23985" y="3384785"/>
        <a:ext cx="2969550" cy="443373"/>
      </dsp:txXfrm>
    </dsp:sp>
    <dsp:sp modelId="{0F6ED179-74B4-4173-A768-343B665DD183}">
      <dsp:nvSpPr>
        <dsp:cNvPr id="0" name=""/>
        <dsp:cNvSpPr/>
      </dsp:nvSpPr>
      <dsp:spPr>
        <a:xfrm>
          <a:off x="3017519" y="3901278"/>
          <a:ext cx="4526280" cy="491343"/>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Subtracted out?</a:t>
          </a:r>
        </a:p>
      </dsp:txBody>
      <dsp:txXfrm>
        <a:off x="3017519" y="3962696"/>
        <a:ext cx="4342026" cy="368507"/>
      </dsp:txXfrm>
    </dsp:sp>
    <dsp:sp modelId="{BD63AA84-602F-4F97-A4E2-C21378F0B054}">
      <dsp:nvSpPr>
        <dsp:cNvPr id="0" name=""/>
        <dsp:cNvSpPr/>
      </dsp:nvSpPr>
      <dsp:spPr>
        <a:xfrm>
          <a:off x="0" y="3901278"/>
          <a:ext cx="3017520" cy="49134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Tax Asset</a:t>
          </a:r>
        </a:p>
      </dsp:txBody>
      <dsp:txXfrm>
        <a:off x="23985" y="3925263"/>
        <a:ext cx="2969550" cy="443373"/>
      </dsp:txXfrm>
    </dsp:sp>
  </dsp:spTree>
</dsp:drawing>
</file>

<file path=ppt/diagrams/drawing6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0CFA48-1F8A-491C-A29A-A1481BD62CA1}">
      <dsp:nvSpPr>
        <dsp:cNvPr id="0" name=""/>
        <dsp:cNvSpPr/>
      </dsp:nvSpPr>
      <dsp:spPr>
        <a:xfrm>
          <a:off x="0" y="69224"/>
          <a:ext cx="8375650" cy="623610"/>
        </a:xfrm>
        <a:prstGeom prst="roundRect">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Financial Statement Discrepancies</a:t>
          </a:r>
        </a:p>
      </dsp:txBody>
      <dsp:txXfrm>
        <a:off x="30442" y="99666"/>
        <a:ext cx="8314766" cy="562726"/>
      </dsp:txXfrm>
    </dsp:sp>
    <dsp:sp modelId="{1574C80A-8BB5-49AB-B80E-218F5C31DBC1}">
      <dsp:nvSpPr>
        <dsp:cNvPr id="0" name=""/>
        <dsp:cNvSpPr/>
      </dsp:nvSpPr>
      <dsp:spPr>
        <a:xfrm>
          <a:off x="0" y="767715"/>
          <a:ext cx="8375650" cy="623610"/>
        </a:xfrm>
        <a:prstGeom prst="roundRect">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Dividends vs. FCFE</a:t>
          </a:r>
        </a:p>
      </dsp:txBody>
      <dsp:txXfrm>
        <a:off x="30442" y="798157"/>
        <a:ext cx="8314766" cy="562726"/>
      </dsp:txXfrm>
    </dsp:sp>
    <dsp:sp modelId="{5F5B3466-A26B-4136-86BB-F5F74EDF7B6E}">
      <dsp:nvSpPr>
        <dsp:cNvPr id="0" name=""/>
        <dsp:cNvSpPr/>
      </dsp:nvSpPr>
      <dsp:spPr>
        <a:xfrm>
          <a:off x="0" y="1466205"/>
          <a:ext cx="8375650" cy="623610"/>
        </a:xfrm>
        <a:prstGeom prst="roundRect">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Effect of Shareholder Cash Flows and Leverage</a:t>
          </a:r>
        </a:p>
      </dsp:txBody>
      <dsp:txXfrm>
        <a:off x="30442" y="1496647"/>
        <a:ext cx="8314766" cy="562726"/>
      </dsp:txXfrm>
    </dsp:sp>
    <dsp:sp modelId="{F65428C5-F4A2-463E-84BB-1DDB896BB1DA}">
      <dsp:nvSpPr>
        <dsp:cNvPr id="0" name=""/>
        <dsp:cNvSpPr/>
      </dsp:nvSpPr>
      <dsp:spPr>
        <a:xfrm>
          <a:off x="0" y="2164695"/>
          <a:ext cx="8375650" cy="623610"/>
        </a:xfrm>
        <a:prstGeom prst="roundRect">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b="0" kern="1200" dirty="0"/>
            <a:t>FCFF and FCFE vs. EBITDA and Net Income</a:t>
          </a:r>
          <a:endParaRPr lang="en-US" sz="2600" kern="1200" dirty="0"/>
        </a:p>
      </dsp:txBody>
      <dsp:txXfrm>
        <a:off x="30442" y="2195137"/>
        <a:ext cx="8314766" cy="562726"/>
      </dsp:txXfrm>
    </dsp:sp>
    <dsp:sp modelId="{747DC6C1-2A61-4ADB-B157-312466A292C5}">
      <dsp:nvSpPr>
        <dsp:cNvPr id="0" name=""/>
        <dsp:cNvSpPr/>
      </dsp:nvSpPr>
      <dsp:spPr>
        <a:xfrm>
          <a:off x="0" y="2863185"/>
          <a:ext cx="8375650" cy="623610"/>
        </a:xfrm>
        <a:prstGeom prst="roundRect">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Country Adjustments</a:t>
          </a:r>
        </a:p>
      </dsp:txBody>
      <dsp:txXfrm>
        <a:off x="30442" y="2893627"/>
        <a:ext cx="8314766" cy="562726"/>
      </dsp:txXfrm>
    </dsp:sp>
    <dsp:sp modelId="{027D7B95-7B7D-479E-8912-9DA650FDA36F}">
      <dsp:nvSpPr>
        <dsp:cNvPr id="0" name=""/>
        <dsp:cNvSpPr/>
      </dsp:nvSpPr>
      <dsp:spPr>
        <a:xfrm>
          <a:off x="0" y="3561675"/>
          <a:ext cx="8375650" cy="623610"/>
        </a:xfrm>
        <a:prstGeom prst="roundRect">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Sensitivity Analysis</a:t>
          </a:r>
        </a:p>
      </dsp:txBody>
      <dsp:txXfrm>
        <a:off x="30442" y="3592117"/>
        <a:ext cx="8314766" cy="562726"/>
      </dsp:txXfrm>
    </dsp:sp>
    <dsp:sp modelId="{1F478301-BAC5-4CEA-9B57-A8AAE0D284FF}">
      <dsp:nvSpPr>
        <dsp:cNvPr id="0" name=""/>
        <dsp:cNvSpPr/>
      </dsp:nvSpPr>
      <dsp:spPr>
        <a:xfrm>
          <a:off x="0" y="4260165"/>
          <a:ext cx="8375650" cy="623610"/>
        </a:xfrm>
        <a:prstGeom prst="roundRect">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solidFill>
                <a:schemeClr val="bg1"/>
              </a:solidFill>
              <a:latin typeface="Arial" charset="0"/>
              <a:ea typeface="+mn-ea"/>
              <a:cs typeface="+mn-cs"/>
            </a:rPr>
            <a:t>Nonoperating Assets</a:t>
          </a:r>
          <a:endParaRPr lang="en-US" sz="2600" kern="1200" dirty="0">
            <a:solidFill>
              <a:schemeClr val="bg1"/>
            </a:solidFill>
          </a:endParaRPr>
        </a:p>
      </dsp:txBody>
      <dsp:txXfrm>
        <a:off x="30442" y="4290607"/>
        <a:ext cx="8314766" cy="562726"/>
      </dsp:txXfrm>
    </dsp:sp>
  </dsp:spTree>
</dsp:drawing>
</file>

<file path=ppt/diagrams/drawing6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CDCCF1-BC4A-4506-95CC-AAE2723122DF}">
      <dsp:nvSpPr>
        <dsp:cNvPr id="0" name=""/>
        <dsp:cNvSpPr/>
      </dsp:nvSpPr>
      <dsp:spPr>
        <a:xfrm>
          <a:off x="0" y="2452839"/>
          <a:ext cx="6096000" cy="160932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US" sz="3000" kern="1200" dirty="0"/>
            <a:t>Competition Later Increases</a:t>
          </a:r>
        </a:p>
      </dsp:txBody>
      <dsp:txXfrm>
        <a:off x="0" y="2452839"/>
        <a:ext cx="6096000" cy="869037"/>
      </dsp:txXfrm>
    </dsp:sp>
    <dsp:sp modelId="{BCCDC4F5-F48C-48A0-9D46-10D81273655E}">
      <dsp:nvSpPr>
        <dsp:cNvPr id="0" name=""/>
        <dsp:cNvSpPr/>
      </dsp:nvSpPr>
      <dsp:spPr>
        <a:xfrm>
          <a:off x="2976" y="3289689"/>
          <a:ext cx="2030015" cy="74029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Earnings growth slows</a:t>
          </a:r>
        </a:p>
      </dsp:txBody>
      <dsp:txXfrm>
        <a:off x="2976" y="3289689"/>
        <a:ext cx="2030015" cy="740290"/>
      </dsp:txXfrm>
    </dsp:sp>
    <dsp:sp modelId="{D3F45C8C-DC2C-405C-A004-C3D7983DDB03}">
      <dsp:nvSpPr>
        <dsp:cNvPr id="0" name=""/>
        <dsp:cNvSpPr/>
      </dsp:nvSpPr>
      <dsp:spPr>
        <a:xfrm>
          <a:off x="2032992" y="3289689"/>
          <a:ext cx="2030015" cy="74029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Capital expenditures decline</a:t>
          </a:r>
        </a:p>
      </dsp:txBody>
      <dsp:txXfrm>
        <a:off x="2032992" y="3289689"/>
        <a:ext cx="2030015" cy="740290"/>
      </dsp:txXfrm>
    </dsp:sp>
    <dsp:sp modelId="{D2D73617-60B6-4D94-9C43-8532C40F4DB1}">
      <dsp:nvSpPr>
        <dsp:cNvPr id="0" name=""/>
        <dsp:cNvSpPr/>
      </dsp:nvSpPr>
      <dsp:spPr>
        <a:xfrm>
          <a:off x="4063007" y="3289689"/>
          <a:ext cx="2030015" cy="74029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FCFE increases</a:t>
          </a:r>
        </a:p>
      </dsp:txBody>
      <dsp:txXfrm>
        <a:off x="4063007" y="3289689"/>
        <a:ext cx="2030015" cy="740290"/>
      </dsp:txXfrm>
    </dsp:sp>
    <dsp:sp modelId="{CB9EF0C9-909C-47F6-8161-9FF7E437E844}">
      <dsp:nvSpPr>
        <dsp:cNvPr id="0" name=""/>
        <dsp:cNvSpPr/>
      </dsp:nvSpPr>
      <dsp:spPr>
        <a:xfrm rot="10800000">
          <a:off x="0" y="0"/>
          <a:ext cx="6096000" cy="2475146"/>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US" sz="3000" kern="1200" dirty="0"/>
            <a:t>Initially</a:t>
          </a:r>
        </a:p>
      </dsp:txBody>
      <dsp:txXfrm rot="-10800000">
        <a:off x="0" y="0"/>
        <a:ext cx="6096000" cy="868776"/>
      </dsp:txXfrm>
    </dsp:sp>
    <dsp:sp modelId="{732FE899-766B-41DE-AF69-A12713BC1B58}">
      <dsp:nvSpPr>
        <dsp:cNvPr id="0" name=""/>
        <dsp:cNvSpPr/>
      </dsp:nvSpPr>
      <dsp:spPr>
        <a:xfrm>
          <a:off x="2976" y="870609"/>
          <a:ext cx="2030015" cy="74006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High earnings growth</a:t>
          </a:r>
        </a:p>
      </dsp:txBody>
      <dsp:txXfrm>
        <a:off x="2976" y="870609"/>
        <a:ext cx="2030015" cy="740068"/>
      </dsp:txXfrm>
    </dsp:sp>
    <dsp:sp modelId="{B9AF476D-1719-4A5A-B384-D4413D8D1748}">
      <dsp:nvSpPr>
        <dsp:cNvPr id="0" name=""/>
        <dsp:cNvSpPr/>
      </dsp:nvSpPr>
      <dsp:spPr>
        <a:xfrm>
          <a:off x="2032992" y="870609"/>
          <a:ext cx="2030015" cy="74006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Large capital expenditures</a:t>
          </a:r>
        </a:p>
      </dsp:txBody>
      <dsp:txXfrm>
        <a:off x="2032992" y="870609"/>
        <a:ext cx="2030015" cy="740068"/>
      </dsp:txXfrm>
    </dsp:sp>
    <dsp:sp modelId="{075727B7-2EC4-413A-A2E0-E52FD24099A8}">
      <dsp:nvSpPr>
        <dsp:cNvPr id="0" name=""/>
        <dsp:cNvSpPr/>
      </dsp:nvSpPr>
      <dsp:spPr>
        <a:xfrm>
          <a:off x="4063007" y="870609"/>
          <a:ext cx="2030015" cy="74006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Low or negative FCFE</a:t>
          </a:r>
        </a:p>
      </dsp:txBody>
      <dsp:txXfrm>
        <a:off x="4063007" y="870609"/>
        <a:ext cx="2030015" cy="740068"/>
      </dsp:txXfrm>
    </dsp:sp>
  </dsp:spTree>
</dsp:drawing>
</file>

<file path=ppt/diagrams/drawing7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6F4DFF-D965-4EA7-9B67-5DEE464D85B3}">
      <dsp:nvSpPr>
        <dsp:cNvPr id="0" name=""/>
        <dsp:cNvSpPr/>
      </dsp:nvSpPr>
      <dsp:spPr>
        <a:xfrm>
          <a:off x="0" y="371399"/>
          <a:ext cx="8458200" cy="2494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499872" rIns="656450"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FCFF = Cash flow available to all firm capital providers</a:t>
          </a:r>
          <a:endParaRPr lang="en-US" sz="2400" b="0" kern="1200" dirty="0"/>
        </a:p>
        <a:p>
          <a:pPr marL="228600" lvl="1" indent="-228600" algn="l" defTabSz="1066800">
            <a:lnSpc>
              <a:spcPct val="90000"/>
            </a:lnSpc>
            <a:spcBef>
              <a:spcPct val="0"/>
            </a:spcBef>
            <a:spcAft>
              <a:spcPct val="15000"/>
            </a:spcAft>
            <a:buChar char="•"/>
          </a:pPr>
          <a:r>
            <a:rPr lang="en-US" sz="2400" b="0" kern="1200" dirty="0"/>
            <a:t>FCFE = Cash flow available to common </a:t>
          </a:r>
          <a:br>
            <a:rPr lang="en-US" sz="2400" b="0" kern="1200" dirty="0"/>
          </a:br>
          <a:r>
            <a:rPr lang="en-US" sz="2400" b="0" kern="1200" dirty="0"/>
            <a:t>equity holders</a:t>
          </a:r>
        </a:p>
        <a:p>
          <a:pPr marL="228600" lvl="1" indent="-228600" algn="l" defTabSz="1066800">
            <a:lnSpc>
              <a:spcPct val="90000"/>
            </a:lnSpc>
            <a:spcBef>
              <a:spcPct val="0"/>
            </a:spcBef>
            <a:spcAft>
              <a:spcPct val="15000"/>
            </a:spcAft>
            <a:buChar char="•"/>
          </a:pPr>
          <a:r>
            <a:rPr lang="en-US" sz="2400" b="0" kern="1200" dirty="0"/>
            <a:t>FCFF is preferred when FCFE is negative or when capital structure is unstable</a:t>
          </a:r>
        </a:p>
      </dsp:txBody>
      <dsp:txXfrm>
        <a:off x="0" y="371399"/>
        <a:ext cx="8458200" cy="2494800"/>
      </dsp:txXfrm>
    </dsp:sp>
    <dsp:sp modelId="{A89EFCD0-A9A8-40BF-8198-A336EE87BC3F}">
      <dsp:nvSpPr>
        <dsp:cNvPr id="0" name=""/>
        <dsp:cNvSpPr/>
      </dsp:nvSpPr>
      <dsp:spPr>
        <a:xfrm>
          <a:off x="422910" y="17159"/>
          <a:ext cx="7254268" cy="708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a:lnSpc>
              <a:spcPct val="90000"/>
            </a:lnSpc>
            <a:spcBef>
              <a:spcPct val="0"/>
            </a:spcBef>
            <a:spcAft>
              <a:spcPct val="35000"/>
            </a:spcAft>
            <a:buNone/>
          </a:pPr>
          <a:r>
            <a:rPr lang="en-US" sz="2000" kern="1200" dirty="0"/>
            <a:t>FCFF vs. FCFE</a:t>
          </a:r>
        </a:p>
      </dsp:txBody>
      <dsp:txXfrm>
        <a:off x="457495" y="51744"/>
        <a:ext cx="7185098" cy="639310"/>
      </dsp:txXfrm>
    </dsp:sp>
    <dsp:sp modelId="{F292E843-89F7-4576-96D2-DF77D5B6F1DD}">
      <dsp:nvSpPr>
        <dsp:cNvPr id="0" name=""/>
        <dsp:cNvSpPr/>
      </dsp:nvSpPr>
      <dsp:spPr>
        <a:xfrm>
          <a:off x="0" y="3350040"/>
          <a:ext cx="8458200" cy="1814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499872" rIns="656450"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Discount FCFF with WACC</a:t>
          </a:r>
          <a:endParaRPr lang="en-US" sz="2400" kern="1200" baseline="-25000" dirty="0"/>
        </a:p>
        <a:p>
          <a:pPr marL="228600" lvl="1" indent="-228600" algn="l" defTabSz="1066800">
            <a:lnSpc>
              <a:spcPct val="90000"/>
            </a:lnSpc>
            <a:spcBef>
              <a:spcPct val="0"/>
            </a:spcBef>
            <a:spcAft>
              <a:spcPct val="15000"/>
            </a:spcAft>
            <a:buChar char="•"/>
          </a:pPr>
          <a:r>
            <a:rPr lang="en-US" sz="2400" kern="1200" dirty="0"/>
            <a:t>Discount FCFE with required return on equity</a:t>
          </a:r>
          <a:endParaRPr lang="en-US" sz="2400" kern="1200" baseline="-25000" dirty="0"/>
        </a:p>
        <a:p>
          <a:pPr marL="228600" lvl="1" indent="-228600" algn="l" defTabSz="1066800">
            <a:lnSpc>
              <a:spcPct val="90000"/>
            </a:lnSpc>
            <a:spcBef>
              <a:spcPct val="0"/>
            </a:spcBef>
            <a:spcAft>
              <a:spcPct val="15000"/>
            </a:spcAft>
            <a:buChar char="•"/>
          </a:pPr>
          <a:r>
            <a:rPr lang="en-US" sz="2400" kern="1200" baseline="0" dirty="0"/>
            <a:t>Equity value = PV(FCFF) </a:t>
          </a:r>
          <a:r>
            <a:rPr lang="en-US" sz="2400" kern="1200" baseline="0" dirty="0">
              <a:latin typeface="Arial"/>
              <a:cs typeface="Arial"/>
            </a:rPr>
            <a:t>– D</a:t>
          </a:r>
          <a:r>
            <a:rPr lang="en-US" sz="2400" kern="1200" baseline="0" dirty="0"/>
            <a:t>ebt value or PV(FCFE) </a:t>
          </a:r>
        </a:p>
      </dsp:txBody>
      <dsp:txXfrm>
        <a:off x="0" y="3350040"/>
        <a:ext cx="8458200" cy="1814400"/>
      </dsp:txXfrm>
    </dsp:sp>
    <dsp:sp modelId="{CE9C66BC-5DF6-46FF-AF2A-8677240AF757}">
      <dsp:nvSpPr>
        <dsp:cNvPr id="0" name=""/>
        <dsp:cNvSpPr/>
      </dsp:nvSpPr>
      <dsp:spPr>
        <a:xfrm>
          <a:off x="422910" y="2995800"/>
          <a:ext cx="7101868" cy="708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a:lnSpc>
              <a:spcPct val="90000"/>
            </a:lnSpc>
            <a:spcBef>
              <a:spcPct val="0"/>
            </a:spcBef>
            <a:spcAft>
              <a:spcPct val="35000"/>
            </a:spcAft>
            <a:buNone/>
          </a:pPr>
          <a:r>
            <a:rPr lang="en-US" sz="2000" kern="1200" dirty="0"/>
            <a:t>Equity Valuation with FCFF and FCFE</a:t>
          </a:r>
          <a:endParaRPr lang="en-US" sz="1400" kern="1200" dirty="0"/>
        </a:p>
      </dsp:txBody>
      <dsp:txXfrm>
        <a:off x="457495" y="3030385"/>
        <a:ext cx="7032698" cy="639310"/>
      </dsp:txXfrm>
    </dsp:sp>
  </dsp:spTree>
</dsp:drawing>
</file>

<file path=ppt/diagrams/drawing7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6F4DFF-D965-4EA7-9B67-5DEE464D85B3}">
      <dsp:nvSpPr>
        <dsp:cNvPr id="0" name=""/>
        <dsp:cNvSpPr/>
      </dsp:nvSpPr>
      <dsp:spPr>
        <a:xfrm>
          <a:off x="0" y="318074"/>
          <a:ext cx="8458200" cy="11907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437388" rIns="656450"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dirty="0"/>
            <a:t>Depreciation, amortization, restructuring charges, capital gains/losses, employee stock options, deferred taxes/tax assets</a:t>
          </a:r>
        </a:p>
      </dsp:txBody>
      <dsp:txXfrm>
        <a:off x="0" y="318074"/>
        <a:ext cx="8458200" cy="1190700"/>
      </dsp:txXfrm>
    </dsp:sp>
    <dsp:sp modelId="{A89EFCD0-A9A8-40BF-8198-A336EE87BC3F}">
      <dsp:nvSpPr>
        <dsp:cNvPr id="0" name=""/>
        <dsp:cNvSpPr/>
      </dsp:nvSpPr>
      <dsp:spPr>
        <a:xfrm>
          <a:off x="422910" y="8114"/>
          <a:ext cx="7254268" cy="619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a:lnSpc>
              <a:spcPct val="90000"/>
            </a:lnSpc>
            <a:spcBef>
              <a:spcPct val="0"/>
            </a:spcBef>
            <a:spcAft>
              <a:spcPct val="35000"/>
            </a:spcAft>
            <a:buNone/>
          </a:pPr>
          <a:r>
            <a:rPr lang="en-US" sz="2000" kern="1200" dirty="0"/>
            <a:t>Adjustments for Calculating Free Cash Flows</a:t>
          </a:r>
        </a:p>
      </dsp:txBody>
      <dsp:txXfrm>
        <a:off x="453172" y="38376"/>
        <a:ext cx="7193744" cy="559396"/>
      </dsp:txXfrm>
    </dsp:sp>
    <dsp:sp modelId="{F292E843-89F7-4576-96D2-DF77D5B6F1DD}">
      <dsp:nvSpPr>
        <dsp:cNvPr id="0" name=""/>
        <dsp:cNvSpPr/>
      </dsp:nvSpPr>
      <dsp:spPr>
        <a:xfrm>
          <a:off x="0" y="1932135"/>
          <a:ext cx="8458200" cy="32413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437388" rIns="656450"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dirty="0"/>
            <a:t>Sources: Adjust for noncash events and work from</a:t>
          </a:r>
        </a:p>
        <a:p>
          <a:pPr marL="457200" lvl="2" indent="-228600" algn="l" defTabSz="933450">
            <a:lnSpc>
              <a:spcPct val="90000"/>
            </a:lnSpc>
            <a:spcBef>
              <a:spcPct val="0"/>
            </a:spcBef>
            <a:spcAft>
              <a:spcPct val="15000"/>
            </a:spcAft>
            <a:buChar char="•"/>
          </a:pPr>
          <a:r>
            <a:rPr lang="en-US" sz="2100" kern="1200" dirty="0"/>
            <a:t>Net income</a:t>
          </a:r>
        </a:p>
        <a:p>
          <a:pPr marL="457200" lvl="2" indent="-228600" algn="l" defTabSz="933450">
            <a:lnSpc>
              <a:spcPct val="90000"/>
            </a:lnSpc>
            <a:spcBef>
              <a:spcPct val="0"/>
            </a:spcBef>
            <a:spcAft>
              <a:spcPct val="15000"/>
            </a:spcAft>
            <a:buChar char="•"/>
          </a:pPr>
          <a:r>
            <a:rPr lang="en-US" sz="2100" kern="1200" dirty="0"/>
            <a:t>EBIT</a:t>
          </a:r>
        </a:p>
        <a:p>
          <a:pPr marL="457200" lvl="2" indent="-228600" algn="l" defTabSz="933450">
            <a:lnSpc>
              <a:spcPct val="90000"/>
            </a:lnSpc>
            <a:spcBef>
              <a:spcPct val="0"/>
            </a:spcBef>
            <a:spcAft>
              <a:spcPct val="15000"/>
            </a:spcAft>
            <a:buChar char="•"/>
          </a:pPr>
          <a:r>
            <a:rPr lang="en-US" sz="2100" kern="1200" dirty="0"/>
            <a:t>EBITDA</a:t>
          </a:r>
        </a:p>
        <a:p>
          <a:pPr marL="457200" lvl="2" indent="-228600" algn="l" defTabSz="933450">
            <a:lnSpc>
              <a:spcPct val="90000"/>
            </a:lnSpc>
            <a:spcBef>
              <a:spcPct val="0"/>
            </a:spcBef>
            <a:spcAft>
              <a:spcPct val="15000"/>
            </a:spcAft>
            <a:buChar char="•"/>
          </a:pPr>
          <a:r>
            <a:rPr lang="en-US" sz="2100" kern="1200" dirty="0"/>
            <a:t>CFO</a:t>
          </a:r>
        </a:p>
        <a:p>
          <a:pPr marL="228600" lvl="1" indent="-228600" algn="l" defTabSz="933450">
            <a:lnSpc>
              <a:spcPct val="90000"/>
            </a:lnSpc>
            <a:spcBef>
              <a:spcPct val="0"/>
            </a:spcBef>
            <a:spcAft>
              <a:spcPct val="15000"/>
            </a:spcAft>
            <a:buChar char="•"/>
          </a:pPr>
          <a:r>
            <a:rPr lang="en-US" sz="2100" kern="1200" dirty="0"/>
            <a:t>Uses</a:t>
          </a:r>
        </a:p>
        <a:p>
          <a:pPr marL="457200" lvl="2" indent="-228600" algn="l" defTabSz="933450">
            <a:lnSpc>
              <a:spcPct val="90000"/>
            </a:lnSpc>
            <a:spcBef>
              <a:spcPct val="0"/>
            </a:spcBef>
            <a:spcAft>
              <a:spcPct val="15000"/>
            </a:spcAft>
            <a:buChar char="•"/>
          </a:pPr>
          <a:r>
            <a:rPr lang="en-US" sz="2100" kern="1200" dirty="0"/>
            <a:t>Change in cash balances and </a:t>
          </a:r>
          <a:r>
            <a:rPr lang="en-US" sz="2100" kern="1200" baseline="0" dirty="0"/>
            <a:t>net payments to debtholders and stockholders </a:t>
          </a:r>
          <a:endParaRPr lang="en-US" sz="2100" kern="1200" dirty="0"/>
        </a:p>
      </dsp:txBody>
      <dsp:txXfrm>
        <a:off x="0" y="1932135"/>
        <a:ext cx="8458200" cy="3241350"/>
      </dsp:txXfrm>
    </dsp:sp>
    <dsp:sp modelId="{CE9C66BC-5DF6-46FF-AF2A-8677240AF757}">
      <dsp:nvSpPr>
        <dsp:cNvPr id="0" name=""/>
        <dsp:cNvSpPr/>
      </dsp:nvSpPr>
      <dsp:spPr>
        <a:xfrm>
          <a:off x="422910" y="1622174"/>
          <a:ext cx="7101868" cy="619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a:lnSpc>
              <a:spcPct val="90000"/>
            </a:lnSpc>
            <a:spcBef>
              <a:spcPct val="0"/>
            </a:spcBef>
            <a:spcAft>
              <a:spcPct val="35000"/>
            </a:spcAft>
            <a:buNone/>
          </a:pPr>
          <a:r>
            <a:rPr lang="en-US" sz="2000" kern="1200" dirty="0"/>
            <a:t>Approaches for Calculating FCFF and FCFE</a:t>
          </a:r>
        </a:p>
      </dsp:txBody>
      <dsp:txXfrm>
        <a:off x="453172" y="1652436"/>
        <a:ext cx="7041344" cy="559396"/>
      </dsp:txXfrm>
    </dsp:sp>
  </dsp:spTree>
</dsp:drawing>
</file>

<file path=ppt/diagrams/drawing7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92E843-89F7-4576-96D2-DF77D5B6F1DD}">
      <dsp:nvSpPr>
        <dsp:cNvPr id="0" name=""/>
        <dsp:cNvSpPr/>
      </dsp:nvSpPr>
      <dsp:spPr>
        <a:xfrm>
          <a:off x="0" y="236174"/>
          <a:ext cx="8458200" cy="47092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1353820" rIns="656450" bIns="199136" numCol="1" spcCol="1270" anchor="t" anchorCtr="0">
          <a:noAutofit/>
        </a:bodyPr>
        <a:lstStyle/>
        <a:p>
          <a:pPr marL="285750" lvl="1" indent="-285750" algn="l" defTabSz="1244600">
            <a:lnSpc>
              <a:spcPct val="90000"/>
            </a:lnSpc>
            <a:spcBef>
              <a:spcPct val="0"/>
            </a:spcBef>
            <a:spcAft>
              <a:spcPct val="15000"/>
            </a:spcAft>
            <a:buChar char="•"/>
          </a:pPr>
          <a:r>
            <a:rPr lang="en-US" sz="2800" b="0" kern="1200" dirty="0"/>
            <a:t>Financial statement discrepancies</a:t>
          </a:r>
        </a:p>
        <a:p>
          <a:pPr marL="285750" lvl="1" indent="-285750" algn="l" defTabSz="1244600">
            <a:lnSpc>
              <a:spcPct val="90000"/>
            </a:lnSpc>
            <a:spcBef>
              <a:spcPct val="0"/>
            </a:spcBef>
            <a:spcAft>
              <a:spcPct val="15000"/>
            </a:spcAft>
            <a:buChar char="•"/>
          </a:pPr>
          <a:r>
            <a:rPr lang="en-US" sz="2800" b="0" kern="1200" dirty="0"/>
            <a:t>Dividends versus free cash flows</a:t>
          </a:r>
        </a:p>
        <a:p>
          <a:pPr marL="285750" lvl="1" indent="-285750" algn="l" defTabSz="1244600">
            <a:lnSpc>
              <a:spcPct val="90000"/>
            </a:lnSpc>
            <a:spcBef>
              <a:spcPct val="0"/>
            </a:spcBef>
            <a:spcAft>
              <a:spcPct val="15000"/>
            </a:spcAft>
            <a:buChar char="•"/>
          </a:pPr>
          <a:r>
            <a:rPr lang="en-US" sz="2800" b="0" kern="1200" dirty="0"/>
            <a:t>Shareholder cash flows and leverage</a:t>
          </a:r>
        </a:p>
        <a:p>
          <a:pPr marL="285750" lvl="1" indent="-285750" algn="l" defTabSz="1244600">
            <a:lnSpc>
              <a:spcPct val="90000"/>
            </a:lnSpc>
            <a:spcBef>
              <a:spcPct val="0"/>
            </a:spcBef>
            <a:spcAft>
              <a:spcPct val="15000"/>
            </a:spcAft>
            <a:buChar char="•"/>
          </a:pPr>
          <a:r>
            <a:rPr lang="en-US" sz="2800" b="0" kern="1200" dirty="0"/>
            <a:t>FCFF and FCFE versus EBITDA and net income</a:t>
          </a:r>
        </a:p>
        <a:p>
          <a:pPr marL="285750" lvl="1" indent="-285750" algn="l" defTabSz="1244600">
            <a:lnSpc>
              <a:spcPct val="90000"/>
            </a:lnSpc>
            <a:spcBef>
              <a:spcPct val="0"/>
            </a:spcBef>
            <a:spcAft>
              <a:spcPct val="15000"/>
            </a:spcAft>
            <a:buChar char="•"/>
          </a:pPr>
          <a:r>
            <a:rPr lang="en-US" sz="2800" b="0" kern="1200" dirty="0"/>
            <a:t>Country adjustments</a:t>
          </a:r>
        </a:p>
        <a:p>
          <a:pPr marL="285750" lvl="1" indent="-285750" algn="l" defTabSz="1244600">
            <a:lnSpc>
              <a:spcPct val="90000"/>
            </a:lnSpc>
            <a:spcBef>
              <a:spcPct val="0"/>
            </a:spcBef>
            <a:spcAft>
              <a:spcPct val="15000"/>
            </a:spcAft>
            <a:buChar char="•"/>
          </a:pPr>
          <a:r>
            <a:rPr lang="en-US" sz="2800" b="0" kern="1200" dirty="0">
              <a:solidFill>
                <a:schemeClr val="tx1"/>
              </a:solidFill>
            </a:rPr>
            <a:t>Sensitivity analysis</a:t>
          </a:r>
        </a:p>
        <a:p>
          <a:pPr marL="285750" lvl="1" indent="-285750" algn="l" defTabSz="1244600">
            <a:lnSpc>
              <a:spcPct val="90000"/>
            </a:lnSpc>
            <a:spcBef>
              <a:spcPct val="0"/>
            </a:spcBef>
            <a:spcAft>
              <a:spcPct val="15000"/>
            </a:spcAft>
            <a:buChar char="•"/>
          </a:pPr>
          <a:r>
            <a:rPr lang="en-US" sz="2800" kern="1200" dirty="0">
              <a:solidFill>
                <a:schemeClr val="tx1"/>
              </a:solidFill>
              <a:latin typeface="Arial" charset="0"/>
              <a:ea typeface="+mn-ea"/>
              <a:cs typeface="+mn-cs"/>
            </a:rPr>
            <a:t>Nonoperating assets</a:t>
          </a:r>
          <a:endParaRPr lang="en-US" sz="2800" b="0" kern="1200" dirty="0">
            <a:solidFill>
              <a:schemeClr val="tx1"/>
            </a:solidFill>
          </a:endParaRPr>
        </a:p>
      </dsp:txBody>
      <dsp:txXfrm>
        <a:off x="0" y="236174"/>
        <a:ext cx="8458200" cy="4709250"/>
      </dsp:txXfrm>
    </dsp:sp>
    <dsp:sp modelId="{CE9C66BC-5DF6-46FF-AF2A-8677240AF757}">
      <dsp:nvSpPr>
        <dsp:cNvPr id="0" name=""/>
        <dsp:cNvSpPr/>
      </dsp:nvSpPr>
      <dsp:spPr>
        <a:xfrm>
          <a:off x="422910" y="322674"/>
          <a:ext cx="7101868" cy="8729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1244600">
            <a:lnSpc>
              <a:spcPct val="90000"/>
            </a:lnSpc>
            <a:spcBef>
              <a:spcPct val="0"/>
            </a:spcBef>
            <a:spcAft>
              <a:spcPct val="35000"/>
            </a:spcAft>
            <a:buNone/>
          </a:pPr>
          <a:r>
            <a:rPr lang="en-US" sz="2800" kern="1200" dirty="0"/>
            <a:t>Issues in FCF Analysis</a:t>
          </a:r>
        </a:p>
      </dsp:txBody>
      <dsp:txXfrm>
        <a:off x="465521" y="365285"/>
        <a:ext cx="7016646" cy="787678"/>
      </dsp:txXfrm>
    </dsp:sp>
  </dsp:spTree>
</dsp:drawing>
</file>

<file path=ppt/diagrams/drawing7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6F4DFF-D965-4EA7-9B67-5DEE464D85B3}">
      <dsp:nvSpPr>
        <dsp:cNvPr id="0" name=""/>
        <dsp:cNvSpPr/>
      </dsp:nvSpPr>
      <dsp:spPr>
        <a:xfrm>
          <a:off x="0" y="541500"/>
          <a:ext cx="8534400" cy="2154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2364" tIns="499872" rIns="662364"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Forecast sales growth</a:t>
          </a:r>
        </a:p>
        <a:p>
          <a:pPr marL="228600" lvl="1" indent="-228600" algn="l" defTabSz="1066800">
            <a:lnSpc>
              <a:spcPct val="90000"/>
            </a:lnSpc>
            <a:spcBef>
              <a:spcPct val="0"/>
            </a:spcBef>
            <a:spcAft>
              <a:spcPct val="15000"/>
            </a:spcAft>
            <a:buChar char="•"/>
          </a:pPr>
          <a:r>
            <a:rPr lang="en-US" sz="2400" kern="1200" dirty="0"/>
            <a:t>Assume EBIT margin, FCInv, and WCInv are proportional to sales</a:t>
          </a:r>
        </a:p>
        <a:p>
          <a:pPr marL="228600" lvl="1" indent="-228600" algn="l" defTabSz="1066800">
            <a:lnSpc>
              <a:spcPct val="90000"/>
            </a:lnSpc>
            <a:spcBef>
              <a:spcPct val="0"/>
            </a:spcBef>
            <a:spcAft>
              <a:spcPct val="15000"/>
            </a:spcAft>
            <a:buChar char="•"/>
          </a:pPr>
          <a:r>
            <a:rPr lang="en-US" sz="2400" kern="1200" dirty="0"/>
            <a:t>For FCFE, assume debt ratio is constant</a:t>
          </a:r>
        </a:p>
      </dsp:txBody>
      <dsp:txXfrm>
        <a:off x="0" y="541500"/>
        <a:ext cx="8534400" cy="2154600"/>
      </dsp:txXfrm>
    </dsp:sp>
    <dsp:sp modelId="{A89EFCD0-A9A8-40BF-8198-A336EE87BC3F}">
      <dsp:nvSpPr>
        <dsp:cNvPr id="0" name=""/>
        <dsp:cNvSpPr/>
      </dsp:nvSpPr>
      <dsp:spPr>
        <a:xfrm>
          <a:off x="426720" y="187260"/>
          <a:ext cx="7319622" cy="708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5806" tIns="0" rIns="225806" bIns="0" numCol="1" spcCol="1270" anchor="ctr" anchorCtr="0">
          <a:noAutofit/>
        </a:bodyPr>
        <a:lstStyle/>
        <a:p>
          <a:pPr marL="0" lvl="0" indent="0" algn="l" defTabSz="1244600">
            <a:lnSpc>
              <a:spcPct val="90000"/>
            </a:lnSpc>
            <a:spcBef>
              <a:spcPct val="0"/>
            </a:spcBef>
            <a:spcAft>
              <a:spcPct val="35000"/>
            </a:spcAft>
            <a:buNone/>
          </a:pPr>
          <a:r>
            <a:rPr lang="en-US" sz="2800" kern="1200" dirty="0"/>
            <a:t>Forecasting FCFF and FCFE</a:t>
          </a:r>
        </a:p>
      </dsp:txBody>
      <dsp:txXfrm>
        <a:off x="461305" y="221845"/>
        <a:ext cx="7250452" cy="639310"/>
      </dsp:txXfrm>
    </dsp:sp>
    <dsp:sp modelId="{F292E843-89F7-4576-96D2-DF77D5B6F1DD}">
      <dsp:nvSpPr>
        <dsp:cNvPr id="0" name=""/>
        <dsp:cNvSpPr/>
      </dsp:nvSpPr>
      <dsp:spPr>
        <a:xfrm>
          <a:off x="0" y="3179940"/>
          <a:ext cx="8534400" cy="1814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2364" tIns="499872" rIns="662364" bIns="170688" numCol="1" spcCol="1270" anchor="t" anchorCtr="0">
          <a:noAutofit/>
        </a:bodyPr>
        <a:lstStyle/>
        <a:p>
          <a:pPr marL="228600" lvl="1" indent="-228600" algn="l" defTabSz="1066800">
            <a:lnSpc>
              <a:spcPct val="90000"/>
            </a:lnSpc>
            <a:spcBef>
              <a:spcPct val="0"/>
            </a:spcBef>
            <a:spcAft>
              <a:spcPct val="15000"/>
            </a:spcAft>
            <a:buChar char="•"/>
          </a:pPr>
          <a:r>
            <a:rPr lang="en-US" sz="2400" b="0" kern="1200" dirty="0"/>
            <a:t>Two-stage with distinct growth in each stage</a:t>
          </a:r>
        </a:p>
        <a:p>
          <a:pPr marL="228600" lvl="1" indent="-228600" algn="l" defTabSz="1066800">
            <a:lnSpc>
              <a:spcPct val="90000"/>
            </a:lnSpc>
            <a:spcBef>
              <a:spcPct val="0"/>
            </a:spcBef>
            <a:spcAft>
              <a:spcPct val="15000"/>
            </a:spcAft>
            <a:buChar char="•"/>
          </a:pPr>
          <a:r>
            <a:rPr lang="en-US" sz="2400" b="0" kern="1200" dirty="0"/>
            <a:t>Two-stage with declining growth from Stage 1 to Stage 2</a:t>
          </a:r>
        </a:p>
        <a:p>
          <a:pPr marL="228600" lvl="1" indent="-228600" algn="l" defTabSz="1066800">
            <a:lnSpc>
              <a:spcPct val="90000"/>
            </a:lnSpc>
            <a:spcBef>
              <a:spcPct val="0"/>
            </a:spcBef>
            <a:spcAft>
              <a:spcPct val="15000"/>
            </a:spcAft>
            <a:buChar char="•"/>
          </a:pPr>
          <a:r>
            <a:rPr lang="en-US" sz="2400" b="0" kern="1200" dirty="0"/>
            <a:t>Three-stage model</a:t>
          </a:r>
        </a:p>
      </dsp:txBody>
      <dsp:txXfrm>
        <a:off x="0" y="3179940"/>
        <a:ext cx="8534400" cy="1814400"/>
      </dsp:txXfrm>
    </dsp:sp>
    <dsp:sp modelId="{CE9C66BC-5DF6-46FF-AF2A-8677240AF757}">
      <dsp:nvSpPr>
        <dsp:cNvPr id="0" name=""/>
        <dsp:cNvSpPr/>
      </dsp:nvSpPr>
      <dsp:spPr>
        <a:xfrm>
          <a:off x="426720" y="2825700"/>
          <a:ext cx="7165849" cy="708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5806" tIns="0" rIns="225806" bIns="0" numCol="1" spcCol="1270" anchor="ctr" anchorCtr="0">
          <a:noAutofit/>
        </a:bodyPr>
        <a:lstStyle/>
        <a:p>
          <a:pPr marL="0" lvl="0" indent="0" algn="l" defTabSz="1244600">
            <a:lnSpc>
              <a:spcPct val="90000"/>
            </a:lnSpc>
            <a:spcBef>
              <a:spcPct val="0"/>
            </a:spcBef>
            <a:spcAft>
              <a:spcPct val="35000"/>
            </a:spcAft>
            <a:buNone/>
          </a:pPr>
          <a:r>
            <a:rPr lang="en-US" sz="2800" kern="1200" dirty="0"/>
            <a:t>FCF Valuation Models</a:t>
          </a:r>
        </a:p>
      </dsp:txBody>
      <dsp:txXfrm>
        <a:off x="461305" y="2860285"/>
        <a:ext cx="7096679" cy="639310"/>
      </dsp:txXfrm>
    </dsp:sp>
  </dsp:spTree>
</dsp:drawing>
</file>

<file path=ppt/diagrams/drawing7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52C05E-9F18-4F65-ADC4-B3CDDC33B847}">
      <dsp:nvSpPr>
        <dsp:cNvPr id="0" name=""/>
        <dsp:cNvSpPr/>
      </dsp:nvSpPr>
      <dsp:spPr>
        <a:xfrm>
          <a:off x="827" y="34983"/>
          <a:ext cx="3228640" cy="1937184"/>
        </a:xfrm>
        <a:prstGeom prst="rect">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t>Price Multiples</a:t>
          </a:r>
        </a:p>
      </dsp:txBody>
      <dsp:txXfrm>
        <a:off x="827" y="34983"/>
        <a:ext cx="3228640" cy="1937184"/>
      </dsp:txXfrm>
    </dsp:sp>
    <dsp:sp modelId="{CA20ACCC-AA21-46D2-B20F-40B836F6ABAA}">
      <dsp:nvSpPr>
        <dsp:cNvPr id="0" name=""/>
        <dsp:cNvSpPr/>
      </dsp:nvSpPr>
      <dsp:spPr>
        <a:xfrm>
          <a:off x="3552332" y="34983"/>
          <a:ext cx="3228640" cy="1937184"/>
        </a:xfrm>
        <a:prstGeom prst="rect">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t>Enterprise Value Multiples</a:t>
          </a:r>
        </a:p>
      </dsp:txBody>
      <dsp:txXfrm>
        <a:off x="3552332" y="34983"/>
        <a:ext cx="3228640" cy="1937184"/>
      </dsp:txXfrm>
    </dsp:sp>
    <dsp:sp modelId="{946CD5E3-B0A6-4D36-B5FE-DA89BC1571D9}">
      <dsp:nvSpPr>
        <dsp:cNvPr id="0" name=""/>
        <dsp:cNvSpPr/>
      </dsp:nvSpPr>
      <dsp:spPr>
        <a:xfrm>
          <a:off x="1776579" y="2295032"/>
          <a:ext cx="3228640" cy="1937184"/>
        </a:xfrm>
        <a:prstGeom prst="rect">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t>Momentum Indicators</a:t>
          </a:r>
        </a:p>
      </dsp:txBody>
      <dsp:txXfrm>
        <a:off x="1776579" y="2295032"/>
        <a:ext cx="3228640" cy="1937184"/>
      </dsp:txXfrm>
    </dsp:sp>
  </dsp:spTree>
</dsp:drawing>
</file>

<file path=ppt/diagrams/drawing7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FDD73F-7FD3-441C-9B02-B0000389D3CB}">
      <dsp:nvSpPr>
        <dsp:cNvPr id="0" name=""/>
        <dsp:cNvSpPr/>
      </dsp:nvSpPr>
      <dsp:spPr>
        <a:xfrm>
          <a:off x="0" y="279022"/>
          <a:ext cx="8458200" cy="7915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rtl="0">
            <a:lnSpc>
              <a:spcPct val="90000"/>
            </a:lnSpc>
            <a:spcBef>
              <a:spcPct val="0"/>
            </a:spcBef>
            <a:spcAft>
              <a:spcPct val="35000"/>
            </a:spcAft>
            <a:buNone/>
          </a:pPr>
          <a:r>
            <a:rPr lang="en-US" sz="3300" kern="1200" dirty="0"/>
            <a:t>1. Method of Comparables</a:t>
          </a:r>
        </a:p>
      </dsp:txBody>
      <dsp:txXfrm>
        <a:off x="38638" y="317660"/>
        <a:ext cx="8380924" cy="714229"/>
      </dsp:txXfrm>
    </dsp:sp>
    <dsp:sp modelId="{0645B0ED-2A1C-432C-A8A5-5378E677CAD3}">
      <dsp:nvSpPr>
        <dsp:cNvPr id="0" name=""/>
        <dsp:cNvSpPr/>
      </dsp:nvSpPr>
      <dsp:spPr>
        <a:xfrm>
          <a:off x="0" y="1070527"/>
          <a:ext cx="8458200" cy="546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8548" tIns="41910" rIns="234696" bIns="41910" numCol="1" spcCol="1270" anchor="t" anchorCtr="0">
          <a:noAutofit/>
        </a:bodyPr>
        <a:lstStyle/>
        <a:p>
          <a:pPr marL="228600" lvl="1" indent="-228600" algn="l" defTabSz="1155700" rtl="0">
            <a:lnSpc>
              <a:spcPct val="90000"/>
            </a:lnSpc>
            <a:spcBef>
              <a:spcPct val="0"/>
            </a:spcBef>
            <a:spcAft>
              <a:spcPct val="20000"/>
            </a:spcAft>
            <a:buChar char="•"/>
          </a:pPr>
          <a:r>
            <a:rPr lang="en-US" sz="2600" kern="1200" baseline="0" dirty="0">
              <a:solidFill>
                <a:schemeClr val="tx1"/>
              </a:solidFill>
            </a:rPr>
            <a:t>Economic rationale is the law of one price</a:t>
          </a:r>
          <a:endParaRPr lang="en-US" sz="2600" kern="1200" dirty="0">
            <a:solidFill>
              <a:schemeClr val="tx1"/>
            </a:solidFill>
          </a:endParaRPr>
        </a:p>
      </dsp:txBody>
      <dsp:txXfrm>
        <a:off x="0" y="1070527"/>
        <a:ext cx="8458200" cy="546480"/>
      </dsp:txXfrm>
    </dsp:sp>
    <dsp:sp modelId="{5324A45C-AADC-40BE-9F74-4F7D09570D43}">
      <dsp:nvSpPr>
        <dsp:cNvPr id="0" name=""/>
        <dsp:cNvSpPr/>
      </dsp:nvSpPr>
      <dsp:spPr>
        <a:xfrm>
          <a:off x="0" y="1617007"/>
          <a:ext cx="8458200" cy="7915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rtl="0">
            <a:lnSpc>
              <a:spcPct val="90000"/>
            </a:lnSpc>
            <a:spcBef>
              <a:spcPct val="0"/>
            </a:spcBef>
            <a:spcAft>
              <a:spcPct val="35000"/>
            </a:spcAft>
            <a:buNone/>
          </a:pPr>
          <a:r>
            <a:rPr lang="en-US" sz="3300" kern="1200" dirty="0"/>
            <a:t>2. Method Based on Forecasted Fundamentals</a:t>
          </a:r>
        </a:p>
      </dsp:txBody>
      <dsp:txXfrm>
        <a:off x="38638" y="1655645"/>
        <a:ext cx="8380924" cy="714229"/>
      </dsp:txXfrm>
    </dsp:sp>
    <dsp:sp modelId="{F680CD15-C78E-4F8F-B056-7873F723E799}">
      <dsp:nvSpPr>
        <dsp:cNvPr id="0" name=""/>
        <dsp:cNvSpPr/>
      </dsp:nvSpPr>
      <dsp:spPr>
        <a:xfrm>
          <a:off x="0" y="2550579"/>
          <a:ext cx="8458200" cy="546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8548" tIns="41910" rIns="234696" bIns="41910" numCol="1" spcCol="1270" anchor="t" anchorCtr="0">
          <a:noAutofit/>
        </a:bodyPr>
        <a:lstStyle/>
        <a:p>
          <a:pPr marL="228600" lvl="1" indent="-228600" algn="l" defTabSz="1155700" rtl="0">
            <a:lnSpc>
              <a:spcPct val="90000"/>
            </a:lnSpc>
            <a:spcBef>
              <a:spcPct val="0"/>
            </a:spcBef>
            <a:spcAft>
              <a:spcPct val="20000"/>
            </a:spcAft>
            <a:buChar char="•"/>
          </a:pPr>
          <a:r>
            <a:rPr lang="en-US" sz="2600" kern="1200" baseline="0" dirty="0">
              <a:solidFill>
                <a:schemeClr val="tx1"/>
              </a:solidFill>
            </a:rPr>
            <a:t>Reflects firm fundamentals and future cash flows</a:t>
          </a:r>
          <a:endParaRPr lang="en-US" sz="2600" kern="1200" dirty="0">
            <a:solidFill>
              <a:schemeClr val="tx1"/>
            </a:solidFill>
          </a:endParaRPr>
        </a:p>
      </dsp:txBody>
      <dsp:txXfrm>
        <a:off x="0" y="2550579"/>
        <a:ext cx="8458200" cy="546480"/>
      </dsp:txXfrm>
    </dsp:sp>
    <dsp:sp modelId="{C8ABA7FF-FC0A-4467-9522-B4A942BB69D3}">
      <dsp:nvSpPr>
        <dsp:cNvPr id="0" name=""/>
        <dsp:cNvSpPr/>
      </dsp:nvSpPr>
      <dsp:spPr>
        <a:xfrm>
          <a:off x="0" y="3301493"/>
          <a:ext cx="8458200" cy="7915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rtl="0">
            <a:lnSpc>
              <a:spcPct val="90000"/>
            </a:lnSpc>
            <a:spcBef>
              <a:spcPct val="0"/>
            </a:spcBef>
            <a:spcAft>
              <a:spcPct val="35000"/>
            </a:spcAft>
            <a:buNone/>
          </a:pPr>
          <a:r>
            <a:rPr lang="en-US" sz="3300" kern="1200" baseline="0" dirty="0"/>
            <a:t>Justified Price Multiples</a:t>
          </a:r>
          <a:endParaRPr lang="en-US" sz="3300" kern="1200" dirty="0"/>
        </a:p>
      </dsp:txBody>
      <dsp:txXfrm>
        <a:off x="38638" y="3340131"/>
        <a:ext cx="8380924" cy="714229"/>
      </dsp:txXfrm>
    </dsp:sp>
    <dsp:sp modelId="{615708F1-927A-43BE-9D28-332AD58943EE}">
      <dsp:nvSpPr>
        <dsp:cNvPr id="0" name=""/>
        <dsp:cNvSpPr/>
      </dsp:nvSpPr>
      <dsp:spPr>
        <a:xfrm>
          <a:off x="0" y="4025520"/>
          <a:ext cx="8458200" cy="546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8548" tIns="41910" rIns="234696" bIns="41910" numCol="1" spcCol="1270" anchor="t" anchorCtr="0">
          <a:noAutofit/>
        </a:bodyPr>
        <a:lstStyle/>
        <a:p>
          <a:pPr marL="228600" lvl="1" indent="-228600" algn="l" defTabSz="1155700" rtl="0">
            <a:lnSpc>
              <a:spcPct val="90000"/>
            </a:lnSpc>
            <a:spcBef>
              <a:spcPct val="0"/>
            </a:spcBef>
            <a:spcAft>
              <a:spcPct val="20000"/>
            </a:spcAft>
            <a:buChar char="•"/>
          </a:pPr>
          <a:r>
            <a:rPr lang="en-US" sz="2600" kern="1200" dirty="0">
              <a:solidFill>
                <a:schemeClr val="tx1"/>
              </a:solidFill>
            </a:rPr>
            <a:t>Can be determined using either method</a:t>
          </a:r>
        </a:p>
      </dsp:txBody>
      <dsp:txXfrm>
        <a:off x="0" y="4025520"/>
        <a:ext cx="8458200" cy="546480"/>
      </dsp:txXfrm>
    </dsp:sp>
  </dsp:spTree>
</dsp:drawing>
</file>

<file path=ppt/diagrams/drawing7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BFB14B-ACA8-4F88-A3A9-250599E68E55}">
      <dsp:nvSpPr>
        <dsp:cNvPr id="0" name=""/>
        <dsp:cNvSpPr/>
      </dsp:nvSpPr>
      <dsp:spPr>
        <a:xfrm>
          <a:off x="4233" y="0"/>
          <a:ext cx="4072160" cy="41148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17170" tIns="217170" rIns="217170" bIns="217170" numCol="1" spcCol="1270" anchor="ctr" anchorCtr="0">
          <a:noAutofit/>
        </a:bodyPr>
        <a:lstStyle/>
        <a:p>
          <a:pPr marL="0" lvl="0" indent="0" algn="ctr" defTabSz="2533650" rtl="0">
            <a:lnSpc>
              <a:spcPct val="90000"/>
            </a:lnSpc>
            <a:spcBef>
              <a:spcPct val="0"/>
            </a:spcBef>
            <a:spcAft>
              <a:spcPct val="35000"/>
            </a:spcAft>
            <a:buNone/>
          </a:pPr>
          <a:r>
            <a:rPr lang="en-US" sz="5700" kern="1200" dirty="0">
              <a:solidFill>
                <a:schemeClr val="tx1"/>
              </a:solidFill>
            </a:rPr>
            <a:t>Rationales</a:t>
          </a:r>
        </a:p>
      </dsp:txBody>
      <dsp:txXfrm>
        <a:off x="4233" y="0"/>
        <a:ext cx="4072160" cy="1234440"/>
      </dsp:txXfrm>
    </dsp:sp>
    <dsp:sp modelId="{A1465DFD-A7A5-4F85-9701-AC9942ADDBE5}">
      <dsp:nvSpPr>
        <dsp:cNvPr id="0" name=""/>
        <dsp:cNvSpPr/>
      </dsp:nvSpPr>
      <dsp:spPr>
        <a:xfrm>
          <a:off x="411449" y="1234791"/>
          <a:ext cx="3257728" cy="8083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rtl="0">
            <a:lnSpc>
              <a:spcPct val="90000"/>
            </a:lnSpc>
            <a:spcBef>
              <a:spcPct val="0"/>
            </a:spcBef>
            <a:spcAft>
              <a:spcPct val="35000"/>
            </a:spcAft>
            <a:buNone/>
          </a:pPr>
          <a:r>
            <a:rPr lang="en-US" sz="2300" kern="1200" baseline="0" dirty="0">
              <a:solidFill>
                <a:schemeClr val="bg1"/>
              </a:solidFill>
            </a:rPr>
            <a:t>EPS is driver of value</a:t>
          </a:r>
          <a:endParaRPr lang="en-US" sz="2300" kern="1200" dirty="0">
            <a:solidFill>
              <a:schemeClr val="bg1"/>
            </a:solidFill>
          </a:endParaRPr>
        </a:p>
      </dsp:txBody>
      <dsp:txXfrm>
        <a:off x="435126" y="1258468"/>
        <a:ext cx="3210374" cy="761039"/>
      </dsp:txXfrm>
    </dsp:sp>
    <dsp:sp modelId="{E219A76B-4016-4E83-8081-B53B54F9E559}">
      <dsp:nvSpPr>
        <dsp:cNvPr id="0" name=""/>
        <dsp:cNvSpPr/>
      </dsp:nvSpPr>
      <dsp:spPr>
        <a:xfrm>
          <a:off x="411449" y="2167553"/>
          <a:ext cx="3257728" cy="8083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rtl="0">
            <a:lnSpc>
              <a:spcPct val="90000"/>
            </a:lnSpc>
            <a:spcBef>
              <a:spcPct val="0"/>
            </a:spcBef>
            <a:spcAft>
              <a:spcPct val="35000"/>
            </a:spcAft>
            <a:buNone/>
          </a:pPr>
          <a:r>
            <a:rPr lang="en-US" sz="2300" kern="1200" dirty="0">
              <a:solidFill>
                <a:schemeClr val="bg1"/>
              </a:solidFill>
            </a:rPr>
            <a:t>Widely used</a:t>
          </a:r>
        </a:p>
      </dsp:txBody>
      <dsp:txXfrm>
        <a:off x="435126" y="2191230"/>
        <a:ext cx="3210374" cy="761039"/>
      </dsp:txXfrm>
    </dsp:sp>
    <dsp:sp modelId="{5177D148-8B32-4749-A84F-F963C503001A}">
      <dsp:nvSpPr>
        <dsp:cNvPr id="0" name=""/>
        <dsp:cNvSpPr/>
      </dsp:nvSpPr>
      <dsp:spPr>
        <a:xfrm>
          <a:off x="411449" y="3100314"/>
          <a:ext cx="3257728" cy="8083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rtl="0">
            <a:lnSpc>
              <a:spcPct val="90000"/>
            </a:lnSpc>
            <a:spcBef>
              <a:spcPct val="0"/>
            </a:spcBef>
            <a:spcAft>
              <a:spcPct val="35000"/>
            </a:spcAft>
            <a:buNone/>
          </a:pPr>
          <a:r>
            <a:rPr lang="en-US" sz="2300" kern="1200" dirty="0">
              <a:solidFill>
                <a:schemeClr val="bg1"/>
              </a:solidFill>
            </a:rPr>
            <a:t>Related to stock returns</a:t>
          </a:r>
        </a:p>
      </dsp:txBody>
      <dsp:txXfrm>
        <a:off x="435126" y="3123991"/>
        <a:ext cx="3210374" cy="761039"/>
      </dsp:txXfrm>
    </dsp:sp>
    <dsp:sp modelId="{633895AD-DC37-4FFC-AAAB-19B4114058B9}">
      <dsp:nvSpPr>
        <dsp:cNvPr id="0" name=""/>
        <dsp:cNvSpPr/>
      </dsp:nvSpPr>
      <dsp:spPr>
        <a:xfrm>
          <a:off x="4381806" y="0"/>
          <a:ext cx="4072160" cy="41148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17170" tIns="217170" rIns="217170" bIns="217170" numCol="1" spcCol="1270" anchor="ctr" anchorCtr="0">
          <a:noAutofit/>
        </a:bodyPr>
        <a:lstStyle/>
        <a:p>
          <a:pPr marL="0" lvl="0" indent="0" algn="ctr" defTabSz="2533650" rtl="0">
            <a:lnSpc>
              <a:spcPct val="90000"/>
            </a:lnSpc>
            <a:spcBef>
              <a:spcPct val="0"/>
            </a:spcBef>
            <a:spcAft>
              <a:spcPct val="35000"/>
            </a:spcAft>
            <a:buNone/>
          </a:pPr>
          <a:r>
            <a:rPr lang="en-US" sz="5700" kern="1200" dirty="0"/>
            <a:t>Drawbacks</a:t>
          </a:r>
        </a:p>
      </dsp:txBody>
      <dsp:txXfrm>
        <a:off x="4381806" y="0"/>
        <a:ext cx="4072160" cy="1234440"/>
      </dsp:txXfrm>
    </dsp:sp>
    <dsp:sp modelId="{845FC201-D279-4CB1-80C4-9C25C5BB77D6}">
      <dsp:nvSpPr>
        <dsp:cNvPr id="0" name=""/>
        <dsp:cNvSpPr/>
      </dsp:nvSpPr>
      <dsp:spPr>
        <a:xfrm>
          <a:off x="4789022" y="1234791"/>
          <a:ext cx="3257728" cy="8083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rtl="0">
            <a:lnSpc>
              <a:spcPct val="90000"/>
            </a:lnSpc>
            <a:spcBef>
              <a:spcPct val="0"/>
            </a:spcBef>
            <a:spcAft>
              <a:spcPct val="35000"/>
            </a:spcAft>
            <a:buNone/>
          </a:pPr>
          <a:r>
            <a:rPr lang="en-US" sz="2300" kern="1200" dirty="0">
              <a:solidFill>
                <a:schemeClr val="bg1"/>
              </a:solidFill>
              <a:latin typeface="Arial" charset="0"/>
              <a:ea typeface="+mn-ea"/>
              <a:cs typeface="+mn-cs"/>
            </a:rPr>
            <a:t>Zero, </a:t>
          </a:r>
          <a:r>
            <a:rPr lang="en-US" sz="2300" i="0" kern="1200" dirty="0">
              <a:solidFill>
                <a:schemeClr val="bg1"/>
              </a:solidFill>
              <a:latin typeface="Arial" charset="0"/>
              <a:ea typeface="+mn-ea"/>
              <a:cs typeface="+mn-cs"/>
            </a:rPr>
            <a:t>negative, or very small</a:t>
          </a:r>
          <a:r>
            <a:rPr lang="en-US" sz="2300" i="0" kern="1200" baseline="0" dirty="0">
              <a:solidFill>
                <a:schemeClr val="bg1"/>
              </a:solidFill>
              <a:latin typeface="Arial" charset="0"/>
              <a:ea typeface="+mn-ea"/>
              <a:cs typeface="+mn-cs"/>
            </a:rPr>
            <a:t> earnings</a:t>
          </a:r>
          <a:endParaRPr lang="en-US" sz="2300" kern="1200" dirty="0">
            <a:solidFill>
              <a:schemeClr val="bg1"/>
            </a:solidFill>
          </a:endParaRPr>
        </a:p>
      </dsp:txBody>
      <dsp:txXfrm>
        <a:off x="4812699" y="1258468"/>
        <a:ext cx="3210374" cy="761039"/>
      </dsp:txXfrm>
    </dsp:sp>
    <dsp:sp modelId="{F777061F-9077-4AB1-A1A0-8F19A9DC9313}">
      <dsp:nvSpPr>
        <dsp:cNvPr id="0" name=""/>
        <dsp:cNvSpPr/>
      </dsp:nvSpPr>
      <dsp:spPr>
        <a:xfrm>
          <a:off x="4789022" y="2167553"/>
          <a:ext cx="3257728" cy="8083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rtl="0">
            <a:lnSpc>
              <a:spcPct val="90000"/>
            </a:lnSpc>
            <a:spcBef>
              <a:spcPct val="0"/>
            </a:spcBef>
            <a:spcAft>
              <a:spcPct val="35000"/>
            </a:spcAft>
            <a:buNone/>
          </a:pPr>
          <a:r>
            <a:rPr lang="en-US" sz="2300" kern="1200" dirty="0">
              <a:solidFill>
                <a:schemeClr val="bg1"/>
              </a:solidFill>
            </a:rPr>
            <a:t>Permanent versus transitory earnings</a:t>
          </a:r>
        </a:p>
      </dsp:txBody>
      <dsp:txXfrm>
        <a:off x="4812699" y="2191230"/>
        <a:ext cx="3210374" cy="761039"/>
      </dsp:txXfrm>
    </dsp:sp>
    <dsp:sp modelId="{5A531786-DC90-431A-8444-2E542EA21F83}">
      <dsp:nvSpPr>
        <dsp:cNvPr id="0" name=""/>
        <dsp:cNvSpPr/>
      </dsp:nvSpPr>
      <dsp:spPr>
        <a:xfrm>
          <a:off x="4789022" y="3100314"/>
          <a:ext cx="3257728" cy="8083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rtl="0">
            <a:lnSpc>
              <a:spcPct val="90000"/>
            </a:lnSpc>
            <a:spcBef>
              <a:spcPct val="0"/>
            </a:spcBef>
            <a:spcAft>
              <a:spcPct val="35000"/>
            </a:spcAft>
            <a:buNone/>
          </a:pPr>
          <a:r>
            <a:rPr lang="en-US" sz="2300" kern="1200" dirty="0">
              <a:solidFill>
                <a:schemeClr val="bg1"/>
              </a:solidFill>
            </a:rPr>
            <a:t>Management discretion for earnings</a:t>
          </a:r>
        </a:p>
      </dsp:txBody>
      <dsp:txXfrm>
        <a:off x="4812699" y="3123991"/>
        <a:ext cx="3210374" cy="761039"/>
      </dsp:txXfrm>
    </dsp:sp>
  </dsp:spTree>
</dsp:drawing>
</file>

<file path=ppt/diagrams/drawing7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1121CA-B433-43AD-A6AC-46F5D28D8862}">
      <dsp:nvSpPr>
        <dsp:cNvPr id="0" name=""/>
        <dsp:cNvSpPr/>
      </dsp:nvSpPr>
      <dsp:spPr>
        <a:xfrm>
          <a:off x="105870" y="575"/>
          <a:ext cx="3856521" cy="194488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2489200" rtl="0">
            <a:lnSpc>
              <a:spcPct val="90000"/>
            </a:lnSpc>
            <a:spcBef>
              <a:spcPct val="0"/>
            </a:spcBef>
            <a:spcAft>
              <a:spcPct val="35000"/>
            </a:spcAft>
            <a:buNone/>
          </a:pPr>
          <a:r>
            <a:rPr lang="en-US" sz="5600" kern="1200" dirty="0"/>
            <a:t>Trailing P/E</a:t>
          </a:r>
        </a:p>
      </dsp:txBody>
      <dsp:txXfrm>
        <a:off x="162834" y="57539"/>
        <a:ext cx="3742593" cy="1830957"/>
      </dsp:txXfrm>
    </dsp:sp>
    <dsp:sp modelId="{578A44C5-2560-4B11-9A68-D0243B265D49}">
      <dsp:nvSpPr>
        <dsp:cNvPr id="0" name=""/>
        <dsp:cNvSpPr/>
      </dsp:nvSpPr>
      <dsp:spPr>
        <a:xfrm>
          <a:off x="2907" y="2169338"/>
          <a:ext cx="1949350" cy="194488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dirty="0">
              <a:solidFill>
                <a:schemeClr val="bg1"/>
              </a:solidFill>
            </a:rPr>
            <a:t>Uses last year’s earnings</a:t>
          </a:r>
        </a:p>
      </dsp:txBody>
      <dsp:txXfrm>
        <a:off x="59871" y="2226302"/>
        <a:ext cx="1835422" cy="1830957"/>
      </dsp:txXfrm>
    </dsp:sp>
    <dsp:sp modelId="{968654C8-26A6-4600-8861-4112DFA77AEA}">
      <dsp:nvSpPr>
        <dsp:cNvPr id="0" name=""/>
        <dsp:cNvSpPr/>
      </dsp:nvSpPr>
      <dsp:spPr>
        <a:xfrm>
          <a:off x="2116003" y="2169338"/>
          <a:ext cx="1949350" cy="194488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dirty="0">
              <a:solidFill>
                <a:schemeClr val="bg1"/>
              </a:solidFill>
            </a:rPr>
            <a:t>Preferred when forecasted earnings are not available</a:t>
          </a:r>
        </a:p>
      </dsp:txBody>
      <dsp:txXfrm>
        <a:off x="2172967" y="2226302"/>
        <a:ext cx="1835422" cy="1830957"/>
      </dsp:txXfrm>
    </dsp:sp>
    <dsp:sp modelId="{D639DAED-F04A-41C1-8B99-709B70B605C1}">
      <dsp:nvSpPr>
        <dsp:cNvPr id="0" name=""/>
        <dsp:cNvSpPr/>
      </dsp:nvSpPr>
      <dsp:spPr>
        <a:xfrm>
          <a:off x="4392845" y="575"/>
          <a:ext cx="4062447" cy="194488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2489200" rtl="0">
            <a:lnSpc>
              <a:spcPct val="90000"/>
            </a:lnSpc>
            <a:spcBef>
              <a:spcPct val="0"/>
            </a:spcBef>
            <a:spcAft>
              <a:spcPct val="35000"/>
            </a:spcAft>
            <a:buNone/>
          </a:pPr>
          <a:r>
            <a:rPr lang="en-US" sz="5600" kern="1200" dirty="0"/>
            <a:t>Forward P/E</a:t>
          </a:r>
          <a:endParaRPr lang="en-US" sz="5600" kern="1200" dirty="0">
            <a:solidFill>
              <a:schemeClr val="tx1"/>
            </a:solidFill>
          </a:endParaRPr>
        </a:p>
      </dsp:txBody>
      <dsp:txXfrm>
        <a:off x="4449809" y="57539"/>
        <a:ext cx="3948519" cy="1830957"/>
      </dsp:txXfrm>
    </dsp:sp>
    <dsp:sp modelId="{1345B791-DA40-4B84-8A4F-4E9B0B2542D7}">
      <dsp:nvSpPr>
        <dsp:cNvPr id="0" name=""/>
        <dsp:cNvSpPr/>
      </dsp:nvSpPr>
      <dsp:spPr>
        <a:xfrm>
          <a:off x="4392845" y="2169338"/>
          <a:ext cx="1949350" cy="194488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dirty="0">
              <a:solidFill>
                <a:schemeClr val="bg1"/>
              </a:solidFill>
            </a:rPr>
            <a:t>Uses next year’s earnings</a:t>
          </a:r>
        </a:p>
      </dsp:txBody>
      <dsp:txXfrm>
        <a:off x="4449809" y="2226302"/>
        <a:ext cx="1835422" cy="1830957"/>
      </dsp:txXfrm>
    </dsp:sp>
    <dsp:sp modelId="{3ECC4638-C108-46FA-B9EB-DC431A8E8B98}">
      <dsp:nvSpPr>
        <dsp:cNvPr id="0" name=""/>
        <dsp:cNvSpPr/>
      </dsp:nvSpPr>
      <dsp:spPr>
        <a:xfrm>
          <a:off x="6505941" y="2169338"/>
          <a:ext cx="1949350" cy="194488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dirty="0">
              <a:solidFill>
                <a:schemeClr val="bg1"/>
              </a:solidFill>
            </a:rPr>
            <a:t>Preferred when trailing earnings are not reflective of future</a:t>
          </a:r>
        </a:p>
      </dsp:txBody>
      <dsp:txXfrm>
        <a:off x="6562905" y="2226302"/>
        <a:ext cx="1835422" cy="1830957"/>
      </dsp:txXfrm>
    </dsp:sp>
  </dsp:spTree>
</dsp:drawing>
</file>

<file path=ppt/diagrams/drawing7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52C05E-9F18-4F65-ADC4-B3CDDC33B847}">
      <dsp:nvSpPr>
        <dsp:cNvPr id="0" name=""/>
        <dsp:cNvSpPr/>
      </dsp:nvSpPr>
      <dsp:spPr>
        <a:xfrm>
          <a:off x="827" y="22283"/>
          <a:ext cx="3228640" cy="1937184"/>
        </a:xfrm>
        <a:prstGeom prst="rect">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t>EPS Dilution</a:t>
          </a:r>
        </a:p>
      </dsp:txBody>
      <dsp:txXfrm>
        <a:off x="827" y="22283"/>
        <a:ext cx="3228640" cy="1937184"/>
      </dsp:txXfrm>
    </dsp:sp>
    <dsp:sp modelId="{CA20ACCC-AA21-46D2-B20F-40B836F6ABAA}">
      <dsp:nvSpPr>
        <dsp:cNvPr id="0" name=""/>
        <dsp:cNvSpPr/>
      </dsp:nvSpPr>
      <dsp:spPr>
        <a:xfrm>
          <a:off x="3552332" y="22283"/>
          <a:ext cx="3228640" cy="1937184"/>
        </a:xfrm>
        <a:prstGeom prst="rect">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t>Underlying Earnings</a:t>
          </a:r>
        </a:p>
      </dsp:txBody>
      <dsp:txXfrm>
        <a:off x="3552332" y="22283"/>
        <a:ext cx="3228640" cy="1937184"/>
      </dsp:txXfrm>
    </dsp:sp>
    <dsp:sp modelId="{FC2DD31B-3C22-4D01-81AB-9A20B787A442}">
      <dsp:nvSpPr>
        <dsp:cNvPr id="0" name=""/>
        <dsp:cNvSpPr/>
      </dsp:nvSpPr>
      <dsp:spPr>
        <a:xfrm>
          <a:off x="827" y="2282332"/>
          <a:ext cx="3228640" cy="1937184"/>
        </a:xfrm>
        <a:prstGeom prst="rect">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t>Normalized Earnings</a:t>
          </a:r>
        </a:p>
      </dsp:txBody>
      <dsp:txXfrm>
        <a:off x="827" y="2282332"/>
        <a:ext cx="3228640" cy="1937184"/>
      </dsp:txXfrm>
    </dsp:sp>
    <dsp:sp modelId="{5384715F-80BD-4791-9F13-4BBADC4EC958}">
      <dsp:nvSpPr>
        <dsp:cNvPr id="0" name=""/>
        <dsp:cNvSpPr/>
      </dsp:nvSpPr>
      <dsp:spPr>
        <a:xfrm>
          <a:off x="3552332" y="2282332"/>
          <a:ext cx="3228640" cy="1937184"/>
        </a:xfrm>
        <a:prstGeom prst="rect">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t>Differences in Accounting Methods</a:t>
          </a:r>
        </a:p>
      </dsp:txBody>
      <dsp:txXfrm>
        <a:off x="3552332" y="2282332"/>
        <a:ext cx="3228640" cy="1937184"/>
      </dsp:txXfrm>
    </dsp:sp>
  </dsp:spTree>
</dsp:drawing>
</file>

<file path=ppt/diagrams/drawing7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E2C12E-33C6-498F-8FA2-08DA494317F6}">
      <dsp:nvSpPr>
        <dsp:cNvPr id="0" name=""/>
        <dsp:cNvSpPr/>
      </dsp:nvSpPr>
      <dsp:spPr>
        <a:xfrm>
          <a:off x="1280" y="761"/>
          <a:ext cx="7922238" cy="15716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kern="1200" dirty="0"/>
            <a:t>Benchmark Value of the </a:t>
          </a:r>
          <a:br>
            <a:rPr lang="en-US" sz="3200" kern="1200" dirty="0"/>
          </a:br>
          <a:r>
            <a:rPr lang="en-US" sz="3200" kern="1200" dirty="0"/>
            <a:t>Multiple Choices</a:t>
          </a:r>
        </a:p>
      </dsp:txBody>
      <dsp:txXfrm>
        <a:off x="47311" y="46792"/>
        <a:ext cx="7830176" cy="1479563"/>
      </dsp:txXfrm>
    </dsp:sp>
    <dsp:sp modelId="{AD436571-B860-4A2A-BED4-9D7B5FD8897A}">
      <dsp:nvSpPr>
        <dsp:cNvPr id="0" name=""/>
        <dsp:cNvSpPr/>
      </dsp:nvSpPr>
      <dsp:spPr>
        <a:xfrm>
          <a:off x="1280" y="1780413"/>
          <a:ext cx="1863179" cy="15716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en-US" sz="2900" kern="1200" dirty="0"/>
            <a:t>Industry peers</a:t>
          </a:r>
        </a:p>
      </dsp:txBody>
      <dsp:txXfrm>
        <a:off x="47311" y="1826444"/>
        <a:ext cx="1771117" cy="1479563"/>
      </dsp:txXfrm>
    </dsp:sp>
    <dsp:sp modelId="{8794898D-7C87-4EB2-AFA6-833909E26CBC}">
      <dsp:nvSpPr>
        <dsp:cNvPr id="0" name=""/>
        <dsp:cNvSpPr/>
      </dsp:nvSpPr>
      <dsp:spPr>
        <a:xfrm>
          <a:off x="2020967" y="1780413"/>
          <a:ext cx="1863179" cy="15716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en-US" sz="2900" kern="1200" dirty="0"/>
            <a:t>Industry or sector index</a:t>
          </a:r>
        </a:p>
      </dsp:txBody>
      <dsp:txXfrm>
        <a:off x="2066998" y="1826444"/>
        <a:ext cx="1771117" cy="1479563"/>
      </dsp:txXfrm>
    </dsp:sp>
    <dsp:sp modelId="{EA088B33-8443-4247-B8A8-A838C5BC5003}">
      <dsp:nvSpPr>
        <dsp:cNvPr id="0" name=""/>
        <dsp:cNvSpPr/>
      </dsp:nvSpPr>
      <dsp:spPr>
        <a:xfrm>
          <a:off x="4040653" y="1780413"/>
          <a:ext cx="1863179" cy="15716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en-US" sz="2900" kern="1200" dirty="0"/>
            <a:t>Broad market index</a:t>
          </a:r>
        </a:p>
      </dsp:txBody>
      <dsp:txXfrm>
        <a:off x="4086684" y="1826444"/>
        <a:ext cx="1771117" cy="1479563"/>
      </dsp:txXfrm>
    </dsp:sp>
    <dsp:sp modelId="{C17F6BEA-8A31-4070-8E7C-64B1CECBDC81}">
      <dsp:nvSpPr>
        <dsp:cNvPr id="0" name=""/>
        <dsp:cNvSpPr/>
      </dsp:nvSpPr>
      <dsp:spPr>
        <a:xfrm>
          <a:off x="6060339" y="1780413"/>
          <a:ext cx="1863179" cy="15716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en-US" sz="2900" kern="1200" dirty="0"/>
            <a:t>Firm’s historical values</a:t>
          </a:r>
        </a:p>
      </dsp:txBody>
      <dsp:txXfrm>
        <a:off x="6106370" y="1826444"/>
        <a:ext cx="1771117" cy="1479563"/>
      </dsp:txXfrm>
    </dsp:sp>
  </dsp:spTree>
</dsp:drawing>
</file>

<file path=ppt/diagrams/drawing8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516C12-9D95-407F-8890-3697C552AF0F}">
      <dsp:nvSpPr>
        <dsp:cNvPr id="0" name=""/>
        <dsp:cNvSpPr/>
      </dsp:nvSpPr>
      <dsp:spPr>
        <a:xfrm>
          <a:off x="1516727" y="209"/>
          <a:ext cx="2351075" cy="117553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0640" rIns="60960" bIns="40640" numCol="1" spcCol="1270" anchor="ctr" anchorCtr="0">
          <a:noAutofit/>
        </a:bodyPr>
        <a:lstStyle/>
        <a:p>
          <a:pPr marL="0" lvl="0" indent="0" algn="ctr" defTabSz="1422400" rtl="0">
            <a:lnSpc>
              <a:spcPct val="90000"/>
            </a:lnSpc>
            <a:spcBef>
              <a:spcPct val="0"/>
            </a:spcBef>
            <a:spcAft>
              <a:spcPct val="35000"/>
            </a:spcAft>
            <a:buNone/>
          </a:pPr>
          <a:r>
            <a:rPr lang="en-US" sz="3200" kern="1200" dirty="0"/>
            <a:t>Justified P/E</a:t>
          </a:r>
        </a:p>
      </dsp:txBody>
      <dsp:txXfrm>
        <a:off x="1551157" y="34639"/>
        <a:ext cx="2282215" cy="1106677"/>
      </dsp:txXfrm>
    </dsp:sp>
    <dsp:sp modelId="{9989BCEC-2CC1-429B-8F0A-83C3AA673A48}">
      <dsp:nvSpPr>
        <dsp:cNvPr id="0" name=""/>
        <dsp:cNvSpPr/>
      </dsp:nvSpPr>
      <dsp:spPr>
        <a:xfrm>
          <a:off x="1751835" y="1175746"/>
          <a:ext cx="235107" cy="881653"/>
        </a:xfrm>
        <a:custGeom>
          <a:avLst/>
          <a:gdLst/>
          <a:ahLst/>
          <a:cxnLst/>
          <a:rect l="0" t="0" r="0" b="0"/>
          <a:pathLst>
            <a:path>
              <a:moveTo>
                <a:pt x="0" y="0"/>
              </a:moveTo>
              <a:lnTo>
                <a:pt x="0" y="881653"/>
              </a:lnTo>
              <a:lnTo>
                <a:pt x="235107" y="88165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6DD1797-84F5-4361-99ED-D57EBFE5F199}">
      <dsp:nvSpPr>
        <dsp:cNvPr id="0" name=""/>
        <dsp:cNvSpPr/>
      </dsp:nvSpPr>
      <dsp:spPr>
        <a:xfrm>
          <a:off x="1986942" y="1469631"/>
          <a:ext cx="2502446" cy="117553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rtl="0">
            <a:lnSpc>
              <a:spcPct val="90000"/>
            </a:lnSpc>
            <a:spcBef>
              <a:spcPct val="0"/>
            </a:spcBef>
            <a:spcAft>
              <a:spcPct val="35000"/>
            </a:spcAft>
            <a:buNone/>
          </a:pPr>
          <a:r>
            <a:rPr lang="en-US" sz="2100" i="0" kern="1200" dirty="0">
              <a:solidFill>
                <a:schemeClr val="tx1"/>
              </a:solidFill>
            </a:rPr>
            <a:t>P/E</a:t>
          </a:r>
          <a:r>
            <a:rPr lang="en-US" sz="2100" kern="1200" dirty="0">
              <a:solidFill>
                <a:schemeClr val="tx1"/>
              </a:solidFill>
            </a:rPr>
            <a:t> =</a:t>
          </a:r>
        </a:p>
        <a:p>
          <a:pPr marL="0" lvl="0" indent="0" algn="ctr" defTabSz="933450" rtl="0">
            <a:lnSpc>
              <a:spcPct val="90000"/>
            </a:lnSpc>
            <a:spcBef>
              <a:spcPct val="0"/>
            </a:spcBef>
            <a:spcAft>
              <a:spcPct val="35000"/>
            </a:spcAft>
            <a:buNone/>
          </a:pPr>
          <a:r>
            <a:rPr lang="en-US" sz="2100" kern="1200" dirty="0">
              <a:solidFill>
                <a:schemeClr val="tx1"/>
              </a:solidFill>
            </a:rPr>
            <a:t>(</a:t>
          </a:r>
          <a:r>
            <a:rPr lang="en-US" sz="2100" i="1" kern="1200" dirty="0">
              <a:solidFill>
                <a:schemeClr val="tx1"/>
              </a:solidFill>
            </a:rPr>
            <a:t>D</a:t>
          </a:r>
          <a:r>
            <a:rPr lang="en-US" sz="2100" kern="1200" dirty="0">
              <a:solidFill>
                <a:schemeClr val="tx1"/>
              </a:solidFill>
            </a:rPr>
            <a:t>/</a:t>
          </a:r>
          <a:r>
            <a:rPr lang="en-US" sz="2100" i="1" kern="1200" dirty="0">
              <a:solidFill>
                <a:schemeClr val="tx1"/>
              </a:solidFill>
            </a:rPr>
            <a:t>E</a:t>
          </a:r>
          <a:r>
            <a:rPr lang="en-US" sz="2100" kern="1200" dirty="0">
              <a:solidFill>
                <a:schemeClr val="tx1"/>
              </a:solidFill>
            </a:rPr>
            <a:t>)/(</a:t>
          </a:r>
          <a:r>
            <a:rPr lang="en-US" sz="2100" i="1" kern="1200" dirty="0">
              <a:solidFill>
                <a:schemeClr val="tx1"/>
              </a:solidFill>
            </a:rPr>
            <a:t>r</a:t>
          </a:r>
          <a:r>
            <a:rPr lang="en-US" sz="2100" kern="1200" dirty="0">
              <a:solidFill>
                <a:schemeClr val="tx1"/>
              </a:solidFill>
            </a:rPr>
            <a:t> </a:t>
          </a:r>
          <a:r>
            <a:rPr lang="en-US" sz="2100" kern="1200" dirty="0">
              <a:solidFill>
                <a:schemeClr val="tx1"/>
              </a:solidFill>
              <a:latin typeface="Arial"/>
              <a:cs typeface="Arial"/>
            </a:rPr>
            <a:t>– </a:t>
          </a:r>
          <a:r>
            <a:rPr lang="en-US" sz="2100" i="1" kern="1200" dirty="0">
              <a:solidFill>
                <a:schemeClr val="tx1"/>
              </a:solidFill>
            </a:rPr>
            <a:t>g</a:t>
          </a:r>
          <a:r>
            <a:rPr lang="en-US" sz="2100" kern="1200" dirty="0">
              <a:solidFill>
                <a:schemeClr val="tx1"/>
              </a:solidFill>
            </a:rPr>
            <a:t>)</a:t>
          </a:r>
        </a:p>
      </dsp:txBody>
      <dsp:txXfrm>
        <a:off x="2021372" y="1504061"/>
        <a:ext cx="2433586" cy="1106677"/>
      </dsp:txXfrm>
    </dsp:sp>
    <dsp:sp modelId="{2613AA32-B40F-4FD6-AA14-B031EF4CF645}">
      <dsp:nvSpPr>
        <dsp:cNvPr id="0" name=""/>
        <dsp:cNvSpPr/>
      </dsp:nvSpPr>
      <dsp:spPr>
        <a:xfrm>
          <a:off x="1751835" y="1175746"/>
          <a:ext cx="235107" cy="2351075"/>
        </a:xfrm>
        <a:custGeom>
          <a:avLst/>
          <a:gdLst/>
          <a:ahLst/>
          <a:cxnLst/>
          <a:rect l="0" t="0" r="0" b="0"/>
          <a:pathLst>
            <a:path>
              <a:moveTo>
                <a:pt x="0" y="0"/>
              </a:moveTo>
              <a:lnTo>
                <a:pt x="0" y="2351075"/>
              </a:lnTo>
              <a:lnTo>
                <a:pt x="235107" y="235107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EADB5EE-E192-4005-9821-FAB1CB130F95}">
      <dsp:nvSpPr>
        <dsp:cNvPr id="0" name=""/>
        <dsp:cNvSpPr/>
      </dsp:nvSpPr>
      <dsp:spPr>
        <a:xfrm>
          <a:off x="1986942" y="2939053"/>
          <a:ext cx="2515236" cy="117553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rtl="0">
            <a:lnSpc>
              <a:spcPct val="90000"/>
            </a:lnSpc>
            <a:spcBef>
              <a:spcPct val="0"/>
            </a:spcBef>
            <a:spcAft>
              <a:spcPct val="35000"/>
            </a:spcAft>
            <a:buNone/>
          </a:pPr>
          <a:r>
            <a:rPr lang="en-US" sz="2100" kern="1200" dirty="0">
              <a:solidFill>
                <a:schemeClr val="tx1"/>
              </a:solidFill>
            </a:rPr>
            <a:t>Sensitive to required inputs</a:t>
          </a:r>
        </a:p>
      </dsp:txBody>
      <dsp:txXfrm>
        <a:off x="2021372" y="2973483"/>
        <a:ext cx="2446376" cy="1106677"/>
      </dsp:txXfrm>
    </dsp:sp>
    <dsp:sp modelId="{81A212F3-C51D-460F-922D-DD1E4813CDD9}">
      <dsp:nvSpPr>
        <dsp:cNvPr id="0" name=""/>
        <dsp:cNvSpPr/>
      </dsp:nvSpPr>
      <dsp:spPr>
        <a:xfrm>
          <a:off x="4619733" y="209"/>
          <a:ext cx="2351075" cy="117553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0640" rIns="60960" bIns="40640" numCol="1" spcCol="1270" anchor="ctr" anchorCtr="0">
          <a:noAutofit/>
        </a:bodyPr>
        <a:lstStyle/>
        <a:p>
          <a:pPr marL="0" lvl="0" indent="0" algn="ctr" defTabSz="1422400" rtl="0">
            <a:lnSpc>
              <a:spcPct val="90000"/>
            </a:lnSpc>
            <a:spcBef>
              <a:spcPct val="0"/>
            </a:spcBef>
            <a:spcAft>
              <a:spcPct val="35000"/>
            </a:spcAft>
            <a:buNone/>
          </a:pPr>
          <a:r>
            <a:rPr lang="en-US" sz="3200" kern="1200" dirty="0">
              <a:solidFill>
                <a:schemeClr val="bg1"/>
              </a:solidFill>
            </a:rPr>
            <a:t>P/E Based on Comparables</a:t>
          </a:r>
        </a:p>
      </dsp:txBody>
      <dsp:txXfrm>
        <a:off x="4654163" y="34639"/>
        <a:ext cx="2282215" cy="1106677"/>
      </dsp:txXfrm>
    </dsp:sp>
    <dsp:sp modelId="{48267E58-A76A-49A9-AAFA-911A6AD6E7F2}">
      <dsp:nvSpPr>
        <dsp:cNvPr id="0" name=""/>
        <dsp:cNvSpPr/>
      </dsp:nvSpPr>
      <dsp:spPr>
        <a:xfrm>
          <a:off x="4854840" y="1175746"/>
          <a:ext cx="235107" cy="881653"/>
        </a:xfrm>
        <a:custGeom>
          <a:avLst/>
          <a:gdLst/>
          <a:ahLst/>
          <a:cxnLst/>
          <a:rect l="0" t="0" r="0" b="0"/>
          <a:pathLst>
            <a:path>
              <a:moveTo>
                <a:pt x="0" y="0"/>
              </a:moveTo>
              <a:lnTo>
                <a:pt x="0" y="881653"/>
              </a:lnTo>
              <a:lnTo>
                <a:pt x="235107" y="88165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CF4EA7B-E45A-45CD-9A9E-AD2EA94C7E23}">
      <dsp:nvSpPr>
        <dsp:cNvPr id="0" name=""/>
        <dsp:cNvSpPr/>
      </dsp:nvSpPr>
      <dsp:spPr>
        <a:xfrm>
          <a:off x="5089948" y="1469631"/>
          <a:ext cx="2461124" cy="117553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rtl="0">
            <a:lnSpc>
              <a:spcPct val="90000"/>
            </a:lnSpc>
            <a:spcBef>
              <a:spcPct val="0"/>
            </a:spcBef>
            <a:spcAft>
              <a:spcPct val="35000"/>
            </a:spcAft>
            <a:buNone/>
          </a:pPr>
          <a:r>
            <a:rPr lang="en-US" sz="2100" kern="1200" dirty="0">
              <a:solidFill>
                <a:schemeClr val="tx1"/>
              </a:solidFill>
            </a:rPr>
            <a:t>Grounded in market data</a:t>
          </a:r>
        </a:p>
      </dsp:txBody>
      <dsp:txXfrm>
        <a:off x="5124378" y="1504061"/>
        <a:ext cx="2392264" cy="1106677"/>
      </dsp:txXfrm>
    </dsp:sp>
    <dsp:sp modelId="{A01474CE-2DFA-4DA3-B6ED-C6F26A00F110}">
      <dsp:nvSpPr>
        <dsp:cNvPr id="0" name=""/>
        <dsp:cNvSpPr/>
      </dsp:nvSpPr>
      <dsp:spPr>
        <a:xfrm>
          <a:off x="4854840" y="1175746"/>
          <a:ext cx="235107" cy="2351075"/>
        </a:xfrm>
        <a:custGeom>
          <a:avLst/>
          <a:gdLst/>
          <a:ahLst/>
          <a:cxnLst/>
          <a:rect l="0" t="0" r="0" b="0"/>
          <a:pathLst>
            <a:path>
              <a:moveTo>
                <a:pt x="0" y="0"/>
              </a:moveTo>
              <a:lnTo>
                <a:pt x="0" y="2351075"/>
              </a:lnTo>
              <a:lnTo>
                <a:pt x="235107" y="235107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84FD03E-A339-48EA-99DB-40070FE6B4D1}">
      <dsp:nvSpPr>
        <dsp:cNvPr id="0" name=""/>
        <dsp:cNvSpPr/>
      </dsp:nvSpPr>
      <dsp:spPr>
        <a:xfrm>
          <a:off x="5089948" y="2939053"/>
          <a:ext cx="2461124" cy="117553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rtl="0">
            <a:lnSpc>
              <a:spcPct val="90000"/>
            </a:lnSpc>
            <a:spcBef>
              <a:spcPct val="0"/>
            </a:spcBef>
            <a:spcAft>
              <a:spcPct val="35000"/>
            </a:spcAft>
            <a:buNone/>
          </a:pPr>
          <a:r>
            <a:rPr lang="en-US" sz="2100" kern="1200" dirty="0">
              <a:solidFill>
                <a:schemeClr val="tx1"/>
              </a:solidFill>
            </a:rPr>
            <a:t>If comp is mispriced, terminal value will be mispriced</a:t>
          </a:r>
        </a:p>
      </dsp:txBody>
      <dsp:txXfrm>
        <a:off x="5124378" y="2973483"/>
        <a:ext cx="2392264" cy="1106677"/>
      </dsp:txXfrm>
    </dsp:sp>
  </dsp:spTree>
</dsp:drawing>
</file>

<file path=ppt/diagrams/drawing8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FDD73F-7FD3-441C-9B02-B0000389D3CB}">
      <dsp:nvSpPr>
        <dsp:cNvPr id="0" name=""/>
        <dsp:cNvSpPr/>
      </dsp:nvSpPr>
      <dsp:spPr>
        <a:xfrm>
          <a:off x="0" y="61912"/>
          <a:ext cx="8375650" cy="8394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rtl="0">
            <a:lnSpc>
              <a:spcPct val="90000"/>
            </a:lnSpc>
            <a:spcBef>
              <a:spcPct val="0"/>
            </a:spcBef>
            <a:spcAft>
              <a:spcPct val="35000"/>
            </a:spcAft>
            <a:buNone/>
          </a:pPr>
          <a:r>
            <a:rPr lang="en-US" sz="3500" kern="1200" dirty="0"/>
            <a:t>Book Value Is Usually Positive</a:t>
          </a:r>
        </a:p>
      </dsp:txBody>
      <dsp:txXfrm>
        <a:off x="40980" y="102892"/>
        <a:ext cx="8293690" cy="757514"/>
      </dsp:txXfrm>
    </dsp:sp>
    <dsp:sp modelId="{5324A45C-AADC-40BE-9F74-4F7D09570D43}">
      <dsp:nvSpPr>
        <dsp:cNvPr id="0" name=""/>
        <dsp:cNvSpPr/>
      </dsp:nvSpPr>
      <dsp:spPr>
        <a:xfrm>
          <a:off x="0" y="1002187"/>
          <a:ext cx="8375650" cy="8394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rtl="0">
            <a:lnSpc>
              <a:spcPct val="90000"/>
            </a:lnSpc>
            <a:spcBef>
              <a:spcPct val="0"/>
            </a:spcBef>
            <a:spcAft>
              <a:spcPct val="35000"/>
            </a:spcAft>
            <a:buNone/>
          </a:pPr>
          <a:r>
            <a:rPr lang="en-US" sz="3500" kern="1200" dirty="0"/>
            <a:t>More Stable than EPS</a:t>
          </a:r>
        </a:p>
      </dsp:txBody>
      <dsp:txXfrm>
        <a:off x="40980" y="1043167"/>
        <a:ext cx="8293690" cy="757514"/>
      </dsp:txXfrm>
    </dsp:sp>
    <dsp:sp modelId="{C8ABA7FF-FC0A-4467-9522-B4A942BB69D3}">
      <dsp:nvSpPr>
        <dsp:cNvPr id="0" name=""/>
        <dsp:cNvSpPr/>
      </dsp:nvSpPr>
      <dsp:spPr>
        <a:xfrm>
          <a:off x="0" y="1942462"/>
          <a:ext cx="8375650" cy="8394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rtl="0">
            <a:lnSpc>
              <a:spcPct val="90000"/>
            </a:lnSpc>
            <a:spcBef>
              <a:spcPct val="0"/>
            </a:spcBef>
            <a:spcAft>
              <a:spcPct val="35000"/>
            </a:spcAft>
            <a:buNone/>
          </a:pPr>
          <a:r>
            <a:rPr lang="en-US" sz="3500" kern="1200" baseline="0" dirty="0"/>
            <a:t>Appropriate for Financial Firms</a:t>
          </a:r>
          <a:endParaRPr lang="en-US" sz="3500" kern="1200" dirty="0"/>
        </a:p>
      </dsp:txBody>
      <dsp:txXfrm>
        <a:off x="40980" y="1983442"/>
        <a:ext cx="8293690" cy="757514"/>
      </dsp:txXfrm>
    </dsp:sp>
    <dsp:sp modelId="{B3F5C889-62C1-4B9D-AD77-C1AB634DC536}">
      <dsp:nvSpPr>
        <dsp:cNvPr id="0" name=""/>
        <dsp:cNvSpPr/>
      </dsp:nvSpPr>
      <dsp:spPr>
        <a:xfrm>
          <a:off x="0" y="2882737"/>
          <a:ext cx="8375650" cy="8394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rtl="0">
            <a:lnSpc>
              <a:spcPct val="90000"/>
            </a:lnSpc>
            <a:spcBef>
              <a:spcPct val="0"/>
            </a:spcBef>
            <a:spcAft>
              <a:spcPct val="35000"/>
            </a:spcAft>
            <a:buNone/>
          </a:pPr>
          <a:r>
            <a:rPr lang="en-US" sz="3500" kern="1200" baseline="0" dirty="0"/>
            <a:t>Appropriate for Firms that Will Terminate</a:t>
          </a:r>
          <a:endParaRPr lang="en-US" sz="3500" kern="1200" dirty="0"/>
        </a:p>
      </dsp:txBody>
      <dsp:txXfrm>
        <a:off x="40980" y="2923717"/>
        <a:ext cx="8293690" cy="757514"/>
      </dsp:txXfrm>
    </dsp:sp>
    <dsp:sp modelId="{384C2A1A-B458-4344-9B68-DD23AD66E65D}">
      <dsp:nvSpPr>
        <dsp:cNvPr id="0" name=""/>
        <dsp:cNvSpPr/>
      </dsp:nvSpPr>
      <dsp:spPr>
        <a:xfrm>
          <a:off x="0" y="3823012"/>
          <a:ext cx="8375650" cy="8394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rtl="0">
            <a:lnSpc>
              <a:spcPct val="90000"/>
            </a:lnSpc>
            <a:spcBef>
              <a:spcPct val="0"/>
            </a:spcBef>
            <a:spcAft>
              <a:spcPct val="35000"/>
            </a:spcAft>
            <a:buNone/>
          </a:pPr>
          <a:r>
            <a:rPr lang="en-US" sz="3500" kern="1200" dirty="0"/>
            <a:t>Can Explain Stock Returns</a:t>
          </a:r>
        </a:p>
      </dsp:txBody>
      <dsp:txXfrm>
        <a:off x="40980" y="3863992"/>
        <a:ext cx="8293690" cy="757514"/>
      </dsp:txXfrm>
    </dsp:sp>
  </dsp:spTree>
</dsp:drawing>
</file>

<file path=ppt/diagrams/drawing8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4CD9CE-3039-4DC5-926E-AA4B6D390FB8}">
      <dsp:nvSpPr>
        <dsp:cNvPr id="0" name=""/>
        <dsp:cNvSpPr/>
      </dsp:nvSpPr>
      <dsp:spPr>
        <a:xfrm>
          <a:off x="0" y="330479"/>
          <a:ext cx="9067800"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30EBE6F-7A9B-473F-BBD1-ED2B9959647F}">
      <dsp:nvSpPr>
        <dsp:cNvPr id="0" name=""/>
        <dsp:cNvSpPr/>
      </dsp:nvSpPr>
      <dsp:spPr>
        <a:xfrm>
          <a:off x="453390" y="64799"/>
          <a:ext cx="6347460"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9919" tIns="0" rIns="239919" bIns="0" numCol="1" spcCol="1270" anchor="ctr" anchorCtr="0">
          <a:noAutofit/>
        </a:bodyPr>
        <a:lstStyle/>
        <a:p>
          <a:pPr marL="0" lvl="0" indent="0" algn="l" defTabSz="800100" rtl="0">
            <a:lnSpc>
              <a:spcPct val="90000"/>
            </a:lnSpc>
            <a:spcBef>
              <a:spcPct val="0"/>
            </a:spcBef>
            <a:spcAft>
              <a:spcPct val="35000"/>
            </a:spcAft>
            <a:buNone/>
          </a:pPr>
          <a:r>
            <a:rPr lang="en-US" sz="1800" kern="1200" dirty="0"/>
            <a:t>Does Not Recognize Nonphysical Assets</a:t>
          </a:r>
        </a:p>
      </dsp:txBody>
      <dsp:txXfrm>
        <a:off x="479329" y="90738"/>
        <a:ext cx="6295582" cy="479482"/>
      </dsp:txXfrm>
    </dsp:sp>
    <dsp:sp modelId="{56DA4086-F803-493F-8F65-3CD72AD65816}">
      <dsp:nvSpPr>
        <dsp:cNvPr id="0" name=""/>
        <dsp:cNvSpPr/>
      </dsp:nvSpPr>
      <dsp:spPr>
        <a:xfrm>
          <a:off x="0" y="1146959"/>
          <a:ext cx="9067800"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D3FD0E2-1DCA-4453-A884-731486E30FF7}">
      <dsp:nvSpPr>
        <dsp:cNvPr id="0" name=""/>
        <dsp:cNvSpPr/>
      </dsp:nvSpPr>
      <dsp:spPr>
        <a:xfrm>
          <a:off x="453390" y="881279"/>
          <a:ext cx="6347460"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9919" tIns="0" rIns="239919" bIns="0" numCol="1" spcCol="1270" anchor="ctr" anchorCtr="0">
          <a:noAutofit/>
        </a:bodyPr>
        <a:lstStyle/>
        <a:p>
          <a:pPr marL="0" lvl="0" indent="0" algn="l" defTabSz="800100" rtl="0">
            <a:lnSpc>
              <a:spcPct val="90000"/>
            </a:lnSpc>
            <a:spcBef>
              <a:spcPct val="0"/>
            </a:spcBef>
            <a:spcAft>
              <a:spcPct val="35000"/>
            </a:spcAft>
            <a:buNone/>
          </a:pPr>
          <a:r>
            <a:rPr lang="en-US" sz="1800" kern="1200" dirty="0"/>
            <a:t>Misleading when Asset Levels Vary</a:t>
          </a:r>
        </a:p>
      </dsp:txBody>
      <dsp:txXfrm>
        <a:off x="479329" y="907218"/>
        <a:ext cx="6295582" cy="479482"/>
      </dsp:txXfrm>
    </dsp:sp>
    <dsp:sp modelId="{6A844EC5-F0AD-4BF9-AA83-580245FE5D7C}">
      <dsp:nvSpPr>
        <dsp:cNvPr id="0" name=""/>
        <dsp:cNvSpPr/>
      </dsp:nvSpPr>
      <dsp:spPr>
        <a:xfrm>
          <a:off x="0" y="1963439"/>
          <a:ext cx="9067800"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74A6687-E500-46B2-8EDD-B0B9F9AF74C0}">
      <dsp:nvSpPr>
        <dsp:cNvPr id="0" name=""/>
        <dsp:cNvSpPr/>
      </dsp:nvSpPr>
      <dsp:spPr>
        <a:xfrm>
          <a:off x="453390" y="1697760"/>
          <a:ext cx="6347460"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9919" tIns="0" rIns="239919" bIns="0" numCol="1" spcCol="1270" anchor="ctr" anchorCtr="0">
          <a:noAutofit/>
        </a:bodyPr>
        <a:lstStyle/>
        <a:p>
          <a:pPr marL="0" lvl="0" indent="0" algn="l" defTabSz="800100" rtl="0">
            <a:lnSpc>
              <a:spcPct val="90000"/>
            </a:lnSpc>
            <a:spcBef>
              <a:spcPct val="0"/>
            </a:spcBef>
            <a:spcAft>
              <a:spcPct val="35000"/>
            </a:spcAft>
            <a:buNone/>
          </a:pPr>
          <a:r>
            <a:rPr lang="en-US" sz="1800" kern="1200" dirty="0"/>
            <a:t>Can Be Misleading Because of Accounting Practices</a:t>
          </a:r>
        </a:p>
      </dsp:txBody>
      <dsp:txXfrm>
        <a:off x="479329" y="1723699"/>
        <a:ext cx="6295582" cy="479482"/>
      </dsp:txXfrm>
    </dsp:sp>
    <dsp:sp modelId="{2EAC78B4-1472-4A26-BDF7-303460537AD6}">
      <dsp:nvSpPr>
        <dsp:cNvPr id="0" name=""/>
        <dsp:cNvSpPr/>
      </dsp:nvSpPr>
      <dsp:spPr>
        <a:xfrm>
          <a:off x="0" y="2779920"/>
          <a:ext cx="9067800"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1BC55C8-3341-4443-9D21-1B49D57F3A85}">
      <dsp:nvSpPr>
        <dsp:cNvPr id="0" name=""/>
        <dsp:cNvSpPr/>
      </dsp:nvSpPr>
      <dsp:spPr>
        <a:xfrm>
          <a:off x="453390" y="2514240"/>
          <a:ext cx="6347460"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9919" tIns="0" rIns="239919" bIns="0" numCol="1" spcCol="1270" anchor="ctr" anchorCtr="0">
          <a:noAutofit/>
        </a:bodyPr>
        <a:lstStyle/>
        <a:p>
          <a:pPr marL="0" lvl="0" indent="0" algn="l" defTabSz="800100" rtl="0">
            <a:lnSpc>
              <a:spcPct val="90000"/>
            </a:lnSpc>
            <a:spcBef>
              <a:spcPct val="0"/>
            </a:spcBef>
            <a:spcAft>
              <a:spcPct val="35000"/>
            </a:spcAft>
            <a:buNone/>
          </a:pPr>
          <a:r>
            <a:rPr lang="en-US" sz="1800" kern="1200" dirty="0"/>
            <a:t>Less Useful when Asset Age Differs</a:t>
          </a:r>
        </a:p>
      </dsp:txBody>
      <dsp:txXfrm>
        <a:off x="479329" y="2540179"/>
        <a:ext cx="6295582" cy="479482"/>
      </dsp:txXfrm>
    </dsp:sp>
    <dsp:sp modelId="{ECEB26AD-5841-4885-9BB8-72B4935B22AF}">
      <dsp:nvSpPr>
        <dsp:cNvPr id="0" name=""/>
        <dsp:cNvSpPr/>
      </dsp:nvSpPr>
      <dsp:spPr>
        <a:xfrm>
          <a:off x="0" y="3596400"/>
          <a:ext cx="9067800"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FA2173E-FF2C-4745-B788-B301601D395C}">
      <dsp:nvSpPr>
        <dsp:cNvPr id="0" name=""/>
        <dsp:cNvSpPr/>
      </dsp:nvSpPr>
      <dsp:spPr>
        <a:xfrm>
          <a:off x="453390" y="3330720"/>
          <a:ext cx="6347460"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9919" tIns="0" rIns="239919" bIns="0" numCol="1" spcCol="1270" anchor="ctr" anchorCtr="0">
          <a:noAutofit/>
        </a:bodyPr>
        <a:lstStyle/>
        <a:p>
          <a:pPr marL="0" lvl="0" indent="0" algn="l" defTabSz="800100" rtl="0">
            <a:lnSpc>
              <a:spcPct val="90000"/>
            </a:lnSpc>
            <a:spcBef>
              <a:spcPct val="0"/>
            </a:spcBef>
            <a:spcAft>
              <a:spcPct val="35000"/>
            </a:spcAft>
            <a:buNone/>
          </a:pPr>
          <a:r>
            <a:rPr lang="en-US" sz="1800" kern="1200" dirty="0"/>
            <a:t>Can Be Distorted Historically by Repurchases</a:t>
          </a:r>
        </a:p>
      </dsp:txBody>
      <dsp:txXfrm>
        <a:off x="479329" y="3356659"/>
        <a:ext cx="6295582" cy="479482"/>
      </dsp:txXfrm>
    </dsp:sp>
  </dsp:spTree>
</dsp:drawing>
</file>

<file path=ppt/diagrams/drawing8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9F172E-063E-4C82-86D4-4A26A390A99E}">
      <dsp:nvSpPr>
        <dsp:cNvPr id="0" name=""/>
        <dsp:cNvSpPr/>
      </dsp:nvSpPr>
      <dsp:spPr>
        <a:xfrm>
          <a:off x="374614" y="1640"/>
          <a:ext cx="3631629" cy="21789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ctr" defTabSz="2222500">
            <a:lnSpc>
              <a:spcPct val="90000"/>
            </a:lnSpc>
            <a:spcBef>
              <a:spcPct val="0"/>
            </a:spcBef>
            <a:spcAft>
              <a:spcPct val="35000"/>
            </a:spcAft>
            <a:buNone/>
          </a:pPr>
          <a:r>
            <a:rPr lang="en-US" sz="5000" kern="1200" dirty="0"/>
            <a:t>Intangible Assets</a:t>
          </a:r>
        </a:p>
      </dsp:txBody>
      <dsp:txXfrm>
        <a:off x="374614" y="1640"/>
        <a:ext cx="3631629" cy="2178977"/>
      </dsp:txXfrm>
    </dsp:sp>
    <dsp:sp modelId="{65B9BF0C-2EA7-43B1-B4C9-4F0B75D8BC6D}">
      <dsp:nvSpPr>
        <dsp:cNvPr id="0" name=""/>
        <dsp:cNvSpPr/>
      </dsp:nvSpPr>
      <dsp:spPr>
        <a:xfrm>
          <a:off x="4369406" y="1640"/>
          <a:ext cx="3631629" cy="21789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ctr" defTabSz="2222500">
            <a:lnSpc>
              <a:spcPct val="90000"/>
            </a:lnSpc>
            <a:spcBef>
              <a:spcPct val="0"/>
            </a:spcBef>
            <a:spcAft>
              <a:spcPct val="35000"/>
            </a:spcAft>
            <a:buNone/>
          </a:pPr>
          <a:r>
            <a:rPr lang="en-US" sz="5000" kern="1200" dirty="0"/>
            <a:t>Inventory Accounting</a:t>
          </a:r>
        </a:p>
      </dsp:txBody>
      <dsp:txXfrm>
        <a:off x="4369406" y="1640"/>
        <a:ext cx="3631629" cy="2178977"/>
      </dsp:txXfrm>
    </dsp:sp>
    <dsp:sp modelId="{47B78AFA-19D1-4E2A-97FC-A243E130AC6D}">
      <dsp:nvSpPr>
        <dsp:cNvPr id="0" name=""/>
        <dsp:cNvSpPr/>
      </dsp:nvSpPr>
      <dsp:spPr>
        <a:xfrm>
          <a:off x="374614" y="2543781"/>
          <a:ext cx="3631629" cy="21789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ctr" defTabSz="2222500">
            <a:lnSpc>
              <a:spcPct val="90000"/>
            </a:lnSpc>
            <a:spcBef>
              <a:spcPct val="0"/>
            </a:spcBef>
            <a:spcAft>
              <a:spcPct val="35000"/>
            </a:spcAft>
            <a:buNone/>
          </a:pPr>
          <a:r>
            <a:rPr lang="en-US" sz="5000" kern="1200" dirty="0"/>
            <a:t>Off-Balance- Sheet Items</a:t>
          </a:r>
        </a:p>
      </dsp:txBody>
      <dsp:txXfrm>
        <a:off x="374614" y="2543781"/>
        <a:ext cx="3631629" cy="2178977"/>
      </dsp:txXfrm>
    </dsp:sp>
    <dsp:sp modelId="{2B131A5B-1398-40CF-9D5F-28FDC5BC83D0}">
      <dsp:nvSpPr>
        <dsp:cNvPr id="0" name=""/>
        <dsp:cNvSpPr/>
      </dsp:nvSpPr>
      <dsp:spPr>
        <a:xfrm>
          <a:off x="4369406" y="2543781"/>
          <a:ext cx="3631629" cy="21789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ctr" defTabSz="2222500">
            <a:lnSpc>
              <a:spcPct val="90000"/>
            </a:lnSpc>
            <a:spcBef>
              <a:spcPct val="0"/>
            </a:spcBef>
            <a:spcAft>
              <a:spcPct val="35000"/>
            </a:spcAft>
            <a:buNone/>
          </a:pPr>
          <a:r>
            <a:rPr lang="en-US" sz="5000" kern="1200" dirty="0"/>
            <a:t>Fair Value</a:t>
          </a:r>
        </a:p>
      </dsp:txBody>
      <dsp:txXfrm>
        <a:off x="4369406" y="2543781"/>
        <a:ext cx="3631629" cy="2178977"/>
      </dsp:txXfrm>
    </dsp:sp>
  </dsp:spTree>
</dsp:drawing>
</file>

<file path=ppt/diagrams/drawing8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914B78-5C86-4241-9842-6F6BE4E8E23C}">
      <dsp:nvSpPr>
        <dsp:cNvPr id="0" name=""/>
        <dsp:cNvSpPr/>
      </dsp:nvSpPr>
      <dsp:spPr>
        <a:xfrm>
          <a:off x="0" y="511492"/>
          <a:ext cx="8534400" cy="6475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en-US" sz="2700" kern="1200" dirty="0"/>
            <a:t>Sales Less Easily Manipulated</a:t>
          </a:r>
        </a:p>
      </dsp:txBody>
      <dsp:txXfrm>
        <a:off x="31613" y="543105"/>
        <a:ext cx="8471174" cy="584369"/>
      </dsp:txXfrm>
    </dsp:sp>
    <dsp:sp modelId="{BDFDD73F-7FD3-441C-9B02-B0000389D3CB}">
      <dsp:nvSpPr>
        <dsp:cNvPr id="0" name=""/>
        <dsp:cNvSpPr/>
      </dsp:nvSpPr>
      <dsp:spPr>
        <a:xfrm>
          <a:off x="0" y="1236847"/>
          <a:ext cx="8534400" cy="6475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en-US" sz="2700" kern="1200" dirty="0"/>
            <a:t>Sales Are Always Positive</a:t>
          </a:r>
        </a:p>
      </dsp:txBody>
      <dsp:txXfrm>
        <a:off x="31613" y="1268460"/>
        <a:ext cx="8471174" cy="584369"/>
      </dsp:txXfrm>
    </dsp:sp>
    <dsp:sp modelId="{CB02FCBE-F9E4-4F33-9159-0563A618DFCF}">
      <dsp:nvSpPr>
        <dsp:cNvPr id="0" name=""/>
        <dsp:cNvSpPr/>
      </dsp:nvSpPr>
      <dsp:spPr>
        <a:xfrm>
          <a:off x="0" y="1962202"/>
          <a:ext cx="8534400" cy="6475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en-US" sz="2700" kern="1200" baseline="0" dirty="0"/>
            <a:t>P/S Appropriate For Mature, Cyclical, and Distressed Firms</a:t>
          </a:r>
          <a:endParaRPr lang="en-US" sz="2700" kern="1200" dirty="0"/>
        </a:p>
      </dsp:txBody>
      <dsp:txXfrm>
        <a:off x="31613" y="1993815"/>
        <a:ext cx="8471174" cy="584369"/>
      </dsp:txXfrm>
    </dsp:sp>
    <dsp:sp modelId="{5324A45C-AADC-40BE-9F74-4F7D09570D43}">
      <dsp:nvSpPr>
        <dsp:cNvPr id="0" name=""/>
        <dsp:cNvSpPr/>
      </dsp:nvSpPr>
      <dsp:spPr>
        <a:xfrm>
          <a:off x="0" y="2687557"/>
          <a:ext cx="8534400" cy="6475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en-US" sz="2700" kern="1200" dirty="0"/>
            <a:t>P/S More Stable Than P/E</a:t>
          </a:r>
        </a:p>
      </dsp:txBody>
      <dsp:txXfrm>
        <a:off x="31613" y="2719170"/>
        <a:ext cx="8471174" cy="584369"/>
      </dsp:txXfrm>
    </dsp:sp>
    <dsp:sp modelId="{384C2A1A-B458-4344-9B68-DD23AD66E65D}">
      <dsp:nvSpPr>
        <dsp:cNvPr id="0" name=""/>
        <dsp:cNvSpPr/>
      </dsp:nvSpPr>
      <dsp:spPr>
        <a:xfrm>
          <a:off x="0" y="3412912"/>
          <a:ext cx="8534400" cy="6475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en-US" sz="2700" kern="1200" dirty="0"/>
            <a:t>Can Explain Stock Returns</a:t>
          </a:r>
        </a:p>
      </dsp:txBody>
      <dsp:txXfrm>
        <a:off x="31613" y="3444525"/>
        <a:ext cx="8471174" cy="584369"/>
      </dsp:txXfrm>
    </dsp:sp>
  </dsp:spTree>
</dsp:drawing>
</file>

<file path=ppt/diagrams/drawing8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4CD9CE-3039-4DC5-926E-AA4B6D390FB8}">
      <dsp:nvSpPr>
        <dsp:cNvPr id="0" name=""/>
        <dsp:cNvSpPr/>
      </dsp:nvSpPr>
      <dsp:spPr>
        <a:xfrm>
          <a:off x="0" y="1043519"/>
          <a:ext cx="8375650"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30EBE6F-7A9B-473F-BBD1-ED2B9959647F}">
      <dsp:nvSpPr>
        <dsp:cNvPr id="0" name=""/>
        <dsp:cNvSpPr/>
      </dsp:nvSpPr>
      <dsp:spPr>
        <a:xfrm>
          <a:off x="226370" y="811698"/>
          <a:ext cx="7974854"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606" tIns="0" rIns="221606" bIns="0" numCol="1" spcCol="1270" anchor="ctr" anchorCtr="0">
          <a:noAutofit/>
        </a:bodyPr>
        <a:lstStyle/>
        <a:p>
          <a:pPr marL="0" lvl="0" indent="0" algn="l" defTabSz="800100" rtl="0">
            <a:lnSpc>
              <a:spcPct val="90000"/>
            </a:lnSpc>
            <a:spcBef>
              <a:spcPct val="0"/>
            </a:spcBef>
            <a:spcAft>
              <a:spcPct val="35000"/>
            </a:spcAft>
            <a:buNone/>
          </a:pPr>
          <a:r>
            <a:rPr lang="en-US" sz="1800" kern="1200" dirty="0"/>
            <a:t>Sales ≠ Earnings and Cash Flow</a:t>
          </a:r>
        </a:p>
      </dsp:txBody>
      <dsp:txXfrm>
        <a:off x="252309" y="837637"/>
        <a:ext cx="7922976" cy="479482"/>
      </dsp:txXfrm>
    </dsp:sp>
    <dsp:sp modelId="{56DA4086-F803-493F-8F65-3CD72AD65816}">
      <dsp:nvSpPr>
        <dsp:cNvPr id="0" name=""/>
        <dsp:cNvSpPr/>
      </dsp:nvSpPr>
      <dsp:spPr>
        <a:xfrm>
          <a:off x="0" y="1859999"/>
          <a:ext cx="8375650"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D3FD0E2-1DCA-4453-A884-731486E30FF7}">
      <dsp:nvSpPr>
        <dsp:cNvPr id="0" name=""/>
        <dsp:cNvSpPr/>
      </dsp:nvSpPr>
      <dsp:spPr>
        <a:xfrm>
          <a:off x="226370" y="1586950"/>
          <a:ext cx="7974854"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606" tIns="0" rIns="221606" bIns="0" numCol="1" spcCol="1270" anchor="ctr" anchorCtr="0">
          <a:noAutofit/>
        </a:bodyPr>
        <a:lstStyle/>
        <a:p>
          <a:pPr marL="0" lvl="0" indent="0" algn="l" defTabSz="800100" rtl="0">
            <a:lnSpc>
              <a:spcPct val="90000"/>
            </a:lnSpc>
            <a:spcBef>
              <a:spcPct val="0"/>
            </a:spcBef>
            <a:spcAft>
              <a:spcPct val="35000"/>
            </a:spcAft>
            <a:buNone/>
          </a:pPr>
          <a:r>
            <a:rPr lang="en-US" sz="1800" kern="1200" dirty="0"/>
            <a:t>Numerator and Denominator Not Consistent</a:t>
          </a:r>
        </a:p>
      </dsp:txBody>
      <dsp:txXfrm>
        <a:off x="252309" y="1612889"/>
        <a:ext cx="7922976" cy="479482"/>
      </dsp:txXfrm>
    </dsp:sp>
    <dsp:sp modelId="{86CC316B-0ACD-49D4-B251-32F0FEDF79FD}">
      <dsp:nvSpPr>
        <dsp:cNvPr id="0" name=""/>
        <dsp:cNvSpPr/>
      </dsp:nvSpPr>
      <dsp:spPr>
        <a:xfrm>
          <a:off x="0" y="2676480"/>
          <a:ext cx="8375650"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C5194D-8D15-49FB-A6E4-679E9DE850BB}">
      <dsp:nvSpPr>
        <dsp:cNvPr id="0" name=""/>
        <dsp:cNvSpPr/>
      </dsp:nvSpPr>
      <dsp:spPr>
        <a:xfrm>
          <a:off x="226367" y="2421836"/>
          <a:ext cx="7966266"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606" tIns="0" rIns="221606" bIns="0" numCol="1" spcCol="1270" anchor="ctr" anchorCtr="0">
          <a:noAutofit/>
        </a:bodyPr>
        <a:lstStyle/>
        <a:p>
          <a:pPr marL="0" lvl="0" indent="0" algn="l" defTabSz="800100" rtl="0">
            <a:lnSpc>
              <a:spcPct val="90000"/>
            </a:lnSpc>
            <a:spcBef>
              <a:spcPct val="0"/>
            </a:spcBef>
            <a:spcAft>
              <a:spcPct val="35000"/>
            </a:spcAft>
            <a:buNone/>
          </a:pPr>
          <a:r>
            <a:rPr lang="en-US" sz="1800" kern="1200" dirty="0"/>
            <a:t>P/S Does Not Reflect Cost Differences</a:t>
          </a:r>
        </a:p>
      </dsp:txBody>
      <dsp:txXfrm>
        <a:off x="252306" y="2447775"/>
        <a:ext cx="7914388" cy="479482"/>
      </dsp:txXfrm>
    </dsp:sp>
    <dsp:sp modelId="{6A844EC5-F0AD-4BF9-AA83-580245FE5D7C}">
      <dsp:nvSpPr>
        <dsp:cNvPr id="0" name=""/>
        <dsp:cNvSpPr/>
      </dsp:nvSpPr>
      <dsp:spPr>
        <a:xfrm>
          <a:off x="0" y="3492960"/>
          <a:ext cx="8375650"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74A6687-E500-46B2-8EDD-B0B9F9AF74C0}">
      <dsp:nvSpPr>
        <dsp:cNvPr id="0" name=""/>
        <dsp:cNvSpPr/>
      </dsp:nvSpPr>
      <dsp:spPr>
        <a:xfrm>
          <a:off x="226368" y="3197088"/>
          <a:ext cx="7945242"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606" tIns="0" rIns="221606" bIns="0" numCol="1" spcCol="1270" anchor="ctr" anchorCtr="0">
          <a:noAutofit/>
        </a:bodyPr>
        <a:lstStyle/>
        <a:p>
          <a:pPr marL="0" lvl="0" indent="0" algn="l" defTabSz="800100" rtl="0">
            <a:lnSpc>
              <a:spcPct val="90000"/>
            </a:lnSpc>
            <a:spcBef>
              <a:spcPct val="0"/>
            </a:spcBef>
            <a:spcAft>
              <a:spcPct val="35000"/>
            </a:spcAft>
            <a:buNone/>
          </a:pPr>
          <a:r>
            <a:rPr lang="en-US" sz="1800" kern="1200" dirty="0"/>
            <a:t>P/S Can Be Misleading Because of Accounting Practices</a:t>
          </a:r>
        </a:p>
      </dsp:txBody>
      <dsp:txXfrm>
        <a:off x="252307" y="3223027"/>
        <a:ext cx="7893364" cy="479482"/>
      </dsp:txXfrm>
    </dsp:sp>
  </dsp:spTree>
</dsp:drawing>
</file>

<file path=ppt/diagrams/drawing8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914B78-5C86-4241-9842-6F6BE4E8E23C}">
      <dsp:nvSpPr>
        <dsp:cNvPr id="0" name=""/>
        <dsp:cNvSpPr/>
      </dsp:nvSpPr>
      <dsp:spPr>
        <a:xfrm>
          <a:off x="0" y="420929"/>
          <a:ext cx="8458200" cy="743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rtl="0">
            <a:lnSpc>
              <a:spcPct val="90000"/>
            </a:lnSpc>
            <a:spcBef>
              <a:spcPct val="0"/>
            </a:spcBef>
            <a:spcAft>
              <a:spcPct val="35000"/>
            </a:spcAft>
            <a:buNone/>
          </a:pPr>
          <a:r>
            <a:rPr lang="en-US" sz="3100" kern="1200" dirty="0"/>
            <a:t>Cash Flow Less Easily Manipulated</a:t>
          </a:r>
        </a:p>
      </dsp:txBody>
      <dsp:txXfrm>
        <a:off x="36296" y="457225"/>
        <a:ext cx="8385608" cy="670943"/>
      </dsp:txXfrm>
    </dsp:sp>
    <dsp:sp modelId="{5324A45C-AADC-40BE-9F74-4F7D09570D43}">
      <dsp:nvSpPr>
        <dsp:cNvPr id="0" name=""/>
        <dsp:cNvSpPr/>
      </dsp:nvSpPr>
      <dsp:spPr>
        <a:xfrm>
          <a:off x="0" y="1269224"/>
          <a:ext cx="8458200" cy="743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rtl="0">
            <a:lnSpc>
              <a:spcPct val="90000"/>
            </a:lnSpc>
            <a:spcBef>
              <a:spcPct val="0"/>
            </a:spcBef>
            <a:spcAft>
              <a:spcPct val="35000"/>
            </a:spcAft>
            <a:buNone/>
          </a:pPr>
          <a:r>
            <a:rPr lang="en-US" sz="3100" kern="1200" dirty="0"/>
            <a:t>Ratio More Stable Than P/E</a:t>
          </a:r>
        </a:p>
      </dsp:txBody>
      <dsp:txXfrm>
        <a:off x="36296" y="1305520"/>
        <a:ext cx="8385608" cy="670943"/>
      </dsp:txXfrm>
    </dsp:sp>
    <dsp:sp modelId="{C8ABA7FF-FC0A-4467-9522-B4A942BB69D3}">
      <dsp:nvSpPr>
        <dsp:cNvPr id="0" name=""/>
        <dsp:cNvSpPr/>
      </dsp:nvSpPr>
      <dsp:spPr>
        <a:xfrm>
          <a:off x="0" y="2102039"/>
          <a:ext cx="8458200" cy="743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rtl="0">
            <a:lnSpc>
              <a:spcPct val="90000"/>
            </a:lnSpc>
            <a:spcBef>
              <a:spcPct val="0"/>
            </a:spcBef>
            <a:spcAft>
              <a:spcPct val="35000"/>
            </a:spcAft>
            <a:buNone/>
          </a:pPr>
          <a:r>
            <a:rPr lang="en-US" sz="3100" kern="1200" baseline="0" dirty="0"/>
            <a:t>Ratio Addresses Quality of Earnings Issue with P/E</a:t>
          </a:r>
          <a:endParaRPr lang="en-US" sz="3100" kern="1200" dirty="0"/>
        </a:p>
      </dsp:txBody>
      <dsp:txXfrm>
        <a:off x="36296" y="2138335"/>
        <a:ext cx="8385608" cy="670943"/>
      </dsp:txXfrm>
    </dsp:sp>
    <dsp:sp modelId="{384C2A1A-B458-4344-9B68-DD23AD66E65D}">
      <dsp:nvSpPr>
        <dsp:cNvPr id="0" name=""/>
        <dsp:cNvSpPr/>
      </dsp:nvSpPr>
      <dsp:spPr>
        <a:xfrm>
          <a:off x="0" y="2934855"/>
          <a:ext cx="8458200" cy="743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rtl="0">
            <a:lnSpc>
              <a:spcPct val="90000"/>
            </a:lnSpc>
            <a:spcBef>
              <a:spcPct val="0"/>
            </a:spcBef>
            <a:spcAft>
              <a:spcPct val="35000"/>
            </a:spcAft>
            <a:buNone/>
          </a:pPr>
          <a:r>
            <a:rPr lang="en-US" sz="3100" kern="1200" dirty="0"/>
            <a:t>Ratio Can Explain Stock Returns</a:t>
          </a:r>
        </a:p>
      </dsp:txBody>
      <dsp:txXfrm>
        <a:off x="36296" y="2971151"/>
        <a:ext cx="8385608" cy="670943"/>
      </dsp:txXfrm>
    </dsp:sp>
  </dsp:spTree>
</dsp:drawing>
</file>

<file path=ppt/diagrams/drawing8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8D7AD-EFBF-4765-BA53-24C712FFE0DF}">
      <dsp:nvSpPr>
        <dsp:cNvPr id="0" name=""/>
        <dsp:cNvSpPr/>
      </dsp:nvSpPr>
      <dsp:spPr>
        <a:xfrm>
          <a:off x="1471294" y="0"/>
          <a:ext cx="4724399" cy="4724399"/>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14ED97-34CD-4A3A-9571-3D434C93579F}">
      <dsp:nvSpPr>
        <dsp:cNvPr id="0" name=""/>
        <dsp:cNvSpPr/>
      </dsp:nvSpPr>
      <dsp:spPr>
        <a:xfrm>
          <a:off x="3833494" y="474977"/>
          <a:ext cx="3070860" cy="111835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Cash Flow Can Be Distorted</a:t>
          </a:r>
        </a:p>
      </dsp:txBody>
      <dsp:txXfrm>
        <a:off x="3888088" y="529571"/>
        <a:ext cx="2961672" cy="1009166"/>
      </dsp:txXfrm>
    </dsp:sp>
    <dsp:sp modelId="{309D9667-D19B-433E-BC87-10C241AA2214}">
      <dsp:nvSpPr>
        <dsp:cNvPr id="0" name=""/>
        <dsp:cNvSpPr/>
      </dsp:nvSpPr>
      <dsp:spPr>
        <a:xfrm>
          <a:off x="3833494" y="1733125"/>
          <a:ext cx="3070860" cy="111835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FCFE More Volatile and More Frequently Negative</a:t>
          </a:r>
        </a:p>
      </dsp:txBody>
      <dsp:txXfrm>
        <a:off x="3888088" y="1787719"/>
        <a:ext cx="2961672" cy="1009166"/>
      </dsp:txXfrm>
    </dsp:sp>
    <dsp:sp modelId="{C1E8D792-49DB-49A3-A637-8BD2FC972C14}">
      <dsp:nvSpPr>
        <dsp:cNvPr id="0" name=""/>
        <dsp:cNvSpPr/>
      </dsp:nvSpPr>
      <dsp:spPr>
        <a:xfrm>
          <a:off x="3833494" y="2991274"/>
          <a:ext cx="3070860" cy="111835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Cash Flow Increasingly Managed by Firms</a:t>
          </a:r>
        </a:p>
      </dsp:txBody>
      <dsp:txXfrm>
        <a:off x="3888088" y="3045868"/>
        <a:ext cx="2961672" cy="1009166"/>
      </dsp:txXfrm>
    </dsp:sp>
  </dsp:spTree>
</dsp:drawing>
</file>

<file path=ppt/diagrams/drawing9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FC01A7-F8EB-4C8C-BAD1-CDFE7C9F6249}">
      <dsp:nvSpPr>
        <dsp:cNvPr id="0" name=""/>
        <dsp:cNvSpPr/>
      </dsp:nvSpPr>
      <dsp:spPr>
        <a:xfrm rot="5400000">
          <a:off x="5225859" y="-2090789"/>
          <a:ext cx="939165" cy="536041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en-US" sz="2700" kern="1200" dirty="0">
              <a:solidFill>
                <a:schemeClr val="tx1"/>
              </a:solidFill>
              <a:latin typeface="Arial" charset="0"/>
              <a:ea typeface="+mn-ea"/>
              <a:cs typeface="+mn-cs"/>
            </a:rPr>
            <a:t>Earnings + Depreciation + Amortization + Depletion</a:t>
          </a:r>
          <a:endParaRPr lang="en-US" sz="2700" kern="1200" dirty="0">
            <a:solidFill>
              <a:schemeClr val="tx1"/>
            </a:solidFill>
          </a:endParaRPr>
        </a:p>
      </dsp:txBody>
      <dsp:txXfrm rot="-5400000">
        <a:off x="3015234" y="165682"/>
        <a:ext cx="5314570" cy="847473"/>
      </dsp:txXfrm>
    </dsp:sp>
    <dsp:sp modelId="{9010BE75-254D-4B95-9143-F1C5E8BAD7B1}">
      <dsp:nvSpPr>
        <dsp:cNvPr id="0" name=""/>
        <dsp:cNvSpPr/>
      </dsp:nvSpPr>
      <dsp:spPr>
        <a:xfrm>
          <a:off x="0" y="2440"/>
          <a:ext cx="3015234" cy="117395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dirty="0"/>
            <a:t>CF</a:t>
          </a:r>
        </a:p>
      </dsp:txBody>
      <dsp:txXfrm>
        <a:off x="57308" y="59748"/>
        <a:ext cx="2900618" cy="1059340"/>
      </dsp:txXfrm>
    </dsp:sp>
    <dsp:sp modelId="{44212FFF-A18C-4F4A-934A-6AEF29B25E05}">
      <dsp:nvSpPr>
        <dsp:cNvPr id="0" name=""/>
        <dsp:cNvSpPr/>
      </dsp:nvSpPr>
      <dsp:spPr>
        <a:xfrm rot="5400000">
          <a:off x="5225859" y="-858135"/>
          <a:ext cx="939165" cy="536041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en-US" sz="2700" kern="1200" dirty="0"/>
            <a:t>From statement of cash flows</a:t>
          </a:r>
        </a:p>
      </dsp:txBody>
      <dsp:txXfrm rot="-5400000">
        <a:off x="3015234" y="1398336"/>
        <a:ext cx="5314570" cy="847473"/>
      </dsp:txXfrm>
    </dsp:sp>
    <dsp:sp modelId="{03F1DA61-35DB-463C-A67C-65DDD7478341}">
      <dsp:nvSpPr>
        <dsp:cNvPr id="0" name=""/>
        <dsp:cNvSpPr/>
      </dsp:nvSpPr>
      <dsp:spPr>
        <a:xfrm>
          <a:off x="0" y="1235094"/>
          <a:ext cx="3015234" cy="117395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dirty="0"/>
            <a:t>CFO</a:t>
          </a:r>
        </a:p>
      </dsp:txBody>
      <dsp:txXfrm>
        <a:off x="57308" y="1292402"/>
        <a:ext cx="2900618" cy="1059340"/>
      </dsp:txXfrm>
    </dsp:sp>
    <dsp:sp modelId="{8973A71E-8D1D-4661-B5B4-E203A91515ED}">
      <dsp:nvSpPr>
        <dsp:cNvPr id="0" name=""/>
        <dsp:cNvSpPr/>
      </dsp:nvSpPr>
      <dsp:spPr>
        <a:xfrm rot="5400000">
          <a:off x="5225859" y="374519"/>
          <a:ext cx="939165" cy="536041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en-US" sz="2700" kern="1200" dirty="0"/>
            <a:t>Most valid but volatile</a:t>
          </a:r>
        </a:p>
      </dsp:txBody>
      <dsp:txXfrm rot="-5400000">
        <a:off x="3015234" y="2630990"/>
        <a:ext cx="5314570" cy="847473"/>
      </dsp:txXfrm>
    </dsp:sp>
    <dsp:sp modelId="{C2759E3F-2469-41BB-880A-6A64F6594184}">
      <dsp:nvSpPr>
        <dsp:cNvPr id="0" name=""/>
        <dsp:cNvSpPr/>
      </dsp:nvSpPr>
      <dsp:spPr>
        <a:xfrm>
          <a:off x="0" y="2467748"/>
          <a:ext cx="3015234" cy="117395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dirty="0"/>
            <a:t>FCFE</a:t>
          </a:r>
        </a:p>
      </dsp:txBody>
      <dsp:txXfrm>
        <a:off x="57308" y="2525056"/>
        <a:ext cx="2900618" cy="1059340"/>
      </dsp:txXfrm>
    </dsp:sp>
    <dsp:sp modelId="{F8200D77-98BB-4514-B1A0-29ECF1DB2CF3}">
      <dsp:nvSpPr>
        <dsp:cNvPr id="0" name=""/>
        <dsp:cNvSpPr/>
      </dsp:nvSpPr>
      <dsp:spPr>
        <a:xfrm rot="5400000">
          <a:off x="5225859" y="1607173"/>
          <a:ext cx="939165" cy="536041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en-US" sz="2700" kern="1200" dirty="0"/>
            <a:t>Best used with enterprise value</a:t>
          </a:r>
        </a:p>
      </dsp:txBody>
      <dsp:txXfrm rot="-5400000">
        <a:off x="3015234" y="3863644"/>
        <a:ext cx="5314570" cy="847473"/>
      </dsp:txXfrm>
    </dsp:sp>
    <dsp:sp modelId="{F8DC8221-B0DE-4371-A0B3-48AAEF86BA99}">
      <dsp:nvSpPr>
        <dsp:cNvPr id="0" name=""/>
        <dsp:cNvSpPr/>
      </dsp:nvSpPr>
      <dsp:spPr>
        <a:xfrm>
          <a:off x="0" y="3700402"/>
          <a:ext cx="3015234" cy="117395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dirty="0"/>
            <a:t>EBITDA</a:t>
          </a:r>
        </a:p>
      </dsp:txBody>
      <dsp:txXfrm>
        <a:off x="57308" y="3757710"/>
        <a:ext cx="2900618" cy="1059340"/>
      </dsp:txXfrm>
    </dsp:sp>
  </dsp:spTree>
</dsp:drawing>
</file>

<file path=ppt/diagrams/drawing9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BFB14B-ACA8-4F88-A3A9-250599E68E55}">
      <dsp:nvSpPr>
        <dsp:cNvPr id="0" name=""/>
        <dsp:cNvSpPr/>
      </dsp:nvSpPr>
      <dsp:spPr>
        <a:xfrm>
          <a:off x="4233" y="0"/>
          <a:ext cx="4072160" cy="41148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17170" tIns="217170" rIns="217170" bIns="217170" numCol="1" spcCol="1270" anchor="ctr" anchorCtr="0">
          <a:noAutofit/>
        </a:bodyPr>
        <a:lstStyle/>
        <a:p>
          <a:pPr marL="0" lvl="0" indent="0" algn="ctr" defTabSz="2533650" rtl="0">
            <a:lnSpc>
              <a:spcPct val="90000"/>
            </a:lnSpc>
            <a:spcBef>
              <a:spcPct val="0"/>
            </a:spcBef>
            <a:spcAft>
              <a:spcPct val="35000"/>
            </a:spcAft>
            <a:buNone/>
          </a:pPr>
          <a:r>
            <a:rPr lang="en-US" sz="5700" kern="1200" dirty="0"/>
            <a:t>Rationales</a:t>
          </a:r>
        </a:p>
      </dsp:txBody>
      <dsp:txXfrm>
        <a:off x="4233" y="0"/>
        <a:ext cx="4072160" cy="1234440"/>
      </dsp:txXfrm>
    </dsp:sp>
    <dsp:sp modelId="{A1465DFD-A7A5-4F85-9701-AC9942ADDBE5}">
      <dsp:nvSpPr>
        <dsp:cNvPr id="0" name=""/>
        <dsp:cNvSpPr/>
      </dsp:nvSpPr>
      <dsp:spPr>
        <a:xfrm>
          <a:off x="411449" y="1235645"/>
          <a:ext cx="3257728" cy="124066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rtl="0">
            <a:lnSpc>
              <a:spcPct val="90000"/>
            </a:lnSpc>
            <a:spcBef>
              <a:spcPct val="0"/>
            </a:spcBef>
            <a:spcAft>
              <a:spcPct val="35000"/>
            </a:spcAft>
            <a:buNone/>
          </a:pPr>
          <a:r>
            <a:rPr lang="en-US" sz="2300" kern="1200" baseline="0" dirty="0">
              <a:solidFill>
                <a:schemeClr val="bg1"/>
              </a:solidFill>
            </a:rPr>
            <a:t>Component of return</a:t>
          </a:r>
          <a:endParaRPr lang="en-US" sz="2300" kern="1200" dirty="0">
            <a:solidFill>
              <a:schemeClr val="bg1"/>
            </a:solidFill>
          </a:endParaRPr>
        </a:p>
      </dsp:txBody>
      <dsp:txXfrm>
        <a:off x="447787" y="1271983"/>
        <a:ext cx="3185052" cy="1167992"/>
      </dsp:txXfrm>
    </dsp:sp>
    <dsp:sp modelId="{5BF96528-9383-4DAB-A965-2E21BC7FE748}">
      <dsp:nvSpPr>
        <dsp:cNvPr id="0" name=""/>
        <dsp:cNvSpPr/>
      </dsp:nvSpPr>
      <dsp:spPr>
        <a:xfrm>
          <a:off x="411449" y="2667186"/>
          <a:ext cx="3257728" cy="124066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rtl="0">
            <a:lnSpc>
              <a:spcPct val="90000"/>
            </a:lnSpc>
            <a:spcBef>
              <a:spcPct val="0"/>
            </a:spcBef>
            <a:spcAft>
              <a:spcPct val="35000"/>
            </a:spcAft>
            <a:buNone/>
          </a:pPr>
          <a:r>
            <a:rPr lang="en-US" sz="2300" kern="1200" dirty="0">
              <a:solidFill>
                <a:schemeClr val="bg1"/>
              </a:solidFill>
            </a:rPr>
            <a:t>Dividends less risky than future capital gains</a:t>
          </a:r>
        </a:p>
      </dsp:txBody>
      <dsp:txXfrm>
        <a:off x="447787" y="2703524"/>
        <a:ext cx="3185052" cy="1167992"/>
      </dsp:txXfrm>
    </dsp:sp>
    <dsp:sp modelId="{633895AD-DC37-4FFC-AAAB-19B4114058B9}">
      <dsp:nvSpPr>
        <dsp:cNvPr id="0" name=""/>
        <dsp:cNvSpPr/>
      </dsp:nvSpPr>
      <dsp:spPr>
        <a:xfrm>
          <a:off x="4381806" y="0"/>
          <a:ext cx="4072160" cy="41148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17170" tIns="217170" rIns="217170" bIns="217170" numCol="1" spcCol="1270" anchor="ctr" anchorCtr="0">
          <a:noAutofit/>
        </a:bodyPr>
        <a:lstStyle/>
        <a:p>
          <a:pPr marL="0" lvl="0" indent="0" algn="ctr" defTabSz="2533650" rtl="0">
            <a:lnSpc>
              <a:spcPct val="90000"/>
            </a:lnSpc>
            <a:spcBef>
              <a:spcPct val="0"/>
            </a:spcBef>
            <a:spcAft>
              <a:spcPct val="35000"/>
            </a:spcAft>
            <a:buNone/>
          </a:pPr>
          <a:r>
            <a:rPr lang="en-US" sz="5700" kern="1200" dirty="0"/>
            <a:t>Drawbacks</a:t>
          </a:r>
        </a:p>
      </dsp:txBody>
      <dsp:txXfrm>
        <a:off x="4381806" y="0"/>
        <a:ext cx="4072160" cy="1234440"/>
      </dsp:txXfrm>
    </dsp:sp>
    <dsp:sp modelId="{845FC201-D279-4CB1-80C4-9C25C5BB77D6}">
      <dsp:nvSpPr>
        <dsp:cNvPr id="0" name=""/>
        <dsp:cNvSpPr/>
      </dsp:nvSpPr>
      <dsp:spPr>
        <a:xfrm>
          <a:off x="4789022" y="1234791"/>
          <a:ext cx="3257728" cy="8083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rtl="0">
            <a:lnSpc>
              <a:spcPct val="90000"/>
            </a:lnSpc>
            <a:spcBef>
              <a:spcPct val="0"/>
            </a:spcBef>
            <a:spcAft>
              <a:spcPct val="35000"/>
            </a:spcAft>
            <a:buNone/>
          </a:pPr>
          <a:r>
            <a:rPr lang="en-US" sz="2300" kern="1200" dirty="0">
              <a:solidFill>
                <a:schemeClr val="bg1"/>
              </a:solidFill>
              <a:latin typeface="Arial" charset="0"/>
              <a:ea typeface="+mn-ea"/>
              <a:cs typeface="+mn-cs"/>
            </a:rPr>
            <a:t>It is only one component of return</a:t>
          </a:r>
          <a:endParaRPr lang="en-US" sz="2300" kern="1200" dirty="0">
            <a:solidFill>
              <a:schemeClr val="bg1"/>
            </a:solidFill>
          </a:endParaRPr>
        </a:p>
      </dsp:txBody>
      <dsp:txXfrm>
        <a:off x="4812699" y="1258468"/>
        <a:ext cx="3210374" cy="761039"/>
      </dsp:txXfrm>
    </dsp:sp>
    <dsp:sp modelId="{F777061F-9077-4AB1-A1A0-8F19A9DC9313}">
      <dsp:nvSpPr>
        <dsp:cNvPr id="0" name=""/>
        <dsp:cNvSpPr/>
      </dsp:nvSpPr>
      <dsp:spPr>
        <a:xfrm>
          <a:off x="4789022" y="2167553"/>
          <a:ext cx="3257728" cy="8083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rtl="0">
            <a:lnSpc>
              <a:spcPct val="90000"/>
            </a:lnSpc>
            <a:spcBef>
              <a:spcPct val="0"/>
            </a:spcBef>
            <a:spcAft>
              <a:spcPct val="35000"/>
            </a:spcAft>
            <a:buNone/>
          </a:pPr>
          <a:r>
            <a:rPr lang="en-US" sz="2300" kern="1200" dirty="0">
              <a:solidFill>
                <a:schemeClr val="bg1"/>
              </a:solidFill>
            </a:rPr>
            <a:t>Dividends may displace future earnings</a:t>
          </a:r>
        </a:p>
      </dsp:txBody>
      <dsp:txXfrm>
        <a:off x="4812699" y="2191230"/>
        <a:ext cx="3210374" cy="761039"/>
      </dsp:txXfrm>
    </dsp:sp>
    <dsp:sp modelId="{868755B2-1291-4481-8177-53707DCA262E}">
      <dsp:nvSpPr>
        <dsp:cNvPr id="0" name=""/>
        <dsp:cNvSpPr/>
      </dsp:nvSpPr>
      <dsp:spPr>
        <a:xfrm>
          <a:off x="4789022" y="3100314"/>
          <a:ext cx="3257728" cy="8083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rtl="0">
            <a:lnSpc>
              <a:spcPct val="90000"/>
            </a:lnSpc>
            <a:spcBef>
              <a:spcPct val="0"/>
            </a:spcBef>
            <a:spcAft>
              <a:spcPct val="35000"/>
            </a:spcAft>
            <a:buNone/>
          </a:pPr>
          <a:r>
            <a:rPr lang="en-US" sz="2300" kern="1200" dirty="0">
              <a:solidFill>
                <a:schemeClr val="bg1"/>
              </a:solidFill>
            </a:rPr>
            <a:t>Market may not favor dividends</a:t>
          </a:r>
        </a:p>
      </dsp:txBody>
      <dsp:txXfrm>
        <a:off x="4812699" y="3123991"/>
        <a:ext cx="3210374" cy="761039"/>
      </dsp:txXfrm>
    </dsp:sp>
  </dsp:spTree>
</dsp:drawing>
</file>

<file path=ppt/diagrams/drawing9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BFB14B-ACA8-4F88-A3A9-250599E68E55}">
      <dsp:nvSpPr>
        <dsp:cNvPr id="0" name=""/>
        <dsp:cNvSpPr/>
      </dsp:nvSpPr>
      <dsp:spPr>
        <a:xfrm>
          <a:off x="4500" y="0"/>
          <a:ext cx="4328963" cy="41148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17170" tIns="217170" rIns="217170" bIns="217170" numCol="1" spcCol="1270" anchor="ctr" anchorCtr="0">
          <a:noAutofit/>
        </a:bodyPr>
        <a:lstStyle/>
        <a:p>
          <a:pPr marL="0" lvl="0" indent="0" algn="ctr" defTabSz="2533650" rtl="0">
            <a:lnSpc>
              <a:spcPct val="90000"/>
            </a:lnSpc>
            <a:spcBef>
              <a:spcPct val="0"/>
            </a:spcBef>
            <a:spcAft>
              <a:spcPct val="35000"/>
            </a:spcAft>
            <a:buNone/>
          </a:pPr>
          <a:r>
            <a:rPr lang="en-US" sz="5700" kern="1200" dirty="0"/>
            <a:t>Rationales</a:t>
          </a:r>
        </a:p>
      </dsp:txBody>
      <dsp:txXfrm>
        <a:off x="4500" y="0"/>
        <a:ext cx="4328963" cy="1234440"/>
      </dsp:txXfrm>
    </dsp:sp>
    <dsp:sp modelId="{A1465DFD-A7A5-4F85-9701-AC9942ADDBE5}">
      <dsp:nvSpPr>
        <dsp:cNvPr id="0" name=""/>
        <dsp:cNvSpPr/>
      </dsp:nvSpPr>
      <dsp:spPr>
        <a:xfrm>
          <a:off x="437396" y="1234791"/>
          <a:ext cx="3463170" cy="8083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rtl="0">
            <a:lnSpc>
              <a:spcPct val="90000"/>
            </a:lnSpc>
            <a:spcBef>
              <a:spcPct val="0"/>
            </a:spcBef>
            <a:spcAft>
              <a:spcPct val="35000"/>
            </a:spcAft>
            <a:buNone/>
          </a:pPr>
          <a:r>
            <a:rPr lang="en-US" sz="2200" kern="1200" baseline="0" dirty="0">
              <a:solidFill>
                <a:schemeClr val="bg1"/>
              </a:solidFill>
            </a:rPr>
            <a:t>Useful for comparing firms of different leverage</a:t>
          </a:r>
          <a:endParaRPr lang="en-US" sz="2200" kern="1200" dirty="0">
            <a:solidFill>
              <a:schemeClr val="bg1"/>
            </a:solidFill>
          </a:endParaRPr>
        </a:p>
      </dsp:txBody>
      <dsp:txXfrm>
        <a:off x="461073" y="1258468"/>
        <a:ext cx="3415816" cy="761039"/>
      </dsp:txXfrm>
    </dsp:sp>
    <dsp:sp modelId="{5BF96528-9383-4DAB-A965-2E21BC7FE748}">
      <dsp:nvSpPr>
        <dsp:cNvPr id="0" name=""/>
        <dsp:cNvSpPr/>
      </dsp:nvSpPr>
      <dsp:spPr>
        <a:xfrm>
          <a:off x="437396" y="2167553"/>
          <a:ext cx="3463170" cy="8083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rtl="0">
            <a:lnSpc>
              <a:spcPct val="90000"/>
            </a:lnSpc>
            <a:spcBef>
              <a:spcPct val="0"/>
            </a:spcBef>
            <a:spcAft>
              <a:spcPct val="35000"/>
            </a:spcAft>
            <a:buNone/>
          </a:pPr>
          <a:r>
            <a:rPr lang="en-US" sz="2200" kern="1200" baseline="0" dirty="0">
              <a:solidFill>
                <a:schemeClr val="bg1"/>
              </a:solidFill>
            </a:rPr>
            <a:t>Useful for comparing firms of different capital utilization</a:t>
          </a:r>
          <a:endParaRPr lang="en-US" sz="2200" kern="1200" dirty="0">
            <a:solidFill>
              <a:schemeClr val="bg1"/>
            </a:solidFill>
          </a:endParaRPr>
        </a:p>
      </dsp:txBody>
      <dsp:txXfrm>
        <a:off x="461073" y="2191230"/>
        <a:ext cx="3415816" cy="761039"/>
      </dsp:txXfrm>
    </dsp:sp>
    <dsp:sp modelId="{A0FC3AB3-B3FF-4FA2-A7A7-DDFE20301337}">
      <dsp:nvSpPr>
        <dsp:cNvPr id="0" name=""/>
        <dsp:cNvSpPr/>
      </dsp:nvSpPr>
      <dsp:spPr>
        <a:xfrm>
          <a:off x="437396" y="3100314"/>
          <a:ext cx="3463170" cy="8083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rtl="0">
            <a:lnSpc>
              <a:spcPct val="90000"/>
            </a:lnSpc>
            <a:spcBef>
              <a:spcPct val="0"/>
            </a:spcBef>
            <a:spcAft>
              <a:spcPct val="35000"/>
            </a:spcAft>
            <a:buNone/>
          </a:pPr>
          <a:r>
            <a:rPr lang="en-US" sz="2200" kern="1200" dirty="0">
              <a:solidFill>
                <a:schemeClr val="bg1"/>
              </a:solidFill>
            </a:rPr>
            <a:t>Usually positive</a:t>
          </a:r>
        </a:p>
      </dsp:txBody>
      <dsp:txXfrm>
        <a:off x="461073" y="3123991"/>
        <a:ext cx="3415816" cy="761039"/>
      </dsp:txXfrm>
    </dsp:sp>
    <dsp:sp modelId="{633895AD-DC37-4FFC-AAAB-19B4114058B9}">
      <dsp:nvSpPr>
        <dsp:cNvPr id="0" name=""/>
        <dsp:cNvSpPr/>
      </dsp:nvSpPr>
      <dsp:spPr>
        <a:xfrm>
          <a:off x="4658136" y="0"/>
          <a:ext cx="4328963" cy="41148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17170" tIns="217170" rIns="217170" bIns="217170" numCol="1" spcCol="1270" anchor="ctr" anchorCtr="0">
          <a:noAutofit/>
        </a:bodyPr>
        <a:lstStyle/>
        <a:p>
          <a:pPr marL="0" lvl="0" indent="0" algn="ctr" defTabSz="2533650" rtl="0">
            <a:lnSpc>
              <a:spcPct val="90000"/>
            </a:lnSpc>
            <a:spcBef>
              <a:spcPct val="0"/>
            </a:spcBef>
            <a:spcAft>
              <a:spcPct val="35000"/>
            </a:spcAft>
            <a:buNone/>
          </a:pPr>
          <a:r>
            <a:rPr lang="en-US" sz="5700" kern="1200" dirty="0"/>
            <a:t>Drawbacks</a:t>
          </a:r>
        </a:p>
      </dsp:txBody>
      <dsp:txXfrm>
        <a:off x="4658136" y="0"/>
        <a:ext cx="4328963" cy="1234440"/>
      </dsp:txXfrm>
    </dsp:sp>
    <dsp:sp modelId="{845FC201-D279-4CB1-80C4-9C25C5BB77D6}">
      <dsp:nvSpPr>
        <dsp:cNvPr id="0" name=""/>
        <dsp:cNvSpPr/>
      </dsp:nvSpPr>
      <dsp:spPr>
        <a:xfrm>
          <a:off x="5091032" y="1235645"/>
          <a:ext cx="3463170" cy="124066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rtl="0">
            <a:lnSpc>
              <a:spcPct val="90000"/>
            </a:lnSpc>
            <a:spcBef>
              <a:spcPct val="0"/>
            </a:spcBef>
            <a:spcAft>
              <a:spcPct val="35000"/>
            </a:spcAft>
            <a:buNone/>
          </a:pPr>
          <a:r>
            <a:rPr lang="en-US" sz="2200" kern="1200" dirty="0">
              <a:solidFill>
                <a:schemeClr val="bg1"/>
              </a:solidFill>
              <a:latin typeface="Arial" charset="0"/>
              <a:ea typeface="+mn-ea"/>
              <a:cs typeface="+mn-cs"/>
            </a:rPr>
            <a:t>Exaggerates cash flow</a:t>
          </a:r>
          <a:endParaRPr lang="en-US" sz="2200" kern="1200" dirty="0">
            <a:solidFill>
              <a:schemeClr val="bg1"/>
            </a:solidFill>
          </a:endParaRPr>
        </a:p>
      </dsp:txBody>
      <dsp:txXfrm>
        <a:off x="5127370" y="1271983"/>
        <a:ext cx="3390494" cy="1167992"/>
      </dsp:txXfrm>
    </dsp:sp>
    <dsp:sp modelId="{17B8FE16-EAEB-45DB-8F05-3AB960E572B6}">
      <dsp:nvSpPr>
        <dsp:cNvPr id="0" name=""/>
        <dsp:cNvSpPr/>
      </dsp:nvSpPr>
      <dsp:spPr>
        <a:xfrm>
          <a:off x="5091032" y="2667186"/>
          <a:ext cx="3463170" cy="124066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rtl="0">
            <a:lnSpc>
              <a:spcPct val="90000"/>
            </a:lnSpc>
            <a:spcBef>
              <a:spcPct val="0"/>
            </a:spcBef>
            <a:spcAft>
              <a:spcPct val="35000"/>
            </a:spcAft>
            <a:buNone/>
          </a:pPr>
          <a:r>
            <a:rPr lang="en-US" sz="2200" kern="1200" dirty="0">
              <a:solidFill>
                <a:schemeClr val="bg1"/>
              </a:solidFill>
            </a:rPr>
            <a:t>FCFF more strongly grounded</a:t>
          </a:r>
        </a:p>
      </dsp:txBody>
      <dsp:txXfrm>
        <a:off x="5127370" y="2703524"/>
        <a:ext cx="3390494" cy="1167992"/>
      </dsp:txXfrm>
    </dsp:sp>
  </dsp:spTree>
</dsp:drawing>
</file>

<file path=ppt/diagrams/drawing9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914B78-5C86-4241-9842-6F6BE4E8E23C}">
      <dsp:nvSpPr>
        <dsp:cNvPr id="0" name=""/>
        <dsp:cNvSpPr/>
      </dsp:nvSpPr>
      <dsp:spPr>
        <a:xfrm>
          <a:off x="0" y="42832"/>
          <a:ext cx="8382000"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en-US" sz="2300" kern="1200" dirty="0"/>
            <a:t>EV = Market value of stock + Debt – Cash – Investments</a:t>
          </a:r>
        </a:p>
      </dsp:txBody>
      <dsp:txXfrm>
        <a:off x="26930" y="69762"/>
        <a:ext cx="8328140" cy="497795"/>
      </dsp:txXfrm>
    </dsp:sp>
    <dsp:sp modelId="{BDFDD73F-7FD3-441C-9B02-B0000389D3CB}">
      <dsp:nvSpPr>
        <dsp:cNvPr id="0" name=""/>
        <dsp:cNvSpPr/>
      </dsp:nvSpPr>
      <dsp:spPr>
        <a:xfrm>
          <a:off x="0" y="660727"/>
          <a:ext cx="8382000"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en-US" sz="2300" kern="1200" dirty="0"/>
            <a:t>Justified EV/EBITDA</a:t>
          </a:r>
        </a:p>
      </dsp:txBody>
      <dsp:txXfrm>
        <a:off x="26930" y="687657"/>
        <a:ext cx="8328140" cy="497795"/>
      </dsp:txXfrm>
    </dsp:sp>
    <dsp:sp modelId="{2A29B95C-C87F-4D29-8B75-B84590243E1D}">
      <dsp:nvSpPr>
        <dsp:cNvPr id="0" name=""/>
        <dsp:cNvSpPr/>
      </dsp:nvSpPr>
      <dsp:spPr>
        <a:xfrm>
          <a:off x="0" y="1212382"/>
          <a:ext cx="8382000" cy="904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129" tIns="29210" rIns="163576" bIns="29210" numCol="1" spcCol="1270" anchor="t" anchorCtr="0">
          <a:noAutofit/>
        </a:bodyPr>
        <a:lstStyle/>
        <a:p>
          <a:pPr marL="171450" lvl="1" indent="-171450" algn="l" defTabSz="800100" rtl="0">
            <a:lnSpc>
              <a:spcPct val="90000"/>
            </a:lnSpc>
            <a:spcBef>
              <a:spcPct val="0"/>
            </a:spcBef>
            <a:spcAft>
              <a:spcPct val="20000"/>
            </a:spcAft>
            <a:buChar char="•"/>
          </a:pPr>
          <a:r>
            <a:rPr lang="en-US" sz="1800" kern="1200" dirty="0">
              <a:solidFill>
                <a:schemeClr val="tx1"/>
              </a:solidFill>
              <a:latin typeface="Arial" charset="0"/>
              <a:ea typeface="+mn-ea"/>
              <a:cs typeface="+mn-cs"/>
            </a:rPr>
            <a:t>Positively related to FCFF growth</a:t>
          </a:r>
          <a:endParaRPr lang="en-US" sz="1800" kern="1200" dirty="0">
            <a:solidFill>
              <a:schemeClr val="tx1"/>
            </a:solidFill>
          </a:endParaRPr>
        </a:p>
        <a:p>
          <a:pPr marL="171450" lvl="1" indent="-171450" algn="l" defTabSz="800100">
            <a:lnSpc>
              <a:spcPct val="90000"/>
            </a:lnSpc>
            <a:spcBef>
              <a:spcPct val="0"/>
            </a:spcBef>
            <a:spcAft>
              <a:spcPct val="20000"/>
            </a:spcAft>
            <a:buChar char="•"/>
          </a:pPr>
          <a:r>
            <a:rPr lang="en-US" sz="1800" kern="1200" dirty="0">
              <a:solidFill>
                <a:schemeClr val="tx1"/>
              </a:solidFill>
              <a:latin typeface="Arial" charset="0"/>
              <a:ea typeface="+mn-ea"/>
              <a:cs typeface="+mn-cs"/>
            </a:rPr>
            <a:t>Positively related to ROIC</a:t>
          </a:r>
        </a:p>
        <a:p>
          <a:pPr marL="171450" lvl="1" indent="-171450" algn="l" defTabSz="800100">
            <a:lnSpc>
              <a:spcPct val="90000"/>
            </a:lnSpc>
            <a:spcBef>
              <a:spcPct val="0"/>
            </a:spcBef>
            <a:spcAft>
              <a:spcPct val="20000"/>
            </a:spcAft>
            <a:buChar char="•"/>
          </a:pPr>
          <a:r>
            <a:rPr lang="en-US" sz="1800" kern="1200" dirty="0">
              <a:solidFill>
                <a:schemeClr val="tx1"/>
              </a:solidFill>
              <a:latin typeface="Arial" charset="0"/>
              <a:ea typeface="+mn-ea"/>
              <a:cs typeface="+mn-cs"/>
            </a:rPr>
            <a:t>Negatively related to WACC</a:t>
          </a:r>
        </a:p>
      </dsp:txBody>
      <dsp:txXfrm>
        <a:off x="0" y="1212382"/>
        <a:ext cx="8382000" cy="904590"/>
      </dsp:txXfrm>
    </dsp:sp>
    <dsp:sp modelId="{89D39F48-4895-4E44-956D-942AFB067F6B}">
      <dsp:nvSpPr>
        <dsp:cNvPr id="0" name=""/>
        <dsp:cNvSpPr/>
      </dsp:nvSpPr>
      <dsp:spPr>
        <a:xfrm>
          <a:off x="0" y="2116972"/>
          <a:ext cx="8382000"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Comparables May Use Total Invested Capital</a:t>
          </a:r>
          <a:endParaRPr lang="en-US" sz="2300" kern="1200" dirty="0">
            <a:solidFill>
              <a:schemeClr val="bg2"/>
            </a:solidFill>
            <a:latin typeface="Arial" charset="0"/>
            <a:ea typeface="+mn-ea"/>
            <a:cs typeface="+mn-cs"/>
          </a:endParaRPr>
        </a:p>
      </dsp:txBody>
      <dsp:txXfrm>
        <a:off x="26930" y="2143902"/>
        <a:ext cx="8328140" cy="497795"/>
      </dsp:txXfrm>
    </dsp:sp>
    <dsp:sp modelId="{AB019759-F08A-4B25-AC83-59ACEF4CB5E7}">
      <dsp:nvSpPr>
        <dsp:cNvPr id="0" name=""/>
        <dsp:cNvSpPr/>
      </dsp:nvSpPr>
      <dsp:spPr>
        <a:xfrm>
          <a:off x="0" y="2734867"/>
          <a:ext cx="8382000"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solidFill>
                <a:schemeClr val="bg1"/>
              </a:solidFill>
              <a:latin typeface="Arial" charset="0"/>
              <a:ea typeface="+mn-ea"/>
              <a:cs typeface="+mn-cs"/>
            </a:rPr>
            <a:t>Other EV Multiples</a:t>
          </a:r>
        </a:p>
      </dsp:txBody>
      <dsp:txXfrm>
        <a:off x="26930" y="2761797"/>
        <a:ext cx="8328140" cy="497795"/>
      </dsp:txXfrm>
    </dsp:sp>
    <dsp:sp modelId="{E2511E53-7245-4979-B21C-7EB63E3A27A9}">
      <dsp:nvSpPr>
        <dsp:cNvPr id="0" name=""/>
        <dsp:cNvSpPr/>
      </dsp:nvSpPr>
      <dsp:spPr>
        <a:xfrm>
          <a:off x="0" y="3286522"/>
          <a:ext cx="8382000" cy="1166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129"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tx1"/>
              </a:solidFill>
              <a:latin typeface="Arial" charset="0"/>
              <a:ea typeface="+mn-ea"/>
              <a:cs typeface="+mn-cs"/>
            </a:rPr>
            <a:t>EV/FCFF</a:t>
          </a:r>
        </a:p>
        <a:p>
          <a:pPr marL="171450" lvl="1" indent="-171450" algn="l" defTabSz="800100">
            <a:lnSpc>
              <a:spcPct val="90000"/>
            </a:lnSpc>
            <a:spcBef>
              <a:spcPct val="0"/>
            </a:spcBef>
            <a:spcAft>
              <a:spcPct val="20000"/>
            </a:spcAft>
            <a:buChar char="•"/>
          </a:pPr>
          <a:r>
            <a:rPr lang="en-US" sz="1800" kern="1200" dirty="0">
              <a:solidFill>
                <a:schemeClr val="tx1"/>
              </a:solidFill>
              <a:latin typeface="Arial" charset="0"/>
              <a:ea typeface="+mn-ea"/>
              <a:cs typeface="+mn-cs"/>
            </a:rPr>
            <a:t>EV/EBITA</a:t>
          </a:r>
        </a:p>
        <a:p>
          <a:pPr marL="171450" lvl="1" indent="-171450" algn="l" defTabSz="800100">
            <a:lnSpc>
              <a:spcPct val="90000"/>
            </a:lnSpc>
            <a:spcBef>
              <a:spcPct val="0"/>
            </a:spcBef>
            <a:spcAft>
              <a:spcPct val="20000"/>
            </a:spcAft>
            <a:buChar char="•"/>
          </a:pPr>
          <a:r>
            <a:rPr lang="en-US" sz="1800" kern="1200" dirty="0">
              <a:solidFill>
                <a:schemeClr val="tx1"/>
              </a:solidFill>
              <a:latin typeface="Arial" charset="0"/>
              <a:ea typeface="+mn-ea"/>
              <a:cs typeface="+mn-cs"/>
            </a:rPr>
            <a:t>EV/EBIT</a:t>
          </a:r>
        </a:p>
        <a:p>
          <a:pPr marL="171450" lvl="1" indent="-171450" algn="l" defTabSz="800100">
            <a:lnSpc>
              <a:spcPct val="90000"/>
            </a:lnSpc>
            <a:spcBef>
              <a:spcPct val="0"/>
            </a:spcBef>
            <a:spcAft>
              <a:spcPct val="20000"/>
            </a:spcAft>
            <a:buChar char="•"/>
          </a:pPr>
          <a:r>
            <a:rPr lang="en-US" sz="1800" kern="1200" dirty="0">
              <a:solidFill>
                <a:schemeClr val="tx1"/>
              </a:solidFill>
              <a:latin typeface="Arial" charset="0"/>
              <a:ea typeface="+mn-ea"/>
              <a:cs typeface="+mn-cs"/>
            </a:rPr>
            <a:t>EV/S</a:t>
          </a:r>
        </a:p>
      </dsp:txBody>
      <dsp:txXfrm>
        <a:off x="0" y="3286522"/>
        <a:ext cx="8382000" cy="1166445"/>
      </dsp:txXfrm>
    </dsp:sp>
  </dsp:spTree>
</dsp:drawing>
</file>

<file path=ppt/diagrams/drawing9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5647C0-0CE8-4E30-B8F4-CE61057FB355}">
      <dsp:nvSpPr>
        <dsp:cNvPr id="0" name=""/>
        <dsp:cNvSpPr/>
      </dsp:nvSpPr>
      <dsp:spPr>
        <a:xfrm rot="5400000">
          <a:off x="4728043" y="-1747989"/>
          <a:ext cx="1218009" cy="502310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t>Net income higher under IFRS</a:t>
          </a:r>
        </a:p>
        <a:p>
          <a:pPr marL="171450" lvl="1" indent="-171450" algn="l" defTabSz="755650">
            <a:lnSpc>
              <a:spcPct val="90000"/>
            </a:lnSpc>
            <a:spcBef>
              <a:spcPct val="0"/>
            </a:spcBef>
            <a:spcAft>
              <a:spcPct val="15000"/>
            </a:spcAft>
            <a:buChar char="•"/>
          </a:pPr>
          <a:r>
            <a:rPr lang="en-US" sz="1700" kern="1200" dirty="0"/>
            <a:t>Shareholder's equity lower under IFRS</a:t>
          </a:r>
        </a:p>
        <a:p>
          <a:pPr marL="171450" lvl="1" indent="-171450" algn="l" defTabSz="755650">
            <a:lnSpc>
              <a:spcPct val="90000"/>
            </a:lnSpc>
            <a:spcBef>
              <a:spcPct val="0"/>
            </a:spcBef>
            <a:spcAft>
              <a:spcPct val="15000"/>
            </a:spcAft>
            <a:buChar char="•"/>
          </a:pPr>
          <a:r>
            <a:rPr lang="en-US" sz="1700" kern="1200" dirty="0"/>
            <a:t>ROE higher under IFRS</a:t>
          </a:r>
        </a:p>
      </dsp:txBody>
      <dsp:txXfrm rot="-5400000">
        <a:off x="2825496" y="214016"/>
        <a:ext cx="4963646" cy="1099093"/>
      </dsp:txXfrm>
    </dsp:sp>
    <dsp:sp modelId="{4B1B74E5-74E1-41EB-9804-27722611B342}">
      <dsp:nvSpPr>
        <dsp:cNvPr id="0" name=""/>
        <dsp:cNvSpPr/>
      </dsp:nvSpPr>
      <dsp:spPr>
        <a:xfrm>
          <a:off x="0" y="2306"/>
          <a:ext cx="2825496" cy="152251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81915" rIns="163830" bIns="81915" numCol="1" spcCol="1270" anchor="ctr" anchorCtr="0">
          <a:noAutofit/>
        </a:bodyPr>
        <a:lstStyle/>
        <a:p>
          <a:pPr marL="0" lvl="0" indent="0" algn="ctr" defTabSz="1911350">
            <a:lnSpc>
              <a:spcPct val="90000"/>
            </a:lnSpc>
            <a:spcBef>
              <a:spcPct val="0"/>
            </a:spcBef>
            <a:spcAft>
              <a:spcPct val="35000"/>
            </a:spcAft>
            <a:buNone/>
          </a:pPr>
          <a:r>
            <a:rPr lang="en-US" sz="4300" kern="1200" dirty="0"/>
            <a:t>US GAAP vs. IFRS</a:t>
          </a:r>
        </a:p>
      </dsp:txBody>
      <dsp:txXfrm>
        <a:off x="74323" y="76629"/>
        <a:ext cx="2676850" cy="1373865"/>
      </dsp:txXfrm>
    </dsp:sp>
    <dsp:sp modelId="{3DCF8B05-1C42-496F-9B69-E0C5187B073E}">
      <dsp:nvSpPr>
        <dsp:cNvPr id="0" name=""/>
        <dsp:cNvSpPr/>
      </dsp:nvSpPr>
      <dsp:spPr>
        <a:xfrm rot="5400000">
          <a:off x="4728043" y="-149352"/>
          <a:ext cx="1218009" cy="502310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t>P/CFO and P/FCFE most comparable</a:t>
          </a:r>
        </a:p>
        <a:p>
          <a:pPr marL="171450" lvl="1" indent="-171450" algn="l" defTabSz="755650">
            <a:lnSpc>
              <a:spcPct val="90000"/>
            </a:lnSpc>
            <a:spcBef>
              <a:spcPct val="0"/>
            </a:spcBef>
            <a:spcAft>
              <a:spcPct val="15000"/>
            </a:spcAft>
            <a:buChar char="•"/>
          </a:pPr>
          <a:r>
            <a:rPr lang="en-US" sz="1700" kern="1200" dirty="0"/>
            <a:t>P/B, P/E, and EBITDA multiples least comparable</a:t>
          </a:r>
        </a:p>
      </dsp:txBody>
      <dsp:txXfrm rot="-5400000">
        <a:off x="2825496" y="1812653"/>
        <a:ext cx="4963646" cy="1099093"/>
      </dsp:txXfrm>
    </dsp:sp>
    <dsp:sp modelId="{F5569C6C-ABD3-4AD2-9A04-6909A47639EC}">
      <dsp:nvSpPr>
        <dsp:cNvPr id="0" name=""/>
        <dsp:cNvSpPr/>
      </dsp:nvSpPr>
      <dsp:spPr>
        <a:xfrm>
          <a:off x="0" y="1600944"/>
          <a:ext cx="2825496" cy="152251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81915" rIns="163830" bIns="81915" numCol="1" spcCol="1270" anchor="ctr" anchorCtr="0">
          <a:noAutofit/>
        </a:bodyPr>
        <a:lstStyle/>
        <a:p>
          <a:pPr marL="0" lvl="0" indent="0" algn="ctr" defTabSz="1911350">
            <a:lnSpc>
              <a:spcPct val="90000"/>
            </a:lnSpc>
            <a:spcBef>
              <a:spcPct val="0"/>
            </a:spcBef>
            <a:spcAft>
              <a:spcPct val="35000"/>
            </a:spcAft>
            <a:buNone/>
          </a:pPr>
          <a:r>
            <a:rPr lang="en-US" sz="4300" kern="1200" dirty="0"/>
            <a:t>Valuation Multiples</a:t>
          </a:r>
        </a:p>
      </dsp:txBody>
      <dsp:txXfrm>
        <a:off x="74323" y="1675267"/>
        <a:ext cx="2676850" cy="1373865"/>
      </dsp:txXfrm>
    </dsp:sp>
    <dsp:sp modelId="{639B044D-4640-4FAF-9CB6-5FFDBE8481A2}">
      <dsp:nvSpPr>
        <dsp:cNvPr id="0" name=""/>
        <dsp:cNvSpPr/>
      </dsp:nvSpPr>
      <dsp:spPr>
        <a:xfrm rot="5400000">
          <a:off x="4728043" y="1449285"/>
          <a:ext cx="1218009" cy="502310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solidFill>
                <a:schemeClr val="tx1"/>
              </a:solidFill>
              <a:latin typeface="Arial" charset="0"/>
              <a:ea typeface="+mn-ea"/>
              <a:cs typeface="+mn-cs"/>
            </a:rPr>
            <a:t>Higher inflation </a:t>
          </a:r>
          <a:r>
            <a:rPr lang="en-US" sz="1700" kern="1200" dirty="0">
              <a:solidFill>
                <a:schemeClr val="tx1"/>
              </a:solidFill>
              <a:latin typeface="Arial" charset="0"/>
              <a:ea typeface="+mn-ea"/>
              <a:cs typeface="+mn-cs"/>
              <a:sym typeface="Symbol"/>
            </a:rPr>
            <a:t> L</a:t>
          </a:r>
          <a:r>
            <a:rPr lang="en-US" sz="1700" kern="1200" dirty="0">
              <a:solidFill>
                <a:schemeClr val="tx1"/>
              </a:solidFill>
              <a:latin typeface="Arial" charset="0"/>
              <a:ea typeface="+mn-ea"/>
              <a:cs typeface="+mn-cs"/>
            </a:rPr>
            <a:t>ower justified price multiples</a:t>
          </a:r>
          <a:endParaRPr lang="en-US" sz="1700" kern="1200" dirty="0">
            <a:solidFill>
              <a:schemeClr val="tx1"/>
            </a:solidFill>
          </a:endParaRPr>
        </a:p>
        <a:p>
          <a:pPr marL="171450" lvl="1" indent="-171450" algn="l" defTabSz="755650">
            <a:lnSpc>
              <a:spcPct val="90000"/>
            </a:lnSpc>
            <a:spcBef>
              <a:spcPct val="0"/>
            </a:spcBef>
            <a:spcAft>
              <a:spcPct val="15000"/>
            </a:spcAft>
            <a:buChar char="•"/>
          </a:pPr>
          <a:r>
            <a:rPr lang="en-US" sz="1700" kern="1200" dirty="0">
              <a:solidFill>
                <a:schemeClr val="tx1"/>
              </a:solidFill>
              <a:latin typeface="Arial" charset="0"/>
              <a:ea typeface="+mn-ea"/>
              <a:cs typeface="+mn-cs"/>
            </a:rPr>
            <a:t>Higher pass-through rates </a:t>
          </a:r>
          <a:r>
            <a:rPr lang="en-US" sz="1700" kern="1200" dirty="0">
              <a:solidFill>
                <a:schemeClr val="tx1"/>
              </a:solidFill>
              <a:latin typeface="Arial" charset="0"/>
              <a:ea typeface="+mn-ea"/>
              <a:cs typeface="+mn-cs"/>
              <a:sym typeface="Symbol"/>
            </a:rPr>
            <a:t> H</a:t>
          </a:r>
          <a:r>
            <a:rPr lang="en-US" sz="1700" kern="1200" dirty="0">
              <a:solidFill>
                <a:schemeClr val="tx1"/>
              </a:solidFill>
              <a:latin typeface="Arial" charset="0"/>
              <a:ea typeface="+mn-ea"/>
              <a:cs typeface="+mn-cs"/>
            </a:rPr>
            <a:t>igher justified price multiples</a:t>
          </a:r>
          <a:endParaRPr lang="en-US" sz="1700" kern="1200" dirty="0">
            <a:solidFill>
              <a:schemeClr val="tx1"/>
            </a:solidFill>
          </a:endParaRPr>
        </a:p>
      </dsp:txBody>
      <dsp:txXfrm rot="-5400000">
        <a:off x="2825496" y="3411290"/>
        <a:ext cx="4963646" cy="1099093"/>
      </dsp:txXfrm>
    </dsp:sp>
    <dsp:sp modelId="{5F294E58-7359-4C42-9EDF-811B95F77140}">
      <dsp:nvSpPr>
        <dsp:cNvPr id="0" name=""/>
        <dsp:cNvSpPr/>
      </dsp:nvSpPr>
      <dsp:spPr>
        <a:xfrm>
          <a:off x="0" y="3199581"/>
          <a:ext cx="2825496" cy="152251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81915" rIns="163830" bIns="81915" numCol="1" spcCol="1270" anchor="ctr" anchorCtr="0">
          <a:noAutofit/>
        </a:bodyPr>
        <a:lstStyle/>
        <a:p>
          <a:pPr marL="0" lvl="0" indent="0" algn="ctr" defTabSz="1911350">
            <a:lnSpc>
              <a:spcPct val="90000"/>
            </a:lnSpc>
            <a:spcBef>
              <a:spcPct val="0"/>
            </a:spcBef>
            <a:spcAft>
              <a:spcPct val="35000"/>
            </a:spcAft>
            <a:buNone/>
          </a:pPr>
          <a:r>
            <a:rPr lang="en-US" sz="4300" kern="1200" dirty="0"/>
            <a:t>Inflation</a:t>
          </a:r>
        </a:p>
      </dsp:txBody>
      <dsp:txXfrm>
        <a:off x="74323" y="3273904"/>
        <a:ext cx="2676850" cy="1373865"/>
      </dsp:txXfrm>
    </dsp:sp>
  </dsp:spTree>
</dsp:drawing>
</file>

<file path=ppt/diagrams/drawing9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F3AFED-3E30-437F-908E-4757C78C005D}">
      <dsp:nvSpPr>
        <dsp:cNvPr id="0" name=""/>
        <dsp:cNvSpPr/>
      </dsp:nvSpPr>
      <dsp:spPr>
        <a:xfrm>
          <a:off x="0" y="33019"/>
          <a:ext cx="4251960" cy="4251960"/>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232619-E760-4A36-921F-5A93F46D1D6A}">
      <dsp:nvSpPr>
        <dsp:cNvPr id="0" name=""/>
        <dsp:cNvSpPr/>
      </dsp:nvSpPr>
      <dsp:spPr>
        <a:xfrm>
          <a:off x="2125980" y="33019"/>
          <a:ext cx="4960619" cy="425196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Past Performance</a:t>
          </a:r>
        </a:p>
      </dsp:txBody>
      <dsp:txXfrm>
        <a:off x="2125980" y="33019"/>
        <a:ext cx="4960619" cy="1275590"/>
      </dsp:txXfrm>
    </dsp:sp>
    <dsp:sp modelId="{E06A6920-7500-449F-B8D7-E1E7828A0242}">
      <dsp:nvSpPr>
        <dsp:cNvPr id="0" name=""/>
        <dsp:cNvSpPr/>
      </dsp:nvSpPr>
      <dsp:spPr>
        <a:xfrm>
          <a:off x="744094" y="1308610"/>
          <a:ext cx="2763771" cy="2763771"/>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1A7823-C043-444E-9630-A1D74B067CE1}">
      <dsp:nvSpPr>
        <dsp:cNvPr id="0" name=""/>
        <dsp:cNvSpPr/>
      </dsp:nvSpPr>
      <dsp:spPr>
        <a:xfrm>
          <a:off x="2125980" y="1308610"/>
          <a:ext cx="4960619" cy="276377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Relative to an Index</a:t>
          </a:r>
        </a:p>
      </dsp:txBody>
      <dsp:txXfrm>
        <a:off x="2125980" y="1308610"/>
        <a:ext cx="4960619" cy="1275586"/>
      </dsp:txXfrm>
    </dsp:sp>
    <dsp:sp modelId="{EA1D2DBD-FBFD-41E2-972E-00CBFC256B88}">
      <dsp:nvSpPr>
        <dsp:cNvPr id="0" name=""/>
        <dsp:cNvSpPr/>
      </dsp:nvSpPr>
      <dsp:spPr>
        <a:xfrm>
          <a:off x="1488186" y="2584197"/>
          <a:ext cx="1275586" cy="1275586"/>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CC1F42-8409-47AE-A567-8A557A2C947C}">
      <dsp:nvSpPr>
        <dsp:cNvPr id="0" name=""/>
        <dsp:cNvSpPr/>
      </dsp:nvSpPr>
      <dsp:spPr>
        <a:xfrm>
          <a:off x="2125980" y="2584197"/>
          <a:ext cx="4960619" cy="127558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Inherently Self-Destructing</a:t>
          </a:r>
        </a:p>
      </dsp:txBody>
      <dsp:txXfrm>
        <a:off x="2125980" y="2584197"/>
        <a:ext cx="4960619" cy="1275586"/>
      </dsp:txXfrm>
    </dsp:sp>
  </dsp:spTree>
</dsp:drawing>
</file>

<file path=ppt/diagrams/drawing9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D02972-5953-4123-A816-664EBE2C132F}">
      <dsp:nvSpPr>
        <dsp:cNvPr id="0" name=""/>
        <dsp:cNvSpPr/>
      </dsp:nvSpPr>
      <dsp:spPr>
        <a:xfrm rot="5400000">
          <a:off x="4281344" y="-1553164"/>
          <a:ext cx="1178718" cy="4584192"/>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53340" rIns="106680" bIns="5334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Overestimate of index P/E</a:t>
          </a:r>
        </a:p>
      </dsp:txBody>
      <dsp:txXfrm rot="-5400000">
        <a:off x="2578607" y="207113"/>
        <a:ext cx="4526652" cy="1063638"/>
      </dsp:txXfrm>
    </dsp:sp>
    <dsp:sp modelId="{42627F22-A910-42E3-BCB6-C9E9422F57A5}">
      <dsp:nvSpPr>
        <dsp:cNvPr id="0" name=""/>
        <dsp:cNvSpPr/>
      </dsp:nvSpPr>
      <dsp:spPr>
        <a:xfrm>
          <a:off x="0" y="2232"/>
          <a:ext cx="2578608" cy="147339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US" sz="2700" kern="1200" dirty="0"/>
            <a:t>Arithmetic Mean and Weighted Mean</a:t>
          </a:r>
        </a:p>
      </dsp:txBody>
      <dsp:txXfrm>
        <a:off x="71925" y="74157"/>
        <a:ext cx="2434758" cy="1329548"/>
      </dsp:txXfrm>
    </dsp:sp>
    <dsp:sp modelId="{9BFC1E82-967B-44C6-A68E-B67A9E0EA9B7}">
      <dsp:nvSpPr>
        <dsp:cNvPr id="0" name=""/>
        <dsp:cNvSpPr/>
      </dsp:nvSpPr>
      <dsp:spPr>
        <a:xfrm rot="5400000">
          <a:off x="4281344" y="-6096"/>
          <a:ext cx="1178718" cy="4584192"/>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53340" rIns="106680" bIns="5334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Closer to index P/E but is influenced by small outliers</a:t>
          </a:r>
        </a:p>
      </dsp:txBody>
      <dsp:txXfrm rot="-5400000">
        <a:off x="2578607" y="1754181"/>
        <a:ext cx="4526652" cy="1063638"/>
      </dsp:txXfrm>
    </dsp:sp>
    <dsp:sp modelId="{0B647ABC-F687-4274-BAD1-7E2797E48700}">
      <dsp:nvSpPr>
        <dsp:cNvPr id="0" name=""/>
        <dsp:cNvSpPr/>
      </dsp:nvSpPr>
      <dsp:spPr>
        <a:xfrm>
          <a:off x="0" y="1549300"/>
          <a:ext cx="2578608" cy="147339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US" sz="2700" kern="1200" dirty="0"/>
            <a:t>Harmonic Mean</a:t>
          </a:r>
        </a:p>
      </dsp:txBody>
      <dsp:txXfrm>
        <a:off x="71925" y="1621225"/>
        <a:ext cx="2434758" cy="1329548"/>
      </dsp:txXfrm>
    </dsp:sp>
    <dsp:sp modelId="{93FAA807-3E0F-4031-922D-77ECE6C207D1}">
      <dsp:nvSpPr>
        <dsp:cNvPr id="0" name=""/>
        <dsp:cNvSpPr/>
      </dsp:nvSpPr>
      <dsp:spPr>
        <a:xfrm rot="5400000">
          <a:off x="4281344" y="1540972"/>
          <a:ext cx="1178718" cy="4584192"/>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53340" rIns="106680" bIns="5334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Equal to index P/E</a:t>
          </a:r>
        </a:p>
      </dsp:txBody>
      <dsp:txXfrm rot="-5400000">
        <a:off x="2578607" y="3301249"/>
        <a:ext cx="4526652" cy="1063638"/>
      </dsp:txXfrm>
    </dsp:sp>
    <dsp:sp modelId="{A812C272-E5B6-4A5A-B534-1503F6F44309}">
      <dsp:nvSpPr>
        <dsp:cNvPr id="0" name=""/>
        <dsp:cNvSpPr/>
      </dsp:nvSpPr>
      <dsp:spPr>
        <a:xfrm>
          <a:off x="0" y="3096369"/>
          <a:ext cx="2578608" cy="147339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US" sz="2700" kern="1200" dirty="0"/>
            <a:t>Weighted Harmonic Mean</a:t>
          </a:r>
        </a:p>
      </dsp:txBody>
      <dsp:txXfrm>
        <a:off x="71925" y="3168294"/>
        <a:ext cx="2434758" cy="1329548"/>
      </dsp:txXfrm>
    </dsp:sp>
  </dsp:spTree>
</dsp:drawing>
</file>

<file path=ppt/diagrams/drawing9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1858A0-8D8B-423A-9458-2F47D3E3C055}">
      <dsp:nvSpPr>
        <dsp:cNvPr id="0" name=""/>
        <dsp:cNvSpPr/>
      </dsp:nvSpPr>
      <dsp:spPr>
        <a:xfrm>
          <a:off x="0" y="55950"/>
          <a:ext cx="8001000" cy="8634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Database Limitations</a:t>
          </a:r>
        </a:p>
      </dsp:txBody>
      <dsp:txXfrm>
        <a:off x="42151" y="98101"/>
        <a:ext cx="7916698" cy="779158"/>
      </dsp:txXfrm>
    </dsp:sp>
    <dsp:sp modelId="{F6F4B844-5C70-4253-9223-E65575953D31}">
      <dsp:nvSpPr>
        <dsp:cNvPr id="0" name=""/>
        <dsp:cNvSpPr/>
      </dsp:nvSpPr>
      <dsp:spPr>
        <a:xfrm>
          <a:off x="0" y="919410"/>
          <a:ext cx="8001000" cy="968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32"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US" sz="2800" kern="1200" dirty="0">
              <a:solidFill>
                <a:schemeClr val="tx1"/>
              </a:solidFill>
            </a:rPr>
            <a:t>Variables are predetermined</a:t>
          </a:r>
        </a:p>
        <a:p>
          <a:pPr marL="285750" lvl="1" indent="-285750" algn="l" defTabSz="1244600">
            <a:lnSpc>
              <a:spcPct val="90000"/>
            </a:lnSpc>
            <a:spcBef>
              <a:spcPct val="0"/>
            </a:spcBef>
            <a:spcAft>
              <a:spcPct val="20000"/>
            </a:spcAft>
            <a:buChar char="•"/>
          </a:pPr>
          <a:r>
            <a:rPr lang="en-US" sz="2800" kern="1200" dirty="0">
              <a:solidFill>
                <a:schemeClr val="tx1"/>
              </a:solidFill>
            </a:rPr>
            <a:t>Does not contain qualitative data</a:t>
          </a:r>
        </a:p>
      </dsp:txBody>
      <dsp:txXfrm>
        <a:off x="0" y="919410"/>
        <a:ext cx="8001000" cy="968760"/>
      </dsp:txXfrm>
    </dsp:sp>
    <dsp:sp modelId="{BBCF031F-EB93-4681-BAA8-1BB7A6AFF22F}">
      <dsp:nvSpPr>
        <dsp:cNvPr id="0" name=""/>
        <dsp:cNvSpPr/>
      </dsp:nvSpPr>
      <dsp:spPr>
        <a:xfrm>
          <a:off x="0" y="1888170"/>
          <a:ext cx="8001000" cy="8634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Look-Ahead Bias</a:t>
          </a:r>
        </a:p>
      </dsp:txBody>
      <dsp:txXfrm>
        <a:off x="42151" y="1930321"/>
        <a:ext cx="7916698" cy="779158"/>
      </dsp:txXfrm>
    </dsp:sp>
    <dsp:sp modelId="{C0786E7F-8B9C-4EAF-ADAB-95401973752B}">
      <dsp:nvSpPr>
        <dsp:cNvPr id="0" name=""/>
        <dsp:cNvSpPr/>
      </dsp:nvSpPr>
      <dsp:spPr>
        <a:xfrm>
          <a:off x="0" y="2751630"/>
          <a:ext cx="8001000"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32"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US" sz="2800" kern="1200" dirty="0">
              <a:solidFill>
                <a:schemeClr val="tx1"/>
              </a:solidFill>
            </a:rPr>
            <a:t>Assumes investor has info not yet available</a:t>
          </a:r>
        </a:p>
      </dsp:txBody>
      <dsp:txXfrm>
        <a:off x="0" y="2751630"/>
        <a:ext cx="8001000" cy="596160"/>
      </dsp:txXfrm>
    </dsp:sp>
    <dsp:sp modelId="{B27BDC30-5971-4F1C-ABE1-21C5F7051776}">
      <dsp:nvSpPr>
        <dsp:cNvPr id="0" name=""/>
        <dsp:cNvSpPr/>
      </dsp:nvSpPr>
      <dsp:spPr>
        <a:xfrm>
          <a:off x="0" y="3347790"/>
          <a:ext cx="8001000" cy="8634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Sector Rotation</a:t>
          </a:r>
        </a:p>
      </dsp:txBody>
      <dsp:txXfrm>
        <a:off x="42151" y="3389941"/>
        <a:ext cx="7916698" cy="779158"/>
      </dsp:txXfrm>
    </dsp:sp>
  </dsp:spTree>
</dsp:drawing>
</file>

<file path=ppt/diagrams/drawing10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6F4DFF-D965-4EA7-9B67-5DEE464D85B3}">
      <dsp:nvSpPr>
        <dsp:cNvPr id="0" name=""/>
        <dsp:cNvSpPr/>
      </dsp:nvSpPr>
      <dsp:spPr>
        <a:xfrm>
          <a:off x="0" y="594524"/>
          <a:ext cx="8458200" cy="1282049"/>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458216" rIns="656450"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t>Method of comparables</a:t>
          </a:r>
        </a:p>
        <a:p>
          <a:pPr marL="228600" lvl="1" indent="-228600" algn="l" defTabSz="977900">
            <a:lnSpc>
              <a:spcPct val="90000"/>
            </a:lnSpc>
            <a:spcBef>
              <a:spcPct val="0"/>
            </a:spcBef>
            <a:spcAft>
              <a:spcPct val="15000"/>
            </a:spcAft>
            <a:buChar char="•"/>
          </a:pPr>
          <a:r>
            <a:rPr lang="en-US" sz="2200" kern="1200" dirty="0"/>
            <a:t>Method based on forecasted fundamentals</a:t>
          </a:r>
        </a:p>
      </dsp:txBody>
      <dsp:txXfrm>
        <a:off x="0" y="594524"/>
        <a:ext cx="8458200" cy="1282049"/>
      </dsp:txXfrm>
    </dsp:sp>
    <dsp:sp modelId="{A89EFCD0-A9A8-40BF-8198-A336EE87BC3F}">
      <dsp:nvSpPr>
        <dsp:cNvPr id="0" name=""/>
        <dsp:cNvSpPr/>
      </dsp:nvSpPr>
      <dsp:spPr>
        <a:xfrm>
          <a:off x="422910" y="269804"/>
          <a:ext cx="7254268" cy="6494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1066800">
            <a:lnSpc>
              <a:spcPct val="90000"/>
            </a:lnSpc>
            <a:spcBef>
              <a:spcPct val="0"/>
            </a:spcBef>
            <a:spcAft>
              <a:spcPct val="35000"/>
            </a:spcAft>
            <a:buNone/>
          </a:pPr>
          <a:r>
            <a:rPr lang="en-US" sz="2400" kern="1200" dirty="0"/>
            <a:t>Price and Enterprise Value Multiples</a:t>
          </a:r>
        </a:p>
      </dsp:txBody>
      <dsp:txXfrm>
        <a:off x="454613" y="301507"/>
        <a:ext cx="7190862" cy="586034"/>
      </dsp:txXfrm>
    </dsp:sp>
    <dsp:sp modelId="{F292E843-89F7-4576-96D2-DF77D5B6F1DD}">
      <dsp:nvSpPr>
        <dsp:cNvPr id="0" name=""/>
        <dsp:cNvSpPr/>
      </dsp:nvSpPr>
      <dsp:spPr>
        <a:xfrm>
          <a:off x="0" y="2320094"/>
          <a:ext cx="8458200" cy="22869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458216" rIns="656450"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baseline="0" dirty="0">
              <a:solidFill>
                <a:schemeClr val="tx1"/>
              </a:solidFill>
            </a:rPr>
            <a:t>Rationales: EPS </a:t>
          </a:r>
          <a:r>
            <a:rPr lang="en-US" sz="2200" kern="1200" baseline="0" dirty="0">
              <a:solidFill>
                <a:schemeClr val="tx1"/>
              </a:solidFill>
              <a:sym typeface="Symbol"/>
            </a:rPr>
            <a:t> D</a:t>
          </a:r>
          <a:r>
            <a:rPr lang="en-US" sz="2200" kern="1200" baseline="0" dirty="0">
              <a:solidFill>
                <a:schemeClr val="tx1"/>
              </a:solidFill>
            </a:rPr>
            <a:t>river of value, widely used, and related to stock returns</a:t>
          </a:r>
          <a:endParaRPr lang="en-US" sz="2200" b="0" kern="1200" dirty="0">
            <a:solidFill>
              <a:schemeClr val="tx1"/>
            </a:solidFill>
          </a:endParaRPr>
        </a:p>
        <a:p>
          <a:pPr marL="228600" lvl="1" indent="-228600" algn="l" defTabSz="977900">
            <a:lnSpc>
              <a:spcPct val="90000"/>
            </a:lnSpc>
            <a:spcBef>
              <a:spcPct val="0"/>
            </a:spcBef>
            <a:spcAft>
              <a:spcPct val="15000"/>
            </a:spcAft>
            <a:buChar char="•"/>
          </a:pPr>
          <a:r>
            <a:rPr lang="en-US" sz="2200" kern="1200" baseline="0" dirty="0">
              <a:solidFill>
                <a:schemeClr val="tx1"/>
              </a:solidFill>
            </a:rPr>
            <a:t>Drawbacks: </a:t>
          </a:r>
          <a:r>
            <a:rPr lang="en-US" sz="2200" kern="1200" dirty="0">
              <a:solidFill>
                <a:schemeClr val="tx1"/>
              </a:solidFill>
              <a:latin typeface="Arial" charset="0"/>
              <a:ea typeface="+mn-ea"/>
              <a:cs typeface="+mn-cs"/>
            </a:rPr>
            <a:t>Zero, </a:t>
          </a:r>
          <a:r>
            <a:rPr lang="en-US" sz="2200" i="0" kern="1200" dirty="0">
              <a:solidFill>
                <a:schemeClr val="tx1"/>
              </a:solidFill>
              <a:latin typeface="Arial" charset="0"/>
              <a:ea typeface="+mn-ea"/>
              <a:cs typeface="+mn-cs"/>
            </a:rPr>
            <a:t>negative, or very small</a:t>
          </a:r>
          <a:r>
            <a:rPr lang="en-US" sz="2200" i="0" kern="1200" baseline="0" dirty="0">
              <a:solidFill>
                <a:schemeClr val="tx1"/>
              </a:solidFill>
              <a:latin typeface="Arial" charset="0"/>
              <a:ea typeface="+mn-ea"/>
              <a:cs typeface="+mn-cs"/>
            </a:rPr>
            <a:t> earnings; t</a:t>
          </a:r>
          <a:r>
            <a:rPr lang="en-US" sz="2200" kern="1200" dirty="0">
              <a:solidFill>
                <a:schemeClr val="tx1"/>
              </a:solidFill>
            </a:rPr>
            <a:t>ransitory components; management discretion for earnings</a:t>
          </a:r>
          <a:endParaRPr lang="en-US" sz="2200" b="0" kern="1200" dirty="0">
            <a:solidFill>
              <a:schemeClr val="tx1"/>
            </a:solidFill>
          </a:endParaRPr>
        </a:p>
        <a:p>
          <a:pPr marL="228600" lvl="1" indent="-228600" algn="l" defTabSz="977900">
            <a:lnSpc>
              <a:spcPct val="90000"/>
            </a:lnSpc>
            <a:spcBef>
              <a:spcPct val="0"/>
            </a:spcBef>
            <a:spcAft>
              <a:spcPct val="15000"/>
            </a:spcAft>
            <a:buChar char="•"/>
          </a:pPr>
          <a:r>
            <a:rPr lang="en-US" sz="2200" b="0" kern="1200" dirty="0">
              <a:solidFill>
                <a:schemeClr val="tx1"/>
              </a:solidFill>
            </a:rPr>
            <a:t>Trailing and forward P/Es</a:t>
          </a:r>
        </a:p>
      </dsp:txBody>
      <dsp:txXfrm>
        <a:off x="0" y="2320094"/>
        <a:ext cx="8458200" cy="2286900"/>
      </dsp:txXfrm>
    </dsp:sp>
    <dsp:sp modelId="{CE9C66BC-5DF6-46FF-AF2A-8677240AF757}">
      <dsp:nvSpPr>
        <dsp:cNvPr id="0" name=""/>
        <dsp:cNvSpPr/>
      </dsp:nvSpPr>
      <dsp:spPr>
        <a:xfrm>
          <a:off x="422910" y="1995375"/>
          <a:ext cx="7101868" cy="6494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1066800">
            <a:lnSpc>
              <a:spcPct val="90000"/>
            </a:lnSpc>
            <a:spcBef>
              <a:spcPct val="0"/>
            </a:spcBef>
            <a:spcAft>
              <a:spcPct val="35000"/>
            </a:spcAft>
            <a:buNone/>
          </a:pPr>
          <a:r>
            <a:rPr lang="en-US" sz="2400" kern="1200" dirty="0"/>
            <a:t>Price-to-Earnings Rationales and Drawbacks</a:t>
          </a:r>
        </a:p>
      </dsp:txBody>
      <dsp:txXfrm>
        <a:off x="454613" y="2027078"/>
        <a:ext cx="7038462" cy="586034"/>
      </dsp:txXfrm>
    </dsp:sp>
  </dsp:spTree>
</dsp:drawing>
</file>

<file path=ppt/diagrams/drawing10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6F4DFF-D965-4EA7-9B67-5DEE464D85B3}">
      <dsp:nvSpPr>
        <dsp:cNvPr id="0" name=""/>
        <dsp:cNvSpPr/>
      </dsp:nvSpPr>
      <dsp:spPr>
        <a:xfrm>
          <a:off x="0" y="326024"/>
          <a:ext cx="8686800" cy="19183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74192" tIns="437388" rIns="674192"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dirty="0"/>
            <a:t>EPS dilution</a:t>
          </a:r>
        </a:p>
        <a:p>
          <a:pPr marL="228600" lvl="1" indent="-228600" algn="l" defTabSz="933450">
            <a:lnSpc>
              <a:spcPct val="90000"/>
            </a:lnSpc>
            <a:spcBef>
              <a:spcPct val="0"/>
            </a:spcBef>
            <a:spcAft>
              <a:spcPct val="15000"/>
            </a:spcAft>
            <a:buChar char="•"/>
          </a:pPr>
          <a:r>
            <a:rPr lang="en-US" sz="2100" kern="1200" dirty="0"/>
            <a:t>Underlying earnings</a:t>
          </a:r>
        </a:p>
        <a:p>
          <a:pPr marL="228600" lvl="1" indent="-228600" algn="l" defTabSz="933450">
            <a:lnSpc>
              <a:spcPct val="90000"/>
            </a:lnSpc>
            <a:spcBef>
              <a:spcPct val="0"/>
            </a:spcBef>
            <a:spcAft>
              <a:spcPct val="15000"/>
            </a:spcAft>
            <a:buChar char="•"/>
          </a:pPr>
          <a:r>
            <a:rPr lang="en-US" sz="2100" kern="1200" dirty="0"/>
            <a:t>Normalized earnings</a:t>
          </a:r>
        </a:p>
        <a:p>
          <a:pPr marL="228600" lvl="1" indent="-228600" algn="l" defTabSz="933450">
            <a:lnSpc>
              <a:spcPct val="90000"/>
            </a:lnSpc>
            <a:spcBef>
              <a:spcPct val="0"/>
            </a:spcBef>
            <a:spcAft>
              <a:spcPct val="15000"/>
            </a:spcAft>
            <a:buChar char="•"/>
          </a:pPr>
          <a:r>
            <a:rPr lang="en-US" sz="2100" kern="1200" dirty="0"/>
            <a:t>Differences in accounting methods</a:t>
          </a:r>
        </a:p>
      </dsp:txBody>
      <dsp:txXfrm>
        <a:off x="0" y="326024"/>
        <a:ext cx="8686800" cy="1918350"/>
      </dsp:txXfrm>
    </dsp:sp>
    <dsp:sp modelId="{A89EFCD0-A9A8-40BF-8198-A336EE87BC3F}">
      <dsp:nvSpPr>
        <dsp:cNvPr id="0" name=""/>
        <dsp:cNvSpPr/>
      </dsp:nvSpPr>
      <dsp:spPr>
        <a:xfrm>
          <a:off x="434340" y="16064"/>
          <a:ext cx="7450329" cy="619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9838" tIns="0" rIns="229838" bIns="0" numCol="1" spcCol="1270" anchor="ctr" anchorCtr="0">
          <a:noAutofit/>
        </a:bodyPr>
        <a:lstStyle/>
        <a:p>
          <a:pPr marL="0" lvl="0" indent="0" algn="l" defTabSz="1066800">
            <a:lnSpc>
              <a:spcPct val="90000"/>
            </a:lnSpc>
            <a:spcBef>
              <a:spcPct val="0"/>
            </a:spcBef>
            <a:spcAft>
              <a:spcPct val="35000"/>
            </a:spcAft>
            <a:buNone/>
          </a:pPr>
          <a:r>
            <a:rPr lang="en-US" sz="2400" kern="1200" dirty="0"/>
            <a:t>Issues in Calculating EPS</a:t>
          </a:r>
        </a:p>
      </dsp:txBody>
      <dsp:txXfrm>
        <a:off x="464602" y="46326"/>
        <a:ext cx="7389805" cy="559396"/>
      </dsp:txXfrm>
    </dsp:sp>
    <dsp:sp modelId="{F292E843-89F7-4576-96D2-DF77D5B6F1DD}">
      <dsp:nvSpPr>
        <dsp:cNvPr id="0" name=""/>
        <dsp:cNvSpPr/>
      </dsp:nvSpPr>
      <dsp:spPr>
        <a:xfrm>
          <a:off x="0" y="2667734"/>
          <a:ext cx="8686800" cy="2116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74192" tIns="437388" rIns="674192"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Industry peers</a:t>
          </a:r>
        </a:p>
        <a:p>
          <a:pPr marL="228600" lvl="1" indent="-228600" algn="l" defTabSz="1066800">
            <a:lnSpc>
              <a:spcPct val="90000"/>
            </a:lnSpc>
            <a:spcBef>
              <a:spcPct val="0"/>
            </a:spcBef>
            <a:spcAft>
              <a:spcPct val="15000"/>
            </a:spcAft>
            <a:buChar char="•"/>
          </a:pPr>
          <a:r>
            <a:rPr lang="en-US" sz="2400" kern="1200" dirty="0"/>
            <a:t>Industry or sector index</a:t>
          </a:r>
        </a:p>
        <a:p>
          <a:pPr marL="228600" lvl="1" indent="-228600" algn="l" defTabSz="1066800">
            <a:lnSpc>
              <a:spcPct val="90000"/>
            </a:lnSpc>
            <a:spcBef>
              <a:spcPct val="0"/>
            </a:spcBef>
            <a:spcAft>
              <a:spcPct val="15000"/>
            </a:spcAft>
            <a:buChar char="•"/>
          </a:pPr>
          <a:r>
            <a:rPr lang="en-US" sz="2400" kern="1200" dirty="0"/>
            <a:t>Broad market index</a:t>
          </a:r>
        </a:p>
        <a:p>
          <a:pPr marL="228600" lvl="1" indent="-228600" algn="l" defTabSz="1066800">
            <a:lnSpc>
              <a:spcPct val="90000"/>
            </a:lnSpc>
            <a:spcBef>
              <a:spcPct val="0"/>
            </a:spcBef>
            <a:spcAft>
              <a:spcPct val="15000"/>
            </a:spcAft>
            <a:buChar char="•"/>
          </a:pPr>
          <a:r>
            <a:rPr lang="en-US" sz="2400" kern="1200" baseline="0" dirty="0">
              <a:solidFill>
                <a:schemeClr val="tx1"/>
              </a:solidFill>
            </a:rPr>
            <a:t>Own historical values</a:t>
          </a:r>
          <a:endParaRPr lang="en-US" sz="2400" kern="1200" dirty="0">
            <a:solidFill>
              <a:schemeClr val="tx1"/>
            </a:solidFill>
          </a:endParaRPr>
        </a:p>
      </dsp:txBody>
      <dsp:txXfrm>
        <a:off x="0" y="2667734"/>
        <a:ext cx="8686800" cy="2116800"/>
      </dsp:txXfrm>
    </dsp:sp>
    <dsp:sp modelId="{CE9C66BC-5DF6-46FF-AF2A-8677240AF757}">
      <dsp:nvSpPr>
        <dsp:cNvPr id="0" name=""/>
        <dsp:cNvSpPr/>
      </dsp:nvSpPr>
      <dsp:spPr>
        <a:xfrm>
          <a:off x="434340" y="2357774"/>
          <a:ext cx="7293810" cy="619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9838" tIns="0" rIns="229838" bIns="0" numCol="1" spcCol="1270" anchor="ctr" anchorCtr="0">
          <a:noAutofit/>
        </a:bodyPr>
        <a:lstStyle/>
        <a:p>
          <a:pPr marL="0" lvl="0" indent="0" algn="l" defTabSz="1066800">
            <a:lnSpc>
              <a:spcPct val="90000"/>
            </a:lnSpc>
            <a:spcBef>
              <a:spcPct val="0"/>
            </a:spcBef>
            <a:spcAft>
              <a:spcPct val="35000"/>
            </a:spcAft>
            <a:buNone/>
          </a:pPr>
          <a:r>
            <a:rPr lang="en-US" sz="2400" kern="1200" dirty="0"/>
            <a:t>Method of Comparables</a:t>
          </a:r>
        </a:p>
      </dsp:txBody>
      <dsp:txXfrm>
        <a:off x="464602" y="2388036"/>
        <a:ext cx="7233286" cy="559396"/>
      </dsp:txXfrm>
    </dsp:sp>
  </dsp:spTree>
</dsp:drawing>
</file>

<file path=ppt/diagrams/drawing10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D04967-B8EC-4356-ACB1-662177AEC346}">
      <dsp:nvSpPr>
        <dsp:cNvPr id="0" name=""/>
        <dsp:cNvSpPr/>
      </dsp:nvSpPr>
      <dsp:spPr>
        <a:xfrm>
          <a:off x="0" y="343499"/>
          <a:ext cx="8610600" cy="2331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8278" tIns="416560" rIns="66827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baseline="0" dirty="0">
              <a:solidFill>
                <a:schemeClr val="tx1"/>
              </a:solidFill>
            </a:rPr>
            <a:t>Rationales: Book value usually &gt; zero, m</a:t>
          </a:r>
          <a:r>
            <a:rPr lang="en-US" sz="2000" kern="1200" dirty="0">
              <a:solidFill>
                <a:schemeClr val="tx1"/>
              </a:solidFill>
            </a:rPr>
            <a:t>ore </a:t>
          </a:r>
          <a:r>
            <a:rPr lang="en-US" sz="2000" kern="1200" dirty="0"/>
            <a:t>stable than EPS, </a:t>
          </a:r>
          <a:r>
            <a:rPr lang="en-US" sz="2000" kern="1200" baseline="0" dirty="0"/>
            <a:t>appropriate for financial firms and firms that will terminate, and ex</a:t>
          </a:r>
          <a:r>
            <a:rPr lang="en-US" sz="2000" kern="1200" dirty="0"/>
            <a:t>plains stock returns</a:t>
          </a:r>
          <a:endParaRPr lang="en-US" sz="2000" b="0" kern="1200" dirty="0">
            <a:solidFill>
              <a:schemeClr val="bg2"/>
            </a:solidFill>
          </a:endParaRPr>
        </a:p>
        <a:p>
          <a:pPr marL="228600" lvl="1" indent="-228600" algn="l" defTabSz="889000">
            <a:lnSpc>
              <a:spcPct val="90000"/>
            </a:lnSpc>
            <a:spcBef>
              <a:spcPct val="0"/>
            </a:spcBef>
            <a:spcAft>
              <a:spcPct val="15000"/>
            </a:spcAft>
            <a:buChar char="•"/>
          </a:pPr>
          <a:r>
            <a:rPr lang="en-US" sz="2000" kern="1200" baseline="0" dirty="0">
              <a:solidFill>
                <a:schemeClr val="tx1"/>
              </a:solidFill>
            </a:rPr>
            <a:t>Drawbacks: </a:t>
          </a:r>
          <a:r>
            <a:rPr lang="en-US" sz="2000" kern="1200" dirty="0">
              <a:solidFill>
                <a:schemeClr val="tx1"/>
              </a:solidFill>
            </a:rPr>
            <a:t>Doesn’t recognize </a:t>
          </a:r>
          <a:r>
            <a:rPr lang="en-US" sz="2000" kern="1200" dirty="0"/>
            <a:t>nonphysical assets, misleading if asset levels vary or differ from accounting practices, less useful when asset age differs, and can be distorted by repurchases</a:t>
          </a:r>
          <a:endParaRPr lang="en-US" sz="2000" b="0" kern="1200" dirty="0">
            <a:solidFill>
              <a:schemeClr val="bg2"/>
            </a:solidFill>
          </a:endParaRPr>
        </a:p>
      </dsp:txBody>
      <dsp:txXfrm>
        <a:off x="0" y="343499"/>
        <a:ext cx="8610600" cy="2331000"/>
      </dsp:txXfrm>
    </dsp:sp>
    <dsp:sp modelId="{384EB3CD-E5AD-4C91-A005-680CE4A96EE3}">
      <dsp:nvSpPr>
        <dsp:cNvPr id="0" name=""/>
        <dsp:cNvSpPr/>
      </dsp:nvSpPr>
      <dsp:spPr>
        <a:xfrm>
          <a:off x="430530" y="48299"/>
          <a:ext cx="7229830" cy="590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822" tIns="0" rIns="227822" bIns="0" numCol="1" spcCol="1270" anchor="ctr" anchorCtr="0">
          <a:noAutofit/>
        </a:bodyPr>
        <a:lstStyle/>
        <a:p>
          <a:pPr marL="0" lvl="0" indent="0" algn="l" defTabSz="889000">
            <a:lnSpc>
              <a:spcPct val="90000"/>
            </a:lnSpc>
            <a:spcBef>
              <a:spcPct val="0"/>
            </a:spcBef>
            <a:spcAft>
              <a:spcPct val="35000"/>
            </a:spcAft>
            <a:buNone/>
          </a:pPr>
          <a:r>
            <a:rPr lang="en-US" sz="2000" kern="1200" dirty="0"/>
            <a:t>Price-to-Book Rationales and Drawbacks</a:t>
          </a:r>
        </a:p>
      </dsp:txBody>
      <dsp:txXfrm>
        <a:off x="459351" y="77120"/>
        <a:ext cx="7172188" cy="532758"/>
      </dsp:txXfrm>
    </dsp:sp>
    <dsp:sp modelId="{066F4DFF-D965-4EA7-9B67-5DEE464D85B3}">
      <dsp:nvSpPr>
        <dsp:cNvPr id="0" name=""/>
        <dsp:cNvSpPr/>
      </dsp:nvSpPr>
      <dsp:spPr>
        <a:xfrm>
          <a:off x="0" y="3077700"/>
          <a:ext cx="8610600" cy="1827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8278" tIns="416560" rIns="66827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Intangible assets</a:t>
          </a:r>
        </a:p>
        <a:p>
          <a:pPr marL="228600" lvl="1" indent="-228600" algn="l" defTabSz="889000">
            <a:lnSpc>
              <a:spcPct val="90000"/>
            </a:lnSpc>
            <a:spcBef>
              <a:spcPct val="0"/>
            </a:spcBef>
            <a:spcAft>
              <a:spcPct val="15000"/>
            </a:spcAft>
            <a:buChar char="•"/>
          </a:pPr>
          <a:r>
            <a:rPr lang="en-US" sz="2000" kern="1200" dirty="0"/>
            <a:t>Inventory accounting</a:t>
          </a:r>
        </a:p>
        <a:p>
          <a:pPr marL="228600" lvl="1" indent="-228600" algn="l" defTabSz="889000">
            <a:lnSpc>
              <a:spcPct val="90000"/>
            </a:lnSpc>
            <a:spcBef>
              <a:spcPct val="0"/>
            </a:spcBef>
            <a:spcAft>
              <a:spcPct val="15000"/>
            </a:spcAft>
            <a:buChar char="•"/>
          </a:pPr>
          <a:r>
            <a:rPr lang="en-US" sz="2000" kern="1200" dirty="0"/>
            <a:t>Off-balance-sheet items</a:t>
          </a:r>
        </a:p>
        <a:p>
          <a:pPr marL="228600" lvl="1" indent="-228600" algn="l" defTabSz="889000">
            <a:lnSpc>
              <a:spcPct val="90000"/>
            </a:lnSpc>
            <a:spcBef>
              <a:spcPct val="0"/>
            </a:spcBef>
            <a:spcAft>
              <a:spcPct val="15000"/>
            </a:spcAft>
            <a:buChar char="•"/>
          </a:pPr>
          <a:r>
            <a:rPr lang="en-US" sz="2000" kern="1200" dirty="0"/>
            <a:t>Fair value</a:t>
          </a:r>
        </a:p>
      </dsp:txBody>
      <dsp:txXfrm>
        <a:off x="0" y="3077700"/>
        <a:ext cx="8610600" cy="1827000"/>
      </dsp:txXfrm>
    </dsp:sp>
    <dsp:sp modelId="{A89EFCD0-A9A8-40BF-8198-A336EE87BC3F}">
      <dsp:nvSpPr>
        <dsp:cNvPr id="0" name=""/>
        <dsp:cNvSpPr/>
      </dsp:nvSpPr>
      <dsp:spPr>
        <a:xfrm>
          <a:off x="430530" y="2782500"/>
          <a:ext cx="7384975" cy="590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822" tIns="0" rIns="227822" bIns="0" numCol="1" spcCol="1270" anchor="ctr" anchorCtr="0">
          <a:noAutofit/>
        </a:bodyPr>
        <a:lstStyle/>
        <a:p>
          <a:pPr marL="0" lvl="0" indent="0" algn="l" defTabSz="889000">
            <a:lnSpc>
              <a:spcPct val="90000"/>
            </a:lnSpc>
            <a:spcBef>
              <a:spcPct val="0"/>
            </a:spcBef>
            <a:spcAft>
              <a:spcPct val="35000"/>
            </a:spcAft>
            <a:buNone/>
          </a:pPr>
          <a:r>
            <a:rPr lang="en-US" sz="2000" kern="1200" dirty="0"/>
            <a:t>Issues in Calculating Book Value</a:t>
          </a:r>
        </a:p>
      </dsp:txBody>
      <dsp:txXfrm>
        <a:off x="459351" y="2811321"/>
        <a:ext cx="7327333" cy="532758"/>
      </dsp:txXfrm>
    </dsp:sp>
  </dsp:spTree>
</dsp:drawing>
</file>

<file path=ppt/diagrams/drawing10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D04967-B8EC-4356-ACB1-662177AEC346}">
      <dsp:nvSpPr>
        <dsp:cNvPr id="0" name=""/>
        <dsp:cNvSpPr/>
      </dsp:nvSpPr>
      <dsp:spPr>
        <a:xfrm>
          <a:off x="0" y="362662"/>
          <a:ext cx="8686800" cy="24475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74192" tIns="437388" rIns="674192"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baseline="0" dirty="0">
              <a:solidFill>
                <a:schemeClr val="tx1"/>
              </a:solidFill>
            </a:rPr>
            <a:t>Rationales: </a:t>
          </a:r>
          <a:r>
            <a:rPr lang="en-US" sz="2100" kern="1200" dirty="0">
              <a:solidFill>
                <a:schemeClr val="tx1"/>
              </a:solidFill>
            </a:rPr>
            <a:t>Sales </a:t>
          </a:r>
          <a:r>
            <a:rPr lang="en-US" sz="2100" kern="1200" dirty="0"/>
            <a:t>less easily distorted, sales always positive, P/S more stable than P/E, </a:t>
          </a:r>
          <a:r>
            <a:rPr lang="en-US" sz="2100" kern="1200" baseline="0" dirty="0"/>
            <a:t>appropriate for many firms, and </a:t>
          </a:r>
          <a:r>
            <a:rPr lang="en-US" sz="2100" kern="1200" dirty="0"/>
            <a:t>explains stock returns</a:t>
          </a:r>
          <a:endParaRPr lang="en-US" sz="2100" b="0" kern="1200" dirty="0">
            <a:solidFill>
              <a:schemeClr val="bg2"/>
            </a:solidFill>
          </a:endParaRPr>
        </a:p>
        <a:p>
          <a:pPr marL="228600" lvl="1" indent="-228600" algn="l" defTabSz="933450">
            <a:lnSpc>
              <a:spcPct val="90000"/>
            </a:lnSpc>
            <a:spcBef>
              <a:spcPct val="0"/>
            </a:spcBef>
            <a:spcAft>
              <a:spcPct val="15000"/>
            </a:spcAft>
            <a:buChar char="•"/>
          </a:pPr>
          <a:r>
            <a:rPr lang="en-US" sz="2100" kern="1200" baseline="0" dirty="0">
              <a:solidFill>
                <a:schemeClr val="tx1"/>
              </a:solidFill>
            </a:rPr>
            <a:t>Drawbacks: </a:t>
          </a:r>
          <a:r>
            <a:rPr lang="en-US" sz="2100" kern="1200" dirty="0">
              <a:solidFill>
                <a:schemeClr val="tx1"/>
              </a:solidFill>
            </a:rPr>
            <a:t>Sales ≠ Earnings </a:t>
          </a:r>
          <a:r>
            <a:rPr lang="en-US" sz="2100" kern="1200" dirty="0"/>
            <a:t>and Cash flow, numerator and denominator not consistent, does not reflect cost differences, and can be distorted</a:t>
          </a:r>
          <a:endParaRPr lang="en-US" sz="2100" b="0" kern="1200" dirty="0">
            <a:solidFill>
              <a:schemeClr val="bg2"/>
            </a:solidFill>
          </a:endParaRPr>
        </a:p>
      </dsp:txBody>
      <dsp:txXfrm>
        <a:off x="0" y="362662"/>
        <a:ext cx="8686800" cy="2447550"/>
      </dsp:txXfrm>
    </dsp:sp>
    <dsp:sp modelId="{384EB3CD-E5AD-4C91-A005-680CE4A96EE3}">
      <dsp:nvSpPr>
        <dsp:cNvPr id="0" name=""/>
        <dsp:cNvSpPr/>
      </dsp:nvSpPr>
      <dsp:spPr>
        <a:xfrm>
          <a:off x="434340" y="52702"/>
          <a:ext cx="7293810" cy="619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9838" tIns="0" rIns="229838" bIns="0" numCol="1" spcCol="1270" anchor="ctr" anchorCtr="0">
          <a:noAutofit/>
        </a:bodyPr>
        <a:lstStyle/>
        <a:p>
          <a:pPr marL="0" lvl="0" indent="0" algn="l" defTabSz="1066800">
            <a:lnSpc>
              <a:spcPct val="90000"/>
            </a:lnSpc>
            <a:spcBef>
              <a:spcPct val="0"/>
            </a:spcBef>
            <a:spcAft>
              <a:spcPct val="35000"/>
            </a:spcAft>
            <a:buNone/>
          </a:pPr>
          <a:r>
            <a:rPr lang="en-US" sz="2400" kern="1200" dirty="0"/>
            <a:t>Price-to-Sales Rationales and Drawbacks</a:t>
          </a:r>
        </a:p>
      </dsp:txBody>
      <dsp:txXfrm>
        <a:off x="464602" y="82964"/>
        <a:ext cx="7233286" cy="559396"/>
      </dsp:txXfrm>
    </dsp:sp>
    <dsp:sp modelId="{2F2E74AA-9728-4489-BB4B-AC9B9A2630A0}">
      <dsp:nvSpPr>
        <dsp:cNvPr id="0" name=""/>
        <dsp:cNvSpPr/>
      </dsp:nvSpPr>
      <dsp:spPr>
        <a:xfrm>
          <a:off x="0" y="3233572"/>
          <a:ext cx="8686800" cy="18191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74192" tIns="437388" rIns="674192"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baseline="0" dirty="0">
              <a:solidFill>
                <a:schemeClr val="tx1"/>
              </a:solidFill>
            </a:rPr>
            <a:t>Rationales: </a:t>
          </a:r>
          <a:r>
            <a:rPr lang="en-US" sz="2100" kern="1200" dirty="0">
              <a:solidFill>
                <a:schemeClr val="tx1"/>
              </a:solidFill>
            </a:rPr>
            <a:t>CF less </a:t>
          </a:r>
          <a:r>
            <a:rPr lang="en-US" sz="2100" kern="1200" dirty="0"/>
            <a:t>easily manipulated, more stable than P/E, </a:t>
          </a:r>
          <a:r>
            <a:rPr lang="en-US" sz="2100" kern="1200" baseline="0" dirty="0"/>
            <a:t>addresses quality of earnings issue, and e</a:t>
          </a:r>
          <a:r>
            <a:rPr lang="en-US" sz="2100" kern="1200" dirty="0"/>
            <a:t>xplains stock returns</a:t>
          </a:r>
          <a:endParaRPr lang="en-US" sz="2100" b="0" kern="1200" dirty="0">
            <a:solidFill>
              <a:schemeClr val="bg2"/>
            </a:solidFill>
          </a:endParaRPr>
        </a:p>
        <a:p>
          <a:pPr marL="228600" lvl="1" indent="-228600" algn="l" defTabSz="933450">
            <a:lnSpc>
              <a:spcPct val="90000"/>
            </a:lnSpc>
            <a:spcBef>
              <a:spcPct val="0"/>
            </a:spcBef>
            <a:spcAft>
              <a:spcPct val="15000"/>
            </a:spcAft>
            <a:buChar char="•"/>
          </a:pPr>
          <a:r>
            <a:rPr lang="en-US" sz="2100" kern="1200" baseline="0" dirty="0">
              <a:solidFill>
                <a:schemeClr val="tx1"/>
              </a:solidFill>
            </a:rPr>
            <a:t>Drawbacks: </a:t>
          </a:r>
          <a:r>
            <a:rPr lang="en-US" sz="2100" kern="1200" dirty="0">
              <a:solidFill>
                <a:schemeClr val="tx1"/>
              </a:solidFill>
            </a:rPr>
            <a:t>can be </a:t>
          </a:r>
          <a:r>
            <a:rPr lang="en-US" sz="2100" kern="1200" dirty="0"/>
            <a:t>distorted, FCFE more volatile and more frequently negative, and increasingly managed by firms</a:t>
          </a:r>
          <a:endParaRPr lang="en-US" sz="2100" b="0" kern="1200" dirty="0">
            <a:solidFill>
              <a:schemeClr val="bg2"/>
            </a:solidFill>
          </a:endParaRPr>
        </a:p>
      </dsp:txBody>
      <dsp:txXfrm>
        <a:off x="0" y="3233572"/>
        <a:ext cx="8686800" cy="1819125"/>
      </dsp:txXfrm>
    </dsp:sp>
    <dsp:sp modelId="{53948555-036E-46C4-9648-A542A8CF3100}">
      <dsp:nvSpPr>
        <dsp:cNvPr id="0" name=""/>
        <dsp:cNvSpPr/>
      </dsp:nvSpPr>
      <dsp:spPr>
        <a:xfrm>
          <a:off x="520986" y="2923612"/>
          <a:ext cx="6080760" cy="619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9838" tIns="0" rIns="229838" bIns="0" numCol="1" spcCol="1270" anchor="ctr" anchorCtr="0">
          <a:noAutofit/>
        </a:bodyPr>
        <a:lstStyle/>
        <a:p>
          <a:pPr marL="0" lvl="0" indent="0" algn="l" defTabSz="889000">
            <a:lnSpc>
              <a:spcPct val="90000"/>
            </a:lnSpc>
            <a:spcBef>
              <a:spcPct val="0"/>
            </a:spcBef>
            <a:spcAft>
              <a:spcPct val="35000"/>
            </a:spcAft>
            <a:buNone/>
          </a:pPr>
          <a:r>
            <a:rPr lang="en-US" sz="2000" kern="1200" dirty="0"/>
            <a:t>Price-to-Cash-Flow Rationales and Drawbacks</a:t>
          </a:r>
          <a:endParaRPr lang="en-US" sz="2000" b="0" kern="1200" dirty="0">
            <a:solidFill>
              <a:schemeClr val="bg2"/>
            </a:solidFill>
          </a:endParaRPr>
        </a:p>
      </dsp:txBody>
      <dsp:txXfrm>
        <a:off x="551248" y="2953874"/>
        <a:ext cx="6020236" cy="559396"/>
      </dsp:txXfrm>
    </dsp:sp>
  </dsp:spTree>
</dsp:drawing>
</file>

<file path=ppt/diagrams/drawing10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0181D5-578E-4BAF-9C0E-CFC5DCA978E6}">
      <dsp:nvSpPr>
        <dsp:cNvPr id="0" name=""/>
        <dsp:cNvSpPr/>
      </dsp:nvSpPr>
      <dsp:spPr>
        <a:xfrm>
          <a:off x="0" y="530198"/>
          <a:ext cx="8458200" cy="19183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437388" rIns="656450"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dirty="0"/>
            <a:t>CF: Earnings + Depreciation + Amortization + Depletion</a:t>
          </a:r>
        </a:p>
        <a:p>
          <a:pPr marL="228600" lvl="1" indent="-228600" algn="l" defTabSz="933450">
            <a:lnSpc>
              <a:spcPct val="90000"/>
            </a:lnSpc>
            <a:spcBef>
              <a:spcPct val="0"/>
            </a:spcBef>
            <a:spcAft>
              <a:spcPct val="15000"/>
            </a:spcAft>
            <a:buChar char="•"/>
          </a:pPr>
          <a:r>
            <a:rPr lang="en-US" sz="2100" kern="1200" dirty="0"/>
            <a:t>CFO: From statement of cash flows </a:t>
          </a:r>
        </a:p>
        <a:p>
          <a:pPr marL="228600" lvl="1" indent="-228600" algn="l" defTabSz="933450">
            <a:lnSpc>
              <a:spcPct val="90000"/>
            </a:lnSpc>
            <a:spcBef>
              <a:spcPct val="0"/>
            </a:spcBef>
            <a:spcAft>
              <a:spcPct val="15000"/>
            </a:spcAft>
            <a:buChar char="•"/>
          </a:pPr>
          <a:r>
            <a:rPr lang="en-US" sz="2100" kern="1200" dirty="0"/>
            <a:t>FCFE: Most valid but volatile</a:t>
          </a:r>
        </a:p>
        <a:p>
          <a:pPr marL="228600" lvl="1" indent="-228600" algn="l" defTabSz="933450">
            <a:lnSpc>
              <a:spcPct val="90000"/>
            </a:lnSpc>
            <a:spcBef>
              <a:spcPct val="0"/>
            </a:spcBef>
            <a:spcAft>
              <a:spcPct val="15000"/>
            </a:spcAft>
            <a:buChar char="•"/>
          </a:pPr>
          <a:r>
            <a:rPr lang="en-US" sz="2100" kern="1200" dirty="0"/>
            <a:t>EBITDA: Best used with enterprise value </a:t>
          </a:r>
        </a:p>
      </dsp:txBody>
      <dsp:txXfrm>
        <a:off x="0" y="530198"/>
        <a:ext cx="8458200" cy="1918350"/>
      </dsp:txXfrm>
    </dsp:sp>
    <dsp:sp modelId="{11AEFF25-EBB6-4711-AC82-FB5198BE00A1}">
      <dsp:nvSpPr>
        <dsp:cNvPr id="0" name=""/>
        <dsp:cNvSpPr/>
      </dsp:nvSpPr>
      <dsp:spPr>
        <a:xfrm>
          <a:off x="422910" y="220238"/>
          <a:ext cx="5920740" cy="619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1066800">
            <a:lnSpc>
              <a:spcPct val="90000"/>
            </a:lnSpc>
            <a:spcBef>
              <a:spcPct val="0"/>
            </a:spcBef>
            <a:spcAft>
              <a:spcPct val="35000"/>
            </a:spcAft>
            <a:buNone/>
          </a:pPr>
          <a:r>
            <a:rPr lang="en-US" sz="2400" kern="1200" dirty="0"/>
            <a:t>Measures of Cash Flow</a:t>
          </a:r>
        </a:p>
      </dsp:txBody>
      <dsp:txXfrm>
        <a:off x="453172" y="250500"/>
        <a:ext cx="5860216" cy="559396"/>
      </dsp:txXfrm>
    </dsp:sp>
    <dsp:sp modelId="{6D64F832-8A2E-4B1E-8120-7F6D11E789FC}">
      <dsp:nvSpPr>
        <dsp:cNvPr id="0" name=""/>
        <dsp:cNvSpPr/>
      </dsp:nvSpPr>
      <dsp:spPr>
        <a:xfrm>
          <a:off x="0" y="3066036"/>
          <a:ext cx="8458200" cy="18191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437388" rIns="656450" bIns="149352" numCol="1" spcCol="1270" anchor="t" anchorCtr="0">
          <a:noAutofit/>
        </a:bodyPr>
        <a:lstStyle/>
        <a:p>
          <a:pPr marL="228600" lvl="1" indent="-228600" algn="l" defTabSz="933450" rtl="0">
            <a:lnSpc>
              <a:spcPct val="90000"/>
            </a:lnSpc>
            <a:spcBef>
              <a:spcPct val="0"/>
            </a:spcBef>
            <a:spcAft>
              <a:spcPct val="15000"/>
            </a:spcAft>
            <a:buChar char="•"/>
          </a:pPr>
          <a:r>
            <a:rPr lang="en-US" sz="2100" kern="1200" dirty="0">
              <a:solidFill>
                <a:schemeClr val="tx1"/>
              </a:solidFill>
            </a:rPr>
            <a:t>Rationales: A c</a:t>
          </a:r>
          <a:r>
            <a:rPr lang="en-US" sz="2100" kern="1200" baseline="0" dirty="0">
              <a:solidFill>
                <a:schemeClr val="tx1"/>
              </a:solidFill>
            </a:rPr>
            <a:t>omponent of return, d</a:t>
          </a:r>
          <a:r>
            <a:rPr lang="en-US" sz="2100" kern="1200" dirty="0">
              <a:solidFill>
                <a:schemeClr val="tx1"/>
              </a:solidFill>
            </a:rPr>
            <a:t>ividends less risky than future capital gains</a:t>
          </a:r>
        </a:p>
        <a:p>
          <a:pPr marL="228600" lvl="1" indent="-228600" algn="l" defTabSz="933450" rtl="0">
            <a:lnSpc>
              <a:spcPct val="90000"/>
            </a:lnSpc>
            <a:spcBef>
              <a:spcPct val="0"/>
            </a:spcBef>
            <a:spcAft>
              <a:spcPct val="15000"/>
            </a:spcAft>
            <a:buChar char="•"/>
          </a:pPr>
          <a:r>
            <a:rPr lang="en-US" sz="2100" kern="1200" dirty="0">
              <a:solidFill>
                <a:schemeClr val="tx1"/>
              </a:solidFill>
            </a:rPr>
            <a:t>Drawbacks: </a:t>
          </a:r>
          <a:r>
            <a:rPr lang="en-US" sz="2100" kern="1200" dirty="0">
              <a:solidFill>
                <a:schemeClr val="tx1"/>
              </a:solidFill>
              <a:latin typeface="Arial" charset="0"/>
              <a:ea typeface="+mn-ea"/>
              <a:cs typeface="+mn-cs"/>
            </a:rPr>
            <a:t>Only one component of return, </a:t>
          </a:r>
          <a:r>
            <a:rPr lang="en-US" sz="2100" kern="1200" dirty="0">
              <a:solidFill>
                <a:schemeClr val="tx1"/>
              </a:solidFill>
            </a:rPr>
            <a:t>dividends may displace future earnings, and market may not favor dividends</a:t>
          </a:r>
        </a:p>
      </dsp:txBody>
      <dsp:txXfrm>
        <a:off x="0" y="3066036"/>
        <a:ext cx="8458200" cy="1819125"/>
      </dsp:txXfrm>
    </dsp:sp>
    <dsp:sp modelId="{18EC3226-0F8C-43D5-A566-3A5B43C97098}">
      <dsp:nvSpPr>
        <dsp:cNvPr id="0" name=""/>
        <dsp:cNvSpPr/>
      </dsp:nvSpPr>
      <dsp:spPr>
        <a:xfrm>
          <a:off x="422910" y="2561948"/>
          <a:ext cx="5920740" cy="81404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1066800">
            <a:lnSpc>
              <a:spcPct val="90000"/>
            </a:lnSpc>
            <a:spcBef>
              <a:spcPct val="0"/>
            </a:spcBef>
            <a:spcAft>
              <a:spcPct val="35000"/>
            </a:spcAft>
            <a:buNone/>
          </a:pPr>
          <a:r>
            <a:rPr lang="en-US" sz="2400" kern="1200" dirty="0"/>
            <a:t>Dividend Yield Rationales and Drawbacks</a:t>
          </a:r>
        </a:p>
      </dsp:txBody>
      <dsp:txXfrm>
        <a:off x="462648" y="2601686"/>
        <a:ext cx="5841264" cy="734571"/>
      </dsp:txXfrm>
    </dsp:sp>
  </dsp:spTree>
</dsp:drawing>
</file>

<file path=ppt/diagrams/drawing10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7AF9EA-0AF4-4961-8903-4BA4371FD0CD}">
      <dsp:nvSpPr>
        <dsp:cNvPr id="0" name=""/>
        <dsp:cNvSpPr/>
      </dsp:nvSpPr>
      <dsp:spPr>
        <a:xfrm>
          <a:off x="0" y="375187"/>
          <a:ext cx="8610600" cy="19923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8278" tIns="479044" rIns="668278" bIns="163576" numCol="1" spcCol="1270" anchor="t" anchorCtr="0">
          <a:noAutofit/>
        </a:bodyPr>
        <a:lstStyle/>
        <a:p>
          <a:pPr marL="228600" lvl="1" indent="-228600" algn="l" defTabSz="1022350">
            <a:lnSpc>
              <a:spcPct val="90000"/>
            </a:lnSpc>
            <a:spcBef>
              <a:spcPct val="0"/>
            </a:spcBef>
            <a:spcAft>
              <a:spcPct val="15000"/>
            </a:spcAft>
            <a:buChar char="•"/>
          </a:pPr>
          <a:r>
            <a:rPr lang="en-US" sz="2300" kern="1200" baseline="0" dirty="0">
              <a:solidFill>
                <a:schemeClr val="tx1"/>
              </a:solidFill>
            </a:rPr>
            <a:t>Useful when </a:t>
          </a:r>
          <a:r>
            <a:rPr lang="en-US" sz="2300" kern="1200" dirty="0">
              <a:solidFill>
                <a:schemeClr val="tx1"/>
              </a:solidFill>
            </a:rPr>
            <a:t>denominators are </a:t>
          </a:r>
          <a:r>
            <a:rPr lang="en-US" sz="2300" kern="1200" baseline="0" dirty="0">
              <a:solidFill>
                <a:schemeClr val="tx1"/>
              </a:solidFill>
            </a:rPr>
            <a:t>s</a:t>
          </a:r>
          <a:r>
            <a:rPr lang="en-US" sz="2300" kern="1200" dirty="0">
              <a:solidFill>
                <a:schemeClr val="tx1"/>
              </a:solidFill>
            </a:rPr>
            <a:t>mall, low</a:t>
          </a:r>
          <a:r>
            <a:rPr lang="en-US" sz="2300" kern="1200" dirty="0"/>
            <a:t>, or negative (e.g., earnings)</a:t>
          </a:r>
          <a:endParaRPr lang="en-US" sz="2300" b="0" kern="1200" dirty="0">
            <a:solidFill>
              <a:schemeClr val="bg2"/>
            </a:solidFill>
          </a:endParaRPr>
        </a:p>
        <a:p>
          <a:pPr marL="228600" lvl="1" indent="-228600" algn="l" defTabSz="1022350" rtl="0">
            <a:lnSpc>
              <a:spcPct val="90000"/>
            </a:lnSpc>
            <a:spcBef>
              <a:spcPct val="0"/>
            </a:spcBef>
            <a:spcAft>
              <a:spcPct val="15000"/>
            </a:spcAft>
            <a:buChar char="•"/>
          </a:pPr>
          <a:r>
            <a:rPr lang="en-US" sz="2300" b="0" i="0" u="none" kern="1200" dirty="0"/>
            <a:t>Earnings</a:t>
          </a:r>
          <a:r>
            <a:rPr lang="en-US" sz="2300" b="0" i="0" u="none" kern="1200" baseline="0" dirty="0"/>
            <a:t> yield, </a:t>
          </a:r>
          <a:r>
            <a:rPr lang="en-US" sz="2300" b="0" i="0" u="none" kern="1200" dirty="0"/>
            <a:t>book-to-market</a:t>
          </a:r>
          <a:r>
            <a:rPr lang="en-US" sz="2300" b="0" i="0" u="none" kern="1200" baseline="0" dirty="0"/>
            <a:t>, </a:t>
          </a:r>
          <a:r>
            <a:rPr lang="en-US" sz="2300" b="0" i="0" u="none" kern="1200" dirty="0"/>
            <a:t>sales-to-price, cash flow </a:t>
          </a:r>
          <a:r>
            <a:rPr lang="en-US" sz="2300" b="0" i="0" u="none" kern="1200" baseline="0" dirty="0"/>
            <a:t>yield, and </a:t>
          </a:r>
          <a:r>
            <a:rPr lang="en-US" sz="2300" b="0" i="0" u="none" kern="1200" dirty="0"/>
            <a:t>dividend</a:t>
          </a:r>
          <a:r>
            <a:rPr lang="en-US" sz="2300" b="0" i="0" u="none" kern="1200" baseline="0" dirty="0"/>
            <a:t> yield</a:t>
          </a:r>
          <a:endParaRPr lang="en-US" sz="2300" b="0" kern="1200" dirty="0">
            <a:solidFill>
              <a:schemeClr val="bg2"/>
            </a:solidFill>
          </a:endParaRPr>
        </a:p>
      </dsp:txBody>
      <dsp:txXfrm>
        <a:off x="0" y="375187"/>
        <a:ext cx="8610600" cy="1992375"/>
      </dsp:txXfrm>
    </dsp:sp>
    <dsp:sp modelId="{67BAA568-F1B9-492D-B92F-906A0B928B31}">
      <dsp:nvSpPr>
        <dsp:cNvPr id="0" name=""/>
        <dsp:cNvSpPr/>
      </dsp:nvSpPr>
      <dsp:spPr>
        <a:xfrm>
          <a:off x="430530" y="35707"/>
          <a:ext cx="7229830" cy="678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822" tIns="0" rIns="227822" bIns="0" numCol="1" spcCol="1270" anchor="ctr" anchorCtr="0">
          <a:noAutofit/>
        </a:bodyPr>
        <a:lstStyle/>
        <a:p>
          <a:pPr marL="0" lvl="0" indent="0" algn="l" defTabSz="1022350">
            <a:lnSpc>
              <a:spcPct val="90000"/>
            </a:lnSpc>
            <a:spcBef>
              <a:spcPct val="0"/>
            </a:spcBef>
            <a:spcAft>
              <a:spcPct val="35000"/>
            </a:spcAft>
            <a:buNone/>
          </a:pPr>
          <a:r>
            <a:rPr lang="en-US" sz="2300" kern="1200" dirty="0"/>
            <a:t>Inverse Price Ratios</a:t>
          </a:r>
        </a:p>
      </dsp:txBody>
      <dsp:txXfrm>
        <a:off x="463674" y="68851"/>
        <a:ext cx="7163542" cy="612672"/>
      </dsp:txXfrm>
    </dsp:sp>
    <dsp:sp modelId="{6D64F832-8A2E-4B1E-8120-7F6D11E789FC}">
      <dsp:nvSpPr>
        <dsp:cNvPr id="0" name=""/>
        <dsp:cNvSpPr/>
      </dsp:nvSpPr>
      <dsp:spPr>
        <a:xfrm>
          <a:off x="0" y="2831242"/>
          <a:ext cx="8610600" cy="2390849"/>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8278" tIns="479044" rIns="668278" bIns="163576" numCol="1" spcCol="1270" anchor="t" anchorCtr="0">
          <a:noAutofit/>
        </a:bodyPr>
        <a:lstStyle/>
        <a:p>
          <a:pPr marL="228600" lvl="1" indent="-228600" algn="l" defTabSz="1022350" rtl="0">
            <a:lnSpc>
              <a:spcPct val="90000"/>
            </a:lnSpc>
            <a:spcBef>
              <a:spcPct val="0"/>
            </a:spcBef>
            <a:spcAft>
              <a:spcPct val="15000"/>
            </a:spcAft>
            <a:buChar char="•"/>
          </a:pPr>
          <a:r>
            <a:rPr lang="en-US" sz="2300" kern="1200" dirty="0"/>
            <a:t>EV = Market value of stock + Debt – Cash – Investments</a:t>
          </a:r>
          <a:endParaRPr lang="en-US" sz="2300" kern="1200" dirty="0">
            <a:solidFill>
              <a:schemeClr val="bg2"/>
            </a:solidFill>
          </a:endParaRPr>
        </a:p>
        <a:p>
          <a:pPr marL="228600" lvl="1" indent="-228600" algn="l" defTabSz="1022350">
            <a:lnSpc>
              <a:spcPct val="90000"/>
            </a:lnSpc>
            <a:spcBef>
              <a:spcPct val="0"/>
            </a:spcBef>
            <a:spcAft>
              <a:spcPct val="15000"/>
            </a:spcAft>
            <a:buChar char="•"/>
          </a:pPr>
          <a:r>
            <a:rPr lang="en-US" sz="2300" kern="1200" dirty="0">
              <a:solidFill>
                <a:schemeClr val="tx1"/>
              </a:solidFill>
            </a:rPr>
            <a:t>Rationales: </a:t>
          </a:r>
          <a:r>
            <a:rPr lang="en-US" sz="2300" kern="1200" baseline="0" dirty="0">
              <a:solidFill>
                <a:schemeClr val="tx1"/>
              </a:solidFill>
            </a:rPr>
            <a:t>Useful for comparing firms of different leverage and capital utilization, u</a:t>
          </a:r>
          <a:r>
            <a:rPr lang="en-US" sz="2300" kern="1200" dirty="0">
              <a:solidFill>
                <a:schemeClr val="tx1"/>
              </a:solidFill>
            </a:rPr>
            <a:t>sually positive</a:t>
          </a:r>
        </a:p>
        <a:p>
          <a:pPr marL="228600" lvl="1" indent="-228600" algn="l" defTabSz="1022350" rtl="0">
            <a:lnSpc>
              <a:spcPct val="90000"/>
            </a:lnSpc>
            <a:spcBef>
              <a:spcPct val="0"/>
            </a:spcBef>
            <a:spcAft>
              <a:spcPct val="15000"/>
            </a:spcAft>
            <a:buChar char="•"/>
          </a:pPr>
          <a:r>
            <a:rPr lang="en-US" sz="2300" kern="1200" dirty="0">
              <a:solidFill>
                <a:schemeClr val="tx1"/>
              </a:solidFill>
            </a:rPr>
            <a:t>Drawbacks: </a:t>
          </a:r>
          <a:r>
            <a:rPr lang="en-US" sz="2300" kern="1200" dirty="0">
              <a:solidFill>
                <a:schemeClr val="tx1"/>
              </a:solidFill>
              <a:latin typeface="Arial" charset="0"/>
              <a:ea typeface="+mn-ea"/>
              <a:cs typeface="+mn-cs"/>
            </a:rPr>
            <a:t>Exaggerates cash flow, </a:t>
          </a:r>
          <a:r>
            <a:rPr lang="en-US" sz="2300" kern="1200" dirty="0">
              <a:solidFill>
                <a:schemeClr val="tx1"/>
              </a:solidFill>
            </a:rPr>
            <a:t>FCFF more strongly grounded</a:t>
          </a:r>
        </a:p>
      </dsp:txBody>
      <dsp:txXfrm>
        <a:off x="0" y="2831242"/>
        <a:ext cx="8610600" cy="2390849"/>
      </dsp:txXfrm>
    </dsp:sp>
    <dsp:sp modelId="{18EC3226-0F8C-43D5-A566-3A5B43C97098}">
      <dsp:nvSpPr>
        <dsp:cNvPr id="0" name=""/>
        <dsp:cNvSpPr/>
      </dsp:nvSpPr>
      <dsp:spPr>
        <a:xfrm>
          <a:off x="430530" y="2491762"/>
          <a:ext cx="6027420" cy="678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822" tIns="0" rIns="227822" bIns="0" numCol="1" spcCol="1270" anchor="ctr" anchorCtr="0">
          <a:noAutofit/>
        </a:bodyPr>
        <a:lstStyle/>
        <a:p>
          <a:pPr marL="0" lvl="0" indent="0" algn="l" defTabSz="1022350">
            <a:lnSpc>
              <a:spcPct val="90000"/>
            </a:lnSpc>
            <a:spcBef>
              <a:spcPct val="0"/>
            </a:spcBef>
            <a:spcAft>
              <a:spcPct val="35000"/>
            </a:spcAft>
            <a:buNone/>
          </a:pPr>
          <a:r>
            <a:rPr lang="en-US" sz="2300" kern="1200" dirty="0"/>
            <a:t>Enterprise Value Multiples</a:t>
          </a:r>
        </a:p>
      </dsp:txBody>
      <dsp:txXfrm>
        <a:off x="463674" y="2524906"/>
        <a:ext cx="5961132" cy="612672"/>
      </dsp:txXfrm>
    </dsp:sp>
  </dsp:spTree>
</dsp:drawing>
</file>

<file path=ppt/diagrams/drawing10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0365FB-B052-4ACA-B850-847FA32ED384}">
      <dsp:nvSpPr>
        <dsp:cNvPr id="0" name=""/>
        <dsp:cNvSpPr/>
      </dsp:nvSpPr>
      <dsp:spPr>
        <a:xfrm>
          <a:off x="0" y="480779"/>
          <a:ext cx="8458200" cy="4296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645668" rIns="656450" bIns="220472" numCol="1" spcCol="1270" anchor="t" anchorCtr="0">
          <a:noAutofit/>
        </a:bodyPr>
        <a:lstStyle/>
        <a:p>
          <a:pPr marL="285750" lvl="1" indent="-285750" algn="l" defTabSz="1377950">
            <a:lnSpc>
              <a:spcPct val="90000"/>
            </a:lnSpc>
            <a:spcBef>
              <a:spcPct val="0"/>
            </a:spcBef>
            <a:spcAft>
              <a:spcPct val="15000"/>
            </a:spcAft>
            <a:buChar char="•"/>
          </a:pPr>
          <a:r>
            <a:rPr lang="en-US" sz="3100" kern="1200" dirty="0"/>
            <a:t>P/E: + related to </a:t>
          </a:r>
          <a:r>
            <a:rPr lang="en-US" sz="3100" i="1" kern="1200" dirty="0"/>
            <a:t>g</a:t>
          </a:r>
          <a:r>
            <a:rPr lang="en-US" sz="3100" kern="1200" dirty="0"/>
            <a:t>, – related to </a:t>
          </a:r>
          <a:r>
            <a:rPr lang="en-US" sz="3100" i="1" kern="1200" dirty="0"/>
            <a:t>r</a:t>
          </a:r>
        </a:p>
        <a:p>
          <a:pPr marL="285750" lvl="1" indent="-285750" algn="l" defTabSz="1377950">
            <a:lnSpc>
              <a:spcPct val="90000"/>
            </a:lnSpc>
            <a:spcBef>
              <a:spcPct val="0"/>
            </a:spcBef>
            <a:spcAft>
              <a:spcPct val="15000"/>
            </a:spcAft>
            <a:buChar char="•"/>
          </a:pPr>
          <a:r>
            <a:rPr lang="en-US" sz="3100" kern="1200" dirty="0"/>
            <a:t>P/B: + related to ROE, – related to </a:t>
          </a:r>
          <a:r>
            <a:rPr lang="en-US" sz="3100" i="1" kern="1200" dirty="0"/>
            <a:t>r</a:t>
          </a:r>
        </a:p>
        <a:p>
          <a:pPr marL="285750" lvl="1" indent="-285750" algn="l" defTabSz="1377950">
            <a:lnSpc>
              <a:spcPct val="90000"/>
            </a:lnSpc>
            <a:spcBef>
              <a:spcPct val="0"/>
            </a:spcBef>
            <a:spcAft>
              <a:spcPct val="15000"/>
            </a:spcAft>
            <a:buChar char="•"/>
          </a:pPr>
          <a:r>
            <a:rPr lang="en-US" sz="3100" kern="1200" dirty="0"/>
            <a:t>P/S: + related to </a:t>
          </a:r>
          <a:r>
            <a:rPr lang="en-US" sz="3100" i="1" kern="1200" dirty="0"/>
            <a:t>g</a:t>
          </a:r>
          <a:r>
            <a:rPr lang="en-US" sz="3100" kern="1200" dirty="0"/>
            <a:t> and PM, – related to </a:t>
          </a:r>
          <a:r>
            <a:rPr lang="en-US" sz="3100" i="1" kern="1200" dirty="0"/>
            <a:t>r</a:t>
          </a:r>
        </a:p>
        <a:p>
          <a:pPr marL="285750" lvl="1" indent="-285750" algn="l" defTabSz="1377950">
            <a:lnSpc>
              <a:spcPct val="90000"/>
            </a:lnSpc>
            <a:spcBef>
              <a:spcPct val="0"/>
            </a:spcBef>
            <a:spcAft>
              <a:spcPct val="15000"/>
            </a:spcAft>
            <a:buChar char="•"/>
          </a:pPr>
          <a:r>
            <a:rPr lang="en-US" sz="3100" kern="1200" dirty="0"/>
            <a:t>P/CF: + related to </a:t>
          </a:r>
          <a:r>
            <a:rPr lang="en-US" sz="3100" i="1" kern="1200" dirty="0"/>
            <a:t>g</a:t>
          </a:r>
          <a:r>
            <a:rPr lang="en-US" sz="3100" kern="1200" dirty="0"/>
            <a:t>, – related to </a:t>
          </a:r>
          <a:r>
            <a:rPr lang="en-US" sz="3100" i="1" kern="1200" dirty="0"/>
            <a:t>r</a:t>
          </a:r>
        </a:p>
        <a:p>
          <a:pPr marL="285750" lvl="1" indent="-285750" algn="l" defTabSz="1377950">
            <a:lnSpc>
              <a:spcPct val="90000"/>
            </a:lnSpc>
            <a:spcBef>
              <a:spcPct val="0"/>
            </a:spcBef>
            <a:spcAft>
              <a:spcPct val="15000"/>
            </a:spcAft>
            <a:buChar char="•"/>
          </a:pPr>
          <a:r>
            <a:rPr lang="en-US" sz="3100" kern="1200" dirty="0"/>
            <a:t>D/P: – related to </a:t>
          </a:r>
          <a:r>
            <a:rPr lang="en-US" sz="3100" i="1" kern="1200" dirty="0"/>
            <a:t>g</a:t>
          </a:r>
          <a:r>
            <a:rPr lang="en-US" sz="3100" kern="1200" dirty="0"/>
            <a:t>, + related to </a:t>
          </a:r>
          <a:r>
            <a:rPr lang="en-US" sz="3100" i="1" kern="1200" dirty="0"/>
            <a:t>r</a:t>
          </a:r>
        </a:p>
        <a:p>
          <a:pPr marL="285750" lvl="1" indent="-285750" algn="l" defTabSz="1377950">
            <a:lnSpc>
              <a:spcPct val="90000"/>
            </a:lnSpc>
            <a:spcBef>
              <a:spcPct val="0"/>
            </a:spcBef>
            <a:spcAft>
              <a:spcPct val="15000"/>
            </a:spcAft>
            <a:buChar char="•"/>
          </a:pPr>
          <a:r>
            <a:rPr lang="en-US" sz="3100" kern="1200" dirty="0"/>
            <a:t>EV/EBITDA: + related to </a:t>
          </a:r>
          <a:r>
            <a:rPr lang="en-US" sz="3100" i="1" kern="1200" dirty="0"/>
            <a:t>g</a:t>
          </a:r>
          <a:r>
            <a:rPr lang="en-US" sz="3100" kern="1200" dirty="0"/>
            <a:t> and PM, </a:t>
          </a:r>
          <a:br>
            <a:rPr lang="en-US" sz="3100" kern="1200" dirty="0"/>
          </a:br>
          <a:r>
            <a:rPr lang="en-US" sz="3100" kern="1200" dirty="0"/>
            <a:t>– related to WACC</a:t>
          </a:r>
        </a:p>
      </dsp:txBody>
      <dsp:txXfrm>
        <a:off x="0" y="480779"/>
        <a:ext cx="8458200" cy="4296600"/>
      </dsp:txXfrm>
    </dsp:sp>
    <dsp:sp modelId="{68210349-BD96-45C5-800C-64C686CC7212}">
      <dsp:nvSpPr>
        <dsp:cNvPr id="0" name=""/>
        <dsp:cNvSpPr/>
      </dsp:nvSpPr>
      <dsp:spPr>
        <a:xfrm>
          <a:off x="422910" y="23219"/>
          <a:ext cx="5920740" cy="9151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1422400">
            <a:lnSpc>
              <a:spcPct val="90000"/>
            </a:lnSpc>
            <a:spcBef>
              <a:spcPct val="0"/>
            </a:spcBef>
            <a:spcAft>
              <a:spcPct val="35000"/>
            </a:spcAft>
            <a:buNone/>
          </a:pPr>
          <a:r>
            <a:rPr lang="en-US" sz="3200" kern="1200" dirty="0"/>
            <a:t>Justified Multiples</a:t>
          </a:r>
        </a:p>
      </dsp:txBody>
      <dsp:txXfrm>
        <a:off x="467582" y="67891"/>
        <a:ext cx="5831396" cy="825776"/>
      </dsp:txXfrm>
    </dsp:sp>
  </dsp:spTree>
</dsp:drawing>
</file>

<file path=ppt/diagrams/drawing10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69FEFA-B00D-4D9F-A594-8128B2C5D797}">
      <dsp:nvSpPr>
        <dsp:cNvPr id="0" name=""/>
        <dsp:cNvSpPr/>
      </dsp:nvSpPr>
      <dsp:spPr>
        <a:xfrm>
          <a:off x="0" y="414600"/>
          <a:ext cx="8458200" cy="423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583184" rIns="656450" bIns="199136"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IFRS ROE higher than GAAP ROE</a:t>
          </a:r>
          <a:endParaRPr lang="en-US" sz="2800" b="0" kern="1200" dirty="0">
            <a:solidFill>
              <a:schemeClr val="bg2"/>
            </a:solidFill>
          </a:endParaRPr>
        </a:p>
        <a:p>
          <a:pPr marL="285750" lvl="1" indent="-285750" algn="l" defTabSz="1244600">
            <a:lnSpc>
              <a:spcPct val="90000"/>
            </a:lnSpc>
            <a:spcBef>
              <a:spcPct val="0"/>
            </a:spcBef>
            <a:spcAft>
              <a:spcPct val="15000"/>
            </a:spcAft>
            <a:buChar char="•"/>
          </a:pPr>
          <a:r>
            <a:rPr lang="en-US" sz="2800" kern="1200" dirty="0"/>
            <a:t>P/CFO and P/FCFE most comparable</a:t>
          </a:r>
        </a:p>
        <a:p>
          <a:pPr marL="285750" lvl="1" indent="-285750" algn="l" defTabSz="1244600">
            <a:lnSpc>
              <a:spcPct val="90000"/>
            </a:lnSpc>
            <a:spcBef>
              <a:spcPct val="0"/>
            </a:spcBef>
            <a:spcAft>
              <a:spcPct val="15000"/>
            </a:spcAft>
            <a:buChar char="•"/>
          </a:pPr>
          <a:r>
            <a:rPr lang="en-US" sz="2800" kern="1200" dirty="0"/>
            <a:t>P/B, P/E, and EBITDA multiples least comparable</a:t>
          </a:r>
        </a:p>
        <a:p>
          <a:pPr marL="285750" lvl="1" indent="-285750" algn="l" defTabSz="1244600">
            <a:lnSpc>
              <a:spcPct val="90000"/>
            </a:lnSpc>
            <a:spcBef>
              <a:spcPct val="0"/>
            </a:spcBef>
            <a:spcAft>
              <a:spcPct val="15000"/>
            </a:spcAft>
            <a:buChar char="•"/>
          </a:pPr>
          <a:r>
            <a:rPr lang="en-US" sz="2800" kern="1200" dirty="0">
              <a:solidFill>
                <a:schemeClr val="tx1"/>
              </a:solidFill>
              <a:latin typeface="Arial" charset="0"/>
              <a:ea typeface="+mn-ea"/>
              <a:cs typeface="+mn-cs"/>
            </a:rPr>
            <a:t>Higher inflation </a:t>
          </a:r>
          <a:r>
            <a:rPr lang="en-US" sz="2800" kern="1200" dirty="0">
              <a:solidFill>
                <a:schemeClr val="tx1"/>
              </a:solidFill>
              <a:latin typeface="Arial" charset="0"/>
              <a:ea typeface="+mn-ea"/>
              <a:cs typeface="+mn-cs"/>
              <a:sym typeface="Symbol"/>
            </a:rPr>
            <a:t> L</a:t>
          </a:r>
          <a:r>
            <a:rPr lang="en-US" sz="2800" kern="1200" dirty="0">
              <a:solidFill>
                <a:schemeClr val="tx1"/>
              </a:solidFill>
              <a:latin typeface="Arial" charset="0"/>
              <a:ea typeface="+mn-ea"/>
              <a:cs typeface="+mn-cs"/>
            </a:rPr>
            <a:t>ower justified price multiples</a:t>
          </a:r>
          <a:endParaRPr lang="en-US" sz="2800" kern="1200" dirty="0">
            <a:solidFill>
              <a:schemeClr val="tx1"/>
            </a:solidFill>
          </a:endParaRPr>
        </a:p>
        <a:p>
          <a:pPr marL="285750" lvl="1" indent="-285750" algn="l" defTabSz="1244600">
            <a:lnSpc>
              <a:spcPct val="90000"/>
            </a:lnSpc>
            <a:spcBef>
              <a:spcPct val="0"/>
            </a:spcBef>
            <a:spcAft>
              <a:spcPct val="15000"/>
            </a:spcAft>
            <a:buChar char="•"/>
          </a:pPr>
          <a:r>
            <a:rPr lang="en-US" sz="2800" kern="1200" dirty="0">
              <a:solidFill>
                <a:schemeClr val="tx1"/>
              </a:solidFill>
              <a:latin typeface="Arial" charset="0"/>
              <a:ea typeface="+mn-ea"/>
              <a:cs typeface="+mn-cs"/>
            </a:rPr>
            <a:t>Higher pass-through rates </a:t>
          </a:r>
          <a:r>
            <a:rPr lang="en-US" sz="2800" kern="1200" dirty="0">
              <a:solidFill>
                <a:schemeClr val="tx1"/>
              </a:solidFill>
              <a:latin typeface="Arial" charset="0"/>
              <a:ea typeface="+mn-ea"/>
              <a:cs typeface="+mn-cs"/>
              <a:sym typeface="Symbol"/>
            </a:rPr>
            <a:t> H</a:t>
          </a:r>
          <a:r>
            <a:rPr lang="en-US" sz="2800" kern="1200" dirty="0">
              <a:solidFill>
                <a:schemeClr val="tx1"/>
              </a:solidFill>
              <a:latin typeface="Arial" charset="0"/>
              <a:ea typeface="+mn-ea"/>
              <a:cs typeface="+mn-cs"/>
            </a:rPr>
            <a:t>igher justified price multiples</a:t>
          </a:r>
          <a:endParaRPr lang="en-US" sz="2800" kern="1200" dirty="0">
            <a:solidFill>
              <a:schemeClr val="tx1"/>
            </a:solidFill>
          </a:endParaRPr>
        </a:p>
      </dsp:txBody>
      <dsp:txXfrm>
        <a:off x="0" y="414600"/>
        <a:ext cx="8458200" cy="4233600"/>
      </dsp:txXfrm>
    </dsp:sp>
    <dsp:sp modelId="{9CE1D513-F597-4771-BE91-98D202A793C4}">
      <dsp:nvSpPr>
        <dsp:cNvPr id="0" name=""/>
        <dsp:cNvSpPr/>
      </dsp:nvSpPr>
      <dsp:spPr>
        <a:xfrm>
          <a:off x="422910" y="659"/>
          <a:ext cx="7101868" cy="8265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1244600">
            <a:lnSpc>
              <a:spcPct val="90000"/>
            </a:lnSpc>
            <a:spcBef>
              <a:spcPct val="0"/>
            </a:spcBef>
            <a:spcAft>
              <a:spcPct val="35000"/>
            </a:spcAft>
            <a:buNone/>
          </a:pPr>
          <a:r>
            <a:rPr lang="en-US" sz="2800" kern="1200" dirty="0"/>
            <a:t>Cross-Country Comparisons</a:t>
          </a:r>
        </a:p>
      </dsp:txBody>
      <dsp:txXfrm>
        <a:off x="463259" y="41008"/>
        <a:ext cx="7021170" cy="745862"/>
      </dsp:txXfrm>
    </dsp:sp>
  </dsp:spTree>
</dsp:drawing>
</file>

<file path=ppt/diagrams/drawing10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18AC4A-8824-45DF-9D2C-49C1C1C2EF97}">
      <dsp:nvSpPr>
        <dsp:cNvPr id="0" name=""/>
        <dsp:cNvSpPr/>
      </dsp:nvSpPr>
      <dsp:spPr>
        <a:xfrm>
          <a:off x="0" y="440699"/>
          <a:ext cx="8610600" cy="1965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8278" tIns="541528" rIns="668278" bIns="184912" numCol="1" spcCol="1270" anchor="t" anchorCtr="0">
          <a:noAutofit/>
        </a:bodyPr>
        <a:lstStyle/>
        <a:p>
          <a:pPr marL="228600" lvl="1" indent="-228600" algn="l" defTabSz="1155700" rtl="0">
            <a:lnSpc>
              <a:spcPct val="90000"/>
            </a:lnSpc>
            <a:spcBef>
              <a:spcPct val="0"/>
            </a:spcBef>
            <a:spcAft>
              <a:spcPct val="15000"/>
            </a:spcAft>
            <a:buChar char="•"/>
          </a:pPr>
          <a:r>
            <a:rPr lang="en-US" sz="2600" kern="1200" dirty="0">
              <a:solidFill>
                <a:schemeClr val="tx1"/>
              </a:solidFill>
              <a:latin typeface="Arial" charset="0"/>
              <a:ea typeface="+mn-ea"/>
              <a:cs typeface="+mn-cs"/>
            </a:rPr>
            <a:t>Unexpected earnings (UE)</a:t>
          </a:r>
          <a:endParaRPr lang="en-US" sz="2600" kern="1200" dirty="0">
            <a:solidFill>
              <a:schemeClr val="tx1"/>
            </a:solidFill>
          </a:endParaRPr>
        </a:p>
        <a:p>
          <a:pPr marL="228600" lvl="1" indent="-228600" algn="l" defTabSz="1155700" rtl="0">
            <a:lnSpc>
              <a:spcPct val="90000"/>
            </a:lnSpc>
            <a:spcBef>
              <a:spcPct val="0"/>
            </a:spcBef>
            <a:spcAft>
              <a:spcPct val="15000"/>
            </a:spcAft>
            <a:buChar char="•"/>
          </a:pPr>
          <a:r>
            <a:rPr lang="en-US" sz="2600" b="0" kern="1200" dirty="0">
              <a:solidFill>
                <a:schemeClr val="tx1"/>
              </a:solidFill>
              <a:latin typeface="Arial" charset="0"/>
              <a:ea typeface="+mn-ea"/>
              <a:cs typeface="+mn-cs"/>
            </a:rPr>
            <a:t>Standardized unexpected earnings (SUE)</a:t>
          </a:r>
          <a:endParaRPr lang="en-US" sz="2600" b="0" kern="1200" dirty="0">
            <a:solidFill>
              <a:schemeClr val="tx1"/>
            </a:solidFill>
          </a:endParaRPr>
        </a:p>
        <a:p>
          <a:pPr marL="228600" lvl="1" indent="-228600" algn="l" defTabSz="1155700" rtl="0">
            <a:lnSpc>
              <a:spcPct val="90000"/>
            </a:lnSpc>
            <a:spcBef>
              <a:spcPct val="0"/>
            </a:spcBef>
            <a:spcAft>
              <a:spcPct val="15000"/>
            </a:spcAft>
            <a:buChar char="•"/>
          </a:pPr>
          <a:r>
            <a:rPr lang="en-US" sz="2600" b="0" kern="1200" dirty="0">
              <a:solidFill>
                <a:schemeClr val="tx1"/>
              </a:solidFill>
              <a:latin typeface="Arial" charset="0"/>
              <a:ea typeface="+mn-ea"/>
              <a:cs typeface="+mn-cs"/>
            </a:rPr>
            <a:t>Relative strength </a:t>
          </a:r>
          <a:endParaRPr lang="en-US" sz="2600" b="0" kern="1200" dirty="0">
            <a:solidFill>
              <a:schemeClr val="tx1"/>
            </a:solidFill>
          </a:endParaRPr>
        </a:p>
      </dsp:txBody>
      <dsp:txXfrm>
        <a:off x="0" y="440699"/>
        <a:ext cx="8610600" cy="1965600"/>
      </dsp:txXfrm>
    </dsp:sp>
    <dsp:sp modelId="{22A08A85-9CFF-4A2C-8E5C-24B58E12CB92}">
      <dsp:nvSpPr>
        <dsp:cNvPr id="0" name=""/>
        <dsp:cNvSpPr/>
      </dsp:nvSpPr>
      <dsp:spPr>
        <a:xfrm>
          <a:off x="430530" y="56939"/>
          <a:ext cx="6027420" cy="767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822" tIns="0" rIns="227822" bIns="0" numCol="1" spcCol="1270" anchor="ctr" anchorCtr="0">
          <a:noAutofit/>
        </a:bodyPr>
        <a:lstStyle/>
        <a:p>
          <a:pPr marL="0" lvl="0" indent="0" algn="l" defTabSz="1155700">
            <a:lnSpc>
              <a:spcPct val="90000"/>
            </a:lnSpc>
            <a:spcBef>
              <a:spcPct val="0"/>
            </a:spcBef>
            <a:spcAft>
              <a:spcPct val="35000"/>
            </a:spcAft>
            <a:buNone/>
          </a:pPr>
          <a:r>
            <a:rPr lang="en-US" sz="2600" kern="1200" dirty="0"/>
            <a:t>Momentum Indicators</a:t>
          </a:r>
        </a:p>
      </dsp:txBody>
      <dsp:txXfrm>
        <a:off x="467997" y="94406"/>
        <a:ext cx="5952486" cy="692586"/>
      </dsp:txXfrm>
    </dsp:sp>
    <dsp:sp modelId="{117AF9EA-0AF4-4961-8903-4BA4371FD0CD}">
      <dsp:nvSpPr>
        <dsp:cNvPr id="0" name=""/>
        <dsp:cNvSpPr/>
      </dsp:nvSpPr>
      <dsp:spPr>
        <a:xfrm>
          <a:off x="0" y="2930460"/>
          <a:ext cx="8610600" cy="1965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8278" tIns="541528" rIns="668278" bIns="184912"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Database limitations</a:t>
          </a:r>
          <a:endParaRPr lang="en-US" sz="2600" b="0" kern="1200" dirty="0">
            <a:solidFill>
              <a:schemeClr val="bg2"/>
            </a:solidFill>
          </a:endParaRPr>
        </a:p>
        <a:p>
          <a:pPr marL="228600" lvl="1" indent="-228600" algn="l" defTabSz="1155700">
            <a:lnSpc>
              <a:spcPct val="90000"/>
            </a:lnSpc>
            <a:spcBef>
              <a:spcPct val="0"/>
            </a:spcBef>
            <a:spcAft>
              <a:spcPct val="15000"/>
            </a:spcAft>
            <a:buChar char="•"/>
          </a:pPr>
          <a:r>
            <a:rPr lang="en-US" sz="2600" kern="1200" dirty="0"/>
            <a:t>Potential look-ahead bias</a:t>
          </a:r>
        </a:p>
        <a:p>
          <a:pPr marL="228600" lvl="1" indent="-228600" algn="l" defTabSz="1155700">
            <a:lnSpc>
              <a:spcPct val="90000"/>
            </a:lnSpc>
            <a:spcBef>
              <a:spcPct val="0"/>
            </a:spcBef>
            <a:spcAft>
              <a:spcPct val="15000"/>
            </a:spcAft>
            <a:buChar char="•"/>
          </a:pPr>
          <a:r>
            <a:rPr lang="en-US" sz="2600" kern="1200" dirty="0"/>
            <a:t>Used in sector rotation</a:t>
          </a:r>
        </a:p>
      </dsp:txBody>
      <dsp:txXfrm>
        <a:off x="0" y="2930460"/>
        <a:ext cx="8610600" cy="1965600"/>
      </dsp:txXfrm>
    </dsp:sp>
    <dsp:sp modelId="{67BAA568-F1B9-492D-B92F-906A0B928B31}">
      <dsp:nvSpPr>
        <dsp:cNvPr id="0" name=""/>
        <dsp:cNvSpPr/>
      </dsp:nvSpPr>
      <dsp:spPr>
        <a:xfrm>
          <a:off x="430530" y="2546700"/>
          <a:ext cx="7229830" cy="767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822" tIns="0" rIns="227822" bIns="0" numCol="1" spcCol="1270" anchor="ctr" anchorCtr="0">
          <a:noAutofit/>
        </a:bodyPr>
        <a:lstStyle/>
        <a:p>
          <a:pPr marL="0" lvl="0" indent="0" algn="l" defTabSz="1155700">
            <a:lnSpc>
              <a:spcPct val="90000"/>
            </a:lnSpc>
            <a:spcBef>
              <a:spcPct val="0"/>
            </a:spcBef>
            <a:spcAft>
              <a:spcPct val="35000"/>
            </a:spcAft>
            <a:buNone/>
          </a:pPr>
          <a:r>
            <a:rPr lang="en-US" sz="2600" kern="1200" dirty="0"/>
            <a:t>Stock Screens</a:t>
          </a:r>
        </a:p>
      </dsp:txBody>
      <dsp:txXfrm>
        <a:off x="467997" y="2584167"/>
        <a:ext cx="7154896" cy="692586"/>
      </dsp:txXfrm>
    </dsp:sp>
  </dsp:spTree>
</dsp:drawing>
</file>

<file path=ppt/diagrams/drawing10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D9134F-6211-4CB4-961B-9F1326474E7A}">
      <dsp:nvSpPr>
        <dsp:cNvPr id="0" name=""/>
        <dsp:cNvSpPr/>
      </dsp:nvSpPr>
      <dsp:spPr>
        <a:xfrm>
          <a:off x="2059450" y="1554"/>
          <a:ext cx="1120694" cy="112069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0">
            <a:lnSpc>
              <a:spcPct val="90000"/>
            </a:lnSpc>
            <a:spcBef>
              <a:spcPct val="0"/>
            </a:spcBef>
            <a:spcAft>
              <a:spcPct val="35000"/>
            </a:spcAft>
            <a:buNone/>
          </a:pPr>
          <a:r>
            <a:rPr lang="en-US" sz="1400" b="1" kern="1200" dirty="0"/>
            <a:t>Economic Profit</a:t>
          </a:r>
          <a:endParaRPr lang="en-US" sz="1400" kern="1200" dirty="0"/>
        </a:p>
      </dsp:txBody>
      <dsp:txXfrm>
        <a:off x="2223572" y="165676"/>
        <a:ext cx="792450" cy="792450"/>
      </dsp:txXfrm>
    </dsp:sp>
    <dsp:sp modelId="{16314E20-0ADF-4C3A-A02F-98324A414F25}">
      <dsp:nvSpPr>
        <dsp:cNvPr id="0" name=""/>
        <dsp:cNvSpPr/>
      </dsp:nvSpPr>
      <dsp:spPr>
        <a:xfrm>
          <a:off x="2294795" y="1213249"/>
          <a:ext cx="650002" cy="650002"/>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380953" y="1347149"/>
        <a:ext cx="477686" cy="382202"/>
      </dsp:txXfrm>
    </dsp:sp>
    <dsp:sp modelId="{57BAFC73-66A3-47A5-8746-7082A976039C}">
      <dsp:nvSpPr>
        <dsp:cNvPr id="0" name=""/>
        <dsp:cNvSpPr/>
      </dsp:nvSpPr>
      <dsp:spPr>
        <a:xfrm>
          <a:off x="2059450" y="1954252"/>
          <a:ext cx="1120694" cy="112069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0">
            <a:lnSpc>
              <a:spcPct val="90000"/>
            </a:lnSpc>
            <a:spcBef>
              <a:spcPct val="0"/>
            </a:spcBef>
            <a:spcAft>
              <a:spcPct val="35000"/>
            </a:spcAft>
            <a:buNone/>
          </a:pPr>
          <a:r>
            <a:rPr lang="en-US" sz="1400" b="1" kern="1200" dirty="0"/>
            <a:t>Abnormal Earnings</a:t>
          </a:r>
          <a:endParaRPr lang="en-US" sz="1400" kern="1200" dirty="0"/>
        </a:p>
      </dsp:txBody>
      <dsp:txXfrm>
        <a:off x="2223572" y="2118374"/>
        <a:ext cx="792450" cy="792450"/>
      </dsp:txXfrm>
    </dsp:sp>
    <dsp:sp modelId="{E78C72E1-310C-4A38-83BF-1085AC878A8D}">
      <dsp:nvSpPr>
        <dsp:cNvPr id="0" name=""/>
        <dsp:cNvSpPr/>
      </dsp:nvSpPr>
      <dsp:spPr>
        <a:xfrm>
          <a:off x="2294795" y="3165947"/>
          <a:ext cx="650002" cy="650002"/>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380953" y="3299847"/>
        <a:ext cx="477686" cy="382202"/>
      </dsp:txXfrm>
    </dsp:sp>
    <dsp:sp modelId="{9E863C04-F16F-4994-B3EE-75A193F8FDA8}">
      <dsp:nvSpPr>
        <dsp:cNvPr id="0" name=""/>
        <dsp:cNvSpPr/>
      </dsp:nvSpPr>
      <dsp:spPr>
        <a:xfrm>
          <a:off x="2059450" y="3906950"/>
          <a:ext cx="1120694" cy="112069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0">
            <a:lnSpc>
              <a:spcPct val="90000"/>
            </a:lnSpc>
            <a:spcBef>
              <a:spcPct val="0"/>
            </a:spcBef>
            <a:spcAft>
              <a:spcPct val="35000"/>
            </a:spcAft>
            <a:buNone/>
          </a:pPr>
          <a:r>
            <a:rPr lang="en-US" sz="1400" b="1" kern="1200"/>
            <a:t>Economic </a:t>
          </a:r>
          <a:r>
            <a:rPr lang="en-US" sz="1400" b="1" kern="1200" dirty="0"/>
            <a:t>Value Added</a:t>
          </a:r>
          <a:endParaRPr lang="en-US" sz="1400" kern="1200" dirty="0"/>
        </a:p>
      </dsp:txBody>
      <dsp:txXfrm>
        <a:off x="2223572" y="4071072"/>
        <a:ext cx="792450" cy="792450"/>
      </dsp:txXfrm>
    </dsp:sp>
    <dsp:sp modelId="{B2E066D0-3971-4464-BA08-43E9898C3311}">
      <dsp:nvSpPr>
        <dsp:cNvPr id="0" name=""/>
        <dsp:cNvSpPr/>
      </dsp:nvSpPr>
      <dsp:spPr>
        <a:xfrm>
          <a:off x="3348248" y="2306150"/>
          <a:ext cx="356380" cy="416898"/>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3348248" y="2389530"/>
        <a:ext cx="249466" cy="250138"/>
      </dsp:txXfrm>
    </dsp:sp>
    <dsp:sp modelId="{D916AFE5-9AC6-4963-903F-8A26EF0B03E5}">
      <dsp:nvSpPr>
        <dsp:cNvPr id="0" name=""/>
        <dsp:cNvSpPr/>
      </dsp:nvSpPr>
      <dsp:spPr>
        <a:xfrm>
          <a:off x="3852561" y="1393905"/>
          <a:ext cx="2241388" cy="2241388"/>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1466850" rtl="0">
            <a:lnSpc>
              <a:spcPct val="90000"/>
            </a:lnSpc>
            <a:spcBef>
              <a:spcPct val="0"/>
            </a:spcBef>
            <a:spcAft>
              <a:spcPct val="35000"/>
            </a:spcAft>
            <a:buNone/>
          </a:pPr>
          <a:r>
            <a:rPr lang="en-US" sz="3300" b="1" kern="1200" dirty="0"/>
            <a:t>Residual Income</a:t>
          </a:r>
          <a:endParaRPr lang="en-US" sz="3300" kern="1200" dirty="0"/>
        </a:p>
      </dsp:txBody>
      <dsp:txXfrm>
        <a:off x="4180805" y="1722149"/>
        <a:ext cx="1584900" cy="1584900"/>
      </dsp:txXfrm>
    </dsp:sp>
  </dsp:spTree>
</dsp:drawing>
</file>

<file path=ppt/diagrams/drawing1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6BD52C-5A38-4207-967D-5AD11E1A18F6}">
      <dsp:nvSpPr>
        <dsp:cNvPr id="0" name=""/>
        <dsp:cNvSpPr/>
      </dsp:nvSpPr>
      <dsp:spPr>
        <a:xfrm>
          <a:off x="1460" y="212954"/>
          <a:ext cx="1936291" cy="1936291"/>
        </a:xfrm>
        <a:prstGeom prst="ellipse">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US" sz="2900" kern="1200" dirty="0"/>
            <a:t>Net Income</a:t>
          </a:r>
        </a:p>
      </dsp:txBody>
      <dsp:txXfrm>
        <a:off x="285023" y="496517"/>
        <a:ext cx="1369165" cy="1369165"/>
      </dsp:txXfrm>
    </dsp:sp>
    <dsp:sp modelId="{8E75B949-1BC2-4949-9659-7D30131BE1B7}">
      <dsp:nvSpPr>
        <dsp:cNvPr id="0" name=""/>
        <dsp:cNvSpPr/>
      </dsp:nvSpPr>
      <dsp:spPr>
        <a:xfrm>
          <a:off x="2094978" y="619575"/>
          <a:ext cx="1123048" cy="1123048"/>
        </a:xfrm>
        <a:prstGeom prst="mathMinus">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2243838" y="1049029"/>
        <a:ext cx="825328" cy="264140"/>
      </dsp:txXfrm>
    </dsp:sp>
    <dsp:sp modelId="{FF1978DE-5DFB-4A25-9B4E-5971234E7F70}">
      <dsp:nvSpPr>
        <dsp:cNvPr id="0" name=""/>
        <dsp:cNvSpPr/>
      </dsp:nvSpPr>
      <dsp:spPr>
        <a:xfrm>
          <a:off x="3375254" y="212954"/>
          <a:ext cx="1936291" cy="1936291"/>
        </a:xfrm>
        <a:prstGeom prst="ellipse">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US" sz="2900" kern="1200" dirty="0"/>
            <a:t>Equity Charge</a:t>
          </a:r>
        </a:p>
      </dsp:txBody>
      <dsp:txXfrm>
        <a:off x="3658817" y="496517"/>
        <a:ext cx="1369165" cy="1369165"/>
      </dsp:txXfrm>
    </dsp:sp>
    <dsp:sp modelId="{A41FA09E-7C2B-4547-BB7C-380397EFA4C1}">
      <dsp:nvSpPr>
        <dsp:cNvPr id="0" name=""/>
        <dsp:cNvSpPr/>
      </dsp:nvSpPr>
      <dsp:spPr>
        <a:xfrm>
          <a:off x="5468772" y="619575"/>
          <a:ext cx="1123048" cy="1123048"/>
        </a:xfrm>
        <a:prstGeom prst="mathEqual">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5617632" y="850923"/>
        <a:ext cx="825328" cy="660352"/>
      </dsp:txXfrm>
    </dsp:sp>
    <dsp:sp modelId="{68BDB685-4531-486E-A646-9A4AF13CC49C}">
      <dsp:nvSpPr>
        <dsp:cNvPr id="0" name=""/>
        <dsp:cNvSpPr/>
      </dsp:nvSpPr>
      <dsp:spPr>
        <a:xfrm>
          <a:off x="6749048" y="212954"/>
          <a:ext cx="1936291" cy="1936291"/>
        </a:xfrm>
        <a:prstGeom prst="ellipse">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US" sz="2900" kern="1200" dirty="0"/>
            <a:t>Residual Income</a:t>
          </a:r>
        </a:p>
      </dsp:txBody>
      <dsp:txXfrm>
        <a:off x="7032611" y="496517"/>
        <a:ext cx="1369165" cy="1369165"/>
      </dsp:txXfrm>
    </dsp:sp>
  </dsp:spTree>
</dsp:drawing>
</file>

<file path=ppt/diagrams/drawing1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6BD52C-5A38-4207-967D-5AD11E1A18F6}">
      <dsp:nvSpPr>
        <dsp:cNvPr id="0" name=""/>
        <dsp:cNvSpPr/>
      </dsp:nvSpPr>
      <dsp:spPr>
        <a:xfrm>
          <a:off x="1460" y="212954"/>
          <a:ext cx="1936291" cy="1936291"/>
        </a:xfrm>
        <a:prstGeom prst="ellipse">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US" sz="2900" kern="1200" dirty="0"/>
            <a:t>NOPAT</a:t>
          </a:r>
        </a:p>
      </dsp:txBody>
      <dsp:txXfrm>
        <a:off x="285023" y="496517"/>
        <a:ext cx="1369165" cy="1369165"/>
      </dsp:txXfrm>
    </dsp:sp>
    <dsp:sp modelId="{8E75B949-1BC2-4949-9659-7D30131BE1B7}">
      <dsp:nvSpPr>
        <dsp:cNvPr id="0" name=""/>
        <dsp:cNvSpPr/>
      </dsp:nvSpPr>
      <dsp:spPr>
        <a:xfrm>
          <a:off x="2094978" y="619575"/>
          <a:ext cx="1123048" cy="1123048"/>
        </a:xfrm>
        <a:prstGeom prst="mathMinus">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2243838" y="1049029"/>
        <a:ext cx="825328" cy="264140"/>
      </dsp:txXfrm>
    </dsp:sp>
    <dsp:sp modelId="{FF1978DE-5DFB-4A25-9B4E-5971234E7F70}">
      <dsp:nvSpPr>
        <dsp:cNvPr id="0" name=""/>
        <dsp:cNvSpPr/>
      </dsp:nvSpPr>
      <dsp:spPr>
        <a:xfrm>
          <a:off x="3375254" y="212954"/>
          <a:ext cx="1936291" cy="1936291"/>
        </a:xfrm>
        <a:prstGeom prst="ellipse">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US" sz="2900" kern="1200" dirty="0"/>
            <a:t>Capital Charge</a:t>
          </a:r>
        </a:p>
      </dsp:txBody>
      <dsp:txXfrm>
        <a:off x="3658817" y="496517"/>
        <a:ext cx="1369165" cy="1369165"/>
      </dsp:txXfrm>
    </dsp:sp>
    <dsp:sp modelId="{A41FA09E-7C2B-4547-BB7C-380397EFA4C1}">
      <dsp:nvSpPr>
        <dsp:cNvPr id="0" name=""/>
        <dsp:cNvSpPr/>
      </dsp:nvSpPr>
      <dsp:spPr>
        <a:xfrm>
          <a:off x="5468772" y="619575"/>
          <a:ext cx="1123048" cy="1123048"/>
        </a:xfrm>
        <a:prstGeom prst="mathEqual">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5617632" y="850923"/>
        <a:ext cx="825328" cy="660352"/>
      </dsp:txXfrm>
    </dsp:sp>
    <dsp:sp modelId="{68BDB685-4531-486E-A646-9A4AF13CC49C}">
      <dsp:nvSpPr>
        <dsp:cNvPr id="0" name=""/>
        <dsp:cNvSpPr/>
      </dsp:nvSpPr>
      <dsp:spPr>
        <a:xfrm>
          <a:off x="6749048" y="212954"/>
          <a:ext cx="1936291" cy="1936291"/>
        </a:xfrm>
        <a:prstGeom prst="ellipse">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US" sz="2900" kern="1200" dirty="0"/>
            <a:t>Residual Income</a:t>
          </a:r>
        </a:p>
      </dsp:txBody>
      <dsp:txXfrm>
        <a:off x="7032611" y="496517"/>
        <a:ext cx="1369165" cy="1369165"/>
      </dsp:txXfrm>
    </dsp:sp>
  </dsp:spTree>
</dsp:drawing>
</file>

<file path=ppt/diagrams/drawing1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6BD52C-5A38-4207-967D-5AD11E1A18F6}">
      <dsp:nvSpPr>
        <dsp:cNvPr id="0" name=""/>
        <dsp:cNvSpPr/>
      </dsp:nvSpPr>
      <dsp:spPr>
        <a:xfrm>
          <a:off x="625135" y="623"/>
          <a:ext cx="1675153" cy="1675153"/>
        </a:xfrm>
        <a:prstGeom prst="ellipse">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Economic Value Added (EVA) </a:t>
          </a:r>
        </a:p>
      </dsp:txBody>
      <dsp:txXfrm>
        <a:off x="870455" y="245943"/>
        <a:ext cx="1184513" cy="1184513"/>
      </dsp:txXfrm>
    </dsp:sp>
    <dsp:sp modelId="{8E75B949-1BC2-4949-9659-7D30131BE1B7}">
      <dsp:nvSpPr>
        <dsp:cNvPr id="0" name=""/>
        <dsp:cNvSpPr/>
      </dsp:nvSpPr>
      <dsp:spPr>
        <a:xfrm>
          <a:off x="2436311" y="352405"/>
          <a:ext cx="971589" cy="971589"/>
        </a:xfrm>
        <a:prstGeom prst="mathEqual">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2565095" y="552552"/>
        <a:ext cx="714021" cy="571295"/>
      </dsp:txXfrm>
    </dsp:sp>
    <dsp:sp modelId="{FF1978DE-5DFB-4A25-9B4E-5971234E7F70}">
      <dsp:nvSpPr>
        <dsp:cNvPr id="0" name=""/>
        <dsp:cNvSpPr/>
      </dsp:nvSpPr>
      <dsp:spPr>
        <a:xfrm>
          <a:off x="3543923" y="623"/>
          <a:ext cx="1675153" cy="1675153"/>
        </a:xfrm>
        <a:prstGeom prst="ellipse">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NOPAT</a:t>
          </a:r>
        </a:p>
      </dsp:txBody>
      <dsp:txXfrm>
        <a:off x="3789243" y="245943"/>
        <a:ext cx="1184513" cy="1184513"/>
      </dsp:txXfrm>
    </dsp:sp>
    <dsp:sp modelId="{A41FA09E-7C2B-4547-BB7C-380397EFA4C1}">
      <dsp:nvSpPr>
        <dsp:cNvPr id="0" name=""/>
        <dsp:cNvSpPr/>
      </dsp:nvSpPr>
      <dsp:spPr>
        <a:xfrm>
          <a:off x="5355099" y="352405"/>
          <a:ext cx="971589" cy="971589"/>
        </a:xfrm>
        <a:prstGeom prst="mathMinus">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5483883" y="723941"/>
        <a:ext cx="714021" cy="228517"/>
      </dsp:txXfrm>
    </dsp:sp>
    <dsp:sp modelId="{68BDB685-4531-486E-A646-9A4AF13CC49C}">
      <dsp:nvSpPr>
        <dsp:cNvPr id="0" name=""/>
        <dsp:cNvSpPr/>
      </dsp:nvSpPr>
      <dsp:spPr>
        <a:xfrm>
          <a:off x="6462710" y="623"/>
          <a:ext cx="1675153" cy="1675153"/>
        </a:xfrm>
        <a:prstGeom prst="ellipse">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C% × TC</a:t>
          </a:r>
        </a:p>
      </dsp:txBody>
      <dsp:txXfrm>
        <a:off x="6708030" y="245943"/>
        <a:ext cx="1184513" cy="1184513"/>
      </dsp:txXfrm>
    </dsp:sp>
  </dsp:spTree>
</dsp:drawing>
</file>

<file path=ppt/diagrams/drawing1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6BD52C-5A38-4207-967D-5AD11E1A18F6}">
      <dsp:nvSpPr>
        <dsp:cNvPr id="0" name=""/>
        <dsp:cNvSpPr/>
      </dsp:nvSpPr>
      <dsp:spPr>
        <a:xfrm>
          <a:off x="1422" y="238431"/>
          <a:ext cx="1885336" cy="1885336"/>
        </a:xfrm>
        <a:prstGeom prst="ellipse">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Market Value Added (MVA) </a:t>
          </a:r>
        </a:p>
      </dsp:txBody>
      <dsp:txXfrm>
        <a:off x="277523" y="514532"/>
        <a:ext cx="1333134" cy="1333134"/>
      </dsp:txXfrm>
    </dsp:sp>
    <dsp:sp modelId="{8E75B949-1BC2-4949-9659-7D30131BE1B7}">
      <dsp:nvSpPr>
        <dsp:cNvPr id="0" name=""/>
        <dsp:cNvSpPr/>
      </dsp:nvSpPr>
      <dsp:spPr>
        <a:xfrm>
          <a:off x="2039847" y="634352"/>
          <a:ext cx="1093494" cy="1093494"/>
        </a:xfrm>
        <a:prstGeom prst="mathEqual">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2184790" y="859612"/>
        <a:ext cx="803608" cy="642974"/>
      </dsp:txXfrm>
    </dsp:sp>
    <dsp:sp modelId="{FF1978DE-5DFB-4A25-9B4E-5971234E7F70}">
      <dsp:nvSpPr>
        <dsp:cNvPr id="0" name=""/>
        <dsp:cNvSpPr/>
      </dsp:nvSpPr>
      <dsp:spPr>
        <a:xfrm>
          <a:off x="3286431" y="238431"/>
          <a:ext cx="1885336" cy="1885336"/>
        </a:xfrm>
        <a:prstGeom prst="ellipse">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Market Value of the Firm	</a:t>
          </a:r>
        </a:p>
      </dsp:txBody>
      <dsp:txXfrm>
        <a:off x="3562532" y="514532"/>
        <a:ext cx="1333134" cy="1333134"/>
      </dsp:txXfrm>
    </dsp:sp>
    <dsp:sp modelId="{A41FA09E-7C2B-4547-BB7C-380397EFA4C1}">
      <dsp:nvSpPr>
        <dsp:cNvPr id="0" name=""/>
        <dsp:cNvSpPr/>
      </dsp:nvSpPr>
      <dsp:spPr>
        <a:xfrm>
          <a:off x="5324857" y="634352"/>
          <a:ext cx="1093494" cy="1093494"/>
        </a:xfrm>
        <a:prstGeom prst="mathMinus">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5469800" y="1052504"/>
        <a:ext cx="803608" cy="257190"/>
      </dsp:txXfrm>
    </dsp:sp>
    <dsp:sp modelId="{68BDB685-4531-486E-A646-9A4AF13CC49C}">
      <dsp:nvSpPr>
        <dsp:cNvPr id="0" name=""/>
        <dsp:cNvSpPr/>
      </dsp:nvSpPr>
      <dsp:spPr>
        <a:xfrm>
          <a:off x="6571441" y="238431"/>
          <a:ext cx="1885336" cy="1885336"/>
        </a:xfrm>
        <a:prstGeom prst="ellipse">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Book Value of Total Capital</a:t>
          </a:r>
        </a:p>
      </dsp:txBody>
      <dsp:txXfrm>
        <a:off x="6847542" y="514532"/>
        <a:ext cx="1333134" cy="1333134"/>
      </dsp:txXfrm>
    </dsp:sp>
  </dsp:spTree>
</dsp:drawing>
</file>

<file path=ppt/diagrams/drawing1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91FA66-E922-4470-B2AE-E01B3DB1B796}">
      <dsp:nvSpPr>
        <dsp:cNvPr id="0" name=""/>
        <dsp:cNvSpPr/>
      </dsp:nvSpPr>
      <dsp:spPr>
        <a:xfrm>
          <a:off x="377277" y="2478"/>
          <a:ext cx="7621094" cy="1192299"/>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60960" rIns="121920" bIns="60960" numCol="1" spcCol="1270" anchor="ctr" anchorCtr="0">
          <a:noAutofit/>
        </a:bodyPr>
        <a:lstStyle/>
        <a:p>
          <a:pPr marL="0" lvl="0" indent="0" algn="ctr" defTabSz="1422400" rtl="0">
            <a:lnSpc>
              <a:spcPct val="90000"/>
            </a:lnSpc>
            <a:spcBef>
              <a:spcPct val="0"/>
            </a:spcBef>
            <a:spcAft>
              <a:spcPct val="35000"/>
            </a:spcAft>
            <a:buNone/>
          </a:pPr>
          <a:r>
            <a:rPr lang="en-US" sz="3200" b="1" kern="1200" dirty="0">
              <a:solidFill>
                <a:schemeClr val="bg1"/>
              </a:solidFill>
            </a:rPr>
            <a:t>Valuation </a:t>
          </a:r>
          <a:endParaRPr lang="en-US" sz="3200" kern="1200" dirty="0">
            <a:solidFill>
              <a:schemeClr val="bg1"/>
            </a:solidFill>
          </a:endParaRPr>
        </a:p>
      </dsp:txBody>
      <dsp:txXfrm>
        <a:off x="435480" y="60681"/>
        <a:ext cx="7504688" cy="1075893"/>
      </dsp:txXfrm>
    </dsp:sp>
    <dsp:sp modelId="{B62D0A1B-9776-4A60-AB80-E337146A3D96}">
      <dsp:nvSpPr>
        <dsp:cNvPr id="0" name=""/>
        <dsp:cNvSpPr/>
      </dsp:nvSpPr>
      <dsp:spPr>
        <a:xfrm>
          <a:off x="377277" y="1254393"/>
          <a:ext cx="7621094" cy="1192299"/>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8110" tIns="59055" rIns="118110" bIns="59055" numCol="1" spcCol="1270" anchor="ctr" anchorCtr="0">
          <a:noAutofit/>
        </a:bodyPr>
        <a:lstStyle/>
        <a:p>
          <a:pPr marL="0" lvl="0" indent="0" algn="ctr" defTabSz="1377950" rtl="0">
            <a:lnSpc>
              <a:spcPct val="90000"/>
            </a:lnSpc>
            <a:spcBef>
              <a:spcPct val="0"/>
            </a:spcBef>
            <a:spcAft>
              <a:spcPct val="35000"/>
            </a:spcAft>
            <a:buNone/>
          </a:pPr>
          <a:r>
            <a:rPr lang="en-US" sz="3100" b="1" kern="1200" dirty="0">
              <a:solidFill>
                <a:schemeClr val="bg1"/>
              </a:solidFill>
            </a:rPr>
            <a:t>Measuring Goodwill Impairment</a:t>
          </a:r>
          <a:endParaRPr lang="en-US" sz="3100" kern="1200" dirty="0">
            <a:solidFill>
              <a:schemeClr val="bg1"/>
            </a:solidFill>
          </a:endParaRPr>
        </a:p>
      </dsp:txBody>
      <dsp:txXfrm>
        <a:off x="435480" y="1312596"/>
        <a:ext cx="7504688" cy="1075893"/>
      </dsp:txXfrm>
    </dsp:sp>
    <dsp:sp modelId="{DD6375CD-1B92-442B-87F6-47AAE02A8AA9}">
      <dsp:nvSpPr>
        <dsp:cNvPr id="0" name=""/>
        <dsp:cNvSpPr/>
      </dsp:nvSpPr>
      <dsp:spPr>
        <a:xfrm>
          <a:off x="377277" y="2506307"/>
          <a:ext cx="7621094" cy="1192299"/>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57150" rIns="114300" bIns="57150" numCol="1" spcCol="1270" anchor="ctr" anchorCtr="0">
          <a:noAutofit/>
        </a:bodyPr>
        <a:lstStyle/>
        <a:p>
          <a:pPr marL="0" lvl="0" indent="0" algn="ctr" defTabSz="1333500" rtl="0">
            <a:lnSpc>
              <a:spcPct val="90000"/>
            </a:lnSpc>
            <a:spcBef>
              <a:spcPct val="0"/>
            </a:spcBef>
            <a:spcAft>
              <a:spcPct val="35000"/>
            </a:spcAft>
            <a:buNone/>
          </a:pPr>
          <a:r>
            <a:rPr lang="en-US" sz="3000" b="1" kern="1200" dirty="0">
              <a:solidFill>
                <a:schemeClr val="bg1"/>
              </a:solidFill>
            </a:rPr>
            <a:t>Measuring Internal Corporate Performance</a:t>
          </a:r>
          <a:endParaRPr lang="en-US" sz="3000" kern="1200" dirty="0">
            <a:solidFill>
              <a:schemeClr val="bg1"/>
            </a:solidFill>
          </a:endParaRPr>
        </a:p>
      </dsp:txBody>
      <dsp:txXfrm>
        <a:off x="435480" y="2564510"/>
        <a:ext cx="7504688" cy="1075893"/>
      </dsp:txXfrm>
    </dsp:sp>
    <dsp:sp modelId="{A03BF656-A06C-47F8-A021-1A91CD683EA6}">
      <dsp:nvSpPr>
        <dsp:cNvPr id="0" name=""/>
        <dsp:cNvSpPr/>
      </dsp:nvSpPr>
      <dsp:spPr>
        <a:xfrm>
          <a:off x="377277" y="3758221"/>
          <a:ext cx="7621094" cy="1192299"/>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57150" rIns="114300" bIns="57150" numCol="1" spcCol="1270" anchor="ctr" anchorCtr="0">
          <a:noAutofit/>
        </a:bodyPr>
        <a:lstStyle/>
        <a:p>
          <a:pPr marL="0" lvl="0" indent="0" algn="ctr" defTabSz="1333500" rtl="0">
            <a:lnSpc>
              <a:spcPct val="90000"/>
            </a:lnSpc>
            <a:spcBef>
              <a:spcPct val="0"/>
            </a:spcBef>
            <a:spcAft>
              <a:spcPct val="35000"/>
            </a:spcAft>
            <a:buNone/>
          </a:pPr>
          <a:r>
            <a:rPr lang="en-US" sz="3000" b="1" kern="1200" dirty="0">
              <a:solidFill>
                <a:schemeClr val="bg1"/>
              </a:solidFill>
            </a:rPr>
            <a:t>Determining Executive Compensation</a:t>
          </a:r>
        </a:p>
      </dsp:txBody>
      <dsp:txXfrm>
        <a:off x="435480" y="3816424"/>
        <a:ext cx="7504688" cy="1075893"/>
      </dsp:txXfrm>
    </dsp:sp>
  </dsp:spTree>
</dsp:drawing>
</file>

<file path=ppt/diagrams/drawing1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C0B3F4-0D74-4C94-AC79-7A96B83D0195}">
      <dsp:nvSpPr>
        <dsp:cNvPr id="0" name=""/>
        <dsp:cNvSpPr/>
      </dsp:nvSpPr>
      <dsp:spPr>
        <a:xfrm>
          <a:off x="4883" y="1074250"/>
          <a:ext cx="1356698" cy="1356698"/>
        </a:xfrm>
        <a:prstGeom prst="ellipse">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rtl="0">
            <a:lnSpc>
              <a:spcPct val="90000"/>
            </a:lnSpc>
            <a:spcBef>
              <a:spcPct val="0"/>
            </a:spcBef>
            <a:spcAft>
              <a:spcPct val="35000"/>
            </a:spcAft>
            <a:buNone/>
          </a:pPr>
          <a:r>
            <a:rPr lang="en-US" sz="1500" b="1" kern="1200" dirty="0"/>
            <a:t>Residual income per share </a:t>
          </a:r>
          <a:endParaRPr lang="en-US" sz="1500" kern="1200" dirty="0"/>
        </a:p>
      </dsp:txBody>
      <dsp:txXfrm>
        <a:off x="203567" y="1272934"/>
        <a:ext cx="959330" cy="959330"/>
      </dsp:txXfrm>
    </dsp:sp>
    <dsp:sp modelId="{C6183167-FFAC-458E-92A1-3BBC78E99268}">
      <dsp:nvSpPr>
        <dsp:cNvPr id="0" name=""/>
        <dsp:cNvSpPr/>
      </dsp:nvSpPr>
      <dsp:spPr>
        <a:xfrm>
          <a:off x="1471745" y="1359157"/>
          <a:ext cx="786885" cy="786885"/>
        </a:xfrm>
        <a:prstGeom prst="mathEqual">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1576047" y="1521255"/>
        <a:ext cx="578281" cy="462689"/>
      </dsp:txXfrm>
    </dsp:sp>
    <dsp:sp modelId="{09BB716D-F499-4EDA-B951-E2CA5855F46F}">
      <dsp:nvSpPr>
        <dsp:cNvPr id="0" name=""/>
        <dsp:cNvSpPr/>
      </dsp:nvSpPr>
      <dsp:spPr>
        <a:xfrm>
          <a:off x="2368794" y="1074250"/>
          <a:ext cx="1356698" cy="1356698"/>
        </a:xfrm>
        <a:prstGeom prst="ellipse">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rtl="0">
            <a:lnSpc>
              <a:spcPct val="90000"/>
            </a:lnSpc>
            <a:spcBef>
              <a:spcPct val="0"/>
            </a:spcBef>
            <a:spcAft>
              <a:spcPct val="35000"/>
            </a:spcAft>
            <a:buNone/>
          </a:pPr>
          <a:r>
            <a:rPr lang="en-US" sz="1500" b="1" kern="1200" dirty="0"/>
            <a:t>Earnings per share (EPS)</a:t>
          </a:r>
          <a:endParaRPr lang="en-US" sz="1500" kern="1200" dirty="0"/>
        </a:p>
      </dsp:txBody>
      <dsp:txXfrm>
        <a:off x="2567478" y="1272934"/>
        <a:ext cx="959330" cy="959330"/>
      </dsp:txXfrm>
    </dsp:sp>
    <dsp:sp modelId="{3680BDD4-429D-43FD-A7C6-07263FB649BC}">
      <dsp:nvSpPr>
        <dsp:cNvPr id="0" name=""/>
        <dsp:cNvSpPr/>
      </dsp:nvSpPr>
      <dsp:spPr>
        <a:xfrm>
          <a:off x="3835657" y="1359157"/>
          <a:ext cx="786885" cy="786885"/>
        </a:xfrm>
        <a:prstGeom prst="mathMinus">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3939959" y="1660062"/>
        <a:ext cx="578281" cy="185075"/>
      </dsp:txXfrm>
    </dsp:sp>
    <dsp:sp modelId="{7E717D6B-D5E2-4E2B-8B2A-FC09B1E1DF03}">
      <dsp:nvSpPr>
        <dsp:cNvPr id="0" name=""/>
        <dsp:cNvSpPr/>
      </dsp:nvSpPr>
      <dsp:spPr>
        <a:xfrm>
          <a:off x="4732706" y="1074250"/>
          <a:ext cx="1356698" cy="1356698"/>
        </a:xfrm>
        <a:prstGeom prst="ellipse">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rtl="0">
            <a:lnSpc>
              <a:spcPct val="90000"/>
            </a:lnSpc>
            <a:spcBef>
              <a:spcPct val="0"/>
            </a:spcBef>
            <a:spcAft>
              <a:spcPct val="35000"/>
            </a:spcAft>
            <a:buNone/>
          </a:pPr>
          <a:r>
            <a:rPr lang="en-US" sz="1500" b="1" kern="1200" dirty="0"/>
            <a:t>Required return on equity (Re)</a:t>
          </a:r>
          <a:endParaRPr lang="en-US" sz="1500" kern="1200" dirty="0"/>
        </a:p>
      </dsp:txBody>
      <dsp:txXfrm>
        <a:off x="4931390" y="1272934"/>
        <a:ext cx="959330" cy="959330"/>
      </dsp:txXfrm>
    </dsp:sp>
    <dsp:sp modelId="{5B18AAA5-2070-4FDC-925E-FDAF17577679}">
      <dsp:nvSpPr>
        <dsp:cNvPr id="0" name=""/>
        <dsp:cNvSpPr/>
      </dsp:nvSpPr>
      <dsp:spPr>
        <a:xfrm>
          <a:off x="6199569" y="1359157"/>
          <a:ext cx="786885" cy="786885"/>
        </a:xfrm>
        <a:prstGeom prst="mathMultiply">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6323125" y="1482713"/>
        <a:ext cx="539773" cy="539773"/>
      </dsp:txXfrm>
    </dsp:sp>
    <dsp:sp modelId="{B77BD3AB-041F-442E-8D98-451A145BE4A2}">
      <dsp:nvSpPr>
        <dsp:cNvPr id="0" name=""/>
        <dsp:cNvSpPr/>
      </dsp:nvSpPr>
      <dsp:spPr>
        <a:xfrm>
          <a:off x="7096618" y="1074250"/>
          <a:ext cx="1356698" cy="1356698"/>
        </a:xfrm>
        <a:prstGeom prst="ellipse">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rtl="0">
            <a:lnSpc>
              <a:spcPct val="90000"/>
            </a:lnSpc>
            <a:spcBef>
              <a:spcPct val="0"/>
            </a:spcBef>
            <a:spcAft>
              <a:spcPct val="35000"/>
            </a:spcAft>
            <a:buNone/>
          </a:pPr>
          <a:r>
            <a:rPr lang="en-US" sz="1500" b="1" kern="1200" dirty="0"/>
            <a:t>Beginning book value per share (BVPS)</a:t>
          </a:r>
          <a:endParaRPr lang="en-US" sz="1500" kern="1200" dirty="0"/>
        </a:p>
      </dsp:txBody>
      <dsp:txXfrm>
        <a:off x="7295302" y="1272934"/>
        <a:ext cx="959330" cy="959330"/>
      </dsp:txXfrm>
    </dsp:sp>
  </dsp:spTree>
</dsp:drawing>
</file>

<file path=ppt/diagrams/drawing1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EA9B4A-0854-4512-A661-FA03FE3BF505}">
      <dsp:nvSpPr>
        <dsp:cNvPr id="0" name=""/>
        <dsp:cNvSpPr/>
      </dsp:nvSpPr>
      <dsp:spPr>
        <a:xfrm>
          <a:off x="5156" y="375798"/>
          <a:ext cx="1541338" cy="924803"/>
        </a:xfrm>
        <a:prstGeom prst="roundRect">
          <a:avLst>
            <a:gd name="adj" fmla="val 10000"/>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a:sp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ROE &gt; </a:t>
          </a:r>
          <a:r>
            <a:rPr lang="en-US" sz="3200" i="1" kern="1200" dirty="0"/>
            <a:t>r</a:t>
          </a:r>
        </a:p>
      </dsp:txBody>
      <dsp:txXfrm>
        <a:off x="32243" y="402885"/>
        <a:ext cx="1487164" cy="870629"/>
      </dsp:txXfrm>
    </dsp:sp>
    <dsp:sp modelId="{2693EE69-2155-4D9A-B961-07C3714C6DD2}">
      <dsp:nvSpPr>
        <dsp:cNvPr id="0" name=""/>
        <dsp:cNvSpPr/>
      </dsp:nvSpPr>
      <dsp:spPr>
        <a:xfrm>
          <a:off x="1700629" y="647074"/>
          <a:ext cx="326763" cy="382251"/>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00629" y="723524"/>
        <a:ext cx="228734" cy="229351"/>
      </dsp:txXfrm>
    </dsp:sp>
    <dsp:sp modelId="{311654D6-4466-472B-80EC-D8DA29229988}">
      <dsp:nvSpPr>
        <dsp:cNvPr id="0" name=""/>
        <dsp:cNvSpPr/>
      </dsp:nvSpPr>
      <dsp:spPr>
        <a:xfrm>
          <a:off x="2163030" y="375798"/>
          <a:ext cx="1541338" cy="924803"/>
        </a:xfrm>
        <a:prstGeom prst="roundRect">
          <a:avLst>
            <a:gd name="adj" fmla="val 10000"/>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a:sp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RI &gt; 0</a:t>
          </a:r>
        </a:p>
      </dsp:txBody>
      <dsp:txXfrm>
        <a:off x="2190117" y="402885"/>
        <a:ext cx="1487164" cy="870629"/>
      </dsp:txXfrm>
    </dsp:sp>
    <dsp:sp modelId="{5FEB457F-D4AD-4EDA-9DC6-C243FC4C5B4C}">
      <dsp:nvSpPr>
        <dsp:cNvPr id="0" name=""/>
        <dsp:cNvSpPr/>
      </dsp:nvSpPr>
      <dsp:spPr>
        <a:xfrm>
          <a:off x="3858503" y="647074"/>
          <a:ext cx="326763" cy="382251"/>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858503" y="723524"/>
        <a:ext cx="228734" cy="229351"/>
      </dsp:txXfrm>
    </dsp:sp>
    <dsp:sp modelId="{AA3F6AB0-2EF4-441A-AABD-4A03B0F73694}">
      <dsp:nvSpPr>
        <dsp:cNvPr id="0" name=""/>
        <dsp:cNvSpPr/>
      </dsp:nvSpPr>
      <dsp:spPr>
        <a:xfrm>
          <a:off x="4320904" y="375798"/>
          <a:ext cx="1541338" cy="924803"/>
        </a:xfrm>
        <a:prstGeom prst="roundRect">
          <a:avLst>
            <a:gd name="adj" fmla="val 10000"/>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a:sp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i="1" kern="1200" dirty="0"/>
            <a:t>V</a:t>
          </a:r>
          <a:r>
            <a:rPr lang="en-US" sz="3200" kern="1200" dirty="0"/>
            <a:t> &gt; </a:t>
          </a:r>
          <a:r>
            <a:rPr lang="en-US" sz="3200" i="1" kern="1200" dirty="0"/>
            <a:t>B</a:t>
          </a:r>
        </a:p>
      </dsp:txBody>
      <dsp:txXfrm>
        <a:off x="4347991" y="402885"/>
        <a:ext cx="1487164" cy="870629"/>
      </dsp:txXfrm>
    </dsp:sp>
  </dsp:spTree>
</dsp:drawing>
</file>

<file path=ppt/diagrams/drawing1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AB612F-2EB1-4FED-9189-76FD12217677}">
      <dsp:nvSpPr>
        <dsp:cNvPr id="0" name=""/>
        <dsp:cNvSpPr/>
      </dsp:nvSpPr>
      <dsp:spPr>
        <a:xfrm>
          <a:off x="5156" y="413898"/>
          <a:ext cx="1541338" cy="924803"/>
        </a:xfrm>
        <a:prstGeom prst="roundRect">
          <a:avLst>
            <a:gd name="adj" fmla="val 10000"/>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a:sp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ROE &lt; </a:t>
          </a:r>
          <a:r>
            <a:rPr lang="en-US" sz="3200" i="1" kern="1200" dirty="0"/>
            <a:t>r</a:t>
          </a:r>
        </a:p>
      </dsp:txBody>
      <dsp:txXfrm>
        <a:off x="32243" y="440985"/>
        <a:ext cx="1487164" cy="870629"/>
      </dsp:txXfrm>
    </dsp:sp>
    <dsp:sp modelId="{A814F98B-FB2F-409D-AEC5-74D550A6FD37}">
      <dsp:nvSpPr>
        <dsp:cNvPr id="0" name=""/>
        <dsp:cNvSpPr/>
      </dsp:nvSpPr>
      <dsp:spPr>
        <a:xfrm>
          <a:off x="1700629" y="685174"/>
          <a:ext cx="326763" cy="382251"/>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00629" y="761624"/>
        <a:ext cx="228734" cy="229351"/>
      </dsp:txXfrm>
    </dsp:sp>
    <dsp:sp modelId="{71929E5C-7D8B-4CB8-B305-936D56B822E6}">
      <dsp:nvSpPr>
        <dsp:cNvPr id="0" name=""/>
        <dsp:cNvSpPr/>
      </dsp:nvSpPr>
      <dsp:spPr>
        <a:xfrm>
          <a:off x="2163030" y="413898"/>
          <a:ext cx="1541338" cy="924803"/>
        </a:xfrm>
        <a:prstGeom prst="roundRect">
          <a:avLst>
            <a:gd name="adj" fmla="val 10000"/>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a:sp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RI &lt; 0</a:t>
          </a:r>
        </a:p>
      </dsp:txBody>
      <dsp:txXfrm>
        <a:off x="2190117" y="440985"/>
        <a:ext cx="1487164" cy="870629"/>
      </dsp:txXfrm>
    </dsp:sp>
    <dsp:sp modelId="{1B0433B7-61C4-466E-A358-4B26C0E1AA65}">
      <dsp:nvSpPr>
        <dsp:cNvPr id="0" name=""/>
        <dsp:cNvSpPr/>
      </dsp:nvSpPr>
      <dsp:spPr>
        <a:xfrm>
          <a:off x="3858503" y="685174"/>
          <a:ext cx="326763" cy="382251"/>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858503" y="761624"/>
        <a:ext cx="228734" cy="229351"/>
      </dsp:txXfrm>
    </dsp:sp>
    <dsp:sp modelId="{119E576F-0C5C-453F-AD46-357EFAC40BC2}">
      <dsp:nvSpPr>
        <dsp:cNvPr id="0" name=""/>
        <dsp:cNvSpPr/>
      </dsp:nvSpPr>
      <dsp:spPr>
        <a:xfrm>
          <a:off x="4320904" y="413898"/>
          <a:ext cx="1541338" cy="924803"/>
        </a:xfrm>
        <a:prstGeom prst="roundRect">
          <a:avLst>
            <a:gd name="adj" fmla="val 10000"/>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a:sp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i="1" kern="1200" dirty="0"/>
            <a:t>V</a:t>
          </a:r>
          <a:r>
            <a:rPr lang="en-US" sz="3200" kern="1200" dirty="0"/>
            <a:t> &lt; </a:t>
          </a:r>
          <a:r>
            <a:rPr lang="en-US" sz="3200" i="1" kern="1200" dirty="0"/>
            <a:t>B</a:t>
          </a:r>
        </a:p>
      </dsp:txBody>
      <dsp:txXfrm>
        <a:off x="4347991" y="440985"/>
        <a:ext cx="1487164" cy="870629"/>
      </dsp:txXfrm>
    </dsp:sp>
  </dsp:spTree>
</dsp:drawing>
</file>

<file path=ppt/diagrams/drawing1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B6C4D8-174F-4906-9AD8-71F15E93F34E}">
      <dsp:nvSpPr>
        <dsp:cNvPr id="0" name=""/>
        <dsp:cNvSpPr/>
      </dsp:nvSpPr>
      <dsp:spPr>
        <a:xfrm>
          <a:off x="0" y="0"/>
          <a:ext cx="8375650" cy="4724399"/>
        </a:xfrm>
        <a:prstGeom prst="roundRect">
          <a:avLst>
            <a:gd name="adj" fmla="val 85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2916661" numCol="1" spcCol="1270" anchor="t" anchorCtr="0">
          <a:noAutofit/>
        </a:bodyPr>
        <a:lstStyle/>
        <a:p>
          <a:pPr marL="0" lvl="0" indent="0" algn="ctr" defTabSz="1244600">
            <a:lnSpc>
              <a:spcPct val="90000"/>
            </a:lnSpc>
            <a:spcBef>
              <a:spcPct val="0"/>
            </a:spcBef>
            <a:spcAft>
              <a:spcPct val="35000"/>
            </a:spcAft>
            <a:buNone/>
          </a:pPr>
          <a:r>
            <a:rPr lang="en-US" sz="2800" kern="1200" dirty="0"/>
            <a:t>= Long-Term Residual Income</a:t>
          </a:r>
        </a:p>
      </dsp:txBody>
      <dsp:txXfrm>
        <a:off x="117617" y="117617"/>
        <a:ext cx="8140416" cy="4489165"/>
      </dsp:txXfrm>
    </dsp:sp>
    <dsp:sp modelId="{C9CD98D1-44C3-493A-9C08-7F7236FF359F}">
      <dsp:nvSpPr>
        <dsp:cNvPr id="0" name=""/>
        <dsp:cNvSpPr/>
      </dsp:nvSpPr>
      <dsp:spPr>
        <a:xfrm>
          <a:off x="150908" y="962377"/>
          <a:ext cx="7956867" cy="3578300"/>
        </a:xfrm>
        <a:prstGeom prst="roundRect">
          <a:avLst>
            <a:gd name="adj" fmla="val 105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n-US" sz="2800" kern="1200" dirty="0"/>
            <a:t>Potential Scenarios:</a:t>
          </a:r>
        </a:p>
        <a:p>
          <a:pPr marL="285750" lvl="1" indent="-285750" algn="l" defTabSz="1244600">
            <a:lnSpc>
              <a:spcPct val="90000"/>
            </a:lnSpc>
            <a:spcBef>
              <a:spcPct val="0"/>
            </a:spcBef>
            <a:spcAft>
              <a:spcPct val="15000"/>
            </a:spcAft>
            <a:buChar char="•"/>
          </a:pPr>
          <a:r>
            <a:rPr lang="en-US" sz="2800" kern="1200" dirty="0"/>
            <a:t>RI is constant forever</a:t>
          </a:r>
        </a:p>
        <a:p>
          <a:pPr marL="285750" lvl="1" indent="-285750" algn="l" defTabSz="1244600">
            <a:lnSpc>
              <a:spcPct val="90000"/>
            </a:lnSpc>
            <a:spcBef>
              <a:spcPct val="0"/>
            </a:spcBef>
            <a:spcAft>
              <a:spcPct val="15000"/>
            </a:spcAft>
            <a:buChar char="•"/>
          </a:pPr>
          <a:r>
            <a:rPr lang="en-US" sz="2800" kern="1200" dirty="0"/>
            <a:t>RI is zero at the terminal period</a:t>
          </a:r>
        </a:p>
        <a:p>
          <a:pPr marL="285750" lvl="1" indent="-285750" algn="l" defTabSz="1244600">
            <a:lnSpc>
              <a:spcPct val="90000"/>
            </a:lnSpc>
            <a:spcBef>
              <a:spcPct val="0"/>
            </a:spcBef>
            <a:spcAft>
              <a:spcPct val="15000"/>
            </a:spcAft>
            <a:buChar char="•"/>
          </a:pPr>
          <a:r>
            <a:rPr lang="en-US" sz="2800" kern="1200" dirty="0"/>
            <a:t>RI gradually declines to zero, where ROE = </a:t>
          </a:r>
          <a:r>
            <a:rPr lang="en-US" sz="2800" i="1" kern="1200" dirty="0"/>
            <a:t>r</a:t>
          </a:r>
        </a:p>
        <a:p>
          <a:pPr marL="285750" lvl="1" indent="-285750" algn="l" defTabSz="1244600">
            <a:lnSpc>
              <a:spcPct val="90000"/>
            </a:lnSpc>
            <a:spcBef>
              <a:spcPct val="0"/>
            </a:spcBef>
            <a:spcAft>
              <a:spcPct val="15000"/>
            </a:spcAft>
            <a:buChar char="•"/>
          </a:pPr>
          <a:r>
            <a:rPr lang="en-US" sz="2800" kern="1200" dirty="0"/>
            <a:t>RI gradually declines to a constant level, where ROE &gt; </a:t>
          </a:r>
          <a:r>
            <a:rPr lang="en-US" sz="2800" i="1" kern="1200" dirty="0"/>
            <a:t>r</a:t>
          </a:r>
        </a:p>
      </dsp:txBody>
      <dsp:txXfrm>
        <a:off x="260953" y="1072422"/>
        <a:ext cx="7736777" cy="3358210"/>
      </dsp:txXfrm>
    </dsp:sp>
  </dsp:spTree>
</dsp:drawing>
</file>

<file path=ppt/diagrams/drawing1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BD2A87-434A-4D17-929F-CC09165A49F7}">
      <dsp:nvSpPr>
        <dsp:cNvPr id="0" name=""/>
        <dsp:cNvSpPr/>
      </dsp:nvSpPr>
      <dsp:spPr>
        <a:xfrm>
          <a:off x="40" y="2505"/>
          <a:ext cx="3913816" cy="10368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US" sz="3600" kern="1200" dirty="0"/>
            <a:t>High Persistence</a:t>
          </a:r>
        </a:p>
      </dsp:txBody>
      <dsp:txXfrm>
        <a:off x="40" y="2505"/>
        <a:ext cx="3913816" cy="1036800"/>
      </dsp:txXfrm>
    </dsp:sp>
    <dsp:sp modelId="{BFD43240-2348-40CA-8398-474A1A4314A0}">
      <dsp:nvSpPr>
        <dsp:cNvPr id="0" name=""/>
        <dsp:cNvSpPr/>
      </dsp:nvSpPr>
      <dsp:spPr>
        <a:xfrm>
          <a:off x="40" y="1039305"/>
          <a:ext cx="3913816" cy="368258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024" tIns="192024" rIns="256032" bIns="288036" numCol="1" spcCol="1270" anchor="t" anchorCtr="0">
          <a:noAutofit/>
        </a:bodyPr>
        <a:lstStyle/>
        <a:p>
          <a:pPr marL="285750" lvl="1" indent="-285750" algn="l" defTabSz="1600200">
            <a:lnSpc>
              <a:spcPct val="90000"/>
            </a:lnSpc>
            <a:spcBef>
              <a:spcPct val="0"/>
            </a:spcBef>
            <a:spcAft>
              <a:spcPct val="15000"/>
            </a:spcAft>
            <a:buChar char="•"/>
          </a:pPr>
          <a:r>
            <a:rPr lang="en-US" sz="3600" kern="1200" dirty="0"/>
            <a:t>Low dividend payout</a:t>
          </a:r>
        </a:p>
        <a:p>
          <a:pPr marL="285750" lvl="1" indent="-285750" algn="l" defTabSz="1600200">
            <a:lnSpc>
              <a:spcPct val="90000"/>
            </a:lnSpc>
            <a:spcBef>
              <a:spcPct val="0"/>
            </a:spcBef>
            <a:spcAft>
              <a:spcPct val="15000"/>
            </a:spcAft>
            <a:buChar char="•"/>
          </a:pPr>
          <a:r>
            <a:rPr lang="en-US" sz="3600" kern="1200" dirty="0"/>
            <a:t>Historically high industry ROEs</a:t>
          </a:r>
        </a:p>
      </dsp:txBody>
      <dsp:txXfrm>
        <a:off x="40" y="1039305"/>
        <a:ext cx="3913816" cy="3682589"/>
      </dsp:txXfrm>
    </dsp:sp>
    <dsp:sp modelId="{FAA75BB2-E054-4D1B-822C-879FEC41DECD}">
      <dsp:nvSpPr>
        <dsp:cNvPr id="0" name=""/>
        <dsp:cNvSpPr/>
      </dsp:nvSpPr>
      <dsp:spPr>
        <a:xfrm>
          <a:off x="4461792" y="2505"/>
          <a:ext cx="3913816" cy="10368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US" sz="3600" kern="1200" dirty="0"/>
            <a:t>Low Persistence</a:t>
          </a:r>
        </a:p>
      </dsp:txBody>
      <dsp:txXfrm>
        <a:off x="4461792" y="2505"/>
        <a:ext cx="3913816" cy="1036800"/>
      </dsp:txXfrm>
    </dsp:sp>
    <dsp:sp modelId="{11BBCB75-8C15-4DFA-9A37-D1312EDF4761}">
      <dsp:nvSpPr>
        <dsp:cNvPr id="0" name=""/>
        <dsp:cNvSpPr/>
      </dsp:nvSpPr>
      <dsp:spPr>
        <a:xfrm>
          <a:off x="4461792" y="1039305"/>
          <a:ext cx="3913816" cy="368258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024" tIns="192024" rIns="256032" bIns="288036" numCol="1" spcCol="1270" anchor="t" anchorCtr="0">
          <a:noAutofit/>
        </a:bodyPr>
        <a:lstStyle/>
        <a:p>
          <a:pPr marL="285750" lvl="1" indent="-285750" algn="l" defTabSz="1600200">
            <a:lnSpc>
              <a:spcPct val="90000"/>
            </a:lnSpc>
            <a:spcBef>
              <a:spcPct val="0"/>
            </a:spcBef>
            <a:spcAft>
              <a:spcPct val="15000"/>
            </a:spcAft>
            <a:buChar char="•"/>
          </a:pPr>
          <a:r>
            <a:rPr lang="en-US" sz="3600" kern="1200" dirty="0"/>
            <a:t>Extreme ROE</a:t>
          </a:r>
        </a:p>
        <a:p>
          <a:pPr marL="285750" lvl="1" indent="-285750" algn="l" defTabSz="1600200">
            <a:lnSpc>
              <a:spcPct val="90000"/>
            </a:lnSpc>
            <a:spcBef>
              <a:spcPct val="0"/>
            </a:spcBef>
            <a:spcAft>
              <a:spcPct val="15000"/>
            </a:spcAft>
            <a:buChar char="•"/>
          </a:pPr>
          <a:r>
            <a:rPr lang="en-US" sz="3600" kern="1200" dirty="0"/>
            <a:t>Extreme levels of special items</a:t>
          </a:r>
        </a:p>
        <a:p>
          <a:pPr marL="285750" lvl="1" indent="-285750" algn="l" defTabSz="1600200">
            <a:lnSpc>
              <a:spcPct val="90000"/>
            </a:lnSpc>
            <a:spcBef>
              <a:spcPct val="0"/>
            </a:spcBef>
            <a:spcAft>
              <a:spcPct val="15000"/>
            </a:spcAft>
            <a:buChar char="•"/>
          </a:pPr>
          <a:r>
            <a:rPr lang="en-US" sz="3600" kern="1200" dirty="0"/>
            <a:t>Extreme accounting accruals</a:t>
          </a:r>
        </a:p>
      </dsp:txBody>
      <dsp:txXfrm>
        <a:off x="4461792" y="1039305"/>
        <a:ext cx="3913816" cy="3682589"/>
      </dsp:txXfrm>
    </dsp:sp>
  </dsp:spTree>
</dsp:drawing>
</file>

<file path=ppt/diagrams/drawing1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55EAD2-35AC-4047-A021-85CFCD59A5CF}">
      <dsp:nvSpPr>
        <dsp:cNvPr id="0" name=""/>
        <dsp:cNvSpPr/>
      </dsp:nvSpPr>
      <dsp:spPr>
        <a:xfrm>
          <a:off x="4157" y="805743"/>
          <a:ext cx="2858913" cy="2858913"/>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bg1"/>
              </a:solidFill>
            </a:rPr>
            <a:t>Residual Income Model Valuation</a:t>
          </a:r>
        </a:p>
        <a:p>
          <a:pPr marL="171450" lvl="1" indent="-171450" algn="l" defTabSz="800100">
            <a:lnSpc>
              <a:spcPct val="90000"/>
            </a:lnSpc>
            <a:spcBef>
              <a:spcPct val="0"/>
            </a:spcBef>
            <a:spcAft>
              <a:spcPct val="15000"/>
            </a:spcAft>
            <a:buChar char="•"/>
          </a:pPr>
          <a:r>
            <a:rPr lang="en-US" sz="1800" kern="1200" dirty="0">
              <a:solidFill>
                <a:schemeClr val="bg1"/>
              </a:solidFill>
            </a:rPr>
            <a:t>Required return on equity</a:t>
          </a:r>
        </a:p>
        <a:p>
          <a:pPr marL="171450" lvl="1" indent="-171450" algn="l" defTabSz="800100">
            <a:lnSpc>
              <a:spcPct val="90000"/>
            </a:lnSpc>
            <a:spcBef>
              <a:spcPct val="0"/>
            </a:spcBef>
            <a:spcAft>
              <a:spcPct val="15000"/>
            </a:spcAft>
            <a:buChar char="•"/>
          </a:pPr>
          <a:r>
            <a:rPr lang="en-US" sz="1800" kern="1200" dirty="0">
              <a:solidFill>
                <a:schemeClr val="bg1"/>
              </a:solidFill>
            </a:rPr>
            <a:t>Book value + PV (residual income)</a:t>
          </a:r>
        </a:p>
      </dsp:txBody>
      <dsp:txXfrm>
        <a:off x="422835" y="1224421"/>
        <a:ext cx="2021557" cy="2021557"/>
      </dsp:txXfrm>
    </dsp:sp>
    <dsp:sp modelId="{11E3658F-AD10-4CB0-B474-7ACA2992133A}">
      <dsp:nvSpPr>
        <dsp:cNvPr id="0" name=""/>
        <dsp:cNvSpPr/>
      </dsp:nvSpPr>
      <dsp:spPr>
        <a:xfrm>
          <a:off x="3095214" y="1406114"/>
          <a:ext cx="1658170" cy="1658170"/>
        </a:xfrm>
        <a:prstGeom prst="mathEqual">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2444750">
            <a:lnSpc>
              <a:spcPct val="90000"/>
            </a:lnSpc>
            <a:spcBef>
              <a:spcPct val="0"/>
            </a:spcBef>
            <a:spcAft>
              <a:spcPct val="35000"/>
            </a:spcAft>
            <a:buNone/>
          </a:pPr>
          <a:endParaRPr lang="en-US" sz="5500" kern="1200" dirty="0"/>
        </a:p>
      </dsp:txBody>
      <dsp:txXfrm>
        <a:off x="3315004" y="1747697"/>
        <a:ext cx="1218590" cy="975004"/>
      </dsp:txXfrm>
    </dsp:sp>
    <dsp:sp modelId="{0BE025CB-DEAE-4D90-9224-9A9B84CBBB09}">
      <dsp:nvSpPr>
        <dsp:cNvPr id="0" name=""/>
        <dsp:cNvSpPr/>
      </dsp:nvSpPr>
      <dsp:spPr>
        <a:xfrm>
          <a:off x="4985528" y="805743"/>
          <a:ext cx="2858913" cy="2858913"/>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rPr>
            <a:t>Dividend and FCFE Model Valuations</a:t>
          </a:r>
        </a:p>
        <a:p>
          <a:pPr marL="171450" lvl="1" indent="-171450" algn="l" defTabSz="800100">
            <a:lnSpc>
              <a:spcPct val="90000"/>
            </a:lnSpc>
            <a:spcBef>
              <a:spcPct val="0"/>
            </a:spcBef>
            <a:spcAft>
              <a:spcPct val="15000"/>
            </a:spcAft>
            <a:buChar char="•"/>
          </a:pPr>
          <a:r>
            <a:rPr lang="en-US" sz="1800" kern="1200" dirty="0">
              <a:solidFill>
                <a:schemeClr val="bg1"/>
              </a:solidFill>
            </a:rPr>
            <a:t>Required return on equity</a:t>
          </a:r>
        </a:p>
        <a:p>
          <a:pPr marL="171450" lvl="1" indent="-171450" algn="l" defTabSz="800100">
            <a:lnSpc>
              <a:spcPct val="90000"/>
            </a:lnSpc>
            <a:spcBef>
              <a:spcPct val="0"/>
            </a:spcBef>
            <a:spcAft>
              <a:spcPct val="15000"/>
            </a:spcAft>
            <a:buChar char="•"/>
          </a:pPr>
          <a:r>
            <a:rPr lang="en-US" sz="1800" kern="1200" dirty="0">
              <a:solidFill>
                <a:schemeClr val="bg1"/>
              </a:solidFill>
            </a:rPr>
            <a:t>PV (equity cash flows)</a:t>
          </a:r>
        </a:p>
      </dsp:txBody>
      <dsp:txXfrm>
        <a:off x="5404206" y="1224421"/>
        <a:ext cx="2021557" cy="2021557"/>
      </dsp:txXfrm>
    </dsp:sp>
  </dsp:spTree>
</dsp:drawing>
</file>

<file path=ppt/diagrams/drawing1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F67E94-AD43-49A2-946D-B3E4D5486265}">
      <dsp:nvSpPr>
        <dsp:cNvPr id="0" name=""/>
        <dsp:cNvSpPr/>
      </dsp:nvSpPr>
      <dsp:spPr>
        <a:xfrm>
          <a:off x="889099" y="1488"/>
          <a:ext cx="2697956" cy="1348978"/>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rPr>
            <a:t>Residual Income Model Valuation</a:t>
          </a:r>
        </a:p>
      </dsp:txBody>
      <dsp:txXfrm>
        <a:off x="928609" y="40998"/>
        <a:ext cx="2618936" cy="1269958"/>
      </dsp:txXfrm>
    </dsp:sp>
    <dsp:sp modelId="{45CAC530-7366-4A33-BEB8-F58EDBF7B89B}">
      <dsp:nvSpPr>
        <dsp:cNvPr id="0" name=""/>
        <dsp:cNvSpPr/>
      </dsp:nvSpPr>
      <dsp:spPr>
        <a:xfrm>
          <a:off x="1158894" y="1350466"/>
          <a:ext cx="269795" cy="1011733"/>
        </a:xfrm>
        <a:custGeom>
          <a:avLst/>
          <a:gdLst/>
          <a:ahLst/>
          <a:cxnLst/>
          <a:rect l="0" t="0" r="0" b="0"/>
          <a:pathLst>
            <a:path>
              <a:moveTo>
                <a:pt x="0" y="0"/>
              </a:moveTo>
              <a:lnTo>
                <a:pt x="0" y="1011733"/>
              </a:lnTo>
              <a:lnTo>
                <a:pt x="269795" y="101173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05DD1A9-6E39-422D-A322-30B956110D31}">
      <dsp:nvSpPr>
        <dsp:cNvPr id="0" name=""/>
        <dsp:cNvSpPr/>
      </dsp:nvSpPr>
      <dsp:spPr>
        <a:xfrm>
          <a:off x="1428690" y="1687710"/>
          <a:ext cx="2158365" cy="1348978"/>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dirty="0"/>
            <a:t>Value = </a:t>
          </a:r>
        </a:p>
        <a:p>
          <a:pPr marL="0" lvl="0" indent="0" algn="ctr" defTabSz="800100">
            <a:lnSpc>
              <a:spcPct val="90000"/>
            </a:lnSpc>
            <a:spcBef>
              <a:spcPct val="0"/>
            </a:spcBef>
            <a:spcAft>
              <a:spcPct val="35000"/>
            </a:spcAft>
            <a:buNone/>
          </a:pPr>
          <a:r>
            <a:rPr lang="en-US" sz="1800" kern="1200" dirty="0"/>
            <a:t>Book value + PV (residual income)</a:t>
          </a:r>
        </a:p>
      </dsp:txBody>
      <dsp:txXfrm>
        <a:off x="1468200" y="1727220"/>
        <a:ext cx="2079345" cy="1269958"/>
      </dsp:txXfrm>
    </dsp:sp>
    <dsp:sp modelId="{59BE54D2-1F7B-4507-9F85-5A5A1A838B97}">
      <dsp:nvSpPr>
        <dsp:cNvPr id="0" name=""/>
        <dsp:cNvSpPr/>
      </dsp:nvSpPr>
      <dsp:spPr>
        <a:xfrm>
          <a:off x="1158894" y="1350466"/>
          <a:ext cx="269795" cy="2697956"/>
        </a:xfrm>
        <a:custGeom>
          <a:avLst/>
          <a:gdLst/>
          <a:ahLst/>
          <a:cxnLst/>
          <a:rect l="0" t="0" r="0" b="0"/>
          <a:pathLst>
            <a:path>
              <a:moveTo>
                <a:pt x="0" y="0"/>
              </a:moveTo>
              <a:lnTo>
                <a:pt x="0" y="2697956"/>
              </a:lnTo>
              <a:lnTo>
                <a:pt x="269795" y="269795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38634C5-B82A-4577-A07F-4B7001FEFBF4}">
      <dsp:nvSpPr>
        <dsp:cNvPr id="0" name=""/>
        <dsp:cNvSpPr/>
      </dsp:nvSpPr>
      <dsp:spPr>
        <a:xfrm>
          <a:off x="1428690" y="3373933"/>
          <a:ext cx="2158365" cy="1348978"/>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dirty="0"/>
            <a:t>Large weight on current book value</a:t>
          </a:r>
        </a:p>
      </dsp:txBody>
      <dsp:txXfrm>
        <a:off x="1468200" y="3413443"/>
        <a:ext cx="2079345" cy="1269958"/>
      </dsp:txXfrm>
    </dsp:sp>
    <dsp:sp modelId="{EBE9E248-3C14-4A2E-8973-CE3A1D9912B4}">
      <dsp:nvSpPr>
        <dsp:cNvPr id="0" name=""/>
        <dsp:cNvSpPr/>
      </dsp:nvSpPr>
      <dsp:spPr>
        <a:xfrm>
          <a:off x="4261544" y="1488"/>
          <a:ext cx="2697956" cy="1348978"/>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rPr>
            <a:t>Dividend and FCFE Model Valuations</a:t>
          </a:r>
        </a:p>
      </dsp:txBody>
      <dsp:txXfrm>
        <a:off x="4301054" y="40998"/>
        <a:ext cx="2618936" cy="1269958"/>
      </dsp:txXfrm>
    </dsp:sp>
    <dsp:sp modelId="{F1A6C131-A242-478C-8D17-0D33DAD2B141}">
      <dsp:nvSpPr>
        <dsp:cNvPr id="0" name=""/>
        <dsp:cNvSpPr/>
      </dsp:nvSpPr>
      <dsp:spPr>
        <a:xfrm>
          <a:off x="4531340" y="1350466"/>
          <a:ext cx="269795" cy="1011733"/>
        </a:xfrm>
        <a:custGeom>
          <a:avLst/>
          <a:gdLst/>
          <a:ahLst/>
          <a:cxnLst/>
          <a:rect l="0" t="0" r="0" b="0"/>
          <a:pathLst>
            <a:path>
              <a:moveTo>
                <a:pt x="0" y="0"/>
              </a:moveTo>
              <a:lnTo>
                <a:pt x="0" y="1011733"/>
              </a:lnTo>
              <a:lnTo>
                <a:pt x="269795" y="101173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7B1F479-9471-473A-8236-D1EC3358EDA8}">
      <dsp:nvSpPr>
        <dsp:cNvPr id="0" name=""/>
        <dsp:cNvSpPr/>
      </dsp:nvSpPr>
      <dsp:spPr>
        <a:xfrm>
          <a:off x="4801135" y="1687710"/>
          <a:ext cx="2158365" cy="1348978"/>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dirty="0"/>
            <a:t>Value = </a:t>
          </a:r>
        </a:p>
        <a:p>
          <a:pPr marL="0" lvl="0" indent="0" algn="ctr" defTabSz="800100">
            <a:lnSpc>
              <a:spcPct val="90000"/>
            </a:lnSpc>
            <a:spcBef>
              <a:spcPct val="0"/>
            </a:spcBef>
            <a:spcAft>
              <a:spcPct val="35000"/>
            </a:spcAft>
            <a:buNone/>
          </a:pPr>
          <a:r>
            <a:rPr lang="en-US" sz="1800" kern="1200" dirty="0"/>
            <a:t>PV (Early cash flows + Terminal value)</a:t>
          </a:r>
        </a:p>
      </dsp:txBody>
      <dsp:txXfrm>
        <a:off x="4840645" y="1727220"/>
        <a:ext cx="2079345" cy="1269958"/>
      </dsp:txXfrm>
    </dsp:sp>
    <dsp:sp modelId="{5B312D9F-03D3-47FB-85D8-483527A09C37}">
      <dsp:nvSpPr>
        <dsp:cNvPr id="0" name=""/>
        <dsp:cNvSpPr/>
      </dsp:nvSpPr>
      <dsp:spPr>
        <a:xfrm>
          <a:off x="4531340" y="1350466"/>
          <a:ext cx="269795" cy="2697956"/>
        </a:xfrm>
        <a:custGeom>
          <a:avLst/>
          <a:gdLst/>
          <a:ahLst/>
          <a:cxnLst/>
          <a:rect l="0" t="0" r="0" b="0"/>
          <a:pathLst>
            <a:path>
              <a:moveTo>
                <a:pt x="0" y="0"/>
              </a:moveTo>
              <a:lnTo>
                <a:pt x="0" y="2697956"/>
              </a:lnTo>
              <a:lnTo>
                <a:pt x="269795" y="269795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03E10CD-9B83-4955-AB51-F93BD77E43E3}">
      <dsp:nvSpPr>
        <dsp:cNvPr id="0" name=""/>
        <dsp:cNvSpPr/>
      </dsp:nvSpPr>
      <dsp:spPr>
        <a:xfrm>
          <a:off x="4801135" y="3373933"/>
          <a:ext cx="2158365" cy="1348978"/>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dirty="0"/>
            <a:t>Large weight on later cash flows</a:t>
          </a:r>
        </a:p>
      </dsp:txBody>
      <dsp:txXfrm>
        <a:off x="4840645" y="3413443"/>
        <a:ext cx="2079345" cy="1269958"/>
      </dsp:txXfrm>
    </dsp:sp>
  </dsp:spTree>
</dsp:drawing>
</file>

<file path=ppt/diagrams/drawing1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BF7752-E861-4963-9718-CC89699F8485}">
      <dsp:nvSpPr>
        <dsp:cNvPr id="0" name=""/>
        <dsp:cNvSpPr/>
      </dsp:nvSpPr>
      <dsp:spPr>
        <a:xfrm>
          <a:off x="39" y="11299"/>
          <a:ext cx="3809962" cy="13824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t>Strengths</a:t>
          </a:r>
        </a:p>
      </dsp:txBody>
      <dsp:txXfrm>
        <a:off x="39" y="11299"/>
        <a:ext cx="3809962" cy="1382400"/>
      </dsp:txXfrm>
    </dsp:sp>
    <dsp:sp modelId="{AA2E6262-3335-462E-8D2C-C4D15CB7898B}">
      <dsp:nvSpPr>
        <dsp:cNvPr id="0" name=""/>
        <dsp:cNvSpPr/>
      </dsp:nvSpPr>
      <dsp:spPr>
        <a:xfrm>
          <a:off x="39" y="1393700"/>
          <a:ext cx="3809962" cy="32940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Puts less weight on the terminal value</a:t>
          </a:r>
        </a:p>
        <a:p>
          <a:pPr marL="171450" lvl="1" indent="-171450" algn="l" defTabSz="800100">
            <a:lnSpc>
              <a:spcPct val="90000"/>
            </a:lnSpc>
            <a:spcBef>
              <a:spcPct val="0"/>
            </a:spcBef>
            <a:spcAft>
              <a:spcPct val="15000"/>
            </a:spcAft>
            <a:buChar char="•"/>
          </a:pPr>
          <a:r>
            <a:rPr lang="en-US" sz="1800" kern="1200" dirty="0"/>
            <a:t>Uses available accounting data</a:t>
          </a:r>
        </a:p>
        <a:p>
          <a:pPr marL="171450" lvl="1" indent="-171450" algn="l" defTabSz="800100">
            <a:lnSpc>
              <a:spcPct val="90000"/>
            </a:lnSpc>
            <a:spcBef>
              <a:spcPct val="0"/>
            </a:spcBef>
            <a:spcAft>
              <a:spcPct val="15000"/>
            </a:spcAft>
            <a:buChar char="•"/>
          </a:pPr>
          <a:r>
            <a:rPr lang="en-US" sz="1800" kern="1200" dirty="0"/>
            <a:t>Is useful for non-dividend-paying firms</a:t>
          </a:r>
        </a:p>
        <a:p>
          <a:pPr marL="171450" lvl="1" indent="-171450" algn="l" defTabSz="800100">
            <a:lnSpc>
              <a:spcPct val="90000"/>
            </a:lnSpc>
            <a:spcBef>
              <a:spcPct val="0"/>
            </a:spcBef>
            <a:spcAft>
              <a:spcPct val="15000"/>
            </a:spcAft>
            <a:buChar char="•"/>
          </a:pPr>
          <a:r>
            <a:rPr lang="en-US" sz="1800" kern="1200" dirty="0"/>
            <a:t>Is useful for firms without free cash flows </a:t>
          </a:r>
        </a:p>
        <a:p>
          <a:pPr marL="171450" lvl="1" indent="-171450" algn="l" defTabSz="800100">
            <a:lnSpc>
              <a:spcPct val="90000"/>
            </a:lnSpc>
            <a:spcBef>
              <a:spcPct val="0"/>
            </a:spcBef>
            <a:spcAft>
              <a:spcPct val="15000"/>
            </a:spcAft>
            <a:buChar char="•"/>
          </a:pPr>
          <a:r>
            <a:rPr lang="en-US" sz="1800" kern="1200" dirty="0"/>
            <a:t>Is useful when cash flows are </a:t>
          </a:r>
          <a:r>
            <a:rPr lang="en-US" sz="1800" kern="1200" dirty="0">
              <a:latin typeface="Arial" charset="0"/>
              <a:ea typeface="+mn-ea"/>
              <a:cs typeface="+mn-cs"/>
            </a:rPr>
            <a:t>unpredictable </a:t>
          </a:r>
          <a:endParaRPr lang="en-US" sz="1800" kern="1200" dirty="0"/>
        </a:p>
        <a:p>
          <a:pPr marL="171450" lvl="1" indent="-171450" algn="l" defTabSz="800100">
            <a:lnSpc>
              <a:spcPct val="90000"/>
            </a:lnSpc>
            <a:spcBef>
              <a:spcPct val="0"/>
            </a:spcBef>
            <a:spcAft>
              <a:spcPct val="15000"/>
            </a:spcAft>
            <a:buChar char="•"/>
          </a:pPr>
          <a:r>
            <a:rPr lang="en-US" sz="1800" kern="1200" dirty="0"/>
            <a:t>Is based on economic value</a:t>
          </a:r>
        </a:p>
        <a:p>
          <a:pPr marL="171450" lvl="1" indent="-171450" algn="l" defTabSz="800100">
            <a:lnSpc>
              <a:spcPct val="90000"/>
            </a:lnSpc>
            <a:spcBef>
              <a:spcPct val="0"/>
            </a:spcBef>
            <a:spcAft>
              <a:spcPct val="15000"/>
            </a:spcAft>
            <a:buChar char="•"/>
          </a:pPr>
          <a:endParaRPr lang="en-US" sz="1800" kern="1200" dirty="0"/>
        </a:p>
      </dsp:txBody>
      <dsp:txXfrm>
        <a:off x="39" y="1393700"/>
        <a:ext cx="3809962" cy="3294000"/>
      </dsp:txXfrm>
    </dsp:sp>
    <dsp:sp modelId="{CA2BB10F-85A5-460A-88A9-01EC5C2B13DE}">
      <dsp:nvSpPr>
        <dsp:cNvPr id="0" name=""/>
        <dsp:cNvSpPr/>
      </dsp:nvSpPr>
      <dsp:spPr>
        <a:xfrm>
          <a:off x="4343397" y="11299"/>
          <a:ext cx="3809962" cy="13824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t>Weaknesses</a:t>
          </a:r>
        </a:p>
      </dsp:txBody>
      <dsp:txXfrm>
        <a:off x="4343397" y="11299"/>
        <a:ext cx="3809962" cy="1382400"/>
      </dsp:txXfrm>
    </dsp:sp>
    <dsp:sp modelId="{AE4AA8AF-52DF-4A5E-9624-F0BF49076ACA}">
      <dsp:nvSpPr>
        <dsp:cNvPr id="0" name=""/>
        <dsp:cNvSpPr/>
      </dsp:nvSpPr>
      <dsp:spPr>
        <a:xfrm>
          <a:off x="4343397" y="1393700"/>
          <a:ext cx="3809962" cy="32940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Relies on accounting data</a:t>
          </a:r>
        </a:p>
        <a:p>
          <a:pPr marL="171450" lvl="1" indent="-171450" algn="l" defTabSz="800100">
            <a:lnSpc>
              <a:spcPct val="90000"/>
            </a:lnSpc>
            <a:spcBef>
              <a:spcPct val="0"/>
            </a:spcBef>
            <a:spcAft>
              <a:spcPct val="15000"/>
            </a:spcAft>
            <a:buChar char="•"/>
          </a:pPr>
          <a:r>
            <a:rPr lang="en-US" sz="1800" kern="1200" dirty="0"/>
            <a:t>May require adjustments to accounting data</a:t>
          </a:r>
        </a:p>
        <a:p>
          <a:pPr marL="171450" lvl="1" indent="-171450" algn="l" defTabSz="800100">
            <a:lnSpc>
              <a:spcPct val="90000"/>
            </a:lnSpc>
            <a:spcBef>
              <a:spcPct val="0"/>
            </a:spcBef>
            <a:spcAft>
              <a:spcPct val="15000"/>
            </a:spcAft>
            <a:buChar char="•"/>
          </a:pPr>
          <a:r>
            <a:rPr lang="en-US" sz="1800" kern="1200" dirty="0"/>
            <a:t>Relies on clean surplus relation</a:t>
          </a:r>
        </a:p>
        <a:p>
          <a:pPr marL="171450" lvl="1" indent="-171450" algn="l" defTabSz="800100">
            <a:lnSpc>
              <a:spcPct val="90000"/>
            </a:lnSpc>
            <a:spcBef>
              <a:spcPct val="0"/>
            </a:spcBef>
            <a:spcAft>
              <a:spcPct val="15000"/>
            </a:spcAft>
            <a:buChar char="•"/>
          </a:pPr>
          <a:r>
            <a:rPr lang="en-US" sz="1800" kern="1200" dirty="0"/>
            <a:t>Assumes that Cost of debt = Interest expense</a:t>
          </a:r>
        </a:p>
      </dsp:txBody>
      <dsp:txXfrm>
        <a:off x="4343397" y="1393700"/>
        <a:ext cx="3809962" cy="3294000"/>
      </dsp:txXfrm>
    </dsp:sp>
  </dsp:spTree>
</dsp:drawing>
</file>

<file path=ppt/diagrams/drawing1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8AF17-06CA-413D-B675-CF3D9C99A761}">
      <dsp:nvSpPr>
        <dsp:cNvPr id="0" name=""/>
        <dsp:cNvSpPr/>
      </dsp:nvSpPr>
      <dsp:spPr>
        <a:xfrm>
          <a:off x="0" y="353893"/>
          <a:ext cx="7848600" cy="789399"/>
        </a:xfrm>
        <a:prstGeom prst="roundRect">
          <a:avLst/>
        </a:prstGeom>
        <a:solidFill>
          <a:schemeClr val="accent1"/>
        </a:solidFill>
        <a:ln w="12700" cap="flat" cmpd="sng" algn="ctr">
          <a:solidFill>
            <a:schemeClr val="accent1">
              <a:shade val="50000"/>
            </a:schemeClr>
          </a:solidFill>
          <a:prstDash val="solid"/>
          <a:miter lim="800000"/>
        </a:ln>
        <a:effectLst/>
        <a:scene3d>
          <a:camera prst="orthographicFront">
            <a:rot lat="0" lon="0" rev="0"/>
          </a:camera>
          <a:lightRig rig="contrasting" dir="t">
            <a:rot lat="0" lon="0" rev="12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Most Appropriate</a:t>
          </a:r>
        </a:p>
      </dsp:txBody>
      <dsp:txXfrm>
        <a:off x="38535" y="392428"/>
        <a:ext cx="7771530" cy="712329"/>
      </dsp:txXfrm>
    </dsp:sp>
    <dsp:sp modelId="{E701CDCE-9480-4841-81BC-39F64D27810D}">
      <dsp:nvSpPr>
        <dsp:cNvPr id="0" name=""/>
        <dsp:cNvSpPr/>
      </dsp:nvSpPr>
      <dsp:spPr>
        <a:xfrm>
          <a:off x="0" y="1143292"/>
          <a:ext cx="7848600" cy="1244587"/>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249193" tIns="30480" rIns="170688" bIns="30480" numCol="1" spcCol="1270" anchor="ctr" anchorCtr="0">
          <a:noAutofit/>
        </a:bodyPr>
        <a:lstStyle/>
        <a:p>
          <a:pPr marL="228600" lvl="1" indent="-228600" algn="l" defTabSz="1066800">
            <a:lnSpc>
              <a:spcPct val="90000"/>
            </a:lnSpc>
            <a:spcBef>
              <a:spcPct val="0"/>
            </a:spcBef>
            <a:spcAft>
              <a:spcPct val="20000"/>
            </a:spcAft>
            <a:buChar char="•"/>
          </a:pPr>
          <a:r>
            <a:rPr lang="en-US" sz="2400" kern="1200" dirty="0">
              <a:solidFill>
                <a:schemeClr val="tx1"/>
              </a:solidFill>
            </a:rPr>
            <a:t>At non-dividend-paying firms</a:t>
          </a:r>
        </a:p>
        <a:p>
          <a:pPr marL="228600" lvl="1" indent="-228600" algn="l" defTabSz="1066800">
            <a:lnSpc>
              <a:spcPct val="90000"/>
            </a:lnSpc>
            <a:spcBef>
              <a:spcPct val="0"/>
            </a:spcBef>
            <a:spcAft>
              <a:spcPct val="20000"/>
            </a:spcAft>
            <a:buChar char="•"/>
          </a:pPr>
          <a:r>
            <a:rPr lang="en-US" sz="2400" kern="1200" dirty="0">
              <a:solidFill>
                <a:schemeClr val="tx1"/>
              </a:solidFill>
            </a:rPr>
            <a:t>At firms without free cash flows </a:t>
          </a:r>
        </a:p>
        <a:p>
          <a:pPr marL="228600" lvl="1" indent="-228600" algn="l" defTabSz="1066800">
            <a:lnSpc>
              <a:spcPct val="90000"/>
            </a:lnSpc>
            <a:spcBef>
              <a:spcPct val="0"/>
            </a:spcBef>
            <a:spcAft>
              <a:spcPct val="20000"/>
            </a:spcAft>
            <a:buChar char="•"/>
          </a:pPr>
          <a:r>
            <a:rPr lang="en-US" sz="2400" kern="1200" dirty="0">
              <a:solidFill>
                <a:schemeClr val="tx1"/>
              </a:solidFill>
            </a:rPr>
            <a:t>When terminal values are highly uncertain</a:t>
          </a:r>
        </a:p>
      </dsp:txBody>
      <dsp:txXfrm>
        <a:off x="0" y="1143292"/>
        <a:ext cx="7848600" cy="1244587"/>
      </dsp:txXfrm>
    </dsp:sp>
    <dsp:sp modelId="{8750F962-F4B7-4B83-B8DE-A37388C71570}">
      <dsp:nvSpPr>
        <dsp:cNvPr id="0" name=""/>
        <dsp:cNvSpPr/>
      </dsp:nvSpPr>
      <dsp:spPr>
        <a:xfrm>
          <a:off x="0" y="2387879"/>
          <a:ext cx="7848600" cy="813552"/>
        </a:xfrm>
        <a:prstGeom prst="roundRect">
          <a:avLst/>
        </a:prstGeom>
        <a:solidFill>
          <a:schemeClr val="accent1"/>
        </a:solidFill>
        <a:ln w="12700" cap="flat" cmpd="sng" algn="ctr">
          <a:solidFill>
            <a:schemeClr val="accent1">
              <a:shade val="50000"/>
            </a:schemeClr>
          </a:solidFill>
          <a:prstDash val="solid"/>
          <a:miter lim="800000"/>
        </a:ln>
        <a:effectLst/>
        <a:scene3d>
          <a:camera prst="orthographicFront">
            <a:rot lat="0" lon="0" rev="0"/>
          </a:camera>
          <a:lightRig rig="contrasting" dir="t">
            <a:rot lat="0" lon="0" rev="12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Least Appropriate</a:t>
          </a:r>
        </a:p>
      </dsp:txBody>
      <dsp:txXfrm>
        <a:off x="39714" y="2427593"/>
        <a:ext cx="7769172" cy="734124"/>
      </dsp:txXfrm>
    </dsp:sp>
    <dsp:sp modelId="{7C25843A-89C5-499E-AD7C-90ABF580CDE4}">
      <dsp:nvSpPr>
        <dsp:cNvPr id="0" name=""/>
        <dsp:cNvSpPr/>
      </dsp:nvSpPr>
      <dsp:spPr>
        <a:xfrm>
          <a:off x="0" y="3201431"/>
          <a:ext cx="7848600" cy="1143675"/>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249193"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solidFill>
                <a:schemeClr val="tx1"/>
              </a:solidFill>
            </a:rPr>
            <a:t>When the clean surplus relationship does not hold</a:t>
          </a:r>
        </a:p>
        <a:p>
          <a:pPr marL="228600" lvl="1" indent="-228600" algn="l" defTabSz="1066800">
            <a:lnSpc>
              <a:spcPct val="90000"/>
            </a:lnSpc>
            <a:spcBef>
              <a:spcPct val="0"/>
            </a:spcBef>
            <a:spcAft>
              <a:spcPct val="20000"/>
            </a:spcAft>
            <a:buChar char="•"/>
          </a:pPr>
          <a:r>
            <a:rPr lang="en-US" sz="2400" kern="1200" dirty="0">
              <a:solidFill>
                <a:schemeClr val="tx1"/>
              </a:solidFill>
            </a:rPr>
            <a:t>When the determinants of residual income are not predictable</a:t>
          </a:r>
        </a:p>
      </dsp:txBody>
      <dsp:txXfrm>
        <a:off x="0" y="3201431"/>
        <a:ext cx="7848600" cy="1143675"/>
      </dsp:txXfrm>
    </dsp:sp>
  </dsp:spTree>
</dsp:drawing>
</file>

<file path=ppt/diagrams/drawing1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74D025-D8AE-4029-931A-8687E316199A}">
      <dsp:nvSpPr>
        <dsp:cNvPr id="0" name=""/>
        <dsp:cNvSpPr/>
      </dsp:nvSpPr>
      <dsp:spPr>
        <a:xfrm>
          <a:off x="4835" y="1690471"/>
          <a:ext cx="1343457" cy="1343457"/>
        </a:xfrm>
        <a:prstGeom prst="ellipse">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Beginning book value of equity</a:t>
          </a:r>
        </a:p>
      </dsp:txBody>
      <dsp:txXfrm>
        <a:off x="201580" y="1887216"/>
        <a:ext cx="949967" cy="949967"/>
      </dsp:txXfrm>
    </dsp:sp>
    <dsp:sp modelId="{59062C61-8578-464B-A19E-E6A929C8F536}">
      <dsp:nvSpPr>
        <dsp:cNvPr id="0" name=""/>
        <dsp:cNvSpPr/>
      </dsp:nvSpPr>
      <dsp:spPr>
        <a:xfrm>
          <a:off x="1457381" y="1972597"/>
          <a:ext cx="779205" cy="779205"/>
        </a:xfrm>
        <a:prstGeom prst="mathPlus">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1560665" y="2270565"/>
        <a:ext cx="572637" cy="183269"/>
      </dsp:txXfrm>
    </dsp:sp>
    <dsp:sp modelId="{2D3A01D5-957D-4794-9ECB-F41D294F8F88}">
      <dsp:nvSpPr>
        <dsp:cNvPr id="0" name=""/>
        <dsp:cNvSpPr/>
      </dsp:nvSpPr>
      <dsp:spPr>
        <a:xfrm>
          <a:off x="2345676" y="1690471"/>
          <a:ext cx="1343457" cy="1343457"/>
        </a:xfrm>
        <a:prstGeom prst="ellipse">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Net income</a:t>
          </a:r>
        </a:p>
      </dsp:txBody>
      <dsp:txXfrm>
        <a:off x="2542421" y="1887216"/>
        <a:ext cx="949967" cy="949967"/>
      </dsp:txXfrm>
    </dsp:sp>
    <dsp:sp modelId="{847E27D4-651C-4D3C-8464-901B0C21F896}">
      <dsp:nvSpPr>
        <dsp:cNvPr id="0" name=""/>
        <dsp:cNvSpPr/>
      </dsp:nvSpPr>
      <dsp:spPr>
        <a:xfrm>
          <a:off x="3798222" y="1972597"/>
          <a:ext cx="779205" cy="779205"/>
        </a:xfrm>
        <a:prstGeom prst="mathMinus">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3901506" y="2270565"/>
        <a:ext cx="572637" cy="183269"/>
      </dsp:txXfrm>
    </dsp:sp>
    <dsp:sp modelId="{9CE00003-2D91-4763-B0B7-4E926EF837EB}">
      <dsp:nvSpPr>
        <dsp:cNvPr id="0" name=""/>
        <dsp:cNvSpPr/>
      </dsp:nvSpPr>
      <dsp:spPr>
        <a:xfrm>
          <a:off x="4686516" y="1690471"/>
          <a:ext cx="1343457" cy="1343457"/>
        </a:xfrm>
        <a:prstGeom prst="ellipse">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Dividends</a:t>
          </a:r>
        </a:p>
      </dsp:txBody>
      <dsp:txXfrm>
        <a:off x="4883261" y="1887216"/>
        <a:ext cx="949967" cy="949967"/>
      </dsp:txXfrm>
    </dsp:sp>
    <dsp:sp modelId="{9CAB65C9-EE69-4E24-A4AC-6BABC2B8C838}">
      <dsp:nvSpPr>
        <dsp:cNvPr id="0" name=""/>
        <dsp:cNvSpPr/>
      </dsp:nvSpPr>
      <dsp:spPr>
        <a:xfrm>
          <a:off x="6139062" y="1972597"/>
          <a:ext cx="779205" cy="779205"/>
        </a:xfrm>
        <a:prstGeom prst="mathEqual">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6242346" y="2133113"/>
        <a:ext cx="572637" cy="458173"/>
      </dsp:txXfrm>
    </dsp:sp>
    <dsp:sp modelId="{893B29E7-D551-4367-B6A7-095918ACC293}">
      <dsp:nvSpPr>
        <dsp:cNvPr id="0" name=""/>
        <dsp:cNvSpPr/>
      </dsp:nvSpPr>
      <dsp:spPr>
        <a:xfrm>
          <a:off x="7027356" y="1690471"/>
          <a:ext cx="1343457" cy="1343457"/>
        </a:xfrm>
        <a:prstGeom prst="ellipse">
          <a:avLst/>
        </a:prstGeom>
        <a:solidFill>
          <a:schemeClr val="accent1"/>
        </a:solidFill>
        <a:ln w="12700" cap="flat" cmpd="sng" algn="ctr">
          <a:solidFill>
            <a:schemeClr val="accent1">
              <a:shade val="50000"/>
            </a:schemeClr>
          </a:solidFill>
          <a:prstDash val="solid"/>
          <a:miter lim="800000"/>
        </a:ln>
        <a:effectLst/>
        <a:scene3d>
          <a:camera prst="orthographicFront"/>
          <a:lightRig rig="threePt" dir="t">
            <a:rot lat="0" lon="0" rev="7500000"/>
          </a:lightRig>
        </a:scene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Ending book value of equity</a:t>
          </a:r>
        </a:p>
      </dsp:txBody>
      <dsp:txXfrm>
        <a:off x="7224101" y="1887216"/>
        <a:ext cx="949967" cy="949967"/>
      </dsp:txXfrm>
    </dsp:sp>
  </dsp:spTree>
</dsp:drawing>
</file>

<file path=ppt/diagrams/drawing1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6F4DFF-D965-4EA7-9B67-5DEE464D85B3}">
      <dsp:nvSpPr>
        <dsp:cNvPr id="0" name=""/>
        <dsp:cNvSpPr/>
      </dsp:nvSpPr>
      <dsp:spPr>
        <a:xfrm>
          <a:off x="0" y="398287"/>
          <a:ext cx="8375650" cy="173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0044" tIns="479044" rIns="650044" bIns="163576"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 Net income – (Equity required return × Book value)</a:t>
          </a:r>
        </a:p>
        <a:p>
          <a:pPr marL="228600" lvl="1" indent="-228600" algn="l" defTabSz="1022350">
            <a:lnSpc>
              <a:spcPct val="90000"/>
            </a:lnSpc>
            <a:spcBef>
              <a:spcPct val="0"/>
            </a:spcBef>
            <a:spcAft>
              <a:spcPct val="15000"/>
            </a:spcAft>
            <a:buChar char="•"/>
          </a:pPr>
          <a:r>
            <a:rPr lang="en-US" sz="2300" kern="1200" dirty="0"/>
            <a:t>= (ROE – Equity required return) × Book value</a:t>
          </a:r>
        </a:p>
        <a:p>
          <a:pPr marL="228600" lvl="1" indent="-228600" algn="l" defTabSz="1022350">
            <a:lnSpc>
              <a:spcPct val="90000"/>
            </a:lnSpc>
            <a:spcBef>
              <a:spcPct val="0"/>
            </a:spcBef>
            <a:spcAft>
              <a:spcPct val="15000"/>
            </a:spcAft>
            <a:buChar char="•"/>
          </a:pPr>
          <a:r>
            <a:rPr lang="en-US" sz="2300" kern="1200" dirty="0"/>
            <a:t>Related to EVA and MVA</a:t>
          </a:r>
        </a:p>
      </dsp:txBody>
      <dsp:txXfrm>
        <a:off x="0" y="398287"/>
        <a:ext cx="8375650" cy="1738800"/>
      </dsp:txXfrm>
    </dsp:sp>
    <dsp:sp modelId="{A89EFCD0-A9A8-40BF-8198-A336EE87BC3F}">
      <dsp:nvSpPr>
        <dsp:cNvPr id="0" name=""/>
        <dsp:cNvSpPr/>
      </dsp:nvSpPr>
      <dsp:spPr>
        <a:xfrm>
          <a:off x="418782" y="58807"/>
          <a:ext cx="7183468" cy="678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606" tIns="0" rIns="221606" bIns="0" numCol="1" spcCol="1270" anchor="ctr" anchorCtr="0">
          <a:noAutofit/>
        </a:bodyPr>
        <a:lstStyle/>
        <a:p>
          <a:pPr marL="0" lvl="0" indent="0" algn="l" defTabSz="889000">
            <a:lnSpc>
              <a:spcPct val="90000"/>
            </a:lnSpc>
            <a:spcBef>
              <a:spcPct val="0"/>
            </a:spcBef>
            <a:spcAft>
              <a:spcPct val="35000"/>
            </a:spcAft>
            <a:buNone/>
          </a:pPr>
          <a:r>
            <a:rPr lang="en-US" sz="2000" kern="1200" dirty="0"/>
            <a:t>Residual Income = Income Leftover after All Capital Charges</a:t>
          </a:r>
        </a:p>
      </dsp:txBody>
      <dsp:txXfrm>
        <a:off x="451926" y="91951"/>
        <a:ext cx="7117180" cy="612672"/>
      </dsp:txXfrm>
    </dsp:sp>
    <dsp:sp modelId="{F292E843-89F7-4576-96D2-DF77D5B6F1DD}">
      <dsp:nvSpPr>
        <dsp:cNvPr id="0" name=""/>
        <dsp:cNvSpPr/>
      </dsp:nvSpPr>
      <dsp:spPr>
        <a:xfrm>
          <a:off x="0" y="2600767"/>
          <a:ext cx="8375650" cy="20648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0044" tIns="479044" rIns="650044" bIns="163576"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Can be used with single-stage and multistage models</a:t>
          </a:r>
        </a:p>
        <a:p>
          <a:pPr marL="228600" lvl="1" indent="-228600" algn="l" defTabSz="1022350">
            <a:lnSpc>
              <a:spcPct val="90000"/>
            </a:lnSpc>
            <a:spcBef>
              <a:spcPct val="0"/>
            </a:spcBef>
            <a:spcAft>
              <a:spcPct val="15000"/>
            </a:spcAft>
            <a:buChar char="•"/>
          </a:pPr>
          <a:r>
            <a:rPr lang="en-US" sz="2300" kern="1200" dirty="0"/>
            <a:t>Can be specified with a persistence factor</a:t>
          </a:r>
        </a:p>
        <a:p>
          <a:pPr marL="228600" lvl="1" indent="-228600" algn="l" defTabSz="1022350">
            <a:lnSpc>
              <a:spcPct val="90000"/>
            </a:lnSpc>
            <a:spcBef>
              <a:spcPct val="0"/>
            </a:spcBef>
            <a:spcAft>
              <a:spcPct val="15000"/>
            </a:spcAft>
            <a:buChar char="•"/>
          </a:pPr>
          <a:r>
            <a:rPr lang="en-US" sz="2300" kern="1200" dirty="0"/>
            <a:t>Firms with stronger market positions will have greater persistence factors</a:t>
          </a:r>
        </a:p>
      </dsp:txBody>
      <dsp:txXfrm>
        <a:off x="0" y="2600767"/>
        <a:ext cx="8375650" cy="2064825"/>
      </dsp:txXfrm>
    </dsp:sp>
    <dsp:sp modelId="{CE9C66BC-5DF6-46FF-AF2A-8677240AF757}">
      <dsp:nvSpPr>
        <dsp:cNvPr id="0" name=""/>
        <dsp:cNvSpPr/>
      </dsp:nvSpPr>
      <dsp:spPr>
        <a:xfrm>
          <a:off x="418782" y="2261287"/>
          <a:ext cx="7032555" cy="678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606" tIns="0" rIns="221606" bIns="0" numCol="1" spcCol="1270" anchor="ctr" anchorCtr="0">
          <a:noAutofit/>
        </a:bodyPr>
        <a:lstStyle/>
        <a:p>
          <a:pPr marL="0" lvl="0" indent="0" algn="l" defTabSz="889000">
            <a:lnSpc>
              <a:spcPct val="90000"/>
            </a:lnSpc>
            <a:spcBef>
              <a:spcPct val="0"/>
            </a:spcBef>
            <a:spcAft>
              <a:spcPct val="35000"/>
            </a:spcAft>
            <a:buNone/>
          </a:pPr>
          <a:r>
            <a:rPr lang="en-US" sz="2000" kern="1200" dirty="0"/>
            <a:t>Equity Value = Book Value + PV (Residual Income)</a:t>
          </a:r>
          <a:endParaRPr lang="en-US" sz="1400" kern="1200" dirty="0"/>
        </a:p>
      </dsp:txBody>
      <dsp:txXfrm>
        <a:off x="451926" y="2294431"/>
        <a:ext cx="6966267" cy="612672"/>
      </dsp:txXfrm>
    </dsp:sp>
  </dsp:spTree>
</dsp:drawing>
</file>

<file path=ppt/diagrams/drawing1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6F4DFF-D965-4EA7-9B67-5DEE464D85B3}">
      <dsp:nvSpPr>
        <dsp:cNvPr id="0" name=""/>
        <dsp:cNvSpPr/>
      </dsp:nvSpPr>
      <dsp:spPr>
        <a:xfrm>
          <a:off x="0" y="398287"/>
          <a:ext cx="8375650" cy="20648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0044" tIns="479044" rIns="650044" bIns="163576"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Useful when a firm does not have dividends or free cash flow</a:t>
          </a:r>
        </a:p>
        <a:p>
          <a:pPr marL="228600" lvl="1" indent="-228600" algn="l" defTabSz="1022350">
            <a:lnSpc>
              <a:spcPct val="90000"/>
            </a:lnSpc>
            <a:spcBef>
              <a:spcPct val="0"/>
            </a:spcBef>
            <a:spcAft>
              <a:spcPct val="15000"/>
            </a:spcAft>
            <a:buChar char="•"/>
          </a:pPr>
          <a:r>
            <a:rPr lang="en-US" sz="2300" kern="1200" dirty="0"/>
            <a:t>Puts less emphasis on later cash flows</a:t>
          </a:r>
        </a:p>
        <a:p>
          <a:pPr marL="228600" lvl="1" indent="-228600" algn="l" defTabSz="1022350">
            <a:lnSpc>
              <a:spcPct val="90000"/>
            </a:lnSpc>
            <a:spcBef>
              <a:spcPct val="0"/>
            </a:spcBef>
            <a:spcAft>
              <a:spcPct val="15000"/>
            </a:spcAft>
            <a:buChar char="•"/>
          </a:pPr>
          <a:endParaRPr lang="en-US" sz="2300" kern="1200" dirty="0"/>
        </a:p>
      </dsp:txBody>
      <dsp:txXfrm>
        <a:off x="0" y="398287"/>
        <a:ext cx="8375650" cy="2064825"/>
      </dsp:txXfrm>
    </dsp:sp>
    <dsp:sp modelId="{A89EFCD0-A9A8-40BF-8198-A336EE87BC3F}">
      <dsp:nvSpPr>
        <dsp:cNvPr id="0" name=""/>
        <dsp:cNvSpPr/>
      </dsp:nvSpPr>
      <dsp:spPr>
        <a:xfrm>
          <a:off x="418782" y="58807"/>
          <a:ext cx="7183468" cy="678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606" tIns="0" rIns="221606" bIns="0" numCol="1" spcCol="1270" anchor="ctr" anchorCtr="0">
          <a:noAutofit/>
        </a:bodyPr>
        <a:lstStyle/>
        <a:p>
          <a:pPr marL="0" lvl="0" indent="0" algn="l" defTabSz="889000">
            <a:lnSpc>
              <a:spcPct val="90000"/>
            </a:lnSpc>
            <a:spcBef>
              <a:spcPct val="0"/>
            </a:spcBef>
            <a:spcAft>
              <a:spcPct val="35000"/>
            </a:spcAft>
            <a:buNone/>
          </a:pPr>
          <a:r>
            <a:rPr lang="en-US" sz="2000" kern="1200" dirty="0"/>
            <a:t>Relative to Other Valuation Models</a:t>
          </a:r>
        </a:p>
      </dsp:txBody>
      <dsp:txXfrm>
        <a:off x="451926" y="91951"/>
        <a:ext cx="7117180" cy="612672"/>
      </dsp:txXfrm>
    </dsp:sp>
    <dsp:sp modelId="{F292E843-89F7-4576-96D2-DF77D5B6F1DD}">
      <dsp:nvSpPr>
        <dsp:cNvPr id="0" name=""/>
        <dsp:cNvSpPr/>
      </dsp:nvSpPr>
      <dsp:spPr>
        <a:xfrm>
          <a:off x="0" y="2926792"/>
          <a:ext cx="8375650" cy="173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0044" tIns="479044" rIns="650044" bIns="163576"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Assumes clean surplus relation holds</a:t>
          </a:r>
        </a:p>
        <a:p>
          <a:pPr marL="228600" lvl="1" indent="-228600" algn="l" defTabSz="1022350">
            <a:lnSpc>
              <a:spcPct val="90000"/>
            </a:lnSpc>
            <a:spcBef>
              <a:spcPct val="0"/>
            </a:spcBef>
            <a:spcAft>
              <a:spcPct val="15000"/>
            </a:spcAft>
            <a:buChar char="•"/>
          </a:pPr>
          <a:r>
            <a:rPr lang="en-US" sz="2300" kern="1200" dirty="0"/>
            <a:t>May require adjustments to accounting data</a:t>
          </a:r>
        </a:p>
        <a:p>
          <a:pPr marL="228600" lvl="1" indent="-228600" algn="l" defTabSz="1022350">
            <a:lnSpc>
              <a:spcPct val="90000"/>
            </a:lnSpc>
            <a:spcBef>
              <a:spcPct val="0"/>
            </a:spcBef>
            <a:spcAft>
              <a:spcPct val="15000"/>
            </a:spcAft>
            <a:buChar char="•"/>
          </a:pPr>
          <a:endParaRPr lang="en-US" sz="2300" kern="1200" dirty="0"/>
        </a:p>
      </dsp:txBody>
      <dsp:txXfrm>
        <a:off x="0" y="2926792"/>
        <a:ext cx="8375650" cy="1738800"/>
      </dsp:txXfrm>
    </dsp:sp>
    <dsp:sp modelId="{CE9C66BC-5DF6-46FF-AF2A-8677240AF757}">
      <dsp:nvSpPr>
        <dsp:cNvPr id="0" name=""/>
        <dsp:cNvSpPr/>
      </dsp:nvSpPr>
      <dsp:spPr>
        <a:xfrm>
          <a:off x="418782" y="2587312"/>
          <a:ext cx="7032555" cy="678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606" tIns="0" rIns="221606" bIns="0" numCol="1" spcCol="1270" anchor="ctr" anchorCtr="0">
          <a:noAutofit/>
        </a:bodyPr>
        <a:lstStyle/>
        <a:p>
          <a:pPr marL="0" lvl="0" indent="0" algn="l" defTabSz="889000">
            <a:lnSpc>
              <a:spcPct val="90000"/>
            </a:lnSpc>
            <a:spcBef>
              <a:spcPct val="0"/>
            </a:spcBef>
            <a:spcAft>
              <a:spcPct val="35000"/>
            </a:spcAft>
            <a:buNone/>
          </a:pPr>
          <a:r>
            <a:rPr lang="en-US" sz="2000" kern="1200" dirty="0"/>
            <a:t>Use of Accounting Data</a:t>
          </a:r>
          <a:endParaRPr lang="en-US" sz="1400" kern="1200" dirty="0"/>
        </a:p>
      </dsp:txBody>
      <dsp:txXfrm>
        <a:off x="451926" y="2620456"/>
        <a:ext cx="6966267" cy="612672"/>
      </dsp:txXfrm>
    </dsp:sp>
  </dsp:spTree>
</dsp:drawing>
</file>

<file path=ppt/diagrams/drawing1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B78058-5207-4C63-A440-F2FFAD5C9430}">
      <dsp:nvSpPr>
        <dsp:cNvPr id="0" name=""/>
        <dsp:cNvSpPr/>
      </dsp:nvSpPr>
      <dsp:spPr>
        <a:xfrm>
          <a:off x="1022" y="0"/>
          <a:ext cx="2658287" cy="472439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4780" tIns="144780" rIns="144780" bIns="144780" numCol="1" spcCol="1270" anchor="ctr" anchorCtr="0">
          <a:noAutofit/>
        </a:bodyPr>
        <a:lstStyle/>
        <a:p>
          <a:pPr marL="0" lvl="0" indent="0" algn="ctr" defTabSz="1689100" rtl="0">
            <a:lnSpc>
              <a:spcPct val="90000"/>
            </a:lnSpc>
            <a:spcBef>
              <a:spcPct val="0"/>
            </a:spcBef>
            <a:spcAft>
              <a:spcPct val="35000"/>
            </a:spcAft>
            <a:buNone/>
          </a:pPr>
          <a:r>
            <a:rPr lang="en-US" sz="3800" b="1" kern="1200" dirty="0"/>
            <a:t>Transaction Related </a:t>
          </a:r>
        </a:p>
      </dsp:txBody>
      <dsp:txXfrm>
        <a:off x="1022" y="0"/>
        <a:ext cx="2658287" cy="1417320"/>
      </dsp:txXfrm>
    </dsp:sp>
    <dsp:sp modelId="{061DADD1-5127-4D67-8389-CC5A3C443E13}">
      <dsp:nvSpPr>
        <dsp:cNvPr id="0" name=""/>
        <dsp:cNvSpPr/>
      </dsp:nvSpPr>
      <dsp:spPr>
        <a:xfrm>
          <a:off x="266851" y="1418213"/>
          <a:ext cx="2126629" cy="5465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rtl="0">
            <a:lnSpc>
              <a:spcPct val="90000"/>
            </a:lnSpc>
            <a:spcBef>
              <a:spcPct val="0"/>
            </a:spcBef>
            <a:spcAft>
              <a:spcPct val="35000"/>
            </a:spcAft>
            <a:buNone/>
          </a:pPr>
          <a:r>
            <a:rPr lang="en-US" sz="2300" kern="1200" dirty="0"/>
            <a:t>Private financing</a:t>
          </a:r>
        </a:p>
      </dsp:txBody>
      <dsp:txXfrm>
        <a:off x="282859" y="1434221"/>
        <a:ext cx="2094613" cy="514531"/>
      </dsp:txXfrm>
    </dsp:sp>
    <dsp:sp modelId="{83F5844A-483F-4B6E-BEDB-F846D309080E}">
      <dsp:nvSpPr>
        <dsp:cNvPr id="0" name=""/>
        <dsp:cNvSpPr/>
      </dsp:nvSpPr>
      <dsp:spPr>
        <a:xfrm>
          <a:off x="266851" y="2048845"/>
          <a:ext cx="2126629" cy="5465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rtl="0">
            <a:lnSpc>
              <a:spcPct val="90000"/>
            </a:lnSpc>
            <a:spcBef>
              <a:spcPct val="0"/>
            </a:spcBef>
            <a:spcAft>
              <a:spcPct val="35000"/>
            </a:spcAft>
            <a:buNone/>
          </a:pPr>
          <a:r>
            <a:rPr lang="en-US" sz="2300" kern="1200" dirty="0"/>
            <a:t>IPOs</a:t>
          </a:r>
        </a:p>
      </dsp:txBody>
      <dsp:txXfrm>
        <a:off x="282859" y="2064853"/>
        <a:ext cx="2094613" cy="514531"/>
      </dsp:txXfrm>
    </dsp:sp>
    <dsp:sp modelId="{6C65BC4B-DD6E-4078-9E42-9433037830B6}">
      <dsp:nvSpPr>
        <dsp:cNvPr id="0" name=""/>
        <dsp:cNvSpPr/>
      </dsp:nvSpPr>
      <dsp:spPr>
        <a:xfrm>
          <a:off x="266851" y="2679476"/>
          <a:ext cx="2126629" cy="5465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rtl="0">
            <a:lnSpc>
              <a:spcPct val="90000"/>
            </a:lnSpc>
            <a:spcBef>
              <a:spcPct val="0"/>
            </a:spcBef>
            <a:spcAft>
              <a:spcPct val="35000"/>
            </a:spcAft>
            <a:buNone/>
          </a:pPr>
          <a:r>
            <a:rPr lang="en-US" sz="2300" kern="1200" dirty="0"/>
            <a:t>Acquisitions</a:t>
          </a:r>
        </a:p>
      </dsp:txBody>
      <dsp:txXfrm>
        <a:off x="282859" y="2695484"/>
        <a:ext cx="2094613" cy="514531"/>
      </dsp:txXfrm>
    </dsp:sp>
    <dsp:sp modelId="{0C333D63-FAAF-4CD3-BB0D-D10C32E12D8B}">
      <dsp:nvSpPr>
        <dsp:cNvPr id="0" name=""/>
        <dsp:cNvSpPr/>
      </dsp:nvSpPr>
      <dsp:spPr>
        <a:xfrm>
          <a:off x="266851" y="3310107"/>
          <a:ext cx="2126629" cy="5465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rtl="0">
            <a:lnSpc>
              <a:spcPct val="90000"/>
            </a:lnSpc>
            <a:spcBef>
              <a:spcPct val="0"/>
            </a:spcBef>
            <a:spcAft>
              <a:spcPct val="35000"/>
            </a:spcAft>
            <a:buNone/>
          </a:pPr>
          <a:r>
            <a:rPr lang="en-US" sz="2300" kern="1200" dirty="0"/>
            <a:t>Bankruptcy</a:t>
          </a:r>
        </a:p>
      </dsp:txBody>
      <dsp:txXfrm>
        <a:off x="282859" y="3326115"/>
        <a:ext cx="2094613" cy="514531"/>
      </dsp:txXfrm>
    </dsp:sp>
    <dsp:sp modelId="{AB063801-4EC5-4709-9662-C7AB1A83F969}">
      <dsp:nvSpPr>
        <dsp:cNvPr id="0" name=""/>
        <dsp:cNvSpPr/>
      </dsp:nvSpPr>
      <dsp:spPr>
        <a:xfrm>
          <a:off x="266851" y="3940738"/>
          <a:ext cx="2126629" cy="5465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rtl="0">
            <a:lnSpc>
              <a:spcPct val="90000"/>
            </a:lnSpc>
            <a:spcBef>
              <a:spcPct val="0"/>
            </a:spcBef>
            <a:spcAft>
              <a:spcPct val="35000"/>
            </a:spcAft>
            <a:buNone/>
          </a:pPr>
          <a:r>
            <a:rPr lang="en-US" sz="2300" kern="1200" dirty="0"/>
            <a:t>Compensation</a:t>
          </a:r>
        </a:p>
      </dsp:txBody>
      <dsp:txXfrm>
        <a:off x="282859" y="3956746"/>
        <a:ext cx="2094613" cy="514531"/>
      </dsp:txXfrm>
    </dsp:sp>
    <dsp:sp modelId="{897CCAA1-09B5-4443-A497-3792894D537F}">
      <dsp:nvSpPr>
        <dsp:cNvPr id="0" name=""/>
        <dsp:cNvSpPr/>
      </dsp:nvSpPr>
      <dsp:spPr>
        <a:xfrm>
          <a:off x="2858681" y="0"/>
          <a:ext cx="2658287" cy="472439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4780" tIns="144780" rIns="144780" bIns="144780" numCol="1" spcCol="1270" anchor="ctr" anchorCtr="0">
          <a:noAutofit/>
        </a:bodyPr>
        <a:lstStyle/>
        <a:p>
          <a:pPr marL="0" lvl="0" indent="0" algn="ctr" defTabSz="1689100" rtl="0">
            <a:lnSpc>
              <a:spcPct val="90000"/>
            </a:lnSpc>
            <a:spcBef>
              <a:spcPct val="0"/>
            </a:spcBef>
            <a:spcAft>
              <a:spcPct val="35000"/>
            </a:spcAft>
            <a:buNone/>
          </a:pPr>
          <a:r>
            <a:rPr lang="en-US" sz="3800" b="1" kern="1200" dirty="0"/>
            <a:t>Compliance Related</a:t>
          </a:r>
        </a:p>
      </dsp:txBody>
      <dsp:txXfrm>
        <a:off x="2858681" y="0"/>
        <a:ext cx="2658287" cy="1417320"/>
      </dsp:txXfrm>
    </dsp:sp>
    <dsp:sp modelId="{119CD829-372B-4B70-8845-78791450B13F}">
      <dsp:nvSpPr>
        <dsp:cNvPr id="0" name=""/>
        <dsp:cNvSpPr/>
      </dsp:nvSpPr>
      <dsp:spPr>
        <a:xfrm>
          <a:off x="3124510" y="1418704"/>
          <a:ext cx="2126629" cy="142447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rtl="0">
            <a:lnSpc>
              <a:spcPct val="90000"/>
            </a:lnSpc>
            <a:spcBef>
              <a:spcPct val="0"/>
            </a:spcBef>
            <a:spcAft>
              <a:spcPct val="35000"/>
            </a:spcAft>
            <a:buNone/>
          </a:pPr>
          <a:r>
            <a:rPr lang="en-US" sz="2300" kern="1200" dirty="0"/>
            <a:t>Financial reporting </a:t>
          </a:r>
        </a:p>
      </dsp:txBody>
      <dsp:txXfrm>
        <a:off x="3166231" y="1460425"/>
        <a:ext cx="2043187" cy="1341029"/>
      </dsp:txXfrm>
    </dsp:sp>
    <dsp:sp modelId="{C01BE57D-DA39-4629-BFC8-52D175165ECF}">
      <dsp:nvSpPr>
        <dsp:cNvPr id="0" name=""/>
        <dsp:cNvSpPr/>
      </dsp:nvSpPr>
      <dsp:spPr>
        <a:xfrm>
          <a:off x="3124510" y="3062324"/>
          <a:ext cx="2126629" cy="142447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rtl="0">
            <a:lnSpc>
              <a:spcPct val="90000"/>
            </a:lnSpc>
            <a:spcBef>
              <a:spcPct val="0"/>
            </a:spcBef>
            <a:spcAft>
              <a:spcPct val="35000"/>
            </a:spcAft>
            <a:buNone/>
          </a:pPr>
          <a:r>
            <a:rPr lang="en-US" sz="2300" kern="1200" dirty="0"/>
            <a:t>Tax reporting</a:t>
          </a:r>
        </a:p>
      </dsp:txBody>
      <dsp:txXfrm>
        <a:off x="3166231" y="3104045"/>
        <a:ext cx="2043187" cy="1341029"/>
      </dsp:txXfrm>
    </dsp:sp>
    <dsp:sp modelId="{19B8AA08-80DC-4DEB-8ADC-CB9A9EDF0C72}">
      <dsp:nvSpPr>
        <dsp:cNvPr id="0" name=""/>
        <dsp:cNvSpPr/>
      </dsp:nvSpPr>
      <dsp:spPr>
        <a:xfrm>
          <a:off x="5716340" y="0"/>
          <a:ext cx="2658287" cy="472439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4780" tIns="144780" rIns="144780" bIns="144780" numCol="1" spcCol="1270" anchor="ctr" anchorCtr="0">
          <a:noAutofit/>
        </a:bodyPr>
        <a:lstStyle/>
        <a:p>
          <a:pPr marL="0" lvl="0" indent="0" algn="ctr" defTabSz="1689100" rtl="0">
            <a:lnSpc>
              <a:spcPct val="90000"/>
            </a:lnSpc>
            <a:spcBef>
              <a:spcPct val="0"/>
            </a:spcBef>
            <a:spcAft>
              <a:spcPct val="35000"/>
            </a:spcAft>
            <a:buNone/>
          </a:pPr>
          <a:r>
            <a:rPr lang="en-US" sz="3800" b="1" kern="1200" dirty="0"/>
            <a:t>Litigation Related</a:t>
          </a:r>
        </a:p>
      </dsp:txBody>
      <dsp:txXfrm>
        <a:off x="5716340" y="0"/>
        <a:ext cx="2658287" cy="1417320"/>
      </dsp:txXfrm>
    </dsp:sp>
    <dsp:sp modelId="{D6D25657-CE59-42D2-8537-47EE10040064}">
      <dsp:nvSpPr>
        <dsp:cNvPr id="0" name=""/>
        <dsp:cNvSpPr/>
      </dsp:nvSpPr>
      <dsp:spPr>
        <a:xfrm>
          <a:off x="5982168" y="1417723"/>
          <a:ext cx="2126629" cy="92815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rtl="0">
            <a:lnSpc>
              <a:spcPct val="90000"/>
            </a:lnSpc>
            <a:spcBef>
              <a:spcPct val="0"/>
            </a:spcBef>
            <a:spcAft>
              <a:spcPct val="35000"/>
            </a:spcAft>
            <a:buNone/>
          </a:pPr>
          <a:r>
            <a:rPr lang="en-US" sz="2300" kern="1200" dirty="0"/>
            <a:t>Damages</a:t>
          </a:r>
        </a:p>
      </dsp:txBody>
      <dsp:txXfrm>
        <a:off x="6009353" y="1444908"/>
        <a:ext cx="2072259" cy="873785"/>
      </dsp:txXfrm>
    </dsp:sp>
    <dsp:sp modelId="{4B4313E1-5FD9-4E88-95A5-D8BC32DAF0FA}">
      <dsp:nvSpPr>
        <dsp:cNvPr id="0" name=""/>
        <dsp:cNvSpPr/>
      </dsp:nvSpPr>
      <dsp:spPr>
        <a:xfrm>
          <a:off x="5982168" y="2488672"/>
          <a:ext cx="2126629" cy="92815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rtl="0">
            <a:lnSpc>
              <a:spcPct val="90000"/>
            </a:lnSpc>
            <a:spcBef>
              <a:spcPct val="0"/>
            </a:spcBef>
            <a:spcAft>
              <a:spcPct val="35000"/>
            </a:spcAft>
            <a:buNone/>
          </a:pPr>
          <a:r>
            <a:rPr lang="en-US" sz="2300" kern="1200" dirty="0"/>
            <a:t>Lost profits</a:t>
          </a:r>
        </a:p>
      </dsp:txBody>
      <dsp:txXfrm>
        <a:off x="6009353" y="2515857"/>
        <a:ext cx="2072259" cy="873785"/>
      </dsp:txXfrm>
    </dsp:sp>
    <dsp:sp modelId="{E8382FCA-822E-4CC3-A1E6-0136BDA81D93}">
      <dsp:nvSpPr>
        <dsp:cNvPr id="0" name=""/>
        <dsp:cNvSpPr/>
      </dsp:nvSpPr>
      <dsp:spPr>
        <a:xfrm>
          <a:off x="5982168" y="3559620"/>
          <a:ext cx="2126629" cy="92815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rtl="0">
            <a:lnSpc>
              <a:spcPct val="90000"/>
            </a:lnSpc>
            <a:spcBef>
              <a:spcPct val="0"/>
            </a:spcBef>
            <a:spcAft>
              <a:spcPct val="35000"/>
            </a:spcAft>
            <a:buNone/>
          </a:pPr>
          <a:r>
            <a:rPr lang="en-US" sz="2300" kern="1200" dirty="0"/>
            <a:t>Shareholder disputes</a:t>
          </a:r>
        </a:p>
      </dsp:txBody>
      <dsp:txXfrm>
        <a:off x="6009353" y="3586805"/>
        <a:ext cx="2072259" cy="873785"/>
      </dsp:txXfrm>
    </dsp:sp>
  </dsp:spTree>
</dsp:drawing>
</file>

<file path=ppt/diagrams/drawing1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FA4342-8302-4CBA-A4E7-9A4E2FF70A78}">
      <dsp:nvSpPr>
        <dsp:cNvPr id="0" name=""/>
        <dsp:cNvSpPr/>
      </dsp:nvSpPr>
      <dsp:spPr>
        <a:xfrm rot="5400000">
          <a:off x="5308920" y="-2194845"/>
          <a:ext cx="773043" cy="536041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rtl="0">
            <a:lnSpc>
              <a:spcPct val="90000"/>
            </a:lnSpc>
            <a:spcBef>
              <a:spcPct val="0"/>
            </a:spcBef>
            <a:spcAft>
              <a:spcPct val="15000"/>
            </a:spcAft>
            <a:buChar char="•"/>
          </a:pPr>
          <a:r>
            <a:rPr lang="en-US" sz="2400" kern="1200" dirty="0"/>
            <a:t>Tax reporting</a:t>
          </a:r>
        </a:p>
      </dsp:txBody>
      <dsp:txXfrm rot="-5400000">
        <a:off x="3015234" y="136578"/>
        <a:ext cx="5322679" cy="697569"/>
      </dsp:txXfrm>
    </dsp:sp>
    <dsp:sp modelId="{E61D1583-03CC-419E-BC0B-9B4F6F974402}">
      <dsp:nvSpPr>
        <dsp:cNvPr id="0" name=""/>
        <dsp:cNvSpPr/>
      </dsp:nvSpPr>
      <dsp:spPr>
        <a:xfrm>
          <a:off x="0" y="2210"/>
          <a:ext cx="3015234" cy="9663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rtl="0">
            <a:lnSpc>
              <a:spcPct val="90000"/>
            </a:lnSpc>
            <a:spcBef>
              <a:spcPct val="0"/>
            </a:spcBef>
            <a:spcAft>
              <a:spcPct val="35000"/>
            </a:spcAft>
            <a:buNone/>
          </a:pPr>
          <a:r>
            <a:rPr lang="en-US" sz="2900" b="1" kern="1200" dirty="0"/>
            <a:t>Fair Market Value </a:t>
          </a:r>
          <a:endParaRPr lang="en-US" sz="2900" kern="1200" dirty="0"/>
        </a:p>
      </dsp:txBody>
      <dsp:txXfrm>
        <a:off x="47171" y="49381"/>
        <a:ext cx="2920892" cy="871961"/>
      </dsp:txXfrm>
    </dsp:sp>
    <dsp:sp modelId="{6EECD6DF-4222-403F-898E-727AFCABA3E8}">
      <dsp:nvSpPr>
        <dsp:cNvPr id="0" name=""/>
        <dsp:cNvSpPr/>
      </dsp:nvSpPr>
      <dsp:spPr>
        <a:xfrm rot="5400000">
          <a:off x="5308920" y="-1180226"/>
          <a:ext cx="773043" cy="536041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rtl="0">
            <a:lnSpc>
              <a:spcPct val="90000"/>
            </a:lnSpc>
            <a:spcBef>
              <a:spcPct val="0"/>
            </a:spcBef>
            <a:spcAft>
              <a:spcPct val="15000"/>
            </a:spcAft>
            <a:buChar char="•"/>
          </a:pPr>
          <a:r>
            <a:rPr lang="en-US" sz="2400" kern="1200" dirty="0"/>
            <a:t>Real estate and tangible asset appraisal</a:t>
          </a:r>
        </a:p>
      </dsp:txBody>
      <dsp:txXfrm rot="-5400000">
        <a:off x="3015234" y="1151197"/>
        <a:ext cx="5322679" cy="697569"/>
      </dsp:txXfrm>
    </dsp:sp>
    <dsp:sp modelId="{8D5C4927-7E37-419C-B2C4-21AA1573561B}">
      <dsp:nvSpPr>
        <dsp:cNvPr id="0" name=""/>
        <dsp:cNvSpPr/>
      </dsp:nvSpPr>
      <dsp:spPr>
        <a:xfrm>
          <a:off x="0" y="1016829"/>
          <a:ext cx="3015234" cy="9663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rtl="0">
            <a:lnSpc>
              <a:spcPct val="90000"/>
            </a:lnSpc>
            <a:spcBef>
              <a:spcPct val="0"/>
            </a:spcBef>
            <a:spcAft>
              <a:spcPct val="35000"/>
            </a:spcAft>
            <a:buNone/>
          </a:pPr>
          <a:r>
            <a:rPr lang="en-US" sz="2900" b="1" kern="1200" dirty="0"/>
            <a:t>Market Value </a:t>
          </a:r>
          <a:endParaRPr lang="en-US" sz="2900" kern="1200" dirty="0"/>
        </a:p>
      </dsp:txBody>
      <dsp:txXfrm>
        <a:off x="47171" y="1064000"/>
        <a:ext cx="2920892" cy="871961"/>
      </dsp:txXfrm>
    </dsp:sp>
    <dsp:sp modelId="{83293548-DC88-4925-A73F-59494AF9290D}">
      <dsp:nvSpPr>
        <dsp:cNvPr id="0" name=""/>
        <dsp:cNvSpPr/>
      </dsp:nvSpPr>
      <dsp:spPr>
        <a:xfrm rot="5400000">
          <a:off x="5308920" y="-165608"/>
          <a:ext cx="773043" cy="536041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rtl="0">
            <a:lnSpc>
              <a:spcPct val="90000"/>
            </a:lnSpc>
            <a:spcBef>
              <a:spcPct val="0"/>
            </a:spcBef>
            <a:spcAft>
              <a:spcPct val="15000"/>
            </a:spcAft>
            <a:buChar char="•"/>
          </a:pPr>
          <a:r>
            <a:rPr lang="en-US" sz="2400" kern="1200" dirty="0"/>
            <a:t>Financial reporting and litigation</a:t>
          </a:r>
        </a:p>
      </dsp:txBody>
      <dsp:txXfrm rot="-5400000">
        <a:off x="3015234" y="2165815"/>
        <a:ext cx="5322679" cy="697569"/>
      </dsp:txXfrm>
    </dsp:sp>
    <dsp:sp modelId="{46024308-F576-435C-928F-0A4F62887542}">
      <dsp:nvSpPr>
        <dsp:cNvPr id="0" name=""/>
        <dsp:cNvSpPr/>
      </dsp:nvSpPr>
      <dsp:spPr>
        <a:xfrm>
          <a:off x="0" y="2031448"/>
          <a:ext cx="3015234" cy="9663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rtl="0">
            <a:lnSpc>
              <a:spcPct val="90000"/>
            </a:lnSpc>
            <a:spcBef>
              <a:spcPct val="0"/>
            </a:spcBef>
            <a:spcAft>
              <a:spcPct val="35000"/>
            </a:spcAft>
            <a:buNone/>
          </a:pPr>
          <a:r>
            <a:rPr lang="en-US" sz="2900" b="1" kern="1200" dirty="0"/>
            <a:t>Fair Value </a:t>
          </a:r>
          <a:endParaRPr lang="en-US" sz="2900" kern="1200" dirty="0"/>
        </a:p>
      </dsp:txBody>
      <dsp:txXfrm>
        <a:off x="47171" y="2078619"/>
        <a:ext cx="2920892" cy="871961"/>
      </dsp:txXfrm>
    </dsp:sp>
    <dsp:sp modelId="{DDB3B58B-C7D4-42DE-BEC4-F7F962341426}">
      <dsp:nvSpPr>
        <dsp:cNvPr id="0" name=""/>
        <dsp:cNvSpPr/>
      </dsp:nvSpPr>
      <dsp:spPr>
        <a:xfrm rot="5400000">
          <a:off x="5308920" y="849010"/>
          <a:ext cx="773043" cy="536041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rtl="0">
            <a:lnSpc>
              <a:spcPct val="90000"/>
            </a:lnSpc>
            <a:spcBef>
              <a:spcPct val="0"/>
            </a:spcBef>
            <a:spcAft>
              <a:spcPct val="15000"/>
            </a:spcAft>
            <a:buChar char="•"/>
          </a:pPr>
          <a:r>
            <a:rPr lang="en-US" sz="2400" kern="1200" dirty="0"/>
            <a:t>Private company sale</a:t>
          </a:r>
        </a:p>
      </dsp:txBody>
      <dsp:txXfrm rot="-5400000">
        <a:off x="3015234" y="3180434"/>
        <a:ext cx="5322679" cy="697569"/>
      </dsp:txXfrm>
    </dsp:sp>
    <dsp:sp modelId="{99DBD55E-AD4F-4AD2-BC88-DED8D109392D}">
      <dsp:nvSpPr>
        <dsp:cNvPr id="0" name=""/>
        <dsp:cNvSpPr/>
      </dsp:nvSpPr>
      <dsp:spPr>
        <a:xfrm>
          <a:off x="0" y="3046067"/>
          <a:ext cx="3015234" cy="9663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rtl="0">
            <a:lnSpc>
              <a:spcPct val="90000"/>
            </a:lnSpc>
            <a:spcBef>
              <a:spcPct val="0"/>
            </a:spcBef>
            <a:spcAft>
              <a:spcPct val="35000"/>
            </a:spcAft>
            <a:buNone/>
          </a:pPr>
          <a:r>
            <a:rPr lang="en-US" sz="2900" b="1" kern="1200" dirty="0"/>
            <a:t>Investment Value </a:t>
          </a:r>
          <a:endParaRPr lang="en-US" sz="2900" kern="1200" dirty="0"/>
        </a:p>
      </dsp:txBody>
      <dsp:txXfrm>
        <a:off x="47171" y="3093238"/>
        <a:ext cx="2920892" cy="871961"/>
      </dsp:txXfrm>
    </dsp:sp>
    <dsp:sp modelId="{1B413A94-F76B-439B-8C64-9F288FB68017}">
      <dsp:nvSpPr>
        <dsp:cNvPr id="0" name=""/>
        <dsp:cNvSpPr/>
      </dsp:nvSpPr>
      <dsp:spPr>
        <a:xfrm rot="5400000">
          <a:off x="5308920" y="1863629"/>
          <a:ext cx="773043" cy="536041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rtl="0">
            <a:lnSpc>
              <a:spcPct val="90000"/>
            </a:lnSpc>
            <a:spcBef>
              <a:spcPct val="0"/>
            </a:spcBef>
            <a:spcAft>
              <a:spcPct val="15000"/>
            </a:spcAft>
            <a:buChar char="•"/>
          </a:pPr>
          <a:r>
            <a:rPr lang="en-US" sz="2400" kern="1200" dirty="0"/>
            <a:t>Investment analysis</a:t>
          </a:r>
        </a:p>
      </dsp:txBody>
      <dsp:txXfrm rot="-5400000">
        <a:off x="3015234" y="4195053"/>
        <a:ext cx="5322679" cy="697569"/>
      </dsp:txXfrm>
    </dsp:sp>
    <dsp:sp modelId="{4A176352-CB19-46A2-A7AF-750E5E45AC46}">
      <dsp:nvSpPr>
        <dsp:cNvPr id="0" name=""/>
        <dsp:cNvSpPr/>
      </dsp:nvSpPr>
      <dsp:spPr>
        <a:xfrm>
          <a:off x="0" y="4060686"/>
          <a:ext cx="3015234" cy="9663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rtl="0">
            <a:lnSpc>
              <a:spcPct val="90000"/>
            </a:lnSpc>
            <a:spcBef>
              <a:spcPct val="0"/>
            </a:spcBef>
            <a:spcAft>
              <a:spcPct val="35000"/>
            </a:spcAft>
            <a:buNone/>
          </a:pPr>
          <a:r>
            <a:rPr lang="en-US" sz="2900" b="1" kern="1200" dirty="0"/>
            <a:t>Intrinsic Value </a:t>
          </a:r>
          <a:endParaRPr lang="en-US" sz="2900" kern="1200" dirty="0"/>
        </a:p>
      </dsp:txBody>
      <dsp:txXfrm>
        <a:off x="47171" y="4107857"/>
        <a:ext cx="2920892" cy="871961"/>
      </dsp:txXfrm>
    </dsp:sp>
  </dsp:spTree>
</dsp:drawing>
</file>

<file path=ppt/diagrams/drawing1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F61EF3-E493-4751-A239-323C20E944D3}">
      <dsp:nvSpPr>
        <dsp:cNvPr id="0" name=""/>
        <dsp:cNvSpPr/>
      </dsp:nvSpPr>
      <dsp:spPr>
        <a:xfrm rot="5400000">
          <a:off x="5270265" y="-2103163"/>
          <a:ext cx="962620" cy="541324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rtl="0">
            <a:lnSpc>
              <a:spcPct val="90000"/>
            </a:lnSpc>
            <a:spcBef>
              <a:spcPct val="0"/>
            </a:spcBef>
            <a:spcAft>
              <a:spcPct val="15000"/>
            </a:spcAft>
            <a:buChar char="•"/>
          </a:pPr>
          <a:r>
            <a:rPr lang="en-US" sz="2500" kern="1200" dirty="0"/>
            <a:t>Based on the present value of expected future cash flows or income</a:t>
          </a:r>
        </a:p>
      </dsp:txBody>
      <dsp:txXfrm rot="-5400000">
        <a:off x="3044952" y="169141"/>
        <a:ext cx="5366257" cy="868638"/>
      </dsp:txXfrm>
    </dsp:sp>
    <dsp:sp modelId="{14BDF7ED-42C5-4B77-8BCC-1E973C2FE089}">
      <dsp:nvSpPr>
        <dsp:cNvPr id="0" name=""/>
        <dsp:cNvSpPr/>
      </dsp:nvSpPr>
      <dsp:spPr>
        <a:xfrm>
          <a:off x="0" y="1823"/>
          <a:ext cx="3044952" cy="120327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rtl="0">
            <a:lnSpc>
              <a:spcPct val="90000"/>
            </a:lnSpc>
            <a:spcBef>
              <a:spcPct val="0"/>
            </a:spcBef>
            <a:spcAft>
              <a:spcPct val="35000"/>
            </a:spcAft>
            <a:buNone/>
          </a:pPr>
          <a:r>
            <a:rPr lang="en-US" sz="3400" b="1" kern="1200" dirty="0"/>
            <a:t>Income Approach</a:t>
          </a:r>
          <a:endParaRPr lang="en-US" sz="3400" kern="1200" dirty="0"/>
        </a:p>
      </dsp:txBody>
      <dsp:txXfrm>
        <a:off x="58739" y="60562"/>
        <a:ext cx="2927474" cy="1085797"/>
      </dsp:txXfrm>
    </dsp:sp>
    <dsp:sp modelId="{A1071E76-FD41-414C-BC6C-5CDD99BBB82D}">
      <dsp:nvSpPr>
        <dsp:cNvPr id="0" name=""/>
        <dsp:cNvSpPr/>
      </dsp:nvSpPr>
      <dsp:spPr>
        <a:xfrm rot="5400000">
          <a:off x="5270265" y="-839724"/>
          <a:ext cx="962620" cy="541324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rtl="0">
            <a:lnSpc>
              <a:spcPct val="90000"/>
            </a:lnSpc>
            <a:spcBef>
              <a:spcPct val="0"/>
            </a:spcBef>
            <a:spcAft>
              <a:spcPct val="15000"/>
            </a:spcAft>
            <a:buChar char="•"/>
          </a:pPr>
          <a:r>
            <a:rPr lang="en-US" sz="2500" kern="1200" dirty="0"/>
            <a:t>Based on pricing multiples from sales of similar companies</a:t>
          </a:r>
        </a:p>
      </dsp:txBody>
      <dsp:txXfrm rot="-5400000">
        <a:off x="3044952" y="1432580"/>
        <a:ext cx="5366257" cy="868638"/>
      </dsp:txXfrm>
    </dsp:sp>
    <dsp:sp modelId="{50B3E994-8FAC-4331-8449-ADDEC1B7D687}">
      <dsp:nvSpPr>
        <dsp:cNvPr id="0" name=""/>
        <dsp:cNvSpPr/>
      </dsp:nvSpPr>
      <dsp:spPr>
        <a:xfrm>
          <a:off x="0" y="1265262"/>
          <a:ext cx="3044952" cy="120327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rtl="0">
            <a:lnSpc>
              <a:spcPct val="90000"/>
            </a:lnSpc>
            <a:spcBef>
              <a:spcPct val="0"/>
            </a:spcBef>
            <a:spcAft>
              <a:spcPct val="35000"/>
            </a:spcAft>
            <a:buNone/>
          </a:pPr>
          <a:r>
            <a:rPr lang="en-US" sz="3400" b="1" kern="1200" dirty="0"/>
            <a:t>Market Approach</a:t>
          </a:r>
          <a:endParaRPr lang="en-US" sz="3400" kern="1200" dirty="0"/>
        </a:p>
      </dsp:txBody>
      <dsp:txXfrm>
        <a:off x="58739" y="1324001"/>
        <a:ext cx="2927474" cy="1085797"/>
      </dsp:txXfrm>
    </dsp:sp>
    <dsp:sp modelId="{3707526E-7665-4EBC-A0A4-43A3337048B2}">
      <dsp:nvSpPr>
        <dsp:cNvPr id="0" name=""/>
        <dsp:cNvSpPr/>
      </dsp:nvSpPr>
      <dsp:spPr>
        <a:xfrm rot="5400000">
          <a:off x="5270265" y="423715"/>
          <a:ext cx="962620" cy="541324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rtl="0">
            <a:lnSpc>
              <a:spcPct val="90000"/>
            </a:lnSpc>
            <a:spcBef>
              <a:spcPct val="0"/>
            </a:spcBef>
            <a:spcAft>
              <a:spcPct val="15000"/>
            </a:spcAft>
            <a:buChar char="•"/>
          </a:pPr>
          <a:r>
            <a:rPr lang="en-US" sz="2500" kern="1200" dirty="0"/>
            <a:t>Based on the value of the company’s net assets (assets minus liabilities) </a:t>
          </a:r>
        </a:p>
      </dsp:txBody>
      <dsp:txXfrm rot="-5400000">
        <a:off x="3044952" y="2696020"/>
        <a:ext cx="5366257" cy="868638"/>
      </dsp:txXfrm>
    </dsp:sp>
    <dsp:sp modelId="{CBBD3D4B-D500-48AB-B807-03C83541F3F1}">
      <dsp:nvSpPr>
        <dsp:cNvPr id="0" name=""/>
        <dsp:cNvSpPr/>
      </dsp:nvSpPr>
      <dsp:spPr>
        <a:xfrm>
          <a:off x="0" y="2528701"/>
          <a:ext cx="3044952" cy="120327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rtl="0">
            <a:lnSpc>
              <a:spcPct val="90000"/>
            </a:lnSpc>
            <a:spcBef>
              <a:spcPct val="0"/>
            </a:spcBef>
            <a:spcAft>
              <a:spcPct val="35000"/>
            </a:spcAft>
            <a:buNone/>
          </a:pPr>
          <a:r>
            <a:rPr lang="en-US" sz="3400" b="1" kern="1200" dirty="0"/>
            <a:t>Asset-Based Approach</a:t>
          </a:r>
          <a:endParaRPr lang="en-US" sz="3400" kern="1200" dirty="0"/>
        </a:p>
      </dsp:txBody>
      <dsp:txXfrm>
        <a:off x="58739" y="2587440"/>
        <a:ext cx="2927474" cy="1085797"/>
      </dsp:txXfrm>
    </dsp:sp>
  </dsp:spTree>
</dsp:drawing>
</file>

<file path=ppt/diagrams/drawing1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89B0C6-1A40-4896-AD24-7BBC357526C4}">
      <dsp:nvSpPr>
        <dsp:cNvPr id="0" name=""/>
        <dsp:cNvSpPr/>
      </dsp:nvSpPr>
      <dsp:spPr>
        <a:xfrm>
          <a:off x="1003" y="1183401"/>
          <a:ext cx="2578174" cy="243379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bg1"/>
              </a:solidFill>
            </a:rPr>
            <a:t>Reported earnings</a:t>
          </a:r>
          <a:endParaRPr lang="en-US" sz="2000" kern="1200" dirty="0">
            <a:solidFill>
              <a:schemeClr val="bg1"/>
            </a:solidFill>
          </a:endParaRPr>
        </a:p>
      </dsp:txBody>
      <dsp:txXfrm>
        <a:off x="378568" y="1539822"/>
        <a:ext cx="1823044" cy="1720954"/>
      </dsp:txXfrm>
    </dsp:sp>
    <dsp:sp modelId="{1FEC0038-286F-4B04-A53B-86B79162FBAC}">
      <dsp:nvSpPr>
        <dsp:cNvPr id="0" name=""/>
        <dsp:cNvSpPr/>
      </dsp:nvSpPr>
      <dsp:spPr>
        <a:xfrm>
          <a:off x="2629470" y="2220686"/>
          <a:ext cx="359227" cy="359227"/>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dirty="0"/>
        </a:p>
      </dsp:txBody>
      <dsp:txXfrm>
        <a:off x="2677086" y="2358054"/>
        <a:ext cx="263995" cy="84491"/>
      </dsp:txXfrm>
    </dsp:sp>
    <dsp:sp modelId="{FD2AFCB5-C1E0-4AAC-95E5-8EED46654E15}">
      <dsp:nvSpPr>
        <dsp:cNvPr id="0" name=""/>
        <dsp:cNvSpPr/>
      </dsp:nvSpPr>
      <dsp:spPr>
        <a:xfrm>
          <a:off x="3038989" y="1166985"/>
          <a:ext cx="2585439" cy="24666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rtl="0">
            <a:lnSpc>
              <a:spcPct val="90000"/>
            </a:lnSpc>
            <a:spcBef>
              <a:spcPct val="0"/>
            </a:spcBef>
            <a:spcAft>
              <a:spcPct val="35000"/>
            </a:spcAft>
            <a:buNone/>
          </a:pPr>
          <a:r>
            <a:rPr lang="en-US" sz="2000" b="1" kern="1200" dirty="0">
              <a:solidFill>
                <a:schemeClr val="bg1"/>
              </a:solidFill>
            </a:rPr>
            <a:t>Adjustments </a:t>
          </a:r>
          <a:r>
            <a:rPr lang="en-US" sz="2000" b="0" kern="1200" dirty="0">
              <a:solidFill>
                <a:schemeClr val="bg1"/>
              </a:solidFill>
            </a:rPr>
            <a:t>(f</a:t>
          </a:r>
          <a:r>
            <a:rPr lang="en-US" sz="2000" kern="1200" dirty="0">
              <a:solidFill>
                <a:schemeClr val="bg1"/>
              </a:solidFill>
            </a:rPr>
            <a:t>or nonrecurring, noneconomic, unusual items)</a:t>
          </a:r>
        </a:p>
      </dsp:txBody>
      <dsp:txXfrm>
        <a:off x="3417618" y="1528214"/>
        <a:ext cx="1828181" cy="1744170"/>
      </dsp:txXfrm>
    </dsp:sp>
    <dsp:sp modelId="{0F6E54E5-78BF-4296-8DBD-3DB6A1A79C3A}">
      <dsp:nvSpPr>
        <dsp:cNvPr id="0" name=""/>
        <dsp:cNvSpPr/>
      </dsp:nvSpPr>
      <dsp:spPr>
        <a:xfrm>
          <a:off x="5674721" y="2220686"/>
          <a:ext cx="359227" cy="359227"/>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5722337" y="2294687"/>
        <a:ext cx="263995" cy="211225"/>
      </dsp:txXfrm>
    </dsp:sp>
    <dsp:sp modelId="{8E91C040-A3B2-4AFB-B9EB-06D94003062C}">
      <dsp:nvSpPr>
        <dsp:cNvPr id="0" name=""/>
        <dsp:cNvSpPr/>
      </dsp:nvSpPr>
      <dsp:spPr>
        <a:xfrm>
          <a:off x="6084240" y="1155979"/>
          <a:ext cx="2677755" cy="24886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bg1"/>
              </a:solidFill>
            </a:rPr>
            <a:t>Normalized earnings </a:t>
          </a:r>
        </a:p>
        <a:p>
          <a:pPr marL="0" lvl="0" indent="0" algn="ctr" defTabSz="889000">
            <a:lnSpc>
              <a:spcPct val="90000"/>
            </a:lnSpc>
            <a:spcBef>
              <a:spcPct val="0"/>
            </a:spcBef>
            <a:spcAft>
              <a:spcPct val="35000"/>
            </a:spcAft>
            <a:buNone/>
          </a:pPr>
          <a:r>
            <a:rPr lang="en-US" sz="2000" kern="1200" dirty="0">
              <a:solidFill>
                <a:schemeClr val="bg1"/>
              </a:solidFill>
            </a:rPr>
            <a:t>(earnings capacity of the business if it is run efficiently)</a:t>
          </a:r>
        </a:p>
      </dsp:txBody>
      <dsp:txXfrm>
        <a:off x="6476388" y="1520432"/>
        <a:ext cx="1893459" cy="1759734"/>
      </dsp:txXfrm>
    </dsp:sp>
  </dsp:spTree>
</dsp:drawing>
</file>

<file path=ppt/diagrams/drawing1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135FE3-AC51-46BC-BD38-28EA839B4E16}">
      <dsp:nvSpPr>
        <dsp:cNvPr id="0" name=""/>
        <dsp:cNvSpPr/>
      </dsp:nvSpPr>
      <dsp:spPr>
        <a:xfrm>
          <a:off x="0" y="326024"/>
          <a:ext cx="8458200" cy="25137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437388" rIns="656450" bIns="142240" numCol="1" spcCol="1270" anchor="t" anchorCtr="0">
          <a:noAutofit/>
        </a:bodyPr>
        <a:lstStyle/>
        <a:p>
          <a:pPr marL="228600" lvl="1" indent="-228600" algn="l" defTabSz="889000" rtl="0">
            <a:lnSpc>
              <a:spcPct val="90000"/>
            </a:lnSpc>
            <a:spcBef>
              <a:spcPct val="0"/>
            </a:spcBef>
            <a:spcAft>
              <a:spcPct val="15000"/>
            </a:spcAft>
            <a:buChar char="•"/>
          </a:pPr>
          <a:r>
            <a:rPr lang="en-US" sz="2000" kern="1200" dirty="0"/>
            <a:t>Start with normalized earnings</a:t>
          </a:r>
        </a:p>
        <a:p>
          <a:pPr marL="228600" lvl="1" indent="-228600" algn="l" defTabSz="889000" rtl="0">
            <a:lnSpc>
              <a:spcPct val="90000"/>
            </a:lnSpc>
            <a:spcBef>
              <a:spcPct val="0"/>
            </a:spcBef>
            <a:spcAft>
              <a:spcPct val="15000"/>
            </a:spcAft>
            <a:buChar char="•"/>
          </a:pPr>
          <a:r>
            <a:rPr lang="en-US" sz="2000" kern="1200" dirty="0"/>
            <a:t>Remove interest expense</a:t>
          </a:r>
        </a:p>
        <a:p>
          <a:pPr marL="228600" lvl="1" indent="-228600" algn="l" defTabSz="889000" rtl="0">
            <a:lnSpc>
              <a:spcPct val="90000"/>
            </a:lnSpc>
            <a:spcBef>
              <a:spcPct val="0"/>
            </a:spcBef>
            <a:spcAft>
              <a:spcPct val="15000"/>
            </a:spcAft>
            <a:buChar char="•"/>
          </a:pPr>
          <a:r>
            <a:rPr lang="en-US" sz="2000" kern="1200" dirty="0"/>
            <a:t>Include an estimate of income taxes on operating income</a:t>
          </a:r>
        </a:p>
        <a:p>
          <a:pPr marL="228600" lvl="1" indent="-228600" algn="l" defTabSz="889000" rtl="0">
            <a:lnSpc>
              <a:spcPct val="90000"/>
            </a:lnSpc>
            <a:spcBef>
              <a:spcPct val="0"/>
            </a:spcBef>
            <a:spcAft>
              <a:spcPct val="15000"/>
            </a:spcAft>
            <a:buChar char="•"/>
          </a:pPr>
          <a:r>
            <a:rPr lang="en-US" sz="2000" kern="1200" dirty="0"/>
            <a:t>Add back depreciation</a:t>
          </a:r>
        </a:p>
        <a:p>
          <a:pPr marL="228600" lvl="1" indent="-228600" algn="l" defTabSz="889000" rtl="0">
            <a:lnSpc>
              <a:spcPct val="90000"/>
            </a:lnSpc>
            <a:spcBef>
              <a:spcPct val="0"/>
            </a:spcBef>
            <a:spcAft>
              <a:spcPct val="15000"/>
            </a:spcAft>
            <a:buChar char="•"/>
          </a:pPr>
          <a:r>
            <a:rPr lang="en-US" sz="2000" kern="1200" dirty="0"/>
            <a:t>Subtract a provision for capital expenditures and working capital</a:t>
          </a:r>
        </a:p>
        <a:p>
          <a:pPr marL="171450" lvl="1" indent="-171450" algn="l" defTabSz="800100" rtl="0">
            <a:lnSpc>
              <a:spcPct val="90000"/>
            </a:lnSpc>
            <a:spcBef>
              <a:spcPct val="0"/>
            </a:spcBef>
            <a:spcAft>
              <a:spcPct val="15000"/>
            </a:spcAft>
            <a:buChar char="•"/>
          </a:pPr>
          <a:endParaRPr lang="en-US" sz="1800" kern="1200" dirty="0"/>
        </a:p>
      </dsp:txBody>
      <dsp:txXfrm>
        <a:off x="0" y="326024"/>
        <a:ext cx="8458200" cy="2513700"/>
      </dsp:txXfrm>
    </dsp:sp>
    <dsp:sp modelId="{6DDA162B-6D34-4417-A461-208879C166DB}">
      <dsp:nvSpPr>
        <dsp:cNvPr id="0" name=""/>
        <dsp:cNvSpPr/>
      </dsp:nvSpPr>
      <dsp:spPr>
        <a:xfrm>
          <a:off x="422910" y="16064"/>
          <a:ext cx="5920740" cy="619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1066800" rtl="0">
            <a:lnSpc>
              <a:spcPct val="90000"/>
            </a:lnSpc>
            <a:spcBef>
              <a:spcPct val="0"/>
            </a:spcBef>
            <a:spcAft>
              <a:spcPct val="35000"/>
            </a:spcAft>
            <a:buNone/>
          </a:pPr>
          <a:r>
            <a:rPr lang="en-US" sz="2400" b="1" kern="1200" dirty="0"/>
            <a:t>Free Cash Flow to the Firm (FCFF)</a:t>
          </a:r>
          <a:endParaRPr lang="en-US" sz="2400" kern="1200" dirty="0"/>
        </a:p>
      </dsp:txBody>
      <dsp:txXfrm>
        <a:off x="453172" y="46326"/>
        <a:ext cx="5860216" cy="559396"/>
      </dsp:txXfrm>
    </dsp:sp>
    <dsp:sp modelId="{4C330CEE-DEFB-437D-BBCC-FDBCBAB2E64B}">
      <dsp:nvSpPr>
        <dsp:cNvPr id="0" name=""/>
        <dsp:cNvSpPr/>
      </dsp:nvSpPr>
      <dsp:spPr>
        <a:xfrm>
          <a:off x="0" y="3263085"/>
          <a:ext cx="8458200" cy="1521449"/>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437388" rIns="656450" bIns="142240" numCol="1" spcCol="1270" anchor="t" anchorCtr="0">
          <a:noAutofit/>
        </a:bodyPr>
        <a:lstStyle/>
        <a:p>
          <a:pPr marL="228600" lvl="1" indent="-228600" algn="l" defTabSz="889000" rtl="0">
            <a:lnSpc>
              <a:spcPct val="90000"/>
            </a:lnSpc>
            <a:spcBef>
              <a:spcPct val="0"/>
            </a:spcBef>
            <a:spcAft>
              <a:spcPct val="15000"/>
            </a:spcAft>
            <a:buChar char="•"/>
          </a:pPr>
          <a:r>
            <a:rPr lang="en-US" sz="2000" kern="1200" dirty="0"/>
            <a:t>Start with FCFF</a:t>
          </a:r>
        </a:p>
        <a:p>
          <a:pPr marL="228600" lvl="1" indent="-228600" algn="l" defTabSz="889000" rtl="0">
            <a:lnSpc>
              <a:spcPct val="90000"/>
            </a:lnSpc>
            <a:spcBef>
              <a:spcPct val="0"/>
            </a:spcBef>
            <a:spcAft>
              <a:spcPct val="15000"/>
            </a:spcAft>
            <a:buChar char="•"/>
          </a:pPr>
          <a:r>
            <a:rPr lang="en-US" sz="2000" kern="1200" dirty="0"/>
            <a:t>Subtract after tax interest expense</a:t>
          </a:r>
        </a:p>
        <a:p>
          <a:pPr marL="228600" lvl="1" indent="-228600" algn="l" defTabSz="889000" rtl="0">
            <a:lnSpc>
              <a:spcPct val="90000"/>
            </a:lnSpc>
            <a:spcBef>
              <a:spcPct val="0"/>
            </a:spcBef>
            <a:spcAft>
              <a:spcPct val="15000"/>
            </a:spcAft>
            <a:buChar char="•"/>
          </a:pPr>
          <a:r>
            <a:rPr lang="en-US" sz="2000" kern="1200" dirty="0"/>
            <a:t>Add net new borrowing</a:t>
          </a:r>
        </a:p>
      </dsp:txBody>
      <dsp:txXfrm>
        <a:off x="0" y="3263085"/>
        <a:ext cx="8458200" cy="1521449"/>
      </dsp:txXfrm>
    </dsp:sp>
    <dsp:sp modelId="{7875A8EF-5156-4B0D-90A7-619EC15B8ABD}">
      <dsp:nvSpPr>
        <dsp:cNvPr id="0" name=""/>
        <dsp:cNvSpPr/>
      </dsp:nvSpPr>
      <dsp:spPr>
        <a:xfrm>
          <a:off x="422910" y="2953125"/>
          <a:ext cx="5920740" cy="619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1066800" rtl="0">
            <a:lnSpc>
              <a:spcPct val="90000"/>
            </a:lnSpc>
            <a:spcBef>
              <a:spcPct val="0"/>
            </a:spcBef>
            <a:spcAft>
              <a:spcPct val="35000"/>
            </a:spcAft>
            <a:buNone/>
          </a:pPr>
          <a:r>
            <a:rPr lang="en-US" sz="2400" b="1" kern="1200" dirty="0"/>
            <a:t>Free Cash Flow to Equity (FCFE)</a:t>
          </a:r>
          <a:endParaRPr lang="en-US" sz="2400" kern="1200" dirty="0"/>
        </a:p>
      </dsp:txBody>
      <dsp:txXfrm>
        <a:off x="453172" y="2983387"/>
        <a:ext cx="5860216" cy="559396"/>
      </dsp:txXfrm>
    </dsp:sp>
  </dsp:spTree>
</dsp:drawing>
</file>

<file path=ppt/diagrams/drawing1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5C2FC1-D3A0-45CA-BE05-E769E0C0C351}">
      <dsp:nvSpPr>
        <dsp:cNvPr id="0" name=""/>
        <dsp:cNvSpPr/>
      </dsp:nvSpPr>
      <dsp:spPr>
        <a:xfrm>
          <a:off x="0" y="421762"/>
          <a:ext cx="8375650" cy="24664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0044" tIns="562356" rIns="650044" bIns="192024" numCol="1" spcCol="1270" anchor="t" anchorCtr="0">
          <a:noAutofit/>
        </a:bodyPr>
        <a:lstStyle/>
        <a:p>
          <a:pPr marL="228600" lvl="1" indent="-228600" algn="l" defTabSz="1200150" rtl="0">
            <a:lnSpc>
              <a:spcPct val="90000"/>
            </a:lnSpc>
            <a:spcBef>
              <a:spcPct val="0"/>
            </a:spcBef>
            <a:spcAft>
              <a:spcPct val="15000"/>
            </a:spcAft>
            <a:buChar char="•"/>
          </a:pPr>
          <a:r>
            <a:rPr lang="en-US" sz="2700" i="1" kern="1200" dirty="0"/>
            <a:t>V</a:t>
          </a:r>
          <a:r>
            <a:rPr lang="en-US" sz="2700" i="1" kern="1200" baseline="-25000" dirty="0"/>
            <a:t>f</a:t>
          </a:r>
          <a:r>
            <a:rPr lang="en-US" sz="2700" kern="1200" dirty="0"/>
            <a:t> = Value of the firm</a:t>
          </a:r>
        </a:p>
        <a:p>
          <a:pPr marL="228600" lvl="1" indent="-228600" algn="l" defTabSz="1200150" rtl="0">
            <a:lnSpc>
              <a:spcPct val="90000"/>
            </a:lnSpc>
            <a:spcBef>
              <a:spcPct val="0"/>
            </a:spcBef>
            <a:spcAft>
              <a:spcPct val="15000"/>
            </a:spcAft>
            <a:buChar char="•"/>
          </a:pPr>
          <a:r>
            <a:rPr lang="en-US" sz="2700" kern="1200" dirty="0"/>
            <a:t>FCFF</a:t>
          </a:r>
          <a:r>
            <a:rPr lang="en-US" sz="2700" kern="1200" baseline="-25000" dirty="0"/>
            <a:t>1</a:t>
          </a:r>
          <a:r>
            <a:rPr lang="en-US" sz="2700" kern="1200" dirty="0"/>
            <a:t> = Free cash flow for next 12 months</a:t>
          </a:r>
        </a:p>
        <a:p>
          <a:pPr marL="228600" lvl="1" indent="-228600" algn="l" defTabSz="1200150" rtl="0">
            <a:lnSpc>
              <a:spcPct val="90000"/>
            </a:lnSpc>
            <a:spcBef>
              <a:spcPct val="0"/>
            </a:spcBef>
            <a:spcAft>
              <a:spcPct val="15000"/>
            </a:spcAft>
            <a:buChar char="•"/>
          </a:pPr>
          <a:r>
            <a:rPr lang="en-US" sz="2700" kern="1200" dirty="0"/>
            <a:t>WACC = Weighted average cost of capital</a:t>
          </a:r>
        </a:p>
        <a:p>
          <a:pPr marL="228600" lvl="1" indent="-228600" algn="l" defTabSz="1200150" rtl="0">
            <a:lnSpc>
              <a:spcPct val="90000"/>
            </a:lnSpc>
            <a:spcBef>
              <a:spcPct val="0"/>
            </a:spcBef>
            <a:spcAft>
              <a:spcPct val="15000"/>
            </a:spcAft>
            <a:buChar char="•"/>
          </a:pPr>
          <a:r>
            <a:rPr lang="en-US" sz="2700" i="1" kern="1200" dirty="0"/>
            <a:t>g</a:t>
          </a:r>
          <a:r>
            <a:rPr lang="en-US" sz="2700" i="1" kern="1200" baseline="-25000" dirty="0"/>
            <a:t>f</a:t>
          </a:r>
          <a:r>
            <a:rPr lang="en-US" sz="2700" kern="1200" dirty="0"/>
            <a:t> = Sustainable growth rate of FCFF</a:t>
          </a:r>
        </a:p>
      </dsp:txBody>
      <dsp:txXfrm>
        <a:off x="0" y="421762"/>
        <a:ext cx="8375650" cy="2466450"/>
      </dsp:txXfrm>
    </dsp:sp>
    <dsp:sp modelId="{B36C2CAB-A19B-4FA6-A1E8-D2BE834FDEDB}">
      <dsp:nvSpPr>
        <dsp:cNvPr id="0" name=""/>
        <dsp:cNvSpPr/>
      </dsp:nvSpPr>
      <dsp:spPr>
        <a:xfrm>
          <a:off x="418782" y="23242"/>
          <a:ext cx="5862955" cy="7970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606" tIns="0" rIns="221606" bIns="0" numCol="1" spcCol="1270" anchor="ctr" anchorCtr="0">
          <a:noAutofit/>
        </a:bodyPr>
        <a:lstStyle/>
        <a:p>
          <a:pPr marL="0" lvl="0" indent="0" algn="l" defTabSz="1200150" rtl="0">
            <a:lnSpc>
              <a:spcPct val="90000"/>
            </a:lnSpc>
            <a:spcBef>
              <a:spcPct val="0"/>
            </a:spcBef>
            <a:spcAft>
              <a:spcPct val="35000"/>
            </a:spcAft>
            <a:buNone/>
          </a:pPr>
          <a:r>
            <a:rPr lang="en-US" sz="2700" b="1" i="1" kern="1200" dirty="0"/>
            <a:t>V</a:t>
          </a:r>
          <a:r>
            <a:rPr lang="en-US" sz="2700" b="1" i="1" kern="1200" baseline="-25000" dirty="0"/>
            <a:t>f</a:t>
          </a:r>
          <a:r>
            <a:rPr lang="en-US" sz="2700" b="1" kern="1200" dirty="0"/>
            <a:t> = FCFF</a:t>
          </a:r>
          <a:r>
            <a:rPr lang="en-US" sz="2700" b="1" kern="1200" baseline="-25000" dirty="0"/>
            <a:t>1</a:t>
          </a:r>
          <a:r>
            <a:rPr lang="en-US" sz="2700" b="1" kern="1200" dirty="0"/>
            <a:t>/(WACC – </a:t>
          </a:r>
          <a:r>
            <a:rPr lang="en-US" sz="2700" b="1" i="1" kern="1200" dirty="0"/>
            <a:t>g</a:t>
          </a:r>
          <a:r>
            <a:rPr lang="en-US" sz="2700" b="1" i="1" kern="1200" baseline="-25000" dirty="0"/>
            <a:t>f</a:t>
          </a:r>
          <a:r>
            <a:rPr lang="en-US" sz="2700" b="1" kern="1200" dirty="0"/>
            <a:t>)</a:t>
          </a:r>
          <a:endParaRPr lang="en-US" sz="2700" kern="1200" dirty="0"/>
        </a:p>
      </dsp:txBody>
      <dsp:txXfrm>
        <a:off x="457690" y="62150"/>
        <a:ext cx="5785139" cy="719224"/>
      </dsp:txXfrm>
    </dsp:sp>
    <dsp:sp modelId="{CAAF5DD8-3C29-44C9-ACB0-9763D45144C9}">
      <dsp:nvSpPr>
        <dsp:cNvPr id="0" name=""/>
        <dsp:cNvSpPr/>
      </dsp:nvSpPr>
      <dsp:spPr>
        <a:xfrm>
          <a:off x="0" y="3432532"/>
          <a:ext cx="8375650" cy="157342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0044" tIns="562356" rIns="650044" bIns="192024" numCol="1" spcCol="1270" anchor="t" anchorCtr="0">
          <a:noAutofit/>
        </a:bodyPr>
        <a:lstStyle/>
        <a:p>
          <a:pPr marL="228600" lvl="1" indent="-228600" algn="l" defTabSz="1200150" rtl="0">
            <a:lnSpc>
              <a:spcPct val="90000"/>
            </a:lnSpc>
            <a:spcBef>
              <a:spcPct val="0"/>
            </a:spcBef>
            <a:spcAft>
              <a:spcPct val="15000"/>
            </a:spcAft>
            <a:buChar char="•"/>
          </a:pPr>
          <a:r>
            <a:rPr lang="en-US" sz="2700" i="1" kern="1200" dirty="0"/>
            <a:t>r </a:t>
          </a:r>
          <a:r>
            <a:rPr lang="en-US" sz="2700" kern="1200" dirty="0"/>
            <a:t>= Required return on equity</a:t>
          </a:r>
        </a:p>
        <a:p>
          <a:pPr marL="228600" lvl="1" indent="-228600" algn="l" defTabSz="1200150" rtl="0">
            <a:lnSpc>
              <a:spcPct val="90000"/>
            </a:lnSpc>
            <a:spcBef>
              <a:spcPct val="0"/>
            </a:spcBef>
            <a:spcAft>
              <a:spcPct val="15000"/>
            </a:spcAft>
            <a:buChar char="•"/>
          </a:pPr>
          <a:r>
            <a:rPr lang="en-US" sz="2700" i="1" kern="1200" dirty="0"/>
            <a:t>g</a:t>
          </a:r>
          <a:r>
            <a:rPr lang="en-US" sz="2700" kern="1200" dirty="0"/>
            <a:t> = Sustainable growth rate of FCFE</a:t>
          </a:r>
        </a:p>
      </dsp:txBody>
      <dsp:txXfrm>
        <a:off x="0" y="3432532"/>
        <a:ext cx="8375650" cy="1573424"/>
      </dsp:txXfrm>
    </dsp:sp>
    <dsp:sp modelId="{3BEB2CCC-9241-454E-B431-C7DB3205EA3C}">
      <dsp:nvSpPr>
        <dsp:cNvPr id="0" name=""/>
        <dsp:cNvSpPr/>
      </dsp:nvSpPr>
      <dsp:spPr>
        <a:xfrm>
          <a:off x="418782" y="3034012"/>
          <a:ext cx="5862955" cy="7970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606" tIns="0" rIns="221606" bIns="0" numCol="1" spcCol="1270" anchor="ctr" anchorCtr="0">
          <a:noAutofit/>
        </a:bodyPr>
        <a:lstStyle/>
        <a:p>
          <a:pPr marL="0" lvl="0" indent="0" algn="l" defTabSz="1200150" rtl="0">
            <a:lnSpc>
              <a:spcPct val="90000"/>
            </a:lnSpc>
            <a:spcBef>
              <a:spcPct val="0"/>
            </a:spcBef>
            <a:spcAft>
              <a:spcPct val="35000"/>
            </a:spcAft>
            <a:buNone/>
          </a:pPr>
          <a:r>
            <a:rPr lang="en-US" sz="2700" b="1" i="1" kern="1200" dirty="0"/>
            <a:t>V</a:t>
          </a:r>
          <a:r>
            <a:rPr lang="en-US" sz="2700" b="1" i="1" kern="1200" baseline="-25000" dirty="0"/>
            <a:t>e</a:t>
          </a:r>
          <a:r>
            <a:rPr lang="en-US" sz="2700" b="1" kern="1200" dirty="0"/>
            <a:t> = FCFE</a:t>
          </a:r>
          <a:r>
            <a:rPr lang="en-US" sz="2700" b="1" kern="1200" baseline="-25000" dirty="0"/>
            <a:t>1</a:t>
          </a:r>
          <a:r>
            <a:rPr lang="en-US" sz="2700" b="1" kern="1200" dirty="0"/>
            <a:t>/(</a:t>
          </a:r>
          <a:r>
            <a:rPr lang="en-US" sz="2700" b="1" i="1" kern="1200" dirty="0"/>
            <a:t>r</a:t>
          </a:r>
          <a:r>
            <a:rPr lang="en-US" sz="2700" b="1" kern="1200" dirty="0"/>
            <a:t> – </a:t>
          </a:r>
          <a:r>
            <a:rPr lang="en-US" sz="2700" b="1" i="1" kern="1200" dirty="0"/>
            <a:t>g</a:t>
          </a:r>
          <a:r>
            <a:rPr lang="en-US" sz="2700" b="1" i="1" kern="1200" baseline="-25000" dirty="0"/>
            <a:t>f</a:t>
          </a:r>
          <a:r>
            <a:rPr lang="en-US" sz="2700" b="1" kern="1200" dirty="0"/>
            <a:t>)</a:t>
          </a:r>
        </a:p>
      </dsp:txBody>
      <dsp:txXfrm>
        <a:off x="457690" y="3072920"/>
        <a:ext cx="5785139" cy="719224"/>
      </dsp:txXfrm>
    </dsp:sp>
  </dsp:spTree>
</dsp:drawing>
</file>

<file path=ppt/diagrams/drawing1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237A2F-90A0-42D4-85E0-863FFDFD885F}">
      <dsp:nvSpPr>
        <dsp:cNvPr id="0" name=""/>
        <dsp:cNvSpPr/>
      </dsp:nvSpPr>
      <dsp:spPr>
        <a:xfrm>
          <a:off x="1051" y="0"/>
          <a:ext cx="2732856" cy="44196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rtl="0">
            <a:lnSpc>
              <a:spcPct val="90000"/>
            </a:lnSpc>
            <a:spcBef>
              <a:spcPct val="0"/>
            </a:spcBef>
            <a:spcAft>
              <a:spcPct val="35000"/>
            </a:spcAft>
            <a:buNone/>
          </a:pPr>
          <a:r>
            <a:rPr lang="en-US" sz="3700" b="1" kern="1200" dirty="0"/>
            <a:t>The CAPM </a:t>
          </a:r>
          <a:endParaRPr lang="en-US" sz="3700" kern="1200" dirty="0"/>
        </a:p>
      </dsp:txBody>
      <dsp:txXfrm>
        <a:off x="1051" y="0"/>
        <a:ext cx="2732856" cy="1325880"/>
      </dsp:txXfrm>
    </dsp:sp>
    <dsp:sp modelId="{35EEC4BA-642B-4081-837F-CD67F75C04D6}">
      <dsp:nvSpPr>
        <dsp:cNvPr id="0" name=""/>
        <dsp:cNvSpPr/>
      </dsp:nvSpPr>
      <dsp:spPr>
        <a:xfrm>
          <a:off x="274336" y="1326716"/>
          <a:ext cx="2186285" cy="5112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rtl="0">
            <a:lnSpc>
              <a:spcPct val="90000"/>
            </a:lnSpc>
            <a:spcBef>
              <a:spcPct val="0"/>
            </a:spcBef>
            <a:spcAft>
              <a:spcPct val="35000"/>
            </a:spcAft>
            <a:buNone/>
          </a:pPr>
          <a:r>
            <a:rPr lang="en-US" sz="1700" i="1" kern="1200" dirty="0"/>
            <a:t>R</a:t>
          </a:r>
          <a:r>
            <a:rPr lang="en-US" sz="1700" i="1" kern="1200" baseline="-25000" dirty="0"/>
            <a:t>f</a:t>
          </a:r>
          <a:r>
            <a:rPr lang="en-US" sz="1700" kern="1200" dirty="0"/>
            <a:t> </a:t>
          </a:r>
        </a:p>
      </dsp:txBody>
      <dsp:txXfrm>
        <a:off x="289311" y="1341691"/>
        <a:ext cx="2156335" cy="481336"/>
      </dsp:txXfrm>
    </dsp:sp>
    <dsp:sp modelId="{ED7272FB-C00F-4DD1-A457-0A9BD7257C7B}">
      <dsp:nvSpPr>
        <dsp:cNvPr id="0" name=""/>
        <dsp:cNvSpPr/>
      </dsp:nvSpPr>
      <dsp:spPr>
        <a:xfrm>
          <a:off x="274336" y="1916661"/>
          <a:ext cx="2186285" cy="5112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rtl="0">
            <a:lnSpc>
              <a:spcPct val="90000"/>
            </a:lnSpc>
            <a:spcBef>
              <a:spcPct val="0"/>
            </a:spcBef>
            <a:spcAft>
              <a:spcPct val="35000"/>
            </a:spcAft>
            <a:buNone/>
          </a:pPr>
          <a:r>
            <a:rPr lang="el-GR" sz="1700" i="1" kern="1200" dirty="0"/>
            <a:t>Β</a:t>
          </a:r>
          <a:r>
            <a:rPr lang="en-US" sz="1700" kern="1200" baseline="-25000" dirty="0" err="1"/>
            <a:t>i</a:t>
          </a:r>
          <a:r>
            <a:rPr lang="en-US" sz="1700" kern="1200" dirty="0"/>
            <a:t>(equity risk premium) </a:t>
          </a:r>
        </a:p>
      </dsp:txBody>
      <dsp:txXfrm>
        <a:off x="289311" y="1931636"/>
        <a:ext cx="2156335" cy="481336"/>
      </dsp:txXfrm>
    </dsp:sp>
    <dsp:sp modelId="{E702A433-F5BF-43F4-8009-F0F58EAAB322}">
      <dsp:nvSpPr>
        <dsp:cNvPr id="0" name=""/>
        <dsp:cNvSpPr/>
      </dsp:nvSpPr>
      <dsp:spPr>
        <a:xfrm>
          <a:off x="274336" y="2506606"/>
          <a:ext cx="2186285" cy="5112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rtl="0">
            <a:lnSpc>
              <a:spcPct val="90000"/>
            </a:lnSpc>
            <a:spcBef>
              <a:spcPct val="0"/>
            </a:spcBef>
            <a:spcAft>
              <a:spcPct val="35000"/>
            </a:spcAft>
            <a:buNone/>
          </a:pPr>
          <a:endParaRPr lang="en-US" sz="1700" kern="1200" dirty="0"/>
        </a:p>
      </dsp:txBody>
      <dsp:txXfrm>
        <a:off x="289311" y="2521581"/>
        <a:ext cx="2156335" cy="481336"/>
      </dsp:txXfrm>
    </dsp:sp>
    <dsp:sp modelId="{4FD10B0B-D7A5-43A3-90EB-CF6B862ECEEB}">
      <dsp:nvSpPr>
        <dsp:cNvPr id="0" name=""/>
        <dsp:cNvSpPr/>
      </dsp:nvSpPr>
      <dsp:spPr>
        <a:xfrm>
          <a:off x="274336" y="3096552"/>
          <a:ext cx="2186285" cy="5112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rtl="0">
            <a:lnSpc>
              <a:spcPct val="90000"/>
            </a:lnSpc>
            <a:spcBef>
              <a:spcPct val="0"/>
            </a:spcBef>
            <a:spcAft>
              <a:spcPct val="35000"/>
            </a:spcAft>
            <a:buNone/>
          </a:pPr>
          <a:endParaRPr lang="en-US" sz="1700" kern="1200" dirty="0"/>
        </a:p>
      </dsp:txBody>
      <dsp:txXfrm>
        <a:off x="289311" y="3111527"/>
        <a:ext cx="2156335" cy="481336"/>
      </dsp:txXfrm>
    </dsp:sp>
    <dsp:sp modelId="{6D910B3C-4B95-40DA-8013-49BD616E8004}">
      <dsp:nvSpPr>
        <dsp:cNvPr id="0" name=""/>
        <dsp:cNvSpPr/>
      </dsp:nvSpPr>
      <dsp:spPr>
        <a:xfrm>
          <a:off x="274336" y="3686497"/>
          <a:ext cx="2186285" cy="5112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rtl="0">
            <a:lnSpc>
              <a:spcPct val="90000"/>
            </a:lnSpc>
            <a:spcBef>
              <a:spcPct val="0"/>
            </a:spcBef>
            <a:spcAft>
              <a:spcPct val="35000"/>
            </a:spcAft>
            <a:buNone/>
          </a:pPr>
          <a:endParaRPr lang="en-US" sz="1700" kern="1200" dirty="0"/>
        </a:p>
      </dsp:txBody>
      <dsp:txXfrm>
        <a:off x="289311" y="3701472"/>
        <a:ext cx="2156335" cy="481336"/>
      </dsp:txXfrm>
    </dsp:sp>
    <dsp:sp modelId="{A3A4D9E4-F8DF-4BD8-BE4D-B1A736B29B90}">
      <dsp:nvSpPr>
        <dsp:cNvPr id="0" name=""/>
        <dsp:cNvSpPr/>
      </dsp:nvSpPr>
      <dsp:spPr>
        <a:xfrm>
          <a:off x="2938871" y="0"/>
          <a:ext cx="2732856" cy="44196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rtl="0">
            <a:lnSpc>
              <a:spcPct val="90000"/>
            </a:lnSpc>
            <a:spcBef>
              <a:spcPct val="0"/>
            </a:spcBef>
            <a:spcAft>
              <a:spcPct val="35000"/>
            </a:spcAft>
            <a:buNone/>
          </a:pPr>
          <a:r>
            <a:rPr lang="en-US" sz="3700" b="1" kern="1200" dirty="0"/>
            <a:t>Expanded CAPM </a:t>
          </a:r>
          <a:endParaRPr lang="en-US" sz="3700" kern="1200" dirty="0"/>
        </a:p>
      </dsp:txBody>
      <dsp:txXfrm>
        <a:off x="2938871" y="0"/>
        <a:ext cx="2732856" cy="1325880"/>
      </dsp:txXfrm>
    </dsp:sp>
    <dsp:sp modelId="{EFA47295-B017-4F49-B604-9A7415786C7B}">
      <dsp:nvSpPr>
        <dsp:cNvPr id="0" name=""/>
        <dsp:cNvSpPr/>
      </dsp:nvSpPr>
      <dsp:spPr>
        <a:xfrm>
          <a:off x="3212157" y="1326716"/>
          <a:ext cx="2186285" cy="5112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rtl="0">
            <a:lnSpc>
              <a:spcPct val="90000"/>
            </a:lnSpc>
            <a:spcBef>
              <a:spcPct val="0"/>
            </a:spcBef>
            <a:spcAft>
              <a:spcPct val="35000"/>
            </a:spcAft>
            <a:buNone/>
          </a:pPr>
          <a:r>
            <a:rPr lang="en-US" sz="1700" i="1" kern="1200" dirty="0" err="1"/>
            <a:t>R</a:t>
          </a:r>
          <a:r>
            <a:rPr lang="en-US" sz="1700" i="1" kern="1200" baseline="-25000" dirty="0" err="1"/>
            <a:t>f</a:t>
          </a:r>
          <a:r>
            <a:rPr lang="en-US" sz="1700" kern="1200" dirty="0"/>
            <a:t> </a:t>
          </a:r>
        </a:p>
      </dsp:txBody>
      <dsp:txXfrm>
        <a:off x="3227132" y="1341691"/>
        <a:ext cx="2156335" cy="481336"/>
      </dsp:txXfrm>
    </dsp:sp>
    <dsp:sp modelId="{973710BA-4170-4A92-94B2-D43C5C737566}">
      <dsp:nvSpPr>
        <dsp:cNvPr id="0" name=""/>
        <dsp:cNvSpPr/>
      </dsp:nvSpPr>
      <dsp:spPr>
        <a:xfrm>
          <a:off x="3212157" y="1916661"/>
          <a:ext cx="2186285" cy="5112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rtl="0">
            <a:lnSpc>
              <a:spcPct val="90000"/>
            </a:lnSpc>
            <a:spcBef>
              <a:spcPct val="0"/>
            </a:spcBef>
            <a:spcAft>
              <a:spcPct val="35000"/>
            </a:spcAft>
            <a:buNone/>
          </a:pPr>
          <a:r>
            <a:rPr lang="el-GR" sz="1700" i="1" kern="1200" dirty="0"/>
            <a:t>Β</a:t>
          </a:r>
          <a:r>
            <a:rPr lang="en-US" sz="1700" kern="1200" baseline="-25000" dirty="0" err="1"/>
            <a:t>i</a:t>
          </a:r>
          <a:r>
            <a:rPr lang="en-US" sz="1700" kern="1200" dirty="0"/>
            <a:t>(equity risk premium)</a:t>
          </a:r>
        </a:p>
      </dsp:txBody>
      <dsp:txXfrm>
        <a:off x="3227132" y="1931636"/>
        <a:ext cx="2156335" cy="481336"/>
      </dsp:txXfrm>
    </dsp:sp>
    <dsp:sp modelId="{1EFBE800-5B1C-4373-BFE4-DA33F6814540}">
      <dsp:nvSpPr>
        <dsp:cNvPr id="0" name=""/>
        <dsp:cNvSpPr/>
      </dsp:nvSpPr>
      <dsp:spPr>
        <a:xfrm>
          <a:off x="3212157" y="2506606"/>
          <a:ext cx="2186285" cy="5112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rtl="0">
            <a:lnSpc>
              <a:spcPct val="90000"/>
            </a:lnSpc>
            <a:spcBef>
              <a:spcPct val="0"/>
            </a:spcBef>
            <a:spcAft>
              <a:spcPct val="35000"/>
            </a:spcAft>
            <a:buNone/>
          </a:pPr>
          <a:r>
            <a:rPr lang="en-US" sz="1700" kern="1200" dirty="0"/>
            <a:t>Small stock premium </a:t>
          </a:r>
        </a:p>
      </dsp:txBody>
      <dsp:txXfrm>
        <a:off x="3227132" y="2521581"/>
        <a:ext cx="2156335" cy="481336"/>
      </dsp:txXfrm>
    </dsp:sp>
    <dsp:sp modelId="{38C460FB-4461-4509-88A6-8C5F828AFCFB}">
      <dsp:nvSpPr>
        <dsp:cNvPr id="0" name=""/>
        <dsp:cNvSpPr/>
      </dsp:nvSpPr>
      <dsp:spPr>
        <a:xfrm>
          <a:off x="3212157" y="3096552"/>
          <a:ext cx="2186285" cy="5112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rtl="0">
            <a:lnSpc>
              <a:spcPct val="90000"/>
            </a:lnSpc>
            <a:spcBef>
              <a:spcPct val="0"/>
            </a:spcBef>
            <a:spcAft>
              <a:spcPct val="35000"/>
            </a:spcAft>
            <a:buNone/>
          </a:pPr>
          <a:r>
            <a:rPr lang="en-US" sz="1700" kern="1200" dirty="0"/>
            <a:t>Company-specific risk</a:t>
          </a:r>
        </a:p>
      </dsp:txBody>
      <dsp:txXfrm>
        <a:off x="3227132" y="3111527"/>
        <a:ext cx="2156335" cy="481336"/>
      </dsp:txXfrm>
    </dsp:sp>
    <dsp:sp modelId="{D3D29C46-B870-4756-BEDF-03182023C71B}">
      <dsp:nvSpPr>
        <dsp:cNvPr id="0" name=""/>
        <dsp:cNvSpPr/>
      </dsp:nvSpPr>
      <dsp:spPr>
        <a:xfrm>
          <a:off x="3212157" y="3686497"/>
          <a:ext cx="2186285" cy="5112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rtl="0">
            <a:lnSpc>
              <a:spcPct val="90000"/>
            </a:lnSpc>
            <a:spcBef>
              <a:spcPct val="0"/>
            </a:spcBef>
            <a:spcAft>
              <a:spcPct val="35000"/>
            </a:spcAft>
            <a:buNone/>
          </a:pPr>
          <a:endParaRPr lang="en-US" sz="1700" kern="1200" dirty="0"/>
        </a:p>
      </dsp:txBody>
      <dsp:txXfrm>
        <a:off x="3227132" y="3701472"/>
        <a:ext cx="2156335" cy="481336"/>
      </dsp:txXfrm>
    </dsp:sp>
    <dsp:sp modelId="{A965E979-125F-48D1-A194-97AECCA1D369}">
      <dsp:nvSpPr>
        <dsp:cNvPr id="0" name=""/>
        <dsp:cNvSpPr/>
      </dsp:nvSpPr>
      <dsp:spPr>
        <a:xfrm>
          <a:off x="5876692" y="0"/>
          <a:ext cx="2732856" cy="44196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rtl="0">
            <a:lnSpc>
              <a:spcPct val="90000"/>
            </a:lnSpc>
            <a:spcBef>
              <a:spcPct val="0"/>
            </a:spcBef>
            <a:spcAft>
              <a:spcPct val="35000"/>
            </a:spcAft>
            <a:buNone/>
          </a:pPr>
          <a:r>
            <a:rPr lang="en-US" sz="3700" b="1" kern="1200" dirty="0"/>
            <a:t>Build-Up Approach</a:t>
          </a:r>
          <a:endParaRPr lang="en-US" sz="3700" kern="1200" dirty="0"/>
        </a:p>
      </dsp:txBody>
      <dsp:txXfrm>
        <a:off x="5876692" y="0"/>
        <a:ext cx="2732856" cy="1325880"/>
      </dsp:txXfrm>
    </dsp:sp>
    <dsp:sp modelId="{E6F46B8B-5B21-43D8-B9C5-3FBA8FC0B782}">
      <dsp:nvSpPr>
        <dsp:cNvPr id="0" name=""/>
        <dsp:cNvSpPr/>
      </dsp:nvSpPr>
      <dsp:spPr>
        <a:xfrm>
          <a:off x="6149978" y="1326716"/>
          <a:ext cx="2186285" cy="5112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rtl="0">
            <a:lnSpc>
              <a:spcPct val="90000"/>
            </a:lnSpc>
            <a:spcBef>
              <a:spcPct val="0"/>
            </a:spcBef>
            <a:spcAft>
              <a:spcPct val="35000"/>
            </a:spcAft>
            <a:buNone/>
          </a:pPr>
          <a:r>
            <a:rPr lang="en-US" sz="1700" i="1" kern="1200" dirty="0" err="1"/>
            <a:t>R</a:t>
          </a:r>
          <a:r>
            <a:rPr lang="en-US" sz="1700" i="1" kern="1200" baseline="-25000" dirty="0" err="1"/>
            <a:t>f</a:t>
          </a:r>
          <a:r>
            <a:rPr lang="en-US" sz="1700" i="1" kern="1200" dirty="0"/>
            <a:t> </a:t>
          </a:r>
        </a:p>
      </dsp:txBody>
      <dsp:txXfrm>
        <a:off x="6164953" y="1341691"/>
        <a:ext cx="2156335" cy="481336"/>
      </dsp:txXfrm>
    </dsp:sp>
    <dsp:sp modelId="{E95943CD-7ECC-4516-938F-8F3863E012A3}">
      <dsp:nvSpPr>
        <dsp:cNvPr id="0" name=""/>
        <dsp:cNvSpPr/>
      </dsp:nvSpPr>
      <dsp:spPr>
        <a:xfrm>
          <a:off x="6149978" y="1916661"/>
          <a:ext cx="2186285" cy="5112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rtl="0">
            <a:lnSpc>
              <a:spcPct val="90000"/>
            </a:lnSpc>
            <a:spcBef>
              <a:spcPct val="0"/>
            </a:spcBef>
            <a:spcAft>
              <a:spcPct val="35000"/>
            </a:spcAft>
            <a:buNone/>
          </a:pPr>
          <a:r>
            <a:rPr lang="en-US" sz="1700" kern="1200" dirty="0"/>
            <a:t>Equity risk premium </a:t>
          </a:r>
        </a:p>
      </dsp:txBody>
      <dsp:txXfrm>
        <a:off x="6164953" y="1931636"/>
        <a:ext cx="2156335" cy="481336"/>
      </dsp:txXfrm>
    </dsp:sp>
    <dsp:sp modelId="{44E1B8B8-48A1-469D-B46A-8E8FAF053A32}">
      <dsp:nvSpPr>
        <dsp:cNvPr id="0" name=""/>
        <dsp:cNvSpPr/>
      </dsp:nvSpPr>
      <dsp:spPr>
        <a:xfrm>
          <a:off x="6149978" y="2506606"/>
          <a:ext cx="2186285" cy="5112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rtl="0">
            <a:lnSpc>
              <a:spcPct val="90000"/>
            </a:lnSpc>
            <a:spcBef>
              <a:spcPct val="0"/>
            </a:spcBef>
            <a:spcAft>
              <a:spcPct val="35000"/>
            </a:spcAft>
            <a:buNone/>
          </a:pPr>
          <a:r>
            <a:rPr lang="en-US" sz="1700" kern="1200" dirty="0"/>
            <a:t>Small stock premium </a:t>
          </a:r>
        </a:p>
      </dsp:txBody>
      <dsp:txXfrm>
        <a:off x="6164953" y="2521581"/>
        <a:ext cx="2156335" cy="481336"/>
      </dsp:txXfrm>
    </dsp:sp>
    <dsp:sp modelId="{51819E21-CA8F-43FC-ACAA-D3C9D9744CCB}">
      <dsp:nvSpPr>
        <dsp:cNvPr id="0" name=""/>
        <dsp:cNvSpPr/>
      </dsp:nvSpPr>
      <dsp:spPr>
        <a:xfrm>
          <a:off x="6149978" y="3096552"/>
          <a:ext cx="2186285" cy="5112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rtl="0">
            <a:lnSpc>
              <a:spcPct val="90000"/>
            </a:lnSpc>
            <a:spcBef>
              <a:spcPct val="0"/>
            </a:spcBef>
            <a:spcAft>
              <a:spcPct val="35000"/>
            </a:spcAft>
            <a:buNone/>
          </a:pPr>
          <a:r>
            <a:rPr lang="en-US" sz="1700" kern="1200" dirty="0"/>
            <a:t>Company-specific risk </a:t>
          </a:r>
        </a:p>
      </dsp:txBody>
      <dsp:txXfrm>
        <a:off x="6164953" y="3111527"/>
        <a:ext cx="2156335" cy="481336"/>
      </dsp:txXfrm>
    </dsp:sp>
    <dsp:sp modelId="{2474A79B-63E4-47DC-8BAC-CBBCD2E749E9}">
      <dsp:nvSpPr>
        <dsp:cNvPr id="0" name=""/>
        <dsp:cNvSpPr/>
      </dsp:nvSpPr>
      <dsp:spPr>
        <a:xfrm>
          <a:off x="6149978" y="3686497"/>
          <a:ext cx="2186285" cy="5112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rtl="0">
            <a:lnSpc>
              <a:spcPct val="90000"/>
            </a:lnSpc>
            <a:spcBef>
              <a:spcPct val="0"/>
            </a:spcBef>
            <a:spcAft>
              <a:spcPct val="35000"/>
            </a:spcAft>
            <a:buNone/>
          </a:pPr>
          <a:r>
            <a:rPr lang="en-US" sz="1700" kern="1200" dirty="0"/>
            <a:t>Industry risk premium</a:t>
          </a:r>
        </a:p>
      </dsp:txBody>
      <dsp:txXfrm>
        <a:off x="6164953" y="3701472"/>
        <a:ext cx="2156335" cy="481336"/>
      </dsp:txXfrm>
    </dsp:sp>
  </dsp:spTree>
</dsp:drawing>
</file>

<file path=ppt/diagrams/drawing1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237A2F-90A0-42D4-85E0-863FFDFD885F}">
      <dsp:nvSpPr>
        <dsp:cNvPr id="0" name=""/>
        <dsp:cNvSpPr/>
      </dsp:nvSpPr>
      <dsp:spPr>
        <a:xfrm>
          <a:off x="1060" y="0"/>
          <a:ext cx="2757041" cy="46482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8590" tIns="148590" rIns="148590" bIns="148590" numCol="1" spcCol="1270" anchor="ctr" anchorCtr="0">
          <a:noAutofit/>
        </a:bodyPr>
        <a:lstStyle/>
        <a:p>
          <a:pPr marL="0" lvl="0" indent="0" algn="ctr" defTabSz="1733550" rtl="0">
            <a:lnSpc>
              <a:spcPct val="90000"/>
            </a:lnSpc>
            <a:spcBef>
              <a:spcPct val="0"/>
            </a:spcBef>
            <a:spcAft>
              <a:spcPct val="35000"/>
            </a:spcAft>
            <a:buNone/>
          </a:pPr>
          <a:r>
            <a:rPr lang="en-US" sz="3900" b="1" kern="1200" dirty="0"/>
            <a:t>The CAPM </a:t>
          </a:r>
          <a:endParaRPr lang="en-US" sz="3900" kern="1200" dirty="0"/>
        </a:p>
      </dsp:txBody>
      <dsp:txXfrm>
        <a:off x="1060" y="0"/>
        <a:ext cx="2757041" cy="1394460"/>
      </dsp:txXfrm>
    </dsp:sp>
    <dsp:sp modelId="{35EEC4BA-642B-4081-837F-CD67F75C04D6}">
      <dsp:nvSpPr>
        <dsp:cNvPr id="0" name=""/>
        <dsp:cNvSpPr/>
      </dsp:nvSpPr>
      <dsp:spPr>
        <a:xfrm>
          <a:off x="276764" y="1394686"/>
          <a:ext cx="2205632" cy="4462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l" defTabSz="1022350" rtl="0">
            <a:lnSpc>
              <a:spcPct val="90000"/>
            </a:lnSpc>
            <a:spcBef>
              <a:spcPct val="0"/>
            </a:spcBef>
            <a:spcAft>
              <a:spcPct val="35000"/>
            </a:spcAft>
            <a:buNone/>
          </a:pPr>
          <a:r>
            <a:rPr lang="en-US" sz="2300" kern="1200" dirty="0"/>
            <a:t>   1.00% </a:t>
          </a:r>
        </a:p>
      </dsp:txBody>
      <dsp:txXfrm>
        <a:off x="289835" y="1407757"/>
        <a:ext cx="2179490" cy="420123"/>
      </dsp:txXfrm>
    </dsp:sp>
    <dsp:sp modelId="{ED7272FB-C00F-4DD1-A457-0A9BD7257C7B}">
      <dsp:nvSpPr>
        <dsp:cNvPr id="0" name=""/>
        <dsp:cNvSpPr/>
      </dsp:nvSpPr>
      <dsp:spPr>
        <a:xfrm>
          <a:off x="276764" y="1909609"/>
          <a:ext cx="2205632" cy="4462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l" defTabSz="1022350" rtl="0">
            <a:lnSpc>
              <a:spcPct val="90000"/>
            </a:lnSpc>
            <a:spcBef>
              <a:spcPct val="0"/>
            </a:spcBef>
            <a:spcAft>
              <a:spcPct val="35000"/>
            </a:spcAft>
            <a:buNone/>
          </a:pPr>
          <a:r>
            <a:rPr lang="en-US" sz="2300" kern="1200" dirty="0"/>
            <a:t>   1.50 (6%) </a:t>
          </a:r>
        </a:p>
      </dsp:txBody>
      <dsp:txXfrm>
        <a:off x="289835" y="1922680"/>
        <a:ext cx="2179490" cy="420123"/>
      </dsp:txXfrm>
    </dsp:sp>
    <dsp:sp modelId="{E702A433-F5BF-43F4-8009-F0F58EAAB322}">
      <dsp:nvSpPr>
        <dsp:cNvPr id="0" name=""/>
        <dsp:cNvSpPr/>
      </dsp:nvSpPr>
      <dsp:spPr>
        <a:xfrm>
          <a:off x="276764" y="2424531"/>
          <a:ext cx="2205632" cy="4462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l" defTabSz="1022350" rtl="0">
            <a:lnSpc>
              <a:spcPct val="90000"/>
            </a:lnSpc>
            <a:spcBef>
              <a:spcPct val="0"/>
            </a:spcBef>
            <a:spcAft>
              <a:spcPct val="35000"/>
            </a:spcAft>
            <a:buNone/>
          </a:pPr>
          <a:endParaRPr lang="en-US" sz="2300" kern="1200" dirty="0"/>
        </a:p>
      </dsp:txBody>
      <dsp:txXfrm>
        <a:off x="289835" y="2437602"/>
        <a:ext cx="2179490" cy="420123"/>
      </dsp:txXfrm>
    </dsp:sp>
    <dsp:sp modelId="{4FD10B0B-D7A5-43A3-90EB-CF6B862ECEEB}">
      <dsp:nvSpPr>
        <dsp:cNvPr id="0" name=""/>
        <dsp:cNvSpPr/>
      </dsp:nvSpPr>
      <dsp:spPr>
        <a:xfrm>
          <a:off x="276764" y="2939453"/>
          <a:ext cx="2205632" cy="4462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l" defTabSz="1022350" rtl="0">
            <a:lnSpc>
              <a:spcPct val="90000"/>
            </a:lnSpc>
            <a:spcBef>
              <a:spcPct val="0"/>
            </a:spcBef>
            <a:spcAft>
              <a:spcPct val="35000"/>
            </a:spcAft>
            <a:buNone/>
          </a:pPr>
          <a:endParaRPr lang="en-US" sz="2300" kern="1200" dirty="0"/>
        </a:p>
      </dsp:txBody>
      <dsp:txXfrm>
        <a:off x="289835" y="2952524"/>
        <a:ext cx="2179490" cy="420123"/>
      </dsp:txXfrm>
    </dsp:sp>
    <dsp:sp modelId="{43100644-1E12-48CC-8D75-DA6B101E9EB5}">
      <dsp:nvSpPr>
        <dsp:cNvPr id="0" name=""/>
        <dsp:cNvSpPr/>
      </dsp:nvSpPr>
      <dsp:spPr>
        <a:xfrm>
          <a:off x="276764" y="3454375"/>
          <a:ext cx="2205632" cy="4462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l" defTabSz="1022350">
            <a:lnSpc>
              <a:spcPct val="90000"/>
            </a:lnSpc>
            <a:spcBef>
              <a:spcPct val="0"/>
            </a:spcBef>
            <a:spcAft>
              <a:spcPct val="35000"/>
            </a:spcAft>
            <a:buNone/>
          </a:pPr>
          <a:endParaRPr lang="en-US" sz="2300" kern="1200" dirty="0"/>
        </a:p>
      </dsp:txBody>
      <dsp:txXfrm>
        <a:off x="289835" y="3467446"/>
        <a:ext cx="2179490" cy="420123"/>
      </dsp:txXfrm>
    </dsp:sp>
    <dsp:sp modelId="{6D910B3C-4B95-40DA-8013-49BD616E8004}">
      <dsp:nvSpPr>
        <dsp:cNvPr id="0" name=""/>
        <dsp:cNvSpPr/>
      </dsp:nvSpPr>
      <dsp:spPr>
        <a:xfrm>
          <a:off x="276764" y="3969297"/>
          <a:ext cx="2205632" cy="4462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l" defTabSz="1022350" rtl="0">
            <a:lnSpc>
              <a:spcPct val="90000"/>
            </a:lnSpc>
            <a:spcBef>
              <a:spcPct val="0"/>
            </a:spcBef>
            <a:spcAft>
              <a:spcPct val="35000"/>
            </a:spcAft>
            <a:buNone/>
          </a:pPr>
          <a:r>
            <a:rPr lang="en-US" sz="2300" kern="1200" dirty="0"/>
            <a:t>= 10.00%</a:t>
          </a:r>
        </a:p>
      </dsp:txBody>
      <dsp:txXfrm>
        <a:off x="289835" y="3982368"/>
        <a:ext cx="2179490" cy="420123"/>
      </dsp:txXfrm>
    </dsp:sp>
    <dsp:sp modelId="{A3A4D9E4-F8DF-4BD8-BE4D-B1A736B29B90}">
      <dsp:nvSpPr>
        <dsp:cNvPr id="0" name=""/>
        <dsp:cNvSpPr/>
      </dsp:nvSpPr>
      <dsp:spPr>
        <a:xfrm>
          <a:off x="2964879" y="0"/>
          <a:ext cx="2757041" cy="46482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8590" tIns="148590" rIns="148590" bIns="148590" numCol="1" spcCol="1270" anchor="ctr" anchorCtr="0">
          <a:noAutofit/>
        </a:bodyPr>
        <a:lstStyle/>
        <a:p>
          <a:pPr marL="0" lvl="0" indent="0" algn="ctr" defTabSz="1733550" rtl="0">
            <a:lnSpc>
              <a:spcPct val="90000"/>
            </a:lnSpc>
            <a:spcBef>
              <a:spcPct val="0"/>
            </a:spcBef>
            <a:spcAft>
              <a:spcPct val="35000"/>
            </a:spcAft>
            <a:buNone/>
          </a:pPr>
          <a:r>
            <a:rPr lang="en-US" sz="3900" b="1" kern="1200" dirty="0"/>
            <a:t>Expanded CAPM </a:t>
          </a:r>
          <a:endParaRPr lang="en-US" sz="3900" kern="1200" dirty="0"/>
        </a:p>
      </dsp:txBody>
      <dsp:txXfrm>
        <a:off x="2964879" y="0"/>
        <a:ext cx="2757041" cy="1394460"/>
      </dsp:txXfrm>
    </dsp:sp>
    <dsp:sp modelId="{EFA47295-B017-4F49-B604-9A7415786C7B}">
      <dsp:nvSpPr>
        <dsp:cNvPr id="0" name=""/>
        <dsp:cNvSpPr/>
      </dsp:nvSpPr>
      <dsp:spPr>
        <a:xfrm>
          <a:off x="3240583" y="1394686"/>
          <a:ext cx="2205632" cy="4462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l" defTabSz="1022350" rtl="0">
            <a:lnSpc>
              <a:spcPct val="90000"/>
            </a:lnSpc>
            <a:spcBef>
              <a:spcPct val="0"/>
            </a:spcBef>
            <a:spcAft>
              <a:spcPct val="35000"/>
            </a:spcAft>
            <a:buNone/>
          </a:pPr>
          <a:r>
            <a:rPr lang="en-US" sz="2300" kern="1200" dirty="0"/>
            <a:t>   1.00%</a:t>
          </a:r>
        </a:p>
      </dsp:txBody>
      <dsp:txXfrm>
        <a:off x="3253654" y="1407757"/>
        <a:ext cx="2179490" cy="420123"/>
      </dsp:txXfrm>
    </dsp:sp>
    <dsp:sp modelId="{973710BA-4170-4A92-94B2-D43C5C737566}">
      <dsp:nvSpPr>
        <dsp:cNvPr id="0" name=""/>
        <dsp:cNvSpPr/>
      </dsp:nvSpPr>
      <dsp:spPr>
        <a:xfrm>
          <a:off x="3240583" y="1909609"/>
          <a:ext cx="2205632" cy="4462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l" defTabSz="1022350" rtl="0">
            <a:lnSpc>
              <a:spcPct val="90000"/>
            </a:lnSpc>
            <a:spcBef>
              <a:spcPct val="0"/>
            </a:spcBef>
            <a:spcAft>
              <a:spcPct val="35000"/>
            </a:spcAft>
            <a:buNone/>
          </a:pPr>
          <a:r>
            <a:rPr lang="en-US" sz="2300" kern="1200" dirty="0"/>
            <a:t>   1.50 (6%)</a:t>
          </a:r>
        </a:p>
      </dsp:txBody>
      <dsp:txXfrm>
        <a:off x="3253654" y="1922680"/>
        <a:ext cx="2179490" cy="420123"/>
      </dsp:txXfrm>
    </dsp:sp>
    <dsp:sp modelId="{C50EFD38-672F-46F2-BCB6-8422E5BD2D1A}">
      <dsp:nvSpPr>
        <dsp:cNvPr id="0" name=""/>
        <dsp:cNvSpPr/>
      </dsp:nvSpPr>
      <dsp:spPr>
        <a:xfrm>
          <a:off x="3240583" y="2424531"/>
          <a:ext cx="2205632" cy="4462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l" defTabSz="1022350" rtl="0">
            <a:lnSpc>
              <a:spcPct val="90000"/>
            </a:lnSpc>
            <a:spcBef>
              <a:spcPct val="0"/>
            </a:spcBef>
            <a:spcAft>
              <a:spcPct val="35000"/>
            </a:spcAft>
            <a:buNone/>
          </a:pPr>
          <a:r>
            <a:rPr lang="en-US" sz="2300" kern="1200" dirty="0"/>
            <a:t>   4.00%</a:t>
          </a:r>
        </a:p>
      </dsp:txBody>
      <dsp:txXfrm>
        <a:off x="3253654" y="2437602"/>
        <a:ext cx="2179490" cy="420123"/>
      </dsp:txXfrm>
    </dsp:sp>
    <dsp:sp modelId="{38C460FB-4461-4509-88A6-8C5F828AFCFB}">
      <dsp:nvSpPr>
        <dsp:cNvPr id="0" name=""/>
        <dsp:cNvSpPr/>
      </dsp:nvSpPr>
      <dsp:spPr>
        <a:xfrm>
          <a:off x="3240583" y="2939453"/>
          <a:ext cx="2205632" cy="4462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l" defTabSz="1022350" rtl="0">
            <a:lnSpc>
              <a:spcPct val="90000"/>
            </a:lnSpc>
            <a:spcBef>
              <a:spcPct val="0"/>
            </a:spcBef>
            <a:spcAft>
              <a:spcPct val="35000"/>
            </a:spcAft>
            <a:buNone/>
          </a:pPr>
          <a:r>
            <a:rPr lang="en-US" sz="2300" kern="1200" dirty="0"/>
            <a:t>   1.50%</a:t>
          </a:r>
        </a:p>
      </dsp:txBody>
      <dsp:txXfrm>
        <a:off x="3253654" y="2952524"/>
        <a:ext cx="2179490" cy="420123"/>
      </dsp:txXfrm>
    </dsp:sp>
    <dsp:sp modelId="{CCBDA9B3-0EFE-48E2-9615-A20EEA405CF8}">
      <dsp:nvSpPr>
        <dsp:cNvPr id="0" name=""/>
        <dsp:cNvSpPr/>
      </dsp:nvSpPr>
      <dsp:spPr>
        <a:xfrm>
          <a:off x="3240583" y="3454375"/>
          <a:ext cx="2205632" cy="4462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a:lnSpc>
              <a:spcPct val="90000"/>
            </a:lnSpc>
            <a:spcBef>
              <a:spcPct val="0"/>
            </a:spcBef>
            <a:spcAft>
              <a:spcPct val="35000"/>
            </a:spcAft>
            <a:buNone/>
          </a:pPr>
          <a:endParaRPr lang="en-US" sz="2300" kern="1200" dirty="0"/>
        </a:p>
      </dsp:txBody>
      <dsp:txXfrm>
        <a:off x="3253654" y="3467446"/>
        <a:ext cx="2179490" cy="420123"/>
      </dsp:txXfrm>
    </dsp:sp>
    <dsp:sp modelId="{D3D29C46-B870-4756-BEDF-03182023C71B}">
      <dsp:nvSpPr>
        <dsp:cNvPr id="0" name=""/>
        <dsp:cNvSpPr/>
      </dsp:nvSpPr>
      <dsp:spPr>
        <a:xfrm>
          <a:off x="3240583" y="3969297"/>
          <a:ext cx="2205632" cy="4462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l" defTabSz="1022350" rtl="0">
            <a:lnSpc>
              <a:spcPct val="90000"/>
            </a:lnSpc>
            <a:spcBef>
              <a:spcPct val="0"/>
            </a:spcBef>
            <a:spcAft>
              <a:spcPct val="35000"/>
            </a:spcAft>
            <a:buNone/>
          </a:pPr>
          <a:r>
            <a:rPr lang="en-US" sz="2300" kern="1200" dirty="0"/>
            <a:t>= 15.50%</a:t>
          </a:r>
        </a:p>
      </dsp:txBody>
      <dsp:txXfrm>
        <a:off x="3253654" y="3982368"/>
        <a:ext cx="2179490" cy="420123"/>
      </dsp:txXfrm>
    </dsp:sp>
    <dsp:sp modelId="{A965E979-125F-48D1-A194-97AECCA1D369}">
      <dsp:nvSpPr>
        <dsp:cNvPr id="0" name=""/>
        <dsp:cNvSpPr/>
      </dsp:nvSpPr>
      <dsp:spPr>
        <a:xfrm>
          <a:off x="5928698" y="0"/>
          <a:ext cx="2757041" cy="46482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8590" tIns="148590" rIns="148590" bIns="148590" numCol="1" spcCol="1270" anchor="ctr" anchorCtr="0">
          <a:noAutofit/>
        </a:bodyPr>
        <a:lstStyle/>
        <a:p>
          <a:pPr marL="0" lvl="0" indent="0" algn="ctr" defTabSz="1733550" rtl="0">
            <a:lnSpc>
              <a:spcPct val="90000"/>
            </a:lnSpc>
            <a:spcBef>
              <a:spcPct val="0"/>
            </a:spcBef>
            <a:spcAft>
              <a:spcPct val="35000"/>
            </a:spcAft>
            <a:buNone/>
          </a:pPr>
          <a:r>
            <a:rPr lang="en-US" sz="3900" b="1" kern="1200" dirty="0"/>
            <a:t>Build-</a:t>
          </a:r>
          <a:r>
            <a:rPr lang="en-US" sz="3900" b="1" u="none" kern="1200" dirty="0"/>
            <a:t>U</a:t>
          </a:r>
          <a:r>
            <a:rPr lang="en-US" sz="3900" b="1" kern="1200" dirty="0"/>
            <a:t>p Approach</a:t>
          </a:r>
          <a:endParaRPr lang="en-US" sz="3900" kern="1200" dirty="0"/>
        </a:p>
      </dsp:txBody>
      <dsp:txXfrm>
        <a:off x="5928698" y="0"/>
        <a:ext cx="2757041" cy="1394460"/>
      </dsp:txXfrm>
    </dsp:sp>
    <dsp:sp modelId="{E6F46B8B-5B21-43D8-B9C5-3FBA8FC0B782}">
      <dsp:nvSpPr>
        <dsp:cNvPr id="0" name=""/>
        <dsp:cNvSpPr/>
      </dsp:nvSpPr>
      <dsp:spPr>
        <a:xfrm>
          <a:off x="6204402" y="1394686"/>
          <a:ext cx="2205632" cy="4462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l" defTabSz="1022350" rtl="0">
            <a:lnSpc>
              <a:spcPct val="90000"/>
            </a:lnSpc>
            <a:spcBef>
              <a:spcPct val="0"/>
            </a:spcBef>
            <a:spcAft>
              <a:spcPct val="35000"/>
            </a:spcAft>
            <a:buNone/>
          </a:pPr>
          <a:r>
            <a:rPr lang="en-US" sz="2300" kern="1200" dirty="0"/>
            <a:t>  1.00% </a:t>
          </a:r>
        </a:p>
      </dsp:txBody>
      <dsp:txXfrm>
        <a:off x="6217473" y="1407757"/>
        <a:ext cx="2179490" cy="420123"/>
      </dsp:txXfrm>
    </dsp:sp>
    <dsp:sp modelId="{E95943CD-7ECC-4516-938F-8F3863E012A3}">
      <dsp:nvSpPr>
        <dsp:cNvPr id="0" name=""/>
        <dsp:cNvSpPr/>
      </dsp:nvSpPr>
      <dsp:spPr>
        <a:xfrm>
          <a:off x="6204402" y="1909609"/>
          <a:ext cx="2205632" cy="4462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l" defTabSz="1022350" rtl="0">
            <a:lnSpc>
              <a:spcPct val="90000"/>
            </a:lnSpc>
            <a:spcBef>
              <a:spcPct val="0"/>
            </a:spcBef>
            <a:spcAft>
              <a:spcPct val="35000"/>
            </a:spcAft>
            <a:buNone/>
          </a:pPr>
          <a:r>
            <a:rPr lang="en-US" sz="2300" kern="1200" dirty="0"/>
            <a:t>  6.00%</a:t>
          </a:r>
        </a:p>
      </dsp:txBody>
      <dsp:txXfrm>
        <a:off x="6217473" y="1922680"/>
        <a:ext cx="2179490" cy="420123"/>
      </dsp:txXfrm>
    </dsp:sp>
    <dsp:sp modelId="{44E1B8B8-48A1-469D-B46A-8E8FAF053A32}">
      <dsp:nvSpPr>
        <dsp:cNvPr id="0" name=""/>
        <dsp:cNvSpPr/>
      </dsp:nvSpPr>
      <dsp:spPr>
        <a:xfrm>
          <a:off x="6204402" y="2424531"/>
          <a:ext cx="2205632" cy="4462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l" defTabSz="1022350" rtl="0">
            <a:lnSpc>
              <a:spcPct val="90000"/>
            </a:lnSpc>
            <a:spcBef>
              <a:spcPct val="0"/>
            </a:spcBef>
            <a:spcAft>
              <a:spcPct val="35000"/>
            </a:spcAft>
            <a:buNone/>
          </a:pPr>
          <a:r>
            <a:rPr lang="en-US" sz="2300" kern="1200" dirty="0"/>
            <a:t>  4.00%</a:t>
          </a:r>
        </a:p>
      </dsp:txBody>
      <dsp:txXfrm>
        <a:off x="6217473" y="2437602"/>
        <a:ext cx="2179490" cy="420123"/>
      </dsp:txXfrm>
    </dsp:sp>
    <dsp:sp modelId="{51819E21-CA8F-43FC-ACAA-D3C9D9744CCB}">
      <dsp:nvSpPr>
        <dsp:cNvPr id="0" name=""/>
        <dsp:cNvSpPr/>
      </dsp:nvSpPr>
      <dsp:spPr>
        <a:xfrm>
          <a:off x="6204402" y="2939453"/>
          <a:ext cx="2205632" cy="4462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l" defTabSz="1022350" rtl="0">
            <a:lnSpc>
              <a:spcPct val="90000"/>
            </a:lnSpc>
            <a:spcBef>
              <a:spcPct val="0"/>
            </a:spcBef>
            <a:spcAft>
              <a:spcPct val="35000"/>
            </a:spcAft>
            <a:buNone/>
          </a:pPr>
          <a:r>
            <a:rPr lang="en-US" sz="2300" kern="1200" dirty="0"/>
            <a:t>  1.50%</a:t>
          </a:r>
        </a:p>
      </dsp:txBody>
      <dsp:txXfrm>
        <a:off x="6217473" y="2952524"/>
        <a:ext cx="2179490" cy="420123"/>
      </dsp:txXfrm>
    </dsp:sp>
    <dsp:sp modelId="{2474A79B-63E4-47DC-8BAC-CBBCD2E749E9}">
      <dsp:nvSpPr>
        <dsp:cNvPr id="0" name=""/>
        <dsp:cNvSpPr/>
      </dsp:nvSpPr>
      <dsp:spPr>
        <a:xfrm>
          <a:off x="6204402" y="3454375"/>
          <a:ext cx="2205632" cy="4462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l" defTabSz="1022350" rtl="0">
            <a:lnSpc>
              <a:spcPct val="90000"/>
            </a:lnSpc>
            <a:spcBef>
              <a:spcPct val="0"/>
            </a:spcBef>
            <a:spcAft>
              <a:spcPct val="35000"/>
            </a:spcAft>
            <a:buNone/>
          </a:pPr>
          <a:r>
            <a:rPr lang="en-US" sz="2300" kern="1200" dirty="0"/>
            <a:t>  1.20%</a:t>
          </a:r>
        </a:p>
      </dsp:txBody>
      <dsp:txXfrm>
        <a:off x="6217473" y="3467446"/>
        <a:ext cx="2179490" cy="420123"/>
      </dsp:txXfrm>
    </dsp:sp>
    <dsp:sp modelId="{6C2182A1-AF56-44EE-860E-7F7B6AD92103}">
      <dsp:nvSpPr>
        <dsp:cNvPr id="0" name=""/>
        <dsp:cNvSpPr/>
      </dsp:nvSpPr>
      <dsp:spPr>
        <a:xfrm>
          <a:off x="6204402" y="3969297"/>
          <a:ext cx="2205632" cy="4462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l" defTabSz="1022350">
            <a:lnSpc>
              <a:spcPct val="90000"/>
            </a:lnSpc>
            <a:spcBef>
              <a:spcPct val="0"/>
            </a:spcBef>
            <a:spcAft>
              <a:spcPct val="35000"/>
            </a:spcAft>
            <a:buNone/>
          </a:pPr>
          <a:r>
            <a:rPr lang="en-US" sz="2300" kern="1200" dirty="0"/>
            <a:t>=13.70%</a:t>
          </a:r>
        </a:p>
      </dsp:txBody>
      <dsp:txXfrm>
        <a:off x="6217473" y="3982368"/>
        <a:ext cx="2179490" cy="420123"/>
      </dsp:txXfrm>
    </dsp:sp>
  </dsp:spTree>
</dsp:drawing>
</file>

<file path=ppt/diagrams/drawing1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2BC474-FE71-4811-A747-B1C225499626}">
      <dsp:nvSpPr>
        <dsp:cNvPr id="0" name=""/>
        <dsp:cNvSpPr/>
      </dsp:nvSpPr>
      <dsp:spPr>
        <a:xfrm>
          <a:off x="0" y="480164"/>
          <a:ext cx="8375650" cy="9355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0044" tIns="458216" rIns="650044" bIns="156464" numCol="1" spcCol="1270" anchor="t" anchorCtr="0">
          <a:noAutofit/>
        </a:bodyPr>
        <a:lstStyle/>
        <a:p>
          <a:pPr marL="228600" lvl="1" indent="-228600" algn="l" defTabSz="977900" rtl="0">
            <a:lnSpc>
              <a:spcPct val="90000"/>
            </a:lnSpc>
            <a:spcBef>
              <a:spcPct val="0"/>
            </a:spcBef>
            <a:spcAft>
              <a:spcPct val="15000"/>
            </a:spcAft>
            <a:buChar char="•"/>
          </a:pPr>
          <a:r>
            <a:rPr lang="en-US" sz="2200" kern="1200" dirty="0"/>
            <a:t>Based on the observed multiples of comparable companies</a:t>
          </a:r>
        </a:p>
      </dsp:txBody>
      <dsp:txXfrm>
        <a:off x="0" y="480164"/>
        <a:ext cx="8375650" cy="935550"/>
      </dsp:txXfrm>
    </dsp:sp>
    <dsp:sp modelId="{FB4AD043-00F0-460F-9450-4A3716F3B2A6}">
      <dsp:nvSpPr>
        <dsp:cNvPr id="0" name=""/>
        <dsp:cNvSpPr/>
      </dsp:nvSpPr>
      <dsp:spPr>
        <a:xfrm>
          <a:off x="418782" y="155444"/>
          <a:ext cx="5862955" cy="6494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606" tIns="0" rIns="221606" bIns="0" numCol="1" spcCol="1270" anchor="ctr" anchorCtr="0">
          <a:noAutofit/>
        </a:bodyPr>
        <a:lstStyle/>
        <a:p>
          <a:pPr marL="0" lvl="0" indent="0" algn="l" defTabSz="977900" rtl="0">
            <a:lnSpc>
              <a:spcPct val="90000"/>
            </a:lnSpc>
            <a:spcBef>
              <a:spcPct val="0"/>
            </a:spcBef>
            <a:spcAft>
              <a:spcPct val="35000"/>
            </a:spcAft>
            <a:buNone/>
          </a:pPr>
          <a:r>
            <a:rPr lang="en-US" sz="2200" b="1" kern="1200" dirty="0"/>
            <a:t>Guideline Public Company </a:t>
          </a:r>
          <a:endParaRPr lang="en-US" sz="2200" kern="1200" dirty="0"/>
        </a:p>
      </dsp:txBody>
      <dsp:txXfrm>
        <a:off x="450485" y="187147"/>
        <a:ext cx="5799549" cy="586034"/>
      </dsp:txXfrm>
    </dsp:sp>
    <dsp:sp modelId="{400BAB21-4AFE-4501-8747-A16A6D53CA09}">
      <dsp:nvSpPr>
        <dsp:cNvPr id="0" name=""/>
        <dsp:cNvSpPr/>
      </dsp:nvSpPr>
      <dsp:spPr>
        <a:xfrm>
          <a:off x="0" y="1859235"/>
          <a:ext cx="8375650" cy="1247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0044" tIns="458216" rIns="650044" bIns="156464" numCol="1" spcCol="1270" anchor="t" anchorCtr="0">
          <a:noAutofit/>
        </a:bodyPr>
        <a:lstStyle/>
        <a:p>
          <a:pPr marL="228600" lvl="1" indent="-228600" algn="l" defTabSz="977900" rtl="0">
            <a:lnSpc>
              <a:spcPct val="90000"/>
            </a:lnSpc>
            <a:spcBef>
              <a:spcPct val="0"/>
            </a:spcBef>
            <a:spcAft>
              <a:spcPct val="15000"/>
            </a:spcAft>
            <a:buChar char="•"/>
          </a:pPr>
          <a:r>
            <a:rPr lang="en-US" sz="2200" kern="1200" dirty="0"/>
            <a:t>Based on pricing multiples from the sale of entire companies</a:t>
          </a:r>
        </a:p>
      </dsp:txBody>
      <dsp:txXfrm>
        <a:off x="0" y="1859235"/>
        <a:ext cx="8375650" cy="1247400"/>
      </dsp:txXfrm>
    </dsp:sp>
    <dsp:sp modelId="{9BEB8F53-B3AF-4216-AE71-E1071E7143F6}">
      <dsp:nvSpPr>
        <dsp:cNvPr id="0" name=""/>
        <dsp:cNvSpPr/>
      </dsp:nvSpPr>
      <dsp:spPr>
        <a:xfrm>
          <a:off x="418782" y="1534515"/>
          <a:ext cx="5862955" cy="6494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606" tIns="0" rIns="221606" bIns="0" numCol="1" spcCol="1270" anchor="ctr" anchorCtr="0">
          <a:noAutofit/>
        </a:bodyPr>
        <a:lstStyle/>
        <a:p>
          <a:pPr marL="0" lvl="0" indent="0" algn="l" defTabSz="977900" rtl="0">
            <a:lnSpc>
              <a:spcPct val="90000"/>
            </a:lnSpc>
            <a:spcBef>
              <a:spcPct val="0"/>
            </a:spcBef>
            <a:spcAft>
              <a:spcPct val="35000"/>
            </a:spcAft>
            <a:buNone/>
          </a:pPr>
          <a:r>
            <a:rPr lang="en-US" sz="2200" b="1" kern="1200" dirty="0"/>
            <a:t>Guideline Transactions </a:t>
          </a:r>
          <a:endParaRPr lang="en-US" sz="2200" kern="1200" dirty="0"/>
        </a:p>
      </dsp:txBody>
      <dsp:txXfrm>
        <a:off x="450485" y="1566218"/>
        <a:ext cx="5799549" cy="586034"/>
      </dsp:txXfrm>
    </dsp:sp>
    <dsp:sp modelId="{B5A023B8-5871-4EC6-AEB6-EDD60A93B4E7}">
      <dsp:nvSpPr>
        <dsp:cNvPr id="0" name=""/>
        <dsp:cNvSpPr/>
      </dsp:nvSpPr>
      <dsp:spPr>
        <a:xfrm>
          <a:off x="0" y="3550155"/>
          <a:ext cx="8375650" cy="1247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0044" tIns="458216" rIns="650044" bIns="156464" numCol="1" spcCol="1270" anchor="t" anchorCtr="0">
          <a:noAutofit/>
        </a:bodyPr>
        <a:lstStyle/>
        <a:p>
          <a:pPr marL="228600" lvl="1" indent="-228600" algn="l" defTabSz="977900" rtl="0">
            <a:lnSpc>
              <a:spcPct val="90000"/>
            </a:lnSpc>
            <a:spcBef>
              <a:spcPct val="0"/>
            </a:spcBef>
            <a:spcAft>
              <a:spcPct val="15000"/>
            </a:spcAft>
            <a:buChar char="•"/>
          </a:pPr>
          <a:r>
            <a:rPr lang="en-US" sz="2200" kern="1200" dirty="0"/>
            <a:t>Based on actual transactions in the stock of the private company</a:t>
          </a:r>
        </a:p>
      </dsp:txBody>
      <dsp:txXfrm>
        <a:off x="0" y="3550155"/>
        <a:ext cx="8375650" cy="1247400"/>
      </dsp:txXfrm>
    </dsp:sp>
    <dsp:sp modelId="{C5DCB091-3D27-4855-934D-6C3BFB19C686}">
      <dsp:nvSpPr>
        <dsp:cNvPr id="0" name=""/>
        <dsp:cNvSpPr/>
      </dsp:nvSpPr>
      <dsp:spPr>
        <a:xfrm>
          <a:off x="418782" y="3225435"/>
          <a:ext cx="5862955" cy="6494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606" tIns="0" rIns="221606" bIns="0" numCol="1" spcCol="1270" anchor="ctr" anchorCtr="0">
          <a:noAutofit/>
        </a:bodyPr>
        <a:lstStyle/>
        <a:p>
          <a:pPr marL="0" lvl="0" indent="0" algn="l" defTabSz="977900" rtl="0">
            <a:lnSpc>
              <a:spcPct val="90000"/>
            </a:lnSpc>
            <a:spcBef>
              <a:spcPct val="0"/>
            </a:spcBef>
            <a:spcAft>
              <a:spcPct val="35000"/>
            </a:spcAft>
            <a:buNone/>
          </a:pPr>
          <a:r>
            <a:rPr lang="en-US" sz="2200" b="1" kern="1200" dirty="0"/>
            <a:t>Prior Transaction Method </a:t>
          </a:r>
          <a:endParaRPr lang="en-US" sz="2200" kern="1200" dirty="0"/>
        </a:p>
      </dsp:txBody>
      <dsp:txXfrm>
        <a:off x="450485" y="3257138"/>
        <a:ext cx="5799549" cy="586034"/>
      </dsp:txXfrm>
    </dsp:sp>
  </dsp:spTree>
</dsp:drawing>
</file>

<file path=ppt/diagrams/drawing1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420E7E-B220-437A-B28E-3C12064D5960}">
      <dsp:nvSpPr>
        <dsp:cNvPr id="0" name=""/>
        <dsp:cNvSpPr/>
      </dsp:nvSpPr>
      <dsp:spPr>
        <a:xfrm>
          <a:off x="628173" y="0"/>
          <a:ext cx="7119302" cy="49530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5A61B9-817C-4B88-8888-BD47FCB2B5B7}">
      <dsp:nvSpPr>
        <dsp:cNvPr id="0" name=""/>
        <dsp:cNvSpPr/>
      </dsp:nvSpPr>
      <dsp:spPr>
        <a:xfrm>
          <a:off x="8997" y="1485900"/>
          <a:ext cx="2695912" cy="1981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b="1" kern="1200" dirty="0"/>
            <a:t>Identify group of comparable public companies</a:t>
          </a:r>
        </a:p>
      </dsp:txBody>
      <dsp:txXfrm>
        <a:off x="105711" y="1582614"/>
        <a:ext cx="2502484" cy="1787772"/>
      </dsp:txXfrm>
    </dsp:sp>
    <dsp:sp modelId="{9164D4ED-8232-4A40-90CE-E893BC1B989D}">
      <dsp:nvSpPr>
        <dsp:cNvPr id="0" name=""/>
        <dsp:cNvSpPr/>
      </dsp:nvSpPr>
      <dsp:spPr>
        <a:xfrm>
          <a:off x="2839868" y="1485900"/>
          <a:ext cx="2695912" cy="1981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b="1" kern="1200" dirty="0"/>
            <a:t>Derive pricing multiples for the guideline companies</a:t>
          </a:r>
        </a:p>
      </dsp:txBody>
      <dsp:txXfrm>
        <a:off x="2936582" y="1582614"/>
        <a:ext cx="2502484" cy="1787772"/>
      </dsp:txXfrm>
    </dsp:sp>
    <dsp:sp modelId="{B6B50884-5B6B-472D-8F78-0AADEA8D62FA}">
      <dsp:nvSpPr>
        <dsp:cNvPr id="0" name=""/>
        <dsp:cNvSpPr/>
      </dsp:nvSpPr>
      <dsp:spPr>
        <a:xfrm>
          <a:off x="5670740" y="1485900"/>
          <a:ext cx="2695912" cy="1981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b="1" kern="1200" dirty="0"/>
            <a:t>Adjust pricing multiples for relative risk and growth prospects</a:t>
          </a:r>
        </a:p>
      </dsp:txBody>
      <dsp:txXfrm>
        <a:off x="5767454" y="1582614"/>
        <a:ext cx="2502484" cy="1787772"/>
      </dsp:txXfrm>
    </dsp:sp>
  </dsp:spTree>
</dsp:drawing>
</file>

<file path=ppt/diagrams/drawing1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D5CF9E-D2B0-433E-B142-DDB744547457}">
      <dsp:nvSpPr>
        <dsp:cNvPr id="0" name=""/>
        <dsp:cNvSpPr/>
      </dsp:nvSpPr>
      <dsp:spPr>
        <a:xfrm>
          <a:off x="8624" y="0"/>
          <a:ext cx="8830575" cy="129249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rtl="0">
            <a:lnSpc>
              <a:spcPct val="90000"/>
            </a:lnSpc>
            <a:spcBef>
              <a:spcPct val="0"/>
            </a:spcBef>
            <a:spcAft>
              <a:spcPct val="35000"/>
            </a:spcAft>
            <a:buNone/>
          </a:pPr>
          <a:r>
            <a:rPr lang="en-US" sz="2400" b="1" kern="1200" dirty="0"/>
            <a:t>Most relevant for valuing the controlling interest in a private company</a:t>
          </a:r>
          <a:endParaRPr lang="en-US" sz="2400" kern="1200" dirty="0"/>
        </a:p>
      </dsp:txBody>
      <dsp:txXfrm>
        <a:off x="71718" y="63094"/>
        <a:ext cx="8704387" cy="1166308"/>
      </dsp:txXfrm>
    </dsp:sp>
    <dsp:sp modelId="{9141668D-A728-42C0-941D-9FC9821A9ACC}">
      <dsp:nvSpPr>
        <dsp:cNvPr id="0" name=""/>
        <dsp:cNvSpPr/>
      </dsp:nvSpPr>
      <dsp:spPr>
        <a:xfrm>
          <a:off x="2691" y="1360778"/>
          <a:ext cx="8830575" cy="120515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rtl="0">
            <a:lnSpc>
              <a:spcPct val="90000"/>
            </a:lnSpc>
            <a:spcBef>
              <a:spcPct val="0"/>
            </a:spcBef>
            <a:spcAft>
              <a:spcPct val="35000"/>
            </a:spcAft>
            <a:buNone/>
          </a:pPr>
          <a:r>
            <a:rPr lang="en-US" sz="2400" b="1" kern="1200" dirty="0"/>
            <a:t>Transaction data based on public filings by parties to the transaction or from certain transaction databases</a:t>
          </a:r>
        </a:p>
      </dsp:txBody>
      <dsp:txXfrm>
        <a:off x="61522" y="1419609"/>
        <a:ext cx="8712913" cy="1087495"/>
      </dsp:txXfrm>
    </dsp:sp>
    <dsp:sp modelId="{18C5ECA2-0B54-4E6C-A82D-D7B44A23C94A}">
      <dsp:nvSpPr>
        <dsp:cNvPr id="0" name=""/>
        <dsp:cNvSpPr/>
      </dsp:nvSpPr>
      <dsp:spPr>
        <a:xfrm rot="5400000">
          <a:off x="5767590" y="1603758"/>
          <a:ext cx="1921220" cy="421661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rtl="0">
            <a:lnSpc>
              <a:spcPct val="90000"/>
            </a:lnSpc>
            <a:spcBef>
              <a:spcPct val="0"/>
            </a:spcBef>
            <a:spcAft>
              <a:spcPct val="15000"/>
            </a:spcAft>
            <a:buChar char="•"/>
          </a:pPr>
          <a:r>
            <a:rPr lang="en-US" sz="1600" b="1" kern="1200" dirty="0"/>
            <a:t>Synergies</a:t>
          </a:r>
        </a:p>
        <a:p>
          <a:pPr marL="171450" lvl="1" indent="-171450" algn="l" defTabSz="711200" rtl="0">
            <a:lnSpc>
              <a:spcPct val="90000"/>
            </a:lnSpc>
            <a:spcBef>
              <a:spcPct val="0"/>
            </a:spcBef>
            <a:spcAft>
              <a:spcPct val="15000"/>
            </a:spcAft>
            <a:buChar char="•"/>
          </a:pPr>
          <a:r>
            <a:rPr lang="en-US" sz="1600" b="1" kern="1200" dirty="0"/>
            <a:t>Contingent consideration</a:t>
          </a:r>
        </a:p>
        <a:p>
          <a:pPr marL="171450" lvl="1" indent="-171450" algn="l" defTabSz="711200" rtl="0">
            <a:lnSpc>
              <a:spcPct val="90000"/>
            </a:lnSpc>
            <a:spcBef>
              <a:spcPct val="0"/>
            </a:spcBef>
            <a:spcAft>
              <a:spcPct val="15000"/>
            </a:spcAft>
            <a:buChar char="•"/>
          </a:pPr>
          <a:r>
            <a:rPr lang="en-US" sz="1600" b="1" kern="1200" dirty="0"/>
            <a:t>Noncash consideration</a:t>
          </a:r>
        </a:p>
        <a:p>
          <a:pPr marL="171450" lvl="1" indent="-171450" algn="l" defTabSz="711200" rtl="0">
            <a:lnSpc>
              <a:spcPct val="90000"/>
            </a:lnSpc>
            <a:spcBef>
              <a:spcPct val="0"/>
            </a:spcBef>
            <a:spcAft>
              <a:spcPct val="15000"/>
            </a:spcAft>
            <a:buChar char="•"/>
          </a:pPr>
          <a:r>
            <a:rPr lang="en-US" sz="1600" b="1" kern="1200" dirty="0"/>
            <a:t>Availability of transactions</a:t>
          </a:r>
        </a:p>
        <a:p>
          <a:pPr marL="171450" lvl="1" indent="-171450" algn="l" defTabSz="711200" rtl="0">
            <a:lnSpc>
              <a:spcPct val="90000"/>
            </a:lnSpc>
            <a:spcBef>
              <a:spcPct val="0"/>
            </a:spcBef>
            <a:spcAft>
              <a:spcPct val="15000"/>
            </a:spcAft>
            <a:buChar char="•"/>
          </a:pPr>
          <a:r>
            <a:rPr lang="en-US" sz="1600" b="1" kern="1200" dirty="0"/>
            <a:t>Changes between transaction and valuation dates</a:t>
          </a:r>
        </a:p>
      </dsp:txBody>
      <dsp:txXfrm rot="-5400000">
        <a:off x="4619893" y="2845241"/>
        <a:ext cx="4122828" cy="1733648"/>
      </dsp:txXfrm>
    </dsp:sp>
    <dsp:sp modelId="{7BBF2BD5-6625-4C16-B30E-9754204403DB}">
      <dsp:nvSpPr>
        <dsp:cNvPr id="0" name=""/>
        <dsp:cNvSpPr/>
      </dsp:nvSpPr>
      <dsp:spPr>
        <a:xfrm>
          <a:off x="2079" y="2703611"/>
          <a:ext cx="4617201" cy="202078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rtl="0">
            <a:lnSpc>
              <a:spcPct val="90000"/>
            </a:lnSpc>
            <a:spcBef>
              <a:spcPct val="0"/>
            </a:spcBef>
            <a:spcAft>
              <a:spcPct val="35000"/>
            </a:spcAft>
            <a:buNone/>
          </a:pPr>
          <a:r>
            <a:rPr lang="en-US" sz="2400" b="1" kern="1200" dirty="0"/>
            <a:t>Factors to consider in assessing pricing multiples:</a:t>
          </a:r>
        </a:p>
      </dsp:txBody>
      <dsp:txXfrm>
        <a:off x="100726" y="2802258"/>
        <a:ext cx="4419907" cy="1823494"/>
      </dsp:txXfrm>
    </dsp:sp>
  </dsp:spTree>
</dsp:drawing>
</file>

<file path=ppt/diagrams/drawing1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101510-CAB8-4361-B679-07FF6575186F}">
      <dsp:nvSpPr>
        <dsp:cNvPr id="0" name=""/>
        <dsp:cNvSpPr/>
      </dsp:nvSpPr>
      <dsp:spPr>
        <a:xfrm>
          <a:off x="0" y="476279"/>
          <a:ext cx="8458200" cy="17057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395732" rIns="656450" bIns="135128" numCol="1" spcCol="1270" anchor="t" anchorCtr="0">
          <a:noAutofit/>
        </a:bodyPr>
        <a:lstStyle/>
        <a:p>
          <a:pPr marL="171450" lvl="1" indent="-171450" algn="l" defTabSz="844550" rtl="0">
            <a:lnSpc>
              <a:spcPct val="90000"/>
            </a:lnSpc>
            <a:spcBef>
              <a:spcPct val="0"/>
            </a:spcBef>
            <a:spcAft>
              <a:spcPct val="15000"/>
            </a:spcAft>
            <a:buChar char="•"/>
          </a:pPr>
          <a:r>
            <a:rPr lang="en-US" sz="1900" kern="1200" dirty="0"/>
            <a:t>Based on actual transactions in the stock of the subject company</a:t>
          </a:r>
        </a:p>
        <a:p>
          <a:pPr marL="171450" lvl="1" indent="-171450" algn="l" defTabSz="844550" rtl="0">
            <a:lnSpc>
              <a:spcPct val="90000"/>
            </a:lnSpc>
            <a:spcBef>
              <a:spcPct val="0"/>
            </a:spcBef>
            <a:spcAft>
              <a:spcPct val="15000"/>
            </a:spcAft>
            <a:buChar char="•"/>
          </a:pPr>
          <a:r>
            <a:rPr lang="en-US" sz="1900" kern="1200" dirty="0"/>
            <a:t>Based on either the actual price paid or the multiples implied from the transaction</a:t>
          </a:r>
        </a:p>
        <a:p>
          <a:pPr marL="171450" lvl="1" indent="-171450" algn="l" defTabSz="844550" rtl="0">
            <a:lnSpc>
              <a:spcPct val="90000"/>
            </a:lnSpc>
            <a:spcBef>
              <a:spcPct val="0"/>
            </a:spcBef>
            <a:spcAft>
              <a:spcPct val="15000"/>
            </a:spcAft>
            <a:buChar char="•"/>
          </a:pPr>
          <a:r>
            <a:rPr lang="en-US" sz="1900" kern="1200" dirty="0"/>
            <a:t>Most relevant when valuing the minority equity interest of a company</a:t>
          </a:r>
        </a:p>
      </dsp:txBody>
      <dsp:txXfrm>
        <a:off x="0" y="476279"/>
        <a:ext cx="8458200" cy="1705725"/>
      </dsp:txXfrm>
    </dsp:sp>
    <dsp:sp modelId="{31ED835B-20BE-46D4-8C0D-69E06079A9C1}">
      <dsp:nvSpPr>
        <dsp:cNvPr id="0" name=""/>
        <dsp:cNvSpPr/>
      </dsp:nvSpPr>
      <dsp:spPr>
        <a:xfrm>
          <a:off x="422910" y="195839"/>
          <a:ext cx="5920740"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1066800" rtl="0">
            <a:lnSpc>
              <a:spcPct val="90000"/>
            </a:lnSpc>
            <a:spcBef>
              <a:spcPct val="0"/>
            </a:spcBef>
            <a:spcAft>
              <a:spcPct val="35000"/>
            </a:spcAft>
            <a:buNone/>
          </a:pPr>
          <a:r>
            <a:rPr lang="en-US" sz="2400" b="1" kern="1200" dirty="0"/>
            <a:t>Underlying Principle</a:t>
          </a:r>
          <a:endParaRPr lang="en-US" sz="2400" kern="1200" dirty="0"/>
        </a:p>
      </dsp:txBody>
      <dsp:txXfrm>
        <a:off x="450290" y="223219"/>
        <a:ext cx="5865980" cy="506120"/>
      </dsp:txXfrm>
    </dsp:sp>
    <dsp:sp modelId="{C7A9C210-6680-4CE1-A55E-5A922B783180}">
      <dsp:nvSpPr>
        <dsp:cNvPr id="0" name=""/>
        <dsp:cNvSpPr/>
      </dsp:nvSpPr>
      <dsp:spPr>
        <a:xfrm>
          <a:off x="0" y="2565045"/>
          <a:ext cx="8458200" cy="10773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395732" rIns="656450" bIns="135128" numCol="1" spcCol="1270" anchor="t" anchorCtr="0">
          <a:noAutofit/>
        </a:bodyPr>
        <a:lstStyle/>
        <a:p>
          <a:pPr marL="171450" lvl="1" indent="-171450" algn="l" defTabSz="844550" rtl="0">
            <a:lnSpc>
              <a:spcPct val="90000"/>
            </a:lnSpc>
            <a:spcBef>
              <a:spcPct val="0"/>
            </a:spcBef>
            <a:spcAft>
              <a:spcPct val="15000"/>
            </a:spcAft>
            <a:buChar char="•"/>
          </a:pPr>
          <a:r>
            <a:rPr lang="en-US" sz="1900" kern="1200" dirty="0"/>
            <a:t>Provides the most meaningful evidence of value since it based on actual transactions in the company’s stock</a:t>
          </a:r>
        </a:p>
      </dsp:txBody>
      <dsp:txXfrm>
        <a:off x="0" y="2565045"/>
        <a:ext cx="8458200" cy="1077300"/>
      </dsp:txXfrm>
    </dsp:sp>
    <dsp:sp modelId="{1B3CADFE-77DF-4F71-8A45-C2BB88D16131}">
      <dsp:nvSpPr>
        <dsp:cNvPr id="0" name=""/>
        <dsp:cNvSpPr/>
      </dsp:nvSpPr>
      <dsp:spPr>
        <a:xfrm>
          <a:off x="422910" y="2284605"/>
          <a:ext cx="5920740"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1066800" rtl="0">
            <a:lnSpc>
              <a:spcPct val="90000"/>
            </a:lnSpc>
            <a:spcBef>
              <a:spcPct val="0"/>
            </a:spcBef>
            <a:spcAft>
              <a:spcPct val="35000"/>
            </a:spcAft>
            <a:buNone/>
          </a:pPr>
          <a:r>
            <a:rPr lang="en-US" sz="2400" b="1" kern="1200" dirty="0"/>
            <a:t>Advantages</a:t>
          </a:r>
        </a:p>
      </dsp:txBody>
      <dsp:txXfrm>
        <a:off x="450290" y="2311985"/>
        <a:ext cx="5865980" cy="506120"/>
      </dsp:txXfrm>
    </dsp:sp>
    <dsp:sp modelId="{C8D0FC14-4126-43D8-9D88-682EDFF7AD04}">
      <dsp:nvSpPr>
        <dsp:cNvPr id="0" name=""/>
        <dsp:cNvSpPr/>
      </dsp:nvSpPr>
      <dsp:spPr>
        <a:xfrm>
          <a:off x="0" y="4025385"/>
          <a:ext cx="8458200" cy="8079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395732" rIns="656450" bIns="135128" numCol="1" spcCol="1270" anchor="t" anchorCtr="0">
          <a:noAutofit/>
        </a:bodyPr>
        <a:lstStyle/>
        <a:p>
          <a:pPr marL="171450" lvl="1" indent="-171450" algn="l" defTabSz="844550" rtl="0">
            <a:lnSpc>
              <a:spcPct val="90000"/>
            </a:lnSpc>
            <a:spcBef>
              <a:spcPct val="0"/>
            </a:spcBef>
            <a:spcAft>
              <a:spcPct val="15000"/>
            </a:spcAft>
            <a:buChar char="•"/>
          </a:pPr>
          <a:r>
            <a:rPr lang="en-US" sz="1900" kern="1200" dirty="0"/>
            <a:t>It can be a less reliable method if transactions are infrequent</a:t>
          </a:r>
        </a:p>
      </dsp:txBody>
      <dsp:txXfrm>
        <a:off x="0" y="4025385"/>
        <a:ext cx="8458200" cy="807975"/>
      </dsp:txXfrm>
    </dsp:sp>
    <dsp:sp modelId="{0F715B89-30B1-42BC-B1E8-94089BABC05E}">
      <dsp:nvSpPr>
        <dsp:cNvPr id="0" name=""/>
        <dsp:cNvSpPr/>
      </dsp:nvSpPr>
      <dsp:spPr>
        <a:xfrm>
          <a:off x="422910" y="3744945"/>
          <a:ext cx="5920740"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1066800" rtl="0">
            <a:lnSpc>
              <a:spcPct val="90000"/>
            </a:lnSpc>
            <a:spcBef>
              <a:spcPct val="0"/>
            </a:spcBef>
            <a:spcAft>
              <a:spcPct val="35000"/>
            </a:spcAft>
            <a:buNone/>
          </a:pPr>
          <a:r>
            <a:rPr lang="en-US" sz="2400" b="1" kern="1200" dirty="0"/>
            <a:t>Disadvantages</a:t>
          </a:r>
        </a:p>
      </dsp:txBody>
      <dsp:txXfrm>
        <a:off x="450290" y="3772325"/>
        <a:ext cx="5865980" cy="506120"/>
      </dsp:txXfrm>
    </dsp:sp>
  </dsp:spTree>
</dsp:drawing>
</file>

<file path=ppt/diagrams/drawing1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4551F-B19A-40A3-8965-0BECF33DE848}">
      <dsp:nvSpPr>
        <dsp:cNvPr id="0" name=""/>
        <dsp:cNvSpPr/>
      </dsp:nvSpPr>
      <dsp:spPr>
        <a:xfrm>
          <a:off x="0" y="489299"/>
          <a:ext cx="8458200" cy="8505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312420" rIns="656450" bIns="106680" numCol="1" spcCol="1270" anchor="t" anchorCtr="0">
          <a:noAutofit/>
        </a:bodyPr>
        <a:lstStyle/>
        <a:p>
          <a:pPr marL="114300" lvl="1" indent="-114300" algn="l" defTabSz="666750" rtl="0">
            <a:lnSpc>
              <a:spcPct val="90000"/>
            </a:lnSpc>
            <a:spcBef>
              <a:spcPct val="0"/>
            </a:spcBef>
            <a:spcAft>
              <a:spcPct val="15000"/>
            </a:spcAft>
            <a:buChar char="•"/>
          </a:pPr>
          <a:r>
            <a:rPr lang="en-US" sz="1500" kern="1200" dirty="0"/>
            <a:t>The value of ownership is equivalent to the fair value of its assets less the fair value of its liabilities</a:t>
          </a:r>
        </a:p>
      </dsp:txBody>
      <dsp:txXfrm>
        <a:off x="0" y="489299"/>
        <a:ext cx="8458200" cy="850500"/>
      </dsp:txXfrm>
    </dsp:sp>
    <dsp:sp modelId="{7A4645FF-B015-4A05-971F-63AD31F2A767}">
      <dsp:nvSpPr>
        <dsp:cNvPr id="0" name=""/>
        <dsp:cNvSpPr/>
      </dsp:nvSpPr>
      <dsp:spPr>
        <a:xfrm>
          <a:off x="422910" y="267899"/>
          <a:ext cx="5920740" cy="442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rtl="0">
            <a:lnSpc>
              <a:spcPct val="90000"/>
            </a:lnSpc>
            <a:spcBef>
              <a:spcPct val="0"/>
            </a:spcBef>
            <a:spcAft>
              <a:spcPct val="35000"/>
            </a:spcAft>
            <a:buNone/>
          </a:pPr>
          <a:r>
            <a:rPr lang="en-US" sz="2000" b="1" kern="1200" dirty="0"/>
            <a:t>Underlying Principle</a:t>
          </a:r>
          <a:endParaRPr lang="en-US" sz="2000" kern="1200" dirty="0"/>
        </a:p>
      </dsp:txBody>
      <dsp:txXfrm>
        <a:off x="444526" y="289515"/>
        <a:ext cx="5877508" cy="399568"/>
      </dsp:txXfrm>
    </dsp:sp>
    <dsp:sp modelId="{D4D02B1F-A91E-47B8-9272-96A582D35AFC}">
      <dsp:nvSpPr>
        <dsp:cNvPr id="0" name=""/>
        <dsp:cNvSpPr/>
      </dsp:nvSpPr>
      <dsp:spPr>
        <a:xfrm>
          <a:off x="0" y="1642200"/>
          <a:ext cx="8458200" cy="13702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312420" rIns="656450" bIns="106680" numCol="1" spcCol="1270" anchor="t" anchorCtr="0">
          <a:noAutofit/>
        </a:bodyPr>
        <a:lstStyle/>
        <a:p>
          <a:pPr marL="114300" lvl="1" indent="-114300" algn="l" defTabSz="666750" rtl="0">
            <a:lnSpc>
              <a:spcPct val="90000"/>
            </a:lnSpc>
            <a:spcBef>
              <a:spcPct val="0"/>
            </a:spcBef>
            <a:spcAft>
              <a:spcPct val="15000"/>
            </a:spcAft>
            <a:buChar char="•"/>
          </a:pPr>
          <a:r>
            <a:rPr lang="en-US" sz="1500" kern="1200" dirty="0"/>
            <a:t>Difficulty in valuing</a:t>
          </a:r>
        </a:p>
        <a:p>
          <a:pPr marL="228600" lvl="2" indent="-114300" algn="l" defTabSz="666750" rtl="0">
            <a:lnSpc>
              <a:spcPct val="90000"/>
            </a:lnSpc>
            <a:spcBef>
              <a:spcPct val="0"/>
            </a:spcBef>
            <a:spcAft>
              <a:spcPct val="15000"/>
            </a:spcAft>
            <a:buChar char="•"/>
          </a:pPr>
          <a:r>
            <a:rPr lang="en-US" sz="1500" kern="1200" dirty="0"/>
            <a:t>intangible assets</a:t>
          </a:r>
        </a:p>
        <a:p>
          <a:pPr marL="228600" lvl="2" indent="-114300" algn="l" defTabSz="666750" rtl="0">
            <a:lnSpc>
              <a:spcPct val="90000"/>
            </a:lnSpc>
            <a:spcBef>
              <a:spcPct val="0"/>
            </a:spcBef>
            <a:spcAft>
              <a:spcPct val="15000"/>
            </a:spcAft>
            <a:buChar char="•"/>
          </a:pPr>
          <a:r>
            <a:rPr lang="en-US" sz="1500" kern="1200" dirty="0"/>
            <a:t>special purpose tangible assets</a:t>
          </a:r>
        </a:p>
        <a:p>
          <a:pPr marL="228600" lvl="2" indent="-114300" algn="l" defTabSz="666750" rtl="0">
            <a:lnSpc>
              <a:spcPct val="90000"/>
            </a:lnSpc>
            <a:spcBef>
              <a:spcPct val="0"/>
            </a:spcBef>
            <a:spcAft>
              <a:spcPct val="15000"/>
            </a:spcAft>
            <a:buChar char="•"/>
          </a:pPr>
          <a:r>
            <a:rPr lang="en-US" sz="1500" kern="1200" dirty="0"/>
            <a:t>individual assets</a:t>
          </a:r>
        </a:p>
      </dsp:txBody>
      <dsp:txXfrm>
        <a:off x="0" y="1642200"/>
        <a:ext cx="8458200" cy="1370250"/>
      </dsp:txXfrm>
    </dsp:sp>
    <dsp:sp modelId="{EEE2A391-857A-4C5C-8472-0837DFB6CFB2}">
      <dsp:nvSpPr>
        <dsp:cNvPr id="0" name=""/>
        <dsp:cNvSpPr/>
      </dsp:nvSpPr>
      <dsp:spPr>
        <a:xfrm>
          <a:off x="422910" y="1420800"/>
          <a:ext cx="5920740" cy="442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rtl="0">
            <a:lnSpc>
              <a:spcPct val="90000"/>
            </a:lnSpc>
            <a:spcBef>
              <a:spcPct val="0"/>
            </a:spcBef>
            <a:spcAft>
              <a:spcPct val="35000"/>
            </a:spcAft>
            <a:buNone/>
          </a:pPr>
          <a:r>
            <a:rPr lang="en-US" sz="2000" b="1" kern="1200" dirty="0"/>
            <a:t>Rarely Used for Going Concerns </a:t>
          </a:r>
          <a:endParaRPr lang="en-US" sz="2000" kern="1200" dirty="0"/>
        </a:p>
      </dsp:txBody>
      <dsp:txXfrm>
        <a:off x="444526" y="1442416"/>
        <a:ext cx="5877508" cy="399568"/>
      </dsp:txXfrm>
    </dsp:sp>
    <dsp:sp modelId="{32178822-2D23-4F30-8765-6CC244942261}">
      <dsp:nvSpPr>
        <dsp:cNvPr id="0" name=""/>
        <dsp:cNvSpPr/>
      </dsp:nvSpPr>
      <dsp:spPr>
        <a:xfrm>
          <a:off x="0" y="3314850"/>
          <a:ext cx="8458200" cy="13702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312420" rIns="656450" bIns="106680" numCol="1" spcCol="1270" anchor="t" anchorCtr="0">
          <a:noAutofit/>
        </a:bodyPr>
        <a:lstStyle/>
        <a:p>
          <a:pPr marL="114300" lvl="1" indent="-114300" algn="l" defTabSz="666750" rtl="0">
            <a:lnSpc>
              <a:spcPct val="90000"/>
            </a:lnSpc>
            <a:spcBef>
              <a:spcPct val="0"/>
            </a:spcBef>
            <a:spcAft>
              <a:spcPct val="15000"/>
            </a:spcAft>
            <a:buChar char="•"/>
          </a:pPr>
          <a:r>
            <a:rPr lang="en-US" sz="1500" kern="1200" dirty="0"/>
            <a:t>Resource firms</a:t>
          </a:r>
        </a:p>
        <a:p>
          <a:pPr marL="114300" lvl="1" indent="-114300" algn="l" defTabSz="666750" rtl="0">
            <a:lnSpc>
              <a:spcPct val="90000"/>
            </a:lnSpc>
            <a:spcBef>
              <a:spcPct val="0"/>
            </a:spcBef>
            <a:spcAft>
              <a:spcPct val="15000"/>
            </a:spcAft>
            <a:buChar char="•"/>
          </a:pPr>
          <a:r>
            <a:rPr lang="en-US" sz="1500" kern="1200" dirty="0"/>
            <a:t>Financial services firms</a:t>
          </a:r>
        </a:p>
        <a:p>
          <a:pPr marL="114300" lvl="1" indent="-114300" algn="l" defTabSz="666750" rtl="0">
            <a:lnSpc>
              <a:spcPct val="90000"/>
            </a:lnSpc>
            <a:spcBef>
              <a:spcPct val="0"/>
            </a:spcBef>
            <a:spcAft>
              <a:spcPct val="15000"/>
            </a:spcAft>
            <a:buChar char="•"/>
          </a:pPr>
          <a:r>
            <a:rPr lang="en-US" sz="1500" kern="1200" dirty="0"/>
            <a:t>Investment companies (real estate investment trusts, closed-end investment companies)</a:t>
          </a:r>
        </a:p>
        <a:p>
          <a:pPr marL="114300" lvl="1" indent="-114300" algn="l" defTabSz="666750" rtl="0">
            <a:lnSpc>
              <a:spcPct val="90000"/>
            </a:lnSpc>
            <a:spcBef>
              <a:spcPct val="0"/>
            </a:spcBef>
            <a:spcAft>
              <a:spcPct val="15000"/>
            </a:spcAft>
            <a:buChar char="•"/>
          </a:pPr>
          <a:r>
            <a:rPr lang="en-US" sz="1500" kern="1200" dirty="0"/>
            <a:t>Small businesses with limited intangible assets or early stage companies</a:t>
          </a:r>
        </a:p>
      </dsp:txBody>
      <dsp:txXfrm>
        <a:off x="0" y="3314850"/>
        <a:ext cx="8458200" cy="1370250"/>
      </dsp:txXfrm>
    </dsp:sp>
    <dsp:sp modelId="{E14AFE21-153F-49D4-8593-E3B028B50887}">
      <dsp:nvSpPr>
        <dsp:cNvPr id="0" name=""/>
        <dsp:cNvSpPr/>
      </dsp:nvSpPr>
      <dsp:spPr>
        <a:xfrm>
          <a:off x="422910" y="3093450"/>
          <a:ext cx="5920740" cy="442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rtl="0">
            <a:lnSpc>
              <a:spcPct val="90000"/>
            </a:lnSpc>
            <a:spcBef>
              <a:spcPct val="0"/>
            </a:spcBef>
            <a:spcAft>
              <a:spcPct val="35000"/>
            </a:spcAft>
            <a:buNone/>
          </a:pPr>
          <a:r>
            <a:rPr lang="en-US" sz="2000" b="1" kern="1200" dirty="0"/>
            <a:t>Most Appropriate for</a:t>
          </a:r>
          <a:endParaRPr lang="en-US" sz="2000" kern="1200" dirty="0"/>
        </a:p>
      </dsp:txBody>
      <dsp:txXfrm>
        <a:off x="444526" y="3115066"/>
        <a:ext cx="5877508" cy="399568"/>
      </dsp:txXfrm>
    </dsp:sp>
  </dsp:spTree>
</dsp:drawing>
</file>

<file path=ppt/diagrams/drawing1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D792E9-A571-4BEA-B2A4-9A3E6C90B5FA}">
      <dsp:nvSpPr>
        <dsp:cNvPr id="0" name=""/>
        <dsp:cNvSpPr/>
      </dsp:nvSpPr>
      <dsp:spPr>
        <a:xfrm>
          <a:off x="0" y="350895"/>
          <a:ext cx="8686800" cy="11907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74192" tIns="437388" rIns="674192" bIns="149352" numCol="1" spcCol="1270" anchor="t" anchorCtr="0">
          <a:noAutofit/>
        </a:bodyPr>
        <a:lstStyle/>
        <a:p>
          <a:pPr marL="228600" lvl="1" indent="-228600" algn="l" defTabSz="933450" rtl="0">
            <a:lnSpc>
              <a:spcPct val="90000"/>
            </a:lnSpc>
            <a:spcBef>
              <a:spcPct val="0"/>
            </a:spcBef>
            <a:spcAft>
              <a:spcPct val="15000"/>
            </a:spcAft>
            <a:buChar char="•"/>
          </a:pPr>
          <a:r>
            <a:rPr lang="en-US" sz="2100" kern="1200" dirty="0"/>
            <a:t>Amount or percentage deduction from the value of an equity interest</a:t>
          </a:r>
        </a:p>
      </dsp:txBody>
      <dsp:txXfrm>
        <a:off x="0" y="350895"/>
        <a:ext cx="8686800" cy="1190700"/>
      </dsp:txXfrm>
    </dsp:sp>
    <dsp:sp modelId="{4E19B27D-D162-44D8-90E7-06826DCFA255}">
      <dsp:nvSpPr>
        <dsp:cNvPr id="0" name=""/>
        <dsp:cNvSpPr/>
      </dsp:nvSpPr>
      <dsp:spPr>
        <a:xfrm>
          <a:off x="434340" y="40935"/>
          <a:ext cx="6080760" cy="619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9838" tIns="0" rIns="229838" bIns="0" numCol="1" spcCol="1270" anchor="ctr" anchorCtr="0">
          <a:noAutofit/>
        </a:bodyPr>
        <a:lstStyle/>
        <a:p>
          <a:pPr marL="0" lvl="0" indent="0" algn="l" defTabSz="933450" rtl="0">
            <a:lnSpc>
              <a:spcPct val="90000"/>
            </a:lnSpc>
            <a:spcBef>
              <a:spcPct val="0"/>
            </a:spcBef>
            <a:spcAft>
              <a:spcPct val="35000"/>
            </a:spcAft>
            <a:buNone/>
          </a:pPr>
          <a:r>
            <a:rPr lang="en-US" sz="2100" b="1" kern="1200" dirty="0"/>
            <a:t>Discounts</a:t>
          </a:r>
          <a:endParaRPr lang="en-US" sz="2100" kern="1200" dirty="0"/>
        </a:p>
      </dsp:txBody>
      <dsp:txXfrm>
        <a:off x="464602" y="71197"/>
        <a:ext cx="6020236" cy="559396"/>
      </dsp:txXfrm>
    </dsp:sp>
    <dsp:sp modelId="{73B9F6B4-07E6-4C0D-BC6C-DA2D901E3305}">
      <dsp:nvSpPr>
        <dsp:cNvPr id="0" name=""/>
        <dsp:cNvSpPr/>
      </dsp:nvSpPr>
      <dsp:spPr>
        <a:xfrm>
          <a:off x="0" y="1964955"/>
          <a:ext cx="8686800" cy="12237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74192" tIns="437388" rIns="674192" bIns="149352" numCol="1" spcCol="1270" anchor="t" anchorCtr="0">
          <a:noAutofit/>
        </a:bodyPr>
        <a:lstStyle/>
        <a:p>
          <a:pPr marL="228600" lvl="1" indent="-228600" algn="l" defTabSz="933450" rtl="0">
            <a:lnSpc>
              <a:spcPct val="90000"/>
            </a:lnSpc>
            <a:spcBef>
              <a:spcPct val="0"/>
            </a:spcBef>
            <a:spcAft>
              <a:spcPct val="15000"/>
            </a:spcAft>
            <a:buChar char="•"/>
          </a:pPr>
          <a:r>
            <a:rPr lang="en-US" sz="2100" kern="1200" dirty="0"/>
            <a:t>Reflects the absence of some or all control</a:t>
          </a:r>
        </a:p>
        <a:p>
          <a:pPr marL="228600" lvl="1" indent="-228600" algn="l" defTabSz="933450" rtl="0">
            <a:lnSpc>
              <a:spcPct val="90000"/>
            </a:lnSpc>
            <a:spcBef>
              <a:spcPct val="0"/>
            </a:spcBef>
            <a:spcAft>
              <a:spcPct val="15000"/>
            </a:spcAft>
            <a:buChar char="•"/>
          </a:pPr>
          <a:r>
            <a:rPr lang="en-US" sz="2100" kern="1200" dirty="0"/>
            <a:t>DLOC = 1 – [1/(1 + Control premium)]</a:t>
          </a:r>
        </a:p>
      </dsp:txBody>
      <dsp:txXfrm>
        <a:off x="0" y="1964955"/>
        <a:ext cx="8686800" cy="1223775"/>
      </dsp:txXfrm>
    </dsp:sp>
    <dsp:sp modelId="{5EB411DE-CAEB-44E6-957E-2B301786AE32}">
      <dsp:nvSpPr>
        <dsp:cNvPr id="0" name=""/>
        <dsp:cNvSpPr/>
      </dsp:nvSpPr>
      <dsp:spPr>
        <a:xfrm>
          <a:off x="434340" y="1654995"/>
          <a:ext cx="6080760" cy="619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9838" tIns="0" rIns="229838" bIns="0" numCol="1" spcCol="1270" anchor="ctr" anchorCtr="0">
          <a:noAutofit/>
        </a:bodyPr>
        <a:lstStyle/>
        <a:p>
          <a:pPr marL="0" lvl="0" indent="0" algn="l" defTabSz="933450" rtl="0">
            <a:lnSpc>
              <a:spcPct val="90000"/>
            </a:lnSpc>
            <a:spcBef>
              <a:spcPct val="0"/>
            </a:spcBef>
            <a:spcAft>
              <a:spcPct val="35000"/>
            </a:spcAft>
            <a:buNone/>
          </a:pPr>
          <a:r>
            <a:rPr lang="en-US" sz="2100" b="1" kern="1200" dirty="0"/>
            <a:t>Lack of Control Discount (DLOC)</a:t>
          </a:r>
        </a:p>
      </dsp:txBody>
      <dsp:txXfrm>
        <a:off x="464602" y="1685257"/>
        <a:ext cx="6020236" cy="559396"/>
      </dsp:txXfrm>
    </dsp:sp>
    <dsp:sp modelId="{48605602-1757-4B86-AD76-2E7D989B194E}">
      <dsp:nvSpPr>
        <dsp:cNvPr id="0" name=""/>
        <dsp:cNvSpPr/>
      </dsp:nvSpPr>
      <dsp:spPr>
        <a:xfrm>
          <a:off x="0" y="3612090"/>
          <a:ext cx="8686800" cy="12237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74192" tIns="437388" rIns="674192" bIns="149352" numCol="1" spcCol="1270" anchor="t" anchorCtr="0">
          <a:noAutofit/>
        </a:bodyPr>
        <a:lstStyle/>
        <a:p>
          <a:pPr marL="228600" lvl="1" indent="-228600" algn="l" defTabSz="933450" rtl="0">
            <a:lnSpc>
              <a:spcPct val="90000"/>
            </a:lnSpc>
            <a:spcBef>
              <a:spcPct val="0"/>
            </a:spcBef>
            <a:spcAft>
              <a:spcPct val="15000"/>
            </a:spcAft>
            <a:buChar char="•"/>
          </a:pPr>
          <a:r>
            <a:rPr lang="en-US" sz="2100" kern="1200" dirty="0"/>
            <a:t>Reflects the absence of marketability</a:t>
          </a:r>
        </a:p>
        <a:p>
          <a:pPr marL="228600" lvl="1" indent="-228600" algn="l" defTabSz="933450" rtl="0">
            <a:lnSpc>
              <a:spcPct val="90000"/>
            </a:lnSpc>
            <a:spcBef>
              <a:spcPct val="0"/>
            </a:spcBef>
            <a:spcAft>
              <a:spcPct val="15000"/>
            </a:spcAft>
            <a:buChar char="•"/>
          </a:pPr>
          <a:r>
            <a:rPr lang="en-US" sz="2100" kern="1200" dirty="0"/>
            <a:t>Applied when valuing a noncontrolling interest </a:t>
          </a:r>
        </a:p>
      </dsp:txBody>
      <dsp:txXfrm>
        <a:off x="0" y="3612090"/>
        <a:ext cx="8686800" cy="1223775"/>
      </dsp:txXfrm>
    </dsp:sp>
    <dsp:sp modelId="{E4E4955A-03A1-4BCA-839C-5D418EB65023}">
      <dsp:nvSpPr>
        <dsp:cNvPr id="0" name=""/>
        <dsp:cNvSpPr/>
      </dsp:nvSpPr>
      <dsp:spPr>
        <a:xfrm>
          <a:off x="434340" y="3302130"/>
          <a:ext cx="6080760" cy="619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9838" tIns="0" rIns="229838" bIns="0" numCol="1" spcCol="1270" anchor="ctr" anchorCtr="0">
          <a:noAutofit/>
        </a:bodyPr>
        <a:lstStyle/>
        <a:p>
          <a:pPr marL="0" lvl="0" indent="0" algn="l" defTabSz="933450" rtl="0">
            <a:lnSpc>
              <a:spcPct val="90000"/>
            </a:lnSpc>
            <a:spcBef>
              <a:spcPct val="0"/>
            </a:spcBef>
            <a:spcAft>
              <a:spcPct val="35000"/>
            </a:spcAft>
            <a:buNone/>
          </a:pPr>
          <a:r>
            <a:rPr lang="en-US" sz="2100" b="1" kern="1200" dirty="0"/>
            <a:t>Lack of Marketability Discount (DLOM)</a:t>
          </a:r>
          <a:endParaRPr lang="en-US" sz="2100" kern="1200" dirty="0"/>
        </a:p>
      </dsp:txBody>
      <dsp:txXfrm>
        <a:off x="464602" y="3332392"/>
        <a:ext cx="6020236" cy="559396"/>
      </dsp:txXfrm>
    </dsp:sp>
  </dsp:spTree>
</dsp:drawing>
</file>

<file path=ppt/diagrams/drawing1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8F7484-FC35-4236-8099-E1A2A6BEC1D8}">
      <dsp:nvSpPr>
        <dsp:cNvPr id="0" name=""/>
        <dsp:cNvSpPr/>
      </dsp:nvSpPr>
      <dsp:spPr>
        <a:xfrm>
          <a:off x="0" y="0"/>
          <a:ext cx="3925416" cy="41910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rtl="0">
            <a:lnSpc>
              <a:spcPct val="90000"/>
            </a:lnSpc>
            <a:spcBef>
              <a:spcPct val="0"/>
            </a:spcBef>
            <a:spcAft>
              <a:spcPct val="35000"/>
            </a:spcAft>
            <a:buNone/>
          </a:pPr>
          <a:r>
            <a:rPr lang="en-US" sz="3500" b="1" kern="1200" dirty="0"/>
            <a:t>Estimated Value of Equity Interest</a:t>
          </a:r>
          <a:endParaRPr lang="en-US" sz="3500" kern="1200" dirty="0"/>
        </a:p>
      </dsp:txBody>
      <dsp:txXfrm>
        <a:off x="0" y="0"/>
        <a:ext cx="3925416" cy="1257300"/>
      </dsp:txXfrm>
    </dsp:sp>
    <dsp:sp modelId="{160AE62B-EA9F-4F14-A4FD-8CA578F51299}">
      <dsp:nvSpPr>
        <dsp:cNvPr id="0" name=""/>
        <dsp:cNvSpPr/>
      </dsp:nvSpPr>
      <dsp:spPr>
        <a:xfrm>
          <a:off x="396622" y="1257658"/>
          <a:ext cx="3140332" cy="8233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rtl="0">
            <a:lnSpc>
              <a:spcPct val="90000"/>
            </a:lnSpc>
            <a:spcBef>
              <a:spcPct val="0"/>
            </a:spcBef>
            <a:spcAft>
              <a:spcPct val="35000"/>
            </a:spcAft>
            <a:buNone/>
          </a:pPr>
          <a:r>
            <a:rPr lang="en-US" sz="2400" kern="1200" dirty="0"/>
            <a:t>Pro rata value of equity interest</a:t>
          </a:r>
        </a:p>
      </dsp:txBody>
      <dsp:txXfrm>
        <a:off x="420737" y="1281773"/>
        <a:ext cx="3092102" cy="775133"/>
      </dsp:txXfrm>
    </dsp:sp>
    <dsp:sp modelId="{4A5356E5-4BFF-4F22-BCB6-B587D1EF0FE8}">
      <dsp:nvSpPr>
        <dsp:cNvPr id="0" name=""/>
        <dsp:cNvSpPr/>
      </dsp:nvSpPr>
      <dsp:spPr>
        <a:xfrm>
          <a:off x="396622" y="2207693"/>
          <a:ext cx="3140332" cy="8233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rtl="0">
            <a:lnSpc>
              <a:spcPct val="90000"/>
            </a:lnSpc>
            <a:spcBef>
              <a:spcPct val="0"/>
            </a:spcBef>
            <a:spcAft>
              <a:spcPct val="35000"/>
            </a:spcAft>
            <a:buNone/>
          </a:pPr>
          <a:r>
            <a:rPr lang="en-US" sz="2400" kern="1200" dirty="0"/>
            <a:t>Lack of control discount</a:t>
          </a:r>
        </a:p>
      </dsp:txBody>
      <dsp:txXfrm>
        <a:off x="420737" y="2231808"/>
        <a:ext cx="3092102" cy="775133"/>
      </dsp:txXfrm>
    </dsp:sp>
    <dsp:sp modelId="{D042CAA1-2F88-48CD-B21C-57F48FBD756D}">
      <dsp:nvSpPr>
        <dsp:cNvPr id="0" name=""/>
        <dsp:cNvSpPr/>
      </dsp:nvSpPr>
      <dsp:spPr>
        <a:xfrm>
          <a:off x="396622" y="3157728"/>
          <a:ext cx="3140332" cy="8233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rtl="0">
            <a:lnSpc>
              <a:spcPct val="90000"/>
            </a:lnSpc>
            <a:spcBef>
              <a:spcPct val="0"/>
            </a:spcBef>
            <a:spcAft>
              <a:spcPct val="35000"/>
            </a:spcAft>
            <a:buNone/>
          </a:pPr>
          <a:r>
            <a:rPr lang="en-US" sz="2400" kern="1200" dirty="0"/>
            <a:t>Lack of marketability discount</a:t>
          </a:r>
        </a:p>
      </dsp:txBody>
      <dsp:txXfrm>
        <a:off x="420737" y="3181843"/>
        <a:ext cx="3092102" cy="775133"/>
      </dsp:txXfrm>
    </dsp:sp>
    <dsp:sp modelId="{4EE2CFA6-3A07-4EC3-AE39-9E3F38C83F5F}">
      <dsp:nvSpPr>
        <dsp:cNvPr id="0" name=""/>
        <dsp:cNvSpPr/>
      </dsp:nvSpPr>
      <dsp:spPr>
        <a:xfrm>
          <a:off x="4223903" y="0"/>
          <a:ext cx="3925416" cy="41910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rtl="0">
            <a:lnSpc>
              <a:spcPct val="90000"/>
            </a:lnSpc>
            <a:spcBef>
              <a:spcPct val="0"/>
            </a:spcBef>
            <a:spcAft>
              <a:spcPct val="35000"/>
            </a:spcAft>
            <a:buNone/>
          </a:pPr>
          <a:r>
            <a:rPr lang="en-US" sz="3500" b="1" kern="1200" dirty="0"/>
            <a:t>Estimated Value of Equity Interest</a:t>
          </a:r>
          <a:endParaRPr lang="en-US" sz="3500" kern="1200" dirty="0"/>
        </a:p>
      </dsp:txBody>
      <dsp:txXfrm>
        <a:off x="4223903" y="0"/>
        <a:ext cx="3925416" cy="1257300"/>
      </dsp:txXfrm>
    </dsp:sp>
    <dsp:sp modelId="{BAE2DECC-B487-44A3-8FDB-20CC6B4AFD56}">
      <dsp:nvSpPr>
        <dsp:cNvPr id="0" name=""/>
        <dsp:cNvSpPr/>
      </dsp:nvSpPr>
      <dsp:spPr>
        <a:xfrm>
          <a:off x="4616444" y="1257658"/>
          <a:ext cx="3140332" cy="8233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rtl="0">
            <a:lnSpc>
              <a:spcPct val="90000"/>
            </a:lnSpc>
            <a:spcBef>
              <a:spcPct val="0"/>
            </a:spcBef>
            <a:spcAft>
              <a:spcPct val="35000"/>
            </a:spcAft>
            <a:buNone/>
          </a:pPr>
          <a:r>
            <a:rPr lang="en-US" sz="2400" kern="1200" dirty="0"/>
            <a:t>Pro rata value of equity interest </a:t>
          </a:r>
        </a:p>
      </dsp:txBody>
      <dsp:txXfrm>
        <a:off x="4640559" y="1281773"/>
        <a:ext cx="3092102" cy="775133"/>
      </dsp:txXfrm>
    </dsp:sp>
    <dsp:sp modelId="{138355DF-8E3A-4B7C-BBA5-D439A64216A6}">
      <dsp:nvSpPr>
        <dsp:cNvPr id="0" name=""/>
        <dsp:cNvSpPr/>
      </dsp:nvSpPr>
      <dsp:spPr>
        <a:xfrm>
          <a:off x="4616444" y="2207693"/>
          <a:ext cx="3140332" cy="8233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rtl="0">
            <a:lnSpc>
              <a:spcPct val="90000"/>
            </a:lnSpc>
            <a:spcBef>
              <a:spcPct val="0"/>
            </a:spcBef>
            <a:spcAft>
              <a:spcPct val="35000"/>
            </a:spcAft>
            <a:buNone/>
          </a:pPr>
          <a:r>
            <a:rPr lang="en-US" sz="2400" kern="1200" dirty="0"/>
            <a:t>x (1 – Control discount)</a:t>
          </a:r>
        </a:p>
      </dsp:txBody>
      <dsp:txXfrm>
        <a:off x="4640559" y="2231808"/>
        <a:ext cx="3092102" cy="775133"/>
      </dsp:txXfrm>
    </dsp:sp>
    <dsp:sp modelId="{C632992E-BC43-4DDA-A4B2-3A0AD9CE12B7}">
      <dsp:nvSpPr>
        <dsp:cNvPr id="0" name=""/>
        <dsp:cNvSpPr/>
      </dsp:nvSpPr>
      <dsp:spPr>
        <a:xfrm>
          <a:off x="4616444" y="3157728"/>
          <a:ext cx="3140332" cy="8233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rtl="0">
            <a:lnSpc>
              <a:spcPct val="90000"/>
            </a:lnSpc>
            <a:spcBef>
              <a:spcPct val="0"/>
            </a:spcBef>
            <a:spcAft>
              <a:spcPct val="35000"/>
            </a:spcAft>
            <a:buNone/>
          </a:pPr>
          <a:r>
            <a:rPr lang="en-US" sz="2400" kern="1200" dirty="0"/>
            <a:t>x (1 – Marketability discount)</a:t>
          </a:r>
        </a:p>
      </dsp:txBody>
      <dsp:txXfrm>
        <a:off x="4640559" y="3181843"/>
        <a:ext cx="3092102" cy="775133"/>
      </dsp:txXfrm>
    </dsp:sp>
  </dsp:spTree>
</dsp:drawing>
</file>

<file path=ppt/diagrams/drawing1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A54F00-5636-4094-8A73-E8D1F86D7C3D}">
      <dsp:nvSpPr>
        <dsp:cNvPr id="0" name=""/>
        <dsp:cNvSpPr/>
      </dsp:nvSpPr>
      <dsp:spPr>
        <a:xfrm>
          <a:off x="0" y="356579"/>
          <a:ext cx="8610600" cy="10773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8278" tIns="395732" rIns="668278" bIns="135128" numCol="1" spcCol="1270" anchor="t" anchorCtr="0">
          <a:noAutofit/>
        </a:bodyPr>
        <a:lstStyle/>
        <a:p>
          <a:pPr marL="171450" lvl="1" indent="-171450" algn="l" defTabSz="844550" rtl="0">
            <a:lnSpc>
              <a:spcPct val="90000"/>
            </a:lnSpc>
            <a:spcBef>
              <a:spcPct val="0"/>
            </a:spcBef>
            <a:spcAft>
              <a:spcPct val="15000"/>
            </a:spcAft>
            <a:buChar char="•"/>
          </a:pPr>
          <a:r>
            <a:rPr lang="en-US" sz="1900" kern="1200" dirty="0"/>
            <a:t>To protect third-party users by promoting and maintaining a high level of trust in the appraisal and valuation practice</a:t>
          </a:r>
        </a:p>
      </dsp:txBody>
      <dsp:txXfrm>
        <a:off x="0" y="356579"/>
        <a:ext cx="8610600" cy="1077300"/>
      </dsp:txXfrm>
    </dsp:sp>
    <dsp:sp modelId="{97FB79BA-1567-44E2-8F59-FBF6DF5C352B}">
      <dsp:nvSpPr>
        <dsp:cNvPr id="0" name=""/>
        <dsp:cNvSpPr/>
      </dsp:nvSpPr>
      <dsp:spPr>
        <a:xfrm>
          <a:off x="430530" y="76139"/>
          <a:ext cx="6027420"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822" tIns="0" rIns="227822" bIns="0" numCol="1" spcCol="1270" anchor="ctr" anchorCtr="0">
          <a:noAutofit/>
        </a:bodyPr>
        <a:lstStyle/>
        <a:p>
          <a:pPr marL="0" lvl="0" indent="0" algn="l" defTabSz="1066800" rtl="0">
            <a:lnSpc>
              <a:spcPct val="90000"/>
            </a:lnSpc>
            <a:spcBef>
              <a:spcPct val="0"/>
            </a:spcBef>
            <a:spcAft>
              <a:spcPct val="35000"/>
            </a:spcAft>
            <a:buNone/>
          </a:pPr>
          <a:r>
            <a:rPr lang="en-US" sz="2400" b="1" kern="1200" dirty="0"/>
            <a:t>Objective</a:t>
          </a:r>
          <a:endParaRPr lang="en-US" sz="2400" kern="1200" dirty="0"/>
        </a:p>
      </dsp:txBody>
      <dsp:txXfrm>
        <a:off x="457910" y="103519"/>
        <a:ext cx="5972660" cy="506120"/>
      </dsp:txXfrm>
    </dsp:sp>
    <dsp:sp modelId="{6A70B229-3EA9-4977-A0AC-E6A90B141998}">
      <dsp:nvSpPr>
        <dsp:cNvPr id="0" name=""/>
        <dsp:cNvSpPr/>
      </dsp:nvSpPr>
      <dsp:spPr>
        <a:xfrm>
          <a:off x="0" y="1816919"/>
          <a:ext cx="8610600" cy="16458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8278" tIns="395732" rIns="668278" bIns="135128" numCol="1" spcCol="1270" anchor="t" anchorCtr="0">
          <a:noAutofit/>
        </a:bodyPr>
        <a:lstStyle/>
        <a:p>
          <a:pPr marL="171450" lvl="1" indent="-171450" algn="l" defTabSz="844550" rtl="0">
            <a:lnSpc>
              <a:spcPct val="90000"/>
            </a:lnSpc>
            <a:spcBef>
              <a:spcPct val="0"/>
            </a:spcBef>
            <a:spcAft>
              <a:spcPct val="15000"/>
            </a:spcAft>
            <a:buChar char="•"/>
          </a:pPr>
          <a:r>
            <a:rPr lang="en-US" sz="1900" kern="1200" dirty="0"/>
            <a:t>To provide generally accepted and recognized standards for appraisals and valuations</a:t>
          </a:r>
        </a:p>
        <a:p>
          <a:pPr marL="171450" lvl="1" indent="-171450" algn="l" defTabSz="844550" rtl="0">
            <a:lnSpc>
              <a:spcPct val="90000"/>
            </a:lnSpc>
            <a:spcBef>
              <a:spcPct val="0"/>
            </a:spcBef>
            <a:spcAft>
              <a:spcPct val="15000"/>
            </a:spcAft>
            <a:buChar char="•"/>
          </a:pPr>
          <a:r>
            <a:rPr lang="en-US" sz="1900" kern="1200" dirty="0"/>
            <a:t>To establish requirements for impartiality, independence, objectivity, and competent performance</a:t>
          </a:r>
        </a:p>
      </dsp:txBody>
      <dsp:txXfrm>
        <a:off x="0" y="1816919"/>
        <a:ext cx="8610600" cy="1645875"/>
      </dsp:txXfrm>
    </dsp:sp>
    <dsp:sp modelId="{E9C0FE41-F005-4827-9FE6-DC5AB9EBE159}">
      <dsp:nvSpPr>
        <dsp:cNvPr id="0" name=""/>
        <dsp:cNvSpPr/>
      </dsp:nvSpPr>
      <dsp:spPr>
        <a:xfrm>
          <a:off x="387864" y="1489315"/>
          <a:ext cx="6027420"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822" tIns="0" rIns="227822" bIns="0" numCol="1" spcCol="1270" anchor="ctr" anchorCtr="0">
          <a:noAutofit/>
        </a:bodyPr>
        <a:lstStyle/>
        <a:p>
          <a:pPr marL="0" lvl="0" indent="0" algn="l" defTabSz="1066800" rtl="0">
            <a:lnSpc>
              <a:spcPct val="90000"/>
            </a:lnSpc>
            <a:spcBef>
              <a:spcPct val="0"/>
            </a:spcBef>
            <a:spcAft>
              <a:spcPct val="35000"/>
            </a:spcAft>
            <a:buNone/>
          </a:pPr>
          <a:r>
            <a:rPr lang="en-US" sz="2400" b="1" kern="1200" dirty="0"/>
            <a:t>Function</a:t>
          </a:r>
          <a:endParaRPr lang="en-US" sz="2400" kern="1200" dirty="0"/>
        </a:p>
      </dsp:txBody>
      <dsp:txXfrm>
        <a:off x="415244" y="1516695"/>
        <a:ext cx="5972660" cy="506120"/>
      </dsp:txXfrm>
    </dsp:sp>
    <dsp:sp modelId="{7C41CC64-5DE5-47F5-B92F-1844BABE6636}">
      <dsp:nvSpPr>
        <dsp:cNvPr id="0" name=""/>
        <dsp:cNvSpPr/>
      </dsp:nvSpPr>
      <dsp:spPr>
        <a:xfrm>
          <a:off x="0" y="3845834"/>
          <a:ext cx="8610600" cy="11072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8278" tIns="395732" rIns="668278" bIns="135128" numCol="1" spcCol="1270" anchor="t" anchorCtr="0">
          <a:noAutofit/>
        </a:bodyPr>
        <a:lstStyle/>
        <a:p>
          <a:pPr marL="171450" lvl="1" indent="-171450" algn="l" defTabSz="844550" rtl="0">
            <a:lnSpc>
              <a:spcPct val="90000"/>
            </a:lnSpc>
            <a:spcBef>
              <a:spcPct val="0"/>
            </a:spcBef>
            <a:spcAft>
              <a:spcPct val="15000"/>
            </a:spcAft>
            <a:buChar char="•"/>
          </a:pPr>
          <a:r>
            <a:rPr lang="en-US" sz="1900" kern="1200" dirty="0"/>
            <a:t>Focus on business valuation, real estate, and tangible assets</a:t>
          </a:r>
        </a:p>
        <a:p>
          <a:pPr marL="171450" lvl="1" indent="-171450" algn="l" defTabSz="844550" rtl="0">
            <a:lnSpc>
              <a:spcPct val="90000"/>
            </a:lnSpc>
            <a:spcBef>
              <a:spcPct val="0"/>
            </a:spcBef>
            <a:spcAft>
              <a:spcPct val="15000"/>
            </a:spcAft>
            <a:buChar char="•"/>
          </a:pPr>
          <a:r>
            <a:rPr lang="en-US" sz="1900" kern="1200" dirty="0"/>
            <a:t>Adopted by 53 countries</a:t>
          </a:r>
        </a:p>
      </dsp:txBody>
      <dsp:txXfrm>
        <a:off x="0" y="3845834"/>
        <a:ext cx="8610600" cy="1107225"/>
      </dsp:txXfrm>
    </dsp:sp>
    <dsp:sp modelId="{26602FD1-660D-4688-9B50-6DBAE908EED8}">
      <dsp:nvSpPr>
        <dsp:cNvPr id="0" name=""/>
        <dsp:cNvSpPr/>
      </dsp:nvSpPr>
      <dsp:spPr>
        <a:xfrm>
          <a:off x="430530" y="3565395"/>
          <a:ext cx="6919538"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822" tIns="0" rIns="227822" bIns="0" numCol="1" spcCol="1270" anchor="ctr" anchorCtr="0">
          <a:noAutofit/>
        </a:bodyPr>
        <a:lstStyle/>
        <a:p>
          <a:pPr marL="0" lvl="0" indent="0" algn="l" defTabSz="1066800" rtl="0">
            <a:lnSpc>
              <a:spcPct val="90000"/>
            </a:lnSpc>
            <a:spcBef>
              <a:spcPct val="0"/>
            </a:spcBef>
            <a:spcAft>
              <a:spcPct val="35000"/>
            </a:spcAft>
            <a:buNone/>
          </a:pPr>
          <a:r>
            <a:rPr lang="en-US" sz="2400" b="1" kern="1200" dirty="0"/>
            <a:t>International Valuation Standards (IVS) </a:t>
          </a:r>
          <a:endParaRPr lang="en-US" sz="2400" kern="1200" dirty="0"/>
        </a:p>
      </dsp:txBody>
      <dsp:txXfrm>
        <a:off x="457910" y="3592775"/>
        <a:ext cx="6864778" cy="506120"/>
      </dsp:txXfrm>
    </dsp:sp>
  </dsp:spTree>
</dsp:drawing>
</file>

<file path=ppt/diagrams/drawing1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6F4DFF-D965-4EA7-9B67-5DEE464D85B3}">
      <dsp:nvSpPr>
        <dsp:cNvPr id="0" name=""/>
        <dsp:cNvSpPr/>
      </dsp:nvSpPr>
      <dsp:spPr>
        <a:xfrm>
          <a:off x="0" y="363352"/>
          <a:ext cx="8458200" cy="9906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354076" rIns="656450"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Company specific</a:t>
          </a:r>
        </a:p>
        <a:p>
          <a:pPr marL="171450" lvl="1" indent="-171450" algn="l" defTabSz="755650">
            <a:lnSpc>
              <a:spcPct val="90000"/>
            </a:lnSpc>
            <a:spcBef>
              <a:spcPct val="0"/>
            </a:spcBef>
            <a:spcAft>
              <a:spcPct val="15000"/>
            </a:spcAft>
            <a:buChar char="•"/>
          </a:pPr>
          <a:r>
            <a:rPr lang="en-US" sz="1700" kern="1200" dirty="0"/>
            <a:t>Stock specific</a:t>
          </a:r>
        </a:p>
      </dsp:txBody>
      <dsp:txXfrm>
        <a:off x="0" y="363352"/>
        <a:ext cx="8458200" cy="990675"/>
      </dsp:txXfrm>
    </dsp:sp>
    <dsp:sp modelId="{A89EFCD0-A9A8-40BF-8198-A336EE87BC3F}">
      <dsp:nvSpPr>
        <dsp:cNvPr id="0" name=""/>
        <dsp:cNvSpPr/>
      </dsp:nvSpPr>
      <dsp:spPr>
        <a:xfrm>
          <a:off x="422910" y="112432"/>
          <a:ext cx="7254268"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a:lnSpc>
              <a:spcPct val="90000"/>
            </a:lnSpc>
            <a:spcBef>
              <a:spcPct val="0"/>
            </a:spcBef>
            <a:spcAft>
              <a:spcPct val="35000"/>
            </a:spcAft>
            <a:buNone/>
          </a:pPr>
          <a:r>
            <a:rPr lang="en-US" sz="2000" kern="1200" dirty="0"/>
            <a:t>Differences between Private and Public Companies</a:t>
          </a:r>
        </a:p>
      </dsp:txBody>
      <dsp:txXfrm>
        <a:off x="447408" y="136930"/>
        <a:ext cx="7205272" cy="452844"/>
      </dsp:txXfrm>
    </dsp:sp>
    <dsp:sp modelId="{F292E843-89F7-4576-96D2-DF77D5B6F1DD}">
      <dsp:nvSpPr>
        <dsp:cNvPr id="0" name=""/>
        <dsp:cNvSpPr/>
      </dsp:nvSpPr>
      <dsp:spPr>
        <a:xfrm>
          <a:off x="0" y="1696747"/>
          <a:ext cx="8458200" cy="1285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354076" rIns="656450"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Transactions</a:t>
          </a:r>
        </a:p>
        <a:p>
          <a:pPr marL="171450" lvl="1" indent="-171450" algn="l" defTabSz="755650">
            <a:lnSpc>
              <a:spcPct val="90000"/>
            </a:lnSpc>
            <a:spcBef>
              <a:spcPct val="0"/>
            </a:spcBef>
            <a:spcAft>
              <a:spcPct val="15000"/>
            </a:spcAft>
            <a:buChar char="•"/>
          </a:pPr>
          <a:r>
            <a:rPr lang="en-US" sz="1700" kern="1200" dirty="0"/>
            <a:t>Compliance (financial or tax reporting)</a:t>
          </a:r>
        </a:p>
        <a:p>
          <a:pPr marL="171450" lvl="1" indent="-171450" algn="l" defTabSz="755650">
            <a:lnSpc>
              <a:spcPct val="90000"/>
            </a:lnSpc>
            <a:spcBef>
              <a:spcPct val="0"/>
            </a:spcBef>
            <a:spcAft>
              <a:spcPct val="15000"/>
            </a:spcAft>
            <a:buChar char="•"/>
          </a:pPr>
          <a:r>
            <a:rPr lang="en-US" sz="1700" kern="1200" dirty="0"/>
            <a:t>Litigation</a:t>
          </a:r>
        </a:p>
      </dsp:txBody>
      <dsp:txXfrm>
        <a:off x="0" y="1696747"/>
        <a:ext cx="8458200" cy="1285200"/>
      </dsp:txXfrm>
    </dsp:sp>
    <dsp:sp modelId="{CE9C66BC-5DF6-46FF-AF2A-8677240AF757}">
      <dsp:nvSpPr>
        <dsp:cNvPr id="0" name=""/>
        <dsp:cNvSpPr/>
      </dsp:nvSpPr>
      <dsp:spPr>
        <a:xfrm>
          <a:off x="422910" y="1445827"/>
          <a:ext cx="7101868"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a:lnSpc>
              <a:spcPct val="90000"/>
            </a:lnSpc>
            <a:spcBef>
              <a:spcPct val="0"/>
            </a:spcBef>
            <a:spcAft>
              <a:spcPct val="35000"/>
            </a:spcAft>
            <a:buNone/>
          </a:pPr>
          <a:r>
            <a:rPr lang="en-US" sz="2000" kern="1200" dirty="0"/>
            <a:t>Reasons for Private Company Valuations</a:t>
          </a:r>
          <a:endParaRPr lang="en-US" sz="1400" kern="1200" dirty="0"/>
        </a:p>
      </dsp:txBody>
      <dsp:txXfrm>
        <a:off x="447408" y="1470325"/>
        <a:ext cx="7052872" cy="452844"/>
      </dsp:txXfrm>
    </dsp:sp>
    <dsp:sp modelId="{4F02D112-F645-403D-AC8D-4DFACB8F4556}">
      <dsp:nvSpPr>
        <dsp:cNvPr id="0" name=""/>
        <dsp:cNvSpPr/>
      </dsp:nvSpPr>
      <dsp:spPr>
        <a:xfrm>
          <a:off x="0" y="3324667"/>
          <a:ext cx="8458200" cy="18207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6450" tIns="354076" rIns="656450"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Fair market value</a:t>
          </a:r>
        </a:p>
        <a:p>
          <a:pPr marL="171450" lvl="1" indent="-171450" algn="l" defTabSz="755650">
            <a:lnSpc>
              <a:spcPct val="90000"/>
            </a:lnSpc>
            <a:spcBef>
              <a:spcPct val="0"/>
            </a:spcBef>
            <a:spcAft>
              <a:spcPct val="15000"/>
            </a:spcAft>
            <a:buChar char="•"/>
          </a:pPr>
          <a:r>
            <a:rPr lang="en-US" sz="1700" kern="1200" dirty="0"/>
            <a:t>Market value</a:t>
          </a:r>
        </a:p>
        <a:p>
          <a:pPr marL="171450" lvl="1" indent="-171450" algn="l" defTabSz="755650">
            <a:lnSpc>
              <a:spcPct val="90000"/>
            </a:lnSpc>
            <a:spcBef>
              <a:spcPct val="0"/>
            </a:spcBef>
            <a:spcAft>
              <a:spcPct val="15000"/>
            </a:spcAft>
            <a:buChar char="•"/>
          </a:pPr>
          <a:r>
            <a:rPr lang="en-US" sz="1700" kern="1200" dirty="0"/>
            <a:t>Fair value for financial reporting or in a litigation context</a:t>
          </a:r>
        </a:p>
        <a:p>
          <a:pPr marL="171450" lvl="1" indent="-171450" algn="l" defTabSz="755650">
            <a:lnSpc>
              <a:spcPct val="90000"/>
            </a:lnSpc>
            <a:spcBef>
              <a:spcPct val="0"/>
            </a:spcBef>
            <a:spcAft>
              <a:spcPct val="15000"/>
            </a:spcAft>
            <a:buChar char="•"/>
          </a:pPr>
          <a:r>
            <a:rPr lang="en-US" sz="1700" kern="1200" dirty="0"/>
            <a:t>Investment value</a:t>
          </a:r>
        </a:p>
        <a:p>
          <a:pPr marL="171450" lvl="1" indent="-171450" algn="l" defTabSz="755650">
            <a:lnSpc>
              <a:spcPct val="90000"/>
            </a:lnSpc>
            <a:spcBef>
              <a:spcPct val="0"/>
            </a:spcBef>
            <a:spcAft>
              <a:spcPct val="15000"/>
            </a:spcAft>
            <a:buChar char="•"/>
          </a:pPr>
          <a:r>
            <a:rPr lang="en-US" sz="1700" kern="1200" dirty="0"/>
            <a:t>Intrinsic value</a:t>
          </a:r>
        </a:p>
      </dsp:txBody>
      <dsp:txXfrm>
        <a:off x="0" y="3324667"/>
        <a:ext cx="8458200" cy="1820700"/>
      </dsp:txXfrm>
    </dsp:sp>
    <dsp:sp modelId="{74217F8B-80E0-4F7C-8167-D4599E34E986}">
      <dsp:nvSpPr>
        <dsp:cNvPr id="0" name=""/>
        <dsp:cNvSpPr/>
      </dsp:nvSpPr>
      <dsp:spPr>
        <a:xfrm>
          <a:off x="422910" y="3073747"/>
          <a:ext cx="5920740"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889000">
            <a:lnSpc>
              <a:spcPct val="90000"/>
            </a:lnSpc>
            <a:spcBef>
              <a:spcPct val="0"/>
            </a:spcBef>
            <a:spcAft>
              <a:spcPct val="35000"/>
            </a:spcAft>
            <a:buNone/>
          </a:pPr>
          <a:r>
            <a:rPr lang="en-US" sz="2000" kern="1200" dirty="0"/>
            <a:t>Definitions of Value</a:t>
          </a:r>
        </a:p>
      </dsp:txBody>
      <dsp:txXfrm>
        <a:off x="447408" y="3098245"/>
        <a:ext cx="5871744" cy="452844"/>
      </dsp:txXfrm>
    </dsp:sp>
  </dsp:spTree>
</dsp:drawing>
</file>

<file path=ppt/diagrams/drawing1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C31B22-3AD7-4DB1-BC54-0F4D595F654E}">
      <dsp:nvSpPr>
        <dsp:cNvPr id="0" name=""/>
        <dsp:cNvSpPr/>
      </dsp:nvSpPr>
      <dsp:spPr>
        <a:xfrm>
          <a:off x="0" y="376259"/>
          <a:ext cx="8763000" cy="18711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0106" tIns="374904" rIns="680106"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Income approach: Free cash flow, capitalized cash flow, and residual income methods</a:t>
          </a:r>
        </a:p>
        <a:p>
          <a:pPr marL="171450" lvl="1" indent="-171450" algn="l" defTabSz="800100">
            <a:lnSpc>
              <a:spcPct val="90000"/>
            </a:lnSpc>
            <a:spcBef>
              <a:spcPct val="0"/>
            </a:spcBef>
            <a:spcAft>
              <a:spcPct val="15000"/>
            </a:spcAft>
            <a:buChar char="•"/>
          </a:pPr>
          <a:r>
            <a:rPr lang="en-US" sz="1800" kern="1200" dirty="0"/>
            <a:t>Market approach: Guideline public company, guideline transactions, and prior transaction methods</a:t>
          </a:r>
        </a:p>
        <a:p>
          <a:pPr marL="171450" lvl="1" indent="-171450" algn="l" defTabSz="800100">
            <a:lnSpc>
              <a:spcPct val="90000"/>
            </a:lnSpc>
            <a:spcBef>
              <a:spcPct val="0"/>
            </a:spcBef>
            <a:spcAft>
              <a:spcPct val="15000"/>
            </a:spcAft>
            <a:buChar char="•"/>
          </a:pPr>
          <a:r>
            <a:rPr lang="en-US" sz="1800" kern="1200" dirty="0"/>
            <a:t>Asset-based approach</a:t>
          </a:r>
        </a:p>
      </dsp:txBody>
      <dsp:txXfrm>
        <a:off x="0" y="376259"/>
        <a:ext cx="8763000" cy="1871100"/>
      </dsp:txXfrm>
    </dsp:sp>
    <dsp:sp modelId="{07C05C80-65C2-4D94-BC36-6143ABAC323F}">
      <dsp:nvSpPr>
        <dsp:cNvPr id="0" name=""/>
        <dsp:cNvSpPr/>
      </dsp:nvSpPr>
      <dsp:spPr>
        <a:xfrm>
          <a:off x="438150" y="110579"/>
          <a:ext cx="6134100"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1854" tIns="0" rIns="231854" bIns="0" numCol="1" spcCol="1270" anchor="ctr" anchorCtr="0">
          <a:noAutofit/>
        </a:bodyPr>
        <a:lstStyle/>
        <a:p>
          <a:pPr marL="0" lvl="0" indent="0" algn="l" defTabSz="889000">
            <a:lnSpc>
              <a:spcPct val="90000"/>
            </a:lnSpc>
            <a:spcBef>
              <a:spcPct val="0"/>
            </a:spcBef>
            <a:spcAft>
              <a:spcPct val="35000"/>
            </a:spcAft>
            <a:buNone/>
          </a:pPr>
          <a:r>
            <a:rPr lang="en-US" sz="2000" kern="1200" dirty="0"/>
            <a:t>Valuation Method</a:t>
          </a:r>
        </a:p>
      </dsp:txBody>
      <dsp:txXfrm>
        <a:off x="464089" y="136518"/>
        <a:ext cx="6082222" cy="479482"/>
      </dsp:txXfrm>
    </dsp:sp>
    <dsp:sp modelId="{BF9CCDE5-C89B-405F-A473-126FD3E6F7D5}">
      <dsp:nvSpPr>
        <dsp:cNvPr id="0" name=""/>
        <dsp:cNvSpPr/>
      </dsp:nvSpPr>
      <dsp:spPr>
        <a:xfrm>
          <a:off x="0" y="2610240"/>
          <a:ext cx="8763000" cy="10489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0106" tIns="374904" rIns="680106"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Lack of control</a:t>
          </a:r>
        </a:p>
        <a:p>
          <a:pPr marL="171450" lvl="1" indent="-171450" algn="l" defTabSz="800100">
            <a:lnSpc>
              <a:spcPct val="90000"/>
            </a:lnSpc>
            <a:spcBef>
              <a:spcPct val="0"/>
            </a:spcBef>
            <a:spcAft>
              <a:spcPct val="15000"/>
            </a:spcAft>
            <a:buChar char="•"/>
          </a:pPr>
          <a:r>
            <a:rPr lang="en-US" sz="1800" kern="1200" dirty="0"/>
            <a:t>Lack of marketability</a:t>
          </a:r>
        </a:p>
      </dsp:txBody>
      <dsp:txXfrm>
        <a:off x="0" y="2610240"/>
        <a:ext cx="8763000" cy="1048950"/>
      </dsp:txXfrm>
    </dsp:sp>
    <dsp:sp modelId="{BDBBBE96-CF62-460A-AA0F-518A30A8E1A4}">
      <dsp:nvSpPr>
        <dsp:cNvPr id="0" name=""/>
        <dsp:cNvSpPr/>
      </dsp:nvSpPr>
      <dsp:spPr>
        <a:xfrm>
          <a:off x="438150" y="2344560"/>
          <a:ext cx="6134100"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1854" tIns="0" rIns="231854" bIns="0" numCol="1" spcCol="1270" anchor="ctr" anchorCtr="0">
          <a:noAutofit/>
        </a:bodyPr>
        <a:lstStyle/>
        <a:p>
          <a:pPr marL="0" lvl="0" indent="0" algn="l" defTabSz="889000">
            <a:lnSpc>
              <a:spcPct val="90000"/>
            </a:lnSpc>
            <a:spcBef>
              <a:spcPct val="0"/>
            </a:spcBef>
            <a:spcAft>
              <a:spcPct val="35000"/>
            </a:spcAft>
            <a:buNone/>
          </a:pPr>
          <a:r>
            <a:rPr lang="en-US" sz="2000" kern="1200" dirty="0"/>
            <a:t>Discounts</a:t>
          </a:r>
        </a:p>
      </dsp:txBody>
      <dsp:txXfrm>
        <a:off x="464089" y="2370499"/>
        <a:ext cx="6082222" cy="479482"/>
      </dsp:txXfrm>
    </dsp:sp>
    <dsp:sp modelId="{FE091426-8C52-4450-81FA-284FA8DB2171}">
      <dsp:nvSpPr>
        <dsp:cNvPr id="0" name=""/>
        <dsp:cNvSpPr/>
      </dsp:nvSpPr>
      <dsp:spPr>
        <a:xfrm>
          <a:off x="0" y="4022070"/>
          <a:ext cx="8763000" cy="10489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0106" tIns="374904" rIns="680106"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Cover the development and reporting of valuations</a:t>
          </a:r>
        </a:p>
        <a:p>
          <a:pPr marL="171450" lvl="1" indent="-171450" algn="l" defTabSz="800100">
            <a:lnSpc>
              <a:spcPct val="90000"/>
            </a:lnSpc>
            <a:spcBef>
              <a:spcPct val="0"/>
            </a:spcBef>
            <a:spcAft>
              <a:spcPct val="15000"/>
            </a:spcAft>
            <a:buChar char="•"/>
          </a:pPr>
          <a:r>
            <a:rPr lang="en-US" sz="1800" kern="1200" dirty="0"/>
            <a:t>Protect users and the public</a:t>
          </a:r>
        </a:p>
      </dsp:txBody>
      <dsp:txXfrm>
        <a:off x="0" y="4022070"/>
        <a:ext cx="8763000" cy="1048950"/>
      </dsp:txXfrm>
    </dsp:sp>
    <dsp:sp modelId="{1AD8AD05-52A0-462F-9ACA-B5FC2DDCE32C}">
      <dsp:nvSpPr>
        <dsp:cNvPr id="0" name=""/>
        <dsp:cNvSpPr/>
      </dsp:nvSpPr>
      <dsp:spPr>
        <a:xfrm>
          <a:off x="438150" y="3756390"/>
          <a:ext cx="6134100"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1854" tIns="0" rIns="231854" bIns="0" numCol="1" spcCol="1270" anchor="ctr" anchorCtr="0">
          <a:noAutofit/>
        </a:bodyPr>
        <a:lstStyle/>
        <a:p>
          <a:pPr marL="0" lvl="0" indent="0" algn="l" defTabSz="800100">
            <a:lnSpc>
              <a:spcPct val="90000"/>
            </a:lnSpc>
            <a:spcBef>
              <a:spcPct val="0"/>
            </a:spcBef>
            <a:spcAft>
              <a:spcPct val="35000"/>
            </a:spcAft>
            <a:buNone/>
          </a:pPr>
          <a:r>
            <a:rPr lang="en-US" sz="1800" kern="1200" dirty="0"/>
            <a:t>Valuation Standards</a:t>
          </a:r>
        </a:p>
      </dsp:txBody>
      <dsp:txXfrm>
        <a:off x="464089" y="3782329"/>
        <a:ext cx="6082222" cy="47948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3.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3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5.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46.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4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8.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4.xml><?xml version="1.0" encoding="utf-8"?>
<dgm:layoutDef xmlns:dgm="http://schemas.openxmlformats.org/drawingml/2006/diagram" xmlns:a="http://schemas.openxmlformats.org/drawingml/2006/main" uniqueId="urn:microsoft.com/office/officeart/2011/layout/ConvergingText">
  <dgm:title val="Converging Text"/>
  <dgm:desc val="Use to show multiple steps or parts that merge into a whole. Limited to one Level 1 shape that contains text and a maximum of five Level 2 shapes."/>
  <dgm:catLst>
    <dgm:cat type="process" pri="6500"/>
    <dgm:cat type="officeonline" pri="50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clrData>
  <dgm:layoutNode name="Name0">
    <dgm:varLst>
      <dgm:chMax/>
      <dgm:chPref val="1"/>
      <dgm:dir/>
      <dgm:animOne val="branch"/>
      <dgm:animLvl val="lvl"/>
      <dgm:resizeHandles/>
    </dgm:varLst>
    <dgm:choose name="Name1">
      <dgm:if name="Name2" func="var" arg="dir" op="equ" val="norm">
        <dgm:alg type="lin">
          <dgm:param type="linDir" val="fromL"/>
          <dgm:param type="vertAlign" val="mid"/>
          <dgm:param type="nodeVertAlign" val="mid"/>
          <dgm:param type="horzAlign" val="ctr"/>
        </dgm:alg>
      </dgm:if>
      <dgm:else name="Name3">
        <dgm:alg type="lin">
          <dgm:param type="linDir" val="fromR"/>
          <dgm:param type="vertAlign" val="mid"/>
          <dgm:param type="nodeVertAlign" val="mid"/>
          <dgm:param type="horzAlign" val="ctr"/>
        </dgm:alg>
      </dgm:else>
    </dgm:choose>
    <dgm:shape xmlns:r="http://schemas.openxmlformats.org/officeDocument/2006/relationships" r:blip="">
      <dgm:adjLst/>
    </dgm:shape>
    <dgm:constrLst>
      <dgm:constr type="primFontSz" for="des" forName="Parent" op="equ" val="65"/>
      <dgm:constr type="primFontSz" for="des" forName="Child1" op="equ" val="65"/>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w" for="ch" forName="composite" refType="w"/>
      <dgm:constr type="h" for="ch" forName="composite" refType="h"/>
      <dgm:constr type="sp" refType="w" refFor="ch" refForName="composite" op="equ" fact="0.05"/>
      <dgm:constr type="w" for="ch" forName="sibTrans" refType="w" refFor="ch" refForName="composite" op="equ" fact="0.05"/>
      <dgm:constr type="h" for="ch" forName="sibTrans" refType="w" refFor="ch" refForName="sibTrans" op="equ"/>
    </dgm:constrLst>
    <dgm:forEach name="nodesForEach" axis="ch" ptType="node">
      <dgm:layoutNode name="composite">
        <dgm:choose name="Name4">
          <dgm:if name="Name5" func="var" arg="dir" op="equ" val="norm">
            <dgm:choose name="Name6">
              <dgm:if name="Name7" axis="ch" ptType="node" func="cnt" op="equ" val="0">
                <dgm:alg type="composite">
                  <dgm:param type="ar" val="2.1059"/>
                </dgm:alg>
                <dgm:constrLst>
                  <dgm:constr type="l" for="ch" forName="Parent" refType="w" fact="0"/>
                  <dgm:constr type="t" for="ch" forName="Parent" refType="h" fact="0"/>
                  <dgm:constr type="w" for="ch" forName="Parent" refType="w" fact="0.4749"/>
                  <dgm:constr type="h" for="ch" forName="Parent" refType="h"/>
                  <dgm:constr type="l" for="ch" forName="ParentAccent1" refType="w" fact="0.9531"/>
                  <dgm:constr type="t" for="ch" forName="ParentAccent1" refType="h" fact="0.4506"/>
                  <dgm:constr type="w" for="ch" forName="ParentAccent1" refType="w" fact="0.0469"/>
                  <dgm:constr type="h" for="ch" forName="ParentAccent1" refType="h" fact="0.0988"/>
                  <dgm:constr type="l" for="ch" forName="ParentAccent2" refType="w" fact="0.8734"/>
                  <dgm:constr type="t" for="ch" forName="ParentAccent2" refType="h" fact="0.4506"/>
                  <dgm:constr type="w" for="ch" forName="ParentAccent2" refType="w" fact="0.0469"/>
                  <dgm:constr type="h" for="ch" forName="ParentAccent2" refType="h" fact="0.0988"/>
                  <dgm:constr type="l" for="ch" forName="ParentAccent3" refType="w" fact="0.7937"/>
                  <dgm:constr type="t" for="ch" forName="ParentAccent3" refType="h" fact="0.4506"/>
                  <dgm:constr type="w" for="ch" forName="ParentAccent3" refType="w" fact="0.0469"/>
                  <dgm:constr type="h" for="ch" forName="ParentAccent3" refType="h" fact="0.0988"/>
                  <dgm:constr type="l" for="ch" forName="ParentAccent4" refType="w" fact="0.714"/>
                  <dgm:constr type="t" for="ch" forName="ParentAccent4" refType="h" fact="0.4506"/>
                  <dgm:constr type="w" for="ch" forName="ParentAccent4" refType="w" fact="0.0469"/>
                  <dgm:constr type="h" for="ch" forName="ParentAccent4" refType="h" fact="0.0988"/>
                  <dgm:constr type="l" for="ch" forName="ParentAccent5" refType="w" fact="0.6343"/>
                  <dgm:constr type="t" for="ch" forName="ParentAccent5" refType="h" fact="0.4506"/>
                  <dgm:constr type="w" for="ch" forName="ParentAccent5" refType="w" fact="0.0469"/>
                  <dgm:constr type="h" for="ch" forName="ParentAccent5" refType="h" fact="0.0988"/>
                  <dgm:constr type="l" for="ch" forName="ParentAccent6" refType="w" fact="0.5076"/>
                  <dgm:constr type="t" for="ch" forName="ParentAccent6" refType="h" fact="0.4012"/>
                  <dgm:constr type="w" for="ch" forName="ParentAccent6" refType="w" fact="0.0939"/>
                  <dgm:constr type="h" for="ch" forName="ParentAccent6" refType="h" fact="0.1976"/>
                  <dgm:constr type="l" for="ch" forName="ParentAccent7" refType="w" fact="0.8766"/>
                  <dgm:constr type="t" for="ch" forName="ParentAccent7" refType="h" fact="0.2465"/>
                  <dgm:constr type="w" for="ch" forName="ParentAccent7" refType="w" fact="0.0469"/>
                  <dgm:constr type="h" for="ch" forName="ParentAccent7" refType="h" fact="0.0988"/>
                  <dgm:constr type="l" for="ch" forName="ParentAccent8" refType="w" fact="0.8766"/>
                  <dgm:constr type="t" for="ch" forName="ParentAccent8" refType="h" fact="0.6562"/>
                  <dgm:constr type="w" for="ch" forName="ParentAccent8" refType="w" fact="0.0469"/>
                  <dgm:constr type="h" for="ch" forName="ParentAccent8" refType="h" fact="0.0988"/>
                  <dgm:constr type="l" for="ch" forName="ParentAccent9" refType="w" fact="0.9185"/>
                  <dgm:constr type="t" for="ch" forName="ParentAccent9" refType="h" fact="0.3353"/>
                  <dgm:constr type="w" for="ch" forName="ParentAccent9" refType="w" fact="0.0469"/>
                  <dgm:constr type="h" for="ch" forName="ParentAccent9" refType="h" fact="0.0988"/>
                  <dgm:constr type="l" for="ch" forName="ParentAccent10" refType="w" fact="0.9213"/>
                  <dgm:constr type="t" for="ch" forName="ParentAccent10" refType="h" fact="0.5679"/>
                  <dgm:constr type="w" for="ch" forName="ParentAccent10" refType="w" fact="0.0469"/>
                  <dgm:constr type="h" for="ch" forName="ParentAccent10" refType="h" fact="0.0988"/>
                </dgm:constrLst>
              </dgm:if>
              <dgm:if name="Name8" axis="ch" ptType="node" func="cnt" op="equ" val="1">
                <dgm:alg type="composite">
                  <dgm:param type="ar" val="3.4411"/>
                </dgm:alg>
                <dgm:constrLst>
                  <dgm:constr type="l" for="ch" forName="Child1Accent1" refType="w" fact="0.284"/>
                  <dgm:constr type="t" for="ch" forName="Child1Accent1" refType="h" fact="0.4012"/>
                  <dgm:constr type="w" for="ch" forName="Child1Accent1" refType="w" fact="0.0574"/>
                  <dgm:constr type="h" for="ch" forName="Child1Accent1" refType="h" fact="0.1976"/>
                  <dgm:constr type="l" for="ch" forName="Child1Accent2" refType="w" fact="0.2272"/>
                  <dgm:constr type="t" for="ch" forName="Child1Accent2" refType="h" fact="0.4506"/>
                  <dgm:constr type="w" for="ch" forName="Child1Accent2" refType="w" fact="0.0287"/>
                  <dgm:constr type="h" for="ch" forName="Child1Accent2" refType="h" fact="0.0988"/>
                  <dgm:constr type="l" for="ch" forName="Child1Accent3" refType="w" fact="0.1705"/>
                  <dgm:constr type="t" for="ch" forName="Child1Accent3" refType="h" fact="0.4506"/>
                  <dgm:constr type="w" for="ch" forName="Child1Accent3" refType="w" fact="0.0287"/>
                  <dgm:constr type="h" for="ch" forName="Child1Accent3" refType="h" fact="0.0988"/>
                  <dgm:constr type="l" for="ch" forName="Child1Accent4" refType="w" fact="0.1137"/>
                  <dgm:constr type="t" for="ch" forName="Child1Accent4" refType="h" fact="0.4506"/>
                  <dgm:constr type="w" for="ch" forName="Child1Accent4" refType="w" fact="0.0287"/>
                  <dgm:constr type="h" for="ch" forName="Child1Accent4" refType="h" fact="0.0988"/>
                  <dgm:constr type="l" for="ch" forName="Child1Accent5" refType="w" fact="0.057"/>
                  <dgm:constr type="t" for="ch" forName="Child1Accent5" refType="h" fact="0.4506"/>
                  <dgm:constr type="w" for="ch" forName="Child1Accent5" refType="w" fact="0.0287"/>
                  <dgm:constr type="h" for="ch" forName="Child1Accent5" refType="h" fact="0.0988"/>
                  <dgm:constr type="l" for="ch" forName="Child1Accent6" refType="w" fact="0.0002"/>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ParentAccent1" refType="w" fact="0.9713"/>
                  <dgm:constr type="t" for="ch" forName="ParentAccent1" refType="h" fact="0.4506"/>
                  <dgm:constr type="w" for="ch" forName="ParentAccent1" refType="w" fact="0.0287"/>
                  <dgm:constr type="h" for="ch" forName="ParentAccent1" refType="h" fact="0.0988"/>
                  <dgm:constr type="l" for="ch" forName="ParentAccent2" refType="w" fact="0.9187"/>
                  <dgm:constr type="t" for="ch" forName="ParentAccent2" refType="h" fact="0.4506"/>
                  <dgm:constr type="w" for="ch" forName="ParentAccent2" refType="w" fact="0.0287"/>
                  <dgm:constr type="h" for="ch" forName="ParentAccent2" refType="h" fact="0.0988"/>
                  <dgm:constr type="l" for="ch" forName="ParentAccent3" refType="w" fact="0.8661"/>
                  <dgm:constr type="t" for="ch" forName="ParentAccent3" refType="h" fact="0.4506"/>
                  <dgm:constr type="w" for="ch" forName="ParentAccent3" refType="w" fact="0.0287"/>
                  <dgm:constr type="h" for="ch" forName="ParentAccent3" refType="h" fact="0.0988"/>
                  <dgm:constr type="l" for="ch" forName="ParentAccent4" refType="w" fact="0.8136"/>
                  <dgm:constr type="t" for="ch" forName="ParentAccent4" refType="h" fact="0.4506"/>
                  <dgm:constr type="w" for="ch" forName="ParentAccent4" refType="w" fact="0.0287"/>
                  <dgm:constr type="h" for="ch" forName="ParentAccent4" refType="h" fact="0.0988"/>
                  <dgm:constr type="l" for="ch" forName="ParentAccent5" refType="w" fact="0.761"/>
                  <dgm:constr type="t" for="ch" forName="ParentAccent5" refType="h" fact="0.4506"/>
                  <dgm:constr type="w" for="ch" forName="ParentAccent5" refType="w" fact="0.0287"/>
                  <dgm:constr type="h" for="ch" forName="ParentAccent5" refType="h" fact="0.0988"/>
                  <dgm:constr type="l" for="ch" forName="ParentAccent6" refType="w" fact="0.6797"/>
                  <dgm:constr type="t" for="ch" forName="ParentAccent6" refType="h" fact="0.4012"/>
                  <dgm:constr type="w" for="ch" forName="ParentAccent6" refType="w" fact="0.0574"/>
                  <dgm:constr type="h" for="ch" forName="ParentAccent6" refType="h" fact="0.1976"/>
                  <dgm:constr type="l" for="ch" forName="ParentAccent7" refType="w" fact="0.9245"/>
                  <dgm:constr type="t" for="ch" forName="ParentAccent7" refType="h" fact="0.2465"/>
                  <dgm:constr type="w" for="ch" forName="ParentAccent7" refType="w" fact="0.0287"/>
                  <dgm:constr type="h" for="ch" forName="ParentAccent7" refType="h" fact="0.0988"/>
                  <dgm:constr type="l" for="ch" forName="ParentAccent8" refType="w" fact="0.9245"/>
                  <dgm:constr type="t" for="ch" forName="ParentAccent8" refType="h" fact="0.6562"/>
                  <dgm:constr type="w" for="ch" forName="ParentAccent8" refType="w" fact="0.0287"/>
                  <dgm:constr type="h" for="ch" forName="ParentAccent8" refType="h" fact="0.0988"/>
                  <dgm:constr type="l" for="ch" forName="ParentAccent9" refType="w" fact="0.9501"/>
                  <dgm:constr type="t" for="ch" forName="ParentAccent9" refType="h" fact="0.3353"/>
                  <dgm:constr type="w" for="ch" forName="ParentAccent9" refType="w" fact="0.0287"/>
                  <dgm:constr type="h" for="ch" forName="ParentAccent9" refType="h" fact="0.0988"/>
                  <dgm:constr type="l" for="ch" forName="ParentAccent10" refType="w" fact="0.9518"/>
                  <dgm:constr type="t" for="ch" forName="ParentAccent10" refType="h" fact="0.5679"/>
                  <dgm:constr type="w" for="ch" forName="ParentAccent10" refType="w" fact="0.0287"/>
                  <dgm:constr type="h" for="ch" forName="ParentAccent10" refType="h" fact="0.0988"/>
                  <dgm:constr type="l" for="ch" forName="Child1" refType="w" fact="0"/>
                  <dgm:constr type="t" for="ch" forName="Child1" refType="h" fact="0.1978"/>
                  <dgm:constr type="w" for="ch" forName="Child1" refType="w" fact="0.2544"/>
                  <dgm:constr type="h" for="ch" forName="Child1" refType="h" fact="0.2541"/>
                  <dgm:constr type="l" for="ch" forName="Parent" refType="w" fact="0.3653"/>
                  <dgm:constr type="t" for="ch" forName="Parent" refType="h" fact="0"/>
                  <dgm:constr type="w" for="ch" forName="Parent" refType="w" fact="0.2906"/>
                  <dgm:constr type="h" for="ch" forName="Parent" refType="h"/>
                </dgm:constrLst>
              </dgm:if>
              <dgm:if name="Name9" axis="ch" ptType="node" func="cnt" op="equ" val="2">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1" refType="w" fact="0.3436"/>
                  <dgm:constr type="t" for="ch" forName="Child2Accent1" refType="h" fact="0.8153"/>
                  <dgm:constr type="w" for="ch" forName="Child2Accent1" refType="w" fact="0.0574"/>
                  <dgm:constr type="h" for="ch" forName="Child2Accent1" refType="h" fact="0.1217"/>
                  <dgm:constr type="l" for="ch" forName="Child2Accent2" refType="w" fact="0.3068"/>
                  <dgm:constr type="t" for="ch" forName="Child2Accent2" refType="h" fact="0.9392"/>
                  <dgm:constr type="w" for="ch" forName="Child2Accent2" refType="w" fact="0.0287"/>
                  <dgm:constr type="h" for="ch" forName="Child2Accent2" refType="h" fact="0.0608"/>
                  <dgm:constr type="l" for="ch" forName="Child2Accent3" refType="w" fact="0.2455"/>
                  <dgm:constr type="t" for="ch" forName="Child2Accent3" refType="h" fact="0.9392"/>
                  <dgm:constr type="w" for="ch" forName="Child2Accent3" refType="w" fact="0.0287"/>
                  <dgm:constr type="h" for="ch" forName="Child2Accent3" refType="h" fact="0.0608"/>
                  <dgm:constr type="l" for="ch" forName="Child2Accent4" refType="w" fact="0.1842"/>
                  <dgm:constr type="t" for="ch" forName="Child2Accent4" refType="h" fact="0.9392"/>
                  <dgm:constr type="w" for="ch" forName="Child2Accent4" refType="w" fact="0.0287"/>
                  <dgm:constr type="h" for="ch" forName="Child2Accent4" refType="h" fact="0.0608"/>
                  <dgm:constr type="l" for="ch" forName="Child2Accent5" refType="w" fact="0.1229"/>
                  <dgm:constr type="t" for="ch" forName="Child2Accent5" refType="h" fact="0.9392"/>
                  <dgm:constr type="w" for="ch" forName="Child2Accent5" refType="w" fact="0.0287"/>
                  <dgm:constr type="h" for="ch" forName="Child2Accent5" refType="h" fact="0.0608"/>
                  <dgm:constr type="l" for="ch" forName="Child2Accent6" refType="w" fact="0.0615"/>
                  <dgm:constr type="t" for="ch" forName="Child2Accent6" refType="h" fact="0.9392"/>
                  <dgm:constr type="w" for="ch" forName="Child2Accent6" refType="w" fact="0.0287"/>
                  <dgm:constr type="h" for="ch" forName="Child2Accent6" refType="h" fact="0.0608"/>
                  <dgm:constr type="l" for="ch" forName="Child2Accent7" refType="w" fact="0.0002"/>
                  <dgm:constr type="t" for="ch" forName="Child2Accent7" refType="h" fact="0.9392"/>
                  <dgm:constr type="w" for="ch" forName="Child2Accent7" refType="w" fact="0.0287"/>
                  <dgm:constr type="h" for="ch" forName="Child2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2" refType="w" fact="0"/>
                  <dgm:constr type="t" for="ch" forName="Child2" refType="h" fact="0.7822"/>
                  <dgm:constr type="w" for="ch" forName="Child2" refType="w" fact="0.336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0" axis="ch" ptType="node" func="cnt" op="equ" val="3">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2Accent1" refType="w" fact="0.284"/>
                  <dgm:constr type="t" for="ch" forName="Child2Accent1" refType="h" fact="0.5207"/>
                  <dgm:constr type="w" for="ch" forName="Child2Accent1" refType="w" fact="0.0574"/>
                  <dgm:constr type="h" for="ch" forName="Child2Accent1" refType="h" fact="0.1217"/>
                  <dgm:constr type="l" for="ch" forName="Child2Accent2" refType="w" fact="0.2272"/>
                  <dgm:constr type="t" for="ch" forName="Child2Accent2" refType="h" fact="0.5511"/>
                  <dgm:constr type="w" for="ch" forName="Child2Accent2" refType="w" fact="0.0287"/>
                  <dgm:constr type="h" for="ch" forName="Child2Accent2" refType="h" fact="0.0608"/>
                  <dgm:constr type="l" for="ch" forName="Child2Accent3" refType="w" fact="0.1705"/>
                  <dgm:constr type="t" for="ch" forName="Child2Accent3" refType="h" fact="0.5511"/>
                  <dgm:constr type="w" for="ch" forName="Child2Accent3" refType="w" fact="0.0287"/>
                  <dgm:constr type="h" for="ch" forName="Child2Accent3" refType="h" fact="0.0608"/>
                  <dgm:constr type="l" for="ch" forName="Child2Accent4" refType="w" fact="0.1137"/>
                  <dgm:constr type="t" for="ch" forName="Child2Accent4" refType="h" fact="0.5511"/>
                  <dgm:constr type="w" for="ch" forName="Child2Accent4" refType="w" fact="0.0287"/>
                  <dgm:constr type="h" for="ch" forName="Child2Accent4"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2Accent5" refType="w" fact="0.057"/>
                  <dgm:constr type="t" for="ch" forName="Child2Accent5" refType="h" fact="0.5511"/>
                  <dgm:constr type="w" for="ch" forName="Child2Accent5" refType="w" fact="0.0287"/>
                  <dgm:constr type="h" for="ch" forName="Child2Accent5"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6" refType="w" fact="0.0002"/>
                  <dgm:constr type="t" for="ch" forName="Child2Accent6" refType="h" fact="0.5511"/>
                  <dgm:constr type="w" for="ch" forName="Child2Accent6" refType="w" fact="0.0287"/>
                  <dgm:constr type="h" for="ch" forName="Child2Accent6" refType="h" fact="0.0608"/>
                  <dgm:constr type="l" for="ch" forName="Child2Accent7" refType="w" fact="0"/>
                  <dgm:constr type="t" for="ch" forName="Child2Accent7" refType="h" fact="0"/>
                  <dgm:constr type="w" for="ch" forName="Child2Accent7" refType="w" fact="0"/>
                  <dgm:constr type="h" for="ch" forName="Child2Accent7" refType="h" fact="0"/>
                  <dgm:constr type="l" for="ch" forName="Child3Accent1" refType="w" fact="0.3436"/>
                  <dgm:constr type="t" for="ch" forName="Child3Accent1" refType="h" fact="0.8153"/>
                  <dgm:constr type="w" for="ch" forName="Child3Accent1" refType="w" fact="0.0574"/>
                  <dgm:constr type="h" for="ch" forName="Child3Accent1" refType="h" fact="0.1217"/>
                  <dgm:constr type="l" for="ch" forName="Child3Accent2" refType="w" fact="0.3068"/>
                  <dgm:constr type="t" for="ch" forName="Child3Accent2" refType="h" fact="0.9392"/>
                  <dgm:constr type="w" for="ch" forName="Child3Accent2" refType="w" fact="0.0287"/>
                  <dgm:constr type="h" for="ch" forName="Child3Accent2" refType="h" fact="0.0608"/>
                  <dgm:constr type="l" for="ch" forName="Child3Accent3" refType="w" fact="0.2455"/>
                  <dgm:constr type="t" for="ch" forName="Child3Accent3" refType="h" fact="0.9392"/>
                  <dgm:constr type="w" for="ch" forName="Child3Accent3" refType="w" fact="0.0287"/>
                  <dgm:constr type="h" for="ch" forName="Child3Accent3" refType="h" fact="0.0608"/>
                  <dgm:constr type="l" for="ch" forName="Child3Accent4" refType="w" fact="0.1842"/>
                  <dgm:constr type="t" for="ch" forName="Child3Accent4" refType="h" fact="0.9392"/>
                  <dgm:constr type="w" for="ch" forName="Child3Accent4" refType="w" fact="0.0287"/>
                  <dgm:constr type="h" for="ch" forName="Child3Accent4" refType="h" fact="0.0608"/>
                  <dgm:constr type="l" for="ch" forName="Child3Accent5" refType="w" fact="0.1229"/>
                  <dgm:constr type="t" for="ch" forName="Child3Accent5" refType="h" fact="0.9392"/>
                  <dgm:constr type="w" for="ch" forName="Child3Accent5" refType="w" fact="0.0287"/>
                  <dgm:constr type="h" for="ch" forName="Child3Accent5" refType="h" fact="0.0608"/>
                  <dgm:constr type="l" for="ch" forName="Child3Accent6" refType="w" fact="0.0615"/>
                  <dgm:constr type="t" for="ch" forName="Child3Accent6" refType="h" fact="0.9392"/>
                  <dgm:constr type="w" for="ch" forName="Child3Accent6" refType="w" fact="0.0287"/>
                  <dgm:constr type="h" for="ch" forName="Child3Accent6" refType="h" fact="0.0608"/>
                  <dgm:constr type="l" for="ch" forName="Child3Accent7" refType="w" fact="0.0002"/>
                  <dgm:constr type="t" for="ch" forName="Child3Accent7" refType="h" fact="0.9392"/>
                  <dgm:constr type="w" for="ch" forName="Child3Accent7" refType="w" fact="0.0287"/>
                  <dgm:constr type="h" for="ch" forName="Child3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3" refType="w" fact="0"/>
                  <dgm:constr type="t" for="ch" forName="Child3" refType="h" fact="0.7822"/>
                  <dgm:constr type="w" for="ch" forName="Child3" refType="w" fact="0.3364"/>
                  <dgm:constr type="h" for="ch" forName="Child3" refType="h" fact="0.1564"/>
                  <dgm:constr type="l" for="ch" forName="Child2" refType="w" fact="0"/>
                  <dgm:constr type="t" for="ch" forName="Child2" refType="h" fact="0.3955"/>
                  <dgm:constr type="w" for="ch" forName="Child2" refType="w" fact="0.254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1" axis="ch" ptType="node" func="cnt" op="equ" val="4">
                <dgm:alg type="composite">
                  <dgm:param type="ar" val="1.8304"/>
                </dgm:alg>
                <dgm:constrLst>
                  <dgm:constr type="l" for="ch" forName="Parent" refType="w" fact="0.3771"/>
                  <dgm:constr type="t" for="ch" forName="Parent" refType="h" fact="0.2946"/>
                  <dgm:constr type="w" for="ch" forName="Parent" refType="w" fact="0.2862"/>
                  <dgm:constr type="h" for="ch" forName="Parent" refType="h" fact="0.5239"/>
                  <dgm:constr type="l" for="ch" forName="Child1Accent1" refType="w" fact="0.3904"/>
                  <dgm:constr type="t" for="ch" forName="Child1Accent1" refType="h" fact="0.2104"/>
                  <dgm:constr type="w" for="ch" forName="Child1Accent1" refType="w" fact="0.0566"/>
                  <dgm:constr type="h" for="ch" forName="Child1Accent1" refType="h" fact="0.1035"/>
                  <dgm:constr type="l" for="ch" forName="Child1Accent3" refType="w" fact="0.3001"/>
                  <dgm:constr type="t" for="ch" forName="Child1Accent3" refType="h" fact="0.128"/>
                  <dgm:constr type="w" for="ch" forName="Child1Accent3" refType="w" fact="0.0283"/>
                  <dgm:constr type="h" for="ch" forName="Child1Accent3" refType="h" fact="0.0518"/>
                  <dgm:constr type="l" for="ch" forName="Child1Accent4" refType="w" fact="0.2418"/>
                  <dgm:constr type="t" for="ch" forName="Child1Accent4" refType="h" fact="0.128"/>
                  <dgm:constr type="w" for="ch" forName="Child1Accent4" refType="w" fact="0.0283"/>
                  <dgm:constr type="h" for="ch" forName="Child1Accent4" refType="h" fact="0.0518"/>
                  <dgm:constr type="l" for="ch" forName="Child1Accent5" refType="w" fact="0.1835"/>
                  <dgm:constr type="t" for="ch" forName="Child1Accent5" refType="h" fact="0.128"/>
                  <dgm:constr type="w" for="ch" forName="Child1Accent5" refType="w" fact="0.0283"/>
                  <dgm:constr type="h" for="ch" forName="Child1Accent5" refType="h" fact="0.0518"/>
                  <dgm:constr type="l" for="ch" forName="Child1Accent6" refType="w" fact="0.1252"/>
                  <dgm:constr type="t" for="ch" forName="Child1Accent6" refType="h" fact="0.128"/>
                  <dgm:constr type="w" for="ch" forName="Child1Accent6" refType="w" fact="0.0283"/>
                  <dgm:constr type="h" for="ch" forName="Child1Accent6" refType="h" fact="0.0518"/>
                  <dgm:constr type="l" for="ch" forName="Child3Accent1" refType="w" fact="0.3158"/>
                  <dgm:constr type="t" for="ch" forName="Child3Accent1" refType="h" fact="0.6212"/>
                  <dgm:constr type="w" for="ch" forName="Child3Accent1" refType="w" fact="0.0566"/>
                  <dgm:constr type="h" for="ch" forName="Child3Accent1" refType="h" fact="0.1035"/>
                  <dgm:constr type="l" for="ch" forName="Child3Accent2" refType="w" fact="0.2689"/>
                  <dgm:constr type="t" for="ch" forName="Child3Accent2" refType="h" fact="0.6828"/>
                  <dgm:constr type="w" for="ch" forName="Child3Accent2" refType="w" fact="0.0283"/>
                  <dgm:constr type="h" for="ch" forName="Child3Accent2" refType="h" fact="0.0518"/>
                  <dgm:constr type="l" for="ch" forName="Child3Accent4" refType="w" fact="0.1614"/>
                  <dgm:constr type="t" for="ch" forName="Child3Accent4" refType="h" fact="0.6828"/>
                  <dgm:constr type="w" for="ch" forName="Child3Accent4" refType="w" fact="0.0283"/>
                  <dgm:constr type="h" for="ch" forName="Child3Accent4" refType="h" fact="0.0518"/>
                  <dgm:constr type="l" for="ch" forName="Child3Accent5" refType="w" fact="0.1077"/>
                  <dgm:constr type="t" for="ch" forName="Child3Accent5" refType="h" fact="0.6828"/>
                  <dgm:constr type="w" for="ch" forName="Child3Accent5" refType="w" fact="0.0283"/>
                  <dgm:constr type="h" for="ch" forName="Child3Accent5" refType="h" fact="0.0518"/>
                  <dgm:constr type="l" for="ch" forName="Child1Accent7" refType="w" fact="0.0668"/>
                  <dgm:constr type="t" for="ch" forName="Child1Accent7" refType="h" fact="0.128"/>
                  <dgm:constr type="w" for="ch" forName="Child1Accent7" refType="w" fact="0.0283"/>
                  <dgm:constr type="h" for="ch" forName="Child1Accent7" refType="h" fact="0.0518"/>
                  <dgm:constr type="l" for="ch" forName="Child3Accent6" refType="w" fact="0.0539"/>
                  <dgm:constr type="t" for="ch" forName="Child3Accent6" refType="h" fact="0.6828"/>
                  <dgm:constr type="w" for="ch" forName="Child3Accent6" refType="w" fact="0.0283"/>
                  <dgm:constr type="h" for="ch" forName="Child3Accent6" refType="h" fact="0.0518"/>
                  <dgm:constr type="l" for="ch" forName="Child1Accent8" refType="w" fact="0.0085"/>
                  <dgm:constr type="t" for="ch" forName="Child1Accent8" refType="h" fact="0.128"/>
                  <dgm:constr type="w" for="ch" forName="Child1Accent8" refType="w" fact="0.0283"/>
                  <dgm:constr type="h" for="ch" forName="Child1Accent8" refType="h" fact="0.0518"/>
                  <dgm:constr type="l" for="ch" forName="Child1Accent9" refType="w" fact="0"/>
                  <dgm:constr type="t" for="ch" forName="Child1Accent9" refType="h" fact="0"/>
                  <dgm:constr type="w" for="ch" forName="Child1Accent9" refType="w" fact="0"/>
                  <dgm:constr type="h" for="ch" forName="Child1Accent9" refType="h" fact="0"/>
                  <dgm:constr type="l" for="ch" forName="Child3Accent7" refType="w" fact="0.0002"/>
                  <dgm:constr type="t" for="ch" forName="Child3Accent7" refType="h" fact="0.6828"/>
                  <dgm:constr type="w" for="ch" forName="Child3Accent7" refType="w" fact="0.0283"/>
                  <dgm:constr type="h" for="ch" forName="Child3Accent7" refType="h" fact="0.0518"/>
                  <dgm:constr type="l" for="ch" forName="Child4Accent1" refType="w" fact="0.3904"/>
                  <dgm:constr type="t" for="ch" forName="Child4Accent1" refType="h" fact="0.8"/>
                  <dgm:constr type="w" for="ch" forName="Child4Accent1" refType="w" fact="0.0566"/>
                  <dgm:constr type="h" for="ch" forName="Child4Accent1" refType="h" fact="0.1035"/>
                  <dgm:constr type="l" for="ch" forName="Child4Accent3" refType="w" fact="0.2998"/>
                  <dgm:constr type="t" for="ch" forName="Child4Accent3" refType="h" fact="0.9482"/>
                  <dgm:constr type="w" for="ch" forName="Child4Accent3" refType="w" fact="0.0283"/>
                  <dgm:constr type="h" for="ch" forName="Child4Accent3" refType="h" fact="0.0518"/>
                  <dgm:constr type="l" for="ch" forName="Child4Accent4" refType="w" fact="0.2415"/>
                  <dgm:constr type="t" for="ch" forName="Child4Accent4" refType="h" fact="0.9482"/>
                  <dgm:constr type="w" for="ch" forName="Child4Accent4" refType="w" fact="0.0283"/>
                  <dgm:constr type="h" for="ch" forName="Child4Accent4" refType="h" fact="0.0518"/>
                  <dgm:constr type="l" for="ch" forName="Child4Accent5" refType="w" fact="0.1833"/>
                  <dgm:constr type="t" for="ch" forName="Child4Accent5" refType="h" fact="0.9482"/>
                  <dgm:constr type="w" for="ch" forName="Child4Accent5" refType="w" fact="0.0283"/>
                  <dgm:constr type="h" for="ch" forName="Child4Accent5" refType="h" fact="0.0518"/>
                  <dgm:constr type="l" for="ch" forName="Child4Accent6" refType="w" fact="0.1251"/>
                  <dgm:constr type="t" for="ch" forName="Child4Accent6" refType="h" fact="0.9482"/>
                  <dgm:constr type="w" for="ch" forName="Child4Accent6" refType="w" fact="0.0283"/>
                  <dgm:constr type="h" for="ch" forName="Child4Accent6" refType="h" fact="0.0518"/>
                  <dgm:constr type="l" for="ch" forName="Child4Accent7" refType="w" fact="0.0668"/>
                  <dgm:constr type="t" for="ch" forName="Child4Accent7" refType="h" fact="0.9482"/>
                  <dgm:constr type="w" for="ch" forName="Child4Accent7" refType="w" fact="0.0283"/>
                  <dgm:constr type="h" for="ch" forName="Child4Accent7" refType="h" fact="0.0518"/>
                  <dgm:constr type="l" for="ch" forName="Child4Accent8" refType="w" fact="0.0086"/>
                  <dgm:constr type="t" for="ch" forName="Child4Accent8" refType="h" fact="0.9482"/>
                  <dgm:constr type="w" for="ch" forName="Child4Accent8" refType="w" fact="0.0283"/>
                  <dgm:constr type="h" for="ch" forName="Child4Accent8" refType="h" fact="0.0518"/>
                  <dgm:constr type="l" for="ch" forName="Child2Accent1" refType="w" fact="0.3158"/>
                  <dgm:constr type="t" for="ch" forName="Child2Accent1" refType="h" fact="0.3725"/>
                  <dgm:constr type="w" for="ch" forName="Child2Accent1" refType="w" fact="0.0566"/>
                  <dgm:constr type="h" for="ch" forName="Child2Accent1" refType="h" fact="0.1035"/>
                  <dgm:constr type="l" for="ch" forName="Child4Accent2" refType="w" fact="0.358"/>
                  <dgm:constr type="t" for="ch" forName="Child4Accent2" refType="h" fact="0.8993"/>
                  <dgm:constr type="w" for="ch" forName="Child4Accent2" refType="w" fact="0.0283"/>
                  <dgm:constr type="h" for="ch" forName="Child4Accent2" refType="h" fact="0.0518"/>
                  <dgm:constr type="l" for="ch" forName="Child1Accent2" refType="w" fact="0.3585"/>
                  <dgm:constr type="t" for="ch" forName="Child1Accent2" refType="h" fact="0.162"/>
                  <dgm:constr type="w" for="ch" forName="Child1Accent2" refType="w" fact="0.0283"/>
                  <dgm:constr type="h" for="ch" forName="Child1Accent2" refType="h" fact="0.0518"/>
                  <dgm:constr type="l" for="ch" forName="Child3Accent3" refType="w" fact="0.2151"/>
                  <dgm:constr type="t" for="ch" forName="Child3Accent3" refType="h" fact="0.6828"/>
                  <dgm:constr type="w" for="ch" forName="Child3Accent3" refType="w" fact="0.0283"/>
                  <dgm:constr type="h" for="ch" forName="Child3Accent3" refType="h" fact="0.0518"/>
                  <dgm:constr type="l" for="ch" forName="Child2Accent2" refType="w" fact="0.2689"/>
                  <dgm:constr type="t" for="ch" forName="Child2Accent2" refType="h" fact="0.3937"/>
                  <dgm:constr type="w" for="ch" forName="Child2Accent2" refType="w" fact="0.0283"/>
                  <dgm:constr type="h" for="ch" forName="Child2Accent2" refType="h" fact="0.0518"/>
                  <dgm:constr type="l" for="ch" forName="Child2Accent4" refType="w" fact="0.1614"/>
                  <dgm:constr type="t" for="ch" forName="Child2Accent4" refType="h" fact="0.3937"/>
                  <dgm:constr type="w" for="ch" forName="Child2Accent4" refType="w" fact="0.0283"/>
                  <dgm:constr type="h" for="ch" forName="Child2Accent4" refType="h" fact="0.0518"/>
                  <dgm:constr type="l" for="ch" forName="Child2Accent5" refType="w" fact="0.1077"/>
                  <dgm:constr type="t" for="ch" forName="Child2Accent5" refType="h" fact="0.3937"/>
                  <dgm:constr type="w" for="ch" forName="Child2Accent5" refType="w" fact="0.0283"/>
                  <dgm:constr type="h" for="ch" forName="Child2Accent5" refType="h" fact="0.0518"/>
                  <dgm:constr type="l" for="ch" forName="Child2Accent6" refType="w" fact="0.0539"/>
                  <dgm:constr type="t" for="ch" forName="Child2Accent6" refType="h" fact="0.3937"/>
                  <dgm:constr type="w" for="ch" forName="Child2Accent6" refType="w" fact="0.0283"/>
                  <dgm:constr type="h" for="ch" forName="Child2Accent6" refType="h" fact="0.0518"/>
                  <dgm:constr type="l" for="ch" forName="Child2Accent7" refType="w" fact="0.0002"/>
                  <dgm:constr type="t" for="ch" forName="Child2Accent7" refType="h" fact="0.3937"/>
                  <dgm:constr type="w" for="ch" forName="Child2Accent7" refType="w" fact="0.0283"/>
                  <dgm:constr type="h" for="ch" forName="Child2Accent7" refType="h" fact="0.0518"/>
                  <dgm:constr type="l" for="ch" forName="Child2Accent3" refType="w" fact="0.2151"/>
                  <dgm:constr type="t" for="ch" forName="Child2Accent3" refType="h" fact="0.3937"/>
                  <dgm:constr type="w" for="ch" forName="Child2Accent3" refType="w" fact="0.0283"/>
                  <dgm:constr type="h" for="ch" forName="Child2Accent3" refType="h" fact="0.0518"/>
                  <dgm:constr type="l" for="ch" forName="ParentAccent1" refType="w" fact="0.9717"/>
                  <dgm:constr type="t" for="ch" forName="ParentAccent1" refType="h" fact="0.5316"/>
                  <dgm:constr type="w" for="ch" forName="ParentAccent1" refType="w" fact="0.0283"/>
                  <dgm:constr type="h" for="ch" forName="ParentAccent1" refType="h" fact="0.0518"/>
                  <dgm:constr type="l" for="ch" forName="ParentAccent2" refType="w" fact="0.9199"/>
                  <dgm:constr type="t" for="ch" forName="ParentAccent2" refType="h" fact="0.5316"/>
                  <dgm:constr type="w" for="ch" forName="ParentAccent2" refType="w" fact="0.0283"/>
                  <dgm:constr type="h" for="ch" forName="ParentAccent2" refType="h" fact="0.0518"/>
                  <dgm:constr type="l" for="ch" forName="ParentAccent3" refType="w" fact="0.8682"/>
                  <dgm:constr type="t" for="ch" forName="ParentAccent3" refType="h" fact="0.5316"/>
                  <dgm:constr type="w" for="ch" forName="ParentAccent3" refType="w" fact="0.0283"/>
                  <dgm:constr type="h" for="ch" forName="ParentAccent3" refType="h" fact="0.0518"/>
                  <dgm:constr type="l" for="ch" forName="ParentAccent4" refType="w" fact="0.8164"/>
                  <dgm:constr type="t" for="ch" forName="ParentAccent4" refType="h" fact="0.5316"/>
                  <dgm:constr type="w" for="ch" forName="ParentAccent4" refType="w" fact="0.0283"/>
                  <dgm:constr type="h" for="ch" forName="ParentAccent4" refType="h" fact="0.0518"/>
                  <dgm:constr type="l" for="ch" forName="ParentAccent5" refType="w" fact="0.7646"/>
                  <dgm:constr type="t" for="ch" forName="ParentAccent5" refType="h" fact="0.5316"/>
                  <dgm:constr type="w" for="ch" forName="ParentAccent5" refType="w" fact="0.0283"/>
                  <dgm:constr type="h" for="ch" forName="ParentAccent5" refType="h" fact="0.0518"/>
                  <dgm:constr type="l" for="ch" forName="ParentAccent6" refType="w" fact="0.6846"/>
                  <dgm:constr type="t" for="ch" forName="ParentAccent6" refType="h" fact="0.5057"/>
                  <dgm:constr type="w" for="ch" forName="ParentAccent6" refType="w" fact="0.0566"/>
                  <dgm:constr type="h" for="ch" forName="ParentAccent6" refType="h" fact="0.1035"/>
                  <dgm:constr type="l" for="ch" forName="ParentAccent7" refType="w" fact="0.9256"/>
                  <dgm:constr type="t" for="ch" forName="ParentAccent7" refType="h" fact="0.4247"/>
                  <dgm:constr type="w" for="ch" forName="ParentAccent7" refType="w" fact="0.0283"/>
                  <dgm:constr type="h" for="ch" forName="ParentAccent7" refType="h" fact="0.0518"/>
                  <dgm:constr type="l" for="ch" forName="ParentAccent8" refType="w" fact="0.9256"/>
                  <dgm:constr type="t" for="ch" forName="ParentAccent8" refType="h" fact="0.6392"/>
                  <dgm:constr type="w" for="ch" forName="ParentAccent8" refType="w" fact="0.0283"/>
                  <dgm:constr type="h" for="ch" forName="ParentAccent8" refType="h" fact="0.0518"/>
                  <dgm:constr type="l" for="ch" forName="ParentAccent9" refType="w" fact="0.9509"/>
                  <dgm:constr type="t" for="ch" forName="ParentAccent9" refType="h" fact="0.4712"/>
                  <dgm:constr type="w" for="ch" forName="ParentAccent9" refType="w" fact="0.0283"/>
                  <dgm:constr type="h" for="ch" forName="ParentAccent9" refType="h" fact="0.0518"/>
                  <dgm:constr type="l" for="ch" forName="ParentAccent10" refType="w" fact="0.9525"/>
                  <dgm:constr type="t" for="ch" forName="ParentAccent10" refType="h" fact="0.593"/>
                  <dgm:constr type="w" for="ch" forName="ParentAccent10" refType="w" fact="0.0283"/>
                  <dgm:constr type="h" for="ch" forName="ParentAccent10" refType="h" fact="0.0518"/>
                  <dgm:constr type="l" for="ch" forName="Child4" refType="w" fact="0.0081"/>
                  <dgm:constr type="t" for="ch" forName="Child4" refType="h" fact="0.8184"/>
                  <dgm:constr type="w" for="ch" forName="Child4" refType="w" fact="0.3192"/>
                  <dgm:constr type="h" for="ch" forName="Child4" refType="h" fact="0.1294"/>
                  <dgm:constr type="l" for="ch" forName="Child3" refType="w" fact="0"/>
                  <dgm:constr type="t" for="ch" forName="Child3" refType="h" fact="0.5547"/>
                  <dgm:constr type="w" for="ch" forName="Child3" refType="w" fact="0.297"/>
                  <dgm:constr type="h" for="ch" forName="Child3" refType="h" fact="0.1294"/>
                  <dgm:constr type="l" for="ch" forName="Child2" refType="w" fact="0"/>
                  <dgm:constr type="t" for="ch" forName="Child2" refType="h" fact="0.2662"/>
                  <dgm:constr type="w" for="ch" forName="Child2" refType="w" fact="0.297"/>
                  <dgm:constr type="h" for="ch" forName="Child2" refType="h" fact="0.1294"/>
                  <dgm:constr type="l" for="ch" forName="Child1" refType="w" fact="0.0081"/>
                  <dgm:constr type="t" for="ch" forName="Child1" refType="h" fact="0"/>
                  <dgm:constr type="w" for="ch" forName="Child1" refType="w" fact="0.3192"/>
                  <dgm:constr type="h" for="ch" forName="Child1" refType="h" fact="0.1294"/>
                </dgm:constrLst>
              </dgm:if>
              <dgm:else name="Name12">
                <dgm:alg type="composite">
                  <dgm:param type="ar" val="1.3278"/>
                </dgm:alg>
                <dgm:constrLst>
                  <dgm:constr type="l" for="ch" forName="Child2Accent1" refType="w" fact="0.3436"/>
                  <dgm:constr type="t" for="ch" forName="Child2Accent1" refType="h" fact="0.3184"/>
                  <dgm:constr type="w" for="ch" forName="Child2Accent1" refType="w" fact="0.0574"/>
                  <dgm:constr type="h" for="ch" forName="Child2Accent1" refType="h" fact="0.0763"/>
                  <dgm:constr type="l" for="ch" forName="Child2Accent2" refType="w" fact="0.3068"/>
                  <dgm:constr type="t" for="ch" forName="Child2Accent2" refType="h" fact="0.2781"/>
                  <dgm:constr type="w" for="ch" forName="Child2Accent2" refType="w" fact="0.0287"/>
                  <dgm:constr type="h" for="ch" forName="Child2Accent2" refType="h" fact="0.0381"/>
                  <dgm:constr type="l" for="ch" forName="Child2Accent3" refType="w" fact="0.2455"/>
                  <dgm:constr type="t" for="ch" forName="Child2Accent3" refType="h" fact="0.2781"/>
                  <dgm:constr type="w" for="ch" forName="Child2Accent3" refType="w" fact="0.0287"/>
                  <dgm:constr type="h" for="ch" forName="Child2Accent3" refType="h" fact="0.0381"/>
                  <dgm:constr type="l" for="ch" forName="Child2Accent4" refType="w" fact="0.1842"/>
                  <dgm:constr type="t" for="ch" forName="Child2Accent4" refType="h" fact="0.2781"/>
                  <dgm:constr type="w" for="ch" forName="Child2Accent4" refType="w" fact="0.0287"/>
                  <dgm:constr type="h" for="ch" forName="Child2Accent4" refType="h" fact="0.0381"/>
                  <dgm:constr type="l" for="ch" forName="Child2Accent5" refType="w" fact="0.1229"/>
                  <dgm:constr type="t" for="ch" forName="Child2Accent5" refType="h" fact="0.2781"/>
                  <dgm:constr type="w" for="ch" forName="Child2Accent5" refType="w" fact="0.0287"/>
                  <dgm:constr type="h" for="ch" forName="Child2Accent5" refType="h" fact="0.0381"/>
                  <dgm:constr type="l" for="ch" forName="Child3Accent1" refType="w" fact="0.284"/>
                  <dgm:constr type="t" for="ch" forName="Child3Accent1" refType="h" fact="0.5061"/>
                  <dgm:constr type="w" for="ch" forName="Child3Accent1" refType="w" fact="0.0574"/>
                  <dgm:constr type="h" for="ch" forName="Child3Accent1" refType="h" fact="0.0763"/>
                  <dgm:constr type="l" for="ch" forName="Child3Accent2" refType="w" fact="0.2272"/>
                  <dgm:constr type="t" for="ch" forName="Child3Accent2" refType="h" fact="0.5252"/>
                  <dgm:constr type="w" for="ch" forName="Child3Accent2" refType="w" fact="0.0287"/>
                  <dgm:constr type="h" for="ch" forName="Child3Accent2" refType="h" fact="0.0381"/>
                  <dgm:constr type="l" for="ch" forName="Child3Accent3" refType="w" fact="0.1705"/>
                  <dgm:constr type="t" for="ch" forName="Child3Accent3" refType="h" fact="0.5252"/>
                  <dgm:constr type="w" for="ch" forName="Child3Accent3" refType="w" fact="0.0287"/>
                  <dgm:constr type="h" for="ch" forName="Child3Accent3" refType="h" fact="0.0381"/>
                  <dgm:constr type="l" for="ch" forName="Child3Accent4" refType="w" fact="0.1137"/>
                  <dgm:constr type="t" for="ch" forName="Child3Accent4" refType="h" fact="0.5252"/>
                  <dgm:constr type="w" for="ch" forName="Child3Accent4" refType="w" fact="0.0287"/>
                  <dgm:constr type="h" for="ch" forName="Child3Accent4" refType="h" fact="0.0381"/>
                  <dgm:constr type="l" for="ch" forName="Child2Accent6" refType="w" fact="0.0615"/>
                  <dgm:constr type="t" for="ch" forName="Child2Accent6" refType="h" fact="0.2781"/>
                  <dgm:constr type="w" for="ch" forName="Child2Accent6" refType="w" fact="0.0287"/>
                  <dgm:constr type="h" for="ch" forName="Child2Accent6" refType="h" fact="0.0381"/>
                  <dgm:constr type="l" for="ch" forName="Child3Accent5" refType="w" fact="0.057"/>
                  <dgm:constr type="t" for="ch" forName="Child3Accent5" refType="h" fact="0.5252"/>
                  <dgm:constr type="w" for="ch" forName="Child3Accent5" refType="w" fact="0.0287"/>
                  <dgm:constr type="h" for="ch" forName="Child3Accent5" refType="h" fact="0.0381"/>
                  <dgm:constr type="l" for="ch" forName="Child2Accent7" refType="w" fact="0.0002"/>
                  <dgm:constr type="t" for="ch" forName="Child2Accent7" refType="h" fact="0.2781"/>
                  <dgm:constr type="w" for="ch" forName="Child2Accent7" refType="w" fact="0.0287"/>
                  <dgm:constr type="h" for="ch" forName="Child2Accent7" refType="h" fact="0.0381"/>
                  <dgm:constr type="l" for="ch" forName="Child3Accent6" refType="w" fact="0.0002"/>
                  <dgm:constr type="t" for="ch" forName="Child3Accent6" refType="h" fact="0.5252"/>
                  <dgm:constr type="w" for="ch" forName="Child3Accent6" refType="w" fact="0.0287"/>
                  <dgm:constr type="h" for="ch" forName="Child3Accent6" refType="h" fact="0.0381"/>
                  <dgm:constr type="l" for="ch" forName="Child3Accent7" refType="w" fact="0"/>
                  <dgm:constr type="t" for="ch" forName="Child3Accent7" refType="h" fact="0"/>
                  <dgm:constr type="w" for="ch" forName="Child3Accent7" refType="w" fact="0"/>
                  <dgm:constr type="h" for="ch" forName="Child3Accent7" refType="h" fact="0"/>
                  <dgm:constr type="l" for="ch" forName="Child4Accent1" refType="w" fact="0.3436"/>
                  <dgm:constr type="t" for="ch" forName="Child4Accent1" refType="h" fact="0.6908"/>
                  <dgm:constr type="w" for="ch" forName="Child4Accent1" refType="w" fact="0.0574"/>
                  <dgm:constr type="h" for="ch" forName="Child4Accent1" refType="h" fact="0.0763"/>
                  <dgm:constr type="l" for="ch" forName="Child4Accent2" refType="w" fact="0.3068"/>
                  <dgm:constr type="t" for="ch" forName="Child4Accent2" refType="h" fact="0.7684"/>
                  <dgm:constr type="w" for="ch" forName="Child4Accent2" refType="w" fact="0.0287"/>
                  <dgm:constr type="h" for="ch" forName="Child4Accent2" refType="h" fact="0.0381"/>
                  <dgm:constr type="l" for="ch" forName="Child4Accent3" refType="w" fact="0.2455"/>
                  <dgm:constr type="t" for="ch" forName="Child4Accent3" refType="h" fact="0.7684"/>
                  <dgm:constr type="w" for="ch" forName="Child4Accent3" refType="w" fact="0.0287"/>
                  <dgm:constr type="h" for="ch" forName="Child4Accent3" refType="h" fact="0.0381"/>
                  <dgm:constr type="l" for="ch" forName="Child4Accent4" refType="w" fact="0.1842"/>
                  <dgm:constr type="t" for="ch" forName="Child4Accent4" refType="h" fact="0.7684"/>
                  <dgm:constr type="w" for="ch" forName="Child4Accent4" refType="w" fact="0.0287"/>
                  <dgm:constr type="h" for="ch" forName="Child4Accent4" refType="h" fact="0.0381"/>
                  <dgm:constr type="l" for="ch" forName="Child4Accent5" refType="w" fact="0.1229"/>
                  <dgm:constr type="t" for="ch" forName="Child4Accent5" refType="h" fact="0.7684"/>
                  <dgm:constr type="w" for="ch" forName="Child4Accent5" refType="w" fact="0.0287"/>
                  <dgm:constr type="h" for="ch" forName="Child4Accent5" refType="h" fact="0.0381"/>
                  <dgm:constr type="l" for="ch" forName="Child4Accent6" refType="w" fact="0.0615"/>
                  <dgm:constr type="t" for="ch" forName="Child4Accent6" refType="h" fact="0.7684"/>
                  <dgm:constr type="w" for="ch" forName="Child4Accent6" refType="w" fact="0.0287"/>
                  <dgm:constr type="h" for="ch" forName="Child4Accent6" refType="h" fact="0.0381"/>
                  <dgm:constr type="l" for="ch" forName="Child4Accent7" refType="w" fact="0.0002"/>
                  <dgm:constr type="t" for="ch" forName="Child4Accent7" refType="h" fact="0.7684"/>
                  <dgm:constr type="w" for="ch" forName="Child4Accent7" refType="w" fact="0.0287"/>
                  <dgm:constr type="h" for="ch" forName="Child4Accent7" refType="h" fact="0.0381"/>
                  <dgm:constr type="l" for="ch" forName="Child4Accent8" refType="w" fact="0"/>
                  <dgm:constr type="t" for="ch" forName="Child4Accent8" refType="h" fact="0"/>
                  <dgm:constr type="w" for="ch" forName="Child4Accent8" refType="w" fact="0"/>
                  <dgm:constr type="h" for="ch" forName="Child4Accent8" refType="h" fact="0"/>
                  <dgm:constr type="l" for="ch" forName="ParentAccent1" refType="w" fact="0.9713"/>
                  <dgm:constr type="t" for="ch" forName="ParentAccent1" refType="h" fact="0.5252"/>
                  <dgm:constr type="w" for="ch" forName="ParentAccent1" refType="w" fact="0.0287"/>
                  <dgm:constr type="h" for="ch" forName="ParentAccent1" refType="h" fact="0.0381"/>
                  <dgm:constr type="l" for="ch" forName="ParentAccent2" refType="w" fact="0.9187"/>
                  <dgm:constr type="t" for="ch" forName="ParentAccent2" refType="h" fact="0.5252"/>
                  <dgm:constr type="w" for="ch" forName="ParentAccent2" refType="w" fact="0.0287"/>
                  <dgm:constr type="h" for="ch" forName="ParentAccent2" refType="h" fact="0.0381"/>
                  <dgm:constr type="l" for="ch" forName="ParentAccent3" refType="w" fact="0.8661"/>
                  <dgm:constr type="t" for="ch" forName="ParentAccent3" refType="h" fact="0.5252"/>
                  <dgm:constr type="w" for="ch" forName="ParentAccent3" refType="w" fact="0.0287"/>
                  <dgm:constr type="h" for="ch" forName="ParentAccent3" refType="h" fact="0.0381"/>
                  <dgm:constr type="l" for="ch" forName="ParentAccent4" refType="w" fact="0.8136"/>
                  <dgm:constr type="t" for="ch" forName="ParentAccent4" refType="h" fact="0.5252"/>
                  <dgm:constr type="w" for="ch" forName="ParentAccent4" refType="w" fact="0.0287"/>
                  <dgm:constr type="h" for="ch" forName="ParentAccent4" refType="h" fact="0.0381"/>
                  <dgm:constr type="l" for="ch" forName="ParentAccent5" refType="w" fact="0.761"/>
                  <dgm:constr type="t" for="ch" forName="ParentAccent5" refType="h" fact="0.5252"/>
                  <dgm:constr type="w" for="ch" forName="ParentAccent5" refType="w" fact="0.0287"/>
                  <dgm:constr type="h" for="ch" forName="ParentAccent5" refType="h" fact="0.0381"/>
                  <dgm:constr type="l" for="ch" forName="ParentAccent6" refType="w" fact="0.6797"/>
                  <dgm:constr type="t" for="ch" forName="ParentAccent6" refType="h" fact="0.5061"/>
                  <dgm:constr type="w" for="ch" forName="ParentAccent6" refType="w" fact="0.0574"/>
                  <dgm:constr type="h" for="ch" forName="ParentAccent6" refType="h" fact="0.0763"/>
                  <dgm:constr type="l" for="ch" forName="ParentAccent7" refType="w" fact="0.9245"/>
                  <dgm:constr type="t" for="ch" forName="ParentAccent7" refType="h" fact="0.4464"/>
                  <dgm:constr type="w" for="ch" forName="ParentAccent7" refType="w" fact="0.0287"/>
                  <dgm:constr type="h" for="ch" forName="ParentAccent7" refType="h" fact="0.0381"/>
                  <dgm:constr type="l" for="ch" forName="ParentAccent8" refType="w" fact="0.9245"/>
                  <dgm:constr type="t" for="ch" forName="ParentAccent8" refType="h" fact="0.6045"/>
                  <dgm:constr type="w" for="ch" forName="ParentAccent8" refType="w" fact="0.0287"/>
                  <dgm:constr type="h" for="ch" forName="ParentAccent8" refType="h" fact="0.0381"/>
                  <dgm:constr type="l" for="ch" forName="ParentAccent9" refType="w" fact="0.9501"/>
                  <dgm:constr type="t" for="ch" forName="ParentAccent9" refType="h" fact="0.4807"/>
                  <dgm:constr type="w" for="ch" forName="ParentAccent9" refType="w" fact="0.0287"/>
                  <dgm:constr type="h" for="ch" forName="ParentAccent9" refType="h" fact="0.0381"/>
                  <dgm:constr type="l" for="ch" forName="ParentAccent10" refType="w" fact="0.9518"/>
                  <dgm:constr type="t" for="ch" forName="ParentAccent10" refType="h" fact="0.5705"/>
                  <dgm:constr type="w" for="ch" forName="ParentAccent10" refType="w" fact="0.0287"/>
                  <dgm:constr type="h" for="ch" forName="ParentAccent10" refType="h" fact="0.0381"/>
                  <dgm:constr type="l" for="ch" forName="Child1Accent1" refType="w" fact="0.4819"/>
                  <dgm:constr type="t" for="ch" forName="Child1Accent1" refType="h" fact="0.2457"/>
                  <dgm:constr type="w" for="ch" forName="Child1Accent1" refType="w" fact="0.0574"/>
                  <dgm:constr type="h" for="ch" forName="Child1Accent1" refType="h" fact="0.0763"/>
                  <dgm:constr type="l" for="ch" forName="Child1Accent4" refType="w" fact="0.3653"/>
                  <dgm:constr type="t" for="ch" forName="Child1Accent4" refType="h" fact="0.097"/>
                  <dgm:constr type="w" for="ch" forName="Child1Accent4" refType="w" fact="0.0287"/>
                  <dgm:constr type="h" for="ch" forName="Child1Accent4" refType="h" fact="0.0381"/>
                  <dgm:constr type="l" for="ch" forName="Child1Accent5" refType="w" fact="0.304"/>
                  <dgm:constr type="t" for="ch" forName="Child1Accent5" refType="h" fact="0.097"/>
                  <dgm:constr type="w" for="ch" forName="Child1Accent5" refType="w" fact="0.0287"/>
                  <dgm:constr type="h" for="ch" forName="Child1Accent5" refType="h" fact="0.0381"/>
                  <dgm:constr type="l" for="ch" forName="Child1Accent6" refType="w" fact="0.2426"/>
                  <dgm:constr type="t" for="ch" forName="Child1Accent6" refType="h" fact="0.097"/>
                  <dgm:constr type="w" for="ch" forName="Child1Accent6" refType="w" fact="0.0287"/>
                  <dgm:constr type="h" for="ch" forName="Child1Accent6" refType="h" fact="0.0381"/>
                  <dgm:constr type="l" for="ch" forName="Child1Accent7" refType="w" fact="0.1813"/>
                  <dgm:constr type="t" for="ch" forName="Child1Accent7" refType="h" fact="0.097"/>
                  <dgm:constr type="w" for="ch" forName="Child1Accent7" refType="w" fact="0.0287"/>
                  <dgm:constr type="h" for="ch" forName="Child1Accent7" refType="h" fact="0.0381"/>
                  <dgm:constr type="l" for="ch" forName="Child1Accent8" refType="w" fact="0.12"/>
                  <dgm:constr type="t" for="ch" forName="Child1Accent8" refType="h" fact="0.097"/>
                  <dgm:constr type="w" for="ch" forName="Child1Accent8" refType="w" fact="0.0287"/>
                  <dgm:constr type="h" for="ch" forName="Child1Accent8" refType="h" fact="0.0381"/>
                  <dgm:constr type="l" for="ch" forName="Child1Accent9" refType="w" fact="0.0587"/>
                  <dgm:constr type="t" for="ch" forName="Child1Accent9" refType="h" fact="0.097"/>
                  <dgm:constr type="w" for="ch" forName="Child1Accent9" refType="w" fact="0.0287"/>
                  <dgm:constr type="h" for="ch" forName="Child1Accent9" refType="h" fact="0.0381"/>
                  <dgm:constr type="l" for="ch" forName="Child5Accent1" refType="w" fact="0.4819"/>
                  <dgm:constr type="t" for="ch" forName="Child5Accent1" refType="h" fact="0.7601"/>
                  <dgm:constr type="w" for="ch" forName="Child5Accent1" refType="w" fact="0.0574"/>
                  <dgm:constr type="h" for="ch" forName="Child5Accent1" refType="h" fact="0.0763"/>
                  <dgm:constr type="l" for="ch" forName="Child5Accent4" refType="w" fact="0.3653"/>
                  <dgm:constr type="t" for="ch" forName="Child5Accent4" refType="h" fact="0.9619"/>
                  <dgm:constr type="w" for="ch" forName="Child5Accent4" refType="w" fact="0.0287"/>
                  <dgm:constr type="h" for="ch" forName="Child5Accent4" refType="h" fact="0.0381"/>
                  <dgm:constr type="l" for="ch" forName="Child5Accent5" refType="w" fact="0.304"/>
                  <dgm:constr type="t" for="ch" forName="Child5Accent5" refType="h" fact="0.9619"/>
                  <dgm:constr type="w" for="ch" forName="Child5Accent5" refType="w" fact="0.0287"/>
                  <dgm:constr type="h" for="ch" forName="Child5Accent5" refType="h" fact="0.0381"/>
                  <dgm:constr type="l" for="ch" forName="Child5Accent6" refType="w" fact="0.2426"/>
                  <dgm:constr type="t" for="ch" forName="Child5Accent6" refType="h" fact="0.9619"/>
                  <dgm:constr type="w" for="ch" forName="Child5Accent6" refType="w" fact="0.0287"/>
                  <dgm:constr type="h" for="ch" forName="Child5Accent6" refType="h" fact="0.0381"/>
                  <dgm:constr type="l" for="ch" forName="Child5Accent7" refType="w" fact="0.1813"/>
                  <dgm:constr type="t" for="ch" forName="Child5Accent7" refType="h" fact="0.9619"/>
                  <dgm:constr type="w" for="ch" forName="Child5Accent7" refType="w" fact="0.0287"/>
                  <dgm:constr type="h" for="ch" forName="Child5Accent7" refType="h" fact="0.0381"/>
                  <dgm:constr type="l" for="ch" forName="Child5Accent8" refType="w" fact="0.12"/>
                  <dgm:constr type="t" for="ch" forName="Child5Accent8" refType="h" fact="0.9619"/>
                  <dgm:constr type="w" for="ch" forName="Child5Accent8" refType="w" fact="0.0287"/>
                  <dgm:constr type="h" for="ch" forName="Child5Accent8" refType="h" fact="0.0381"/>
                  <dgm:constr type="l" for="ch" forName="Child5Accent9" refType="w" fact="0.0587"/>
                  <dgm:constr type="t" for="ch" forName="Child5Accent9" refType="h" fact="0.9619"/>
                  <dgm:constr type="w" for="ch" forName="Child5Accent9" refType="w" fact="0.0287"/>
                  <dgm:constr type="h" for="ch" forName="Child5Accent9" refType="h" fact="0.0381"/>
                  <dgm:constr type="l" for="ch" forName="Child5Accent2" refType="w" fact="0.453"/>
                  <dgm:constr type="t" for="ch" forName="Child5Accent2" refType="h" fact="0.8375"/>
                  <dgm:constr type="w" for="ch" forName="Child5Accent2" refType="w" fact="0.0287"/>
                  <dgm:constr type="h" for="ch" forName="Child5Accent2" refType="h" fact="0.0381"/>
                  <dgm:constr type="l" for="ch" forName="Child5Accent3" refType="w" fact="0.4118"/>
                  <dgm:constr type="t" for="ch" forName="Child5Accent3" refType="h" fact="0.8991"/>
                  <dgm:constr type="w" for="ch" forName="Child5Accent3" refType="w" fact="0.0287"/>
                  <dgm:constr type="h" for="ch" forName="Child5Accent3" refType="h" fact="0.0381"/>
                  <dgm:constr type="l" for="ch" forName="Child1Accent2" refType="w" fact="0.4458"/>
                  <dgm:constr type="t" for="ch" forName="Child1Accent2" refType="h" fact="0.2004"/>
                  <dgm:constr type="w" for="ch" forName="Child1Accent2" refType="w" fact="0.0287"/>
                  <dgm:constr type="h" for="ch" forName="Child1Accent2" refType="h" fact="0.0381"/>
                  <dgm:constr type="l" for="ch" forName="Child1Accent3" refType="w" fact="0.4054"/>
                  <dgm:constr type="t" for="ch" forName="Child1Accent3" refType="h" fact="0.1445"/>
                  <dgm:constr type="w" for="ch" forName="Child1Accent3" refType="w" fact="0.0287"/>
                  <dgm:constr type="h" for="ch" forName="Child1Accent3" refType="h" fact="0.0381"/>
                  <dgm:constr type="l" for="ch" forName="Child5" refType="w" fact="0.0581"/>
                  <dgm:constr type="t" for="ch" forName="Child5" refType="h" fact="0.8635"/>
                  <dgm:constr type="w" for="ch" forName="Child5" refType="w" fact="0.3364"/>
                  <dgm:constr type="h" for="ch" forName="Child5" refType="h" fact="0.0981"/>
                  <dgm:constr type="l" for="ch" forName="Child4" refType="w" fact="0"/>
                  <dgm:constr type="t" for="ch" forName="Child4" refType="h" fact="0.6701"/>
                  <dgm:constr type="w" for="ch" forName="Child4" refType="w" fact="0.3364"/>
                  <dgm:constr type="h" for="ch" forName="Child4" refType="h" fact="0.0981"/>
                  <dgm:constr type="l" for="ch" forName="Child3" refType="w" fact="0"/>
                  <dgm:constr type="t" for="ch" forName="Child3" refType="h" fact="0.4276"/>
                  <dgm:constr type="w" for="ch" forName="Child3" refType="w" fact="0.2544"/>
                  <dgm:constr type="h" for="ch" forName="Child3" refType="h" fact="0.0981"/>
                  <dgm:constr type="l" for="ch" forName="Child2" refType="w" fact="0"/>
                  <dgm:constr type="t" for="ch" forName="Child2" refType="h" fact="0.1798"/>
                  <dgm:constr type="w" for="ch" forName="Child2" refType="w" fact="0.3364"/>
                  <dgm:constr type="h" for="ch" forName="Child2" refType="h" fact="0.0981"/>
                  <dgm:constr type="l" for="ch" forName="Child1" refType="w" fact="0.0581"/>
                  <dgm:constr type="t" for="ch" forName="Child1" refType="h" fact="0"/>
                  <dgm:constr type="w" for="ch" forName="Child1" refType="w" fact="0.3364"/>
                  <dgm:constr type="h" for="ch" forName="Child1" refType="h" fact="0.0981"/>
                  <dgm:constr type="l" for="ch" forName="Parent" refType="w" fact="0.3653"/>
                  <dgm:constr type="t" for="ch" forName="Parent" refType="h" fact="0.3513"/>
                  <dgm:constr type="w" for="ch" forName="Parent" refType="w" fact="0.2906"/>
                  <dgm:constr type="h" for="ch" forName="Parent" refType="h" fact="0.3859"/>
                </dgm:constrLst>
              </dgm:else>
            </dgm:choose>
          </dgm:if>
          <dgm:else name="Name13">
            <dgm:choose name="Name14">
              <dgm:if name="Name15" axis="ch" ptType="node" func="cnt" op="equ" val="0">
                <dgm:alg type="composite">
                  <dgm:param type="ar" val="2.1059"/>
                </dgm:alg>
                <dgm:constrLst>
                  <dgm:constr type="r" for="ch" forName="Parent" refType="w"/>
                  <dgm:constr type="t" for="ch" forName="Parent" refType="h" fact="0"/>
                  <dgm:constr type="w" for="ch" forName="Parent" refType="w" fact="0.4749"/>
                  <dgm:constr type="h" for="ch" forName="Parent" refType="h"/>
                  <dgm:constr type="r" for="ch" forName="ParentAccent1" refType="w" fact="0.0469"/>
                  <dgm:constr type="t" for="ch" forName="ParentAccent1" refType="h" fact="0.4506"/>
                  <dgm:constr type="w" for="ch" forName="ParentAccent1" refType="w" fact="0.0469"/>
                  <dgm:constr type="h" for="ch" forName="ParentAccent1" refType="h" fact="0.0988"/>
                  <dgm:constr type="r" for="ch" forName="ParentAccent2" refType="w" fact="0.1266"/>
                  <dgm:constr type="t" for="ch" forName="ParentAccent2" refType="h" fact="0.4506"/>
                  <dgm:constr type="w" for="ch" forName="ParentAccent2" refType="w" fact="0.0469"/>
                  <dgm:constr type="h" for="ch" forName="ParentAccent2" refType="h" fact="0.0988"/>
                  <dgm:constr type="r" for="ch" forName="ParentAccent3" refType="w" fact="0.2063"/>
                  <dgm:constr type="t" for="ch" forName="ParentAccent3" refType="h" fact="0.4506"/>
                  <dgm:constr type="w" for="ch" forName="ParentAccent3" refType="w" fact="0.0469"/>
                  <dgm:constr type="h" for="ch" forName="ParentAccent3" refType="h" fact="0.0988"/>
                  <dgm:constr type="r" for="ch" forName="ParentAccent4" refType="w" fact="0.286"/>
                  <dgm:constr type="t" for="ch" forName="ParentAccent4" refType="h" fact="0.4506"/>
                  <dgm:constr type="w" for="ch" forName="ParentAccent4" refType="w" fact="0.0469"/>
                  <dgm:constr type="h" for="ch" forName="ParentAccent4" refType="h" fact="0.0988"/>
                  <dgm:constr type="r" for="ch" forName="ParentAccent5" refType="w" fact="0.3657"/>
                  <dgm:constr type="t" for="ch" forName="ParentAccent5" refType="h" fact="0.4506"/>
                  <dgm:constr type="w" for="ch" forName="ParentAccent5" refType="w" fact="0.0469"/>
                  <dgm:constr type="h" for="ch" forName="ParentAccent5" refType="h" fact="0.0988"/>
                  <dgm:constr type="r" for="ch" forName="ParentAccent6" refType="w" fact="0.4924"/>
                  <dgm:constr type="t" for="ch" forName="ParentAccent6" refType="h" fact="0.4012"/>
                  <dgm:constr type="w" for="ch" forName="ParentAccent6" refType="w" fact="0.0939"/>
                  <dgm:constr type="h" for="ch" forName="ParentAccent6" refType="h" fact="0.1976"/>
                  <dgm:constr type="r" for="ch" forName="ParentAccent7" refType="w" fact="0.1234"/>
                  <dgm:constr type="t" for="ch" forName="ParentAccent7" refType="h" fact="0.2465"/>
                  <dgm:constr type="w" for="ch" forName="ParentAccent7" refType="w" fact="0.0469"/>
                  <dgm:constr type="h" for="ch" forName="ParentAccent7" refType="h" fact="0.0988"/>
                  <dgm:constr type="r" for="ch" forName="ParentAccent8" refType="w" fact="0.1234"/>
                  <dgm:constr type="t" for="ch" forName="ParentAccent8" refType="h" fact="0.6562"/>
                  <dgm:constr type="w" for="ch" forName="ParentAccent8" refType="w" fact="0.0469"/>
                  <dgm:constr type="h" for="ch" forName="ParentAccent8" refType="h" fact="0.0988"/>
                  <dgm:constr type="r" for="ch" forName="ParentAccent9" refType="w" fact="0.0815"/>
                  <dgm:constr type="t" for="ch" forName="ParentAccent9" refType="h" fact="0.3353"/>
                  <dgm:constr type="w" for="ch" forName="ParentAccent9" refType="w" fact="0.0469"/>
                  <dgm:constr type="h" for="ch" forName="ParentAccent9" refType="h" fact="0.0988"/>
                  <dgm:constr type="r" for="ch" forName="ParentAccent10" refType="w" fact="0.0787"/>
                  <dgm:constr type="t" for="ch" forName="ParentAccent10" refType="h" fact="0.5679"/>
                  <dgm:constr type="w" for="ch" forName="ParentAccent10" refType="w" fact="0.0469"/>
                  <dgm:constr type="h" for="ch" forName="ParentAccent10" refType="h" fact="0.0988"/>
                </dgm:constrLst>
              </dgm:if>
              <dgm:if name="Name16" axis="ch" ptType="node" func="cnt" op="equ" val="1">
                <dgm:alg type="composite">
                  <dgm:param type="ar" val="3.4411"/>
                </dgm:alg>
                <dgm:constrLst>
                  <dgm:constr type="primFontSz" for="des" forName="Child1" val="65"/>
                  <dgm:constr type="primFontSz" for="des" forName="Child1" refType="primFontSz" refFor="des" refForName="Parent" op="lte"/>
                  <dgm:constr type="r" for="ch" forName="Child1Accent1" refType="w" fact="0.716"/>
                  <dgm:constr type="t" for="ch" forName="Child1Accent1" refType="h" fact="0.4012"/>
                  <dgm:constr type="w" for="ch" forName="Child1Accent1" refType="w" fact="0.0574"/>
                  <dgm:constr type="h" for="ch" forName="Child1Accent1" refType="h" fact="0.1976"/>
                  <dgm:constr type="r" for="ch" forName="Child1Accent2" refType="w" fact="0.7728"/>
                  <dgm:constr type="t" for="ch" forName="Child1Accent2" refType="h" fact="0.4506"/>
                  <dgm:constr type="w" for="ch" forName="Child1Accent2" refType="w" fact="0.0287"/>
                  <dgm:constr type="h" for="ch" forName="Child1Accent2" refType="h" fact="0.0988"/>
                  <dgm:constr type="r" for="ch" forName="Child1Accent3" refType="w" fact="0.8295"/>
                  <dgm:constr type="t" for="ch" forName="Child1Accent3" refType="h" fact="0.4506"/>
                  <dgm:constr type="w" for="ch" forName="Child1Accent3" refType="w" fact="0.0287"/>
                  <dgm:constr type="h" for="ch" forName="Child1Accent3" refType="h" fact="0.0988"/>
                  <dgm:constr type="r" for="ch" forName="Child1Accent4" refType="w" fact="0.8863"/>
                  <dgm:constr type="t" for="ch" forName="Child1Accent4" refType="h" fact="0.4506"/>
                  <dgm:constr type="w" for="ch" forName="Child1Accent4" refType="w" fact="0.0287"/>
                  <dgm:constr type="h" for="ch" forName="Child1Accent4" refType="h" fact="0.0988"/>
                  <dgm:constr type="r" for="ch" forName="Child1Accent5" refType="w" fact="0.943"/>
                  <dgm:constr type="t" for="ch" forName="Child1Accent5" refType="h" fact="0.4506"/>
                  <dgm:constr type="w" for="ch" forName="Child1Accent5" refType="w" fact="0.0287"/>
                  <dgm:constr type="h" for="ch" forName="Child1Accent5" refType="h" fact="0.0988"/>
                  <dgm:constr type="r" for="ch" forName="Child1Accent6" refType="w" fact="0.9998"/>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ParentAccent1" refType="w" fact="0.0287"/>
                  <dgm:constr type="t" for="ch" forName="ParentAccent1" refType="h" fact="0.4506"/>
                  <dgm:constr type="w" for="ch" forName="ParentAccent1" refType="w" fact="0.0287"/>
                  <dgm:constr type="h" for="ch" forName="ParentAccent1" refType="h" fact="0.0988"/>
                  <dgm:constr type="r" for="ch" forName="ParentAccent2" refType="w" fact="0.0813"/>
                  <dgm:constr type="t" for="ch" forName="ParentAccent2" refType="h" fact="0.4506"/>
                  <dgm:constr type="w" for="ch" forName="ParentAccent2" refType="w" fact="0.0287"/>
                  <dgm:constr type="h" for="ch" forName="ParentAccent2" refType="h" fact="0.0988"/>
                  <dgm:constr type="r" for="ch" forName="ParentAccent3" refType="w" fact="0.1339"/>
                  <dgm:constr type="t" for="ch" forName="ParentAccent3" refType="h" fact="0.4506"/>
                  <dgm:constr type="w" for="ch" forName="ParentAccent3" refType="w" fact="0.0287"/>
                  <dgm:constr type="h" for="ch" forName="ParentAccent3" refType="h" fact="0.0988"/>
                  <dgm:constr type="r" for="ch" forName="ParentAccent4" refType="w" fact="0.1864"/>
                  <dgm:constr type="t" for="ch" forName="ParentAccent4" refType="h" fact="0.4506"/>
                  <dgm:constr type="w" for="ch" forName="ParentAccent4" refType="w" fact="0.0287"/>
                  <dgm:constr type="h" for="ch" forName="ParentAccent4" refType="h" fact="0.0988"/>
                  <dgm:constr type="r" for="ch" forName="ParentAccent5" refType="w" fact="0.239"/>
                  <dgm:constr type="t" for="ch" forName="ParentAccent5" refType="h" fact="0.4506"/>
                  <dgm:constr type="w" for="ch" forName="ParentAccent5" refType="w" fact="0.0287"/>
                  <dgm:constr type="h" for="ch" forName="ParentAccent5" refType="h" fact="0.0988"/>
                  <dgm:constr type="r" for="ch" forName="ParentAccent6" refType="w" fact="0.3203"/>
                  <dgm:constr type="t" for="ch" forName="ParentAccent6" refType="h" fact="0.4012"/>
                  <dgm:constr type="w" for="ch" forName="ParentAccent6" refType="w" fact="0.0574"/>
                  <dgm:constr type="h" for="ch" forName="ParentAccent6" refType="h" fact="0.1976"/>
                  <dgm:constr type="r" for="ch" forName="ParentAccent7" refType="w" fact="0.0755"/>
                  <dgm:constr type="t" for="ch" forName="ParentAccent7" refType="h" fact="0.2465"/>
                  <dgm:constr type="w" for="ch" forName="ParentAccent7" refType="w" fact="0.0287"/>
                  <dgm:constr type="h" for="ch" forName="ParentAccent7" refType="h" fact="0.0988"/>
                  <dgm:constr type="r" for="ch" forName="ParentAccent8" refType="w" fact="0.0755"/>
                  <dgm:constr type="t" for="ch" forName="ParentAccent8" refType="h" fact="0.6562"/>
                  <dgm:constr type="w" for="ch" forName="ParentAccent8" refType="w" fact="0.0287"/>
                  <dgm:constr type="h" for="ch" forName="ParentAccent8" refType="h" fact="0.0988"/>
                  <dgm:constr type="r" for="ch" forName="ParentAccent9" refType="w" fact="0.0499"/>
                  <dgm:constr type="t" for="ch" forName="ParentAccent9" refType="h" fact="0.3353"/>
                  <dgm:constr type="w" for="ch" forName="ParentAccent9" refType="w" fact="0.0287"/>
                  <dgm:constr type="h" for="ch" forName="ParentAccent9" refType="h" fact="0.0988"/>
                  <dgm:constr type="r" for="ch" forName="ParentAccent10" refType="w" fact="0.0482"/>
                  <dgm:constr type="t" for="ch" forName="ParentAccent10" refType="h" fact="0.5679"/>
                  <dgm:constr type="w" for="ch" forName="ParentAccent10" refType="w" fact="0.0287"/>
                  <dgm:constr type="h" for="ch" forName="ParentAccent10" refType="h" fact="0.0988"/>
                  <dgm:constr type="r" for="ch" forName="Child1" refType="w"/>
                  <dgm:constr type="t" for="ch" forName="Child1" refType="h" fact="0.1978"/>
                  <dgm:constr type="w" for="ch" forName="Child1" refType="w" fact="0.2544"/>
                  <dgm:constr type="h" for="ch" forName="Child1" refType="h" fact="0.2541"/>
                  <dgm:constr type="r" for="ch" forName="Parent" refType="w" fact="0.6347"/>
                  <dgm:constr type="t" for="ch" forName="Parent" refType="h" fact="0"/>
                  <dgm:constr type="w" for="ch" forName="Parent" refType="w" fact="0.2906"/>
                  <dgm:constr type="h" for="ch" forName="Parent" refType="h"/>
                </dgm:constrLst>
              </dgm:if>
              <dgm:if name="Name17" axis="ch" ptType="node" func="cnt" op="equ" val="2">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Child2Accent1" refType="w" fact="0.6564"/>
                  <dgm:constr type="t" for="ch" forName="Child2Accent1" refType="h" fact="0.8153"/>
                  <dgm:constr type="w" for="ch" forName="Child2Accent1" refType="w" fact="0.0574"/>
                  <dgm:constr type="h" for="ch" forName="Child2Accent1" refType="h" fact="0.1217"/>
                  <dgm:constr type="r" for="ch" forName="Child2Accent2" refType="w" fact="0.6932"/>
                  <dgm:constr type="t" for="ch" forName="Child2Accent2" refType="h" fact="0.9392"/>
                  <dgm:constr type="w" for="ch" forName="Child2Accent2" refType="w" fact="0.0287"/>
                  <dgm:constr type="h" for="ch" forName="Child2Accent2" refType="h" fact="0.0608"/>
                  <dgm:constr type="r" for="ch" forName="Child2Accent3" refType="w" fact="0.7545"/>
                  <dgm:constr type="t" for="ch" forName="Child2Accent3" refType="h" fact="0.9392"/>
                  <dgm:constr type="w" for="ch" forName="Child2Accent3" refType="w" fact="0.0287"/>
                  <dgm:constr type="h" for="ch" forName="Child2Accent3" refType="h" fact="0.0608"/>
                  <dgm:constr type="r" for="ch" forName="Child2Accent4" refType="w" fact="0.8158"/>
                  <dgm:constr type="t" for="ch" forName="Child2Accent4" refType="h" fact="0.9392"/>
                  <dgm:constr type="w" for="ch" forName="Child2Accent4" refType="w" fact="0.0287"/>
                  <dgm:constr type="h" for="ch" forName="Child2Accent4" refType="h" fact="0.0608"/>
                  <dgm:constr type="r" for="ch" forName="Child2Accent5" refType="w" fact="0.8771"/>
                  <dgm:constr type="t" for="ch" forName="Child2Accent5" refType="h" fact="0.9392"/>
                  <dgm:constr type="w" for="ch" forName="Child2Accent5" refType="w" fact="0.0287"/>
                  <dgm:constr type="h" for="ch" forName="Child2Accent5" refType="h" fact="0.0608"/>
                  <dgm:constr type="r" for="ch" forName="Child2Accent6" refType="w" fact="0.9385"/>
                  <dgm:constr type="t" for="ch" forName="Child2Accent6" refType="h" fact="0.9392"/>
                  <dgm:constr type="w" for="ch" forName="Child2Accent6" refType="w" fact="0.0287"/>
                  <dgm:constr type="h" for="ch" forName="Child2Accent6" refType="h" fact="0.0608"/>
                  <dgm:constr type="r" for="ch" forName="Child2Accent7" refType="w" fact="0.9998"/>
                  <dgm:constr type="t" for="ch" forName="Child2Accent7" refType="h" fact="0.9392"/>
                  <dgm:constr type="w" for="ch" forName="Child2Accent7" refType="w" fact="0.0287"/>
                  <dgm:constr type="h" for="ch" forName="Child2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2" refType="w"/>
                  <dgm:constr type="t" for="ch" forName="Child2" refType="h" fact="0.7822"/>
                  <dgm:constr type="w" for="ch" forName="Child2" refType="w" fact="0.336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8" axis="ch" ptType="node" func="cnt" op="equ" val="3">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r" for="ch" forName="Child1Accent8" refType="w" fact="0"/>
                  <dgm:constr type="t" for="ch" forName="Child1Accent8" refType="h" fact="0"/>
                  <dgm:constr type="w" for="ch" forName="Child1Accent8" refType="w" fact="0"/>
                  <dgm:constr type="h" for="ch" forName="Child1Accent8" refType="h" fact="0"/>
                  <dgm:constr type="r" for="ch" forName="Child1Accent9" refType="w" fact="0"/>
                  <dgm:constr type="t" for="ch" forName="Child1Accent9" refType="h" fact="0"/>
                  <dgm:constr type="w" for="ch" forName="Child1Accent9" refType="w" fact="0"/>
                  <dgm:constr type="h" for="ch" forName="Child1Accent9" refType="h" fact="0"/>
                  <dgm:constr type="r" for="ch" forName="Child2Accent1" refType="w" fact="0.716"/>
                  <dgm:constr type="t" for="ch" forName="Child2Accent1" refType="h" fact="0.5207"/>
                  <dgm:constr type="w" for="ch" forName="Child2Accent1" refType="w" fact="0.0574"/>
                  <dgm:constr type="h" for="ch" forName="Child2Accent1" refType="h" fact="0.1217"/>
                  <dgm:constr type="r" for="ch" forName="Child2Accent2" refType="w" fact="0.7728"/>
                  <dgm:constr type="t" for="ch" forName="Child2Accent2" refType="h" fact="0.5511"/>
                  <dgm:constr type="w" for="ch" forName="Child2Accent2" refType="w" fact="0.0287"/>
                  <dgm:constr type="h" for="ch" forName="Child2Accent2" refType="h" fact="0.0608"/>
                  <dgm:constr type="r" for="ch" forName="Child2Accent3" refType="w" fact="0.8295"/>
                  <dgm:constr type="t" for="ch" forName="Child2Accent3" refType="h" fact="0.5511"/>
                  <dgm:constr type="w" for="ch" forName="Child2Accent3" refType="w" fact="0.0287"/>
                  <dgm:constr type="h" for="ch" forName="Child2Accent3" refType="h" fact="0.0608"/>
                  <dgm:constr type="r" for="ch" forName="Child2Accent4" refType="w" fact="0.8863"/>
                  <dgm:constr type="t" for="ch" forName="Child2Accent4" refType="h" fact="0.5511"/>
                  <dgm:constr type="w" for="ch" forName="Child2Accent4" refType="w" fact="0.0287"/>
                  <dgm:constr type="h" for="ch" forName="Child2Accent4" refType="h" fact="0.0608"/>
                  <dgm:constr type="r" for="ch" forName="Child2Accent5" refType="w" fact="0.943"/>
                  <dgm:constr type="t" for="ch" forName="Child2Accent5" refType="h" fact="0.5511"/>
                  <dgm:constr type="w" for="ch" forName="Child2Accent5" refType="w" fact="0.0287"/>
                  <dgm:constr type="h" for="ch" forName="Child2Accent5" refType="h" fact="0.0608"/>
                  <dgm:constr type="r" for="ch" forName="Child2Accent6" refType="w" fact="0.9998"/>
                  <dgm:constr type="t" for="ch" forName="Child2Accent6" refType="h" fact="0.5511"/>
                  <dgm:constr type="w" for="ch" forName="Child2Accent6" refType="w" fact="0.0287"/>
                  <dgm:constr type="h" for="ch" forName="Child2Accent6" refType="h" fact="0.0608"/>
                  <dgm:constr type="r" for="ch" forName="Child2Accent7" refType="w" fact="0"/>
                  <dgm:constr type="t" for="ch" forName="Child2Accent7" refType="h" fact="0"/>
                  <dgm:constr type="w" for="ch" forName="Child2Accent7" refType="w" fact="0"/>
                  <dgm:constr type="h" for="ch" forName="Child2Accent7" refType="h" fact="0"/>
                  <dgm:constr type="r" for="ch" forName="Child3Accent1" refType="w" fact="0.6564"/>
                  <dgm:constr type="t" for="ch" forName="Child3Accent1" refType="h" fact="0.8153"/>
                  <dgm:constr type="w" for="ch" forName="Child3Accent1" refType="w" fact="0.0574"/>
                  <dgm:constr type="h" for="ch" forName="Child3Accent1" refType="h" fact="0.1217"/>
                  <dgm:constr type="r" for="ch" forName="Child3Accent2" refType="w" fact="0.6932"/>
                  <dgm:constr type="t" for="ch" forName="Child3Accent2" refType="h" fact="0.9392"/>
                  <dgm:constr type="w" for="ch" forName="Child3Accent2" refType="w" fact="0.0287"/>
                  <dgm:constr type="h" for="ch" forName="Child3Accent2" refType="h" fact="0.0608"/>
                  <dgm:constr type="r" for="ch" forName="Child3Accent3" refType="w" fact="0.7545"/>
                  <dgm:constr type="t" for="ch" forName="Child3Accent3" refType="h" fact="0.9392"/>
                  <dgm:constr type="w" for="ch" forName="Child3Accent3" refType="w" fact="0.0287"/>
                  <dgm:constr type="h" for="ch" forName="Child3Accent3" refType="h" fact="0.0608"/>
                  <dgm:constr type="r" for="ch" forName="Child3Accent4" refType="w" fact="0.8158"/>
                  <dgm:constr type="t" for="ch" forName="Child3Accent4" refType="h" fact="0.9392"/>
                  <dgm:constr type="w" for="ch" forName="Child3Accent4" refType="w" fact="0.0287"/>
                  <dgm:constr type="h" for="ch" forName="Child3Accent4" refType="h" fact="0.0608"/>
                  <dgm:constr type="r" for="ch" forName="Child3Accent5" refType="w" fact="0.8771"/>
                  <dgm:constr type="t" for="ch" forName="Child3Accent5" refType="h" fact="0.9392"/>
                  <dgm:constr type="w" for="ch" forName="Child3Accent5" refType="w" fact="0.0287"/>
                  <dgm:constr type="h" for="ch" forName="Child3Accent5" refType="h" fact="0.0608"/>
                  <dgm:constr type="r" for="ch" forName="Child3Accent6" refType="w" fact="0.9385"/>
                  <dgm:constr type="t" for="ch" forName="Child3Accent6" refType="h" fact="0.9392"/>
                  <dgm:constr type="w" for="ch" forName="Child3Accent6" refType="w" fact="0.0287"/>
                  <dgm:constr type="h" for="ch" forName="Child3Accent6" refType="h" fact="0.0608"/>
                  <dgm:constr type="r" for="ch" forName="Child3Accent7" refType="w" fact="0.9998"/>
                  <dgm:constr type="t" for="ch" forName="Child3Accent7" refType="h" fact="0.9392"/>
                  <dgm:constr type="w" for="ch" forName="Child3Accent7" refType="w" fact="0.0287"/>
                  <dgm:constr type="h" for="ch" forName="Child3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3" refType="w"/>
                  <dgm:constr type="t" for="ch" forName="Child3" refType="h" fact="0.7822"/>
                  <dgm:constr type="w" for="ch" forName="Child3" refType="w" fact="0.3364"/>
                  <dgm:constr type="h" for="ch" forName="Child3" refType="h" fact="0.1564"/>
                  <dgm:constr type="r" for="ch" forName="Child2" refType="w"/>
                  <dgm:constr type="t" for="ch" forName="Child2" refType="h" fact="0.3955"/>
                  <dgm:constr type="w" for="ch" forName="Child2" refType="w" fact="0.254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9" axis="ch" ptType="node" func="cnt" op="equ" val="4">
                <dgm:alg type="composite">
                  <dgm:param type="ar" val="1.8304"/>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 refType="w" fact="0.6229"/>
                  <dgm:constr type="t" for="ch" forName="Parent" refType="h" fact="0.2946"/>
                  <dgm:constr type="w" for="ch" forName="Parent" refType="w" fact="0.2862"/>
                  <dgm:constr type="h" for="ch" forName="Parent" refType="h" fact="0.5239"/>
                  <dgm:constr type="r" for="ch" forName="Child1Accent1" refType="w" fact="0.6096"/>
                  <dgm:constr type="t" for="ch" forName="Child1Accent1" refType="h" fact="0.2104"/>
                  <dgm:constr type="w" for="ch" forName="Child1Accent1" refType="w" fact="0.0566"/>
                  <dgm:constr type="h" for="ch" forName="Child1Accent1" refType="h" fact="0.1035"/>
                  <dgm:constr type="r" for="ch" forName="Child1Accent3" refType="w" fact="0.6999"/>
                  <dgm:constr type="t" for="ch" forName="Child1Accent3" refType="h" fact="0.128"/>
                  <dgm:constr type="w" for="ch" forName="Child1Accent3" refType="w" fact="0.0283"/>
                  <dgm:constr type="h" for="ch" forName="Child1Accent3" refType="h" fact="0.0518"/>
                  <dgm:constr type="r" for="ch" forName="Child1Accent4" refType="w" fact="0.7582"/>
                  <dgm:constr type="t" for="ch" forName="Child1Accent4" refType="h" fact="0.128"/>
                  <dgm:constr type="w" for="ch" forName="Child1Accent4" refType="w" fact="0.0283"/>
                  <dgm:constr type="h" for="ch" forName="Child1Accent4" refType="h" fact="0.0518"/>
                  <dgm:constr type="r" for="ch" forName="Child1Accent5" refType="w" fact="0.8165"/>
                  <dgm:constr type="t" for="ch" forName="Child1Accent5" refType="h" fact="0.128"/>
                  <dgm:constr type="w" for="ch" forName="Child1Accent5" refType="w" fact="0.0283"/>
                  <dgm:constr type="h" for="ch" forName="Child1Accent5" refType="h" fact="0.0518"/>
                  <dgm:constr type="r" for="ch" forName="Child1Accent6" refType="w" fact="0.8748"/>
                  <dgm:constr type="t" for="ch" forName="Child1Accent6" refType="h" fact="0.128"/>
                  <dgm:constr type="w" for="ch" forName="Child1Accent6" refType="w" fact="0.0283"/>
                  <dgm:constr type="h" for="ch" forName="Child1Accent6" refType="h" fact="0.0518"/>
                  <dgm:constr type="r" for="ch" forName="Child3Accent1" refType="w" fact="0.6842"/>
                  <dgm:constr type="t" for="ch" forName="Child3Accent1" refType="h" fact="0.6212"/>
                  <dgm:constr type="w" for="ch" forName="Child3Accent1" refType="w" fact="0.0566"/>
                  <dgm:constr type="h" for="ch" forName="Child3Accent1" refType="h" fact="0.1035"/>
                  <dgm:constr type="r" for="ch" forName="Child3Accent2" refType="w" fact="0.7311"/>
                  <dgm:constr type="t" for="ch" forName="Child3Accent2" refType="h" fact="0.6828"/>
                  <dgm:constr type="w" for="ch" forName="Child3Accent2" refType="w" fact="0.0283"/>
                  <dgm:constr type="h" for="ch" forName="Child3Accent2" refType="h" fact="0.0518"/>
                  <dgm:constr type="r" for="ch" forName="Child3Accent4" refType="w" fact="0.8386"/>
                  <dgm:constr type="t" for="ch" forName="Child3Accent4" refType="h" fact="0.6828"/>
                  <dgm:constr type="w" for="ch" forName="Child3Accent4" refType="w" fact="0.0283"/>
                  <dgm:constr type="h" for="ch" forName="Child3Accent4" refType="h" fact="0.0518"/>
                  <dgm:constr type="r" for="ch" forName="Child3Accent5" refType="w" fact="0.8923"/>
                  <dgm:constr type="t" for="ch" forName="Child3Accent5" refType="h" fact="0.6828"/>
                  <dgm:constr type="w" for="ch" forName="Child3Accent5" refType="w" fact="0.0283"/>
                  <dgm:constr type="h" for="ch" forName="Child3Accent5" refType="h" fact="0.0518"/>
                  <dgm:constr type="r" for="ch" forName="Child1Accent7" refType="w" fact="0.9332"/>
                  <dgm:constr type="t" for="ch" forName="Child1Accent7" refType="h" fact="0.128"/>
                  <dgm:constr type="w" for="ch" forName="Child1Accent7" refType="w" fact="0.0283"/>
                  <dgm:constr type="h" for="ch" forName="Child1Accent7" refType="h" fact="0.0518"/>
                  <dgm:constr type="r" for="ch" forName="Child3Accent6" refType="w" fact="0.9461"/>
                  <dgm:constr type="t" for="ch" forName="Child3Accent6" refType="h" fact="0.6828"/>
                  <dgm:constr type="w" for="ch" forName="Child3Accent6" refType="w" fact="0.0283"/>
                  <dgm:constr type="h" for="ch" forName="Child3Accent6" refType="h" fact="0.0518"/>
                  <dgm:constr type="r" for="ch" forName="Child1Accent8" refType="w" fact="0.9915"/>
                  <dgm:constr type="t" for="ch" forName="Child1Accent8" refType="h" fact="0.128"/>
                  <dgm:constr type="w" for="ch" forName="Child1Accent8" refType="w" fact="0.0283"/>
                  <dgm:constr type="h" for="ch" forName="Child1Accent8" refType="h" fact="0.0518"/>
                  <dgm:constr type="r" for="ch" forName="Child1Accent9" refType="w" fact="0"/>
                  <dgm:constr type="t" for="ch" forName="Child1Accent9" refType="h" fact="0"/>
                  <dgm:constr type="w" for="ch" forName="Child1Accent9" refType="w" fact="0"/>
                  <dgm:constr type="h" for="ch" forName="Child1Accent9" refType="h" fact="0"/>
                  <dgm:constr type="r" for="ch" forName="Child3Accent7" refType="w" fact="0.9998"/>
                  <dgm:constr type="t" for="ch" forName="Child3Accent7" refType="h" fact="0.6828"/>
                  <dgm:constr type="w" for="ch" forName="Child3Accent7" refType="w" fact="0.0283"/>
                  <dgm:constr type="h" for="ch" forName="Child3Accent7" refType="h" fact="0.0518"/>
                  <dgm:constr type="r" for="ch" forName="Child4Accent1" refType="w" fact="0.6096"/>
                  <dgm:constr type="t" for="ch" forName="Child4Accent1" refType="h" fact="0.8"/>
                  <dgm:constr type="w" for="ch" forName="Child4Accent1" refType="w" fact="0.0566"/>
                  <dgm:constr type="h" for="ch" forName="Child4Accent1" refType="h" fact="0.1035"/>
                  <dgm:constr type="r" for="ch" forName="Child4Accent3" refType="w" fact="0.7002"/>
                  <dgm:constr type="t" for="ch" forName="Child4Accent3" refType="h" fact="0.9482"/>
                  <dgm:constr type="w" for="ch" forName="Child4Accent3" refType="w" fact="0.0283"/>
                  <dgm:constr type="h" for="ch" forName="Child4Accent3" refType="h" fact="0.0518"/>
                  <dgm:constr type="r" for="ch" forName="Child4Accent4" refType="w" fact="0.7585"/>
                  <dgm:constr type="t" for="ch" forName="Child4Accent4" refType="h" fact="0.9482"/>
                  <dgm:constr type="w" for="ch" forName="Child4Accent4" refType="w" fact="0.0283"/>
                  <dgm:constr type="h" for="ch" forName="Child4Accent4" refType="h" fact="0.0518"/>
                  <dgm:constr type="r" for="ch" forName="Child4Accent5" refType="w" fact="0.8167"/>
                  <dgm:constr type="t" for="ch" forName="Child4Accent5" refType="h" fact="0.9482"/>
                  <dgm:constr type="w" for="ch" forName="Child4Accent5" refType="w" fact="0.0283"/>
                  <dgm:constr type="h" for="ch" forName="Child4Accent5" refType="h" fact="0.0518"/>
                  <dgm:constr type="r" for="ch" forName="Child4Accent6" refType="w" fact="0.8749"/>
                  <dgm:constr type="t" for="ch" forName="Child4Accent6" refType="h" fact="0.9482"/>
                  <dgm:constr type="w" for="ch" forName="Child4Accent6" refType="w" fact="0.0283"/>
                  <dgm:constr type="h" for="ch" forName="Child4Accent6" refType="h" fact="0.0518"/>
                  <dgm:constr type="r" for="ch" forName="Child4Accent7" refType="w" fact="0.9332"/>
                  <dgm:constr type="t" for="ch" forName="Child4Accent7" refType="h" fact="0.9482"/>
                  <dgm:constr type="w" for="ch" forName="Child4Accent7" refType="w" fact="0.0283"/>
                  <dgm:constr type="h" for="ch" forName="Child4Accent7" refType="h" fact="0.0518"/>
                  <dgm:constr type="r" for="ch" forName="Child4Accent8" refType="w" fact="0.9914"/>
                  <dgm:constr type="t" for="ch" forName="Child4Accent8" refType="h" fact="0.9482"/>
                  <dgm:constr type="w" for="ch" forName="Child4Accent8" refType="w" fact="0.0283"/>
                  <dgm:constr type="h" for="ch" forName="Child4Accent8" refType="h" fact="0.0518"/>
                  <dgm:constr type="r" for="ch" forName="Child2Accent1" refType="w" fact="0.6842"/>
                  <dgm:constr type="t" for="ch" forName="Child2Accent1" refType="h" fact="0.3725"/>
                  <dgm:constr type="w" for="ch" forName="Child2Accent1" refType="w" fact="0.0566"/>
                  <dgm:constr type="h" for="ch" forName="Child2Accent1" refType="h" fact="0.1035"/>
                  <dgm:constr type="r" for="ch" forName="Child4Accent2" refType="w" fact="0.642"/>
                  <dgm:constr type="t" for="ch" forName="Child4Accent2" refType="h" fact="0.8993"/>
                  <dgm:constr type="w" for="ch" forName="Child4Accent2" refType="w" fact="0.0283"/>
                  <dgm:constr type="h" for="ch" forName="Child4Accent2" refType="h" fact="0.0518"/>
                  <dgm:constr type="r" for="ch" forName="Child1Accent2" refType="w" fact="0.6415"/>
                  <dgm:constr type="t" for="ch" forName="Child1Accent2" refType="h" fact="0.162"/>
                  <dgm:constr type="w" for="ch" forName="Child1Accent2" refType="w" fact="0.0283"/>
                  <dgm:constr type="h" for="ch" forName="Child1Accent2" refType="h" fact="0.0518"/>
                  <dgm:constr type="r" for="ch" forName="Child3Accent3" refType="w" fact="0.7849"/>
                  <dgm:constr type="t" for="ch" forName="Child3Accent3" refType="h" fact="0.6828"/>
                  <dgm:constr type="w" for="ch" forName="Child3Accent3" refType="w" fact="0.0283"/>
                  <dgm:constr type="h" for="ch" forName="Child3Accent3" refType="h" fact="0.0518"/>
                  <dgm:constr type="r" for="ch" forName="Child2Accent2" refType="w" fact="0.7311"/>
                  <dgm:constr type="t" for="ch" forName="Child2Accent2" refType="h" fact="0.3937"/>
                  <dgm:constr type="w" for="ch" forName="Child2Accent2" refType="w" fact="0.0283"/>
                  <dgm:constr type="h" for="ch" forName="Child2Accent2" refType="h" fact="0.0518"/>
                  <dgm:constr type="r" for="ch" forName="Child2Accent4" refType="w" fact="0.8386"/>
                  <dgm:constr type="t" for="ch" forName="Child2Accent4" refType="h" fact="0.3937"/>
                  <dgm:constr type="w" for="ch" forName="Child2Accent4" refType="w" fact="0.0283"/>
                  <dgm:constr type="h" for="ch" forName="Child2Accent4" refType="h" fact="0.0518"/>
                  <dgm:constr type="r" for="ch" forName="Child2Accent5" refType="w" fact="0.8923"/>
                  <dgm:constr type="t" for="ch" forName="Child2Accent5" refType="h" fact="0.3937"/>
                  <dgm:constr type="w" for="ch" forName="Child2Accent5" refType="w" fact="0.0283"/>
                  <dgm:constr type="h" for="ch" forName="Child2Accent5" refType="h" fact="0.0518"/>
                  <dgm:constr type="r" for="ch" forName="Child2Accent6" refType="w" fact="0.9461"/>
                  <dgm:constr type="t" for="ch" forName="Child2Accent6" refType="h" fact="0.3937"/>
                  <dgm:constr type="w" for="ch" forName="Child2Accent6" refType="w" fact="0.0283"/>
                  <dgm:constr type="h" for="ch" forName="Child2Accent6" refType="h" fact="0.0518"/>
                  <dgm:constr type="r" for="ch" forName="Child2Accent7" refType="w" fact="0.9998"/>
                  <dgm:constr type="t" for="ch" forName="Child2Accent7" refType="h" fact="0.3937"/>
                  <dgm:constr type="w" for="ch" forName="Child2Accent7" refType="w" fact="0.0283"/>
                  <dgm:constr type="h" for="ch" forName="Child2Accent7" refType="h" fact="0.0518"/>
                  <dgm:constr type="r" for="ch" forName="Child2Accent3" refType="w" fact="0.7849"/>
                  <dgm:constr type="t" for="ch" forName="Child2Accent3" refType="h" fact="0.3937"/>
                  <dgm:constr type="w" for="ch" forName="Child2Accent3" refType="w" fact="0.0283"/>
                  <dgm:constr type="h" for="ch" forName="Child2Accent3" refType="h" fact="0.0518"/>
                  <dgm:constr type="r" for="ch" forName="ParentAccent1" refType="w" fact="0.0283"/>
                  <dgm:constr type="t" for="ch" forName="ParentAccent1" refType="h" fact="0.5316"/>
                  <dgm:constr type="w" for="ch" forName="ParentAccent1" refType="w" fact="0.0283"/>
                  <dgm:constr type="h" for="ch" forName="ParentAccent1" refType="h" fact="0.0518"/>
                  <dgm:constr type="r" for="ch" forName="ParentAccent2" refType="w" fact="0.0801"/>
                  <dgm:constr type="t" for="ch" forName="ParentAccent2" refType="h" fact="0.5316"/>
                  <dgm:constr type="w" for="ch" forName="ParentAccent2" refType="w" fact="0.0283"/>
                  <dgm:constr type="h" for="ch" forName="ParentAccent2" refType="h" fact="0.0518"/>
                  <dgm:constr type="r" for="ch" forName="ParentAccent3" refType="w" fact="0.1318"/>
                  <dgm:constr type="t" for="ch" forName="ParentAccent3" refType="h" fact="0.5316"/>
                  <dgm:constr type="w" for="ch" forName="ParentAccent3" refType="w" fact="0.0283"/>
                  <dgm:constr type="h" for="ch" forName="ParentAccent3" refType="h" fact="0.0518"/>
                  <dgm:constr type="r" for="ch" forName="ParentAccent4" refType="w" fact="0.1836"/>
                  <dgm:constr type="t" for="ch" forName="ParentAccent4" refType="h" fact="0.5316"/>
                  <dgm:constr type="w" for="ch" forName="ParentAccent4" refType="w" fact="0.0283"/>
                  <dgm:constr type="h" for="ch" forName="ParentAccent4" refType="h" fact="0.0518"/>
                  <dgm:constr type="r" for="ch" forName="ParentAccent5" refType="w" fact="0.2354"/>
                  <dgm:constr type="t" for="ch" forName="ParentAccent5" refType="h" fact="0.5316"/>
                  <dgm:constr type="w" for="ch" forName="ParentAccent5" refType="w" fact="0.0283"/>
                  <dgm:constr type="h" for="ch" forName="ParentAccent5" refType="h" fact="0.0518"/>
                  <dgm:constr type="r" for="ch" forName="ParentAccent6" refType="w" fact="0.3154"/>
                  <dgm:constr type="t" for="ch" forName="ParentAccent6" refType="h" fact="0.5057"/>
                  <dgm:constr type="w" for="ch" forName="ParentAccent6" refType="w" fact="0.0566"/>
                  <dgm:constr type="h" for="ch" forName="ParentAccent6" refType="h" fact="0.1035"/>
                  <dgm:constr type="r" for="ch" forName="ParentAccent7" refType="w" fact="0.0744"/>
                  <dgm:constr type="t" for="ch" forName="ParentAccent7" refType="h" fact="0.4247"/>
                  <dgm:constr type="w" for="ch" forName="ParentAccent7" refType="w" fact="0.0283"/>
                  <dgm:constr type="h" for="ch" forName="ParentAccent7" refType="h" fact="0.0518"/>
                  <dgm:constr type="r" for="ch" forName="ParentAccent8" refType="w" fact="0.0744"/>
                  <dgm:constr type="t" for="ch" forName="ParentAccent8" refType="h" fact="0.6392"/>
                  <dgm:constr type="w" for="ch" forName="ParentAccent8" refType="w" fact="0.0283"/>
                  <dgm:constr type="h" for="ch" forName="ParentAccent8" refType="h" fact="0.0518"/>
                  <dgm:constr type="r" for="ch" forName="ParentAccent9" refType="w" fact="0.0491"/>
                  <dgm:constr type="t" for="ch" forName="ParentAccent9" refType="h" fact="0.4712"/>
                  <dgm:constr type="w" for="ch" forName="ParentAccent9" refType="w" fact="0.0283"/>
                  <dgm:constr type="h" for="ch" forName="ParentAccent9" refType="h" fact="0.0518"/>
                  <dgm:constr type="r" for="ch" forName="ParentAccent10" refType="w" fact="0.0475"/>
                  <dgm:constr type="t" for="ch" forName="ParentAccent10" refType="h" fact="0.593"/>
                  <dgm:constr type="w" for="ch" forName="ParentAccent10" refType="w" fact="0.0283"/>
                  <dgm:constr type="h" for="ch" forName="ParentAccent10" refType="h" fact="0.0518"/>
                  <dgm:constr type="r" for="ch" forName="Child4" refType="w" fact="0.9919"/>
                  <dgm:constr type="t" for="ch" forName="Child4" refType="h" fact="0.8184"/>
                  <dgm:constr type="w" for="ch" forName="Child4" refType="w" fact="0.3192"/>
                  <dgm:constr type="h" for="ch" forName="Child4" refType="h" fact="0.1294"/>
                  <dgm:constr type="r" for="ch" forName="Child3" refType="w"/>
                  <dgm:constr type="t" for="ch" forName="Child3" refType="h" fact="0.5547"/>
                  <dgm:constr type="w" for="ch" forName="Child3" refType="w" fact="0.297"/>
                  <dgm:constr type="h" for="ch" forName="Child3" refType="h" fact="0.1294"/>
                  <dgm:constr type="r" for="ch" forName="Child2" refType="w"/>
                  <dgm:constr type="t" for="ch" forName="Child2" refType="h" fact="0.2662"/>
                  <dgm:constr type="w" for="ch" forName="Child2" refType="w" fact="0.297"/>
                  <dgm:constr type="h" for="ch" forName="Child2" refType="h" fact="0.1294"/>
                  <dgm:constr type="r" for="ch" forName="Child1" refType="w" fact="0.9919"/>
                  <dgm:constr type="t" for="ch" forName="Child1" refType="h" fact="0"/>
                  <dgm:constr type="w" for="ch" forName="Child1" refType="w" fact="0.3192"/>
                  <dgm:constr type="h" for="ch" forName="Child1" refType="h" fact="0.1294"/>
                </dgm:constrLst>
              </dgm:if>
              <dgm:else name="Name20">
                <dgm:alg type="composite">
                  <dgm:param type="ar" val="1.3278"/>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Child2Accent1" refType="w" fact="0.6564"/>
                  <dgm:constr type="t" for="ch" forName="Child2Accent1" refType="h" fact="0.3184"/>
                  <dgm:constr type="w" for="ch" forName="Child2Accent1" refType="w" fact="0.0574"/>
                  <dgm:constr type="h" for="ch" forName="Child2Accent1" refType="h" fact="0.0763"/>
                  <dgm:constr type="r" for="ch" forName="Child2Accent2" refType="w" fact="0.6932"/>
                  <dgm:constr type="t" for="ch" forName="Child2Accent2" refType="h" fact="0.2781"/>
                  <dgm:constr type="w" for="ch" forName="Child2Accent2" refType="w" fact="0.0287"/>
                  <dgm:constr type="h" for="ch" forName="Child2Accent2" refType="h" fact="0.0381"/>
                  <dgm:constr type="r" for="ch" forName="Child2Accent3" refType="w" fact="0.7545"/>
                  <dgm:constr type="t" for="ch" forName="Child2Accent3" refType="h" fact="0.2781"/>
                  <dgm:constr type="w" for="ch" forName="Child2Accent3" refType="w" fact="0.0287"/>
                  <dgm:constr type="h" for="ch" forName="Child2Accent3" refType="h" fact="0.0381"/>
                  <dgm:constr type="r" for="ch" forName="Child2Accent4" refType="w" fact="0.8158"/>
                  <dgm:constr type="t" for="ch" forName="Child2Accent4" refType="h" fact="0.2781"/>
                  <dgm:constr type="w" for="ch" forName="Child2Accent4" refType="w" fact="0.0287"/>
                  <dgm:constr type="h" for="ch" forName="Child2Accent4" refType="h" fact="0.0381"/>
                  <dgm:constr type="r" for="ch" forName="Child2Accent5" refType="w" fact="0.8771"/>
                  <dgm:constr type="t" for="ch" forName="Child2Accent5" refType="h" fact="0.2781"/>
                  <dgm:constr type="w" for="ch" forName="Child2Accent5" refType="w" fact="0.0287"/>
                  <dgm:constr type="h" for="ch" forName="Child2Accent5" refType="h" fact="0.0381"/>
                  <dgm:constr type="r" for="ch" forName="Child2Accent6" refType="w" fact="0.9385"/>
                  <dgm:constr type="t" for="ch" forName="Child2Accent6" refType="h" fact="0.2781"/>
                  <dgm:constr type="w" for="ch" forName="Child2Accent6" refType="w" fact="0.0287"/>
                  <dgm:constr type="h" for="ch" forName="Child2Accent6" refType="h" fact="0.0381"/>
                  <dgm:constr type="r" for="ch" forName="Child2Accent7" refType="w" fact="0.9998"/>
                  <dgm:constr type="t" for="ch" forName="Child2Accent7" refType="h" fact="0.2781"/>
                  <dgm:constr type="w" for="ch" forName="Child2Accent7" refType="w" fact="0.0287"/>
                  <dgm:constr type="h" for="ch" forName="Child2Accent7" refType="h" fact="0.0381"/>
                  <dgm:constr type="r" for="ch" forName="Child3Accent1" refType="w" fact="0.716"/>
                  <dgm:constr type="t" for="ch" forName="Child3Accent1" refType="h" fact="0.5061"/>
                  <dgm:constr type="w" for="ch" forName="Child3Accent1" refType="w" fact="0.0574"/>
                  <dgm:constr type="h" for="ch" forName="Child3Accent1" refType="h" fact="0.0763"/>
                  <dgm:constr type="r" for="ch" forName="Child3Accent2" refType="w" fact="0.7728"/>
                  <dgm:constr type="t" for="ch" forName="Child3Accent2" refType="h" fact="0.5252"/>
                  <dgm:constr type="w" for="ch" forName="Child3Accent2" refType="w" fact="0.0287"/>
                  <dgm:constr type="h" for="ch" forName="Child3Accent2" refType="h" fact="0.0381"/>
                  <dgm:constr type="r" for="ch" forName="Child3Accent3" refType="w" fact="0.8295"/>
                  <dgm:constr type="t" for="ch" forName="Child3Accent3" refType="h" fact="0.5252"/>
                  <dgm:constr type="w" for="ch" forName="Child3Accent3" refType="w" fact="0.0287"/>
                  <dgm:constr type="h" for="ch" forName="Child3Accent3" refType="h" fact="0.0381"/>
                  <dgm:constr type="r" for="ch" forName="Child3Accent4" refType="w" fact="0.8863"/>
                  <dgm:constr type="t" for="ch" forName="Child3Accent4" refType="h" fact="0.5252"/>
                  <dgm:constr type="w" for="ch" forName="Child3Accent4" refType="w" fact="0.0287"/>
                  <dgm:constr type="h" for="ch" forName="Child3Accent4" refType="h" fact="0.0381"/>
                  <dgm:constr type="r" for="ch" forName="Child3Accent5" refType="w" fact="0.943"/>
                  <dgm:constr type="t" for="ch" forName="Child3Accent5" refType="h" fact="0.5252"/>
                  <dgm:constr type="w" for="ch" forName="Child3Accent5" refType="w" fact="0.0287"/>
                  <dgm:constr type="h" for="ch" forName="Child3Accent5" refType="h" fact="0.0381"/>
                  <dgm:constr type="r" for="ch" forName="Child3Accent6" refType="w" fact="0.9998"/>
                  <dgm:constr type="t" for="ch" forName="Child3Accent6" refType="h" fact="0.5252"/>
                  <dgm:constr type="w" for="ch" forName="Child3Accent6" refType="w" fact="0.0287"/>
                  <dgm:constr type="h" for="ch" forName="Child3Accent6" refType="h" fact="0.0381"/>
                  <dgm:constr type="r" for="ch" forName="Child3Accent7" refType="w" fact="0"/>
                  <dgm:constr type="t" for="ch" forName="Child3Accent7" refType="h" fact="0"/>
                  <dgm:constr type="w" for="ch" forName="Child3Accent7" refType="w" fact="0"/>
                  <dgm:constr type="h" for="ch" forName="Child3Accent7" refType="h" fact="0"/>
                  <dgm:constr type="r" for="ch" forName="Child4Accent1" refType="w" fact="0.6564"/>
                  <dgm:constr type="t" for="ch" forName="Child4Accent1" refType="h" fact="0.6908"/>
                  <dgm:constr type="w" for="ch" forName="Child4Accent1" refType="w" fact="0.0574"/>
                  <dgm:constr type="h" for="ch" forName="Child4Accent1" refType="h" fact="0.0763"/>
                  <dgm:constr type="r" for="ch" forName="Child4Accent2" refType="w" fact="0.6932"/>
                  <dgm:constr type="t" for="ch" forName="Child4Accent2" refType="h" fact="0.7684"/>
                  <dgm:constr type="w" for="ch" forName="Child4Accent2" refType="w" fact="0.0287"/>
                  <dgm:constr type="h" for="ch" forName="Child4Accent2" refType="h" fact="0.0381"/>
                  <dgm:constr type="r" for="ch" forName="Child4Accent3" refType="w" fact="0.7545"/>
                  <dgm:constr type="t" for="ch" forName="Child4Accent3" refType="h" fact="0.7684"/>
                  <dgm:constr type="w" for="ch" forName="Child4Accent3" refType="w" fact="0.0287"/>
                  <dgm:constr type="h" for="ch" forName="Child4Accent3" refType="h" fact="0.0381"/>
                  <dgm:constr type="r" for="ch" forName="Child4Accent4" refType="w" fact="0.8158"/>
                  <dgm:constr type="t" for="ch" forName="Child4Accent4" refType="h" fact="0.7684"/>
                  <dgm:constr type="w" for="ch" forName="Child4Accent4" refType="w" fact="0.0287"/>
                  <dgm:constr type="h" for="ch" forName="Child4Accent4" refType="h" fact="0.0381"/>
                  <dgm:constr type="r" for="ch" forName="Child4Accent5" refType="w" fact="0.8771"/>
                  <dgm:constr type="t" for="ch" forName="Child4Accent5" refType="h" fact="0.7684"/>
                  <dgm:constr type="w" for="ch" forName="Child4Accent5" refType="w" fact="0.0287"/>
                  <dgm:constr type="h" for="ch" forName="Child4Accent5" refType="h" fact="0.0381"/>
                  <dgm:constr type="r" for="ch" forName="Child4Accent6" refType="w" fact="0.9385"/>
                  <dgm:constr type="t" for="ch" forName="Child4Accent6" refType="h" fact="0.7684"/>
                  <dgm:constr type="w" for="ch" forName="Child4Accent6" refType="w" fact="0.0287"/>
                  <dgm:constr type="h" for="ch" forName="Child4Accent6" refType="h" fact="0.0381"/>
                  <dgm:constr type="r" for="ch" forName="Child4Accent7" refType="w" fact="0.9998"/>
                  <dgm:constr type="t" for="ch" forName="Child4Accent7" refType="h" fact="0.7684"/>
                  <dgm:constr type="w" for="ch" forName="Child4Accent7" refType="w" fact="0.0287"/>
                  <dgm:constr type="h" for="ch" forName="Child4Accent7" refType="h" fact="0.0381"/>
                  <dgm:constr type="r" for="ch" forName="Child4Accent8" refType="w" fact="0"/>
                  <dgm:constr type="t" for="ch" forName="Child4Accent8" refType="h" fact="0"/>
                  <dgm:constr type="w" for="ch" forName="Child4Accent8" refType="w" fact="0"/>
                  <dgm:constr type="h" for="ch" forName="Child4Accent8" refType="h" fact="0"/>
                  <dgm:constr type="r" for="ch" forName="ParentAccent1" refType="w" fact="0.0287"/>
                  <dgm:constr type="t" for="ch" forName="ParentAccent1" refType="h" fact="0.5252"/>
                  <dgm:constr type="w" for="ch" forName="ParentAccent1" refType="w" fact="0.0287"/>
                  <dgm:constr type="h" for="ch" forName="ParentAccent1" refType="h" fact="0.0381"/>
                  <dgm:constr type="r" for="ch" forName="ParentAccent2" refType="w" fact="0.0813"/>
                  <dgm:constr type="t" for="ch" forName="ParentAccent2" refType="h" fact="0.5252"/>
                  <dgm:constr type="w" for="ch" forName="ParentAccent2" refType="w" fact="0.0287"/>
                  <dgm:constr type="h" for="ch" forName="ParentAccent2" refType="h" fact="0.0381"/>
                  <dgm:constr type="r" for="ch" forName="ParentAccent3" refType="w" fact="0.1339"/>
                  <dgm:constr type="t" for="ch" forName="ParentAccent3" refType="h" fact="0.5252"/>
                  <dgm:constr type="w" for="ch" forName="ParentAccent3" refType="w" fact="0.0287"/>
                  <dgm:constr type="h" for="ch" forName="ParentAccent3" refType="h" fact="0.0381"/>
                  <dgm:constr type="r" for="ch" forName="ParentAccent4" refType="w" fact="0.1864"/>
                  <dgm:constr type="t" for="ch" forName="ParentAccent4" refType="h" fact="0.5252"/>
                  <dgm:constr type="w" for="ch" forName="ParentAccent4" refType="w" fact="0.0287"/>
                  <dgm:constr type="h" for="ch" forName="ParentAccent4" refType="h" fact="0.0381"/>
                  <dgm:constr type="r" for="ch" forName="ParentAccent5" refType="w" fact="0.239"/>
                  <dgm:constr type="t" for="ch" forName="ParentAccent5" refType="h" fact="0.5252"/>
                  <dgm:constr type="w" for="ch" forName="ParentAccent5" refType="w" fact="0.0287"/>
                  <dgm:constr type="h" for="ch" forName="ParentAccent5" refType="h" fact="0.0381"/>
                  <dgm:constr type="r" for="ch" forName="ParentAccent6" refType="w" fact="0.3203"/>
                  <dgm:constr type="t" for="ch" forName="ParentAccent6" refType="h" fact="0.5061"/>
                  <dgm:constr type="w" for="ch" forName="ParentAccent6" refType="w" fact="0.0574"/>
                  <dgm:constr type="h" for="ch" forName="ParentAccent6" refType="h" fact="0.0763"/>
                  <dgm:constr type="r" for="ch" forName="ParentAccent7" refType="w" fact="0.0755"/>
                  <dgm:constr type="t" for="ch" forName="ParentAccent7" refType="h" fact="0.4464"/>
                  <dgm:constr type="w" for="ch" forName="ParentAccent7" refType="w" fact="0.0287"/>
                  <dgm:constr type="h" for="ch" forName="ParentAccent7" refType="h" fact="0.0381"/>
                  <dgm:constr type="r" for="ch" forName="ParentAccent8" refType="w" fact="0.0755"/>
                  <dgm:constr type="t" for="ch" forName="ParentAccent8" refType="h" fact="0.6045"/>
                  <dgm:constr type="w" for="ch" forName="ParentAccent8" refType="w" fact="0.0287"/>
                  <dgm:constr type="h" for="ch" forName="ParentAccent8" refType="h" fact="0.0381"/>
                  <dgm:constr type="r" for="ch" forName="ParentAccent9" refType="w" fact="0.0499"/>
                  <dgm:constr type="t" for="ch" forName="ParentAccent9" refType="h" fact="0.4807"/>
                  <dgm:constr type="w" for="ch" forName="ParentAccent9" refType="w" fact="0.0287"/>
                  <dgm:constr type="h" for="ch" forName="ParentAccent9" refType="h" fact="0.0381"/>
                  <dgm:constr type="r" for="ch" forName="ParentAccent10" refType="w" fact="0.0482"/>
                  <dgm:constr type="t" for="ch" forName="ParentAccent10" refType="h" fact="0.5705"/>
                  <dgm:constr type="w" for="ch" forName="ParentAccent10" refType="w" fact="0.0287"/>
                  <dgm:constr type="h" for="ch" forName="ParentAccent10" refType="h" fact="0.0381"/>
                  <dgm:constr type="r" for="ch" forName="Child1Accent1" refType="w" fact="0.5181"/>
                  <dgm:constr type="t" for="ch" forName="Child1Accent1" refType="h" fact="0.2457"/>
                  <dgm:constr type="w" for="ch" forName="Child1Accent1" refType="w" fact="0.0574"/>
                  <dgm:constr type="h" for="ch" forName="Child1Accent1" refType="h" fact="0.0763"/>
                  <dgm:constr type="r" for="ch" forName="Child1Accent2" refType="w" fact="0.5542"/>
                  <dgm:constr type="t" for="ch" forName="Child1Accent2" refType="h" fact="0.2004"/>
                  <dgm:constr type="w" for="ch" forName="Child1Accent2" refType="w" fact="0.0287"/>
                  <dgm:constr type="h" for="ch" forName="Child1Accent2" refType="h" fact="0.0381"/>
                  <dgm:constr type="r" for="ch" forName="Child1Accent3" refType="w" fact="0.5946"/>
                  <dgm:constr type="t" for="ch" forName="Child1Accent3" refType="h" fact="0.1445"/>
                  <dgm:constr type="w" for="ch" forName="Child1Accent3" refType="w" fact="0.0287"/>
                  <dgm:constr type="h" for="ch" forName="Child1Accent3" refType="h" fact="0.0381"/>
                  <dgm:constr type="r" for="ch" forName="Child1Accent4" refType="w" fact="0.6347"/>
                  <dgm:constr type="t" for="ch" forName="Child1Accent4" refType="h" fact="0.097"/>
                  <dgm:constr type="w" for="ch" forName="Child1Accent4" refType="w" fact="0.0287"/>
                  <dgm:constr type="h" for="ch" forName="Child1Accent4" refType="h" fact="0.0381"/>
                  <dgm:constr type="r" for="ch" forName="Child1Accent5" refType="w" fact="0.696"/>
                  <dgm:constr type="t" for="ch" forName="Child1Accent5" refType="h" fact="0.097"/>
                  <dgm:constr type="w" for="ch" forName="Child1Accent5" refType="w" fact="0.0287"/>
                  <dgm:constr type="h" for="ch" forName="Child1Accent5" refType="h" fact="0.0381"/>
                  <dgm:constr type="r" for="ch" forName="Child1Accent6" refType="w" fact="0.7574"/>
                  <dgm:constr type="t" for="ch" forName="Child1Accent6" refType="h" fact="0.097"/>
                  <dgm:constr type="w" for="ch" forName="Child1Accent6" refType="w" fact="0.0287"/>
                  <dgm:constr type="h" for="ch" forName="Child1Accent6" refType="h" fact="0.0381"/>
                  <dgm:constr type="r" for="ch" forName="Child1Accent7" refType="w" fact="0.8187"/>
                  <dgm:constr type="t" for="ch" forName="Child1Accent7" refType="h" fact="0.097"/>
                  <dgm:constr type="w" for="ch" forName="Child1Accent7" refType="w" fact="0.0287"/>
                  <dgm:constr type="h" for="ch" forName="Child1Accent7" refType="h" fact="0.0381"/>
                  <dgm:constr type="r" for="ch" forName="Child1Accent8" refType="w" fact="0.88"/>
                  <dgm:constr type="t" for="ch" forName="Child1Accent8" refType="h" fact="0.097"/>
                  <dgm:constr type="w" for="ch" forName="Child1Accent8" refType="w" fact="0.0287"/>
                  <dgm:constr type="h" for="ch" forName="Child1Accent8" refType="h" fact="0.0381"/>
                  <dgm:constr type="r" for="ch" forName="Child1Accent9" refType="w" fact="0.9413"/>
                  <dgm:constr type="t" for="ch" forName="Child1Accent9" refType="h" fact="0.097"/>
                  <dgm:constr type="w" for="ch" forName="Child1Accent9" refType="w" fact="0.0287"/>
                  <dgm:constr type="h" for="ch" forName="Child1Accent9" refType="h" fact="0.0381"/>
                  <dgm:constr type="r" for="ch" forName="Child5Accent1" refType="w" fact="0.5181"/>
                  <dgm:constr type="t" for="ch" forName="Child5Accent1" refType="h" fact="0.7601"/>
                  <dgm:constr type="w" for="ch" forName="Child5Accent1" refType="w" fact="0.0574"/>
                  <dgm:constr type="h" for="ch" forName="Child5Accent1" refType="h" fact="0.0763"/>
                  <dgm:constr type="r" for="ch" forName="Child5Accent2" refType="w" fact="0.547"/>
                  <dgm:constr type="t" for="ch" forName="Child5Accent2" refType="h" fact="0.8375"/>
                  <dgm:constr type="w" for="ch" forName="Child5Accent2" refType="w" fact="0.0287"/>
                  <dgm:constr type="h" for="ch" forName="Child5Accent2" refType="h" fact="0.0381"/>
                  <dgm:constr type="r" for="ch" forName="Child5Accent3" refType="w" fact="0.5882"/>
                  <dgm:constr type="t" for="ch" forName="Child5Accent3" refType="h" fact="0.8991"/>
                  <dgm:constr type="w" for="ch" forName="Child5Accent3" refType="w" fact="0.0287"/>
                  <dgm:constr type="h" for="ch" forName="Child5Accent3" refType="h" fact="0.0381"/>
                  <dgm:constr type="r" for="ch" forName="Child5Accent4" refType="w" fact="0.6347"/>
                  <dgm:constr type="t" for="ch" forName="Child5Accent4" refType="h" fact="0.9619"/>
                  <dgm:constr type="w" for="ch" forName="Child5Accent4" refType="w" fact="0.0287"/>
                  <dgm:constr type="h" for="ch" forName="Child5Accent4" refType="h" fact="0.0381"/>
                  <dgm:constr type="r" for="ch" forName="Child5Accent5" refType="w" fact="0.696"/>
                  <dgm:constr type="t" for="ch" forName="Child5Accent5" refType="h" fact="0.9619"/>
                  <dgm:constr type="w" for="ch" forName="Child5Accent5" refType="w" fact="0.0287"/>
                  <dgm:constr type="h" for="ch" forName="Child5Accent5" refType="h" fact="0.0381"/>
                  <dgm:constr type="r" for="ch" forName="Child5Accent6" refType="w" fact="0.7574"/>
                  <dgm:constr type="t" for="ch" forName="Child5Accent6" refType="h" fact="0.9619"/>
                  <dgm:constr type="w" for="ch" forName="Child5Accent6" refType="w" fact="0.0287"/>
                  <dgm:constr type="h" for="ch" forName="Child5Accent6" refType="h" fact="0.0381"/>
                  <dgm:constr type="r" for="ch" forName="Child5Accent7" refType="w" fact="0.8187"/>
                  <dgm:constr type="t" for="ch" forName="Child5Accent7" refType="h" fact="0.9619"/>
                  <dgm:constr type="w" for="ch" forName="Child5Accent7" refType="w" fact="0.0287"/>
                  <dgm:constr type="h" for="ch" forName="Child5Accent7" refType="h" fact="0.0381"/>
                  <dgm:constr type="r" for="ch" forName="Child5Accent8" refType="w" fact="0.88"/>
                  <dgm:constr type="t" for="ch" forName="Child5Accent8" refType="h" fact="0.9619"/>
                  <dgm:constr type="w" for="ch" forName="Child5Accent8" refType="w" fact="0.0287"/>
                  <dgm:constr type="h" for="ch" forName="Child5Accent8" refType="h" fact="0.0381"/>
                  <dgm:constr type="r" for="ch" forName="Child5Accent9" refType="w" fact="0.9423"/>
                  <dgm:constr type="t" for="ch" forName="Child5Accent9" refType="h" fact="0.9619"/>
                  <dgm:constr type="w" for="ch" forName="Child5Accent9" refType="w" fact="0.0287"/>
                  <dgm:constr type="h" for="ch" forName="Child5Accent9" refType="h" fact="0.0381"/>
                  <dgm:constr type="r" for="ch" forName="Child5" refType="w" fact="0.9419"/>
                  <dgm:constr type="t" for="ch" forName="Child5" refType="h" fact="0.8635"/>
                  <dgm:constr type="w" for="ch" forName="Child5" refType="w" fact="0.3364"/>
                  <dgm:constr type="h" for="ch" forName="Child5" refType="h" fact="0.0981"/>
                  <dgm:constr type="r" for="ch" forName="Child4" refType="w"/>
                  <dgm:constr type="t" for="ch" forName="Child4" refType="h" fact="0.6701"/>
                  <dgm:constr type="w" for="ch" forName="Child4" refType="w" fact="0.3364"/>
                  <dgm:constr type="h" for="ch" forName="Child4" refType="h" fact="0.0981"/>
                  <dgm:constr type="r" for="ch" forName="Child3" refType="w"/>
                  <dgm:constr type="t" for="ch" forName="Child3" refType="h" fact="0.4276"/>
                  <dgm:constr type="w" for="ch" forName="Child3" refType="w" fact="0.2544"/>
                  <dgm:constr type="h" for="ch" forName="Child3" refType="h" fact="0.0981"/>
                  <dgm:constr type="r" for="ch" forName="Child2" refType="w"/>
                  <dgm:constr type="t" for="ch" forName="Child2" refType="h" fact="0.1798"/>
                  <dgm:constr type="w" for="ch" forName="Child2" refType="w" fact="0.3364"/>
                  <dgm:constr type="h" for="ch" forName="Child2" refType="h" fact="0.0981"/>
                  <dgm:constr type="r" for="ch" forName="Child1" refType="w" fact="0.9419"/>
                  <dgm:constr type="t" for="ch" forName="Child1" refType="h" fact="0"/>
                  <dgm:constr type="w" for="ch" forName="Child1" refType="w" fact="0.3364"/>
                  <dgm:constr type="h" for="ch" forName="Child1" refType="h" fact="0.0981"/>
                  <dgm:constr type="r" for="ch" forName="Parent" refType="w" fact="0.6347"/>
                  <dgm:constr type="t" for="ch" forName="Parent" refType="h" fact="0.3513"/>
                  <dgm:constr type="w" for="ch" forName="Parent" refType="w" fact="0.2906"/>
                  <dgm:constr type="h" for="ch" forName="Parent" refType="h" fact="0.3859"/>
                </dgm:constrLst>
              </dgm:else>
            </dgm:choose>
          </dgm:else>
        </dgm:choose>
        <dgm:layoutNode name="ParentAccent1" styleLbl="alignNode1">
          <dgm:alg type="sp"/>
          <dgm:shape xmlns:r="http://schemas.openxmlformats.org/officeDocument/2006/relationships" type="ellipse" r:blip="">
            <dgm:adjLst/>
          </dgm:shape>
          <dgm:presOf/>
        </dgm:layoutNode>
        <dgm:layoutNode name="ParentAccent2" styleLbl="alignNode1">
          <dgm:alg type="sp"/>
          <dgm:shape xmlns:r="http://schemas.openxmlformats.org/officeDocument/2006/relationships" type="ellipse" r:blip="">
            <dgm:adjLst/>
          </dgm:shape>
          <dgm:presOf/>
        </dgm:layoutNode>
        <dgm:layoutNode name="ParentAccent3" styleLbl="alignNode1">
          <dgm:alg type="sp"/>
          <dgm:shape xmlns:r="http://schemas.openxmlformats.org/officeDocument/2006/relationships" type="ellipse" r:blip="">
            <dgm:adjLst/>
          </dgm:shape>
          <dgm:presOf/>
        </dgm:layoutNode>
        <dgm:layoutNode name="ParentAccent4" styleLbl="alignNode1">
          <dgm:alg type="sp"/>
          <dgm:shape xmlns:r="http://schemas.openxmlformats.org/officeDocument/2006/relationships" type="ellipse" r:blip="">
            <dgm:adjLst/>
          </dgm:shape>
          <dgm:presOf/>
        </dgm:layoutNode>
        <dgm:layoutNode name="ParentAccent5" styleLbl="alignNode1">
          <dgm:alg type="sp"/>
          <dgm:shape xmlns:r="http://schemas.openxmlformats.org/officeDocument/2006/relationships" type="ellipse" r:blip="">
            <dgm:adjLst/>
          </dgm:shape>
          <dgm:presOf/>
        </dgm:layoutNode>
        <dgm:layoutNode name="ParentAccent6" styleLbl="alignNode1">
          <dgm:alg type="sp"/>
          <dgm:shape xmlns:r="http://schemas.openxmlformats.org/officeDocument/2006/relationships" type="ellipse" r:blip="">
            <dgm:adjLst/>
          </dgm:shape>
          <dgm:presOf/>
        </dgm:layoutNode>
        <dgm:layoutNode name="ParentAccent7" styleLbl="alignNode1">
          <dgm:alg type="sp"/>
          <dgm:shape xmlns:r="http://schemas.openxmlformats.org/officeDocument/2006/relationships" type="ellipse" r:blip="">
            <dgm:adjLst/>
          </dgm:shape>
          <dgm:presOf/>
        </dgm:layoutNode>
        <dgm:layoutNode name="ParentAccent8" styleLbl="alignNode1">
          <dgm:alg type="sp"/>
          <dgm:shape xmlns:r="http://schemas.openxmlformats.org/officeDocument/2006/relationships" type="ellipse" r:blip="">
            <dgm:adjLst/>
          </dgm:shape>
          <dgm:presOf/>
        </dgm:layoutNode>
        <dgm:layoutNode name="ParentAccent9" styleLbl="alignNode1">
          <dgm:alg type="sp"/>
          <dgm:shape xmlns:r="http://schemas.openxmlformats.org/officeDocument/2006/relationships" type="ellipse" r:blip="">
            <dgm:adjLst/>
          </dgm:shape>
          <dgm:presOf/>
        </dgm:layoutNode>
        <dgm:layoutNode name="ParentAccent10" styleLbl="alignNode1">
          <dgm:alg type="sp"/>
          <dgm:shape xmlns:r="http://schemas.openxmlformats.org/officeDocument/2006/relationships" type="ellipse" r:blip="">
            <dgm:adjLst/>
          </dgm:shape>
          <dgm:presOf/>
        </dgm:layoutNode>
        <dgm:layoutNode name="Parent" styleLbl="alignNode1">
          <dgm:varLst>
            <dgm:chMax val="5"/>
            <dgm:chPref val="3"/>
            <dgm:bulletEnabled val="1"/>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name="Name21" axis="ch" ptType="node" cnt="1">
          <dgm:layoutNode name="Child1Accent1" styleLbl="alignNode1">
            <dgm:alg type="sp"/>
            <dgm:shape xmlns:r="http://schemas.openxmlformats.org/officeDocument/2006/relationships" type="ellipse" r:blip="">
              <dgm:adjLst/>
            </dgm:shape>
            <dgm:presOf/>
          </dgm:layoutNode>
          <dgm:layoutNode name="Child1Accent2" styleLbl="alignNode1">
            <dgm:alg type="sp"/>
            <dgm:shape xmlns:r="http://schemas.openxmlformats.org/officeDocument/2006/relationships" type="ellipse" r:blip="">
              <dgm:adjLst/>
            </dgm:shape>
            <dgm:presOf/>
          </dgm:layoutNode>
          <dgm:layoutNode name="Child1Accent3" styleLbl="alignNode1">
            <dgm:alg type="sp"/>
            <dgm:shape xmlns:r="http://schemas.openxmlformats.org/officeDocument/2006/relationships" type="ellipse" r:blip="">
              <dgm:adjLst/>
            </dgm:shape>
            <dgm:presOf/>
          </dgm:layoutNode>
          <dgm:layoutNode name="Child1Accent4" styleLbl="alignNode1">
            <dgm:alg type="sp"/>
            <dgm:shape xmlns:r="http://schemas.openxmlformats.org/officeDocument/2006/relationships" type="ellipse" r:blip="">
              <dgm:adjLst/>
            </dgm:shape>
            <dgm:presOf/>
          </dgm:layoutNode>
          <dgm:layoutNode name="Child1Accent5" styleLbl="alignNode1">
            <dgm:alg type="sp"/>
            <dgm:shape xmlns:r="http://schemas.openxmlformats.org/officeDocument/2006/relationships" type="ellipse" r:blip="">
              <dgm:adjLst/>
            </dgm:shape>
            <dgm:presOf/>
          </dgm:layoutNode>
          <dgm:layoutNode name="Child1Accent6" styleLbl="alignNode1">
            <dgm:alg type="sp"/>
            <dgm:shape xmlns:r="http://schemas.openxmlformats.org/officeDocument/2006/relationships" type="ellipse" r:blip="">
              <dgm:adjLst/>
            </dgm:shape>
            <dgm:presOf/>
          </dgm:layoutNode>
          <dgm:layoutNode name="Child1Accent7" styleLbl="alignNode1">
            <dgm:alg type="sp"/>
            <dgm:shape xmlns:r="http://schemas.openxmlformats.org/officeDocument/2006/relationships" type="ellipse" r:blip="">
              <dgm:adjLst/>
            </dgm:shape>
            <dgm:presOf/>
          </dgm:layoutNode>
          <dgm:layoutNode name="Child1Accent8" styleLbl="alignNode1">
            <dgm:alg type="sp"/>
            <dgm:shape xmlns:r="http://schemas.openxmlformats.org/officeDocument/2006/relationships" type="ellipse" r:blip="">
              <dgm:adjLst/>
            </dgm:shape>
            <dgm:presOf/>
          </dgm:layoutNode>
          <dgm:layoutNode name="Child1Accent9" styleLbl="alignNode1">
            <dgm:alg type="sp"/>
            <dgm:shape xmlns:r="http://schemas.openxmlformats.org/officeDocument/2006/relationships" type="ellipse" r:blip="">
              <dgm:adjLst/>
            </dgm:shape>
            <dgm:presOf/>
          </dgm:layoutNode>
          <dgm:layoutNode name="Child1"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2" axis="ch" ptType="node" st="2" cnt="1">
          <dgm:layoutNode name="Child2Accent1" styleLbl="alignNode1">
            <dgm:alg type="sp"/>
            <dgm:shape xmlns:r="http://schemas.openxmlformats.org/officeDocument/2006/relationships" type="ellipse" r:blip="">
              <dgm:adjLst/>
            </dgm:shape>
            <dgm:presOf/>
          </dgm:layoutNode>
          <dgm:layoutNode name="Child2Accent2" styleLbl="alignNode1">
            <dgm:alg type="sp"/>
            <dgm:shape xmlns:r="http://schemas.openxmlformats.org/officeDocument/2006/relationships" type="ellipse" r:blip="">
              <dgm:adjLst/>
            </dgm:shape>
            <dgm:presOf/>
          </dgm:layoutNode>
          <dgm:layoutNode name="Child2Accent3" styleLbl="alignNode1">
            <dgm:alg type="sp"/>
            <dgm:shape xmlns:r="http://schemas.openxmlformats.org/officeDocument/2006/relationships" type="ellipse" r:blip="">
              <dgm:adjLst/>
            </dgm:shape>
            <dgm:presOf/>
          </dgm:layoutNode>
          <dgm:layoutNode name="Child2Accent4" styleLbl="alignNode1">
            <dgm:alg type="sp"/>
            <dgm:shape xmlns:r="http://schemas.openxmlformats.org/officeDocument/2006/relationships" type="ellipse" r:blip="">
              <dgm:adjLst/>
            </dgm:shape>
            <dgm:presOf/>
          </dgm:layoutNode>
          <dgm:layoutNode name="Child2Accent5" styleLbl="alignNode1">
            <dgm:alg type="sp"/>
            <dgm:shape xmlns:r="http://schemas.openxmlformats.org/officeDocument/2006/relationships" type="ellipse" r:blip="">
              <dgm:adjLst/>
            </dgm:shape>
            <dgm:presOf/>
          </dgm:layoutNode>
          <dgm:layoutNode name="Child2Accent6" styleLbl="alignNode1">
            <dgm:alg type="sp"/>
            <dgm:shape xmlns:r="http://schemas.openxmlformats.org/officeDocument/2006/relationships" type="ellipse" r:blip="">
              <dgm:adjLst/>
            </dgm:shape>
            <dgm:presOf/>
          </dgm:layoutNode>
          <dgm:layoutNode name="Child2Accent7" styleLbl="alignNode1">
            <dgm:alg type="sp"/>
            <dgm:shape xmlns:r="http://schemas.openxmlformats.org/officeDocument/2006/relationships" type="ellipse" r:blip="">
              <dgm:adjLst/>
            </dgm:shape>
            <dgm:presOf/>
          </dgm:layoutNode>
          <dgm:layoutNode name="Child2"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3" axis="ch" ptType="node" st="3" cnt="1">
          <dgm:layoutNode name="Child3Accent1" styleLbl="alignNode1">
            <dgm:alg type="sp"/>
            <dgm:shape xmlns:r="http://schemas.openxmlformats.org/officeDocument/2006/relationships" type="ellipse" r:blip="">
              <dgm:adjLst/>
            </dgm:shape>
            <dgm:presOf/>
          </dgm:layoutNode>
          <dgm:layoutNode name="Child3Accent2" styleLbl="alignNode1">
            <dgm:alg type="sp"/>
            <dgm:shape xmlns:r="http://schemas.openxmlformats.org/officeDocument/2006/relationships" type="ellipse" r:blip="">
              <dgm:adjLst/>
            </dgm:shape>
            <dgm:presOf/>
          </dgm:layoutNode>
          <dgm:layoutNode name="Child3Accent3" styleLbl="alignNode1">
            <dgm:alg type="sp"/>
            <dgm:shape xmlns:r="http://schemas.openxmlformats.org/officeDocument/2006/relationships" type="ellipse" r:blip="">
              <dgm:adjLst/>
            </dgm:shape>
            <dgm:presOf/>
          </dgm:layoutNode>
          <dgm:layoutNode name="Child3Accent4" styleLbl="alignNode1">
            <dgm:alg type="sp"/>
            <dgm:shape xmlns:r="http://schemas.openxmlformats.org/officeDocument/2006/relationships" type="ellipse" r:blip="">
              <dgm:adjLst/>
            </dgm:shape>
            <dgm:presOf/>
          </dgm:layoutNode>
          <dgm:layoutNode name="Child3Accent5" styleLbl="alignNode1">
            <dgm:alg type="sp"/>
            <dgm:shape xmlns:r="http://schemas.openxmlformats.org/officeDocument/2006/relationships" type="ellipse" r:blip="">
              <dgm:adjLst/>
            </dgm:shape>
            <dgm:presOf/>
          </dgm:layoutNode>
          <dgm:layoutNode name="Child3Accent6" styleLbl="alignNode1">
            <dgm:alg type="sp"/>
            <dgm:shape xmlns:r="http://schemas.openxmlformats.org/officeDocument/2006/relationships" type="ellipse" r:blip="">
              <dgm:adjLst/>
            </dgm:shape>
            <dgm:presOf/>
          </dgm:layoutNode>
          <dgm:layoutNode name="Child3Accent7" styleLbl="alignNode1">
            <dgm:alg type="sp"/>
            <dgm:shape xmlns:r="http://schemas.openxmlformats.org/officeDocument/2006/relationships" type="ellipse" r:blip="">
              <dgm:adjLst/>
            </dgm:shape>
            <dgm:presOf/>
          </dgm:layoutNode>
          <dgm:layoutNode name="Child3"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4" axis="ch" ptType="node" st="4" cnt="1">
          <dgm:layoutNode name="Child4Accent1" styleLbl="alignNode1">
            <dgm:alg type="sp"/>
            <dgm:shape xmlns:r="http://schemas.openxmlformats.org/officeDocument/2006/relationships" type="ellipse" r:blip="">
              <dgm:adjLst/>
            </dgm:shape>
            <dgm:presOf/>
          </dgm:layoutNode>
          <dgm:layoutNode name="Child4Accent2" styleLbl="alignNode1">
            <dgm:alg type="sp"/>
            <dgm:shape xmlns:r="http://schemas.openxmlformats.org/officeDocument/2006/relationships" type="ellipse" r:blip="">
              <dgm:adjLst/>
            </dgm:shape>
            <dgm:presOf/>
          </dgm:layoutNode>
          <dgm:layoutNode name="Child4Accent3" styleLbl="alignNode1">
            <dgm:alg type="sp"/>
            <dgm:shape xmlns:r="http://schemas.openxmlformats.org/officeDocument/2006/relationships" type="ellipse" r:blip="">
              <dgm:adjLst/>
            </dgm:shape>
            <dgm:presOf/>
          </dgm:layoutNode>
          <dgm:layoutNode name="Child4Accent4" styleLbl="alignNode1">
            <dgm:alg type="sp"/>
            <dgm:shape xmlns:r="http://schemas.openxmlformats.org/officeDocument/2006/relationships" type="ellipse" r:blip="">
              <dgm:adjLst/>
            </dgm:shape>
            <dgm:presOf/>
          </dgm:layoutNode>
          <dgm:layoutNode name="Child4Accent5" styleLbl="alignNode1">
            <dgm:alg type="sp"/>
            <dgm:shape xmlns:r="http://schemas.openxmlformats.org/officeDocument/2006/relationships" type="ellipse" r:blip="">
              <dgm:adjLst/>
            </dgm:shape>
            <dgm:presOf/>
          </dgm:layoutNode>
          <dgm:layoutNode name="Child4Accent6" styleLbl="alignNode1">
            <dgm:alg type="sp"/>
            <dgm:shape xmlns:r="http://schemas.openxmlformats.org/officeDocument/2006/relationships" type="ellipse" r:blip="">
              <dgm:adjLst/>
            </dgm:shape>
            <dgm:presOf/>
          </dgm:layoutNode>
          <dgm:layoutNode name="Child4Accent7" styleLbl="alignNode1">
            <dgm:alg type="sp"/>
            <dgm:shape xmlns:r="http://schemas.openxmlformats.org/officeDocument/2006/relationships" type="ellipse" r:blip="">
              <dgm:adjLst/>
            </dgm:shape>
            <dgm:presOf/>
          </dgm:layoutNode>
          <dgm:layoutNode name="Child4Accent8" styleLbl="alignNode1">
            <dgm:alg type="sp"/>
            <dgm:shape xmlns:r="http://schemas.openxmlformats.org/officeDocument/2006/relationships" type="ellipse" r:blip="">
              <dgm:adjLst/>
            </dgm:shape>
            <dgm:presOf/>
          </dgm:layoutNode>
          <dgm:layoutNode name="Child4"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5" axis="ch" ptType="node" st="5" cnt="1">
          <dgm:layoutNode name="Child5Accent1" styleLbl="alignNode1">
            <dgm:alg type="sp"/>
            <dgm:shape xmlns:r="http://schemas.openxmlformats.org/officeDocument/2006/relationships" type="ellipse" r:blip="">
              <dgm:adjLst/>
            </dgm:shape>
            <dgm:presOf/>
          </dgm:layoutNode>
          <dgm:layoutNode name="Child5Accent2" styleLbl="alignNode1">
            <dgm:alg type="sp"/>
            <dgm:shape xmlns:r="http://schemas.openxmlformats.org/officeDocument/2006/relationships" type="ellipse" r:blip="">
              <dgm:adjLst/>
            </dgm:shape>
            <dgm:presOf/>
          </dgm:layoutNode>
          <dgm:layoutNode name="Child5Accent3" styleLbl="alignNode1">
            <dgm:alg type="sp"/>
            <dgm:shape xmlns:r="http://schemas.openxmlformats.org/officeDocument/2006/relationships" type="ellipse" r:blip="">
              <dgm:adjLst/>
            </dgm:shape>
            <dgm:presOf/>
          </dgm:layoutNode>
          <dgm:layoutNode name="Child5Accent4" styleLbl="alignNode1">
            <dgm:alg type="sp"/>
            <dgm:shape xmlns:r="http://schemas.openxmlformats.org/officeDocument/2006/relationships" type="ellipse" r:blip="">
              <dgm:adjLst/>
            </dgm:shape>
            <dgm:presOf/>
          </dgm:layoutNode>
          <dgm:layoutNode name="Child5Accent5" styleLbl="alignNode1">
            <dgm:alg type="sp"/>
            <dgm:shape xmlns:r="http://schemas.openxmlformats.org/officeDocument/2006/relationships" type="ellipse" r:blip="">
              <dgm:adjLst/>
            </dgm:shape>
            <dgm:presOf/>
          </dgm:layoutNode>
          <dgm:layoutNode name="Child5Accent6" styleLbl="alignNode1">
            <dgm:alg type="sp"/>
            <dgm:shape xmlns:r="http://schemas.openxmlformats.org/officeDocument/2006/relationships" type="ellipse" r:blip="">
              <dgm:adjLst/>
            </dgm:shape>
            <dgm:presOf/>
          </dgm:layoutNode>
          <dgm:layoutNode name="Child5Accent7" styleLbl="alignNode1">
            <dgm:alg type="sp"/>
            <dgm:shape xmlns:r="http://schemas.openxmlformats.org/officeDocument/2006/relationships" type="ellipse" r:blip="">
              <dgm:adjLst/>
            </dgm:shape>
            <dgm:presOf/>
          </dgm:layoutNode>
          <dgm:layoutNode name="Child5Accent8" styleLbl="alignNode1">
            <dgm:alg type="sp"/>
            <dgm:shape xmlns:r="http://schemas.openxmlformats.org/officeDocument/2006/relationships" type="ellipse" r:blip="">
              <dgm:adjLst/>
            </dgm:shape>
            <dgm:presOf/>
          </dgm:layoutNode>
          <dgm:layoutNode name="Child5Accent9" styleLbl="alignNode1">
            <dgm:alg type="sp"/>
            <dgm:shape xmlns:r="http://schemas.openxmlformats.org/officeDocument/2006/relationships" type="ellipse" r:blip="">
              <dgm:adjLst/>
            </dgm:shape>
            <dgm:presOf/>
          </dgm:layoutNode>
          <dgm:layoutNode name="Child5"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6.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57.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58.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9.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60.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6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5.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66.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6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4.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77.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78.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9.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80.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8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3.xml><?xml version="1.0" encoding="utf-8"?>
<dgm:layoutDef xmlns:dgm="http://schemas.openxmlformats.org/drawingml/2006/diagram" xmlns:a="http://schemas.openxmlformats.org/drawingml/2006/main" uniqueId="urn:microsoft.com/office/officeart/2005/8/layout/default#3">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9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9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9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9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9.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110.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11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11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113.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11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5.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11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8.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11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20.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12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2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4.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12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7.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2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0.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13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3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3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3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4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8.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9.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5.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6.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7.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9.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0.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4.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5.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6.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7.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8.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9.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4.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5.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2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7.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8.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9.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3.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4.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5.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6.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0.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1.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2.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8.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wmf"/><Relationship Id="rId1" Type="http://schemas.openxmlformats.org/officeDocument/2006/relationships/image" Target="../media/image50.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35.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4.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37.vml.rels><?xml version="1.0" encoding="UTF-8" standalone="yes"?>
<Relationships xmlns="http://schemas.openxmlformats.org/package/2006/relationships"><Relationship Id="rId2" Type="http://schemas.openxmlformats.org/officeDocument/2006/relationships/image" Target="../media/image58.wmf"/><Relationship Id="rId1" Type="http://schemas.openxmlformats.org/officeDocument/2006/relationships/image" Target="../media/image57.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61.w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64.w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65.wmf"/></Relationships>
</file>

<file path=ppt/drawings/_rels/vmlDrawing45.vml.rels><?xml version="1.0" encoding="UTF-8" standalone="yes"?>
<Relationships xmlns="http://schemas.openxmlformats.org/package/2006/relationships"><Relationship Id="rId2" Type="http://schemas.openxmlformats.org/officeDocument/2006/relationships/image" Target="../media/image67.wmf"/><Relationship Id="rId1" Type="http://schemas.openxmlformats.org/officeDocument/2006/relationships/image" Target="../media/image66.w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68.w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69.w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70.w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71.w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72.wmf"/></Relationships>
</file>

<file path=ppt/drawings/_rels/vmlDrawing51.vml.rels><?xml version="1.0" encoding="UTF-8" standalone="yes"?>
<Relationships xmlns="http://schemas.openxmlformats.org/package/2006/relationships"><Relationship Id="rId2" Type="http://schemas.openxmlformats.org/officeDocument/2006/relationships/image" Target="../media/image74.wmf"/><Relationship Id="rId1" Type="http://schemas.openxmlformats.org/officeDocument/2006/relationships/image" Target="../media/image73.w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75.w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76.w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77.w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78.w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79.w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80.w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81.w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82.w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83.w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84.w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85.w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86.w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87.wmf"/></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88.w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89.w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90.wmf"/></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91.wmf"/></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92.wmf"/></Relationships>
</file>

<file path=ppt/drawings/_rels/vmlDrawing70.vml.rels><?xml version="1.0" encoding="UTF-8" standalone="yes"?>
<Relationships xmlns="http://schemas.openxmlformats.org/package/2006/relationships"><Relationship Id="rId1" Type="http://schemas.openxmlformats.org/officeDocument/2006/relationships/image" Target="../media/image93.wmf"/></Relationships>
</file>

<file path=ppt/drawings/_rels/vmlDrawing71.vml.rels><?xml version="1.0" encoding="UTF-8" standalone="yes"?>
<Relationships xmlns="http://schemas.openxmlformats.org/package/2006/relationships"><Relationship Id="rId1" Type="http://schemas.openxmlformats.org/officeDocument/2006/relationships/image" Target="../media/image94.wmf"/></Relationships>
</file>

<file path=ppt/drawings/_rels/vmlDrawing72.vml.rels><?xml version="1.0" encoding="UTF-8" standalone="yes"?>
<Relationships xmlns="http://schemas.openxmlformats.org/package/2006/relationships"><Relationship Id="rId2" Type="http://schemas.openxmlformats.org/officeDocument/2006/relationships/image" Target="../media/image96.wmf"/><Relationship Id="rId1" Type="http://schemas.openxmlformats.org/officeDocument/2006/relationships/image" Target="../media/image95.wmf"/></Relationships>
</file>

<file path=ppt/drawings/_rels/vmlDrawing73.vml.rels><?xml version="1.0" encoding="UTF-8" standalone="yes"?>
<Relationships xmlns="http://schemas.openxmlformats.org/package/2006/relationships"><Relationship Id="rId2" Type="http://schemas.openxmlformats.org/officeDocument/2006/relationships/image" Target="../media/image98.wmf"/><Relationship Id="rId1" Type="http://schemas.openxmlformats.org/officeDocument/2006/relationships/image" Target="../media/image97.wmf"/></Relationships>
</file>

<file path=ppt/drawings/_rels/vmlDrawing74.vml.rels><?xml version="1.0" encoding="UTF-8" standalone="yes"?>
<Relationships xmlns="http://schemas.openxmlformats.org/package/2006/relationships"><Relationship Id="rId1" Type="http://schemas.openxmlformats.org/officeDocument/2006/relationships/image" Target="../media/image99.wmf"/></Relationships>
</file>

<file path=ppt/drawings/_rels/vmlDrawing75.vml.rels><?xml version="1.0" encoding="UTF-8" standalone="yes"?>
<Relationships xmlns="http://schemas.openxmlformats.org/package/2006/relationships"><Relationship Id="rId1" Type="http://schemas.openxmlformats.org/officeDocument/2006/relationships/image" Target="../media/image100.wmf"/></Relationships>
</file>

<file path=ppt/drawings/_rels/vmlDrawing76.vml.rels><?xml version="1.0" encoding="UTF-8" standalone="yes"?>
<Relationships xmlns="http://schemas.openxmlformats.org/package/2006/relationships"><Relationship Id="rId3" Type="http://schemas.openxmlformats.org/officeDocument/2006/relationships/image" Target="../media/image103.wmf"/><Relationship Id="rId2" Type="http://schemas.openxmlformats.org/officeDocument/2006/relationships/image" Target="../media/image102.wmf"/><Relationship Id="rId1" Type="http://schemas.openxmlformats.org/officeDocument/2006/relationships/image" Target="../media/image101.wmf"/></Relationships>
</file>

<file path=ppt/drawings/_rels/vmlDrawing77.vml.rels><?xml version="1.0" encoding="UTF-8" standalone="yes"?>
<Relationships xmlns="http://schemas.openxmlformats.org/package/2006/relationships"><Relationship Id="rId1" Type="http://schemas.openxmlformats.org/officeDocument/2006/relationships/image" Target="../media/image104.wmf"/></Relationships>
</file>

<file path=ppt/drawings/_rels/vmlDrawing78.vml.rels><?xml version="1.0" encoding="UTF-8" standalone="yes"?>
<Relationships xmlns="http://schemas.openxmlformats.org/package/2006/relationships"><Relationship Id="rId1" Type="http://schemas.openxmlformats.org/officeDocument/2006/relationships/image" Target="../media/image105.wmf"/></Relationships>
</file>

<file path=ppt/drawings/_rels/vmlDrawing79.vml.rels><?xml version="1.0" encoding="UTF-8" standalone="yes"?>
<Relationships xmlns="http://schemas.openxmlformats.org/package/2006/relationships"><Relationship Id="rId2" Type="http://schemas.openxmlformats.org/officeDocument/2006/relationships/image" Target="../media/image107.wmf"/><Relationship Id="rId1" Type="http://schemas.openxmlformats.org/officeDocument/2006/relationships/image" Target="../media/image106.wmf"/></Relationships>
</file>

<file path=ppt/drawings/_rels/vmlDrawing80.vml.rels><?xml version="1.0" encoding="UTF-8" standalone="yes"?>
<Relationships xmlns="http://schemas.openxmlformats.org/package/2006/relationships"><Relationship Id="rId1" Type="http://schemas.openxmlformats.org/officeDocument/2006/relationships/image" Target="../media/image108.wmf"/></Relationships>
</file>

<file path=ppt/drawings/_rels/vmlDrawing81.vml.rels><?xml version="1.0" encoding="UTF-8" standalone="yes"?>
<Relationships xmlns="http://schemas.openxmlformats.org/package/2006/relationships"><Relationship Id="rId1" Type="http://schemas.openxmlformats.org/officeDocument/2006/relationships/image" Target="../media/image109.wmf"/></Relationships>
</file>

<file path=ppt/drawings/_rels/vmlDrawing82.vml.rels><?xml version="1.0" encoding="UTF-8" standalone="yes"?>
<Relationships xmlns="http://schemas.openxmlformats.org/package/2006/relationships"><Relationship Id="rId1" Type="http://schemas.openxmlformats.org/officeDocument/2006/relationships/image" Target="../media/image110.wmf"/></Relationships>
</file>

<file path=ppt/drawings/_rels/vmlDrawing83.vml.rels><?xml version="1.0" encoding="UTF-8" standalone="yes"?>
<Relationships xmlns="http://schemas.openxmlformats.org/package/2006/relationships"><Relationship Id="rId1" Type="http://schemas.openxmlformats.org/officeDocument/2006/relationships/image" Target="../media/image111.wmf"/></Relationships>
</file>

<file path=ppt/drawings/_rels/vmlDrawing84.vml.rels><?xml version="1.0" encoding="UTF-8" standalone="yes"?>
<Relationships xmlns="http://schemas.openxmlformats.org/package/2006/relationships"><Relationship Id="rId2" Type="http://schemas.openxmlformats.org/officeDocument/2006/relationships/image" Target="../media/image113.wmf"/><Relationship Id="rId1" Type="http://schemas.openxmlformats.org/officeDocument/2006/relationships/image" Target="../media/image112.wmf"/></Relationships>
</file>

<file path=ppt/drawings/_rels/vmlDrawing85.vml.rels><?xml version="1.0" encoding="UTF-8" standalone="yes"?>
<Relationships xmlns="http://schemas.openxmlformats.org/package/2006/relationships"><Relationship Id="rId2" Type="http://schemas.openxmlformats.org/officeDocument/2006/relationships/image" Target="../media/image115.wmf"/><Relationship Id="rId1" Type="http://schemas.openxmlformats.org/officeDocument/2006/relationships/image" Target="../media/image114.wmf"/></Relationships>
</file>

<file path=ppt/drawings/_rels/vmlDrawing86.vml.rels><?xml version="1.0" encoding="UTF-8" standalone="yes"?>
<Relationships xmlns="http://schemas.openxmlformats.org/package/2006/relationships"><Relationship Id="rId1" Type="http://schemas.openxmlformats.org/officeDocument/2006/relationships/image" Target="../media/image116.wmf"/></Relationships>
</file>

<file path=ppt/drawings/_rels/vmlDrawing87.vml.rels><?xml version="1.0" encoding="UTF-8" standalone="yes"?>
<Relationships xmlns="http://schemas.openxmlformats.org/package/2006/relationships"><Relationship Id="rId1" Type="http://schemas.openxmlformats.org/officeDocument/2006/relationships/image" Target="../media/image117.wmf"/></Relationships>
</file>

<file path=ppt/drawings/_rels/vmlDrawing88.vml.rels><?xml version="1.0" encoding="UTF-8" standalone="yes"?>
<Relationships xmlns="http://schemas.openxmlformats.org/package/2006/relationships"><Relationship Id="rId1" Type="http://schemas.openxmlformats.org/officeDocument/2006/relationships/image" Target="../media/image118.wmf"/></Relationships>
</file>

<file path=ppt/drawings/_rels/vmlDrawing89.vml.rels><?xml version="1.0" encoding="UTF-8" standalone="yes"?>
<Relationships xmlns="http://schemas.openxmlformats.org/package/2006/relationships"><Relationship Id="rId1" Type="http://schemas.openxmlformats.org/officeDocument/2006/relationships/image" Target="../media/image119.wmf"/></Relationships>
</file>

<file path=ppt/drawings/_rels/vmlDrawing90.vml.rels><?xml version="1.0" encoding="UTF-8" standalone="yes"?>
<Relationships xmlns="http://schemas.openxmlformats.org/package/2006/relationships"><Relationship Id="rId1" Type="http://schemas.openxmlformats.org/officeDocument/2006/relationships/image" Target="../media/image120.wmf"/></Relationships>
</file>

<file path=ppt/drawings/_rels/vmlDrawing91.vml.rels><?xml version="1.0" encoding="UTF-8" standalone="yes"?>
<Relationships xmlns="http://schemas.openxmlformats.org/package/2006/relationships"><Relationship Id="rId1" Type="http://schemas.openxmlformats.org/officeDocument/2006/relationships/image" Target="../media/image121.wmf"/></Relationships>
</file>

<file path=ppt/drawings/_rels/vmlDrawing92.vml.rels><?xml version="1.0" encoding="UTF-8" standalone="yes"?>
<Relationships xmlns="http://schemas.openxmlformats.org/package/2006/relationships"><Relationship Id="rId2" Type="http://schemas.openxmlformats.org/officeDocument/2006/relationships/image" Target="../media/image123.wmf"/><Relationship Id="rId1" Type="http://schemas.openxmlformats.org/officeDocument/2006/relationships/image" Target="../media/image122.wmf"/></Relationships>
</file>

<file path=ppt/drawings/_rels/vmlDrawing93.vml.rels><?xml version="1.0" encoding="UTF-8" standalone="yes"?>
<Relationships xmlns="http://schemas.openxmlformats.org/package/2006/relationships"><Relationship Id="rId1" Type="http://schemas.openxmlformats.org/officeDocument/2006/relationships/image" Target="../media/image124.wmf"/></Relationships>
</file>

<file path=ppt/drawings/_rels/vmlDrawing94.vml.rels><?xml version="1.0" encoding="UTF-8" standalone="yes"?>
<Relationships xmlns="http://schemas.openxmlformats.org/package/2006/relationships"><Relationship Id="rId1" Type="http://schemas.openxmlformats.org/officeDocument/2006/relationships/image" Target="../media/image125.wmf"/></Relationships>
</file>

<file path=ppt/drawings/_rels/vmlDrawing95.vml.rels><?xml version="1.0" encoding="UTF-8" standalone="yes"?>
<Relationships xmlns="http://schemas.openxmlformats.org/package/2006/relationships"><Relationship Id="rId1" Type="http://schemas.openxmlformats.org/officeDocument/2006/relationships/image" Target="../media/image126.wmf"/></Relationships>
</file>

<file path=ppt/drawings/_rels/vmlDrawing96.vml.rels><?xml version="1.0" encoding="UTF-8" standalone="yes"?>
<Relationships xmlns="http://schemas.openxmlformats.org/package/2006/relationships"><Relationship Id="rId2" Type="http://schemas.openxmlformats.org/officeDocument/2006/relationships/image" Target="../media/image128.wmf"/><Relationship Id="rId1" Type="http://schemas.openxmlformats.org/officeDocument/2006/relationships/image" Target="../media/image127.wmf"/></Relationships>
</file>

<file path=ppt/drawings/drawing1.xml><?xml version="1.0" encoding="utf-8"?>
<c:userShapes xmlns:c="http://schemas.openxmlformats.org/drawingml/2006/chart">
  <cdr:relSizeAnchor xmlns:cdr="http://schemas.openxmlformats.org/drawingml/2006/chartDrawing">
    <cdr:from>
      <cdr:x>0.41327</cdr:x>
      <cdr:y>0.16439</cdr:y>
    </cdr:from>
    <cdr:to>
      <cdr:x>0.58673</cdr:x>
      <cdr:y>0.26784</cdr:y>
    </cdr:to>
    <cdr:sp macro="" textlink="">
      <cdr:nvSpPr>
        <cdr:cNvPr id="2" name="TextBox 1"/>
        <cdr:cNvSpPr txBox="1"/>
      </cdr:nvSpPr>
      <cdr:spPr>
        <a:xfrm xmlns:a="http://schemas.openxmlformats.org/drawingml/2006/main">
          <a:off x="3086100" y="726528"/>
          <a:ext cx="1295400" cy="457200"/>
        </a:xfrm>
        <a:prstGeom xmlns:a="http://schemas.openxmlformats.org/drawingml/2006/main" prst="rect">
          <a:avLst/>
        </a:prstGeom>
        <a:noFill xmlns:a="http://schemas.openxmlformats.org/drawingml/2006/main"/>
      </cdr:spPr>
      <cdr:txBody>
        <a:bodyPr xmlns:a="http://schemas.openxmlformats.org/drawingml/2006/main" vertOverflow="clip" wrap="none" rtlCol="0">
          <a:noAutofit/>
        </a:bodyPr>
        <a:lstStyle xmlns:a="http://schemas.openxmlformats.org/drawingml/2006/main"/>
        <a:p xmlns:a="http://schemas.openxmlformats.org/drawingml/2006/main">
          <a:r>
            <a:rPr lang="en-US" sz="1800" dirty="0"/>
            <a:t>Shakeout</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DE43DB-BBA1-4D57-A16B-17581EFB1F62}" type="datetimeFigureOut">
              <a:rPr lang="en-US" smtClean="0"/>
              <a:t>11/24/2019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BB0F45-502C-44A7-8A1B-17B87D925BD0}" type="slidenum">
              <a:rPr lang="en-US" smtClean="0"/>
              <a:t>‹#›</a:t>
            </a:fld>
            <a:endParaRPr lang="en-US"/>
          </a:p>
        </p:txBody>
      </p:sp>
    </p:spTree>
    <p:extLst>
      <p:ext uri="{BB962C8B-B14F-4D97-AF65-F5344CB8AC3E}">
        <p14:creationId xmlns:p14="http://schemas.microsoft.com/office/powerpoint/2010/main" val="772209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74.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275.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276.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277.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278.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279.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280.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281.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282.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283.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284.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285.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286.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287.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288.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289.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290.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291.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292.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293.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294.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295.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296.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297.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298.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299.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300.xml.rels><?xml version="1.0" encoding="UTF-8" standalone="yes"?>
<Relationships xmlns="http://schemas.openxmlformats.org/package/2006/relationships"><Relationship Id="rId2" Type="http://schemas.openxmlformats.org/officeDocument/2006/relationships/slide" Target="../slides/slide306.xml"/><Relationship Id="rId1" Type="http://schemas.openxmlformats.org/officeDocument/2006/relationships/notesMaster" Target="../notesMasters/notesMaster1.xml"/></Relationships>
</file>

<file path=ppt/notesSlides/_rels/notesSlide301.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302.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303.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304.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305.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306.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307.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308.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309.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310.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311.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312.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313.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314.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315.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_rels/notesSlide316.xml.rels><?xml version="1.0" encoding="UTF-8" standalone="yes"?>
<Relationships xmlns="http://schemas.openxmlformats.org/package/2006/relationships"><Relationship Id="rId2" Type="http://schemas.openxmlformats.org/officeDocument/2006/relationships/slide" Target="../slides/slide322.xml"/><Relationship Id="rId1" Type="http://schemas.openxmlformats.org/officeDocument/2006/relationships/notesMaster" Target="../notesMasters/notesMaster1.xml"/></Relationships>
</file>

<file path=ppt/notesSlides/_rels/notesSlide317.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_rels/notesSlide318.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319.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320.xml.rels><?xml version="1.0" encoding="UTF-8" standalone="yes"?>
<Relationships xmlns="http://schemas.openxmlformats.org/package/2006/relationships"><Relationship Id="rId2" Type="http://schemas.openxmlformats.org/officeDocument/2006/relationships/slide" Target="../slides/slide326.xml"/><Relationship Id="rId1" Type="http://schemas.openxmlformats.org/officeDocument/2006/relationships/notesMaster" Target="../notesMasters/notesMaster1.xml"/></Relationships>
</file>

<file path=ppt/notesSlides/_rels/notesSlide321.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322.xml.rels><?xml version="1.0" encoding="UTF-8" standalone="yes"?>
<Relationships xmlns="http://schemas.openxmlformats.org/package/2006/relationships"><Relationship Id="rId2" Type="http://schemas.openxmlformats.org/officeDocument/2006/relationships/slide" Target="../slides/slide328.xml"/><Relationship Id="rId1" Type="http://schemas.openxmlformats.org/officeDocument/2006/relationships/notesMaster" Target="../notesMasters/notesMaster1.xml"/></Relationships>
</file>

<file path=ppt/notesSlides/_rels/notesSlide323.xml.rels><?xml version="1.0" encoding="UTF-8" standalone="yes"?>
<Relationships xmlns="http://schemas.openxmlformats.org/package/2006/relationships"><Relationship Id="rId2" Type="http://schemas.openxmlformats.org/officeDocument/2006/relationships/slide" Target="../slides/slide329.xml"/><Relationship Id="rId1" Type="http://schemas.openxmlformats.org/officeDocument/2006/relationships/notesMaster" Target="../notesMasters/notesMaster1.xml"/></Relationships>
</file>

<file path=ppt/notesSlides/_rels/notesSlide324.xml.rels><?xml version="1.0" encoding="UTF-8" standalone="yes"?>
<Relationships xmlns="http://schemas.openxmlformats.org/package/2006/relationships"><Relationship Id="rId2" Type="http://schemas.openxmlformats.org/officeDocument/2006/relationships/slide" Target="../slides/slide330.xml"/><Relationship Id="rId1" Type="http://schemas.openxmlformats.org/officeDocument/2006/relationships/notesMaster" Target="../notesMasters/notesMaster1.xml"/></Relationships>
</file>

<file path=ppt/notesSlides/_rels/notesSlide325.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326.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327.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328.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329.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330.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331.xml.rels><?xml version="1.0" encoding="UTF-8" standalone="yes"?>
<Relationships xmlns="http://schemas.openxmlformats.org/package/2006/relationships"><Relationship Id="rId2" Type="http://schemas.openxmlformats.org/officeDocument/2006/relationships/slide" Target="../slides/slide337.xml"/><Relationship Id="rId1" Type="http://schemas.openxmlformats.org/officeDocument/2006/relationships/notesMaster" Target="../notesMasters/notesMaster1.xml"/></Relationships>
</file>

<file path=ppt/notesSlides/_rels/notesSlide332.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a:extLst>
              <a:ext uri="{FF2B5EF4-FFF2-40B4-BE49-F238E27FC236}">
                <a16:creationId xmlns:a16="http://schemas.microsoft.com/office/drawing/2014/main" id="{2CE6DE8F-C736-4AE8-964F-2469534CE754}"/>
              </a:ext>
            </a:extLst>
          </p:cNvPr>
          <p:cNvSpPr>
            <a:spLocks noGrp="1" noRot="1" noChangeAspect="1" noChangeArrowheads="1" noTextEdit="1"/>
          </p:cNvSpPr>
          <p:nvPr>
            <p:ph type="sldImg"/>
          </p:nvPr>
        </p:nvSpPr>
        <p:spPr>
          <a:ln/>
        </p:spPr>
      </p:sp>
      <p:sp>
        <p:nvSpPr>
          <p:cNvPr id="153603" name="Rectangle 3">
            <a:extLst>
              <a:ext uri="{FF2B5EF4-FFF2-40B4-BE49-F238E27FC236}">
                <a16:creationId xmlns:a16="http://schemas.microsoft.com/office/drawing/2014/main" id="{59B6AC93-06C6-4CEC-A9F9-29DDB675068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FACCB010-D51F-4869-8833-B62FC8D24DB0}"/>
              </a:ext>
            </a:extLst>
          </p:cNvPr>
          <p:cNvSpPr>
            <a:spLocks noGrp="1" noRot="1" noChangeAspect="1" noChangeArrowheads="1" noTextEdit="1"/>
          </p:cNvSpPr>
          <p:nvPr>
            <p:ph type="sldImg"/>
          </p:nvPr>
        </p:nvSpPr>
        <p:spPr>
          <a:xfrm>
            <a:off x="393700" y="692150"/>
            <a:ext cx="6070600" cy="3416300"/>
          </a:xfrm>
          <a:ln cap="flat"/>
        </p:spPr>
      </p:sp>
      <p:sp>
        <p:nvSpPr>
          <p:cNvPr id="9219" name="Rectangle 3">
            <a:extLst>
              <a:ext uri="{FF2B5EF4-FFF2-40B4-BE49-F238E27FC236}">
                <a16:creationId xmlns:a16="http://schemas.microsoft.com/office/drawing/2014/main" id="{E32988F0-B466-4513-9248-6A859A02ACF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28608B88-E2FB-46C4-B3C2-563ABB4DDBD3}"/>
              </a:ext>
            </a:extLst>
          </p:cNvPr>
          <p:cNvSpPr>
            <a:spLocks noGrp="1" noRot="1" noChangeAspect="1" noChangeArrowheads="1" noTextEdit="1"/>
          </p:cNvSpPr>
          <p:nvPr>
            <p:ph type="sldImg"/>
          </p:nvPr>
        </p:nvSpPr>
        <p:spPr>
          <a:xfrm>
            <a:off x="393700" y="692150"/>
            <a:ext cx="6070600" cy="3416300"/>
          </a:xfrm>
          <a:ln cap="flat"/>
        </p:spPr>
      </p:sp>
      <p:sp>
        <p:nvSpPr>
          <p:cNvPr id="11267" name="Rectangle 3">
            <a:extLst>
              <a:ext uri="{FF2B5EF4-FFF2-40B4-BE49-F238E27FC236}">
                <a16:creationId xmlns:a16="http://schemas.microsoft.com/office/drawing/2014/main" id="{1AF396BB-F661-4E50-819B-3E9EC8E8D56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40B9CBA9-01A1-48F1-94B4-3D0ABD8AB4F1}"/>
              </a:ext>
            </a:extLst>
          </p:cNvPr>
          <p:cNvSpPr>
            <a:spLocks noGrp="1" noRot="1" noChangeAspect="1" noChangeArrowheads="1" noTextEdit="1"/>
          </p:cNvSpPr>
          <p:nvPr>
            <p:ph type="sldImg"/>
          </p:nvPr>
        </p:nvSpPr>
        <p:spPr>
          <a:xfrm>
            <a:off x="393700" y="692150"/>
            <a:ext cx="6070600" cy="3416300"/>
          </a:xfrm>
          <a:ln cap="flat"/>
        </p:spPr>
      </p:sp>
      <p:sp>
        <p:nvSpPr>
          <p:cNvPr id="13315" name="Rectangle 3">
            <a:extLst>
              <a:ext uri="{FF2B5EF4-FFF2-40B4-BE49-F238E27FC236}">
                <a16:creationId xmlns:a16="http://schemas.microsoft.com/office/drawing/2014/main" id="{FC5CA5CF-9D1E-425D-A58F-3BEDE0EE4AE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D969972E-0F6C-439A-AA53-8810D1708CF6}"/>
              </a:ext>
            </a:extLst>
          </p:cNvPr>
          <p:cNvSpPr>
            <a:spLocks noGrp="1" noRot="1" noChangeAspect="1" noChangeArrowheads="1" noTextEdit="1"/>
          </p:cNvSpPr>
          <p:nvPr>
            <p:ph type="sldImg"/>
          </p:nvPr>
        </p:nvSpPr>
        <p:spPr>
          <a:xfrm>
            <a:off x="393700" y="692150"/>
            <a:ext cx="6070600" cy="3416300"/>
          </a:xfrm>
          <a:ln cap="flat"/>
        </p:spPr>
      </p:sp>
      <p:sp>
        <p:nvSpPr>
          <p:cNvPr id="15363" name="Rectangle 3">
            <a:extLst>
              <a:ext uri="{FF2B5EF4-FFF2-40B4-BE49-F238E27FC236}">
                <a16:creationId xmlns:a16="http://schemas.microsoft.com/office/drawing/2014/main" id="{2102BA25-82F6-4853-B219-689D964CE2E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8C0145D9-B497-4C6A-90C0-CE45CAA9DE3C}"/>
              </a:ext>
            </a:extLst>
          </p:cNvPr>
          <p:cNvSpPr>
            <a:spLocks noGrp="1" noRot="1" noChangeAspect="1" noChangeArrowheads="1" noTextEdit="1"/>
          </p:cNvSpPr>
          <p:nvPr>
            <p:ph type="sldImg"/>
          </p:nvPr>
        </p:nvSpPr>
        <p:spPr>
          <a:xfrm>
            <a:off x="393700" y="692150"/>
            <a:ext cx="6070600" cy="3416300"/>
          </a:xfrm>
          <a:ln cap="flat"/>
        </p:spPr>
      </p:sp>
      <p:sp>
        <p:nvSpPr>
          <p:cNvPr id="17411" name="Rectangle 3">
            <a:extLst>
              <a:ext uri="{FF2B5EF4-FFF2-40B4-BE49-F238E27FC236}">
                <a16:creationId xmlns:a16="http://schemas.microsoft.com/office/drawing/2014/main" id="{60EFBB18-02CD-4A7B-91E0-79B1ED3A038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7"/>
          <p:cNvSpPr>
            <a:spLocks noGrp="1" noChangeArrowheads="1"/>
          </p:cNvSpPr>
          <p:nvPr>
            <p:ph type="sldNum" sz="quarter" idx="5"/>
          </p:nvPr>
        </p:nvSpPr>
        <p:spPr>
          <a:noFill/>
        </p:spPr>
        <p:txBody>
          <a:bodyPr/>
          <a:lstStyle/>
          <a:p>
            <a:fld id="{B6D8C7E6-D7FC-4A5E-9216-2F52A61F85EF}" type="slidenum">
              <a:rPr lang="en-US" smtClean="0"/>
              <a:pPr/>
              <a:t>11</a:t>
            </a:fld>
            <a:endParaRPr lang="en-US" dirty="0"/>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a:ln/>
        </p:spPr>
        <p:txBody>
          <a:bodyPr>
            <a:normAutofit/>
          </a:bodyPr>
          <a:lstStyle/>
          <a:p>
            <a:pPr eaLnBrk="1" hangingPunct="1"/>
            <a:r>
              <a:rPr lang="en-US" dirty="0"/>
              <a:t>This chapter provides the</a:t>
            </a:r>
            <a:r>
              <a:rPr lang="en-US" baseline="0" dirty="0"/>
              <a:t> introduction to the rest of the text. </a:t>
            </a:r>
          </a:p>
          <a:p>
            <a:pPr eaLnBrk="1" hangingPunct="1"/>
            <a:endParaRPr lang="en-US" baseline="0" dirty="0"/>
          </a:p>
          <a:p>
            <a:pPr eaLnBrk="1" hangingPunct="1"/>
            <a:r>
              <a:rPr lang="en-US" baseline="0" dirty="0"/>
              <a:t>We will discuss the terms and framework necessary to understand the more complex subjects that appear later in the book.</a:t>
            </a:r>
          </a:p>
          <a:p>
            <a:pPr eaLnBrk="1" hangingPunct="1"/>
            <a:endParaRPr lang="en-US" baseline="0" dirty="0"/>
          </a:p>
          <a:p>
            <a:pPr eaLnBrk="1" hangingPunct="1"/>
            <a:r>
              <a:rPr lang="en-US" baseline="0" dirty="0"/>
              <a:t>The focus in this chapter, and the rest of the text, is on equity valuation. We will discuss the various definitions of value, the valuation process, the application of valuation models, and the roles and responsibilities of analysts.</a:t>
            </a:r>
            <a:endParaRPr lang="en-US" dirty="0"/>
          </a:p>
          <a:p>
            <a:pPr eaLnBrk="1" hangingPunct="1">
              <a:buFontTx/>
              <a:buNone/>
            </a:pPr>
            <a:endParaRPr lang="en-US" dirty="0"/>
          </a:p>
          <a:p>
            <a:pPr eaLnBrk="1" hangingPunct="1">
              <a:buFontTx/>
              <a:buNone/>
            </a:pPr>
            <a:r>
              <a:rPr lang="en-US" dirty="0"/>
              <a:t>DISCLAIMER: This presentation</a:t>
            </a:r>
            <a:r>
              <a:rPr lang="en-US" baseline="0" dirty="0"/>
              <a:t> is NOT a substitute for the CFA Program curriculum. Candidates should not view this material as reflecting what will be required of them on the CFA exam.</a:t>
            </a:r>
            <a:endParaRPr lang="en-US" dirty="0"/>
          </a:p>
        </p:txBody>
      </p:sp>
    </p:spTree>
    <p:extLst>
      <p:ext uri="{BB962C8B-B14F-4D97-AF65-F5344CB8AC3E}">
        <p14:creationId xmlns:p14="http://schemas.microsoft.com/office/powerpoint/2010/main" val="1746573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200" dirty="0"/>
              <a:t>LOS: </a:t>
            </a:r>
            <a:r>
              <a:rPr lang="en-US" sz="1200" b="1" kern="1200" baseline="0" dirty="0">
                <a:solidFill>
                  <a:schemeClr val="tx1"/>
                </a:solidFill>
                <a:latin typeface="Arial" charset="0"/>
                <a:ea typeface="+mn-ea"/>
                <a:cs typeface="+mn-cs"/>
              </a:rPr>
              <a:t>Define valuation </a:t>
            </a:r>
            <a:r>
              <a:rPr lang="en-US" sz="1200" b="0" kern="1200" baseline="0" dirty="0">
                <a:solidFill>
                  <a:schemeClr val="tx1"/>
                </a:solidFill>
                <a:latin typeface="Arial" charset="0"/>
                <a:ea typeface="+mn-ea"/>
                <a:cs typeface="+mn-cs"/>
              </a:rPr>
              <a:t>and intrinsic value and explain sources of perceived mispricing.</a:t>
            </a:r>
            <a:endParaRPr lang="en-US" sz="1200" b="0" dirty="0"/>
          </a:p>
          <a:p>
            <a:pPr eaLnBrk="1" hangingPunct="1">
              <a:lnSpc>
                <a:spcPct val="90000"/>
              </a:lnSpc>
            </a:pPr>
            <a:r>
              <a:rPr lang="en-US" sz="1200" dirty="0"/>
              <a:t>Page 2</a:t>
            </a:r>
          </a:p>
          <a:p>
            <a:pPr eaLnBrk="1" hangingPunct="1">
              <a:lnSpc>
                <a:spcPct val="90000"/>
              </a:lnSpc>
            </a:pPr>
            <a:endParaRPr lang="en-US" sz="1200" dirty="0"/>
          </a:p>
          <a:p>
            <a:pPr eaLnBrk="1" hangingPunct="1">
              <a:lnSpc>
                <a:spcPct val="90000"/>
              </a:lnSpc>
            </a:pPr>
            <a:r>
              <a:rPr lang="en-US" sz="1200" dirty="0"/>
              <a:t>Valuation is the estimation of an asset’s value using </a:t>
            </a:r>
            <a:r>
              <a:rPr lang="en-US" sz="1200" i="0" kern="1200" dirty="0">
                <a:solidFill>
                  <a:schemeClr val="tx1"/>
                </a:solidFill>
                <a:latin typeface="Arial" charset="0"/>
                <a:ea typeface="+mn-ea"/>
                <a:cs typeface="+mn-cs"/>
              </a:rPr>
              <a:t>one or more of the three methods shown. </a:t>
            </a:r>
          </a:p>
          <a:p>
            <a:pPr eaLnBrk="1" hangingPunct="1">
              <a:lnSpc>
                <a:spcPct val="90000"/>
              </a:lnSpc>
            </a:pPr>
            <a:endParaRPr lang="en-US" sz="1200" i="0" kern="1200" dirty="0">
              <a:solidFill>
                <a:schemeClr val="tx1"/>
              </a:solidFill>
              <a:latin typeface="Arial" charset="0"/>
              <a:ea typeface="+mn-ea"/>
              <a:cs typeface="+mn-cs"/>
            </a:endParaRPr>
          </a:p>
          <a:p>
            <a:pPr eaLnBrk="1" hangingPunct="1">
              <a:lnSpc>
                <a:spcPct val="90000"/>
              </a:lnSpc>
            </a:pPr>
            <a:r>
              <a:rPr lang="en-US" sz="1200" i="0" kern="1200" dirty="0">
                <a:solidFill>
                  <a:schemeClr val="tx1"/>
                </a:solidFill>
                <a:latin typeface="Arial" charset="0"/>
                <a:ea typeface="+mn-ea"/>
                <a:cs typeface="+mn-cs"/>
              </a:rPr>
              <a:t>In some cases, all three are used to provide a range of valuations.</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dirty="0">
                <a:solidFill>
                  <a:schemeClr val="tx1"/>
                </a:solidFill>
                <a:latin typeface="Arial" charset="0"/>
                <a:ea typeface="+mn-ea"/>
                <a:cs typeface="+mn-cs"/>
              </a:rPr>
              <a:t>These methods are</a:t>
            </a:r>
            <a:r>
              <a:rPr lang="en-US" sz="1200" i="0" kern="1200" baseline="0" dirty="0">
                <a:solidFill>
                  <a:schemeClr val="tx1"/>
                </a:solidFill>
                <a:latin typeface="Arial" charset="0"/>
                <a:ea typeface="+mn-ea"/>
                <a:cs typeface="+mn-cs"/>
              </a:rPr>
              <a:t> the basis for the rest of the text.</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dirty="0">
                <a:solidFill>
                  <a:schemeClr val="tx1"/>
                </a:solidFill>
                <a:latin typeface="Arial" charset="0"/>
                <a:ea typeface="+mn-ea"/>
                <a:cs typeface="+mn-cs"/>
              </a:rPr>
              <a:t> </a:t>
            </a:r>
          </a:p>
        </p:txBody>
      </p:sp>
    </p:spTree>
    <p:extLst>
      <p:ext uri="{BB962C8B-B14F-4D97-AF65-F5344CB8AC3E}">
        <p14:creationId xmlns:p14="http://schemas.microsoft.com/office/powerpoint/2010/main" val="12756464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200" dirty="0"/>
              <a:t>LOS: </a:t>
            </a:r>
            <a:r>
              <a:rPr lang="en-US" sz="1200" b="0" kern="1200" baseline="0" dirty="0">
                <a:solidFill>
                  <a:schemeClr val="tx1"/>
                </a:solidFill>
                <a:latin typeface="Arial" charset="0"/>
                <a:ea typeface="+mn-ea"/>
                <a:cs typeface="+mn-cs"/>
              </a:rPr>
              <a:t>Define valuation and </a:t>
            </a:r>
            <a:r>
              <a:rPr lang="en-US" sz="1200" b="1" kern="1200" baseline="0" dirty="0">
                <a:solidFill>
                  <a:schemeClr val="tx1"/>
                </a:solidFill>
                <a:latin typeface="Arial" charset="0"/>
                <a:ea typeface="+mn-ea"/>
                <a:cs typeface="+mn-cs"/>
              </a:rPr>
              <a:t>intrinsic value </a:t>
            </a:r>
            <a:r>
              <a:rPr lang="en-US" sz="1200" b="0" kern="1200" baseline="0" dirty="0">
                <a:solidFill>
                  <a:schemeClr val="tx1"/>
                </a:solidFill>
                <a:latin typeface="Arial" charset="0"/>
                <a:ea typeface="+mn-ea"/>
                <a:cs typeface="+mn-cs"/>
              </a:rPr>
              <a:t>and explain sources of perceived mispricing.</a:t>
            </a:r>
            <a:endParaRPr lang="en-US" sz="1200" b="0" dirty="0"/>
          </a:p>
          <a:p>
            <a:pPr eaLnBrk="1" hangingPunct="1">
              <a:lnSpc>
                <a:spcPct val="90000"/>
              </a:lnSpc>
            </a:pPr>
            <a:r>
              <a:rPr lang="en-US" sz="1200" dirty="0"/>
              <a:t>Page 2–4</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dirty="0">
                <a:solidFill>
                  <a:schemeClr val="tx1"/>
                </a:solidFill>
                <a:latin typeface="Arial" charset="0"/>
                <a:ea typeface="+mn-ea"/>
                <a:cs typeface="+mn-cs"/>
              </a:rPr>
              <a:t>I</a:t>
            </a:r>
            <a:r>
              <a:rPr lang="en-US" sz="1200" i="0" kern="1200" baseline="0" dirty="0">
                <a:solidFill>
                  <a:schemeClr val="tx1"/>
                </a:solidFill>
                <a:latin typeface="Arial" charset="0"/>
                <a:ea typeface="+mn-ea"/>
                <a:cs typeface="+mn-cs"/>
              </a:rPr>
              <a:t>ntrinsic value is the value of the asset given a (hypothetically) complete understanding of the asset and its investment characteristics (e.g., risk and future cash flows).</a:t>
            </a:r>
          </a:p>
          <a:p>
            <a:pPr marL="692661" marR="0" lvl="1" indent="-235461"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sz="1200" i="0" kern="1200" baseline="0" dirty="0">
                <a:solidFill>
                  <a:schemeClr val="tx1"/>
                </a:solidFill>
                <a:latin typeface="Arial" charset="0"/>
                <a:ea typeface="+mn-ea"/>
                <a:cs typeface="+mn-cs"/>
              </a:rPr>
              <a:t>The “true” or “real” value of the asset to an individual</a:t>
            </a:r>
          </a:p>
          <a:p>
            <a:pPr marL="692661" marR="0" lvl="1" indent="-235461"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sz="1200" i="0" kern="1200" baseline="0" dirty="0">
                <a:solidFill>
                  <a:schemeClr val="tx1"/>
                </a:solidFill>
                <a:latin typeface="Arial" charset="0"/>
                <a:ea typeface="+mn-ea"/>
                <a:cs typeface="+mn-cs"/>
              </a:rPr>
              <a:t>Not necessarily the asset’s market price</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baseline="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baseline="0" dirty="0">
                <a:solidFill>
                  <a:schemeClr val="tx1"/>
                </a:solidFill>
                <a:latin typeface="Arial" charset="0"/>
                <a:ea typeface="+mn-ea"/>
                <a:cs typeface="+mn-cs"/>
              </a:rPr>
              <a:t>If the market price &gt; Intrinsic value </a:t>
            </a:r>
            <a:r>
              <a:rPr lang="en-US" sz="1200" i="0" kern="1200" baseline="0" dirty="0">
                <a:solidFill>
                  <a:schemeClr val="tx1"/>
                </a:solidFill>
                <a:latin typeface="Arial" charset="0"/>
                <a:ea typeface="+mn-ea"/>
                <a:cs typeface="+mn-cs"/>
                <a:sym typeface="Symbol"/>
              </a:rPr>
              <a:t> Asset is overvalued.</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baseline="0" dirty="0">
                <a:solidFill>
                  <a:schemeClr val="tx1"/>
                </a:solidFill>
                <a:latin typeface="Arial" charset="0"/>
                <a:ea typeface="+mn-ea"/>
                <a:cs typeface="+mn-cs"/>
              </a:rPr>
              <a:t>If the market price &lt; Intrinsic value </a:t>
            </a:r>
            <a:r>
              <a:rPr lang="en-US" sz="1200" i="0" kern="1200" baseline="0" dirty="0">
                <a:solidFill>
                  <a:schemeClr val="tx1"/>
                </a:solidFill>
                <a:latin typeface="Arial" charset="0"/>
                <a:ea typeface="+mn-ea"/>
                <a:cs typeface="+mn-cs"/>
                <a:sym typeface="Symbol"/>
              </a:rPr>
              <a:t> Asset is undervalued.</a:t>
            </a:r>
            <a:endParaRPr lang="en-US" sz="12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5885634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70000" lnSpcReduction="20000"/>
          </a:bodyPr>
          <a:lstStyle/>
          <a:p>
            <a:r>
              <a:rPr lang="en-US" sz="1200" dirty="0"/>
              <a:t>LOS: </a:t>
            </a:r>
            <a:r>
              <a:rPr lang="en-US" sz="1200" b="0" kern="1200" baseline="0" dirty="0">
                <a:solidFill>
                  <a:schemeClr val="tx1"/>
                </a:solidFill>
                <a:latin typeface="Arial" charset="0"/>
                <a:ea typeface="+mn-ea"/>
                <a:cs typeface="+mn-cs"/>
              </a:rPr>
              <a:t>Define valuation and intrinsic value, and </a:t>
            </a:r>
            <a:r>
              <a:rPr lang="en-US" sz="1200" b="1" kern="1200" baseline="0" dirty="0">
                <a:solidFill>
                  <a:schemeClr val="tx1"/>
                </a:solidFill>
                <a:latin typeface="Arial" charset="0"/>
                <a:ea typeface="+mn-ea"/>
                <a:cs typeface="+mn-cs"/>
              </a:rPr>
              <a:t>explain sources of perceived mispricing</a:t>
            </a:r>
            <a:r>
              <a:rPr lang="en-US" sz="1200" b="0" kern="1200" baseline="0" dirty="0">
                <a:solidFill>
                  <a:schemeClr val="tx1"/>
                </a:solidFill>
                <a:latin typeface="Arial" charset="0"/>
                <a:ea typeface="+mn-ea"/>
                <a:cs typeface="+mn-cs"/>
              </a:rPr>
              <a:t>.</a:t>
            </a:r>
            <a:endParaRPr lang="en-US" sz="1200" b="0" dirty="0"/>
          </a:p>
          <a:p>
            <a:pPr marL="0" marR="0" lvl="0" indent="-182880" algn="l" defTabSz="914400" rtl="0" eaLnBrk="1" fontAlgn="base" latinLnBrk="0" hangingPunct="1">
              <a:lnSpc>
                <a:spcPct val="90000"/>
              </a:lnSpc>
              <a:spcBef>
                <a:spcPct val="30000"/>
              </a:spcBef>
              <a:spcAft>
                <a:spcPct val="0"/>
              </a:spcAft>
              <a:buClrTx/>
              <a:buSzTx/>
              <a:buFontTx/>
              <a:buNone/>
              <a:tabLst/>
              <a:defRPr/>
            </a:pPr>
            <a:r>
              <a:rPr lang="en-US" sz="1200" dirty="0"/>
              <a:t>Pages 2</a:t>
            </a:r>
            <a:r>
              <a:rPr lang="en-US" sz="1200" baseline="0" dirty="0"/>
              <a:t>–3</a:t>
            </a:r>
            <a:endParaRPr lang="en-US" sz="1200" dirty="0"/>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dirty="0">
                <a:solidFill>
                  <a:schemeClr val="tx1"/>
                </a:solidFill>
                <a:latin typeface="Arial" charset="0"/>
                <a:ea typeface="+mn-ea"/>
                <a:cs typeface="+mn-cs"/>
              </a:rPr>
              <a:t>The efficient market theory</a:t>
            </a:r>
            <a:r>
              <a:rPr lang="en-US" sz="1200" i="0" kern="1200" baseline="0" dirty="0">
                <a:solidFill>
                  <a:schemeClr val="tx1"/>
                </a:solidFill>
                <a:latin typeface="Arial" charset="0"/>
                <a:ea typeface="+mn-ea"/>
                <a:cs typeface="+mn-cs"/>
              </a:rPr>
              <a:t> states that information about an asset is reflected in its value so that Market price = </a:t>
            </a:r>
            <a:r>
              <a:rPr lang="en-US" sz="1200" i="0" kern="1200" dirty="0">
                <a:solidFill>
                  <a:schemeClr val="tx1"/>
                </a:solidFill>
                <a:latin typeface="Arial" charset="0"/>
                <a:ea typeface="+mn-ea"/>
                <a:cs typeface="+mn-cs"/>
              </a:rPr>
              <a:t>I</a:t>
            </a:r>
            <a:r>
              <a:rPr lang="en-US" sz="1200" i="0" kern="1200" baseline="0" dirty="0">
                <a:solidFill>
                  <a:schemeClr val="tx1"/>
                </a:solidFill>
                <a:latin typeface="Arial" charset="0"/>
                <a:ea typeface="+mn-ea"/>
                <a:cs typeface="+mn-cs"/>
              </a:rPr>
              <a:t>ntrinsic value.</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baseline="0" dirty="0">
                <a:solidFill>
                  <a:schemeClr val="tx1"/>
                </a:solidFill>
                <a:latin typeface="Arial" charset="0"/>
                <a:ea typeface="+mn-ea"/>
                <a:cs typeface="+mn-cs"/>
              </a:rPr>
              <a:t>Challenges to the efficient market theory:</a:t>
            </a:r>
          </a:p>
          <a:p>
            <a:pPr marL="0" marR="0" lvl="0" indent="-18288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b="0" dirty="0"/>
              <a:t>Grossman</a:t>
            </a:r>
            <a:r>
              <a:rPr lang="en-US" b="0" dirty="0">
                <a:latin typeface="Arial"/>
                <a:cs typeface="Arial"/>
              </a:rPr>
              <a:t>–</a:t>
            </a:r>
            <a:r>
              <a:rPr lang="en-US" b="0" dirty="0" err="1"/>
              <a:t>Stiglitz</a:t>
            </a:r>
            <a:r>
              <a:rPr lang="en-US" b="0" dirty="0"/>
              <a:t> paradox: If assets</a:t>
            </a:r>
            <a:r>
              <a:rPr lang="en-US" b="0" baseline="0" dirty="0"/>
              <a:t> were always correctly priced, then analysts would not have an incentive to find undervalued stocks. </a:t>
            </a:r>
            <a:endParaRPr lang="en-US" b="0" dirty="0"/>
          </a:p>
          <a:p>
            <a:pPr lvl="0">
              <a:buFont typeface="Arial" pitchFamily="34" charset="0"/>
              <a:buChar char="•"/>
            </a:pPr>
            <a:r>
              <a:rPr lang="en-US" b="0" dirty="0"/>
              <a:t>Trading costs and unclear values: In the case of equity, it is very difficult to determine what the future returns will be. Furthermore, trading costs</a:t>
            </a:r>
            <a:r>
              <a:rPr lang="en-US" b="0" baseline="0" dirty="0"/>
              <a:t> prevent traders from exploiting divergences from intrinsic value that are less than trading costs.</a:t>
            </a:r>
          </a:p>
          <a:p>
            <a:pPr lvl="0">
              <a:buFont typeface="Arial" pitchFamily="34" charset="0"/>
              <a:buChar char="•"/>
            </a:pPr>
            <a:endParaRPr lang="en-US" b="0" baseline="0" dirty="0"/>
          </a:p>
          <a:p>
            <a:pPr lvl="0">
              <a:buFont typeface="Arial" pitchFamily="34" charset="0"/>
              <a:buNone/>
            </a:pPr>
            <a:r>
              <a:rPr lang="en-US" b="0" baseline="0" dirty="0"/>
              <a:t>The formula provides the two sources of perceived mispricing.</a:t>
            </a:r>
          </a:p>
          <a:p>
            <a:pPr marL="0" marR="0" lvl="0" indent="-182880" algn="l" defTabSz="914400" rtl="0" eaLnBrk="0" fontAlgn="base" latinLnBrk="0" hangingPunct="0">
              <a:lnSpc>
                <a:spcPct val="100000"/>
              </a:lnSpc>
              <a:spcBef>
                <a:spcPct val="30000"/>
              </a:spcBef>
              <a:spcAft>
                <a:spcPct val="0"/>
              </a:spcAft>
              <a:buClrTx/>
              <a:buSzTx/>
              <a:buFontTx/>
              <a:buNone/>
              <a:tabLst/>
              <a:defRPr/>
            </a:pPr>
            <a:r>
              <a:rPr lang="en-US" b="0" i="1" dirty="0"/>
              <a:t>V</a:t>
            </a:r>
            <a:r>
              <a:rPr lang="en-US" b="0" i="1" baseline="-25000" dirty="0"/>
              <a:t>E  </a:t>
            </a:r>
            <a:r>
              <a:rPr lang="en-US" b="1" dirty="0">
                <a:latin typeface="Arial"/>
                <a:cs typeface="Arial"/>
              </a:rPr>
              <a:t>–</a:t>
            </a:r>
            <a:r>
              <a:rPr lang="en-US" b="0" baseline="0" dirty="0">
                <a:latin typeface="Arial" charset="0"/>
                <a:cs typeface="+mn-cs"/>
              </a:rPr>
              <a:t> </a:t>
            </a:r>
            <a:r>
              <a:rPr lang="en-US" b="0" i="1" dirty="0"/>
              <a:t>P</a:t>
            </a:r>
            <a:r>
              <a:rPr lang="en-US" b="0" dirty="0"/>
              <a:t> = (</a:t>
            </a:r>
            <a:r>
              <a:rPr lang="en-US" b="0" i="1" dirty="0"/>
              <a:t>V</a:t>
            </a:r>
            <a:r>
              <a:rPr lang="en-US" b="0" baseline="0" dirty="0"/>
              <a:t> </a:t>
            </a:r>
            <a:r>
              <a:rPr lang="en-US" b="0" dirty="0"/>
              <a:t>– </a:t>
            </a:r>
            <a:r>
              <a:rPr lang="en-US" b="0" i="1" dirty="0"/>
              <a:t>P</a:t>
            </a:r>
            <a:r>
              <a:rPr lang="en-US" b="0" dirty="0"/>
              <a:t>) + (</a:t>
            </a:r>
            <a:r>
              <a:rPr lang="en-US" b="0" i="1" dirty="0"/>
              <a:t>V</a:t>
            </a:r>
            <a:r>
              <a:rPr lang="en-US" b="0" i="1" baseline="-25000" dirty="0"/>
              <a:t>E</a:t>
            </a:r>
            <a:r>
              <a:rPr lang="en-US" b="0" baseline="-25000" dirty="0"/>
              <a:t> </a:t>
            </a:r>
            <a:r>
              <a:rPr lang="en-US" b="0" dirty="0"/>
              <a:t>– </a:t>
            </a:r>
            <a:r>
              <a:rPr lang="en-US" b="0" i="1" dirty="0"/>
              <a:t>V</a:t>
            </a:r>
            <a:r>
              <a:rPr lang="en-US" b="0" dirty="0"/>
              <a:t>),</a:t>
            </a:r>
          </a:p>
          <a:p>
            <a:pPr marL="0" marR="0" lvl="0" indent="-182880" algn="l" defTabSz="914400" rtl="0" eaLnBrk="0" fontAlgn="base" latinLnBrk="0" hangingPunct="0">
              <a:lnSpc>
                <a:spcPct val="100000"/>
              </a:lnSpc>
              <a:spcBef>
                <a:spcPct val="30000"/>
              </a:spcBef>
              <a:spcAft>
                <a:spcPct val="0"/>
              </a:spcAft>
              <a:buClrTx/>
              <a:buSzTx/>
              <a:buFontTx/>
              <a:buNone/>
              <a:tabLst/>
              <a:defRPr/>
            </a:pPr>
            <a:endParaRPr lang="en-US" b="0" dirty="0"/>
          </a:p>
          <a:p>
            <a:pPr marL="0" marR="0" lvl="0" indent="-182880" algn="l" defTabSz="914400" rtl="0" eaLnBrk="0" fontAlgn="base" latinLnBrk="0" hangingPunct="0">
              <a:lnSpc>
                <a:spcPct val="100000"/>
              </a:lnSpc>
              <a:spcBef>
                <a:spcPct val="30000"/>
              </a:spcBef>
              <a:spcAft>
                <a:spcPct val="0"/>
              </a:spcAft>
              <a:buClrTx/>
              <a:buSzTx/>
              <a:buFontTx/>
              <a:buNone/>
              <a:tabLst/>
              <a:defRPr/>
            </a:pPr>
            <a:r>
              <a:rPr lang="en-US" b="0" dirty="0"/>
              <a:t>where</a:t>
            </a:r>
          </a:p>
          <a:p>
            <a:pPr marL="457200" marR="0" lvl="1" indent="-182880" algn="l" defTabSz="914400" rtl="0" eaLnBrk="0" fontAlgn="base" latinLnBrk="0" hangingPunct="0">
              <a:lnSpc>
                <a:spcPct val="100000"/>
              </a:lnSpc>
              <a:spcBef>
                <a:spcPct val="30000"/>
              </a:spcBef>
              <a:spcAft>
                <a:spcPct val="0"/>
              </a:spcAft>
              <a:buClrTx/>
              <a:buSzTx/>
              <a:buFontTx/>
              <a:buNone/>
              <a:tabLst/>
              <a:defRPr/>
            </a:pPr>
            <a:r>
              <a:rPr lang="en-US" b="0" i="1" dirty="0"/>
              <a:t>V</a:t>
            </a:r>
            <a:r>
              <a:rPr lang="en-US" b="0" i="1" baseline="-25000" dirty="0"/>
              <a:t>E </a:t>
            </a:r>
            <a:r>
              <a:rPr lang="en-US" b="0" dirty="0"/>
              <a:t>= estimated value</a:t>
            </a:r>
          </a:p>
          <a:p>
            <a:pPr marL="457200" marR="0" lvl="1" indent="-182880" algn="l" defTabSz="914400" rtl="0" eaLnBrk="0" fontAlgn="base" latinLnBrk="0" hangingPunct="0">
              <a:lnSpc>
                <a:spcPct val="100000"/>
              </a:lnSpc>
              <a:spcBef>
                <a:spcPct val="30000"/>
              </a:spcBef>
              <a:spcAft>
                <a:spcPct val="0"/>
              </a:spcAft>
              <a:buClrTx/>
              <a:buSzTx/>
              <a:buFontTx/>
              <a:buNone/>
              <a:tabLst/>
              <a:defRPr/>
            </a:pPr>
            <a:r>
              <a:rPr lang="en-US" b="0" i="1" dirty="0"/>
              <a:t>P </a:t>
            </a:r>
            <a:r>
              <a:rPr lang="en-US" b="0" dirty="0"/>
              <a:t> = market price</a:t>
            </a:r>
          </a:p>
          <a:p>
            <a:pPr marL="457200" marR="0" lvl="1" indent="-182880" algn="l" defTabSz="914400" rtl="0" eaLnBrk="0" fontAlgn="base" latinLnBrk="0" hangingPunct="0">
              <a:lnSpc>
                <a:spcPct val="100000"/>
              </a:lnSpc>
              <a:spcBef>
                <a:spcPct val="30000"/>
              </a:spcBef>
              <a:spcAft>
                <a:spcPct val="0"/>
              </a:spcAft>
              <a:buClrTx/>
              <a:buSzTx/>
              <a:buFontTx/>
              <a:buNone/>
              <a:tabLst/>
              <a:defRPr/>
            </a:pPr>
            <a:r>
              <a:rPr lang="en-US" b="0" i="1" baseline="0" dirty="0"/>
              <a:t>V</a:t>
            </a:r>
            <a:r>
              <a:rPr lang="en-US" b="0" baseline="0" dirty="0"/>
              <a:t>  = intrinsic value</a:t>
            </a:r>
          </a:p>
          <a:p>
            <a:pPr lvl="0"/>
            <a:endParaRPr lang="en-US" b="0" baseline="0" dirty="0"/>
          </a:p>
          <a:p>
            <a:pPr lvl="0"/>
            <a:r>
              <a:rPr lang="en-US" b="0" dirty="0"/>
              <a:t>The formula says</a:t>
            </a:r>
            <a:r>
              <a:rPr lang="en-US" b="0" baseline="0" dirty="0"/>
              <a:t> that the d</a:t>
            </a:r>
            <a:r>
              <a:rPr lang="en-US" b="0" dirty="0"/>
              <a:t>ifference</a:t>
            </a:r>
            <a:r>
              <a:rPr lang="en-US" b="0" baseline="0" dirty="0"/>
              <a:t> between valuation estimates and market price is true mispricing, which is the difference between the intrinsic value and the market price less the error in the market’s estimate and the difference between estimated value and the intrinsic value less the error in the analyst’s estimate.</a:t>
            </a:r>
          </a:p>
          <a:p>
            <a:pPr lvl="0">
              <a:buFont typeface="Arial" pitchFamily="34" charset="0"/>
              <a:buNone/>
            </a:pPr>
            <a:endParaRPr lang="en-US" b="0" baseline="0" dirty="0"/>
          </a:p>
          <a:p>
            <a:pPr lvl="0">
              <a:buFont typeface="Arial" pitchFamily="34" charset="0"/>
              <a:buNone/>
            </a:pPr>
            <a:r>
              <a:rPr lang="en-US" b="0" baseline="0" dirty="0"/>
              <a:t>An analyst wants to exploit the first term and minimize the second term. An analyst wants to act on perceived asset mispricing when it arises from the first term, not from the second term.</a:t>
            </a:r>
          </a:p>
          <a:p>
            <a:pPr lvl="0">
              <a:buFont typeface="Arial" pitchFamily="34" charset="0"/>
              <a:buNone/>
            </a:pPr>
            <a:r>
              <a:rPr lang="en-US" b="0" baseline="0" dirty="0"/>
              <a:t>Furthermore, an analyst must believe not only that the market is wrong but also that it will eventually correct itself within the investment horizon.  So to profit, there must be both market mispricing and a catalyst that will eventually cause the market to correct mispricing.</a:t>
            </a:r>
          </a:p>
          <a:p>
            <a:pPr lvl="0">
              <a:buFont typeface="Arial" pitchFamily="34" charset="0"/>
              <a:buNone/>
            </a:pPr>
            <a:r>
              <a:rPr lang="en-US" b="0" baseline="0" dirty="0"/>
              <a:t>An analyst’s goal is to earn alpha (abnormal return) less a return in excess of what is expected given the amount of risk taken.</a:t>
            </a:r>
          </a:p>
          <a:p>
            <a:pPr lvl="0">
              <a:buFont typeface="Arial" pitchFamily="34" charset="0"/>
              <a:buNone/>
            </a:pPr>
            <a:endParaRPr lang="en-US" b="0" baseline="0" dirty="0"/>
          </a:p>
          <a:p>
            <a:pPr marL="0" marR="0" lvl="0" indent="-182880" algn="l" defTabSz="914400" rtl="0" eaLnBrk="0" fontAlgn="base" latinLnBrk="0" hangingPunct="0">
              <a:lnSpc>
                <a:spcPct val="100000"/>
              </a:lnSpc>
              <a:spcBef>
                <a:spcPct val="30000"/>
              </a:spcBef>
              <a:spcAft>
                <a:spcPct val="0"/>
              </a:spcAft>
              <a:buClrTx/>
              <a:buSzTx/>
              <a:buFont typeface="Arial" pitchFamily="34" charset="0"/>
              <a:buNone/>
              <a:tabLst/>
              <a:defRPr/>
            </a:pPr>
            <a:r>
              <a:rPr lang="en-US" sz="1200" i="1" kern="1200" dirty="0">
                <a:solidFill>
                  <a:schemeClr val="tx1"/>
                </a:solidFill>
                <a:latin typeface="Arial" charset="0"/>
                <a:ea typeface="+mn-ea"/>
                <a:cs typeface="+mn-cs"/>
              </a:rPr>
              <a:t>Text</a:t>
            </a:r>
            <a:r>
              <a:rPr lang="en-US" sz="1200" i="1" kern="1200" baseline="0" dirty="0">
                <a:solidFill>
                  <a:schemeClr val="tx1"/>
                </a:solidFill>
                <a:latin typeface="Arial" charset="0"/>
                <a:ea typeface="+mn-ea"/>
                <a:cs typeface="+mn-cs"/>
              </a:rPr>
              <a:t> Integration </a:t>
            </a:r>
            <a:r>
              <a:rPr lang="en-US" sz="1200" i="1" kern="1200" dirty="0">
                <a:solidFill>
                  <a:schemeClr val="tx1"/>
                </a:solidFill>
                <a:latin typeface="Arial" charset="0"/>
                <a:ea typeface="+mn-ea"/>
                <a:cs typeface="+mn-cs"/>
              </a:rPr>
              <a:t>Note: Alpha</a:t>
            </a:r>
            <a:r>
              <a:rPr lang="en-US" sz="1200" i="1" kern="1200" baseline="0" dirty="0">
                <a:solidFill>
                  <a:schemeClr val="tx1"/>
                </a:solidFill>
                <a:latin typeface="Arial" charset="0"/>
                <a:ea typeface="+mn-ea"/>
                <a:cs typeface="+mn-cs"/>
              </a:rPr>
              <a:t> and excess returns are discussed in</a:t>
            </a:r>
            <a:r>
              <a:rPr lang="en-US" sz="1200" i="1" kern="1200" dirty="0">
                <a:solidFill>
                  <a:schemeClr val="tx1"/>
                </a:solidFill>
                <a:latin typeface="Arial" charset="0"/>
                <a:ea typeface="+mn-ea"/>
                <a:cs typeface="+mn-cs"/>
              </a:rPr>
              <a:t> Chapter</a:t>
            </a:r>
            <a:r>
              <a:rPr lang="en-US" sz="1200" i="1" kern="1200" baseline="0" dirty="0">
                <a:solidFill>
                  <a:schemeClr val="tx1"/>
                </a:solidFill>
                <a:latin typeface="Arial" charset="0"/>
                <a:ea typeface="+mn-ea"/>
                <a:cs typeface="+mn-cs"/>
              </a:rPr>
              <a:t> 2 </a:t>
            </a:r>
            <a:r>
              <a:rPr lang="en-US" sz="1200" i="1" kern="1200" dirty="0">
                <a:solidFill>
                  <a:schemeClr val="tx1"/>
                </a:solidFill>
                <a:latin typeface="Arial" charset="0"/>
                <a:ea typeface="+mn-ea"/>
                <a:cs typeface="+mn-cs"/>
              </a:rPr>
              <a:t>of the Equity Asset Valuation text</a:t>
            </a:r>
            <a:r>
              <a:rPr lang="en-US" sz="1200" i="1" kern="1200" baseline="0" dirty="0">
                <a:solidFill>
                  <a:schemeClr val="tx1"/>
                </a:solidFill>
                <a:latin typeface="Arial" charset="0"/>
                <a:ea typeface="+mn-ea"/>
                <a:cs typeface="+mn-cs"/>
              </a:rPr>
              <a:t>.</a:t>
            </a:r>
            <a:endParaRPr lang="en-US" sz="12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3014882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ln/>
        </p:spPr>
      </p:sp>
      <p:sp>
        <p:nvSpPr>
          <p:cNvPr id="367618" name="Notes Placeholder 2"/>
          <p:cNvSpPr>
            <a:spLocks noGrp="1"/>
          </p:cNvSpPr>
          <p:nvPr>
            <p:ph type="body" idx="1"/>
          </p:nvPr>
        </p:nvSpPr>
        <p:spPr>
          <a:noFill/>
          <a:ln/>
        </p:spPr>
        <p:txBody>
          <a:bodyPr/>
          <a:lstStyle/>
          <a:p>
            <a:r>
              <a:rPr lang="en-US" sz="1200" b="0" dirty="0"/>
              <a:t>LOS: </a:t>
            </a:r>
            <a:r>
              <a:rPr lang="en-US" sz="1200" b="0" kern="1200" baseline="0" dirty="0">
                <a:solidFill>
                  <a:schemeClr val="tx1"/>
                </a:solidFill>
                <a:latin typeface="Arial" charset="0"/>
                <a:ea typeface="+mn-ea"/>
                <a:cs typeface="+mn-cs"/>
              </a:rPr>
              <a:t>Explain the going-concern assumption and contrast a going-concern value to a liquidation-value.</a:t>
            </a:r>
          </a:p>
          <a:p>
            <a:pPr eaLnBrk="1" hangingPunct="1">
              <a:lnSpc>
                <a:spcPct val="90000"/>
              </a:lnSpc>
            </a:pPr>
            <a:r>
              <a:rPr lang="en-US" sz="1200" dirty="0"/>
              <a:t>Page</a:t>
            </a:r>
            <a:r>
              <a:rPr lang="en-US" sz="1200" baseline="0" dirty="0"/>
              <a:t> 4</a:t>
            </a:r>
          </a:p>
          <a:p>
            <a:pPr eaLnBrk="1" hangingPunct="1"/>
            <a:endParaRPr lang="en-US" sz="1200" baseline="0" dirty="0"/>
          </a:p>
          <a:p>
            <a:pPr eaLnBrk="1" hangingPunct="1"/>
            <a:r>
              <a:rPr lang="en-US" sz="1200" dirty="0"/>
              <a:t>The majority </a:t>
            </a:r>
            <a:r>
              <a:rPr lang="en-US" sz="1200" baseline="0" dirty="0"/>
              <a:t>of this text focuses on determining the going-concern value of the firm (i.e., its value under the assumption that the firm continues). </a:t>
            </a:r>
          </a:p>
          <a:p>
            <a:pPr eaLnBrk="1" hangingPunct="1"/>
            <a:endParaRPr lang="en-US" sz="1200" baseline="0" dirty="0"/>
          </a:p>
          <a:p>
            <a:pPr eaLnBrk="1" hangingPunct="1"/>
            <a:r>
              <a:rPr lang="en-US" sz="1200" baseline="0" dirty="0"/>
              <a:t>Going-concern value is greater than liquidation value for the reasons stated on the slide. Especially when in liquidation, the assets have to be immediately liquidated (e.g., perishable assets). In an orderly liquidation, value would be higher.</a:t>
            </a:r>
          </a:p>
          <a:p>
            <a:pPr eaLnBrk="1" hangingPunct="1"/>
            <a:endParaRPr lang="en-US" sz="1200" baseline="0" dirty="0"/>
          </a:p>
          <a:p>
            <a:pPr eaLnBrk="1" hangingPunct="1"/>
            <a:r>
              <a:rPr lang="en-US" sz="1200" b="0" baseline="0" dirty="0"/>
              <a:t>T</a:t>
            </a:r>
            <a:r>
              <a:rPr lang="en-US" sz="1200" b="0" kern="1200" baseline="0" dirty="0">
                <a:solidFill>
                  <a:schemeClr val="tx1"/>
                </a:solidFill>
                <a:latin typeface="Arial" charset="0"/>
                <a:ea typeface="+mn-ea"/>
                <a:cs typeface="+mn-cs"/>
              </a:rPr>
              <a:t>he definition of value most relevant to public company valuation is intrinsic value. In most cases, the best estimate of intrinsic value is the going-concern value.</a:t>
            </a:r>
            <a:endParaRPr lang="en-US" sz="1200" b="0" baseline="0" dirty="0"/>
          </a:p>
          <a:p>
            <a:pPr eaLnBrk="1" hangingPunct="1"/>
            <a:endParaRPr lang="en-US" sz="1200" dirty="0"/>
          </a:p>
        </p:txBody>
      </p:sp>
      <p:sp>
        <p:nvSpPr>
          <p:cNvPr id="198660" name="Slide Number Placeholder 3"/>
          <p:cNvSpPr txBox="1">
            <a:spLocks noGrp="1"/>
          </p:cNvSpPr>
          <p:nvPr/>
        </p:nvSpPr>
        <p:spPr bwMode="auto">
          <a:xfrm>
            <a:off x="4019548" y="8806479"/>
            <a:ext cx="3073590" cy="499680"/>
          </a:xfrm>
          <a:prstGeom prst="rect">
            <a:avLst/>
          </a:prstGeom>
          <a:noFill/>
          <a:ln>
            <a:miter lim="800000"/>
            <a:headEnd/>
            <a:tailEnd/>
          </a:ln>
        </p:spPr>
        <p:txBody>
          <a:bodyPr lIns="90655" tIns="45329" rIns="90655" bIns="45329" anchor="b"/>
          <a:lstStyle/>
          <a:p>
            <a:pPr algn="r" defTabSz="906460">
              <a:defRPr/>
            </a:pPr>
            <a:fld id="{138697EA-DD23-4333-AB30-C198F03DB317}" type="slidenum">
              <a:rPr lang="en-GB" sz="1000">
                <a:latin typeface="Comic Sans MS" pitchFamily="66" charset="0"/>
              </a:rPr>
              <a:pPr algn="r" defTabSz="906460">
                <a:defRPr/>
              </a:pPr>
              <a:t>15</a:t>
            </a:fld>
            <a:endParaRPr lang="en-GB" sz="1000" dirty="0">
              <a:latin typeface="Comic Sans MS" pitchFamily="66" charset="0"/>
            </a:endParaRPr>
          </a:p>
        </p:txBody>
      </p:sp>
    </p:spTree>
    <p:extLst>
      <p:ext uri="{BB962C8B-B14F-4D97-AF65-F5344CB8AC3E}">
        <p14:creationId xmlns:p14="http://schemas.microsoft.com/office/powerpoint/2010/main" val="25765018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p:spPr>
        <p:txBody>
          <a:bodyPr/>
          <a:lstStyle/>
          <a:p>
            <a:fld id="{165C493A-BD00-4E6C-A1F9-B95F3F1F2930}" type="slidenum">
              <a:rPr lang="en-US" smtClean="0"/>
              <a:pPr/>
              <a:t>16</a:t>
            </a:fld>
            <a:endParaRPr lang="en-US" dirty="0"/>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p:spPr>
        <p:txBody>
          <a:bodyPr>
            <a:normAutofit/>
          </a:bodyPr>
          <a:lstStyle/>
          <a:p>
            <a:pPr marL="0" marR="0" indent="-235461" algn="l" defTabSz="914400" rtl="0" eaLnBrk="1" fontAlgn="base" latinLnBrk="0" hangingPunct="1">
              <a:lnSpc>
                <a:spcPct val="100000"/>
              </a:lnSpc>
              <a:spcBef>
                <a:spcPct val="30000"/>
              </a:spcBef>
              <a:spcAft>
                <a:spcPct val="0"/>
              </a:spcAft>
              <a:buClrTx/>
              <a:buSzTx/>
              <a:buFontTx/>
              <a:buNone/>
              <a:tabLst/>
              <a:defRPr/>
            </a:pPr>
            <a:r>
              <a:rPr lang="en-US" sz="1000" b="0" kern="1200" baseline="0" dirty="0">
                <a:solidFill>
                  <a:schemeClr val="tx1"/>
                </a:solidFill>
                <a:latin typeface="Arial" charset="0"/>
                <a:ea typeface="+mn-ea"/>
                <a:cs typeface="+mn-cs"/>
              </a:rPr>
              <a:t>LOS: Describe definitions of value and justify which definition of value is most relevant to public company valuation.</a:t>
            </a:r>
            <a:endParaRPr lang="en-US" sz="1000" b="0" dirty="0"/>
          </a:p>
          <a:p>
            <a:pPr marL="0" indent="-235461" eaLnBrk="1" hangingPunct="1"/>
            <a:r>
              <a:rPr lang="en-GB" sz="1000" dirty="0"/>
              <a:t>Pages 4</a:t>
            </a:r>
            <a:r>
              <a:rPr lang="en-US" sz="1000" baseline="0" dirty="0"/>
              <a:t>–</a:t>
            </a:r>
            <a:r>
              <a:rPr lang="en-GB" sz="1000" dirty="0"/>
              <a:t>5</a:t>
            </a:r>
          </a:p>
          <a:p>
            <a:pPr marL="0" indent="-235461" eaLnBrk="1" hangingPunct="1"/>
            <a:endParaRPr lang="en-US" sz="1000" dirty="0"/>
          </a:p>
          <a:p>
            <a:pPr marL="0" indent="-235461" eaLnBrk="1" hangingPunct="1"/>
            <a:r>
              <a:rPr lang="en-US" sz="1000" dirty="0"/>
              <a:t>Although intrinsic value is the relevant value for public</a:t>
            </a:r>
            <a:r>
              <a:rPr lang="en-US" sz="1000" baseline="0" dirty="0"/>
              <a:t> equity, different measures of value are needed for other situations.</a:t>
            </a:r>
            <a:endParaRPr lang="en-US" sz="1000" dirty="0"/>
          </a:p>
          <a:p>
            <a:pPr marL="235461" indent="-235461" eaLnBrk="1" hangingPunct="1"/>
            <a:endParaRPr lang="en-US" sz="1000" dirty="0"/>
          </a:p>
          <a:p>
            <a:pPr marL="235481" indent="-235481" eaLnBrk="1" hangingPunct="1">
              <a:buFont typeface="+mj-lt"/>
              <a:buNone/>
            </a:pPr>
            <a:r>
              <a:rPr lang="en-US" sz="1000" b="1" u="none" dirty="0"/>
              <a:t>Fair market value </a:t>
            </a:r>
            <a:endParaRPr lang="en-US" sz="1000" b="0" u="none" dirty="0"/>
          </a:p>
          <a:p>
            <a:pPr marL="692681" lvl="1" indent="-235481" eaLnBrk="1" hangingPunct="1">
              <a:buFont typeface="Arial" pitchFamily="34" charset="0"/>
              <a:buChar char="•"/>
            </a:pPr>
            <a:r>
              <a:rPr lang="en-US" sz="1000" u="none" dirty="0"/>
              <a:t>The</a:t>
            </a:r>
            <a:r>
              <a:rPr lang="en-US" sz="1000" u="none" baseline="0" dirty="0"/>
              <a:t> p</a:t>
            </a:r>
            <a:r>
              <a:rPr lang="en-US" sz="1000" u="none" dirty="0"/>
              <a:t>rice at which an asset would change hands between a willing buyer and willing seller when both are well informed. For example, a private business could be valued in</a:t>
            </a:r>
            <a:r>
              <a:rPr lang="en-US" sz="1000" u="none" baseline="0" dirty="0"/>
              <a:t> this context. Fair market value is s</a:t>
            </a:r>
            <a:r>
              <a:rPr lang="en-US" sz="1000" u="none" dirty="0"/>
              <a:t>ometimes used to assess taxes.</a:t>
            </a:r>
          </a:p>
          <a:p>
            <a:pPr marL="235481" indent="-235481" eaLnBrk="1" hangingPunct="1">
              <a:buFont typeface="+mj-lt"/>
              <a:buNone/>
            </a:pPr>
            <a:endParaRPr lang="en-US" sz="1000" b="1" u="none" dirty="0"/>
          </a:p>
          <a:p>
            <a:pPr marL="235481" indent="-235481" eaLnBrk="1" hangingPunct="1">
              <a:buFont typeface="+mj-lt"/>
              <a:buNone/>
            </a:pPr>
            <a:r>
              <a:rPr lang="en-US" sz="1000" b="1" u="none" dirty="0"/>
              <a:t>Fair value </a:t>
            </a:r>
            <a:endParaRPr lang="en-US" sz="1000" b="0" u="none" dirty="0"/>
          </a:p>
          <a:p>
            <a:pPr marL="692681" lvl="1" indent="-235481" eaLnBrk="1" hangingPunct="1">
              <a:buFont typeface="Arial" pitchFamily="34" charset="0"/>
              <a:buChar char="•"/>
            </a:pPr>
            <a:r>
              <a:rPr lang="en-US" sz="1000" u="none" dirty="0"/>
              <a:t>The</a:t>
            </a:r>
            <a:r>
              <a:rPr lang="en-US" sz="1000" u="none" baseline="0" dirty="0"/>
              <a:t> price used for f</a:t>
            </a:r>
            <a:r>
              <a:rPr lang="en-US" sz="1000" u="none" dirty="0"/>
              <a:t>inancial reporting (e.g., when measuring the impairment of an asset).</a:t>
            </a:r>
          </a:p>
          <a:p>
            <a:pPr marL="235481" indent="-235481" eaLnBrk="1" hangingPunct="1">
              <a:buFont typeface="+mj-lt"/>
              <a:buNone/>
            </a:pPr>
            <a:endParaRPr lang="en-US" sz="1000" b="1" u="none" dirty="0"/>
          </a:p>
          <a:p>
            <a:pPr marL="235481" indent="-235481" eaLnBrk="1" hangingPunct="1">
              <a:buFont typeface="+mj-lt"/>
              <a:buNone/>
            </a:pPr>
            <a:r>
              <a:rPr lang="en-US" sz="1000" b="1" u="none" dirty="0"/>
              <a:t>Investment value </a:t>
            </a:r>
          </a:p>
          <a:p>
            <a:pPr marL="692681" lvl="1" indent="-235481" eaLnBrk="1" hangingPunct="1">
              <a:buFont typeface="Arial" pitchFamily="34" charset="0"/>
              <a:buChar char="•"/>
            </a:pPr>
            <a:r>
              <a:rPr lang="en-US" sz="1000" dirty="0"/>
              <a:t>The value to a particular buyer that</a:t>
            </a:r>
            <a:r>
              <a:rPr lang="en-US" sz="1000" baseline="0" dirty="0"/>
              <a:t> incorporates the synergies the asset might have for that particular buyer</a:t>
            </a:r>
            <a:r>
              <a:rPr lang="en-US" sz="1000" dirty="0"/>
              <a:t>.</a:t>
            </a:r>
          </a:p>
        </p:txBody>
      </p:sp>
    </p:spTree>
    <p:extLst>
      <p:ext uri="{BB962C8B-B14F-4D97-AF65-F5344CB8AC3E}">
        <p14:creationId xmlns:p14="http://schemas.microsoft.com/office/powerpoint/2010/main" val="19505248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p:spPr>
        <p:txBody>
          <a:bodyPr/>
          <a:lstStyle/>
          <a:p>
            <a:fld id="{165C493A-BD00-4E6C-A1F9-B95F3F1F2930}" type="slidenum">
              <a:rPr lang="en-US" smtClean="0"/>
              <a:pPr/>
              <a:t>17</a:t>
            </a:fld>
            <a:endParaRPr lang="en-US" dirty="0"/>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p:spPr>
        <p:txBody>
          <a:bodyPr>
            <a:normAutofit fontScale="92500"/>
          </a:bodyPr>
          <a:lstStyle/>
          <a:p>
            <a:r>
              <a:rPr lang="en-US" sz="1000" b="0" dirty="0"/>
              <a:t>LOS: </a:t>
            </a:r>
            <a:r>
              <a:rPr lang="en-US" sz="1000" b="0" kern="1200" baseline="0" dirty="0">
                <a:solidFill>
                  <a:schemeClr val="tx1"/>
                </a:solidFill>
                <a:latin typeface="Arial" charset="0"/>
                <a:ea typeface="+mn-ea"/>
                <a:cs typeface="+mn-cs"/>
              </a:rPr>
              <a:t>Describe applications of equity valuation.</a:t>
            </a:r>
            <a:endParaRPr lang="en-US" sz="1000" b="0" dirty="0"/>
          </a:p>
          <a:p>
            <a:pPr eaLnBrk="1" hangingPunct="1">
              <a:lnSpc>
                <a:spcPct val="90000"/>
              </a:lnSpc>
            </a:pPr>
            <a:r>
              <a:rPr lang="en-US" sz="1000" dirty="0"/>
              <a:t>Page</a:t>
            </a:r>
            <a:r>
              <a:rPr lang="en-US" sz="1000" baseline="0" dirty="0"/>
              <a:t>s 5–7 </a:t>
            </a:r>
          </a:p>
          <a:p>
            <a:pPr marL="235461" indent="-235461" eaLnBrk="1" hangingPunct="1"/>
            <a:endParaRPr lang="en-US" sz="1000" dirty="0"/>
          </a:p>
          <a:p>
            <a:pPr marL="235461" indent="-235461" eaLnBrk="1" hangingPunct="1"/>
            <a:r>
              <a:rPr lang="en-US" sz="1000" dirty="0"/>
              <a:t>Equity</a:t>
            </a:r>
            <a:r>
              <a:rPr lang="en-US" sz="1000" baseline="0" dirty="0"/>
              <a:t> valuation is used for a variety of reasons. We will cover eight potential reasons, with the last four covered on the next slide.</a:t>
            </a:r>
          </a:p>
          <a:p>
            <a:pPr marL="235461" indent="-235461" eaLnBrk="1" hangingPunct="1"/>
            <a:endParaRPr lang="en-US" sz="1000" baseline="0" dirty="0"/>
          </a:p>
          <a:p>
            <a:pPr marL="235461" indent="-235461" eaLnBrk="1" hangingPunct="1"/>
            <a:r>
              <a:rPr lang="en-US" sz="1000" dirty="0"/>
              <a:t>1) Stock selection: The analyst must determine</a:t>
            </a:r>
            <a:r>
              <a:rPr lang="en-US" sz="1000" baseline="0" dirty="0"/>
              <a:t> whether a stock is fairly valued relative to its intrinsic value and the value of other securities.</a:t>
            </a:r>
          </a:p>
          <a:p>
            <a:pPr marL="235461" indent="-235461" eaLnBrk="1" hangingPunct="1"/>
            <a:endParaRPr lang="en-US" sz="1000" baseline="0" dirty="0"/>
          </a:p>
          <a:p>
            <a:pPr marL="235461" indent="-235461" eaLnBrk="1" hangingPunct="1"/>
            <a:r>
              <a:rPr lang="en-US" sz="1000" dirty="0"/>
              <a:t>2) Inferring (or extracting)</a:t>
            </a:r>
            <a:r>
              <a:rPr lang="en-US" sz="1000" baseline="0" dirty="0"/>
              <a:t> expectations: What does the current price say about the market’s expectations for the stock? What is the market saying about the firm’s fundamentals (the firm’s profitability, financial strength, and risk)?</a:t>
            </a:r>
          </a:p>
          <a:p>
            <a:pPr marL="692661" lvl="1" indent="-235461" eaLnBrk="1" hangingPunct="1">
              <a:buFont typeface="Arial" pitchFamily="34" charset="0"/>
              <a:buChar char="•"/>
            </a:pPr>
            <a:r>
              <a:rPr lang="en-US" sz="1000" baseline="0" dirty="0"/>
              <a:t>An analyst will want to examine the market’s expectations for their reasonableness.</a:t>
            </a:r>
          </a:p>
          <a:p>
            <a:pPr marL="692661" lvl="1" indent="-235461" eaLnBrk="1" hangingPunct="1">
              <a:buFont typeface="Arial" pitchFamily="34" charset="0"/>
              <a:buChar char="•"/>
            </a:pPr>
            <a:r>
              <a:rPr lang="en-US" sz="1000" baseline="0" dirty="0"/>
              <a:t>Expectations are sometimes used to value a comparable firm.</a:t>
            </a:r>
          </a:p>
          <a:p>
            <a:pPr marL="692661" lvl="1" indent="-235461" eaLnBrk="1" hangingPunct="1">
              <a:buFont typeface="Arial" pitchFamily="34" charset="0"/>
              <a:buChar char="•"/>
            </a:pPr>
            <a:r>
              <a:rPr lang="en-US" sz="1000" baseline="0" dirty="0"/>
              <a:t>We will cover examples of expectation extraction in later chapters.</a:t>
            </a:r>
          </a:p>
          <a:p>
            <a:pPr marL="235461" indent="-235461" eaLnBrk="1" hangingPunct="1">
              <a:buFont typeface="Arial" pitchFamily="34" charset="0"/>
              <a:buChar char="•"/>
            </a:pPr>
            <a:endParaRPr lang="en-US" sz="1000" baseline="0" dirty="0"/>
          </a:p>
          <a:p>
            <a:pPr marL="235461" indent="-235461" eaLnBrk="1" hangingPunct="1">
              <a:buFont typeface="Arial" pitchFamily="34" charset="0"/>
              <a:buNone/>
            </a:pPr>
            <a:r>
              <a:rPr lang="en-US" sz="1000" baseline="0" dirty="0"/>
              <a:t>3) Evaluating corporate events: If, for example, a firm merges with another firm, how does this affect firm valuation? Other events that can be analyzed include the following:</a:t>
            </a:r>
          </a:p>
          <a:p>
            <a:pPr marL="692661" lvl="1" indent="-235461" eaLnBrk="1" hangingPunct="1">
              <a:buFont typeface="Arial" pitchFamily="34" charset="0"/>
              <a:buChar char="•"/>
            </a:pPr>
            <a:r>
              <a:rPr lang="en-US" sz="1000" baseline="0" dirty="0"/>
              <a:t>Acquisitions: A merger in which one firm is the acquirer.</a:t>
            </a:r>
          </a:p>
          <a:p>
            <a:pPr marL="692661" lvl="1" indent="-235461" eaLnBrk="1" hangingPunct="1">
              <a:buFont typeface="Arial" pitchFamily="34" charset="0"/>
              <a:buChar char="•"/>
            </a:pPr>
            <a:r>
              <a:rPr lang="en-US" sz="1000" baseline="0" dirty="0"/>
              <a:t>Divestiture: A firm sells a major component of its business.</a:t>
            </a:r>
          </a:p>
          <a:p>
            <a:pPr marL="692661" lvl="1" indent="-235461" eaLnBrk="1" hangingPunct="1">
              <a:buFont typeface="Arial" pitchFamily="34" charset="0"/>
              <a:buChar char="•"/>
            </a:pPr>
            <a:r>
              <a:rPr lang="en-US" sz="1000" baseline="0" dirty="0"/>
              <a:t>Spin-off: A firm separates one of its components and transfers ownership to its shareholders.</a:t>
            </a:r>
          </a:p>
          <a:p>
            <a:pPr marL="692661" lvl="1" indent="-235461" eaLnBrk="1" hangingPunct="1">
              <a:buFont typeface="Arial" pitchFamily="34" charset="0"/>
              <a:buChar char="•"/>
            </a:pPr>
            <a:r>
              <a:rPr lang="en-US" sz="1000" baseline="0" dirty="0"/>
              <a:t>Leveraged buyout: A firm is acquired using significant levels of debt (leverage).</a:t>
            </a:r>
          </a:p>
          <a:p>
            <a:pPr marL="235461" indent="-235461" eaLnBrk="1" hangingPunct="1">
              <a:buFont typeface="Arial" pitchFamily="34" charset="0"/>
              <a:buChar char="•"/>
            </a:pPr>
            <a:endParaRPr lang="en-US" sz="1000" baseline="0" dirty="0"/>
          </a:p>
          <a:p>
            <a:pPr marL="235461" indent="-235461" eaLnBrk="1" hangingPunct="1">
              <a:buFont typeface="Arial" pitchFamily="34" charset="0"/>
              <a:buNone/>
            </a:pPr>
            <a:r>
              <a:rPr lang="en-US" sz="1000" baseline="0" dirty="0"/>
              <a:t>4) Rendering fairness opinions: When a firm is sold, a third party may be asked to value the firm to determine whether the value is fair.</a:t>
            </a:r>
          </a:p>
          <a:p>
            <a:pPr marL="235461" indent="-235461" eaLnBrk="1" hangingPunct="1">
              <a:buFont typeface="Arial" pitchFamily="34" charset="0"/>
              <a:buNone/>
            </a:pPr>
            <a:endParaRPr lang="en-US" sz="1000" dirty="0"/>
          </a:p>
        </p:txBody>
      </p:sp>
    </p:spTree>
    <p:extLst>
      <p:ext uri="{BB962C8B-B14F-4D97-AF65-F5344CB8AC3E}">
        <p14:creationId xmlns:p14="http://schemas.microsoft.com/office/powerpoint/2010/main" val="7493850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p:spPr>
        <p:txBody>
          <a:bodyPr/>
          <a:lstStyle/>
          <a:p>
            <a:fld id="{165C493A-BD00-4E6C-A1F9-B95F3F1F2930}" type="slidenum">
              <a:rPr lang="en-US" smtClean="0"/>
              <a:pPr/>
              <a:t>18</a:t>
            </a:fld>
            <a:endParaRPr lang="en-US" dirty="0"/>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sz="1000" b="0" dirty="0"/>
              <a:t>LOS: </a:t>
            </a:r>
            <a:r>
              <a:rPr lang="en-US" sz="1000" b="0" kern="1200" baseline="0" dirty="0">
                <a:solidFill>
                  <a:schemeClr val="tx1"/>
                </a:solidFill>
                <a:latin typeface="Arial" charset="0"/>
                <a:ea typeface="+mn-ea"/>
                <a:cs typeface="+mn-cs"/>
              </a:rPr>
              <a:t>Describe applications of equity valuation.</a:t>
            </a:r>
            <a:endParaRPr lang="en-US" sz="1000" b="0" dirty="0"/>
          </a:p>
          <a:p>
            <a:pPr eaLnBrk="1" hangingPunct="1">
              <a:lnSpc>
                <a:spcPct val="90000"/>
              </a:lnSpc>
            </a:pPr>
            <a:r>
              <a:rPr lang="en-US" sz="1000" dirty="0"/>
              <a:t>Page</a:t>
            </a:r>
            <a:r>
              <a:rPr lang="en-US" sz="1000" baseline="0" dirty="0"/>
              <a:t>s 5–7 </a:t>
            </a:r>
          </a:p>
          <a:p>
            <a:pPr marL="235461" indent="-235461" eaLnBrk="1" hangingPunct="1"/>
            <a:endParaRPr lang="en-US" sz="1000" dirty="0"/>
          </a:p>
          <a:p>
            <a:pPr marL="235461" indent="-235461" eaLnBrk="1" hangingPunct="1"/>
            <a:r>
              <a:rPr lang="en-US" sz="1000" dirty="0"/>
              <a:t>Other uses of equity</a:t>
            </a:r>
            <a:r>
              <a:rPr lang="en-US" sz="1000" baseline="0" dirty="0"/>
              <a:t> valuation include the following:</a:t>
            </a:r>
          </a:p>
          <a:p>
            <a:pPr marL="235461" indent="-235461" eaLnBrk="1" hangingPunct="1"/>
            <a:endParaRPr lang="en-US" sz="1000" baseline="0" dirty="0"/>
          </a:p>
          <a:p>
            <a:pPr marL="235461" indent="-235461" eaLnBrk="1" hangingPunct="1"/>
            <a:r>
              <a:rPr lang="en-US" sz="1000" dirty="0"/>
              <a:t>5) Evaluating business strategies and</a:t>
            </a:r>
            <a:r>
              <a:rPr lang="en-US" sz="1000" baseline="0" dirty="0"/>
              <a:t> models: To maximize shareholder wealth, companies should examine the effect on firm value of various firm strategies.</a:t>
            </a:r>
          </a:p>
          <a:p>
            <a:pPr marL="235461" indent="-235461" eaLnBrk="1" hangingPunct="1"/>
            <a:endParaRPr lang="en-US" sz="1000" baseline="0" dirty="0"/>
          </a:p>
          <a:p>
            <a:pPr marL="235461" indent="-235461" eaLnBrk="1" hangingPunct="1"/>
            <a:r>
              <a:rPr lang="en-US" sz="1000" baseline="0" dirty="0"/>
              <a:t>6) Communicating with analysts and shareholders: Valuation is important to shareholders and analysts and will be an important part of any communication with them.</a:t>
            </a:r>
          </a:p>
          <a:p>
            <a:pPr marL="235461" indent="-235461" eaLnBrk="1" hangingPunct="1"/>
            <a:endParaRPr lang="en-US" sz="1000" baseline="0" dirty="0"/>
          </a:p>
          <a:p>
            <a:pPr marL="235461" indent="-235461" eaLnBrk="1" hangingPunct="1"/>
            <a:r>
              <a:rPr lang="en-US" sz="1000" baseline="0" dirty="0"/>
              <a:t>7) Appraising private businesses: Determining the value of private businesses is important for tax reasons and transfer of ownership. </a:t>
            </a:r>
          </a:p>
          <a:p>
            <a:pPr marL="692661" lvl="1" indent="-235461" eaLnBrk="1" hangingPunct="1">
              <a:buFont typeface="Arial" pitchFamily="34" charset="0"/>
              <a:buChar char="•"/>
            </a:pPr>
            <a:r>
              <a:rPr lang="en-US" sz="1000" baseline="0" dirty="0"/>
              <a:t>An example of the former is when an estate is valued for estate tax purposes. </a:t>
            </a:r>
          </a:p>
          <a:p>
            <a:pPr marL="692661" lvl="1" indent="-235461" eaLnBrk="1" hangingPunct="1">
              <a:buFont typeface="Arial" pitchFamily="34" charset="0"/>
              <a:buChar char="•"/>
            </a:pPr>
            <a:r>
              <a:rPr lang="en-US" sz="1000" baseline="0" dirty="0"/>
              <a:t>An example of the latter is when partnership interests are transferred among limited partners.</a:t>
            </a:r>
          </a:p>
          <a:p>
            <a:pPr marL="692661" lvl="1" indent="-235461" eaLnBrk="1" hangingPunct="1">
              <a:buFont typeface="Arial" pitchFamily="34" charset="0"/>
              <a:buChar char="•"/>
            </a:pPr>
            <a:r>
              <a:rPr lang="en-US" sz="1000" baseline="0" dirty="0"/>
              <a:t>Private firm valuation is also important when preparing a firm for its initial public offering (IPO) of stock.</a:t>
            </a:r>
          </a:p>
          <a:p>
            <a:pPr marL="235461" indent="-235461" eaLnBrk="1" hangingPunct="1">
              <a:buFont typeface="Arial" pitchFamily="34" charset="0"/>
              <a:buChar char="•"/>
            </a:pPr>
            <a:endParaRPr lang="en-US" sz="1000" baseline="0" dirty="0"/>
          </a:p>
          <a:p>
            <a:pPr marL="235461" indent="-235461" eaLnBrk="1" hangingPunct="1">
              <a:buFont typeface="Arial" pitchFamily="34" charset="0"/>
              <a:buNone/>
            </a:pPr>
            <a:r>
              <a:rPr lang="en-US" sz="1000" baseline="0" dirty="0"/>
              <a:t>8) Share-based payment (compensation): Executives are sometimes paid with equity-type payments (e.g., stock options). Being able to calculate equity value is important in this case.</a:t>
            </a:r>
          </a:p>
          <a:p>
            <a:pPr marL="235461" indent="-235461" eaLnBrk="1" hangingPunct="1">
              <a:buFont typeface="Arial" pitchFamily="34" charset="0"/>
              <a:buNone/>
            </a:pPr>
            <a:endParaRPr lang="en-US" sz="1000" dirty="0"/>
          </a:p>
        </p:txBody>
      </p:sp>
    </p:spTree>
    <p:extLst>
      <p:ext uri="{BB962C8B-B14F-4D97-AF65-F5344CB8AC3E}">
        <p14:creationId xmlns:p14="http://schemas.microsoft.com/office/powerpoint/2010/main" val="2744796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sz="1200" b="0" dirty="0"/>
              <a:t>LOS: Describe questions that should addressed in</a:t>
            </a:r>
            <a:r>
              <a:rPr lang="en-US" sz="1200" b="0" baseline="0" dirty="0"/>
              <a:t> conducting an industry and competitive analysis.</a:t>
            </a:r>
            <a:endParaRPr lang="en-US" sz="1200" b="0" dirty="0"/>
          </a:p>
          <a:p>
            <a:r>
              <a:rPr lang="en-US" dirty="0"/>
              <a:t>Pages</a:t>
            </a:r>
            <a:r>
              <a:rPr lang="en-US" baseline="0" dirty="0"/>
              <a:t> 7–8, 17</a:t>
            </a:r>
            <a:r>
              <a:rPr lang="en-US" sz="1200" baseline="0" dirty="0"/>
              <a:t>–</a:t>
            </a:r>
            <a:r>
              <a:rPr lang="en-US" baseline="0" dirty="0"/>
              <a:t>18</a:t>
            </a:r>
          </a:p>
          <a:p>
            <a:endParaRPr lang="en-US" baseline="0" dirty="0"/>
          </a:p>
          <a:p>
            <a:r>
              <a:rPr lang="en-US" baseline="0" dirty="0"/>
              <a:t>The valuation of equity requires five steps:</a:t>
            </a:r>
          </a:p>
          <a:p>
            <a:endParaRPr lang="en-US" baseline="0" dirty="0"/>
          </a:p>
          <a:p>
            <a:pPr marL="45720" indent="-228600">
              <a:buAutoNum type="arabicParenR"/>
            </a:pPr>
            <a:r>
              <a:rPr lang="en-US" baseline="0" dirty="0"/>
              <a:t>Understanding the business provides a basis for forecasting and includes</a:t>
            </a:r>
          </a:p>
          <a:p>
            <a:pPr marL="502920" lvl="1" indent="-228600">
              <a:buFont typeface="Arial" pitchFamily="34" charset="0"/>
              <a:buChar char="•"/>
            </a:pPr>
            <a:r>
              <a:rPr lang="en-US" baseline="0" dirty="0"/>
              <a:t>industry analysis,</a:t>
            </a:r>
          </a:p>
          <a:p>
            <a:pPr marL="502920" lvl="1" indent="-228600">
              <a:buFont typeface="Arial" pitchFamily="34" charset="0"/>
              <a:buChar char="•"/>
            </a:pPr>
            <a:r>
              <a:rPr lang="en-US" baseline="0" dirty="0"/>
              <a:t>an analysis of the firm’s competitive position, and</a:t>
            </a:r>
          </a:p>
          <a:p>
            <a:pPr marL="502920" lvl="1" indent="-228600">
              <a:buFont typeface="Arial" pitchFamily="34" charset="0"/>
              <a:buChar char="•"/>
            </a:pPr>
            <a:r>
              <a:rPr lang="en-US" baseline="0" dirty="0"/>
              <a:t>an analysis of the firm’s financial statements.</a:t>
            </a:r>
          </a:p>
          <a:p>
            <a:endParaRPr lang="en-US" baseline="0" dirty="0"/>
          </a:p>
          <a:p>
            <a:r>
              <a:rPr lang="en-US" baseline="0" dirty="0"/>
              <a:t>2) Forecasting company performance includes</a:t>
            </a:r>
          </a:p>
          <a:p>
            <a:pPr lvl="1" indent="-228600">
              <a:buFont typeface="Arial" pitchFamily="34" charset="0"/>
              <a:buChar char="•"/>
            </a:pPr>
            <a:r>
              <a:rPr lang="en-US" baseline="0" dirty="0"/>
              <a:t>forecasts of sales, earnings, dividends, and future financial position (pro forma analysis) provide the inputs for valuation models;</a:t>
            </a:r>
          </a:p>
          <a:p>
            <a:pPr lvl="1" indent="-228600">
              <a:buFont typeface="Arial" pitchFamily="34" charset="0"/>
              <a:buChar char="•"/>
            </a:pPr>
            <a:r>
              <a:rPr lang="en-US" baseline="0" dirty="0"/>
              <a:t>a top-down or bottom-up approach can be used. </a:t>
            </a:r>
          </a:p>
          <a:p>
            <a:pPr lvl="2" indent="-228600">
              <a:buFont typeface="Arial" pitchFamily="34" charset="0"/>
              <a:buChar char="•"/>
            </a:pPr>
            <a:r>
              <a:rPr lang="en-US" baseline="0" dirty="0"/>
              <a:t>In the top-down approach, the analyst starts with a forecast for the economy and then extrapolates this forecast to an industry forecast and then to a firm forecast. </a:t>
            </a:r>
          </a:p>
          <a:p>
            <a:pPr lvl="2" indent="-228600">
              <a:buFont typeface="Arial" pitchFamily="34" charset="0"/>
              <a:buChar char="•"/>
            </a:pPr>
            <a:r>
              <a:rPr lang="en-US" baseline="0" dirty="0"/>
              <a:t>In the bottom-up approach, the analyst uses firm-level information to forecast firm and industry performance.</a:t>
            </a:r>
          </a:p>
          <a:p>
            <a:endParaRPr lang="en-US" baseline="0" dirty="0"/>
          </a:p>
          <a:p>
            <a:r>
              <a:rPr lang="en-US" baseline="0" dirty="0"/>
              <a:t>3) Selecting the appropriate valuation model is based on firm characteristics and the purpose of the valuation.</a:t>
            </a:r>
          </a:p>
          <a:p>
            <a:endParaRPr lang="en-US" baseline="0"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19</a:t>
            </a:fld>
            <a:endParaRPr lang="en-US" dirty="0"/>
          </a:p>
        </p:txBody>
      </p:sp>
    </p:spTree>
    <p:extLst>
      <p:ext uri="{BB962C8B-B14F-4D97-AF65-F5344CB8AC3E}">
        <p14:creationId xmlns:p14="http://schemas.microsoft.com/office/powerpoint/2010/main" val="1399143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sz="1200" b="0" dirty="0"/>
              <a:t>LOS: Describe questions that should addressed in</a:t>
            </a:r>
            <a:r>
              <a:rPr lang="en-US" sz="1200" b="0" baseline="0" dirty="0"/>
              <a:t> conducting an industry and competitive analysis.</a:t>
            </a:r>
            <a:endParaRPr lang="en-US" sz="1200" b="0" dirty="0"/>
          </a:p>
          <a:p>
            <a:r>
              <a:rPr lang="en-US" dirty="0"/>
              <a:t>Pages</a:t>
            </a:r>
            <a:r>
              <a:rPr lang="en-US" baseline="0" dirty="0"/>
              <a:t> </a:t>
            </a:r>
            <a:r>
              <a:rPr lang="en-US" baseline="0" dirty="0">
                <a:latin typeface="Arial" pitchFamily="34" charset="0"/>
                <a:cs typeface="Arial" pitchFamily="34" charset="0"/>
              </a:rPr>
              <a:t>7–8 </a:t>
            </a:r>
          </a:p>
          <a:p>
            <a:endParaRPr lang="en-US" baseline="0" dirty="0">
              <a:latin typeface="Arial" pitchFamily="34" charset="0"/>
              <a:cs typeface="Arial" pitchFamily="34" charset="0"/>
            </a:endParaRPr>
          </a:p>
          <a:p>
            <a:r>
              <a:rPr lang="en-US" baseline="0" dirty="0">
                <a:latin typeface="Arial" pitchFamily="34" charset="0"/>
                <a:cs typeface="Arial" pitchFamily="34" charset="0"/>
              </a:rPr>
              <a:t>The last two steps in the valuation of equity are the following:</a:t>
            </a:r>
          </a:p>
          <a:p>
            <a:endParaRPr lang="en-US" baseline="0" dirty="0">
              <a:latin typeface="Arial" pitchFamily="34" charset="0"/>
              <a:cs typeface="Arial" pitchFamily="34" charset="0"/>
            </a:endParaRPr>
          </a:p>
          <a:p>
            <a:pPr marL="45720" indent="-228600">
              <a:buNone/>
            </a:pPr>
            <a:r>
              <a:rPr lang="en-US" baseline="0" dirty="0">
                <a:latin typeface="Arial" pitchFamily="34" charset="0"/>
                <a:cs typeface="Arial" pitchFamily="34" charset="0"/>
              </a:rPr>
              <a:t>4) Using the forecasts in a valuation</a:t>
            </a:r>
          </a:p>
          <a:p>
            <a:pPr marL="502920" lvl="1" indent="-228600">
              <a:buFont typeface="Arial" pitchFamily="34" charset="0"/>
              <a:buChar char="•"/>
            </a:pPr>
            <a:r>
              <a:rPr lang="en-US" baseline="0" dirty="0">
                <a:latin typeface="Arial" pitchFamily="34" charset="0"/>
                <a:cs typeface="Arial" pitchFamily="34" charset="0"/>
              </a:rPr>
              <a:t>will require judgment in its application.</a:t>
            </a:r>
          </a:p>
          <a:p>
            <a:endParaRPr lang="en-US" baseline="0" dirty="0">
              <a:latin typeface="Arial" pitchFamily="34" charset="0"/>
              <a:cs typeface="Arial" pitchFamily="34" charset="0"/>
            </a:endParaRPr>
          </a:p>
          <a:p>
            <a:r>
              <a:rPr lang="en-US" baseline="0" dirty="0">
                <a:latin typeface="Arial" pitchFamily="34" charset="0"/>
                <a:cs typeface="Arial" pitchFamily="34" charset="0"/>
              </a:rPr>
              <a:t>5) Applying conclusions from the valuation; valuation is used in</a:t>
            </a:r>
          </a:p>
          <a:p>
            <a:pPr marL="502920" lvl="5" indent="-228600">
              <a:buFont typeface="Arial" pitchFamily="34" charset="0"/>
              <a:buChar char="•"/>
            </a:pPr>
            <a:r>
              <a:rPr lang="en-US" baseline="0" dirty="0">
                <a:latin typeface="Arial" pitchFamily="34" charset="0"/>
                <a:cs typeface="Arial" pitchFamily="34" charset="0"/>
              </a:rPr>
              <a:t>making investment recommendations for a particular stock,</a:t>
            </a:r>
          </a:p>
          <a:p>
            <a:pPr marL="502920" lvl="5" indent="-228600">
              <a:buFont typeface="Arial" pitchFamily="34" charset="0"/>
              <a:buChar char="•"/>
            </a:pPr>
            <a:r>
              <a:rPr lang="en-US" baseline="0" dirty="0">
                <a:latin typeface="Arial" pitchFamily="34" charset="0"/>
                <a:cs typeface="Arial" pitchFamily="34" charset="0"/>
              </a:rPr>
              <a:t>providing an opinion regarding whether the price of a transaction is fair, and</a:t>
            </a:r>
          </a:p>
          <a:p>
            <a:pPr marL="502920" lvl="5" indent="-228600">
              <a:buFont typeface="Arial" pitchFamily="34" charset="0"/>
              <a:buChar char="•"/>
            </a:pPr>
            <a:r>
              <a:rPr lang="en-US" baseline="0" dirty="0">
                <a:latin typeface="Arial" pitchFamily="34" charset="0"/>
                <a:cs typeface="Arial" pitchFamily="34" charset="0"/>
              </a:rPr>
              <a:t>providing input into strategic decisions regarding potential investment.</a:t>
            </a:r>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20</a:t>
            </a:fld>
            <a:endParaRPr lang="en-US" dirty="0"/>
          </a:p>
        </p:txBody>
      </p:sp>
    </p:spTree>
    <p:extLst>
      <p:ext uri="{BB962C8B-B14F-4D97-AF65-F5344CB8AC3E}">
        <p14:creationId xmlns:p14="http://schemas.microsoft.com/office/powerpoint/2010/main" val="14771213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sz="1200" b="0" dirty="0"/>
              <a:t>LOS: Describe questions that should addressed in</a:t>
            </a:r>
            <a:r>
              <a:rPr lang="en-US" sz="1200" b="0" baseline="0" dirty="0"/>
              <a:t> conducting an industry and competitive analysis.</a:t>
            </a:r>
            <a:endParaRPr lang="en-US" sz="1200" b="0" dirty="0"/>
          </a:p>
          <a:p>
            <a:r>
              <a:rPr lang="en-US" dirty="0"/>
              <a:t>Pages</a:t>
            </a:r>
            <a:r>
              <a:rPr lang="en-US" baseline="0" dirty="0"/>
              <a:t> 8–9 </a:t>
            </a:r>
          </a:p>
          <a:p>
            <a:endParaRPr lang="en-US" baseline="0" dirty="0"/>
          </a:p>
          <a:p>
            <a:r>
              <a:rPr lang="en-US" baseline="0" dirty="0"/>
              <a:t>To forecast the firm’s financials, an analyst should have an understanding of the industry structure and economic conditions in which the firm operates.</a:t>
            </a:r>
          </a:p>
          <a:p>
            <a:endParaRPr lang="en-US" baseline="0" dirty="0"/>
          </a:p>
          <a:p>
            <a:r>
              <a:rPr lang="en-US" baseline="0" dirty="0"/>
              <a:t>For example, an analyst would want to know that in the airline industry, labor and fuel costs are the two largest components of costs. The analyst could then use forecasts of fuel costs in forecasts of future earnings. The analyst should incorporate sensitivity analysis, in which the sensitivity of earnings to ranges of fuel costs is examined. </a:t>
            </a:r>
          </a:p>
          <a:p>
            <a:endParaRPr lang="en-US" baseline="0" dirty="0"/>
          </a:p>
          <a:p>
            <a:r>
              <a:rPr lang="en-US" baseline="0" dirty="0"/>
              <a:t>One framework for understanding an industry is provided by Michael Porter. In his framework, there are five forces affecting industry profitability:</a:t>
            </a:r>
          </a:p>
          <a:p>
            <a:pPr marL="502920" lvl="1" indent="-228600">
              <a:buAutoNum type="arabicParenR"/>
            </a:pPr>
            <a:r>
              <a:rPr lang="en-US" baseline="0" dirty="0"/>
              <a:t>Intra-industry rivalry: Less rivalry enhances industry profitability.</a:t>
            </a:r>
          </a:p>
          <a:p>
            <a:pPr marL="502920" lvl="1" indent="-228600">
              <a:buAutoNum type="arabicParenR"/>
            </a:pPr>
            <a:r>
              <a:rPr lang="en-US" baseline="0" dirty="0"/>
              <a:t>New entrants: High barriers to entry (e.g., high start-up costs) reduces competition and enhances industry profitability.</a:t>
            </a:r>
          </a:p>
          <a:p>
            <a:pPr marL="502920" lvl="1" indent="-228600">
              <a:buAutoNum type="arabicParenR"/>
            </a:pPr>
            <a:r>
              <a:rPr lang="en-US" baseline="0" dirty="0"/>
              <a:t>Substitutes: When there are fewer substitutes for industry goods and services (or when the costs of switching are high), firms have more pricing power and industry profitability is enhanced.</a:t>
            </a:r>
          </a:p>
          <a:p>
            <a:pPr marL="502920" lvl="1" indent="-228600">
              <a:buAutoNum type="arabicParenR"/>
            </a:pPr>
            <a:r>
              <a:rPr lang="en-US" baseline="0" dirty="0"/>
              <a:t>Supplier power: When there are many suppliers of industry inputs, competition among suppliers increases and industry profitability is enhanced.</a:t>
            </a:r>
          </a:p>
          <a:p>
            <a:pPr marL="502920" lvl="1" indent="-228600">
              <a:buAutoNum type="arabicParenR"/>
            </a:pPr>
            <a:r>
              <a:rPr lang="en-US" baseline="0" dirty="0"/>
              <a:t>Buyer power: When there are many buyers of industry products, buyers have less negotiating power and industry profitability is enhanced.</a:t>
            </a:r>
          </a:p>
          <a:p>
            <a:pPr marL="45720" indent="-228600">
              <a:buAutoNum type="arabicParenR"/>
            </a:pPr>
            <a:endParaRPr lang="en-US" baseline="0" dirty="0"/>
          </a:p>
          <a:p>
            <a:pPr marL="45720" indent="-228600">
              <a:buNone/>
            </a:pPr>
            <a:r>
              <a:rPr lang="en-US" baseline="0" dirty="0"/>
              <a:t>Analysts should also be aware of other factors for long-term industry profitability, such as demographic trends. </a:t>
            </a:r>
          </a:p>
          <a:p>
            <a:endParaRPr lang="en-US" baseline="0"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21</a:t>
            </a:fld>
            <a:endParaRPr lang="en-US" dirty="0"/>
          </a:p>
        </p:txBody>
      </p:sp>
    </p:spTree>
    <p:extLst>
      <p:ext uri="{BB962C8B-B14F-4D97-AF65-F5344CB8AC3E}">
        <p14:creationId xmlns:p14="http://schemas.microsoft.com/office/powerpoint/2010/main" val="28548677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sz="1200" b="0" dirty="0"/>
              <a:t>LOS: Describe questions that should addressed in</a:t>
            </a:r>
            <a:r>
              <a:rPr lang="en-US" sz="1200" b="0" baseline="0" dirty="0"/>
              <a:t> conducting an industry and competitive analysis</a:t>
            </a:r>
            <a:endParaRPr lang="en-US" sz="1200" b="0" dirty="0"/>
          </a:p>
          <a:p>
            <a:r>
              <a:rPr lang="en-US" dirty="0"/>
              <a:t>Pages</a:t>
            </a:r>
            <a:r>
              <a:rPr lang="en-US" baseline="0" dirty="0"/>
              <a:t> 8–10</a:t>
            </a:r>
          </a:p>
          <a:p>
            <a:endParaRPr lang="en-US" baseline="0" dirty="0"/>
          </a:p>
          <a:p>
            <a:r>
              <a:rPr lang="en-US" baseline="0" dirty="0"/>
              <a:t>In addition to understanding the industry environment, an analyst should also understand the firm’s competitive position within its industry and the firm’s competitive strategy.</a:t>
            </a:r>
          </a:p>
          <a:p>
            <a:endParaRPr lang="en-US" baseline="0" dirty="0"/>
          </a:p>
          <a:p>
            <a:r>
              <a:rPr lang="en-US" baseline="0" dirty="0"/>
              <a:t>Porter states that there are three generic strategies for achieving above-average performance:</a:t>
            </a:r>
          </a:p>
          <a:p>
            <a:endParaRPr lang="en-US" baseline="0" dirty="0"/>
          </a:p>
          <a:p>
            <a:pPr marL="45720" indent="-228600">
              <a:buAutoNum type="arabicParenR"/>
            </a:pPr>
            <a:r>
              <a:rPr lang="en-US" baseline="0" dirty="0"/>
              <a:t>Cost leadership: The firm is the lowest-cost producer in the industry and offers comparable products priced at the industry average.</a:t>
            </a:r>
          </a:p>
          <a:p>
            <a:pPr marL="45720" indent="-228600">
              <a:buAutoNum type="arabicParenR"/>
            </a:pPr>
            <a:r>
              <a:rPr lang="en-US" baseline="0" dirty="0"/>
              <a:t>Differentiation: The firm offers unique products or services that command a premium price.</a:t>
            </a:r>
          </a:p>
          <a:p>
            <a:pPr marL="45720" indent="-228600">
              <a:buAutoNum type="arabicParenR"/>
            </a:pPr>
            <a:r>
              <a:rPr lang="en-US" baseline="0" dirty="0"/>
              <a:t>Focus: The firm achieves a competitive advantage within a target segment through either</a:t>
            </a:r>
          </a:p>
          <a:p>
            <a:pPr marL="502920" lvl="1" indent="-228600">
              <a:buFont typeface="+mj-lt"/>
              <a:buAutoNum type="alphaLcParenR"/>
            </a:pPr>
            <a:r>
              <a:rPr lang="en-US" baseline="0" dirty="0"/>
              <a:t>cost leadership, or </a:t>
            </a:r>
          </a:p>
          <a:p>
            <a:pPr marL="502920" lvl="1" indent="-228600">
              <a:buFont typeface="+mj-lt"/>
              <a:buAutoNum type="alphaLcParenR"/>
            </a:pPr>
            <a:r>
              <a:rPr lang="en-US" baseline="0" dirty="0"/>
              <a:t>differentiation. </a:t>
            </a:r>
          </a:p>
          <a:p>
            <a:pPr marL="45720" indent="-228600">
              <a:buAutoNum type="arabicParenR"/>
            </a:pPr>
            <a:endParaRPr lang="en-US" baseline="0"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22</a:t>
            </a:fld>
            <a:endParaRPr lang="en-US" dirty="0"/>
          </a:p>
        </p:txBody>
      </p:sp>
    </p:spTree>
    <p:extLst>
      <p:ext uri="{BB962C8B-B14F-4D97-AF65-F5344CB8AC3E}">
        <p14:creationId xmlns:p14="http://schemas.microsoft.com/office/powerpoint/2010/main" val="41343817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sz="1200" b="0" dirty="0"/>
              <a:t>LOS: Describe questions that should addressed in</a:t>
            </a:r>
            <a:r>
              <a:rPr lang="en-US" sz="1200" b="0" baseline="0" dirty="0"/>
              <a:t> conducting an industry and competitive analysis.</a:t>
            </a:r>
            <a:endParaRPr lang="en-US" sz="1200" b="0" dirty="0"/>
          </a:p>
          <a:p>
            <a:r>
              <a:rPr lang="en-US" dirty="0"/>
              <a:t>Pages</a:t>
            </a:r>
            <a:r>
              <a:rPr lang="en-US" baseline="0" dirty="0"/>
              <a:t> 10–17</a:t>
            </a:r>
          </a:p>
          <a:p>
            <a:endParaRPr lang="en-US" baseline="0" dirty="0"/>
          </a:p>
          <a:p>
            <a:r>
              <a:rPr lang="en-US" baseline="0" dirty="0"/>
              <a:t>The valuation of equity also requires an analysis of the firm’s financial statements. Issues that can arise when using financial statements for analysis include the following: </a:t>
            </a:r>
          </a:p>
          <a:p>
            <a:pPr marL="502920" lvl="1" indent="-228600">
              <a:buFont typeface="+mj-lt"/>
              <a:buAutoNum type="arabicPeriod"/>
            </a:pPr>
            <a:r>
              <a:rPr lang="en-US" baseline="0" dirty="0"/>
              <a:t>When analyzing a firm’s financial statements, the analyst should also consider non-numeric, conceptual factors. For example, the analyst should consider such intangible assets as licenses.</a:t>
            </a:r>
          </a:p>
          <a:p>
            <a:pPr marL="502920" lvl="1" indent="-228600">
              <a:buFont typeface="+mj-lt"/>
              <a:buAutoNum type="arabicPeriod"/>
            </a:pPr>
            <a:r>
              <a:rPr lang="en-US" baseline="0" dirty="0"/>
              <a:t>A firm’s historical statements will change over time, and in general, there is a regression toward the mean. Firms with exceptional performance usually find that other firms will enter the market and compete away their advantage. Firms with weak performance will often be restructured and see their results improve. Many analysts assume that over the long term, firm performance will </a:t>
            </a:r>
            <a:r>
              <a:rPr lang="en-US" b="0" baseline="0" dirty="0"/>
              <a:t>converge to </a:t>
            </a:r>
            <a:r>
              <a:rPr lang="en-US" baseline="0" dirty="0"/>
              <a:t>that of the economy’s mean.</a:t>
            </a:r>
          </a:p>
          <a:p>
            <a:pPr marL="502920" lvl="1" indent="-228600">
              <a:buFont typeface="+mj-lt"/>
              <a:buAutoNum type="arabicPeriod"/>
            </a:pPr>
            <a:r>
              <a:rPr lang="en-US" baseline="0" dirty="0"/>
              <a:t>Financial ratio analysis is more useful for mature firms with relatively stable, established performance. For start-ups, nonfinancial measures may be more useful. For example, a biotechnology firm may not have any profits but could be evaluated on the success of its clinical trials.</a:t>
            </a:r>
          </a:p>
          <a:p>
            <a:pPr marL="502920" lvl="1" indent="-228600">
              <a:buFont typeface="+mj-lt"/>
              <a:buAutoNum type="arabicPeriod"/>
            </a:pPr>
            <a:r>
              <a:rPr lang="en-US" baseline="0" dirty="0"/>
              <a:t>There are many sources of information available for industry and financial statement analysis, including</a:t>
            </a:r>
          </a:p>
          <a:p>
            <a:pPr lvl="2">
              <a:buFont typeface="Arial" pitchFamily="34" charset="0"/>
              <a:buChar char="•"/>
            </a:pPr>
            <a:r>
              <a:rPr lang="en-US" baseline="0" dirty="0"/>
              <a:t>firm regulatory filings (e.g., Form 10-K in the United States),</a:t>
            </a:r>
          </a:p>
          <a:p>
            <a:pPr lvl="2">
              <a:buFont typeface="Arial" pitchFamily="34" charset="0"/>
              <a:buChar char="•"/>
            </a:pPr>
            <a:r>
              <a:rPr lang="en-US" baseline="0" dirty="0"/>
              <a:t>company press releases,</a:t>
            </a:r>
          </a:p>
          <a:p>
            <a:pPr lvl="2">
              <a:buFont typeface="Arial" pitchFamily="34" charset="0"/>
              <a:buChar char="•"/>
            </a:pPr>
            <a:r>
              <a:rPr lang="en-US" baseline="0" dirty="0"/>
              <a:t>investor relations materials,</a:t>
            </a:r>
          </a:p>
          <a:p>
            <a:pPr lvl="2">
              <a:buFont typeface="Arial" pitchFamily="34" charset="0"/>
              <a:buChar char="•"/>
            </a:pPr>
            <a:r>
              <a:rPr lang="en-US" baseline="0" dirty="0"/>
              <a:t>company websites, and</a:t>
            </a:r>
          </a:p>
          <a:p>
            <a:pPr lvl="2">
              <a:buFont typeface="Arial" pitchFamily="34" charset="0"/>
              <a:buChar char="•"/>
            </a:pPr>
            <a:r>
              <a:rPr lang="en-US" baseline="0" dirty="0"/>
              <a:t>third-party sources, such as industry organizations.</a:t>
            </a:r>
          </a:p>
          <a:p>
            <a:pPr marL="502920" lvl="1" indent="-228600">
              <a:buFont typeface="+mj-lt"/>
              <a:buAutoNum type="arabicPeriod"/>
            </a:pPr>
            <a:r>
              <a:rPr lang="en-US" baseline="0" dirty="0"/>
              <a:t>A firm’s accounting statements may not be an accurate reflection of its true economic performance. An analyst should scrutinize a firm’s financial statements using quality of earnings analysis. Research has found that a firm’s cash flow is a better predictor of future performance than its reported net income (i.e., cash flow exhibits more persistence). So, the analyst should scrutinize a firm’s earnings carefully. (See the next slide for examples of quality of earnings analysis.)</a:t>
            </a:r>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23</a:t>
            </a:fld>
            <a:endParaRPr lang="en-US" dirty="0"/>
          </a:p>
        </p:txBody>
      </p:sp>
    </p:spTree>
    <p:extLst>
      <p:ext uri="{BB962C8B-B14F-4D97-AF65-F5344CB8AC3E}">
        <p14:creationId xmlns:p14="http://schemas.microsoft.com/office/powerpoint/2010/main" val="3859346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sz="1000" b="0" dirty="0"/>
              <a:t>LOS: Describe questions that should addressed in</a:t>
            </a:r>
            <a:r>
              <a:rPr lang="en-US" sz="1000" b="0" baseline="0" dirty="0"/>
              <a:t> conducting an industry and competitive analysis.</a:t>
            </a:r>
            <a:endParaRPr lang="en-US" sz="1000" b="0" dirty="0"/>
          </a:p>
          <a:p>
            <a:r>
              <a:rPr lang="en-US" sz="1000" dirty="0"/>
              <a:t>Pages</a:t>
            </a:r>
            <a:r>
              <a:rPr lang="en-US" sz="1000" baseline="0" dirty="0"/>
              <a:t> 13–17</a:t>
            </a:r>
          </a:p>
          <a:p>
            <a:pPr eaLnBrk="1" hangingPunct="1"/>
            <a:endParaRPr lang="en-US" sz="1000" dirty="0"/>
          </a:p>
          <a:p>
            <a:pPr eaLnBrk="1" hangingPunct="1"/>
            <a:r>
              <a:rPr lang="en-US" sz="1000" dirty="0"/>
              <a:t>In each of these examples, the quality of earnings is potentially low. The analyst should</a:t>
            </a:r>
            <a:r>
              <a:rPr lang="en-US" sz="1000" baseline="0" dirty="0"/>
              <a:t> adjust the reported earnings and financial information to more accurately reflect the firm’s actual performance.</a:t>
            </a:r>
          </a:p>
          <a:p>
            <a:pPr eaLnBrk="1" hangingPunct="1"/>
            <a:endParaRPr lang="en-US" sz="1000" baseline="0" dirty="0"/>
          </a:p>
          <a:p>
            <a:pPr eaLnBrk="1" hangingPunct="1"/>
            <a:r>
              <a:rPr lang="en-US" sz="1000" baseline="0" dirty="0"/>
              <a:t>Firms A and B inflate current income at the expense of lowering future income. Firm D does the opposite in an attempt to show large improvements in the future. In any case, the firm’s financial statements would provide a misleading picture of firm performance.</a:t>
            </a:r>
          </a:p>
          <a:p>
            <a:pPr eaLnBrk="1" hangingPunct="1"/>
            <a:endParaRPr lang="en-US" sz="1000" baseline="0" dirty="0"/>
          </a:p>
          <a:p>
            <a:pPr eaLnBrk="1" hangingPunct="1"/>
            <a:r>
              <a:rPr lang="en-US" sz="1000" baseline="0" dirty="0"/>
              <a:t>Firm C has large amounts of off-balance-sheet debt (e.g., leases), which results in an understatement on the financial statements of firm financial leverage and financial risk.</a:t>
            </a:r>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24</a:t>
            </a:fld>
            <a:endParaRPr lang="en-US" dirty="0"/>
          </a:p>
        </p:txBody>
      </p:sp>
    </p:spTree>
    <p:extLst>
      <p:ext uri="{BB962C8B-B14F-4D97-AF65-F5344CB8AC3E}">
        <p14:creationId xmlns:p14="http://schemas.microsoft.com/office/powerpoint/2010/main" val="10724550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sz="1200" b="0" dirty="0"/>
              <a:t>LOS: Describe questions that should addressed in</a:t>
            </a:r>
            <a:r>
              <a:rPr lang="en-US" sz="1200" b="0" baseline="0" dirty="0"/>
              <a:t> conducting an industry and competitive analysis.</a:t>
            </a:r>
            <a:endParaRPr lang="en-US" sz="1200" b="0" dirty="0"/>
          </a:p>
          <a:p>
            <a:r>
              <a:rPr lang="en-US" sz="1200" dirty="0"/>
              <a:t>Page</a:t>
            </a:r>
            <a:r>
              <a:rPr lang="en-US" sz="1200" baseline="0" dirty="0"/>
              <a:t> 17</a:t>
            </a:r>
          </a:p>
          <a:p>
            <a:endParaRPr lang="en-US" sz="1200" baseline="0" dirty="0"/>
          </a:p>
          <a:p>
            <a:r>
              <a:rPr lang="en-US" sz="1200" baseline="0" dirty="0"/>
              <a:t>The following risk factors indicate that the firm may be using deceptive accounting practices to obscure the firm’s actual current or future performance:</a:t>
            </a:r>
          </a:p>
          <a:p>
            <a:pPr>
              <a:buFont typeface="Arial" pitchFamily="34" charset="0"/>
              <a:buChar char="•"/>
            </a:pPr>
            <a:r>
              <a:rPr lang="en-US" dirty="0"/>
              <a:t>Poor quality of accounting disclosures (e.g., lack of discussion of negative factors).</a:t>
            </a:r>
          </a:p>
          <a:p>
            <a:pPr>
              <a:buFont typeface="Arial" pitchFamily="34" charset="0"/>
              <a:buChar char="•"/>
            </a:pPr>
            <a:r>
              <a:rPr lang="en-US" dirty="0"/>
              <a:t>Related-party transactions (e.g., loans to officers).</a:t>
            </a:r>
          </a:p>
          <a:p>
            <a:pPr>
              <a:buFont typeface="Arial" pitchFamily="34" charset="0"/>
              <a:buChar char="•"/>
            </a:pPr>
            <a:r>
              <a:rPr lang="en-US" dirty="0"/>
              <a:t>Frequent management or director turnover.</a:t>
            </a:r>
          </a:p>
          <a:p>
            <a:pPr>
              <a:buFont typeface="Arial" pitchFamily="34" charset="0"/>
              <a:buChar char="•"/>
            </a:pPr>
            <a:r>
              <a:rPr lang="en-US" dirty="0"/>
              <a:t>Pressure to make earnings targets, especially when combined</a:t>
            </a:r>
            <a:r>
              <a:rPr lang="en-US" baseline="0" dirty="0"/>
              <a:t> with an aggressive management.</a:t>
            </a:r>
            <a:endParaRPr lang="en-US" dirty="0"/>
          </a:p>
          <a:p>
            <a:pPr>
              <a:buFont typeface="Arial" pitchFamily="34" charset="0"/>
              <a:buChar char="•"/>
            </a:pPr>
            <a:r>
              <a:rPr lang="en-US" dirty="0"/>
              <a:t>Auditor conflicts of interest or frequent turnover in auditors</a:t>
            </a:r>
            <a:r>
              <a:rPr lang="en-US" baseline="0" dirty="0"/>
              <a:t> (</a:t>
            </a:r>
            <a:r>
              <a:rPr lang="en-US" dirty="0"/>
              <a:t>e.g., auditor also performs</a:t>
            </a:r>
            <a:r>
              <a:rPr lang="en-US" baseline="0" dirty="0"/>
              <a:t> material </a:t>
            </a:r>
            <a:r>
              <a:rPr lang="en-US" baseline="0" dirty="0" err="1"/>
              <a:t>nonaudit</a:t>
            </a:r>
            <a:r>
              <a:rPr lang="en-US" baseline="0" dirty="0"/>
              <a:t> services).</a:t>
            </a:r>
            <a:endParaRPr lang="en-US" dirty="0"/>
          </a:p>
          <a:p>
            <a:pPr>
              <a:buFont typeface="Arial" pitchFamily="34" charset="0"/>
              <a:buChar char="•"/>
            </a:pPr>
            <a:r>
              <a:rPr lang="en-US" dirty="0"/>
              <a:t>Incentive compensation tied to stock price;</a:t>
            </a:r>
            <a:r>
              <a:rPr lang="en-US" baseline="0" dirty="0"/>
              <a:t> </a:t>
            </a:r>
            <a:r>
              <a:rPr lang="en-US" dirty="0"/>
              <a:t>although management</a:t>
            </a:r>
            <a:r>
              <a:rPr lang="en-US" baseline="0" dirty="0"/>
              <a:t> and director compensation being tied to the stock price is usually desirable, it may also create an incentive for excessive </a:t>
            </a:r>
          </a:p>
          <a:p>
            <a:pPr marL="171450" indent="-171450">
              <a:buFont typeface="Arial" panose="020B0604020202020204" pitchFamily="34" charset="0"/>
              <a:buChar char="•"/>
            </a:pPr>
            <a:r>
              <a:rPr lang="en-US" baseline="0" dirty="0"/>
              <a:t>risk taking.</a:t>
            </a:r>
            <a:endParaRPr lang="en-US" dirty="0"/>
          </a:p>
          <a:p>
            <a:pPr>
              <a:buFont typeface="Arial" pitchFamily="34" charset="0"/>
              <a:buChar char="•"/>
            </a:pPr>
            <a:r>
              <a:rPr lang="en-US" dirty="0"/>
              <a:t>External or internal pressures on profitability (e.g., industry is declining or firm is</a:t>
            </a:r>
            <a:r>
              <a:rPr lang="en-US" baseline="0" dirty="0"/>
              <a:t> losing market share).</a:t>
            </a:r>
            <a:endParaRPr lang="en-US" dirty="0"/>
          </a:p>
          <a:p>
            <a:pPr>
              <a:buFont typeface="Arial" pitchFamily="34" charset="0"/>
              <a:buChar char="•"/>
            </a:pPr>
            <a:r>
              <a:rPr lang="en-US" dirty="0"/>
              <a:t>Debt covenant pressures (e.g., management may misreport financial figures in order to meet debt covenants, where covenants are the firm’s agreements with debtholders).</a:t>
            </a:r>
          </a:p>
          <a:p>
            <a:pPr>
              <a:buFont typeface="Arial" pitchFamily="34" charset="0"/>
              <a:buChar char="•"/>
            </a:pPr>
            <a:r>
              <a:rPr lang="en-US" dirty="0"/>
              <a:t>Previous regulatory/reporting issues (e.g., a firm that violated</a:t>
            </a:r>
            <a:r>
              <a:rPr lang="en-US" baseline="0" dirty="0"/>
              <a:t> securities laws in the past may be inclined to do it again).</a:t>
            </a:r>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25</a:t>
            </a:fld>
            <a:endParaRPr lang="en-US" dirty="0"/>
          </a:p>
        </p:txBody>
      </p:sp>
    </p:spTree>
    <p:extLst>
      <p:ext uri="{BB962C8B-B14F-4D97-AF65-F5344CB8AC3E}">
        <p14:creationId xmlns:p14="http://schemas.microsoft.com/office/powerpoint/2010/main" val="25591728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70000" lnSpcReduction="20000"/>
          </a:bodyPr>
          <a:lstStyle/>
          <a:p>
            <a:r>
              <a:rPr lang="en-US" sz="1100" dirty="0"/>
              <a:t>LOS: </a:t>
            </a:r>
            <a:r>
              <a:rPr lang="en-US" sz="1100" kern="1200" baseline="0" dirty="0">
                <a:solidFill>
                  <a:schemeClr val="tx1"/>
                </a:solidFill>
                <a:latin typeface="Arial" charset="0"/>
                <a:ea typeface="+mn-ea"/>
                <a:cs typeface="+mn-cs"/>
              </a:rPr>
              <a:t>Contrast absolute and relative valuation models and describe examples of each type of model.</a:t>
            </a:r>
            <a:endParaRPr lang="en-US" sz="1100" b="1" dirty="0"/>
          </a:p>
          <a:p>
            <a:pPr eaLnBrk="1" hangingPunct="1">
              <a:lnSpc>
                <a:spcPct val="90000"/>
              </a:lnSpc>
            </a:pPr>
            <a:r>
              <a:rPr lang="en-US" sz="1100" dirty="0"/>
              <a:t>Pages 18–22</a:t>
            </a:r>
          </a:p>
          <a:p>
            <a:pPr eaLnBrk="1" hangingPunct="1">
              <a:lnSpc>
                <a:spcPct val="90000"/>
              </a:lnSpc>
            </a:pPr>
            <a:endParaRPr lang="en-US" sz="1100" dirty="0"/>
          </a:p>
          <a:p>
            <a:pPr eaLnBrk="1" hangingPunct="1">
              <a:lnSpc>
                <a:spcPct val="90000"/>
              </a:lnSpc>
            </a:pPr>
            <a:r>
              <a:rPr lang="en-US" sz="1100" dirty="0"/>
              <a:t>Valuing equity is more difficult than valuing bonds. Bonds have indenture agreements</a:t>
            </a:r>
            <a:r>
              <a:rPr lang="en-US" sz="1100" baseline="0" dirty="0">
                <a:latin typeface="Arial"/>
                <a:cs typeface="Arial"/>
              </a:rPr>
              <a:t>—</a:t>
            </a:r>
            <a:r>
              <a:rPr lang="en-US" sz="1100" baseline="0" dirty="0"/>
              <a:t>legal binding contracts that specify the future payments. There are no legally required payments with stock, and the discount rate is more difficult to determine.</a:t>
            </a:r>
            <a:endParaRPr lang="en-US" sz="1100" dirty="0"/>
          </a:p>
          <a:p>
            <a:pPr eaLnBrk="1" hangingPunct="1">
              <a:lnSpc>
                <a:spcPct val="90000"/>
              </a:lnSpc>
            </a:pPr>
            <a:endParaRPr lang="en-US" sz="1100" dirty="0"/>
          </a:p>
          <a:p>
            <a:pPr eaLnBrk="1" hangingPunct="1">
              <a:lnSpc>
                <a:spcPct val="90000"/>
              </a:lnSpc>
            </a:pPr>
            <a:r>
              <a:rPr lang="en-US" sz="1100" dirty="0"/>
              <a:t>Absolute valuation</a:t>
            </a:r>
            <a:r>
              <a:rPr lang="en-US" sz="1100" baseline="0" dirty="0"/>
              <a:t> models provide an asset’s intrinsic value and compare it with the current market value.</a:t>
            </a:r>
          </a:p>
          <a:p>
            <a:pPr eaLnBrk="1" hangingPunct="1">
              <a:lnSpc>
                <a:spcPct val="90000"/>
              </a:lnSpc>
              <a:buFont typeface="Arial" pitchFamily="34" charset="0"/>
              <a:buChar char="•"/>
            </a:pPr>
            <a:r>
              <a:rPr lang="en-US" sz="1100" baseline="0" dirty="0"/>
              <a:t>Present value models (discounted cash flow models) are the most important type. The value of an asset is the present value of its future cash flows.</a:t>
            </a:r>
          </a:p>
          <a:p>
            <a:pPr lvl="1" eaLnBrk="1" hangingPunct="1">
              <a:lnSpc>
                <a:spcPct val="90000"/>
              </a:lnSpc>
              <a:buFont typeface="Arial" pitchFamily="34" charset="0"/>
              <a:buChar char="•"/>
            </a:pPr>
            <a:r>
              <a:rPr lang="en-US" sz="1100" baseline="0" dirty="0"/>
              <a:t> Types of present value models:</a:t>
            </a:r>
          </a:p>
          <a:p>
            <a:pPr lvl="2" eaLnBrk="1" hangingPunct="1">
              <a:lnSpc>
                <a:spcPct val="90000"/>
              </a:lnSpc>
              <a:buFont typeface="Arial" pitchFamily="34" charset="0"/>
              <a:buChar char="•"/>
            </a:pPr>
            <a:r>
              <a:rPr lang="en-US" sz="1100" baseline="0" dirty="0"/>
              <a:t> Dividend discount: The value of common stock is the present value of future dividends.</a:t>
            </a:r>
          </a:p>
          <a:p>
            <a:pPr lvl="2" eaLnBrk="1" hangingPunct="1">
              <a:lnSpc>
                <a:spcPct val="90000"/>
              </a:lnSpc>
              <a:buFont typeface="Arial" pitchFamily="34" charset="0"/>
              <a:buChar char="•"/>
            </a:pPr>
            <a:r>
              <a:rPr lang="en-US" sz="1100" baseline="0" dirty="0"/>
              <a:t> Free cash flow to equity: The value of common stock is the present value of all future cash flows available to stockholders after senior claimants (e.g., debtholders) are paid.</a:t>
            </a:r>
          </a:p>
          <a:p>
            <a:pPr lvl="2" eaLnBrk="1" hangingPunct="1">
              <a:lnSpc>
                <a:spcPct val="90000"/>
              </a:lnSpc>
              <a:buFont typeface="Arial" pitchFamily="34" charset="0"/>
              <a:buChar char="•"/>
            </a:pPr>
            <a:r>
              <a:rPr lang="en-US" sz="1100" baseline="0" dirty="0"/>
              <a:t> Free cash flow to the firm: The value of the firm is the present value of all future cash flows available to the firm.</a:t>
            </a:r>
          </a:p>
          <a:p>
            <a:pPr lvl="2" eaLnBrk="1" hangingPunct="1">
              <a:lnSpc>
                <a:spcPct val="90000"/>
              </a:lnSpc>
              <a:buFont typeface="Arial" pitchFamily="34" charset="0"/>
              <a:buChar char="•"/>
            </a:pPr>
            <a:r>
              <a:rPr lang="en-US" sz="1100" baseline="0" dirty="0"/>
              <a:t> Residual income: The value of common stock is the present value of future net income in excess of the required return on equity.</a:t>
            </a:r>
          </a:p>
          <a:p>
            <a:pPr marL="0" marR="0" indent="-182880" algn="l" defTabSz="914400" rtl="0" eaLnBrk="1" fontAlgn="base" latinLnBrk="0" hangingPunct="1">
              <a:lnSpc>
                <a:spcPct val="90000"/>
              </a:lnSpc>
              <a:spcBef>
                <a:spcPct val="30000"/>
              </a:spcBef>
              <a:spcAft>
                <a:spcPct val="0"/>
              </a:spcAft>
              <a:buClrTx/>
              <a:buSzTx/>
              <a:buFont typeface="Arial" pitchFamily="34" charset="0"/>
              <a:buChar char="•"/>
              <a:tabLst/>
              <a:defRPr/>
            </a:pPr>
            <a:r>
              <a:rPr lang="en-US" sz="1100" baseline="0" dirty="0"/>
              <a:t>Asset-based models: The value of the firm is the market value of its assets. Asset-based valuation is frequently used with natural resource firms for which the price of their commodity assets can be readily determined.</a:t>
            </a:r>
          </a:p>
          <a:p>
            <a:pPr marL="0" marR="0" indent="-182880" algn="l" defTabSz="914400" rtl="0" eaLnBrk="1" fontAlgn="base" latinLnBrk="0" hangingPunct="1">
              <a:lnSpc>
                <a:spcPct val="90000"/>
              </a:lnSpc>
              <a:spcBef>
                <a:spcPct val="30000"/>
              </a:spcBef>
              <a:spcAft>
                <a:spcPct val="0"/>
              </a:spcAft>
              <a:buClrTx/>
              <a:buSzTx/>
              <a:buFont typeface="Arial" pitchFamily="34" charset="0"/>
              <a:buChar char="•"/>
              <a:tabLst/>
              <a:defRPr/>
            </a:pPr>
            <a:r>
              <a:rPr lang="en-US" sz="1100" dirty="0"/>
              <a:t>Relative valuation</a:t>
            </a:r>
            <a:r>
              <a:rPr lang="en-US" sz="1100" baseline="0" dirty="0"/>
              <a:t> models provide the asset’s value by referencing it to a similar asset. These models are based on the idea that similar assets should sell for similar prices.</a:t>
            </a:r>
          </a:p>
          <a:p>
            <a:pPr lvl="0">
              <a:buFont typeface="Arial" pitchFamily="34" charset="0"/>
              <a:buChar char="•"/>
            </a:pPr>
            <a:r>
              <a:rPr lang="en-US" sz="1100" dirty="0"/>
              <a:t>Price ratios are</a:t>
            </a:r>
            <a:r>
              <a:rPr lang="en-US" sz="1100" baseline="0" dirty="0"/>
              <a:t> the</a:t>
            </a:r>
            <a:r>
              <a:rPr lang="en-US" sz="1100" dirty="0"/>
              <a:t> ratio of stock price to a firm fundamental.</a:t>
            </a:r>
          </a:p>
          <a:p>
            <a:pPr lvl="1">
              <a:buFont typeface="Arial" pitchFamily="34" charset="0"/>
              <a:buChar char="•"/>
            </a:pPr>
            <a:r>
              <a:rPr lang="en-US" sz="1100" dirty="0"/>
              <a:t> Examples:</a:t>
            </a:r>
          </a:p>
          <a:p>
            <a:pPr lvl="2">
              <a:buFont typeface="Arial" pitchFamily="34" charset="0"/>
              <a:buChar char="•"/>
            </a:pPr>
            <a:r>
              <a:rPr lang="en-US" sz="1100" dirty="0"/>
              <a:t> Price-to-earnings ratio (most common relative value ratio)</a:t>
            </a:r>
          </a:p>
          <a:p>
            <a:pPr lvl="2">
              <a:buFont typeface="Arial" pitchFamily="34" charset="0"/>
              <a:buChar char="•"/>
            </a:pPr>
            <a:r>
              <a:rPr lang="en-US" sz="1100" dirty="0"/>
              <a:t> Price-to-book-value ratio</a:t>
            </a:r>
          </a:p>
          <a:p>
            <a:pPr lvl="2">
              <a:buFont typeface="Arial" pitchFamily="34" charset="0"/>
              <a:buChar char="•"/>
            </a:pPr>
            <a:r>
              <a:rPr lang="en-US" sz="1100" dirty="0"/>
              <a:t> Price-to-cash-flow ratio</a:t>
            </a:r>
          </a:p>
          <a:p>
            <a:pPr lvl="0">
              <a:buFont typeface="Arial" pitchFamily="34" charset="0"/>
              <a:buChar char="•"/>
            </a:pPr>
            <a:r>
              <a:rPr lang="en-US" sz="1100" dirty="0"/>
              <a:t>Enterprise value</a:t>
            </a:r>
            <a:r>
              <a:rPr lang="en-US" sz="1100" baseline="0" dirty="0"/>
              <a:t> multiples are the ratio of firm value to an earnings measure.</a:t>
            </a:r>
          </a:p>
          <a:p>
            <a:pPr lvl="1">
              <a:buFont typeface="Arial" pitchFamily="34" charset="0"/>
              <a:buChar char="•"/>
            </a:pPr>
            <a:r>
              <a:rPr lang="en-US" sz="1100" baseline="0" dirty="0"/>
              <a:t> Example: ratio of enterprise value to EBITDA</a:t>
            </a:r>
          </a:p>
          <a:p>
            <a:pPr lvl="0">
              <a:buFont typeface="Arial" pitchFamily="34" charset="0"/>
              <a:buNone/>
            </a:pPr>
            <a:endParaRPr lang="en-US" sz="1100" baseline="0" dirty="0"/>
          </a:p>
          <a:p>
            <a:pPr lvl="0">
              <a:buFont typeface="Arial" pitchFamily="34" charset="0"/>
              <a:buNone/>
            </a:pPr>
            <a:r>
              <a:rPr lang="en-US" sz="1100" baseline="0" dirty="0"/>
              <a:t>Comparing a stock with a group of similar stocks </a:t>
            </a:r>
            <a:r>
              <a:rPr lang="en-US" sz="1100" baseline="0" dirty="0" err="1"/>
              <a:t>byusing</a:t>
            </a:r>
            <a:r>
              <a:rPr lang="en-US" sz="1100" baseline="0" dirty="0"/>
              <a:t> relative value is referred to as the method of comparables.</a:t>
            </a:r>
          </a:p>
          <a:p>
            <a:pPr lvl="0">
              <a:buFont typeface="Arial" pitchFamily="34" charset="0"/>
              <a:buNone/>
            </a:pPr>
            <a:endParaRPr lang="en-US" sz="1100" dirty="0"/>
          </a:p>
          <a:p>
            <a:pPr lvl="0">
              <a:buFont typeface="Arial" pitchFamily="34" charset="0"/>
              <a:buNone/>
            </a:pPr>
            <a:r>
              <a:rPr lang="en-US" sz="1100" dirty="0"/>
              <a:t>Relative valuation models are used in pair trading: buying an undervalued stock and shorting</a:t>
            </a:r>
            <a:r>
              <a:rPr lang="en-US" sz="1100" baseline="0" dirty="0"/>
              <a:t> a similar overvalued stock.</a:t>
            </a:r>
            <a:endParaRPr lang="en-US" sz="1100" dirty="0"/>
          </a:p>
          <a:p>
            <a:pPr marL="0" marR="0" indent="-182880" algn="l" defTabSz="914400" rtl="0" eaLnBrk="1" fontAlgn="base" latinLnBrk="0" hangingPunct="1">
              <a:lnSpc>
                <a:spcPct val="90000"/>
              </a:lnSpc>
              <a:spcBef>
                <a:spcPct val="30000"/>
              </a:spcBef>
              <a:spcAft>
                <a:spcPct val="0"/>
              </a:spcAft>
              <a:buClrTx/>
              <a:buSzTx/>
              <a:buFont typeface="Arial" pitchFamily="34" charset="0"/>
              <a:buChar char="•"/>
              <a:tabLst/>
              <a:defRPr/>
            </a:pPr>
            <a:endParaRPr lang="en-US" sz="1100" baseline="0" dirty="0"/>
          </a:p>
          <a:p>
            <a:pPr marL="0" marR="0" indent="-182880" algn="l" defTabSz="914400" rtl="0" eaLnBrk="1" fontAlgn="base" latinLnBrk="0" hangingPunct="1">
              <a:lnSpc>
                <a:spcPct val="90000"/>
              </a:lnSpc>
              <a:spcBef>
                <a:spcPct val="30000"/>
              </a:spcBef>
              <a:spcAft>
                <a:spcPct val="0"/>
              </a:spcAft>
              <a:buClrTx/>
              <a:buSzTx/>
              <a:buFontTx/>
              <a:buNone/>
              <a:tabLst/>
              <a:defRPr/>
            </a:pPr>
            <a:r>
              <a:rPr lang="en-US" sz="1100" i="1" kern="1200" dirty="0">
                <a:solidFill>
                  <a:schemeClr val="tx1"/>
                </a:solidFill>
                <a:latin typeface="Arial" charset="0"/>
                <a:ea typeface="+mn-ea"/>
                <a:cs typeface="+mn-cs"/>
              </a:rPr>
              <a:t>Text</a:t>
            </a:r>
            <a:r>
              <a:rPr lang="en-US" sz="1100" i="1" kern="1200" baseline="0" dirty="0">
                <a:solidFill>
                  <a:schemeClr val="tx1"/>
                </a:solidFill>
                <a:latin typeface="Arial" charset="0"/>
                <a:ea typeface="+mn-ea"/>
                <a:cs typeface="+mn-cs"/>
              </a:rPr>
              <a:t> Integration </a:t>
            </a:r>
            <a:r>
              <a:rPr lang="en-US" sz="1100" i="1" kern="1200" dirty="0">
                <a:solidFill>
                  <a:schemeClr val="tx1"/>
                </a:solidFill>
                <a:latin typeface="Arial" charset="0"/>
                <a:ea typeface="+mn-ea"/>
                <a:cs typeface="+mn-cs"/>
              </a:rPr>
              <a:t>Note: Dividend discount, free cash flow, residual income, and relative valuation models are discussed in greater detail in Chapters</a:t>
            </a:r>
            <a:r>
              <a:rPr lang="en-US" sz="1100" i="1" kern="1200" baseline="0" dirty="0">
                <a:solidFill>
                  <a:schemeClr val="tx1"/>
                </a:solidFill>
                <a:latin typeface="Arial" charset="0"/>
                <a:ea typeface="+mn-ea"/>
                <a:cs typeface="+mn-cs"/>
              </a:rPr>
              <a:t> 3–6 </a:t>
            </a:r>
            <a:r>
              <a:rPr lang="en-US" sz="1100" i="1" kern="1200" dirty="0">
                <a:solidFill>
                  <a:schemeClr val="tx1"/>
                </a:solidFill>
                <a:latin typeface="Arial" charset="0"/>
                <a:ea typeface="+mn-ea"/>
                <a:cs typeface="+mn-cs"/>
              </a:rPr>
              <a:t>of the Equity Asset Valuation text. </a:t>
            </a:r>
            <a:endParaRPr lang="en-US" sz="1200" baseline="0" dirty="0"/>
          </a:p>
        </p:txBody>
      </p:sp>
    </p:spTree>
    <p:extLst>
      <p:ext uri="{BB962C8B-B14F-4D97-AF65-F5344CB8AC3E}">
        <p14:creationId xmlns:p14="http://schemas.microsoft.com/office/powerpoint/2010/main" val="14121910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92500" lnSpcReduction="10000"/>
          </a:bodyPr>
          <a:lstStyle/>
          <a:p>
            <a:r>
              <a:rPr lang="en-US" sz="1200" dirty="0"/>
              <a:t>LOS: Explain </a:t>
            </a:r>
            <a:r>
              <a:rPr lang="en-US" sz="1200" kern="1200" baseline="0" dirty="0">
                <a:solidFill>
                  <a:schemeClr val="tx1"/>
                </a:solidFill>
                <a:latin typeface="Arial" charset="0"/>
                <a:ea typeface="+mn-ea"/>
                <a:cs typeface="+mn-cs"/>
              </a:rPr>
              <a:t>broad criteria for choosing an appropriate approach for valuing a given company.</a:t>
            </a:r>
            <a:endParaRPr lang="en-US" sz="1200" b="1" dirty="0"/>
          </a:p>
          <a:p>
            <a:pPr eaLnBrk="1" hangingPunct="1">
              <a:lnSpc>
                <a:spcPct val="90000"/>
              </a:lnSpc>
            </a:pPr>
            <a:r>
              <a:rPr lang="en-US" sz="1200" dirty="0"/>
              <a:t>Pages 24–25 </a:t>
            </a:r>
          </a:p>
          <a:p>
            <a:pPr eaLnBrk="1" hangingPunct="1">
              <a:lnSpc>
                <a:spcPct val="90000"/>
              </a:lnSpc>
            </a:pPr>
            <a:endParaRPr lang="en-US" sz="1200" dirty="0"/>
          </a:p>
          <a:p>
            <a:pPr lvl="0"/>
            <a:r>
              <a:rPr lang="en-US" dirty="0"/>
              <a:t>What are the characteristics of the company? </a:t>
            </a:r>
          </a:p>
          <a:p>
            <a:pPr lvl="1" indent="-228600">
              <a:buFont typeface="Arial" pitchFamily="34" charset="0"/>
              <a:buChar char="•"/>
            </a:pPr>
            <a:r>
              <a:rPr lang="en-US" dirty="0"/>
              <a:t>For</a:t>
            </a:r>
            <a:r>
              <a:rPr lang="en-US" baseline="0" dirty="0"/>
              <a:t> example, a firm with few tangible assets would not be valued using an asset-based approach.</a:t>
            </a:r>
            <a:endParaRPr lang="en-US" dirty="0"/>
          </a:p>
          <a:p>
            <a:pPr lvl="1"/>
            <a:endParaRPr lang="en-US" dirty="0"/>
          </a:p>
          <a:p>
            <a:pPr lvl="0"/>
            <a:r>
              <a:rPr lang="en-US" dirty="0"/>
              <a:t>What is the availability and quality of data?</a:t>
            </a:r>
          </a:p>
          <a:p>
            <a:pPr lvl="1" indent="-228600">
              <a:buFont typeface="Arial" pitchFamily="34" charset="0"/>
              <a:buChar char="•"/>
            </a:pPr>
            <a:r>
              <a:rPr lang="en-US" dirty="0"/>
              <a:t>For example, a dividend discount model cannot be applied to a firm that does not pay dividends. Another model, such as a free cash flow model,</a:t>
            </a:r>
            <a:r>
              <a:rPr lang="en-US" baseline="0" dirty="0"/>
              <a:t> would have to be applied.</a:t>
            </a:r>
          </a:p>
          <a:p>
            <a:pPr lvl="1" indent="-228600">
              <a:buFont typeface="Arial" pitchFamily="34" charset="0"/>
              <a:buChar char="•"/>
            </a:pPr>
            <a:r>
              <a:rPr lang="en-US" baseline="0" dirty="0"/>
              <a:t>A firm with negative earnings (i.e., losses) cannot be valued by using a relative P/E approach.</a:t>
            </a:r>
          </a:p>
          <a:p>
            <a:pPr lvl="1"/>
            <a:endParaRPr lang="en-US" dirty="0"/>
          </a:p>
          <a:p>
            <a:pPr lvl="0"/>
            <a:r>
              <a:rPr lang="en-US" dirty="0"/>
              <a:t>What is the purpose of the valuation?</a:t>
            </a:r>
          </a:p>
          <a:p>
            <a:pPr lvl="1" indent="-228600">
              <a:buFont typeface="Arial" pitchFamily="34" charset="0"/>
              <a:buChar char="•"/>
            </a:pPr>
            <a:r>
              <a:rPr lang="en-US" dirty="0"/>
              <a:t>For example, if the investor is going to buy a large stake in a firm and be able to control the</a:t>
            </a:r>
            <a:r>
              <a:rPr lang="en-US" baseline="0" dirty="0"/>
              <a:t> firm, a free cash flow to the firm model may be preferred over a dividend discount model because the investor will have control of the firm’s cash flows.</a:t>
            </a:r>
          </a:p>
          <a:p>
            <a:pPr lvl="0"/>
            <a:endParaRPr lang="en-US" baseline="0" dirty="0"/>
          </a:p>
          <a:p>
            <a:pPr lvl="0"/>
            <a:r>
              <a:rPr lang="en-US" baseline="0" dirty="0"/>
              <a:t>In reality, most analysts use more than one approach to value equity, given the uncertainty in valuing equity.</a:t>
            </a:r>
            <a:endParaRPr lang="en-US" dirty="0"/>
          </a:p>
          <a:p>
            <a:pPr marL="0" marR="0" indent="-182880" algn="l" defTabSz="914400" rtl="0" eaLnBrk="1" fontAlgn="base" latinLnBrk="0" hangingPunct="1">
              <a:lnSpc>
                <a:spcPct val="90000"/>
              </a:lnSpc>
              <a:spcBef>
                <a:spcPct val="30000"/>
              </a:spcBef>
              <a:spcAft>
                <a:spcPct val="0"/>
              </a:spcAft>
              <a:buClrTx/>
              <a:buSzTx/>
              <a:buFontTx/>
              <a:buNone/>
              <a:tabLst/>
              <a:defRPr/>
            </a:pPr>
            <a:endParaRPr lang="en-US" sz="1200" baseline="0" dirty="0"/>
          </a:p>
        </p:txBody>
      </p:sp>
    </p:spTree>
    <p:extLst>
      <p:ext uri="{BB962C8B-B14F-4D97-AF65-F5344CB8AC3E}">
        <p14:creationId xmlns:p14="http://schemas.microsoft.com/office/powerpoint/2010/main" val="6120189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85000" lnSpcReduction="10000"/>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GB" sz="1200" dirty="0"/>
              <a:t>LOS:</a:t>
            </a:r>
            <a:r>
              <a:rPr lang="en-GB" sz="1200" baseline="0" dirty="0"/>
              <a:t> Describe sum-of-the-parts valuation and conglomerate discounts.</a:t>
            </a:r>
            <a:endParaRPr lang="en-US" sz="1200" dirty="0"/>
          </a:p>
          <a:p>
            <a:pPr marL="0" marR="0" indent="-182880" algn="l" defTabSz="914400" rtl="0" eaLnBrk="0" fontAlgn="base" latinLnBrk="0" hangingPunct="0">
              <a:lnSpc>
                <a:spcPct val="100000"/>
              </a:lnSpc>
              <a:spcBef>
                <a:spcPct val="30000"/>
              </a:spcBef>
              <a:spcAft>
                <a:spcPct val="0"/>
              </a:spcAft>
              <a:buClrTx/>
              <a:buSzTx/>
              <a:buFontTx/>
              <a:buNone/>
              <a:tabLst/>
              <a:defRPr/>
            </a:pPr>
            <a:r>
              <a:rPr lang="en-US" sz="1200" dirty="0"/>
              <a:t>LOS: Explain </a:t>
            </a:r>
            <a:r>
              <a:rPr lang="en-US" sz="1200" kern="1200" baseline="0" dirty="0">
                <a:solidFill>
                  <a:schemeClr val="tx1"/>
                </a:solidFill>
                <a:latin typeface="Arial" charset="0"/>
                <a:ea typeface="+mn-ea"/>
                <a:cs typeface="+mn-cs"/>
              </a:rPr>
              <a:t>broad criteria for choosing an appropriate approach for valuing a given company.</a:t>
            </a:r>
          </a:p>
          <a:p>
            <a:pPr eaLnBrk="1" hangingPunct="1">
              <a:lnSpc>
                <a:spcPct val="90000"/>
              </a:lnSpc>
            </a:pPr>
            <a:r>
              <a:rPr lang="en-US" sz="1200" dirty="0"/>
              <a:t>Pages 22–28</a:t>
            </a:r>
          </a:p>
          <a:p>
            <a:pPr eaLnBrk="1" hangingPunct="1">
              <a:lnSpc>
                <a:spcPct val="90000"/>
              </a:lnSpc>
            </a:pPr>
            <a:endParaRPr lang="en-US" sz="1200" dirty="0"/>
          </a:p>
          <a:p>
            <a:pPr lvl="0"/>
            <a:r>
              <a:rPr lang="en-US" dirty="0"/>
              <a:t>Sum-of-the-parts valuation (or breakup value</a:t>
            </a:r>
            <a:r>
              <a:rPr lang="en-US" baseline="0" dirty="0"/>
              <a:t> or private market value)</a:t>
            </a:r>
            <a:endParaRPr lang="en-US" dirty="0"/>
          </a:p>
          <a:p>
            <a:pPr lvl="1" indent="-228600">
              <a:buFont typeface="Arial" pitchFamily="34" charset="0"/>
              <a:buChar char="•"/>
            </a:pPr>
            <a:r>
              <a:rPr lang="en-US" dirty="0"/>
              <a:t>In some cases, it may be appropriate to value a firm as the sum of its</a:t>
            </a:r>
            <a:r>
              <a:rPr lang="en-US" baseline="0" dirty="0"/>
              <a:t> individual operating segments. This approach is appropriate when</a:t>
            </a:r>
          </a:p>
          <a:p>
            <a:pPr lvl="2" indent="-228600">
              <a:buFont typeface="Arial" pitchFamily="34" charset="0"/>
              <a:buChar char="•"/>
            </a:pPr>
            <a:r>
              <a:rPr lang="en-US" baseline="0" dirty="0"/>
              <a:t>a firm’s operating segments have distinct economic influences and/or </a:t>
            </a:r>
          </a:p>
          <a:p>
            <a:pPr lvl="2" indent="-228600">
              <a:buFont typeface="Arial" pitchFamily="34" charset="0"/>
              <a:buChar char="•"/>
            </a:pPr>
            <a:r>
              <a:rPr lang="en-US" baseline="0" dirty="0"/>
              <a:t>the operating segments have different sets of relevant competitor firms.</a:t>
            </a:r>
          </a:p>
          <a:p>
            <a:pPr lvl="1" indent="-228600">
              <a:buFont typeface="Arial" pitchFamily="34" charset="0"/>
              <a:buChar char="•"/>
            </a:pPr>
            <a:r>
              <a:rPr lang="en-US" baseline="0" dirty="0"/>
              <a:t>An analyst would develop separate valuations using each segment’s earnings and then add them up.</a:t>
            </a:r>
          </a:p>
          <a:p>
            <a:pPr lvl="1" indent="-228600">
              <a:buFont typeface="Arial" pitchFamily="34" charset="0"/>
              <a:buChar char="•"/>
            </a:pPr>
            <a:r>
              <a:rPr lang="en-US" baseline="0" dirty="0"/>
              <a:t>Sometimes a conglomerate discount is applied to firms that have multiple, unrelated segments because conglomerates can be inefficient and poorly managed.</a:t>
            </a:r>
            <a:endParaRPr lang="en-US" dirty="0"/>
          </a:p>
          <a:p>
            <a:pPr lvl="1"/>
            <a:endParaRPr lang="en-US" dirty="0"/>
          </a:p>
          <a:p>
            <a:pPr lvl="0"/>
            <a:r>
              <a:rPr lang="en-US" dirty="0"/>
              <a:t>Sensitivity analysis</a:t>
            </a:r>
          </a:p>
          <a:p>
            <a:pPr lvl="1" indent="-228600">
              <a:buFont typeface="Arial" pitchFamily="34" charset="0"/>
              <a:buChar char="•"/>
            </a:pPr>
            <a:r>
              <a:rPr lang="en-US" dirty="0"/>
              <a:t>An analyst will</a:t>
            </a:r>
            <a:r>
              <a:rPr lang="en-US" baseline="0" dirty="0"/>
              <a:t> usually want to determine how equity valuation changes given a change in discount rates, in the firm’s competitive environment, or in some other variable. This approach provides a range of valuations that can be used to make the investment decision. </a:t>
            </a:r>
          </a:p>
          <a:p>
            <a:pPr lvl="1"/>
            <a:endParaRPr lang="en-US" dirty="0"/>
          </a:p>
          <a:p>
            <a:pPr lvl="0"/>
            <a:r>
              <a:rPr lang="en-US" dirty="0"/>
              <a:t>Situational adjustments: Different situations call for different</a:t>
            </a:r>
            <a:r>
              <a:rPr lang="en-US" baseline="0" dirty="0"/>
              <a:t> adjustments to the equity valuation.</a:t>
            </a:r>
          </a:p>
          <a:p>
            <a:pPr lvl="1" indent="-228600">
              <a:buFont typeface="Arial" pitchFamily="34" charset="0"/>
              <a:buChar char="•"/>
            </a:pPr>
            <a:r>
              <a:rPr lang="en-US" baseline="0" dirty="0"/>
              <a:t>A control premium is added if the investor will buy enough of the firm to control it.</a:t>
            </a:r>
          </a:p>
          <a:p>
            <a:pPr lvl="1" indent="-228600">
              <a:buFont typeface="Arial" pitchFamily="34" charset="0"/>
              <a:buChar char="•"/>
            </a:pPr>
            <a:r>
              <a:rPr lang="en-US" baseline="0" dirty="0"/>
              <a:t>A marketability discount is applied if the stock is not publicly traded.</a:t>
            </a:r>
          </a:p>
          <a:p>
            <a:pPr lvl="1" indent="-228600">
              <a:buFont typeface="Arial" pitchFamily="34" charset="0"/>
              <a:buChar char="•"/>
            </a:pPr>
            <a:r>
              <a:rPr lang="en-US" baseline="0" dirty="0"/>
              <a:t>An illiquidity discount is applied if the stock is publicly traded but not very liquid.</a:t>
            </a:r>
          </a:p>
          <a:p>
            <a:pPr lvl="1" indent="-228600">
              <a:buFont typeface="Arial" pitchFamily="34" charset="0"/>
              <a:buChar char="•"/>
            </a:pPr>
            <a:r>
              <a:rPr lang="en-US" baseline="0" dirty="0"/>
              <a:t>A blockage factor discount is applied if the investor is going to sell a block of shares that is large relative to the stock’s average trading volume.</a:t>
            </a:r>
          </a:p>
          <a:p>
            <a:pPr lvl="1">
              <a:buFont typeface="Arial" pitchFamily="34" charset="0"/>
              <a:buNone/>
            </a:pPr>
            <a:endParaRPr lang="en-US" baseline="0" dirty="0"/>
          </a:p>
        </p:txBody>
      </p:sp>
    </p:spTree>
    <p:extLst>
      <p:ext uri="{BB962C8B-B14F-4D97-AF65-F5344CB8AC3E}">
        <p14:creationId xmlns:p14="http://schemas.microsoft.com/office/powerpoint/2010/main" val="1432989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pPr eaLnBrk="1" hangingPunct="1">
              <a:lnSpc>
                <a:spcPct val="90000"/>
              </a:lnSpc>
            </a:pPr>
            <a:r>
              <a:rPr lang="en-US" sz="1000" dirty="0"/>
              <a:t>Pages</a:t>
            </a:r>
            <a:r>
              <a:rPr lang="en-US" sz="1000" baseline="0" dirty="0"/>
              <a:t> 26–28 </a:t>
            </a:r>
          </a:p>
          <a:p>
            <a:pPr eaLnBrk="1" hangingPunct="1">
              <a:lnSpc>
                <a:spcPct val="90000"/>
              </a:lnSpc>
            </a:pPr>
            <a:r>
              <a:rPr lang="en-US" sz="1000" baseline="0" dirty="0"/>
              <a:t> </a:t>
            </a:r>
          </a:p>
          <a:p>
            <a:pPr eaLnBrk="1" hangingPunct="1">
              <a:lnSpc>
                <a:spcPct val="90000"/>
              </a:lnSpc>
            </a:pPr>
            <a:r>
              <a:rPr lang="en-US" sz="1000" baseline="0" dirty="0"/>
              <a:t>Sell-side analysts: An analyst that works at a brokerage firm in which his or her research reports are disseminated to retail and institutional brokerage clients. The research reports provide the analyst’s investment recommendations.</a:t>
            </a:r>
          </a:p>
          <a:p>
            <a:pPr eaLnBrk="1" hangingPunct="1">
              <a:lnSpc>
                <a:spcPct val="90000"/>
              </a:lnSpc>
            </a:pPr>
            <a:endParaRPr lang="en-US" sz="1000" baseline="0" dirty="0"/>
          </a:p>
          <a:p>
            <a:pPr marL="0" marR="0" indent="-182880" algn="l" defTabSz="914400" rtl="0" eaLnBrk="1" fontAlgn="base" latinLnBrk="0" hangingPunct="1">
              <a:lnSpc>
                <a:spcPct val="90000"/>
              </a:lnSpc>
              <a:spcBef>
                <a:spcPct val="30000"/>
              </a:spcBef>
              <a:spcAft>
                <a:spcPct val="0"/>
              </a:spcAft>
              <a:buClrTx/>
              <a:buSzTx/>
              <a:buFontTx/>
              <a:buNone/>
              <a:tabLst/>
              <a:defRPr/>
            </a:pPr>
            <a:r>
              <a:rPr lang="en-US" sz="1000" baseline="0" dirty="0"/>
              <a:t>Buy-side analysts: An analyst that works for an investment management firm, a bank trust department, or an institutional investor to provide investment recommendations.</a:t>
            </a:r>
          </a:p>
          <a:p>
            <a:pPr marL="0" marR="0" indent="-182880" algn="l" defTabSz="914400" rtl="0" eaLnBrk="1" fontAlgn="base" latinLnBrk="0" hangingPunct="1">
              <a:lnSpc>
                <a:spcPct val="90000"/>
              </a:lnSpc>
              <a:spcBef>
                <a:spcPct val="30000"/>
              </a:spcBef>
              <a:spcAft>
                <a:spcPct val="0"/>
              </a:spcAft>
              <a:buClrTx/>
              <a:buSzTx/>
              <a:buFontTx/>
              <a:buNone/>
              <a:tabLst/>
              <a:defRPr/>
            </a:pPr>
            <a:endParaRPr lang="en-US" sz="1000" baseline="0" dirty="0"/>
          </a:p>
          <a:p>
            <a:pPr marL="0" marR="0" indent="-182880" algn="l" defTabSz="914400" rtl="0" eaLnBrk="1" fontAlgn="base" latinLnBrk="0" hangingPunct="1">
              <a:lnSpc>
                <a:spcPct val="90000"/>
              </a:lnSpc>
              <a:spcBef>
                <a:spcPct val="30000"/>
              </a:spcBef>
              <a:spcAft>
                <a:spcPct val="0"/>
              </a:spcAft>
              <a:buClrTx/>
              <a:buSzTx/>
              <a:buFontTx/>
              <a:buNone/>
              <a:tabLst/>
              <a:defRPr/>
            </a:pPr>
            <a:r>
              <a:rPr lang="en-US" sz="1000" baseline="0" dirty="0"/>
              <a:t>Corporate analysts: An analyst that may help manage a firm’s pension plan or identify and value possible acquisition targets. Analysts at investment banks also assist in acquisitions. </a:t>
            </a:r>
          </a:p>
          <a:p>
            <a:pPr marL="0" marR="0" indent="-182880" algn="l" defTabSz="914400" rtl="0" eaLnBrk="1" fontAlgn="base" latinLnBrk="0" hangingPunct="1">
              <a:lnSpc>
                <a:spcPct val="90000"/>
              </a:lnSpc>
              <a:spcBef>
                <a:spcPct val="30000"/>
              </a:spcBef>
              <a:spcAft>
                <a:spcPct val="0"/>
              </a:spcAft>
              <a:buClrTx/>
              <a:buSzTx/>
              <a:buFontTx/>
              <a:buNone/>
              <a:tabLst/>
              <a:defRPr/>
            </a:pPr>
            <a:endParaRPr lang="en-US" sz="1000" baseline="0" dirty="0"/>
          </a:p>
          <a:p>
            <a:pPr marL="0" marR="0" indent="-182880" algn="l" defTabSz="914400" rtl="0" eaLnBrk="1" fontAlgn="base" latinLnBrk="0" hangingPunct="1">
              <a:lnSpc>
                <a:spcPct val="90000"/>
              </a:lnSpc>
              <a:spcBef>
                <a:spcPct val="30000"/>
              </a:spcBef>
              <a:spcAft>
                <a:spcPct val="0"/>
              </a:spcAft>
              <a:buClrTx/>
              <a:buSzTx/>
              <a:buFontTx/>
              <a:buNone/>
              <a:tabLst/>
              <a:defRPr/>
            </a:pPr>
            <a:r>
              <a:rPr lang="en-US" sz="1000" baseline="0" dirty="0"/>
              <a:t>Independent analysts: An analyst that works for independent vendors of information that provide firm valuations or corporate data.</a:t>
            </a:r>
          </a:p>
          <a:p>
            <a:pPr marL="0" marR="0" indent="-182880" algn="l" defTabSz="914400" rtl="0" eaLnBrk="1" fontAlgn="base" latinLnBrk="0" hangingPunct="1">
              <a:lnSpc>
                <a:spcPct val="90000"/>
              </a:lnSpc>
              <a:spcBef>
                <a:spcPct val="30000"/>
              </a:spcBef>
              <a:spcAft>
                <a:spcPct val="0"/>
              </a:spcAft>
              <a:buClrTx/>
              <a:buSzTx/>
              <a:buFontTx/>
              <a:buNone/>
              <a:tabLst/>
              <a:defRPr/>
            </a:pPr>
            <a:endParaRPr lang="en-US" sz="1000" baseline="0" dirty="0"/>
          </a:p>
          <a:p>
            <a:pPr marL="0" marR="0" indent="-182880" algn="l" defTabSz="914400" rtl="0" eaLnBrk="1" fontAlgn="base" latinLnBrk="0" hangingPunct="1">
              <a:lnSpc>
                <a:spcPct val="90000"/>
              </a:lnSpc>
              <a:spcBef>
                <a:spcPct val="30000"/>
              </a:spcBef>
              <a:spcAft>
                <a:spcPct val="0"/>
              </a:spcAft>
              <a:buClrTx/>
              <a:buSzTx/>
              <a:buFontTx/>
              <a:buNone/>
              <a:tabLst/>
              <a:defRPr/>
            </a:pPr>
            <a:r>
              <a:rPr lang="en-US" sz="1000" baseline="0" dirty="0"/>
              <a:t>When analysts perform their valuation roles well, they also</a:t>
            </a:r>
          </a:p>
          <a:p>
            <a:pPr marL="457200" marR="0" lvl="1" indent="-182880" algn="l" defTabSz="914400" rtl="0" eaLnBrk="1" fontAlgn="base" latinLnBrk="0" hangingPunct="1">
              <a:lnSpc>
                <a:spcPct val="90000"/>
              </a:lnSpc>
              <a:spcBef>
                <a:spcPct val="30000"/>
              </a:spcBef>
              <a:spcAft>
                <a:spcPct val="0"/>
              </a:spcAft>
              <a:buClrTx/>
              <a:buSzTx/>
              <a:buFont typeface="Arial" pitchFamily="34" charset="0"/>
              <a:buChar char="•"/>
              <a:tabLst/>
              <a:defRPr/>
            </a:pPr>
            <a:r>
              <a:rPr lang="en-US" sz="1000" baseline="0" dirty="0"/>
              <a:t>help clients make the correct buy and sell decisions,</a:t>
            </a:r>
          </a:p>
          <a:p>
            <a:pPr marL="457200" marR="0" lvl="1" indent="-182880" algn="l" defTabSz="914400" rtl="0" eaLnBrk="1" fontAlgn="base" latinLnBrk="0" hangingPunct="1">
              <a:lnSpc>
                <a:spcPct val="90000"/>
              </a:lnSpc>
              <a:spcBef>
                <a:spcPct val="30000"/>
              </a:spcBef>
              <a:spcAft>
                <a:spcPct val="0"/>
              </a:spcAft>
              <a:buClrTx/>
              <a:buSzTx/>
              <a:buFont typeface="Arial" pitchFamily="34" charset="0"/>
              <a:buChar char="•"/>
              <a:tabLst/>
              <a:defRPr/>
            </a:pPr>
            <a:r>
              <a:rPr lang="en-US" sz="1000" baseline="0" dirty="0"/>
              <a:t>contribute to the efficiency of capital markets so that asset prices reflect underlying value and capital flows at its highest and best use, and</a:t>
            </a:r>
          </a:p>
          <a:p>
            <a:pPr marL="457200" marR="0" lvl="1" indent="-182880" algn="l" defTabSz="914400" rtl="0" eaLnBrk="1" fontAlgn="base" latinLnBrk="0" hangingPunct="1">
              <a:lnSpc>
                <a:spcPct val="90000"/>
              </a:lnSpc>
              <a:spcBef>
                <a:spcPct val="30000"/>
              </a:spcBef>
              <a:spcAft>
                <a:spcPct val="0"/>
              </a:spcAft>
              <a:buClrTx/>
              <a:buSzTx/>
              <a:buFont typeface="Arial" pitchFamily="34" charset="0"/>
              <a:buChar char="•"/>
              <a:tabLst/>
              <a:defRPr/>
            </a:pPr>
            <a:r>
              <a:rPr lang="en-US" sz="1000" baseline="0" dirty="0"/>
              <a:t>serve as monitors of management performance.</a:t>
            </a:r>
          </a:p>
          <a:p>
            <a:pPr marL="0" marR="0" indent="-182880" algn="l" defTabSz="914400" rtl="0" eaLnBrk="1" fontAlgn="base" latinLnBrk="0" hangingPunct="1">
              <a:lnSpc>
                <a:spcPct val="90000"/>
              </a:lnSpc>
              <a:spcBef>
                <a:spcPct val="30000"/>
              </a:spcBef>
              <a:spcAft>
                <a:spcPct val="0"/>
              </a:spcAft>
              <a:buClrTx/>
              <a:buSzTx/>
              <a:buFontTx/>
              <a:buNone/>
              <a:tabLst/>
              <a:defRPr/>
            </a:pPr>
            <a:endParaRPr lang="en-US" sz="1200" baseline="0" dirty="0"/>
          </a:p>
        </p:txBody>
      </p:sp>
    </p:spTree>
    <p:extLst>
      <p:ext uri="{BB962C8B-B14F-4D97-AF65-F5344CB8AC3E}">
        <p14:creationId xmlns:p14="http://schemas.microsoft.com/office/powerpoint/2010/main" val="15769595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pPr eaLnBrk="1" hangingPunct="1">
              <a:lnSpc>
                <a:spcPct val="90000"/>
              </a:lnSpc>
            </a:pPr>
            <a:r>
              <a:rPr lang="en-US" sz="1200" dirty="0"/>
              <a:t>Pages 28–32</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L="0"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dirty="0">
                <a:solidFill>
                  <a:schemeClr val="tx1"/>
                </a:solidFill>
                <a:latin typeface="Arial" charset="0"/>
                <a:ea typeface="+mn-ea"/>
                <a:cs typeface="+mn-cs"/>
              </a:rPr>
              <a:t>Analysts should</a:t>
            </a:r>
            <a:r>
              <a:rPr lang="en-US" sz="1200" i="0" kern="1200" baseline="0" dirty="0">
                <a:solidFill>
                  <a:schemeClr val="tx1"/>
                </a:solidFill>
                <a:latin typeface="Arial" charset="0"/>
                <a:ea typeface="+mn-ea"/>
                <a:cs typeface="+mn-cs"/>
              </a:rPr>
              <a:t> meet standards of competence and standards of conduct. </a:t>
            </a:r>
          </a:p>
          <a:p>
            <a:pPr marL="0"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baseline="0" dirty="0">
              <a:solidFill>
                <a:schemeClr val="tx1"/>
              </a:solidFill>
              <a:latin typeface="Arial" charset="0"/>
              <a:ea typeface="+mn-ea"/>
              <a:cs typeface="+mn-cs"/>
            </a:endParaRPr>
          </a:p>
          <a:p>
            <a:pPr marL="0"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baseline="0" dirty="0">
                <a:solidFill>
                  <a:schemeClr val="tx1"/>
                </a:solidFill>
                <a:latin typeface="Arial" charset="0"/>
                <a:ea typeface="+mn-ea"/>
                <a:cs typeface="+mn-cs"/>
              </a:rPr>
              <a:t>They should</a:t>
            </a:r>
            <a:r>
              <a:rPr lang="en-US" sz="1200" i="0" kern="1200" dirty="0">
                <a:solidFill>
                  <a:schemeClr val="tx1"/>
                </a:solidFill>
                <a:latin typeface="Arial" charset="0"/>
                <a:ea typeface="+mn-ea"/>
                <a:cs typeface="+mn-cs"/>
              </a:rPr>
              <a:t> perform due diligence</a:t>
            </a:r>
            <a:r>
              <a:rPr lang="en-US" sz="1200" i="0" kern="1200" baseline="0" dirty="0">
                <a:solidFill>
                  <a:schemeClr val="tx1"/>
                </a:solidFill>
                <a:latin typeface="Arial" charset="0"/>
                <a:ea typeface="+mn-ea"/>
                <a:cs typeface="+mn-cs"/>
              </a:rPr>
              <a:t> in their valuation analysis.</a:t>
            </a:r>
          </a:p>
          <a:p>
            <a:pPr marL="0"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baseline="0" dirty="0">
              <a:solidFill>
                <a:schemeClr val="tx1"/>
              </a:solidFill>
              <a:latin typeface="Arial" charset="0"/>
              <a:ea typeface="+mn-ea"/>
              <a:cs typeface="+mn-cs"/>
            </a:endParaRPr>
          </a:p>
          <a:p>
            <a:pPr marL="0"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baseline="0" dirty="0">
                <a:solidFill>
                  <a:schemeClr val="tx1"/>
                </a:solidFill>
                <a:latin typeface="Arial" charset="0"/>
                <a:ea typeface="+mn-ea"/>
                <a:cs typeface="+mn-cs"/>
              </a:rPr>
              <a:t>Analysts who are CFA Institute members have a responsibility to adhere to the CFA Institute Code of Ethics and Standards of Professional Conduct. Exhibit 3 in the text lists eight Standards of Professional Conduct particular to analyst’s research reports.</a:t>
            </a:r>
            <a:endParaRPr lang="en-US" sz="1200" kern="1200" baseline="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26236468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eaLnBrk="1" hangingPunct="1">
              <a:lnSpc>
                <a:spcPct val="90000"/>
              </a:lnSpc>
            </a:pPr>
            <a:r>
              <a:rPr lang="en-US" sz="1200" dirty="0"/>
              <a:t>Pages 28 – 32</a:t>
            </a:r>
          </a:p>
          <a:p>
            <a:pPr eaLnBrk="1" hangingPunct="1">
              <a:lnSpc>
                <a:spcPct val="90000"/>
              </a:lnSpc>
            </a:pPr>
            <a:endParaRPr lang="en-US" sz="1200" dirty="0"/>
          </a:p>
          <a:p>
            <a:pPr eaLnBrk="1" hangingPunct="1">
              <a:lnSpc>
                <a:spcPct val="90000"/>
              </a:lnSpc>
            </a:pPr>
            <a:r>
              <a:rPr lang="en-US" sz="1200" dirty="0"/>
              <a:t>A</a:t>
            </a:r>
            <a:r>
              <a:rPr lang="en-US" sz="1200" baseline="0" dirty="0"/>
              <a:t>nalyst research reports provide the analyst’s opinion regarding the security’s intrinsic value. The reader will expect the report to contain persuasive, supporting arguments.</a:t>
            </a:r>
            <a:endParaRPr lang="en-US" sz="1200" dirty="0"/>
          </a:p>
          <a:p>
            <a:endParaRPr lang="en-US" sz="1200" baseline="0" dirty="0"/>
          </a:p>
          <a:p>
            <a:r>
              <a:rPr lang="en-US" sz="1200" baseline="0" dirty="0"/>
              <a:t>An effective research report</a:t>
            </a:r>
          </a:p>
          <a:p>
            <a:pPr lvl="1" indent="-228600">
              <a:buClr>
                <a:schemeClr val="bg1"/>
              </a:buClr>
              <a:buSzPct val="100000"/>
              <a:buFont typeface="Arial" pitchFamily="34" charset="0"/>
              <a:buChar char="•"/>
            </a:pPr>
            <a:r>
              <a:rPr lang="en-US" sz="1200" dirty="0"/>
              <a:t>contains timely information regarding</a:t>
            </a:r>
            <a:r>
              <a:rPr lang="en-US" sz="1200" baseline="0" dirty="0"/>
              <a:t> the firm’s financial and operating results and the macroeconomic and industry environment.</a:t>
            </a:r>
            <a:endParaRPr lang="en-US" sz="1200" dirty="0"/>
          </a:p>
          <a:p>
            <a:pPr lvl="1" indent="-228600">
              <a:buClr>
                <a:schemeClr val="bg1"/>
              </a:buClr>
              <a:buSzPct val="100000"/>
              <a:buFont typeface="Arial" pitchFamily="34" charset="0"/>
              <a:buChar char="•"/>
            </a:pPr>
            <a:r>
              <a:rPr lang="en-US" sz="1200" dirty="0"/>
              <a:t>is written in clear, incisive language.</a:t>
            </a:r>
          </a:p>
          <a:p>
            <a:pPr lvl="1" indent="-228600">
              <a:buClr>
                <a:schemeClr val="bg1"/>
              </a:buClr>
              <a:buSzPct val="100000"/>
              <a:buFont typeface="Arial" pitchFamily="34" charset="0"/>
              <a:buChar char="•"/>
            </a:pPr>
            <a:r>
              <a:rPr lang="en-US" sz="1200" dirty="0"/>
              <a:t>is objective and well researched, with key assumptions clearly identified. When</a:t>
            </a:r>
            <a:r>
              <a:rPr lang="en-US" sz="1200" baseline="0" dirty="0"/>
              <a:t> the report specifies a target price, t</a:t>
            </a:r>
            <a:r>
              <a:rPr lang="en-US" sz="1200" dirty="0"/>
              <a:t>he report should provide the basis</a:t>
            </a:r>
            <a:r>
              <a:rPr lang="en-US" sz="1200" baseline="0" dirty="0"/>
              <a:t> for the intrinsic value, the </a:t>
            </a:r>
            <a:r>
              <a:rPr lang="en-US" sz="1200" dirty="0"/>
              <a:t>time</a:t>
            </a:r>
            <a:r>
              <a:rPr lang="en-US" sz="1200" baseline="0" dirty="0"/>
              <a:t> it will take the security to reach the target price, and information regarding the certainty of the forecast.</a:t>
            </a:r>
            <a:endParaRPr lang="en-US" sz="1200" dirty="0"/>
          </a:p>
          <a:p>
            <a:pPr lvl="1" indent="-228600">
              <a:buClr>
                <a:schemeClr val="bg1"/>
              </a:buClr>
              <a:buSzPct val="100000"/>
              <a:buFont typeface="Arial" pitchFamily="34" charset="0"/>
              <a:buChar char="•"/>
            </a:pPr>
            <a:r>
              <a:rPr lang="en-US" sz="1200" dirty="0"/>
              <a:t>distinguishes clearly between facts and opinions.</a:t>
            </a:r>
          </a:p>
          <a:p>
            <a:pPr lvl="1" indent="-228600">
              <a:buClr>
                <a:schemeClr val="bg1"/>
              </a:buClr>
              <a:buSzPct val="100000"/>
              <a:buFont typeface="Arial" pitchFamily="34" charset="0"/>
              <a:buChar char="•"/>
            </a:pPr>
            <a:r>
              <a:rPr lang="en-US" sz="1200" dirty="0"/>
              <a:t>contains analysis, forecasts, valuation, and a recommendation that are all internally consistent.</a:t>
            </a:r>
          </a:p>
          <a:p>
            <a:pPr lvl="1" indent="-228600">
              <a:buClr>
                <a:schemeClr val="bg1"/>
              </a:buClr>
              <a:buSzPct val="100000"/>
              <a:buFont typeface="Arial" pitchFamily="34" charset="0"/>
              <a:buChar char="•"/>
            </a:pPr>
            <a:r>
              <a:rPr lang="en-US" sz="1200" dirty="0"/>
              <a:t>presents sufficient information to</a:t>
            </a:r>
            <a:r>
              <a:rPr lang="en-US" sz="1200" baseline="0" dirty="0"/>
              <a:t> allow a reader to critique the valuation.</a:t>
            </a:r>
          </a:p>
          <a:p>
            <a:pPr lvl="1" indent="-228600">
              <a:buClr>
                <a:schemeClr val="bg1"/>
              </a:buClr>
              <a:buSzPct val="100000"/>
              <a:buFont typeface="Arial" pitchFamily="34" charset="0"/>
              <a:buChar char="•"/>
            </a:pPr>
            <a:r>
              <a:rPr lang="en-US" sz="1200" baseline="0" dirty="0"/>
              <a:t>states the key risk factors involved in an investment in the company.</a:t>
            </a:r>
          </a:p>
          <a:p>
            <a:pPr lvl="1" indent="-228600">
              <a:buClr>
                <a:schemeClr val="bg1"/>
              </a:buClr>
              <a:buSzPct val="100000"/>
              <a:buFont typeface="Arial" pitchFamily="34" charset="0"/>
              <a:buChar char="•"/>
            </a:pPr>
            <a:r>
              <a:rPr lang="en-US" sz="1200" baseline="0" dirty="0"/>
              <a:t>discloses any potential conflicts of interest faced by the analyst.</a:t>
            </a:r>
          </a:p>
          <a:p>
            <a:pPr>
              <a:buClr>
                <a:schemeClr val="bg1"/>
              </a:buClr>
              <a:buSzPct val="100000"/>
              <a:buFont typeface="Wingdings" pitchFamily="2" charset="2"/>
              <a:buChar char="§"/>
            </a:pPr>
            <a:endParaRPr lang="en-US" sz="1200" baseline="0" dirty="0"/>
          </a:p>
          <a:p>
            <a:pPr>
              <a:buClr>
                <a:schemeClr val="bg1"/>
              </a:buClr>
              <a:buSzPct val="100000"/>
              <a:buFontTx/>
              <a:buNone/>
            </a:pPr>
            <a:r>
              <a:rPr lang="en-US" sz="1200" baseline="0" dirty="0"/>
              <a:t>The analyst should be sure to distinguish a “good company” from a “good stock.” In other words, a well-run firm is not a good investment if the current stock price is higher than the intrinsic value.</a:t>
            </a:r>
            <a:endParaRPr lang="en-US" baseline="0"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31</a:t>
            </a:fld>
            <a:endParaRPr lang="en-US" dirty="0"/>
          </a:p>
        </p:txBody>
      </p:sp>
    </p:spTree>
    <p:extLst>
      <p:ext uri="{BB962C8B-B14F-4D97-AF65-F5344CB8AC3E}">
        <p14:creationId xmlns:p14="http://schemas.microsoft.com/office/powerpoint/2010/main" val="37112628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Page 33–34 </a:t>
            </a:r>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32</a:t>
            </a:fld>
            <a:endParaRPr lang="en-US" dirty="0"/>
          </a:p>
        </p:txBody>
      </p:sp>
    </p:spTree>
    <p:extLst>
      <p:ext uri="{BB962C8B-B14F-4D97-AF65-F5344CB8AC3E}">
        <p14:creationId xmlns:p14="http://schemas.microsoft.com/office/powerpoint/2010/main" val="17103681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Page 33–34</a:t>
            </a:r>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33</a:t>
            </a:fld>
            <a:endParaRPr lang="en-US" dirty="0"/>
          </a:p>
        </p:txBody>
      </p:sp>
    </p:spTree>
    <p:extLst>
      <p:ext uri="{BB962C8B-B14F-4D97-AF65-F5344CB8AC3E}">
        <p14:creationId xmlns:p14="http://schemas.microsoft.com/office/powerpoint/2010/main" val="11328001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Page 33–34</a:t>
            </a:r>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34</a:t>
            </a:fld>
            <a:endParaRPr lang="en-US" dirty="0"/>
          </a:p>
        </p:txBody>
      </p:sp>
    </p:spTree>
    <p:extLst>
      <p:ext uri="{BB962C8B-B14F-4D97-AF65-F5344CB8AC3E}">
        <p14:creationId xmlns:p14="http://schemas.microsoft.com/office/powerpoint/2010/main" val="37563048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7"/>
          <p:cNvSpPr>
            <a:spLocks noGrp="1" noChangeArrowheads="1"/>
          </p:cNvSpPr>
          <p:nvPr>
            <p:ph type="sldNum" sz="quarter" idx="5"/>
          </p:nvPr>
        </p:nvSpPr>
        <p:spPr>
          <a:noFill/>
        </p:spPr>
        <p:txBody>
          <a:bodyPr/>
          <a:lstStyle/>
          <a:p>
            <a:fld id="{B6D8C7E6-D7FC-4A5E-9216-2F52A61F85EF}" type="slidenum">
              <a:rPr lang="en-US" smtClean="0"/>
              <a:pPr/>
              <a:t>35</a:t>
            </a:fld>
            <a:endParaRPr lang="en-US" dirty="0"/>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a:ln/>
        </p:spPr>
        <p:txBody>
          <a:bodyPr>
            <a:normAutofit/>
          </a:bodyPr>
          <a:lstStyle/>
          <a:p>
            <a:pPr eaLnBrk="1" hangingPunct="1"/>
            <a:r>
              <a:rPr lang="en-US" dirty="0"/>
              <a:t>This chapter discusses</a:t>
            </a:r>
            <a:r>
              <a:rPr lang="en-US" baseline="0" dirty="0"/>
              <a:t> the various forms of return encountered in investment management. Among the return types discussed are required returns, which will be used later in the text for equity valuation. The required return is what the investor expects to earn on an investment, given the investment’s risk. To determine the required return, we will use several different models, such as the capital asset pricing model (CAPM). </a:t>
            </a:r>
          </a:p>
          <a:p>
            <a:pPr eaLnBrk="1" hangingPunct="1"/>
            <a:endParaRPr lang="en-US" baseline="0" dirty="0"/>
          </a:p>
          <a:p>
            <a:pPr eaLnBrk="1" hangingPunct="1"/>
            <a:r>
              <a:rPr lang="en-US" baseline="0" dirty="0"/>
              <a:t>The topics discussed in this chapter are</a:t>
            </a:r>
          </a:p>
          <a:p>
            <a:pPr eaLnBrk="1" hangingPunct="1">
              <a:buFont typeface="Arial" pitchFamily="34" charset="0"/>
              <a:buChar char="•"/>
            </a:pPr>
            <a:r>
              <a:rPr lang="en-US" baseline="0" dirty="0"/>
              <a:t>an overview of return concepts;</a:t>
            </a:r>
          </a:p>
          <a:p>
            <a:pPr eaLnBrk="1" hangingPunct="1">
              <a:buFont typeface="Arial" pitchFamily="34" charset="0"/>
              <a:buChar char="•"/>
            </a:pPr>
            <a:r>
              <a:rPr lang="en-US" baseline="0" dirty="0"/>
              <a:t>methods of calculating the equity risk premium;</a:t>
            </a:r>
          </a:p>
          <a:p>
            <a:pPr eaLnBrk="1" hangingPunct="1">
              <a:buFont typeface="Arial" pitchFamily="34" charset="0"/>
              <a:buChar char="•"/>
            </a:pPr>
            <a:r>
              <a:rPr lang="en-US" baseline="0" dirty="0"/>
              <a:t>models for determining the required return on equity;</a:t>
            </a:r>
          </a:p>
          <a:p>
            <a:pPr eaLnBrk="1" hangingPunct="1">
              <a:buFont typeface="Arial" pitchFamily="34" charset="0"/>
              <a:buChar char="•"/>
            </a:pPr>
            <a:r>
              <a:rPr lang="en-US" baseline="0" dirty="0"/>
              <a:t>international considerations for the required return on equity; </a:t>
            </a:r>
          </a:p>
          <a:p>
            <a:pPr marL="0" marR="0" indent="-18288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baseline="0" dirty="0"/>
              <a:t>the weighted average cost of capital for valuing an entire firm; and</a:t>
            </a:r>
          </a:p>
          <a:p>
            <a:pPr eaLnBrk="1" hangingPunct="1">
              <a:buFont typeface="Arial" pitchFamily="34" charset="0"/>
              <a:buChar char="•"/>
            </a:pPr>
            <a:r>
              <a:rPr lang="en-US" baseline="0" dirty="0"/>
              <a:t>which required returns are appropriate for different situations.</a:t>
            </a:r>
          </a:p>
          <a:p>
            <a:pPr eaLnBrk="1" hangingPunct="1">
              <a:buFontTx/>
              <a:buNone/>
            </a:pPr>
            <a:endParaRPr lang="en-US" dirty="0"/>
          </a:p>
          <a:p>
            <a:pPr eaLnBrk="1" hangingPunct="1">
              <a:buFontTx/>
              <a:buNone/>
            </a:pPr>
            <a:r>
              <a:rPr lang="en-US" dirty="0"/>
              <a:t>DISCLAIMER: This presentation</a:t>
            </a:r>
            <a:r>
              <a:rPr lang="en-US" baseline="0" dirty="0"/>
              <a:t> is NOT a substitute for the CFA Program curriculum. Candidates should not view this material as reflecting what will be required of them on the CFA exam.</a:t>
            </a:r>
            <a:endParaRPr lang="en-US" dirty="0"/>
          </a:p>
        </p:txBody>
      </p:sp>
    </p:spTree>
    <p:extLst>
      <p:ext uri="{BB962C8B-B14F-4D97-AF65-F5344CB8AC3E}">
        <p14:creationId xmlns:p14="http://schemas.microsoft.com/office/powerpoint/2010/main" val="3913441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Measuring return is the foundation on which valuation models</a:t>
            </a:r>
            <a:r>
              <a:rPr lang="en-US" baseline="0" dirty="0"/>
              <a:t> are built. Returns are the primary metric used to evaluate expected and past performance. And because risk and return go hand in hand, focusing on return concepts allows us to create a framework to understand risk premiums. Ultimately, estimates of expected and required returns are foundational for estimating discount rates in valuation models.</a:t>
            </a:r>
          </a:p>
          <a:p>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36</a:t>
            </a:fld>
            <a:endParaRPr lang="en-US" dirty="0"/>
          </a:p>
        </p:txBody>
      </p:sp>
    </p:spTree>
    <p:extLst>
      <p:ext uri="{BB962C8B-B14F-4D97-AF65-F5344CB8AC3E}">
        <p14:creationId xmlns:p14="http://schemas.microsoft.com/office/powerpoint/2010/main" val="16386470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92500" lnSpcReduction="20000"/>
          </a:bodyPr>
          <a:lstStyle/>
          <a:p>
            <a:r>
              <a:rPr lang="en-US" sz="1200" dirty="0"/>
              <a:t>LOS: </a:t>
            </a:r>
            <a:r>
              <a:rPr lang="en-US" sz="1200" b="0" dirty="0"/>
              <a:t>Distinguish among realized holding period return, expected holding period return, </a:t>
            </a:r>
            <a:r>
              <a:rPr lang="en-US" sz="1200" dirty="0"/>
              <a:t>required return, return from convergence of price to intrinsic value, discount rate, and internal rate of return.</a:t>
            </a:r>
          </a:p>
          <a:p>
            <a:pPr eaLnBrk="1" hangingPunct="1">
              <a:lnSpc>
                <a:spcPct val="90000"/>
              </a:lnSpc>
            </a:pPr>
            <a:r>
              <a:rPr lang="en-US" sz="1200" dirty="0"/>
              <a:t>Pages 40–41</a:t>
            </a:r>
          </a:p>
          <a:p>
            <a:pPr marL="227479" indent="-227479" defTabSz="883402" eaLnBrk="1" hangingPunct="1">
              <a:defRPr/>
            </a:pPr>
            <a:endParaRPr lang="en-US" sz="1200" dirty="0"/>
          </a:p>
          <a:p>
            <a:pPr marL="0" indent="-227479" defTabSz="883402" eaLnBrk="1" hangingPunct="1">
              <a:defRPr/>
            </a:pPr>
            <a:r>
              <a:rPr lang="en-US" sz="1200" dirty="0"/>
              <a:t>The </a:t>
            </a:r>
            <a:r>
              <a:rPr lang="en-US" sz="1200" b="1" dirty="0"/>
              <a:t>holding period return </a:t>
            </a:r>
            <a:r>
              <a:rPr lang="en-US" sz="1200" dirty="0"/>
              <a:t>is the return earned over a specified time period. </a:t>
            </a:r>
          </a:p>
          <a:p>
            <a:pPr marL="0" indent="-227479" defTabSz="883402" eaLnBrk="1" hangingPunct="1">
              <a:defRPr/>
            </a:pPr>
            <a:endParaRPr lang="en-US" sz="1200" dirty="0"/>
          </a:p>
          <a:p>
            <a:pPr marL="0" indent="-227479" defTabSz="883402" eaLnBrk="1" hangingPunct="1">
              <a:defRPr/>
            </a:pPr>
            <a:r>
              <a:rPr lang="en-US" sz="1200" dirty="0"/>
              <a:t>The second formula decomposes the first formula.</a:t>
            </a:r>
          </a:p>
          <a:p>
            <a:pPr marL="0" indent="-227479" defTabSz="883402" eaLnBrk="1" hangingPunct="1">
              <a:defRPr/>
            </a:pPr>
            <a:r>
              <a:rPr lang="en-US" sz="1200" dirty="0"/>
              <a:t> </a:t>
            </a:r>
          </a:p>
          <a:p>
            <a:pPr marL="0" indent="-227479" defTabSz="883402" eaLnBrk="1" hangingPunct="1">
              <a:defRPr/>
            </a:pPr>
            <a:r>
              <a:rPr lang="en-US" sz="1200" dirty="0"/>
              <a:t>The 2nd formula says that the holding period return for an equity investment is composed of</a:t>
            </a:r>
          </a:p>
          <a:p>
            <a:pPr marL="227479" indent="-227479" defTabSz="883402" eaLnBrk="1" hangingPunct="1">
              <a:buFont typeface="Arial" pitchFamily="34" charset="0"/>
              <a:buChar char="•"/>
              <a:defRPr/>
            </a:pPr>
            <a:r>
              <a:rPr lang="en-US" sz="1200" dirty="0"/>
              <a:t>the dividend yield (the first term) and</a:t>
            </a:r>
          </a:p>
          <a:p>
            <a:pPr marL="227479" indent="-227479" defTabSz="883402" eaLnBrk="1" hangingPunct="1">
              <a:buFont typeface="Arial" pitchFamily="34" charset="0"/>
              <a:buChar char="•"/>
              <a:defRPr/>
            </a:pPr>
            <a:r>
              <a:rPr lang="en-US" sz="1200" dirty="0"/>
              <a:t>the price appreciation return (the second term),</a:t>
            </a:r>
          </a:p>
          <a:p>
            <a:pPr marL="227479" indent="-227479" defTabSz="883402" eaLnBrk="1" hangingPunct="1">
              <a:defRPr/>
            </a:pPr>
            <a:endParaRPr lang="en-US" sz="1200" dirty="0"/>
          </a:p>
          <a:p>
            <a:pPr marL="227479" indent="-227479" defTabSz="883402" eaLnBrk="1" hangingPunct="1">
              <a:defRPr/>
            </a:pPr>
            <a:r>
              <a:rPr lang="en-US" sz="1200" dirty="0"/>
              <a:t>where</a:t>
            </a:r>
            <a:r>
              <a:rPr lang="en-US" sz="1200" baseline="0" dirty="0"/>
              <a:t> </a:t>
            </a:r>
            <a:r>
              <a:rPr lang="en-US" sz="1200" i="1" dirty="0"/>
              <a:t>D</a:t>
            </a:r>
            <a:r>
              <a:rPr lang="en-US" sz="1200" dirty="0"/>
              <a:t> is dividend per share and </a:t>
            </a:r>
            <a:r>
              <a:rPr lang="en-US" sz="1200" i="1" dirty="0"/>
              <a:t>P</a:t>
            </a:r>
            <a:r>
              <a:rPr lang="en-US" sz="1200" dirty="0"/>
              <a:t> is stock price when first bought (</a:t>
            </a:r>
            <a:r>
              <a:rPr lang="en-US" sz="1200" i="1" dirty="0"/>
              <a:t>t</a:t>
            </a:r>
            <a:r>
              <a:rPr lang="en-US" sz="1200" dirty="0"/>
              <a:t> = 0) </a:t>
            </a:r>
          </a:p>
          <a:p>
            <a:pPr marL="227479" indent="-227479" defTabSz="883402" eaLnBrk="1" hangingPunct="1">
              <a:defRPr/>
            </a:pPr>
            <a:r>
              <a:rPr lang="en-US" sz="1200" dirty="0"/>
              <a:t>and when sold (</a:t>
            </a:r>
            <a:r>
              <a:rPr lang="en-US" sz="1200" i="1" dirty="0"/>
              <a:t>t</a:t>
            </a:r>
            <a:r>
              <a:rPr lang="en-US" sz="1200" dirty="0"/>
              <a:t> = </a:t>
            </a:r>
            <a:r>
              <a:rPr lang="en-US" sz="1200" i="1" dirty="0"/>
              <a:t>H</a:t>
            </a:r>
            <a:r>
              <a:rPr lang="en-US" sz="1200" dirty="0"/>
              <a:t>).</a:t>
            </a:r>
          </a:p>
          <a:p>
            <a:pPr marL="227479" indent="-227479" defTabSz="883402" eaLnBrk="1" hangingPunct="1">
              <a:defRPr/>
            </a:pPr>
            <a:endParaRPr lang="en-US" sz="1200" dirty="0"/>
          </a:p>
          <a:p>
            <a:pPr marL="0" indent="-227479" defTabSz="883402" eaLnBrk="1" hangingPunct="1">
              <a:defRPr/>
            </a:pPr>
            <a:r>
              <a:rPr lang="en-US" sz="1200" dirty="0"/>
              <a:t>For example, we might say that last year we earned 12% on a stock investment, composed of a 3% dividend yield and 9% price appreciation.</a:t>
            </a:r>
          </a:p>
          <a:p>
            <a:pPr marL="227479" indent="-227479" defTabSz="883402" eaLnBrk="1" hangingPunct="1">
              <a:defRPr/>
            </a:pPr>
            <a:endParaRPr lang="en-US" sz="1200" dirty="0"/>
          </a:p>
          <a:p>
            <a:pPr marL="227479" indent="-227479" defTabSz="883402" eaLnBrk="1" hangingPunct="1">
              <a:defRPr/>
            </a:pPr>
            <a:r>
              <a:rPr lang="en-US" sz="1200" dirty="0"/>
              <a:t>If the holding period return is one that the investor earned in the past, we refer to it as a </a:t>
            </a:r>
            <a:r>
              <a:rPr lang="en-US" sz="1200" b="1" dirty="0"/>
              <a:t>realized return</a:t>
            </a:r>
            <a:r>
              <a:rPr lang="en-US" sz="1200" dirty="0"/>
              <a:t>.</a:t>
            </a:r>
          </a:p>
          <a:p>
            <a:pPr marL="227479" indent="-227479" defTabSz="883402" eaLnBrk="1" hangingPunct="1">
              <a:defRPr/>
            </a:pPr>
            <a:endParaRPr lang="en-US" sz="1200" dirty="0"/>
          </a:p>
          <a:p>
            <a:pPr marL="227479" indent="-227479" defTabSz="883402" eaLnBrk="1" hangingPunct="1">
              <a:defRPr/>
            </a:pPr>
            <a:r>
              <a:rPr lang="en-US" sz="1200" dirty="0"/>
              <a:t>If the holding period return is one that the investor expects to earn in the future, we refer to it as an </a:t>
            </a:r>
            <a:r>
              <a:rPr lang="en-US" sz="1200" b="1" dirty="0"/>
              <a:t>expected return</a:t>
            </a:r>
            <a:r>
              <a:rPr lang="en-US" sz="1200" dirty="0"/>
              <a:t>.</a:t>
            </a:r>
          </a:p>
        </p:txBody>
      </p:sp>
    </p:spTree>
    <p:extLst>
      <p:ext uri="{BB962C8B-B14F-4D97-AF65-F5344CB8AC3E}">
        <p14:creationId xmlns:p14="http://schemas.microsoft.com/office/powerpoint/2010/main" val="19230921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sz="1200" dirty="0"/>
              <a:t>LOS: </a:t>
            </a:r>
            <a:r>
              <a:rPr lang="en-US" sz="1200" b="0" dirty="0"/>
              <a:t>Distinguish among realized holding period return, expected holding period return, </a:t>
            </a:r>
            <a:r>
              <a:rPr lang="en-US" sz="1200" dirty="0"/>
              <a:t>required return, return from convergence of price to intrinsic value, discount rate, and internal rate of return.</a:t>
            </a:r>
          </a:p>
          <a:p>
            <a:pPr eaLnBrk="1" hangingPunct="1">
              <a:lnSpc>
                <a:spcPct val="90000"/>
              </a:lnSpc>
            </a:pPr>
            <a:r>
              <a:rPr lang="en-US" sz="1200" dirty="0"/>
              <a:t>Pages 41–46 </a:t>
            </a:r>
          </a:p>
          <a:p>
            <a:pPr marL="227479" indent="-227479" defTabSz="883402" eaLnBrk="1" hangingPunct="1">
              <a:defRPr/>
            </a:pPr>
            <a:endParaRPr lang="en-US" sz="1200" dirty="0"/>
          </a:p>
          <a:p>
            <a:pPr marL="0" indent="-227479" defTabSz="883402" eaLnBrk="1" hangingPunct="1">
              <a:defRPr/>
            </a:pPr>
            <a:r>
              <a:rPr lang="en-US" sz="1200" dirty="0"/>
              <a:t>The investor’s </a:t>
            </a:r>
            <a:r>
              <a:rPr lang="en-US" sz="1200" b="1" dirty="0"/>
              <a:t>required return </a:t>
            </a:r>
            <a:r>
              <a:rPr lang="en-US" sz="1200" dirty="0"/>
              <a:t>is the minimum return required to make an investment, given the asset’s riskiness. Later in this chapter, we will discuss various methods an investor can use to determine the required return. Although the terms expected return and required return are often used interchangeably, they are distinct. </a:t>
            </a:r>
          </a:p>
          <a:p>
            <a:pPr marL="0" indent="-227479" defTabSz="883402" eaLnBrk="1" hangingPunct="1">
              <a:defRPr/>
            </a:pPr>
            <a:endParaRPr lang="en-US" sz="1200" dirty="0"/>
          </a:p>
          <a:p>
            <a:pPr marL="0" indent="-227479" defTabSz="883402" eaLnBrk="1" hangingPunct="1">
              <a:defRPr/>
            </a:pPr>
            <a:r>
              <a:rPr lang="en-US" sz="1200" dirty="0"/>
              <a:t>For example, if the expected return is greater</a:t>
            </a:r>
            <a:r>
              <a:rPr lang="en-US" sz="1200" baseline="0" dirty="0"/>
              <a:t> than the</a:t>
            </a:r>
            <a:r>
              <a:rPr lang="en-US" sz="1200" dirty="0"/>
              <a:t> required return, the a</a:t>
            </a:r>
            <a:r>
              <a:rPr lang="en-US" sz="1200" dirty="0">
                <a:sym typeface="Symbol"/>
              </a:rPr>
              <a:t>sset is undervalued (the asset is expected to generate a higher return than required). We would also say that the asset has positive expected alpha, where Alpha = </a:t>
            </a:r>
            <a:r>
              <a:rPr lang="en-US" sz="1200" dirty="0"/>
              <a:t>Expected return</a:t>
            </a:r>
            <a:r>
              <a:rPr lang="en-US" sz="1200" baseline="0" dirty="0"/>
              <a:t> </a:t>
            </a:r>
            <a:r>
              <a:rPr lang="en-US" sz="1200" dirty="0"/>
              <a:t>– Required return.</a:t>
            </a:r>
            <a:endParaRPr lang="en-US" sz="1200" dirty="0">
              <a:sym typeface="Symbol"/>
            </a:endParaRPr>
          </a:p>
          <a:p>
            <a:pPr marL="0" indent="-227479" defTabSz="883402" eaLnBrk="1" hangingPunct="1">
              <a:defRPr/>
            </a:pPr>
            <a:endParaRPr lang="en-US" sz="1200" dirty="0">
              <a:sym typeface="Symbol"/>
            </a:endParaRPr>
          </a:p>
          <a:p>
            <a:pPr marL="0" indent="-227479" defTabSz="883402" eaLnBrk="1" hangingPunct="1">
              <a:defRPr/>
            </a:pPr>
            <a:r>
              <a:rPr lang="en-US" sz="1200" dirty="0">
                <a:sym typeface="Symbol"/>
              </a:rPr>
              <a:t>From the issuer’s perspective, the required returns on stock and debt issued are the cost of equity and cost of debt, respectively.</a:t>
            </a:r>
            <a:endParaRPr lang="en-US" sz="1200" dirty="0"/>
          </a:p>
          <a:p>
            <a:pPr marL="0" indent="-227479" defTabSz="883402" eaLnBrk="1" hangingPunct="1">
              <a:defRPr/>
            </a:pPr>
            <a:endParaRPr lang="en-US" sz="1200" dirty="0"/>
          </a:p>
          <a:p>
            <a:pPr marL="0" indent="-227479" defTabSz="883402" eaLnBrk="1" hangingPunct="1">
              <a:defRPr/>
            </a:pPr>
            <a:r>
              <a:rPr lang="en-US" sz="1200" dirty="0"/>
              <a:t>The </a:t>
            </a:r>
            <a:r>
              <a:rPr lang="en-US" sz="1200" b="1" dirty="0"/>
              <a:t>return from convergence of price to intrinsic value </a:t>
            </a:r>
            <a:r>
              <a:rPr lang="en-US" sz="1200" dirty="0"/>
              <a:t>reflects the fact that sometimes an asset is mispriced. If so, an investor may expect that the market price will eventually correct itself and reflect the intrinsic value (i.e., “true” value). If so, the investor will earn this return in addition to the required return given the asset’s risk (the required return is also earned because the intrinsic value will already reflect the asset’s required return). </a:t>
            </a:r>
          </a:p>
          <a:p>
            <a:pPr marL="0" indent="-227479" defTabSz="883402" eaLnBrk="1" hangingPunct="1">
              <a:defRPr/>
            </a:pPr>
            <a:endParaRPr lang="en-US" sz="1200" dirty="0"/>
          </a:p>
          <a:p>
            <a:pPr marL="0" indent="-227479" defTabSz="883402" eaLnBrk="1" hangingPunct="1">
              <a:defRPr/>
            </a:pPr>
            <a:r>
              <a:rPr lang="en-US" sz="1200" dirty="0"/>
              <a:t>Note that to earn a return from convergence of price to intrinsic value, the investor must believe that his</a:t>
            </a:r>
            <a:r>
              <a:rPr lang="en-US" sz="1200" baseline="0" dirty="0"/>
              <a:t> or her</a:t>
            </a:r>
            <a:r>
              <a:rPr lang="en-US" sz="1200" dirty="0"/>
              <a:t> value estimate is better than other investors and that other investors will eventually correct their valuation.</a:t>
            </a:r>
          </a:p>
          <a:p>
            <a:pPr marL="0" indent="-227479" defTabSz="883402" eaLnBrk="1" hangingPunct="1">
              <a:defRPr/>
            </a:pPr>
            <a:endParaRPr lang="en-US" sz="1200" dirty="0"/>
          </a:p>
          <a:p>
            <a:pPr marL="0" indent="-227479" defTabSz="883402" eaLnBrk="1" hangingPunct="1">
              <a:defRPr/>
            </a:pPr>
            <a:r>
              <a:rPr lang="en-US" sz="1200" dirty="0"/>
              <a:t>The </a:t>
            </a:r>
            <a:r>
              <a:rPr lang="en-US" sz="1200" b="1" dirty="0"/>
              <a:t>discount rate</a:t>
            </a:r>
            <a:r>
              <a:rPr lang="en-US" sz="1200" dirty="0"/>
              <a:t> is a general term for any rate used to find the present value of future cash flows. It is assumed to reflect compensation for delaying consumption (usually measured by the risk-free rate) plus compensation for the risk of the asset’s cash flow.</a:t>
            </a:r>
          </a:p>
          <a:p>
            <a:pPr marL="0" indent="-227479" defTabSz="883402" eaLnBrk="1" hangingPunct="1">
              <a:defRPr/>
            </a:pPr>
            <a:endParaRPr lang="en-US" sz="1200" dirty="0"/>
          </a:p>
          <a:p>
            <a:pPr marL="0" indent="-227479" defTabSz="883402" eaLnBrk="1" hangingPunct="1">
              <a:defRPr/>
            </a:pPr>
            <a:r>
              <a:rPr lang="en-US" sz="1200" dirty="0"/>
              <a:t>The </a:t>
            </a:r>
            <a:r>
              <a:rPr lang="en-US" sz="1200" b="1" dirty="0"/>
              <a:t>internal rate of return (IRR) </a:t>
            </a:r>
            <a:r>
              <a:rPr lang="en-US" sz="1200" dirty="0"/>
              <a:t>is the discount rate that equates the present value of future cash flows with the asset’s current price. Investors will sometimes back out an IRR from an asset’s price and estimated future cash flows to examine the market’s discount rate for the asset.</a:t>
            </a:r>
            <a:endParaRPr lang="en-US" sz="1700"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38</a:t>
            </a:fld>
            <a:endParaRPr lang="en-US" dirty="0"/>
          </a:p>
        </p:txBody>
      </p:sp>
    </p:spTree>
    <p:extLst>
      <p:ext uri="{BB962C8B-B14F-4D97-AF65-F5344CB8AC3E}">
        <p14:creationId xmlns:p14="http://schemas.microsoft.com/office/powerpoint/2010/main" val="23485042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ln/>
        </p:spPr>
      </p:sp>
      <p:sp>
        <p:nvSpPr>
          <p:cNvPr id="367618" name="Notes Placeholder 2"/>
          <p:cNvSpPr>
            <a:spLocks noGrp="1"/>
          </p:cNvSpPr>
          <p:nvPr>
            <p:ph type="body" idx="1"/>
          </p:nvPr>
        </p:nvSpPr>
        <p:spPr>
          <a:noFill/>
          <a:ln/>
        </p:spPr>
        <p:txBody>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sz="1200" dirty="0"/>
              <a:t>LOS: Calculate and interpret an equity risk premium using historical and forward-looking estimation approaches.</a:t>
            </a:r>
            <a:endParaRPr lang="en-US" sz="1200" b="0" dirty="0"/>
          </a:p>
          <a:p>
            <a:pPr eaLnBrk="1" hangingPunct="1">
              <a:lnSpc>
                <a:spcPct val="90000"/>
              </a:lnSpc>
            </a:pPr>
            <a:r>
              <a:rPr lang="en-US" dirty="0"/>
              <a:t>Pages 47–51</a:t>
            </a:r>
          </a:p>
          <a:p>
            <a:pPr eaLnBrk="1" hangingPunct="1">
              <a:lnSpc>
                <a:spcPct val="90000"/>
              </a:lnSpc>
            </a:pPr>
            <a:endParaRPr lang="en-US" dirty="0"/>
          </a:p>
          <a:p>
            <a:pPr eaLnBrk="1" hangingPunct="1">
              <a:lnSpc>
                <a:spcPct val="90000"/>
              </a:lnSpc>
            </a:pPr>
            <a:r>
              <a:rPr lang="en-US" dirty="0"/>
              <a:t>The required return on equity is the risk-free return plus the equity risk premium. The equity risk premium is the extra return investors expect above the risk-free rate for taking on risk. </a:t>
            </a:r>
          </a:p>
          <a:p>
            <a:pPr eaLnBrk="1" hangingPunct="1">
              <a:lnSpc>
                <a:spcPct val="90000"/>
              </a:lnSpc>
            </a:pPr>
            <a:endParaRPr lang="en-US" dirty="0"/>
          </a:p>
          <a:p>
            <a:pPr eaLnBrk="1" hangingPunct="1">
              <a:lnSpc>
                <a:spcPct val="90000"/>
              </a:lnSpc>
            </a:pPr>
            <a:r>
              <a:rPr lang="en-US" dirty="0"/>
              <a:t>The equity risk premium should be based on future expectations because the investor’s return depends on future cash flows. Note, however, that investors commonly use </a:t>
            </a:r>
            <a:r>
              <a:rPr lang="en-US" i="1" dirty="0"/>
              <a:t>historical</a:t>
            </a:r>
            <a:r>
              <a:rPr lang="en-US" dirty="0"/>
              <a:t> data to estimate what the equity risk premium will be going</a:t>
            </a:r>
            <a:r>
              <a:rPr lang="en-US" baseline="0" dirty="0"/>
              <a:t> forward</a:t>
            </a:r>
            <a:r>
              <a:rPr lang="en-US" dirty="0"/>
              <a:t>.</a:t>
            </a:r>
          </a:p>
          <a:p>
            <a:pPr eaLnBrk="1" hangingPunct="1"/>
            <a:endParaRPr lang="en-US" dirty="0"/>
          </a:p>
        </p:txBody>
      </p:sp>
      <p:sp>
        <p:nvSpPr>
          <p:cNvPr id="198660" name="Slide Number Placeholder 3"/>
          <p:cNvSpPr txBox="1">
            <a:spLocks noGrp="1"/>
          </p:cNvSpPr>
          <p:nvPr/>
        </p:nvSpPr>
        <p:spPr bwMode="auto">
          <a:xfrm>
            <a:off x="3882926" y="8508560"/>
            <a:ext cx="2969121" cy="482776"/>
          </a:xfrm>
          <a:prstGeom prst="rect">
            <a:avLst/>
          </a:prstGeom>
          <a:noFill/>
          <a:ln>
            <a:miter lim="800000"/>
            <a:headEnd/>
            <a:tailEnd/>
          </a:ln>
        </p:spPr>
        <p:txBody>
          <a:bodyPr lIns="87582" tIns="43792" rIns="87582" bIns="43792" anchor="b"/>
          <a:lstStyle/>
          <a:p>
            <a:pPr algn="r" defTabSz="875731">
              <a:defRPr/>
            </a:pPr>
            <a:fld id="{138697EA-DD23-4333-AB30-C198F03DB317}" type="slidenum">
              <a:rPr lang="en-GB" sz="1000">
                <a:latin typeface="Comic Sans MS" pitchFamily="66" charset="0"/>
              </a:rPr>
              <a:pPr algn="r" defTabSz="875731">
                <a:defRPr/>
              </a:pPr>
              <a:t>39</a:t>
            </a:fld>
            <a:endParaRPr lang="en-GB" sz="1000" dirty="0">
              <a:latin typeface="Comic Sans MS" pitchFamily="66" charset="0"/>
            </a:endParaRPr>
          </a:p>
        </p:txBody>
      </p:sp>
    </p:spTree>
    <p:extLst>
      <p:ext uri="{BB962C8B-B14F-4D97-AF65-F5344CB8AC3E}">
        <p14:creationId xmlns:p14="http://schemas.microsoft.com/office/powerpoint/2010/main" val="33751902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ln/>
        </p:spPr>
      </p:sp>
      <p:sp>
        <p:nvSpPr>
          <p:cNvPr id="367618" name="Notes Placeholder 2"/>
          <p:cNvSpPr>
            <a:spLocks noGrp="1"/>
          </p:cNvSpPr>
          <p:nvPr>
            <p:ph type="body" idx="1"/>
          </p:nvPr>
        </p:nvSpPr>
        <p:spPr>
          <a:noFill/>
          <a:ln/>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LOS: </a:t>
            </a:r>
            <a:r>
              <a:rPr lang="en-US" sz="1200" dirty="0"/>
              <a:t>Calculate and interpret an equity risk premium using historical and forward-looking estimation approaches.</a:t>
            </a:r>
            <a:endParaRPr lang="en-US" sz="1200" b="0" dirty="0"/>
          </a:p>
          <a:p>
            <a:pPr eaLnBrk="1" hangingPunct="1">
              <a:lnSpc>
                <a:spcPct val="90000"/>
              </a:lnSpc>
            </a:pPr>
            <a:r>
              <a:rPr lang="en-US" dirty="0"/>
              <a:t>Pages 48–60</a:t>
            </a:r>
          </a:p>
          <a:p>
            <a:pPr eaLnBrk="1" hangingPunct="1">
              <a:lnSpc>
                <a:spcPct val="90000"/>
              </a:lnSpc>
            </a:pPr>
            <a:endParaRPr lang="en-US" dirty="0"/>
          </a:p>
          <a:p>
            <a:pPr eaLnBrk="1" hangingPunct="1">
              <a:lnSpc>
                <a:spcPct val="90000"/>
              </a:lnSpc>
            </a:pPr>
            <a:r>
              <a:rPr lang="en-US" dirty="0"/>
              <a:t>Using historical data, </a:t>
            </a:r>
          </a:p>
          <a:p>
            <a:pPr eaLnBrk="1" hangingPunct="1">
              <a:lnSpc>
                <a:spcPct val="90000"/>
              </a:lnSpc>
            </a:pPr>
            <a:r>
              <a:rPr lang="en-US" dirty="0"/>
              <a:t>Equity risk premium = Return on a broad-based equity</a:t>
            </a:r>
            <a:r>
              <a:rPr lang="en-US" baseline="0" dirty="0"/>
              <a:t> </a:t>
            </a:r>
            <a:r>
              <a:rPr lang="en-US" dirty="0"/>
              <a:t>market index – Return on government debt. </a:t>
            </a:r>
          </a:p>
          <a:p>
            <a:pPr eaLnBrk="1" hangingPunct="1">
              <a:lnSpc>
                <a:spcPct val="90000"/>
              </a:lnSpc>
            </a:pPr>
            <a:endParaRPr lang="en-US" dirty="0"/>
          </a:p>
          <a:p>
            <a:pPr eaLnBrk="1" hangingPunct="1">
              <a:lnSpc>
                <a:spcPct val="90000"/>
              </a:lnSpc>
            </a:pPr>
            <a:r>
              <a:rPr lang="en-US" dirty="0"/>
              <a:t>Broad-based, market</a:t>
            </a:r>
            <a:r>
              <a:rPr lang="en-US" baseline="0" dirty="0"/>
              <a:t> </a:t>
            </a:r>
            <a:r>
              <a:rPr lang="en-US" dirty="0"/>
              <a:t>value–weighted indexes are typically used. This approach</a:t>
            </a:r>
            <a:r>
              <a:rPr lang="en-US" baseline="0" dirty="0"/>
              <a:t> </a:t>
            </a:r>
            <a:r>
              <a:rPr lang="en-US" dirty="0"/>
              <a:t>is a popular method of estimation because by using long time spans of data, the estimates should be objective and unbiased. This method</a:t>
            </a:r>
            <a:r>
              <a:rPr lang="en-US" baseline="0" dirty="0"/>
              <a:t> </a:t>
            </a:r>
            <a:r>
              <a:rPr lang="en-US" dirty="0"/>
              <a:t>assumes, however, that returns are stationary—that is, the process that generates the returns does not change over time. There are additional issues that should be addressed when using historical estimates (see next slide).</a:t>
            </a:r>
          </a:p>
          <a:p>
            <a:pPr eaLnBrk="1" hangingPunct="1"/>
            <a:endParaRPr lang="en-US" dirty="0"/>
          </a:p>
          <a:p>
            <a:pPr marL="0" marR="0" indent="-182880" algn="l" defTabSz="914400" rtl="0" eaLnBrk="1" fontAlgn="base" latinLnBrk="0" hangingPunct="1">
              <a:lnSpc>
                <a:spcPct val="100000"/>
              </a:lnSpc>
              <a:spcBef>
                <a:spcPct val="30000"/>
              </a:spcBef>
              <a:spcAft>
                <a:spcPct val="0"/>
              </a:spcAft>
              <a:buClrTx/>
              <a:buSzTx/>
              <a:buFontTx/>
              <a:buNone/>
              <a:tabLst/>
              <a:defRPr/>
            </a:pPr>
            <a:r>
              <a:rPr lang="en-US" dirty="0"/>
              <a:t>In the slides to follow, we will discuss both historical and forward-looking estimation approaches in more detail. Regarding</a:t>
            </a:r>
            <a:r>
              <a:rPr lang="en-US" baseline="0" dirty="0"/>
              <a:t> f</a:t>
            </a:r>
            <a:r>
              <a:rPr lang="en-US" dirty="0"/>
              <a:t>orward-looking estimates, surveys are usually polls of experts regarding what they think is the proper level of the equity risk premium going forward. Past surveys have reported equity risk premiums in the range of 2% to 3.9%.</a:t>
            </a:r>
          </a:p>
        </p:txBody>
      </p:sp>
      <p:sp>
        <p:nvSpPr>
          <p:cNvPr id="198660" name="Slide Number Placeholder 3"/>
          <p:cNvSpPr txBox="1">
            <a:spLocks noGrp="1"/>
          </p:cNvSpPr>
          <p:nvPr/>
        </p:nvSpPr>
        <p:spPr bwMode="auto">
          <a:xfrm>
            <a:off x="3882926" y="8508560"/>
            <a:ext cx="2969121" cy="482776"/>
          </a:xfrm>
          <a:prstGeom prst="rect">
            <a:avLst/>
          </a:prstGeom>
          <a:noFill/>
          <a:ln>
            <a:miter lim="800000"/>
            <a:headEnd/>
            <a:tailEnd/>
          </a:ln>
        </p:spPr>
        <p:txBody>
          <a:bodyPr lIns="87582" tIns="43792" rIns="87582" bIns="43792" anchor="b"/>
          <a:lstStyle/>
          <a:p>
            <a:pPr algn="r" defTabSz="875731">
              <a:defRPr/>
            </a:pPr>
            <a:fld id="{138697EA-DD23-4333-AB30-C198F03DB317}" type="slidenum">
              <a:rPr lang="en-GB" sz="1000">
                <a:latin typeface="Comic Sans MS" pitchFamily="66" charset="0"/>
              </a:rPr>
              <a:pPr algn="r" defTabSz="875731">
                <a:defRPr/>
              </a:pPr>
              <a:t>40</a:t>
            </a:fld>
            <a:endParaRPr lang="en-GB" sz="1000" dirty="0">
              <a:latin typeface="Comic Sans MS" pitchFamily="66" charset="0"/>
            </a:endParaRPr>
          </a:p>
        </p:txBody>
      </p:sp>
    </p:spTree>
    <p:extLst>
      <p:ext uri="{BB962C8B-B14F-4D97-AF65-F5344CB8AC3E}">
        <p14:creationId xmlns:p14="http://schemas.microsoft.com/office/powerpoint/2010/main" val="21611909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ln/>
        </p:spPr>
      </p:sp>
      <p:sp>
        <p:nvSpPr>
          <p:cNvPr id="367618" name="Notes Placeholder 2"/>
          <p:cNvSpPr>
            <a:spLocks noGrp="1"/>
          </p:cNvSpPr>
          <p:nvPr>
            <p:ph type="body" idx="1"/>
          </p:nvPr>
        </p:nvSpPr>
        <p:spPr>
          <a:noFill/>
          <a:ln/>
        </p:spPr>
        <p:txBody>
          <a:bodyPr>
            <a:normAutofit fontScale="70000" lnSpcReduction="20000"/>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LOS: </a:t>
            </a:r>
            <a:r>
              <a:rPr lang="en-US" sz="1200" dirty="0"/>
              <a:t>Calculate and interpret an equity risk premium using historical and forward-looking estimation approaches.</a:t>
            </a:r>
            <a:endParaRPr lang="en-US" sz="1200" b="0" dirty="0"/>
          </a:p>
          <a:p>
            <a:pPr eaLnBrk="1" hangingPunct="1">
              <a:lnSpc>
                <a:spcPct val="90000"/>
              </a:lnSpc>
            </a:pPr>
            <a:r>
              <a:rPr lang="en-US" dirty="0"/>
              <a:t>Pages 52–56 </a:t>
            </a:r>
          </a:p>
          <a:p>
            <a:pPr eaLnBrk="1" hangingPunct="1">
              <a:lnSpc>
                <a:spcPct val="90000"/>
              </a:lnSpc>
            </a:pPr>
            <a:endParaRPr lang="en-US" dirty="0"/>
          </a:p>
          <a:p>
            <a:pPr eaLnBrk="1" hangingPunct="1">
              <a:lnSpc>
                <a:spcPct val="90000"/>
              </a:lnSpc>
            </a:pPr>
            <a:r>
              <a:rPr lang="en-US" dirty="0"/>
              <a:t>Length of Sample Period</a:t>
            </a:r>
          </a:p>
          <a:p>
            <a:pPr marL="171450" indent="-171450" eaLnBrk="1" hangingPunct="1">
              <a:lnSpc>
                <a:spcPct val="90000"/>
              </a:lnSpc>
              <a:buFont typeface="Arial" panose="020B0604020202020204" pitchFamily="34" charset="0"/>
              <a:buChar char="•"/>
            </a:pPr>
            <a:r>
              <a:rPr lang="en-US" dirty="0"/>
              <a:t>Extending the length of the historical data sample increases the precision of the estimate. </a:t>
            </a:r>
          </a:p>
          <a:p>
            <a:pPr marL="171450" indent="-171450" eaLnBrk="1" hangingPunct="1">
              <a:lnSpc>
                <a:spcPct val="90000"/>
              </a:lnSpc>
              <a:buFont typeface="Arial" panose="020B0604020202020204" pitchFamily="34" charset="0"/>
              <a:buChar char="•"/>
            </a:pPr>
            <a:r>
              <a:rPr lang="en-US" dirty="0"/>
              <a:t>But the longer the sample period, the more tenuous the assumption of stationarity, which is especially problematic when the equity risk premium has shifted to some higher or lower value. </a:t>
            </a:r>
          </a:p>
          <a:p>
            <a:pPr eaLnBrk="1" hangingPunct="1">
              <a:lnSpc>
                <a:spcPct val="90000"/>
              </a:lnSpc>
            </a:pPr>
            <a:endParaRPr lang="en-US" dirty="0"/>
          </a:p>
          <a:p>
            <a:pPr eaLnBrk="1" hangingPunct="1">
              <a:lnSpc>
                <a:spcPct val="90000"/>
              </a:lnSpc>
            </a:pPr>
            <a:r>
              <a:rPr lang="en-US" dirty="0"/>
              <a:t>Geometric vs. Arithmetic Mean</a:t>
            </a:r>
          </a:p>
          <a:p>
            <a:pPr eaLnBrk="1" hangingPunct="1">
              <a:lnSpc>
                <a:spcPct val="90000"/>
              </a:lnSpc>
              <a:buFont typeface="Arial" pitchFamily="34" charset="0"/>
              <a:buChar char="•"/>
            </a:pPr>
            <a:r>
              <a:rPr lang="en-US" dirty="0"/>
              <a:t>The geometric mean is the return that equates the future and present values of an investment. The arithmetic mean is just a simple average of past returns. </a:t>
            </a:r>
          </a:p>
          <a:p>
            <a:pPr eaLnBrk="1" hangingPunct="1">
              <a:lnSpc>
                <a:spcPct val="90000"/>
              </a:lnSpc>
              <a:buFont typeface="Arial" pitchFamily="34" charset="0"/>
              <a:buChar char="•"/>
            </a:pPr>
            <a:r>
              <a:rPr lang="en-US" dirty="0"/>
              <a:t>In practice, the geometric mean will always be lower than the arithmetic mean. </a:t>
            </a:r>
          </a:p>
          <a:p>
            <a:pPr eaLnBrk="1" hangingPunct="1">
              <a:lnSpc>
                <a:spcPct val="90000"/>
              </a:lnSpc>
              <a:buFont typeface="Arial" pitchFamily="34" charset="0"/>
              <a:buChar char="•"/>
            </a:pPr>
            <a:r>
              <a:rPr lang="en-US" dirty="0"/>
              <a:t>The geometric mean is preferred over the arithmetic mean, in part, because it will most accurately provide the compounded future value of an investment.</a:t>
            </a:r>
          </a:p>
          <a:p>
            <a:pPr eaLnBrk="1" hangingPunct="1">
              <a:lnSpc>
                <a:spcPct val="90000"/>
              </a:lnSpc>
            </a:pPr>
            <a:endParaRPr lang="en-US" dirty="0"/>
          </a:p>
          <a:p>
            <a:pPr eaLnBrk="1" hangingPunct="1">
              <a:lnSpc>
                <a:spcPct val="90000"/>
              </a:lnSpc>
            </a:pPr>
            <a:r>
              <a:rPr lang="en-US" dirty="0"/>
              <a:t>Choice of Risk-Free Return</a:t>
            </a:r>
          </a:p>
          <a:p>
            <a:pPr marL="171450" indent="-171450" eaLnBrk="1" hangingPunct="1">
              <a:lnSpc>
                <a:spcPct val="90000"/>
              </a:lnSpc>
              <a:buFont typeface="Arial" panose="020B0604020202020204" pitchFamily="34" charset="0"/>
              <a:buChar char="•"/>
            </a:pPr>
            <a:r>
              <a:rPr lang="en-US" dirty="0"/>
              <a:t>Government debt is typically used because it has near zero default risk. </a:t>
            </a:r>
          </a:p>
          <a:p>
            <a:pPr marL="171450" indent="-171450" eaLnBrk="1" hangingPunct="1">
              <a:lnSpc>
                <a:spcPct val="90000"/>
              </a:lnSpc>
              <a:buFont typeface="Arial" panose="020B0604020202020204" pitchFamily="34" charset="0"/>
              <a:buChar char="•"/>
            </a:pPr>
            <a:r>
              <a:rPr lang="en-US" dirty="0"/>
              <a:t>There are different definitions of the risk-free return; some investors use government bills (maturity of a year or less, typically 30 days), whereas others use government bonds (maturity of</a:t>
            </a:r>
            <a:r>
              <a:rPr lang="en-US" baseline="0" dirty="0"/>
              <a:t> more</a:t>
            </a:r>
            <a:r>
              <a:rPr lang="en-US" dirty="0"/>
              <a:t> than a year). </a:t>
            </a:r>
          </a:p>
          <a:p>
            <a:pPr marL="171450" indent="-171450" eaLnBrk="1" hangingPunct="1">
              <a:lnSpc>
                <a:spcPct val="90000"/>
              </a:lnSpc>
              <a:buFont typeface="Arial" panose="020B0604020202020204" pitchFamily="34" charset="0"/>
              <a:buChar char="•"/>
            </a:pPr>
            <a:r>
              <a:rPr lang="en-US" dirty="0"/>
              <a:t>There should be consistency between the definition of the risk-free return (used for calculating the required return) and the</a:t>
            </a:r>
            <a:r>
              <a:rPr lang="en-US" baseline="0" dirty="0"/>
              <a:t> definition</a:t>
            </a:r>
            <a:r>
              <a:rPr lang="en-US" dirty="0"/>
              <a:t> used for estimating the equity risk premium (from historical data). </a:t>
            </a:r>
          </a:p>
          <a:p>
            <a:pPr marL="171450" indent="-171450" eaLnBrk="1" hangingPunct="1">
              <a:lnSpc>
                <a:spcPct val="90000"/>
              </a:lnSpc>
              <a:buFont typeface="Arial" panose="020B0604020202020204" pitchFamily="34" charset="0"/>
              <a:buChar char="•"/>
            </a:pPr>
            <a:r>
              <a:rPr lang="en-US" dirty="0"/>
              <a:t>Another issue is that the duration of the risk-free rate should match the duration of the investment. So, analysts often use bonds because most investments are longer term. However, long-term bonds are subject to interest rate risk.</a:t>
            </a:r>
          </a:p>
          <a:p>
            <a:pPr marL="171450" indent="-171450" eaLnBrk="1" hangingPunct="1">
              <a:lnSpc>
                <a:spcPct val="90000"/>
              </a:lnSpc>
              <a:buFont typeface="Arial" panose="020B0604020202020204" pitchFamily="34" charset="0"/>
              <a:buChar char="•"/>
            </a:pPr>
            <a:r>
              <a:rPr lang="en-US" dirty="0"/>
              <a:t>Analysts often use recently issued (on-the-run) government debt because it is the most liquid and will not have a liquidity risk premium figured into its yield. </a:t>
            </a:r>
          </a:p>
          <a:p>
            <a:pPr eaLnBrk="1" hangingPunct="1">
              <a:lnSpc>
                <a:spcPct val="90000"/>
              </a:lnSpc>
              <a:buFont typeface="Arial" pitchFamily="34" charset="0"/>
              <a:buChar char="•"/>
            </a:pPr>
            <a:endParaRPr lang="en-US" dirty="0"/>
          </a:p>
          <a:p>
            <a:pPr eaLnBrk="1" hangingPunct="1">
              <a:lnSpc>
                <a:spcPct val="90000"/>
              </a:lnSpc>
              <a:buFont typeface="Arial" pitchFamily="34" charset="0"/>
              <a:buNone/>
            </a:pPr>
            <a:r>
              <a:rPr lang="en-US" dirty="0"/>
              <a:t>Survivorship Bias</a:t>
            </a:r>
          </a:p>
          <a:p>
            <a:pPr marL="171450" indent="-171450" eaLnBrk="1" hangingPunct="1">
              <a:lnSpc>
                <a:spcPct val="90000"/>
              </a:lnSpc>
              <a:buFont typeface="Arial" panose="020B0604020202020204" pitchFamily="34" charset="0"/>
              <a:buChar char="•"/>
            </a:pPr>
            <a:r>
              <a:rPr lang="en-US" dirty="0"/>
              <a:t>This bias occurs when an equity index is constructed that includes only the survivors over a particular period.</a:t>
            </a:r>
          </a:p>
          <a:p>
            <a:pPr marL="171450" indent="-171450" eaLnBrk="1" hangingPunct="1">
              <a:lnSpc>
                <a:spcPct val="90000"/>
              </a:lnSpc>
              <a:buFont typeface="Arial" panose="020B0604020202020204" pitchFamily="34" charset="0"/>
              <a:buChar char="•"/>
            </a:pPr>
            <a:r>
              <a:rPr lang="en-US" dirty="0"/>
              <a:t>See the example in the text on</a:t>
            </a:r>
            <a:r>
              <a:rPr lang="en-US" baseline="0" dirty="0"/>
              <a:t> </a:t>
            </a:r>
            <a:r>
              <a:rPr lang="en-US" dirty="0"/>
              <a:t>page 55. The Indian Bombay Stock Exchange Sensex 30 Index was first compiled in 1986. However, historical returns from 1979 forward are presented for the index. To determine the historical record from 1979 to 1985, the firms in existence in 1986 were used. These firms were the survivors and were likely the most successful over this period.</a:t>
            </a:r>
          </a:p>
          <a:p>
            <a:pPr eaLnBrk="1" hangingPunct="1">
              <a:lnSpc>
                <a:spcPct val="90000"/>
              </a:lnSpc>
              <a:buFont typeface="Arial" pitchFamily="34" charset="0"/>
              <a:buNone/>
            </a:pPr>
            <a:endParaRPr lang="en-US" dirty="0"/>
          </a:p>
          <a:p>
            <a:pPr eaLnBrk="1" hangingPunct="1">
              <a:lnSpc>
                <a:spcPct val="90000"/>
              </a:lnSpc>
              <a:buFont typeface="Arial" pitchFamily="34" charset="0"/>
              <a:buNone/>
            </a:pPr>
            <a:r>
              <a:rPr lang="en-US" dirty="0"/>
              <a:t>Strings of Unusual Events:</a:t>
            </a:r>
          </a:p>
          <a:p>
            <a:pPr marL="171450" indent="-171450" eaLnBrk="1" hangingPunct="1">
              <a:lnSpc>
                <a:spcPct val="90000"/>
              </a:lnSpc>
              <a:buFont typeface="Arial" panose="020B0604020202020204" pitchFamily="34" charset="0"/>
              <a:buChar char="•"/>
            </a:pPr>
            <a:r>
              <a:rPr lang="en-US" dirty="0"/>
              <a:t>If a market has experienced a string of very positive or very negative events, then historical returns may not be as reliable for predicting future events.</a:t>
            </a:r>
          </a:p>
          <a:p>
            <a:pPr marL="171450" indent="-171450" eaLnBrk="1" hangingPunct="1">
              <a:lnSpc>
                <a:spcPct val="90000"/>
              </a:lnSpc>
              <a:buFont typeface="Arial" panose="020B0604020202020204" pitchFamily="34" charset="0"/>
              <a:buChar char="•"/>
            </a:pPr>
            <a:r>
              <a:rPr lang="en-US" dirty="0"/>
              <a:t>For example, many experts believe that equity returns over the past 30 years are high because of favorable events, and they</a:t>
            </a:r>
            <a:r>
              <a:rPr lang="en-US" baseline="0" dirty="0"/>
              <a:t> </a:t>
            </a:r>
            <a:r>
              <a:rPr lang="en-US" dirty="0"/>
              <a:t>believe that estimates of future equity risk premiums should be adjusted downward. </a:t>
            </a:r>
          </a:p>
        </p:txBody>
      </p:sp>
      <p:sp>
        <p:nvSpPr>
          <p:cNvPr id="198660" name="Slide Number Placeholder 3"/>
          <p:cNvSpPr txBox="1">
            <a:spLocks noGrp="1"/>
          </p:cNvSpPr>
          <p:nvPr/>
        </p:nvSpPr>
        <p:spPr bwMode="auto">
          <a:xfrm>
            <a:off x="3882926" y="8508560"/>
            <a:ext cx="2969121" cy="482776"/>
          </a:xfrm>
          <a:prstGeom prst="rect">
            <a:avLst/>
          </a:prstGeom>
          <a:noFill/>
          <a:ln>
            <a:miter lim="800000"/>
            <a:headEnd/>
            <a:tailEnd/>
          </a:ln>
        </p:spPr>
        <p:txBody>
          <a:bodyPr lIns="87582" tIns="43792" rIns="87582" bIns="43792" anchor="b"/>
          <a:lstStyle/>
          <a:p>
            <a:pPr algn="r" defTabSz="875731">
              <a:defRPr/>
            </a:pPr>
            <a:fld id="{138697EA-DD23-4333-AB30-C198F03DB317}" type="slidenum">
              <a:rPr lang="en-GB" sz="1000">
                <a:latin typeface="Comic Sans MS" pitchFamily="66" charset="0"/>
              </a:rPr>
              <a:pPr algn="r" defTabSz="875731">
                <a:defRPr/>
              </a:pPr>
              <a:t>41</a:t>
            </a:fld>
            <a:endParaRPr lang="en-GB" sz="1000" dirty="0">
              <a:latin typeface="Comic Sans MS" pitchFamily="66" charset="0"/>
            </a:endParaRPr>
          </a:p>
        </p:txBody>
      </p:sp>
    </p:spTree>
    <p:extLst>
      <p:ext uri="{BB962C8B-B14F-4D97-AF65-F5344CB8AC3E}">
        <p14:creationId xmlns:p14="http://schemas.microsoft.com/office/powerpoint/2010/main" val="29396251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ln/>
        </p:spPr>
      </p:sp>
      <p:sp>
        <p:nvSpPr>
          <p:cNvPr id="367618" name="Notes Placeholder 2"/>
          <p:cNvSpPr>
            <a:spLocks noGrp="1"/>
          </p:cNvSpPr>
          <p:nvPr>
            <p:ph type="body" idx="1"/>
          </p:nvPr>
        </p:nvSpPr>
        <p:spPr>
          <a:noFill/>
          <a:ln/>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LOS: </a:t>
            </a:r>
            <a:r>
              <a:rPr lang="en-US" sz="1200" dirty="0"/>
              <a:t>Calculate and interpret an equity risk premium using historical and forward-looking estimation approaches.</a:t>
            </a:r>
            <a:endParaRPr lang="en-US" sz="1200" b="0" dirty="0"/>
          </a:p>
          <a:p>
            <a:pPr eaLnBrk="1" hangingPunct="1">
              <a:lnSpc>
                <a:spcPct val="90000"/>
              </a:lnSpc>
            </a:pPr>
            <a:r>
              <a:rPr lang="en-US" b="0" dirty="0"/>
              <a:t>Pages 48–56 </a:t>
            </a:r>
          </a:p>
          <a:p>
            <a:pPr eaLnBrk="1" hangingPunct="1">
              <a:lnSpc>
                <a:spcPct val="90000"/>
              </a:lnSpc>
            </a:pPr>
            <a:endParaRPr lang="en-US" dirty="0"/>
          </a:p>
          <a:p>
            <a:pPr eaLnBrk="1" hangingPunct="1">
              <a:lnSpc>
                <a:spcPct val="90000"/>
              </a:lnSpc>
            </a:pPr>
            <a:r>
              <a:rPr lang="en-US" dirty="0"/>
              <a:t>The chart shows the number of markets that</a:t>
            </a:r>
            <a:r>
              <a:rPr lang="en-US" baseline="0" dirty="0"/>
              <a:t> have</a:t>
            </a:r>
            <a:r>
              <a:rPr lang="en-US" dirty="0"/>
              <a:t> equity risk premiums in the ranges shown on the </a:t>
            </a:r>
            <a:r>
              <a:rPr lang="en-US" i="1" dirty="0"/>
              <a:t>x</a:t>
            </a:r>
            <a:r>
              <a:rPr lang="en-US" dirty="0"/>
              <a:t>-axis.</a:t>
            </a:r>
          </a:p>
          <a:p>
            <a:pPr eaLnBrk="1" hangingPunct="1">
              <a:lnSpc>
                <a:spcPct val="90000"/>
              </a:lnSpc>
            </a:pPr>
            <a:endParaRPr lang="en-US" dirty="0"/>
          </a:p>
          <a:p>
            <a:pPr eaLnBrk="1" hangingPunct="1">
              <a:lnSpc>
                <a:spcPct val="90000"/>
              </a:lnSpc>
            </a:pPr>
            <a:r>
              <a:rPr lang="en-US" dirty="0"/>
              <a:t>For example, there is one country with a historical equity risk premium between 1% and 2%:</a:t>
            </a:r>
            <a:r>
              <a:rPr lang="en-US" baseline="0" dirty="0"/>
              <a:t> Denmark</a:t>
            </a:r>
            <a:r>
              <a:rPr lang="en-US" dirty="0"/>
              <a:t>. </a:t>
            </a:r>
          </a:p>
          <a:p>
            <a:pPr eaLnBrk="1" hangingPunct="1">
              <a:lnSpc>
                <a:spcPct val="90000"/>
              </a:lnSpc>
            </a:pPr>
            <a:endParaRPr lang="en-US" dirty="0"/>
          </a:p>
          <a:p>
            <a:pPr eaLnBrk="1" hangingPunct="1">
              <a:lnSpc>
                <a:spcPct val="90000"/>
              </a:lnSpc>
            </a:pPr>
            <a:r>
              <a:rPr lang="en-US" dirty="0"/>
              <a:t>The other countries are</a:t>
            </a:r>
          </a:p>
          <a:p>
            <a:pPr eaLnBrk="1" hangingPunct="1">
              <a:lnSpc>
                <a:spcPct val="90000"/>
              </a:lnSpc>
            </a:pPr>
            <a:r>
              <a:rPr lang="en-US" dirty="0"/>
              <a:t>2% to 3%: Austria, Belgium, Ireland, Norway,</a:t>
            </a:r>
            <a:r>
              <a:rPr lang="en-US" baseline="0" dirty="0"/>
              <a:t> </a:t>
            </a:r>
            <a:r>
              <a:rPr lang="en-US" dirty="0"/>
              <a:t>Spain, Sweden, and Switzerland</a:t>
            </a:r>
          </a:p>
          <a:p>
            <a:pPr indent="-176680" defTabSz="883402" eaLnBrk="1" hangingPunct="1">
              <a:lnSpc>
                <a:spcPct val="90000"/>
              </a:lnSpc>
              <a:defRPr/>
            </a:pPr>
            <a:r>
              <a:rPr lang="en-US" dirty="0"/>
              <a:t>3%</a:t>
            </a:r>
            <a:r>
              <a:rPr lang="en-US" baseline="0" dirty="0"/>
              <a:t> </a:t>
            </a:r>
            <a:r>
              <a:rPr lang="en-US" dirty="0"/>
              <a:t>to 4%: Canada,</a:t>
            </a:r>
            <a:r>
              <a:rPr lang="en-US" baseline="0" dirty="0"/>
              <a:t> France, Italy, Netherlands, New Zealand, and the United Kingdom</a:t>
            </a:r>
            <a:endParaRPr lang="en-US" dirty="0"/>
          </a:p>
          <a:p>
            <a:pPr indent="-176680" defTabSz="883402" eaLnBrk="1" hangingPunct="1">
              <a:lnSpc>
                <a:spcPct val="90000"/>
              </a:lnSpc>
              <a:defRPr/>
            </a:pPr>
            <a:r>
              <a:rPr lang="en-US" dirty="0"/>
              <a:t>4% to 5%: Japan and the</a:t>
            </a:r>
            <a:r>
              <a:rPr lang="en-US" baseline="0" dirty="0"/>
              <a:t> United States</a:t>
            </a:r>
            <a:endParaRPr lang="en-US" dirty="0"/>
          </a:p>
          <a:p>
            <a:pPr indent="-176680" defTabSz="883402" eaLnBrk="1" hangingPunct="1">
              <a:lnSpc>
                <a:spcPct val="90000"/>
              </a:lnSpc>
              <a:defRPr/>
            </a:pPr>
            <a:r>
              <a:rPr lang="en-US" dirty="0"/>
              <a:t>5% to 6%: Australia,</a:t>
            </a:r>
            <a:r>
              <a:rPr lang="en-US" baseline="0" dirty="0"/>
              <a:t> F</a:t>
            </a:r>
            <a:r>
              <a:rPr lang="en-US" dirty="0"/>
              <a:t>inland,</a:t>
            </a:r>
            <a:r>
              <a:rPr lang="en-US" baseline="0" dirty="0"/>
              <a:t> </a:t>
            </a:r>
            <a:r>
              <a:rPr lang="en-US" dirty="0"/>
              <a:t>Germany,</a:t>
            </a:r>
            <a:r>
              <a:rPr lang="en-US" baseline="0" dirty="0"/>
              <a:t> and</a:t>
            </a:r>
            <a:r>
              <a:rPr lang="en-US" dirty="0"/>
              <a:t> South Africa</a:t>
            </a:r>
          </a:p>
          <a:p>
            <a:pPr indent="-176680" defTabSz="883402" eaLnBrk="1" hangingPunct="1">
              <a:lnSpc>
                <a:spcPct val="90000"/>
              </a:lnSpc>
              <a:defRPr/>
            </a:pPr>
            <a:endParaRPr lang="en-US" dirty="0"/>
          </a:p>
          <a:p>
            <a:pPr eaLnBrk="1" hangingPunct="1">
              <a:lnSpc>
                <a:spcPct val="90000"/>
              </a:lnSpc>
            </a:pPr>
            <a:r>
              <a:rPr lang="en-US" dirty="0"/>
              <a:t>The equity risk premiums are estimated by using the geometric mean and government bonds.</a:t>
            </a:r>
          </a:p>
          <a:p>
            <a:pPr eaLnBrk="1" hangingPunct="1">
              <a:lnSpc>
                <a:spcPct val="90000"/>
              </a:lnSpc>
            </a:pPr>
            <a:endParaRPr lang="en-US" dirty="0"/>
          </a:p>
          <a:p>
            <a:pPr eaLnBrk="1" hangingPunct="1">
              <a:lnSpc>
                <a:spcPct val="90000"/>
              </a:lnSpc>
            </a:pPr>
            <a:r>
              <a:rPr lang="en-US" dirty="0"/>
              <a:t>The data are from Dimson, Marsh, and Staunton, </a:t>
            </a:r>
            <a:r>
              <a:rPr lang="en-US" i="1" dirty="0"/>
              <a:t>Credit Suisse</a:t>
            </a:r>
            <a:r>
              <a:rPr lang="en-US" i="1" baseline="0" dirty="0"/>
              <a:t> Global Investment Returns Sourcebook </a:t>
            </a:r>
            <a:r>
              <a:rPr lang="en-US" dirty="0"/>
              <a:t>(2013).</a:t>
            </a:r>
          </a:p>
        </p:txBody>
      </p:sp>
      <p:sp>
        <p:nvSpPr>
          <p:cNvPr id="198660" name="Slide Number Placeholder 3"/>
          <p:cNvSpPr txBox="1">
            <a:spLocks noGrp="1"/>
          </p:cNvSpPr>
          <p:nvPr/>
        </p:nvSpPr>
        <p:spPr bwMode="auto">
          <a:xfrm>
            <a:off x="3882926" y="8508560"/>
            <a:ext cx="2969121" cy="482776"/>
          </a:xfrm>
          <a:prstGeom prst="rect">
            <a:avLst/>
          </a:prstGeom>
          <a:noFill/>
          <a:ln>
            <a:miter lim="800000"/>
            <a:headEnd/>
            <a:tailEnd/>
          </a:ln>
        </p:spPr>
        <p:txBody>
          <a:bodyPr lIns="87582" tIns="43792" rIns="87582" bIns="43792" anchor="b"/>
          <a:lstStyle/>
          <a:p>
            <a:pPr algn="r" defTabSz="875731">
              <a:defRPr/>
            </a:pPr>
            <a:fld id="{138697EA-DD23-4333-AB30-C198F03DB317}" type="slidenum">
              <a:rPr lang="en-GB" sz="1000">
                <a:latin typeface="Comic Sans MS" pitchFamily="66" charset="0"/>
              </a:rPr>
              <a:pPr algn="r" defTabSz="875731">
                <a:defRPr/>
              </a:pPr>
              <a:t>42</a:t>
            </a:fld>
            <a:endParaRPr lang="en-GB" sz="1000" dirty="0">
              <a:latin typeface="Comic Sans MS" pitchFamily="66" charset="0"/>
            </a:endParaRPr>
          </a:p>
        </p:txBody>
      </p:sp>
    </p:spTree>
    <p:extLst>
      <p:ext uri="{BB962C8B-B14F-4D97-AF65-F5344CB8AC3E}">
        <p14:creationId xmlns:p14="http://schemas.microsoft.com/office/powerpoint/2010/main" val="30809125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ln/>
        </p:spPr>
      </p:sp>
      <p:sp>
        <p:nvSpPr>
          <p:cNvPr id="367618" name="Notes Placeholder 2"/>
          <p:cNvSpPr>
            <a:spLocks noGrp="1"/>
          </p:cNvSpPr>
          <p:nvPr>
            <p:ph type="body" idx="1"/>
          </p:nvPr>
        </p:nvSpPr>
        <p:spPr>
          <a:noFill/>
          <a:ln/>
        </p:spPr>
        <p:txBody>
          <a:bodyPr>
            <a:normAutofit fontScale="92500" lnSpcReduction="10000"/>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LOS: </a:t>
            </a:r>
            <a:r>
              <a:rPr lang="en-US" sz="1200" dirty="0"/>
              <a:t>Calculate and interpret an equity risk premium using historical and forward-looking estimation approaches.</a:t>
            </a:r>
            <a:endParaRPr lang="en-US" sz="1200" b="0" dirty="0"/>
          </a:p>
          <a:p>
            <a:r>
              <a:rPr lang="en-GB" dirty="0"/>
              <a:t>LOS: Estimate the required return on an equity investment using the capital asset pricing model, the Fama–French model, the Pastor–</a:t>
            </a:r>
            <a:r>
              <a:rPr lang="en-GB" dirty="0" err="1"/>
              <a:t>Stambaugh</a:t>
            </a:r>
            <a:r>
              <a:rPr lang="en-GB" baseline="0" dirty="0"/>
              <a:t> model, macroeconomic multifactor models, and the build-up method (e.g., bond yield plus risk premium).</a:t>
            </a:r>
            <a:endParaRPr lang="en-US" dirty="0"/>
          </a:p>
          <a:p>
            <a:pPr eaLnBrk="1" hangingPunct="1">
              <a:lnSpc>
                <a:spcPct val="90000"/>
              </a:lnSpc>
            </a:pPr>
            <a:r>
              <a:rPr lang="en-US" dirty="0"/>
              <a:t>Pages 57–60 </a:t>
            </a:r>
          </a:p>
          <a:p>
            <a:pPr eaLnBrk="1" hangingPunct="1">
              <a:lnSpc>
                <a:spcPct val="90000"/>
              </a:lnSpc>
            </a:pPr>
            <a:endParaRPr lang="en-US" dirty="0"/>
          </a:p>
          <a:p>
            <a:pPr eaLnBrk="1" hangingPunct="1">
              <a:lnSpc>
                <a:spcPct val="90000"/>
              </a:lnSpc>
            </a:pPr>
            <a:r>
              <a:rPr lang="en-US" dirty="0"/>
              <a:t>Using the Gordon growth model, the</a:t>
            </a:r>
          </a:p>
          <a:p>
            <a:pPr eaLnBrk="1" hangingPunct="1">
              <a:lnSpc>
                <a:spcPct val="90000"/>
              </a:lnSpc>
            </a:pPr>
            <a:r>
              <a:rPr lang="en-US" dirty="0"/>
              <a:t>Equity risk premium = Forecasted dividend yield on an equity index + Forecasted long-term earnings growth rate – Current long-term government bond yield</a:t>
            </a:r>
          </a:p>
          <a:p>
            <a:pPr indent="-176680" defTabSz="883402" eaLnBrk="1" hangingPunct="1">
              <a:lnSpc>
                <a:spcPct val="90000"/>
              </a:lnSpc>
              <a:defRPr/>
            </a:pPr>
            <a:endParaRPr lang="en-US" dirty="0"/>
          </a:p>
          <a:p>
            <a:pPr indent="-176680" defTabSz="883402" eaLnBrk="1" hangingPunct="1">
              <a:lnSpc>
                <a:spcPct val="90000"/>
              </a:lnSpc>
              <a:defRPr/>
            </a:pPr>
            <a:r>
              <a:rPr lang="en-US" dirty="0"/>
              <a:t>The first two parts are the components of equity investors’ return, dividends, and capital gain. In this model, the stock price will grow at the same rate as earnings, and thus the earnings growth rate determines the capital gain. The earnings growth rate can be determined by using consensus analyst forecasts.</a:t>
            </a:r>
          </a:p>
          <a:p>
            <a:pPr indent="-176680" defTabSz="883402" eaLnBrk="1" hangingPunct="1">
              <a:lnSpc>
                <a:spcPct val="90000"/>
              </a:lnSpc>
              <a:defRPr/>
            </a:pPr>
            <a:endParaRPr lang="en-US" dirty="0"/>
          </a:p>
          <a:p>
            <a:pPr indent="-176680" defTabSz="883402" eaLnBrk="1" hangingPunct="1">
              <a:lnSpc>
                <a:spcPct val="90000"/>
              </a:lnSpc>
              <a:defRPr/>
            </a:pPr>
            <a:r>
              <a:rPr lang="en-US" dirty="0"/>
              <a:t>This model is most appropriate for developed, mature markets because it assumes that earnings and dividends grow at a constant rate. If earnings will not grow at a constant rate (e.g., rapidly growing developing country), then another model would have to be used. </a:t>
            </a:r>
          </a:p>
          <a:p>
            <a:pPr indent="-176680" defTabSz="883402" eaLnBrk="1" hangingPunct="1">
              <a:lnSpc>
                <a:spcPct val="90000"/>
              </a:lnSpc>
              <a:defRPr/>
            </a:pPr>
            <a:endParaRPr lang="en-US" dirty="0"/>
          </a:p>
          <a:p>
            <a:pPr indent="-176680" defTabSz="883402" eaLnBrk="1" hangingPunct="1">
              <a:lnSpc>
                <a:spcPct val="90000"/>
              </a:lnSpc>
              <a:defRPr/>
            </a:pPr>
            <a:r>
              <a:rPr lang="en-US" dirty="0"/>
              <a:t>It also assumes that the price-to-earnings ratio (P/E) is constant. If it is not, another model should be used, such as the macroeconomic model</a:t>
            </a:r>
            <a:r>
              <a:rPr lang="en-US" baseline="0" dirty="0"/>
              <a:t> (see next slide)</a:t>
            </a:r>
            <a:r>
              <a:rPr lang="en-US" dirty="0"/>
              <a:t>. </a:t>
            </a:r>
          </a:p>
          <a:p>
            <a:pPr eaLnBrk="1" hangingPunct="1">
              <a:lnSpc>
                <a:spcPct val="90000"/>
              </a:lnSpc>
            </a:pPr>
            <a:endParaRPr lang="en-US" dirty="0"/>
          </a:p>
          <a:p>
            <a:pPr indent="-176680" defTabSz="883402">
              <a:defRPr/>
            </a:pPr>
            <a:r>
              <a:rPr lang="en-US" i="1" dirty="0"/>
              <a:t>Text Integration Note: The Gordon growth model will be used extensively in Chapter 5 of the Equity Asset Valuation text.</a:t>
            </a:r>
            <a:endParaRPr lang="en-US" dirty="0"/>
          </a:p>
          <a:p>
            <a:pPr eaLnBrk="1" hangingPunct="1">
              <a:lnSpc>
                <a:spcPct val="90000"/>
              </a:lnSpc>
            </a:pPr>
            <a:endParaRPr lang="en-US" dirty="0"/>
          </a:p>
        </p:txBody>
      </p:sp>
      <p:sp>
        <p:nvSpPr>
          <p:cNvPr id="198660" name="Slide Number Placeholder 3"/>
          <p:cNvSpPr txBox="1">
            <a:spLocks noGrp="1"/>
          </p:cNvSpPr>
          <p:nvPr/>
        </p:nvSpPr>
        <p:spPr bwMode="auto">
          <a:xfrm>
            <a:off x="3882926" y="8508560"/>
            <a:ext cx="2969121" cy="482776"/>
          </a:xfrm>
          <a:prstGeom prst="rect">
            <a:avLst/>
          </a:prstGeom>
          <a:noFill/>
          <a:ln>
            <a:miter lim="800000"/>
            <a:headEnd/>
            <a:tailEnd/>
          </a:ln>
        </p:spPr>
        <p:txBody>
          <a:bodyPr lIns="87582" tIns="43792" rIns="87582" bIns="43792" anchor="b"/>
          <a:lstStyle/>
          <a:p>
            <a:pPr algn="r" defTabSz="875731">
              <a:defRPr/>
            </a:pPr>
            <a:fld id="{138697EA-DD23-4333-AB30-C198F03DB317}" type="slidenum">
              <a:rPr lang="en-GB" sz="1000">
                <a:latin typeface="Comic Sans MS" pitchFamily="66" charset="0"/>
              </a:rPr>
              <a:pPr algn="r" defTabSz="875731">
                <a:defRPr/>
              </a:pPr>
              <a:t>43</a:t>
            </a:fld>
            <a:endParaRPr lang="en-GB" sz="1000" dirty="0">
              <a:latin typeface="Comic Sans MS" pitchFamily="66" charset="0"/>
            </a:endParaRPr>
          </a:p>
        </p:txBody>
      </p:sp>
    </p:spTree>
    <p:extLst>
      <p:ext uri="{BB962C8B-B14F-4D97-AF65-F5344CB8AC3E}">
        <p14:creationId xmlns:p14="http://schemas.microsoft.com/office/powerpoint/2010/main" val="42193717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ln/>
        </p:spPr>
      </p:sp>
      <p:sp>
        <p:nvSpPr>
          <p:cNvPr id="367618" name="Notes Placeholder 2"/>
          <p:cNvSpPr>
            <a:spLocks noGrp="1"/>
          </p:cNvSpPr>
          <p:nvPr>
            <p:ph type="body" idx="1"/>
          </p:nvPr>
        </p:nvSpPr>
        <p:spPr>
          <a:noFill/>
          <a:ln/>
        </p:spPr>
        <p:txBody>
          <a:bodyPr>
            <a:normAutofit fontScale="77500" lnSpcReduction="20000"/>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LOS: </a:t>
            </a:r>
            <a:r>
              <a:rPr lang="en-US" sz="1200" dirty="0"/>
              <a:t>Calculate and interpret an equity risk premium using historical and forward-looking estimation approaches.</a:t>
            </a:r>
            <a:endParaRPr lang="en-US" sz="1200" b="0" dirty="0"/>
          </a:p>
          <a:p>
            <a:r>
              <a:rPr lang="en-GB" dirty="0"/>
              <a:t>LOS: Estimate the required return on an equity investment using the capital asset pricing model, the Fama–French model, the Pastor–</a:t>
            </a:r>
            <a:r>
              <a:rPr lang="en-GB" dirty="0" err="1"/>
              <a:t>Stambaugh</a:t>
            </a:r>
            <a:r>
              <a:rPr lang="en-GB" baseline="0" dirty="0"/>
              <a:t> model, macroeconomic multifactor models, and the build-up method (e.g., bond yield plus risk premium).</a:t>
            </a:r>
            <a:endParaRPr lang="en-US" dirty="0"/>
          </a:p>
          <a:p>
            <a:pPr eaLnBrk="1" hangingPunct="1">
              <a:lnSpc>
                <a:spcPct val="90000"/>
              </a:lnSpc>
            </a:pPr>
            <a:r>
              <a:rPr lang="en-US" dirty="0"/>
              <a:t>Pages 57–60 </a:t>
            </a:r>
          </a:p>
          <a:p>
            <a:pPr eaLnBrk="1" hangingPunct="1">
              <a:lnSpc>
                <a:spcPct val="90000"/>
              </a:lnSpc>
            </a:pPr>
            <a:endParaRPr lang="en-US" dirty="0"/>
          </a:p>
          <a:p>
            <a:pPr eaLnBrk="1" hangingPunct="1">
              <a:lnSpc>
                <a:spcPct val="90000"/>
              </a:lnSpc>
            </a:pPr>
            <a:r>
              <a:rPr lang="en-US" dirty="0"/>
              <a:t>Using a macroeconomic model, the</a:t>
            </a:r>
          </a:p>
          <a:p>
            <a:pPr eaLnBrk="1" hangingPunct="1">
              <a:lnSpc>
                <a:spcPct val="90000"/>
              </a:lnSpc>
            </a:pPr>
            <a:r>
              <a:rPr lang="en-US" dirty="0"/>
              <a:t>Equity risk premium =</a:t>
            </a:r>
          </a:p>
          <a:p>
            <a:pPr marL="171450" indent="-171450" eaLnBrk="1" hangingPunct="1">
              <a:lnSpc>
                <a:spcPct val="90000"/>
              </a:lnSpc>
              <a:buFont typeface="Arial" panose="020B0604020202020204" pitchFamily="34" charset="0"/>
              <a:buChar char="•"/>
            </a:pPr>
            <a:r>
              <a:rPr lang="en-US" dirty="0"/>
              <a:t>The product of (1 + Expected inflation)(1 + Expected growth rate in real earnings per share)(1 + Expected growth in the P/E)</a:t>
            </a:r>
            <a:r>
              <a:rPr lang="en-US" baseline="0" dirty="0"/>
              <a:t> –</a:t>
            </a:r>
            <a:r>
              <a:rPr lang="en-US" dirty="0"/>
              <a:t> 1. </a:t>
            </a:r>
          </a:p>
          <a:p>
            <a:pPr marL="628650" lvl="1" indent="-171450" eaLnBrk="1" hangingPunct="1">
              <a:lnSpc>
                <a:spcPct val="90000"/>
              </a:lnSpc>
              <a:buFont typeface="Arial" panose="020B0604020202020204" pitchFamily="34" charset="0"/>
              <a:buChar char="•"/>
            </a:pPr>
            <a:r>
              <a:rPr lang="en-US" dirty="0"/>
              <a:t>This component provides the capital gain portion of return.</a:t>
            </a:r>
          </a:p>
          <a:p>
            <a:pPr marL="171450" indent="-171450" eaLnBrk="1" hangingPunct="1">
              <a:lnSpc>
                <a:spcPct val="90000"/>
              </a:lnSpc>
              <a:buFont typeface="Arial" panose="020B0604020202020204" pitchFamily="34" charset="0"/>
              <a:buChar char="•"/>
            </a:pPr>
            <a:r>
              <a:rPr lang="en-US" dirty="0"/>
              <a:t>The expected income component is then added in. This includes the return from the reinvestment of income.</a:t>
            </a:r>
          </a:p>
          <a:p>
            <a:pPr marL="171450" indent="-171450" eaLnBrk="1" hangingPunct="1">
              <a:lnSpc>
                <a:spcPct val="90000"/>
              </a:lnSpc>
              <a:buFont typeface="Arial" panose="020B0604020202020204" pitchFamily="34" charset="0"/>
              <a:buChar char="•"/>
            </a:pPr>
            <a:r>
              <a:rPr lang="en-US" dirty="0"/>
              <a:t>The expected risk-free return is then subtracted to provide the premium.</a:t>
            </a:r>
          </a:p>
          <a:p>
            <a:pPr eaLnBrk="1" hangingPunct="1">
              <a:lnSpc>
                <a:spcPct val="90000"/>
              </a:lnSpc>
              <a:buFont typeface="Arial" pitchFamily="34" charset="0"/>
              <a:buNone/>
            </a:pPr>
            <a:endParaRPr lang="en-US" dirty="0"/>
          </a:p>
          <a:p>
            <a:pPr eaLnBrk="1" hangingPunct="1">
              <a:lnSpc>
                <a:spcPct val="90000"/>
              </a:lnSpc>
              <a:buFont typeface="Arial" pitchFamily="34" charset="0"/>
              <a:buNone/>
            </a:pPr>
            <a:r>
              <a:rPr lang="en-US" dirty="0"/>
              <a:t>The expected inflation can be approximated by comparing the yield of Treasury Inflation-Protected Securities</a:t>
            </a:r>
            <a:r>
              <a:rPr lang="en-US" baseline="0" dirty="0"/>
              <a:t> </a:t>
            </a:r>
            <a:r>
              <a:rPr lang="en-US" dirty="0"/>
              <a:t>(TIPS) with that of non-inflation-protected securities. </a:t>
            </a:r>
          </a:p>
          <a:p>
            <a:pPr eaLnBrk="1" hangingPunct="1">
              <a:lnSpc>
                <a:spcPct val="90000"/>
              </a:lnSpc>
              <a:buFont typeface="Arial" pitchFamily="34" charset="0"/>
              <a:buNone/>
            </a:pPr>
            <a:endParaRPr lang="en-US" dirty="0"/>
          </a:p>
          <a:p>
            <a:pPr eaLnBrk="1" hangingPunct="1">
              <a:lnSpc>
                <a:spcPct val="90000"/>
              </a:lnSpc>
              <a:buFont typeface="Arial" pitchFamily="34" charset="0"/>
              <a:buNone/>
            </a:pPr>
            <a:r>
              <a:rPr lang="en-US" dirty="0"/>
              <a:t>The expected growth in real earnings per share will be approximately equal to the real growth in GDP in the economy. </a:t>
            </a:r>
          </a:p>
          <a:p>
            <a:pPr eaLnBrk="1" hangingPunct="1">
              <a:lnSpc>
                <a:spcPct val="90000"/>
              </a:lnSpc>
              <a:buFont typeface="Arial" pitchFamily="34" charset="0"/>
              <a:buChar char="•"/>
            </a:pPr>
            <a:r>
              <a:rPr lang="en-US" dirty="0"/>
              <a:t>The GDP may need to be adjusted if earnings</a:t>
            </a:r>
            <a:r>
              <a:rPr lang="en-US" baseline="0" dirty="0"/>
              <a:t> </a:t>
            </a:r>
            <a:r>
              <a:rPr lang="en-US" dirty="0"/>
              <a:t>growth in the stock index and the larger economy differ. </a:t>
            </a:r>
          </a:p>
          <a:p>
            <a:pPr eaLnBrk="1" hangingPunct="1">
              <a:lnSpc>
                <a:spcPct val="90000"/>
              </a:lnSpc>
              <a:buFont typeface="Arial" pitchFamily="34" charset="0"/>
              <a:buChar char="•"/>
            </a:pPr>
            <a:r>
              <a:rPr lang="en-US" dirty="0"/>
              <a:t>The real GDP growth should be equal to the sum of the labor supply growth rate and labor productivity growth.</a:t>
            </a:r>
          </a:p>
          <a:p>
            <a:pPr eaLnBrk="1" hangingPunct="1">
              <a:lnSpc>
                <a:spcPct val="90000"/>
              </a:lnSpc>
              <a:buFont typeface="Arial" pitchFamily="34" charset="0"/>
              <a:buNone/>
            </a:pPr>
            <a:endParaRPr lang="en-US" dirty="0"/>
          </a:p>
          <a:p>
            <a:pPr eaLnBrk="1" hangingPunct="1">
              <a:lnSpc>
                <a:spcPct val="90000"/>
              </a:lnSpc>
              <a:buFont typeface="Arial" pitchFamily="34" charset="0"/>
              <a:buNone/>
            </a:pPr>
            <a:r>
              <a:rPr lang="en-US" dirty="0"/>
              <a:t>The expected growth in the P/E has a baseline value of zero if markets are efficient. </a:t>
            </a:r>
          </a:p>
          <a:p>
            <a:pPr eaLnBrk="1" hangingPunct="1">
              <a:lnSpc>
                <a:spcPct val="90000"/>
              </a:lnSpc>
              <a:buFont typeface="Arial" pitchFamily="34" charset="0"/>
              <a:buChar char="•"/>
            </a:pPr>
            <a:r>
              <a:rPr lang="en-US" dirty="0"/>
              <a:t>If the equity market is fairly valued, the P/E is not expected to change. </a:t>
            </a:r>
          </a:p>
          <a:p>
            <a:pPr eaLnBrk="1" hangingPunct="1">
              <a:lnSpc>
                <a:spcPct val="90000"/>
              </a:lnSpc>
              <a:buFont typeface="Arial" pitchFamily="34" charset="0"/>
              <a:buChar char="•"/>
            </a:pPr>
            <a:r>
              <a:rPr lang="en-US" dirty="0"/>
              <a:t>If the analyst thinks the market is undervalued, the expected change in the P/E is greater than zero.</a:t>
            </a:r>
          </a:p>
          <a:p>
            <a:pPr indent="-176680" defTabSz="883402" eaLnBrk="1" hangingPunct="1">
              <a:lnSpc>
                <a:spcPct val="90000"/>
              </a:lnSpc>
              <a:buFont typeface="Arial" pitchFamily="34" charset="0"/>
              <a:buChar char="•"/>
              <a:defRPr/>
            </a:pPr>
            <a:r>
              <a:rPr lang="en-US" dirty="0"/>
              <a:t>If the analyst thinks the market is overvalued, the expected change in the P/E is less than zero.</a:t>
            </a:r>
          </a:p>
          <a:p>
            <a:pPr eaLnBrk="1" hangingPunct="1">
              <a:lnSpc>
                <a:spcPct val="90000"/>
              </a:lnSpc>
              <a:buFont typeface="Arial" pitchFamily="34" charset="0"/>
              <a:buNone/>
            </a:pPr>
            <a:endParaRPr lang="en-US" dirty="0"/>
          </a:p>
          <a:p>
            <a:pPr eaLnBrk="1" hangingPunct="1">
              <a:lnSpc>
                <a:spcPct val="90000"/>
              </a:lnSpc>
              <a:buFont typeface="Arial" pitchFamily="34" charset="0"/>
              <a:buNone/>
            </a:pPr>
            <a:r>
              <a:rPr lang="en-US" dirty="0"/>
              <a:t>The expected income component is the dividend yield for the equity index, including the return from reinvested income.</a:t>
            </a:r>
          </a:p>
          <a:p>
            <a:pPr indent="-176680" defTabSz="883402" eaLnBrk="1" hangingPunct="1">
              <a:lnSpc>
                <a:spcPct val="90000"/>
              </a:lnSpc>
              <a:defRPr/>
            </a:pPr>
            <a:endParaRPr lang="en-US" dirty="0"/>
          </a:p>
          <a:p>
            <a:pPr indent="-176680" defTabSz="883402" eaLnBrk="1" hangingPunct="1">
              <a:lnSpc>
                <a:spcPct val="90000"/>
              </a:lnSpc>
              <a:defRPr/>
            </a:pPr>
            <a:r>
              <a:rPr lang="en-US" dirty="0"/>
              <a:t>This model is said to provide supply-side estimates because it focuses on the variables that fuel GDP.</a:t>
            </a:r>
          </a:p>
          <a:p>
            <a:pPr indent="-176680" defTabSz="883402" eaLnBrk="1" hangingPunct="1">
              <a:lnSpc>
                <a:spcPct val="90000"/>
              </a:lnSpc>
              <a:defRPr/>
            </a:pPr>
            <a:endParaRPr lang="en-US" dirty="0"/>
          </a:p>
          <a:p>
            <a:pPr indent="-176680" defTabSz="883402" eaLnBrk="1" hangingPunct="1">
              <a:lnSpc>
                <a:spcPct val="90000"/>
              </a:lnSpc>
              <a:defRPr/>
            </a:pPr>
            <a:r>
              <a:rPr lang="en-US" dirty="0"/>
              <a:t>This model is most reliable when public equities are a large share of the economy, as they are in most developed economies, because it approximates firm earnings growth with GDP growth.</a:t>
            </a:r>
          </a:p>
          <a:p>
            <a:pPr indent="-176680" defTabSz="883402" eaLnBrk="1" hangingPunct="1">
              <a:lnSpc>
                <a:spcPct val="90000"/>
              </a:lnSpc>
              <a:defRPr/>
            </a:pPr>
            <a:endParaRPr lang="en-US" dirty="0"/>
          </a:p>
        </p:txBody>
      </p:sp>
      <p:sp>
        <p:nvSpPr>
          <p:cNvPr id="198660" name="Slide Number Placeholder 3"/>
          <p:cNvSpPr txBox="1">
            <a:spLocks noGrp="1"/>
          </p:cNvSpPr>
          <p:nvPr/>
        </p:nvSpPr>
        <p:spPr bwMode="auto">
          <a:xfrm>
            <a:off x="3882926" y="8508560"/>
            <a:ext cx="2969121" cy="482776"/>
          </a:xfrm>
          <a:prstGeom prst="rect">
            <a:avLst/>
          </a:prstGeom>
          <a:noFill/>
          <a:ln>
            <a:miter lim="800000"/>
            <a:headEnd/>
            <a:tailEnd/>
          </a:ln>
        </p:spPr>
        <p:txBody>
          <a:bodyPr lIns="87582" tIns="43792" rIns="87582" bIns="43792" anchor="b"/>
          <a:lstStyle/>
          <a:p>
            <a:pPr algn="r" defTabSz="875731">
              <a:defRPr/>
            </a:pPr>
            <a:fld id="{138697EA-DD23-4333-AB30-C198F03DB317}" type="slidenum">
              <a:rPr lang="en-GB" sz="1000">
                <a:latin typeface="Comic Sans MS" pitchFamily="66" charset="0"/>
              </a:rPr>
              <a:pPr algn="r" defTabSz="875731">
                <a:defRPr/>
              </a:pPr>
              <a:t>44</a:t>
            </a:fld>
            <a:endParaRPr lang="en-GB" sz="1000" dirty="0">
              <a:latin typeface="Comic Sans MS" pitchFamily="66" charset="0"/>
            </a:endParaRPr>
          </a:p>
        </p:txBody>
      </p:sp>
    </p:spTree>
    <p:extLst>
      <p:ext uri="{BB962C8B-B14F-4D97-AF65-F5344CB8AC3E}">
        <p14:creationId xmlns:p14="http://schemas.microsoft.com/office/powerpoint/2010/main" val="6297907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ln/>
        </p:spPr>
      </p:sp>
      <p:sp>
        <p:nvSpPr>
          <p:cNvPr id="367618" name="Notes Placeholder 2"/>
          <p:cNvSpPr>
            <a:spLocks noGrp="1"/>
          </p:cNvSpPr>
          <p:nvPr>
            <p:ph type="body" idx="1"/>
          </p:nvPr>
        </p:nvSpPr>
        <p:spPr>
          <a:noFill/>
          <a:ln/>
        </p:spPr>
        <p:txBody>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LOS: </a:t>
            </a:r>
            <a:r>
              <a:rPr lang="en-US" sz="1200" dirty="0"/>
              <a:t>Calculate and interpret an equity risk premium using historical and forward-looking estimation approaches.</a:t>
            </a:r>
            <a:endParaRPr lang="en-US" sz="1200" b="0" dirty="0"/>
          </a:p>
          <a:p>
            <a:r>
              <a:rPr lang="en-GB" dirty="0"/>
              <a:t>LOS: Estimate the required return on an equity investment using the capital asset pricing model, the Fama–French model, the Pastor–</a:t>
            </a:r>
            <a:r>
              <a:rPr lang="en-GB" dirty="0" err="1"/>
              <a:t>Stambaugh</a:t>
            </a:r>
            <a:r>
              <a:rPr lang="en-GB" baseline="0" dirty="0"/>
              <a:t> model, macroeconomic multifactor models, and the build-up method (e.g., bond yield plus risk premium).</a:t>
            </a:r>
            <a:endParaRPr lang="en-US" dirty="0"/>
          </a:p>
          <a:p>
            <a:pPr eaLnBrk="1" hangingPunct="1">
              <a:lnSpc>
                <a:spcPct val="90000"/>
              </a:lnSpc>
            </a:pPr>
            <a:r>
              <a:rPr lang="en-US" dirty="0"/>
              <a:t>Pages 57–60, Spreadsheet Example</a:t>
            </a:r>
          </a:p>
          <a:p>
            <a:pPr eaLnBrk="1" hangingPunct="1">
              <a:lnSpc>
                <a:spcPct val="90000"/>
              </a:lnSpc>
            </a:pPr>
            <a:endParaRPr lang="en-US" dirty="0"/>
          </a:p>
          <a:p>
            <a:pPr eaLnBrk="1" hangingPunct="1">
              <a:lnSpc>
                <a:spcPct val="90000"/>
              </a:lnSpc>
            </a:pPr>
            <a:r>
              <a:rPr lang="en-US" dirty="0"/>
              <a:t>Notice that the P/E is not expected to change. So, the analyst must be assuming that the equity market is currently fairly valued.</a:t>
            </a:r>
          </a:p>
          <a:p>
            <a:pPr eaLnBrk="1" hangingPunct="1">
              <a:lnSpc>
                <a:spcPct val="90000"/>
              </a:lnSpc>
            </a:pPr>
            <a:endParaRPr lang="en-US" dirty="0"/>
          </a:p>
          <a:p>
            <a:pPr indent="-176680" defTabSz="883402" eaLnBrk="1" hangingPunct="1">
              <a:lnSpc>
                <a:spcPct val="90000"/>
              </a:lnSpc>
              <a:defRPr/>
            </a:pPr>
            <a:r>
              <a:rPr lang="en-US" dirty="0"/>
              <a:t>We will need to back out the expected inflation, expected growth in real earnings per share, and the expected income component.</a:t>
            </a:r>
          </a:p>
          <a:p>
            <a:pPr eaLnBrk="1" hangingPunct="1">
              <a:lnSpc>
                <a:spcPct val="90000"/>
              </a:lnSpc>
            </a:pPr>
            <a:endParaRPr lang="en-US" dirty="0"/>
          </a:p>
          <a:p>
            <a:pPr indent="-176680" defTabSz="883402" eaLnBrk="1" hangingPunct="1">
              <a:lnSpc>
                <a:spcPct val="90000"/>
              </a:lnSpc>
              <a:defRPr/>
            </a:pPr>
            <a:r>
              <a:rPr lang="en-US" dirty="0"/>
              <a:t>See slides to follow for solution.</a:t>
            </a:r>
          </a:p>
          <a:p>
            <a:pPr eaLnBrk="1" hangingPunct="1">
              <a:lnSpc>
                <a:spcPct val="90000"/>
              </a:lnSpc>
            </a:pPr>
            <a:endParaRPr lang="en-US" dirty="0"/>
          </a:p>
        </p:txBody>
      </p:sp>
      <p:sp>
        <p:nvSpPr>
          <p:cNvPr id="198660" name="Slide Number Placeholder 3"/>
          <p:cNvSpPr txBox="1">
            <a:spLocks noGrp="1"/>
          </p:cNvSpPr>
          <p:nvPr/>
        </p:nvSpPr>
        <p:spPr bwMode="auto">
          <a:xfrm>
            <a:off x="3882926" y="8508560"/>
            <a:ext cx="2969121" cy="482776"/>
          </a:xfrm>
          <a:prstGeom prst="rect">
            <a:avLst/>
          </a:prstGeom>
          <a:noFill/>
          <a:ln>
            <a:miter lim="800000"/>
            <a:headEnd/>
            <a:tailEnd/>
          </a:ln>
        </p:spPr>
        <p:txBody>
          <a:bodyPr lIns="87582" tIns="43792" rIns="87582" bIns="43792" anchor="b"/>
          <a:lstStyle/>
          <a:p>
            <a:pPr algn="r" defTabSz="875731">
              <a:defRPr/>
            </a:pPr>
            <a:fld id="{138697EA-DD23-4333-AB30-C198F03DB317}" type="slidenum">
              <a:rPr lang="en-GB" sz="1000">
                <a:latin typeface="Comic Sans MS" pitchFamily="66" charset="0"/>
              </a:rPr>
              <a:pPr algn="r" defTabSz="875731">
                <a:defRPr/>
              </a:pPr>
              <a:t>45</a:t>
            </a:fld>
            <a:endParaRPr lang="en-GB" sz="1000" dirty="0">
              <a:latin typeface="Comic Sans MS" pitchFamily="66" charset="0"/>
            </a:endParaRPr>
          </a:p>
        </p:txBody>
      </p:sp>
    </p:spTree>
    <p:extLst>
      <p:ext uri="{BB962C8B-B14F-4D97-AF65-F5344CB8AC3E}">
        <p14:creationId xmlns:p14="http://schemas.microsoft.com/office/powerpoint/2010/main" val="35618595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ln/>
        </p:spPr>
      </p:sp>
      <p:sp>
        <p:nvSpPr>
          <p:cNvPr id="367618" name="Notes Placeholder 2"/>
          <p:cNvSpPr>
            <a:spLocks noGrp="1"/>
          </p:cNvSpPr>
          <p:nvPr>
            <p:ph type="body" idx="1"/>
          </p:nvPr>
        </p:nvSpPr>
        <p:spPr>
          <a:noFill/>
          <a:ln/>
        </p:spPr>
        <p:txBody>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LOS: </a:t>
            </a:r>
            <a:r>
              <a:rPr lang="en-US" sz="1200" dirty="0"/>
              <a:t>Calculate and interpret an equity risk premium using historical and forward-looking estimation approaches.</a:t>
            </a:r>
            <a:endParaRPr lang="en-US" sz="1200" b="0" dirty="0"/>
          </a:p>
          <a:p>
            <a:r>
              <a:rPr lang="en-GB" dirty="0"/>
              <a:t>LOS: Estimate the required return on an equity investment using the capital asset pricing model, the Fama–French model, the Pastor–</a:t>
            </a:r>
            <a:r>
              <a:rPr lang="en-GB" dirty="0" err="1"/>
              <a:t>Stambaugh</a:t>
            </a:r>
            <a:r>
              <a:rPr lang="en-GB" baseline="0" dirty="0"/>
              <a:t> model, macroeconomic multifactor models, and the build-up method (e.g., bond yield plus risk premium).</a:t>
            </a:r>
            <a:endParaRPr lang="en-US" dirty="0"/>
          </a:p>
          <a:p>
            <a:pPr eaLnBrk="1" hangingPunct="1">
              <a:lnSpc>
                <a:spcPct val="90000"/>
              </a:lnSpc>
            </a:pPr>
            <a:r>
              <a:rPr lang="en-US" dirty="0"/>
              <a:t>Pages 57–60</a:t>
            </a:r>
          </a:p>
          <a:p>
            <a:pPr eaLnBrk="1" hangingPunct="1">
              <a:lnSpc>
                <a:spcPct val="90000"/>
              </a:lnSpc>
            </a:pPr>
            <a:endParaRPr lang="en-US" dirty="0"/>
          </a:p>
          <a:p>
            <a:pPr eaLnBrk="1" hangingPunct="1">
              <a:lnSpc>
                <a:spcPct val="90000"/>
              </a:lnSpc>
            </a:pPr>
            <a:r>
              <a:rPr lang="en-US" dirty="0"/>
              <a:t>We first back out the expected inflation (EINFL) from the yield on the Treasury bonds and TIPS. </a:t>
            </a:r>
          </a:p>
          <a:p>
            <a:pPr eaLnBrk="1" hangingPunct="1">
              <a:lnSpc>
                <a:spcPct val="90000"/>
              </a:lnSpc>
            </a:pPr>
            <a:endParaRPr lang="en-US" dirty="0"/>
          </a:p>
          <a:p>
            <a:pPr indent="-176680" defTabSz="883402" eaLnBrk="1" hangingPunct="1">
              <a:lnSpc>
                <a:spcPct val="90000"/>
              </a:lnSpc>
              <a:defRPr/>
            </a:pPr>
            <a:endParaRPr lang="en-US" dirty="0"/>
          </a:p>
        </p:txBody>
      </p:sp>
      <p:sp>
        <p:nvSpPr>
          <p:cNvPr id="198660" name="Slide Number Placeholder 3"/>
          <p:cNvSpPr txBox="1">
            <a:spLocks noGrp="1"/>
          </p:cNvSpPr>
          <p:nvPr/>
        </p:nvSpPr>
        <p:spPr bwMode="auto">
          <a:xfrm>
            <a:off x="3882926" y="8508560"/>
            <a:ext cx="2969121" cy="482776"/>
          </a:xfrm>
          <a:prstGeom prst="rect">
            <a:avLst/>
          </a:prstGeom>
          <a:noFill/>
          <a:ln>
            <a:miter lim="800000"/>
            <a:headEnd/>
            <a:tailEnd/>
          </a:ln>
        </p:spPr>
        <p:txBody>
          <a:bodyPr lIns="87582" tIns="43792" rIns="87582" bIns="43792" anchor="b"/>
          <a:lstStyle/>
          <a:p>
            <a:pPr algn="r" defTabSz="875731">
              <a:defRPr/>
            </a:pPr>
            <a:fld id="{138697EA-DD23-4333-AB30-C198F03DB317}" type="slidenum">
              <a:rPr lang="en-GB" sz="1000">
                <a:latin typeface="Comic Sans MS" pitchFamily="66" charset="0"/>
              </a:rPr>
              <a:pPr algn="r" defTabSz="875731">
                <a:defRPr/>
              </a:pPr>
              <a:t>46</a:t>
            </a:fld>
            <a:endParaRPr lang="en-GB" sz="1000" dirty="0">
              <a:latin typeface="Comic Sans MS" pitchFamily="66" charset="0"/>
            </a:endParaRPr>
          </a:p>
        </p:txBody>
      </p:sp>
    </p:spTree>
    <p:extLst>
      <p:ext uri="{BB962C8B-B14F-4D97-AF65-F5344CB8AC3E}">
        <p14:creationId xmlns:p14="http://schemas.microsoft.com/office/powerpoint/2010/main" val="38080171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ln/>
        </p:spPr>
      </p:sp>
      <p:sp>
        <p:nvSpPr>
          <p:cNvPr id="367618" name="Notes Placeholder 2"/>
          <p:cNvSpPr>
            <a:spLocks noGrp="1"/>
          </p:cNvSpPr>
          <p:nvPr>
            <p:ph type="body" idx="1"/>
          </p:nvPr>
        </p:nvSpPr>
        <p:spPr>
          <a:noFill/>
          <a:ln/>
        </p:spPr>
        <p:txBody>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LOS: </a:t>
            </a:r>
            <a:r>
              <a:rPr lang="en-US" sz="1200" dirty="0"/>
              <a:t>Calculate and interpret an equity risk premium using historical and forward-looking estimation approaches.</a:t>
            </a:r>
            <a:endParaRPr lang="en-US" sz="1200" b="0" dirty="0"/>
          </a:p>
          <a:p>
            <a:r>
              <a:rPr lang="en-GB" dirty="0"/>
              <a:t>LOS: Estimate the required return on an equity investment using the capital asset pricing model, the Fama–French model, the Pastor–</a:t>
            </a:r>
            <a:r>
              <a:rPr lang="en-GB" dirty="0" err="1"/>
              <a:t>Stambaugh</a:t>
            </a:r>
            <a:r>
              <a:rPr lang="en-GB" baseline="0" dirty="0"/>
              <a:t> model, macroeconomic multifactor models, and the build-up method (e.g., bond yield plus risk premium).</a:t>
            </a:r>
            <a:endParaRPr lang="en-US" dirty="0"/>
          </a:p>
          <a:p>
            <a:pPr eaLnBrk="1" hangingPunct="1">
              <a:lnSpc>
                <a:spcPct val="90000"/>
              </a:lnSpc>
            </a:pPr>
            <a:r>
              <a:rPr lang="en-US" dirty="0"/>
              <a:t>Pages 57–60 </a:t>
            </a:r>
          </a:p>
          <a:p>
            <a:pPr eaLnBrk="1" hangingPunct="1">
              <a:lnSpc>
                <a:spcPct val="90000"/>
              </a:lnSpc>
            </a:pPr>
            <a:endParaRPr lang="en-US" dirty="0"/>
          </a:p>
          <a:p>
            <a:pPr eaLnBrk="1" hangingPunct="1">
              <a:lnSpc>
                <a:spcPct val="90000"/>
              </a:lnSpc>
            </a:pPr>
            <a:r>
              <a:rPr lang="en-US" dirty="0"/>
              <a:t>Next, we calculate the expected growth in real earnings per share (EGREPS), which is the sum of labor productivity growth and the labor supply growth rate: 1.5% + 1.0% = 2.5%.</a:t>
            </a:r>
          </a:p>
          <a:p>
            <a:pPr eaLnBrk="1" hangingPunct="1">
              <a:lnSpc>
                <a:spcPct val="90000"/>
              </a:lnSpc>
            </a:pPr>
            <a:endParaRPr lang="en-US" dirty="0"/>
          </a:p>
          <a:p>
            <a:pPr eaLnBrk="1" hangingPunct="1">
              <a:lnSpc>
                <a:spcPct val="90000"/>
              </a:lnSpc>
            </a:pPr>
            <a:r>
              <a:rPr lang="en-US" dirty="0"/>
              <a:t>The expected income component (EINC) is the sum of the dividend yield and the return from the reinvestment of income: 2.7% + 0.1% = 2.8%.</a:t>
            </a:r>
          </a:p>
        </p:txBody>
      </p:sp>
      <p:sp>
        <p:nvSpPr>
          <p:cNvPr id="198660" name="Slide Number Placeholder 3"/>
          <p:cNvSpPr txBox="1">
            <a:spLocks noGrp="1"/>
          </p:cNvSpPr>
          <p:nvPr/>
        </p:nvSpPr>
        <p:spPr bwMode="auto">
          <a:xfrm>
            <a:off x="3882926" y="8508560"/>
            <a:ext cx="2969121" cy="482776"/>
          </a:xfrm>
          <a:prstGeom prst="rect">
            <a:avLst/>
          </a:prstGeom>
          <a:noFill/>
          <a:ln>
            <a:miter lim="800000"/>
            <a:headEnd/>
            <a:tailEnd/>
          </a:ln>
        </p:spPr>
        <p:txBody>
          <a:bodyPr lIns="87582" tIns="43792" rIns="87582" bIns="43792" anchor="b"/>
          <a:lstStyle/>
          <a:p>
            <a:pPr algn="r" defTabSz="875731">
              <a:defRPr/>
            </a:pPr>
            <a:fld id="{138697EA-DD23-4333-AB30-C198F03DB317}" type="slidenum">
              <a:rPr lang="en-GB" sz="1000">
                <a:latin typeface="Comic Sans MS" pitchFamily="66" charset="0"/>
              </a:rPr>
              <a:pPr algn="r" defTabSz="875731">
                <a:defRPr/>
              </a:pPr>
              <a:t>47</a:t>
            </a:fld>
            <a:endParaRPr lang="en-GB" sz="1000" dirty="0">
              <a:latin typeface="Comic Sans MS" pitchFamily="66" charset="0"/>
            </a:endParaRPr>
          </a:p>
        </p:txBody>
      </p:sp>
    </p:spTree>
    <p:extLst>
      <p:ext uri="{BB962C8B-B14F-4D97-AF65-F5344CB8AC3E}">
        <p14:creationId xmlns:p14="http://schemas.microsoft.com/office/powerpoint/2010/main" val="13945625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ln/>
        </p:spPr>
      </p:sp>
      <p:sp>
        <p:nvSpPr>
          <p:cNvPr id="367618" name="Notes Placeholder 2"/>
          <p:cNvSpPr>
            <a:spLocks noGrp="1"/>
          </p:cNvSpPr>
          <p:nvPr>
            <p:ph type="body" idx="1"/>
          </p:nvPr>
        </p:nvSpPr>
        <p:spPr>
          <a:noFill/>
          <a:ln/>
        </p:spPr>
        <p:txBody>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LOS: </a:t>
            </a:r>
            <a:r>
              <a:rPr lang="en-US" sz="1200" dirty="0"/>
              <a:t>Calculate and interpret an equity risk premium using historical and forward-looking estimation approaches.</a:t>
            </a:r>
            <a:endParaRPr lang="en-US" sz="1200" b="0" dirty="0"/>
          </a:p>
          <a:p>
            <a:r>
              <a:rPr lang="en-GB" dirty="0"/>
              <a:t>LOS: Estimate the required return on an equity investment using the capital asset pricing model, the Fama–French model, the Pastor–</a:t>
            </a:r>
            <a:r>
              <a:rPr lang="en-GB" dirty="0" err="1"/>
              <a:t>Stambaugh</a:t>
            </a:r>
            <a:r>
              <a:rPr lang="en-GB" baseline="0" dirty="0"/>
              <a:t> model, macroeconomic multifactor models, and the build-up method (e.g., bond yield plus risk premium).</a:t>
            </a:r>
            <a:endParaRPr lang="en-US" dirty="0"/>
          </a:p>
          <a:p>
            <a:pPr eaLnBrk="1" hangingPunct="1">
              <a:lnSpc>
                <a:spcPct val="90000"/>
              </a:lnSpc>
            </a:pPr>
            <a:r>
              <a:rPr lang="en-US" dirty="0"/>
              <a:t>Pages 57–60 </a:t>
            </a:r>
          </a:p>
          <a:p>
            <a:pPr eaLnBrk="1" hangingPunct="1">
              <a:lnSpc>
                <a:spcPct val="90000"/>
              </a:lnSpc>
            </a:pPr>
            <a:endParaRPr lang="en-US" dirty="0"/>
          </a:p>
          <a:p>
            <a:pPr eaLnBrk="1" hangingPunct="1">
              <a:lnSpc>
                <a:spcPct val="90000"/>
              </a:lnSpc>
            </a:pPr>
            <a:r>
              <a:rPr lang="en-US" dirty="0"/>
              <a:t>Equity risk premium </a:t>
            </a:r>
          </a:p>
          <a:p>
            <a:pPr eaLnBrk="1" hangingPunct="1">
              <a:lnSpc>
                <a:spcPct val="90000"/>
              </a:lnSpc>
            </a:pPr>
            <a:r>
              <a:rPr lang="en-US" dirty="0"/>
              <a:t>= (1+ Expected inflation)(1+ Expected growth in real earnings per share)(1+ Expected growth in P/E)</a:t>
            </a:r>
            <a:r>
              <a:rPr lang="en-US" baseline="0" dirty="0"/>
              <a:t> –</a:t>
            </a:r>
            <a:r>
              <a:rPr lang="en-US" dirty="0"/>
              <a:t> 1 </a:t>
            </a:r>
          </a:p>
          <a:p>
            <a:pPr eaLnBrk="1" hangingPunct="1">
              <a:lnSpc>
                <a:spcPct val="90000"/>
              </a:lnSpc>
            </a:pPr>
            <a:r>
              <a:rPr lang="en-US" dirty="0"/>
              <a:t>+ Expected income component (EINC)</a:t>
            </a:r>
          </a:p>
          <a:p>
            <a:pPr eaLnBrk="1" hangingPunct="1">
              <a:lnSpc>
                <a:spcPct val="90000"/>
              </a:lnSpc>
              <a:buFontTx/>
              <a:buNone/>
            </a:pPr>
            <a:r>
              <a:rPr lang="en-US" baseline="0" dirty="0"/>
              <a:t>– E</a:t>
            </a:r>
            <a:r>
              <a:rPr lang="en-US" dirty="0"/>
              <a:t>xpected risk-free return (</a:t>
            </a:r>
            <a:r>
              <a:rPr lang="en-US" i="1" dirty="0"/>
              <a:t>R</a:t>
            </a:r>
            <a:r>
              <a:rPr lang="en-US" i="1" baseline="-25000" dirty="0"/>
              <a:t>F</a:t>
            </a:r>
            <a:r>
              <a:rPr lang="en-US" dirty="0"/>
              <a:t>).</a:t>
            </a:r>
          </a:p>
          <a:p>
            <a:pPr eaLnBrk="1" hangingPunct="1">
              <a:lnSpc>
                <a:spcPct val="90000"/>
              </a:lnSpc>
              <a:buFontTx/>
              <a:buChar char="-"/>
            </a:pPr>
            <a:endParaRPr lang="en-US" dirty="0"/>
          </a:p>
          <a:p>
            <a:pPr marL="0" marR="0" indent="-182880" algn="l" defTabSz="914400" rtl="0" eaLnBrk="1" fontAlgn="base" latinLnBrk="0" hangingPunct="1">
              <a:lnSpc>
                <a:spcPct val="90000"/>
              </a:lnSpc>
              <a:spcBef>
                <a:spcPct val="30000"/>
              </a:spcBef>
              <a:spcAft>
                <a:spcPct val="0"/>
              </a:spcAft>
              <a:buClrTx/>
              <a:buSzTx/>
              <a:buFontTx/>
              <a:buNone/>
              <a:tabLst/>
              <a:defRPr/>
            </a:pPr>
            <a:r>
              <a:rPr lang="en-US" dirty="0"/>
              <a:t>Using the macroeconomic model provides a 3.5% </a:t>
            </a:r>
            <a:r>
              <a:rPr lang="en-US" baseline="0" dirty="0"/>
              <a:t>equity risk premium.</a:t>
            </a:r>
            <a:endParaRPr lang="en-US" dirty="0"/>
          </a:p>
          <a:p>
            <a:pPr eaLnBrk="1" hangingPunct="1">
              <a:lnSpc>
                <a:spcPct val="90000"/>
              </a:lnSpc>
              <a:buFontTx/>
              <a:buChar char="-"/>
            </a:pPr>
            <a:endParaRPr lang="en-US" dirty="0"/>
          </a:p>
        </p:txBody>
      </p:sp>
      <p:sp>
        <p:nvSpPr>
          <p:cNvPr id="198660" name="Slide Number Placeholder 3"/>
          <p:cNvSpPr txBox="1">
            <a:spLocks noGrp="1"/>
          </p:cNvSpPr>
          <p:nvPr/>
        </p:nvSpPr>
        <p:spPr bwMode="auto">
          <a:xfrm>
            <a:off x="3882926" y="8508560"/>
            <a:ext cx="2969121" cy="482776"/>
          </a:xfrm>
          <a:prstGeom prst="rect">
            <a:avLst/>
          </a:prstGeom>
          <a:noFill/>
          <a:ln>
            <a:miter lim="800000"/>
            <a:headEnd/>
            <a:tailEnd/>
          </a:ln>
        </p:spPr>
        <p:txBody>
          <a:bodyPr lIns="87582" tIns="43792" rIns="87582" bIns="43792" anchor="b"/>
          <a:lstStyle/>
          <a:p>
            <a:pPr algn="r" defTabSz="875731">
              <a:defRPr/>
            </a:pPr>
            <a:fld id="{138697EA-DD23-4333-AB30-C198F03DB317}" type="slidenum">
              <a:rPr lang="en-GB" sz="1000">
                <a:latin typeface="Comic Sans MS" pitchFamily="66" charset="0"/>
              </a:rPr>
              <a:pPr algn="r" defTabSz="875731">
                <a:defRPr/>
              </a:pPr>
              <a:t>48</a:t>
            </a:fld>
            <a:endParaRPr lang="en-GB" sz="1000" dirty="0">
              <a:latin typeface="Comic Sans MS" pitchFamily="66" charset="0"/>
            </a:endParaRPr>
          </a:p>
        </p:txBody>
      </p:sp>
    </p:spTree>
    <p:extLst>
      <p:ext uri="{BB962C8B-B14F-4D97-AF65-F5344CB8AC3E}">
        <p14:creationId xmlns:p14="http://schemas.microsoft.com/office/powerpoint/2010/main" val="33546747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pPr marL="0" marR="0" indent="-182880" algn="l" defTabSz="914400" rtl="0" eaLnBrk="1" fontAlgn="base" latinLnBrk="0" hangingPunct="1">
              <a:lnSpc>
                <a:spcPct val="90000"/>
              </a:lnSpc>
              <a:spcBef>
                <a:spcPct val="30000"/>
              </a:spcBef>
              <a:spcAft>
                <a:spcPct val="0"/>
              </a:spcAft>
              <a:buClrTx/>
              <a:buSzTx/>
              <a:buFontTx/>
              <a:buNone/>
              <a:tabLst/>
              <a:defRPr/>
            </a:pPr>
            <a:r>
              <a:rPr lang="en-GB" dirty="0"/>
              <a:t>LOS: Estimate the required return on an equity investment using the capital asset pricing model, the Fama–French model, the Pastor–</a:t>
            </a:r>
            <a:r>
              <a:rPr lang="en-GB" dirty="0" err="1"/>
              <a:t>Stambaugh</a:t>
            </a:r>
            <a:r>
              <a:rPr lang="en-GB" baseline="0" dirty="0"/>
              <a:t> model, macroeconomic multifactor models, and the build-up method (e.g., bond yield plus risk premium).</a:t>
            </a:r>
            <a:endParaRPr lang="en-US" dirty="0"/>
          </a:p>
          <a:p>
            <a:pPr eaLnBrk="1" hangingPunct="1">
              <a:lnSpc>
                <a:spcPct val="90000"/>
              </a:lnSpc>
            </a:pPr>
            <a:r>
              <a:rPr lang="en-US" dirty="0"/>
              <a:t>Pages 60</a:t>
            </a:r>
            <a:r>
              <a:rPr lang="en-GB" dirty="0"/>
              <a:t>–</a:t>
            </a:r>
            <a:r>
              <a:rPr lang="en-US" dirty="0"/>
              <a:t>80 </a:t>
            </a:r>
          </a:p>
          <a:p>
            <a:pPr eaLnBrk="1" hangingPunct="1">
              <a:lnSpc>
                <a:spcPct val="90000"/>
              </a:lnSpc>
            </a:pPr>
            <a:endParaRPr lang="en-US" dirty="0"/>
          </a:p>
          <a:p>
            <a:pPr eaLnBrk="1" hangingPunct="1">
              <a:lnSpc>
                <a:spcPct val="90000"/>
              </a:lnSpc>
            </a:pPr>
            <a:r>
              <a:rPr lang="en-US" dirty="0"/>
              <a:t>With an understanding of the equity risk premium, we can now examine the required return on equity. </a:t>
            </a:r>
          </a:p>
          <a:p>
            <a:pPr eaLnBrk="1" hangingPunct="1">
              <a:lnSpc>
                <a:spcPct val="90000"/>
              </a:lnSpc>
            </a:pPr>
            <a:endParaRPr lang="en-US" dirty="0"/>
          </a:p>
          <a:p>
            <a:pPr eaLnBrk="1" hangingPunct="1">
              <a:lnSpc>
                <a:spcPct val="90000"/>
              </a:lnSpc>
            </a:pPr>
            <a:r>
              <a:rPr lang="en-US" dirty="0"/>
              <a:t>In the slides to follow, we will use the above methods to determine the required return on an equity investment. Multifactor models include the </a:t>
            </a:r>
            <a:r>
              <a:rPr lang="en-US" dirty="0" err="1"/>
              <a:t>Fama</a:t>
            </a:r>
            <a:r>
              <a:rPr lang="en-US" baseline="0" dirty="0"/>
              <a:t>–</a:t>
            </a:r>
            <a:r>
              <a:rPr lang="en-US" dirty="0"/>
              <a:t>French model, the Pastor</a:t>
            </a:r>
            <a:r>
              <a:rPr lang="en-US" baseline="0" dirty="0"/>
              <a:t>–</a:t>
            </a:r>
            <a:r>
              <a:rPr lang="en-US" dirty="0" err="1"/>
              <a:t>Stambaugh</a:t>
            </a:r>
            <a:r>
              <a:rPr lang="en-US" dirty="0"/>
              <a:t> model, macroeconomic models, and statistical models. To</a:t>
            </a:r>
            <a:r>
              <a:rPr lang="en-US" baseline="0" dirty="0"/>
              <a:t> choose between the models, an analyst can examine their explanatory power in a regression.</a:t>
            </a:r>
            <a:endParaRPr lang="en-US" dirty="0"/>
          </a:p>
          <a:p>
            <a:pPr lvl="1">
              <a:buFont typeface="Arial" pitchFamily="34" charset="0"/>
              <a:buNone/>
            </a:pPr>
            <a:endParaRPr lang="en-US" baseline="0" dirty="0"/>
          </a:p>
        </p:txBody>
      </p:sp>
    </p:spTree>
    <p:extLst>
      <p:ext uri="{BB962C8B-B14F-4D97-AF65-F5344CB8AC3E}">
        <p14:creationId xmlns:p14="http://schemas.microsoft.com/office/powerpoint/2010/main" val="29451833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ln/>
        </p:spPr>
      </p:sp>
      <p:sp>
        <p:nvSpPr>
          <p:cNvPr id="367618" name="Notes Placeholder 2"/>
          <p:cNvSpPr>
            <a:spLocks noGrp="1"/>
          </p:cNvSpPr>
          <p:nvPr>
            <p:ph type="body" idx="1"/>
          </p:nvPr>
        </p:nvSpPr>
        <p:spPr>
          <a:noFill/>
          <a:ln/>
        </p:spPr>
        <p:txBody>
          <a:bodyPr>
            <a:normAutofit fontScale="92500"/>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GB" dirty="0"/>
              <a:t>LOS: Estimate the required return on an equity investment using the capital asset pricing model, the Fama–French model, the Pastor–</a:t>
            </a:r>
            <a:r>
              <a:rPr lang="en-GB" dirty="0" err="1"/>
              <a:t>Stambaugh</a:t>
            </a:r>
            <a:r>
              <a:rPr lang="en-GB" baseline="0" dirty="0"/>
              <a:t> model, macroeconomic multifactor models, and the build-up method (e.g., bond yield plus risk premium).</a:t>
            </a:r>
            <a:endParaRPr lang="en-US" dirty="0"/>
          </a:p>
          <a:p>
            <a:r>
              <a:rPr lang="en-GB" b="0" dirty="0"/>
              <a:t>LOS: Explain beta estimation for public companies, thinly traded public companies, and nonpublic companies.</a:t>
            </a:r>
          </a:p>
          <a:p>
            <a:pPr eaLnBrk="1" hangingPunct="1">
              <a:lnSpc>
                <a:spcPct val="90000"/>
              </a:lnSpc>
            </a:pPr>
            <a:r>
              <a:rPr lang="en-US" dirty="0"/>
              <a:t>Pages 60</a:t>
            </a:r>
            <a:r>
              <a:rPr lang="en-US" baseline="0" dirty="0"/>
              <a:t>–6</a:t>
            </a:r>
            <a:r>
              <a:rPr lang="en-US" dirty="0"/>
              <a:t>8</a:t>
            </a:r>
          </a:p>
          <a:p>
            <a:pPr eaLnBrk="1" hangingPunct="1">
              <a:lnSpc>
                <a:spcPct val="90000"/>
              </a:lnSpc>
            </a:pPr>
            <a:endParaRPr lang="en-US" dirty="0"/>
          </a:p>
          <a:p>
            <a:pPr eaLnBrk="1" hangingPunct="1">
              <a:lnSpc>
                <a:spcPct val="90000"/>
              </a:lnSpc>
            </a:pPr>
            <a:r>
              <a:rPr lang="en-US" dirty="0"/>
              <a:t>The CAPM states that an investor’s required return is equal to the risk-free return plus compensation for systematic risk. The compensation for systematic risk is the stock’s beta times the equity market risk premium, where beta (</a:t>
            </a:r>
            <a:r>
              <a:rPr lang="en-US" dirty="0">
                <a:sym typeface="Symbol"/>
              </a:rPr>
              <a:t>) </a:t>
            </a:r>
            <a:r>
              <a:rPr lang="en-US" dirty="0"/>
              <a:t>measures systematic risk. Systematic risk measures how the stock covaries with the economy. For example, we would expect a cyclical stock to have a higher beta than a noncyclical stock. (Beta estimation is discussed in greater detail in slides to follow.)</a:t>
            </a:r>
          </a:p>
          <a:p>
            <a:pPr eaLnBrk="1" hangingPunct="1">
              <a:lnSpc>
                <a:spcPct val="90000"/>
              </a:lnSpc>
            </a:pPr>
            <a:endParaRPr lang="en-US" dirty="0"/>
          </a:p>
          <a:p>
            <a:pPr eaLnBrk="1" hangingPunct="1">
              <a:lnSpc>
                <a:spcPct val="90000"/>
              </a:lnSpc>
            </a:pPr>
            <a:r>
              <a:rPr lang="en-US" dirty="0"/>
              <a:t>The CAPM assumes that investors are risk</a:t>
            </a:r>
            <a:r>
              <a:rPr lang="en-US" baseline="0" dirty="0"/>
              <a:t> </a:t>
            </a:r>
            <a:r>
              <a:rPr lang="en-US" dirty="0"/>
              <a:t>averse and that they base investments on the mean and variance of returns. Systematic (not total) risk is the relevant measure of risk. </a:t>
            </a:r>
          </a:p>
          <a:p>
            <a:pPr eaLnBrk="1" hangingPunct="1">
              <a:lnSpc>
                <a:spcPct val="90000"/>
              </a:lnSpc>
            </a:pPr>
            <a:endParaRPr lang="en-US" dirty="0"/>
          </a:p>
          <a:p>
            <a:pPr eaLnBrk="1" hangingPunct="1">
              <a:lnSpc>
                <a:spcPct val="90000"/>
              </a:lnSpc>
            </a:pPr>
            <a:r>
              <a:rPr lang="en-US" dirty="0"/>
              <a:t>Most investors use the national equity market index to measure equity market returns and the equity market risk premium. This approach is correct if markets are segmented from one another—that is, the prices of assets are determined by local, not global, factors. But if markets are integrated, then a global equity market index and the international version of the CAPM should be used. </a:t>
            </a:r>
          </a:p>
        </p:txBody>
      </p:sp>
      <p:sp>
        <p:nvSpPr>
          <p:cNvPr id="198660" name="Slide Number Placeholder 3"/>
          <p:cNvSpPr txBox="1">
            <a:spLocks noGrp="1"/>
          </p:cNvSpPr>
          <p:nvPr/>
        </p:nvSpPr>
        <p:spPr bwMode="auto">
          <a:xfrm>
            <a:off x="3882926" y="8508560"/>
            <a:ext cx="2969121" cy="482776"/>
          </a:xfrm>
          <a:prstGeom prst="rect">
            <a:avLst/>
          </a:prstGeom>
          <a:noFill/>
          <a:ln>
            <a:miter lim="800000"/>
            <a:headEnd/>
            <a:tailEnd/>
          </a:ln>
        </p:spPr>
        <p:txBody>
          <a:bodyPr lIns="87582" tIns="43792" rIns="87582" bIns="43792" anchor="b"/>
          <a:lstStyle/>
          <a:p>
            <a:pPr algn="r" defTabSz="875731">
              <a:defRPr/>
            </a:pPr>
            <a:fld id="{138697EA-DD23-4333-AB30-C198F03DB317}" type="slidenum">
              <a:rPr lang="en-GB" sz="1000">
                <a:latin typeface="Comic Sans MS" pitchFamily="66" charset="0"/>
              </a:rPr>
              <a:pPr algn="r" defTabSz="875731">
                <a:defRPr/>
              </a:pPr>
              <a:t>50</a:t>
            </a:fld>
            <a:endParaRPr lang="en-GB" sz="1000" dirty="0">
              <a:latin typeface="Comic Sans MS" pitchFamily="66" charset="0"/>
            </a:endParaRPr>
          </a:p>
        </p:txBody>
      </p:sp>
    </p:spTree>
    <p:extLst>
      <p:ext uri="{BB962C8B-B14F-4D97-AF65-F5344CB8AC3E}">
        <p14:creationId xmlns:p14="http://schemas.microsoft.com/office/powerpoint/2010/main" val="7580470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ln/>
        </p:spPr>
      </p:sp>
      <p:sp>
        <p:nvSpPr>
          <p:cNvPr id="367618" name="Notes Placeholder 2"/>
          <p:cNvSpPr>
            <a:spLocks noGrp="1"/>
          </p:cNvSpPr>
          <p:nvPr>
            <p:ph type="body" idx="1"/>
          </p:nvPr>
        </p:nvSpPr>
        <p:spPr>
          <a:noFill/>
          <a:ln/>
        </p:spPr>
        <p:txBody>
          <a:bodyPr>
            <a:normAutofit fontScale="92500" lnSpcReduction="20000"/>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GB" sz="1200" b="0" dirty="0"/>
              <a:t>LOS: Explain beta estimation for public companies, thinly traded public companies, and nonpublic companies.</a:t>
            </a:r>
          </a:p>
          <a:p>
            <a:pPr eaLnBrk="1" hangingPunct="1">
              <a:lnSpc>
                <a:spcPct val="90000"/>
              </a:lnSpc>
            </a:pPr>
            <a:r>
              <a:rPr lang="en-US" sz="1200" dirty="0"/>
              <a:t>Pages 60</a:t>
            </a:r>
            <a:r>
              <a:rPr lang="en-US" sz="1200" baseline="0" dirty="0"/>
              <a:t>–</a:t>
            </a:r>
            <a:r>
              <a:rPr lang="en-US" sz="1200" dirty="0"/>
              <a:t>68</a:t>
            </a:r>
          </a:p>
          <a:p>
            <a:pPr eaLnBrk="1" hangingPunct="1">
              <a:lnSpc>
                <a:spcPct val="90000"/>
              </a:lnSpc>
            </a:pPr>
            <a:endParaRPr lang="en-US" sz="1200" dirty="0"/>
          </a:p>
          <a:p>
            <a:pPr eaLnBrk="1" hangingPunct="1">
              <a:lnSpc>
                <a:spcPct val="90000"/>
              </a:lnSpc>
            </a:pPr>
            <a:r>
              <a:rPr lang="en-US" sz="1200" dirty="0"/>
              <a:t>Beta is usually estimated by using a regression in</a:t>
            </a:r>
            <a:r>
              <a:rPr lang="en-US" sz="1200" baseline="0" dirty="0"/>
              <a:t> which</a:t>
            </a:r>
            <a:r>
              <a:rPr lang="en-US" sz="1200" dirty="0"/>
              <a:t> the stock’s return is regressed against the return for the market index. A</a:t>
            </a:r>
            <a:r>
              <a:rPr lang="en-US" sz="1200" baseline="0" dirty="0"/>
              <a:t> stock with average systematic risk (same as the market) will have a beta of 1.0. </a:t>
            </a:r>
            <a:r>
              <a:rPr lang="en-US" sz="1200" dirty="0"/>
              <a:t>There are several issues involved in the estimation of beta. </a:t>
            </a:r>
          </a:p>
          <a:p>
            <a:pPr eaLnBrk="1" hangingPunct="1">
              <a:lnSpc>
                <a:spcPct val="90000"/>
              </a:lnSpc>
            </a:pPr>
            <a:endParaRPr lang="en-US" sz="1200" dirty="0"/>
          </a:p>
          <a:p>
            <a:pPr eaLnBrk="1" hangingPunct="1">
              <a:lnSpc>
                <a:spcPct val="90000"/>
              </a:lnSpc>
            </a:pPr>
            <a:r>
              <a:rPr lang="en-US" sz="1200" dirty="0"/>
              <a:t>Choice of the market index: In the United States, the S&amp;P 500 and the NYSE Composite are the most common choices for measuring the return on the market.</a:t>
            </a:r>
          </a:p>
          <a:p>
            <a:pPr eaLnBrk="1" hangingPunct="1">
              <a:lnSpc>
                <a:spcPct val="90000"/>
              </a:lnSpc>
            </a:pPr>
            <a:endParaRPr lang="en-US" sz="1200" dirty="0"/>
          </a:p>
          <a:p>
            <a:pPr eaLnBrk="1" hangingPunct="1">
              <a:lnSpc>
                <a:spcPct val="90000"/>
              </a:lnSpc>
            </a:pPr>
            <a:r>
              <a:rPr lang="en-US" sz="1200" dirty="0"/>
              <a:t>Length and frequency of data used for beta estimation: The most common choice is five years of monthly data. However, Bloomberg uses two years of weekly observations, which may be appropriate when beta is changing rapidly in fast-growing markets.</a:t>
            </a:r>
          </a:p>
          <a:p>
            <a:pPr eaLnBrk="1" hangingPunct="1">
              <a:lnSpc>
                <a:spcPct val="90000"/>
              </a:lnSpc>
            </a:pPr>
            <a:endParaRPr lang="en-US" sz="1200" dirty="0"/>
          </a:p>
          <a:p>
            <a:pPr eaLnBrk="1" hangingPunct="1">
              <a:lnSpc>
                <a:spcPct val="90000"/>
              </a:lnSpc>
            </a:pPr>
            <a:r>
              <a:rPr lang="en-US" sz="1200" dirty="0"/>
              <a:t>Adjustments to beta: It has been found that, over time, betas move toward 1.0. Therefore, some analysts use an adjustment suggested by Blume,</a:t>
            </a:r>
            <a:r>
              <a:rPr lang="en-US" sz="1200" baseline="0" dirty="0"/>
              <a:t> in which the beta used in valuation = 2/3(Estimated beta) + 1/3(1.0</a:t>
            </a:r>
            <a:r>
              <a:rPr lang="en-US" sz="1200" dirty="0"/>
              <a:t>).</a:t>
            </a:r>
          </a:p>
          <a:p>
            <a:pPr eaLnBrk="1" hangingPunct="1">
              <a:lnSpc>
                <a:spcPct val="90000"/>
              </a:lnSpc>
            </a:pPr>
            <a:endParaRPr lang="en-US" sz="1200" dirty="0"/>
          </a:p>
          <a:p>
            <a:pPr eaLnBrk="1" hangingPunct="1">
              <a:lnSpc>
                <a:spcPct val="90000"/>
              </a:lnSpc>
            </a:pPr>
            <a:r>
              <a:rPr lang="en-US" sz="1200" dirty="0"/>
              <a:t>Determining beta for thinly traded or private firms: For public companies that are thinly traded, infrequent trading can result in calculated betas that are too low. For private firms, beta cannot be readily determined because stock returns are not publicly available. In these cases, the analyst can use the betas for comparable, publicly traded firms and make an adjustment to them.</a:t>
            </a:r>
          </a:p>
          <a:p>
            <a:pPr eaLnBrk="1" hangingPunct="1">
              <a:lnSpc>
                <a:spcPct val="90000"/>
              </a:lnSpc>
            </a:pPr>
            <a:endParaRPr lang="en-US" sz="1200" dirty="0"/>
          </a:p>
          <a:p>
            <a:pPr eaLnBrk="1" hangingPunct="1">
              <a:lnSpc>
                <a:spcPct val="90000"/>
              </a:lnSpc>
            </a:pPr>
            <a:r>
              <a:rPr lang="en-US" sz="1200" dirty="0"/>
              <a:t>The adjustment involves reducing the public firm beta for the amount of financial risk (from the use of leverage, or debt) of the public firm. The unleveraged beta is then releveraged by using the financial risk of the private firm.</a:t>
            </a:r>
          </a:p>
        </p:txBody>
      </p:sp>
      <p:sp>
        <p:nvSpPr>
          <p:cNvPr id="198660" name="Slide Number Placeholder 3"/>
          <p:cNvSpPr txBox="1">
            <a:spLocks noGrp="1"/>
          </p:cNvSpPr>
          <p:nvPr/>
        </p:nvSpPr>
        <p:spPr bwMode="auto">
          <a:xfrm>
            <a:off x="3882926" y="8508560"/>
            <a:ext cx="2969121" cy="482776"/>
          </a:xfrm>
          <a:prstGeom prst="rect">
            <a:avLst/>
          </a:prstGeom>
          <a:noFill/>
          <a:ln>
            <a:miter lim="800000"/>
            <a:headEnd/>
            <a:tailEnd/>
          </a:ln>
        </p:spPr>
        <p:txBody>
          <a:bodyPr lIns="87582" tIns="43792" rIns="87582" bIns="43792" anchor="b"/>
          <a:lstStyle/>
          <a:p>
            <a:pPr algn="r" defTabSz="875731">
              <a:defRPr/>
            </a:pPr>
            <a:fld id="{138697EA-DD23-4333-AB30-C198F03DB317}" type="slidenum">
              <a:rPr lang="en-GB" sz="1000">
                <a:latin typeface="Comic Sans MS" pitchFamily="66" charset="0"/>
              </a:rPr>
              <a:pPr algn="r" defTabSz="875731">
                <a:defRPr/>
              </a:pPr>
              <a:t>51</a:t>
            </a:fld>
            <a:endParaRPr lang="en-GB" sz="1000" dirty="0">
              <a:latin typeface="Comic Sans MS" pitchFamily="66" charset="0"/>
            </a:endParaRPr>
          </a:p>
        </p:txBody>
      </p:sp>
    </p:spTree>
    <p:extLst>
      <p:ext uri="{BB962C8B-B14F-4D97-AF65-F5344CB8AC3E}">
        <p14:creationId xmlns:p14="http://schemas.microsoft.com/office/powerpoint/2010/main" val="4515668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85000" lnSpcReduction="10000"/>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GB" dirty="0"/>
              <a:t>LOS: Estimate the required return on an equity investment using the capital asset pricing model, the Fama–French model, the Pastor–</a:t>
            </a:r>
            <a:r>
              <a:rPr lang="en-GB" dirty="0" err="1"/>
              <a:t>Stambaugh</a:t>
            </a:r>
            <a:r>
              <a:rPr lang="en-GB" baseline="0" dirty="0"/>
              <a:t> model, macroeconomic multifactor models, and the build-up method (e.g., bond yield plus risk premium).</a:t>
            </a:r>
            <a:endParaRPr lang="en-US" dirty="0"/>
          </a:p>
          <a:p>
            <a:r>
              <a:rPr lang="en-GB" dirty="0"/>
              <a:t>LOS: Describe strengths and weaknesses of methods used to estimate</a:t>
            </a:r>
            <a:r>
              <a:rPr lang="en-GB" baseline="0" dirty="0"/>
              <a:t> the required return on an equity investment.</a:t>
            </a:r>
            <a:endParaRPr lang="en-GB" dirty="0"/>
          </a:p>
          <a:p>
            <a:pPr eaLnBrk="1" hangingPunct="1">
              <a:lnSpc>
                <a:spcPct val="90000"/>
              </a:lnSpc>
            </a:pPr>
            <a:r>
              <a:rPr lang="en-US" dirty="0"/>
              <a:t>Pages 68</a:t>
            </a:r>
            <a:r>
              <a:rPr lang="en-US" baseline="0" dirty="0"/>
              <a:t>–</a:t>
            </a:r>
            <a:r>
              <a:rPr lang="en-US" dirty="0"/>
              <a:t>73</a:t>
            </a:r>
          </a:p>
          <a:p>
            <a:pPr eaLnBrk="1" hangingPunct="1">
              <a:lnSpc>
                <a:spcPct val="90000"/>
              </a:lnSpc>
            </a:pPr>
            <a:endParaRPr lang="en-US" sz="1200" dirty="0"/>
          </a:p>
          <a:p>
            <a:pPr eaLnBrk="1" hangingPunct="1">
              <a:lnSpc>
                <a:spcPct val="90000"/>
              </a:lnSpc>
            </a:pPr>
            <a:r>
              <a:rPr lang="en-US" sz="1200" dirty="0"/>
              <a:t>The CAPM is a widely used and accepted method of determining the required return on a stock. It best predicts returns when examining a portfolio of stocks, in which the idiosyncratic (firm-specific) risks of individual stocks offset one another so that beta (measuring systematic risk) has the strongest power for predicting returns. The CAPM, however, does not work as well for predicting the return for individual stocks. An analyst should thus examine other methods for determining the required return on stock.</a:t>
            </a:r>
          </a:p>
          <a:p>
            <a:pPr eaLnBrk="1" hangingPunct="1">
              <a:lnSpc>
                <a:spcPct val="90000"/>
              </a:lnSpc>
            </a:pPr>
            <a:endParaRPr lang="en-US" sz="1200" dirty="0"/>
          </a:p>
          <a:p>
            <a:pPr eaLnBrk="1" hangingPunct="1">
              <a:lnSpc>
                <a:spcPct val="90000"/>
              </a:lnSpc>
            </a:pPr>
            <a:r>
              <a:rPr lang="en-US" sz="1200" dirty="0"/>
              <a:t>One such tool is multifactor models, in which factors besides the market return are used to model returns. The risk premiums in multifactor models are referred to as factor risk premiums and are analogous to the market risk premium in the CAPM. They are the compensation an investor should receive for exposure to each risk factor. The sensitivity of a stock to each risk factor is referred to as the factor sensitivity or factor beta and is analogous to the beta in the CAPM. The </a:t>
            </a:r>
            <a:r>
              <a:rPr lang="en-US" sz="1200" dirty="0" err="1"/>
              <a:t>Fama</a:t>
            </a:r>
            <a:r>
              <a:rPr lang="en-US" baseline="0" dirty="0"/>
              <a:t>–</a:t>
            </a:r>
            <a:r>
              <a:rPr lang="en-US" sz="1200" dirty="0"/>
              <a:t>French model (FFM) is an example</a:t>
            </a:r>
            <a:r>
              <a:rPr lang="en-US" sz="1200" baseline="0" dirty="0"/>
              <a:t> of a multifactor model.</a:t>
            </a:r>
            <a:r>
              <a:rPr lang="en-US" sz="1200" dirty="0"/>
              <a:t> </a:t>
            </a:r>
          </a:p>
          <a:p>
            <a:pPr eaLnBrk="1" hangingPunct="1">
              <a:lnSpc>
                <a:spcPct val="90000"/>
              </a:lnSpc>
            </a:pPr>
            <a:endParaRPr lang="en-US" sz="1200" dirty="0"/>
          </a:p>
          <a:p>
            <a:pPr marL="0" marR="0" indent="-182880" algn="l" defTabSz="914400" rtl="0" eaLnBrk="1" fontAlgn="base" latinLnBrk="0" hangingPunct="1">
              <a:lnSpc>
                <a:spcPct val="90000"/>
              </a:lnSpc>
              <a:spcBef>
                <a:spcPct val="30000"/>
              </a:spcBef>
              <a:spcAft>
                <a:spcPct val="0"/>
              </a:spcAft>
              <a:buClrTx/>
              <a:buSzTx/>
              <a:buFontTx/>
              <a:buNone/>
              <a:tabLst/>
              <a:defRPr/>
            </a:pPr>
            <a:r>
              <a:rPr lang="en-US" sz="1200" dirty="0"/>
              <a:t>The FFM and the CAPM share the risk-free return and the equity market factor. The FFM adds two other factors to determine the required return on a stock. One</a:t>
            </a:r>
            <a:r>
              <a:rPr lang="en-US" sz="1200" baseline="0" dirty="0"/>
              <a:t> factor reflects the size of the firm, and the other factor reflects the degree to which the stock is considered a value or growth stock.</a:t>
            </a:r>
          </a:p>
          <a:p>
            <a:pPr marL="0" marR="0" indent="-182880" algn="l" defTabSz="914400" rtl="0" eaLnBrk="1" fontAlgn="base" latinLnBrk="0" hangingPunct="1">
              <a:lnSpc>
                <a:spcPct val="90000"/>
              </a:lnSpc>
              <a:spcBef>
                <a:spcPct val="30000"/>
              </a:spcBef>
              <a:spcAft>
                <a:spcPct val="0"/>
              </a:spcAft>
              <a:buClrTx/>
              <a:buSzTx/>
              <a:buFontTx/>
              <a:buNone/>
              <a:tabLst/>
              <a:defRPr/>
            </a:pPr>
            <a:endParaRPr lang="en-US" sz="1200" baseline="0" dirty="0"/>
          </a:p>
          <a:p>
            <a:pPr marL="0" marR="0" indent="-182880" algn="l" defTabSz="914400" rtl="0" eaLnBrk="1" fontAlgn="base" latinLnBrk="0" hangingPunct="1">
              <a:lnSpc>
                <a:spcPct val="90000"/>
              </a:lnSpc>
              <a:spcBef>
                <a:spcPct val="30000"/>
              </a:spcBef>
              <a:spcAft>
                <a:spcPct val="0"/>
              </a:spcAft>
              <a:buClrTx/>
              <a:buSzTx/>
              <a:buFontTx/>
              <a:buNone/>
              <a:tabLst/>
              <a:defRPr/>
            </a:pPr>
            <a:r>
              <a:rPr lang="en-US" sz="1200" baseline="0" dirty="0"/>
              <a:t>(See the next slide for more details.)</a:t>
            </a:r>
            <a:endParaRPr lang="en-US" sz="1200" dirty="0"/>
          </a:p>
          <a:p>
            <a:pPr eaLnBrk="1" hangingPunct="1">
              <a:lnSpc>
                <a:spcPct val="90000"/>
              </a:lnSpc>
            </a:pPr>
            <a:endParaRPr lang="en-US" dirty="0"/>
          </a:p>
        </p:txBody>
      </p:sp>
    </p:spTree>
    <p:extLst>
      <p:ext uri="{BB962C8B-B14F-4D97-AF65-F5344CB8AC3E}">
        <p14:creationId xmlns:p14="http://schemas.microsoft.com/office/powerpoint/2010/main" val="36936110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77500" lnSpcReduction="20000"/>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GB" dirty="0"/>
              <a:t>LOS: Estimate the required return on an equity investment using the capital asset pricing model, the Fama–French model, the Pastor–</a:t>
            </a:r>
            <a:r>
              <a:rPr lang="en-GB" dirty="0" err="1"/>
              <a:t>Stambaugh</a:t>
            </a:r>
            <a:r>
              <a:rPr lang="en-GB" baseline="0" dirty="0"/>
              <a:t> model, macroeconomic multifactor models, and the build-up method (e.g., bond yield plus risk premium).</a:t>
            </a:r>
            <a:endParaRPr lang="en-US" dirty="0"/>
          </a:p>
          <a:p>
            <a:r>
              <a:rPr lang="en-GB" dirty="0"/>
              <a:t>LOS: Describe strengths and weaknesses of methods used to estimate</a:t>
            </a:r>
            <a:r>
              <a:rPr lang="en-GB" baseline="0" dirty="0"/>
              <a:t> the required return on an equity investment.</a:t>
            </a:r>
            <a:endParaRPr lang="en-GB" dirty="0"/>
          </a:p>
          <a:p>
            <a:pPr eaLnBrk="1" hangingPunct="1">
              <a:lnSpc>
                <a:spcPct val="90000"/>
              </a:lnSpc>
            </a:pPr>
            <a:r>
              <a:rPr lang="en-US" dirty="0"/>
              <a:t>Pages 68</a:t>
            </a:r>
            <a:r>
              <a:rPr lang="en-US" baseline="0" dirty="0"/>
              <a:t>–</a:t>
            </a:r>
            <a:r>
              <a:rPr lang="en-US" dirty="0"/>
              <a:t>73</a:t>
            </a:r>
          </a:p>
          <a:p>
            <a:pPr eaLnBrk="1" hangingPunct="1">
              <a:lnSpc>
                <a:spcPct val="90000"/>
              </a:lnSpc>
            </a:pPr>
            <a:endParaRPr lang="en-GB" sz="1200" dirty="0"/>
          </a:p>
          <a:p>
            <a:pPr eaLnBrk="1" hangingPunct="1">
              <a:lnSpc>
                <a:spcPct val="90000"/>
              </a:lnSpc>
            </a:pPr>
            <a:r>
              <a:rPr lang="en-US" sz="1200" dirty="0"/>
              <a:t>The FFM and the CAPM share the risk-free return (</a:t>
            </a:r>
            <a:r>
              <a:rPr lang="en-US" sz="1200" i="1" dirty="0"/>
              <a:t>R</a:t>
            </a:r>
            <a:r>
              <a:rPr lang="en-US" sz="1200" i="1" baseline="-25000" dirty="0"/>
              <a:t>F</a:t>
            </a:r>
            <a:r>
              <a:rPr lang="en-US" sz="1200" dirty="0"/>
              <a:t>) and the equity market factor, which is RMRF (the return on the market minus the return on the risk-free rate). The two other factors in the FFM are</a:t>
            </a:r>
            <a:r>
              <a:rPr lang="en-US" sz="1200" baseline="0" dirty="0"/>
              <a:t> SMB and HML.</a:t>
            </a:r>
          </a:p>
          <a:p>
            <a:pPr eaLnBrk="1" hangingPunct="1">
              <a:lnSpc>
                <a:spcPct val="90000"/>
              </a:lnSpc>
            </a:pPr>
            <a:endParaRPr lang="en-US" sz="1200" dirty="0"/>
          </a:p>
          <a:p>
            <a:pPr eaLnBrk="1" hangingPunct="1">
              <a:lnSpc>
                <a:spcPct val="90000"/>
              </a:lnSpc>
            </a:pPr>
            <a:r>
              <a:rPr lang="en-US" sz="1200" dirty="0"/>
              <a:t>SMB (small minus big) is a size (market-capitalization) factor. It is the return to small stocks minus the return to large stocks. Historical data in developed countries indicate that small stocks have higher returns than large stocks. This risk premium is thought to proxy for the fact that small firms may have competitive disadvantages and decreased capital availability. </a:t>
            </a:r>
          </a:p>
          <a:p>
            <a:pPr eaLnBrk="1" hangingPunct="1">
              <a:lnSpc>
                <a:spcPct val="90000"/>
              </a:lnSpc>
            </a:pPr>
            <a:endParaRPr lang="en-US" sz="1200" dirty="0"/>
          </a:p>
          <a:p>
            <a:pPr indent="-176680" defTabSz="883402" eaLnBrk="1" hangingPunct="1">
              <a:lnSpc>
                <a:spcPct val="90000"/>
              </a:lnSpc>
            </a:pPr>
            <a:r>
              <a:rPr lang="en-US" sz="1200" dirty="0"/>
              <a:t>HML (high minus low) is a valuation factor, in which share valuation is measured by the book-to-market ratio. This factor is the return to value stocks minus the return to growth stocks. Historical data indicate that value stocks have higher returns than growth stocks. Note that the book-to-market ratio is the firm’s book value of equity divided by the stock price and is the inverse of the price-to-book ratio that is commonly used by analysts. This risk premium’s intent is to proxy for the fact that value (high book-to-market) firms may have greater risk of financial distress. However, some believe that both this premium and the size premium are the result of stock mispricing rather than compensation for risk. </a:t>
            </a:r>
          </a:p>
          <a:p>
            <a:pPr indent="-176680" defTabSz="883402" eaLnBrk="1" hangingPunct="1">
              <a:lnSpc>
                <a:spcPct val="90000"/>
              </a:lnSpc>
            </a:pPr>
            <a:endParaRPr lang="en-US" sz="1200" dirty="0"/>
          </a:p>
          <a:p>
            <a:pPr indent="-176680" defTabSz="883402" eaLnBrk="1" hangingPunct="1">
              <a:lnSpc>
                <a:spcPct val="90000"/>
              </a:lnSpc>
            </a:pPr>
            <a:r>
              <a:rPr lang="en-US" sz="1200" dirty="0"/>
              <a:t>The Pastor–</a:t>
            </a:r>
            <a:r>
              <a:rPr lang="en-US" sz="1200" dirty="0" err="1"/>
              <a:t>Stambaugh</a:t>
            </a:r>
            <a:r>
              <a:rPr lang="en-US" sz="1200" dirty="0"/>
              <a:t> model adds a fourth factor to the FFM, a liquidity risk factor. Less liquid stocks should have higher returns than more liquid stocks because of the increased risk for the stock investor. The liquidity risk premium has been estimated at 4.5% in the United</a:t>
            </a:r>
            <a:r>
              <a:rPr lang="en-US" sz="1200" baseline="0" dirty="0"/>
              <a:t> States</a:t>
            </a:r>
            <a:r>
              <a:rPr lang="en-US" sz="1200" dirty="0"/>
              <a:t>, with the average stock having zero exposure to this factor.</a:t>
            </a:r>
          </a:p>
          <a:p>
            <a:pPr indent="-176680" defTabSz="883402" eaLnBrk="1" hangingPunct="1">
              <a:lnSpc>
                <a:spcPct val="90000"/>
              </a:lnSpc>
            </a:pPr>
            <a:endParaRPr lang="en-US" sz="1200" dirty="0"/>
          </a:p>
          <a:p>
            <a:pPr eaLnBrk="1" hangingPunct="1">
              <a:lnSpc>
                <a:spcPct val="90000"/>
              </a:lnSpc>
            </a:pPr>
            <a:r>
              <a:rPr lang="en-US" sz="1200" dirty="0"/>
              <a:t>There are also multifactor</a:t>
            </a:r>
            <a:r>
              <a:rPr lang="en-US" sz="1200" baseline="0" dirty="0"/>
              <a:t> macroeconomic models and m</a:t>
            </a:r>
            <a:r>
              <a:rPr lang="en-US" sz="1200" dirty="0"/>
              <a:t>ultifactor</a:t>
            </a:r>
            <a:r>
              <a:rPr lang="en-US" sz="1200" baseline="0" dirty="0"/>
              <a:t> statistical models. </a:t>
            </a:r>
            <a:r>
              <a:rPr lang="en-US" sz="1200" dirty="0"/>
              <a:t>Multifactor</a:t>
            </a:r>
            <a:r>
              <a:rPr lang="en-US" sz="1200" baseline="0" dirty="0"/>
              <a:t> macroeconomic models use variables, such as inflation risk exposure, to determine the required equity return. </a:t>
            </a:r>
            <a:r>
              <a:rPr lang="en-US" sz="1200" dirty="0"/>
              <a:t>Multifactor</a:t>
            </a:r>
            <a:r>
              <a:rPr lang="en-US" sz="1200" baseline="0" dirty="0"/>
              <a:t> statistical models derive factors that explain stock returns by applying statistical models to historical data.</a:t>
            </a:r>
            <a:endParaRPr lang="en-US" sz="1200" dirty="0"/>
          </a:p>
        </p:txBody>
      </p:sp>
    </p:spTree>
    <p:extLst>
      <p:ext uri="{BB962C8B-B14F-4D97-AF65-F5344CB8AC3E}">
        <p14:creationId xmlns:p14="http://schemas.microsoft.com/office/powerpoint/2010/main" val="15670501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GB" dirty="0"/>
              <a:t>LOS: Estimate the required return on an equity investment using the capital asset pricing model, the Fama–French model, the Pastor–</a:t>
            </a:r>
            <a:r>
              <a:rPr lang="en-GB" dirty="0" err="1"/>
              <a:t>Stambaugh</a:t>
            </a:r>
            <a:r>
              <a:rPr lang="en-GB" baseline="0" dirty="0"/>
              <a:t> model, macroeconomic multifactor models, and the build-up method (e.g., bond yield plus risk premium).</a:t>
            </a:r>
            <a:endParaRPr lang="en-US" dirty="0"/>
          </a:p>
          <a:p>
            <a:r>
              <a:rPr lang="en-GB" dirty="0"/>
              <a:t>LOS: Describe strengths and weaknesses of methods used to estimate</a:t>
            </a:r>
            <a:r>
              <a:rPr lang="en-GB" baseline="0" dirty="0"/>
              <a:t> the required return on an equity investment.</a:t>
            </a:r>
            <a:endParaRPr lang="en-GB" dirty="0"/>
          </a:p>
          <a:p>
            <a:pPr eaLnBrk="1" hangingPunct="1">
              <a:lnSpc>
                <a:spcPct val="90000"/>
              </a:lnSpc>
            </a:pPr>
            <a:r>
              <a:rPr lang="en-US" dirty="0"/>
              <a:t>Pages 68</a:t>
            </a:r>
            <a:r>
              <a:rPr lang="en-US" baseline="0" dirty="0"/>
              <a:t>–</a:t>
            </a:r>
            <a:r>
              <a:rPr lang="en-US" dirty="0"/>
              <a:t>73</a:t>
            </a:r>
          </a:p>
          <a:p>
            <a:endParaRPr lang="en-US" sz="1200" dirty="0"/>
          </a:p>
          <a:p>
            <a:r>
              <a:rPr lang="en-US" sz="1200" dirty="0"/>
              <a:t>Spreadsheet</a:t>
            </a:r>
            <a:r>
              <a:rPr lang="en-US" sz="1200" baseline="0" dirty="0"/>
              <a:t> Example</a:t>
            </a:r>
            <a:endParaRPr lang="en-US" sz="1200" dirty="0"/>
          </a:p>
          <a:p>
            <a:pPr eaLnBrk="1" hangingPunct="1">
              <a:lnSpc>
                <a:spcPct val="90000"/>
              </a:lnSpc>
            </a:pPr>
            <a:endParaRPr lang="en-US" sz="1200" dirty="0"/>
          </a:p>
          <a:p>
            <a:pPr eaLnBrk="1" hangingPunct="1">
              <a:lnSpc>
                <a:spcPct val="90000"/>
              </a:lnSpc>
            </a:pPr>
            <a:r>
              <a:rPr lang="en-US" sz="1200" dirty="0"/>
              <a:t>We will use this example and the FFM to estimate the required return on equity.</a:t>
            </a:r>
          </a:p>
          <a:p>
            <a:pPr eaLnBrk="1" hangingPunct="1">
              <a:lnSpc>
                <a:spcPct val="90000"/>
              </a:lnSpc>
            </a:pPr>
            <a:endParaRPr lang="en-US" sz="1200" dirty="0"/>
          </a:p>
          <a:p>
            <a:pPr eaLnBrk="1" hangingPunct="1">
              <a:lnSpc>
                <a:spcPct val="90000"/>
              </a:lnSpc>
            </a:pPr>
            <a:r>
              <a:rPr lang="en-US" sz="1200" dirty="0"/>
              <a:t>Note that by examining the sign (positive or negative) of the size and value betas, we can ascertain the stock’s characteristics.</a:t>
            </a:r>
          </a:p>
          <a:p>
            <a:pPr eaLnBrk="1" hangingPunct="1">
              <a:lnSpc>
                <a:spcPct val="90000"/>
              </a:lnSpc>
            </a:pPr>
            <a:endParaRPr lang="en-US" sz="1200" dirty="0"/>
          </a:p>
          <a:p>
            <a:pPr eaLnBrk="1" hangingPunct="1">
              <a:lnSpc>
                <a:spcPct val="90000"/>
              </a:lnSpc>
            </a:pPr>
            <a:r>
              <a:rPr lang="en-US" sz="1200" dirty="0"/>
              <a:t>Positive size beta </a:t>
            </a:r>
            <a:r>
              <a:rPr lang="en-US" sz="1200" dirty="0">
                <a:sym typeface="Symbol"/>
              </a:rPr>
              <a:t> S</a:t>
            </a:r>
            <a:r>
              <a:rPr lang="en-US" sz="1200" baseline="0" dirty="0">
                <a:sym typeface="Symbol"/>
              </a:rPr>
              <a:t>mall-cap stock because stock has positive exposure to the size premium. A negative beta would indicate a larger than average stock.</a:t>
            </a:r>
          </a:p>
          <a:p>
            <a:pPr eaLnBrk="1" hangingPunct="1">
              <a:lnSpc>
                <a:spcPct val="90000"/>
              </a:lnSpc>
            </a:pPr>
            <a:endParaRPr lang="en-US" sz="1200" baseline="0" dirty="0">
              <a:sym typeface="Symbol"/>
            </a:endParaRPr>
          </a:p>
          <a:p>
            <a:pPr eaLnBrk="1" hangingPunct="1">
              <a:lnSpc>
                <a:spcPct val="90000"/>
              </a:lnSpc>
            </a:pPr>
            <a:r>
              <a:rPr lang="en-US" sz="1200" dirty="0"/>
              <a:t>Positive value beta </a:t>
            </a:r>
            <a:r>
              <a:rPr lang="en-US" sz="1200" dirty="0">
                <a:sym typeface="Symbol"/>
              </a:rPr>
              <a:t> V</a:t>
            </a:r>
            <a:r>
              <a:rPr lang="en-US" sz="1200" baseline="0" dirty="0">
                <a:sym typeface="Symbol"/>
              </a:rPr>
              <a:t>alue stock because stock has positive exposure to the value premium.</a:t>
            </a:r>
            <a:r>
              <a:rPr lang="en-US" sz="1200" dirty="0"/>
              <a:t> </a:t>
            </a:r>
            <a:r>
              <a:rPr lang="en-US" sz="1200" baseline="0" dirty="0">
                <a:sym typeface="Symbol"/>
              </a:rPr>
              <a:t>A negative beta would indicate a growth stock.</a:t>
            </a:r>
            <a:endParaRPr lang="en-US" sz="1200" dirty="0"/>
          </a:p>
          <a:p>
            <a:pPr eaLnBrk="1" hangingPunct="1">
              <a:lnSpc>
                <a:spcPct val="90000"/>
              </a:lnSpc>
            </a:pPr>
            <a:endParaRPr lang="en-US" sz="1200" dirty="0"/>
          </a:p>
        </p:txBody>
      </p:sp>
    </p:spTree>
    <p:extLst>
      <p:ext uri="{BB962C8B-B14F-4D97-AF65-F5344CB8AC3E}">
        <p14:creationId xmlns:p14="http://schemas.microsoft.com/office/powerpoint/2010/main" val="25884844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GB" dirty="0"/>
              <a:t>LOS: Estimate the required return on an equity investment using the capital asset pricing model, the Fama–French model, the Pastor–</a:t>
            </a:r>
            <a:r>
              <a:rPr lang="en-GB" dirty="0" err="1"/>
              <a:t>Stambaugh</a:t>
            </a:r>
            <a:r>
              <a:rPr lang="en-GB" baseline="0" dirty="0"/>
              <a:t> model, macroeconomic multifactor models, and the build-up method (e.g., bond yield plus risk premium).</a:t>
            </a:r>
            <a:endParaRPr lang="en-US" dirty="0"/>
          </a:p>
          <a:p>
            <a:r>
              <a:rPr lang="en-GB" dirty="0"/>
              <a:t>LOS: Describe strengths and weaknesses of methods used to estimate</a:t>
            </a:r>
            <a:r>
              <a:rPr lang="en-GB" baseline="0" dirty="0"/>
              <a:t> the required return on an equity investment.</a:t>
            </a:r>
            <a:endParaRPr lang="en-GB" dirty="0"/>
          </a:p>
          <a:p>
            <a:pPr eaLnBrk="1" hangingPunct="1">
              <a:lnSpc>
                <a:spcPct val="90000"/>
              </a:lnSpc>
            </a:pPr>
            <a:r>
              <a:rPr lang="en-US" dirty="0"/>
              <a:t>Pages 68</a:t>
            </a:r>
            <a:r>
              <a:rPr lang="en-US" baseline="0" dirty="0"/>
              <a:t>–</a:t>
            </a:r>
            <a:r>
              <a:rPr lang="en-US" dirty="0"/>
              <a:t>73</a:t>
            </a:r>
          </a:p>
          <a:p>
            <a:pPr marL="0" marR="0" indent="-182880" algn="l" defTabSz="914400" rtl="0" eaLnBrk="1" fontAlgn="base" latinLnBrk="0" hangingPunct="1">
              <a:lnSpc>
                <a:spcPct val="90000"/>
              </a:lnSpc>
              <a:spcBef>
                <a:spcPct val="30000"/>
              </a:spcBef>
              <a:spcAft>
                <a:spcPct val="0"/>
              </a:spcAft>
              <a:buClrTx/>
              <a:buSzTx/>
              <a:buFontTx/>
              <a:buNone/>
              <a:tabLst/>
              <a:defRPr/>
            </a:pPr>
            <a:endParaRPr lang="en-US" sz="1200" dirty="0"/>
          </a:p>
          <a:p>
            <a:pPr marL="0" marR="0" indent="-182880" algn="l" defTabSz="914400" rtl="0" eaLnBrk="1" fontAlgn="base" latinLnBrk="0" hangingPunct="1">
              <a:lnSpc>
                <a:spcPct val="90000"/>
              </a:lnSpc>
              <a:spcBef>
                <a:spcPct val="30000"/>
              </a:spcBef>
              <a:spcAft>
                <a:spcPct val="0"/>
              </a:spcAft>
              <a:buClrTx/>
              <a:buSzTx/>
              <a:buFontTx/>
              <a:buNone/>
              <a:tabLst/>
              <a:defRPr/>
            </a:pPr>
            <a:r>
              <a:rPr lang="en-US" sz="1200" dirty="0"/>
              <a:t>Spreadsheet</a:t>
            </a:r>
            <a:r>
              <a:rPr lang="en-US" sz="1200" baseline="0" dirty="0"/>
              <a:t> Example</a:t>
            </a:r>
            <a:endParaRPr lang="en-US" sz="1200" dirty="0"/>
          </a:p>
          <a:p>
            <a:pPr eaLnBrk="1" hangingPunct="1">
              <a:lnSpc>
                <a:spcPct val="90000"/>
              </a:lnSpc>
            </a:pPr>
            <a:endParaRPr lang="en-US" sz="1200" dirty="0"/>
          </a:p>
          <a:p>
            <a:pPr eaLnBrk="1" hangingPunct="1">
              <a:lnSpc>
                <a:spcPct val="90000"/>
              </a:lnSpc>
            </a:pPr>
            <a:r>
              <a:rPr lang="en-US" sz="1200" dirty="0"/>
              <a:t>Using the FFM, the required return on equity is 10.56%.</a:t>
            </a:r>
          </a:p>
        </p:txBody>
      </p:sp>
    </p:spTree>
    <p:extLst>
      <p:ext uri="{BB962C8B-B14F-4D97-AF65-F5344CB8AC3E}">
        <p14:creationId xmlns:p14="http://schemas.microsoft.com/office/powerpoint/2010/main" val="258372295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77500" lnSpcReduction="20000"/>
          </a:bodyPr>
          <a:lstStyle/>
          <a:p>
            <a:pPr marL="0" marR="0" lvl="0" indent="-182880" algn="l" defTabSz="914400" rtl="0" eaLnBrk="0" fontAlgn="base" latinLnBrk="0" hangingPunct="0">
              <a:lnSpc>
                <a:spcPct val="100000"/>
              </a:lnSpc>
              <a:spcBef>
                <a:spcPct val="3000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charset="0"/>
                <a:ea typeface="+mn-ea"/>
                <a:cs typeface="+mn-cs"/>
              </a:rPr>
              <a:t>LOS: Estimate the required return on an equity investment using the capital asset pricing model, the Fama</a:t>
            </a:r>
            <a:r>
              <a:rPr lang="en-GB" dirty="0"/>
              <a:t>–</a:t>
            </a:r>
            <a:r>
              <a:rPr kumimoji="0" lang="en-GB" sz="1200" b="0" i="0" u="none" strike="noStrike" kern="1200" cap="none" spc="0" normalizeH="0" baseline="0" noProof="0" dirty="0">
                <a:ln>
                  <a:noFill/>
                </a:ln>
                <a:solidFill>
                  <a:srgbClr val="000000"/>
                </a:solidFill>
                <a:effectLst/>
                <a:uLnTx/>
                <a:uFillTx/>
                <a:latin typeface="Arial" charset="0"/>
                <a:ea typeface="+mn-ea"/>
                <a:cs typeface="+mn-cs"/>
              </a:rPr>
              <a:t>French model, the Pastor</a:t>
            </a:r>
            <a:r>
              <a:rPr lang="en-GB" dirty="0"/>
              <a:t>–</a:t>
            </a:r>
            <a:r>
              <a:rPr kumimoji="0" lang="en-GB" sz="1200" b="0" i="0" u="none" strike="noStrike" kern="1200" cap="none" spc="0" normalizeH="0" baseline="0" noProof="0" dirty="0" err="1">
                <a:ln>
                  <a:noFill/>
                </a:ln>
                <a:solidFill>
                  <a:srgbClr val="000000"/>
                </a:solidFill>
                <a:effectLst/>
                <a:uLnTx/>
                <a:uFillTx/>
                <a:latin typeface="Arial" charset="0"/>
                <a:ea typeface="+mn-ea"/>
                <a:cs typeface="+mn-cs"/>
              </a:rPr>
              <a:t>Stambaugh</a:t>
            </a:r>
            <a:r>
              <a:rPr kumimoji="0" lang="en-GB" sz="1200" b="0" i="0" u="none" strike="noStrike" kern="1200" cap="none" spc="0" normalizeH="0" baseline="0" noProof="0" dirty="0">
                <a:ln>
                  <a:noFill/>
                </a:ln>
                <a:solidFill>
                  <a:srgbClr val="000000"/>
                </a:solidFill>
                <a:effectLst/>
                <a:uLnTx/>
                <a:uFillTx/>
                <a:latin typeface="Arial" charset="0"/>
                <a:ea typeface="+mn-ea"/>
                <a:cs typeface="+mn-cs"/>
              </a:rPr>
              <a:t> model, macroeconomic multifactor models, and the build-up method (e.g., bond yield plus risk premium).</a:t>
            </a:r>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182880" algn="l" defTabSz="914400" rtl="0" eaLnBrk="0" fontAlgn="base" latinLnBrk="0" hangingPunct="0">
              <a:lnSpc>
                <a:spcPct val="100000"/>
              </a:lnSpc>
              <a:spcBef>
                <a:spcPct val="3000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charset="0"/>
                <a:ea typeface="+mn-ea"/>
                <a:cs typeface="+mn-cs"/>
              </a:rPr>
              <a:t>LOS: Describe strengths and weaknesses of methods used to estimate the required return on an equity investment.</a:t>
            </a:r>
          </a:p>
          <a:p>
            <a:pPr eaLnBrk="1" hangingPunct="1">
              <a:lnSpc>
                <a:spcPct val="90000"/>
              </a:lnSpc>
            </a:pPr>
            <a:r>
              <a:rPr lang="en-US" sz="1200" dirty="0"/>
              <a:t>Pages 75–79</a:t>
            </a:r>
          </a:p>
          <a:p>
            <a:pPr eaLnBrk="1" hangingPunct="1">
              <a:lnSpc>
                <a:spcPct val="90000"/>
              </a:lnSpc>
            </a:pPr>
            <a:endParaRPr lang="en-US" sz="1200" dirty="0"/>
          </a:p>
          <a:p>
            <a:pPr eaLnBrk="1" hangingPunct="1">
              <a:lnSpc>
                <a:spcPct val="90000"/>
              </a:lnSpc>
            </a:pPr>
            <a:r>
              <a:rPr lang="en-US" sz="1200" dirty="0"/>
              <a:t>The build-up</a:t>
            </a:r>
            <a:r>
              <a:rPr lang="en-US" sz="1200" baseline="0" dirty="0"/>
              <a:t> method is similar to multifactor models because multiple risk premiums are added to the risk-free rate. The b</a:t>
            </a:r>
            <a:r>
              <a:rPr lang="en-US" sz="1200" dirty="0"/>
              <a:t>uild-up</a:t>
            </a:r>
            <a:r>
              <a:rPr lang="en-US" sz="1200" baseline="0" dirty="0"/>
              <a:t> method, however, does not use beta adjustments. </a:t>
            </a:r>
          </a:p>
          <a:p>
            <a:pPr eaLnBrk="1" hangingPunct="1">
              <a:lnSpc>
                <a:spcPct val="90000"/>
              </a:lnSpc>
            </a:pPr>
            <a:endParaRPr lang="en-US" sz="1200" baseline="0" dirty="0"/>
          </a:p>
          <a:p>
            <a:pPr eaLnBrk="1" hangingPunct="1">
              <a:lnSpc>
                <a:spcPct val="90000"/>
              </a:lnSpc>
            </a:pPr>
            <a:r>
              <a:rPr lang="en-US" sz="1200" baseline="0" dirty="0"/>
              <a:t>Private firms: </a:t>
            </a:r>
            <a:r>
              <a:rPr lang="en-US" sz="1200" dirty="0"/>
              <a:t>The build-up</a:t>
            </a:r>
            <a:r>
              <a:rPr lang="en-US" sz="1200" baseline="0" dirty="0"/>
              <a:t> method is used to value private firms in present value models (i.e., income models), sometimes for regulatory (e.g., tax assessments) or legal reasons. In addition to market risk, the typical risk premiums are for firm size and idiosyncratic (firm-specific) risk. The latter premium is added in under the assumption that it could be difficult to diversify away firm-specific risk for private firms. The size premium is added in after adjusting for differences in the betas of large and small firms (resulting in a beta-adjusted size premium).</a:t>
            </a:r>
          </a:p>
          <a:p>
            <a:pPr eaLnBrk="1" hangingPunct="1">
              <a:lnSpc>
                <a:spcPct val="90000"/>
              </a:lnSpc>
            </a:pPr>
            <a:r>
              <a:rPr lang="en-US" sz="1200" baseline="0" dirty="0"/>
              <a:t> </a:t>
            </a:r>
          </a:p>
          <a:p>
            <a:pPr eaLnBrk="1" hangingPunct="1">
              <a:lnSpc>
                <a:spcPct val="90000"/>
              </a:lnSpc>
            </a:pPr>
            <a:r>
              <a:rPr lang="en-US" sz="1200" i="0" baseline="0" dirty="0"/>
              <a:t>Other adjustments can be made for marketability and control. However, these adjustments are typically made directly in the valuation of the firm not in the discount rate.</a:t>
            </a:r>
          </a:p>
          <a:p>
            <a:pPr eaLnBrk="1" hangingPunct="1">
              <a:lnSpc>
                <a:spcPct val="90000"/>
              </a:lnSpc>
            </a:pPr>
            <a:endParaRPr lang="en-US" sz="1200" i="0" baseline="0" dirty="0"/>
          </a:p>
          <a:p>
            <a:pPr marL="0" marR="0" lvl="0" indent="-176680" algn="l" defTabSz="883402" rtl="0" eaLnBrk="1" fontAlgn="base" latinLnBrk="0" hangingPunct="1">
              <a:lnSpc>
                <a:spcPct val="90000"/>
              </a:lnSpc>
              <a:spcBef>
                <a:spcPct val="30000"/>
              </a:spcBef>
              <a:spcAft>
                <a:spcPct val="0"/>
              </a:spcAft>
              <a:buClrTx/>
              <a:buSzTx/>
              <a:buFontTx/>
              <a:buNone/>
              <a:tabLst/>
              <a:defRPr/>
            </a:pPr>
            <a:r>
              <a:rPr lang="en-US" sz="1200" i="1" dirty="0"/>
              <a:t>Text Integration Note: Recall that in Chapter 1 of the Equity Asset Valuation text, we differentiated liquidity from marketability. A</a:t>
            </a:r>
            <a:r>
              <a:rPr lang="en-US" sz="1200" i="1" baseline="0" dirty="0"/>
              <a:t> </a:t>
            </a:r>
            <a:r>
              <a:rPr lang="en-US" sz="1200" i="1" dirty="0"/>
              <a:t>private firm’s stock lacks marketability, which is the ability</a:t>
            </a:r>
            <a:r>
              <a:rPr lang="en-US" sz="1200" i="1" baseline="0" dirty="0"/>
              <a:t> </a:t>
            </a:r>
            <a:r>
              <a:rPr lang="en-US" sz="1200" i="1" dirty="0"/>
              <a:t>to immediately</a:t>
            </a:r>
            <a:r>
              <a:rPr lang="en-US" sz="1200" i="1" baseline="0" dirty="0"/>
              <a:t> sell stock in a public market</a:t>
            </a:r>
            <a:r>
              <a:rPr lang="en-US" sz="1200" i="1" dirty="0"/>
              <a:t>. However, not all publicly</a:t>
            </a:r>
            <a:r>
              <a:rPr lang="en-US" sz="1200" i="1" baseline="0" dirty="0"/>
              <a:t> traded stocks are liquid because </a:t>
            </a:r>
            <a:r>
              <a:rPr lang="en-US" sz="1200" i="1" dirty="0"/>
              <a:t>there may not be many buyers for the stock. Also</a:t>
            </a:r>
            <a:r>
              <a:rPr lang="en-US" sz="1200" i="1" baseline="0" dirty="0"/>
              <a:t> recall that controlling positions (the investor will buy enough of the firm to control it) are more valuable than </a:t>
            </a:r>
            <a:r>
              <a:rPr lang="en-US" sz="1200" i="1" baseline="0" dirty="0" err="1"/>
              <a:t>noncontrolling</a:t>
            </a:r>
            <a:r>
              <a:rPr lang="en-US" sz="1200" i="1" baseline="0" dirty="0"/>
              <a:t> positions.</a:t>
            </a:r>
          </a:p>
          <a:p>
            <a:pPr indent="-176680" defTabSz="883402" eaLnBrk="1" hangingPunct="1">
              <a:lnSpc>
                <a:spcPct val="90000"/>
              </a:lnSpc>
            </a:pPr>
            <a:endParaRPr lang="en-US" sz="1200" i="0" dirty="0"/>
          </a:p>
          <a:p>
            <a:pPr indent="-176680" defTabSz="883402" eaLnBrk="1" hangingPunct="1">
              <a:lnSpc>
                <a:spcPct val="90000"/>
              </a:lnSpc>
            </a:pPr>
            <a:r>
              <a:rPr lang="en-US" sz="1200" dirty="0"/>
              <a:t>Bond yield plus risk premium method: If a firm has publicly traded debt, a risk premium (typically 3%–4% percent in the United</a:t>
            </a:r>
            <a:r>
              <a:rPr lang="en-US" sz="1200" baseline="0" dirty="0"/>
              <a:t> States</a:t>
            </a:r>
            <a:r>
              <a:rPr lang="en-US" sz="1200" dirty="0"/>
              <a:t>)</a:t>
            </a:r>
            <a:r>
              <a:rPr lang="en-US" sz="1200" baseline="0" dirty="0"/>
              <a:t> can be added to the current yield to maturity (YTM) on long-term debt. The firm’s YTM is useful as a required return because it reflects real interest rates, inflation, and the risk of default. The additional risk premium recognizes that equity has a junior claim on firm assets relative to debt.</a:t>
            </a:r>
          </a:p>
          <a:p>
            <a:pPr indent="-176680" defTabSz="883402" eaLnBrk="1" hangingPunct="1">
              <a:lnSpc>
                <a:spcPct val="90000"/>
              </a:lnSpc>
            </a:pPr>
            <a:endParaRPr lang="en-US" sz="1200" i="0" baseline="0" dirty="0"/>
          </a:p>
          <a:p>
            <a:pPr indent="-176680" defTabSz="883402" eaLnBrk="1" hangingPunct="1">
              <a:lnSpc>
                <a:spcPct val="90000"/>
              </a:lnSpc>
            </a:pPr>
            <a:r>
              <a:rPr lang="en-US" sz="1200" i="0" baseline="0" dirty="0"/>
              <a:t>The YTM provides a useful check on a calculated equity required return because the YTM should be lower than estimates of the equity return. The b</a:t>
            </a:r>
            <a:r>
              <a:rPr lang="en-US" sz="1200" dirty="0"/>
              <a:t>ond yield plus risk premium method can be viewed as the build-up</a:t>
            </a:r>
            <a:r>
              <a:rPr lang="en-US" sz="1200" baseline="0" dirty="0"/>
              <a:t> method applied to public firms.</a:t>
            </a:r>
            <a:endParaRPr lang="en-US" dirty="0"/>
          </a:p>
        </p:txBody>
      </p:sp>
    </p:spTree>
    <p:extLst>
      <p:ext uri="{BB962C8B-B14F-4D97-AF65-F5344CB8AC3E}">
        <p14:creationId xmlns:p14="http://schemas.microsoft.com/office/powerpoint/2010/main" val="22723238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85000" lnSpcReduction="20000"/>
          </a:bodyPr>
          <a:lstStyle/>
          <a:p>
            <a:r>
              <a:rPr lang="en-US" sz="1200" dirty="0"/>
              <a:t>LOS: Explain international considerations in required return estimation.</a:t>
            </a:r>
          </a:p>
          <a:p>
            <a:pPr eaLnBrk="1" hangingPunct="1">
              <a:lnSpc>
                <a:spcPct val="90000"/>
              </a:lnSpc>
            </a:pPr>
            <a:r>
              <a:rPr lang="en-US" sz="1200" dirty="0"/>
              <a:t>Pages 79–80</a:t>
            </a:r>
          </a:p>
          <a:p>
            <a:pPr eaLnBrk="1" hangingPunct="1">
              <a:lnSpc>
                <a:spcPct val="90000"/>
              </a:lnSpc>
            </a:pPr>
            <a:endParaRPr lang="en-US" dirty="0"/>
          </a:p>
          <a:p>
            <a:pPr eaLnBrk="1" hangingPunct="1">
              <a:lnSpc>
                <a:spcPct val="90000"/>
              </a:lnSpc>
            </a:pPr>
            <a:r>
              <a:rPr lang="en-US" baseline="0" dirty="0"/>
              <a:t>Among the issues for determining the required return in a global context are exchange rates and issues in emerging markets.</a:t>
            </a:r>
          </a:p>
          <a:p>
            <a:pPr eaLnBrk="1" hangingPunct="1">
              <a:lnSpc>
                <a:spcPct val="90000"/>
              </a:lnSpc>
            </a:pPr>
            <a:endParaRPr lang="en-US" baseline="0" dirty="0"/>
          </a:p>
          <a:p>
            <a:pPr eaLnBrk="1" hangingPunct="1">
              <a:lnSpc>
                <a:spcPct val="90000"/>
              </a:lnSpc>
            </a:pPr>
            <a:r>
              <a:rPr lang="en-US" baseline="0" dirty="0"/>
              <a:t>Exchange rates: For an investor, the most important measure of risk and return is that which is in his or her own currency not in the foreign currency. Equity risk premiums measured in the investor’s home currency will differ from those measured in the foreign currency. An analyst will thus want to measure premiums and returns in the home currency using historical data and projections.</a:t>
            </a:r>
          </a:p>
          <a:p>
            <a:pPr eaLnBrk="1" hangingPunct="1">
              <a:lnSpc>
                <a:spcPct val="90000"/>
              </a:lnSpc>
            </a:pPr>
            <a:endParaRPr lang="en-US" baseline="0" dirty="0"/>
          </a:p>
          <a:p>
            <a:pPr eaLnBrk="1" hangingPunct="1">
              <a:lnSpc>
                <a:spcPct val="90000"/>
              </a:lnSpc>
            </a:pPr>
            <a:r>
              <a:rPr lang="en-US" baseline="0" dirty="0"/>
              <a:t>Emerging markets: Estimating the </a:t>
            </a:r>
            <a:r>
              <a:rPr lang="en-US" sz="1200" dirty="0"/>
              <a:t>required equity return in emerging markets can be challenging.</a:t>
            </a:r>
            <a:r>
              <a:rPr lang="en-US" sz="1200" baseline="0" dirty="0"/>
              <a:t> In addition to the traditional models, there are two other methods that can be used for these particular markets. </a:t>
            </a:r>
            <a:r>
              <a:rPr lang="en-US" sz="1200" dirty="0"/>
              <a:t> </a:t>
            </a:r>
          </a:p>
          <a:p>
            <a:pPr eaLnBrk="1" hangingPunct="1">
              <a:lnSpc>
                <a:spcPct val="90000"/>
              </a:lnSpc>
            </a:pPr>
            <a:endParaRPr lang="en-US" sz="1200" baseline="0" dirty="0"/>
          </a:p>
          <a:p>
            <a:pPr marL="45720" indent="-228600" eaLnBrk="1" hangingPunct="1">
              <a:lnSpc>
                <a:spcPct val="90000"/>
              </a:lnSpc>
              <a:buAutoNum type="arabicParenR"/>
            </a:pPr>
            <a:r>
              <a:rPr lang="en-US" sz="1200" baseline="0" dirty="0"/>
              <a:t>Country spread model: </a:t>
            </a:r>
            <a:r>
              <a:rPr lang="en-US" dirty="0"/>
              <a:t>Emerging</a:t>
            </a:r>
            <a:r>
              <a:rPr lang="en-US" baseline="0" dirty="0"/>
              <a:t> e</a:t>
            </a:r>
            <a:r>
              <a:rPr lang="en-US" dirty="0"/>
              <a:t>quity risk premium = Developed </a:t>
            </a:r>
            <a:r>
              <a:rPr lang="en-US" baseline="0" dirty="0"/>
              <a:t>e</a:t>
            </a:r>
            <a:r>
              <a:rPr lang="en-US" dirty="0"/>
              <a:t>quity risk premium +</a:t>
            </a:r>
            <a:r>
              <a:rPr lang="en-US" baseline="0" dirty="0"/>
              <a:t> Country premium</a:t>
            </a:r>
            <a:endParaRPr lang="en-US" dirty="0"/>
          </a:p>
          <a:p>
            <a:pPr marL="45720" indent="-228600" eaLnBrk="1" hangingPunct="1">
              <a:lnSpc>
                <a:spcPct val="90000"/>
              </a:lnSpc>
              <a:buNone/>
            </a:pPr>
            <a:endParaRPr lang="en-US" sz="1200" baseline="0" dirty="0"/>
          </a:p>
          <a:p>
            <a:r>
              <a:rPr lang="en-US" sz="1200" kern="1200" dirty="0">
                <a:solidFill>
                  <a:schemeClr val="tx1"/>
                </a:solidFill>
                <a:latin typeface="Arial" charset="0"/>
                <a:ea typeface="+mn-ea"/>
                <a:cs typeface="+mn-cs"/>
              </a:rPr>
              <a:t>In this model, an analyst starts with the equity risk premium for a developed market. A country premium for the emerging market is then added to that for the developed market. The country premium often used is the sovereign bond yield spread, which is the difference in the government bond yields for the developed and emerging markets, with both yields denominated in the developed market’s currency. For example, if the yield on US Treasury bonds was 3% and the yield in USD on Russian government bonds was 8%, then 5% would be added to the US equity risk premium to determine the Russian equity risk premium.</a:t>
            </a:r>
          </a:p>
          <a:p>
            <a:pPr marL="45720" indent="-228600" eaLnBrk="1" hangingPunct="1">
              <a:lnSpc>
                <a:spcPct val="90000"/>
              </a:lnSpc>
              <a:buNone/>
            </a:pPr>
            <a:endParaRPr lang="en-US" sz="1200" baseline="0" dirty="0"/>
          </a:p>
          <a:p>
            <a:pPr marL="45720" marR="0" indent="-228600" algn="l" defTabSz="914400" rtl="0" eaLnBrk="1" fontAlgn="base" latinLnBrk="0" hangingPunct="1">
              <a:lnSpc>
                <a:spcPct val="90000"/>
              </a:lnSpc>
              <a:spcBef>
                <a:spcPct val="30000"/>
              </a:spcBef>
              <a:spcAft>
                <a:spcPct val="0"/>
              </a:spcAft>
              <a:buClrTx/>
              <a:buSzTx/>
              <a:buFontTx/>
              <a:buNone/>
              <a:tabLst/>
              <a:defRPr/>
            </a:pPr>
            <a:r>
              <a:rPr lang="en-US" sz="1200" baseline="0" dirty="0"/>
              <a:t>2)  Country risk rating model: In this case, developed equity returns are regressed against the institutional investor’s risk rating. The estimated regression relationship is then applied to an emerging country’s risk rating to determine the emerging country’s required return on equity. </a:t>
            </a:r>
          </a:p>
          <a:p>
            <a:pPr marL="45720" indent="-228600" eaLnBrk="1" hangingPunct="1">
              <a:lnSpc>
                <a:spcPct val="90000"/>
              </a:lnSpc>
              <a:buAutoNum type="arabicParenR"/>
            </a:pPr>
            <a:endParaRPr lang="en-US" baseline="0" dirty="0"/>
          </a:p>
        </p:txBody>
      </p:sp>
    </p:spTree>
    <p:extLst>
      <p:ext uri="{BB962C8B-B14F-4D97-AF65-F5344CB8AC3E}">
        <p14:creationId xmlns:p14="http://schemas.microsoft.com/office/powerpoint/2010/main" val="34944608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indent="-176680" defTabSz="883402">
              <a:defRPr/>
            </a:pPr>
            <a:r>
              <a:rPr lang="en-US" dirty="0"/>
              <a:t>LOS: Explain and calculate the weighted</a:t>
            </a:r>
            <a:r>
              <a:rPr lang="en-US" baseline="0" dirty="0"/>
              <a:t> average cost of capital for a company</a:t>
            </a:r>
            <a:r>
              <a:rPr lang="en-US" dirty="0"/>
              <a:t>.</a:t>
            </a:r>
          </a:p>
          <a:p>
            <a:r>
              <a:rPr lang="en-US" dirty="0"/>
              <a:t>Pages</a:t>
            </a:r>
            <a:r>
              <a:rPr lang="en-US" baseline="0" dirty="0"/>
              <a:t> 80</a:t>
            </a:r>
            <a:r>
              <a:rPr lang="en-GB" dirty="0"/>
              <a:t>–</a:t>
            </a:r>
            <a:r>
              <a:rPr lang="en-US" baseline="0" dirty="0"/>
              <a:t>81</a:t>
            </a:r>
          </a:p>
          <a:p>
            <a:endParaRPr lang="en-US" baseline="0" dirty="0"/>
          </a:p>
          <a:p>
            <a:r>
              <a:rPr lang="en-US" baseline="0" dirty="0"/>
              <a:t>A firm’s </a:t>
            </a:r>
            <a:r>
              <a:rPr lang="en-US" dirty="0"/>
              <a:t>weighted</a:t>
            </a:r>
            <a:r>
              <a:rPr lang="en-US" baseline="0" dirty="0"/>
              <a:t> average cost of capital (WACC) is the weighted average of its sources of funds. Its calculation incorporates debt and equity components.</a:t>
            </a:r>
          </a:p>
          <a:p>
            <a:pPr marL="274320">
              <a:buFont typeface="Arial" pitchFamily="34" charset="0"/>
              <a:buChar char="•"/>
            </a:pPr>
            <a:r>
              <a:rPr lang="en-US" baseline="0" dirty="0"/>
              <a:t>To calculate the debt component, the tax rate is used because in most jurisdictions, the interest payments on debt are tax deductible, which reduces the effective cost of debt financing (see the following slides for the WACC formula and a numerical example). </a:t>
            </a:r>
          </a:p>
          <a:p>
            <a:pPr marL="274320">
              <a:buFont typeface="Arial" pitchFamily="34" charset="0"/>
              <a:buChar char="•"/>
            </a:pPr>
            <a:r>
              <a:rPr lang="en-US" baseline="0" dirty="0"/>
              <a:t>Equity, however, is not tax advantaged because the payment of dividends does not reduce a firm’s taxable income.  </a:t>
            </a:r>
          </a:p>
          <a:p>
            <a:pPr marL="274320">
              <a:buFont typeface="Arial" pitchFamily="34" charset="0"/>
              <a:buChar char="•"/>
            </a:pPr>
            <a:r>
              <a:rPr lang="en-US" baseline="0" dirty="0"/>
              <a:t>The firm’s cost of debt is usually calculated as the YTM on the firm’s current debt. </a:t>
            </a:r>
          </a:p>
          <a:p>
            <a:pPr marL="274320">
              <a:buFont typeface="Arial" pitchFamily="34" charset="0"/>
              <a:buChar char="•"/>
            </a:pPr>
            <a:r>
              <a:rPr lang="en-US" baseline="0" dirty="0"/>
              <a:t>The firm’s cost of equity can be calculated by using the equity required return models previously discussed.  </a:t>
            </a:r>
          </a:p>
          <a:p>
            <a:pPr marL="274320">
              <a:buFont typeface="Arial" pitchFamily="34" charset="0"/>
              <a:buChar char="•"/>
            </a:pPr>
            <a:r>
              <a:rPr lang="en-US" baseline="0" dirty="0"/>
              <a:t>Note that an analyst should use the market (not book) values of debt and equity because market values better reflect current market conditions. Analysts often use the firm’s targeted capital structure instead of the current capital structure if the proportion of debt and equity is expected to change. </a:t>
            </a:r>
          </a:p>
          <a:p>
            <a:pPr marL="274320">
              <a:buFont typeface="Arial" pitchFamily="34" charset="0"/>
              <a:buChar char="•"/>
            </a:pPr>
            <a:r>
              <a:rPr lang="en-US" baseline="0" dirty="0"/>
              <a:t>The tax rate used should be the marginal tax rate because it is the tax on the next dollar of income.  </a:t>
            </a:r>
          </a:p>
          <a:p>
            <a:endParaRPr lang="en-US" baseline="0" dirty="0"/>
          </a:p>
          <a:p>
            <a:r>
              <a:rPr lang="en-US" baseline="0" dirty="0"/>
              <a:t>The </a:t>
            </a:r>
            <a:r>
              <a:rPr lang="en-US" dirty="0"/>
              <a:t>WACC </a:t>
            </a:r>
            <a:r>
              <a:rPr lang="en-US" baseline="0" dirty="0"/>
              <a:t>is the relevant required return when valuing an entire firm. Once the firm is valued, the equity can also be valued by subtracting the market value of debt.</a:t>
            </a:r>
          </a:p>
          <a:p>
            <a:endParaRPr lang="en-US" baseline="0"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58</a:t>
            </a:fld>
            <a:endParaRPr lang="en-US" dirty="0"/>
          </a:p>
        </p:txBody>
      </p:sp>
    </p:spTree>
    <p:extLst>
      <p:ext uri="{BB962C8B-B14F-4D97-AF65-F5344CB8AC3E}">
        <p14:creationId xmlns:p14="http://schemas.microsoft.com/office/powerpoint/2010/main" val="23917167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indent="-176680" defTabSz="883402">
              <a:defRPr/>
            </a:pPr>
            <a:r>
              <a:rPr lang="en-US" dirty="0"/>
              <a:t>LOS: Explain and calculate the weighted</a:t>
            </a:r>
            <a:r>
              <a:rPr lang="en-US" baseline="0" dirty="0"/>
              <a:t> average cost of capital for a company</a:t>
            </a:r>
            <a:r>
              <a:rPr lang="en-US" dirty="0"/>
              <a:t>.</a:t>
            </a:r>
          </a:p>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Pages</a:t>
            </a:r>
            <a:r>
              <a:rPr lang="en-US" baseline="0" dirty="0"/>
              <a:t> 80</a:t>
            </a:r>
            <a:r>
              <a:rPr lang="en-GB" dirty="0"/>
              <a:t>–</a:t>
            </a:r>
            <a:r>
              <a:rPr lang="en-US" baseline="0" dirty="0"/>
              <a:t>81</a:t>
            </a:r>
          </a:p>
          <a:p>
            <a:endParaRPr lang="en-US" baseline="0" dirty="0"/>
          </a:p>
          <a:p>
            <a:r>
              <a:rPr lang="en-US" baseline="0" dirty="0"/>
              <a:t>The formula says the WACC is equal to debt and equity component costs.</a:t>
            </a:r>
          </a:p>
          <a:p>
            <a:endParaRPr lang="en-US" baseline="0" dirty="0"/>
          </a:p>
          <a:p>
            <a:pPr marL="457200" marR="0" lvl="1" indent="-182880" algn="l" defTabSz="914400" rtl="0" eaLnBrk="0" fontAlgn="base" latinLnBrk="0" hangingPunct="0">
              <a:lnSpc>
                <a:spcPct val="100000"/>
              </a:lnSpc>
              <a:spcBef>
                <a:spcPct val="30000"/>
              </a:spcBef>
              <a:spcAft>
                <a:spcPct val="0"/>
              </a:spcAft>
              <a:buClrTx/>
              <a:buSzTx/>
              <a:buFontTx/>
              <a:buNone/>
              <a:tabLst/>
              <a:defRPr/>
            </a:pPr>
            <a:r>
              <a:rPr lang="en-US" baseline="0" dirty="0"/>
              <a:t>MVD = Current market value of debt</a:t>
            </a:r>
          </a:p>
          <a:p>
            <a:pPr marL="457200" marR="0" lvl="1" indent="-182880" algn="l" defTabSz="914400" rtl="0" eaLnBrk="0" fontAlgn="base" latinLnBrk="0" hangingPunct="0">
              <a:lnSpc>
                <a:spcPct val="100000"/>
              </a:lnSpc>
              <a:spcBef>
                <a:spcPct val="30000"/>
              </a:spcBef>
              <a:spcAft>
                <a:spcPct val="0"/>
              </a:spcAft>
              <a:buClrTx/>
              <a:buSzTx/>
              <a:buFontTx/>
              <a:buNone/>
              <a:tabLst/>
              <a:defRPr/>
            </a:pPr>
            <a:r>
              <a:rPr lang="en-US" baseline="0" dirty="0"/>
              <a:t>MVCE = Current market value of common equity</a:t>
            </a:r>
          </a:p>
          <a:p>
            <a:pPr marL="457200" marR="0" lvl="1" indent="-182880" algn="l" defTabSz="914400" rtl="0" eaLnBrk="0" fontAlgn="base" latinLnBrk="0" hangingPunct="0">
              <a:lnSpc>
                <a:spcPct val="100000"/>
              </a:lnSpc>
              <a:spcBef>
                <a:spcPct val="30000"/>
              </a:spcBef>
              <a:spcAft>
                <a:spcPct val="0"/>
              </a:spcAft>
              <a:buClrTx/>
              <a:buSzTx/>
              <a:buFontTx/>
              <a:buNone/>
              <a:tabLst/>
              <a:defRPr/>
            </a:pPr>
            <a:r>
              <a:rPr lang="en-US" i="1" baseline="0" dirty="0"/>
              <a:t>r</a:t>
            </a:r>
            <a:r>
              <a:rPr lang="en-US" i="1" baseline="-25000" dirty="0"/>
              <a:t>d</a:t>
            </a:r>
            <a:r>
              <a:rPr lang="en-US" baseline="0" dirty="0"/>
              <a:t> = Before-tax cost of debt (which is transformed into the after-tax cost by multiplying it by 1 </a:t>
            </a:r>
            <a:r>
              <a:rPr lang="en-US" sz="1200" dirty="0"/>
              <a:t>– </a:t>
            </a:r>
            <a:r>
              <a:rPr lang="en-US" baseline="0" dirty="0"/>
              <a:t>Tax rate)</a:t>
            </a:r>
          </a:p>
          <a:p>
            <a:pPr marL="457200" marR="0" lvl="1" indent="-182880" algn="l" defTabSz="914400" rtl="0" eaLnBrk="0" fontAlgn="base" latinLnBrk="0" hangingPunct="0">
              <a:lnSpc>
                <a:spcPct val="100000"/>
              </a:lnSpc>
              <a:spcBef>
                <a:spcPct val="30000"/>
              </a:spcBef>
              <a:spcAft>
                <a:spcPct val="0"/>
              </a:spcAft>
              <a:buClrTx/>
              <a:buSzTx/>
              <a:buFontTx/>
              <a:buNone/>
              <a:tabLst/>
              <a:defRPr/>
            </a:pPr>
            <a:r>
              <a:rPr lang="en-US" i="1" baseline="0" dirty="0"/>
              <a:t>r</a:t>
            </a:r>
            <a:r>
              <a:rPr lang="en-US" baseline="-25000" dirty="0"/>
              <a:t> </a:t>
            </a:r>
            <a:r>
              <a:rPr lang="en-US" baseline="0" dirty="0"/>
              <a:t>= Cost of equity </a:t>
            </a:r>
          </a:p>
          <a:p>
            <a:endParaRPr lang="en-US" baseline="0" dirty="0"/>
          </a:p>
          <a:p>
            <a:r>
              <a:rPr lang="en-US" baseline="0" dirty="0"/>
              <a:t>The first term is the debt component, in which the proportion (fraction) of debt in the capital structure is multiplied by the after-tax cost of debt.</a:t>
            </a:r>
          </a:p>
          <a:p>
            <a:endParaRPr lang="en-US" baseline="0" dirty="0"/>
          </a:p>
          <a:p>
            <a:pPr marL="0" marR="0" indent="-182880" algn="l" defTabSz="914400" rtl="0" eaLnBrk="0" fontAlgn="base" latinLnBrk="0" hangingPunct="0">
              <a:lnSpc>
                <a:spcPct val="100000"/>
              </a:lnSpc>
              <a:spcBef>
                <a:spcPct val="30000"/>
              </a:spcBef>
              <a:spcAft>
                <a:spcPct val="0"/>
              </a:spcAft>
              <a:buClrTx/>
              <a:buSzTx/>
              <a:buFontTx/>
              <a:buNone/>
              <a:tabLst/>
              <a:defRPr/>
            </a:pPr>
            <a:r>
              <a:rPr lang="en-US" baseline="0" dirty="0"/>
              <a:t>The second term is the equity component, in which the proportion (fraction) of equity in the capital structure is multiplied by the cost of equity. Recall from the previous slide that equity is not tax advantaged as debt is.</a:t>
            </a:r>
          </a:p>
          <a:p>
            <a:endParaRPr lang="en-US" baseline="0"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59</a:t>
            </a:fld>
            <a:endParaRPr lang="en-US" dirty="0"/>
          </a:p>
        </p:txBody>
      </p:sp>
    </p:spTree>
    <p:extLst>
      <p:ext uri="{BB962C8B-B14F-4D97-AF65-F5344CB8AC3E}">
        <p14:creationId xmlns:p14="http://schemas.microsoft.com/office/powerpoint/2010/main" val="21153932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indent="-176680" defTabSz="883402">
              <a:defRPr/>
            </a:pPr>
            <a:r>
              <a:rPr lang="en-US" dirty="0"/>
              <a:t>LOS: Explain and calculate the weighted</a:t>
            </a:r>
            <a:r>
              <a:rPr lang="en-US" baseline="0" dirty="0"/>
              <a:t> average cost of capital for a company</a:t>
            </a:r>
            <a:r>
              <a:rPr lang="en-US" dirty="0"/>
              <a:t>.</a:t>
            </a:r>
          </a:p>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Pages</a:t>
            </a:r>
            <a:r>
              <a:rPr lang="en-US" baseline="0" dirty="0"/>
              <a:t> 80</a:t>
            </a:r>
            <a:r>
              <a:rPr lang="en-GB" dirty="0"/>
              <a:t>–</a:t>
            </a:r>
            <a:r>
              <a:rPr lang="en-US" baseline="0" dirty="0"/>
              <a:t>81</a:t>
            </a:r>
          </a:p>
          <a:p>
            <a:pPr marL="0" marR="0" indent="-182880" algn="l" defTabSz="914400" rtl="0" eaLnBrk="0" fontAlgn="base" latinLnBrk="0" hangingPunct="0">
              <a:lnSpc>
                <a:spcPct val="100000"/>
              </a:lnSpc>
              <a:spcBef>
                <a:spcPct val="30000"/>
              </a:spcBef>
              <a:spcAft>
                <a:spcPct val="0"/>
              </a:spcAft>
              <a:buClrTx/>
              <a:buSzTx/>
              <a:buFontTx/>
              <a:buNone/>
              <a:tabLst/>
              <a:defRPr/>
            </a:pPr>
            <a:endParaRPr lang="en-US" baseline="0" dirty="0"/>
          </a:p>
          <a:p>
            <a:pPr indent="-176680" defTabSz="883402">
              <a:defRPr/>
            </a:pPr>
            <a:r>
              <a:rPr lang="en-US" baseline="0" dirty="0"/>
              <a:t>Spreadsheet Example</a:t>
            </a:r>
          </a:p>
          <a:p>
            <a:endParaRPr lang="en-US" baseline="0" dirty="0"/>
          </a:p>
          <a:p>
            <a:r>
              <a:rPr lang="en-US" baseline="0" dirty="0"/>
              <a:t>In the next slide, we will use the CAPM to determine the required return on equity and then calculate the WACC.</a:t>
            </a:r>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60</a:t>
            </a:fld>
            <a:endParaRPr lang="en-US" dirty="0"/>
          </a:p>
        </p:txBody>
      </p:sp>
    </p:spTree>
    <p:extLst>
      <p:ext uri="{BB962C8B-B14F-4D97-AF65-F5344CB8AC3E}">
        <p14:creationId xmlns:p14="http://schemas.microsoft.com/office/powerpoint/2010/main" val="36249957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indent="-176680" defTabSz="883402">
              <a:defRPr/>
            </a:pPr>
            <a:r>
              <a:rPr lang="en-US" dirty="0"/>
              <a:t>LOS: Explain and calculate the weighted</a:t>
            </a:r>
            <a:r>
              <a:rPr lang="en-US" baseline="0" dirty="0"/>
              <a:t> average cost of capital for a company</a:t>
            </a:r>
            <a:r>
              <a:rPr lang="en-US" dirty="0"/>
              <a:t>.</a:t>
            </a:r>
          </a:p>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Pages</a:t>
            </a:r>
            <a:r>
              <a:rPr lang="en-US" baseline="0" dirty="0"/>
              <a:t> 80</a:t>
            </a:r>
            <a:r>
              <a:rPr lang="en-GB" dirty="0"/>
              <a:t>–</a:t>
            </a:r>
            <a:r>
              <a:rPr lang="en-US" baseline="0" dirty="0"/>
              <a:t>81</a:t>
            </a:r>
          </a:p>
          <a:p>
            <a:pPr marL="0" marR="0" indent="-182880" algn="l" defTabSz="914400" rtl="0" eaLnBrk="0" fontAlgn="base" latinLnBrk="0" hangingPunct="0">
              <a:lnSpc>
                <a:spcPct val="100000"/>
              </a:lnSpc>
              <a:spcBef>
                <a:spcPct val="30000"/>
              </a:spcBef>
              <a:spcAft>
                <a:spcPct val="0"/>
              </a:spcAft>
              <a:buClrTx/>
              <a:buSzTx/>
              <a:buFontTx/>
              <a:buNone/>
              <a:tabLst/>
              <a:defRPr/>
            </a:pPr>
            <a:endParaRPr lang="en-US" sz="1200" dirty="0"/>
          </a:p>
          <a:p>
            <a:pPr marL="0" marR="0" indent="-182880" algn="l" defTabSz="914400" rtl="0" eaLnBrk="0" fontAlgn="base" latinLnBrk="0" hangingPunct="0">
              <a:lnSpc>
                <a:spcPct val="100000"/>
              </a:lnSpc>
              <a:spcBef>
                <a:spcPct val="30000"/>
              </a:spcBef>
              <a:spcAft>
                <a:spcPct val="0"/>
              </a:spcAft>
              <a:buClrTx/>
              <a:buSzTx/>
              <a:buFontTx/>
              <a:buNone/>
              <a:tabLst/>
              <a:defRPr/>
            </a:pPr>
            <a:r>
              <a:rPr lang="en-US" sz="1200" dirty="0"/>
              <a:t>Spreadsheet</a:t>
            </a:r>
            <a:r>
              <a:rPr lang="en-US" sz="1200" baseline="0" dirty="0"/>
              <a:t> Example</a:t>
            </a:r>
            <a:endParaRPr lang="en-US" sz="1200" dirty="0"/>
          </a:p>
          <a:p>
            <a:endParaRPr lang="en-US" baseline="0" dirty="0">
              <a:solidFill>
                <a:schemeClr val="tx1"/>
              </a:solidFill>
            </a:endParaRPr>
          </a:p>
          <a:p>
            <a:pPr marL="0" marR="0" lvl="0" indent="0" algn="l" defTabSz="914400" rtl="0" eaLnBrk="0" fontAlgn="base" latinLnBrk="0" hangingPunct="0">
              <a:lnSpc>
                <a:spcPct val="100000"/>
              </a:lnSpc>
              <a:spcBef>
                <a:spcPct val="20000"/>
              </a:spcBef>
              <a:spcAft>
                <a:spcPct val="0"/>
              </a:spcAft>
              <a:buClrTx/>
              <a:buSzPct val="60000"/>
              <a:buFont typeface="Wingdings" pitchFamily="2" charset="2"/>
              <a:buNone/>
              <a:tabLst/>
              <a:defRPr/>
            </a:pPr>
            <a:r>
              <a:rPr lang="en-US" b="0" baseline="0" dirty="0">
                <a:solidFill>
                  <a:schemeClr val="tx1"/>
                </a:solidFill>
              </a:rPr>
              <a:t>Using the CAPM:</a:t>
            </a:r>
          </a:p>
          <a:p>
            <a:pPr marL="0" marR="0" lvl="0" indent="0" algn="l" defTabSz="914400" rtl="0" eaLnBrk="0" fontAlgn="base" latinLnBrk="0" hangingPunct="0">
              <a:lnSpc>
                <a:spcPct val="100000"/>
              </a:lnSpc>
              <a:spcBef>
                <a:spcPct val="20000"/>
              </a:spcBef>
              <a:spcAft>
                <a:spcPct val="0"/>
              </a:spcAft>
              <a:buClrTx/>
              <a:buSzPct val="60000"/>
              <a:buFont typeface="Wingdings" pitchFamily="2" charset="2"/>
              <a:buNone/>
              <a:tabLst/>
              <a:defRPr/>
            </a:pPr>
            <a:r>
              <a:rPr lang="en-US" b="0" baseline="0" dirty="0">
                <a:solidFill>
                  <a:schemeClr val="tx1"/>
                </a:solidFill>
              </a:rPr>
              <a:t>The </a:t>
            </a:r>
            <a:r>
              <a:rPr kumimoji="0" lang="en-US" sz="1200" b="0" i="0" u="none" strike="noStrike" kern="0" cap="none" spc="0" normalizeH="0" baseline="0" noProof="0" dirty="0">
                <a:ln>
                  <a:noFill/>
                </a:ln>
                <a:solidFill>
                  <a:schemeClr val="tx1"/>
                </a:solidFill>
                <a:effectLst/>
                <a:uLnTx/>
                <a:uFillTx/>
                <a:latin typeface="Arial" charset="0"/>
                <a:ea typeface="+mn-ea"/>
                <a:cs typeface="+mn-cs"/>
              </a:rPr>
              <a:t>required</a:t>
            </a:r>
            <a:r>
              <a:rPr kumimoji="0" lang="en-US" sz="1200" b="0" i="0" u="none" strike="noStrike" kern="0" cap="none" spc="0" normalizeH="0" noProof="0" dirty="0">
                <a:ln>
                  <a:noFill/>
                </a:ln>
                <a:solidFill>
                  <a:schemeClr val="tx1"/>
                </a:solidFill>
                <a:effectLst/>
                <a:uLnTx/>
                <a:uFillTx/>
                <a:latin typeface="Arial" charset="0"/>
                <a:ea typeface="+mn-ea"/>
                <a:cs typeface="+mn-cs"/>
              </a:rPr>
              <a:t> return on equity (</a:t>
            </a:r>
            <a:r>
              <a:rPr kumimoji="0" lang="en-US" sz="1200" b="0" i="1" u="none" strike="noStrike" kern="0" cap="none" spc="0" normalizeH="0" noProof="0" dirty="0">
                <a:ln>
                  <a:noFill/>
                </a:ln>
                <a:solidFill>
                  <a:schemeClr val="tx1"/>
                </a:solidFill>
                <a:effectLst/>
                <a:uLnTx/>
                <a:uFillTx/>
                <a:latin typeface="Arial" charset="0"/>
                <a:ea typeface="+mn-ea"/>
                <a:cs typeface="+mn-cs"/>
              </a:rPr>
              <a:t>r</a:t>
            </a:r>
            <a:r>
              <a:rPr kumimoji="0" lang="en-US" sz="1200" b="0" i="0" u="none" strike="noStrike" kern="0" cap="none" spc="0" normalizeH="0" noProof="0" dirty="0">
                <a:ln>
                  <a:noFill/>
                </a:ln>
                <a:solidFill>
                  <a:schemeClr val="tx1"/>
                </a:solidFill>
                <a:effectLst/>
                <a:uLnTx/>
                <a:uFillTx/>
                <a:latin typeface="Arial" charset="0"/>
                <a:ea typeface="+mn-ea"/>
                <a:cs typeface="+mn-cs"/>
              </a:rPr>
              <a:t>) = </a:t>
            </a:r>
            <a:r>
              <a:rPr lang="en-US" sz="1200" b="0" kern="0" dirty="0">
                <a:solidFill>
                  <a:schemeClr val="tx1"/>
                </a:solidFill>
                <a:latin typeface="Arial" charset="0"/>
                <a:ea typeface="+mn-ea"/>
                <a:cs typeface="+mn-cs"/>
              </a:rPr>
              <a:t>Risk-free return + </a:t>
            </a:r>
            <a:r>
              <a:rPr lang="en-US" sz="1200" b="0" kern="0" dirty="0">
                <a:solidFill>
                  <a:schemeClr val="tx1"/>
                </a:solidFill>
                <a:latin typeface="Arial" charset="0"/>
                <a:ea typeface="+mn-ea"/>
                <a:cs typeface="+mn-cs"/>
                <a:sym typeface="Symbol"/>
              </a:rPr>
              <a:t></a:t>
            </a:r>
            <a:r>
              <a:rPr lang="en-US" sz="1200" b="0" kern="0" dirty="0">
                <a:solidFill>
                  <a:schemeClr val="tx1"/>
                </a:solidFill>
                <a:latin typeface="Arial" charset="0"/>
                <a:ea typeface="+mn-ea"/>
                <a:cs typeface="+mn-cs"/>
              </a:rPr>
              <a:t> × (Equity risk premium)</a:t>
            </a:r>
          </a:p>
          <a:p>
            <a:pPr marL="0" marR="0" lvl="0" indent="0" algn="l" defTabSz="914400" rtl="0" eaLnBrk="0" fontAlgn="base" latinLnBrk="0" hangingPunct="0">
              <a:lnSpc>
                <a:spcPct val="100000"/>
              </a:lnSpc>
              <a:spcBef>
                <a:spcPct val="20000"/>
              </a:spcBef>
              <a:spcAft>
                <a:spcPct val="0"/>
              </a:spcAft>
              <a:buClrTx/>
              <a:buSzPct val="60000"/>
              <a:buFont typeface="Wingdings" pitchFamily="2" charset="2"/>
              <a:buNone/>
              <a:tabLst/>
              <a:defRPr/>
            </a:pPr>
            <a:r>
              <a:rPr kumimoji="0" lang="en-US" sz="1200" b="0" i="0" u="none" strike="noStrike" kern="0" cap="none" spc="0" normalizeH="0" baseline="0" noProof="0" dirty="0">
                <a:ln>
                  <a:noFill/>
                </a:ln>
                <a:solidFill>
                  <a:schemeClr val="tx1"/>
                </a:solidFill>
                <a:effectLst/>
                <a:uLnTx/>
                <a:uFillTx/>
                <a:latin typeface="Arial" charset="0"/>
                <a:ea typeface="+mn-ea"/>
                <a:cs typeface="+mn-cs"/>
              </a:rPr>
              <a:t>		           = 3% + 1.20(5%) = 9.0%</a:t>
            </a:r>
          </a:p>
          <a:p>
            <a:pPr marL="0" marR="0" lvl="0" indent="0" algn="l" defTabSz="914400" rtl="0" eaLnBrk="0" fontAlgn="base" latinLnBrk="0" hangingPunct="0">
              <a:lnSpc>
                <a:spcPct val="100000"/>
              </a:lnSpc>
              <a:spcBef>
                <a:spcPct val="20000"/>
              </a:spcBef>
              <a:spcAft>
                <a:spcPct val="0"/>
              </a:spcAft>
              <a:buClrTx/>
              <a:buSzPct val="60000"/>
              <a:buFont typeface="Wingdings" pitchFamily="2" charset="2"/>
              <a:buNone/>
              <a:tabLst/>
              <a:defRPr/>
            </a:pPr>
            <a:endParaRPr kumimoji="0" lang="en-US" sz="1200" b="0" i="0" u="none" strike="noStrike" kern="0" cap="none" spc="0" normalizeH="0" baseline="0" noProof="0" dirty="0">
              <a:ln>
                <a:noFill/>
              </a:ln>
              <a:solidFill>
                <a:schemeClr val="tx1"/>
              </a:solidFill>
              <a:effectLst/>
              <a:uLnTx/>
              <a:uFillTx/>
              <a:latin typeface="Arial" charset="0"/>
              <a:ea typeface="+mn-ea"/>
              <a:cs typeface="+mn-cs"/>
            </a:endParaRPr>
          </a:p>
          <a:p>
            <a:pPr marL="0" marR="0" lvl="0" indent="0" algn="l" defTabSz="914400" rtl="0" eaLnBrk="0" fontAlgn="base" latinLnBrk="0" hangingPunct="0">
              <a:lnSpc>
                <a:spcPct val="100000"/>
              </a:lnSpc>
              <a:spcBef>
                <a:spcPct val="20000"/>
              </a:spcBef>
              <a:spcAft>
                <a:spcPct val="0"/>
              </a:spcAft>
              <a:buClrTx/>
              <a:buSzPct val="60000"/>
              <a:buFont typeface="Wingdings" pitchFamily="2" charset="2"/>
              <a:buNone/>
              <a:tabLst/>
              <a:defRPr/>
            </a:pPr>
            <a:r>
              <a:rPr kumimoji="0" lang="en-US" sz="1200" b="0" i="0" u="none" strike="noStrike" kern="0" cap="none" spc="0" normalizeH="0" baseline="0" noProof="0" dirty="0">
                <a:ln>
                  <a:noFill/>
                </a:ln>
                <a:solidFill>
                  <a:schemeClr val="tx1"/>
                </a:solidFill>
                <a:effectLst/>
                <a:uLnTx/>
                <a:uFillTx/>
                <a:latin typeface="Arial" charset="0"/>
                <a:ea typeface="+mn-ea"/>
                <a:cs typeface="+mn-cs"/>
              </a:rPr>
              <a:t>Notice that the debt cost of 6.1% is reduced by 0.70 (1 </a:t>
            </a:r>
            <a:r>
              <a:rPr lang="en-US" sz="1200" dirty="0"/>
              <a:t>– </a:t>
            </a:r>
            <a:r>
              <a:rPr kumimoji="0" lang="en-US" sz="1200" b="0" i="0" u="none" strike="noStrike" kern="0" cap="none" spc="0" normalizeH="0" baseline="0" noProof="0" dirty="0">
                <a:ln>
                  <a:noFill/>
                </a:ln>
                <a:solidFill>
                  <a:schemeClr val="tx1"/>
                </a:solidFill>
                <a:effectLst/>
                <a:uLnTx/>
                <a:uFillTx/>
                <a:latin typeface="Arial" charset="0"/>
                <a:ea typeface="+mn-ea"/>
                <a:cs typeface="+mn-cs"/>
              </a:rPr>
              <a:t>0.30) to reflect the tax deductibility of debt.</a:t>
            </a:r>
          </a:p>
          <a:p>
            <a:pPr marL="0" marR="0" lvl="0" indent="0" algn="l" defTabSz="914400" rtl="0" eaLnBrk="0" fontAlgn="base" latinLnBrk="0" hangingPunct="0">
              <a:lnSpc>
                <a:spcPct val="100000"/>
              </a:lnSpc>
              <a:spcBef>
                <a:spcPct val="20000"/>
              </a:spcBef>
              <a:spcAft>
                <a:spcPct val="0"/>
              </a:spcAft>
              <a:buClrTx/>
              <a:buSzPct val="60000"/>
              <a:buFont typeface="Wingdings" pitchFamily="2" charset="2"/>
              <a:buNone/>
              <a:tabLst/>
              <a:defRPr/>
            </a:pPr>
            <a:endParaRPr kumimoji="0" lang="en-US" sz="1200" b="0" i="0" u="none" strike="noStrike" kern="0" cap="none" spc="0" normalizeH="0" baseline="0" noProof="0" dirty="0">
              <a:ln>
                <a:noFill/>
              </a:ln>
              <a:solidFill>
                <a:schemeClr val="tx1"/>
              </a:solidFill>
              <a:effectLst/>
              <a:uLnTx/>
              <a:uFillTx/>
              <a:latin typeface="Arial" charset="0"/>
              <a:ea typeface="+mn-ea"/>
              <a:cs typeface="+mn-cs"/>
            </a:endParaRPr>
          </a:p>
          <a:p>
            <a:pPr marL="0" marR="0" lvl="0" indent="0" algn="l" defTabSz="914400" rtl="0" eaLnBrk="0" fontAlgn="base" latinLnBrk="0" hangingPunct="0">
              <a:lnSpc>
                <a:spcPct val="100000"/>
              </a:lnSpc>
              <a:spcBef>
                <a:spcPct val="20000"/>
              </a:spcBef>
              <a:spcAft>
                <a:spcPct val="0"/>
              </a:spcAft>
              <a:buClrTx/>
              <a:buSzPct val="60000"/>
              <a:buFont typeface="Wingdings" pitchFamily="2" charset="2"/>
              <a:buNone/>
              <a:tabLst/>
              <a:defRPr/>
            </a:pPr>
            <a:r>
              <a:rPr kumimoji="0" lang="en-US" sz="1200" b="0" i="0" u="none" strike="noStrike" kern="0" cap="none" spc="0" normalizeH="0" baseline="0" noProof="0" dirty="0">
                <a:ln>
                  <a:noFill/>
                </a:ln>
                <a:solidFill>
                  <a:schemeClr val="tx1"/>
                </a:solidFill>
                <a:effectLst/>
                <a:uLnTx/>
                <a:uFillTx/>
                <a:latin typeface="Arial" charset="0"/>
                <a:ea typeface="+mn-ea"/>
                <a:cs typeface="+mn-cs"/>
              </a:rPr>
              <a:t>With a ratio of long-term debt to total capital of 0.40, the proportion of equity in the capital structure is the other part (0.60).</a:t>
            </a:r>
          </a:p>
          <a:p>
            <a:pPr marL="0" marR="0" lvl="0" indent="0" algn="l" defTabSz="914400" rtl="0" eaLnBrk="0" fontAlgn="base" latinLnBrk="0" hangingPunct="0">
              <a:lnSpc>
                <a:spcPct val="100000"/>
              </a:lnSpc>
              <a:spcBef>
                <a:spcPct val="20000"/>
              </a:spcBef>
              <a:spcAft>
                <a:spcPct val="0"/>
              </a:spcAft>
              <a:buClrTx/>
              <a:buSzPct val="60000"/>
              <a:buFont typeface="Wingdings" pitchFamily="2" charset="2"/>
              <a:buNone/>
              <a:tabLst/>
              <a:defRPr/>
            </a:pPr>
            <a:r>
              <a:rPr kumimoji="0" lang="en-US" sz="1200" b="0" i="0" u="none" strike="noStrike" kern="0" cap="none" spc="0" normalizeH="0" baseline="0" noProof="0" dirty="0">
                <a:ln>
                  <a:noFill/>
                </a:ln>
                <a:solidFill>
                  <a:schemeClr val="bg1"/>
                </a:solidFill>
                <a:effectLst/>
                <a:uLnTx/>
                <a:uFillTx/>
                <a:latin typeface="Arial" charset="0"/>
                <a:ea typeface="+mn-ea"/>
                <a:cs typeface="+mn-cs"/>
              </a:rPr>
              <a:t> </a:t>
            </a:r>
            <a:endParaRPr lang="en-US" baseline="0" dirty="0">
              <a:solidFill>
                <a:schemeClr val="bg1"/>
              </a:solidFill>
            </a:endParaRPr>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61</a:t>
            </a:fld>
            <a:endParaRPr lang="en-US" dirty="0"/>
          </a:p>
        </p:txBody>
      </p:sp>
    </p:spTree>
    <p:extLst>
      <p:ext uri="{BB962C8B-B14F-4D97-AF65-F5344CB8AC3E}">
        <p14:creationId xmlns:p14="http://schemas.microsoft.com/office/powerpoint/2010/main" val="36399186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indent="-176680" defTabSz="883402">
              <a:defRPr/>
            </a:pPr>
            <a:r>
              <a:rPr lang="en-US" dirty="0"/>
              <a:t>LOS: Evaluate the appropriateness of using a particular rate of return as a discount rate, given</a:t>
            </a:r>
            <a:r>
              <a:rPr lang="en-US" baseline="0" dirty="0"/>
              <a:t> a description of the cash flow to be discounted and other relevant facts</a:t>
            </a:r>
            <a:r>
              <a:rPr lang="en-US" dirty="0"/>
              <a:t>.</a:t>
            </a:r>
          </a:p>
          <a:p>
            <a:r>
              <a:rPr lang="en-US" dirty="0"/>
              <a:t>Page</a:t>
            </a:r>
            <a:r>
              <a:rPr lang="en-US" baseline="0" dirty="0"/>
              <a:t> 82</a:t>
            </a:r>
          </a:p>
          <a:p>
            <a:endParaRPr lang="en-US" baseline="0" dirty="0"/>
          </a:p>
          <a:p>
            <a:r>
              <a:rPr lang="en-US" baseline="0" dirty="0"/>
              <a:t>The discount rate should be consistent with the cash flow it is applied to.</a:t>
            </a:r>
          </a:p>
          <a:p>
            <a:endParaRPr lang="en-US" baseline="0" dirty="0"/>
          </a:p>
          <a:p>
            <a:pPr marL="182880">
              <a:buFont typeface="Arial" pitchFamily="34" charset="0"/>
              <a:buChar char="•"/>
            </a:pPr>
            <a:r>
              <a:rPr lang="en-US" baseline="0" dirty="0"/>
              <a:t>When an entire firm and all its cash flows (referred to as the cash flow to the firm) are discounted, the relevant discount rate is the WACC because it reflects all the financing sources.</a:t>
            </a:r>
          </a:p>
          <a:p>
            <a:pPr marL="182880">
              <a:buFont typeface="Arial" pitchFamily="34" charset="0"/>
              <a:buChar char="•"/>
            </a:pPr>
            <a:r>
              <a:rPr lang="en-US" baseline="0" dirty="0"/>
              <a:t>When just the cash flow to equity is discounted, the relevant discount rate is the required return on equity.</a:t>
            </a:r>
          </a:p>
          <a:p>
            <a:pPr marL="182880">
              <a:buFont typeface="Arial" pitchFamily="34" charset="0"/>
              <a:buChar char="•"/>
            </a:pPr>
            <a:r>
              <a:rPr lang="en-US" baseline="0" dirty="0"/>
              <a:t>When nominal cash flows (not reduced for inflation) are discounted, nominal discount rates are used, which is the usual case and the method we will use in later chapters. We will use this framework also because taxes are applied to nominal cash flows.</a:t>
            </a:r>
          </a:p>
          <a:p>
            <a:pPr marL="182880">
              <a:buFont typeface="Arial" pitchFamily="34" charset="0"/>
              <a:buChar char="•"/>
            </a:pPr>
            <a:r>
              <a:rPr lang="en-US" baseline="0" dirty="0"/>
              <a:t>When real cash flows (reduced for inflation) are discounted, real discount rates (reduced by the inflation rate) are used. </a:t>
            </a:r>
          </a:p>
          <a:p>
            <a:pPr>
              <a:buFont typeface="Arial" pitchFamily="34" charset="0"/>
              <a:buChar char="•"/>
            </a:pPr>
            <a:endParaRPr lang="en-US" baseline="0" dirty="0"/>
          </a:p>
          <a:p>
            <a:pPr>
              <a:buFont typeface="Arial" pitchFamily="34" charset="0"/>
              <a:buNone/>
            </a:pPr>
            <a:r>
              <a:rPr lang="en-US" sz="1200" i="1" dirty="0"/>
              <a:t>Text Integration Note: Free cash flow to the firm and free cash flow to equity are discussed in Chapter 6 of the Equity Asset Valuation text.</a:t>
            </a:r>
            <a:endParaRPr lang="en-US" baseline="0"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62</a:t>
            </a:fld>
            <a:endParaRPr lang="en-US" dirty="0"/>
          </a:p>
        </p:txBody>
      </p:sp>
    </p:spTree>
    <p:extLst>
      <p:ext uri="{BB962C8B-B14F-4D97-AF65-F5344CB8AC3E}">
        <p14:creationId xmlns:p14="http://schemas.microsoft.com/office/powerpoint/2010/main" val="152831037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Pages 82</a:t>
            </a:r>
            <a:r>
              <a:rPr lang="en-US" sz="1200" dirty="0"/>
              <a:t>–</a:t>
            </a:r>
            <a:r>
              <a:rPr lang="en-US" dirty="0"/>
              <a:t>83</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63</a:t>
            </a:fld>
            <a:endParaRPr lang="en-US" dirty="0"/>
          </a:p>
        </p:txBody>
      </p:sp>
    </p:spTree>
    <p:extLst>
      <p:ext uri="{BB962C8B-B14F-4D97-AF65-F5344CB8AC3E}">
        <p14:creationId xmlns:p14="http://schemas.microsoft.com/office/powerpoint/2010/main" val="318152481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Pages 82</a:t>
            </a:r>
            <a:r>
              <a:rPr lang="en-US" sz="1200" dirty="0"/>
              <a:t>–</a:t>
            </a:r>
            <a:r>
              <a:rPr lang="en-US" dirty="0"/>
              <a:t>83</a:t>
            </a:r>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64</a:t>
            </a:fld>
            <a:endParaRPr lang="en-US" dirty="0"/>
          </a:p>
        </p:txBody>
      </p:sp>
    </p:spTree>
    <p:extLst>
      <p:ext uri="{BB962C8B-B14F-4D97-AF65-F5344CB8AC3E}">
        <p14:creationId xmlns:p14="http://schemas.microsoft.com/office/powerpoint/2010/main" val="284609066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Pages 82</a:t>
            </a:r>
            <a:r>
              <a:rPr lang="en-US" sz="1200" dirty="0"/>
              <a:t>–</a:t>
            </a:r>
            <a:r>
              <a:rPr lang="en-US" dirty="0"/>
              <a:t>83</a:t>
            </a:r>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65</a:t>
            </a:fld>
            <a:endParaRPr lang="en-US" dirty="0"/>
          </a:p>
        </p:txBody>
      </p:sp>
    </p:spTree>
    <p:extLst>
      <p:ext uri="{BB962C8B-B14F-4D97-AF65-F5344CB8AC3E}">
        <p14:creationId xmlns:p14="http://schemas.microsoft.com/office/powerpoint/2010/main" val="80579758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eaLnBrk="1" latinLnBrk="0" hangingPunct="1"/>
            <a:r>
              <a:rPr lang="en-US" sz="1200" dirty="0"/>
              <a:t>Questions addressed in this reading:</a:t>
            </a:r>
          </a:p>
          <a:p>
            <a:pPr marL="457200" lvl="0" indent="-457200" rtl="0" eaLnBrk="1" latinLnBrk="0" hangingPunct="1">
              <a:buFont typeface="Arial" panose="020B0604020202020204" pitchFamily="34" charset="0"/>
              <a:buChar char="•"/>
            </a:pPr>
            <a:r>
              <a:rPr lang="en-US" sz="1200" dirty="0"/>
              <a:t>What are the similarities and differences among industry classification systems?</a:t>
            </a:r>
          </a:p>
          <a:p>
            <a:pPr marL="457200" lvl="0" indent="-457200" rtl="0" eaLnBrk="1" latinLnBrk="0" hangingPunct="1">
              <a:buFont typeface="Arial" panose="020B0604020202020204" pitchFamily="34" charset="0"/>
              <a:buChar char="•"/>
            </a:pPr>
            <a:r>
              <a:rPr lang="en-US" sz="1200" dirty="0"/>
              <a:t>How does an analyst go about choosing a peer group of companies?</a:t>
            </a:r>
          </a:p>
          <a:p>
            <a:pPr marL="457200" lvl="0" indent="-457200" rtl="0" eaLnBrk="1" latinLnBrk="0" hangingPunct="1">
              <a:buFont typeface="Arial" panose="020B0604020202020204" pitchFamily="34" charset="0"/>
              <a:buChar char="•"/>
            </a:pPr>
            <a:r>
              <a:rPr lang="en-US" sz="1200" dirty="0"/>
              <a:t>What are the key factors to consider when analyzing an industry?</a:t>
            </a:r>
          </a:p>
          <a:p>
            <a:pPr marL="457200" lvl="0" indent="-457200" rtl="0" eaLnBrk="1" latinLnBrk="0" hangingPunct="1">
              <a:buFont typeface="Arial" panose="020B0604020202020204" pitchFamily="34" charset="0"/>
              <a:buChar char="•"/>
            </a:pPr>
            <a:r>
              <a:rPr lang="en-US" sz="1200" dirty="0"/>
              <a:t>What advantages are enjoyed by companies in strategically well-positioned industries?</a:t>
            </a:r>
          </a:p>
          <a:p>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DISCLAIMER: This presentation</a:t>
            </a:r>
            <a:r>
              <a:rPr lang="en-US" baseline="0" dirty="0"/>
              <a:t> is NOT a substitute for the CFA Program curriculum. </a:t>
            </a:r>
            <a:r>
              <a:rPr lang="en-US" baseline="0"/>
              <a:t>Candidates should not view this material as reflecting what will be required of them on the CFA exam.</a:t>
            </a:r>
            <a:endParaRPr lang="en-US"/>
          </a:p>
          <a:p>
            <a:endParaRPr lang="en-US" sz="1200" dirty="0"/>
          </a:p>
        </p:txBody>
      </p:sp>
      <p:sp>
        <p:nvSpPr>
          <p:cNvPr id="4" name="Slide Number Placeholder 3"/>
          <p:cNvSpPr>
            <a:spLocks noGrp="1"/>
          </p:cNvSpPr>
          <p:nvPr>
            <p:ph type="sldNum" sz="quarter" idx="10"/>
          </p:nvPr>
        </p:nvSpPr>
        <p:spPr/>
        <p:txBody>
          <a:bodyPr/>
          <a:lstStyle/>
          <a:p>
            <a:fld id="{9A4F8672-8174-4157-9CD7-BC591DEEF2E8}" type="slidenum">
              <a:rPr lang="en-US" smtClean="0"/>
              <a:t>66</a:t>
            </a:fld>
            <a:endParaRPr lang="en-US"/>
          </a:p>
        </p:txBody>
      </p:sp>
    </p:spTree>
    <p:extLst>
      <p:ext uri="{BB962C8B-B14F-4D97-AF65-F5344CB8AC3E}">
        <p14:creationId xmlns:p14="http://schemas.microsoft.com/office/powerpoint/2010/main" val="37437629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171450" indent="-171450">
              <a:buFont typeface="Arial" panose="020B0604020202020204" pitchFamily="34" charset="0"/>
              <a:buChar char="•"/>
            </a:pPr>
            <a:r>
              <a:rPr lang="en-US" dirty="0"/>
              <a:t>Company analysis requires understanding a company’s industry and identifying</a:t>
            </a:r>
            <a:r>
              <a:rPr lang="en-US" baseline="0" dirty="0"/>
              <a:t> the company’s peers.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Definitions to help introduce</a:t>
            </a:r>
            <a:r>
              <a:rPr lang="en-US" baseline="0" dirty="0"/>
              <a:t> this material:</a:t>
            </a:r>
          </a:p>
          <a:p>
            <a:endParaRPr lang="en-US" dirty="0"/>
          </a:p>
          <a:p>
            <a:pPr marL="628650" lvl="1" indent="-171450">
              <a:buFont typeface="Arial" panose="020B0604020202020204" pitchFamily="34" charset="0"/>
              <a:buChar char="•"/>
            </a:pPr>
            <a:r>
              <a:rPr lang="en-US" dirty="0"/>
              <a:t>An </a:t>
            </a:r>
            <a:r>
              <a:rPr lang="en-US" b="1" dirty="0"/>
              <a:t>industry</a:t>
            </a:r>
            <a:r>
              <a:rPr lang="en-US" dirty="0"/>
              <a:t> is a group of companies offering similar products and/or services. (e.g., Pharmaceuticals)</a:t>
            </a:r>
          </a:p>
          <a:p>
            <a:pPr marL="628650" lvl="1" indent="-171450">
              <a:buFont typeface="Arial" panose="020B0604020202020204" pitchFamily="34" charset="0"/>
              <a:buChar char="•"/>
            </a:pPr>
            <a:endParaRPr lang="en-US" dirty="0"/>
          </a:p>
          <a:p>
            <a:pPr marL="1085850" lvl="2" indent="-171450">
              <a:buFont typeface="Arial" panose="020B0604020202020204" pitchFamily="34" charset="0"/>
              <a:buChar char="•"/>
            </a:pPr>
            <a:r>
              <a:rPr lang="en-US" dirty="0"/>
              <a:t>A </a:t>
            </a:r>
            <a:r>
              <a:rPr lang="en-US" b="1" dirty="0"/>
              <a:t>sector</a:t>
            </a:r>
            <a:r>
              <a:rPr lang="en-US" dirty="0"/>
              <a:t> is a group of related industries. (e.g., Health Care)</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A </a:t>
            </a:r>
            <a:r>
              <a:rPr lang="en-US" b="1" dirty="0"/>
              <a:t>principal business activity </a:t>
            </a:r>
            <a:r>
              <a:rPr lang="en-US" dirty="0"/>
              <a:t>is a source from which a company derives a majority of its revenues and/or earnings. (e.g., research and development of new drugs)</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A </a:t>
            </a:r>
            <a:r>
              <a:rPr lang="en-US" b="1" dirty="0"/>
              <a:t>peer group </a:t>
            </a:r>
            <a:r>
              <a:rPr lang="en-US" dirty="0"/>
              <a:t>is a group of companies that are engaged in similar business activities, and whose economics and valuation are influence by closely related factors. (e.g., Novartis, Pfizer,</a:t>
            </a:r>
            <a:r>
              <a:rPr lang="en-US" baseline="0" dirty="0"/>
              <a:t> Roche, Sanofi, Merck &amp; Co.)</a:t>
            </a:r>
            <a:endParaRPr lang="en-US" dirty="0"/>
          </a:p>
          <a:p>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67</a:t>
            </a:fld>
            <a:endParaRPr lang="en-US"/>
          </a:p>
        </p:txBody>
      </p:sp>
    </p:spTree>
    <p:extLst>
      <p:ext uri="{BB962C8B-B14F-4D97-AF65-F5344CB8AC3E}">
        <p14:creationId xmlns:p14="http://schemas.microsoft.com/office/powerpoint/2010/main" val="14581895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Explain uses</a:t>
            </a:r>
            <a:r>
              <a:rPr lang="en-US" baseline="0" dirty="0"/>
              <a:t> of industry analysis and the relation of industry analysis to company analysis.</a:t>
            </a:r>
          </a:p>
          <a:p>
            <a:r>
              <a:rPr lang="en-GB" baseline="0" dirty="0"/>
              <a:t>Page 92</a:t>
            </a:r>
            <a:endParaRPr lang="en-US" baseline="0" dirty="0"/>
          </a:p>
          <a:p>
            <a:endParaRPr lang="en-US" baseline="0" dirty="0"/>
          </a:p>
          <a:p>
            <a:pPr marL="171450" lvl="0" indent="-171450">
              <a:buFont typeface="Arial" panose="020B0604020202020204" pitchFamily="34" charset="0"/>
              <a:buChar char="•"/>
            </a:pPr>
            <a:r>
              <a:rPr lang="en-US" u="sng" dirty="0"/>
              <a:t>Understanding a company’s business and business environment</a:t>
            </a:r>
            <a:r>
              <a:rPr lang="en-US" dirty="0"/>
              <a:t>: Evaluate</a:t>
            </a:r>
            <a:r>
              <a:rPr lang="en-US" baseline="0" dirty="0"/>
              <a:t> growth opportunities, competitive dynamics, and credit risk.</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u="sng" dirty="0"/>
              <a:t>Identifying active equity investment opportunities</a:t>
            </a:r>
            <a:r>
              <a:rPr lang="en-US" dirty="0"/>
              <a:t>:</a:t>
            </a:r>
            <a:r>
              <a:rPr lang="en-US" baseline="0" dirty="0"/>
              <a:t> Identify industry and overweight those for which profit and growth are not fully incorporated in price.</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u="sng" dirty="0"/>
              <a:t>Portfolio performance attribution</a:t>
            </a:r>
            <a:r>
              <a:rPr lang="en-US" dirty="0"/>
              <a:t>: Performance</a:t>
            </a:r>
            <a:r>
              <a:rPr lang="en-US" baseline="0" dirty="0"/>
              <a:t> attribution focuses on the sources of a portfolio’s returns.</a:t>
            </a:r>
          </a:p>
        </p:txBody>
      </p:sp>
      <p:sp>
        <p:nvSpPr>
          <p:cNvPr id="4" name="Slide Number Placeholder 3"/>
          <p:cNvSpPr>
            <a:spLocks noGrp="1"/>
          </p:cNvSpPr>
          <p:nvPr>
            <p:ph type="sldNum" sz="quarter" idx="10"/>
          </p:nvPr>
        </p:nvSpPr>
        <p:spPr/>
        <p:txBody>
          <a:bodyPr/>
          <a:lstStyle/>
          <a:p>
            <a:fld id="{9A4F8672-8174-4157-9CD7-BC591DEEF2E8}" type="slidenum">
              <a:rPr lang="en-US" smtClean="0"/>
              <a:t>68</a:t>
            </a:fld>
            <a:endParaRPr lang="en-US"/>
          </a:p>
        </p:txBody>
      </p:sp>
    </p:spTree>
    <p:extLst>
      <p:ext uri="{BB962C8B-B14F-4D97-AF65-F5344CB8AC3E}">
        <p14:creationId xmlns:p14="http://schemas.microsoft.com/office/powerpoint/2010/main" val="342958019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Compare methods by which companies can be grouped, current industry classification systems, and classify a company, given a description of its activities and the classification system.</a:t>
            </a:r>
          </a:p>
          <a:p>
            <a:r>
              <a:rPr lang="en-GB" dirty="0"/>
              <a:t>Pages 93–</a:t>
            </a:r>
            <a:r>
              <a:rPr lang="en-GB" baseline="0" dirty="0"/>
              <a:t>95</a:t>
            </a:r>
            <a:endParaRPr lang="en-GB" dirty="0"/>
          </a:p>
          <a:p>
            <a:endParaRPr lang="en-US" dirty="0"/>
          </a:p>
          <a:p>
            <a:pPr marL="171450" indent="-171450">
              <a:buFont typeface="Arial" panose="020B0604020202020204" pitchFamily="34" charset="0"/>
              <a:buChar char="•"/>
            </a:pPr>
            <a:r>
              <a:rPr lang="en-US" dirty="0"/>
              <a:t>Goal: Allow</a:t>
            </a:r>
            <a:r>
              <a:rPr lang="en-US" baseline="0" dirty="0"/>
              <a:t> comparisons and assessments for competitiveness to allow for estimation of growth, profitability, and valuations.</a:t>
            </a:r>
          </a:p>
          <a:p>
            <a:pPr marL="0" indent="0">
              <a:buFont typeface="Arial" panose="020B0604020202020204" pitchFamily="34" charset="0"/>
              <a:buNone/>
            </a:pPr>
            <a:endParaRPr lang="en-US" baseline="0" dirty="0"/>
          </a:p>
          <a:p>
            <a:pPr marL="171450" indent="-171450">
              <a:buFont typeface="Arial" panose="020B0604020202020204" pitchFamily="34" charset="0"/>
              <a:buChar char="•"/>
            </a:pPr>
            <a:r>
              <a:rPr lang="en-US" baseline="0" dirty="0"/>
              <a:t>Example 1: Descriptions related to the cyclical/noncyclical distinction </a:t>
            </a:r>
          </a:p>
          <a:p>
            <a:pPr marL="628650" lvl="1" indent="-171450">
              <a:buFont typeface="Arial" panose="020B0604020202020204" pitchFamily="34" charset="0"/>
              <a:buChar char="•"/>
            </a:pPr>
            <a:r>
              <a:rPr lang="en-US" baseline="0" dirty="0"/>
              <a:t>Noncyclical companies and industries may be divided into </a:t>
            </a:r>
            <a:r>
              <a:rPr lang="en-US" b="1" baseline="0" dirty="0"/>
              <a:t>defensive</a:t>
            </a:r>
            <a:r>
              <a:rPr lang="en-US" baseline="0" dirty="0"/>
              <a:t> (e.g., staple consumer goods) versus </a:t>
            </a:r>
            <a:r>
              <a:rPr lang="en-US" b="1" baseline="0" dirty="0"/>
              <a:t>growth</a:t>
            </a:r>
            <a:r>
              <a:rPr lang="en-US" baseline="0" dirty="0"/>
              <a:t> (i.e., high growth no matter the economy)  </a:t>
            </a:r>
          </a:p>
          <a:p>
            <a:pPr marL="628650" lvl="1" indent="-171450">
              <a:buFont typeface="Arial" panose="020B0604020202020204" pitchFamily="34" charset="0"/>
              <a:buChar char="•"/>
            </a:pPr>
            <a:r>
              <a:rPr lang="en-US" baseline="0" dirty="0"/>
              <a:t>Labels, such as “cyclical,” may be confusing because companies may have business lines and industries that are not cyclical. Furthermore, those that are “defensive” may still have other issues (e.g., price wars) that cause them to behave differently from what is expected.</a:t>
            </a:r>
          </a:p>
          <a:p>
            <a:endParaRPr lang="en-US" baseline="0" dirty="0"/>
          </a:p>
        </p:txBody>
      </p:sp>
      <p:sp>
        <p:nvSpPr>
          <p:cNvPr id="4" name="Slide Number Placeholder 3"/>
          <p:cNvSpPr>
            <a:spLocks noGrp="1"/>
          </p:cNvSpPr>
          <p:nvPr>
            <p:ph type="sldNum" sz="quarter" idx="10"/>
          </p:nvPr>
        </p:nvSpPr>
        <p:spPr/>
        <p:txBody>
          <a:bodyPr/>
          <a:lstStyle/>
          <a:p>
            <a:fld id="{9A4F8672-8174-4157-9CD7-BC591DEEF2E8}" type="slidenum">
              <a:rPr lang="en-US" smtClean="0"/>
              <a:t>69</a:t>
            </a:fld>
            <a:endParaRPr lang="en-US"/>
          </a:p>
        </p:txBody>
      </p:sp>
    </p:spTree>
    <p:extLst>
      <p:ext uri="{BB962C8B-B14F-4D97-AF65-F5344CB8AC3E}">
        <p14:creationId xmlns:p14="http://schemas.microsoft.com/office/powerpoint/2010/main" val="144040959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a:t>
            </a:r>
            <a:r>
              <a:rPr lang="en-US" u="sng" dirty="0"/>
              <a:t>Compare methods by which companies can be grouped</a:t>
            </a:r>
            <a:r>
              <a:rPr lang="en-US" dirty="0"/>
              <a:t>, current industry classification systems, and classify a company, given a description of its activities and the classification system.</a:t>
            </a:r>
          </a:p>
          <a:p>
            <a:pPr marL="0" indent="0">
              <a:buFont typeface="Arial" panose="020B0604020202020204" pitchFamily="34" charset="0"/>
              <a:buNone/>
            </a:pPr>
            <a:r>
              <a:rPr lang="en-GB" dirty="0"/>
              <a:t>Pages 97–100</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Sectors are groups</a:t>
            </a:r>
            <a:r>
              <a:rPr lang="en-US" baseline="0" dirty="0"/>
              <a:t> of industries that are related [Note: these are the ten sectors identified in Exhibit 1 in Example 2]. </a:t>
            </a:r>
          </a:p>
          <a:p>
            <a:pPr marL="628650" lvl="1" indent="-171450">
              <a:buFont typeface="Arial" panose="020B0604020202020204" pitchFamily="34" charset="0"/>
              <a:buChar char="•"/>
            </a:pPr>
            <a:r>
              <a:rPr lang="en-US" baseline="0" dirty="0"/>
              <a:t>Sectors are part of the framework for understanding forces that affect competitiveness within an industry.</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Note: As pointed out in section 4.1, the identification of sectors may differ among analysts or index providers—compare sectors for Global Industry Classification Standard (GICS) versus Russell Global Sectors (RGS) versus Industry Classification Benchmark (ICB).</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Example</a:t>
            </a:r>
            <a:r>
              <a:rPr lang="en-US" baseline="0" dirty="0"/>
              <a:t> 2: Exercise classifying companies into sectors using a brief description of products or services.</a:t>
            </a:r>
          </a:p>
          <a:p>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70</a:t>
            </a:fld>
            <a:endParaRPr lang="en-US"/>
          </a:p>
        </p:txBody>
      </p:sp>
    </p:spTree>
    <p:extLst>
      <p:ext uri="{BB962C8B-B14F-4D97-AF65-F5344CB8AC3E}">
        <p14:creationId xmlns:p14="http://schemas.microsoft.com/office/powerpoint/2010/main" val="38366827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Compare methods by which companies can be grouped, </a:t>
            </a:r>
            <a:r>
              <a:rPr lang="en-US" u="sng" dirty="0"/>
              <a:t>current industry classification systems</a:t>
            </a:r>
            <a:r>
              <a:rPr lang="en-US" dirty="0"/>
              <a:t>, and classify a company, given a description of its activities and the classification system.</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Pages 97–101</a:t>
            </a:r>
          </a:p>
          <a:p>
            <a:endParaRPr lang="en-US" dirty="0"/>
          </a:p>
          <a:p>
            <a:pPr marL="171450" indent="-171450">
              <a:buFont typeface="Arial" panose="020B0604020202020204" pitchFamily="34" charset="0"/>
              <a:buChar char="•"/>
            </a:pPr>
            <a:r>
              <a:rPr lang="en-US" baseline="0" dirty="0"/>
              <a:t>Commercial schemes are discussed in Section 4.1</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Governmental schemes are discussed in Section 4.2</a:t>
            </a:r>
          </a:p>
          <a:p>
            <a:pPr marL="171450" indent="-171450">
              <a:buFont typeface="Arial" panose="020B0604020202020204" pitchFamily="34" charset="0"/>
              <a:buChar char="•"/>
            </a:pPr>
            <a:endParaRPr lang="en-US"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Although the</a:t>
            </a:r>
            <a:r>
              <a:rPr lang="en-US" baseline="0" dirty="0"/>
              <a:t> purposes are similar, the commercial schemes tend to be updated more frequently than the governmental schemes.</a:t>
            </a:r>
            <a:endParaRPr lang="en-US" dirty="0"/>
          </a:p>
          <a:p>
            <a:r>
              <a:rPr lang="en-US" baseline="0" dirty="0"/>
              <a:t> </a:t>
            </a:r>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71</a:t>
            </a:fld>
            <a:endParaRPr lang="en-US"/>
          </a:p>
        </p:txBody>
      </p:sp>
    </p:spTree>
    <p:extLst>
      <p:ext uri="{BB962C8B-B14F-4D97-AF65-F5344CB8AC3E}">
        <p14:creationId xmlns:p14="http://schemas.microsoft.com/office/powerpoint/2010/main" val="248814338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a:t>
            </a:r>
            <a:r>
              <a:rPr lang="en-US" u="sng" dirty="0"/>
              <a:t>Compare methods by which companies can be grouped, current industry classification systems</a:t>
            </a:r>
            <a:r>
              <a:rPr lang="en-US" dirty="0"/>
              <a:t>, and classify a company, given a description of its activities and the classification system.</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Pages 97–100</a:t>
            </a:r>
          </a:p>
          <a:p>
            <a:endParaRPr lang="en-US" dirty="0"/>
          </a:p>
          <a:p>
            <a:endParaRPr lang="en-US" dirty="0"/>
          </a:p>
          <a:p>
            <a:pPr marL="171450" lvl="0" indent="-171450" rtl="0" eaLnBrk="1" latinLnBrk="0" hangingPunct="1">
              <a:buClrTx/>
              <a:buSzPts val="1800"/>
              <a:buFont typeface="Arial" panose="020B0604020202020204" pitchFamily="34" charset="0"/>
              <a:buChar char="•"/>
            </a:pPr>
            <a:r>
              <a:rPr lang="en-US" dirty="0"/>
              <a:t>Global Industry Classification Standard (</a:t>
            </a:r>
            <a:r>
              <a:rPr lang="en-US" dirty="0" err="1"/>
              <a:t>GICS</a:t>
            </a:r>
            <a:r>
              <a:rPr lang="en-US" dirty="0"/>
              <a:t>) </a:t>
            </a:r>
          </a:p>
          <a:p>
            <a:pPr marL="628650" lvl="1" indent="-171450" rtl="0" eaLnBrk="1" latinLnBrk="0" hangingPunct="1">
              <a:buClrTx/>
              <a:buSzPts val="1800"/>
              <a:buFont typeface="Arial" panose="020B0604020202020204" pitchFamily="34" charset="0"/>
              <a:buChar char="•"/>
            </a:pPr>
            <a:r>
              <a:rPr lang="en-US" dirty="0"/>
              <a:t>As of May 2016, 156 sub-industries, 67 industries, 24 industry groups, and 10 sectors</a:t>
            </a:r>
          </a:p>
          <a:p>
            <a:pPr marL="628650" lvl="1" indent="-171450" rtl="0" eaLnBrk="1" latinLnBrk="0" hangingPunct="1">
              <a:buFont typeface="Arial" panose="020B0604020202020204" pitchFamily="34" charset="0"/>
              <a:buChar char="•"/>
            </a:pPr>
            <a:r>
              <a:rPr lang="en-US" dirty="0"/>
              <a:t>Adjusted over time to reflect changes in the global equity markets</a:t>
            </a:r>
          </a:p>
          <a:p>
            <a:pPr marL="457200" lvl="1" indent="0" rtl="0" eaLnBrk="1" latinLnBrk="0" hangingPunct="1">
              <a:buFont typeface="Arial" panose="020B0604020202020204" pitchFamily="34" charset="0"/>
              <a:buNone/>
            </a:pPr>
            <a:endParaRPr lang="en-US" dirty="0"/>
          </a:p>
          <a:p>
            <a:pPr marL="171450" lvl="0" indent="-171450" rtl="0" eaLnBrk="1" latinLnBrk="0" hangingPunct="1">
              <a:buFont typeface="Arial" panose="020B0604020202020204" pitchFamily="34" charset="0"/>
              <a:buChar char="•"/>
            </a:pPr>
            <a:r>
              <a:rPr lang="en-US" dirty="0"/>
              <a:t>Russell Global Sectors (</a:t>
            </a:r>
            <a:r>
              <a:rPr lang="en-US" dirty="0" err="1"/>
              <a:t>RGS</a:t>
            </a:r>
            <a:r>
              <a:rPr lang="en-US" dirty="0"/>
              <a:t>)</a:t>
            </a:r>
          </a:p>
          <a:p>
            <a:pPr marL="628650" lvl="1" indent="-171450" rtl="0" eaLnBrk="1" latinLnBrk="0" hangingPunct="1">
              <a:buFont typeface="Arial" panose="020B0604020202020204" pitchFamily="34" charset="0"/>
              <a:buChar char="•"/>
            </a:pPr>
            <a:r>
              <a:rPr lang="en-US" dirty="0"/>
              <a:t>As of April 2016</a:t>
            </a:r>
            <a:r>
              <a:rPr lang="en-US" baseline="0" dirty="0"/>
              <a:t>, 9 sectors</a:t>
            </a:r>
          </a:p>
          <a:p>
            <a:pPr marL="171450" lvl="0" indent="-171450" rtl="0" eaLnBrk="1" latinLnBrk="0" hangingPunct="1">
              <a:buFont typeface="Arial" panose="020B0604020202020204" pitchFamily="34" charset="0"/>
              <a:buChar char="•"/>
            </a:pPr>
            <a:endParaRPr lang="en-US" baseline="0" dirty="0"/>
          </a:p>
          <a:p>
            <a:pPr marL="171450" lvl="0" indent="-171450" rtl="0" eaLnBrk="1" latinLnBrk="0" hangingPunct="1">
              <a:buFont typeface="Arial" panose="020B0604020202020204" pitchFamily="34" charset="0"/>
              <a:buChar char="•"/>
            </a:pPr>
            <a:r>
              <a:rPr lang="en-US" dirty="0"/>
              <a:t>Industry Classification Benchmark (</a:t>
            </a:r>
            <a:r>
              <a:rPr lang="en-US" dirty="0" err="1"/>
              <a:t>ICB</a:t>
            </a:r>
            <a:r>
              <a:rPr lang="en-US" dirty="0"/>
              <a:t>)</a:t>
            </a:r>
          </a:p>
          <a:p>
            <a:pPr marL="628650" lvl="1" indent="-171450" rtl="0" eaLnBrk="1" latinLnBrk="0" hangingPunct="1">
              <a:buFont typeface="Arial" panose="020B0604020202020204" pitchFamily="34" charset="0"/>
              <a:buChar char="•"/>
            </a:pPr>
            <a:r>
              <a:rPr lang="en-US" dirty="0"/>
              <a:t>As of April 2016, 10 industries, 19 </a:t>
            </a:r>
            <a:r>
              <a:rPr lang="en-US" dirty="0" err="1"/>
              <a:t>supersectors</a:t>
            </a:r>
            <a:r>
              <a:rPr lang="en-US" dirty="0"/>
              <a:t>, 41 sectors, 114 subsectors</a:t>
            </a:r>
          </a:p>
          <a:p>
            <a:pPr marL="457200" lvl="1" indent="0" rtl="0" eaLnBrk="1" latinLnBrk="0" hangingPunct="1">
              <a:buFont typeface="Arial" panose="020B0604020202020204" pitchFamily="34" charset="0"/>
              <a:buNone/>
            </a:pPr>
            <a:endParaRPr lang="en-US" dirty="0"/>
          </a:p>
          <a:p>
            <a:pPr marL="171450" lvl="0" indent="-171450" rtl="0" eaLnBrk="1" latinLnBrk="0" hangingPunct="1">
              <a:buFont typeface="Arial" panose="020B0604020202020204" pitchFamily="34" charset="0"/>
              <a:buChar char="•"/>
            </a:pPr>
            <a:r>
              <a:rPr lang="en-US" dirty="0"/>
              <a:t>Caution: There is different nomenclature among the schemes in terms of what</a:t>
            </a:r>
            <a:r>
              <a:rPr lang="en-US" baseline="0" dirty="0"/>
              <a:t> constitutes an “industry” or a “sector”.</a:t>
            </a:r>
            <a:r>
              <a:rPr lang="en-US" dirty="0"/>
              <a:t> </a:t>
            </a:r>
          </a:p>
          <a:p>
            <a:endParaRPr lang="en-US" dirty="0"/>
          </a:p>
          <a:p>
            <a:pPr marL="171450" indent="-171450">
              <a:buFont typeface="Arial" panose="020B0604020202020204" pitchFamily="34" charset="0"/>
              <a:buChar char="•"/>
            </a:pPr>
            <a:r>
              <a:rPr lang="en-US" dirty="0"/>
              <a:t>Example 3: Multiple</a:t>
            </a:r>
            <a:r>
              <a:rPr lang="en-US" baseline="0" dirty="0"/>
              <a:t> choice questions pertaining to industry classification schemes</a:t>
            </a:r>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72</a:t>
            </a:fld>
            <a:endParaRPr lang="en-US"/>
          </a:p>
        </p:txBody>
      </p:sp>
    </p:spTree>
    <p:extLst>
      <p:ext uri="{BB962C8B-B14F-4D97-AF65-F5344CB8AC3E}">
        <p14:creationId xmlns:p14="http://schemas.microsoft.com/office/powerpoint/2010/main" val="335259771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a:t>
            </a:r>
            <a:r>
              <a:rPr lang="en-US" u="sng" dirty="0"/>
              <a:t>Compare methods by which companies can be grouped, current industry classification systems</a:t>
            </a:r>
            <a:r>
              <a:rPr lang="en-US" dirty="0"/>
              <a:t>, and classify a company, given a description of its activities and the classification system.</a:t>
            </a:r>
          </a:p>
          <a:p>
            <a:r>
              <a:rPr lang="en-GB" dirty="0"/>
              <a:t>Pages 100–102</a:t>
            </a:r>
          </a:p>
          <a:p>
            <a:endParaRPr lang="en-US" dirty="0"/>
          </a:p>
          <a:p>
            <a:pPr marL="0" lvl="0" indent="0" rtl="0" eaLnBrk="1" latinLnBrk="0" hangingPunct="1">
              <a:buFont typeface="Arial" panose="020B0604020202020204" pitchFamily="34" charset="0"/>
              <a:buNone/>
            </a:pPr>
            <a:r>
              <a:rPr lang="en-US" dirty="0"/>
              <a:t>Strengths and weaknesses of current governmental systems</a:t>
            </a:r>
          </a:p>
          <a:p>
            <a:pPr marL="628650" lvl="1" indent="-171450" rtl="0" eaLnBrk="1" latinLnBrk="0" hangingPunct="1">
              <a:buFont typeface="Arial" panose="020B0604020202020204" pitchFamily="34" charset="0"/>
              <a:buChar char="•"/>
            </a:pPr>
            <a:r>
              <a:rPr lang="en-US" dirty="0"/>
              <a:t>Lack of disclosures regarding specific companies or businesses</a:t>
            </a:r>
          </a:p>
          <a:p>
            <a:pPr marL="628650" lvl="1" indent="-171450" rtl="0" eaLnBrk="1" latinLnBrk="0" hangingPunct="1">
              <a:buFont typeface="Arial" panose="020B0604020202020204" pitchFamily="34" charset="0"/>
              <a:buChar char="•"/>
            </a:pPr>
            <a:r>
              <a:rPr lang="en-US" dirty="0"/>
              <a:t>Not updated as frequently as commercial systems</a:t>
            </a:r>
          </a:p>
          <a:p>
            <a:pPr marL="628650" lvl="1" indent="-171450" rtl="0" eaLnBrk="1" latinLnBrk="0" hangingPunct="1">
              <a:buFont typeface="Arial" panose="020B0604020202020204" pitchFamily="34" charset="0"/>
              <a:buChar char="•"/>
            </a:pPr>
            <a:r>
              <a:rPr lang="en-US" dirty="0"/>
              <a:t>Do not distinguish between large and small businesses</a:t>
            </a:r>
          </a:p>
          <a:p>
            <a:pPr marL="628650" lvl="1" indent="-171450" rtl="0" eaLnBrk="1" latinLnBrk="0" hangingPunct="1">
              <a:buFont typeface="Arial" panose="020B0604020202020204" pitchFamily="34" charset="0"/>
              <a:buChar char="•"/>
            </a:pPr>
            <a:r>
              <a:rPr lang="en-US" dirty="0"/>
              <a:t>Not necessarily adequate for identifying a company’s peer group</a:t>
            </a:r>
          </a:p>
          <a:p>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73</a:t>
            </a:fld>
            <a:endParaRPr lang="en-US"/>
          </a:p>
        </p:txBody>
      </p:sp>
    </p:spTree>
    <p:extLst>
      <p:ext uri="{BB962C8B-B14F-4D97-AF65-F5344CB8AC3E}">
        <p14:creationId xmlns:p14="http://schemas.microsoft.com/office/powerpoint/2010/main" val="376400311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Explain how a company’s industry classification can be used to identify a potential “peer group” for equity valuation.</a:t>
            </a:r>
          </a:p>
          <a:p>
            <a:r>
              <a:rPr lang="en-GB" dirty="0"/>
              <a:t>Pages 102–106</a:t>
            </a:r>
          </a:p>
          <a:p>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a:t>
            </a:r>
            <a:r>
              <a:rPr lang="en-US" baseline="0" dirty="0"/>
              <a:t> </a:t>
            </a:r>
            <a:r>
              <a:rPr lang="en-US" b="1" baseline="0" dirty="0"/>
              <a:t>peer group </a:t>
            </a:r>
            <a:r>
              <a:rPr lang="en-US" baseline="0" dirty="0"/>
              <a:t>is a group of companies engaged in similar business activities.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Process of identifying</a:t>
            </a:r>
            <a:r>
              <a:rPr lang="en-US" baseline="0" dirty="0"/>
              <a:t> peer companies:</a:t>
            </a:r>
            <a:endParaRPr lang="en-US" dirty="0"/>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Review both commercial and governmental classification systems</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Review the</a:t>
            </a:r>
            <a:r>
              <a:rPr lang="en-US" baseline="0" dirty="0"/>
              <a:t> company’s annual reports </a:t>
            </a:r>
            <a:r>
              <a:rPr lang="en-US" dirty="0"/>
              <a:t>for the discussion of its competitive environment.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Review competitors’</a:t>
            </a:r>
            <a:r>
              <a:rPr lang="en-US" baseline="0" dirty="0"/>
              <a:t> annual reports </a:t>
            </a:r>
            <a:r>
              <a:rPr lang="en-US" dirty="0"/>
              <a:t>to identify other potential comparable companies.</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Confirm comparability by verifying that the potential comparable company has a significant portion of revenues and operating profits from same business activity as subject company.</a:t>
            </a:r>
          </a:p>
          <a:p>
            <a:endParaRPr lang="en-US" dirty="0"/>
          </a:p>
          <a:p>
            <a:pPr marL="171450" indent="-171450">
              <a:buFont typeface="Arial" panose="020B0604020202020204" pitchFamily="34" charset="0"/>
              <a:buChar char="•"/>
            </a:pPr>
            <a:r>
              <a:rPr lang="en-US" dirty="0"/>
              <a:t>Example 4: An analyst researches the peer group of Brink’s Home Security</a:t>
            </a:r>
          </a:p>
          <a:p>
            <a:pPr marL="628650" lvl="1" indent="-171450">
              <a:buFont typeface="Arial" panose="020B0604020202020204" pitchFamily="34" charset="0"/>
              <a:buChar char="•"/>
            </a:pPr>
            <a:r>
              <a:rPr lang="en-US" dirty="0"/>
              <a:t>Start with </a:t>
            </a:r>
            <a:r>
              <a:rPr lang="en-US" dirty="0" err="1"/>
              <a:t>GICS</a:t>
            </a:r>
            <a:r>
              <a:rPr lang="en-US" dirty="0"/>
              <a:t> sector</a:t>
            </a:r>
          </a:p>
          <a:p>
            <a:pPr marL="628650" lvl="1" indent="-171450">
              <a:buFont typeface="Arial" panose="020B0604020202020204" pitchFamily="34" charset="0"/>
              <a:buChar char="•"/>
            </a:pPr>
            <a:r>
              <a:rPr lang="en-US" dirty="0"/>
              <a:t>Then</a:t>
            </a:r>
            <a:r>
              <a:rPr lang="en-US" baseline="0" dirty="0"/>
              <a:t> </a:t>
            </a:r>
            <a:r>
              <a:rPr lang="en-US" baseline="0" dirty="0" err="1"/>
              <a:t>GICS</a:t>
            </a:r>
            <a:r>
              <a:rPr lang="en-US" baseline="0" dirty="0"/>
              <a:t> industry group</a:t>
            </a:r>
          </a:p>
          <a:p>
            <a:pPr marL="628650" lvl="1" indent="-171450">
              <a:buFont typeface="Arial" panose="020B0604020202020204" pitchFamily="34" charset="0"/>
              <a:buChar char="•"/>
            </a:pPr>
            <a:r>
              <a:rPr lang="en-US" baseline="0" dirty="0"/>
              <a:t>Then </a:t>
            </a:r>
            <a:r>
              <a:rPr lang="en-US" baseline="0" dirty="0" err="1"/>
              <a:t>GICS</a:t>
            </a:r>
            <a:r>
              <a:rPr lang="en-US" baseline="0" dirty="0"/>
              <a:t> industry</a:t>
            </a:r>
          </a:p>
          <a:p>
            <a:pPr marL="628650" lvl="1" indent="-171450">
              <a:buFont typeface="Arial" panose="020B0604020202020204" pitchFamily="34" charset="0"/>
              <a:buChar char="•"/>
            </a:pPr>
            <a:r>
              <a:rPr lang="en-US" baseline="0" dirty="0"/>
              <a:t>Then </a:t>
            </a:r>
            <a:r>
              <a:rPr lang="en-US" baseline="0" dirty="0" err="1"/>
              <a:t>GICS</a:t>
            </a:r>
            <a:r>
              <a:rPr lang="en-US" baseline="0" dirty="0"/>
              <a:t> Sub-industry</a:t>
            </a:r>
          </a:p>
          <a:p>
            <a:pPr marL="628650" lvl="1" indent="-171450">
              <a:buFont typeface="Arial" panose="020B0604020202020204" pitchFamily="34" charset="0"/>
              <a:buChar char="•"/>
            </a:pPr>
            <a:endParaRPr lang="en-US" baseline="0" dirty="0"/>
          </a:p>
          <a:p>
            <a:pPr marL="171450" lvl="0" indent="-171450">
              <a:buFont typeface="Arial" panose="020B0604020202020204" pitchFamily="34" charset="0"/>
              <a:buChar char="•"/>
            </a:pPr>
            <a:r>
              <a:rPr lang="en-US" baseline="0" dirty="0"/>
              <a:t>Example 5: The semiconductor industry: business cycle sensitivity and peer-group determination</a:t>
            </a:r>
          </a:p>
          <a:p>
            <a:pPr marL="628650" lvl="1" indent="-171450">
              <a:buFont typeface="Arial" panose="020B0604020202020204" pitchFamily="34" charset="0"/>
              <a:buChar char="•"/>
            </a:pPr>
            <a:r>
              <a:rPr lang="en-US" dirty="0"/>
              <a:t>Do the companies have similar business models?</a:t>
            </a:r>
          </a:p>
          <a:p>
            <a:pPr marL="628650" lvl="1" indent="-171450">
              <a:buFont typeface="Arial" panose="020B0604020202020204" pitchFamily="34" charset="0"/>
              <a:buChar char="•"/>
            </a:pPr>
            <a:r>
              <a:rPr lang="en-US" dirty="0"/>
              <a:t>Do the</a:t>
            </a:r>
            <a:r>
              <a:rPr lang="en-US" baseline="0" dirty="0"/>
              <a:t> companies have similar customers?</a:t>
            </a:r>
          </a:p>
          <a:p>
            <a:pPr marL="628650" lvl="1" indent="-171450">
              <a:buFont typeface="Arial" panose="020B0604020202020204" pitchFamily="34" charset="0"/>
              <a:buChar char="•"/>
            </a:pPr>
            <a:r>
              <a:rPr lang="en-US" baseline="0" dirty="0"/>
              <a:t>Do the companies depend on the same economic factors that drive demand for their products and services?</a:t>
            </a:r>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74</a:t>
            </a:fld>
            <a:endParaRPr lang="en-US"/>
          </a:p>
        </p:txBody>
      </p:sp>
    </p:spTree>
    <p:extLst>
      <p:ext uri="{BB962C8B-B14F-4D97-AF65-F5344CB8AC3E}">
        <p14:creationId xmlns:p14="http://schemas.microsoft.com/office/powerpoint/2010/main" val="40710459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LOS: Describe the elements that need to be covered in a thorough industry analysis.</a:t>
            </a:r>
          </a:p>
          <a:p>
            <a:r>
              <a:rPr lang="en-GB" dirty="0"/>
              <a:t>Pages 106–108</a:t>
            </a:r>
          </a:p>
          <a:p>
            <a:endParaRPr lang="en-US" dirty="0"/>
          </a:p>
          <a:p>
            <a:pPr marL="171450" indent="-171450">
              <a:buFont typeface="Arial" panose="020B0604020202020204" pitchFamily="34" charset="0"/>
              <a:buChar char="•"/>
            </a:pPr>
            <a:r>
              <a:rPr lang="en-US" dirty="0"/>
              <a:t>Information sources</a:t>
            </a:r>
            <a:r>
              <a:rPr lang="en-US" baseline="0" dirty="0"/>
              <a:t> </a:t>
            </a:r>
            <a:r>
              <a:rPr lang="en-US" dirty="0"/>
              <a:t>include </a:t>
            </a:r>
          </a:p>
          <a:p>
            <a:pPr marL="628650" lvl="1" indent="-171450">
              <a:buFont typeface="Arial" panose="020B0604020202020204" pitchFamily="34" charset="0"/>
              <a:buChar char="•"/>
            </a:pPr>
            <a:r>
              <a:rPr lang="en-US" dirty="0"/>
              <a:t>economic publications,</a:t>
            </a:r>
          </a:p>
          <a:p>
            <a:pPr marL="628650" lvl="1" indent="-171450">
              <a:buFont typeface="Arial" panose="020B0604020202020204" pitchFamily="34" charset="0"/>
              <a:buChar char="•"/>
            </a:pPr>
            <a:r>
              <a:rPr lang="en-US" dirty="0"/>
              <a:t>business publications,</a:t>
            </a:r>
          </a:p>
          <a:p>
            <a:pPr marL="628650" lvl="1" indent="-171450">
              <a:buFont typeface="Arial" panose="020B0604020202020204" pitchFamily="34" charset="0"/>
              <a:buChar char="•"/>
            </a:pPr>
            <a:r>
              <a:rPr lang="en-US" dirty="0"/>
              <a:t>industry and trade associations, and</a:t>
            </a:r>
          </a:p>
          <a:p>
            <a:pPr marL="628650" lvl="1" indent="-171450">
              <a:buFont typeface="Arial" panose="020B0604020202020204" pitchFamily="34" charset="0"/>
              <a:buChar char="•"/>
            </a:pPr>
            <a:r>
              <a:rPr lang="en-US" dirty="0"/>
              <a:t>company disclosures.</a:t>
            </a:r>
          </a:p>
          <a:p>
            <a:pPr marL="628650" lvl="1"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Dimensions: Over time and in comparison with other companies, industries, and the economy</a:t>
            </a:r>
          </a:p>
          <a:p>
            <a:endParaRPr lang="en-US" dirty="0"/>
          </a:p>
          <a:p>
            <a:r>
              <a:rPr lang="en-US" i="1" dirty="0"/>
              <a:t>Bottom line:  </a:t>
            </a:r>
            <a:r>
              <a:rPr lang="en-US" dirty="0"/>
              <a:t>An</a:t>
            </a:r>
            <a:r>
              <a:rPr lang="en-US" baseline="0" dirty="0"/>
              <a:t> analyst with superior knowledge about an industry’s characteristics (e.g., competitors, suppliers, customers, trends, and economic influences) will have a competitive edge in evaluating the investment merits of companies in the industry.</a:t>
            </a:r>
            <a:endParaRPr lang="en-US" dirty="0"/>
          </a:p>
          <a:p>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75</a:t>
            </a:fld>
            <a:endParaRPr lang="en-US"/>
          </a:p>
        </p:txBody>
      </p:sp>
    </p:spTree>
    <p:extLst>
      <p:ext uri="{BB962C8B-B14F-4D97-AF65-F5344CB8AC3E}">
        <p14:creationId xmlns:p14="http://schemas.microsoft.com/office/powerpoint/2010/main" val="378578734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Describe the elements that need to be covered in a thorough industry analysis.</a:t>
            </a:r>
          </a:p>
          <a:p>
            <a:r>
              <a:rPr lang="en-GB" dirty="0"/>
              <a:t>Pages 106–108</a:t>
            </a:r>
          </a:p>
          <a:p>
            <a:endParaRPr lang="en-US" dirty="0"/>
          </a:p>
          <a:p>
            <a:pPr marL="171450" indent="-171450">
              <a:buFont typeface="Arial" panose="020B0604020202020204" pitchFamily="34" charset="0"/>
              <a:buChar char="•"/>
            </a:pPr>
            <a:r>
              <a:rPr lang="en-US" dirty="0"/>
              <a:t>A Framework for Industry Analysis</a:t>
            </a:r>
          </a:p>
          <a:p>
            <a:pPr marL="628650" lvl="1" indent="-171450">
              <a:buFont typeface="Arial" panose="020B0604020202020204" pitchFamily="34" charset="0"/>
              <a:buChar char="•"/>
            </a:pPr>
            <a:r>
              <a:rPr lang="en-US" dirty="0"/>
              <a:t>Social influences (e.g., persuasion, conformity,</a:t>
            </a:r>
            <a:r>
              <a:rPr lang="en-US" baseline="0" dirty="0"/>
              <a:t> marketing)</a:t>
            </a:r>
            <a:endParaRPr lang="en-US" dirty="0"/>
          </a:p>
          <a:p>
            <a:pPr marL="628650" lvl="1" indent="-171450">
              <a:buFont typeface="Arial" panose="020B0604020202020204" pitchFamily="34" charset="0"/>
              <a:buChar char="•"/>
            </a:pPr>
            <a:r>
              <a:rPr lang="en-US" dirty="0"/>
              <a:t>Demographic</a:t>
            </a:r>
            <a:r>
              <a:rPr lang="en-US" baseline="0" dirty="0"/>
              <a:t> influences (e.g., distribution of consumers by age, gender, socioeconomic status, education) </a:t>
            </a:r>
          </a:p>
          <a:p>
            <a:pPr marL="628650" lvl="1" indent="-171450">
              <a:buFont typeface="Arial" panose="020B0604020202020204" pitchFamily="34" charset="0"/>
              <a:buChar char="•"/>
            </a:pPr>
            <a:r>
              <a:rPr lang="en-US" baseline="0" dirty="0"/>
              <a:t>Macroeconomic influences (e.g., business cycle, trends, spending)</a:t>
            </a:r>
          </a:p>
          <a:p>
            <a:pPr marL="628650" lvl="1" indent="-171450">
              <a:buFont typeface="Arial" panose="020B0604020202020204" pitchFamily="34" charset="0"/>
              <a:buChar char="•"/>
            </a:pPr>
            <a:r>
              <a:rPr lang="en-US" baseline="0" dirty="0"/>
              <a:t>Governmental influences (e.g., regulatory, legal)</a:t>
            </a:r>
          </a:p>
          <a:p>
            <a:pPr marL="628650" lvl="1" indent="-171450">
              <a:buFont typeface="Arial" panose="020B0604020202020204" pitchFamily="34" charset="0"/>
              <a:buChar char="•"/>
            </a:pPr>
            <a:r>
              <a:rPr lang="en-US" baseline="0" dirty="0"/>
              <a:t>Technological influences (e.g., distribution, communication, marketing, speed of change)</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The intensity of competition is based on Porter’s Five Forces</a:t>
            </a:r>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76</a:t>
            </a:fld>
            <a:endParaRPr lang="en-US"/>
          </a:p>
        </p:txBody>
      </p:sp>
    </p:spTree>
    <p:extLst>
      <p:ext uri="{BB962C8B-B14F-4D97-AF65-F5344CB8AC3E}">
        <p14:creationId xmlns:p14="http://schemas.microsoft.com/office/powerpoint/2010/main" val="288775026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Describe the principles of strategic analysis of an industry.</a:t>
            </a:r>
          </a:p>
          <a:p>
            <a:r>
              <a:rPr lang="en-GB" dirty="0"/>
              <a:t>Pages 109–111</a:t>
            </a:r>
          </a:p>
          <a:p>
            <a:endParaRPr lang="en-US" dirty="0"/>
          </a:p>
          <a:p>
            <a:pPr marL="171450" indent="-171450">
              <a:buFont typeface="Arial" panose="020B0604020202020204" pitchFamily="34" charset="0"/>
              <a:buChar char="•"/>
            </a:pPr>
            <a:r>
              <a:rPr lang="en-US" dirty="0"/>
              <a:t>Principles of strategic analysis</a:t>
            </a:r>
          </a:p>
          <a:p>
            <a:pPr marL="628650" lvl="1" indent="-171450">
              <a:buFont typeface="Arial" panose="020B0604020202020204" pitchFamily="34" charset="0"/>
              <a:buChar char="•"/>
            </a:pPr>
            <a:r>
              <a:rPr lang="en-US" dirty="0"/>
              <a:t>Focus is on economic fundamentals</a:t>
            </a:r>
          </a:p>
          <a:p>
            <a:pPr marL="628650" lvl="1" indent="-171450">
              <a:buFont typeface="Arial" panose="020B0604020202020204" pitchFamily="34" charset="0"/>
              <a:buChar char="•"/>
            </a:pPr>
            <a:r>
              <a:rPr lang="en-US" baseline="0" dirty="0"/>
              <a:t>Exhibit 3 shows that based on 2006</a:t>
            </a:r>
            <a:r>
              <a:rPr lang="en-GB" dirty="0"/>
              <a:t>–</a:t>
            </a:r>
            <a:r>
              <a:rPr lang="en-US" baseline="0" dirty="0"/>
              <a:t>2008 return on invested capital, some industries earn economic profits (e.g., data networking) and others do not (e.g., air transport)</a:t>
            </a:r>
          </a:p>
          <a:p>
            <a:pPr marL="1085850" lvl="2" indent="-171450">
              <a:buFont typeface="Arial" panose="020B0604020202020204" pitchFamily="34" charset="0"/>
              <a:buChar char="•"/>
            </a:pPr>
            <a:r>
              <a:rPr lang="en-US" b="1" baseline="0" dirty="0"/>
              <a:t>Economic profits</a:t>
            </a:r>
            <a:r>
              <a:rPr lang="en-US" baseline="0" dirty="0"/>
              <a:t>: Returns above the opportunity cost of funds</a:t>
            </a: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Porter’s “Five Forces” Framework</a:t>
            </a:r>
          </a:p>
          <a:p>
            <a:pPr marL="628650" lvl="1" indent="-171450">
              <a:buFont typeface="Arial" panose="020B0604020202020204" pitchFamily="34" charset="0"/>
              <a:buChar char="•"/>
            </a:pPr>
            <a:r>
              <a:rPr lang="en-US" b="1" dirty="0"/>
              <a:t>Threat of entry</a:t>
            </a:r>
            <a:r>
              <a:rPr lang="en-US" dirty="0"/>
              <a:t>: How difficult is it for companies</a:t>
            </a:r>
            <a:r>
              <a:rPr lang="en-US" baseline="0" dirty="0"/>
              <a:t> to enter into the industry? Are there barriers to entry?</a:t>
            </a:r>
          </a:p>
          <a:p>
            <a:pPr marL="628650" lvl="1" indent="-171450">
              <a:buFont typeface="Arial" panose="020B0604020202020204" pitchFamily="34" charset="0"/>
              <a:buChar char="•"/>
            </a:pPr>
            <a:r>
              <a:rPr lang="en-US" b="1" baseline="0" dirty="0"/>
              <a:t>Power of suppliers</a:t>
            </a:r>
            <a:r>
              <a:rPr lang="en-US" baseline="0" dirty="0"/>
              <a:t>: What is the possibility that suppliers can raise prices or restrict supply? </a:t>
            </a:r>
          </a:p>
          <a:p>
            <a:pPr marL="628650" lvl="1" indent="-171450">
              <a:buFont typeface="Arial" panose="020B0604020202020204" pitchFamily="34" charset="0"/>
              <a:buChar char="•"/>
            </a:pPr>
            <a:r>
              <a:rPr lang="en-US" b="1" baseline="0" dirty="0"/>
              <a:t>Power of buyers</a:t>
            </a:r>
            <a:r>
              <a:rPr lang="en-US" baseline="0" dirty="0"/>
              <a:t>: How much bargaining power can customers exert of the company in terms of pricing? </a:t>
            </a:r>
          </a:p>
          <a:p>
            <a:pPr marL="628650" lvl="1" indent="-171450">
              <a:buFont typeface="Arial" panose="020B0604020202020204" pitchFamily="34" charset="0"/>
              <a:buChar char="•"/>
            </a:pPr>
            <a:r>
              <a:rPr lang="en-US" b="1" baseline="0" dirty="0"/>
              <a:t>Threat of substitutes</a:t>
            </a:r>
            <a:r>
              <a:rPr lang="en-US" baseline="0" dirty="0"/>
              <a:t>: What is the likelihood that customers will chose a competitor or potential competitor’s products or services?</a:t>
            </a:r>
          </a:p>
          <a:p>
            <a:pPr marL="628650" lvl="1" indent="-171450">
              <a:buFont typeface="Arial" panose="020B0604020202020204" pitchFamily="34" charset="0"/>
              <a:buChar char="•"/>
            </a:pPr>
            <a:r>
              <a:rPr lang="en-US" b="1" baseline="0" dirty="0"/>
              <a:t>Rivalry among existing competitors</a:t>
            </a:r>
            <a:r>
              <a:rPr lang="en-US" baseline="0" dirty="0"/>
              <a:t>: What is the competitive structure of the industry? Monopolistic competition? Competition? A few large companies dominating the industry? </a:t>
            </a:r>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77</a:t>
            </a:fld>
            <a:endParaRPr lang="en-US"/>
          </a:p>
        </p:txBody>
      </p:sp>
    </p:spTree>
    <p:extLst>
      <p:ext uri="{BB962C8B-B14F-4D97-AF65-F5344CB8AC3E}">
        <p14:creationId xmlns:p14="http://schemas.microsoft.com/office/powerpoint/2010/main" val="46231404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Explain the effects of barriers to entry, industry concentration, industry capacity, and market share stability on pricing power and price competition.</a:t>
            </a:r>
          </a:p>
          <a:p>
            <a:r>
              <a:rPr lang="en-GB" dirty="0"/>
              <a:t>Pages 111–119</a:t>
            </a:r>
          </a:p>
          <a:p>
            <a:endParaRPr lang="en-US" dirty="0"/>
          </a:p>
          <a:p>
            <a:pPr marL="171450" indent="-171450">
              <a:buFont typeface="Arial" panose="020B0604020202020204" pitchFamily="34" charset="0"/>
              <a:buChar char="•"/>
            </a:pPr>
            <a:r>
              <a:rPr lang="en-US" dirty="0"/>
              <a:t>Barriers to entry examples: </a:t>
            </a:r>
          </a:p>
          <a:p>
            <a:pPr marL="628650" lvl="1" indent="-171450">
              <a:buFont typeface="Arial" panose="020B0604020202020204" pitchFamily="34" charset="0"/>
              <a:buChar char="•"/>
            </a:pPr>
            <a:r>
              <a:rPr lang="en-US" dirty="0"/>
              <a:t>High start-up costs, such as setting up a production facility (that is, significant economics of scale)</a:t>
            </a:r>
          </a:p>
          <a:p>
            <a:pPr marL="628650" lvl="1" indent="-171450">
              <a:buFont typeface="Arial" panose="020B0604020202020204" pitchFamily="34" charset="0"/>
              <a:buChar char="•"/>
            </a:pPr>
            <a:r>
              <a:rPr lang="en-US" baseline="0" dirty="0"/>
              <a:t>Patents on products</a:t>
            </a:r>
          </a:p>
          <a:p>
            <a:pPr marL="628650" lvl="1" indent="-171450">
              <a:buFont typeface="Arial" panose="020B0604020202020204" pitchFamily="34" charset="0"/>
              <a:buChar char="•"/>
            </a:pPr>
            <a:r>
              <a:rPr lang="en-US" baseline="0" dirty="0"/>
              <a:t>Significant research and development costs</a:t>
            </a:r>
          </a:p>
          <a:p>
            <a:pPr marL="628650" lvl="1" indent="-171450">
              <a:buFont typeface="Arial" panose="020B0604020202020204" pitchFamily="34" charset="0"/>
              <a:buChar char="•"/>
            </a:pPr>
            <a:r>
              <a:rPr lang="en-US" baseline="0" dirty="0"/>
              <a:t>Control of a scarce resource (e.g., mine)</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Industry concentration types:</a:t>
            </a:r>
          </a:p>
          <a:p>
            <a:pPr marL="628650" lvl="1" indent="-171450">
              <a:buFont typeface="Arial" panose="020B0604020202020204" pitchFamily="34" charset="0"/>
              <a:buChar char="•"/>
            </a:pPr>
            <a:r>
              <a:rPr lang="en-US" dirty="0"/>
              <a:t>Fragmented</a:t>
            </a:r>
            <a:r>
              <a:rPr lang="en-US" baseline="0" dirty="0"/>
              <a:t> industries tend to be more price competitive.</a:t>
            </a:r>
          </a:p>
          <a:p>
            <a:pPr marL="628650" lvl="1" indent="-171450">
              <a:buFont typeface="Arial" panose="020B0604020202020204" pitchFamily="34" charset="0"/>
              <a:buChar char="•"/>
            </a:pPr>
            <a:r>
              <a:rPr lang="en-US" baseline="0" dirty="0"/>
              <a:t>Concentrated industries tend to be less price competitive.</a:t>
            </a:r>
          </a:p>
          <a:p>
            <a:pPr marL="628650" lvl="1" indent="-171450">
              <a:buFont typeface="Arial" panose="020B0604020202020204" pitchFamily="34" charset="0"/>
              <a:buChar char="•"/>
            </a:pPr>
            <a:r>
              <a:rPr lang="en-US" baseline="0" dirty="0"/>
              <a:t>Exhibit 4 shows classifying industries by pricing power (weak versus strong) and concentration (concentrated versus fragmented). </a:t>
            </a:r>
          </a:p>
          <a:p>
            <a:pPr marL="628650" lvl="1" indent="-171450">
              <a:buFont typeface="Arial" panose="020B0604020202020204" pitchFamily="34" charset="0"/>
              <a:buChar char="•"/>
            </a:pPr>
            <a:endParaRPr lang="en-US" baseline="0" dirty="0"/>
          </a:p>
          <a:p>
            <a:pPr marL="171450" lvl="0" indent="-171450">
              <a:buFont typeface="Arial" panose="020B0604020202020204" pitchFamily="34" charset="0"/>
              <a:buChar char="•"/>
            </a:pPr>
            <a:r>
              <a:rPr lang="en-US" baseline="0" dirty="0"/>
              <a:t>Industry capacity issues</a:t>
            </a:r>
          </a:p>
          <a:p>
            <a:pPr marL="628650" lvl="1" indent="-171450">
              <a:buFont typeface="Arial" panose="020B0604020202020204" pitchFamily="34" charset="0"/>
              <a:buChar char="•"/>
            </a:pPr>
            <a:r>
              <a:rPr lang="en-US" dirty="0"/>
              <a:t>How quickly can the industry adjust so</a:t>
            </a:r>
            <a:r>
              <a:rPr lang="en-US" baseline="0" dirty="0"/>
              <a:t> that supply and demand are balanced?</a:t>
            </a:r>
          </a:p>
          <a:p>
            <a:pPr marL="628650" lvl="1" indent="-171450">
              <a:buFont typeface="Arial" panose="020B0604020202020204" pitchFamily="34" charset="0"/>
              <a:buChar char="•"/>
            </a:pPr>
            <a:r>
              <a:rPr lang="en-US" baseline="0" dirty="0"/>
              <a:t>Capacity is limited in the short term but may be adjusted in the long term—the speed of adjustment is industry-specific.</a:t>
            </a:r>
          </a:p>
          <a:p>
            <a:pPr marL="0" lvl="0" indent="0">
              <a:buFont typeface="Arial" panose="020B0604020202020204" pitchFamily="34" charset="0"/>
              <a:buNone/>
            </a:pPr>
            <a:endParaRPr lang="en-US" dirty="0"/>
          </a:p>
          <a:p>
            <a:pPr marL="171450" lvl="0" indent="-171450">
              <a:buFont typeface="Arial" panose="020B0604020202020204" pitchFamily="34" charset="0"/>
              <a:buChar char="•"/>
            </a:pPr>
            <a:r>
              <a:rPr lang="en-US" dirty="0"/>
              <a:t>Market share stability</a:t>
            </a:r>
          </a:p>
          <a:p>
            <a:pPr marL="628650" lvl="1" indent="-171450">
              <a:buFont typeface="Arial" panose="020B0604020202020204" pitchFamily="34" charset="0"/>
              <a:buChar char="•"/>
            </a:pPr>
            <a:r>
              <a:rPr lang="en-US" dirty="0"/>
              <a:t>The more that market shares change</a:t>
            </a:r>
            <a:r>
              <a:rPr lang="en-US" baseline="0" dirty="0"/>
              <a:t> over time, the lower the barriers to entry, and hence the more competitive the industry.</a:t>
            </a:r>
          </a:p>
          <a:p>
            <a:pPr marL="628650" lvl="1" indent="-171450">
              <a:buFont typeface="Arial" panose="020B0604020202020204" pitchFamily="34" charset="0"/>
              <a:buChar char="•"/>
            </a:pPr>
            <a:r>
              <a:rPr lang="en-US" baseline="0" dirty="0"/>
              <a:t>Lower switching costs for customers can result in greater market share instability (and hence more competition).</a:t>
            </a:r>
          </a:p>
          <a:p>
            <a:pPr marL="628650" lvl="1" indent="-171450">
              <a:buFont typeface="Arial" panose="020B0604020202020204" pitchFamily="34" charset="0"/>
              <a:buChar char="•"/>
            </a:pPr>
            <a:r>
              <a:rPr lang="en-US" baseline="0" dirty="0"/>
              <a:t>Exhibit 5 shows the market share stability in orthopedic devices (2005</a:t>
            </a:r>
            <a:r>
              <a:rPr lang="en-GB" dirty="0"/>
              <a:t>–</a:t>
            </a:r>
            <a:r>
              <a:rPr lang="en-US" baseline="0" dirty="0"/>
              <a:t>2008)</a:t>
            </a:r>
            <a:endParaRPr lang="en-US" dirty="0"/>
          </a:p>
          <a:p>
            <a:pPr marL="0" lvl="0" indent="0">
              <a:buFont typeface="Arial" panose="020B0604020202020204" pitchFamily="34" charset="0"/>
              <a:buNone/>
            </a:pPr>
            <a:endParaRPr lang="en-US" dirty="0"/>
          </a:p>
          <a:p>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78</a:t>
            </a:fld>
            <a:endParaRPr lang="en-US"/>
          </a:p>
        </p:txBody>
      </p:sp>
    </p:spTree>
    <p:extLst>
      <p:ext uri="{BB962C8B-B14F-4D97-AF65-F5344CB8AC3E}">
        <p14:creationId xmlns:p14="http://schemas.microsoft.com/office/powerpoint/2010/main" val="112717921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LOS: </a:t>
            </a:r>
            <a:r>
              <a:rPr lang="en-US" u="sng" dirty="0"/>
              <a:t>Describe industry life-cycle models</a:t>
            </a:r>
            <a:r>
              <a:rPr lang="en-US" dirty="0"/>
              <a:t>, classify an industry as to life-cycle stage, and describe limitations of the life-cycle concept in forecasting industry performance.</a:t>
            </a:r>
          </a:p>
          <a:p>
            <a:r>
              <a:rPr lang="en-GB" dirty="0"/>
              <a:t>Pages 119–124</a:t>
            </a:r>
          </a:p>
          <a:p>
            <a:endParaRPr lang="en-US" dirty="0"/>
          </a:p>
          <a:p>
            <a:pPr marL="171450" indent="-171450">
              <a:buFont typeface="Arial" panose="020B0604020202020204" pitchFamily="34" charset="0"/>
              <a:buChar char="•"/>
            </a:pPr>
            <a:r>
              <a:rPr lang="en-US" dirty="0"/>
              <a:t>Exhibit 6 shows an industry life-cycle model</a:t>
            </a:r>
          </a:p>
          <a:p>
            <a:endParaRPr lang="en-US" dirty="0"/>
          </a:p>
          <a:p>
            <a:pPr marL="171450" lvl="0" indent="-171450">
              <a:buFont typeface="Arial" panose="020B0604020202020204" pitchFamily="34" charset="0"/>
              <a:buChar char="•"/>
            </a:pPr>
            <a:r>
              <a:rPr lang="en-US" dirty="0"/>
              <a:t>Embryonic</a:t>
            </a:r>
          </a:p>
          <a:p>
            <a:pPr marL="628650" lvl="1" indent="-171450">
              <a:buFont typeface="Arial" panose="020B0604020202020204" pitchFamily="34" charset="0"/>
              <a:buChar char="•"/>
            </a:pPr>
            <a:r>
              <a:rPr lang="en-US" dirty="0"/>
              <a:t>Slow growth</a:t>
            </a:r>
          </a:p>
          <a:p>
            <a:pPr marL="628650" lvl="1" indent="-171450">
              <a:buFont typeface="Arial" panose="020B0604020202020204" pitchFamily="34" charset="0"/>
              <a:buChar char="•"/>
            </a:pPr>
            <a:r>
              <a:rPr lang="en-US" dirty="0"/>
              <a:t>High prices</a:t>
            </a:r>
          </a:p>
          <a:p>
            <a:pPr marL="628650" lvl="1" indent="-171450">
              <a:buFont typeface="Arial" panose="020B0604020202020204" pitchFamily="34" charset="0"/>
              <a:buChar char="•"/>
            </a:pPr>
            <a:r>
              <a:rPr lang="en-US" dirty="0"/>
              <a:t>Significant investment</a:t>
            </a:r>
          </a:p>
          <a:p>
            <a:pPr marL="628650" lvl="1" indent="-171450">
              <a:buFont typeface="Arial" panose="020B0604020202020204" pitchFamily="34" charset="0"/>
              <a:buChar char="•"/>
            </a:pPr>
            <a:r>
              <a:rPr lang="en-US" dirty="0"/>
              <a:t>High risk</a:t>
            </a:r>
          </a:p>
          <a:p>
            <a:pPr marL="171450" lvl="0" indent="-171450">
              <a:buFont typeface="Arial" panose="020B0604020202020204" pitchFamily="34" charset="0"/>
              <a:buChar char="•"/>
            </a:pPr>
            <a:r>
              <a:rPr lang="en-US" dirty="0"/>
              <a:t>Growth</a:t>
            </a:r>
          </a:p>
          <a:p>
            <a:pPr marL="628650" lvl="1" indent="-171450">
              <a:buFont typeface="Arial" panose="020B0604020202020204" pitchFamily="34" charset="0"/>
              <a:buChar char="•"/>
            </a:pPr>
            <a:r>
              <a:rPr lang="en-US" dirty="0"/>
              <a:t>Rapidly increasing demand</a:t>
            </a:r>
          </a:p>
          <a:p>
            <a:pPr marL="628650" lvl="1" indent="-171450">
              <a:buFont typeface="Arial" panose="020B0604020202020204" pitchFamily="34" charset="0"/>
              <a:buChar char="•"/>
            </a:pPr>
            <a:r>
              <a:rPr lang="en-US" dirty="0"/>
              <a:t>Improving profitability</a:t>
            </a:r>
          </a:p>
          <a:p>
            <a:pPr marL="628650" lvl="1" indent="-171450">
              <a:buFont typeface="Arial" panose="020B0604020202020204" pitchFamily="34" charset="0"/>
              <a:buChar char="•"/>
            </a:pPr>
            <a:r>
              <a:rPr lang="en-US" dirty="0"/>
              <a:t>Falling prices</a:t>
            </a:r>
          </a:p>
          <a:p>
            <a:pPr marL="628650" lvl="1" indent="-171450">
              <a:buFont typeface="Arial" panose="020B0604020202020204" pitchFamily="34" charset="0"/>
              <a:buChar char="•"/>
            </a:pPr>
            <a:r>
              <a:rPr lang="en-US" dirty="0"/>
              <a:t>Low competition</a:t>
            </a:r>
          </a:p>
          <a:p>
            <a:pPr marL="171450" lvl="0" indent="-171450">
              <a:buFont typeface="Arial" panose="020B0604020202020204" pitchFamily="34" charset="0"/>
              <a:buChar char="•"/>
            </a:pPr>
            <a:r>
              <a:rPr lang="en-US" dirty="0"/>
              <a:t>Shakeout</a:t>
            </a:r>
          </a:p>
          <a:p>
            <a:pPr marL="628650" lvl="1" indent="-171450">
              <a:buFont typeface="Arial" panose="020B0604020202020204" pitchFamily="34" charset="0"/>
              <a:buChar char="•"/>
            </a:pPr>
            <a:r>
              <a:rPr lang="en-US" dirty="0"/>
              <a:t>Slowing growth</a:t>
            </a:r>
          </a:p>
          <a:p>
            <a:pPr marL="628650" lvl="1" indent="-171450">
              <a:buFont typeface="Arial" panose="020B0604020202020204" pitchFamily="34" charset="0"/>
              <a:buChar char="•"/>
            </a:pPr>
            <a:r>
              <a:rPr lang="en-US" dirty="0"/>
              <a:t>Intense competition</a:t>
            </a:r>
          </a:p>
          <a:p>
            <a:pPr marL="628650" lvl="1" indent="-171450">
              <a:buFont typeface="Arial" panose="020B0604020202020204" pitchFamily="34" charset="0"/>
              <a:buChar char="•"/>
            </a:pPr>
            <a:r>
              <a:rPr lang="en-US" dirty="0"/>
              <a:t>Declining profitability</a:t>
            </a:r>
          </a:p>
          <a:p>
            <a:pPr marL="171450" lvl="0" indent="-171450">
              <a:buFont typeface="Arial" panose="020B0604020202020204" pitchFamily="34" charset="0"/>
              <a:buChar char="•"/>
            </a:pPr>
            <a:r>
              <a:rPr lang="en-US" dirty="0"/>
              <a:t>Mature</a:t>
            </a:r>
          </a:p>
          <a:p>
            <a:pPr marL="628650" lvl="1" indent="-171450">
              <a:buFont typeface="Arial" panose="020B0604020202020204" pitchFamily="34" charset="0"/>
              <a:buChar char="•"/>
            </a:pPr>
            <a:r>
              <a:rPr lang="en-US" dirty="0"/>
              <a:t>Little or no growth</a:t>
            </a:r>
          </a:p>
          <a:p>
            <a:pPr marL="628650" lvl="1" indent="-171450">
              <a:buFont typeface="Arial" panose="020B0604020202020204" pitchFamily="34" charset="0"/>
              <a:buChar char="•"/>
            </a:pPr>
            <a:r>
              <a:rPr lang="en-US" dirty="0"/>
              <a:t>Industry consolidations</a:t>
            </a:r>
          </a:p>
          <a:p>
            <a:pPr marL="628650" lvl="1" indent="-171450">
              <a:buFont typeface="Arial" panose="020B0604020202020204" pitchFamily="34" charset="0"/>
              <a:buChar char="•"/>
            </a:pPr>
            <a:r>
              <a:rPr lang="en-US" dirty="0"/>
              <a:t>High barriers to entry</a:t>
            </a:r>
          </a:p>
          <a:p>
            <a:pPr marL="171450" lvl="0" indent="-171450">
              <a:buFont typeface="Arial" panose="020B0604020202020204" pitchFamily="34" charset="0"/>
              <a:buChar char="•"/>
            </a:pPr>
            <a:r>
              <a:rPr lang="en-US" dirty="0"/>
              <a:t>Decline</a:t>
            </a:r>
          </a:p>
          <a:p>
            <a:pPr marL="628650" lvl="1" indent="-171450">
              <a:buFont typeface="Arial" panose="020B0604020202020204" pitchFamily="34" charset="0"/>
              <a:buChar char="•"/>
            </a:pPr>
            <a:r>
              <a:rPr lang="en-US" dirty="0"/>
              <a:t>Negative growth</a:t>
            </a:r>
          </a:p>
          <a:p>
            <a:pPr marL="628650" lvl="1" indent="-171450">
              <a:buFont typeface="Arial" panose="020B0604020202020204" pitchFamily="34" charset="0"/>
              <a:buChar char="•"/>
            </a:pPr>
            <a:r>
              <a:rPr lang="en-US" dirty="0"/>
              <a:t>Excess capacity</a:t>
            </a:r>
          </a:p>
          <a:p>
            <a:pPr marL="628650" lvl="1" indent="-171450">
              <a:buFont typeface="Arial" panose="020B0604020202020204" pitchFamily="34" charset="0"/>
              <a:buChar char="•"/>
            </a:pPr>
            <a:r>
              <a:rPr lang="en-US" dirty="0"/>
              <a:t>High competition</a:t>
            </a:r>
          </a:p>
          <a:p>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79</a:t>
            </a:fld>
            <a:endParaRPr lang="en-US"/>
          </a:p>
        </p:txBody>
      </p:sp>
    </p:spTree>
    <p:extLst>
      <p:ext uri="{BB962C8B-B14F-4D97-AF65-F5344CB8AC3E}">
        <p14:creationId xmlns:p14="http://schemas.microsoft.com/office/powerpoint/2010/main" val="423553598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LOS: Describe industry life-cycle models, classify an industry as to life-cycle stage, and </a:t>
            </a:r>
            <a:r>
              <a:rPr lang="en-US" u="sng" dirty="0"/>
              <a:t>describe limitations of the life-cycle concept in forecasting industry performance</a:t>
            </a:r>
            <a:r>
              <a:rPr lang="en-US" dirty="0"/>
              <a:t>.</a:t>
            </a:r>
          </a:p>
          <a:p>
            <a:r>
              <a:rPr lang="en-GB" dirty="0"/>
              <a:t>Pages 122–124</a:t>
            </a:r>
          </a:p>
          <a:p>
            <a:endParaRPr lang="en-US" dirty="0"/>
          </a:p>
          <a:p>
            <a:pPr marL="171450" indent="-171450">
              <a:buFont typeface="Arial" panose="020B0604020202020204" pitchFamily="34" charset="0"/>
              <a:buChar char="•"/>
            </a:pPr>
            <a:r>
              <a:rPr lang="en-US" dirty="0"/>
              <a:t>There are exceptions to the life cycle: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Some mature companies may seek growth to achieve a larger size, which may not result in better returns to shareholders.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Some mature companies may be able to find growth in new products that enhance returns to shareholders.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80</a:t>
            </a:fld>
            <a:endParaRPr lang="en-US"/>
          </a:p>
        </p:txBody>
      </p:sp>
    </p:spTree>
    <p:extLst>
      <p:ext uri="{BB962C8B-B14F-4D97-AF65-F5344CB8AC3E}">
        <p14:creationId xmlns:p14="http://schemas.microsoft.com/office/powerpoint/2010/main" val="233054166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Compare characteristics of representative industries from the various</a:t>
            </a:r>
            <a:r>
              <a:rPr lang="en-US" baseline="0" dirty="0"/>
              <a:t> economic sectors.</a:t>
            </a:r>
          </a:p>
          <a:p>
            <a:r>
              <a:rPr lang="en-GB" baseline="0" dirty="0"/>
              <a:t>Pages 106</a:t>
            </a:r>
            <a:r>
              <a:rPr lang="en-GB" dirty="0"/>
              <a:t>–</a:t>
            </a:r>
            <a:r>
              <a:rPr lang="en-GB" baseline="0" dirty="0"/>
              <a:t>135</a:t>
            </a:r>
          </a:p>
          <a:p>
            <a:endParaRPr lang="en-US"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Detailed example in Exhibit 7</a:t>
            </a:r>
            <a:r>
              <a:rPr lang="en-US" dirty="0"/>
              <a:t>: Elements of a strategic analysis for three</a:t>
            </a:r>
            <a:r>
              <a:rPr lang="en-US" baseline="0" dirty="0"/>
              <a:t> industries (branded pharmaceuticals, oil services, and confections/candy)</a:t>
            </a:r>
          </a:p>
          <a:p>
            <a:endParaRPr lang="en-US" baseline="0" dirty="0"/>
          </a:p>
          <a:p>
            <a:pPr marL="171450" indent="-171450">
              <a:buFont typeface="Arial" panose="020B0604020202020204" pitchFamily="34" charset="0"/>
              <a:buChar char="•"/>
            </a:pPr>
            <a:r>
              <a:rPr lang="en-US" baseline="0" dirty="0"/>
              <a:t>Example of comparison: Barriers to entry</a:t>
            </a:r>
          </a:p>
          <a:p>
            <a:endParaRPr lang="en-US" baseline="0" dirty="0"/>
          </a:p>
          <a:p>
            <a:pPr marL="628650" lvl="1" indent="-171450">
              <a:buFont typeface="Arial" panose="020B0604020202020204" pitchFamily="34" charset="0"/>
              <a:buChar char="•"/>
            </a:pPr>
            <a:r>
              <a:rPr lang="en-US" b="1" i="1" baseline="0" dirty="0"/>
              <a:t>Branded pharmaceuticals</a:t>
            </a:r>
            <a:r>
              <a:rPr lang="en-US" baseline="0" dirty="0"/>
              <a:t>: </a:t>
            </a:r>
            <a:r>
              <a:rPr lang="en-US" i="1" baseline="0" dirty="0"/>
              <a:t>Very high </a:t>
            </a:r>
            <a:r>
              <a:rPr lang="en-US" baseline="0" dirty="0"/>
              <a:t>because of significant R&amp;D investment, global distribution network, and large-scale manufacturing.</a:t>
            </a:r>
          </a:p>
          <a:p>
            <a:pPr marL="628650" lvl="1" indent="-171450">
              <a:buFont typeface="Arial" panose="020B0604020202020204" pitchFamily="34" charset="0"/>
              <a:buChar char="•"/>
            </a:pPr>
            <a:r>
              <a:rPr lang="en-US" b="1" i="1" baseline="0" dirty="0"/>
              <a:t>Oil services</a:t>
            </a:r>
            <a:r>
              <a:rPr lang="en-US" baseline="0" dirty="0"/>
              <a:t>: </a:t>
            </a:r>
            <a:r>
              <a:rPr lang="en-US" i="1" baseline="0" dirty="0"/>
              <a:t>Medium</a:t>
            </a:r>
            <a:r>
              <a:rPr lang="en-US" baseline="0" dirty="0"/>
              <a:t> because technological expertise required, but high level of innovation permits niche companies to enter industry and compete.</a:t>
            </a:r>
          </a:p>
          <a:p>
            <a:pPr marL="628650" lvl="1" indent="-171450">
              <a:buFont typeface="Arial" panose="020B0604020202020204" pitchFamily="34" charset="0"/>
              <a:buChar char="•"/>
            </a:pPr>
            <a:r>
              <a:rPr lang="en-US" b="1" i="1" baseline="0" dirty="0"/>
              <a:t>Confections/Candy</a:t>
            </a:r>
            <a:r>
              <a:rPr lang="en-US" baseline="0" dirty="0"/>
              <a:t>: </a:t>
            </a:r>
            <a:r>
              <a:rPr lang="en-US" i="1" baseline="0" dirty="0"/>
              <a:t>Very high </a:t>
            </a:r>
            <a:r>
              <a:rPr lang="en-US" baseline="0" dirty="0"/>
              <a:t>because there are low financial and technological hurdles, but new entrants would lack established brands that drive consumer purchase decisions.</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81</a:t>
            </a:fld>
            <a:endParaRPr lang="en-US"/>
          </a:p>
        </p:txBody>
      </p:sp>
    </p:spTree>
    <p:extLst>
      <p:ext uri="{BB962C8B-B14F-4D97-AF65-F5344CB8AC3E}">
        <p14:creationId xmlns:p14="http://schemas.microsoft.com/office/powerpoint/2010/main" val="175388840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Describe macroeconomic, technological,</a:t>
            </a:r>
            <a:r>
              <a:rPr lang="en-US" baseline="0" dirty="0"/>
              <a:t> demographic, governmental, and social influences on industry growth, profitability, and risk.</a:t>
            </a:r>
          </a:p>
          <a:p>
            <a:r>
              <a:rPr lang="en-GB" baseline="0" dirty="0"/>
              <a:t>Pages 129</a:t>
            </a:r>
            <a:r>
              <a:rPr lang="en-GB" dirty="0"/>
              <a:t>–</a:t>
            </a:r>
            <a:r>
              <a:rPr lang="en-GB" baseline="0" dirty="0"/>
              <a:t>135</a:t>
            </a:r>
          </a:p>
          <a:p>
            <a:endParaRPr lang="en-US" baseline="0" dirty="0"/>
          </a:p>
          <a:p>
            <a:pPr marL="171450" indent="-171450">
              <a:buFont typeface="Arial" panose="020B0604020202020204" pitchFamily="34" charset="0"/>
              <a:buChar char="•"/>
            </a:pPr>
            <a:r>
              <a:rPr lang="en-US" baseline="0" dirty="0"/>
              <a:t>Macroeconomic influences</a:t>
            </a:r>
          </a:p>
          <a:p>
            <a:pPr marL="628650" lvl="1" indent="-171450">
              <a:buFont typeface="Arial" panose="020B0604020202020204" pitchFamily="34" charset="0"/>
              <a:buChar char="•"/>
            </a:pPr>
            <a:r>
              <a:rPr lang="en-US" baseline="0" dirty="0"/>
              <a:t>Business cycle sensitivity</a:t>
            </a:r>
          </a:p>
          <a:p>
            <a:pPr marL="628650" lvl="1" indent="-171450">
              <a:buFont typeface="Arial" panose="020B0604020202020204" pitchFamily="34" charset="0"/>
              <a:buChar char="•"/>
            </a:pPr>
            <a:r>
              <a:rPr lang="en-US" baseline="0" dirty="0"/>
              <a:t>Magnitude of economic activity</a:t>
            </a:r>
          </a:p>
          <a:p>
            <a:pPr marL="628650" lvl="1" indent="-171450">
              <a:buFont typeface="Arial" panose="020B0604020202020204" pitchFamily="34" charset="0"/>
              <a:buChar char="•"/>
            </a:pPr>
            <a:r>
              <a:rPr lang="en-US" baseline="0" dirty="0"/>
              <a:t>Interest rates</a:t>
            </a:r>
          </a:p>
          <a:p>
            <a:pPr marL="628650" lvl="1" indent="-171450">
              <a:buFont typeface="Arial" panose="020B0604020202020204" pitchFamily="34" charset="0"/>
              <a:buChar char="•"/>
            </a:pPr>
            <a:r>
              <a:rPr lang="en-US" baseline="0" dirty="0"/>
              <a:t>Availability of credit</a:t>
            </a:r>
          </a:p>
          <a:p>
            <a:pPr marL="628650" lvl="1" indent="-171450">
              <a:buFont typeface="Arial" panose="020B0604020202020204" pitchFamily="34" charset="0"/>
              <a:buChar char="•"/>
            </a:pPr>
            <a:r>
              <a:rPr lang="en-US" baseline="0" dirty="0"/>
              <a:t>Inflation, which affects costs and prices</a:t>
            </a:r>
          </a:p>
          <a:p>
            <a:pPr marL="628650" lvl="1"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Technological influences</a:t>
            </a:r>
          </a:p>
          <a:p>
            <a:pPr marL="628650" lvl="1" indent="-171450">
              <a:buFont typeface="Arial" panose="020B0604020202020204" pitchFamily="34" charset="0"/>
              <a:buChar char="•"/>
            </a:pPr>
            <a:r>
              <a:rPr lang="en-US" baseline="0" dirty="0"/>
              <a:t>Moore’s law (originated in 1970): Processing speed will double every two years (i.e., number of transistors that can be affordably placed on an integrated circuit doubles approximately every two years).</a:t>
            </a:r>
          </a:p>
          <a:p>
            <a:pPr marL="628650" lvl="1" indent="-171450">
              <a:buFont typeface="Arial" panose="020B0604020202020204" pitchFamily="34" charset="0"/>
              <a:buChar char="•"/>
            </a:pPr>
            <a:r>
              <a:rPr lang="en-US" baseline="0" dirty="0"/>
              <a:t>Computer hardware industry influenced by the related industries of telecommunications and computer software</a:t>
            </a:r>
          </a:p>
          <a:p>
            <a:pPr marL="628650" lvl="1"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Demographic influences</a:t>
            </a:r>
          </a:p>
          <a:p>
            <a:pPr marL="628650" lvl="1" indent="-171450">
              <a:buFont typeface="Arial" panose="020B0604020202020204" pitchFamily="34" charset="0"/>
              <a:buChar char="•"/>
            </a:pPr>
            <a:r>
              <a:rPr lang="en-US" baseline="0" dirty="0"/>
              <a:t>Influences include population distribution by gender, age, and education</a:t>
            </a:r>
          </a:p>
          <a:p>
            <a:pPr marL="628650" lvl="1" indent="-171450">
              <a:buFont typeface="Arial" panose="020B0604020202020204" pitchFamily="34" charset="0"/>
              <a:buChar char="•"/>
            </a:pPr>
            <a:r>
              <a:rPr lang="en-US" baseline="0" dirty="0"/>
              <a:t>Effects include expected workforce availability, demand for age-related services (e.g., nursing homes), and consumer demand.</a:t>
            </a:r>
          </a:p>
          <a:p>
            <a:pPr marL="628650" lvl="1" indent="-171450">
              <a:buFont typeface="Arial" panose="020B0604020202020204" pitchFamily="34" charset="0"/>
              <a:buChar char="•"/>
            </a:pPr>
            <a:r>
              <a:rPr lang="en-US" baseline="0" dirty="0"/>
              <a:t>Example 9 provides an example with the post-WWII baby boom and its effects on the US housing industry</a:t>
            </a:r>
          </a:p>
          <a:p>
            <a:pPr marL="628650" lvl="1"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Governmental influences</a:t>
            </a:r>
          </a:p>
          <a:p>
            <a:pPr marL="628650" lvl="1" indent="-171450">
              <a:buFont typeface="Arial" panose="020B0604020202020204" pitchFamily="34" charset="0"/>
              <a:buChar char="•"/>
            </a:pPr>
            <a:r>
              <a:rPr lang="en-US" baseline="0" dirty="0"/>
              <a:t>Regulation (see Example 10 about what happened when the tax advantage of income trusts in Canada was removed)</a:t>
            </a:r>
          </a:p>
          <a:p>
            <a:pPr marL="628650" lvl="1" indent="-171450">
              <a:buFont typeface="Arial" panose="020B0604020202020204" pitchFamily="34" charset="0"/>
              <a:buChar char="•"/>
            </a:pPr>
            <a:r>
              <a:rPr lang="en-US" baseline="0" dirty="0"/>
              <a:t>Laws</a:t>
            </a:r>
          </a:p>
          <a:p>
            <a:pPr marL="628650" lvl="1" indent="-171450">
              <a:buFont typeface="Arial" panose="020B0604020202020204" pitchFamily="34" charset="0"/>
              <a:buChar char="•"/>
            </a:pPr>
            <a:r>
              <a:rPr lang="en-US" baseline="0" dirty="0"/>
              <a:t>Influence on self-regulatory organizations (e.g., stock markets)</a:t>
            </a:r>
          </a:p>
          <a:p>
            <a:pPr marL="628650" lvl="1" indent="-171450">
              <a:buFont typeface="Arial" panose="020B0604020202020204" pitchFamily="34" charset="0"/>
              <a:buChar char="•"/>
            </a:pPr>
            <a:r>
              <a:rPr lang="en-US" baseline="0" dirty="0"/>
              <a:t>Government contracts that may affect specific industries and/or companies (see Example 11 about governmental purchases and the aerospace industry)</a:t>
            </a:r>
          </a:p>
          <a:p>
            <a:pPr marL="628650" lvl="1"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Social influences</a:t>
            </a:r>
          </a:p>
          <a:p>
            <a:pPr marL="628650" lvl="1" indent="-171450">
              <a:buFont typeface="Arial" panose="020B0604020202020204" pitchFamily="34" charset="0"/>
              <a:buChar char="•"/>
            </a:pPr>
            <a:r>
              <a:rPr lang="en-US" baseline="0" dirty="0"/>
              <a:t>Trends and movements may affect how individuals work and play</a:t>
            </a:r>
          </a:p>
          <a:p>
            <a:pPr marL="1085850" lvl="2" indent="-171450">
              <a:buFont typeface="Arial" panose="020B0604020202020204" pitchFamily="34" charset="0"/>
              <a:buChar char="•"/>
            </a:pPr>
            <a:r>
              <a:rPr lang="en-US" baseline="0" dirty="0"/>
              <a:t>For example, the use of tobacco, which is discouraged by governmental regulation and societal pressures</a:t>
            </a:r>
          </a:p>
          <a:p>
            <a:pPr marL="628650" lvl="1" indent="-171450">
              <a:buFont typeface="Arial" panose="020B0604020202020204" pitchFamily="34" charset="0"/>
              <a:buChar char="•"/>
            </a:pPr>
            <a:r>
              <a:rPr lang="en-US" baseline="0" dirty="0"/>
              <a:t>See Example 12 about women in the workforce and Example 13 about the airline industry</a:t>
            </a:r>
          </a:p>
          <a:p>
            <a:pPr marL="628650" lvl="1" indent="-171450">
              <a:buFont typeface="Arial" panose="020B0604020202020204" pitchFamily="34" charset="0"/>
              <a:buChar char="•"/>
            </a:pPr>
            <a:endParaRPr lang="en-US" baseline="0" dirty="0"/>
          </a:p>
        </p:txBody>
      </p:sp>
      <p:sp>
        <p:nvSpPr>
          <p:cNvPr id="4" name="Slide Number Placeholder 3"/>
          <p:cNvSpPr>
            <a:spLocks noGrp="1"/>
          </p:cNvSpPr>
          <p:nvPr>
            <p:ph type="sldNum" sz="quarter" idx="10"/>
          </p:nvPr>
        </p:nvSpPr>
        <p:spPr/>
        <p:txBody>
          <a:bodyPr/>
          <a:lstStyle/>
          <a:p>
            <a:fld id="{9A4F8672-8174-4157-9CD7-BC591DEEF2E8}" type="slidenum">
              <a:rPr lang="en-US" smtClean="0"/>
              <a:t>82</a:t>
            </a:fld>
            <a:endParaRPr lang="en-US"/>
          </a:p>
        </p:txBody>
      </p:sp>
    </p:spTree>
    <p:extLst>
      <p:ext uri="{BB962C8B-B14F-4D97-AF65-F5344CB8AC3E}">
        <p14:creationId xmlns:p14="http://schemas.microsoft.com/office/powerpoint/2010/main" val="78386456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Describe the elements that should be covered in a thorough company analysis.</a:t>
            </a:r>
          </a:p>
          <a:p>
            <a:r>
              <a:rPr lang="en-GB" dirty="0"/>
              <a:t>Pages 135–139</a:t>
            </a:r>
            <a:endParaRPr lang="en-US" dirty="0"/>
          </a:p>
          <a:p>
            <a:endParaRPr lang="en-US" dirty="0"/>
          </a:p>
          <a:p>
            <a:pPr marL="171450" indent="-171450">
              <a:buFont typeface="Arial" panose="020B0604020202020204" pitchFamily="34" charset="0"/>
              <a:buChar char="•"/>
            </a:pPr>
            <a:r>
              <a:rPr lang="en-US" dirty="0"/>
              <a:t>Company analysis includes the</a:t>
            </a:r>
            <a:r>
              <a:rPr lang="en-US" baseline="0" dirty="0"/>
              <a:t> analysis of a company’s</a:t>
            </a:r>
          </a:p>
          <a:p>
            <a:pPr marL="628650" lvl="1" indent="-171450">
              <a:buFont typeface="Arial" panose="020B0604020202020204" pitchFamily="34" charset="0"/>
              <a:buChar char="•"/>
            </a:pPr>
            <a:r>
              <a:rPr lang="en-US" baseline="0" dirty="0"/>
              <a:t>financial position,</a:t>
            </a:r>
          </a:p>
          <a:p>
            <a:pPr marL="628650" lvl="1" indent="-171450">
              <a:buFont typeface="Arial" panose="020B0604020202020204" pitchFamily="34" charset="0"/>
              <a:buChar char="•"/>
            </a:pPr>
            <a:r>
              <a:rPr lang="en-US" baseline="0" dirty="0"/>
              <a:t>products and/or services, and</a:t>
            </a:r>
          </a:p>
          <a:p>
            <a:pPr marL="628650" lvl="1" indent="-171450">
              <a:buFont typeface="Arial" panose="020B0604020202020204" pitchFamily="34" charset="0"/>
              <a:buChar char="•"/>
            </a:pPr>
            <a:r>
              <a:rPr lang="en-US" b="1" baseline="0" dirty="0"/>
              <a:t>competitive strategy </a:t>
            </a:r>
            <a:r>
              <a:rPr lang="en-US" baseline="0" dirty="0"/>
              <a:t>(i.e., the company’s plan for responding to threats and opportunities).</a:t>
            </a: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Exhibit 8 gives a checklist for company analysis</a:t>
            </a:r>
          </a:p>
          <a:p>
            <a:endParaRPr lang="en-US" dirty="0"/>
          </a:p>
          <a:p>
            <a:pPr marL="628650" lvl="1" indent="-171450">
              <a:buFont typeface="Arial" panose="020B0604020202020204" pitchFamily="34" charset="0"/>
              <a:buChar char="•"/>
            </a:pPr>
            <a:r>
              <a:rPr lang="en-US" dirty="0"/>
              <a:t>Company profile (overview of the company) </a:t>
            </a:r>
          </a:p>
          <a:p>
            <a:pPr marL="1085850" lvl="2" indent="-171450">
              <a:buFont typeface="Arial" panose="020B0604020202020204" pitchFamily="34" charset="0"/>
              <a:buChar char="•"/>
            </a:pPr>
            <a:r>
              <a:rPr lang="en-US" dirty="0"/>
              <a:t>The</a:t>
            </a:r>
            <a:r>
              <a:rPr lang="en-US" baseline="0" dirty="0"/>
              <a:t> business: products and services</a:t>
            </a:r>
          </a:p>
          <a:p>
            <a:pPr marL="1085850" lvl="2" indent="-171450">
              <a:buFont typeface="Arial" panose="020B0604020202020204" pitchFamily="34" charset="0"/>
              <a:buChar char="•"/>
            </a:pPr>
            <a:r>
              <a:rPr lang="en-US" baseline="0" dirty="0"/>
              <a:t>Investment activities: recent and planned</a:t>
            </a:r>
          </a:p>
          <a:p>
            <a:pPr marL="1085850" lvl="2" indent="-171450">
              <a:buFont typeface="Arial" panose="020B0604020202020204" pitchFamily="34" charset="0"/>
              <a:buChar char="•"/>
            </a:pPr>
            <a:r>
              <a:rPr lang="en-US" baseline="0" dirty="0"/>
              <a:t>Research and development</a:t>
            </a:r>
          </a:p>
          <a:p>
            <a:pPr marL="1085850" lvl="2" indent="-171450">
              <a:buFont typeface="Arial" panose="020B0604020202020204" pitchFamily="34" charset="0"/>
              <a:buChar char="•"/>
            </a:pPr>
            <a:r>
              <a:rPr lang="en-US" baseline="0" dirty="0"/>
              <a:t>Corporate governance</a:t>
            </a:r>
          </a:p>
          <a:p>
            <a:pPr marL="1085850" lvl="2" indent="-171450">
              <a:buFont typeface="Arial" panose="020B0604020202020204" pitchFamily="34" charset="0"/>
              <a:buChar char="•"/>
            </a:pPr>
            <a:r>
              <a:rPr lang="en-US" baseline="0" dirty="0"/>
              <a:t>Insider ownership</a:t>
            </a:r>
          </a:p>
          <a:p>
            <a:pPr marL="1085850" lvl="2" indent="-171450">
              <a:buFont typeface="Arial" panose="020B0604020202020204" pitchFamily="34" charset="0"/>
              <a:buChar char="•"/>
            </a:pPr>
            <a:r>
              <a:rPr lang="en-US" baseline="0" dirty="0"/>
              <a:t>Management strengths and weaknesses</a:t>
            </a:r>
          </a:p>
          <a:p>
            <a:pPr marL="1085850" lvl="2" indent="-171450">
              <a:buFont typeface="Arial" panose="020B0604020202020204" pitchFamily="34" charset="0"/>
              <a:buChar char="•"/>
            </a:pPr>
            <a:r>
              <a:rPr lang="en-US" baseline="0" dirty="0"/>
              <a:t>Labor relations</a:t>
            </a:r>
          </a:p>
          <a:p>
            <a:pPr marL="914400" lvl="2" indent="0">
              <a:buFont typeface="Arial" panose="020B0604020202020204" pitchFamily="34" charset="0"/>
              <a:buNone/>
            </a:pPr>
            <a:endParaRPr lang="en-US" dirty="0"/>
          </a:p>
          <a:p>
            <a:pPr marL="628650" lvl="1" indent="-171450">
              <a:buFont typeface="Arial" panose="020B0604020202020204" pitchFamily="34" charset="0"/>
              <a:buChar char="•"/>
            </a:pPr>
            <a:r>
              <a:rPr lang="en-US" dirty="0"/>
              <a:t>Relevant industry characteristics</a:t>
            </a:r>
          </a:p>
          <a:p>
            <a:pPr marL="1085850" lvl="2" indent="-171450">
              <a:buFont typeface="Arial" panose="020B0604020202020204" pitchFamily="34" charset="0"/>
              <a:buChar char="•"/>
            </a:pPr>
            <a:r>
              <a:rPr lang="en-US" dirty="0"/>
              <a:t>Stage in the life cycle</a:t>
            </a:r>
          </a:p>
          <a:p>
            <a:pPr marL="1085850" lvl="2" indent="-171450">
              <a:buFont typeface="Arial" panose="020B0604020202020204" pitchFamily="34" charset="0"/>
              <a:buChar char="•"/>
            </a:pPr>
            <a:r>
              <a:rPr lang="en-US" dirty="0"/>
              <a:t>Business cycle sensitivity</a:t>
            </a:r>
          </a:p>
          <a:p>
            <a:pPr marL="1085850" lvl="2" indent="-171450">
              <a:buFont typeface="Arial" panose="020B0604020202020204" pitchFamily="34" charset="0"/>
              <a:buChar char="•"/>
            </a:pPr>
            <a:r>
              <a:rPr lang="en-US" dirty="0"/>
              <a:t>Typical product life cycles</a:t>
            </a:r>
          </a:p>
          <a:p>
            <a:pPr marL="1085850" lvl="2" indent="-171450">
              <a:buFont typeface="Arial" panose="020B0604020202020204" pitchFamily="34" charset="0"/>
              <a:buChar char="•"/>
            </a:pPr>
            <a:r>
              <a:rPr lang="en-US" dirty="0"/>
              <a:t>Barriers to entry or exit</a:t>
            </a:r>
          </a:p>
          <a:p>
            <a:pPr marL="1085850" lvl="2" indent="-171450">
              <a:buFont typeface="Arial" panose="020B0604020202020204" pitchFamily="34" charset="0"/>
              <a:buChar char="•"/>
            </a:pPr>
            <a:r>
              <a:rPr lang="en-US" dirty="0"/>
              <a:t>Supplier issues</a:t>
            </a:r>
          </a:p>
          <a:p>
            <a:pPr marL="1085850" lvl="2" indent="-171450">
              <a:buFont typeface="Arial" panose="020B0604020202020204" pitchFamily="34" charset="0"/>
              <a:buChar char="•"/>
            </a:pPr>
            <a:r>
              <a:rPr lang="en-US" dirty="0"/>
              <a:t>Opportunities</a:t>
            </a:r>
            <a:r>
              <a:rPr lang="en-US" baseline="0" dirty="0"/>
              <a:t> to differentiate products or services</a:t>
            </a:r>
          </a:p>
          <a:p>
            <a:pPr marL="1085850" lvl="2" indent="-171450">
              <a:buFont typeface="Arial" panose="020B0604020202020204" pitchFamily="34" charset="0"/>
              <a:buChar char="•"/>
            </a:pPr>
            <a:r>
              <a:rPr lang="en-US" baseline="0" dirty="0"/>
              <a:t>Technology</a:t>
            </a:r>
          </a:p>
          <a:p>
            <a:pPr marL="1085850" lvl="2" indent="-171450">
              <a:buFont typeface="Arial" panose="020B0604020202020204" pitchFamily="34" charset="0"/>
              <a:buChar char="•"/>
            </a:pPr>
            <a:r>
              <a:rPr lang="en-US" baseline="0" dirty="0"/>
              <a:t>Government regulation</a:t>
            </a:r>
          </a:p>
          <a:p>
            <a:pPr marL="1085850" lvl="2" indent="-171450">
              <a:buFont typeface="Arial" panose="020B0604020202020204" pitchFamily="34" charset="0"/>
              <a:buChar char="•"/>
            </a:pPr>
            <a:r>
              <a:rPr lang="en-US" baseline="0" dirty="0"/>
              <a:t>Labor relations</a:t>
            </a:r>
          </a:p>
          <a:p>
            <a:pPr marL="914400" lvl="2" indent="0">
              <a:buFont typeface="Arial" panose="020B0604020202020204" pitchFamily="34" charset="0"/>
              <a:buNone/>
            </a:pPr>
            <a:endParaRPr lang="en-US" dirty="0"/>
          </a:p>
          <a:p>
            <a:pPr marL="628650" lvl="1" indent="-171450">
              <a:buFont typeface="Arial" panose="020B0604020202020204" pitchFamily="34" charset="0"/>
              <a:buChar char="•"/>
            </a:pPr>
            <a:r>
              <a:rPr lang="en-US" dirty="0"/>
              <a:t>Demand for the company’s products and services</a:t>
            </a:r>
          </a:p>
          <a:p>
            <a:pPr marL="1085850" lvl="2" indent="-171450">
              <a:buFont typeface="Arial" panose="020B0604020202020204" pitchFamily="34" charset="0"/>
              <a:buChar char="•"/>
            </a:pPr>
            <a:r>
              <a:rPr lang="en-US" dirty="0"/>
              <a:t>Sources of demand</a:t>
            </a:r>
          </a:p>
          <a:p>
            <a:pPr marL="1085850" lvl="2" indent="-171450">
              <a:buFont typeface="Arial" panose="020B0604020202020204" pitchFamily="34" charset="0"/>
              <a:buChar char="•"/>
            </a:pPr>
            <a:r>
              <a:rPr lang="en-US" dirty="0"/>
              <a:t>Product differentiation</a:t>
            </a:r>
          </a:p>
          <a:p>
            <a:pPr marL="1085850" lvl="2" indent="-171450">
              <a:buFont typeface="Arial" panose="020B0604020202020204" pitchFamily="34" charset="0"/>
              <a:buChar char="•"/>
            </a:pPr>
            <a:r>
              <a:rPr lang="en-US" dirty="0"/>
              <a:t>Past record, sensitivities (e.g., to</a:t>
            </a:r>
            <a:r>
              <a:rPr lang="en-US" baseline="0" dirty="0"/>
              <a:t> changes in the economic environment)</a:t>
            </a:r>
            <a:endParaRPr lang="en-US" dirty="0"/>
          </a:p>
          <a:p>
            <a:pPr marL="1085850" lvl="2"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Supply of products and services, includes analysis of costs</a:t>
            </a:r>
          </a:p>
          <a:p>
            <a:pPr marL="1085850" lvl="2" indent="-171450">
              <a:buFont typeface="Arial" panose="020B0604020202020204" pitchFamily="34" charset="0"/>
              <a:buChar char="•"/>
            </a:pPr>
            <a:r>
              <a:rPr lang="en-US" dirty="0"/>
              <a:t>Sources</a:t>
            </a:r>
            <a:r>
              <a:rPr lang="en-US" baseline="0" dirty="0"/>
              <a:t> of supply (concentration, competition, substitutes)</a:t>
            </a:r>
          </a:p>
          <a:p>
            <a:pPr marL="1085850" lvl="2" indent="-171450">
              <a:buFont typeface="Arial" panose="020B0604020202020204" pitchFamily="34" charset="0"/>
              <a:buChar char="•"/>
            </a:pPr>
            <a:r>
              <a:rPr lang="en-US" baseline="0" dirty="0"/>
              <a:t>Industry capacity: current and future</a:t>
            </a:r>
          </a:p>
          <a:p>
            <a:pPr marL="1085850" lvl="2" indent="-171450">
              <a:buFont typeface="Arial" panose="020B0604020202020204" pitchFamily="34" charset="0"/>
              <a:buChar char="•"/>
            </a:pPr>
            <a:r>
              <a:rPr lang="en-US" baseline="0" dirty="0"/>
              <a:t>Cost structure</a:t>
            </a:r>
          </a:p>
          <a:p>
            <a:pPr marL="1085850" lvl="2" indent="-171450">
              <a:buFont typeface="Arial" panose="020B0604020202020204" pitchFamily="34" charset="0"/>
              <a:buChar char="•"/>
            </a:pPr>
            <a:r>
              <a:rPr lang="en-US" baseline="0" dirty="0"/>
              <a:t>Import/export considerations</a:t>
            </a:r>
          </a:p>
          <a:p>
            <a:pPr marL="1085850" lvl="2" indent="-171450">
              <a:buFont typeface="Arial" panose="020B0604020202020204" pitchFamily="34" charset="0"/>
              <a:buChar char="•"/>
            </a:pPr>
            <a:r>
              <a:rPr lang="en-US" baseline="0" dirty="0"/>
              <a:t>Proprietary products, patents, or trademarks</a:t>
            </a:r>
          </a:p>
          <a:p>
            <a:pPr marL="1085850" lvl="2"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Company’s pricing environment: degree of price competition</a:t>
            </a:r>
          </a:p>
          <a:p>
            <a:pPr marL="1085850" lvl="2" indent="-171450">
              <a:buFont typeface="Arial" panose="020B0604020202020204" pitchFamily="34" charset="0"/>
              <a:buChar char="•"/>
            </a:pPr>
            <a:r>
              <a:rPr lang="en-US" dirty="0"/>
              <a:t>Relationships</a:t>
            </a:r>
            <a:r>
              <a:rPr lang="en-US" baseline="0" dirty="0"/>
              <a:t> among demand, supply, and prices</a:t>
            </a:r>
          </a:p>
          <a:p>
            <a:pPr marL="1085850" lvl="2" indent="-171450">
              <a:buFont typeface="Arial" panose="020B0604020202020204" pitchFamily="34" charset="0"/>
              <a:buChar char="•"/>
            </a:pPr>
            <a:r>
              <a:rPr lang="en-US" baseline="0" dirty="0"/>
              <a:t>Significance of material and labor costs</a:t>
            </a:r>
          </a:p>
          <a:p>
            <a:pPr marL="1085850" lvl="2" indent="-171450">
              <a:buFont typeface="Arial" panose="020B0604020202020204" pitchFamily="34" charset="0"/>
              <a:buChar char="•"/>
            </a:pPr>
            <a:r>
              <a:rPr lang="en-US" baseline="0" dirty="0"/>
              <a:t>Outlook for cost and availability of material and labor.</a:t>
            </a:r>
          </a:p>
          <a:p>
            <a:pPr marL="914400" lvl="2" indent="0">
              <a:buFont typeface="Arial" panose="020B0604020202020204" pitchFamily="34" charset="0"/>
              <a:buNone/>
            </a:pPr>
            <a:endParaRPr lang="en-US" dirty="0"/>
          </a:p>
          <a:p>
            <a:pPr marL="628650" lvl="1" indent="-171450">
              <a:buFont typeface="Arial" panose="020B0604020202020204" pitchFamily="34" charset="0"/>
              <a:buChar char="•"/>
            </a:pPr>
            <a:r>
              <a:rPr lang="en-US" dirty="0"/>
              <a:t>Financial ratio analysis: over time and compared with competitors</a:t>
            </a:r>
          </a:p>
          <a:p>
            <a:pPr marL="1085850" lvl="2" indent="-171450">
              <a:buFont typeface="Arial" panose="020B0604020202020204" pitchFamily="34" charset="0"/>
              <a:buChar char="•"/>
            </a:pPr>
            <a:r>
              <a:rPr lang="en-US" dirty="0"/>
              <a:t>Ratios: activity, liquidity, solvency, profitability</a:t>
            </a:r>
          </a:p>
          <a:p>
            <a:pPr marL="1085850" lvl="2" indent="-171450">
              <a:buFont typeface="Arial" panose="020B0604020202020204" pitchFamily="34" charset="0"/>
              <a:buChar char="•"/>
            </a:pPr>
            <a:r>
              <a:rPr lang="en-US" dirty="0"/>
              <a:t>Financial</a:t>
            </a:r>
            <a:r>
              <a:rPr lang="en-US" baseline="0" dirty="0"/>
              <a:t> statistics: growth rates per share</a:t>
            </a:r>
          </a:p>
          <a:p>
            <a:pPr marL="1085850" lvl="2" indent="-171450">
              <a:buFont typeface="Arial" panose="020B0604020202020204" pitchFamily="34" charset="0"/>
              <a:buChar char="•"/>
            </a:pPr>
            <a:r>
              <a:rPr lang="en-US" baseline="0" dirty="0"/>
              <a:t>Cash flows</a:t>
            </a:r>
          </a:p>
          <a:p>
            <a:pPr marL="1085850" lvl="2" indent="-171450">
              <a:buFont typeface="Arial" panose="020B0604020202020204" pitchFamily="34" charset="0"/>
              <a:buChar char="•"/>
            </a:pPr>
            <a:r>
              <a:rPr lang="en-US" baseline="0" dirty="0"/>
              <a:t>Debt maturities</a:t>
            </a:r>
          </a:p>
          <a:p>
            <a:pPr marL="1085850" lvl="2" indent="-171450">
              <a:buFont typeface="Arial" panose="020B0604020202020204" pitchFamily="34" charset="0"/>
              <a:buChar char="•"/>
            </a:pPr>
            <a:r>
              <a:rPr lang="en-US" baseline="0" dirty="0"/>
              <a:t>Dividend payout</a:t>
            </a:r>
          </a:p>
          <a:p>
            <a:pPr marL="1085850" lvl="2" indent="-171450">
              <a:buFont typeface="Arial" panose="020B0604020202020204" pitchFamily="34" charset="0"/>
              <a:buChar char="•"/>
            </a:pPr>
            <a:r>
              <a:rPr lang="en-US" baseline="0" dirty="0"/>
              <a:t>Off-balance-sheet liabilities and contingent liabilities</a:t>
            </a:r>
          </a:p>
          <a:p>
            <a:pPr marL="1085850" lvl="2" indent="-171450">
              <a:buFont typeface="Arial" panose="020B0604020202020204" pitchFamily="34" charset="0"/>
              <a:buChar char="•"/>
            </a:pPr>
            <a:r>
              <a:rPr lang="en-US" baseline="0" dirty="0"/>
              <a:t>Non-arms-length financial dealings</a:t>
            </a:r>
          </a:p>
          <a:p>
            <a:pPr marL="1085850" lvl="2" indent="-171450">
              <a:buFont typeface="Arial" panose="020B0604020202020204" pitchFamily="34" charset="0"/>
              <a:buChar char="•"/>
            </a:pPr>
            <a:r>
              <a:rPr lang="en-US" baseline="0" dirty="0"/>
              <a:t>Decomposition of return on equity into profit margin, asset turnover, and financial leverage </a:t>
            </a:r>
            <a:endParaRPr lang="en-US" dirty="0"/>
          </a:p>
          <a:p>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83</a:t>
            </a:fld>
            <a:endParaRPr lang="en-US"/>
          </a:p>
        </p:txBody>
      </p:sp>
    </p:spTree>
    <p:extLst>
      <p:ext uri="{BB962C8B-B14F-4D97-AF65-F5344CB8AC3E}">
        <p14:creationId xmlns:p14="http://schemas.microsoft.com/office/powerpoint/2010/main" val="149325672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Pages 139–142</a:t>
            </a:r>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84</a:t>
            </a:fld>
            <a:endParaRPr lang="en-US"/>
          </a:p>
        </p:txBody>
      </p:sp>
    </p:spTree>
    <p:extLst>
      <p:ext uri="{BB962C8B-B14F-4D97-AF65-F5344CB8AC3E}">
        <p14:creationId xmlns:p14="http://schemas.microsoft.com/office/powerpoint/2010/main" val="289500651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Pages 139–142</a:t>
            </a:r>
            <a:endParaRPr lang="en-US" dirty="0"/>
          </a:p>
          <a:p>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85</a:t>
            </a:fld>
            <a:endParaRPr lang="en-US"/>
          </a:p>
        </p:txBody>
      </p:sp>
    </p:spTree>
    <p:extLst>
      <p:ext uri="{BB962C8B-B14F-4D97-AF65-F5344CB8AC3E}">
        <p14:creationId xmlns:p14="http://schemas.microsoft.com/office/powerpoint/2010/main" val="97688146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DISCLAIMER: This presentation</a:t>
            </a:r>
            <a:r>
              <a:rPr lang="en-US" baseline="0" dirty="0"/>
              <a:t> is NOT a substitute for the CFA Program curriculum. Candidates should not view this material as reflecting what will be required of them on the CFA exam.</a:t>
            </a:r>
            <a:endParaRPr lang="en-US" dirty="0"/>
          </a:p>
          <a:p>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86</a:t>
            </a:fld>
            <a:endParaRPr lang="en-US" dirty="0"/>
          </a:p>
        </p:txBody>
      </p:sp>
    </p:spTree>
    <p:extLst>
      <p:ext uri="{BB962C8B-B14F-4D97-AF65-F5344CB8AC3E}">
        <p14:creationId xmlns:p14="http://schemas.microsoft.com/office/powerpoint/2010/main" val="187677188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cs typeface="Arial" panose="020B0604020202020204" pitchFamily="34" charset="0"/>
              </a:rPr>
              <a:t>LOS: Compare top-down, bottom-up, and hybrid approaches for developing inputs to equity valuation models.</a:t>
            </a:r>
          </a:p>
          <a:p>
            <a:r>
              <a:rPr lang="en-GB" dirty="0">
                <a:latin typeface="+mn-lt"/>
                <a:cs typeface="Arial" panose="020B0604020202020204" pitchFamily="34" charset="0"/>
              </a:rPr>
              <a:t>Pages 148–154</a:t>
            </a:r>
          </a:p>
          <a:p>
            <a:endParaRPr lang="en-US" dirty="0">
              <a:latin typeface="+mn-lt"/>
              <a:cs typeface="Arial" panose="020B0604020202020204" pitchFamily="34" charset="0"/>
            </a:endParaRPr>
          </a:p>
          <a:p>
            <a:pPr marL="171450" indent="-171450">
              <a:buFont typeface="Arial" panose="020B0604020202020204" pitchFamily="34" charset="0"/>
              <a:buChar char="•"/>
            </a:pPr>
            <a:r>
              <a:rPr lang="en-US" dirty="0">
                <a:latin typeface="+mn-lt"/>
                <a:cs typeface="Arial" panose="020B0604020202020204" pitchFamily="34" charset="0"/>
              </a:rPr>
              <a:t>The</a:t>
            </a:r>
            <a:r>
              <a:rPr lang="en-US" baseline="0" dirty="0">
                <a:latin typeface="+mn-lt"/>
                <a:cs typeface="Arial" panose="020B0604020202020204" pitchFamily="34" charset="0"/>
              </a:rPr>
              <a:t> first step in forecasting revenue is to analyze the components of a company’s revenues</a:t>
            </a:r>
          </a:p>
          <a:p>
            <a:pPr marL="628650" lvl="1" indent="-171450">
              <a:buFont typeface="Arial" panose="020B0604020202020204" pitchFamily="34" charset="0"/>
              <a:buChar char="•"/>
            </a:pPr>
            <a:r>
              <a:rPr lang="en-US" baseline="0" dirty="0">
                <a:latin typeface="+mn-lt"/>
                <a:cs typeface="Arial" panose="020B0604020202020204" pitchFamily="34" charset="0"/>
              </a:rPr>
              <a:t>Trends and growth rates</a:t>
            </a:r>
          </a:p>
          <a:p>
            <a:pPr marL="628650" lvl="1" indent="-171450">
              <a:buFont typeface="Arial" panose="020B0604020202020204" pitchFamily="34" charset="0"/>
              <a:buChar char="•"/>
            </a:pPr>
            <a:r>
              <a:rPr lang="en-US" baseline="0" dirty="0">
                <a:latin typeface="+mn-lt"/>
                <a:cs typeface="Arial" panose="020B0604020202020204" pitchFamily="34" charset="0"/>
              </a:rPr>
              <a:t>Sources of revenues: product segments and geographic segments</a:t>
            </a:r>
          </a:p>
          <a:p>
            <a:pPr marL="628650" lvl="1" indent="-171450">
              <a:buFont typeface="Arial" panose="020B0604020202020204" pitchFamily="34" charset="0"/>
              <a:buChar char="•"/>
            </a:pPr>
            <a:r>
              <a:rPr lang="en-US" baseline="0" dirty="0">
                <a:latin typeface="+mn-lt"/>
                <a:cs typeface="Arial" panose="020B0604020202020204" pitchFamily="34" charset="0"/>
              </a:rPr>
              <a:t>Example 1 is an analysis of revenues of Novo Nordisk</a:t>
            </a:r>
            <a:endParaRPr lang="en-US" dirty="0">
              <a:latin typeface="+mn-lt"/>
              <a:cs typeface="Arial" panose="020B0604020202020204" pitchFamily="34" charset="0"/>
            </a:endParaRPr>
          </a:p>
          <a:p>
            <a:endParaRPr lang="en-US" dirty="0">
              <a:latin typeface="+mn-lt"/>
              <a:cs typeface="Arial" panose="020B0604020202020204" pitchFamily="34" charset="0"/>
            </a:endParaRPr>
          </a:p>
          <a:p>
            <a:pPr marL="171450" indent="-171450">
              <a:buFont typeface="Arial" panose="020B0604020202020204" pitchFamily="34" charset="0"/>
              <a:buChar char="•"/>
            </a:pPr>
            <a:r>
              <a:rPr lang="en-US" dirty="0">
                <a:latin typeface="+mn-lt"/>
                <a:cs typeface="Arial" panose="020B0604020202020204" pitchFamily="34" charset="0"/>
              </a:rPr>
              <a:t>Analysts</a:t>
            </a:r>
            <a:r>
              <a:rPr lang="en-US" baseline="0" dirty="0">
                <a:latin typeface="+mn-lt"/>
                <a:cs typeface="Arial" panose="020B0604020202020204" pitchFamily="34" charset="0"/>
              </a:rPr>
              <a:t> may use different approaches to f</a:t>
            </a:r>
            <a:r>
              <a:rPr lang="en-US" dirty="0">
                <a:latin typeface="+mn-lt"/>
                <a:cs typeface="Arial" panose="020B0604020202020204" pitchFamily="34" charset="0"/>
              </a:rPr>
              <a:t>orecasting revenues</a:t>
            </a:r>
            <a:r>
              <a:rPr lang="en-US" baseline="0" dirty="0">
                <a:latin typeface="+mn-lt"/>
                <a:cs typeface="Arial" panose="020B0604020202020204" pitchFamily="34" charset="0"/>
              </a:rPr>
              <a:t>  </a:t>
            </a:r>
            <a:endParaRPr lang="en-US" dirty="0">
              <a:latin typeface="+mn-lt"/>
              <a:cs typeface="Arial" panose="020B0604020202020204" pitchFamily="34" charset="0"/>
            </a:endParaRPr>
          </a:p>
          <a:p>
            <a:pPr marL="628650" lvl="1" indent="-171450">
              <a:buFont typeface="Arial" panose="020B0604020202020204" pitchFamily="34" charset="0"/>
              <a:buChar char="•"/>
            </a:pPr>
            <a:r>
              <a:rPr lang="en-US" b="1" dirty="0">
                <a:latin typeface="+mn-lt"/>
                <a:cs typeface="Arial" panose="020B0604020202020204" pitchFamily="34" charset="0"/>
              </a:rPr>
              <a:t>Top-down approaches</a:t>
            </a:r>
          </a:p>
          <a:p>
            <a:pPr marL="1085850" lvl="2" indent="-171450">
              <a:buFont typeface="Arial" panose="020B0604020202020204" pitchFamily="34" charset="0"/>
              <a:buChar char="•"/>
            </a:pPr>
            <a:r>
              <a:rPr lang="en-US" dirty="0">
                <a:latin typeface="+mn-lt"/>
                <a:cs typeface="Arial" panose="020B0604020202020204" pitchFamily="34" charset="0"/>
              </a:rPr>
              <a:t>Begin with a forecast</a:t>
            </a:r>
            <a:r>
              <a:rPr lang="en-US" baseline="0" dirty="0">
                <a:latin typeface="+mn-lt"/>
                <a:cs typeface="Arial" panose="020B0604020202020204" pitchFamily="34" charset="0"/>
              </a:rPr>
              <a:t> of a </a:t>
            </a:r>
            <a:r>
              <a:rPr lang="en-US" dirty="0">
                <a:latin typeface="+mn-lt"/>
                <a:cs typeface="Arial" panose="020B0604020202020204" pitchFamily="34" charset="0"/>
              </a:rPr>
              <a:t>broad measure (e.g.,</a:t>
            </a:r>
            <a:r>
              <a:rPr lang="en-US" baseline="0" dirty="0">
                <a:latin typeface="+mn-lt"/>
                <a:cs typeface="Arial" panose="020B0604020202020204" pitchFamily="34" charset="0"/>
              </a:rPr>
              <a:t> GDP, market share), </a:t>
            </a:r>
            <a:r>
              <a:rPr lang="en-US" dirty="0">
                <a:latin typeface="+mn-lt"/>
                <a:cs typeface="Arial" panose="020B0604020202020204" pitchFamily="34" charset="0"/>
              </a:rPr>
              <a:t>and then assess the company’s revenues relative</a:t>
            </a:r>
            <a:r>
              <a:rPr lang="en-US" baseline="0" dirty="0">
                <a:latin typeface="+mn-lt"/>
                <a:cs typeface="Arial" panose="020B0604020202020204" pitchFamily="34" charset="0"/>
              </a:rPr>
              <a:t> to that broad measure.</a:t>
            </a:r>
            <a:r>
              <a:rPr lang="en-US" dirty="0">
                <a:latin typeface="+mn-lt"/>
                <a:cs typeface="Arial" panose="020B0604020202020204" pitchFamily="34" charset="0"/>
              </a:rPr>
              <a:t> </a:t>
            </a:r>
          </a:p>
          <a:p>
            <a:pPr marL="1085850" lvl="2" indent="-171450">
              <a:buFont typeface="Arial" panose="020B0604020202020204" pitchFamily="34" charset="0"/>
              <a:buChar char="•"/>
            </a:pPr>
            <a:r>
              <a:rPr lang="en-US" dirty="0">
                <a:latin typeface="+mn-lt"/>
                <a:cs typeface="Arial" panose="020B0604020202020204" pitchFamily="34" charset="0"/>
              </a:rPr>
              <a:t>“Growth relative to GDP”: Estimate growth related to GDP → forecast GDP → forecast company revenues.</a:t>
            </a:r>
          </a:p>
          <a:p>
            <a:pPr marL="1085850" lvl="2" indent="-171450">
              <a:buFont typeface="Arial" panose="020B0604020202020204" pitchFamily="34" charset="0"/>
              <a:buChar char="•"/>
            </a:pPr>
            <a:r>
              <a:rPr lang="en-US" dirty="0">
                <a:latin typeface="+mn-lt"/>
                <a:cs typeface="Arial" panose="020B0604020202020204" pitchFamily="34" charset="0"/>
              </a:rPr>
              <a:t>“Market growth and market share”: Estimate market share → forecast market → forecast company revenues.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latin typeface="+mn-lt"/>
                <a:cs typeface="Arial" panose="020B0604020202020204" pitchFamily="34" charset="0"/>
              </a:rPr>
              <a:t>Bottom-up approaches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mn-lt"/>
                <a:cs typeface="Arial" panose="020B0604020202020204" pitchFamily="34" charset="0"/>
              </a:rPr>
              <a:t>Time-series</a:t>
            </a:r>
            <a:r>
              <a:rPr lang="en-US" baseline="0" dirty="0">
                <a:latin typeface="+mn-lt"/>
                <a:cs typeface="Arial" panose="020B0604020202020204" pitchFamily="34" charset="0"/>
              </a:rPr>
              <a:t> forecasts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latin typeface="+mn-lt"/>
                <a:cs typeface="Arial" panose="020B0604020202020204" pitchFamily="34" charset="0"/>
              </a:rPr>
              <a:t>Return on capital forecasts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latin typeface="+mn-lt"/>
                <a:cs typeface="Arial" panose="020B0604020202020204" pitchFamily="34" charset="0"/>
              </a:rPr>
              <a:t>Capacity-based measures (e.g., store sales year-to-year)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baseline="0" dirty="0">
                <a:latin typeface="+mn-lt"/>
                <a:cs typeface="Arial" panose="020B0604020202020204" pitchFamily="34" charset="0"/>
              </a:rPr>
              <a:t>Hybrid approaches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latin typeface="+mn-lt"/>
                <a:cs typeface="Arial" panose="020B0604020202020204" pitchFamily="34" charset="0"/>
              </a:rPr>
              <a:t>Combine the top-down and bottom-up approaches: Can use one approach for individual product lines, and then aggregate for the company as a whole</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mn-lt"/>
                <a:cs typeface="Arial" panose="020B0604020202020204" pitchFamily="34" charset="0"/>
              </a:rPr>
              <a:t>It may uncover implicit assumptions or errors present in one or both other approaches.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latin typeface="+mn-lt"/>
                <a:cs typeface="Arial" panose="020B0604020202020204" pitchFamily="34" charset="0"/>
              </a:rPr>
              <a:t>This approach is the most commonly used.</a:t>
            </a:r>
            <a:endParaRPr lang="en-US" dirty="0">
              <a:latin typeface="+mn-lt"/>
              <a:cs typeface="Arial" panose="020B0604020202020204" pitchFamily="34" charset="0"/>
            </a:endParaRPr>
          </a:p>
          <a:p>
            <a:endParaRPr lang="en-US" dirty="0">
              <a:latin typeface="+mn-lt"/>
              <a:cs typeface="Arial" panose="020B0604020202020204" pitchFamily="34" charset="0"/>
            </a:endParaRPr>
          </a:p>
          <a:p>
            <a:pPr marL="171450" indent="-171450">
              <a:buFont typeface="Arial" panose="020B0604020202020204" pitchFamily="34" charset="0"/>
              <a:buChar char="•"/>
            </a:pPr>
            <a:r>
              <a:rPr lang="en-US" dirty="0">
                <a:latin typeface="+mn-lt"/>
                <a:cs typeface="Arial" panose="020B0604020202020204" pitchFamily="34" charset="0"/>
              </a:rPr>
              <a:t>Example 2 is a</a:t>
            </a:r>
            <a:r>
              <a:rPr lang="en-US" baseline="0" dirty="0">
                <a:latin typeface="+mn-lt"/>
                <a:cs typeface="Arial" panose="020B0604020202020204" pitchFamily="34" charset="0"/>
              </a:rPr>
              <a:t> continuing analysis of Novo Nordisk, with identification and application of the approaches to forecasting.</a:t>
            </a:r>
            <a:endParaRPr lang="en-US" dirty="0">
              <a:latin typeface="+mn-lt"/>
              <a:cs typeface="Arial" panose="020B0604020202020204" pitchFamily="34" charset="0"/>
            </a:endParaRPr>
          </a:p>
        </p:txBody>
      </p:sp>
      <p:sp>
        <p:nvSpPr>
          <p:cNvPr id="4" name="Slide Number Placeholder 3"/>
          <p:cNvSpPr>
            <a:spLocks noGrp="1"/>
          </p:cNvSpPr>
          <p:nvPr>
            <p:ph type="sldNum" sz="quarter" idx="10"/>
          </p:nvPr>
        </p:nvSpPr>
        <p:spPr/>
        <p:txBody>
          <a:bodyPr/>
          <a:lstStyle/>
          <a:p>
            <a:fld id="{9A4F8672-8174-4157-9CD7-BC591DEEF2E8}" type="slidenum">
              <a:rPr lang="en-US" smtClean="0"/>
              <a:t>87</a:t>
            </a:fld>
            <a:endParaRPr lang="en-US" dirty="0"/>
          </a:p>
        </p:txBody>
      </p:sp>
    </p:spTree>
    <p:extLst>
      <p:ext uri="{BB962C8B-B14F-4D97-AF65-F5344CB8AC3E}">
        <p14:creationId xmlns:p14="http://schemas.microsoft.com/office/powerpoint/2010/main" val="372010855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Compare “growth relative to GDP growth” and “market growth and market share” approaches to forecasting revenue.</a:t>
            </a:r>
          </a:p>
          <a:p>
            <a:r>
              <a:rPr lang="en-GB" dirty="0"/>
              <a:t>Pages 151–152</a:t>
            </a:r>
          </a:p>
          <a:p>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“Growth relative to GDP growth”</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Requires forecasting the relationship of the company’s growth with that of nominal GDP, as well as forecasting GDP</a:t>
            </a:r>
            <a:r>
              <a:rPr lang="en-US" baseline="0" dirty="0"/>
              <a:t> and inflation</a:t>
            </a:r>
            <a:endParaRPr lang="en-US"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Forecast of a</a:t>
            </a:r>
            <a:r>
              <a:rPr lang="en-US" baseline="0" dirty="0"/>
              <a:t> company’s growth relative to GDP is o</a:t>
            </a:r>
            <a:r>
              <a:rPr lang="en-US" dirty="0"/>
              <a:t>ften stated in terms of basis point premiums (e.g., 50 bp above GDP)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171450" indent="-171450">
              <a:buFont typeface="Arial" panose="020B0604020202020204" pitchFamily="34" charset="0"/>
              <a:buChar char="•"/>
            </a:pPr>
            <a:r>
              <a:rPr lang="en-US" dirty="0"/>
              <a:t>“Market growth and market share”</a:t>
            </a:r>
          </a:p>
          <a:p>
            <a:pPr marL="628650" lvl="1" indent="-171450">
              <a:buFont typeface="Arial" panose="020B0604020202020204" pitchFamily="34" charset="0"/>
              <a:buChar char="•"/>
            </a:pPr>
            <a:r>
              <a:rPr lang="en-US" dirty="0"/>
              <a:t>Requires forecasting the market’s revenues and the company’s share of that market</a:t>
            </a:r>
          </a:p>
        </p:txBody>
      </p:sp>
      <p:sp>
        <p:nvSpPr>
          <p:cNvPr id="4" name="Slide Number Placeholder 3"/>
          <p:cNvSpPr>
            <a:spLocks noGrp="1"/>
          </p:cNvSpPr>
          <p:nvPr>
            <p:ph type="sldNum" sz="quarter" idx="10"/>
          </p:nvPr>
        </p:nvSpPr>
        <p:spPr/>
        <p:txBody>
          <a:bodyPr/>
          <a:lstStyle/>
          <a:p>
            <a:fld id="{9A4F8672-8174-4157-9CD7-BC591DEEF2E8}" type="slidenum">
              <a:rPr lang="en-US" smtClean="0"/>
              <a:t>88</a:t>
            </a:fld>
            <a:endParaRPr lang="en-US" dirty="0"/>
          </a:p>
        </p:txBody>
      </p:sp>
    </p:spTree>
    <p:extLst>
      <p:ext uri="{BB962C8B-B14F-4D97-AF65-F5344CB8AC3E}">
        <p14:creationId xmlns:p14="http://schemas.microsoft.com/office/powerpoint/2010/main" val="111972044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Evaluate whether economics</a:t>
            </a:r>
            <a:r>
              <a:rPr lang="en-US" baseline="0" dirty="0"/>
              <a:t> of scale are present in an industry by analyzing operating margins and sales levels.</a:t>
            </a:r>
          </a:p>
          <a:p>
            <a:r>
              <a:rPr lang="en-GB" baseline="0" dirty="0"/>
              <a:t>Pages 154</a:t>
            </a:r>
            <a:r>
              <a:rPr lang="en-GB" dirty="0"/>
              <a:t>–</a:t>
            </a:r>
            <a:r>
              <a:rPr lang="en-GB" baseline="0" dirty="0"/>
              <a:t>167</a:t>
            </a:r>
          </a:p>
          <a:p>
            <a:endParaRPr lang="en-US" baseline="0" dirty="0"/>
          </a:p>
          <a:p>
            <a:pPr marL="171450" indent="-171450">
              <a:buFont typeface="Arial" panose="020B0604020202020204" pitchFamily="34" charset="0"/>
              <a:buChar char="•"/>
            </a:pPr>
            <a:r>
              <a:rPr lang="en-US" dirty="0"/>
              <a:t>Approaches are similar to</a:t>
            </a:r>
            <a:r>
              <a:rPr lang="en-US" baseline="0" dirty="0"/>
              <a:t> that of forecasting revenues.</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Variable costs vary with revenues and can be modeled as a percentage of revenues or in terms of growth of unit sales.</a:t>
            </a:r>
          </a:p>
          <a:p>
            <a:pPr marL="171450" indent="-171450">
              <a:buFont typeface="Arial" panose="020B0604020202020204" pitchFamily="34" charset="0"/>
              <a:buChar char="•"/>
            </a:pPr>
            <a:endParaRPr lang="en-US"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Fixed costs are important to identify, which are related to property, plant, and equipment (PP&amp;E), future PP&amp;E, and capacity growth.</a:t>
            </a:r>
          </a:p>
          <a:p>
            <a:pPr marL="628650" lvl="1" indent="-171450">
              <a:buFont typeface="Arial" panose="020B0604020202020204" pitchFamily="34" charset="0"/>
              <a:buChar char="•"/>
            </a:pPr>
            <a:r>
              <a:rPr lang="en-US" dirty="0"/>
              <a:t>Economies</a:t>
            </a:r>
            <a:r>
              <a:rPr lang="en-US" baseline="0" dirty="0"/>
              <a:t> of scale relates to the coverage of fixed costs: the per unit cost decreases with higher levels of output if there is economies of scale.</a:t>
            </a:r>
          </a:p>
          <a:p>
            <a:pPr marL="628650" lvl="1" indent="-171450">
              <a:buFont typeface="Arial" panose="020B0604020202020204" pitchFamily="34" charset="0"/>
              <a:buChar char="•"/>
            </a:pPr>
            <a:endParaRPr lang="en-US" baseline="0" dirty="0"/>
          </a:p>
          <a:p>
            <a:pPr marL="171450" lvl="0" indent="-171450">
              <a:buFont typeface="Arial" panose="020B0604020202020204" pitchFamily="34" charset="0"/>
              <a:buChar char="•"/>
            </a:pPr>
            <a:r>
              <a:rPr lang="en-US" baseline="0" dirty="0"/>
              <a:t>There are uncertainties with regard to costs, including estimating fixed versus variable costs, estimating costs considering reserves, and estimating costs of future inputs.</a:t>
            </a:r>
          </a:p>
          <a:p>
            <a:pPr marL="171450" lvl="0" indent="-171450">
              <a:buFont typeface="Arial" panose="020B0604020202020204" pitchFamily="34" charset="0"/>
              <a:buChar char="•"/>
            </a:pPr>
            <a:endParaRPr lang="en-US" baseline="0" dirty="0"/>
          </a:p>
          <a:p>
            <a:pPr marL="171450" lvl="0" indent="-171450">
              <a:buFont typeface="Arial" panose="020B0604020202020204" pitchFamily="34" charset="0"/>
              <a:buChar char="•"/>
            </a:pPr>
            <a:r>
              <a:rPr lang="en-US" baseline="0" dirty="0"/>
              <a:t>Example 3 gives approaches to modeling operating costs in the cases of Walgreens and Rite Aid.</a:t>
            </a:r>
          </a:p>
          <a:p>
            <a:pPr marL="628650" lvl="1" indent="-171450">
              <a:buFont typeface="Arial" panose="020B0604020202020204" pitchFamily="34" charset="0"/>
              <a:buChar char="•"/>
            </a:pPr>
            <a:r>
              <a:rPr lang="en-US" baseline="0" dirty="0"/>
              <a:t>The companies are in the same industry, but have different operating margins.</a:t>
            </a:r>
          </a:p>
          <a:p>
            <a:pPr marL="628650" lvl="1" indent="-171450">
              <a:buFont typeface="Arial" panose="020B0604020202020204" pitchFamily="34" charset="0"/>
              <a:buChar char="•"/>
            </a:pPr>
            <a:r>
              <a:rPr lang="en-US" baseline="0" dirty="0"/>
              <a:t>Some of the difference in margins may be attributable to economies of scale.</a:t>
            </a:r>
          </a:p>
          <a:p>
            <a:pPr marL="628650" lvl="1" indent="-171450">
              <a:buFont typeface="Arial" panose="020B0604020202020204" pitchFamily="34" charset="0"/>
              <a:buChar char="•"/>
            </a:pPr>
            <a:r>
              <a:rPr lang="en-US" baseline="0" dirty="0"/>
              <a:t>There may be qualitative differences (e.g., customer service).</a:t>
            </a:r>
          </a:p>
          <a:p>
            <a:pPr marL="628650" lvl="1" indent="-171450">
              <a:buFont typeface="Arial" panose="020B0604020202020204" pitchFamily="34" charset="0"/>
              <a:buChar char="•"/>
            </a:pPr>
            <a:r>
              <a:rPr lang="en-US" baseline="0" dirty="0"/>
              <a:t>There may be differences in costs, such as in selling, general, and administrative expenses.</a:t>
            </a:r>
          </a:p>
          <a:p>
            <a:pPr marL="628650" lvl="1" indent="-171450">
              <a:buFont typeface="Arial" panose="020B0604020202020204" pitchFamily="34" charset="0"/>
              <a:buChar char="•"/>
            </a:pPr>
            <a:endParaRPr lang="en-US" baseline="0" dirty="0"/>
          </a:p>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89</a:t>
            </a:fld>
            <a:endParaRPr lang="en-US" dirty="0"/>
          </a:p>
        </p:txBody>
      </p:sp>
    </p:spTree>
    <p:extLst>
      <p:ext uri="{BB962C8B-B14F-4D97-AF65-F5344CB8AC3E}">
        <p14:creationId xmlns:p14="http://schemas.microsoft.com/office/powerpoint/2010/main" val="228313691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LOS: Forecast the following costs: cost of goods sold, selling general</a:t>
                </a:r>
                <a:r>
                  <a:rPr lang="en-US" baseline="0" dirty="0"/>
                  <a:t> and administrative costs, financing costs, and income taxes.</a:t>
                </a:r>
              </a:p>
              <a:p>
                <a:r>
                  <a:rPr lang="en-GB" baseline="0" dirty="0"/>
                  <a:t>Pages 154</a:t>
                </a:r>
                <a:r>
                  <a:rPr lang="en-GB" dirty="0"/>
                  <a:t>–</a:t>
                </a:r>
                <a:r>
                  <a:rPr lang="en-GB" baseline="0" dirty="0"/>
                  <a:t>171</a:t>
                </a:r>
              </a:p>
              <a:p>
                <a:endParaRPr lang="en-US" baseline="0" dirty="0"/>
              </a:p>
              <a:p>
                <a:pPr marL="171450" lvl="0" indent="-171450">
                  <a:buFont typeface="Arial" panose="020B0604020202020204" pitchFamily="34" charset="0"/>
                  <a:buChar char="•"/>
                </a:pPr>
                <a:r>
                  <a:rPr lang="en-US" baseline="0" dirty="0"/>
                  <a:t>Example 4 is about L’Or</a:t>
                </a:r>
                <a:r>
                  <a:rPr lang="en-US" baseline="0" dirty="0">
                    <a:latin typeface="Century Gothic" panose="020B0502020202020204" pitchFamily="34" charset="0"/>
                  </a:rPr>
                  <a:t>é</a:t>
                </a:r>
                <a:r>
                  <a:rPr lang="en-US" baseline="0" dirty="0"/>
                  <a:t>al’s operational cost structure versus competitors.</a:t>
                </a:r>
              </a:p>
              <a:p>
                <a:pPr marL="628650" lvl="1" indent="-171450">
                  <a:buFont typeface="Arial" panose="020B0604020202020204" pitchFamily="34" charset="0"/>
                  <a:buChar char="•"/>
                </a:pPr>
                <a:r>
                  <a:rPr lang="en-US" baseline="0" dirty="0"/>
                  <a:t>Segment: Classify product lines into “beauty” and “mass market.”</a:t>
                </a:r>
              </a:p>
              <a:p>
                <a:pPr marL="628650" lvl="1" indent="-171450">
                  <a:buFont typeface="Arial" panose="020B0604020202020204" pitchFamily="34" charset="0"/>
                  <a:buChar char="•"/>
                </a:pPr>
                <a:r>
                  <a:rPr lang="en-US" baseline="0" dirty="0"/>
                  <a:t>Margins differ between beauty and mass market, so forecasts depend on which, if any, segment is expanded.</a:t>
                </a:r>
              </a:p>
              <a:p>
                <a:pPr marL="628650" lvl="1" indent="-171450">
                  <a:buFont typeface="Arial" panose="020B0604020202020204" pitchFamily="34" charset="0"/>
                  <a:buChar char="•"/>
                </a:pPr>
                <a:endParaRPr lang="en-US" baseline="0" dirty="0"/>
              </a:p>
              <a:p>
                <a:pPr marL="171450" lvl="0" indent="-171450">
                  <a:buFont typeface="Arial" panose="020B0604020202020204" pitchFamily="34" charset="0"/>
                  <a:buChar char="•"/>
                </a:pPr>
                <a:r>
                  <a:rPr lang="en-US" baseline="0" dirty="0"/>
                  <a:t>Example 5 offers an analysis of the consumer goods company Unilever.</a:t>
                </a:r>
              </a:p>
              <a:p>
                <a:pPr marL="628650" lvl="1" indent="-171450">
                  <a:buFont typeface="Arial" panose="020B0604020202020204" pitchFamily="34" charset="0"/>
                  <a:buChar char="•"/>
                </a:pPr>
                <a:r>
                  <a:rPr lang="en-US" baseline="0" dirty="0"/>
                  <a:t>Segments broken down by geography: (1) Asia, Africa, Central and Eastern Europe;(2) Americas; and (3) Western Europe.</a:t>
                </a:r>
              </a:p>
              <a:p>
                <a:pPr marL="628650" lvl="1" indent="-171450">
                  <a:buFont typeface="Arial" panose="020B0604020202020204" pitchFamily="34" charset="0"/>
                  <a:buChar char="•"/>
                </a:pPr>
                <a:r>
                  <a:rPr lang="en-US" baseline="0" dirty="0"/>
                  <a:t>Revenue and profit growth differ among segments.</a:t>
                </a:r>
              </a:p>
              <a:p>
                <a:pPr marL="628650" lvl="1" indent="-171450">
                  <a:buFont typeface="Arial" panose="020B0604020202020204" pitchFamily="34" charset="0"/>
                  <a:buChar char="•"/>
                </a:pPr>
                <a:r>
                  <a:rPr lang="en-US" baseline="0" dirty="0"/>
                  <a:t>Profit margins differ among segments.</a:t>
                </a:r>
              </a:p>
              <a:p>
                <a:pPr marL="628650" lvl="1" indent="-171450">
                  <a:buFont typeface="Arial" panose="020B0604020202020204" pitchFamily="34" charset="0"/>
                  <a:buChar char="•"/>
                </a:pPr>
                <a:r>
                  <a:rPr lang="en-US" baseline="0" dirty="0"/>
                  <a:t>Forecasts of revenues depend on the growth in each segment and whether margins will change.</a:t>
                </a:r>
              </a:p>
              <a:p>
                <a:pPr marL="628650" lvl="1"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Example 6 shows and interest expense calculation for Ahold</a:t>
                </a:r>
              </a:p>
              <a:p>
                <a:pPr marL="628650" lvl="1" indent="-171450">
                  <a:buFont typeface="Arial" panose="020B0604020202020204" pitchFamily="34" charset="0"/>
                  <a:buChar char="•"/>
                </a:pPr>
                <a14:m>
                  <m:oMath xmlns:m="http://schemas.openxmlformats.org/officeDocument/2006/math">
                    <m:r>
                      <m:rPr>
                        <m:nor/>
                      </m:rPr>
                      <a:rPr lang="en-US" b="0" i="0" baseline="0" smtClean="0">
                        <a:latin typeface="+mn-lt"/>
                      </a:rPr>
                      <m:t>Interest</m:t>
                    </m:r>
                    <m:r>
                      <m:rPr>
                        <m:nor/>
                      </m:rPr>
                      <a:rPr lang="en-US" b="0" i="0" baseline="0" smtClean="0">
                        <a:latin typeface="+mn-lt"/>
                      </a:rPr>
                      <m:t> </m:t>
                    </m:r>
                    <m:r>
                      <m:rPr>
                        <m:nor/>
                      </m:rPr>
                      <a:rPr lang="en-US" b="0" i="0" baseline="0" smtClean="0">
                        <a:latin typeface="+mn-lt"/>
                      </a:rPr>
                      <m:t>expense</m:t>
                    </m:r>
                    <m:r>
                      <m:rPr>
                        <m:nor/>
                      </m:rPr>
                      <a:rPr lang="en-US" b="0" i="0" baseline="0" smtClean="0">
                        <a:latin typeface="+mn-lt"/>
                      </a:rPr>
                      <m:t> </m:t>
                    </m:r>
                    <m:r>
                      <m:rPr>
                        <m:nor/>
                      </m:rPr>
                      <a:rPr lang="en-US" b="0" i="0" baseline="0" smtClean="0">
                        <a:latin typeface="+mn-lt"/>
                      </a:rPr>
                      <m:t>on</m:t>
                    </m:r>
                    <m:r>
                      <m:rPr>
                        <m:nor/>
                      </m:rPr>
                      <a:rPr lang="en-US" b="0" i="0" baseline="0" smtClean="0">
                        <a:latin typeface="+mn-lt"/>
                      </a:rPr>
                      <m:t> </m:t>
                    </m:r>
                    <m:r>
                      <m:rPr>
                        <m:nor/>
                      </m:rPr>
                      <a:rPr lang="en-US" b="0" i="0" baseline="0" smtClean="0">
                        <a:latin typeface="+mn-lt"/>
                      </a:rPr>
                      <m:t>average</m:t>
                    </m:r>
                    <m:r>
                      <m:rPr>
                        <m:nor/>
                      </m:rPr>
                      <a:rPr lang="en-US" b="0" i="0" baseline="0" smtClean="0">
                        <a:latin typeface="+mn-lt"/>
                      </a:rPr>
                      <m:t> </m:t>
                    </m:r>
                    <m:r>
                      <m:rPr>
                        <m:nor/>
                      </m:rPr>
                      <a:rPr lang="en-US" b="0" i="0" baseline="0" smtClean="0">
                        <a:latin typeface="+mn-lt"/>
                      </a:rPr>
                      <m:t>gross</m:t>
                    </m:r>
                    <m:r>
                      <m:rPr>
                        <m:nor/>
                      </m:rPr>
                      <a:rPr lang="en-US" b="0" i="0" baseline="0" smtClean="0">
                        <a:latin typeface="+mn-lt"/>
                      </a:rPr>
                      <m:t> </m:t>
                    </m:r>
                    <m:r>
                      <m:rPr>
                        <m:nor/>
                      </m:rPr>
                      <a:rPr lang="en-US" b="0" i="0" baseline="0" smtClean="0">
                        <a:latin typeface="+mn-lt"/>
                      </a:rPr>
                      <m:t>debt</m:t>
                    </m:r>
                    <m:r>
                      <m:rPr>
                        <m:nor/>
                      </m:rPr>
                      <a:rPr lang="en-US" b="0" i="0" baseline="0" smtClean="0">
                        <a:latin typeface="+mn-lt"/>
                      </a:rPr>
                      <m:t> = </m:t>
                    </m:r>
                    <m:f>
                      <m:fPr>
                        <m:ctrlPr>
                          <a:rPr lang="en-US" b="0" i="1" baseline="0" smtClean="0">
                            <a:latin typeface="Cambria Math" panose="02040503050406030204" pitchFamily="18" charset="0"/>
                          </a:rPr>
                        </m:ctrlPr>
                      </m:fPr>
                      <m:num>
                        <m:r>
                          <m:rPr>
                            <m:nor/>
                          </m:rPr>
                          <a:rPr lang="en-US" b="0" i="0" baseline="0" smtClean="0">
                            <a:latin typeface="+mn-lt"/>
                          </a:rPr>
                          <m:t>Interest</m:t>
                        </m:r>
                        <m:r>
                          <m:rPr>
                            <m:nor/>
                          </m:rPr>
                          <a:rPr lang="en-US" b="0" i="0" baseline="0" smtClean="0">
                            <a:latin typeface="+mn-lt"/>
                          </a:rPr>
                          <m:t> </m:t>
                        </m:r>
                        <m:r>
                          <m:rPr>
                            <m:nor/>
                          </m:rPr>
                          <a:rPr lang="en-US" b="0" i="0" baseline="0" smtClean="0">
                            <a:latin typeface="+mn-lt"/>
                          </a:rPr>
                          <m:t>expense</m:t>
                        </m:r>
                      </m:num>
                      <m:den>
                        <m:r>
                          <m:rPr>
                            <m:nor/>
                          </m:rPr>
                          <a:rPr lang="en-US" b="0" i="0" baseline="0" smtClean="0">
                            <a:latin typeface="+mn-lt"/>
                          </a:rPr>
                          <m:t>Average</m:t>
                        </m:r>
                        <m:r>
                          <m:rPr>
                            <m:nor/>
                          </m:rPr>
                          <a:rPr lang="en-US" b="0" i="0" baseline="0" smtClean="0">
                            <a:latin typeface="+mn-lt"/>
                          </a:rPr>
                          <m:t> </m:t>
                        </m:r>
                        <m:r>
                          <m:rPr>
                            <m:nor/>
                          </m:rPr>
                          <a:rPr lang="en-US" b="0" i="0" baseline="0" smtClean="0">
                            <a:latin typeface="+mn-lt"/>
                          </a:rPr>
                          <m:t>of</m:t>
                        </m:r>
                        <m:r>
                          <m:rPr>
                            <m:nor/>
                          </m:rPr>
                          <a:rPr lang="en-US" b="0" i="0" baseline="0" smtClean="0">
                            <a:latin typeface="+mn-lt"/>
                          </a:rPr>
                          <m:t> </m:t>
                        </m:r>
                        <m:r>
                          <m:rPr>
                            <m:nor/>
                          </m:rPr>
                          <a:rPr lang="en-US" b="0" i="0" baseline="0" smtClean="0">
                            <a:latin typeface="+mn-lt"/>
                          </a:rPr>
                          <m:t>beginning</m:t>
                        </m:r>
                        <m:r>
                          <m:rPr>
                            <m:nor/>
                          </m:rPr>
                          <a:rPr lang="en-US" b="0" i="0" baseline="0" smtClean="0">
                            <a:latin typeface="+mn-lt"/>
                          </a:rPr>
                          <m:t> </m:t>
                        </m:r>
                        <m:r>
                          <m:rPr>
                            <m:nor/>
                          </m:rPr>
                          <a:rPr lang="en-US" b="0" i="0" baseline="0" smtClean="0">
                            <a:latin typeface="+mn-lt"/>
                          </a:rPr>
                          <m:t>and</m:t>
                        </m:r>
                        <m:r>
                          <m:rPr>
                            <m:nor/>
                          </m:rPr>
                          <a:rPr lang="en-US" b="0" i="0" baseline="0" smtClean="0">
                            <a:latin typeface="+mn-lt"/>
                          </a:rPr>
                          <m:t> </m:t>
                        </m:r>
                        <m:r>
                          <m:rPr>
                            <m:nor/>
                          </m:rPr>
                          <a:rPr lang="en-US" b="0" i="0" baseline="0" smtClean="0">
                            <a:latin typeface="+mn-lt"/>
                          </a:rPr>
                          <m:t>ending</m:t>
                        </m:r>
                        <m:r>
                          <m:rPr>
                            <m:nor/>
                          </m:rPr>
                          <a:rPr lang="en-US" b="0" i="0" baseline="0" smtClean="0">
                            <a:latin typeface="+mn-lt"/>
                          </a:rPr>
                          <m:t> </m:t>
                        </m:r>
                        <m:r>
                          <m:rPr>
                            <m:nor/>
                          </m:rPr>
                          <a:rPr lang="en-US" b="0" i="0" baseline="0" smtClean="0">
                            <a:latin typeface="+mn-lt"/>
                          </a:rPr>
                          <m:t>gross</m:t>
                        </m:r>
                        <m:r>
                          <m:rPr>
                            <m:nor/>
                          </m:rPr>
                          <a:rPr lang="en-US" b="0" i="0" baseline="0" smtClean="0">
                            <a:latin typeface="+mn-lt"/>
                          </a:rPr>
                          <m:t> </m:t>
                        </m:r>
                        <m:r>
                          <m:rPr>
                            <m:nor/>
                          </m:rPr>
                          <a:rPr lang="en-US" b="0" i="0" baseline="0" smtClean="0">
                            <a:latin typeface="+mn-lt"/>
                          </a:rPr>
                          <m:t>debt</m:t>
                        </m:r>
                      </m:den>
                    </m:f>
                    <m:r>
                      <a:rPr lang="en-US" b="0" i="0" baseline="0" smtClean="0">
                        <a:latin typeface="Cambria Math" panose="02040503050406030204" pitchFamily="18" charset="0"/>
                      </a:rPr>
                      <m:t> .</m:t>
                    </m:r>
                  </m:oMath>
                </a14:m>
                <a:endParaRPr lang="en-US" baseline="0" dirty="0">
                  <a:latin typeface="+mn-lt"/>
                </a:endParaRPr>
              </a:p>
              <a:p>
                <a:pPr marL="628650" lvl="1" indent="-171450">
                  <a:buFont typeface="Arial" panose="020B0604020202020204" pitchFamily="34" charset="0"/>
                  <a:buChar char="•"/>
                </a:pPr>
                <a:endParaRPr lang="en-US" baseline="0" dirty="0"/>
              </a:p>
              <a:p>
                <a:pPr marL="628650" lvl="1" indent="-171450">
                  <a:buFont typeface="Arial" panose="020B0604020202020204" pitchFamily="34" charset="0"/>
                  <a:buChar char="•"/>
                </a:pPr>
                <a14:m>
                  <m:oMath xmlns:m="http://schemas.openxmlformats.org/officeDocument/2006/math">
                    <m:r>
                      <m:rPr>
                        <m:nor/>
                      </m:rPr>
                      <a:rPr lang="en-US" b="0" i="0" baseline="0" smtClean="0">
                        <a:latin typeface="+mn-lt"/>
                      </a:rPr>
                      <m:t>Interest</m:t>
                    </m:r>
                    <m:r>
                      <m:rPr>
                        <m:nor/>
                      </m:rPr>
                      <a:rPr lang="en-US" b="0" i="0" baseline="0" smtClean="0">
                        <a:latin typeface="+mn-lt"/>
                      </a:rPr>
                      <m:t> </m:t>
                    </m:r>
                    <m:r>
                      <m:rPr>
                        <m:nor/>
                      </m:rPr>
                      <a:rPr lang="en-US" b="0" i="0" baseline="0" smtClean="0">
                        <a:latin typeface="+mn-lt"/>
                      </a:rPr>
                      <m:t>rate</m:t>
                    </m:r>
                    <m:r>
                      <m:rPr>
                        <m:nor/>
                      </m:rPr>
                      <a:rPr lang="en-US" b="0" i="0" baseline="0" smtClean="0">
                        <a:latin typeface="+mn-lt"/>
                      </a:rPr>
                      <m:t> </m:t>
                    </m:r>
                    <m:r>
                      <m:rPr>
                        <m:nor/>
                      </m:rPr>
                      <a:rPr lang="en-US" b="0" i="0" baseline="0" smtClean="0">
                        <a:latin typeface="+mn-lt"/>
                      </a:rPr>
                      <m:t>on</m:t>
                    </m:r>
                    <m:r>
                      <m:rPr>
                        <m:nor/>
                      </m:rPr>
                      <a:rPr lang="en-US" b="0" i="0" baseline="0" smtClean="0">
                        <a:latin typeface="+mn-lt"/>
                      </a:rPr>
                      <m:t> </m:t>
                    </m:r>
                    <m:r>
                      <m:rPr>
                        <m:nor/>
                      </m:rPr>
                      <a:rPr lang="en-US" b="0" i="0" baseline="0" smtClean="0">
                        <a:latin typeface="+mn-lt"/>
                      </a:rPr>
                      <m:t>average</m:t>
                    </m:r>
                    <m:r>
                      <m:rPr>
                        <m:nor/>
                      </m:rPr>
                      <a:rPr lang="en-US" b="0" i="0" baseline="0" smtClean="0">
                        <a:latin typeface="+mn-lt"/>
                      </a:rPr>
                      <m:t> </m:t>
                    </m:r>
                    <m:r>
                      <m:rPr>
                        <m:nor/>
                      </m:rPr>
                      <a:rPr lang="en-US" b="0" i="0" baseline="0" smtClean="0">
                        <a:latin typeface="+mn-lt"/>
                      </a:rPr>
                      <m:t>cash</m:t>
                    </m:r>
                    <m:r>
                      <m:rPr>
                        <m:nor/>
                      </m:rPr>
                      <a:rPr lang="en-US" b="0" i="0" baseline="0" smtClean="0">
                        <a:latin typeface="+mn-lt"/>
                      </a:rPr>
                      <m:t> </m:t>
                    </m:r>
                    <m:r>
                      <m:rPr>
                        <m:nor/>
                      </m:rPr>
                      <a:rPr lang="en-US" b="0" i="0" baseline="0" smtClean="0">
                        <a:latin typeface="+mn-lt"/>
                      </a:rPr>
                      <m:t>position</m:t>
                    </m:r>
                    <m:r>
                      <m:rPr>
                        <m:nor/>
                      </m:rPr>
                      <a:rPr lang="en-US" b="0" i="0" baseline="0" smtClean="0">
                        <a:latin typeface="+mn-lt"/>
                      </a:rPr>
                      <m:t> = </m:t>
                    </m:r>
                    <m:f>
                      <m:fPr>
                        <m:ctrlPr>
                          <a:rPr lang="en-US" b="0" i="1" baseline="0" smtClean="0">
                            <a:latin typeface="Cambria Math" panose="02040503050406030204" pitchFamily="18" charset="0"/>
                          </a:rPr>
                        </m:ctrlPr>
                      </m:fPr>
                      <m:num>
                        <m:r>
                          <m:rPr>
                            <m:nor/>
                          </m:rPr>
                          <a:rPr lang="en-US" b="0" i="0" baseline="0" smtClean="0">
                            <a:latin typeface="+mn-lt"/>
                          </a:rPr>
                          <m:t>Interest</m:t>
                        </m:r>
                        <m:r>
                          <m:rPr>
                            <m:nor/>
                          </m:rPr>
                          <a:rPr lang="en-US" b="0" i="0" baseline="0" smtClean="0">
                            <a:latin typeface="+mn-lt"/>
                          </a:rPr>
                          <m:t> </m:t>
                        </m:r>
                        <m:r>
                          <m:rPr>
                            <m:nor/>
                          </m:rPr>
                          <a:rPr lang="en-US" b="0" i="0" baseline="0" smtClean="0">
                            <a:latin typeface="+mn-lt"/>
                          </a:rPr>
                          <m:t>income</m:t>
                        </m:r>
                      </m:num>
                      <m:den>
                        <m:r>
                          <m:rPr>
                            <m:nor/>
                          </m:rPr>
                          <a:rPr lang="en-US" b="0" i="0" baseline="0" smtClean="0">
                            <a:latin typeface="+mn-lt"/>
                          </a:rPr>
                          <m:t>Average</m:t>
                        </m:r>
                        <m:r>
                          <m:rPr>
                            <m:nor/>
                          </m:rPr>
                          <a:rPr lang="en-US" b="0" i="0" baseline="0" smtClean="0">
                            <a:latin typeface="+mn-lt"/>
                          </a:rPr>
                          <m:t> </m:t>
                        </m:r>
                        <m:r>
                          <m:rPr>
                            <m:nor/>
                          </m:rPr>
                          <a:rPr lang="en-US" b="0" i="0" baseline="0" smtClean="0">
                            <a:latin typeface="+mn-lt"/>
                          </a:rPr>
                          <m:t>of</m:t>
                        </m:r>
                        <m:r>
                          <m:rPr>
                            <m:nor/>
                          </m:rPr>
                          <a:rPr lang="en-US" b="0" i="0" baseline="0" smtClean="0">
                            <a:latin typeface="+mn-lt"/>
                          </a:rPr>
                          <m:t> </m:t>
                        </m:r>
                        <m:r>
                          <m:rPr>
                            <m:nor/>
                          </m:rPr>
                          <a:rPr lang="en-US" b="0" i="0" baseline="0" smtClean="0">
                            <a:latin typeface="+mn-lt"/>
                          </a:rPr>
                          <m:t>beginning</m:t>
                        </m:r>
                        <m:r>
                          <m:rPr>
                            <m:nor/>
                          </m:rPr>
                          <a:rPr lang="en-US" b="0" i="0" baseline="0" smtClean="0">
                            <a:latin typeface="+mn-lt"/>
                          </a:rPr>
                          <m:t> </m:t>
                        </m:r>
                        <m:r>
                          <m:rPr>
                            <m:nor/>
                          </m:rPr>
                          <a:rPr lang="en-US" b="0" i="0" baseline="0" smtClean="0">
                            <a:latin typeface="+mn-lt"/>
                          </a:rPr>
                          <m:t>and</m:t>
                        </m:r>
                        <m:r>
                          <m:rPr>
                            <m:nor/>
                          </m:rPr>
                          <a:rPr lang="en-US" b="0" i="0" baseline="0" smtClean="0">
                            <a:latin typeface="+mn-lt"/>
                          </a:rPr>
                          <m:t> </m:t>
                        </m:r>
                        <m:r>
                          <m:rPr>
                            <m:nor/>
                          </m:rPr>
                          <a:rPr lang="en-US" b="0" i="0" baseline="0" smtClean="0">
                            <a:latin typeface="+mn-lt"/>
                          </a:rPr>
                          <m:t>ending</m:t>
                        </m:r>
                        <m:r>
                          <m:rPr>
                            <m:nor/>
                          </m:rPr>
                          <a:rPr lang="en-US" b="0" i="0" baseline="0" smtClean="0">
                            <a:latin typeface="+mn-lt"/>
                          </a:rPr>
                          <m:t> </m:t>
                        </m:r>
                        <m:r>
                          <m:rPr>
                            <m:nor/>
                          </m:rPr>
                          <a:rPr lang="en-US" b="0" i="0" baseline="0" smtClean="0">
                            <a:latin typeface="+mn-lt"/>
                          </a:rPr>
                          <m:t>cash</m:t>
                        </m:r>
                        <m:r>
                          <m:rPr>
                            <m:nor/>
                          </m:rPr>
                          <a:rPr lang="en-US" b="0" i="0" baseline="0" smtClean="0">
                            <a:latin typeface="+mn-lt"/>
                          </a:rPr>
                          <m:t> </m:t>
                        </m:r>
                        <m:r>
                          <m:rPr>
                            <m:nor/>
                          </m:rPr>
                          <a:rPr lang="en-US" b="0" i="0" baseline="0" smtClean="0">
                            <a:latin typeface="+mn-lt"/>
                          </a:rPr>
                          <m:t>position</m:t>
                        </m:r>
                      </m:den>
                    </m:f>
                    <m:r>
                      <a:rPr lang="en-US" b="0" i="0" baseline="0" smtClean="0">
                        <a:latin typeface="Cambria Math" panose="02040503050406030204" pitchFamily="18" charset="0"/>
                      </a:rPr>
                      <m:t> .</m:t>
                    </m:r>
                  </m:oMath>
                </a14:m>
                <a:endParaRPr lang="en-US" baseline="0" dirty="0"/>
              </a:p>
              <a:p>
                <a:pPr marL="628650" lvl="1" indent="-171450">
                  <a:buFont typeface="Arial" panose="020B0604020202020204" pitchFamily="34" charset="0"/>
                  <a:buChar char="•"/>
                </a:pPr>
                <a:endParaRPr lang="en-US" b="0" i="0" baseline="0" dirty="0">
                  <a:latin typeface="+mn-lt"/>
                </a:endParaRPr>
              </a:p>
              <a:p>
                <a:pPr marL="628650" lvl="1" indent="-171450">
                  <a:buFont typeface="Arial" panose="020B0604020202020204" pitchFamily="34" charset="0"/>
                  <a:buChar char="•"/>
                </a:pPr>
                <a14:m>
                  <m:oMath xmlns:m="http://schemas.openxmlformats.org/officeDocument/2006/math">
                    <m:r>
                      <m:rPr>
                        <m:nor/>
                      </m:rPr>
                      <a:rPr lang="en-US" b="0" i="0" baseline="0" smtClean="0">
                        <a:latin typeface="+mn-lt"/>
                      </a:rPr>
                      <m:t>Interest</m:t>
                    </m:r>
                    <m:r>
                      <m:rPr>
                        <m:nor/>
                      </m:rPr>
                      <a:rPr lang="en-US" b="0" i="0" baseline="0" smtClean="0">
                        <a:latin typeface="+mn-lt"/>
                      </a:rPr>
                      <m:t> </m:t>
                    </m:r>
                    <m:r>
                      <m:rPr>
                        <m:nor/>
                      </m:rPr>
                      <a:rPr lang="en-US" b="0" i="0" baseline="0" smtClean="0">
                        <a:latin typeface="+mn-lt"/>
                      </a:rPr>
                      <m:t>expense</m:t>
                    </m:r>
                    <m:r>
                      <m:rPr>
                        <m:nor/>
                      </m:rPr>
                      <a:rPr lang="en-US" b="0" i="0" baseline="0" smtClean="0">
                        <a:latin typeface="+mn-lt"/>
                      </a:rPr>
                      <m:t> </m:t>
                    </m:r>
                    <m:r>
                      <m:rPr>
                        <m:nor/>
                      </m:rPr>
                      <a:rPr lang="en-US" b="0" i="0" baseline="0" smtClean="0">
                        <a:latin typeface="+mn-lt"/>
                      </a:rPr>
                      <m:t>on</m:t>
                    </m:r>
                    <m:r>
                      <m:rPr>
                        <m:nor/>
                      </m:rPr>
                      <a:rPr lang="en-US" b="0" i="0" baseline="0" smtClean="0">
                        <a:latin typeface="+mn-lt"/>
                      </a:rPr>
                      <m:t> </m:t>
                    </m:r>
                    <m:r>
                      <m:rPr>
                        <m:nor/>
                      </m:rPr>
                      <a:rPr lang="en-US" b="0" i="0" baseline="0" smtClean="0">
                        <a:latin typeface="+mn-lt"/>
                      </a:rPr>
                      <m:t>average</m:t>
                    </m:r>
                    <m:r>
                      <m:rPr>
                        <m:nor/>
                      </m:rPr>
                      <a:rPr lang="en-US" b="0" i="0" baseline="0" smtClean="0">
                        <a:latin typeface="+mn-lt"/>
                      </a:rPr>
                      <m:t> </m:t>
                    </m:r>
                    <m:r>
                      <m:rPr>
                        <m:nor/>
                      </m:rPr>
                      <a:rPr lang="en-US" b="0" i="0" baseline="0" smtClean="0">
                        <a:latin typeface="+mn-lt"/>
                      </a:rPr>
                      <m:t>net</m:t>
                    </m:r>
                    <m:r>
                      <m:rPr>
                        <m:nor/>
                      </m:rPr>
                      <a:rPr lang="en-US" b="0" i="0" baseline="0" smtClean="0">
                        <a:latin typeface="+mn-lt"/>
                      </a:rPr>
                      <m:t> </m:t>
                    </m:r>
                    <m:r>
                      <m:rPr>
                        <m:nor/>
                      </m:rPr>
                      <a:rPr lang="en-US" b="0" i="0" baseline="0" smtClean="0">
                        <a:latin typeface="+mn-lt"/>
                      </a:rPr>
                      <m:t>debt</m:t>
                    </m:r>
                    <m:r>
                      <m:rPr>
                        <m:nor/>
                      </m:rPr>
                      <a:rPr lang="en-US" b="0" i="0" baseline="0" smtClean="0">
                        <a:latin typeface="+mn-lt"/>
                      </a:rPr>
                      <m:t> = </m:t>
                    </m:r>
                    <m:f>
                      <m:fPr>
                        <m:ctrlPr>
                          <a:rPr lang="en-US" b="0" i="1" baseline="0" smtClean="0">
                            <a:latin typeface="Cambria Math" panose="02040503050406030204" pitchFamily="18" charset="0"/>
                          </a:rPr>
                        </m:ctrlPr>
                      </m:fPr>
                      <m:num>
                        <m:r>
                          <m:rPr>
                            <m:nor/>
                          </m:rPr>
                          <a:rPr lang="en-US" b="0" i="0" baseline="0" smtClean="0">
                            <a:latin typeface="+mn-lt"/>
                          </a:rPr>
                          <m:t>Interest</m:t>
                        </m:r>
                        <m:r>
                          <m:rPr>
                            <m:nor/>
                          </m:rPr>
                          <a:rPr lang="en-US" b="0" i="0" baseline="0" smtClean="0">
                            <a:latin typeface="+mn-lt"/>
                          </a:rPr>
                          <m:t> </m:t>
                        </m:r>
                        <m:r>
                          <m:rPr>
                            <m:nor/>
                          </m:rPr>
                          <a:rPr lang="en-US" b="0" i="0" baseline="0" smtClean="0">
                            <a:latin typeface="+mn-lt"/>
                          </a:rPr>
                          <m:t>expense</m:t>
                        </m:r>
                      </m:num>
                      <m:den>
                        <m:r>
                          <m:rPr>
                            <m:nor/>
                          </m:rPr>
                          <a:rPr lang="en-US" b="0" i="0" baseline="0" smtClean="0">
                            <a:latin typeface="+mn-lt"/>
                          </a:rPr>
                          <m:t>Average</m:t>
                        </m:r>
                        <m:r>
                          <m:rPr>
                            <m:nor/>
                          </m:rPr>
                          <a:rPr lang="en-US" b="0" i="0" baseline="0" smtClean="0">
                            <a:latin typeface="+mn-lt"/>
                          </a:rPr>
                          <m:t> </m:t>
                        </m:r>
                        <m:r>
                          <m:rPr>
                            <m:nor/>
                          </m:rPr>
                          <a:rPr lang="en-US" b="0" i="0" baseline="0" smtClean="0">
                            <a:latin typeface="+mn-lt"/>
                          </a:rPr>
                          <m:t>of</m:t>
                        </m:r>
                        <m:r>
                          <m:rPr>
                            <m:nor/>
                          </m:rPr>
                          <a:rPr lang="en-US" b="0" i="0" baseline="0" smtClean="0">
                            <a:latin typeface="+mn-lt"/>
                          </a:rPr>
                          <m:t> </m:t>
                        </m:r>
                        <m:r>
                          <m:rPr>
                            <m:nor/>
                          </m:rPr>
                          <a:rPr lang="en-US" b="0" i="0" baseline="0" smtClean="0">
                            <a:latin typeface="+mn-lt"/>
                          </a:rPr>
                          <m:t>beginning</m:t>
                        </m:r>
                        <m:r>
                          <m:rPr>
                            <m:nor/>
                          </m:rPr>
                          <a:rPr lang="en-US" b="0" i="0" baseline="0" smtClean="0">
                            <a:latin typeface="+mn-lt"/>
                          </a:rPr>
                          <m:t> </m:t>
                        </m:r>
                        <m:r>
                          <m:rPr>
                            <m:nor/>
                          </m:rPr>
                          <a:rPr lang="en-US" b="0" i="0" baseline="0" smtClean="0">
                            <a:latin typeface="+mn-lt"/>
                          </a:rPr>
                          <m:t>and</m:t>
                        </m:r>
                        <m:r>
                          <m:rPr>
                            <m:nor/>
                          </m:rPr>
                          <a:rPr lang="en-US" b="0" i="0" baseline="0" smtClean="0">
                            <a:latin typeface="+mn-lt"/>
                          </a:rPr>
                          <m:t> </m:t>
                        </m:r>
                        <m:r>
                          <m:rPr>
                            <m:nor/>
                          </m:rPr>
                          <a:rPr lang="en-US" b="0" i="0" baseline="0" smtClean="0">
                            <a:latin typeface="+mn-lt"/>
                          </a:rPr>
                          <m:t>ending</m:t>
                        </m:r>
                        <m:r>
                          <m:rPr>
                            <m:nor/>
                          </m:rPr>
                          <a:rPr lang="en-US" b="0" i="0" baseline="0" smtClean="0">
                            <a:latin typeface="+mn-lt"/>
                          </a:rPr>
                          <m:t> </m:t>
                        </m:r>
                        <m:r>
                          <m:rPr>
                            <m:nor/>
                          </m:rPr>
                          <a:rPr lang="en-US" b="0" i="0" baseline="0" smtClean="0">
                            <a:latin typeface="+mn-lt"/>
                          </a:rPr>
                          <m:t>net</m:t>
                        </m:r>
                        <m:r>
                          <m:rPr>
                            <m:nor/>
                          </m:rPr>
                          <a:rPr lang="en-US" b="0" i="0" baseline="0" smtClean="0">
                            <a:latin typeface="+mn-lt"/>
                          </a:rPr>
                          <m:t> </m:t>
                        </m:r>
                        <m:r>
                          <m:rPr>
                            <m:nor/>
                          </m:rPr>
                          <a:rPr lang="en-US" b="0" i="0" baseline="0" smtClean="0">
                            <a:latin typeface="+mn-lt"/>
                          </a:rPr>
                          <m:t>debt</m:t>
                        </m:r>
                      </m:den>
                    </m:f>
                  </m:oMath>
                </a14:m>
                <a:r>
                  <a:rPr lang="en-US" baseline="0" dirty="0"/>
                  <a:t>, where net debt is the difference between gross debt and the cash position.</a:t>
                </a:r>
              </a:p>
              <a:p>
                <a:pPr marL="628650" lvl="1"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dirty="0"/>
                  <a:t>Example 7 shows</a:t>
                </a:r>
                <a:r>
                  <a:rPr lang="en-US" baseline="0" dirty="0"/>
                  <a:t> tax rate estimates for a hypothetical company.</a:t>
                </a:r>
              </a:p>
              <a:p>
                <a:pPr marL="628650" lvl="1" indent="-171450">
                  <a:buFont typeface="Arial" panose="020B0604020202020204" pitchFamily="34" charset="0"/>
                  <a:buChar char="•"/>
                </a:pPr>
                <a:r>
                  <a:rPr lang="en-US" baseline="0" dirty="0"/>
                  <a:t>The effective tax rate is the ratio of taxes to profits before taxes.</a:t>
                </a:r>
              </a:p>
              <a:p>
                <a:pPr marL="628650" lvl="1" indent="-171450">
                  <a:buFont typeface="Arial" panose="020B0604020202020204" pitchFamily="34" charset="0"/>
                  <a:buChar char="•"/>
                </a:pPr>
                <a:r>
                  <a:rPr lang="en-US" baseline="0" dirty="0"/>
                  <a:t>Tax deferrals should be considered in estimates.</a:t>
                </a:r>
              </a:p>
              <a:p>
                <a:endParaRPr lang="en-US" dirty="0"/>
              </a:p>
            </p:txBody>
          </p:sp>
        </mc:Choice>
        <mc:Fallback xmlns="">
          <p:sp>
            <p:nvSpPr>
              <p:cNvPr id="3" name="Notes Placeholder 2"/>
              <p:cNvSpPr>
                <a:spLocks noGrp="1"/>
              </p:cNvSpPr>
              <p:nvPr>
                <p:ph type="body" idx="1"/>
              </p:nvPr>
            </p:nvSpPr>
            <p:spPr/>
            <p:txBody>
              <a:bodyPr/>
              <a:lstStyle/>
              <a:p>
                <a:r>
                  <a:rPr lang="en-US" dirty="0"/>
                  <a:t>LOS: Forecast the following costs: cost of goods sold, selling general</a:t>
                </a:r>
                <a:r>
                  <a:rPr lang="en-US" baseline="0" dirty="0"/>
                  <a:t> and administrative costs, financing costs, and income taxes</a:t>
                </a:r>
              </a:p>
              <a:p>
                <a:endParaRPr lang="en-US" baseline="0" dirty="0"/>
              </a:p>
              <a:p>
                <a:pPr marL="171450" lvl="0" indent="-171450">
                  <a:buFont typeface="Arial" panose="020B0604020202020204" pitchFamily="34" charset="0"/>
                  <a:buChar char="•"/>
                </a:pPr>
                <a:r>
                  <a:rPr lang="en-US" baseline="0" dirty="0"/>
                  <a:t>Example 4: L’Or</a:t>
                </a:r>
                <a:r>
                  <a:rPr lang="en-US" baseline="0" dirty="0">
                    <a:latin typeface="Century Gothic" panose="020B0502020202020204" pitchFamily="34" charset="0"/>
                  </a:rPr>
                  <a:t>é</a:t>
                </a:r>
                <a:r>
                  <a:rPr lang="en-US" baseline="0" dirty="0"/>
                  <a:t>al’s operational cost structure vs. competitors</a:t>
                </a:r>
              </a:p>
              <a:p>
                <a:pPr marL="628650" lvl="1" indent="-171450">
                  <a:buFont typeface="Arial" panose="020B0604020202020204" pitchFamily="34" charset="0"/>
                  <a:buChar char="•"/>
                </a:pPr>
                <a:r>
                  <a:rPr lang="en-US" baseline="0" dirty="0"/>
                  <a:t>Segment: Classify product lines into “Beauty” and “Mass market”</a:t>
                </a:r>
              </a:p>
              <a:p>
                <a:pPr marL="628650" lvl="1" indent="-171450">
                  <a:buFont typeface="Arial" panose="020B0604020202020204" pitchFamily="34" charset="0"/>
                  <a:buChar char="•"/>
                </a:pPr>
                <a:r>
                  <a:rPr lang="en-US" baseline="0" dirty="0"/>
                  <a:t>Margins differ between Beauty and Mass market, so forecasts depend on which, if any segment is expanded</a:t>
                </a:r>
              </a:p>
              <a:p>
                <a:pPr marL="628650" lvl="1" indent="-171450">
                  <a:buFont typeface="Arial" panose="020B0604020202020204" pitchFamily="34" charset="0"/>
                  <a:buChar char="•"/>
                </a:pPr>
                <a:endParaRPr lang="en-US" baseline="0" dirty="0"/>
              </a:p>
              <a:p>
                <a:pPr marL="171450" lvl="0" indent="-171450">
                  <a:buFont typeface="Arial" panose="020B0604020202020204" pitchFamily="34" charset="0"/>
                  <a:buChar char="•"/>
                </a:pPr>
                <a:r>
                  <a:rPr lang="en-US" baseline="0" dirty="0"/>
                  <a:t>Example 5: Analysis of the consumer goods company Unilever</a:t>
                </a:r>
              </a:p>
              <a:p>
                <a:pPr marL="628650" lvl="1" indent="-171450">
                  <a:buFont typeface="Arial" panose="020B0604020202020204" pitchFamily="34" charset="0"/>
                  <a:buChar char="•"/>
                </a:pPr>
                <a:r>
                  <a:rPr lang="en-US" baseline="0" dirty="0"/>
                  <a:t>Segments broken down by geography: (1) Asia, Africa, Central and Eastern Europe, (2) Americas, and (3) Western Europe</a:t>
                </a:r>
              </a:p>
              <a:p>
                <a:pPr marL="628650" lvl="1" indent="-171450">
                  <a:buFont typeface="Arial" panose="020B0604020202020204" pitchFamily="34" charset="0"/>
                  <a:buChar char="•"/>
                </a:pPr>
                <a:r>
                  <a:rPr lang="en-US" baseline="0" dirty="0"/>
                  <a:t>Revenue and profit growth differ among segments</a:t>
                </a:r>
              </a:p>
              <a:p>
                <a:pPr marL="628650" lvl="1" indent="-171450">
                  <a:buFont typeface="Arial" panose="020B0604020202020204" pitchFamily="34" charset="0"/>
                  <a:buChar char="•"/>
                </a:pPr>
                <a:r>
                  <a:rPr lang="en-US" baseline="0" dirty="0"/>
                  <a:t>Profit margins differ among segments</a:t>
                </a:r>
              </a:p>
              <a:p>
                <a:pPr marL="628650" lvl="1" indent="-171450">
                  <a:buFont typeface="Arial" panose="020B0604020202020204" pitchFamily="34" charset="0"/>
                  <a:buChar char="•"/>
                </a:pPr>
                <a:r>
                  <a:rPr lang="en-US" baseline="0" dirty="0"/>
                  <a:t>Forecasts of revenues depend on the growth in each segment and whether margins will change.</a:t>
                </a:r>
              </a:p>
              <a:p>
                <a:pPr marL="628650" lvl="1"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Example 6: Interest expense calculation for Ahold</a:t>
                </a:r>
              </a:p>
              <a:p>
                <a:pPr marL="628650" lvl="1" indent="-171450">
                  <a:buFont typeface="Arial" panose="020B0604020202020204" pitchFamily="34" charset="0"/>
                  <a:buChar char="•"/>
                </a:pPr>
                <a:r>
                  <a:rPr lang="en-US" b="0" i="0" baseline="0">
                    <a:latin typeface="Cambria Math" panose="02040503050406030204" pitchFamily="18" charset="0"/>
                  </a:rPr>
                  <a:t>"Interest expense on average gross debt= </a:t>
                </a:r>
                <a:r>
                  <a:rPr lang="en-US" b="0" i="0" baseline="0">
                    <a:latin typeface="+mn-lt"/>
                  </a:rPr>
                  <a:t>"  "Interest expense" /"Average of beginning and ending gross debt" </a:t>
                </a:r>
                <a:endParaRPr lang="en-US" baseline="0" dirty="0">
                  <a:latin typeface="+mn-lt"/>
                </a:endParaRPr>
              </a:p>
              <a:p>
                <a:pPr marL="628650" lvl="1" indent="-171450">
                  <a:buFont typeface="Arial" panose="020B0604020202020204" pitchFamily="34" charset="0"/>
                  <a:buChar char="•"/>
                </a:pPr>
                <a:endParaRPr lang="en-US" baseline="0" dirty="0"/>
              </a:p>
              <a:p>
                <a:pPr marL="628650" lvl="1" indent="-171450">
                  <a:buFont typeface="Arial" panose="020B0604020202020204" pitchFamily="34" charset="0"/>
                  <a:buChar char="•"/>
                </a:pPr>
                <a:r>
                  <a:rPr lang="en-US" b="0" i="0" baseline="0">
                    <a:latin typeface="Cambria Math" panose="02040503050406030204" pitchFamily="18" charset="0"/>
                  </a:rPr>
                  <a:t>"Interest rate on average cash position= " </a:t>
                </a:r>
                <a:r>
                  <a:rPr lang="en-US" b="0" i="0" baseline="0">
                    <a:latin typeface="+mn-lt"/>
                  </a:rPr>
                  <a:t> "Interest income</a:t>
                </a:r>
                <a:r>
                  <a:rPr lang="en-US" b="0" i="0" baseline="0">
                    <a:latin typeface="Cambria Math" panose="02040503050406030204" pitchFamily="18" charset="0"/>
                  </a:rPr>
                  <a:t>" /</a:t>
                </a:r>
                <a:r>
                  <a:rPr lang="en-US" b="0" i="0" baseline="0">
                    <a:latin typeface="+mn-lt"/>
                  </a:rPr>
                  <a:t>"Average of beginning and ending cash position</a:t>
                </a:r>
                <a:r>
                  <a:rPr lang="en-US" b="0" i="0" baseline="0">
                    <a:latin typeface="Cambria Math" panose="02040503050406030204" pitchFamily="18" charset="0"/>
                  </a:rPr>
                  <a:t>" </a:t>
                </a:r>
                <a:endParaRPr lang="en-US" baseline="0" dirty="0"/>
              </a:p>
              <a:p>
                <a:pPr marL="628650" lvl="1" indent="-171450">
                  <a:buFont typeface="Arial" panose="020B0604020202020204" pitchFamily="34" charset="0"/>
                  <a:buChar char="•"/>
                </a:pPr>
                <a:endParaRPr lang="en-US" b="0" i="0" baseline="0" dirty="0">
                  <a:latin typeface="+mn-lt"/>
                </a:endParaRPr>
              </a:p>
              <a:p>
                <a:pPr marL="628650" lvl="1" indent="-171450">
                  <a:buFont typeface="Arial" panose="020B0604020202020204" pitchFamily="34" charset="0"/>
                  <a:buChar char="•"/>
                </a:pPr>
                <a:r>
                  <a:rPr lang="en-US" b="0" i="0" baseline="0">
                    <a:latin typeface="Cambria Math" panose="02040503050406030204" pitchFamily="18" charset="0"/>
                  </a:rPr>
                  <a:t>"Interest expense on average net debt= " </a:t>
                </a:r>
                <a:r>
                  <a:rPr lang="en-US" b="0" i="0" baseline="0">
                    <a:latin typeface="+mn-lt"/>
                  </a:rPr>
                  <a:t> "Interest expense</a:t>
                </a:r>
                <a:r>
                  <a:rPr lang="en-US" b="0" i="0" baseline="0">
                    <a:latin typeface="Cambria Math" panose="02040503050406030204" pitchFamily="18" charset="0"/>
                  </a:rPr>
                  <a:t>" /</a:t>
                </a:r>
                <a:r>
                  <a:rPr lang="en-US" b="0" i="0" baseline="0">
                    <a:latin typeface="+mn-lt"/>
                  </a:rPr>
                  <a:t>"Average of beginning and ending net debt</a:t>
                </a:r>
                <a:r>
                  <a:rPr lang="en-US" b="0" i="0" baseline="0">
                    <a:latin typeface="Cambria Math" panose="02040503050406030204" pitchFamily="18" charset="0"/>
                  </a:rPr>
                  <a:t>" </a:t>
                </a:r>
                <a:r>
                  <a:rPr lang="en-US" baseline="0" dirty="0"/>
                  <a:t> , where net debt is the difference between gross debt and the cash position</a:t>
                </a:r>
              </a:p>
              <a:p>
                <a:pPr marL="628650" lvl="1"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dirty="0"/>
                  <a:t>Example 7:</a:t>
                </a:r>
                <a:r>
                  <a:rPr lang="en-US" baseline="0" dirty="0"/>
                  <a:t> Tax rate estimates for hypothetical company</a:t>
                </a:r>
              </a:p>
              <a:p>
                <a:pPr marL="628650" lvl="1" indent="-171450">
                  <a:buFont typeface="Arial" panose="020B0604020202020204" pitchFamily="34" charset="0"/>
                  <a:buChar char="•"/>
                </a:pPr>
                <a:r>
                  <a:rPr lang="en-US" baseline="0" dirty="0"/>
                  <a:t>The effective tax rate is the ratio of taxes to profits before taxes</a:t>
                </a:r>
              </a:p>
              <a:p>
                <a:pPr marL="628650" lvl="1" indent="-171450">
                  <a:buFont typeface="Arial" panose="020B0604020202020204" pitchFamily="34" charset="0"/>
                  <a:buChar char="•"/>
                </a:pPr>
                <a:r>
                  <a:rPr lang="en-US" baseline="0" dirty="0"/>
                  <a:t>Consider tax deferrals in estimates</a:t>
                </a:r>
              </a:p>
              <a:p>
                <a:endParaRPr lang="en-US" dirty="0"/>
              </a:p>
            </p:txBody>
          </p:sp>
        </mc:Fallback>
      </mc:AlternateContent>
      <p:sp>
        <p:nvSpPr>
          <p:cNvPr id="4" name="Slide Number Placeholder 3"/>
          <p:cNvSpPr>
            <a:spLocks noGrp="1"/>
          </p:cNvSpPr>
          <p:nvPr>
            <p:ph type="sldNum" sz="quarter" idx="10"/>
          </p:nvPr>
        </p:nvSpPr>
        <p:spPr/>
        <p:txBody>
          <a:bodyPr/>
          <a:lstStyle/>
          <a:p>
            <a:fld id="{9A4F8672-8174-4157-9CD7-BC591DEEF2E8}" type="slidenum">
              <a:rPr lang="en-US" smtClean="0"/>
              <a:t>90</a:t>
            </a:fld>
            <a:endParaRPr lang="en-US" dirty="0"/>
          </a:p>
        </p:txBody>
      </p:sp>
    </p:spTree>
    <p:extLst>
      <p:ext uri="{BB962C8B-B14F-4D97-AF65-F5344CB8AC3E}">
        <p14:creationId xmlns:p14="http://schemas.microsoft.com/office/powerpoint/2010/main" val="427784730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Describe approaches to balance sheet modeling.</a:t>
            </a:r>
          </a:p>
          <a:p>
            <a:r>
              <a:rPr lang="en-GB" dirty="0"/>
              <a:t>Pages 172–173</a:t>
            </a:r>
            <a:endParaRPr lang="en-US" dirty="0"/>
          </a:p>
          <a:p>
            <a:endParaRPr lang="en-US" dirty="0"/>
          </a:p>
          <a:p>
            <a:pPr marL="171450" indent="-171450">
              <a:buFont typeface="Arial" panose="020B0604020202020204" pitchFamily="34" charset="0"/>
              <a:buChar char="•"/>
            </a:pPr>
            <a:r>
              <a:rPr lang="en-US" dirty="0"/>
              <a:t>Income statement</a:t>
            </a:r>
            <a:r>
              <a:rPr lang="en-US" baseline="0" dirty="0"/>
              <a:t> modeling is the starting point for balance sheet and cash flow statement modeling.</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dirty="0"/>
              <a:t>Generally, if an analyst models</a:t>
            </a:r>
            <a:r>
              <a:rPr lang="en-US" baseline="0" dirty="0"/>
              <a:t> the income statement and either the balance sheet or cash flow statements, the third statement results directly from the first two statements.</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Example 8 offers balance sheet modeling questions that focus on the interrelationships among the statements and the return on invested capital (ROIC).</a:t>
            </a:r>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91</a:t>
            </a:fld>
            <a:endParaRPr lang="en-US" dirty="0"/>
          </a:p>
        </p:txBody>
      </p:sp>
    </p:spTree>
    <p:extLst>
      <p:ext uri="{BB962C8B-B14F-4D97-AF65-F5344CB8AC3E}">
        <p14:creationId xmlns:p14="http://schemas.microsoft.com/office/powerpoint/2010/main" val="311792542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LOS: Describe approaches to balance sheet modeling.</a:t>
            </a:r>
          </a:p>
          <a:p>
            <a:pPr marL="0" indent="0">
              <a:buFont typeface="Arial" panose="020B0604020202020204" pitchFamily="34" charset="0"/>
              <a:buNone/>
            </a:pPr>
            <a:r>
              <a:rPr lang="en-GB" dirty="0"/>
              <a:t>Page 173</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Measures</a:t>
            </a:r>
            <a:r>
              <a:rPr lang="en-US" baseline="0" dirty="0"/>
              <a:t> used to evaluate forecasted profitability:</a:t>
            </a:r>
          </a:p>
          <a:p>
            <a:pPr marL="628650" lvl="1" indent="-171450">
              <a:buFont typeface="Arial" panose="020B0604020202020204" pitchFamily="34" charset="0"/>
              <a:buChar char="•"/>
            </a:pPr>
            <a:r>
              <a:rPr lang="en-US" b="1" dirty="0"/>
              <a:t>ROIC</a:t>
            </a:r>
            <a:r>
              <a:rPr lang="en-US" dirty="0"/>
              <a:t> is the ratio of NOPLAT to operating assets minus operating liabilities</a:t>
            </a:r>
          </a:p>
          <a:p>
            <a:pPr marL="1085850" lvl="2" indent="-171450">
              <a:buFont typeface="Arial" panose="020B0604020202020204" pitchFamily="34" charset="0"/>
              <a:buChar char="•"/>
            </a:pPr>
            <a:r>
              <a:rPr lang="en-US" dirty="0"/>
              <a:t>Operating assets are receivables,</a:t>
            </a:r>
            <a:r>
              <a:rPr lang="en-US" baseline="0" dirty="0"/>
              <a:t> inventories, and prepaid expense plus net fixed assets</a:t>
            </a:r>
          </a:p>
          <a:p>
            <a:pPr marL="1085850" lvl="2" indent="-171450">
              <a:buFont typeface="Arial" panose="020B0604020202020204" pitchFamily="34" charset="0"/>
              <a:buChar char="•"/>
            </a:pPr>
            <a:r>
              <a:rPr lang="en-US" baseline="0" dirty="0"/>
              <a:t>Operating liabilities are payables and accrued expenses </a:t>
            </a:r>
          </a:p>
          <a:p>
            <a:pPr marL="628650" lvl="1" indent="-171450">
              <a:buFont typeface="Arial" panose="020B0604020202020204" pitchFamily="34" charset="0"/>
              <a:buChar char="•"/>
            </a:pPr>
            <a:r>
              <a:rPr lang="en-US" b="1" baseline="0" dirty="0"/>
              <a:t>ROCE</a:t>
            </a:r>
            <a:r>
              <a:rPr lang="en-US" baseline="0" dirty="0"/>
              <a:t> is, essentially, ROIC before taxes.</a:t>
            </a:r>
          </a:p>
          <a:p>
            <a:pPr marL="1085850" lvl="2" indent="-171450">
              <a:buFont typeface="Arial" panose="020B0604020202020204" pitchFamily="34" charset="0"/>
              <a:buChar char="•"/>
            </a:pPr>
            <a:r>
              <a:rPr lang="en-US" baseline="0" dirty="0"/>
              <a:t>Invested capital is debt capital plus equity capital</a:t>
            </a:r>
          </a:p>
          <a:p>
            <a:pPr marL="628650" lvl="1" indent="-171450">
              <a:buFont typeface="Arial" panose="020B0604020202020204" pitchFamily="34" charset="0"/>
              <a:buChar char="•"/>
            </a:pPr>
            <a:r>
              <a:rPr lang="en-US" baseline="0" dirty="0"/>
              <a:t>Some use ROIC and ROCE as identical measures</a:t>
            </a:r>
          </a:p>
          <a:p>
            <a:pPr marL="171450" lvl="0" indent="-171450">
              <a:buFont typeface="Arial" panose="020B0604020202020204" pitchFamily="34" charset="0"/>
              <a:buChar char="•"/>
            </a:pPr>
            <a:endParaRPr lang="en-US" baseline="0" dirty="0"/>
          </a:p>
          <a:p>
            <a:pPr marL="171450" lvl="0" indent="-171450">
              <a:buFont typeface="Arial" panose="020B0604020202020204" pitchFamily="34" charset="0"/>
              <a:buChar char="•"/>
            </a:pPr>
            <a:r>
              <a:rPr lang="en-US" baseline="0" dirty="0"/>
              <a:t>Uncertainty and forecasts</a:t>
            </a:r>
          </a:p>
          <a:p>
            <a:pPr marL="628650" lvl="1" indent="-171450">
              <a:buFont typeface="Arial" panose="020B0604020202020204" pitchFamily="34" charset="0"/>
              <a:buChar char="•"/>
            </a:pPr>
            <a:r>
              <a:rPr lang="en-US" b="1" baseline="0" dirty="0"/>
              <a:t>Sensitivity analysis </a:t>
            </a:r>
            <a:r>
              <a:rPr lang="en-US" baseline="0" dirty="0"/>
              <a:t>is the evaluation of the effect of changing one assumption (e.g., COGS as a percentage of revenues)</a:t>
            </a:r>
          </a:p>
          <a:p>
            <a:pPr marL="1085850" lvl="2" indent="-171450">
              <a:buFont typeface="Arial" panose="020B0604020202020204" pitchFamily="34" charset="0"/>
              <a:buChar char="•"/>
            </a:pPr>
            <a:r>
              <a:rPr lang="en-US" baseline="0" dirty="0"/>
              <a:t>Exhibit 16 shows the distribution of intrinsic value estimates, with the most likely case the center of the distribution</a:t>
            </a:r>
          </a:p>
          <a:p>
            <a:pPr marL="628650" lvl="1" indent="-171450">
              <a:buFont typeface="Arial" panose="020B0604020202020204" pitchFamily="34" charset="0"/>
              <a:buChar char="•"/>
            </a:pPr>
            <a:r>
              <a:rPr lang="en-US" b="1" baseline="0" dirty="0"/>
              <a:t>Scenario analysis </a:t>
            </a:r>
            <a:r>
              <a:rPr lang="en-US" baseline="0" dirty="0"/>
              <a:t>is the evaluation of the effect of changing many assumptions at the same time and evaluating the resultant possible profitability.</a:t>
            </a:r>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92</a:t>
            </a:fld>
            <a:endParaRPr lang="en-US" dirty="0"/>
          </a:p>
        </p:txBody>
      </p:sp>
    </p:spTree>
    <p:extLst>
      <p:ext uri="{BB962C8B-B14F-4D97-AF65-F5344CB8AC3E}">
        <p14:creationId xmlns:p14="http://schemas.microsoft.com/office/powerpoint/2010/main" val="418881574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Describe the relationship between return on invested capital and competitive advantage.</a:t>
            </a:r>
          </a:p>
          <a:p>
            <a:r>
              <a:rPr lang="en-GB" dirty="0"/>
              <a:t>Pages 173–176</a:t>
            </a:r>
          </a:p>
          <a:p>
            <a:endParaRPr lang="en-US" dirty="0"/>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Margins, revenues, capital expenditures, and working capital investment are a result of an assessment of a company’s competitive strength.</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text has an</a:t>
            </a:r>
            <a:r>
              <a:rPr lang="en-US" baseline="0" dirty="0"/>
              <a:t> analysis of Anheuser-Busch InBev in Brazil using Porter’s five forces</a:t>
            </a:r>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Threat of substitutes: </a:t>
            </a:r>
            <a:r>
              <a:rPr lang="en-US" i="1" dirty="0"/>
              <a:t>Medium</a:t>
            </a:r>
            <a:r>
              <a:rPr lang="en-US" dirty="0"/>
              <a:t> because there are alternatives, but beer consumers</a:t>
            </a:r>
            <a:r>
              <a:rPr lang="en-US" baseline="0" dirty="0"/>
              <a:t> do not shift readily</a:t>
            </a:r>
            <a:endParaRPr lang="en-US" dirty="0"/>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Rivalry: </a:t>
            </a:r>
            <a:r>
              <a:rPr lang="en-US" i="1" dirty="0"/>
              <a:t>Low</a:t>
            </a:r>
            <a:r>
              <a:rPr lang="en-US" baseline="0" dirty="0"/>
              <a:t> because it is one of the largest produces and has cost advantages because of economies of scale</a:t>
            </a:r>
            <a:endParaRPr lang="en-US" dirty="0"/>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Bargaining power</a:t>
            </a:r>
            <a:r>
              <a:rPr lang="en-US" baseline="0" dirty="0"/>
              <a:t> of suppliers: </a:t>
            </a:r>
            <a:r>
              <a:rPr lang="en-US" i="1" baseline="0" dirty="0"/>
              <a:t>Low</a:t>
            </a:r>
            <a:r>
              <a:rPr lang="en-US" baseline="0" dirty="0"/>
              <a:t> because the inputs are predominantly commodities</a:t>
            </a:r>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Bargaining power of buyers: </a:t>
            </a:r>
            <a:r>
              <a:rPr lang="en-US" i="1" baseline="0" dirty="0"/>
              <a:t>Low</a:t>
            </a:r>
            <a:r>
              <a:rPr lang="en-US" baseline="0" dirty="0"/>
              <a:t> because bars (which account for the majority of buyers) are fragmented, and supermarkets (the other large segment of buyers) are fragmented </a:t>
            </a:r>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Threat of new entrants: </a:t>
            </a:r>
            <a:r>
              <a:rPr lang="en-US" i="1" baseline="0" dirty="0"/>
              <a:t>Low</a:t>
            </a:r>
            <a:r>
              <a:rPr lang="en-US" baseline="0" dirty="0"/>
              <a:t> because barriers to entry are high (i.e., high cost of production plant and distribution system)</a:t>
            </a:r>
            <a:endParaRPr lang="en-US" dirty="0"/>
          </a:p>
          <a:p>
            <a:endParaRPr lang="en-US" dirty="0"/>
          </a:p>
          <a:p>
            <a:r>
              <a:rPr lang="en-US" i="1" dirty="0"/>
              <a:t>Text Integration Note: Porter’s five forces are also discussed</a:t>
            </a:r>
            <a:r>
              <a:rPr lang="en-US" i="1" baseline="0" dirty="0"/>
              <a:t> in Chapter 3, Section 5.1</a:t>
            </a:r>
            <a:endParaRPr lang="en-US" i="1" dirty="0"/>
          </a:p>
        </p:txBody>
      </p:sp>
      <p:sp>
        <p:nvSpPr>
          <p:cNvPr id="4" name="Slide Number Placeholder 3"/>
          <p:cNvSpPr>
            <a:spLocks noGrp="1"/>
          </p:cNvSpPr>
          <p:nvPr>
            <p:ph type="sldNum" sz="quarter" idx="10"/>
          </p:nvPr>
        </p:nvSpPr>
        <p:spPr/>
        <p:txBody>
          <a:bodyPr/>
          <a:lstStyle/>
          <a:p>
            <a:fld id="{9A4F8672-8174-4157-9CD7-BC591DEEF2E8}" type="slidenum">
              <a:rPr lang="en-US" smtClean="0"/>
              <a:t>93</a:t>
            </a:fld>
            <a:endParaRPr lang="en-US" dirty="0"/>
          </a:p>
        </p:txBody>
      </p:sp>
    </p:spTree>
    <p:extLst>
      <p:ext uri="{BB962C8B-B14F-4D97-AF65-F5344CB8AC3E}">
        <p14:creationId xmlns:p14="http://schemas.microsoft.com/office/powerpoint/2010/main" val="414020609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Explain how competitive factors affect prices and costs.</a:t>
            </a:r>
          </a:p>
          <a:p>
            <a:r>
              <a:rPr lang="en-GB" dirty="0"/>
              <a:t>Pages 176–184</a:t>
            </a:r>
          </a:p>
          <a:p>
            <a:endParaRPr lang="en-US" dirty="0"/>
          </a:p>
          <a:p>
            <a:pPr marL="171450" indent="-171450">
              <a:buFont typeface="Arial" panose="020B0604020202020204" pitchFamily="34" charset="0"/>
              <a:buChar char="•"/>
            </a:pPr>
            <a:r>
              <a:rPr lang="en-US" b="1" dirty="0"/>
              <a:t>Bargaining power of suppliers</a:t>
            </a:r>
            <a:r>
              <a:rPr lang="en-US" dirty="0"/>
              <a:t>: If there are a few large suppliers</a:t>
            </a:r>
            <a:r>
              <a:rPr lang="en-US" baseline="0" dirty="0"/>
              <a:t> with little or no ability to substitute inputs for any other suppliers, then suppliers have the ability to raise prices (or reduce quality) and, hence, increase costs to the company.  </a:t>
            </a:r>
          </a:p>
          <a:p>
            <a:pPr marL="628650" lvl="1" indent="-171450">
              <a:buFont typeface="Arial" panose="020B0604020202020204" pitchFamily="34" charset="0"/>
              <a:buChar char="•"/>
            </a:pPr>
            <a:r>
              <a:rPr lang="en-US" baseline="0" dirty="0"/>
              <a:t>If labor unions control the price of labor, companies may have little or no control over the price of labor.</a:t>
            </a:r>
          </a:p>
          <a:p>
            <a:pPr marL="628650" lvl="1" indent="-171450">
              <a:buFont typeface="Arial" panose="020B0604020202020204" pitchFamily="34" charset="0"/>
              <a:buChar char="•"/>
            </a:pPr>
            <a:r>
              <a:rPr lang="en-US" baseline="0" dirty="0"/>
              <a:t>The use of just-in-time inventory control shifts bargaining power over inputs from the company to the suppliers.</a:t>
            </a:r>
          </a:p>
          <a:p>
            <a:pPr marL="628650" lvl="1" indent="-171450">
              <a:buFont typeface="Arial" panose="020B0604020202020204" pitchFamily="34" charset="0"/>
              <a:buChar char="•"/>
            </a:pPr>
            <a:endParaRPr lang="en-US" baseline="0" dirty="0"/>
          </a:p>
          <a:p>
            <a:pPr marL="171450" lvl="0" indent="-171450">
              <a:buFont typeface="Arial" panose="020B0604020202020204" pitchFamily="34" charset="0"/>
              <a:buChar char="•"/>
            </a:pPr>
            <a:r>
              <a:rPr lang="en-US" b="1" baseline="0" dirty="0"/>
              <a:t>Bargaining power of customers</a:t>
            </a:r>
            <a:r>
              <a:rPr lang="en-US" baseline="0" dirty="0"/>
              <a:t>: If there are a few large customers, then customers may have the ability to refuse price increases.</a:t>
            </a:r>
          </a:p>
          <a:p>
            <a:pPr marL="628650" lvl="1" indent="-171450">
              <a:buFont typeface="Arial" panose="020B0604020202020204" pitchFamily="34" charset="0"/>
              <a:buChar char="•"/>
            </a:pPr>
            <a:r>
              <a:rPr lang="en-US" baseline="0" dirty="0"/>
              <a:t>A plausible threat for businesses that rely on a few large customers is that these customers may be able to produce the product in-house, extending their supply chain to within the firm.</a:t>
            </a:r>
          </a:p>
          <a:p>
            <a:pPr marL="628650" lvl="1" indent="-171450">
              <a:buFont typeface="Arial" panose="020B0604020202020204" pitchFamily="34" charset="0"/>
              <a:buChar char="•"/>
            </a:pPr>
            <a:endParaRPr lang="en-US" baseline="0" dirty="0"/>
          </a:p>
          <a:p>
            <a:pPr marL="171450" lvl="0" indent="-171450">
              <a:buFont typeface="Arial" panose="020B0604020202020204" pitchFamily="34" charset="0"/>
              <a:buChar char="•"/>
            </a:pPr>
            <a:r>
              <a:rPr lang="en-US" b="1" dirty="0"/>
              <a:t>Threat of entrants: </a:t>
            </a:r>
            <a:r>
              <a:rPr lang="en-US" dirty="0"/>
              <a:t>If there</a:t>
            </a:r>
            <a:r>
              <a:rPr lang="en-US" baseline="0" dirty="0"/>
              <a:t> are few or no barriers to entry, companies have less control over prices because a high ROIC will attract new entrants.</a:t>
            </a:r>
          </a:p>
          <a:p>
            <a:pPr marL="628650" lvl="1" indent="-171450">
              <a:buFont typeface="Arial" panose="020B0604020202020204" pitchFamily="34" charset="0"/>
              <a:buChar char="•"/>
            </a:pPr>
            <a:r>
              <a:rPr lang="en-US" dirty="0"/>
              <a:t>The</a:t>
            </a:r>
            <a:r>
              <a:rPr lang="en-US" baseline="0" dirty="0"/>
              <a:t> threat of new entrants is high when there is little capital investment, economies of scale is not an issue, it is easy to set up distribution networks, and the ability of customers to switch to another company’s product is high.</a:t>
            </a:r>
          </a:p>
          <a:p>
            <a:pPr marL="628650" lvl="1" indent="-171450">
              <a:buFont typeface="Arial" panose="020B0604020202020204" pitchFamily="34" charset="0"/>
              <a:buChar char="•"/>
            </a:pPr>
            <a:endParaRPr lang="en-US" baseline="0" dirty="0"/>
          </a:p>
          <a:p>
            <a:pPr marL="171450" lvl="0" indent="-171450">
              <a:buFont typeface="Arial" panose="020B0604020202020204" pitchFamily="34" charset="0"/>
              <a:buChar char="•"/>
            </a:pPr>
            <a:r>
              <a:rPr lang="en-US" b="1" baseline="0" dirty="0"/>
              <a:t>Threat of substitutes</a:t>
            </a:r>
            <a:r>
              <a:rPr lang="en-US" baseline="0" dirty="0"/>
              <a:t>:  if there are products available that will satisfy the same function or need, there is a high risk of substitutes.</a:t>
            </a:r>
          </a:p>
          <a:p>
            <a:pPr marL="628650" lvl="1" indent="-171450">
              <a:buFont typeface="Arial" panose="020B0604020202020204" pitchFamily="34" charset="0"/>
              <a:buChar char="•"/>
            </a:pPr>
            <a:r>
              <a:rPr lang="en-US" baseline="0" dirty="0"/>
              <a:t>For retailers, customers disposable income is limited, so retailers must compete for the limited disposable income available.</a:t>
            </a:r>
          </a:p>
          <a:p>
            <a:pPr marL="628650" lvl="1" indent="-171450">
              <a:buFont typeface="Arial" panose="020B0604020202020204" pitchFamily="34" charset="0"/>
              <a:buChar char="•"/>
            </a:pPr>
            <a:r>
              <a:rPr lang="en-US" baseline="0" dirty="0"/>
              <a:t>A company’s whose customers can create the product on their own has a high threat of substitution, which will affect the company’s ability raise prices</a:t>
            </a:r>
          </a:p>
          <a:p>
            <a:pPr marL="457200" lvl="1" indent="0">
              <a:buFontTx/>
              <a:buNone/>
            </a:pPr>
            <a:endParaRPr lang="en-US" baseline="0" dirty="0"/>
          </a:p>
          <a:p>
            <a:pPr marL="171450" lvl="0" indent="-171450">
              <a:buFont typeface="Arial" panose="020B0604020202020204" pitchFamily="34" charset="0"/>
              <a:buChar char="•"/>
            </a:pPr>
            <a:r>
              <a:rPr lang="en-US" b="1" baseline="0" dirty="0"/>
              <a:t>Intense rivalry: </a:t>
            </a:r>
            <a:r>
              <a:rPr lang="en-US" baseline="0" dirty="0"/>
              <a:t>The more intense the competition within the industry, the lower the ROIC.</a:t>
            </a:r>
          </a:p>
          <a:p>
            <a:pPr marL="0" lv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94</a:t>
            </a:fld>
            <a:endParaRPr lang="en-US" dirty="0"/>
          </a:p>
        </p:txBody>
      </p:sp>
    </p:spTree>
    <p:extLst>
      <p:ext uri="{BB962C8B-B14F-4D97-AF65-F5344CB8AC3E}">
        <p14:creationId xmlns:p14="http://schemas.microsoft.com/office/powerpoint/2010/main" val="305182540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Judge the competitive position of a company based on Porter’s five forces analysis.</a:t>
            </a:r>
          </a:p>
          <a:p>
            <a:r>
              <a:rPr lang="en-GB" dirty="0"/>
              <a:t>Pages 176–184</a:t>
            </a:r>
          </a:p>
          <a:p>
            <a:endParaRPr lang="en-US" dirty="0"/>
          </a:p>
          <a:p>
            <a:r>
              <a:rPr lang="en-US" dirty="0"/>
              <a:t>Two examples (not in the</a:t>
            </a:r>
            <a:r>
              <a:rPr lang="en-US" baseline="0" dirty="0"/>
              <a:t> text</a:t>
            </a:r>
            <a:r>
              <a:rPr lang="en-US" dirty="0"/>
              <a:t>)</a:t>
            </a:r>
            <a:r>
              <a:rPr lang="en-US" baseline="0" dirty="0"/>
              <a:t> to consider for discussion, with room for different interpretations of the industry threats and opportunities.</a:t>
            </a:r>
            <a:endParaRPr lang="en-US" dirty="0"/>
          </a:p>
          <a:p>
            <a:endParaRPr lang="en-US" dirty="0"/>
          </a:p>
          <a:p>
            <a:pPr marL="171450" indent="-171450">
              <a:buFont typeface="Arial" panose="020B0604020202020204" pitchFamily="34" charset="0"/>
              <a:buChar char="•"/>
            </a:pPr>
            <a:r>
              <a:rPr lang="en-US" dirty="0"/>
              <a:t>Fast</a:t>
            </a:r>
            <a:r>
              <a:rPr lang="en-US" baseline="0" dirty="0"/>
              <a:t> food industry</a:t>
            </a:r>
          </a:p>
          <a:p>
            <a:pPr marL="628650" lvl="1" indent="-171450">
              <a:buFont typeface="Arial" panose="020B0604020202020204" pitchFamily="34" charset="0"/>
              <a:buChar char="•"/>
            </a:pPr>
            <a:r>
              <a:rPr lang="en-US" baseline="0" dirty="0"/>
              <a:t>Bargaining power of customers: </a:t>
            </a:r>
            <a:r>
              <a:rPr lang="en-US" i="1" baseline="0" dirty="0"/>
              <a:t>High</a:t>
            </a:r>
            <a:r>
              <a:rPr lang="en-US" baseline="0" dirty="0"/>
              <a:t> because there are many alternatives, generally in the same locale.</a:t>
            </a:r>
          </a:p>
          <a:p>
            <a:pPr marL="628650" lvl="1" indent="-171450">
              <a:buFont typeface="Arial" panose="020B0604020202020204" pitchFamily="34" charset="0"/>
              <a:buChar char="•"/>
            </a:pPr>
            <a:r>
              <a:rPr lang="en-US" baseline="0" dirty="0"/>
              <a:t>Bargaining power of suppliers: </a:t>
            </a:r>
            <a:r>
              <a:rPr lang="en-US" i="1" baseline="0" dirty="0"/>
              <a:t>Low</a:t>
            </a:r>
            <a:r>
              <a:rPr lang="en-US" baseline="0" dirty="0"/>
              <a:t> because the industry for raw materials and labor is fragmented.</a:t>
            </a:r>
          </a:p>
          <a:p>
            <a:pPr marL="628650" lvl="1" indent="-171450">
              <a:buFont typeface="Arial" panose="020B0604020202020204" pitchFamily="34" charset="0"/>
              <a:buChar char="•"/>
            </a:pPr>
            <a:r>
              <a:rPr lang="en-US" baseline="0" dirty="0"/>
              <a:t>Threat of new entrants: </a:t>
            </a:r>
            <a:r>
              <a:rPr lang="en-US" i="1" baseline="0" dirty="0"/>
              <a:t>High</a:t>
            </a:r>
            <a:r>
              <a:rPr lang="en-US" baseline="0" dirty="0"/>
              <a:t> because it is easy to establish a restaurant.</a:t>
            </a:r>
          </a:p>
          <a:p>
            <a:pPr marL="628650" lvl="1" indent="-171450">
              <a:buFont typeface="Arial" panose="020B0604020202020204" pitchFamily="34" charset="0"/>
              <a:buChar char="•"/>
            </a:pPr>
            <a:r>
              <a:rPr lang="en-US" baseline="0" dirty="0"/>
              <a:t>Threat of substitutes: </a:t>
            </a:r>
            <a:r>
              <a:rPr lang="en-US" i="1" baseline="0" dirty="0"/>
              <a:t>High</a:t>
            </a:r>
            <a:r>
              <a:rPr lang="en-US" baseline="0" dirty="0"/>
              <a:t> because there are many alternative fast food outlets and many alternatives to fast food (restaurants and cooking at home).</a:t>
            </a:r>
          </a:p>
          <a:p>
            <a:pPr marL="628650" lvl="1" indent="-171450">
              <a:buFont typeface="Arial" panose="020B0604020202020204" pitchFamily="34" charset="0"/>
              <a:buChar char="•"/>
            </a:pPr>
            <a:r>
              <a:rPr lang="en-US" baseline="0" dirty="0"/>
              <a:t>Rivalry within industry: </a:t>
            </a:r>
            <a:r>
              <a:rPr lang="en-US" i="1" baseline="0" dirty="0"/>
              <a:t>High</a:t>
            </a:r>
            <a:r>
              <a:rPr lang="en-US" baseline="0" dirty="0"/>
              <a:t>, with competition on product differentiation and price.</a:t>
            </a:r>
          </a:p>
          <a:p>
            <a:pPr marL="628650" lvl="1"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dirty="0"/>
              <a:t>Mobile phone manufacturing industry</a:t>
            </a:r>
          </a:p>
          <a:p>
            <a:pPr marL="628650" lvl="1" indent="-171450">
              <a:buFont typeface="Arial" panose="020B0604020202020204" pitchFamily="34" charset="0"/>
              <a:buChar char="•"/>
            </a:pPr>
            <a:r>
              <a:rPr lang="en-US" baseline="0" dirty="0"/>
              <a:t>Bargaining power of customers: </a:t>
            </a:r>
            <a:r>
              <a:rPr lang="en-US" i="1" baseline="0" dirty="0"/>
              <a:t>High</a:t>
            </a:r>
          </a:p>
          <a:p>
            <a:pPr marL="628650" lvl="1" indent="-171450">
              <a:buFont typeface="Arial" panose="020B0604020202020204" pitchFamily="34" charset="0"/>
              <a:buChar char="•"/>
            </a:pPr>
            <a:r>
              <a:rPr lang="en-US" baseline="0" dirty="0"/>
              <a:t>Bargaining power of suppliers: </a:t>
            </a:r>
            <a:r>
              <a:rPr lang="en-US" i="1" baseline="0" dirty="0"/>
              <a:t>Moderate</a:t>
            </a:r>
            <a:r>
              <a:rPr lang="en-US" baseline="0" dirty="0"/>
              <a:t>, with suppliers not concentrated for most components.</a:t>
            </a:r>
          </a:p>
          <a:p>
            <a:pPr marL="628650" lvl="1" indent="-171450">
              <a:buFont typeface="Arial" panose="020B0604020202020204" pitchFamily="34" charset="0"/>
              <a:buChar char="•"/>
            </a:pPr>
            <a:r>
              <a:rPr lang="en-US" baseline="0" dirty="0"/>
              <a:t>Threat of new entrants: </a:t>
            </a:r>
            <a:r>
              <a:rPr lang="en-US" i="1" baseline="0" dirty="0"/>
              <a:t>Low</a:t>
            </a:r>
            <a:r>
              <a:rPr lang="en-US" baseline="0" dirty="0"/>
              <a:t> because of high start-up manufacturing costs and R&amp;D.</a:t>
            </a:r>
          </a:p>
          <a:p>
            <a:pPr marL="628650" lvl="1" indent="-171450">
              <a:buFont typeface="Arial" panose="020B0604020202020204" pitchFamily="34" charset="0"/>
              <a:buChar char="•"/>
            </a:pPr>
            <a:r>
              <a:rPr lang="en-US" baseline="0" dirty="0"/>
              <a:t>Threat of substitutes: </a:t>
            </a:r>
            <a:r>
              <a:rPr lang="en-US" i="1" baseline="0" dirty="0"/>
              <a:t>High</a:t>
            </a:r>
            <a:r>
              <a:rPr lang="en-US" baseline="0" dirty="0"/>
              <a:t>, with industry service providers allowing low switching costs.</a:t>
            </a:r>
          </a:p>
          <a:p>
            <a:pPr marL="628650" lvl="1" indent="-171450">
              <a:buFont typeface="Arial" panose="020B0604020202020204" pitchFamily="34" charset="0"/>
              <a:buChar char="•"/>
            </a:pPr>
            <a:r>
              <a:rPr lang="en-US" baseline="0" dirty="0"/>
              <a:t>Rivalry within industry: </a:t>
            </a:r>
            <a:r>
              <a:rPr lang="en-US" i="1" baseline="0" dirty="0"/>
              <a:t>High</a:t>
            </a:r>
          </a:p>
          <a:p>
            <a:pPr marL="628650" lvl="1" indent="-171450">
              <a:buFont typeface="Arial" panose="020B0604020202020204" pitchFamily="34" charset="0"/>
              <a:buChar char="•"/>
            </a:pPr>
            <a:r>
              <a:rPr lang="en-US" baseline="0" dirty="0"/>
              <a:t>Product differentiation: </a:t>
            </a:r>
            <a:r>
              <a:rPr lang="en-US" i="1" baseline="0" dirty="0"/>
              <a:t>Relatively low</a:t>
            </a:r>
            <a:r>
              <a:rPr lang="en-US" baseline="0" dirty="0"/>
              <a:t> because smart phones must have similar features to compete.</a:t>
            </a:r>
          </a:p>
          <a:p>
            <a:pPr marL="628650" lvl="1" indent="-171450">
              <a:buFont typeface="Arial" panose="020B0604020202020204" pitchFamily="34" charset="0"/>
              <a:buChar char="•"/>
            </a:pPr>
            <a:r>
              <a:rPr lang="en-US" baseline="0" dirty="0"/>
              <a:t>Price sensitivity: </a:t>
            </a:r>
            <a:r>
              <a:rPr lang="en-US" i="1" baseline="0" dirty="0"/>
              <a:t>High</a:t>
            </a:r>
            <a:r>
              <a:rPr lang="en-US" baseline="0" dirty="0"/>
              <a:t>, with customers shopping by both features and price.</a:t>
            </a:r>
          </a:p>
          <a:p>
            <a:endParaRPr lang="en-US" dirty="0"/>
          </a:p>
          <a:p>
            <a:pPr marL="171450" indent="-171450">
              <a:buFont typeface="Arial" panose="020B0604020202020204" pitchFamily="34" charset="0"/>
              <a:buChar char="•"/>
            </a:pPr>
            <a:r>
              <a:rPr lang="en-US" dirty="0"/>
              <a:t>Example 9 provides an</a:t>
            </a:r>
            <a:r>
              <a:rPr lang="en-US" baseline="0" dirty="0"/>
              <a:t> analysis of</a:t>
            </a:r>
            <a:r>
              <a:rPr lang="en-US" dirty="0"/>
              <a:t> the Russian</a:t>
            </a:r>
            <a:r>
              <a:rPr lang="en-US" baseline="0" dirty="0"/>
              <a:t> beer market.</a:t>
            </a:r>
          </a:p>
          <a:p>
            <a:pPr marL="628650" lvl="1" indent="-171450">
              <a:buFont typeface="Arial" panose="020B0604020202020204" pitchFamily="34" charset="0"/>
              <a:buChar char="•"/>
            </a:pPr>
            <a:r>
              <a:rPr lang="en-US" baseline="0" dirty="0"/>
              <a:t>Issue: government taxation (excise) in 2010</a:t>
            </a:r>
          </a:p>
          <a:p>
            <a:pPr marL="628650" lvl="1" indent="-171450">
              <a:buFont typeface="Arial" panose="020B0604020202020204" pitchFamily="34" charset="0"/>
              <a:buChar char="•"/>
            </a:pPr>
            <a:r>
              <a:rPr lang="en-US" baseline="0" dirty="0"/>
              <a:t>What is the anticipated change in the margins of Carlsberg (dominant beer producer) from the excise tax increase?</a:t>
            </a:r>
          </a:p>
          <a:p>
            <a:pPr marL="1085850" lvl="2" indent="-171450">
              <a:buFont typeface="Arial" panose="020B0604020202020204" pitchFamily="34" charset="0"/>
              <a:buChar char="•"/>
            </a:pPr>
            <a:r>
              <a:rPr lang="en-US" baseline="0" dirty="0"/>
              <a:t>Affect depends on price elasticity of beer in Russia</a:t>
            </a:r>
          </a:p>
          <a:p>
            <a:pPr marL="628650" lvl="1" indent="-171450">
              <a:buFont typeface="Arial" panose="020B0604020202020204" pitchFamily="34" charset="0"/>
              <a:buChar char="•"/>
            </a:pPr>
            <a:r>
              <a:rPr lang="en-US" baseline="0" dirty="0"/>
              <a:t>What is the impact of an increase in the cost of an input (barley)?</a:t>
            </a:r>
          </a:p>
          <a:p>
            <a:pPr marL="1085850" lvl="2" indent="-171450">
              <a:buFont typeface="Arial" panose="020B0604020202020204" pitchFamily="34" charset="0"/>
              <a:buChar char="•"/>
            </a:pPr>
            <a:r>
              <a:rPr lang="en-US" baseline="0" dirty="0"/>
              <a:t>Affects margins</a:t>
            </a:r>
          </a:p>
          <a:p>
            <a:pPr marL="628650" lvl="1" indent="-171450">
              <a:buFont typeface="Arial" panose="020B0604020202020204" pitchFamily="34" charset="0"/>
              <a:buChar char="•"/>
            </a:pPr>
            <a:r>
              <a:rPr lang="en-US" baseline="0" dirty="0"/>
              <a:t>What is the anticipated effect of increasing selling expenses to address threats of substitutes and increased rivalry within the industry?</a:t>
            </a:r>
          </a:p>
          <a:p>
            <a:pPr marL="1085850" lvl="2" indent="-171450">
              <a:buFont typeface="Arial" panose="020B0604020202020204" pitchFamily="34" charset="0"/>
              <a:buChar char="•"/>
            </a:pPr>
            <a:r>
              <a:rPr lang="en-US" baseline="0" dirty="0"/>
              <a:t>What effect does advertising have on brand loyalty and revenues?</a:t>
            </a:r>
          </a:p>
          <a:p>
            <a:pPr marL="1085850" lvl="2" indent="-171450">
              <a:buFont typeface="Arial" panose="020B0604020202020204" pitchFamily="34" charset="0"/>
              <a:buChar char="•"/>
            </a:pPr>
            <a:endParaRPr lang="en-US" baseline="0" dirty="0"/>
          </a:p>
          <a:p>
            <a:pPr lvl="1"/>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95</a:t>
            </a:fld>
            <a:endParaRPr lang="en-US" dirty="0"/>
          </a:p>
        </p:txBody>
      </p:sp>
    </p:spTree>
    <p:extLst>
      <p:ext uri="{BB962C8B-B14F-4D97-AF65-F5344CB8AC3E}">
        <p14:creationId xmlns:p14="http://schemas.microsoft.com/office/powerpoint/2010/main" val="208783830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Explain how to forecast industry and company sales and costs when they are subject to price inflation or deflation</a:t>
            </a:r>
            <a:r>
              <a:rPr lang="en-US" baseline="0" dirty="0"/>
              <a:t>.</a:t>
            </a:r>
          </a:p>
          <a:p>
            <a:r>
              <a:rPr lang="en-GB" baseline="0" dirty="0"/>
              <a:t>Pages 184</a:t>
            </a:r>
            <a:r>
              <a:rPr lang="en-GB" dirty="0"/>
              <a:t>–</a:t>
            </a:r>
            <a:r>
              <a:rPr lang="en-GB" baseline="0" dirty="0"/>
              <a:t>192</a:t>
            </a:r>
          </a:p>
          <a:p>
            <a:endParaRPr lang="en-US"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If there are ready substitutes for a product, such that customers have significant bargaining power, it will be more difficult for companies to pass on price increases to its customers.</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For the beer industry, the examples in the text discuss the ability or inability of the industry to exert opposing pressure against price increases from inflation. The beer market is relatively fragmented in the United States and relatively concentrated in Europe.</a:t>
            </a:r>
          </a:p>
          <a:p>
            <a:pPr marL="628650" lvl="1" indent="-171450">
              <a:buFont typeface="Arial" panose="020B0604020202020204" pitchFamily="34" charset="0"/>
              <a:buChar char="•"/>
            </a:pPr>
            <a:r>
              <a:rPr lang="en-US" baseline="0" dirty="0"/>
              <a:t>Exhibit 23 shoes the US general inflation and inflation in beer prices; over time, beer prices and the consumer price index are aligned as brewers pass on price increases to customers.</a:t>
            </a:r>
          </a:p>
          <a:p>
            <a:pPr marL="171450" lvl="0" indent="-171450">
              <a:buFont typeface="Arial" panose="020B0604020202020204" pitchFamily="34" charset="0"/>
              <a:buChar char="•"/>
            </a:pPr>
            <a:endParaRPr lang="en-US" baseline="0" dirty="0"/>
          </a:p>
          <a:p>
            <a:pPr marL="171450" lvl="0" indent="-171450">
              <a:buFont typeface="Arial" panose="020B0604020202020204" pitchFamily="34" charset="0"/>
              <a:buChar char="•"/>
            </a:pPr>
            <a:r>
              <a:rPr lang="en-US" baseline="0" dirty="0"/>
              <a:t>Exhibit 24 shows Unilever’s overall revenue growth by percentage change in volume and price; as prices of its output were increased, volume decreased. Unilever was unable to pass along cost increases to its customers.</a:t>
            </a:r>
          </a:p>
          <a:p>
            <a:pPr marL="171450" lvl="0" indent="-171450">
              <a:buFont typeface="Arial" panose="020B0604020202020204" pitchFamily="34" charset="0"/>
              <a:buChar char="•"/>
            </a:pPr>
            <a:endParaRPr lang="en-US" baseline="0" dirty="0"/>
          </a:p>
          <a:p>
            <a:pPr marL="171450" lvl="0" indent="-171450">
              <a:buFont typeface="Arial" panose="020B0604020202020204" pitchFamily="34" charset="0"/>
              <a:buChar char="•"/>
            </a:pPr>
            <a:r>
              <a:rPr lang="en-US" baseline="0" dirty="0"/>
              <a:t>Exhibit 25 shows the UK relationship between food inflation and volume, 1989</a:t>
            </a:r>
            <a:r>
              <a:rPr lang="en-GB" dirty="0"/>
              <a:t>–</a:t>
            </a:r>
            <a:r>
              <a:rPr lang="en-US" baseline="0" dirty="0"/>
              <a:t>2012; there is a negative relationship between the volume of goods sold and food inflation.</a:t>
            </a:r>
          </a:p>
          <a:p>
            <a:pPr marL="171450" lvl="0" indent="-171450">
              <a:buFont typeface="Arial" panose="020B0604020202020204" pitchFamily="34" charset="0"/>
              <a:buChar char="•"/>
            </a:pPr>
            <a:endParaRPr lang="en-US" baseline="0" dirty="0"/>
          </a:p>
          <a:p>
            <a:pPr marL="171450" lvl="0" indent="-171450">
              <a:buFont typeface="Arial" panose="020B0604020202020204" pitchFamily="34" charset="0"/>
              <a:buChar char="•"/>
            </a:pPr>
            <a:r>
              <a:rPr lang="en-US" baseline="0" dirty="0"/>
              <a:t>Example 10 looks at the question of passing on input cost increases or not, specifically looking at the case of Carrefour.</a:t>
            </a:r>
          </a:p>
          <a:p>
            <a:pPr marL="628650" lvl="1" indent="-171450">
              <a:buFont typeface="Arial" panose="020B0604020202020204" pitchFamily="34" charset="0"/>
              <a:buChar char="•"/>
            </a:pPr>
            <a:r>
              <a:rPr lang="en-US" baseline="0" dirty="0"/>
              <a:t>A case of differing predictions on margins of an increase in the cost of goods sold</a:t>
            </a:r>
          </a:p>
          <a:p>
            <a:pPr marL="628650" lvl="1" indent="-171450">
              <a:buFont typeface="Arial" panose="020B0604020202020204" pitchFamily="34" charset="0"/>
              <a:buChar char="•"/>
            </a:pPr>
            <a:endParaRPr lang="en-US" baseline="0" dirty="0"/>
          </a:p>
          <a:p>
            <a:pPr marL="171450" lvl="0" indent="-171450">
              <a:buFont typeface="Arial" panose="020B0604020202020204" pitchFamily="34" charset="0"/>
              <a:buChar char="•"/>
            </a:pPr>
            <a:r>
              <a:rPr lang="en-US" baseline="0" dirty="0"/>
              <a:t>Example 11 looks at inflation in input costs at Lindt and Nestl</a:t>
            </a:r>
            <a:r>
              <a:rPr lang="en-US" baseline="0" dirty="0">
                <a:latin typeface="Century Gothic" panose="020B0502020202020204" pitchFamily="34" charset="0"/>
              </a:rPr>
              <a:t>é.</a:t>
            </a:r>
          </a:p>
          <a:p>
            <a:pPr marL="628650" lvl="1" indent="-171450">
              <a:buFont typeface="Arial" panose="020B0604020202020204" pitchFamily="34" charset="0"/>
              <a:buChar char="•"/>
            </a:pPr>
            <a:r>
              <a:rPr lang="en-US" baseline="0" dirty="0">
                <a:latin typeface="Century Gothic" panose="020B0502020202020204" pitchFamily="34" charset="0"/>
              </a:rPr>
              <a:t>The companies are expected to experience differing sensitivity of the gross profit and operating profit margins to inflation and deflation of costs because of differing costs of goods sold and SG&amp;A expenses as a percentage of revenues.</a:t>
            </a:r>
            <a:endParaRPr lang="en-US" baseline="0"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96</a:t>
            </a:fld>
            <a:endParaRPr lang="en-US" dirty="0"/>
          </a:p>
        </p:txBody>
      </p:sp>
    </p:spTree>
    <p:extLst>
      <p:ext uri="{BB962C8B-B14F-4D97-AF65-F5344CB8AC3E}">
        <p14:creationId xmlns:p14="http://schemas.microsoft.com/office/powerpoint/2010/main" val="411405896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a:t>
            </a:r>
            <a:r>
              <a:rPr lang="en-US" baseline="0" dirty="0"/>
              <a:t> Evaluate the effects of technological developments on demand, selling prices, costs, and margins.</a:t>
            </a:r>
          </a:p>
          <a:p>
            <a:r>
              <a:rPr lang="en-GB" baseline="0" dirty="0"/>
              <a:t>Pages 192</a:t>
            </a:r>
            <a:r>
              <a:rPr lang="en-GB" dirty="0"/>
              <a:t>–</a:t>
            </a:r>
            <a:r>
              <a:rPr lang="en-GB" baseline="0" dirty="0"/>
              <a:t>203</a:t>
            </a:r>
          </a:p>
          <a:p>
            <a:endParaRPr lang="en-GB" baseline="0" dirty="0"/>
          </a:p>
          <a:p>
            <a:pPr marL="171450" indent="-171450">
              <a:buFont typeface="Arial" panose="020B0604020202020204" pitchFamily="34" charset="0"/>
              <a:buChar char="•"/>
            </a:pPr>
            <a:r>
              <a:rPr lang="en-US" baseline="0" dirty="0"/>
              <a:t>Example 12 and Example 13 consider the introduction of the tablet. </a:t>
            </a:r>
          </a:p>
          <a:p>
            <a:pPr marL="628650" lvl="1" indent="-171450">
              <a:buFont typeface="Arial" panose="020B0604020202020204" pitchFamily="34" charset="0"/>
              <a:buChar char="•"/>
            </a:pPr>
            <a:r>
              <a:rPr lang="en-US" baseline="0" dirty="0"/>
              <a:t>The chart in this slide is a representation of the unit sales provided in Example 12, pre- and post-cannibalization. </a:t>
            </a:r>
          </a:p>
          <a:p>
            <a:pPr marL="628650" lvl="1" indent="-171450">
              <a:buFont typeface="Arial" panose="020B0604020202020204" pitchFamily="34" charset="0"/>
              <a:buChar char="•"/>
            </a:pPr>
            <a:r>
              <a:rPr lang="en-US" baseline="0" dirty="0"/>
              <a:t>Tablets have a more dramatic forecasted cannibalization effect for consumer PCs relative to nonconsumer PCs.</a:t>
            </a:r>
          </a:p>
          <a:p>
            <a:pPr marL="628650" lvl="1" indent="-171450">
              <a:buFont typeface="Arial" panose="020B0604020202020204" pitchFamily="34" charset="0"/>
              <a:buChar char="•"/>
            </a:pPr>
            <a:r>
              <a:rPr lang="en-US" baseline="0" dirty="0"/>
              <a:t>The cannibalization affects revenues, margins, and earnings per share (EPS).</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The cannibalization issue is important in the case of technological developments because the introduction of technology in product lines brings with it the significant potential to affect the sales of a company’s current product lines.</a:t>
            </a:r>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97</a:t>
            </a:fld>
            <a:endParaRPr lang="en-US" dirty="0"/>
          </a:p>
        </p:txBody>
      </p:sp>
    </p:spTree>
    <p:extLst>
      <p:ext uri="{BB962C8B-B14F-4D97-AF65-F5344CB8AC3E}">
        <p14:creationId xmlns:p14="http://schemas.microsoft.com/office/powerpoint/2010/main" val="122408642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LOS:</a:t>
                </a:r>
                <a:r>
                  <a:rPr lang="en-US" baseline="0" dirty="0"/>
                  <a:t> Evaluate the effects of technological developments on demand, selling prices, costs, and margins.</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Pages 192</a:t>
                </a:r>
                <a:r>
                  <a:rPr lang="en-GB" dirty="0"/>
                  <a:t>–</a:t>
                </a:r>
                <a:r>
                  <a:rPr lang="en-GB" baseline="0" dirty="0"/>
                  <a:t>203</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The proportion of costs that are fixed are not disclosed in corporate disclosures.  A method of estimating the degree to which operating costs are variable, is to use the following formula: </a:t>
                </a:r>
                <a14:m>
                  <m:oMath xmlns:m="http://schemas.openxmlformats.org/officeDocument/2006/math">
                    <m:f>
                      <m:fPr>
                        <m:ctrlPr>
                          <a:rPr lang="en-US" sz="1100" i="1" baseline="0" smtClean="0">
                            <a:latin typeface="Cambria Math" panose="02040503050406030204" pitchFamily="18" charset="0"/>
                          </a:rPr>
                        </m:ctrlPr>
                      </m:fPr>
                      <m:num>
                        <m:r>
                          <m:rPr>
                            <m:nor/>
                          </m:rPr>
                          <a:rPr lang="en-US" sz="1100" b="0" i="0" baseline="0" smtClean="0">
                            <a:latin typeface="+mn-lt"/>
                          </a:rPr>
                          <m:t>%</m:t>
                        </m:r>
                        <m:r>
                          <m:rPr>
                            <m:nor/>
                          </m:rPr>
                          <a:rPr lang="en-US" sz="1100" b="0" i="0" baseline="0" smtClean="0">
                            <a:latin typeface="+mn-lt"/>
                            <a:ea typeface="Cambria Math" panose="02040503050406030204" pitchFamily="18" charset="0"/>
                          </a:rPr>
                          <m:t>∆ (</m:t>
                        </m:r>
                        <m:r>
                          <m:rPr>
                            <m:nor/>
                          </m:rPr>
                          <a:rPr lang="en-US" sz="1100" b="0" i="0" baseline="0" smtClean="0">
                            <a:latin typeface="+mn-lt"/>
                            <a:ea typeface="Cambria Math" panose="02040503050406030204" pitchFamily="18" charset="0"/>
                          </a:rPr>
                          <m:t>Cost</m:t>
                        </m:r>
                        <m:r>
                          <m:rPr>
                            <m:nor/>
                          </m:rPr>
                          <a:rPr lang="en-US" sz="1100" b="0" i="0" baseline="0" smtClean="0">
                            <a:latin typeface="+mn-lt"/>
                            <a:ea typeface="Cambria Math" panose="02040503050406030204" pitchFamily="18" charset="0"/>
                          </a:rPr>
                          <m:t> </m:t>
                        </m:r>
                        <m:r>
                          <m:rPr>
                            <m:nor/>
                          </m:rPr>
                          <a:rPr lang="en-US" sz="1100" b="0" i="0" baseline="0" smtClean="0">
                            <a:latin typeface="+mn-lt"/>
                            <a:ea typeface="Cambria Math" panose="02040503050406030204" pitchFamily="18" charset="0"/>
                          </a:rPr>
                          <m:t>of</m:t>
                        </m:r>
                        <m:r>
                          <m:rPr>
                            <m:nor/>
                          </m:rPr>
                          <a:rPr lang="en-US" sz="1100" b="0" i="0" baseline="0" smtClean="0">
                            <a:latin typeface="+mn-lt"/>
                            <a:ea typeface="Cambria Math" panose="02040503050406030204" pitchFamily="18" charset="0"/>
                          </a:rPr>
                          <m:t> </m:t>
                        </m:r>
                        <m:r>
                          <m:rPr>
                            <m:nor/>
                          </m:rPr>
                          <a:rPr lang="en-US" sz="1100" b="0" i="0" baseline="0" smtClean="0">
                            <a:latin typeface="+mn-lt"/>
                            <a:ea typeface="Cambria Math" panose="02040503050406030204" pitchFamily="18" charset="0"/>
                          </a:rPr>
                          <m:t>revenue</m:t>
                        </m:r>
                        <m:r>
                          <m:rPr>
                            <m:nor/>
                          </m:rPr>
                          <a:rPr lang="en-US" sz="1100" b="0" i="0" baseline="0" smtClean="0">
                            <a:latin typeface="+mn-lt"/>
                            <a:ea typeface="Cambria Math" panose="02040503050406030204" pitchFamily="18" charset="0"/>
                          </a:rPr>
                          <m:t> + </m:t>
                        </m:r>
                        <m:r>
                          <m:rPr>
                            <m:nor/>
                          </m:rPr>
                          <a:rPr lang="en-US" sz="1100" b="0" i="0" baseline="0" smtClean="0">
                            <a:latin typeface="+mn-lt"/>
                            <a:ea typeface="Cambria Math" panose="02040503050406030204" pitchFamily="18" charset="0"/>
                          </a:rPr>
                          <m:t>Operating</m:t>
                        </m:r>
                        <m:r>
                          <m:rPr>
                            <m:nor/>
                          </m:rPr>
                          <a:rPr lang="en-US" sz="1100" b="0" i="0" baseline="0" smtClean="0">
                            <a:latin typeface="+mn-lt"/>
                            <a:ea typeface="Cambria Math" panose="02040503050406030204" pitchFamily="18" charset="0"/>
                          </a:rPr>
                          <m:t> </m:t>
                        </m:r>
                        <m:r>
                          <m:rPr>
                            <m:nor/>
                          </m:rPr>
                          <a:rPr lang="en-US" sz="1100" b="0" i="0" baseline="0" smtClean="0">
                            <a:latin typeface="+mn-lt"/>
                            <a:ea typeface="Cambria Math" panose="02040503050406030204" pitchFamily="18" charset="0"/>
                          </a:rPr>
                          <m:t>expense</m:t>
                        </m:r>
                        <m:r>
                          <m:rPr>
                            <m:nor/>
                          </m:rPr>
                          <a:rPr lang="en-US" sz="1100" b="0" i="0" baseline="0" smtClean="0">
                            <a:latin typeface="+mn-lt"/>
                            <a:ea typeface="Cambria Math" panose="02040503050406030204" pitchFamily="18" charset="0"/>
                          </a:rPr>
                          <m:t>)</m:t>
                        </m:r>
                      </m:num>
                      <m:den>
                        <m:r>
                          <m:rPr>
                            <m:nor/>
                          </m:rPr>
                          <a:rPr lang="en-US" sz="1100" b="0" i="0" baseline="0" smtClean="0">
                            <a:latin typeface="+mn-lt"/>
                          </a:rPr>
                          <m:t>%</m:t>
                        </m:r>
                        <m:r>
                          <m:rPr>
                            <m:nor/>
                          </m:rPr>
                          <a:rPr lang="en-US" sz="1100" b="0" i="0" baseline="0" smtClean="0">
                            <a:latin typeface="+mn-lt"/>
                            <a:ea typeface="Cambria Math" panose="02040503050406030204" pitchFamily="18" charset="0"/>
                          </a:rPr>
                          <m:t>∆ </m:t>
                        </m:r>
                        <m:r>
                          <m:rPr>
                            <m:nor/>
                          </m:rPr>
                          <a:rPr lang="en-US" sz="1100" b="0" i="0" baseline="0" smtClean="0">
                            <a:latin typeface="+mn-lt"/>
                            <a:ea typeface="Cambria Math" panose="02040503050406030204" pitchFamily="18" charset="0"/>
                          </a:rPr>
                          <m:t>Revenue</m:t>
                        </m:r>
                      </m:den>
                    </m:f>
                  </m:oMath>
                </a14:m>
                <a:endParaRPr lang="en-US" baseline="0" dirty="0">
                  <a:latin typeface="+mn-lt"/>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aseline="0" dirty="0">
                  <a:latin typeface="+mn-lt"/>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Another method is to estimate the percentage of fixed and variable costs of the various components of operating expenses (e.g., selling, administrative, and operating expenses)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Scenario analysis can be useful in forecasting the effects of technological changes on prices, costs, demand, and supply.</a:t>
                </a:r>
              </a:p>
              <a:p>
                <a:endParaRPr lang="en-US" dirty="0"/>
              </a:p>
            </p:txBody>
          </p:sp>
        </mc:Choice>
        <mc:Fallback xmlns="">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LOS:</a:t>
                </a:r>
                <a:r>
                  <a:rPr lang="en-US" baseline="0" dirty="0"/>
                  <a:t> Evaluation the effects of technological developments on demand, selling prices, costs, and margins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The proportion of costs that are fixed are not disclosed in corporate disclosures.  A method of estimating the degree to which operating costs are variable, is to use the formula: </a:t>
                </a:r>
                <a:r>
                  <a:rPr lang="en-US" sz="1100" b="0" i="0" baseline="0">
                    <a:latin typeface="+mn-lt"/>
                  </a:rPr>
                  <a:t>"%</a:t>
                </a:r>
                <a:r>
                  <a:rPr lang="en-US" sz="1100" b="0" i="0" baseline="0">
                    <a:latin typeface="+mn-lt"/>
                    <a:ea typeface="Cambria Math" panose="02040503050406030204" pitchFamily="18" charset="0"/>
                  </a:rPr>
                  <a:t>∆ (Cost of revenue+operating expense)" /"</a:t>
                </a:r>
                <a:r>
                  <a:rPr lang="en-US" sz="1100" b="0" i="0" baseline="0">
                    <a:latin typeface="+mn-lt"/>
                  </a:rPr>
                  <a:t>%</a:t>
                </a:r>
                <a:r>
                  <a:rPr lang="en-US" sz="1100" b="0" i="0" baseline="0">
                    <a:latin typeface="+mn-lt"/>
                    <a:ea typeface="Cambria Math" panose="02040503050406030204" pitchFamily="18" charset="0"/>
                  </a:rPr>
                  <a:t>∆ revenue" </a:t>
                </a:r>
                <a:endParaRPr lang="en-US" baseline="0" dirty="0">
                  <a:latin typeface="+mn-lt"/>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aseline="0" dirty="0">
                  <a:latin typeface="+mn-lt"/>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Another method is to estimate the percentage of fixed and variable costs of the various components of operating expenses (e.g., selling, administrative, and operating expenses)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Scenario analysis can be useful in forecasting the effects of technology changes on prices, costs, demand, and supply.</a:t>
                </a:r>
              </a:p>
              <a:p>
                <a:endParaRPr lang="en-US" dirty="0"/>
              </a:p>
            </p:txBody>
          </p:sp>
        </mc:Fallback>
      </mc:AlternateContent>
      <p:sp>
        <p:nvSpPr>
          <p:cNvPr id="4" name="Slide Number Placeholder 3"/>
          <p:cNvSpPr>
            <a:spLocks noGrp="1"/>
          </p:cNvSpPr>
          <p:nvPr>
            <p:ph type="sldNum" sz="quarter" idx="10"/>
          </p:nvPr>
        </p:nvSpPr>
        <p:spPr/>
        <p:txBody>
          <a:bodyPr/>
          <a:lstStyle/>
          <a:p>
            <a:fld id="{9A4F8672-8174-4157-9CD7-BC591DEEF2E8}" type="slidenum">
              <a:rPr lang="en-US" smtClean="0"/>
              <a:t>98</a:t>
            </a:fld>
            <a:endParaRPr lang="en-US" dirty="0"/>
          </a:p>
        </p:txBody>
      </p:sp>
    </p:spTree>
    <p:extLst>
      <p:ext uri="{BB962C8B-B14F-4D97-AF65-F5344CB8AC3E}">
        <p14:creationId xmlns:p14="http://schemas.microsoft.com/office/powerpoint/2010/main" val="384543080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Explain considerations in the choice of an explicit forecast horizon.</a:t>
            </a:r>
          </a:p>
          <a:p>
            <a:r>
              <a:rPr lang="en-GB" dirty="0"/>
              <a:t>Pages 203–204</a:t>
            </a:r>
          </a:p>
          <a:p>
            <a:endParaRPr lang="en-US" dirty="0"/>
          </a:p>
          <a:p>
            <a:pPr marL="1714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a:t>
            </a:r>
            <a:r>
              <a:rPr lang="en-US" baseline="0" dirty="0"/>
              <a:t> horizon can correspond to the portfolio’s average turnover, and can be s</a:t>
            </a:r>
            <a:r>
              <a:rPr lang="en-US" dirty="0"/>
              <a:t>tated in the strategy’s investment objectives.</a:t>
            </a:r>
          </a:p>
          <a:p>
            <a:pPr marL="1714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cyclical nature of an</a:t>
            </a:r>
            <a:r>
              <a:rPr lang="en-US" baseline="0" dirty="0"/>
              <a:t> industry is important because the period should be long enough for the company to reach mid-cycle activity.</a:t>
            </a:r>
          </a:p>
          <a:p>
            <a:pPr marL="1714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indent="-171450">
              <a:buFont typeface="Arial" panose="020B0604020202020204" pitchFamily="34" charset="0"/>
              <a:buChar char="•"/>
            </a:pPr>
            <a:r>
              <a:rPr lang="en-US" baseline="0" dirty="0"/>
              <a:t>Company-specific factors include</a:t>
            </a:r>
          </a:p>
          <a:p>
            <a:pPr marL="628650" lvl="1" indent="-171450">
              <a:buFont typeface="Arial" panose="020B0604020202020204" pitchFamily="34" charset="0"/>
              <a:buChar char="•"/>
            </a:pPr>
            <a:r>
              <a:rPr lang="en-US" baseline="0" dirty="0"/>
              <a:t>mergers and acquisitions,</a:t>
            </a:r>
          </a:p>
          <a:p>
            <a:pPr marL="628650" lvl="1" indent="-171450">
              <a:buFont typeface="Arial" panose="020B0604020202020204" pitchFamily="34" charset="0"/>
              <a:buChar char="•"/>
            </a:pPr>
            <a:r>
              <a:rPr lang="en-US" baseline="0" dirty="0"/>
              <a:t>new products/innovations, and</a:t>
            </a:r>
          </a:p>
          <a:p>
            <a:pPr marL="628650" lvl="1" indent="-171450">
              <a:buFont typeface="Arial" panose="020B0604020202020204" pitchFamily="34" charset="0"/>
              <a:buChar char="•"/>
            </a:pPr>
            <a:r>
              <a:rPr lang="en-US" baseline="0" dirty="0"/>
              <a:t>Divestitures.</a:t>
            </a:r>
          </a:p>
          <a:p>
            <a:pPr marL="171450" lvl="0" indent="-171450">
              <a:buFont typeface="Arial" panose="020B0604020202020204" pitchFamily="34" charset="0"/>
              <a:buChar char="•"/>
            </a:pPr>
            <a:endParaRPr lang="en-US" baseline="0" dirty="0"/>
          </a:p>
          <a:p>
            <a:r>
              <a:rPr lang="en-US" baseline="0" dirty="0"/>
              <a:t> </a:t>
            </a:r>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99</a:t>
            </a:fld>
            <a:endParaRPr lang="en-US" dirty="0"/>
          </a:p>
        </p:txBody>
      </p:sp>
    </p:spTree>
    <p:extLst>
      <p:ext uri="{BB962C8B-B14F-4D97-AF65-F5344CB8AC3E}">
        <p14:creationId xmlns:p14="http://schemas.microsoft.com/office/powerpoint/2010/main" val="172173908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Explain an analyst’s choices in developing projections beyond the short-term forecast horizon.</a:t>
            </a:r>
          </a:p>
          <a:p>
            <a:r>
              <a:rPr lang="en-GB" dirty="0"/>
              <a:t>Pages 205–209</a:t>
            </a:r>
          </a:p>
          <a:p>
            <a:endParaRPr lang="en-US" dirty="0"/>
          </a:p>
          <a:p>
            <a:pPr marL="171450" indent="-171450">
              <a:buFont typeface="Arial" panose="020B0604020202020204" pitchFamily="34" charset="0"/>
              <a:buChar char="•"/>
            </a:pPr>
            <a:r>
              <a:rPr lang="en-US" dirty="0"/>
              <a:t>Historical multiples can be used, but an analyst may want to consider whether</a:t>
            </a:r>
            <a:r>
              <a:rPr lang="en-US" baseline="0" dirty="0"/>
              <a:t> these need to be adjusted for recent and anticipated events (e.g., merger, acquisition, new product)</a:t>
            </a:r>
          </a:p>
          <a:p>
            <a:pPr marL="628650" lvl="1" indent="-171450">
              <a:buFont typeface="Arial" panose="020B0604020202020204" pitchFamily="34" charset="0"/>
              <a:buChar char="•"/>
            </a:pPr>
            <a:r>
              <a:rPr lang="en-US" baseline="0" dirty="0"/>
              <a:t>Example 14 considers historical valuation multiples for a hypothetical company. What adjustments should be made to multiples valuations if </a:t>
            </a:r>
          </a:p>
          <a:p>
            <a:pPr marL="1085850" lvl="2" indent="-171450">
              <a:buFont typeface="Arial" panose="020B0604020202020204" pitchFamily="34" charset="0"/>
              <a:buChar char="•"/>
            </a:pPr>
            <a:r>
              <a:rPr lang="en-US" baseline="0" dirty="0"/>
              <a:t>the company is expected to have higher ROIC in the future, </a:t>
            </a:r>
          </a:p>
          <a:p>
            <a:pPr marL="1085850" lvl="2" indent="-171450">
              <a:buFont typeface="Arial" panose="020B0604020202020204" pitchFamily="34" charset="0"/>
              <a:buChar char="•"/>
            </a:pPr>
            <a:r>
              <a:rPr lang="en-US" baseline="0" dirty="0"/>
              <a:t>the company’s earnings growth is expected to accelerate in the future, </a:t>
            </a:r>
          </a:p>
          <a:p>
            <a:pPr marL="1085850" lvl="2" indent="-171450">
              <a:buFont typeface="Arial" panose="020B0604020202020204" pitchFamily="34" charset="0"/>
              <a:buChar char="•"/>
            </a:pPr>
            <a:r>
              <a:rPr lang="en-US" baseline="0" dirty="0"/>
              <a:t>competition intensity is expected to increase, or </a:t>
            </a:r>
          </a:p>
          <a:p>
            <a:pPr marL="1085850" lvl="2" indent="-171450">
              <a:buFont typeface="Arial" panose="020B0604020202020204" pitchFamily="34" charset="0"/>
              <a:buChar char="•"/>
            </a:pPr>
            <a:r>
              <a:rPr lang="en-US" baseline="0" dirty="0"/>
              <a:t>the company makes a major acquisition or divestiture?</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DCF models are useful, but an analyst may want to “normalize” the estimates beyond the terminal year so that the forecasts are more representative of the future (e.g., if the terminal year is expected to be a recessionary period, values beyond the terminal year should not simply be extensions of this view, but rather adjusted or normalized.</a:t>
            </a:r>
          </a:p>
        </p:txBody>
      </p:sp>
      <p:sp>
        <p:nvSpPr>
          <p:cNvPr id="4" name="Slide Number Placeholder 3"/>
          <p:cNvSpPr>
            <a:spLocks noGrp="1"/>
          </p:cNvSpPr>
          <p:nvPr>
            <p:ph type="sldNum" sz="quarter" idx="10"/>
          </p:nvPr>
        </p:nvSpPr>
        <p:spPr/>
        <p:txBody>
          <a:bodyPr/>
          <a:lstStyle/>
          <a:p>
            <a:fld id="{9A4F8672-8174-4157-9CD7-BC591DEEF2E8}" type="slidenum">
              <a:rPr lang="en-US" smtClean="0"/>
              <a:t>100</a:t>
            </a:fld>
            <a:endParaRPr lang="en-US" dirty="0"/>
          </a:p>
        </p:txBody>
      </p:sp>
    </p:spTree>
    <p:extLst>
      <p:ext uri="{BB962C8B-B14F-4D97-AF65-F5344CB8AC3E}">
        <p14:creationId xmlns:p14="http://schemas.microsoft.com/office/powerpoint/2010/main" val="240317234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Demonstrate the development of a sales-based pro forma company model.</a:t>
            </a:r>
          </a:p>
          <a:p>
            <a:r>
              <a:rPr lang="en-GB" dirty="0"/>
              <a:t>Pages 211–217</a:t>
            </a:r>
          </a:p>
          <a:p>
            <a:endParaRPr lang="en-US" dirty="0"/>
          </a:p>
          <a:p>
            <a:pPr marL="171450" indent="-171450">
              <a:buFont typeface="Arial" panose="020B0604020202020204" pitchFamily="34" charset="0"/>
              <a:buChar char="•"/>
            </a:pPr>
            <a:r>
              <a:rPr lang="en-US" dirty="0"/>
              <a:t>Example of building company</a:t>
            </a:r>
            <a:r>
              <a:rPr lang="en-US" baseline="0" dirty="0"/>
              <a:t> model is presented </a:t>
            </a:r>
            <a:r>
              <a:rPr lang="en-US" dirty="0"/>
              <a:t>in Section 7 using R</a:t>
            </a:r>
            <a:r>
              <a:rPr lang="en-US" dirty="0">
                <a:latin typeface="Century Gothic" panose="020B0502020202020204" pitchFamily="34" charset="0"/>
              </a:rPr>
              <a:t>é</a:t>
            </a:r>
            <a:r>
              <a:rPr lang="en-US" dirty="0"/>
              <a:t>my Cointreau Group. </a:t>
            </a:r>
          </a:p>
          <a:p>
            <a:pPr marL="171450"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Exhibit</a:t>
            </a:r>
            <a:r>
              <a:rPr lang="en-US" baseline="0" dirty="0"/>
              <a:t> 42 presents a Porter’s five forces analysis for the Cognac industry: It shows a low degree of industry competition.</a:t>
            </a:r>
          </a:p>
          <a:p>
            <a:pPr marL="628650" lvl="1" indent="-171450">
              <a:buFont typeface="Arial" panose="020B0604020202020204" pitchFamily="34" charset="0"/>
              <a:buChar char="•"/>
            </a:pPr>
            <a:endParaRPr lang="en-US" baseline="0" dirty="0"/>
          </a:p>
          <a:p>
            <a:pPr marL="628650" lvl="1" indent="-171450">
              <a:buFont typeface="Arial" panose="020B0604020202020204" pitchFamily="34" charset="0"/>
              <a:buChar char="•"/>
            </a:pPr>
            <a:r>
              <a:rPr lang="en-US" baseline="0" dirty="0"/>
              <a:t>Company overview:  The mix and contributions to revenues and profits are important in making forecasts:</a:t>
            </a:r>
          </a:p>
          <a:p>
            <a:pPr marL="1085850" lvl="2" indent="-171450">
              <a:buFont typeface="Arial" panose="020B0604020202020204" pitchFamily="34" charset="0"/>
              <a:buChar char="•"/>
            </a:pPr>
            <a:r>
              <a:rPr lang="en-US" baseline="0" dirty="0"/>
              <a:t>Cognac is 58% of revenues, but 75% of operating profits</a:t>
            </a:r>
          </a:p>
          <a:p>
            <a:pPr marL="1085850" lvl="2" indent="-171450">
              <a:buFont typeface="Arial" panose="020B0604020202020204" pitchFamily="34" charset="0"/>
              <a:buChar char="•"/>
            </a:pPr>
            <a:r>
              <a:rPr lang="en-US" baseline="0" dirty="0"/>
              <a:t>Liqueurs and spirits comprise 21% of revenues and operating profits</a:t>
            </a:r>
          </a:p>
          <a:p>
            <a:pPr marL="1085850" lvl="2" indent="-171450">
              <a:buFont typeface="Arial" panose="020B0604020202020204" pitchFamily="34" charset="0"/>
              <a:buChar char="•"/>
            </a:pPr>
            <a:r>
              <a:rPr lang="en-US" baseline="0" dirty="0"/>
              <a:t>Partner brands comprise 21% of revenue and less than 2% of operating profits</a:t>
            </a:r>
          </a:p>
          <a:p>
            <a:pPr marL="1085850" lvl="2" indent="-171450">
              <a:buFont typeface="Arial" panose="020B0604020202020204" pitchFamily="34" charset="0"/>
              <a:buChar char="•"/>
            </a:pPr>
            <a:endParaRPr lang="en-US" baseline="0" dirty="0"/>
          </a:p>
          <a:p>
            <a:pPr marL="628650" lvl="1" indent="-171450">
              <a:buFont typeface="Arial" panose="020B0604020202020204" pitchFamily="34" charset="0"/>
              <a:buChar char="•"/>
            </a:pPr>
            <a:r>
              <a:rPr lang="en-US" baseline="0" dirty="0"/>
              <a:t>Exhibit 4 presents an analysis of turnover and operating profit.</a:t>
            </a:r>
          </a:p>
          <a:p>
            <a:pPr marL="628650" lvl="1" indent="-171450">
              <a:buFont typeface="Arial" panose="020B0604020202020204" pitchFamily="34" charset="0"/>
              <a:buChar char="•"/>
            </a:pPr>
            <a:endParaRPr lang="en-US" baseline="0" dirty="0"/>
          </a:p>
          <a:p>
            <a:pPr marL="628650" lvl="1" indent="-171450">
              <a:buFont typeface="Arial" panose="020B0604020202020204" pitchFamily="34" charset="0"/>
              <a:buChar char="•"/>
            </a:pPr>
            <a:r>
              <a:rPr lang="en-US" baseline="0" dirty="0"/>
              <a:t>Construction of the pro forma income statement:</a:t>
            </a:r>
          </a:p>
          <a:p>
            <a:pPr marL="1085850" lvl="2" indent="-171450">
              <a:buFont typeface="Arial" panose="020B0604020202020204" pitchFamily="34" charset="0"/>
              <a:buChar char="•"/>
            </a:pPr>
            <a:r>
              <a:rPr lang="en-US" baseline="0" dirty="0"/>
              <a:t>Exhibit 44 shows the historical and projected information for R</a:t>
            </a:r>
            <a:r>
              <a:rPr lang="en-US" baseline="0" dirty="0">
                <a:latin typeface="Century Gothic" panose="020B0502020202020204" pitchFamily="34" charset="0"/>
              </a:rPr>
              <a:t>é</a:t>
            </a:r>
            <a:r>
              <a:rPr lang="en-US" baseline="0" dirty="0"/>
              <a:t>my Martin (Cognac segment) revenue (actual for 2008</a:t>
            </a:r>
            <a:r>
              <a:rPr lang="en-GB" dirty="0"/>
              <a:t>–</a:t>
            </a:r>
            <a:r>
              <a:rPr lang="en-US" baseline="0" dirty="0"/>
              <a:t>2012 and projected for2013</a:t>
            </a:r>
            <a:r>
              <a:rPr lang="en-GB" dirty="0"/>
              <a:t>–</a:t>
            </a:r>
            <a:r>
              <a:rPr lang="en-US" baseline="0" dirty="0"/>
              <a:t>2015, assuming some decline in the volume growth and mix).</a:t>
            </a:r>
          </a:p>
          <a:p>
            <a:pPr marL="1085850" lvl="2" indent="-171450">
              <a:buFont typeface="Arial" panose="020B0604020202020204" pitchFamily="34" charset="0"/>
              <a:buChar char="•"/>
            </a:pPr>
            <a:r>
              <a:rPr lang="en-US" baseline="0" dirty="0"/>
              <a:t>Exhibit 45 shows the consolidated historical and projected income statement for R</a:t>
            </a:r>
            <a:r>
              <a:rPr lang="en-US" baseline="0" dirty="0">
                <a:latin typeface="Century Gothic" panose="020B0502020202020204" pitchFamily="34" charset="0"/>
              </a:rPr>
              <a:t>é</a:t>
            </a:r>
            <a:r>
              <a:rPr lang="en-US" baseline="0" dirty="0"/>
              <a:t>my Cointreau (actual for 2009</a:t>
            </a:r>
            <a:r>
              <a:rPr lang="en-GB" dirty="0"/>
              <a:t>–</a:t>
            </a:r>
            <a:r>
              <a:rPr lang="en-US" baseline="0" dirty="0"/>
              <a:t>2012 and projected for 2013</a:t>
            </a:r>
            <a:r>
              <a:rPr lang="en-GB" dirty="0"/>
              <a:t>–</a:t>
            </a:r>
            <a:r>
              <a:rPr lang="en-US" baseline="0" dirty="0"/>
              <a:t>2015, building in the projections for R</a:t>
            </a:r>
            <a:r>
              <a:rPr lang="en-US" baseline="0" dirty="0">
                <a:latin typeface="Century Gothic" panose="020B0502020202020204" pitchFamily="34" charset="0"/>
              </a:rPr>
              <a:t>é</a:t>
            </a:r>
            <a:r>
              <a:rPr lang="en-US" baseline="0" dirty="0"/>
              <a:t>my Martin).</a:t>
            </a:r>
          </a:p>
          <a:p>
            <a:pPr marL="1085850" lvl="2" indent="-171450">
              <a:buFont typeface="Arial" panose="020B0604020202020204" pitchFamily="34" charset="0"/>
              <a:buChar char="•"/>
            </a:pPr>
            <a:r>
              <a:rPr lang="en-US" baseline="0" dirty="0"/>
              <a:t>Exhibit 46 shows the historical and projected operating profit by segment for R</a:t>
            </a:r>
            <a:r>
              <a:rPr lang="en-US" baseline="0" dirty="0">
                <a:latin typeface="Century Gothic" panose="020B0502020202020204" pitchFamily="34" charset="0"/>
              </a:rPr>
              <a:t>é</a:t>
            </a:r>
            <a:r>
              <a:rPr lang="en-US" baseline="0" dirty="0"/>
              <a:t>my Cointreau, coordinating the segment information with the consolidated information.</a:t>
            </a:r>
          </a:p>
          <a:p>
            <a:pPr marL="1085850" lvl="2" indent="-171450">
              <a:buFont typeface="Arial" panose="020B0604020202020204" pitchFamily="34" charset="0"/>
              <a:buChar char="•"/>
            </a:pPr>
            <a:r>
              <a:rPr lang="en-US" baseline="0" dirty="0"/>
              <a:t>Exhibit 47 shows the debt position, financial costs, and income for R</a:t>
            </a:r>
            <a:r>
              <a:rPr lang="en-US" baseline="0" dirty="0">
                <a:latin typeface="Century Gothic" panose="020B0502020202020204" pitchFamily="34" charset="0"/>
              </a:rPr>
              <a:t>é</a:t>
            </a:r>
            <a:r>
              <a:rPr lang="en-US" baseline="0" dirty="0"/>
              <a:t>my Cointreau, requiring estimates of debt and cash positions.</a:t>
            </a:r>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101</a:t>
            </a:fld>
            <a:endParaRPr lang="en-US" dirty="0"/>
          </a:p>
        </p:txBody>
      </p:sp>
    </p:spTree>
    <p:extLst>
      <p:ext uri="{BB962C8B-B14F-4D97-AF65-F5344CB8AC3E}">
        <p14:creationId xmlns:p14="http://schemas.microsoft.com/office/powerpoint/2010/main" val="317051527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Demonstrate the development of a sales-based pro forma company model</a:t>
            </a:r>
          </a:p>
          <a:p>
            <a:r>
              <a:rPr lang="en-GB" dirty="0"/>
              <a:t>Pages 217–223</a:t>
            </a:r>
          </a:p>
          <a:p>
            <a:endParaRPr lang="en-US" dirty="0"/>
          </a:p>
          <a:p>
            <a:r>
              <a:rPr lang="en-US" dirty="0"/>
              <a:t>Continuing</a:t>
            </a:r>
            <a:r>
              <a:rPr lang="en-US" baseline="0" dirty="0"/>
              <a:t> example of the R</a:t>
            </a:r>
            <a:r>
              <a:rPr lang="en-US" baseline="0" dirty="0">
                <a:latin typeface="Century Gothic" panose="020B0502020202020204" pitchFamily="34" charset="0"/>
              </a:rPr>
              <a:t>é</a:t>
            </a:r>
            <a:r>
              <a:rPr lang="en-US" baseline="0" dirty="0"/>
              <a:t>my Cointreau</a:t>
            </a:r>
          </a:p>
          <a:p>
            <a:endParaRPr lang="en-US" baseline="0" dirty="0"/>
          </a:p>
          <a:p>
            <a:pPr marL="171450" indent="-171450">
              <a:buFont typeface="Arial" panose="020B0604020202020204" pitchFamily="34" charset="0"/>
              <a:buChar char="•"/>
            </a:pPr>
            <a:r>
              <a:rPr lang="en-US" baseline="0" dirty="0"/>
              <a:t>Exhibit 48 shows capex (capital expenditures), depreciation, and amortization breakdown and provides information on anticipated capex and depreciation</a:t>
            </a:r>
          </a:p>
          <a:p>
            <a:pPr marL="628650" lvl="1" indent="-171450">
              <a:buFont typeface="Arial" panose="020B0604020202020204" pitchFamily="34" charset="0"/>
              <a:buChar char="•"/>
            </a:pPr>
            <a:r>
              <a:rPr lang="en-US" baseline="0" dirty="0"/>
              <a:t>Capex are estimated based on a percentage of revenues.</a:t>
            </a:r>
          </a:p>
          <a:p>
            <a:pPr marL="628650" lvl="1" indent="-171450">
              <a:buFont typeface="Arial" panose="020B0604020202020204" pitchFamily="34" charset="0"/>
              <a:buChar char="•"/>
            </a:pPr>
            <a:endParaRPr lang="en-US" baseline="0" dirty="0"/>
          </a:p>
          <a:p>
            <a:pPr marL="171450" lvl="0" indent="-171450">
              <a:buFont typeface="Arial" panose="020B0604020202020204" pitchFamily="34" charset="0"/>
              <a:buChar char="•"/>
            </a:pPr>
            <a:r>
              <a:rPr lang="en-US" baseline="0" dirty="0"/>
              <a:t>Exhibit 49 shows working capital development for R</a:t>
            </a:r>
            <a:r>
              <a:rPr lang="en-US" baseline="0" dirty="0">
                <a:latin typeface="Century Gothic" panose="020B0502020202020204" pitchFamily="34" charset="0"/>
              </a:rPr>
              <a:t>é</a:t>
            </a:r>
            <a:r>
              <a:rPr lang="en-US" baseline="0" dirty="0"/>
              <a:t>my.</a:t>
            </a:r>
          </a:p>
          <a:p>
            <a:pPr marL="628650" lvl="1" indent="-171450">
              <a:buFont typeface="Arial" panose="020B0604020202020204" pitchFamily="34" charset="0"/>
              <a:buChar char="•"/>
            </a:pPr>
            <a:r>
              <a:rPr lang="en-US" baseline="0" dirty="0"/>
              <a:t>Much of working capital is a percentage of sales.</a:t>
            </a:r>
          </a:p>
          <a:p>
            <a:pPr marL="628650" lvl="1" indent="-171450">
              <a:buFont typeface="Arial" panose="020B0604020202020204" pitchFamily="34" charset="0"/>
              <a:buChar char="•"/>
            </a:pPr>
            <a:r>
              <a:rPr lang="en-US" baseline="0" dirty="0"/>
              <a:t>The growth of revenues will have an effect on inventory investment, which is a negative cash flow.</a:t>
            </a:r>
          </a:p>
          <a:p>
            <a:pPr marL="628650" lvl="1" indent="-171450">
              <a:buFont typeface="Arial" panose="020B0604020202020204" pitchFamily="34" charset="0"/>
              <a:buChar char="•"/>
            </a:pPr>
            <a:r>
              <a:rPr lang="en-US" baseline="0" dirty="0"/>
              <a:t>A complication is that the sale of a product line (champagne) affects the ability to forecast working capital needs.</a:t>
            </a:r>
          </a:p>
          <a:p>
            <a:pPr marL="628650" lvl="1" indent="-171450">
              <a:buFont typeface="Arial" panose="020B0604020202020204" pitchFamily="34" charset="0"/>
              <a:buChar char="•"/>
            </a:pPr>
            <a:endParaRPr lang="en-US" baseline="0" dirty="0"/>
          </a:p>
          <a:p>
            <a:pPr marL="171450" lvl="0" indent="-171450">
              <a:buFont typeface="Arial" panose="020B0604020202020204" pitchFamily="34" charset="0"/>
              <a:buChar char="•"/>
            </a:pPr>
            <a:r>
              <a:rPr lang="en-US" baseline="0" dirty="0"/>
              <a:t>Exhibit 50  shows projected statement of cash flows for R</a:t>
            </a:r>
            <a:r>
              <a:rPr lang="en-US" baseline="0" dirty="0">
                <a:latin typeface="Century Gothic" panose="020B0502020202020204" pitchFamily="34" charset="0"/>
              </a:rPr>
              <a:t>é</a:t>
            </a:r>
            <a:r>
              <a:rPr lang="en-US" baseline="0" dirty="0"/>
              <a:t>my. </a:t>
            </a:r>
          </a:p>
          <a:p>
            <a:pPr marL="628650" lvl="1" indent="-171450">
              <a:buFont typeface="Arial" panose="020B0604020202020204" pitchFamily="34" charset="0"/>
              <a:buChar char="•"/>
            </a:pPr>
            <a:r>
              <a:rPr lang="en-US" baseline="0" dirty="0"/>
              <a:t>Operating profit from the pro forma income statement (Exhibit 46)</a:t>
            </a:r>
          </a:p>
          <a:p>
            <a:pPr marL="628650" lvl="1" indent="-171450">
              <a:buFont typeface="Arial" panose="020B0604020202020204" pitchFamily="34" charset="0"/>
              <a:buChar char="•"/>
            </a:pPr>
            <a:r>
              <a:rPr lang="en-US" baseline="0" dirty="0"/>
              <a:t>Adjustments from depreciation and other sources (Exhibit 48)</a:t>
            </a:r>
          </a:p>
          <a:p>
            <a:pPr marL="628650" lvl="1" indent="-171450">
              <a:buFont typeface="Arial" panose="020B0604020202020204" pitchFamily="34" charset="0"/>
              <a:buChar char="•"/>
            </a:pPr>
            <a:r>
              <a:rPr lang="en-US" baseline="0" dirty="0"/>
              <a:t>Working capital changes from the pro forma balance sheet and working capital analysis (Exhibit 49)</a:t>
            </a:r>
          </a:p>
          <a:p>
            <a:pPr marL="628650" lvl="1" indent="-171450">
              <a:buFont typeface="Arial" panose="020B0604020202020204" pitchFamily="34" charset="0"/>
              <a:buChar char="•"/>
            </a:pPr>
            <a:r>
              <a:rPr lang="en-US" baseline="0" dirty="0"/>
              <a:t>Other items from pro form income statement (Exhibit 47)</a:t>
            </a:r>
          </a:p>
          <a:p>
            <a:pPr marL="628650" lvl="1" indent="-171450">
              <a:buFont typeface="Arial" panose="020B0604020202020204" pitchFamily="34" charset="0"/>
              <a:buChar char="•"/>
            </a:pPr>
            <a:r>
              <a:rPr lang="en-US" baseline="0" dirty="0"/>
              <a:t>Capex from forecasts (Exhibit 48)</a:t>
            </a:r>
          </a:p>
          <a:p>
            <a:pPr lvl="0"/>
            <a:r>
              <a:rPr lang="en-US" baseline="0" dirty="0"/>
              <a:t> </a:t>
            </a:r>
          </a:p>
          <a:p>
            <a:pPr marL="171450" lvl="0" indent="-171450">
              <a:buFont typeface="Arial" panose="020B0604020202020204" pitchFamily="34" charset="0"/>
              <a:buChar char="•"/>
            </a:pPr>
            <a:r>
              <a:rPr lang="en-US" baseline="0" dirty="0"/>
              <a:t>Exhibit 51 shows projected balance sheet for R</a:t>
            </a:r>
            <a:r>
              <a:rPr lang="en-US" baseline="0" dirty="0">
                <a:latin typeface="Century Gothic" panose="020B0502020202020204" pitchFamily="34" charset="0"/>
              </a:rPr>
              <a:t>é</a:t>
            </a:r>
            <a:r>
              <a:rPr lang="en-US" baseline="0" dirty="0"/>
              <a:t>my (abbreviated by major type)</a:t>
            </a:r>
          </a:p>
          <a:p>
            <a:pPr marL="628650" lvl="1" indent="-171450">
              <a:buFont typeface="Arial" panose="020B0604020202020204" pitchFamily="34" charset="0"/>
              <a:buChar char="•"/>
            </a:pPr>
            <a:r>
              <a:rPr lang="en-US" baseline="0" dirty="0"/>
              <a:t>Based on the pro forma income statement (Exhibit 45), pro forma cash flows (Exhibit 50), and historical financial statements</a:t>
            </a:r>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102</a:t>
            </a:fld>
            <a:endParaRPr lang="en-US" dirty="0"/>
          </a:p>
        </p:txBody>
      </p:sp>
    </p:spTree>
    <p:extLst>
      <p:ext uri="{BB962C8B-B14F-4D97-AF65-F5344CB8AC3E}">
        <p14:creationId xmlns:p14="http://schemas.microsoft.com/office/powerpoint/2010/main" val="33857420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LOS: Demonstrate the development of a sales-based pro forma company model</a:t>
            </a:r>
          </a:p>
          <a:p>
            <a:r>
              <a:rPr lang="en-GB" dirty="0"/>
              <a:t>Page 223</a:t>
            </a:r>
          </a:p>
          <a:p>
            <a:endParaRPr lang="en-US" dirty="0"/>
          </a:p>
          <a:p>
            <a:pPr marL="171450" indent="-171450">
              <a:buFont typeface="Arial" panose="020B0604020202020204" pitchFamily="34" charset="0"/>
              <a:buChar char="•"/>
            </a:pPr>
            <a:r>
              <a:rPr lang="en-US" dirty="0"/>
              <a:t>These estimates are</a:t>
            </a:r>
            <a:r>
              <a:rPr lang="en-US" baseline="0" dirty="0"/>
              <a:t> key to using DCF models in valuation (Chapters 5 and 6), multiples valuation (Chapter 7), and residual income valuation (Chapter 8).</a:t>
            </a:r>
            <a:endParaRPr lang="en-US" dirty="0"/>
          </a:p>
          <a:p>
            <a:endParaRPr lang="en-US" dirty="0"/>
          </a:p>
          <a:p>
            <a:pPr marL="171450" indent="-171450">
              <a:buFont typeface="Arial" panose="020B0604020202020204" pitchFamily="34" charset="0"/>
              <a:buChar char="•"/>
            </a:pPr>
            <a:r>
              <a:rPr lang="en-US" dirty="0"/>
              <a:t>Exhibit 52 shows the calculation of free cash flow as a basis for a DCF</a:t>
            </a:r>
            <a:r>
              <a:rPr lang="en-US" baseline="0" dirty="0"/>
              <a:t> valuation.</a:t>
            </a:r>
          </a:p>
          <a:p>
            <a:pPr marL="628650" lvl="1" indent="-171450">
              <a:buFont typeface="Arial" panose="020B0604020202020204" pitchFamily="34" charset="0"/>
              <a:buChar char="•"/>
            </a:pPr>
            <a:r>
              <a:rPr lang="en-US" baseline="0" dirty="0"/>
              <a:t>In the exhibit, free cash flow is estimated based on the data used in the pro forma statements.</a:t>
            </a:r>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103</a:t>
            </a:fld>
            <a:endParaRPr lang="en-US" dirty="0"/>
          </a:p>
        </p:txBody>
      </p:sp>
    </p:spTree>
    <p:extLst>
      <p:ext uri="{BB962C8B-B14F-4D97-AF65-F5344CB8AC3E}">
        <p14:creationId xmlns:p14="http://schemas.microsoft.com/office/powerpoint/2010/main" val="409495492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Pages 223–224</a:t>
            </a:r>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104</a:t>
            </a:fld>
            <a:endParaRPr lang="en-US" dirty="0"/>
          </a:p>
        </p:txBody>
      </p:sp>
    </p:spTree>
    <p:extLst>
      <p:ext uri="{BB962C8B-B14F-4D97-AF65-F5344CB8AC3E}">
        <p14:creationId xmlns:p14="http://schemas.microsoft.com/office/powerpoint/2010/main" val="154016947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Pages 223–224</a:t>
            </a:r>
            <a:endParaRPr lang="en-US" dirty="0"/>
          </a:p>
          <a:p>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105</a:t>
            </a:fld>
            <a:endParaRPr lang="en-US" dirty="0"/>
          </a:p>
        </p:txBody>
      </p:sp>
    </p:spTree>
    <p:extLst>
      <p:ext uri="{BB962C8B-B14F-4D97-AF65-F5344CB8AC3E}">
        <p14:creationId xmlns:p14="http://schemas.microsoft.com/office/powerpoint/2010/main" val="259770602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7"/>
          <p:cNvSpPr>
            <a:spLocks noGrp="1" noChangeArrowheads="1"/>
          </p:cNvSpPr>
          <p:nvPr>
            <p:ph type="sldNum" sz="quarter" idx="5"/>
          </p:nvPr>
        </p:nvSpPr>
        <p:spPr>
          <a:noFill/>
        </p:spPr>
        <p:txBody>
          <a:bodyPr/>
          <a:lstStyle/>
          <a:p>
            <a:fld id="{B6D8C7E6-D7FC-4A5E-9216-2F52A61F85EF}" type="slidenum">
              <a:rPr lang="en-US" smtClean="0"/>
              <a:pPr/>
              <a:t>106</a:t>
            </a:fld>
            <a:endParaRPr lang="en-US" dirty="0"/>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a:ln/>
        </p:spPr>
        <p:txBody>
          <a:bodyPr>
            <a:normAutofit/>
          </a:bodyPr>
          <a:lstStyle/>
          <a:p>
            <a:pPr eaLnBrk="1" hangingPunct="1"/>
            <a:r>
              <a:rPr lang="en-US" dirty="0"/>
              <a:t>Common</a:t>
            </a:r>
            <a:r>
              <a:rPr lang="en-US" baseline="0" dirty="0"/>
              <a:t> stock represents an ownership interest in a company and an equity claim on the firm’s future cash flows. The value of common stock is the present value of the future cash flows. This chapter is the first of several to use discounted cash flow (DCF) models for stock valuation.</a:t>
            </a:r>
          </a:p>
          <a:p>
            <a:pPr eaLnBrk="1" hangingPunct="1"/>
            <a:endParaRPr lang="en-US" baseline="0" dirty="0"/>
          </a:p>
          <a:p>
            <a:pPr eaLnBrk="1" hangingPunct="1"/>
            <a:r>
              <a:rPr lang="en-US" baseline="0" dirty="0"/>
              <a:t>In this chapter, we assume that the appropriate measure of future equity cash flows is dividends. We will use dividend discount models (DDMs) and the discount rates discussed in Chapter 2 to determine the common stock value. </a:t>
            </a:r>
            <a:endParaRPr lang="en-US" dirty="0"/>
          </a:p>
          <a:p>
            <a:pPr eaLnBrk="1" hangingPunct="1"/>
            <a:endParaRPr lang="en-US" dirty="0"/>
          </a:p>
          <a:p>
            <a:pPr eaLnBrk="1" hangingPunct="1"/>
            <a:r>
              <a:rPr lang="en-US" baseline="0" dirty="0"/>
              <a:t>The topics discussed in this chapter are</a:t>
            </a:r>
          </a:p>
          <a:p>
            <a:pPr marL="171450" indent="-171450" eaLnBrk="1" hangingPunct="1">
              <a:buFont typeface="Arial" panose="020B0604020202020204" pitchFamily="34" charset="0"/>
              <a:buChar char="•"/>
            </a:pPr>
            <a:r>
              <a:rPr lang="en-US" baseline="0" dirty="0"/>
              <a:t>an overview of present value models,</a:t>
            </a:r>
          </a:p>
          <a:p>
            <a:pPr marL="171450" indent="-171450" eaLnBrk="1" hangingPunct="1">
              <a:buFont typeface="Arial" panose="020B0604020202020204" pitchFamily="34" charset="0"/>
              <a:buChar char="•"/>
            </a:pPr>
            <a:r>
              <a:rPr lang="en-US" baseline="0" dirty="0"/>
              <a:t>the general form of the DDM,</a:t>
            </a:r>
          </a:p>
          <a:p>
            <a:pPr marL="171450" indent="-171450" eaLnBrk="1" hangingPunct="1">
              <a:buFont typeface="Arial" panose="020B0604020202020204" pitchFamily="34" charset="0"/>
              <a:buChar char="•"/>
            </a:pPr>
            <a:r>
              <a:rPr lang="en-US" baseline="0" dirty="0"/>
              <a:t>the Gordon growth model,</a:t>
            </a:r>
          </a:p>
          <a:p>
            <a:pPr marL="171450" indent="-171450" eaLnBrk="1" hangingPunct="1">
              <a:buFont typeface="Arial" panose="020B0604020202020204" pitchFamily="34" charset="0"/>
              <a:buChar char="•"/>
            </a:pPr>
            <a:r>
              <a:rPr lang="en-US" baseline="0" dirty="0"/>
              <a:t>multistage DDMs, and</a:t>
            </a:r>
          </a:p>
          <a:p>
            <a:pPr marL="171450" indent="-171450" eaLnBrk="1" hangingPunct="1">
              <a:buFont typeface="Arial" panose="020B0604020202020204" pitchFamily="34" charset="0"/>
              <a:buChar char="•"/>
            </a:pPr>
            <a:r>
              <a:rPr lang="en-US" baseline="0" dirty="0"/>
              <a:t>the determinants of dividend growth rates.</a:t>
            </a:r>
          </a:p>
          <a:p>
            <a:pPr eaLnBrk="1" hangingPunct="1">
              <a:buFontTx/>
              <a:buNone/>
            </a:pPr>
            <a:endParaRPr lang="en-US" dirty="0"/>
          </a:p>
          <a:p>
            <a:pPr eaLnBrk="1" hangingPunct="1">
              <a:buFontTx/>
              <a:buNone/>
            </a:pPr>
            <a:r>
              <a:rPr lang="en-US" dirty="0"/>
              <a:t>DISCLAIMER: This presentation</a:t>
            </a:r>
            <a:r>
              <a:rPr lang="en-US" baseline="0" dirty="0"/>
              <a:t> is NOT a substitute for the CFA Program curriculum. Candidates should not view this material as reflecting what will be required of them on the CFA exam.</a:t>
            </a:r>
            <a:endParaRPr lang="en-US" dirty="0"/>
          </a:p>
        </p:txBody>
      </p:sp>
    </p:spTree>
    <p:extLst>
      <p:ext uri="{BB962C8B-B14F-4D97-AF65-F5344CB8AC3E}">
        <p14:creationId xmlns:p14="http://schemas.microsoft.com/office/powerpoint/2010/main" val="178963012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LOS: Compare</a:t>
            </a:r>
            <a:r>
              <a:rPr lang="en-US" sz="1200" baseline="0" dirty="0"/>
              <a:t> </a:t>
            </a:r>
            <a:r>
              <a:rPr lang="en-US" sz="1200" dirty="0"/>
              <a:t>dividends, free cash flow, and residual income as inputs to discounted cash flow models and identify investment situations for which each measure is suitable.</a:t>
            </a:r>
          </a:p>
          <a:p>
            <a:pPr eaLnBrk="1" hangingPunct="1">
              <a:lnSpc>
                <a:spcPct val="90000"/>
              </a:lnSpc>
            </a:pPr>
            <a:r>
              <a:rPr lang="en-US" sz="1200" dirty="0"/>
              <a:t>Pages 232</a:t>
            </a:r>
            <a:r>
              <a:rPr lang="en-US" sz="1200" dirty="0">
                <a:latin typeface="Calibri"/>
              </a:rPr>
              <a:t>–</a:t>
            </a:r>
            <a:r>
              <a:rPr lang="en-US" sz="1200" dirty="0">
                <a:latin typeface="+mn-lt"/>
              </a:rPr>
              <a:t>241</a:t>
            </a:r>
            <a:endParaRPr lang="en-US" sz="1200" dirty="0"/>
          </a:p>
          <a:p>
            <a:pPr eaLnBrk="1" hangingPunct="1">
              <a:lnSpc>
                <a:spcPct val="90000"/>
              </a:lnSpc>
            </a:pPr>
            <a:endParaRPr lang="en-US" sz="1200" dirty="0"/>
          </a:p>
          <a:p>
            <a:pPr eaLnBrk="1" hangingPunct="1">
              <a:lnSpc>
                <a:spcPct val="90000"/>
              </a:lnSpc>
            </a:pPr>
            <a:r>
              <a:rPr lang="en-US" sz="1200" dirty="0"/>
              <a:t>When valuing securities, we must discount the future cash flows to today’s present value. Valuing equity is more difficult than valuing bonds because future equity cash flows are less certain. To value equity, we will use three different definitions of future equity cash flows. The emphasis in this chapter is on dividends. In later chapters, we also examine free cash flows and residual income.</a:t>
            </a:r>
          </a:p>
          <a:p>
            <a:pPr eaLnBrk="1" hangingPunct="1">
              <a:lnSpc>
                <a:spcPct val="90000"/>
              </a:lnSpc>
            </a:pPr>
            <a:endParaRPr lang="en-US" sz="1200" dirty="0"/>
          </a:p>
          <a:p>
            <a:pPr eaLnBrk="1" hangingPunct="1">
              <a:lnSpc>
                <a:spcPct val="90000"/>
              </a:lnSpc>
            </a:pPr>
            <a:r>
              <a:rPr lang="en-US" sz="1200" dirty="0"/>
              <a:t>In the dividend discount model (DDM), dividends are the relevant cash flows. The rationale behind the DDM is that the cash flows are the cash flows equity investors will receive in the future. Note, however, that some firms do not pay dividends and other firms reinvest a substantial portion of earnings back in the firm. The argument for using the DDM is that sooner or later, all firms will pay dividends and reinvestment in the firm will increase future dividends.</a:t>
            </a:r>
          </a:p>
          <a:p>
            <a:pPr eaLnBrk="1" hangingPunct="1">
              <a:lnSpc>
                <a:spcPct val="90000"/>
              </a:lnSpc>
            </a:pPr>
            <a:endParaRPr lang="en-US" sz="1200" dirty="0"/>
          </a:p>
          <a:p>
            <a:pPr eaLnBrk="1" hangingPunct="1">
              <a:lnSpc>
                <a:spcPct val="90000"/>
              </a:lnSpc>
            </a:pPr>
            <a:r>
              <a:rPr lang="en-US" sz="1200" dirty="0"/>
              <a:t>Free cash flow is the cash flow left over after the firm fulfills certain obligations. When defined as free cash flow to the firm (FCFF), it refers to the cash flow from operations minus that needed to purchase assets needed to sustain the firm’s productive capacity. Using this definition, the value of the firm is the present value of the FCFF minus the market value of the firm’s debt. When free cash flow is defined as free cash flow to equity (FCFE), it is the FCFF minus debt payments. FCFE is the amount of cash flow available for dividends and that which can be paid out without affecting the firm’s productive capacity. Using this definition, the value of the firm is the present value of the FCFE. </a:t>
            </a:r>
          </a:p>
          <a:p>
            <a:pPr eaLnBrk="1" hangingPunct="1">
              <a:lnSpc>
                <a:spcPct val="90000"/>
              </a:lnSpc>
            </a:pPr>
            <a:endParaRPr lang="en-US" sz="1200" dirty="0"/>
          </a:p>
          <a:p>
            <a:pPr eaLnBrk="1" hangingPunct="1">
              <a:lnSpc>
                <a:spcPct val="90000"/>
              </a:lnSpc>
            </a:pPr>
            <a:r>
              <a:rPr lang="en-US" sz="1200" dirty="0"/>
              <a:t>Residual income is the income left over after the firm has satisfied its investors’ required return. The investors’ required return is their opportunity cost for allocating capital to the firm. In the residual income model, the value of equity is the book value of common stock plus the present value of future residual income.</a:t>
            </a:r>
          </a:p>
          <a:p>
            <a:pPr eaLnBrk="1" hangingPunct="1">
              <a:lnSpc>
                <a:spcPct val="90000"/>
              </a:lnSpc>
            </a:pPr>
            <a:endParaRPr lang="en-US" sz="1200" dirty="0"/>
          </a:p>
          <a:p>
            <a:pPr indent="-187532" defTabSz="937658" eaLnBrk="1" hangingPunct="1">
              <a:lnSpc>
                <a:spcPct val="90000"/>
              </a:lnSpc>
              <a:defRPr/>
            </a:pPr>
            <a:r>
              <a:rPr lang="en-US" sz="1200" i="1" dirty="0"/>
              <a:t>Text Integration Note: Free cash flow and residual income models will be used extensively in Chapters 6 and 8 of the Equity Asset Valuation text.</a:t>
            </a:r>
            <a:endParaRPr lang="en-US" dirty="0"/>
          </a:p>
        </p:txBody>
      </p:sp>
      <p:sp>
        <p:nvSpPr>
          <p:cNvPr id="4" name="Slide Number Placeholder 3"/>
          <p:cNvSpPr>
            <a:spLocks noGrp="1"/>
          </p:cNvSpPr>
          <p:nvPr>
            <p:ph type="sldNum" sz="quarter" idx="10"/>
          </p:nvPr>
        </p:nvSpPr>
        <p:spPr/>
        <p:txBody>
          <a:bodyPr/>
          <a:lstStyle/>
          <a:p>
            <a:fld id="{9A4F8672-8174-4157-9CD7-BC591DEEF2E8}" type="slidenum">
              <a:rPr lang="en-US" smtClean="0"/>
              <a:t>107</a:t>
            </a:fld>
            <a:endParaRPr lang="en-US"/>
          </a:p>
        </p:txBody>
      </p:sp>
    </p:spTree>
    <p:extLst>
      <p:ext uri="{BB962C8B-B14F-4D97-AF65-F5344CB8AC3E}">
        <p14:creationId xmlns:p14="http://schemas.microsoft.com/office/powerpoint/2010/main" val="348702885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LOS: Compare</a:t>
            </a:r>
            <a:r>
              <a:rPr lang="en-US" sz="1200" baseline="0" dirty="0"/>
              <a:t> </a:t>
            </a:r>
            <a:r>
              <a:rPr lang="en-US" sz="1200" dirty="0"/>
              <a:t>dividends, free cash flow, and residual income as inputs to discounted cash flow models and identify investment situations for which each measure is suitable.</a:t>
            </a:r>
          </a:p>
          <a:p>
            <a:pPr eaLnBrk="1" hangingPunct="1">
              <a:lnSpc>
                <a:spcPct val="90000"/>
              </a:lnSpc>
            </a:pPr>
            <a:r>
              <a:rPr lang="en-US" sz="1200" dirty="0"/>
              <a:t>Pages 232</a:t>
            </a:r>
            <a:r>
              <a:rPr lang="en-US" sz="1200" dirty="0">
                <a:latin typeface="Calibri"/>
              </a:rPr>
              <a:t>–</a:t>
            </a:r>
            <a:r>
              <a:rPr lang="en-US" sz="1200" dirty="0"/>
              <a:t>241</a:t>
            </a:r>
          </a:p>
          <a:p>
            <a:pPr eaLnBrk="1" hangingPunct="1">
              <a:lnSpc>
                <a:spcPct val="90000"/>
              </a:lnSpc>
            </a:pPr>
            <a:endParaRPr lang="en-US" sz="1200" dirty="0"/>
          </a:p>
          <a:p>
            <a:pPr eaLnBrk="1" hangingPunct="1">
              <a:lnSpc>
                <a:spcPct val="90000"/>
              </a:lnSpc>
            </a:pPr>
            <a:r>
              <a:rPr lang="en-US" sz="1200" dirty="0"/>
              <a:t>The choice of the discounted cash flow model for valuation should be based on the subject firm’s characteristics and the valuation perspective.</a:t>
            </a:r>
          </a:p>
          <a:p>
            <a:pPr eaLnBrk="1" hangingPunct="1">
              <a:lnSpc>
                <a:spcPct val="90000"/>
              </a:lnSpc>
            </a:pPr>
            <a:endParaRPr lang="en-US" sz="1200" dirty="0"/>
          </a:p>
          <a:p>
            <a:pPr eaLnBrk="1" hangingPunct="1">
              <a:lnSpc>
                <a:spcPct val="90000"/>
              </a:lnSpc>
            </a:pPr>
            <a:r>
              <a:rPr lang="en-US" sz="1200" dirty="0"/>
              <a:t>DDMs are most appropriate when</a:t>
            </a:r>
          </a:p>
          <a:p>
            <a:pPr marL="228600" indent="-228600" eaLnBrk="1" hangingPunct="1">
              <a:lnSpc>
                <a:spcPct val="90000"/>
              </a:lnSpc>
              <a:buFont typeface="+mj-lt"/>
              <a:buAutoNum type="arabicPeriod"/>
            </a:pPr>
            <a:r>
              <a:rPr lang="en-US" sz="1200" dirty="0"/>
              <a:t>the firm has a history of dividend payments. This provides an analyst with a history from which to extrapolate future dividends. Otherwise, it is difficult to forecast when a non-dividend-paying firm will start paying dividends and how much they will eventually be.</a:t>
            </a:r>
          </a:p>
          <a:p>
            <a:pPr marL="228600" indent="-228600" eaLnBrk="1" hangingPunct="1">
              <a:lnSpc>
                <a:spcPct val="90000"/>
              </a:lnSpc>
              <a:buFont typeface="+mj-lt"/>
              <a:buAutoNum type="arabicPeriod"/>
            </a:pPr>
            <a:r>
              <a:rPr lang="en-US" sz="1200" dirty="0"/>
              <a:t>the firm’s dividends have a consistent relationship with the firm’s earnings. Dividends should be related to firm earnings if they are to be a good indicator of future firm and shareholder wealth.</a:t>
            </a:r>
          </a:p>
          <a:p>
            <a:pPr marL="228600" indent="-228600" eaLnBrk="1" hangingPunct="1">
              <a:lnSpc>
                <a:spcPct val="90000"/>
              </a:lnSpc>
              <a:buFont typeface="+mj-lt"/>
              <a:buAutoNum type="arabicPeriod"/>
            </a:pPr>
            <a:r>
              <a:rPr lang="en-US" sz="1200" dirty="0"/>
              <a:t>the valuation perspective is that of a </a:t>
            </a:r>
            <a:r>
              <a:rPr lang="en-US" sz="1200" dirty="0" err="1"/>
              <a:t>noncontrolling</a:t>
            </a:r>
            <a:r>
              <a:rPr lang="en-US" sz="1200" dirty="0"/>
              <a:t> shareholder. If the perspective is that of a controlling shareholder where firm cash flows can be controlled, a free cash flow model would be more appropriate.</a:t>
            </a:r>
          </a:p>
          <a:p>
            <a:pPr marL="46883" indent="-234415" eaLnBrk="1" hangingPunct="1">
              <a:lnSpc>
                <a:spcPct val="90000"/>
              </a:lnSpc>
              <a:buAutoNum type="arabicParenR"/>
            </a:pPr>
            <a:endParaRPr lang="en-US" sz="1200" dirty="0"/>
          </a:p>
          <a:p>
            <a:pPr marL="46883" indent="-234415" eaLnBrk="1" hangingPunct="1">
              <a:lnSpc>
                <a:spcPct val="90000"/>
              </a:lnSpc>
            </a:pPr>
            <a:r>
              <a:rPr lang="en-US" sz="1200" dirty="0"/>
              <a:t>DDMs are usually most applicable to mature, profitable firms with a history of stable dividend payments.</a:t>
            </a:r>
          </a:p>
          <a:p>
            <a:pPr marL="46883" indent="-234415" eaLnBrk="1" hangingPunct="1">
              <a:lnSpc>
                <a:spcPct val="90000"/>
              </a:lnSpc>
            </a:pPr>
            <a:endParaRPr lang="en-US" sz="1200" dirty="0"/>
          </a:p>
          <a:p>
            <a:pPr eaLnBrk="1" hangingPunct="1">
              <a:lnSpc>
                <a:spcPct val="90000"/>
              </a:lnSpc>
            </a:pPr>
            <a:r>
              <a:rPr lang="en-US" sz="1200" dirty="0"/>
              <a:t>Free cash flow models are most appropriate when</a:t>
            </a:r>
          </a:p>
          <a:p>
            <a:pPr marL="228600" indent="-228600" eaLnBrk="1" hangingPunct="1">
              <a:lnSpc>
                <a:spcPct val="90000"/>
              </a:lnSpc>
              <a:buFont typeface="+mj-lt"/>
              <a:buAutoNum type="arabicPeriod"/>
            </a:pPr>
            <a:r>
              <a:rPr lang="en-US" sz="1200" dirty="0"/>
              <a:t>the firm does not have a history of dividend payments so DDMs are difficult to use.</a:t>
            </a:r>
          </a:p>
          <a:p>
            <a:pPr marL="228600" indent="-228600" eaLnBrk="1" hangingPunct="1">
              <a:lnSpc>
                <a:spcPct val="90000"/>
              </a:lnSpc>
              <a:buFont typeface="+mj-lt"/>
              <a:buAutoNum type="arabicPeriod"/>
            </a:pPr>
            <a:r>
              <a:rPr lang="en-US" sz="1200" b="0" dirty="0"/>
              <a:t>the firm does pay dividends, but they are a small part of the firm’s earnings. In this case, free cash flow may be better for valuation.</a:t>
            </a:r>
          </a:p>
          <a:p>
            <a:pPr marL="228600" indent="-228600" eaLnBrk="1" hangingPunct="1">
              <a:lnSpc>
                <a:spcPct val="90000"/>
              </a:lnSpc>
              <a:buFont typeface="+mj-lt"/>
              <a:buAutoNum type="arabicPeriod"/>
            </a:pPr>
            <a:r>
              <a:rPr lang="en-US" sz="1200" dirty="0"/>
              <a:t>the firm has positive free cash flow. If a firm has negative cash flows for the foreseeable future because of, for example, large capital expenditures, it can be difficult to forecast when cash flows will become positive.</a:t>
            </a:r>
          </a:p>
          <a:p>
            <a:pPr marL="228600" indent="-228600" defTabSz="937658" eaLnBrk="1" hangingPunct="1">
              <a:lnSpc>
                <a:spcPct val="90000"/>
              </a:lnSpc>
              <a:buFont typeface="+mj-lt"/>
              <a:buAutoNum type="arabicPeriod"/>
              <a:defRPr/>
            </a:pPr>
            <a:r>
              <a:rPr lang="en-US" sz="1200" dirty="0"/>
              <a:t>the firm’s free cash flow has a consistent relationship with the firm’s earnings so that they are a good indicator of future firm and shareholder wealth.</a:t>
            </a:r>
          </a:p>
          <a:p>
            <a:pPr marL="228600" indent="-228600" defTabSz="937658" eaLnBrk="1" hangingPunct="1">
              <a:lnSpc>
                <a:spcPct val="90000"/>
              </a:lnSpc>
              <a:buFont typeface="+mj-lt"/>
              <a:buAutoNum type="arabicPeriod"/>
              <a:defRPr/>
            </a:pPr>
            <a:r>
              <a:rPr lang="en-US" sz="1200" dirty="0"/>
              <a:t>the perspective is that of a controlling shareholder because a controlling shareholder can control all the firm’s cash flows (not just the dividends).</a:t>
            </a:r>
          </a:p>
          <a:p>
            <a:pPr marL="46883" indent="-234415" defTabSz="937658" eaLnBrk="1" hangingPunct="1">
              <a:lnSpc>
                <a:spcPct val="90000"/>
              </a:lnSpc>
              <a:buFontTx/>
              <a:buAutoNum type="arabicParenR"/>
              <a:defRPr/>
            </a:pPr>
            <a:endParaRPr lang="en-US" sz="1200" dirty="0"/>
          </a:p>
          <a:p>
            <a:pPr eaLnBrk="1" hangingPunct="1">
              <a:lnSpc>
                <a:spcPct val="90000"/>
              </a:lnSpc>
            </a:pPr>
            <a:r>
              <a:rPr lang="en-US" sz="1200" dirty="0"/>
              <a:t>Residual income models are most appropriate when</a:t>
            </a:r>
          </a:p>
          <a:p>
            <a:pPr marL="228600" indent="-228600" defTabSz="937658" eaLnBrk="1" hangingPunct="1">
              <a:lnSpc>
                <a:spcPct val="90000"/>
              </a:lnSpc>
              <a:buFont typeface="+mj-lt"/>
              <a:buAutoNum type="arabicPeriod"/>
              <a:defRPr/>
            </a:pPr>
            <a:r>
              <a:rPr lang="en-US" sz="1200" dirty="0"/>
              <a:t>the firm does not have a history of substantial dividend payments so DDMs are difficult to use.</a:t>
            </a:r>
          </a:p>
          <a:p>
            <a:pPr marL="228600" indent="-228600" defTabSz="937658" eaLnBrk="1" hangingPunct="1">
              <a:lnSpc>
                <a:spcPct val="90000"/>
              </a:lnSpc>
              <a:buFont typeface="+mj-lt"/>
              <a:buAutoNum type="arabicPeriod"/>
              <a:defRPr/>
            </a:pPr>
            <a:r>
              <a:rPr lang="en-US" sz="1200" dirty="0"/>
              <a:t>the firm has negative free cash flow, which makes the application of free cash flow models difficult.</a:t>
            </a:r>
          </a:p>
          <a:p>
            <a:pPr marL="228600" indent="-228600" defTabSz="937658" eaLnBrk="1" hangingPunct="1">
              <a:lnSpc>
                <a:spcPct val="90000"/>
              </a:lnSpc>
              <a:buFont typeface="+mj-lt"/>
              <a:buAutoNum type="arabicPeriod"/>
              <a:defRPr/>
            </a:pPr>
            <a:r>
              <a:rPr lang="en-US" sz="1200" dirty="0"/>
              <a:t>the firm has accounting disclosures of high quality. This allows an analyst to rely on the reported earnings and book value needed to calculate firm value with a residual income model.</a:t>
            </a:r>
          </a:p>
        </p:txBody>
      </p:sp>
      <p:sp>
        <p:nvSpPr>
          <p:cNvPr id="4" name="Slide Number Placeholder 3"/>
          <p:cNvSpPr>
            <a:spLocks noGrp="1"/>
          </p:cNvSpPr>
          <p:nvPr>
            <p:ph type="sldNum" sz="quarter" idx="10"/>
          </p:nvPr>
        </p:nvSpPr>
        <p:spPr/>
        <p:txBody>
          <a:bodyPr/>
          <a:lstStyle/>
          <a:p>
            <a:fld id="{9A4F8672-8174-4157-9CD7-BC591DEEF2E8}" type="slidenum">
              <a:rPr lang="en-US" smtClean="0"/>
              <a:t>108</a:t>
            </a:fld>
            <a:endParaRPr lang="en-US"/>
          </a:p>
        </p:txBody>
      </p:sp>
    </p:spTree>
    <p:extLst>
      <p:ext uri="{BB962C8B-B14F-4D97-AF65-F5344CB8AC3E}">
        <p14:creationId xmlns:p14="http://schemas.microsoft.com/office/powerpoint/2010/main" val="251175561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Calculate and interpret the value of a common stock using the dividend discount model (DDM) for</a:t>
            </a:r>
            <a:r>
              <a:rPr lang="en-US" baseline="0" dirty="0"/>
              <a:t> single and multiple holding periods.</a:t>
            </a:r>
            <a:r>
              <a:rPr lang="en-US" b="1" dirty="0"/>
              <a:t> </a:t>
            </a:r>
          </a:p>
          <a:p>
            <a:r>
              <a:rPr lang="en-US" dirty="0"/>
              <a:t>Pages 241</a:t>
            </a:r>
            <a:r>
              <a:rPr lang="en-US" sz="1200" dirty="0">
                <a:latin typeface="Calibri"/>
              </a:rPr>
              <a:t>–</a:t>
            </a:r>
            <a:r>
              <a:rPr lang="en-US" dirty="0"/>
              <a:t>244</a:t>
            </a:r>
          </a:p>
          <a:p>
            <a:pPr eaLnBrk="1" hangingPunct="1">
              <a:lnSpc>
                <a:spcPct val="90000"/>
              </a:lnSpc>
            </a:pPr>
            <a:endParaRPr lang="en-US" dirty="0"/>
          </a:p>
          <a:p>
            <a:pPr lvl="0" eaLnBrk="1" hangingPunct="1">
              <a:lnSpc>
                <a:spcPct val="90000"/>
              </a:lnSpc>
            </a:pPr>
            <a:r>
              <a:rPr lang="en-US" dirty="0"/>
              <a:t>The DDM is a basic tool in valuing common stock. It is widely used and accepted among practitioners and academics. The DDM is based on the idea that the value of an investment is the present value of future cash flows, where here the future cash flows are the dividends.</a:t>
            </a:r>
          </a:p>
          <a:p>
            <a:pPr marL="233265" lvl="0" indent="-233265" defTabSz="905872" eaLnBrk="1" hangingPunct="1">
              <a:defRPr/>
            </a:pPr>
            <a:endParaRPr lang="en-US" dirty="0"/>
          </a:p>
          <a:p>
            <a:pPr marL="233265" lvl="0" indent="-233265" defTabSz="905872" eaLnBrk="1" hangingPunct="1">
              <a:buFont typeface="Arial" panose="020B0604020202020204" pitchFamily="34" charset="0"/>
              <a:buChar char="•"/>
              <a:defRPr/>
            </a:pPr>
            <a:r>
              <a:rPr lang="en-US" dirty="0"/>
              <a:t>The formula says that the value of common stock at time zero (</a:t>
            </a:r>
            <a:r>
              <a:rPr lang="en-US" i="1" dirty="0"/>
              <a:t>V</a:t>
            </a:r>
            <a:r>
              <a:rPr lang="en-US" baseline="-25000" dirty="0"/>
              <a:t>0</a:t>
            </a:r>
            <a:r>
              <a:rPr lang="en-US" dirty="0"/>
              <a:t>) is equal to the discounted stream of future dividends (</a:t>
            </a:r>
            <a:r>
              <a:rPr lang="en-US" i="1" dirty="0"/>
              <a:t>D</a:t>
            </a:r>
            <a:r>
              <a:rPr lang="en-US" i="1" baseline="-25000" dirty="0"/>
              <a:t>t</a:t>
            </a:r>
            <a:r>
              <a:rPr lang="en-US" dirty="0"/>
              <a:t>) plus the expected price (</a:t>
            </a:r>
            <a:r>
              <a:rPr lang="en-US" i="1" dirty="0"/>
              <a:t>P</a:t>
            </a:r>
            <a:r>
              <a:rPr lang="en-US" dirty="0"/>
              <a:t>) of the stock</a:t>
            </a:r>
            <a:r>
              <a:rPr lang="en-US" baseline="0" dirty="0"/>
              <a:t> </a:t>
            </a:r>
            <a:r>
              <a:rPr lang="en-US" dirty="0"/>
              <a:t>when sold at time period n. </a:t>
            </a:r>
          </a:p>
          <a:p>
            <a:pPr marL="233265" lvl="0" indent="-233265" defTabSz="905872" eaLnBrk="1" hangingPunct="1">
              <a:buFont typeface="Arial" panose="020B0604020202020204" pitchFamily="34" charset="0"/>
              <a:buChar char="•"/>
              <a:defRPr/>
            </a:pPr>
            <a:r>
              <a:rPr lang="en-US" dirty="0"/>
              <a:t>The discount rate is the required return on common equity (</a:t>
            </a:r>
            <a:r>
              <a:rPr lang="en-US" i="1" dirty="0"/>
              <a:t>r</a:t>
            </a:r>
            <a:r>
              <a:rPr lang="en-US" dirty="0"/>
              <a:t>). The formula assumes the stock will be held for </a:t>
            </a:r>
            <a:r>
              <a:rPr lang="en-US" i="1" dirty="0"/>
              <a:t>n</a:t>
            </a:r>
            <a:r>
              <a:rPr lang="en-US" dirty="0"/>
              <a:t> periods.</a:t>
            </a:r>
          </a:p>
          <a:p>
            <a:pPr marL="233265" indent="-233265" defTabSz="905872" eaLnBrk="1" hangingPunct="1">
              <a:defRPr/>
            </a:pPr>
            <a:endParaRPr lang="en-US" dirty="0"/>
          </a:p>
          <a:p>
            <a:pPr marL="233265" indent="-233265" defTabSz="905872" eaLnBrk="1" hangingPunct="1">
              <a:defRPr/>
            </a:pPr>
            <a:r>
              <a:rPr lang="en-US" dirty="0"/>
              <a:t>The example on the next slide illustrates the calculation.</a:t>
            </a:r>
          </a:p>
        </p:txBody>
      </p:sp>
      <p:sp>
        <p:nvSpPr>
          <p:cNvPr id="4" name="Slide Number Placeholder 3"/>
          <p:cNvSpPr>
            <a:spLocks noGrp="1"/>
          </p:cNvSpPr>
          <p:nvPr>
            <p:ph type="sldNum" sz="quarter" idx="10"/>
          </p:nvPr>
        </p:nvSpPr>
        <p:spPr/>
        <p:txBody>
          <a:bodyPr/>
          <a:lstStyle/>
          <a:p>
            <a:fld id="{9A4F8672-8174-4157-9CD7-BC591DEEF2E8}" type="slidenum">
              <a:rPr lang="en-US" smtClean="0"/>
              <a:t>109</a:t>
            </a:fld>
            <a:endParaRPr lang="en-US"/>
          </a:p>
        </p:txBody>
      </p:sp>
    </p:spTree>
    <p:extLst>
      <p:ext uri="{BB962C8B-B14F-4D97-AF65-F5344CB8AC3E}">
        <p14:creationId xmlns:p14="http://schemas.microsoft.com/office/powerpoint/2010/main" val="695847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LOS: Calculate and interpret the value of a common stock using the dividend discount model (DDM) for</a:t>
            </a:r>
            <a:r>
              <a:rPr lang="en-US" baseline="0" dirty="0"/>
              <a:t> single and multiple holding periods.</a:t>
            </a:r>
            <a:r>
              <a:rPr lang="en-US" b="1" dirty="0"/>
              <a:t> </a:t>
            </a:r>
          </a:p>
          <a:p>
            <a:r>
              <a:rPr lang="en-US" dirty="0"/>
              <a:t>Pages 241</a:t>
            </a:r>
            <a:r>
              <a:rPr lang="en-US" sz="1200" dirty="0">
                <a:latin typeface="Calibri"/>
              </a:rPr>
              <a:t>–</a:t>
            </a:r>
            <a:r>
              <a:rPr lang="en-US" dirty="0"/>
              <a:t>244</a:t>
            </a:r>
          </a:p>
          <a:p>
            <a:endParaRPr lang="en-US" dirty="0"/>
          </a:p>
          <a:p>
            <a:pPr eaLnBrk="1" hangingPunct="1">
              <a:lnSpc>
                <a:spcPct val="90000"/>
              </a:lnSpc>
            </a:pPr>
            <a:r>
              <a:rPr lang="en-US" dirty="0"/>
              <a:t>In this example, we assume that the</a:t>
            </a:r>
            <a:r>
              <a:rPr lang="en-US" baseline="0" dirty="0"/>
              <a:t> investor will sell the stock in three years for $20. The dividend stream for the first three years is shown on the slide.</a:t>
            </a:r>
            <a:endParaRPr lang="en-US" dirty="0"/>
          </a:p>
          <a:p>
            <a:pPr marL="228530" indent="-228530" defTabSz="887483">
              <a:defRPr/>
            </a:pPr>
            <a:endParaRPr lang="en-US" dirty="0"/>
          </a:p>
          <a:p>
            <a:pPr indent="-177496" defTabSz="887483">
              <a:lnSpc>
                <a:spcPct val="90000"/>
              </a:lnSpc>
              <a:defRPr/>
            </a:pPr>
            <a:r>
              <a:rPr lang="en-US" dirty="0"/>
              <a:t>See the</a:t>
            </a:r>
            <a:r>
              <a:rPr lang="en-US" baseline="0" dirty="0"/>
              <a:t> next </a:t>
            </a:r>
            <a:r>
              <a:rPr lang="en-US" dirty="0"/>
              <a:t>slide for the solution.</a:t>
            </a:r>
          </a:p>
        </p:txBody>
      </p:sp>
    </p:spTree>
    <p:extLst>
      <p:ext uri="{BB962C8B-B14F-4D97-AF65-F5344CB8AC3E}">
        <p14:creationId xmlns:p14="http://schemas.microsoft.com/office/powerpoint/2010/main" val="64705143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LOS: Calculate and interpret the value of a common stock using the dividend discount model (DDM) for</a:t>
            </a:r>
            <a:r>
              <a:rPr lang="en-US" baseline="0" dirty="0"/>
              <a:t> single and multiple holding periods.</a:t>
            </a:r>
            <a:r>
              <a:rPr lang="en-US" b="1" dirty="0"/>
              <a:t> </a:t>
            </a:r>
          </a:p>
          <a:p>
            <a:r>
              <a:rPr lang="en-US" dirty="0"/>
              <a:t>Pages 241</a:t>
            </a:r>
            <a:r>
              <a:rPr lang="en-US" sz="1200" dirty="0">
                <a:latin typeface="Calibri"/>
              </a:rPr>
              <a:t>–</a:t>
            </a:r>
            <a:r>
              <a:rPr lang="en-US" dirty="0"/>
              <a:t>244</a:t>
            </a:r>
          </a:p>
          <a:p>
            <a:endParaRPr lang="en-US" dirty="0"/>
          </a:p>
          <a:p>
            <a:pPr eaLnBrk="1" hangingPunct="1">
              <a:lnSpc>
                <a:spcPct val="90000"/>
              </a:lnSpc>
            </a:pPr>
            <a:r>
              <a:rPr lang="en-US" dirty="0"/>
              <a:t>We discount the</a:t>
            </a:r>
            <a:r>
              <a:rPr lang="en-US" baseline="0" dirty="0"/>
              <a:t> future cash flows at a required return on equity of 10 (percent).</a:t>
            </a:r>
          </a:p>
          <a:p>
            <a:pPr eaLnBrk="1" hangingPunct="1">
              <a:lnSpc>
                <a:spcPct val="90000"/>
              </a:lnSpc>
            </a:pPr>
            <a:endParaRPr lang="en-US" dirty="0"/>
          </a:p>
          <a:p>
            <a:pPr eaLnBrk="1" hangingPunct="1">
              <a:lnSpc>
                <a:spcPct val="90000"/>
              </a:lnSpc>
            </a:pPr>
            <a:r>
              <a:rPr lang="en-US" dirty="0"/>
              <a:t>The total future value in Year 3 is $21.10 (the dividend in Year 3 </a:t>
            </a:r>
            <a:r>
              <a:rPr lang="en-US" b="0" dirty="0"/>
              <a:t>is </a:t>
            </a:r>
            <a:r>
              <a:rPr lang="en-US" dirty="0"/>
              <a:t>$1.10 and the stock price is $20).</a:t>
            </a:r>
          </a:p>
          <a:p>
            <a:pPr eaLnBrk="1" hangingPunct="1">
              <a:lnSpc>
                <a:spcPct val="90000"/>
              </a:lnSpc>
            </a:pPr>
            <a:endParaRPr lang="en-US" dirty="0"/>
          </a:p>
          <a:p>
            <a:pPr eaLnBrk="1" hangingPunct="1">
              <a:lnSpc>
                <a:spcPct val="90000"/>
              </a:lnSpc>
            </a:pPr>
            <a:r>
              <a:rPr lang="en-US" baseline="0" dirty="0"/>
              <a:t>In practice, analysts will often forecast dividends for the next 3</a:t>
            </a:r>
            <a:r>
              <a:rPr lang="en-US" baseline="0" dirty="0">
                <a:latin typeface="Arial"/>
                <a:cs typeface="Arial"/>
              </a:rPr>
              <a:t>–</a:t>
            </a:r>
            <a:r>
              <a:rPr lang="en-US" baseline="0" dirty="0"/>
              <a:t>10 years. The length of the projected period will often depend on the perceived predictability (referred to as the visibility) of the firm’s earnings.</a:t>
            </a:r>
          </a:p>
          <a:p>
            <a:pPr eaLnBrk="1" hangingPunct="1">
              <a:lnSpc>
                <a:spcPct val="90000"/>
              </a:lnSpc>
            </a:pPr>
            <a:endParaRPr lang="en-US" baseline="0" dirty="0"/>
          </a:p>
          <a:p>
            <a:pPr indent="-183725" defTabSz="918624">
              <a:lnSpc>
                <a:spcPct val="90000"/>
              </a:lnSpc>
              <a:defRPr/>
            </a:pPr>
            <a:r>
              <a:rPr lang="en-US" dirty="0"/>
              <a:t>The stock price in the</a:t>
            </a:r>
            <a:r>
              <a:rPr lang="en-US" baseline="0" dirty="0"/>
              <a:t> last</a:t>
            </a:r>
            <a:r>
              <a:rPr lang="en-US" dirty="0"/>
              <a:t> year</a:t>
            </a:r>
            <a:r>
              <a:rPr lang="en-US" baseline="0" dirty="0"/>
              <a:t> (here the third year) is referred to as the terminal share price.</a:t>
            </a:r>
          </a:p>
          <a:p>
            <a:pPr indent="-183725" defTabSz="918624">
              <a:lnSpc>
                <a:spcPct val="90000"/>
              </a:lnSpc>
              <a:defRPr/>
            </a:pPr>
            <a:endParaRPr lang="en-US" baseline="0" dirty="0"/>
          </a:p>
          <a:p>
            <a:pPr indent="-183725" defTabSz="918624">
              <a:lnSpc>
                <a:spcPct val="90000"/>
              </a:lnSpc>
              <a:defRPr/>
            </a:pPr>
            <a:r>
              <a:rPr lang="en-US" baseline="0" dirty="0"/>
              <a:t>Note that this terminal share price depends on how much the investor can sell the stock for </a:t>
            </a:r>
            <a:r>
              <a:rPr lang="en-US" b="1" baseline="0" dirty="0"/>
              <a:t>at that time </a:t>
            </a:r>
            <a:r>
              <a:rPr lang="en-US" b="0" baseline="0" dirty="0"/>
              <a:t>(i.e., at time three). </a:t>
            </a:r>
            <a:r>
              <a:rPr lang="en-US" baseline="0" dirty="0"/>
              <a:t>To determine the price the future buyer will pay at Year 3, we assume the buyer at that time will discount the future stream of dividends from that point in time. Therefore, the value of the stock for the investor at Time 0 depends on </a:t>
            </a:r>
            <a:r>
              <a:rPr lang="en-US" b="1" baseline="0" dirty="0"/>
              <a:t>all</a:t>
            </a:r>
            <a:r>
              <a:rPr lang="en-US" baseline="0" dirty="0"/>
              <a:t> the future dividends, which will be infinite in the case of a corporation (with an unlimited life). So, in the multiperiod DDM formula (two slides previous), if we were to forecast all the future dividends, we would omit the last term, the discounted terminal price, because this term depends on the dividends going forward into eternity. </a:t>
            </a:r>
          </a:p>
          <a:p>
            <a:pPr indent="-183725" defTabSz="918624">
              <a:lnSpc>
                <a:spcPct val="90000"/>
              </a:lnSpc>
              <a:defRPr/>
            </a:pPr>
            <a:endParaRPr lang="en-US" baseline="0" dirty="0"/>
          </a:p>
          <a:p>
            <a:pPr indent="-183725" defTabSz="918624">
              <a:lnSpc>
                <a:spcPct val="90000"/>
              </a:lnSpc>
              <a:defRPr/>
            </a:pPr>
            <a:r>
              <a:rPr lang="en-US" baseline="0" dirty="0"/>
              <a:t>How can we get an infinite stream of dividends to converge to a finite stock value at Time 0? On the next slide, we examine the Gordon growth model, for which we assume a constant growth rate for the dividends. </a:t>
            </a:r>
            <a:endParaRPr lang="en-US" dirty="0"/>
          </a:p>
        </p:txBody>
      </p:sp>
    </p:spTree>
    <p:extLst>
      <p:ext uri="{BB962C8B-B14F-4D97-AF65-F5344CB8AC3E}">
        <p14:creationId xmlns:p14="http://schemas.microsoft.com/office/powerpoint/2010/main" val="106174043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lnSpcReduction="10000"/>
          </a:bodyPr>
          <a:lstStyle/>
          <a:p>
            <a:r>
              <a:rPr lang="en-US" dirty="0"/>
              <a:t>LOS: Calculate the value of a common stock using the Gordon growth model and explain the model’s underlying assumptions.</a:t>
            </a:r>
            <a:endParaRPr lang="en-US" b="1" dirty="0"/>
          </a:p>
          <a:p>
            <a:pPr eaLnBrk="1" hangingPunct="1">
              <a:lnSpc>
                <a:spcPct val="90000"/>
              </a:lnSpc>
            </a:pPr>
            <a:r>
              <a:rPr lang="en-US" dirty="0"/>
              <a:t>Pages 244</a:t>
            </a:r>
            <a:r>
              <a:rPr lang="en-US" sz="1200" dirty="0">
                <a:latin typeface="Calibri"/>
              </a:rPr>
              <a:t>–</a:t>
            </a:r>
            <a:r>
              <a:rPr lang="en-US" dirty="0"/>
              <a:t>251</a:t>
            </a:r>
          </a:p>
          <a:p>
            <a:pPr eaLnBrk="1" hangingPunct="1">
              <a:lnSpc>
                <a:spcPct val="90000"/>
              </a:lnSpc>
            </a:pPr>
            <a:endParaRPr lang="en-US" dirty="0"/>
          </a:p>
          <a:p>
            <a:pPr indent="-183725" algn="l" defTabSz="918624">
              <a:lnSpc>
                <a:spcPct val="90000"/>
              </a:lnSpc>
              <a:defRPr/>
            </a:pPr>
            <a:r>
              <a:rPr lang="en-US" baseline="0" dirty="0"/>
              <a:t>To get an infinite stream of dividends to converge to a finite stock value at Time 0, we must assume that the </a:t>
            </a:r>
            <a:r>
              <a:rPr lang="en-US" dirty="0"/>
              <a:t>required return on common equity is greater than the growth rate in dividends. To arrive at a simple stock valuation formula, we must also assume that the growth rate in dividends is constant. The</a:t>
            </a:r>
            <a:r>
              <a:rPr lang="en-US" baseline="0" dirty="0"/>
              <a:t> resulting</a:t>
            </a:r>
            <a:r>
              <a:rPr lang="en-US" dirty="0"/>
              <a:t> formula is the </a:t>
            </a:r>
            <a:r>
              <a:rPr lang="en-US" baseline="0" dirty="0"/>
              <a:t>Gordon growth model.</a:t>
            </a:r>
          </a:p>
          <a:p>
            <a:pPr indent="-183725" algn="l" defTabSz="918624">
              <a:lnSpc>
                <a:spcPct val="90000"/>
              </a:lnSpc>
              <a:defRPr/>
            </a:pPr>
            <a:endParaRPr lang="en-US" dirty="0"/>
          </a:p>
          <a:p>
            <a:pPr marL="0" indent="0" algn="l" defTabSz="887483">
              <a:defRPr/>
            </a:pPr>
            <a:r>
              <a:rPr lang="en-US" dirty="0"/>
              <a:t>The </a:t>
            </a:r>
            <a:r>
              <a:rPr lang="en-US" baseline="0" dirty="0"/>
              <a:t>Gordon growth model </a:t>
            </a:r>
            <a:r>
              <a:rPr lang="en-US" dirty="0"/>
              <a:t>formula says</a:t>
            </a:r>
            <a:r>
              <a:rPr lang="en-US" baseline="0" dirty="0"/>
              <a:t> that t</a:t>
            </a:r>
            <a:r>
              <a:rPr lang="en-US" dirty="0"/>
              <a:t>he value of common stock at Time 0 (</a:t>
            </a:r>
            <a:r>
              <a:rPr lang="en-US" i="1" dirty="0"/>
              <a:t>V</a:t>
            </a:r>
            <a:r>
              <a:rPr lang="en-US" baseline="-25000" dirty="0"/>
              <a:t>0</a:t>
            </a:r>
            <a:r>
              <a:rPr lang="en-US" dirty="0"/>
              <a:t>) is equal to the dividend</a:t>
            </a:r>
            <a:r>
              <a:rPr lang="en-US" baseline="0" dirty="0"/>
              <a:t> next period </a:t>
            </a:r>
            <a:r>
              <a:rPr lang="en-US" dirty="0"/>
              <a:t>(</a:t>
            </a:r>
            <a:r>
              <a:rPr lang="en-US" i="1" dirty="0"/>
              <a:t>D</a:t>
            </a:r>
            <a:r>
              <a:rPr lang="en-US" baseline="-25000" dirty="0"/>
              <a:t>1</a:t>
            </a:r>
            <a:r>
              <a:rPr lang="en-US" dirty="0"/>
              <a:t>)</a:t>
            </a:r>
            <a:r>
              <a:rPr lang="en-US" baseline="0" dirty="0"/>
              <a:t> divided by the</a:t>
            </a:r>
            <a:r>
              <a:rPr lang="en-US" dirty="0"/>
              <a:t> required return on common equity (</a:t>
            </a:r>
            <a:r>
              <a:rPr lang="en-US" i="1" dirty="0"/>
              <a:t>r</a:t>
            </a:r>
            <a:r>
              <a:rPr lang="en-US" dirty="0"/>
              <a:t>) minus the c</a:t>
            </a:r>
            <a:r>
              <a:rPr lang="en-US" baseline="0" dirty="0"/>
              <a:t>onstant growth rate for dividends (</a:t>
            </a:r>
            <a:r>
              <a:rPr lang="en-US" i="1" baseline="0" dirty="0"/>
              <a:t>g</a:t>
            </a:r>
            <a:r>
              <a:rPr lang="en-US" baseline="0" dirty="0"/>
              <a:t>). </a:t>
            </a:r>
          </a:p>
          <a:p>
            <a:pPr marL="0" indent="0" algn="l" defTabSz="887483">
              <a:defRPr/>
            </a:pPr>
            <a:endParaRPr lang="en-US" baseline="0" dirty="0"/>
          </a:p>
          <a:p>
            <a:pPr marL="0" indent="0" algn="l" defTabSz="887483">
              <a:defRPr/>
            </a:pPr>
            <a:r>
              <a:rPr lang="en-US" baseline="0" dirty="0"/>
              <a:t>Notice that the </a:t>
            </a:r>
            <a:r>
              <a:rPr lang="en-US" dirty="0"/>
              <a:t>dividend</a:t>
            </a:r>
            <a:r>
              <a:rPr lang="en-US" baseline="0" dirty="0"/>
              <a:t> next period </a:t>
            </a:r>
            <a:r>
              <a:rPr lang="en-US" dirty="0"/>
              <a:t>(</a:t>
            </a:r>
            <a:r>
              <a:rPr lang="en-US" i="1" dirty="0"/>
              <a:t>D</a:t>
            </a:r>
            <a:r>
              <a:rPr lang="en-US" baseline="-25000" dirty="0"/>
              <a:t>1</a:t>
            </a:r>
            <a:r>
              <a:rPr lang="en-US" dirty="0"/>
              <a:t>)</a:t>
            </a:r>
            <a:r>
              <a:rPr lang="en-US" baseline="0" dirty="0"/>
              <a:t> is equal to the current dividend </a:t>
            </a:r>
            <a:r>
              <a:rPr lang="en-US" dirty="0"/>
              <a:t>(</a:t>
            </a:r>
            <a:r>
              <a:rPr lang="en-US" i="1" dirty="0"/>
              <a:t>D</a:t>
            </a:r>
            <a:r>
              <a:rPr lang="en-US" baseline="-25000" dirty="0"/>
              <a:t>0</a:t>
            </a:r>
            <a:r>
              <a:rPr lang="en-US" dirty="0"/>
              <a:t>)</a:t>
            </a:r>
            <a:r>
              <a:rPr lang="en-US" baseline="0" dirty="0"/>
              <a:t> times (1 + Constant growth rate in dividends).</a:t>
            </a:r>
          </a:p>
          <a:p>
            <a:pPr marL="228530" indent="-228530" defTabSz="887483">
              <a:defRPr/>
            </a:pPr>
            <a:endParaRPr lang="en-US" baseline="0" dirty="0"/>
          </a:p>
          <a:p>
            <a:pPr marL="228530" indent="-228530" defTabSz="887483">
              <a:defRPr/>
            </a:pPr>
            <a:r>
              <a:rPr lang="en-US" baseline="0" dirty="0"/>
              <a:t>The formula assumes the following:</a:t>
            </a:r>
          </a:p>
          <a:p>
            <a:pPr marL="229656" indent="-229656" defTabSz="887483">
              <a:buAutoNum type="arabicParenR"/>
              <a:defRPr/>
            </a:pPr>
            <a:r>
              <a:rPr lang="en-US" baseline="0" dirty="0"/>
              <a:t>that </a:t>
            </a:r>
            <a:r>
              <a:rPr lang="en-US" i="1" baseline="0" dirty="0"/>
              <a:t>r </a:t>
            </a:r>
            <a:r>
              <a:rPr lang="en-US" baseline="0" dirty="0"/>
              <a:t>&gt; </a:t>
            </a:r>
            <a:r>
              <a:rPr lang="en-US" i="1" baseline="0" dirty="0"/>
              <a:t>g</a:t>
            </a:r>
            <a:r>
              <a:rPr lang="en-US" baseline="0" dirty="0"/>
              <a:t> and</a:t>
            </a:r>
          </a:p>
          <a:p>
            <a:pPr marL="229656" indent="-229656" defTabSz="887483">
              <a:buAutoNum type="arabicParenR"/>
              <a:defRPr/>
            </a:pPr>
            <a:r>
              <a:rPr lang="en-US" baseline="0" dirty="0"/>
              <a:t>that </a:t>
            </a:r>
            <a:r>
              <a:rPr lang="en-US" i="1" baseline="0" dirty="0"/>
              <a:t>g</a:t>
            </a:r>
            <a:r>
              <a:rPr lang="en-US" baseline="0" dirty="0"/>
              <a:t> is constant.</a:t>
            </a:r>
          </a:p>
          <a:p>
            <a:pPr marL="228530" indent="-228530" defTabSz="887483">
              <a:defRPr/>
            </a:pPr>
            <a:endParaRPr lang="en-US" dirty="0"/>
          </a:p>
          <a:p>
            <a:pPr marL="228530" indent="-228530" defTabSz="887483">
              <a:defRPr/>
            </a:pPr>
            <a:r>
              <a:rPr lang="en-US" dirty="0"/>
              <a:t>The example on the next slide illustrates the calculation.</a:t>
            </a:r>
          </a:p>
        </p:txBody>
      </p:sp>
    </p:spTree>
    <p:extLst>
      <p:ext uri="{BB962C8B-B14F-4D97-AF65-F5344CB8AC3E}">
        <p14:creationId xmlns:p14="http://schemas.microsoft.com/office/powerpoint/2010/main" val="194503455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dirty="0"/>
              <a:t>LOS: Calculate the value of a common stock using the Gordon growth model and explain the model’s underlying assumptions.</a:t>
            </a:r>
            <a:endParaRPr lang="en-US" b="1" dirty="0"/>
          </a:p>
          <a:p>
            <a:pPr marL="0" marR="0" indent="0" algn="l" defTabSz="914400" rtl="0" eaLnBrk="1" fontAlgn="auto" latinLnBrk="0" hangingPunct="1">
              <a:lnSpc>
                <a:spcPct val="90000"/>
              </a:lnSpc>
              <a:spcBef>
                <a:spcPts val="0"/>
              </a:spcBef>
              <a:spcAft>
                <a:spcPts val="0"/>
              </a:spcAft>
              <a:buClrTx/>
              <a:buSzTx/>
              <a:buFontTx/>
              <a:buNone/>
              <a:tabLst/>
              <a:defRPr/>
            </a:pPr>
            <a:r>
              <a:rPr lang="en-US" dirty="0"/>
              <a:t>Pages 244</a:t>
            </a:r>
            <a:r>
              <a:rPr lang="en-US" sz="1200" dirty="0">
                <a:latin typeface="Calibri"/>
              </a:rPr>
              <a:t>–</a:t>
            </a:r>
            <a:r>
              <a:rPr lang="en-US" dirty="0"/>
              <a:t>251</a:t>
            </a:r>
          </a:p>
          <a:p>
            <a:pPr eaLnBrk="1" hangingPunct="1">
              <a:lnSpc>
                <a:spcPct val="90000"/>
              </a:lnSpc>
            </a:pPr>
            <a:endParaRPr lang="en-US" dirty="0"/>
          </a:p>
          <a:p>
            <a:pPr marL="228530" indent="-228530" defTabSz="887483">
              <a:defRPr/>
            </a:pPr>
            <a:r>
              <a:rPr lang="en-US" dirty="0"/>
              <a:t>The solution</a:t>
            </a:r>
            <a:r>
              <a:rPr lang="en-US" baseline="0" dirty="0"/>
              <a:t> is</a:t>
            </a:r>
            <a:r>
              <a:rPr lang="en-US" dirty="0"/>
              <a:t> on the next slide.</a:t>
            </a:r>
          </a:p>
          <a:p>
            <a:pPr marL="228530" indent="-228530" defTabSz="887483">
              <a:defRPr/>
            </a:pPr>
            <a:endParaRPr lang="en-US" dirty="0"/>
          </a:p>
          <a:p>
            <a:pPr marL="228530" indent="-228530" defTabSz="887483">
              <a:defRPr/>
            </a:pPr>
            <a:r>
              <a:rPr lang="en-US" dirty="0"/>
              <a:t>We will use the CAPM discussed in </a:t>
            </a:r>
            <a:r>
              <a:rPr lang="en-US" i="0" dirty="0"/>
              <a:t>Chapter 2 of the Equity Asset Valuation text to determine the required return on equity. </a:t>
            </a:r>
            <a:endParaRPr lang="en-US" dirty="0"/>
          </a:p>
        </p:txBody>
      </p:sp>
    </p:spTree>
    <p:extLst>
      <p:ext uri="{BB962C8B-B14F-4D97-AF65-F5344CB8AC3E}">
        <p14:creationId xmlns:p14="http://schemas.microsoft.com/office/powerpoint/2010/main" val="63104285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dirty="0"/>
              <a:t>LOS: Calculate the value of a common stock using the Gordon growth model and explain the model’s underlying assumptions.</a:t>
            </a:r>
            <a:endParaRPr lang="en-US" b="1" dirty="0"/>
          </a:p>
          <a:p>
            <a:pPr marL="0" marR="0" indent="0" algn="l" defTabSz="914400" rtl="0" eaLnBrk="1" fontAlgn="auto" latinLnBrk="0" hangingPunct="1">
              <a:lnSpc>
                <a:spcPct val="90000"/>
              </a:lnSpc>
              <a:spcBef>
                <a:spcPts val="0"/>
              </a:spcBef>
              <a:spcAft>
                <a:spcPts val="0"/>
              </a:spcAft>
              <a:buClrTx/>
              <a:buSzTx/>
              <a:buFontTx/>
              <a:buNone/>
              <a:tabLst/>
              <a:defRPr/>
            </a:pPr>
            <a:r>
              <a:rPr lang="en-US" dirty="0"/>
              <a:t>Pages 244</a:t>
            </a:r>
            <a:r>
              <a:rPr lang="en-US" sz="1200" dirty="0">
                <a:latin typeface="Calibri"/>
              </a:rPr>
              <a:t>–</a:t>
            </a:r>
            <a:r>
              <a:rPr lang="en-US" dirty="0"/>
              <a:t>251</a:t>
            </a:r>
          </a:p>
          <a:p>
            <a:pPr eaLnBrk="1" hangingPunct="1">
              <a:lnSpc>
                <a:spcPct val="90000"/>
              </a:lnSpc>
            </a:pPr>
            <a:endParaRPr lang="en-US" dirty="0"/>
          </a:p>
          <a:p>
            <a:pPr marL="228530" indent="-228530" defTabSz="887483">
              <a:defRPr/>
            </a:pPr>
            <a:r>
              <a:rPr lang="en-US" i="0" dirty="0"/>
              <a:t>In the CAPM, the required return on equity</a:t>
            </a:r>
            <a:r>
              <a:rPr lang="en-US" i="0" baseline="0" dirty="0"/>
              <a:t> is the risk-free rate (3%) plus beta (1.20) times the equity risk premium (6%).</a:t>
            </a:r>
          </a:p>
          <a:p>
            <a:pPr marL="228530" indent="-228530" defTabSz="887483">
              <a:defRPr/>
            </a:pPr>
            <a:endParaRPr lang="en-US" i="0" baseline="0" dirty="0"/>
          </a:p>
          <a:p>
            <a:pPr marL="0" indent="0" defTabSz="887483">
              <a:defRPr/>
            </a:pPr>
            <a:r>
              <a:rPr lang="en-US" i="0" baseline="0" dirty="0"/>
              <a:t>The stock valuation starts with the numerator of the $2 current dividend times 1 plus the growth rate. The denominator is the required return minus the growth rate of 5%.</a:t>
            </a:r>
          </a:p>
          <a:p>
            <a:pPr marL="0" indent="0" defTabSz="887483">
              <a:defRPr/>
            </a:pPr>
            <a:endParaRPr lang="en-US" i="0" baseline="0" dirty="0"/>
          </a:p>
          <a:p>
            <a:pPr marL="0" indent="0" defTabSz="887483">
              <a:defRPr/>
            </a:pPr>
            <a:r>
              <a:rPr lang="en-US" i="0" baseline="0" dirty="0"/>
              <a:t>The resulting valuation of $40.38 is greater than the current market stock price of $24, which would indicate that the stock is undervalued in the market. </a:t>
            </a:r>
          </a:p>
          <a:p>
            <a:pPr marL="0" indent="0" defTabSz="887483">
              <a:defRPr/>
            </a:pPr>
            <a:endParaRPr lang="en-US" i="0" baseline="0" dirty="0"/>
          </a:p>
          <a:p>
            <a:pPr marL="0" indent="0" defTabSz="887483">
              <a:defRPr/>
            </a:pPr>
            <a:r>
              <a:rPr lang="en-US" i="0" baseline="0" dirty="0"/>
              <a:t>But before recommending a purchase of the stock, an analyst should perform sensitivity analysis, where the stock is valued under different assumptions for the required return and growth rate. The estimated stock value in the Gordon growth model will be very sensitive to the </a:t>
            </a:r>
            <a:r>
              <a:rPr lang="en-US" i="1" baseline="0" dirty="0"/>
              <a:t>r</a:t>
            </a:r>
            <a:r>
              <a:rPr lang="en-US" i="0" baseline="0" dirty="0"/>
              <a:t> </a:t>
            </a:r>
            <a:r>
              <a:rPr lang="en-US" i="0" baseline="0" dirty="0">
                <a:latin typeface="Calibri"/>
              </a:rPr>
              <a:t>– </a:t>
            </a:r>
            <a:r>
              <a:rPr lang="en-US" i="1" baseline="0" dirty="0"/>
              <a:t>g</a:t>
            </a:r>
            <a:r>
              <a:rPr lang="en-US" i="0" baseline="0" dirty="0"/>
              <a:t> denominator.</a:t>
            </a:r>
            <a:endParaRPr lang="en-US" i="0" dirty="0"/>
          </a:p>
        </p:txBody>
      </p:sp>
    </p:spTree>
    <p:extLst>
      <p:ext uri="{BB962C8B-B14F-4D97-AF65-F5344CB8AC3E}">
        <p14:creationId xmlns:p14="http://schemas.microsoft.com/office/powerpoint/2010/main" val="399340573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92500" lnSpcReduction="10000"/>
          </a:bodyPr>
          <a:lstStyle/>
          <a:p>
            <a:r>
              <a:rPr lang="en-US" dirty="0"/>
              <a:t>LOS: Calculate the value of noncallable</a:t>
            </a:r>
            <a:r>
              <a:rPr lang="en-US" baseline="0" dirty="0"/>
              <a:t> fixed-rate perpetual </a:t>
            </a:r>
            <a:r>
              <a:rPr lang="en-US" dirty="0"/>
              <a:t>preferred stock.</a:t>
            </a:r>
          </a:p>
          <a:p>
            <a:pPr marL="0" marR="0" indent="0" algn="l" defTabSz="914400" rtl="0" eaLnBrk="1" fontAlgn="auto" latinLnBrk="0" hangingPunct="1">
              <a:lnSpc>
                <a:spcPct val="90000"/>
              </a:lnSpc>
              <a:spcBef>
                <a:spcPts val="0"/>
              </a:spcBef>
              <a:spcAft>
                <a:spcPts val="0"/>
              </a:spcAft>
              <a:buClrTx/>
              <a:buSzTx/>
              <a:buFontTx/>
              <a:buNone/>
              <a:tabLst/>
              <a:defRPr/>
            </a:pPr>
            <a:r>
              <a:rPr lang="en-US" dirty="0"/>
              <a:t>Pages</a:t>
            </a:r>
            <a:r>
              <a:rPr lang="en-US" baseline="0" dirty="0"/>
              <a:t> 250</a:t>
            </a:r>
            <a:r>
              <a:rPr lang="en-US" sz="1200" dirty="0">
                <a:latin typeface="Calibri"/>
              </a:rPr>
              <a:t>–</a:t>
            </a:r>
            <a:r>
              <a:rPr lang="en-US" baseline="0" dirty="0"/>
              <a:t>251</a:t>
            </a:r>
            <a:endParaRPr lang="en-US" dirty="0"/>
          </a:p>
          <a:p>
            <a:pPr eaLnBrk="1" hangingPunct="1">
              <a:lnSpc>
                <a:spcPct val="90000"/>
              </a:lnSpc>
            </a:pPr>
            <a:endParaRPr lang="en-US" dirty="0"/>
          </a:p>
          <a:p>
            <a:pPr eaLnBrk="1" hangingPunct="1">
              <a:lnSpc>
                <a:spcPct val="90000"/>
              </a:lnSpc>
            </a:pPr>
            <a:r>
              <a:rPr lang="en-US" dirty="0"/>
              <a:t>Now let’s use the same model to value preferred stock.</a:t>
            </a:r>
            <a:r>
              <a:rPr lang="en-US" baseline="0" dirty="0"/>
              <a:t> Preferred stock is often issued by banks and other financial institutions to raise capital. Preferred stock usually pays a fixed dividend that does not grow. Although preferred stock can be callable (i.e., the issuer can retire the stock early), it sometimes has an infinite maturity (maturity in perpetuity). In this case, we can use the Gordon growth model to value it, but with a growth rate equal to zero.</a:t>
            </a:r>
          </a:p>
          <a:p>
            <a:pPr eaLnBrk="1" hangingPunct="1">
              <a:lnSpc>
                <a:spcPct val="90000"/>
              </a:lnSpc>
            </a:pPr>
            <a:endParaRPr lang="en-US" baseline="0" dirty="0"/>
          </a:p>
          <a:p>
            <a:pPr eaLnBrk="1" hangingPunct="1">
              <a:lnSpc>
                <a:spcPct val="90000"/>
              </a:lnSpc>
            </a:pPr>
            <a:r>
              <a:rPr lang="en-US" baseline="0" dirty="0"/>
              <a:t>Because the growth rate is zero (the dividend is constant), we divide by </a:t>
            </a:r>
            <a:r>
              <a:rPr lang="en-US" b="1" baseline="0" dirty="0"/>
              <a:t>only </a:t>
            </a:r>
            <a:r>
              <a:rPr lang="en-US" baseline="0" dirty="0"/>
              <a:t>the required return. For this reason, the required return is often referred to as the capitalization rate (i.e., it capitalizes the dividend). </a:t>
            </a:r>
          </a:p>
          <a:p>
            <a:pPr eaLnBrk="1" hangingPunct="1">
              <a:lnSpc>
                <a:spcPct val="90000"/>
              </a:lnSpc>
            </a:pPr>
            <a:endParaRPr lang="en-US" baseline="0" dirty="0"/>
          </a:p>
          <a:p>
            <a:pPr eaLnBrk="1" hangingPunct="1">
              <a:lnSpc>
                <a:spcPct val="90000"/>
              </a:lnSpc>
            </a:pPr>
            <a:r>
              <a:rPr lang="en-US" baseline="0" dirty="0"/>
              <a:t>Preferred </a:t>
            </a:r>
            <a:r>
              <a:rPr lang="en-US" b="1" baseline="0" dirty="0"/>
              <a:t>stock </a:t>
            </a:r>
            <a:r>
              <a:rPr lang="en-US" baseline="0" dirty="0"/>
              <a:t>has a claim on the firm’s assets that is senior to that of common stock, so it is typically considered less risky than common stock and should be valued using a lower required return. With that in mind, let’s use the same numerical example we used for common stock, except that the growth rate is zero. This will help illustrate the effect of the growth rate on stock valuation.</a:t>
            </a:r>
          </a:p>
          <a:p>
            <a:pPr eaLnBrk="1" hangingPunct="1">
              <a:lnSpc>
                <a:spcPct val="90000"/>
              </a:lnSpc>
            </a:pPr>
            <a:endParaRPr lang="en-US" baseline="0" dirty="0"/>
          </a:p>
          <a:p>
            <a:pPr eaLnBrk="1" hangingPunct="1">
              <a:lnSpc>
                <a:spcPct val="90000"/>
              </a:lnSpc>
            </a:pPr>
            <a:r>
              <a:rPr lang="en-US" baseline="0" dirty="0"/>
              <a:t>In the case of preferred stock, the </a:t>
            </a:r>
            <a:r>
              <a:rPr lang="en-US" i="0" baseline="0" dirty="0"/>
              <a:t>value is the $2 dividend divided by the required return of 10.2%. (The zero in the formula represents the zero growth rate.)</a:t>
            </a:r>
          </a:p>
          <a:p>
            <a:pPr marL="228530" indent="-228530" defTabSz="887483">
              <a:defRPr/>
            </a:pPr>
            <a:endParaRPr lang="en-US" i="0" baseline="0" dirty="0"/>
          </a:p>
          <a:p>
            <a:pPr marL="0" indent="0" defTabSz="887483">
              <a:defRPr/>
            </a:pPr>
            <a:r>
              <a:rPr lang="en-US" i="0" baseline="0" dirty="0"/>
              <a:t>The resulting valuation of $19.61 is less than half the $40.38 estimated previously for the common stock. This illustrates that with a growth rate of zero, the security is worth much less than it would be if the growth rate were 5%.</a:t>
            </a:r>
          </a:p>
        </p:txBody>
      </p:sp>
    </p:spTree>
    <p:extLst>
      <p:ext uri="{BB962C8B-B14F-4D97-AF65-F5344CB8AC3E}">
        <p14:creationId xmlns:p14="http://schemas.microsoft.com/office/powerpoint/2010/main" val="70872029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dirty="0"/>
              <a:t>LOS: Calculate and interpret the implied growth rate of dividends using the Gordon growth model and current</a:t>
            </a:r>
            <a:r>
              <a:rPr lang="en-US" baseline="0" dirty="0"/>
              <a:t> stock price</a:t>
            </a:r>
            <a:r>
              <a:rPr lang="en-US" dirty="0"/>
              <a:t>.</a:t>
            </a:r>
            <a:endParaRPr lang="en-US" b="1" dirty="0"/>
          </a:p>
          <a:p>
            <a:pPr marL="0" marR="0" indent="0" algn="l" defTabSz="914400" rtl="0" eaLnBrk="1" fontAlgn="auto" latinLnBrk="0" hangingPunct="1">
              <a:lnSpc>
                <a:spcPct val="90000"/>
              </a:lnSpc>
              <a:spcBef>
                <a:spcPts val="0"/>
              </a:spcBef>
              <a:spcAft>
                <a:spcPts val="0"/>
              </a:spcAft>
              <a:buClrTx/>
              <a:buSzTx/>
              <a:buFontTx/>
              <a:buNone/>
              <a:tabLst/>
              <a:defRPr/>
            </a:pPr>
            <a:r>
              <a:rPr lang="en-US" dirty="0"/>
              <a:t>Pages 253</a:t>
            </a:r>
            <a:r>
              <a:rPr lang="en-US" sz="1200" dirty="0">
                <a:latin typeface="Calibri"/>
              </a:rPr>
              <a:t>–</a:t>
            </a:r>
            <a:r>
              <a:rPr lang="en-US" dirty="0"/>
              <a:t>254</a:t>
            </a:r>
          </a:p>
          <a:p>
            <a:pPr eaLnBrk="1" hangingPunct="1">
              <a:lnSpc>
                <a:spcPct val="90000"/>
              </a:lnSpc>
            </a:pPr>
            <a:endParaRPr lang="en-US" dirty="0"/>
          </a:p>
          <a:p>
            <a:pPr indent="-183725" defTabSz="918624">
              <a:lnSpc>
                <a:spcPct val="90000"/>
              </a:lnSpc>
              <a:defRPr/>
            </a:pPr>
            <a:r>
              <a:rPr lang="en-US" dirty="0"/>
              <a:t>The previous example demonstrated that the growth rate has a large impact on valuation. Another way to evaluate the investment attractiveness of a stock is to back out the growth rate that is implied in the current market price. An analyst would then assess whether this growth rate is reasonable.</a:t>
            </a:r>
          </a:p>
          <a:p>
            <a:pPr indent="-183725" defTabSz="918624">
              <a:lnSpc>
                <a:spcPct val="90000"/>
              </a:lnSpc>
              <a:defRPr/>
            </a:pPr>
            <a:endParaRPr lang="en-US" dirty="0"/>
          </a:p>
          <a:p>
            <a:pPr indent="-183725" defTabSz="918624">
              <a:lnSpc>
                <a:spcPct val="90000"/>
              </a:lnSpc>
              <a:defRPr/>
            </a:pPr>
            <a:r>
              <a:rPr lang="en-US" dirty="0"/>
              <a:t>Using the previous example in which the market stock price is $24, we can back out the growth rate the market is expecting for the firm’s dividends. We</a:t>
            </a:r>
            <a:r>
              <a:rPr lang="en-US" baseline="0" dirty="0"/>
              <a:t> ‘solve’ for </a:t>
            </a:r>
            <a:r>
              <a:rPr lang="en-US" i="1" baseline="0" dirty="0"/>
              <a:t>g</a:t>
            </a:r>
            <a:r>
              <a:rPr lang="en-US" baseline="0" dirty="0"/>
              <a:t>.</a:t>
            </a:r>
            <a:endParaRPr lang="en-US" dirty="0"/>
          </a:p>
          <a:p>
            <a:pPr indent="-183725" defTabSz="918624">
              <a:lnSpc>
                <a:spcPct val="90000"/>
              </a:lnSpc>
              <a:defRPr/>
            </a:pPr>
            <a:endParaRPr lang="en-US" dirty="0"/>
          </a:p>
          <a:p>
            <a:pPr indent="-183725" defTabSz="918624">
              <a:lnSpc>
                <a:spcPct val="90000"/>
              </a:lnSpc>
              <a:defRPr/>
            </a:pPr>
            <a:r>
              <a:rPr lang="en-US" dirty="0"/>
              <a:t>The 1.72% implied growth rate is quite modest. If an analyst thinks the firm can increase</a:t>
            </a:r>
            <a:r>
              <a:rPr lang="en-US" baseline="0" dirty="0"/>
              <a:t> dividend growth beyond 1.72%, he or she would be favorably inclined towards the stock as an investment. </a:t>
            </a:r>
            <a:endParaRPr lang="en-US" dirty="0"/>
          </a:p>
          <a:p>
            <a:pPr marL="672271" lvl="1" indent="-228530" defTabSz="887483">
              <a:defRPr/>
            </a:pPr>
            <a:endParaRPr lang="en-US" dirty="0"/>
          </a:p>
          <a:p>
            <a:pPr marL="0" indent="0" defTabSz="887483">
              <a:defRPr/>
            </a:pPr>
            <a:r>
              <a:rPr lang="en-US" dirty="0"/>
              <a:t>Notice that the implied growth rate of 1.72% is lower than the previous given growth rate of 5% because the market stock price of $24 is less than the previous valuation of $40.38.</a:t>
            </a:r>
          </a:p>
        </p:txBody>
      </p:sp>
    </p:spTree>
    <p:extLst>
      <p:ext uri="{BB962C8B-B14F-4D97-AF65-F5344CB8AC3E}">
        <p14:creationId xmlns:p14="http://schemas.microsoft.com/office/powerpoint/2010/main" val="295059955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92500"/>
          </a:bodyPr>
          <a:lstStyle/>
          <a:p>
            <a:pPr indent="-183725" defTabSz="918624">
              <a:lnSpc>
                <a:spcPct val="90000"/>
              </a:lnSpc>
              <a:defRPr/>
            </a:pPr>
            <a:r>
              <a:rPr lang="en-US" dirty="0"/>
              <a:t>LOS: Estimate</a:t>
            </a:r>
            <a:r>
              <a:rPr lang="en-US" baseline="0" dirty="0"/>
              <a:t> a required return based on any DDM, including the Gordon growth model and the H-model.</a:t>
            </a:r>
            <a:endParaRPr lang="en-US" dirty="0"/>
          </a:p>
          <a:p>
            <a:pPr eaLnBrk="1" hangingPunct="1">
              <a:lnSpc>
                <a:spcPct val="90000"/>
              </a:lnSpc>
            </a:pPr>
            <a:r>
              <a:rPr lang="en-US" dirty="0"/>
              <a:t>Pages 259, 274</a:t>
            </a:r>
            <a:r>
              <a:rPr lang="en-US" sz="1200" dirty="0">
                <a:latin typeface="Calibri"/>
              </a:rPr>
              <a:t>–</a:t>
            </a:r>
            <a:r>
              <a:rPr lang="en-US" dirty="0"/>
              <a:t>275</a:t>
            </a:r>
          </a:p>
          <a:p>
            <a:pPr eaLnBrk="1" hangingPunct="1">
              <a:lnSpc>
                <a:spcPct val="90000"/>
              </a:lnSpc>
            </a:pPr>
            <a:endParaRPr lang="en-US" dirty="0"/>
          </a:p>
          <a:p>
            <a:pPr eaLnBrk="1" hangingPunct="1">
              <a:lnSpc>
                <a:spcPct val="90000"/>
              </a:lnSpc>
            </a:pPr>
            <a:r>
              <a:rPr lang="en-US" dirty="0"/>
              <a:t>Using</a:t>
            </a:r>
            <a:r>
              <a:rPr lang="en-US" baseline="0" dirty="0"/>
              <a:t> the firm’s current stock price, w</a:t>
            </a:r>
            <a:r>
              <a:rPr lang="en-US" dirty="0"/>
              <a:t>e</a:t>
            </a:r>
            <a:r>
              <a:rPr lang="en-US" baseline="0" dirty="0"/>
              <a:t> can also use the </a:t>
            </a:r>
            <a:r>
              <a:rPr lang="en-US" dirty="0"/>
              <a:t>Gordon growth model to calculate the implied required return. We rearrange</a:t>
            </a:r>
            <a:r>
              <a:rPr lang="en-US" baseline="0" dirty="0"/>
              <a:t> the </a:t>
            </a:r>
            <a:r>
              <a:rPr lang="en-US" dirty="0"/>
              <a:t>Gordon growth model to calculate the required</a:t>
            </a:r>
            <a:r>
              <a:rPr lang="en-US" baseline="0" dirty="0"/>
              <a:t> return implied by the current stock market price. </a:t>
            </a:r>
            <a:endParaRPr lang="en-US" dirty="0"/>
          </a:p>
          <a:p>
            <a:pPr eaLnBrk="1" hangingPunct="1">
              <a:lnSpc>
                <a:spcPct val="90000"/>
              </a:lnSpc>
            </a:pPr>
            <a:endParaRPr lang="en-US" baseline="0" dirty="0"/>
          </a:p>
          <a:p>
            <a:pPr eaLnBrk="1" hangingPunct="1">
              <a:lnSpc>
                <a:spcPct val="90000"/>
              </a:lnSpc>
            </a:pPr>
            <a:r>
              <a:rPr lang="en-US" baseline="0" dirty="0"/>
              <a:t>Assuming that Price (</a:t>
            </a:r>
            <a:r>
              <a:rPr lang="en-US" i="1" baseline="0" dirty="0"/>
              <a:t>P</a:t>
            </a:r>
            <a:r>
              <a:rPr lang="en-US" baseline="0" dirty="0"/>
              <a:t>) = Value (</a:t>
            </a:r>
            <a:r>
              <a:rPr lang="en-US" i="1" baseline="0" dirty="0"/>
              <a:t>V</a:t>
            </a:r>
            <a:r>
              <a:rPr lang="en-US" baseline="0" dirty="0"/>
              <a:t>), we arrive at the second formula. The first part of the formula (</a:t>
            </a:r>
            <a:r>
              <a:rPr lang="en-US" i="1" baseline="0" dirty="0"/>
              <a:t>D</a:t>
            </a:r>
            <a:r>
              <a:rPr lang="en-US" baseline="0" dirty="0"/>
              <a:t>/</a:t>
            </a:r>
            <a:r>
              <a:rPr lang="en-US" i="1" baseline="0" dirty="0"/>
              <a:t>P</a:t>
            </a:r>
            <a:r>
              <a:rPr lang="en-US" baseline="0" dirty="0"/>
              <a:t>) is the dividend yield, and the second part (</a:t>
            </a:r>
            <a:r>
              <a:rPr lang="en-US" i="1" baseline="0" dirty="0"/>
              <a:t>g</a:t>
            </a:r>
            <a:r>
              <a:rPr lang="en-US" baseline="0" dirty="0"/>
              <a:t>) is the capital gain (i.e., appreciation yield). </a:t>
            </a:r>
          </a:p>
          <a:p>
            <a:pPr eaLnBrk="1" hangingPunct="1">
              <a:lnSpc>
                <a:spcPct val="90000"/>
              </a:lnSpc>
            </a:pPr>
            <a:endParaRPr lang="en-US" baseline="0" dirty="0"/>
          </a:p>
          <a:p>
            <a:pPr eaLnBrk="1" hangingPunct="1">
              <a:lnSpc>
                <a:spcPct val="90000"/>
              </a:lnSpc>
            </a:pPr>
            <a:r>
              <a:rPr lang="en-US" baseline="0" dirty="0"/>
              <a:t>The growth rate proxies for capital appreciation because, assuming that Price = Value (markets are efficient), the stock price will grow as fast as the earnings growth rate. Furthermore, assuming a constant dividend payout ratio, the earnings growth rate and the dividend growth rate will be equal. This also results in future dividend yield (forward dividend yield) and capital appreciation components remaining constant through time.</a:t>
            </a:r>
          </a:p>
          <a:p>
            <a:pPr eaLnBrk="1" hangingPunct="1">
              <a:lnSpc>
                <a:spcPct val="90000"/>
              </a:lnSpc>
            </a:pPr>
            <a:endParaRPr lang="en-US" baseline="0" dirty="0"/>
          </a:p>
          <a:p>
            <a:pPr eaLnBrk="1" hangingPunct="1">
              <a:lnSpc>
                <a:spcPct val="90000"/>
              </a:lnSpc>
            </a:pPr>
            <a:r>
              <a:rPr lang="en-US" baseline="0" dirty="0"/>
              <a:t>Note, however, that if price is not equal to value, then the stock price can grow at a different rate than </a:t>
            </a:r>
            <a:r>
              <a:rPr lang="en-US" i="1" baseline="0" dirty="0"/>
              <a:t>g</a:t>
            </a:r>
            <a:r>
              <a:rPr lang="en-US" baseline="0" dirty="0"/>
              <a:t>. In this case, the future path of the stock price can be independent of </a:t>
            </a:r>
            <a:r>
              <a:rPr lang="en-US" i="1" baseline="0" dirty="0"/>
              <a:t>g</a:t>
            </a:r>
            <a:r>
              <a:rPr lang="en-US" baseline="0" dirty="0"/>
              <a:t> (e.g., the mispricing corrects itself). </a:t>
            </a:r>
          </a:p>
          <a:p>
            <a:pPr eaLnBrk="1" hangingPunct="1">
              <a:lnSpc>
                <a:spcPct val="90000"/>
              </a:lnSpc>
            </a:pPr>
            <a:endParaRPr lang="en-US" baseline="0" dirty="0"/>
          </a:p>
          <a:p>
            <a:pPr eaLnBrk="1" hangingPunct="1">
              <a:lnSpc>
                <a:spcPct val="90000"/>
              </a:lnSpc>
            </a:pPr>
            <a:r>
              <a:rPr lang="en-US" dirty="0"/>
              <a:t>The next slide uses the previous example to calculate the implied required return.</a:t>
            </a:r>
          </a:p>
        </p:txBody>
      </p:sp>
    </p:spTree>
    <p:extLst>
      <p:ext uri="{BB962C8B-B14F-4D97-AF65-F5344CB8AC3E}">
        <p14:creationId xmlns:p14="http://schemas.microsoft.com/office/powerpoint/2010/main" val="71741498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pPr indent="-183725" defTabSz="918624">
              <a:lnSpc>
                <a:spcPct val="90000"/>
              </a:lnSpc>
              <a:defRPr/>
            </a:pPr>
            <a:r>
              <a:rPr lang="en-US" dirty="0"/>
              <a:t>LOS: Estimate</a:t>
            </a:r>
            <a:r>
              <a:rPr lang="en-US" baseline="0" dirty="0"/>
              <a:t> a required return based on any DDM, including the Gordon growth model and the H-model.</a:t>
            </a:r>
            <a:endParaRPr lang="en-US" dirty="0"/>
          </a:p>
          <a:p>
            <a:pPr marL="0" marR="0" indent="0" algn="l" defTabSz="914400" rtl="0" eaLnBrk="1" fontAlgn="auto" latinLnBrk="0" hangingPunct="1">
              <a:lnSpc>
                <a:spcPct val="90000"/>
              </a:lnSpc>
              <a:spcBef>
                <a:spcPts val="0"/>
              </a:spcBef>
              <a:spcAft>
                <a:spcPts val="0"/>
              </a:spcAft>
              <a:buClrTx/>
              <a:buSzTx/>
              <a:buFontTx/>
              <a:buNone/>
              <a:tabLst/>
              <a:defRPr/>
            </a:pPr>
            <a:r>
              <a:rPr lang="en-US" dirty="0"/>
              <a:t>Pages 259, 274</a:t>
            </a:r>
            <a:r>
              <a:rPr lang="en-US" sz="1200" dirty="0">
                <a:latin typeface="Calibri"/>
              </a:rPr>
              <a:t>–</a:t>
            </a:r>
            <a:r>
              <a:rPr lang="en-US" dirty="0"/>
              <a:t>275</a:t>
            </a:r>
          </a:p>
          <a:p>
            <a:pPr marL="0" marR="0" indent="0" algn="l" defTabSz="914400" rtl="0" eaLnBrk="1" fontAlgn="auto" latinLnBrk="0" hangingPunct="1">
              <a:lnSpc>
                <a:spcPct val="9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90000"/>
              </a:lnSpc>
              <a:spcBef>
                <a:spcPts val="0"/>
              </a:spcBef>
              <a:spcAft>
                <a:spcPts val="0"/>
              </a:spcAft>
              <a:buClrTx/>
              <a:buSzTx/>
              <a:buFontTx/>
              <a:buNone/>
              <a:tabLst/>
              <a:defRPr/>
            </a:pPr>
            <a:r>
              <a:rPr lang="en-US" baseline="0" dirty="0"/>
              <a:t>Using the previous example with the given stock price of $24 and given the growth rate of 5%, the implied required return of 13.75% consists of an 8.75% dividend yield and a 5% capital appreciation (from the growth rate).</a:t>
            </a:r>
          </a:p>
          <a:p>
            <a:pPr eaLnBrk="1" hangingPunct="1">
              <a:lnSpc>
                <a:spcPct val="90000"/>
              </a:lnSpc>
            </a:pPr>
            <a:endParaRPr lang="en-US" dirty="0"/>
          </a:p>
          <a:p>
            <a:pPr eaLnBrk="1" hangingPunct="1">
              <a:lnSpc>
                <a:spcPct val="90000"/>
              </a:lnSpc>
            </a:pPr>
            <a:r>
              <a:rPr lang="en-US" dirty="0"/>
              <a:t>Note that this is higher than the 10.2%</a:t>
            </a:r>
            <a:r>
              <a:rPr lang="en-US" baseline="0" dirty="0"/>
              <a:t> </a:t>
            </a:r>
            <a:r>
              <a:rPr lang="en-US" dirty="0"/>
              <a:t>required return we calculated using the CAPM. One</a:t>
            </a:r>
            <a:r>
              <a:rPr lang="en-US" baseline="0" dirty="0"/>
              <a:t> interpretation is that the market is placing too high of a required return on the stock relative to the CAPM required return, which is why the stock is currently undervalued in the market.</a:t>
            </a:r>
          </a:p>
        </p:txBody>
      </p:sp>
    </p:spTree>
    <p:extLst>
      <p:ext uri="{BB962C8B-B14F-4D97-AF65-F5344CB8AC3E}">
        <p14:creationId xmlns:p14="http://schemas.microsoft.com/office/powerpoint/2010/main" val="113891607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92500" lnSpcReduction="20000"/>
          </a:bodyPr>
          <a:lstStyle/>
          <a:p>
            <a:r>
              <a:rPr lang="en-US" dirty="0"/>
              <a:t>LOS: </a:t>
            </a:r>
            <a:r>
              <a:rPr lang="en-US" b="0" dirty="0"/>
              <a:t>Calculate and interpret the present value of growth opportunities (PVGO) </a:t>
            </a:r>
            <a:r>
              <a:rPr lang="en-US" dirty="0"/>
              <a:t>and the component of the leading price-to-earnings ratio (P/E)</a:t>
            </a:r>
            <a:r>
              <a:rPr lang="en-US" baseline="0" dirty="0"/>
              <a:t> related to PVGO.</a:t>
            </a:r>
            <a:endParaRPr lang="en-US" b="1" dirty="0"/>
          </a:p>
          <a:p>
            <a:pPr eaLnBrk="1" hangingPunct="1">
              <a:lnSpc>
                <a:spcPct val="90000"/>
              </a:lnSpc>
            </a:pPr>
            <a:r>
              <a:rPr lang="en-US" dirty="0"/>
              <a:t>Pages 254</a:t>
            </a:r>
            <a:r>
              <a:rPr lang="en-US" sz="1200" dirty="0">
                <a:latin typeface="Calibri"/>
              </a:rPr>
              <a:t>–</a:t>
            </a:r>
            <a:r>
              <a:rPr lang="en-US" dirty="0"/>
              <a:t>256</a:t>
            </a:r>
          </a:p>
          <a:p>
            <a:pPr eaLnBrk="1" hangingPunct="1">
              <a:lnSpc>
                <a:spcPct val="90000"/>
              </a:lnSpc>
            </a:pPr>
            <a:endParaRPr lang="en-US" dirty="0"/>
          </a:p>
          <a:p>
            <a:pPr eaLnBrk="1" hangingPunct="1">
              <a:lnSpc>
                <a:spcPct val="90000"/>
              </a:lnSpc>
            </a:pPr>
            <a:r>
              <a:rPr lang="en-US" dirty="0"/>
              <a:t>The</a:t>
            </a:r>
            <a:r>
              <a:rPr lang="en-US" baseline="0" dirty="0"/>
              <a:t> value of a firm can be thought of as the value of the firm without earnings reinvestment plus the </a:t>
            </a:r>
            <a:r>
              <a:rPr lang="en-US" dirty="0"/>
              <a:t>firm’s present value of growth opportunities (PVGO),</a:t>
            </a:r>
            <a:r>
              <a:rPr lang="en-US" baseline="0" dirty="0"/>
              <a:t> also known as the value of growth.</a:t>
            </a:r>
          </a:p>
          <a:p>
            <a:pPr eaLnBrk="1" hangingPunct="1">
              <a:lnSpc>
                <a:spcPct val="90000"/>
              </a:lnSpc>
            </a:pPr>
            <a:endParaRPr lang="en-US" baseline="0" dirty="0"/>
          </a:p>
          <a:p>
            <a:pPr eaLnBrk="1" hangingPunct="1">
              <a:lnSpc>
                <a:spcPct val="90000"/>
              </a:lnSpc>
            </a:pPr>
            <a:r>
              <a:rPr lang="en-US" baseline="0" dirty="0"/>
              <a:t>Consider a firm with a 10% required return on equity. If the firm has new projects available with returns greater than 10%, the firm should invest in them because they will generate positive net present values (NPVs). If, on the other hand, a project’s return is less than 10%, the firm should pay all earnings out as dividends. In the latter case, the firm should pay out all earnings as dividends and earnings will be constant in perpetuity (because the firm does not reinvest in its operations). Firms in this position are referred to as no-growth companies. The no-growth value per share is valued as the perpetuity of </a:t>
            </a:r>
            <a:r>
              <a:rPr lang="en-US" i="1" baseline="0" dirty="0"/>
              <a:t>E</a:t>
            </a:r>
            <a:r>
              <a:rPr lang="en-US" baseline="0" dirty="0"/>
              <a:t>/</a:t>
            </a:r>
            <a:r>
              <a:rPr lang="en-US" i="1" baseline="0" dirty="0"/>
              <a:t>r</a:t>
            </a:r>
            <a:r>
              <a:rPr lang="en-US" baseline="0" dirty="0"/>
              <a:t> (the first term in the formula above using expected next period earnings, </a:t>
            </a:r>
            <a:r>
              <a:rPr lang="en-US" i="1" baseline="0" dirty="0"/>
              <a:t>E</a:t>
            </a:r>
            <a:r>
              <a:rPr lang="en-US" baseline="-25000" dirty="0"/>
              <a:t>1</a:t>
            </a:r>
            <a:r>
              <a:rPr lang="en-US" baseline="0" dirty="0"/>
              <a:t>).</a:t>
            </a:r>
          </a:p>
          <a:p>
            <a:pPr eaLnBrk="1" hangingPunct="1">
              <a:lnSpc>
                <a:spcPct val="90000"/>
              </a:lnSpc>
            </a:pPr>
            <a:endParaRPr lang="en-US" baseline="0" dirty="0"/>
          </a:p>
          <a:p>
            <a:pPr eaLnBrk="1" hangingPunct="1">
              <a:lnSpc>
                <a:spcPct val="90000"/>
              </a:lnSpc>
            </a:pPr>
            <a:r>
              <a:rPr lang="en-US" baseline="0" dirty="0"/>
              <a:t>If, however, the firm does have positive NPV projects and we were to discount those future cash flows, we would arrive at the PVGO. In the formula shown, if we assume that Price (</a:t>
            </a:r>
            <a:r>
              <a:rPr lang="en-US" i="1" baseline="0" dirty="0"/>
              <a:t>P</a:t>
            </a:r>
            <a:r>
              <a:rPr lang="en-US" baseline="0" dirty="0"/>
              <a:t>) = Value (</a:t>
            </a:r>
            <a:r>
              <a:rPr lang="en-US" i="1" baseline="0" dirty="0"/>
              <a:t>V</a:t>
            </a:r>
            <a:r>
              <a:rPr lang="en-US" baseline="0" dirty="0"/>
              <a:t>), then we arrive at a calculation for the PVGO. Essentially, we assume that the market stock price reflects a no-growth value for a firm plus the PVGO. We obtain the market’s estimate of the PVGO using the formula shown. </a:t>
            </a:r>
          </a:p>
          <a:p>
            <a:pPr eaLnBrk="1" hangingPunct="1">
              <a:lnSpc>
                <a:spcPct val="90000"/>
              </a:lnSpc>
            </a:pPr>
            <a:endParaRPr lang="en-US" baseline="0" dirty="0"/>
          </a:p>
          <a:p>
            <a:pPr eaLnBrk="1" hangingPunct="1">
              <a:lnSpc>
                <a:spcPct val="90000"/>
              </a:lnSpc>
            </a:pPr>
            <a:r>
              <a:rPr lang="en-US" baseline="0" dirty="0"/>
              <a:t>Firms with greater opportunities and those that have greater flexibility to modify projects through time (referred to as real options) will have higher PVGO. The latter value arises because real options allow firms to respond to changes in the marketplace. </a:t>
            </a:r>
            <a:endParaRPr lang="en-US" dirty="0"/>
          </a:p>
        </p:txBody>
      </p:sp>
    </p:spTree>
    <p:extLst>
      <p:ext uri="{BB962C8B-B14F-4D97-AF65-F5344CB8AC3E}">
        <p14:creationId xmlns:p14="http://schemas.microsoft.com/office/powerpoint/2010/main" val="272292129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dirty="0"/>
              <a:t>LOS: </a:t>
            </a:r>
            <a:r>
              <a:rPr lang="en-US" b="0" dirty="0"/>
              <a:t>Calculate and interpret the present value of growth opportunities (PVGO) </a:t>
            </a:r>
            <a:r>
              <a:rPr lang="en-US" dirty="0"/>
              <a:t>and the component of the leading price-to-earnings ratio (P/E)</a:t>
            </a:r>
            <a:r>
              <a:rPr lang="en-US" baseline="0" dirty="0"/>
              <a:t> related to PVGO.</a:t>
            </a:r>
            <a:endParaRPr lang="en-US" b="1" dirty="0"/>
          </a:p>
          <a:p>
            <a:pPr eaLnBrk="1" hangingPunct="1">
              <a:lnSpc>
                <a:spcPct val="90000"/>
              </a:lnSpc>
            </a:pPr>
            <a:r>
              <a:rPr lang="en-US" dirty="0"/>
              <a:t>Pages 254</a:t>
            </a:r>
            <a:r>
              <a:rPr lang="en-US" sz="1200" dirty="0">
                <a:latin typeface="Calibri"/>
              </a:rPr>
              <a:t>–</a:t>
            </a:r>
            <a:r>
              <a:rPr lang="en-US" dirty="0"/>
              <a:t>256</a:t>
            </a:r>
          </a:p>
          <a:p>
            <a:endParaRPr lang="en-US" dirty="0"/>
          </a:p>
          <a:p>
            <a:pPr eaLnBrk="1" hangingPunct="1">
              <a:lnSpc>
                <a:spcPct val="90000"/>
              </a:lnSpc>
            </a:pPr>
            <a:r>
              <a:rPr lang="en-US" dirty="0"/>
              <a:t>The formula can also be rearranged</a:t>
            </a:r>
            <a:r>
              <a:rPr lang="en-US" baseline="0" dirty="0"/>
              <a:t> to solve for the percent of the P/E related to the PVGO. In the formula, we divide both sides by expected earnings (</a:t>
            </a:r>
            <a:r>
              <a:rPr lang="en-US" i="1" baseline="0" dirty="0"/>
              <a:t>E</a:t>
            </a:r>
            <a:r>
              <a:rPr lang="en-US" baseline="-25000" dirty="0"/>
              <a:t>1</a:t>
            </a:r>
            <a:r>
              <a:rPr lang="en-US" baseline="0" dirty="0"/>
              <a:t>) and assume that Price (</a:t>
            </a:r>
            <a:r>
              <a:rPr lang="en-US" i="1" baseline="0" dirty="0"/>
              <a:t>P</a:t>
            </a:r>
            <a:r>
              <a:rPr lang="en-US" baseline="0" dirty="0"/>
              <a:t>) = Value (</a:t>
            </a:r>
            <a:r>
              <a:rPr lang="en-US" i="1" baseline="0" dirty="0"/>
              <a:t>V</a:t>
            </a:r>
            <a:r>
              <a:rPr lang="en-US" baseline="0" dirty="0"/>
              <a:t>).</a:t>
            </a:r>
          </a:p>
          <a:p>
            <a:pPr eaLnBrk="1" hangingPunct="1">
              <a:lnSpc>
                <a:spcPct val="90000"/>
              </a:lnSpc>
            </a:pPr>
            <a:endParaRPr lang="en-US" baseline="0" dirty="0"/>
          </a:p>
          <a:p>
            <a:pPr eaLnBrk="1" hangingPunct="1">
              <a:lnSpc>
                <a:spcPct val="90000"/>
              </a:lnSpc>
            </a:pPr>
            <a:r>
              <a:rPr lang="en-US" baseline="0" dirty="0"/>
              <a:t>The first term in the bottom formula represents the P/E for a no-growth company. The second term is the part of the P/E value related to growth opportunities. </a:t>
            </a:r>
          </a:p>
          <a:p>
            <a:pPr marL="228530" indent="-228530" defTabSz="887483">
              <a:defRPr/>
            </a:pPr>
            <a:endParaRPr lang="en-US" dirty="0"/>
          </a:p>
          <a:p>
            <a:pPr marL="228530" indent="-228530" defTabSz="887483">
              <a:defRPr/>
            </a:pPr>
            <a:r>
              <a:rPr lang="en-US" dirty="0"/>
              <a:t>The example on the next slide illustrates the calculation of these concepts.</a:t>
            </a:r>
          </a:p>
        </p:txBody>
      </p:sp>
    </p:spTree>
    <p:extLst>
      <p:ext uri="{BB962C8B-B14F-4D97-AF65-F5344CB8AC3E}">
        <p14:creationId xmlns:p14="http://schemas.microsoft.com/office/powerpoint/2010/main" val="354502989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dirty="0"/>
              <a:t>LOS: </a:t>
            </a:r>
            <a:r>
              <a:rPr lang="en-US" b="0" dirty="0"/>
              <a:t>Calculate and interpret the present value of growth opportunities (PVGO) </a:t>
            </a:r>
            <a:r>
              <a:rPr lang="en-US" dirty="0"/>
              <a:t>and the component of the leading price-to-earnings ratio (P/E)</a:t>
            </a:r>
            <a:r>
              <a:rPr lang="en-US" baseline="0" dirty="0"/>
              <a:t> related to PVGO.</a:t>
            </a:r>
            <a:endParaRPr lang="en-US" b="1" dirty="0"/>
          </a:p>
          <a:p>
            <a:pPr marL="0" marR="0" indent="0" algn="l" defTabSz="914400" rtl="0" eaLnBrk="1" fontAlgn="auto" latinLnBrk="0" hangingPunct="1">
              <a:lnSpc>
                <a:spcPct val="90000"/>
              </a:lnSpc>
              <a:spcBef>
                <a:spcPts val="0"/>
              </a:spcBef>
              <a:spcAft>
                <a:spcPts val="0"/>
              </a:spcAft>
              <a:buClrTx/>
              <a:buSzTx/>
              <a:buFontTx/>
              <a:buNone/>
              <a:tabLst/>
              <a:defRPr/>
            </a:pPr>
            <a:r>
              <a:rPr lang="en-US" dirty="0"/>
              <a:t>Pages 254</a:t>
            </a:r>
            <a:r>
              <a:rPr lang="en-US" sz="1200" dirty="0">
                <a:latin typeface="Calibri"/>
              </a:rPr>
              <a:t>–</a:t>
            </a:r>
            <a:r>
              <a:rPr lang="en-US" dirty="0"/>
              <a:t>256</a:t>
            </a:r>
          </a:p>
          <a:p>
            <a:pPr eaLnBrk="1" hangingPunct="1">
              <a:lnSpc>
                <a:spcPct val="90000"/>
              </a:lnSpc>
            </a:pPr>
            <a:endParaRPr lang="en-US" dirty="0"/>
          </a:p>
          <a:p>
            <a:endParaRPr lang="en-US" dirty="0"/>
          </a:p>
        </p:txBody>
      </p:sp>
    </p:spTree>
    <p:extLst>
      <p:ext uri="{BB962C8B-B14F-4D97-AF65-F5344CB8AC3E}">
        <p14:creationId xmlns:p14="http://schemas.microsoft.com/office/powerpoint/2010/main" val="13128800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dirty="0"/>
              <a:t>LOS: </a:t>
            </a:r>
            <a:r>
              <a:rPr lang="en-US" b="0" dirty="0"/>
              <a:t>Calculate and interpret the present value of growth opportunities (PVGO) </a:t>
            </a:r>
            <a:r>
              <a:rPr lang="en-US" dirty="0"/>
              <a:t>and the component of the leading price-to-earnings ratio (P/E)</a:t>
            </a:r>
            <a:r>
              <a:rPr lang="en-US" baseline="0" dirty="0"/>
              <a:t> related to PVGO.</a:t>
            </a:r>
            <a:endParaRPr lang="en-US" b="1" dirty="0"/>
          </a:p>
          <a:p>
            <a:pPr marL="0" marR="0" indent="0" algn="l" defTabSz="914400" rtl="0" eaLnBrk="1" fontAlgn="auto" latinLnBrk="0" hangingPunct="1">
              <a:lnSpc>
                <a:spcPct val="90000"/>
              </a:lnSpc>
              <a:spcBef>
                <a:spcPts val="0"/>
              </a:spcBef>
              <a:spcAft>
                <a:spcPts val="0"/>
              </a:spcAft>
              <a:buClrTx/>
              <a:buSzTx/>
              <a:buFontTx/>
              <a:buNone/>
              <a:tabLst/>
              <a:defRPr/>
            </a:pPr>
            <a:r>
              <a:rPr lang="en-US" dirty="0"/>
              <a:t>Pages 254</a:t>
            </a:r>
            <a:r>
              <a:rPr lang="en-US" sz="1200" dirty="0">
                <a:latin typeface="Calibri"/>
              </a:rPr>
              <a:t>–</a:t>
            </a:r>
            <a:r>
              <a:rPr lang="en-US" dirty="0"/>
              <a:t>256</a:t>
            </a:r>
          </a:p>
          <a:p>
            <a:pPr marL="228530" indent="-228530" defTabSz="887483">
              <a:defRPr/>
            </a:pPr>
            <a:endParaRPr lang="en-US" dirty="0"/>
          </a:p>
          <a:p>
            <a:pPr marL="228530" indent="-228530" defTabSz="887483">
              <a:defRPr/>
            </a:pPr>
            <a:r>
              <a:rPr lang="en-US" dirty="0"/>
              <a:t>$50</a:t>
            </a:r>
            <a:r>
              <a:rPr lang="en-US" baseline="0" dirty="0"/>
              <a:t> (i.e., $5/0.10) of the firm’s value is attributable to the no-growth value per share. The rest of the firm’s value, $30, is attributable to PVGO.</a:t>
            </a:r>
          </a:p>
          <a:p>
            <a:pPr marL="228530" indent="-228530" defTabSz="887483">
              <a:defRPr/>
            </a:pPr>
            <a:endParaRPr lang="en-US" baseline="0" dirty="0"/>
          </a:p>
          <a:p>
            <a:pPr marL="228530" indent="-228530" defTabSz="887483">
              <a:defRPr/>
            </a:pPr>
            <a:r>
              <a:rPr lang="en-US" baseline="0" dirty="0"/>
              <a:t>As a percent, 30/80 or 37.5% of firm value is explained by the PVGO.</a:t>
            </a:r>
            <a:endParaRPr lang="en-US" dirty="0"/>
          </a:p>
        </p:txBody>
      </p:sp>
    </p:spTree>
    <p:extLst>
      <p:ext uri="{BB962C8B-B14F-4D97-AF65-F5344CB8AC3E}">
        <p14:creationId xmlns:p14="http://schemas.microsoft.com/office/powerpoint/2010/main" val="33085687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dirty="0"/>
              <a:t>LOS: </a:t>
            </a:r>
            <a:r>
              <a:rPr lang="en-US" b="0" dirty="0"/>
              <a:t>Calculate and interpret the present value of growth opportunities (PVGO) </a:t>
            </a:r>
            <a:r>
              <a:rPr lang="en-US" dirty="0"/>
              <a:t>and the component of the leading price-to-earnings ratio (P/E)</a:t>
            </a:r>
            <a:r>
              <a:rPr lang="en-US" baseline="0" dirty="0"/>
              <a:t> related to PVGO.</a:t>
            </a:r>
            <a:endParaRPr lang="en-US" b="1" dirty="0"/>
          </a:p>
          <a:p>
            <a:pPr marL="0" marR="0" indent="0" algn="l" defTabSz="914400" rtl="0" eaLnBrk="1" fontAlgn="auto" latinLnBrk="0" hangingPunct="1">
              <a:lnSpc>
                <a:spcPct val="90000"/>
              </a:lnSpc>
              <a:spcBef>
                <a:spcPts val="0"/>
              </a:spcBef>
              <a:spcAft>
                <a:spcPts val="0"/>
              </a:spcAft>
              <a:buClrTx/>
              <a:buSzTx/>
              <a:buFontTx/>
              <a:buNone/>
              <a:tabLst/>
              <a:defRPr/>
            </a:pPr>
            <a:r>
              <a:rPr lang="en-US" dirty="0"/>
              <a:t>Pages 254</a:t>
            </a:r>
            <a:r>
              <a:rPr lang="en-US" sz="1200" dirty="0">
                <a:latin typeface="Calibri"/>
              </a:rPr>
              <a:t>–</a:t>
            </a:r>
            <a:r>
              <a:rPr lang="en-US" dirty="0"/>
              <a:t>256</a:t>
            </a:r>
          </a:p>
          <a:p>
            <a:pPr eaLnBrk="1" hangingPunct="1">
              <a:lnSpc>
                <a:spcPct val="90000"/>
              </a:lnSpc>
            </a:pPr>
            <a:endParaRPr lang="en-US" dirty="0"/>
          </a:p>
          <a:p>
            <a:pPr marL="228530" indent="-228530" defTabSz="887483">
              <a:defRPr/>
            </a:pPr>
            <a:r>
              <a:rPr lang="en-US" dirty="0"/>
              <a:t>Of the firm’s P/E of 16, 10 is attributable to the </a:t>
            </a:r>
            <a:r>
              <a:rPr lang="en-US" baseline="0" dirty="0"/>
              <a:t>no-growth value. The remaining 6 is attributable to PVGO.</a:t>
            </a:r>
            <a:endParaRPr lang="en-US" dirty="0"/>
          </a:p>
        </p:txBody>
      </p:sp>
    </p:spTree>
    <p:extLst>
      <p:ext uri="{BB962C8B-B14F-4D97-AF65-F5344CB8AC3E}">
        <p14:creationId xmlns:p14="http://schemas.microsoft.com/office/powerpoint/2010/main" val="156680036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lnSpcReduction="10000"/>
          </a:bodyPr>
          <a:lstStyle/>
          <a:p>
            <a:r>
              <a:rPr lang="en-US" dirty="0"/>
              <a:t>LOS: Calculate and interpret the justified</a:t>
            </a:r>
            <a:r>
              <a:rPr lang="en-US" baseline="0" dirty="0"/>
              <a:t> leading and trailing P/</a:t>
            </a:r>
            <a:r>
              <a:rPr lang="en-US" baseline="0" dirty="0" err="1"/>
              <a:t>Es</a:t>
            </a:r>
            <a:r>
              <a:rPr lang="en-US" baseline="0" dirty="0"/>
              <a:t> </a:t>
            </a:r>
            <a:r>
              <a:rPr lang="en-US" dirty="0"/>
              <a:t>using the Gordon growth model.</a:t>
            </a:r>
            <a:endParaRPr lang="en-US" b="1" dirty="0"/>
          </a:p>
          <a:p>
            <a:pPr eaLnBrk="1" hangingPunct="1">
              <a:lnSpc>
                <a:spcPct val="90000"/>
              </a:lnSpc>
            </a:pPr>
            <a:r>
              <a:rPr lang="en-US" dirty="0"/>
              <a:t>Pages 256</a:t>
            </a:r>
            <a:r>
              <a:rPr lang="en-US" sz="1200" dirty="0">
                <a:latin typeface="Calibri"/>
              </a:rPr>
              <a:t>–</a:t>
            </a:r>
            <a:r>
              <a:rPr lang="en-US" dirty="0"/>
              <a:t>258</a:t>
            </a:r>
          </a:p>
          <a:p>
            <a:pPr eaLnBrk="1" hangingPunct="1">
              <a:lnSpc>
                <a:spcPct val="90000"/>
              </a:lnSpc>
            </a:pPr>
            <a:endParaRPr lang="en-US" dirty="0"/>
          </a:p>
          <a:p>
            <a:pPr eaLnBrk="1" hangingPunct="1">
              <a:lnSpc>
                <a:spcPct val="90000"/>
              </a:lnSpc>
            </a:pPr>
            <a:r>
              <a:rPr lang="en-US" dirty="0"/>
              <a:t>We can also use the </a:t>
            </a:r>
            <a:r>
              <a:rPr lang="en-US" baseline="0" dirty="0"/>
              <a:t>Gordon growth model to derive a justified P/E. The justified P/E can be used to determine what the P/E should be, given the firm’s characteristics. This P/E is referred to as the fundamental P/E, and its use may be more helpful than using only the Gordon growth model because the P/E is so widely used. Using the current market stock price, a justified P/E can also be used to back out the market’s implied growth rate for the firm. This market-implied growth rate can then be examined for its reasonableness.</a:t>
            </a:r>
          </a:p>
          <a:p>
            <a:pPr eaLnBrk="1" hangingPunct="1">
              <a:lnSpc>
                <a:spcPct val="90000"/>
              </a:lnSpc>
            </a:pPr>
            <a:endParaRPr lang="en-US" baseline="0" dirty="0"/>
          </a:p>
          <a:p>
            <a:pPr eaLnBrk="1" hangingPunct="1">
              <a:lnSpc>
                <a:spcPct val="90000"/>
              </a:lnSpc>
            </a:pPr>
            <a:r>
              <a:rPr lang="en-US" baseline="0" dirty="0"/>
              <a:t>To determine the </a:t>
            </a:r>
            <a:r>
              <a:rPr lang="en-US" dirty="0"/>
              <a:t>justified</a:t>
            </a:r>
            <a:r>
              <a:rPr lang="en-US" baseline="0" dirty="0"/>
              <a:t> leading P/E, we take the Gordon growth model and divide both sides by the earnings next year (</a:t>
            </a:r>
            <a:r>
              <a:rPr lang="en-US" i="1" baseline="0" dirty="0"/>
              <a:t>E</a:t>
            </a:r>
            <a:r>
              <a:rPr lang="en-US" baseline="-25000" dirty="0"/>
              <a:t>1</a:t>
            </a:r>
            <a:r>
              <a:rPr lang="en-US" baseline="0" dirty="0"/>
              <a:t>), which results in the second formula shown. We’ll define </a:t>
            </a:r>
            <a:r>
              <a:rPr lang="en-US" i="1" baseline="0" dirty="0"/>
              <a:t>b</a:t>
            </a:r>
            <a:r>
              <a:rPr lang="en-US" baseline="0" dirty="0"/>
              <a:t> as the retention ratio, which is that portion of earnings that is reinvested in the firm. Recognizing that 1 </a:t>
            </a:r>
            <a:r>
              <a:rPr lang="en-US" baseline="0" dirty="0">
                <a:latin typeface="Calibri"/>
              </a:rPr>
              <a:t>– </a:t>
            </a:r>
            <a:r>
              <a:rPr lang="en-US" i="1" baseline="0" dirty="0"/>
              <a:t>b</a:t>
            </a:r>
            <a:r>
              <a:rPr lang="en-US" baseline="0" dirty="0"/>
              <a:t> is the dividend payout ratio (D/E), we have the third formula.</a:t>
            </a:r>
          </a:p>
          <a:p>
            <a:pPr eaLnBrk="1" hangingPunct="1">
              <a:lnSpc>
                <a:spcPct val="90000"/>
              </a:lnSpc>
            </a:pPr>
            <a:endParaRPr lang="en-US" baseline="0" dirty="0"/>
          </a:p>
          <a:p>
            <a:pPr eaLnBrk="1" hangingPunct="1">
              <a:lnSpc>
                <a:spcPct val="90000"/>
              </a:lnSpc>
            </a:pPr>
            <a:r>
              <a:rPr lang="en-US" baseline="0" dirty="0"/>
              <a:t>Note that, as in earlier derivations using the Gordon growth model, we assume that Price (</a:t>
            </a:r>
            <a:r>
              <a:rPr lang="en-US" i="1" baseline="0" dirty="0"/>
              <a:t>P</a:t>
            </a:r>
            <a:r>
              <a:rPr lang="en-US" baseline="0" dirty="0"/>
              <a:t>) = Value (</a:t>
            </a:r>
            <a:r>
              <a:rPr lang="en-US" i="1" baseline="0" dirty="0"/>
              <a:t>V</a:t>
            </a:r>
            <a:r>
              <a:rPr lang="en-US" baseline="0" dirty="0"/>
              <a:t>).</a:t>
            </a:r>
            <a:endParaRPr lang="en-US" dirty="0"/>
          </a:p>
          <a:p>
            <a:pPr eaLnBrk="1" hangingPunct="1">
              <a:lnSpc>
                <a:spcPct val="90000"/>
              </a:lnSpc>
            </a:pPr>
            <a:endParaRPr lang="en-US" dirty="0"/>
          </a:p>
          <a:p>
            <a:pPr indent="-183725" defTabSz="918624">
              <a:lnSpc>
                <a:spcPct val="90000"/>
              </a:lnSpc>
              <a:defRPr/>
            </a:pPr>
            <a:r>
              <a:rPr lang="en-US" baseline="0" dirty="0"/>
              <a:t>On the next slide, we derive a trailing P/E based on fundamentals </a:t>
            </a:r>
            <a:r>
              <a:rPr lang="en-US" dirty="0"/>
              <a:t>using the Gordon growth model.</a:t>
            </a:r>
          </a:p>
        </p:txBody>
      </p:sp>
    </p:spTree>
    <p:extLst>
      <p:ext uri="{BB962C8B-B14F-4D97-AF65-F5344CB8AC3E}">
        <p14:creationId xmlns:p14="http://schemas.microsoft.com/office/powerpoint/2010/main" val="316744080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dirty="0"/>
              <a:t>LOS: Calculate and interpret the justified</a:t>
            </a:r>
            <a:r>
              <a:rPr lang="en-US" baseline="0" dirty="0"/>
              <a:t> leading and trailing P/</a:t>
            </a:r>
            <a:r>
              <a:rPr lang="en-US" baseline="0" dirty="0" err="1"/>
              <a:t>Es</a:t>
            </a:r>
            <a:r>
              <a:rPr lang="en-US" baseline="0" dirty="0"/>
              <a:t> </a:t>
            </a:r>
            <a:r>
              <a:rPr lang="en-US" dirty="0"/>
              <a:t>using the Gordon growth model.</a:t>
            </a:r>
            <a:endParaRPr lang="en-US" b="1" dirty="0"/>
          </a:p>
          <a:p>
            <a:pPr eaLnBrk="1" hangingPunct="1">
              <a:lnSpc>
                <a:spcPct val="90000"/>
              </a:lnSpc>
            </a:pPr>
            <a:r>
              <a:rPr lang="en-US" dirty="0"/>
              <a:t>Pages 256</a:t>
            </a:r>
            <a:r>
              <a:rPr lang="en-US" sz="1200" dirty="0">
                <a:latin typeface="Calibri"/>
              </a:rPr>
              <a:t>–</a:t>
            </a:r>
            <a:r>
              <a:rPr lang="en-US" dirty="0"/>
              <a:t>258</a:t>
            </a:r>
          </a:p>
          <a:p>
            <a:pPr eaLnBrk="1" hangingPunct="1">
              <a:lnSpc>
                <a:spcPct val="90000"/>
              </a:lnSpc>
            </a:pPr>
            <a:endParaRPr lang="en-US" dirty="0"/>
          </a:p>
          <a:p>
            <a:pPr eaLnBrk="1" hangingPunct="1">
              <a:lnSpc>
                <a:spcPct val="90000"/>
              </a:lnSpc>
            </a:pPr>
            <a:r>
              <a:rPr lang="en-US" dirty="0"/>
              <a:t>To </a:t>
            </a:r>
            <a:r>
              <a:rPr lang="en-US" baseline="0" dirty="0"/>
              <a:t>derive a trailing P/E based on fundamentals </a:t>
            </a:r>
            <a:r>
              <a:rPr lang="en-US" dirty="0"/>
              <a:t>using the Gordon growth model, we will use current dividends (</a:t>
            </a:r>
            <a:r>
              <a:rPr lang="en-US" i="1" dirty="0"/>
              <a:t>D</a:t>
            </a:r>
            <a:r>
              <a:rPr lang="en-US" baseline="-25000" dirty="0"/>
              <a:t>0</a:t>
            </a:r>
            <a:r>
              <a:rPr lang="en-US" dirty="0"/>
              <a:t>) and current </a:t>
            </a:r>
            <a:r>
              <a:rPr lang="en-US" baseline="0" dirty="0"/>
              <a:t>earnings (</a:t>
            </a:r>
            <a:r>
              <a:rPr lang="en-US" i="1" baseline="0" dirty="0"/>
              <a:t>E</a:t>
            </a:r>
            <a:r>
              <a:rPr lang="en-US" baseline="-25000" dirty="0"/>
              <a:t>0</a:t>
            </a:r>
            <a:r>
              <a:rPr lang="en-US" baseline="0" dirty="0"/>
              <a:t>). Assuming that Price (</a:t>
            </a:r>
            <a:r>
              <a:rPr lang="en-US" i="1" baseline="0" dirty="0"/>
              <a:t>P</a:t>
            </a:r>
            <a:r>
              <a:rPr lang="en-US" baseline="0" dirty="0"/>
              <a:t>) = Value (</a:t>
            </a:r>
            <a:r>
              <a:rPr lang="en-US" i="1" baseline="0" dirty="0"/>
              <a:t>V</a:t>
            </a:r>
            <a:r>
              <a:rPr lang="en-US" baseline="0" dirty="0"/>
              <a:t>), we then divide both sides by </a:t>
            </a:r>
            <a:r>
              <a:rPr lang="en-US" i="1" baseline="0" dirty="0"/>
              <a:t>E</a:t>
            </a:r>
            <a:r>
              <a:rPr lang="en-US" baseline="-25000" dirty="0"/>
              <a:t>0</a:t>
            </a:r>
            <a:r>
              <a:rPr lang="en-US" baseline="0" dirty="0"/>
              <a:t>. Once again recognizing that 1 </a:t>
            </a:r>
            <a:r>
              <a:rPr lang="en-US" baseline="0" dirty="0">
                <a:latin typeface="Calibri"/>
              </a:rPr>
              <a:t>– </a:t>
            </a:r>
            <a:r>
              <a:rPr lang="en-US" i="1" baseline="0" dirty="0"/>
              <a:t>b</a:t>
            </a:r>
            <a:r>
              <a:rPr lang="en-US" baseline="0" dirty="0"/>
              <a:t> is the dividend payout ratio (D/E), we have the third formula.</a:t>
            </a:r>
            <a:endParaRPr lang="en-US" dirty="0"/>
          </a:p>
          <a:p>
            <a:pPr marL="228530" indent="-228530" defTabSz="887483">
              <a:defRPr/>
            </a:pPr>
            <a:endParaRPr lang="en-US" dirty="0"/>
          </a:p>
          <a:p>
            <a:pPr marL="228530" indent="-228530" defTabSz="887483">
              <a:defRPr/>
            </a:pPr>
            <a:r>
              <a:rPr lang="en-US" dirty="0"/>
              <a:t>The example on the next slide illustrates the calculation.</a:t>
            </a:r>
          </a:p>
        </p:txBody>
      </p:sp>
    </p:spTree>
    <p:extLst>
      <p:ext uri="{BB962C8B-B14F-4D97-AF65-F5344CB8AC3E}">
        <p14:creationId xmlns:p14="http://schemas.microsoft.com/office/powerpoint/2010/main" val="126280259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dirty="0"/>
              <a:t>LOS: Calculate and interpret the justified</a:t>
            </a:r>
            <a:r>
              <a:rPr lang="en-US" baseline="0" dirty="0"/>
              <a:t> leading and trailing P/</a:t>
            </a:r>
            <a:r>
              <a:rPr lang="en-US" baseline="0" dirty="0" err="1"/>
              <a:t>Es</a:t>
            </a:r>
            <a:r>
              <a:rPr lang="en-US" baseline="0" dirty="0"/>
              <a:t> </a:t>
            </a:r>
            <a:r>
              <a:rPr lang="en-US" dirty="0"/>
              <a:t>using the Gordon growth model.</a:t>
            </a:r>
            <a:endParaRPr lang="en-US" b="1" dirty="0"/>
          </a:p>
          <a:p>
            <a:pPr marL="0" marR="0" indent="0" algn="l" defTabSz="914400" rtl="0" eaLnBrk="1" fontAlgn="auto" latinLnBrk="0" hangingPunct="1">
              <a:lnSpc>
                <a:spcPct val="90000"/>
              </a:lnSpc>
              <a:spcBef>
                <a:spcPts val="0"/>
              </a:spcBef>
              <a:spcAft>
                <a:spcPts val="0"/>
              </a:spcAft>
              <a:buClrTx/>
              <a:buSzTx/>
              <a:buFontTx/>
              <a:buNone/>
              <a:tabLst/>
              <a:defRPr/>
            </a:pPr>
            <a:r>
              <a:rPr lang="en-US" dirty="0"/>
              <a:t>Pages 256</a:t>
            </a:r>
            <a:r>
              <a:rPr lang="en-US" sz="1200" dirty="0">
                <a:latin typeface="Calibri"/>
              </a:rPr>
              <a:t>–</a:t>
            </a:r>
            <a:r>
              <a:rPr lang="en-US" dirty="0"/>
              <a:t>258</a:t>
            </a:r>
          </a:p>
          <a:p>
            <a:pPr eaLnBrk="1" hangingPunct="1">
              <a:lnSpc>
                <a:spcPct val="90000"/>
              </a:lnSpc>
            </a:pPr>
            <a:endParaRPr lang="en-US" dirty="0"/>
          </a:p>
          <a:p>
            <a:endParaRPr lang="en-US" dirty="0"/>
          </a:p>
          <a:p>
            <a:pPr marL="228530" indent="-228530" defTabSz="887483">
              <a:defRPr/>
            </a:pPr>
            <a:endParaRPr lang="en-US" dirty="0"/>
          </a:p>
          <a:p>
            <a:pPr marL="228530" indent="-228530" defTabSz="887483">
              <a:defRPr/>
            </a:pPr>
            <a:endParaRPr lang="en-US" dirty="0"/>
          </a:p>
          <a:p>
            <a:pPr marL="228530" indent="-228530" defTabSz="887483">
              <a:defRPr/>
            </a:pPr>
            <a:endParaRPr lang="en-US" dirty="0"/>
          </a:p>
        </p:txBody>
      </p:sp>
    </p:spTree>
    <p:extLst>
      <p:ext uri="{BB962C8B-B14F-4D97-AF65-F5344CB8AC3E}">
        <p14:creationId xmlns:p14="http://schemas.microsoft.com/office/powerpoint/2010/main" val="279515869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dirty="0"/>
              <a:t>LOS: Calculate and interpret the justified</a:t>
            </a:r>
            <a:r>
              <a:rPr lang="en-US" baseline="0" dirty="0"/>
              <a:t> leading and trailing P/</a:t>
            </a:r>
            <a:r>
              <a:rPr lang="en-US" baseline="0" dirty="0" err="1"/>
              <a:t>Es</a:t>
            </a:r>
            <a:r>
              <a:rPr lang="en-US" baseline="0" dirty="0"/>
              <a:t> </a:t>
            </a:r>
            <a:r>
              <a:rPr lang="en-US" dirty="0"/>
              <a:t>using the Gordon growth model.</a:t>
            </a:r>
            <a:endParaRPr lang="en-US" b="1" dirty="0"/>
          </a:p>
          <a:p>
            <a:pPr marL="0" marR="0" indent="0" algn="l" defTabSz="914400" rtl="0" eaLnBrk="1" fontAlgn="auto" latinLnBrk="0" hangingPunct="1">
              <a:lnSpc>
                <a:spcPct val="90000"/>
              </a:lnSpc>
              <a:spcBef>
                <a:spcPts val="0"/>
              </a:spcBef>
              <a:spcAft>
                <a:spcPts val="0"/>
              </a:spcAft>
              <a:buClrTx/>
              <a:buSzTx/>
              <a:buFontTx/>
              <a:buNone/>
              <a:tabLst/>
              <a:defRPr/>
            </a:pPr>
            <a:r>
              <a:rPr lang="en-US" dirty="0"/>
              <a:t>Pages 256</a:t>
            </a:r>
            <a:r>
              <a:rPr lang="en-US" sz="1200" dirty="0">
                <a:latin typeface="Calibri"/>
              </a:rPr>
              <a:t>–</a:t>
            </a:r>
            <a:r>
              <a:rPr lang="en-US" dirty="0"/>
              <a:t>258</a:t>
            </a:r>
          </a:p>
          <a:p>
            <a:pPr eaLnBrk="1" hangingPunct="1">
              <a:lnSpc>
                <a:spcPct val="90000"/>
              </a:lnSpc>
            </a:pPr>
            <a:endParaRPr lang="en-US" dirty="0"/>
          </a:p>
          <a:p>
            <a:pPr eaLnBrk="1" hangingPunct="1">
              <a:lnSpc>
                <a:spcPct val="90000"/>
              </a:lnSpc>
            </a:pPr>
            <a:r>
              <a:rPr lang="en-US" baseline="0" dirty="0"/>
              <a:t>To determine the </a:t>
            </a:r>
            <a:r>
              <a:rPr lang="en-US" dirty="0"/>
              <a:t>justified</a:t>
            </a:r>
            <a:r>
              <a:rPr lang="en-US" baseline="0" dirty="0"/>
              <a:t> leading P/E, we divide the dividend payout ratio by </a:t>
            </a:r>
            <a:r>
              <a:rPr lang="en-US" i="1" baseline="0" dirty="0"/>
              <a:t>r</a:t>
            </a:r>
            <a:r>
              <a:rPr lang="en-US" baseline="0" dirty="0"/>
              <a:t> </a:t>
            </a:r>
            <a:r>
              <a:rPr lang="en-US" baseline="0" dirty="0">
                <a:latin typeface="Calibri"/>
              </a:rPr>
              <a:t>– </a:t>
            </a:r>
            <a:r>
              <a:rPr lang="en-US" i="1" baseline="0" dirty="0"/>
              <a:t>g</a:t>
            </a:r>
            <a:r>
              <a:rPr lang="en-US" baseline="0" dirty="0"/>
              <a:t>. Note that 1 </a:t>
            </a:r>
            <a:r>
              <a:rPr lang="en-US" baseline="0" dirty="0">
                <a:latin typeface="Calibri"/>
              </a:rPr>
              <a:t>– </a:t>
            </a:r>
            <a:r>
              <a:rPr lang="en-US" i="1" baseline="0" dirty="0"/>
              <a:t>b</a:t>
            </a:r>
            <a:r>
              <a:rPr lang="en-US" baseline="0" dirty="0"/>
              <a:t> (</a:t>
            </a:r>
            <a:r>
              <a:rPr lang="en-US" i="1" baseline="0" dirty="0"/>
              <a:t>b</a:t>
            </a:r>
            <a:r>
              <a:rPr lang="en-US" baseline="0" dirty="0"/>
              <a:t> = Retention ratio) is the dividend payout ratio, which is just $1.60/$4.00.</a:t>
            </a:r>
          </a:p>
          <a:p>
            <a:pPr eaLnBrk="1" hangingPunct="1">
              <a:lnSpc>
                <a:spcPct val="90000"/>
              </a:lnSpc>
            </a:pPr>
            <a:r>
              <a:rPr lang="en-US" dirty="0"/>
              <a:t> </a:t>
            </a:r>
            <a:endParaRPr lang="en-US" baseline="0" dirty="0"/>
          </a:p>
          <a:p>
            <a:pPr eaLnBrk="1" hangingPunct="1">
              <a:lnSpc>
                <a:spcPct val="90000"/>
              </a:lnSpc>
            </a:pPr>
            <a:r>
              <a:rPr lang="en-US" baseline="0" dirty="0"/>
              <a:t>The resulting P/E is 10.0.</a:t>
            </a:r>
          </a:p>
          <a:p>
            <a:pPr eaLnBrk="1" hangingPunct="1">
              <a:lnSpc>
                <a:spcPct val="90000"/>
              </a:lnSpc>
            </a:pPr>
            <a:endParaRPr lang="en-US" dirty="0"/>
          </a:p>
          <a:p>
            <a:pPr indent="-183725" defTabSz="918624">
              <a:lnSpc>
                <a:spcPct val="90000"/>
              </a:lnSpc>
              <a:defRPr/>
            </a:pPr>
            <a:r>
              <a:rPr lang="en-US" baseline="0" dirty="0"/>
              <a:t>On the next slide, we calculate the trailing P/E</a:t>
            </a:r>
            <a:r>
              <a:rPr lang="en-US" dirty="0"/>
              <a:t>.</a:t>
            </a:r>
          </a:p>
          <a:p>
            <a:pPr indent="-183725" defTabSz="918624">
              <a:lnSpc>
                <a:spcPct val="90000"/>
              </a:lnSpc>
              <a:defRPr/>
            </a:pPr>
            <a:endParaRPr lang="en-US" dirty="0"/>
          </a:p>
          <a:p>
            <a:pPr eaLnBrk="1" hangingPunct="1">
              <a:lnSpc>
                <a:spcPct val="90000"/>
              </a:lnSpc>
            </a:pPr>
            <a:r>
              <a:rPr lang="en-US" baseline="0" dirty="0"/>
              <a:t>Note to instructor: The derivation we did on slide 19 for the justified leading P/E uses </a:t>
            </a:r>
            <a:r>
              <a:rPr lang="en-US" i="1" dirty="0"/>
              <a:t>D</a:t>
            </a:r>
            <a:r>
              <a:rPr lang="en-US" baseline="-25000" dirty="0"/>
              <a:t>1</a:t>
            </a:r>
            <a:r>
              <a:rPr lang="en-US" baseline="0" dirty="0"/>
              <a:t>/</a:t>
            </a:r>
            <a:r>
              <a:rPr lang="en-US" i="1" dirty="0"/>
              <a:t>E</a:t>
            </a:r>
            <a:r>
              <a:rPr lang="en-US" baseline="-25000" dirty="0"/>
              <a:t>1</a:t>
            </a:r>
            <a:r>
              <a:rPr lang="en-US" baseline="0" dirty="0"/>
              <a:t> in the numerator. We use </a:t>
            </a:r>
            <a:r>
              <a:rPr lang="en-US" i="1" dirty="0"/>
              <a:t>D</a:t>
            </a:r>
            <a:r>
              <a:rPr lang="en-US" baseline="-25000" dirty="0"/>
              <a:t>0</a:t>
            </a:r>
            <a:r>
              <a:rPr lang="en-US" baseline="0" dirty="0"/>
              <a:t>/</a:t>
            </a:r>
            <a:r>
              <a:rPr lang="en-US" i="1" baseline="0" dirty="0"/>
              <a:t>E</a:t>
            </a:r>
            <a:r>
              <a:rPr lang="en-US" baseline="-25000" dirty="0"/>
              <a:t>0</a:t>
            </a:r>
            <a:r>
              <a:rPr lang="en-US" dirty="0"/>
              <a:t> here (as does the text),</a:t>
            </a:r>
            <a:r>
              <a:rPr lang="en-US" baseline="0" dirty="0"/>
              <a:t> assuming that the dividend payout ratio stays constant from time period 0 to 1.</a:t>
            </a:r>
            <a:endParaRPr lang="en-US" dirty="0"/>
          </a:p>
        </p:txBody>
      </p:sp>
    </p:spTree>
    <p:extLst>
      <p:ext uri="{BB962C8B-B14F-4D97-AF65-F5344CB8AC3E}">
        <p14:creationId xmlns:p14="http://schemas.microsoft.com/office/powerpoint/2010/main" val="163160568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dirty="0"/>
              <a:t>LOS: Calculate and interpret the justified</a:t>
            </a:r>
            <a:r>
              <a:rPr lang="en-US" baseline="0" dirty="0"/>
              <a:t> leading and trailing P/</a:t>
            </a:r>
            <a:r>
              <a:rPr lang="en-US" baseline="0" dirty="0" err="1"/>
              <a:t>Es</a:t>
            </a:r>
            <a:r>
              <a:rPr lang="en-US" baseline="0" dirty="0"/>
              <a:t> </a:t>
            </a:r>
            <a:r>
              <a:rPr lang="en-US" dirty="0"/>
              <a:t>using the Gordon growth model.</a:t>
            </a:r>
          </a:p>
          <a:p>
            <a:pPr marL="0" marR="0" indent="0" algn="l" defTabSz="914400" rtl="0" eaLnBrk="1" fontAlgn="auto" latinLnBrk="0" hangingPunct="1">
              <a:lnSpc>
                <a:spcPct val="90000"/>
              </a:lnSpc>
              <a:spcBef>
                <a:spcPts val="0"/>
              </a:spcBef>
              <a:spcAft>
                <a:spcPts val="0"/>
              </a:spcAft>
              <a:buClrTx/>
              <a:buSzTx/>
              <a:buFontTx/>
              <a:buNone/>
              <a:tabLst/>
              <a:defRPr/>
            </a:pPr>
            <a:r>
              <a:rPr lang="en-US" dirty="0"/>
              <a:t>Pages 256</a:t>
            </a:r>
            <a:r>
              <a:rPr lang="en-US" sz="1200" dirty="0">
                <a:latin typeface="Calibri"/>
              </a:rPr>
              <a:t>–</a:t>
            </a:r>
            <a:r>
              <a:rPr lang="en-US" dirty="0"/>
              <a:t>258</a:t>
            </a:r>
          </a:p>
          <a:p>
            <a:pPr eaLnBrk="1" hangingPunct="1">
              <a:lnSpc>
                <a:spcPct val="90000"/>
              </a:lnSpc>
            </a:pPr>
            <a:endParaRPr lang="en-US" dirty="0"/>
          </a:p>
          <a:p>
            <a:pPr eaLnBrk="1" hangingPunct="1">
              <a:lnSpc>
                <a:spcPct val="90000"/>
              </a:lnSpc>
            </a:pPr>
            <a:r>
              <a:rPr lang="en-US" baseline="0" dirty="0"/>
              <a:t>To determine the </a:t>
            </a:r>
            <a:r>
              <a:rPr lang="en-US" dirty="0"/>
              <a:t>justified</a:t>
            </a:r>
            <a:r>
              <a:rPr lang="en-US" baseline="0" dirty="0"/>
              <a:t> trailing P/E, we multiply the dividend payout ratio by 1 + </a:t>
            </a:r>
            <a:r>
              <a:rPr lang="en-US" i="1" baseline="0" dirty="0"/>
              <a:t>g</a:t>
            </a:r>
            <a:r>
              <a:rPr lang="en-US" baseline="0" dirty="0"/>
              <a:t> and then divide by </a:t>
            </a:r>
            <a:r>
              <a:rPr lang="en-US" i="1" baseline="0" dirty="0"/>
              <a:t>r</a:t>
            </a:r>
            <a:r>
              <a:rPr lang="en-US" baseline="0" dirty="0"/>
              <a:t> </a:t>
            </a:r>
            <a:r>
              <a:rPr lang="en-US" baseline="0" dirty="0">
                <a:latin typeface="Calibri"/>
              </a:rPr>
              <a:t>– </a:t>
            </a:r>
            <a:r>
              <a:rPr lang="en-US" i="1" baseline="0" dirty="0"/>
              <a:t>g</a:t>
            </a:r>
            <a:r>
              <a:rPr lang="en-US" baseline="0" dirty="0"/>
              <a:t>, which results in 10.50.</a:t>
            </a:r>
          </a:p>
          <a:p>
            <a:pPr eaLnBrk="1" hangingPunct="1">
              <a:lnSpc>
                <a:spcPct val="90000"/>
              </a:lnSpc>
            </a:pPr>
            <a:endParaRPr lang="en-US" dirty="0"/>
          </a:p>
          <a:p>
            <a:pPr indent="-183725" defTabSz="918624">
              <a:lnSpc>
                <a:spcPct val="90000"/>
              </a:lnSpc>
              <a:defRPr/>
            </a:pPr>
            <a:r>
              <a:rPr lang="en-US" baseline="0" dirty="0"/>
              <a:t>To obtain the actual trailing P/E, divide the actual stock price of $50 by the trailing earnings of $4 to obtain 12.50.</a:t>
            </a:r>
          </a:p>
          <a:p>
            <a:pPr indent="-183725" defTabSz="918624">
              <a:lnSpc>
                <a:spcPct val="90000"/>
              </a:lnSpc>
              <a:defRPr/>
            </a:pPr>
            <a:endParaRPr lang="en-US" baseline="0" dirty="0"/>
          </a:p>
          <a:p>
            <a:pPr indent="-183725" defTabSz="918624">
              <a:lnSpc>
                <a:spcPct val="90000"/>
              </a:lnSpc>
              <a:defRPr/>
            </a:pPr>
            <a:r>
              <a:rPr lang="en-US" baseline="0" dirty="0"/>
              <a:t>Because the market is valuing the firm’s earnings more than that justified by the firm’s fundamentals, the stock is overvalued. </a:t>
            </a:r>
            <a:endParaRPr lang="en-US" dirty="0"/>
          </a:p>
        </p:txBody>
      </p:sp>
    </p:spTree>
    <p:extLst>
      <p:ext uri="{BB962C8B-B14F-4D97-AF65-F5344CB8AC3E}">
        <p14:creationId xmlns:p14="http://schemas.microsoft.com/office/powerpoint/2010/main" val="155910456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ln/>
        </p:spPr>
      </p:sp>
      <p:sp>
        <p:nvSpPr>
          <p:cNvPr id="367618" name="Notes Placeholder 2"/>
          <p:cNvSpPr>
            <a:spLocks noGrp="1"/>
          </p:cNvSpPr>
          <p:nvPr>
            <p:ph type="body" idx="1"/>
          </p:nvPr>
        </p:nvSpPr>
        <p:spPr>
          <a:noFill/>
          <a:ln/>
        </p:spPr>
        <p:txBody>
          <a:bodyPr>
            <a:normAutofit fontScale="85000" lnSpcReduction="20000"/>
          </a:bodyPr>
          <a:lstStyle/>
          <a:p>
            <a:r>
              <a:rPr lang="en-US" dirty="0"/>
              <a:t>LOS: Describe strengths and limitations of the Gordon growth model and justify its selection to value a company’s common shares.</a:t>
            </a:r>
          </a:p>
          <a:p>
            <a:r>
              <a:rPr lang="en-US" dirty="0"/>
              <a:t>Pages 244</a:t>
            </a:r>
            <a:r>
              <a:rPr lang="en-US" sz="1200" dirty="0">
                <a:latin typeface="Calibri"/>
              </a:rPr>
              <a:t>–</a:t>
            </a:r>
            <a:r>
              <a:rPr lang="en-US" dirty="0"/>
              <a:t>254,</a:t>
            </a:r>
            <a:r>
              <a:rPr lang="en-US" baseline="0" dirty="0"/>
              <a:t> 256</a:t>
            </a:r>
            <a:r>
              <a:rPr lang="en-US" sz="1200" dirty="0">
                <a:latin typeface="Calibri"/>
              </a:rPr>
              <a:t>–</a:t>
            </a:r>
            <a:r>
              <a:rPr lang="en-US" baseline="0" dirty="0"/>
              <a:t>260</a:t>
            </a:r>
            <a:endParaRPr lang="en-US" dirty="0"/>
          </a:p>
          <a:p>
            <a:pPr eaLnBrk="1" hangingPunct="1">
              <a:lnSpc>
                <a:spcPct val="90000"/>
              </a:lnSpc>
            </a:pPr>
            <a:endParaRPr lang="en-US" dirty="0"/>
          </a:p>
          <a:p>
            <a:pPr eaLnBrk="1" hangingPunct="1">
              <a:lnSpc>
                <a:spcPct val="90000"/>
              </a:lnSpc>
            </a:pPr>
            <a:r>
              <a:rPr lang="en-US" dirty="0"/>
              <a:t>The strengths of the Gordon growth model are</a:t>
            </a:r>
            <a:r>
              <a:rPr lang="en-US" baseline="0" dirty="0"/>
              <a:t> the following:</a:t>
            </a:r>
            <a:endParaRPr lang="en-US" dirty="0"/>
          </a:p>
          <a:p>
            <a:pPr marL="171450" indent="-171450" eaLnBrk="1" hangingPunct="1">
              <a:lnSpc>
                <a:spcPct val="90000"/>
              </a:lnSpc>
              <a:buFont typeface="Arial" pitchFamily="34" charset="0"/>
              <a:buChar char="•"/>
            </a:pPr>
            <a:r>
              <a:rPr lang="en-US" dirty="0"/>
              <a:t>It is simple to understand and applicable to stable, mature firms that have constant growth in dividends.</a:t>
            </a:r>
          </a:p>
          <a:p>
            <a:pPr marL="171450" indent="-171450" eaLnBrk="1" hangingPunct="1">
              <a:lnSpc>
                <a:spcPct val="90000"/>
              </a:lnSpc>
              <a:buFont typeface="Arial" pitchFamily="34" charset="0"/>
              <a:buChar char="•"/>
            </a:pPr>
            <a:r>
              <a:rPr lang="en-US" dirty="0"/>
              <a:t>It can be used to value an entire stock market using the data for the entire stock market.</a:t>
            </a:r>
          </a:p>
          <a:p>
            <a:pPr marL="171450" indent="-171450" eaLnBrk="1" hangingPunct="1">
              <a:lnSpc>
                <a:spcPct val="90000"/>
              </a:lnSpc>
              <a:buFont typeface="Arial" pitchFamily="34" charset="0"/>
              <a:buChar char="•"/>
            </a:pPr>
            <a:r>
              <a:rPr lang="en-US" i="1" dirty="0"/>
              <a:t>g</a:t>
            </a:r>
            <a:r>
              <a:rPr lang="en-US" dirty="0"/>
              <a:t>, the growth rate in dividends, can be estimated using </a:t>
            </a:r>
            <a:r>
              <a:rPr lang="en-US" i="1" dirty="0"/>
              <a:t>g</a:t>
            </a:r>
            <a:r>
              <a:rPr lang="en-US" dirty="0"/>
              <a:t> = nominal GDP (gross domestic product) growth, which is the sum of real GDP growth and long-term inflation. Note that estimated long-term dividend growth rates should not be much higher than the GDP growth rate because a firm’s growth cannot greatly exceed the economy’s over the long</a:t>
            </a:r>
            <a:r>
              <a:rPr lang="en-US" baseline="0" dirty="0"/>
              <a:t> </a:t>
            </a:r>
            <a:r>
              <a:rPr lang="en-US" dirty="0"/>
              <a:t>term.</a:t>
            </a:r>
          </a:p>
          <a:p>
            <a:pPr marL="171450" indent="-171450" eaLnBrk="1" hangingPunct="1">
              <a:lnSpc>
                <a:spcPct val="90000"/>
              </a:lnSpc>
              <a:buFont typeface="Arial" pitchFamily="34" charset="0"/>
              <a:buChar char="•"/>
            </a:pPr>
            <a:r>
              <a:rPr lang="en-US" dirty="0"/>
              <a:t>The Gordon growth model can be applied to firms that both pay dividends and repurchase stock if an analyst forecasts per share dividends that reflect the number of shares that will be repurchased over time. Note, however, that firms do not commit to repurchase policies the way they do dividend policies; forecasting repurchases is thus difficult.</a:t>
            </a:r>
          </a:p>
          <a:p>
            <a:pPr eaLnBrk="1" hangingPunct="1">
              <a:lnSpc>
                <a:spcPct val="90000"/>
              </a:lnSpc>
            </a:pPr>
            <a:endParaRPr lang="en-US" dirty="0"/>
          </a:p>
          <a:p>
            <a:pPr eaLnBrk="1" hangingPunct="1">
              <a:lnSpc>
                <a:spcPct val="90000"/>
              </a:lnSpc>
            </a:pPr>
            <a:r>
              <a:rPr lang="en-US" dirty="0"/>
              <a:t>The limitations of the Gordon growth model are the following:</a:t>
            </a:r>
          </a:p>
          <a:p>
            <a:pPr marL="171450" indent="-171450" eaLnBrk="1" hangingPunct="1">
              <a:lnSpc>
                <a:spcPct val="90000"/>
              </a:lnSpc>
              <a:buFont typeface="Arial" pitchFamily="34" charset="0"/>
              <a:buChar char="•"/>
            </a:pPr>
            <a:r>
              <a:rPr lang="en-US" dirty="0"/>
              <a:t>The model cannot be reliably applied to firms without a dividend history because forecasting future dividends becomes more difficult. Dividends should also have a consistent relationship with the firm’s earnings.</a:t>
            </a:r>
          </a:p>
          <a:p>
            <a:pPr marL="171450" indent="-171450" defTabSz="918624">
              <a:lnSpc>
                <a:spcPct val="90000"/>
              </a:lnSpc>
              <a:buFont typeface="Arial" pitchFamily="34" charset="0"/>
              <a:buChar char="•"/>
              <a:defRPr/>
            </a:pPr>
            <a:r>
              <a:rPr lang="en-US" dirty="0"/>
              <a:t>The model assumes that the dividend growth rate is constant, so it cannot be applied to firms with several different future growth rates in dividends. Recall also that the model assumes that the required return on equity (</a:t>
            </a:r>
            <a:r>
              <a:rPr lang="en-US" i="1" dirty="0"/>
              <a:t>r</a:t>
            </a:r>
            <a:r>
              <a:rPr lang="en-US" dirty="0"/>
              <a:t>) is greater than the dividend growth rate.</a:t>
            </a:r>
          </a:p>
          <a:p>
            <a:pPr marL="171450" indent="-171450" defTabSz="918624">
              <a:lnSpc>
                <a:spcPct val="90000"/>
              </a:lnSpc>
              <a:buFont typeface="Arial" pitchFamily="34" charset="0"/>
              <a:buChar char="•"/>
              <a:defRPr/>
            </a:pPr>
            <a:r>
              <a:rPr lang="en-US" dirty="0"/>
              <a:t>The estimated stock value is very sensitive to the </a:t>
            </a:r>
            <a:r>
              <a:rPr lang="en-US" i="1" dirty="0"/>
              <a:t>r</a:t>
            </a:r>
            <a:r>
              <a:rPr lang="en-US" dirty="0"/>
              <a:t> </a:t>
            </a:r>
            <a:r>
              <a:rPr lang="en-US" dirty="0">
                <a:latin typeface="Calibri"/>
              </a:rPr>
              <a:t>– </a:t>
            </a:r>
            <a:r>
              <a:rPr lang="en-US" i="1" dirty="0"/>
              <a:t>g</a:t>
            </a:r>
            <a:r>
              <a:rPr lang="en-US" dirty="0"/>
              <a:t> denominator. If the denominator changes by just 1%, for example, estimated valuations will change by a large monetary value. For this reason, an analyst should perform sensitivity analysis, where the stock is valued under different required returns and growth rates. </a:t>
            </a:r>
          </a:p>
          <a:p>
            <a:pPr marL="171450" indent="-171450" defTabSz="918624">
              <a:lnSpc>
                <a:spcPct val="90000"/>
              </a:lnSpc>
              <a:buFont typeface="Arial" pitchFamily="34" charset="0"/>
              <a:buChar char="•"/>
              <a:defRPr/>
            </a:pPr>
            <a:r>
              <a:rPr lang="en-US" dirty="0"/>
              <a:t>Many, perhaps most, firms have </a:t>
            </a:r>
            <a:r>
              <a:rPr lang="en-US" dirty="0" err="1"/>
              <a:t>nonconstant</a:t>
            </a:r>
            <a:r>
              <a:rPr lang="en-US" dirty="0"/>
              <a:t> growth in future dividends, so the Gordon growth model cannot be directly applied. For these firms, we will need to use multistage models, which are discussed in the slides to follow.  </a:t>
            </a:r>
          </a:p>
        </p:txBody>
      </p:sp>
      <p:sp>
        <p:nvSpPr>
          <p:cNvPr id="198660" name="Slide Number Placeholder 3"/>
          <p:cNvSpPr txBox="1">
            <a:spLocks noGrp="1"/>
          </p:cNvSpPr>
          <p:nvPr/>
        </p:nvSpPr>
        <p:spPr bwMode="auto">
          <a:xfrm>
            <a:off x="3882928" y="8580061"/>
            <a:ext cx="2969120" cy="486833"/>
          </a:xfrm>
          <a:prstGeom prst="rect">
            <a:avLst/>
          </a:prstGeom>
          <a:noFill/>
          <a:ln>
            <a:miter lim="800000"/>
            <a:headEnd/>
            <a:tailEnd/>
          </a:ln>
        </p:spPr>
        <p:txBody>
          <a:bodyPr lIns="87987" tIns="43994" rIns="87987" bIns="43994" anchor="b"/>
          <a:lstStyle/>
          <a:p>
            <a:pPr algn="r" defTabSz="879776">
              <a:defRPr/>
            </a:pPr>
            <a:fld id="{138697EA-DD23-4333-AB30-C198F03DB317}" type="slidenum">
              <a:rPr lang="en-GB" sz="1000">
                <a:latin typeface="Comic Sans MS" pitchFamily="66" charset="0"/>
              </a:rPr>
              <a:pPr algn="r" defTabSz="879776">
                <a:defRPr/>
              </a:pPr>
              <a:t>129</a:t>
            </a:fld>
            <a:endParaRPr lang="en-GB" sz="1000" dirty="0">
              <a:latin typeface="Comic Sans MS" pitchFamily="66" charset="0"/>
            </a:endParaRPr>
          </a:p>
        </p:txBody>
      </p:sp>
    </p:spTree>
    <p:extLst>
      <p:ext uri="{BB962C8B-B14F-4D97-AF65-F5344CB8AC3E}">
        <p14:creationId xmlns:p14="http://schemas.microsoft.com/office/powerpoint/2010/main" val="87983894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85000" lnSpcReduction="20000"/>
          </a:bodyPr>
          <a:lstStyle/>
          <a:p>
            <a:r>
              <a:rPr lang="en-US" sz="1000" dirty="0"/>
              <a:t>LOS: Explain the growth phase, transitional phase, and maturity phase of a business.</a:t>
            </a:r>
          </a:p>
          <a:p>
            <a:pPr eaLnBrk="1" hangingPunct="1">
              <a:lnSpc>
                <a:spcPct val="90000"/>
              </a:lnSpc>
            </a:pPr>
            <a:r>
              <a:rPr lang="en-US" sz="1000" dirty="0"/>
              <a:t>Pages 260</a:t>
            </a:r>
            <a:r>
              <a:rPr lang="en-US" sz="1000" dirty="0">
                <a:latin typeface="Calibri"/>
              </a:rPr>
              <a:t>–</a:t>
            </a:r>
            <a:r>
              <a:rPr lang="en-US" sz="1000" dirty="0"/>
              <a:t>261</a:t>
            </a:r>
          </a:p>
          <a:p>
            <a:pPr eaLnBrk="1" hangingPunct="1">
              <a:lnSpc>
                <a:spcPct val="90000"/>
              </a:lnSpc>
            </a:pPr>
            <a:endParaRPr lang="en-US" sz="1000" dirty="0"/>
          </a:p>
          <a:p>
            <a:pPr eaLnBrk="1" hangingPunct="1">
              <a:lnSpc>
                <a:spcPct val="90000"/>
              </a:lnSpc>
            </a:pPr>
            <a:r>
              <a:rPr lang="en-US" sz="1000" dirty="0"/>
              <a:t>Most firms have nonconstant growth in future earnings and dividends, so we will need to use multistage models for these firms. For many firms, practitioners assume that growth has three stages, which are characterized as follows.</a:t>
            </a:r>
          </a:p>
          <a:p>
            <a:pPr eaLnBrk="1" hangingPunct="1">
              <a:lnSpc>
                <a:spcPct val="90000"/>
              </a:lnSpc>
            </a:pPr>
            <a:endParaRPr lang="en-US" sz="1000" dirty="0"/>
          </a:p>
          <a:p>
            <a:pPr lvl="0"/>
            <a:r>
              <a:rPr lang="en-US" dirty="0"/>
              <a:t>Growth phase</a:t>
            </a:r>
          </a:p>
          <a:p>
            <a:pPr marL="171450" lvl="0" indent="-171450">
              <a:buFont typeface="Arial" pitchFamily="34" charset="0"/>
              <a:buChar char="•"/>
            </a:pPr>
            <a:r>
              <a:rPr lang="en-US" dirty="0"/>
              <a:t>Markets and earnings are rapidly increasing. </a:t>
            </a:r>
          </a:p>
          <a:p>
            <a:pPr marL="171450" lvl="0" indent="-171450">
              <a:buFont typeface="Arial" pitchFamily="34" charset="0"/>
              <a:buChar char="•"/>
            </a:pPr>
            <a:r>
              <a:rPr lang="en-US" dirty="0"/>
              <a:t>Firm</a:t>
            </a:r>
            <a:r>
              <a:rPr lang="en-US" baseline="0" dirty="0"/>
              <a:t> has h</a:t>
            </a:r>
            <a:r>
              <a:rPr lang="en-US" dirty="0"/>
              <a:t>igh profit margins.</a:t>
            </a:r>
          </a:p>
          <a:p>
            <a:pPr marL="171450" lvl="0" indent="-171450">
              <a:buFont typeface="Arial" pitchFamily="34" charset="0"/>
              <a:buChar char="•"/>
            </a:pPr>
            <a:r>
              <a:rPr lang="en-US" dirty="0"/>
              <a:t>Heavy reinvestment, which often results in a negative free cash flow to equity (FCFE).</a:t>
            </a:r>
          </a:p>
          <a:p>
            <a:pPr marL="171450" indent="-171450" defTabSz="918624">
              <a:buFont typeface="Arial" pitchFamily="34" charset="0"/>
              <a:buChar char="•"/>
              <a:defRPr/>
            </a:pPr>
            <a:r>
              <a:rPr lang="en-US" dirty="0"/>
              <a:t>Little or no dividends paid because</a:t>
            </a:r>
            <a:r>
              <a:rPr lang="en-US" baseline="0" dirty="0"/>
              <a:t> </a:t>
            </a:r>
            <a:r>
              <a:rPr lang="en-US" dirty="0"/>
              <a:t>reinvestment offers high returns.</a:t>
            </a:r>
          </a:p>
          <a:p>
            <a:pPr marL="171450" indent="-171450" defTabSz="918624">
              <a:buFont typeface="Arial" pitchFamily="34" charset="0"/>
              <a:buChar char="•"/>
              <a:defRPr/>
            </a:pPr>
            <a:r>
              <a:rPr lang="en-US" dirty="0"/>
              <a:t>Growth eventually slows as competitors enter the marketplace.</a:t>
            </a:r>
          </a:p>
          <a:p>
            <a:pPr lvl="0"/>
            <a:endParaRPr lang="en-US" dirty="0"/>
          </a:p>
          <a:p>
            <a:pPr lvl="0"/>
            <a:r>
              <a:rPr lang="en-US" dirty="0"/>
              <a:t>Transition phase</a:t>
            </a:r>
          </a:p>
          <a:p>
            <a:pPr marL="171450" lvl="0" indent="-171450">
              <a:buFont typeface="Arial" pitchFamily="34" charset="0"/>
              <a:buChar char="•"/>
            </a:pPr>
            <a:r>
              <a:rPr lang="en-US" dirty="0"/>
              <a:t>Earnings are still increasing but at a slower rate as competition increases.</a:t>
            </a:r>
          </a:p>
          <a:p>
            <a:pPr marL="171450" lvl="0" indent="-171450">
              <a:buFont typeface="Arial" pitchFamily="34" charset="0"/>
              <a:buChar char="•"/>
            </a:pPr>
            <a:r>
              <a:rPr lang="en-US" dirty="0"/>
              <a:t>Earnings growth is above average but is declining toward the growth rate for the overall economy. </a:t>
            </a:r>
          </a:p>
          <a:p>
            <a:pPr marL="171450" lvl="0" indent="-171450">
              <a:buFont typeface="Arial" pitchFamily="34" charset="0"/>
              <a:buChar char="•"/>
            </a:pPr>
            <a:r>
              <a:rPr lang="en-US" dirty="0"/>
              <a:t>Capital reinvestment slows, resulting in positive free cash flow and increasing dividend payout ratios.</a:t>
            </a:r>
          </a:p>
          <a:p>
            <a:pPr lvl="0"/>
            <a:endParaRPr lang="en-US" dirty="0"/>
          </a:p>
          <a:p>
            <a:pPr lvl="0"/>
            <a:r>
              <a:rPr lang="en-US" dirty="0"/>
              <a:t>Mature phase</a:t>
            </a:r>
          </a:p>
          <a:p>
            <a:pPr marL="171450" lvl="0" indent="-171450">
              <a:buFont typeface="Arial" pitchFamily="34" charset="0"/>
              <a:buChar char="•"/>
            </a:pPr>
            <a:r>
              <a:rPr lang="en-US" dirty="0"/>
              <a:t>Return on reinvestment in firm (ROE) equals required returns.</a:t>
            </a:r>
          </a:p>
          <a:p>
            <a:pPr marL="171450" lvl="0" indent="-171450">
              <a:buFont typeface="Arial" pitchFamily="34" charset="0"/>
              <a:buChar char="•"/>
            </a:pPr>
            <a:r>
              <a:rPr lang="en-US" dirty="0"/>
              <a:t>Earnings, dividend payout ratios, and return on equity stabilize to long-term rates.</a:t>
            </a:r>
          </a:p>
          <a:p>
            <a:pPr marL="171450" lvl="0" indent="-171450">
              <a:buFont typeface="Arial" pitchFamily="34" charset="0"/>
              <a:buChar char="•"/>
            </a:pPr>
            <a:r>
              <a:rPr lang="en-US" dirty="0"/>
              <a:t>Earnings and dividends grow at the mature growth rate.</a:t>
            </a:r>
          </a:p>
          <a:p>
            <a:pPr marL="171450" lvl="0" indent="-171450">
              <a:buFont typeface="Arial" pitchFamily="34" charset="0"/>
              <a:buChar char="•"/>
            </a:pPr>
            <a:r>
              <a:rPr lang="en-US" dirty="0"/>
              <a:t>Firm can be valued during this phase using the Gordon growth model.</a:t>
            </a:r>
          </a:p>
          <a:p>
            <a:pPr lvl="0"/>
            <a:endParaRPr lang="en-US" dirty="0"/>
          </a:p>
          <a:p>
            <a:pPr lvl="0"/>
            <a:r>
              <a:rPr lang="en-US" dirty="0"/>
              <a:t>Firms often try to extend the growth phase using changes in strategy or business mix. Technology may also change the duration of the growth phase. Nevertheless, the three stages are a useful approximation for many firms’ phases. They form the rationale for the multistage models we look at next.</a:t>
            </a:r>
            <a:endParaRPr lang="en-US" sz="1000" dirty="0"/>
          </a:p>
        </p:txBody>
      </p:sp>
    </p:spTree>
    <p:extLst>
      <p:ext uri="{BB962C8B-B14F-4D97-AF65-F5344CB8AC3E}">
        <p14:creationId xmlns:p14="http://schemas.microsoft.com/office/powerpoint/2010/main" val="250763844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92500" lnSpcReduction="10000"/>
          </a:bodyPr>
          <a:lstStyle/>
          <a:p>
            <a:r>
              <a:rPr lang="en-US" dirty="0"/>
              <a:t>LOS: Explain the assumptions and justify the selection</a:t>
            </a:r>
            <a:r>
              <a:rPr lang="en-US" baseline="0" dirty="0"/>
              <a:t> of the two-stage DDM, the H-model, the </a:t>
            </a:r>
            <a:r>
              <a:rPr lang="en-US" dirty="0"/>
              <a:t>three-stage DDM,</a:t>
            </a:r>
            <a:r>
              <a:rPr lang="en-US" baseline="0" dirty="0"/>
              <a:t> or spreadsheet modeling to value a company’s common shares.</a:t>
            </a:r>
            <a:endParaRPr lang="en-US" dirty="0"/>
          </a:p>
          <a:p>
            <a:r>
              <a:rPr lang="en-US" dirty="0"/>
              <a:t>LOS: Calculate and interpret the value of common shares using the two-stage DDM, the H-model, and the three-stage DDM.</a:t>
            </a:r>
            <a:endParaRPr lang="en-US" b="1" dirty="0"/>
          </a:p>
          <a:p>
            <a:pPr eaLnBrk="1" hangingPunct="1">
              <a:lnSpc>
                <a:spcPct val="90000"/>
              </a:lnSpc>
            </a:pPr>
            <a:r>
              <a:rPr lang="en-GB" dirty="0"/>
              <a:t>Pages</a:t>
            </a:r>
            <a:r>
              <a:rPr lang="en-GB" baseline="0" dirty="0"/>
              <a:t> 261</a:t>
            </a:r>
            <a:r>
              <a:rPr lang="en-US" sz="1200" dirty="0">
                <a:latin typeface="Calibri"/>
              </a:rPr>
              <a:t>–</a:t>
            </a:r>
            <a:r>
              <a:rPr lang="en-GB" baseline="0" dirty="0"/>
              <a:t>267</a:t>
            </a:r>
            <a:endParaRPr lang="en-US" dirty="0"/>
          </a:p>
          <a:p>
            <a:pPr eaLnBrk="1" hangingPunct="1">
              <a:lnSpc>
                <a:spcPct val="90000"/>
              </a:lnSpc>
            </a:pPr>
            <a:endParaRPr lang="en-US" dirty="0"/>
          </a:p>
          <a:p>
            <a:pPr eaLnBrk="1" hangingPunct="1">
              <a:lnSpc>
                <a:spcPct val="90000"/>
              </a:lnSpc>
            </a:pPr>
            <a:r>
              <a:rPr lang="en-US" dirty="0"/>
              <a:t>There are two forms of the two-stage DDM. We’ll look at the first</a:t>
            </a:r>
            <a:r>
              <a:rPr lang="en-US" baseline="0" dirty="0"/>
              <a:t> version here, referred to as the general </a:t>
            </a:r>
            <a:r>
              <a:rPr lang="en-US" dirty="0"/>
              <a:t>two-stage DDM. In</a:t>
            </a:r>
            <a:r>
              <a:rPr lang="en-US" baseline="0" dirty="0"/>
              <a:t> this model, the first stage of rapid growth abruptly transitions to a second stage of constant growth. </a:t>
            </a:r>
          </a:p>
          <a:p>
            <a:pPr eaLnBrk="1" hangingPunct="1">
              <a:lnSpc>
                <a:spcPct val="90000"/>
              </a:lnSpc>
            </a:pPr>
            <a:endParaRPr lang="en-US" dirty="0"/>
          </a:p>
          <a:p>
            <a:pPr eaLnBrk="1" hangingPunct="1">
              <a:lnSpc>
                <a:spcPct val="90000"/>
              </a:lnSpc>
            </a:pPr>
            <a:r>
              <a:rPr lang="en-US" dirty="0"/>
              <a:t>A firm that is expected to have a high rate of growth until patents expire, for example, should be modeled by this two-stage model, with one rate of growth before the patent expires and another rate thereafter. T</a:t>
            </a:r>
            <a:r>
              <a:rPr lang="en-US" baseline="0" dirty="0"/>
              <a:t>he general </a:t>
            </a:r>
            <a:r>
              <a:rPr lang="en-US" dirty="0"/>
              <a:t>two-stage DDM is appropriate when the firm has a temporary advantage in the market, such as first-mover</a:t>
            </a:r>
            <a:r>
              <a:rPr lang="en-US" baseline="0" dirty="0"/>
              <a:t> advantage. The model assumes that earnings eventually decline to a long-term rate equal to that of the economy.</a:t>
            </a:r>
          </a:p>
          <a:p>
            <a:pPr eaLnBrk="1" hangingPunct="1">
              <a:lnSpc>
                <a:spcPct val="90000"/>
              </a:lnSpc>
            </a:pPr>
            <a:endParaRPr lang="en-US" baseline="0" dirty="0"/>
          </a:p>
          <a:p>
            <a:pPr marL="228530" indent="-228530" defTabSz="887483">
              <a:defRPr/>
            </a:pPr>
            <a:r>
              <a:rPr lang="en-US" dirty="0"/>
              <a:t>The formula says</a:t>
            </a:r>
            <a:r>
              <a:rPr lang="en-US" baseline="0" dirty="0"/>
              <a:t> that the </a:t>
            </a:r>
            <a:r>
              <a:rPr lang="en-US" dirty="0"/>
              <a:t>value of common stock at Time 0 (</a:t>
            </a:r>
            <a:r>
              <a:rPr lang="en-US" i="1" dirty="0"/>
              <a:t>V</a:t>
            </a:r>
            <a:r>
              <a:rPr lang="en-US" baseline="-25000" dirty="0"/>
              <a:t>0</a:t>
            </a:r>
            <a:r>
              <a:rPr lang="en-US" dirty="0"/>
              <a:t>) is equal to two terms: </a:t>
            </a:r>
          </a:p>
          <a:p>
            <a:pPr marL="229656" indent="-229656" defTabSz="887483">
              <a:buAutoNum type="arabicParenR"/>
              <a:defRPr/>
            </a:pPr>
            <a:r>
              <a:rPr lang="en-US" dirty="0"/>
              <a:t>the discounted stream of dividends during the high-growth phase,</a:t>
            </a:r>
            <a:r>
              <a:rPr lang="en-US" baseline="0" dirty="0"/>
              <a:t> which grows at </a:t>
            </a:r>
            <a:r>
              <a:rPr lang="en-US" i="1" dirty="0" err="1"/>
              <a:t>g</a:t>
            </a:r>
            <a:r>
              <a:rPr lang="en-US" i="1" baseline="-25000" dirty="0" err="1"/>
              <a:t>S</a:t>
            </a:r>
            <a:r>
              <a:rPr lang="en-US" dirty="0"/>
              <a:t> (the short-term growth rate); and</a:t>
            </a:r>
          </a:p>
          <a:p>
            <a:pPr marL="229656" indent="-229656" defTabSz="887483">
              <a:buAutoNum type="arabicParenR"/>
              <a:defRPr/>
            </a:pPr>
            <a:r>
              <a:rPr lang="en-US" dirty="0"/>
              <a:t>the present value of the dividend stream growing in perpetuity at </a:t>
            </a:r>
            <a:r>
              <a:rPr lang="en-US" i="1" dirty="0" err="1"/>
              <a:t>g</a:t>
            </a:r>
            <a:r>
              <a:rPr lang="en-US" i="1" baseline="-25000" dirty="0" err="1"/>
              <a:t>L</a:t>
            </a:r>
            <a:r>
              <a:rPr lang="en-US" baseline="-25000" dirty="0"/>
              <a:t> </a:t>
            </a:r>
            <a:r>
              <a:rPr lang="en-US" dirty="0"/>
              <a:t>(the long-term growth rate).</a:t>
            </a:r>
          </a:p>
          <a:p>
            <a:pPr marL="229656" indent="-229656" defTabSz="887483">
              <a:buAutoNum type="arabicParenR"/>
              <a:defRPr/>
            </a:pPr>
            <a:endParaRPr lang="en-US" dirty="0"/>
          </a:p>
          <a:p>
            <a:pPr marL="228530" indent="-228530" defTabSz="887483">
              <a:defRPr/>
            </a:pPr>
            <a:r>
              <a:rPr lang="en-US" dirty="0"/>
              <a:t>The example on the next slide illustrates the calculation.</a:t>
            </a:r>
          </a:p>
        </p:txBody>
      </p:sp>
    </p:spTree>
    <p:extLst>
      <p:ext uri="{BB962C8B-B14F-4D97-AF65-F5344CB8AC3E}">
        <p14:creationId xmlns:p14="http://schemas.microsoft.com/office/powerpoint/2010/main" val="259499464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dirty="0"/>
              <a:t>LOS: Explain the assumptions and justify the selection</a:t>
            </a:r>
            <a:r>
              <a:rPr lang="en-US" baseline="0" dirty="0"/>
              <a:t> of the two-stage DDM, the H-model, the </a:t>
            </a:r>
            <a:r>
              <a:rPr lang="en-US" dirty="0"/>
              <a:t>three-stage DDM,</a:t>
            </a:r>
            <a:r>
              <a:rPr lang="en-US" baseline="0" dirty="0"/>
              <a:t> or spreadsheet modeling to value a company’s common shares.</a:t>
            </a:r>
            <a:endParaRPr lang="en-US" dirty="0"/>
          </a:p>
          <a:p>
            <a:r>
              <a:rPr lang="en-US" dirty="0"/>
              <a:t>LOS: Calculate and interpret the value of common shares using the two-stage DDM, the H-model, and the three-stage DDM.</a:t>
            </a:r>
            <a:endParaRPr lang="en-US" b="1" dirty="0"/>
          </a:p>
          <a:p>
            <a:pPr marL="0" marR="0" indent="0" algn="l" defTabSz="914400" rtl="0" eaLnBrk="1" fontAlgn="auto" latinLnBrk="0" hangingPunct="1">
              <a:lnSpc>
                <a:spcPct val="90000"/>
              </a:lnSpc>
              <a:spcBef>
                <a:spcPts val="0"/>
              </a:spcBef>
              <a:spcAft>
                <a:spcPts val="0"/>
              </a:spcAft>
              <a:buClrTx/>
              <a:buSzTx/>
              <a:buFontTx/>
              <a:buNone/>
              <a:tabLst/>
              <a:defRPr/>
            </a:pPr>
            <a:r>
              <a:rPr lang="en-GB" dirty="0"/>
              <a:t>Pages</a:t>
            </a:r>
            <a:r>
              <a:rPr lang="en-GB" baseline="0" dirty="0"/>
              <a:t> 261</a:t>
            </a:r>
            <a:r>
              <a:rPr lang="en-US" sz="1200" dirty="0">
                <a:latin typeface="Calibri"/>
              </a:rPr>
              <a:t>–</a:t>
            </a:r>
            <a:r>
              <a:rPr lang="en-GB" baseline="0" dirty="0"/>
              <a:t>267</a:t>
            </a:r>
          </a:p>
          <a:p>
            <a:pPr marL="0" marR="0" indent="0" algn="l" defTabSz="914400" rtl="0" eaLnBrk="1" fontAlgn="auto" latinLnBrk="0" hangingPunct="1">
              <a:lnSpc>
                <a:spcPct val="90000"/>
              </a:lnSpc>
              <a:spcBef>
                <a:spcPts val="0"/>
              </a:spcBef>
              <a:spcAft>
                <a:spcPts val="0"/>
              </a:spcAft>
              <a:buClrTx/>
              <a:buSzTx/>
              <a:buFontTx/>
              <a:buNone/>
              <a:tabLst/>
              <a:defRPr/>
            </a:pPr>
            <a:endParaRPr lang="en-US" dirty="0"/>
          </a:p>
          <a:p>
            <a:pPr marL="228530" indent="-228530" defTabSz="887483">
              <a:defRPr/>
            </a:pPr>
            <a:r>
              <a:rPr lang="en-US" dirty="0"/>
              <a:t>See the next slide for the solution.</a:t>
            </a:r>
          </a:p>
        </p:txBody>
      </p:sp>
    </p:spTree>
    <p:extLst>
      <p:ext uri="{BB962C8B-B14F-4D97-AF65-F5344CB8AC3E}">
        <p14:creationId xmlns:p14="http://schemas.microsoft.com/office/powerpoint/2010/main" val="323676670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dirty="0"/>
              <a:t>LOS: Explain the assumptions and justify the selection</a:t>
            </a:r>
            <a:r>
              <a:rPr lang="en-US" baseline="0" dirty="0"/>
              <a:t> of the two-stage DDM, the H-model, the </a:t>
            </a:r>
            <a:r>
              <a:rPr lang="en-US" dirty="0"/>
              <a:t>three-stage DDM,</a:t>
            </a:r>
            <a:r>
              <a:rPr lang="en-US" baseline="0" dirty="0"/>
              <a:t> or spreadsheet modeling to value a company’s common shares.</a:t>
            </a:r>
            <a:endParaRPr lang="en-US" dirty="0"/>
          </a:p>
          <a:p>
            <a:r>
              <a:rPr lang="en-US" dirty="0"/>
              <a:t>LOS: Calculate and interpret the value of common shares using the two-stage DDM, the H-model, and the three-stage DDM.</a:t>
            </a:r>
            <a:endParaRPr lang="en-US" b="1" dirty="0"/>
          </a:p>
          <a:p>
            <a:pPr marL="0" marR="0" indent="0" algn="l" defTabSz="914400" rtl="0" eaLnBrk="1" fontAlgn="auto" latinLnBrk="0" hangingPunct="1">
              <a:lnSpc>
                <a:spcPct val="90000"/>
              </a:lnSpc>
              <a:spcBef>
                <a:spcPts val="0"/>
              </a:spcBef>
              <a:spcAft>
                <a:spcPts val="0"/>
              </a:spcAft>
              <a:buClrTx/>
              <a:buSzTx/>
              <a:buFontTx/>
              <a:buNone/>
              <a:tabLst/>
              <a:defRPr/>
            </a:pPr>
            <a:r>
              <a:rPr lang="en-GB" dirty="0"/>
              <a:t>Pages</a:t>
            </a:r>
            <a:r>
              <a:rPr lang="en-GB" baseline="0" dirty="0"/>
              <a:t> 261</a:t>
            </a:r>
            <a:r>
              <a:rPr lang="en-US" sz="1200" dirty="0">
                <a:latin typeface="Calibri"/>
              </a:rPr>
              <a:t>–</a:t>
            </a:r>
            <a:r>
              <a:rPr lang="en-GB" baseline="0" dirty="0"/>
              <a:t>267</a:t>
            </a:r>
            <a:endParaRPr lang="en-US" dirty="0"/>
          </a:p>
          <a:p>
            <a:pPr eaLnBrk="1" hangingPunct="1">
              <a:lnSpc>
                <a:spcPct val="90000"/>
              </a:lnSpc>
            </a:pPr>
            <a:endParaRPr lang="en-US" dirty="0"/>
          </a:p>
          <a:p>
            <a:pPr eaLnBrk="1" hangingPunct="1">
              <a:lnSpc>
                <a:spcPct val="90000"/>
              </a:lnSpc>
            </a:pPr>
            <a:r>
              <a:rPr lang="en-US" dirty="0"/>
              <a:t>Notice that we use the Gordon growth model to determine the value of the perpetual stream of dividends that starts in Year 4. This value, </a:t>
            </a:r>
            <a:r>
              <a:rPr lang="en-US" i="1" dirty="0"/>
              <a:t>V</a:t>
            </a:r>
            <a:r>
              <a:rPr lang="en-US" baseline="-25000" dirty="0"/>
              <a:t>3</a:t>
            </a:r>
            <a:r>
              <a:rPr lang="en-US" dirty="0"/>
              <a:t>, is referred to as the terminal value and is also known as the continuing value.</a:t>
            </a:r>
          </a:p>
          <a:p>
            <a:pPr eaLnBrk="1" hangingPunct="1">
              <a:lnSpc>
                <a:spcPct val="90000"/>
              </a:lnSpc>
            </a:pPr>
            <a:endParaRPr lang="en-US" dirty="0"/>
          </a:p>
          <a:p>
            <a:pPr eaLnBrk="1" hangingPunct="1">
              <a:lnSpc>
                <a:spcPct val="90000"/>
              </a:lnSpc>
            </a:pPr>
            <a:r>
              <a:rPr lang="en-US" dirty="0"/>
              <a:t>See the next slide for the discounting of the future cash flows.</a:t>
            </a:r>
          </a:p>
        </p:txBody>
      </p:sp>
    </p:spTree>
    <p:extLst>
      <p:ext uri="{BB962C8B-B14F-4D97-AF65-F5344CB8AC3E}">
        <p14:creationId xmlns:p14="http://schemas.microsoft.com/office/powerpoint/2010/main" val="298954521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dirty="0"/>
              <a:t>LOS: Explain the assumptions and justify the selection</a:t>
            </a:r>
            <a:r>
              <a:rPr lang="en-US" baseline="0" dirty="0"/>
              <a:t> of the two-stage DDM, the H-model, the </a:t>
            </a:r>
            <a:r>
              <a:rPr lang="en-US" dirty="0"/>
              <a:t>three-stage DDM,</a:t>
            </a:r>
            <a:r>
              <a:rPr lang="en-US" baseline="0" dirty="0"/>
              <a:t> or spreadsheet modeling to value a company’s common shares.</a:t>
            </a:r>
            <a:endParaRPr lang="en-US" dirty="0"/>
          </a:p>
          <a:p>
            <a:r>
              <a:rPr lang="en-US" dirty="0"/>
              <a:t>LOS: Calculate and interpret the value of common shares using the two-stage DDM, the H-model, and the three-stage DDM.</a:t>
            </a:r>
            <a:endParaRPr lang="en-US" b="1" dirty="0"/>
          </a:p>
          <a:p>
            <a:pPr marL="0" marR="0" indent="0" algn="l" defTabSz="914400" rtl="0" eaLnBrk="1" fontAlgn="auto" latinLnBrk="0" hangingPunct="1">
              <a:lnSpc>
                <a:spcPct val="90000"/>
              </a:lnSpc>
              <a:spcBef>
                <a:spcPts val="0"/>
              </a:spcBef>
              <a:spcAft>
                <a:spcPts val="0"/>
              </a:spcAft>
              <a:buClrTx/>
              <a:buSzTx/>
              <a:buFontTx/>
              <a:buNone/>
              <a:tabLst/>
              <a:defRPr/>
            </a:pPr>
            <a:r>
              <a:rPr lang="en-GB" dirty="0"/>
              <a:t>Pages</a:t>
            </a:r>
            <a:r>
              <a:rPr lang="en-GB" baseline="0" dirty="0"/>
              <a:t> 261</a:t>
            </a:r>
            <a:r>
              <a:rPr lang="en-US" sz="1200" dirty="0">
                <a:latin typeface="Calibri"/>
              </a:rPr>
              <a:t>–</a:t>
            </a:r>
            <a:r>
              <a:rPr lang="en-GB" baseline="0" dirty="0"/>
              <a:t>267</a:t>
            </a:r>
            <a:endParaRPr lang="en-US" dirty="0"/>
          </a:p>
          <a:p>
            <a:pPr eaLnBrk="1" hangingPunct="1">
              <a:lnSpc>
                <a:spcPct val="90000"/>
              </a:lnSpc>
            </a:pPr>
            <a:endParaRPr lang="en-US" dirty="0"/>
          </a:p>
        </p:txBody>
      </p:sp>
    </p:spTree>
    <p:extLst>
      <p:ext uri="{BB962C8B-B14F-4D97-AF65-F5344CB8AC3E}">
        <p14:creationId xmlns:p14="http://schemas.microsoft.com/office/powerpoint/2010/main" val="295474257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dirty="0"/>
              <a:t>LOS: Explain the assumptions and justify the selection</a:t>
            </a:r>
            <a:r>
              <a:rPr lang="en-US" baseline="0" dirty="0"/>
              <a:t> of the two-stage DDM, the H-model, the </a:t>
            </a:r>
            <a:r>
              <a:rPr lang="en-US" dirty="0"/>
              <a:t>three-stage DDM,</a:t>
            </a:r>
            <a:r>
              <a:rPr lang="en-US" baseline="0" dirty="0"/>
              <a:t> or spreadsheet modeling to value a company’s common shares.</a:t>
            </a:r>
            <a:endParaRPr lang="en-US" dirty="0"/>
          </a:p>
          <a:p>
            <a:r>
              <a:rPr lang="en-US" dirty="0"/>
              <a:t>LOS: Calculate and interpret the value of common shares using the two-stage DDM, the H-model, and the three-stage DDM.</a:t>
            </a:r>
            <a:endParaRPr lang="en-US" b="1" dirty="0"/>
          </a:p>
          <a:p>
            <a:pPr marL="0" marR="0" indent="0" algn="l" defTabSz="914400" rtl="0" eaLnBrk="1" fontAlgn="auto" latinLnBrk="0" hangingPunct="1">
              <a:lnSpc>
                <a:spcPct val="90000"/>
              </a:lnSpc>
              <a:spcBef>
                <a:spcPts val="0"/>
              </a:spcBef>
              <a:spcAft>
                <a:spcPts val="0"/>
              </a:spcAft>
              <a:buClrTx/>
              <a:buSzTx/>
              <a:buFontTx/>
              <a:buNone/>
              <a:tabLst/>
              <a:defRPr/>
            </a:pPr>
            <a:r>
              <a:rPr lang="en-GB" dirty="0"/>
              <a:t>Pages</a:t>
            </a:r>
            <a:r>
              <a:rPr lang="en-GB" baseline="0" dirty="0"/>
              <a:t> 261</a:t>
            </a:r>
            <a:r>
              <a:rPr lang="en-US" sz="1200" dirty="0">
                <a:latin typeface="Calibri"/>
              </a:rPr>
              <a:t>–</a:t>
            </a:r>
            <a:r>
              <a:rPr lang="en-GB" baseline="0" dirty="0"/>
              <a:t>267</a:t>
            </a:r>
            <a:endParaRPr lang="en-US" dirty="0"/>
          </a:p>
          <a:p>
            <a:pPr eaLnBrk="1" hangingPunct="1">
              <a:lnSpc>
                <a:spcPct val="90000"/>
              </a:lnSpc>
            </a:pPr>
            <a:endParaRPr lang="en-US" dirty="0"/>
          </a:p>
          <a:p>
            <a:pPr eaLnBrk="1" hangingPunct="1">
              <a:lnSpc>
                <a:spcPct val="90000"/>
              </a:lnSpc>
            </a:pPr>
            <a:r>
              <a:rPr lang="en-US" dirty="0"/>
              <a:t>Now we will use the P/E </a:t>
            </a:r>
            <a:r>
              <a:rPr lang="en-US" baseline="0" dirty="0"/>
              <a:t>in Year 4 instead of the </a:t>
            </a:r>
            <a:r>
              <a:rPr lang="en-US" dirty="0"/>
              <a:t>Gordon growth model to determine the terminal value.</a:t>
            </a:r>
          </a:p>
          <a:p>
            <a:pPr eaLnBrk="1" hangingPunct="1">
              <a:lnSpc>
                <a:spcPct val="90000"/>
              </a:lnSpc>
            </a:pPr>
            <a:endParaRPr lang="en-US" dirty="0"/>
          </a:p>
          <a:p>
            <a:pPr eaLnBrk="1" hangingPunct="1">
              <a:lnSpc>
                <a:spcPct val="90000"/>
              </a:lnSpc>
            </a:pPr>
            <a:r>
              <a:rPr lang="en-US" dirty="0"/>
              <a:t>See the next slide for the resulting stock value.</a:t>
            </a:r>
          </a:p>
        </p:txBody>
      </p:sp>
    </p:spTree>
    <p:extLst>
      <p:ext uri="{BB962C8B-B14F-4D97-AF65-F5344CB8AC3E}">
        <p14:creationId xmlns:p14="http://schemas.microsoft.com/office/powerpoint/2010/main" val="35705347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dirty="0"/>
              <a:t>LOS: Explain the assumptions and justify the selection</a:t>
            </a:r>
            <a:r>
              <a:rPr lang="en-US" baseline="0" dirty="0"/>
              <a:t> of the two-stage DDM, the H-model, the </a:t>
            </a:r>
            <a:r>
              <a:rPr lang="en-US" dirty="0"/>
              <a:t>three-stage DDM,</a:t>
            </a:r>
            <a:r>
              <a:rPr lang="en-US" baseline="0" dirty="0"/>
              <a:t> or spreadsheet modeling to value a company’s common shares.</a:t>
            </a:r>
            <a:endParaRPr lang="en-US" dirty="0"/>
          </a:p>
          <a:p>
            <a:r>
              <a:rPr lang="en-US" dirty="0"/>
              <a:t>LOS: Calculate and interpret the value of common shares using the two-stage DDM, the H-model, and the three-stage DDM.</a:t>
            </a:r>
            <a:endParaRPr lang="en-US" b="1" dirty="0"/>
          </a:p>
          <a:p>
            <a:pPr marL="0" marR="0" indent="0" algn="l" defTabSz="914400" rtl="0" eaLnBrk="1" fontAlgn="auto" latinLnBrk="0" hangingPunct="1">
              <a:lnSpc>
                <a:spcPct val="90000"/>
              </a:lnSpc>
              <a:spcBef>
                <a:spcPts val="0"/>
              </a:spcBef>
              <a:spcAft>
                <a:spcPts val="0"/>
              </a:spcAft>
              <a:buClrTx/>
              <a:buSzTx/>
              <a:buFontTx/>
              <a:buNone/>
              <a:tabLst/>
              <a:defRPr/>
            </a:pPr>
            <a:r>
              <a:rPr lang="en-GB" dirty="0"/>
              <a:t>Pages</a:t>
            </a:r>
            <a:r>
              <a:rPr lang="en-GB" baseline="0" dirty="0"/>
              <a:t> 261</a:t>
            </a:r>
            <a:r>
              <a:rPr lang="en-US" sz="1200" dirty="0">
                <a:latin typeface="Calibri"/>
              </a:rPr>
              <a:t>–</a:t>
            </a:r>
            <a:r>
              <a:rPr lang="en-GB" baseline="0" dirty="0"/>
              <a:t>276</a:t>
            </a:r>
            <a:endParaRPr lang="en-US" dirty="0"/>
          </a:p>
          <a:p>
            <a:pPr eaLnBrk="1" hangingPunct="1">
              <a:lnSpc>
                <a:spcPct val="90000"/>
              </a:lnSpc>
            </a:pPr>
            <a:endParaRPr lang="en-US" dirty="0"/>
          </a:p>
          <a:p>
            <a:pPr eaLnBrk="1" hangingPunct="1">
              <a:lnSpc>
                <a:spcPct val="90000"/>
              </a:lnSpc>
            </a:pPr>
            <a:r>
              <a:rPr lang="en-US" dirty="0"/>
              <a:t>Notice that in this calculation, we assume the investor receives the Year</a:t>
            </a:r>
            <a:r>
              <a:rPr lang="en-US" baseline="0" dirty="0"/>
              <a:t> </a:t>
            </a:r>
            <a:r>
              <a:rPr lang="en-US" dirty="0"/>
              <a:t>4 dividend of $3.1634 and then sells</a:t>
            </a:r>
            <a:r>
              <a:rPr lang="en-US" baseline="0" dirty="0"/>
              <a:t> the stock at $68.54.</a:t>
            </a:r>
          </a:p>
          <a:p>
            <a:pPr eaLnBrk="1" hangingPunct="1">
              <a:lnSpc>
                <a:spcPct val="90000"/>
              </a:lnSpc>
            </a:pPr>
            <a:endParaRPr lang="en-US" baseline="0" dirty="0"/>
          </a:p>
          <a:p>
            <a:pPr eaLnBrk="1" hangingPunct="1">
              <a:lnSpc>
                <a:spcPct val="90000"/>
              </a:lnSpc>
            </a:pPr>
            <a:r>
              <a:rPr lang="en-US" baseline="0" dirty="0"/>
              <a:t>The resulting stock value of $55.54 is higher than what we previously calculated because the estimated Year 4 terminal value is higher.</a:t>
            </a:r>
            <a:endParaRPr lang="en-US" dirty="0"/>
          </a:p>
        </p:txBody>
      </p:sp>
    </p:spTree>
    <p:extLst>
      <p:ext uri="{BB962C8B-B14F-4D97-AF65-F5344CB8AC3E}">
        <p14:creationId xmlns:p14="http://schemas.microsoft.com/office/powerpoint/2010/main" val="107986939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92500" lnSpcReduction="10000"/>
          </a:bodyPr>
          <a:lstStyle/>
          <a:p>
            <a:r>
              <a:rPr lang="en-US" sz="1100" dirty="0"/>
              <a:t>LOS: Explain the assumptions and justify the selection</a:t>
            </a:r>
            <a:r>
              <a:rPr lang="en-US" sz="1100" baseline="0" dirty="0"/>
              <a:t> of the two-stage DDM, the H-model, the </a:t>
            </a:r>
            <a:r>
              <a:rPr lang="en-US" sz="1100" dirty="0"/>
              <a:t>three-stage DDM,</a:t>
            </a:r>
            <a:r>
              <a:rPr lang="en-US" sz="1100" baseline="0" dirty="0"/>
              <a:t> or spreadsheet modeling to value a company’s common shares.</a:t>
            </a:r>
            <a:endParaRPr lang="en-US" sz="1100" dirty="0"/>
          </a:p>
          <a:p>
            <a:r>
              <a:rPr lang="en-US" sz="1100" dirty="0"/>
              <a:t>LOS: Calculate and interpret the value of common shares using the two-stage DDM, the H-model, and the three-stage DDM.</a:t>
            </a:r>
            <a:endParaRPr lang="en-US" sz="1100" b="1" dirty="0"/>
          </a:p>
          <a:p>
            <a:pPr eaLnBrk="1" hangingPunct="1">
              <a:lnSpc>
                <a:spcPct val="90000"/>
              </a:lnSpc>
            </a:pPr>
            <a:r>
              <a:rPr lang="en-GB" sz="1100" dirty="0"/>
              <a:t>Pages</a:t>
            </a:r>
            <a:r>
              <a:rPr lang="en-GB" sz="1100" baseline="0" dirty="0"/>
              <a:t> 265</a:t>
            </a:r>
            <a:r>
              <a:rPr lang="en-US" sz="1100" dirty="0">
                <a:latin typeface="Calibri"/>
              </a:rPr>
              <a:t>–</a:t>
            </a:r>
            <a:r>
              <a:rPr lang="en-GB" sz="1100" baseline="0" dirty="0"/>
              <a:t>267</a:t>
            </a:r>
            <a:endParaRPr lang="en-US" sz="1100" dirty="0"/>
          </a:p>
          <a:p>
            <a:pPr eaLnBrk="1" hangingPunct="1">
              <a:lnSpc>
                <a:spcPct val="90000"/>
              </a:lnSpc>
            </a:pPr>
            <a:endParaRPr lang="en-US" sz="1100" dirty="0"/>
          </a:p>
          <a:p>
            <a:pPr eaLnBrk="1" hangingPunct="1">
              <a:lnSpc>
                <a:spcPct val="90000"/>
              </a:lnSpc>
            </a:pPr>
            <a:r>
              <a:rPr lang="en-US" sz="1100" dirty="0"/>
              <a:t>We now examine the second form of a two-stage DDM, the H-model. The H-model assumes an initially high rate of growth that declines linearly over a specified period until it reaches a normal rate that exists in perpetuity. An example would be a firm facing competition that is expected to increase. Growth declines as competitors enter the market and then stabilizes as the industry matures.</a:t>
            </a:r>
          </a:p>
          <a:p>
            <a:pPr eaLnBrk="1" hangingPunct="1">
              <a:lnSpc>
                <a:spcPct val="90000"/>
              </a:lnSpc>
            </a:pPr>
            <a:endParaRPr lang="en-US" sz="1100" dirty="0"/>
          </a:p>
          <a:p>
            <a:r>
              <a:rPr lang="en-US" sz="1100" dirty="0"/>
              <a:t>In the formula shown:</a:t>
            </a:r>
          </a:p>
          <a:p>
            <a:r>
              <a:rPr lang="en-US" sz="1100" dirty="0"/>
              <a:t> </a:t>
            </a:r>
          </a:p>
          <a:p>
            <a:r>
              <a:rPr lang="en-US" sz="1100" i="1" dirty="0"/>
              <a:t>H</a:t>
            </a:r>
            <a:r>
              <a:rPr lang="en-US" sz="1100" dirty="0"/>
              <a:t> = half-life (in years) of high-growth period</a:t>
            </a:r>
          </a:p>
          <a:p>
            <a:r>
              <a:rPr lang="en-US" sz="1100" i="1" dirty="0" err="1"/>
              <a:t>g</a:t>
            </a:r>
            <a:r>
              <a:rPr lang="en-US" sz="1100" i="1" baseline="-25000" dirty="0" err="1"/>
              <a:t>S</a:t>
            </a:r>
            <a:r>
              <a:rPr lang="en-US" sz="1100" dirty="0"/>
              <a:t> = short-term growth rate</a:t>
            </a:r>
          </a:p>
          <a:p>
            <a:r>
              <a:rPr lang="en-US" sz="1100" i="1" dirty="0" err="1"/>
              <a:t>g</a:t>
            </a:r>
            <a:r>
              <a:rPr lang="en-US" sz="1100" i="1" baseline="-25000" dirty="0" err="1"/>
              <a:t>L</a:t>
            </a:r>
            <a:r>
              <a:rPr lang="en-US" sz="1100" baseline="-25000" dirty="0"/>
              <a:t> </a:t>
            </a:r>
            <a:r>
              <a:rPr lang="en-US" sz="1100" dirty="0"/>
              <a:t>= long-term growth rate</a:t>
            </a:r>
          </a:p>
          <a:p>
            <a:r>
              <a:rPr lang="en-US" sz="1100" i="1" dirty="0"/>
              <a:t>r </a:t>
            </a:r>
            <a:r>
              <a:rPr lang="en-US" sz="1100" dirty="0"/>
              <a:t>= required equity return</a:t>
            </a:r>
          </a:p>
          <a:p>
            <a:endParaRPr lang="en-US" sz="1100" dirty="0"/>
          </a:p>
          <a:p>
            <a:r>
              <a:rPr lang="en-US" sz="1100" dirty="0"/>
              <a:t>The formula assumes that the high-growth period lasts 2 x </a:t>
            </a:r>
            <a:r>
              <a:rPr lang="en-US" sz="1100" i="1" dirty="0"/>
              <a:t>H</a:t>
            </a:r>
            <a:r>
              <a:rPr lang="en-US" sz="1100" dirty="0"/>
              <a:t> years. Stocks with longer high-growth periods and greater high-growth rates will have higher values. Note that the H-model provides the approximate stock value. It is less accurate when there are very long growth periods (high </a:t>
            </a:r>
            <a:r>
              <a:rPr lang="en-US" sz="1100" i="1" dirty="0"/>
              <a:t>H</a:t>
            </a:r>
            <a:r>
              <a:rPr lang="en-US" sz="1100" dirty="0"/>
              <a:t>) and large differences between </a:t>
            </a:r>
            <a:r>
              <a:rPr lang="en-US" sz="1100" i="1" dirty="0" err="1"/>
              <a:t>g</a:t>
            </a:r>
            <a:r>
              <a:rPr lang="en-US" sz="1100" i="1" baseline="-25000" dirty="0" err="1"/>
              <a:t>S</a:t>
            </a:r>
            <a:r>
              <a:rPr lang="en-US" sz="1100" dirty="0"/>
              <a:t> and </a:t>
            </a:r>
            <a:r>
              <a:rPr lang="en-US" sz="1100" i="1" dirty="0"/>
              <a:t>g</a:t>
            </a:r>
            <a:r>
              <a:rPr lang="en-US" sz="1100" i="1" baseline="-25000" dirty="0"/>
              <a:t>L</a:t>
            </a:r>
            <a:r>
              <a:rPr lang="en-US" sz="1100" dirty="0"/>
              <a:t>. In this case, a spreadsheet can be helpful for valuing the stock.</a:t>
            </a:r>
          </a:p>
          <a:p>
            <a:endParaRPr lang="en-US" sz="1100" dirty="0"/>
          </a:p>
          <a:p>
            <a:pPr indent="-183725" defTabSz="918624">
              <a:defRPr/>
            </a:pPr>
            <a:r>
              <a:rPr lang="en-US" sz="1100" dirty="0"/>
              <a:t>The example on the next slide illustrates the calculation.</a:t>
            </a:r>
            <a:endParaRPr lang="en-US" dirty="0"/>
          </a:p>
        </p:txBody>
      </p:sp>
    </p:spTree>
    <p:extLst>
      <p:ext uri="{BB962C8B-B14F-4D97-AF65-F5344CB8AC3E}">
        <p14:creationId xmlns:p14="http://schemas.microsoft.com/office/powerpoint/2010/main" val="136205186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200" dirty="0"/>
              <a:t>LOS: Explain the assumptions and justify the selection</a:t>
            </a:r>
            <a:r>
              <a:rPr lang="en-US" sz="1200" baseline="0" dirty="0"/>
              <a:t> of the two-stage DDM, the H-model, the </a:t>
            </a:r>
            <a:r>
              <a:rPr lang="en-US" sz="1200" dirty="0"/>
              <a:t>three-stage DDM,</a:t>
            </a:r>
            <a:r>
              <a:rPr lang="en-US" sz="1200" baseline="0" dirty="0"/>
              <a:t> or spreadsheet modeling to value a company’s common shares.</a:t>
            </a:r>
            <a:endParaRPr lang="en-US" sz="1200" dirty="0"/>
          </a:p>
          <a:p>
            <a:r>
              <a:rPr lang="en-US" sz="1200" dirty="0"/>
              <a:t>LOS: Calculate and interpret the value of common shares using the two-stage DDM, the H-model, and the three-stage DDM.</a:t>
            </a:r>
            <a:endParaRPr lang="en-US" sz="1200" b="1" dirty="0"/>
          </a:p>
          <a:p>
            <a:pPr marL="0" marR="0" indent="0" algn="l" defTabSz="914400" rtl="0" eaLnBrk="1" fontAlgn="auto" latinLnBrk="0" hangingPunct="1">
              <a:lnSpc>
                <a:spcPct val="90000"/>
              </a:lnSpc>
              <a:spcBef>
                <a:spcPts val="0"/>
              </a:spcBef>
              <a:spcAft>
                <a:spcPts val="0"/>
              </a:spcAft>
              <a:buClrTx/>
              <a:buSzTx/>
              <a:buFontTx/>
              <a:buNone/>
              <a:tabLst/>
              <a:defRPr/>
            </a:pPr>
            <a:r>
              <a:rPr lang="en-GB" sz="1200" dirty="0"/>
              <a:t>Pages</a:t>
            </a:r>
            <a:r>
              <a:rPr lang="en-GB" sz="1200" baseline="0" dirty="0"/>
              <a:t> 265</a:t>
            </a:r>
            <a:r>
              <a:rPr lang="en-US" sz="1200" dirty="0">
                <a:latin typeface="Calibri"/>
              </a:rPr>
              <a:t>–</a:t>
            </a:r>
            <a:r>
              <a:rPr lang="en-GB" sz="1200" baseline="0" dirty="0"/>
              <a:t>267</a:t>
            </a:r>
            <a:endParaRPr lang="en-US" dirty="0"/>
          </a:p>
          <a:p>
            <a:pPr eaLnBrk="1" hangingPunct="1">
              <a:lnSpc>
                <a:spcPct val="90000"/>
              </a:lnSpc>
            </a:pPr>
            <a:endParaRPr lang="en-US" dirty="0"/>
          </a:p>
          <a:p>
            <a:pPr eaLnBrk="1" hangingPunct="1">
              <a:lnSpc>
                <a:spcPct val="90000"/>
              </a:lnSpc>
            </a:pPr>
            <a:r>
              <a:rPr lang="en-US" dirty="0"/>
              <a:t>See</a:t>
            </a:r>
            <a:r>
              <a:rPr lang="en-US" baseline="0" dirty="0"/>
              <a:t> the next slide for the solution.</a:t>
            </a:r>
            <a:endParaRPr lang="en-US" dirty="0"/>
          </a:p>
        </p:txBody>
      </p:sp>
    </p:spTree>
    <p:extLst>
      <p:ext uri="{BB962C8B-B14F-4D97-AF65-F5344CB8AC3E}">
        <p14:creationId xmlns:p14="http://schemas.microsoft.com/office/powerpoint/2010/main" val="1668222342"/>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200" dirty="0"/>
              <a:t>LOS: Explain the assumptions and justify the selection</a:t>
            </a:r>
            <a:r>
              <a:rPr lang="en-US" sz="1200" baseline="0" dirty="0"/>
              <a:t> of the two-stage DDM, the H-model, the </a:t>
            </a:r>
            <a:r>
              <a:rPr lang="en-US" sz="1200" dirty="0"/>
              <a:t>three-stage DDM,</a:t>
            </a:r>
            <a:r>
              <a:rPr lang="en-US" sz="1200" baseline="0" dirty="0"/>
              <a:t> or spreadsheet modeling to value a company’s common shares.</a:t>
            </a:r>
            <a:endParaRPr lang="en-US" sz="1200" dirty="0"/>
          </a:p>
          <a:p>
            <a:r>
              <a:rPr lang="en-US" sz="1200" dirty="0"/>
              <a:t>LOS: Calculate and interpret the value of common shares using the two-stage DDM, the H-model, and the three-stage DDM.</a:t>
            </a:r>
            <a:endParaRPr lang="en-GB" sz="1200" dirty="0"/>
          </a:p>
          <a:p>
            <a:pPr marL="0" marR="0" indent="0" algn="l" defTabSz="914400" rtl="0" eaLnBrk="1" fontAlgn="auto" latinLnBrk="0" hangingPunct="1">
              <a:lnSpc>
                <a:spcPct val="90000"/>
              </a:lnSpc>
              <a:spcBef>
                <a:spcPts val="0"/>
              </a:spcBef>
              <a:spcAft>
                <a:spcPts val="0"/>
              </a:spcAft>
              <a:buClrTx/>
              <a:buSzTx/>
              <a:buFontTx/>
              <a:buNone/>
              <a:tabLst/>
              <a:defRPr/>
            </a:pPr>
            <a:r>
              <a:rPr lang="en-GB" sz="1200" dirty="0"/>
              <a:t>Pages</a:t>
            </a:r>
            <a:r>
              <a:rPr lang="en-GB" sz="1200" baseline="0" dirty="0"/>
              <a:t> 265</a:t>
            </a:r>
            <a:r>
              <a:rPr lang="en-US" sz="1200" dirty="0">
                <a:latin typeface="Calibri"/>
              </a:rPr>
              <a:t>–</a:t>
            </a:r>
            <a:r>
              <a:rPr lang="en-GB" sz="1200" baseline="0" dirty="0"/>
              <a:t>267</a:t>
            </a:r>
            <a:endParaRPr lang="en-US" dirty="0"/>
          </a:p>
          <a:p>
            <a:endParaRPr lang="en-US" dirty="0"/>
          </a:p>
          <a:p>
            <a:r>
              <a:rPr lang="en-US" dirty="0"/>
              <a:t>With an </a:t>
            </a:r>
            <a:r>
              <a:rPr lang="en-US" i="1" dirty="0"/>
              <a:t>H</a:t>
            </a:r>
            <a:r>
              <a:rPr lang="en-US" dirty="0"/>
              <a:t> of 5, the high-growth period lasts 10 years.</a:t>
            </a:r>
          </a:p>
          <a:p>
            <a:endParaRPr lang="en-US" dirty="0"/>
          </a:p>
          <a:p>
            <a:r>
              <a:rPr lang="en-US" dirty="0"/>
              <a:t>The value of the normal growth is $79.50 or 60.2% (79.50/132) of total stock value. </a:t>
            </a:r>
          </a:p>
          <a:p>
            <a:r>
              <a:rPr lang="en-US" dirty="0"/>
              <a:t>The value of the high growth is $52.50 or 39.8% (52.50/132) of total stock value. </a:t>
            </a:r>
          </a:p>
          <a:p>
            <a:endParaRPr lang="en-US" dirty="0"/>
          </a:p>
          <a:p>
            <a:r>
              <a:rPr lang="en-US" dirty="0"/>
              <a:t>The total value of $132 is greater than the current price of $120, which indicates that the stock is undervalued.</a:t>
            </a:r>
          </a:p>
          <a:p>
            <a:endParaRPr lang="en-US" dirty="0"/>
          </a:p>
          <a:p>
            <a:pPr indent="-183725" defTabSz="918624">
              <a:defRPr/>
            </a:pPr>
            <a:r>
              <a:rPr lang="en-US" dirty="0"/>
              <a:t>On the next slide, we will use the </a:t>
            </a:r>
            <a:r>
              <a:rPr lang="en-US" baseline="0" dirty="0"/>
              <a:t>H-model to determine the required return implied by the current market stock price.</a:t>
            </a:r>
            <a:endParaRPr lang="en-US" dirty="0"/>
          </a:p>
        </p:txBody>
      </p:sp>
    </p:spTree>
    <p:extLst>
      <p:ext uri="{BB962C8B-B14F-4D97-AF65-F5344CB8AC3E}">
        <p14:creationId xmlns:p14="http://schemas.microsoft.com/office/powerpoint/2010/main" val="728107692"/>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CA5BF4-48E8-453A-86BB-87BA4E1B388E}" type="slidenum">
              <a:rPr lang="en-US"/>
              <a:pPr/>
              <a:t>140</a:t>
            </a:fld>
            <a:endParaRPr lang="en-US" dirty="0"/>
          </a:p>
        </p:txBody>
      </p:sp>
      <p:sp>
        <p:nvSpPr>
          <p:cNvPr id="38914" name="Rectangle 2"/>
          <p:cNvSpPr>
            <a:spLocks noGrp="1" noRot="1" noChangeAspect="1" noChangeArrowheads="1" noTextEdit="1"/>
          </p:cNvSpPr>
          <p:nvPr>
            <p:ph type="sldImg"/>
          </p:nvPr>
        </p:nvSpPr>
        <p:spPr>
          <a:xfrm>
            <a:off x="366713" y="674688"/>
            <a:ext cx="6127750" cy="3448050"/>
          </a:xfrm>
          <a:ln/>
        </p:spPr>
      </p:sp>
      <p:sp>
        <p:nvSpPr>
          <p:cNvPr id="38915" name="Rectangle 3"/>
          <p:cNvSpPr>
            <a:spLocks noGrp="1" noChangeArrowheads="1"/>
          </p:cNvSpPr>
          <p:nvPr>
            <p:ph type="body" idx="1"/>
          </p:nvPr>
        </p:nvSpPr>
        <p:spPr>
          <a:xfrm>
            <a:off x="893764" y="4346575"/>
            <a:ext cx="5070475" cy="4122738"/>
          </a:xfrm>
        </p:spPr>
        <p:txBody>
          <a:bodyPr>
            <a:normAutofit fontScale="92500" lnSpcReduction="20000"/>
          </a:bodyPr>
          <a:lstStyle/>
          <a:p>
            <a:pPr eaLnBrk="1" hangingPunct="1">
              <a:lnSpc>
                <a:spcPct val="90000"/>
              </a:lnSpc>
            </a:pPr>
            <a:r>
              <a:rPr lang="en-US" dirty="0"/>
              <a:t>LOS: Estimate</a:t>
            </a:r>
            <a:r>
              <a:rPr lang="en-US" baseline="0" dirty="0"/>
              <a:t> a required return based on any DDM, including the Gordon growth model and the H-model.</a:t>
            </a:r>
            <a:endParaRPr lang="en-US" dirty="0"/>
          </a:p>
          <a:p>
            <a:pPr marL="0" marR="0" indent="0" algn="l" defTabSz="914400" rtl="0" eaLnBrk="1" fontAlgn="auto" latinLnBrk="0" hangingPunct="1">
              <a:lnSpc>
                <a:spcPct val="90000"/>
              </a:lnSpc>
              <a:spcBef>
                <a:spcPts val="0"/>
              </a:spcBef>
              <a:spcAft>
                <a:spcPts val="0"/>
              </a:spcAft>
              <a:buClrTx/>
              <a:buSzTx/>
              <a:buFontTx/>
              <a:buNone/>
              <a:tabLst/>
              <a:defRPr/>
            </a:pPr>
            <a:r>
              <a:rPr lang="en-US" dirty="0"/>
              <a:t>Page 274</a:t>
            </a:r>
            <a:r>
              <a:rPr lang="en-US" sz="1200" dirty="0">
                <a:latin typeface="Calibri"/>
              </a:rPr>
              <a:t>–</a:t>
            </a:r>
            <a:r>
              <a:rPr lang="en-US" dirty="0"/>
              <a:t>275</a:t>
            </a:r>
          </a:p>
          <a:p>
            <a:endParaRPr lang="en-US" dirty="0"/>
          </a:p>
          <a:p>
            <a:pPr eaLnBrk="1" hangingPunct="1">
              <a:lnSpc>
                <a:spcPct val="90000"/>
              </a:lnSpc>
            </a:pPr>
            <a:r>
              <a:rPr lang="en-US" dirty="0"/>
              <a:t>The H-model can be rearranged to solve for the required return (</a:t>
            </a:r>
            <a:r>
              <a:rPr lang="en-US" i="1" dirty="0"/>
              <a:t>r</a:t>
            </a:r>
            <a:r>
              <a:rPr lang="en-US" dirty="0"/>
              <a:t>) using the </a:t>
            </a:r>
            <a:r>
              <a:rPr lang="en-US" baseline="0" dirty="0"/>
              <a:t>current market stock price. This is essentially an internal rate of return (IRR) and the return that investors should expect assuming that the market is efficient (i.e., the stock is correctly valued). If the stock is not correctly valued, this expected return would have to be adjusted for eventual correction of mispricing in the market. </a:t>
            </a:r>
            <a:endParaRPr lang="en-US" dirty="0"/>
          </a:p>
          <a:p>
            <a:endParaRPr lang="en-US" dirty="0"/>
          </a:p>
          <a:p>
            <a:r>
              <a:rPr lang="en-US" baseline="0" dirty="0"/>
              <a:t>We apply this formula using the previous example in which the stock price was $120. Solving for the </a:t>
            </a:r>
            <a:r>
              <a:rPr lang="en-US" dirty="0"/>
              <a:t>required return</a:t>
            </a:r>
            <a:r>
              <a:rPr lang="en-US" baseline="0" dirty="0"/>
              <a:t> implied by the current stock price, we calculate 10.40%, which is consistent with our previous conclusion that the stock is undervalued. Previously, we used a </a:t>
            </a:r>
            <a:r>
              <a:rPr lang="en-US" dirty="0"/>
              <a:t>required return of 10%. Because we believe the stock is not as risky as the market expects, we are willing to pay more than the market price.</a:t>
            </a:r>
          </a:p>
          <a:p>
            <a:endParaRPr lang="en-US" baseline="0" dirty="0"/>
          </a:p>
          <a:p>
            <a:pPr indent="-183725" defTabSz="918624">
              <a:defRPr/>
            </a:pPr>
            <a:r>
              <a:rPr lang="en-US" dirty="0"/>
              <a:t>This example is</a:t>
            </a:r>
            <a:r>
              <a:rPr lang="en-US" baseline="0" dirty="0"/>
              <a:t> stylized in that it conforms to the H-model. Other examples that we have covered were also stylized in that the cash flows were assumed to follow a standardized pattern that fits a model. If the dividend pattern is more complex and does not follow a standardized pattern, we could use a spreadsheet program to value the stock or find the implied required return. For example, if growth was 20% for two years, then 15% for three years, then 10% for another three years before declining to 5% for eternity, a spreadsheet program would be quite useful. This is particularly true when the IRR cannot be calculated directly from a formula and must be determined using an iterative process. Spreadsheets can also be used to develop complex models of the firm’s operating and financial environment. These can then be used to develop pro forma balance sheet and income statements, which are useful for forecasting dividends and valuation.</a:t>
            </a:r>
          </a:p>
        </p:txBody>
      </p:sp>
    </p:spTree>
    <p:extLst>
      <p:ext uri="{BB962C8B-B14F-4D97-AF65-F5344CB8AC3E}">
        <p14:creationId xmlns:p14="http://schemas.microsoft.com/office/powerpoint/2010/main" val="2529324486"/>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6752FC-5F7A-417E-B87B-8357481DF242}" type="slidenum">
              <a:rPr lang="en-US"/>
              <a:pPr/>
              <a:t>141</a:t>
            </a:fld>
            <a:endParaRPr lang="en-US" dirty="0"/>
          </a:p>
        </p:txBody>
      </p:sp>
      <p:sp>
        <p:nvSpPr>
          <p:cNvPr id="145410" name="Rectangle 2"/>
          <p:cNvSpPr>
            <a:spLocks noGrp="1" noRot="1" noChangeAspect="1" noChangeArrowheads="1" noTextEdit="1"/>
          </p:cNvSpPr>
          <p:nvPr>
            <p:ph type="sldImg"/>
          </p:nvPr>
        </p:nvSpPr>
        <p:spPr>
          <a:xfrm>
            <a:off x="366713" y="674688"/>
            <a:ext cx="6127750" cy="3448050"/>
          </a:xfrm>
          <a:ln/>
        </p:spPr>
      </p:sp>
      <p:sp>
        <p:nvSpPr>
          <p:cNvPr id="145411" name="Rectangle 3"/>
          <p:cNvSpPr>
            <a:spLocks noGrp="1" noChangeArrowheads="1"/>
          </p:cNvSpPr>
          <p:nvPr>
            <p:ph type="body" idx="1"/>
          </p:nvPr>
        </p:nvSpPr>
        <p:spPr>
          <a:xfrm>
            <a:off x="893764" y="4346575"/>
            <a:ext cx="5070475" cy="4122738"/>
          </a:xfrm>
        </p:spPr>
        <p:txBody>
          <a:bodyPr/>
          <a:lstStyle/>
          <a:p>
            <a:r>
              <a:rPr lang="en-US" sz="1200" dirty="0"/>
              <a:t>LOS: Explain the assumptions and justify the selection</a:t>
            </a:r>
            <a:r>
              <a:rPr lang="en-US" sz="1200" baseline="0" dirty="0"/>
              <a:t> of the two-stage DDM, the H-model, the </a:t>
            </a:r>
            <a:r>
              <a:rPr lang="en-US" sz="1200" dirty="0"/>
              <a:t>three-stage DDM,</a:t>
            </a:r>
            <a:r>
              <a:rPr lang="en-US" sz="1200" baseline="0" dirty="0"/>
              <a:t> or spreadsheet modeling to value a company’s common shares.</a:t>
            </a:r>
            <a:endParaRPr lang="en-US" sz="1200" dirty="0"/>
          </a:p>
          <a:p>
            <a:r>
              <a:rPr lang="en-US" sz="1200" dirty="0"/>
              <a:t>LOS: Calculate and interpret the value of common shares using the two-stage DDM, the H-model, and the three-stage DDM.</a:t>
            </a:r>
            <a:endParaRPr lang="en-US" sz="1200" b="1" dirty="0"/>
          </a:p>
          <a:p>
            <a:pPr marL="0" marR="0" indent="0" algn="l" defTabSz="914400" rtl="0" eaLnBrk="1" fontAlgn="auto" latinLnBrk="0" hangingPunct="1">
              <a:lnSpc>
                <a:spcPct val="90000"/>
              </a:lnSpc>
              <a:spcBef>
                <a:spcPts val="0"/>
              </a:spcBef>
              <a:spcAft>
                <a:spcPts val="0"/>
              </a:spcAft>
              <a:buClrTx/>
              <a:buSzTx/>
              <a:buFontTx/>
              <a:buNone/>
              <a:tabLst/>
              <a:defRPr/>
            </a:pPr>
            <a:r>
              <a:rPr lang="en-US" dirty="0"/>
              <a:t>Pages 267</a:t>
            </a:r>
            <a:r>
              <a:rPr lang="en-US" sz="1200" dirty="0">
                <a:latin typeface="Calibri"/>
              </a:rPr>
              <a:t>–</a:t>
            </a:r>
            <a:r>
              <a:rPr lang="en-US" dirty="0"/>
              <a:t>272</a:t>
            </a:r>
          </a:p>
          <a:p>
            <a:pPr eaLnBrk="1" hangingPunct="1">
              <a:lnSpc>
                <a:spcPct val="90000"/>
              </a:lnSpc>
            </a:pPr>
            <a:endParaRPr lang="en-US" dirty="0"/>
          </a:p>
          <a:p>
            <a:pPr eaLnBrk="1" hangingPunct="1">
              <a:lnSpc>
                <a:spcPct val="90000"/>
              </a:lnSpc>
            </a:pPr>
            <a:r>
              <a:rPr lang="en-US" dirty="0"/>
              <a:t>We will use the H-model for the last two stages, where the </a:t>
            </a:r>
            <a:r>
              <a:rPr lang="en-US" i="1" dirty="0"/>
              <a:t>H</a:t>
            </a:r>
            <a:r>
              <a:rPr lang="en-US" dirty="0"/>
              <a:t> = 3, </a:t>
            </a:r>
            <a:r>
              <a:rPr lang="en-US" i="1" dirty="0" err="1"/>
              <a:t>g</a:t>
            </a:r>
            <a:r>
              <a:rPr lang="en-US" i="1" baseline="-25000" dirty="0" err="1"/>
              <a:t>S</a:t>
            </a:r>
            <a:r>
              <a:rPr lang="en-US" dirty="0"/>
              <a:t> = 20%, and </a:t>
            </a:r>
            <a:r>
              <a:rPr lang="en-US" i="1" dirty="0" err="1"/>
              <a:t>g</a:t>
            </a:r>
            <a:r>
              <a:rPr lang="en-US" i="1" baseline="-25000" dirty="0" err="1"/>
              <a:t>L</a:t>
            </a:r>
            <a:r>
              <a:rPr lang="en-US" baseline="0" dirty="0"/>
              <a:t> = </a:t>
            </a:r>
            <a:r>
              <a:rPr lang="en-US" dirty="0"/>
              <a:t>5%.</a:t>
            </a:r>
          </a:p>
          <a:p>
            <a:pPr eaLnBrk="1" hangingPunct="1">
              <a:lnSpc>
                <a:spcPct val="90000"/>
              </a:lnSpc>
            </a:pPr>
            <a:endParaRPr lang="en-US" dirty="0"/>
          </a:p>
          <a:p>
            <a:pPr eaLnBrk="1" hangingPunct="1">
              <a:lnSpc>
                <a:spcPct val="90000"/>
              </a:lnSpc>
            </a:pPr>
            <a:r>
              <a:rPr lang="en-US" dirty="0"/>
              <a:t>The solution is on the next slide.</a:t>
            </a:r>
          </a:p>
        </p:txBody>
      </p:sp>
    </p:spTree>
    <p:extLst>
      <p:ext uri="{BB962C8B-B14F-4D97-AF65-F5344CB8AC3E}">
        <p14:creationId xmlns:p14="http://schemas.microsoft.com/office/powerpoint/2010/main" val="15116805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FB6A9D-A0ED-4182-8B5F-F04D69FE3C74}" type="slidenum">
              <a:rPr lang="en-US"/>
              <a:pPr/>
              <a:t>142</a:t>
            </a:fld>
            <a:endParaRPr lang="en-US" dirty="0"/>
          </a:p>
        </p:txBody>
      </p:sp>
      <p:sp>
        <p:nvSpPr>
          <p:cNvPr id="40962" name="Rectangle 2"/>
          <p:cNvSpPr>
            <a:spLocks noGrp="1" noRot="1" noChangeAspect="1" noChangeArrowheads="1" noTextEdit="1"/>
          </p:cNvSpPr>
          <p:nvPr>
            <p:ph type="sldImg"/>
          </p:nvPr>
        </p:nvSpPr>
        <p:spPr>
          <a:xfrm>
            <a:off x="366713" y="674688"/>
            <a:ext cx="6127750" cy="3448050"/>
          </a:xfrm>
          <a:ln/>
        </p:spPr>
      </p:sp>
      <p:sp>
        <p:nvSpPr>
          <p:cNvPr id="40963" name="Rectangle 3"/>
          <p:cNvSpPr>
            <a:spLocks noGrp="1" noChangeArrowheads="1"/>
          </p:cNvSpPr>
          <p:nvPr>
            <p:ph type="body" idx="1"/>
          </p:nvPr>
        </p:nvSpPr>
        <p:spPr>
          <a:xfrm>
            <a:off x="893764" y="4346575"/>
            <a:ext cx="5070475" cy="4122738"/>
          </a:xfrm>
        </p:spPr>
        <p:txBody>
          <a:bodyPr/>
          <a:lstStyle/>
          <a:p>
            <a:r>
              <a:rPr lang="en-US" sz="1200" dirty="0"/>
              <a:t>LOS: Explain the assumptions and justify the selection</a:t>
            </a:r>
            <a:r>
              <a:rPr lang="en-US" sz="1200" baseline="0" dirty="0"/>
              <a:t> of the two-stage DDM, the H-model, the </a:t>
            </a:r>
            <a:r>
              <a:rPr lang="en-US" sz="1200" dirty="0"/>
              <a:t>three-stage DDM,</a:t>
            </a:r>
            <a:r>
              <a:rPr lang="en-US" sz="1200" baseline="0" dirty="0"/>
              <a:t> or spreadsheet modeling to value a company’s common shares.</a:t>
            </a:r>
            <a:endParaRPr lang="en-US" sz="1200" dirty="0"/>
          </a:p>
          <a:p>
            <a:r>
              <a:rPr lang="en-US" sz="1200" dirty="0"/>
              <a:t>LOS: Calculate and interpret the value of common shares using the two-stage DDM, the H-model, and the three-stage DDM.</a:t>
            </a:r>
            <a:endParaRPr lang="en-US" dirty="0"/>
          </a:p>
          <a:p>
            <a:pPr marL="0" marR="0" indent="0" algn="l" defTabSz="914400" rtl="0" eaLnBrk="1" fontAlgn="auto" latinLnBrk="0" hangingPunct="1">
              <a:lnSpc>
                <a:spcPct val="90000"/>
              </a:lnSpc>
              <a:spcBef>
                <a:spcPts val="0"/>
              </a:spcBef>
              <a:spcAft>
                <a:spcPts val="0"/>
              </a:spcAft>
              <a:buClrTx/>
              <a:buSzTx/>
              <a:buFontTx/>
              <a:buNone/>
              <a:tabLst/>
              <a:defRPr/>
            </a:pPr>
            <a:r>
              <a:rPr lang="en-US" dirty="0"/>
              <a:t>Pages 267</a:t>
            </a:r>
            <a:r>
              <a:rPr lang="en-US" sz="1200" dirty="0">
                <a:latin typeface="Calibri"/>
              </a:rPr>
              <a:t>–</a:t>
            </a:r>
            <a:r>
              <a:rPr lang="en-US" dirty="0"/>
              <a:t>272</a:t>
            </a:r>
          </a:p>
          <a:p>
            <a:pPr eaLnBrk="1" hangingPunct="1">
              <a:lnSpc>
                <a:spcPct val="90000"/>
              </a:lnSpc>
            </a:pPr>
            <a:endParaRPr lang="en-US" dirty="0"/>
          </a:p>
          <a:p>
            <a:pPr eaLnBrk="1" hangingPunct="1">
              <a:lnSpc>
                <a:spcPct val="90000"/>
              </a:lnSpc>
            </a:pPr>
            <a:r>
              <a:rPr lang="en-US" dirty="0"/>
              <a:t>We can also specify a three-stage DDM.</a:t>
            </a:r>
            <a:r>
              <a:rPr lang="en-US" baseline="0" dirty="0"/>
              <a:t> The three-stage DDM can be specified assuming</a:t>
            </a:r>
          </a:p>
          <a:p>
            <a:pPr marL="45931" indent="-229656">
              <a:lnSpc>
                <a:spcPct val="90000"/>
              </a:lnSpc>
              <a:buFont typeface="+mj-lt"/>
              <a:buAutoNum type="arabicPeriod"/>
            </a:pPr>
            <a:r>
              <a:rPr lang="en-US" baseline="0" dirty="0"/>
              <a:t>constant growth in the second stage or</a:t>
            </a:r>
          </a:p>
          <a:p>
            <a:pPr marL="45931" indent="-229656">
              <a:lnSpc>
                <a:spcPct val="90000"/>
              </a:lnSpc>
              <a:buFont typeface="+mj-lt"/>
              <a:buAutoNum type="arabicPeriod"/>
            </a:pPr>
            <a:r>
              <a:rPr lang="en-US" baseline="0" dirty="0"/>
              <a:t>growth during the second stage that declines linearly to the mature growth rate.</a:t>
            </a:r>
          </a:p>
          <a:p>
            <a:pPr marL="45931" indent="-229656">
              <a:lnSpc>
                <a:spcPct val="90000"/>
              </a:lnSpc>
              <a:buAutoNum type="arabicPeriod"/>
            </a:pPr>
            <a:endParaRPr lang="en-US" baseline="0" dirty="0"/>
          </a:p>
          <a:p>
            <a:pPr marL="45931" indent="-229656">
              <a:lnSpc>
                <a:spcPct val="90000"/>
              </a:lnSpc>
            </a:pPr>
            <a:r>
              <a:rPr lang="en-US" baseline="0" dirty="0"/>
              <a:t>Under the second assumption, the second and third stages of dividend growth can be valued using the H-model. The example on the next slide illustrates this case.</a:t>
            </a:r>
            <a:endParaRPr lang="en-US" dirty="0"/>
          </a:p>
        </p:txBody>
      </p:sp>
    </p:spTree>
    <p:extLst>
      <p:ext uri="{BB962C8B-B14F-4D97-AF65-F5344CB8AC3E}">
        <p14:creationId xmlns:p14="http://schemas.microsoft.com/office/powerpoint/2010/main" val="98668685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CA5BF4-48E8-453A-86BB-87BA4E1B388E}" type="slidenum">
              <a:rPr lang="en-US"/>
              <a:pPr/>
              <a:t>143</a:t>
            </a:fld>
            <a:endParaRPr lang="en-US" dirty="0"/>
          </a:p>
        </p:txBody>
      </p:sp>
      <p:sp>
        <p:nvSpPr>
          <p:cNvPr id="38914" name="Rectangle 2"/>
          <p:cNvSpPr>
            <a:spLocks noGrp="1" noRot="1" noChangeAspect="1" noChangeArrowheads="1" noTextEdit="1"/>
          </p:cNvSpPr>
          <p:nvPr>
            <p:ph type="sldImg"/>
          </p:nvPr>
        </p:nvSpPr>
        <p:spPr>
          <a:xfrm>
            <a:off x="366713" y="674688"/>
            <a:ext cx="6127750" cy="3448050"/>
          </a:xfrm>
          <a:ln/>
        </p:spPr>
      </p:sp>
      <p:sp>
        <p:nvSpPr>
          <p:cNvPr id="38915" name="Rectangle 3"/>
          <p:cNvSpPr>
            <a:spLocks noGrp="1" noChangeArrowheads="1"/>
          </p:cNvSpPr>
          <p:nvPr>
            <p:ph type="body" idx="1"/>
          </p:nvPr>
        </p:nvSpPr>
        <p:spPr>
          <a:xfrm>
            <a:off x="893764" y="4346575"/>
            <a:ext cx="5070475" cy="4122738"/>
          </a:xfrm>
        </p:spPr>
        <p:txBody>
          <a:bodyPr>
            <a:normAutofit lnSpcReduction="10000"/>
          </a:bodyPr>
          <a:lstStyle/>
          <a:p>
            <a:r>
              <a:rPr lang="en-US" sz="1200" dirty="0"/>
              <a:t>LOS: Explain the assumptions and justify the selection</a:t>
            </a:r>
            <a:r>
              <a:rPr lang="en-US" sz="1200" baseline="0" dirty="0"/>
              <a:t> of the two-stage DDM, the H-model, the </a:t>
            </a:r>
            <a:r>
              <a:rPr lang="en-US" sz="1200" dirty="0"/>
              <a:t>three-stage DDM,</a:t>
            </a:r>
            <a:r>
              <a:rPr lang="en-US" sz="1200" baseline="0" dirty="0"/>
              <a:t> or spreadsheet modeling to value a company’s common shares.</a:t>
            </a:r>
            <a:endParaRPr lang="en-US" sz="1200" dirty="0"/>
          </a:p>
          <a:p>
            <a:r>
              <a:rPr lang="en-US" sz="1200" dirty="0"/>
              <a:t>LOS: Calculate and interpret the value of common shares using the two-stage DDM, the H-model, and the three-stage DDM.</a:t>
            </a:r>
            <a:endParaRPr lang="en-US" sz="1200" b="1" dirty="0"/>
          </a:p>
          <a:p>
            <a:pPr marL="0" marR="0" indent="0" algn="l" defTabSz="914400" rtl="0" eaLnBrk="1" fontAlgn="auto" latinLnBrk="0" hangingPunct="1">
              <a:lnSpc>
                <a:spcPct val="90000"/>
              </a:lnSpc>
              <a:spcBef>
                <a:spcPts val="0"/>
              </a:spcBef>
              <a:spcAft>
                <a:spcPts val="0"/>
              </a:spcAft>
              <a:buClrTx/>
              <a:buSzTx/>
              <a:buFontTx/>
              <a:buNone/>
              <a:tabLst/>
              <a:defRPr/>
            </a:pPr>
            <a:r>
              <a:rPr lang="en-US" dirty="0"/>
              <a:t>Pages 267</a:t>
            </a:r>
            <a:r>
              <a:rPr lang="en-US" sz="1200" dirty="0">
                <a:latin typeface="Calibri"/>
              </a:rPr>
              <a:t>–</a:t>
            </a:r>
            <a:r>
              <a:rPr lang="en-US" dirty="0"/>
              <a:t>272</a:t>
            </a:r>
          </a:p>
          <a:p>
            <a:pPr eaLnBrk="1" hangingPunct="1">
              <a:lnSpc>
                <a:spcPct val="90000"/>
              </a:lnSpc>
            </a:pPr>
            <a:endParaRPr lang="en-US" dirty="0"/>
          </a:p>
          <a:p>
            <a:r>
              <a:rPr lang="en-US" dirty="0"/>
              <a:t>The first two terms are the present values of the first two dividends.</a:t>
            </a:r>
          </a:p>
          <a:p>
            <a:r>
              <a:rPr lang="en-US" dirty="0"/>
              <a:t>Note that the third and fourth terms are from the H-model.</a:t>
            </a:r>
          </a:p>
          <a:p>
            <a:r>
              <a:rPr lang="en-US" dirty="0"/>
              <a:t>We discount those terms by 10% to bring the Year 2 present</a:t>
            </a:r>
            <a:r>
              <a:rPr lang="en-US" baseline="0" dirty="0"/>
              <a:t> value</a:t>
            </a:r>
            <a:r>
              <a:rPr lang="en-US" dirty="0"/>
              <a:t> back to Year 0.</a:t>
            </a:r>
          </a:p>
          <a:p>
            <a:pPr eaLnBrk="1" hangingPunct="1">
              <a:lnSpc>
                <a:spcPct val="90000"/>
              </a:lnSpc>
            </a:pPr>
            <a:endParaRPr lang="en-US" dirty="0"/>
          </a:p>
          <a:p>
            <a:pPr indent="-183725" defTabSz="918624">
              <a:lnSpc>
                <a:spcPct val="90000"/>
              </a:lnSpc>
              <a:defRPr/>
            </a:pPr>
            <a:r>
              <a:rPr lang="en-US" dirty="0"/>
              <a:t>The total value of $37.98 is less than the current price of $50, which indicates that the stock is overvalued.</a:t>
            </a:r>
          </a:p>
          <a:p>
            <a:pPr eaLnBrk="1" hangingPunct="1">
              <a:lnSpc>
                <a:spcPct val="90000"/>
              </a:lnSpc>
            </a:pPr>
            <a:endParaRPr lang="en-US" dirty="0"/>
          </a:p>
          <a:p>
            <a:r>
              <a:rPr lang="en-US" dirty="0"/>
              <a:t>The value of the first two dividends is $1.09 + $1.19 = $2.28 or 6% (2.28/37.98) of total stock value. The other 94% of value comes from the second and third stages of growth. Because such a large part of value comes from the final two stages, an analyst should examine the model valuations under various assumptions. Furthermore, an analyst should keep in mind that the arrival of new technologies could dramatically change the parameters of his or her model.</a:t>
            </a:r>
          </a:p>
          <a:p>
            <a:endParaRPr lang="en-US" dirty="0"/>
          </a:p>
          <a:p>
            <a:r>
              <a:rPr lang="en-US" dirty="0"/>
              <a:t>On the next slide, we will discuss</a:t>
            </a:r>
            <a:r>
              <a:rPr lang="en-US" baseline="0" dirty="0"/>
              <a:t> methods used to determine the growth rate, </a:t>
            </a:r>
            <a:r>
              <a:rPr lang="en-US" i="1" baseline="0" dirty="0"/>
              <a:t>g</a:t>
            </a:r>
            <a:r>
              <a:rPr lang="en-US" baseline="0" dirty="0"/>
              <a:t>.</a:t>
            </a:r>
          </a:p>
        </p:txBody>
      </p:sp>
    </p:spTree>
    <p:extLst>
      <p:ext uri="{BB962C8B-B14F-4D97-AF65-F5344CB8AC3E}">
        <p14:creationId xmlns:p14="http://schemas.microsoft.com/office/powerpoint/2010/main" val="3682330019"/>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dirty="0"/>
              <a:t>LOS: Calculate and interpret the sustainable growth rate of a company and demonstrate the use of the DuPont analysis to</a:t>
            </a:r>
            <a:r>
              <a:rPr lang="en-US" baseline="0" dirty="0"/>
              <a:t> estimate a company’s </a:t>
            </a:r>
            <a:r>
              <a:rPr lang="en-US" dirty="0"/>
              <a:t>sustainable growth rate.</a:t>
            </a:r>
          </a:p>
          <a:p>
            <a:pPr eaLnBrk="1" hangingPunct="1">
              <a:lnSpc>
                <a:spcPct val="90000"/>
              </a:lnSpc>
            </a:pPr>
            <a:r>
              <a:rPr lang="en-US" dirty="0"/>
              <a:t>Page 276</a:t>
            </a:r>
            <a:r>
              <a:rPr lang="en-US" sz="1200" dirty="0">
                <a:latin typeface="Calibri"/>
              </a:rPr>
              <a:t>–</a:t>
            </a:r>
            <a:r>
              <a:rPr lang="en-US" dirty="0"/>
              <a:t>281</a:t>
            </a:r>
          </a:p>
          <a:p>
            <a:pPr eaLnBrk="1" hangingPunct="1">
              <a:lnSpc>
                <a:spcPct val="90000"/>
              </a:lnSpc>
            </a:pPr>
            <a:endParaRPr lang="en-US" dirty="0"/>
          </a:p>
          <a:p>
            <a:pPr eaLnBrk="1" hangingPunct="1">
              <a:lnSpc>
                <a:spcPct val="90000"/>
              </a:lnSpc>
            </a:pPr>
            <a:r>
              <a:rPr lang="en-US" dirty="0"/>
              <a:t>The mature growth rate in dividends (</a:t>
            </a:r>
            <a:r>
              <a:rPr lang="en-US" i="1" dirty="0"/>
              <a:t>g</a:t>
            </a:r>
            <a:r>
              <a:rPr lang="en-US" dirty="0"/>
              <a:t>) will have a large impact on valuation when used in the Gordon growth model or when used in multistage models to determine the terminal value. To determine the mature growth rate, an analyst can take several approaches.</a:t>
            </a:r>
          </a:p>
          <a:p>
            <a:pPr eaLnBrk="1" hangingPunct="1">
              <a:lnSpc>
                <a:spcPct val="90000"/>
              </a:lnSpc>
            </a:pPr>
            <a:endParaRPr lang="en-US" dirty="0"/>
          </a:p>
          <a:p>
            <a:pPr marL="45931" indent="-229656">
              <a:lnSpc>
                <a:spcPct val="90000"/>
              </a:lnSpc>
              <a:buFont typeface="+mj-lt"/>
              <a:buAutoNum type="arabicPeriod"/>
            </a:pPr>
            <a:r>
              <a:rPr lang="en-US" dirty="0"/>
              <a:t>Estimate </a:t>
            </a:r>
            <a:r>
              <a:rPr lang="en-US" i="1" dirty="0"/>
              <a:t>g</a:t>
            </a:r>
            <a:r>
              <a:rPr lang="en-US" dirty="0"/>
              <a:t> using industry and macroeconomic growth rate projections, assuming the firm’s </a:t>
            </a:r>
            <a:r>
              <a:rPr lang="en-US" i="1" dirty="0"/>
              <a:t>g</a:t>
            </a:r>
            <a:r>
              <a:rPr lang="en-US" dirty="0"/>
              <a:t> is related to that of the industry and economy.</a:t>
            </a:r>
          </a:p>
          <a:p>
            <a:pPr marL="45931" indent="-229656">
              <a:lnSpc>
                <a:spcPct val="90000"/>
              </a:lnSpc>
              <a:buFont typeface="+mj-lt"/>
              <a:buAutoNum type="arabicPeriod"/>
            </a:pPr>
            <a:endParaRPr lang="en-US" dirty="0"/>
          </a:p>
          <a:p>
            <a:pPr marL="45931" indent="-229656">
              <a:lnSpc>
                <a:spcPct val="90000"/>
              </a:lnSpc>
              <a:buFont typeface="+mj-lt"/>
              <a:buAutoNum type="arabicPeriod"/>
            </a:pPr>
            <a:r>
              <a:rPr lang="en-US" dirty="0"/>
              <a:t>Use </a:t>
            </a:r>
            <a:r>
              <a:rPr lang="en-US" i="1" dirty="0"/>
              <a:t>g</a:t>
            </a:r>
            <a:r>
              <a:rPr lang="en-US" dirty="0"/>
              <a:t> = </a:t>
            </a:r>
            <a:r>
              <a:rPr lang="en-US" i="1" dirty="0"/>
              <a:t>b</a:t>
            </a:r>
            <a:r>
              <a:rPr lang="en-US" dirty="0"/>
              <a:t> (retention ratio in the mature phase) × ROE (return on equity in the mature phase). To determine ROE, analysts can use</a:t>
            </a:r>
          </a:p>
          <a:p>
            <a:pPr marL="505243" lvl="1" indent="-229656">
              <a:lnSpc>
                <a:spcPct val="90000"/>
              </a:lnSpc>
              <a:buFont typeface="+mj-lt"/>
              <a:buAutoNum type="alphaLcParenR"/>
            </a:pPr>
            <a:r>
              <a:rPr lang="en-US" dirty="0"/>
              <a:t>The DuPont formula, where ROE is decomposed into net profit margin, total asset turnover, and the equity multiplier (see the slides to follow).</a:t>
            </a:r>
          </a:p>
          <a:p>
            <a:pPr marL="505243" lvl="1" indent="-229656">
              <a:lnSpc>
                <a:spcPct val="90000"/>
              </a:lnSpc>
              <a:buFont typeface="+mj-lt"/>
              <a:buAutoNum type="alphaLcParenR"/>
            </a:pPr>
            <a:r>
              <a:rPr lang="en-US" dirty="0"/>
              <a:t>ROE = </a:t>
            </a:r>
            <a:r>
              <a:rPr lang="en-US" i="1" dirty="0"/>
              <a:t>r,</a:t>
            </a:r>
            <a:r>
              <a:rPr lang="en-US" dirty="0"/>
              <a:t> which assumes that a mature firm can do no more than to earn the required return on equity.</a:t>
            </a:r>
          </a:p>
          <a:p>
            <a:pPr marL="505243" lvl="1" indent="-229656">
              <a:lnSpc>
                <a:spcPct val="90000"/>
              </a:lnSpc>
              <a:buFont typeface="+mj-lt"/>
              <a:buAutoNum type="alphaLcParenR"/>
            </a:pPr>
            <a:r>
              <a:rPr lang="en-US" dirty="0"/>
              <a:t>ROE = median industry ROE.</a:t>
            </a:r>
            <a:endParaRPr lang="en-US" baseline="0" dirty="0"/>
          </a:p>
        </p:txBody>
      </p:sp>
    </p:spTree>
    <p:extLst>
      <p:ext uri="{BB962C8B-B14F-4D97-AF65-F5344CB8AC3E}">
        <p14:creationId xmlns:p14="http://schemas.microsoft.com/office/powerpoint/2010/main" val="593450398"/>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lnSpcReduction="10000"/>
          </a:bodyPr>
          <a:lstStyle/>
          <a:p>
            <a:r>
              <a:rPr lang="en-US" dirty="0"/>
              <a:t>LOS: Calculate and interpret the sustainable growth rate of a company and demonstrate the use of the DuPont analysis to</a:t>
            </a:r>
            <a:r>
              <a:rPr lang="en-US" baseline="0" dirty="0"/>
              <a:t> estimate a company’s </a:t>
            </a:r>
            <a:r>
              <a:rPr lang="en-US" dirty="0"/>
              <a:t>sustainable growth rate.</a:t>
            </a:r>
          </a:p>
          <a:p>
            <a:pPr eaLnBrk="1" hangingPunct="1">
              <a:lnSpc>
                <a:spcPct val="90000"/>
              </a:lnSpc>
            </a:pPr>
            <a:r>
              <a:rPr lang="en-US" dirty="0"/>
              <a:t>Page 276</a:t>
            </a:r>
            <a:r>
              <a:rPr lang="en-US" sz="1200" dirty="0">
                <a:latin typeface="Calibri"/>
              </a:rPr>
              <a:t>–</a:t>
            </a:r>
            <a:r>
              <a:rPr lang="en-US" dirty="0"/>
              <a:t>281</a:t>
            </a:r>
          </a:p>
          <a:p>
            <a:pPr eaLnBrk="1" hangingPunct="1">
              <a:lnSpc>
                <a:spcPct val="90000"/>
              </a:lnSpc>
            </a:pPr>
            <a:endParaRPr lang="en-US" dirty="0"/>
          </a:p>
          <a:p>
            <a:pPr eaLnBrk="1" hangingPunct="1">
              <a:lnSpc>
                <a:spcPct val="90000"/>
              </a:lnSpc>
            </a:pPr>
            <a:r>
              <a:rPr lang="en-US" dirty="0"/>
              <a:t>The sustainable growth rate (</a:t>
            </a:r>
            <a:r>
              <a:rPr lang="en-US" i="1" dirty="0"/>
              <a:t>g</a:t>
            </a:r>
            <a:r>
              <a:rPr lang="en-US" dirty="0"/>
              <a:t>) in dividends and earnings is that which a firm can maintain through time without changing its capital structure and without issuing new external equity.</a:t>
            </a:r>
          </a:p>
          <a:p>
            <a:pPr eaLnBrk="1" hangingPunct="1">
              <a:lnSpc>
                <a:spcPct val="90000"/>
              </a:lnSpc>
            </a:pPr>
            <a:endParaRPr lang="en-US" dirty="0"/>
          </a:p>
          <a:p>
            <a:pPr eaLnBrk="1" hangingPunct="1">
              <a:lnSpc>
                <a:spcPct val="90000"/>
              </a:lnSpc>
            </a:pPr>
            <a:r>
              <a:rPr lang="en-US" dirty="0"/>
              <a:t>The formula implies that the lower (higher) the ROE, the lower (higher) the dividend growth rate, </a:t>
            </a:r>
            <a:r>
              <a:rPr lang="en-US" i="1" dirty="0"/>
              <a:t>g</a:t>
            </a:r>
            <a:r>
              <a:rPr lang="en-US" dirty="0"/>
              <a:t>. It also implies that the lower (higher) the retention ratio (</a:t>
            </a:r>
            <a:r>
              <a:rPr lang="en-US" i="1" dirty="0"/>
              <a:t>b</a:t>
            </a:r>
            <a:r>
              <a:rPr lang="en-US" dirty="0"/>
              <a:t>), the lower (higher) the dividend growth rate. This relationship has been called the “dividend displacement of earnings” (paying more dividends reduces future earnings growth). </a:t>
            </a:r>
          </a:p>
          <a:p>
            <a:pPr eaLnBrk="1" hangingPunct="1">
              <a:lnSpc>
                <a:spcPct val="90000"/>
              </a:lnSpc>
            </a:pPr>
            <a:endParaRPr lang="en-US" dirty="0"/>
          </a:p>
          <a:p>
            <a:pPr eaLnBrk="1" hangingPunct="1">
              <a:lnSpc>
                <a:spcPct val="90000"/>
              </a:lnSpc>
            </a:pPr>
            <a:r>
              <a:rPr lang="en-US" dirty="0"/>
              <a:t>It is useful to define </a:t>
            </a:r>
            <a:r>
              <a:rPr lang="en-US" i="1" dirty="0"/>
              <a:t>g</a:t>
            </a:r>
            <a:r>
              <a:rPr lang="en-US" dirty="0"/>
              <a:t> in terms of that sustainable from internal equity (internally generated funds) because external equity (new issuances of stock) is more costly, as a result of, in part, the associated investment banking fees. A firm will keep its capital structure constant under these assumptions because the firm will issue new debt as internal equity grows. </a:t>
            </a:r>
          </a:p>
          <a:p>
            <a:pPr eaLnBrk="1" hangingPunct="1">
              <a:lnSpc>
                <a:spcPct val="90000"/>
              </a:lnSpc>
            </a:pPr>
            <a:endParaRPr lang="en-US" dirty="0"/>
          </a:p>
          <a:p>
            <a:pPr eaLnBrk="1" hangingPunct="1">
              <a:lnSpc>
                <a:spcPct val="90000"/>
              </a:lnSpc>
            </a:pPr>
            <a:r>
              <a:rPr lang="en-US" dirty="0"/>
              <a:t>In reality, retention ratios and growth rates will have year-to-year volatility. The above relationship is useful, however, for projecting a growth rate over a long horizon.</a:t>
            </a:r>
          </a:p>
        </p:txBody>
      </p:sp>
    </p:spTree>
    <p:extLst>
      <p:ext uri="{BB962C8B-B14F-4D97-AF65-F5344CB8AC3E}">
        <p14:creationId xmlns:p14="http://schemas.microsoft.com/office/powerpoint/2010/main" val="187636165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92500" lnSpcReduction="10000"/>
          </a:bodyPr>
          <a:lstStyle/>
          <a:p>
            <a:r>
              <a:rPr lang="en-US" dirty="0"/>
              <a:t>LOS: Calculate and interpret the sustainable growth rate of a company and demonstrate the use of the DuPont analysis to</a:t>
            </a:r>
            <a:r>
              <a:rPr lang="en-US" baseline="0" dirty="0"/>
              <a:t> estimate a company’s </a:t>
            </a:r>
            <a:r>
              <a:rPr lang="en-US" dirty="0"/>
              <a:t>sustainable growth rate.</a:t>
            </a:r>
          </a:p>
          <a:p>
            <a:pPr eaLnBrk="1" hangingPunct="1">
              <a:lnSpc>
                <a:spcPct val="90000"/>
              </a:lnSpc>
            </a:pPr>
            <a:r>
              <a:rPr lang="en-US" dirty="0"/>
              <a:t>Page 276</a:t>
            </a:r>
            <a:r>
              <a:rPr lang="en-US" sz="1200" dirty="0">
                <a:latin typeface="Calibri"/>
              </a:rPr>
              <a:t>–</a:t>
            </a:r>
            <a:r>
              <a:rPr lang="en-US" dirty="0"/>
              <a:t>281</a:t>
            </a:r>
          </a:p>
          <a:p>
            <a:pPr eaLnBrk="1" hangingPunct="1">
              <a:lnSpc>
                <a:spcPct val="90000"/>
              </a:lnSpc>
            </a:pPr>
            <a:endParaRPr lang="en-US" dirty="0"/>
          </a:p>
          <a:p>
            <a:pPr eaLnBrk="1" hangingPunct="1">
              <a:lnSpc>
                <a:spcPct val="90000"/>
              </a:lnSpc>
            </a:pPr>
            <a:r>
              <a:rPr lang="en-US" dirty="0"/>
              <a:t>We can use the DuPont equation to estimate the ROE using the components of the ROE. </a:t>
            </a:r>
          </a:p>
          <a:p>
            <a:pPr eaLnBrk="1" hangingPunct="1">
              <a:lnSpc>
                <a:spcPct val="90000"/>
              </a:lnSpc>
            </a:pPr>
            <a:endParaRPr lang="en-US" dirty="0"/>
          </a:p>
          <a:p>
            <a:pPr eaLnBrk="1" hangingPunct="1">
              <a:lnSpc>
                <a:spcPct val="90000"/>
              </a:lnSpc>
            </a:pPr>
            <a:r>
              <a:rPr lang="en-US" dirty="0"/>
              <a:t>The first equation states that the ROE is equal to the return on assets (Net income/Total assets) times the equity multiplier (Total assets/Shareholders’ equity). The greater the firm’s use of debt (financial leverage), the higher the equity multiplier.</a:t>
            </a:r>
          </a:p>
          <a:p>
            <a:pPr eaLnBrk="1" hangingPunct="1">
              <a:lnSpc>
                <a:spcPct val="90000"/>
              </a:lnSpc>
            </a:pPr>
            <a:endParaRPr lang="en-US" dirty="0"/>
          </a:p>
          <a:p>
            <a:pPr eaLnBrk="1" hangingPunct="1">
              <a:lnSpc>
                <a:spcPct val="90000"/>
              </a:lnSpc>
            </a:pPr>
            <a:r>
              <a:rPr lang="en-US" dirty="0"/>
              <a:t>We decompose ROE further in the second equation. It states that the ROE is equal to the net profit margin (Net income/Sales) times the total asset turnover (Sales/Total assets) times the equity multiplier (Total assets/Shareholders’ equity). The first two ratios measure the firm’s operating efficiency. The total asset turnover tells us how much sales the firm generates given a level of asset investment.</a:t>
            </a:r>
          </a:p>
          <a:p>
            <a:pPr eaLnBrk="1" hangingPunct="1">
              <a:lnSpc>
                <a:spcPct val="90000"/>
              </a:lnSpc>
            </a:pPr>
            <a:endParaRPr lang="en-US" dirty="0"/>
          </a:p>
          <a:p>
            <a:pPr eaLnBrk="1" hangingPunct="1">
              <a:lnSpc>
                <a:spcPct val="90000"/>
              </a:lnSpc>
            </a:pPr>
            <a:r>
              <a:rPr lang="en-US" dirty="0"/>
              <a:t>In the third equation, we use the retention ratio (the first term) and the DuPont decomposition of the ROE to calculate the growth rate. Two of the factors for the growth rate are primarily functions of the firm’s financing decisions (earnings retention and leverage), and two are functions of operating performance (net profit margin and asset turnover). The formula tells us that the higher a firm’s retention of earnings, profit margin, asset use efficiency, and financial leverage, the higher the sustainable growth rate.</a:t>
            </a:r>
          </a:p>
          <a:p>
            <a:pPr eaLnBrk="1" hangingPunct="1">
              <a:lnSpc>
                <a:spcPct val="90000"/>
              </a:lnSpc>
            </a:pPr>
            <a:endParaRPr lang="en-US" i="1" dirty="0"/>
          </a:p>
          <a:p>
            <a:pPr eaLnBrk="1" hangingPunct="1">
              <a:lnSpc>
                <a:spcPct val="90000"/>
              </a:lnSpc>
            </a:pPr>
            <a:r>
              <a:rPr lang="en-US" i="0" dirty="0"/>
              <a:t>The example on the next slide illustrates the calculation.</a:t>
            </a:r>
            <a:endParaRPr lang="en-US" dirty="0"/>
          </a:p>
        </p:txBody>
      </p:sp>
    </p:spTree>
    <p:extLst>
      <p:ext uri="{BB962C8B-B14F-4D97-AF65-F5344CB8AC3E}">
        <p14:creationId xmlns:p14="http://schemas.microsoft.com/office/powerpoint/2010/main" val="2315644180"/>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dirty="0"/>
              <a:t>LOS: Calculate and interpret the sustainable growth rate of a company and demonstrate the use of the DuPont analysis to</a:t>
            </a:r>
            <a:r>
              <a:rPr lang="en-US" baseline="0" dirty="0"/>
              <a:t> estimate a company’s </a:t>
            </a:r>
            <a:r>
              <a:rPr lang="en-US" dirty="0"/>
              <a:t>sustainable growth rate.</a:t>
            </a:r>
          </a:p>
          <a:p>
            <a:pPr marL="0" marR="0" indent="0" algn="l" defTabSz="914400" rtl="0" eaLnBrk="1" fontAlgn="auto" latinLnBrk="0" hangingPunct="1">
              <a:lnSpc>
                <a:spcPct val="90000"/>
              </a:lnSpc>
              <a:spcBef>
                <a:spcPts val="0"/>
              </a:spcBef>
              <a:spcAft>
                <a:spcPts val="0"/>
              </a:spcAft>
              <a:buClrTx/>
              <a:buSzTx/>
              <a:buFontTx/>
              <a:buNone/>
              <a:tabLst/>
              <a:defRPr/>
            </a:pPr>
            <a:r>
              <a:rPr lang="en-US" dirty="0"/>
              <a:t>Page 276</a:t>
            </a:r>
            <a:r>
              <a:rPr lang="en-US" sz="1200" dirty="0">
                <a:latin typeface="Calibri"/>
              </a:rPr>
              <a:t>–</a:t>
            </a:r>
            <a:r>
              <a:rPr lang="en-US" dirty="0"/>
              <a:t>281</a:t>
            </a:r>
          </a:p>
          <a:p>
            <a:pPr eaLnBrk="1" hangingPunct="1">
              <a:lnSpc>
                <a:spcPct val="90000"/>
              </a:lnSpc>
            </a:pPr>
            <a:endParaRPr lang="en-US" dirty="0"/>
          </a:p>
          <a:p>
            <a:endParaRPr lang="en-US" dirty="0"/>
          </a:p>
          <a:p>
            <a:pPr eaLnBrk="1" hangingPunct="1">
              <a:lnSpc>
                <a:spcPct val="90000"/>
              </a:lnSpc>
            </a:pPr>
            <a:endParaRPr lang="en-US" dirty="0"/>
          </a:p>
        </p:txBody>
      </p:sp>
    </p:spTree>
    <p:extLst>
      <p:ext uri="{BB962C8B-B14F-4D97-AF65-F5344CB8AC3E}">
        <p14:creationId xmlns:p14="http://schemas.microsoft.com/office/powerpoint/2010/main" val="330647370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dirty="0"/>
              <a:t>LOS: Calculate and interpret the sustainable growth rate of a company and demonstrate the use of the DuPont analysis to</a:t>
            </a:r>
            <a:r>
              <a:rPr lang="en-US" baseline="0" dirty="0"/>
              <a:t> estimate a company’s </a:t>
            </a:r>
            <a:r>
              <a:rPr lang="en-US" dirty="0"/>
              <a:t>sustainable growth rate.</a:t>
            </a:r>
          </a:p>
          <a:p>
            <a:pPr marL="0" marR="0" indent="0" algn="l" defTabSz="914400" rtl="0" eaLnBrk="1" fontAlgn="auto" latinLnBrk="0" hangingPunct="1">
              <a:lnSpc>
                <a:spcPct val="90000"/>
              </a:lnSpc>
              <a:spcBef>
                <a:spcPts val="0"/>
              </a:spcBef>
              <a:spcAft>
                <a:spcPts val="0"/>
              </a:spcAft>
              <a:buClrTx/>
              <a:buSzTx/>
              <a:buFontTx/>
              <a:buNone/>
              <a:tabLst/>
              <a:defRPr/>
            </a:pPr>
            <a:r>
              <a:rPr lang="en-US" dirty="0"/>
              <a:t>Page 276</a:t>
            </a:r>
            <a:r>
              <a:rPr lang="en-US" sz="1200" dirty="0">
                <a:latin typeface="Calibri"/>
              </a:rPr>
              <a:t>–</a:t>
            </a:r>
            <a:r>
              <a:rPr lang="en-US" dirty="0"/>
              <a:t>281</a:t>
            </a:r>
          </a:p>
          <a:p>
            <a:pPr eaLnBrk="1" hangingPunct="1">
              <a:lnSpc>
                <a:spcPct val="90000"/>
              </a:lnSpc>
            </a:pPr>
            <a:endParaRPr lang="en-US" dirty="0"/>
          </a:p>
          <a:p>
            <a:pPr eaLnBrk="1" hangingPunct="1">
              <a:lnSpc>
                <a:spcPct val="90000"/>
              </a:lnSpc>
            </a:pPr>
            <a:r>
              <a:rPr lang="en-US" dirty="0"/>
              <a:t>The calculations provide a sustainable growth rate (SGR) of 9.0%. If the firm increases dividends at a rate</a:t>
            </a:r>
            <a:r>
              <a:rPr lang="en-US" baseline="0" dirty="0"/>
              <a:t> </a:t>
            </a:r>
            <a:r>
              <a:rPr lang="en-US" dirty="0"/>
              <a:t>faster than 9%, the growth is not sustainable using internally generated funds. </a:t>
            </a:r>
          </a:p>
          <a:p>
            <a:pPr eaLnBrk="1" hangingPunct="1">
              <a:lnSpc>
                <a:spcPct val="90000"/>
              </a:lnSpc>
            </a:pPr>
            <a:endParaRPr lang="en-US" dirty="0"/>
          </a:p>
          <a:p>
            <a:pPr eaLnBrk="1" hangingPunct="1">
              <a:lnSpc>
                <a:spcPct val="90000"/>
              </a:lnSpc>
            </a:pPr>
            <a:r>
              <a:rPr lang="en-US" dirty="0"/>
              <a:t>This decomposition has also been referred to as the </a:t>
            </a:r>
            <a:r>
              <a:rPr lang="en-US" i="0" dirty="0"/>
              <a:t>PRAT</a:t>
            </a:r>
            <a:r>
              <a:rPr lang="en-US" i="1" dirty="0"/>
              <a:t> </a:t>
            </a:r>
            <a:r>
              <a:rPr lang="en-US" dirty="0"/>
              <a:t>model, in which the SGR is a function of the profit margin (</a:t>
            </a:r>
            <a:r>
              <a:rPr lang="en-US" i="1" dirty="0"/>
              <a:t>P</a:t>
            </a:r>
            <a:r>
              <a:rPr lang="en-US" dirty="0"/>
              <a:t>), the retention rate (</a:t>
            </a:r>
            <a:r>
              <a:rPr lang="en-US" i="1" dirty="0"/>
              <a:t>R</a:t>
            </a:r>
            <a:r>
              <a:rPr lang="en-US" dirty="0"/>
              <a:t>), the asset turnover (</a:t>
            </a:r>
            <a:r>
              <a:rPr lang="en-US" i="1" dirty="0"/>
              <a:t>A</a:t>
            </a:r>
            <a:r>
              <a:rPr lang="en-US" dirty="0"/>
              <a:t>), and the degree of financial leverage (</a:t>
            </a:r>
            <a:r>
              <a:rPr lang="en-US" i="1" dirty="0"/>
              <a:t>T</a:t>
            </a:r>
            <a:r>
              <a:rPr lang="en-US" dirty="0"/>
              <a:t>). </a:t>
            </a:r>
          </a:p>
          <a:p>
            <a:pPr eaLnBrk="1" hangingPunct="1">
              <a:lnSpc>
                <a:spcPct val="90000"/>
              </a:lnSpc>
            </a:pPr>
            <a:endParaRPr lang="en-US" dirty="0"/>
          </a:p>
          <a:p>
            <a:pPr eaLnBrk="1" hangingPunct="1">
              <a:lnSpc>
                <a:spcPct val="90000"/>
              </a:lnSpc>
            </a:pPr>
            <a:r>
              <a:rPr lang="en-US" dirty="0"/>
              <a:t>In this example, the ROE is 15% (5% × 1.5 × 2). An analyst should consider whether high ROEs are sustainable perpetually, given competitive product markets and technological changes.</a:t>
            </a:r>
          </a:p>
        </p:txBody>
      </p:sp>
    </p:spTree>
    <p:extLst>
      <p:ext uri="{BB962C8B-B14F-4D97-AF65-F5344CB8AC3E}">
        <p14:creationId xmlns:p14="http://schemas.microsoft.com/office/powerpoint/2010/main" val="328657504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Pages 283</a:t>
            </a:r>
            <a:r>
              <a:rPr lang="en-US" sz="1200" dirty="0">
                <a:latin typeface="Calibri"/>
              </a:rPr>
              <a:t>–</a:t>
            </a:r>
            <a:r>
              <a:rPr lang="en-US" dirty="0"/>
              <a:t>285</a:t>
            </a:r>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149</a:t>
            </a:fld>
            <a:endParaRPr lang="en-US" dirty="0"/>
          </a:p>
        </p:txBody>
      </p:sp>
    </p:spTree>
    <p:extLst>
      <p:ext uri="{BB962C8B-B14F-4D97-AF65-F5344CB8AC3E}">
        <p14:creationId xmlns:p14="http://schemas.microsoft.com/office/powerpoint/2010/main" val="3291104087"/>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Pages 283</a:t>
            </a:r>
            <a:r>
              <a:rPr lang="en-US" sz="1200" dirty="0">
                <a:latin typeface="Calibri"/>
              </a:rPr>
              <a:t>–</a:t>
            </a:r>
            <a:r>
              <a:rPr lang="en-US" dirty="0"/>
              <a:t>285</a:t>
            </a:r>
          </a:p>
          <a:p>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150</a:t>
            </a:fld>
            <a:endParaRPr lang="en-US" dirty="0"/>
          </a:p>
        </p:txBody>
      </p:sp>
    </p:spTree>
    <p:extLst>
      <p:ext uri="{BB962C8B-B14F-4D97-AF65-F5344CB8AC3E}">
        <p14:creationId xmlns:p14="http://schemas.microsoft.com/office/powerpoint/2010/main" val="287961121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Pages 283</a:t>
            </a:r>
            <a:r>
              <a:rPr lang="en-US" sz="1200" dirty="0">
                <a:latin typeface="Calibri"/>
              </a:rPr>
              <a:t>–</a:t>
            </a:r>
            <a:r>
              <a:rPr lang="en-US" dirty="0"/>
              <a:t>285</a:t>
            </a:r>
          </a:p>
          <a:p>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151</a:t>
            </a:fld>
            <a:endParaRPr lang="en-US" dirty="0"/>
          </a:p>
        </p:txBody>
      </p:sp>
    </p:spTree>
    <p:extLst>
      <p:ext uri="{BB962C8B-B14F-4D97-AF65-F5344CB8AC3E}">
        <p14:creationId xmlns:p14="http://schemas.microsoft.com/office/powerpoint/2010/main" val="843134058"/>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7"/>
          <p:cNvSpPr>
            <a:spLocks noGrp="1" noChangeArrowheads="1"/>
          </p:cNvSpPr>
          <p:nvPr>
            <p:ph type="sldNum" sz="quarter" idx="5"/>
          </p:nvPr>
        </p:nvSpPr>
        <p:spPr>
          <a:noFill/>
        </p:spPr>
        <p:txBody>
          <a:bodyPr/>
          <a:lstStyle/>
          <a:p>
            <a:fld id="{B6D8C7E6-D7FC-4A5E-9216-2F52A61F85EF}" type="slidenum">
              <a:rPr lang="en-US" smtClean="0"/>
              <a:pPr/>
              <a:t>152</a:t>
            </a:fld>
            <a:endParaRPr lang="en-US" dirty="0"/>
          </a:p>
        </p:txBody>
      </p:sp>
      <p:sp>
        <p:nvSpPr>
          <p:cNvPr id="9218" name="Rectangle 2"/>
          <p:cNvSpPr>
            <a:spLocks noGrp="1" noRot="1" noChangeAspect="1" noChangeArrowheads="1" noTextEdit="1"/>
          </p:cNvSpPr>
          <p:nvPr>
            <p:ph type="sldImg"/>
          </p:nvPr>
        </p:nvSpPr>
        <p:spPr>
          <a:xfrm>
            <a:off x="1147763" y="696913"/>
            <a:ext cx="4727575" cy="2660650"/>
          </a:xfrm>
          <a:ln/>
        </p:spPr>
      </p:sp>
      <p:sp>
        <p:nvSpPr>
          <p:cNvPr id="9219" name="Rectangle 3"/>
          <p:cNvSpPr>
            <a:spLocks noGrp="1" noChangeArrowheads="1"/>
          </p:cNvSpPr>
          <p:nvPr>
            <p:ph type="body" idx="1"/>
          </p:nvPr>
        </p:nvSpPr>
        <p:spPr>
          <a:xfrm>
            <a:off x="571649" y="3738902"/>
            <a:ext cx="5879804" cy="5223786"/>
          </a:xfrm>
          <a:noFill/>
          <a:ln/>
        </p:spPr>
        <p:txBody>
          <a:bodyPr>
            <a:noAutofit/>
          </a:bodyPr>
          <a:lstStyle/>
          <a:p>
            <a:pPr eaLnBrk="1" hangingPunct="1"/>
            <a:r>
              <a:rPr lang="en-US" sz="1100" dirty="0"/>
              <a:t>In Chapter 5, we used dividends as the measure of shareholder cash flow in stock valuation. In Chapter 6, we will use the concept</a:t>
            </a:r>
            <a:r>
              <a:rPr lang="en-US" sz="1100" baseline="0" dirty="0"/>
              <a:t> of</a:t>
            </a:r>
            <a:r>
              <a:rPr lang="en-US" sz="1100" dirty="0"/>
              <a:t> free cash flow. Whereas dividends are the cash flow actually paid to shareholders, free cash flow (FCF) is the cash flow </a:t>
            </a:r>
            <a:r>
              <a:rPr lang="en-US" sz="1100" i="1" dirty="0"/>
              <a:t>available</a:t>
            </a:r>
            <a:r>
              <a:rPr lang="en-US" sz="1100" dirty="0"/>
              <a:t> to shareholders.</a:t>
            </a:r>
          </a:p>
          <a:p>
            <a:pPr eaLnBrk="1" hangingPunct="1"/>
            <a:endParaRPr lang="en-US" sz="1100" dirty="0"/>
          </a:p>
          <a:p>
            <a:pPr eaLnBrk="1" hangingPunct="1"/>
            <a:r>
              <a:rPr lang="en-US" sz="1100" dirty="0"/>
              <a:t>Unlike dividends, data on free cash flows are not readily available. Stock analysts must interpret financial statements to determine free cash flows. Although free cash flow analysis can prove quite challenging, many analysts consider free cash flow models more relevant than dividend discount models. </a:t>
            </a:r>
          </a:p>
          <a:p>
            <a:pPr eaLnBrk="1" hangingPunct="1"/>
            <a:endParaRPr lang="en-US" sz="1100" dirty="0"/>
          </a:p>
          <a:p>
            <a:pPr indent="-183155" defTabSz="915775" eaLnBrk="1" hangingPunct="1">
              <a:defRPr/>
            </a:pPr>
            <a:r>
              <a:rPr lang="en-US" sz="1100" dirty="0"/>
              <a:t>In this chapter, we begin by examining two definitions of free cash flow. We then discuss the determination of free cash flows so that they can be used in valuation models. We will use models similar to dividend discount models (DDMs), such as the stable-growth model, two-stage model, and three-stage model.</a:t>
            </a:r>
          </a:p>
          <a:p>
            <a:pPr eaLnBrk="1" hangingPunct="1">
              <a:buFontTx/>
              <a:buNone/>
            </a:pPr>
            <a:endParaRPr lang="en-US" sz="1100" dirty="0"/>
          </a:p>
          <a:p>
            <a:pPr eaLnBrk="1" hangingPunct="1">
              <a:buFontTx/>
              <a:buNone/>
            </a:pPr>
            <a:r>
              <a:rPr lang="en-US" sz="1100" dirty="0"/>
              <a:t>DISCLAIMER: This presentation is NOT a substitute for the CFA Program curriculum. Candidates should not view this material as reflecting what will be required of them on the CFA exam.</a:t>
            </a:r>
          </a:p>
        </p:txBody>
      </p:sp>
    </p:spTree>
    <p:extLst>
      <p:ext uri="{BB962C8B-B14F-4D97-AF65-F5344CB8AC3E}">
        <p14:creationId xmlns:p14="http://schemas.microsoft.com/office/powerpoint/2010/main" val="36201241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100" dirty="0"/>
              <a:t>LOS: Compare the free cash flow to the firm (FCFF) and free cash flow to equity (FCFE) approaches</a:t>
            </a:r>
            <a:r>
              <a:rPr lang="en-US" sz="1100" baseline="0" dirty="0"/>
              <a:t> to valuation</a:t>
            </a:r>
            <a:r>
              <a:rPr lang="en-US" sz="1100" dirty="0"/>
              <a:t>.</a:t>
            </a:r>
          </a:p>
          <a:p>
            <a:pPr eaLnBrk="1" hangingPunct="1">
              <a:lnSpc>
                <a:spcPct val="90000"/>
              </a:lnSpc>
            </a:pPr>
            <a:r>
              <a:rPr lang="en-US" sz="1100" dirty="0"/>
              <a:t>Pages 296–298</a:t>
            </a:r>
          </a:p>
          <a:p>
            <a:pPr eaLnBrk="1" hangingPunct="1">
              <a:lnSpc>
                <a:spcPct val="90000"/>
              </a:lnSpc>
            </a:pPr>
            <a:endParaRPr lang="en-US" sz="1100" dirty="0"/>
          </a:p>
          <a:p>
            <a:pPr eaLnBrk="1" hangingPunct="1">
              <a:lnSpc>
                <a:spcPct val="90000"/>
              </a:lnSpc>
            </a:pPr>
            <a:r>
              <a:rPr lang="en-US" sz="1100" dirty="0"/>
              <a:t>Free cash flow to the firm (FCFF) is the cash flow available to all the firm’s suppliers of capital once the firm pays all operating expenses (including taxes) and expenditures needed to sustain the firm’s productive capacity. The expenditures include what is needed to purchase fixed assets and working capital, such as inventory. The firm’s suppliers of capital include common stockholders, bondholders, and preferred stockholders (if the firm has preferred stock outstanding). </a:t>
            </a:r>
          </a:p>
          <a:p>
            <a:pPr eaLnBrk="1" hangingPunct="1">
              <a:lnSpc>
                <a:spcPct val="90000"/>
              </a:lnSpc>
            </a:pPr>
            <a:endParaRPr lang="en-US" sz="1100" dirty="0"/>
          </a:p>
          <a:p>
            <a:pPr eaLnBrk="1" hangingPunct="1">
              <a:lnSpc>
                <a:spcPct val="90000"/>
              </a:lnSpc>
            </a:pPr>
            <a:r>
              <a:rPr lang="en-US" sz="1100" dirty="0"/>
              <a:t>Free cash flow to equity (FCFE) is the cash flow available to the firm’s common stockholders once operating expenses (including taxes), expenditures needed to sustain the firm’s productive capacity, and payments to (and receipts from) debtholders are accounted for.</a:t>
            </a:r>
          </a:p>
          <a:p>
            <a:pPr eaLnBrk="1" hangingPunct="1">
              <a:lnSpc>
                <a:spcPct val="90000"/>
              </a:lnSpc>
            </a:pPr>
            <a:endParaRPr lang="en-US" sz="1100" dirty="0"/>
          </a:p>
          <a:p>
            <a:pPr eaLnBrk="1" hangingPunct="1">
              <a:lnSpc>
                <a:spcPct val="90000"/>
              </a:lnSpc>
            </a:pPr>
            <a:r>
              <a:rPr lang="en-US" sz="1100" dirty="0"/>
              <a:t>Note that the cash flow from operations as reported in the firm’s financial statements is not the same as free cash flow. Later, however, we will adjust the firm’s financial statement figures to derive free cash flow. Unadjusted financial income measures—such as earnings before interest, taxes, depreciation, and amortization (EBITDA)—do not provide an accurate description of the free cash flow available to the firm’s capital providers. For example, EBITDA and net income do not account for the investment in assets needed to sustain the firm’s productive capacity. </a:t>
            </a:r>
            <a:endParaRPr lang="en-US" dirty="0"/>
          </a:p>
        </p:txBody>
      </p:sp>
    </p:spTree>
    <p:extLst>
      <p:ext uri="{BB962C8B-B14F-4D97-AF65-F5344CB8AC3E}">
        <p14:creationId xmlns:p14="http://schemas.microsoft.com/office/powerpoint/2010/main" val="1802613975"/>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indent="-181175" algn="l" defTabSz="905874" rtl="0" eaLnBrk="0" fontAlgn="base" latinLnBrk="0" hangingPunct="0">
              <a:lnSpc>
                <a:spcPct val="100000"/>
              </a:lnSpc>
              <a:spcBef>
                <a:spcPct val="30000"/>
              </a:spcBef>
              <a:spcAft>
                <a:spcPct val="0"/>
              </a:spcAft>
              <a:buClrTx/>
              <a:buSzTx/>
              <a:buFontTx/>
              <a:buNone/>
              <a:tabLst/>
              <a:defRPr/>
            </a:pPr>
            <a:r>
              <a:rPr lang="en-US" sz="1100" dirty="0"/>
              <a:t>LOS: Compare the free cash flow to the firm (FCFF) and free cash flow to equity (FCFE) approaches</a:t>
            </a:r>
            <a:r>
              <a:rPr lang="en-US" sz="1100" baseline="0" dirty="0"/>
              <a:t> to valuation</a:t>
            </a:r>
            <a:r>
              <a:rPr lang="en-US" sz="1100" dirty="0"/>
              <a:t>.</a:t>
            </a:r>
          </a:p>
          <a:p>
            <a:pPr marL="0" marR="0" indent="-181175" algn="l" defTabSz="905874" rtl="0" eaLnBrk="0" fontAlgn="base" latinLnBrk="0" hangingPunct="0">
              <a:lnSpc>
                <a:spcPct val="100000"/>
              </a:lnSpc>
              <a:spcBef>
                <a:spcPct val="30000"/>
              </a:spcBef>
              <a:spcAft>
                <a:spcPct val="0"/>
              </a:spcAft>
              <a:buClrTx/>
              <a:buSzTx/>
              <a:buFontTx/>
              <a:buNone/>
              <a:tabLst/>
              <a:defRPr/>
            </a:pPr>
            <a:r>
              <a:rPr lang="en-GB" sz="1100" dirty="0"/>
              <a:t>LOS: Explain the ownership perspective implicit in the FCFE approach.</a:t>
            </a:r>
            <a:endParaRPr lang="en-US" sz="1100" dirty="0"/>
          </a:p>
          <a:p>
            <a:pPr marL="0" marR="0" indent="-181175" algn="l" defTabSz="905874" rtl="0" eaLnBrk="0" fontAlgn="base" latinLnBrk="0" hangingPunct="0">
              <a:lnSpc>
                <a:spcPct val="100000"/>
              </a:lnSpc>
              <a:spcBef>
                <a:spcPct val="30000"/>
              </a:spcBef>
              <a:spcAft>
                <a:spcPct val="0"/>
              </a:spcAft>
              <a:buClrTx/>
              <a:buSzTx/>
              <a:buFontTx/>
              <a:buNone/>
              <a:tabLst/>
              <a:defRPr/>
            </a:pPr>
            <a:r>
              <a:rPr lang="en-US" sz="1100" dirty="0"/>
              <a:t>Page 296–298</a:t>
            </a:r>
          </a:p>
          <a:p>
            <a:pPr indent="-181175" defTabSz="905874">
              <a:defRPr/>
            </a:pPr>
            <a:endParaRPr lang="en-US" sz="1100" dirty="0"/>
          </a:p>
          <a:p>
            <a:r>
              <a:rPr lang="en-US" sz="1100" dirty="0"/>
              <a:t>There are two ways to estimate the equity value using free cash flows.</a:t>
            </a:r>
          </a:p>
          <a:p>
            <a:endParaRPr lang="en-US" sz="1100" dirty="0"/>
          </a:p>
          <a:p>
            <a:pPr marL="228600" indent="-228600">
              <a:buFont typeface="+mj-lt"/>
              <a:buAutoNum type="arabicPeriod"/>
            </a:pPr>
            <a:r>
              <a:rPr lang="en-US" sz="1100" dirty="0"/>
              <a:t>An entire firm and all its cash flows (FCFF) are discounted, with the relevant discount rate being the weighted average cost of capital (WACC) because it reflects all the firm’s sources of capital. The value of the firm’s debt is then subtracted to calculate the equity value.</a:t>
            </a:r>
          </a:p>
          <a:p>
            <a:pPr marL="228600" indent="-228600">
              <a:buFont typeface="+mj-lt"/>
              <a:buAutoNum type="arabicPeriod"/>
            </a:pPr>
            <a:endParaRPr lang="en-US" sz="1100" dirty="0"/>
          </a:p>
          <a:p>
            <a:pPr marL="228600" indent="-228600">
              <a:buFont typeface="+mj-lt"/>
              <a:buAutoNum type="arabicPeriod"/>
            </a:pPr>
            <a:r>
              <a:rPr lang="en-US" sz="1100" dirty="0"/>
              <a:t>Only the FCFE are discounted, with the relevant discount rate being the required return on equity. This provides a more direct way of estimating equity value.</a:t>
            </a:r>
          </a:p>
          <a:p>
            <a:pPr marL="45789" indent="-228944">
              <a:buFont typeface="Arial" pitchFamily="34" charset="0"/>
              <a:buAutoNum type="arabicPeriod"/>
            </a:pPr>
            <a:endParaRPr lang="en-US" sz="1100" dirty="0"/>
          </a:p>
          <a:p>
            <a:pPr marL="45789" indent="-228944"/>
            <a:r>
              <a:rPr lang="en-US" sz="1100" dirty="0"/>
              <a:t>In theory, both approaches should yield the same equity value if the inputs are consistent. However, the FCFF approach would be favored in two cases</a:t>
            </a:r>
            <a:r>
              <a:rPr lang="en-US" sz="1100" baseline="0" dirty="0"/>
              <a:t> :</a:t>
            </a:r>
            <a:endParaRPr lang="en-US" sz="1100" dirty="0"/>
          </a:p>
          <a:p>
            <a:pPr marL="228600" indent="-228600">
              <a:buFont typeface="+mj-lt"/>
              <a:buAutoNum type="arabicPeriod"/>
            </a:pPr>
            <a:r>
              <a:rPr lang="en-US" sz="1100" dirty="0"/>
              <a:t>The firm’s FCFE is negative.</a:t>
            </a:r>
          </a:p>
          <a:p>
            <a:pPr marL="228600" indent="-228600">
              <a:buFont typeface="+mj-lt"/>
              <a:buAutoNum type="arabicPeriod"/>
            </a:pPr>
            <a:r>
              <a:rPr lang="en-US" sz="1100" dirty="0"/>
              <a:t>The firm’s capital structure (mix of debt and equity financing) is unstable. The FCFF approach is favored here because (1) the required return on equity used in the FCFE approach will be more volatile when the firm’s financial leverage (use of debt) is unstable and (2) when using historical data to estimate free cash flow growth, FCFF growth might reflect the firm’s fundamentals better than FCFE growth, which would fluctuate as debt fluctuates.</a:t>
            </a:r>
          </a:p>
          <a:p>
            <a:pPr marL="45789" indent="-228944"/>
            <a:endParaRPr lang="en-US" sz="1100" dirty="0"/>
          </a:p>
          <a:p>
            <a:pPr marL="233268" indent="-233268" defTabSz="905884" eaLnBrk="1" hangingPunct="1">
              <a:defRPr/>
            </a:pPr>
            <a:r>
              <a:rPr lang="en-US" sz="1100" i="1" dirty="0"/>
              <a:t>Text Integration Note: The estimation of the </a:t>
            </a:r>
            <a:r>
              <a:rPr lang="en-US" sz="1100" b="0" i="1" dirty="0"/>
              <a:t>WACC  (weighted average cost of capital) </a:t>
            </a:r>
            <a:r>
              <a:rPr lang="en-US" sz="1100" i="1" dirty="0"/>
              <a:t>was covered in Chapter 2 of the Equity Asset Valuation text. </a:t>
            </a:r>
            <a:endParaRPr lang="en-US" sz="1100" dirty="0"/>
          </a:p>
          <a:p>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154</a:t>
            </a:fld>
            <a:endParaRPr lang="en-US" dirty="0"/>
          </a:p>
        </p:txBody>
      </p:sp>
    </p:spTree>
    <p:extLst>
      <p:ext uri="{BB962C8B-B14F-4D97-AF65-F5344CB8AC3E}">
        <p14:creationId xmlns:p14="http://schemas.microsoft.com/office/powerpoint/2010/main" val="2440116696"/>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181175" algn="l" defTabSz="905874" rtl="0" eaLnBrk="0" fontAlgn="base" latinLnBrk="0" hangingPunct="0">
              <a:lnSpc>
                <a:spcPct val="100000"/>
              </a:lnSpc>
              <a:spcBef>
                <a:spcPct val="30000"/>
              </a:spcBef>
              <a:spcAft>
                <a:spcPct val="0"/>
              </a:spcAft>
              <a:buClrTx/>
              <a:buSzTx/>
              <a:buFontTx/>
              <a:buNone/>
              <a:tabLst/>
              <a:defRPr/>
            </a:pPr>
            <a:r>
              <a:rPr lang="en-US" sz="1100" dirty="0"/>
              <a:t>LOS: Compare the free cash flow to the firm (FCFF) and free cash flow to equity (FCFE) approaches</a:t>
            </a:r>
            <a:r>
              <a:rPr lang="en-US" sz="1100" baseline="0" dirty="0"/>
              <a:t> to valuation</a:t>
            </a:r>
            <a:r>
              <a:rPr lang="en-US" sz="1100" dirty="0"/>
              <a:t>.</a:t>
            </a:r>
          </a:p>
          <a:p>
            <a:pPr marL="0" marR="0" indent="-182880" algn="l" defTabSz="914400" rtl="0" eaLnBrk="1" fontAlgn="base" latinLnBrk="0" hangingPunct="1">
              <a:lnSpc>
                <a:spcPct val="90000"/>
              </a:lnSpc>
              <a:spcBef>
                <a:spcPct val="30000"/>
              </a:spcBef>
              <a:spcAft>
                <a:spcPct val="0"/>
              </a:spcAft>
              <a:buClrTx/>
              <a:buSzTx/>
              <a:buFontTx/>
              <a:buNone/>
              <a:tabLst/>
              <a:defRPr/>
            </a:pPr>
            <a:r>
              <a:rPr lang="en-GB" sz="1100" dirty="0"/>
              <a:t>LOS: Estimate a company’s value</a:t>
            </a:r>
            <a:r>
              <a:rPr lang="en-GB" sz="1100" baseline="0" dirty="0"/>
              <a:t> using the appropriate free cash flow model(s).</a:t>
            </a:r>
            <a:endParaRPr lang="en-US" sz="1100" dirty="0"/>
          </a:p>
          <a:p>
            <a:pPr eaLnBrk="1" hangingPunct="1">
              <a:lnSpc>
                <a:spcPct val="90000"/>
              </a:lnSpc>
            </a:pPr>
            <a:r>
              <a:rPr lang="en-US" sz="1100" dirty="0"/>
              <a:t>Pages 296–299</a:t>
            </a:r>
          </a:p>
          <a:p>
            <a:pPr eaLnBrk="1" hangingPunct="1">
              <a:lnSpc>
                <a:spcPct val="90000"/>
              </a:lnSpc>
            </a:pPr>
            <a:endParaRPr lang="en-US" sz="1100" dirty="0"/>
          </a:p>
          <a:p>
            <a:r>
              <a:rPr lang="en-US" sz="1100" dirty="0"/>
              <a:t>Another way of differentiating the FCFF and FCFE approaches to valuation is to examine the respective valuation formulas.</a:t>
            </a:r>
          </a:p>
          <a:p>
            <a:endParaRPr lang="en-US" sz="1100" dirty="0"/>
          </a:p>
          <a:p>
            <a:r>
              <a:rPr lang="en-US" sz="1100" dirty="0"/>
              <a:t>This slide shows the valuation formulas using the FCFF approach on the top two lines and the FCFE approach on the third line. </a:t>
            </a:r>
          </a:p>
          <a:p>
            <a:endParaRPr lang="en-US" sz="1100" dirty="0"/>
          </a:p>
          <a:p>
            <a:r>
              <a:rPr lang="en-US" sz="1100" dirty="0"/>
              <a:t>The FCFF approach says that the value of the firm is equal to the infinite stream of FCFF discounted by the WACC. The market value of debt is then subtracted to arrive at the equity value.</a:t>
            </a:r>
          </a:p>
          <a:p>
            <a:endParaRPr lang="en-US" sz="1100" dirty="0"/>
          </a:p>
          <a:p>
            <a:r>
              <a:rPr lang="en-US" sz="1100" dirty="0"/>
              <a:t>The FCFE approach says that the value of equity is equal to the infinite stream of FCFE discounted by the required return on equity (</a:t>
            </a:r>
            <a:r>
              <a:rPr lang="en-US" sz="1100" i="1" dirty="0"/>
              <a:t>r</a:t>
            </a:r>
            <a:r>
              <a:rPr lang="en-US" sz="1100" dirty="0"/>
              <a:t>).</a:t>
            </a:r>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155</a:t>
            </a:fld>
            <a:endParaRPr lang="en-US" dirty="0"/>
          </a:p>
        </p:txBody>
      </p:sp>
    </p:spTree>
    <p:extLst>
      <p:ext uri="{BB962C8B-B14F-4D97-AF65-F5344CB8AC3E}">
        <p14:creationId xmlns:p14="http://schemas.microsoft.com/office/powerpoint/2010/main" val="95839859"/>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indent="-181175" defTabSz="905874">
              <a:defRPr/>
            </a:pPr>
            <a:r>
              <a:rPr lang="en-GB" dirty="0"/>
              <a:t>LOS:</a:t>
            </a:r>
            <a:r>
              <a:rPr lang="en-GB" baseline="0" dirty="0"/>
              <a:t> Explain the single-stage (stable-growth), two-stage, and three-stage FCFF and FCFE models and select and justify the appropriate model given a company’s characteristics.</a:t>
            </a:r>
            <a:endParaRPr lang="en-GB" dirty="0"/>
          </a:p>
          <a:p>
            <a:pPr indent="-181175" defTabSz="905874">
              <a:defRPr/>
            </a:pPr>
            <a:r>
              <a:rPr lang="en-GB" dirty="0"/>
              <a:t>LOS: Estimate a company’s value</a:t>
            </a:r>
            <a:r>
              <a:rPr lang="en-GB" baseline="0" dirty="0"/>
              <a:t> using the appropriate free cash flow model(s).</a:t>
            </a:r>
            <a:endParaRPr lang="en-US" dirty="0"/>
          </a:p>
          <a:p>
            <a:pPr indent="-181175" defTabSz="905874">
              <a:defRPr/>
            </a:pPr>
            <a:r>
              <a:rPr lang="en-GB" b="0" dirty="0"/>
              <a:t>Pages</a:t>
            </a:r>
            <a:r>
              <a:rPr lang="en-GB" b="0" baseline="0" dirty="0"/>
              <a:t> 299</a:t>
            </a:r>
            <a:r>
              <a:rPr lang="en-US" sz="1000" dirty="0"/>
              <a:t>–</a:t>
            </a:r>
            <a:r>
              <a:rPr lang="en-GB" b="0" baseline="0" dirty="0"/>
              <a:t>301</a:t>
            </a:r>
            <a:endParaRPr lang="en-US" b="0" dirty="0"/>
          </a:p>
          <a:p>
            <a:pPr eaLnBrk="1" hangingPunct="1">
              <a:lnSpc>
                <a:spcPct val="90000"/>
              </a:lnSpc>
            </a:pPr>
            <a:endParaRPr lang="en-US" dirty="0"/>
          </a:p>
          <a:p>
            <a:r>
              <a:rPr lang="en-US" dirty="0"/>
              <a:t>If we assume that free cash flows grow at a constant rate forever, the FCFF and FCFE valuation models can be rewritten in a form that is very similar to the Gordon growth model in Chapter 5.</a:t>
            </a:r>
          </a:p>
          <a:p>
            <a:endParaRPr lang="en-US" dirty="0"/>
          </a:p>
          <a:p>
            <a:r>
              <a:rPr lang="en-US" dirty="0"/>
              <a:t>This slide shows the single-stage (stable-growth) valuation formulas using the FCFF approach on the top two lines and the FCFE approach on the third line. </a:t>
            </a:r>
          </a:p>
          <a:p>
            <a:endParaRPr lang="en-US" dirty="0"/>
          </a:p>
          <a:p>
            <a:r>
              <a:rPr lang="en-US" dirty="0"/>
              <a:t>The FCFF approach says that the value of the firm is equal to next period’s FCFF divided by the WACC minus the growth in FCFF (</a:t>
            </a:r>
            <a:r>
              <a:rPr lang="en-US" i="1" dirty="0"/>
              <a:t>g</a:t>
            </a:r>
            <a:r>
              <a:rPr lang="en-US" dirty="0"/>
              <a:t>). The market value of debt is then subtracted to arrive at the equity value.</a:t>
            </a:r>
          </a:p>
          <a:p>
            <a:endParaRPr lang="en-US" dirty="0"/>
          </a:p>
          <a:p>
            <a:r>
              <a:rPr lang="en-US" dirty="0"/>
              <a:t>The FCFE approach says that the value of equity is equal to next period’s FCFE divided by the required return on equity (</a:t>
            </a:r>
            <a:r>
              <a:rPr lang="en-US" i="1" dirty="0"/>
              <a:t>r</a:t>
            </a:r>
            <a:r>
              <a:rPr lang="en-US" dirty="0"/>
              <a:t>) minus the growth in FCFE (</a:t>
            </a:r>
            <a:r>
              <a:rPr lang="en-US" i="1" dirty="0"/>
              <a:t>g</a:t>
            </a:r>
            <a:r>
              <a:rPr lang="en-US" dirty="0"/>
              <a:t>). </a:t>
            </a:r>
          </a:p>
          <a:p>
            <a:endParaRPr lang="en-US" dirty="0"/>
          </a:p>
          <a:p>
            <a:r>
              <a:rPr lang="en-US" dirty="0"/>
              <a:t>Note that the growth rate for FCFF and FCFE need not be and frequently are not the same.</a:t>
            </a:r>
          </a:p>
          <a:p>
            <a:endParaRPr lang="en-US" dirty="0"/>
          </a:p>
          <a:p>
            <a:r>
              <a:rPr lang="en-US" dirty="0"/>
              <a:t>On the next slide, we’ll do an example using the FCFF approach. </a:t>
            </a:r>
          </a:p>
          <a:p>
            <a:r>
              <a:rPr lang="en-US" baseline="0" dirty="0"/>
              <a:t> </a:t>
            </a:r>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156</a:t>
            </a:fld>
            <a:endParaRPr lang="en-US" dirty="0"/>
          </a:p>
        </p:txBody>
      </p:sp>
    </p:spTree>
    <p:extLst>
      <p:ext uri="{BB962C8B-B14F-4D97-AF65-F5344CB8AC3E}">
        <p14:creationId xmlns:p14="http://schemas.microsoft.com/office/powerpoint/2010/main" val="3697709802"/>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indent="-181175" defTabSz="905874">
              <a:defRPr/>
            </a:pPr>
            <a:r>
              <a:rPr lang="en-GB" dirty="0"/>
              <a:t>LOS:</a:t>
            </a:r>
            <a:r>
              <a:rPr lang="en-GB" baseline="0" dirty="0"/>
              <a:t> Explain the single-stage (stable-growth), two-stage, and three-stage FCFF and FCFE models and select and justify the appropriate model given a company’s characteristics.</a:t>
            </a:r>
            <a:endParaRPr lang="en-GB" dirty="0"/>
          </a:p>
          <a:p>
            <a:pPr indent="-181175" defTabSz="905874">
              <a:defRPr/>
            </a:pPr>
            <a:r>
              <a:rPr lang="en-GB" dirty="0"/>
              <a:t>LOS: Estimate a company’s value</a:t>
            </a:r>
            <a:r>
              <a:rPr lang="en-GB" baseline="0" dirty="0"/>
              <a:t> using the appropriate free cash flow model(s).</a:t>
            </a:r>
            <a:endParaRPr lang="en-US" dirty="0"/>
          </a:p>
          <a:p>
            <a:pPr marL="0" marR="0" indent="-181175" algn="l" defTabSz="905874" rtl="0" eaLnBrk="0" fontAlgn="base" latinLnBrk="0" hangingPunct="0">
              <a:lnSpc>
                <a:spcPct val="100000"/>
              </a:lnSpc>
              <a:spcBef>
                <a:spcPct val="30000"/>
              </a:spcBef>
              <a:spcAft>
                <a:spcPct val="0"/>
              </a:spcAft>
              <a:buClrTx/>
              <a:buSzTx/>
              <a:buFontTx/>
              <a:buNone/>
              <a:tabLst/>
              <a:defRPr/>
            </a:pPr>
            <a:r>
              <a:rPr lang="en-GB" b="0" dirty="0"/>
              <a:t>Pages</a:t>
            </a:r>
            <a:r>
              <a:rPr lang="en-GB" b="0" baseline="0" dirty="0"/>
              <a:t> 299</a:t>
            </a:r>
            <a:r>
              <a:rPr lang="en-US" sz="1000" dirty="0"/>
              <a:t>–</a:t>
            </a:r>
            <a:r>
              <a:rPr lang="en-GB" b="0" baseline="0" dirty="0"/>
              <a:t>301, </a:t>
            </a:r>
            <a:r>
              <a:rPr lang="en-US" sz="1000" dirty="0"/>
              <a:t>Spreadsheet Example</a:t>
            </a:r>
          </a:p>
          <a:p>
            <a:pPr indent="-181175" defTabSz="905874">
              <a:defRPr/>
            </a:pPr>
            <a:endParaRPr lang="en-US" dirty="0"/>
          </a:p>
          <a:p>
            <a:pPr indent="-181175" defTabSz="905874">
              <a:defRPr/>
            </a:pPr>
            <a:endParaRPr lang="en-US" dirty="0"/>
          </a:p>
          <a:p>
            <a:pPr indent="-181175" defTabSz="905874">
              <a:defRPr/>
            </a:pPr>
            <a:endParaRPr lang="en-US" dirty="0"/>
          </a:p>
          <a:p>
            <a:endParaRPr lang="en-US" sz="1100" dirty="0"/>
          </a:p>
          <a:p>
            <a:r>
              <a:rPr lang="en-US" sz="1100" dirty="0"/>
              <a:t>The solution is on the slides to follow.</a:t>
            </a:r>
          </a:p>
          <a:p>
            <a:endParaRPr lang="en-US" baseline="0" dirty="0"/>
          </a:p>
          <a:p>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157</a:t>
            </a:fld>
            <a:endParaRPr lang="en-US" dirty="0"/>
          </a:p>
        </p:txBody>
      </p:sp>
    </p:spTree>
    <p:extLst>
      <p:ext uri="{BB962C8B-B14F-4D97-AF65-F5344CB8AC3E}">
        <p14:creationId xmlns:p14="http://schemas.microsoft.com/office/powerpoint/2010/main" val="2135837282"/>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indent="-181175" defTabSz="905874">
              <a:defRPr/>
            </a:pPr>
            <a:r>
              <a:rPr lang="en-GB" dirty="0"/>
              <a:t>LOS:</a:t>
            </a:r>
            <a:r>
              <a:rPr lang="en-GB" baseline="0" dirty="0"/>
              <a:t> Explain the single-stage (stable-growth), two-stage, and three-stage FCFF and FCFE models and select and justify the appropriate model given a company’s characteristics.</a:t>
            </a:r>
            <a:endParaRPr lang="en-GB" dirty="0"/>
          </a:p>
          <a:p>
            <a:pPr indent="-181175" defTabSz="905874">
              <a:defRPr/>
            </a:pPr>
            <a:r>
              <a:rPr lang="en-GB" dirty="0"/>
              <a:t>LOS: Estimate a company’s value</a:t>
            </a:r>
            <a:r>
              <a:rPr lang="en-GB" baseline="0" dirty="0"/>
              <a:t> using the appropriate free cash flow model(s).</a:t>
            </a:r>
            <a:endParaRPr lang="en-US" dirty="0"/>
          </a:p>
          <a:p>
            <a:pPr indent="-181175" defTabSz="905874">
              <a:defRPr/>
            </a:pPr>
            <a:r>
              <a:rPr lang="en-GB" b="0" dirty="0"/>
              <a:t>Pages</a:t>
            </a:r>
            <a:r>
              <a:rPr lang="en-GB" b="0" baseline="0" dirty="0"/>
              <a:t> 299</a:t>
            </a:r>
            <a:r>
              <a:rPr lang="en-US" sz="1000" dirty="0"/>
              <a:t>–</a:t>
            </a:r>
            <a:r>
              <a:rPr lang="en-GB" b="0" baseline="0" dirty="0"/>
              <a:t>301</a:t>
            </a:r>
            <a:endParaRPr lang="en-US" sz="1200" dirty="0"/>
          </a:p>
          <a:p>
            <a:pPr eaLnBrk="1" hangingPunct="1">
              <a:lnSpc>
                <a:spcPct val="90000"/>
              </a:lnSpc>
            </a:pPr>
            <a:endParaRPr lang="en-US" sz="1200" dirty="0"/>
          </a:p>
          <a:p>
            <a:r>
              <a:rPr lang="en-US" baseline="0" dirty="0"/>
              <a:t>We first must calculate the WACC for the firm.</a:t>
            </a:r>
          </a:p>
          <a:p>
            <a:endParaRPr lang="en-US" baseline="0" dirty="0"/>
          </a:p>
          <a:p>
            <a:r>
              <a:rPr lang="en-US" baseline="0" dirty="0"/>
              <a:t>The formula says the WACC is determined by debt and equity component costs.</a:t>
            </a:r>
          </a:p>
          <a:p>
            <a:endParaRPr lang="en-US" baseline="0" dirty="0"/>
          </a:p>
          <a:p>
            <a:pPr indent="-183155" defTabSz="915775">
              <a:defRPr/>
            </a:pPr>
            <a:r>
              <a:rPr lang="en-US" baseline="0" dirty="0"/>
              <a:t>MV(Debt) = current market value of debt</a:t>
            </a:r>
          </a:p>
          <a:p>
            <a:pPr indent="-183155" defTabSz="915775">
              <a:defRPr/>
            </a:pPr>
            <a:r>
              <a:rPr lang="en-US" baseline="0" dirty="0"/>
              <a:t>MV(Equity) = current market value of common equity</a:t>
            </a:r>
          </a:p>
          <a:p>
            <a:pPr indent="-183155" defTabSz="915775">
              <a:defRPr/>
            </a:pPr>
            <a:r>
              <a:rPr lang="en-US" i="1" baseline="0" dirty="0"/>
              <a:t>r</a:t>
            </a:r>
            <a:r>
              <a:rPr lang="en-US" i="1" baseline="-25000" dirty="0"/>
              <a:t>d</a:t>
            </a:r>
            <a:r>
              <a:rPr lang="en-US" baseline="0" dirty="0"/>
              <a:t> = before-tax cost of debt (which is transformed into the after-tax cost by multiplying by 1 – Tax Rate)</a:t>
            </a:r>
          </a:p>
          <a:p>
            <a:pPr indent="-183155" defTabSz="915775">
              <a:defRPr/>
            </a:pPr>
            <a:r>
              <a:rPr lang="en-US" i="1" baseline="0" dirty="0"/>
              <a:t>r</a:t>
            </a:r>
            <a:r>
              <a:rPr lang="en-US" baseline="-25000" dirty="0"/>
              <a:t> </a:t>
            </a:r>
            <a:r>
              <a:rPr lang="en-US" baseline="0" dirty="0"/>
              <a:t>= cost of equity </a:t>
            </a:r>
          </a:p>
          <a:p>
            <a:pPr indent="-183155" defTabSz="915775">
              <a:defRPr/>
            </a:pPr>
            <a:endParaRPr lang="en-US" baseline="0" dirty="0"/>
          </a:p>
          <a:p>
            <a:pPr indent="-183155" defTabSz="915775">
              <a:defRPr/>
            </a:pPr>
            <a:r>
              <a:rPr lang="en-US" baseline="0" dirty="0"/>
              <a:t>To calculate the debt component, the tax rate is used because in most jurisdictions, the interest payments on debt are tax deductible, which reduces the effective cost of debt financing. Equity financing, however, is not subject to such favorable tax treatment because the payment of dividends does not reduce the firm’s taxable income. </a:t>
            </a:r>
          </a:p>
          <a:p>
            <a:pPr indent="-183155" defTabSz="915775">
              <a:defRPr/>
            </a:pPr>
            <a:endParaRPr lang="en-US" baseline="0" dirty="0"/>
          </a:p>
          <a:p>
            <a:pPr indent="-183155" defTabSz="915775">
              <a:defRPr/>
            </a:pPr>
            <a:r>
              <a:rPr lang="en-US" baseline="0" dirty="0"/>
              <a:t>Plugging in the numbers from our example, we arrive at a WACC = 10.23%.</a:t>
            </a:r>
          </a:p>
          <a:p>
            <a:endParaRPr lang="en-US" baseline="0" dirty="0"/>
          </a:p>
          <a:p>
            <a:pPr indent="-183155" defTabSz="915775">
              <a:defRPr/>
            </a:pPr>
            <a:r>
              <a:rPr lang="en-US" baseline="0" dirty="0"/>
              <a:t>Note that the debt-to-capital ratio of 0.25 means that 25% of firm assets are financed with debt and the other 75% are financed with equity. In some cases (as in this example), analysts use the ratio of </a:t>
            </a:r>
            <a:r>
              <a:rPr lang="en-US" i="1" baseline="0" dirty="0"/>
              <a:t>target</a:t>
            </a:r>
            <a:r>
              <a:rPr lang="en-US" baseline="0" dirty="0"/>
              <a:t> debt to capital instead of using current market value weights because they frequently assume that the targeted debt ratio is that which the firm will use over the long term. </a:t>
            </a:r>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158</a:t>
            </a:fld>
            <a:endParaRPr lang="en-US" dirty="0"/>
          </a:p>
        </p:txBody>
      </p:sp>
    </p:spTree>
    <p:extLst>
      <p:ext uri="{BB962C8B-B14F-4D97-AF65-F5344CB8AC3E}">
        <p14:creationId xmlns:p14="http://schemas.microsoft.com/office/powerpoint/2010/main" val="2689467398"/>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indent="-181175" defTabSz="905874">
              <a:defRPr/>
            </a:pPr>
            <a:r>
              <a:rPr lang="en-GB" sz="1100" dirty="0"/>
              <a:t>LOS:</a:t>
            </a:r>
            <a:r>
              <a:rPr lang="en-GB" sz="1100" baseline="0" dirty="0"/>
              <a:t> Explain the single-stage (stable-growth), two-stage, and three-stage FCFF and FCFE models and select and justify the appropriate model given a company’s characteristics.</a:t>
            </a:r>
            <a:endParaRPr lang="en-GB" sz="1100" dirty="0"/>
          </a:p>
          <a:p>
            <a:pPr indent="-181175" defTabSz="905874">
              <a:defRPr/>
            </a:pPr>
            <a:r>
              <a:rPr lang="en-GB" sz="1100" dirty="0"/>
              <a:t>LOS: Estimate a company’s value</a:t>
            </a:r>
            <a:r>
              <a:rPr lang="en-GB" sz="1100" baseline="0" dirty="0"/>
              <a:t> using the appropriate free cash flow model(s).</a:t>
            </a:r>
            <a:endParaRPr lang="en-US" sz="1100" dirty="0"/>
          </a:p>
          <a:p>
            <a:pPr indent="-181175" defTabSz="905874">
              <a:defRPr/>
            </a:pPr>
            <a:r>
              <a:rPr lang="en-GB" sz="1100" b="0" dirty="0"/>
              <a:t>Pages</a:t>
            </a:r>
            <a:r>
              <a:rPr lang="en-GB" sz="1100" b="0" baseline="0" dirty="0"/>
              <a:t> 299</a:t>
            </a:r>
            <a:r>
              <a:rPr lang="en-US" sz="1100" dirty="0"/>
              <a:t>–</a:t>
            </a:r>
            <a:r>
              <a:rPr lang="en-GB" sz="1100" b="0" baseline="0" dirty="0"/>
              <a:t>301</a:t>
            </a:r>
            <a:endParaRPr lang="en-US" sz="1600" dirty="0"/>
          </a:p>
          <a:p>
            <a:pPr eaLnBrk="1" hangingPunct="1">
              <a:lnSpc>
                <a:spcPct val="90000"/>
              </a:lnSpc>
            </a:pPr>
            <a:endParaRPr lang="en-US" sz="1100" dirty="0"/>
          </a:p>
          <a:p>
            <a:pPr eaLnBrk="1" hangingPunct="1">
              <a:lnSpc>
                <a:spcPct val="90000"/>
              </a:lnSpc>
            </a:pPr>
            <a:r>
              <a:rPr lang="en-US" sz="1100" dirty="0"/>
              <a:t>Next, we use our estimate of the WACC and plug it into the stable-growth FCFF models.</a:t>
            </a:r>
          </a:p>
          <a:p>
            <a:pPr eaLnBrk="1" hangingPunct="1">
              <a:lnSpc>
                <a:spcPct val="90000"/>
              </a:lnSpc>
            </a:pPr>
            <a:endParaRPr lang="en-US" sz="1100" dirty="0"/>
          </a:p>
          <a:p>
            <a:pPr eaLnBrk="1" hangingPunct="1">
              <a:lnSpc>
                <a:spcPct val="90000"/>
              </a:lnSpc>
            </a:pPr>
            <a:r>
              <a:rPr lang="en-US" sz="1100" dirty="0"/>
              <a:t>We grow the current $6 million in FCFF out one period at 5% to arrive at next period’s FCFF.</a:t>
            </a:r>
          </a:p>
          <a:p>
            <a:pPr eaLnBrk="1" hangingPunct="1">
              <a:lnSpc>
                <a:spcPct val="90000"/>
              </a:lnSpc>
            </a:pPr>
            <a:endParaRPr lang="en-US" sz="1100" dirty="0"/>
          </a:p>
          <a:p>
            <a:pPr eaLnBrk="1" hangingPunct="1">
              <a:lnSpc>
                <a:spcPct val="90000"/>
              </a:lnSpc>
            </a:pPr>
            <a:r>
              <a:rPr lang="en-US" sz="1100" dirty="0"/>
              <a:t>The debt value of $30 million is subtracted from the firm value to arrive at an equity value of $90.5 million.</a:t>
            </a:r>
          </a:p>
          <a:p>
            <a:pPr eaLnBrk="1" hangingPunct="1">
              <a:lnSpc>
                <a:spcPct val="90000"/>
              </a:lnSpc>
            </a:pPr>
            <a:endParaRPr lang="en-US" sz="1100" dirty="0"/>
          </a:p>
          <a:p>
            <a:pPr eaLnBrk="1" hangingPunct="1">
              <a:lnSpc>
                <a:spcPct val="90000"/>
              </a:lnSpc>
            </a:pPr>
            <a:r>
              <a:rPr lang="en-US" sz="1100" dirty="0"/>
              <a:t>On a per share basis, the equity value is $31.21. Note that your final answer may differ by a few cents from the above because of rounding.</a:t>
            </a:r>
          </a:p>
          <a:p>
            <a:pPr eaLnBrk="1" hangingPunct="1">
              <a:lnSpc>
                <a:spcPct val="90000"/>
              </a:lnSpc>
            </a:pPr>
            <a:endParaRPr lang="en-US" sz="1100" dirty="0"/>
          </a:p>
          <a:p>
            <a:pPr indent="-183155" defTabSz="915775" eaLnBrk="1" hangingPunct="1">
              <a:lnSpc>
                <a:spcPct val="90000"/>
              </a:lnSpc>
              <a:defRPr/>
            </a:pPr>
            <a:r>
              <a:rPr lang="en-US" sz="1100" dirty="0"/>
              <a:t>Note also that here the FCFF is discounted by the firm’s WACC. If the FCFE were provided, it would be discounted by the shareholder’s required return to obtain the equity value. </a:t>
            </a:r>
          </a:p>
          <a:p>
            <a:pPr indent="-183155" defTabSz="915775" eaLnBrk="1" hangingPunct="1">
              <a:lnSpc>
                <a:spcPct val="90000"/>
              </a:lnSpc>
              <a:defRPr/>
            </a:pPr>
            <a:endParaRPr lang="en-US" sz="1100" dirty="0"/>
          </a:p>
          <a:p>
            <a:pPr indent="-183155" defTabSz="915775" eaLnBrk="1" hangingPunct="1">
              <a:lnSpc>
                <a:spcPct val="90000"/>
              </a:lnSpc>
              <a:defRPr/>
            </a:pPr>
            <a:r>
              <a:rPr lang="en-US" sz="1100" dirty="0"/>
              <a:t>On the next slide, we will look at how FCFF would be calculated using the firm’s financial statements.</a:t>
            </a:r>
            <a:endParaRPr lang="en-US" b="0"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159</a:t>
            </a:fld>
            <a:endParaRPr lang="en-US" dirty="0"/>
          </a:p>
        </p:txBody>
      </p:sp>
    </p:spTree>
    <p:extLst>
      <p:ext uri="{BB962C8B-B14F-4D97-AF65-F5344CB8AC3E}">
        <p14:creationId xmlns:p14="http://schemas.microsoft.com/office/powerpoint/2010/main" val="1026155222"/>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52625" y="534988"/>
            <a:ext cx="3117850" cy="1754187"/>
          </a:xfrm>
        </p:spPr>
      </p:sp>
      <p:sp>
        <p:nvSpPr>
          <p:cNvPr id="3" name="Notes Placeholder 2"/>
          <p:cNvSpPr>
            <a:spLocks noGrp="1"/>
          </p:cNvSpPr>
          <p:nvPr>
            <p:ph type="body" idx="1"/>
          </p:nvPr>
        </p:nvSpPr>
        <p:spPr>
          <a:xfrm>
            <a:off x="571649" y="2441732"/>
            <a:ext cx="5879804" cy="6520957"/>
          </a:xfrm>
        </p:spPr>
        <p:txBody>
          <a:bodyPr>
            <a:noAutofit/>
          </a:bodyPr>
          <a:lstStyle/>
          <a:p>
            <a:pPr indent="-181175" defTabSz="905874">
              <a:defRPr/>
            </a:pPr>
            <a:r>
              <a:rPr lang="en-GB" dirty="0"/>
              <a:t>LOS:</a:t>
            </a:r>
            <a:r>
              <a:rPr lang="en-GB" baseline="0" dirty="0"/>
              <a:t> Explain the appropriate adjustments to net income, earnings before interest and taxes (EBIT), earnings before interest, taxes, depreciation, and amortization (EBITDA), and cash flow from operations (CFO) to calculate FCFF and FCFE.</a:t>
            </a:r>
            <a:endParaRPr lang="en-US" dirty="0"/>
          </a:p>
          <a:p>
            <a:pPr eaLnBrk="1" hangingPunct="1">
              <a:lnSpc>
                <a:spcPct val="90000"/>
              </a:lnSpc>
            </a:pPr>
            <a:r>
              <a:rPr lang="en-GB" dirty="0"/>
              <a:t>LOS: Calculate</a:t>
            </a:r>
            <a:r>
              <a:rPr lang="en-GB" baseline="0" dirty="0"/>
              <a:t> FCFF and FCFE.</a:t>
            </a:r>
            <a:endParaRPr lang="en-US" dirty="0"/>
          </a:p>
          <a:p>
            <a:pPr eaLnBrk="1" hangingPunct="1">
              <a:lnSpc>
                <a:spcPct val="90000"/>
              </a:lnSpc>
            </a:pPr>
            <a:r>
              <a:rPr lang="en-US" dirty="0"/>
              <a:t>Pages 301</a:t>
            </a:r>
            <a:r>
              <a:rPr lang="en-US" sz="1000" dirty="0"/>
              <a:t>–</a:t>
            </a:r>
            <a:r>
              <a:rPr lang="en-US" dirty="0"/>
              <a:t>312</a:t>
            </a:r>
          </a:p>
          <a:p>
            <a:pPr eaLnBrk="1" hangingPunct="1">
              <a:lnSpc>
                <a:spcPct val="90000"/>
              </a:lnSpc>
            </a:pPr>
            <a:endParaRPr lang="en-US" dirty="0"/>
          </a:p>
          <a:p>
            <a:pPr eaLnBrk="1" hangingPunct="1">
              <a:lnSpc>
                <a:spcPct val="90000"/>
              </a:lnSpc>
            </a:pPr>
            <a:r>
              <a:rPr lang="en-US" dirty="0"/>
              <a:t>In</a:t>
            </a:r>
            <a:r>
              <a:rPr lang="en-US" baseline="0" dirty="0"/>
              <a:t> the formula:</a:t>
            </a:r>
          </a:p>
          <a:p>
            <a:r>
              <a:rPr lang="en-US" kern="1200" dirty="0">
                <a:solidFill>
                  <a:schemeClr val="tx1"/>
                </a:solidFill>
                <a:latin typeface="Arial" charset="0"/>
                <a:ea typeface="+mn-ea"/>
                <a:cs typeface="+mn-cs"/>
              </a:rPr>
              <a:t>NI</a:t>
            </a:r>
            <a:r>
              <a:rPr lang="en-US" kern="1200" baseline="0" dirty="0">
                <a:solidFill>
                  <a:schemeClr val="tx1"/>
                </a:solidFill>
                <a:latin typeface="Arial" charset="0"/>
                <a:ea typeface="+mn-ea"/>
                <a:cs typeface="+mn-cs"/>
              </a:rPr>
              <a:t> </a:t>
            </a:r>
            <a:r>
              <a:rPr lang="en-US" kern="1200" dirty="0">
                <a:solidFill>
                  <a:schemeClr val="tx1"/>
                </a:solidFill>
                <a:latin typeface="Arial" charset="0"/>
                <a:ea typeface="+mn-ea"/>
                <a:cs typeface="+mn-cs"/>
              </a:rPr>
              <a:t>= net income</a:t>
            </a:r>
          </a:p>
          <a:p>
            <a:r>
              <a:rPr lang="en-US" kern="1200" dirty="0">
                <a:solidFill>
                  <a:schemeClr val="tx1"/>
                </a:solidFill>
                <a:latin typeface="Arial" charset="0"/>
                <a:ea typeface="+mn-ea"/>
                <a:cs typeface="+mn-cs"/>
              </a:rPr>
              <a:t>NCC = net noncash charges</a:t>
            </a:r>
          </a:p>
          <a:p>
            <a:r>
              <a:rPr lang="en-US" kern="1200" dirty="0">
                <a:solidFill>
                  <a:schemeClr val="tx1"/>
                </a:solidFill>
                <a:latin typeface="Arial" charset="0"/>
                <a:ea typeface="+mn-ea"/>
                <a:cs typeface="+mn-cs"/>
              </a:rPr>
              <a:t>Int = interest expense</a:t>
            </a:r>
          </a:p>
          <a:p>
            <a:r>
              <a:rPr lang="en-US" kern="1200" dirty="0">
                <a:solidFill>
                  <a:schemeClr val="tx1"/>
                </a:solidFill>
                <a:latin typeface="Arial" charset="0"/>
                <a:ea typeface="+mn-ea"/>
                <a:cs typeface="+mn-cs"/>
              </a:rPr>
              <a:t>FCInv = investment in fixed capital (commonly known as capital expenditures)</a:t>
            </a:r>
          </a:p>
          <a:p>
            <a:r>
              <a:rPr lang="en-US" kern="1200" dirty="0">
                <a:solidFill>
                  <a:schemeClr val="tx1"/>
                </a:solidFill>
                <a:latin typeface="Arial" charset="0"/>
                <a:ea typeface="+mn-ea"/>
                <a:cs typeface="+mn-cs"/>
              </a:rPr>
              <a:t>WCInv = investment in working capital</a:t>
            </a:r>
          </a:p>
          <a:p>
            <a:pPr eaLnBrk="1" hangingPunct="1">
              <a:lnSpc>
                <a:spcPct val="90000"/>
              </a:lnSpc>
            </a:pPr>
            <a:endParaRPr lang="en-US" b="0" i="0" dirty="0"/>
          </a:p>
          <a:p>
            <a:pPr eaLnBrk="1" hangingPunct="1">
              <a:lnSpc>
                <a:spcPct val="90000"/>
              </a:lnSpc>
            </a:pPr>
            <a:r>
              <a:rPr lang="en-US" b="0" dirty="0"/>
              <a:t>The basic approach is to adjust financial statement flows so that they</a:t>
            </a:r>
            <a:r>
              <a:rPr lang="en-US" b="0" baseline="0" dirty="0"/>
              <a:t> better reflect the cash flow available to all investors in the firm. Net income is the bottom line on the income statement and is the income after all charges except for common dividends. We will adjust net income to arrive at FCFF, which is the cash flow available to all the firm’s capital providers.</a:t>
            </a:r>
          </a:p>
          <a:p>
            <a:pPr eaLnBrk="1" hangingPunct="1">
              <a:lnSpc>
                <a:spcPct val="90000"/>
              </a:lnSpc>
            </a:pPr>
            <a:endParaRPr lang="en-US" b="0" baseline="0" dirty="0"/>
          </a:p>
          <a:p>
            <a:pPr eaLnBrk="1" hangingPunct="1">
              <a:lnSpc>
                <a:spcPct val="90000"/>
              </a:lnSpc>
            </a:pPr>
            <a:r>
              <a:rPr lang="en-US" b="0" baseline="0" dirty="0"/>
              <a:t>Depreciation expense is typically the largest NCC and is added back to net income. Depreciation expense is a method of recognizing the cost of a piece of equipment over its life. In the year depreciation expense is reported, it is not actually incurred, so it is added back to obtain FCFF. </a:t>
            </a:r>
          </a:p>
          <a:p>
            <a:pPr eaLnBrk="1" hangingPunct="1">
              <a:lnSpc>
                <a:spcPct val="90000"/>
              </a:lnSpc>
            </a:pPr>
            <a:endParaRPr lang="en-US" b="0" baseline="0" dirty="0"/>
          </a:p>
          <a:p>
            <a:pPr eaLnBrk="1" hangingPunct="1">
              <a:lnSpc>
                <a:spcPct val="90000"/>
              </a:lnSpc>
            </a:pPr>
            <a:r>
              <a:rPr lang="en-US" b="0" baseline="0" dirty="0"/>
              <a:t>Interest expense is subtracted out to obtain net income and is available to one of the firm’s capital providers (the debtholders), so it is added back. We use after-tax interest expense because the WACC used to discount FCFF is after tax.</a:t>
            </a:r>
          </a:p>
          <a:p>
            <a:pPr eaLnBrk="1" hangingPunct="1">
              <a:lnSpc>
                <a:spcPct val="90000"/>
              </a:lnSpc>
            </a:pPr>
            <a:endParaRPr lang="en-US" b="0" baseline="0" dirty="0"/>
          </a:p>
          <a:p>
            <a:pPr eaLnBrk="1" hangingPunct="1">
              <a:lnSpc>
                <a:spcPct val="90000"/>
              </a:lnSpc>
            </a:pPr>
            <a:r>
              <a:rPr lang="en-US" b="0" baseline="0" dirty="0"/>
              <a:t>Investment</a:t>
            </a:r>
            <a:r>
              <a:rPr lang="en-US" kern="1200" dirty="0">
                <a:solidFill>
                  <a:schemeClr val="tx1"/>
                </a:solidFill>
                <a:latin typeface="Arial" charset="0"/>
                <a:ea typeface="+mn-ea"/>
                <a:cs typeface="+mn-cs"/>
              </a:rPr>
              <a:t> in fixed capital is a cash outflow used to support</a:t>
            </a:r>
            <a:r>
              <a:rPr lang="en-US" kern="1200" baseline="0" dirty="0">
                <a:solidFill>
                  <a:schemeClr val="tx1"/>
                </a:solidFill>
                <a:latin typeface="Arial" charset="0"/>
                <a:ea typeface="+mn-ea"/>
                <a:cs typeface="+mn-cs"/>
              </a:rPr>
              <a:t> the firm’s current and future operations </a:t>
            </a:r>
            <a:r>
              <a:rPr lang="en-US" kern="1200" dirty="0">
                <a:solidFill>
                  <a:schemeClr val="tx1"/>
                </a:solidFill>
                <a:latin typeface="Arial" charset="0"/>
                <a:ea typeface="+mn-ea"/>
                <a:cs typeface="+mn-cs"/>
              </a:rPr>
              <a:t>and is subtracted out</a:t>
            </a:r>
            <a:r>
              <a:rPr lang="en-US" kern="1200" baseline="0" dirty="0">
                <a:solidFill>
                  <a:schemeClr val="tx1"/>
                </a:solidFill>
                <a:latin typeface="Arial" charset="0"/>
                <a:ea typeface="+mn-ea"/>
                <a:cs typeface="+mn-cs"/>
              </a:rPr>
              <a:t>. Any cash the firm receives from selling assets would be netted from capital expenditures. </a:t>
            </a:r>
          </a:p>
          <a:p>
            <a:pPr eaLnBrk="1" hangingPunct="1">
              <a:lnSpc>
                <a:spcPct val="90000"/>
              </a:lnSpc>
            </a:pPr>
            <a:endParaRPr lang="en-US" kern="1200" baseline="0" dirty="0">
              <a:solidFill>
                <a:schemeClr val="tx1"/>
              </a:solidFill>
              <a:latin typeface="Arial" charset="0"/>
              <a:ea typeface="+mn-ea"/>
              <a:cs typeface="+mn-cs"/>
            </a:endParaRPr>
          </a:p>
          <a:p>
            <a:pPr eaLnBrk="1" hangingPunct="1">
              <a:lnSpc>
                <a:spcPct val="90000"/>
              </a:lnSpc>
            </a:pPr>
            <a:r>
              <a:rPr lang="en-US" kern="1200" baseline="0" dirty="0">
                <a:solidFill>
                  <a:schemeClr val="tx1"/>
                </a:solidFill>
                <a:latin typeface="Arial" charset="0"/>
                <a:ea typeface="+mn-ea"/>
                <a:cs typeface="+mn-cs"/>
              </a:rPr>
              <a:t>Lastly, we subtract out investments in working capital, for which working capital is Current assets/Current liabilities, excluding cash and notes payable and current portion of long-term debt. We exclude cash because it is the amount we are trying to explain. We exclude notes payable and the current portion of long-term debt because they are financing amounts, not operating amounts (i.e., they were not used to calculate net income, so we do not have to use them to adjust net income to FCFF).</a:t>
            </a:r>
          </a:p>
          <a:p>
            <a:pPr eaLnBrk="1" hangingPunct="1">
              <a:lnSpc>
                <a:spcPct val="90000"/>
              </a:lnSpc>
            </a:pPr>
            <a:endParaRPr lang="en-US" b="0" baseline="0" dirty="0"/>
          </a:p>
          <a:p>
            <a:pPr eaLnBrk="1" hangingPunct="1">
              <a:lnSpc>
                <a:spcPct val="90000"/>
              </a:lnSpc>
            </a:pPr>
            <a:r>
              <a:rPr lang="en-US" b="0" baseline="0" dirty="0"/>
              <a:t>In the formula, we assumed the firm did not have preferred shareholders. If it did, we would add preferred dividends to obtain the FCFF because net income is net of preferred dividends.</a:t>
            </a:r>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160</a:t>
            </a:fld>
            <a:endParaRPr lang="en-US" dirty="0"/>
          </a:p>
        </p:txBody>
      </p:sp>
    </p:spTree>
    <p:extLst>
      <p:ext uri="{BB962C8B-B14F-4D97-AF65-F5344CB8AC3E}">
        <p14:creationId xmlns:p14="http://schemas.microsoft.com/office/powerpoint/2010/main" val="1857524878"/>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indent="-181175" defTabSz="905874">
              <a:defRPr/>
            </a:pPr>
            <a:r>
              <a:rPr lang="en-GB" dirty="0"/>
              <a:t>LOS:</a:t>
            </a:r>
            <a:r>
              <a:rPr lang="en-GB" baseline="0" dirty="0"/>
              <a:t> Explain the appropriate adjustments to net income, earnings before interest and taxes (EBIT), earnings before interest, taxes, depreciation, and amortization (EBITDA), and cash flow from operations (CFO) to calculate FCFF and FCFE.</a:t>
            </a:r>
            <a:endParaRPr lang="en-US" dirty="0"/>
          </a:p>
          <a:p>
            <a:pPr marL="0" marR="0" indent="-182880" algn="l" defTabSz="914400" rtl="0" eaLnBrk="1" fontAlgn="base" latinLnBrk="0" hangingPunct="1">
              <a:lnSpc>
                <a:spcPct val="90000"/>
              </a:lnSpc>
              <a:spcBef>
                <a:spcPct val="30000"/>
              </a:spcBef>
              <a:spcAft>
                <a:spcPct val="0"/>
              </a:spcAft>
              <a:buClrTx/>
              <a:buSzTx/>
              <a:buFontTx/>
              <a:buNone/>
              <a:tabLst/>
              <a:defRPr/>
            </a:pPr>
            <a:r>
              <a:rPr lang="en-GB" dirty="0"/>
              <a:t>LOS: Calculate</a:t>
            </a:r>
            <a:r>
              <a:rPr lang="en-GB" baseline="0" dirty="0"/>
              <a:t> FCFF and FCFE.</a:t>
            </a:r>
            <a:endParaRPr lang="en-US" dirty="0"/>
          </a:p>
          <a:p>
            <a:pPr eaLnBrk="1" hangingPunct="1">
              <a:lnSpc>
                <a:spcPct val="90000"/>
              </a:lnSpc>
            </a:pPr>
            <a:r>
              <a:rPr lang="en-US" dirty="0"/>
              <a:t>Pages 301</a:t>
            </a:r>
            <a:r>
              <a:rPr lang="en-US" sz="1000" dirty="0"/>
              <a:t>–</a:t>
            </a:r>
            <a:r>
              <a:rPr lang="en-US" dirty="0"/>
              <a:t>312</a:t>
            </a:r>
          </a:p>
          <a:p>
            <a:pPr eaLnBrk="1" hangingPunct="1">
              <a:lnSpc>
                <a:spcPct val="90000"/>
              </a:lnSpc>
            </a:pPr>
            <a:endParaRPr lang="en-US" dirty="0"/>
          </a:p>
          <a:p>
            <a:pPr eaLnBrk="1" hangingPunct="1">
              <a:lnSpc>
                <a:spcPct val="90000"/>
              </a:lnSpc>
            </a:pPr>
            <a:r>
              <a:rPr lang="en-US" dirty="0"/>
              <a:t>As mentioned previously, depreciation expense is typically the largest noncash adjustment and is added back to net income to determine FCFF. The working capital accounts as recorded in the </a:t>
            </a:r>
            <a:r>
              <a:rPr lang="en-US" dirty="0" err="1"/>
              <a:t>WCInv</a:t>
            </a:r>
            <a:r>
              <a:rPr lang="en-US" dirty="0"/>
              <a:t> are also adjusted for noncash events. Other adjustments for noncash events to net income are as follows:</a:t>
            </a:r>
          </a:p>
          <a:p>
            <a:pPr eaLnBrk="1" hangingPunct="1">
              <a:lnSpc>
                <a:spcPct val="90000"/>
              </a:lnSpc>
            </a:pPr>
            <a:endParaRPr lang="en-US" dirty="0"/>
          </a:p>
          <a:p>
            <a:pPr marL="171450" indent="-171450" eaLnBrk="1" hangingPunct="1">
              <a:lnSpc>
                <a:spcPct val="90000"/>
              </a:lnSpc>
              <a:buFont typeface="Arial" panose="020B0604020202020204" pitchFamily="34" charset="0"/>
              <a:buChar char="•"/>
            </a:pPr>
            <a:r>
              <a:rPr lang="en-US" dirty="0"/>
              <a:t>If the firm amortizes intangibles, that expense should be added back to net income to determine FCFF. When the firm amortizes a bond discount, that would also be added back. Note, however, that the amortization of a bond premium would be subtracted out.</a:t>
            </a:r>
          </a:p>
          <a:p>
            <a:pPr marL="171450" indent="-171450" defTabSz="915775" eaLnBrk="1" hangingPunct="1">
              <a:lnSpc>
                <a:spcPct val="90000"/>
              </a:lnSpc>
              <a:buFont typeface="Arial" panose="020B0604020202020204" pitchFamily="34" charset="0"/>
              <a:buChar char="•"/>
              <a:defRPr/>
            </a:pPr>
            <a:r>
              <a:rPr lang="en-US" dirty="0"/>
              <a:t>If the firm records a restructuring expense that is a noncash event, then that amount should be added to net income to determine FCFF. However, if the restructuring expense is meant to cover future firm expenses, then forecasts of future FCFF should be reduced by those amounts.</a:t>
            </a:r>
          </a:p>
          <a:p>
            <a:pPr marL="171450" indent="-171450" defTabSz="915775" eaLnBrk="1" hangingPunct="1">
              <a:lnSpc>
                <a:spcPct val="90000"/>
              </a:lnSpc>
              <a:buFont typeface="Arial" panose="020B0604020202020204" pitchFamily="34" charset="0"/>
              <a:buChar char="•"/>
              <a:defRPr/>
            </a:pPr>
            <a:r>
              <a:rPr lang="en-US" dirty="0"/>
              <a:t>If the firm records restructuring income that is a noncash event (e.g., the firm reverses an earlier accrual), then that amount should be subtracted from net income to determine FCFF. </a:t>
            </a:r>
          </a:p>
          <a:p>
            <a:pPr marL="171450" indent="-171450" defTabSz="915775" eaLnBrk="1" hangingPunct="1">
              <a:lnSpc>
                <a:spcPct val="90000"/>
              </a:lnSpc>
              <a:buFont typeface="Arial" panose="020B0604020202020204" pitchFamily="34" charset="0"/>
              <a:buChar char="•"/>
              <a:defRPr/>
            </a:pPr>
            <a:r>
              <a:rPr lang="en-US" dirty="0"/>
              <a:t>If the firm sells an asset that has a book value of $60,000 for $100,000, $40,000 will be recorded as a capital gain in the net income. This $40,000 amount is noncash and should be subtracted out. Note, however, that the $100,000 is classified under FCInv and is </a:t>
            </a:r>
            <a:r>
              <a:rPr lang="en-US" b="1" dirty="0"/>
              <a:t>thus a cash inflow.</a:t>
            </a:r>
            <a:r>
              <a:rPr lang="en-US" dirty="0"/>
              <a:t> </a:t>
            </a:r>
          </a:p>
          <a:p>
            <a:pPr marL="171450" indent="-171450" defTabSz="915775" eaLnBrk="1" hangingPunct="1">
              <a:lnSpc>
                <a:spcPct val="90000"/>
              </a:lnSpc>
              <a:buFont typeface="Arial" panose="020B0604020202020204" pitchFamily="34" charset="0"/>
              <a:buChar char="•"/>
              <a:defRPr/>
            </a:pPr>
            <a:r>
              <a:rPr lang="en-US" dirty="0"/>
              <a:t>A capital loss would be added back, with the cash sale proceeds as an inflow to </a:t>
            </a:r>
            <a:r>
              <a:rPr lang="en-US" dirty="0" err="1"/>
              <a:t>FCInv</a:t>
            </a:r>
            <a:r>
              <a:rPr lang="en-US" dirty="0"/>
              <a:t>. </a:t>
            </a:r>
          </a:p>
          <a:p>
            <a:pPr marL="171450" indent="-171450" defTabSz="915775" eaLnBrk="1" hangingPunct="1">
              <a:lnSpc>
                <a:spcPct val="90000"/>
              </a:lnSpc>
              <a:buFont typeface="Arial" panose="020B0604020202020204" pitchFamily="34" charset="0"/>
              <a:buChar char="•"/>
              <a:defRPr/>
            </a:pPr>
            <a:r>
              <a:rPr lang="en-US" dirty="0"/>
              <a:t>The exercise of employee stock options results in cash for the firm. However, an analyst should forecast FCFF per share on a basis that reflects the additional shares that will result from option exercise. </a:t>
            </a:r>
          </a:p>
          <a:p>
            <a:pPr marL="171450" indent="-171450" defTabSz="915775" eaLnBrk="1" hangingPunct="1">
              <a:lnSpc>
                <a:spcPct val="90000"/>
              </a:lnSpc>
              <a:buFont typeface="Arial" panose="020B0604020202020204" pitchFamily="34" charset="0"/>
              <a:buChar char="•"/>
              <a:defRPr/>
            </a:pPr>
            <a:r>
              <a:rPr lang="en-US" dirty="0"/>
              <a:t>Changes in deferred tax liabilities would be added back to net income if the firm will be able to consistently defer taxes in the future. If, however, the deferred tax charge will reverse in the future, then this amount would not be added back. </a:t>
            </a:r>
          </a:p>
          <a:p>
            <a:pPr marL="171450" indent="-171450" defTabSz="915775" eaLnBrk="1" hangingPunct="1">
              <a:lnSpc>
                <a:spcPct val="90000"/>
              </a:lnSpc>
              <a:buFont typeface="Arial" panose="020B0604020202020204" pitchFamily="34" charset="0"/>
              <a:buChar char="•"/>
              <a:defRPr/>
            </a:pPr>
            <a:r>
              <a:rPr lang="en-US" dirty="0"/>
              <a:t>Likewise, sometimes a firm has tax assets </a:t>
            </a:r>
            <a:r>
              <a:rPr lang="en-US" b="1" dirty="0"/>
              <a:t>as a result of the firm recording</a:t>
            </a:r>
            <a:r>
              <a:rPr lang="en-US" dirty="0"/>
              <a:t> charges that are not deductible for tax purposes. In this case, taxes on the financial statement are lower than taxes actually paid and the firm records a tax asset. If the firm expects this situation to be persistent, then future net income should be adjusted downward. If it is expected to reverse, however, no adjustment needs to be made.</a:t>
            </a:r>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161</a:t>
            </a:fld>
            <a:endParaRPr lang="en-US" dirty="0"/>
          </a:p>
        </p:txBody>
      </p:sp>
    </p:spTree>
    <p:extLst>
      <p:ext uri="{BB962C8B-B14F-4D97-AF65-F5344CB8AC3E}">
        <p14:creationId xmlns:p14="http://schemas.microsoft.com/office/powerpoint/2010/main" val="4031709919"/>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indent="-181175" defTabSz="905874">
              <a:defRPr/>
            </a:pPr>
            <a:r>
              <a:rPr lang="en-GB" dirty="0"/>
              <a:t>LOS:</a:t>
            </a:r>
            <a:r>
              <a:rPr lang="en-GB" baseline="0" dirty="0"/>
              <a:t> Explain the appropriate adjustments to net income, earnings before interest and taxes (EBIT), earnings before interest, taxes, depreciation, and amortization (EBITDA), and cash flow from operations (CFO) to calculate FCFF and FCFE.</a:t>
            </a:r>
            <a:endParaRPr lang="en-US" dirty="0"/>
          </a:p>
          <a:p>
            <a:pPr marL="0" marR="0" indent="-182880" algn="l" defTabSz="914400" rtl="0" eaLnBrk="1" fontAlgn="base" latinLnBrk="0" hangingPunct="1">
              <a:lnSpc>
                <a:spcPct val="90000"/>
              </a:lnSpc>
              <a:spcBef>
                <a:spcPct val="30000"/>
              </a:spcBef>
              <a:spcAft>
                <a:spcPct val="0"/>
              </a:spcAft>
              <a:buClrTx/>
              <a:buSzTx/>
              <a:buFontTx/>
              <a:buNone/>
              <a:tabLst/>
              <a:defRPr/>
            </a:pPr>
            <a:r>
              <a:rPr lang="en-GB" dirty="0"/>
              <a:t>LOS: Calculate</a:t>
            </a:r>
            <a:r>
              <a:rPr lang="en-GB" baseline="0" dirty="0"/>
              <a:t> FCFF and FCFE.</a:t>
            </a:r>
            <a:endParaRPr lang="en-US" dirty="0"/>
          </a:p>
          <a:p>
            <a:pPr eaLnBrk="1" hangingPunct="1">
              <a:lnSpc>
                <a:spcPct val="90000"/>
              </a:lnSpc>
            </a:pPr>
            <a:r>
              <a:rPr lang="en-US" dirty="0"/>
              <a:t>Pages 318</a:t>
            </a:r>
            <a:r>
              <a:rPr lang="en-US" sz="1000" dirty="0"/>
              <a:t>–</a:t>
            </a:r>
            <a:r>
              <a:rPr lang="en-US" dirty="0"/>
              <a:t>320</a:t>
            </a:r>
          </a:p>
          <a:p>
            <a:pPr indent="-181175" defTabSz="905874">
              <a:defRPr/>
            </a:pPr>
            <a:endParaRPr lang="en-US" dirty="0"/>
          </a:p>
          <a:p>
            <a:pPr eaLnBrk="1" hangingPunct="1">
              <a:lnSpc>
                <a:spcPct val="90000"/>
              </a:lnSpc>
            </a:pPr>
            <a:r>
              <a:rPr lang="en-US" sz="1200" dirty="0"/>
              <a:t>In the formulas:</a:t>
            </a:r>
          </a:p>
          <a:p>
            <a:r>
              <a:rPr lang="en-US" sz="1200" dirty="0"/>
              <a:t>EBIT = earnings before interest and taxes</a:t>
            </a:r>
          </a:p>
          <a:p>
            <a:r>
              <a:rPr lang="en-US" sz="1200" dirty="0"/>
              <a:t>Dep = depreciation</a:t>
            </a:r>
          </a:p>
          <a:p>
            <a:pPr indent="-183155" defTabSz="915775" eaLnBrk="1" hangingPunct="1">
              <a:lnSpc>
                <a:spcPct val="90000"/>
              </a:lnSpc>
              <a:defRPr/>
            </a:pPr>
            <a:r>
              <a:rPr lang="en-US" sz="1200" dirty="0"/>
              <a:t>EBITDA = earnings before interest, taxes, depreciation, and amortization</a:t>
            </a:r>
          </a:p>
          <a:p>
            <a:r>
              <a:rPr lang="en-US" sz="1200" dirty="0"/>
              <a:t>FCInv = investment in fixed capital (commonly known as capital expenditures)</a:t>
            </a:r>
          </a:p>
          <a:p>
            <a:r>
              <a:rPr lang="en-US" sz="1200" dirty="0"/>
              <a:t>WCInv = investment in working capital</a:t>
            </a:r>
          </a:p>
          <a:p>
            <a:pPr indent="-183155" defTabSz="915775" eaLnBrk="1" hangingPunct="1">
              <a:lnSpc>
                <a:spcPct val="90000"/>
              </a:lnSpc>
              <a:defRPr/>
            </a:pPr>
            <a:endParaRPr lang="en-US" sz="1200" dirty="0"/>
          </a:p>
          <a:p>
            <a:pPr eaLnBrk="1" hangingPunct="1">
              <a:lnSpc>
                <a:spcPct val="90000"/>
              </a:lnSpc>
            </a:pPr>
            <a:r>
              <a:rPr lang="en-US" sz="1200" dirty="0"/>
              <a:t>Now we work with a number higher on the income statement than net income to calculate FCFF. On the previous slide, we added back interest expense because interest is subtracted out to arrive at net income. Because EBIT and EBITDA are calculated before interest expense is subtracted out, we do not need to add it back here. </a:t>
            </a:r>
          </a:p>
          <a:p>
            <a:pPr eaLnBrk="1" hangingPunct="1">
              <a:lnSpc>
                <a:spcPct val="90000"/>
              </a:lnSpc>
            </a:pPr>
            <a:endParaRPr lang="en-US" sz="1200" dirty="0"/>
          </a:p>
          <a:p>
            <a:pPr indent="-183155" defTabSz="915775" eaLnBrk="1" hangingPunct="1">
              <a:lnSpc>
                <a:spcPct val="90000"/>
              </a:lnSpc>
              <a:defRPr/>
            </a:pPr>
            <a:r>
              <a:rPr lang="en-US" sz="1200" dirty="0"/>
              <a:t>In the formulas on this slide, we assume that the only net noncash charge is depreciation, so NCC = Dep. If starting with EBIT, we need to add back depreciation because it was subtracted to obtain EBIT. If starting with EBITDA, we add back only the depreciation tax shield (</a:t>
            </a:r>
            <a:r>
              <a:rPr lang="en-US" sz="1200" dirty="0" err="1"/>
              <a:t>Dep</a:t>
            </a:r>
            <a:r>
              <a:rPr lang="en-US" sz="1200" dirty="0"/>
              <a:t> × Tax Rate = Amount the firm saves on taxes by being able to claim the noncash depreciation expense). We add it back because although EBITDA is before depreciation, the depreciation tax shield saves the firm on taxes and adds to its cash flows.</a:t>
            </a:r>
          </a:p>
          <a:p>
            <a:pPr indent="-183155" defTabSz="915775" eaLnBrk="1" hangingPunct="1">
              <a:lnSpc>
                <a:spcPct val="90000"/>
              </a:lnSpc>
              <a:defRPr/>
            </a:pPr>
            <a:endParaRPr lang="en-US" sz="1200" dirty="0"/>
          </a:p>
          <a:p>
            <a:pPr indent="-183155" defTabSz="915775" eaLnBrk="1" hangingPunct="1">
              <a:lnSpc>
                <a:spcPct val="90000"/>
              </a:lnSpc>
              <a:defRPr/>
            </a:pPr>
            <a:r>
              <a:rPr lang="en-US" sz="1200" dirty="0"/>
              <a:t>As on the previous slide, we subtract out investments in fixed assets (FCInv) and working capital (WCInv) to obtain FCFF.</a:t>
            </a:r>
          </a:p>
          <a:p>
            <a:pPr eaLnBrk="1" hangingPunct="1">
              <a:lnSpc>
                <a:spcPct val="90000"/>
              </a:lnSpc>
            </a:pPr>
            <a:endParaRPr lang="en-US" b="0"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162</a:t>
            </a:fld>
            <a:endParaRPr lang="en-US" dirty="0"/>
          </a:p>
        </p:txBody>
      </p:sp>
    </p:spTree>
    <p:extLst>
      <p:ext uri="{BB962C8B-B14F-4D97-AF65-F5344CB8AC3E}">
        <p14:creationId xmlns:p14="http://schemas.microsoft.com/office/powerpoint/2010/main" val="44345566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indent="-181175" defTabSz="905874">
              <a:defRPr/>
            </a:pPr>
            <a:r>
              <a:rPr lang="en-GB" dirty="0"/>
              <a:t>LOS:</a:t>
            </a:r>
            <a:r>
              <a:rPr lang="en-GB" baseline="0" dirty="0"/>
              <a:t> Explain the appropriate adjustments to net income, earnings before interest and taxes (EBIT), earnings before interest, taxes, depreciation, and amortization (EBITDA), and cash flow from operations (CFO) to calculate FCFF and FCFE.</a:t>
            </a:r>
            <a:endParaRPr lang="en-US" dirty="0"/>
          </a:p>
          <a:p>
            <a:pPr marL="0" marR="0" indent="-182880" algn="l" defTabSz="914400" rtl="0" eaLnBrk="1" fontAlgn="base" latinLnBrk="0" hangingPunct="1">
              <a:lnSpc>
                <a:spcPct val="90000"/>
              </a:lnSpc>
              <a:spcBef>
                <a:spcPct val="30000"/>
              </a:spcBef>
              <a:spcAft>
                <a:spcPct val="0"/>
              </a:spcAft>
              <a:buClrTx/>
              <a:buSzTx/>
              <a:buFontTx/>
              <a:buNone/>
              <a:tabLst/>
              <a:defRPr/>
            </a:pPr>
            <a:r>
              <a:rPr lang="en-GB" dirty="0"/>
              <a:t>LOS: Calculate</a:t>
            </a:r>
            <a:r>
              <a:rPr lang="en-GB" baseline="0" dirty="0"/>
              <a:t> FCFF and FCFE.</a:t>
            </a:r>
            <a:endParaRPr lang="en-US" dirty="0"/>
          </a:p>
          <a:p>
            <a:pPr eaLnBrk="1" hangingPunct="1">
              <a:lnSpc>
                <a:spcPct val="90000"/>
              </a:lnSpc>
            </a:pPr>
            <a:r>
              <a:rPr lang="en-US" dirty="0"/>
              <a:t>Pages 312</a:t>
            </a:r>
            <a:r>
              <a:rPr lang="en-US" sz="1000" dirty="0"/>
              <a:t>–</a:t>
            </a:r>
            <a:r>
              <a:rPr lang="en-US" dirty="0"/>
              <a:t>318</a:t>
            </a:r>
          </a:p>
          <a:p>
            <a:pPr indent="-181175" defTabSz="905874">
              <a:defRPr/>
            </a:pPr>
            <a:endParaRPr lang="en-US" dirty="0"/>
          </a:p>
          <a:p>
            <a:pPr eaLnBrk="1" hangingPunct="1">
              <a:lnSpc>
                <a:spcPct val="90000"/>
              </a:lnSpc>
            </a:pPr>
            <a:r>
              <a:rPr lang="en-US" dirty="0"/>
              <a:t>In the formula:</a:t>
            </a:r>
          </a:p>
          <a:p>
            <a:pPr eaLnBrk="1" hangingPunct="1">
              <a:lnSpc>
                <a:spcPct val="90000"/>
              </a:lnSpc>
            </a:pPr>
            <a:endParaRPr lang="en-US" dirty="0"/>
          </a:p>
          <a:p>
            <a:pPr indent="-183155" defTabSz="915775" eaLnBrk="1" hangingPunct="1">
              <a:lnSpc>
                <a:spcPct val="90000"/>
              </a:lnSpc>
              <a:defRPr/>
            </a:pPr>
            <a:r>
              <a:rPr lang="en-US" dirty="0"/>
              <a:t>CFO = cash flow from operations</a:t>
            </a:r>
          </a:p>
          <a:p>
            <a:r>
              <a:rPr lang="en-US" dirty="0"/>
              <a:t>Int = interest expense</a:t>
            </a:r>
          </a:p>
          <a:p>
            <a:r>
              <a:rPr lang="en-US" dirty="0"/>
              <a:t>FCInv = investment in fixed capital (commonly known as capital expenditures)</a:t>
            </a:r>
          </a:p>
          <a:p>
            <a:pPr eaLnBrk="1" hangingPunct="1">
              <a:lnSpc>
                <a:spcPct val="90000"/>
              </a:lnSpc>
            </a:pPr>
            <a:endParaRPr lang="en-US" dirty="0"/>
          </a:p>
          <a:p>
            <a:pPr eaLnBrk="1" hangingPunct="1">
              <a:lnSpc>
                <a:spcPct val="90000"/>
              </a:lnSpc>
            </a:pPr>
            <a:r>
              <a:rPr lang="en-US" dirty="0"/>
              <a:t>Analysts often start with CFO to calculate FCFF because CFO already reflects depreciation expense, other noncash charges, and investments in working capital.</a:t>
            </a:r>
          </a:p>
          <a:p>
            <a:pPr eaLnBrk="1" hangingPunct="1">
              <a:lnSpc>
                <a:spcPct val="90000"/>
              </a:lnSpc>
            </a:pPr>
            <a:endParaRPr lang="en-US" dirty="0"/>
          </a:p>
          <a:p>
            <a:pPr eaLnBrk="1" hangingPunct="1">
              <a:lnSpc>
                <a:spcPct val="90000"/>
              </a:lnSpc>
            </a:pPr>
            <a:r>
              <a:rPr lang="en-US" dirty="0"/>
              <a:t>We need to add back interest because it was subtracted out to obtain CFO and it is available to one of the firm’s capital providers (the debtholders).</a:t>
            </a:r>
          </a:p>
          <a:p>
            <a:pPr eaLnBrk="1" hangingPunct="1">
              <a:lnSpc>
                <a:spcPct val="90000"/>
              </a:lnSpc>
            </a:pPr>
            <a:endParaRPr lang="en-US" dirty="0"/>
          </a:p>
          <a:p>
            <a:pPr eaLnBrk="1" hangingPunct="1">
              <a:lnSpc>
                <a:spcPct val="90000"/>
              </a:lnSpc>
            </a:pPr>
            <a:r>
              <a:rPr lang="en-US" dirty="0"/>
              <a:t>As on the previous slides, investment in fixed capital is a cash outflow used to support the firm’s current and future operations and is subtracted out. Any cash the firm receives from selling assets would be netted from capital expenditures. </a:t>
            </a:r>
          </a:p>
          <a:p>
            <a:pPr eaLnBrk="1" hangingPunct="1">
              <a:lnSpc>
                <a:spcPct val="90000"/>
              </a:lnSpc>
            </a:pPr>
            <a:endParaRPr lang="en-US" b="0"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163</a:t>
            </a:fld>
            <a:endParaRPr lang="en-US" dirty="0"/>
          </a:p>
        </p:txBody>
      </p:sp>
    </p:spTree>
    <p:extLst>
      <p:ext uri="{BB962C8B-B14F-4D97-AF65-F5344CB8AC3E}">
        <p14:creationId xmlns:p14="http://schemas.microsoft.com/office/powerpoint/2010/main" val="3985170816"/>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indent="-181175" defTabSz="905874">
              <a:defRPr/>
            </a:pPr>
            <a:r>
              <a:rPr lang="en-GB" sz="1100" dirty="0"/>
              <a:t>LOS:</a:t>
            </a:r>
            <a:r>
              <a:rPr lang="en-GB" sz="1100" baseline="0" dirty="0"/>
              <a:t> Explain the appropriate adjustments to net income, earnings before interest and taxes (EBIT), earnings before interest, taxes, depreciation, and amortization (EBITDA), and cash flow from operations (CFO) to calculate FCFF and FCFE.</a:t>
            </a:r>
            <a:endParaRPr lang="en-US" sz="1100" dirty="0"/>
          </a:p>
          <a:p>
            <a:pPr marL="0" marR="0" indent="-182880" algn="l" defTabSz="914400" rtl="0" eaLnBrk="1" fontAlgn="base" latinLnBrk="0" hangingPunct="1">
              <a:lnSpc>
                <a:spcPct val="90000"/>
              </a:lnSpc>
              <a:spcBef>
                <a:spcPct val="30000"/>
              </a:spcBef>
              <a:spcAft>
                <a:spcPct val="0"/>
              </a:spcAft>
              <a:buClrTx/>
              <a:buSzTx/>
              <a:buFontTx/>
              <a:buNone/>
              <a:tabLst/>
              <a:defRPr/>
            </a:pPr>
            <a:r>
              <a:rPr lang="en-GB" sz="1100" dirty="0"/>
              <a:t>LOS: Calculate</a:t>
            </a:r>
            <a:r>
              <a:rPr lang="en-GB" sz="1100" baseline="0" dirty="0"/>
              <a:t> FCFF and FCFE.</a:t>
            </a:r>
            <a:endParaRPr lang="en-US" sz="1100" dirty="0"/>
          </a:p>
          <a:p>
            <a:pPr eaLnBrk="1" hangingPunct="1">
              <a:lnSpc>
                <a:spcPct val="90000"/>
              </a:lnSpc>
            </a:pPr>
            <a:r>
              <a:rPr lang="en-US" sz="1100" dirty="0"/>
              <a:t>Pages 312–318</a:t>
            </a:r>
          </a:p>
          <a:p>
            <a:pPr eaLnBrk="1" hangingPunct="1">
              <a:lnSpc>
                <a:spcPct val="90000"/>
              </a:lnSpc>
            </a:pPr>
            <a:endParaRPr lang="en-US" sz="1100" dirty="0"/>
          </a:p>
          <a:p>
            <a:pPr eaLnBrk="1" hangingPunct="1">
              <a:lnSpc>
                <a:spcPct val="90000"/>
              </a:lnSpc>
            </a:pPr>
            <a:r>
              <a:rPr lang="en-US" sz="1100" dirty="0"/>
              <a:t>Once we obtain the FCFF, we can easily calculate the FCFE. Recall that the FCFF is the cash flow available to all firm capital providers, whereas the FCFE is the cash flow available to only the common equity holders. Therefore, in the first formula, we subtract interest payments from FCFF because they are not available to common equity holders. We add net borrowing to FCFF because it is the cash flow available to common equity holders. (If the firm has preferred shareholders, then preferred issuance amounts would also be added to get FCFE)</a:t>
            </a:r>
          </a:p>
          <a:p>
            <a:pPr eaLnBrk="1" hangingPunct="1">
              <a:lnSpc>
                <a:spcPct val="90000"/>
              </a:lnSpc>
            </a:pPr>
            <a:endParaRPr lang="en-US" sz="1100" dirty="0"/>
          </a:p>
          <a:p>
            <a:pPr eaLnBrk="1" hangingPunct="1">
              <a:lnSpc>
                <a:spcPct val="90000"/>
              </a:lnSpc>
            </a:pPr>
            <a:r>
              <a:rPr lang="en-US" sz="1100" dirty="0"/>
              <a:t>Recognizing the relationship between FCFF and FCFE in the top formula, we can then calculate FCFE by using the formulas that calculated FCFF from net income and CFO. Substitution into the FCFF formulas results in formulas for the FCFE. We could also do this for the formulas for EBIT and EBITDA. </a:t>
            </a:r>
          </a:p>
          <a:p>
            <a:pPr eaLnBrk="1" hangingPunct="1">
              <a:lnSpc>
                <a:spcPct val="90000"/>
              </a:lnSpc>
            </a:pPr>
            <a:endParaRPr lang="en-US" sz="1100" dirty="0"/>
          </a:p>
          <a:p>
            <a:pPr eaLnBrk="1" hangingPunct="1">
              <a:lnSpc>
                <a:spcPct val="90000"/>
              </a:lnSpc>
            </a:pPr>
            <a:r>
              <a:rPr lang="en-US" sz="1100" dirty="0"/>
              <a:t>Note that the FCFE will be different in magnitude from dividends because the FCFE is the amount </a:t>
            </a:r>
            <a:r>
              <a:rPr lang="en-US" sz="1100" i="1" dirty="0"/>
              <a:t>available</a:t>
            </a:r>
            <a:r>
              <a:rPr lang="en-US" sz="1100" dirty="0"/>
              <a:t> to be paid to common equity holders, whereas dividends are the amount </a:t>
            </a:r>
            <a:r>
              <a:rPr lang="en-US" sz="1100" i="1" dirty="0"/>
              <a:t>actually</a:t>
            </a:r>
            <a:r>
              <a:rPr lang="en-US" sz="1100" dirty="0"/>
              <a:t> paid out. Dividends are at the discretion of the board of directors, and firms prefer to gradually increase the dividend amount. So, they will not usually pay out all their earnings because they do not want to have to cut the dividend later. </a:t>
            </a:r>
            <a:endParaRPr lang="en-US" b="0"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164</a:t>
            </a:fld>
            <a:endParaRPr lang="en-US" dirty="0"/>
          </a:p>
        </p:txBody>
      </p:sp>
    </p:spTree>
    <p:extLst>
      <p:ext uri="{BB962C8B-B14F-4D97-AF65-F5344CB8AC3E}">
        <p14:creationId xmlns:p14="http://schemas.microsoft.com/office/powerpoint/2010/main" val="1351857778"/>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0" marR="0" indent="-181175" algn="l" defTabSz="905874" rtl="0" eaLnBrk="0" fontAlgn="base" latinLnBrk="0" hangingPunct="0">
              <a:lnSpc>
                <a:spcPct val="100000"/>
              </a:lnSpc>
              <a:spcBef>
                <a:spcPct val="30000"/>
              </a:spcBef>
              <a:spcAft>
                <a:spcPct val="0"/>
              </a:spcAft>
              <a:buClrTx/>
              <a:buSzTx/>
              <a:buFontTx/>
              <a:buNone/>
              <a:tabLst/>
              <a:defRPr/>
            </a:pPr>
            <a:r>
              <a:rPr lang="en-GB" sz="1100" dirty="0"/>
              <a:t>LOS:</a:t>
            </a:r>
            <a:r>
              <a:rPr lang="en-GB" sz="1100" baseline="0" dirty="0"/>
              <a:t> Explain the appropriate adjustments to net income, earnings before interest and taxes (EBIT), earnings before interest, taxes, depreciation, and amortization (EBITDA), and cash flow from operations (CFO) to calculate FCFF and FCFE.</a:t>
            </a:r>
            <a:endParaRPr lang="en-US" sz="1100" dirty="0"/>
          </a:p>
          <a:p>
            <a:pPr marL="0" marR="0" indent="-181175" algn="l" defTabSz="905874" rtl="0" eaLnBrk="0" fontAlgn="base" latinLnBrk="0" hangingPunct="0">
              <a:lnSpc>
                <a:spcPct val="100000"/>
              </a:lnSpc>
              <a:spcBef>
                <a:spcPct val="30000"/>
              </a:spcBef>
              <a:spcAft>
                <a:spcPct val="0"/>
              </a:spcAft>
              <a:buClrTx/>
              <a:buSzTx/>
              <a:buFontTx/>
              <a:buNone/>
              <a:tabLst/>
              <a:defRPr/>
            </a:pPr>
            <a:r>
              <a:rPr lang="en-GB" sz="1100" dirty="0"/>
              <a:t>LOS: Calculate</a:t>
            </a:r>
            <a:r>
              <a:rPr lang="en-GB" sz="1100" baseline="0" dirty="0"/>
              <a:t> FCFF and FCFE.</a:t>
            </a:r>
            <a:endParaRPr lang="en-US" sz="1100" dirty="0"/>
          </a:p>
          <a:p>
            <a:pPr indent="-181175" defTabSz="905874">
              <a:defRPr/>
            </a:pPr>
            <a:r>
              <a:rPr lang="en-GB" sz="1100" dirty="0"/>
              <a:t>Pages 320</a:t>
            </a:r>
            <a:r>
              <a:rPr lang="en-US" sz="1100" dirty="0"/>
              <a:t>–</a:t>
            </a:r>
            <a:r>
              <a:rPr lang="en-GB" sz="1100" dirty="0"/>
              <a:t>322</a:t>
            </a:r>
            <a:endParaRPr lang="en-US" sz="1100" dirty="0"/>
          </a:p>
          <a:p>
            <a:pPr eaLnBrk="1" hangingPunct="1">
              <a:lnSpc>
                <a:spcPct val="90000"/>
              </a:lnSpc>
            </a:pPr>
            <a:endParaRPr lang="en-US" sz="1100" dirty="0"/>
          </a:p>
          <a:p>
            <a:pPr eaLnBrk="1" hangingPunct="1">
              <a:lnSpc>
                <a:spcPct val="90000"/>
              </a:lnSpc>
            </a:pPr>
            <a:r>
              <a:rPr lang="en-US" sz="1100" dirty="0"/>
              <a:t>Previously, we calculated FCFF and FCFE by examining the sources of FCF (e.g., we adjusted net income, which was a source of FCF). We could also calculate FCFE and FCFE by examining the </a:t>
            </a:r>
            <a:r>
              <a:rPr lang="en-US" sz="1100" i="1" dirty="0"/>
              <a:t>uses</a:t>
            </a:r>
            <a:r>
              <a:rPr lang="en-US" sz="1100" dirty="0"/>
              <a:t> of FCF.</a:t>
            </a:r>
          </a:p>
          <a:p>
            <a:pPr eaLnBrk="1" hangingPunct="1">
              <a:lnSpc>
                <a:spcPct val="90000"/>
              </a:lnSpc>
            </a:pPr>
            <a:endParaRPr lang="en-US" sz="1100" dirty="0"/>
          </a:p>
          <a:p>
            <a:pPr eaLnBrk="1" hangingPunct="1">
              <a:lnSpc>
                <a:spcPct val="90000"/>
              </a:lnSpc>
            </a:pPr>
            <a:r>
              <a:rPr lang="en-US" sz="1100" dirty="0"/>
              <a:t>Under this approach, we would start with the change in the firm’s cash balance and then adjust that for the use of cash flow. In general, a firm has three alternative uses of FCF: (1) retain the cash; (2) pay it to debtholders; or (3) pay it to stockholders. The advantage of the uses approach is that we can examine how the firm’s capital structure changes. If the firm uses FCF from the issuance of equity to pay down debt, then the firm has decreased its leverage. If the firm uses FCF from the issuance of debt to pay dividends or repurchase stock, then the firm has increased its leverage.</a:t>
            </a:r>
          </a:p>
          <a:p>
            <a:pPr eaLnBrk="1" hangingPunct="1">
              <a:lnSpc>
                <a:spcPct val="90000"/>
              </a:lnSpc>
            </a:pPr>
            <a:endParaRPr lang="en-US" sz="1100" dirty="0"/>
          </a:p>
          <a:p>
            <a:pPr eaLnBrk="1" hangingPunct="1">
              <a:lnSpc>
                <a:spcPct val="90000"/>
              </a:lnSpc>
            </a:pPr>
            <a:r>
              <a:rPr lang="en-US" sz="1100" dirty="0"/>
              <a:t>In the formulas, we start with change in cash balance and then add net payments to debtholders and stockholders to obtain FCFF. For FCFE, we follow the same process but just add net payments to stockholders. The values we obtain should be the same as the values when we calculate FCFF and FCFE using the </a:t>
            </a:r>
            <a:r>
              <a:rPr lang="en-US" sz="1100" i="1" dirty="0"/>
              <a:t>sources </a:t>
            </a:r>
            <a:r>
              <a:rPr lang="en-US" sz="1100" dirty="0"/>
              <a:t>of FCF.</a:t>
            </a:r>
          </a:p>
          <a:p>
            <a:pPr eaLnBrk="1" hangingPunct="1">
              <a:lnSpc>
                <a:spcPct val="90000"/>
              </a:lnSpc>
            </a:pPr>
            <a:endParaRPr lang="en-US" sz="1100" dirty="0"/>
          </a:p>
          <a:p>
            <a:pPr eaLnBrk="1" hangingPunct="1">
              <a:lnSpc>
                <a:spcPct val="90000"/>
              </a:lnSpc>
            </a:pPr>
            <a:r>
              <a:rPr lang="en-US" sz="1100" dirty="0"/>
              <a:t>In the slides to follow, we will practice calculating FCFF and FCFE using the formulas we have covered. You will see that regardless of the formula used, we end up with the same numbers for FCFF and FCFE. </a:t>
            </a:r>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165</a:t>
            </a:fld>
            <a:endParaRPr lang="en-US" dirty="0"/>
          </a:p>
        </p:txBody>
      </p:sp>
    </p:spTree>
    <p:extLst>
      <p:ext uri="{BB962C8B-B14F-4D97-AF65-F5344CB8AC3E}">
        <p14:creationId xmlns:p14="http://schemas.microsoft.com/office/powerpoint/2010/main" val="2207150872"/>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181175" algn="l" defTabSz="905874" rtl="0" eaLnBrk="0" fontAlgn="base" latinLnBrk="0" hangingPunct="0">
              <a:lnSpc>
                <a:spcPct val="100000"/>
              </a:lnSpc>
              <a:spcBef>
                <a:spcPct val="30000"/>
              </a:spcBef>
              <a:spcAft>
                <a:spcPct val="0"/>
              </a:spcAft>
              <a:buClrTx/>
              <a:buSzTx/>
              <a:buFontTx/>
              <a:buNone/>
              <a:tabLst/>
              <a:defRPr/>
            </a:pPr>
            <a:r>
              <a:rPr lang="en-GB" sz="1100" dirty="0"/>
              <a:t>LOS:</a:t>
            </a:r>
            <a:r>
              <a:rPr lang="en-GB" sz="1100" baseline="0" dirty="0"/>
              <a:t> Explain the appropriate adjustments to net income, earnings before interest and taxes (EBIT), earnings before interest, taxes, depreciation, and amortization (EBITDA), and cash flow from operations (CFO) to calculate FCFF and FCFE.</a:t>
            </a:r>
            <a:endParaRPr lang="en-US" sz="1100" dirty="0"/>
          </a:p>
          <a:p>
            <a:pPr marL="0" marR="0" indent="-181175" algn="l" defTabSz="905874" rtl="0" eaLnBrk="0" fontAlgn="base" latinLnBrk="0" hangingPunct="0">
              <a:lnSpc>
                <a:spcPct val="100000"/>
              </a:lnSpc>
              <a:spcBef>
                <a:spcPct val="30000"/>
              </a:spcBef>
              <a:spcAft>
                <a:spcPct val="0"/>
              </a:spcAft>
              <a:buClrTx/>
              <a:buSzTx/>
              <a:buFontTx/>
              <a:buNone/>
              <a:tabLst/>
              <a:defRPr/>
            </a:pPr>
            <a:r>
              <a:rPr lang="en-GB" sz="1100" dirty="0"/>
              <a:t>LOS: Calculate</a:t>
            </a:r>
            <a:r>
              <a:rPr lang="en-GB" sz="1100" baseline="0" dirty="0"/>
              <a:t> FCFF and FCFE.</a:t>
            </a:r>
            <a:endParaRPr lang="en-US" sz="1100" dirty="0"/>
          </a:p>
          <a:p>
            <a:pPr indent="-181175" defTabSz="905874">
              <a:defRPr/>
            </a:pPr>
            <a:r>
              <a:rPr lang="en-GB" sz="1100" dirty="0"/>
              <a:t>Pages 318</a:t>
            </a:r>
            <a:r>
              <a:rPr lang="en-US" sz="1100" dirty="0"/>
              <a:t>–</a:t>
            </a:r>
            <a:r>
              <a:rPr lang="en-GB" sz="1100" dirty="0"/>
              <a:t>322</a:t>
            </a:r>
            <a:endParaRPr lang="en-US" sz="1100" dirty="0"/>
          </a:p>
          <a:p>
            <a:pPr eaLnBrk="1" hangingPunct="1">
              <a:lnSpc>
                <a:spcPct val="90000"/>
              </a:lnSpc>
            </a:pPr>
            <a:endParaRPr lang="en-US" sz="1100" dirty="0"/>
          </a:p>
          <a:p>
            <a:pPr eaLnBrk="1" hangingPunct="1">
              <a:lnSpc>
                <a:spcPct val="90000"/>
              </a:lnSpc>
            </a:pPr>
            <a:r>
              <a:rPr lang="en-US" sz="1100" dirty="0"/>
              <a:t>The solution is on the next slide.</a:t>
            </a:r>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166</a:t>
            </a:fld>
            <a:endParaRPr lang="en-US" dirty="0"/>
          </a:p>
        </p:txBody>
      </p:sp>
    </p:spTree>
    <p:extLst>
      <p:ext uri="{BB962C8B-B14F-4D97-AF65-F5344CB8AC3E}">
        <p14:creationId xmlns:p14="http://schemas.microsoft.com/office/powerpoint/2010/main" val="227992756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181175" algn="l" defTabSz="905874" rtl="0" eaLnBrk="0" fontAlgn="base" latinLnBrk="0" hangingPunct="0">
              <a:lnSpc>
                <a:spcPct val="100000"/>
              </a:lnSpc>
              <a:spcBef>
                <a:spcPct val="30000"/>
              </a:spcBef>
              <a:spcAft>
                <a:spcPct val="0"/>
              </a:spcAft>
              <a:buClrTx/>
              <a:buSzTx/>
              <a:buFontTx/>
              <a:buNone/>
              <a:tabLst/>
              <a:defRPr/>
            </a:pPr>
            <a:r>
              <a:rPr lang="en-GB" sz="1100" dirty="0"/>
              <a:t>LOS:</a:t>
            </a:r>
            <a:r>
              <a:rPr lang="en-GB" sz="1100" baseline="0" dirty="0"/>
              <a:t> Explain the appropriate adjustments to net income, earnings before interest and taxes (EBIT), earnings before interest, taxes, depreciation, and amortization (EBITDA), and cash flow from operations (CFO) to calculate FCFF and FCFE.</a:t>
            </a:r>
            <a:endParaRPr lang="en-US" sz="1100" dirty="0"/>
          </a:p>
          <a:p>
            <a:pPr marL="0" marR="0" indent="-181175" algn="l" defTabSz="905874" rtl="0" eaLnBrk="0" fontAlgn="base" latinLnBrk="0" hangingPunct="0">
              <a:lnSpc>
                <a:spcPct val="100000"/>
              </a:lnSpc>
              <a:spcBef>
                <a:spcPct val="30000"/>
              </a:spcBef>
              <a:spcAft>
                <a:spcPct val="0"/>
              </a:spcAft>
              <a:buClrTx/>
              <a:buSzTx/>
              <a:buFontTx/>
              <a:buNone/>
              <a:tabLst/>
              <a:defRPr/>
            </a:pPr>
            <a:r>
              <a:rPr lang="en-GB" sz="1100" dirty="0"/>
              <a:t>LOS: Calculate</a:t>
            </a:r>
            <a:r>
              <a:rPr lang="en-GB" sz="1100" baseline="0" dirty="0"/>
              <a:t> FCFF and FCFE.</a:t>
            </a:r>
            <a:endParaRPr lang="en-US" sz="1100" dirty="0"/>
          </a:p>
          <a:p>
            <a:pPr indent="-181175" defTabSz="905874">
              <a:defRPr/>
            </a:pPr>
            <a:r>
              <a:rPr lang="en-GB" sz="1100" dirty="0"/>
              <a:t>Pages 318</a:t>
            </a:r>
            <a:r>
              <a:rPr lang="en-US" sz="1100" dirty="0"/>
              <a:t>–</a:t>
            </a:r>
            <a:r>
              <a:rPr lang="en-GB" sz="1100" dirty="0"/>
              <a:t>322</a:t>
            </a:r>
            <a:endParaRPr lang="en-US" sz="1100" dirty="0"/>
          </a:p>
          <a:p>
            <a:pPr eaLnBrk="1" hangingPunct="1">
              <a:lnSpc>
                <a:spcPct val="90000"/>
              </a:lnSpc>
            </a:pPr>
            <a:endParaRPr lang="en-US" sz="1100" dirty="0"/>
          </a:p>
          <a:p>
            <a:pPr eaLnBrk="1" hangingPunct="1">
              <a:lnSpc>
                <a:spcPct val="90000"/>
              </a:lnSpc>
            </a:pPr>
            <a:r>
              <a:rPr lang="en-US" b="0" dirty="0"/>
              <a:t>We start our</a:t>
            </a:r>
            <a:r>
              <a:rPr lang="en-US" b="0" baseline="0" dirty="0"/>
              <a:t> examples of calculating FCFF and FCFE by using the formula for FCFF and net income. We first must obtain net income from the example provided, which is the EBITDA after depreciation, interest, and taxes: ($1000 – $400 – $150)(1 – 0.30) = $315.</a:t>
            </a:r>
          </a:p>
          <a:p>
            <a:pPr eaLnBrk="1" hangingPunct="1">
              <a:lnSpc>
                <a:spcPct val="90000"/>
              </a:lnSpc>
            </a:pPr>
            <a:endParaRPr lang="en-US" b="0" baseline="0" dirty="0"/>
          </a:p>
          <a:p>
            <a:pPr eaLnBrk="1" hangingPunct="1">
              <a:lnSpc>
                <a:spcPct val="90000"/>
              </a:lnSpc>
            </a:pPr>
            <a:r>
              <a:rPr lang="en-US" b="0" baseline="0" dirty="0"/>
              <a:t>Assuming that depreciation expense (of $400) is the only NCC, the resulting value for FCFF is $270. </a:t>
            </a:r>
          </a:p>
          <a:p>
            <a:pPr eaLnBrk="1" hangingPunct="1">
              <a:lnSpc>
                <a:spcPct val="90000"/>
              </a:lnSpc>
            </a:pPr>
            <a:endParaRPr lang="en-US" b="0" baseline="0" dirty="0"/>
          </a:p>
          <a:p>
            <a:pPr eaLnBrk="1" hangingPunct="1">
              <a:lnSpc>
                <a:spcPct val="90000"/>
              </a:lnSpc>
            </a:pPr>
            <a:r>
              <a:rPr lang="en-US" b="0" baseline="0" dirty="0"/>
              <a:t>Notice that to get net income, we subtracted depreciation and interest from EBITDA. To get FCFF, we added them back. This suggests that we could have calculated FCFF more easily by working higher on the income statement at EBITDA. This is what we do on the next slide. </a:t>
            </a:r>
          </a:p>
          <a:p>
            <a:pPr eaLnBrk="1" hangingPunct="1">
              <a:lnSpc>
                <a:spcPct val="90000"/>
              </a:lnSpc>
            </a:pPr>
            <a:endParaRPr lang="en-US" b="0"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167</a:t>
            </a:fld>
            <a:endParaRPr lang="en-US" dirty="0"/>
          </a:p>
        </p:txBody>
      </p:sp>
    </p:spTree>
    <p:extLst>
      <p:ext uri="{BB962C8B-B14F-4D97-AF65-F5344CB8AC3E}">
        <p14:creationId xmlns:p14="http://schemas.microsoft.com/office/powerpoint/2010/main" val="2588005061"/>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181175" algn="l" defTabSz="905874" rtl="0" eaLnBrk="0" fontAlgn="base" latinLnBrk="0" hangingPunct="0">
              <a:lnSpc>
                <a:spcPct val="100000"/>
              </a:lnSpc>
              <a:spcBef>
                <a:spcPct val="30000"/>
              </a:spcBef>
              <a:spcAft>
                <a:spcPct val="0"/>
              </a:spcAft>
              <a:buClrTx/>
              <a:buSzTx/>
              <a:buFontTx/>
              <a:buNone/>
              <a:tabLst/>
              <a:defRPr/>
            </a:pPr>
            <a:r>
              <a:rPr lang="en-GB" sz="1100" dirty="0"/>
              <a:t>LOS:</a:t>
            </a:r>
            <a:r>
              <a:rPr lang="en-GB" sz="1100" baseline="0" dirty="0"/>
              <a:t> Explain the appropriate adjustments to net income, earnings before interest and taxes (EBIT), earnings before interest, taxes, depreciation, and amortization (EBITDA), and cash flow from operations (CFO) to calculate FCFF and FCFE.</a:t>
            </a:r>
            <a:endParaRPr lang="en-US" sz="1100" dirty="0"/>
          </a:p>
          <a:p>
            <a:pPr marL="0" marR="0" indent="-181175" algn="l" defTabSz="905874" rtl="0" eaLnBrk="0" fontAlgn="base" latinLnBrk="0" hangingPunct="0">
              <a:lnSpc>
                <a:spcPct val="100000"/>
              </a:lnSpc>
              <a:spcBef>
                <a:spcPct val="30000"/>
              </a:spcBef>
              <a:spcAft>
                <a:spcPct val="0"/>
              </a:spcAft>
              <a:buClrTx/>
              <a:buSzTx/>
              <a:buFontTx/>
              <a:buNone/>
              <a:tabLst/>
              <a:defRPr/>
            </a:pPr>
            <a:r>
              <a:rPr lang="en-GB" sz="1100" dirty="0"/>
              <a:t>LOS: Calculate</a:t>
            </a:r>
            <a:r>
              <a:rPr lang="en-GB" sz="1100" baseline="0" dirty="0"/>
              <a:t> FCFF and FCFE.</a:t>
            </a:r>
            <a:endParaRPr lang="en-US" sz="1100" dirty="0"/>
          </a:p>
          <a:p>
            <a:pPr indent="-181175" defTabSz="905874">
              <a:defRPr/>
            </a:pPr>
            <a:r>
              <a:rPr lang="en-GB" sz="1100" dirty="0"/>
              <a:t>Pages 318</a:t>
            </a:r>
            <a:r>
              <a:rPr lang="en-US" sz="1100" dirty="0"/>
              <a:t>–</a:t>
            </a:r>
            <a:r>
              <a:rPr lang="en-GB" sz="1100" dirty="0"/>
              <a:t>322</a:t>
            </a:r>
            <a:endParaRPr lang="en-US" sz="1100" dirty="0"/>
          </a:p>
          <a:p>
            <a:pPr eaLnBrk="1" hangingPunct="1">
              <a:lnSpc>
                <a:spcPct val="90000"/>
              </a:lnSpc>
            </a:pPr>
            <a:endParaRPr lang="en-US" sz="1100" dirty="0"/>
          </a:p>
          <a:p>
            <a:pPr eaLnBrk="1" hangingPunct="1">
              <a:lnSpc>
                <a:spcPct val="90000"/>
              </a:lnSpc>
            </a:pPr>
            <a:r>
              <a:rPr lang="en-US" sz="1100" dirty="0"/>
              <a:t>We first must obtain EBIT from the example provided, which is the EBITDA after depreciation: $1000 – $400 = $600.</a:t>
            </a:r>
          </a:p>
          <a:p>
            <a:pPr eaLnBrk="1" hangingPunct="1">
              <a:lnSpc>
                <a:spcPct val="90000"/>
              </a:lnSpc>
            </a:pPr>
            <a:endParaRPr lang="en-US" sz="1100" dirty="0"/>
          </a:p>
          <a:p>
            <a:pPr eaLnBrk="1" hangingPunct="1">
              <a:lnSpc>
                <a:spcPct val="90000"/>
              </a:lnSpc>
            </a:pPr>
            <a:r>
              <a:rPr lang="en-US" sz="1100" dirty="0"/>
              <a:t>Calculating FCFF using EBIT, we again arrive at $270.</a:t>
            </a:r>
          </a:p>
          <a:p>
            <a:pPr eaLnBrk="1" hangingPunct="1">
              <a:lnSpc>
                <a:spcPct val="90000"/>
              </a:lnSpc>
            </a:pPr>
            <a:endParaRPr lang="en-US" sz="1100" dirty="0"/>
          </a:p>
          <a:p>
            <a:pPr eaLnBrk="1" hangingPunct="1">
              <a:lnSpc>
                <a:spcPct val="90000"/>
              </a:lnSpc>
            </a:pPr>
            <a:r>
              <a:rPr lang="en-US" sz="1100" dirty="0"/>
              <a:t>Starting higher on the income statement at EBITDA, we again calculate $270.</a:t>
            </a:r>
          </a:p>
          <a:p>
            <a:pPr eaLnBrk="1" hangingPunct="1">
              <a:lnSpc>
                <a:spcPct val="90000"/>
              </a:lnSpc>
            </a:pPr>
            <a:endParaRPr lang="en-US" sz="1100" dirty="0"/>
          </a:p>
          <a:p>
            <a:pPr eaLnBrk="1" hangingPunct="1">
              <a:lnSpc>
                <a:spcPct val="90000"/>
              </a:lnSpc>
            </a:pPr>
            <a:r>
              <a:rPr lang="en-US" sz="1100" dirty="0"/>
              <a:t>Recall our discussion from the previous slide where we first examined the EBIT and EBITDA formulas:</a:t>
            </a:r>
          </a:p>
          <a:p>
            <a:pPr eaLnBrk="1" hangingPunct="1">
              <a:lnSpc>
                <a:spcPct val="90000"/>
              </a:lnSpc>
            </a:pPr>
            <a:r>
              <a:rPr lang="en-US" sz="1100" dirty="0"/>
              <a:t>If starting with EBIT, we add back depreciation because it was subtracted to obtain EBIT. If starting with EBITDA, we add back only the depreciation tax shield (</a:t>
            </a:r>
            <a:r>
              <a:rPr lang="en-US" sz="1100" dirty="0" err="1"/>
              <a:t>Dep</a:t>
            </a:r>
            <a:r>
              <a:rPr lang="en-US" sz="1100" dirty="0"/>
              <a:t> × Tax Rate = Amount the firm saves on taxes by being able to claim the noncash depreciation expense). We add it back because although EBITDA is before depreciation, the depreciation tax shield saves the firm on taxes and adds to its cash flows.</a:t>
            </a:r>
          </a:p>
          <a:p>
            <a:pPr eaLnBrk="1" hangingPunct="1">
              <a:lnSpc>
                <a:spcPct val="90000"/>
              </a:lnSpc>
            </a:pPr>
            <a:endParaRPr lang="en-US" b="0"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168</a:t>
            </a:fld>
            <a:endParaRPr lang="en-US" dirty="0"/>
          </a:p>
        </p:txBody>
      </p:sp>
    </p:spTree>
    <p:extLst>
      <p:ext uri="{BB962C8B-B14F-4D97-AF65-F5344CB8AC3E}">
        <p14:creationId xmlns:p14="http://schemas.microsoft.com/office/powerpoint/2010/main" val="23017118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181175" algn="l" defTabSz="905874" rtl="0" eaLnBrk="0" fontAlgn="base" latinLnBrk="0" hangingPunct="0">
              <a:lnSpc>
                <a:spcPct val="100000"/>
              </a:lnSpc>
              <a:spcBef>
                <a:spcPct val="30000"/>
              </a:spcBef>
              <a:spcAft>
                <a:spcPct val="0"/>
              </a:spcAft>
              <a:buClrTx/>
              <a:buSzTx/>
              <a:buFontTx/>
              <a:buNone/>
              <a:tabLst/>
              <a:defRPr/>
            </a:pPr>
            <a:r>
              <a:rPr lang="en-GB" sz="1100" dirty="0"/>
              <a:t>LOS:</a:t>
            </a:r>
            <a:r>
              <a:rPr lang="en-GB" sz="1100" baseline="0" dirty="0"/>
              <a:t> Explain the appropriate adjustments to net income, earnings before interest and taxes (EBIT), earnings before interest, taxes, depreciation, and amortization (EBITDA), and cash flow from operations (CFO) to calculate FCFF and FCFE.</a:t>
            </a:r>
            <a:endParaRPr lang="en-US" sz="1100" dirty="0"/>
          </a:p>
          <a:p>
            <a:pPr marL="0" marR="0" indent="-181175" algn="l" defTabSz="905874" rtl="0" eaLnBrk="0" fontAlgn="base" latinLnBrk="0" hangingPunct="0">
              <a:lnSpc>
                <a:spcPct val="100000"/>
              </a:lnSpc>
              <a:spcBef>
                <a:spcPct val="30000"/>
              </a:spcBef>
              <a:spcAft>
                <a:spcPct val="0"/>
              </a:spcAft>
              <a:buClrTx/>
              <a:buSzTx/>
              <a:buFontTx/>
              <a:buNone/>
              <a:tabLst/>
              <a:defRPr/>
            </a:pPr>
            <a:r>
              <a:rPr lang="en-GB" sz="1100" dirty="0"/>
              <a:t>LOS: Calculate</a:t>
            </a:r>
            <a:r>
              <a:rPr lang="en-GB" sz="1100" baseline="0" dirty="0"/>
              <a:t> FCFF and FCFE.</a:t>
            </a:r>
            <a:endParaRPr lang="en-US" sz="1100" dirty="0"/>
          </a:p>
          <a:p>
            <a:pPr indent="-181175" defTabSz="905874">
              <a:defRPr/>
            </a:pPr>
            <a:r>
              <a:rPr lang="en-GB" sz="1100" dirty="0"/>
              <a:t>Pages 318</a:t>
            </a:r>
            <a:r>
              <a:rPr lang="en-US" sz="1100" dirty="0"/>
              <a:t>–</a:t>
            </a:r>
            <a:r>
              <a:rPr lang="en-GB" sz="1100" dirty="0"/>
              <a:t>322</a:t>
            </a:r>
            <a:endParaRPr lang="en-US" sz="1100" dirty="0"/>
          </a:p>
          <a:p>
            <a:pPr eaLnBrk="1" hangingPunct="1">
              <a:lnSpc>
                <a:spcPct val="90000"/>
              </a:lnSpc>
            </a:pPr>
            <a:endParaRPr lang="en-US" sz="1100" dirty="0"/>
          </a:p>
          <a:p>
            <a:pPr eaLnBrk="1" hangingPunct="1">
              <a:lnSpc>
                <a:spcPct val="90000"/>
              </a:lnSpc>
            </a:pPr>
            <a:r>
              <a:rPr lang="en-US" sz="1100" dirty="0"/>
              <a:t>Next we calculate FCFF from cash flow from operations. We first must obtain CFO from the example provided, which is the net income plus depreciation minus the change in working capital: $315 + $400 – $50 = $665.</a:t>
            </a:r>
          </a:p>
          <a:p>
            <a:pPr eaLnBrk="1" hangingPunct="1">
              <a:lnSpc>
                <a:spcPct val="90000"/>
              </a:lnSpc>
            </a:pPr>
            <a:endParaRPr lang="en-US" sz="1100" dirty="0"/>
          </a:p>
          <a:p>
            <a:pPr eaLnBrk="1" hangingPunct="1">
              <a:lnSpc>
                <a:spcPct val="90000"/>
              </a:lnSpc>
            </a:pPr>
            <a:r>
              <a:rPr lang="en-US" sz="1100" dirty="0"/>
              <a:t>Using the formula for FCFF, we again obtain $270.</a:t>
            </a:r>
          </a:p>
          <a:p>
            <a:pPr eaLnBrk="1" hangingPunct="1">
              <a:lnSpc>
                <a:spcPct val="90000"/>
              </a:lnSpc>
            </a:pPr>
            <a:endParaRPr lang="en-US" sz="1100" dirty="0"/>
          </a:p>
          <a:p>
            <a:pPr eaLnBrk="1" hangingPunct="1">
              <a:lnSpc>
                <a:spcPct val="90000"/>
              </a:lnSpc>
            </a:pPr>
            <a:r>
              <a:rPr lang="en-US" sz="1100" dirty="0"/>
              <a:t>We add back interest because it was subtracted out to obtain CFO and it is available to one of the firm’s capital providers (the debtholders). The investment in fixed capital is a cash outflow that was not included in the calculation of CFO, so it is subtracted out. </a:t>
            </a:r>
          </a:p>
          <a:p>
            <a:pPr eaLnBrk="1" hangingPunct="1">
              <a:lnSpc>
                <a:spcPct val="90000"/>
              </a:lnSpc>
            </a:pPr>
            <a:endParaRPr lang="en-US" b="0"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169</a:t>
            </a:fld>
            <a:endParaRPr lang="en-US" dirty="0"/>
          </a:p>
        </p:txBody>
      </p:sp>
    </p:spTree>
    <p:extLst>
      <p:ext uri="{BB962C8B-B14F-4D97-AF65-F5344CB8AC3E}">
        <p14:creationId xmlns:p14="http://schemas.microsoft.com/office/powerpoint/2010/main" val="3307661317"/>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181175" algn="l" defTabSz="905874" rtl="0" eaLnBrk="0" fontAlgn="base" latinLnBrk="0" hangingPunct="0">
              <a:lnSpc>
                <a:spcPct val="100000"/>
              </a:lnSpc>
              <a:spcBef>
                <a:spcPct val="30000"/>
              </a:spcBef>
              <a:spcAft>
                <a:spcPct val="0"/>
              </a:spcAft>
              <a:buClrTx/>
              <a:buSzTx/>
              <a:buFontTx/>
              <a:buNone/>
              <a:tabLst/>
              <a:defRPr/>
            </a:pPr>
            <a:r>
              <a:rPr lang="en-GB" sz="1100" dirty="0"/>
              <a:t>LOS:</a:t>
            </a:r>
            <a:r>
              <a:rPr lang="en-GB" sz="1100" baseline="0" dirty="0"/>
              <a:t> Explain the appropriate adjustments to net income, earnings before interest and taxes (EBIT), earnings before interest, taxes, depreciation, and amortization (EBITDA), and cash flow from operations (CFO) to calculate FCFF and FCFE</a:t>
            </a:r>
            <a:endParaRPr lang="en-US" sz="1100" dirty="0"/>
          </a:p>
          <a:p>
            <a:pPr marL="0" marR="0" indent="-181175" algn="l" defTabSz="905874" rtl="0" eaLnBrk="0" fontAlgn="base" latinLnBrk="0" hangingPunct="0">
              <a:lnSpc>
                <a:spcPct val="100000"/>
              </a:lnSpc>
              <a:spcBef>
                <a:spcPct val="30000"/>
              </a:spcBef>
              <a:spcAft>
                <a:spcPct val="0"/>
              </a:spcAft>
              <a:buClrTx/>
              <a:buSzTx/>
              <a:buFontTx/>
              <a:buNone/>
              <a:tabLst/>
              <a:defRPr/>
            </a:pPr>
            <a:r>
              <a:rPr lang="en-GB" sz="1100" dirty="0"/>
              <a:t>LOS: Calculate</a:t>
            </a:r>
            <a:r>
              <a:rPr lang="en-GB" sz="1100" baseline="0" dirty="0"/>
              <a:t> FCFF and FCFE</a:t>
            </a:r>
            <a:endParaRPr lang="en-US" sz="1100" dirty="0"/>
          </a:p>
          <a:p>
            <a:pPr indent="-181175" defTabSz="905874">
              <a:defRPr/>
            </a:pPr>
            <a:r>
              <a:rPr lang="en-GB" sz="1100" dirty="0"/>
              <a:t>Pages 318</a:t>
            </a:r>
            <a:r>
              <a:rPr lang="en-US" sz="1100" dirty="0"/>
              <a:t>–</a:t>
            </a:r>
            <a:r>
              <a:rPr lang="en-GB" sz="1100" dirty="0"/>
              <a:t>322</a:t>
            </a:r>
            <a:endParaRPr lang="en-US" sz="1100" dirty="0"/>
          </a:p>
          <a:p>
            <a:pPr eaLnBrk="1" hangingPunct="1">
              <a:lnSpc>
                <a:spcPct val="90000"/>
              </a:lnSpc>
            </a:pPr>
            <a:endParaRPr lang="en-US" sz="1100" dirty="0"/>
          </a:p>
          <a:p>
            <a:pPr eaLnBrk="1" hangingPunct="1">
              <a:lnSpc>
                <a:spcPct val="90000"/>
              </a:lnSpc>
            </a:pPr>
            <a:r>
              <a:rPr lang="en-US" sz="1100" dirty="0"/>
              <a:t>Turning our attention to FCFE, we see that it can be easily calculated from FCFF. We subtract interest payments from FCFF because they are not available to common equity holders. We add net borrowing to FCFF because these are cash flows available to common equity holders, which results in a FCFE of $270 – $150(0.70) + $80 = $245.</a:t>
            </a:r>
          </a:p>
          <a:p>
            <a:pPr eaLnBrk="1" hangingPunct="1">
              <a:lnSpc>
                <a:spcPct val="90000"/>
              </a:lnSpc>
            </a:pPr>
            <a:endParaRPr lang="en-US" sz="1100" dirty="0"/>
          </a:p>
          <a:p>
            <a:pPr eaLnBrk="1" hangingPunct="1">
              <a:lnSpc>
                <a:spcPct val="90000"/>
              </a:lnSpc>
            </a:pPr>
            <a:r>
              <a:rPr lang="en-US" sz="1100" dirty="0"/>
              <a:t>We can also calculate the same FCFE amount using the formulas that start from net income and CFO. This again results in $245 in both cases.</a:t>
            </a:r>
            <a:endParaRPr lang="en-US" b="0"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170</a:t>
            </a:fld>
            <a:endParaRPr lang="en-US" dirty="0"/>
          </a:p>
        </p:txBody>
      </p:sp>
    </p:spTree>
    <p:extLst>
      <p:ext uri="{BB962C8B-B14F-4D97-AF65-F5344CB8AC3E}">
        <p14:creationId xmlns:p14="http://schemas.microsoft.com/office/powerpoint/2010/main" val="104323235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181175" algn="l" defTabSz="905874" rtl="0" eaLnBrk="0" fontAlgn="base" latinLnBrk="0" hangingPunct="0">
              <a:lnSpc>
                <a:spcPct val="100000"/>
              </a:lnSpc>
              <a:spcBef>
                <a:spcPct val="30000"/>
              </a:spcBef>
              <a:spcAft>
                <a:spcPct val="0"/>
              </a:spcAft>
              <a:buClrTx/>
              <a:buSzTx/>
              <a:buFontTx/>
              <a:buNone/>
              <a:tabLst/>
              <a:defRPr/>
            </a:pPr>
            <a:r>
              <a:rPr lang="en-GB" sz="1100" dirty="0"/>
              <a:t>LOS:</a:t>
            </a:r>
            <a:r>
              <a:rPr lang="en-GB" sz="1100" baseline="0" dirty="0"/>
              <a:t> Explain the appropriate adjustments to net income, earnings before interest and taxes (EBIT), earnings before interest, taxes, depreciation, and amortization (EBITDA), and cash flow from operations (CFO) to calculate FCFF and FCFE</a:t>
            </a:r>
            <a:endParaRPr lang="en-US" sz="1100" dirty="0"/>
          </a:p>
          <a:p>
            <a:pPr marL="0" marR="0" indent="-181175" algn="l" defTabSz="905874" rtl="0" eaLnBrk="0" fontAlgn="base" latinLnBrk="0" hangingPunct="0">
              <a:lnSpc>
                <a:spcPct val="100000"/>
              </a:lnSpc>
              <a:spcBef>
                <a:spcPct val="30000"/>
              </a:spcBef>
              <a:spcAft>
                <a:spcPct val="0"/>
              </a:spcAft>
              <a:buClrTx/>
              <a:buSzTx/>
              <a:buFontTx/>
              <a:buNone/>
              <a:tabLst/>
              <a:defRPr/>
            </a:pPr>
            <a:r>
              <a:rPr lang="en-GB" sz="1100" dirty="0"/>
              <a:t>LOS: Calculate</a:t>
            </a:r>
            <a:r>
              <a:rPr lang="en-GB" sz="1100" baseline="0" dirty="0"/>
              <a:t> FCFF and FCFE</a:t>
            </a:r>
            <a:endParaRPr lang="en-US" sz="1100" dirty="0"/>
          </a:p>
          <a:p>
            <a:pPr indent="-181175" defTabSz="905874">
              <a:defRPr/>
            </a:pPr>
            <a:r>
              <a:rPr lang="en-GB" sz="1100" dirty="0"/>
              <a:t>Pages 320</a:t>
            </a:r>
            <a:r>
              <a:rPr lang="en-US" sz="1100" dirty="0"/>
              <a:t>–</a:t>
            </a:r>
            <a:r>
              <a:rPr lang="en-GB" sz="1100" dirty="0"/>
              <a:t>322</a:t>
            </a:r>
            <a:endParaRPr lang="en-US" sz="1100" dirty="0"/>
          </a:p>
          <a:p>
            <a:pPr eaLnBrk="1" hangingPunct="1">
              <a:lnSpc>
                <a:spcPct val="90000"/>
              </a:lnSpc>
            </a:pPr>
            <a:endParaRPr lang="en-US" sz="1100" dirty="0"/>
          </a:p>
          <a:p>
            <a:pPr eaLnBrk="1" hangingPunct="1">
              <a:lnSpc>
                <a:spcPct val="90000"/>
              </a:lnSpc>
            </a:pPr>
            <a:r>
              <a:rPr lang="en-US" sz="1100" dirty="0"/>
              <a:t>Lastly, we calculate FCFF and FCFE from a uses basis. We start by calculating net payments to debtholders and stockholders. For the net payments to debtholders, the firm has no debt repayments, so the net payments to debtholders equals after-tax interest net of debt issuances: $150(0.70</a:t>
            </a:r>
            <a:r>
              <a:rPr lang="en-US" dirty="0"/>
              <a:t>) – $</a:t>
            </a:r>
            <a:r>
              <a:rPr lang="en-US" sz="1100" dirty="0"/>
              <a:t>80 = $25. For the net payments to stockholders, the firm has no stock repurchases or issuances, so the net payments to stockholders equals the dividends of $200.</a:t>
            </a:r>
          </a:p>
          <a:p>
            <a:pPr eaLnBrk="1" hangingPunct="1">
              <a:lnSpc>
                <a:spcPct val="90000"/>
              </a:lnSpc>
            </a:pPr>
            <a:endParaRPr lang="en-US" sz="1100" dirty="0"/>
          </a:p>
          <a:p>
            <a:pPr eaLnBrk="1" hangingPunct="1">
              <a:lnSpc>
                <a:spcPct val="90000"/>
              </a:lnSpc>
            </a:pPr>
            <a:r>
              <a:rPr lang="en-US" sz="1100" dirty="0"/>
              <a:t>In this example, the change in cash balance is calculated from the statement of cash flows as the CFO minus investing activities (FCInv) minus financing activities (net borrowing minus the common dividends): $665 – $500 + $80 – $200 = $45.</a:t>
            </a:r>
          </a:p>
          <a:p>
            <a:pPr eaLnBrk="1" hangingPunct="1">
              <a:lnSpc>
                <a:spcPct val="90000"/>
              </a:lnSpc>
            </a:pPr>
            <a:endParaRPr lang="en-US" sz="1100" dirty="0"/>
          </a:p>
          <a:p>
            <a:pPr eaLnBrk="1" hangingPunct="1">
              <a:lnSpc>
                <a:spcPct val="90000"/>
              </a:lnSpc>
            </a:pPr>
            <a:r>
              <a:rPr lang="en-US" sz="1100" dirty="0"/>
              <a:t>The FCFF is then calculated as the change in cash plus any cash flows to/from the firm’s capital providers: $45 + $25 + $200 = $270.</a:t>
            </a:r>
          </a:p>
          <a:p>
            <a:pPr indent="-187543" defTabSz="937717" eaLnBrk="1" hangingPunct="1">
              <a:lnSpc>
                <a:spcPct val="90000"/>
              </a:lnSpc>
              <a:defRPr/>
            </a:pPr>
            <a:r>
              <a:rPr lang="en-US" sz="1100" dirty="0"/>
              <a:t>The FCFE is calculated as the change in cash plus any cash flows to/from the firm’s stockholders: $45 + $200 = $245.</a:t>
            </a:r>
          </a:p>
          <a:p>
            <a:pPr indent="-187543" defTabSz="937717" eaLnBrk="1" hangingPunct="1">
              <a:lnSpc>
                <a:spcPct val="90000"/>
              </a:lnSpc>
              <a:defRPr/>
            </a:pPr>
            <a:endParaRPr lang="en-US" sz="1100" dirty="0"/>
          </a:p>
          <a:p>
            <a:pPr indent="-187543" defTabSz="937717" eaLnBrk="1" hangingPunct="1">
              <a:lnSpc>
                <a:spcPct val="90000"/>
              </a:lnSpc>
              <a:defRPr/>
            </a:pPr>
            <a:r>
              <a:rPr lang="en-US" sz="1100" dirty="0"/>
              <a:t>Using the formulas for our example, we have seen that regardless of the formula used, we end up with $270 for FCFF and $245 for FCFE.</a:t>
            </a:r>
          </a:p>
          <a:p>
            <a:pPr indent="-187543" defTabSz="937717" eaLnBrk="1" hangingPunct="1">
              <a:lnSpc>
                <a:spcPct val="90000"/>
              </a:lnSpc>
              <a:defRPr/>
            </a:pPr>
            <a:endParaRPr lang="en-US" sz="1100"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171</a:t>
            </a:fld>
            <a:endParaRPr lang="en-US" dirty="0"/>
          </a:p>
        </p:txBody>
      </p:sp>
    </p:spTree>
    <p:extLst>
      <p:ext uri="{BB962C8B-B14F-4D97-AF65-F5344CB8AC3E}">
        <p14:creationId xmlns:p14="http://schemas.microsoft.com/office/powerpoint/2010/main" val="4086267900"/>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3550" y="696913"/>
            <a:ext cx="3556000" cy="2001837"/>
          </a:xfrm>
        </p:spPr>
      </p:sp>
      <p:sp>
        <p:nvSpPr>
          <p:cNvPr id="3" name="Notes Placeholder 2"/>
          <p:cNvSpPr>
            <a:spLocks noGrp="1"/>
          </p:cNvSpPr>
          <p:nvPr>
            <p:ph type="body" idx="1"/>
          </p:nvPr>
        </p:nvSpPr>
        <p:spPr>
          <a:xfrm>
            <a:off x="571649" y="3168223"/>
            <a:ext cx="5879804" cy="5794465"/>
          </a:xfrm>
        </p:spPr>
        <p:txBody>
          <a:bodyPr>
            <a:normAutofit lnSpcReduction="10000"/>
          </a:bodyPr>
          <a:lstStyle/>
          <a:p>
            <a:pPr indent="-181175" defTabSz="905874">
              <a:defRPr/>
            </a:pPr>
            <a:r>
              <a:rPr lang="en-US" sz="1100" dirty="0"/>
              <a:t>LOS: Describe approaches for forecasting FCFF and FCFE.</a:t>
            </a:r>
          </a:p>
          <a:p>
            <a:pPr eaLnBrk="1" hangingPunct="1">
              <a:lnSpc>
                <a:spcPct val="90000"/>
              </a:lnSpc>
            </a:pPr>
            <a:r>
              <a:rPr lang="en-US" sz="1100" dirty="0"/>
              <a:t>Pages</a:t>
            </a:r>
            <a:r>
              <a:rPr lang="en-US" sz="1100" baseline="0" dirty="0"/>
              <a:t> 322</a:t>
            </a:r>
            <a:r>
              <a:rPr lang="en-US" sz="1100" dirty="0"/>
              <a:t>–</a:t>
            </a:r>
            <a:r>
              <a:rPr lang="en-US" sz="1100" baseline="0" dirty="0"/>
              <a:t>327</a:t>
            </a:r>
            <a:endParaRPr lang="en-US" sz="1100" dirty="0"/>
          </a:p>
          <a:p>
            <a:pPr eaLnBrk="1" hangingPunct="1">
              <a:lnSpc>
                <a:spcPct val="90000"/>
              </a:lnSpc>
            </a:pPr>
            <a:endParaRPr lang="en-US" sz="1100" dirty="0"/>
          </a:p>
          <a:p>
            <a:r>
              <a:rPr lang="en-US" dirty="0"/>
              <a:t>Two approaches are commonly used to forecast FCFF and FCFE:</a:t>
            </a:r>
          </a:p>
          <a:p>
            <a:r>
              <a:rPr lang="en-US" dirty="0"/>
              <a:t> </a:t>
            </a:r>
          </a:p>
          <a:p>
            <a:pPr marL="228600" lvl="0" indent="-228600">
              <a:buFont typeface="+mj-lt"/>
              <a:buAutoNum type="arabicPeriod"/>
            </a:pPr>
            <a:r>
              <a:rPr lang="en-US" dirty="0"/>
              <a:t>Use historical free cash flow and apply a growth rate under the assumptions that growth will be constant and firm fundamentals are unchanged. </a:t>
            </a:r>
          </a:p>
          <a:p>
            <a:pPr marL="228600" lvl="0" indent="-228600">
              <a:buFont typeface="+mj-lt"/>
              <a:buAutoNum type="arabicPeriod"/>
            </a:pPr>
            <a:r>
              <a:rPr lang="en-US" dirty="0"/>
              <a:t>Forecast the underlying components of free cash flow. This relates sales growth to future capital expenditures, depreciation expenses, and changes in working capital. </a:t>
            </a:r>
          </a:p>
          <a:p>
            <a:pPr marL="171450" lvl="0" indent="-171450">
              <a:buFont typeface="Arial" panose="020B0604020202020204" pitchFamily="34" charset="0"/>
              <a:buChar char="•"/>
            </a:pPr>
            <a:r>
              <a:rPr lang="en-US" dirty="0"/>
              <a:t>Capital expenditures are assumed to have two components: outlays needed to maintain existing capacity (fixed capital replacement) and outflows needed to support growth. The first outlay is related to the current level of sales and the second depends on the predicted sales growth. We estimate incremental capital expenditures as </a:t>
            </a:r>
            <a:r>
              <a:rPr lang="en-US" dirty="0" err="1"/>
              <a:t>FCInv</a:t>
            </a:r>
            <a:r>
              <a:rPr lang="en-US" dirty="0"/>
              <a:t> – Depreciation (i.e., that in excess of depreciation).</a:t>
            </a:r>
          </a:p>
          <a:p>
            <a:pPr marL="171450" indent="-171450" defTabSz="937717">
              <a:buFont typeface="Arial" panose="020B0604020202020204" pitchFamily="34" charset="0"/>
              <a:buChar char="•"/>
              <a:defRPr/>
            </a:pPr>
            <a:r>
              <a:rPr lang="en-US" dirty="0"/>
              <a:t>When forecasting FCFE, we assume that a firm maintains a constant target debt financing ratio (DR) for net new investment in fixed capital and working capital. This assumption allows forecasts of FCFE without having to specifically forecast debt issuance or repayment. </a:t>
            </a:r>
          </a:p>
          <a:p>
            <a:r>
              <a:rPr lang="en-US" dirty="0"/>
              <a:t> </a:t>
            </a:r>
          </a:p>
          <a:p>
            <a:r>
              <a:rPr lang="en-US" dirty="0"/>
              <a:t>In the formulas shown:</a:t>
            </a:r>
          </a:p>
          <a:p>
            <a:pPr indent="-187543" defTabSz="937717">
              <a:defRPr/>
            </a:pPr>
            <a:r>
              <a:rPr lang="en-US" dirty="0"/>
              <a:t>EBIT = earnings before interest and taxes</a:t>
            </a:r>
          </a:p>
          <a:p>
            <a:r>
              <a:rPr lang="en-US" dirty="0"/>
              <a:t>FCInv = investment in fixed capital</a:t>
            </a:r>
          </a:p>
          <a:p>
            <a:r>
              <a:rPr lang="en-US" dirty="0"/>
              <a:t>WCInv = investment in working capital</a:t>
            </a:r>
          </a:p>
          <a:p>
            <a:r>
              <a:rPr lang="en-US" dirty="0"/>
              <a:t>DR = target debt ratio</a:t>
            </a:r>
          </a:p>
          <a:p>
            <a:r>
              <a:rPr lang="en-US" dirty="0"/>
              <a:t>NI = net income</a:t>
            </a:r>
          </a:p>
          <a:p>
            <a:r>
              <a:rPr lang="en-US" dirty="0"/>
              <a:t>Dep = depreciation</a:t>
            </a:r>
          </a:p>
          <a:p>
            <a:pPr eaLnBrk="1" hangingPunct="1">
              <a:lnSpc>
                <a:spcPct val="90000"/>
              </a:lnSpc>
            </a:pPr>
            <a:endParaRPr lang="en-US" sz="1100" dirty="0"/>
          </a:p>
          <a:p>
            <a:pPr eaLnBrk="1" hangingPunct="1">
              <a:lnSpc>
                <a:spcPct val="90000"/>
              </a:lnSpc>
            </a:pPr>
            <a:r>
              <a:rPr lang="en-US" sz="1100" dirty="0"/>
              <a:t>We forecast FCFF as the after-tax EBIT minus the change in capital expenditures and WCInv that occurs with sales growth. This method will yield the same result as previous equations if depreciation is the only noncash expense. </a:t>
            </a:r>
          </a:p>
          <a:p>
            <a:pPr eaLnBrk="1" hangingPunct="1">
              <a:lnSpc>
                <a:spcPct val="90000"/>
              </a:lnSpc>
            </a:pPr>
            <a:endParaRPr lang="en-US" sz="1100" dirty="0"/>
          </a:p>
          <a:p>
            <a:pPr eaLnBrk="1" hangingPunct="1">
              <a:lnSpc>
                <a:spcPct val="90000"/>
              </a:lnSpc>
            </a:pPr>
            <a:r>
              <a:rPr lang="en-US" sz="1100" dirty="0"/>
              <a:t>The formula for FCFE says that FCFE is equal to net income minus the incremental capital expenditures and WCInv financed by equity (1 – DR).</a:t>
            </a:r>
          </a:p>
          <a:p>
            <a:pPr eaLnBrk="1" hangingPunct="1">
              <a:lnSpc>
                <a:spcPct val="90000"/>
              </a:lnSpc>
            </a:pPr>
            <a:endParaRPr lang="en-US" sz="1100" dirty="0"/>
          </a:p>
          <a:p>
            <a:pPr eaLnBrk="1" hangingPunct="1">
              <a:lnSpc>
                <a:spcPct val="90000"/>
              </a:lnSpc>
            </a:pPr>
            <a:r>
              <a:rPr lang="en-US" sz="1100" dirty="0"/>
              <a:t>The example on the next slide illustrates the calculations.</a:t>
            </a:r>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172</a:t>
            </a:fld>
            <a:endParaRPr lang="en-US" dirty="0"/>
          </a:p>
        </p:txBody>
      </p:sp>
    </p:spTree>
    <p:extLst>
      <p:ext uri="{BB962C8B-B14F-4D97-AF65-F5344CB8AC3E}">
        <p14:creationId xmlns:p14="http://schemas.microsoft.com/office/powerpoint/2010/main" val="2134363440"/>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3550" y="696913"/>
            <a:ext cx="3556000" cy="2001837"/>
          </a:xfrm>
        </p:spPr>
      </p:sp>
      <p:sp>
        <p:nvSpPr>
          <p:cNvPr id="3" name="Notes Placeholder 2"/>
          <p:cNvSpPr>
            <a:spLocks noGrp="1"/>
          </p:cNvSpPr>
          <p:nvPr>
            <p:ph type="body" idx="1"/>
          </p:nvPr>
        </p:nvSpPr>
        <p:spPr>
          <a:xfrm>
            <a:off x="571649" y="3168223"/>
            <a:ext cx="5879804" cy="5794465"/>
          </a:xfrm>
        </p:spPr>
        <p:txBody>
          <a:bodyPr>
            <a:normAutofit/>
          </a:bodyPr>
          <a:lstStyle/>
          <a:p>
            <a:pPr indent="-181175" defTabSz="905874">
              <a:defRPr/>
            </a:pPr>
            <a:r>
              <a:rPr lang="en-US" sz="1100" dirty="0"/>
              <a:t>LOS: Describe approaches for forecasting FCFF and FCFE.</a:t>
            </a:r>
          </a:p>
          <a:p>
            <a:pPr eaLnBrk="1" hangingPunct="1">
              <a:lnSpc>
                <a:spcPct val="90000"/>
              </a:lnSpc>
            </a:pPr>
            <a:r>
              <a:rPr lang="en-US" sz="1100" dirty="0"/>
              <a:t>Pages</a:t>
            </a:r>
            <a:r>
              <a:rPr lang="en-US" sz="1100" baseline="0" dirty="0"/>
              <a:t> 322</a:t>
            </a:r>
            <a:r>
              <a:rPr lang="en-US" sz="1100" dirty="0"/>
              <a:t>–</a:t>
            </a:r>
            <a:r>
              <a:rPr lang="en-US" sz="1100" baseline="0" dirty="0"/>
              <a:t>327</a:t>
            </a:r>
            <a:endParaRPr lang="en-US" sz="1100" dirty="0"/>
          </a:p>
          <a:p>
            <a:pPr eaLnBrk="1" hangingPunct="1">
              <a:lnSpc>
                <a:spcPct val="90000"/>
              </a:lnSpc>
            </a:pPr>
            <a:endParaRPr lang="en-US" sz="1100" dirty="0"/>
          </a:p>
          <a:p>
            <a:pPr eaLnBrk="1" hangingPunct="1">
              <a:lnSpc>
                <a:spcPct val="90000"/>
              </a:lnSpc>
            </a:pPr>
            <a:r>
              <a:rPr lang="en-US" sz="1100" dirty="0"/>
              <a:t>In this example, we assume that</a:t>
            </a:r>
          </a:p>
          <a:p>
            <a:pPr eaLnBrk="1" hangingPunct="1">
              <a:lnSpc>
                <a:spcPct val="90000"/>
              </a:lnSpc>
              <a:buFont typeface="Arial" pitchFamily="34" charset="0"/>
              <a:buChar char="•"/>
            </a:pPr>
            <a:r>
              <a:rPr lang="en-US" sz="1100" dirty="0"/>
              <a:t>sales growth continues at the same rate;</a:t>
            </a:r>
          </a:p>
          <a:p>
            <a:pPr eaLnBrk="1" hangingPunct="1">
              <a:lnSpc>
                <a:spcPct val="90000"/>
              </a:lnSpc>
              <a:buFont typeface="Arial" pitchFamily="34" charset="0"/>
              <a:buChar char="•"/>
            </a:pPr>
            <a:r>
              <a:rPr lang="en-US" sz="1100" dirty="0"/>
              <a:t>the relationship between sales and EBIT margin, </a:t>
            </a:r>
            <a:r>
              <a:rPr lang="en-US" sz="1100" dirty="0" err="1"/>
              <a:t>FCInv</a:t>
            </a:r>
            <a:r>
              <a:rPr lang="en-US" sz="1100" dirty="0"/>
              <a:t>, and WCInv is constant; and</a:t>
            </a:r>
          </a:p>
          <a:p>
            <a:pPr eaLnBrk="1" hangingPunct="1">
              <a:lnSpc>
                <a:spcPct val="90000"/>
              </a:lnSpc>
              <a:buFont typeface="Arial" pitchFamily="34" charset="0"/>
              <a:buChar char="•"/>
            </a:pPr>
            <a:r>
              <a:rPr lang="en-US" sz="1100" dirty="0"/>
              <a:t>figures are from last year’s financial statements.</a:t>
            </a:r>
          </a:p>
          <a:p>
            <a:pPr eaLnBrk="1" hangingPunct="1">
              <a:lnSpc>
                <a:spcPct val="90000"/>
              </a:lnSpc>
            </a:pPr>
            <a:endParaRPr lang="en-US" sz="1100" dirty="0"/>
          </a:p>
          <a:p>
            <a:pPr eaLnBrk="1" hangingPunct="1">
              <a:lnSpc>
                <a:spcPct val="90000"/>
              </a:lnSpc>
            </a:pPr>
            <a:r>
              <a:rPr lang="en-US" sz="1100" dirty="0"/>
              <a:t>The solution is on the next slide.</a:t>
            </a:r>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173</a:t>
            </a:fld>
            <a:endParaRPr lang="en-US" dirty="0"/>
          </a:p>
        </p:txBody>
      </p:sp>
    </p:spTree>
    <p:extLst>
      <p:ext uri="{BB962C8B-B14F-4D97-AF65-F5344CB8AC3E}">
        <p14:creationId xmlns:p14="http://schemas.microsoft.com/office/powerpoint/2010/main" val="2737826620"/>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3550" y="696913"/>
            <a:ext cx="3556000" cy="2001837"/>
          </a:xfrm>
        </p:spPr>
      </p:sp>
      <p:sp>
        <p:nvSpPr>
          <p:cNvPr id="3" name="Notes Placeholder 2"/>
          <p:cNvSpPr>
            <a:spLocks noGrp="1"/>
          </p:cNvSpPr>
          <p:nvPr>
            <p:ph type="body" idx="1"/>
          </p:nvPr>
        </p:nvSpPr>
        <p:spPr>
          <a:xfrm>
            <a:off x="571649" y="3168223"/>
            <a:ext cx="5879804" cy="5794465"/>
          </a:xfrm>
        </p:spPr>
        <p:txBody>
          <a:bodyPr>
            <a:normAutofit/>
          </a:bodyPr>
          <a:lstStyle/>
          <a:p>
            <a:pPr indent="-181175" defTabSz="905874">
              <a:defRPr/>
            </a:pPr>
            <a:r>
              <a:rPr lang="en-US" sz="1100" dirty="0"/>
              <a:t>LOS: Describe approaches for forecasting FCFF and FCFE.</a:t>
            </a:r>
          </a:p>
          <a:p>
            <a:pPr eaLnBrk="1" hangingPunct="1">
              <a:lnSpc>
                <a:spcPct val="90000"/>
              </a:lnSpc>
            </a:pPr>
            <a:r>
              <a:rPr lang="en-US" sz="1100" dirty="0"/>
              <a:t>Pages</a:t>
            </a:r>
            <a:r>
              <a:rPr lang="en-US" sz="1100" baseline="0" dirty="0"/>
              <a:t> 322</a:t>
            </a:r>
            <a:r>
              <a:rPr lang="en-US" sz="1100" dirty="0"/>
              <a:t>–</a:t>
            </a:r>
            <a:r>
              <a:rPr lang="en-US" sz="1100" baseline="0" dirty="0"/>
              <a:t>327</a:t>
            </a:r>
            <a:endParaRPr lang="en-US" sz="1100" dirty="0"/>
          </a:p>
          <a:p>
            <a:pPr indent="-181175" defTabSz="905874">
              <a:defRPr/>
            </a:pPr>
            <a:endParaRPr lang="en-US" sz="1100" dirty="0"/>
          </a:p>
          <a:p>
            <a:pPr indent="-187543" defTabSz="937717" eaLnBrk="1" hangingPunct="1">
              <a:lnSpc>
                <a:spcPct val="90000"/>
              </a:lnSpc>
              <a:defRPr/>
            </a:pPr>
            <a:r>
              <a:rPr lang="en-US" sz="1100" dirty="0"/>
              <a:t>We first calculate sales growth, EBIT margin, the relationship between incremental FCInv and </a:t>
            </a:r>
            <a:r>
              <a:rPr lang="en-US" sz="1100" dirty="0" err="1"/>
              <a:t>WCInv</a:t>
            </a:r>
            <a:r>
              <a:rPr lang="en-US" sz="1100" dirty="0"/>
              <a:t>, and sales growth.</a:t>
            </a:r>
          </a:p>
          <a:p>
            <a:pPr eaLnBrk="1" hangingPunct="1">
              <a:lnSpc>
                <a:spcPct val="90000"/>
              </a:lnSpc>
            </a:pPr>
            <a:endParaRPr lang="en-US" sz="1100"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174</a:t>
            </a:fld>
            <a:endParaRPr lang="en-US" dirty="0"/>
          </a:p>
        </p:txBody>
      </p:sp>
    </p:spTree>
    <p:extLst>
      <p:ext uri="{BB962C8B-B14F-4D97-AF65-F5344CB8AC3E}">
        <p14:creationId xmlns:p14="http://schemas.microsoft.com/office/powerpoint/2010/main" val="4132728"/>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3550" y="696913"/>
            <a:ext cx="3556000" cy="2001837"/>
          </a:xfrm>
        </p:spPr>
      </p:sp>
      <p:sp>
        <p:nvSpPr>
          <p:cNvPr id="3" name="Notes Placeholder 2"/>
          <p:cNvSpPr>
            <a:spLocks noGrp="1"/>
          </p:cNvSpPr>
          <p:nvPr>
            <p:ph type="body" idx="1"/>
          </p:nvPr>
        </p:nvSpPr>
        <p:spPr>
          <a:xfrm>
            <a:off x="571649" y="3168223"/>
            <a:ext cx="5879804" cy="5794465"/>
          </a:xfrm>
        </p:spPr>
        <p:txBody>
          <a:bodyPr>
            <a:normAutofit/>
          </a:bodyPr>
          <a:lstStyle/>
          <a:p>
            <a:pPr indent="-181175" defTabSz="905874">
              <a:defRPr/>
            </a:pPr>
            <a:r>
              <a:rPr lang="en-US" sz="1100" dirty="0"/>
              <a:t>LOS: Describe approaches for forecasting FCFF and FCFE.</a:t>
            </a:r>
          </a:p>
          <a:p>
            <a:pPr eaLnBrk="1" hangingPunct="1">
              <a:lnSpc>
                <a:spcPct val="90000"/>
              </a:lnSpc>
            </a:pPr>
            <a:r>
              <a:rPr lang="en-US" sz="1100" dirty="0"/>
              <a:t>Pages</a:t>
            </a:r>
            <a:r>
              <a:rPr lang="en-US" sz="1100" baseline="0" dirty="0"/>
              <a:t> 322</a:t>
            </a:r>
            <a:r>
              <a:rPr lang="en-US" sz="1100" dirty="0"/>
              <a:t>–</a:t>
            </a:r>
            <a:r>
              <a:rPr lang="en-US" sz="1100" baseline="0" dirty="0"/>
              <a:t>327</a:t>
            </a:r>
            <a:endParaRPr lang="en-US" sz="1100" dirty="0"/>
          </a:p>
          <a:p>
            <a:pPr indent="-181175" defTabSz="905874">
              <a:defRPr/>
            </a:pPr>
            <a:endParaRPr lang="en-US" sz="1100" dirty="0"/>
          </a:p>
          <a:p>
            <a:pPr eaLnBrk="1" hangingPunct="1">
              <a:lnSpc>
                <a:spcPct val="90000"/>
              </a:lnSpc>
            </a:pPr>
            <a:r>
              <a:rPr lang="en-US" sz="1100" dirty="0"/>
              <a:t>Next year’s sales are the previous year’s sales: $4000, plus the growth of $200 = $4200.</a:t>
            </a:r>
          </a:p>
          <a:p>
            <a:pPr eaLnBrk="1" hangingPunct="1">
              <a:lnSpc>
                <a:spcPct val="90000"/>
              </a:lnSpc>
            </a:pPr>
            <a:endParaRPr lang="en-US" sz="1100" dirty="0"/>
          </a:p>
          <a:p>
            <a:pPr eaLnBrk="1" hangingPunct="1">
              <a:lnSpc>
                <a:spcPct val="90000"/>
              </a:lnSpc>
            </a:pPr>
            <a:r>
              <a:rPr lang="en-US" sz="1100" dirty="0"/>
              <a:t>EBIT is 15% of next year’s sales, which is $630. After-tax EBIT is $441.</a:t>
            </a:r>
          </a:p>
          <a:p>
            <a:pPr eaLnBrk="1" hangingPunct="1">
              <a:lnSpc>
                <a:spcPct val="90000"/>
              </a:lnSpc>
            </a:pPr>
            <a:endParaRPr lang="en-US" sz="1100" dirty="0"/>
          </a:p>
          <a:p>
            <a:pPr eaLnBrk="1" hangingPunct="1">
              <a:lnSpc>
                <a:spcPct val="90000"/>
              </a:lnSpc>
            </a:pPr>
            <a:r>
              <a:rPr lang="en-US" sz="1100" dirty="0"/>
              <a:t>With sales growth of $200, incremental FC and WC is $100 and $50, respectively.</a:t>
            </a:r>
          </a:p>
          <a:p>
            <a:pPr eaLnBrk="1" hangingPunct="1">
              <a:lnSpc>
                <a:spcPct val="90000"/>
              </a:lnSpc>
            </a:pPr>
            <a:endParaRPr lang="en-US" sz="1100" dirty="0"/>
          </a:p>
          <a:p>
            <a:pPr eaLnBrk="1" hangingPunct="1">
              <a:lnSpc>
                <a:spcPct val="90000"/>
              </a:lnSpc>
            </a:pPr>
            <a:r>
              <a:rPr lang="en-US" sz="1100" dirty="0"/>
              <a:t>Using these inputs, we arrive at </a:t>
            </a:r>
            <a:r>
              <a:rPr lang="en-US" sz="1100" b="0" dirty="0"/>
              <a:t>FCFF = $291.</a:t>
            </a:r>
          </a:p>
          <a:p>
            <a:pPr eaLnBrk="1" hangingPunct="1">
              <a:lnSpc>
                <a:spcPct val="90000"/>
              </a:lnSpc>
            </a:pPr>
            <a:endParaRPr lang="en-US" sz="1100"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175</a:t>
            </a:fld>
            <a:endParaRPr lang="en-US" dirty="0"/>
          </a:p>
        </p:txBody>
      </p:sp>
    </p:spTree>
    <p:extLst>
      <p:ext uri="{BB962C8B-B14F-4D97-AF65-F5344CB8AC3E}">
        <p14:creationId xmlns:p14="http://schemas.microsoft.com/office/powerpoint/2010/main" val="1433239940"/>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3550" y="696913"/>
            <a:ext cx="3556000" cy="2001837"/>
          </a:xfrm>
        </p:spPr>
      </p:sp>
      <p:sp>
        <p:nvSpPr>
          <p:cNvPr id="3" name="Notes Placeholder 2"/>
          <p:cNvSpPr>
            <a:spLocks noGrp="1"/>
          </p:cNvSpPr>
          <p:nvPr>
            <p:ph type="body" idx="1"/>
          </p:nvPr>
        </p:nvSpPr>
        <p:spPr>
          <a:xfrm>
            <a:off x="571649" y="3168223"/>
            <a:ext cx="5879804" cy="5794465"/>
          </a:xfrm>
        </p:spPr>
        <p:txBody>
          <a:bodyPr>
            <a:normAutofit/>
          </a:bodyPr>
          <a:lstStyle/>
          <a:p>
            <a:pPr indent="-181175" defTabSz="905874">
              <a:defRPr/>
            </a:pPr>
            <a:r>
              <a:rPr lang="en-US" sz="1100" dirty="0"/>
              <a:t>LOS: Describe approaches for forecasting FCFF and FCFE.</a:t>
            </a:r>
          </a:p>
          <a:p>
            <a:pPr eaLnBrk="1" hangingPunct="1">
              <a:lnSpc>
                <a:spcPct val="90000"/>
              </a:lnSpc>
            </a:pPr>
            <a:r>
              <a:rPr lang="en-US" sz="1100" dirty="0"/>
              <a:t>Pages</a:t>
            </a:r>
            <a:r>
              <a:rPr lang="en-US" sz="1100" baseline="0" dirty="0"/>
              <a:t> 322</a:t>
            </a:r>
            <a:r>
              <a:rPr lang="en-US" sz="1100" dirty="0"/>
              <a:t>–</a:t>
            </a:r>
            <a:r>
              <a:rPr lang="en-US" sz="1100" baseline="0" dirty="0"/>
              <a:t>327</a:t>
            </a:r>
            <a:endParaRPr lang="en-US" sz="1100" dirty="0"/>
          </a:p>
          <a:p>
            <a:pPr eaLnBrk="1" hangingPunct="1">
              <a:lnSpc>
                <a:spcPct val="90000"/>
              </a:lnSpc>
            </a:pPr>
            <a:endParaRPr lang="en-US" sz="1100" dirty="0"/>
          </a:p>
          <a:p>
            <a:pPr eaLnBrk="1" hangingPunct="1">
              <a:lnSpc>
                <a:spcPct val="90000"/>
              </a:lnSpc>
            </a:pPr>
            <a:r>
              <a:rPr lang="en-US" sz="1100" dirty="0"/>
              <a:t>Now we forecast FCFE. </a:t>
            </a:r>
          </a:p>
          <a:p>
            <a:pPr eaLnBrk="1" hangingPunct="1">
              <a:lnSpc>
                <a:spcPct val="90000"/>
              </a:lnSpc>
            </a:pPr>
            <a:endParaRPr lang="en-US" sz="1100" dirty="0"/>
          </a:p>
          <a:p>
            <a:pPr eaLnBrk="1" hangingPunct="1">
              <a:lnSpc>
                <a:spcPct val="90000"/>
              </a:lnSpc>
            </a:pPr>
            <a:r>
              <a:rPr lang="en-US" sz="1100" dirty="0"/>
              <a:t>Using the given net income margin of 10%, we calculate next year’s net income at $420.</a:t>
            </a:r>
          </a:p>
          <a:p>
            <a:pPr eaLnBrk="1" hangingPunct="1">
              <a:lnSpc>
                <a:spcPct val="90000"/>
              </a:lnSpc>
            </a:pPr>
            <a:endParaRPr lang="en-US" sz="1100" dirty="0"/>
          </a:p>
          <a:p>
            <a:pPr eaLnBrk="1" hangingPunct="1">
              <a:lnSpc>
                <a:spcPct val="90000"/>
              </a:lnSpc>
            </a:pPr>
            <a:r>
              <a:rPr lang="en-US" sz="1100" dirty="0"/>
              <a:t>The incremental FC and WC calculated on the previous slide are repeated here to refresh your memory.</a:t>
            </a:r>
          </a:p>
          <a:p>
            <a:pPr eaLnBrk="1" hangingPunct="1">
              <a:lnSpc>
                <a:spcPct val="90000"/>
              </a:lnSpc>
            </a:pPr>
            <a:endParaRPr lang="en-US" sz="1100" dirty="0"/>
          </a:p>
          <a:p>
            <a:pPr indent="-187543" defTabSz="937717" eaLnBrk="1" hangingPunct="1">
              <a:lnSpc>
                <a:spcPct val="90000"/>
              </a:lnSpc>
              <a:defRPr/>
            </a:pPr>
            <a:r>
              <a:rPr lang="en-US" sz="1100" dirty="0"/>
              <a:t>Using the given debt ratio (DR) of 40%, we calculate a FCFE of $330. A FCFE of $330 is equal to net income of $420 minus the incremental FCInv and WCInv financed by the 60% equity (1 – 0.40).</a:t>
            </a:r>
          </a:p>
          <a:p>
            <a:pPr eaLnBrk="1" hangingPunct="1">
              <a:lnSpc>
                <a:spcPct val="90000"/>
              </a:lnSpc>
            </a:pPr>
            <a:endParaRPr lang="en-US" sz="1100"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176</a:t>
            </a:fld>
            <a:endParaRPr lang="en-US" dirty="0"/>
          </a:p>
        </p:txBody>
      </p:sp>
    </p:spTree>
    <p:extLst>
      <p:ext uri="{BB962C8B-B14F-4D97-AF65-F5344CB8AC3E}">
        <p14:creationId xmlns:p14="http://schemas.microsoft.com/office/powerpoint/2010/main" val="188710819"/>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6638" y="696913"/>
            <a:ext cx="4949825" cy="2784475"/>
          </a:xfrm>
        </p:spPr>
      </p:sp>
      <p:sp>
        <p:nvSpPr>
          <p:cNvPr id="3" name="Notes Placeholder 2"/>
          <p:cNvSpPr>
            <a:spLocks noGrp="1"/>
          </p:cNvSpPr>
          <p:nvPr>
            <p:ph type="body" idx="1"/>
          </p:nvPr>
        </p:nvSpPr>
        <p:spPr>
          <a:xfrm>
            <a:off x="571649" y="3715818"/>
            <a:ext cx="5879804" cy="5246870"/>
          </a:xfrm>
        </p:spPr>
        <p:txBody>
          <a:bodyPr>
            <a:normAutofit fontScale="77500" lnSpcReduction="20000"/>
          </a:bodyPr>
          <a:lstStyle/>
          <a:p>
            <a:pPr indent="-181185" defTabSz="905929">
              <a:defRPr/>
            </a:pPr>
            <a:r>
              <a:rPr lang="en-US" sz="1300" dirty="0"/>
              <a:t>LOS: Compare</a:t>
            </a:r>
            <a:r>
              <a:rPr lang="en-US" sz="1300" baseline="0" dirty="0"/>
              <a:t> the FCFF and model and dividend discount models.</a:t>
            </a:r>
            <a:endParaRPr lang="en-US" sz="1300" dirty="0"/>
          </a:p>
          <a:p>
            <a:pPr indent="-181185" defTabSz="905929">
              <a:defRPr/>
            </a:pPr>
            <a:r>
              <a:rPr lang="en-GB" sz="1300" dirty="0"/>
              <a:t>LOS: Evaluate the use of net income and EBITDA</a:t>
            </a:r>
            <a:r>
              <a:rPr lang="en-GB" sz="1300" baseline="0" dirty="0"/>
              <a:t> as proxies for cash flow in valuation.</a:t>
            </a:r>
            <a:endParaRPr lang="en-US" sz="1300" dirty="0"/>
          </a:p>
          <a:p>
            <a:pPr indent="-181185" defTabSz="905929">
              <a:defRPr/>
            </a:pPr>
            <a:r>
              <a:rPr lang="en-GB" sz="1300" dirty="0"/>
              <a:t>LOS:</a:t>
            </a:r>
            <a:r>
              <a:rPr lang="en-GB" sz="1300" baseline="0" dirty="0"/>
              <a:t> </a:t>
            </a:r>
            <a:r>
              <a:rPr lang="en-GB" sz="1300" dirty="0"/>
              <a:t>Explain the use of sensitivity analysis in FCFF and FCFE valuations.</a:t>
            </a:r>
          </a:p>
          <a:p>
            <a:pPr indent="-181185" defTabSz="905929">
              <a:defRPr/>
            </a:pPr>
            <a:r>
              <a:rPr lang="en-US" sz="1300" dirty="0"/>
              <a:t>LOS:</a:t>
            </a:r>
            <a:r>
              <a:rPr lang="en-US" sz="1300" baseline="0" dirty="0"/>
              <a:t> </a:t>
            </a:r>
            <a:r>
              <a:rPr lang="en-US" sz="1300" dirty="0"/>
              <a:t>Explain how dividends, share repurchases, share issues, and changes in leverage may affect future FCFF and FCFE.</a:t>
            </a:r>
          </a:p>
          <a:p>
            <a:r>
              <a:rPr lang="en-US" sz="1300" dirty="0"/>
              <a:t>Pages 327</a:t>
            </a:r>
            <a:r>
              <a:rPr lang="en-US" sz="1400" dirty="0"/>
              <a:t>–</a:t>
            </a:r>
            <a:r>
              <a:rPr lang="en-US" sz="1300" dirty="0"/>
              <a:t>333,</a:t>
            </a:r>
            <a:r>
              <a:rPr lang="en-US" sz="1300" baseline="0" dirty="0"/>
              <a:t> 345</a:t>
            </a:r>
            <a:r>
              <a:rPr lang="en-US" sz="1400" dirty="0"/>
              <a:t>–</a:t>
            </a:r>
            <a:r>
              <a:rPr lang="en-US" sz="1300" baseline="0" dirty="0"/>
              <a:t>346 </a:t>
            </a:r>
            <a:endParaRPr lang="en-US" sz="1300" dirty="0"/>
          </a:p>
          <a:p>
            <a:endParaRPr lang="en-US" sz="1300" dirty="0"/>
          </a:p>
          <a:p>
            <a:r>
              <a:rPr lang="en-US" sz="1300" dirty="0"/>
              <a:t>When determining FCFF and FCFE, analysts should be aware of the following issues:</a:t>
            </a:r>
          </a:p>
          <a:p>
            <a:pPr marL="285750" indent="-285750">
              <a:buFont typeface="Arial" panose="020B0604020202020204" pitchFamily="34" charset="0"/>
              <a:buChar char="•"/>
            </a:pPr>
            <a:r>
              <a:rPr lang="en-US" sz="1300" dirty="0"/>
              <a:t>Discrepancies between balance sheet items and cash flow statement items: The reasons for these discrepancies are firm acquisitions/divestitures and the presence of foreign subsidiaries. An analyst should adjust cash flow projections for these contaminants. </a:t>
            </a:r>
          </a:p>
          <a:p>
            <a:pPr marL="285750" indent="-285750" eaLnBrk="1" hangingPunct="1">
              <a:buFont typeface="Arial" panose="020B0604020202020204" pitchFamily="34" charset="0"/>
              <a:buChar char="•"/>
            </a:pPr>
            <a:r>
              <a:rPr lang="en-US" sz="1300" dirty="0"/>
              <a:t>Dividends versus FCFE: Firms with low dividends (e.g., a young start-up) usually also have low FCFE because they have large capital expenditures or are facing difficulties. However, many analysts consider FCFE more relevant than dividend discount models because (1) for firms that pay no or small dividends, future dividends are difficult to forecast; (2) for firms being valued for acquisition, the acquirer can in the future control all the firm’s cash flows (not just the dividends); and (3) FCFE is often a better indicator of future shareholder wealth because it reflects all the cash flows </a:t>
            </a:r>
            <a:r>
              <a:rPr lang="en-US" sz="1300" i="1" dirty="0"/>
              <a:t>available</a:t>
            </a:r>
            <a:r>
              <a:rPr lang="en-US" sz="1300" dirty="0"/>
              <a:t> to the firm, not just those paid out. </a:t>
            </a:r>
          </a:p>
          <a:p>
            <a:pPr marL="285750" indent="-285750" defTabSz="937717" eaLnBrk="1" hangingPunct="1">
              <a:buFont typeface="Arial" panose="020B0604020202020204" pitchFamily="34" charset="0"/>
              <a:buChar char="•"/>
              <a:defRPr/>
            </a:pPr>
            <a:r>
              <a:rPr lang="en-US" sz="1300" dirty="0"/>
              <a:t>Effect of dividends, repurchases, share issuances, and leverage on FCFE and FCFF: Dividends, share repurchases, share issues do not change the FCFE and FCFF because these measure the firm’s </a:t>
            </a:r>
            <a:r>
              <a:rPr lang="en-US" sz="1300" i="1" dirty="0"/>
              <a:t>available</a:t>
            </a:r>
            <a:r>
              <a:rPr lang="en-US" sz="1300" dirty="0"/>
              <a:t> cash flow. In other words, a stock repurchase program affects the distribution of available cash flows but not their availability. Increases in leverage (debt) do increase FCFE by the debt issue in the year issued. Future FCFE increases by the tax savings from the interest tax shield but is decreased by future interest payments to debtholders. FCFF only changes by the tax savings from the interest tax shield. </a:t>
            </a:r>
          </a:p>
          <a:p>
            <a:pPr marL="285750" indent="-285750" defTabSz="937717" eaLnBrk="1" hangingPunct="1">
              <a:buFont typeface="Arial" panose="020B0604020202020204" pitchFamily="34" charset="0"/>
              <a:buChar char="•"/>
              <a:defRPr/>
            </a:pPr>
            <a:r>
              <a:rPr lang="en-US" sz="1300" dirty="0"/>
              <a:t>FCFF and FCFE vs. EBITDA and net income: Although commonly used in valuation, EBITDA is a poor substitute for FCFF and FCFE because it does not account for depreciation, FCInv, and WCInv. Likewise, net income is a poor substitute for FCFE because it does not account for depreciation, FCInv, WCInv, and net borrowings.</a:t>
            </a:r>
          </a:p>
          <a:p>
            <a:pPr marL="285750" indent="-285750" defTabSz="937717" eaLnBrk="1" hangingPunct="1">
              <a:buFont typeface="Arial" panose="020B0604020202020204" pitchFamily="34" charset="0"/>
              <a:buChar char="•"/>
              <a:defRPr/>
            </a:pPr>
            <a:r>
              <a:rPr lang="en-US" sz="1300" dirty="0"/>
              <a:t>Country adjustments in international valuations: An analyst should adjust for differing interest rates, inflation, growth, and accounting practices. A build-up approach can be used to determine the appropriate required rate of return in a country (as discussed in Chapter 2). Real cash flows and real discount rates are frequently used instead of nominal values when inflation is high and volatile.</a:t>
            </a:r>
          </a:p>
          <a:p>
            <a:pPr marL="285750" indent="-285750" defTabSz="937717" eaLnBrk="1" hangingPunct="1">
              <a:buFont typeface="Arial" panose="020B0604020202020204" pitchFamily="34" charset="0"/>
              <a:buChar char="•"/>
              <a:defRPr/>
            </a:pPr>
            <a:r>
              <a:rPr lang="en-US" sz="1300" dirty="0"/>
              <a:t>Sensitivity analysis: Such</a:t>
            </a:r>
            <a:r>
              <a:rPr lang="en-US" sz="1300" baseline="0" dirty="0"/>
              <a:t> i</a:t>
            </a:r>
            <a:r>
              <a:rPr lang="en-US" sz="1300" dirty="0"/>
              <a:t>nputs as future growth rates and the initial FCFF and FCFE can have large affects on the calculated valuations. Therefore, an analyst should examine how valuations change with changes in each of a model’s inputs. Some variables will have a greater impact on the valuation than others. </a:t>
            </a:r>
          </a:p>
          <a:p>
            <a:pPr marL="285750" indent="-285750" defTabSz="937717" eaLnBrk="1" hangingPunct="1">
              <a:buFont typeface="Arial" panose="020B0604020202020204" pitchFamily="34" charset="0"/>
              <a:buChar char="•"/>
              <a:defRPr/>
            </a:pPr>
            <a:r>
              <a:rPr lang="en-US" sz="1300" dirty="0"/>
              <a:t>Nonoperating assets: Analysts often exclude the value of nonoperating assets, such as investments in cash and marketable securities, when discounting future FCFF and FCFE. In this case, the value of cash and marketable securities should be added to the value of a firm after </a:t>
            </a:r>
            <a:r>
              <a:rPr lang="en-US" sz="1300" b="0" dirty="0"/>
              <a:t>the present value (PV) of FCF is </a:t>
            </a:r>
            <a:r>
              <a:rPr lang="en-US" sz="1300" dirty="0"/>
              <a:t>calculated. </a:t>
            </a:r>
          </a:p>
          <a:p>
            <a:pPr marL="742950" lvl="1" indent="-285750" defTabSz="937717" eaLnBrk="1" hangingPunct="1">
              <a:buFont typeface="Arial" panose="020B0604020202020204" pitchFamily="34" charset="0"/>
              <a:buChar char="•"/>
              <a:defRPr/>
            </a:pPr>
            <a:r>
              <a:rPr lang="en-US" sz="1300" dirty="0"/>
              <a:t>Value of firm = Value of nonoperating assets + </a:t>
            </a:r>
            <a:r>
              <a:rPr lang="en-US" sz="1400" dirty="0"/>
              <a:t>V</a:t>
            </a:r>
            <a:r>
              <a:rPr lang="en-US" sz="1300" dirty="0"/>
              <a:t>alue of operating assets.</a:t>
            </a:r>
            <a:endParaRPr lang="en-US" baseline="0"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177</a:t>
            </a:fld>
            <a:endParaRPr lang="en-US" dirty="0"/>
          </a:p>
        </p:txBody>
      </p:sp>
    </p:spTree>
    <p:extLst>
      <p:ext uri="{BB962C8B-B14F-4D97-AF65-F5344CB8AC3E}">
        <p14:creationId xmlns:p14="http://schemas.microsoft.com/office/powerpoint/2010/main" val="3649382011"/>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246188" y="696913"/>
            <a:ext cx="4530725" cy="2549525"/>
          </a:xfrm>
          <a:ln/>
        </p:spPr>
      </p:sp>
      <p:sp>
        <p:nvSpPr>
          <p:cNvPr id="62467" name="Rectangle 3"/>
          <p:cNvSpPr>
            <a:spLocks noGrp="1" noChangeArrowheads="1"/>
          </p:cNvSpPr>
          <p:nvPr>
            <p:ph type="body" idx="1"/>
          </p:nvPr>
        </p:nvSpPr>
        <p:spPr>
          <a:xfrm>
            <a:off x="571649" y="3715818"/>
            <a:ext cx="5879804" cy="5246870"/>
          </a:xfrm>
          <a:noFill/>
          <a:ln/>
        </p:spPr>
        <p:txBody>
          <a:bodyPr>
            <a:normAutofit lnSpcReduction="10000"/>
          </a:bodyPr>
          <a:lstStyle/>
          <a:p>
            <a:r>
              <a:rPr lang="en-GB" dirty="0"/>
              <a:t>LOS:</a:t>
            </a:r>
            <a:r>
              <a:rPr lang="en-GB" baseline="0" dirty="0"/>
              <a:t> Explain the single-stage (stable-growth), two-stage, and three-stage FCFF and FCFE models and select and justify the appropriate model given a company’s characteristics.</a:t>
            </a:r>
            <a:endParaRPr lang="en-US" dirty="0"/>
          </a:p>
          <a:p>
            <a:r>
              <a:rPr lang="en-GB" dirty="0"/>
              <a:t>LOS: Describe approaches</a:t>
            </a:r>
            <a:r>
              <a:rPr lang="en-GB" baseline="0" dirty="0"/>
              <a:t> for calculating the terminal value in a multistage valuation model.</a:t>
            </a:r>
            <a:endParaRPr lang="en-GB" dirty="0"/>
          </a:p>
          <a:p>
            <a:pPr indent="-187543" defTabSz="937717">
              <a:defRPr/>
            </a:pPr>
            <a:r>
              <a:rPr lang="en-US" dirty="0"/>
              <a:t>Pages</a:t>
            </a:r>
            <a:r>
              <a:rPr lang="en-US" baseline="0" dirty="0"/>
              <a:t> 336</a:t>
            </a:r>
            <a:r>
              <a:rPr lang="en-US" sz="1000" dirty="0"/>
              <a:t>–</a:t>
            </a:r>
            <a:r>
              <a:rPr lang="en-US" baseline="0" dirty="0"/>
              <a:t>343</a:t>
            </a:r>
          </a:p>
          <a:p>
            <a:endParaRPr lang="en-US" dirty="0"/>
          </a:p>
          <a:p>
            <a:pPr indent="-187543" defTabSz="937717" eaLnBrk="1" hangingPunct="1">
              <a:lnSpc>
                <a:spcPct val="90000"/>
              </a:lnSpc>
              <a:defRPr/>
            </a:pPr>
            <a:r>
              <a:rPr lang="en-US" dirty="0"/>
              <a:t>As when we discounted dividends, there are two forms of FCF two-stage models. We will look at the first</a:t>
            </a:r>
            <a:r>
              <a:rPr lang="en-US" baseline="0" dirty="0"/>
              <a:t> version here, referred to as the simple </a:t>
            </a:r>
            <a:r>
              <a:rPr lang="en-US" dirty="0"/>
              <a:t>two-stage model. In</a:t>
            </a:r>
            <a:r>
              <a:rPr lang="en-US" baseline="0" dirty="0"/>
              <a:t> this model, the first stage of rapid growth </a:t>
            </a:r>
            <a:r>
              <a:rPr lang="en-US" dirty="0"/>
              <a:t>for </a:t>
            </a:r>
            <a:r>
              <a:rPr lang="en-US" i="1" dirty="0"/>
              <a:t>n</a:t>
            </a:r>
            <a:r>
              <a:rPr lang="en-US" dirty="0"/>
              <a:t> years </a:t>
            </a:r>
            <a:r>
              <a:rPr lang="en-US" baseline="0" dirty="0"/>
              <a:t>abruptly transitions to a second stage of constant growth that exists in perpetuity. T</a:t>
            </a:r>
            <a:r>
              <a:rPr lang="en-US" dirty="0"/>
              <a:t>his FCF model is similar to the general two-stage dividend discount model (DDM) discussed in Chapter 3 of the text. However, the forecasts of FCF will be more complicated than forecasts of dividends because we will also need to project FCInv, WCInv, and other variables (as in the example to follow).</a:t>
            </a:r>
            <a:endParaRPr lang="en-US" baseline="0" dirty="0"/>
          </a:p>
          <a:p>
            <a:pPr eaLnBrk="1" hangingPunct="1">
              <a:lnSpc>
                <a:spcPct val="90000"/>
              </a:lnSpc>
            </a:pPr>
            <a:endParaRPr lang="en-US" dirty="0"/>
          </a:p>
          <a:p>
            <a:pPr eaLnBrk="1" hangingPunct="1">
              <a:lnSpc>
                <a:spcPct val="90000"/>
              </a:lnSpc>
            </a:pPr>
            <a:r>
              <a:rPr lang="en-US" dirty="0"/>
              <a:t>A firm that is expected to have a high rate of growth until , for example, patents expires, </a:t>
            </a:r>
            <a:r>
              <a:rPr lang="en-US" dirty="0" err="1"/>
              <a:t>sould</a:t>
            </a:r>
            <a:r>
              <a:rPr lang="en-US" dirty="0"/>
              <a:t> be modeled by this two-stage model, with one rate of growth before the patent expires and another rate thereafter. </a:t>
            </a:r>
            <a:endParaRPr lang="en-US" baseline="0" dirty="0"/>
          </a:p>
          <a:p>
            <a:pPr eaLnBrk="1" hangingPunct="1">
              <a:lnSpc>
                <a:spcPct val="90000"/>
              </a:lnSpc>
            </a:pPr>
            <a:endParaRPr lang="en-US" baseline="0" dirty="0"/>
          </a:p>
          <a:p>
            <a:pPr indent="-187543" defTabSz="937717" eaLnBrk="1" hangingPunct="1">
              <a:lnSpc>
                <a:spcPct val="90000"/>
              </a:lnSpc>
              <a:defRPr/>
            </a:pPr>
            <a:r>
              <a:rPr lang="en-US" baseline="0" dirty="0"/>
              <a:t>Recall that when we are discounting FCFF, the relevant discount rate reflects all the firm’s capital, which is the WACC. When we are discounting FCFE, the relevant discount rate is the required return on equity (</a:t>
            </a:r>
            <a:r>
              <a:rPr lang="en-US" i="1" baseline="0" dirty="0"/>
              <a:t>r</a:t>
            </a:r>
            <a:r>
              <a:rPr lang="en-US" baseline="0" dirty="0"/>
              <a:t>).</a:t>
            </a:r>
          </a:p>
          <a:p>
            <a:pPr eaLnBrk="1" hangingPunct="1">
              <a:lnSpc>
                <a:spcPct val="90000"/>
              </a:lnSpc>
            </a:pPr>
            <a:endParaRPr lang="en-US" baseline="0" dirty="0"/>
          </a:p>
          <a:p>
            <a:pPr marL="233266" indent="-233266" defTabSz="905874" eaLnBrk="1" hangingPunct="1">
              <a:defRPr/>
            </a:pPr>
            <a:r>
              <a:rPr lang="en-US" dirty="0"/>
              <a:t>The formulas say</a:t>
            </a:r>
            <a:r>
              <a:rPr lang="en-US" baseline="0" dirty="0"/>
              <a:t> that firm or equity </a:t>
            </a:r>
            <a:r>
              <a:rPr lang="en-US" dirty="0"/>
              <a:t>value at time zero is equal to two terms: </a:t>
            </a:r>
          </a:p>
          <a:p>
            <a:pPr marL="234416" indent="-234416" defTabSz="905874" eaLnBrk="1" hangingPunct="1">
              <a:buFont typeface="+mj-lt"/>
              <a:buAutoNum type="arabicPeriod"/>
              <a:defRPr/>
            </a:pPr>
            <a:r>
              <a:rPr lang="en-US" dirty="0"/>
              <a:t>the discounted stream of FCF during the initial growth phase and</a:t>
            </a:r>
          </a:p>
          <a:p>
            <a:pPr marL="234416" indent="-234416" defTabSz="905874" eaLnBrk="1" hangingPunct="1">
              <a:buFont typeface="+mj-lt"/>
              <a:buAutoNum type="arabicPeriod"/>
              <a:defRPr/>
            </a:pPr>
            <a:r>
              <a:rPr lang="en-US" dirty="0"/>
              <a:t>the present value of the dividend stream growing in perpetuity at </a:t>
            </a:r>
            <a:r>
              <a:rPr lang="en-US" i="1" dirty="0"/>
              <a:t>g</a:t>
            </a:r>
            <a:r>
              <a:rPr lang="en-US" baseline="-25000" dirty="0"/>
              <a:t> </a:t>
            </a:r>
            <a:r>
              <a:rPr lang="en-US" baseline="0" dirty="0"/>
              <a:t>(t</a:t>
            </a:r>
            <a:r>
              <a:rPr lang="en-US" dirty="0"/>
              <a:t>he long-term growth rate).</a:t>
            </a:r>
          </a:p>
          <a:p>
            <a:pPr marL="234416" indent="-234416" defTabSz="905874" eaLnBrk="1" hangingPunct="1">
              <a:buAutoNum type="arabicPeriod"/>
              <a:defRPr/>
            </a:pPr>
            <a:endParaRPr lang="en-US" dirty="0"/>
          </a:p>
          <a:p>
            <a:pPr marL="0" indent="0" defTabSz="905874" eaLnBrk="1" hangingPunct="1">
              <a:defRPr/>
            </a:pPr>
            <a:r>
              <a:rPr lang="en-US" dirty="0"/>
              <a:t>The</a:t>
            </a:r>
            <a:r>
              <a:rPr lang="en-US" baseline="0" dirty="0"/>
              <a:t> growth rates can be determined using FCF growth or the growth in sales or net income. If an analyst is using the latter two growth rates, they must be adjusted for changes in profit margins, operating assets, and/or financing (see the example on the slides to follow).</a:t>
            </a:r>
            <a:endParaRPr lang="en-US" dirty="0"/>
          </a:p>
          <a:p>
            <a:pPr marL="234416" indent="-234416" defTabSz="905874" eaLnBrk="1" hangingPunct="1">
              <a:defRPr/>
            </a:pPr>
            <a:endParaRPr lang="en-US" dirty="0"/>
          </a:p>
          <a:p>
            <a:pPr marL="233266" indent="-233266" defTabSz="905874" eaLnBrk="1" hangingPunct="1">
              <a:defRPr/>
            </a:pPr>
            <a:r>
              <a:rPr lang="en-US" dirty="0"/>
              <a:t>The example on the following slides illustrate the calculation.</a:t>
            </a:r>
          </a:p>
        </p:txBody>
      </p:sp>
    </p:spTree>
    <p:extLst>
      <p:ext uri="{BB962C8B-B14F-4D97-AF65-F5344CB8AC3E}">
        <p14:creationId xmlns:p14="http://schemas.microsoft.com/office/powerpoint/2010/main" val="2737062977"/>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246188" y="696913"/>
            <a:ext cx="4530725" cy="2549525"/>
          </a:xfrm>
          <a:ln/>
        </p:spPr>
      </p:sp>
      <p:sp>
        <p:nvSpPr>
          <p:cNvPr id="62467" name="Rectangle 3"/>
          <p:cNvSpPr>
            <a:spLocks noGrp="1" noChangeArrowheads="1"/>
          </p:cNvSpPr>
          <p:nvPr>
            <p:ph type="body" idx="1"/>
          </p:nvPr>
        </p:nvSpPr>
        <p:spPr>
          <a:xfrm>
            <a:off x="571649" y="3715818"/>
            <a:ext cx="5879804" cy="5246870"/>
          </a:xfrm>
          <a:noFill/>
          <a:ln/>
        </p:spPr>
        <p:txBody>
          <a:bodyPr>
            <a:normAutofit/>
          </a:bodyPr>
          <a:lstStyle/>
          <a:p>
            <a:r>
              <a:rPr lang="en-GB" dirty="0"/>
              <a:t>LOS:</a:t>
            </a:r>
            <a:r>
              <a:rPr lang="en-GB" baseline="0" dirty="0"/>
              <a:t> Explain the single-stage (stable-growth), two-stage, and three-stage FCFF and FCFE models and select and justify the appropriate model given a company’s characteristics.</a:t>
            </a:r>
            <a:endParaRPr lang="en-US" dirty="0"/>
          </a:p>
          <a:p>
            <a:r>
              <a:rPr lang="en-GB" dirty="0"/>
              <a:t>LOS: Describe approaches</a:t>
            </a:r>
            <a:r>
              <a:rPr lang="en-GB" baseline="0" dirty="0"/>
              <a:t> for calculating the terminal value in a multistage valuation model.</a:t>
            </a:r>
            <a:endParaRPr lang="en-GB" dirty="0"/>
          </a:p>
          <a:p>
            <a:pPr indent="-187543" defTabSz="937717">
              <a:defRPr/>
            </a:pPr>
            <a:r>
              <a:rPr lang="en-GB" dirty="0"/>
              <a:t>LOS: Calculate FCFF and FCFE. </a:t>
            </a:r>
          </a:p>
          <a:p>
            <a:pPr indent="-187543" defTabSz="937717">
              <a:defRPr/>
            </a:pPr>
            <a:r>
              <a:rPr lang="en-US" dirty="0"/>
              <a:t>Pages</a:t>
            </a:r>
            <a:r>
              <a:rPr lang="en-US" baseline="0" dirty="0"/>
              <a:t> 336–343</a:t>
            </a:r>
          </a:p>
          <a:p>
            <a:endParaRPr lang="en-US" dirty="0"/>
          </a:p>
          <a:p>
            <a:pPr indent="-187543" defTabSz="937717" eaLnBrk="1" hangingPunct="1">
              <a:lnSpc>
                <a:spcPct val="90000"/>
              </a:lnSpc>
              <a:defRPr/>
            </a:pPr>
            <a:r>
              <a:rPr lang="en-US" dirty="0"/>
              <a:t>In this example, we are given the sales growth, and from that we must derive the FCFE. As an example, we’ll calculate the FCFE in Year 1 on the next slide.</a:t>
            </a:r>
          </a:p>
          <a:p>
            <a:pPr indent="-187543" defTabSz="937717" eaLnBrk="1" hangingPunct="1">
              <a:lnSpc>
                <a:spcPct val="90000"/>
              </a:lnSpc>
              <a:defRPr/>
            </a:pPr>
            <a:endParaRPr lang="en-US" dirty="0"/>
          </a:p>
          <a:p>
            <a:pPr eaLnBrk="1" hangingPunct="1">
              <a:lnSpc>
                <a:spcPct val="90000"/>
              </a:lnSpc>
            </a:pPr>
            <a:r>
              <a:rPr lang="en-US" dirty="0"/>
              <a:t>The solution is on the next slide.</a:t>
            </a:r>
          </a:p>
        </p:txBody>
      </p:sp>
    </p:spTree>
    <p:extLst>
      <p:ext uri="{BB962C8B-B14F-4D97-AF65-F5344CB8AC3E}">
        <p14:creationId xmlns:p14="http://schemas.microsoft.com/office/powerpoint/2010/main" val="3157662739"/>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246188" y="696913"/>
            <a:ext cx="4530725" cy="2549525"/>
          </a:xfrm>
          <a:ln/>
        </p:spPr>
      </p:sp>
      <p:sp>
        <p:nvSpPr>
          <p:cNvPr id="62467" name="Rectangle 3"/>
          <p:cNvSpPr>
            <a:spLocks noGrp="1" noChangeArrowheads="1"/>
          </p:cNvSpPr>
          <p:nvPr>
            <p:ph type="body" idx="1"/>
          </p:nvPr>
        </p:nvSpPr>
        <p:spPr>
          <a:xfrm>
            <a:off x="571649" y="3715818"/>
            <a:ext cx="5879804" cy="5246870"/>
          </a:xfrm>
          <a:noFill/>
          <a:ln/>
        </p:spPr>
        <p:txBody>
          <a:bodyPr>
            <a:normAutofit/>
          </a:bodyPr>
          <a:lstStyle/>
          <a:p>
            <a:r>
              <a:rPr lang="en-GB" dirty="0"/>
              <a:t>LOS:</a:t>
            </a:r>
            <a:r>
              <a:rPr lang="en-GB" baseline="0" dirty="0"/>
              <a:t> Explain the single-stage (stable-growth), two-stage, and three-stage FCFF and FCFE models and select and justify the appropriate model given a company’s characteristics.</a:t>
            </a:r>
            <a:endParaRPr lang="en-US" dirty="0"/>
          </a:p>
          <a:p>
            <a:r>
              <a:rPr lang="en-GB" dirty="0"/>
              <a:t>LOS: Describe approaches</a:t>
            </a:r>
            <a:r>
              <a:rPr lang="en-GB" baseline="0" dirty="0"/>
              <a:t> for calculating the terminal value in a multistage valuation model.</a:t>
            </a:r>
            <a:endParaRPr lang="en-GB" dirty="0"/>
          </a:p>
          <a:p>
            <a:pPr indent="-187543" defTabSz="937717">
              <a:defRPr/>
            </a:pPr>
            <a:r>
              <a:rPr lang="en-GB" dirty="0"/>
              <a:t>LOS: Calculate FCFF and FCFE. </a:t>
            </a:r>
          </a:p>
          <a:p>
            <a:pPr indent="-187543" defTabSz="937717">
              <a:defRPr/>
            </a:pPr>
            <a:r>
              <a:rPr lang="en-GB" dirty="0"/>
              <a:t>LOS: Describe approaches for</a:t>
            </a:r>
            <a:r>
              <a:rPr lang="en-GB" baseline="0" dirty="0"/>
              <a:t> forecasting FCFF and FCFE.</a:t>
            </a:r>
            <a:endParaRPr lang="en-GB" dirty="0"/>
          </a:p>
          <a:p>
            <a:pPr indent="-187543" defTabSz="937717">
              <a:defRPr/>
            </a:pPr>
            <a:r>
              <a:rPr lang="en-US" dirty="0"/>
              <a:t>Pages</a:t>
            </a:r>
            <a:r>
              <a:rPr lang="en-US" baseline="0" dirty="0"/>
              <a:t> 336–343</a:t>
            </a:r>
          </a:p>
          <a:p>
            <a:pPr indent="-187543" defTabSz="937717">
              <a:defRPr/>
            </a:pPr>
            <a:endParaRPr lang="en-US" baseline="0" dirty="0"/>
          </a:p>
          <a:p>
            <a:pPr indent="-187543" defTabSz="937717">
              <a:defRPr/>
            </a:pPr>
            <a:r>
              <a:rPr lang="en-US" baseline="0" dirty="0"/>
              <a:t>For the Year 1 FCFE, the FCFE is equal to the net income </a:t>
            </a:r>
            <a:r>
              <a:rPr lang="en-US" b="0" baseline="0" dirty="0"/>
              <a:t>minus incremental FCInv and WCInv plus new debt financing. </a:t>
            </a:r>
          </a:p>
          <a:p>
            <a:endParaRPr lang="en-US" dirty="0"/>
          </a:p>
          <a:p>
            <a:pPr marL="233266" indent="-233266" defTabSz="905874" eaLnBrk="1" hangingPunct="1">
              <a:defRPr/>
            </a:pPr>
            <a:r>
              <a:rPr lang="en-US" dirty="0"/>
              <a:t>Sales</a:t>
            </a:r>
            <a:r>
              <a:rPr lang="en-US" baseline="0" dirty="0"/>
              <a:t> in Year 1 is Current sales x (1 + Sales growth rate) = $10(1.2) = $12.</a:t>
            </a:r>
          </a:p>
          <a:p>
            <a:pPr marL="233266" indent="-233266" defTabSz="905874" eaLnBrk="1" hangingPunct="1">
              <a:defRPr/>
            </a:pPr>
            <a:endParaRPr lang="en-US" baseline="0" dirty="0"/>
          </a:p>
          <a:p>
            <a:pPr marL="233266" indent="-233266" defTabSz="905874" eaLnBrk="1" hangingPunct="1">
              <a:defRPr/>
            </a:pPr>
            <a:r>
              <a:rPr lang="en-US" baseline="0" dirty="0"/>
              <a:t>The change is sales is then $2. Net income is 10% of sales or $1.20.</a:t>
            </a:r>
          </a:p>
          <a:p>
            <a:pPr marL="233266" indent="-233266" defTabSz="905874" eaLnBrk="1" hangingPunct="1">
              <a:defRPr/>
            </a:pPr>
            <a:endParaRPr lang="en-US" baseline="0" dirty="0"/>
          </a:p>
          <a:p>
            <a:pPr marL="233266" indent="-233266" defTabSz="905874" eaLnBrk="1" hangingPunct="1">
              <a:defRPr/>
            </a:pPr>
            <a:r>
              <a:rPr lang="en-US" baseline="0" dirty="0"/>
              <a:t>FCInv will increase by the sales growth times the incremental FCInv growth: $2 x 40% = $0.80.</a:t>
            </a:r>
          </a:p>
          <a:p>
            <a:pPr marL="233266" indent="-233266" defTabSz="905874" eaLnBrk="1" hangingPunct="1">
              <a:defRPr/>
            </a:pPr>
            <a:endParaRPr lang="en-US" baseline="0" dirty="0"/>
          </a:p>
          <a:p>
            <a:pPr marL="233266" indent="-233266" defTabSz="905874" eaLnBrk="1" hangingPunct="1">
              <a:defRPr/>
            </a:pPr>
            <a:r>
              <a:rPr lang="en-US" baseline="0" dirty="0"/>
              <a:t>WCInv will increase by the sales growth times the incremental WCInv growth: $2 x 25% = $0.50.</a:t>
            </a:r>
          </a:p>
          <a:p>
            <a:pPr marL="233266" indent="-233266" defTabSz="905874" eaLnBrk="1" hangingPunct="1">
              <a:defRPr/>
            </a:pPr>
            <a:endParaRPr lang="en-US" baseline="0" dirty="0"/>
          </a:p>
          <a:p>
            <a:pPr marL="233266" indent="-233266" defTabSz="905874" eaLnBrk="1" hangingPunct="1">
              <a:defRPr/>
            </a:pPr>
            <a:r>
              <a:rPr lang="en-US" baseline="0" dirty="0"/>
              <a:t>Of the increase in FCInv and WCInv (total 65% of sales growth), 30% will be financed by debt: $2 x 65% x 30% = $0.39.</a:t>
            </a:r>
          </a:p>
          <a:p>
            <a:pPr marL="233266" indent="-233266" defTabSz="905874" eaLnBrk="1" hangingPunct="1">
              <a:defRPr/>
            </a:pPr>
            <a:endParaRPr lang="en-US" baseline="0" dirty="0"/>
          </a:p>
          <a:p>
            <a:pPr marL="233266" indent="-233266" defTabSz="905874" eaLnBrk="1" hangingPunct="1">
              <a:defRPr/>
            </a:pPr>
            <a:r>
              <a:rPr lang="en-US" baseline="0" dirty="0"/>
              <a:t>FCFE is then $1.20 – $0.80 – $0.50 + $0.39 = $0.29.  </a:t>
            </a:r>
          </a:p>
          <a:p>
            <a:pPr marL="233266" indent="-233266" defTabSz="905874" eaLnBrk="1" hangingPunct="1">
              <a:defRPr/>
            </a:pPr>
            <a:endParaRPr lang="en-US" baseline="0" dirty="0"/>
          </a:p>
          <a:p>
            <a:pPr marL="233266" indent="-233266" defTabSz="905874" eaLnBrk="1" hangingPunct="1">
              <a:defRPr/>
            </a:pPr>
            <a:r>
              <a:rPr lang="en-US" baseline="0" dirty="0"/>
              <a:t>The FCFE in the other years is presented on the next slide.</a:t>
            </a:r>
            <a:endParaRPr lang="en-US" dirty="0"/>
          </a:p>
          <a:p>
            <a:pPr marL="233266" indent="-233266" defTabSz="905874" eaLnBrk="1" hangingPunct="1">
              <a:defRPr/>
            </a:pPr>
            <a:endParaRPr lang="en-US" dirty="0"/>
          </a:p>
        </p:txBody>
      </p:sp>
    </p:spTree>
    <p:extLst>
      <p:ext uri="{BB962C8B-B14F-4D97-AF65-F5344CB8AC3E}">
        <p14:creationId xmlns:p14="http://schemas.microsoft.com/office/powerpoint/2010/main" val="192248446"/>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246188" y="696913"/>
            <a:ext cx="4530725" cy="2549525"/>
          </a:xfrm>
          <a:ln/>
        </p:spPr>
      </p:sp>
      <p:sp>
        <p:nvSpPr>
          <p:cNvPr id="62467" name="Rectangle 3"/>
          <p:cNvSpPr>
            <a:spLocks noGrp="1" noChangeArrowheads="1"/>
          </p:cNvSpPr>
          <p:nvPr>
            <p:ph type="body" idx="1"/>
          </p:nvPr>
        </p:nvSpPr>
        <p:spPr>
          <a:xfrm>
            <a:off x="571649" y="3715818"/>
            <a:ext cx="5879804" cy="5246870"/>
          </a:xfrm>
          <a:noFill/>
          <a:ln/>
        </p:spPr>
        <p:txBody>
          <a:bodyPr>
            <a:normAutofit/>
          </a:bodyPr>
          <a:lstStyle/>
          <a:p>
            <a:r>
              <a:rPr lang="en-GB" dirty="0"/>
              <a:t>LOS:</a:t>
            </a:r>
            <a:r>
              <a:rPr lang="en-GB" baseline="0" dirty="0"/>
              <a:t> Explain the single-stage (stable-growth), two-stage, and three-stage FCFF and FCFE models and select and justify the appropriate model given a company’s characteristics.</a:t>
            </a:r>
            <a:endParaRPr lang="en-US" dirty="0"/>
          </a:p>
          <a:p>
            <a:r>
              <a:rPr lang="en-GB" dirty="0"/>
              <a:t>LOS: Describe approaches</a:t>
            </a:r>
            <a:r>
              <a:rPr lang="en-GB" baseline="0" dirty="0"/>
              <a:t> for calculating the terminal value in a multistage valuation model.</a:t>
            </a:r>
            <a:endParaRPr lang="en-GB" dirty="0"/>
          </a:p>
          <a:p>
            <a:pPr indent="-187543" defTabSz="937717">
              <a:defRPr/>
            </a:pPr>
            <a:r>
              <a:rPr lang="en-GB" dirty="0"/>
              <a:t>LOS: Calculate FCFF and FCFE. </a:t>
            </a:r>
          </a:p>
          <a:p>
            <a:pPr indent="-187543" defTabSz="937717">
              <a:defRPr/>
            </a:pPr>
            <a:r>
              <a:rPr lang="en-GB" dirty="0"/>
              <a:t>LOS: Describe approaches for</a:t>
            </a:r>
            <a:r>
              <a:rPr lang="en-GB" baseline="0" dirty="0"/>
              <a:t> forecasting FCFF and FCFE.</a:t>
            </a:r>
            <a:endParaRPr lang="en-GB" dirty="0"/>
          </a:p>
          <a:p>
            <a:pPr indent="-187543" defTabSz="937717">
              <a:defRPr/>
            </a:pPr>
            <a:r>
              <a:rPr lang="en-US" dirty="0"/>
              <a:t>Pages</a:t>
            </a:r>
            <a:r>
              <a:rPr lang="en-US" baseline="0" dirty="0"/>
              <a:t> 336–343</a:t>
            </a:r>
          </a:p>
          <a:p>
            <a:pPr indent="-187543" defTabSz="937717">
              <a:defRPr/>
            </a:pPr>
            <a:endParaRPr lang="en-US" baseline="0" dirty="0"/>
          </a:p>
          <a:p>
            <a:pPr marL="0" indent="0" defTabSz="905874" eaLnBrk="1" hangingPunct="1">
              <a:defRPr/>
            </a:pPr>
            <a:r>
              <a:rPr lang="en-US" baseline="0" dirty="0"/>
              <a:t>Notice that the FCFE grows at the same rate as the sales except in Year 4, when it grows at 240%. This is because in that year, sales </a:t>
            </a:r>
            <a:r>
              <a:rPr lang="en-US" i="1" baseline="0" dirty="0"/>
              <a:t>increase</a:t>
            </a:r>
            <a:r>
              <a:rPr lang="en-US" baseline="0" dirty="0"/>
              <a:t> at 5% but incremental FCInv and WCInv </a:t>
            </a:r>
            <a:r>
              <a:rPr lang="en-US" i="1" baseline="0" dirty="0"/>
              <a:t>decrease</a:t>
            </a:r>
            <a:r>
              <a:rPr lang="en-US" baseline="0" dirty="0"/>
              <a:t> sharply. The reason is because incremental FCInv and WCInv are calculated relative to the dollar growth in sales, which decreases in that year (even though absolute dollar sales increases).</a:t>
            </a:r>
          </a:p>
          <a:p>
            <a:pPr marL="233266" indent="-233266" defTabSz="905874" eaLnBrk="1" hangingPunct="1">
              <a:defRPr/>
            </a:pPr>
            <a:endParaRPr lang="en-US" baseline="0" dirty="0"/>
          </a:p>
          <a:p>
            <a:pPr marL="233266" indent="-233266" defTabSz="905874" eaLnBrk="1" hangingPunct="1">
              <a:defRPr/>
            </a:pPr>
            <a:r>
              <a:rPr lang="en-US" baseline="0" dirty="0"/>
              <a:t>On the next slide, we’ll discount the FCFE to obtain a stock value.</a:t>
            </a:r>
            <a:endParaRPr lang="en-US" dirty="0"/>
          </a:p>
          <a:p>
            <a:pPr marL="233266" indent="-233266" defTabSz="905874" eaLnBrk="1" hangingPunct="1">
              <a:defRPr/>
            </a:pPr>
            <a:endParaRPr lang="en-US" dirty="0"/>
          </a:p>
        </p:txBody>
      </p:sp>
    </p:spTree>
    <p:extLst>
      <p:ext uri="{BB962C8B-B14F-4D97-AF65-F5344CB8AC3E}">
        <p14:creationId xmlns:p14="http://schemas.microsoft.com/office/powerpoint/2010/main" val="307231089"/>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246188" y="696913"/>
            <a:ext cx="4530725" cy="2549525"/>
          </a:xfrm>
          <a:ln/>
        </p:spPr>
      </p:sp>
      <p:sp>
        <p:nvSpPr>
          <p:cNvPr id="62467" name="Rectangle 3"/>
          <p:cNvSpPr>
            <a:spLocks noGrp="1" noChangeArrowheads="1"/>
          </p:cNvSpPr>
          <p:nvPr>
            <p:ph type="body" idx="1"/>
          </p:nvPr>
        </p:nvSpPr>
        <p:spPr>
          <a:xfrm>
            <a:off x="571649" y="3715818"/>
            <a:ext cx="5879804" cy="5246870"/>
          </a:xfrm>
          <a:noFill/>
          <a:ln/>
        </p:spPr>
        <p:txBody>
          <a:bodyPr>
            <a:normAutofit/>
          </a:bodyPr>
          <a:lstStyle/>
          <a:p>
            <a:r>
              <a:rPr lang="en-GB" dirty="0"/>
              <a:t>LOS:</a:t>
            </a:r>
            <a:r>
              <a:rPr lang="en-GB" baseline="0" dirty="0"/>
              <a:t> Explain the single-stage (stable-growth), two-stage, and three-stage FCFF and FCFE models and select and justify the appropriate model given a company’s characteristics.</a:t>
            </a:r>
            <a:endParaRPr lang="en-US" dirty="0"/>
          </a:p>
          <a:p>
            <a:r>
              <a:rPr lang="en-GB" dirty="0"/>
              <a:t>LOS: Describe approaches</a:t>
            </a:r>
            <a:r>
              <a:rPr lang="en-GB" baseline="0" dirty="0"/>
              <a:t> for calculating the terminal value in a multistage valuation model.</a:t>
            </a:r>
            <a:endParaRPr lang="en-GB" dirty="0"/>
          </a:p>
          <a:p>
            <a:pPr indent="-187543" defTabSz="937717">
              <a:defRPr/>
            </a:pPr>
            <a:r>
              <a:rPr lang="en-GB" dirty="0"/>
              <a:t>LOS: Calculate FCFF and FCFE. </a:t>
            </a:r>
          </a:p>
          <a:p>
            <a:pPr indent="-187543" defTabSz="937717">
              <a:defRPr/>
            </a:pPr>
            <a:r>
              <a:rPr lang="en-GB" dirty="0"/>
              <a:t>LOS: Describe approaches for</a:t>
            </a:r>
            <a:r>
              <a:rPr lang="en-GB" baseline="0" dirty="0"/>
              <a:t> forecasting FCFF and FCFE.</a:t>
            </a:r>
            <a:endParaRPr lang="en-GB" dirty="0"/>
          </a:p>
          <a:p>
            <a:pPr indent="-187543" defTabSz="937717">
              <a:defRPr/>
            </a:pPr>
            <a:r>
              <a:rPr lang="en-US" dirty="0"/>
              <a:t>Pages</a:t>
            </a:r>
            <a:r>
              <a:rPr lang="en-US" baseline="0" dirty="0"/>
              <a:t> 336–343</a:t>
            </a:r>
          </a:p>
          <a:p>
            <a:pPr indent="-187543" defTabSz="937717">
              <a:defRPr/>
            </a:pPr>
            <a:endParaRPr lang="en-US" baseline="0" dirty="0"/>
          </a:p>
          <a:p>
            <a:r>
              <a:rPr lang="en-US" dirty="0"/>
              <a:t>Notice that to get the present</a:t>
            </a:r>
            <a:r>
              <a:rPr lang="en-US" baseline="0" dirty="0"/>
              <a:t> value (</a:t>
            </a:r>
            <a:r>
              <a:rPr lang="en-US" dirty="0"/>
              <a:t>PV) of the infinite stream of</a:t>
            </a:r>
            <a:r>
              <a:rPr lang="en-US" baseline="0" dirty="0"/>
              <a:t> FCFE, we can start at the Year 4 FCFE when, thereafter, FCFE starts to grow at the constant 5% rate (even though on the previous slide we forecasted FCFE out to Year 5).</a:t>
            </a:r>
          </a:p>
          <a:p>
            <a:endParaRPr lang="en-US" baseline="0" dirty="0"/>
          </a:p>
          <a:p>
            <a:pPr indent="-187543" defTabSz="937717">
              <a:defRPr/>
            </a:pPr>
            <a:r>
              <a:rPr lang="en-US" baseline="0" dirty="0"/>
              <a:t>The terminal value of $14.4491 is a large part of stock value, 94.5% to be exact ($14.4491/$15.28). For this reason, an analyst may want to evaluate the terminal value using sensitivity analysis. </a:t>
            </a:r>
            <a:r>
              <a:rPr lang="en-US" dirty="0"/>
              <a:t>This terminal value can also be</a:t>
            </a:r>
            <a:r>
              <a:rPr lang="en-US" baseline="0" dirty="0"/>
              <a:t> calculated using the projected earnings and P/E ratio (as we did in Chapter 3).</a:t>
            </a:r>
            <a:endParaRPr lang="en-US" dirty="0"/>
          </a:p>
          <a:p>
            <a:endParaRPr lang="en-US" baseline="0" dirty="0"/>
          </a:p>
        </p:txBody>
      </p:sp>
    </p:spTree>
    <p:extLst>
      <p:ext uri="{BB962C8B-B14F-4D97-AF65-F5344CB8AC3E}">
        <p14:creationId xmlns:p14="http://schemas.microsoft.com/office/powerpoint/2010/main" val="371030760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246188" y="696913"/>
            <a:ext cx="4530725" cy="2549525"/>
          </a:xfrm>
          <a:ln/>
        </p:spPr>
      </p:sp>
      <p:sp>
        <p:nvSpPr>
          <p:cNvPr id="62467" name="Rectangle 3"/>
          <p:cNvSpPr>
            <a:spLocks noGrp="1" noChangeArrowheads="1"/>
          </p:cNvSpPr>
          <p:nvPr>
            <p:ph type="body" idx="1"/>
          </p:nvPr>
        </p:nvSpPr>
        <p:spPr>
          <a:xfrm>
            <a:off x="571649" y="3715818"/>
            <a:ext cx="5879804" cy="5246870"/>
          </a:xfrm>
          <a:noFill/>
          <a:ln/>
        </p:spPr>
        <p:txBody>
          <a:bodyPr>
            <a:normAutofit/>
          </a:bodyPr>
          <a:lstStyle/>
          <a:p>
            <a:r>
              <a:rPr lang="en-GB" dirty="0"/>
              <a:t>LOS:</a:t>
            </a:r>
            <a:r>
              <a:rPr lang="en-GB" baseline="0" dirty="0"/>
              <a:t> Explain the single-stage (stable-growth), two-stage, and three-stage FCFF and FCFE models and select and justify the appropriate model given a company’s characteristics.</a:t>
            </a:r>
            <a:endParaRPr lang="en-US" dirty="0"/>
          </a:p>
          <a:p>
            <a:r>
              <a:rPr lang="en-GB" dirty="0"/>
              <a:t>LOS: Describe approaches</a:t>
            </a:r>
            <a:r>
              <a:rPr lang="en-GB" baseline="0" dirty="0"/>
              <a:t> for calculating the terminal value in a multistage valuation model.</a:t>
            </a:r>
            <a:endParaRPr lang="en-GB" dirty="0"/>
          </a:p>
          <a:p>
            <a:pPr indent="-187543" defTabSz="937717">
              <a:defRPr/>
            </a:pPr>
            <a:r>
              <a:rPr lang="en-GB" dirty="0"/>
              <a:t>LOS: Calculate FCFF and FCFE. </a:t>
            </a:r>
          </a:p>
          <a:p>
            <a:pPr indent="-187543" defTabSz="937717">
              <a:defRPr/>
            </a:pPr>
            <a:r>
              <a:rPr lang="en-GB" dirty="0"/>
              <a:t>LOS: Describe approaches for</a:t>
            </a:r>
            <a:r>
              <a:rPr lang="en-GB" baseline="0" dirty="0"/>
              <a:t> forecasting FCFF and FCFE.</a:t>
            </a:r>
            <a:endParaRPr lang="en-GB" dirty="0"/>
          </a:p>
          <a:p>
            <a:pPr indent="-187543" defTabSz="937717">
              <a:defRPr/>
            </a:pPr>
            <a:r>
              <a:rPr lang="en-US" dirty="0"/>
              <a:t>Pages</a:t>
            </a:r>
            <a:r>
              <a:rPr lang="en-US" baseline="0" dirty="0"/>
              <a:t> 339–343</a:t>
            </a:r>
          </a:p>
          <a:p>
            <a:pPr indent="-187543" defTabSz="937717">
              <a:defRPr/>
            </a:pPr>
            <a:endParaRPr lang="en-US" baseline="0" dirty="0"/>
          </a:p>
          <a:p>
            <a:r>
              <a:rPr lang="en-US" baseline="0" dirty="0"/>
              <a:t>Instead of assuming that growth drops sharply from the first to second stage, we could also assume that growth gradually declines. This is the second form of the two-stage FCF model we examine. </a:t>
            </a:r>
          </a:p>
          <a:p>
            <a:endParaRPr lang="en-US" baseline="0" dirty="0"/>
          </a:p>
          <a:p>
            <a:r>
              <a:rPr lang="en-US" baseline="0" dirty="0"/>
              <a:t>It is sometimes the case that a small firm has rapidly increasing earnings but low or negative FCFE because of high capital expenditures. Eventually competition slows the firm’s earnings grow, but FCFE increases because the firm can reduce capital spending as it matures. Equity valuation is then largely dependent on these later FCFs. That is the assumption in the example to follow. </a:t>
            </a:r>
          </a:p>
          <a:p>
            <a:endParaRPr lang="en-US" baseline="0" dirty="0"/>
          </a:p>
          <a:p>
            <a:r>
              <a:rPr lang="en-US" baseline="0" dirty="0"/>
              <a:t>In the real world, analysts may want to evaluate the FCFs of firm subsidiaries and then aggregate the FCFs to arrive at total firm or equity value. </a:t>
            </a:r>
          </a:p>
          <a:p>
            <a:pPr marL="233266" indent="-233266" defTabSz="905874" eaLnBrk="1" hangingPunct="1">
              <a:defRPr/>
            </a:pPr>
            <a:endParaRPr lang="en-US" dirty="0"/>
          </a:p>
        </p:txBody>
      </p:sp>
    </p:spTree>
    <p:extLst>
      <p:ext uri="{BB962C8B-B14F-4D97-AF65-F5344CB8AC3E}">
        <p14:creationId xmlns:p14="http://schemas.microsoft.com/office/powerpoint/2010/main" val="1546226471"/>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246188" y="696913"/>
            <a:ext cx="4530725" cy="2549525"/>
          </a:xfrm>
          <a:ln/>
        </p:spPr>
      </p:sp>
      <p:sp>
        <p:nvSpPr>
          <p:cNvPr id="62467" name="Rectangle 3"/>
          <p:cNvSpPr>
            <a:spLocks noGrp="1" noChangeArrowheads="1"/>
          </p:cNvSpPr>
          <p:nvPr>
            <p:ph type="body" idx="1"/>
          </p:nvPr>
        </p:nvSpPr>
        <p:spPr>
          <a:xfrm>
            <a:off x="571649" y="3715818"/>
            <a:ext cx="5879804" cy="5246870"/>
          </a:xfrm>
          <a:noFill/>
          <a:ln/>
        </p:spPr>
        <p:txBody>
          <a:bodyPr>
            <a:normAutofit/>
          </a:bodyPr>
          <a:lstStyle/>
          <a:p>
            <a:r>
              <a:rPr lang="en-GB" dirty="0"/>
              <a:t>LOS:</a:t>
            </a:r>
            <a:r>
              <a:rPr lang="en-GB" baseline="0" dirty="0"/>
              <a:t> Explain the single-stage (stable-growth), two-stage, and three-stage FCFF and FCFE models and select and justify the appropriate model given a company’s characteristics.</a:t>
            </a:r>
            <a:endParaRPr lang="en-US" dirty="0"/>
          </a:p>
          <a:p>
            <a:r>
              <a:rPr lang="en-GB" dirty="0"/>
              <a:t>LOS: Describe approaches</a:t>
            </a:r>
            <a:r>
              <a:rPr lang="en-GB" baseline="0" dirty="0"/>
              <a:t> for calculating the terminal value in a multistage valuation model.</a:t>
            </a:r>
            <a:endParaRPr lang="en-GB" dirty="0"/>
          </a:p>
          <a:p>
            <a:pPr indent="-187543" defTabSz="937717">
              <a:defRPr/>
            </a:pPr>
            <a:r>
              <a:rPr lang="en-GB" dirty="0"/>
              <a:t>LOS: Calculate FCFF and FCFE. </a:t>
            </a:r>
          </a:p>
          <a:p>
            <a:pPr indent="-187543" defTabSz="937717">
              <a:defRPr/>
            </a:pPr>
            <a:r>
              <a:rPr lang="en-GB" dirty="0"/>
              <a:t>LOS: Describe approaches for</a:t>
            </a:r>
            <a:r>
              <a:rPr lang="en-GB" baseline="0" dirty="0"/>
              <a:t> forecasting FCFF and FCFE.</a:t>
            </a:r>
            <a:endParaRPr lang="en-GB" dirty="0"/>
          </a:p>
          <a:p>
            <a:pPr indent="-187543" defTabSz="937717">
              <a:defRPr/>
            </a:pPr>
            <a:r>
              <a:rPr lang="en-US" dirty="0"/>
              <a:t>Pages</a:t>
            </a:r>
            <a:r>
              <a:rPr lang="en-US" baseline="0" dirty="0"/>
              <a:t> 339–343</a:t>
            </a:r>
          </a:p>
          <a:p>
            <a:endParaRPr lang="en-US" baseline="0" dirty="0"/>
          </a:p>
          <a:p>
            <a:pPr indent="-187543" defTabSz="937717" eaLnBrk="1" hangingPunct="1">
              <a:lnSpc>
                <a:spcPct val="90000"/>
              </a:lnSpc>
              <a:defRPr/>
            </a:pPr>
            <a:r>
              <a:rPr lang="en-US" dirty="0"/>
              <a:t>In this example, we are given the EPS, and from that we must derive the FCFE. Additional assumptions are provided on the next slide.</a:t>
            </a:r>
          </a:p>
          <a:p>
            <a:pPr marL="233266" indent="-233266" defTabSz="905874" eaLnBrk="1" hangingPunct="1">
              <a:defRPr/>
            </a:pPr>
            <a:endParaRPr lang="en-US" dirty="0"/>
          </a:p>
        </p:txBody>
      </p:sp>
    </p:spTree>
    <p:extLst>
      <p:ext uri="{BB962C8B-B14F-4D97-AF65-F5344CB8AC3E}">
        <p14:creationId xmlns:p14="http://schemas.microsoft.com/office/powerpoint/2010/main" val="154633743"/>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246188" y="696913"/>
            <a:ext cx="4530725" cy="2549525"/>
          </a:xfrm>
          <a:ln/>
        </p:spPr>
      </p:sp>
      <p:sp>
        <p:nvSpPr>
          <p:cNvPr id="62467" name="Rectangle 3"/>
          <p:cNvSpPr>
            <a:spLocks noGrp="1" noChangeArrowheads="1"/>
          </p:cNvSpPr>
          <p:nvPr>
            <p:ph type="body" idx="1"/>
          </p:nvPr>
        </p:nvSpPr>
        <p:spPr>
          <a:xfrm>
            <a:off x="571649" y="3715818"/>
            <a:ext cx="5879804" cy="5246870"/>
          </a:xfrm>
          <a:noFill/>
          <a:ln/>
        </p:spPr>
        <p:txBody>
          <a:bodyPr>
            <a:normAutofit/>
          </a:bodyPr>
          <a:lstStyle/>
          <a:p>
            <a:r>
              <a:rPr lang="en-GB" dirty="0"/>
              <a:t>LOS:</a:t>
            </a:r>
            <a:r>
              <a:rPr lang="en-GB" baseline="0" dirty="0"/>
              <a:t> Explain the single-stage (stable-growth), two-stage, and three-stage FCFF and FCFE models and select and justify the appropriate model given a company’s characteristics.</a:t>
            </a:r>
            <a:endParaRPr lang="en-US" dirty="0"/>
          </a:p>
          <a:p>
            <a:r>
              <a:rPr lang="en-GB" dirty="0"/>
              <a:t>LOS: Describe approaches</a:t>
            </a:r>
            <a:r>
              <a:rPr lang="en-GB" baseline="0" dirty="0"/>
              <a:t> for calculating the terminal value in a multistage valuation model.</a:t>
            </a:r>
            <a:endParaRPr lang="en-GB" dirty="0"/>
          </a:p>
          <a:p>
            <a:pPr indent="-187543" defTabSz="937717">
              <a:defRPr/>
            </a:pPr>
            <a:r>
              <a:rPr lang="en-GB" dirty="0"/>
              <a:t>LOS: Calculate FCFF and FCFE. </a:t>
            </a:r>
          </a:p>
          <a:p>
            <a:pPr indent="-187543" defTabSz="937717">
              <a:defRPr/>
            </a:pPr>
            <a:r>
              <a:rPr lang="en-GB" dirty="0"/>
              <a:t>LOS: Describe approaches for</a:t>
            </a:r>
            <a:r>
              <a:rPr lang="en-GB" baseline="0" dirty="0"/>
              <a:t> forecasting FCFF and FCFE.</a:t>
            </a:r>
            <a:endParaRPr lang="en-GB" dirty="0"/>
          </a:p>
          <a:p>
            <a:pPr indent="-187543" defTabSz="937717">
              <a:defRPr/>
            </a:pPr>
            <a:r>
              <a:rPr lang="en-US" dirty="0"/>
              <a:t>Pages</a:t>
            </a:r>
            <a:r>
              <a:rPr lang="en-US" baseline="0" dirty="0"/>
              <a:t> 339–343</a:t>
            </a:r>
          </a:p>
          <a:p>
            <a:endParaRPr lang="en-US" baseline="0" dirty="0"/>
          </a:p>
          <a:p>
            <a:r>
              <a:rPr lang="en-US" baseline="0" dirty="0"/>
              <a:t>Notice that EPS and FCInv are gradually slowing. </a:t>
            </a:r>
            <a:r>
              <a:rPr lang="en-US" dirty="0"/>
              <a:t>We will calculate the FCFE in Year 1 on the next slide.</a:t>
            </a:r>
          </a:p>
          <a:p>
            <a:pPr marL="233266" indent="-233266" defTabSz="905874" eaLnBrk="1" hangingPunct="1">
              <a:defRPr/>
            </a:pPr>
            <a:endParaRPr lang="en-US" dirty="0"/>
          </a:p>
        </p:txBody>
      </p:sp>
    </p:spTree>
    <p:extLst>
      <p:ext uri="{BB962C8B-B14F-4D97-AF65-F5344CB8AC3E}">
        <p14:creationId xmlns:p14="http://schemas.microsoft.com/office/powerpoint/2010/main" val="2865410043"/>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246188" y="696913"/>
            <a:ext cx="4530725" cy="2549525"/>
          </a:xfrm>
          <a:ln/>
        </p:spPr>
      </p:sp>
      <p:sp>
        <p:nvSpPr>
          <p:cNvPr id="62467" name="Rectangle 3"/>
          <p:cNvSpPr>
            <a:spLocks noGrp="1" noChangeArrowheads="1"/>
          </p:cNvSpPr>
          <p:nvPr>
            <p:ph type="body" idx="1"/>
          </p:nvPr>
        </p:nvSpPr>
        <p:spPr>
          <a:xfrm>
            <a:off x="571649" y="3715818"/>
            <a:ext cx="5879804" cy="5246870"/>
          </a:xfrm>
          <a:noFill/>
          <a:ln/>
        </p:spPr>
        <p:txBody>
          <a:bodyPr>
            <a:normAutofit/>
          </a:bodyPr>
          <a:lstStyle/>
          <a:p>
            <a:r>
              <a:rPr lang="en-GB" dirty="0"/>
              <a:t>LOS:</a:t>
            </a:r>
            <a:r>
              <a:rPr lang="en-GB" baseline="0" dirty="0"/>
              <a:t> Explain the single-stage (stable-growth), two-stage, and three-stage FCFF and FCFE models and select and justify the appropriate model given a company’s characteristics.</a:t>
            </a:r>
            <a:endParaRPr lang="en-US" dirty="0"/>
          </a:p>
          <a:p>
            <a:r>
              <a:rPr lang="en-GB" dirty="0"/>
              <a:t>LOS: Describe approaches</a:t>
            </a:r>
            <a:r>
              <a:rPr lang="en-GB" baseline="0" dirty="0"/>
              <a:t> for calculating the terminal value in a multistage valuation model.</a:t>
            </a:r>
            <a:endParaRPr lang="en-GB" dirty="0"/>
          </a:p>
          <a:p>
            <a:pPr indent="-187543" defTabSz="937717">
              <a:defRPr/>
            </a:pPr>
            <a:r>
              <a:rPr lang="en-GB" dirty="0"/>
              <a:t>LOS: Calculate FCFF and FCFE. </a:t>
            </a:r>
          </a:p>
          <a:p>
            <a:pPr indent="-187543" defTabSz="937717">
              <a:defRPr/>
            </a:pPr>
            <a:r>
              <a:rPr lang="en-GB" dirty="0"/>
              <a:t>LOS: Describe approaches for</a:t>
            </a:r>
            <a:r>
              <a:rPr lang="en-GB" baseline="0" dirty="0"/>
              <a:t> forecasting FCFF and FCFE.</a:t>
            </a:r>
            <a:endParaRPr lang="en-GB" dirty="0"/>
          </a:p>
          <a:p>
            <a:pPr indent="-187543" defTabSz="937717">
              <a:defRPr/>
            </a:pPr>
            <a:r>
              <a:rPr lang="en-US" dirty="0"/>
              <a:t>Pages</a:t>
            </a:r>
            <a:r>
              <a:rPr lang="en-US" baseline="0" dirty="0"/>
              <a:t> 339–343</a:t>
            </a:r>
          </a:p>
          <a:p>
            <a:pPr indent="-187543" defTabSz="937717">
              <a:defRPr/>
            </a:pPr>
            <a:endParaRPr lang="en-US" baseline="0" dirty="0"/>
          </a:p>
          <a:p>
            <a:pPr indent="-187543" defTabSz="937717">
              <a:defRPr/>
            </a:pPr>
            <a:r>
              <a:rPr lang="en-US" baseline="0" dirty="0"/>
              <a:t>For the Year 1 FCFE, the FCFE is equal to the EPS </a:t>
            </a:r>
            <a:r>
              <a:rPr lang="en-US" b="0" baseline="0" dirty="0"/>
              <a:t>minus</a:t>
            </a:r>
            <a:r>
              <a:rPr lang="en-US" b="1" baseline="0" dirty="0"/>
              <a:t> </a:t>
            </a:r>
            <a:r>
              <a:rPr lang="en-US" baseline="0" dirty="0"/>
              <a:t>incremental FCInv and WCInv plus new debt financing. </a:t>
            </a:r>
          </a:p>
          <a:p>
            <a:endParaRPr lang="en-US" dirty="0"/>
          </a:p>
          <a:p>
            <a:pPr marL="233266" indent="-233266" defTabSz="905874" eaLnBrk="1" hangingPunct="1">
              <a:defRPr/>
            </a:pPr>
            <a:r>
              <a:rPr lang="en-US" dirty="0"/>
              <a:t>EPS </a:t>
            </a:r>
            <a:r>
              <a:rPr lang="en-US" baseline="0" dirty="0"/>
              <a:t>in Year 1: Current EPS x (1 + Sales growth rate) = $1.00(1.3) = $1.30.</a:t>
            </a:r>
          </a:p>
          <a:p>
            <a:pPr marL="233266" indent="-233266" defTabSz="905874" eaLnBrk="1" hangingPunct="1">
              <a:defRPr/>
            </a:pPr>
            <a:endParaRPr lang="en-US" baseline="0" dirty="0"/>
          </a:p>
          <a:p>
            <a:pPr marL="233266" indent="-233266" defTabSz="905874" eaLnBrk="1" hangingPunct="1">
              <a:defRPr/>
            </a:pPr>
            <a:r>
              <a:rPr lang="en-US" baseline="0" dirty="0"/>
              <a:t>The FCInv is given at $1.50.</a:t>
            </a:r>
          </a:p>
          <a:p>
            <a:pPr marL="233266" indent="-233266" defTabSz="905874" eaLnBrk="1" hangingPunct="1">
              <a:defRPr/>
            </a:pPr>
            <a:endParaRPr lang="en-US" baseline="0" dirty="0"/>
          </a:p>
          <a:p>
            <a:pPr marL="233266" indent="-233266" defTabSz="905874" eaLnBrk="1" hangingPunct="1">
              <a:defRPr/>
            </a:pPr>
            <a:r>
              <a:rPr lang="en-US" baseline="0" dirty="0"/>
              <a:t>WCInv will increase by 40% times the incremental FCInv growth: $1.50 x 40% = $0.60.</a:t>
            </a:r>
          </a:p>
          <a:p>
            <a:pPr marL="233266" indent="-233266" defTabSz="905874" eaLnBrk="1" hangingPunct="1">
              <a:defRPr/>
            </a:pPr>
            <a:endParaRPr lang="en-US" baseline="0" dirty="0"/>
          </a:p>
          <a:p>
            <a:pPr marL="233266" indent="-233266" defTabSz="905874" eaLnBrk="1" hangingPunct="1">
              <a:defRPr/>
            </a:pPr>
            <a:r>
              <a:rPr lang="en-US" baseline="0" dirty="0"/>
              <a:t>Of the increase in FCInv and WCInv, 30% will be financed by debt: ($1.50 + $0.60) x 30%.</a:t>
            </a:r>
          </a:p>
          <a:p>
            <a:pPr marL="233266" indent="-233266" defTabSz="905874" eaLnBrk="1" hangingPunct="1">
              <a:defRPr/>
            </a:pPr>
            <a:endParaRPr lang="en-US" baseline="0" dirty="0"/>
          </a:p>
          <a:p>
            <a:pPr marL="233266" indent="-233266" defTabSz="905874" eaLnBrk="1" hangingPunct="1">
              <a:defRPr/>
            </a:pPr>
            <a:r>
              <a:rPr lang="en-US" baseline="0" dirty="0"/>
              <a:t>FCFE is then $1.30 – $1.50 – $0.60 + ($1.50 + $0.60) x 30% = –$0.17.  </a:t>
            </a:r>
          </a:p>
          <a:p>
            <a:pPr marL="233266" indent="-233266" defTabSz="905874" eaLnBrk="1" hangingPunct="1">
              <a:defRPr/>
            </a:pPr>
            <a:endParaRPr lang="en-US" baseline="0" dirty="0"/>
          </a:p>
          <a:p>
            <a:pPr marL="233266" indent="-233266" defTabSz="905874" eaLnBrk="1" hangingPunct="1">
              <a:defRPr/>
            </a:pPr>
            <a:r>
              <a:rPr lang="en-US" baseline="0" dirty="0"/>
              <a:t>The FCFE in the other years is presented on the next slide.</a:t>
            </a:r>
            <a:endParaRPr lang="en-US" dirty="0"/>
          </a:p>
          <a:p>
            <a:pPr marL="233266" indent="-233266" defTabSz="905874" eaLnBrk="1" hangingPunct="1">
              <a:defRPr/>
            </a:pPr>
            <a:endParaRPr lang="en-US" dirty="0"/>
          </a:p>
        </p:txBody>
      </p:sp>
    </p:spTree>
    <p:extLst>
      <p:ext uri="{BB962C8B-B14F-4D97-AF65-F5344CB8AC3E}">
        <p14:creationId xmlns:p14="http://schemas.microsoft.com/office/powerpoint/2010/main" val="744055802"/>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246188" y="696913"/>
            <a:ext cx="4530725" cy="2549525"/>
          </a:xfrm>
          <a:ln/>
        </p:spPr>
      </p:sp>
      <p:sp>
        <p:nvSpPr>
          <p:cNvPr id="62467" name="Rectangle 3"/>
          <p:cNvSpPr>
            <a:spLocks noGrp="1" noChangeArrowheads="1"/>
          </p:cNvSpPr>
          <p:nvPr>
            <p:ph type="body" idx="1"/>
          </p:nvPr>
        </p:nvSpPr>
        <p:spPr>
          <a:xfrm>
            <a:off x="571649" y="3715818"/>
            <a:ext cx="5879804" cy="5246870"/>
          </a:xfrm>
          <a:noFill/>
          <a:ln/>
        </p:spPr>
        <p:txBody>
          <a:bodyPr>
            <a:normAutofit/>
          </a:bodyPr>
          <a:lstStyle/>
          <a:p>
            <a:r>
              <a:rPr lang="en-GB" dirty="0"/>
              <a:t>LOS:</a:t>
            </a:r>
            <a:r>
              <a:rPr lang="en-GB" baseline="0" dirty="0"/>
              <a:t> Explain the single-stage (stable-growth), two-stage, and three-stage FCFF and FCFE models and select and justify the appropriate model given a company’s characteristics.</a:t>
            </a:r>
            <a:endParaRPr lang="en-US" dirty="0"/>
          </a:p>
          <a:p>
            <a:r>
              <a:rPr lang="en-GB" dirty="0"/>
              <a:t>LOS: Describe approaches</a:t>
            </a:r>
            <a:r>
              <a:rPr lang="en-GB" baseline="0" dirty="0"/>
              <a:t> for calculating the terminal value in a multistage valuation model.</a:t>
            </a:r>
            <a:endParaRPr lang="en-GB" dirty="0"/>
          </a:p>
          <a:p>
            <a:pPr indent="-187543" defTabSz="937717">
              <a:defRPr/>
            </a:pPr>
            <a:r>
              <a:rPr lang="en-GB" dirty="0"/>
              <a:t>LOS: Calculate FCFF and FCFE. </a:t>
            </a:r>
          </a:p>
          <a:p>
            <a:pPr indent="-187543" defTabSz="937717">
              <a:defRPr/>
            </a:pPr>
            <a:r>
              <a:rPr lang="en-GB" dirty="0"/>
              <a:t>LOS: Describe approaches for</a:t>
            </a:r>
            <a:r>
              <a:rPr lang="en-GB" baseline="0" dirty="0"/>
              <a:t> forecasting FCFF and FCFE.</a:t>
            </a:r>
            <a:endParaRPr lang="en-GB" dirty="0"/>
          </a:p>
          <a:p>
            <a:pPr indent="-187543" defTabSz="937717">
              <a:defRPr/>
            </a:pPr>
            <a:r>
              <a:rPr lang="en-US" dirty="0"/>
              <a:t>Pages</a:t>
            </a:r>
            <a:r>
              <a:rPr lang="en-US" baseline="0" dirty="0"/>
              <a:t> 339–343</a:t>
            </a:r>
          </a:p>
          <a:p>
            <a:pPr marL="233266" indent="-233266" defTabSz="905874" eaLnBrk="1" hangingPunct="1">
              <a:defRPr/>
            </a:pPr>
            <a:endParaRPr lang="en-US" baseline="0" dirty="0"/>
          </a:p>
          <a:p>
            <a:pPr marL="233266" indent="-233266" defTabSz="905874" eaLnBrk="1" hangingPunct="1">
              <a:defRPr/>
            </a:pPr>
            <a:r>
              <a:rPr lang="en-US" baseline="0" dirty="0"/>
              <a:t>Notice that the FCFE starts out negative but then gradually increases because FCInv and WCInv are slowing and EPS is still growing (albeit at a slower rate).</a:t>
            </a:r>
          </a:p>
          <a:p>
            <a:pPr marL="233266" indent="-233266" defTabSz="905874" eaLnBrk="1" hangingPunct="1">
              <a:defRPr/>
            </a:pPr>
            <a:endParaRPr lang="en-US" baseline="0" dirty="0"/>
          </a:p>
          <a:p>
            <a:pPr marL="233266" indent="-233266" defTabSz="905874" eaLnBrk="1" hangingPunct="1">
              <a:defRPr/>
            </a:pPr>
            <a:r>
              <a:rPr lang="en-US" baseline="0" dirty="0"/>
              <a:t>On the next slide, we’ll discount the FCFE to obtain a stock value.</a:t>
            </a:r>
            <a:endParaRPr lang="en-US" dirty="0"/>
          </a:p>
        </p:txBody>
      </p:sp>
    </p:spTree>
    <p:extLst>
      <p:ext uri="{BB962C8B-B14F-4D97-AF65-F5344CB8AC3E}">
        <p14:creationId xmlns:p14="http://schemas.microsoft.com/office/powerpoint/2010/main" val="1759581749"/>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246188" y="696913"/>
            <a:ext cx="4530725" cy="2549525"/>
          </a:xfrm>
          <a:ln/>
        </p:spPr>
      </p:sp>
      <p:sp>
        <p:nvSpPr>
          <p:cNvPr id="62467" name="Rectangle 3"/>
          <p:cNvSpPr>
            <a:spLocks noGrp="1" noChangeArrowheads="1"/>
          </p:cNvSpPr>
          <p:nvPr>
            <p:ph type="body" idx="1"/>
          </p:nvPr>
        </p:nvSpPr>
        <p:spPr>
          <a:xfrm>
            <a:off x="571649" y="3715818"/>
            <a:ext cx="5879804" cy="5246870"/>
          </a:xfrm>
          <a:noFill/>
          <a:ln/>
        </p:spPr>
        <p:txBody>
          <a:bodyPr>
            <a:normAutofit/>
          </a:bodyPr>
          <a:lstStyle/>
          <a:p>
            <a:r>
              <a:rPr lang="en-GB" dirty="0"/>
              <a:t>LOS:</a:t>
            </a:r>
            <a:r>
              <a:rPr lang="en-GB" baseline="0" dirty="0"/>
              <a:t> Explain the single-stage (stable-growth), two-stage, and three-stage FCFF and FCFE models and select and justify the appropriate model given a company’s characteristics.</a:t>
            </a:r>
            <a:endParaRPr lang="en-US" dirty="0"/>
          </a:p>
          <a:p>
            <a:r>
              <a:rPr lang="en-GB" dirty="0"/>
              <a:t>LOS: Describe approaches</a:t>
            </a:r>
            <a:r>
              <a:rPr lang="en-GB" baseline="0" dirty="0"/>
              <a:t> for calculating the terminal value in a multistage valuation model.</a:t>
            </a:r>
            <a:endParaRPr lang="en-GB" dirty="0"/>
          </a:p>
          <a:p>
            <a:pPr indent="-187543" defTabSz="937717">
              <a:defRPr/>
            </a:pPr>
            <a:r>
              <a:rPr lang="en-GB" dirty="0"/>
              <a:t>LOS: Calculate FCFF and FCFE. </a:t>
            </a:r>
          </a:p>
          <a:p>
            <a:pPr indent="-187543" defTabSz="937717">
              <a:defRPr/>
            </a:pPr>
            <a:r>
              <a:rPr lang="en-GB" dirty="0"/>
              <a:t>LOS: Describe approaches for</a:t>
            </a:r>
            <a:r>
              <a:rPr lang="en-GB" baseline="0" dirty="0"/>
              <a:t> forecasting FCFF and FCFE.</a:t>
            </a:r>
            <a:endParaRPr lang="en-GB" dirty="0"/>
          </a:p>
          <a:p>
            <a:pPr indent="-187543" defTabSz="937717">
              <a:defRPr/>
            </a:pPr>
            <a:r>
              <a:rPr lang="en-US" dirty="0"/>
              <a:t>Pages</a:t>
            </a:r>
            <a:r>
              <a:rPr lang="en-US" baseline="0" dirty="0"/>
              <a:t> 339–343</a:t>
            </a:r>
          </a:p>
          <a:p>
            <a:pPr indent="-187543" defTabSz="937717">
              <a:defRPr/>
            </a:pPr>
            <a:endParaRPr lang="en-US" baseline="0" dirty="0"/>
          </a:p>
          <a:p>
            <a:r>
              <a:rPr lang="en-US" dirty="0"/>
              <a:t>Notice that the terminal value is estimated at $21.80, which is the PV at Year 4 of</a:t>
            </a:r>
            <a:r>
              <a:rPr lang="en-US" baseline="0" dirty="0"/>
              <a:t> the FCFE that grows at a constant 5% rate forever. When we discount this back to Year 0, we obtain a $13.8543 PV for the perpetual stream.</a:t>
            </a:r>
          </a:p>
          <a:p>
            <a:endParaRPr lang="en-US" dirty="0"/>
          </a:p>
          <a:p>
            <a:r>
              <a:rPr lang="en-US" dirty="0"/>
              <a:t>We determine the total value of the stock to be $15.30. On the next slide,</a:t>
            </a:r>
            <a:r>
              <a:rPr lang="en-US" baseline="0" dirty="0"/>
              <a:t> we’ll calculate a P/E for Years 0 and 4, assuming that the present value we calculated will equal the stock price.</a:t>
            </a:r>
            <a:endParaRPr lang="en-US" dirty="0"/>
          </a:p>
          <a:p>
            <a:endParaRPr lang="en-US" baseline="0" dirty="0"/>
          </a:p>
        </p:txBody>
      </p:sp>
    </p:spTree>
    <p:extLst>
      <p:ext uri="{BB962C8B-B14F-4D97-AF65-F5344CB8AC3E}">
        <p14:creationId xmlns:p14="http://schemas.microsoft.com/office/powerpoint/2010/main" val="2450099331"/>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246188" y="696913"/>
            <a:ext cx="4530725" cy="2549525"/>
          </a:xfrm>
          <a:ln/>
        </p:spPr>
      </p:sp>
      <p:sp>
        <p:nvSpPr>
          <p:cNvPr id="62467" name="Rectangle 3"/>
          <p:cNvSpPr>
            <a:spLocks noGrp="1" noChangeArrowheads="1"/>
          </p:cNvSpPr>
          <p:nvPr>
            <p:ph type="body" idx="1"/>
          </p:nvPr>
        </p:nvSpPr>
        <p:spPr>
          <a:xfrm>
            <a:off x="571649" y="3715818"/>
            <a:ext cx="5879804" cy="5246870"/>
          </a:xfrm>
          <a:noFill/>
          <a:ln/>
        </p:spPr>
        <p:txBody>
          <a:bodyPr>
            <a:normAutofit/>
          </a:bodyPr>
          <a:lstStyle/>
          <a:p>
            <a:r>
              <a:rPr lang="en-GB" dirty="0"/>
              <a:t>LOS:</a:t>
            </a:r>
            <a:r>
              <a:rPr lang="en-GB" baseline="0" dirty="0"/>
              <a:t> Explain the single-stage (stable-growth), two-stage, and three-stage FCFF and FCFE models and select and justify the appropriate model given a company’s characteristics.</a:t>
            </a:r>
            <a:endParaRPr lang="en-US" dirty="0"/>
          </a:p>
          <a:p>
            <a:r>
              <a:rPr lang="en-GB" dirty="0"/>
              <a:t>LOS: Describe approaches</a:t>
            </a:r>
            <a:r>
              <a:rPr lang="en-GB" baseline="0" dirty="0"/>
              <a:t> for calculating the terminal value in a multistage valuation model.</a:t>
            </a:r>
            <a:endParaRPr lang="en-GB" dirty="0"/>
          </a:p>
          <a:p>
            <a:pPr indent="-187543" defTabSz="937717">
              <a:defRPr/>
            </a:pPr>
            <a:r>
              <a:rPr lang="en-GB" dirty="0"/>
              <a:t>LOS: Calculate FCFF and FCFE. </a:t>
            </a:r>
          </a:p>
          <a:p>
            <a:pPr indent="-187543" defTabSz="937717">
              <a:defRPr/>
            </a:pPr>
            <a:r>
              <a:rPr lang="en-GB" dirty="0"/>
              <a:t>LOS: Describe approaches for</a:t>
            </a:r>
            <a:r>
              <a:rPr lang="en-GB" baseline="0" dirty="0"/>
              <a:t> forecasting FCFF and FCFE.</a:t>
            </a:r>
            <a:endParaRPr lang="en-GB" dirty="0"/>
          </a:p>
          <a:p>
            <a:pPr indent="-187543" defTabSz="937717">
              <a:defRPr/>
            </a:pPr>
            <a:r>
              <a:rPr lang="en-US" dirty="0"/>
              <a:t>Pages</a:t>
            </a:r>
            <a:r>
              <a:rPr lang="en-US" baseline="0" dirty="0"/>
              <a:t> 339–343</a:t>
            </a:r>
          </a:p>
          <a:p>
            <a:pPr indent="-187543" defTabSz="937717">
              <a:defRPr/>
            </a:pPr>
            <a:endParaRPr lang="en-US" baseline="0" dirty="0"/>
          </a:p>
          <a:p>
            <a:r>
              <a:rPr lang="en-US" dirty="0"/>
              <a:t>Note that the P/E is greater at Year 0 than at Year 4 because the EPS</a:t>
            </a:r>
            <a:r>
              <a:rPr lang="en-US" baseline="0" dirty="0"/>
              <a:t> </a:t>
            </a:r>
            <a:r>
              <a:rPr lang="en-US" dirty="0"/>
              <a:t>growth rate has gradually declined</a:t>
            </a:r>
            <a:r>
              <a:rPr lang="en-US" baseline="0" dirty="0"/>
              <a:t> through time</a:t>
            </a:r>
            <a:r>
              <a:rPr lang="en-US" dirty="0"/>
              <a:t>. </a:t>
            </a:r>
          </a:p>
          <a:p>
            <a:endParaRPr lang="en-US" dirty="0"/>
          </a:p>
          <a:p>
            <a:endParaRPr lang="en-US" baseline="0" dirty="0"/>
          </a:p>
        </p:txBody>
      </p:sp>
    </p:spTree>
    <p:extLst>
      <p:ext uri="{BB962C8B-B14F-4D97-AF65-F5344CB8AC3E}">
        <p14:creationId xmlns:p14="http://schemas.microsoft.com/office/powerpoint/2010/main" val="3180137012"/>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246188" y="696913"/>
            <a:ext cx="4530725" cy="2549525"/>
          </a:xfrm>
          <a:ln/>
        </p:spPr>
      </p:sp>
      <p:sp>
        <p:nvSpPr>
          <p:cNvPr id="62467" name="Rectangle 3"/>
          <p:cNvSpPr>
            <a:spLocks noGrp="1" noChangeArrowheads="1"/>
          </p:cNvSpPr>
          <p:nvPr>
            <p:ph type="body" idx="1"/>
          </p:nvPr>
        </p:nvSpPr>
        <p:spPr>
          <a:xfrm>
            <a:off x="571649" y="3715818"/>
            <a:ext cx="5879804" cy="5246870"/>
          </a:xfrm>
          <a:noFill/>
          <a:ln/>
        </p:spPr>
        <p:txBody>
          <a:bodyPr>
            <a:normAutofit/>
          </a:bodyPr>
          <a:lstStyle/>
          <a:p>
            <a:r>
              <a:rPr lang="en-GB" dirty="0"/>
              <a:t>LOS:</a:t>
            </a:r>
            <a:r>
              <a:rPr lang="en-GB" baseline="0" dirty="0"/>
              <a:t> Explain the single-stage (stable-growth), two-stage, and three-stage FCFF and FCFE models and select and justify the appropriate model given a company’s characteristics.</a:t>
            </a:r>
            <a:endParaRPr lang="en-US" dirty="0"/>
          </a:p>
          <a:p>
            <a:r>
              <a:rPr lang="en-GB" dirty="0"/>
              <a:t>LOS: Describe approaches</a:t>
            </a:r>
            <a:r>
              <a:rPr lang="en-GB" baseline="0" dirty="0"/>
              <a:t> for calculating the terminal value in a multistage valuation model.</a:t>
            </a:r>
            <a:endParaRPr lang="en-GB" dirty="0"/>
          </a:p>
          <a:p>
            <a:pPr indent="-187543" defTabSz="937717">
              <a:defRPr/>
            </a:pPr>
            <a:r>
              <a:rPr lang="en-GB" dirty="0"/>
              <a:t>LOS: Calculate FCFF and FCFE. </a:t>
            </a:r>
          </a:p>
          <a:p>
            <a:pPr indent="-187543" defTabSz="937717">
              <a:defRPr/>
            </a:pPr>
            <a:r>
              <a:rPr lang="en-GB" dirty="0"/>
              <a:t>LOS: Describe approaches for</a:t>
            </a:r>
            <a:r>
              <a:rPr lang="en-GB" baseline="0" dirty="0"/>
              <a:t> forecasting FCFF and FCFE.</a:t>
            </a:r>
            <a:endParaRPr lang="en-GB" dirty="0"/>
          </a:p>
          <a:p>
            <a:pPr indent="-187543" defTabSz="937717">
              <a:defRPr/>
            </a:pPr>
            <a:r>
              <a:rPr lang="en-US" dirty="0"/>
              <a:t>Pages</a:t>
            </a:r>
            <a:r>
              <a:rPr lang="en-US" baseline="0" dirty="0"/>
              <a:t> 343</a:t>
            </a:r>
            <a:r>
              <a:rPr lang="en-US" sz="1000" dirty="0"/>
              <a:t>–</a:t>
            </a:r>
            <a:r>
              <a:rPr lang="en-US" baseline="0" dirty="0"/>
              <a:t>345</a:t>
            </a:r>
          </a:p>
          <a:p>
            <a:endParaRPr lang="en-US" dirty="0"/>
          </a:p>
          <a:p>
            <a:pPr indent="-187543" defTabSz="937717" eaLnBrk="1" hangingPunct="1">
              <a:lnSpc>
                <a:spcPct val="90000"/>
              </a:lnSpc>
              <a:defRPr/>
            </a:pPr>
            <a:r>
              <a:rPr lang="en-US" dirty="0"/>
              <a:t>There are two approaches we could use when working with the three stages of FCF growth. One approach is to assume that growth is constant in each of the three stages. Another approach would be to assume that growth is constant in Stages 1 and 3 but gradually declines in Stage 2. </a:t>
            </a:r>
          </a:p>
          <a:p>
            <a:pPr indent="-187543" defTabSz="937717" eaLnBrk="1" hangingPunct="1">
              <a:lnSpc>
                <a:spcPct val="90000"/>
              </a:lnSpc>
              <a:defRPr/>
            </a:pPr>
            <a:endParaRPr lang="en-US" dirty="0"/>
          </a:p>
          <a:p>
            <a:pPr indent="-187543" defTabSz="937717" eaLnBrk="1" hangingPunct="1">
              <a:lnSpc>
                <a:spcPct val="90000"/>
              </a:lnSpc>
              <a:defRPr/>
            </a:pPr>
            <a:r>
              <a:rPr lang="en-US" dirty="0"/>
              <a:t>We make the latter assumption in this example in which we discount FCFF using the WACC. We will work with a direct forecast of FCFF, instead of forecasting it from inputs of income, capital expenditures, and debt financing (as we did for the two-stage model examples).</a:t>
            </a:r>
          </a:p>
          <a:p>
            <a:pPr indent="-187543" defTabSz="937717" eaLnBrk="1" hangingPunct="1">
              <a:lnSpc>
                <a:spcPct val="90000"/>
              </a:lnSpc>
              <a:defRPr/>
            </a:pPr>
            <a:endParaRPr lang="en-US" dirty="0"/>
          </a:p>
          <a:p>
            <a:pPr eaLnBrk="1" hangingPunct="1">
              <a:lnSpc>
                <a:spcPct val="90000"/>
              </a:lnSpc>
            </a:pPr>
            <a:r>
              <a:rPr lang="en-US" dirty="0"/>
              <a:t>The solution is on the next slide.</a:t>
            </a:r>
          </a:p>
          <a:p>
            <a:pPr marL="233266" indent="-233266" defTabSz="905874" eaLnBrk="1" hangingPunct="1">
              <a:defRPr/>
            </a:pPr>
            <a:endParaRPr lang="en-US" dirty="0"/>
          </a:p>
        </p:txBody>
      </p:sp>
    </p:spTree>
    <p:extLst>
      <p:ext uri="{BB962C8B-B14F-4D97-AF65-F5344CB8AC3E}">
        <p14:creationId xmlns:p14="http://schemas.microsoft.com/office/powerpoint/2010/main" val="3176578868"/>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246188" y="696913"/>
            <a:ext cx="4530725" cy="2549525"/>
          </a:xfrm>
          <a:ln/>
        </p:spPr>
      </p:sp>
      <p:sp>
        <p:nvSpPr>
          <p:cNvPr id="62467" name="Rectangle 3"/>
          <p:cNvSpPr>
            <a:spLocks noGrp="1" noChangeArrowheads="1"/>
          </p:cNvSpPr>
          <p:nvPr>
            <p:ph type="body" idx="1"/>
          </p:nvPr>
        </p:nvSpPr>
        <p:spPr>
          <a:xfrm>
            <a:off x="571649" y="3715818"/>
            <a:ext cx="5879804" cy="5246870"/>
          </a:xfrm>
          <a:noFill/>
          <a:ln/>
        </p:spPr>
        <p:txBody>
          <a:bodyPr>
            <a:normAutofit/>
          </a:bodyPr>
          <a:lstStyle/>
          <a:p>
            <a:r>
              <a:rPr lang="en-GB" dirty="0"/>
              <a:t>LOS:</a:t>
            </a:r>
            <a:r>
              <a:rPr lang="en-GB" baseline="0" dirty="0"/>
              <a:t> Explain the single-stage (stable-growth), two-stage, and three-stage FCFF and FCFE models and select and justify the appropriate model given a company’s characteristics.</a:t>
            </a:r>
            <a:endParaRPr lang="en-US" dirty="0"/>
          </a:p>
          <a:p>
            <a:r>
              <a:rPr lang="en-GB" dirty="0"/>
              <a:t>LOS: Describe approaches</a:t>
            </a:r>
            <a:r>
              <a:rPr lang="en-GB" baseline="0" dirty="0"/>
              <a:t> for calculating the terminal value in a multistage valuation model.</a:t>
            </a:r>
            <a:endParaRPr lang="en-GB" dirty="0"/>
          </a:p>
          <a:p>
            <a:pPr indent="-187543" defTabSz="937717">
              <a:defRPr/>
            </a:pPr>
            <a:r>
              <a:rPr lang="en-GB" dirty="0"/>
              <a:t>LOS: Calculate FCFF and FCFE. </a:t>
            </a:r>
          </a:p>
          <a:p>
            <a:pPr indent="-187543" defTabSz="937717">
              <a:defRPr/>
            </a:pPr>
            <a:r>
              <a:rPr lang="en-GB" dirty="0"/>
              <a:t>LOS: Describe approaches for</a:t>
            </a:r>
            <a:r>
              <a:rPr lang="en-GB" baseline="0" dirty="0"/>
              <a:t> forecasting FCFF and FCFE.</a:t>
            </a:r>
            <a:endParaRPr lang="en-GB" dirty="0"/>
          </a:p>
          <a:p>
            <a:pPr indent="-187543" defTabSz="937717">
              <a:defRPr/>
            </a:pPr>
            <a:r>
              <a:rPr lang="en-US" dirty="0"/>
              <a:t>Pages</a:t>
            </a:r>
            <a:r>
              <a:rPr lang="en-US" baseline="0" dirty="0"/>
              <a:t> 343</a:t>
            </a:r>
            <a:r>
              <a:rPr lang="en-US" sz="1000" dirty="0"/>
              <a:t>–</a:t>
            </a:r>
            <a:r>
              <a:rPr lang="en-US" baseline="0" dirty="0"/>
              <a:t>345</a:t>
            </a:r>
          </a:p>
          <a:p>
            <a:pPr indent="-187543" defTabSz="937717">
              <a:defRPr/>
            </a:pPr>
            <a:endParaRPr lang="en-US" dirty="0"/>
          </a:p>
          <a:p>
            <a:pPr indent="-187543" defTabSz="937717">
              <a:defRPr/>
            </a:pPr>
            <a:r>
              <a:rPr lang="en-US" dirty="0"/>
              <a:t>The FCFF are projected here by growing FCFF at the respective growth rates. They are then discounted at the WACC of 10% to determine their PV. The terminal value calculation is on the next slide.</a:t>
            </a:r>
          </a:p>
          <a:p>
            <a:pPr marL="233266" indent="-233266" defTabSz="905874" eaLnBrk="1" hangingPunct="1">
              <a:defRPr/>
            </a:pPr>
            <a:endParaRPr lang="en-US" dirty="0"/>
          </a:p>
        </p:txBody>
      </p:sp>
    </p:spTree>
    <p:extLst>
      <p:ext uri="{BB962C8B-B14F-4D97-AF65-F5344CB8AC3E}">
        <p14:creationId xmlns:p14="http://schemas.microsoft.com/office/powerpoint/2010/main" val="3425052178"/>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246188" y="696913"/>
            <a:ext cx="4530725" cy="2549525"/>
          </a:xfrm>
          <a:ln/>
        </p:spPr>
      </p:sp>
      <p:sp>
        <p:nvSpPr>
          <p:cNvPr id="62467" name="Rectangle 3"/>
          <p:cNvSpPr>
            <a:spLocks noGrp="1" noChangeArrowheads="1"/>
          </p:cNvSpPr>
          <p:nvPr>
            <p:ph type="body" idx="1"/>
          </p:nvPr>
        </p:nvSpPr>
        <p:spPr>
          <a:xfrm>
            <a:off x="571649" y="3715818"/>
            <a:ext cx="5879804" cy="5246870"/>
          </a:xfrm>
          <a:noFill/>
          <a:ln/>
        </p:spPr>
        <p:txBody>
          <a:bodyPr>
            <a:normAutofit/>
          </a:bodyPr>
          <a:lstStyle/>
          <a:p>
            <a:r>
              <a:rPr lang="en-GB" dirty="0"/>
              <a:t>LOS:</a:t>
            </a:r>
            <a:r>
              <a:rPr lang="en-GB" baseline="0" dirty="0"/>
              <a:t> Explain the single-stage (stable-growth), two-stage, and three-stage FCFF and FCFE models and select and justify the appropriate model given a company’s characteristics.</a:t>
            </a:r>
            <a:endParaRPr lang="en-US" dirty="0"/>
          </a:p>
          <a:p>
            <a:r>
              <a:rPr lang="en-GB" dirty="0"/>
              <a:t>LOS: Describe approaches</a:t>
            </a:r>
            <a:r>
              <a:rPr lang="en-GB" baseline="0" dirty="0"/>
              <a:t> for calculating the terminal value in a multistage valuation model.</a:t>
            </a:r>
            <a:endParaRPr lang="en-GB" dirty="0"/>
          </a:p>
          <a:p>
            <a:pPr indent="-187543" defTabSz="937717">
              <a:defRPr/>
            </a:pPr>
            <a:r>
              <a:rPr lang="en-GB" dirty="0"/>
              <a:t>LOS: Calculate FCFF and FCFE. </a:t>
            </a:r>
          </a:p>
          <a:p>
            <a:pPr indent="-187543" defTabSz="937717">
              <a:defRPr/>
            </a:pPr>
            <a:r>
              <a:rPr lang="en-GB" dirty="0"/>
              <a:t>LOS: Describe approaches for</a:t>
            </a:r>
            <a:r>
              <a:rPr lang="en-GB" baseline="0" dirty="0"/>
              <a:t> forecasting FCFF and FCFE.</a:t>
            </a:r>
            <a:endParaRPr lang="en-GB" dirty="0"/>
          </a:p>
          <a:p>
            <a:pPr indent="-187543" defTabSz="937717">
              <a:defRPr/>
            </a:pPr>
            <a:r>
              <a:rPr lang="en-US" dirty="0"/>
              <a:t>Pages</a:t>
            </a:r>
            <a:r>
              <a:rPr lang="en-US" baseline="0" dirty="0"/>
              <a:t> 343</a:t>
            </a:r>
            <a:r>
              <a:rPr lang="en-US" sz="1000" dirty="0"/>
              <a:t>–</a:t>
            </a:r>
            <a:r>
              <a:rPr lang="en-US" baseline="0" dirty="0"/>
              <a:t>345</a:t>
            </a:r>
          </a:p>
          <a:p>
            <a:pPr indent="-187543" defTabSz="937717">
              <a:defRPr/>
            </a:pPr>
            <a:endParaRPr lang="en-US" dirty="0"/>
          </a:p>
          <a:p>
            <a:pPr indent="-187543" defTabSz="937717">
              <a:defRPr/>
            </a:pPr>
            <a:r>
              <a:rPr lang="en-US" dirty="0"/>
              <a:t>To calculate the PV of the terminal value at Time 0, we discount the Year 6 FCFF of $320.4 using the constant-growth formula. We then discount this amount back five periods using the WACC of 10% to obtain $3979.</a:t>
            </a:r>
          </a:p>
          <a:p>
            <a:pPr marL="233266" indent="-233266" defTabSz="905874" eaLnBrk="1" hangingPunct="1">
              <a:defRPr/>
            </a:pPr>
            <a:endParaRPr lang="en-US" dirty="0"/>
          </a:p>
          <a:p>
            <a:pPr marL="233266" indent="-233266" defTabSz="905874" eaLnBrk="1" hangingPunct="1">
              <a:defRPr/>
            </a:pPr>
            <a:endParaRPr lang="en-US" dirty="0"/>
          </a:p>
        </p:txBody>
      </p:sp>
    </p:spTree>
    <p:extLst>
      <p:ext uri="{BB962C8B-B14F-4D97-AF65-F5344CB8AC3E}">
        <p14:creationId xmlns:p14="http://schemas.microsoft.com/office/powerpoint/2010/main" val="4107761429"/>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246188" y="696913"/>
            <a:ext cx="4530725" cy="2549525"/>
          </a:xfrm>
          <a:ln/>
        </p:spPr>
      </p:sp>
      <p:sp>
        <p:nvSpPr>
          <p:cNvPr id="62467" name="Rectangle 3"/>
          <p:cNvSpPr>
            <a:spLocks noGrp="1" noChangeArrowheads="1"/>
          </p:cNvSpPr>
          <p:nvPr>
            <p:ph type="body" idx="1"/>
          </p:nvPr>
        </p:nvSpPr>
        <p:spPr>
          <a:xfrm>
            <a:off x="571649" y="3715818"/>
            <a:ext cx="5879804" cy="5246870"/>
          </a:xfrm>
          <a:noFill/>
          <a:ln/>
        </p:spPr>
        <p:txBody>
          <a:bodyPr>
            <a:normAutofit/>
          </a:bodyPr>
          <a:lstStyle/>
          <a:p>
            <a:r>
              <a:rPr lang="en-GB" dirty="0"/>
              <a:t>LOS:</a:t>
            </a:r>
            <a:r>
              <a:rPr lang="en-GB" baseline="0" dirty="0"/>
              <a:t> Explain the single-stage (stable-growth), two-stage, and three-stage FCFF and FCFE models and select and justify the appropriate model given a company’s characteristics.</a:t>
            </a:r>
            <a:endParaRPr lang="en-US" dirty="0"/>
          </a:p>
          <a:p>
            <a:r>
              <a:rPr lang="en-GB" dirty="0"/>
              <a:t>LOS: Describe approaches</a:t>
            </a:r>
            <a:r>
              <a:rPr lang="en-GB" baseline="0" dirty="0"/>
              <a:t> for calculating the terminal value in a multistage valuation model.</a:t>
            </a:r>
            <a:endParaRPr lang="en-GB" dirty="0"/>
          </a:p>
          <a:p>
            <a:pPr indent="-187543" defTabSz="937717">
              <a:defRPr/>
            </a:pPr>
            <a:r>
              <a:rPr lang="en-GB" dirty="0"/>
              <a:t>LOS: Calculate FCFF and FCFE. </a:t>
            </a:r>
          </a:p>
          <a:p>
            <a:pPr indent="-187543" defTabSz="937717">
              <a:defRPr/>
            </a:pPr>
            <a:r>
              <a:rPr lang="en-GB" dirty="0"/>
              <a:t>LOS: Describe approaches for</a:t>
            </a:r>
            <a:r>
              <a:rPr lang="en-GB" baseline="0" dirty="0"/>
              <a:t> forecasting FCFF and FCFE.</a:t>
            </a:r>
            <a:endParaRPr lang="en-GB" dirty="0"/>
          </a:p>
          <a:p>
            <a:pPr indent="-187543" defTabSz="937717">
              <a:defRPr/>
            </a:pPr>
            <a:r>
              <a:rPr lang="en-US" dirty="0"/>
              <a:t>Pages</a:t>
            </a:r>
            <a:r>
              <a:rPr lang="en-US" baseline="0" dirty="0"/>
              <a:t> 343</a:t>
            </a:r>
            <a:r>
              <a:rPr lang="en-US" sz="1000" dirty="0"/>
              <a:t>–</a:t>
            </a:r>
            <a:r>
              <a:rPr lang="en-US" baseline="0" dirty="0"/>
              <a:t>345</a:t>
            </a:r>
          </a:p>
          <a:p>
            <a:pPr indent="-187543" defTabSz="937717">
              <a:defRPr/>
            </a:pPr>
            <a:endParaRPr lang="en-US" dirty="0"/>
          </a:p>
          <a:p>
            <a:pPr indent="-187543" defTabSz="937717">
              <a:defRPr/>
            </a:pPr>
            <a:r>
              <a:rPr lang="en-US" dirty="0"/>
              <a:t>The total firm value is the PV of future FCFF discounted at the WACC. Using the inputs from the previous slides, we have $4,777.</a:t>
            </a:r>
          </a:p>
          <a:p>
            <a:pPr indent="-187543" defTabSz="937717">
              <a:defRPr/>
            </a:pPr>
            <a:endParaRPr lang="en-US" dirty="0"/>
          </a:p>
          <a:p>
            <a:pPr indent="-187543" defTabSz="937717" eaLnBrk="1" hangingPunct="1">
              <a:lnSpc>
                <a:spcPct val="90000"/>
              </a:lnSpc>
              <a:defRPr/>
            </a:pPr>
            <a:r>
              <a:rPr lang="en-US" dirty="0"/>
              <a:t>To obtain the equity value of $4,377, we subtract the market value of debt from the firm value.</a:t>
            </a:r>
          </a:p>
          <a:p>
            <a:pPr indent="-187543" defTabSz="937717" eaLnBrk="1" hangingPunct="1">
              <a:lnSpc>
                <a:spcPct val="90000"/>
              </a:lnSpc>
              <a:defRPr/>
            </a:pPr>
            <a:endParaRPr lang="en-US" dirty="0"/>
          </a:p>
          <a:p>
            <a:pPr indent="-187543" defTabSz="937717" eaLnBrk="1" hangingPunct="1">
              <a:lnSpc>
                <a:spcPct val="90000"/>
              </a:lnSpc>
              <a:defRPr/>
            </a:pPr>
            <a:r>
              <a:rPr lang="en-US" dirty="0"/>
              <a:t>Dividing by the number of shares (300), we obtain a per share value of $14.59.</a:t>
            </a:r>
          </a:p>
          <a:p>
            <a:pPr indent="-187543" defTabSz="937717" eaLnBrk="1" hangingPunct="1">
              <a:lnSpc>
                <a:spcPct val="90000"/>
              </a:lnSpc>
              <a:defRPr/>
            </a:pPr>
            <a:endParaRPr lang="en-US" dirty="0"/>
          </a:p>
        </p:txBody>
      </p:sp>
    </p:spTree>
    <p:extLst>
      <p:ext uri="{BB962C8B-B14F-4D97-AF65-F5344CB8AC3E}">
        <p14:creationId xmlns:p14="http://schemas.microsoft.com/office/powerpoint/2010/main" val="2249396010"/>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Pages</a:t>
            </a:r>
            <a:r>
              <a:rPr lang="en-US" baseline="0" dirty="0"/>
              <a:t> 346</a:t>
            </a:r>
            <a:r>
              <a:rPr lang="en-US" sz="1000" dirty="0"/>
              <a:t>–</a:t>
            </a:r>
            <a:r>
              <a:rPr lang="en-US" baseline="0" dirty="0"/>
              <a:t>348</a:t>
            </a:r>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194</a:t>
            </a:fld>
            <a:endParaRPr lang="en-US" dirty="0"/>
          </a:p>
        </p:txBody>
      </p:sp>
    </p:spTree>
    <p:extLst>
      <p:ext uri="{BB962C8B-B14F-4D97-AF65-F5344CB8AC3E}">
        <p14:creationId xmlns:p14="http://schemas.microsoft.com/office/powerpoint/2010/main" val="416727438"/>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Pages</a:t>
            </a:r>
            <a:r>
              <a:rPr lang="en-US" baseline="0" dirty="0"/>
              <a:t> 346</a:t>
            </a:r>
            <a:r>
              <a:rPr lang="en-US" sz="1000" dirty="0"/>
              <a:t>–</a:t>
            </a:r>
            <a:r>
              <a:rPr lang="en-US" baseline="0" dirty="0"/>
              <a:t>348</a:t>
            </a:r>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195</a:t>
            </a:fld>
            <a:endParaRPr lang="en-US" dirty="0"/>
          </a:p>
        </p:txBody>
      </p:sp>
    </p:spTree>
    <p:extLst>
      <p:ext uri="{BB962C8B-B14F-4D97-AF65-F5344CB8AC3E}">
        <p14:creationId xmlns:p14="http://schemas.microsoft.com/office/powerpoint/2010/main" val="2791990689"/>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Pages</a:t>
            </a:r>
            <a:r>
              <a:rPr lang="en-US" baseline="0" dirty="0"/>
              <a:t> 346</a:t>
            </a:r>
            <a:r>
              <a:rPr lang="en-US" sz="1000" dirty="0"/>
              <a:t>–</a:t>
            </a:r>
            <a:r>
              <a:rPr lang="en-US" baseline="0" dirty="0"/>
              <a:t>348</a:t>
            </a:r>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196</a:t>
            </a:fld>
            <a:endParaRPr lang="en-US" dirty="0"/>
          </a:p>
        </p:txBody>
      </p:sp>
    </p:spTree>
    <p:extLst>
      <p:ext uri="{BB962C8B-B14F-4D97-AF65-F5344CB8AC3E}">
        <p14:creationId xmlns:p14="http://schemas.microsoft.com/office/powerpoint/2010/main" val="4270283552"/>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Pages</a:t>
            </a:r>
            <a:r>
              <a:rPr lang="en-US" baseline="0" dirty="0"/>
              <a:t> 346</a:t>
            </a:r>
            <a:r>
              <a:rPr lang="en-US" sz="1000" dirty="0"/>
              <a:t>–</a:t>
            </a:r>
            <a:r>
              <a:rPr lang="en-US" baseline="0" dirty="0"/>
              <a:t>348</a:t>
            </a:r>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197</a:t>
            </a:fld>
            <a:endParaRPr lang="en-US" dirty="0"/>
          </a:p>
        </p:txBody>
      </p:sp>
    </p:spTree>
    <p:extLst>
      <p:ext uri="{BB962C8B-B14F-4D97-AF65-F5344CB8AC3E}">
        <p14:creationId xmlns:p14="http://schemas.microsoft.com/office/powerpoint/2010/main" val="733490723"/>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7"/>
          <p:cNvSpPr>
            <a:spLocks noGrp="1" noChangeArrowheads="1"/>
          </p:cNvSpPr>
          <p:nvPr>
            <p:ph type="sldNum" sz="quarter" idx="5"/>
          </p:nvPr>
        </p:nvSpPr>
        <p:spPr>
          <a:noFill/>
        </p:spPr>
        <p:txBody>
          <a:bodyPr/>
          <a:lstStyle/>
          <a:p>
            <a:fld id="{B6D8C7E6-D7FC-4A5E-9216-2F52A61F85EF}" type="slidenum">
              <a:rPr lang="en-US" smtClean="0"/>
              <a:pPr/>
              <a:t>198</a:t>
            </a:fld>
            <a:endParaRPr lang="en-US" dirty="0"/>
          </a:p>
        </p:txBody>
      </p:sp>
      <p:sp>
        <p:nvSpPr>
          <p:cNvPr id="9218" name="Rectangle 2"/>
          <p:cNvSpPr>
            <a:spLocks noGrp="1" noRot="1" noChangeAspect="1" noChangeArrowheads="1" noTextEdit="1"/>
          </p:cNvSpPr>
          <p:nvPr>
            <p:ph type="sldImg"/>
          </p:nvPr>
        </p:nvSpPr>
        <p:spPr>
          <a:xfrm>
            <a:off x="1147763" y="696913"/>
            <a:ext cx="4727575" cy="2660650"/>
          </a:xfrm>
          <a:ln/>
        </p:spPr>
      </p:sp>
      <p:sp>
        <p:nvSpPr>
          <p:cNvPr id="9219" name="Rectangle 3"/>
          <p:cNvSpPr>
            <a:spLocks noGrp="1" noChangeArrowheads="1"/>
          </p:cNvSpPr>
          <p:nvPr>
            <p:ph type="body" idx="1"/>
          </p:nvPr>
        </p:nvSpPr>
        <p:spPr>
          <a:xfrm>
            <a:off x="571649" y="3738902"/>
            <a:ext cx="5879804" cy="5223786"/>
          </a:xfrm>
          <a:noFill/>
          <a:ln/>
        </p:spPr>
        <p:txBody>
          <a:bodyPr>
            <a:noAutofit/>
          </a:bodyPr>
          <a:lstStyle/>
          <a:p>
            <a:pPr eaLnBrk="1" hangingPunct="1"/>
            <a:r>
              <a:rPr lang="en-US" sz="1100" dirty="0"/>
              <a:t>In Chapter 5, we used the Gordon growth model to derive a justified price-to-earnings ratio (P/E) for a stock, given its fundamentals. In this chapter, we will examine the P/E and other ratios that scale a firm’s market valuation to a measure of firm value. These ratios will be used to determine the relative valuation of a common share. They are widely used in practice because in a single number, they provide the firm’s market valuation relative to some firm fundamental.</a:t>
            </a:r>
          </a:p>
          <a:p>
            <a:pPr eaLnBrk="1" hangingPunct="1"/>
            <a:endParaRPr lang="en-US" sz="1100" dirty="0"/>
          </a:p>
          <a:p>
            <a:pPr eaLnBrk="1" hangingPunct="1"/>
            <a:r>
              <a:rPr lang="en-US" sz="1100" dirty="0"/>
              <a:t>In this chapter, we also examine</a:t>
            </a:r>
          </a:p>
          <a:p>
            <a:pPr eaLnBrk="1" hangingPunct="1">
              <a:buFont typeface="Arial" pitchFamily="34" charset="0"/>
              <a:buChar char="•"/>
            </a:pPr>
            <a:r>
              <a:rPr lang="en-US" sz="1100" dirty="0"/>
              <a:t>the issues that affect the evaluation of valuation ratios,</a:t>
            </a:r>
          </a:p>
          <a:p>
            <a:pPr eaLnBrk="1" hangingPunct="1">
              <a:buFont typeface="Arial" pitchFamily="34" charset="0"/>
              <a:buChar char="•"/>
            </a:pPr>
            <a:r>
              <a:rPr lang="en-US" sz="1100" dirty="0"/>
              <a:t>how the ratios relate to firm fundamentals,</a:t>
            </a:r>
          </a:p>
          <a:p>
            <a:pPr eaLnBrk="1" hangingPunct="1">
              <a:buFont typeface="Arial" pitchFamily="34" charset="0"/>
              <a:buChar char="•"/>
            </a:pPr>
            <a:r>
              <a:rPr lang="en-US" sz="1100" dirty="0"/>
              <a:t>the rationales and drawbacks to the various ratios,</a:t>
            </a:r>
          </a:p>
          <a:p>
            <a:pPr eaLnBrk="1" hangingPunct="1">
              <a:buFont typeface="Arial" pitchFamily="34" charset="0"/>
              <a:buChar char="•"/>
            </a:pPr>
            <a:r>
              <a:rPr lang="en-US" sz="1100" dirty="0"/>
              <a:t>the challenges of using valuation ratios internationally, and</a:t>
            </a:r>
          </a:p>
          <a:p>
            <a:pPr eaLnBrk="1" hangingPunct="1">
              <a:buFont typeface="Arial" pitchFamily="34" charset="0"/>
              <a:buChar char="•"/>
            </a:pPr>
            <a:r>
              <a:rPr lang="en-US" sz="1100" dirty="0"/>
              <a:t>the use of momentum indicators.</a:t>
            </a:r>
          </a:p>
          <a:p>
            <a:pPr indent="-187543" defTabSz="937717" eaLnBrk="1" hangingPunct="1">
              <a:defRPr/>
            </a:pPr>
            <a:endParaRPr lang="en-US" sz="1100" dirty="0"/>
          </a:p>
          <a:p>
            <a:pPr eaLnBrk="1" hangingPunct="1">
              <a:buFontTx/>
              <a:buNone/>
            </a:pPr>
            <a:r>
              <a:rPr lang="en-US" sz="1100" dirty="0"/>
              <a:t>DISCLAIMER: This presentation is NOT a substitute for the CFA Program curriculum. Candidates should not view this material as reflecting what will be required of them on the CFA exam.</a:t>
            </a:r>
          </a:p>
        </p:txBody>
      </p:sp>
    </p:spTree>
    <p:extLst>
      <p:ext uri="{BB962C8B-B14F-4D97-AF65-F5344CB8AC3E}">
        <p14:creationId xmlns:p14="http://schemas.microsoft.com/office/powerpoint/2010/main" val="766613179"/>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pPr eaLnBrk="1" hangingPunct="1"/>
            <a:r>
              <a:rPr lang="en-US" sz="1100" dirty="0"/>
              <a:t>LOS: Distinguish</a:t>
            </a:r>
            <a:r>
              <a:rPr lang="en-US" sz="1100" baseline="0" dirty="0"/>
              <a:t> between the method of comparables and the method based on forecasted fundamentals as approaches to using price multiples in valuation, and explain economic rationales for each approach.</a:t>
            </a:r>
            <a:endParaRPr lang="en-US" sz="1100" dirty="0"/>
          </a:p>
          <a:p>
            <a:pPr indent="-187543" defTabSz="937717" eaLnBrk="1" hangingPunct="1">
              <a:defRPr/>
            </a:pPr>
            <a:r>
              <a:rPr lang="en-US" sz="1100" dirty="0"/>
              <a:t>Pages 362</a:t>
            </a:r>
            <a:r>
              <a:rPr lang="en-US" sz="1100" baseline="0" dirty="0"/>
              <a:t>–363</a:t>
            </a:r>
            <a:endParaRPr lang="en-US" sz="1100" dirty="0"/>
          </a:p>
          <a:p>
            <a:pPr eaLnBrk="1" hangingPunct="1">
              <a:lnSpc>
                <a:spcPct val="90000"/>
              </a:lnSpc>
            </a:pPr>
            <a:endParaRPr lang="en-US" sz="1100" dirty="0"/>
          </a:p>
          <a:p>
            <a:pPr eaLnBrk="1" hangingPunct="1">
              <a:lnSpc>
                <a:spcPct val="90000"/>
              </a:lnSpc>
            </a:pPr>
            <a:r>
              <a:rPr lang="en-US" sz="1100" dirty="0"/>
              <a:t>Price multiples are ratios of the stock price to some measure of fundamental value. The intuition behind price multiples is that they tell the investor what one share buys, whether that is earnings, cash flow, net assets, or some other measure of value.</a:t>
            </a:r>
          </a:p>
          <a:p>
            <a:pPr eaLnBrk="1" hangingPunct="1">
              <a:lnSpc>
                <a:spcPct val="90000"/>
              </a:lnSpc>
            </a:pPr>
            <a:endParaRPr lang="en-US" sz="1100" dirty="0"/>
          </a:p>
          <a:p>
            <a:pPr eaLnBrk="1" hangingPunct="1">
              <a:lnSpc>
                <a:spcPct val="90000"/>
              </a:lnSpc>
            </a:pPr>
            <a:r>
              <a:rPr lang="en-US" sz="1100" dirty="0"/>
              <a:t>Enterprise value multiples are ratios of </a:t>
            </a:r>
            <a:r>
              <a:rPr lang="en-US" sz="1100" i="1" dirty="0"/>
              <a:t>total</a:t>
            </a:r>
            <a:r>
              <a:rPr lang="en-US" sz="1100" dirty="0"/>
              <a:t> firm value divided by a measure of fundamental value, such as earnings before interest and taxes (EBIT), sales, or operating cash flow.</a:t>
            </a:r>
          </a:p>
          <a:p>
            <a:pPr eaLnBrk="1" hangingPunct="1">
              <a:lnSpc>
                <a:spcPct val="90000"/>
              </a:lnSpc>
            </a:pPr>
            <a:endParaRPr lang="en-US" sz="1100" dirty="0"/>
          </a:p>
          <a:p>
            <a:pPr eaLnBrk="1" hangingPunct="1">
              <a:lnSpc>
                <a:spcPct val="90000"/>
              </a:lnSpc>
            </a:pPr>
            <a:r>
              <a:rPr lang="en-US" sz="1100" dirty="0"/>
              <a:t>Momentum indicators can also be used in valuation, in</a:t>
            </a:r>
            <a:r>
              <a:rPr lang="en-US" sz="1100" baseline="0" dirty="0"/>
              <a:t> which</a:t>
            </a:r>
            <a:r>
              <a:rPr lang="en-US" sz="1100" dirty="0"/>
              <a:t> the stock price or some firm fundamental (e.g., earnings) is related to the time series of its own past values. The logic behind their use is that they may forecast future returns.</a:t>
            </a:r>
          </a:p>
        </p:txBody>
      </p:sp>
    </p:spTree>
    <p:extLst>
      <p:ext uri="{BB962C8B-B14F-4D97-AF65-F5344CB8AC3E}">
        <p14:creationId xmlns:p14="http://schemas.microsoft.com/office/powerpoint/2010/main" val="2352932413"/>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454150" y="696913"/>
            <a:ext cx="4114800" cy="2314575"/>
          </a:xfrm>
          <a:ln/>
        </p:spPr>
      </p:sp>
      <p:sp>
        <p:nvSpPr>
          <p:cNvPr id="62467" name="Rectangle 3"/>
          <p:cNvSpPr>
            <a:spLocks noGrp="1" noChangeArrowheads="1"/>
          </p:cNvSpPr>
          <p:nvPr>
            <p:ph type="body" idx="1"/>
          </p:nvPr>
        </p:nvSpPr>
        <p:spPr>
          <a:xfrm>
            <a:off x="571649" y="3246451"/>
            <a:ext cx="5879804" cy="5716237"/>
          </a:xfrm>
          <a:noFill/>
          <a:ln/>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sz="1200" dirty="0"/>
              <a:t>LOS: Distinguish</a:t>
            </a:r>
            <a:r>
              <a:rPr lang="en-US" sz="1200" baseline="0" dirty="0"/>
              <a:t> between the method of comparables and the method based on forecasted fundamentals as approaches to using price multiples in valuation, and explain economic rationales for each approach.</a:t>
            </a:r>
            <a:endParaRPr lang="en-US" sz="1200" dirty="0"/>
          </a:p>
          <a:p>
            <a:pPr eaLnBrk="1" hangingPunct="1">
              <a:lnSpc>
                <a:spcPct val="90000"/>
              </a:lnSpc>
            </a:pPr>
            <a:r>
              <a:rPr lang="en-US" sz="1200" dirty="0"/>
              <a:t>Pages 363</a:t>
            </a:r>
            <a:r>
              <a:rPr lang="en-US" sz="1200" baseline="0" dirty="0"/>
              <a:t>–366</a:t>
            </a:r>
            <a:endParaRPr lang="en-US" sz="1200" dirty="0"/>
          </a:p>
          <a:p>
            <a:pPr eaLnBrk="1" hangingPunct="1">
              <a:lnSpc>
                <a:spcPct val="90000"/>
              </a:lnSpc>
            </a:pPr>
            <a:endParaRPr lang="en-US" sz="1200" dirty="0"/>
          </a:p>
          <a:p>
            <a:pPr eaLnBrk="1" hangingPunct="1">
              <a:lnSpc>
                <a:spcPct val="90000"/>
              </a:lnSpc>
            </a:pPr>
            <a:r>
              <a:rPr lang="en-US" sz="1200" dirty="0"/>
              <a:t>The method of comparables compares the price and enterprise value multiples of the subject firm with those of similar assets. </a:t>
            </a:r>
          </a:p>
          <a:p>
            <a:pPr marL="171450" indent="-171450" eaLnBrk="1" hangingPunct="1">
              <a:lnSpc>
                <a:spcPct val="90000"/>
              </a:lnSpc>
              <a:buFont typeface="Arial" panose="020B0604020202020204" pitchFamily="34" charset="0"/>
              <a:buChar char="•"/>
            </a:pPr>
            <a:r>
              <a:rPr lang="en-US" sz="1200" dirty="0"/>
              <a:t>The similar assets are referred to as the comparables, comps, guideline assets, or guideline companies. </a:t>
            </a:r>
          </a:p>
          <a:p>
            <a:pPr marL="171450" indent="-171450" defTabSz="937717" eaLnBrk="1" hangingPunct="1">
              <a:lnSpc>
                <a:spcPct val="90000"/>
              </a:lnSpc>
              <a:buFont typeface="Arial" panose="020B0604020202020204" pitchFamily="34" charset="0"/>
              <a:buChar char="•"/>
              <a:defRPr/>
            </a:pPr>
            <a:r>
              <a:rPr lang="en-US" sz="1200" dirty="0"/>
              <a:t>For example, we could compare the P/E multiple of a subject firm with that of firms that are comparable in terms of risk, profitability, and growth. The comparables could be a similar firm or a group of firms in the same industry. </a:t>
            </a:r>
          </a:p>
          <a:p>
            <a:pPr marL="171450" indent="-171450" eaLnBrk="1" hangingPunct="1">
              <a:lnSpc>
                <a:spcPct val="90000"/>
              </a:lnSpc>
              <a:buFont typeface="Arial" panose="020B0604020202020204" pitchFamily="34" charset="0"/>
              <a:buChar char="•"/>
            </a:pPr>
            <a:r>
              <a:rPr lang="en-US" sz="1200" dirty="0"/>
              <a:t>If a firm had a higher P/E than the comparables, it would be deemed overvalued. Note that this assumes that the comps themselves are correctly valued.</a:t>
            </a:r>
          </a:p>
          <a:p>
            <a:pPr marL="171450" indent="-171450" eaLnBrk="1" hangingPunct="1">
              <a:lnSpc>
                <a:spcPct val="90000"/>
              </a:lnSpc>
              <a:buFont typeface="Arial" panose="020B0604020202020204" pitchFamily="34" charset="0"/>
              <a:buChar char="•"/>
            </a:pPr>
            <a:r>
              <a:rPr lang="en-US" sz="1200" dirty="0"/>
              <a:t>The economic rationale for the method of comparables is the law of one price (i.e., identical assets should sell for the same price).</a:t>
            </a:r>
          </a:p>
          <a:p>
            <a:pPr eaLnBrk="1" hangingPunct="1">
              <a:lnSpc>
                <a:spcPct val="90000"/>
              </a:lnSpc>
            </a:pPr>
            <a:endParaRPr lang="en-US" sz="1200" dirty="0"/>
          </a:p>
          <a:p>
            <a:pPr indent="-187543" defTabSz="937717" eaLnBrk="1" hangingPunct="1">
              <a:lnSpc>
                <a:spcPct val="90000"/>
              </a:lnSpc>
              <a:defRPr/>
            </a:pPr>
            <a:r>
              <a:rPr lang="en-US" sz="1200" dirty="0"/>
              <a:t>The method based on forecasted fundamentals compares the firm’s actual valuation with one determined by using the firm’s fundamentals.</a:t>
            </a:r>
          </a:p>
          <a:p>
            <a:pPr marL="171450" indent="-171450" defTabSz="937717" eaLnBrk="1" hangingPunct="1">
              <a:lnSpc>
                <a:spcPct val="90000"/>
              </a:lnSpc>
              <a:buFont typeface="Arial" panose="020B0604020202020204" pitchFamily="34" charset="0"/>
              <a:buChar char="•"/>
              <a:defRPr/>
            </a:pPr>
            <a:r>
              <a:rPr lang="en-US" sz="1200" dirty="0"/>
              <a:t>This is the method we used in Chapter 3, when the Gordon growth model was used to derive a justified P/E of a stock, given its fundamentals. </a:t>
            </a:r>
          </a:p>
          <a:p>
            <a:pPr marL="171450" indent="-171450" defTabSz="937717" eaLnBrk="1" hangingPunct="1">
              <a:lnSpc>
                <a:spcPct val="90000"/>
              </a:lnSpc>
              <a:buFont typeface="Arial" panose="020B0604020202020204" pitchFamily="34" charset="0"/>
              <a:buChar char="•"/>
              <a:defRPr/>
            </a:pPr>
            <a:r>
              <a:rPr lang="en-US" sz="1200" dirty="0"/>
              <a:t>The firm’s actual price multiple is compared with that derived from its fundamentals, which reflect the firm’s future cash flows. </a:t>
            </a:r>
          </a:p>
          <a:p>
            <a:pPr marL="171450" indent="-171450" defTabSz="937717" eaLnBrk="1" hangingPunct="1">
              <a:lnSpc>
                <a:spcPct val="90000"/>
              </a:lnSpc>
              <a:buFont typeface="Arial" panose="020B0604020202020204" pitchFamily="34" charset="0"/>
              <a:buChar char="•"/>
              <a:defRPr/>
            </a:pPr>
            <a:r>
              <a:rPr lang="en-US" sz="1200" dirty="0"/>
              <a:t>If, for example, the actual price multiple is more than that justified by the firm’s fundamentals, the stock is deemed overvalued.</a:t>
            </a:r>
          </a:p>
          <a:p>
            <a:pPr indent="-187543" defTabSz="937717" eaLnBrk="1" hangingPunct="1">
              <a:lnSpc>
                <a:spcPct val="90000"/>
              </a:lnSpc>
              <a:defRPr/>
            </a:pPr>
            <a:endParaRPr lang="en-US" sz="1200" dirty="0"/>
          </a:p>
          <a:p>
            <a:pPr indent="-187543" defTabSz="937717" eaLnBrk="1" hangingPunct="1">
              <a:lnSpc>
                <a:spcPct val="90000"/>
              </a:lnSpc>
              <a:defRPr/>
            </a:pPr>
            <a:r>
              <a:rPr lang="en-US" sz="1200" dirty="0"/>
              <a:t>Note that a justified price multiple can also be derived using the method of comparables—that is, the justified price multiple is determined by examining the price multiples for a similar set of companies. </a:t>
            </a:r>
            <a:endParaRPr lang="en-US" dirty="0"/>
          </a:p>
        </p:txBody>
      </p:sp>
    </p:spTree>
    <p:extLst>
      <p:ext uri="{BB962C8B-B14F-4D97-AF65-F5344CB8AC3E}">
        <p14:creationId xmlns:p14="http://schemas.microsoft.com/office/powerpoint/2010/main" val="2505856891"/>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lnSpcReduction="10000"/>
          </a:bodyPr>
          <a:lstStyle/>
          <a:p>
            <a:r>
              <a:rPr lang="en-US" sz="1100" dirty="0"/>
              <a:t>LOS: Describe rationales for and possible drawbacks to using alternative price multiples and dividend yield in valuation.</a:t>
            </a:r>
          </a:p>
          <a:p>
            <a:pPr eaLnBrk="1" hangingPunct="1">
              <a:lnSpc>
                <a:spcPct val="90000"/>
              </a:lnSpc>
            </a:pPr>
            <a:r>
              <a:rPr lang="en-US" sz="1100" dirty="0"/>
              <a:t>Pages 366</a:t>
            </a:r>
            <a:r>
              <a:rPr lang="en-US" sz="1100" baseline="0" dirty="0"/>
              <a:t>–</a:t>
            </a:r>
            <a:r>
              <a:rPr lang="en-US" sz="1100" dirty="0"/>
              <a:t>367</a:t>
            </a:r>
          </a:p>
          <a:p>
            <a:pPr eaLnBrk="1" hangingPunct="1">
              <a:lnSpc>
                <a:spcPct val="90000"/>
              </a:lnSpc>
            </a:pPr>
            <a:endParaRPr lang="en-US" sz="1100" dirty="0"/>
          </a:p>
          <a:p>
            <a:pPr eaLnBrk="1" hangingPunct="1">
              <a:lnSpc>
                <a:spcPct val="90000"/>
              </a:lnSpc>
            </a:pPr>
            <a:r>
              <a:rPr lang="en-US" sz="1100" dirty="0"/>
              <a:t>We begin our discussion of various valuation multiples by examining the P/E multiple, which is the most widely used multiple in valuation. We will examine this multiple in detail: Its variations, the issues in calculating earnings, and how it is used in practice. </a:t>
            </a:r>
          </a:p>
          <a:p>
            <a:pPr eaLnBrk="1" hangingPunct="1">
              <a:lnSpc>
                <a:spcPct val="90000"/>
              </a:lnSpc>
            </a:pPr>
            <a:endParaRPr lang="en-US" sz="1100" dirty="0"/>
          </a:p>
          <a:p>
            <a:pPr eaLnBrk="1" hangingPunct="1">
              <a:lnSpc>
                <a:spcPct val="90000"/>
              </a:lnSpc>
            </a:pPr>
            <a:r>
              <a:rPr lang="en-US" sz="1100" dirty="0"/>
              <a:t>We first discuss the rationales for its use:</a:t>
            </a:r>
          </a:p>
          <a:p>
            <a:pPr lvl="0">
              <a:buFont typeface="Arial" pitchFamily="34" charset="0"/>
              <a:buChar char="•"/>
            </a:pPr>
            <a:r>
              <a:rPr lang="en-US" sz="1100" dirty="0"/>
              <a:t>Earnings power, as measured by the denominator earnings per share (EPS), is the primary driver of investment value.</a:t>
            </a:r>
          </a:p>
          <a:p>
            <a:pPr lvl="0">
              <a:buFont typeface="Arial" pitchFamily="34" charset="0"/>
              <a:buChar char="•"/>
            </a:pPr>
            <a:r>
              <a:rPr lang="en-US" sz="1100" dirty="0"/>
              <a:t>The P/E is widely recognized and used by investors.</a:t>
            </a:r>
          </a:p>
          <a:p>
            <a:pPr lvl="0">
              <a:buFont typeface="Arial" pitchFamily="34" charset="0"/>
              <a:buChar char="•"/>
            </a:pPr>
            <a:r>
              <a:rPr lang="en-US" sz="1100" dirty="0"/>
              <a:t>P/E differences are significantly related to long-run average stock returns according to empirical research.</a:t>
            </a:r>
          </a:p>
          <a:p>
            <a:pPr eaLnBrk="1" hangingPunct="1">
              <a:lnSpc>
                <a:spcPct val="90000"/>
              </a:lnSpc>
            </a:pPr>
            <a:endParaRPr lang="en-US" sz="1100" dirty="0"/>
          </a:p>
          <a:p>
            <a:pPr eaLnBrk="1" hangingPunct="1">
              <a:lnSpc>
                <a:spcPct val="90000"/>
              </a:lnSpc>
            </a:pPr>
            <a:r>
              <a:rPr lang="en-US" sz="1100" dirty="0"/>
              <a:t>Potential drawbacks to its use derive from the use of earnings and include the following:</a:t>
            </a:r>
          </a:p>
          <a:p>
            <a:pPr lvl="0">
              <a:buFont typeface="Arial" pitchFamily="34" charset="0"/>
              <a:buChar char="•"/>
            </a:pPr>
            <a:r>
              <a:rPr lang="en-US" sz="1100" dirty="0"/>
              <a:t>Earnings can be very small, zero, or negative relative to price, any of which produces a P/E without economic meaning.</a:t>
            </a:r>
          </a:p>
          <a:p>
            <a:pPr lvl="0">
              <a:buFont typeface="Arial" pitchFamily="34" charset="0"/>
              <a:buChar char="•"/>
            </a:pPr>
            <a:r>
              <a:rPr lang="en-US" sz="1100" dirty="0"/>
              <a:t>The transitory portion of earnings can be difficult to distinguish from the permanent component that is most important for valuation.</a:t>
            </a:r>
          </a:p>
          <a:p>
            <a:pPr lvl="0">
              <a:buFont typeface="Arial" pitchFamily="34" charset="0"/>
              <a:buChar char="•"/>
            </a:pPr>
            <a:r>
              <a:rPr lang="en-US" sz="1100" dirty="0"/>
              <a:t>Managers have discretion in determining reported earnings, which lessens the comparability of P/Es across firms.</a:t>
            </a:r>
          </a:p>
          <a:p>
            <a:pPr lvl="0">
              <a:buFont typeface="Arial" pitchFamily="34" charset="0"/>
              <a:buChar char="•"/>
            </a:pPr>
            <a:endParaRPr lang="en-US" dirty="0"/>
          </a:p>
        </p:txBody>
      </p:sp>
    </p:spTree>
    <p:extLst>
      <p:ext uri="{BB962C8B-B14F-4D97-AF65-F5344CB8AC3E}">
        <p14:creationId xmlns:p14="http://schemas.microsoft.com/office/powerpoint/2010/main" val="402638521"/>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100" dirty="0"/>
              <a:t>LOS: Calculate and interpret alternative price multiples and dividend yield.</a:t>
            </a:r>
          </a:p>
          <a:p>
            <a:pPr eaLnBrk="1" hangingPunct="1">
              <a:lnSpc>
                <a:spcPct val="90000"/>
              </a:lnSpc>
            </a:pPr>
            <a:r>
              <a:rPr lang="en-US" sz="1100" dirty="0"/>
              <a:t>Pages 368</a:t>
            </a:r>
            <a:r>
              <a:rPr lang="en-US" sz="1100" baseline="0" dirty="0"/>
              <a:t>–</a:t>
            </a:r>
            <a:r>
              <a:rPr lang="en-US" sz="1100" dirty="0"/>
              <a:t>369</a:t>
            </a:r>
          </a:p>
          <a:p>
            <a:pPr eaLnBrk="1" hangingPunct="1">
              <a:lnSpc>
                <a:spcPct val="90000"/>
              </a:lnSpc>
            </a:pPr>
            <a:endParaRPr lang="en-US" sz="1100" dirty="0"/>
          </a:p>
          <a:p>
            <a:pPr eaLnBrk="1" hangingPunct="1">
              <a:lnSpc>
                <a:spcPct val="90000"/>
              </a:lnSpc>
            </a:pPr>
            <a:r>
              <a:rPr lang="en-US" sz="1100" dirty="0"/>
              <a:t>When calculating the P/E multiple, the stock price numerator is unambiguous for publicly traded companies. The earnings denominator, however, can generally be characterized in two different ways: the time horizon over which it was measured and the adjustments to accounting earnings (required so that P/Es are comparable across firms).</a:t>
            </a:r>
          </a:p>
          <a:p>
            <a:pPr eaLnBrk="1" hangingPunct="1">
              <a:lnSpc>
                <a:spcPct val="90000"/>
              </a:lnSpc>
            </a:pPr>
            <a:endParaRPr lang="en-US" sz="1100" dirty="0"/>
          </a:p>
          <a:p>
            <a:pPr eaLnBrk="1" hangingPunct="1">
              <a:lnSpc>
                <a:spcPct val="90000"/>
              </a:lnSpc>
            </a:pPr>
            <a:r>
              <a:rPr lang="en-US" sz="1100" dirty="0"/>
              <a:t>The time horizon for earnings results in two broad definitions of the P/E:</a:t>
            </a:r>
          </a:p>
          <a:p>
            <a:pPr eaLnBrk="1" hangingPunct="1">
              <a:lnSpc>
                <a:spcPct val="90000"/>
              </a:lnSpc>
              <a:buFont typeface="Arial" pitchFamily="34" charset="0"/>
              <a:buChar char="•"/>
            </a:pPr>
            <a:r>
              <a:rPr lang="en-US" sz="1100" dirty="0"/>
              <a:t>The trailing P/E (also referred to as the current P/E), which uses the past four quarters of earnings, referred to as the trailing 12-month (TTM) EPS.</a:t>
            </a:r>
          </a:p>
          <a:p>
            <a:pPr eaLnBrk="1" hangingPunct="1">
              <a:lnSpc>
                <a:spcPct val="90000"/>
              </a:lnSpc>
              <a:buFont typeface="Arial" pitchFamily="34" charset="0"/>
              <a:buChar char="•"/>
            </a:pPr>
            <a:r>
              <a:rPr lang="en-US" sz="1100" dirty="0"/>
              <a:t>The forward P/E (also referred to as the leading or prospective P/E), which uses next year’s expected earnings (based on analyst or database estimates).</a:t>
            </a:r>
          </a:p>
          <a:p>
            <a:pPr eaLnBrk="1" hangingPunct="1">
              <a:lnSpc>
                <a:spcPct val="90000"/>
              </a:lnSpc>
            </a:pPr>
            <a:endParaRPr lang="en-US" sz="1100" dirty="0"/>
          </a:p>
          <a:p>
            <a:pPr eaLnBrk="1" hangingPunct="1">
              <a:lnSpc>
                <a:spcPct val="90000"/>
              </a:lnSpc>
            </a:pPr>
            <a:r>
              <a:rPr lang="en-US" sz="1100" dirty="0"/>
              <a:t>The forward P/E is preferred over the trailing P/E when trailing earnings are not representative of the firm’s future. The trailing P/E is preferred when forecasted earnings are not available, which is often the case for small firms</a:t>
            </a:r>
            <a:r>
              <a:rPr lang="en-US" sz="1100" baseline="0" dirty="0"/>
              <a:t> that are</a:t>
            </a:r>
            <a:r>
              <a:rPr lang="en-US" sz="1100" dirty="0"/>
              <a:t> not widely followed. </a:t>
            </a:r>
          </a:p>
          <a:p>
            <a:pPr eaLnBrk="1" hangingPunct="1">
              <a:lnSpc>
                <a:spcPct val="90000"/>
              </a:lnSpc>
            </a:pPr>
            <a:endParaRPr lang="en-US" sz="1100" dirty="0"/>
          </a:p>
          <a:p>
            <a:pPr eaLnBrk="1" hangingPunct="1">
              <a:lnSpc>
                <a:spcPct val="90000"/>
              </a:lnSpc>
            </a:pPr>
            <a:r>
              <a:rPr lang="en-US" sz="1100" dirty="0"/>
              <a:t>If earnings are zero or negative, an analyst may use a longer-term or future (positive) earnings figure. Regardless, an analyst should use the same definition of earnings when making comparisons across firms.</a:t>
            </a:r>
          </a:p>
          <a:p>
            <a:pPr eaLnBrk="1" hangingPunct="1">
              <a:lnSpc>
                <a:spcPct val="90000"/>
              </a:lnSpc>
            </a:pPr>
            <a:endParaRPr lang="en-US" baseline="0" dirty="0"/>
          </a:p>
        </p:txBody>
      </p:sp>
    </p:spTree>
    <p:extLst>
      <p:ext uri="{BB962C8B-B14F-4D97-AF65-F5344CB8AC3E}">
        <p14:creationId xmlns:p14="http://schemas.microsoft.com/office/powerpoint/2010/main" val="2417328825"/>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pPr marL="0" marR="0" indent="-187543" algn="l" defTabSz="937717" rtl="0" eaLnBrk="0" fontAlgn="base" latinLnBrk="0" hangingPunct="0">
              <a:lnSpc>
                <a:spcPct val="100000"/>
              </a:lnSpc>
              <a:spcBef>
                <a:spcPct val="30000"/>
              </a:spcBef>
              <a:spcAft>
                <a:spcPct val="0"/>
              </a:spcAft>
              <a:buClrTx/>
              <a:buSzTx/>
              <a:buFontTx/>
              <a:buNone/>
              <a:tabLst/>
              <a:defRPr/>
            </a:pPr>
            <a:r>
              <a:rPr lang="en-US" sz="1100" dirty="0"/>
              <a:t>LOS: Calculate and interpret alternative price multiples and dividend yield.</a:t>
            </a:r>
          </a:p>
          <a:p>
            <a:pPr eaLnBrk="1" hangingPunct="1">
              <a:lnSpc>
                <a:spcPct val="90000"/>
              </a:lnSpc>
            </a:pPr>
            <a:r>
              <a:rPr lang="en-US" sz="1100" dirty="0"/>
              <a:t>Pages 376–379</a:t>
            </a:r>
          </a:p>
          <a:p>
            <a:pPr eaLnBrk="1" hangingPunct="1">
              <a:lnSpc>
                <a:spcPct val="90000"/>
              </a:lnSpc>
            </a:pPr>
            <a:endParaRPr lang="en-US" sz="1100" dirty="0"/>
          </a:p>
          <a:p>
            <a:pPr eaLnBrk="1" hangingPunct="1">
              <a:lnSpc>
                <a:spcPct val="90000"/>
              </a:lnSpc>
            </a:pPr>
            <a:r>
              <a:rPr lang="en-US" dirty="0"/>
              <a:t>Forward P/Es are often favored over trailing P/Es because they are forward looking. There are many different interpretations, however, of the forward earnings figure. Forward earnings could be</a:t>
            </a:r>
          </a:p>
          <a:p>
            <a:pPr marL="46886" indent="-234429" defTabSz="937717" eaLnBrk="1" hangingPunct="1">
              <a:lnSpc>
                <a:spcPct val="90000"/>
              </a:lnSpc>
              <a:buFont typeface="+mj-lt"/>
              <a:buAutoNum type="arabicPeriod"/>
              <a:defRPr/>
            </a:pPr>
            <a:r>
              <a:rPr lang="en-US" dirty="0"/>
              <a:t>EPS for the next four quarters;</a:t>
            </a:r>
          </a:p>
          <a:p>
            <a:pPr marL="46886" indent="-234429" defTabSz="937717" eaLnBrk="1" hangingPunct="1">
              <a:lnSpc>
                <a:spcPct val="90000"/>
              </a:lnSpc>
              <a:buFont typeface="+mj-lt"/>
              <a:buAutoNum type="arabicPeriod"/>
              <a:defRPr/>
            </a:pPr>
            <a:r>
              <a:rPr lang="en-US" dirty="0"/>
              <a:t>EPS for the next 12 months (NTM); or</a:t>
            </a:r>
          </a:p>
          <a:p>
            <a:pPr marL="46886" indent="-234429" defTabSz="937717" eaLnBrk="1" hangingPunct="1">
              <a:lnSpc>
                <a:spcPct val="90000"/>
              </a:lnSpc>
              <a:buFont typeface="+mj-lt"/>
              <a:buAutoNum type="arabicPeriod"/>
              <a:defRPr/>
            </a:pPr>
            <a:r>
              <a:rPr lang="en-US" b="0" dirty="0"/>
              <a:t>EPS for the future </a:t>
            </a:r>
            <a:r>
              <a:rPr lang="en-US" dirty="0"/>
              <a:t>fiscal year. The future fiscal year itself may be defined in different ways: </a:t>
            </a:r>
          </a:p>
          <a:p>
            <a:pPr marL="515744" lvl="1" indent="-234429" defTabSz="937717" eaLnBrk="1" hangingPunct="1">
              <a:lnSpc>
                <a:spcPct val="90000"/>
              </a:lnSpc>
              <a:buFont typeface="+mj-lt"/>
              <a:buAutoNum type="alphaLcParenR"/>
              <a:defRPr/>
            </a:pPr>
            <a:r>
              <a:rPr lang="en-US" dirty="0"/>
              <a:t>If the time of prediction is between fiscal year-ends, the fiscal year used can be the current one, for which some time has already elapsed. </a:t>
            </a:r>
          </a:p>
          <a:p>
            <a:pPr marL="515744" lvl="1" indent="-234429" defTabSz="937717" eaLnBrk="1" hangingPunct="1">
              <a:lnSpc>
                <a:spcPct val="90000"/>
              </a:lnSpc>
              <a:buFont typeface="+mj-lt"/>
              <a:buAutoNum type="alphaLcParenR"/>
              <a:defRPr/>
            </a:pPr>
            <a:r>
              <a:rPr lang="en-US" dirty="0"/>
              <a:t>The fiscal year used can be the next fiscal year. </a:t>
            </a:r>
          </a:p>
          <a:p>
            <a:pPr marL="46886" indent="-234429" defTabSz="937717" eaLnBrk="1" hangingPunct="1">
              <a:lnSpc>
                <a:spcPct val="90000"/>
              </a:lnSpc>
              <a:defRPr/>
            </a:pPr>
            <a:endParaRPr lang="en-US" dirty="0"/>
          </a:p>
          <a:p>
            <a:pPr marL="46886" indent="-234429" defTabSz="937717" eaLnBrk="1" hangingPunct="1">
              <a:lnSpc>
                <a:spcPct val="90000"/>
              </a:lnSpc>
              <a:defRPr/>
            </a:pPr>
            <a:r>
              <a:rPr lang="en-US" dirty="0"/>
              <a:t>The example here illustrates the various calculations of the forward P/E. We will assume that the P/E is calculated and the stock price is recorded in November 2011. We also assume that the fiscal year-end is the calendar year-end (December). </a:t>
            </a:r>
          </a:p>
          <a:p>
            <a:pPr marL="46886" indent="-234429" defTabSz="937717" eaLnBrk="1" hangingPunct="1">
              <a:lnSpc>
                <a:spcPct val="90000"/>
              </a:lnSpc>
              <a:buFontTx/>
              <a:buAutoNum type="arabicParenR"/>
              <a:defRPr/>
            </a:pPr>
            <a:endParaRPr lang="en-US" baseline="0" dirty="0"/>
          </a:p>
        </p:txBody>
      </p:sp>
    </p:spTree>
    <p:extLst>
      <p:ext uri="{BB962C8B-B14F-4D97-AF65-F5344CB8AC3E}">
        <p14:creationId xmlns:p14="http://schemas.microsoft.com/office/powerpoint/2010/main" val="3459071325"/>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pPr marL="0" marR="0" indent="-187543" algn="l" defTabSz="937717" rtl="0" eaLnBrk="0" fontAlgn="base" latinLnBrk="0" hangingPunct="0">
              <a:lnSpc>
                <a:spcPct val="100000"/>
              </a:lnSpc>
              <a:spcBef>
                <a:spcPct val="30000"/>
              </a:spcBef>
              <a:spcAft>
                <a:spcPct val="0"/>
              </a:spcAft>
              <a:buClrTx/>
              <a:buSzTx/>
              <a:buFontTx/>
              <a:buNone/>
              <a:tabLst/>
              <a:defRPr/>
            </a:pPr>
            <a:r>
              <a:rPr lang="en-US" sz="1100" dirty="0"/>
              <a:t>LOS: Calculate and interpret alternative price multiples and dividend yield.</a:t>
            </a:r>
          </a:p>
          <a:p>
            <a:pPr eaLnBrk="1" hangingPunct="1">
              <a:lnSpc>
                <a:spcPct val="90000"/>
              </a:lnSpc>
            </a:pPr>
            <a:r>
              <a:rPr lang="en-US" sz="1100" dirty="0"/>
              <a:t>Pages 376–379</a:t>
            </a:r>
          </a:p>
          <a:p>
            <a:pPr eaLnBrk="1" hangingPunct="1">
              <a:lnSpc>
                <a:spcPct val="90000"/>
              </a:lnSpc>
            </a:pPr>
            <a:endParaRPr lang="en-US" sz="1100" dirty="0"/>
          </a:p>
          <a:p>
            <a:pPr marL="228600" indent="-228600" defTabSz="937717" eaLnBrk="1" hangingPunct="1">
              <a:lnSpc>
                <a:spcPct val="90000"/>
              </a:lnSpc>
              <a:buFont typeface="+mj-lt"/>
              <a:buAutoNum type="arabicPeriod"/>
              <a:defRPr/>
            </a:pPr>
            <a:r>
              <a:rPr lang="en-US" dirty="0"/>
              <a:t>We will first calculate the forward EPS and P/E using the EPS for the next four quarters. The next four quarters are defined here as the current quarter (Q4</a:t>
            </a:r>
            <a:r>
              <a:rPr lang="en-US" baseline="0" dirty="0"/>
              <a:t> </a:t>
            </a:r>
            <a:r>
              <a:rPr lang="en-US" dirty="0"/>
              <a:t>2011) plus the first three quarters in 2012. The resulting forward EPS is $1.76, and the P/E is 11.4</a:t>
            </a:r>
          </a:p>
          <a:p>
            <a:pPr marL="228600" indent="-228600" defTabSz="937717" eaLnBrk="1" hangingPunct="1">
              <a:lnSpc>
                <a:spcPct val="90000"/>
              </a:lnSpc>
              <a:buFont typeface="+mj-lt"/>
              <a:buAutoNum type="arabicPeriod"/>
              <a:defRPr/>
            </a:pPr>
            <a:endParaRPr lang="en-US" dirty="0"/>
          </a:p>
          <a:p>
            <a:pPr marL="228600" indent="-228600" defTabSz="937717" eaLnBrk="1" hangingPunct="1">
              <a:lnSpc>
                <a:spcPct val="90000"/>
              </a:lnSpc>
              <a:buFont typeface="+mj-lt"/>
              <a:buAutoNum type="arabicPeriod"/>
              <a:defRPr/>
            </a:pPr>
            <a:r>
              <a:rPr lang="en-US" dirty="0"/>
              <a:t>Under the second method, the EPS for the next 12 months (NTM) is the weighted average of the current year and next year’s forecasts. There is just one month left in 2011, so we weight the 2011 fiscal year figure by 1/12 and the 2012 fiscal year figure by 11/12 to arrive at $1.925. The resulting forward P/E is 10.4.</a:t>
            </a:r>
          </a:p>
          <a:p>
            <a:pPr marL="46886" indent="-234429" defTabSz="937717" eaLnBrk="1" hangingPunct="1">
              <a:lnSpc>
                <a:spcPct val="90000"/>
              </a:lnSpc>
              <a:defRPr/>
            </a:pPr>
            <a:endParaRPr lang="en-US" dirty="0"/>
          </a:p>
          <a:p>
            <a:pPr marL="46886" indent="-234429" defTabSz="937717" eaLnBrk="1" hangingPunct="1">
              <a:lnSpc>
                <a:spcPct val="90000"/>
              </a:lnSpc>
              <a:defRPr/>
            </a:pPr>
            <a:r>
              <a:rPr lang="en-US" dirty="0"/>
              <a:t>We’ll look at the other two methods on the next slide.</a:t>
            </a:r>
          </a:p>
        </p:txBody>
      </p:sp>
    </p:spTree>
    <p:extLst>
      <p:ext uri="{BB962C8B-B14F-4D97-AF65-F5344CB8AC3E}">
        <p14:creationId xmlns:p14="http://schemas.microsoft.com/office/powerpoint/2010/main" val="3993419501"/>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pPr marL="0" marR="0" indent="-187543" algn="l" defTabSz="937717" rtl="0" eaLnBrk="0" fontAlgn="base" latinLnBrk="0" hangingPunct="0">
              <a:lnSpc>
                <a:spcPct val="100000"/>
              </a:lnSpc>
              <a:spcBef>
                <a:spcPct val="30000"/>
              </a:spcBef>
              <a:spcAft>
                <a:spcPct val="0"/>
              </a:spcAft>
              <a:buClrTx/>
              <a:buSzTx/>
              <a:buFontTx/>
              <a:buNone/>
              <a:tabLst/>
              <a:defRPr/>
            </a:pPr>
            <a:r>
              <a:rPr lang="en-US" sz="1100" dirty="0"/>
              <a:t>LOS: Calculate and interpret alternative price multiples and dividend yield.</a:t>
            </a:r>
          </a:p>
          <a:p>
            <a:pPr eaLnBrk="1" hangingPunct="1">
              <a:lnSpc>
                <a:spcPct val="90000"/>
              </a:lnSpc>
            </a:pPr>
            <a:r>
              <a:rPr lang="en-US" sz="1100" dirty="0"/>
              <a:t>Pages 376–379</a:t>
            </a:r>
          </a:p>
          <a:p>
            <a:pPr eaLnBrk="1" hangingPunct="1">
              <a:lnSpc>
                <a:spcPct val="90000"/>
              </a:lnSpc>
            </a:pPr>
            <a:endParaRPr lang="en-US" sz="1100" dirty="0"/>
          </a:p>
          <a:p>
            <a:pPr marL="46886" indent="-234429" defTabSz="937717" eaLnBrk="1" hangingPunct="1">
              <a:lnSpc>
                <a:spcPct val="90000"/>
              </a:lnSpc>
              <a:buFont typeface="+mj-lt"/>
              <a:buAutoNum type="arabicPeriod" startAt="3"/>
              <a:defRPr/>
            </a:pPr>
            <a:r>
              <a:rPr lang="en-US" sz="1100" b="0" dirty="0"/>
              <a:t>When using the current fiscal year as the future fiscal year, we would use the 2011 EPS of $1.10. The resulting forward P/E is 18.2.</a:t>
            </a:r>
          </a:p>
          <a:p>
            <a:pPr marL="46886" indent="-234429" defTabSz="937717" eaLnBrk="1" hangingPunct="1">
              <a:lnSpc>
                <a:spcPct val="90000"/>
              </a:lnSpc>
              <a:buFont typeface="+mj-lt"/>
              <a:buAutoNum type="arabicPeriod" startAt="3"/>
              <a:defRPr/>
            </a:pPr>
            <a:endParaRPr lang="en-US" sz="1100" dirty="0"/>
          </a:p>
          <a:p>
            <a:pPr marL="46886" indent="-234429" defTabSz="937717" eaLnBrk="1" hangingPunct="1">
              <a:lnSpc>
                <a:spcPct val="90000"/>
              </a:lnSpc>
              <a:buFont typeface="+mj-lt"/>
              <a:buAutoNum type="arabicPeriod" startAt="3"/>
              <a:defRPr/>
            </a:pPr>
            <a:r>
              <a:rPr lang="en-US" sz="1100" b="0" dirty="0"/>
              <a:t>When using the next fiscal year as the future fiscal year, </a:t>
            </a:r>
            <a:r>
              <a:rPr lang="en-US" sz="1100" dirty="0"/>
              <a:t>we would use the 2012 EPS of $2.00. The resulting forward P/E is 10.0.</a:t>
            </a:r>
          </a:p>
          <a:p>
            <a:pPr marL="46886" indent="-234429" defTabSz="937717" eaLnBrk="1" hangingPunct="1">
              <a:lnSpc>
                <a:spcPct val="90000"/>
              </a:lnSpc>
              <a:defRPr/>
            </a:pPr>
            <a:endParaRPr lang="en-US" sz="1100" dirty="0"/>
          </a:p>
          <a:p>
            <a:pPr marL="0" indent="0" defTabSz="937717" eaLnBrk="1" hangingPunct="1">
              <a:lnSpc>
                <a:spcPct val="90000"/>
              </a:lnSpc>
              <a:defRPr/>
            </a:pPr>
            <a:r>
              <a:rPr lang="en-US" sz="1100" dirty="0"/>
              <a:t>Notice that the P/Es from the two methods on this slide are quite different. If a firm’s earnings are volatile, an analyst may want to use a normalized earnings figure, described on the slides to follow.</a:t>
            </a:r>
          </a:p>
        </p:txBody>
      </p:sp>
    </p:spTree>
    <p:extLst>
      <p:ext uri="{BB962C8B-B14F-4D97-AF65-F5344CB8AC3E}">
        <p14:creationId xmlns:p14="http://schemas.microsoft.com/office/powerpoint/2010/main" val="1363114225"/>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2079625" y="696913"/>
            <a:ext cx="2863850" cy="1611312"/>
          </a:xfrm>
          <a:ln/>
        </p:spPr>
      </p:sp>
      <p:sp>
        <p:nvSpPr>
          <p:cNvPr id="62467" name="Rectangle 3"/>
          <p:cNvSpPr>
            <a:spLocks noGrp="1" noChangeArrowheads="1"/>
          </p:cNvSpPr>
          <p:nvPr>
            <p:ph type="body" idx="1"/>
          </p:nvPr>
        </p:nvSpPr>
        <p:spPr>
          <a:xfrm>
            <a:off x="571649" y="2855312"/>
            <a:ext cx="5879804" cy="6107376"/>
          </a:xfrm>
          <a:noFill/>
          <a:ln/>
        </p:spPr>
        <p:txBody>
          <a:bodyPr>
            <a:normAutofit lnSpcReduction="10000"/>
          </a:bodyPr>
          <a:lstStyle/>
          <a:p>
            <a:r>
              <a:rPr lang="en-US" dirty="0"/>
              <a:t>LOS: Calculate and interpret underlying earnings, explain methods of normalizing earnings per share (EPS), and calculate normalized EPS.</a:t>
            </a:r>
          </a:p>
          <a:p>
            <a:pPr eaLnBrk="1" hangingPunct="1">
              <a:lnSpc>
                <a:spcPct val="90000"/>
              </a:lnSpc>
            </a:pPr>
            <a:r>
              <a:rPr lang="en-US" dirty="0"/>
              <a:t>Pages 369–375</a:t>
            </a:r>
          </a:p>
          <a:p>
            <a:pPr eaLnBrk="1" hangingPunct="1">
              <a:lnSpc>
                <a:spcPct val="90000"/>
              </a:lnSpc>
            </a:pPr>
            <a:endParaRPr lang="en-US" dirty="0"/>
          </a:p>
          <a:p>
            <a:pPr eaLnBrk="1" hangingPunct="1">
              <a:lnSpc>
                <a:spcPct val="90000"/>
              </a:lnSpc>
            </a:pPr>
            <a:r>
              <a:rPr lang="en-US" dirty="0"/>
              <a:t>Having examined the earnings denominator over the time horizon over which it was measured, we now examine the adjustments to accounting earnings that financial analysts will </a:t>
            </a:r>
            <a:r>
              <a:rPr lang="en-US" b="0" dirty="0"/>
              <a:t>make for comparisons </a:t>
            </a:r>
            <a:r>
              <a:rPr lang="en-US" dirty="0"/>
              <a:t>across firms.</a:t>
            </a:r>
          </a:p>
          <a:p>
            <a:pPr eaLnBrk="1" hangingPunct="1">
              <a:lnSpc>
                <a:spcPct val="90000"/>
              </a:lnSpc>
            </a:pPr>
            <a:endParaRPr lang="en-US" dirty="0"/>
          </a:p>
          <a:p>
            <a:pPr eaLnBrk="1" hangingPunct="1">
              <a:lnSpc>
                <a:spcPct val="90000"/>
              </a:lnSpc>
            </a:pPr>
            <a:r>
              <a:rPr lang="en-US" dirty="0"/>
              <a:t>When using trailing P/Es, an analyst should adjust the EPS for the following:</a:t>
            </a:r>
          </a:p>
          <a:p>
            <a:pPr marL="46886" indent="-234429" eaLnBrk="1" hangingPunct="1">
              <a:lnSpc>
                <a:spcPct val="90000"/>
              </a:lnSpc>
              <a:buFont typeface="+mj-lt"/>
              <a:buAutoNum type="arabicPeriod"/>
            </a:pPr>
            <a:r>
              <a:rPr lang="en-US" dirty="0"/>
              <a:t>Potential dilution of EPS;</a:t>
            </a:r>
          </a:p>
          <a:p>
            <a:pPr marL="46886" indent="-234429" eaLnBrk="1" hangingPunct="1">
              <a:lnSpc>
                <a:spcPct val="90000"/>
              </a:lnSpc>
              <a:buFont typeface="+mj-lt"/>
              <a:buAutoNum type="arabicPeriod"/>
            </a:pPr>
            <a:r>
              <a:rPr lang="en-US" dirty="0"/>
              <a:t>Transitory, nonrecurring earnings components that are firm specific;</a:t>
            </a:r>
          </a:p>
          <a:p>
            <a:pPr marL="46886" indent="-234429" eaLnBrk="1" hangingPunct="1">
              <a:lnSpc>
                <a:spcPct val="90000"/>
              </a:lnSpc>
              <a:buFont typeface="+mj-lt"/>
              <a:buAutoNum type="arabicPeriod"/>
            </a:pPr>
            <a:r>
              <a:rPr lang="en-US" dirty="0"/>
              <a:t>Transitory earnings components that are attributable to business or industry cycles; and</a:t>
            </a:r>
          </a:p>
          <a:p>
            <a:pPr marL="46886" indent="-234429" eaLnBrk="1" hangingPunct="1">
              <a:lnSpc>
                <a:spcPct val="90000"/>
              </a:lnSpc>
              <a:buFont typeface="+mj-lt"/>
              <a:buAutoNum type="arabicPeriod"/>
            </a:pPr>
            <a:r>
              <a:rPr lang="en-US" dirty="0"/>
              <a:t>Differences in accounting methods (when comparing P/Es of various firms).</a:t>
            </a:r>
          </a:p>
          <a:p>
            <a:pPr marL="0" indent="0" defTabSz="937717" eaLnBrk="1" hangingPunct="1">
              <a:lnSpc>
                <a:spcPct val="90000"/>
              </a:lnSpc>
              <a:buFont typeface="+mj-lt"/>
              <a:buNone/>
              <a:defRPr/>
            </a:pPr>
            <a:endParaRPr lang="en-US" dirty="0"/>
          </a:p>
          <a:p>
            <a:pPr marL="228600" indent="-228600" defTabSz="937717" eaLnBrk="1" hangingPunct="1">
              <a:lnSpc>
                <a:spcPct val="90000"/>
              </a:lnSpc>
              <a:buFont typeface="+mj-lt"/>
              <a:buAutoNum type="arabicPeriod"/>
              <a:defRPr/>
            </a:pPr>
            <a:r>
              <a:rPr lang="en-US" dirty="0"/>
              <a:t>Potential dilution of EPS: An analyst’s job is made easier here because firms are required to report basic EPS and diluted EPS. Basic EPS uses the actual number of shares outstanding during the period. Diluted EPS uses the number of shares that would be outstanding and the accompanying earnings if all executive stock options, equity warrants, and convertible bonds were exercised. The P/E from diluted EPS is typically higher than that from basic EPS. Analysts generally prefer diluted EPS P/Es because they make comparisons across firms more relevant.</a:t>
            </a:r>
          </a:p>
          <a:p>
            <a:pPr marL="228600" indent="-228600" defTabSz="937717" eaLnBrk="1" hangingPunct="1">
              <a:lnSpc>
                <a:spcPct val="90000"/>
              </a:lnSpc>
              <a:buFont typeface="+mj-lt"/>
              <a:buAutoNum type="arabicPeriod"/>
              <a:defRPr/>
            </a:pPr>
            <a:endParaRPr lang="en-US" dirty="0"/>
          </a:p>
          <a:p>
            <a:pPr marL="228600" indent="-228600" defTabSz="937717" eaLnBrk="1" hangingPunct="1">
              <a:lnSpc>
                <a:spcPct val="90000"/>
              </a:lnSpc>
              <a:buFont typeface="+mj-lt"/>
              <a:buAutoNum type="arabicPeriod"/>
              <a:defRPr/>
            </a:pPr>
            <a:r>
              <a:rPr lang="en-US" dirty="0"/>
              <a:t>When calculating a P/E, an analyst should focus on the earnings that are expected to continue into the future. These earnings are referred to as the underlying earnings (also referred to as the persistent earnings, continuing earnings, or core earnings). See the next slide for an example of their calculation.</a:t>
            </a:r>
          </a:p>
          <a:p>
            <a:pPr marL="228600" indent="-228600" defTabSz="937717" eaLnBrk="1" hangingPunct="1">
              <a:lnSpc>
                <a:spcPct val="90000"/>
              </a:lnSpc>
              <a:buFont typeface="+mj-lt"/>
              <a:buAutoNum type="arabicPeriod"/>
              <a:defRPr/>
            </a:pPr>
            <a:endParaRPr lang="en-US" dirty="0"/>
          </a:p>
          <a:p>
            <a:pPr marL="228600" indent="-228600" defTabSz="937717" eaLnBrk="1" hangingPunct="1">
              <a:lnSpc>
                <a:spcPct val="90000"/>
              </a:lnSpc>
              <a:buFont typeface="+mj-lt"/>
              <a:buAutoNum type="arabicPeriod"/>
              <a:defRPr/>
            </a:pPr>
            <a:r>
              <a:rPr lang="en-US" dirty="0"/>
              <a:t>Because of earnings volatility from business or industry cycles, the most recent four quarters of earnings for a firm may not reflect the long-term earning potential of a firm. This is particularly true for cyclical firms, such as auto and steel companies. In this case, the P/E may be inflated based on deflated earnings at the bottom of the business cycle and deflated based on inflated earnings at the top of the business cycle. This effect is known as the Molodovsky effect and is corrected by calculating an EPS under </a:t>
            </a:r>
            <a:r>
              <a:rPr lang="en-US" dirty="0" err="1"/>
              <a:t>midcycle</a:t>
            </a:r>
            <a:r>
              <a:rPr lang="en-US" dirty="0"/>
              <a:t> conditions, known as the normalized or normal EPS. On the slides to follow, we will examine two different methods for calculating a normalized EPS. </a:t>
            </a:r>
          </a:p>
          <a:p>
            <a:pPr marL="228600" indent="-228600" defTabSz="937717" eaLnBrk="1" hangingPunct="1">
              <a:lnSpc>
                <a:spcPct val="90000"/>
              </a:lnSpc>
              <a:buFont typeface="+mj-lt"/>
              <a:buAutoNum type="arabicPeriod"/>
              <a:defRPr/>
            </a:pPr>
            <a:endParaRPr lang="en-US" dirty="0"/>
          </a:p>
          <a:p>
            <a:pPr marL="228600" indent="-228600" defTabSz="937717" eaLnBrk="1" hangingPunct="1">
              <a:lnSpc>
                <a:spcPct val="90000"/>
              </a:lnSpc>
              <a:buFont typeface="+mj-lt"/>
              <a:buAutoNum type="arabicPeriod"/>
              <a:defRPr/>
            </a:pPr>
            <a:r>
              <a:rPr lang="en-US" dirty="0"/>
              <a:t>When comparing firms, an analyst should adjust for differences in EPS calculation so that the P/Es are comparable. For example, an analyst may be comparing one company using LIFO (last in, first out) inventory accounting (permitted by US GAAP but not the IFRS) with another using FIFO (first in, first out) accounting. </a:t>
            </a:r>
          </a:p>
          <a:p>
            <a:pPr eaLnBrk="1" hangingPunct="1">
              <a:lnSpc>
                <a:spcPct val="90000"/>
              </a:lnSpc>
            </a:pPr>
            <a:endParaRPr lang="en-US" baseline="0" dirty="0"/>
          </a:p>
        </p:txBody>
      </p:sp>
    </p:spTree>
    <p:extLst>
      <p:ext uri="{BB962C8B-B14F-4D97-AF65-F5344CB8AC3E}">
        <p14:creationId xmlns:p14="http://schemas.microsoft.com/office/powerpoint/2010/main" val="2869984606"/>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pPr marL="0" marR="0" indent="-187543" algn="l" defTabSz="937717" rtl="0" eaLnBrk="0" fontAlgn="base" latinLnBrk="0" hangingPunct="0">
              <a:lnSpc>
                <a:spcPct val="100000"/>
              </a:lnSpc>
              <a:spcBef>
                <a:spcPct val="30000"/>
              </a:spcBef>
              <a:spcAft>
                <a:spcPct val="0"/>
              </a:spcAft>
              <a:buClrTx/>
              <a:buSzTx/>
              <a:buFontTx/>
              <a:buNone/>
              <a:tabLst/>
              <a:defRPr/>
            </a:pPr>
            <a:r>
              <a:rPr lang="en-US" sz="1100" dirty="0"/>
              <a:t>LOS: Calculate and interpret alternative price multiples and dividend yield.</a:t>
            </a:r>
          </a:p>
          <a:p>
            <a:r>
              <a:rPr lang="en-US" sz="1100" dirty="0"/>
              <a:t>LOS: Calculate and interpret underlying earnings, explain methods of normalizing earnings per share (EPS), and calculate normalized EPS.</a:t>
            </a:r>
          </a:p>
          <a:p>
            <a:pPr eaLnBrk="1" hangingPunct="1">
              <a:lnSpc>
                <a:spcPct val="90000"/>
              </a:lnSpc>
            </a:pPr>
            <a:r>
              <a:rPr lang="en-US" sz="1100" dirty="0"/>
              <a:t>Pages 369</a:t>
            </a:r>
            <a:r>
              <a:rPr lang="en-US" sz="1100" baseline="0" dirty="0"/>
              <a:t>–375</a:t>
            </a:r>
            <a:endParaRPr lang="en-US" sz="1100" dirty="0"/>
          </a:p>
          <a:p>
            <a:pPr eaLnBrk="1" hangingPunct="1">
              <a:lnSpc>
                <a:spcPct val="90000"/>
              </a:lnSpc>
            </a:pPr>
            <a:endParaRPr lang="en-US" sz="1100" dirty="0"/>
          </a:p>
          <a:p>
            <a:pPr marL="0" indent="0" defTabSz="937717" eaLnBrk="1" hangingPunct="1">
              <a:lnSpc>
                <a:spcPct val="90000"/>
              </a:lnSpc>
              <a:defRPr/>
            </a:pPr>
            <a:r>
              <a:rPr lang="en-US" dirty="0"/>
              <a:t>As stated on the previous slide, an analyst should focus on the earnings that are expected to persist into the future, which are referred to as underlying earnings. Some firms will report adjusted earnings, pro forma earnings, or core earnings. These reported figures, however, are not always equal to the underlying earnings desired for P/E calculation. In these cases, an analyst will need to adjust the firm’s figures.</a:t>
            </a:r>
          </a:p>
          <a:p>
            <a:pPr marL="0" indent="0" defTabSz="937717" eaLnBrk="1" hangingPunct="1">
              <a:lnSpc>
                <a:spcPct val="90000"/>
              </a:lnSpc>
              <a:defRPr/>
            </a:pPr>
            <a:endParaRPr lang="en-US" baseline="0" dirty="0"/>
          </a:p>
          <a:p>
            <a:pPr marL="0" indent="0" eaLnBrk="1" hangingPunct="1">
              <a:lnSpc>
                <a:spcPct val="90000"/>
              </a:lnSpc>
            </a:pPr>
            <a:r>
              <a:rPr lang="en-US" baseline="0" dirty="0"/>
              <a:t>We will first calculate the core earnings that a firm may report on the next slide.</a:t>
            </a:r>
          </a:p>
        </p:txBody>
      </p:sp>
    </p:spTree>
    <p:extLst>
      <p:ext uri="{BB962C8B-B14F-4D97-AF65-F5344CB8AC3E}">
        <p14:creationId xmlns:p14="http://schemas.microsoft.com/office/powerpoint/2010/main" val="3548382372"/>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92500" lnSpcReduction="10000"/>
          </a:bodyPr>
          <a:lstStyle/>
          <a:p>
            <a:pPr marL="0" marR="0" indent="-187543" algn="l" defTabSz="937717" rtl="0" eaLnBrk="0" fontAlgn="base" latinLnBrk="0" hangingPunct="0">
              <a:lnSpc>
                <a:spcPct val="100000"/>
              </a:lnSpc>
              <a:spcBef>
                <a:spcPct val="30000"/>
              </a:spcBef>
              <a:spcAft>
                <a:spcPct val="0"/>
              </a:spcAft>
              <a:buClrTx/>
              <a:buSzTx/>
              <a:buFontTx/>
              <a:buNone/>
              <a:tabLst/>
              <a:defRPr/>
            </a:pPr>
            <a:r>
              <a:rPr lang="en-US" sz="1100" dirty="0"/>
              <a:t>LOS: Calculate and interpret alternative price multiples and dividend yield.</a:t>
            </a:r>
          </a:p>
          <a:p>
            <a:r>
              <a:rPr lang="en-US" sz="1100" dirty="0"/>
              <a:t>LOS: Calculate and interpret underlying earnings, explain methods of normalizing earnings per share (EPS), and calculate normalized EPS.</a:t>
            </a:r>
          </a:p>
          <a:p>
            <a:pPr eaLnBrk="1" hangingPunct="1">
              <a:lnSpc>
                <a:spcPct val="90000"/>
              </a:lnSpc>
            </a:pPr>
            <a:r>
              <a:rPr lang="en-US" sz="1100" dirty="0"/>
              <a:t>Pages 369–375</a:t>
            </a:r>
          </a:p>
          <a:p>
            <a:pPr eaLnBrk="1" hangingPunct="1">
              <a:lnSpc>
                <a:spcPct val="90000"/>
              </a:lnSpc>
            </a:pPr>
            <a:endParaRPr lang="en-US" sz="1100" dirty="0"/>
          </a:p>
          <a:p>
            <a:pPr marL="0" indent="0" defTabSz="937717" eaLnBrk="1" hangingPunct="1">
              <a:lnSpc>
                <a:spcPct val="90000"/>
              </a:lnSpc>
              <a:defRPr/>
            </a:pPr>
            <a:r>
              <a:rPr lang="en-US" dirty="0"/>
              <a:t>The P/E based on reported earnings is 12.5.</a:t>
            </a:r>
          </a:p>
          <a:p>
            <a:pPr marL="0" indent="0" defTabSz="937717" eaLnBrk="1" hangingPunct="1">
              <a:lnSpc>
                <a:spcPct val="90000"/>
              </a:lnSpc>
              <a:defRPr/>
            </a:pPr>
            <a:endParaRPr lang="en-US" dirty="0"/>
          </a:p>
          <a:p>
            <a:pPr marL="0" indent="0" defTabSz="937717" eaLnBrk="1" hangingPunct="1">
              <a:lnSpc>
                <a:spcPct val="90000"/>
              </a:lnSpc>
              <a:defRPr/>
            </a:pPr>
            <a:r>
              <a:rPr lang="en-US" dirty="0"/>
              <a:t>We then</a:t>
            </a:r>
            <a:r>
              <a:rPr lang="en-US" baseline="0" dirty="0"/>
              <a:t> calculate the core earnings that a firm may report. Core earnings are a non-IFRS and non-GAAP concept, so there are no prescribed rules for their calculation. In this example, the firm adds the restructuring charge ($0.10), the amortization of intangibles ($0.15), and the impairment charge ($0.20) to the reported EPS to obtain core earnings of $4.45. The resulting P/E is 11.2.</a:t>
            </a:r>
          </a:p>
          <a:p>
            <a:pPr marL="0" indent="0" defTabSz="937717" eaLnBrk="1" hangingPunct="1">
              <a:lnSpc>
                <a:spcPct val="90000"/>
              </a:lnSpc>
              <a:defRPr/>
            </a:pPr>
            <a:endParaRPr lang="en-US" baseline="0" dirty="0"/>
          </a:p>
          <a:p>
            <a:pPr marL="0" indent="0" defTabSz="937717" eaLnBrk="1" hangingPunct="1">
              <a:lnSpc>
                <a:spcPct val="90000"/>
              </a:lnSpc>
              <a:defRPr/>
            </a:pPr>
            <a:r>
              <a:rPr lang="en-US" baseline="0" dirty="0"/>
              <a:t>An analyst then scrutinizes the firm’s accounting statements and determines that the firm has consistently reported charges from restructuring and amortization. If, in the example, we consider the only nonrecurring charge to be the impairment charge, then only it is added to the EPS to arrive at underlying earnings of $4.20. The resulting P/E is 11.9. Note that this P/E is more likely to indicate that the stock is overvalued, relative to the P/E calculated from the firm’s reported core earnings.</a:t>
            </a:r>
          </a:p>
          <a:p>
            <a:pPr marL="46886" indent="-234429" defTabSz="937717" eaLnBrk="1" hangingPunct="1">
              <a:lnSpc>
                <a:spcPct val="90000"/>
              </a:lnSpc>
              <a:defRPr/>
            </a:pPr>
            <a:endParaRPr lang="en-US" baseline="0" dirty="0"/>
          </a:p>
          <a:p>
            <a:pPr marL="46886" indent="-234429" defTabSz="937717" eaLnBrk="1" hangingPunct="1">
              <a:lnSpc>
                <a:spcPct val="90000"/>
              </a:lnSpc>
              <a:defRPr/>
            </a:pPr>
            <a:r>
              <a:rPr lang="en-US" baseline="0" dirty="0"/>
              <a:t>This example illustrates that an analyst will need to adjust firm figures to arrive at underlying earnings, which may require an examination of the footnotes and management discussion sections in the accounting statements. Earnings can also be decomposed into accrual and cash flow components, giving greater weight to the cash flow component because it may be more persistent. Regardless, an analyst should use a consistent adjustment process so that P/Es are comparable across firms. </a:t>
            </a:r>
          </a:p>
        </p:txBody>
      </p:sp>
    </p:spTree>
    <p:extLst>
      <p:ext uri="{BB962C8B-B14F-4D97-AF65-F5344CB8AC3E}">
        <p14:creationId xmlns:p14="http://schemas.microsoft.com/office/powerpoint/2010/main" val="230997935"/>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92500" lnSpcReduction="10000"/>
          </a:bodyPr>
          <a:lstStyle/>
          <a:p>
            <a:pPr marL="0" marR="0" indent="-187543" algn="l" defTabSz="937717" rtl="0" eaLnBrk="0" fontAlgn="base" latinLnBrk="0" hangingPunct="0">
              <a:lnSpc>
                <a:spcPct val="100000"/>
              </a:lnSpc>
              <a:spcBef>
                <a:spcPct val="30000"/>
              </a:spcBef>
              <a:spcAft>
                <a:spcPct val="0"/>
              </a:spcAft>
              <a:buClrTx/>
              <a:buSzTx/>
              <a:buFontTx/>
              <a:buNone/>
              <a:tabLst/>
              <a:defRPr/>
            </a:pPr>
            <a:r>
              <a:rPr lang="en-US" sz="1100" dirty="0"/>
              <a:t>LOS: Calculate and interpret alternative price multiples and dividend yield.</a:t>
            </a:r>
          </a:p>
          <a:p>
            <a:r>
              <a:rPr lang="en-US" sz="1100" dirty="0"/>
              <a:t>LOS: Calculate and interpret underlying earnings, explain methods of normalizing earnings per share (EPS), and calculate normalized EPS.</a:t>
            </a:r>
          </a:p>
          <a:p>
            <a:pPr eaLnBrk="1" hangingPunct="1">
              <a:lnSpc>
                <a:spcPct val="90000"/>
              </a:lnSpc>
            </a:pPr>
            <a:r>
              <a:rPr lang="en-US" sz="1100" dirty="0"/>
              <a:t>Pages 368–375</a:t>
            </a:r>
          </a:p>
          <a:p>
            <a:pPr eaLnBrk="1" hangingPunct="1">
              <a:lnSpc>
                <a:spcPct val="90000"/>
              </a:lnSpc>
            </a:pPr>
            <a:endParaRPr lang="en-US" sz="1100" dirty="0"/>
          </a:p>
          <a:p>
            <a:pPr eaLnBrk="1" hangingPunct="1">
              <a:lnSpc>
                <a:spcPct val="90000"/>
              </a:lnSpc>
            </a:pPr>
            <a:r>
              <a:rPr lang="en-US" sz="1100" dirty="0"/>
              <a:t>Now we adjust for earnings volatility from business or industry cycles by calculating a normalized EPS.</a:t>
            </a:r>
          </a:p>
          <a:p>
            <a:pPr eaLnBrk="1" hangingPunct="1">
              <a:lnSpc>
                <a:spcPct val="90000"/>
              </a:lnSpc>
            </a:pPr>
            <a:endParaRPr lang="en-US" sz="1100" dirty="0"/>
          </a:p>
          <a:p>
            <a:pPr eaLnBrk="1" hangingPunct="1">
              <a:lnSpc>
                <a:spcPct val="90000"/>
              </a:lnSpc>
            </a:pPr>
            <a:r>
              <a:rPr lang="en-US" sz="1100" dirty="0"/>
              <a:t>W</a:t>
            </a:r>
            <a:r>
              <a:rPr lang="en-US" dirty="0"/>
              <a:t>e will examine two different methods for calculating a normalized EPS. </a:t>
            </a:r>
          </a:p>
          <a:p>
            <a:pPr eaLnBrk="1" hangingPunct="1">
              <a:lnSpc>
                <a:spcPct val="90000"/>
              </a:lnSpc>
            </a:pPr>
            <a:endParaRPr lang="en-US" dirty="0"/>
          </a:p>
          <a:p>
            <a:pPr marL="228600" indent="-228600" eaLnBrk="1" hangingPunct="1">
              <a:lnSpc>
                <a:spcPct val="90000"/>
              </a:lnSpc>
              <a:buFont typeface="+mj-lt"/>
              <a:buAutoNum type="arabicPeriod"/>
            </a:pPr>
            <a:r>
              <a:rPr lang="en-US" dirty="0"/>
              <a:t>Method of historical average EPS:</a:t>
            </a:r>
            <a:br>
              <a:rPr lang="en-US" dirty="0"/>
            </a:br>
            <a:r>
              <a:rPr lang="en-US" dirty="0">
                <a:sym typeface="Symbol"/>
              </a:rPr>
              <a:t>Normalized EPS = Average EPS over the most recent full cycle.</a:t>
            </a:r>
          </a:p>
          <a:p>
            <a:pPr marL="228600" indent="-228600" defTabSz="937717" eaLnBrk="1" hangingPunct="1">
              <a:lnSpc>
                <a:spcPct val="90000"/>
              </a:lnSpc>
              <a:buFont typeface="+mj-lt"/>
              <a:buAutoNum type="arabicPeriod"/>
              <a:defRPr/>
            </a:pPr>
            <a:r>
              <a:rPr lang="en-US" dirty="0"/>
              <a:t>Method of average return on equity (ROE):</a:t>
            </a:r>
            <a:br>
              <a:rPr lang="en-US" dirty="0">
                <a:sym typeface="Symbol"/>
              </a:rPr>
            </a:br>
            <a:r>
              <a:rPr lang="en-US" dirty="0">
                <a:sym typeface="Symbol"/>
              </a:rPr>
              <a:t>Normalized EPS = Average ROE over the most recent full cycle × Current equity book value per share.</a:t>
            </a:r>
          </a:p>
          <a:p>
            <a:pPr marL="46886" indent="-234429" defTabSz="937717" eaLnBrk="1" hangingPunct="1">
              <a:lnSpc>
                <a:spcPct val="90000"/>
              </a:lnSpc>
              <a:buFontTx/>
              <a:buAutoNum type="arabicPeriod"/>
              <a:defRPr/>
            </a:pPr>
            <a:endParaRPr lang="en-US" dirty="0">
              <a:sym typeface="Symbol"/>
            </a:endParaRPr>
          </a:p>
          <a:p>
            <a:pPr marL="46886" indent="-234429" defTabSz="937717" eaLnBrk="1" hangingPunct="1">
              <a:lnSpc>
                <a:spcPct val="90000"/>
              </a:lnSpc>
              <a:defRPr/>
            </a:pPr>
            <a:r>
              <a:rPr lang="en-US" dirty="0">
                <a:sym typeface="Symbol"/>
              </a:rPr>
              <a:t>The first method does not account for changes in a business’s size, whereas the second method does. For this reason, the second method is often preferred. </a:t>
            </a:r>
          </a:p>
          <a:p>
            <a:pPr marL="46886" indent="-234429" defTabSz="937717" eaLnBrk="1" hangingPunct="1">
              <a:lnSpc>
                <a:spcPct val="90000"/>
              </a:lnSpc>
              <a:defRPr/>
            </a:pPr>
            <a:endParaRPr lang="en-US" dirty="0">
              <a:sym typeface="Symbol"/>
            </a:endParaRPr>
          </a:p>
          <a:p>
            <a:pPr marL="46886" indent="-234429" defTabSz="937717" eaLnBrk="1" hangingPunct="1">
              <a:lnSpc>
                <a:spcPct val="90000"/>
              </a:lnSpc>
              <a:defRPr/>
            </a:pPr>
            <a:r>
              <a:rPr lang="en-US" dirty="0">
                <a:sym typeface="Symbol"/>
              </a:rPr>
              <a:t>Using the second method, an analyst may want to adjust the current book value per share if the current value is distorted because of write-downs. Normalized earnings can also be estimated by using a long-run ROE if a more recent ROE is negative. </a:t>
            </a:r>
          </a:p>
          <a:p>
            <a:pPr marL="46886" indent="-234429" defTabSz="937717" eaLnBrk="1" hangingPunct="1">
              <a:lnSpc>
                <a:spcPct val="90000"/>
              </a:lnSpc>
              <a:defRPr/>
            </a:pPr>
            <a:endParaRPr lang="en-US" dirty="0">
              <a:sym typeface="Symbol"/>
            </a:endParaRPr>
          </a:p>
          <a:p>
            <a:pPr marL="46886" indent="-234429" defTabSz="937717" eaLnBrk="1" hangingPunct="1">
              <a:lnSpc>
                <a:spcPct val="90000"/>
              </a:lnSpc>
              <a:defRPr/>
            </a:pPr>
            <a:r>
              <a:rPr lang="en-US" dirty="0">
                <a:sym typeface="Symbol"/>
              </a:rPr>
              <a:t>We will use the example</a:t>
            </a:r>
            <a:r>
              <a:rPr lang="en-US" baseline="0" dirty="0">
                <a:sym typeface="Symbol"/>
              </a:rPr>
              <a:t> shown</a:t>
            </a:r>
            <a:r>
              <a:rPr lang="en-US" dirty="0">
                <a:sym typeface="Symbol"/>
              </a:rPr>
              <a:t> to illustrate our two primary methods for </a:t>
            </a:r>
            <a:r>
              <a:rPr lang="en-US" dirty="0"/>
              <a:t>calculating a normalized EPS</a:t>
            </a:r>
            <a:r>
              <a:rPr lang="en-US" dirty="0">
                <a:sym typeface="Symbol"/>
              </a:rPr>
              <a:t>.</a:t>
            </a:r>
          </a:p>
          <a:p>
            <a:pPr eaLnBrk="1" hangingPunct="1">
              <a:lnSpc>
                <a:spcPct val="90000"/>
              </a:lnSpc>
            </a:pPr>
            <a:endParaRPr lang="en-US" baseline="0" dirty="0"/>
          </a:p>
        </p:txBody>
      </p:sp>
    </p:spTree>
    <p:extLst>
      <p:ext uri="{BB962C8B-B14F-4D97-AF65-F5344CB8AC3E}">
        <p14:creationId xmlns:p14="http://schemas.microsoft.com/office/powerpoint/2010/main" val="202491951"/>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pPr marL="0" marR="0" indent="-187543" algn="l" defTabSz="937717" rtl="0" eaLnBrk="0" fontAlgn="base" latinLnBrk="0" hangingPunct="0">
              <a:lnSpc>
                <a:spcPct val="100000"/>
              </a:lnSpc>
              <a:spcBef>
                <a:spcPct val="30000"/>
              </a:spcBef>
              <a:spcAft>
                <a:spcPct val="0"/>
              </a:spcAft>
              <a:buClrTx/>
              <a:buSzTx/>
              <a:buFontTx/>
              <a:buNone/>
              <a:tabLst/>
              <a:defRPr/>
            </a:pPr>
            <a:r>
              <a:rPr lang="en-US" sz="1100" dirty="0"/>
              <a:t>LOS: Calculate and interpret alternative price multiples and dividend yield.</a:t>
            </a:r>
          </a:p>
          <a:p>
            <a:r>
              <a:rPr lang="en-US" sz="1100" dirty="0"/>
              <a:t>LOS: Calculate and interpret underlying earnings, explain methods of normalizing earnings per share (EPS), and calculate normalized EPS.</a:t>
            </a:r>
          </a:p>
          <a:p>
            <a:pPr marL="0" marR="0" indent="-182880" algn="l" defTabSz="914400" rtl="0" eaLnBrk="1" fontAlgn="base" latinLnBrk="0" hangingPunct="1">
              <a:lnSpc>
                <a:spcPct val="90000"/>
              </a:lnSpc>
              <a:spcBef>
                <a:spcPct val="30000"/>
              </a:spcBef>
              <a:spcAft>
                <a:spcPct val="0"/>
              </a:spcAft>
              <a:buClrTx/>
              <a:buSzTx/>
              <a:buFontTx/>
              <a:buNone/>
              <a:tabLst/>
              <a:defRPr/>
            </a:pPr>
            <a:r>
              <a:rPr lang="en-US" sz="1100" dirty="0"/>
              <a:t>Pages 368–375</a:t>
            </a:r>
          </a:p>
          <a:p>
            <a:pPr eaLnBrk="1" hangingPunct="1">
              <a:lnSpc>
                <a:spcPct val="90000"/>
              </a:lnSpc>
            </a:pPr>
            <a:endParaRPr lang="en-US" sz="1100" dirty="0"/>
          </a:p>
          <a:p>
            <a:pPr eaLnBrk="1" hangingPunct="1">
              <a:lnSpc>
                <a:spcPct val="90000"/>
              </a:lnSpc>
            </a:pPr>
            <a:r>
              <a:rPr lang="en-US" sz="1100" dirty="0"/>
              <a:t>Under the first </a:t>
            </a:r>
            <a:r>
              <a:rPr lang="en-US" dirty="0"/>
              <a:t>method of historical average EPS, the n</a:t>
            </a:r>
            <a:r>
              <a:rPr lang="en-US" dirty="0">
                <a:sym typeface="Symbol"/>
              </a:rPr>
              <a:t>ormalized EPS is calculated by determining the average EPS </a:t>
            </a:r>
            <a:r>
              <a:rPr lang="en-US" dirty="0"/>
              <a:t>over five years</a:t>
            </a:r>
            <a:r>
              <a:rPr lang="en-US" dirty="0">
                <a:sym typeface="Symbol"/>
              </a:rPr>
              <a:t>, which is $0.618. The resulting P/E is 38.8.</a:t>
            </a:r>
          </a:p>
          <a:p>
            <a:pPr eaLnBrk="1" hangingPunct="1">
              <a:lnSpc>
                <a:spcPct val="90000"/>
              </a:lnSpc>
            </a:pPr>
            <a:endParaRPr lang="en-US" baseline="0" dirty="0"/>
          </a:p>
        </p:txBody>
      </p:sp>
    </p:spTree>
    <p:extLst>
      <p:ext uri="{BB962C8B-B14F-4D97-AF65-F5344CB8AC3E}">
        <p14:creationId xmlns:p14="http://schemas.microsoft.com/office/powerpoint/2010/main" val="670552580"/>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pPr marL="0" marR="0" indent="-187543" algn="l" defTabSz="937717" rtl="0" eaLnBrk="0" fontAlgn="base" latinLnBrk="0" hangingPunct="0">
              <a:lnSpc>
                <a:spcPct val="100000"/>
              </a:lnSpc>
              <a:spcBef>
                <a:spcPct val="30000"/>
              </a:spcBef>
              <a:spcAft>
                <a:spcPct val="0"/>
              </a:spcAft>
              <a:buClrTx/>
              <a:buSzTx/>
              <a:buFontTx/>
              <a:buNone/>
              <a:tabLst/>
              <a:defRPr/>
            </a:pPr>
            <a:r>
              <a:rPr lang="en-US" sz="1100" dirty="0"/>
              <a:t>LOS: Calculate and interpret alternative price multiples and dividend yield.</a:t>
            </a:r>
          </a:p>
          <a:p>
            <a:r>
              <a:rPr lang="en-US" sz="1100" dirty="0"/>
              <a:t>LOS: Calculate and interpret underlying earnings, explain methods of normalizing earnings per share (EPS), and calculate normalized EPS.</a:t>
            </a:r>
          </a:p>
          <a:p>
            <a:pPr marL="0" marR="0" indent="-182880" algn="l" defTabSz="914400" rtl="0" eaLnBrk="1" fontAlgn="base" latinLnBrk="0" hangingPunct="1">
              <a:lnSpc>
                <a:spcPct val="90000"/>
              </a:lnSpc>
              <a:spcBef>
                <a:spcPct val="30000"/>
              </a:spcBef>
              <a:spcAft>
                <a:spcPct val="0"/>
              </a:spcAft>
              <a:buClrTx/>
              <a:buSzTx/>
              <a:buFontTx/>
              <a:buNone/>
              <a:tabLst/>
              <a:defRPr/>
            </a:pPr>
            <a:r>
              <a:rPr lang="en-US" sz="1100" dirty="0"/>
              <a:t>Pages 368–375</a:t>
            </a:r>
          </a:p>
          <a:p>
            <a:pPr eaLnBrk="1" hangingPunct="1">
              <a:lnSpc>
                <a:spcPct val="90000"/>
              </a:lnSpc>
            </a:pPr>
            <a:endParaRPr lang="en-US" dirty="0">
              <a:sym typeface="Symbol"/>
            </a:endParaRPr>
          </a:p>
          <a:p>
            <a:pPr eaLnBrk="1" hangingPunct="1">
              <a:lnSpc>
                <a:spcPct val="90000"/>
              </a:lnSpc>
            </a:pPr>
            <a:r>
              <a:rPr lang="en-US" dirty="0">
                <a:sym typeface="Symbol"/>
              </a:rPr>
              <a:t>Under the second m</a:t>
            </a:r>
            <a:r>
              <a:rPr lang="en-US" dirty="0"/>
              <a:t>ethod of average ROE, the </a:t>
            </a:r>
            <a:r>
              <a:rPr lang="en-US" dirty="0">
                <a:sym typeface="Symbol"/>
              </a:rPr>
              <a:t>average ROE </a:t>
            </a:r>
            <a:r>
              <a:rPr lang="en-US" dirty="0"/>
              <a:t>over five years </a:t>
            </a:r>
            <a:r>
              <a:rPr lang="en-US" dirty="0">
                <a:sym typeface="Symbol"/>
              </a:rPr>
              <a:t>is first determined, which is 22.8%. The average ROE is then multiplied by the current equity book value per share, which results in a </a:t>
            </a:r>
            <a:r>
              <a:rPr lang="en-US" dirty="0"/>
              <a:t>n</a:t>
            </a:r>
            <a:r>
              <a:rPr lang="en-US" dirty="0">
                <a:sym typeface="Symbol"/>
              </a:rPr>
              <a:t>ormalized EPS of $0.937. The resulting P/E is 25.6.</a:t>
            </a:r>
          </a:p>
          <a:p>
            <a:pPr eaLnBrk="1" hangingPunct="1">
              <a:lnSpc>
                <a:spcPct val="90000"/>
              </a:lnSpc>
            </a:pPr>
            <a:endParaRPr lang="en-US" dirty="0">
              <a:sym typeface="Symbol"/>
            </a:endParaRPr>
          </a:p>
          <a:p>
            <a:pPr eaLnBrk="1" hangingPunct="1">
              <a:lnSpc>
                <a:spcPct val="90000"/>
              </a:lnSpc>
            </a:pPr>
            <a:r>
              <a:rPr lang="en-US" dirty="0">
                <a:sym typeface="Symbol"/>
              </a:rPr>
              <a:t>Note that the EPS under this method is larger than under the first method because this method reflects the larger current scale of the firm. Note that the book value from 2006 to 2010 grew by 155%</a:t>
            </a:r>
            <a:r>
              <a:rPr lang="en-US" baseline="0" dirty="0">
                <a:sym typeface="Symbol"/>
              </a:rPr>
              <a:t> </a:t>
            </a:r>
            <a:r>
              <a:rPr lang="en-US" dirty="0">
                <a:sym typeface="Symbol"/>
              </a:rPr>
              <a:t>($4.11/$1.61 – 1). The EPS under this method better reflects the current size of the firm.</a:t>
            </a:r>
          </a:p>
          <a:p>
            <a:pPr eaLnBrk="1" hangingPunct="1">
              <a:lnSpc>
                <a:spcPct val="90000"/>
              </a:lnSpc>
            </a:pPr>
            <a:endParaRPr lang="en-US" dirty="0">
              <a:sym typeface="Symbol"/>
            </a:endParaRPr>
          </a:p>
          <a:p>
            <a:pPr eaLnBrk="1" hangingPunct="1">
              <a:lnSpc>
                <a:spcPct val="90000"/>
              </a:lnSpc>
            </a:pPr>
            <a:r>
              <a:rPr lang="en-US" dirty="0">
                <a:sym typeface="Symbol"/>
              </a:rPr>
              <a:t>The corresponding P/E under this method reflects a lower market valuation (lower P/E) for the firm (a 25.6 P/E under this method versus a 38.8 P/E under the first method).</a:t>
            </a:r>
          </a:p>
          <a:p>
            <a:pPr eaLnBrk="1" hangingPunct="1">
              <a:lnSpc>
                <a:spcPct val="90000"/>
              </a:lnSpc>
            </a:pPr>
            <a:endParaRPr lang="en-US" baseline="0" dirty="0"/>
          </a:p>
        </p:txBody>
      </p:sp>
    </p:spTree>
    <p:extLst>
      <p:ext uri="{BB962C8B-B14F-4D97-AF65-F5344CB8AC3E}">
        <p14:creationId xmlns:p14="http://schemas.microsoft.com/office/powerpoint/2010/main" val="3398161160"/>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85000" lnSpcReduction="10000"/>
          </a:bodyPr>
          <a:lstStyle/>
          <a:p>
            <a:r>
              <a:rPr lang="en-GB" dirty="0"/>
              <a:t>LOS:</a:t>
            </a:r>
            <a:r>
              <a:rPr lang="en-GB" baseline="0" dirty="0"/>
              <a:t> </a:t>
            </a:r>
            <a:r>
              <a:rPr lang="en-GB" dirty="0"/>
              <a:t>Calculate</a:t>
            </a:r>
            <a:r>
              <a:rPr lang="en-GB" baseline="0" dirty="0"/>
              <a:t> and interpret the justified price-to-earnings ratio (P/E), price-to-book ratio (P/B), and price-to-sales (P/S) for a stock, based on forecasted fundamentals.</a:t>
            </a:r>
            <a:endParaRPr lang="en-US" dirty="0"/>
          </a:p>
          <a:p>
            <a:r>
              <a:rPr lang="en-US" dirty="0"/>
              <a:t>LOS: Describe fundamental factors that influence alternative price multiples and dividend yield.</a:t>
            </a:r>
          </a:p>
          <a:p>
            <a:pPr eaLnBrk="1" hangingPunct="1">
              <a:lnSpc>
                <a:spcPct val="90000"/>
              </a:lnSpc>
            </a:pPr>
            <a:r>
              <a:rPr lang="en-US" dirty="0"/>
              <a:t>Pages 379</a:t>
            </a:r>
            <a:r>
              <a:rPr lang="en-US" baseline="0" dirty="0"/>
              <a:t>–381</a:t>
            </a:r>
            <a:endParaRPr lang="en-US" dirty="0"/>
          </a:p>
          <a:p>
            <a:pPr eaLnBrk="1" hangingPunct="1">
              <a:lnSpc>
                <a:spcPct val="90000"/>
              </a:lnSpc>
            </a:pPr>
            <a:endParaRPr lang="en-US" dirty="0"/>
          </a:p>
          <a:p>
            <a:pPr eaLnBrk="1" hangingPunct="1">
              <a:lnSpc>
                <a:spcPct val="90000"/>
              </a:lnSpc>
            </a:pPr>
            <a:r>
              <a:rPr lang="en-US" dirty="0"/>
              <a:t>In the formula:</a:t>
            </a:r>
          </a:p>
          <a:p>
            <a:r>
              <a:rPr lang="en-US" i="1" dirty="0"/>
              <a:t>P</a:t>
            </a:r>
            <a:r>
              <a:rPr lang="en-US" baseline="-25000" dirty="0"/>
              <a:t>0 </a:t>
            </a:r>
            <a:r>
              <a:rPr lang="en-US" dirty="0"/>
              <a:t>= current share price</a:t>
            </a:r>
          </a:p>
          <a:p>
            <a:pPr indent="-187543" defTabSz="937717">
              <a:defRPr/>
            </a:pPr>
            <a:r>
              <a:rPr lang="en-US" i="1" dirty="0"/>
              <a:t>V</a:t>
            </a:r>
            <a:r>
              <a:rPr lang="en-US" baseline="-25000" dirty="0"/>
              <a:t>0 </a:t>
            </a:r>
            <a:r>
              <a:rPr lang="en-US" dirty="0"/>
              <a:t>= current value per share</a:t>
            </a:r>
          </a:p>
          <a:p>
            <a:r>
              <a:rPr lang="en-US" i="1" dirty="0"/>
              <a:t>D</a:t>
            </a:r>
            <a:r>
              <a:rPr lang="en-US" baseline="-25000" dirty="0"/>
              <a:t>1 </a:t>
            </a:r>
            <a:r>
              <a:rPr lang="en-US" dirty="0"/>
              <a:t>= expected dividend per share in one year</a:t>
            </a:r>
          </a:p>
          <a:p>
            <a:pPr indent="-187543" defTabSz="937717">
              <a:defRPr/>
            </a:pPr>
            <a:r>
              <a:rPr lang="en-US" i="1" dirty="0"/>
              <a:t>E</a:t>
            </a:r>
            <a:r>
              <a:rPr lang="en-US" baseline="-25000" dirty="0"/>
              <a:t>1 </a:t>
            </a:r>
            <a:r>
              <a:rPr lang="en-US" dirty="0"/>
              <a:t>= expected earnings per share in one year</a:t>
            </a:r>
          </a:p>
          <a:p>
            <a:r>
              <a:rPr lang="en-US" i="1" dirty="0"/>
              <a:t>r</a:t>
            </a:r>
            <a:r>
              <a:rPr lang="en-US" dirty="0"/>
              <a:t> = shareholders’ required rate of return</a:t>
            </a:r>
          </a:p>
          <a:p>
            <a:r>
              <a:rPr lang="en-US" i="1" dirty="0"/>
              <a:t>g</a:t>
            </a:r>
            <a:r>
              <a:rPr lang="en-US" dirty="0"/>
              <a:t> = constant growth rate in dividends</a:t>
            </a:r>
          </a:p>
          <a:p>
            <a:pPr eaLnBrk="1" hangingPunct="1">
              <a:lnSpc>
                <a:spcPct val="90000"/>
              </a:lnSpc>
            </a:pPr>
            <a:endParaRPr lang="en-US" dirty="0"/>
          </a:p>
          <a:p>
            <a:pPr eaLnBrk="1" hangingPunct="1">
              <a:lnSpc>
                <a:spcPct val="90000"/>
              </a:lnSpc>
            </a:pPr>
            <a:r>
              <a:rPr lang="en-US" dirty="0"/>
              <a:t>In Chapter</a:t>
            </a:r>
            <a:r>
              <a:rPr lang="en-US" baseline="0" dirty="0"/>
              <a:t> 3 of the Equity Asset Valuation text, we </a:t>
            </a:r>
            <a:r>
              <a:rPr lang="en-US" dirty="0"/>
              <a:t>used the </a:t>
            </a:r>
            <a:r>
              <a:rPr lang="en-US" baseline="0" dirty="0"/>
              <a:t>Gordon (constant) growth model to derive a justified P/E. The justified P/E can be used to determine what the P/E should be, given the firm’s characteristics. This P/E is also referred to as the fundamental P/E. Both forward (leading) and trailing P/Es can be determined.</a:t>
            </a:r>
          </a:p>
          <a:p>
            <a:pPr eaLnBrk="1" hangingPunct="1">
              <a:lnSpc>
                <a:spcPct val="90000"/>
              </a:lnSpc>
            </a:pPr>
            <a:endParaRPr lang="en-US" baseline="0" dirty="0"/>
          </a:p>
          <a:p>
            <a:pPr eaLnBrk="1" hangingPunct="1">
              <a:lnSpc>
                <a:spcPct val="90000"/>
              </a:lnSpc>
            </a:pPr>
            <a:r>
              <a:rPr lang="en-US" baseline="0" dirty="0"/>
              <a:t>To determine the </a:t>
            </a:r>
            <a:r>
              <a:rPr lang="en-US" dirty="0"/>
              <a:t>justified</a:t>
            </a:r>
            <a:r>
              <a:rPr lang="en-US" baseline="0" dirty="0"/>
              <a:t> forward P/E, we take the Gordon growth model and divide both sides by the earnings next year (</a:t>
            </a:r>
            <a:r>
              <a:rPr lang="en-US" i="1" baseline="0" dirty="0"/>
              <a:t>E</a:t>
            </a:r>
            <a:r>
              <a:rPr lang="en-US" baseline="-25000" dirty="0"/>
              <a:t>1</a:t>
            </a:r>
            <a:r>
              <a:rPr lang="en-US" baseline="0" dirty="0"/>
              <a:t>). We assume that Price (</a:t>
            </a:r>
            <a:r>
              <a:rPr lang="en-US" i="1" baseline="0" dirty="0"/>
              <a:t>P</a:t>
            </a:r>
            <a:r>
              <a:rPr lang="en-US" baseline="0" dirty="0"/>
              <a:t>) = Value (</a:t>
            </a:r>
            <a:r>
              <a:rPr lang="en-US" i="1" baseline="0" dirty="0"/>
              <a:t>V</a:t>
            </a:r>
            <a:r>
              <a:rPr lang="en-US" baseline="0" dirty="0"/>
              <a:t>). That results in the second formula shown, in which the P/E is equal to the dividend payout ratio (</a:t>
            </a:r>
            <a:r>
              <a:rPr lang="en-US" i="0" baseline="0" dirty="0"/>
              <a:t>D/E</a:t>
            </a:r>
            <a:r>
              <a:rPr lang="en-US" baseline="0" dirty="0"/>
              <a:t>) divided by the required return minus the growth rate.</a:t>
            </a:r>
          </a:p>
          <a:p>
            <a:pPr eaLnBrk="1" hangingPunct="1">
              <a:lnSpc>
                <a:spcPct val="90000"/>
              </a:lnSpc>
            </a:pPr>
            <a:endParaRPr lang="en-US" baseline="0" dirty="0"/>
          </a:p>
          <a:p>
            <a:pPr eaLnBrk="1" hangingPunct="1">
              <a:lnSpc>
                <a:spcPct val="90000"/>
              </a:lnSpc>
            </a:pPr>
            <a:r>
              <a:rPr lang="en-US" baseline="0" dirty="0"/>
              <a:t>We will define </a:t>
            </a:r>
            <a:r>
              <a:rPr lang="en-US" i="1" baseline="0" dirty="0"/>
              <a:t>b</a:t>
            </a:r>
            <a:r>
              <a:rPr lang="en-US" baseline="0" dirty="0"/>
              <a:t> as the retention ratio, which is that portion of earnings reinvested in the firm. Recognizing that 1 – </a:t>
            </a:r>
            <a:r>
              <a:rPr lang="en-US" i="1" baseline="0" dirty="0"/>
              <a:t>b</a:t>
            </a:r>
            <a:r>
              <a:rPr lang="en-US" baseline="0" dirty="0"/>
              <a:t> is the dividend payout ratio, we have the third formula.</a:t>
            </a:r>
          </a:p>
          <a:p>
            <a:pPr eaLnBrk="1" hangingPunct="1">
              <a:lnSpc>
                <a:spcPct val="90000"/>
              </a:lnSpc>
            </a:pPr>
            <a:endParaRPr lang="en-US" baseline="0" dirty="0"/>
          </a:p>
          <a:p>
            <a:pPr indent="-187532" defTabSz="937662" eaLnBrk="1" hangingPunct="1">
              <a:lnSpc>
                <a:spcPct val="90000"/>
              </a:lnSpc>
              <a:defRPr/>
            </a:pPr>
            <a:r>
              <a:rPr lang="en-US" baseline="0" dirty="0"/>
              <a:t>On the next slide, we derive a trailing P/E based on fundamentals </a:t>
            </a:r>
            <a:r>
              <a:rPr lang="en-US" dirty="0"/>
              <a:t>using the Gordon growth model.</a:t>
            </a:r>
          </a:p>
          <a:p>
            <a:pPr marL="233266" indent="-233266" defTabSz="905874" eaLnBrk="1" hangingPunct="1">
              <a:defRPr/>
            </a:pPr>
            <a:endParaRPr lang="en-US" dirty="0"/>
          </a:p>
        </p:txBody>
      </p:sp>
    </p:spTree>
    <p:extLst>
      <p:ext uri="{BB962C8B-B14F-4D97-AF65-F5344CB8AC3E}">
        <p14:creationId xmlns:p14="http://schemas.microsoft.com/office/powerpoint/2010/main" val="842274317"/>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GB" dirty="0"/>
              <a:t>LOS:</a:t>
            </a:r>
            <a:r>
              <a:rPr lang="en-GB" baseline="0" dirty="0"/>
              <a:t> </a:t>
            </a:r>
            <a:r>
              <a:rPr lang="en-GB" dirty="0"/>
              <a:t>Calculate</a:t>
            </a:r>
            <a:r>
              <a:rPr lang="en-GB" baseline="0" dirty="0"/>
              <a:t> and interpret the justified price-to-earnings ratio (P/E), price-to-book ratio (P/B), and price-to-sales (P/S) for a stock, based on forecasted fundamentals.</a:t>
            </a:r>
            <a:endParaRPr lang="en-US" dirty="0"/>
          </a:p>
          <a:p>
            <a:r>
              <a:rPr lang="en-US" dirty="0"/>
              <a:t>LOS: Describe fundamental factors that influence alternative price multiples and dividend yield.</a:t>
            </a:r>
          </a:p>
          <a:p>
            <a:pPr marL="0" marR="0" indent="-182880" algn="l" defTabSz="914400" rtl="0" eaLnBrk="1" fontAlgn="base" latinLnBrk="0" hangingPunct="1">
              <a:lnSpc>
                <a:spcPct val="90000"/>
              </a:lnSpc>
              <a:spcBef>
                <a:spcPct val="30000"/>
              </a:spcBef>
              <a:spcAft>
                <a:spcPct val="0"/>
              </a:spcAft>
              <a:buClrTx/>
              <a:buSzTx/>
              <a:buFontTx/>
              <a:buNone/>
              <a:tabLst/>
              <a:defRPr/>
            </a:pPr>
            <a:r>
              <a:rPr lang="en-US" dirty="0"/>
              <a:t>Pages 379</a:t>
            </a:r>
            <a:r>
              <a:rPr lang="en-US" baseline="0" dirty="0"/>
              <a:t>–381</a:t>
            </a:r>
            <a:endParaRPr lang="en-US" dirty="0"/>
          </a:p>
          <a:p>
            <a:pPr eaLnBrk="1" hangingPunct="1">
              <a:lnSpc>
                <a:spcPct val="90000"/>
              </a:lnSpc>
            </a:pPr>
            <a:endParaRPr lang="en-US" dirty="0"/>
          </a:p>
          <a:p>
            <a:pPr eaLnBrk="1" hangingPunct="1">
              <a:lnSpc>
                <a:spcPct val="90000"/>
              </a:lnSpc>
            </a:pPr>
            <a:r>
              <a:rPr lang="en-US" dirty="0"/>
              <a:t>To </a:t>
            </a:r>
            <a:r>
              <a:rPr lang="en-US" baseline="0" dirty="0"/>
              <a:t>derive a trailing P/E based on fundamentals </a:t>
            </a:r>
            <a:r>
              <a:rPr lang="en-US" dirty="0"/>
              <a:t>using the Gordon growth model, we will use current dividends (</a:t>
            </a:r>
            <a:r>
              <a:rPr lang="en-US" i="1" dirty="0"/>
              <a:t>D</a:t>
            </a:r>
            <a:r>
              <a:rPr lang="en-US" baseline="-25000" dirty="0"/>
              <a:t>0</a:t>
            </a:r>
            <a:r>
              <a:rPr lang="en-US" dirty="0"/>
              <a:t>) and current </a:t>
            </a:r>
            <a:r>
              <a:rPr lang="en-US" baseline="0" dirty="0"/>
              <a:t>earnings (</a:t>
            </a:r>
            <a:r>
              <a:rPr lang="en-US" i="1" baseline="0" dirty="0"/>
              <a:t>E</a:t>
            </a:r>
            <a:r>
              <a:rPr lang="en-US" baseline="-25000" dirty="0"/>
              <a:t>0</a:t>
            </a:r>
            <a:r>
              <a:rPr lang="en-US" baseline="0" dirty="0"/>
              <a:t>). Assuming that Price (</a:t>
            </a:r>
            <a:r>
              <a:rPr lang="en-US" i="1" baseline="0" dirty="0"/>
              <a:t>P</a:t>
            </a:r>
            <a:r>
              <a:rPr lang="en-US" baseline="0" dirty="0"/>
              <a:t>) = Value (</a:t>
            </a:r>
            <a:r>
              <a:rPr lang="en-US" i="1" baseline="0" dirty="0"/>
              <a:t>V</a:t>
            </a:r>
            <a:r>
              <a:rPr lang="en-US" baseline="0" dirty="0"/>
              <a:t>), we then divide both sides by </a:t>
            </a:r>
            <a:r>
              <a:rPr lang="en-US" i="1" baseline="0" dirty="0"/>
              <a:t>E</a:t>
            </a:r>
            <a:r>
              <a:rPr lang="en-US" baseline="-25000" dirty="0"/>
              <a:t>0</a:t>
            </a:r>
            <a:r>
              <a:rPr lang="en-US" baseline="0" dirty="0"/>
              <a:t>. Once again recognizing that 1 – </a:t>
            </a:r>
            <a:r>
              <a:rPr lang="en-US" i="1" baseline="0" dirty="0"/>
              <a:t>b</a:t>
            </a:r>
            <a:r>
              <a:rPr lang="en-US" baseline="0" dirty="0"/>
              <a:t> is the dividend payout ratio (D/E), we have the third formula.</a:t>
            </a:r>
          </a:p>
          <a:p>
            <a:pPr eaLnBrk="1" hangingPunct="1">
              <a:lnSpc>
                <a:spcPct val="90000"/>
              </a:lnSpc>
            </a:pPr>
            <a:endParaRPr lang="en-US" baseline="0" dirty="0"/>
          </a:p>
          <a:p>
            <a:pPr eaLnBrk="1" hangingPunct="1">
              <a:lnSpc>
                <a:spcPct val="90000"/>
              </a:lnSpc>
            </a:pPr>
            <a:r>
              <a:rPr lang="en-US" baseline="0" dirty="0"/>
              <a:t>From this slide and the previous slide, we see that the justified P/E based on fundamentals will be higher when</a:t>
            </a:r>
          </a:p>
          <a:p>
            <a:pPr eaLnBrk="1" hangingPunct="1">
              <a:lnSpc>
                <a:spcPct val="90000"/>
              </a:lnSpc>
              <a:buFont typeface="Arial" pitchFamily="34" charset="0"/>
              <a:buChar char="•"/>
            </a:pPr>
            <a:r>
              <a:rPr lang="en-US" baseline="0" dirty="0"/>
              <a:t>the dividend growth rate is higher and</a:t>
            </a:r>
          </a:p>
          <a:p>
            <a:pPr eaLnBrk="1" hangingPunct="1">
              <a:lnSpc>
                <a:spcPct val="90000"/>
              </a:lnSpc>
              <a:buFont typeface="Arial" pitchFamily="34" charset="0"/>
              <a:buChar char="•"/>
            </a:pPr>
            <a:r>
              <a:rPr lang="en-US" baseline="0" dirty="0"/>
              <a:t>the required return is lower.</a:t>
            </a:r>
            <a:endParaRPr lang="en-US" dirty="0"/>
          </a:p>
          <a:p>
            <a:pPr marL="233266" indent="-233266" defTabSz="905874" eaLnBrk="1" hangingPunct="1">
              <a:defRPr/>
            </a:pPr>
            <a:endParaRPr lang="en-US" dirty="0"/>
          </a:p>
          <a:p>
            <a:pPr marL="233266" indent="-233266" defTabSz="905874" eaLnBrk="1" hangingPunct="1">
              <a:defRPr/>
            </a:pPr>
            <a:r>
              <a:rPr lang="en-US" dirty="0"/>
              <a:t>The example on the next slide illustrates the calculation of a justified forward P/E.</a:t>
            </a:r>
          </a:p>
          <a:p>
            <a:pPr marL="233266" indent="-233266" defTabSz="905874" eaLnBrk="1" hangingPunct="1">
              <a:defRPr/>
            </a:pPr>
            <a:endParaRPr lang="en-US" dirty="0"/>
          </a:p>
        </p:txBody>
      </p:sp>
    </p:spTree>
    <p:extLst>
      <p:ext uri="{BB962C8B-B14F-4D97-AF65-F5344CB8AC3E}">
        <p14:creationId xmlns:p14="http://schemas.microsoft.com/office/powerpoint/2010/main" val="797508723"/>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GB" dirty="0"/>
              <a:t>LOS:</a:t>
            </a:r>
            <a:r>
              <a:rPr lang="en-GB" baseline="0" dirty="0"/>
              <a:t> </a:t>
            </a:r>
            <a:r>
              <a:rPr lang="en-GB" dirty="0"/>
              <a:t>Calculate</a:t>
            </a:r>
            <a:r>
              <a:rPr lang="en-GB" baseline="0" dirty="0"/>
              <a:t> and interpret the justified price-to-earnings ratio (P/E), price-to-book ratio (P/B), and price-to-sales (P/S) for a stock, based on forecasted fundamentals.</a:t>
            </a:r>
            <a:endParaRPr lang="en-US" dirty="0"/>
          </a:p>
          <a:p>
            <a:r>
              <a:rPr lang="en-US" dirty="0"/>
              <a:t>LOS: Describe fundamental factors that influence alternative price multiples and dividend yield.</a:t>
            </a:r>
          </a:p>
          <a:p>
            <a:pPr marL="0" marR="0" indent="-182880" algn="l" defTabSz="914400" rtl="0" eaLnBrk="1" fontAlgn="base" latinLnBrk="0" hangingPunct="1">
              <a:lnSpc>
                <a:spcPct val="90000"/>
              </a:lnSpc>
              <a:spcBef>
                <a:spcPct val="30000"/>
              </a:spcBef>
              <a:spcAft>
                <a:spcPct val="0"/>
              </a:spcAft>
              <a:buClrTx/>
              <a:buSzTx/>
              <a:buFontTx/>
              <a:buNone/>
              <a:tabLst/>
              <a:defRPr/>
            </a:pPr>
            <a:r>
              <a:rPr lang="en-US" dirty="0"/>
              <a:t>Pages 379</a:t>
            </a:r>
            <a:r>
              <a:rPr lang="en-US" baseline="0" dirty="0"/>
              <a:t>–381</a:t>
            </a:r>
            <a:endParaRPr lang="en-US" dirty="0"/>
          </a:p>
          <a:p>
            <a:pPr eaLnBrk="1" hangingPunct="1">
              <a:lnSpc>
                <a:spcPct val="90000"/>
              </a:lnSpc>
            </a:pPr>
            <a:endParaRPr lang="en-US" dirty="0"/>
          </a:p>
          <a:p>
            <a:pPr eaLnBrk="1" hangingPunct="1">
              <a:lnSpc>
                <a:spcPct val="90000"/>
              </a:lnSpc>
            </a:pPr>
            <a:r>
              <a:rPr lang="en-US" dirty="0"/>
              <a:t>The solution is on the next slide.</a:t>
            </a:r>
          </a:p>
          <a:p>
            <a:pPr marL="233266" indent="-233266" defTabSz="905874" eaLnBrk="1" hangingPunct="1">
              <a:defRPr/>
            </a:pPr>
            <a:endParaRPr lang="en-US" dirty="0"/>
          </a:p>
        </p:txBody>
      </p:sp>
    </p:spTree>
    <p:extLst>
      <p:ext uri="{BB962C8B-B14F-4D97-AF65-F5344CB8AC3E}">
        <p14:creationId xmlns:p14="http://schemas.microsoft.com/office/powerpoint/2010/main" val="4288997668"/>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GB" dirty="0"/>
              <a:t>LOS:</a:t>
            </a:r>
            <a:r>
              <a:rPr lang="en-GB" baseline="0" dirty="0"/>
              <a:t> </a:t>
            </a:r>
            <a:r>
              <a:rPr lang="en-GB" dirty="0"/>
              <a:t>Calculate</a:t>
            </a:r>
            <a:r>
              <a:rPr lang="en-GB" baseline="0" dirty="0"/>
              <a:t> and interpret the justified price-to-earnings ratio (P/E), price-to-book ratio (P/B), and price-to-sales (P/S) for a stock, based on forecasted fundamentals.</a:t>
            </a:r>
            <a:endParaRPr lang="en-US" dirty="0"/>
          </a:p>
          <a:p>
            <a:r>
              <a:rPr lang="en-US" dirty="0"/>
              <a:t>LOS: Describe fundamental factors that influence alternative price multiples and dividend yield.</a:t>
            </a:r>
          </a:p>
          <a:p>
            <a:pPr marL="0" marR="0" indent="-182880" algn="l" defTabSz="914400" rtl="0" eaLnBrk="1" fontAlgn="base" latinLnBrk="0" hangingPunct="1">
              <a:lnSpc>
                <a:spcPct val="90000"/>
              </a:lnSpc>
              <a:spcBef>
                <a:spcPct val="30000"/>
              </a:spcBef>
              <a:spcAft>
                <a:spcPct val="0"/>
              </a:spcAft>
              <a:buClrTx/>
              <a:buSzTx/>
              <a:buFontTx/>
              <a:buNone/>
              <a:tabLst/>
              <a:defRPr/>
            </a:pPr>
            <a:r>
              <a:rPr lang="en-US" dirty="0"/>
              <a:t>Pages 379</a:t>
            </a:r>
            <a:r>
              <a:rPr lang="en-US" baseline="0" dirty="0"/>
              <a:t>–381</a:t>
            </a:r>
            <a:endParaRPr lang="en-US" dirty="0"/>
          </a:p>
          <a:p>
            <a:pPr eaLnBrk="1" hangingPunct="1">
              <a:lnSpc>
                <a:spcPct val="90000"/>
              </a:lnSpc>
            </a:pPr>
            <a:endParaRPr lang="en-US" dirty="0"/>
          </a:p>
          <a:p>
            <a:pPr eaLnBrk="1" hangingPunct="1">
              <a:lnSpc>
                <a:spcPct val="90000"/>
              </a:lnSpc>
            </a:pPr>
            <a:r>
              <a:rPr lang="en-US" baseline="0" dirty="0"/>
              <a:t>To determine the </a:t>
            </a:r>
            <a:r>
              <a:rPr lang="en-US" dirty="0"/>
              <a:t>justified</a:t>
            </a:r>
            <a:r>
              <a:rPr lang="en-US" baseline="0" dirty="0"/>
              <a:t> forward P/E, we divide one minus the retention ratio (1 – 0.36) by </a:t>
            </a:r>
            <a:r>
              <a:rPr lang="en-US" i="1" baseline="0" dirty="0"/>
              <a:t>r</a:t>
            </a:r>
            <a:r>
              <a:rPr lang="en-US" baseline="0" dirty="0"/>
              <a:t> – </a:t>
            </a:r>
            <a:r>
              <a:rPr lang="en-US" i="1" baseline="0" dirty="0"/>
              <a:t>g</a:t>
            </a:r>
            <a:r>
              <a:rPr lang="en-US" i="0" baseline="0" dirty="0"/>
              <a:t>: that is, (1 – 0.36)/(0.10 – 0.04). </a:t>
            </a:r>
          </a:p>
          <a:p>
            <a:pPr eaLnBrk="1" hangingPunct="1">
              <a:lnSpc>
                <a:spcPct val="90000"/>
              </a:lnSpc>
            </a:pPr>
            <a:endParaRPr lang="en-US" baseline="0" dirty="0"/>
          </a:p>
          <a:p>
            <a:pPr eaLnBrk="1" hangingPunct="1">
              <a:lnSpc>
                <a:spcPct val="90000"/>
              </a:lnSpc>
            </a:pPr>
            <a:r>
              <a:rPr lang="en-US" baseline="0" dirty="0"/>
              <a:t>The resulting P/E is 10.7. </a:t>
            </a:r>
          </a:p>
          <a:p>
            <a:pPr eaLnBrk="1" hangingPunct="1">
              <a:lnSpc>
                <a:spcPct val="90000"/>
              </a:lnSpc>
            </a:pPr>
            <a:endParaRPr lang="en-US" baseline="0" dirty="0"/>
          </a:p>
          <a:p>
            <a:pPr eaLnBrk="1" hangingPunct="1">
              <a:lnSpc>
                <a:spcPct val="90000"/>
              </a:lnSpc>
            </a:pPr>
            <a:r>
              <a:rPr lang="en-US" baseline="0" dirty="0"/>
              <a:t>If the firm’s actual forward P/E as priced in the market is higher than 10.7, it would indicate that the stock is overvalued.</a:t>
            </a:r>
          </a:p>
          <a:p>
            <a:pPr marL="233266" indent="-233266" defTabSz="905874" eaLnBrk="1" hangingPunct="1">
              <a:defRPr/>
            </a:pPr>
            <a:endParaRPr lang="en-US" dirty="0"/>
          </a:p>
        </p:txBody>
      </p:sp>
    </p:spTree>
    <p:extLst>
      <p:ext uri="{BB962C8B-B14F-4D97-AF65-F5344CB8AC3E}">
        <p14:creationId xmlns:p14="http://schemas.microsoft.com/office/powerpoint/2010/main" val="612729875"/>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92500" lnSpcReduction="20000"/>
          </a:bodyPr>
          <a:lstStyle/>
          <a:p>
            <a:r>
              <a:rPr lang="en-GB" dirty="0"/>
              <a:t>LOS:</a:t>
            </a:r>
            <a:r>
              <a:rPr lang="en-GB" baseline="0" dirty="0"/>
              <a:t> </a:t>
            </a:r>
            <a:r>
              <a:rPr lang="en-GB" dirty="0"/>
              <a:t>Calculate</a:t>
            </a:r>
            <a:r>
              <a:rPr lang="en-GB" baseline="0" dirty="0"/>
              <a:t> and interpret the justified price-to-earnings ratio (P/E), price-to-book ratio (P/B), and price-to-sales (P/S) for a stock, based on forecasted fundamentals.</a:t>
            </a:r>
            <a:endParaRPr lang="en-US" dirty="0"/>
          </a:p>
          <a:p>
            <a:r>
              <a:rPr lang="en-US" dirty="0"/>
              <a:t>LOS: Describe fundamental factors that influence alternative price multiples and dividend yield.</a:t>
            </a:r>
          </a:p>
          <a:p>
            <a:r>
              <a:rPr lang="en-GB" dirty="0"/>
              <a:t>LOS:</a:t>
            </a:r>
            <a:r>
              <a:rPr lang="en-GB" baseline="0" dirty="0"/>
              <a:t> Calculate and interpret a predicted P/E, given a cross-sectional regression on fundamentals, and explain limitations to the cross-sectional regression methodology.</a:t>
            </a:r>
            <a:endParaRPr lang="en-US" dirty="0"/>
          </a:p>
          <a:p>
            <a:pPr marL="0" marR="0" indent="-182880" algn="l" defTabSz="914400" rtl="0" eaLnBrk="1" fontAlgn="base" latinLnBrk="0" hangingPunct="1">
              <a:lnSpc>
                <a:spcPct val="90000"/>
              </a:lnSpc>
              <a:spcBef>
                <a:spcPct val="30000"/>
              </a:spcBef>
              <a:spcAft>
                <a:spcPct val="0"/>
              </a:spcAft>
              <a:buClrTx/>
              <a:buSzTx/>
              <a:buFontTx/>
              <a:buNone/>
              <a:tabLst/>
              <a:defRPr/>
            </a:pPr>
            <a:r>
              <a:rPr lang="en-US" dirty="0"/>
              <a:t>Pages </a:t>
            </a:r>
            <a:r>
              <a:rPr lang="en-US" baseline="0" dirty="0"/>
              <a:t>381–383</a:t>
            </a:r>
            <a:endParaRPr lang="en-US" dirty="0"/>
          </a:p>
          <a:p>
            <a:pPr eaLnBrk="1" hangingPunct="1">
              <a:lnSpc>
                <a:spcPct val="90000"/>
              </a:lnSpc>
            </a:pPr>
            <a:endParaRPr lang="en-US" dirty="0"/>
          </a:p>
          <a:p>
            <a:pPr eaLnBrk="1" hangingPunct="1">
              <a:lnSpc>
                <a:spcPct val="90000"/>
              </a:lnSpc>
            </a:pPr>
            <a:r>
              <a:rPr lang="en-US" baseline="0" dirty="0"/>
              <a:t>Another method of determining the </a:t>
            </a:r>
            <a:r>
              <a:rPr lang="en-US" dirty="0"/>
              <a:t>justified</a:t>
            </a:r>
            <a:r>
              <a:rPr lang="en-US" baseline="0" dirty="0"/>
              <a:t> P/E is to use a </a:t>
            </a:r>
            <a:r>
              <a:rPr lang="en-US" dirty="0"/>
              <a:t>cross-sectional regression in which the P/E is related to fundamentals, such as the earnings growth rate, the payout ratio, and a risk measure (such as beta or the standard deviation of earnings changes). </a:t>
            </a:r>
          </a:p>
          <a:p>
            <a:pPr eaLnBrk="1" hangingPunct="1">
              <a:lnSpc>
                <a:spcPct val="90000"/>
              </a:lnSpc>
            </a:pPr>
            <a:endParaRPr lang="en-US" dirty="0"/>
          </a:p>
          <a:p>
            <a:pPr eaLnBrk="1" hangingPunct="1">
              <a:lnSpc>
                <a:spcPct val="90000"/>
              </a:lnSpc>
            </a:pPr>
            <a:r>
              <a:rPr lang="en-US" dirty="0"/>
              <a:t>However, this method is not frequently used for three reasons:</a:t>
            </a:r>
          </a:p>
          <a:p>
            <a:pPr marL="46886" indent="-234429" eaLnBrk="1" hangingPunct="1">
              <a:lnSpc>
                <a:spcPct val="90000"/>
              </a:lnSpc>
              <a:buFont typeface="+mj-lt"/>
              <a:buAutoNum type="arabicPeriod"/>
            </a:pPr>
            <a:r>
              <a:rPr lang="en-US" dirty="0"/>
              <a:t>The regression will capture the relationship for a specific stock over a specific time period but not necessarily for other time periods and stocks.</a:t>
            </a:r>
          </a:p>
          <a:p>
            <a:pPr marL="46886" indent="-234429" eaLnBrk="1" hangingPunct="1">
              <a:lnSpc>
                <a:spcPct val="90000"/>
              </a:lnSpc>
              <a:buFont typeface="+mj-lt"/>
              <a:buAutoNum type="arabicPeriod"/>
            </a:pPr>
            <a:r>
              <a:rPr lang="en-US" dirty="0"/>
              <a:t>The explanatory</a:t>
            </a:r>
            <a:r>
              <a:rPr lang="en-US" baseline="0" dirty="0"/>
              <a:t> power of the regression will decline over time as the relationships change and as the distribution of multiples change.</a:t>
            </a:r>
          </a:p>
          <a:p>
            <a:pPr marL="46886" indent="-234429" eaLnBrk="1" hangingPunct="1">
              <a:lnSpc>
                <a:spcPct val="90000"/>
              </a:lnSpc>
              <a:buFont typeface="+mj-lt"/>
              <a:buAutoNum type="arabicPeriod"/>
            </a:pPr>
            <a:r>
              <a:rPr lang="en-US" baseline="0" dirty="0"/>
              <a:t>Interpreting coefficients is difficult if there is multicollinearity between the independent variables.</a:t>
            </a:r>
          </a:p>
          <a:p>
            <a:pPr marL="46886" indent="-234429" eaLnBrk="1" hangingPunct="1">
              <a:lnSpc>
                <a:spcPct val="90000"/>
              </a:lnSpc>
              <a:buFont typeface="+mj-lt"/>
              <a:buAutoNum type="arabicPeriod"/>
            </a:pPr>
            <a:endParaRPr lang="en-US" baseline="0" dirty="0"/>
          </a:p>
          <a:p>
            <a:pPr marL="0" indent="0" eaLnBrk="1" hangingPunct="1">
              <a:lnSpc>
                <a:spcPct val="90000"/>
              </a:lnSpc>
            </a:pPr>
            <a:r>
              <a:rPr lang="en-US" baseline="0" dirty="0"/>
              <a:t>In the example shown, we use regression analysis and find that the P/E multiple is a function of the dividend payout ratio, beta, and the earnings growth rate. The intercept in the regression is 11.5. The slope coefficients are 2.2, –0.03, and 16.2 on the dividend payout ratio, beta, and the earnings growth rate, respectively. </a:t>
            </a:r>
          </a:p>
          <a:p>
            <a:pPr marL="0" indent="0" eaLnBrk="1" hangingPunct="1">
              <a:lnSpc>
                <a:spcPct val="90000"/>
              </a:lnSpc>
            </a:pPr>
            <a:endParaRPr lang="en-US" baseline="0" dirty="0"/>
          </a:p>
          <a:p>
            <a:pPr marL="0" indent="0" eaLnBrk="1" hangingPunct="1">
              <a:lnSpc>
                <a:spcPct val="90000"/>
              </a:lnSpc>
            </a:pPr>
            <a:r>
              <a:rPr lang="en-US" baseline="0" dirty="0"/>
              <a:t>The values for the subject firm are given below the regression equation.</a:t>
            </a:r>
          </a:p>
          <a:p>
            <a:pPr marL="0" indent="0" eaLnBrk="1" hangingPunct="1">
              <a:lnSpc>
                <a:spcPct val="90000"/>
              </a:lnSpc>
            </a:pPr>
            <a:endParaRPr lang="en-US" baseline="0" dirty="0"/>
          </a:p>
          <a:p>
            <a:pPr marL="0" indent="0" eaLnBrk="1" hangingPunct="1">
              <a:lnSpc>
                <a:spcPct val="90000"/>
              </a:lnSpc>
            </a:pPr>
            <a:r>
              <a:rPr lang="en-US" baseline="0" dirty="0"/>
              <a:t>On the next slide, we will use this example to predict the P/E.</a:t>
            </a:r>
          </a:p>
          <a:p>
            <a:pPr marL="233266" indent="-233266" defTabSz="905874" eaLnBrk="1" hangingPunct="1">
              <a:defRPr/>
            </a:pPr>
            <a:endParaRPr lang="en-US" dirty="0"/>
          </a:p>
        </p:txBody>
      </p:sp>
    </p:spTree>
    <p:extLst>
      <p:ext uri="{BB962C8B-B14F-4D97-AF65-F5344CB8AC3E}">
        <p14:creationId xmlns:p14="http://schemas.microsoft.com/office/powerpoint/2010/main" val="1539475676"/>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GB" dirty="0"/>
              <a:t>LOS:</a:t>
            </a:r>
            <a:r>
              <a:rPr lang="en-GB" baseline="0" dirty="0"/>
              <a:t> </a:t>
            </a:r>
            <a:r>
              <a:rPr lang="en-GB" dirty="0"/>
              <a:t>Calculate</a:t>
            </a:r>
            <a:r>
              <a:rPr lang="en-GB" baseline="0" dirty="0"/>
              <a:t> and interpret the justified price-to-earnings ratio (P/E), price-to-book ratio (P/B), and price-to-sales (P/S) for a stock, based on forecasted fundamentals.</a:t>
            </a:r>
            <a:endParaRPr lang="en-US" dirty="0"/>
          </a:p>
          <a:p>
            <a:r>
              <a:rPr lang="en-US" dirty="0"/>
              <a:t>LOS: Describe fundamental factors that influence alternative price multiples and dividend yield.</a:t>
            </a:r>
          </a:p>
          <a:p>
            <a:r>
              <a:rPr lang="en-GB" dirty="0"/>
              <a:t>LOS:</a:t>
            </a:r>
            <a:r>
              <a:rPr lang="en-GB" baseline="0" dirty="0"/>
              <a:t> Calculate and interpret a predicted P/E, given a cross-sectional regression on fundamentals, and explain limitations to the cross-sectional regression methodology.</a:t>
            </a:r>
            <a:endParaRPr lang="en-US" dirty="0"/>
          </a:p>
          <a:p>
            <a:pPr eaLnBrk="1" hangingPunct="1">
              <a:lnSpc>
                <a:spcPct val="90000"/>
              </a:lnSpc>
            </a:pPr>
            <a:r>
              <a:rPr lang="en-US" dirty="0"/>
              <a:t>Pages </a:t>
            </a:r>
            <a:r>
              <a:rPr lang="en-US" baseline="0" dirty="0"/>
              <a:t>381–383</a:t>
            </a:r>
            <a:endParaRPr lang="en-US" dirty="0"/>
          </a:p>
          <a:p>
            <a:pPr eaLnBrk="1" hangingPunct="1">
              <a:lnSpc>
                <a:spcPct val="90000"/>
              </a:lnSpc>
            </a:pPr>
            <a:endParaRPr lang="en-US" dirty="0"/>
          </a:p>
          <a:p>
            <a:pPr eaLnBrk="1" hangingPunct="1">
              <a:lnSpc>
                <a:spcPct val="90000"/>
              </a:lnSpc>
            </a:pPr>
            <a:r>
              <a:rPr lang="en-US" dirty="0"/>
              <a:t>Using the values for the subject firm in our </a:t>
            </a:r>
            <a:r>
              <a:rPr lang="en-US" baseline="0" dirty="0"/>
              <a:t>regression equation, we obtain a justified P/E of 13.3. Because the actual P/E based on the market stock price is 15, we would conclude that the stock is overvalued.</a:t>
            </a:r>
          </a:p>
          <a:p>
            <a:pPr eaLnBrk="1" hangingPunct="1">
              <a:lnSpc>
                <a:spcPct val="90000"/>
              </a:lnSpc>
            </a:pPr>
            <a:endParaRPr lang="en-US" baseline="0" dirty="0"/>
          </a:p>
        </p:txBody>
      </p:sp>
    </p:spTree>
    <p:extLst>
      <p:ext uri="{BB962C8B-B14F-4D97-AF65-F5344CB8AC3E}">
        <p14:creationId xmlns:p14="http://schemas.microsoft.com/office/powerpoint/2010/main" val="3313193050"/>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454150" y="696913"/>
            <a:ext cx="4114800" cy="2314575"/>
          </a:xfrm>
          <a:ln/>
        </p:spPr>
      </p:sp>
      <p:sp>
        <p:nvSpPr>
          <p:cNvPr id="62467" name="Rectangle 3"/>
          <p:cNvSpPr>
            <a:spLocks noGrp="1" noChangeArrowheads="1"/>
          </p:cNvSpPr>
          <p:nvPr>
            <p:ph type="body" idx="1"/>
          </p:nvPr>
        </p:nvSpPr>
        <p:spPr>
          <a:xfrm>
            <a:off x="571649" y="3246451"/>
            <a:ext cx="5879804" cy="5716237"/>
          </a:xfrm>
          <a:noFill/>
          <a:ln/>
        </p:spPr>
        <p:txBody>
          <a:bodyPr>
            <a:normAutofit/>
          </a:bodyPr>
          <a:lstStyle/>
          <a:p>
            <a:r>
              <a:rPr lang="en-US" sz="1200" dirty="0"/>
              <a:t>LOS: Evaluate a stock using the method of comparables and explain the importance of fundamentals in using the method of comparables.</a:t>
            </a:r>
          </a:p>
          <a:p>
            <a:pPr eaLnBrk="1" hangingPunct="1">
              <a:lnSpc>
                <a:spcPct val="90000"/>
              </a:lnSpc>
            </a:pPr>
            <a:r>
              <a:rPr lang="en-US" sz="1200" dirty="0"/>
              <a:t>Pages 383</a:t>
            </a:r>
            <a:r>
              <a:rPr lang="en-US" sz="1200" baseline="0" dirty="0"/>
              <a:t>–385</a:t>
            </a:r>
            <a:endParaRPr lang="en-US" sz="1200" dirty="0"/>
          </a:p>
          <a:p>
            <a:pPr eaLnBrk="1" hangingPunct="1">
              <a:lnSpc>
                <a:spcPct val="90000"/>
              </a:lnSpc>
            </a:pPr>
            <a:endParaRPr lang="en-US" sz="1200" dirty="0"/>
          </a:p>
          <a:p>
            <a:pPr eaLnBrk="1" hangingPunct="1">
              <a:lnSpc>
                <a:spcPct val="90000"/>
              </a:lnSpc>
            </a:pPr>
            <a:r>
              <a:rPr lang="en-US" sz="1200" dirty="0"/>
              <a:t>When using the method of comparables, an analyst will compare the price multiple for the subject stock with the mean or median price multiple of similar stocks. The price multiple of the comparison is referred to as the benchmark value of the multiple. </a:t>
            </a:r>
          </a:p>
          <a:p>
            <a:pPr eaLnBrk="1" hangingPunct="1">
              <a:lnSpc>
                <a:spcPct val="90000"/>
              </a:lnSpc>
            </a:pPr>
            <a:endParaRPr lang="en-US" sz="1200" dirty="0"/>
          </a:p>
          <a:p>
            <a:pPr eaLnBrk="1" hangingPunct="1">
              <a:lnSpc>
                <a:spcPct val="90000"/>
              </a:lnSpc>
            </a:pPr>
            <a:r>
              <a:rPr lang="en-US" sz="1200" dirty="0"/>
              <a:t>An analyst’s choices for the comparison stocks and the benchmark value of the multiple include the following:</a:t>
            </a:r>
          </a:p>
          <a:p>
            <a:pPr marL="46886" indent="-234429" eaLnBrk="1" hangingPunct="1">
              <a:lnSpc>
                <a:spcPct val="90000"/>
              </a:lnSpc>
              <a:buFont typeface="+mj-lt"/>
              <a:buAutoNum type="arabicPeriod"/>
            </a:pPr>
            <a:r>
              <a:rPr lang="en-US" sz="1200" dirty="0"/>
              <a:t>the company’s peers within its industry,</a:t>
            </a:r>
          </a:p>
          <a:p>
            <a:pPr marL="46886" indent="-234429" eaLnBrk="1" hangingPunct="1">
              <a:lnSpc>
                <a:spcPct val="90000"/>
              </a:lnSpc>
              <a:buFont typeface="+mj-lt"/>
              <a:buAutoNum type="arabicPeriod"/>
            </a:pPr>
            <a:r>
              <a:rPr lang="en-US" sz="1200" dirty="0"/>
              <a:t>the company’s industry or sector,</a:t>
            </a:r>
          </a:p>
          <a:p>
            <a:pPr marL="46886" indent="-234429" eaLnBrk="1" hangingPunct="1">
              <a:lnSpc>
                <a:spcPct val="90000"/>
              </a:lnSpc>
              <a:buFont typeface="+mj-lt"/>
              <a:buAutoNum type="arabicPeriod"/>
            </a:pPr>
            <a:r>
              <a:rPr lang="en-US" sz="1200" dirty="0"/>
              <a:t>a representative broad market equity index, and</a:t>
            </a:r>
          </a:p>
          <a:p>
            <a:pPr marL="46886" indent="-234429" eaLnBrk="1" hangingPunct="1">
              <a:lnSpc>
                <a:spcPct val="90000"/>
              </a:lnSpc>
              <a:buFont typeface="+mj-lt"/>
              <a:buAutoNum type="arabicPeriod"/>
            </a:pPr>
            <a:r>
              <a:rPr lang="en-US" sz="1200" dirty="0"/>
              <a:t>the average historical price multiple for the subject firm.</a:t>
            </a:r>
          </a:p>
          <a:p>
            <a:pPr marL="46886" indent="-234429" eaLnBrk="1" hangingPunct="1">
              <a:lnSpc>
                <a:spcPct val="90000"/>
              </a:lnSpc>
              <a:buAutoNum type="arabicPeriod"/>
            </a:pPr>
            <a:endParaRPr lang="en-US" sz="1200" dirty="0"/>
          </a:p>
          <a:p>
            <a:pPr marL="0" indent="0" eaLnBrk="1" hangingPunct="1">
              <a:lnSpc>
                <a:spcPct val="90000"/>
              </a:lnSpc>
            </a:pPr>
            <a:r>
              <a:rPr lang="en-US" sz="1200" dirty="0"/>
              <a:t>In the first three cases, the P/E for the firm can be compared historically on a relative basis. For example, if the firm’s P/E is currently 15 and the comparable is 10, the 1.5 (15/10) ratio can be compared with what it has been historically.</a:t>
            </a:r>
          </a:p>
          <a:p>
            <a:pPr marL="0" indent="0" eaLnBrk="1" hangingPunct="1">
              <a:lnSpc>
                <a:spcPct val="90000"/>
              </a:lnSpc>
            </a:pPr>
            <a:endParaRPr lang="en-US" sz="1200" dirty="0"/>
          </a:p>
          <a:p>
            <a:pPr marL="0" indent="0" eaLnBrk="1" hangingPunct="1">
              <a:lnSpc>
                <a:spcPct val="90000"/>
              </a:lnSpc>
            </a:pPr>
            <a:r>
              <a:rPr lang="en-US" sz="1200" dirty="0"/>
              <a:t>There are many different industry classification systems, such as those provided by </a:t>
            </a:r>
            <a:r>
              <a:rPr lang="en-US" sz="1200" b="0" dirty="0"/>
              <a:t>Standard and Poor’s/MSCI Barra, Dow Jones/FTSE, and others. An analyst should be aware that the different </a:t>
            </a:r>
            <a:r>
              <a:rPr lang="en-US" sz="1200" dirty="0"/>
              <a:t>classification systems can group firms differently. </a:t>
            </a:r>
          </a:p>
          <a:p>
            <a:pPr marL="0" indent="0" eaLnBrk="1" hangingPunct="1">
              <a:lnSpc>
                <a:spcPct val="90000"/>
              </a:lnSpc>
            </a:pPr>
            <a:r>
              <a:rPr lang="en-US" sz="1200" dirty="0"/>
              <a:t> </a:t>
            </a:r>
          </a:p>
          <a:p>
            <a:pPr marL="0" indent="0" eaLnBrk="1" hangingPunct="1">
              <a:lnSpc>
                <a:spcPct val="90000"/>
              </a:lnSpc>
            </a:pPr>
            <a:r>
              <a:rPr lang="en-US" sz="1200" dirty="0"/>
              <a:t>When making conclusions based on the benchmark value of the multiple, an analyst should adjust for differences in the fundamentals of the subject stock and the comparison group. Financial ratios can highlight differences in liquidity, asset use efficiency, financial leverage, interest expense coverage, and profitability. </a:t>
            </a:r>
          </a:p>
          <a:p>
            <a:pPr marL="0" indent="0" eaLnBrk="1" hangingPunct="1">
              <a:lnSpc>
                <a:spcPct val="90000"/>
              </a:lnSpc>
            </a:pPr>
            <a:endParaRPr lang="en-US" sz="1200" dirty="0"/>
          </a:p>
          <a:p>
            <a:pPr marL="0" indent="0" eaLnBrk="1" hangingPunct="1">
              <a:lnSpc>
                <a:spcPct val="90000"/>
              </a:lnSpc>
            </a:pPr>
            <a:r>
              <a:rPr lang="en-US" sz="1200" dirty="0"/>
              <a:t>We will examine the four choices for the comparables on the slides to follow.</a:t>
            </a:r>
          </a:p>
          <a:p>
            <a:pPr marL="46886" indent="-234429" eaLnBrk="1" hangingPunct="1">
              <a:lnSpc>
                <a:spcPct val="90000"/>
              </a:lnSpc>
            </a:pPr>
            <a:endParaRPr lang="en-US" sz="1200" dirty="0"/>
          </a:p>
        </p:txBody>
      </p:sp>
    </p:spTree>
    <p:extLst>
      <p:ext uri="{BB962C8B-B14F-4D97-AF65-F5344CB8AC3E}">
        <p14:creationId xmlns:p14="http://schemas.microsoft.com/office/powerpoint/2010/main" val="3280812980"/>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454150" y="696913"/>
            <a:ext cx="4114800" cy="2314575"/>
          </a:xfrm>
          <a:ln/>
        </p:spPr>
      </p:sp>
      <p:sp>
        <p:nvSpPr>
          <p:cNvPr id="62467" name="Rectangle 3"/>
          <p:cNvSpPr>
            <a:spLocks noGrp="1" noChangeArrowheads="1"/>
          </p:cNvSpPr>
          <p:nvPr>
            <p:ph type="body" idx="1"/>
          </p:nvPr>
        </p:nvSpPr>
        <p:spPr>
          <a:xfrm>
            <a:off x="571649" y="3246451"/>
            <a:ext cx="5879804" cy="5716237"/>
          </a:xfrm>
          <a:noFill/>
          <a:ln/>
        </p:spPr>
        <p:txBody>
          <a:bodyPr>
            <a:normAutofit/>
          </a:bodyPr>
          <a:lstStyle/>
          <a:p>
            <a:r>
              <a:rPr lang="en-US" sz="1100" dirty="0"/>
              <a:t>LOS: Evaluate a stock using the method of comparables and explain the importance of fundamentals in using the method of comparables.</a:t>
            </a:r>
          </a:p>
          <a:p>
            <a:r>
              <a:rPr lang="en-US" sz="1100" dirty="0"/>
              <a:t>LOS: Calculate and interpret</a:t>
            </a:r>
            <a:r>
              <a:rPr lang="en-US" sz="1100" baseline="0" dirty="0"/>
              <a:t> </a:t>
            </a:r>
            <a:r>
              <a:rPr lang="en-US" sz="1100" dirty="0"/>
              <a:t>the P/E-to-growth ratio (PEG) and explain its use in relative valuation.</a:t>
            </a:r>
          </a:p>
          <a:p>
            <a:pPr eaLnBrk="1" hangingPunct="1">
              <a:lnSpc>
                <a:spcPct val="90000"/>
              </a:lnSpc>
            </a:pPr>
            <a:r>
              <a:rPr lang="en-US" sz="1100" dirty="0"/>
              <a:t>Pages 385</a:t>
            </a:r>
            <a:r>
              <a:rPr lang="en-US" sz="1100" baseline="0" dirty="0"/>
              <a:t>–389</a:t>
            </a:r>
            <a:endParaRPr lang="en-US" sz="1100" dirty="0"/>
          </a:p>
          <a:p>
            <a:pPr eaLnBrk="1" hangingPunct="1">
              <a:lnSpc>
                <a:spcPct val="90000"/>
              </a:lnSpc>
            </a:pPr>
            <a:endParaRPr lang="en-US" sz="1100" dirty="0"/>
          </a:p>
          <a:p>
            <a:pPr eaLnBrk="1" hangingPunct="1">
              <a:lnSpc>
                <a:spcPct val="90000"/>
              </a:lnSpc>
            </a:pPr>
            <a:r>
              <a:rPr lang="en-US" sz="1100" dirty="0"/>
              <a:t>The advantage of using the company’s peers within its industry in the method of comparables is that the firms are typically quite similar to the subject firm. This is consistent with the idea underlying the method of comparables: the law of one price (i.e., identical assets should sell for the same price). Instead of comparing P/Es, an analyst can equivalently multiply the subject firm’s EPS by the benchmark P/E to derive an estimated stock value that can be compared with the firm’s actual stock price (see the example on the slides to follow).</a:t>
            </a:r>
          </a:p>
          <a:p>
            <a:pPr eaLnBrk="1" hangingPunct="1">
              <a:lnSpc>
                <a:spcPct val="90000"/>
              </a:lnSpc>
            </a:pPr>
            <a:endParaRPr lang="en-US" sz="1100" dirty="0"/>
          </a:p>
          <a:p>
            <a:pPr eaLnBrk="1" hangingPunct="1">
              <a:lnSpc>
                <a:spcPct val="90000"/>
              </a:lnSpc>
            </a:pPr>
            <a:r>
              <a:rPr lang="en-US" sz="1100" dirty="0"/>
              <a:t>An analyst should examine whether differences in P/Es can be explained by differences in fundamentals, including risk and expected earnings growth. Firms with expected earnings growth higher than the benchmark should sell for higher price multiples. Firms with higher risk than the benchmark should sell for lower price multiples. </a:t>
            </a:r>
          </a:p>
          <a:p>
            <a:pPr eaLnBrk="1" hangingPunct="1">
              <a:lnSpc>
                <a:spcPct val="90000"/>
              </a:lnSpc>
            </a:pPr>
            <a:endParaRPr lang="en-US" sz="1100" dirty="0"/>
          </a:p>
          <a:p>
            <a:r>
              <a:rPr lang="en-US" sz="1100" dirty="0"/>
              <a:t>One method of adjusting for differences in expected earnings growth between the firm and the benchmark is to calculate the P/E-to-growth ratio (PEG), in which the firm’s P/E is divided by the expected earnings growth in percent. All else being equal, firms with lower PEGs are more attractive than firms with higher PEGs. Firms with PEGs less than 1 are often considered especially attractive.</a:t>
            </a:r>
          </a:p>
          <a:p>
            <a:endParaRPr lang="en-US" sz="1100" dirty="0"/>
          </a:p>
          <a:p>
            <a:r>
              <a:rPr lang="en-US" sz="1100" dirty="0"/>
              <a:t>But PEGs must be interpreted with care for the following reasons:</a:t>
            </a:r>
          </a:p>
          <a:p>
            <a:pPr>
              <a:buFont typeface="Arial" pitchFamily="34" charset="0"/>
              <a:buChar char="•"/>
            </a:pPr>
            <a:r>
              <a:rPr lang="en-US" sz="1100" dirty="0"/>
              <a:t>The PEG assumes a linear relationship between P/E and growth, but using the </a:t>
            </a:r>
            <a:r>
              <a:rPr lang="en-US" sz="1100" b="0" dirty="0"/>
              <a:t>dividend discount model (DDM) to derive a justified P/E demonstrates that the relationship is not linear.</a:t>
            </a:r>
          </a:p>
          <a:p>
            <a:pPr>
              <a:buFont typeface="Arial" pitchFamily="34" charset="0"/>
              <a:buChar char="•"/>
            </a:pPr>
            <a:r>
              <a:rPr lang="en-US" sz="1100" b="0" dirty="0"/>
              <a:t>The PEG does not account for differences in risk.</a:t>
            </a:r>
          </a:p>
          <a:p>
            <a:pPr>
              <a:buFont typeface="Arial" pitchFamily="34" charset="0"/>
              <a:buChar char="•"/>
            </a:pPr>
            <a:r>
              <a:rPr lang="en-US" sz="1100" dirty="0"/>
              <a:t>The PEG does not account for the earnings growth duration. For example, if the denominator is the five-year growth rate, it would not capture differences in longer-term growth prospects. </a:t>
            </a:r>
          </a:p>
          <a:p>
            <a:endParaRPr lang="en-US" sz="1100" dirty="0"/>
          </a:p>
          <a:p>
            <a:r>
              <a:rPr lang="en-US" sz="1100" dirty="0"/>
              <a:t>The example on the next slide illustrates the calculation of PEG.</a:t>
            </a:r>
          </a:p>
          <a:p>
            <a:pPr eaLnBrk="1" hangingPunct="1">
              <a:lnSpc>
                <a:spcPct val="90000"/>
              </a:lnSpc>
            </a:pPr>
            <a:endParaRPr lang="en-US" sz="1200" dirty="0"/>
          </a:p>
        </p:txBody>
      </p:sp>
    </p:spTree>
    <p:extLst>
      <p:ext uri="{BB962C8B-B14F-4D97-AF65-F5344CB8AC3E}">
        <p14:creationId xmlns:p14="http://schemas.microsoft.com/office/powerpoint/2010/main" val="1588141555"/>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454150" y="696913"/>
            <a:ext cx="4114800" cy="2314575"/>
          </a:xfrm>
          <a:ln/>
        </p:spPr>
      </p:sp>
      <p:sp>
        <p:nvSpPr>
          <p:cNvPr id="62467" name="Rectangle 3"/>
          <p:cNvSpPr>
            <a:spLocks noGrp="1" noChangeArrowheads="1"/>
          </p:cNvSpPr>
          <p:nvPr>
            <p:ph type="body" idx="1"/>
          </p:nvPr>
        </p:nvSpPr>
        <p:spPr>
          <a:xfrm>
            <a:off x="571649" y="3246451"/>
            <a:ext cx="5879804" cy="5716237"/>
          </a:xfrm>
          <a:noFill/>
          <a:ln/>
        </p:spPr>
        <p:txBody>
          <a:bodyPr>
            <a:normAutofit/>
          </a:bodyPr>
          <a:lstStyle/>
          <a:p>
            <a:r>
              <a:rPr lang="en-US" sz="1200" dirty="0"/>
              <a:t>LOS: Evaluate a stock using the method of comparables and explain the importance of fundamentals in using the method of comparables.</a:t>
            </a:r>
          </a:p>
          <a:p>
            <a:r>
              <a:rPr lang="en-US" sz="1200" dirty="0"/>
              <a:t>LOS: Calculate and interpret</a:t>
            </a:r>
            <a:r>
              <a:rPr lang="en-US" sz="1200" baseline="0" dirty="0"/>
              <a:t> </a:t>
            </a:r>
            <a:r>
              <a:rPr lang="en-US" sz="1200" dirty="0"/>
              <a:t>the P/E-to-growth ratio (PEG) and explain its use in relative valuation.</a:t>
            </a:r>
          </a:p>
          <a:p>
            <a:pPr eaLnBrk="1" hangingPunct="1">
              <a:lnSpc>
                <a:spcPct val="90000"/>
              </a:lnSpc>
            </a:pPr>
            <a:r>
              <a:rPr lang="en-US" sz="1200" dirty="0"/>
              <a:t>Pages 385</a:t>
            </a:r>
            <a:r>
              <a:rPr lang="en-US" sz="1200" baseline="0" dirty="0"/>
              <a:t>–389</a:t>
            </a:r>
            <a:endParaRPr lang="en-US" sz="1200" dirty="0"/>
          </a:p>
          <a:p>
            <a:pPr eaLnBrk="1" hangingPunct="1">
              <a:lnSpc>
                <a:spcPct val="90000"/>
              </a:lnSpc>
            </a:pPr>
            <a:endParaRPr lang="en-US" sz="1200" dirty="0"/>
          </a:p>
          <a:p>
            <a:pPr eaLnBrk="1" hangingPunct="1">
              <a:lnSpc>
                <a:spcPct val="90000"/>
              </a:lnSpc>
            </a:pPr>
            <a:r>
              <a:rPr lang="en-US" sz="1200" dirty="0"/>
              <a:t>In this example, we will calculate the P/E, PEG, and intrinsic value for the stock. We will then judge whether the stock is overvalued or undervalued.</a:t>
            </a:r>
          </a:p>
          <a:p>
            <a:pPr eaLnBrk="1" hangingPunct="1">
              <a:lnSpc>
                <a:spcPct val="90000"/>
              </a:lnSpc>
            </a:pPr>
            <a:endParaRPr lang="en-US" sz="1200" dirty="0"/>
          </a:p>
          <a:p>
            <a:pPr eaLnBrk="1" hangingPunct="1">
              <a:lnSpc>
                <a:spcPct val="90000"/>
              </a:lnSpc>
            </a:pPr>
            <a:r>
              <a:rPr lang="en-US" sz="1200" dirty="0"/>
              <a:t>See the next slide for the solution.</a:t>
            </a:r>
          </a:p>
          <a:p>
            <a:pPr eaLnBrk="1" hangingPunct="1">
              <a:lnSpc>
                <a:spcPct val="90000"/>
              </a:lnSpc>
            </a:pPr>
            <a:endParaRPr lang="en-US" sz="1200" dirty="0"/>
          </a:p>
        </p:txBody>
      </p:sp>
    </p:spTree>
    <p:extLst>
      <p:ext uri="{BB962C8B-B14F-4D97-AF65-F5344CB8AC3E}">
        <p14:creationId xmlns:p14="http://schemas.microsoft.com/office/powerpoint/2010/main" val="2848795349"/>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454150" y="696913"/>
            <a:ext cx="4114800" cy="2314575"/>
          </a:xfrm>
          <a:ln/>
        </p:spPr>
      </p:sp>
      <p:sp>
        <p:nvSpPr>
          <p:cNvPr id="62467" name="Rectangle 3"/>
          <p:cNvSpPr>
            <a:spLocks noGrp="1" noChangeArrowheads="1"/>
          </p:cNvSpPr>
          <p:nvPr>
            <p:ph type="body" idx="1"/>
          </p:nvPr>
        </p:nvSpPr>
        <p:spPr>
          <a:xfrm>
            <a:off x="571649" y="3246451"/>
            <a:ext cx="5879804" cy="5716237"/>
          </a:xfrm>
          <a:noFill/>
          <a:ln/>
        </p:spPr>
        <p:txBody>
          <a:bodyPr>
            <a:normAutofit/>
          </a:bodyPr>
          <a:lstStyle/>
          <a:p>
            <a:r>
              <a:rPr lang="en-US" sz="1200" dirty="0"/>
              <a:t>LOS: Evaluate a stock using the method of comparables and explain the importance of fundamentals in using the method of comparables.</a:t>
            </a:r>
          </a:p>
          <a:p>
            <a:r>
              <a:rPr lang="en-US" sz="1200" dirty="0"/>
              <a:t>LOS: Calculate and interpret</a:t>
            </a:r>
            <a:r>
              <a:rPr lang="en-US" sz="1200" baseline="0" dirty="0"/>
              <a:t> </a:t>
            </a:r>
            <a:r>
              <a:rPr lang="en-US" sz="1200" dirty="0"/>
              <a:t>the P/E-to-growth ratio (PEG) and explain its use in relative valuation.</a:t>
            </a:r>
          </a:p>
          <a:p>
            <a:pPr eaLnBrk="1" hangingPunct="1">
              <a:lnSpc>
                <a:spcPct val="90000"/>
              </a:lnSpc>
            </a:pPr>
            <a:r>
              <a:rPr lang="en-US" sz="1200" dirty="0"/>
              <a:t>Pages 385</a:t>
            </a:r>
            <a:r>
              <a:rPr lang="en-US" sz="1200" baseline="0" dirty="0"/>
              <a:t>–389</a:t>
            </a:r>
            <a:endParaRPr lang="en-US" sz="1200" dirty="0"/>
          </a:p>
          <a:p>
            <a:pPr eaLnBrk="1" hangingPunct="1">
              <a:lnSpc>
                <a:spcPct val="90000"/>
              </a:lnSpc>
            </a:pPr>
            <a:endParaRPr lang="en-US" sz="1200" dirty="0"/>
          </a:p>
          <a:p>
            <a:pPr eaLnBrk="1" hangingPunct="1">
              <a:lnSpc>
                <a:spcPct val="90000"/>
              </a:lnSpc>
            </a:pPr>
            <a:r>
              <a:rPr lang="en-US" sz="1200" dirty="0"/>
              <a:t>We first calculate the P/E, which is the stock price divided by the EPS forecast: $28/$4.50 = 6.2. Notice that this is a forward P/E because we are using an earnings forecast. It is also lower than the peer group P/E of 9, indicating that the subject firm is undervalued.</a:t>
            </a:r>
          </a:p>
          <a:p>
            <a:pPr eaLnBrk="1" hangingPunct="1">
              <a:lnSpc>
                <a:spcPct val="90000"/>
              </a:lnSpc>
            </a:pPr>
            <a:endParaRPr lang="en-US" sz="1200" dirty="0"/>
          </a:p>
          <a:p>
            <a:pPr eaLnBrk="1" hangingPunct="1">
              <a:lnSpc>
                <a:spcPct val="90000"/>
              </a:lnSpc>
            </a:pPr>
            <a:r>
              <a:rPr lang="en-US" sz="1200" dirty="0"/>
              <a:t>The PEG is then the P/E divided by the forecasted EPS growth rate: 6.2/8.0 = 0.78.</a:t>
            </a:r>
          </a:p>
          <a:p>
            <a:pPr eaLnBrk="1" hangingPunct="1">
              <a:lnSpc>
                <a:spcPct val="90000"/>
              </a:lnSpc>
            </a:pPr>
            <a:endParaRPr lang="en-US" sz="1200" dirty="0"/>
          </a:p>
          <a:p>
            <a:pPr eaLnBrk="1" hangingPunct="1">
              <a:lnSpc>
                <a:spcPct val="90000"/>
              </a:lnSpc>
            </a:pPr>
            <a:r>
              <a:rPr lang="en-US" sz="1200" dirty="0"/>
              <a:t>Because the subject firm’s PEG is lower than its peers of 1.6, it would indicate undervaluation. Furthermore, many analysts consider a PEG under 1.0 to indicate undervaluation. However, an analyst should compare the fundamentals of the subject stock and peers to make sure they are truly comparable. For example, it could be that the subject stock has a lower PEG because it has greater risk than the comps.</a:t>
            </a:r>
          </a:p>
          <a:p>
            <a:pPr eaLnBrk="1" hangingPunct="1">
              <a:lnSpc>
                <a:spcPct val="90000"/>
              </a:lnSpc>
            </a:pPr>
            <a:endParaRPr lang="en-US" sz="1200" dirty="0"/>
          </a:p>
          <a:p>
            <a:pPr eaLnBrk="1" hangingPunct="1">
              <a:lnSpc>
                <a:spcPct val="90000"/>
              </a:lnSpc>
            </a:pPr>
            <a:r>
              <a:rPr lang="en-US" sz="1200" dirty="0"/>
              <a:t>To determine the intrinsic value for the stock, we apply the peer group P/E against the firm’s forecasted EPS to obtain 9.0 × $4.50 = $40.50. Because the firm’s stock is actually selling for $28, we would conclude on the basis of this calculation that the stock is undervalued.</a:t>
            </a:r>
          </a:p>
          <a:p>
            <a:pPr eaLnBrk="1" hangingPunct="1">
              <a:lnSpc>
                <a:spcPct val="90000"/>
              </a:lnSpc>
            </a:pPr>
            <a:endParaRPr lang="en-US" sz="1200" dirty="0"/>
          </a:p>
          <a:p>
            <a:pPr eaLnBrk="1" hangingPunct="1">
              <a:lnSpc>
                <a:spcPct val="90000"/>
              </a:lnSpc>
            </a:pPr>
            <a:r>
              <a:rPr lang="en-US" sz="1200" dirty="0"/>
              <a:t>On the next slide, we’ll examine the use of industry and market multiples for valuation.</a:t>
            </a:r>
          </a:p>
          <a:p>
            <a:pPr eaLnBrk="1" hangingPunct="1">
              <a:lnSpc>
                <a:spcPct val="90000"/>
              </a:lnSpc>
            </a:pPr>
            <a:endParaRPr lang="en-US" sz="1200" dirty="0"/>
          </a:p>
        </p:txBody>
      </p:sp>
    </p:spTree>
    <p:extLst>
      <p:ext uri="{BB962C8B-B14F-4D97-AF65-F5344CB8AC3E}">
        <p14:creationId xmlns:p14="http://schemas.microsoft.com/office/powerpoint/2010/main" val="3482037068"/>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454150" y="696913"/>
            <a:ext cx="4114800" cy="2314575"/>
          </a:xfrm>
          <a:ln/>
        </p:spPr>
      </p:sp>
      <p:sp>
        <p:nvSpPr>
          <p:cNvPr id="62467" name="Rectangle 3"/>
          <p:cNvSpPr>
            <a:spLocks noGrp="1" noChangeArrowheads="1"/>
          </p:cNvSpPr>
          <p:nvPr>
            <p:ph type="body" idx="1"/>
          </p:nvPr>
        </p:nvSpPr>
        <p:spPr>
          <a:xfrm>
            <a:off x="571649" y="3246451"/>
            <a:ext cx="5879804" cy="5716237"/>
          </a:xfrm>
          <a:noFill/>
          <a:ln/>
        </p:spPr>
        <p:txBody>
          <a:bodyPr>
            <a:normAutofit/>
          </a:bodyPr>
          <a:lstStyle/>
          <a:p>
            <a:pPr marL="0" marR="0" indent="-182880" algn="l" defTabSz="914400" rtl="0" eaLnBrk="1" fontAlgn="base" latinLnBrk="0" hangingPunct="1">
              <a:lnSpc>
                <a:spcPct val="90000"/>
              </a:lnSpc>
              <a:spcBef>
                <a:spcPct val="30000"/>
              </a:spcBef>
              <a:spcAft>
                <a:spcPct val="0"/>
              </a:spcAft>
              <a:buClrTx/>
              <a:buSzTx/>
              <a:buFontTx/>
              <a:buNone/>
              <a:tabLst/>
              <a:defRPr/>
            </a:pPr>
            <a:r>
              <a:rPr lang="en-US" sz="1200" dirty="0"/>
              <a:t>LOS: Distinguish</a:t>
            </a:r>
            <a:r>
              <a:rPr lang="en-US" sz="1200" baseline="0" dirty="0"/>
              <a:t> between the method of comparables and the method based on forecasted fundamentals as approaches to using price multiples in valuation, and explain economic rationales for each approach.</a:t>
            </a:r>
            <a:endParaRPr lang="en-US" sz="1200" dirty="0"/>
          </a:p>
          <a:p>
            <a:pPr eaLnBrk="1" hangingPunct="1">
              <a:lnSpc>
                <a:spcPct val="90000"/>
              </a:lnSpc>
            </a:pPr>
            <a:r>
              <a:rPr lang="en-US" sz="1200" dirty="0"/>
              <a:t>LOS: Evaluate a stock using the method of comparables and explain the importance of fundamentals in using the method of comparables.</a:t>
            </a:r>
          </a:p>
          <a:p>
            <a:pPr eaLnBrk="1" hangingPunct="1">
              <a:lnSpc>
                <a:spcPct val="90000"/>
              </a:lnSpc>
            </a:pPr>
            <a:r>
              <a:rPr lang="en-US" sz="1200" dirty="0"/>
              <a:t>Pages 363–364</a:t>
            </a:r>
          </a:p>
          <a:p>
            <a:pPr eaLnBrk="1" hangingPunct="1">
              <a:lnSpc>
                <a:spcPct val="90000"/>
              </a:lnSpc>
            </a:pPr>
            <a:endParaRPr lang="en-US" sz="1200" dirty="0"/>
          </a:p>
          <a:p>
            <a:pPr indent="-187543" defTabSz="937717" eaLnBrk="1" hangingPunct="1">
              <a:lnSpc>
                <a:spcPct val="90000"/>
              </a:lnSpc>
              <a:defRPr/>
            </a:pPr>
            <a:r>
              <a:rPr lang="en-US" sz="1200" dirty="0"/>
              <a:t>The company’s industry or sector is frequently used as the benchmark value of the multiple. Although many databases use the mean industry or sector values, the median multiple will be less susceptible to outliers than the mean. </a:t>
            </a:r>
          </a:p>
          <a:p>
            <a:pPr indent="-187543" defTabSz="937717" eaLnBrk="1" hangingPunct="1">
              <a:lnSpc>
                <a:spcPct val="90000"/>
              </a:lnSpc>
              <a:defRPr/>
            </a:pPr>
            <a:endParaRPr lang="en-US" sz="1200" dirty="0"/>
          </a:p>
          <a:p>
            <a:pPr indent="-187543" defTabSz="937717" eaLnBrk="1" hangingPunct="1">
              <a:lnSpc>
                <a:spcPct val="90000"/>
              </a:lnSpc>
              <a:defRPr/>
            </a:pPr>
            <a:r>
              <a:rPr lang="en-US" sz="1200" dirty="0"/>
              <a:t>As a check on industry valuations, an analyst can compare the firm’s multiple with that of the broad market. This comparison can provide information as to whether the industry itself is mispriced. For example, in the late 1990s, a tech stock would likely have appeared overvalued relative to the broad market, even though it may have appeared fairly valued within the tech industry.</a:t>
            </a:r>
          </a:p>
          <a:p>
            <a:pPr indent="-187543" defTabSz="937717" eaLnBrk="1" hangingPunct="1">
              <a:lnSpc>
                <a:spcPct val="90000"/>
              </a:lnSpc>
              <a:defRPr/>
            </a:pPr>
            <a:endParaRPr lang="en-US" sz="1200" dirty="0"/>
          </a:p>
          <a:p>
            <a:pPr indent="-187543" defTabSz="937717" eaLnBrk="1" hangingPunct="1">
              <a:lnSpc>
                <a:spcPct val="90000"/>
              </a:lnSpc>
              <a:defRPr/>
            </a:pPr>
            <a:r>
              <a:rPr lang="en-US" sz="1200" dirty="0"/>
              <a:t>Using a broad equity market index for the benchmark value is a </a:t>
            </a:r>
            <a:r>
              <a:rPr lang="en-US" sz="1200" b="0" dirty="0"/>
              <a:t>potential approach, but </a:t>
            </a:r>
            <a:r>
              <a:rPr lang="en-US" sz="1200" dirty="0"/>
              <a:t>again, an analyst should adjust for differences in size and fundamentals between the subject firm and the index. Many equity index P/Es are calculated by weighting individual firm P/Es by firm market capitalization. Larger firms will thus receive greater weight in the index than smaller firms.</a:t>
            </a:r>
          </a:p>
          <a:p>
            <a:pPr indent="-187543" defTabSz="937717" eaLnBrk="1" hangingPunct="1">
              <a:lnSpc>
                <a:spcPct val="90000"/>
              </a:lnSpc>
              <a:defRPr/>
            </a:pPr>
            <a:endParaRPr lang="en-US" sz="1200" dirty="0"/>
          </a:p>
          <a:p>
            <a:pPr indent="-187543" defTabSz="937717" eaLnBrk="1" hangingPunct="1">
              <a:lnSpc>
                <a:spcPct val="90000"/>
              </a:lnSpc>
              <a:defRPr/>
            </a:pPr>
            <a:r>
              <a:rPr lang="en-US" sz="1200" dirty="0"/>
              <a:t>A time series of broad market multiples can be used to examine valuation on a relative basis between an individual firm and the broad market. For example, if a firm has traditionally sold at a discount to the broad market but is now selling at a premium, then the stock might be overvalued. Note, though, that the use of historical figures assumes that underlying economic relationships are stable through time.</a:t>
            </a:r>
          </a:p>
          <a:p>
            <a:pPr indent="-187543" defTabSz="937717" eaLnBrk="1" hangingPunct="1">
              <a:lnSpc>
                <a:spcPct val="90000"/>
              </a:lnSpc>
              <a:defRPr/>
            </a:pPr>
            <a:endParaRPr lang="en-US" sz="1200" dirty="0"/>
          </a:p>
        </p:txBody>
      </p:sp>
    </p:spTree>
    <p:extLst>
      <p:ext uri="{BB962C8B-B14F-4D97-AF65-F5344CB8AC3E}">
        <p14:creationId xmlns:p14="http://schemas.microsoft.com/office/powerpoint/2010/main" val="796033929"/>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454150" y="696913"/>
            <a:ext cx="4114800" cy="2314575"/>
          </a:xfrm>
          <a:ln/>
        </p:spPr>
      </p:sp>
      <p:sp>
        <p:nvSpPr>
          <p:cNvPr id="62467" name="Rectangle 3"/>
          <p:cNvSpPr>
            <a:spLocks noGrp="1" noChangeArrowheads="1"/>
          </p:cNvSpPr>
          <p:nvPr>
            <p:ph type="body" idx="1"/>
          </p:nvPr>
        </p:nvSpPr>
        <p:spPr>
          <a:xfrm>
            <a:off x="571649" y="3246451"/>
            <a:ext cx="5879804" cy="5716237"/>
          </a:xfrm>
          <a:noFill/>
          <a:ln/>
        </p:spPr>
        <p:txBody>
          <a:bodyPr>
            <a:normAutofit/>
          </a:bodyPr>
          <a:lstStyle/>
          <a:p>
            <a:pPr marL="0" marR="0" indent="-182880" algn="l" defTabSz="914400" rtl="0" eaLnBrk="1" fontAlgn="base" latinLnBrk="0" hangingPunct="1">
              <a:lnSpc>
                <a:spcPct val="90000"/>
              </a:lnSpc>
              <a:spcBef>
                <a:spcPct val="30000"/>
              </a:spcBef>
              <a:spcAft>
                <a:spcPct val="0"/>
              </a:spcAft>
              <a:buClrTx/>
              <a:buSzTx/>
              <a:buFontTx/>
              <a:buNone/>
              <a:tabLst/>
              <a:defRPr/>
            </a:pPr>
            <a:r>
              <a:rPr lang="en-US" sz="1200" dirty="0"/>
              <a:t>LOS: Distinguish</a:t>
            </a:r>
            <a:r>
              <a:rPr lang="en-US" sz="1200" baseline="0" dirty="0"/>
              <a:t> between the method of comparables and the method based on forecasted fundamentals as approaches to using price multiples in valuation, and explain economic rationales for each approach.</a:t>
            </a:r>
            <a:endParaRPr lang="en-US" sz="1200" dirty="0"/>
          </a:p>
          <a:p>
            <a:pPr eaLnBrk="1" hangingPunct="1">
              <a:lnSpc>
                <a:spcPct val="90000"/>
              </a:lnSpc>
            </a:pPr>
            <a:r>
              <a:rPr lang="en-US" sz="1200" dirty="0"/>
              <a:t>LOS: Evaluate a stock using the method of comparables and explain the importance of fundamentals in using the method of comparables.</a:t>
            </a:r>
          </a:p>
          <a:p>
            <a:pPr eaLnBrk="1" hangingPunct="1">
              <a:lnSpc>
                <a:spcPct val="90000"/>
              </a:lnSpc>
            </a:pPr>
            <a:r>
              <a:rPr lang="en-US" sz="1200" dirty="0"/>
              <a:t>Pages 363–364</a:t>
            </a:r>
          </a:p>
          <a:p>
            <a:pPr eaLnBrk="1" hangingPunct="1">
              <a:lnSpc>
                <a:spcPct val="90000"/>
              </a:lnSpc>
            </a:pPr>
            <a:endParaRPr lang="en-US" sz="1200" dirty="0"/>
          </a:p>
          <a:p>
            <a:r>
              <a:rPr lang="en-US" dirty="0"/>
              <a:t>An analyst may also be interested in whether the market itself is fairly valued. The current market price multiple could be compared </a:t>
            </a:r>
            <a:r>
              <a:rPr lang="en-US" b="0" dirty="0"/>
              <a:t>with </a:t>
            </a:r>
            <a:r>
              <a:rPr lang="en-US" dirty="0"/>
              <a:t>historical multiples, but again, this comparison assumes that past relationships are relevant in the current period.</a:t>
            </a:r>
          </a:p>
          <a:p>
            <a:endParaRPr lang="en-US" dirty="0"/>
          </a:p>
          <a:p>
            <a:r>
              <a:rPr lang="en-US" dirty="0"/>
              <a:t>The Fed Model can also be used to evaluate broad market valuation. The Fed Model compares the equity market earnings yield with the 10-year Treasury bond yield. The rationale is that the earnings yield should be higher than the yield on a credit-risk-free investment. If the earnings yield is less than the T-bond yield, the equity market would be deemed overvalued. Using the Fed Model, the justified P/E is the inverse of the T-bond yield.</a:t>
            </a:r>
          </a:p>
          <a:p>
            <a:endParaRPr lang="en-US" dirty="0"/>
          </a:p>
          <a:p>
            <a:r>
              <a:rPr lang="en-US" dirty="0"/>
              <a:t>Criticisms of the Fed Model include the following:</a:t>
            </a:r>
          </a:p>
          <a:p>
            <a:pPr>
              <a:buFont typeface="Arial" pitchFamily="34" charset="0"/>
              <a:buChar char="•"/>
            </a:pPr>
            <a:r>
              <a:rPr lang="en-US" dirty="0"/>
              <a:t>It does not correctly account for inflation.</a:t>
            </a:r>
          </a:p>
          <a:p>
            <a:pPr>
              <a:buFont typeface="Arial" pitchFamily="34" charset="0"/>
              <a:buChar char="•"/>
            </a:pPr>
            <a:r>
              <a:rPr lang="en-US" dirty="0"/>
              <a:t>The relationship between earnings yield and interest rates is nonlinear.</a:t>
            </a:r>
          </a:p>
          <a:p>
            <a:pPr>
              <a:buFont typeface="Arial" pitchFamily="34" charset="0"/>
              <a:buChar char="•"/>
            </a:pPr>
            <a:r>
              <a:rPr lang="en-US" dirty="0"/>
              <a:t>Small changes in interest rates can have a dramatic impact on the justified P/E multiple.</a:t>
            </a:r>
          </a:p>
          <a:p>
            <a:endParaRPr lang="en-US" dirty="0"/>
          </a:p>
          <a:p>
            <a:r>
              <a:rPr lang="en-US" dirty="0"/>
              <a:t>Another criticism of the Fed Model is that it does not account for the growth in earnings. The Yardeni Model incorporates both the bond yield and the growth rate. The model’s results are that higher growth rates should result in higher justified price multiples and higher bond yields should result in lower multiples.</a:t>
            </a:r>
          </a:p>
          <a:p>
            <a:pPr eaLnBrk="1" hangingPunct="1">
              <a:lnSpc>
                <a:spcPct val="90000"/>
              </a:lnSpc>
            </a:pPr>
            <a:endParaRPr lang="en-US" sz="1200" dirty="0"/>
          </a:p>
        </p:txBody>
      </p:sp>
    </p:spTree>
    <p:extLst>
      <p:ext uri="{BB962C8B-B14F-4D97-AF65-F5344CB8AC3E}">
        <p14:creationId xmlns:p14="http://schemas.microsoft.com/office/powerpoint/2010/main" val="3817872331"/>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454150" y="696913"/>
            <a:ext cx="4114800" cy="2314575"/>
          </a:xfrm>
          <a:ln/>
        </p:spPr>
      </p:sp>
      <p:sp>
        <p:nvSpPr>
          <p:cNvPr id="62467" name="Rectangle 3"/>
          <p:cNvSpPr>
            <a:spLocks noGrp="1" noChangeArrowheads="1"/>
          </p:cNvSpPr>
          <p:nvPr>
            <p:ph type="body" idx="1"/>
          </p:nvPr>
        </p:nvSpPr>
        <p:spPr>
          <a:xfrm>
            <a:off x="571649" y="3246451"/>
            <a:ext cx="5879804" cy="5716237"/>
          </a:xfrm>
          <a:noFill/>
          <a:ln/>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sz="1200" dirty="0"/>
              <a:t>LOS: Distinguish</a:t>
            </a:r>
            <a:r>
              <a:rPr lang="en-US" sz="1200" baseline="0" dirty="0"/>
              <a:t> between the method of comparables and the method based on forecasted fundamentals as approaches to using price multiples in valuation, and explain economic rationales for each approach.</a:t>
            </a:r>
            <a:endParaRPr lang="en-US" sz="1200" dirty="0"/>
          </a:p>
          <a:p>
            <a:pPr marL="0" marR="0" indent="-182880" algn="l" defTabSz="914400" rtl="0" eaLnBrk="0" fontAlgn="base" latinLnBrk="0" hangingPunct="0">
              <a:lnSpc>
                <a:spcPct val="100000"/>
              </a:lnSpc>
              <a:spcBef>
                <a:spcPct val="30000"/>
              </a:spcBef>
              <a:spcAft>
                <a:spcPct val="0"/>
              </a:spcAft>
              <a:buClrTx/>
              <a:buSzTx/>
              <a:buFontTx/>
              <a:buNone/>
              <a:tabLst/>
              <a:defRPr/>
            </a:pPr>
            <a:r>
              <a:rPr lang="en-US" sz="1200" dirty="0"/>
              <a:t>LOS: Evaluate a stock using the method of comparables and explain the importance of fundamentals in using the method of comparables.</a:t>
            </a:r>
          </a:p>
          <a:p>
            <a:pPr eaLnBrk="1" hangingPunct="1">
              <a:lnSpc>
                <a:spcPct val="90000"/>
              </a:lnSpc>
            </a:pPr>
            <a:r>
              <a:rPr lang="en-US" sz="1200" dirty="0"/>
              <a:t>Pages 392–395</a:t>
            </a:r>
          </a:p>
          <a:p>
            <a:pPr eaLnBrk="1" hangingPunct="1">
              <a:lnSpc>
                <a:spcPct val="90000"/>
              </a:lnSpc>
            </a:pPr>
            <a:endParaRPr lang="en-US" sz="1200" dirty="0"/>
          </a:p>
          <a:p>
            <a:r>
              <a:rPr lang="en-US" dirty="0"/>
              <a:t>Our final method of comparables is to compare the firm’s current price multiple with its historical values. The rationale is that a stock’s P/E will regress to historical average levels. The historical average can be defined as the rounded average of the four middle values for the annual P/Es over the past 10 years. This is the approach Value Line uses. The five-year average trailing P/E is another approach to calculating the historical value.</a:t>
            </a:r>
          </a:p>
          <a:p>
            <a:endParaRPr lang="en-US" dirty="0"/>
          </a:p>
          <a:p>
            <a:r>
              <a:rPr lang="en-US" dirty="0"/>
              <a:t>An analyst should, however, be aware of the changes over time in</a:t>
            </a:r>
          </a:p>
          <a:p>
            <a:pPr>
              <a:buFont typeface="Arial" pitchFamily="34" charset="0"/>
              <a:buChar char="•"/>
            </a:pPr>
            <a:r>
              <a:rPr lang="en-US" dirty="0"/>
              <a:t>the firm’s business,</a:t>
            </a:r>
          </a:p>
          <a:p>
            <a:pPr>
              <a:buFont typeface="Arial" pitchFamily="34" charset="0"/>
              <a:buChar char="•"/>
            </a:pPr>
            <a:r>
              <a:rPr lang="en-US" dirty="0"/>
              <a:t>the firm’s financial leverage,</a:t>
            </a:r>
          </a:p>
          <a:p>
            <a:pPr>
              <a:buFont typeface="Arial" pitchFamily="34" charset="0"/>
              <a:buChar char="•"/>
            </a:pPr>
            <a:r>
              <a:rPr lang="en-US" dirty="0"/>
              <a:t>the interest rate environment,</a:t>
            </a:r>
          </a:p>
          <a:p>
            <a:pPr>
              <a:buFont typeface="Arial" pitchFamily="34" charset="0"/>
              <a:buChar char="•"/>
            </a:pPr>
            <a:r>
              <a:rPr lang="en-US" dirty="0"/>
              <a:t>economic fundamentals, and </a:t>
            </a:r>
          </a:p>
          <a:p>
            <a:pPr>
              <a:buFont typeface="Arial" pitchFamily="34" charset="0"/>
              <a:buChar char="•"/>
            </a:pPr>
            <a:r>
              <a:rPr lang="en-US" dirty="0"/>
              <a:t>inflation (firms may have difficulty passing inflation through to consumers in different inflationary environments). </a:t>
            </a:r>
          </a:p>
          <a:p>
            <a:endParaRPr lang="en-US" dirty="0"/>
          </a:p>
          <a:p>
            <a:r>
              <a:rPr lang="en-US" dirty="0"/>
              <a:t>See the cross-country comparisons on later slides for further discussion of inflation.</a:t>
            </a:r>
          </a:p>
          <a:p>
            <a:pPr eaLnBrk="1" hangingPunct="1">
              <a:lnSpc>
                <a:spcPct val="90000"/>
              </a:lnSpc>
            </a:pPr>
            <a:endParaRPr lang="en-US" sz="1200" dirty="0"/>
          </a:p>
        </p:txBody>
      </p:sp>
    </p:spTree>
    <p:extLst>
      <p:ext uri="{BB962C8B-B14F-4D97-AF65-F5344CB8AC3E}">
        <p14:creationId xmlns:p14="http://schemas.microsoft.com/office/powerpoint/2010/main" val="2461349240"/>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100" dirty="0"/>
              <a:t>LOS: Calculate and explain the use of price multiples in determining terminal value in a multistage discounted cash flow (DCF) model.</a:t>
            </a:r>
          </a:p>
          <a:p>
            <a:pPr eaLnBrk="1" hangingPunct="1">
              <a:lnSpc>
                <a:spcPct val="90000"/>
              </a:lnSpc>
            </a:pPr>
            <a:r>
              <a:rPr lang="en-US" sz="1100" dirty="0"/>
              <a:t>Pages 397–398</a:t>
            </a:r>
          </a:p>
          <a:p>
            <a:pPr eaLnBrk="1" hangingPunct="1">
              <a:lnSpc>
                <a:spcPct val="90000"/>
              </a:lnSpc>
            </a:pPr>
            <a:endParaRPr lang="en-US" sz="1100" dirty="0"/>
          </a:p>
          <a:p>
            <a:pPr eaLnBrk="1" hangingPunct="1">
              <a:lnSpc>
                <a:spcPct val="90000"/>
              </a:lnSpc>
            </a:pPr>
            <a:r>
              <a:rPr lang="en-US" sz="1100" dirty="0"/>
              <a:t>We can also use price multiples to estimate the terminal value for a stock, which should reflect the earnings growth the firm can sustain over the long run. Analysts frequently use the P/E and price-to-book</a:t>
            </a:r>
            <a:r>
              <a:rPr lang="en-US" sz="1100" baseline="0" dirty="0"/>
              <a:t> ratio</a:t>
            </a:r>
            <a:r>
              <a:rPr lang="en-US" sz="1100" dirty="0"/>
              <a:t> to estimate terminal value; such multiples are referred to as terminal price multiples. There are two methods that can be used.</a:t>
            </a:r>
          </a:p>
          <a:p>
            <a:pPr eaLnBrk="1" hangingPunct="1">
              <a:lnSpc>
                <a:spcPct val="90000"/>
              </a:lnSpc>
            </a:pPr>
            <a:endParaRPr lang="en-US" sz="1100" dirty="0"/>
          </a:p>
          <a:p>
            <a:pPr marL="228600" indent="-228600" eaLnBrk="1" hangingPunct="1">
              <a:lnSpc>
                <a:spcPct val="90000"/>
              </a:lnSpc>
              <a:buFont typeface="+mj-lt"/>
              <a:buAutoNum type="arabicPeriod"/>
            </a:pPr>
            <a:r>
              <a:rPr lang="en-US" sz="1100" dirty="0"/>
              <a:t>Terminal price multiple based on fundamentals: In this method, an analyst would use the Gordon growth model to derive the justified P/E multiple (as in Chapter 3). This method requires specific estimates of the model inputs and is very sensitive to changes in the inputs. Note that a more direct estimate would be to use the Gordon growth model to calculate the estimated terminal stock value (which is what we do in the example on the next slide).</a:t>
            </a:r>
          </a:p>
          <a:p>
            <a:pPr marL="228600" indent="-228600" eaLnBrk="1" hangingPunct="1">
              <a:lnSpc>
                <a:spcPct val="90000"/>
              </a:lnSpc>
              <a:buFont typeface="+mj-lt"/>
              <a:buAutoNum type="arabicPeriod"/>
            </a:pPr>
            <a:endParaRPr lang="en-US" sz="1100" dirty="0"/>
          </a:p>
          <a:p>
            <a:pPr marL="228600" indent="-228600" eaLnBrk="1" hangingPunct="1">
              <a:lnSpc>
                <a:spcPct val="90000"/>
              </a:lnSpc>
              <a:buFont typeface="+mj-lt"/>
              <a:buAutoNum type="arabicPeriod"/>
            </a:pPr>
            <a:r>
              <a:rPr lang="en-US" sz="1100" dirty="0"/>
              <a:t>Terminal price multiple based on comparables: In this method, the median industry P/E, mean industry P/E, </a:t>
            </a:r>
            <a:r>
              <a:rPr lang="en-US" sz="1100" b="0" dirty="0"/>
              <a:t>or the firm’s past </a:t>
            </a:r>
            <a:r>
              <a:rPr lang="en-US" sz="1100" dirty="0"/>
              <a:t>P/E are typically used as the terminal P/E. The advantage of this approach is that it is grounded in market data. A disadvantage is that if the benchmark value is mispriced, the terminal value will be mispriced. </a:t>
            </a:r>
          </a:p>
          <a:p>
            <a:pPr marL="46886" indent="-234429" eaLnBrk="1" hangingPunct="1">
              <a:lnSpc>
                <a:spcPct val="90000"/>
              </a:lnSpc>
              <a:buAutoNum type="arabicParenR"/>
            </a:pPr>
            <a:endParaRPr lang="en-US" sz="1100" dirty="0"/>
          </a:p>
          <a:p>
            <a:pPr marL="46886" indent="-234429" eaLnBrk="1" hangingPunct="1">
              <a:lnSpc>
                <a:spcPct val="90000"/>
              </a:lnSpc>
            </a:pPr>
            <a:r>
              <a:rPr lang="en-US" sz="1100" dirty="0"/>
              <a:t>The example on the next slide illustrates the calculation of both methods. </a:t>
            </a:r>
          </a:p>
        </p:txBody>
      </p:sp>
    </p:spTree>
    <p:extLst>
      <p:ext uri="{BB962C8B-B14F-4D97-AF65-F5344CB8AC3E}">
        <p14:creationId xmlns:p14="http://schemas.microsoft.com/office/powerpoint/2010/main" val="3486666644"/>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100" dirty="0"/>
              <a:t>LOS: Calculate and explain the use of price multiples in determining terminal value in a multistage discounted cash flow (DCF) model.</a:t>
            </a:r>
          </a:p>
          <a:p>
            <a:pPr eaLnBrk="1" hangingPunct="1">
              <a:lnSpc>
                <a:spcPct val="90000"/>
              </a:lnSpc>
            </a:pPr>
            <a:r>
              <a:rPr lang="en-US" sz="1100" dirty="0"/>
              <a:t>Pages 397-398</a:t>
            </a:r>
          </a:p>
          <a:p>
            <a:pPr eaLnBrk="1" hangingPunct="1">
              <a:lnSpc>
                <a:spcPct val="90000"/>
              </a:lnSpc>
            </a:pPr>
            <a:endParaRPr lang="en-US" sz="1100" dirty="0"/>
          </a:p>
          <a:p>
            <a:pPr eaLnBrk="1" hangingPunct="1">
              <a:lnSpc>
                <a:spcPct val="90000"/>
              </a:lnSpc>
            </a:pPr>
            <a:r>
              <a:rPr lang="en-US" sz="1100" dirty="0"/>
              <a:t>We will use this example to calculate the terminal value using (1) fundamentals and (2) the terminal price multiple based on comparables. We will calculate the terminal value in three years.</a:t>
            </a:r>
          </a:p>
          <a:p>
            <a:pPr marL="46886" indent="-234429" eaLnBrk="1" hangingPunct="1">
              <a:lnSpc>
                <a:spcPct val="90000"/>
              </a:lnSpc>
            </a:pPr>
            <a:endParaRPr lang="en-US" sz="1100" dirty="0"/>
          </a:p>
          <a:p>
            <a:pPr marL="46886" indent="-234429" eaLnBrk="1" hangingPunct="1">
              <a:lnSpc>
                <a:spcPct val="90000"/>
              </a:lnSpc>
            </a:pPr>
            <a:r>
              <a:rPr lang="en-US" sz="1100" dirty="0"/>
              <a:t>The next slide provides the solution. </a:t>
            </a:r>
          </a:p>
        </p:txBody>
      </p:sp>
    </p:spTree>
    <p:extLst>
      <p:ext uri="{BB962C8B-B14F-4D97-AF65-F5344CB8AC3E}">
        <p14:creationId xmlns:p14="http://schemas.microsoft.com/office/powerpoint/2010/main" val="222257974"/>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100" dirty="0"/>
              <a:t>LOS: Calculate and explain the use of price multiples in determining terminal value in a multistage discounted cash flow (DCF) model.</a:t>
            </a:r>
          </a:p>
          <a:p>
            <a:pPr eaLnBrk="1" hangingPunct="1">
              <a:lnSpc>
                <a:spcPct val="90000"/>
              </a:lnSpc>
            </a:pPr>
            <a:r>
              <a:rPr lang="en-US" sz="1100" dirty="0"/>
              <a:t>Pages 397–398</a:t>
            </a:r>
          </a:p>
          <a:p>
            <a:pPr eaLnBrk="1" hangingPunct="1">
              <a:lnSpc>
                <a:spcPct val="90000"/>
              </a:lnSpc>
            </a:pPr>
            <a:endParaRPr lang="en-US" sz="1100" dirty="0"/>
          </a:p>
          <a:p>
            <a:pPr eaLnBrk="1" hangingPunct="1">
              <a:lnSpc>
                <a:spcPct val="90000"/>
              </a:lnSpc>
            </a:pPr>
            <a:r>
              <a:rPr lang="en-US" sz="1100" dirty="0"/>
              <a:t>Using fundamentals, we must first calculate the dividend in three years using the EPS at that time and the comparable dividend payout ratio: $2.50 × 0.40 = $1.00.</a:t>
            </a:r>
          </a:p>
          <a:p>
            <a:pPr eaLnBrk="1" hangingPunct="1">
              <a:lnSpc>
                <a:spcPct val="90000"/>
              </a:lnSpc>
            </a:pPr>
            <a:endParaRPr lang="en-US" sz="1100" dirty="0"/>
          </a:p>
          <a:p>
            <a:pPr eaLnBrk="1" hangingPunct="1">
              <a:lnSpc>
                <a:spcPct val="90000"/>
              </a:lnSpc>
            </a:pPr>
            <a:r>
              <a:rPr lang="en-US" sz="1100" dirty="0"/>
              <a:t>We then calculate the retention ratio, which is just one minus the dividend payout ratio: 1 – 0.40 = 0.60. The growth rate is the retention ratio times the peer group return on equity (ROE): 0.60 × 8%</a:t>
            </a:r>
            <a:r>
              <a:rPr lang="en-US" sz="1100" baseline="0" dirty="0"/>
              <a:t> </a:t>
            </a:r>
            <a:r>
              <a:rPr lang="en-US" sz="1100" dirty="0"/>
              <a:t>= 4.8%.</a:t>
            </a:r>
          </a:p>
          <a:p>
            <a:pPr eaLnBrk="1" hangingPunct="1">
              <a:lnSpc>
                <a:spcPct val="90000"/>
              </a:lnSpc>
            </a:pPr>
            <a:endParaRPr lang="en-US" sz="1100" dirty="0"/>
          </a:p>
          <a:p>
            <a:pPr eaLnBrk="1" hangingPunct="1">
              <a:lnSpc>
                <a:spcPct val="90000"/>
              </a:lnSpc>
            </a:pPr>
            <a:r>
              <a:rPr lang="en-US" sz="1100" dirty="0"/>
              <a:t>The Gordon growth model provides a valuation of $16.90.</a:t>
            </a:r>
          </a:p>
          <a:p>
            <a:pPr eaLnBrk="1" hangingPunct="1">
              <a:lnSpc>
                <a:spcPct val="90000"/>
              </a:lnSpc>
            </a:pPr>
            <a:endParaRPr lang="en-US" sz="1100" dirty="0"/>
          </a:p>
          <a:p>
            <a:pPr eaLnBrk="1" hangingPunct="1">
              <a:lnSpc>
                <a:spcPct val="90000"/>
              </a:lnSpc>
            </a:pPr>
            <a:r>
              <a:rPr lang="en-US" sz="1100" dirty="0"/>
              <a:t>On the next slide, we calculate the terminal value in year 3 using the price multiple based on comparables.</a:t>
            </a:r>
          </a:p>
        </p:txBody>
      </p:sp>
    </p:spTree>
    <p:extLst>
      <p:ext uri="{BB962C8B-B14F-4D97-AF65-F5344CB8AC3E}">
        <p14:creationId xmlns:p14="http://schemas.microsoft.com/office/powerpoint/2010/main" val="420332865"/>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100" dirty="0"/>
              <a:t>LOS: Calculate and explain the use of price multiples in determining terminal value in a multistage discounted cash flow (DCF) model.</a:t>
            </a:r>
          </a:p>
          <a:p>
            <a:pPr eaLnBrk="1" hangingPunct="1">
              <a:lnSpc>
                <a:spcPct val="90000"/>
              </a:lnSpc>
            </a:pPr>
            <a:r>
              <a:rPr lang="en-US" sz="1100" dirty="0"/>
              <a:t>Pages 397–398</a:t>
            </a:r>
          </a:p>
          <a:p>
            <a:pPr eaLnBrk="1" hangingPunct="1">
              <a:lnSpc>
                <a:spcPct val="90000"/>
              </a:lnSpc>
            </a:pPr>
            <a:endParaRPr lang="en-US" sz="1100" dirty="0"/>
          </a:p>
          <a:p>
            <a:pPr eaLnBrk="1" hangingPunct="1">
              <a:lnSpc>
                <a:spcPct val="90000"/>
              </a:lnSpc>
            </a:pPr>
            <a:r>
              <a:rPr lang="en-US" sz="1100" dirty="0"/>
              <a:t>Using the terminal price multiple based on comparables, we apply the comparable median P/E to the terminal EPS arrive at a value of 9 × $2.50 = $22.50. </a:t>
            </a:r>
          </a:p>
          <a:p>
            <a:pPr eaLnBrk="1" hangingPunct="1">
              <a:lnSpc>
                <a:spcPct val="90000"/>
              </a:lnSpc>
            </a:pPr>
            <a:endParaRPr lang="en-US" sz="1100" dirty="0"/>
          </a:p>
          <a:p>
            <a:pPr eaLnBrk="1" hangingPunct="1">
              <a:lnSpc>
                <a:spcPct val="90000"/>
              </a:lnSpc>
            </a:pPr>
            <a:r>
              <a:rPr lang="en-US" sz="1100" dirty="0"/>
              <a:t>Notice that the terminal price multiple based on comparables provides a higher value than the Gordon growth model. An analyst would want to use his or her judgment to determine how to incorporate these values into his or her analysis.</a:t>
            </a:r>
          </a:p>
          <a:p>
            <a:pPr eaLnBrk="1" hangingPunct="1">
              <a:lnSpc>
                <a:spcPct val="90000"/>
              </a:lnSpc>
            </a:pPr>
            <a:endParaRPr lang="en-US" sz="1100" dirty="0"/>
          </a:p>
        </p:txBody>
      </p:sp>
    </p:spTree>
    <p:extLst>
      <p:ext uri="{BB962C8B-B14F-4D97-AF65-F5344CB8AC3E}">
        <p14:creationId xmlns:p14="http://schemas.microsoft.com/office/powerpoint/2010/main" val="2117757473"/>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indent="-187543" defTabSz="937717">
              <a:defRPr/>
            </a:pPr>
            <a:r>
              <a:rPr lang="en-US" dirty="0"/>
              <a:t>LOS: Calculate</a:t>
            </a:r>
            <a:r>
              <a:rPr lang="en-US" baseline="0" dirty="0"/>
              <a:t> and interpret alternative price multiples and dividend yield.</a:t>
            </a:r>
            <a:endParaRPr lang="en-US" dirty="0"/>
          </a:p>
          <a:p>
            <a:r>
              <a:rPr lang="en-US" dirty="0"/>
              <a:t>LOS: Describe</a:t>
            </a:r>
            <a:r>
              <a:rPr lang="en-US" baseline="0" dirty="0"/>
              <a:t> fundamental factors that influence alternative price multiples and dividend yield.</a:t>
            </a:r>
            <a:endParaRPr lang="en-US" dirty="0"/>
          </a:p>
          <a:p>
            <a:pPr eaLnBrk="1" hangingPunct="1">
              <a:lnSpc>
                <a:spcPct val="90000"/>
              </a:lnSpc>
            </a:pPr>
            <a:r>
              <a:rPr lang="en-US" dirty="0"/>
              <a:t>Pages 399</a:t>
            </a:r>
            <a:r>
              <a:rPr lang="en-US" sz="1000" dirty="0"/>
              <a:t>–</a:t>
            </a:r>
            <a:r>
              <a:rPr lang="en-US" dirty="0"/>
              <a:t>401</a:t>
            </a:r>
          </a:p>
          <a:p>
            <a:pPr eaLnBrk="1" hangingPunct="1">
              <a:lnSpc>
                <a:spcPct val="90000"/>
              </a:lnSpc>
            </a:pPr>
            <a:endParaRPr lang="en-US" dirty="0"/>
          </a:p>
          <a:p>
            <a:pPr fontAlgn="base"/>
            <a:r>
              <a:rPr lang="en-US" dirty="0"/>
              <a:t>Our second price multiple is the price-to-book ratio (P/B), which is the market price of the stock divided by the book value of equity on a per share basis. The P/E is based on the EPS from the income statement, whereas the P/B uses the book value of equity from the balance sheet. The book value of equity is stated on a per share basis and is the asset value minus total liabilities and preferred stock (if issued by the firm).</a:t>
            </a:r>
          </a:p>
          <a:p>
            <a:pPr fontAlgn="base"/>
            <a:r>
              <a:rPr lang="en-US" dirty="0"/>
              <a:t> </a:t>
            </a:r>
          </a:p>
          <a:p>
            <a:pPr fontAlgn="base"/>
            <a:r>
              <a:rPr lang="en-US" dirty="0"/>
              <a:t>The P/B was recently found to be as popular a valuation tool as P/E among analysts. The following are rationales for its use:</a:t>
            </a:r>
          </a:p>
          <a:p>
            <a:pPr marL="171450" indent="-171450" fontAlgn="base">
              <a:buFont typeface="Arial" panose="020B0604020202020204" pitchFamily="34" charset="0"/>
              <a:buChar char="•"/>
            </a:pPr>
            <a:r>
              <a:rPr lang="en-US" dirty="0"/>
              <a:t>Book value is a cumulative amount that is generally positive, even when EPS is negative or zero. Thus, the P/B can usually be used when EPS is negative or zero.</a:t>
            </a:r>
          </a:p>
          <a:p>
            <a:pPr marL="171450" indent="-171450" fontAlgn="base">
              <a:buFont typeface="Arial" panose="020B0604020202020204" pitchFamily="34" charset="0"/>
              <a:buChar char="•"/>
            </a:pPr>
            <a:r>
              <a:rPr lang="en-US" dirty="0"/>
              <a:t>Book value is more stable than</a:t>
            </a:r>
            <a:r>
              <a:rPr lang="en-US" i="1" dirty="0"/>
              <a:t> </a:t>
            </a:r>
            <a:r>
              <a:rPr lang="en-US" dirty="0"/>
              <a:t>EPS, so it may be more meaningful than P/E when EPS is particularly high, low, or variable.</a:t>
            </a:r>
          </a:p>
          <a:p>
            <a:pPr marL="171450" indent="-171450" fontAlgn="base">
              <a:buFont typeface="Arial" panose="020B0604020202020204" pitchFamily="34" charset="0"/>
              <a:buChar char="•"/>
            </a:pPr>
            <a:r>
              <a:rPr lang="en-US" dirty="0"/>
              <a:t>Book value is a particularly appropriate measure of net asset value for firms composed of chiefly liquid assets (such as finance, investment, insurance, and banking firms) because book values can be adjusted to market values (when the two differ and when market values are available) as opposed to being recorded at historical cost.</a:t>
            </a:r>
          </a:p>
          <a:p>
            <a:pPr marL="171450" indent="-171450" fontAlgn="base">
              <a:buFont typeface="Arial" panose="020B0604020202020204" pitchFamily="34" charset="0"/>
              <a:buChar char="•"/>
            </a:pPr>
            <a:r>
              <a:rPr lang="en-US" dirty="0"/>
              <a:t>Book value is appropriate for firms that are not expected to continue as a going concern.</a:t>
            </a:r>
          </a:p>
          <a:p>
            <a:pPr marL="171450" indent="-171450" fontAlgn="base">
              <a:buFont typeface="Arial" panose="020B0604020202020204" pitchFamily="34" charset="0"/>
              <a:buChar char="•"/>
            </a:pPr>
            <a:r>
              <a:rPr lang="en-US" dirty="0"/>
              <a:t>Research shows that the P/B can explain long-run average stock returns.</a:t>
            </a:r>
          </a:p>
          <a:p>
            <a:pPr eaLnBrk="1" hangingPunct="1">
              <a:lnSpc>
                <a:spcPct val="90000"/>
              </a:lnSpc>
            </a:pPr>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229</a:t>
            </a:fld>
            <a:endParaRPr lang="en-US" dirty="0"/>
          </a:p>
        </p:txBody>
      </p:sp>
    </p:spTree>
    <p:extLst>
      <p:ext uri="{BB962C8B-B14F-4D97-AF65-F5344CB8AC3E}">
        <p14:creationId xmlns:p14="http://schemas.microsoft.com/office/powerpoint/2010/main" val="3617879082"/>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indent="-187543" defTabSz="937717">
              <a:defRPr/>
            </a:pPr>
            <a:r>
              <a:rPr lang="en-US" dirty="0"/>
              <a:t>LOS: Calculate</a:t>
            </a:r>
            <a:r>
              <a:rPr lang="en-US" baseline="0" dirty="0"/>
              <a:t> and interpret alternative price multiples and dividend yield.</a:t>
            </a:r>
            <a:endParaRPr lang="en-US" dirty="0"/>
          </a:p>
          <a:p>
            <a:r>
              <a:rPr lang="en-US" dirty="0"/>
              <a:t>LOS: Describe</a:t>
            </a:r>
            <a:r>
              <a:rPr lang="en-US" baseline="0" dirty="0"/>
              <a:t> fundamental factors that influence alternative price multiples and dividend yield.</a:t>
            </a:r>
            <a:endParaRPr lang="en-US" dirty="0"/>
          </a:p>
          <a:p>
            <a:pPr eaLnBrk="1" hangingPunct="1">
              <a:lnSpc>
                <a:spcPct val="90000"/>
              </a:lnSpc>
            </a:pPr>
            <a:r>
              <a:rPr lang="en-US" dirty="0"/>
              <a:t>Pages 399</a:t>
            </a:r>
            <a:r>
              <a:rPr lang="en-US" sz="1000" dirty="0"/>
              <a:t>–</a:t>
            </a:r>
            <a:r>
              <a:rPr lang="en-US" dirty="0"/>
              <a:t>401</a:t>
            </a:r>
          </a:p>
          <a:p>
            <a:pPr eaLnBrk="1" hangingPunct="1">
              <a:lnSpc>
                <a:spcPct val="90000"/>
              </a:lnSpc>
            </a:pPr>
            <a:endParaRPr lang="en-US" dirty="0"/>
          </a:p>
          <a:p>
            <a:r>
              <a:rPr lang="en-US" dirty="0"/>
              <a:t>The following are drawbacks of using the P/B:</a:t>
            </a:r>
          </a:p>
          <a:p>
            <a:pPr marL="171450" indent="-171450">
              <a:buFont typeface="Arial" panose="020B0604020202020204" pitchFamily="34" charset="0"/>
              <a:buChar char="•"/>
            </a:pPr>
            <a:r>
              <a:rPr lang="en-US" dirty="0"/>
              <a:t>Book value does not recognize the value of nonphysical</a:t>
            </a:r>
            <a:r>
              <a:rPr lang="en-US" i="1" dirty="0"/>
              <a:t> </a:t>
            </a:r>
            <a:r>
              <a:rPr lang="en-US" dirty="0"/>
              <a:t>assets, such as business reputation and employee skills and knowledge (human capital).</a:t>
            </a:r>
          </a:p>
          <a:p>
            <a:pPr marL="171450" indent="-171450">
              <a:buFont typeface="Arial" panose="020B0604020202020204" pitchFamily="34" charset="0"/>
              <a:buChar char="•"/>
            </a:pPr>
            <a:r>
              <a:rPr lang="en-US" dirty="0"/>
              <a:t>P/Bs can be misleading when firms have significant differences in the utilization level of assets. For example, some firms will have relatively small asset levels, such as those that use just-in-time inventory practices and merely assemble their products (as opposed to manufacturing them).</a:t>
            </a:r>
          </a:p>
          <a:p>
            <a:pPr marL="171450" indent="-171450">
              <a:buFont typeface="Arial" panose="020B0604020202020204" pitchFamily="34" charset="0"/>
              <a:buChar char="•"/>
            </a:pPr>
            <a:r>
              <a:rPr lang="en-US" dirty="0"/>
              <a:t>Accounting standards may compromise the usefulness of book value. For example, intangible assets that are generated internally are not recognized on the balance sheet, whereas those that are acquired often are.</a:t>
            </a:r>
          </a:p>
          <a:p>
            <a:pPr marL="171450" indent="-171450">
              <a:buFont typeface="Arial" panose="020B0604020202020204" pitchFamily="34" charset="0"/>
              <a:buChar char="•"/>
            </a:pPr>
            <a:r>
              <a:rPr lang="en-US" dirty="0"/>
              <a:t>Book value reflects the historical cost of an asset, net of depreciation. Inflation and technological change can make it difficult to compare firms with different ages of assets.</a:t>
            </a:r>
          </a:p>
          <a:p>
            <a:pPr marL="171450" indent="-171450">
              <a:buFont typeface="Arial" panose="020B0604020202020204" pitchFamily="34" charset="0"/>
              <a:buChar char="•"/>
            </a:pPr>
            <a:r>
              <a:rPr lang="en-US" dirty="0"/>
              <a:t>Stock repurchases or issuances can distort historical comparisons. Over time, repurchases generally reduce the book value per share because stock, which reflects the cost of the repurchased shares, will grow. This will inflate the P/B over time.</a:t>
            </a:r>
          </a:p>
          <a:p>
            <a:pPr eaLnBrk="1" hangingPunct="1">
              <a:lnSpc>
                <a:spcPct val="90000"/>
              </a:lnSpc>
            </a:pPr>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230</a:t>
            </a:fld>
            <a:endParaRPr lang="en-US" dirty="0"/>
          </a:p>
        </p:txBody>
      </p:sp>
    </p:spTree>
    <p:extLst>
      <p:ext uri="{BB962C8B-B14F-4D97-AF65-F5344CB8AC3E}">
        <p14:creationId xmlns:p14="http://schemas.microsoft.com/office/powerpoint/2010/main" val="3987769349"/>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182880" algn="l" defTabSz="914400" rtl="0" eaLnBrk="1" fontAlgn="base" latinLnBrk="0" hangingPunct="1">
              <a:lnSpc>
                <a:spcPct val="90000"/>
              </a:lnSpc>
              <a:spcBef>
                <a:spcPct val="30000"/>
              </a:spcBef>
              <a:spcAft>
                <a:spcPct val="0"/>
              </a:spcAft>
              <a:buClrTx/>
              <a:buSzTx/>
              <a:buFontTx/>
              <a:buNone/>
              <a:tabLst/>
              <a:defRPr/>
            </a:pPr>
            <a:r>
              <a:rPr lang="en-US" dirty="0"/>
              <a:t>LOS: Calculate</a:t>
            </a:r>
            <a:r>
              <a:rPr lang="en-US" baseline="0" dirty="0"/>
              <a:t> and interpret alternative price multiples and dividend yield.</a:t>
            </a:r>
            <a:endParaRPr lang="en-US" dirty="0"/>
          </a:p>
          <a:p>
            <a:pPr eaLnBrk="1" hangingPunct="1">
              <a:lnSpc>
                <a:spcPct val="90000"/>
              </a:lnSpc>
            </a:pPr>
            <a:r>
              <a:rPr lang="en-GB" dirty="0"/>
              <a:t>Pages 401–407</a:t>
            </a:r>
          </a:p>
          <a:p>
            <a:pPr eaLnBrk="1" hangingPunct="1">
              <a:lnSpc>
                <a:spcPct val="90000"/>
              </a:lnSpc>
            </a:pPr>
            <a:endParaRPr lang="en-US" dirty="0"/>
          </a:p>
          <a:p>
            <a:r>
              <a:rPr lang="en-US" dirty="0"/>
              <a:t>An analyst should consider adjusting book value to make the P/B more accurate and comparable across firms. The following are some of the common adjustments.</a:t>
            </a:r>
          </a:p>
          <a:p>
            <a:pPr marL="171450" indent="-171450">
              <a:buFont typeface="Arial" panose="020B0604020202020204" pitchFamily="34" charset="0"/>
              <a:buChar char="•"/>
            </a:pPr>
            <a:r>
              <a:rPr lang="en-US" dirty="0"/>
              <a:t>Some analysts use tangible book value, which is the book value of equity less intangible assets, such as goodwill from acquisitions and patents. Although excluding intangibles may not be theoretically warranted, many analysts exclude goodwill from book value because it reflects a premium paid in an acquisition and possible overpayment.</a:t>
            </a:r>
          </a:p>
          <a:p>
            <a:pPr marL="171450" indent="-171450">
              <a:buFont typeface="Arial" panose="020B0604020202020204" pitchFamily="34" charset="0"/>
              <a:buChar char="•"/>
            </a:pPr>
            <a:r>
              <a:rPr lang="en-US" dirty="0"/>
              <a:t>Firms using first in, first out (FIFO) accounting cannot be accurately compared with those using last in, first out (LIFO) accounting because the latter’s book value will be understated in inflationary environments. This firm’s book value should be restated using FIFO accounting to make the P/Bs comparable.</a:t>
            </a:r>
          </a:p>
          <a:p>
            <a:pPr marL="171450" indent="-171450">
              <a:buFont typeface="Arial" panose="020B0604020202020204" pitchFamily="34" charset="0"/>
              <a:buChar char="•"/>
            </a:pPr>
            <a:r>
              <a:rPr lang="en-US" dirty="0"/>
              <a:t>Book values should be adjusted for significant off-balance-sheet assets and liabilities, such as the guarantee to pay another firm’s debt.</a:t>
            </a:r>
          </a:p>
          <a:p>
            <a:pPr marL="171450" indent="-171450">
              <a:buFont typeface="Arial" panose="020B0604020202020204" pitchFamily="34" charset="0"/>
              <a:buChar char="•"/>
            </a:pPr>
            <a:r>
              <a:rPr lang="en-US" dirty="0"/>
              <a:t>Book values may need to be adjusted for the fair value of assets and liabilities. Although many financial assets are recorded at fair value, physical assets are typically recorded at historical cost. In the case of IFRS, asset values may be written down or up to market value, whereas US GAAP allows assets to only be written down to market value via an impairment charge. </a:t>
            </a:r>
          </a:p>
          <a:p>
            <a:pPr eaLnBrk="1" hangingPunct="1">
              <a:lnSpc>
                <a:spcPct val="90000"/>
              </a:lnSpc>
            </a:pPr>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231</a:t>
            </a:fld>
            <a:endParaRPr lang="en-US" dirty="0"/>
          </a:p>
        </p:txBody>
      </p:sp>
    </p:spTree>
    <p:extLst>
      <p:ext uri="{BB962C8B-B14F-4D97-AF65-F5344CB8AC3E}">
        <p14:creationId xmlns:p14="http://schemas.microsoft.com/office/powerpoint/2010/main" val="852205750"/>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92500"/>
          </a:bodyPr>
          <a:lstStyle/>
          <a:p>
            <a:r>
              <a:rPr lang="en-GB" dirty="0"/>
              <a:t>LOS</a:t>
            </a:r>
            <a:r>
              <a:rPr lang="en-GB" baseline="0" dirty="0"/>
              <a:t> : Calculate and interpret the justified price-to-earnings ratio (P/E), price-to-book ratio (P/B), and price-to-sales ratio (P/S) for a stock, based on forecast fundamentals. </a:t>
            </a:r>
            <a:endParaRPr lang="en-US" dirty="0"/>
          </a:p>
          <a:p>
            <a:pPr eaLnBrk="1" hangingPunct="1">
              <a:lnSpc>
                <a:spcPct val="90000"/>
              </a:lnSpc>
            </a:pPr>
            <a:r>
              <a:rPr lang="en-US" dirty="0"/>
              <a:t>Pages 407–408</a:t>
            </a:r>
          </a:p>
          <a:p>
            <a:pPr eaLnBrk="1" hangingPunct="1">
              <a:lnSpc>
                <a:spcPct val="90000"/>
              </a:lnSpc>
            </a:pPr>
            <a:endParaRPr lang="en-US" dirty="0"/>
          </a:p>
          <a:p>
            <a:pPr eaLnBrk="1" hangingPunct="1">
              <a:lnSpc>
                <a:spcPct val="90000"/>
              </a:lnSpc>
            </a:pPr>
            <a:r>
              <a:rPr lang="en-US" dirty="0"/>
              <a:t>In the first formula, the justified P/B</a:t>
            </a:r>
            <a:r>
              <a:rPr lang="en-US" baseline="0" dirty="0"/>
              <a:t> is derived from the Gordon growth model. From the formula, we can see the following, </a:t>
            </a:r>
            <a:r>
              <a:rPr lang="en-US" dirty="0"/>
              <a:t>all else being equal:</a:t>
            </a:r>
            <a:endParaRPr lang="en-US" baseline="0" dirty="0"/>
          </a:p>
          <a:p>
            <a:pPr marL="171450" lvl="0" indent="-171450">
              <a:buFont typeface="Arial" panose="020B0604020202020204" pitchFamily="34" charset="0"/>
              <a:buChar char="•"/>
            </a:pPr>
            <a:r>
              <a:rPr lang="en-US" dirty="0"/>
              <a:t>P/B increases as the return on equity (ROE) increases.</a:t>
            </a:r>
          </a:p>
          <a:p>
            <a:pPr marL="171450" lvl="0" indent="-171450">
              <a:buFont typeface="Arial" panose="020B0604020202020204" pitchFamily="34" charset="0"/>
              <a:buChar char="•"/>
            </a:pPr>
            <a:r>
              <a:rPr lang="en-US" dirty="0"/>
              <a:t>Because both the numerator and denominator are differences from </a:t>
            </a:r>
            <a:r>
              <a:rPr lang="en-US" i="1" dirty="0"/>
              <a:t>g</a:t>
            </a:r>
            <a:r>
              <a:rPr lang="en-US" dirty="0"/>
              <a:t>, the larger the spread between ROE and </a:t>
            </a:r>
            <a:r>
              <a:rPr lang="en-US" i="1" dirty="0"/>
              <a:t>r</a:t>
            </a:r>
            <a:r>
              <a:rPr lang="en-US" dirty="0"/>
              <a:t>, the higher the P/B. In other words, the higher the return the firm earns relative to the required return on equity (</a:t>
            </a:r>
            <a:r>
              <a:rPr lang="en-US" i="1" dirty="0"/>
              <a:t>r</a:t>
            </a:r>
            <a:r>
              <a:rPr lang="en-US" dirty="0"/>
              <a:t>), the greater the firm’s valuation.</a:t>
            </a:r>
          </a:p>
          <a:p>
            <a:pPr lvl="0"/>
            <a:endParaRPr lang="en-US" dirty="0"/>
          </a:p>
          <a:p>
            <a:pPr marL="233266" indent="-233266" defTabSz="905874" eaLnBrk="1" hangingPunct="1">
              <a:defRPr/>
            </a:pPr>
            <a:r>
              <a:rPr lang="en-US" dirty="0"/>
              <a:t>In the second</a:t>
            </a:r>
            <a:r>
              <a:rPr lang="en-US" baseline="0" dirty="0"/>
              <a:t> </a:t>
            </a:r>
            <a:r>
              <a:rPr lang="en-US" dirty="0"/>
              <a:t>formula, the justified P/B</a:t>
            </a:r>
            <a:r>
              <a:rPr lang="en-US" baseline="0" dirty="0"/>
              <a:t> is derived from the residual income model we discussed in Chapter 5 of the Equity Asset Valuation text. The formula implies that</a:t>
            </a:r>
          </a:p>
          <a:p>
            <a:pPr marL="233266" indent="-233266" defTabSz="905874" eaLnBrk="1" hangingPunct="1">
              <a:buFont typeface="Arial" pitchFamily="34" charset="0"/>
              <a:buChar char="•"/>
              <a:defRPr/>
            </a:pPr>
            <a:r>
              <a:rPr lang="en-US" baseline="0" dirty="0"/>
              <a:t>if the firm’s residual income is zero (the firm just earns its </a:t>
            </a:r>
            <a:r>
              <a:rPr lang="en-US" dirty="0"/>
              <a:t>required return on equity), then the justified P/B</a:t>
            </a:r>
            <a:r>
              <a:rPr lang="en-US" baseline="0" dirty="0"/>
              <a:t> is 1.0.</a:t>
            </a:r>
          </a:p>
          <a:p>
            <a:pPr marL="233266" indent="-233266" defTabSz="905874" eaLnBrk="1" hangingPunct="1">
              <a:buFont typeface="Arial" pitchFamily="34" charset="0"/>
              <a:buChar char="•"/>
              <a:defRPr/>
            </a:pPr>
            <a:r>
              <a:rPr lang="en-US" baseline="0" dirty="0"/>
              <a:t>if the firm’s residual income is greater than (less than) zero,</a:t>
            </a:r>
            <a:r>
              <a:rPr lang="en-US" dirty="0"/>
              <a:t> then the justified P/B</a:t>
            </a:r>
            <a:r>
              <a:rPr lang="en-US" baseline="0" dirty="0"/>
              <a:t> is greater than (less than) 1.0.</a:t>
            </a:r>
          </a:p>
          <a:p>
            <a:pPr marL="233266" indent="-233266" defTabSz="905874" eaLnBrk="1" hangingPunct="1">
              <a:buFont typeface="Arial" pitchFamily="34" charset="0"/>
              <a:buChar char="•"/>
              <a:defRPr/>
            </a:pPr>
            <a:endParaRPr lang="en-US" baseline="0" dirty="0"/>
          </a:p>
          <a:p>
            <a:pPr marL="0" indent="0" defTabSz="905874" eaLnBrk="1" hangingPunct="1">
              <a:defRPr/>
            </a:pPr>
            <a:r>
              <a:rPr lang="en-US" baseline="0" dirty="0"/>
              <a:t>The method of comparables for P/B is similar to that for P/E, except that forecasted book values are usually not available, so analysts usually use a trailing P/B. The use of relative P/B should consider differences in ROE, risk, and expected earnings growth among firms.</a:t>
            </a:r>
          </a:p>
          <a:p>
            <a:pPr marL="233266" indent="-233266" defTabSz="905874" eaLnBrk="1" hangingPunct="1">
              <a:defRPr/>
            </a:pPr>
            <a:endParaRPr lang="en-US" dirty="0"/>
          </a:p>
        </p:txBody>
      </p:sp>
    </p:spTree>
    <p:extLst>
      <p:ext uri="{BB962C8B-B14F-4D97-AF65-F5344CB8AC3E}">
        <p14:creationId xmlns:p14="http://schemas.microsoft.com/office/powerpoint/2010/main" val="2968724118"/>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indent="-187543" defTabSz="937717">
              <a:defRPr/>
            </a:pPr>
            <a:r>
              <a:rPr lang="en-US" dirty="0"/>
              <a:t>LOS: Calculate</a:t>
            </a:r>
            <a:r>
              <a:rPr lang="en-US" baseline="0" dirty="0"/>
              <a:t> and interpret alternative price multiples and dividend yield.</a:t>
            </a:r>
            <a:endParaRPr lang="en-US" dirty="0"/>
          </a:p>
          <a:p>
            <a:r>
              <a:rPr lang="en-US" dirty="0"/>
              <a:t>LOS: Describe</a:t>
            </a:r>
            <a:r>
              <a:rPr lang="en-US" baseline="0" dirty="0"/>
              <a:t> fundamental factors that influence alternative price multiples and dividend yield.</a:t>
            </a:r>
            <a:endParaRPr lang="en-US" dirty="0"/>
          </a:p>
          <a:p>
            <a:pPr eaLnBrk="1" hangingPunct="1">
              <a:lnSpc>
                <a:spcPct val="90000"/>
              </a:lnSpc>
            </a:pPr>
            <a:r>
              <a:rPr lang="en-US" dirty="0"/>
              <a:t>Pages 410–411</a:t>
            </a:r>
          </a:p>
          <a:p>
            <a:pPr eaLnBrk="1" hangingPunct="1">
              <a:lnSpc>
                <a:spcPct val="90000"/>
              </a:lnSpc>
            </a:pPr>
            <a:endParaRPr lang="en-US" dirty="0"/>
          </a:p>
          <a:p>
            <a:pPr fontAlgn="base"/>
            <a:r>
              <a:rPr lang="en-US" dirty="0"/>
              <a:t>Our third price multiple is the price-to-sales ratio (P/S), which is the market price of the stock divided by the sales, on a per share basis. According to a survey, about 20% of analysts use this ratio in valuation.</a:t>
            </a:r>
          </a:p>
          <a:p>
            <a:pPr fontAlgn="base"/>
            <a:endParaRPr lang="en-US" dirty="0"/>
          </a:p>
          <a:p>
            <a:r>
              <a:rPr lang="en-US" dirty="0"/>
              <a:t>The rationales for using the P/S include</a:t>
            </a:r>
          </a:p>
          <a:p>
            <a:pPr marL="171450" indent="-171450">
              <a:buFont typeface="Arial" panose="020B0604020202020204" pitchFamily="34" charset="0"/>
              <a:buChar char="•"/>
            </a:pPr>
            <a:r>
              <a:rPr lang="en-US" dirty="0"/>
              <a:t>Compared with EPS and book value, sales are less subject to manipulation or distortion. For example, by choosing different expensing conventions, managers can affect the level of EPS. Sales, however, are before all expenses.</a:t>
            </a:r>
          </a:p>
          <a:p>
            <a:pPr marL="171450" indent="-171450">
              <a:buFont typeface="Arial" panose="020B0604020202020204" pitchFamily="34" charset="0"/>
              <a:buChar char="•"/>
            </a:pPr>
            <a:r>
              <a:rPr lang="en-US" dirty="0"/>
              <a:t>Sales are always positive, so the P/S can be used even if EPS is negative (i.e., when the P/E is not meaningful).</a:t>
            </a:r>
          </a:p>
          <a:p>
            <a:pPr marL="171450" indent="-171450" defTabSz="937717">
              <a:buFont typeface="Arial" panose="020B0604020202020204" pitchFamily="34" charset="0"/>
              <a:buChar char="•"/>
              <a:defRPr/>
            </a:pPr>
            <a:r>
              <a:rPr lang="en-US" dirty="0"/>
              <a:t>Research has found that the P/S may be particularly appropriate for valuing the stocks of mature, cyclical, and zero-income companies.</a:t>
            </a:r>
          </a:p>
          <a:p>
            <a:pPr marL="171450" indent="-171450">
              <a:buFont typeface="Arial" panose="020B0604020202020204" pitchFamily="34" charset="0"/>
              <a:buChar char="•"/>
            </a:pPr>
            <a:r>
              <a:rPr lang="en-US" dirty="0"/>
              <a:t>The P/S is not as volatile as the P/E because EPS reflects operating and financial leverage. The</a:t>
            </a:r>
            <a:r>
              <a:rPr lang="en-US" baseline="0" dirty="0"/>
              <a:t> </a:t>
            </a:r>
            <a:r>
              <a:rPr lang="en-US" dirty="0"/>
              <a:t>P/S may be more meaningful than the P/E when EPS is abnormally high or low.</a:t>
            </a:r>
          </a:p>
          <a:p>
            <a:pPr marL="171450" indent="-171450">
              <a:buFont typeface="Arial" panose="020B0604020202020204" pitchFamily="34" charset="0"/>
              <a:buChar char="•"/>
            </a:pPr>
            <a:r>
              <a:rPr lang="en-US" dirty="0"/>
              <a:t>Empirical research finds that differences in the P/S are significantly related to differences in long-term stock returns.</a:t>
            </a:r>
          </a:p>
          <a:p>
            <a:pPr fontAlgn="base"/>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233</a:t>
            </a:fld>
            <a:endParaRPr lang="en-US" dirty="0"/>
          </a:p>
        </p:txBody>
      </p:sp>
    </p:spTree>
    <p:extLst>
      <p:ext uri="{BB962C8B-B14F-4D97-AF65-F5344CB8AC3E}">
        <p14:creationId xmlns:p14="http://schemas.microsoft.com/office/powerpoint/2010/main" val="3590286786"/>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indent="-187543" defTabSz="937717">
              <a:defRPr/>
            </a:pPr>
            <a:r>
              <a:rPr lang="en-US" dirty="0"/>
              <a:t>LOS: Calculate</a:t>
            </a:r>
            <a:r>
              <a:rPr lang="en-US" baseline="0" dirty="0"/>
              <a:t> and interpret alternative price multiples and dividend yield.</a:t>
            </a:r>
            <a:endParaRPr lang="en-US" dirty="0"/>
          </a:p>
          <a:p>
            <a:r>
              <a:rPr lang="en-US" dirty="0"/>
              <a:t>LOS: Describe</a:t>
            </a:r>
            <a:r>
              <a:rPr lang="en-US" baseline="0" dirty="0"/>
              <a:t> fundamental factors that influence alternative price multiples and dividend yield.</a:t>
            </a:r>
            <a:endParaRPr lang="en-US" dirty="0"/>
          </a:p>
          <a:p>
            <a:pPr eaLnBrk="1" hangingPunct="1">
              <a:lnSpc>
                <a:spcPct val="90000"/>
              </a:lnSpc>
            </a:pPr>
            <a:r>
              <a:rPr lang="en-US" dirty="0"/>
              <a:t>Pages 410–411</a:t>
            </a:r>
          </a:p>
          <a:p>
            <a:pPr eaLnBrk="1" hangingPunct="1">
              <a:lnSpc>
                <a:spcPct val="90000"/>
              </a:lnSpc>
            </a:pPr>
            <a:endParaRPr lang="en-US" dirty="0"/>
          </a:p>
          <a:p>
            <a:r>
              <a:rPr lang="en-US" dirty="0"/>
              <a:t>The following are drawbacks to using the P/S:</a:t>
            </a:r>
          </a:p>
          <a:p>
            <a:pPr marL="171450" indent="-171450">
              <a:buFont typeface="Arial" panose="020B0604020202020204" pitchFamily="34" charset="0"/>
              <a:buChar char="•"/>
            </a:pPr>
            <a:r>
              <a:rPr lang="en-US" dirty="0"/>
              <a:t>High growth in sales does not necessarily indicate positive EPS and cash flow. To have value, a firm must ultimately generate earnings and cash flow. </a:t>
            </a:r>
          </a:p>
          <a:p>
            <a:pPr marL="171450" indent="-171450">
              <a:buFont typeface="Arial" panose="020B0604020202020204" pitchFamily="34" charset="0"/>
              <a:buChar char="•"/>
            </a:pPr>
            <a:r>
              <a:rPr lang="en-US" dirty="0"/>
              <a:t>Stock prices are net the cost of debt (interest expense). However, sales is a pre-debt (pre-interest expense) figure, so the P/S numerator and denominator are not consistent. For this reason, some analysts prefer the enterprise-value-to-sales ratio because enterprise value incorporates debt value.</a:t>
            </a:r>
          </a:p>
          <a:p>
            <a:pPr marL="171450" indent="-171450">
              <a:buFont typeface="Arial" panose="020B0604020202020204" pitchFamily="34" charset="0"/>
              <a:buChar char="•"/>
            </a:pPr>
            <a:r>
              <a:rPr lang="en-US" dirty="0"/>
              <a:t>The P/S does not capture differences in cost structures among companies.</a:t>
            </a:r>
          </a:p>
          <a:p>
            <a:pPr marL="171450" indent="-171450">
              <a:buFont typeface="Arial" panose="020B0604020202020204" pitchFamily="34" charset="0"/>
              <a:buChar char="•"/>
            </a:pPr>
            <a:r>
              <a:rPr lang="en-US" dirty="0"/>
              <a:t>Although the P/S is less subject to distortion, revenue recognition practices can still distort the P/S. For example, analysts should look for company practices that tend to speed up revenue recognition. </a:t>
            </a:r>
          </a:p>
          <a:p>
            <a:pPr>
              <a:buFont typeface="Arial" pitchFamily="34" charset="0"/>
              <a:buNone/>
            </a:pPr>
            <a:endParaRPr lang="en-US" dirty="0"/>
          </a:p>
          <a:p>
            <a:pPr>
              <a:buFont typeface="Arial" pitchFamily="34" charset="0"/>
              <a:buNone/>
            </a:pPr>
            <a:r>
              <a:rPr lang="en-US" dirty="0"/>
              <a:t>An example of the last bullet point are sales on a bill-and-hold basis, which entails selling products and delivering them at a later date. This practice accelerates sales into earlier reporting periods and distorts the P/S. Another example is the use of bartering during the internet bubble. Firms would advertise on each other’s website, and each would record a sales amount from the transaction.</a:t>
            </a:r>
          </a:p>
          <a:p>
            <a:pPr eaLnBrk="1" hangingPunct="1">
              <a:lnSpc>
                <a:spcPct val="90000"/>
              </a:lnSpc>
            </a:pPr>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234</a:t>
            </a:fld>
            <a:endParaRPr lang="en-US" dirty="0"/>
          </a:p>
        </p:txBody>
      </p:sp>
    </p:spTree>
    <p:extLst>
      <p:ext uri="{BB962C8B-B14F-4D97-AF65-F5344CB8AC3E}">
        <p14:creationId xmlns:p14="http://schemas.microsoft.com/office/powerpoint/2010/main" val="3412629686"/>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92500" lnSpcReduction="20000"/>
          </a:bodyPr>
          <a:lstStyle/>
          <a:p>
            <a:r>
              <a:rPr lang="en-GB" dirty="0"/>
              <a:t>LOS:</a:t>
            </a:r>
            <a:r>
              <a:rPr lang="en-GB" baseline="0" dirty="0"/>
              <a:t> </a:t>
            </a:r>
            <a:r>
              <a:rPr lang="en-GB" dirty="0"/>
              <a:t>Calculate</a:t>
            </a:r>
            <a:r>
              <a:rPr lang="en-GB" baseline="0" dirty="0"/>
              <a:t> and interpret the justified price-to-earnings ratio (P/E), price-to-book ratio (P/B), and price-to-sales (P/S) for a stock, based on forecasted fundamentals.</a:t>
            </a:r>
            <a:endParaRPr lang="en-US" dirty="0"/>
          </a:p>
          <a:p>
            <a:r>
              <a:rPr lang="en-US" dirty="0"/>
              <a:t>LOS: Describe fundamental factors that influence alternative price multiples and dividend yield.</a:t>
            </a:r>
          </a:p>
          <a:p>
            <a:pPr eaLnBrk="1" hangingPunct="1">
              <a:lnSpc>
                <a:spcPct val="90000"/>
              </a:lnSpc>
            </a:pPr>
            <a:r>
              <a:rPr lang="en-GB" dirty="0"/>
              <a:t>Pages 414–416</a:t>
            </a:r>
          </a:p>
          <a:p>
            <a:pPr eaLnBrk="1" hangingPunct="1">
              <a:lnSpc>
                <a:spcPct val="90000"/>
              </a:lnSpc>
            </a:pPr>
            <a:endParaRPr lang="en-GB" dirty="0"/>
          </a:p>
          <a:p>
            <a:pPr eaLnBrk="1" hangingPunct="1">
              <a:lnSpc>
                <a:spcPct val="90000"/>
              </a:lnSpc>
            </a:pPr>
            <a:r>
              <a:rPr lang="en-US" dirty="0"/>
              <a:t>In the first formula, the justified P/S</a:t>
            </a:r>
            <a:r>
              <a:rPr lang="en-US" baseline="0" dirty="0"/>
              <a:t> is derived from the Gordon growth model. The </a:t>
            </a:r>
            <a:r>
              <a:rPr lang="en-US" i="1" baseline="0" dirty="0"/>
              <a:t>E</a:t>
            </a:r>
            <a:r>
              <a:rPr lang="en-US" baseline="-25000" dirty="0"/>
              <a:t>0</a:t>
            </a:r>
            <a:r>
              <a:rPr lang="en-US" baseline="0" dirty="0"/>
              <a:t>/</a:t>
            </a:r>
            <a:r>
              <a:rPr lang="en-US" i="1" baseline="0" dirty="0"/>
              <a:t>S</a:t>
            </a:r>
            <a:r>
              <a:rPr lang="en-US" baseline="-25000" dirty="0"/>
              <a:t>0</a:t>
            </a:r>
            <a:r>
              <a:rPr lang="en-US" baseline="0" dirty="0"/>
              <a:t> is the firm’s profit margin and is stated in trailing terms. But an analyst may also forecast a future profit margin for use in the formula. </a:t>
            </a:r>
          </a:p>
          <a:p>
            <a:pPr eaLnBrk="1" hangingPunct="1">
              <a:lnSpc>
                <a:spcPct val="90000"/>
              </a:lnSpc>
            </a:pPr>
            <a:endParaRPr lang="en-US" baseline="0" dirty="0"/>
          </a:p>
          <a:p>
            <a:pPr eaLnBrk="1" hangingPunct="1">
              <a:lnSpc>
                <a:spcPct val="90000"/>
              </a:lnSpc>
            </a:pPr>
            <a:r>
              <a:rPr lang="en-US" baseline="0" dirty="0"/>
              <a:t>From the formula, we can see that, </a:t>
            </a:r>
            <a:r>
              <a:rPr lang="en-US" dirty="0"/>
              <a:t>all else being equal, a higher profit margin (PM) results in a greater justified P/S. The PM also influences the P/S through the decomposition of the growth rate, </a:t>
            </a:r>
            <a:r>
              <a:rPr lang="en-US" i="1" dirty="0"/>
              <a:t>g</a:t>
            </a:r>
            <a:r>
              <a:rPr lang="en-US" dirty="0"/>
              <a:t>.</a:t>
            </a:r>
          </a:p>
          <a:p>
            <a:pPr lvl="0"/>
            <a:endParaRPr lang="en-US" dirty="0"/>
          </a:p>
          <a:p>
            <a:pPr marL="0" indent="0" defTabSz="905874" eaLnBrk="1" hangingPunct="1">
              <a:defRPr/>
            </a:pPr>
            <a:r>
              <a:rPr lang="en-US" dirty="0"/>
              <a:t>In the second</a:t>
            </a:r>
            <a:r>
              <a:rPr lang="en-US" baseline="0" dirty="0"/>
              <a:t> </a:t>
            </a:r>
            <a:r>
              <a:rPr lang="en-US" dirty="0"/>
              <a:t>formula, the growth rate is</a:t>
            </a:r>
            <a:r>
              <a:rPr lang="en-US" baseline="0" dirty="0"/>
              <a:t> decomposed into the retention rate (</a:t>
            </a:r>
            <a:r>
              <a:rPr lang="en-US" i="1" baseline="0" dirty="0"/>
              <a:t>b</a:t>
            </a:r>
            <a:r>
              <a:rPr lang="en-US" baseline="0" dirty="0"/>
              <a:t>) and the ROE. The ROE is further decomposed using the DuPont framework, in which the ROE is equal to the product of the profit margin, asset turnover (Sales/Assets), and equity multiplier (Assets/Equity). </a:t>
            </a:r>
          </a:p>
          <a:p>
            <a:endParaRPr lang="en-US" dirty="0"/>
          </a:p>
          <a:p>
            <a:r>
              <a:rPr lang="en-US" dirty="0"/>
              <a:t>In summary, the P/S will increase, all else being equal, if</a:t>
            </a:r>
          </a:p>
          <a:p>
            <a:pPr lvl="0">
              <a:buFont typeface="Arial" pitchFamily="34" charset="0"/>
              <a:buChar char="•"/>
            </a:pPr>
            <a:r>
              <a:rPr lang="en-US" dirty="0"/>
              <a:t>the profit margin increases and </a:t>
            </a:r>
          </a:p>
          <a:p>
            <a:pPr lvl="0">
              <a:buFont typeface="Arial" pitchFamily="34" charset="0"/>
              <a:buChar char="•"/>
            </a:pPr>
            <a:r>
              <a:rPr lang="en-US" dirty="0"/>
              <a:t>the earnings growth rate increases.</a:t>
            </a:r>
          </a:p>
          <a:p>
            <a:pPr marL="233266" indent="-233266" defTabSz="905874" eaLnBrk="1" hangingPunct="1">
              <a:buFont typeface="Arial" pitchFamily="34" charset="0"/>
              <a:buChar char="•"/>
              <a:defRPr/>
            </a:pPr>
            <a:endParaRPr lang="en-US" baseline="0" dirty="0"/>
          </a:p>
          <a:p>
            <a:pPr marL="0" indent="0" defTabSz="905874" eaLnBrk="1" hangingPunct="1">
              <a:defRPr/>
            </a:pPr>
            <a:r>
              <a:rPr lang="en-US" baseline="0" dirty="0"/>
              <a:t>The method of comparables for the P/S is similar to that for the other ratios. An analyst may want to forecast P/S and consider differences in profit margins, risk, and expected earnings growth among firms.</a:t>
            </a:r>
            <a:endParaRPr lang="en-US" dirty="0"/>
          </a:p>
        </p:txBody>
      </p:sp>
    </p:spTree>
    <p:extLst>
      <p:ext uri="{BB962C8B-B14F-4D97-AF65-F5344CB8AC3E}">
        <p14:creationId xmlns:p14="http://schemas.microsoft.com/office/powerpoint/2010/main" val="1168082000"/>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GB" dirty="0"/>
              <a:t>LOS:</a:t>
            </a:r>
            <a:r>
              <a:rPr lang="en-GB" baseline="0" dirty="0"/>
              <a:t> </a:t>
            </a:r>
            <a:r>
              <a:rPr lang="en-GB" dirty="0"/>
              <a:t>Calculate</a:t>
            </a:r>
            <a:r>
              <a:rPr lang="en-GB" baseline="0" dirty="0"/>
              <a:t> and interpret the justified price-to-earnings ratio (P/E), price-to-book ratio (P/B), and price-to-sales (P/S) for a stock, based on forecasted fundamentals.</a:t>
            </a:r>
            <a:endParaRPr lang="en-US" dirty="0"/>
          </a:p>
          <a:p>
            <a:r>
              <a:rPr lang="en-US" dirty="0"/>
              <a:t>LOS: Describe fundamental factors that influence alternative price multiples and dividend yield.</a:t>
            </a:r>
          </a:p>
          <a:p>
            <a:pPr eaLnBrk="1" hangingPunct="1">
              <a:lnSpc>
                <a:spcPct val="90000"/>
              </a:lnSpc>
            </a:pPr>
            <a:r>
              <a:rPr lang="en-US" dirty="0"/>
              <a:t>Pages 366–416</a:t>
            </a:r>
          </a:p>
          <a:p>
            <a:pPr eaLnBrk="1" hangingPunct="1">
              <a:lnSpc>
                <a:spcPct val="90000"/>
              </a:lnSpc>
            </a:pPr>
            <a:endParaRPr lang="en-US" dirty="0"/>
          </a:p>
          <a:p>
            <a:pPr eaLnBrk="1" hangingPunct="1">
              <a:lnSpc>
                <a:spcPct val="90000"/>
              </a:lnSpc>
            </a:pPr>
            <a:r>
              <a:rPr lang="en-US" dirty="0"/>
              <a:t>We will use this example to illustrate the calculation of actual and justified P/E, P/B, and P/S for a stock.</a:t>
            </a:r>
          </a:p>
        </p:txBody>
      </p:sp>
    </p:spTree>
    <p:extLst>
      <p:ext uri="{BB962C8B-B14F-4D97-AF65-F5344CB8AC3E}">
        <p14:creationId xmlns:p14="http://schemas.microsoft.com/office/powerpoint/2010/main" val="2784078410"/>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GB" dirty="0"/>
              <a:t>LOS:</a:t>
            </a:r>
            <a:r>
              <a:rPr lang="en-GB" baseline="0" dirty="0"/>
              <a:t> </a:t>
            </a:r>
            <a:r>
              <a:rPr lang="en-GB" dirty="0"/>
              <a:t>Calculate</a:t>
            </a:r>
            <a:r>
              <a:rPr lang="en-GB" baseline="0" dirty="0"/>
              <a:t> and interpret the justified price-to-earnings ratio (P/E), price-to-book ratio (P/B), and price-to-sales (P/S) for a stock, based on forecasted fundamentals.</a:t>
            </a:r>
            <a:endParaRPr lang="en-US" dirty="0"/>
          </a:p>
          <a:p>
            <a:r>
              <a:rPr lang="en-US" dirty="0"/>
              <a:t>LOS: Describe fundamental factors that influence alternative price multiples and dividend yield.</a:t>
            </a:r>
          </a:p>
          <a:p>
            <a:pPr eaLnBrk="1" hangingPunct="1">
              <a:lnSpc>
                <a:spcPct val="90000"/>
              </a:lnSpc>
            </a:pPr>
            <a:r>
              <a:rPr lang="en-US" dirty="0"/>
              <a:t>Pages 366–416</a:t>
            </a:r>
          </a:p>
          <a:p>
            <a:pPr eaLnBrk="1" hangingPunct="1">
              <a:lnSpc>
                <a:spcPct val="90000"/>
              </a:lnSpc>
            </a:pPr>
            <a:endParaRPr lang="en-US" dirty="0"/>
          </a:p>
          <a:p>
            <a:pPr eaLnBrk="1" hangingPunct="1">
              <a:lnSpc>
                <a:spcPct val="90000"/>
              </a:lnSpc>
            </a:pPr>
            <a:r>
              <a:rPr lang="en-US" dirty="0"/>
              <a:t>We first calculate the actual (based on the market</a:t>
            </a:r>
            <a:r>
              <a:rPr lang="en-US" baseline="0" dirty="0"/>
              <a:t> stock price) price multiples. Notice that we are using the most recent, actual (not expected) fundamental values, so we are calculating trailing ratios.</a:t>
            </a:r>
          </a:p>
          <a:p>
            <a:pPr eaLnBrk="1" hangingPunct="1">
              <a:lnSpc>
                <a:spcPct val="90000"/>
              </a:lnSpc>
            </a:pPr>
            <a:endParaRPr lang="en-US" baseline="0" dirty="0"/>
          </a:p>
          <a:p>
            <a:pPr eaLnBrk="1" hangingPunct="1">
              <a:lnSpc>
                <a:spcPct val="90000"/>
              </a:lnSpc>
            </a:pPr>
            <a:r>
              <a:rPr lang="en-US" baseline="0" dirty="0"/>
              <a:t>On the next slide, we will calculate inputs for the justified ratios.</a:t>
            </a:r>
            <a:endParaRPr lang="en-US" dirty="0"/>
          </a:p>
        </p:txBody>
      </p:sp>
    </p:spTree>
    <p:extLst>
      <p:ext uri="{BB962C8B-B14F-4D97-AF65-F5344CB8AC3E}">
        <p14:creationId xmlns:p14="http://schemas.microsoft.com/office/powerpoint/2010/main" val="2290789715"/>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GB" dirty="0"/>
              <a:t>LOS:</a:t>
            </a:r>
            <a:r>
              <a:rPr lang="en-GB" baseline="0" dirty="0"/>
              <a:t> </a:t>
            </a:r>
            <a:r>
              <a:rPr lang="en-GB" dirty="0"/>
              <a:t>Calculate</a:t>
            </a:r>
            <a:r>
              <a:rPr lang="en-GB" baseline="0" dirty="0"/>
              <a:t> and interpret the justified price-to-earnings ratio (P/E), price-to-book ratio (P/B), and price-to-sales (P/S) for a stock, based on forecasted fundamentals.</a:t>
            </a:r>
            <a:endParaRPr lang="en-US" dirty="0"/>
          </a:p>
          <a:p>
            <a:r>
              <a:rPr lang="en-US" dirty="0"/>
              <a:t>LOS: Describe fundamental factors that influence alternative price multiples and dividend yield.</a:t>
            </a:r>
          </a:p>
          <a:p>
            <a:pPr eaLnBrk="1" hangingPunct="1">
              <a:lnSpc>
                <a:spcPct val="90000"/>
              </a:lnSpc>
            </a:pPr>
            <a:r>
              <a:rPr lang="en-US" dirty="0"/>
              <a:t>Pages 366–416</a:t>
            </a:r>
          </a:p>
          <a:p>
            <a:pPr eaLnBrk="1" hangingPunct="1">
              <a:lnSpc>
                <a:spcPct val="90000"/>
              </a:lnSpc>
            </a:pPr>
            <a:endParaRPr lang="en-US" baseline="0" dirty="0"/>
          </a:p>
          <a:p>
            <a:pPr eaLnBrk="1" hangingPunct="1">
              <a:lnSpc>
                <a:spcPct val="90000"/>
              </a:lnSpc>
            </a:pPr>
            <a:r>
              <a:rPr lang="en-US" baseline="0" dirty="0"/>
              <a:t>On the next slide, we calculate the justified ratios using the inputs above.</a:t>
            </a:r>
            <a:endParaRPr lang="en-US" dirty="0"/>
          </a:p>
        </p:txBody>
      </p:sp>
    </p:spTree>
    <p:extLst>
      <p:ext uri="{BB962C8B-B14F-4D97-AF65-F5344CB8AC3E}">
        <p14:creationId xmlns:p14="http://schemas.microsoft.com/office/powerpoint/2010/main" val="704014494"/>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GB" dirty="0"/>
              <a:t>LOS:</a:t>
            </a:r>
            <a:r>
              <a:rPr lang="en-GB" baseline="0" dirty="0"/>
              <a:t> </a:t>
            </a:r>
            <a:r>
              <a:rPr lang="en-GB" dirty="0"/>
              <a:t>Calculate</a:t>
            </a:r>
            <a:r>
              <a:rPr lang="en-GB" baseline="0" dirty="0"/>
              <a:t> and interpret the justified price-to-earnings ratio (P/E), price-to-book ratio (P/B), and price-to-sales (P/S) for a stock, based on forecasted fundamentals.</a:t>
            </a:r>
            <a:endParaRPr lang="en-US" dirty="0"/>
          </a:p>
          <a:p>
            <a:r>
              <a:rPr lang="en-US" dirty="0"/>
              <a:t>LOS: Describe fundamental factors that influence alternative price multiples and dividend yield.</a:t>
            </a:r>
          </a:p>
          <a:p>
            <a:pPr eaLnBrk="1" hangingPunct="1">
              <a:lnSpc>
                <a:spcPct val="90000"/>
              </a:lnSpc>
            </a:pPr>
            <a:r>
              <a:rPr lang="en-US" dirty="0"/>
              <a:t>Pages 366–416</a:t>
            </a:r>
          </a:p>
          <a:p>
            <a:pPr eaLnBrk="1" hangingPunct="1">
              <a:lnSpc>
                <a:spcPct val="90000"/>
              </a:lnSpc>
            </a:pPr>
            <a:endParaRPr lang="en-US" dirty="0"/>
          </a:p>
          <a:p>
            <a:pPr eaLnBrk="1" hangingPunct="1">
              <a:lnSpc>
                <a:spcPct val="90000"/>
              </a:lnSpc>
            </a:pPr>
            <a:r>
              <a:rPr lang="en-US" dirty="0"/>
              <a:t>Comparing the actual and justified ratios, we have the following comparisons:</a:t>
            </a:r>
          </a:p>
          <a:p>
            <a:pPr eaLnBrk="1" hangingPunct="1">
              <a:lnSpc>
                <a:spcPct val="90000"/>
              </a:lnSpc>
            </a:pPr>
            <a:endParaRPr lang="en-US" dirty="0"/>
          </a:p>
          <a:p>
            <a:pPr eaLnBrk="1" hangingPunct="1">
              <a:lnSpc>
                <a:spcPct val="90000"/>
              </a:lnSpc>
            </a:pPr>
            <a:r>
              <a:rPr lang="en-US" dirty="0"/>
              <a:t>P/E: Actual 25.0 &gt; Justified 21.8</a:t>
            </a:r>
          </a:p>
          <a:p>
            <a:pPr indent="-187543" defTabSz="937717" eaLnBrk="1" hangingPunct="1">
              <a:lnSpc>
                <a:spcPct val="90000"/>
              </a:lnSpc>
              <a:defRPr/>
            </a:pPr>
            <a:r>
              <a:rPr lang="en-US" dirty="0"/>
              <a:t>P/B: Actual 8.0 &gt; Justified 4.5</a:t>
            </a:r>
          </a:p>
          <a:p>
            <a:pPr indent="-187543" defTabSz="937717" eaLnBrk="1" hangingPunct="1">
              <a:lnSpc>
                <a:spcPct val="90000"/>
              </a:lnSpc>
              <a:defRPr/>
            </a:pPr>
            <a:r>
              <a:rPr lang="en-US" dirty="0"/>
              <a:t>P/S: Actual 3.3 &gt; Justified 2.9</a:t>
            </a:r>
          </a:p>
          <a:p>
            <a:pPr indent="-187543" defTabSz="937717" eaLnBrk="1" hangingPunct="1">
              <a:lnSpc>
                <a:spcPct val="90000"/>
              </a:lnSpc>
              <a:defRPr/>
            </a:pPr>
            <a:endParaRPr lang="en-US" dirty="0"/>
          </a:p>
          <a:p>
            <a:pPr indent="-187543" defTabSz="937717" eaLnBrk="1" hangingPunct="1">
              <a:lnSpc>
                <a:spcPct val="90000"/>
              </a:lnSpc>
              <a:defRPr/>
            </a:pPr>
            <a:r>
              <a:rPr lang="en-US" dirty="0"/>
              <a:t>All three comparisons would lead us to believe that th</a:t>
            </a:r>
            <a:r>
              <a:rPr lang="en-US" baseline="0" dirty="0"/>
              <a:t>e stock is overvalued. But we would want to evaluate other multiples (as described on the slides to follow) and qualitative information before we draw conclusions.</a:t>
            </a:r>
            <a:endParaRPr lang="en-US" dirty="0"/>
          </a:p>
        </p:txBody>
      </p:sp>
    </p:spTree>
    <p:extLst>
      <p:ext uri="{BB962C8B-B14F-4D97-AF65-F5344CB8AC3E}">
        <p14:creationId xmlns:p14="http://schemas.microsoft.com/office/powerpoint/2010/main" val="4032164179"/>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indent="-187543" defTabSz="937717">
              <a:defRPr/>
            </a:pPr>
            <a:r>
              <a:rPr lang="en-GB" dirty="0"/>
              <a:t>LOS: Describe rationales for and possible drawbacks</a:t>
            </a:r>
            <a:r>
              <a:rPr lang="en-GB" baseline="0" dirty="0"/>
              <a:t> to using alternative price multiples and dividend yield in valuation.</a:t>
            </a:r>
          </a:p>
          <a:p>
            <a:pPr indent="-187543" defTabSz="937717">
              <a:defRPr/>
            </a:pPr>
            <a:r>
              <a:rPr lang="en-GB" baseline="0" dirty="0"/>
              <a:t>LOS: Describe fundamental factors that influence alternative price multiples and dividend yield.</a:t>
            </a:r>
            <a:endParaRPr lang="en-GB" dirty="0"/>
          </a:p>
          <a:p>
            <a:pPr eaLnBrk="1" hangingPunct="1">
              <a:lnSpc>
                <a:spcPct val="90000"/>
              </a:lnSpc>
            </a:pPr>
            <a:r>
              <a:rPr lang="en-US" dirty="0"/>
              <a:t>Pages 417</a:t>
            </a:r>
            <a:r>
              <a:rPr lang="en-US" baseline="0" dirty="0"/>
              <a:t>–418 </a:t>
            </a:r>
            <a:endParaRPr lang="en-US" dirty="0"/>
          </a:p>
          <a:p>
            <a:pPr eaLnBrk="1" hangingPunct="1">
              <a:lnSpc>
                <a:spcPct val="90000"/>
              </a:lnSpc>
            </a:pPr>
            <a:endParaRPr lang="en-US" dirty="0"/>
          </a:p>
          <a:p>
            <a:pPr fontAlgn="base"/>
            <a:r>
              <a:rPr lang="en-US" dirty="0"/>
              <a:t>Our fourth price multiple is the price-to–cash flow ratio (P/CF), which is the market price of the stock divided by cash flow.</a:t>
            </a:r>
          </a:p>
          <a:p>
            <a:pPr fontAlgn="base"/>
            <a:endParaRPr lang="en-US" dirty="0"/>
          </a:p>
          <a:p>
            <a:r>
              <a:rPr lang="en-US" dirty="0"/>
              <a:t>The following are rationales for using P/CF: </a:t>
            </a:r>
          </a:p>
          <a:p>
            <a:pPr>
              <a:buFont typeface="Arial" pitchFamily="34" charset="0"/>
              <a:buChar char="•"/>
            </a:pPr>
            <a:r>
              <a:rPr lang="en-US" dirty="0"/>
              <a:t>Cash flow is less subject to manipulation by management than earnings.</a:t>
            </a:r>
          </a:p>
          <a:p>
            <a:pPr>
              <a:buFont typeface="Arial" pitchFamily="34" charset="0"/>
              <a:buChar char="•"/>
            </a:pPr>
            <a:r>
              <a:rPr lang="en-US" dirty="0"/>
              <a:t>P/CF</a:t>
            </a:r>
            <a:r>
              <a:rPr lang="en-US" baseline="0" dirty="0"/>
              <a:t> is </a:t>
            </a:r>
            <a:r>
              <a:rPr lang="en-US" dirty="0"/>
              <a:t>more stable than P/E because cash flow is more stable than earnings.</a:t>
            </a:r>
          </a:p>
          <a:p>
            <a:pPr>
              <a:buFont typeface="Arial" pitchFamily="34" charset="0"/>
              <a:buChar char="•"/>
            </a:pPr>
            <a:r>
              <a:rPr lang="en-US" dirty="0"/>
              <a:t>Reliance on cash flow rather than earnings addresses the issue of differences in the quality of reported earnings.</a:t>
            </a:r>
          </a:p>
          <a:p>
            <a:pPr>
              <a:buFont typeface="Arial" pitchFamily="34" charset="0"/>
              <a:buChar char="•"/>
            </a:pPr>
            <a:r>
              <a:rPr lang="en-US" dirty="0"/>
              <a:t>Empirical research finds that differences in P/CF are significantly related to differences in long-term stock returns.</a:t>
            </a:r>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240</a:t>
            </a:fld>
            <a:endParaRPr lang="en-US" dirty="0"/>
          </a:p>
        </p:txBody>
      </p:sp>
    </p:spTree>
    <p:extLst>
      <p:ext uri="{BB962C8B-B14F-4D97-AF65-F5344CB8AC3E}">
        <p14:creationId xmlns:p14="http://schemas.microsoft.com/office/powerpoint/2010/main" val="3061117488"/>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indent="-187543" defTabSz="937717">
              <a:defRPr/>
            </a:pPr>
            <a:r>
              <a:rPr lang="en-GB" dirty="0"/>
              <a:t>LOS: Describe rationales for and possible drawbacks</a:t>
            </a:r>
            <a:r>
              <a:rPr lang="en-GB" baseline="0" dirty="0"/>
              <a:t> to using alternative price multiples and dividend yield in valuation.</a:t>
            </a:r>
          </a:p>
          <a:p>
            <a:pPr indent="-187543" defTabSz="937717">
              <a:defRPr/>
            </a:pPr>
            <a:r>
              <a:rPr lang="en-GB" baseline="0" dirty="0"/>
              <a:t>LOS: Describe fundamental factors that influence alternative price multiples and dividend yield.</a:t>
            </a:r>
            <a:endParaRPr lang="en-GB" dirty="0"/>
          </a:p>
          <a:p>
            <a:pPr eaLnBrk="1" hangingPunct="1">
              <a:lnSpc>
                <a:spcPct val="90000"/>
              </a:lnSpc>
            </a:pPr>
            <a:r>
              <a:rPr lang="en-US" dirty="0"/>
              <a:t>Pages 417</a:t>
            </a:r>
            <a:r>
              <a:rPr lang="en-US" baseline="0" dirty="0"/>
              <a:t>–418 </a:t>
            </a:r>
            <a:endParaRPr lang="en-US" dirty="0"/>
          </a:p>
          <a:p>
            <a:pPr eaLnBrk="1" hangingPunct="1">
              <a:lnSpc>
                <a:spcPct val="90000"/>
              </a:lnSpc>
            </a:pPr>
            <a:endParaRPr lang="en-US" dirty="0"/>
          </a:p>
          <a:p>
            <a:r>
              <a:rPr lang="en-US" dirty="0"/>
              <a:t>The following are drawbacks to using P/CFs:</a:t>
            </a:r>
          </a:p>
          <a:p>
            <a:pPr marL="171450" indent="-171450">
              <a:buFont typeface="Arial" panose="020B0604020202020204" pitchFamily="34" charset="0"/>
              <a:buChar char="•"/>
            </a:pPr>
            <a:r>
              <a:rPr lang="en-US" dirty="0"/>
              <a:t>When cash flow from operations is defined as EPS plus noncash charges, then such items as noncash revenue and net changes in working capital are ignored. If the firm uses aggressive revenue practices (e.g., front-end loading sales), the cash flow measure will also be distorted.</a:t>
            </a:r>
          </a:p>
          <a:p>
            <a:pPr marL="171450" indent="-171450">
              <a:buFont typeface="Arial" panose="020B0604020202020204" pitchFamily="34" charset="0"/>
              <a:buChar char="•"/>
            </a:pPr>
            <a:r>
              <a:rPr lang="en-US" dirty="0"/>
              <a:t>Theoretically, free cash flow to equity (FCFE) is preferable to cash flow for use in the price multiple. But</a:t>
            </a:r>
            <a:r>
              <a:rPr lang="en-US" baseline="0" dirty="0"/>
              <a:t> </a:t>
            </a:r>
            <a:r>
              <a:rPr lang="en-US" dirty="0"/>
              <a:t>FCFE is more volatile and more frequently negative than cash flow.</a:t>
            </a:r>
          </a:p>
          <a:p>
            <a:pPr marL="171450" indent="-171450">
              <a:buFont typeface="Arial" panose="020B0604020202020204" pitchFamily="34" charset="0"/>
              <a:buChar char="•"/>
            </a:pPr>
            <a:r>
              <a:rPr lang="en-US" dirty="0"/>
              <a:t>As cash flow has become more popular among analysts, firms have found new ways to enhance it. For example, a firm can sell off its accounts receivable to speed up the recognition of cash flow.</a:t>
            </a:r>
          </a:p>
          <a:p>
            <a:pPr eaLnBrk="1" hangingPunct="1">
              <a:lnSpc>
                <a:spcPct val="90000"/>
              </a:lnSpc>
            </a:pPr>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241</a:t>
            </a:fld>
            <a:endParaRPr lang="en-US" dirty="0"/>
          </a:p>
        </p:txBody>
      </p:sp>
    </p:spTree>
    <p:extLst>
      <p:ext uri="{BB962C8B-B14F-4D97-AF65-F5344CB8AC3E}">
        <p14:creationId xmlns:p14="http://schemas.microsoft.com/office/powerpoint/2010/main" val="26371536"/>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41513" y="696913"/>
            <a:ext cx="3140075" cy="1766887"/>
          </a:xfrm>
        </p:spPr>
      </p:sp>
      <p:sp>
        <p:nvSpPr>
          <p:cNvPr id="3" name="Notes Placeholder 2"/>
          <p:cNvSpPr>
            <a:spLocks noGrp="1"/>
          </p:cNvSpPr>
          <p:nvPr>
            <p:ph type="body" idx="1"/>
          </p:nvPr>
        </p:nvSpPr>
        <p:spPr>
          <a:xfrm>
            <a:off x="571649" y="3089996"/>
            <a:ext cx="5879804" cy="5872692"/>
          </a:xfrm>
        </p:spPr>
        <p:txBody>
          <a:bodyPr>
            <a:normAutofit/>
          </a:bodyPr>
          <a:lstStyle/>
          <a:p>
            <a:pPr marL="0" marR="0" indent="-182880" algn="l" defTabSz="914400" rtl="0" eaLnBrk="1" fontAlgn="base" latinLnBrk="0" hangingPunct="1">
              <a:lnSpc>
                <a:spcPct val="90000"/>
              </a:lnSpc>
              <a:spcBef>
                <a:spcPct val="30000"/>
              </a:spcBef>
              <a:spcAft>
                <a:spcPct val="0"/>
              </a:spcAft>
              <a:buClrTx/>
              <a:buSzTx/>
              <a:buFontTx/>
              <a:buNone/>
              <a:tabLst/>
              <a:defRPr/>
            </a:pPr>
            <a:r>
              <a:rPr lang="en-GB" dirty="0"/>
              <a:t>LOS:</a:t>
            </a:r>
            <a:r>
              <a:rPr lang="en-GB" baseline="0" dirty="0"/>
              <a:t> </a:t>
            </a:r>
            <a:r>
              <a:rPr lang="en-GB" dirty="0"/>
              <a:t>Explain alternative definitions of cash flow used in price and enterprise value (EV) multiples and describe limitations of each definition. </a:t>
            </a:r>
            <a:endParaRPr lang="en-US" dirty="0"/>
          </a:p>
          <a:p>
            <a:pPr eaLnBrk="1" hangingPunct="1">
              <a:lnSpc>
                <a:spcPct val="90000"/>
              </a:lnSpc>
            </a:pPr>
            <a:r>
              <a:rPr lang="en-GB" dirty="0"/>
              <a:t>Pages</a:t>
            </a:r>
            <a:r>
              <a:rPr lang="en-GB" baseline="0" dirty="0"/>
              <a:t> 419–421</a:t>
            </a:r>
            <a:endParaRPr lang="en-GB" dirty="0"/>
          </a:p>
          <a:p>
            <a:pPr eaLnBrk="1" hangingPunct="1">
              <a:lnSpc>
                <a:spcPct val="90000"/>
              </a:lnSpc>
            </a:pPr>
            <a:endParaRPr lang="en-US" dirty="0"/>
          </a:p>
          <a:p>
            <a:r>
              <a:rPr lang="en-US" dirty="0"/>
              <a:t>Analysts often use a simple approximation for cash flow, referred to as the earnings-plus-noncash-charges method, in which depreciation, amortization, and depletion charges are added to earnings. We abbreviate this measure as CF. Other, more technically accurate measures of cash flow are to follow. A trailing figure is usually calculated for CF using the last four quarters of CF per share.</a:t>
            </a:r>
          </a:p>
          <a:p>
            <a:endParaRPr lang="en-US" dirty="0"/>
          </a:p>
          <a:p>
            <a:r>
              <a:rPr lang="en-US" dirty="0"/>
              <a:t>Another measure of CF is cash flow from operations (CFO) from the statement of cash flows. This measure may require adjustments for items not expected to persist in the future and for different accounting standards. For example, under GAAP, interest expense is classified under operating cash flows but under IFRS, it can be classified under either operating or financing cash flows.</a:t>
            </a:r>
          </a:p>
          <a:p>
            <a:endParaRPr lang="en-US" dirty="0"/>
          </a:p>
          <a:p>
            <a:r>
              <a:rPr lang="en-US" dirty="0"/>
              <a:t>FCFE, discussed in Chapter 4 of the Equity Asset Valuation text, can also be used. It has the strongest support from valuation theory but can differ substantially among firms because it is net of capital expenditures, which can differ sharply over time. For example, if one firm purchases a large amount of assets at the beginning of Year 1 and another firm does the same at the beginning of Year 2, their P/FCFE ratios will differ sharply from one year to the next. A trailing P/FCFE is thus not necessarily more informative than other measures when it is highly volatile. An analyst, however, could calculate an expected P/FCFE or average P/FCFE over several years.</a:t>
            </a:r>
          </a:p>
          <a:p>
            <a:endParaRPr lang="en-US" dirty="0"/>
          </a:p>
          <a:p>
            <a:r>
              <a:rPr lang="en-US" dirty="0"/>
              <a:t>EBITDA (earnings before interest, taxes, depreciation, and amortization) is also used as a measure of cash flow. Because EBITDA is a pretax, pre-interest measure that represents a flow to both equity and debt, it is more appropriate to use it in a ratio with total firm value (e.g., enterprise value/EBITDA) rather than just the stock price (P/EBITDA). We will discuss enterprise value multiples in greater detail later.</a:t>
            </a:r>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242</a:t>
            </a:fld>
            <a:endParaRPr lang="en-US" dirty="0"/>
          </a:p>
        </p:txBody>
      </p:sp>
    </p:spTree>
    <p:extLst>
      <p:ext uri="{BB962C8B-B14F-4D97-AF65-F5344CB8AC3E}">
        <p14:creationId xmlns:p14="http://schemas.microsoft.com/office/powerpoint/2010/main" val="3527670260"/>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GB" baseline="0" dirty="0"/>
              <a:t>LOS: Describe fundamental factors that influence alternative price multiples and dividend yield.</a:t>
            </a:r>
            <a:endParaRPr lang="en-GB" dirty="0"/>
          </a:p>
          <a:p>
            <a:pPr eaLnBrk="1" hangingPunct="1">
              <a:lnSpc>
                <a:spcPct val="90000"/>
              </a:lnSpc>
            </a:pPr>
            <a:r>
              <a:rPr lang="en-US" dirty="0"/>
              <a:t>Page</a:t>
            </a:r>
            <a:r>
              <a:rPr lang="en-US" baseline="0" dirty="0"/>
              <a:t> 421</a:t>
            </a:r>
            <a:endParaRPr lang="en-US" dirty="0"/>
          </a:p>
          <a:p>
            <a:pPr eaLnBrk="1" hangingPunct="1">
              <a:lnSpc>
                <a:spcPct val="90000"/>
              </a:lnSpc>
            </a:pPr>
            <a:endParaRPr lang="en-US" dirty="0"/>
          </a:p>
          <a:p>
            <a:pPr eaLnBrk="1" hangingPunct="1">
              <a:lnSpc>
                <a:spcPct val="90000"/>
              </a:lnSpc>
            </a:pPr>
            <a:r>
              <a:rPr lang="en-US" dirty="0"/>
              <a:t>The</a:t>
            </a:r>
            <a:r>
              <a:rPr lang="en-US" baseline="0" dirty="0"/>
              <a:t> formula provides the value of equity using discounted FCFE. Once the value is calculated, it would </a:t>
            </a:r>
            <a:r>
              <a:rPr lang="en-US" b="0" baseline="0" dirty="0"/>
              <a:t>be </a:t>
            </a:r>
            <a:r>
              <a:rPr lang="en-US" baseline="0" dirty="0"/>
              <a:t>divided by the FCFE to obtain a justified P/FCFE. This same process could be used with any of the multiples we discussed earlier.</a:t>
            </a:r>
          </a:p>
          <a:p>
            <a:pPr marL="233266" indent="-233266" defTabSz="905874" eaLnBrk="1" hangingPunct="1">
              <a:buFont typeface="Arial" pitchFamily="34" charset="0"/>
              <a:buChar char="•"/>
              <a:defRPr/>
            </a:pPr>
            <a:endParaRPr lang="en-US" baseline="0" dirty="0"/>
          </a:p>
          <a:p>
            <a:pPr marL="0" indent="0" defTabSz="905874" eaLnBrk="1" hangingPunct="1">
              <a:defRPr/>
            </a:pPr>
            <a:r>
              <a:rPr lang="en-US" baseline="0" dirty="0"/>
              <a:t>The method of comparables using relative P/CFs is similar to that for the other ratios. </a:t>
            </a:r>
            <a:r>
              <a:rPr lang="en-US" dirty="0"/>
              <a:t>A relatively low </a:t>
            </a:r>
            <a:r>
              <a:rPr lang="en-US" baseline="0" dirty="0"/>
              <a:t>P/CF</a:t>
            </a:r>
            <a:r>
              <a:rPr lang="en-US" dirty="0"/>
              <a:t> multiple would suggest that the firm is undervalued. However, we would want to examine the growth and risk of the subject firm and comparables to see if there are significant differences. </a:t>
            </a:r>
          </a:p>
        </p:txBody>
      </p:sp>
    </p:spTree>
    <p:extLst>
      <p:ext uri="{BB962C8B-B14F-4D97-AF65-F5344CB8AC3E}">
        <p14:creationId xmlns:p14="http://schemas.microsoft.com/office/powerpoint/2010/main" val="3115899732"/>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454150" y="696913"/>
            <a:ext cx="4114800" cy="2314575"/>
          </a:xfrm>
          <a:ln/>
        </p:spPr>
      </p:sp>
      <p:sp>
        <p:nvSpPr>
          <p:cNvPr id="62467" name="Rectangle 3"/>
          <p:cNvSpPr>
            <a:spLocks noGrp="1" noChangeArrowheads="1"/>
          </p:cNvSpPr>
          <p:nvPr>
            <p:ph type="body" idx="1"/>
          </p:nvPr>
        </p:nvSpPr>
        <p:spPr>
          <a:xfrm>
            <a:off x="571649" y="3559362"/>
            <a:ext cx="5879804" cy="5403326"/>
          </a:xfrm>
          <a:noFill/>
          <a:ln/>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sz="1100" dirty="0"/>
              <a:t>LOS: Describe fundamental factors that influence alternative price multiples and dividend yield.</a:t>
            </a:r>
          </a:p>
          <a:p>
            <a:pPr marL="0" marR="0" indent="-182880" algn="l" defTabSz="914400" rtl="0" eaLnBrk="0" fontAlgn="base" latinLnBrk="0" hangingPunct="0">
              <a:lnSpc>
                <a:spcPct val="100000"/>
              </a:lnSpc>
              <a:spcBef>
                <a:spcPct val="30000"/>
              </a:spcBef>
              <a:spcAft>
                <a:spcPct val="0"/>
              </a:spcAft>
              <a:buClrTx/>
              <a:buSzTx/>
              <a:buFontTx/>
              <a:buNone/>
              <a:tabLst/>
              <a:defRPr/>
            </a:pPr>
            <a:r>
              <a:rPr lang="en-US" sz="1100" dirty="0"/>
              <a:t>LOS: Discuss rationales for and possible drawbacks using alternative price multiples and dividend yield in valuation.</a:t>
            </a:r>
          </a:p>
          <a:p>
            <a:pPr eaLnBrk="1" hangingPunct="1">
              <a:lnSpc>
                <a:spcPct val="90000"/>
              </a:lnSpc>
            </a:pPr>
            <a:r>
              <a:rPr lang="en-US" sz="1100" dirty="0"/>
              <a:t>Pages 422</a:t>
            </a:r>
            <a:r>
              <a:rPr lang="en-US" sz="1100" baseline="0" dirty="0"/>
              <a:t>–423</a:t>
            </a:r>
            <a:endParaRPr lang="en-US" sz="1100" dirty="0"/>
          </a:p>
          <a:p>
            <a:pPr eaLnBrk="1" hangingPunct="1">
              <a:lnSpc>
                <a:spcPct val="90000"/>
              </a:lnSpc>
            </a:pPr>
            <a:endParaRPr lang="en-US" sz="1100" dirty="0"/>
          </a:p>
          <a:p>
            <a:r>
              <a:rPr lang="en-US" sz="1100" dirty="0"/>
              <a:t>This chapter has focused on multiples in which the price is in the numerator. Many firms, however, do not pay dividends, and putting dividends in the denominator for these firms would result in a meaningless ratio. Therefore, the dividend yield (D/P) is the preferred way to examine the dividend multiple.</a:t>
            </a:r>
          </a:p>
          <a:p>
            <a:endParaRPr lang="en-US" sz="1100" dirty="0"/>
          </a:p>
          <a:p>
            <a:r>
              <a:rPr lang="en-US" sz="1100" dirty="0"/>
              <a:t>A trailing dividend yield is usually calculated by dividing the dividend rate by the current stock price. The dividend rate is the annualized amount of the most recent dividend. If the dividend is paid quarterly, the most recent dividend would be multiplied by four. Note, though, that some databases use the last year of dividends as the dividend rate. </a:t>
            </a:r>
          </a:p>
          <a:p>
            <a:endParaRPr lang="en-US" sz="1100" dirty="0"/>
          </a:p>
          <a:p>
            <a:r>
              <a:rPr lang="en-US" sz="1100" dirty="0"/>
              <a:t>The leading dividend yield uses forecasted next year dividends in the numerator. </a:t>
            </a:r>
          </a:p>
          <a:p>
            <a:pPr eaLnBrk="1" hangingPunct="1">
              <a:lnSpc>
                <a:spcPct val="90000"/>
              </a:lnSpc>
            </a:pPr>
            <a:endParaRPr lang="en-US" sz="1100" dirty="0"/>
          </a:p>
          <a:p>
            <a:pPr eaLnBrk="0" fontAlgn="base" hangingPunct="0"/>
            <a:r>
              <a:rPr lang="en-US" dirty="0"/>
              <a:t>The following are rationales for using the dividend yield: </a:t>
            </a:r>
          </a:p>
          <a:p>
            <a:pPr>
              <a:buFont typeface="Arial" pitchFamily="34" charset="0"/>
              <a:buChar char="•"/>
            </a:pPr>
            <a:r>
              <a:rPr lang="en-US" dirty="0"/>
              <a:t>D/P is a component of total return.</a:t>
            </a:r>
          </a:p>
          <a:p>
            <a:pPr>
              <a:buFont typeface="Arial" pitchFamily="34" charset="0"/>
              <a:buChar char="•"/>
            </a:pPr>
            <a:r>
              <a:rPr lang="en-US" dirty="0"/>
              <a:t>Dividends are less risky than the capital appreciation component of total return.</a:t>
            </a:r>
          </a:p>
          <a:p>
            <a:r>
              <a:rPr lang="en-US" dirty="0"/>
              <a:t> </a:t>
            </a:r>
          </a:p>
          <a:p>
            <a:pPr eaLnBrk="0" fontAlgn="base" hangingPunct="0"/>
            <a:r>
              <a:rPr lang="en-US" dirty="0"/>
              <a:t>The following</a:t>
            </a:r>
            <a:r>
              <a:rPr lang="en-US" baseline="0" dirty="0"/>
              <a:t> are </a:t>
            </a:r>
            <a:r>
              <a:rPr lang="en-US" dirty="0"/>
              <a:t>drawbacks of using the dividend yield: </a:t>
            </a:r>
          </a:p>
          <a:p>
            <a:pPr marL="171450" indent="-171450">
              <a:buFont typeface="Arial" panose="020B0604020202020204" pitchFamily="34" charset="0"/>
              <a:buChar char="•"/>
            </a:pPr>
            <a:r>
              <a:rPr lang="en-US" dirty="0"/>
              <a:t>Dividend yield is only one component of total return, and focusing only on it ignores the capital appreciation.</a:t>
            </a:r>
          </a:p>
          <a:p>
            <a:pPr marL="171450" indent="-171450">
              <a:buFont typeface="Arial" panose="020B0604020202020204" pitchFamily="34" charset="0"/>
              <a:buChar char="•"/>
            </a:pPr>
            <a:r>
              <a:rPr lang="en-US" dirty="0"/>
              <a:t>Dividends paid now displace future earnings because the firm has less cash flow to reinvest. This concept is known as the dividend displacement of earnings.</a:t>
            </a:r>
          </a:p>
          <a:p>
            <a:pPr marL="171450" indent="-171450">
              <a:buFont typeface="Arial" panose="020B0604020202020204" pitchFamily="34" charset="0"/>
              <a:buChar char="•"/>
            </a:pPr>
            <a:r>
              <a:rPr lang="en-US" dirty="0"/>
              <a:t>The argument that dividends are less risky than the capital appreciation component of total return assumes that the market is biased in its assessment of the relative risk of the return components.</a:t>
            </a:r>
          </a:p>
        </p:txBody>
      </p:sp>
    </p:spTree>
    <p:extLst>
      <p:ext uri="{BB962C8B-B14F-4D97-AF65-F5344CB8AC3E}">
        <p14:creationId xmlns:p14="http://schemas.microsoft.com/office/powerpoint/2010/main" val="694930387"/>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sz="1000" dirty="0"/>
              <a:t>LOS: Describe fundamental factors that influence alternative price multiples and dividend yield.</a:t>
            </a:r>
          </a:p>
          <a:p>
            <a:pPr eaLnBrk="1" hangingPunct="1">
              <a:lnSpc>
                <a:spcPct val="90000"/>
              </a:lnSpc>
            </a:pPr>
            <a:r>
              <a:rPr lang="en-US" dirty="0"/>
              <a:t>Pages 423–424</a:t>
            </a:r>
          </a:p>
          <a:p>
            <a:r>
              <a:rPr lang="en-US" dirty="0"/>
              <a:t> </a:t>
            </a:r>
          </a:p>
          <a:p>
            <a:r>
              <a:rPr lang="en-US" dirty="0"/>
              <a:t>We once again relate our valuation multiple to fundamentals using a formula derived from the Gordon growth model.</a:t>
            </a:r>
          </a:p>
          <a:p>
            <a:endParaRPr lang="en-US" dirty="0"/>
          </a:p>
          <a:p>
            <a:r>
              <a:rPr lang="en-US" dirty="0"/>
              <a:t>The formula for the justified dividend yield shows that the dividend yield is</a:t>
            </a:r>
          </a:p>
          <a:p>
            <a:pPr>
              <a:buFont typeface="Arial" pitchFamily="34" charset="0"/>
              <a:buChar char="•"/>
            </a:pPr>
            <a:r>
              <a:rPr lang="en-US" dirty="0"/>
              <a:t>negatively related to the expected growth in dividends and</a:t>
            </a:r>
          </a:p>
          <a:p>
            <a:pPr>
              <a:buFont typeface="Arial" pitchFamily="34" charset="0"/>
              <a:buChar char="•"/>
            </a:pPr>
            <a:r>
              <a:rPr lang="en-US" dirty="0"/>
              <a:t>positively related to the required return.</a:t>
            </a:r>
          </a:p>
          <a:p>
            <a:pPr>
              <a:buFont typeface="Arial" pitchFamily="34" charset="0"/>
              <a:buChar char="•"/>
            </a:pPr>
            <a:endParaRPr lang="en-US" dirty="0"/>
          </a:p>
          <a:p>
            <a:r>
              <a:rPr lang="en-US" dirty="0"/>
              <a:t>The former relationship implies that choosing stocks with a high dividend yield is a value (rather than a growth) investment strategy.</a:t>
            </a:r>
          </a:p>
          <a:p>
            <a:endParaRPr lang="en-US" dirty="0"/>
          </a:p>
          <a:p>
            <a:pPr indent="-187543" defTabSz="937717">
              <a:defRPr/>
            </a:pPr>
            <a:r>
              <a:rPr lang="en-US" baseline="0" dirty="0"/>
              <a:t>The method of comparables for the </a:t>
            </a:r>
            <a:r>
              <a:rPr lang="en-US" dirty="0"/>
              <a:t>dividend yield </a:t>
            </a:r>
            <a:r>
              <a:rPr lang="en-US" baseline="0" dirty="0"/>
              <a:t>is similar to that for the other multiples. In addition to evaluating the firm and comparables on dividend yield, risk, and dividend growth, an analyst should also examine the security of the dividend. Firms with high dividend payout ratios, relative to their industry, may have a difficult time sustaining the dividend. Other measures of dividend sustainability include the interest coverage ratio and the net-debt-to-EBITDA ratio.</a:t>
            </a:r>
            <a:endParaRPr lang="en-US" dirty="0"/>
          </a:p>
        </p:txBody>
      </p:sp>
    </p:spTree>
    <p:extLst>
      <p:ext uri="{BB962C8B-B14F-4D97-AF65-F5344CB8AC3E}">
        <p14:creationId xmlns:p14="http://schemas.microsoft.com/office/powerpoint/2010/main" val="2060605904"/>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2079625" y="696913"/>
            <a:ext cx="2863850" cy="1611312"/>
          </a:xfrm>
          <a:ln/>
        </p:spPr>
      </p:sp>
      <p:sp>
        <p:nvSpPr>
          <p:cNvPr id="62467" name="Rectangle 3"/>
          <p:cNvSpPr>
            <a:spLocks noGrp="1" noChangeArrowheads="1"/>
          </p:cNvSpPr>
          <p:nvPr>
            <p:ph type="body" idx="1"/>
          </p:nvPr>
        </p:nvSpPr>
        <p:spPr>
          <a:xfrm>
            <a:off x="571649" y="2855312"/>
            <a:ext cx="5879804" cy="6107376"/>
          </a:xfrm>
          <a:noFill/>
          <a:ln/>
        </p:spPr>
        <p:txBody>
          <a:bodyPr>
            <a:normAutofit/>
          </a:bodyPr>
          <a:lstStyle/>
          <a:p>
            <a:r>
              <a:rPr lang="en-US" sz="1100" dirty="0"/>
              <a:t>LOS: Explain and justify the use of earnings yield (E/P).</a:t>
            </a:r>
          </a:p>
          <a:p>
            <a:pPr eaLnBrk="1" hangingPunct="1">
              <a:lnSpc>
                <a:spcPct val="90000"/>
              </a:lnSpc>
            </a:pPr>
            <a:r>
              <a:rPr lang="en-US" sz="1100" dirty="0"/>
              <a:t>Pages 375</a:t>
            </a:r>
            <a:r>
              <a:rPr lang="en-US" sz="1100" baseline="0" dirty="0"/>
              <a:t>–376</a:t>
            </a:r>
            <a:endParaRPr lang="en-US" sz="1100" dirty="0"/>
          </a:p>
          <a:p>
            <a:pPr eaLnBrk="1" hangingPunct="1">
              <a:lnSpc>
                <a:spcPct val="90000"/>
              </a:lnSpc>
            </a:pPr>
            <a:endParaRPr lang="en-US" sz="1100" dirty="0"/>
          </a:p>
          <a:p>
            <a:pPr eaLnBrk="1" hangingPunct="1">
              <a:lnSpc>
                <a:spcPct val="90000"/>
              </a:lnSpc>
            </a:pPr>
            <a:r>
              <a:rPr lang="en-US" sz="1100" dirty="0"/>
              <a:t>When calculating price multiples, the presence of zero or negative denominators poses particular problems. For example, the P/E cannot be used when earnings are zero because dividing by zero results in an undefined value. When ranking firms by P/E, high P/E firms are usually thought to be highly valued and low P/E firms are thought to be potentially undervalued. A negative P/E, then, would rank below a low P/E firm, but a firm with negative earnings is actually a costly stock.</a:t>
            </a:r>
          </a:p>
          <a:p>
            <a:pPr eaLnBrk="1" hangingPunct="1">
              <a:lnSpc>
                <a:spcPct val="90000"/>
              </a:lnSpc>
            </a:pPr>
            <a:endParaRPr lang="en-US" sz="1100" dirty="0"/>
          </a:p>
          <a:p>
            <a:pPr eaLnBrk="1" hangingPunct="1">
              <a:lnSpc>
                <a:spcPct val="90000"/>
              </a:lnSpc>
            </a:pPr>
            <a:r>
              <a:rPr lang="en-US" sz="1100" dirty="0"/>
              <a:t>One solution would be to use the inverse of the price multiple. In the case of the P/E, this would be the earnings yield, E/P. Ranking firms by E/P results in the correct valuation rankings because zero and negative earnings firms will be ranked as highly valued—more highly valued than low E/P (high P/E) firms. </a:t>
            </a:r>
            <a:r>
              <a:rPr lang="en-US" sz="1100" b="0" dirty="0"/>
              <a:t>Another advantage of using the earnings yield is that, when forming portfolios, it mitigates the effect of outlier P/Es. For firms with very low earnings, the P/E can be extremely high. For examp</a:t>
            </a:r>
            <a:r>
              <a:rPr lang="en-US" sz="1100" dirty="0"/>
              <a:t>le, if earnings are $0.01 and the stock price is $10, the P/E is 1,000. The mean P/E for the portfolio would be skewed by this outlier. Although the use of a median P/E would mitigate the influence of this outlier, the earnings yield would also do so.</a:t>
            </a:r>
          </a:p>
          <a:p>
            <a:pPr eaLnBrk="1" hangingPunct="1">
              <a:lnSpc>
                <a:spcPct val="90000"/>
              </a:lnSpc>
            </a:pPr>
            <a:endParaRPr lang="en-US" sz="1100" dirty="0"/>
          </a:p>
          <a:p>
            <a:pPr eaLnBrk="1" hangingPunct="1">
              <a:lnSpc>
                <a:spcPct val="90000"/>
              </a:lnSpc>
            </a:pPr>
            <a:r>
              <a:rPr lang="en-US" sz="1100" dirty="0"/>
              <a:t>The inverse of other price multiples can also be useful.</a:t>
            </a:r>
          </a:p>
          <a:p>
            <a:pPr marL="171450" indent="-171450" eaLnBrk="1" hangingPunct="1">
              <a:lnSpc>
                <a:spcPct val="90000"/>
              </a:lnSpc>
              <a:buFont typeface="Arial" panose="020B0604020202020204" pitchFamily="34" charset="0"/>
              <a:buChar char="•"/>
            </a:pPr>
            <a:r>
              <a:rPr lang="en-US" sz="1100" dirty="0"/>
              <a:t>The inverse of the P/B is the B/P, referred to as the book-to-market ratio. It is favored among academics in research, but among practitioners it is not used as much, probably because the book value of equity is less commonly negative than EPS.</a:t>
            </a:r>
          </a:p>
          <a:p>
            <a:pPr marL="171450" indent="-171450" eaLnBrk="1" hangingPunct="1">
              <a:lnSpc>
                <a:spcPct val="90000"/>
              </a:lnSpc>
              <a:buFont typeface="Arial" panose="020B0604020202020204" pitchFamily="34" charset="0"/>
              <a:buChar char="•"/>
            </a:pPr>
            <a:r>
              <a:rPr lang="en-US" sz="1100" dirty="0"/>
              <a:t>The inverse of the P/S, the S/P, is not used much because sales is usually positive for going concerns. It could be favored when stocks are being ranked by other inverse ratios.</a:t>
            </a:r>
          </a:p>
          <a:p>
            <a:pPr marL="171450" indent="-171450" eaLnBrk="1" hangingPunct="1">
              <a:lnSpc>
                <a:spcPct val="90000"/>
              </a:lnSpc>
              <a:buFont typeface="Arial" panose="020B0604020202020204" pitchFamily="34" charset="0"/>
              <a:buChar char="•"/>
            </a:pPr>
            <a:r>
              <a:rPr lang="en-US" sz="1100" dirty="0"/>
              <a:t>Both the P/CF and CF/P are commonly used.</a:t>
            </a:r>
          </a:p>
          <a:p>
            <a:pPr marL="171450" indent="-171450" eaLnBrk="1" hangingPunct="1">
              <a:lnSpc>
                <a:spcPct val="90000"/>
              </a:lnSpc>
              <a:buFont typeface="Arial" panose="020B0604020202020204" pitchFamily="34" charset="0"/>
              <a:buChar char="•"/>
            </a:pPr>
            <a:r>
              <a:rPr lang="en-US" sz="1100" dirty="0"/>
              <a:t>The P/D is not used as frequently as its inverse, the dividend yield. This is because many firms pay no dividends, which would result in an undefined P/D.</a:t>
            </a:r>
            <a:endParaRPr lang="en-US" baseline="0" dirty="0"/>
          </a:p>
          <a:p>
            <a:pPr eaLnBrk="1" hangingPunct="1">
              <a:lnSpc>
                <a:spcPct val="90000"/>
              </a:lnSpc>
            </a:pPr>
            <a:endParaRPr lang="en-US" baseline="0" dirty="0"/>
          </a:p>
        </p:txBody>
      </p:sp>
    </p:spTree>
    <p:extLst>
      <p:ext uri="{BB962C8B-B14F-4D97-AF65-F5344CB8AC3E}">
        <p14:creationId xmlns:p14="http://schemas.microsoft.com/office/powerpoint/2010/main" val="2668912588"/>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8525" y="696913"/>
            <a:ext cx="5226050" cy="2940050"/>
          </a:xfrm>
        </p:spPr>
      </p:sp>
      <p:sp>
        <p:nvSpPr>
          <p:cNvPr id="3" name="Notes Placeholder 2"/>
          <p:cNvSpPr>
            <a:spLocks noGrp="1"/>
          </p:cNvSpPr>
          <p:nvPr>
            <p:ph type="body" idx="1"/>
          </p:nvPr>
        </p:nvSpPr>
        <p:spPr>
          <a:xfrm>
            <a:off x="571649" y="4106956"/>
            <a:ext cx="5879804" cy="4855732"/>
          </a:xfrm>
        </p:spPr>
        <p:txBody>
          <a:bodyPr>
            <a:normAutofit lnSpcReduction="10000"/>
          </a:bodyPr>
          <a:lstStyle/>
          <a:p>
            <a:pPr indent="-187543" defTabSz="937717">
              <a:defRPr/>
            </a:pPr>
            <a:r>
              <a:rPr lang="en-US" dirty="0"/>
              <a:t>LOS: Explain alternative definitions of cash flow used in price and enterprise value</a:t>
            </a:r>
            <a:r>
              <a:rPr lang="en-US" baseline="0" dirty="0"/>
              <a:t> (EV) multiples and describe limitations of each definition.</a:t>
            </a:r>
            <a:endParaRPr lang="en-US" dirty="0"/>
          </a:p>
          <a:p>
            <a:pPr eaLnBrk="1" hangingPunct="1">
              <a:lnSpc>
                <a:spcPct val="90000"/>
              </a:lnSpc>
            </a:pPr>
            <a:r>
              <a:rPr lang="en-US" dirty="0"/>
              <a:t>Pages 426</a:t>
            </a:r>
            <a:r>
              <a:rPr lang="en-US" baseline="0" dirty="0"/>
              <a:t>–432</a:t>
            </a:r>
            <a:endParaRPr lang="en-US" dirty="0"/>
          </a:p>
          <a:p>
            <a:pPr eaLnBrk="1" hangingPunct="1">
              <a:lnSpc>
                <a:spcPct val="90000"/>
              </a:lnSpc>
            </a:pPr>
            <a:endParaRPr lang="en-US" dirty="0"/>
          </a:p>
          <a:p>
            <a:pPr eaLnBrk="1" hangingPunct="1">
              <a:lnSpc>
                <a:spcPct val="90000"/>
              </a:lnSpc>
            </a:pPr>
            <a:r>
              <a:rPr lang="en-US" dirty="0"/>
              <a:t>We now move on from price multiples and discuss enterprise value (EV) multiples, where the total company value (market value of debt, common, and preferred stock) is in the numerator. EBITDA is the usual denominator. Enterprise value multiples take a control perspective because they utilize total firm value in the numerator. The denominator also takes a total firm approach in that EBITDA is a flow available to both debt and equity investors. Using EV multiples, an analyst can derive the total firm value and </a:t>
            </a:r>
            <a:r>
              <a:rPr lang="en-US" b="0" dirty="0"/>
              <a:t>then derive the equity value from the total firm value. </a:t>
            </a:r>
          </a:p>
          <a:p>
            <a:pPr eaLnBrk="1" hangingPunct="1">
              <a:lnSpc>
                <a:spcPct val="90000"/>
              </a:lnSpc>
            </a:pPr>
            <a:endParaRPr lang="en-US" dirty="0"/>
          </a:p>
          <a:p>
            <a:pPr eaLnBrk="0" fontAlgn="base" hangingPunct="0"/>
            <a:r>
              <a:rPr lang="en-US" dirty="0"/>
              <a:t>The following are rationales for using enterprise value multiples: </a:t>
            </a:r>
          </a:p>
          <a:p>
            <a:pPr marL="171450" indent="-171450" eaLnBrk="0" fontAlgn="base" hangingPunct="0">
              <a:buFont typeface="Arial" panose="020B0604020202020204" pitchFamily="34" charset="0"/>
              <a:buChar char="•"/>
            </a:pPr>
            <a:r>
              <a:rPr lang="en-US" dirty="0"/>
              <a:t>EV/EBITDA can be more useful than P/E in reflecting total firm value when comparing firms with different degrees of financial leverage because EBITDA is pre-interest whereas EPS is post-interest.</a:t>
            </a:r>
          </a:p>
          <a:p>
            <a:pPr marL="171450" indent="-171450" eaLnBrk="0" fontAlgn="base" hangingPunct="0">
              <a:buFont typeface="Arial" panose="020B0604020202020204" pitchFamily="34" charset="0"/>
              <a:buChar char="•"/>
            </a:pPr>
            <a:r>
              <a:rPr lang="en-US" dirty="0"/>
              <a:t>EBITDA is before depreciation and amortization, whereas EPS is after depreciation and amortization. This makes EV/EBITDA particularly useful for comparing capital-intensive companies (e.g., cable and steel firms).</a:t>
            </a:r>
          </a:p>
          <a:p>
            <a:pPr marL="171450" indent="-171450" eaLnBrk="0" fontAlgn="base" hangingPunct="0">
              <a:buFont typeface="Arial" panose="020B0604020202020204" pitchFamily="34" charset="0"/>
              <a:buChar char="•"/>
            </a:pPr>
            <a:r>
              <a:rPr lang="en-US" dirty="0"/>
              <a:t>EBITDA is frequently positive even when EPS is negative. </a:t>
            </a:r>
          </a:p>
          <a:p>
            <a:pPr eaLnBrk="0" fontAlgn="base" hangingPunct="0"/>
            <a:r>
              <a:rPr lang="en-US" dirty="0"/>
              <a:t> </a:t>
            </a:r>
          </a:p>
          <a:p>
            <a:pPr eaLnBrk="0" fontAlgn="base" hangingPunct="0"/>
            <a:r>
              <a:rPr lang="en-US" dirty="0"/>
              <a:t>The following are drawbacks of using EV/EBITDA: </a:t>
            </a:r>
          </a:p>
          <a:p>
            <a:pPr marL="171450" indent="-171450" eaLnBrk="0" fontAlgn="base" hangingPunct="0">
              <a:buFont typeface="Arial" panose="020B0604020202020204" pitchFamily="34" charset="0"/>
              <a:buChar char="•"/>
            </a:pPr>
            <a:r>
              <a:rPr lang="en-US" dirty="0"/>
              <a:t>EBITDA will exaggerate cash flow from operations if working capital is growing. It also ignores the revenue recognition policies that affect cash flow.</a:t>
            </a:r>
          </a:p>
          <a:p>
            <a:pPr marL="171450" indent="-171450" eaLnBrk="0" fontAlgn="base" hangingPunct="0">
              <a:buFont typeface="Arial" panose="020B0604020202020204" pitchFamily="34" charset="0"/>
              <a:buChar char="•"/>
            </a:pPr>
            <a:r>
              <a:rPr lang="en-US" dirty="0"/>
              <a:t>Free cash flow to the firm (FCFF) is more strongly linked with valuation theory than EBITDA because FCFF reflects required capital expenditures. EBITDA will reflect differences in firm capital expenditures only if capital expenses equal depreciation expenses.</a:t>
            </a:r>
          </a:p>
          <a:p>
            <a:pPr fontAlgn="base"/>
            <a:endParaRPr lang="en-US" i="1"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247</a:t>
            </a:fld>
            <a:endParaRPr lang="en-US" dirty="0"/>
          </a:p>
        </p:txBody>
      </p:sp>
    </p:spTree>
    <p:extLst>
      <p:ext uri="{BB962C8B-B14F-4D97-AF65-F5344CB8AC3E}">
        <p14:creationId xmlns:p14="http://schemas.microsoft.com/office/powerpoint/2010/main" val="3703999780"/>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41513" y="696913"/>
            <a:ext cx="3140075" cy="1766887"/>
          </a:xfrm>
        </p:spPr>
      </p:sp>
      <p:sp>
        <p:nvSpPr>
          <p:cNvPr id="3" name="Notes Placeholder 2"/>
          <p:cNvSpPr>
            <a:spLocks noGrp="1"/>
          </p:cNvSpPr>
          <p:nvPr>
            <p:ph type="body" idx="1"/>
          </p:nvPr>
        </p:nvSpPr>
        <p:spPr>
          <a:xfrm>
            <a:off x="571649" y="2855312"/>
            <a:ext cx="5879804" cy="6107376"/>
          </a:xfrm>
        </p:spPr>
        <p:txBody>
          <a:bodyPr>
            <a:normAutofit fontScale="92500" lnSpcReduction="10000"/>
          </a:bodyPr>
          <a:lstStyle/>
          <a:p>
            <a:pPr indent="-187543" defTabSz="937717">
              <a:defRPr/>
            </a:pPr>
            <a:r>
              <a:rPr lang="en-US" dirty="0"/>
              <a:t>LOS: Explain alternative definitions of cash flow used in price and enterprise value</a:t>
            </a:r>
            <a:r>
              <a:rPr lang="en-US" baseline="0" dirty="0"/>
              <a:t> (EV) multiples and describe limitations of each definition.</a:t>
            </a:r>
            <a:endParaRPr lang="en-US" dirty="0"/>
          </a:p>
          <a:p>
            <a:pPr eaLnBrk="1" hangingPunct="1">
              <a:lnSpc>
                <a:spcPct val="90000"/>
              </a:lnSpc>
            </a:pPr>
            <a:r>
              <a:rPr lang="en-US" dirty="0"/>
              <a:t>Pages 426</a:t>
            </a:r>
            <a:r>
              <a:rPr lang="en-US" baseline="0" dirty="0"/>
              <a:t>–432</a:t>
            </a:r>
            <a:endParaRPr lang="en-US" dirty="0"/>
          </a:p>
          <a:p>
            <a:pPr eaLnBrk="1" hangingPunct="1">
              <a:lnSpc>
                <a:spcPct val="90000"/>
              </a:lnSpc>
            </a:pPr>
            <a:endParaRPr lang="en-US" dirty="0"/>
          </a:p>
          <a:p>
            <a:pPr eaLnBrk="1" hangingPunct="1">
              <a:lnSpc>
                <a:spcPct val="90000"/>
              </a:lnSpc>
            </a:pPr>
            <a:r>
              <a:rPr lang="en-US" dirty="0"/>
              <a:t>When we calculate enterprise value, we subtract out cash and short-term investments (referred to as nonearning assets) because an acquirer’s net price paid for a firm would be lowered by the amount of the target’s liquid assets—for example, they could be used to pay off some of the debt used to finance the acquisition. Analysts will want to use market values of debt and stock, not the book values, because the</a:t>
            </a:r>
            <a:r>
              <a:rPr lang="en-US" b="1" dirty="0"/>
              <a:t> </a:t>
            </a:r>
            <a:r>
              <a:rPr lang="en-US" b="0" dirty="0"/>
              <a:t>market values best reflect the cost of buying the firm. </a:t>
            </a:r>
          </a:p>
          <a:p>
            <a:r>
              <a:rPr lang="en-US" dirty="0"/>
              <a:t> </a:t>
            </a:r>
          </a:p>
          <a:p>
            <a:r>
              <a:rPr lang="en-US" dirty="0"/>
              <a:t>The justified EV/EBITDA is:</a:t>
            </a:r>
          </a:p>
          <a:p>
            <a:pPr>
              <a:buFont typeface="Arial" pitchFamily="34" charset="0"/>
              <a:buChar char="•"/>
            </a:pPr>
            <a:r>
              <a:rPr lang="en-US" dirty="0"/>
              <a:t>Positively related to the growth rate in FCFF,</a:t>
            </a:r>
          </a:p>
          <a:p>
            <a:pPr>
              <a:buFont typeface="Arial" pitchFamily="34" charset="0"/>
              <a:buChar char="•"/>
            </a:pPr>
            <a:r>
              <a:rPr lang="en-US" dirty="0"/>
              <a:t>Positively related to the expected profitability as measured by the return on invested capital (ROIC), and </a:t>
            </a:r>
          </a:p>
          <a:p>
            <a:pPr>
              <a:buFont typeface="Arial" pitchFamily="34" charset="0"/>
              <a:buChar char="•"/>
            </a:pPr>
            <a:r>
              <a:rPr lang="en-US" dirty="0"/>
              <a:t>Negatively related to the firm’s weighted average cost of capital (WACC).</a:t>
            </a:r>
          </a:p>
          <a:p>
            <a:r>
              <a:rPr lang="en-US" dirty="0"/>
              <a:t> </a:t>
            </a:r>
          </a:p>
          <a:p>
            <a:r>
              <a:rPr lang="en-US" dirty="0"/>
              <a:t>ROIC is calculated as the after-tax operating profit divided by the total invested capital. ROIC is the appropriate measure because we examine total firm value when using the EV.</a:t>
            </a:r>
          </a:p>
          <a:p>
            <a:r>
              <a:rPr lang="en-US" dirty="0"/>
              <a:t> </a:t>
            </a:r>
          </a:p>
          <a:p>
            <a:r>
              <a:rPr lang="en-US" dirty="0"/>
              <a:t>The method of comparables for EV/EBITDA is similar to that for price multiples. A relatively low EV/EBITDA multiple would suggest that the firm is undervalued. </a:t>
            </a:r>
            <a:r>
              <a:rPr lang="en-US" b="0" dirty="0"/>
              <a:t>As before, however, </a:t>
            </a:r>
            <a:r>
              <a:rPr lang="en-US" dirty="0"/>
              <a:t>we would want to examine the growth and risk of the subject firm and comparables to see if there are significant differences. When using comparables, analysts sometimes use total invested capital (TIC), which is similar to EV except that TIC does not subtract out cash and marketable securities. TIC is also referred to as the market value of invested capital.</a:t>
            </a:r>
          </a:p>
          <a:p>
            <a:endParaRPr lang="en-US" dirty="0"/>
          </a:p>
          <a:p>
            <a:r>
              <a:rPr lang="en-US" dirty="0"/>
              <a:t>Other EV multiples use different income measures, including FCFF, EBITA, and EBIT. EBITA is used when amortization (but not depreciation) is a major expense for firms under comparison. EBIT may be chosen when neither is a major expense. Notice that EBITDA, EBITA, and EBIT all reflect flows available to both debt and equity providers (they are all before interest and before dividends). Industry specific multiples can also be used—e.g., EV/Subscribers may be useful in the cable television industry. </a:t>
            </a:r>
          </a:p>
          <a:p>
            <a:endParaRPr lang="en-US" dirty="0"/>
          </a:p>
          <a:p>
            <a:r>
              <a:rPr lang="en-US" dirty="0"/>
              <a:t>EV/Sales can be more useful than the P/S because the P reflects the common stock price whereas the S reflects funds available to both debt and equity. Using the P/S, comparing a firm with little leverage with one with high leverage would not be valid because the former firm would have more funds flowing to equity, all else being equal. Using EV/S would provide a more valid comparison. </a:t>
            </a:r>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248</a:t>
            </a:fld>
            <a:endParaRPr lang="en-US" dirty="0"/>
          </a:p>
        </p:txBody>
      </p:sp>
    </p:spTree>
    <p:extLst>
      <p:ext uri="{BB962C8B-B14F-4D97-AF65-F5344CB8AC3E}">
        <p14:creationId xmlns:p14="http://schemas.microsoft.com/office/powerpoint/2010/main" val="1607593955"/>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454150" y="696913"/>
            <a:ext cx="4114800" cy="2314575"/>
          </a:xfrm>
          <a:ln/>
        </p:spPr>
      </p:sp>
      <p:sp>
        <p:nvSpPr>
          <p:cNvPr id="62467" name="Rectangle 3"/>
          <p:cNvSpPr>
            <a:spLocks noGrp="1" noChangeArrowheads="1"/>
          </p:cNvSpPr>
          <p:nvPr>
            <p:ph type="body" idx="1"/>
          </p:nvPr>
        </p:nvSpPr>
        <p:spPr>
          <a:xfrm>
            <a:off x="571649" y="3246451"/>
            <a:ext cx="5879804" cy="5716237"/>
          </a:xfrm>
          <a:noFill/>
          <a:ln/>
        </p:spPr>
        <p:txBody>
          <a:bodyPr>
            <a:normAutofit/>
          </a:bodyPr>
          <a:lstStyle/>
          <a:p>
            <a:r>
              <a:rPr lang="en-US" sz="1100" dirty="0"/>
              <a:t>LOS: Explain the sources of differences in cross-border valuation comparisons.</a:t>
            </a:r>
          </a:p>
          <a:p>
            <a:pPr eaLnBrk="1" hangingPunct="1">
              <a:lnSpc>
                <a:spcPct val="90000"/>
              </a:lnSpc>
            </a:pPr>
            <a:r>
              <a:rPr lang="en-US" sz="1100" dirty="0"/>
              <a:t>Pages 395–397</a:t>
            </a:r>
            <a:r>
              <a:rPr lang="en-US" sz="1100" baseline="0" dirty="0"/>
              <a:t>, 435–437</a:t>
            </a:r>
            <a:endParaRPr lang="en-US" sz="1100" dirty="0"/>
          </a:p>
          <a:p>
            <a:pPr eaLnBrk="1" hangingPunct="1">
              <a:lnSpc>
                <a:spcPct val="90000"/>
              </a:lnSpc>
            </a:pPr>
            <a:endParaRPr lang="en-US" sz="1100" dirty="0"/>
          </a:p>
          <a:p>
            <a:r>
              <a:rPr lang="en-US" sz="1100" dirty="0"/>
              <a:t>Valuation multiples for firms in the same industry but different countries has been shown to vary widely. When comparing price multiples of companies in different countries, the comparison will be influenced by differences in culture, macroeconomic environment, risk, growth, and accounting standards. </a:t>
            </a:r>
          </a:p>
          <a:p>
            <a:endParaRPr lang="en-US" sz="1100" dirty="0"/>
          </a:p>
          <a:p>
            <a:r>
              <a:rPr lang="en-US" sz="1100" dirty="0"/>
              <a:t>With regard to accounting standards, we have seen that, even within the same country, there will be differences in practices for different companies (e.g., LIFO versus FIFO accounting). Comparing firms in different countries creates additional challenges. Even though there has been a movement toward global accounting harmonization, research has found that net income as reported under IFRS is higher than that reported under US GAAP. Shareholder’s equity under IFRS is lower, with the result that ROE is higher under IFRS than US GAAP. </a:t>
            </a:r>
          </a:p>
          <a:p>
            <a:endParaRPr lang="en-US" sz="1100" dirty="0"/>
          </a:p>
          <a:p>
            <a:r>
              <a:rPr lang="en-US" sz="1100" dirty="0"/>
              <a:t>Comparing the multiples, P/CFO and P/FCFE will be the least affected by accounting differences and most comparable across countries. P/B, P/E, and EBITDA multiples will be the most affected.</a:t>
            </a:r>
          </a:p>
          <a:p>
            <a:endParaRPr lang="en-US" sz="1100" dirty="0"/>
          </a:p>
          <a:p>
            <a:r>
              <a:rPr lang="en-US" sz="1100" dirty="0"/>
              <a:t>With regard to macroeconomic environments, the level of inflation can differ from one country to the next. The ability of firms to pass inflation through to consumers will influence price multiples.</a:t>
            </a:r>
          </a:p>
          <a:p>
            <a:endParaRPr lang="en-US" sz="1100" dirty="0"/>
          </a:p>
          <a:p>
            <a:r>
              <a:rPr lang="en-US" sz="1100" dirty="0"/>
              <a:t>If firms cannot pass inflation through to consumers to its full extent, the following relationships hold:</a:t>
            </a:r>
          </a:p>
          <a:p>
            <a:pPr lvl="0">
              <a:buFont typeface="Arial" pitchFamily="34" charset="0"/>
              <a:buChar char="•"/>
            </a:pPr>
            <a:r>
              <a:rPr lang="en-US" sz="1100" dirty="0"/>
              <a:t>Higher inflation rates result in lower justified price multiples.</a:t>
            </a:r>
          </a:p>
          <a:p>
            <a:pPr lvl="0">
              <a:buFont typeface="Arial" pitchFamily="34" charset="0"/>
              <a:buChar char="•"/>
            </a:pPr>
            <a:r>
              <a:rPr lang="en-US" sz="1100" dirty="0"/>
              <a:t>Higher pass-through rates (i.e., greater ability to pass cost increases onto consumers) result in higher justified price multiples.</a:t>
            </a:r>
          </a:p>
          <a:p>
            <a:pPr eaLnBrk="1" hangingPunct="1">
              <a:lnSpc>
                <a:spcPct val="90000"/>
              </a:lnSpc>
            </a:pPr>
            <a:endParaRPr lang="en-US" sz="1200" dirty="0"/>
          </a:p>
        </p:txBody>
      </p:sp>
    </p:spTree>
    <p:extLst>
      <p:ext uri="{BB962C8B-B14F-4D97-AF65-F5344CB8AC3E}">
        <p14:creationId xmlns:p14="http://schemas.microsoft.com/office/powerpoint/2010/main" val="253659409"/>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454150" y="696913"/>
            <a:ext cx="4114800" cy="2314575"/>
          </a:xfrm>
          <a:ln/>
        </p:spPr>
      </p:sp>
      <p:sp>
        <p:nvSpPr>
          <p:cNvPr id="62467" name="Rectangle 3"/>
          <p:cNvSpPr>
            <a:spLocks noGrp="1" noChangeArrowheads="1"/>
          </p:cNvSpPr>
          <p:nvPr>
            <p:ph type="body" idx="1"/>
          </p:nvPr>
        </p:nvSpPr>
        <p:spPr>
          <a:xfrm>
            <a:off x="571649" y="3246451"/>
            <a:ext cx="5879804" cy="5716237"/>
          </a:xfrm>
          <a:noFill/>
          <a:ln/>
        </p:spPr>
        <p:txBody>
          <a:bodyPr>
            <a:normAutofit/>
          </a:bodyPr>
          <a:lstStyle/>
          <a:p>
            <a:r>
              <a:rPr lang="en-US" dirty="0"/>
              <a:t>LOS: Describe momentum indicators and their use in valuation.</a:t>
            </a:r>
          </a:p>
          <a:p>
            <a:r>
              <a:rPr lang="en-US" dirty="0"/>
              <a:t>Pages 437–442</a:t>
            </a:r>
          </a:p>
          <a:p>
            <a:endParaRPr lang="en-US" dirty="0"/>
          </a:p>
          <a:p>
            <a:r>
              <a:rPr lang="en-US" dirty="0"/>
              <a:t>The valuation indicators known as momentum indicators relate price or a fundamental, such as earnings, to its own past values or expected values. We examine three momentum indicators.</a:t>
            </a:r>
          </a:p>
          <a:p>
            <a:endParaRPr lang="en-US" dirty="0"/>
          </a:p>
          <a:p>
            <a:pPr marL="46886" indent="-234429">
              <a:buFont typeface="+mj-lt"/>
              <a:buAutoNum type="arabicPeriod"/>
            </a:pPr>
            <a:r>
              <a:rPr lang="en-US" dirty="0"/>
              <a:t>The unexpected earnings (</a:t>
            </a:r>
            <a:r>
              <a:rPr lang="en-US" i="0" dirty="0"/>
              <a:t>UE,</a:t>
            </a:r>
            <a:r>
              <a:rPr lang="en-US" dirty="0"/>
              <a:t> also known as earnings surprise) is the difference between reported earnings, </a:t>
            </a:r>
            <a:r>
              <a:rPr lang="en-US" i="0" dirty="0"/>
              <a:t>EPS</a:t>
            </a:r>
            <a:r>
              <a:rPr lang="en-US" dirty="0"/>
              <a:t>, and expected earnings, </a:t>
            </a:r>
            <a:r>
              <a:rPr lang="en-US" i="1" dirty="0"/>
              <a:t>E</a:t>
            </a:r>
            <a:r>
              <a:rPr lang="en-US" dirty="0"/>
              <a:t>(</a:t>
            </a:r>
            <a:r>
              <a:rPr lang="en-US" i="0" dirty="0"/>
              <a:t>EPS</a:t>
            </a:r>
            <a:r>
              <a:rPr lang="en-US" i="1" baseline="-25000" dirty="0"/>
              <a:t>t</a:t>
            </a:r>
            <a:r>
              <a:rPr lang="en-US" dirty="0"/>
              <a:t>).</a:t>
            </a:r>
          </a:p>
          <a:p>
            <a:pPr marL="46886" indent="-234429">
              <a:buAutoNum type="arabicPeriod"/>
            </a:pPr>
            <a:endParaRPr lang="en-US" dirty="0"/>
          </a:p>
          <a:p>
            <a:r>
              <a:rPr lang="en-US" dirty="0"/>
              <a:t>The unexpected earnings is typically scaled by a measure that expresses the variability of analysts’ EPS forecasts. The principle is that the less disagreement there is among analysts, the more meaningful the EPS forecast error of a given size. </a:t>
            </a:r>
          </a:p>
          <a:p>
            <a:endParaRPr lang="en-US" dirty="0"/>
          </a:p>
          <a:p>
            <a:r>
              <a:rPr lang="en-US" dirty="0"/>
              <a:t>If we scale by the standard deviation of analysts’ earnings forecasts, the measure is referred to as the scaled earnings surprise. The rationale for examining earnings surprises is that positive surprises may be associated with persistent positive abnormal returns.</a:t>
            </a:r>
          </a:p>
          <a:p>
            <a:endParaRPr lang="en-US" dirty="0"/>
          </a:p>
          <a:p>
            <a:pPr marL="228600" indent="-228600">
              <a:buFont typeface="+mj-lt"/>
              <a:buAutoNum type="arabicPeriod" startAt="2"/>
            </a:pPr>
            <a:r>
              <a:rPr lang="en-US" dirty="0"/>
              <a:t>A similar measure is the standardized unexpected earnings (SUE)</a:t>
            </a:r>
            <a:r>
              <a:rPr lang="en-US" b="1" dirty="0"/>
              <a:t> </a:t>
            </a:r>
            <a:r>
              <a:rPr lang="en-US" dirty="0"/>
              <a:t>measure, which scales the unexpected earnings by the standard deviation of unexpected earnings over a previous historical time period.</a:t>
            </a:r>
          </a:p>
          <a:p>
            <a:endParaRPr lang="en-US" dirty="0"/>
          </a:p>
          <a:p>
            <a:r>
              <a:rPr lang="en-US" dirty="0"/>
              <a:t>The principle behind SUE is </a:t>
            </a:r>
            <a:r>
              <a:rPr lang="en-US" b="0" dirty="0"/>
              <a:t>that the smaller the historical forecast error’s size is,</a:t>
            </a:r>
            <a:r>
              <a:rPr lang="en-US" b="0" baseline="0" dirty="0"/>
              <a:t> </a:t>
            </a:r>
            <a:r>
              <a:rPr lang="en-US" b="0" dirty="0"/>
              <a:t>the more meaningful a given size of EPS forecast error.</a:t>
            </a:r>
          </a:p>
          <a:p>
            <a:pPr eaLnBrk="1" hangingPunct="1">
              <a:lnSpc>
                <a:spcPct val="90000"/>
              </a:lnSpc>
            </a:pPr>
            <a:endParaRPr lang="en-US" sz="1200" dirty="0"/>
          </a:p>
        </p:txBody>
      </p:sp>
    </p:spTree>
    <p:extLst>
      <p:ext uri="{BB962C8B-B14F-4D97-AF65-F5344CB8AC3E}">
        <p14:creationId xmlns:p14="http://schemas.microsoft.com/office/powerpoint/2010/main" val="1472202098"/>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454150" y="696913"/>
            <a:ext cx="4114800" cy="2314575"/>
          </a:xfrm>
          <a:ln/>
        </p:spPr>
      </p:sp>
      <p:sp>
        <p:nvSpPr>
          <p:cNvPr id="62467" name="Rectangle 3"/>
          <p:cNvSpPr>
            <a:spLocks noGrp="1" noChangeArrowheads="1"/>
          </p:cNvSpPr>
          <p:nvPr>
            <p:ph type="body" idx="1"/>
          </p:nvPr>
        </p:nvSpPr>
        <p:spPr>
          <a:xfrm>
            <a:off x="571649" y="3246451"/>
            <a:ext cx="5879804" cy="5716237"/>
          </a:xfrm>
          <a:noFill/>
          <a:ln/>
        </p:spPr>
        <p:txBody>
          <a:bodyPr>
            <a:normAutofit/>
          </a:bodyPr>
          <a:lstStyle/>
          <a:p>
            <a:r>
              <a:rPr lang="en-US" dirty="0"/>
              <a:t>LOS: Describe momentum indicators and their use in valuation.</a:t>
            </a:r>
          </a:p>
          <a:p>
            <a:r>
              <a:rPr lang="en-US" dirty="0"/>
              <a:t>Pages 437–442</a:t>
            </a:r>
          </a:p>
          <a:p>
            <a:pPr marL="46886" indent="-234429"/>
            <a:endParaRPr lang="en-US" dirty="0"/>
          </a:p>
          <a:p>
            <a:pPr marL="228600" indent="-228600">
              <a:buFont typeface="+mj-lt"/>
              <a:buAutoNum type="arabicPeriod" startAt="3"/>
            </a:pPr>
            <a:r>
              <a:rPr lang="en-US" dirty="0"/>
              <a:t>The third type of momentum indicators we examine is based on past prices and is referred to as a technical indicator. The technical indicators we will discuss are known as relative strength indicators. Relative strength indicators compare a stock’s performance during a given time period with its own historical performance or that of a group of stocks. The rationale is that patterns of stock returns may exist that are related to the length of the time horizon over which they are measured.</a:t>
            </a:r>
          </a:p>
          <a:p>
            <a:r>
              <a:rPr lang="en-US" dirty="0"/>
              <a:t> </a:t>
            </a:r>
          </a:p>
          <a:p>
            <a:r>
              <a:rPr lang="en-US" dirty="0"/>
              <a:t>When using the past performance of the stock, the indicator is referred to as a price momentum indicator. One form determines buy and sell signals by examining the short-term moving average for a stock versus that of a longer time period. </a:t>
            </a:r>
          </a:p>
          <a:p>
            <a:endParaRPr lang="en-US" dirty="0"/>
          </a:p>
          <a:p>
            <a:r>
              <a:rPr lang="en-US" dirty="0"/>
              <a:t>A second form scales a stock’s performance by the performance </a:t>
            </a:r>
            <a:r>
              <a:rPr lang="en-US" b="0" dirty="0"/>
              <a:t>of an equity index</a:t>
            </a:r>
            <a:r>
              <a:rPr lang="en-US" dirty="0"/>
              <a:t>. If the ratio is increasing, the stock displays positive relative strength. </a:t>
            </a:r>
          </a:p>
          <a:p>
            <a:endParaRPr lang="en-US" dirty="0"/>
          </a:p>
          <a:p>
            <a:r>
              <a:rPr lang="en-US" dirty="0"/>
              <a:t>An analyst should be aware that the use of technical indicators is inherently self-destructing: Once a rule is discovered, it is invalidated when masses of traders exploit it. Some analysts view momentum indicators as providing evidence as to whether a stock is moving closer to or further away from fundamental value.</a:t>
            </a:r>
            <a:endParaRPr lang="en-US" sz="1200" dirty="0"/>
          </a:p>
        </p:txBody>
      </p:sp>
    </p:spTree>
    <p:extLst>
      <p:ext uri="{BB962C8B-B14F-4D97-AF65-F5344CB8AC3E}">
        <p14:creationId xmlns:p14="http://schemas.microsoft.com/office/powerpoint/2010/main" val="3569706089"/>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454150" y="696913"/>
            <a:ext cx="4114800" cy="2314575"/>
          </a:xfrm>
          <a:ln/>
        </p:spPr>
      </p:sp>
      <p:sp>
        <p:nvSpPr>
          <p:cNvPr id="62467" name="Rectangle 3"/>
          <p:cNvSpPr>
            <a:spLocks noGrp="1" noChangeArrowheads="1"/>
          </p:cNvSpPr>
          <p:nvPr>
            <p:ph type="body" idx="1"/>
          </p:nvPr>
        </p:nvSpPr>
        <p:spPr>
          <a:xfrm>
            <a:off x="571649" y="3246451"/>
            <a:ext cx="5879804" cy="5716237"/>
          </a:xfrm>
          <a:noFill/>
          <a:ln/>
        </p:spPr>
        <p:txBody>
          <a:bodyPr>
            <a:normAutofit/>
          </a:bodyPr>
          <a:lstStyle/>
          <a:p>
            <a:r>
              <a:rPr lang="en-GB" dirty="0"/>
              <a:t>LOS: Explain</a:t>
            </a:r>
            <a:r>
              <a:rPr lang="en-GB" baseline="0" dirty="0"/>
              <a:t> the use of the arithmetic mean, the harmonic mean, the weighted harmonic mean, and the median to describe the central tendency of a group of multiples. </a:t>
            </a:r>
            <a:endParaRPr lang="en-US" dirty="0"/>
          </a:p>
          <a:p>
            <a:r>
              <a:rPr lang="en-US" dirty="0"/>
              <a:t>Pages 442</a:t>
            </a:r>
            <a:r>
              <a:rPr lang="en-US" baseline="0" dirty="0"/>
              <a:t>–444</a:t>
            </a:r>
            <a:endParaRPr lang="en-US" dirty="0"/>
          </a:p>
          <a:p>
            <a:pPr eaLnBrk="1" hangingPunct="1">
              <a:lnSpc>
                <a:spcPct val="90000"/>
              </a:lnSpc>
            </a:pPr>
            <a:endParaRPr lang="en-US" sz="1200" dirty="0"/>
          </a:p>
          <a:p>
            <a:r>
              <a:rPr lang="en-US" dirty="0"/>
              <a:t>To derive the P/E for an index, we would aggregate over all the stocks in an index—that is, divide the sum of all of the firms’ stock market capitalizations by the sum of all the firms’ earnings. </a:t>
            </a:r>
          </a:p>
          <a:p>
            <a:endParaRPr lang="en-US" dirty="0"/>
          </a:p>
          <a:p>
            <a:r>
              <a:rPr lang="en-US" dirty="0"/>
              <a:t>But the question is, how can individual stock P/Es be averaged to produce this aggregate value?</a:t>
            </a:r>
          </a:p>
          <a:p>
            <a:endParaRPr lang="en-US" dirty="0"/>
          </a:p>
          <a:p>
            <a:r>
              <a:rPr lang="en-US" dirty="0"/>
              <a:t>One method is to calculate the arithmetic mean of the individual P/Es or to calculate a weighted mean of individual P/</a:t>
            </a:r>
            <a:r>
              <a:rPr lang="en-US" dirty="0" err="1"/>
              <a:t>Es</a:t>
            </a:r>
            <a:r>
              <a:rPr lang="en-US" dirty="0"/>
              <a:t> in which the weights are the relative market capitalizations. However, both these measures will overestimate the aggregate index value.</a:t>
            </a:r>
          </a:p>
          <a:p>
            <a:endParaRPr lang="en-US" dirty="0"/>
          </a:p>
          <a:p>
            <a:r>
              <a:rPr lang="en-US" dirty="0"/>
              <a:t>The harmonic mean is closer to the aggregate index P/E value. In this calculation, the individual P/Es are inverted, equally weighted, summed, and then inverted again. However, the harmonic mean can be influenced by small outliers. </a:t>
            </a:r>
          </a:p>
          <a:p>
            <a:endParaRPr lang="en-US" dirty="0"/>
          </a:p>
          <a:p>
            <a:r>
              <a:rPr lang="en-US" dirty="0"/>
              <a:t>The weighted harmonic mean precisely corresponds to the aggregate index P/E value. It is similar to the harmonic mean except that the inverted P/Es are not equally weighted but instead weighted by their market capitalization.</a:t>
            </a:r>
          </a:p>
          <a:p>
            <a:pPr eaLnBrk="1" hangingPunct="1">
              <a:lnSpc>
                <a:spcPct val="90000"/>
              </a:lnSpc>
            </a:pPr>
            <a:endParaRPr lang="en-US" sz="1200" dirty="0"/>
          </a:p>
        </p:txBody>
      </p:sp>
    </p:spTree>
    <p:extLst>
      <p:ext uri="{BB962C8B-B14F-4D97-AF65-F5344CB8AC3E}">
        <p14:creationId xmlns:p14="http://schemas.microsoft.com/office/powerpoint/2010/main" val="1527761992"/>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454150" y="696913"/>
            <a:ext cx="4114800" cy="2314575"/>
          </a:xfrm>
          <a:ln/>
        </p:spPr>
      </p:sp>
      <p:sp>
        <p:nvSpPr>
          <p:cNvPr id="62467" name="Rectangle 3"/>
          <p:cNvSpPr>
            <a:spLocks noGrp="1" noChangeArrowheads="1"/>
          </p:cNvSpPr>
          <p:nvPr>
            <p:ph type="body" idx="1"/>
          </p:nvPr>
        </p:nvSpPr>
        <p:spPr>
          <a:xfrm>
            <a:off x="571649" y="3246451"/>
            <a:ext cx="5879804" cy="5716237"/>
          </a:xfrm>
          <a:noFill/>
          <a:ln/>
        </p:spPr>
        <p:txBody>
          <a:bodyPr>
            <a:normAutofit/>
          </a:bodyPr>
          <a:lstStyle/>
          <a:p>
            <a:r>
              <a:rPr lang="en-US" dirty="0"/>
              <a:t>Pages 447</a:t>
            </a:r>
            <a:r>
              <a:rPr lang="en-US" baseline="0" dirty="0"/>
              <a:t>–449</a:t>
            </a:r>
            <a:endParaRPr lang="en-US" dirty="0"/>
          </a:p>
          <a:p>
            <a:endParaRPr lang="en-US" dirty="0"/>
          </a:p>
          <a:p>
            <a:r>
              <a:rPr lang="en-US" dirty="0"/>
              <a:t>Most investors use more than one valuation metric to select stocks. A survey found that investors use an average of 8.5 factors to select stocks. The application of a set of criteria to narrow the suitable subset of stocks is referred to as screening. Investors will use the measures discussed in this chapter as well as other fundamental criteria to screen for stocks. There are many databases available that can be used to implement screens. However, their limitations can include the following:</a:t>
            </a:r>
          </a:p>
          <a:p>
            <a:pPr>
              <a:buFont typeface="Arial" pitchFamily="34" charset="0"/>
              <a:buChar char="•"/>
            </a:pPr>
            <a:r>
              <a:rPr lang="en-US" dirty="0"/>
              <a:t>The user usually has no control over how such key variables as EPS are calculated.</a:t>
            </a:r>
          </a:p>
          <a:p>
            <a:pPr>
              <a:buFont typeface="Arial" pitchFamily="34" charset="0"/>
              <a:buChar char="•"/>
            </a:pPr>
            <a:r>
              <a:rPr lang="en-US" dirty="0"/>
              <a:t>The databases typically do not contain qualitative data.</a:t>
            </a:r>
          </a:p>
          <a:p>
            <a:endParaRPr lang="en-US" dirty="0"/>
          </a:p>
          <a:p>
            <a:r>
              <a:rPr lang="en-US" dirty="0"/>
              <a:t>When backtesting an investment strategy to screen for stocks, an analyst must be careful not to engage in look-ahead bias. For example, an analyst may want to see if the P/E predicts future stock returns. Using historical data, an analyst might measure the P/E using the 2 January stock price of previous years and 31 December fiscal year-end EPS. However, for most firms, year-end earnings would not have been available to investors on 2 January. </a:t>
            </a:r>
          </a:p>
          <a:p>
            <a:endParaRPr lang="en-US" dirty="0"/>
          </a:p>
          <a:p>
            <a:r>
              <a:rPr lang="en-US" b="0" dirty="0"/>
              <a:t>In this example, the test implicitly assumes that investors have more information available to them than they do—that is</a:t>
            </a:r>
            <a:r>
              <a:rPr lang="en-US" dirty="0"/>
              <a:t>, there is look-ahead bias in the test. The correct methodology would be to measure the P/E when the EPS is actually available to investors</a:t>
            </a:r>
            <a:r>
              <a:rPr lang="en-US" baseline="0" dirty="0"/>
              <a:t> (</a:t>
            </a:r>
            <a:r>
              <a:rPr lang="en-US" dirty="0"/>
              <a:t>e.g., 31 March of each previous year).</a:t>
            </a:r>
          </a:p>
          <a:p>
            <a:endParaRPr lang="en-US" dirty="0"/>
          </a:p>
          <a:p>
            <a:r>
              <a:rPr lang="en-US" dirty="0"/>
              <a:t>The metrics that we have discussed can also be applied to industries and sectors. An analyst may want to use them in a sector rotation strategy, where undervalued sectors are bought and overvalued sectors are sold over time.</a:t>
            </a:r>
          </a:p>
          <a:p>
            <a:endParaRPr lang="en-US" dirty="0"/>
          </a:p>
        </p:txBody>
      </p:sp>
    </p:spTree>
    <p:extLst>
      <p:ext uri="{BB962C8B-B14F-4D97-AF65-F5344CB8AC3E}">
        <p14:creationId xmlns:p14="http://schemas.microsoft.com/office/powerpoint/2010/main" val="1639342666"/>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Pages 449</a:t>
            </a:r>
            <a:r>
              <a:rPr lang="en-US" baseline="0" dirty="0"/>
              <a:t>–452</a:t>
            </a:r>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254</a:t>
            </a:fld>
            <a:endParaRPr lang="en-US" dirty="0"/>
          </a:p>
        </p:txBody>
      </p:sp>
    </p:spTree>
    <p:extLst>
      <p:ext uri="{BB962C8B-B14F-4D97-AF65-F5344CB8AC3E}">
        <p14:creationId xmlns:p14="http://schemas.microsoft.com/office/powerpoint/2010/main" val="94330514"/>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Pages 449</a:t>
            </a:r>
            <a:r>
              <a:rPr lang="en-US" baseline="0" dirty="0"/>
              <a:t>–452</a:t>
            </a:r>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255</a:t>
            </a:fld>
            <a:endParaRPr lang="en-US" dirty="0"/>
          </a:p>
        </p:txBody>
      </p:sp>
    </p:spTree>
    <p:extLst>
      <p:ext uri="{BB962C8B-B14F-4D97-AF65-F5344CB8AC3E}">
        <p14:creationId xmlns:p14="http://schemas.microsoft.com/office/powerpoint/2010/main" val="910051075"/>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Pages 449</a:t>
            </a:r>
            <a:r>
              <a:rPr lang="en-US" baseline="0" dirty="0"/>
              <a:t>–452</a:t>
            </a:r>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256</a:t>
            </a:fld>
            <a:endParaRPr lang="en-US" dirty="0"/>
          </a:p>
        </p:txBody>
      </p:sp>
    </p:spTree>
    <p:extLst>
      <p:ext uri="{BB962C8B-B14F-4D97-AF65-F5344CB8AC3E}">
        <p14:creationId xmlns:p14="http://schemas.microsoft.com/office/powerpoint/2010/main" val="301274852"/>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Pages 449</a:t>
            </a:r>
            <a:r>
              <a:rPr lang="en-US" baseline="0" dirty="0"/>
              <a:t>–452</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257</a:t>
            </a:fld>
            <a:endParaRPr lang="en-US" dirty="0"/>
          </a:p>
        </p:txBody>
      </p:sp>
    </p:spTree>
    <p:extLst>
      <p:ext uri="{BB962C8B-B14F-4D97-AF65-F5344CB8AC3E}">
        <p14:creationId xmlns:p14="http://schemas.microsoft.com/office/powerpoint/2010/main" val="2722945464"/>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Pages 449</a:t>
            </a:r>
            <a:r>
              <a:rPr lang="en-US" baseline="0" dirty="0"/>
              <a:t>–452</a:t>
            </a:r>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258</a:t>
            </a:fld>
            <a:endParaRPr lang="en-US" dirty="0"/>
          </a:p>
        </p:txBody>
      </p:sp>
    </p:spTree>
    <p:extLst>
      <p:ext uri="{BB962C8B-B14F-4D97-AF65-F5344CB8AC3E}">
        <p14:creationId xmlns:p14="http://schemas.microsoft.com/office/powerpoint/2010/main" val="1971412230"/>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Pages 449</a:t>
            </a:r>
            <a:r>
              <a:rPr lang="en-US" baseline="0" dirty="0"/>
              <a:t>–452</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259</a:t>
            </a:fld>
            <a:endParaRPr lang="en-US" dirty="0"/>
          </a:p>
        </p:txBody>
      </p:sp>
    </p:spTree>
    <p:extLst>
      <p:ext uri="{BB962C8B-B14F-4D97-AF65-F5344CB8AC3E}">
        <p14:creationId xmlns:p14="http://schemas.microsoft.com/office/powerpoint/2010/main" val="2794644934"/>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Pages 449</a:t>
            </a:r>
            <a:r>
              <a:rPr lang="en-US" baseline="0" dirty="0"/>
              <a:t>–452</a:t>
            </a:r>
            <a:endParaRPr lang="en-US" dirty="0"/>
          </a:p>
          <a:p>
            <a:endParaRPr lang="en-US" dirty="0"/>
          </a:p>
          <a:p>
            <a:r>
              <a:rPr lang="en-US" dirty="0"/>
              <a:t>In</a:t>
            </a:r>
            <a:r>
              <a:rPr lang="en-US" baseline="0" dirty="0"/>
              <a:t> the above:</a:t>
            </a:r>
          </a:p>
          <a:p>
            <a:pPr>
              <a:buFont typeface="Arial" pitchFamily="34" charset="0"/>
              <a:buChar char="•"/>
            </a:pPr>
            <a:r>
              <a:rPr lang="en-US" baseline="0" dirty="0"/>
              <a:t>+ refers to positively related</a:t>
            </a:r>
          </a:p>
          <a:p>
            <a:pPr indent="-187543" defTabSz="937717">
              <a:buFont typeface="Arial" pitchFamily="34" charset="0"/>
              <a:buChar char="•"/>
              <a:defRPr/>
            </a:pPr>
            <a:r>
              <a:rPr lang="en-US" dirty="0"/>
              <a:t>–</a:t>
            </a:r>
            <a:r>
              <a:rPr lang="en-US" baseline="0" dirty="0"/>
              <a:t> refers to negatively related</a:t>
            </a:r>
          </a:p>
          <a:p>
            <a:pPr indent="-187543" defTabSz="937717">
              <a:buFont typeface="Arial" pitchFamily="34" charset="0"/>
              <a:buChar char="•"/>
              <a:defRPr/>
            </a:pPr>
            <a:r>
              <a:rPr lang="en-US" i="1" baseline="0" dirty="0"/>
              <a:t>g</a:t>
            </a:r>
            <a:r>
              <a:rPr lang="en-US" baseline="0" dirty="0"/>
              <a:t> is the growth rate</a:t>
            </a:r>
          </a:p>
          <a:p>
            <a:pPr indent="-187543" defTabSz="937717">
              <a:buFont typeface="Arial" pitchFamily="34" charset="0"/>
              <a:buChar char="•"/>
              <a:defRPr/>
            </a:pPr>
            <a:r>
              <a:rPr lang="en-US" i="1" baseline="0" dirty="0"/>
              <a:t>r</a:t>
            </a:r>
            <a:r>
              <a:rPr lang="en-US" baseline="0" dirty="0"/>
              <a:t> is the required return</a:t>
            </a:r>
          </a:p>
          <a:p>
            <a:pPr indent="-187543" defTabSz="937717">
              <a:buFont typeface="Arial" pitchFamily="34" charset="0"/>
              <a:buChar char="•"/>
              <a:defRPr/>
            </a:pPr>
            <a:r>
              <a:rPr lang="en-US" baseline="0" dirty="0"/>
              <a:t>ROE is the return on equity</a:t>
            </a:r>
          </a:p>
          <a:p>
            <a:pPr indent="-187543" defTabSz="937717">
              <a:buFont typeface="Arial" pitchFamily="34" charset="0"/>
              <a:buChar char="•"/>
              <a:defRPr/>
            </a:pPr>
            <a:r>
              <a:rPr lang="en-US" baseline="0" dirty="0"/>
              <a:t>PM is the profit margin</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260</a:t>
            </a:fld>
            <a:endParaRPr lang="en-US" dirty="0"/>
          </a:p>
        </p:txBody>
      </p:sp>
    </p:spTree>
    <p:extLst>
      <p:ext uri="{BB962C8B-B14F-4D97-AF65-F5344CB8AC3E}">
        <p14:creationId xmlns:p14="http://schemas.microsoft.com/office/powerpoint/2010/main" val="1487152061"/>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Pages 449</a:t>
            </a:r>
            <a:r>
              <a:rPr lang="en-US" baseline="0" dirty="0"/>
              <a:t>–452</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261</a:t>
            </a:fld>
            <a:endParaRPr lang="en-US" dirty="0"/>
          </a:p>
        </p:txBody>
      </p:sp>
    </p:spTree>
    <p:extLst>
      <p:ext uri="{BB962C8B-B14F-4D97-AF65-F5344CB8AC3E}">
        <p14:creationId xmlns:p14="http://schemas.microsoft.com/office/powerpoint/2010/main" val="2116367583"/>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Pages 449</a:t>
            </a:r>
            <a:r>
              <a:rPr lang="en-US" baseline="0" dirty="0"/>
              <a:t>–452</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262</a:t>
            </a:fld>
            <a:endParaRPr lang="en-US" dirty="0"/>
          </a:p>
        </p:txBody>
      </p:sp>
    </p:spTree>
    <p:extLst>
      <p:ext uri="{BB962C8B-B14F-4D97-AF65-F5344CB8AC3E}">
        <p14:creationId xmlns:p14="http://schemas.microsoft.com/office/powerpoint/2010/main" val="2450840950"/>
      </p:ext>
    </p:extLst>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7"/>
          <p:cNvSpPr>
            <a:spLocks noGrp="1" noChangeArrowheads="1"/>
          </p:cNvSpPr>
          <p:nvPr>
            <p:ph type="sldNum" sz="quarter" idx="5"/>
          </p:nvPr>
        </p:nvSpPr>
        <p:spPr>
          <a:noFill/>
        </p:spPr>
        <p:txBody>
          <a:bodyPr/>
          <a:lstStyle/>
          <a:p>
            <a:fld id="{B6D8C7E6-D7FC-4A5E-9216-2F52A61F85EF}" type="slidenum">
              <a:rPr lang="en-US" smtClean="0"/>
              <a:pPr/>
              <a:t>264</a:t>
            </a:fld>
            <a:endParaRPr lang="en-US" dirty="0"/>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a:ln/>
        </p:spPr>
        <p:txBody>
          <a:bodyPr>
            <a:normAutofit/>
          </a:bodyPr>
          <a:lstStyle/>
          <a:p>
            <a:pPr eaLnBrk="1" hangingPunct="1"/>
            <a:r>
              <a:rPr lang="en-US" dirty="0"/>
              <a:t>This chapter builds</a:t>
            </a:r>
            <a:r>
              <a:rPr lang="en-US" baseline="0" dirty="0"/>
              <a:t> on the previous chapter by providing the analyst another tool with which to value firm equity.</a:t>
            </a:r>
          </a:p>
          <a:p>
            <a:pPr eaLnBrk="1" hangingPunct="1"/>
            <a:endParaRPr lang="en-US" baseline="0" dirty="0"/>
          </a:p>
          <a:p>
            <a:pPr eaLnBrk="1" hangingPunct="1"/>
            <a:r>
              <a:rPr lang="en-US" baseline="0" dirty="0"/>
              <a:t>The tool used here </a:t>
            </a:r>
            <a:r>
              <a:rPr lang="en-US" b="0" baseline="0" dirty="0"/>
              <a:t>is</a:t>
            </a:r>
            <a:r>
              <a:rPr lang="en-US" b="1" baseline="0" dirty="0"/>
              <a:t> residual income valuation</a:t>
            </a:r>
            <a:r>
              <a:rPr lang="en-US" baseline="0" dirty="0"/>
              <a:t>.</a:t>
            </a:r>
          </a:p>
          <a:p>
            <a:pPr eaLnBrk="1" hangingPunct="1"/>
            <a:endParaRPr lang="en-US" baseline="0" dirty="0"/>
          </a:p>
          <a:p>
            <a:pPr eaLnBrk="1" hangingPunct="1"/>
            <a:r>
              <a:rPr lang="en-US" baseline="0" dirty="0"/>
              <a:t>As with the free cash flow valuation covered in Chapter 6, residual income valuation is useful when the firm does not pay dividends. </a:t>
            </a:r>
          </a:p>
          <a:p>
            <a:pPr eaLnBrk="1" hangingPunct="1"/>
            <a:endParaRPr lang="en-US" baseline="0" dirty="0"/>
          </a:p>
          <a:p>
            <a:pPr eaLnBrk="1" hangingPunct="1"/>
            <a:r>
              <a:rPr lang="en-US" baseline="0" dirty="0"/>
              <a:t>We will discuss</a:t>
            </a:r>
          </a:p>
          <a:p>
            <a:pPr eaLnBrk="1" hangingPunct="1">
              <a:buFont typeface="Arial" pitchFamily="34" charset="0"/>
              <a:buChar char="•"/>
            </a:pPr>
            <a:r>
              <a:rPr lang="en-US" baseline="0" dirty="0"/>
              <a:t>How residual income is measured.</a:t>
            </a:r>
          </a:p>
          <a:p>
            <a:pPr eaLnBrk="1" hangingPunct="1">
              <a:buFont typeface="Arial" pitchFamily="34" charset="0"/>
              <a:buChar char="•"/>
            </a:pPr>
            <a:r>
              <a:rPr lang="en-US" baseline="0" dirty="0"/>
              <a:t>How it is used in valuation.</a:t>
            </a:r>
          </a:p>
          <a:p>
            <a:pPr eaLnBrk="1" hangingPunct="1">
              <a:buFont typeface="Arial" pitchFamily="34" charset="0"/>
              <a:buChar char="•"/>
            </a:pPr>
            <a:r>
              <a:rPr lang="en-US" baseline="0" dirty="0"/>
              <a:t>How it looks in real-world examples.</a:t>
            </a:r>
          </a:p>
          <a:p>
            <a:pPr eaLnBrk="1" hangingPunct="1">
              <a:buFont typeface="Arial" pitchFamily="34" charset="0"/>
              <a:buChar char="•"/>
            </a:pPr>
            <a:r>
              <a:rPr lang="en-US" dirty="0"/>
              <a:t>How it compares with other valuation techniques.</a:t>
            </a:r>
          </a:p>
          <a:p>
            <a:pPr eaLnBrk="1" hangingPunct="1">
              <a:buFont typeface="Arial" pitchFamily="34" charset="0"/>
              <a:buChar char="•"/>
            </a:pPr>
            <a:r>
              <a:rPr lang="en-US" dirty="0"/>
              <a:t>When it is most appropriate</a:t>
            </a:r>
            <a:r>
              <a:rPr lang="en-US" baseline="0" dirty="0"/>
              <a:t>.</a:t>
            </a:r>
          </a:p>
          <a:p>
            <a:pPr eaLnBrk="1" hangingPunct="1">
              <a:buFont typeface="Arial" pitchFamily="34" charset="0"/>
              <a:buChar char="•"/>
            </a:pPr>
            <a:r>
              <a:rPr lang="en-US" baseline="0" dirty="0"/>
              <a:t>How it depends on accounting data.</a:t>
            </a:r>
            <a:endParaRPr lang="en-US" dirty="0"/>
          </a:p>
          <a:p>
            <a:pPr eaLnBrk="1" hangingPunct="1">
              <a:buFontTx/>
              <a:buNone/>
            </a:pPr>
            <a:endParaRPr lang="en-US" dirty="0"/>
          </a:p>
          <a:p>
            <a:pPr eaLnBrk="1" hangingPunct="1">
              <a:buFontTx/>
              <a:buNone/>
            </a:pPr>
            <a:r>
              <a:rPr lang="en-US" dirty="0"/>
              <a:t>DISCLAIMER: This presentation</a:t>
            </a:r>
            <a:r>
              <a:rPr lang="en-US" baseline="0" dirty="0"/>
              <a:t> is NOT a substitute for the CFA Program curriculum.  Candidates should not view this material as reflecting what will be required of them on the CFA exam.</a:t>
            </a:r>
            <a:endParaRPr lang="en-US" dirty="0"/>
          </a:p>
        </p:txBody>
      </p:sp>
    </p:spTree>
    <p:extLst>
      <p:ext uri="{BB962C8B-B14F-4D97-AF65-F5344CB8AC3E}">
        <p14:creationId xmlns:p14="http://schemas.microsoft.com/office/powerpoint/2010/main" val="3835783717"/>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lnSpcReduction="10000"/>
          </a:bodyPr>
          <a:lstStyle/>
          <a:p>
            <a:r>
              <a:rPr lang="en-US" sz="1200" dirty="0"/>
              <a:t>LOS: </a:t>
            </a:r>
            <a:r>
              <a:rPr lang="en-US" sz="1200" b="0" kern="1200" baseline="0" dirty="0">
                <a:solidFill>
                  <a:schemeClr val="tx1"/>
                </a:solidFill>
                <a:latin typeface="Arial" charset="0"/>
                <a:ea typeface="+mn-ea"/>
                <a:cs typeface="+mn-cs"/>
              </a:rPr>
              <a:t>Calculate and interpret residual income,</a:t>
            </a:r>
            <a:r>
              <a:rPr lang="en-US" sz="1200" kern="1200" baseline="0" dirty="0">
                <a:solidFill>
                  <a:schemeClr val="tx1"/>
                </a:solidFill>
                <a:latin typeface="Arial" charset="0"/>
                <a:ea typeface="+mn-ea"/>
                <a:cs typeface="+mn-cs"/>
              </a:rPr>
              <a:t> economic value added, and market value added.</a:t>
            </a:r>
            <a:endParaRPr lang="en-US" sz="1200" dirty="0"/>
          </a:p>
          <a:p>
            <a:pPr eaLnBrk="1" hangingPunct="1">
              <a:lnSpc>
                <a:spcPct val="90000"/>
              </a:lnSpc>
            </a:pPr>
            <a:r>
              <a:rPr lang="en-US" sz="1200" dirty="0"/>
              <a:t>Pages 464–467</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dirty="0">
                <a:solidFill>
                  <a:schemeClr val="tx1"/>
                </a:solidFill>
                <a:latin typeface="Arial" charset="0"/>
                <a:ea typeface="+mn-ea"/>
                <a:cs typeface="+mn-cs"/>
              </a:rPr>
              <a:t>As an economic concept, residual income has a long history, dating back to Alfred Marshall in the late 1800s. More recently, residual income has received renewed attention, sometimes under the names</a:t>
            </a:r>
          </a:p>
          <a:p>
            <a:pPr marL="692661" marR="0" lvl="1" indent="-235461" algn="l" defTabSz="914400" rtl="0" eaLnBrk="1" fontAlgn="base" latinLnBrk="0" hangingPunct="1">
              <a:lnSpc>
                <a:spcPct val="100000"/>
              </a:lnSpc>
              <a:spcBef>
                <a:spcPct val="30000"/>
              </a:spcBef>
              <a:spcAft>
                <a:spcPct val="0"/>
              </a:spcAft>
              <a:buClrTx/>
              <a:buSzTx/>
              <a:buFont typeface="Arial" pitchFamily="34" charset="0"/>
              <a:buAutoNum type="arabicPeriod"/>
              <a:tabLst/>
              <a:defRPr/>
            </a:pPr>
            <a:r>
              <a:rPr lang="en-US" sz="1200" i="0" kern="1200" baseline="0" dirty="0">
                <a:solidFill>
                  <a:schemeClr val="tx1"/>
                </a:solidFill>
                <a:latin typeface="Arial" charset="0"/>
                <a:ea typeface="+mn-ea"/>
                <a:cs typeface="+mn-cs"/>
              </a:rPr>
              <a:t>economic profit,</a:t>
            </a:r>
          </a:p>
          <a:p>
            <a:pPr marL="692661" marR="0" lvl="1" indent="-235461" algn="l" defTabSz="914400" rtl="0" eaLnBrk="1" fontAlgn="base" latinLnBrk="0" hangingPunct="1">
              <a:lnSpc>
                <a:spcPct val="100000"/>
              </a:lnSpc>
              <a:spcBef>
                <a:spcPct val="30000"/>
              </a:spcBef>
              <a:spcAft>
                <a:spcPct val="0"/>
              </a:spcAft>
              <a:buClrTx/>
              <a:buSzTx/>
              <a:buFont typeface="Arial" pitchFamily="34" charset="0"/>
              <a:buAutoNum type="arabicPeriod"/>
              <a:tabLst/>
              <a:defRPr/>
            </a:pPr>
            <a:r>
              <a:rPr lang="en-US" sz="1200" i="0" kern="1200" baseline="0" dirty="0">
                <a:solidFill>
                  <a:schemeClr val="tx1"/>
                </a:solidFill>
                <a:latin typeface="Arial" charset="0"/>
                <a:ea typeface="+mn-ea"/>
                <a:cs typeface="+mn-cs"/>
              </a:rPr>
              <a:t>abnormal earnings, or</a:t>
            </a:r>
          </a:p>
          <a:p>
            <a:pPr marL="692661" marR="0" lvl="1" indent="-235461" algn="l" defTabSz="914400" rtl="0" eaLnBrk="1" fontAlgn="base" latinLnBrk="0" hangingPunct="1">
              <a:lnSpc>
                <a:spcPct val="100000"/>
              </a:lnSpc>
              <a:spcBef>
                <a:spcPct val="30000"/>
              </a:spcBef>
              <a:spcAft>
                <a:spcPct val="0"/>
              </a:spcAft>
              <a:buClrTx/>
              <a:buSzTx/>
              <a:buFont typeface="Arial" pitchFamily="34" charset="0"/>
              <a:buAutoNum type="arabicPeriod"/>
              <a:tabLst/>
              <a:defRPr/>
            </a:pPr>
            <a:r>
              <a:rPr lang="en-US" sz="1200" i="0" kern="1200" baseline="0" dirty="0">
                <a:solidFill>
                  <a:schemeClr val="tx1"/>
                </a:solidFill>
                <a:latin typeface="Arial" charset="0"/>
                <a:ea typeface="+mn-ea"/>
                <a:cs typeface="+mn-cs"/>
              </a:rPr>
              <a:t>economic value added (EVA).</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AutoNum type="arabicPeriod"/>
              <a:tabLst/>
              <a:defRPr/>
            </a:pPr>
            <a:endParaRPr lang="en-US" sz="1200" i="0" kern="1200" dirty="0">
              <a:solidFill>
                <a:schemeClr val="tx1"/>
              </a:solidFill>
              <a:latin typeface="Arial" charset="0"/>
              <a:ea typeface="+mn-ea"/>
              <a:cs typeface="+mn-cs"/>
            </a:endParaRPr>
          </a:p>
          <a:p>
            <a:pPr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dirty="0">
                <a:solidFill>
                  <a:schemeClr val="tx1"/>
                </a:solidFill>
                <a:latin typeface="Arial" charset="0"/>
                <a:ea typeface="+mn-ea"/>
                <a:cs typeface="+mn-cs"/>
              </a:rPr>
              <a:t>The appeal of residual income models stemmed from a shortcoming of traditional accounting models which ignore a charge for the cost of equity capital.</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1" kern="1200" dirty="0">
                <a:solidFill>
                  <a:schemeClr val="tx1"/>
                </a:solidFill>
                <a:latin typeface="Arial" charset="0"/>
                <a:ea typeface="+mn-ea"/>
                <a:cs typeface="+mn-cs"/>
              </a:rPr>
              <a:t>Text</a:t>
            </a:r>
            <a:r>
              <a:rPr lang="en-US" sz="1200" i="1" kern="1200" baseline="0" dirty="0">
                <a:solidFill>
                  <a:schemeClr val="tx1"/>
                </a:solidFill>
                <a:latin typeface="Arial" charset="0"/>
                <a:ea typeface="+mn-ea"/>
                <a:cs typeface="+mn-cs"/>
              </a:rPr>
              <a:t> Integration </a:t>
            </a:r>
            <a:r>
              <a:rPr lang="en-US" sz="1200" i="1" kern="1200" dirty="0">
                <a:solidFill>
                  <a:schemeClr val="tx1"/>
                </a:solidFill>
                <a:latin typeface="Arial" charset="0"/>
                <a:ea typeface="+mn-ea"/>
                <a:cs typeface="+mn-cs"/>
              </a:rPr>
              <a:t>Note: Residual income was introduced in Chapter</a:t>
            </a:r>
            <a:r>
              <a:rPr lang="en-US" sz="1200" i="1" kern="1200" baseline="0" dirty="0">
                <a:solidFill>
                  <a:schemeClr val="tx1"/>
                </a:solidFill>
                <a:latin typeface="Arial" charset="0"/>
                <a:ea typeface="+mn-ea"/>
                <a:cs typeface="+mn-cs"/>
              </a:rPr>
              <a:t> 5 </a:t>
            </a:r>
            <a:r>
              <a:rPr lang="en-US" sz="1200" i="1" kern="1200" dirty="0">
                <a:solidFill>
                  <a:schemeClr val="tx1"/>
                </a:solidFill>
                <a:latin typeface="Arial" charset="0"/>
                <a:ea typeface="+mn-ea"/>
                <a:cs typeface="+mn-cs"/>
              </a:rPr>
              <a:t>of the Equity Asset Valuation text. </a:t>
            </a:r>
            <a:endParaRPr lang="en-US" sz="12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2625772307"/>
      </p:ext>
    </p:extLst>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85000" lnSpcReduction="10000"/>
          </a:bodyPr>
          <a:lstStyle/>
          <a:p>
            <a:r>
              <a:rPr lang="en-US" sz="1200" dirty="0"/>
              <a:t>LOS: </a:t>
            </a:r>
            <a:r>
              <a:rPr lang="en-US" sz="1200" b="0" kern="1200" baseline="0" dirty="0">
                <a:solidFill>
                  <a:schemeClr val="tx1"/>
                </a:solidFill>
                <a:latin typeface="Arial" charset="0"/>
                <a:ea typeface="+mn-ea"/>
                <a:cs typeface="+mn-cs"/>
              </a:rPr>
              <a:t>Calculate and interpret residual income, </a:t>
            </a:r>
            <a:r>
              <a:rPr lang="en-US" sz="1200" kern="1200" baseline="0" dirty="0">
                <a:solidFill>
                  <a:schemeClr val="tx1"/>
                </a:solidFill>
                <a:latin typeface="Arial" charset="0"/>
                <a:ea typeface="+mn-ea"/>
                <a:cs typeface="+mn-cs"/>
              </a:rPr>
              <a:t>economic value added, and market value added.</a:t>
            </a:r>
            <a:endParaRPr lang="en-US" sz="1200" dirty="0"/>
          </a:p>
          <a:p>
            <a:pPr eaLnBrk="1" hangingPunct="1">
              <a:lnSpc>
                <a:spcPct val="90000"/>
              </a:lnSpc>
            </a:pPr>
            <a:r>
              <a:rPr lang="en-US" sz="1200" dirty="0"/>
              <a:t>Pages 464–467</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dirty="0">
                <a:solidFill>
                  <a:schemeClr val="tx1"/>
                </a:solidFill>
                <a:latin typeface="Arial" charset="0"/>
                <a:ea typeface="+mn-ea"/>
                <a:cs typeface="+mn-cs"/>
              </a:rPr>
              <a:t>I</a:t>
            </a:r>
            <a:r>
              <a:rPr lang="en-US" sz="1200" i="0" kern="1200" baseline="0" dirty="0">
                <a:solidFill>
                  <a:schemeClr val="tx1"/>
                </a:solidFill>
                <a:latin typeface="Arial" charset="0"/>
                <a:ea typeface="+mn-ea"/>
                <a:cs typeface="+mn-cs"/>
              </a:rPr>
              <a:t>n t</a:t>
            </a:r>
            <a:r>
              <a:rPr lang="en-US" sz="1200" i="0" kern="1200" dirty="0">
                <a:solidFill>
                  <a:schemeClr val="tx1"/>
                </a:solidFill>
                <a:latin typeface="Arial" charset="0"/>
                <a:ea typeface="+mn-ea"/>
                <a:cs typeface="+mn-cs"/>
              </a:rPr>
              <a:t>he traditional income statement,</a:t>
            </a:r>
            <a:r>
              <a:rPr lang="en-US" sz="1200" i="0" kern="1200" baseline="0" dirty="0">
                <a:solidFill>
                  <a:schemeClr val="tx1"/>
                </a:solidFill>
                <a:latin typeface="Arial" charset="0"/>
                <a:ea typeface="+mn-ea"/>
                <a:cs typeface="+mn-cs"/>
              </a:rPr>
              <a:t> n</a:t>
            </a:r>
            <a:r>
              <a:rPr lang="en-US" sz="1200" i="0" kern="1200" dirty="0">
                <a:solidFill>
                  <a:schemeClr val="tx1"/>
                </a:solidFill>
                <a:latin typeface="Arial" charset="0"/>
                <a:ea typeface="+mn-ea"/>
                <a:cs typeface="+mn-cs"/>
              </a:rPr>
              <a:t>et</a:t>
            </a:r>
            <a:r>
              <a:rPr lang="en-US" sz="1200" i="0" kern="1200" baseline="0" dirty="0">
                <a:solidFill>
                  <a:schemeClr val="tx1"/>
                </a:solidFill>
                <a:latin typeface="Arial" charset="0"/>
                <a:ea typeface="+mn-ea"/>
                <a:cs typeface="+mn-cs"/>
              </a:rPr>
              <a:t> income </a:t>
            </a:r>
            <a:r>
              <a:rPr lang="en-US" sz="1200" i="0" kern="1200" dirty="0">
                <a:solidFill>
                  <a:schemeClr val="tx1"/>
                </a:solidFill>
                <a:latin typeface="Arial" charset="0"/>
                <a:ea typeface="+mn-ea"/>
                <a:cs typeface="+mn-cs"/>
              </a:rPr>
              <a:t>accounts</a:t>
            </a:r>
            <a:r>
              <a:rPr lang="en-US" sz="1200" i="0" kern="1200" baseline="0" dirty="0">
                <a:solidFill>
                  <a:schemeClr val="tx1"/>
                </a:solidFill>
                <a:latin typeface="Arial" charset="0"/>
                <a:ea typeface="+mn-ea"/>
                <a:cs typeface="+mn-cs"/>
              </a:rPr>
              <a:t> for the cost of debt capital (in the interest expense) but does not account for the cost of equity capital.  Residual income accounts for the cost of both debt and equity capital.</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baseline="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baseline="0" dirty="0">
                <a:solidFill>
                  <a:schemeClr val="tx1"/>
                </a:solidFill>
                <a:latin typeface="Arial" charset="0"/>
                <a:ea typeface="+mn-ea"/>
                <a:cs typeface="+mn-cs"/>
              </a:rPr>
              <a:t>The equity</a:t>
            </a:r>
            <a:r>
              <a:rPr lang="en-US" sz="1200" i="0" kern="1200" dirty="0">
                <a:solidFill>
                  <a:schemeClr val="tx1"/>
                </a:solidFill>
                <a:latin typeface="Arial" charset="0"/>
                <a:ea typeface="+mn-ea"/>
                <a:cs typeface="+mn-cs"/>
              </a:rPr>
              <a:t> charge is also known as</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AutoNum type="arabicPeriod"/>
              <a:tabLst/>
              <a:defRPr/>
            </a:pPr>
            <a:r>
              <a:rPr lang="en-US" sz="1200" i="0" kern="1200" baseline="0" dirty="0">
                <a:solidFill>
                  <a:schemeClr val="tx1"/>
                </a:solidFill>
                <a:latin typeface="Arial" charset="0"/>
                <a:ea typeface="+mn-ea"/>
                <a:cs typeface="+mn-cs"/>
              </a:rPr>
              <a:t>the cost of equity capital, and</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AutoNum type="arabicPeriod"/>
              <a:tabLst/>
              <a:defRPr/>
            </a:pPr>
            <a:r>
              <a:rPr lang="en-US" sz="1200" i="0" kern="1200" baseline="0" dirty="0">
                <a:solidFill>
                  <a:schemeClr val="tx1"/>
                </a:solidFill>
                <a:latin typeface="Arial" charset="0"/>
                <a:ea typeface="+mn-ea"/>
                <a:cs typeface="+mn-cs"/>
              </a:rPr>
              <a:t>the required return on equity.</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baseline="0" dirty="0">
              <a:solidFill>
                <a:schemeClr val="tx1"/>
              </a:solidFill>
              <a:latin typeface="Arial" charset="0"/>
              <a:ea typeface="+mn-ea"/>
              <a:cs typeface="+mn-cs"/>
            </a:endParaRPr>
          </a:p>
          <a:p>
            <a:pPr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baseline="0" dirty="0">
                <a:solidFill>
                  <a:schemeClr val="tx1"/>
                </a:solidFill>
                <a:latin typeface="Arial" charset="0"/>
                <a:ea typeface="+mn-ea"/>
                <a:cs typeface="+mn-cs"/>
              </a:rPr>
              <a:t>Note that a firm could have positive net income but negative residual income (see the example on the next slide). </a:t>
            </a:r>
            <a:endParaRPr lang="en-US" sz="1200" i="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b="0" i="0" kern="1200" dirty="0">
                <a:solidFill>
                  <a:schemeClr val="tx1"/>
                </a:solidFill>
                <a:latin typeface="Arial" charset="0"/>
                <a:ea typeface="+mn-ea"/>
                <a:cs typeface="+mn-cs"/>
              </a:rPr>
              <a:t>Net Operating Profit after</a:t>
            </a:r>
            <a:r>
              <a:rPr lang="en-US" sz="1200" b="0" i="0" kern="1200" baseline="0" dirty="0">
                <a:solidFill>
                  <a:schemeClr val="tx1"/>
                </a:solidFill>
                <a:latin typeface="Arial" charset="0"/>
                <a:ea typeface="+mn-ea"/>
                <a:cs typeface="+mn-cs"/>
              </a:rPr>
              <a:t> Tax (NOPAT)</a:t>
            </a:r>
          </a:p>
          <a:p>
            <a:pPr marL="0" marR="0" indent="0"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b="0" i="0" kern="1200" baseline="0" dirty="0">
                <a:solidFill>
                  <a:schemeClr val="tx1"/>
                </a:solidFill>
                <a:latin typeface="Arial" charset="0"/>
                <a:ea typeface="+mn-ea"/>
                <a:cs typeface="+mn-cs"/>
              </a:rPr>
              <a:t>The first expression focuses on cash flows and capital charges associated with equity. The second expression works with cash flows and capital charges related to the whole firm. </a:t>
            </a:r>
            <a:endParaRPr lang="en-US" sz="1200" b="1" i="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1" kern="1200" dirty="0">
                <a:solidFill>
                  <a:schemeClr val="tx1"/>
                </a:solidFill>
                <a:latin typeface="Arial" charset="0"/>
                <a:ea typeface="+mn-ea"/>
                <a:cs typeface="+mn-cs"/>
              </a:rPr>
              <a:t>Text</a:t>
            </a:r>
            <a:r>
              <a:rPr lang="en-US" sz="1200" i="1" kern="1200" baseline="0" dirty="0">
                <a:solidFill>
                  <a:schemeClr val="tx1"/>
                </a:solidFill>
                <a:latin typeface="Arial" charset="0"/>
                <a:ea typeface="+mn-ea"/>
                <a:cs typeface="+mn-cs"/>
              </a:rPr>
              <a:t> Integration </a:t>
            </a:r>
            <a:r>
              <a:rPr lang="en-US" sz="1200" i="1" kern="1200" dirty="0">
                <a:solidFill>
                  <a:schemeClr val="tx1"/>
                </a:solidFill>
                <a:latin typeface="Arial" charset="0"/>
                <a:ea typeface="+mn-ea"/>
                <a:cs typeface="+mn-cs"/>
              </a:rPr>
              <a:t>Note: Residual income was introduced in Chapter</a:t>
            </a:r>
            <a:r>
              <a:rPr lang="en-US" sz="1200" i="1" kern="1200" baseline="0" dirty="0">
                <a:solidFill>
                  <a:schemeClr val="tx1"/>
                </a:solidFill>
                <a:latin typeface="Arial" charset="0"/>
                <a:ea typeface="+mn-ea"/>
                <a:cs typeface="+mn-cs"/>
              </a:rPr>
              <a:t> 3 </a:t>
            </a:r>
            <a:r>
              <a:rPr lang="en-US" sz="1200" i="1" kern="1200" dirty="0">
                <a:solidFill>
                  <a:schemeClr val="tx1"/>
                </a:solidFill>
                <a:latin typeface="Arial" charset="0"/>
                <a:ea typeface="+mn-ea"/>
                <a:cs typeface="+mn-cs"/>
              </a:rPr>
              <a:t>of the Equity Asset Valuation text. </a:t>
            </a:r>
            <a:endParaRPr lang="en-US" sz="12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535587004"/>
      </p:ext>
    </p:extLst>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ln/>
        </p:spPr>
      </p:sp>
      <p:sp>
        <p:nvSpPr>
          <p:cNvPr id="367618" name="Notes Placeholder 2"/>
          <p:cNvSpPr>
            <a:spLocks noGrp="1"/>
          </p:cNvSpPr>
          <p:nvPr>
            <p:ph type="body" idx="1"/>
          </p:nvPr>
        </p:nvSpPr>
        <p:spPr>
          <a:noFill/>
          <a:ln/>
        </p:spPr>
        <p:txBody>
          <a:bodyPr/>
          <a:lstStyle/>
          <a:p>
            <a:r>
              <a:rPr lang="en-US" sz="1200" dirty="0"/>
              <a:t>LOS: </a:t>
            </a:r>
            <a:r>
              <a:rPr lang="en-US" sz="1200" b="0" kern="1200" baseline="0" dirty="0">
                <a:solidFill>
                  <a:schemeClr val="tx1"/>
                </a:solidFill>
                <a:latin typeface="Arial" charset="0"/>
                <a:ea typeface="+mn-ea"/>
                <a:cs typeface="+mn-cs"/>
              </a:rPr>
              <a:t>Calculate and interpret residual income, economic </a:t>
            </a:r>
            <a:r>
              <a:rPr lang="en-US" sz="1200" kern="1200" baseline="0" dirty="0">
                <a:solidFill>
                  <a:schemeClr val="tx1"/>
                </a:solidFill>
                <a:latin typeface="Arial" charset="0"/>
                <a:ea typeface="+mn-ea"/>
                <a:cs typeface="+mn-cs"/>
              </a:rPr>
              <a:t>value added, and market value added.</a:t>
            </a:r>
            <a:endParaRPr lang="en-US" sz="1200" dirty="0"/>
          </a:p>
          <a:p>
            <a:pPr eaLnBrk="1" hangingPunct="1">
              <a:lnSpc>
                <a:spcPct val="90000"/>
              </a:lnSpc>
            </a:pPr>
            <a:r>
              <a:rPr lang="en-US" sz="1200" dirty="0"/>
              <a:t>Pages 464–467</a:t>
            </a:r>
            <a:endParaRPr lang="en-US" sz="1200" baseline="0" dirty="0"/>
          </a:p>
          <a:p>
            <a:pPr eaLnBrk="1" hangingPunct="1"/>
            <a:endParaRPr lang="en-US" sz="1200" baseline="0" dirty="0"/>
          </a:p>
          <a:p>
            <a:pPr eaLnBrk="1" hangingPunct="1"/>
            <a:r>
              <a:rPr lang="en-US" sz="1200" baseline="0" dirty="0"/>
              <a:t>Notice that the amount of debt financing is 0.60 × $5,000,000 = $3,000,000.</a:t>
            </a:r>
          </a:p>
          <a:p>
            <a:pPr eaLnBrk="1" hangingPunct="1"/>
            <a:endParaRPr lang="en-US" sz="1200" baseline="0" dirty="0"/>
          </a:p>
          <a:p>
            <a:pPr marL="0" marR="0" indent="-182880" algn="l" defTabSz="914400" rtl="0" eaLnBrk="1" fontAlgn="base" latinLnBrk="0" hangingPunct="1">
              <a:lnSpc>
                <a:spcPct val="100000"/>
              </a:lnSpc>
              <a:spcBef>
                <a:spcPct val="30000"/>
              </a:spcBef>
              <a:spcAft>
                <a:spcPct val="0"/>
              </a:spcAft>
              <a:buClrTx/>
              <a:buSzTx/>
              <a:buFontTx/>
              <a:buNone/>
              <a:tabLst/>
              <a:defRPr/>
            </a:pPr>
            <a:r>
              <a:rPr lang="en-US" sz="1200" baseline="0" dirty="0"/>
              <a:t>The rest of the solution is on the next two slides.</a:t>
            </a:r>
            <a:endParaRPr lang="en-US" sz="1200" dirty="0"/>
          </a:p>
        </p:txBody>
      </p:sp>
      <p:sp>
        <p:nvSpPr>
          <p:cNvPr id="198660" name="Slide Number Placeholder 3"/>
          <p:cNvSpPr txBox="1">
            <a:spLocks noGrp="1"/>
          </p:cNvSpPr>
          <p:nvPr/>
        </p:nvSpPr>
        <p:spPr bwMode="auto">
          <a:xfrm>
            <a:off x="4019548" y="8806479"/>
            <a:ext cx="3073590" cy="499680"/>
          </a:xfrm>
          <a:prstGeom prst="rect">
            <a:avLst/>
          </a:prstGeom>
          <a:noFill/>
          <a:ln>
            <a:miter lim="800000"/>
            <a:headEnd/>
            <a:tailEnd/>
          </a:ln>
        </p:spPr>
        <p:txBody>
          <a:bodyPr lIns="90655" tIns="45329" rIns="90655" bIns="45329" anchor="b"/>
          <a:lstStyle/>
          <a:p>
            <a:pPr algn="r" defTabSz="906460">
              <a:defRPr/>
            </a:pPr>
            <a:fld id="{138697EA-DD23-4333-AB30-C198F03DB317}" type="slidenum">
              <a:rPr lang="en-GB" sz="1000">
                <a:latin typeface="Comic Sans MS" pitchFamily="66" charset="0"/>
              </a:rPr>
              <a:pPr algn="r" defTabSz="906460">
                <a:defRPr/>
              </a:pPr>
              <a:t>267</a:t>
            </a:fld>
            <a:endParaRPr lang="en-GB" sz="1000" dirty="0">
              <a:latin typeface="Comic Sans MS" pitchFamily="66" charset="0"/>
            </a:endParaRPr>
          </a:p>
        </p:txBody>
      </p:sp>
    </p:spTree>
    <p:extLst>
      <p:ext uri="{BB962C8B-B14F-4D97-AF65-F5344CB8AC3E}">
        <p14:creationId xmlns:p14="http://schemas.microsoft.com/office/powerpoint/2010/main" val="4217618186"/>
      </p:ext>
    </p:extLst>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ln/>
        </p:spPr>
      </p:sp>
      <p:sp>
        <p:nvSpPr>
          <p:cNvPr id="367618" name="Notes Placeholder 2"/>
          <p:cNvSpPr>
            <a:spLocks noGrp="1"/>
          </p:cNvSpPr>
          <p:nvPr>
            <p:ph type="body" idx="1"/>
          </p:nvPr>
        </p:nvSpPr>
        <p:spPr>
          <a:noFill/>
          <a:ln/>
        </p:spPr>
        <p:txBody>
          <a:bodyPr/>
          <a:lstStyle/>
          <a:p>
            <a:r>
              <a:rPr lang="en-US" sz="1200" dirty="0"/>
              <a:t>LOS: </a:t>
            </a:r>
            <a:r>
              <a:rPr lang="en-US" sz="1200" b="0" kern="1200" baseline="0" dirty="0">
                <a:solidFill>
                  <a:schemeClr val="tx1"/>
                </a:solidFill>
                <a:latin typeface="Arial" charset="0"/>
                <a:ea typeface="+mn-ea"/>
                <a:cs typeface="+mn-cs"/>
              </a:rPr>
              <a:t>Calculate and interpret residual income, </a:t>
            </a:r>
            <a:r>
              <a:rPr lang="en-US" sz="1200" kern="1200" baseline="0" dirty="0">
                <a:solidFill>
                  <a:schemeClr val="tx1"/>
                </a:solidFill>
                <a:latin typeface="Arial" charset="0"/>
                <a:ea typeface="+mn-ea"/>
                <a:cs typeface="+mn-cs"/>
              </a:rPr>
              <a:t>economic value added, and market value added.</a:t>
            </a:r>
            <a:endParaRPr lang="en-US" sz="1200" dirty="0"/>
          </a:p>
          <a:p>
            <a:pPr eaLnBrk="1" hangingPunct="1">
              <a:lnSpc>
                <a:spcPct val="90000"/>
              </a:lnSpc>
            </a:pPr>
            <a:r>
              <a:rPr lang="en-US" sz="1200" dirty="0"/>
              <a:t>Pages 464–467</a:t>
            </a:r>
            <a:endParaRPr lang="en-US" sz="1200" baseline="0" dirty="0"/>
          </a:p>
          <a:p>
            <a:pPr eaLnBrk="1" hangingPunct="1">
              <a:lnSpc>
                <a:spcPct val="90000"/>
              </a:lnSpc>
            </a:pPr>
            <a:endParaRPr lang="en-US" sz="1200" baseline="0" dirty="0"/>
          </a:p>
          <a:p>
            <a:pPr lvl="1" indent="-182880" eaLnBrk="1" hangingPunct="1">
              <a:lnSpc>
                <a:spcPct val="90000"/>
              </a:lnSpc>
              <a:defRPr/>
            </a:pPr>
            <a:r>
              <a:rPr lang="en-US" baseline="0" dirty="0"/>
              <a:t>Interest expense = $3,000,000 × 8% = $240,000.</a:t>
            </a:r>
          </a:p>
          <a:p>
            <a:pPr lvl="1" indent="-182880" eaLnBrk="1" hangingPunct="1">
              <a:lnSpc>
                <a:spcPct val="90000"/>
              </a:lnSpc>
              <a:defRPr/>
            </a:pPr>
            <a:endParaRPr lang="en-US" baseline="0" dirty="0"/>
          </a:p>
          <a:p>
            <a:pPr lvl="1" indent="-182880" eaLnBrk="1" hangingPunct="1">
              <a:lnSpc>
                <a:spcPct val="90000"/>
              </a:lnSpc>
              <a:defRPr/>
            </a:pPr>
            <a:r>
              <a:rPr lang="en-US" baseline="0" dirty="0"/>
              <a:t>Pretax income = $400,000 </a:t>
            </a:r>
            <a:r>
              <a:rPr lang="en-US" sz="1200" dirty="0"/>
              <a:t>–</a:t>
            </a:r>
            <a:r>
              <a:rPr lang="en-US" baseline="0" dirty="0"/>
              <a:t> $240,000 = $160,000.</a:t>
            </a:r>
          </a:p>
          <a:p>
            <a:pPr lvl="1" indent="-182880" eaLnBrk="1" hangingPunct="1">
              <a:lnSpc>
                <a:spcPct val="90000"/>
              </a:lnSpc>
              <a:defRPr/>
            </a:pPr>
            <a:endParaRPr lang="en-US" baseline="0" dirty="0"/>
          </a:p>
          <a:p>
            <a:pPr lvl="1" indent="-182880" eaLnBrk="1" hangingPunct="1">
              <a:lnSpc>
                <a:spcPct val="90000"/>
              </a:lnSpc>
              <a:defRPr/>
            </a:pPr>
            <a:r>
              <a:rPr lang="en-US" baseline="0" dirty="0"/>
              <a:t>Income tax expense = $160,000 × 40% = $64,000.</a:t>
            </a:r>
          </a:p>
          <a:p>
            <a:pPr lvl="1" indent="-182880" eaLnBrk="1" hangingPunct="1">
              <a:lnSpc>
                <a:spcPct val="90000"/>
              </a:lnSpc>
              <a:defRPr/>
            </a:pPr>
            <a:endParaRPr lang="en-US" baseline="0" dirty="0"/>
          </a:p>
          <a:p>
            <a:pPr lvl="1" indent="-182880" eaLnBrk="1" hangingPunct="1">
              <a:lnSpc>
                <a:spcPct val="90000"/>
              </a:lnSpc>
              <a:defRPr/>
            </a:pPr>
            <a:r>
              <a:rPr lang="en-US" baseline="0" dirty="0"/>
              <a:t>Net income = $160,000 </a:t>
            </a:r>
            <a:r>
              <a:rPr lang="en-US" sz="1200" dirty="0"/>
              <a:t>–</a:t>
            </a:r>
            <a:r>
              <a:rPr lang="en-US" baseline="0" dirty="0"/>
              <a:t> $64,000 = $96,000.</a:t>
            </a:r>
          </a:p>
          <a:p>
            <a:pPr marL="0" marR="0" indent="-182880" algn="l" defTabSz="914400" rtl="0" eaLnBrk="1" fontAlgn="base" latinLnBrk="0" hangingPunct="1">
              <a:lnSpc>
                <a:spcPct val="90000"/>
              </a:lnSpc>
              <a:spcBef>
                <a:spcPct val="30000"/>
              </a:spcBef>
              <a:spcAft>
                <a:spcPct val="0"/>
              </a:spcAft>
              <a:buClrTx/>
              <a:buSzTx/>
              <a:buFontTx/>
              <a:buNone/>
              <a:tabLst/>
              <a:defRPr/>
            </a:pPr>
            <a:endParaRPr lang="en-US" sz="1200" baseline="0" dirty="0"/>
          </a:p>
          <a:p>
            <a:pPr marL="0" marR="0" indent="-182880" algn="l" defTabSz="914400" rtl="0" eaLnBrk="1" fontAlgn="base" latinLnBrk="0" hangingPunct="1">
              <a:lnSpc>
                <a:spcPct val="90000"/>
              </a:lnSpc>
              <a:spcBef>
                <a:spcPct val="30000"/>
              </a:spcBef>
              <a:spcAft>
                <a:spcPct val="0"/>
              </a:spcAft>
              <a:buClrTx/>
              <a:buSzTx/>
              <a:buFontTx/>
              <a:buNone/>
              <a:tabLst/>
              <a:defRPr/>
            </a:pPr>
            <a:r>
              <a:rPr lang="en-US" sz="1200" baseline="0" dirty="0"/>
              <a:t>We calculate the equity charge on the next slide.</a:t>
            </a:r>
          </a:p>
          <a:p>
            <a:pPr eaLnBrk="1" hangingPunct="1"/>
            <a:endParaRPr lang="en-US" sz="1200" baseline="0" dirty="0"/>
          </a:p>
        </p:txBody>
      </p:sp>
      <p:sp>
        <p:nvSpPr>
          <p:cNvPr id="198660" name="Slide Number Placeholder 3"/>
          <p:cNvSpPr txBox="1">
            <a:spLocks noGrp="1"/>
          </p:cNvSpPr>
          <p:nvPr/>
        </p:nvSpPr>
        <p:spPr bwMode="auto">
          <a:xfrm>
            <a:off x="4019548" y="8806479"/>
            <a:ext cx="3073590" cy="499680"/>
          </a:xfrm>
          <a:prstGeom prst="rect">
            <a:avLst/>
          </a:prstGeom>
          <a:noFill/>
          <a:ln>
            <a:miter lim="800000"/>
            <a:headEnd/>
            <a:tailEnd/>
          </a:ln>
        </p:spPr>
        <p:txBody>
          <a:bodyPr lIns="90655" tIns="45329" rIns="90655" bIns="45329" anchor="b"/>
          <a:lstStyle/>
          <a:p>
            <a:pPr algn="r" defTabSz="906460">
              <a:defRPr/>
            </a:pPr>
            <a:fld id="{138697EA-DD23-4333-AB30-C198F03DB317}" type="slidenum">
              <a:rPr lang="en-GB" sz="1000">
                <a:latin typeface="Comic Sans MS" pitchFamily="66" charset="0"/>
              </a:rPr>
              <a:pPr algn="r" defTabSz="906460">
                <a:defRPr/>
              </a:pPr>
              <a:t>268</a:t>
            </a:fld>
            <a:endParaRPr lang="en-GB" sz="1000" dirty="0">
              <a:latin typeface="Comic Sans MS" pitchFamily="66" charset="0"/>
            </a:endParaRPr>
          </a:p>
        </p:txBody>
      </p:sp>
    </p:spTree>
    <p:extLst>
      <p:ext uri="{BB962C8B-B14F-4D97-AF65-F5344CB8AC3E}">
        <p14:creationId xmlns:p14="http://schemas.microsoft.com/office/powerpoint/2010/main" val="3872189828"/>
      </p:ext>
    </p:extLst>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ln/>
        </p:spPr>
      </p:sp>
      <p:sp>
        <p:nvSpPr>
          <p:cNvPr id="367618" name="Notes Placeholder 2"/>
          <p:cNvSpPr>
            <a:spLocks noGrp="1"/>
          </p:cNvSpPr>
          <p:nvPr>
            <p:ph type="body" idx="1"/>
          </p:nvPr>
        </p:nvSpPr>
        <p:spPr>
          <a:noFill/>
          <a:ln/>
        </p:spPr>
        <p:txBody>
          <a:bodyPr>
            <a:normAutofit lnSpcReduction="10000"/>
          </a:bodyPr>
          <a:lstStyle/>
          <a:p>
            <a:r>
              <a:rPr lang="en-US" sz="1200" dirty="0"/>
              <a:t>LOS: </a:t>
            </a:r>
            <a:r>
              <a:rPr lang="en-US" sz="1200" b="0" kern="1200" baseline="0" dirty="0">
                <a:solidFill>
                  <a:schemeClr val="tx1"/>
                </a:solidFill>
                <a:latin typeface="Arial" charset="0"/>
                <a:ea typeface="+mn-ea"/>
                <a:cs typeface="+mn-cs"/>
              </a:rPr>
              <a:t>Calculate and interpret residual income, </a:t>
            </a:r>
            <a:r>
              <a:rPr lang="en-US" sz="1200" kern="1200" baseline="0" dirty="0">
                <a:solidFill>
                  <a:schemeClr val="tx1"/>
                </a:solidFill>
                <a:latin typeface="Arial" charset="0"/>
                <a:ea typeface="+mn-ea"/>
                <a:cs typeface="+mn-cs"/>
              </a:rPr>
              <a:t>economic value added, and market value added.</a:t>
            </a:r>
            <a:endParaRPr lang="en-US" sz="1200" dirty="0"/>
          </a:p>
          <a:p>
            <a:pPr eaLnBrk="1" hangingPunct="1">
              <a:lnSpc>
                <a:spcPct val="90000"/>
              </a:lnSpc>
            </a:pPr>
            <a:r>
              <a:rPr lang="en-US" sz="1200" dirty="0"/>
              <a:t>Pages 464–467</a:t>
            </a:r>
            <a:endParaRPr lang="en-US" sz="1200" baseline="0" dirty="0"/>
          </a:p>
          <a:p>
            <a:pPr eaLnBrk="1" hangingPunct="1">
              <a:lnSpc>
                <a:spcPct val="90000"/>
              </a:lnSpc>
            </a:pPr>
            <a:endParaRPr lang="en-US" sz="1200" baseline="0" dirty="0"/>
          </a:p>
          <a:p>
            <a:pPr lvl="1" eaLnBrk="1" hangingPunct="1"/>
            <a:r>
              <a:rPr lang="en-US" baseline="0" dirty="0"/>
              <a:t>The amount of equity financing is (1 – 0.60) × $5,000,000 = $2,000,000.</a:t>
            </a:r>
          </a:p>
          <a:p>
            <a:pPr lvl="1" eaLnBrk="1" hangingPunct="1"/>
            <a:endParaRPr lang="en-US" baseline="0" dirty="0"/>
          </a:p>
          <a:p>
            <a:pPr lvl="1" eaLnBrk="1" hangingPunct="1"/>
            <a:r>
              <a:rPr lang="en-US" baseline="0" dirty="0"/>
              <a:t>Equity charge = $2,000,000 × 12% = $240,000.</a:t>
            </a:r>
          </a:p>
          <a:p>
            <a:pPr lvl="1" eaLnBrk="1" hangingPunct="1"/>
            <a:endParaRPr lang="en-US" baseline="0" dirty="0"/>
          </a:p>
          <a:p>
            <a:pPr lvl="1" eaLnBrk="1" hangingPunct="1"/>
            <a:r>
              <a:rPr lang="en-US" baseline="0" dirty="0"/>
              <a:t>Residual income is what is leftover after the equity charge is subtracted </a:t>
            </a:r>
            <a:r>
              <a:rPr lang="en-US" dirty="0"/>
              <a:t>from net income.</a:t>
            </a:r>
          </a:p>
          <a:p>
            <a:pPr lvl="1" eaLnBrk="1" hangingPunct="1"/>
            <a:r>
              <a:rPr lang="en-US" dirty="0"/>
              <a:t> </a:t>
            </a:r>
            <a:endParaRPr lang="en-US" baseline="0" dirty="0"/>
          </a:p>
          <a:p>
            <a:pPr lvl="1" eaLnBrk="1" hangingPunct="1"/>
            <a:r>
              <a:rPr lang="en-US" baseline="0" dirty="0"/>
              <a:t>Residual income = $96,000 </a:t>
            </a:r>
            <a:r>
              <a:rPr lang="en-US" sz="1200" dirty="0"/>
              <a:t>–</a:t>
            </a:r>
            <a:r>
              <a:rPr lang="en-US" baseline="0" dirty="0"/>
              <a:t> $240,000 = </a:t>
            </a:r>
            <a:r>
              <a:rPr lang="en-US" sz="1200" dirty="0"/>
              <a:t>–</a:t>
            </a:r>
            <a:r>
              <a:rPr lang="en-US" baseline="0" dirty="0"/>
              <a:t>$144,000.</a:t>
            </a:r>
          </a:p>
          <a:p>
            <a:pPr eaLnBrk="1" hangingPunct="1"/>
            <a:endParaRPr lang="en-US" sz="1200" baseline="0" dirty="0"/>
          </a:p>
          <a:p>
            <a:pPr eaLnBrk="1" hangingPunct="1"/>
            <a:r>
              <a:rPr lang="en-US" sz="1200" baseline="0" dirty="0"/>
              <a:t>Notice that although the firm had positive net income, the residual income is negative, which means the following:</a:t>
            </a:r>
          </a:p>
          <a:p>
            <a:pPr eaLnBrk="1" hangingPunct="1">
              <a:buFont typeface="Arial" pitchFamily="34" charset="0"/>
              <a:buChar char="•"/>
            </a:pPr>
            <a:r>
              <a:rPr lang="en-US" sz="1200" baseline="0" dirty="0"/>
              <a:t>The firm is covering the debt charge but not the total capital charge (from both debt and equity).</a:t>
            </a:r>
          </a:p>
          <a:p>
            <a:pPr eaLnBrk="1" hangingPunct="1">
              <a:buFont typeface="Arial" pitchFamily="34" charset="0"/>
              <a:buChar char="•"/>
            </a:pPr>
            <a:r>
              <a:rPr lang="en-US" sz="1200" baseline="0" dirty="0"/>
              <a:t>The firm has accounting profit but not economic profit.</a:t>
            </a:r>
          </a:p>
          <a:p>
            <a:pPr eaLnBrk="1" hangingPunct="1">
              <a:buFont typeface="Arial" pitchFamily="34" charset="0"/>
              <a:buChar char="•"/>
            </a:pPr>
            <a:r>
              <a:rPr lang="en-US" sz="1200" baseline="0" dirty="0"/>
              <a:t>The firm is not creating value; it is destroying value (the firm’s use of the assets is not justified by the return generated).</a:t>
            </a:r>
          </a:p>
          <a:p>
            <a:pPr eaLnBrk="1" hangingPunct="1"/>
            <a:endParaRPr lang="en-US" sz="1200" baseline="0" dirty="0"/>
          </a:p>
        </p:txBody>
      </p:sp>
      <p:sp>
        <p:nvSpPr>
          <p:cNvPr id="198660" name="Slide Number Placeholder 3"/>
          <p:cNvSpPr txBox="1">
            <a:spLocks noGrp="1"/>
          </p:cNvSpPr>
          <p:nvPr/>
        </p:nvSpPr>
        <p:spPr bwMode="auto">
          <a:xfrm>
            <a:off x="4019548" y="8806479"/>
            <a:ext cx="3073590" cy="499680"/>
          </a:xfrm>
          <a:prstGeom prst="rect">
            <a:avLst/>
          </a:prstGeom>
          <a:noFill/>
          <a:ln>
            <a:miter lim="800000"/>
            <a:headEnd/>
            <a:tailEnd/>
          </a:ln>
        </p:spPr>
        <p:txBody>
          <a:bodyPr lIns="90655" tIns="45329" rIns="90655" bIns="45329" anchor="b"/>
          <a:lstStyle/>
          <a:p>
            <a:pPr algn="r" defTabSz="906460">
              <a:defRPr/>
            </a:pPr>
            <a:fld id="{138697EA-DD23-4333-AB30-C198F03DB317}" type="slidenum">
              <a:rPr lang="en-GB" sz="1000">
                <a:latin typeface="Comic Sans MS" pitchFamily="66" charset="0"/>
              </a:rPr>
              <a:pPr algn="r" defTabSz="906460">
                <a:defRPr/>
              </a:pPr>
              <a:t>269</a:t>
            </a:fld>
            <a:endParaRPr lang="en-GB" sz="1000" dirty="0">
              <a:latin typeface="Comic Sans MS" pitchFamily="66" charset="0"/>
            </a:endParaRPr>
          </a:p>
        </p:txBody>
      </p:sp>
    </p:spTree>
    <p:extLst>
      <p:ext uri="{BB962C8B-B14F-4D97-AF65-F5344CB8AC3E}">
        <p14:creationId xmlns:p14="http://schemas.microsoft.com/office/powerpoint/2010/main" val="3631447403"/>
      </p:ext>
    </p:extLst>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200" dirty="0"/>
              <a:t>LOS: </a:t>
            </a:r>
            <a:r>
              <a:rPr lang="en-US" sz="1200" b="0" kern="1200" baseline="0" dirty="0">
                <a:solidFill>
                  <a:schemeClr val="tx1"/>
                </a:solidFill>
                <a:latin typeface="Arial" charset="0"/>
                <a:ea typeface="+mn-ea"/>
                <a:cs typeface="+mn-cs"/>
              </a:rPr>
              <a:t>Calculate and interpret residual income, </a:t>
            </a:r>
            <a:r>
              <a:rPr lang="en-US" sz="1200" kern="1200" baseline="0" dirty="0">
                <a:solidFill>
                  <a:schemeClr val="tx1"/>
                </a:solidFill>
                <a:latin typeface="Arial" charset="0"/>
                <a:ea typeface="+mn-ea"/>
                <a:cs typeface="+mn-cs"/>
              </a:rPr>
              <a:t>economic value added, and market value added.</a:t>
            </a:r>
            <a:endParaRPr lang="en-US" sz="1200" dirty="0"/>
          </a:p>
          <a:p>
            <a:pPr eaLnBrk="1" hangingPunct="1">
              <a:lnSpc>
                <a:spcPct val="90000"/>
              </a:lnSpc>
            </a:pPr>
            <a:r>
              <a:rPr lang="en-US" sz="1200" dirty="0"/>
              <a:t>Pages 464–467</a:t>
            </a:r>
            <a:endParaRPr lang="en-US" sz="1200" baseline="0" dirty="0"/>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dirty="0">
                <a:solidFill>
                  <a:schemeClr val="tx1"/>
                </a:solidFill>
                <a:latin typeface="Arial" charset="0"/>
                <a:ea typeface="+mn-ea"/>
                <a:cs typeface="+mn-cs"/>
              </a:rPr>
              <a:t>Concepts</a:t>
            </a:r>
            <a:r>
              <a:rPr lang="en-US" sz="1200" i="0" kern="1200" baseline="0" dirty="0">
                <a:solidFill>
                  <a:schemeClr val="tx1"/>
                </a:solidFill>
                <a:latin typeface="Arial" charset="0"/>
                <a:ea typeface="+mn-ea"/>
                <a:cs typeface="+mn-cs"/>
              </a:rPr>
              <a:t> related to residual income:</a:t>
            </a:r>
            <a:endParaRPr lang="en-US" sz="1200" i="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dirty="0">
                <a:solidFill>
                  <a:schemeClr val="tx1"/>
                </a:solidFill>
                <a:latin typeface="Arial" charset="0"/>
                <a:ea typeface="+mn-ea"/>
                <a:cs typeface="+mn-cs"/>
              </a:rPr>
              <a:t>EVA</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i="0" kern="1200" dirty="0">
                <a:solidFill>
                  <a:schemeClr val="tx1"/>
                </a:solidFill>
                <a:latin typeface="Arial" charset="0"/>
                <a:ea typeface="+mn-ea"/>
                <a:cs typeface="+mn-cs"/>
              </a:rPr>
              <a:t>EVA is trademarked by Stern</a:t>
            </a:r>
            <a:r>
              <a:rPr lang="en-US" sz="1200" i="0" kern="1200" baseline="0" dirty="0">
                <a:solidFill>
                  <a:schemeClr val="tx1"/>
                </a:solidFill>
                <a:latin typeface="Arial" charset="0"/>
                <a:ea typeface="+mn-ea"/>
                <a:cs typeface="+mn-cs"/>
              </a:rPr>
              <a:t> Stewart &amp; Co.</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i="0" kern="1200" baseline="0" dirty="0">
                <a:solidFill>
                  <a:schemeClr val="tx1"/>
                </a:solidFill>
                <a:latin typeface="Arial" charset="0"/>
                <a:ea typeface="+mn-ea"/>
                <a:cs typeface="+mn-cs"/>
              </a:rPr>
              <a:t>NOPAT and TC are adjusted for a number of items. For example, R&amp;D expenses are capitalized and then amortized instead of being expensed. The adjustments made are usually different from those used by analysts to calculate residual income.</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dirty="0">
                <a:solidFill>
                  <a:schemeClr val="tx1"/>
                </a:solidFill>
                <a:latin typeface="Arial" charset="0"/>
                <a:ea typeface="+mn-ea"/>
                <a:cs typeface="+mn-cs"/>
              </a:rPr>
              <a:t>MVA</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dirty="0">
                <a:solidFill>
                  <a:schemeClr val="tx1"/>
                </a:solidFill>
                <a:latin typeface="Arial" charset="0"/>
                <a:ea typeface="+mn-ea"/>
                <a:cs typeface="+mn-cs"/>
              </a:rPr>
              <a:t>Market</a:t>
            </a:r>
            <a:r>
              <a:rPr lang="en-US" sz="1200" kern="1200" baseline="0" dirty="0">
                <a:solidFill>
                  <a:schemeClr val="tx1"/>
                </a:solidFill>
                <a:latin typeface="Arial" charset="0"/>
                <a:ea typeface="+mn-ea"/>
                <a:cs typeface="+mn-cs"/>
              </a:rPr>
              <a:t> value </a:t>
            </a:r>
            <a:r>
              <a:rPr lang="en-US" sz="1200" kern="1200" dirty="0">
                <a:solidFill>
                  <a:schemeClr val="tx1"/>
                </a:solidFill>
                <a:latin typeface="Arial" charset="0"/>
                <a:ea typeface="+mn-ea"/>
                <a:cs typeface="+mn-cs"/>
              </a:rPr>
              <a:t>&gt; Book value if </a:t>
            </a:r>
            <a:r>
              <a:rPr lang="en-US" sz="1200" kern="1200" baseline="0" dirty="0">
                <a:solidFill>
                  <a:schemeClr val="tx1"/>
                </a:solidFill>
                <a:latin typeface="Arial" charset="0"/>
                <a:ea typeface="+mn-ea"/>
                <a:cs typeface="+mn-cs"/>
              </a:rPr>
              <a:t>economic profit is positive.</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3040369970"/>
      </p:ext>
    </p:extLst>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200" dirty="0"/>
              <a:t>LOS: </a:t>
            </a:r>
            <a:r>
              <a:rPr lang="en-US" sz="1200" kern="1200" baseline="0" dirty="0">
                <a:solidFill>
                  <a:schemeClr val="tx1"/>
                </a:solidFill>
                <a:latin typeface="Arial" charset="0"/>
                <a:ea typeface="+mn-ea"/>
                <a:cs typeface="+mn-cs"/>
              </a:rPr>
              <a:t>Describe the uses of residual income models.</a:t>
            </a:r>
            <a:endParaRPr lang="en-US" sz="1200" b="1" dirty="0"/>
          </a:p>
          <a:p>
            <a:pPr eaLnBrk="1" hangingPunct="1">
              <a:lnSpc>
                <a:spcPct val="90000"/>
              </a:lnSpc>
            </a:pPr>
            <a:r>
              <a:rPr lang="en-US" sz="1200" dirty="0"/>
              <a:t>Pages</a:t>
            </a:r>
            <a:r>
              <a:rPr lang="en-US" sz="1200" baseline="0" dirty="0"/>
              <a:t> 467 &amp; 468</a:t>
            </a:r>
            <a:endParaRPr lang="en-US" sz="1200" dirty="0"/>
          </a:p>
          <a:p>
            <a:pPr eaLnBrk="1" hangingPunct="1">
              <a:lnSpc>
                <a:spcPct val="90000"/>
              </a:lnSpc>
            </a:pPr>
            <a:endParaRPr lang="en-US" sz="1200" dirty="0"/>
          </a:p>
          <a:p>
            <a:pPr eaLnBrk="1" hangingPunct="1">
              <a:lnSpc>
                <a:spcPct val="90000"/>
              </a:lnSpc>
            </a:pPr>
            <a:r>
              <a:rPr lang="en-US" sz="1200" dirty="0"/>
              <a:t>Using residual income for valuation</a:t>
            </a:r>
            <a:r>
              <a:rPr lang="en-US" sz="1200" baseline="0" dirty="0"/>
              <a:t> is the main focus of this chapter and is illustrated on the slides to follow.</a:t>
            </a:r>
            <a:endParaRPr lang="en-US" sz="1200" dirty="0"/>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dirty="0">
                <a:solidFill>
                  <a:schemeClr val="tx1"/>
                </a:solidFill>
                <a:latin typeface="Arial" charset="0"/>
                <a:ea typeface="+mn-ea"/>
                <a:cs typeface="+mn-cs"/>
              </a:rPr>
              <a:t>Residual income has also been used</a:t>
            </a:r>
            <a:r>
              <a:rPr lang="en-US" sz="1200" i="0" kern="1200" baseline="0" dirty="0">
                <a:solidFill>
                  <a:schemeClr val="tx1"/>
                </a:solidFill>
                <a:latin typeface="Arial" charset="0"/>
                <a:ea typeface="+mn-ea"/>
                <a:cs typeface="+mn-cs"/>
              </a:rPr>
              <a:t> to measure goodwill impairment, which is the reduction in an intangible asset that may appear on the balance sheet from the purchase of another firm.</a:t>
            </a:r>
          </a:p>
          <a:p>
            <a:pPr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baseline="0" dirty="0">
              <a:solidFill>
                <a:schemeClr val="tx1"/>
              </a:solidFill>
              <a:latin typeface="Arial" charset="0"/>
              <a:ea typeface="+mn-ea"/>
              <a:cs typeface="+mn-cs"/>
            </a:endParaRPr>
          </a:p>
          <a:p>
            <a:pPr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baseline="0" dirty="0">
                <a:solidFill>
                  <a:schemeClr val="tx1"/>
                </a:solidFill>
                <a:latin typeface="Arial" charset="0"/>
                <a:ea typeface="+mn-ea"/>
                <a:cs typeface="+mn-cs"/>
              </a:rPr>
              <a:t>Higher levels of residual income indicate better firm performance and potentially greater compensation for management.</a:t>
            </a:r>
            <a:endParaRPr lang="en-US" sz="1200" kern="1200" baseline="0" dirty="0">
              <a:solidFill>
                <a:schemeClr val="tx1"/>
              </a:solidFill>
              <a:latin typeface="Arial" charset="0"/>
              <a:ea typeface="+mn-ea"/>
              <a:cs typeface="+mn-cs"/>
            </a:endParaRPr>
          </a:p>
          <a:p>
            <a:pPr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1963748002"/>
      </p:ext>
    </p:extLst>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sz="1200" dirty="0"/>
              <a:t>LOS: </a:t>
            </a:r>
            <a:r>
              <a:rPr lang="en-US" sz="1200" b="1" kern="1200" baseline="0" dirty="0">
                <a:solidFill>
                  <a:schemeClr val="tx1"/>
                </a:solidFill>
                <a:latin typeface="Arial" charset="0"/>
                <a:ea typeface="+mn-ea"/>
                <a:cs typeface="+mn-cs"/>
              </a:rPr>
              <a:t>Calculate and interpret residual income,</a:t>
            </a:r>
            <a:r>
              <a:rPr lang="en-US" sz="1200" kern="1200" baseline="0" dirty="0">
                <a:solidFill>
                  <a:schemeClr val="tx1"/>
                </a:solidFill>
                <a:latin typeface="Arial" charset="0"/>
                <a:ea typeface="+mn-ea"/>
                <a:cs typeface="+mn-cs"/>
              </a:rPr>
              <a:t> economic value added, and market value added.</a:t>
            </a:r>
            <a:endParaRPr lang="en-US" sz="1200" dirty="0"/>
          </a:p>
          <a:p>
            <a:pPr eaLnBrk="1" hangingPunct="1">
              <a:lnSpc>
                <a:spcPct val="90000"/>
              </a:lnSpc>
            </a:pPr>
            <a:r>
              <a:rPr lang="en-US" sz="1200" dirty="0"/>
              <a:t>Pages 469–471</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indent="-235461" eaLnBrk="1" hangingPunct="1">
              <a:defRPr/>
            </a:pPr>
            <a:r>
              <a:rPr lang="en-US" sz="1200" i="1" kern="1200" dirty="0">
                <a:solidFill>
                  <a:schemeClr val="tx1"/>
                </a:solidFill>
                <a:latin typeface="Arial" charset="0"/>
                <a:ea typeface="+mn-ea"/>
                <a:cs typeface="+mn-cs"/>
              </a:rPr>
              <a:t>B</a:t>
            </a:r>
            <a:r>
              <a:rPr lang="en-US" sz="1200" i="1" kern="1200" baseline="-25000" dirty="0">
                <a:solidFill>
                  <a:schemeClr val="tx1"/>
                </a:solidFill>
                <a:latin typeface="Arial" charset="0"/>
                <a:ea typeface="+mn-ea"/>
                <a:cs typeface="+mn-cs"/>
              </a:rPr>
              <a:t>t</a:t>
            </a:r>
            <a:r>
              <a:rPr lang="en-US" sz="1200" kern="1200" baseline="-25000" dirty="0">
                <a:solidFill>
                  <a:schemeClr val="tx1"/>
                </a:solidFill>
                <a:latin typeface="Arial" charset="0"/>
                <a:ea typeface="+mn-ea"/>
                <a:cs typeface="+mn-cs"/>
              </a:rPr>
              <a:t>–1</a:t>
            </a:r>
            <a:r>
              <a:rPr lang="en-US" sz="1200" kern="1200" dirty="0">
                <a:solidFill>
                  <a:schemeClr val="tx1"/>
                </a:solidFill>
                <a:latin typeface="Arial" charset="0"/>
                <a:ea typeface="+mn-ea"/>
                <a:cs typeface="+mn-cs"/>
              </a:rPr>
              <a:t> is the end of period book value per share from the previous period (i.e., the beginning of the current period book value per </a:t>
            </a:r>
            <a:r>
              <a:rPr lang="en-US" dirty="0"/>
              <a:t>share is </a:t>
            </a:r>
            <a:r>
              <a:rPr lang="en-US" i="1" dirty="0"/>
              <a:t>B</a:t>
            </a:r>
            <a:r>
              <a:rPr lang="en-US" baseline="-25000" dirty="0"/>
              <a:t>0</a:t>
            </a:r>
            <a:r>
              <a:rPr lang="en-US" dirty="0"/>
              <a:t>).</a:t>
            </a:r>
            <a:endParaRPr lang="en-US" sz="120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kern="1200" dirty="0">
                <a:solidFill>
                  <a:schemeClr val="tx1"/>
                </a:solidFill>
                <a:latin typeface="Arial" charset="0"/>
                <a:ea typeface="+mn-ea"/>
                <a:cs typeface="+mn-cs"/>
              </a:rPr>
              <a:t>The formula says</a:t>
            </a:r>
          </a:p>
          <a:p>
            <a:pPr marL="235461" marR="0" indent="-235461" algn="l" defTabSz="914400" rtl="0" eaLnBrk="1" fontAlgn="base" latinLnBrk="0" hangingPunct="1">
              <a:lnSpc>
                <a:spcPct val="100000"/>
              </a:lnSpc>
              <a:spcBef>
                <a:spcPct val="30000"/>
              </a:spcBef>
              <a:spcAft>
                <a:spcPct val="0"/>
              </a:spcAft>
              <a:buClrTx/>
              <a:buSzTx/>
              <a:buFont typeface="+mj-lt"/>
              <a:buAutoNum type="arabicPeriod"/>
              <a:tabLst/>
              <a:defRPr/>
            </a:pPr>
            <a:r>
              <a:rPr lang="en-US" sz="1200" kern="1200" dirty="0">
                <a:solidFill>
                  <a:schemeClr val="tx1"/>
                </a:solidFill>
                <a:latin typeface="Arial" charset="0"/>
                <a:ea typeface="+mn-ea"/>
                <a:cs typeface="+mn-cs"/>
              </a:rPr>
              <a:t>If the firm’s earnings exceed the equityholder’s required return on his or her investment,</a:t>
            </a:r>
            <a:r>
              <a:rPr lang="en-US" sz="1200" kern="1200" baseline="0" dirty="0">
                <a:solidFill>
                  <a:schemeClr val="tx1"/>
                </a:solidFill>
                <a:latin typeface="Arial" charset="0"/>
                <a:ea typeface="+mn-ea"/>
                <a:cs typeface="+mn-cs"/>
              </a:rPr>
              <a:t> then residual income will be positive.</a:t>
            </a:r>
            <a:endParaRPr lang="en-US" sz="120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mj-lt"/>
              <a:buAutoNum type="arabicPeriod"/>
              <a:tabLst/>
              <a:defRPr/>
            </a:pPr>
            <a:r>
              <a:rPr lang="en-US" sz="1200" kern="1200" dirty="0">
                <a:solidFill>
                  <a:schemeClr val="tx1"/>
                </a:solidFill>
                <a:latin typeface="Arial" charset="0"/>
                <a:ea typeface="+mn-ea"/>
                <a:cs typeface="+mn-cs"/>
              </a:rPr>
              <a:t>If the firm’s earnings are less than the equityholder’s required return on his or her investment,</a:t>
            </a:r>
            <a:r>
              <a:rPr lang="en-US" sz="1200" kern="1200" baseline="0" dirty="0">
                <a:solidFill>
                  <a:schemeClr val="tx1"/>
                </a:solidFill>
                <a:latin typeface="Arial" charset="0"/>
                <a:ea typeface="+mn-ea"/>
                <a:cs typeface="+mn-cs"/>
              </a:rPr>
              <a:t> then residual income will be negative.</a:t>
            </a:r>
            <a:endParaRPr lang="en-US" sz="120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kern="1200" dirty="0">
                <a:solidFill>
                  <a:schemeClr val="tx1"/>
                </a:solidFill>
                <a:latin typeface="Arial" charset="0"/>
                <a:ea typeface="+mn-ea"/>
                <a:cs typeface="+mn-cs"/>
              </a:rPr>
              <a:t>The example on the next slide illustrates the calculation.</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3563446910"/>
      </p:ext>
    </p:extLst>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sz="1200" dirty="0"/>
              <a:t>LOS: </a:t>
            </a:r>
            <a:r>
              <a:rPr lang="en-US" sz="1200" b="0" kern="1200" baseline="0" dirty="0">
                <a:solidFill>
                  <a:schemeClr val="tx1"/>
                </a:solidFill>
                <a:latin typeface="Arial" charset="0"/>
                <a:ea typeface="+mn-ea"/>
                <a:cs typeface="+mn-cs"/>
              </a:rPr>
              <a:t>Calculate and interpret residual income, </a:t>
            </a:r>
            <a:r>
              <a:rPr lang="en-US" sz="1200" kern="1200" baseline="0" dirty="0">
                <a:solidFill>
                  <a:schemeClr val="tx1"/>
                </a:solidFill>
                <a:latin typeface="Arial" charset="0"/>
                <a:ea typeface="+mn-ea"/>
                <a:cs typeface="+mn-cs"/>
              </a:rPr>
              <a:t>economic value added, and market value added.</a:t>
            </a:r>
            <a:endParaRPr lang="en-US" sz="1200" dirty="0"/>
          </a:p>
          <a:p>
            <a:pPr marL="0" marR="0" indent="-182880" algn="l" defTabSz="914400" rtl="0" eaLnBrk="1" fontAlgn="base" latinLnBrk="0" hangingPunct="1">
              <a:lnSpc>
                <a:spcPct val="90000"/>
              </a:lnSpc>
              <a:spcBef>
                <a:spcPct val="30000"/>
              </a:spcBef>
              <a:spcAft>
                <a:spcPct val="0"/>
              </a:spcAft>
              <a:buClrTx/>
              <a:buSzTx/>
              <a:buFontTx/>
              <a:buNone/>
              <a:tabLst/>
              <a:defRPr/>
            </a:pPr>
            <a:r>
              <a:rPr lang="en-US" sz="1200" dirty="0"/>
              <a:t>Pages 469–471</a:t>
            </a:r>
            <a:endParaRPr lang="en-US" sz="1200" baseline="0" dirty="0"/>
          </a:p>
          <a:p>
            <a:pPr eaLnBrk="1" hangingPunct="1">
              <a:lnSpc>
                <a:spcPct val="90000"/>
              </a:lnSpc>
            </a:pPr>
            <a:endParaRPr lang="en-US" sz="1200" dirty="0"/>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2346228003"/>
      </p:ext>
    </p:extLst>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sz="1200" dirty="0"/>
              <a:t>LOS: </a:t>
            </a:r>
            <a:r>
              <a:rPr lang="en-US" sz="1200" b="1" kern="1200" baseline="0" dirty="0">
                <a:solidFill>
                  <a:schemeClr val="tx1"/>
                </a:solidFill>
                <a:latin typeface="Arial" charset="0"/>
                <a:ea typeface="+mn-ea"/>
                <a:cs typeface="+mn-cs"/>
              </a:rPr>
              <a:t>Calculate and interpret residual income,</a:t>
            </a:r>
            <a:r>
              <a:rPr lang="en-US" sz="1200" kern="1200" baseline="0" dirty="0">
                <a:solidFill>
                  <a:schemeClr val="tx1"/>
                </a:solidFill>
                <a:latin typeface="Arial" charset="0"/>
                <a:ea typeface="+mn-ea"/>
                <a:cs typeface="+mn-cs"/>
              </a:rPr>
              <a:t> economic value added, and market value added.</a:t>
            </a:r>
            <a:endParaRPr lang="en-US" sz="1200" dirty="0"/>
          </a:p>
          <a:p>
            <a:pPr eaLnBrk="1" hangingPunct="1">
              <a:lnSpc>
                <a:spcPct val="90000"/>
              </a:lnSpc>
            </a:pPr>
            <a:r>
              <a:rPr lang="en-US" sz="1200" dirty="0"/>
              <a:t>Pages 469–471</a:t>
            </a:r>
            <a:endParaRPr lang="en-US" sz="1200" baseline="0" dirty="0"/>
          </a:p>
          <a:p>
            <a:pPr eaLnBrk="1" hangingPunct="1">
              <a:lnSpc>
                <a:spcPct val="90000"/>
              </a:lnSpc>
            </a:pPr>
            <a:endParaRPr lang="en-US" dirty="0"/>
          </a:p>
          <a:p>
            <a:pPr eaLnBrk="1" hangingPunct="1">
              <a:lnSpc>
                <a:spcPct val="90000"/>
              </a:lnSpc>
            </a:pPr>
            <a:r>
              <a:rPr lang="en-US" sz="1200" dirty="0"/>
              <a:t>The residual income in Year 1 is the earnings of $2.50 minus the equity charge of $2.00.</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715587320"/>
      </p:ext>
    </p:extLst>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sz="1200" dirty="0"/>
              <a:t>LOS:</a:t>
            </a:r>
            <a:r>
              <a:rPr lang="en-US" sz="1200" b="0" dirty="0"/>
              <a:t> </a:t>
            </a:r>
            <a:r>
              <a:rPr lang="en-US" sz="1200" b="0" kern="1200" baseline="0" dirty="0">
                <a:solidFill>
                  <a:schemeClr val="tx1"/>
                </a:solidFill>
                <a:latin typeface="Arial" charset="0"/>
                <a:ea typeface="+mn-ea"/>
                <a:cs typeface="+mn-cs"/>
              </a:rPr>
              <a:t>Calculate and interpret residual income, </a:t>
            </a:r>
            <a:r>
              <a:rPr lang="en-US" sz="1200" kern="1200" baseline="0" dirty="0">
                <a:solidFill>
                  <a:schemeClr val="tx1"/>
                </a:solidFill>
                <a:latin typeface="Arial" charset="0"/>
                <a:ea typeface="+mn-ea"/>
                <a:cs typeface="+mn-cs"/>
              </a:rPr>
              <a:t>economic value added, and market value added.</a:t>
            </a:r>
            <a:endParaRPr lang="en-US" sz="1200" dirty="0"/>
          </a:p>
          <a:p>
            <a:pPr eaLnBrk="1" hangingPunct="1">
              <a:lnSpc>
                <a:spcPct val="90000"/>
              </a:lnSpc>
            </a:pPr>
            <a:r>
              <a:rPr lang="en-US" sz="1200" dirty="0"/>
              <a:t>Pages 469–471</a:t>
            </a:r>
            <a:endParaRPr lang="en-US" sz="1200" baseline="0" dirty="0"/>
          </a:p>
          <a:p>
            <a:pPr eaLnBrk="1" hangingPunct="1">
              <a:lnSpc>
                <a:spcPct val="90000"/>
              </a:lnSpc>
            </a:pPr>
            <a:endParaRPr lang="en-US" sz="1200" dirty="0"/>
          </a:p>
          <a:p>
            <a:pPr eaLnBrk="1" hangingPunct="1">
              <a:lnSpc>
                <a:spcPct val="90000"/>
              </a:lnSpc>
            </a:pPr>
            <a:r>
              <a:rPr lang="en-US" sz="1200" dirty="0"/>
              <a:t>To forecast the residual income out two years, we must first calculate the book value per share at the beginning </a:t>
            </a:r>
            <a:r>
              <a:rPr lang="en-US" sz="1200" baseline="0" dirty="0"/>
              <a:t>of the Year 2. </a:t>
            </a:r>
            <a:endParaRPr lang="en-US" sz="1200" dirty="0"/>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dirty="0"/>
              <a:t>Beginning book value in Year 2 = Ending book value in Year 1.</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dirty="0"/>
              <a:t>End-of-year book value per share </a:t>
            </a:r>
            <a:r>
              <a:rPr lang="en-US" sz="1200" b="0" baseline="0" dirty="0"/>
              <a:t>in Year 1 </a:t>
            </a:r>
            <a:r>
              <a:rPr lang="en-US" sz="1200" dirty="0"/>
              <a:t>= Book value per share </a:t>
            </a:r>
            <a:r>
              <a:rPr lang="en-US" sz="1200" b="0" dirty="0"/>
              <a:t>at Time 0 ($20.00)</a:t>
            </a:r>
            <a:r>
              <a:rPr lang="en-US" sz="1200" b="1" baseline="0" dirty="0"/>
              <a:t> </a:t>
            </a:r>
            <a:r>
              <a:rPr lang="en-US" sz="1200" dirty="0"/>
              <a:t>+ Earnings</a:t>
            </a:r>
            <a:r>
              <a:rPr lang="en-US" sz="1200" baseline="0" dirty="0"/>
              <a:t> per share </a:t>
            </a:r>
            <a:r>
              <a:rPr lang="en-US" sz="1200" b="0" baseline="0" dirty="0"/>
              <a:t>in Year 1 ($2.50) </a:t>
            </a:r>
            <a:r>
              <a:rPr lang="en-US" sz="1200" baseline="0" dirty="0"/>
              <a:t>– Dividend per share </a:t>
            </a:r>
            <a:r>
              <a:rPr lang="en-US" sz="1200" b="0" baseline="0" dirty="0"/>
              <a:t>in Year 1 ($1.00). </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kern="1200" baseline="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kern="1200" baseline="0" dirty="0">
                <a:solidFill>
                  <a:schemeClr val="tx1"/>
                </a:solidFill>
                <a:latin typeface="Arial" charset="0"/>
                <a:ea typeface="+mn-ea"/>
                <a:cs typeface="+mn-cs"/>
              </a:rPr>
              <a:t>We then use </a:t>
            </a:r>
            <a:r>
              <a:rPr lang="en-US" sz="1200" b="0" kern="1200" baseline="0" dirty="0">
                <a:solidFill>
                  <a:schemeClr val="tx1"/>
                </a:solidFill>
                <a:latin typeface="Arial" charset="0"/>
                <a:ea typeface="+mn-ea"/>
                <a:cs typeface="+mn-cs"/>
              </a:rPr>
              <a:t>Year 2 EPS ($3.00) </a:t>
            </a:r>
            <a:r>
              <a:rPr lang="en-US" sz="1200" kern="1200" baseline="0" dirty="0">
                <a:solidFill>
                  <a:schemeClr val="tx1"/>
                </a:solidFill>
                <a:latin typeface="Arial" charset="0"/>
                <a:ea typeface="+mn-ea"/>
                <a:cs typeface="+mn-cs"/>
              </a:rPr>
              <a:t>to get the Year 2 residual income per share of $0.85.</a:t>
            </a:r>
            <a:endParaRPr lang="en-US" sz="12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919269399"/>
      </p:ext>
    </p:extLst>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GB" sz="1200" dirty="0"/>
              <a:t>LOS: </a:t>
            </a:r>
            <a:r>
              <a:rPr lang="en-US" sz="1200" dirty="0"/>
              <a:t>Calculate </a:t>
            </a:r>
            <a:r>
              <a:rPr lang="en-US" sz="1200" kern="1200" baseline="0" dirty="0">
                <a:solidFill>
                  <a:schemeClr val="tx1"/>
                </a:solidFill>
                <a:latin typeface="Arial" charset="0"/>
                <a:ea typeface="+mn-ea"/>
                <a:cs typeface="+mn-cs"/>
              </a:rPr>
              <a:t>and interpret the intrinsic value of a common stock using single-stage (constant-growth) and multistage residual income models.</a:t>
            </a:r>
            <a:endParaRPr lang="en-US" sz="1200" b="1" dirty="0"/>
          </a:p>
          <a:p>
            <a:pPr eaLnBrk="1" hangingPunct="1">
              <a:lnSpc>
                <a:spcPct val="90000"/>
              </a:lnSpc>
            </a:pPr>
            <a:r>
              <a:rPr lang="en-US" sz="1200" dirty="0"/>
              <a:t>Pages 469–476</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 typeface="+mj-lt"/>
              <a:buNone/>
              <a:tabLst/>
              <a:defRPr/>
            </a:pPr>
            <a:r>
              <a:rPr lang="en-US" sz="1200" i="0" kern="1200" dirty="0">
                <a:solidFill>
                  <a:schemeClr val="tx1"/>
                </a:solidFill>
                <a:latin typeface="Arial" charset="0"/>
                <a:ea typeface="+mn-ea"/>
                <a:cs typeface="+mn-cs"/>
              </a:rPr>
              <a:t>The formula says the value of common stock is equal to the</a:t>
            </a:r>
            <a:r>
              <a:rPr lang="en-US" sz="1200" i="0" kern="1200" baseline="0" dirty="0">
                <a:solidFill>
                  <a:schemeClr val="tx1"/>
                </a:solidFill>
                <a:latin typeface="Arial" charset="0"/>
                <a:ea typeface="+mn-ea"/>
                <a:cs typeface="+mn-cs"/>
              </a:rPr>
              <a:t> book value of equity plus the discounted stream of future residual income, where the discount rate is the required return on common equity. Notice that the formula starts with the book value as the base value for the common stock. If the firm earns any extra (residual) income, this increases firm valuation beyond the book value.</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baseline="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baseline="0" dirty="0">
                <a:solidFill>
                  <a:schemeClr val="tx1"/>
                </a:solidFill>
                <a:latin typeface="Arial" charset="0"/>
                <a:ea typeface="+mn-ea"/>
                <a:cs typeface="+mn-cs"/>
              </a:rPr>
              <a:t>The example on the next slide illustrates the calculation.</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775541697"/>
      </p:ext>
    </p:extLst>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200" dirty="0"/>
              <a:t>LOS: </a:t>
            </a:r>
            <a:r>
              <a:rPr lang="en-US" sz="1200" kern="1200" baseline="0" dirty="0">
                <a:solidFill>
                  <a:schemeClr val="tx1"/>
                </a:solidFill>
                <a:latin typeface="Arial" charset="0"/>
                <a:ea typeface="+mn-ea"/>
                <a:cs typeface="+mn-cs"/>
              </a:rPr>
              <a:t>Calculate the intrinsic value of a share of common stock using the residual income model.</a:t>
            </a:r>
            <a:endParaRPr lang="en-US" sz="1200" b="1" dirty="0"/>
          </a:p>
          <a:p>
            <a:pPr marL="0" marR="0" indent="-182880" algn="l" defTabSz="914400" rtl="0" eaLnBrk="1" fontAlgn="base" latinLnBrk="0" hangingPunct="1">
              <a:lnSpc>
                <a:spcPct val="90000"/>
              </a:lnSpc>
              <a:spcBef>
                <a:spcPct val="30000"/>
              </a:spcBef>
              <a:spcAft>
                <a:spcPct val="0"/>
              </a:spcAft>
              <a:buClrTx/>
              <a:buSzTx/>
              <a:buFontTx/>
              <a:buNone/>
              <a:tabLst/>
              <a:defRPr/>
            </a:pPr>
            <a:r>
              <a:rPr lang="en-US" sz="1200" dirty="0"/>
              <a:t>Pages 469–476</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3728608553"/>
      </p:ext>
    </p:extLst>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200" dirty="0"/>
              <a:t>LOS: </a:t>
            </a:r>
            <a:r>
              <a:rPr lang="en-US" sz="1200" kern="1200" baseline="0" dirty="0">
                <a:solidFill>
                  <a:schemeClr val="tx1"/>
                </a:solidFill>
                <a:latin typeface="Arial" charset="0"/>
                <a:ea typeface="+mn-ea"/>
                <a:cs typeface="+mn-cs"/>
              </a:rPr>
              <a:t>Calculate the intrinsic value of a share of common stock using the residual income model.</a:t>
            </a:r>
            <a:endParaRPr lang="en-US" sz="1200" b="1" dirty="0"/>
          </a:p>
          <a:p>
            <a:pPr marL="0" marR="0" indent="-182880" algn="l" defTabSz="914400" rtl="0" eaLnBrk="1" fontAlgn="base" latinLnBrk="0" hangingPunct="1">
              <a:lnSpc>
                <a:spcPct val="90000"/>
              </a:lnSpc>
              <a:spcBef>
                <a:spcPct val="30000"/>
              </a:spcBef>
              <a:spcAft>
                <a:spcPct val="0"/>
              </a:spcAft>
              <a:buClrTx/>
              <a:buSzTx/>
              <a:buFontTx/>
              <a:buNone/>
              <a:tabLst/>
              <a:defRPr/>
            </a:pPr>
            <a:r>
              <a:rPr lang="en-US" sz="1200" dirty="0"/>
              <a:t>Pages 469–476</a:t>
            </a:r>
          </a:p>
          <a:p>
            <a:pPr eaLnBrk="1" hangingPunct="1">
              <a:lnSpc>
                <a:spcPct val="90000"/>
              </a:lnSpc>
            </a:pPr>
            <a:endParaRPr lang="en-US" sz="1200" dirty="0"/>
          </a:p>
          <a:p>
            <a:pPr eaLnBrk="1" hangingPunct="1">
              <a:lnSpc>
                <a:spcPct val="90000"/>
              </a:lnSpc>
            </a:pPr>
            <a:r>
              <a:rPr lang="en-US" sz="1200" dirty="0"/>
              <a:t>Notice that the beginning</a:t>
            </a:r>
            <a:r>
              <a:rPr lang="en-US" sz="1200" baseline="0" dirty="0"/>
              <a:t> book value of equity contributes a large portion of share value (i.e., $20 of the $21.91).</a:t>
            </a:r>
          </a:p>
          <a:p>
            <a:pPr eaLnBrk="1" hangingPunct="1">
              <a:lnSpc>
                <a:spcPct val="90000"/>
              </a:lnSpc>
            </a:pPr>
            <a:endParaRPr lang="en-US" sz="1200" baseline="0" dirty="0"/>
          </a:p>
          <a:p>
            <a:pPr eaLnBrk="1" hangingPunct="1">
              <a:lnSpc>
                <a:spcPct val="90000"/>
              </a:lnSpc>
            </a:pPr>
            <a:r>
              <a:rPr lang="en-US" sz="1200" baseline="0" dirty="0"/>
              <a:t>The stream of the discounted stream of residual income contributes a relatively small amount ($1.91).</a:t>
            </a:r>
          </a:p>
          <a:p>
            <a:pPr eaLnBrk="1" hangingPunct="1">
              <a:lnSpc>
                <a:spcPct val="90000"/>
              </a:lnSpc>
            </a:pPr>
            <a:endParaRPr lang="en-US" sz="1200" baseline="0" dirty="0"/>
          </a:p>
          <a:p>
            <a:pPr eaLnBrk="1" hangingPunct="1">
              <a:lnSpc>
                <a:spcPct val="90000"/>
              </a:lnSpc>
            </a:pPr>
            <a:r>
              <a:rPr lang="en-US" sz="1200" baseline="0" dirty="0"/>
              <a:t>Because the firm has earnings in excess of the capital charge (positive residual income), the stock value is greater than the book value of equity ($20).</a:t>
            </a:r>
          </a:p>
          <a:p>
            <a:pPr eaLnBrk="1" hangingPunct="1">
              <a:lnSpc>
                <a:spcPct val="90000"/>
              </a:lnSpc>
            </a:pPr>
            <a:endParaRPr lang="en-US" sz="1200" baseline="0" dirty="0"/>
          </a:p>
          <a:p>
            <a:pPr eaLnBrk="1" hangingPunct="1">
              <a:lnSpc>
                <a:spcPct val="90000"/>
              </a:lnSpc>
            </a:pPr>
            <a:endParaRPr lang="en-US" sz="1200" dirty="0"/>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3263768246"/>
      </p:ext>
    </p:extLst>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92500" lnSpcReduction="20000"/>
          </a:bodyPr>
          <a:lstStyle/>
          <a:p>
            <a:r>
              <a:rPr lang="en-US" sz="1200" dirty="0"/>
              <a:t>LOS: </a:t>
            </a:r>
            <a:r>
              <a:rPr lang="en-US" sz="1200" kern="1200" baseline="0" dirty="0">
                <a:solidFill>
                  <a:schemeClr val="tx1"/>
                </a:solidFill>
                <a:latin typeface="Arial" charset="0"/>
                <a:ea typeface="+mn-ea"/>
                <a:cs typeface="+mn-cs"/>
              </a:rPr>
              <a:t>Explain fundamental determinants of residual income.</a:t>
            </a:r>
            <a:endParaRPr lang="en-US" sz="1200" b="1" dirty="0"/>
          </a:p>
          <a:p>
            <a:pPr eaLnBrk="1" hangingPunct="1">
              <a:lnSpc>
                <a:spcPct val="90000"/>
              </a:lnSpc>
            </a:pPr>
            <a:r>
              <a:rPr lang="en-US" sz="1200" dirty="0"/>
              <a:t>Page 477–478</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dirty="0">
                <a:solidFill>
                  <a:schemeClr val="tx1"/>
                </a:solidFill>
                <a:latin typeface="Arial" charset="0"/>
                <a:ea typeface="+mn-ea"/>
                <a:cs typeface="+mn-cs"/>
              </a:rPr>
              <a:t>Recall the previous formula:</a:t>
            </a:r>
            <a:r>
              <a:rPr lang="en-US" sz="1200" i="0" kern="1200" baseline="0" dirty="0">
                <a:solidFill>
                  <a:schemeClr val="tx1"/>
                </a:solidFill>
                <a:latin typeface="Arial" charset="0"/>
                <a:ea typeface="+mn-ea"/>
                <a:cs typeface="+mn-cs"/>
              </a:rPr>
              <a:t> </a:t>
            </a:r>
          </a:p>
          <a:p>
            <a:pPr lvl="1" indent="-235461" eaLnBrk="1" hangingPunct="1">
              <a:buFont typeface="Arial" pitchFamily="34" charset="0"/>
              <a:buNone/>
              <a:defRPr/>
            </a:pPr>
            <a:r>
              <a:rPr lang="en-US" i="0" kern="1200" baseline="0" dirty="0">
                <a:solidFill>
                  <a:schemeClr val="tx1"/>
                </a:solidFill>
                <a:latin typeface="Arial" charset="0"/>
                <a:ea typeface="+mn-ea"/>
                <a:cs typeface="+mn-cs"/>
              </a:rPr>
              <a:t>Residual income (RI) = </a:t>
            </a:r>
            <a:r>
              <a:rPr lang="en-US" i="1" u="none" kern="1200" baseline="0" dirty="0">
                <a:solidFill>
                  <a:schemeClr val="tx1"/>
                </a:solidFill>
                <a:latin typeface="Arial" charset="0"/>
                <a:ea typeface="+mn-ea"/>
                <a:cs typeface="+mn-cs"/>
              </a:rPr>
              <a:t>E</a:t>
            </a:r>
            <a:r>
              <a:rPr lang="en-US" i="0" kern="1200" baseline="0" dirty="0">
                <a:solidFill>
                  <a:schemeClr val="tx1"/>
                </a:solidFill>
                <a:latin typeface="Arial" charset="0"/>
                <a:ea typeface="+mn-ea"/>
                <a:cs typeface="+mn-cs"/>
              </a:rPr>
              <a:t> </a:t>
            </a:r>
            <a:r>
              <a:rPr lang="en-US" sz="1200" dirty="0"/>
              <a:t>– </a:t>
            </a:r>
            <a:r>
              <a:rPr lang="en-US" i="1" kern="1200" baseline="0" dirty="0" err="1">
                <a:solidFill>
                  <a:schemeClr val="tx1"/>
                </a:solidFill>
                <a:latin typeface="Arial" charset="0"/>
                <a:ea typeface="+mn-ea"/>
                <a:cs typeface="+mn-cs"/>
              </a:rPr>
              <a:t>rB</a:t>
            </a:r>
            <a:r>
              <a:rPr lang="en-US" i="0" kern="1200" baseline="0" dirty="0">
                <a:solidFill>
                  <a:schemeClr val="tx1"/>
                </a:solidFill>
                <a:latin typeface="Arial" charset="0"/>
                <a:ea typeface="+mn-ea"/>
                <a:cs typeface="+mn-cs"/>
              </a:rPr>
              <a:t>. </a:t>
            </a:r>
            <a:endParaRPr lang="en-US" dirty="0"/>
          </a:p>
          <a:p>
            <a:pPr indent="-235461" eaLnBrk="1" hangingPunct="1">
              <a:buFont typeface="Arial" pitchFamily="34" charset="0"/>
              <a:buNone/>
              <a:defRPr/>
            </a:pPr>
            <a:r>
              <a:rPr lang="en-US" i="0" kern="1200" baseline="0" dirty="0">
                <a:solidFill>
                  <a:schemeClr val="tx1"/>
                </a:solidFill>
                <a:latin typeface="Arial" charset="0"/>
                <a:ea typeface="+mn-ea"/>
                <a:cs typeface="+mn-cs"/>
              </a:rPr>
              <a:t>Recognize that </a:t>
            </a:r>
            <a:r>
              <a:rPr lang="en-US" i="1" kern="1200" baseline="0" dirty="0">
                <a:solidFill>
                  <a:schemeClr val="tx1"/>
                </a:solidFill>
                <a:latin typeface="Arial" charset="0"/>
                <a:ea typeface="+mn-ea"/>
                <a:cs typeface="+mn-cs"/>
              </a:rPr>
              <a:t>E</a:t>
            </a:r>
            <a:r>
              <a:rPr lang="en-US" i="0" kern="1200" baseline="0" dirty="0">
                <a:solidFill>
                  <a:schemeClr val="tx1"/>
                </a:solidFill>
                <a:latin typeface="Arial" charset="0"/>
                <a:ea typeface="+mn-ea"/>
                <a:cs typeface="+mn-cs"/>
              </a:rPr>
              <a:t> = ROE × </a:t>
            </a:r>
            <a:r>
              <a:rPr lang="en-US" i="1" kern="1200" baseline="0" dirty="0">
                <a:solidFill>
                  <a:schemeClr val="tx1"/>
                </a:solidFill>
                <a:latin typeface="Arial" charset="0"/>
                <a:ea typeface="+mn-ea"/>
                <a:cs typeface="+mn-cs"/>
              </a:rPr>
              <a:t>B</a:t>
            </a:r>
            <a:r>
              <a:rPr lang="en-US" i="0" kern="1200" baseline="0" dirty="0">
                <a:solidFill>
                  <a:schemeClr val="tx1"/>
                </a:solidFill>
                <a:latin typeface="Arial" charset="0"/>
                <a:ea typeface="+mn-ea"/>
                <a:cs typeface="+mn-cs"/>
              </a:rPr>
              <a:t>, where ROE = Return on equity.</a:t>
            </a:r>
          </a:p>
          <a:p>
            <a:pPr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baseline="0" dirty="0">
              <a:solidFill>
                <a:schemeClr val="tx1"/>
              </a:solidFill>
              <a:latin typeface="Arial" charset="0"/>
              <a:ea typeface="+mn-ea"/>
              <a:cs typeface="+mn-cs"/>
            </a:endParaRPr>
          </a:p>
          <a:p>
            <a:pPr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baseline="0" dirty="0">
                <a:solidFill>
                  <a:schemeClr val="tx1"/>
                </a:solidFill>
                <a:latin typeface="Arial" charset="0"/>
                <a:ea typeface="+mn-ea"/>
                <a:cs typeface="+mn-cs"/>
              </a:rPr>
              <a:t>So:</a:t>
            </a:r>
          </a:p>
          <a:p>
            <a:pPr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baseline="0" dirty="0">
              <a:solidFill>
                <a:schemeClr val="tx1"/>
              </a:solidFill>
              <a:latin typeface="Arial" charset="0"/>
              <a:ea typeface="+mn-ea"/>
              <a:cs typeface="+mn-cs"/>
            </a:endParaRPr>
          </a:p>
          <a:p>
            <a:pPr lvl="1" indent="-235461" eaLnBrk="1" hangingPunct="1">
              <a:buFont typeface="Arial" pitchFamily="34" charset="0"/>
              <a:buNone/>
              <a:defRPr/>
            </a:pPr>
            <a:r>
              <a:rPr lang="en-US" i="0" kern="1200" baseline="0" dirty="0">
                <a:solidFill>
                  <a:schemeClr val="tx1"/>
                </a:solidFill>
                <a:latin typeface="Arial" charset="0"/>
                <a:ea typeface="+mn-ea"/>
                <a:cs typeface="+mn-cs"/>
              </a:rPr>
              <a:t>RI = (ROE × </a:t>
            </a:r>
            <a:r>
              <a:rPr lang="en-US" i="1" kern="1200" baseline="0" dirty="0">
                <a:solidFill>
                  <a:schemeClr val="tx1"/>
                </a:solidFill>
                <a:latin typeface="Arial" charset="0"/>
                <a:ea typeface="+mn-ea"/>
                <a:cs typeface="+mn-cs"/>
              </a:rPr>
              <a:t>B</a:t>
            </a:r>
            <a:r>
              <a:rPr lang="en-US" i="0" kern="1200" baseline="0" dirty="0">
                <a:solidFill>
                  <a:schemeClr val="tx1"/>
                </a:solidFill>
                <a:latin typeface="Arial" charset="0"/>
                <a:ea typeface="+mn-ea"/>
                <a:cs typeface="+mn-cs"/>
              </a:rPr>
              <a:t>) </a:t>
            </a:r>
            <a:r>
              <a:rPr lang="en-US" sz="1200" dirty="0"/>
              <a:t>–</a:t>
            </a:r>
            <a:r>
              <a:rPr lang="en-US" i="0" kern="1200" baseline="0" dirty="0">
                <a:solidFill>
                  <a:schemeClr val="tx1"/>
                </a:solidFill>
                <a:latin typeface="Arial" charset="0"/>
                <a:ea typeface="+mn-ea"/>
                <a:cs typeface="+mn-cs"/>
              </a:rPr>
              <a:t> (</a:t>
            </a:r>
            <a:r>
              <a:rPr lang="en-US" i="1" kern="1200" baseline="0" dirty="0">
                <a:solidFill>
                  <a:schemeClr val="tx1"/>
                </a:solidFill>
                <a:latin typeface="Arial" charset="0"/>
                <a:ea typeface="+mn-ea"/>
                <a:cs typeface="+mn-cs"/>
              </a:rPr>
              <a:t>r</a:t>
            </a:r>
            <a:r>
              <a:rPr lang="en-US" i="0" kern="1200" baseline="0" dirty="0">
                <a:solidFill>
                  <a:schemeClr val="tx1"/>
                </a:solidFill>
                <a:latin typeface="Arial" charset="0"/>
                <a:ea typeface="+mn-ea"/>
                <a:cs typeface="+mn-cs"/>
              </a:rPr>
              <a:t> × </a:t>
            </a:r>
            <a:r>
              <a:rPr lang="en-US" i="1" kern="1200" baseline="0" dirty="0">
                <a:solidFill>
                  <a:schemeClr val="tx1"/>
                </a:solidFill>
                <a:latin typeface="Arial" charset="0"/>
                <a:ea typeface="+mn-ea"/>
                <a:cs typeface="+mn-cs"/>
              </a:rPr>
              <a:t>B</a:t>
            </a:r>
            <a:r>
              <a:rPr lang="en-US" i="0" kern="1200" baseline="0" dirty="0">
                <a:solidFill>
                  <a:schemeClr val="tx1"/>
                </a:solidFill>
                <a:latin typeface="Arial" charset="0"/>
                <a:ea typeface="+mn-ea"/>
                <a:cs typeface="+mn-cs"/>
              </a:rPr>
              <a:t>).</a:t>
            </a:r>
          </a:p>
          <a:p>
            <a:pPr lvl="1" indent="-235461" eaLnBrk="1" hangingPunct="1">
              <a:buFont typeface="Arial" pitchFamily="34" charset="0"/>
              <a:buNone/>
              <a:defRPr/>
            </a:pPr>
            <a:r>
              <a:rPr lang="en-US" i="0" kern="1200" baseline="0" dirty="0">
                <a:solidFill>
                  <a:schemeClr val="tx1"/>
                </a:solidFill>
                <a:latin typeface="Arial" charset="0"/>
                <a:ea typeface="+mn-ea"/>
                <a:cs typeface="+mn-cs"/>
              </a:rPr>
              <a:t>RI = (ROE </a:t>
            </a:r>
            <a:r>
              <a:rPr lang="en-US" sz="1200" dirty="0"/>
              <a:t>–</a:t>
            </a:r>
            <a:r>
              <a:rPr lang="en-US" i="0" kern="1200" baseline="0" dirty="0">
                <a:solidFill>
                  <a:schemeClr val="tx1"/>
                </a:solidFill>
                <a:latin typeface="Arial" charset="0"/>
                <a:ea typeface="+mn-ea"/>
                <a:cs typeface="+mn-cs"/>
              </a:rPr>
              <a:t> </a:t>
            </a:r>
            <a:r>
              <a:rPr lang="en-US" i="1" kern="1200" baseline="0" dirty="0">
                <a:solidFill>
                  <a:schemeClr val="tx1"/>
                </a:solidFill>
                <a:latin typeface="Arial" charset="0"/>
                <a:ea typeface="+mn-ea"/>
                <a:cs typeface="+mn-cs"/>
              </a:rPr>
              <a:t>r</a:t>
            </a:r>
            <a:r>
              <a:rPr lang="en-US" i="0" kern="1200" baseline="0" dirty="0">
                <a:solidFill>
                  <a:schemeClr val="tx1"/>
                </a:solidFill>
                <a:latin typeface="Arial" charset="0"/>
                <a:ea typeface="+mn-ea"/>
                <a:cs typeface="+mn-cs"/>
              </a:rPr>
              <a:t>) </a:t>
            </a:r>
            <a:r>
              <a:rPr lang="en-US" i="1" kern="1200" baseline="0" dirty="0">
                <a:solidFill>
                  <a:schemeClr val="tx1"/>
                </a:solidFill>
                <a:latin typeface="Arial" charset="0"/>
                <a:ea typeface="+mn-ea"/>
                <a:cs typeface="+mn-cs"/>
              </a:rPr>
              <a:t>B</a:t>
            </a:r>
            <a:r>
              <a:rPr lang="en-US" i="0" kern="1200" baseline="0" dirty="0">
                <a:solidFill>
                  <a:schemeClr val="tx1"/>
                </a:solidFill>
                <a:latin typeface="Arial" charset="0"/>
                <a:ea typeface="+mn-ea"/>
                <a:cs typeface="+mn-cs"/>
              </a:rPr>
              <a:t>.</a:t>
            </a:r>
          </a:p>
          <a:p>
            <a:pPr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baseline="0" dirty="0">
              <a:solidFill>
                <a:schemeClr val="tx1"/>
              </a:solidFill>
              <a:latin typeface="Arial" charset="0"/>
              <a:ea typeface="+mn-ea"/>
              <a:cs typeface="+mn-cs"/>
            </a:endParaRPr>
          </a:p>
          <a:p>
            <a:pPr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baseline="0" dirty="0">
                <a:solidFill>
                  <a:schemeClr val="tx1"/>
                </a:solidFill>
                <a:latin typeface="Arial" charset="0"/>
                <a:ea typeface="+mn-ea"/>
                <a:cs typeface="+mn-cs"/>
              </a:rPr>
              <a:t>The figures tell us that</a:t>
            </a:r>
          </a:p>
          <a:p>
            <a:pPr marL="237744" marR="0" indent="-235461" algn="l" defTabSz="914400" rtl="0" eaLnBrk="1" fontAlgn="base" latinLnBrk="0" hangingPunct="1">
              <a:lnSpc>
                <a:spcPct val="100000"/>
              </a:lnSpc>
              <a:spcBef>
                <a:spcPct val="30000"/>
              </a:spcBef>
              <a:spcAft>
                <a:spcPct val="0"/>
              </a:spcAft>
              <a:buClrTx/>
              <a:buSzTx/>
              <a:buFont typeface="+mj-lt"/>
              <a:buAutoNum type="arabicPeriod"/>
              <a:tabLst/>
              <a:defRPr/>
            </a:pPr>
            <a:r>
              <a:rPr lang="en-US" sz="1200" i="0" kern="1200" baseline="0" dirty="0">
                <a:solidFill>
                  <a:schemeClr val="tx1"/>
                </a:solidFill>
                <a:latin typeface="Arial" charset="0"/>
                <a:ea typeface="+mn-ea"/>
                <a:cs typeface="+mn-cs"/>
              </a:rPr>
              <a:t>If the firm’s ROE &gt; Required return on equity → Residual income is positive → Stock value &gt; Book value of equity. </a:t>
            </a:r>
          </a:p>
          <a:p>
            <a:pPr marL="237744" marR="0" indent="-235461" algn="l" defTabSz="914400" rtl="0" eaLnBrk="1" fontAlgn="base" latinLnBrk="0" hangingPunct="1">
              <a:lnSpc>
                <a:spcPct val="100000"/>
              </a:lnSpc>
              <a:spcBef>
                <a:spcPct val="30000"/>
              </a:spcBef>
              <a:spcAft>
                <a:spcPct val="0"/>
              </a:spcAft>
              <a:buClrTx/>
              <a:buSzTx/>
              <a:buFont typeface="+mj-lt"/>
              <a:buAutoNum type="arabicPeriod"/>
              <a:tabLst/>
              <a:defRPr/>
            </a:pPr>
            <a:r>
              <a:rPr lang="en-US" sz="1200" i="0" kern="1200" baseline="0" dirty="0">
                <a:solidFill>
                  <a:schemeClr val="tx1"/>
                </a:solidFill>
                <a:latin typeface="Arial" charset="0"/>
                <a:ea typeface="+mn-ea"/>
                <a:cs typeface="+mn-cs"/>
              </a:rPr>
              <a:t>If the firm’s ROE &lt; Required return on equity → Residual income is negative → Stock value &lt; Book value of equity.</a:t>
            </a:r>
          </a:p>
          <a:p>
            <a:pPr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baseline="0" dirty="0">
                <a:solidFill>
                  <a:schemeClr val="tx1"/>
                </a:solidFill>
                <a:latin typeface="Arial" charset="0"/>
                <a:ea typeface="+mn-ea"/>
                <a:cs typeface="+mn-cs"/>
              </a:rPr>
              <a:t> </a:t>
            </a:r>
          </a:p>
          <a:p>
            <a:pPr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baseline="0" dirty="0">
                <a:solidFill>
                  <a:schemeClr val="tx1"/>
                </a:solidFill>
                <a:latin typeface="Arial" charset="0"/>
                <a:ea typeface="+mn-ea"/>
                <a:cs typeface="+mn-cs"/>
              </a:rPr>
              <a:t>So, ROEs that are higher than equity required returns → Higher stock values.</a:t>
            </a:r>
            <a:endParaRPr lang="en-US" sz="1200" i="0" kern="1200" dirty="0">
              <a:solidFill>
                <a:schemeClr val="tx1"/>
              </a:solidFill>
              <a:latin typeface="Arial" charset="0"/>
              <a:ea typeface="+mn-ea"/>
              <a:cs typeface="+mn-cs"/>
            </a:endParaRPr>
          </a:p>
          <a:p>
            <a:pPr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kern="1200" dirty="0">
              <a:solidFill>
                <a:schemeClr val="tx1"/>
              </a:solidFill>
              <a:latin typeface="Arial" charset="0"/>
              <a:ea typeface="+mn-ea"/>
              <a:cs typeface="+mn-cs"/>
            </a:endParaRPr>
          </a:p>
          <a:p>
            <a:pPr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kern="1200" dirty="0">
                <a:solidFill>
                  <a:schemeClr val="tx1"/>
                </a:solidFill>
                <a:latin typeface="Arial" charset="0"/>
                <a:ea typeface="+mn-ea"/>
                <a:cs typeface="+mn-cs"/>
              </a:rPr>
              <a:t>We’ll use</a:t>
            </a:r>
            <a:r>
              <a:rPr lang="en-US" sz="1200" kern="1200" baseline="0" dirty="0">
                <a:solidFill>
                  <a:schemeClr val="tx1"/>
                </a:solidFill>
                <a:latin typeface="Arial" charset="0"/>
                <a:ea typeface="+mn-ea"/>
                <a:cs typeface="+mn-cs"/>
              </a:rPr>
              <a:t> this decomposed residual income in the stock valuation example to follow.</a:t>
            </a:r>
          </a:p>
        </p:txBody>
      </p:sp>
    </p:spTree>
    <p:extLst>
      <p:ext uri="{BB962C8B-B14F-4D97-AF65-F5344CB8AC3E}">
        <p14:creationId xmlns:p14="http://schemas.microsoft.com/office/powerpoint/2010/main" val="4166567443"/>
      </p:ext>
    </p:extLst>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77500" lnSpcReduction="20000"/>
          </a:bodyPr>
          <a:lstStyle/>
          <a:p>
            <a:r>
              <a:rPr lang="en-US" sz="1200" dirty="0"/>
              <a:t>LOS: </a:t>
            </a:r>
            <a:r>
              <a:rPr lang="en-US" sz="1200" kern="1200" baseline="0" dirty="0">
                <a:solidFill>
                  <a:schemeClr val="tx1"/>
                </a:solidFill>
                <a:latin typeface="Arial" charset="0"/>
                <a:ea typeface="+mn-ea"/>
                <a:cs typeface="+mn-cs"/>
              </a:rPr>
              <a:t>Explain the relation between residual income valuation and the justified price-to-book ratio based on forecasted fundamentals.</a:t>
            </a:r>
            <a:endParaRPr lang="en-US" sz="1200" dirty="0"/>
          </a:p>
          <a:p>
            <a:pPr eaLnBrk="1" hangingPunct="1">
              <a:lnSpc>
                <a:spcPct val="90000"/>
              </a:lnSpc>
            </a:pPr>
            <a:r>
              <a:rPr lang="en-US" sz="1200" dirty="0"/>
              <a:t>Page 477–478</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L="692661" marR="0" lvl="1" indent="-235461"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sz="1200" i="0" kern="1200" dirty="0">
                <a:solidFill>
                  <a:schemeClr val="tx1"/>
                </a:solidFill>
                <a:latin typeface="Arial" charset="0"/>
                <a:ea typeface="+mn-ea"/>
                <a:cs typeface="+mn-cs"/>
              </a:rPr>
              <a:t>The first formula</a:t>
            </a:r>
            <a:r>
              <a:rPr lang="en-US" sz="1200" i="0" kern="1200" baseline="0" dirty="0">
                <a:solidFill>
                  <a:schemeClr val="tx1"/>
                </a:solidFill>
                <a:latin typeface="Arial" charset="0"/>
                <a:ea typeface="+mn-ea"/>
                <a:cs typeface="+mn-cs"/>
              </a:rPr>
              <a:t> is just an single-stage (constant-growth) version of the valuation formula we used in the previous example. </a:t>
            </a:r>
          </a:p>
          <a:p>
            <a:pPr marL="692661" marR="0" lvl="1" indent="-235461"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sz="1200" i="0" kern="1200" baseline="0" dirty="0">
                <a:solidFill>
                  <a:schemeClr val="tx1"/>
                </a:solidFill>
                <a:latin typeface="Arial" charset="0"/>
                <a:ea typeface="+mn-ea"/>
                <a:cs typeface="+mn-cs"/>
              </a:rPr>
              <a:t>The numerator in the second term is the residual income, where the RI = (ROE </a:t>
            </a:r>
            <a:r>
              <a:rPr lang="en-US" sz="1200" dirty="0"/>
              <a:t>– </a:t>
            </a:r>
            <a:r>
              <a:rPr lang="en-US" sz="1200" i="1" kern="1200" baseline="0" dirty="0">
                <a:solidFill>
                  <a:schemeClr val="tx1"/>
                </a:solidFill>
                <a:latin typeface="Arial" charset="0"/>
                <a:ea typeface="+mn-ea"/>
                <a:cs typeface="+mn-cs"/>
              </a:rPr>
              <a:t>r</a:t>
            </a:r>
            <a:r>
              <a:rPr lang="en-US" sz="1200" i="0" kern="1200" baseline="0" dirty="0">
                <a:solidFill>
                  <a:schemeClr val="tx1"/>
                </a:solidFill>
                <a:latin typeface="Arial" charset="0"/>
                <a:ea typeface="+mn-ea"/>
                <a:cs typeface="+mn-cs"/>
              </a:rPr>
              <a:t>)</a:t>
            </a:r>
            <a:r>
              <a:rPr lang="en-US" sz="1200" kern="1200" dirty="0">
                <a:solidFill>
                  <a:schemeClr val="tx1"/>
                </a:solidFill>
                <a:latin typeface="Arial" charset="0"/>
                <a:ea typeface="+mn-ea"/>
                <a:cs typeface="+mn-cs"/>
              </a:rPr>
              <a:t> </a:t>
            </a:r>
            <a:r>
              <a:rPr lang="en-US" sz="1200" i="1" kern="1200" dirty="0">
                <a:solidFill>
                  <a:schemeClr val="tx1"/>
                </a:solidFill>
                <a:latin typeface="Arial" charset="0"/>
                <a:ea typeface="+mn-ea"/>
                <a:cs typeface="+mn-cs"/>
              </a:rPr>
              <a:t>B</a:t>
            </a:r>
            <a:r>
              <a:rPr lang="en-US" sz="1200" i="1" kern="1200" baseline="-25000" dirty="0">
                <a:solidFill>
                  <a:schemeClr val="tx1"/>
                </a:solidFill>
                <a:latin typeface="Arial" charset="0"/>
                <a:ea typeface="+mn-ea"/>
                <a:cs typeface="+mn-cs"/>
              </a:rPr>
              <a:t>0</a:t>
            </a:r>
            <a:r>
              <a:rPr lang="en-US" sz="1200" kern="1200" baseline="-25000" dirty="0">
                <a:solidFill>
                  <a:schemeClr val="tx1"/>
                </a:solidFill>
                <a:latin typeface="Arial" charset="0"/>
                <a:ea typeface="+mn-ea"/>
                <a:cs typeface="+mn-cs"/>
              </a:rPr>
              <a:t>.</a:t>
            </a:r>
          </a:p>
          <a:p>
            <a:pPr marL="692661" marR="0" lvl="1" indent="-235461"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sz="1200" i="0" kern="1200" baseline="0" dirty="0">
                <a:solidFill>
                  <a:schemeClr val="tx1"/>
                </a:solidFill>
                <a:latin typeface="Arial" charset="0"/>
                <a:ea typeface="+mn-ea"/>
                <a:cs typeface="+mn-cs"/>
              </a:rPr>
              <a:t>The stock value is the book value plus the infinite stream of residual income divided by </a:t>
            </a:r>
            <a:r>
              <a:rPr lang="en-US" sz="1200" i="1" kern="1200" baseline="0" dirty="0">
                <a:solidFill>
                  <a:schemeClr val="tx1"/>
                </a:solidFill>
                <a:latin typeface="Arial" charset="0"/>
                <a:ea typeface="+mn-ea"/>
                <a:cs typeface="+mn-cs"/>
              </a:rPr>
              <a:t>r</a:t>
            </a:r>
            <a:r>
              <a:rPr lang="en-US" sz="1200" i="0" kern="1200" baseline="0" dirty="0">
                <a:solidFill>
                  <a:schemeClr val="tx1"/>
                </a:solidFill>
                <a:latin typeface="Arial" charset="0"/>
                <a:ea typeface="+mn-ea"/>
                <a:cs typeface="+mn-cs"/>
              </a:rPr>
              <a:t> </a:t>
            </a:r>
            <a:r>
              <a:rPr lang="en-US" sz="1200" dirty="0"/>
              <a:t>– </a:t>
            </a:r>
            <a:r>
              <a:rPr lang="en-US" sz="1200" i="1" kern="1200" baseline="0" dirty="0">
                <a:solidFill>
                  <a:schemeClr val="tx1"/>
                </a:solidFill>
                <a:latin typeface="Arial" charset="0"/>
                <a:ea typeface="+mn-ea"/>
                <a:cs typeface="+mn-cs"/>
              </a:rPr>
              <a:t>g</a:t>
            </a:r>
            <a:r>
              <a:rPr lang="en-US" sz="1200" i="0" kern="1200" baseline="0" dirty="0">
                <a:solidFill>
                  <a:schemeClr val="tx1"/>
                </a:solidFill>
                <a:latin typeface="Arial" charset="0"/>
                <a:ea typeface="+mn-ea"/>
                <a:cs typeface="+mn-cs"/>
              </a:rPr>
              <a:t>.</a:t>
            </a:r>
            <a:endParaRPr lang="en-US" sz="1200" kern="1200" baseline="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baseline="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baseline="0" dirty="0">
                <a:solidFill>
                  <a:schemeClr val="tx1"/>
                </a:solidFill>
                <a:latin typeface="Arial" charset="0"/>
                <a:ea typeface="+mn-ea"/>
                <a:cs typeface="+mn-cs"/>
              </a:rPr>
              <a:t>Now we divide both sides by </a:t>
            </a:r>
            <a:r>
              <a:rPr lang="en-US" sz="1200" i="1" kern="1200" dirty="0">
                <a:solidFill>
                  <a:schemeClr val="tx1"/>
                </a:solidFill>
                <a:latin typeface="Arial" charset="0"/>
                <a:ea typeface="+mn-ea"/>
                <a:cs typeface="+mn-cs"/>
              </a:rPr>
              <a:t>B</a:t>
            </a:r>
            <a:r>
              <a:rPr lang="en-US" sz="1200" i="1" kern="1200" baseline="-25000" dirty="0">
                <a:solidFill>
                  <a:schemeClr val="tx1"/>
                </a:solidFill>
                <a:latin typeface="Arial" charset="0"/>
                <a:ea typeface="+mn-ea"/>
                <a:cs typeface="+mn-cs"/>
              </a:rPr>
              <a:t>0</a:t>
            </a:r>
            <a:r>
              <a:rPr lang="en-US" sz="1200" kern="1200" baseline="-25000" dirty="0">
                <a:solidFill>
                  <a:schemeClr val="tx1"/>
                </a:solidFill>
                <a:latin typeface="Arial" charset="0"/>
                <a:ea typeface="+mn-ea"/>
                <a:cs typeface="+mn-cs"/>
              </a:rPr>
              <a:t>.</a:t>
            </a:r>
            <a:endParaRPr lang="en-US" sz="1200" i="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dirty="0">
                <a:solidFill>
                  <a:schemeClr val="tx1"/>
                </a:solidFill>
                <a:latin typeface="Arial" charset="0"/>
                <a:ea typeface="+mn-ea"/>
                <a:cs typeface="+mn-cs"/>
              </a:rPr>
              <a:t>In the second formula,</a:t>
            </a:r>
            <a:r>
              <a:rPr lang="en-US" sz="1200" i="0" kern="1200" baseline="0" dirty="0">
                <a:solidFill>
                  <a:schemeClr val="tx1"/>
                </a:solidFill>
                <a:latin typeface="Arial" charset="0"/>
                <a:ea typeface="+mn-ea"/>
                <a:cs typeface="+mn-cs"/>
              </a:rPr>
              <a:t> if Price = Value, then we will have a formula for the P/B.</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baseline="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baseline="0" dirty="0">
                <a:solidFill>
                  <a:schemeClr val="tx1"/>
                </a:solidFill>
                <a:latin typeface="Arial" charset="0"/>
                <a:ea typeface="+mn-ea"/>
                <a:cs typeface="+mn-cs"/>
              </a:rPr>
              <a:t>So as before, ROEs that are higher than equity required returns → Higher stock values AND higher P/Bs.</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baseline="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baseline="0" dirty="0">
                <a:solidFill>
                  <a:schemeClr val="tx1"/>
                </a:solidFill>
                <a:latin typeface="Arial" charset="0"/>
                <a:ea typeface="+mn-ea"/>
                <a:cs typeface="+mn-cs"/>
              </a:rPr>
              <a:t>Note also that</a:t>
            </a:r>
          </a:p>
          <a:p>
            <a:pPr marL="692661" marR="0" lvl="1" indent="-235461" algn="l" defTabSz="914400" rtl="0" eaLnBrk="1" fontAlgn="base" latinLnBrk="0" hangingPunct="1">
              <a:lnSpc>
                <a:spcPct val="100000"/>
              </a:lnSpc>
              <a:spcBef>
                <a:spcPct val="30000"/>
              </a:spcBef>
              <a:spcAft>
                <a:spcPct val="0"/>
              </a:spcAft>
              <a:buClrTx/>
              <a:buSzTx/>
              <a:buFont typeface="+mj-lt"/>
              <a:buAutoNum type="arabicPeriod"/>
              <a:tabLst/>
              <a:defRPr/>
            </a:pPr>
            <a:r>
              <a:rPr lang="en-US" sz="1200" i="0" kern="1200" baseline="0" dirty="0">
                <a:solidFill>
                  <a:schemeClr val="tx1"/>
                </a:solidFill>
                <a:latin typeface="Arial" charset="0"/>
                <a:ea typeface="+mn-ea"/>
                <a:cs typeface="+mn-cs"/>
              </a:rPr>
              <a:t>If the firm’s ROE &gt; Required return on equity → Justified P/B &gt; 1.0. </a:t>
            </a:r>
          </a:p>
          <a:p>
            <a:pPr marL="692661" marR="0" lvl="1" indent="-235461" algn="l" defTabSz="914400" rtl="0" eaLnBrk="1" fontAlgn="base" latinLnBrk="0" hangingPunct="1">
              <a:lnSpc>
                <a:spcPct val="100000"/>
              </a:lnSpc>
              <a:spcBef>
                <a:spcPct val="30000"/>
              </a:spcBef>
              <a:spcAft>
                <a:spcPct val="0"/>
              </a:spcAft>
              <a:buClrTx/>
              <a:buSzTx/>
              <a:buFont typeface="+mj-lt"/>
              <a:buAutoNum type="arabicPeriod"/>
              <a:tabLst/>
              <a:defRPr/>
            </a:pPr>
            <a:r>
              <a:rPr lang="en-US" sz="1200" i="0" kern="1200" baseline="0" dirty="0">
                <a:solidFill>
                  <a:schemeClr val="tx1"/>
                </a:solidFill>
                <a:latin typeface="Arial" charset="0"/>
                <a:ea typeface="+mn-ea"/>
                <a:cs typeface="+mn-cs"/>
              </a:rPr>
              <a:t>If the firm’s ROE &lt; Required return on equity → Justified P/B &lt; 1.0. </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1" kern="1200" dirty="0">
                <a:solidFill>
                  <a:schemeClr val="tx1"/>
                </a:solidFill>
                <a:latin typeface="Arial" charset="0"/>
                <a:ea typeface="+mn-ea"/>
                <a:cs typeface="+mn-cs"/>
              </a:rPr>
              <a:t>Text</a:t>
            </a:r>
            <a:r>
              <a:rPr lang="en-US" sz="1200" i="1" kern="1200" baseline="0" dirty="0">
                <a:solidFill>
                  <a:schemeClr val="tx1"/>
                </a:solidFill>
                <a:latin typeface="Arial" charset="0"/>
                <a:ea typeface="+mn-ea"/>
                <a:cs typeface="+mn-cs"/>
              </a:rPr>
              <a:t> Integration </a:t>
            </a:r>
            <a:r>
              <a:rPr lang="en-US" sz="1200" i="1" kern="1200" dirty="0">
                <a:solidFill>
                  <a:schemeClr val="tx1"/>
                </a:solidFill>
                <a:latin typeface="Arial" charset="0"/>
                <a:ea typeface="+mn-ea"/>
                <a:cs typeface="+mn-cs"/>
              </a:rPr>
              <a:t>Note: The justified</a:t>
            </a:r>
            <a:r>
              <a:rPr lang="en-US" sz="1200" i="1" kern="1200" baseline="0" dirty="0">
                <a:solidFill>
                  <a:schemeClr val="tx1"/>
                </a:solidFill>
                <a:latin typeface="Arial" charset="0"/>
                <a:ea typeface="+mn-ea"/>
                <a:cs typeface="+mn-cs"/>
              </a:rPr>
              <a:t> P/B was discussed in greater detail </a:t>
            </a:r>
            <a:r>
              <a:rPr lang="en-US" sz="1200" i="1" kern="1200" dirty="0">
                <a:solidFill>
                  <a:schemeClr val="tx1"/>
                </a:solidFill>
                <a:latin typeface="Arial" charset="0"/>
                <a:ea typeface="+mn-ea"/>
                <a:cs typeface="+mn-cs"/>
              </a:rPr>
              <a:t>in Chapter</a:t>
            </a:r>
            <a:r>
              <a:rPr lang="en-US" sz="1200" i="1" kern="1200" baseline="0" dirty="0">
                <a:solidFill>
                  <a:schemeClr val="tx1"/>
                </a:solidFill>
                <a:latin typeface="Arial" charset="0"/>
                <a:ea typeface="+mn-ea"/>
                <a:cs typeface="+mn-cs"/>
              </a:rPr>
              <a:t> 7 </a:t>
            </a:r>
            <a:r>
              <a:rPr lang="en-US" sz="1200" i="1" kern="1200" dirty="0">
                <a:solidFill>
                  <a:schemeClr val="tx1"/>
                </a:solidFill>
                <a:latin typeface="Arial" charset="0"/>
                <a:ea typeface="+mn-ea"/>
                <a:cs typeface="+mn-cs"/>
              </a:rPr>
              <a:t>of the Equity Asset Valuation text. We could decompose the second formula on this slide to get P/B = (ROE </a:t>
            </a:r>
            <a:r>
              <a:rPr lang="en-US" sz="1200" dirty="0"/>
              <a:t>– </a:t>
            </a:r>
            <a:r>
              <a:rPr lang="en-US" sz="1200" i="0" kern="1200" dirty="0">
                <a:solidFill>
                  <a:schemeClr val="tx1"/>
                </a:solidFill>
                <a:latin typeface="Arial" charset="0"/>
                <a:ea typeface="+mn-ea"/>
                <a:cs typeface="+mn-cs"/>
              </a:rPr>
              <a:t>g</a:t>
            </a:r>
            <a:r>
              <a:rPr lang="en-US" sz="1200" i="1" kern="1200" dirty="0">
                <a:solidFill>
                  <a:schemeClr val="tx1"/>
                </a:solidFill>
                <a:latin typeface="Arial" charset="0"/>
                <a:ea typeface="+mn-ea"/>
                <a:cs typeface="+mn-cs"/>
              </a:rPr>
              <a:t>)/(</a:t>
            </a:r>
            <a:r>
              <a:rPr lang="en-US" sz="1200" i="0" kern="1200" dirty="0">
                <a:solidFill>
                  <a:schemeClr val="tx1"/>
                </a:solidFill>
                <a:latin typeface="Arial" charset="0"/>
                <a:ea typeface="+mn-ea"/>
                <a:cs typeface="+mn-cs"/>
              </a:rPr>
              <a:t>r</a:t>
            </a:r>
            <a:r>
              <a:rPr lang="en-US" sz="1200" i="1" kern="1200" dirty="0">
                <a:solidFill>
                  <a:schemeClr val="tx1"/>
                </a:solidFill>
                <a:latin typeface="Arial" charset="0"/>
                <a:ea typeface="+mn-ea"/>
                <a:cs typeface="+mn-cs"/>
              </a:rPr>
              <a:t> </a:t>
            </a:r>
            <a:r>
              <a:rPr lang="en-US" sz="1200" dirty="0"/>
              <a:t>– </a:t>
            </a:r>
            <a:r>
              <a:rPr lang="en-US" sz="1200" i="0" kern="1200" dirty="0">
                <a:solidFill>
                  <a:schemeClr val="tx1"/>
                </a:solidFill>
                <a:latin typeface="Arial" charset="0"/>
                <a:ea typeface="+mn-ea"/>
                <a:cs typeface="+mn-cs"/>
              </a:rPr>
              <a:t>g</a:t>
            </a:r>
            <a:r>
              <a:rPr lang="en-US" sz="1200" i="1" kern="1200" dirty="0">
                <a:solidFill>
                  <a:schemeClr val="tx1"/>
                </a:solidFill>
                <a:latin typeface="Arial" charset="0"/>
                <a:ea typeface="+mn-ea"/>
                <a:cs typeface="+mn-cs"/>
              </a:rPr>
              <a:t>).</a:t>
            </a:r>
            <a:r>
              <a:rPr lang="en-US" sz="1200" i="1" kern="1200" baseline="0" dirty="0">
                <a:solidFill>
                  <a:schemeClr val="tx1"/>
                </a:solidFill>
                <a:latin typeface="Arial" charset="0"/>
                <a:ea typeface="+mn-ea"/>
                <a:cs typeface="+mn-cs"/>
              </a:rPr>
              <a:t>  For those interested, to obtain </a:t>
            </a:r>
            <a:r>
              <a:rPr lang="en-US" sz="1200" i="1" kern="1200" dirty="0">
                <a:solidFill>
                  <a:schemeClr val="tx1"/>
                </a:solidFill>
                <a:latin typeface="Arial" charset="0"/>
                <a:ea typeface="+mn-ea"/>
                <a:cs typeface="+mn-cs"/>
              </a:rPr>
              <a:t>P/B = (ROE </a:t>
            </a:r>
            <a:r>
              <a:rPr lang="en-US" sz="1200" dirty="0"/>
              <a:t>– </a:t>
            </a:r>
            <a:r>
              <a:rPr lang="en-US" sz="1200" i="0" kern="1200" dirty="0">
                <a:solidFill>
                  <a:schemeClr val="tx1"/>
                </a:solidFill>
                <a:latin typeface="Arial" charset="0"/>
                <a:ea typeface="+mn-ea"/>
                <a:cs typeface="+mn-cs"/>
              </a:rPr>
              <a:t>g</a:t>
            </a:r>
            <a:r>
              <a:rPr lang="en-US" sz="1200" i="1" kern="1200" dirty="0">
                <a:solidFill>
                  <a:schemeClr val="tx1"/>
                </a:solidFill>
                <a:latin typeface="Arial" charset="0"/>
                <a:ea typeface="+mn-ea"/>
                <a:cs typeface="+mn-cs"/>
              </a:rPr>
              <a:t>)/(</a:t>
            </a:r>
            <a:r>
              <a:rPr lang="en-US" sz="1200" i="0" kern="1200" dirty="0">
                <a:solidFill>
                  <a:schemeClr val="tx1"/>
                </a:solidFill>
                <a:latin typeface="Arial" charset="0"/>
                <a:ea typeface="+mn-ea"/>
                <a:cs typeface="+mn-cs"/>
              </a:rPr>
              <a:t>r</a:t>
            </a:r>
            <a:r>
              <a:rPr lang="en-US" sz="1200" i="1" kern="1200" dirty="0">
                <a:solidFill>
                  <a:schemeClr val="tx1"/>
                </a:solidFill>
                <a:latin typeface="Arial" charset="0"/>
                <a:ea typeface="+mn-ea"/>
                <a:cs typeface="+mn-cs"/>
              </a:rPr>
              <a:t> </a:t>
            </a:r>
            <a:r>
              <a:rPr lang="en-US" sz="1200" dirty="0"/>
              <a:t>– </a:t>
            </a:r>
            <a:r>
              <a:rPr lang="en-US" sz="1200" i="0" kern="1200" dirty="0">
                <a:solidFill>
                  <a:schemeClr val="tx1"/>
                </a:solidFill>
                <a:latin typeface="Arial" charset="0"/>
                <a:ea typeface="+mn-ea"/>
                <a:cs typeface="+mn-cs"/>
              </a:rPr>
              <a:t>g</a:t>
            </a:r>
            <a:r>
              <a:rPr lang="en-US" sz="1200" i="1" kern="1200" dirty="0">
                <a:solidFill>
                  <a:schemeClr val="tx1"/>
                </a:solidFill>
                <a:latin typeface="Arial" charset="0"/>
                <a:ea typeface="+mn-ea"/>
                <a:cs typeface="+mn-cs"/>
              </a:rPr>
              <a:t>), you would do the following: Substitute</a:t>
            </a:r>
            <a:r>
              <a:rPr lang="en-US" sz="1200" i="1" kern="1200" baseline="0" dirty="0">
                <a:solidFill>
                  <a:schemeClr val="tx1"/>
                </a:solidFill>
                <a:latin typeface="Arial" charset="0"/>
                <a:ea typeface="+mn-ea"/>
                <a:cs typeface="+mn-cs"/>
              </a:rPr>
              <a:t> (</a:t>
            </a:r>
            <a:r>
              <a:rPr lang="en-US" sz="1200" i="0" kern="1200" baseline="0" dirty="0">
                <a:solidFill>
                  <a:schemeClr val="tx1"/>
                </a:solidFill>
                <a:latin typeface="Arial" charset="0"/>
                <a:ea typeface="+mn-ea"/>
                <a:cs typeface="+mn-cs"/>
              </a:rPr>
              <a:t>r</a:t>
            </a:r>
            <a:r>
              <a:rPr lang="en-US" sz="1200" i="1" kern="1200" baseline="0" dirty="0">
                <a:solidFill>
                  <a:schemeClr val="tx1"/>
                </a:solidFill>
                <a:latin typeface="Arial" charset="0"/>
                <a:ea typeface="+mn-ea"/>
                <a:cs typeface="+mn-cs"/>
              </a:rPr>
              <a:t> </a:t>
            </a:r>
            <a:r>
              <a:rPr lang="en-US" sz="1200" dirty="0"/>
              <a:t>– </a:t>
            </a:r>
            <a:r>
              <a:rPr lang="en-US" sz="1200" i="0" kern="1200" baseline="0" dirty="0">
                <a:solidFill>
                  <a:schemeClr val="tx1"/>
                </a:solidFill>
                <a:latin typeface="Arial" charset="0"/>
                <a:ea typeface="+mn-ea"/>
                <a:cs typeface="+mn-cs"/>
              </a:rPr>
              <a:t>g</a:t>
            </a:r>
            <a:r>
              <a:rPr lang="en-US" sz="1200" i="1" kern="1200" baseline="0" dirty="0">
                <a:solidFill>
                  <a:schemeClr val="tx1"/>
                </a:solidFill>
                <a:latin typeface="Arial" charset="0"/>
                <a:ea typeface="+mn-ea"/>
                <a:cs typeface="+mn-cs"/>
              </a:rPr>
              <a:t>)/(</a:t>
            </a:r>
            <a:r>
              <a:rPr lang="en-US" sz="1200" i="0" kern="1200" baseline="0" dirty="0">
                <a:solidFill>
                  <a:schemeClr val="tx1"/>
                </a:solidFill>
                <a:latin typeface="Arial" charset="0"/>
                <a:ea typeface="+mn-ea"/>
                <a:cs typeface="+mn-cs"/>
              </a:rPr>
              <a:t>r</a:t>
            </a:r>
            <a:r>
              <a:rPr lang="en-US" sz="1200" i="1" kern="1200" baseline="0" dirty="0">
                <a:solidFill>
                  <a:schemeClr val="tx1"/>
                </a:solidFill>
                <a:latin typeface="Arial" charset="0"/>
                <a:ea typeface="+mn-ea"/>
                <a:cs typeface="+mn-cs"/>
              </a:rPr>
              <a:t> </a:t>
            </a:r>
            <a:r>
              <a:rPr lang="en-US" sz="1200" dirty="0"/>
              <a:t>– </a:t>
            </a:r>
            <a:r>
              <a:rPr lang="en-US" sz="1200" i="0" kern="1200" baseline="0" dirty="0">
                <a:solidFill>
                  <a:schemeClr val="tx1"/>
                </a:solidFill>
                <a:latin typeface="Arial" charset="0"/>
                <a:ea typeface="+mn-ea"/>
                <a:cs typeface="+mn-cs"/>
              </a:rPr>
              <a:t>g</a:t>
            </a:r>
            <a:r>
              <a:rPr lang="en-US" sz="1200" i="1" kern="1200" baseline="0" dirty="0">
                <a:solidFill>
                  <a:schemeClr val="tx1"/>
                </a:solidFill>
                <a:latin typeface="Arial" charset="0"/>
                <a:ea typeface="+mn-ea"/>
                <a:cs typeface="+mn-cs"/>
              </a:rPr>
              <a:t>)  for 1 in the second formula on the slide and then cancel out the r’s. </a:t>
            </a:r>
            <a:endParaRPr lang="en-US" sz="12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379881203"/>
      </p:ext>
    </p:extLst>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200" dirty="0"/>
              <a:t>LOS: </a:t>
            </a:r>
            <a:r>
              <a:rPr lang="en-US" sz="1200" kern="1200" baseline="0" dirty="0">
                <a:solidFill>
                  <a:schemeClr val="tx1"/>
                </a:solidFill>
                <a:latin typeface="Arial" charset="0"/>
                <a:ea typeface="+mn-ea"/>
                <a:cs typeface="+mn-cs"/>
              </a:rPr>
              <a:t>Calculate and interpret the intrinsic value of a common stock using a single-stage (constant-growth) and multistage residual income model.</a:t>
            </a:r>
            <a:endParaRPr lang="en-US" sz="1200" b="1" dirty="0"/>
          </a:p>
          <a:p>
            <a:pPr eaLnBrk="1" hangingPunct="1">
              <a:lnSpc>
                <a:spcPct val="90000"/>
              </a:lnSpc>
            </a:pPr>
            <a:r>
              <a:rPr lang="en-US" sz="1200" dirty="0"/>
              <a:t>Pages</a:t>
            </a:r>
            <a:r>
              <a:rPr lang="en-US" sz="1200" baseline="0" dirty="0"/>
              <a:t> 478–479</a:t>
            </a:r>
          </a:p>
          <a:p>
            <a:pPr eaLnBrk="1" hangingPunct="1">
              <a:lnSpc>
                <a:spcPct val="90000"/>
              </a:lnSpc>
            </a:pPr>
            <a:endParaRPr lang="en-US" sz="1200" baseline="0" dirty="0"/>
          </a:p>
          <a:p>
            <a:pPr eaLnBrk="1" hangingPunct="1">
              <a:lnSpc>
                <a:spcPct val="90000"/>
              </a:lnSpc>
            </a:pPr>
            <a:r>
              <a:rPr lang="en-US" sz="1200" baseline="0" dirty="0"/>
              <a:t>Solution is on the next slide.</a:t>
            </a:r>
            <a:endParaRPr lang="en-US" sz="1200" dirty="0"/>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209794334"/>
      </p:ext>
    </p:extLst>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85000" lnSpcReduction="10000"/>
          </a:bodyPr>
          <a:lstStyle/>
          <a:p>
            <a:r>
              <a:rPr lang="en-US" sz="1200" dirty="0"/>
              <a:t>LOS: </a:t>
            </a:r>
            <a:r>
              <a:rPr lang="en-US" sz="1200" kern="1200" baseline="0" dirty="0">
                <a:solidFill>
                  <a:schemeClr val="tx1"/>
                </a:solidFill>
                <a:latin typeface="Arial" charset="0"/>
                <a:ea typeface="+mn-ea"/>
                <a:cs typeface="+mn-cs"/>
              </a:rPr>
              <a:t>Calculate and interpret the intrinsic value of a common stock using a single-stage (constant-growth) and multistage residual income model.</a:t>
            </a:r>
            <a:endParaRPr lang="en-US" sz="1200" b="1" dirty="0"/>
          </a:p>
          <a:p>
            <a:pPr eaLnBrk="1" hangingPunct="1">
              <a:lnSpc>
                <a:spcPct val="90000"/>
              </a:lnSpc>
            </a:pPr>
            <a:r>
              <a:rPr lang="en-US" sz="1200" dirty="0"/>
              <a:t>Pages</a:t>
            </a:r>
            <a:r>
              <a:rPr lang="en-US" sz="1200" baseline="0" dirty="0"/>
              <a:t> 478–479</a:t>
            </a:r>
          </a:p>
          <a:p>
            <a:pPr marL="692661" marR="0" lvl="1"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baseline="0" dirty="0">
              <a:solidFill>
                <a:schemeClr val="tx1"/>
              </a:solidFill>
              <a:latin typeface="Arial" charset="0"/>
              <a:ea typeface="+mn-ea"/>
              <a:cs typeface="+mn-cs"/>
            </a:endParaRPr>
          </a:p>
          <a:p>
            <a:pPr marL="235461" marR="0" lvl="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baseline="0" dirty="0">
                <a:solidFill>
                  <a:schemeClr val="tx1"/>
                </a:solidFill>
                <a:latin typeface="Arial" charset="0"/>
                <a:ea typeface="+mn-ea"/>
                <a:cs typeface="+mn-cs"/>
              </a:rPr>
              <a:t>The stock value is the book value ($30) plus the infinite stream of residual income ($1.80) divided by </a:t>
            </a:r>
            <a:r>
              <a:rPr lang="en-US" sz="1200" i="1" kern="1200" baseline="0" dirty="0">
                <a:solidFill>
                  <a:schemeClr val="tx1"/>
                </a:solidFill>
                <a:latin typeface="Arial" charset="0"/>
                <a:ea typeface="+mn-ea"/>
                <a:cs typeface="+mn-cs"/>
              </a:rPr>
              <a:t>r</a:t>
            </a:r>
            <a:r>
              <a:rPr lang="en-US" sz="1200" i="0" kern="1200" baseline="0" dirty="0">
                <a:solidFill>
                  <a:schemeClr val="tx1"/>
                </a:solidFill>
                <a:latin typeface="Arial" charset="0"/>
                <a:ea typeface="+mn-ea"/>
                <a:cs typeface="+mn-cs"/>
              </a:rPr>
              <a:t> – </a:t>
            </a:r>
            <a:r>
              <a:rPr lang="en-US" sz="1200" i="1" kern="1200" baseline="0" dirty="0">
                <a:solidFill>
                  <a:schemeClr val="tx1"/>
                </a:solidFill>
                <a:latin typeface="Arial" charset="0"/>
                <a:ea typeface="+mn-ea"/>
                <a:cs typeface="+mn-cs"/>
              </a:rPr>
              <a:t>g</a:t>
            </a:r>
            <a:r>
              <a:rPr lang="en-US" sz="1200" i="0" kern="1200" baseline="0" dirty="0">
                <a:solidFill>
                  <a:schemeClr val="tx1"/>
                </a:solidFill>
                <a:latin typeface="Arial" charset="0"/>
                <a:ea typeface="+mn-ea"/>
                <a:cs typeface="+mn-cs"/>
              </a:rPr>
              <a:t>.</a:t>
            </a:r>
            <a:endParaRPr lang="en-US" sz="1200" kern="1200" baseline="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kern="1200" dirty="0">
                <a:solidFill>
                  <a:schemeClr val="tx1"/>
                </a:solidFill>
                <a:latin typeface="Arial" charset="0"/>
                <a:ea typeface="+mn-ea"/>
                <a:cs typeface="+mn-cs"/>
              </a:rPr>
              <a:t>Notice that the firm is valued at $75, which is more than twice the book value, because the ROE of 18% was greater than the equity</a:t>
            </a:r>
            <a:r>
              <a:rPr lang="en-US" sz="1200" kern="1200" baseline="0" dirty="0">
                <a:solidFill>
                  <a:schemeClr val="tx1"/>
                </a:solidFill>
                <a:latin typeface="Arial" charset="0"/>
                <a:ea typeface="+mn-ea"/>
                <a:cs typeface="+mn-cs"/>
              </a:rPr>
              <a:t> </a:t>
            </a:r>
            <a:r>
              <a:rPr lang="en-US" sz="1200" kern="1200" dirty="0">
                <a:solidFill>
                  <a:schemeClr val="tx1"/>
                </a:solidFill>
                <a:latin typeface="Arial" charset="0"/>
                <a:ea typeface="+mn-ea"/>
                <a:cs typeface="+mn-cs"/>
              </a:rPr>
              <a:t>required return of 12%. </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kern="1200" dirty="0">
                <a:solidFill>
                  <a:schemeClr val="tx1"/>
                </a:solidFill>
                <a:latin typeface="Arial" charset="0"/>
                <a:ea typeface="+mn-ea"/>
                <a:cs typeface="+mn-cs"/>
              </a:rPr>
              <a:t>If the ROE was less than the equity</a:t>
            </a:r>
            <a:r>
              <a:rPr lang="en-US" sz="1200" kern="1200" baseline="0" dirty="0">
                <a:solidFill>
                  <a:schemeClr val="tx1"/>
                </a:solidFill>
                <a:latin typeface="Arial" charset="0"/>
                <a:ea typeface="+mn-ea"/>
                <a:cs typeface="+mn-cs"/>
              </a:rPr>
              <a:t> </a:t>
            </a:r>
            <a:r>
              <a:rPr lang="en-US" sz="1200" kern="1200" dirty="0">
                <a:solidFill>
                  <a:schemeClr val="tx1"/>
                </a:solidFill>
                <a:latin typeface="Arial" charset="0"/>
                <a:ea typeface="+mn-ea"/>
                <a:cs typeface="+mn-cs"/>
              </a:rPr>
              <a:t>required return,</a:t>
            </a:r>
            <a:r>
              <a:rPr lang="en-US" sz="1200" kern="1200" baseline="0" dirty="0">
                <a:solidFill>
                  <a:schemeClr val="tx1"/>
                </a:solidFill>
                <a:latin typeface="Arial" charset="0"/>
                <a:ea typeface="+mn-ea"/>
                <a:cs typeface="+mn-cs"/>
              </a:rPr>
              <a:t> the firm would be valued at less than book value.</a:t>
            </a:r>
            <a:r>
              <a:rPr lang="en-US" sz="1200" kern="1200" dirty="0">
                <a:solidFill>
                  <a:schemeClr val="tx1"/>
                </a:solidFill>
                <a:latin typeface="Arial" charset="0"/>
                <a:ea typeface="+mn-ea"/>
                <a:cs typeface="+mn-cs"/>
              </a:rPr>
              <a:t> </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kern="1200" dirty="0">
                <a:solidFill>
                  <a:schemeClr val="tx1"/>
                </a:solidFill>
                <a:latin typeface="Arial" charset="0"/>
                <a:ea typeface="+mn-ea"/>
                <a:cs typeface="+mn-cs"/>
              </a:rPr>
              <a:t>Note also that the formula assumes the</a:t>
            </a:r>
            <a:r>
              <a:rPr lang="en-US" sz="1200" kern="1200" baseline="0" dirty="0">
                <a:solidFill>
                  <a:schemeClr val="tx1"/>
                </a:solidFill>
                <a:latin typeface="Arial" charset="0"/>
                <a:ea typeface="+mn-ea"/>
                <a:cs typeface="+mn-cs"/>
              </a:rPr>
              <a:t> ROE </a:t>
            </a:r>
            <a:r>
              <a:rPr lang="en-US" sz="1200" dirty="0"/>
              <a:t>– </a:t>
            </a:r>
            <a:r>
              <a:rPr lang="en-US" sz="1200" i="1" kern="1200" baseline="0" dirty="0">
                <a:solidFill>
                  <a:schemeClr val="tx1"/>
                </a:solidFill>
                <a:latin typeface="Arial" charset="0"/>
                <a:ea typeface="+mn-ea"/>
                <a:cs typeface="+mn-cs"/>
              </a:rPr>
              <a:t>r</a:t>
            </a:r>
            <a:r>
              <a:rPr lang="en-US" sz="1200" kern="1200" baseline="0" dirty="0">
                <a:solidFill>
                  <a:schemeClr val="tx1"/>
                </a:solidFill>
                <a:latin typeface="Arial" charset="0"/>
                <a:ea typeface="+mn-ea"/>
                <a:cs typeface="+mn-cs"/>
              </a:rPr>
              <a:t> differential and earnings growth are constant. </a:t>
            </a:r>
          </a:p>
          <a:p>
            <a:pPr marL="692661" marR="0" lvl="1" indent="-235461"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sz="1200" kern="1200" baseline="0" dirty="0">
                <a:solidFill>
                  <a:schemeClr val="tx1"/>
                </a:solidFill>
                <a:latin typeface="Arial" charset="0"/>
                <a:ea typeface="+mn-ea"/>
                <a:cs typeface="+mn-cs"/>
              </a:rPr>
              <a:t>More likely, high ROEs will attract competition and the firm’s ROE will decline over time. </a:t>
            </a:r>
          </a:p>
          <a:p>
            <a:pPr marL="692661" marR="0" lvl="1" indent="-235461"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sz="1200" kern="1200" baseline="0" dirty="0">
                <a:solidFill>
                  <a:schemeClr val="tx1"/>
                </a:solidFill>
                <a:latin typeface="Arial" charset="0"/>
                <a:ea typeface="+mn-ea"/>
                <a:cs typeface="+mn-cs"/>
              </a:rPr>
              <a:t>Likewise, when an industry is dominated by low ROE firms, some firms will exit the industry and industry ROEs will rise over time.</a:t>
            </a:r>
          </a:p>
          <a:p>
            <a:pPr marL="692661" marR="0" lvl="1" indent="-235461"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sz="1200" kern="1200" baseline="0" dirty="0">
                <a:solidFill>
                  <a:schemeClr val="tx1"/>
                </a:solidFill>
                <a:latin typeface="Arial" charset="0"/>
                <a:ea typeface="+mn-ea"/>
                <a:cs typeface="+mn-cs"/>
              </a:rPr>
              <a:t>In subsequent slides, we will discuss a multistage model that can accommodate such scenarios.</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kern="1200" baseline="0" dirty="0">
                <a:solidFill>
                  <a:schemeClr val="tx1"/>
                </a:solidFill>
                <a:latin typeface="Arial" charset="0"/>
                <a:ea typeface="+mn-ea"/>
                <a:cs typeface="+mn-cs"/>
              </a:rPr>
              <a:t> </a:t>
            </a:r>
            <a:endParaRPr lang="en-US" sz="12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1031050065"/>
      </p:ext>
    </p:extLst>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200" dirty="0"/>
              <a:t>LOS: </a:t>
            </a:r>
            <a:r>
              <a:rPr lang="en-US" sz="1200" kern="1200" baseline="0" dirty="0">
                <a:solidFill>
                  <a:schemeClr val="tx1"/>
                </a:solidFill>
                <a:latin typeface="Arial" charset="0"/>
                <a:ea typeface="+mn-ea"/>
                <a:cs typeface="+mn-cs"/>
              </a:rPr>
              <a:t>Calculate an implied growth rate in residual income, given the market price-to-book ratio and an estimate of the required rate of return on equity.</a:t>
            </a:r>
            <a:endParaRPr lang="en-US" sz="1200" b="1" dirty="0"/>
          </a:p>
          <a:p>
            <a:pPr eaLnBrk="1" hangingPunct="1">
              <a:lnSpc>
                <a:spcPct val="90000"/>
              </a:lnSpc>
            </a:pPr>
            <a:r>
              <a:rPr lang="en-US" sz="1200" dirty="0"/>
              <a:t>Page</a:t>
            </a:r>
            <a:r>
              <a:rPr lang="en-US" sz="1200" baseline="0" dirty="0"/>
              <a:t> 478–479</a:t>
            </a:r>
            <a:endParaRPr lang="en-US" sz="1200" dirty="0"/>
          </a:p>
          <a:p>
            <a:pPr eaLnBrk="1" hangingPunct="1">
              <a:lnSpc>
                <a:spcPct val="90000"/>
              </a:lnSpc>
            </a:pPr>
            <a:endParaRPr lang="en-US" sz="1200" dirty="0"/>
          </a:p>
          <a:p>
            <a:pPr marL="0" marR="0" lvl="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baseline="0" dirty="0">
                <a:solidFill>
                  <a:schemeClr val="tx1"/>
                </a:solidFill>
                <a:latin typeface="Arial" charset="0"/>
                <a:ea typeface="+mn-ea"/>
                <a:cs typeface="+mn-cs"/>
              </a:rPr>
              <a:t>Notice that the implied growth rate in residual income of 8.4% is higher than the previous given growth rate of 8% because the market stock price of $80 is greater than the previous valuation of $75.</a:t>
            </a:r>
            <a:endParaRPr lang="en-US" sz="1200" kern="1200" baseline="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kern="1200" baseline="0" dirty="0">
                <a:solidFill>
                  <a:schemeClr val="tx1"/>
                </a:solidFill>
                <a:latin typeface="Arial" charset="0"/>
                <a:ea typeface="+mn-ea"/>
                <a:cs typeface="+mn-cs"/>
              </a:rPr>
              <a:t> </a:t>
            </a:r>
            <a:endParaRPr lang="en-US" sz="12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3409148193"/>
      </p:ext>
    </p:extLst>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200" dirty="0"/>
              <a:t>LOS: </a:t>
            </a:r>
            <a:r>
              <a:rPr lang="en-US" sz="1200" kern="1200" baseline="0" dirty="0">
                <a:solidFill>
                  <a:schemeClr val="tx1"/>
                </a:solidFill>
                <a:latin typeface="Arial" charset="0"/>
                <a:ea typeface="+mn-ea"/>
                <a:cs typeface="+mn-cs"/>
              </a:rPr>
              <a:t>Explain continuing residual income and justify an estimate of continuing residual income at the forecast horizon, given company and industry prospects</a:t>
            </a:r>
            <a:endParaRPr lang="en-US" sz="1200" dirty="0"/>
          </a:p>
          <a:p>
            <a:pPr eaLnBrk="1" hangingPunct="1">
              <a:lnSpc>
                <a:spcPct val="90000"/>
              </a:lnSpc>
            </a:pPr>
            <a:r>
              <a:rPr lang="en-US" sz="1200" dirty="0"/>
              <a:t>Pages 480–484</a:t>
            </a:r>
          </a:p>
          <a:p>
            <a:pPr eaLnBrk="1" hangingPunct="1">
              <a:lnSpc>
                <a:spcPct val="90000"/>
              </a:lnSpc>
            </a:pPr>
            <a:endParaRPr lang="en-US" sz="1200" dirty="0"/>
          </a:p>
          <a:p>
            <a:pPr eaLnBrk="1" hangingPunct="1">
              <a:lnSpc>
                <a:spcPct val="90000"/>
              </a:lnSpc>
            </a:pPr>
            <a:r>
              <a:rPr lang="en-US" sz="1200" dirty="0"/>
              <a:t>In</a:t>
            </a:r>
            <a:r>
              <a:rPr lang="en-US" sz="1200" baseline="0" dirty="0"/>
              <a:t> a multistage valuation model, residual income will grow at a short-term rate that is different from the longer-term, perpetual rate.</a:t>
            </a:r>
          </a:p>
          <a:p>
            <a:pPr eaLnBrk="1" hangingPunct="1">
              <a:lnSpc>
                <a:spcPct val="90000"/>
              </a:lnSpc>
            </a:pPr>
            <a:endParaRPr lang="en-US" sz="1200" baseline="0" dirty="0"/>
          </a:p>
          <a:p>
            <a:pPr eaLnBrk="1" hangingPunct="1">
              <a:lnSpc>
                <a:spcPct val="90000"/>
              </a:lnSpc>
            </a:pPr>
            <a:r>
              <a:rPr lang="en-US" sz="1200" baseline="0" dirty="0"/>
              <a:t>This long-term residual income is referred to as the continuing residual income.</a:t>
            </a:r>
          </a:p>
          <a:p>
            <a:pPr eaLnBrk="1" hangingPunct="1">
              <a:lnSpc>
                <a:spcPct val="90000"/>
              </a:lnSpc>
            </a:pPr>
            <a:endParaRPr lang="en-US" sz="1200" baseline="0" dirty="0"/>
          </a:p>
          <a:p>
            <a:pPr eaLnBrk="1" hangingPunct="1">
              <a:lnSpc>
                <a:spcPct val="90000"/>
              </a:lnSpc>
            </a:pPr>
            <a:r>
              <a:rPr lang="en-US" sz="1200" baseline="0" dirty="0"/>
              <a:t>The different scenarios provide some common assumptions for the level of continuing residual income.</a:t>
            </a:r>
          </a:p>
          <a:p>
            <a:pPr eaLnBrk="1" hangingPunct="1">
              <a:lnSpc>
                <a:spcPct val="90000"/>
              </a:lnSpc>
            </a:pPr>
            <a:endParaRPr lang="en-US" sz="1200" baseline="0" dirty="0"/>
          </a:p>
          <a:p>
            <a:pPr eaLnBrk="1" hangingPunct="1">
              <a:lnSpc>
                <a:spcPct val="90000"/>
              </a:lnSpc>
            </a:pPr>
            <a:r>
              <a:rPr lang="en-US" sz="1200" baseline="0" dirty="0"/>
              <a:t>The examples on the slides to follow illustrate some of these scenarios.</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1" kern="1200" dirty="0">
                <a:solidFill>
                  <a:schemeClr val="tx1"/>
                </a:solidFill>
                <a:latin typeface="Arial" charset="0"/>
                <a:ea typeface="+mn-ea"/>
                <a:cs typeface="+mn-cs"/>
              </a:rPr>
              <a:t>Text</a:t>
            </a:r>
            <a:r>
              <a:rPr lang="en-US" sz="1200" i="1" kern="1200" baseline="0" dirty="0">
                <a:solidFill>
                  <a:schemeClr val="tx1"/>
                </a:solidFill>
                <a:latin typeface="Arial" charset="0"/>
                <a:ea typeface="+mn-ea"/>
                <a:cs typeface="+mn-cs"/>
              </a:rPr>
              <a:t> Integration </a:t>
            </a:r>
            <a:r>
              <a:rPr lang="en-US" sz="1200" i="1" kern="1200" dirty="0">
                <a:solidFill>
                  <a:schemeClr val="tx1"/>
                </a:solidFill>
                <a:latin typeface="Arial" charset="0"/>
                <a:ea typeface="+mn-ea"/>
                <a:cs typeface="+mn-cs"/>
              </a:rPr>
              <a:t>Note: In Chapter</a:t>
            </a:r>
            <a:r>
              <a:rPr lang="en-US" sz="1200" i="1" kern="1200" baseline="0" dirty="0">
                <a:solidFill>
                  <a:schemeClr val="tx1"/>
                </a:solidFill>
                <a:latin typeface="Arial" charset="0"/>
                <a:ea typeface="+mn-ea"/>
                <a:cs typeface="+mn-cs"/>
              </a:rPr>
              <a:t> 5 </a:t>
            </a:r>
            <a:r>
              <a:rPr lang="en-US" sz="1200" i="1" kern="1200" dirty="0">
                <a:solidFill>
                  <a:schemeClr val="tx1"/>
                </a:solidFill>
                <a:latin typeface="Arial" charset="0"/>
                <a:ea typeface="+mn-ea"/>
                <a:cs typeface="+mn-cs"/>
              </a:rPr>
              <a:t>of the Equity Asset Valuation text,</a:t>
            </a:r>
            <a:r>
              <a:rPr lang="en-US" sz="1200" i="1" kern="1200" baseline="0" dirty="0">
                <a:solidFill>
                  <a:schemeClr val="tx1"/>
                </a:solidFill>
                <a:latin typeface="Arial" charset="0"/>
                <a:ea typeface="+mn-ea"/>
                <a:cs typeface="+mn-cs"/>
              </a:rPr>
              <a:t> we used the H-model in a multistage dividend discount model. Recall that the H-model assumes that the dividend growth rate declines linearly to a stable, long-term rate. This is similar to the latter assumptions above.</a:t>
            </a:r>
            <a:endParaRPr lang="en-US" sz="12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1513340093"/>
      </p:ext>
    </p:extLst>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85000" lnSpcReduction="20000"/>
          </a:bodyPr>
          <a:lstStyle/>
          <a:p>
            <a:r>
              <a:rPr lang="en-US" sz="1200" dirty="0"/>
              <a:t>LOS: </a:t>
            </a:r>
            <a:r>
              <a:rPr lang="en-US" sz="1200" kern="1200" baseline="0" dirty="0">
                <a:solidFill>
                  <a:schemeClr val="tx1"/>
                </a:solidFill>
                <a:latin typeface="Arial" charset="0"/>
                <a:ea typeface="+mn-ea"/>
                <a:cs typeface="+mn-cs"/>
              </a:rPr>
              <a:t>Explain continuing residual income and justify an estimate of continuing residual income at the forecast horizon, given company and industry prospects</a:t>
            </a:r>
            <a:endParaRPr lang="en-US" sz="1200" dirty="0"/>
          </a:p>
          <a:p>
            <a:pPr eaLnBrk="1" hangingPunct="1">
              <a:lnSpc>
                <a:spcPct val="90000"/>
              </a:lnSpc>
            </a:pPr>
            <a:r>
              <a:rPr lang="en-US" sz="1200" dirty="0"/>
              <a:t>Pages 480–484</a:t>
            </a:r>
          </a:p>
          <a:p>
            <a:pPr eaLnBrk="1" hangingPunct="1">
              <a:lnSpc>
                <a:spcPct val="90000"/>
              </a:lnSpc>
            </a:pPr>
            <a:endParaRPr lang="en-US" sz="1200" dirty="0"/>
          </a:p>
          <a:p>
            <a:pPr marL="0" marR="0" indent="-182880" algn="l" defTabSz="914400" rtl="0" eaLnBrk="1" fontAlgn="base" latinLnBrk="0" hangingPunct="1">
              <a:lnSpc>
                <a:spcPct val="90000"/>
              </a:lnSpc>
              <a:spcBef>
                <a:spcPct val="30000"/>
              </a:spcBef>
              <a:spcAft>
                <a:spcPct val="0"/>
              </a:spcAft>
              <a:buClrTx/>
              <a:buSzTx/>
              <a:buFontTx/>
              <a:buNone/>
              <a:tabLst/>
              <a:defRPr/>
            </a:pPr>
            <a:r>
              <a:rPr lang="en-US" sz="1200" baseline="0" dirty="0"/>
              <a:t>Persistence factors can be specified for continuing residual income. The maximum persistence factor is 1.0, which means that residual income does not decline and will continue indefinitely. The minimum persistence factor is 0, which means that residual income stops after the initial stage. Firms with stronger market positions will have higher persistence factors.</a:t>
            </a:r>
          </a:p>
          <a:p>
            <a:pPr marL="0" marR="0" indent="-182880" algn="l" defTabSz="914400" rtl="0" eaLnBrk="1" fontAlgn="base" latinLnBrk="0" hangingPunct="1">
              <a:lnSpc>
                <a:spcPct val="90000"/>
              </a:lnSpc>
              <a:spcBef>
                <a:spcPct val="30000"/>
              </a:spcBef>
              <a:spcAft>
                <a:spcPct val="0"/>
              </a:spcAft>
              <a:buClrTx/>
              <a:buSzTx/>
              <a:buFontTx/>
              <a:buNone/>
              <a:tabLst/>
              <a:defRPr/>
            </a:pPr>
            <a:endParaRPr lang="en-US" sz="1200" baseline="0" dirty="0"/>
          </a:p>
          <a:p>
            <a:pPr marL="0" marR="0" indent="-182880" algn="l" defTabSz="914400" rtl="0" eaLnBrk="1" fontAlgn="base" latinLnBrk="0" hangingPunct="1">
              <a:lnSpc>
                <a:spcPct val="90000"/>
              </a:lnSpc>
              <a:spcBef>
                <a:spcPct val="30000"/>
              </a:spcBef>
              <a:spcAft>
                <a:spcPct val="0"/>
              </a:spcAft>
              <a:buClrTx/>
              <a:buSzTx/>
              <a:buFontTx/>
              <a:buNone/>
              <a:tabLst/>
              <a:defRPr/>
            </a:pPr>
            <a:r>
              <a:rPr lang="en-US" sz="1200" baseline="0" dirty="0"/>
              <a:t>Higher persistence factors </a:t>
            </a:r>
            <a:r>
              <a:rPr lang="en-US" sz="1200" baseline="0" dirty="0">
                <a:sym typeface="Symbol"/>
              </a:rPr>
              <a:t> Higher valuations.</a:t>
            </a:r>
            <a:endParaRPr lang="en-US" sz="1200" baseline="0" dirty="0"/>
          </a:p>
          <a:p>
            <a:pPr marL="0" marR="0" indent="-182880" algn="l" defTabSz="914400" rtl="0" eaLnBrk="1" fontAlgn="base" latinLnBrk="0" hangingPunct="1">
              <a:lnSpc>
                <a:spcPct val="90000"/>
              </a:lnSpc>
              <a:spcBef>
                <a:spcPct val="30000"/>
              </a:spcBef>
              <a:spcAft>
                <a:spcPct val="0"/>
              </a:spcAft>
              <a:buClrTx/>
              <a:buSzTx/>
              <a:buFontTx/>
              <a:buNone/>
              <a:tabLst/>
              <a:defRPr/>
            </a:pPr>
            <a:endParaRPr lang="en-US" sz="1200" baseline="0" dirty="0"/>
          </a:p>
          <a:p>
            <a:pPr marL="0" marR="0" indent="-182880" algn="l" defTabSz="914400" rtl="0" eaLnBrk="1" fontAlgn="base" latinLnBrk="0" hangingPunct="1">
              <a:lnSpc>
                <a:spcPct val="90000"/>
              </a:lnSpc>
              <a:spcBef>
                <a:spcPct val="30000"/>
              </a:spcBef>
              <a:spcAft>
                <a:spcPct val="0"/>
              </a:spcAft>
              <a:buClrTx/>
              <a:buSzTx/>
              <a:buFontTx/>
              <a:buNone/>
              <a:tabLst/>
              <a:defRPr/>
            </a:pPr>
            <a:r>
              <a:rPr lang="en-US" sz="1200" baseline="0" dirty="0"/>
              <a:t>High persistence factors are more likely when</a:t>
            </a:r>
          </a:p>
          <a:p>
            <a:pPr marL="0" marR="0" indent="-182880" algn="l" defTabSz="914400" rtl="0" eaLnBrk="1" fontAlgn="base" latinLnBrk="0" hangingPunct="1">
              <a:lnSpc>
                <a:spcPct val="90000"/>
              </a:lnSpc>
              <a:spcBef>
                <a:spcPct val="30000"/>
              </a:spcBef>
              <a:spcAft>
                <a:spcPct val="0"/>
              </a:spcAft>
              <a:buClrTx/>
              <a:buSzTx/>
              <a:buFont typeface="Arial" pitchFamily="34" charset="0"/>
              <a:buChar char="•"/>
              <a:tabLst/>
              <a:defRPr/>
            </a:pPr>
            <a:r>
              <a:rPr lang="en-US" sz="1200" baseline="0" dirty="0"/>
              <a:t>the firm has a low dividend payout (i.e., has been reinvesting more in its business).</a:t>
            </a:r>
          </a:p>
          <a:p>
            <a:pPr marL="0" marR="0" indent="-182880" algn="l" defTabSz="914400" rtl="0" eaLnBrk="1" fontAlgn="base" latinLnBrk="0" hangingPunct="1">
              <a:lnSpc>
                <a:spcPct val="90000"/>
              </a:lnSpc>
              <a:spcBef>
                <a:spcPct val="30000"/>
              </a:spcBef>
              <a:spcAft>
                <a:spcPct val="0"/>
              </a:spcAft>
              <a:buClrTx/>
              <a:buSzTx/>
              <a:buFont typeface="Arial" pitchFamily="34" charset="0"/>
              <a:buChar char="•"/>
              <a:tabLst/>
              <a:defRPr/>
            </a:pPr>
            <a:r>
              <a:rPr lang="en-US" sz="1200" baseline="0" dirty="0"/>
              <a:t>the industry has been able to maintain ROEs above equity required returns historically.</a:t>
            </a:r>
          </a:p>
          <a:p>
            <a:pPr eaLnBrk="1" hangingPunct="1">
              <a:lnSpc>
                <a:spcPct val="90000"/>
              </a:lnSpc>
            </a:pPr>
            <a:endParaRPr lang="en-US" sz="1200" baseline="0" dirty="0"/>
          </a:p>
          <a:p>
            <a:pPr marL="0" marR="0" indent="-182880" algn="l" defTabSz="914400" rtl="0" eaLnBrk="1" fontAlgn="base" latinLnBrk="0" hangingPunct="1">
              <a:lnSpc>
                <a:spcPct val="90000"/>
              </a:lnSpc>
              <a:spcBef>
                <a:spcPct val="30000"/>
              </a:spcBef>
              <a:spcAft>
                <a:spcPct val="0"/>
              </a:spcAft>
              <a:buClrTx/>
              <a:buSzTx/>
              <a:buFontTx/>
              <a:buNone/>
              <a:tabLst/>
              <a:defRPr/>
            </a:pPr>
            <a:r>
              <a:rPr lang="en-US" sz="1200" baseline="0" dirty="0"/>
              <a:t>Low persistence factors are more likely when</a:t>
            </a:r>
          </a:p>
          <a:p>
            <a:pPr marL="0" marR="0" indent="-182880" algn="l" defTabSz="914400" rtl="0" eaLnBrk="1" fontAlgn="base" latinLnBrk="0" hangingPunct="1">
              <a:lnSpc>
                <a:spcPct val="90000"/>
              </a:lnSpc>
              <a:spcBef>
                <a:spcPct val="30000"/>
              </a:spcBef>
              <a:spcAft>
                <a:spcPct val="0"/>
              </a:spcAft>
              <a:buClrTx/>
              <a:buSzTx/>
              <a:buFont typeface="Arial" pitchFamily="34" charset="0"/>
              <a:buChar char="•"/>
              <a:tabLst/>
              <a:defRPr/>
            </a:pPr>
            <a:r>
              <a:rPr lang="en-US" sz="1200" baseline="0" dirty="0"/>
              <a:t>ROE is extremely high and likely to revert downward.</a:t>
            </a:r>
          </a:p>
          <a:p>
            <a:pPr marL="0" marR="0" indent="-182880" algn="l" defTabSz="914400" rtl="0" eaLnBrk="1" fontAlgn="base" latinLnBrk="0" hangingPunct="1">
              <a:lnSpc>
                <a:spcPct val="90000"/>
              </a:lnSpc>
              <a:spcBef>
                <a:spcPct val="30000"/>
              </a:spcBef>
              <a:spcAft>
                <a:spcPct val="0"/>
              </a:spcAft>
              <a:buClrTx/>
              <a:buSzTx/>
              <a:buFont typeface="Arial" pitchFamily="34" charset="0"/>
              <a:buChar char="•"/>
              <a:tabLst/>
              <a:defRPr/>
            </a:pPr>
            <a:r>
              <a:rPr lang="en-US" sz="1200" baseline="0" dirty="0"/>
              <a:t>high levels of special items, such as nonrecurring items that will weigh down future ROE exist.</a:t>
            </a:r>
          </a:p>
          <a:p>
            <a:pPr marL="0" marR="0" indent="-182880" algn="l" defTabSz="914400" rtl="0" eaLnBrk="1" fontAlgn="base" latinLnBrk="0" hangingPunct="1">
              <a:lnSpc>
                <a:spcPct val="90000"/>
              </a:lnSpc>
              <a:spcBef>
                <a:spcPct val="30000"/>
              </a:spcBef>
              <a:spcAft>
                <a:spcPct val="0"/>
              </a:spcAft>
              <a:buClrTx/>
              <a:buSzTx/>
              <a:buFont typeface="Arial" pitchFamily="34" charset="0"/>
              <a:buChar char="•"/>
              <a:tabLst/>
              <a:defRPr/>
            </a:pPr>
            <a:r>
              <a:rPr lang="en-US" sz="1200" baseline="0" dirty="0"/>
              <a:t>high levels of accruals will weigh down future ROE.</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baseline="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baseline="0" dirty="0">
                <a:solidFill>
                  <a:schemeClr val="tx1"/>
                </a:solidFill>
                <a:latin typeface="Arial" charset="0"/>
                <a:ea typeface="+mn-ea"/>
                <a:cs typeface="+mn-cs"/>
              </a:rPr>
              <a:t>Examples using the persistence factor are on the following slides.</a:t>
            </a:r>
            <a:endParaRPr lang="en-US" sz="1200" i="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1" kern="1200" dirty="0">
                <a:solidFill>
                  <a:schemeClr val="tx1"/>
                </a:solidFill>
                <a:latin typeface="Arial" charset="0"/>
                <a:ea typeface="+mn-ea"/>
                <a:cs typeface="+mn-cs"/>
              </a:rPr>
              <a:t>Text</a:t>
            </a:r>
            <a:r>
              <a:rPr lang="en-US" sz="1200" i="1" kern="1200" baseline="0" dirty="0">
                <a:solidFill>
                  <a:schemeClr val="tx1"/>
                </a:solidFill>
                <a:latin typeface="Arial" charset="0"/>
                <a:ea typeface="+mn-ea"/>
                <a:cs typeface="+mn-cs"/>
              </a:rPr>
              <a:t> Integration </a:t>
            </a:r>
            <a:r>
              <a:rPr lang="en-US" sz="1200" i="1" kern="1200" dirty="0">
                <a:solidFill>
                  <a:schemeClr val="tx1"/>
                </a:solidFill>
                <a:latin typeface="Arial" charset="0"/>
                <a:ea typeface="+mn-ea"/>
                <a:cs typeface="+mn-cs"/>
              </a:rPr>
              <a:t>Note: In</a:t>
            </a:r>
            <a:r>
              <a:rPr lang="en-US" sz="1200" i="1" kern="1200" baseline="0" dirty="0">
                <a:solidFill>
                  <a:schemeClr val="tx1"/>
                </a:solidFill>
                <a:latin typeface="Arial" charset="0"/>
                <a:ea typeface="+mn-ea"/>
                <a:cs typeface="+mn-cs"/>
              </a:rPr>
              <a:t> the H-model, high Hs indicate that it takes longer for high growth in dividends to decline to a constant level. Firms with high Hs likely have higher persistence in continuing residual income.</a:t>
            </a:r>
            <a:endParaRPr lang="en-US" sz="12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3037965099"/>
      </p:ext>
    </p:extLst>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200" dirty="0"/>
              <a:t>LOS: </a:t>
            </a:r>
            <a:r>
              <a:rPr lang="en-US" sz="1200" kern="1200" baseline="0" dirty="0">
                <a:solidFill>
                  <a:schemeClr val="tx1"/>
                </a:solidFill>
                <a:latin typeface="Arial" charset="0"/>
                <a:ea typeface="+mn-ea"/>
                <a:cs typeface="+mn-cs"/>
              </a:rPr>
              <a:t>Calculate and interpret the intrinsic value of a common stock using single-stage (constant-growth) and multistage residual income models.</a:t>
            </a:r>
            <a:endParaRPr lang="en-US" sz="1200" b="1" dirty="0"/>
          </a:p>
          <a:p>
            <a:pPr eaLnBrk="1" hangingPunct="1">
              <a:lnSpc>
                <a:spcPct val="90000"/>
              </a:lnSpc>
            </a:pPr>
            <a:r>
              <a:rPr lang="en-US" sz="1200" dirty="0"/>
              <a:t>Pages 480–484</a:t>
            </a:r>
          </a:p>
          <a:p>
            <a:pPr eaLnBrk="1" hangingPunct="1">
              <a:lnSpc>
                <a:spcPct val="90000"/>
              </a:lnSpc>
            </a:pPr>
            <a:endParaRPr lang="en-US" sz="1200" dirty="0"/>
          </a:p>
          <a:p>
            <a:pPr eaLnBrk="1" hangingPunct="1">
              <a:lnSpc>
                <a:spcPct val="90000"/>
              </a:lnSpc>
            </a:pPr>
            <a:r>
              <a:rPr lang="en-US" sz="1200" dirty="0"/>
              <a:t>W</a:t>
            </a:r>
            <a:r>
              <a:rPr lang="en-US" sz="1200" baseline="0" dirty="0"/>
              <a:t>hile initially imposing, the formula is similar to those used before. In the two latter parts of the formula, the numerator is simply the residual income. </a:t>
            </a:r>
          </a:p>
          <a:p>
            <a:pPr eaLnBrk="1" hangingPunct="1">
              <a:lnSpc>
                <a:spcPct val="90000"/>
              </a:lnSpc>
            </a:pPr>
            <a:endParaRPr lang="en-US" sz="1200" baseline="0" dirty="0"/>
          </a:p>
          <a:p>
            <a:pPr eaLnBrk="1" hangingPunct="1">
              <a:lnSpc>
                <a:spcPct val="90000"/>
              </a:lnSpc>
            </a:pPr>
            <a:r>
              <a:rPr lang="en-US" sz="1200" baseline="0" dirty="0"/>
              <a:t>The formula says, the Value of equity = </a:t>
            </a:r>
            <a:r>
              <a:rPr lang="en-US" baseline="0" dirty="0"/>
              <a:t>Book value + PV of residual income during the initial stage + PV of the continuing residual income after the initial stage.</a:t>
            </a:r>
          </a:p>
          <a:p>
            <a:pPr marL="0" marR="0" indent="-182880" algn="l" defTabSz="914400" rtl="0" eaLnBrk="1" fontAlgn="base" latinLnBrk="0" hangingPunct="1">
              <a:lnSpc>
                <a:spcPct val="90000"/>
              </a:lnSpc>
              <a:spcBef>
                <a:spcPct val="30000"/>
              </a:spcBef>
              <a:spcAft>
                <a:spcPct val="0"/>
              </a:spcAft>
              <a:buClrTx/>
              <a:buSzTx/>
              <a:buFontTx/>
              <a:buNone/>
              <a:tabLst/>
              <a:defRPr/>
            </a:pPr>
            <a:endParaRPr lang="en-US" sz="1200" baseline="0" dirty="0"/>
          </a:p>
          <a:p>
            <a:pPr marL="0" marR="0" indent="-182880" algn="l" defTabSz="914400" rtl="0" eaLnBrk="1" fontAlgn="base" latinLnBrk="0" hangingPunct="1">
              <a:lnSpc>
                <a:spcPct val="90000"/>
              </a:lnSpc>
              <a:spcBef>
                <a:spcPct val="30000"/>
              </a:spcBef>
              <a:spcAft>
                <a:spcPct val="0"/>
              </a:spcAft>
              <a:buClrTx/>
              <a:buSzTx/>
              <a:buFontTx/>
              <a:buNone/>
              <a:tabLst/>
              <a:defRPr/>
            </a:pPr>
            <a:r>
              <a:rPr lang="en-US" sz="1200" baseline="0" dirty="0"/>
              <a:t>The period (capital) </a:t>
            </a:r>
            <a:r>
              <a:rPr lang="en-US" sz="1200" i="1" baseline="0" dirty="0"/>
              <a:t>T</a:t>
            </a:r>
            <a:r>
              <a:rPr lang="en-US" sz="1200" baseline="0" dirty="0"/>
              <a:t> is the period in which continuing residual income starts (i.e., Period </a:t>
            </a:r>
            <a:r>
              <a:rPr lang="en-US" sz="1200" i="1" baseline="0" dirty="0"/>
              <a:t>T</a:t>
            </a:r>
            <a:r>
              <a:rPr lang="en-US" sz="1200" baseline="0" dirty="0"/>
              <a:t> – 1 is the last period of the initial stage).</a:t>
            </a:r>
          </a:p>
          <a:p>
            <a:pPr eaLnBrk="1" hangingPunct="1">
              <a:lnSpc>
                <a:spcPct val="90000"/>
              </a:lnSpc>
            </a:pPr>
            <a:endParaRPr lang="en-US" sz="1200" baseline="0" dirty="0"/>
          </a:p>
          <a:p>
            <a:pPr eaLnBrk="1" hangingPunct="1">
              <a:lnSpc>
                <a:spcPct val="90000"/>
              </a:lnSpc>
            </a:pPr>
            <a:r>
              <a:rPr lang="en-US" sz="1200" baseline="0" dirty="0"/>
              <a:t>The last part of the formula uses the persistence factor omega </a:t>
            </a:r>
            <a:r>
              <a:rPr lang="en-US" sz="1200" baseline="0" dirty="0">
                <a:sym typeface="Symbol"/>
              </a:rPr>
              <a:t>, where 0 ≤  ≤ 1.</a:t>
            </a:r>
            <a:endParaRPr lang="en-US" sz="1200" baseline="0" dirty="0"/>
          </a:p>
          <a:p>
            <a:pPr eaLnBrk="1" hangingPunct="1">
              <a:lnSpc>
                <a:spcPct val="90000"/>
              </a:lnSpc>
            </a:pPr>
            <a:endParaRPr lang="en-US" sz="1200" baseline="0" dirty="0"/>
          </a:p>
        </p:txBody>
      </p:sp>
    </p:spTree>
    <p:extLst>
      <p:ext uri="{BB962C8B-B14F-4D97-AF65-F5344CB8AC3E}">
        <p14:creationId xmlns:p14="http://schemas.microsoft.com/office/powerpoint/2010/main" val="460777266"/>
      </p:ext>
    </p:extLst>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200" dirty="0"/>
              <a:t>LOS: </a:t>
            </a:r>
            <a:r>
              <a:rPr lang="en-US" sz="1200" kern="1200" baseline="0" dirty="0">
                <a:solidFill>
                  <a:schemeClr val="tx1"/>
                </a:solidFill>
                <a:latin typeface="Arial" charset="0"/>
                <a:ea typeface="+mn-ea"/>
                <a:cs typeface="+mn-cs"/>
              </a:rPr>
              <a:t>Calculate and interpret the intrinsic value of a common stock using single-stage (constant-growth) and multistage residual income models.</a:t>
            </a:r>
            <a:endParaRPr lang="en-US" sz="1200" b="1" dirty="0"/>
          </a:p>
          <a:p>
            <a:pPr eaLnBrk="1" hangingPunct="1">
              <a:lnSpc>
                <a:spcPct val="90000"/>
              </a:lnSpc>
            </a:pPr>
            <a:r>
              <a:rPr lang="en-US" sz="1200" dirty="0"/>
              <a:t>Pages 480–484</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i="0" kern="1200" dirty="0">
              <a:solidFill>
                <a:schemeClr val="tx1"/>
              </a:solidFill>
              <a:latin typeface="Arial" charset="0"/>
              <a:ea typeface="+mn-ea"/>
              <a:cs typeface="+mn-cs"/>
            </a:endParaRPr>
          </a:p>
          <a:p>
            <a:pPr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0" kern="1200" dirty="0">
                <a:solidFill>
                  <a:schemeClr val="tx1"/>
                </a:solidFill>
                <a:latin typeface="Arial" charset="0"/>
                <a:ea typeface="+mn-ea"/>
                <a:cs typeface="+mn-cs"/>
              </a:rPr>
              <a:t>Now we expand the example on Slides 13–14. Because the firm will continue operations after three years, we need to value any continuing</a:t>
            </a:r>
            <a:r>
              <a:rPr lang="en-US" sz="1200" i="0" kern="1200" baseline="0" dirty="0">
                <a:solidFill>
                  <a:schemeClr val="tx1"/>
                </a:solidFill>
                <a:latin typeface="Arial" charset="0"/>
                <a:ea typeface="+mn-ea"/>
                <a:cs typeface="+mn-cs"/>
              </a:rPr>
              <a:t> residual income after Year 3.</a:t>
            </a:r>
            <a:endParaRPr lang="en-US" sz="1200" i="0" kern="1200" dirty="0">
              <a:solidFill>
                <a:schemeClr val="tx1"/>
              </a:solidFill>
              <a:latin typeface="Arial" charset="0"/>
              <a:ea typeface="+mn-ea"/>
              <a:cs typeface="+mn-cs"/>
            </a:endParaRP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3497999605"/>
      </p:ext>
    </p:extLst>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200" dirty="0"/>
              <a:t>LOS: </a:t>
            </a:r>
            <a:r>
              <a:rPr lang="en-US" sz="1200" kern="1200" baseline="0" dirty="0">
                <a:solidFill>
                  <a:schemeClr val="tx1"/>
                </a:solidFill>
                <a:latin typeface="Arial" charset="0"/>
                <a:ea typeface="+mn-ea"/>
                <a:cs typeface="+mn-cs"/>
              </a:rPr>
              <a:t>Calculate and interpret the intrinsic value of a common stock using single-stage (constant-growth) and multistage residual income models.</a:t>
            </a:r>
            <a:endParaRPr lang="en-US" sz="1200" b="1" dirty="0"/>
          </a:p>
          <a:p>
            <a:pPr eaLnBrk="1" hangingPunct="1">
              <a:lnSpc>
                <a:spcPct val="90000"/>
              </a:lnSpc>
            </a:pPr>
            <a:r>
              <a:rPr lang="en-US" sz="1200" dirty="0"/>
              <a:t>Pages 480–484</a:t>
            </a:r>
          </a:p>
          <a:p>
            <a:pPr eaLnBrk="1" hangingPunct="1">
              <a:lnSpc>
                <a:spcPct val="90000"/>
              </a:lnSpc>
            </a:pPr>
            <a:endParaRPr lang="en-US" sz="1200" dirty="0"/>
          </a:p>
          <a:p>
            <a:pPr eaLnBrk="1" hangingPunct="1">
              <a:lnSpc>
                <a:spcPct val="90000"/>
              </a:lnSpc>
            </a:pPr>
            <a:r>
              <a:rPr lang="en-US" sz="1200" dirty="0"/>
              <a:t>In Case 1, the</a:t>
            </a:r>
            <a:r>
              <a:rPr lang="en-US" sz="1200" baseline="0" dirty="0"/>
              <a:t> persistence factor omega </a:t>
            </a:r>
            <a:r>
              <a:rPr lang="en-US" sz="1200" baseline="0" dirty="0">
                <a:sym typeface="Symbol"/>
              </a:rPr>
              <a:t> = 0—that is, continuing residual income drops to zero immediately in Year 4 and thereafter. </a:t>
            </a:r>
          </a:p>
          <a:p>
            <a:pPr eaLnBrk="1" hangingPunct="1">
              <a:lnSpc>
                <a:spcPct val="90000"/>
              </a:lnSpc>
            </a:pPr>
            <a:endParaRPr lang="en-US" sz="1200" baseline="0" dirty="0">
              <a:sym typeface="Symbol"/>
            </a:endParaRPr>
          </a:p>
          <a:p>
            <a:pPr eaLnBrk="1" hangingPunct="1">
              <a:lnSpc>
                <a:spcPct val="90000"/>
              </a:lnSpc>
            </a:pPr>
            <a:r>
              <a:rPr lang="en-US" sz="1200" baseline="0" dirty="0">
                <a:sym typeface="Symbol"/>
              </a:rPr>
              <a:t>Notice that the value of the stock is the same as what we had calculated before, $21.91. This is because the denominator in the last term is effectively the same as before, (1+ </a:t>
            </a:r>
            <a:r>
              <a:rPr lang="en-US" sz="1200" i="1" baseline="0" dirty="0">
                <a:sym typeface="Symbol"/>
              </a:rPr>
              <a:t>r</a:t>
            </a:r>
            <a:r>
              <a:rPr lang="en-US" sz="1200" baseline="0" dirty="0">
                <a:sym typeface="Symbol"/>
              </a:rPr>
              <a:t>)^3 and because the $1.00 of residual income in Year 3 is the last residual income.</a:t>
            </a:r>
          </a:p>
          <a:p>
            <a:pPr marL="235461" marR="0" indent="-235461"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2088566184"/>
      </p:ext>
    </p:extLst>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200" dirty="0"/>
              <a:t>LOS: </a:t>
            </a:r>
            <a:r>
              <a:rPr lang="en-US" sz="1200" kern="1200" baseline="0" dirty="0">
                <a:solidFill>
                  <a:schemeClr val="tx1"/>
                </a:solidFill>
                <a:latin typeface="Arial" charset="0"/>
                <a:ea typeface="+mn-ea"/>
                <a:cs typeface="+mn-cs"/>
              </a:rPr>
              <a:t>Calculate and interpret the intrinsic value of a common stock using single-stage (constant-growth) and multistage residual income models.</a:t>
            </a:r>
            <a:endParaRPr lang="en-US" sz="1200" b="1" dirty="0"/>
          </a:p>
          <a:p>
            <a:pPr eaLnBrk="1" hangingPunct="1">
              <a:lnSpc>
                <a:spcPct val="90000"/>
              </a:lnSpc>
            </a:pPr>
            <a:r>
              <a:rPr lang="en-US" sz="1200" dirty="0"/>
              <a:t>Pages 480–484</a:t>
            </a:r>
          </a:p>
          <a:p>
            <a:pPr eaLnBrk="1" hangingPunct="1">
              <a:lnSpc>
                <a:spcPct val="90000"/>
              </a:lnSpc>
            </a:pPr>
            <a:endParaRPr lang="en-US" sz="1200" dirty="0"/>
          </a:p>
          <a:p>
            <a:pPr eaLnBrk="1" hangingPunct="1">
              <a:lnSpc>
                <a:spcPct val="90000"/>
              </a:lnSpc>
            </a:pPr>
            <a:r>
              <a:rPr lang="en-US" sz="1200" dirty="0"/>
              <a:t>In Case 2, the</a:t>
            </a:r>
            <a:r>
              <a:rPr lang="en-US" sz="1200" baseline="0" dirty="0"/>
              <a:t> persistence factor omega </a:t>
            </a:r>
            <a:r>
              <a:rPr lang="en-US" sz="1200" baseline="0" dirty="0">
                <a:sym typeface="Symbol"/>
              </a:rPr>
              <a:t> = 1—that is, continuing residual income is constant from Year 3 to eternity.</a:t>
            </a:r>
          </a:p>
          <a:p>
            <a:pPr eaLnBrk="1" hangingPunct="1">
              <a:lnSpc>
                <a:spcPct val="90000"/>
              </a:lnSpc>
            </a:pPr>
            <a:endParaRPr lang="en-US" sz="1200" baseline="0" dirty="0">
              <a:sym typeface="Symbol"/>
            </a:endParaRPr>
          </a:p>
          <a:p>
            <a:pPr eaLnBrk="1" hangingPunct="1">
              <a:lnSpc>
                <a:spcPct val="90000"/>
              </a:lnSpc>
            </a:pPr>
            <a:r>
              <a:rPr lang="en-US" sz="1200" baseline="0" dirty="0">
                <a:sym typeface="Symbol"/>
              </a:rPr>
              <a:t>Notice that the stream of residual income from Year 3 to eternity is a perpetuity. The denominator in the last term is effectively </a:t>
            </a:r>
            <a:r>
              <a:rPr lang="en-US" sz="1200" i="1" baseline="0" dirty="0">
                <a:sym typeface="Symbol"/>
              </a:rPr>
              <a:t>r</a:t>
            </a:r>
            <a:r>
              <a:rPr lang="en-US" sz="1200" baseline="0" dirty="0">
                <a:sym typeface="Symbol"/>
              </a:rPr>
              <a:t> times (1+ </a:t>
            </a:r>
            <a:r>
              <a:rPr lang="en-US" sz="1200" i="1" baseline="0" dirty="0">
                <a:sym typeface="Symbol"/>
              </a:rPr>
              <a:t>r</a:t>
            </a:r>
            <a:r>
              <a:rPr lang="en-US" sz="1200" baseline="0" dirty="0">
                <a:sym typeface="Symbol"/>
              </a:rPr>
              <a:t>)^2, where r is the discount factor for a perpetuity and (1+ </a:t>
            </a:r>
            <a:r>
              <a:rPr lang="en-US" sz="1200" i="1" baseline="0" dirty="0">
                <a:sym typeface="Symbol"/>
              </a:rPr>
              <a:t>r</a:t>
            </a:r>
            <a:r>
              <a:rPr lang="en-US" sz="1200" baseline="0" dirty="0">
                <a:sym typeface="Symbol"/>
              </a:rPr>
              <a:t>)^2 discounts the PV of the perpetuity back to Time 0.</a:t>
            </a:r>
          </a:p>
          <a:p>
            <a:pPr eaLnBrk="1" hangingPunct="1">
              <a:lnSpc>
                <a:spcPct val="90000"/>
              </a:lnSpc>
            </a:pPr>
            <a:endParaRPr lang="en-US" sz="1200" baseline="0" dirty="0">
              <a:sym typeface="Symbol"/>
            </a:endParaRPr>
          </a:p>
          <a:p>
            <a:pPr eaLnBrk="1" hangingPunct="1">
              <a:lnSpc>
                <a:spcPct val="90000"/>
              </a:lnSpc>
            </a:pPr>
            <a:r>
              <a:rPr lang="en-US" sz="1200" baseline="0" dirty="0">
                <a:sym typeface="Symbol"/>
              </a:rPr>
              <a:t>Notice also that the value of the stock has changed from $21.91 to $29.42. The valuation is higher because continuing residual income does not drop to zero here (as when </a:t>
            </a:r>
            <a:r>
              <a:rPr lang="en-US" sz="1200" baseline="0" dirty="0"/>
              <a:t>omega </a:t>
            </a:r>
            <a:r>
              <a:rPr lang="en-US" sz="1200" baseline="0" dirty="0">
                <a:sym typeface="Symbol"/>
              </a:rPr>
              <a:t> = 0).</a:t>
            </a:r>
          </a:p>
        </p:txBody>
      </p:sp>
    </p:spTree>
    <p:extLst>
      <p:ext uri="{BB962C8B-B14F-4D97-AF65-F5344CB8AC3E}">
        <p14:creationId xmlns:p14="http://schemas.microsoft.com/office/powerpoint/2010/main" val="354627226"/>
      </p:ext>
    </p:extLst>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200" dirty="0"/>
              <a:t>LOS: </a:t>
            </a:r>
            <a:r>
              <a:rPr lang="en-US" sz="1200" kern="1200" baseline="0" dirty="0">
                <a:solidFill>
                  <a:schemeClr val="tx1"/>
                </a:solidFill>
                <a:latin typeface="Arial" charset="0"/>
                <a:ea typeface="+mn-ea"/>
                <a:cs typeface="+mn-cs"/>
              </a:rPr>
              <a:t>Calculate and interpret the intrinsic value of a common stock using single-stage (constant-growth) and multistage residual income models.</a:t>
            </a:r>
            <a:endParaRPr lang="en-US" sz="1200" b="1" dirty="0"/>
          </a:p>
          <a:p>
            <a:pPr eaLnBrk="1" hangingPunct="1">
              <a:lnSpc>
                <a:spcPct val="90000"/>
              </a:lnSpc>
            </a:pPr>
            <a:r>
              <a:rPr lang="en-US" sz="1200" dirty="0"/>
              <a:t>Pages 480–484</a:t>
            </a:r>
          </a:p>
          <a:p>
            <a:pPr eaLnBrk="1" hangingPunct="1">
              <a:lnSpc>
                <a:spcPct val="90000"/>
              </a:lnSpc>
            </a:pPr>
            <a:endParaRPr lang="en-US" sz="1200" dirty="0"/>
          </a:p>
          <a:p>
            <a:pPr eaLnBrk="1" hangingPunct="1">
              <a:lnSpc>
                <a:spcPct val="90000"/>
              </a:lnSpc>
            </a:pPr>
            <a:r>
              <a:rPr lang="en-US" sz="1200" dirty="0"/>
              <a:t>In Case 3, the</a:t>
            </a:r>
            <a:r>
              <a:rPr lang="en-US" sz="1200" baseline="0" dirty="0"/>
              <a:t> persistence factor omega </a:t>
            </a:r>
            <a:r>
              <a:rPr lang="en-US" sz="1200" baseline="0" dirty="0">
                <a:sym typeface="Symbol"/>
              </a:rPr>
              <a:t> = 0.60. Now continuing residual income gradually declines to zero as the firm’s ROE gradually decreases to the required return on equity.</a:t>
            </a:r>
          </a:p>
          <a:p>
            <a:pPr eaLnBrk="1" hangingPunct="1">
              <a:lnSpc>
                <a:spcPct val="90000"/>
              </a:lnSpc>
            </a:pPr>
            <a:endParaRPr lang="en-US" sz="1200" baseline="0" dirty="0">
              <a:sym typeface="Symbol"/>
            </a:endParaRPr>
          </a:p>
          <a:p>
            <a:pPr eaLnBrk="1" hangingPunct="1">
              <a:lnSpc>
                <a:spcPct val="90000"/>
              </a:lnSpc>
            </a:pPr>
            <a:r>
              <a:rPr lang="en-US" sz="1200" baseline="0" dirty="0">
                <a:sym typeface="Symbol"/>
              </a:rPr>
              <a:t>The choice of 0.60 is based on empirical evidence because previous research found a persistence factor of about 0.60 for real-world firms.</a:t>
            </a:r>
          </a:p>
          <a:p>
            <a:pPr eaLnBrk="1" hangingPunct="1">
              <a:lnSpc>
                <a:spcPct val="90000"/>
              </a:lnSpc>
            </a:pPr>
            <a:endParaRPr lang="en-US" sz="1200" baseline="0" dirty="0">
              <a:sym typeface="Symbol"/>
            </a:endParaRPr>
          </a:p>
          <a:p>
            <a:pPr eaLnBrk="1" hangingPunct="1">
              <a:lnSpc>
                <a:spcPct val="90000"/>
              </a:lnSpc>
            </a:pPr>
            <a:r>
              <a:rPr lang="en-US" sz="1200" baseline="0" dirty="0">
                <a:sym typeface="Symbol"/>
              </a:rPr>
              <a:t>With an </a:t>
            </a:r>
            <a:r>
              <a:rPr lang="en-US" sz="1200" baseline="0" dirty="0"/>
              <a:t>omega </a:t>
            </a:r>
            <a:r>
              <a:rPr lang="en-US" sz="1200" baseline="0" dirty="0">
                <a:sym typeface="Symbol"/>
              </a:rPr>
              <a:t> = 0.60, which is between 0 and 1, notice that the valuation brackets the previous valuations of $21.91 and $29.42.</a:t>
            </a:r>
          </a:p>
          <a:p>
            <a:pPr eaLnBrk="1" hangingPunct="1">
              <a:lnSpc>
                <a:spcPct val="90000"/>
              </a:lnSpc>
            </a:pPr>
            <a:endParaRPr lang="en-US" sz="1200" baseline="0" dirty="0">
              <a:sym typeface="Symbol"/>
            </a:endParaRPr>
          </a:p>
          <a:p>
            <a:pPr eaLnBrk="1" hangingPunct="1">
              <a:lnSpc>
                <a:spcPct val="90000"/>
              </a:lnSpc>
            </a:pPr>
            <a:endParaRPr lang="en-US" sz="1200" baseline="0" dirty="0">
              <a:sym typeface="Symbol"/>
            </a:endParaRPr>
          </a:p>
        </p:txBody>
      </p:sp>
    </p:spTree>
    <p:extLst>
      <p:ext uri="{BB962C8B-B14F-4D97-AF65-F5344CB8AC3E}">
        <p14:creationId xmlns:p14="http://schemas.microsoft.com/office/powerpoint/2010/main" val="4106328690"/>
      </p:ext>
    </p:extLst>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200" dirty="0"/>
              <a:t>LOS: </a:t>
            </a:r>
            <a:r>
              <a:rPr lang="en-US" sz="1200" kern="1200" baseline="0" dirty="0">
                <a:solidFill>
                  <a:schemeClr val="tx1"/>
                </a:solidFill>
                <a:latin typeface="Arial" charset="0"/>
                <a:ea typeface="+mn-ea"/>
                <a:cs typeface="+mn-cs"/>
              </a:rPr>
              <a:t>Calculate and interpret the intrinsic value of a common stock using single-stage (constant-growth) and multistage residual income models.</a:t>
            </a:r>
            <a:endParaRPr lang="en-US" sz="1200" b="1" dirty="0"/>
          </a:p>
          <a:p>
            <a:pPr eaLnBrk="1" hangingPunct="1">
              <a:lnSpc>
                <a:spcPct val="90000"/>
              </a:lnSpc>
            </a:pPr>
            <a:r>
              <a:rPr lang="en-US" sz="1200" dirty="0"/>
              <a:t>Pages 480–484</a:t>
            </a:r>
          </a:p>
          <a:p>
            <a:pPr eaLnBrk="1" hangingPunct="1">
              <a:lnSpc>
                <a:spcPct val="90000"/>
              </a:lnSpc>
            </a:pPr>
            <a:endParaRPr lang="en-US" sz="1200" baseline="0" dirty="0"/>
          </a:p>
          <a:p>
            <a:pPr eaLnBrk="1" hangingPunct="1">
              <a:lnSpc>
                <a:spcPct val="90000"/>
              </a:lnSpc>
            </a:pPr>
            <a:r>
              <a:rPr lang="en-US" sz="1200" baseline="0" dirty="0"/>
              <a:t>As another method of valuing continuing residual income, w</a:t>
            </a:r>
            <a:r>
              <a:rPr lang="en-US" sz="1200" dirty="0"/>
              <a:t>e now use the concept introduced</a:t>
            </a:r>
            <a:r>
              <a:rPr lang="en-US" sz="1200" baseline="0" dirty="0"/>
              <a:t> at the beginning of our discussion: </a:t>
            </a:r>
          </a:p>
          <a:p>
            <a:pPr eaLnBrk="1" hangingPunct="1">
              <a:lnSpc>
                <a:spcPct val="90000"/>
              </a:lnSpc>
            </a:pPr>
            <a:endParaRPr lang="en-US" sz="1200" baseline="0" dirty="0"/>
          </a:p>
          <a:p>
            <a:pPr lvl="1" eaLnBrk="1" hangingPunct="1">
              <a:lnSpc>
                <a:spcPct val="90000"/>
              </a:lnSpc>
            </a:pPr>
            <a:r>
              <a:rPr lang="en-US" baseline="0" dirty="0"/>
              <a:t>Stock p</a:t>
            </a:r>
            <a:r>
              <a:rPr lang="en-US" dirty="0"/>
              <a:t>rice = Book value + PV of residual income.</a:t>
            </a:r>
          </a:p>
          <a:p>
            <a:pPr eaLnBrk="1" hangingPunct="1">
              <a:lnSpc>
                <a:spcPct val="90000"/>
              </a:lnSpc>
            </a:pPr>
            <a:endParaRPr lang="en-US" sz="1200" dirty="0"/>
          </a:p>
          <a:p>
            <a:pPr eaLnBrk="1" hangingPunct="1">
              <a:lnSpc>
                <a:spcPct val="90000"/>
              </a:lnSpc>
            </a:pPr>
            <a:r>
              <a:rPr lang="en-US" sz="1200" baseline="0" dirty="0">
                <a:sym typeface="Symbol"/>
              </a:rPr>
              <a:t>The difference between the s</a:t>
            </a:r>
            <a:r>
              <a:rPr lang="en-US" sz="1200" baseline="0" dirty="0"/>
              <a:t>tock p</a:t>
            </a:r>
            <a:r>
              <a:rPr lang="en-US" sz="1200" dirty="0"/>
              <a:t>rice and</a:t>
            </a:r>
            <a:r>
              <a:rPr lang="en-US" sz="1200" baseline="0" dirty="0"/>
              <a:t> the</a:t>
            </a:r>
            <a:r>
              <a:rPr lang="en-US" sz="1200" dirty="0"/>
              <a:t> book value is the PV of residual income.</a:t>
            </a:r>
          </a:p>
          <a:p>
            <a:pPr eaLnBrk="1" hangingPunct="1">
              <a:lnSpc>
                <a:spcPct val="90000"/>
              </a:lnSpc>
            </a:pPr>
            <a:endParaRPr lang="en-US" sz="1200" dirty="0"/>
          </a:p>
          <a:p>
            <a:pPr lvl="1" eaLnBrk="1" hangingPunct="1">
              <a:lnSpc>
                <a:spcPct val="90000"/>
              </a:lnSpc>
            </a:pPr>
            <a:r>
              <a:rPr lang="en-US" i="1" dirty="0"/>
              <a:t>P</a:t>
            </a:r>
            <a:r>
              <a:rPr lang="en-US" dirty="0"/>
              <a:t> – </a:t>
            </a:r>
            <a:r>
              <a:rPr lang="en-US" i="1" dirty="0"/>
              <a:t>B</a:t>
            </a:r>
            <a:r>
              <a:rPr lang="en-US" dirty="0"/>
              <a:t> = PV of residual income</a:t>
            </a:r>
          </a:p>
          <a:p>
            <a:pPr eaLnBrk="1" hangingPunct="1">
              <a:lnSpc>
                <a:spcPct val="90000"/>
              </a:lnSpc>
            </a:pPr>
            <a:endParaRPr lang="en-US" sz="1200" dirty="0"/>
          </a:p>
          <a:p>
            <a:pPr eaLnBrk="1" hangingPunct="1">
              <a:lnSpc>
                <a:spcPct val="90000"/>
              </a:lnSpc>
            </a:pPr>
            <a:r>
              <a:rPr lang="en-US" sz="1200" dirty="0"/>
              <a:t>We will</a:t>
            </a:r>
            <a:r>
              <a:rPr lang="en-US" sz="1200" baseline="0" dirty="0"/>
              <a:t> need two additional inputs: the book value in Year 3 and the ratio of stock price to book value in Year 3.</a:t>
            </a:r>
          </a:p>
          <a:p>
            <a:pPr eaLnBrk="1" hangingPunct="1">
              <a:lnSpc>
                <a:spcPct val="90000"/>
              </a:lnSpc>
            </a:pPr>
            <a:endParaRPr lang="en-US" sz="1200" baseline="0" dirty="0"/>
          </a:p>
          <a:p>
            <a:pPr eaLnBrk="1" hangingPunct="1">
              <a:lnSpc>
                <a:spcPct val="90000"/>
              </a:lnSpc>
            </a:pPr>
            <a:r>
              <a:rPr lang="en-US" sz="1200" baseline="0" dirty="0"/>
              <a:t>We then calculate a projected Year 3 stock price of $27.50, which we use on the next slide.</a:t>
            </a:r>
          </a:p>
          <a:p>
            <a:pPr eaLnBrk="1" hangingPunct="1">
              <a:lnSpc>
                <a:spcPct val="90000"/>
              </a:lnSpc>
            </a:pPr>
            <a:endParaRPr lang="en-US" sz="1200" baseline="0" dirty="0">
              <a:sym typeface="Symbol"/>
            </a:endParaRPr>
          </a:p>
        </p:txBody>
      </p:sp>
    </p:spTree>
    <p:extLst>
      <p:ext uri="{BB962C8B-B14F-4D97-AF65-F5344CB8AC3E}">
        <p14:creationId xmlns:p14="http://schemas.microsoft.com/office/powerpoint/2010/main" val="3966705070"/>
      </p:ext>
    </p:extLst>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200" dirty="0"/>
              <a:t>LOS: </a:t>
            </a:r>
            <a:r>
              <a:rPr lang="en-US" sz="1200" kern="1200" baseline="0" dirty="0">
                <a:solidFill>
                  <a:schemeClr val="tx1"/>
                </a:solidFill>
                <a:latin typeface="Arial" charset="0"/>
                <a:ea typeface="+mn-ea"/>
                <a:cs typeface="+mn-cs"/>
              </a:rPr>
              <a:t>Calculate and interpret the intrinsic value of a common stock using single-stage (constant-growth) and multistage residual income models.</a:t>
            </a:r>
            <a:endParaRPr lang="en-US" sz="1200" b="1" dirty="0"/>
          </a:p>
          <a:p>
            <a:pPr eaLnBrk="1" hangingPunct="1">
              <a:lnSpc>
                <a:spcPct val="90000"/>
              </a:lnSpc>
            </a:pPr>
            <a:r>
              <a:rPr lang="en-US" sz="1200" dirty="0"/>
              <a:t>Pages 480–484</a:t>
            </a:r>
          </a:p>
          <a:p>
            <a:pPr eaLnBrk="1" hangingPunct="1">
              <a:lnSpc>
                <a:spcPct val="90000"/>
              </a:lnSpc>
            </a:pPr>
            <a:endParaRPr lang="en-US" sz="1200" dirty="0"/>
          </a:p>
          <a:p>
            <a:pPr eaLnBrk="1" hangingPunct="1">
              <a:lnSpc>
                <a:spcPct val="90000"/>
              </a:lnSpc>
            </a:pPr>
            <a:r>
              <a:rPr lang="en-US" sz="1200" dirty="0"/>
              <a:t>The $2.50 difference between the stock price ($27.50) and the book value ($25) is the PV at Year 3 of the continuing residual income after Year 3. We discount this difference</a:t>
            </a:r>
            <a:r>
              <a:rPr lang="en-US" sz="1200" baseline="0" dirty="0"/>
              <a:t> </a:t>
            </a:r>
            <a:r>
              <a:rPr lang="en-US" sz="1200" dirty="0"/>
              <a:t>and the initial residual income to time 0 to arrive at a value of $23.79.</a:t>
            </a:r>
          </a:p>
          <a:p>
            <a:pPr eaLnBrk="1" hangingPunct="1">
              <a:lnSpc>
                <a:spcPct val="90000"/>
              </a:lnSpc>
            </a:pPr>
            <a:endParaRPr lang="en-US" sz="1200" baseline="0" dirty="0">
              <a:sym typeface="Symbol"/>
            </a:endParaRPr>
          </a:p>
          <a:p>
            <a:pPr eaLnBrk="1" hangingPunct="1">
              <a:lnSpc>
                <a:spcPct val="90000"/>
              </a:lnSpc>
            </a:pPr>
            <a:r>
              <a:rPr lang="en-US" sz="1200" baseline="0" dirty="0">
                <a:sym typeface="Symbol"/>
              </a:rPr>
              <a:t>Notice that this stock value of $23.79 is higher than $21.91, which was the value when we assumed that the continuing residual income drops to zero (</a:t>
            </a:r>
            <a:r>
              <a:rPr lang="en-US" sz="1200" baseline="0" dirty="0"/>
              <a:t>omega </a:t>
            </a:r>
            <a:r>
              <a:rPr lang="en-US" sz="1200" baseline="0" dirty="0">
                <a:sym typeface="Symbol"/>
              </a:rPr>
              <a:t> = 0).</a:t>
            </a:r>
          </a:p>
          <a:p>
            <a:pPr eaLnBrk="1" hangingPunct="1">
              <a:lnSpc>
                <a:spcPct val="90000"/>
              </a:lnSpc>
            </a:pPr>
            <a:endParaRPr lang="en-US" sz="1200" baseline="0" dirty="0">
              <a:sym typeface="Symbol"/>
            </a:endParaRPr>
          </a:p>
        </p:txBody>
      </p:sp>
    </p:spTree>
    <p:extLst>
      <p:ext uri="{BB962C8B-B14F-4D97-AF65-F5344CB8AC3E}">
        <p14:creationId xmlns:p14="http://schemas.microsoft.com/office/powerpoint/2010/main" val="3209910235"/>
      </p:ext>
    </p:extLst>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200" dirty="0"/>
              <a:t>LOS: </a:t>
            </a:r>
            <a:r>
              <a:rPr lang="en-US" sz="1200" kern="1200" baseline="0" dirty="0">
                <a:solidFill>
                  <a:schemeClr val="tx1"/>
                </a:solidFill>
                <a:latin typeface="Arial" charset="0"/>
                <a:ea typeface="+mn-ea"/>
                <a:cs typeface="+mn-cs"/>
              </a:rPr>
              <a:t>Compare residual income models to dividend discount and free cash flow models.</a:t>
            </a:r>
          </a:p>
          <a:p>
            <a:pPr eaLnBrk="1" hangingPunct="1">
              <a:lnSpc>
                <a:spcPct val="90000"/>
              </a:lnSpc>
            </a:pPr>
            <a:r>
              <a:rPr lang="en-US" sz="1200" dirty="0"/>
              <a:t>Pages 484–486</a:t>
            </a:r>
          </a:p>
          <a:p>
            <a:pPr eaLnBrk="1" hangingPunct="1">
              <a:lnSpc>
                <a:spcPct val="90000"/>
              </a:lnSpc>
            </a:pPr>
            <a:endParaRPr lang="en-US" sz="1200" dirty="0"/>
          </a:p>
          <a:p>
            <a:pPr eaLnBrk="1" hangingPunct="1">
              <a:lnSpc>
                <a:spcPct val="90000"/>
              </a:lnSpc>
            </a:pPr>
            <a:r>
              <a:rPr lang="en-US" sz="1200" dirty="0"/>
              <a:t>Residual income,</a:t>
            </a:r>
            <a:r>
              <a:rPr lang="en-US" sz="1200" baseline="0" dirty="0"/>
              <a:t> dividend discount, and free cash flow to equity models all use the required return on equity to value common stock.</a:t>
            </a:r>
          </a:p>
          <a:p>
            <a:pPr eaLnBrk="1" hangingPunct="1">
              <a:lnSpc>
                <a:spcPct val="90000"/>
              </a:lnSpc>
            </a:pPr>
            <a:endParaRPr lang="en-US" sz="1200" baseline="0" dirty="0"/>
          </a:p>
          <a:p>
            <a:pPr eaLnBrk="1" hangingPunct="1">
              <a:lnSpc>
                <a:spcPct val="90000"/>
              </a:lnSpc>
            </a:pPr>
            <a:r>
              <a:rPr lang="en-US" sz="1200" baseline="0" dirty="0"/>
              <a:t>The r</a:t>
            </a:r>
            <a:r>
              <a:rPr lang="en-US" sz="1200" dirty="0"/>
              <a:t>esidual income</a:t>
            </a:r>
            <a:r>
              <a:rPr lang="en-US" sz="1200" baseline="0" dirty="0"/>
              <a:t> model starts with book value and then discounts the income leftover (residual) for the equityholders.</a:t>
            </a:r>
          </a:p>
          <a:p>
            <a:pPr eaLnBrk="1" hangingPunct="1">
              <a:lnSpc>
                <a:spcPct val="90000"/>
              </a:lnSpc>
            </a:pPr>
            <a:endParaRPr lang="en-US" sz="1200" baseline="0" dirty="0"/>
          </a:p>
          <a:p>
            <a:pPr eaLnBrk="1" hangingPunct="1">
              <a:lnSpc>
                <a:spcPct val="90000"/>
              </a:lnSpc>
            </a:pPr>
            <a:r>
              <a:rPr lang="en-US" sz="1200" baseline="0" dirty="0"/>
              <a:t>The dividend discount and free cash flow to equity models discount cash flows.</a:t>
            </a:r>
          </a:p>
          <a:p>
            <a:pPr eaLnBrk="1" hangingPunct="1">
              <a:lnSpc>
                <a:spcPct val="90000"/>
              </a:lnSpc>
            </a:pPr>
            <a:endParaRPr lang="en-US" sz="1200" baseline="0" dirty="0"/>
          </a:p>
          <a:p>
            <a:pPr eaLnBrk="1" hangingPunct="1">
              <a:lnSpc>
                <a:spcPct val="90000"/>
              </a:lnSpc>
            </a:pPr>
            <a:r>
              <a:rPr lang="en-US" sz="1200" baseline="0" dirty="0"/>
              <a:t>In theory, the three approaches should result in the same valuation (see next slide for example).</a:t>
            </a:r>
          </a:p>
          <a:p>
            <a:pPr eaLnBrk="1" hangingPunct="1">
              <a:lnSpc>
                <a:spcPct val="90000"/>
              </a:lnSpc>
            </a:pPr>
            <a:endParaRPr lang="en-US" sz="1200" baseline="0" dirty="0"/>
          </a:p>
          <a:p>
            <a:pPr marL="0" marR="0" indent="-182880" algn="l" defTabSz="914400" rtl="0" eaLnBrk="1" fontAlgn="base" latinLnBrk="0" hangingPunct="1">
              <a:lnSpc>
                <a:spcPct val="90000"/>
              </a:lnSpc>
              <a:spcBef>
                <a:spcPct val="30000"/>
              </a:spcBef>
              <a:spcAft>
                <a:spcPct val="0"/>
              </a:spcAft>
              <a:buClrTx/>
              <a:buSzTx/>
              <a:buFontTx/>
              <a:buNone/>
              <a:tabLst/>
              <a:defRPr/>
            </a:pPr>
            <a:r>
              <a:rPr lang="en-US" sz="1200" i="1" kern="1200" dirty="0">
                <a:solidFill>
                  <a:schemeClr val="tx1"/>
                </a:solidFill>
                <a:latin typeface="Arial" charset="0"/>
                <a:ea typeface="+mn-ea"/>
                <a:cs typeface="+mn-cs"/>
              </a:rPr>
              <a:t>Text</a:t>
            </a:r>
            <a:r>
              <a:rPr lang="en-US" sz="1200" i="1" kern="1200" baseline="0" dirty="0">
                <a:solidFill>
                  <a:schemeClr val="tx1"/>
                </a:solidFill>
                <a:latin typeface="Arial" charset="0"/>
                <a:ea typeface="+mn-ea"/>
                <a:cs typeface="+mn-cs"/>
              </a:rPr>
              <a:t> Integration </a:t>
            </a:r>
            <a:r>
              <a:rPr lang="en-US" sz="1200" i="1" kern="1200" dirty="0">
                <a:solidFill>
                  <a:schemeClr val="tx1"/>
                </a:solidFill>
                <a:latin typeface="Arial" charset="0"/>
                <a:ea typeface="+mn-ea"/>
                <a:cs typeface="+mn-cs"/>
              </a:rPr>
              <a:t>Note: Dividend discount and free cash flow models were discussed in Chapter</a:t>
            </a:r>
            <a:r>
              <a:rPr lang="en-US" sz="1200" i="1" kern="1200" baseline="0" dirty="0">
                <a:solidFill>
                  <a:schemeClr val="tx1"/>
                </a:solidFill>
                <a:latin typeface="Arial" charset="0"/>
                <a:ea typeface="+mn-ea"/>
                <a:cs typeface="+mn-cs"/>
              </a:rPr>
              <a:t>s 5 and 6 </a:t>
            </a:r>
            <a:r>
              <a:rPr lang="en-US" sz="1200" i="1" kern="1200" dirty="0">
                <a:solidFill>
                  <a:schemeClr val="tx1"/>
                </a:solidFill>
                <a:latin typeface="Arial" charset="0"/>
                <a:ea typeface="+mn-ea"/>
                <a:cs typeface="+mn-cs"/>
              </a:rPr>
              <a:t>of the Equity Asset Valuation text. </a:t>
            </a:r>
            <a:endParaRPr lang="en-US" sz="1200" dirty="0"/>
          </a:p>
          <a:p>
            <a:pPr eaLnBrk="1" hangingPunct="1">
              <a:lnSpc>
                <a:spcPct val="90000"/>
              </a:lnSpc>
            </a:pPr>
            <a:endParaRPr lang="en-US" sz="1200" baseline="0" dirty="0">
              <a:sym typeface="Symbol"/>
            </a:endParaRPr>
          </a:p>
        </p:txBody>
      </p:sp>
    </p:spTree>
    <p:extLst>
      <p:ext uri="{BB962C8B-B14F-4D97-AF65-F5344CB8AC3E}">
        <p14:creationId xmlns:p14="http://schemas.microsoft.com/office/powerpoint/2010/main" val="3369209756"/>
      </p:ext>
    </p:extLst>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200" dirty="0"/>
              <a:t>LOS: </a:t>
            </a:r>
            <a:r>
              <a:rPr lang="en-US" sz="1200" kern="1200" baseline="0" dirty="0">
                <a:solidFill>
                  <a:schemeClr val="tx1"/>
                </a:solidFill>
                <a:latin typeface="Arial" charset="0"/>
                <a:ea typeface="+mn-ea"/>
                <a:cs typeface="+mn-cs"/>
              </a:rPr>
              <a:t>Compare residual income models to dividend discount and free cash flow models.</a:t>
            </a:r>
          </a:p>
          <a:p>
            <a:pPr eaLnBrk="1" hangingPunct="1">
              <a:lnSpc>
                <a:spcPct val="90000"/>
              </a:lnSpc>
            </a:pPr>
            <a:r>
              <a:rPr lang="en-US" sz="1200" dirty="0"/>
              <a:t>Pages 484–486</a:t>
            </a:r>
          </a:p>
          <a:p>
            <a:pPr eaLnBrk="1" hangingPunct="1">
              <a:lnSpc>
                <a:spcPct val="90000"/>
              </a:lnSpc>
            </a:pPr>
            <a:endParaRPr lang="en-US" sz="1200" dirty="0"/>
          </a:p>
          <a:p>
            <a:pPr eaLnBrk="1" hangingPunct="1">
              <a:lnSpc>
                <a:spcPct val="90000"/>
              </a:lnSpc>
            </a:pPr>
            <a:endParaRPr lang="en-US" sz="1200" dirty="0"/>
          </a:p>
          <a:p>
            <a:pPr eaLnBrk="1" hangingPunct="1">
              <a:lnSpc>
                <a:spcPct val="90000"/>
              </a:lnSpc>
            </a:pPr>
            <a:endParaRPr lang="en-US" sz="1200" baseline="0" dirty="0">
              <a:sym typeface="Symbol"/>
            </a:endParaRPr>
          </a:p>
          <a:p>
            <a:pPr eaLnBrk="1" hangingPunct="1">
              <a:lnSpc>
                <a:spcPct val="90000"/>
              </a:lnSpc>
            </a:pPr>
            <a:endParaRPr lang="en-US" sz="1200" baseline="0" dirty="0">
              <a:sym typeface="Symbol"/>
            </a:endParaRPr>
          </a:p>
          <a:p>
            <a:pPr eaLnBrk="1" hangingPunct="1">
              <a:lnSpc>
                <a:spcPct val="90000"/>
              </a:lnSpc>
            </a:pPr>
            <a:endParaRPr lang="en-US" sz="1200" baseline="0" dirty="0">
              <a:sym typeface="Symbol"/>
            </a:endParaRPr>
          </a:p>
        </p:txBody>
      </p:sp>
    </p:spTree>
    <p:extLst>
      <p:ext uri="{BB962C8B-B14F-4D97-AF65-F5344CB8AC3E}">
        <p14:creationId xmlns:p14="http://schemas.microsoft.com/office/powerpoint/2010/main" val="2746913849"/>
      </p:ext>
    </p:extLst>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200" dirty="0"/>
              <a:t>LOS: </a:t>
            </a:r>
            <a:r>
              <a:rPr lang="en-US" sz="1200" kern="1200" baseline="0" dirty="0">
                <a:solidFill>
                  <a:schemeClr val="tx1"/>
                </a:solidFill>
                <a:latin typeface="Arial" charset="0"/>
                <a:ea typeface="+mn-ea"/>
                <a:cs typeface="+mn-cs"/>
              </a:rPr>
              <a:t>Compare residual income models to dividend discount and free cash flow models.</a:t>
            </a:r>
          </a:p>
          <a:p>
            <a:pPr eaLnBrk="1" hangingPunct="1">
              <a:lnSpc>
                <a:spcPct val="90000"/>
              </a:lnSpc>
            </a:pPr>
            <a:r>
              <a:rPr lang="en-US" sz="1200" dirty="0"/>
              <a:t>Pages 484–486</a:t>
            </a:r>
          </a:p>
          <a:p>
            <a:pPr eaLnBrk="1" hangingPunct="1">
              <a:lnSpc>
                <a:spcPct val="90000"/>
              </a:lnSpc>
            </a:pPr>
            <a:endParaRPr lang="en-US" sz="1200" dirty="0"/>
          </a:p>
          <a:p>
            <a:pPr eaLnBrk="1" hangingPunct="1">
              <a:lnSpc>
                <a:spcPct val="90000"/>
              </a:lnSpc>
            </a:pPr>
            <a:r>
              <a:rPr lang="en-US" sz="1200" dirty="0"/>
              <a:t>In the dividend discount model, we value the constant dividend as a perpetuity to arrive at a $10 stock value.</a:t>
            </a:r>
          </a:p>
          <a:p>
            <a:pPr eaLnBrk="1" hangingPunct="1">
              <a:lnSpc>
                <a:spcPct val="90000"/>
              </a:lnSpc>
            </a:pPr>
            <a:endParaRPr lang="en-US" sz="1200" dirty="0"/>
          </a:p>
          <a:p>
            <a:pPr eaLnBrk="1" hangingPunct="1">
              <a:lnSpc>
                <a:spcPct val="90000"/>
              </a:lnSpc>
            </a:pPr>
            <a:r>
              <a:rPr lang="en-US" sz="1200" dirty="0"/>
              <a:t>In the residual income model:</a:t>
            </a:r>
          </a:p>
          <a:p>
            <a:pPr eaLnBrk="1" hangingPunct="1">
              <a:lnSpc>
                <a:spcPct val="90000"/>
              </a:lnSpc>
              <a:buFont typeface="Arial" pitchFamily="34" charset="0"/>
              <a:buChar char="•"/>
            </a:pPr>
            <a:r>
              <a:rPr lang="en-US" sz="1200" dirty="0"/>
              <a:t>The capital charge is $0.70 ($7 × 10%).</a:t>
            </a:r>
          </a:p>
          <a:p>
            <a:pPr eaLnBrk="1" hangingPunct="1">
              <a:lnSpc>
                <a:spcPct val="90000"/>
              </a:lnSpc>
              <a:buFont typeface="Arial" pitchFamily="34" charset="0"/>
              <a:buChar char="•"/>
            </a:pPr>
            <a:r>
              <a:rPr lang="en-US" sz="1200" dirty="0"/>
              <a:t>The remaining</a:t>
            </a:r>
            <a:r>
              <a:rPr lang="en-US" sz="1200" baseline="0" dirty="0"/>
              <a:t> </a:t>
            </a:r>
            <a:r>
              <a:rPr lang="en-US" sz="1200" dirty="0"/>
              <a:t>30 cents is the residual income.</a:t>
            </a:r>
          </a:p>
          <a:p>
            <a:pPr eaLnBrk="1" hangingPunct="1">
              <a:lnSpc>
                <a:spcPct val="90000"/>
              </a:lnSpc>
              <a:buFont typeface="Arial" pitchFamily="34" charset="0"/>
              <a:buChar char="•"/>
            </a:pPr>
            <a:r>
              <a:rPr lang="en-US" sz="1200" dirty="0"/>
              <a:t>Discounting</a:t>
            </a:r>
            <a:r>
              <a:rPr lang="en-US" sz="1200" baseline="0" dirty="0"/>
              <a:t> the 30 cents by 10% results in a PV of residual income of $3.00.</a:t>
            </a:r>
          </a:p>
          <a:p>
            <a:pPr eaLnBrk="1" hangingPunct="1">
              <a:lnSpc>
                <a:spcPct val="90000"/>
              </a:lnSpc>
              <a:buFont typeface="Arial" pitchFamily="34" charset="0"/>
              <a:buChar char="•"/>
            </a:pPr>
            <a:r>
              <a:rPr lang="en-US" sz="1200" baseline="0" dirty="0"/>
              <a:t>Add the $3 and $7 together to get $10, the same valuation as with the dividend model.</a:t>
            </a:r>
          </a:p>
          <a:p>
            <a:pPr eaLnBrk="1" hangingPunct="1">
              <a:lnSpc>
                <a:spcPct val="90000"/>
              </a:lnSpc>
            </a:pPr>
            <a:endParaRPr lang="en-US" sz="1200" dirty="0"/>
          </a:p>
          <a:p>
            <a:pPr eaLnBrk="1" hangingPunct="1">
              <a:lnSpc>
                <a:spcPct val="90000"/>
              </a:lnSpc>
            </a:pPr>
            <a:r>
              <a:rPr lang="en-US" sz="1200" dirty="0"/>
              <a:t>In both models, </a:t>
            </a:r>
            <a:r>
              <a:rPr lang="en-US" sz="1200" baseline="0" dirty="0"/>
              <a:t>$1 of perpetual dividends is valued. </a:t>
            </a:r>
          </a:p>
          <a:p>
            <a:pPr eaLnBrk="1" hangingPunct="1">
              <a:lnSpc>
                <a:spcPct val="90000"/>
              </a:lnSpc>
            </a:pPr>
            <a:r>
              <a:rPr lang="en-US" sz="1200" baseline="0" dirty="0"/>
              <a:t>In the residual income model, $7 of the PV of the dividend stream is allocated to book value. </a:t>
            </a:r>
          </a:p>
          <a:p>
            <a:pPr eaLnBrk="1" hangingPunct="1">
              <a:lnSpc>
                <a:spcPct val="90000"/>
              </a:lnSpc>
            </a:pPr>
            <a:r>
              <a:rPr lang="en-US" sz="1200" baseline="0" dirty="0"/>
              <a:t>The remaining $3 represents the PV of the residual income stream.</a:t>
            </a:r>
          </a:p>
          <a:p>
            <a:pPr eaLnBrk="1" hangingPunct="1">
              <a:lnSpc>
                <a:spcPct val="90000"/>
              </a:lnSpc>
            </a:pPr>
            <a:endParaRPr lang="en-US" sz="1200" baseline="0" dirty="0"/>
          </a:p>
          <a:p>
            <a:pPr eaLnBrk="1" hangingPunct="1">
              <a:lnSpc>
                <a:spcPct val="90000"/>
              </a:lnSpc>
            </a:pPr>
            <a:r>
              <a:rPr lang="en-US" sz="1200" baseline="0" dirty="0"/>
              <a:t>So, both methods provide consistent stock valuations.</a:t>
            </a:r>
          </a:p>
          <a:p>
            <a:pPr eaLnBrk="1" hangingPunct="1">
              <a:lnSpc>
                <a:spcPct val="90000"/>
              </a:lnSpc>
            </a:pPr>
            <a:endParaRPr lang="en-US" sz="1200" baseline="0" dirty="0">
              <a:sym typeface="Symbol"/>
            </a:endParaRPr>
          </a:p>
        </p:txBody>
      </p:sp>
    </p:spTree>
    <p:extLst>
      <p:ext uri="{BB962C8B-B14F-4D97-AF65-F5344CB8AC3E}">
        <p14:creationId xmlns:p14="http://schemas.microsoft.com/office/powerpoint/2010/main" val="2645999559"/>
      </p:ext>
    </p:extLst>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200" dirty="0"/>
              <a:t>LOS: Calculate the intrinsic value of a common stock using the residual income model and compare value </a:t>
            </a:r>
            <a:r>
              <a:rPr lang="en-US" sz="1200" kern="1200" baseline="0" dirty="0">
                <a:solidFill>
                  <a:schemeClr val="tx1"/>
                </a:solidFill>
                <a:latin typeface="Arial" charset="0"/>
                <a:ea typeface="+mn-ea"/>
                <a:cs typeface="+mn-cs"/>
              </a:rPr>
              <a:t>recognition in residual income and other present value models.</a:t>
            </a:r>
            <a:endParaRPr lang="en-US" sz="1200" b="1" dirty="0"/>
          </a:p>
          <a:p>
            <a:pPr eaLnBrk="1" hangingPunct="1">
              <a:lnSpc>
                <a:spcPct val="90000"/>
              </a:lnSpc>
            </a:pPr>
            <a:r>
              <a:rPr lang="en-US" sz="1200" dirty="0"/>
              <a:t>Pages 484–486</a:t>
            </a:r>
          </a:p>
          <a:p>
            <a:pPr eaLnBrk="1" hangingPunct="1">
              <a:lnSpc>
                <a:spcPct val="90000"/>
              </a:lnSpc>
            </a:pPr>
            <a:endParaRPr lang="en-US" sz="1200" dirty="0"/>
          </a:p>
          <a:p>
            <a:pPr eaLnBrk="1" hangingPunct="1">
              <a:lnSpc>
                <a:spcPct val="90000"/>
              </a:lnSpc>
            </a:pPr>
            <a:r>
              <a:rPr lang="en-US" sz="1200" dirty="0"/>
              <a:t>Although the example on the previous slide demonstrated</a:t>
            </a:r>
            <a:r>
              <a:rPr lang="en-US" sz="1200" baseline="0" dirty="0"/>
              <a:t> that model valuations should be the same in theory, in application they are rarely the same. </a:t>
            </a:r>
          </a:p>
          <a:p>
            <a:pPr eaLnBrk="1" hangingPunct="1">
              <a:lnSpc>
                <a:spcPct val="90000"/>
              </a:lnSpc>
            </a:pPr>
            <a:endParaRPr lang="en-US" sz="1200" baseline="0" dirty="0"/>
          </a:p>
          <a:p>
            <a:pPr eaLnBrk="1" hangingPunct="1">
              <a:lnSpc>
                <a:spcPct val="90000"/>
              </a:lnSpc>
            </a:pPr>
            <a:r>
              <a:rPr lang="en-US" sz="1200" baseline="0" dirty="0"/>
              <a:t>The reason is that the residual income model places more weight on the current book value and less on later flows.</a:t>
            </a:r>
          </a:p>
          <a:p>
            <a:pPr eaLnBrk="1" hangingPunct="1">
              <a:lnSpc>
                <a:spcPct val="90000"/>
              </a:lnSpc>
            </a:pPr>
            <a:endParaRPr lang="en-US" sz="1200" baseline="0" dirty="0"/>
          </a:p>
          <a:p>
            <a:pPr eaLnBrk="1" hangingPunct="1">
              <a:lnSpc>
                <a:spcPct val="90000"/>
              </a:lnSpc>
            </a:pPr>
            <a:r>
              <a:rPr lang="en-US" sz="1200" baseline="0" dirty="0"/>
              <a:t>In contrast, the dividend and free cash flow models typically discount the first few flows and then assume a large later terminal value. These models place more weight on later flows. </a:t>
            </a:r>
          </a:p>
          <a:p>
            <a:pPr eaLnBrk="1" hangingPunct="1">
              <a:lnSpc>
                <a:spcPct val="90000"/>
              </a:lnSpc>
            </a:pPr>
            <a:endParaRPr lang="en-US" sz="1200" baseline="0" dirty="0"/>
          </a:p>
          <a:p>
            <a:pPr eaLnBrk="1" hangingPunct="1">
              <a:lnSpc>
                <a:spcPct val="90000"/>
              </a:lnSpc>
            </a:pPr>
            <a:r>
              <a:rPr lang="en-US" sz="1200" baseline="0" dirty="0"/>
              <a:t>In real-world applications, it is difficult to estimate later flows, and thus model valuations will diverge.</a:t>
            </a:r>
          </a:p>
          <a:p>
            <a:pPr eaLnBrk="1" hangingPunct="1">
              <a:lnSpc>
                <a:spcPct val="90000"/>
              </a:lnSpc>
            </a:pPr>
            <a:endParaRPr lang="en-US" sz="1200" baseline="0" dirty="0"/>
          </a:p>
          <a:p>
            <a:pPr eaLnBrk="1" hangingPunct="1">
              <a:lnSpc>
                <a:spcPct val="90000"/>
              </a:lnSpc>
            </a:pPr>
            <a:r>
              <a:rPr lang="en-US" sz="1200" baseline="0" dirty="0"/>
              <a:t>The residual income model is less sensitive to terminal value estimates. Thus, the residual income model is useful when terminal values are highly uncertain.</a:t>
            </a:r>
          </a:p>
          <a:p>
            <a:pPr eaLnBrk="1" hangingPunct="1">
              <a:lnSpc>
                <a:spcPct val="90000"/>
              </a:lnSpc>
            </a:pPr>
            <a:endParaRPr lang="en-US" sz="1200" baseline="0" dirty="0">
              <a:sym typeface="Symbol"/>
            </a:endParaRPr>
          </a:p>
        </p:txBody>
      </p:sp>
    </p:spTree>
    <p:extLst>
      <p:ext uri="{BB962C8B-B14F-4D97-AF65-F5344CB8AC3E}">
        <p14:creationId xmlns:p14="http://schemas.microsoft.com/office/powerpoint/2010/main" val="568178838"/>
      </p:ext>
    </p:extLst>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fontScale="92500" lnSpcReduction="20000"/>
          </a:bodyPr>
          <a:lstStyle/>
          <a:p>
            <a:r>
              <a:rPr lang="en-US" sz="1200" dirty="0"/>
              <a:t>LOS: Explain </a:t>
            </a:r>
            <a:r>
              <a:rPr lang="en-US" sz="1200" kern="1200" baseline="0" dirty="0">
                <a:solidFill>
                  <a:schemeClr val="tx1"/>
                </a:solidFill>
                <a:latin typeface="Arial" charset="0"/>
                <a:ea typeface="+mn-ea"/>
                <a:cs typeface="+mn-cs"/>
              </a:rPr>
              <a:t>strengths and weaknesses of residual income models and justify the selection of a residual income model to value a company’s common stock.</a:t>
            </a:r>
            <a:endParaRPr lang="en-US" sz="1200" b="1" dirty="0"/>
          </a:p>
          <a:p>
            <a:pPr eaLnBrk="1" hangingPunct="1">
              <a:lnSpc>
                <a:spcPct val="90000"/>
              </a:lnSpc>
            </a:pPr>
            <a:r>
              <a:rPr lang="en-US" sz="1200" dirty="0"/>
              <a:t>Pages</a:t>
            </a:r>
            <a:r>
              <a:rPr lang="en-US" sz="1200" baseline="0" dirty="0"/>
              <a:t> 487–488</a:t>
            </a:r>
            <a:endParaRPr lang="en-US" sz="1200" dirty="0"/>
          </a:p>
          <a:p>
            <a:pPr lvl="1"/>
            <a:endParaRPr lang="en-US" sz="1200" kern="1200" dirty="0">
              <a:solidFill>
                <a:schemeClr val="tx1"/>
              </a:solidFill>
              <a:latin typeface="Arial" charset="0"/>
              <a:ea typeface="+mn-ea"/>
              <a:cs typeface="+mn-cs"/>
            </a:endParaRPr>
          </a:p>
          <a:p>
            <a:pPr lvl="1"/>
            <a:r>
              <a:rPr lang="en-US" sz="1200" kern="1200" dirty="0">
                <a:solidFill>
                  <a:schemeClr val="tx1"/>
                </a:solidFill>
                <a:latin typeface="Arial" charset="0"/>
                <a:ea typeface="+mn-ea"/>
                <a:cs typeface="+mn-cs"/>
              </a:rPr>
              <a:t>Advantages</a:t>
            </a:r>
          </a:p>
          <a:p>
            <a:pPr lvl="1">
              <a:buFont typeface="Arial" pitchFamily="34" charset="0"/>
              <a:buChar char="•"/>
            </a:pPr>
            <a:r>
              <a:rPr lang="en-US" sz="1200" kern="1200" dirty="0">
                <a:solidFill>
                  <a:schemeClr val="tx1"/>
                </a:solidFill>
                <a:latin typeface="Arial" charset="0"/>
                <a:ea typeface="+mn-ea"/>
                <a:cs typeface="+mn-cs"/>
              </a:rPr>
              <a:t>   Puts</a:t>
            </a:r>
            <a:r>
              <a:rPr lang="en-US" sz="1200" kern="1200" baseline="0" dirty="0">
                <a:solidFill>
                  <a:schemeClr val="tx1"/>
                </a:solidFill>
                <a:latin typeface="Arial" charset="0"/>
                <a:ea typeface="+mn-ea"/>
                <a:cs typeface="+mn-cs"/>
              </a:rPr>
              <a:t> t</a:t>
            </a:r>
            <a:r>
              <a:rPr lang="en-US" sz="1200" kern="1200" dirty="0">
                <a:solidFill>
                  <a:schemeClr val="tx1"/>
                </a:solidFill>
                <a:latin typeface="Arial" charset="0"/>
                <a:ea typeface="+mn-ea"/>
                <a:cs typeface="+mn-cs"/>
              </a:rPr>
              <a:t>erminal value as a relatively smaller portion of present value compared with other valuation models.</a:t>
            </a:r>
          </a:p>
          <a:p>
            <a:pPr lvl="1">
              <a:buFont typeface="Arial" pitchFamily="34" charset="0"/>
              <a:buChar char="•"/>
            </a:pPr>
            <a:r>
              <a:rPr lang="en-US" sz="1200" kern="1200" dirty="0">
                <a:solidFill>
                  <a:schemeClr val="tx1"/>
                </a:solidFill>
                <a:latin typeface="Arial" charset="0"/>
                <a:ea typeface="+mn-ea"/>
                <a:cs typeface="+mn-cs"/>
              </a:rPr>
              <a:t>   Uses readily available accounting data.</a:t>
            </a:r>
          </a:p>
          <a:p>
            <a:pPr lvl="1">
              <a:buFont typeface="Arial" pitchFamily="34" charset="0"/>
              <a:buChar char="•"/>
            </a:pPr>
            <a:r>
              <a:rPr lang="en-US" sz="1200" kern="1200" dirty="0">
                <a:solidFill>
                  <a:schemeClr val="tx1"/>
                </a:solidFill>
                <a:latin typeface="Arial" charset="0"/>
                <a:ea typeface="+mn-ea"/>
                <a:cs typeface="+mn-cs"/>
              </a:rPr>
              <a:t>   Can be applied to non-dividend-paying companies and firms without</a:t>
            </a:r>
            <a:r>
              <a:rPr lang="en-US" sz="1200" kern="1200" baseline="0" dirty="0">
                <a:solidFill>
                  <a:schemeClr val="tx1"/>
                </a:solidFill>
                <a:latin typeface="Arial" charset="0"/>
                <a:ea typeface="+mn-ea"/>
                <a:cs typeface="+mn-cs"/>
              </a:rPr>
              <a:t> </a:t>
            </a:r>
            <a:r>
              <a:rPr lang="en-US" sz="1200" kern="1200" dirty="0">
                <a:solidFill>
                  <a:schemeClr val="tx1"/>
                </a:solidFill>
                <a:latin typeface="Arial" charset="0"/>
                <a:ea typeface="+mn-ea"/>
                <a:cs typeface="+mn-cs"/>
              </a:rPr>
              <a:t>free cash flows in the near term.</a:t>
            </a:r>
          </a:p>
          <a:p>
            <a:pPr marL="457200" marR="0" lvl="1"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sz="1200" kern="1200" dirty="0">
                <a:solidFill>
                  <a:schemeClr val="tx1"/>
                </a:solidFill>
                <a:latin typeface="Arial" charset="0"/>
                <a:ea typeface="+mn-ea"/>
                <a:cs typeface="+mn-cs"/>
              </a:rPr>
              <a:t>   Can be used when cash flows are </a:t>
            </a:r>
            <a:r>
              <a:rPr lang="en-US" sz="1200" dirty="0"/>
              <a:t>difficult to forecast.</a:t>
            </a:r>
            <a:endParaRPr lang="en-US" sz="1200" kern="1200" dirty="0">
              <a:solidFill>
                <a:schemeClr val="tx1"/>
              </a:solidFill>
              <a:latin typeface="Arial" charset="0"/>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sz="1200" kern="1200" dirty="0">
                <a:solidFill>
                  <a:schemeClr val="tx1"/>
                </a:solidFill>
                <a:latin typeface="Arial" charset="0"/>
                <a:ea typeface="+mn-ea"/>
                <a:cs typeface="+mn-cs"/>
              </a:rPr>
              <a:t>   Is</a:t>
            </a:r>
            <a:r>
              <a:rPr lang="en-US" sz="1200" kern="1200" baseline="0" dirty="0">
                <a:solidFill>
                  <a:schemeClr val="tx1"/>
                </a:solidFill>
                <a:latin typeface="Arial" charset="0"/>
                <a:ea typeface="+mn-ea"/>
                <a:cs typeface="+mn-cs"/>
              </a:rPr>
              <a:t> b</a:t>
            </a:r>
            <a:r>
              <a:rPr lang="en-US" sz="1200" dirty="0"/>
              <a:t>ased on sound concept of economic value.</a:t>
            </a:r>
          </a:p>
          <a:p>
            <a:pPr lvl="1">
              <a:buFont typeface="Arial" pitchFamily="34" charset="0"/>
              <a:buNone/>
            </a:pPr>
            <a:r>
              <a:rPr lang="en-US" sz="1200" kern="1200" dirty="0">
                <a:solidFill>
                  <a:schemeClr val="tx1"/>
                </a:solidFill>
                <a:latin typeface="Arial" charset="0"/>
                <a:ea typeface="+mn-ea"/>
                <a:cs typeface="+mn-cs"/>
              </a:rPr>
              <a:t> </a:t>
            </a:r>
          </a:p>
          <a:p>
            <a:pPr lvl="1"/>
            <a:r>
              <a:rPr lang="en-US" sz="1200" kern="1200" dirty="0">
                <a:solidFill>
                  <a:schemeClr val="tx1"/>
                </a:solidFill>
                <a:latin typeface="Arial" charset="0"/>
                <a:ea typeface="+mn-ea"/>
                <a:cs typeface="+mn-cs"/>
              </a:rPr>
              <a:t>Disadvantages</a:t>
            </a:r>
          </a:p>
          <a:p>
            <a:pPr lvl="1">
              <a:buFont typeface="Arial" pitchFamily="34" charset="0"/>
              <a:buChar char="•"/>
            </a:pPr>
            <a:r>
              <a:rPr lang="en-US" sz="1200" kern="1200" dirty="0">
                <a:solidFill>
                  <a:schemeClr val="tx1"/>
                </a:solidFill>
                <a:latin typeface="Arial" charset="0"/>
                <a:ea typeface="+mn-ea"/>
                <a:cs typeface="+mn-cs"/>
              </a:rPr>
              <a:t>   Uses accounting data that may have</a:t>
            </a:r>
            <a:r>
              <a:rPr lang="en-US" sz="1200" kern="1200" baseline="0" dirty="0">
                <a:solidFill>
                  <a:schemeClr val="tx1"/>
                </a:solidFill>
                <a:latin typeface="Arial" charset="0"/>
                <a:ea typeface="+mn-ea"/>
                <a:cs typeface="+mn-cs"/>
              </a:rPr>
              <a:t> been</a:t>
            </a:r>
            <a:r>
              <a:rPr lang="en-US" sz="1200" kern="1200" dirty="0">
                <a:solidFill>
                  <a:schemeClr val="tx1"/>
                </a:solidFill>
                <a:latin typeface="Arial" charset="0"/>
                <a:ea typeface="+mn-ea"/>
                <a:cs typeface="+mn-cs"/>
              </a:rPr>
              <a:t> manipulated</a:t>
            </a:r>
            <a:r>
              <a:rPr lang="en-US" sz="1200" kern="1200" baseline="0" dirty="0">
                <a:solidFill>
                  <a:schemeClr val="tx1"/>
                </a:solidFill>
                <a:latin typeface="Arial" charset="0"/>
                <a:ea typeface="+mn-ea"/>
                <a:cs typeface="+mn-cs"/>
              </a:rPr>
              <a:t> or </a:t>
            </a:r>
            <a:r>
              <a:rPr lang="en-US" sz="1200" kern="1200" dirty="0">
                <a:solidFill>
                  <a:schemeClr val="tx1"/>
                </a:solidFill>
                <a:latin typeface="Arial" charset="0"/>
                <a:ea typeface="+mn-ea"/>
                <a:cs typeface="+mn-cs"/>
              </a:rPr>
              <a:t>distorted</a:t>
            </a:r>
            <a:r>
              <a:rPr lang="en-US" sz="1200" kern="1200" baseline="0" dirty="0">
                <a:solidFill>
                  <a:schemeClr val="tx1"/>
                </a:solidFill>
                <a:latin typeface="Arial" charset="0"/>
                <a:ea typeface="+mn-ea"/>
                <a:cs typeface="+mn-cs"/>
              </a:rPr>
              <a:t>.</a:t>
            </a:r>
          </a:p>
          <a:p>
            <a:pPr lvl="1">
              <a:buFont typeface="Arial" pitchFamily="34" charset="0"/>
              <a:buChar char="•"/>
            </a:pPr>
            <a:r>
              <a:rPr lang="en-US" sz="1200" kern="1200" dirty="0">
                <a:solidFill>
                  <a:schemeClr val="tx1"/>
                </a:solidFill>
                <a:latin typeface="Arial" charset="0"/>
                <a:ea typeface="+mn-ea"/>
                <a:cs typeface="+mn-cs"/>
              </a:rPr>
              <a:t>   May require</a:t>
            </a:r>
            <a:r>
              <a:rPr lang="en-US" sz="1200" kern="1200" baseline="0" dirty="0">
                <a:solidFill>
                  <a:schemeClr val="tx1"/>
                </a:solidFill>
                <a:latin typeface="Arial" charset="0"/>
                <a:ea typeface="+mn-ea"/>
                <a:cs typeface="+mn-cs"/>
              </a:rPr>
              <a:t> adjustment of accounting data to account </a:t>
            </a:r>
            <a:r>
              <a:rPr lang="en-US" sz="1200" kern="1200" dirty="0">
                <a:solidFill>
                  <a:schemeClr val="tx1"/>
                </a:solidFill>
                <a:latin typeface="Arial" charset="0"/>
                <a:ea typeface="+mn-ea"/>
                <a:cs typeface="+mn-cs"/>
              </a:rPr>
              <a:t>for distortions. (See </a:t>
            </a:r>
            <a:r>
              <a:rPr lang="en-US" sz="1200" kern="1200" baseline="0" dirty="0">
                <a:solidFill>
                  <a:schemeClr val="tx1"/>
                </a:solidFill>
                <a:latin typeface="Arial" charset="0"/>
                <a:ea typeface="+mn-ea"/>
                <a:cs typeface="+mn-cs"/>
              </a:rPr>
              <a:t>slides to follow for more detailed discussion.</a:t>
            </a:r>
            <a:r>
              <a:rPr lang="en-US" sz="1200" kern="1200" dirty="0">
                <a:solidFill>
                  <a:schemeClr val="tx1"/>
                </a:solidFill>
                <a:latin typeface="Arial" charset="0"/>
                <a:ea typeface="+mn-ea"/>
                <a:cs typeface="+mn-cs"/>
              </a:rPr>
              <a:t>)</a:t>
            </a:r>
          </a:p>
          <a:p>
            <a:pPr lvl="1">
              <a:buFont typeface="Arial" pitchFamily="34" charset="0"/>
              <a:buChar char="•"/>
            </a:pPr>
            <a:r>
              <a:rPr lang="en-US" sz="1200" kern="1200" dirty="0">
                <a:solidFill>
                  <a:schemeClr val="tx1"/>
                </a:solidFill>
                <a:latin typeface="Arial" charset="0"/>
                <a:ea typeface="+mn-ea"/>
                <a:cs typeface="+mn-cs"/>
              </a:rPr>
              <a:t>   Requires that the clean surplus relation holds (i.e., changes in book value equals net income less dividends; that is, all changes to book value other than ownership transactions flow through earnings). (See </a:t>
            </a:r>
            <a:r>
              <a:rPr lang="en-US" sz="1200" kern="1200" baseline="0" dirty="0">
                <a:solidFill>
                  <a:schemeClr val="tx1"/>
                </a:solidFill>
                <a:latin typeface="Arial" charset="0"/>
                <a:ea typeface="+mn-ea"/>
                <a:cs typeface="+mn-cs"/>
              </a:rPr>
              <a:t>slides to follow for more detailed discussion.</a:t>
            </a:r>
            <a:r>
              <a:rPr lang="en-US" sz="1200" kern="1200" dirty="0">
                <a:solidFill>
                  <a:schemeClr val="tx1"/>
                </a:solidFill>
                <a:latin typeface="Arial" charset="0"/>
                <a:ea typeface="+mn-ea"/>
                <a:cs typeface="+mn-cs"/>
              </a:rPr>
              <a:t>)</a:t>
            </a:r>
          </a:p>
          <a:p>
            <a:pPr lvl="1">
              <a:buFont typeface="Arial" pitchFamily="34" charset="0"/>
              <a:buChar char="•"/>
            </a:pPr>
            <a:r>
              <a:rPr lang="en-US" sz="1200" kern="1200" dirty="0">
                <a:solidFill>
                  <a:schemeClr val="tx1"/>
                </a:solidFill>
                <a:latin typeface="Arial" charset="0"/>
                <a:ea typeface="+mn-ea"/>
                <a:cs typeface="+mn-cs"/>
              </a:rPr>
              <a:t>   A</a:t>
            </a:r>
            <a:r>
              <a:rPr lang="en-US" sz="1200" kern="1200" baseline="0" dirty="0">
                <a:solidFill>
                  <a:schemeClr val="tx1"/>
                </a:solidFill>
                <a:latin typeface="Arial" charset="0"/>
                <a:ea typeface="+mn-ea"/>
                <a:cs typeface="+mn-cs"/>
              </a:rPr>
              <a:t>ssumes that the cost of debt is accurately reflected by the interest expense recorded on the income statement.</a:t>
            </a:r>
            <a:endParaRPr lang="en-US" sz="1200" dirty="0"/>
          </a:p>
          <a:p>
            <a:pPr eaLnBrk="1" hangingPunct="1">
              <a:lnSpc>
                <a:spcPct val="90000"/>
              </a:lnSpc>
            </a:pPr>
            <a:endParaRPr lang="en-US" sz="1200" baseline="0" dirty="0">
              <a:sym typeface="Symbol"/>
            </a:endParaRPr>
          </a:p>
        </p:txBody>
      </p:sp>
    </p:spTree>
    <p:extLst>
      <p:ext uri="{BB962C8B-B14F-4D97-AF65-F5344CB8AC3E}">
        <p14:creationId xmlns:p14="http://schemas.microsoft.com/office/powerpoint/2010/main" val="2814043638"/>
      </p:ext>
    </p:extLst>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r>
              <a:rPr lang="en-US" sz="1200" dirty="0"/>
              <a:t>LOS: Explain </a:t>
            </a:r>
            <a:r>
              <a:rPr lang="en-US" sz="1200" kern="1200" baseline="0" dirty="0">
                <a:solidFill>
                  <a:schemeClr val="tx1"/>
                </a:solidFill>
                <a:latin typeface="Arial" charset="0"/>
                <a:ea typeface="+mn-ea"/>
                <a:cs typeface="+mn-cs"/>
              </a:rPr>
              <a:t>strengths and weaknesses of residual income models and justify the selection of a residual income model to value a company’s common stock.</a:t>
            </a:r>
            <a:endParaRPr lang="en-US" sz="1200" b="1" dirty="0"/>
          </a:p>
          <a:p>
            <a:pPr eaLnBrk="1" hangingPunct="1">
              <a:lnSpc>
                <a:spcPct val="90000"/>
              </a:lnSpc>
            </a:pPr>
            <a:r>
              <a:rPr lang="en-US" sz="1200" dirty="0"/>
              <a:t>Pages</a:t>
            </a:r>
            <a:r>
              <a:rPr lang="en-US" sz="1200" baseline="0" dirty="0"/>
              <a:t> 487–488</a:t>
            </a:r>
            <a:endParaRPr lang="en-US" sz="1200" dirty="0"/>
          </a:p>
          <a:p>
            <a:pPr eaLnBrk="1" hangingPunct="1">
              <a:lnSpc>
                <a:spcPct val="90000"/>
              </a:lnSpc>
            </a:pPr>
            <a:endParaRPr lang="en-US" sz="1200" kern="1200" dirty="0">
              <a:solidFill>
                <a:schemeClr val="tx1"/>
              </a:solidFill>
              <a:latin typeface="Arial" charset="0"/>
              <a:ea typeface="+mn-ea"/>
              <a:cs typeface="+mn-cs"/>
            </a:endParaRPr>
          </a:p>
          <a:p>
            <a:pPr eaLnBrk="1" hangingPunct="1">
              <a:lnSpc>
                <a:spcPct val="90000"/>
              </a:lnSpc>
            </a:pPr>
            <a:r>
              <a:rPr lang="en-US" sz="1200" kern="1200" dirty="0">
                <a:solidFill>
                  <a:schemeClr val="tx1"/>
                </a:solidFill>
                <a:latin typeface="Arial" charset="0"/>
                <a:ea typeface="+mn-ea"/>
                <a:cs typeface="+mn-cs"/>
              </a:rPr>
              <a:t>The</a:t>
            </a:r>
            <a:r>
              <a:rPr lang="en-US" sz="1200" kern="1200" baseline="0" dirty="0">
                <a:solidFill>
                  <a:schemeClr val="tx1"/>
                </a:solidFill>
                <a:latin typeface="Arial" charset="0"/>
                <a:ea typeface="+mn-ea"/>
                <a:cs typeface="+mn-cs"/>
              </a:rPr>
              <a:t> residual income model is most useful and </a:t>
            </a:r>
            <a:r>
              <a:rPr lang="en-US" sz="1200" kern="1200" dirty="0">
                <a:solidFill>
                  <a:schemeClr val="tx1"/>
                </a:solidFill>
                <a:latin typeface="Arial" charset="0"/>
                <a:ea typeface="+mn-ea"/>
                <a:cs typeface="+mn-cs"/>
              </a:rPr>
              <a:t>appropriate when</a:t>
            </a:r>
          </a:p>
          <a:p>
            <a:pPr eaLnBrk="1" hangingPunct="1">
              <a:lnSpc>
                <a:spcPct val="90000"/>
              </a:lnSpc>
              <a:buFont typeface="Arial" pitchFamily="34" charset="0"/>
              <a:buChar char="•"/>
            </a:pPr>
            <a:r>
              <a:rPr lang="en-US" sz="1200" kern="1200" dirty="0">
                <a:solidFill>
                  <a:schemeClr val="tx1"/>
                </a:solidFill>
                <a:latin typeface="Arial" charset="0"/>
                <a:ea typeface="+mn-ea"/>
                <a:cs typeface="+mn-cs"/>
              </a:rPr>
              <a:t>a company does not pay dividends or dividends are not predictable.</a:t>
            </a:r>
          </a:p>
          <a:p>
            <a:pPr eaLnBrk="1" hangingPunct="1">
              <a:lnSpc>
                <a:spcPct val="90000"/>
              </a:lnSpc>
              <a:buFont typeface="Arial" pitchFamily="34" charset="0"/>
              <a:buChar char="•"/>
            </a:pPr>
            <a:r>
              <a:rPr lang="en-US" sz="1200" kern="1200" dirty="0">
                <a:solidFill>
                  <a:schemeClr val="tx1"/>
                </a:solidFill>
                <a:latin typeface="Arial" charset="0"/>
                <a:ea typeface="+mn-ea"/>
                <a:cs typeface="+mn-cs"/>
              </a:rPr>
              <a:t>free cash flow is negative over a comfortable forecast horizon.</a:t>
            </a:r>
          </a:p>
          <a:p>
            <a:pPr eaLnBrk="1" hangingPunct="1">
              <a:lnSpc>
                <a:spcPct val="90000"/>
              </a:lnSpc>
              <a:buFont typeface="Arial" pitchFamily="34" charset="0"/>
              <a:buChar char="•"/>
            </a:pPr>
            <a:r>
              <a:rPr lang="en-US" sz="1200" kern="1200" dirty="0">
                <a:solidFill>
                  <a:schemeClr val="tx1"/>
                </a:solidFill>
                <a:latin typeface="Arial" charset="0"/>
                <a:ea typeface="+mn-ea"/>
                <a:cs typeface="+mn-cs"/>
              </a:rPr>
              <a:t>there is great uncertainty in estimating terminal values.</a:t>
            </a:r>
          </a:p>
          <a:p>
            <a:r>
              <a:rPr lang="en-US" sz="1200" kern="1200" dirty="0">
                <a:solidFill>
                  <a:schemeClr val="tx1"/>
                </a:solidFill>
                <a:latin typeface="Arial" charset="0"/>
                <a:ea typeface="+mn-ea"/>
                <a:cs typeface="+mn-cs"/>
              </a:rPr>
              <a:t> </a:t>
            </a:r>
          </a:p>
          <a:p>
            <a:pPr eaLnBrk="1" hangingPunct="1">
              <a:lnSpc>
                <a:spcPct val="90000"/>
              </a:lnSpc>
            </a:pPr>
            <a:r>
              <a:rPr lang="en-US" sz="1200" kern="1200" dirty="0">
                <a:solidFill>
                  <a:schemeClr val="tx1"/>
                </a:solidFill>
                <a:latin typeface="Arial" charset="0"/>
                <a:ea typeface="+mn-ea"/>
                <a:cs typeface="+mn-cs"/>
              </a:rPr>
              <a:t>The</a:t>
            </a:r>
            <a:r>
              <a:rPr lang="en-US" sz="1200" kern="1200" baseline="0" dirty="0">
                <a:solidFill>
                  <a:schemeClr val="tx1"/>
                </a:solidFill>
                <a:latin typeface="Arial" charset="0"/>
                <a:ea typeface="+mn-ea"/>
                <a:cs typeface="+mn-cs"/>
              </a:rPr>
              <a:t> residual income model is least useful and </a:t>
            </a:r>
            <a:r>
              <a:rPr lang="en-US" sz="1200" kern="1200" dirty="0">
                <a:solidFill>
                  <a:schemeClr val="tx1"/>
                </a:solidFill>
                <a:latin typeface="Arial" charset="0"/>
                <a:ea typeface="+mn-ea"/>
                <a:cs typeface="+mn-cs"/>
              </a:rPr>
              <a:t>appropriate when</a:t>
            </a:r>
          </a:p>
          <a:p>
            <a:pPr marL="237744" eaLnBrk="1" hangingPunct="1">
              <a:lnSpc>
                <a:spcPct val="90000"/>
              </a:lnSpc>
              <a:buFont typeface="Arial" pitchFamily="34" charset="0"/>
              <a:buChar char="•"/>
            </a:pPr>
            <a:r>
              <a:rPr lang="en-US" sz="1200" kern="1200" dirty="0">
                <a:solidFill>
                  <a:schemeClr val="tx1"/>
                </a:solidFill>
                <a:latin typeface="Arial" charset="0"/>
                <a:ea typeface="+mn-ea"/>
                <a:cs typeface="+mn-cs"/>
              </a:rPr>
              <a:t>there are significant departures from clean surplus accounting</a:t>
            </a:r>
            <a:r>
              <a:rPr lang="en-US" sz="1200" kern="1200" baseline="0" dirty="0">
                <a:solidFill>
                  <a:schemeClr val="tx1"/>
                </a:solidFill>
                <a:latin typeface="Arial" charset="0"/>
                <a:ea typeface="+mn-ea"/>
                <a:cs typeface="+mn-cs"/>
              </a:rPr>
              <a:t> </a:t>
            </a:r>
            <a:r>
              <a:rPr lang="en-US" sz="1200" kern="1200" dirty="0">
                <a:solidFill>
                  <a:schemeClr val="tx1"/>
                </a:solidFill>
                <a:latin typeface="Arial" charset="0"/>
                <a:ea typeface="+mn-ea"/>
                <a:cs typeface="+mn-cs"/>
              </a:rPr>
              <a:t>(i.e., changes in book value = Net income </a:t>
            </a:r>
            <a:r>
              <a:rPr lang="en-US" sz="1200" kern="1200" baseline="0" dirty="0">
                <a:solidFill>
                  <a:schemeClr val="tx1"/>
                </a:solidFill>
                <a:latin typeface="Calibri"/>
                <a:ea typeface="+mn-ea"/>
                <a:cs typeface="+mn-cs"/>
              </a:rPr>
              <a:t>–</a:t>
            </a:r>
            <a:r>
              <a:rPr lang="en-US" sz="1200" kern="1200" dirty="0">
                <a:solidFill>
                  <a:schemeClr val="tx1"/>
                </a:solidFill>
                <a:latin typeface="Arial" charset="0"/>
                <a:ea typeface="+mn-ea"/>
                <a:cs typeface="+mn-cs"/>
              </a:rPr>
              <a:t> Dividends). (See </a:t>
            </a:r>
            <a:r>
              <a:rPr lang="en-US" sz="1200" kern="1200" baseline="0" dirty="0">
                <a:solidFill>
                  <a:schemeClr val="tx1"/>
                </a:solidFill>
                <a:latin typeface="Arial" charset="0"/>
                <a:ea typeface="+mn-ea"/>
                <a:cs typeface="+mn-cs"/>
              </a:rPr>
              <a:t>slides to follow for more detailed discussion</a:t>
            </a:r>
            <a:r>
              <a:rPr lang="en-US" sz="1200" kern="1200" dirty="0">
                <a:solidFill>
                  <a:schemeClr val="tx1"/>
                </a:solidFill>
                <a:latin typeface="Arial" charset="0"/>
                <a:ea typeface="+mn-ea"/>
                <a:cs typeface="+mn-cs"/>
              </a:rPr>
              <a:t>.)</a:t>
            </a:r>
          </a:p>
          <a:p>
            <a:pPr marL="237744" eaLnBrk="1" hangingPunct="1">
              <a:lnSpc>
                <a:spcPct val="90000"/>
              </a:lnSpc>
              <a:buFont typeface="Arial" pitchFamily="34" charset="0"/>
              <a:buChar char="•"/>
            </a:pPr>
            <a:r>
              <a:rPr lang="en-US" sz="1200" kern="1200" dirty="0">
                <a:solidFill>
                  <a:schemeClr val="tx1"/>
                </a:solidFill>
                <a:latin typeface="Arial" charset="0"/>
                <a:ea typeface="+mn-ea"/>
                <a:cs typeface="+mn-cs"/>
              </a:rPr>
              <a:t>determinants of residual income (e.g., book value and ROE) are not predictable.</a:t>
            </a:r>
          </a:p>
          <a:p>
            <a:pPr eaLnBrk="1" hangingPunct="1">
              <a:lnSpc>
                <a:spcPct val="90000"/>
              </a:lnSpc>
            </a:pPr>
            <a:endParaRPr lang="en-US" sz="1200" baseline="0" dirty="0">
              <a:sym typeface="Symbol"/>
            </a:endParaRPr>
          </a:p>
        </p:txBody>
      </p:sp>
    </p:spTree>
    <p:extLst>
      <p:ext uri="{BB962C8B-B14F-4D97-AF65-F5344CB8AC3E}">
        <p14:creationId xmlns:p14="http://schemas.microsoft.com/office/powerpoint/2010/main" val="288702481"/>
      </p:ext>
    </p:extLst>
  </p:cSld>
  <p:clrMapOvr>
    <a:masterClrMapping/>
  </p:clrMapOvr>
</p:notes>
</file>

<file path=ppt/notesSlides/notesSlide2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a:t>LOS:  </a:t>
            </a:r>
            <a:r>
              <a:rPr lang="en-US" sz="1200" kern="1200" baseline="0" dirty="0">
                <a:solidFill>
                  <a:schemeClr val="tx1"/>
                </a:solidFill>
                <a:latin typeface="Arial" charset="0"/>
                <a:ea typeface="+mn-ea"/>
                <a:cs typeface="+mn-cs"/>
              </a:rPr>
              <a:t>Describe accounting issues in applying residual income models.</a:t>
            </a:r>
            <a:endParaRPr lang="en-US" sz="1200" dirty="0"/>
          </a:p>
          <a:p>
            <a:pPr eaLnBrk="1" hangingPunct="1"/>
            <a:r>
              <a:rPr lang="en-US" sz="1200" dirty="0"/>
              <a:t>Pages 488–497</a:t>
            </a:r>
          </a:p>
          <a:p>
            <a:pPr eaLnBrk="1" hangingPunct="1"/>
            <a:endParaRPr lang="en-US" sz="1200" dirty="0"/>
          </a:p>
          <a:p>
            <a:pPr eaLnBrk="1" hangingPunct="1"/>
            <a:r>
              <a:rPr lang="en-US" sz="1200" dirty="0"/>
              <a:t>The </a:t>
            </a:r>
            <a:r>
              <a:rPr lang="en-US" sz="1200" kern="1200" dirty="0">
                <a:solidFill>
                  <a:schemeClr val="tx1"/>
                </a:solidFill>
                <a:latin typeface="Arial" charset="0"/>
                <a:ea typeface="+mn-ea"/>
                <a:cs typeface="+mn-cs"/>
              </a:rPr>
              <a:t>primary financial statement determinants of residual income are net income and book value. </a:t>
            </a:r>
            <a:r>
              <a:rPr lang="en-US" sz="1200" dirty="0"/>
              <a:t>The residual income valuation model assumes that clean surplus</a:t>
            </a:r>
            <a:r>
              <a:rPr lang="en-US" sz="1200" baseline="0" dirty="0"/>
              <a:t> accounting holds</a:t>
            </a:r>
            <a:r>
              <a:rPr lang="en-US" sz="1200" kern="1200" dirty="0">
                <a:solidFill>
                  <a:schemeClr val="tx1"/>
                </a:solidFill>
                <a:latin typeface="Arial" charset="0"/>
                <a:ea typeface="+mn-ea"/>
                <a:cs typeface="+mn-cs"/>
              </a:rPr>
              <a:t>. </a:t>
            </a:r>
            <a:endParaRPr lang="en-US" sz="1200" baseline="0" dirty="0"/>
          </a:p>
          <a:p>
            <a:pPr eaLnBrk="1" hangingPunct="1"/>
            <a:endParaRPr lang="en-US" sz="1200" baseline="0" dirty="0"/>
          </a:p>
          <a:p>
            <a:pPr eaLnBrk="1" hangingPunct="1"/>
            <a:r>
              <a:rPr lang="en-US" sz="1200" baseline="0" dirty="0"/>
              <a:t>However, in some case, changes are made to the stockholder’s equity on the balance sheet that do not originate from the middle circles above (i.e., Net income – Dividends). Note that violations of clean surplus accounting are more prevalent in some countries than others.</a:t>
            </a:r>
          </a:p>
          <a:p>
            <a:pPr eaLnBrk="1" hangingPunct="1"/>
            <a:endParaRPr lang="en-US" sz="1200" baseline="0" dirty="0"/>
          </a:p>
          <a:p>
            <a:pPr marL="0" marR="0" lvl="1" indent="-182880" algn="l" defTabSz="914400" rtl="0" eaLnBrk="1" fontAlgn="base" latinLnBrk="0" hangingPunct="1">
              <a:lnSpc>
                <a:spcPct val="100000"/>
              </a:lnSpc>
              <a:spcBef>
                <a:spcPct val="30000"/>
              </a:spcBef>
              <a:spcAft>
                <a:spcPct val="0"/>
              </a:spcAft>
              <a:buClrTx/>
              <a:buSzTx/>
              <a:buFontTx/>
              <a:buNone/>
              <a:tabLst/>
              <a:defRPr/>
            </a:pPr>
            <a:r>
              <a:rPr lang="en-US" sz="1200" baseline="0" dirty="0"/>
              <a:t>For example, available-for-sale assets are recorded on the balance sheet at market value. A change in their value is reflected as a change in stockholder’s equity </a:t>
            </a:r>
            <a:r>
              <a:rPr lang="en-US" sz="1200" kern="1200" baseline="0" dirty="0">
                <a:solidFill>
                  <a:schemeClr val="tx1"/>
                </a:solidFill>
                <a:latin typeface="Arial" charset="0"/>
                <a:ea typeface="+mn-ea"/>
                <a:cs typeface="+mn-cs"/>
              </a:rPr>
              <a:t>under </a:t>
            </a:r>
            <a:r>
              <a:rPr lang="en-US" sz="1200" kern="1200" dirty="0">
                <a:solidFill>
                  <a:schemeClr val="tx1"/>
                </a:solidFill>
                <a:latin typeface="Arial" charset="0"/>
                <a:ea typeface="+mn-ea"/>
                <a:cs typeface="+mn-cs"/>
              </a:rPr>
              <a:t>“comprehensive income”</a:t>
            </a:r>
            <a:r>
              <a:rPr lang="en-US" sz="1200" baseline="0" dirty="0"/>
              <a:t> and not as income on the income statement. (See next slide for example.)</a:t>
            </a:r>
          </a:p>
          <a:p>
            <a:pPr marL="0" marR="0" lvl="1" indent="-18288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299</a:t>
            </a:fld>
            <a:endParaRPr lang="en-US" dirty="0"/>
          </a:p>
        </p:txBody>
      </p:sp>
    </p:spTree>
    <p:extLst>
      <p:ext uri="{BB962C8B-B14F-4D97-AF65-F5344CB8AC3E}">
        <p14:creationId xmlns:p14="http://schemas.microsoft.com/office/powerpoint/2010/main" val="3961173206"/>
      </p:ext>
    </p:extLst>
  </p:cSld>
  <p:clrMapOvr>
    <a:masterClrMapping/>
  </p:clrMapOvr>
</p:notes>
</file>

<file path=ppt/notesSlides/notesSlide2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dirty="0"/>
              <a:t>LOS:  </a:t>
            </a:r>
            <a:r>
              <a:rPr lang="en-US" sz="1000" kern="1200" baseline="0" dirty="0">
                <a:solidFill>
                  <a:schemeClr val="tx1"/>
                </a:solidFill>
                <a:latin typeface="Arial" charset="0"/>
                <a:ea typeface="+mn-ea"/>
                <a:cs typeface="+mn-cs"/>
              </a:rPr>
              <a:t>Describe accounting issues in applying residual income models.</a:t>
            </a:r>
            <a:endParaRPr lang="en-US" sz="1000" dirty="0"/>
          </a:p>
          <a:p>
            <a:pPr eaLnBrk="1" hangingPunct="1"/>
            <a:r>
              <a:rPr lang="en-US" sz="1000" dirty="0"/>
              <a:t>Pages 488–502</a:t>
            </a:r>
          </a:p>
          <a:p>
            <a:pPr eaLnBrk="1" hangingPunct="1"/>
            <a:endParaRPr lang="en-US" sz="1000" dirty="0"/>
          </a:p>
          <a:p>
            <a:pPr eaLnBrk="1" hangingPunct="1"/>
            <a:r>
              <a:rPr lang="en-US" sz="1000" dirty="0"/>
              <a:t>In these examples, we assume an analyst is using </a:t>
            </a:r>
            <a:r>
              <a:rPr lang="en-US" sz="1000" baseline="0" dirty="0"/>
              <a:t>historical financial statement information to project the inputs for the residual income model. The first and third examples violate clean surplus accounting, whereas the second and fourth do not.</a:t>
            </a:r>
            <a:endParaRPr lang="en-US" sz="1000" dirty="0"/>
          </a:p>
          <a:p>
            <a:pPr eaLnBrk="1" hangingPunct="1"/>
            <a:endParaRPr lang="en-US" sz="1000" dirty="0"/>
          </a:p>
          <a:p>
            <a:pPr eaLnBrk="1" hangingPunct="1"/>
            <a:r>
              <a:rPr lang="en-US" sz="1000" baseline="0" dirty="0"/>
              <a:t>Firm A: Losses from available-for-sale assets will be recorded as changes in stockholder’s equity and not recorded on the income statement. In many cases, analysts assume that losses and gains to available-for-sale assets will, over the long-term, average to zero and they may not make an adjustment. This, however, does not appear to be the case here. So, the analyst should adjust historical net income downward. Note that historical stockholder’s equity does not need to be adjusted because it already reflects the losses.</a:t>
            </a:r>
          </a:p>
          <a:p>
            <a:pPr eaLnBrk="1" hangingPunct="1"/>
            <a:endParaRPr lang="en-US" sz="1000" baseline="0" dirty="0"/>
          </a:p>
          <a:p>
            <a:pPr eaLnBrk="1" hangingPunct="1"/>
            <a:r>
              <a:rPr lang="en-US" sz="1000" baseline="0" dirty="0"/>
              <a:t>Firm B: A firm that consistently capitalizes expenditures that should have been expensed will report inflated net income. The book value of equity will also be inflated. The analyst should, therefore, adjust earnings and book value downward.</a:t>
            </a:r>
          </a:p>
          <a:p>
            <a:pPr eaLnBrk="1" hangingPunct="1"/>
            <a:endParaRPr lang="en-US" sz="1000" baseline="0" dirty="0"/>
          </a:p>
          <a:p>
            <a:pPr eaLnBrk="1" hangingPunct="1"/>
            <a:r>
              <a:rPr lang="en-US" sz="1000" baseline="0" dirty="0"/>
              <a:t>Firm C: An analyst should adjust </a:t>
            </a:r>
            <a:r>
              <a:rPr lang="en-US" sz="1000" dirty="0"/>
              <a:t>net income </a:t>
            </a:r>
            <a:r>
              <a:rPr lang="en-US" sz="1000" baseline="0" dirty="0"/>
              <a:t>downward. Historical stockholder’s equity does not need to be adjusted because it already reflects the losses.</a:t>
            </a:r>
          </a:p>
          <a:p>
            <a:pPr eaLnBrk="1" hangingPunct="1"/>
            <a:endParaRPr lang="en-US" sz="1000" baseline="0" dirty="0"/>
          </a:p>
          <a:p>
            <a:pPr eaLnBrk="1" hangingPunct="1"/>
            <a:r>
              <a:rPr lang="en-US" sz="1000" baseline="0" dirty="0"/>
              <a:t>Firm D: Net income and the book value of equity will be inflated. The analyst should, therefore, adjust earnings and book value downward.</a:t>
            </a:r>
          </a:p>
          <a:p>
            <a:endParaRPr lang="en-US" sz="1000"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300</a:t>
            </a:fld>
            <a:endParaRPr lang="en-US" dirty="0"/>
          </a:p>
        </p:txBody>
      </p:sp>
    </p:spTree>
    <p:extLst>
      <p:ext uri="{BB962C8B-B14F-4D97-AF65-F5344CB8AC3E}">
        <p14:creationId xmlns:p14="http://schemas.microsoft.com/office/powerpoint/2010/main" val="3643121378"/>
      </p:ext>
    </p:extLst>
  </p:cSld>
  <p:clrMapOvr>
    <a:masterClrMapping/>
  </p:clrMapOvr>
</p:notes>
</file>

<file path=ppt/notesSlides/notesSlide2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Pages 503–504</a:t>
            </a:r>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301</a:t>
            </a:fld>
            <a:endParaRPr lang="en-US" dirty="0"/>
          </a:p>
        </p:txBody>
      </p:sp>
    </p:spTree>
    <p:extLst>
      <p:ext uri="{BB962C8B-B14F-4D97-AF65-F5344CB8AC3E}">
        <p14:creationId xmlns:p14="http://schemas.microsoft.com/office/powerpoint/2010/main" val="449957609"/>
      </p:ext>
    </p:extLst>
  </p:cSld>
  <p:clrMapOvr>
    <a:masterClrMapping/>
  </p:clrMapOvr>
</p:notes>
</file>

<file path=ppt/notesSlides/notesSlide2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Pages 503–504</a:t>
            </a:r>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302</a:t>
            </a:fld>
            <a:endParaRPr lang="en-US" dirty="0"/>
          </a:p>
        </p:txBody>
      </p:sp>
    </p:spTree>
    <p:extLst>
      <p:ext uri="{BB962C8B-B14F-4D97-AF65-F5344CB8AC3E}">
        <p14:creationId xmlns:p14="http://schemas.microsoft.com/office/powerpoint/2010/main" val="2444172977"/>
      </p:ext>
    </p:extLst>
  </p:cSld>
  <p:clrMapOvr>
    <a:masterClrMapping/>
  </p:clrMapOvr>
</p:notes>
</file>

<file path=ppt/notesSlides/notesSlide2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7"/>
          <p:cNvSpPr>
            <a:spLocks noGrp="1" noChangeArrowheads="1"/>
          </p:cNvSpPr>
          <p:nvPr>
            <p:ph type="sldNum" sz="quarter" idx="5"/>
          </p:nvPr>
        </p:nvSpPr>
        <p:spPr>
          <a:noFill/>
        </p:spPr>
        <p:txBody>
          <a:bodyPr/>
          <a:lstStyle/>
          <a:p>
            <a:fld id="{B6D8C7E6-D7FC-4A5E-9216-2F52A61F85EF}" type="slidenum">
              <a:rPr lang="en-US" smtClean="0"/>
              <a:pPr/>
              <a:t>304</a:t>
            </a:fld>
            <a:endParaRPr lang="en-US" dirty="0"/>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a:ln/>
        </p:spPr>
        <p:txBody>
          <a:bodyPr/>
          <a:lstStyle/>
          <a:p>
            <a:pPr eaLnBrk="1" hangingPunct="1"/>
            <a:r>
              <a:rPr lang="en-US" dirty="0"/>
              <a:t>Private company valuations are used to</a:t>
            </a:r>
          </a:p>
          <a:p>
            <a:pPr eaLnBrk="1" hangingPunct="1">
              <a:buFontTx/>
              <a:buChar char="•"/>
            </a:pPr>
            <a:r>
              <a:rPr lang="en-US" dirty="0"/>
              <a:t>value the divisions of public companies;</a:t>
            </a:r>
          </a:p>
          <a:p>
            <a:pPr eaLnBrk="1" hangingPunct="1">
              <a:buFontTx/>
              <a:buChar char="•"/>
            </a:pPr>
            <a:r>
              <a:rPr lang="en-US" dirty="0"/>
              <a:t>evaluate the price paid for acquired companies; and</a:t>
            </a:r>
          </a:p>
          <a:p>
            <a:pPr eaLnBrk="1" hangingPunct="1">
              <a:buFontTx/>
              <a:buChar char="•"/>
            </a:pPr>
            <a:r>
              <a:rPr lang="en-US" dirty="0"/>
              <a:t>test for the impairment of goodwill and the development of fair value estimates.</a:t>
            </a:r>
          </a:p>
          <a:p>
            <a:pPr eaLnBrk="1" hangingPunct="1">
              <a:buFontTx/>
              <a:buChar char="•"/>
            </a:pPr>
            <a:endParaRPr lang="en-US" dirty="0"/>
          </a:p>
          <a:p>
            <a:pPr eaLnBrk="1" hangingPunct="1">
              <a:buFontTx/>
              <a:buNone/>
            </a:pPr>
            <a:r>
              <a:rPr lang="en-US" dirty="0"/>
              <a:t>DISCLAIMER: This presentation</a:t>
            </a:r>
            <a:r>
              <a:rPr lang="en-US" baseline="0" dirty="0"/>
              <a:t> is NOT a substitute for the CFA Program curriculum. Candidates should not view this material as reflecting what will be required of them on the CFA exam.</a:t>
            </a:r>
            <a:endParaRPr lang="en-US" dirty="0"/>
          </a:p>
        </p:txBody>
      </p:sp>
    </p:spTree>
    <p:extLst>
      <p:ext uri="{BB962C8B-B14F-4D97-AF65-F5344CB8AC3E}">
        <p14:creationId xmlns:p14="http://schemas.microsoft.com/office/powerpoint/2010/main" val="1594061211"/>
      </p:ext>
    </p:extLst>
  </p:cSld>
  <p:clrMapOvr>
    <a:masterClrMapping/>
  </p:clrMapOvr>
</p:notes>
</file>

<file path=ppt/notesSlides/notesSlide2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a:bodyPr>
          <a:lstStyle/>
          <a:p>
            <a:pPr eaLnBrk="1" hangingPunct="1">
              <a:lnSpc>
                <a:spcPct val="90000"/>
              </a:lnSpc>
            </a:pPr>
            <a:r>
              <a:rPr lang="en-US" sz="1000" dirty="0"/>
              <a:t>LOS: Compare public and private company valuation.</a:t>
            </a:r>
          </a:p>
          <a:p>
            <a:pPr eaLnBrk="1" hangingPunct="1">
              <a:lnSpc>
                <a:spcPct val="90000"/>
              </a:lnSpc>
            </a:pPr>
            <a:r>
              <a:rPr lang="en-US" sz="1000" dirty="0"/>
              <a:t>Pages 514–516</a:t>
            </a:r>
          </a:p>
          <a:p>
            <a:pPr eaLnBrk="1" hangingPunct="1">
              <a:lnSpc>
                <a:spcPct val="90000"/>
              </a:lnSpc>
            </a:pPr>
            <a:endParaRPr lang="en-US" sz="1000" dirty="0"/>
          </a:p>
          <a:p>
            <a:pPr eaLnBrk="1" hangingPunct="1">
              <a:lnSpc>
                <a:spcPct val="90000"/>
              </a:lnSpc>
            </a:pPr>
            <a:r>
              <a:rPr lang="en-US" sz="1000" b="1" u="sng" dirty="0"/>
              <a:t>Stage</a:t>
            </a:r>
            <a:r>
              <a:rPr lang="en-US" sz="1000" b="1" u="sng" baseline="0" dirty="0"/>
              <a:t> of Development</a:t>
            </a:r>
          </a:p>
          <a:p>
            <a:pPr>
              <a:buFont typeface="Arial" pitchFamily="34" charset="0"/>
              <a:buChar char="•"/>
            </a:pPr>
            <a:r>
              <a:rPr lang="en-US" sz="1000" dirty="0"/>
              <a:t>Private:</a:t>
            </a:r>
            <a:r>
              <a:rPr lang="en-US" sz="1000" baseline="0" dirty="0"/>
              <a:t> </a:t>
            </a:r>
            <a:r>
              <a:rPr lang="en-US" sz="1000" dirty="0"/>
              <a:t>Includes those in the earliest stages of development.</a:t>
            </a:r>
          </a:p>
          <a:p>
            <a:pPr eaLnBrk="1" hangingPunct="1">
              <a:lnSpc>
                <a:spcPct val="90000"/>
              </a:lnSpc>
              <a:buFont typeface="Arial" pitchFamily="34" charset="0"/>
              <a:buChar char="•"/>
            </a:pPr>
            <a:r>
              <a:rPr lang="en-US" sz="1000" dirty="0"/>
              <a:t>Public: Typically further advanced in their life cycle and have more capital, assets, and employees.</a:t>
            </a:r>
          </a:p>
          <a:p>
            <a:pPr lvl="1" indent="-182880" eaLnBrk="1" hangingPunct="1">
              <a:lnSpc>
                <a:spcPct val="90000"/>
              </a:lnSpc>
              <a:buFont typeface="Arial" pitchFamily="34" charset="0"/>
              <a:buChar char="•"/>
            </a:pPr>
            <a:endParaRPr lang="en-US" sz="1000" dirty="0"/>
          </a:p>
          <a:p>
            <a:pPr eaLnBrk="1" hangingPunct="1">
              <a:lnSpc>
                <a:spcPct val="90000"/>
              </a:lnSpc>
            </a:pPr>
            <a:r>
              <a:rPr lang="en-US" sz="1000" b="1" u="sng" dirty="0"/>
              <a:t>Size</a:t>
            </a:r>
            <a:endParaRPr lang="en-US" sz="1000" b="1" u="sng" baseline="0" dirty="0"/>
          </a:p>
          <a:p>
            <a:pPr marL="171450" indent="-171450">
              <a:buFont typeface="Arial" panose="020B0604020202020204" pitchFamily="34" charset="0"/>
              <a:buChar char="•"/>
            </a:pPr>
            <a:r>
              <a:rPr lang="en-US" sz="1000" dirty="0"/>
              <a:t>Private:</a:t>
            </a:r>
            <a:r>
              <a:rPr lang="en-US" sz="1000" baseline="0" dirty="0"/>
              <a:t> </a:t>
            </a:r>
            <a:r>
              <a:rPr lang="en-US" sz="1000" dirty="0"/>
              <a:t>Are generally smaller in size and therefore riskier. Lack of access to public equity financing may</a:t>
            </a:r>
            <a:r>
              <a:rPr lang="en-US" sz="1000" baseline="0" dirty="0"/>
              <a:t> limit firm growth. Public equity financing, however, also entails regulatory burden.</a:t>
            </a:r>
            <a:endParaRPr lang="en-US" sz="1000" dirty="0"/>
          </a:p>
          <a:p>
            <a:pPr marL="171450" indent="-171450" eaLnBrk="1" hangingPunct="1">
              <a:lnSpc>
                <a:spcPct val="90000"/>
              </a:lnSpc>
              <a:buFont typeface="Arial" panose="020B0604020202020204" pitchFamily="34" charset="0"/>
              <a:buChar char="•"/>
            </a:pPr>
            <a:r>
              <a:rPr lang="en-US" sz="1000" dirty="0"/>
              <a:t>Public: Tend to be larger based on income, assets, cash flows, or other measures. As a result, they are less risky. Larger size and lower risk may increase growth</a:t>
            </a:r>
            <a:r>
              <a:rPr lang="en-US" sz="1000" baseline="0" dirty="0"/>
              <a:t> prospects by increasing access to public capital to fund </a:t>
            </a:r>
            <a:r>
              <a:rPr lang="en-US" sz="1000" dirty="0"/>
              <a:t>the</a:t>
            </a:r>
            <a:r>
              <a:rPr lang="en-US" sz="1000" baseline="0" dirty="0"/>
              <a:t> growth of operations and operating activities.</a:t>
            </a:r>
            <a:endParaRPr lang="en-US" sz="1000" dirty="0"/>
          </a:p>
          <a:p>
            <a:pPr marL="457200" marR="0" lvl="1" indent="-182880" algn="l" defTabSz="914400" rtl="0" eaLnBrk="1" fontAlgn="base" latinLnBrk="0" hangingPunct="1">
              <a:lnSpc>
                <a:spcPct val="90000"/>
              </a:lnSpc>
              <a:spcBef>
                <a:spcPct val="30000"/>
              </a:spcBef>
              <a:spcAft>
                <a:spcPct val="0"/>
              </a:spcAft>
              <a:buClrTx/>
              <a:buSzTx/>
              <a:buFont typeface="Arial" pitchFamily="34" charset="0"/>
              <a:buChar char="•"/>
              <a:tabLst/>
              <a:defRPr/>
            </a:pPr>
            <a:endParaRPr lang="en-US" sz="1000" dirty="0"/>
          </a:p>
          <a:p>
            <a:pPr eaLnBrk="1" hangingPunct="1">
              <a:lnSpc>
                <a:spcPct val="90000"/>
              </a:lnSpc>
            </a:pPr>
            <a:r>
              <a:rPr lang="en-US" sz="1000" b="1" u="sng" dirty="0"/>
              <a:t>Managerial Ownership</a:t>
            </a:r>
            <a:endParaRPr lang="en-US" sz="1000" b="1" u="sng" baseline="0" dirty="0"/>
          </a:p>
          <a:p>
            <a:pPr>
              <a:buFont typeface="Arial" pitchFamily="34" charset="0"/>
              <a:buChar char="•"/>
            </a:pPr>
            <a:r>
              <a:rPr lang="en-US" sz="1000" dirty="0"/>
              <a:t>Private: Have management that has a controlling interest, which</a:t>
            </a:r>
            <a:r>
              <a:rPr lang="en-US" sz="1000" baseline="0" dirty="0"/>
              <a:t> may reduce agency costs. May be able to take a longer-term view.</a:t>
            </a:r>
            <a:endParaRPr lang="en-US" sz="1000" dirty="0"/>
          </a:p>
          <a:p>
            <a:pPr eaLnBrk="1" hangingPunct="1">
              <a:lnSpc>
                <a:spcPct val="90000"/>
              </a:lnSpc>
              <a:buFont typeface="Arial" pitchFamily="34" charset="0"/>
              <a:buChar char="•"/>
            </a:pPr>
            <a:r>
              <a:rPr lang="en-US" sz="1000" dirty="0"/>
              <a:t>Public: Have</a:t>
            </a:r>
            <a:r>
              <a:rPr lang="en-US" sz="1000" baseline="0" dirty="0"/>
              <a:t> g</a:t>
            </a:r>
            <a:r>
              <a:rPr lang="en-US" sz="1000" dirty="0"/>
              <a:t>reater pressure from external shareholders</a:t>
            </a:r>
            <a:r>
              <a:rPr lang="en-US" sz="1000" baseline="0" dirty="0"/>
              <a:t>.</a:t>
            </a:r>
          </a:p>
          <a:p>
            <a:pPr marL="457200" marR="0" lvl="1" indent="-182880" algn="l" defTabSz="914400" rtl="0" eaLnBrk="1" fontAlgn="base" latinLnBrk="0" hangingPunct="1">
              <a:lnSpc>
                <a:spcPct val="90000"/>
              </a:lnSpc>
              <a:spcBef>
                <a:spcPct val="30000"/>
              </a:spcBef>
              <a:spcAft>
                <a:spcPct val="0"/>
              </a:spcAft>
              <a:buClrTx/>
              <a:buSzTx/>
              <a:buFont typeface="Arial" pitchFamily="34" charset="0"/>
              <a:buChar char="•"/>
              <a:tabLst/>
              <a:defRPr/>
            </a:pPr>
            <a:endParaRPr lang="en-US" sz="1000" baseline="0" dirty="0"/>
          </a:p>
          <a:p>
            <a:pPr eaLnBrk="1" hangingPunct="1">
              <a:lnSpc>
                <a:spcPct val="90000"/>
              </a:lnSpc>
            </a:pPr>
            <a:r>
              <a:rPr lang="en-US" sz="1000" b="1" u="sng" dirty="0"/>
              <a:t>Managerial Quality &amp; Depth</a:t>
            </a:r>
            <a:endParaRPr lang="en-US" sz="1000" b="1" u="sng" baseline="0" dirty="0"/>
          </a:p>
          <a:p>
            <a:pPr>
              <a:buFont typeface="Arial" pitchFamily="34" charset="0"/>
              <a:buChar char="•"/>
            </a:pPr>
            <a:r>
              <a:rPr lang="en-US" sz="1000" dirty="0"/>
              <a:t>Private:</a:t>
            </a:r>
            <a:r>
              <a:rPr lang="en-US" sz="1000" baseline="0" dirty="0"/>
              <a:t> </a:t>
            </a:r>
            <a:r>
              <a:rPr lang="en-US" sz="1000" dirty="0"/>
              <a:t>Have lower quality/depth of management</a:t>
            </a:r>
            <a:r>
              <a:rPr lang="en-US" sz="1000" baseline="0" dirty="0"/>
              <a:t>. This may reduce growth and increase risk.</a:t>
            </a:r>
            <a:endParaRPr lang="en-US" sz="1000" dirty="0"/>
          </a:p>
          <a:p>
            <a:pPr eaLnBrk="1" hangingPunct="1">
              <a:lnSpc>
                <a:spcPct val="90000"/>
              </a:lnSpc>
              <a:buFont typeface="Arial" pitchFamily="34" charset="0"/>
              <a:buChar char="•"/>
            </a:pPr>
            <a:r>
              <a:rPr lang="en-US" sz="1000" dirty="0"/>
              <a:t>Public: Have</a:t>
            </a:r>
            <a:r>
              <a:rPr lang="en-US" sz="1000" baseline="0" dirty="0"/>
              <a:t> g</a:t>
            </a:r>
            <a:r>
              <a:rPr lang="en-US" sz="1000" dirty="0"/>
              <a:t>reater quality/depth of management</a:t>
            </a:r>
            <a:r>
              <a:rPr lang="en-US" sz="1000" baseline="0" dirty="0"/>
              <a:t>.</a:t>
            </a:r>
            <a:endParaRPr lang="en-US" sz="1000" dirty="0"/>
          </a:p>
          <a:p>
            <a:pPr lvl="1" indent="-182880" eaLnBrk="1" hangingPunct="1">
              <a:lnSpc>
                <a:spcPct val="90000"/>
              </a:lnSpc>
              <a:buFont typeface="Arial" pitchFamily="34" charset="0"/>
              <a:buChar char="•"/>
            </a:pPr>
            <a:endParaRPr lang="en-US" sz="1000" dirty="0"/>
          </a:p>
        </p:txBody>
      </p:sp>
    </p:spTree>
    <p:extLst>
      <p:ext uri="{BB962C8B-B14F-4D97-AF65-F5344CB8AC3E}">
        <p14:creationId xmlns:p14="http://schemas.microsoft.com/office/powerpoint/2010/main" val="3807724220"/>
      </p:ext>
    </p:extLst>
  </p:cSld>
  <p:clrMapOvr>
    <a:masterClrMapping/>
  </p:clrMapOvr>
</p:notes>
</file>

<file path=ppt/notesSlides/notesSlide3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normAutofit lnSpcReduction="10000"/>
          </a:bodyPr>
          <a:lstStyle/>
          <a:p>
            <a:pPr marL="0" marR="0" indent="-182880" algn="l" defTabSz="914400" rtl="0" eaLnBrk="1" fontAlgn="base" latinLnBrk="0" hangingPunct="1">
              <a:lnSpc>
                <a:spcPct val="90000"/>
              </a:lnSpc>
              <a:spcBef>
                <a:spcPct val="30000"/>
              </a:spcBef>
              <a:spcAft>
                <a:spcPct val="0"/>
              </a:spcAft>
              <a:buClrTx/>
              <a:buSzTx/>
              <a:buFontTx/>
              <a:buNone/>
              <a:tabLst/>
              <a:defRPr/>
            </a:pPr>
            <a:r>
              <a:rPr lang="en-US" sz="1000" dirty="0"/>
              <a:t>LOS: Compare public and private company valuation.</a:t>
            </a:r>
          </a:p>
          <a:p>
            <a:pPr eaLnBrk="1" hangingPunct="1">
              <a:lnSpc>
                <a:spcPct val="90000"/>
              </a:lnSpc>
            </a:pPr>
            <a:r>
              <a:rPr lang="en-US" sz="1000" dirty="0"/>
              <a:t>Pages 514</a:t>
            </a:r>
            <a:r>
              <a:rPr lang="en-US" sz="1000" baseline="0" dirty="0"/>
              <a:t>–516</a:t>
            </a:r>
            <a:endParaRPr lang="en-US" sz="1000" dirty="0"/>
          </a:p>
          <a:p>
            <a:pPr marL="457200" marR="0" lvl="1" indent="-182880" algn="l" defTabSz="914400" rtl="0" eaLnBrk="1" fontAlgn="base" latinLnBrk="0" hangingPunct="1">
              <a:lnSpc>
                <a:spcPct val="90000"/>
              </a:lnSpc>
              <a:spcBef>
                <a:spcPct val="30000"/>
              </a:spcBef>
              <a:spcAft>
                <a:spcPct val="0"/>
              </a:spcAft>
              <a:buClrTx/>
              <a:buSzTx/>
              <a:buFont typeface="Arial" pitchFamily="34" charset="0"/>
              <a:buNone/>
              <a:tabLst/>
              <a:defRPr/>
            </a:pPr>
            <a:endParaRPr lang="en-US" sz="1000" baseline="0" dirty="0"/>
          </a:p>
          <a:p>
            <a:pPr eaLnBrk="1" hangingPunct="1">
              <a:lnSpc>
                <a:spcPct val="90000"/>
              </a:lnSpc>
            </a:pPr>
            <a:r>
              <a:rPr lang="en-US" sz="1000" b="1" u="sng" dirty="0"/>
              <a:t>Quality of Information </a:t>
            </a:r>
            <a:endParaRPr lang="en-US" sz="1000" b="1" u="sng" baseline="0" dirty="0"/>
          </a:p>
          <a:p>
            <a:pPr marL="171450" indent="-171450">
              <a:buFont typeface="Arial" panose="020B0604020202020204" pitchFamily="34" charset="0"/>
              <a:buChar char="•"/>
            </a:pPr>
            <a:r>
              <a:rPr lang="en-US" sz="1000" dirty="0"/>
              <a:t>Private:</a:t>
            </a:r>
            <a:r>
              <a:rPr lang="en-US" sz="1000" baseline="0" dirty="0"/>
              <a:t> </a:t>
            </a:r>
            <a:r>
              <a:rPr lang="en-US" sz="1000" dirty="0"/>
              <a:t>Are not required to provide as much financial and other information. May require more investor due diligence.</a:t>
            </a:r>
          </a:p>
          <a:p>
            <a:pPr marL="171450" indent="-171450" eaLnBrk="1" hangingPunct="1">
              <a:lnSpc>
                <a:spcPct val="90000"/>
              </a:lnSpc>
              <a:buFont typeface="Arial" panose="020B0604020202020204" pitchFamily="34" charset="0"/>
              <a:buChar char="•"/>
            </a:pPr>
            <a:r>
              <a:rPr lang="en-US" sz="1000" dirty="0"/>
              <a:t>Public: Are</a:t>
            </a:r>
            <a:r>
              <a:rPr lang="en-US" sz="1000" baseline="0" dirty="0"/>
              <a:t> r</a:t>
            </a:r>
            <a:r>
              <a:rPr lang="en-US" sz="1000" dirty="0"/>
              <a:t>equired to make detailed and timely disclosures of financial and other information. Investors/analysts may also demand that management provide higher quality information</a:t>
            </a:r>
            <a:r>
              <a:rPr lang="en-US" sz="1000" baseline="0" dirty="0"/>
              <a:t>.</a:t>
            </a:r>
            <a:endParaRPr lang="en-US" sz="1000" dirty="0"/>
          </a:p>
          <a:p>
            <a:pPr marL="457200" marR="0" lvl="1" indent="-182880" algn="l" defTabSz="914400" rtl="0" eaLnBrk="1" fontAlgn="base" latinLnBrk="0" hangingPunct="1">
              <a:lnSpc>
                <a:spcPct val="90000"/>
              </a:lnSpc>
              <a:spcBef>
                <a:spcPct val="30000"/>
              </a:spcBef>
              <a:spcAft>
                <a:spcPct val="0"/>
              </a:spcAft>
              <a:buClrTx/>
              <a:buSzTx/>
              <a:buFont typeface="Arial" pitchFamily="34" charset="0"/>
              <a:buChar char="•"/>
              <a:tabLst/>
              <a:defRPr/>
            </a:pPr>
            <a:endParaRPr lang="en-US" sz="1000" dirty="0"/>
          </a:p>
          <a:p>
            <a:pPr eaLnBrk="1" hangingPunct="1">
              <a:lnSpc>
                <a:spcPct val="90000"/>
              </a:lnSpc>
            </a:pPr>
            <a:r>
              <a:rPr lang="en-US" sz="1000" b="1" u="sng" dirty="0"/>
              <a:t>Focus</a:t>
            </a:r>
            <a:r>
              <a:rPr lang="en-US" sz="1000" b="1" u="sng" baseline="0" dirty="0"/>
              <a:t> of </a:t>
            </a:r>
            <a:r>
              <a:rPr lang="en-US" sz="1000" b="1" u="sng" dirty="0"/>
              <a:t>Investors </a:t>
            </a:r>
            <a:endParaRPr lang="en-US" sz="1000" b="1" u="sng" baseline="0" dirty="0"/>
          </a:p>
          <a:p>
            <a:pPr marL="171450" indent="-171450">
              <a:buFont typeface="Arial" panose="020B0604020202020204" pitchFamily="34" charset="0"/>
              <a:buChar char="•"/>
            </a:pPr>
            <a:r>
              <a:rPr lang="en-US" sz="1000" dirty="0"/>
              <a:t>Private:</a:t>
            </a:r>
            <a:r>
              <a:rPr lang="en-US" sz="1000" baseline="0" dirty="0"/>
              <a:t> </a:t>
            </a:r>
            <a:r>
              <a:rPr lang="en-US" sz="1000" dirty="0"/>
              <a:t>Have less pressure from short-term investors, so can take more of a long-term investment focus.</a:t>
            </a:r>
          </a:p>
          <a:p>
            <a:pPr marL="171450" indent="-171450" eaLnBrk="1" hangingPunct="1">
              <a:lnSpc>
                <a:spcPct val="90000"/>
              </a:lnSpc>
              <a:buFont typeface="Arial" panose="020B0604020202020204" pitchFamily="34" charset="0"/>
              <a:buChar char="•"/>
            </a:pPr>
            <a:r>
              <a:rPr lang="en-US" sz="1000" dirty="0"/>
              <a:t>Public: Management may</a:t>
            </a:r>
            <a:r>
              <a:rPr lang="en-US" sz="1000" baseline="0" dirty="0"/>
              <a:t> be more motivated to take actions or make decisions to try to support the share price in the short term since</a:t>
            </a:r>
            <a:r>
              <a:rPr lang="en-US" sz="1000" dirty="0"/>
              <a:t> earnings consistency and growth rates are often</a:t>
            </a:r>
            <a:r>
              <a:rPr lang="en-US" sz="1000" baseline="0" dirty="0"/>
              <a:t> perceived to be </a:t>
            </a:r>
            <a:r>
              <a:rPr lang="en-US" sz="1000" dirty="0"/>
              <a:t>critical to the stock performance of public companies. In turn, management’s continued employment, as well as its incentive compensation is also linked to stock performance</a:t>
            </a:r>
            <a:r>
              <a:rPr lang="en-US" sz="1000" baseline="0" dirty="0"/>
              <a:t>.</a:t>
            </a:r>
            <a:endParaRPr lang="en-US" sz="1000" dirty="0"/>
          </a:p>
          <a:p>
            <a:pPr eaLnBrk="1" hangingPunct="1">
              <a:lnSpc>
                <a:spcPct val="90000"/>
              </a:lnSpc>
            </a:pPr>
            <a:endParaRPr lang="en-US" sz="1000" baseline="0" dirty="0"/>
          </a:p>
          <a:p>
            <a:pPr eaLnBrk="1" hangingPunct="1">
              <a:lnSpc>
                <a:spcPct val="90000"/>
              </a:lnSpc>
            </a:pPr>
            <a:r>
              <a:rPr lang="en-US" sz="1000" b="1" u="sng" dirty="0"/>
              <a:t>Taxes</a:t>
            </a:r>
            <a:endParaRPr lang="en-US" sz="1000" b="1" u="sng" baseline="0" dirty="0"/>
          </a:p>
          <a:p>
            <a:pPr>
              <a:buFont typeface="Arial" pitchFamily="34" charset="0"/>
              <a:buChar char="•"/>
            </a:pPr>
            <a:r>
              <a:rPr lang="en-US" sz="1000" dirty="0"/>
              <a:t>Private:</a:t>
            </a:r>
            <a:r>
              <a:rPr lang="en-US" sz="1000" baseline="0" dirty="0"/>
              <a:t> </a:t>
            </a:r>
            <a:r>
              <a:rPr lang="en-US" sz="1000" dirty="0"/>
              <a:t>May be motivated to reduce taxable income and corporate taxes due</a:t>
            </a:r>
            <a:r>
              <a:rPr lang="en-US" sz="1000" baseline="0" dirty="0"/>
              <a:t> to advantages for private owners.</a:t>
            </a:r>
            <a:endParaRPr lang="en-US" sz="1000" dirty="0"/>
          </a:p>
          <a:p>
            <a:pPr eaLnBrk="1" hangingPunct="1">
              <a:lnSpc>
                <a:spcPct val="90000"/>
              </a:lnSpc>
              <a:buFont typeface="Arial" pitchFamily="34" charset="0"/>
              <a:buChar char="•"/>
            </a:pPr>
            <a:r>
              <a:rPr lang="en-US" sz="1000" dirty="0"/>
              <a:t>Public: </a:t>
            </a:r>
            <a:r>
              <a:rPr lang="en-US" sz="1000" baseline="0" dirty="0"/>
              <a:t>Tax management less important.</a:t>
            </a:r>
          </a:p>
          <a:p>
            <a:pPr marL="457200" marR="0" lvl="1" indent="-182880" algn="l" defTabSz="914400" rtl="0" eaLnBrk="1" fontAlgn="base" latinLnBrk="0" hangingPunct="1">
              <a:lnSpc>
                <a:spcPct val="90000"/>
              </a:lnSpc>
              <a:spcBef>
                <a:spcPct val="30000"/>
              </a:spcBef>
              <a:spcAft>
                <a:spcPct val="0"/>
              </a:spcAft>
              <a:buClrTx/>
              <a:buSzTx/>
              <a:buFont typeface="Arial" pitchFamily="34" charset="0"/>
              <a:buChar char="•"/>
              <a:tabLst/>
              <a:defRPr/>
            </a:pPr>
            <a:endParaRPr lang="en-US" sz="1000" baseline="0" dirty="0"/>
          </a:p>
          <a:p>
            <a:pPr marL="0" marR="0" lvl="0" indent="-182880" algn="l" defTabSz="914400" rtl="0" eaLnBrk="1" fontAlgn="base" latinLnBrk="0" hangingPunct="1">
              <a:lnSpc>
                <a:spcPct val="90000"/>
              </a:lnSpc>
              <a:spcBef>
                <a:spcPct val="30000"/>
              </a:spcBef>
              <a:spcAft>
                <a:spcPct val="0"/>
              </a:spcAft>
              <a:buClrTx/>
              <a:buSzTx/>
              <a:buFont typeface="Arial" pitchFamily="34" charset="0"/>
              <a:buNone/>
              <a:tabLst/>
              <a:defRPr/>
            </a:pPr>
            <a:r>
              <a:rPr lang="en-US" sz="1000" dirty="0"/>
              <a:t>Controlling</a:t>
            </a:r>
            <a:r>
              <a:rPr lang="en-US" sz="1000" baseline="0" dirty="0"/>
              <a:t> ownership interest has </a:t>
            </a:r>
            <a:r>
              <a:rPr lang="en-US" sz="1000" dirty="0"/>
              <a:t>positive valuation implications (controlling ownership interest) for private companies. However, the other differences</a:t>
            </a:r>
            <a:r>
              <a:rPr lang="en-US" sz="1000" baseline="0" dirty="0"/>
              <a:t> </a:t>
            </a:r>
            <a:r>
              <a:rPr lang="en-US" sz="1000" dirty="0"/>
              <a:t>(life cycle, smaller size, lower management depth/quality, lack of available information, and taxes)</a:t>
            </a:r>
            <a:r>
              <a:rPr lang="en-US" sz="1000" baseline="0" dirty="0"/>
              <a:t> have negative valuation implications.</a:t>
            </a:r>
            <a:endParaRPr lang="en-US" sz="1000" dirty="0"/>
          </a:p>
          <a:p>
            <a:pPr>
              <a:lnSpc>
                <a:spcPct val="90000"/>
              </a:lnSpc>
            </a:pPr>
            <a:endParaRPr lang="en-US" sz="1000" dirty="0"/>
          </a:p>
        </p:txBody>
      </p:sp>
    </p:spTree>
    <p:extLst>
      <p:ext uri="{BB962C8B-B14F-4D97-AF65-F5344CB8AC3E}">
        <p14:creationId xmlns:p14="http://schemas.microsoft.com/office/powerpoint/2010/main" val="1473398988"/>
      </p:ext>
    </p:extLst>
  </p:cSld>
  <p:clrMapOvr>
    <a:masterClrMapping/>
  </p:clrMapOvr>
</p:notes>
</file>

<file path=ppt/notesSlides/notesSlide3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lstStyle/>
          <a:p>
            <a:pPr marL="0" marR="0" indent="-182880" algn="l" defTabSz="914400" rtl="0" eaLnBrk="1" fontAlgn="base" latinLnBrk="0" hangingPunct="1">
              <a:lnSpc>
                <a:spcPct val="100000"/>
              </a:lnSpc>
              <a:spcBef>
                <a:spcPct val="30000"/>
              </a:spcBef>
              <a:spcAft>
                <a:spcPct val="0"/>
              </a:spcAft>
              <a:buClrTx/>
              <a:buSzTx/>
              <a:buFontTx/>
              <a:buNone/>
              <a:tabLst/>
              <a:defRPr/>
            </a:pPr>
            <a:r>
              <a:rPr lang="en-US" sz="1000" dirty="0"/>
              <a:t>LOS: Compare public and private company valuation.</a:t>
            </a:r>
          </a:p>
          <a:p>
            <a:pPr eaLnBrk="1" hangingPunct="1"/>
            <a:r>
              <a:rPr lang="en-US" sz="1000" dirty="0"/>
              <a:t>Page 516</a:t>
            </a:r>
          </a:p>
          <a:p>
            <a:pPr eaLnBrk="1" hangingPunct="1"/>
            <a:endParaRPr lang="en-US" sz="1000" dirty="0"/>
          </a:p>
          <a:p>
            <a:pPr eaLnBrk="1" hangingPunct="1"/>
            <a:r>
              <a:rPr lang="en-US" sz="1000" b="1" u="none" dirty="0"/>
              <a:t>Stock-specific differences </a:t>
            </a:r>
            <a:r>
              <a:rPr lang="en-US" sz="1000" dirty="0"/>
              <a:t>have a negative impact on private company valuations.</a:t>
            </a:r>
          </a:p>
          <a:p>
            <a:pPr marL="171450" indent="-171450" eaLnBrk="1" hangingPunct="1">
              <a:buFont typeface="Arial" panose="020B0604020202020204" pitchFamily="34" charset="0"/>
              <a:buChar char="•"/>
            </a:pPr>
            <a:r>
              <a:rPr lang="en-US" sz="1000" dirty="0"/>
              <a:t>Liquidity: The limited number of existing shareholders and potential buyers reduces the value of the shares.</a:t>
            </a:r>
          </a:p>
          <a:p>
            <a:pPr marL="171450" indent="-171450" eaLnBrk="1" hangingPunct="1">
              <a:buFont typeface="Arial" panose="020B0604020202020204" pitchFamily="34" charset="0"/>
              <a:buChar char="•"/>
            </a:pPr>
            <a:r>
              <a:rPr lang="en-US" sz="1000" dirty="0"/>
              <a:t>Concentration of control: Can lead to transactions that transfer value away from </a:t>
            </a:r>
            <a:r>
              <a:rPr lang="en-US" sz="1000" dirty="0" err="1"/>
              <a:t>noncontrolling</a:t>
            </a:r>
            <a:r>
              <a:rPr lang="en-US" sz="1000" dirty="0"/>
              <a:t> shareholders to controlling shareholders (i.e., above average compensation to a controlling shareholder).</a:t>
            </a:r>
          </a:p>
          <a:p>
            <a:pPr marL="171450" indent="-171450" eaLnBrk="1" hangingPunct="1">
              <a:buFont typeface="Arial" panose="020B0604020202020204" pitchFamily="34" charset="0"/>
              <a:buChar char="•"/>
            </a:pPr>
            <a:r>
              <a:rPr lang="en-US" sz="1000" dirty="0"/>
              <a:t>Agreements may restrict the ability of private shareholders to sell shares.</a:t>
            </a:r>
          </a:p>
          <a:p>
            <a:pPr eaLnBrk="1" hangingPunct="1">
              <a:buFontTx/>
              <a:buNone/>
            </a:pPr>
            <a:endParaRPr lang="en-US" sz="1000" dirty="0"/>
          </a:p>
          <a:p>
            <a:pPr eaLnBrk="1" hangingPunct="1">
              <a:buFontTx/>
              <a:buNone/>
            </a:pPr>
            <a:r>
              <a:rPr lang="en-US" sz="1000" dirty="0"/>
              <a:t>These</a:t>
            </a:r>
            <a:r>
              <a:rPr lang="en-US" sz="1000" baseline="0" dirty="0"/>
              <a:t> stock-specific differences usually have a negative influence on private share valuation.</a:t>
            </a:r>
            <a:endParaRPr lang="en-US" sz="1000" dirty="0"/>
          </a:p>
          <a:p>
            <a:pPr marL="0" marR="0" lvl="0" indent="-182880" algn="l" defTabSz="914400" rtl="0" eaLnBrk="1" fontAlgn="base" latinLnBrk="0" hangingPunct="1">
              <a:lnSpc>
                <a:spcPct val="90000"/>
              </a:lnSpc>
              <a:spcBef>
                <a:spcPct val="30000"/>
              </a:spcBef>
              <a:spcAft>
                <a:spcPct val="0"/>
              </a:spcAft>
              <a:buClrTx/>
              <a:buSzTx/>
              <a:buFont typeface="Arial" pitchFamily="34" charset="0"/>
              <a:buNone/>
              <a:tabLst/>
              <a:defRPr/>
            </a:pPr>
            <a:r>
              <a:rPr lang="en-US" sz="1000" dirty="0"/>
              <a:t>The</a:t>
            </a:r>
            <a:r>
              <a:rPr lang="en-US" sz="1000" baseline="0" dirty="0"/>
              <a:t> g</a:t>
            </a:r>
            <a:r>
              <a:rPr lang="en-US" sz="1000" dirty="0"/>
              <a:t>reater heterogeneity in private firms leads</a:t>
            </a:r>
            <a:r>
              <a:rPr lang="en-US" sz="1000" baseline="0" dirty="0"/>
              <a:t> to greater </a:t>
            </a:r>
            <a:r>
              <a:rPr lang="en-US" sz="1000" dirty="0"/>
              <a:t>heterogeneity </a:t>
            </a:r>
            <a:r>
              <a:rPr lang="en-US" sz="1000" baseline="0" dirty="0"/>
              <a:t>in risk and discount rates.</a:t>
            </a:r>
          </a:p>
          <a:p>
            <a:pPr marL="0" marR="0" lvl="0" indent="-182880" algn="l" defTabSz="914400" rtl="0" eaLnBrk="1" fontAlgn="base" latinLnBrk="0" hangingPunct="1">
              <a:lnSpc>
                <a:spcPct val="90000"/>
              </a:lnSpc>
              <a:spcBef>
                <a:spcPct val="30000"/>
              </a:spcBef>
              <a:spcAft>
                <a:spcPct val="0"/>
              </a:spcAft>
              <a:buClrTx/>
              <a:buSzTx/>
              <a:buFont typeface="Arial" pitchFamily="34" charset="0"/>
              <a:buNone/>
              <a:tabLst/>
              <a:defRPr/>
            </a:pPr>
            <a:r>
              <a:rPr lang="en-US" sz="1000" baseline="0" dirty="0"/>
              <a:t>This also results in a greater range of valuation assumptions and methods applied to private companies.</a:t>
            </a:r>
          </a:p>
          <a:p>
            <a:pPr lvl="1" indent="-182880" eaLnBrk="1" hangingPunct="1">
              <a:lnSpc>
                <a:spcPct val="90000"/>
              </a:lnSpc>
              <a:buFont typeface="Arial" pitchFamily="34" charset="0"/>
              <a:buChar char="•"/>
            </a:pPr>
            <a:endParaRPr lang="en-US" sz="1000" dirty="0"/>
          </a:p>
        </p:txBody>
      </p:sp>
    </p:spTree>
    <p:extLst>
      <p:ext uri="{BB962C8B-B14F-4D97-AF65-F5344CB8AC3E}">
        <p14:creationId xmlns:p14="http://schemas.microsoft.com/office/powerpoint/2010/main" val="924834544"/>
      </p:ext>
    </p:extLst>
  </p:cSld>
  <p:clrMapOvr>
    <a:masterClrMapping/>
  </p:clrMapOvr>
</p:notes>
</file>

<file path=ppt/notesSlides/notesSlide3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7250C2A0-3CB7-4FF3-9008-55E11B5D8C1C}" type="slidenum">
              <a:rPr lang="en-US" smtClean="0"/>
              <a:pPr/>
              <a:t>308</a:t>
            </a:fld>
            <a:endParaRPr lang="en-US" dirty="0"/>
          </a:p>
        </p:txBody>
      </p:sp>
      <p:sp>
        <p:nvSpPr>
          <p:cNvPr id="17410"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xfrm>
            <a:off x="501650" y="4458019"/>
            <a:ext cx="6019800" cy="4578031"/>
          </a:xfrm>
        </p:spPr>
        <p:txBody>
          <a:bodyPr>
            <a:normAutofit fontScale="92500" lnSpcReduction="20000"/>
          </a:bodyPr>
          <a:lstStyle/>
          <a:p>
            <a:pPr eaLnBrk="1" hangingPunct="1"/>
            <a:r>
              <a:rPr lang="en-US" dirty="0"/>
              <a:t>LOS:</a:t>
            </a:r>
            <a:r>
              <a:rPr lang="en-US" baseline="0" dirty="0"/>
              <a:t> Describe uses of private business valuation and explain applications of greatest concern to financial analysts.</a:t>
            </a:r>
          </a:p>
          <a:p>
            <a:pPr eaLnBrk="1" hangingPunct="1"/>
            <a:r>
              <a:rPr lang="en-US" dirty="0"/>
              <a:t>Pages 516</a:t>
            </a:r>
            <a:r>
              <a:rPr lang="en-US" baseline="0" dirty="0"/>
              <a:t>–518</a:t>
            </a:r>
            <a:endParaRPr lang="en-US" dirty="0"/>
          </a:p>
          <a:p>
            <a:pPr eaLnBrk="1" hangingPunct="1"/>
            <a:endParaRPr lang="en-US" dirty="0"/>
          </a:p>
          <a:p>
            <a:pPr eaLnBrk="1" hangingPunct="1">
              <a:buFontTx/>
              <a:buAutoNum type="arabicPeriod"/>
            </a:pPr>
            <a:r>
              <a:rPr lang="en-US" dirty="0"/>
              <a:t>Transaction related: Transactions encompass events affecting the ownership or financing of a business and are a primary reason for private valuations.</a:t>
            </a:r>
          </a:p>
          <a:p>
            <a:pPr lvl="1" indent="-182880" eaLnBrk="1" hangingPunct="1">
              <a:buFont typeface="Arial" pitchFamily="34" charset="0"/>
              <a:buChar char="•"/>
            </a:pPr>
            <a:r>
              <a:rPr lang="en-US" dirty="0"/>
              <a:t>Private financing/venture capitalists: Capital for development stage based on the achievement of key milestones. Because expected future cash flows of the company are uncertain, valuations are often informal or negotiated between the company and investors.</a:t>
            </a:r>
          </a:p>
          <a:p>
            <a:pPr lvl="1" indent="-182880" eaLnBrk="1" hangingPunct="1">
              <a:buFont typeface="Arial" pitchFamily="34" charset="0"/>
              <a:buChar char="•"/>
            </a:pPr>
            <a:r>
              <a:rPr lang="en-US" dirty="0"/>
              <a:t>IPOs: Liquidity option. Investment bankers prepare valuations as part of the IPO process. Key element: identifying public companies that are similar to the one going public.</a:t>
            </a:r>
          </a:p>
          <a:p>
            <a:pPr lvl="1" indent="-182880" eaLnBrk="1" hangingPunct="1">
              <a:buFont typeface="Arial" pitchFamily="34" charset="0"/>
              <a:buChar char="•"/>
            </a:pPr>
            <a:r>
              <a:rPr lang="en-US" dirty="0"/>
              <a:t>Acquisitions: Liquidity option for development stage for mature companies. Acquisition-related valuations are performed by management of the target and/or the acquirer.</a:t>
            </a:r>
          </a:p>
          <a:p>
            <a:pPr lvl="1" indent="-182880" eaLnBrk="1" hangingPunct="1">
              <a:buFont typeface="Arial" pitchFamily="34" charset="0"/>
              <a:buChar char="•"/>
            </a:pPr>
            <a:r>
              <a:rPr lang="en-US" dirty="0"/>
              <a:t>Bankruptcy:</a:t>
            </a:r>
            <a:r>
              <a:rPr lang="en-US" baseline="0" dirty="0"/>
              <a:t> V</a:t>
            </a:r>
            <a:r>
              <a:rPr lang="en-US" dirty="0"/>
              <a:t>aluations of the business and its underlying assets may help assess whether the company is more valuable dead (liquidated) or alive (as a going concern).</a:t>
            </a:r>
          </a:p>
          <a:p>
            <a:pPr lvl="1" indent="-182880" eaLnBrk="1" hangingPunct="1">
              <a:buFont typeface="Arial" pitchFamily="34" charset="0"/>
              <a:buChar char="•"/>
            </a:pPr>
            <a:r>
              <a:rPr lang="en-US" dirty="0"/>
              <a:t>Compensation:</a:t>
            </a:r>
            <a:r>
              <a:rPr lang="en-US" baseline="0" dirty="0"/>
              <a:t> S</a:t>
            </a:r>
            <a:r>
              <a:rPr lang="en-US" dirty="0"/>
              <a:t>hare-based payments, such as stock options and stock ownership plans.</a:t>
            </a:r>
          </a:p>
          <a:p>
            <a:pPr eaLnBrk="1" hangingPunct="1">
              <a:buFont typeface="Calibri" pitchFamily="34" charset="0"/>
              <a:buNone/>
            </a:pPr>
            <a:r>
              <a:rPr lang="en-US" dirty="0"/>
              <a:t>2. Compliance related:</a:t>
            </a:r>
            <a:r>
              <a:rPr lang="en-US" baseline="0" dirty="0"/>
              <a:t> A</a:t>
            </a:r>
            <a:r>
              <a:rPr lang="en-US" dirty="0"/>
              <a:t>ctions required by law or regulation.</a:t>
            </a:r>
          </a:p>
          <a:p>
            <a:pPr lvl="1" indent="-182880" eaLnBrk="1" hangingPunct="1">
              <a:buFont typeface="Arial" pitchFamily="34" charset="0"/>
              <a:buChar char="•"/>
            </a:pPr>
            <a:r>
              <a:rPr lang="en-US" dirty="0"/>
              <a:t>Financial reporting: IFRS and US GAAP require annual impairment testing of goodwill. These tests entail comparing the estimated fair value of a reporting (cash-generating) unit with its carrying value. They entail using private valuation techniques for components of a public company. </a:t>
            </a:r>
          </a:p>
          <a:p>
            <a:pPr lvl="1" indent="-182880" eaLnBrk="1" hangingPunct="1">
              <a:buFont typeface="Arial" pitchFamily="34" charset="0"/>
              <a:buChar char="•"/>
            </a:pPr>
            <a:r>
              <a:rPr lang="en-US" dirty="0"/>
              <a:t>Tax reporting:</a:t>
            </a:r>
            <a:r>
              <a:rPr lang="en-US" baseline="0" dirty="0"/>
              <a:t> </a:t>
            </a:r>
            <a:r>
              <a:rPr lang="en-US" dirty="0"/>
              <a:t>Tax-related reasons for valuations include corporate and individual tax reporting. </a:t>
            </a:r>
          </a:p>
          <a:p>
            <a:pPr eaLnBrk="1" hangingPunct="1">
              <a:buFont typeface="Calibri" pitchFamily="34" charset="0"/>
              <a:buNone/>
            </a:pPr>
            <a:r>
              <a:rPr lang="en-US" dirty="0"/>
              <a:t>3. Litigation related</a:t>
            </a:r>
          </a:p>
          <a:p>
            <a:pPr lvl="1" indent="-182880" eaLnBrk="1" hangingPunct="1">
              <a:buFont typeface="Arial" pitchFamily="34" charset="0"/>
              <a:buChar char="•"/>
            </a:pPr>
            <a:r>
              <a:rPr lang="en-US" dirty="0"/>
              <a:t>Legal proceedings including those related to damages, lost profits, shareholder disputes, and executive divorces.</a:t>
            </a:r>
          </a:p>
          <a:p>
            <a:pPr eaLnBrk="1" hangingPunct="1"/>
            <a:endParaRPr lang="en-US" b="1" dirty="0"/>
          </a:p>
          <a:p>
            <a:pPr eaLnBrk="1" hangingPunct="1"/>
            <a:r>
              <a:rPr lang="en-US" b="0" dirty="0"/>
              <a:t>Each of these areas requires specialized knowledge and skills, which has led many valuation professionals to focus their efforts in one of these areas—that is, transaction related (investment bankers), compliance related (accountants), litigation related (lawyers).</a:t>
            </a:r>
          </a:p>
        </p:txBody>
      </p:sp>
    </p:spTree>
    <p:extLst>
      <p:ext uri="{BB962C8B-B14F-4D97-AF65-F5344CB8AC3E}">
        <p14:creationId xmlns:p14="http://schemas.microsoft.com/office/powerpoint/2010/main" val="3678605477"/>
      </p:ext>
    </p:extLst>
  </p:cSld>
  <p:clrMapOvr>
    <a:masterClrMapping/>
  </p:clrMapOvr>
</p:notes>
</file>

<file path=ppt/notesSlides/notesSlide3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p:spPr>
        <p:txBody>
          <a:bodyPr/>
          <a:lstStyle/>
          <a:p>
            <a:fld id="{165C493A-BD00-4E6C-A1F9-B95F3F1F2930}" type="slidenum">
              <a:rPr lang="en-US" smtClean="0"/>
              <a:pPr/>
              <a:t>309</a:t>
            </a:fld>
            <a:endParaRPr lang="en-US" dirty="0"/>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p:spPr>
        <p:txBody>
          <a:bodyPr>
            <a:normAutofit fontScale="92500" lnSpcReduction="10000"/>
          </a:bodyPr>
          <a:lstStyle/>
          <a:p>
            <a:pPr marL="235461" indent="-235461" eaLnBrk="1" hangingPunct="1"/>
            <a:r>
              <a:rPr lang="en-US" sz="1000" dirty="0"/>
              <a:t>LOS: Explain various</a:t>
            </a:r>
            <a:r>
              <a:rPr lang="en-US" sz="1000" baseline="0" dirty="0"/>
              <a:t> </a:t>
            </a:r>
            <a:r>
              <a:rPr lang="en-US" sz="1000" dirty="0"/>
              <a:t>definitions of value and demonstrate how different definitions can lead to different estimates of value.</a:t>
            </a:r>
          </a:p>
          <a:p>
            <a:pPr marL="235461" indent="-235461" eaLnBrk="1" hangingPunct="1"/>
            <a:r>
              <a:rPr lang="en-US" sz="1000" dirty="0"/>
              <a:t>Pages 518</a:t>
            </a:r>
            <a:r>
              <a:rPr lang="en-US" sz="1000" baseline="0" dirty="0"/>
              <a:t>–520</a:t>
            </a:r>
            <a:endParaRPr lang="en-US" sz="1000" dirty="0"/>
          </a:p>
          <a:p>
            <a:pPr marL="235461" indent="-235461" eaLnBrk="1" hangingPunct="1"/>
            <a:endParaRPr lang="en-US" sz="1000" dirty="0"/>
          </a:p>
          <a:p>
            <a:pPr marL="235461" indent="-235461" eaLnBrk="1" hangingPunct="1"/>
            <a:r>
              <a:rPr lang="en-US" sz="1000" b="1" u="sng" dirty="0"/>
              <a:t>Different Definitions of Value</a:t>
            </a:r>
            <a:r>
              <a:rPr lang="en-US" sz="1000" u="none" baseline="0" dirty="0"/>
              <a:t> </a:t>
            </a:r>
            <a:r>
              <a:rPr lang="en-US" sz="1000" dirty="0"/>
              <a:t>can lead to different value estimates. </a:t>
            </a:r>
          </a:p>
          <a:p>
            <a:pPr marL="235461" indent="-235461" eaLnBrk="1" hangingPunct="1"/>
            <a:r>
              <a:rPr lang="en-US" sz="1000" dirty="0"/>
              <a:t>Key elements in determining the definition of value to apply include the following:</a:t>
            </a:r>
          </a:p>
          <a:p>
            <a:pPr marL="692681" lvl="1" indent="-235481" eaLnBrk="1" hangingPunct="1">
              <a:buFont typeface="+mj-lt"/>
              <a:buAutoNum type="arabicPeriod"/>
            </a:pPr>
            <a:r>
              <a:rPr lang="en-US" sz="1000" dirty="0"/>
              <a:t>The status of the company (i.e., whether it is a going concern)</a:t>
            </a:r>
          </a:p>
          <a:p>
            <a:pPr marL="692681" lvl="1" indent="-235481" eaLnBrk="1" hangingPunct="1">
              <a:buFont typeface="+mj-lt"/>
              <a:buAutoNum type="arabicPeriod"/>
            </a:pPr>
            <a:r>
              <a:rPr lang="en-US" sz="1000" dirty="0"/>
              <a:t>The reason for the valuation. </a:t>
            </a:r>
          </a:p>
          <a:p>
            <a:pPr marL="235481" indent="-235481" eaLnBrk="1" hangingPunct="1">
              <a:buFont typeface="+mj-lt"/>
              <a:buAutoNum type="alphaUcPeriod"/>
            </a:pPr>
            <a:r>
              <a:rPr lang="en-US" sz="1000" b="1" u="sng" dirty="0"/>
              <a:t>Fair Market Value:</a:t>
            </a:r>
            <a:r>
              <a:rPr lang="en-US" sz="1000" dirty="0"/>
              <a:t> Price (cash) at which an asset would change hands between a hypothetical willing and able buyer and a willing and able seller in an arm’s length transaction.</a:t>
            </a:r>
          </a:p>
          <a:p>
            <a:pPr marL="235481" indent="-235481" eaLnBrk="1" hangingPunct="1">
              <a:buFont typeface="+mj-lt"/>
              <a:buAutoNum type="alphaUcPeriod"/>
            </a:pPr>
            <a:r>
              <a:rPr lang="en-US" sz="1000" b="1" u="sng" dirty="0"/>
              <a:t>Market Value:</a:t>
            </a:r>
            <a:r>
              <a:rPr lang="en-US" sz="1000" dirty="0"/>
              <a:t> The International Valuation Standards Committee defines market value as “the estimated amount for which a property should exchange on the date of valuation between a willing buyer and a willing seller in an arm’s length transaction after proper marketing wherein the parties had each acted knowledgeably, prudently, and without compulsion.” This definition is often used in real estate and other tangible asset appraisals when money is borrowed against the value of such assets.</a:t>
            </a:r>
          </a:p>
          <a:p>
            <a:pPr marL="235481" indent="-235481" eaLnBrk="1" hangingPunct="1">
              <a:buFont typeface="+mj-lt"/>
              <a:buAutoNum type="alphaUcPeriod"/>
            </a:pPr>
            <a:r>
              <a:rPr lang="en-US" sz="1000" b="1" u="sng" dirty="0"/>
              <a:t>Fair Value:</a:t>
            </a:r>
            <a:r>
              <a:rPr lang="en-US" sz="1000" dirty="0"/>
              <a:t> Used</a:t>
            </a:r>
            <a:r>
              <a:rPr lang="en-US" sz="1000" baseline="0" dirty="0"/>
              <a:t> in </a:t>
            </a:r>
            <a:r>
              <a:rPr lang="en-US" sz="1000" dirty="0"/>
              <a:t>financial reporting and litigation. Under IFRS, fair value is “the price that would be received for an asset or paid to transfer a liability in a current transaction between marketplace participants in the reference market for asset or liability.” Under US GAAP, fair value is defined as “the price that would be received for an asset or paid to transfer a liability in an orderly transaction between market participants at the measurement date.” The definition of fair value in a litigation context is similar to the above definitions. </a:t>
            </a:r>
          </a:p>
          <a:p>
            <a:pPr marL="235481" indent="-235481" eaLnBrk="1" hangingPunct="1">
              <a:buFont typeface="+mj-lt"/>
              <a:buAutoNum type="alphaUcPeriod"/>
            </a:pPr>
            <a:r>
              <a:rPr lang="en-US" sz="1000" b="1" u="sng" dirty="0"/>
              <a:t>Investment Value:</a:t>
            </a:r>
            <a:r>
              <a:rPr lang="en-US" sz="1000" dirty="0"/>
              <a:t> The value to a particular investor based on the investor’s investment requirements and expectations. It differs from the other definitions because it focuses on a specific buyer rather than the value in a “market” context.</a:t>
            </a:r>
            <a:endParaRPr lang="en-US" sz="1000" b="1" u="sng" dirty="0"/>
          </a:p>
          <a:p>
            <a:pPr marL="235481" indent="-235481" eaLnBrk="1" hangingPunct="1">
              <a:buFont typeface="+mj-lt"/>
              <a:buAutoNum type="alphaUcPeriod"/>
            </a:pPr>
            <a:r>
              <a:rPr lang="en-US" sz="1000" b="1" u="sng" dirty="0"/>
              <a:t>Intrinsic Value:</a:t>
            </a:r>
            <a:r>
              <a:rPr lang="en-US" sz="1000" b="0" u="none" baseline="0" dirty="0"/>
              <a:t> T</a:t>
            </a:r>
            <a:r>
              <a:rPr lang="en-US" sz="1000" dirty="0"/>
              <a:t>he value that an investor considers, on the basis of an evaluation or available facts, to be the “true” or “real” value that will become the market value when other investors reach the same conclusion. This definition attempts to capture the value of an asset absent any short-term pricing aberrations perceived as resulting in an asset value that is over- or understated.</a:t>
            </a:r>
          </a:p>
        </p:txBody>
      </p:sp>
    </p:spTree>
    <p:extLst>
      <p:ext uri="{BB962C8B-B14F-4D97-AF65-F5344CB8AC3E}">
        <p14:creationId xmlns:p14="http://schemas.microsoft.com/office/powerpoint/2010/main" val="2555056380"/>
      </p:ext>
    </p:extLst>
  </p:cSld>
  <p:clrMapOvr>
    <a:masterClrMapping/>
  </p:clrMapOvr>
</p:notes>
</file>

<file path=ppt/notesSlides/notesSlide3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94911089-0602-44AA-825A-5EDF479BDC79}" type="slidenum">
              <a:rPr lang="en-US" smtClean="0"/>
              <a:pPr/>
              <a:t>310</a:t>
            </a:fld>
            <a:endParaRPr lang="en-US"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p:spPr>
        <p:txBody>
          <a:bodyPr>
            <a:normAutofit lnSpcReduction="10000"/>
          </a:bodyPr>
          <a:lstStyle/>
          <a:p>
            <a:pPr eaLnBrk="1" hangingPunct="1"/>
            <a:r>
              <a:rPr lang="en-GB" dirty="0"/>
              <a:t>LOS: Explain the income, market,</a:t>
            </a:r>
            <a:r>
              <a:rPr lang="en-GB" baseline="0" dirty="0"/>
              <a:t> and asset-based approaches to private company valuation and factors relevant to the selection of each approach.</a:t>
            </a:r>
            <a:endParaRPr lang="en-US" dirty="0"/>
          </a:p>
          <a:p>
            <a:pPr eaLnBrk="1" hangingPunct="1"/>
            <a:r>
              <a:rPr lang="en-US" dirty="0"/>
              <a:t>Pages</a:t>
            </a:r>
            <a:r>
              <a:rPr lang="en-US" baseline="0" dirty="0"/>
              <a:t> </a:t>
            </a:r>
            <a:r>
              <a:rPr lang="en-GB" dirty="0"/>
              <a:t>520–546</a:t>
            </a:r>
          </a:p>
          <a:p>
            <a:pPr eaLnBrk="1" hangingPunct="1"/>
            <a:endParaRPr lang="en-US" dirty="0"/>
          </a:p>
          <a:p>
            <a:pPr eaLnBrk="1" hangingPunct="1"/>
            <a:r>
              <a:rPr lang="en-US" b="1" u="sng" dirty="0"/>
              <a:t>Valuation Approach:</a:t>
            </a:r>
            <a:r>
              <a:rPr lang="en-US" b="0" u="none" baseline="0" dirty="0"/>
              <a:t> </a:t>
            </a:r>
          </a:p>
          <a:p>
            <a:pPr eaLnBrk="1" hangingPunct="1"/>
            <a:r>
              <a:rPr lang="en-US" b="0" u="none" baseline="0" dirty="0"/>
              <a:t>D</a:t>
            </a:r>
            <a:r>
              <a:rPr lang="en-US" dirty="0"/>
              <a:t>epends on the </a:t>
            </a:r>
          </a:p>
          <a:p>
            <a:pPr marL="45720" indent="-228600" eaLnBrk="1" hangingPunct="1">
              <a:buAutoNum type="arabicPeriod"/>
            </a:pPr>
            <a:r>
              <a:rPr lang="en-US" dirty="0"/>
              <a:t>nature of operations</a:t>
            </a:r>
            <a:r>
              <a:rPr lang="en-US" baseline="0" dirty="0"/>
              <a:t> and</a:t>
            </a:r>
            <a:r>
              <a:rPr lang="en-US" dirty="0"/>
              <a:t> </a:t>
            </a:r>
          </a:p>
          <a:p>
            <a:pPr marL="45720" indent="-228600" eaLnBrk="1" hangingPunct="1">
              <a:buAutoNum type="arabicPeriod"/>
            </a:pPr>
            <a:r>
              <a:rPr lang="en-US" dirty="0"/>
              <a:t>life cycle stage. </a:t>
            </a:r>
          </a:p>
          <a:p>
            <a:pPr marL="45720" indent="-228600" eaLnBrk="1" hangingPunct="1">
              <a:buNone/>
            </a:pPr>
            <a:endParaRPr lang="en-US" dirty="0"/>
          </a:p>
          <a:p>
            <a:pPr marL="45720" indent="-228600" eaLnBrk="1" hangingPunct="1">
              <a:buNone/>
            </a:pPr>
            <a:r>
              <a:rPr lang="en-US" dirty="0"/>
              <a:t>In addition, the approach may change over time as the company moves through different stages of its life cycle.</a:t>
            </a:r>
          </a:p>
          <a:p>
            <a:pPr eaLnBrk="1" hangingPunct="1"/>
            <a:endParaRPr lang="en-US" b="1" u="sng" dirty="0"/>
          </a:p>
          <a:p>
            <a:pPr eaLnBrk="1" hangingPunct="1"/>
            <a:r>
              <a:rPr lang="en-US" b="1" u="sng" dirty="0"/>
              <a:t>Valuation Approach</a:t>
            </a:r>
            <a:r>
              <a:rPr lang="en-US" b="1" u="sng" baseline="0" dirty="0"/>
              <a:t> and Life Cycle Stage:</a:t>
            </a:r>
            <a:endParaRPr lang="en-US" b="1" u="sng" dirty="0"/>
          </a:p>
          <a:p>
            <a:pPr eaLnBrk="1" hangingPunct="1">
              <a:buFont typeface="Arial" pitchFamily="34" charset="0"/>
              <a:buChar char="•"/>
            </a:pPr>
            <a:r>
              <a:rPr lang="en-US" dirty="0"/>
              <a:t>Earliest stage: Asset-based approach because</a:t>
            </a:r>
            <a:r>
              <a:rPr lang="en-US" baseline="0" dirty="0"/>
              <a:t> </a:t>
            </a:r>
            <a:r>
              <a:rPr lang="en-US" dirty="0"/>
              <a:t>the going-concern premise of value and/or the expected future cash flows may be uncertain or difficult to predict.</a:t>
            </a:r>
          </a:p>
          <a:p>
            <a:pPr eaLnBrk="1" hangingPunct="1">
              <a:buFont typeface="Arial" pitchFamily="34" charset="0"/>
              <a:buChar char="•"/>
            </a:pPr>
            <a:r>
              <a:rPr lang="en-US" dirty="0"/>
              <a:t>Development stage: Income/free cash flow method if the company is growing rapidly.</a:t>
            </a:r>
          </a:p>
          <a:p>
            <a:pPr eaLnBrk="1" hangingPunct="1">
              <a:buFont typeface="Arial" pitchFamily="34" charset="0"/>
              <a:buChar char="•"/>
            </a:pPr>
            <a:r>
              <a:rPr lang="en-US" dirty="0"/>
              <a:t>Mature stage: Market approach.</a:t>
            </a:r>
          </a:p>
          <a:p>
            <a:pPr eaLnBrk="1" hangingPunct="1"/>
            <a:endParaRPr lang="en-US" u="sng" dirty="0"/>
          </a:p>
          <a:p>
            <a:pPr eaLnBrk="1" hangingPunct="1"/>
            <a:r>
              <a:rPr lang="en-US" dirty="0"/>
              <a:t>Income and Asset-Based Approaches: Absolute valuation</a:t>
            </a:r>
            <a:r>
              <a:rPr lang="en-US" baseline="0" dirty="0"/>
              <a:t> models</a:t>
            </a:r>
            <a:endParaRPr lang="en-US" dirty="0"/>
          </a:p>
          <a:p>
            <a:pPr eaLnBrk="1" hangingPunct="1"/>
            <a:r>
              <a:rPr lang="en-US" baseline="0" dirty="0"/>
              <a:t>Market </a:t>
            </a:r>
            <a:r>
              <a:rPr lang="en-US" dirty="0"/>
              <a:t>Approach: Relative valuation model</a:t>
            </a:r>
          </a:p>
          <a:p>
            <a:pPr eaLnBrk="1" hangingPunct="1">
              <a:buFont typeface="Arial" pitchFamily="34" charset="0"/>
              <a:buNone/>
            </a:pPr>
            <a:endParaRPr lang="en-US" dirty="0"/>
          </a:p>
        </p:txBody>
      </p:sp>
    </p:spTree>
    <p:extLst>
      <p:ext uri="{BB962C8B-B14F-4D97-AF65-F5344CB8AC3E}">
        <p14:creationId xmlns:p14="http://schemas.microsoft.com/office/powerpoint/2010/main" val="1144339606"/>
      </p:ext>
    </p:extLst>
  </p:cSld>
  <p:clrMapOvr>
    <a:masterClrMapping/>
  </p:clrMapOvr>
</p:notes>
</file>

<file path=ppt/notesSlides/notesSlide3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eaLnBrk="1" hangingPunct="1"/>
            <a:r>
              <a:rPr lang="en-US" sz="1000" dirty="0"/>
              <a:t>LOS:</a:t>
            </a:r>
            <a:r>
              <a:rPr lang="en-US" sz="1000" baseline="0" dirty="0"/>
              <a:t> Explain cash flow estimation issues related to private companies and adjustments required to estimate normalized earnings.</a:t>
            </a:r>
          </a:p>
          <a:p>
            <a:pPr eaLnBrk="1" hangingPunct="1"/>
            <a:r>
              <a:rPr lang="en-US" sz="1000" dirty="0"/>
              <a:t>Pages 521–524</a:t>
            </a:r>
          </a:p>
          <a:p>
            <a:pPr eaLnBrk="1" hangingPunct="1"/>
            <a:endParaRPr lang="en-US" sz="1000" dirty="0"/>
          </a:p>
          <a:p>
            <a:pPr eaLnBrk="1" hangingPunct="1"/>
            <a:r>
              <a:rPr lang="en-US" sz="1000" b="1" u="sng" dirty="0"/>
              <a:t>Disadvantages of Using Reported</a:t>
            </a:r>
            <a:r>
              <a:rPr lang="en-US" sz="1000" b="1" u="sng" baseline="0" dirty="0"/>
              <a:t> E</a:t>
            </a:r>
            <a:r>
              <a:rPr lang="en-US" sz="1000" b="1" u="sng" dirty="0"/>
              <a:t>arnings:</a:t>
            </a:r>
            <a:r>
              <a:rPr lang="en-US" sz="1000" dirty="0"/>
              <a:t> </a:t>
            </a:r>
          </a:p>
          <a:p>
            <a:pPr eaLnBrk="1" hangingPunct="1">
              <a:buFont typeface="Arial" pitchFamily="34" charset="0"/>
              <a:buChar char="•"/>
            </a:pPr>
            <a:r>
              <a:rPr lang="en-US" sz="1000" dirty="0"/>
              <a:t>They may reflect inefficiencies or redundancies that may detract from their relevance as a baseline for forecasting future earnings.</a:t>
            </a:r>
          </a:p>
          <a:p>
            <a:pPr eaLnBrk="1" hangingPunct="1">
              <a:buFont typeface="Arial" pitchFamily="34" charset="0"/>
              <a:buChar char="•"/>
            </a:pPr>
            <a:r>
              <a:rPr lang="en-US" sz="1000" dirty="0"/>
              <a:t>Earnings may be managed to minimize taxes resulting in reported earnings not reflecting “normal earnings.” </a:t>
            </a:r>
          </a:p>
          <a:p>
            <a:pPr eaLnBrk="1" hangingPunct="1"/>
            <a:endParaRPr lang="en-US" sz="1000" dirty="0"/>
          </a:p>
          <a:p>
            <a:pPr eaLnBrk="1" hangingPunct="1"/>
            <a:r>
              <a:rPr lang="en-US" sz="1000" b="1" u="sng" dirty="0"/>
              <a:t>Concentration of Ownership and Control:</a:t>
            </a:r>
            <a:r>
              <a:rPr lang="en-US" sz="1000" baseline="0" dirty="0"/>
              <a:t> </a:t>
            </a:r>
          </a:p>
          <a:p>
            <a:pPr eaLnBrk="1" hangingPunct="1"/>
            <a:r>
              <a:rPr lang="en-US" sz="1000" baseline="0" dirty="0"/>
              <a:t>It is a </a:t>
            </a:r>
            <a:r>
              <a:rPr lang="en-US" sz="1000" dirty="0"/>
              <a:t>key difference between private and public companies and</a:t>
            </a:r>
            <a:r>
              <a:rPr lang="en-US" sz="1000" baseline="0" dirty="0"/>
              <a:t> may result in reported earning that</a:t>
            </a:r>
            <a:endParaRPr lang="en-US" sz="1000" dirty="0"/>
          </a:p>
          <a:p>
            <a:pPr marL="171450" indent="-171450" eaLnBrk="1" hangingPunct="1">
              <a:buFont typeface="Arial" panose="020B0604020202020204" pitchFamily="34" charset="0"/>
              <a:buChar char="•"/>
            </a:pPr>
            <a:r>
              <a:rPr lang="en-US" sz="1000" dirty="0"/>
              <a:t>reflects discretionary expenses or transactions that are not at arm’s length.</a:t>
            </a:r>
          </a:p>
          <a:p>
            <a:pPr marL="171450" indent="-171450" eaLnBrk="1" hangingPunct="1">
              <a:buFont typeface="Arial" panose="020B0604020202020204" pitchFamily="34" charset="0"/>
              <a:buChar char="•"/>
            </a:pPr>
            <a:r>
              <a:rPr lang="en-US" sz="1000" dirty="0"/>
              <a:t>may be affected by transactions between the company and its owners that work in the company or may be affected by transactions with entities controlled by controlling shareholders.</a:t>
            </a:r>
          </a:p>
          <a:p>
            <a:pPr eaLnBrk="1" hangingPunct="1">
              <a:buFontTx/>
              <a:buChar char="•"/>
            </a:pPr>
            <a:endParaRPr lang="en-US" sz="100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000" b="1" u="sng" dirty="0"/>
              <a:t>Transactions that Reduce</a:t>
            </a:r>
            <a:r>
              <a:rPr lang="en-US" sz="1000" b="1" u="sng" baseline="0" dirty="0"/>
              <a:t> Taxable Income:</a:t>
            </a:r>
            <a:r>
              <a:rPr lang="en-US" sz="1000" baseline="0" dirty="0"/>
              <a:t>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000" baseline="0" dirty="0"/>
              <a:t>A</a:t>
            </a:r>
            <a:r>
              <a:rPr lang="en-US" sz="1000" dirty="0"/>
              <a:t>bove market compensation, personal and entertainment expenses, personal use assets, life insurance, and loans to shareholders. (See</a:t>
            </a:r>
            <a:r>
              <a:rPr lang="en-US" sz="1000" baseline="0" dirty="0"/>
              <a:t> next slide for examples.)</a:t>
            </a:r>
            <a:endParaRPr lang="en-US" sz="1000" dirty="0"/>
          </a:p>
          <a:p>
            <a:pPr eaLnBrk="1" hangingPunct="1"/>
            <a:endParaRPr lang="en-US" sz="1000" dirty="0"/>
          </a:p>
          <a:p>
            <a:pPr marL="0" marR="0" indent="-182880" algn="l" defTabSz="914400" rtl="0" eaLnBrk="1" fontAlgn="base" latinLnBrk="0" hangingPunct="1">
              <a:lnSpc>
                <a:spcPct val="100000"/>
              </a:lnSpc>
              <a:spcBef>
                <a:spcPct val="30000"/>
              </a:spcBef>
              <a:spcAft>
                <a:spcPct val="0"/>
              </a:spcAft>
              <a:buClrTx/>
              <a:buSzTx/>
              <a:buFontTx/>
              <a:buNone/>
              <a:tabLst/>
              <a:defRPr/>
            </a:pPr>
            <a:r>
              <a:rPr lang="en-US" sz="1000" i="1" kern="1200" dirty="0">
                <a:solidFill>
                  <a:schemeClr val="tx1"/>
                </a:solidFill>
                <a:latin typeface="Arial" charset="0"/>
                <a:ea typeface="+mn-ea"/>
                <a:cs typeface="+mn-cs"/>
              </a:rPr>
              <a:t>Text</a:t>
            </a:r>
            <a:r>
              <a:rPr lang="en-US" sz="1000" i="1" kern="1200" baseline="0" dirty="0">
                <a:solidFill>
                  <a:schemeClr val="tx1"/>
                </a:solidFill>
                <a:latin typeface="Arial" charset="0"/>
                <a:ea typeface="+mn-ea"/>
                <a:cs typeface="+mn-cs"/>
              </a:rPr>
              <a:t> Integration </a:t>
            </a:r>
            <a:r>
              <a:rPr lang="en-US" sz="1000" i="1" kern="1200" dirty="0">
                <a:solidFill>
                  <a:schemeClr val="tx1"/>
                </a:solidFill>
                <a:latin typeface="Arial" charset="0"/>
                <a:ea typeface="+mn-ea"/>
                <a:cs typeface="+mn-cs"/>
              </a:rPr>
              <a:t>Note: In Chapter 6 of the Equity Asset Valuation text, we calculated a normalized earnings that was the average earnings over the business cycle. In this chapter, the calculated normalized earnings adjusts for more firm-specific characteristics. </a:t>
            </a:r>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311</a:t>
            </a:fld>
            <a:endParaRPr lang="en-US" dirty="0"/>
          </a:p>
        </p:txBody>
      </p:sp>
    </p:spTree>
    <p:extLst>
      <p:ext uri="{BB962C8B-B14F-4D97-AF65-F5344CB8AC3E}">
        <p14:creationId xmlns:p14="http://schemas.microsoft.com/office/powerpoint/2010/main" val="3378990483"/>
      </p:ext>
    </p:extLst>
  </p:cSld>
  <p:clrMapOvr>
    <a:masterClrMapping/>
  </p:clrMapOvr>
</p:notes>
</file>

<file path=ppt/notesSlides/notesSlide3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182880" algn="l" defTabSz="914400" rtl="0" eaLnBrk="1" fontAlgn="base" latinLnBrk="0" hangingPunct="1">
              <a:lnSpc>
                <a:spcPct val="100000"/>
              </a:lnSpc>
              <a:spcBef>
                <a:spcPct val="30000"/>
              </a:spcBef>
              <a:spcAft>
                <a:spcPct val="0"/>
              </a:spcAft>
              <a:buClrTx/>
              <a:buSzTx/>
              <a:buFontTx/>
              <a:buNone/>
              <a:tabLst/>
              <a:defRPr/>
            </a:pPr>
            <a:r>
              <a:rPr lang="en-US" sz="1200" dirty="0"/>
              <a:t>LOS:</a:t>
            </a:r>
            <a:r>
              <a:rPr lang="en-US" sz="1200" baseline="0" dirty="0"/>
              <a:t> Explain cash flow estimation issues related to private companies and adjustments required to estimate normalized earnings.</a:t>
            </a:r>
          </a:p>
          <a:p>
            <a:pPr eaLnBrk="1" hangingPunct="1"/>
            <a:r>
              <a:rPr lang="en-US" dirty="0"/>
              <a:t>Pages 521–524</a:t>
            </a:r>
          </a:p>
          <a:p>
            <a:pPr eaLnBrk="1" hangingPunct="1"/>
            <a:endParaRPr lang="en-US" dirty="0"/>
          </a:p>
          <a:p>
            <a:pPr marL="0" marR="0" indent="-18288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latin typeface="Arial" charset="0"/>
                <a:ea typeface="+mn-ea"/>
                <a:cs typeface="+mn-cs"/>
              </a:rPr>
              <a:t>SG&amp;A = Selling, general, and administrative </a:t>
            </a:r>
          </a:p>
          <a:p>
            <a:pPr marL="0" marR="0" indent="-18288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latin typeface="Arial" charset="0"/>
              <a:ea typeface="+mn-ea"/>
              <a:cs typeface="+mn-cs"/>
            </a:endParaRPr>
          </a:p>
          <a:p>
            <a:pPr marL="0" marR="0" indent="-18288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latin typeface="Arial" charset="0"/>
                <a:ea typeface="+mn-ea"/>
                <a:cs typeface="+mn-cs"/>
              </a:rPr>
              <a:t>A transaction may be either strategic or financial. </a:t>
            </a:r>
          </a:p>
          <a:p>
            <a:pPr marL="0" marR="0" indent="-18288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latin typeface="Arial" charset="0"/>
              <a:ea typeface="+mn-ea"/>
              <a:cs typeface="+mn-cs"/>
            </a:endParaRPr>
          </a:p>
          <a:p>
            <a:pPr marL="0" marR="0" indent="-182880" algn="l" defTabSz="914400" rtl="0" eaLnBrk="1" fontAlgn="base" latinLnBrk="0" hangingPunct="1">
              <a:lnSpc>
                <a:spcPct val="100000"/>
              </a:lnSpc>
              <a:spcBef>
                <a:spcPct val="30000"/>
              </a:spcBef>
              <a:spcAft>
                <a:spcPct val="0"/>
              </a:spcAft>
              <a:buClrTx/>
              <a:buSzTx/>
              <a:buFontTx/>
              <a:buNone/>
              <a:tabLst/>
              <a:defRPr/>
            </a:pPr>
            <a:r>
              <a:rPr lang="en-US" sz="1200" b="1" u="sng" kern="1200" dirty="0">
                <a:solidFill>
                  <a:schemeClr val="tx1"/>
                </a:solidFill>
                <a:latin typeface="Arial" charset="0"/>
                <a:ea typeface="+mn-ea"/>
                <a:cs typeface="+mn-cs"/>
              </a:rPr>
              <a:t>Strategic Transaction:</a:t>
            </a:r>
            <a:r>
              <a:rPr lang="en-US" sz="1200" kern="1200" dirty="0">
                <a:solidFill>
                  <a:schemeClr val="tx1"/>
                </a:solidFill>
                <a:latin typeface="Arial" charset="0"/>
                <a:ea typeface="+mn-ea"/>
                <a:cs typeface="+mn-cs"/>
              </a:rPr>
              <a:t> Firm is bought partly based on synergies with the acquirer. </a:t>
            </a:r>
          </a:p>
          <a:p>
            <a:pPr marL="0" marR="0" indent="-18288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latin typeface="Arial" charset="0"/>
              <a:ea typeface="+mn-ea"/>
              <a:cs typeface="+mn-cs"/>
            </a:endParaRPr>
          </a:p>
          <a:p>
            <a:pPr marL="0" marR="0" indent="-182880" algn="l" defTabSz="914400" rtl="0" eaLnBrk="1" fontAlgn="base" latinLnBrk="0" hangingPunct="1">
              <a:lnSpc>
                <a:spcPct val="100000"/>
              </a:lnSpc>
              <a:spcBef>
                <a:spcPct val="30000"/>
              </a:spcBef>
              <a:spcAft>
                <a:spcPct val="0"/>
              </a:spcAft>
              <a:buClrTx/>
              <a:buSzTx/>
              <a:buFontTx/>
              <a:buNone/>
              <a:tabLst/>
              <a:defRPr/>
            </a:pPr>
            <a:r>
              <a:rPr lang="en-US" sz="1200" b="1" u="sng" kern="1200" dirty="0">
                <a:solidFill>
                  <a:schemeClr val="tx1"/>
                </a:solidFill>
                <a:latin typeface="Arial" charset="0"/>
                <a:ea typeface="+mn-ea"/>
                <a:cs typeface="+mn-cs"/>
              </a:rPr>
              <a:t>Financial (Nonstrategic) Transaction:</a:t>
            </a:r>
            <a:r>
              <a:rPr lang="en-US" sz="1200" kern="1200" dirty="0">
                <a:solidFill>
                  <a:schemeClr val="tx1"/>
                </a:solidFill>
                <a:latin typeface="Arial" charset="0"/>
                <a:ea typeface="+mn-ea"/>
                <a:cs typeface="+mn-cs"/>
              </a:rPr>
              <a:t> There are no synergies. An example of a financial transaction is buying a firm in a dissimilar industry.  </a:t>
            </a:r>
          </a:p>
          <a:p>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312</a:t>
            </a:fld>
            <a:endParaRPr lang="en-US" dirty="0"/>
          </a:p>
        </p:txBody>
      </p:sp>
    </p:spTree>
    <p:extLst>
      <p:ext uri="{BB962C8B-B14F-4D97-AF65-F5344CB8AC3E}">
        <p14:creationId xmlns:p14="http://schemas.microsoft.com/office/powerpoint/2010/main" val="2223487644"/>
      </p:ext>
    </p:extLst>
  </p:cSld>
  <p:clrMapOvr>
    <a:masterClrMapping/>
  </p:clrMapOvr>
</p:notes>
</file>

<file path=ppt/notesSlides/notesSlide3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4021294" y="8914406"/>
            <a:ext cx="3076363" cy="469265"/>
          </a:xfrm>
          <a:prstGeom prst="rect">
            <a:avLst/>
          </a:prstGeom>
          <a:noFill/>
          <a:ln w="9525">
            <a:noFill/>
            <a:miter lim="800000"/>
            <a:headEnd/>
            <a:tailEnd/>
          </a:ln>
        </p:spPr>
        <p:txBody>
          <a:bodyPr lIns="94184" tIns="47092" rIns="94184" bIns="47092" anchor="b"/>
          <a:lstStyle/>
          <a:p>
            <a:pPr algn="r"/>
            <a:fld id="{61B52283-C0F8-42DD-8B97-7F2D48C0CC73}" type="slidenum">
              <a:rPr lang="en-US" sz="1200"/>
              <a:pPr algn="r"/>
              <a:t>313</a:t>
            </a:fld>
            <a:endParaRPr lang="en-US" sz="1200" dirty="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normAutofit lnSpcReduction="10000"/>
          </a:bodyPr>
          <a:lstStyle/>
          <a:p>
            <a:pPr marL="0" marR="0" indent="-182880" algn="l" defTabSz="914400" rtl="0" eaLnBrk="1" fontAlgn="base" latinLnBrk="0" hangingPunct="1">
              <a:lnSpc>
                <a:spcPct val="100000"/>
              </a:lnSpc>
              <a:spcBef>
                <a:spcPct val="30000"/>
              </a:spcBef>
              <a:spcAft>
                <a:spcPct val="0"/>
              </a:spcAft>
              <a:buClrTx/>
              <a:buSzTx/>
              <a:buFontTx/>
              <a:buNone/>
              <a:tabLst/>
              <a:defRPr/>
            </a:pPr>
            <a:r>
              <a:rPr lang="en-US" sz="1200" dirty="0"/>
              <a:t>LOS:</a:t>
            </a:r>
            <a:r>
              <a:rPr lang="en-US" sz="1200" baseline="0" dirty="0"/>
              <a:t> Explain cash flow estimation issues related to private companies and adjustments required to estimate normalized earnings.</a:t>
            </a:r>
          </a:p>
          <a:p>
            <a:pPr eaLnBrk="1" hangingPunct="1"/>
            <a:r>
              <a:rPr lang="en-US" dirty="0"/>
              <a:t>Pages 525–527</a:t>
            </a:r>
          </a:p>
          <a:p>
            <a:pPr eaLnBrk="1" hangingPunct="1"/>
            <a:endParaRPr lang="en-US" dirty="0"/>
          </a:p>
          <a:p>
            <a:pPr eaLnBrk="1" hangingPunct="1"/>
            <a:r>
              <a:rPr lang="en-US" b="1" u="sng" dirty="0"/>
              <a:t>Cash Flow Estimation Issues:</a:t>
            </a:r>
          </a:p>
          <a:p>
            <a:pPr marL="235461" indent="-235461" eaLnBrk="1" hangingPunct="1">
              <a:buFont typeface="Arial" pitchFamily="34" charset="0"/>
              <a:buChar char="•"/>
            </a:pPr>
            <a:r>
              <a:rPr lang="en-US" dirty="0"/>
              <a:t>The</a:t>
            </a:r>
            <a:r>
              <a:rPr lang="en-US" baseline="0" dirty="0"/>
              <a:t> n</a:t>
            </a:r>
            <a:r>
              <a:rPr lang="en-US" dirty="0"/>
              <a:t>ature of the equity interest being appraised (i.e., majority versus minority versus total interest) and the intended use of the valuation are key determinants of the appropriate definition of value to use.</a:t>
            </a:r>
          </a:p>
          <a:p>
            <a:pPr marL="235461" indent="-235461" eaLnBrk="1" hangingPunct="1">
              <a:buFont typeface="Arial" pitchFamily="34" charset="0"/>
              <a:buChar char="•"/>
            </a:pPr>
            <a:r>
              <a:rPr lang="en-US" dirty="0"/>
              <a:t>Uncertainty regarding future class flows may result in a wide range of potential future cash flow possibilities.</a:t>
            </a:r>
          </a:p>
          <a:p>
            <a:pPr marL="235461" indent="-235461" eaLnBrk="1" hangingPunct="1"/>
            <a:endParaRPr lang="en-US" b="1" u="sng" dirty="0"/>
          </a:p>
          <a:p>
            <a:pPr marL="235461" indent="-235461" eaLnBrk="1" hangingPunct="1"/>
            <a:r>
              <a:rPr lang="en-US" b="1" u="sng" dirty="0"/>
              <a:t>FCFF</a:t>
            </a:r>
            <a:r>
              <a:rPr lang="en-US" b="1" u="sng" baseline="0" dirty="0"/>
              <a:t> vs. FCFE</a:t>
            </a:r>
            <a:r>
              <a:rPr lang="en-US" b="1" u="sng" dirty="0"/>
              <a:t> </a:t>
            </a:r>
          </a:p>
          <a:p>
            <a:pPr marL="235461" indent="-235461" eaLnBrk="1" hangingPunct="1">
              <a:buFont typeface="Arial" pitchFamily="34" charset="0"/>
              <a:buChar char="•"/>
            </a:pPr>
            <a:r>
              <a:rPr lang="en-US" dirty="0"/>
              <a:t>FCFF is more practical when substantial capital changes are expected because weighted average cost of capital (WACC) is less sensitive to the cost of equity.</a:t>
            </a:r>
          </a:p>
          <a:p>
            <a:pPr marL="235461" indent="-235461" eaLnBrk="1" hangingPunct="1">
              <a:buFont typeface="Arial" pitchFamily="34" charset="0"/>
              <a:buChar char="•"/>
            </a:pPr>
            <a:r>
              <a:rPr lang="en-US" dirty="0"/>
              <a:t>FCFE is often used by appraisers at small firms.</a:t>
            </a:r>
          </a:p>
          <a:p>
            <a:pPr marL="235461" indent="-235461" eaLnBrk="1" hangingPunct="1">
              <a:buFont typeface="Arial" pitchFamily="34" charset="0"/>
              <a:buChar char="•"/>
            </a:pPr>
            <a:endParaRPr lang="en-US" dirty="0"/>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sz="1200" i="1" kern="1200" dirty="0">
                <a:solidFill>
                  <a:schemeClr val="tx1"/>
                </a:solidFill>
                <a:latin typeface="Arial" charset="0"/>
                <a:ea typeface="+mn-ea"/>
                <a:cs typeface="+mn-cs"/>
              </a:rPr>
              <a:t>Text</a:t>
            </a:r>
            <a:r>
              <a:rPr lang="en-US" sz="1200" i="1" kern="1200" baseline="0" dirty="0">
                <a:solidFill>
                  <a:schemeClr val="tx1"/>
                </a:solidFill>
                <a:latin typeface="Arial" charset="0"/>
                <a:ea typeface="+mn-ea"/>
                <a:cs typeface="+mn-cs"/>
              </a:rPr>
              <a:t> Integration </a:t>
            </a:r>
            <a:r>
              <a:rPr lang="en-US" sz="1200" i="1" kern="1200" dirty="0">
                <a:solidFill>
                  <a:schemeClr val="tx1"/>
                </a:solidFill>
                <a:latin typeface="Arial" charset="0"/>
                <a:ea typeface="+mn-ea"/>
                <a:cs typeface="+mn-cs"/>
              </a:rPr>
              <a:t>Note: The estimation of FCFF is also covered in Chapter</a:t>
            </a:r>
            <a:r>
              <a:rPr lang="en-US" sz="1200" i="1" kern="1200" baseline="0" dirty="0">
                <a:solidFill>
                  <a:schemeClr val="tx1"/>
                </a:solidFill>
                <a:latin typeface="Arial" charset="0"/>
                <a:ea typeface="+mn-ea"/>
                <a:cs typeface="+mn-cs"/>
              </a:rPr>
              <a:t> 6 </a:t>
            </a:r>
            <a:r>
              <a:rPr lang="en-US" sz="1200" i="1" kern="1200" dirty="0">
                <a:solidFill>
                  <a:schemeClr val="tx1"/>
                </a:solidFill>
                <a:latin typeface="Arial" charset="0"/>
                <a:ea typeface="+mn-ea"/>
                <a:cs typeface="+mn-cs"/>
              </a:rPr>
              <a:t>of the Equity Asset Valuation text. Noncash charges in Chapter 6 are referred to as depreciation and</a:t>
            </a:r>
            <a:r>
              <a:rPr lang="en-US" sz="1200" i="1" kern="1200" baseline="0" dirty="0">
                <a:solidFill>
                  <a:schemeClr val="tx1"/>
                </a:solidFill>
                <a:latin typeface="Arial" charset="0"/>
                <a:ea typeface="+mn-ea"/>
                <a:cs typeface="+mn-cs"/>
              </a:rPr>
              <a:t> </a:t>
            </a:r>
            <a:r>
              <a:rPr lang="en-US" sz="1200" i="1" kern="1200" dirty="0">
                <a:solidFill>
                  <a:schemeClr val="tx1"/>
                </a:solidFill>
                <a:latin typeface="Arial" charset="0"/>
                <a:ea typeface="+mn-ea"/>
                <a:cs typeface="+mn-cs"/>
              </a:rPr>
              <a:t>amortization in the current chapter. </a:t>
            </a:r>
            <a:endParaRPr lang="en-US" sz="1200" kern="1200" dirty="0">
              <a:solidFill>
                <a:schemeClr val="tx1"/>
              </a:solidFill>
              <a:latin typeface="Arial" charset="0"/>
              <a:ea typeface="+mn-ea"/>
              <a:cs typeface="+mn-cs"/>
            </a:endParaRPr>
          </a:p>
          <a:p>
            <a:pPr marL="235461" indent="-235461" eaLnBrk="1" hangingPunct="1">
              <a:buFont typeface="Arial" pitchFamily="34" charset="0"/>
              <a:buChar char="•"/>
            </a:pPr>
            <a:endParaRPr lang="en-US" dirty="0"/>
          </a:p>
        </p:txBody>
      </p:sp>
    </p:spTree>
    <p:extLst>
      <p:ext uri="{BB962C8B-B14F-4D97-AF65-F5344CB8AC3E}">
        <p14:creationId xmlns:p14="http://schemas.microsoft.com/office/powerpoint/2010/main" val="1581143741"/>
      </p:ext>
    </p:extLst>
  </p:cSld>
  <p:clrMapOvr>
    <a:masterClrMapping/>
  </p:clrMapOvr>
</p:notes>
</file>

<file path=ppt/notesSlides/notesSlide3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DF7D63AD-D184-42F3-865E-2FCD1A6049C9}" type="slidenum">
              <a:rPr lang="en-US" smtClean="0"/>
              <a:pPr/>
              <a:t>314</a:t>
            </a:fld>
            <a:endParaRPr lang="en-US" dirty="0"/>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normAutofit fontScale="92500" lnSpcReduction="20000"/>
          </a:bodyPr>
          <a:lstStyle/>
          <a:p>
            <a:pPr eaLnBrk="1" hangingPunct="1"/>
            <a:r>
              <a:rPr lang="en-GB" dirty="0"/>
              <a:t>LOS: Explain the income, market,</a:t>
            </a:r>
            <a:r>
              <a:rPr lang="en-GB" baseline="0" dirty="0"/>
              <a:t> and asset-based approaches to private company valuation and factors relevant to the selection of each approach.</a:t>
            </a:r>
            <a:endParaRPr lang="en-US" dirty="0"/>
          </a:p>
          <a:p>
            <a:pPr eaLnBrk="1" hangingPunct="1"/>
            <a:r>
              <a:rPr lang="en-US" baseline="0" dirty="0"/>
              <a:t>Page 527–536</a:t>
            </a:r>
            <a:endParaRPr lang="en-US" dirty="0"/>
          </a:p>
          <a:p>
            <a:pPr eaLnBrk="1" hangingPunct="1"/>
            <a:endParaRPr lang="en-US" b="1" u="sng" dirty="0"/>
          </a:p>
          <a:p>
            <a:pPr eaLnBrk="1" hangingPunct="1"/>
            <a:r>
              <a:rPr lang="en-US" b="1" u="sng" dirty="0"/>
              <a:t>Free Cash Flow Method:</a:t>
            </a:r>
            <a:endParaRPr lang="en-US" dirty="0"/>
          </a:p>
          <a:p>
            <a:pPr marL="0" marR="0" indent="-18288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sz="1200" i="0" kern="1200" dirty="0">
                <a:solidFill>
                  <a:schemeClr val="tx1"/>
                </a:solidFill>
                <a:latin typeface="Arial" charset="0"/>
                <a:ea typeface="+mn-ea"/>
                <a:cs typeface="+mn-cs"/>
              </a:rPr>
              <a:t>The free cash</a:t>
            </a:r>
            <a:r>
              <a:rPr lang="en-US" sz="1200" i="0" kern="1200" baseline="0" dirty="0">
                <a:solidFill>
                  <a:schemeClr val="tx1"/>
                </a:solidFill>
                <a:latin typeface="Arial" charset="0"/>
                <a:ea typeface="+mn-ea"/>
                <a:cs typeface="+mn-cs"/>
              </a:rPr>
              <a:t> flow method is </a:t>
            </a:r>
            <a:r>
              <a:rPr lang="en-US" dirty="0"/>
              <a:t>similar to the method used for public companies. </a:t>
            </a:r>
            <a:endParaRPr lang="en-US" sz="1200" i="0" kern="1200" dirty="0">
              <a:solidFill>
                <a:schemeClr val="tx1"/>
              </a:solidFill>
              <a:latin typeface="Arial" charset="0"/>
              <a:ea typeface="+mn-ea"/>
              <a:cs typeface="+mn-cs"/>
            </a:endParaRPr>
          </a:p>
          <a:p>
            <a:pPr marL="0" marR="0" indent="-18288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sz="1200" i="0" kern="1200" dirty="0">
                <a:solidFill>
                  <a:schemeClr val="tx1"/>
                </a:solidFill>
                <a:latin typeface="Arial" charset="0"/>
                <a:ea typeface="+mn-ea"/>
                <a:cs typeface="+mn-cs"/>
              </a:rPr>
              <a:t>The free cash flow method used</a:t>
            </a:r>
            <a:r>
              <a:rPr lang="en-US" sz="1200" i="0" kern="1200" baseline="0" dirty="0">
                <a:solidFill>
                  <a:schemeClr val="tx1"/>
                </a:solidFill>
                <a:latin typeface="Arial" charset="0"/>
                <a:ea typeface="+mn-ea"/>
                <a:cs typeface="+mn-cs"/>
              </a:rPr>
              <a:t> here </a:t>
            </a:r>
            <a:r>
              <a:rPr lang="en-US" sz="1200" i="0" kern="1200" dirty="0">
                <a:solidFill>
                  <a:schemeClr val="tx1"/>
                </a:solidFill>
                <a:latin typeface="Arial" charset="0"/>
                <a:ea typeface="+mn-ea"/>
                <a:cs typeface="+mn-cs"/>
              </a:rPr>
              <a:t>is a two-stage model. </a:t>
            </a:r>
          </a:p>
          <a:p>
            <a:pPr eaLnBrk="1" hangingPunct="1">
              <a:buFont typeface="Arial" pitchFamily="34" charset="0"/>
              <a:buChar char="•"/>
            </a:pPr>
            <a:r>
              <a:rPr lang="en-US" dirty="0"/>
              <a:t>The</a:t>
            </a:r>
            <a:r>
              <a:rPr lang="en-US" baseline="0" dirty="0"/>
              <a:t> t</a:t>
            </a:r>
            <a:r>
              <a:rPr lang="en-US" dirty="0"/>
              <a:t>erminal value estimate captures the value of the business at the end of the initial projection period.</a:t>
            </a:r>
          </a:p>
          <a:p>
            <a:pPr eaLnBrk="1" hangingPunct="1">
              <a:buFont typeface="Arial" pitchFamily="34" charset="0"/>
              <a:buChar char="•"/>
            </a:pPr>
            <a:endParaRPr lang="en-US" dirty="0"/>
          </a:p>
          <a:p>
            <a:pPr eaLnBrk="1" hangingPunct="1"/>
            <a:r>
              <a:rPr lang="en-US" b="1" u="sng" dirty="0"/>
              <a:t>Capitalized Cash Flow Method:</a:t>
            </a:r>
            <a:r>
              <a:rPr lang="en-US" dirty="0"/>
              <a:t> </a:t>
            </a:r>
          </a:p>
          <a:p>
            <a:pPr eaLnBrk="1" hangingPunct="1">
              <a:buFont typeface="Arial" pitchFamily="34" charset="0"/>
              <a:buChar char="•"/>
            </a:pPr>
            <a:r>
              <a:rPr lang="en-US" sz="1200" i="0" kern="1200" dirty="0">
                <a:solidFill>
                  <a:schemeClr val="tx1"/>
                </a:solidFill>
                <a:latin typeface="Arial" charset="0"/>
                <a:ea typeface="+mn-ea"/>
                <a:cs typeface="+mn-cs"/>
              </a:rPr>
              <a:t>The capitalized cash flow method is a single-stage model.</a:t>
            </a:r>
          </a:p>
          <a:p>
            <a:pPr eaLnBrk="1" hangingPunct="1">
              <a:buFont typeface="Arial" pitchFamily="34" charset="0"/>
              <a:buChar char="•"/>
            </a:pPr>
            <a:r>
              <a:rPr lang="en-US" sz="1200" i="0" kern="1200" dirty="0">
                <a:solidFill>
                  <a:schemeClr val="tx1"/>
                </a:solidFill>
                <a:latin typeface="Arial" charset="0"/>
                <a:ea typeface="+mn-ea"/>
                <a:cs typeface="+mn-cs"/>
              </a:rPr>
              <a:t>The</a:t>
            </a:r>
            <a:r>
              <a:rPr lang="en-US" sz="1200" i="0" kern="1200" baseline="0" dirty="0">
                <a:solidFill>
                  <a:schemeClr val="tx1"/>
                </a:solidFill>
                <a:latin typeface="Arial" charset="0"/>
                <a:ea typeface="+mn-ea"/>
                <a:cs typeface="+mn-cs"/>
              </a:rPr>
              <a:t> capitalized cash flow method a</a:t>
            </a:r>
            <a:r>
              <a:rPr lang="en-US" sz="1200" i="0" kern="1200" dirty="0">
                <a:solidFill>
                  <a:schemeClr val="tx1"/>
                </a:solidFill>
                <a:latin typeface="Arial" charset="0"/>
                <a:ea typeface="+mn-ea"/>
                <a:cs typeface="+mn-cs"/>
              </a:rPr>
              <a:t>ssumes stable growth</a:t>
            </a:r>
            <a:r>
              <a:rPr lang="en-US" sz="1200" i="0" kern="1200" baseline="0" dirty="0">
                <a:solidFill>
                  <a:schemeClr val="tx1"/>
                </a:solidFill>
                <a:latin typeface="Arial" charset="0"/>
                <a:ea typeface="+mn-ea"/>
                <a:cs typeface="+mn-cs"/>
              </a:rPr>
              <a:t> (</a:t>
            </a:r>
            <a:r>
              <a:rPr lang="en-US" sz="1200" i="0" kern="1200" dirty="0">
                <a:solidFill>
                  <a:schemeClr val="tx1"/>
                </a:solidFill>
                <a:latin typeface="Arial" charset="0"/>
                <a:ea typeface="+mn-ea"/>
                <a:cs typeface="+mn-cs"/>
              </a:rPr>
              <a:t>i.e., should not be used when earnings</a:t>
            </a:r>
            <a:r>
              <a:rPr lang="en-US" sz="1200" i="0" kern="1200" baseline="0" dirty="0">
                <a:solidFill>
                  <a:schemeClr val="tx1"/>
                </a:solidFill>
                <a:latin typeface="Arial" charset="0"/>
                <a:ea typeface="+mn-ea"/>
                <a:cs typeface="+mn-cs"/>
              </a:rPr>
              <a:t> growth is non-constant).</a:t>
            </a:r>
          </a:p>
          <a:p>
            <a:pPr marL="0" marR="0" indent="-182880"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b="0" i="0" u="none" kern="1200" baseline="0" dirty="0">
              <a:solidFill>
                <a:schemeClr val="tx1"/>
              </a:solidFill>
              <a:latin typeface="Arial" charset="0"/>
              <a:ea typeface="+mn-ea"/>
              <a:cs typeface="+mn-cs"/>
            </a:endParaRPr>
          </a:p>
          <a:p>
            <a:pPr marL="0" marR="0" indent="-182880"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i="1" kern="1200" dirty="0">
                <a:solidFill>
                  <a:schemeClr val="tx1"/>
                </a:solidFill>
                <a:latin typeface="Arial" charset="0"/>
                <a:ea typeface="+mn-ea"/>
                <a:cs typeface="+mn-cs"/>
              </a:rPr>
              <a:t>Text</a:t>
            </a:r>
            <a:r>
              <a:rPr lang="en-US" sz="1200" i="1" kern="1200" baseline="0" dirty="0">
                <a:solidFill>
                  <a:schemeClr val="tx1"/>
                </a:solidFill>
                <a:latin typeface="Arial" charset="0"/>
                <a:ea typeface="+mn-ea"/>
                <a:cs typeface="+mn-cs"/>
              </a:rPr>
              <a:t> Integration </a:t>
            </a:r>
            <a:r>
              <a:rPr lang="en-US" sz="1200" i="1" kern="1200" dirty="0">
                <a:solidFill>
                  <a:schemeClr val="tx1"/>
                </a:solidFill>
                <a:latin typeface="Arial" charset="0"/>
                <a:ea typeface="+mn-ea"/>
                <a:cs typeface="+mn-cs"/>
              </a:rPr>
              <a:t>Note: Single-stage and two-stage models are discussed in Chapters</a:t>
            </a:r>
            <a:r>
              <a:rPr lang="en-US" sz="1200" i="1" kern="1200" baseline="0" dirty="0">
                <a:solidFill>
                  <a:schemeClr val="tx1"/>
                </a:solidFill>
                <a:latin typeface="Arial" charset="0"/>
                <a:ea typeface="+mn-ea"/>
                <a:cs typeface="+mn-cs"/>
              </a:rPr>
              <a:t> 5 and 6</a:t>
            </a:r>
            <a:r>
              <a:rPr lang="en-US" sz="1200" i="1" kern="1200" dirty="0">
                <a:solidFill>
                  <a:schemeClr val="tx1"/>
                </a:solidFill>
                <a:latin typeface="Arial" charset="0"/>
                <a:ea typeface="+mn-ea"/>
                <a:cs typeface="+mn-cs"/>
              </a:rPr>
              <a:t> of the Equity Asset Valuation text.</a:t>
            </a:r>
            <a:endParaRPr lang="en-US" sz="1200" b="0" i="0" u="none" kern="1200" baseline="0" dirty="0">
              <a:solidFill>
                <a:schemeClr val="tx1"/>
              </a:solidFill>
              <a:latin typeface="Arial" charset="0"/>
              <a:ea typeface="+mn-ea"/>
              <a:cs typeface="+mn-cs"/>
            </a:endParaRPr>
          </a:p>
          <a:p>
            <a:pPr marL="0" marR="0" indent="-182880"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b="0" i="0" u="none" kern="1200" baseline="0" dirty="0">
              <a:solidFill>
                <a:schemeClr val="tx1"/>
              </a:solidFill>
              <a:latin typeface="Arial" charset="0"/>
              <a:ea typeface="+mn-ea"/>
              <a:cs typeface="+mn-cs"/>
            </a:endParaRPr>
          </a:p>
          <a:p>
            <a:pPr marL="0" marR="0" indent="-182880"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b="1" i="0" u="sng" kern="1200" baseline="0" dirty="0">
                <a:solidFill>
                  <a:schemeClr val="tx1"/>
                </a:solidFill>
                <a:latin typeface="Arial" charset="0"/>
                <a:ea typeface="+mn-ea"/>
                <a:cs typeface="+mn-cs"/>
              </a:rPr>
              <a:t>Excess Earnings</a:t>
            </a:r>
            <a:r>
              <a:rPr lang="en-US" b="1" u="sng" dirty="0"/>
              <a:t> Method:</a:t>
            </a:r>
            <a:r>
              <a:rPr lang="en-US" dirty="0"/>
              <a:t> </a:t>
            </a:r>
          </a:p>
          <a:p>
            <a:pPr marL="0" marR="0" lvl="0" indent="-18288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sz="1200" kern="1200" dirty="0">
                <a:solidFill>
                  <a:schemeClr val="tx1"/>
                </a:solidFill>
                <a:latin typeface="Arial" charset="0"/>
                <a:ea typeface="+mn-ea"/>
                <a:cs typeface="+mn-cs"/>
              </a:rPr>
              <a:t>The excess earnings method is useful for small firms and when there are intangible assets to value. </a:t>
            </a:r>
          </a:p>
          <a:p>
            <a:pPr eaLnBrk="1" hangingPunct="1">
              <a:buFont typeface="Arial" pitchFamily="34" charset="0"/>
              <a:buNone/>
            </a:pPr>
            <a:endParaRPr lang="en-US" i="0" dirty="0"/>
          </a:p>
        </p:txBody>
      </p:sp>
    </p:spTree>
    <p:extLst>
      <p:ext uri="{BB962C8B-B14F-4D97-AF65-F5344CB8AC3E}">
        <p14:creationId xmlns:p14="http://schemas.microsoft.com/office/powerpoint/2010/main" val="2081796193"/>
      </p:ext>
    </p:extLst>
  </p:cSld>
  <p:clrMapOvr>
    <a:masterClrMapping/>
  </p:clrMapOvr>
</p:notes>
</file>

<file path=ppt/notesSlides/notesSlide3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p:spPr>
        <p:txBody>
          <a:bodyPr/>
          <a:lstStyle/>
          <a:p>
            <a:fld id="{072E991B-45D8-4231-B317-115030B730E8}" type="slidenum">
              <a:rPr lang="en-US" smtClean="0"/>
              <a:pPr/>
              <a:t>315</a:t>
            </a:fld>
            <a:endParaRPr lang="en-US" dirty="0"/>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p:spPr>
        <p:txBody>
          <a:bodyPr/>
          <a:lstStyle/>
          <a:p>
            <a:pPr eaLnBrk="1" hangingPunct="1"/>
            <a:r>
              <a:rPr lang="en-GB" dirty="0"/>
              <a:t>LOS: Explain the income, market,</a:t>
            </a:r>
            <a:r>
              <a:rPr lang="en-GB" baseline="0" dirty="0"/>
              <a:t> and asset-based approaches to private company valuation and factors relevant to the selection of each approach.</a:t>
            </a:r>
            <a:endParaRPr lang="en-US" dirty="0"/>
          </a:p>
          <a:p>
            <a:pPr eaLnBrk="1" hangingPunct="1"/>
            <a:r>
              <a:rPr lang="en-US" baseline="0" dirty="0"/>
              <a:t>Pages 533–535</a:t>
            </a:r>
          </a:p>
          <a:p>
            <a:pPr eaLnBrk="1" hangingPunct="1"/>
            <a:endParaRPr lang="en-US" dirty="0"/>
          </a:p>
          <a:p>
            <a:pPr eaLnBrk="1" hangingPunct="1"/>
            <a:r>
              <a:rPr lang="en-US" b="1" u="sng" dirty="0"/>
              <a:t>Uses for</a:t>
            </a:r>
            <a:r>
              <a:rPr lang="en-US" b="1" u="sng" baseline="0" dirty="0"/>
              <a:t> the </a:t>
            </a:r>
            <a:r>
              <a:rPr lang="en-US" b="1" u="sng" dirty="0"/>
              <a:t>Capitalized</a:t>
            </a:r>
            <a:r>
              <a:rPr lang="en-US" b="1" u="sng" baseline="0" dirty="0"/>
              <a:t> Cash Flow Method:</a:t>
            </a:r>
            <a:endParaRPr lang="en-US" b="1" u="sng" dirty="0"/>
          </a:p>
          <a:p>
            <a:pPr eaLnBrk="1" hangingPunct="1">
              <a:buFont typeface="Arial" pitchFamily="34" charset="0"/>
              <a:buChar char="•"/>
            </a:pPr>
            <a:r>
              <a:rPr lang="en-US" dirty="0"/>
              <a:t>To value small private companies in which no multi-period</a:t>
            </a:r>
            <a:r>
              <a:rPr lang="en-US" baseline="0" dirty="0"/>
              <a:t> </a:t>
            </a:r>
            <a:r>
              <a:rPr lang="en-US" dirty="0"/>
              <a:t>projections are available and that have expectations of stable future operations. </a:t>
            </a:r>
          </a:p>
          <a:p>
            <a:pPr eaLnBrk="1" hangingPunct="1">
              <a:buFont typeface="Arial" pitchFamily="34" charset="0"/>
              <a:buChar char="•"/>
            </a:pPr>
            <a:r>
              <a:rPr lang="en-US" dirty="0"/>
              <a:t>To value a private company in which market pricing evidence from public companies or transactions is limited (so market approach could not be used).</a:t>
            </a:r>
          </a:p>
          <a:p>
            <a:pPr eaLnBrk="1" hangingPunct="1">
              <a:buFont typeface="Arial" pitchFamily="34" charset="0"/>
              <a:buChar char="•"/>
            </a:pPr>
            <a:r>
              <a:rPr lang="en-US" dirty="0"/>
              <a:t>To</a:t>
            </a:r>
            <a:r>
              <a:rPr lang="en-US" baseline="0" dirty="0"/>
              <a:t> value</a:t>
            </a:r>
            <a:r>
              <a:rPr lang="en-US" dirty="0"/>
              <a:t> companies that are not expected to grow at a constant rate because the free cash</a:t>
            </a:r>
            <a:r>
              <a:rPr lang="en-US" baseline="0" dirty="0"/>
              <a:t> flow</a:t>
            </a:r>
            <a:r>
              <a:rPr lang="en-US" dirty="0"/>
              <a:t> method uses</a:t>
            </a:r>
            <a:r>
              <a:rPr lang="en-US" baseline="0" dirty="0"/>
              <a:t> </a:t>
            </a:r>
            <a:r>
              <a:rPr lang="en-US" dirty="0"/>
              <a:t>a series of discrete cash flow projections. </a:t>
            </a:r>
          </a:p>
          <a:p>
            <a:pPr eaLnBrk="1" hangingPunct="1">
              <a:buFont typeface="Arial" pitchFamily="34" charset="0"/>
              <a:buNone/>
            </a:pPr>
            <a:endParaRPr lang="en-US" dirty="0"/>
          </a:p>
          <a:p>
            <a:pPr eaLnBrk="1" hangingPunct="1"/>
            <a:r>
              <a:rPr lang="en-US" b="1" u="sng" dirty="0"/>
              <a:t>Capitalization Rate</a:t>
            </a:r>
            <a:r>
              <a:rPr lang="en-US" b="0" u="none" dirty="0"/>
              <a:t> </a:t>
            </a:r>
            <a:r>
              <a:rPr lang="en-US" dirty="0"/>
              <a:t>= Denominator [i.e., (WACC </a:t>
            </a:r>
            <a:r>
              <a:rPr lang="en-US" dirty="0">
                <a:latin typeface="Arial"/>
                <a:cs typeface="Arial"/>
              </a:rPr>
              <a:t>– </a:t>
            </a:r>
            <a:r>
              <a:rPr lang="en-US" i="1" dirty="0"/>
              <a:t>g</a:t>
            </a:r>
            <a:r>
              <a:rPr lang="en-US" dirty="0"/>
              <a:t>) or (</a:t>
            </a:r>
            <a:r>
              <a:rPr lang="en-US" i="1" dirty="0"/>
              <a:t>r</a:t>
            </a:r>
            <a:r>
              <a:rPr lang="en-US" dirty="0"/>
              <a:t> </a:t>
            </a:r>
            <a:r>
              <a:rPr lang="en-US" dirty="0">
                <a:latin typeface="Arial"/>
                <a:cs typeface="Arial"/>
              </a:rPr>
              <a:t>– </a:t>
            </a:r>
            <a:r>
              <a:rPr lang="en-US" i="1" dirty="0"/>
              <a:t>g</a:t>
            </a:r>
            <a:r>
              <a:rPr lang="en-US" dirty="0"/>
              <a:t>)]</a:t>
            </a:r>
          </a:p>
        </p:txBody>
      </p:sp>
    </p:spTree>
    <p:extLst>
      <p:ext uri="{BB962C8B-B14F-4D97-AF65-F5344CB8AC3E}">
        <p14:creationId xmlns:p14="http://schemas.microsoft.com/office/powerpoint/2010/main" val="1785649515"/>
      </p:ext>
    </p:extLst>
  </p:cSld>
  <p:clrMapOvr>
    <a:masterClrMapping/>
  </p:clrMapOvr>
</p:notes>
</file>

<file path=ppt/notesSlides/notesSlide3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p:spPr>
        <p:txBody>
          <a:bodyPr/>
          <a:lstStyle/>
          <a:p>
            <a:fld id="{6951CFAA-7E03-4E91-B973-933261110E59}" type="slidenum">
              <a:rPr lang="en-US" smtClean="0"/>
              <a:pPr/>
              <a:t>316</a:t>
            </a:fld>
            <a:endParaRPr lang="en-US" dirty="0"/>
          </a:p>
        </p:txBody>
      </p:sp>
      <p:sp>
        <p:nvSpPr>
          <p:cNvPr id="327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normAutofit/>
          </a:bodyPr>
          <a:lstStyle/>
          <a:p>
            <a:pPr eaLnBrk="1" hangingPunct="1"/>
            <a:r>
              <a:rPr lang="en-GB" dirty="0"/>
              <a:t>LOS: Explain the income, market,</a:t>
            </a:r>
            <a:r>
              <a:rPr lang="en-GB" baseline="0" dirty="0"/>
              <a:t> and asset-based approaches to private company valuation and factors relevant to the selection of each approach.</a:t>
            </a:r>
            <a:endParaRPr lang="en-US" dirty="0"/>
          </a:p>
          <a:p>
            <a:pPr eaLnBrk="1" hangingPunct="1"/>
            <a:r>
              <a:rPr lang="en-US" baseline="0" dirty="0"/>
              <a:t>Pages 535–536</a:t>
            </a:r>
            <a:endParaRPr lang="en-US" dirty="0"/>
          </a:p>
          <a:p>
            <a:pPr eaLnBrk="1" hangingPunct="1">
              <a:defRPr/>
            </a:pPr>
            <a:endParaRPr lang="en-US" b="1" u="sng" dirty="0"/>
          </a:p>
          <a:p>
            <a:pPr eaLnBrk="1" hangingPunct="1">
              <a:defRPr/>
            </a:pPr>
            <a:r>
              <a:rPr lang="en-US" b="1" u="sng" dirty="0"/>
              <a:t>Excess Earnings Method:</a:t>
            </a:r>
            <a:endParaRPr lang="en-US" dirty="0"/>
          </a:p>
          <a:p>
            <a:pPr eaLnBrk="1" hangingPunct="1">
              <a:buFont typeface="Arial" pitchFamily="34" charset="0"/>
              <a:buChar char="•"/>
              <a:defRPr/>
            </a:pPr>
            <a:r>
              <a:rPr lang="en-US" dirty="0"/>
              <a:t>Entails estimating the earnings remaining after deducting amounts that reflect the required returns on working capital and fixed assets (tangible assets). </a:t>
            </a:r>
          </a:p>
          <a:p>
            <a:pPr eaLnBrk="1" hangingPunct="1">
              <a:buFont typeface="Arial" pitchFamily="34" charset="0"/>
              <a:buChar char="•"/>
              <a:defRPr/>
            </a:pPr>
            <a:r>
              <a:rPr lang="en-US" dirty="0"/>
              <a:t>Used to value intangible assets and very small companies (where market approach could not be used) and to value portions of public companies.</a:t>
            </a:r>
          </a:p>
          <a:p>
            <a:pPr eaLnBrk="1" hangingPunct="1">
              <a:buFont typeface="Arial" pitchFamily="34" charset="0"/>
              <a:buChar char="•"/>
              <a:defRPr/>
            </a:pPr>
            <a:r>
              <a:rPr lang="en-US" dirty="0"/>
              <a:t>Steps:</a:t>
            </a:r>
          </a:p>
          <a:p>
            <a:pPr marL="692681" lvl="1" indent="-235481" eaLnBrk="1" hangingPunct="1">
              <a:buFont typeface="+mj-lt"/>
              <a:buAutoNum type="arabicPeriod"/>
              <a:defRPr/>
            </a:pPr>
            <a:r>
              <a:rPr lang="en-US" dirty="0"/>
              <a:t>Calculate</a:t>
            </a:r>
            <a:r>
              <a:rPr lang="en-US" baseline="0" dirty="0"/>
              <a:t> r</a:t>
            </a:r>
            <a:r>
              <a:rPr lang="en-US" dirty="0"/>
              <a:t>esidual</a:t>
            </a:r>
            <a:r>
              <a:rPr lang="en-US" baseline="0" dirty="0"/>
              <a:t> income.</a:t>
            </a:r>
            <a:endParaRPr lang="en-US" dirty="0"/>
          </a:p>
          <a:p>
            <a:pPr marL="692681" lvl="1" indent="-235481" eaLnBrk="1" hangingPunct="1">
              <a:buFont typeface="+mj-lt"/>
              <a:buAutoNum type="arabicPeriod"/>
              <a:defRPr/>
            </a:pPr>
            <a:r>
              <a:rPr lang="en-US" dirty="0"/>
              <a:t>Calculate</a:t>
            </a:r>
            <a:r>
              <a:rPr lang="en-US" baseline="0" dirty="0"/>
              <a:t> the value of intangible assets: T</a:t>
            </a:r>
            <a:r>
              <a:rPr lang="en-US" dirty="0"/>
              <a:t>he residual amount of earnings (excess earnings) is capitalized using the “cap rate” to estimate the value of intangible assets.</a:t>
            </a:r>
          </a:p>
          <a:p>
            <a:pPr marL="692681" lvl="1" indent="-235481" eaLnBrk="1" hangingPunct="1">
              <a:buFont typeface="+mj-lt"/>
              <a:buAutoNum type="arabicPeriod"/>
              <a:defRPr/>
            </a:pPr>
            <a:r>
              <a:rPr lang="en-US" dirty="0"/>
              <a:t>Calculate</a:t>
            </a:r>
            <a:r>
              <a:rPr lang="en-US" baseline="0" dirty="0"/>
              <a:t> t</a:t>
            </a:r>
            <a:r>
              <a:rPr lang="en-US" dirty="0"/>
              <a:t>he</a:t>
            </a:r>
            <a:r>
              <a:rPr lang="en-US" baseline="0" dirty="0"/>
              <a:t> value of the firm: The value of the firm is the sum of working capital, fixed assets, and intangible assets.</a:t>
            </a:r>
          </a:p>
          <a:p>
            <a:pPr marL="692681" lvl="1" indent="-235481" eaLnBrk="1" hangingPunct="1">
              <a:buFont typeface="+mj-lt"/>
              <a:buAutoNum type="arabicPeriod"/>
              <a:defRPr/>
            </a:pPr>
            <a:endParaRPr lang="en-US" baseline="0" dirty="0"/>
          </a:p>
          <a:p>
            <a:pPr marL="692681" lvl="1" indent="-235481" eaLnBrk="1" hangingPunct="1">
              <a:buFont typeface="+mj-lt"/>
              <a:buAutoNum type="arabicPeriod"/>
              <a:defRPr/>
            </a:pPr>
            <a:endParaRPr lang="en-US" baseline="0" dirty="0"/>
          </a:p>
          <a:p>
            <a:pPr marL="0" lvl="0" indent="0" eaLnBrk="1" hangingPunct="1">
              <a:buFont typeface="+mj-lt"/>
              <a:buNone/>
              <a:defRPr/>
            </a:pPr>
            <a:r>
              <a:rPr lang="en-US" baseline="0" dirty="0"/>
              <a:t>See next few slides for an example.</a:t>
            </a:r>
            <a:endParaRPr lang="en-US" dirty="0"/>
          </a:p>
        </p:txBody>
      </p:sp>
    </p:spTree>
    <p:extLst>
      <p:ext uri="{BB962C8B-B14F-4D97-AF65-F5344CB8AC3E}">
        <p14:creationId xmlns:p14="http://schemas.microsoft.com/office/powerpoint/2010/main" val="3381853071"/>
      </p:ext>
    </p:extLst>
  </p:cSld>
  <p:clrMapOvr>
    <a:masterClrMapping/>
  </p:clrMapOvr>
</p:notes>
</file>

<file path=ppt/notesSlides/notesSlide3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ln/>
        </p:spPr>
      </p:sp>
      <p:sp>
        <p:nvSpPr>
          <p:cNvPr id="367618" name="Notes Placeholder 2"/>
          <p:cNvSpPr>
            <a:spLocks noGrp="1"/>
          </p:cNvSpPr>
          <p:nvPr>
            <p:ph type="body" idx="1"/>
          </p:nvPr>
        </p:nvSpPr>
        <p:spPr>
          <a:noFill/>
          <a:ln/>
        </p:spPr>
        <p:txBody>
          <a:bodyPr/>
          <a:lstStyle/>
          <a:p>
            <a:pPr eaLnBrk="1" hangingPunct="1"/>
            <a:r>
              <a:rPr lang="en-GB" dirty="0"/>
              <a:t>LOS: Explain the income, market,</a:t>
            </a:r>
            <a:r>
              <a:rPr lang="en-GB" baseline="0" dirty="0"/>
              <a:t> and asset-based approaches to private company valuation and factors relevant to the selection of each approach.</a:t>
            </a:r>
            <a:endParaRPr lang="en-US" dirty="0"/>
          </a:p>
          <a:p>
            <a:pPr eaLnBrk="1" hangingPunct="1"/>
            <a:r>
              <a:rPr lang="en-US" baseline="0" dirty="0"/>
              <a:t>Pages 535–536</a:t>
            </a:r>
          </a:p>
          <a:p>
            <a:pPr eaLnBrk="1" hangingPunct="1"/>
            <a:endParaRPr lang="en-US" baseline="0" dirty="0"/>
          </a:p>
          <a:p>
            <a:pPr eaLnBrk="1" hangingPunct="1"/>
            <a:r>
              <a:rPr lang="en-US" baseline="0" dirty="0"/>
              <a:t>Solution on next two slides and accompanying spreadsheet.</a:t>
            </a:r>
            <a:endParaRPr lang="en-US" dirty="0"/>
          </a:p>
        </p:txBody>
      </p:sp>
      <p:sp>
        <p:nvSpPr>
          <p:cNvPr id="198660" name="Slide Number Placeholder 3"/>
          <p:cNvSpPr txBox="1">
            <a:spLocks noGrp="1"/>
          </p:cNvSpPr>
          <p:nvPr/>
        </p:nvSpPr>
        <p:spPr bwMode="auto">
          <a:xfrm>
            <a:off x="4019548" y="8806479"/>
            <a:ext cx="3073590" cy="499680"/>
          </a:xfrm>
          <a:prstGeom prst="rect">
            <a:avLst/>
          </a:prstGeom>
          <a:noFill/>
          <a:ln>
            <a:miter lim="800000"/>
            <a:headEnd/>
            <a:tailEnd/>
          </a:ln>
        </p:spPr>
        <p:txBody>
          <a:bodyPr lIns="90655" tIns="45329" rIns="90655" bIns="45329" anchor="b"/>
          <a:lstStyle/>
          <a:p>
            <a:pPr algn="r" defTabSz="906460">
              <a:defRPr/>
            </a:pPr>
            <a:fld id="{138697EA-DD23-4333-AB30-C198F03DB317}" type="slidenum">
              <a:rPr lang="en-GB" sz="1000">
                <a:latin typeface="Comic Sans MS" pitchFamily="66" charset="0"/>
              </a:rPr>
              <a:pPr algn="r" defTabSz="906460">
                <a:defRPr/>
              </a:pPr>
              <a:t>317</a:t>
            </a:fld>
            <a:endParaRPr lang="en-GB" sz="1000" dirty="0">
              <a:latin typeface="Comic Sans MS" pitchFamily="66" charset="0"/>
            </a:endParaRPr>
          </a:p>
        </p:txBody>
      </p:sp>
    </p:spTree>
    <p:extLst>
      <p:ext uri="{BB962C8B-B14F-4D97-AF65-F5344CB8AC3E}">
        <p14:creationId xmlns:p14="http://schemas.microsoft.com/office/powerpoint/2010/main" val="3945115965"/>
      </p:ext>
    </p:extLst>
  </p:cSld>
  <p:clrMapOvr>
    <a:masterClrMapping/>
  </p:clrMapOvr>
</p:notes>
</file>

<file path=ppt/notesSlides/notesSlide3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ln/>
        </p:spPr>
      </p:sp>
      <p:sp>
        <p:nvSpPr>
          <p:cNvPr id="367618" name="Notes Placeholder 2"/>
          <p:cNvSpPr>
            <a:spLocks noGrp="1"/>
          </p:cNvSpPr>
          <p:nvPr>
            <p:ph type="body" idx="1"/>
          </p:nvPr>
        </p:nvSpPr>
        <p:spPr>
          <a:noFill/>
          <a:ln/>
        </p:spPr>
        <p:txBody>
          <a:bodyPr>
            <a:normAutofit/>
          </a:bodyPr>
          <a:lstStyle/>
          <a:p>
            <a:pPr eaLnBrk="1" hangingPunct="1"/>
            <a:r>
              <a:rPr lang="en-GB" dirty="0"/>
              <a:t>LOS: Explain the income, market,</a:t>
            </a:r>
            <a:r>
              <a:rPr lang="en-GB" baseline="0" dirty="0"/>
              <a:t> and asset-based approaches to private company valuation and factors relevant to the selection of each approach.</a:t>
            </a:r>
            <a:endParaRPr lang="en-US" dirty="0"/>
          </a:p>
          <a:p>
            <a:pPr eaLnBrk="1" hangingPunct="1"/>
            <a:r>
              <a:rPr lang="en-US" baseline="0" dirty="0"/>
              <a:t>Pages 535–536</a:t>
            </a:r>
          </a:p>
          <a:p>
            <a:pPr eaLnBrk="1" hangingPunct="1"/>
            <a:endParaRPr lang="en-US" baseline="0" dirty="0"/>
          </a:p>
          <a:p>
            <a:pPr eaLnBrk="1" hangingPunct="1"/>
            <a:r>
              <a:rPr lang="en-US" baseline="0" dirty="0"/>
              <a:t>Step 1) Calculate the required return on working capital.</a:t>
            </a:r>
          </a:p>
          <a:p>
            <a:pPr eaLnBrk="1" hangingPunct="1"/>
            <a:endParaRPr lang="en-US" baseline="0" dirty="0"/>
          </a:p>
          <a:p>
            <a:pPr marL="0" marR="0" indent="-182880" algn="l" defTabSz="914400" rtl="0" eaLnBrk="1" fontAlgn="base" latinLnBrk="0" hangingPunct="1">
              <a:lnSpc>
                <a:spcPct val="100000"/>
              </a:lnSpc>
              <a:spcBef>
                <a:spcPct val="30000"/>
              </a:spcBef>
              <a:spcAft>
                <a:spcPct val="0"/>
              </a:spcAft>
              <a:buClrTx/>
              <a:buSzTx/>
              <a:buFontTx/>
              <a:buNone/>
              <a:tabLst/>
              <a:defRPr/>
            </a:pPr>
            <a:r>
              <a:rPr lang="en-US" baseline="0" dirty="0"/>
              <a:t>Step 2) Calculate the required return on fixed assets.</a:t>
            </a:r>
          </a:p>
          <a:p>
            <a:pPr eaLnBrk="1" hangingPunct="1"/>
            <a:endParaRPr lang="en-US" baseline="0" dirty="0"/>
          </a:p>
          <a:p>
            <a:pPr eaLnBrk="1" hangingPunct="1"/>
            <a:r>
              <a:rPr lang="en-US" baseline="0" dirty="0"/>
              <a:t>Step 3) The residual income is just that, what is leftover from normalized earnings after the returns on working capital and fixed assets are subtracted.</a:t>
            </a:r>
          </a:p>
          <a:p>
            <a:pPr eaLnBrk="1" hangingPunct="1"/>
            <a:endParaRPr lang="en-US" baseline="0" dirty="0"/>
          </a:p>
          <a:p>
            <a:pPr eaLnBrk="1" hangingPunct="1"/>
            <a:r>
              <a:rPr lang="en-US" baseline="0" dirty="0"/>
              <a:t>Step 4) To get the value of the intangible assets, discount the residual income using a one-stage model and its discount and growth rates.</a:t>
            </a:r>
          </a:p>
          <a:p>
            <a:pPr eaLnBrk="1" hangingPunct="1"/>
            <a:endParaRPr lang="en-US" baseline="0" dirty="0"/>
          </a:p>
          <a:p>
            <a:pPr eaLnBrk="1" hangingPunct="1"/>
            <a:r>
              <a:rPr lang="en-US" baseline="0" dirty="0"/>
              <a:t>Step 5) Value of the firm = Value of the working capital + Value of fixed assets + Value of intangible assets.</a:t>
            </a:r>
            <a:endParaRPr lang="en-US" dirty="0"/>
          </a:p>
          <a:p>
            <a:pPr eaLnBrk="1" hangingPunct="1"/>
            <a:endParaRPr lang="en-US" dirty="0"/>
          </a:p>
        </p:txBody>
      </p:sp>
      <p:sp>
        <p:nvSpPr>
          <p:cNvPr id="198660" name="Slide Number Placeholder 3"/>
          <p:cNvSpPr txBox="1">
            <a:spLocks noGrp="1"/>
          </p:cNvSpPr>
          <p:nvPr/>
        </p:nvSpPr>
        <p:spPr bwMode="auto">
          <a:xfrm>
            <a:off x="4019548" y="8806479"/>
            <a:ext cx="3073590" cy="499680"/>
          </a:xfrm>
          <a:prstGeom prst="rect">
            <a:avLst/>
          </a:prstGeom>
          <a:noFill/>
          <a:ln>
            <a:miter lim="800000"/>
            <a:headEnd/>
            <a:tailEnd/>
          </a:ln>
        </p:spPr>
        <p:txBody>
          <a:bodyPr lIns="90655" tIns="45329" rIns="90655" bIns="45329" anchor="b"/>
          <a:lstStyle/>
          <a:p>
            <a:pPr algn="r" defTabSz="906460">
              <a:defRPr/>
            </a:pPr>
            <a:fld id="{138697EA-DD23-4333-AB30-C198F03DB317}" type="slidenum">
              <a:rPr lang="en-GB" sz="1000">
                <a:latin typeface="Comic Sans MS" pitchFamily="66" charset="0"/>
              </a:rPr>
              <a:pPr algn="r" defTabSz="906460">
                <a:defRPr/>
              </a:pPr>
              <a:t>318</a:t>
            </a:fld>
            <a:endParaRPr lang="en-GB" sz="1000" dirty="0">
              <a:latin typeface="Comic Sans MS" pitchFamily="66" charset="0"/>
            </a:endParaRPr>
          </a:p>
        </p:txBody>
      </p:sp>
    </p:spTree>
    <p:extLst>
      <p:ext uri="{BB962C8B-B14F-4D97-AF65-F5344CB8AC3E}">
        <p14:creationId xmlns:p14="http://schemas.microsoft.com/office/powerpoint/2010/main" val="3628377939"/>
      </p:ext>
    </p:extLst>
  </p:cSld>
  <p:clrMapOvr>
    <a:masterClrMapping/>
  </p:clrMapOvr>
</p:notes>
</file>

<file path=ppt/notesSlides/notesSlide3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p:spPr>
        <p:txBody>
          <a:bodyPr/>
          <a:lstStyle/>
          <a:p>
            <a:fld id="{507EA1E3-236A-4F30-A9F3-0E25C8B3394C}" type="slidenum">
              <a:rPr lang="en-US" smtClean="0"/>
              <a:pPr/>
              <a:t>319</a:t>
            </a:fld>
            <a:endParaRPr lang="en-US" dirty="0"/>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p:spPr>
        <p:txBody>
          <a:bodyPr>
            <a:normAutofit fontScale="92500" lnSpcReduction="10000"/>
          </a:bodyPr>
          <a:lstStyle/>
          <a:p>
            <a:pPr eaLnBrk="1" hangingPunct="1"/>
            <a:r>
              <a:rPr lang="en-US" sz="1000" dirty="0"/>
              <a:t>LOS: Explain factors that require adjustment when estimating the discount rate for private companies.</a:t>
            </a:r>
          </a:p>
          <a:p>
            <a:pPr eaLnBrk="1" hangingPunct="1"/>
            <a:r>
              <a:rPr lang="en-US" sz="1000" dirty="0"/>
              <a:t>Pages 528</a:t>
            </a:r>
            <a:r>
              <a:rPr lang="en-US" sz="1000" baseline="0" dirty="0"/>
              <a:t>–532</a:t>
            </a:r>
            <a:endParaRPr lang="en-US" sz="1000" dirty="0"/>
          </a:p>
          <a:p>
            <a:pPr eaLnBrk="1" hangingPunct="1"/>
            <a:endParaRPr lang="en-US" sz="1000" dirty="0"/>
          </a:p>
          <a:p>
            <a:pPr eaLnBrk="1" hangingPunct="1"/>
            <a:r>
              <a:rPr lang="en-US" sz="1000" b="1" u="sng" dirty="0"/>
              <a:t>Size Premiums:</a:t>
            </a:r>
            <a:r>
              <a:rPr lang="en-US" sz="1000" b="0" u="none" baseline="0" dirty="0"/>
              <a:t> P</a:t>
            </a:r>
            <a:r>
              <a:rPr lang="en-US" sz="1000" dirty="0"/>
              <a:t>rivate companies tend to be smaller than their public counterparts. Smaller size typically increases risk levels. Therefore, risk premiums for small size are often applied in estimating required rates of return.</a:t>
            </a:r>
          </a:p>
          <a:p>
            <a:pPr eaLnBrk="1" hangingPunct="1"/>
            <a:endParaRPr lang="en-US" sz="1000" dirty="0"/>
          </a:p>
          <a:p>
            <a:pPr eaLnBrk="1" hangingPunct="1"/>
            <a:r>
              <a:rPr lang="en-US" sz="1000" b="1" u="sng" dirty="0"/>
              <a:t>WACC:</a:t>
            </a:r>
            <a:r>
              <a:rPr lang="en-US" sz="1000" dirty="0"/>
              <a:t> Generally higher for private companies than for public companies because of </a:t>
            </a:r>
          </a:p>
          <a:p>
            <a:pPr marL="171450" indent="-171450" eaLnBrk="1" hangingPunct="1">
              <a:buFont typeface="Arial" panose="020B0604020202020204" pitchFamily="34" charset="0"/>
              <a:buChar char="•"/>
            </a:pPr>
            <a:r>
              <a:rPr lang="en-US" sz="1000" dirty="0"/>
              <a:t>lack of availability of debt: Private companies have less access to debt financing than public companies. As a result, private firms may have to rely more on equity financing, which tends to increase their WACC.</a:t>
            </a:r>
          </a:p>
          <a:p>
            <a:pPr marL="171450" indent="-171450" eaLnBrk="1" hangingPunct="1">
              <a:buFont typeface="Arial" panose="020B0604020202020204" pitchFamily="34" charset="0"/>
              <a:buChar char="•"/>
            </a:pPr>
            <a:r>
              <a:rPr lang="en-US" sz="1000" dirty="0"/>
              <a:t>cost of debt: The smaller size of private companies can lead to higher operating risk and, therefore, a higher cost of debt. </a:t>
            </a:r>
          </a:p>
          <a:p>
            <a:pPr eaLnBrk="1" hangingPunct="1">
              <a:buFont typeface="Arial" pitchFamily="34" charset="0"/>
              <a:buNone/>
            </a:pPr>
            <a:endParaRPr lang="en-US" sz="1000" dirty="0"/>
          </a:p>
          <a:p>
            <a:pPr eaLnBrk="1" hangingPunct="1"/>
            <a:r>
              <a:rPr lang="en-US" sz="1000" b="1" u="sng" dirty="0"/>
              <a:t>Acquisition:</a:t>
            </a:r>
            <a:r>
              <a:rPr lang="en-US" sz="1000" dirty="0"/>
              <a:t> When a private company is being acquired,</a:t>
            </a:r>
          </a:p>
          <a:p>
            <a:pPr eaLnBrk="1" hangingPunct="1">
              <a:buFont typeface="Arial" pitchFamily="34" charset="0"/>
              <a:buChar char="•"/>
            </a:pPr>
            <a:r>
              <a:rPr lang="en-US" sz="1000" dirty="0"/>
              <a:t>the cost of capital that should be used for valuation should be the one that is consistent with the riskiness of its cash flows and not the buyer’s cost of capital. </a:t>
            </a:r>
          </a:p>
          <a:p>
            <a:pPr eaLnBrk="1" hangingPunct="1">
              <a:buFont typeface="Arial" pitchFamily="34" charset="0"/>
              <a:buChar char="•"/>
            </a:pPr>
            <a:r>
              <a:rPr lang="en-US" sz="1000" dirty="0"/>
              <a:t>the WACC should also be consistent with the capital structure of the combined (target) firm.</a:t>
            </a:r>
          </a:p>
          <a:p>
            <a:pPr eaLnBrk="1" hangingPunct="1">
              <a:buFont typeface="Arial" pitchFamily="34" charset="0"/>
              <a:buNone/>
            </a:pPr>
            <a:endParaRPr lang="en-US" sz="1000" dirty="0"/>
          </a:p>
          <a:p>
            <a:pPr eaLnBrk="1" hangingPunct="1"/>
            <a:r>
              <a:rPr lang="en-US" sz="1000" b="1" u="sng" dirty="0"/>
              <a:t>Projection risk:</a:t>
            </a:r>
            <a:r>
              <a:rPr lang="en-US" sz="1000" dirty="0"/>
              <a:t> Because there is generally less information available about a private vs. a public company, there is greater uncertainty about cash flow and other projections. In addition, management may have less experience forecasting future financial performance. As a result, a higher required rate of return may be appropriate to account for projected risk.</a:t>
            </a:r>
          </a:p>
          <a:p>
            <a:pPr eaLnBrk="1" hangingPunct="1"/>
            <a:endParaRPr lang="en-US" sz="1000" dirty="0"/>
          </a:p>
          <a:p>
            <a:pPr eaLnBrk="1" hangingPunct="1"/>
            <a:r>
              <a:rPr lang="en-US" sz="1000" b="1" u="sng" dirty="0"/>
              <a:t>Life Cycle Stage</a:t>
            </a:r>
            <a:r>
              <a:rPr lang="en-US" sz="1000" dirty="0"/>
              <a:t>:</a:t>
            </a:r>
          </a:p>
          <a:p>
            <a:pPr eaLnBrk="1" hangingPunct="1">
              <a:buFont typeface="Arial" pitchFamily="34" charset="0"/>
              <a:buChar char="•"/>
            </a:pPr>
            <a:r>
              <a:rPr lang="en-US" sz="1000" dirty="0"/>
              <a:t>It may be difficult to classify a company into a specific life cycle stage.</a:t>
            </a:r>
          </a:p>
          <a:p>
            <a:pPr eaLnBrk="1" hangingPunct="1">
              <a:buFont typeface="Arial" pitchFamily="34" charset="0"/>
              <a:buChar char="•"/>
            </a:pPr>
            <a:r>
              <a:rPr lang="en-US" sz="1000" dirty="0"/>
              <a:t>It may be difficult to estimate a discount rate for an early stage development firm.</a:t>
            </a:r>
          </a:p>
          <a:p>
            <a:pPr eaLnBrk="1" hangingPunct="1">
              <a:buFont typeface="Arial" pitchFamily="34" charset="0"/>
              <a:buChar char="•"/>
            </a:pPr>
            <a:r>
              <a:rPr lang="en-US" sz="1000" dirty="0"/>
              <a:t>High levels of company-specific risk may make using the CAPM problematic.</a:t>
            </a:r>
          </a:p>
        </p:txBody>
      </p:sp>
    </p:spTree>
    <p:extLst>
      <p:ext uri="{BB962C8B-B14F-4D97-AF65-F5344CB8AC3E}">
        <p14:creationId xmlns:p14="http://schemas.microsoft.com/office/powerpoint/2010/main" val="1860796152"/>
      </p:ext>
    </p:extLst>
  </p:cSld>
  <p:clrMapOvr>
    <a:masterClrMapping/>
  </p:clrMapOvr>
</p:notes>
</file>

<file path=ppt/notesSlides/notesSlide3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p:spPr>
        <p:txBody>
          <a:bodyPr/>
          <a:lstStyle/>
          <a:p>
            <a:fld id="{55389432-6A82-47EF-8F67-B7F9BE4D19FD}" type="slidenum">
              <a:rPr lang="en-US" smtClean="0"/>
              <a:pPr/>
              <a:t>320</a:t>
            </a:fld>
            <a:endParaRPr lang="en-US" dirty="0"/>
          </a:p>
        </p:txBody>
      </p:sp>
      <p:sp>
        <p:nvSpPr>
          <p:cNvPr id="38914"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ln/>
        </p:spPr>
        <p:txBody>
          <a:bodyPr>
            <a:normAutofit/>
          </a:bodyPr>
          <a:lstStyle/>
          <a:p>
            <a:pPr eaLnBrk="1" hangingPunct="1">
              <a:defRPr/>
            </a:pPr>
            <a:r>
              <a:rPr lang="en-US" dirty="0"/>
              <a:t>LOS: Compare</a:t>
            </a:r>
            <a:r>
              <a:rPr lang="en-US" baseline="0" dirty="0"/>
              <a:t> models used to estimate the required rate of return to private company equity (for example, the CAPM, the expanded CAPM, and the build-up approach).</a:t>
            </a:r>
          </a:p>
          <a:p>
            <a:pPr eaLnBrk="1" hangingPunct="1">
              <a:defRPr/>
            </a:pPr>
            <a:r>
              <a:rPr lang="en-US" baseline="0" dirty="0"/>
              <a:t>Pages 528–532 </a:t>
            </a:r>
            <a:endParaRPr lang="en-US" dirty="0"/>
          </a:p>
          <a:p>
            <a:pPr eaLnBrk="1" hangingPunct="1">
              <a:defRPr/>
            </a:pPr>
            <a:endParaRPr lang="en-US" dirty="0"/>
          </a:p>
          <a:p>
            <a:pPr eaLnBrk="1" hangingPunct="1">
              <a:defRPr/>
            </a:pPr>
            <a:r>
              <a:rPr lang="en-US" b="1" dirty="0"/>
              <a:t>The CAPM</a:t>
            </a:r>
            <a:r>
              <a:rPr lang="en-US" dirty="0"/>
              <a:t> </a:t>
            </a:r>
          </a:p>
          <a:p>
            <a:pPr eaLnBrk="1" hangingPunct="1">
              <a:buFont typeface="Arial" pitchFamily="34" charset="0"/>
              <a:buChar char="•"/>
              <a:defRPr/>
            </a:pPr>
            <a:r>
              <a:rPr lang="en-US" dirty="0"/>
              <a:t>Disadvantage:</a:t>
            </a:r>
            <a:r>
              <a:rPr lang="en-US" baseline="0" dirty="0"/>
              <a:t> </a:t>
            </a:r>
            <a:r>
              <a:rPr lang="en-US" dirty="0"/>
              <a:t>Beta estimate may be inappropriate if the private company has no intention of going public or being acquired.</a:t>
            </a:r>
          </a:p>
          <a:p>
            <a:pPr eaLnBrk="1" hangingPunct="1">
              <a:buFont typeface="Arial" pitchFamily="34" charset="0"/>
              <a:buNone/>
              <a:defRPr/>
            </a:pPr>
            <a:endParaRPr lang="en-US" b="1" dirty="0"/>
          </a:p>
          <a:p>
            <a:pPr eaLnBrk="1" hangingPunct="1">
              <a:buFont typeface="Arial" pitchFamily="34" charset="0"/>
              <a:buNone/>
              <a:defRPr/>
            </a:pPr>
            <a:r>
              <a:rPr lang="en-US" b="1" dirty="0"/>
              <a:t>Expanded CAPM</a:t>
            </a:r>
            <a:endParaRPr lang="en-US" dirty="0"/>
          </a:p>
          <a:p>
            <a:pPr eaLnBrk="1" hangingPunct="1">
              <a:buFont typeface="Arial" pitchFamily="34" charset="0"/>
              <a:buChar char="•"/>
              <a:defRPr/>
            </a:pPr>
            <a:r>
              <a:rPr lang="en-US" dirty="0"/>
              <a:t>Premium added to take into consideration a premium for small size and company-specific risk.</a:t>
            </a:r>
          </a:p>
          <a:p>
            <a:pPr eaLnBrk="1" hangingPunct="1">
              <a:buFont typeface="Arial" pitchFamily="34" charset="0"/>
              <a:buChar char="•"/>
              <a:defRPr/>
            </a:pPr>
            <a:endParaRPr lang="en-US" b="1" dirty="0"/>
          </a:p>
          <a:p>
            <a:pPr eaLnBrk="1" hangingPunct="1">
              <a:buFont typeface="Arial" pitchFamily="34" charset="0"/>
              <a:buNone/>
              <a:defRPr/>
            </a:pPr>
            <a:r>
              <a:rPr lang="en-US" b="1" dirty="0"/>
              <a:t>Build-Up Approach</a:t>
            </a:r>
          </a:p>
          <a:p>
            <a:pPr lvl="0" eaLnBrk="1" hangingPunct="1">
              <a:buFont typeface="Arial" pitchFamily="34" charset="0"/>
              <a:buChar char="•"/>
              <a:defRPr/>
            </a:pPr>
            <a:r>
              <a:rPr lang="en-US" dirty="0"/>
              <a:t>No beta is used because it is assumed to be equal to one.</a:t>
            </a:r>
          </a:p>
          <a:p>
            <a:pPr lvl="0" eaLnBrk="1" hangingPunct="1">
              <a:buFont typeface="Arial" pitchFamily="34" charset="0"/>
              <a:buChar char="•"/>
              <a:defRPr/>
            </a:pPr>
            <a:r>
              <a:rPr lang="en-US" dirty="0"/>
              <a:t>Instead, risk premiums are added to the risk-free rate. </a:t>
            </a:r>
          </a:p>
          <a:p>
            <a:pPr lvl="0" eaLnBrk="1" hangingPunct="1">
              <a:buFont typeface="Arial" pitchFamily="34" charset="0"/>
              <a:buChar char="•"/>
              <a:defRPr/>
            </a:pPr>
            <a:r>
              <a:rPr lang="en-US" dirty="0"/>
              <a:t>There are challenges to estimating an industry</a:t>
            </a:r>
            <a:r>
              <a:rPr lang="en-US" baseline="0" dirty="0"/>
              <a:t> risk premium.</a:t>
            </a:r>
            <a:endParaRPr lang="en-US" dirty="0"/>
          </a:p>
          <a:p>
            <a:pPr lvl="0" eaLnBrk="1" hangingPunct="1">
              <a:buFont typeface="Arial" pitchFamily="34" charset="0"/>
              <a:buChar char="•"/>
              <a:defRPr/>
            </a:pPr>
            <a:r>
              <a:rPr lang="en-US" dirty="0"/>
              <a:t>This</a:t>
            </a:r>
            <a:r>
              <a:rPr lang="en-US" baseline="0" dirty="0"/>
              <a:t> approach is u</a:t>
            </a:r>
            <a:r>
              <a:rPr lang="en-US" dirty="0"/>
              <a:t>sed when guideline public companies are not available or of questionable comparability (i.e., you can’t easily estimate beta).</a:t>
            </a:r>
          </a:p>
        </p:txBody>
      </p:sp>
    </p:spTree>
    <p:extLst>
      <p:ext uri="{BB962C8B-B14F-4D97-AF65-F5344CB8AC3E}">
        <p14:creationId xmlns:p14="http://schemas.microsoft.com/office/powerpoint/2010/main" val="1765110896"/>
      </p:ext>
    </p:extLst>
  </p:cSld>
  <p:clrMapOvr>
    <a:masterClrMapping/>
  </p:clrMapOvr>
</p:notes>
</file>

<file path=ppt/notesSlides/notesSlide3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ln/>
        </p:spPr>
      </p:sp>
      <p:sp>
        <p:nvSpPr>
          <p:cNvPr id="367618" name="Notes Placeholder 2"/>
          <p:cNvSpPr>
            <a:spLocks noGrp="1"/>
          </p:cNvSpPr>
          <p:nvPr>
            <p:ph type="body" idx="1"/>
          </p:nvPr>
        </p:nvSpPr>
        <p:spPr>
          <a:noFill/>
          <a:ln/>
        </p:spPr>
        <p:txBody>
          <a:bodyPr/>
          <a:lstStyle/>
          <a:p>
            <a:pPr eaLnBrk="1" hangingPunct="1">
              <a:defRPr/>
            </a:pPr>
            <a:r>
              <a:rPr lang="en-US" dirty="0"/>
              <a:t>LOS: Compare</a:t>
            </a:r>
            <a:r>
              <a:rPr lang="en-US" baseline="0" dirty="0"/>
              <a:t> models used to estimate the required rate of return to private company equity (for example, the CAPM, the expanded CAPM, and the build-up approach).</a:t>
            </a:r>
          </a:p>
          <a:p>
            <a:pPr eaLnBrk="1" hangingPunct="1">
              <a:defRPr/>
            </a:pPr>
            <a:r>
              <a:rPr lang="en-US" baseline="0" dirty="0"/>
              <a:t>Pages 528–532</a:t>
            </a:r>
            <a:endParaRPr lang="en-US" dirty="0"/>
          </a:p>
          <a:p>
            <a:pPr eaLnBrk="1" hangingPunct="1">
              <a:defRPr/>
            </a:pPr>
            <a:endParaRPr lang="en-US" dirty="0"/>
          </a:p>
          <a:p>
            <a:pPr eaLnBrk="1" hangingPunct="1">
              <a:defRPr/>
            </a:pPr>
            <a:r>
              <a:rPr lang="en-US" dirty="0"/>
              <a:t>Solution is on next slide.</a:t>
            </a:r>
          </a:p>
        </p:txBody>
      </p:sp>
      <p:sp>
        <p:nvSpPr>
          <p:cNvPr id="198660" name="Slide Number Placeholder 3"/>
          <p:cNvSpPr txBox="1">
            <a:spLocks noGrp="1"/>
          </p:cNvSpPr>
          <p:nvPr/>
        </p:nvSpPr>
        <p:spPr bwMode="auto">
          <a:xfrm>
            <a:off x="4019548" y="8806479"/>
            <a:ext cx="3073590" cy="499680"/>
          </a:xfrm>
          <a:prstGeom prst="rect">
            <a:avLst/>
          </a:prstGeom>
          <a:noFill/>
          <a:ln>
            <a:miter lim="800000"/>
            <a:headEnd/>
            <a:tailEnd/>
          </a:ln>
        </p:spPr>
        <p:txBody>
          <a:bodyPr lIns="90655" tIns="45329" rIns="90655" bIns="45329" anchor="b"/>
          <a:lstStyle/>
          <a:p>
            <a:pPr algn="r" defTabSz="906460">
              <a:defRPr/>
            </a:pPr>
            <a:fld id="{138697EA-DD23-4333-AB30-C198F03DB317}" type="slidenum">
              <a:rPr lang="en-GB" sz="1000">
                <a:latin typeface="Comic Sans MS" pitchFamily="66" charset="0"/>
              </a:rPr>
              <a:pPr algn="r" defTabSz="906460">
                <a:defRPr/>
              </a:pPr>
              <a:t>321</a:t>
            </a:fld>
            <a:endParaRPr lang="en-GB" sz="1000" dirty="0">
              <a:latin typeface="Comic Sans MS" pitchFamily="66" charset="0"/>
            </a:endParaRPr>
          </a:p>
        </p:txBody>
      </p:sp>
    </p:spTree>
    <p:extLst>
      <p:ext uri="{BB962C8B-B14F-4D97-AF65-F5344CB8AC3E}">
        <p14:creationId xmlns:p14="http://schemas.microsoft.com/office/powerpoint/2010/main" val="2353907209"/>
      </p:ext>
    </p:extLst>
  </p:cSld>
  <p:clrMapOvr>
    <a:masterClrMapping/>
  </p:clrMapOvr>
</p:notes>
</file>

<file path=ppt/notesSlides/notesSlide3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p:spPr>
        <p:txBody>
          <a:bodyPr/>
          <a:lstStyle/>
          <a:p>
            <a:fld id="{55389432-6A82-47EF-8F67-B7F9BE4D19FD}" type="slidenum">
              <a:rPr lang="en-US" smtClean="0"/>
              <a:pPr/>
              <a:t>322</a:t>
            </a:fld>
            <a:endParaRPr lang="en-US" dirty="0"/>
          </a:p>
        </p:txBody>
      </p:sp>
      <p:sp>
        <p:nvSpPr>
          <p:cNvPr id="38914"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ln/>
        </p:spPr>
        <p:txBody>
          <a:bodyPr>
            <a:normAutofit/>
          </a:bodyPr>
          <a:lstStyle/>
          <a:p>
            <a:pPr eaLnBrk="1" hangingPunct="1">
              <a:defRPr/>
            </a:pPr>
            <a:r>
              <a:rPr lang="en-US" dirty="0"/>
              <a:t>LOS: Compare</a:t>
            </a:r>
            <a:r>
              <a:rPr lang="en-US" baseline="0" dirty="0"/>
              <a:t> models used to estimate the required rate of return to private company equity (for example, the CAPM, the expanded CAPM, and the build-up approach).</a:t>
            </a:r>
          </a:p>
          <a:p>
            <a:pPr eaLnBrk="1" hangingPunct="1">
              <a:defRPr/>
            </a:pPr>
            <a:r>
              <a:rPr lang="en-US" baseline="0" dirty="0"/>
              <a:t>Pages 528–532</a:t>
            </a:r>
            <a:endParaRPr lang="en-US" dirty="0"/>
          </a:p>
          <a:p>
            <a:pPr eaLnBrk="1" hangingPunct="1">
              <a:defRPr/>
            </a:pPr>
            <a:endParaRPr lang="en-US" dirty="0"/>
          </a:p>
          <a:p>
            <a:pPr eaLnBrk="1" hangingPunct="1">
              <a:defRPr/>
            </a:pPr>
            <a:r>
              <a:rPr lang="en-US" b="1" dirty="0"/>
              <a:t>The</a:t>
            </a:r>
            <a:r>
              <a:rPr lang="en-US" b="1" baseline="0" dirty="0"/>
              <a:t> </a:t>
            </a:r>
            <a:r>
              <a:rPr lang="en-US" b="1" dirty="0"/>
              <a:t>CAPM:</a:t>
            </a:r>
            <a:r>
              <a:rPr lang="en-US" dirty="0"/>
              <a:t> </a:t>
            </a:r>
          </a:p>
          <a:p>
            <a:pPr eaLnBrk="1" hangingPunct="1">
              <a:buFont typeface="Arial" pitchFamily="34" charset="0"/>
              <a:buChar char="•"/>
              <a:defRPr/>
            </a:pPr>
            <a:r>
              <a:rPr lang="en-US" dirty="0"/>
              <a:t>Risk-free rate + Beta (equity</a:t>
            </a:r>
            <a:r>
              <a:rPr lang="en-US" baseline="0" dirty="0"/>
              <a:t> risk premium)</a:t>
            </a:r>
            <a:endParaRPr lang="en-US" dirty="0"/>
          </a:p>
          <a:p>
            <a:pPr eaLnBrk="1" hangingPunct="1">
              <a:buFont typeface="Arial" pitchFamily="34" charset="0"/>
              <a:buNone/>
              <a:defRPr/>
            </a:pPr>
            <a:endParaRPr lang="en-US" b="1" dirty="0"/>
          </a:p>
          <a:p>
            <a:pPr eaLnBrk="1" hangingPunct="1">
              <a:buFont typeface="Arial" pitchFamily="34" charset="0"/>
              <a:buNone/>
              <a:defRPr/>
            </a:pPr>
            <a:r>
              <a:rPr lang="en-US" b="1" dirty="0"/>
              <a:t>Expanded CAPM</a:t>
            </a:r>
            <a:endParaRPr lang="en-US" dirty="0"/>
          </a:p>
          <a:p>
            <a:pPr eaLnBrk="1" hangingPunct="1">
              <a:buFont typeface="Arial" pitchFamily="34" charset="0"/>
              <a:buChar char="•"/>
              <a:defRPr/>
            </a:pPr>
            <a:r>
              <a:rPr lang="en-US" dirty="0"/>
              <a:t>Same as the CAPM buts adds premiums for small size and company-specific risk.</a:t>
            </a:r>
          </a:p>
          <a:p>
            <a:pPr eaLnBrk="1" hangingPunct="1">
              <a:buFont typeface="Arial" pitchFamily="34" charset="0"/>
              <a:buChar char="•"/>
              <a:defRPr/>
            </a:pPr>
            <a:endParaRPr lang="en-US" b="1" dirty="0"/>
          </a:p>
          <a:p>
            <a:pPr eaLnBrk="1" hangingPunct="1">
              <a:buFont typeface="Arial" pitchFamily="34" charset="0"/>
              <a:buNone/>
              <a:defRPr/>
            </a:pPr>
            <a:r>
              <a:rPr lang="en-US" b="1" dirty="0"/>
              <a:t>Build-Up Approach</a:t>
            </a:r>
          </a:p>
          <a:p>
            <a:pPr lvl="0" eaLnBrk="1" hangingPunct="1">
              <a:buFont typeface="Arial" pitchFamily="34" charset="0"/>
              <a:buChar char="•"/>
              <a:defRPr/>
            </a:pPr>
            <a:r>
              <a:rPr lang="en-US" dirty="0"/>
              <a:t>Note that beta is assumed to be equal to one and equity risk premium is just added in.</a:t>
            </a:r>
          </a:p>
          <a:p>
            <a:pPr lvl="0" eaLnBrk="1" hangingPunct="1">
              <a:buFont typeface="Arial" pitchFamily="34" charset="0"/>
              <a:buChar char="•"/>
              <a:defRPr/>
            </a:pPr>
            <a:r>
              <a:rPr lang="en-US" dirty="0"/>
              <a:t>Small company, company-specific</a:t>
            </a:r>
            <a:r>
              <a:rPr lang="en-US" baseline="0" dirty="0"/>
              <a:t> risk, and industry</a:t>
            </a:r>
            <a:r>
              <a:rPr lang="en-US" dirty="0"/>
              <a:t> risk premiums are added to the risk-free rate. </a:t>
            </a:r>
          </a:p>
          <a:p>
            <a:pPr eaLnBrk="1" hangingPunct="1">
              <a:defRPr/>
            </a:pPr>
            <a:endParaRPr lang="en-US" dirty="0"/>
          </a:p>
        </p:txBody>
      </p:sp>
    </p:spTree>
    <p:extLst>
      <p:ext uri="{BB962C8B-B14F-4D97-AF65-F5344CB8AC3E}">
        <p14:creationId xmlns:p14="http://schemas.microsoft.com/office/powerpoint/2010/main" val="1734456616"/>
      </p:ext>
    </p:extLst>
  </p:cSld>
  <p:clrMapOvr>
    <a:masterClrMapping/>
  </p:clrMapOvr>
</p:notes>
</file>

<file path=ppt/notesSlides/notesSlide3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p:spPr>
        <p:txBody>
          <a:bodyPr/>
          <a:lstStyle/>
          <a:p>
            <a:fld id="{F745BE06-4E7D-449D-9933-F5B313F294CF}" type="slidenum">
              <a:rPr lang="en-US" smtClean="0"/>
              <a:pPr/>
              <a:t>323</a:t>
            </a:fld>
            <a:endParaRPr lang="en-US" dirty="0"/>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p:spPr>
        <p:txBody>
          <a:bodyPr/>
          <a:lstStyle/>
          <a:p>
            <a:pPr eaLnBrk="1" hangingPunct="1"/>
            <a:r>
              <a:rPr lang="en-US" dirty="0"/>
              <a:t>LOS:</a:t>
            </a:r>
            <a:r>
              <a:rPr lang="en-US" baseline="0" dirty="0"/>
              <a:t> Calculate the value of a private company based on market approach methods and describe advantages and disadvantages of each method.</a:t>
            </a:r>
            <a:endParaRPr lang="en-US" dirty="0"/>
          </a:p>
          <a:p>
            <a:pPr eaLnBrk="1" hangingPunct="1"/>
            <a:r>
              <a:rPr lang="en-US" b="0" u="none" dirty="0"/>
              <a:t>Pages</a:t>
            </a:r>
            <a:r>
              <a:rPr lang="en-US" b="0" u="none" baseline="0" dirty="0"/>
              <a:t> 537–544</a:t>
            </a:r>
          </a:p>
          <a:p>
            <a:pPr eaLnBrk="1" hangingPunct="1"/>
            <a:endParaRPr lang="en-US" b="0" u="none" dirty="0"/>
          </a:p>
          <a:p>
            <a:pPr eaLnBrk="1" hangingPunct="1"/>
            <a:r>
              <a:rPr lang="en-US" b="1" u="sng" dirty="0"/>
              <a:t>Market approach</a:t>
            </a:r>
            <a:r>
              <a:rPr lang="en-US" dirty="0"/>
              <a:t> </a:t>
            </a:r>
          </a:p>
          <a:p>
            <a:pPr marL="171450" indent="-171450" eaLnBrk="1" hangingPunct="1">
              <a:buFont typeface="Arial" panose="020B0604020202020204" pitchFamily="34" charset="0"/>
              <a:buChar char="•"/>
            </a:pPr>
            <a:r>
              <a:rPr lang="en-US" dirty="0"/>
              <a:t>Advantage:</a:t>
            </a:r>
            <a:r>
              <a:rPr lang="en-US" baseline="0" dirty="0"/>
              <a:t> I</a:t>
            </a:r>
            <a:r>
              <a:rPr lang="en-US" dirty="0"/>
              <a:t>t relies on data generated from actual market transactions.</a:t>
            </a:r>
          </a:p>
          <a:p>
            <a:pPr marL="171450" indent="-171450" eaLnBrk="1" hangingPunct="1">
              <a:buFont typeface="Arial" panose="020B0604020202020204" pitchFamily="34" charset="0"/>
              <a:buChar char="•"/>
            </a:pPr>
            <a:r>
              <a:rPr lang="en-US" dirty="0"/>
              <a:t>Key assumption: Transactions providing pricing evidence are reasonably comparable to the subject company.</a:t>
            </a:r>
          </a:p>
          <a:p>
            <a:pPr marL="171450" indent="-171450" eaLnBrk="1" hangingPunct="1">
              <a:buFont typeface="Arial" panose="020B0604020202020204" pitchFamily="34" charset="0"/>
              <a:buChar char="•"/>
            </a:pPr>
            <a:r>
              <a:rPr lang="en-US" dirty="0"/>
              <a:t>Biggest challenge: Finding comparable companies and accurately assessing their pricing.</a:t>
            </a:r>
          </a:p>
          <a:p>
            <a:pPr marL="171450" indent="-171450" eaLnBrk="1" hangingPunct="1">
              <a:buFont typeface="Arial" panose="020B0604020202020204" pitchFamily="34" charset="0"/>
              <a:buChar char="•"/>
            </a:pPr>
            <a:r>
              <a:rPr lang="en-US" dirty="0"/>
              <a:t>Multiples reflect expected growth and risk. Therefore, public company multiples must be adjusted for company-specific and stock-specific factors that distinguish private companies.</a:t>
            </a:r>
          </a:p>
          <a:p>
            <a:pPr marL="171450" indent="-171450" eaLnBrk="1" hangingPunct="1">
              <a:buFont typeface="Arial" panose="020B0604020202020204" pitchFamily="34" charset="0"/>
              <a:buChar char="•"/>
            </a:pPr>
            <a:r>
              <a:rPr lang="en-US" dirty="0"/>
              <a:t>Key factors for selecting guideline companies: Desire the same industry membership, </a:t>
            </a:r>
            <a:r>
              <a:rPr lang="en-US" sz="1200" kern="1200" dirty="0">
                <a:solidFill>
                  <a:schemeClr val="tx1"/>
                </a:solidFill>
                <a:latin typeface="Arial" charset="0"/>
                <a:ea typeface="+mn-ea"/>
                <a:cs typeface="+mn-cs"/>
              </a:rPr>
              <a:t>operations, size, and life cycle.</a:t>
            </a:r>
            <a:endParaRPr lang="en-US" dirty="0"/>
          </a:p>
        </p:txBody>
      </p:sp>
    </p:spTree>
    <p:extLst>
      <p:ext uri="{BB962C8B-B14F-4D97-AF65-F5344CB8AC3E}">
        <p14:creationId xmlns:p14="http://schemas.microsoft.com/office/powerpoint/2010/main" val="3154954592"/>
      </p:ext>
    </p:extLst>
  </p:cSld>
  <p:clrMapOvr>
    <a:masterClrMapping/>
  </p:clrMapOvr>
</p:notes>
</file>

<file path=ppt/notesSlides/notesSlide3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p:spPr>
        <p:txBody>
          <a:bodyPr/>
          <a:lstStyle/>
          <a:p>
            <a:fld id="{BFD4215B-ADF0-4C96-A5E0-BFBE262E576E}" type="slidenum">
              <a:rPr lang="en-US" smtClean="0"/>
              <a:pPr/>
              <a:t>324</a:t>
            </a:fld>
            <a:endParaRPr lang="en-US" dirty="0"/>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p:spPr>
        <p:txBody>
          <a:bodyPr/>
          <a:lstStyle/>
          <a:p>
            <a:pPr eaLnBrk="1" hangingPunct="1"/>
            <a:r>
              <a:rPr lang="en-US" dirty="0"/>
              <a:t>LOS:</a:t>
            </a:r>
            <a:r>
              <a:rPr lang="en-US" baseline="0" dirty="0"/>
              <a:t> Calculate the value of a private company based on market approach methods and describe advantages and disadvantages of each method.</a:t>
            </a:r>
            <a:endParaRPr lang="en-US" dirty="0"/>
          </a:p>
          <a:p>
            <a:pPr eaLnBrk="1" hangingPunct="1"/>
            <a:r>
              <a:rPr lang="en-US" b="0" u="none" dirty="0"/>
              <a:t>Pages</a:t>
            </a:r>
            <a:r>
              <a:rPr lang="en-US" b="0" u="none" baseline="0" dirty="0"/>
              <a:t> 539–542</a:t>
            </a:r>
          </a:p>
          <a:p>
            <a:pPr eaLnBrk="1" hangingPunct="1"/>
            <a:endParaRPr lang="en-US" b="0" u="none" baseline="0" dirty="0"/>
          </a:p>
          <a:p>
            <a:pPr eaLnBrk="1" hangingPunct="1"/>
            <a:r>
              <a:rPr lang="en-US" b="1" u="sng" baseline="0" dirty="0"/>
              <a:t>Guideline Public Company</a:t>
            </a:r>
            <a:endParaRPr lang="en-US" b="1" u="sng" dirty="0"/>
          </a:p>
          <a:p>
            <a:pPr eaLnBrk="1" hangingPunct="1">
              <a:buFont typeface="Arial" pitchFamily="34" charset="0"/>
              <a:buChar char="•"/>
            </a:pPr>
            <a:r>
              <a:rPr lang="en-US" b="0" u="none" dirty="0"/>
              <a:t>Primary advantage</a:t>
            </a:r>
            <a:r>
              <a:rPr lang="en-US" dirty="0"/>
              <a:t>: Large number of guideline companies and the significant availability of descriptive, financial, and trading information about them.</a:t>
            </a:r>
          </a:p>
          <a:p>
            <a:pPr eaLnBrk="1" hangingPunct="1">
              <a:buFont typeface="Arial" pitchFamily="34" charset="0"/>
              <a:buChar char="•"/>
            </a:pPr>
            <a:r>
              <a:rPr lang="en-US" dirty="0"/>
              <a:t>Disadvantage: Issues regarding comparability and subjectivity in the risk and growth adjustments to the pricing multiple.</a:t>
            </a:r>
          </a:p>
        </p:txBody>
      </p:sp>
    </p:spTree>
    <p:extLst>
      <p:ext uri="{BB962C8B-B14F-4D97-AF65-F5344CB8AC3E}">
        <p14:creationId xmlns:p14="http://schemas.microsoft.com/office/powerpoint/2010/main" val="2565248895"/>
      </p:ext>
    </p:extLst>
  </p:cSld>
  <p:clrMapOvr>
    <a:masterClrMapping/>
  </p:clrMapOvr>
</p:notes>
</file>

<file path=ppt/notesSlides/notesSlide3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p:spPr>
        <p:txBody>
          <a:bodyPr/>
          <a:lstStyle/>
          <a:p>
            <a:fld id="{82A08B08-631E-414C-9A30-0C06AD13B6D0}" type="slidenum">
              <a:rPr lang="en-US" smtClean="0"/>
              <a:pPr/>
              <a:t>325</a:t>
            </a:fld>
            <a:endParaRPr lang="en-US" dirty="0"/>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xfrm>
            <a:off x="577850" y="4458019"/>
            <a:ext cx="5811520" cy="4654231"/>
          </a:xfrm>
          <a:noFill/>
          <a:ln/>
        </p:spPr>
        <p:txBody>
          <a:bodyPr>
            <a:normAutofit lnSpcReduction="10000"/>
          </a:bodyPr>
          <a:lstStyle/>
          <a:p>
            <a:pPr marL="0" marR="0" indent="-182880" algn="l" defTabSz="914400" rtl="0" eaLnBrk="1" fontAlgn="base" latinLnBrk="0" hangingPunct="1">
              <a:lnSpc>
                <a:spcPct val="100000"/>
              </a:lnSpc>
              <a:spcBef>
                <a:spcPct val="30000"/>
              </a:spcBef>
              <a:spcAft>
                <a:spcPct val="0"/>
              </a:spcAft>
              <a:buClrTx/>
              <a:buSzTx/>
              <a:buFontTx/>
              <a:buNone/>
              <a:tabLst/>
              <a:defRPr/>
            </a:pPr>
            <a:r>
              <a:rPr lang="en-US" dirty="0"/>
              <a:t>LOS:</a:t>
            </a:r>
            <a:r>
              <a:rPr lang="en-US" baseline="0" dirty="0"/>
              <a:t> Calculate the value of a private company based on market approach methods and describe advantages and disadvantages of each method.</a:t>
            </a:r>
            <a:endParaRPr lang="en-US" dirty="0"/>
          </a:p>
          <a:p>
            <a:pPr eaLnBrk="1" hangingPunct="1"/>
            <a:r>
              <a:rPr lang="en-US" b="0" u="none" dirty="0"/>
              <a:t>Pages</a:t>
            </a:r>
            <a:r>
              <a:rPr lang="en-US" b="0" u="none" baseline="0" dirty="0"/>
              <a:t> 542–544</a:t>
            </a:r>
          </a:p>
          <a:p>
            <a:pPr eaLnBrk="1" hangingPunct="1"/>
            <a:endParaRPr lang="en-US" b="0" u="none" baseline="0" dirty="0"/>
          </a:p>
          <a:p>
            <a:pPr marL="235461" indent="-235461" eaLnBrk="1" hangingPunct="1"/>
            <a:r>
              <a:rPr lang="en-US" b="1" u="sng" dirty="0"/>
              <a:t>Guideline</a:t>
            </a:r>
            <a:r>
              <a:rPr lang="en-US" b="1" u="sng" baseline="0" dirty="0"/>
              <a:t> Transaction Method</a:t>
            </a:r>
            <a:endParaRPr lang="en-US" b="1" u="sng" dirty="0"/>
          </a:p>
          <a:p>
            <a:pPr marL="235461" indent="-235461" eaLnBrk="1" hangingPunct="1">
              <a:buFont typeface="Arial" pitchFamily="34" charset="0"/>
              <a:buChar char="•"/>
            </a:pPr>
            <a:r>
              <a:rPr lang="en-US" dirty="0"/>
              <a:t>Advantage:</a:t>
            </a:r>
            <a:r>
              <a:rPr lang="en-US" baseline="0" dirty="0"/>
              <a:t> </a:t>
            </a:r>
          </a:p>
          <a:p>
            <a:pPr marL="692661" lvl="1" indent="-235461" eaLnBrk="1" hangingPunct="1">
              <a:buFont typeface="+mj-lt"/>
              <a:buAutoNum type="arabicPeriod"/>
            </a:pPr>
            <a:r>
              <a:rPr lang="en-US" baseline="0" dirty="0"/>
              <a:t>Unlike the guideline public company method, this method uses pricing multiples from acquisitions of entire public or private companies. The GPCM uses data for partial ownership.</a:t>
            </a:r>
          </a:p>
          <a:p>
            <a:pPr marL="692661" lvl="1" indent="-235461" eaLnBrk="1" hangingPunct="1">
              <a:buFont typeface="+mj-lt"/>
              <a:buAutoNum type="arabicPeriod"/>
            </a:pPr>
            <a:r>
              <a:rPr lang="en-US" baseline="0" dirty="0"/>
              <a:t>Transaction multiples are the most relevant event for the valuation of a controlling interest in a private company.</a:t>
            </a:r>
            <a:endParaRPr lang="en-US" dirty="0"/>
          </a:p>
          <a:p>
            <a:pPr marL="235461" indent="-235461" eaLnBrk="1" hangingPunct="1">
              <a:buFont typeface="Arial" pitchFamily="34" charset="0"/>
              <a:buChar char="•"/>
            </a:pPr>
            <a:r>
              <a:rPr lang="en-US" dirty="0"/>
              <a:t>Disadvantage: Data may be unreliable because transaction data are not always disclosed or confirmed.</a:t>
            </a:r>
          </a:p>
          <a:p>
            <a:pPr marL="235461" indent="-235461" eaLnBrk="1" hangingPunct="1">
              <a:buFont typeface="Arial" pitchFamily="34" charset="0"/>
              <a:buChar char="•"/>
            </a:pPr>
            <a:endParaRPr lang="en-US" dirty="0"/>
          </a:p>
          <a:p>
            <a:pPr marL="235461" indent="-235461" eaLnBrk="1" hangingPunct="1"/>
            <a:r>
              <a:rPr lang="en-US" b="1" u="sng" dirty="0"/>
              <a:t>Factors</a:t>
            </a:r>
            <a:r>
              <a:rPr lang="en-US" b="1" u="sng" baseline="0" dirty="0"/>
              <a:t> to Consider</a:t>
            </a:r>
          </a:p>
          <a:p>
            <a:pPr marL="235461" indent="-235461" eaLnBrk="1" hangingPunct="1">
              <a:buFont typeface="Arial" pitchFamily="34" charset="0"/>
              <a:buChar char="•"/>
            </a:pPr>
            <a:r>
              <a:rPr lang="en-US" b="0" u="none" baseline="0" dirty="0"/>
              <a:t>Synergies: Pricing of strategic acquisitions may include payment for anticipated synergies.</a:t>
            </a:r>
          </a:p>
          <a:p>
            <a:pPr marL="235461" indent="-235461" eaLnBrk="1" hangingPunct="1">
              <a:buFont typeface="Arial" pitchFamily="34" charset="0"/>
              <a:buChar char="•"/>
            </a:pPr>
            <a:r>
              <a:rPr lang="en-US" b="0" u="none" baseline="0" dirty="0"/>
              <a:t>Contingent consideration represents potential future payments to the seller that are contingent on the achievement of certain agreed upon events.</a:t>
            </a:r>
          </a:p>
          <a:p>
            <a:pPr marL="235461" indent="-235461" eaLnBrk="1" hangingPunct="1">
              <a:buFont typeface="Arial" pitchFamily="34" charset="0"/>
              <a:buChar char="•"/>
            </a:pPr>
            <a:r>
              <a:rPr lang="en-US" b="0" u="none" baseline="0" dirty="0"/>
              <a:t>Noncash consideration, such as stock, included in the consideration.</a:t>
            </a:r>
          </a:p>
          <a:p>
            <a:pPr marL="235461" indent="-235461" eaLnBrk="1" hangingPunct="1">
              <a:buFont typeface="Arial" pitchFamily="34" charset="0"/>
              <a:buChar char="•"/>
            </a:pPr>
            <a:r>
              <a:rPr lang="en-US" b="0" u="none" baseline="0" dirty="0"/>
              <a:t>Availability of transactions: Meaningful transactions for a specific private company may be limited, i.e., transaction could have occurred a significant period prior to the valuation date.</a:t>
            </a:r>
          </a:p>
          <a:p>
            <a:pPr marL="235461" indent="-235461" eaLnBrk="1" hangingPunct="1">
              <a:buFont typeface="Arial" pitchFamily="34" charset="0"/>
              <a:buChar char="•"/>
            </a:pPr>
            <a:r>
              <a:rPr lang="en-US" b="0" u="none" baseline="0" dirty="0"/>
              <a:t>Changes between transaction and valuation dates: Pricing evidence could be from acquisition of control of firms at different points in the past. As a result, changes in the marketplace could result in differing risk and growth expectations, requiring an adjustment to the pricing multiple.</a:t>
            </a:r>
            <a:endParaRPr lang="en-US" b="0" u="none" dirty="0"/>
          </a:p>
        </p:txBody>
      </p:sp>
    </p:spTree>
    <p:extLst>
      <p:ext uri="{BB962C8B-B14F-4D97-AF65-F5344CB8AC3E}">
        <p14:creationId xmlns:p14="http://schemas.microsoft.com/office/powerpoint/2010/main" val="578759667"/>
      </p:ext>
    </p:extLst>
  </p:cSld>
  <p:clrMapOvr>
    <a:masterClrMapping/>
  </p:clrMapOvr>
</p:notes>
</file>

<file path=ppt/notesSlides/notesSlide3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p:spPr>
        <p:txBody>
          <a:bodyPr/>
          <a:lstStyle/>
          <a:p>
            <a:fld id="{5AF671CC-B0FF-4D56-880D-237054A3A1DB}" type="slidenum">
              <a:rPr lang="en-US" smtClean="0"/>
              <a:pPr/>
              <a:t>326</a:t>
            </a:fld>
            <a:endParaRPr lang="en-US" dirty="0"/>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p:spPr>
        <p:txBody>
          <a:bodyPr/>
          <a:lstStyle/>
          <a:p>
            <a:pPr marL="0" marR="0" indent="-182880" algn="l" defTabSz="914400" rtl="0" eaLnBrk="1" fontAlgn="base" latinLnBrk="0" hangingPunct="1">
              <a:lnSpc>
                <a:spcPct val="100000"/>
              </a:lnSpc>
              <a:spcBef>
                <a:spcPct val="30000"/>
              </a:spcBef>
              <a:spcAft>
                <a:spcPct val="0"/>
              </a:spcAft>
              <a:buClrTx/>
              <a:buSzTx/>
              <a:buFontTx/>
              <a:buNone/>
              <a:tabLst/>
              <a:defRPr/>
            </a:pPr>
            <a:r>
              <a:rPr lang="en-US" dirty="0"/>
              <a:t>LOS:</a:t>
            </a:r>
            <a:r>
              <a:rPr lang="en-US" baseline="0" dirty="0"/>
              <a:t> Calculate the value of a private company based on market approach methods and describe advantages and disadvantages of each method.</a:t>
            </a:r>
            <a:endParaRPr lang="en-US" dirty="0"/>
          </a:p>
          <a:p>
            <a:pPr eaLnBrk="1" hangingPunct="1"/>
            <a:r>
              <a:rPr lang="en-US" b="0" u="none" dirty="0"/>
              <a:t>Page</a:t>
            </a:r>
            <a:r>
              <a:rPr lang="en-US" b="0" u="none" baseline="0" dirty="0"/>
              <a:t> 544</a:t>
            </a:r>
          </a:p>
          <a:p>
            <a:pPr eaLnBrk="1" hangingPunct="1"/>
            <a:endParaRPr lang="en-US" dirty="0"/>
          </a:p>
          <a:p>
            <a:pPr eaLnBrk="1" hangingPunct="1"/>
            <a:endParaRPr lang="en-US" dirty="0"/>
          </a:p>
          <a:p>
            <a:pPr eaLnBrk="1" hangingPunct="1"/>
            <a:endParaRPr lang="en-US" dirty="0"/>
          </a:p>
        </p:txBody>
      </p:sp>
    </p:spTree>
    <p:extLst>
      <p:ext uri="{BB962C8B-B14F-4D97-AF65-F5344CB8AC3E}">
        <p14:creationId xmlns:p14="http://schemas.microsoft.com/office/powerpoint/2010/main" val="1189881322"/>
      </p:ext>
    </p:extLst>
  </p:cSld>
  <p:clrMapOvr>
    <a:masterClrMapping/>
  </p:clrMapOvr>
</p:notes>
</file>

<file path=ppt/notesSlides/notesSlide3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p:spPr>
        <p:txBody>
          <a:bodyPr/>
          <a:lstStyle/>
          <a:p>
            <a:fld id="{BFD4215B-ADF0-4C96-A5E0-BFBE262E576E}" type="slidenum">
              <a:rPr lang="en-US" smtClean="0"/>
              <a:pPr/>
              <a:t>327</a:t>
            </a:fld>
            <a:endParaRPr lang="en-US" dirty="0"/>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p:spPr>
        <p:txBody>
          <a:bodyPr/>
          <a:lstStyle/>
          <a:p>
            <a:pPr eaLnBrk="1" hangingPunct="1"/>
            <a:r>
              <a:rPr lang="en-US" dirty="0"/>
              <a:t>LOS:</a:t>
            </a:r>
            <a:r>
              <a:rPr lang="en-US" baseline="0" dirty="0"/>
              <a:t> Discuss and illustrate market approaches to private company valuation, including the guideline public company method, the guideline transactions method, and the prior transaction method, and the advantages and disadvantages of each.</a:t>
            </a:r>
            <a:endParaRPr lang="en-US" dirty="0"/>
          </a:p>
          <a:p>
            <a:pPr eaLnBrk="1" hangingPunct="1"/>
            <a:r>
              <a:rPr lang="en-US" b="0" u="none" dirty="0"/>
              <a:t>Pages</a:t>
            </a:r>
            <a:r>
              <a:rPr lang="en-US" b="0" u="none" baseline="0" dirty="0"/>
              <a:t> 539–542</a:t>
            </a:r>
          </a:p>
          <a:p>
            <a:pPr eaLnBrk="1" hangingPunct="1"/>
            <a:endParaRPr lang="en-US" b="0" u="none" baseline="0" dirty="0"/>
          </a:p>
          <a:p>
            <a:pPr eaLnBrk="1" hangingPunct="1"/>
            <a:r>
              <a:rPr lang="en-US" sz="1200" kern="1200" dirty="0">
                <a:solidFill>
                  <a:schemeClr val="tx1"/>
                </a:solidFill>
                <a:latin typeface="Arial" charset="0"/>
                <a:ea typeface="+mn-ea"/>
                <a:cs typeface="+mn-cs"/>
              </a:rPr>
              <a:t>Although public firms are often valued on the basis of price-to-earnings ratios, private firm valuation is often based on EBIT or EBITDA multiples. </a:t>
            </a:r>
          </a:p>
          <a:p>
            <a:pPr eaLnBrk="1" hangingPunct="1"/>
            <a:endParaRPr lang="en-US" sz="1200" kern="1200" dirty="0">
              <a:solidFill>
                <a:schemeClr val="tx1"/>
              </a:solidFill>
              <a:latin typeface="Arial" charset="0"/>
              <a:ea typeface="+mn-ea"/>
              <a:cs typeface="+mn-cs"/>
            </a:endParaRPr>
          </a:p>
          <a:p>
            <a:pPr eaLnBrk="1" hangingPunct="1"/>
            <a:r>
              <a:rPr lang="en-US" sz="1200" kern="1200" dirty="0">
                <a:solidFill>
                  <a:schemeClr val="tx1"/>
                </a:solidFill>
                <a:latin typeface="Arial" charset="0"/>
                <a:ea typeface="+mn-ea"/>
                <a:cs typeface="+mn-cs"/>
              </a:rPr>
              <a:t>The numerator here will</a:t>
            </a:r>
            <a:r>
              <a:rPr lang="en-US" sz="1200" kern="1200" baseline="0" dirty="0">
                <a:solidFill>
                  <a:schemeClr val="tx1"/>
                </a:solidFill>
                <a:latin typeface="Arial" charset="0"/>
                <a:ea typeface="+mn-ea"/>
                <a:cs typeface="+mn-cs"/>
              </a:rPr>
              <a:t> be</a:t>
            </a:r>
            <a:r>
              <a:rPr lang="en-US" sz="1200" kern="1200" dirty="0">
                <a:solidFill>
                  <a:schemeClr val="tx1"/>
                </a:solidFill>
                <a:latin typeface="Arial" charset="0"/>
                <a:ea typeface="+mn-ea"/>
                <a:cs typeface="+mn-cs"/>
              </a:rPr>
              <a:t> the market value of invested capital (MVIC). </a:t>
            </a:r>
            <a:endParaRPr lang="en-US" b="0" u="none" baseline="0" dirty="0"/>
          </a:p>
        </p:txBody>
      </p:sp>
    </p:spTree>
    <p:extLst>
      <p:ext uri="{BB962C8B-B14F-4D97-AF65-F5344CB8AC3E}">
        <p14:creationId xmlns:p14="http://schemas.microsoft.com/office/powerpoint/2010/main" val="4228394163"/>
      </p:ext>
    </p:extLst>
  </p:cSld>
  <p:clrMapOvr>
    <a:masterClrMapping/>
  </p:clrMapOvr>
</p:notes>
</file>

<file path=ppt/notesSlides/notesSlide3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p:spPr>
        <p:txBody>
          <a:bodyPr/>
          <a:lstStyle/>
          <a:p>
            <a:fld id="{BFD4215B-ADF0-4C96-A5E0-BFBE262E576E}" type="slidenum">
              <a:rPr lang="en-US" smtClean="0"/>
              <a:pPr/>
              <a:t>328</a:t>
            </a:fld>
            <a:endParaRPr lang="en-US" dirty="0"/>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p:spPr>
        <p:txBody>
          <a:bodyPr/>
          <a:lstStyle/>
          <a:p>
            <a:pPr eaLnBrk="1" hangingPunct="1"/>
            <a:r>
              <a:rPr lang="en-US" dirty="0"/>
              <a:t>LOS:</a:t>
            </a:r>
            <a:r>
              <a:rPr lang="en-US" baseline="0" dirty="0"/>
              <a:t> Discuss and illustrate market approaches to private company valuation, including the guideline public company method, the guideline transactions method, and the prior transaction method, and the advantages and disadvantages of each.</a:t>
            </a:r>
            <a:endParaRPr lang="en-US" dirty="0"/>
          </a:p>
          <a:p>
            <a:pPr eaLnBrk="1" hangingPunct="1"/>
            <a:r>
              <a:rPr lang="en-US" b="0" u="none" dirty="0"/>
              <a:t>Pages</a:t>
            </a:r>
            <a:r>
              <a:rPr lang="en-US" b="0" u="none" baseline="0" dirty="0"/>
              <a:t> 539–542</a:t>
            </a:r>
          </a:p>
          <a:p>
            <a:pPr eaLnBrk="1" hangingPunct="1"/>
            <a:endParaRPr lang="en-US" b="0" u="none" baseline="0" dirty="0"/>
          </a:p>
          <a:p>
            <a:pPr eaLnBrk="1" hangingPunct="1"/>
            <a:endParaRPr lang="en-US" b="0" u="none" baseline="0" dirty="0"/>
          </a:p>
        </p:txBody>
      </p:sp>
    </p:spTree>
    <p:extLst>
      <p:ext uri="{BB962C8B-B14F-4D97-AF65-F5344CB8AC3E}">
        <p14:creationId xmlns:p14="http://schemas.microsoft.com/office/powerpoint/2010/main" val="2168162765"/>
      </p:ext>
    </p:extLst>
  </p:cSld>
  <p:clrMapOvr>
    <a:masterClrMapping/>
  </p:clrMapOvr>
</p:notes>
</file>

<file path=ppt/notesSlides/notesSlide3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p:spPr>
        <p:txBody>
          <a:bodyPr/>
          <a:lstStyle/>
          <a:p>
            <a:fld id="{BFD4215B-ADF0-4C96-A5E0-BFBE262E576E}" type="slidenum">
              <a:rPr lang="en-US" smtClean="0"/>
              <a:pPr/>
              <a:t>329</a:t>
            </a:fld>
            <a:endParaRPr lang="en-US" dirty="0"/>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p:spPr>
        <p:txBody>
          <a:bodyPr>
            <a:normAutofit/>
          </a:bodyPr>
          <a:lstStyle/>
          <a:p>
            <a:pPr eaLnBrk="1" hangingPunct="1"/>
            <a:r>
              <a:rPr lang="en-US" dirty="0"/>
              <a:t>LOS:</a:t>
            </a:r>
            <a:r>
              <a:rPr lang="en-US" baseline="0" dirty="0"/>
              <a:t> Discuss and illustrate market approaches to private company valuation, including the guideline public company method, the guideline transactions method, and the prior transaction method, and the advantages and disadvantages of each.</a:t>
            </a:r>
            <a:endParaRPr lang="en-US" dirty="0"/>
          </a:p>
          <a:p>
            <a:pPr eaLnBrk="1" hangingPunct="1"/>
            <a:r>
              <a:rPr lang="en-US" b="0" u="none" dirty="0"/>
              <a:t>Pages</a:t>
            </a:r>
            <a:r>
              <a:rPr lang="en-US" b="0" u="none" baseline="0" dirty="0"/>
              <a:t> 539–542</a:t>
            </a:r>
          </a:p>
          <a:p>
            <a:pPr eaLnBrk="1" hangingPunct="1"/>
            <a:endParaRPr lang="en-US" b="0" u="none" baseline="0" dirty="0"/>
          </a:p>
          <a:p>
            <a:pPr eaLnBrk="1" hangingPunct="1"/>
            <a:r>
              <a:rPr lang="en-US" b="0" u="none" baseline="0" dirty="0"/>
              <a:t>The price multiples are rounded to one decimal place before valuations are calculated.</a:t>
            </a:r>
          </a:p>
          <a:p>
            <a:pPr eaLnBrk="1" hangingPunct="1"/>
            <a:endParaRPr lang="en-US" b="0" u="none" baseline="0" dirty="0"/>
          </a:p>
          <a:p>
            <a:pPr eaLnBrk="1" hangingPunct="1"/>
            <a:r>
              <a:rPr lang="en-US" b="0" u="none" baseline="0" dirty="0"/>
              <a:t>The control premium is used because the buyer is strategic and synergies are available from control.</a:t>
            </a:r>
          </a:p>
          <a:p>
            <a:pPr eaLnBrk="1" hangingPunct="1"/>
            <a:endParaRPr lang="en-US" b="0" u="none" baseline="0" dirty="0"/>
          </a:p>
          <a:p>
            <a:pPr eaLnBrk="1" hangingPunct="1"/>
            <a:r>
              <a:rPr lang="en-US" b="0" u="none" baseline="0" dirty="0"/>
              <a:t>The adjusted price multiple is applied against the normalized EBITDA to obtain firm value.</a:t>
            </a:r>
          </a:p>
          <a:p>
            <a:pPr eaLnBrk="1" hangingPunct="1"/>
            <a:endParaRPr lang="en-US" b="0" u="none" baseline="0" dirty="0"/>
          </a:p>
          <a:p>
            <a:pPr eaLnBrk="1" hangingPunct="1"/>
            <a:r>
              <a:rPr lang="en-US" b="0" u="none" baseline="0" dirty="0"/>
              <a:t>Debt is then subtracted to obtain equity value.</a:t>
            </a:r>
          </a:p>
          <a:p>
            <a:pPr eaLnBrk="1" hangingPunct="1"/>
            <a:endParaRPr lang="en-US" b="0" u="none" baseline="0" dirty="0"/>
          </a:p>
        </p:txBody>
      </p:sp>
    </p:spTree>
    <p:extLst>
      <p:ext uri="{BB962C8B-B14F-4D97-AF65-F5344CB8AC3E}">
        <p14:creationId xmlns:p14="http://schemas.microsoft.com/office/powerpoint/2010/main" val="3376486384"/>
      </p:ext>
    </p:extLst>
  </p:cSld>
  <p:clrMapOvr>
    <a:masterClrMapping/>
  </p:clrMapOvr>
</p:notes>
</file>

<file path=ppt/notesSlides/notesSlide3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p:spPr>
        <p:txBody>
          <a:bodyPr/>
          <a:lstStyle/>
          <a:p>
            <a:fld id="{BFD4215B-ADF0-4C96-A5E0-BFBE262E576E}" type="slidenum">
              <a:rPr lang="en-US" smtClean="0"/>
              <a:pPr/>
              <a:t>330</a:t>
            </a:fld>
            <a:endParaRPr lang="en-US" dirty="0"/>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p:spPr>
        <p:txBody>
          <a:bodyPr>
            <a:normAutofit/>
          </a:bodyPr>
          <a:lstStyle/>
          <a:p>
            <a:pPr eaLnBrk="1" hangingPunct="1"/>
            <a:r>
              <a:rPr lang="en-US" dirty="0"/>
              <a:t>LOS:</a:t>
            </a:r>
            <a:r>
              <a:rPr lang="en-US" baseline="0" dirty="0"/>
              <a:t> Discuss and illustrate market approaches to private company valuation, including the guideline public company method, the guideline transactions method, and the prior transaction method, and the advantages and disadvantages of each.</a:t>
            </a:r>
            <a:endParaRPr lang="en-US" dirty="0"/>
          </a:p>
          <a:p>
            <a:pPr eaLnBrk="1" hangingPunct="1"/>
            <a:r>
              <a:rPr lang="en-US" b="0" u="none" dirty="0"/>
              <a:t>Pages</a:t>
            </a:r>
            <a:r>
              <a:rPr lang="en-US" b="0" u="none" baseline="0" dirty="0"/>
              <a:t> 539–542</a:t>
            </a:r>
          </a:p>
          <a:p>
            <a:pPr eaLnBrk="1" hangingPunct="1"/>
            <a:endParaRPr lang="en-US" b="0" u="none" baseline="0" dirty="0"/>
          </a:p>
          <a:p>
            <a:pPr eaLnBrk="1" hangingPunct="1"/>
            <a:r>
              <a:rPr lang="en-US" b="0" u="none" baseline="0" dirty="0"/>
              <a:t>The price multiples are rounded to one decimal place before valuations are calculated.</a:t>
            </a:r>
          </a:p>
          <a:p>
            <a:pPr eaLnBrk="1" hangingPunct="1"/>
            <a:endParaRPr lang="en-US" b="0" u="none" baseline="0" dirty="0"/>
          </a:p>
          <a:p>
            <a:pPr eaLnBrk="1" hangingPunct="1"/>
            <a:r>
              <a:rPr lang="en-US" b="0" u="none" baseline="0" dirty="0"/>
              <a:t>The control premium is NOT used because the buyer is financial (nonstrategic).</a:t>
            </a:r>
          </a:p>
          <a:p>
            <a:pPr eaLnBrk="1" hangingPunct="1"/>
            <a:endParaRPr lang="en-US" b="0" u="none" baseline="0" dirty="0"/>
          </a:p>
          <a:p>
            <a:pPr eaLnBrk="1" hangingPunct="1"/>
            <a:r>
              <a:rPr lang="en-US" b="0" u="none" baseline="0" dirty="0"/>
              <a:t>The adjusted price multiple is applied against the normalized EBITDA to obtain firm value.</a:t>
            </a:r>
          </a:p>
          <a:p>
            <a:pPr eaLnBrk="1" hangingPunct="1"/>
            <a:endParaRPr lang="en-US" b="0" u="none" baseline="0" dirty="0"/>
          </a:p>
          <a:p>
            <a:pPr eaLnBrk="1" hangingPunct="1"/>
            <a:r>
              <a:rPr lang="en-US" b="0" u="none" baseline="0" dirty="0"/>
              <a:t>Debt is then subtracted to obtain equity value.</a:t>
            </a:r>
          </a:p>
          <a:p>
            <a:pPr eaLnBrk="1" hangingPunct="1"/>
            <a:endParaRPr lang="en-US" b="0" u="none" baseline="0" dirty="0"/>
          </a:p>
        </p:txBody>
      </p:sp>
    </p:spTree>
    <p:extLst>
      <p:ext uri="{BB962C8B-B14F-4D97-AF65-F5344CB8AC3E}">
        <p14:creationId xmlns:p14="http://schemas.microsoft.com/office/powerpoint/2010/main" val="277698704"/>
      </p:ext>
    </p:extLst>
  </p:cSld>
  <p:clrMapOvr>
    <a:masterClrMapping/>
  </p:clrMapOvr>
</p:notes>
</file>

<file path=ppt/notesSlides/notesSlide3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p:spPr>
        <p:txBody>
          <a:bodyPr/>
          <a:lstStyle/>
          <a:p>
            <a:fld id="{40578732-D190-46E4-AD98-FA5D4C93AC62}" type="slidenum">
              <a:rPr lang="en-US" smtClean="0"/>
              <a:pPr/>
              <a:t>331</a:t>
            </a:fld>
            <a:endParaRPr lang="en-US" dirty="0"/>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p:spPr>
        <p:txBody>
          <a:bodyPr>
            <a:normAutofit lnSpcReduction="10000"/>
          </a:bodyPr>
          <a:lstStyle/>
          <a:p>
            <a:pPr eaLnBrk="1" hangingPunct="1"/>
            <a:r>
              <a:rPr lang="en-US" dirty="0"/>
              <a:t>LOS:</a:t>
            </a:r>
            <a:r>
              <a:rPr lang="en-US" baseline="0" dirty="0"/>
              <a:t> Describe the asset-based approach to private company valuation.</a:t>
            </a:r>
          </a:p>
          <a:p>
            <a:pPr eaLnBrk="1" hangingPunct="1"/>
            <a:r>
              <a:rPr lang="en-US" baseline="0" dirty="0"/>
              <a:t>Pages 545–546</a:t>
            </a:r>
          </a:p>
          <a:p>
            <a:pPr eaLnBrk="1" hangingPunct="1"/>
            <a:endParaRPr lang="en-US" baseline="0" dirty="0"/>
          </a:p>
          <a:p>
            <a:pPr marL="0" marR="0" lvl="0" indent="-182880" algn="l" defTabSz="914400" rtl="0" eaLnBrk="1" fontAlgn="base" latinLnBrk="0" hangingPunct="1">
              <a:lnSpc>
                <a:spcPct val="100000"/>
              </a:lnSpc>
              <a:spcBef>
                <a:spcPct val="30000"/>
              </a:spcBef>
              <a:spcAft>
                <a:spcPct val="0"/>
              </a:spcAft>
              <a:buClrTx/>
              <a:buSzTx/>
              <a:buFontTx/>
              <a:buNone/>
              <a:tabLst/>
              <a:defRPr/>
            </a:pPr>
            <a:r>
              <a:rPr lang="en-US" b="0" dirty="0"/>
              <a:t>Underlying principle: The value of ownership is equivalent to the fair value of its assets less the fair value of its liabilities.</a:t>
            </a:r>
          </a:p>
          <a:p>
            <a:pPr eaLnBrk="1" hangingPunct="1"/>
            <a:endParaRPr lang="en-US" dirty="0"/>
          </a:p>
          <a:p>
            <a:pPr marL="0" marR="0" indent="-18288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latin typeface="Arial" charset="0"/>
                <a:ea typeface="+mn-ea"/>
                <a:cs typeface="+mn-cs"/>
              </a:rPr>
              <a:t>Of the income,</a:t>
            </a:r>
            <a:r>
              <a:rPr lang="en-US" sz="1200" kern="1200" baseline="0" dirty="0">
                <a:solidFill>
                  <a:schemeClr val="tx1"/>
                </a:solidFill>
                <a:latin typeface="Arial" charset="0"/>
                <a:ea typeface="+mn-ea"/>
                <a:cs typeface="+mn-cs"/>
              </a:rPr>
              <a:t> market, and asset-based </a:t>
            </a:r>
            <a:r>
              <a:rPr lang="en-US" sz="1200" kern="1200" dirty="0">
                <a:solidFill>
                  <a:schemeClr val="tx1"/>
                </a:solidFill>
                <a:latin typeface="Arial" charset="0"/>
                <a:ea typeface="+mn-ea"/>
                <a:cs typeface="+mn-cs"/>
              </a:rPr>
              <a:t>approaches, the asset-based approach usually results in the lowest valuation because the use of a firm’s assets in combination typically results in greater value creation than each of its parts individually.</a:t>
            </a:r>
          </a:p>
          <a:p>
            <a:pPr marL="0" marR="0" indent="-18288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latin typeface="Arial" charset="0"/>
              <a:ea typeface="+mn-ea"/>
              <a:cs typeface="+mn-cs"/>
            </a:endParaRPr>
          </a:p>
          <a:p>
            <a:r>
              <a:rPr lang="en-US" sz="1200" kern="1200" dirty="0">
                <a:solidFill>
                  <a:schemeClr val="tx1"/>
                </a:solidFill>
                <a:latin typeface="Arial" charset="0"/>
                <a:ea typeface="+mn-ea"/>
                <a:cs typeface="+mn-cs"/>
              </a:rPr>
              <a:t>The asset-based approach is most appropriate for</a:t>
            </a:r>
          </a:p>
          <a:p>
            <a:pPr marL="45720" indent="-228600">
              <a:buFont typeface="Arial" pitchFamily="34" charset="0"/>
              <a:buChar char="•"/>
            </a:pPr>
            <a:r>
              <a:rPr lang="en-US" sz="1200" kern="1200" dirty="0">
                <a:solidFill>
                  <a:schemeClr val="tx1"/>
                </a:solidFill>
                <a:latin typeface="Arial" charset="0"/>
                <a:ea typeface="+mn-ea"/>
                <a:cs typeface="+mn-cs"/>
              </a:rPr>
              <a:t>resource</a:t>
            </a:r>
            <a:r>
              <a:rPr lang="en-US" sz="1200" kern="1200" baseline="0" dirty="0">
                <a:solidFill>
                  <a:schemeClr val="tx1"/>
                </a:solidFill>
                <a:latin typeface="Arial" charset="0"/>
                <a:ea typeface="+mn-ea"/>
                <a:cs typeface="+mn-cs"/>
              </a:rPr>
              <a:t> firms: T</a:t>
            </a:r>
            <a:r>
              <a:rPr lang="en-US" sz="1200" kern="1200" dirty="0">
                <a:solidFill>
                  <a:schemeClr val="tx1"/>
                </a:solidFill>
                <a:latin typeface="Arial" charset="0"/>
                <a:ea typeface="+mn-ea"/>
                <a:cs typeface="+mn-cs"/>
              </a:rPr>
              <a:t>heir assets can be valued using comparables sales.</a:t>
            </a:r>
          </a:p>
          <a:p>
            <a:pPr marL="45720" indent="-228600">
              <a:buFont typeface="Arial" pitchFamily="34" charset="0"/>
              <a:buChar char="•"/>
            </a:pPr>
            <a:r>
              <a:rPr lang="en-US" sz="1200" kern="1200" dirty="0">
                <a:solidFill>
                  <a:schemeClr val="tx1"/>
                </a:solidFill>
                <a:latin typeface="Arial" charset="0"/>
                <a:ea typeface="+mn-ea"/>
                <a:cs typeface="+mn-cs"/>
              </a:rPr>
              <a:t>financial services:</a:t>
            </a:r>
            <a:r>
              <a:rPr lang="en-US" sz="1200" kern="1200" baseline="0" dirty="0">
                <a:solidFill>
                  <a:schemeClr val="tx1"/>
                </a:solidFill>
                <a:latin typeface="Arial" charset="0"/>
                <a:ea typeface="+mn-ea"/>
                <a:cs typeface="+mn-cs"/>
              </a:rPr>
              <a:t> T</a:t>
            </a:r>
            <a:r>
              <a:rPr lang="en-US" sz="1200" kern="1200" dirty="0">
                <a:solidFill>
                  <a:schemeClr val="tx1"/>
                </a:solidFill>
                <a:latin typeface="Arial" charset="0"/>
                <a:ea typeface="+mn-ea"/>
                <a:cs typeface="+mn-cs"/>
              </a:rPr>
              <a:t>heir loan and security values can be determined by examining market prices and factors.</a:t>
            </a:r>
          </a:p>
          <a:p>
            <a:pPr marL="45720" indent="-228600">
              <a:buFont typeface="Arial" pitchFamily="34" charset="0"/>
              <a:buChar char="•"/>
            </a:pPr>
            <a:r>
              <a:rPr lang="en-US" sz="1200" kern="1200" dirty="0">
                <a:solidFill>
                  <a:schemeClr val="tx1"/>
                </a:solidFill>
                <a:latin typeface="Arial" charset="0"/>
                <a:ea typeface="+mn-ea"/>
                <a:cs typeface="+mn-cs"/>
              </a:rPr>
              <a:t>investment companies: For</a:t>
            </a:r>
            <a:r>
              <a:rPr lang="en-US" sz="1200" kern="1200" baseline="0" dirty="0">
                <a:solidFill>
                  <a:schemeClr val="tx1"/>
                </a:solidFill>
                <a:latin typeface="Arial" charset="0"/>
                <a:ea typeface="+mn-ea"/>
                <a:cs typeface="+mn-cs"/>
              </a:rPr>
              <a:t> example, r</a:t>
            </a:r>
            <a:r>
              <a:rPr lang="en-US" sz="1200" kern="1200" dirty="0">
                <a:solidFill>
                  <a:schemeClr val="tx1"/>
                </a:solidFill>
                <a:latin typeface="Arial" charset="0"/>
                <a:ea typeface="+mn-ea"/>
                <a:cs typeface="+mn-cs"/>
              </a:rPr>
              <a:t>eal estate investment trusts (REITs), where the underlying assets are determined using the market or income approaches. </a:t>
            </a:r>
          </a:p>
          <a:p>
            <a:pPr marL="45720" marR="0" lvl="0" indent="-22860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sz="1200" kern="1200" dirty="0">
                <a:solidFill>
                  <a:schemeClr val="tx1"/>
                </a:solidFill>
                <a:latin typeface="Arial" charset="0"/>
                <a:ea typeface="+mn-ea"/>
                <a:cs typeface="+mn-cs"/>
              </a:rPr>
              <a:t>small companies or early stage companies with few intangible assets.</a:t>
            </a:r>
          </a:p>
          <a:p>
            <a:pPr eaLnBrk="1" hangingPunct="1"/>
            <a:endParaRPr lang="en-US" dirty="0"/>
          </a:p>
        </p:txBody>
      </p:sp>
    </p:spTree>
    <p:extLst>
      <p:ext uri="{BB962C8B-B14F-4D97-AF65-F5344CB8AC3E}">
        <p14:creationId xmlns:p14="http://schemas.microsoft.com/office/powerpoint/2010/main" val="3159649813"/>
      </p:ext>
    </p:extLst>
  </p:cSld>
  <p:clrMapOvr>
    <a:masterClrMapping/>
  </p:clrMapOvr>
</p:notes>
</file>

<file path=ppt/notesSlides/notesSlide3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p:spPr>
        <p:txBody>
          <a:bodyPr/>
          <a:lstStyle/>
          <a:p>
            <a:fld id="{F9A259ED-7CF9-4821-B21F-0323067CFBAA}" type="slidenum">
              <a:rPr lang="en-US" smtClean="0"/>
              <a:pPr/>
              <a:t>332</a:t>
            </a:fld>
            <a:endParaRPr lang="en-US" dirty="0"/>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p:spPr>
        <p:txBody>
          <a:bodyPr/>
          <a:lstStyle/>
          <a:p>
            <a:pPr eaLnBrk="1" hangingPunct="1"/>
            <a:r>
              <a:rPr lang="en-US" sz="1000" dirty="0"/>
              <a:t>LOS: Explain and evaluate</a:t>
            </a:r>
            <a:r>
              <a:rPr lang="en-US" sz="1000" baseline="0" dirty="0"/>
              <a:t> the effects on private company valuations of </a:t>
            </a:r>
            <a:r>
              <a:rPr lang="en-US" sz="1000" dirty="0"/>
              <a:t>discounts</a:t>
            </a:r>
            <a:r>
              <a:rPr lang="en-US" sz="1000" baseline="0" dirty="0"/>
              <a:t> and premiums based on control and marketability.</a:t>
            </a:r>
          </a:p>
          <a:p>
            <a:pPr eaLnBrk="1" hangingPunct="1"/>
            <a:r>
              <a:rPr lang="en-US" sz="1000" baseline="0" dirty="0"/>
              <a:t>Pages 546–553</a:t>
            </a:r>
          </a:p>
          <a:p>
            <a:pPr eaLnBrk="1" hangingPunct="1"/>
            <a:endParaRPr lang="en-US" sz="1000" dirty="0"/>
          </a:p>
          <a:p>
            <a:pPr eaLnBrk="1" hangingPunct="1">
              <a:buFont typeface="Arial" pitchFamily="34" charset="0"/>
              <a:buNone/>
            </a:pPr>
            <a:r>
              <a:rPr lang="en-US" sz="1000" dirty="0"/>
              <a:t>Key difference between valuing</a:t>
            </a:r>
            <a:r>
              <a:rPr lang="en-US" sz="1000" baseline="0" dirty="0"/>
              <a:t> </a:t>
            </a:r>
            <a:r>
              <a:rPr lang="en-US" sz="1000" dirty="0"/>
              <a:t>public versus private companies:</a:t>
            </a:r>
          </a:p>
          <a:p>
            <a:pPr eaLnBrk="1" hangingPunct="1">
              <a:buFont typeface="Arial" pitchFamily="34" charset="0"/>
              <a:buChar char="•"/>
            </a:pPr>
            <a:r>
              <a:rPr lang="en-US" sz="1000" dirty="0"/>
              <a:t>Incorporating control and marketability adjustments in valuing the interests in private companies</a:t>
            </a:r>
          </a:p>
          <a:p>
            <a:pPr eaLnBrk="1" hangingPunct="1">
              <a:buFont typeface="Arial" pitchFamily="34" charset="0"/>
              <a:buChar char="•"/>
            </a:pPr>
            <a:r>
              <a:rPr lang="en-US" sz="1000" dirty="0"/>
              <a:t>Applying control premiums and lack of control/marketability discounts: Fact specific and done on a case-by-case basis</a:t>
            </a:r>
          </a:p>
          <a:p>
            <a:pPr eaLnBrk="1" hangingPunct="1"/>
            <a:endParaRPr lang="en-US" sz="1000" b="1" u="sng" dirty="0"/>
          </a:p>
          <a:p>
            <a:pPr eaLnBrk="1" hangingPunct="1"/>
            <a:r>
              <a:rPr lang="en-US" sz="1000" b="1" u="sng" dirty="0"/>
              <a:t>Lack of Control Discount:</a:t>
            </a:r>
            <a:r>
              <a:rPr lang="en-US" sz="1000" dirty="0"/>
              <a:t> May be necessary if the value of total equity was developed on a controlling interest basis. The discount is attributable to the fact that the investor may be unable to select officers, directors, and management that control the entity.</a:t>
            </a:r>
          </a:p>
          <a:p>
            <a:pPr eaLnBrk="1" hangingPunct="1">
              <a:buFont typeface="Arial" pitchFamily="34" charset="0"/>
              <a:buChar char="•"/>
            </a:pPr>
            <a:r>
              <a:rPr lang="en-US" sz="1000" dirty="0"/>
              <a:t>Without control, the investor cannot affect the value of the investment and</a:t>
            </a:r>
            <a:r>
              <a:rPr lang="en-US" sz="1000" baseline="0" dirty="0"/>
              <a:t> payout policies</a:t>
            </a:r>
            <a:r>
              <a:rPr lang="en-US" sz="1000" dirty="0"/>
              <a:t>.</a:t>
            </a:r>
          </a:p>
          <a:p>
            <a:pPr eaLnBrk="1" hangingPunct="1"/>
            <a:endParaRPr lang="en-US" sz="1000" b="1" u="sng" dirty="0"/>
          </a:p>
          <a:p>
            <a:pPr eaLnBrk="1" hangingPunct="1"/>
            <a:r>
              <a:rPr lang="en-US" sz="1000" b="1" u="sng" dirty="0"/>
              <a:t>Lack of Marketability</a:t>
            </a:r>
            <a:r>
              <a:rPr lang="en-US" sz="1000" dirty="0"/>
              <a:t>: A potential opportunity cost attributable to an inability to redeploy investment funds.</a:t>
            </a:r>
          </a:p>
          <a:p>
            <a:pPr eaLnBrk="1" hangingPunct="1">
              <a:buFont typeface="Arial" pitchFamily="34" charset="0"/>
              <a:buChar char="•"/>
            </a:pPr>
            <a:r>
              <a:rPr lang="en-US" sz="1000" dirty="0"/>
              <a:t>The following variables affect marketability: </a:t>
            </a:r>
          </a:p>
          <a:p>
            <a:pPr marL="628650" lvl="1" indent="-171450" eaLnBrk="1" hangingPunct="1">
              <a:buFont typeface="Arial" panose="020B0604020202020204" pitchFamily="34" charset="0"/>
              <a:buChar char="•"/>
            </a:pPr>
            <a:r>
              <a:rPr lang="en-US" sz="1000" dirty="0"/>
              <a:t>Prospects for liquidity </a:t>
            </a:r>
          </a:p>
          <a:p>
            <a:pPr marL="628650" lvl="1" indent="-171450" eaLnBrk="1" hangingPunct="1">
              <a:buFont typeface="Arial" panose="020B0604020202020204" pitchFamily="34" charset="0"/>
              <a:buChar char="•"/>
            </a:pPr>
            <a:r>
              <a:rPr lang="en-US" sz="1000" dirty="0"/>
              <a:t>Contractual arrangements affecting marketability </a:t>
            </a:r>
          </a:p>
          <a:p>
            <a:pPr marL="628650" lvl="1" indent="-171450" eaLnBrk="1" hangingPunct="1">
              <a:buFont typeface="Arial" panose="020B0604020202020204" pitchFamily="34" charset="0"/>
              <a:buChar char="•"/>
            </a:pPr>
            <a:r>
              <a:rPr lang="en-US" sz="1000" dirty="0"/>
              <a:t>Restrictions on transferability</a:t>
            </a:r>
          </a:p>
          <a:p>
            <a:pPr marL="628650" lvl="1" indent="-171450" eaLnBrk="1" hangingPunct="1">
              <a:buFont typeface="Arial" panose="020B0604020202020204" pitchFamily="34" charset="0"/>
              <a:buChar char="•"/>
            </a:pPr>
            <a:r>
              <a:rPr lang="en-US" sz="1000" dirty="0"/>
              <a:t>Pool of potential buyers</a:t>
            </a:r>
          </a:p>
          <a:p>
            <a:pPr marL="628650" lvl="1" indent="-171450" eaLnBrk="1" hangingPunct="1">
              <a:buFont typeface="Arial" panose="020B0604020202020204" pitchFamily="34" charset="0"/>
              <a:buChar char="•"/>
            </a:pPr>
            <a:r>
              <a:rPr lang="en-US" sz="1000" dirty="0"/>
              <a:t>Concentration of ownership</a:t>
            </a:r>
          </a:p>
          <a:p>
            <a:pPr eaLnBrk="1" hangingPunct="1">
              <a:buFont typeface="Arial" pitchFamily="34" charset="0"/>
              <a:buChar char="•"/>
            </a:pPr>
            <a:r>
              <a:rPr lang="en-US" sz="1000" dirty="0"/>
              <a:t>Data from restricted stock transactions, stocks sales prior to an IPO, and IPOs are often used to quantify lack of marketability discounts.</a:t>
            </a:r>
          </a:p>
          <a:p>
            <a:pPr eaLnBrk="1" hangingPunct="1"/>
            <a:endParaRPr lang="en-US" dirty="0"/>
          </a:p>
        </p:txBody>
      </p:sp>
    </p:spTree>
    <p:extLst>
      <p:ext uri="{BB962C8B-B14F-4D97-AF65-F5344CB8AC3E}">
        <p14:creationId xmlns:p14="http://schemas.microsoft.com/office/powerpoint/2010/main" val="3138403634"/>
      </p:ext>
    </p:extLst>
  </p:cSld>
  <p:clrMapOvr>
    <a:masterClrMapping/>
  </p:clrMapOvr>
</p:notes>
</file>

<file path=ppt/notesSlides/notesSlide3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a:ln/>
        </p:spPr>
      </p:sp>
      <p:sp>
        <p:nvSpPr>
          <p:cNvPr id="367618" name="Notes Placeholder 2"/>
          <p:cNvSpPr>
            <a:spLocks noGrp="1"/>
          </p:cNvSpPr>
          <p:nvPr>
            <p:ph type="body" idx="1"/>
          </p:nvPr>
        </p:nvSpPr>
        <p:spPr>
          <a:noFill/>
          <a:ln/>
        </p:spPr>
        <p:txBody>
          <a:bodyPr/>
          <a:lstStyle/>
          <a:p>
            <a:pPr marL="0" marR="0" indent="-182880" algn="l" defTabSz="914400" rtl="0" eaLnBrk="1" fontAlgn="base" latinLnBrk="0" hangingPunct="1">
              <a:lnSpc>
                <a:spcPct val="100000"/>
              </a:lnSpc>
              <a:spcBef>
                <a:spcPct val="30000"/>
              </a:spcBef>
              <a:spcAft>
                <a:spcPct val="0"/>
              </a:spcAft>
              <a:buClrTx/>
              <a:buSzTx/>
              <a:buFontTx/>
              <a:buNone/>
              <a:tabLst/>
              <a:defRPr/>
            </a:pPr>
            <a:r>
              <a:rPr lang="en-US" dirty="0"/>
              <a:t>LOS: </a:t>
            </a:r>
            <a:r>
              <a:rPr lang="en-US" sz="1200" dirty="0"/>
              <a:t>Explain and evaluate</a:t>
            </a:r>
            <a:r>
              <a:rPr lang="en-US" sz="1200" baseline="0" dirty="0"/>
              <a:t> the effects on private company valuations of </a:t>
            </a:r>
            <a:r>
              <a:rPr lang="en-US" sz="1200" dirty="0"/>
              <a:t>discounts</a:t>
            </a:r>
            <a:r>
              <a:rPr lang="en-US" sz="1200" baseline="0" dirty="0"/>
              <a:t> and premiums based on control and marketability.</a:t>
            </a:r>
          </a:p>
          <a:p>
            <a:pPr eaLnBrk="1" hangingPunct="1"/>
            <a:r>
              <a:rPr lang="en-US" baseline="0" dirty="0"/>
              <a:t>Pages 548–</a:t>
            </a:r>
            <a:r>
              <a:rPr lang="en-US" baseline="0" dirty="0">
                <a:latin typeface="Arial" charset="0"/>
                <a:cs typeface="+mn-cs"/>
              </a:rPr>
              <a:t>549</a:t>
            </a:r>
            <a:endParaRPr lang="en-US" baseline="0" dirty="0"/>
          </a:p>
          <a:p>
            <a:pPr eaLnBrk="1" hangingPunct="1"/>
            <a:endParaRPr lang="en-US" baseline="0" dirty="0"/>
          </a:p>
        </p:txBody>
      </p:sp>
      <p:sp>
        <p:nvSpPr>
          <p:cNvPr id="198660" name="Slide Number Placeholder 3"/>
          <p:cNvSpPr txBox="1">
            <a:spLocks noGrp="1"/>
          </p:cNvSpPr>
          <p:nvPr/>
        </p:nvSpPr>
        <p:spPr bwMode="auto">
          <a:xfrm>
            <a:off x="4019548" y="8806479"/>
            <a:ext cx="3073590" cy="499680"/>
          </a:xfrm>
          <a:prstGeom prst="rect">
            <a:avLst/>
          </a:prstGeom>
          <a:noFill/>
          <a:ln>
            <a:miter lim="800000"/>
            <a:headEnd/>
            <a:tailEnd/>
          </a:ln>
        </p:spPr>
        <p:txBody>
          <a:bodyPr lIns="90655" tIns="45329" rIns="90655" bIns="45329" anchor="b"/>
          <a:lstStyle/>
          <a:p>
            <a:pPr algn="r" defTabSz="906460">
              <a:defRPr/>
            </a:pPr>
            <a:fld id="{138697EA-DD23-4333-AB30-C198F03DB317}" type="slidenum">
              <a:rPr lang="en-GB" sz="1000">
                <a:latin typeface="Comic Sans MS" pitchFamily="66" charset="0"/>
              </a:rPr>
              <a:pPr algn="r" defTabSz="906460">
                <a:defRPr/>
              </a:pPr>
              <a:t>333</a:t>
            </a:fld>
            <a:endParaRPr lang="en-GB" sz="1000" dirty="0">
              <a:latin typeface="Comic Sans MS" pitchFamily="66" charset="0"/>
            </a:endParaRPr>
          </a:p>
        </p:txBody>
      </p:sp>
    </p:spTree>
    <p:extLst>
      <p:ext uri="{BB962C8B-B14F-4D97-AF65-F5344CB8AC3E}">
        <p14:creationId xmlns:p14="http://schemas.microsoft.com/office/powerpoint/2010/main" val="3317965614"/>
      </p:ext>
    </p:extLst>
  </p:cSld>
  <p:clrMapOvr>
    <a:masterClrMapping/>
  </p:clrMapOvr>
</p:notes>
</file>

<file path=ppt/notesSlides/notesSlide3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p:spPr>
        <p:txBody>
          <a:bodyPr/>
          <a:lstStyle/>
          <a:p>
            <a:fld id="{F018FC02-2504-407B-A28A-956B650B9B40}" type="slidenum">
              <a:rPr lang="en-US" smtClean="0"/>
              <a:pPr/>
              <a:t>334</a:t>
            </a:fld>
            <a:endParaRPr lang="en-US" dirty="0"/>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pPr eaLnBrk="1" hangingPunct="1"/>
            <a:r>
              <a:rPr lang="en-US" sz="1200" dirty="0"/>
              <a:t>LOS: Explain and evaluate</a:t>
            </a:r>
            <a:r>
              <a:rPr lang="en-US" sz="1200" baseline="0" dirty="0"/>
              <a:t> the effects on private company valuations of </a:t>
            </a:r>
            <a:r>
              <a:rPr lang="en-US" sz="1200" dirty="0"/>
              <a:t>discounts</a:t>
            </a:r>
            <a:r>
              <a:rPr lang="en-US" sz="1200" baseline="0" dirty="0"/>
              <a:t> and premiums based on control and marketability.</a:t>
            </a:r>
          </a:p>
          <a:p>
            <a:pPr eaLnBrk="1" hangingPunct="1"/>
            <a:r>
              <a:rPr lang="en-US" sz="1200" baseline="0" dirty="0"/>
              <a:t>Pages 546–553</a:t>
            </a:r>
          </a:p>
          <a:p>
            <a:pPr eaLnBrk="1" hangingPunct="1"/>
            <a:endParaRPr lang="en-US" baseline="0" dirty="0"/>
          </a:p>
          <a:p>
            <a:pPr eaLnBrk="1" hangingPunct="1"/>
            <a:r>
              <a:rPr lang="en-US" sz="1200" kern="1200" dirty="0">
                <a:solidFill>
                  <a:schemeClr val="tx1"/>
                </a:solidFill>
                <a:latin typeface="Arial" charset="0"/>
                <a:ea typeface="+mn-ea"/>
                <a:cs typeface="+mn-cs"/>
              </a:rPr>
              <a:t>The DLOC and the DLOM are applied multiplicatively. See next slide for example.</a:t>
            </a:r>
          </a:p>
          <a:p>
            <a:pPr eaLnBrk="1" hangingPunct="1"/>
            <a:endParaRPr lang="en-US" baseline="0" dirty="0"/>
          </a:p>
        </p:txBody>
      </p:sp>
    </p:spTree>
    <p:extLst>
      <p:ext uri="{BB962C8B-B14F-4D97-AF65-F5344CB8AC3E}">
        <p14:creationId xmlns:p14="http://schemas.microsoft.com/office/powerpoint/2010/main" val="1670455584"/>
      </p:ext>
    </p:extLst>
  </p:cSld>
  <p:clrMapOvr>
    <a:masterClrMapping/>
  </p:clrMapOvr>
</p:notes>
</file>

<file path=ppt/notesSlides/notesSlide3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p:spPr>
        <p:txBody>
          <a:bodyPr/>
          <a:lstStyle/>
          <a:p>
            <a:fld id="{F018FC02-2504-407B-A28A-956B650B9B40}" type="slidenum">
              <a:rPr lang="en-US" smtClean="0"/>
              <a:pPr/>
              <a:t>335</a:t>
            </a:fld>
            <a:endParaRPr lang="en-US" dirty="0"/>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pPr eaLnBrk="1" hangingPunct="1"/>
            <a:r>
              <a:rPr lang="en-US" sz="1200" dirty="0"/>
              <a:t>LOS: Explain and evaluate</a:t>
            </a:r>
            <a:r>
              <a:rPr lang="en-US" sz="1200" baseline="0" dirty="0"/>
              <a:t> the effects on private company valuations of </a:t>
            </a:r>
            <a:r>
              <a:rPr lang="en-US" sz="1200" dirty="0"/>
              <a:t>discounts</a:t>
            </a:r>
            <a:r>
              <a:rPr lang="en-US" sz="1200" baseline="0" dirty="0"/>
              <a:t> and premiums based on control and marketability.</a:t>
            </a:r>
          </a:p>
          <a:p>
            <a:pPr eaLnBrk="1" hangingPunct="1"/>
            <a:r>
              <a:rPr lang="en-US" sz="1200" baseline="0" dirty="0"/>
              <a:t>Pages 548–553</a:t>
            </a:r>
            <a:endParaRPr lang="en-US" baseline="0" dirty="0"/>
          </a:p>
          <a:p>
            <a:pPr eaLnBrk="1" hangingPunct="1"/>
            <a:endParaRPr lang="en-US" baseline="0" dirty="0"/>
          </a:p>
          <a:p>
            <a:pPr eaLnBrk="1" hangingPunct="1"/>
            <a:r>
              <a:rPr lang="en-US" sz="1200" kern="1200" dirty="0">
                <a:solidFill>
                  <a:schemeClr val="tx1"/>
                </a:solidFill>
                <a:latin typeface="Arial" charset="0"/>
                <a:ea typeface="+mn-ea"/>
                <a:cs typeface="+mn-cs"/>
              </a:rPr>
              <a:t>The DLOC and the DLOM are applied multiplicatively</a:t>
            </a:r>
            <a:r>
              <a:rPr lang="en-US" sz="1200" kern="1200" baseline="0" dirty="0">
                <a:solidFill>
                  <a:schemeClr val="tx1"/>
                </a:solidFill>
                <a:latin typeface="Arial" charset="0"/>
                <a:ea typeface="+mn-ea"/>
                <a:cs typeface="+mn-cs"/>
              </a:rPr>
              <a:t> and are NOT additive.</a:t>
            </a:r>
          </a:p>
          <a:p>
            <a:pPr eaLnBrk="1" hangingPunct="1"/>
            <a:endParaRPr lang="en-US" sz="1200" kern="1200" baseline="0" dirty="0">
              <a:solidFill>
                <a:schemeClr val="tx1"/>
              </a:solidFill>
              <a:latin typeface="Arial" charset="0"/>
              <a:ea typeface="+mn-ea"/>
              <a:cs typeface="+mn-cs"/>
            </a:endParaRPr>
          </a:p>
          <a:p>
            <a:pPr eaLnBrk="1" hangingPunct="1"/>
            <a:r>
              <a:rPr lang="en-US" sz="1200" kern="1200" baseline="0" dirty="0">
                <a:solidFill>
                  <a:schemeClr val="tx1"/>
                </a:solidFill>
                <a:latin typeface="Arial" charset="0"/>
                <a:ea typeface="+mn-ea"/>
                <a:cs typeface="+mn-cs"/>
              </a:rPr>
              <a:t>So, the total discount is 32.8%, NOT 36%.</a:t>
            </a:r>
            <a:endParaRPr lang="en-US" sz="1200" kern="1200" dirty="0">
              <a:solidFill>
                <a:schemeClr val="tx1"/>
              </a:solidFill>
              <a:latin typeface="Arial" charset="0"/>
              <a:ea typeface="+mn-ea"/>
              <a:cs typeface="+mn-cs"/>
            </a:endParaRPr>
          </a:p>
          <a:p>
            <a:pPr eaLnBrk="1" hangingPunct="1"/>
            <a:endParaRPr lang="en-US" baseline="0" dirty="0"/>
          </a:p>
        </p:txBody>
      </p:sp>
    </p:spTree>
    <p:extLst>
      <p:ext uri="{BB962C8B-B14F-4D97-AF65-F5344CB8AC3E}">
        <p14:creationId xmlns:p14="http://schemas.microsoft.com/office/powerpoint/2010/main" val="2427359059"/>
      </p:ext>
    </p:extLst>
  </p:cSld>
  <p:clrMapOvr>
    <a:masterClrMapping/>
  </p:clrMapOvr>
</p:notes>
</file>

<file path=ppt/notesSlides/notesSlide3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p:spPr>
        <p:txBody>
          <a:bodyPr/>
          <a:lstStyle/>
          <a:p>
            <a:fld id="{A48E868A-C1DB-40DE-8883-307824D385E8}" type="slidenum">
              <a:rPr lang="en-US" smtClean="0"/>
              <a:pPr/>
              <a:t>336</a:t>
            </a:fld>
            <a:endParaRPr lang="en-US" dirty="0"/>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pPr eaLnBrk="1" hangingPunct="1"/>
            <a:r>
              <a:rPr lang="en-US" dirty="0"/>
              <a:t>LOS: Describe the role of valuation standards</a:t>
            </a:r>
            <a:r>
              <a:rPr lang="en-US" baseline="0" dirty="0"/>
              <a:t> in valuing private companies.</a:t>
            </a:r>
            <a:endParaRPr lang="en-US" dirty="0"/>
          </a:p>
          <a:p>
            <a:pPr eaLnBrk="1" hangingPunct="1"/>
            <a:r>
              <a:rPr lang="en-US" dirty="0"/>
              <a:t>Pages</a:t>
            </a:r>
            <a:r>
              <a:rPr lang="en-US" baseline="0" dirty="0"/>
              <a:t> 553–554</a:t>
            </a:r>
          </a:p>
          <a:p>
            <a:pPr eaLnBrk="1" hangingPunct="1"/>
            <a:endParaRPr lang="en-US" dirty="0"/>
          </a:p>
          <a:p>
            <a:pPr eaLnBrk="1" hangingPunct="1"/>
            <a:r>
              <a:rPr lang="en-US" b="1" u="sng" dirty="0"/>
              <a:t>Goal of Valuation Standards:</a:t>
            </a:r>
            <a:r>
              <a:rPr lang="en-US" dirty="0"/>
              <a:t> To protect users of valuations and the public.</a:t>
            </a:r>
          </a:p>
        </p:txBody>
      </p:sp>
    </p:spTree>
    <p:extLst>
      <p:ext uri="{BB962C8B-B14F-4D97-AF65-F5344CB8AC3E}">
        <p14:creationId xmlns:p14="http://schemas.microsoft.com/office/powerpoint/2010/main" val="3831972926"/>
      </p:ext>
    </p:extLst>
  </p:cSld>
  <p:clrMapOvr>
    <a:masterClrMapping/>
  </p:clrMapOvr>
</p:notes>
</file>

<file path=ppt/notesSlides/notesSlide3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Pages 555</a:t>
            </a:r>
            <a:r>
              <a:rPr lang="en-US" baseline="0" dirty="0"/>
              <a:t>–556</a:t>
            </a:r>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337</a:t>
            </a:fld>
            <a:endParaRPr lang="en-US" dirty="0"/>
          </a:p>
        </p:txBody>
      </p:sp>
    </p:spTree>
    <p:extLst>
      <p:ext uri="{BB962C8B-B14F-4D97-AF65-F5344CB8AC3E}">
        <p14:creationId xmlns:p14="http://schemas.microsoft.com/office/powerpoint/2010/main" val="2156994093"/>
      </p:ext>
    </p:extLst>
  </p:cSld>
  <p:clrMapOvr>
    <a:masterClrMapping/>
  </p:clrMapOvr>
</p:notes>
</file>

<file path=ppt/notesSlides/notesSlide3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182880" algn="l" defTabSz="914400" rtl="0" eaLnBrk="0" fontAlgn="base" latinLnBrk="0" hangingPunct="0">
              <a:lnSpc>
                <a:spcPct val="100000"/>
              </a:lnSpc>
              <a:spcBef>
                <a:spcPct val="30000"/>
              </a:spcBef>
              <a:spcAft>
                <a:spcPct val="0"/>
              </a:spcAft>
              <a:buClrTx/>
              <a:buSzTx/>
              <a:buFontTx/>
              <a:buNone/>
              <a:tabLst/>
              <a:defRPr/>
            </a:pPr>
            <a:r>
              <a:rPr lang="en-US" dirty="0"/>
              <a:t>Pages 555</a:t>
            </a:r>
            <a:r>
              <a:rPr lang="en-US" baseline="0" dirty="0"/>
              <a:t>–556</a:t>
            </a:r>
            <a:endParaRPr lang="en-US" dirty="0"/>
          </a:p>
        </p:txBody>
      </p:sp>
      <p:sp>
        <p:nvSpPr>
          <p:cNvPr id="4" name="Slide Number Placeholder 3"/>
          <p:cNvSpPr>
            <a:spLocks noGrp="1"/>
          </p:cNvSpPr>
          <p:nvPr>
            <p:ph type="sldNum" sz="quarter" idx="10"/>
          </p:nvPr>
        </p:nvSpPr>
        <p:spPr/>
        <p:txBody>
          <a:bodyPr/>
          <a:lstStyle/>
          <a:p>
            <a:pPr>
              <a:defRPr/>
            </a:pPr>
            <a:fld id="{982A0293-C4CA-40C2-95A1-ADB10F245B2E}" type="slidenum">
              <a:rPr lang="en-US" smtClean="0"/>
              <a:pPr>
                <a:defRPr/>
              </a:pPr>
              <a:t>338</a:t>
            </a:fld>
            <a:endParaRPr lang="en-US" dirty="0"/>
          </a:p>
        </p:txBody>
      </p:sp>
    </p:spTree>
    <p:extLst>
      <p:ext uri="{BB962C8B-B14F-4D97-AF65-F5344CB8AC3E}">
        <p14:creationId xmlns:p14="http://schemas.microsoft.com/office/powerpoint/2010/main" val="22854587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64D58-5AAD-478E-9D93-7D2705563A7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BC3D7A-B3CD-4F6C-B498-831BE508DA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7A06626-E770-41F2-8C32-69CE5D5C9A61}"/>
              </a:ext>
            </a:extLst>
          </p:cNvPr>
          <p:cNvSpPr>
            <a:spLocks noGrp="1"/>
          </p:cNvSpPr>
          <p:nvPr>
            <p:ph type="dt" sz="half" idx="10"/>
          </p:nvPr>
        </p:nvSpPr>
        <p:spPr/>
        <p:txBody>
          <a:bodyPr/>
          <a:lstStyle/>
          <a:p>
            <a:fld id="{C8B2E60D-0B9C-4A01-9BB9-AC210D4F97B5}" type="datetimeFigureOut">
              <a:rPr lang="en-US" smtClean="0"/>
              <a:t>11/24/2019</a:t>
            </a:fld>
            <a:endParaRPr lang="en-US"/>
          </a:p>
        </p:txBody>
      </p:sp>
      <p:sp>
        <p:nvSpPr>
          <p:cNvPr id="5" name="Footer Placeholder 4">
            <a:extLst>
              <a:ext uri="{FF2B5EF4-FFF2-40B4-BE49-F238E27FC236}">
                <a16:creationId xmlns:a16="http://schemas.microsoft.com/office/drawing/2014/main" id="{29FBEB28-6942-473A-BE8B-2D8B973E44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9B1885-B787-4C26-B383-630826C06BE0}"/>
              </a:ext>
            </a:extLst>
          </p:cNvPr>
          <p:cNvSpPr>
            <a:spLocks noGrp="1"/>
          </p:cNvSpPr>
          <p:nvPr>
            <p:ph type="sldNum" sz="quarter" idx="12"/>
          </p:nvPr>
        </p:nvSpPr>
        <p:spPr/>
        <p:txBody>
          <a:bodyPr/>
          <a:lstStyle/>
          <a:p>
            <a:fld id="{8D7D1075-996E-46AD-B982-18321A331801}" type="slidenum">
              <a:rPr lang="en-US" smtClean="0"/>
              <a:t>‹#›</a:t>
            </a:fld>
            <a:endParaRPr lang="en-US"/>
          </a:p>
        </p:txBody>
      </p:sp>
    </p:spTree>
    <p:extLst>
      <p:ext uri="{BB962C8B-B14F-4D97-AF65-F5344CB8AC3E}">
        <p14:creationId xmlns:p14="http://schemas.microsoft.com/office/powerpoint/2010/main" val="1869064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98A7A-3976-4D65-95A0-766F24B6C3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181335-7BDF-4E1B-AF3F-DC8BE8E4FA3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1D83A2-D568-435D-B779-6EF608CA1E3F}"/>
              </a:ext>
            </a:extLst>
          </p:cNvPr>
          <p:cNvSpPr>
            <a:spLocks noGrp="1"/>
          </p:cNvSpPr>
          <p:nvPr>
            <p:ph type="dt" sz="half" idx="10"/>
          </p:nvPr>
        </p:nvSpPr>
        <p:spPr/>
        <p:txBody>
          <a:bodyPr/>
          <a:lstStyle/>
          <a:p>
            <a:fld id="{C8B2E60D-0B9C-4A01-9BB9-AC210D4F97B5}" type="datetimeFigureOut">
              <a:rPr lang="en-US" smtClean="0"/>
              <a:t>11/24/2019</a:t>
            </a:fld>
            <a:endParaRPr lang="en-US"/>
          </a:p>
        </p:txBody>
      </p:sp>
      <p:sp>
        <p:nvSpPr>
          <p:cNvPr id="5" name="Footer Placeholder 4">
            <a:extLst>
              <a:ext uri="{FF2B5EF4-FFF2-40B4-BE49-F238E27FC236}">
                <a16:creationId xmlns:a16="http://schemas.microsoft.com/office/drawing/2014/main" id="{45840911-1CA0-4810-AAC2-2406D4C32B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CAD91D-264A-4750-855C-787B96876263}"/>
              </a:ext>
            </a:extLst>
          </p:cNvPr>
          <p:cNvSpPr>
            <a:spLocks noGrp="1"/>
          </p:cNvSpPr>
          <p:nvPr>
            <p:ph type="sldNum" sz="quarter" idx="12"/>
          </p:nvPr>
        </p:nvSpPr>
        <p:spPr/>
        <p:txBody>
          <a:bodyPr/>
          <a:lstStyle/>
          <a:p>
            <a:fld id="{8D7D1075-996E-46AD-B982-18321A331801}" type="slidenum">
              <a:rPr lang="en-US" smtClean="0"/>
              <a:t>‹#›</a:t>
            </a:fld>
            <a:endParaRPr lang="en-US"/>
          </a:p>
        </p:txBody>
      </p:sp>
    </p:spTree>
    <p:extLst>
      <p:ext uri="{BB962C8B-B14F-4D97-AF65-F5344CB8AC3E}">
        <p14:creationId xmlns:p14="http://schemas.microsoft.com/office/powerpoint/2010/main" val="1377523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DE30C-DEF7-4C67-8ED3-989E346E77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6A6A5EC-FBEB-40AE-B28C-5754934283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6FC226-CEF7-4D29-9BFE-3BC8AF7EF323}"/>
              </a:ext>
            </a:extLst>
          </p:cNvPr>
          <p:cNvSpPr>
            <a:spLocks noGrp="1"/>
          </p:cNvSpPr>
          <p:nvPr>
            <p:ph type="dt" sz="half" idx="10"/>
          </p:nvPr>
        </p:nvSpPr>
        <p:spPr/>
        <p:txBody>
          <a:bodyPr/>
          <a:lstStyle/>
          <a:p>
            <a:fld id="{C8B2E60D-0B9C-4A01-9BB9-AC210D4F97B5}" type="datetimeFigureOut">
              <a:rPr lang="en-US" smtClean="0"/>
              <a:t>11/24/2019</a:t>
            </a:fld>
            <a:endParaRPr lang="en-US"/>
          </a:p>
        </p:txBody>
      </p:sp>
      <p:sp>
        <p:nvSpPr>
          <p:cNvPr id="5" name="Footer Placeholder 4">
            <a:extLst>
              <a:ext uri="{FF2B5EF4-FFF2-40B4-BE49-F238E27FC236}">
                <a16:creationId xmlns:a16="http://schemas.microsoft.com/office/drawing/2014/main" id="{A59435F1-67EA-4ABC-881B-CF3344DD4A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E91083-0F0F-48FE-9EFE-E9044F97EB47}"/>
              </a:ext>
            </a:extLst>
          </p:cNvPr>
          <p:cNvSpPr>
            <a:spLocks noGrp="1"/>
          </p:cNvSpPr>
          <p:nvPr>
            <p:ph type="sldNum" sz="quarter" idx="12"/>
          </p:nvPr>
        </p:nvSpPr>
        <p:spPr/>
        <p:txBody>
          <a:bodyPr/>
          <a:lstStyle/>
          <a:p>
            <a:fld id="{8D7D1075-996E-46AD-B982-18321A331801}" type="slidenum">
              <a:rPr lang="en-US" smtClean="0"/>
              <a:t>‹#›</a:t>
            </a:fld>
            <a:endParaRPr lang="en-US"/>
          </a:p>
        </p:txBody>
      </p:sp>
    </p:spTree>
    <p:extLst>
      <p:ext uri="{BB962C8B-B14F-4D97-AF65-F5344CB8AC3E}">
        <p14:creationId xmlns:p14="http://schemas.microsoft.com/office/powerpoint/2010/main" val="107785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64810-21DE-49C1-9F1C-431D3590D6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4155D68-4BCC-4879-AE91-0565CB272D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4490E1E-6ABB-4B7C-BA21-CB5E61A2B3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64D407-C294-4323-8392-961DE1AC9F5D}"/>
              </a:ext>
            </a:extLst>
          </p:cNvPr>
          <p:cNvSpPr>
            <a:spLocks noGrp="1"/>
          </p:cNvSpPr>
          <p:nvPr>
            <p:ph type="dt" sz="half" idx="10"/>
          </p:nvPr>
        </p:nvSpPr>
        <p:spPr/>
        <p:txBody>
          <a:bodyPr/>
          <a:lstStyle/>
          <a:p>
            <a:fld id="{C8B2E60D-0B9C-4A01-9BB9-AC210D4F97B5}" type="datetimeFigureOut">
              <a:rPr lang="en-US" smtClean="0"/>
              <a:t>11/24/2019</a:t>
            </a:fld>
            <a:endParaRPr lang="en-US"/>
          </a:p>
        </p:txBody>
      </p:sp>
      <p:sp>
        <p:nvSpPr>
          <p:cNvPr id="6" name="Footer Placeholder 5">
            <a:extLst>
              <a:ext uri="{FF2B5EF4-FFF2-40B4-BE49-F238E27FC236}">
                <a16:creationId xmlns:a16="http://schemas.microsoft.com/office/drawing/2014/main" id="{572372A8-608B-485C-B73E-65FE5ECB8D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C632C6-9B61-43DC-9237-24251182C2B6}"/>
              </a:ext>
            </a:extLst>
          </p:cNvPr>
          <p:cNvSpPr>
            <a:spLocks noGrp="1"/>
          </p:cNvSpPr>
          <p:nvPr>
            <p:ph type="sldNum" sz="quarter" idx="12"/>
          </p:nvPr>
        </p:nvSpPr>
        <p:spPr/>
        <p:txBody>
          <a:bodyPr/>
          <a:lstStyle/>
          <a:p>
            <a:fld id="{8D7D1075-996E-46AD-B982-18321A331801}" type="slidenum">
              <a:rPr lang="en-US" smtClean="0"/>
              <a:t>‹#›</a:t>
            </a:fld>
            <a:endParaRPr lang="en-US"/>
          </a:p>
        </p:txBody>
      </p:sp>
    </p:spTree>
    <p:extLst>
      <p:ext uri="{BB962C8B-B14F-4D97-AF65-F5344CB8AC3E}">
        <p14:creationId xmlns:p14="http://schemas.microsoft.com/office/powerpoint/2010/main" val="1134299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B6127-BB75-4802-81CF-462B249FF5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DD3FCFB-2313-4BED-97F8-662DB5CB84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78A84F-F9E9-4DD1-AE00-AB4C8514F00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8F7994-DAD5-496F-A6BC-FBAA64DBEF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EE7F2C-CB83-4C6F-92B0-35C496EB8DA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912ED6D-1380-4374-98B9-56600D26F3B9}"/>
              </a:ext>
            </a:extLst>
          </p:cNvPr>
          <p:cNvSpPr>
            <a:spLocks noGrp="1"/>
          </p:cNvSpPr>
          <p:nvPr>
            <p:ph type="dt" sz="half" idx="10"/>
          </p:nvPr>
        </p:nvSpPr>
        <p:spPr/>
        <p:txBody>
          <a:bodyPr/>
          <a:lstStyle/>
          <a:p>
            <a:fld id="{C8B2E60D-0B9C-4A01-9BB9-AC210D4F97B5}" type="datetimeFigureOut">
              <a:rPr lang="en-US" smtClean="0"/>
              <a:t>11/24/2019</a:t>
            </a:fld>
            <a:endParaRPr lang="en-US"/>
          </a:p>
        </p:txBody>
      </p:sp>
      <p:sp>
        <p:nvSpPr>
          <p:cNvPr id="8" name="Footer Placeholder 7">
            <a:extLst>
              <a:ext uri="{FF2B5EF4-FFF2-40B4-BE49-F238E27FC236}">
                <a16:creationId xmlns:a16="http://schemas.microsoft.com/office/drawing/2014/main" id="{0978FB9B-F73F-47EA-B679-7A8F43984B9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108A18C-482A-4BCF-B2AE-2088B2ABF5E6}"/>
              </a:ext>
            </a:extLst>
          </p:cNvPr>
          <p:cNvSpPr>
            <a:spLocks noGrp="1"/>
          </p:cNvSpPr>
          <p:nvPr>
            <p:ph type="sldNum" sz="quarter" idx="12"/>
          </p:nvPr>
        </p:nvSpPr>
        <p:spPr/>
        <p:txBody>
          <a:bodyPr/>
          <a:lstStyle/>
          <a:p>
            <a:fld id="{8D7D1075-996E-46AD-B982-18321A331801}" type="slidenum">
              <a:rPr lang="en-US" smtClean="0"/>
              <a:t>‹#›</a:t>
            </a:fld>
            <a:endParaRPr lang="en-US"/>
          </a:p>
        </p:txBody>
      </p:sp>
    </p:spTree>
    <p:extLst>
      <p:ext uri="{BB962C8B-B14F-4D97-AF65-F5344CB8AC3E}">
        <p14:creationId xmlns:p14="http://schemas.microsoft.com/office/powerpoint/2010/main" val="1001386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9224B-6C9F-4727-9669-0ED39BD49233}"/>
              </a:ext>
            </a:extLst>
          </p:cNvPr>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Date Placeholder 2">
            <a:extLst>
              <a:ext uri="{FF2B5EF4-FFF2-40B4-BE49-F238E27FC236}">
                <a16:creationId xmlns:a16="http://schemas.microsoft.com/office/drawing/2014/main" id="{053AB2E4-BB9B-4A7A-AC76-305DC1DFDC39}"/>
              </a:ext>
            </a:extLst>
          </p:cNvPr>
          <p:cNvSpPr>
            <a:spLocks noGrp="1"/>
          </p:cNvSpPr>
          <p:nvPr>
            <p:ph type="dt" sz="half" idx="10"/>
          </p:nvPr>
        </p:nvSpPr>
        <p:spPr/>
        <p:txBody>
          <a:bodyPr/>
          <a:lstStyle/>
          <a:p>
            <a:fld id="{C8B2E60D-0B9C-4A01-9BB9-AC210D4F97B5}" type="datetimeFigureOut">
              <a:rPr lang="en-US" smtClean="0"/>
              <a:t>11/24/2019</a:t>
            </a:fld>
            <a:endParaRPr lang="en-US"/>
          </a:p>
        </p:txBody>
      </p:sp>
      <p:sp>
        <p:nvSpPr>
          <p:cNvPr id="4" name="Footer Placeholder 3">
            <a:extLst>
              <a:ext uri="{FF2B5EF4-FFF2-40B4-BE49-F238E27FC236}">
                <a16:creationId xmlns:a16="http://schemas.microsoft.com/office/drawing/2014/main" id="{6E39FE31-1702-4DF0-95F4-124E61CBEDD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7D7EAED-BF8F-4787-A9BD-E8F15B633D13}"/>
              </a:ext>
            </a:extLst>
          </p:cNvPr>
          <p:cNvSpPr>
            <a:spLocks noGrp="1"/>
          </p:cNvSpPr>
          <p:nvPr>
            <p:ph type="sldNum" sz="quarter" idx="12"/>
          </p:nvPr>
        </p:nvSpPr>
        <p:spPr/>
        <p:txBody>
          <a:bodyPr/>
          <a:lstStyle/>
          <a:p>
            <a:fld id="{8D7D1075-996E-46AD-B982-18321A331801}" type="slidenum">
              <a:rPr lang="en-US" smtClean="0"/>
              <a:t>‹#›</a:t>
            </a:fld>
            <a:endParaRPr lang="en-US"/>
          </a:p>
        </p:txBody>
      </p:sp>
    </p:spTree>
    <p:extLst>
      <p:ext uri="{BB962C8B-B14F-4D97-AF65-F5344CB8AC3E}">
        <p14:creationId xmlns:p14="http://schemas.microsoft.com/office/powerpoint/2010/main" val="1436764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1B730C-CC82-46BB-B785-348BCAC420BB}"/>
              </a:ext>
            </a:extLst>
          </p:cNvPr>
          <p:cNvSpPr>
            <a:spLocks noGrp="1"/>
          </p:cNvSpPr>
          <p:nvPr>
            <p:ph type="dt" sz="half" idx="10"/>
          </p:nvPr>
        </p:nvSpPr>
        <p:spPr/>
        <p:txBody>
          <a:bodyPr/>
          <a:lstStyle/>
          <a:p>
            <a:fld id="{C8B2E60D-0B9C-4A01-9BB9-AC210D4F97B5}" type="datetimeFigureOut">
              <a:rPr lang="en-US" smtClean="0"/>
              <a:t>11/24/2019</a:t>
            </a:fld>
            <a:endParaRPr lang="en-US"/>
          </a:p>
        </p:txBody>
      </p:sp>
      <p:sp>
        <p:nvSpPr>
          <p:cNvPr id="3" name="Footer Placeholder 2">
            <a:extLst>
              <a:ext uri="{FF2B5EF4-FFF2-40B4-BE49-F238E27FC236}">
                <a16:creationId xmlns:a16="http://schemas.microsoft.com/office/drawing/2014/main" id="{E04BB41D-D166-4276-B32F-93C2D45DA9E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EA96835-9386-4F7C-9C3B-4C8CF95E90DA}"/>
              </a:ext>
            </a:extLst>
          </p:cNvPr>
          <p:cNvSpPr>
            <a:spLocks noGrp="1"/>
          </p:cNvSpPr>
          <p:nvPr>
            <p:ph type="sldNum" sz="quarter" idx="12"/>
          </p:nvPr>
        </p:nvSpPr>
        <p:spPr/>
        <p:txBody>
          <a:bodyPr/>
          <a:lstStyle/>
          <a:p>
            <a:fld id="{8D7D1075-996E-46AD-B982-18321A331801}" type="slidenum">
              <a:rPr lang="en-US" smtClean="0"/>
              <a:t>‹#›</a:t>
            </a:fld>
            <a:endParaRPr lang="en-US"/>
          </a:p>
        </p:txBody>
      </p:sp>
    </p:spTree>
    <p:extLst>
      <p:ext uri="{BB962C8B-B14F-4D97-AF65-F5344CB8AC3E}">
        <p14:creationId xmlns:p14="http://schemas.microsoft.com/office/powerpoint/2010/main" val="232657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019FB-A502-4653-B4AD-F4A7E98DE8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E86124F-69D6-47C0-AFD3-2E513631DC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C944A45-C074-4D5A-967E-C680E6174D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224AB8-36D1-4F53-965A-086CB2ECF58F}"/>
              </a:ext>
            </a:extLst>
          </p:cNvPr>
          <p:cNvSpPr>
            <a:spLocks noGrp="1"/>
          </p:cNvSpPr>
          <p:nvPr>
            <p:ph type="dt" sz="half" idx="10"/>
          </p:nvPr>
        </p:nvSpPr>
        <p:spPr/>
        <p:txBody>
          <a:bodyPr/>
          <a:lstStyle/>
          <a:p>
            <a:fld id="{C8B2E60D-0B9C-4A01-9BB9-AC210D4F97B5}" type="datetimeFigureOut">
              <a:rPr lang="en-US" smtClean="0"/>
              <a:t>11/24/2019</a:t>
            </a:fld>
            <a:endParaRPr lang="en-US"/>
          </a:p>
        </p:txBody>
      </p:sp>
      <p:sp>
        <p:nvSpPr>
          <p:cNvPr id="6" name="Footer Placeholder 5">
            <a:extLst>
              <a:ext uri="{FF2B5EF4-FFF2-40B4-BE49-F238E27FC236}">
                <a16:creationId xmlns:a16="http://schemas.microsoft.com/office/drawing/2014/main" id="{04E7764A-FD45-4A03-9686-01FB7F3D72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AE5681-D7F4-4924-B0FA-7AD19F23871C}"/>
              </a:ext>
            </a:extLst>
          </p:cNvPr>
          <p:cNvSpPr>
            <a:spLocks noGrp="1"/>
          </p:cNvSpPr>
          <p:nvPr>
            <p:ph type="sldNum" sz="quarter" idx="12"/>
          </p:nvPr>
        </p:nvSpPr>
        <p:spPr/>
        <p:txBody>
          <a:bodyPr/>
          <a:lstStyle/>
          <a:p>
            <a:fld id="{8D7D1075-996E-46AD-B982-18321A331801}" type="slidenum">
              <a:rPr lang="en-US" smtClean="0"/>
              <a:t>‹#›</a:t>
            </a:fld>
            <a:endParaRPr lang="en-US"/>
          </a:p>
        </p:txBody>
      </p:sp>
    </p:spTree>
    <p:extLst>
      <p:ext uri="{BB962C8B-B14F-4D97-AF65-F5344CB8AC3E}">
        <p14:creationId xmlns:p14="http://schemas.microsoft.com/office/powerpoint/2010/main" val="2185671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5A786-012D-4848-87DE-711FD4AE75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C0E2E5-69A5-4C60-A813-C7FB60D55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FB3CDF-D6A3-470E-86C9-D6E4227975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37194B-EA42-4F6C-B28D-1463806E7568}"/>
              </a:ext>
            </a:extLst>
          </p:cNvPr>
          <p:cNvSpPr>
            <a:spLocks noGrp="1"/>
          </p:cNvSpPr>
          <p:nvPr>
            <p:ph type="dt" sz="half" idx="10"/>
          </p:nvPr>
        </p:nvSpPr>
        <p:spPr/>
        <p:txBody>
          <a:bodyPr/>
          <a:lstStyle/>
          <a:p>
            <a:fld id="{C8B2E60D-0B9C-4A01-9BB9-AC210D4F97B5}" type="datetimeFigureOut">
              <a:rPr lang="en-US" smtClean="0"/>
              <a:t>11/24/2019</a:t>
            </a:fld>
            <a:endParaRPr lang="en-US"/>
          </a:p>
        </p:txBody>
      </p:sp>
      <p:sp>
        <p:nvSpPr>
          <p:cNvPr id="6" name="Footer Placeholder 5">
            <a:extLst>
              <a:ext uri="{FF2B5EF4-FFF2-40B4-BE49-F238E27FC236}">
                <a16:creationId xmlns:a16="http://schemas.microsoft.com/office/drawing/2014/main" id="{1FF9B3D5-906D-4561-92E3-32DB11E488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54F325-D544-4216-A995-0CFC3AEEA7AA}"/>
              </a:ext>
            </a:extLst>
          </p:cNvPr>
          <p:cNvSpPr>
            <a:spLocks noGrp="1"/>
          </p:cNvSpPr>
          <p:nvPr>
            <p:ph type="sldNum" sz="quarter" idx="12"/>
          </p:nvPr>
        </p:nvSpPr>
        <p:spPr/>
        <p:txBody>
          <a:bodyPr/>
          <a:lstStyle/>
          <a:p>
            <a:fld id="{8D7D1075-996E-46AD-B982-18321A331801}" type="slidenum">
              <a:rPr lang="en-US" smtClean="0"/>
              <a:t>‹#›</a:t>
            </a:fld>
            <a:endParaRPr lang="en-US"/>
          </a:p>
        </p:txBody>
      </p:sp>
    </p:spTree>
    <p:extLst>
      <p:ext uri="{BB962C8B-B14F-4D97-AF65-F5344CB8AC3E}">
        <p14:creationId xmlns:p14="http://schemas.microsoft.com/office/powerpoint/2010/main" val="443232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C6561-D6A1-481C-8487-D7D0554980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450F043-5C2C-420E-8483-088829135A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A62231-E450-41F0-B4F1-F16334E2DED5}"/>
              </a:ext>
            </a:extLst>
          </p:cNvPr>
          <p:cNvSpPr>
            <a:spLocks noGrp="1"/>
          </p:cNvSpPr>
          <p:nvPr>
            <p:ph type="dt" sz="half" idx="10"/>
          </p:nvPr>
        </p:nvSpPr>
        <p:spPr/>
        <p:txBody>
          <a:bodyPr/>
          <a:lstStyle/>
          <a:p>
            <a:fld id="{C8B2E60D-0B9C-4A01-9BB9-AC210D4F97B5}" type="datetimeFigureOut">
              <a:rPr lang="en-US" smtClean="0"/>
              <a:t>11/24/2019</a:t>
            </a:fld>
            <a:endParaRPr lang="en-US"/>
          </a:p>
        </p:txBody>
      </p:sp>
      <p:sp>
        <p:nvSpPr>
          <p:cNvPr id="5" name="Footer Placeholder 4">
            <a:extLst>
              <a:ext uri="{FF2B5EF4-FFF2-40B4-BE49-F238E27FC236}">
                <a16:creationId xmlns:a16="http://schemas.microsoft.com/office/drawing/2014/main" id="{89A2E38D-1E8C-41C8-A0A5-3763BBD2B9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21FE2E-198B-4B8F-B183-4931B297AD59}"/>
              </a:ext>
            </a:extLst>
          </p:cNvPr>
          <p:cNvSpPr>
            <a:spLocks noGrp="1"/>
          </p:cNvSpPr>
          <p:nvPr>
            <p:ph type="sldNum" sz="quarter" idx="12"/>
          </p:nvPr>
        </p:nvSpPr>
        <p:spPr/>
        <p:txBody>
          <a:bodyPr/>
          <a:lstStyle/>
          <a:p>
            <a:fld id="{8D7D1075-996E-46AD-B982-18321A331801}" type="slidenum">
              <a:rPr lang="en-US" smtClean="0"/>
              <a:t>‹#›</a:t>
            </a:fld>
            <a:endParaRPr lang="en-US"/>
          </a:p>
        </p:txBody>
      </p:sp>
    </p:spTree>
    <p:extLst>
      <p:ext uri="{BB962C8B-B14F-4D97-AF65-F5344CB8AC3E}">
        <p14:creationId xmlns:p14="http://schemas.microsoft.com/office/powerpoint/2010/main" val="3607297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A9A89E-0228-4465-87C8-D8F5577794C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88F54AE-CA77-444A-9823-6454968F58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E4ED19-2249-4129-9505-E3B600853E6B}"/>
              </a:ext>
            </a:extLst>
          </p:cNvPr>
          <p:cNvSpPr>
            <a:spLocks noGrp="1"/>
          </p:cNvSpPr>
          <p:nvPr>
            <p:ph type="dt" sz="half" idx="10"/>
          </p:nvPr>
        </p:nvSpPr>
        <p:spPr/>
        <p:txBody>
          <a:bodyPr/>
          <a:lstStyle/>
          <a:p>
            <a:fld id="{C8B2E60D-0B9C-4A01-9BB9-AC210D4F97B5}" type="datetimeFigureOut">
              <a:rPr lang="en-US" smtClean="0"/>
              <a:t>11/24/2019</a:t>
            </a:fld>
            <a:endParaRPr lang="en-US"/>
          </a:p>
        </p:txBody>
      </p:sp>
      <p:sp>
        <p:nvSpPr>
          <p:cNvPr id="5" name="Footer Placeholder 4">
            <a:extLst>
              <a:ext uri="{FF2B5EF4-FFF2-40B4-BE49-F238E27FC236}">
                <a16:creationId xmlns:a16="http://schemas.microsoft.com/office/drawing/2014/main" id="{2F44D65F-545B-4F1F-BD1F-D2C421B50C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6D49D2-FDB0-434E-BF10-1070F080F38F}"/>
              </a:ext>
            </a:extLst>
          </p:cNvPr>
          <p:cNvSpPr>
            <a:spLocks noGrp="1"/>
          </p:cNvSpPr>
          <p:nvPr>
            <p:ph type="sldNum" sz="quarter" idx="12"/>
          </p:nvPr>
        </p:nvSpPr>
        <p:spPr/>
        <p:txBody>
          <a:bodyPr/>
          <a:lstStyle/>
          <a:p>
            <a:fld id="{8D7D1075-996E-46AD-B982-18321A331801}" type="slidenum">
              <a:rPr lang="en-US" smtClean="0"/>
              <a:t>‹#›</a:t>
            </a:fld>
            <a:endParaRPr lang="en-US"/>
          </a:p>
        </p:txBody>
      </p:sp>
    </p:spTree>
    <p:extLst>
      <p:ext uri="{BB962C8B-B14F-4D97-AF65-F5344CB8AC3E}">
        <p14:creationId xmlns:p14="http://schemas.microsoft.com/office/powerpoint/2010/main" val="2274653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508000" y="1447801"/>
            <a:ext cx="5588000" cy="4724399"/>
          </a:xfrm>
        </p:spPr>
        <p:txBody>
          <a:bodyPr rIns="182880">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096000" y="1447800"/>
            <a:ext cx="5588000" cy="4724400"/>
          </a:xfrm>
        </p:spPr>
        <p:txBody>
          <a:bodyPr rIns="182880">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4E4A4924-7CC3-4BF6-9C5C-A8E770D15754}" type="slidenum">
              <a:rPr/>
              <a:t>‹#›</a:t>
            </a:fld>
            <a:endParaRPr dirty="0"/>
          </a:p>
        </p:txBody>
      </p:sp>
    </p:spTree>
    <p:extLst>
      <p:ext uri="{BB962C8B-B14F-4D97-AF65-F5344CB8AC3E}">
        <p14:creationId xmlns:p14="http://schemas.microsoft.com/office/powerpoint/2010/main" val="2125703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5A3877-C250-484B-9EB6-AED982C526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A93ED9A-433A-4C89-A073-87933F6ECB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40E4D41-1D82-489B-AAAD-A09EAF3D12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B2E60D-0B9C-4A01-9BB9-AC210D4F97B5}" type="datetimeFigureOut">
              <a:rPr lang="en-US" smtClean="0"/>
              <a:t>11/24/2019</a:t>
            </a:fld>
            <a:endParaRPr lang="en-US"/>
          </a:p>
        </p:txBody>
      </p:sp>
      <p:sp>
        <p:nvSpPr>
          <p:cNvPr id="5" name="Footer Placeholder 4">
            <a:extLst>
              <a:ext uri="{FF2B5EF4-FFF2-40B4-BE49-F238E27FC236}">
                <a16:creationId xmlns:a16="http://schemas.microsoft.com/office/drawing/2014/main" id="{DED481D5-234C-4599-B598-D8D1E76F02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148C340-A232-44D9-BB35-9B1D5D271E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7D1075-996E-46AD-B982-18321A331801}" type="slidenum">
              <a:rPr lang="en-US" smtClean="0"/>
              <a:t>‹#›</a:t>
            </a:fld>
            <a:endParaRPr lang="en-US"/>
          </a:p>
        </p:txBody>
      </p:sp>
    </p:spTree>
    <p:extLst>
      <p:ext uri="{BB962C8B-B14F-4D97-AF65-F5344CB8AC3E}">
        <p14:creationId xmlns:p14="http://schemas.microsoft.com/office/powerpoint/2010/main" val="3054707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28600" indent="-228600" algn="just"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just"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just"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just"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just"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0.wmf"/><Relationship Id="rId4" Type="http://schemas.openxmlformats.org/officeDocument/2006/relationships/oleObject" Target="../embeddings/oleObject1.bin"/></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notesSlide" Target="../notesSlides/notesSlide39.xml"/><Relationship Id="rId1" Type="http://schemas.openxmlformats.org/officeDocument/2006/relationships/slideLayout" Target="../slideLayouts/slideLayout6.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1.wmf"/><Relationship Id="rId4" Type="http://schemas.openxmlformats.org/officeDocument/2006/relationships/oleObject" Target="../embeddings/oleObject2.bin"/></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12.wmf"/><Relationship Id="rId4" Type="http://schemas.openxmlformats.org/officeDocument/2006/relationships/oleObject" Target="../embeddings/oleObject3.bin"/></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image" Target="../media/image13.wmf"/><Relationship Id="rId4" Type="http://schemas.openxmlformats.org/officeDocument/2006/relationships/oleObject" Target="../embeddings/oleObject4.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14.wmf"/><Relationship Id="rId4" Type="http://schemas.openxmlformats.org/officeDocument/2006/relationships/oleObject" Target="../embeddings/oleObject5.bin"/></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28.xml"/><Relationship Id="rId7" Type="http://schemas.microsoft.com/office/2007/relationships/diagramDrawing" Target="../diagrams/drawing28.xm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diagramColors" Target="../diagrams/colors28.xml"/><Relationship Id="rId5" Type="http://schemas.openxmlformats.org/officeDocument/2006/relationships/diagramQuickStyle" Target="../diagrams/quickStyle28.xml"/><Relationship Id="rId4" Type="http://schemas.openxmlformats.org/officeDocument/2006/relationships/diagramLayout" Target="../diagrams/layout28.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5.wmf"/><Relationship Id="rId4" Type="http://schemas.openxmlformats.org/officeDocument/2006/relationships/oleObject" Target="../embeddings/oleObject6.bin"/></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29.xml"/><Relationship Id="rId7" Type="http://schemas.microsoft.com/office/2007/relationships/diagramDrawing" Target="../diagrams/drawing29.xml"/><Relationship Id="rId2" Type="http://schemas.openxmlformats.org/officeDocument/2006/relationships/notesSlide" Target="../notesSlides/notesSlide47.xml"/><Relationship Id="rId1" Type="http://schemas.openxmlformats.org/officeDocument/2006/relationships/slideLayout" Target="../slideLayouts/slideLayout6.xml"/><Relationship Id="rId6" Type="http://schemas.openxmlformats.org/officeDocument/2006/relationships/diagramColors" Target="../diagrams/colors29.xml"/><Relationship Id="rId5" Type="http://schemas.openxmlformats.org/officeDocument/2006/relationships/diagramQuickStyle" Target="../diagrams/quickStyle29.xml"/><Relationship Id="rId4" Type="http://schemas.openxmlformats.org/officeDocument/2006/relationships/diagramLayout" Target="../diagrams/layout29.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9.xml"/><Relationship Id="rId7" Type="http://schemas.openxmlformats.org/officeDocument/2006/relationships/image" Target="../media/image17.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8.bin"/><Relationship Id="rId5" Type="http://schemas.openxmlformats.org/officeDocument/2006/relationships/image" Target="../media/image16.wmf"/><Relationship Id="rId4" Type="http://schemas.openxmlformats.org/officeDocument/2006/relationships/oleObject" Target="../embeddings/oleObject7.bin"/></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18.wmf"/><Relationship Id="rId4" Type="http://schemas.openxmlformats.org/officeDocument/2006/relationships/oleObject" Target="../embeddings/oleObject9.bin"/></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31.xml"/><Relationship Id="rId7" Type="http://schemas.microsoft.com/office/2007/relationships/diagramDrawing" Target="../diagrams/drawing31.xml"/><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diagramColors" Target="../diagrams/colors31.xml"/><Relationship Id="rId5" Type="http://schemas.openxmlformats.org/officeDocument/2006/relationships/diagramQuickStyle" Target="../diagrams/quickStyle31.xml"/><Relationship Id="rId4" Type="http://schemas.openxmlformats.org/officeDocument/2006/relationships/diagramLayout" Target="../diagrams/layout31.xml"/></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32.xml"/><Relationship Id="rId7" Type="http://schemas.microsoft.com/office/2007/relationships/diagramDrawing" Target="../diagrams/drawing32.xml"/><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diagramColors" Target="../diagrams/colors32.xml"/><Relationship Id="rId5" Type="http://schemas.openxmlformats.org/officeDocument/2006/relationships/diagramQuickStyle" Target="../diagrams/quickStyle32.xml"/><Relationship Id="rId4" Type="http://schemas.openxmlformats.org/officeDocument/2006/relationships/diagramLayout" Target="../diagrams/layout32.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33.xml"/><Relationship Id="rId7" Type="http://schemas.microsoft.com/office/2007/relationships/diagramDrawing" Target="../diagrams/drawing33.xml"/><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diagramColors" Target="../diagrams/colors33.xml"/><Relationship Id="rId5" Type="http://schemas.openxmlformats.org/officeDocument/2006/relationships/diagramQuickStyle" Target="../diagrams/quickStyle33.xml"/><Relationship Id="rId4" Type="http://schemas.openxmlformats.org/officeDocument/2006/relationships/diagramLayout" Target="../diagrams/layout33.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19.wmf"/><Relationship Id="rId4" Type="http://schemas.openxmlformats.org/officeDocument/2006/relationships/oleObject" Target="../embeddings/oleObject10.bin"/></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7.xml"/><Relationship Id="rId7" Type="http://schemas.openxmlformats.org/officeDocument/2006/relationships/image" Target="../media/image21.w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12.bin"/><Relationship Id="rId5" Type="http://schemas.openxmlformats.org/officeDocument/2006/relationships/image" Target="../media/image20.wmf"/><Relationship Id="rId4" Type="http://schemas.openxmlformats.org/officeDocument/2006/relationships/oleObject" Target="../embeddings/oleObject11.bin"/></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34.xml"/><Relationship Id="rId7" Type="http://schemas.microsoft.com/office/2007/relationships/diagramDrawing" Target="../diagrams/drawing34.xml"/><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diagramColors" Target="../diagrams/colors34.xml"/><Relationship Id="rId5" Type="http://schemas.openxmlformats.org/officeDocument/2006/relationships/diagramQuickStyle" Target="../diagrams/quickStyle34.xml"/><Relationship Id="rId4" Type="http://schemas.openxmlformats.org/officeDocument/2006/relationships/diagramLayout" Target="../diagrams/layout34.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35.xml"/><Relationship Id="rId7" Type="http://schemas.microsoft.com/office/2007/relationships/diagramDrawing" Target="../diagrams/drawing35.xml"/><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diagramColors" Target="../diagrams/colors35.xml"/><Relationship Id="rId5" Type="http://schemas.openxmlformats.org/officeDocument/2006/relationships/diagramQuickStyle" Target="../diagrams/quickStyle35.xml"/><Relationship Id="rId4" Type="http://schemas.openxmlformats.org/officeDocument/2006/relationships/diagramLayout" Target="../diagrams/layout35.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36.xml"/><Relationship Id="rId7" Type="http://schemas.microsoft.com/office/2007/relationships/diagramDrawing" Target="../diagrams/drawing36.xml"/><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diagramColors" Target="../diagrams/colors36.xml"/><Relationship Id="rId5" Type="http://schemas.openxmlformats.org/officeDocument/2006/relationships/diagramQuickStyle" Target="../diagrams/quickStyle36.xml"/><Relationship Id="rId4" Type="http://schemas.openxmlformats.org/officeDocument/2006/relationships/diagramLayout" Target="../diagrams/layout36.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37.xml"/><Relationship Id="rId7" Type="http://schemas.microsoft.com/office/2007/relationships/diagramDrawing" Target="../diagrams/drawing37.xml"/><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diagramColors" Target="../diagrams/colors37.xml"/><Relationship Id="rId5" Type="http://schemas.openxmlformats.org/officeDocument/2006/relationships/diagramQuickStyle" Target="../diagrams/quickStyle37.xml"/><Relationship Id="rId4" Type="http://schemas.openxmlformats.org/officeDocument/2006/relationships/diagramLayout" Target="../diagrams/layout3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diagramData" Target="../diagrams/data38.xml"/><Relationship Id="rId7" Type="http://schemas.microsoft.com/office/2007/relationships/diagramDrawing" Target="../diagrams/drawing38.xml"/><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diagramColors" Target="../diagrams/colors38.xml"/><Relationship Id="rId5" Type="http://schemas.openxmlformats.org/officeDocument/2006/relationships/diagramQuickStyle" Target="../diagrams/quickStyle38.xml"/><Relationship Id="rId4" Type="http://schemas.openxmlformats.org/officeDocument/2006/relationships/diagramLayout" Target="../diagrams/layout38.xml"/></Relationships>
</file>

<file path=ppt/slides/_rels/slide69.xml.rels><?xml version="1.0" encoding="UTF-8" standalone="yes"?>
<Relationships xmlns="http://schemas.openxmlformats.org/package/2006/relationships"><Relationship Id="rId3" Type="http://schemas.openxmlformats.org/officeDocument/2006/relationships/diagramData" Target="../diagrams/data39.xml"/><Relationship Id="rId7" Type="http://schemas.microsoft.com/office/2007/relationships/diagramDrawing" Target="../diagrams/drawing39.xml"/><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diagramColors" Target="../diagrams/colors39.xml"/><Relationship Id="rId5" Type="http://schemas.openxmlformats.org/officeDocument/2006/relationships/diagramQuickStyle" Target="../diagrams/quickStyle39.xml"/><Relationship Id="rId4" Type="http://schemas.openxmlformats.org/officeDocument/2006/relationships/diagramLayout" Target="../diagrams/layout39.xml"/></Relationships>
</file>

<file path=ppt/slides/_rels/slide70.xml.rels><?xml version="1.0" encoding="UTF-8" standalone="yes"?>
<Relationships xmlns="http://schemas.openxmlformats.org/package/2006/relationships"><Relationship Id="rId3" Type="http://schemas.openxmlformats.org/officeDocument/2006/relationships/diagramData" Target="../diagrams/data40.xml"/><Relationship Id="rId7" Type="http://schemas.microsoft.com/office/2007/relationships/diagramDrawing" Target="../diagrams/drawing40.xml"/><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diagramColors" Target="../diagrams/colors40.xml"/><Relationship Id="rId5" Type="http://schemas.openxmlformats.org/officeDocument/2006/relationships/diagramQuickStyle" Target="../diagrams/quickStyle40.xml"/><Relationship Id="rId4" Type="http://schemas.openxmlformats.org/officeDocument/2006/relationships/diagramLayout" Target="../diagrams/layout40.xml"/></Relationships>
</file>

<file path=ppt/slides/_rels/slide71.xml.rels><?xml version="1.0" encoding="UTF-8" standalone="yes"?>
<Relationships xmlns="http://schemas.openxmlformats.org/package/2006/relationships"><Relationship Id="rId3" Type="http://schemas.openxmlformats.org/officeDocument/2006/relationships/diagramData" Target="../diagrams/data41.xml"/><Relationship Id="rId7" Type="http://schemas.microsoft.com/office/2007/relationships/diagramDrawing" Target="../diagrams/drawing41.xml"/><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diagramColors" Target="../diagrams/colors41.xml"/><Relationship Id="rId5" Type="http://schemas.openxmlformats.org/officeDocument/2006/relationships/diagramQuickStyle" Target="../diagrams/quickStyle41.xml"/><Relationship Id="rId4" Type="http://schemas.openxmlformats.org/officeDocument/2006/relationships/diagramLayout" Target="../diagrams/layout41.xml"/></Relationships>
</file>

<file path=ppt/slides/_rels/slide72.xml.rels><?xml version="1.0" encoding="UTF-8" standalone="yes"?>
<Relationships xmlns="http://schemas.openxmlformats.org/package/2006/relationships"><Relationship Id="rId3" Type="http://schemas.openxmlformats.org/officeDocument/2006/relationships/diagramData" Target="../diagrams/data42.xml"/><Relationship Id="rId7" Type="http://schemas.microsoft.com/office/2007/relationships/diagramDrawing" Target="../diagrams/drawing42.xml"/><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diagramColors" Target="../diagrams/colors42.xml"/><Relationship Id="rId5" Type="http://schemas.openxmlformats.org/officeDocument/2006/relationships/diagramQuickStyle" Target="../diagrams/quickStyle42.xml"/><Relationship Id="rId4" Type="http://schemas.openxmlformats.org/officeDocument/2006/relationships/diagramLayout" Target="../diagrams/layout42.xml"/></Relationships>
</file>

<file path=ppt/slides/_rels/slide73.xml.rels><?xml version="1.0" encoding="UTF-8" standalone="yes"?>
<Relationships xmlns="http://schemas.openxmlformats.org/package/2006/relationships"><Relationship Id="rId3" Type="http://schemas.openxmlformats.org/officeDocument/2006/relationships/diagramData" Target="../diagrams/data43.xml"/><Relationship Id="rId7" Type="http://schemas.microsoft.com/office/2007/relationships/diagramDrawing" Target="../diagrams/drawing43.xml"/><Relationship Id="rId2" Type="http://schemas.openxmlformats.org/officeDocument/2006/relationships/notesSlide" Target="../notesSlides/notesSlide69.xml"/><Relationship Id="rId1" Type="http://schemas.openxmlformats.org/officeDocument/2006/relationships/slideLayout" Target="../slideLayouts/slideLayout6.xml"/><Relationship Id="rId6" Type="http://schemas.openxmlformats.org/officeDocument/2006/relationships/diagramColors" Target="../diagrams/colors43.xml"/><Relationship Id="rId5" Type="http://schemas.openxmlformats.org/officeDocument/2006/relationships/diagramQuickStyle" Target="../diagrams/quickStyle43.xml"/><Relationship Id="rId4" Type="http://schemas.openxmlformats.org/officeDocument/2006/relationships/diagramLayout" Target="../diagrams/layout43.xml"/></Relationships>
</file>

<file path=ppt/slides/_rels/slide74.xml.rels><?xml version="1.0" encoding="UTF-8" standalone="yes"?>
<Relationships xmlns="http://schemas.openxmlformats.org/package/2006/relationships"><Relationship Id="rId3" Type="http://schemas.openxmlformats.org/officeDocument/2006/relationships/diagramData" Target="../diagrams/data44.xml"/><Relationship Id="rId7" Type="http://schemas.microsoft.com/office/2007/relationships/diagramDrawing" Target="../diagrams/drawing44.xml"/><Relationship Id="rId2" Type="http://schemas.openxmlformats.org/officeDocument/2006/relationships/notesSlide" Target="../notesSlides/notesSlide70.xml"/><Relationship Id="rId1" Type="http://schemas.openxmlformats.org/officeDocument/2006/relationships/slideLayout" Target="../slideLayouts/slideLayout6.xml"/><Relationship Id="rId6" Type="http://schemas.openxmlformats.org/officeDocument/2006/relationships/diagramColors" Target="../diagrams/colors44.xml"/><Relationship Id="rId5" Type="http://schemas.openxmlformats.org/officeDocument/2006/relationships/diagramQuickStyle" Target="../diagrams/quickStyle44.xml"/><Relationship Id="rId4" Type="http://schemas.openxmlformats.org/officeDocument/2006/relationships/diagramLayout" Target="../diagrams/layout44.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diagramData" Target="../diagrams/data45.xml"/><Relationship Id="rId7" Type="http://schemas.microsoft.com/office/2007/relationships/diagramDrawing" Target="../diagrams/drawing45.xml"/><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diagramColors" Target="../diagrams/colors45.xml"/><Relationship Id="rId5" Type="http://schemas.openxmlformats.org/officeDocument/2006/relationships/diagramQuickStyle" Target="../diagrams/quickStyle45.xml"/><Relationship Id="rId4" Type="http://schemas.openxmlformats.org/officeDocument/2006/relationships/diagramLayout" Target="../diagrams/layout45.xml"/></Relationships>
</file>

<file path=ppt/slides/_rels/slide77.xml.rels><?xml version="1.0" encoding="UTF-8" standalone="yes"?>
<Relationships xmlns="http://schemas.openxmlformats.org/package/2006/relationships"><Relationship Id="rId3" Type="http://schemas.openxmlformats.org/officeDocument/2006/relationships/diagramData" Target="../diagrams/data46.xml"/><Relationship Id="rId7" Type="http://schemas.microsoft.com/office/2007/relationships/diagramDrawing" Target="../diagrams/drawing46.xml"/><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diagramColors" Target="../diagrams/colors46.xml"/><Relationship Id="rId5" Type="http://schemas.openxmlformats.org/officeDocument/2006/relationships/diagramQuickStyle" Target="../diagrams/quickStyle46.xml"/><Relationship Id="rId4" Type="http://schemas.openxmlformats.org/officeDocument/2006/relationships/diagramLayout" Target="../diagrams/layout4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diagramData" Target="../diagrams/data47.xml"/><Relationship Id="rId7" Type="http://schemas.microsoft.com/office/2007/relationships/diagramDrawing" Target="../diagrams/drawing47.xml"/><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diagramColors" Target="../diagrams/colors47.xml"/><Relationship Id="rId5" Type="http://schemas.openxmlformats.org/officeDocument/2006/relationships/diagramQuickStyle" Target="../diagrams/quickStyle47.xml"/><Relationship Id="rId4" Type="http://schemas.openxmlformats.org/officeDocument/2006/relationships/diagramLayout" Target="../diagrams/layout47.xml"/></Relationships>
</file>

<file path=ppt/slides/_rels/slide81.xml.rels><?xml version="1.0" encoding="UTF-8" standalone="yes"?>
<Relationships xmlns="http://schemas.openxmlformats.org/package/2006/relationships"><Relationship Id="rId3" Type="http://schemas.openxmlformats.org/officeDocument/2006/relationships/diagramData" Target="../diagrams/data48.xml"/><Relationship Id="rId7" Type="http://schemas.microsoft.com/office/2007/relationships/diagramDrawing" Target="../diagrams/drawing48.xml"/><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diagramColors" Target="../diagrams/colors48.xml"/><Relationship Id="rId5" Type="http://schemas.openxmlformats.org/officeDocument/2006/relationships/diagramQuickStyle" Target="../diagrams/quickStyle48.xml"/><Relationship Id="rId4" Type="http://schemas.openxmlformats.org/officeDocument/2006/relationships/diagramLayout" Target="../diagrams/layout48.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diagramData" Target="../diagrams/data49.xml"/><Relationship Id="rId7" Type="http://schemas.microsoft.com/office/2007/relationships/diagramDrawing" Target="../diagrams/drawing49.xml"/><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openxmlformats.org/officeDocument/2006/relationships/diagramColors" Target="../diagrams/colors49.xml"/><Relationship Id="rId5" Type="http://schemas.openxmlformats.org/officeDocument/2006/relationships/diagramQuickStyle" Target="../diagrams/quickStyle49.xml"/><Relationship Id="rId4" Type="http://schemas.openxmlformats.org/officeDocument/2006/relationships/diagramLayout" Target="../diagrams/layout49.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diagramData" Target="../diagrams/data50.xml"/><Relationship Id="rId7" Type="http://schemas.microsoft.com/office/2007/relationships/diagramDrawing" Target="../diagrams/drawing50.xml"/><Relationship Id="rId2" Type="http://schemas.openxmlformats.org/officeDocument/2006/relationships/notesSlide" Target="../notesSlides/notesSlide83.xml"/><Relationship Id="rId1" Type="http://schemas.openxmlformats.org/officeDocument/2006/relationships/slideLayout" Target="../slideLayouts/slideLayout2.xml"/><Relationship Id="rId6" Type="http://schemas.openxmlformats.org/officeDocument/2006/relationships/diagramColors" Target="../diagrams/colors50.xml"/><Relationship Id="rId5" Type="http://schemas.openxmlformats.org/officeDocument/2006/relationships/diagramQuickStyle" Target="../diagrams/quickStyle50.xml"/><Relationship Id="rId4" Type="http://schemas.openxmlformats.org/officeDocument/2006/relationships/diagramLayout" Target="../diagrams/layout50.xml"/></Relationships>
</file>

<file path=ppt/slides/_rels/slide88.xml.rels><?xml version="1.0" encoding="UTF-8" standalone="yes"?>
<Relationships xmlns="http://schemas.openxmlformats.org/package/2006/relationships"><Relationship Id="rId8" Type="http://schemas.openxmlformats.org/officeDocument/2006/relationships/diagramData" Target="../diagrams/data52.xml"/><Relationship Id="rId3" Type="http://schemas.openxmlformats.org/officeDocument/2006/relationships/diagramData" Target="../diagrams/data51.xml"/><Relationship Id="rId7" Type="http://schemas.microsoft.com/office/2007/relationships/diagramDrawing" Target="../diagrams/drawing51.xml"/><Relationship Id="rId12" Type="http://schemas.microsoft.com/office/2007/relationships/diagramDrawing" Target="../diagrams/drawing52.xml"/><Relationship Id="rId2" Type="http://schemas.openxmlformats.org/officeDocument/2006/relationships/notesSlide" Target="../notesSlides/notesSlide84.xml"/><Relationship Id="rId1" Type="http://schemas.openxmlformats.org/officeDocument/2006/relationships/slideLayout" Target="../slideLayouts/slideLayout12.xml"/><Relationship Id="rId6" Type="http://schemas.openxmlformats.org/officeDocument/2006/relationships/diagramColors" Target="../diagrams/colors51.xml"/><Relationship Id="rId11" Type="http://schemas.openxmlformats.org/officeDocument/2006/relationships/diagramColors" Target="../diagrams/colors52.xml"/><Relationship Id="rId5" Type="http://schemas.openxmlformats.org/officeDocument/2006/relationships/diagramQuickStyle" Target="../diagrams/quickStyle51.xml"/><Relationship Id="rId10" Type="http://schemas.openxmlformats.org/officeDocument/2006/relationships/diagramQuickStyle" Target="../diagrams/quickStyle52.xml"/><Relationship Id="rId4" Type="http://schemas.openxmlformats.org/officeDocument/2006/relationships/diagramLayout" Target="../diagrams/layout51.xml"/><Relationship Id="rId9" Type="http://schemas.openxmlformats.org/officeDocument/2006/relationships/diagramLayout" Target="../diagrams/layout5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diagramData" Target="../diagrams/data53.xml"/><Relationship Id="rId7" Type="http://schemas.microsoft.com/office/2007/relationships/diagramDrawing" Target="../diagrams/drawing53.xml"/><Relationship Id="rId2" Type="http://schemas.openxmlformats.org/officeDocument/2006/relationships/notesSlide" Target="../notesSlides/notesSlide86.xml"/><Relationship Id="rId1" Type="http://schemas.openxmlformats.org/officeDocument/2006/relationships/slideLayout" Target="../slideLayouts/slideLayout2.xml"/><Relationship Id="rId6" Type="http://schemas.openxmlformats.org/officeDocument/2006/relationships/diagramColors" Target="../diagrams/colors53.xml"/><Relationship Id="rId5" Type="http://schemas.openxmlformats.org/officeDocument/2006/relationships/diagramQuickStyle" Target="../diagrams/quickStyle53.xml"/><Relationship Id="rId4" Type="http://schemas.openxmlformats.org/officeDocument/2006/relationships/diagramLayout" Target="../diagrams/layout5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diagramData" Target="../diagrams/data54.xml"/><Relationship Id="rId7" Type="http://schemas.microsoft.com/office/2007/relationships/diagramDrawing" Target="../diagrams/drawing54.xml"/><Relationship Id="rId2" Type="http://schemas.openxmlformats.org/officeDocument/2006/relationships/notesSlide" Target="../notesSlides/notesSlide89.xml"/><Relationship Id="rId1" Type="http://schemas.openxmlformats.org/officeDocument/2006/relationships/slideLayout" Target="../slideLayouts/slideLayout2.xml"/><Relationship Id="rId6" Type="http://schemas.openxmlformats.org/officeDocument/2006/relationships/diagramColors" Target="../diagrams/colors54.xml"/><Relationship Id="rId5" Type="http://schemas.openxmlformats.org/officeDocument/2006/relationships/diagramQuickStyle" Target="../diagrams/quickStyle54.xml"/><Relationship Id="rId4" Type="http://schemas.openxmlformats.org/officeDocument/2006/relationships/diagramLayout" Target="../diagrams/layout54.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3.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3" Type="http://schemas.openxmlformats.org/officeDocument/2006/relationships/diagramData" Target="../diagrams/data55.xml"/><Relationship Id="rId7" Type="http://schemas.microsoft.com/office/2007/relationships/diagramDrawing" Target="../diagrams/drawing55.xml"/><Relationship Id="rId2" Type="http://schemas.openxmlformats.org/officeDocument/2006/relationships/notesSlide" Target="../notesSlides/notesSlide94.xml"/><Relationship Id="rId1" Type="http://schemas.openxmlformats.org/officeDocument/2006/relationships/slideLayout" Target="../slideLayouts/slideLayout2.xml"/><Relationship Id="rId6" Type="http://schemas.openxmlformats.org/officeDocument/2006/relationships/diagramColors" Target="../diagrams/colors55.xml"/><Relationship Id="rId5" Type="http://schemas.openxmlformats.org/officeDocument/2006/relationships/diagramQuickStyle" Target="../diagrams/quickStyle55.xml"/><Relationship Id="rId4" Type="http://schemas.openxmlformats.org/officeDocument/2006/relationships/diagramLayout" Target="../diagrams/layout55.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diagramData" Target="../diagrams/data56.xml"/><Relationship Id="rId7" Type="http://schemas.microsoft.com/office/2007/relationships/diagramDrawing" Target="../diagrams/drawing56.xml"/><Relationship Id="rId2" Type="http://schemas.openxmlformats.org/officeDocument/2006/relationships/notesSlide" Target="../notesSlides/notesSlide97.xml"/><Relationship Id="rId1" Type="http://schemas.openxmlformats.org/officeDocument/2006/relationships/slideLayout" Target="../slideLayouts/slideLayout2.xml"/><Relationship Id="rId6" Type="http://schemas.openxmlformats.org/officeDocument/2006/relationships/diagramColors" Target="../diagrams/colors56.xml"/><Relationship Id="rId5" Type="http://schemas.openxmlformats.org/officeDocument/2006/relationships/diagramQuickStyle" Target="../diagrams/quickStyle56.xml"/><Relationship Id="rId4" Type="http://schemas.openxmlformats.org/officeDocument/2006/relationships/diagramLayout" Target="../diagrams/layout56.xml"/></Relationships>
</file>

<file path=ppt/slides/_rels/slide102.xml.rels><?xml version="1.0" encoding="UTF-8" standalone="yes"?>
<Relationships xmlns="http://schemas.openxmlformats.org/package/2006/relationships"><Relationship Id="rId3" Type="http://schemas.openxmlformats.org/officeDocument/2006/relationships/diagramData" Target="../diagrams/data57.xml"/><Relationship Id="rId7" Type="http://schemas.microsoft.com/office/2007/relationships/diagramDrawing" Target="../diagrams/drawing57.xml"/><Relationship Id="rId2" Type="http://schemas.openxmlformats.org/officeDocument/2006/relationships/notesSlide" Target="../notesSlides/notesSlide98.xml"/><Relationship Id="rId1" Type="http://schemas.openxmlformats.org/officeDocument/2006/relationships/slideLayout" Target="../slideLayouts/slideLayout2.xml"/><Relationship Id="rId6" Type="http://schemas.openxmlformats.org/officeDocument/2006/relationships/diagramColors" Target="../diagrams/colors57.xml"/><Relationship Id="rId5" Type="http://schemas.openxmlformats.org/officeDocument/2006/relationships/diagramQuickStyle" Target="../diagrams/quickStyle57.xml"/><Relationship Id="rId4" Type="http://schemas.openxmlformats.org/officeDocument/2006/relationships/diagramLayout" Target="../diagrams/layout5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107.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26.wmf"/><Relationship Id="rId4" Type="http://schemas.openxmlformats.org/officeDocument/2006/relationships/oleObject" Target="../embeddings/oleObject13.bin"/></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108.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27.wmf"/><Relationship Id="rId4" Type="http://schemas.openxmlformats.org/officeDocument/2006/relationships/oleObject" Target="../embeddings/oleObject14.bin"/></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110.xml"/><Relationship Id="rId7" Type="http://schemas.openxmlformats.org/officeDocument/2006/relationships/image" Target="../media/image29.w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16.bin"/><Relationship Id="rId5" Type="http://schemas.openxmlformats.org/officeDocument/2006/relationships/image" Target="../media/image28.wmf"/><Relationship Id="rId4" Type="http://schemas.openxmlformats.org/officeDocument/2006/relationships/oleObject" Target="../embeddings/oleObject15.bin"/></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111.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30.wmf"/><Relationship Id="rId4" Type="http://schemas.openxmlformats.org/officeDocument/2006/relationships/oleObject" Target="../embeddings/oleObject17.bin"/></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112.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31.wmf"/><Relationship Id="rId4" Type="http://schemas.openxmlformats.org/officeDocument/2006/relationships/oleObject" Target="../embeddings/oleObject18.bin"/></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113.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32.wmf"/><Relationship Id="rId4" Type="http://schemas.openxmlformats.org/officeDocument/2006/relationships/oleObject" Target="../embeddings/oleObject19.bin"/></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114.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33.wmf"/><Relationship Id="rId4" Type="http://schemas.openxmlformats.org/officeDocument/2006/relationships/oleObject" Target="../embeddings/oleObject20.bin"/></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115.xml"/><Relationship Id="rId2" Type="http://schemas.openxmlformats.org/officeDocument/2006/relationships/slideLayout" Target="../slideLayouts/slideLayout2.xml"/><Relationship Id="rId1" Type="http://schemas.openxmlformats.org/officeDocument/2006/relationships/vmlDrawing" Target="../drawings/vmlDrawing18.vml"/><Relationship Id="rId5" Type="http://schemas.openxmlformats.org/officeDocument/2006/relationships/image" Target="../media/image34.wmf"/><Relationship Id="rId4" Type="http://schemas.openxmlformats.org/officeDocument/2006/relationships/oleObject" Target="../embeddings/oleObject21.bin"/></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116.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35.wmf"/><Relationship Id="rId4" Type="http://schemas.openxmlformats.org/officeDocument/2006/relationships/oleObject" Target="../embeddings/oleObject22.bin"/></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notesSlide" Target="../notesSlides/notesSlide118.xml"/><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36.wmf"/><Relationship Id="rId4" Type="http://schemas.openxmlformats.org/officeDocument/2006/relationships/oleObject" Target="../embeddings/oleObject23.bin"/></Relationships>
</file>

<file path=ppt/slides/_rels/slide123.xml.rels><?xml version="1.0" encoding="UTF-8" standalone="yes"?>
<Relationships xmlns="http://schemas.openxmlformats.org/package/2006/relationships"><Relationship Id="rId3" Type="http://schemas.openxmlformats.org/officeDocument/2006/relationships/notesSlide" Target="../notesSlides/notesSlide119.xml"/><Relationship Id="rId2" Type="http://schemas.openxmlformats.org/officeDocument/2006/relationships/slideLayout" Target="../slideLayouts/slideLayout2.xml"/><Relationship Id="rId1" Type="http://schemas.openxmlformats.org/officeDocument/2006/relationships/vmlDrawing" Target="../drawings/vmlDrawing21.vml"/><Relationship Id="rId5" Type="http://schemas.openxmlformats.org/officeDocument/2006/relationships/image" Target="../media/image37.wmf"/><Relationship Id="rId4" Type="http://schemas.openxmlformats.org/officeDocument/2006/relationships/oleObject" Target="../embeddings/oleObject24.bin"/></Relationships>
</file>

<file path=ppt/slides/_rels/slide124.xml.rels><?xml version="1.0" encoding="UTF-8" standalone="yes"?>
<Relationships xmlns="http://schemas.openxmlformats.org/package/2006/relationships"><Relationship Id="rId3" Type="http://schemas.openxmlformats.org/officeDocument/2006/relationships/notesSlide" Target="../notesSlides/notesSlide120.xml"/><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38.wmf"/><Relationship Id="rId4" Type="http://schemas.openxmlformats.org/officeDocument/2006/relationships/oleObject" Target="../embeddings/oleObject25.bin"/></Relationships>
</file>

<file path=ppt/slides/_rels/slide125.xml.rels><?xml version="1.0" encoding="UTF-8" standalone="yes"?>
<Relationships xmlns="http://schemas.openxmlformats.org/package/2006/relationships"><Relationship Id="rId3" Type="http://schemas.openxmlformats.org/officeDocument/2006/relationships/notesSlide" Target="../notesSlides/notesSlide121.xml"/><Relationship Id="rId2" Type="http://schemas.openxmlformats.org/officeDocument/2006/relationships/slideLayout" Target="../slideLayouts/slideLayout2.xml"/><Relationship Id="rId1" Type="http://schemas.openxmlformats.org/officeDocument/2006/relationships/vmlDrawing" Target="../drawings/vmlDrawing23.vml"/><Relationship Id="rId5" Type="http://schemas.openxmlformats.org/officeDocument/2006/relationships/image" Target="../media/image39.wmf"/><Relationship Id="rId4" Type="http://schemas.openxmlformats.org/officeDocument/2006/relationships/oleObject" Target="../embeddings/oleObject26.bin"/></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notesSlide" Target="../notesSlides/notesSlide123.xml"/><Relationship Id="rId2" Type="http://schemas.openxmlformats.org/officeDocument/2006/relationships/slideLayout" Target="../slideLayouts/slideLayout2.xml"/><Relationship Id="rId1" Type="http://schemas.openxmlformats.org/officeDocument/2006/relationships/vmlDrawing" Target="../drawings/vmlDrawing24.vml"/><Relationship Id="rId5" Type="http://schemas.openxmlformats.org/officeDocument/2006/relationships/image" Target="../media/image40.wmf"/><Relationship Id="rId4" Type="http://schemas.openxmlformats.org/officeDocument/2006/relationships/oleObject" Target="../embeddings/oleObject27.bin"/></Relationships>
</file>

<file path=ppt/slides/_rels/slide128.xml.rels><?xml version="1.0" encoding="UTF-8" standalone="yes"?>
<Relationships xmlns="http://schemas.openxmlformats.org/package/2006/relationships"><Relationship Id="rId3" Type="http://schemas.openxmlformats.org/officeDocument/2006/relationships/notesSlide" Target="../notesSlides/notesSlide124.xml"/><Relationship Id="rId2" Type="http://schemas.openxmlformats.org/officeDocument/2006/relationships/slideLayout" Target="../slideLayouts/slideLayout2.xml"/><Relationship Id="rId1" Type="http://schemas.openxmlformats.org/officeDocument/2006/relationships/vmlDrawing" Target="../drawings/vmlDrawing25.vml"/><Relationship Id="rId5" Type="http://schemas.openxmlformats.org/officeDocument/2006/relationships/image" Target="../media/image41.wmf"/><Relationship Id="rId4" Type="http://schemas.openxmlformats.org/officeDocument/2006/relationships/oleObject" Target="../embeddings/oleObject28.bin"/></Relationships>
</file>

<file path=ppt/slides/_rels/slide129.xml.rels><?xml version="1.0" encoding="UTF-8" standalone="yes"?>
<Relationships xmlns="http://schemas.openxmlformats.org/package/2006/relationships"><Relationship Id="rId3" Type="http://schemas.openxmlformats.org/officeDocument/2006/relationships/diagramData" Target="../diagrams/data58.xml"/><Relationship Id="rId7" Type="http://schemas.microsoft.com/office/2007/relationships/diagramDrawing" Target="../diagrams/drawing58.xml"/><Relationship Id="rId2" Type="http://schemas.openxmlformats.org/officeDocument/2006/relationships/notesSlide" Target="../notesSlides/notesSlide125.xml"/><Relationship Id="rId1" Type="http://schemas.openxmlformats.org/officeDocument/2006/relationships/slideLayout" Target="../slideLayouts/slideLayout6.xml"/><Relationship Id="rId6" Type="http://schemas.openxmlformats.org/officeDocument/2006/relationships/diagramColors" Target="../diagrams/colors58.xml"/><Relationship Id="rId5" Type="http://schemas.openxmlformats.org/officeDocument/2006/relationships/diagramQuickStyle" Target="../diagrams/quickStyle58.xml"/><Relationship Id="rId4" Type="http://schemas.openxmlformats.org/officeDocument/2006/relationships/diagramLayout" Target="../diagrams/layout58.xml"/></Relationships>
</file>

<file path=ppt/slides/_rels/slide130.xml.rels><?xml version="1.0" encoding="UTF-8" standalone="yes"?>
<Relationships xmlns="http://schemas.openxmlformats.org/package/2006/relationships"><Relationship Id="rId3" Type="http://schemas.openxmlformats.org/officeDocument/2006/relationships/diagramData" Target="../diagrams/data59.xml"/><Relationship Id="rId7" Type="http://schemas.microsoft.com/office/2007/relationships/diagramDrawing" Target="../diagrams/drawing59.xml"/><Relationship Id="rId2" Type="http://schemas.openxmlformats.org/officeDocument/2006/relationships/notesSlide" Target="../notesSlides/notesSlide126.xml"/><Relationship Id="rId1" Type="http://schemas.openxmlformats.org/officeDocument/2006/relationships/slideLayout" Target="../slideLayouts/slideLayout2.xml"/><Relationship Id="rId6" Type="http://schemas.openxmlformats.org/officeDocument/2006/relationships/diagramColors" Target="../diagrams/colors59.xml"/><Relationship Id="rId5" Type="http://schemas.openxmlformats.org/officeDocument/2006/relationships/diagramQuickStyle" Target="../diagrams/quickStyle59.xml"/><Relationship Id="rId4" Type="http://schemas.openxmlformats.org/officeDocument/2006/relationships/diagramLayout" Target="../diagrams/layout59.xml"/></Relationships>
</file>

<file path=ppt/slides/_rels/slide131.xml.rels><?xml version="1.0" encoding="UTF-8" standalone="yes"?>
<Relationships xmlns="http://schemas.openxmlformats.org/package/2006/relationships"><Relationship Id="rId3" Type="http://schemas.openxmlformats.org/officeDocument/2006/relationships/notesSlide" Target="../notesSlides/notesSlide127.xml"/><Relationship Id="rId2" Type="http://schemas.openxmlformats.org/officeDocument/2006/relationships/slideLayout" Target="../slideLayouts/slideLayout2.xml"/><Relationship Id="rId1" Type="http://schemas.openxmlformats.org/officeDocument/2006/relationships/vmlDrawing" Target="../drawings/vmlDrawing26.vml"/><Relationship Id="rId5" Type="http://schemas.openxmlformats.org/officeDocument/2006/relationships/image" Target="../media/image42.wmf"/><Relationship Id="rId4" Type="http://schemas.openxmlformats.org/officeDocument/2006/relationships/oleObject" Target="../embeddings/oleObject29.bin"/></Relationships>
</file>

<file path=ppt/slides/_rels/slide1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notesSlide" Target="../notesSlides/notesSlide130.xml"/><Relationship Id="rId2" Type="http://schemas.openxmlformats.org/officeDocument/2006/relationships/slideLayout" Target="../slideLayouts/slideLayout2.xml"/><Relationship Id="rId1" Type="http://schemas.openxmlformats.org/officeDocument/2006/relationships/vmlDrawing" Target="../drawings/vmlDrawing27.vml"/><Relationship Id="rId5" Type="http://schemas.openxmlformats.org/officeDocument/2006/relationships/image" Target="../media/image44.wmf"/><Relationship Id="rId4" Type="http://schemas.openxmlformats.org/officeDocument/2006/relationships/oleObject" Target="../embeddings/oleObject30.bin"/></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notesSlide" Target="../notesSlides/notesSlide132.xml"/><Relationship Id="rId2" Type="http://schemas.openxmlformats.org/officeDocument/2006/relationships/slideLayout" Target="../slideLayouts/slideLayout2.xml"/><Relationship Id="rId1" Type="http://schemas.openxmlformats.org/officeDocument/2006/relationships/vmlDrawing" Target="../drawings/vmlDrawing28.vml"/><Relationship Id="rId5" Type="http://schemas.openxmlformats.org/officeDocument/2006/relationships/image" Target="../media/image45.wmf"/><Relationship Id="rId4" Type="http://schemas.openxmlformats.org/officeDocument/2006/relationships/oleObject" Target="../embeddings/oleObject31.bin"/></Relationships>
</file>

<file path=ppt/slides/_rels/slide137.xml.rels><?xml version="1.0" encoding="UTF-8" standalone="yes"?>
<Relationships xmlns="http://schemas.openxmlformats.org/package/2006/relationships"><Relationship Id="rId3" Type="http://schemas.openxmlformats.org/officeDocument/2006/relationships/notesSlide" Target="../notesSlides/notesSlide133.xml"/><Relationship Id="rId2" Type="http://schemas.openxmlformats.org/officeDocument/2006/relationships/slideLayout" Target="../slideLayouts/slideLayout2.xml"/><Relationship Id="rId1" Type="http://schemas.openxmlformats.org/officeDocument/2006/relationships/vmlDrawing" Target="../drawings/vmlDrawing29.vml"/><Relationship Id="rId5" Type="http://schemas.openxmlformats.org/officeDocument/2006/relationships/image" Target="../media/image46.wmf"/><Relationship Id="rId4" Type="http://schemas.openxmlformats.org/officeDocument/2006/relationships/oleObject" Target="../embeddings/oleObject32.bin"/></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notesSlide" Target="../notesSlides/notesSlide135.xml"/><Relationship Id="rId2" Type="http://schemas.openxmlformats.org/officeDocument/2006/relationships/slideLayout" Target="../slideLayouts/slideLayout2.xml"/><Relationship Id="rId1" Type="http://schemas.openxmlformats.org/officeDocument/2006/relationships/vmlDrawing" Target="../drawings/vmlDrawing30.vml"/><Relationship Id="rId5" Type="http://schemas.openxmlformats.org/officeDocument/2006/relationships/image" Target="../media/image47.wmf"/><Relationship Id="rId4" Type="http://schemas.openxmlformats.org/officeDocument/2006/relationships/oleObject" Target="../embeddings/oleObject33.bin"/></Relationships>
</file>

<file path=ppt/slides/_rels/slide140.xml.rels><?xml version="1.0" encoding="UTF-8" standalone="yes"?>
<Relationships xmlns="http://schemas.openxmlformats.org/package/2006/relationships"><Relationship Id="rId3" Type="http://schemas.openxmlformats.org/officeDocument/2006/relationships/notesSlide" Target="../notesSlides/notesSlide136.xml"/><Relationship Id="rId2" Type="http://schemas.openxmlformats.org/officeDocument/2006/relationships/slideLayout" Target="../slideLayouts/slideLayout6.xml"/><Relationship Id="rId1" Type="http://schemas.openxmlformats.org/officeDocument/2006/relationships/vmlDrawing" Target="../drawings/vmlDrawing31.vml"/><Relationship Id="rId5" Type="http://schemas.openxmlformats.org/officeDocument/2006/relationships/image" Target="../media/image48.wmf"/><Relationship Id="rId4" Type="http://schemas.openxmlformats.org/officeDocument/2006/relationships/oleObject" Target="../embeddings/oleObject34.bin"/></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notesSlide" Target="../notesSlides/notesSlide139.xml"/><Relationship Id="rId2" Type="http://schemas.openxmlformats.org/officeDocument/2006/relationships/slideLayout" Target="../slideLayouts/slideLayout6.xml"/><Relationship Id="rId1" Type="http://schemas.openxmlformats.org/officeDocument/2006/relationships/vmlDrawing" Target="../drawings/vmlDrawing32.vml"/><Relationship Id="rId5" Type="http://schemas.openxmlformats.org/officeDocument/2006/relationships/image" Target="../media/image49.wmf"/><Relationship Id="rId4" Type="http://schemas.openxmlformats.org/officeDocument/2006/relationships/oleObject" Target="../embeddings/oleObject35.bin"/></Relationships>
</file>

<file path=ppt/slides/_rels/slide144.xml.rels><?xml version="1.0" encoding="UTF-8" standalone="yes"?>
<Relationships xmlns="http://schemas.openxmlformats.org/package/2006/relationships"><Relationship Id="rId3" Type="http://schemas.openxmlformats.org/officeDocument/2006/relationships/diagramData" Target="../diagrams/data60.xml"/><Relationship Id="rId7" Type="http://schemas.microsoft.com/office/2007/relationships/diagramDrawing" Target="../diagrams/drawing60.xml"/><Relationship Id="rId2" Type="http://schemas.openxmlformats.org/officeDocument/2006/relationships/notesSlide" Target="../notesSlides/notesSlide140.xml"/><Relationship Id="rId1" Type="http://schemas.openxmlformats.org/officeDocument/2006/relationships/slideLayout" Target="../slideLayouts/slideLayout2.xml"/><Relationship Id="rId6" Type="http://schemas.openxmlformats.org/officeDocument/2006/relationships/diagramColors" Target="../diagrams/colors60.xml"/><Relationship Id="rId5" Type="http://schemas.openxmlformats.org/officeDocument/2006/relationships/diagramQuickStyle" Target="../diagrams/quickStyle60.xml"/><Relationship Id="rId4" Type="http://schemas.openxmlformats.org/officeDocument/2006/relationships/diagramLayout" Target="../diagrams/layout60.xml"/></Relationships>
</file>

<file path=ppt/slides/_rels/slide145.xml.rels><?xml version="1.0" encoding="UTF-8" standalone="yes"?>
<Relationships xmlns="http://schemas.openxmlformats.org/package/2006/relationships"><Relationship Id="rId3" Type="http://schemas.openxmlformats.org/officeDocument/2006/relationships/diagramData" Target="../diagrams/data61.xml"/><Relationship Id="rId7" Type="http://schemas.microsoft.com/office/2007/relationships/diagramDrawing" Target="../diagrams/drawing61.xml"/><Relationship Id="rId2" Type="http://schemas.openxmlformats.org/officeDocument/2006/relationships/notesSlide" Target="../notesSlides/notesSlide141.xml"/><Relationship Id="rId1" Type="http://schemas.openxmlformats.org/officeDocument/2006/relationships/slideLayout" Target="../slideLayouts/slideLayout2.xml"/><Relationship Id="rId6" Type="http://schemas.openxmlformats.org/officeDocument/2006/relationships/diagramColors" Target="../diagrams/colors61.xml"/><Relationship Id="rId5" Type="http://schemas.openxmlformats.org/officeDocument/2006/relationships/diagramQuickStyle" Target="../diagrams/quickStyle61.xml"/><Relationship Id="rId4" Type="http://schemas.openxmlformats.org/officeDocument/2006/relationships/diagramLayout" Target="../diagrams/layout61.xml"/></Relationships>
</file>

<file path=ppt/slides/_rels/slide146.xml.rels><?xml version="1.0" encoding="UTF-8" standalone="yes"?>
<Relationships xmlns="http://schemas.openxmlformats.org/package/2006/relationships"><Relationship Id="rId8" Type="http://schemas.openxmlformats.org/officeDocument/2006/relationships/oleObject" Target="../embeddings/oleObject38.bin"/><Relationship Id="rId3" Type="http://schemas.openxmlformats.org/officeDocument/2006/relationships/notesSlide" Target="../notesSlides/notesSlide142.xml"/><Relationship Id="rId7" Type="http://schemas.openxmlformats.org/officeDocument/2006/relationships/image" Target="../media/image51.wmf"/><Relationship Id="rId2" Type="http://schemas.openxmlformats.org/officeDocument/2006/relationships/slideLayout" Target="../slideLayouts/slideLayout2.xml"/><Relationship Id="rId1" Type="http://schemas.openxmlformats.org/officeDocument/2006/relationships/vmlDrawing" Target="../drawings/vmlDrawing33.vml"/><Relationship Id="rId6" Type="http://schemas.openxmlformats.org/officeDocument/2006/relationships/oleObject" Target="../embeddings/oleObject37.bin"/><Relationship Id="rId5" Type="http://schemas.openxmlformats.org/officeDocument/2006/relationships/image" Target="../media/image50.wmf"/><Relationship Id="rId4" Type="http://schemas.openxmlformats.org/officeDocument/2006/relationships/oleObject" Target="../embeddings/oleObject36.bin"/><Relationship Id="rId9" Type="http://schemas.openxmlformats.org/officeDocument/2006/relationships/image" Target="../media/image52.wmf"/></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notesSlide" Target="../notesSlides/notesSlide144.xml"/><Relationship Id="rId2" Type="http://schemas.openxmlformats.org/officeDocument/2006/relationships/slideLayout" Target="../slideLayouts/slideLayout2.xml"/><Relationship Id="rId1" Type="http://schemas.openxmlformats.org/officeDocument/2006/relationships/vmlDrawing" Target="../drawings/vmlDrawing34.vml"/><Relationship Id="rId5" Type="http://schemas.openxmlformats.org/officeDocument/2006/relationships/image" Target="../media/image53.wmf"/><Relationship Id="rId4" Type="http://schemas.openxmlformats.org/officeDocument/2006/relationships/oleObject" Target="../embeddings/oleObject39.bin"/></Relationships>
</file>

<file path=ppt/slides/_rels/slide149.xml.rels><?xml version="1.0" encoding="UTF-8" standalone="yes"?>
<Relationships xmlns="http://schemas.openxmlformats.org/package/2006/relationships"><Relationship Id="rId3" Type="http://schemas.openxmlformats.org/officeDocument/2006/relationships/diagramData" Target="../diagrams/data62.xml"/><Relationship Id="rId7" Type="http://schemas.microsoft.com/office/2007/relationships/diagramDrawing" Target="../diagrams/drawing62.xml"/><Relationship Id="rId2" Type="http://schemas.openxmlformats.org/officeDocument/2006/relationships/notesSlide" Target="../notesSlides/notesSlide145.xml"/><Relationship Id="rId1" Type="http://schemas.openxmlformats.org/officeDocument/2006/relationships/slideLayout" Target="../slideLayouts/slideLayout2.xml"/><Relationship Id="rId6" Type="http://schemas.openxmlformats.org/officeDocument/2006/relationships/diagramColors" Target="../diagrams/colors62.xml"/><Relationship Id="rId5" Type="http://schemas.openxmlformats.org/officeDocument/2006/relationships/diagramQuickStyle" Target="../diagrams/quickStyle62.xml"/><Relationship Id="rId4" Type="http://schemas.openxmlformats.org/officeDocument/2006/relationships/diagramLayout" Target="../diagrams/layout62.xml"/></Relationships>
</file>

<file path=ppt/slides/_rels/slide150.xml.rels><?xml version="1.0" encoding="UTF-8" standalone="yes"?>
<Relationships xmlns="http://schemas.openxmlformats.org/package/2006/relationships"><Relationship Id="rId3" Type="http://schemas.openxmlformats.org/officeDocument/2006/relationships/diagramData" Target="../diagrams/data63.xml"/><Relationship Id="rId7" Type="http://schemas.microsoft.com/office/2007/relationships/diagramDrawing" Target="../diagrams/drawing63.xml"/><Relationship Id="rId2" Type="http://schemas.openxmlformats.org/officeDocument/2006/relationships/notesSlide" Target="../notesSlides/notesSlide146.xml"/><Relationship Id="rId1" Type="http://schemas.openxmlformats.org/officeDocument/2006/relationships/slideLayout" Target="../slideLayouts/slideLayout2.xml"/><Relationship Id="rId6" Type="http://schemas.openxmlformats.org/officeDocument/2006/relationships/diagramColors" Target="../diagrams/colors63.xml"/><Relationship Id="rId5" Type="http://schemas.openxmlformats.org/officeDocument/2006/relationships/diagramQuickStyle" Target="../diagrams/quickStyle63.xml"/><Relationship Id="rId4" Type="http://schemas.openxmlformats.org/officeDocument/2006/relationships/diagramLayout" Target="../diagrams/layout63.xml"/></Relationships>
</file>

<file path=ppt/slides/_rels/slide151.xml.rels><?xml version="1.0" encoding="UTF-8" standalone="yes"?>
<Relationships xmlns="http://schemas.openxmlformats.org/package/2006/relationships"><Relationship Id="rId3" Type="http://schemas.openxmlformats.org/officeDocument/2006/relationships/diagramData" Target="../diagrams/data64.xml"/><Relationship Id="rId7" Type="http://schemas.microsoft.com/office/2007/relationships/diagramDrawing" Target="../diagrams/drawing64.xml"/><Relationship Id="rId2" Type="http://schemas.openxmlformats.org/officeDocument/2006/relationships/notesSlide" Target="../notesSlides/notesSlide147.xml"/><Relationship Id="rId1" Type="http://schemas.openxmlformats.org/officeDocument/2006/relationships/slideLayout" Target="../slideLayouts/slideLayout2.xml"/><Relationship Id="rId6" Type="http://schemas.openxmlformats.org/officeDocument/2006/relationships/diagramColors" Target="../diagrams/colors64.xml"/><Relationship Id="rId5" Type="http://schemas.openxmlformats.org/officeDocument/2006/relationships/diagramQuickStyle" Target="../diagrams/quickStyle64.xml"/><Relationship Id="rId4" Type="http://schemas.openxmlformats.org/officeDocument/2006/relationships/diagramLayout" Target="../diagrams/layout64.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3" Type="http://schemas.openxmlformats.org/officeDocument/2006/relationships/diagramData" Target="../diagrams/data65.xml"/><Relationship Id="rId7" Type="http://schemas.microsoft.com/office/2007/relationships/diagramDrawing" Target="../diagrams/drawing65.xml"/><Relationship Id="rId2" Type="http://schemas.openxmlformats.org/officeDocument/2006/relationships/notesSlide" Target="../notesSlides/notesSlide149.xml"/><Relationship Id="rId1" Type="http://schemas.openxmlformats.org/officeDocument/2006/relationships/slideLayout" Target="../slideLayouts/slideLayout6.xml"/><Relationship Id="rId6" Type="http://schemas.openxmlformats.org/officeDocument/2006/relationships/diagramColors" Target="../diagrams/colors65.xml"/><Relationship Id="rId5" Type="http://schemas.openxmlformats.org/officeDocument/2006/relationships/diagramQuickStyle" Target="../diagrams/quickStyle65.xml"/><Relationship Id="rId4" Type="http://schemas.openxmlformats.org/officeDocument/2006/relationships/diagramLayout" Target="../diagrams/layout65.xml"/></Relationships>
</file>

<file path=ppt/slides/_rels/slide154.xml.rels><?xml version="1.0" encoding="UTF-8" standalone="yes"?>
<Relationships xmlns="http://schemas.openxmlformats.org/package/2006/relationships"><Relationship Id="rId3" Type="http://schemas.openxmlformats.org/officeDocument/2006/relationships/diagramData" Target="../diagrams/data66.xml"/><Relationship Id="rId7" Type="http://schemas.microsoft.com/office/2007/relationships/diagramDrawing" Target="../diagrams/drawing66.xml"/><Relationship Id="rId2" Type="http://schemas.openxmlformats.org/officeDocument/2006/relationships/notesSlide" Target="../notesSlides/notesSlide150.xml"/><Relationship Id="rId1" Type="http://schemas.openxmlformats.org/officeDocument/2006/relationships/slideLayout" Target="../slideLayouts/slideLayout6.xml"/><Relationship Id="rId6" Type="http://schemas.openxmlformats.org/officeDocument/2006/relationships/diagramColors" Target="../diagrams/colors66.xml"/><Relationship Id="rId5" Type="http://schemas.openxmlformats.org/officeDocument/2006/relationships/diagramQuickStyle" Target="../diagrams/quickStyle66.xml"/><Relationship Id="rId4" Type="http://schemas.openxmlformats.org/officeDocument/2006/relationships/diagramLayout" Target="../diagrams/layout66.xml"/></Relationships>
</file>

<file path=ppt/slides/_rels/slide155.xml.rels><?xml version="1.0" encoding="UTF-8" standalone="yes"?>
<Relationships xmlns="http://schemas.openxmlformats.org/package/2006/relationships"><Relationship Id="rId3" Type="http://schemas.openxmlformats.org/officeDocument/2006/relationships/notesSlide" Target="../notesSlides/notesSlide151.xml"/><Relationship Id="rId7" Type="http://schemas.openxmlformats.org/officeDocument/2006/relationships/image" Target="../media/image55.wmf"/><Relationship Id="rId2" Type="http://schemas.openxmlformats.org/officeDocument/2006/relationships/slideLayout" Target="../slideLayouts/slideLayout6.xml"/><Relationship Id="rId1" Type="http://schemas.openxmlformats.org/officeDocument/2006/relationships/vmlDrawing" Target="../drawings/vmlDrawing35.vml"/><Relationship Id="rId6" Type="http://schemas.openxmlformats.org/officeDocument/2006/relationships/oleObject" Target="../embeddings/oleObject41.bin"/><Relationship Id="rId5" Type="http://schemas.openxmlformats.org/officeDocument/2006/relationships/image" Target="../media/image54.wmf"/><Relationship Id="rId4" Type="http://schemas.openxmlformats.org/officeDocument/2006/relationships/oleObject" Target="../embeddings/oleObject40.bin"/></Relationships>
</file>

<file path=ppt/slides/_rels/slide156.xml.rels><?xml version="1.0" encoding="UTF-8" standalone="yes"?>
<Relationships xmlns="http://schemas.openxmlformats.org/package/2006/relationships"><Relationship Id="rId3" Type="http://schemas.openxmlformats.org/officeDocument/2006/relationships/notesSlide" Target="../notesSlides/notesSlide152.xml"/><Relationship Id="rId2" Type="http://schemas.openxmlformats.org/officeDocument/2006/relationships/slideLayout" Target="../slideLayouts/slideLayout6.xml"/><Relationship Id="rId1" Type="http://schemas.openxmlformats.org/officeDocument/2006/relationships/vmlDrawing" Target="../drawings/vmlDrawing36.vml"/><Relationship Id="rId5" Type="http://schemas.openxmlformats.org/officeDocument/2006/relationships/image" Target="../media/image56.wmf"/><Relationship Id="rId4" Type="http://schemas.openxmlformats.org/officeDocument/2006/relationships/oleObject" Target="../embeddings/oleObject42.bin"/></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3" Type="http://schemas.openxmlformats.org/officeDocument/2006/relationships/notesSlide" Target="../notesSlides/notesSlide154.xml"/><Relationship Id="rId7" Type="http://schemas.openxmlformats.org/officeDocument/2006/relationships/image" Target="../media/image58.wmf"/><Relationship Id="rId2" Type="http://schemas.openxmlformats.org/officeDocument/2006/relationships/slideLayout" Target="../slideLayouts/slideLayout6.xml"/><Relationship Id="rId1" Type="http://schemas.openxmlformats.org/officeDocument/2006/relationships/vmlDrawing" Target="../drawings/vmlDrawing37.vml"/><Relationship Id="rId6" Type="http://schemas.openxmlformats.org/officeDocument/2006/relationships/oleObject" Target="../embeddings/oleObject44.bin"/><Relationship Id="rId5" Type="http://schemas.openxmlformats.org/officeDocument/2006/relationships/image" Target="../media/image57.wmf"/><Relationship Id="rId4" Type="http://schemas.openxmlformats.org/officeDocument/2006/relationships/oleObject" Target="../embeddings/oleObject43.bin"/></Relationships>
</file>

<file path=ppt/slides/_rels/slide15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55.xml"/><Relationship Id="rId1" Type="http://schemas.openxmlformats.org/officeDocument/2006/relationships/slideLayout" Target="../slideLayouts/slideLayout6.xml"/><Relationship Id="rId4" Type="http://schemas.openxmlformats.org/officeDocument/2006/relationships/image" Target="../media/image60.png"/></Relationships>
</file>

<file path=ppt/slides/_rels/slide160.xml.rels><?xml version="1.0" encoding="UTF-8" standalone="yes"?>
<Relationships xmlns="http://schemas.openxmlformats.org/package/2006/relationships"><Relationship Id="rId3" Type="http://schemas.openxmlformats.org/officeDocument/2006/relationships/notesSlide" Target="../notesSlides/notesSlide156.xml"/><Relationship Id="rId2" Type="http://schemas.openxmlformats.org/officeDocument/2006/relationships/slideLayout" Target="../slideLayouts/slideLayout6.xml"/><Relationship Id="rId1" Type="http://schemas.openxmlformats.org/officeDocument/2006/relationships/vmlDrawing" Target="../drawings/vmlDrawing38.vml"/><Relationship Id="rId5" Type="http://schemas.openxmlformats.org/officeDocument/2006/relationships/image" Target="../media/image59.wmf"/><Relationship Id="rId4" Type="http://schemas.openxmlformats.org/officeDocument/2006/relationships/oleObject" Target="../embeddings/oleObject45.bin"/></Relationships>
</file>

<file path=ppt/slides/_rels/slide161.xml.rels><?xml version="1.0" encoding="UTF-8" standalone="yes"?>
<Relationships xmlns="http://schemas.openxmlformats.org/package/2006/relationships"><Relationship Id="rId3" Type="http://schemas.openxmlformats.org/officeDocument/2006/relationships/diagramData" Target="../diagrams/data67.xml"/><Relationship Id="rId7" Type="http://schemas.microsoft.com/office/2007/relationships/diagramDrawing" Target="../diagrams/drawing67.xml"/><Relationship Id="rId2" Type="http://schemas.openxmlformats.org/officeDocument/2006/relationships/notesSlide" Target="../notesSlides/notesSlide157.xml"/><Relationship Id="rId1" Type="http://schemas.openxmlformats.org/officeDocument/2006/relationships/slideLayout" Target="../slideLayouts/slideLayout6.xml"/><Relationship Id="rId6" Type="http://schemas.openxmlformats.org/officeDocument/2006/relationships/diagramColors" Target="../diagrams/colors67.xml"/><Relationship Id="rId5" Type="http://schemas.openxmlformats.org/officeDocument/2006/relationships/diagramQuickStyle" Target="../diagrams/quickStyle67.xml"/><Relationship Id="rId4" Type="http://schemas.openxmlformats.org/officeDocument/2006/relationships/diagramLayout" Target="../diagrams/layout67.xml"/></Relationships>
</file>

<file path=ppt/slides/_rels/slide162.xml.rels><?xml version="1.0" encoding="UTF-8" standalone="yes"?>
<Relationships xmlns="http://schemas.openxmlformats.org/package/2006/relationships"><Relationship Id="rId3" Type="http://schemas.openxmlformats.org/officeDocument/2006/relationships/notesSlide" Target="../notesSlides/notesSlide158.xml"/><Relationship Id="rId2" Type="http://schemas.openxmlformats.org/officeDocument/2006/relationships/slideLayout" Target="../slideLayouts/slideLayout6.xml"/><Relationship Id="rId1" Type="http://schemas.openxmlformats.org/officeDocument/2006/relationships/vmlDrawing" Target="../drawings/vmlDrawing39.vml"/><Relationship Id="rId5" Type="http://schemas.openxmlformats.org/officeDocument/2006/relationships/image" Target="../media/image60.wmf"/><Relationship Id="rId4" Type="http://schemas.openxmlformats.org/officeDocument/2006/relationships/oleObject" Target="../embeddings/oleObject46.bin"/></Relationships>
</file>

<file path=ppt/slides/_rels/slide163.xml.rels><?xml version="1.0" encoding="UTF-8" standalone="yes"?>
<Relationships xmlns="http://schemas.openxmlformats.org/package/2006/relationships"><Relationship Id="rId3" Type="http://schemas.openxmlformats.org/officeDocument/2006/relationships/notesSlide" Target="../notesSlides/notesSlide159.xml"/><Relationship Id="rId2" Type="http://schemas.openxmlformats.org/officeDocument/2006/relationships/slideLayout" Target="../slideLayouts/slideLayout6.xml"/><Relationship Id="rId1" Type="http://schemas.openxmlformats.org/officeDocument/2006/relationships/vmlDrawing" Target="../drawings/vmlDrawing40.vml"/><Relationship Id="rId5" Type="http://schemas.openxmlformats.org/officeDocument/2006/relationships/image" Target="../media/image61.wmf"/><Relationship Id="rId4" Type="http://schemas.openxmlformats.org/officeDocument/2006/relationships/oleObject" Target="../embeddings/oleObject47.bin"/></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6.xml"/></Relationships>
</file>

<file path=ppt/slides/_rels/slide165.xml.rels><?xml version="1.0" encoding="UTF-8" standalone="yes"?>
<Relationships xmlns="http://schemas.openxmlformats.org/package/2006/relationships"><Relationship Id="rId3" Type="http://schemas.openxmlformats.org/officeDocument/2006/relationships/notesSlide" Target="../notesSlides/notesSlide161.xml"/><Relationship Id="rId2" Type="http://schemas.openxmlformats.org/officeDocument/2006/relationships/slideLayout" Target="../slideLayouts/slideLayout6.xml"/><Relationship Id="rId1" Type="http://schemas.openxmlformats.org/officeDocument/2006/relationships/vmlDrawing" Target="../drawings/vmlDrawing41.vml"/><Relationship Id="rId5" Type="http://schemas.openxmlformats.org/officeDocument/2006/relationships/image" Target="../media/image62.wmf"/><Relationship Id="rId4" Type="http://schemas.openxmlformats.org/officeDocument/2006/relationships/oleObject" Target="../embeddings/oleObject48.bin"/></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6.xml"/></Relationships>
</file>

<file path=ppt/slides/_rels/slide167.xml.rels><?xml version="1.0" encoding="UTF-8" standalone="yes"?>
<Relationships xmlns="http://schemas.openxmlformats.org/package/2006/relationships"><Relationship Id="rId3" Type="http://schemas.openxmlformats.org/officeDocument/2006/relationships/notesSlide" Target="../notesSlides/notesSlide163.xml"/><Relationship Id="rId2" Type="http://schemas.openxmlformats.org/officeDocument/2006/relationships/slideLayout" Target="../slideLayouts/slideLayout6.xml"/><Relationship Id="rId1" Type="http://schemas.openxmlformats.org/officeDocument/2006/relationships/vmlDrawing" Target="../drawings/vmlDrawing42.vml"/><Relationship Id="rId5" Type="http://schemas.openxmlformats.org/officeDocument/2006/relationships/image" Target="../media/image63.wmf"/><Relationship Id="rId4" Type="http://schemas.openxmlformats.org/officeDocument/2006/relationships/oleObject" Target="../embeddings/oleObject49.bin"/></Relationships>
</file>

<file path=ppt/slides/_rels/slide168.xml.rels><?xml version="1.0" encoding="UTF-8" standalone="yes"?>
<Relationships xmlns="http://schemas.openxmlformats.org/package/2006/relationships"><Relationship Id="rId3" Type="http://schemas.openxmlformats.org/officeDocument/2006/relationships/notesSlide" Target="../notesSlides/notesSlide164.xml"/><Relationship Id="rId2" Type="http://schemas.openxmlformats.org/officeDocument/2006/relationships/slideLayout" Target="../slideLayouts/slideLayout6.xml"/><Relationship Id="rId1" Type="http://schemas.openxmlformats.org/officeDocument/2006/relationships/vmlDrawing" Target="../drawings/vmlDrawing43.vml"/><Relationship Id="rId5" Type="http://schemas.openxmlformats.org/officeDocument/2006/relationships/image" Target="../media/image64.wmf"/><Relationship Id="rId4" Type="http://schemas.openxmlformats.org/officeDocument/2006/relationships/oleObject" Target="../embeddings/oleObject50.bin"/></Relationships>
</file>

<file path=ppt/slides/_rels/slide169.xml.rels><?xml version="1.0" encoding="UTF-8" standalone="yes"?>
<Relationships xmlns="http://schemas.openxmlformats.org/package/2006/relationships"><Relationship Id="rId3" Type="http://schemas.openxmlformats.org/officeDocument/2006/relationships/notesSlide" Target="../notesSlides/notesSlide165.xml"/><Relationship Id="rId2" Type="http://schemas.openxmlformats.org/officeDocument/2006/relationships/slideLayout" Target="../slideLayouts/slideLayout6.xml"/><Relationship Id="rId1" Type="http://schemas.openxmlformats.org/officeDocument/2006/relationships/vmlDrawing" Target="../drawings/vmlDrawing44.vml"/><Relationship Id="rId5" Type="http://schemas.openxmlformats.org/officeDocument/2006/relationships/image" Target="../media/image65.wmf"/><Relationship Id="rId4" Type="http://schemas.openxmlformats.org/officeDocument/2006/relationships/oleObject" Target="../embeddings/oleObject51.bin"/></Relationships>
</file>

<file path=ppt/slides/_rels/slide170.xml.rels><?xml version="1.0" encoding="UTF-8" standalone="yes"?>
<Relationships xmlns="http://schemas.openxmlformats.org/package/2006/relationships"><Relationship Id="rId3" Type="http://schemas.openxmlformats.org/officeDocument/2006/relationships/notesSlide" Target="../notesSlides/notesSlide166.xml"/><Relationship Id="rId7" Type="http://schemas.openxmlformats.org/officeDocument/2006/relationships/image" Target="../media/image67.wmf"/><Relationship Id="rId2" Type="http://schemas.openxmlformats.org/officeDocument/2006/relationships/slideLayout" Target="../slideLayouts/slideLayout6.xml"/><Relationship Id="rId1" Type="http://schemas.openxmlformats.org/officeDocument/2006/relationships/vmlDrawing" Target="../drawings/vmlDrawing45.vml"/><Relationship Id="rId6" Type="http://schemas.openxmlformats.org/officeDocument/2006/relationships/oleObject" Target="../embeddings/oleObject53.bin"/><Relationship Id="rId5" Type="http://schemas.openxmlformats.org/officeDocument/2006/relationships/image" Target="../media/image66.wmf"/><Relationship Id="rId4" Type="http://schemas.openxmlformats.org/officeDocument/2006/relationships/oleObject" Target="../embeddings/oleObject52.bin"/></Relationships>
</file>

<file path=ppt/slides/_rels/slide171.xml.rels><?xml version="1.0" encoding="UTF-8" standalone="yes"?>
<Relationships xmlns="http://schemas.openxmlformats.org/package/2006/relationships"><Relationship Id="rId3" Type="http://schemas.openxmlformats.org/officeDocument/2006/relationships/notesSlide" Target="../notesSlides/notesSlide167.xml"/><Relationship Id="rId2" Type="http://schemas.openxmlformats.org/officeDocument/2006/relationships/slideLayout" Target="../slideLayouts/slideLayout6.xml"/><Relationship Id="rId1" Type="http://schemas.openxmlformats.org/officeDocument/2006/relationships/vmlDrawing" Target="../drawings/vmlDrawing46.vml"/><Relationship Id="rId5" Type="http://schemas.openxmlformats.org/officeDocument/2006/relationships/image" Target="../media/image68.wmf"/><Relationship Id="rId4" Type="http://schemas.openxmlformats.org/officeDocument/2006/relationships/oleObject" Target="../embeddings/oleObject54.bin"/></Relationships>
</file>

<file path=ppt/slides/_rels/slide172.xml.rels><?xml version="1.0" encoding="UTF-8" standalone="yes"?>
<Relationships xmlns="http://schemas.openxmlformats.org/package/2006/relationships"><Relationship Id="rId3" Type="http://schemas.openxmlformats.org/officeDocument/2006/relationships/notesSlide" Target="../notesSlides/notesSlide168.xml"/><Relationship Id="rId2" Type="http://schemas.openxmlformats.org/officeDocument/2006/relationships/slideLayout" Target="../slideLayouts/slideLayout6.xml"/><Relationship Id="rId1" Type="http://schemas.openxmlformats.org/officeDocument/2006/relationships/vmlDrawing" Target="../drawings/vmlDrawing47.vml"/><Relationship Id="rId5" Type="http://schemas.openxmlformats.org/officeDocument/2006/relationships/image" Target="../media/image69.wmf"/><Relationship Id="rId4" Type="http://schemas.openxmlformats.org/officeDocument/2006/relationships/oleObject" Target="../embeddings/oleObject55.bin"/></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6.xml"/></Relationships>
</file>

<file path=ppt/slides/_rels/slide174.xml.rels><?xml version="1.0" encoding="UTF-8" standalone="yes"?>
<Relationships xmlns="http://schemas.openxmlformats.org/package/2006/relationships"><Relationship Id="rId3" Type="http://schemas.openxmlformats.org/officeDocument/2006/relationships/notesSlide" Target="../notesSlides/notesSlide170.xml"/><Relationship Id="rId2" Type="http://schemas.openxmlformats.org/officeDocument/2006/relationships/slideLayout" Target="../slideLayouts/slideLayout6.xml"/><Relationship Id="rId1" Type="http://schemas.openxmlformats.org/officeDocument/2006/relationships/vmlDrawing" Target="../drawings/vmlDrawing48.vml"/><Relationship Id="rId5" Type="http://schemas.openxmlformats.org/officeDocument/2006/relationships/image" Target="../media/image70.wmf"/><Relationship Id="rId4" Type="http://schemas.openxmlformats.org/officeDocument/2006/relationships/oleObject" Target="../embeddings/oleObject56.bin"/></Relationships>
</file>

<file path=ppt/slides/_rels/slide175.xml.rels><?xml version="1.0" encoding="UTF-8" standalone="yes"?>
<Relationships xmlns="http://schemas.openxmlformats.org/package/2006/relationships"><Relationship Id="rId3" Type="http://schemas.openxmlformats.org/officeDocument/2006/relationships/notesSlide" Target="../notesSlides/notesSlide171.xml"/><Relationship Id="rId2" Type="http://schemas.openxmlformats.org/officeDocument/2006/relationships/slideLayout" Target="../slideLayouts/slideLayout6.xml"/><Relationship Id="rId1" Type="http://schemas.openxmlformats.org/officeDocument/2006/relationships/vmlDrawing" Target="../drawings/vmlDrawing49.vml"/><Relationship Id="rId5" Type="http://schemas.openxmlformats.org/officeDocument/2006/relationships/image" Target="../media/image71.wmf"/><Relationship Id="rId4" Type="http://schemas.openxmlformats.org/officeDocument/2006/relationships/oleObject" Target="../embeddings/oleObject57.bin"/></Relationships>
</file>

<file path=ppt/slides/_rels/slide176.xml.rels><?xml version="1.0" encoding="UTF-8" standalone="yes"?>
<Relationships xmlns="http://schemas.openxmlformats.org/package/2006/relationships"><Relationship Id="rId3" Type="http://schemas.openxmlformats.org/officeDocument/2006/relationships/notesSlide" Target="../notesSlides/notesSlide172.xml"/><Relationship Id="rId2" Type="http://schemas.openxmlformats.org/officeDocument/2006/relationships/slideLayout" Target="../slideLayouts/slideLayout6.xml"/><Relationship Id="rId1" Type="http://schemas.openxmlformats.org/officeDocument/2006/relationships/vmlDrawing" Target="../drawings/vmlDrawing50.vml"/><Relationship Id="rId5" Type="http://schemas.openxmlformats.org/officeDocument/2006/relationships/image" Target="../media/image72.wmf"/><Relationship Id="rId4" Type="http://schemas.openxmlformats.org/officeDocument/2006/relationships/oleObject" Target="../embeddings/oleObject58.bin"/></Relationships>
</file>

<file path=ppt/slides/_rels/slide177.xml.rels><?xml version="1.0" encoding="UTF-8" standalone="yes"?>
<Relationships xmlns="http://schemas.openxmlformats.org/package/2006/relationships"><Relationship Id="rId3" Type="http://schemas.openxmlformats.org/officeDocument/2006/relationships/diagramData" Target="../diagrams/data68.xml"/><Relationship Id="rId7" Type="http://schemas.microsoft.com/office/2007/relationships/diagramDrawing" Target="../diagrams/drawing68.xml"/><Relationship Id="rId2" Type="http://schemas.openxmlformats.org/officeDocument/2006/relationships/notesSlide" Target="../notesSlides/notesSlide173.xml"/><Relationship Id="rId1" Type="http://schemas.openxmlformats.org/officeDocument/2006/relationships/slideLayout" Target="../slideLayouts/slideLayout6.xml"/><Relationship Id="rId6" Type="http://schemas.openxmlformats.org/officeDocument/2006/relationships/diagramColors" Target="../diagrams/colors68.xml"/><Relationship Id="rId5" Type="http://schemas.openxmlformats.org/officeDocument/2006/relationships/diagramQuickStyle" Target="../diagrams/quickStyle68.xml"/><Relationship Id="rId4" Type="http://schemas.openxmlformats.org/officeDocument/2006/relationships/diagramLayout" Target="../diagrams/layout68.xml"/></Relationships>
</file>

<file path=ppt/slides/_rels/slide178.xml.rels><?xml version="1.0" encoding="UTF-8" standalone="yes"?>
<Relationships xmlns="http://schemas.openxmlformats.org/package/2006/relationships"><Relationship Id="rId3" Type="http://schemas.openxmlformats.org/officeDocument/2006/relationships/notesSlide" Target="../notesSlides/notesSlide174.xml"/><Relationship Id="rId7" Type="http://schemas.openxmlformats.org/officeDocument/2006/relationships/image" Target="../media/image74.wmf"/><Relationship Id="rId2" Type="http://schemas.openxmlformats.org/officeDocument/2006/relationships/slideLayout" Target="../slideLayouts/slideLayout6.xml"/><Relationship Id="rId1" Type="http://schemas.openxmlformats.org/officeDocument/2006/relationships/vmlDrawing" Target="../drawings/vmlDrawing51.vml"/><Relationship Id="rId6" Type="http://schemas.openxmlformats.org/officeDocument/2006/relationships/oleObject" Target="../embeddings/oleObject60.bin"/><Relationship Id="rId5" Type="http://schemas.openxmlformats.org/officeDocument/2006/relationships/image" Target="../media/image73.wmf"/><Relationship Id="rId4" Type="http://schemas.openxmlformats.org/officeDocument/2006/relationships/oleObject" Target="../embeddings/oleObject59.bin"/></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6.xml"/></Relationships>
</file>

<file path=ppt/slides/_rels/slide180.xml.rels><?xml version="1.0" encoding="UTF-8" standalone="yes"?>
<Relationships xmlns="http://schemas.openxmlformats.org/package/2006/relationships"><Relationship Id="rId3" Type="http://schemas.openxmlformats.org/officeDocument/2006/relationships/notesSlide" Target="../notesSlides/notesSlide176.xml"/><Relationship Id="rId2" Type="http://schemas.openxmlformats.org/officeDocument/2006/relationships/slideLayout" Target="../slideLayouts/slideLayout6.xml"/><Relationship Id="rId1" Type="http://schemas.openxmlformats.org/officeDocument/2006/relationships/vmlDrawing" Target="../drawings/vmlDrawing52.vml"/><Relationship Id="rId5" Type="http://schemas.openxmlformats.org/officeDocument/2006/relationships/image" Target="../media/image75.wmf"/><Relationship Id="rId4" Type="http://schemas.openxmlformats.org/officeDocument/2006/relationships/oleObject" Target="../embeddings/oleObject61.bin"/></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6.xml"/></Relationships>
</file>

<file path=ppt/slides/_rels/slide182.xml.rels><?xml version="1.0" encoding="UTF-8" standalone="yes"?>
<Relationships xmlns="http://schemas.openxmlformats.org/package/2006/relationships"><Relationship Id="rId3" Type="http://schemas.openxmlformats.org/officeDocument/2006/relationships/notesSlide" Target="../notesSlides/notesSlide178.xml"/><Relationship Id="rId2" Type="http://schemas.openxmlformats.org/officeDocument/2006/relationships/slideLayout" Target="../slideLayouts/slideLayout6.xml"/><Relationship Id="rId1" Type="http://schemas.openxmlformats.org/officeDocument/2006/relationships/vmlDrawing" Target="../drawings/vmlDrawing53.vml"/><Relationship Id="rId5" Type="http://schemas.openxmlformats.org/officeDocument/2006/relationships/image" Target="../media/image76.wmf"/><Relationship Id="rId4" Type="http://schemas.openxmlformats.org/officeDocument/2006/relationships/oleObject" Target="../embeddings/oleObject62.bin"/></Relationships>
</file>

<file path=ppt/slides/_rels/slide183.xml.rels><?xml version="1.0" encoding="UTF-8" standalone="yes"?>
<Relationships xmlns="http://schemas.openxmlformats.org/package/2006/relationships"><Relationship Id="rId3" Type="http://schemas.openxmlformats.org/officeDocument/2006/relationships/diagramData" Target="../diagrams/data69.xml"/><Relationship Id="rId7" Type="http://schemas.microsoft.com/office/2007/relationships/diagramDrawing" Target="../diagrams/drawing69.xml"/><Relationship Id="rId2" Type="http://schemas.openxmlformats.org/officeDocument/2006/relationships/notesSlide" Target="../notesSlides/notesSlide179.xml"/><Relationship Id="rId1" Type="http://schemas.openxmlformats.org/officeDocument/2006/relationships/slideLayout" Target="../slideLayouts/slideLayout6.xml"/><Relationship Id="rId6" Type="http://schemas.openxmlformats.org/officeDocument/2006/relationships/diagramColors" Target="../diagrams/colors69.xml"/><Relationship Id="rId5" Type="http://schemas.openxmlformats.org/officeDocument/2006/relationships/diagramQuickStyle" Target="../diagrams/quickStyle69.xml"/><Relationship Id="rId4" Type="http://schemas.openxmlformats.org/officeDocument/2006/relationships/diagramLayout" Target="../diagrams/layout69.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6.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6.xml"/></Relationships>
</file>

<file path=ppt/slides/_rels/slide186.xml.rels><?xml version="1.0" encoding="UTF-8" standalone="yes"?>
<Relationships xmlns="http://schemas.openxmlformats.org/package/2006/relationships"><Relationship Id="rId3" Type="http://schemas.openxmlformats.org/officeDocument/2006/relationships/notesSlide" Target="../notesSlides/notesSlide182.xml"/><Relationship Id="rId2" Type="http://schemas.openxmlformats.org/officeDocument/2006/relationships/slideLayout" Target="../slideLayouts/slideLayout6.xml"/><Relationship Id="rId1" Type="http://schemas.openxmlformats.org/officeDocument/2006/relationships/vmlDrawing" Target="../drawings/vmlDrawing54.vml"/><Relationship Id="rId5" Type="http://schemas.openxmlformats.org/officeDocument/2006/relationships/image" Target="../media/image77.wmf"/><Relationship Id="rId4" Type="http://schemas.openxmlformats.org/officeDocument/2006/relationships/oleObject" Target="../embeddings/oleObject63.bin"/></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6.xml"/></Relationships>
</file>

<file path=ppt/slides/_rels/slide188.xml.rels><?xml version="1.0" encoding="UTF-8" standalone="yes"?>
<Relationships xmlns="http://schemas.openxmlformats.org/package/2006/relationships"><Relationship Id="rId3" Type="http://schemas.openxmlformats.org/officeDocument/2006/relationships/notesSlide" Target="../notesSlides/notesSlide184.xml"/><Relationship Id="rId2" Type="http://schemas.openxmlformats.org/officeDocument/2006/relationships/slideLayout" Target="../slideLayouts/slideLayout6.xml"/><Relationship Id="rId1" Type="http://schemas.openxmlformats.org/officeDocument/2006/relationships/vmlDrawing" Target="../drawings/vmlDrawing55.vml"/><Relationship Id="rId5" Type="http://schemas.openxmlformats.org/officeDocument/2006/relationships/image" Target="../media/image78.wmf"/><Relationship Id="rId4" Type="http://schemas.openxmlformats.org/officeDocument/2006/relationships/oleObject" Target="../embeddings/oleObject64.bin"/></Relationships>
</file>

<file path=ppt/slides/_rels/slide189.xml.rels><?xml version="1.0" encoding="UTF-8" standalone="yes"?>
<Relationships xmlns="http://schemas.openxmlformats.org/package/2006/relationships"><Relationship Id="rId3" Type="http://schemas.openxmlformats.org/officeDocument/2006/relationships/notesSlide" Target="../notesSlides/notesSlide185.xml"/><Relationship Id="rId2" Type="http://schemas.openxmlformats.org/officeDocument/2006/relationships/slideLayout" Target="../slideLayouts/slideLayout6.xml"/><Relationship Id="rId1" Type="http://schemas.openxmlformats.org/officeDocument/2006/relationships/vmlDrawing" Target="../drawings/vmlDrawing56.vml"/><Relationship Id="rId5" Type="http://schemas.openxmlformats.org/officeDocument/2006/relationships/image" Target="../media/image79.wmf"/><Relationship Id="rId4" Type="http://schemas.openxmlformats.org/officeDocument/2006/relationships/oleObject" Target="../embeddings/oleObject65.bin"/></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6.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6.xml"/></Relationships>
</file>

<file path=ppt/slides/_rels/slide192.xml.rels><?xml version="1.0" encoding="UTF-8" standalone="yes"?>
<Relationships xmlns="http://schemas.openxmlformats.org/package/2006/relationships"><Relationship Id="rId3" Type="http://schemas.openxmlformats.org/officeDocument/2006/relationships/notesSlide" Target="../notesSlides/notesSlide188.xml"/><Relationship Id="rId2" Type="http://schemas.openxmlformats.org/officeDocument/2006/relationships/slideLayout" Target="../slideLayouts/slideLayout6.xml"/><Relationship Id="rId1" Type="http://schemas.openxmlformats.org/officeDocument/2006/relationships/vmlDrawing" Target="../drawings/vmlDrawing57.vml"/><Relationship Id="rId5" Type="http://schemas.openxmlformats.org/officeDocument/2006/relationships/image" Target="../media/image80.wmf"/><Relationship Id="rId4" Type="http://schemas.openxmlformats.org/officeDocument/2006/relationships/oleObject" Target="../embeddings/oleObject66.bin"/></Relationships>
</file>

<file path=ppt/slides/_rels/slide193.xml.rels><?xml version="1.0" encoding="UTF-8" standalone="yes"?>
<Relationships xmlns="http://schemas.openxmlformats.org/package/2006/relationships"><Relationship Id="rId3" Type="http://schemas.openxmlformats.org/officeDocument/2006/relationships/notesSlide" Target="../notesSlides/notesSlide189.xml"/><Relationship Id="rId2" Type="http://schemas.openxmlformats.org/officeDocument/2006/relationships/slideLayout" Target="../slideLayouts/slideLayout6.xml"/><Relationship Id="rId1" Type="http://schemas.openxmlformats.org/officeDocument/2006/relationships/vmlDrawing" Target="../drawings/vmlDrawing58.vml"/><Relationship Id="rId5" Type="http://schemas.openxmlformats.org/officeDocument/2006/relationships/image" Target="../media/image81.wmf"/><Relationship Id="rId4" Type="http://schemas.openxmlformats.org/officeDocument/2006/relationships/oleObject" Target="../embeddings/oleObject67.bin"/></Relationships>
</file>

<file path=ppt/slides/_rels/slide194.xml.rels><?xml version="1.0" encoding="UTF-8" standalone="yes"?>
<Relationships xmlns="http://schemas.openxmlformats.org/package/2006/relationships"><Relationship Id="rId3" Type="http://schemas.openxmlformats.org/officeDocument/2006/relationships/diagramData" Target="../diagrams/data70.xml"/><Relationship Id="rId7" Type="http://schemas.microsoft.com/office/2007/relationships/diagramDrawing" Target="../diagrams/drawing70.xml"/><Relationship Id="rId2" Type="http://schemas.openxmlformats.org/officeDocument/2006/relationships/notesSlide" Target="../notesSlides/notesSlide190.xml"/><Relationship Id="rId1" Type="http://schemas.openxmlformats.org/officeDocument/2006/relationships/slideLayout" Target="../slideLayouts/slideLayout6.xml"/><Relationship Id="rId6" Type="http://schemas.openxmlformats.org/officeDocument/2006/relationships/diagramColors" Target="../diagrams/colors70.xml"/><Relationship Id="rId5" Type="http://schemas.openxmlformats.org/officeDocument/2006/relationships/diagramQuickStyle" Target="../diagrams/quickStyle70.xml"/><Relationship Id="rId4" Type="http://schemas.openxmlformats.org/officeDocument/2006/relationships/diagramLayout" Target="../diagrams/layout70.xml"/></Relationships>
</file>

<file path=ppt/slides/_rels/slide195.xml.rels><?xml version="1.0" encoding="UTF-8" standalone="yes"?>
<Relationships xmlns="http://schemas.openxmlformats.org/package/2006/relationships"><Relationship Id="rId3" Type="http://schemas.openxmlformats.org/officeDocument/2006/relationships/diagramData" Target="../diagrams/data71.xml"/><Relationship Id="rId7" Type="http://schemas.microsoft.com/office/2007/relationships/diagramDrawing" Target="../diagrams/drawing71.xml"/><Relationship Id="rId2" Type="http://schemas.openxmlformats.org/officeDocument/2006/relationships/notesSlide" Target="../notesSlides/notesSlide191.xml"/><Relationship Id="rId1" Type="http://schemas.openxmlformats.org/officeDocument/2006/relationships/slideLayout" Target="../slideLayouts/slideLayout6.xml"/><Relationship Id="rId6" Type="http://schemas.openxmlformats.org/officeDocument/2006/relationships/diagramColors" Target="../diagrams/colors71.xml"/><Relationship Id="rId5" Type="http://schemas.openxmlformats.org/officeDocument/2006/relationships/diagramQuickStyle" Target="../diagrams/quickStyle71.xml"/><Relationship Id="rId4" Type="http://schemas.openxmlformats.org/officeDocument/2006/relationships/diagramLayout" Target="../diagrams/layout71.xml"/></Relationships>
</file>

<file path=ppt/slides/_rels/slide196.xml.rels><?xml version="1.0" encoding="UTF-8" standalone="yes"?>
<Relationships xmlns="http://schemas.openxmlformats.org/package/2006/relationships"><Relationship Id="rId3" Type="http://schemas.openxmlformats.org/officeDocument/2006/relationships/diagramData" Target="../diagrams/data72.xml"/><Relationship Id="rId7" Type="http://schemas.microsoft.com/office/2007/relationships/diagramDrawing" Target="../diagrams/drawing72.xml"/><Relationship Id="rId2" Type="http://schemas.openxmlformats.org/officeDocument/2006/relationships/notesSlide" Target="../notesSlides/notesSlide192.xml"/><Relationship Id="rId1" Type="http://schemas.openxmlformats.org/officeDocument/2006/relationships/slideLayout" Target="../slideLayouts/slideLayout6.xml"/><Relationship Id="rId6" Type="http://schemas.openxmlformats.org/officeDocument/2006/relationships/diagramColors" Target="../diagrams/colors72.xml"/><Relationship Id="rId5" Type="http://schemas.openxmlformats.org/officeDocument/2006/relationships/diagramQuickStyle" Target="../diagrams/quickStyle72.xml"/><Relationship Id="rId4" Type="http://schemas.openxmlformats.org/officeDocument/2006/relationships/diagramLayout" Target="../diagrams/layout72.xml"/></Relationships>
</file>

<file path=ppt/slides/_rels/slide197.xml.rels><?xml version="1.0" encoding="UTF-8" standalone="yes"?>
<Relationships xmlns="http://schemas.openxmlformats.org/package/2006/relationships"><Relationship Id="rId3" Type="http://schemas.openxmlformats.org/officeDocument/2006/relationships/diagramData" Target="../diagrams/data73.xml"/><Relationship Id="rId7" Type="http://schemas.microsoft.com/office/2007/relationships/diagramDrawing" Target="../diagrams/drawing73.xml"/><Relationship Id="rId2" Type="http://schemas.openxmlformats.org/officeDocument/2006/relationships/notesSlide" Target="../notesSlides/notesSlide193.xml"/><Relationship Id="rId1" Type="http://schemas.openxmlformats.org/officeDocument/2006/relationships/slideLayout" Target="../slideLayouts/slideLayout6.xml"/><Relationship Id="rId6" Type="http://schemas.openxmlformats.org/officeDocument/2006/relationships/diagramColors" Target="../diagrams/colors73.xml"/><Relationship Id="rId5" Type="http://schemas.openxmlformats.org/officeDocument/2006/relationships/diagramQuickStyle" Target="../diagrams/quickStyle73.xml"/><Relationship Id="rId4" Type="http://schemas.openxmlformats.org/officeDocument/2006/relationships/diagramLayout" Target="../diagrams/layout73.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3" Type="http://schemas.openxmlformats.org/officeDocument/2006/relationships/diagramData" Target="../diagrams/data74.xml"/><Relationship Id="rId7" Type="http://schemas.microsoft.com/office/2007/relationships/diagramDrawing" Target="../diagrams/drawing74.xml"/><Relationship Id="rId2" Type="http://schemas.openxmlformats.org/officeDocument/2006/relationships/notesSlide" Target="../notesSlides/notesSlide195.xml"/><Relationship Id="rId1" Type="http://schemas.openxmlformats.org/officeDocument/2006/relationships/slideLayout" Target="../slideLayouts/slideLayout6.xml"/><Relationship Id="rId6" Type="http://schemas.openxmlformats.org/officeDocument/2006/relationships/diagramColors" Target="../diagrams/colors74.xml"/><Relationship Id="rId5" Type="http://schemas.openxmlformats.org/officeDocument/2006/relationships/diagramQuickStyle" Target="../diagrams/quickStyle74.xml"/><Relationship Id="rId4" Type="http://schemas.openxmlformats.org/officeDocument/2006/relationships/diagramLayout" Target="../diagrams/layout74.xml"/></Relationships>
</file>

<file path=ppt/slides/_rels/slide200.xml.rels><?xml version="1.0" encoding="UTF-8" standalone="yes"?>
<Relationships xmlns="http://schemas.openxmlformats.org/package/2006/relationships"><Relationship Id="rId3" Type="http://schemas.openxmlformats.org/officeDocument/2006/relationships/diagramData" Target="../diagrams/data75.xml"/><Relationship Id="rId7" Type="http://schemas.microsoft.com/office/2007/relationships/diagramDrawing" Target="../diagrams/drawing75.xml"/><Relationship Id="rId2" Type="http://schemas.openxmlformats.org/officeDocument/2006/relationships/notesSlide" Target="../notesSlides/notesSlide196.xml"/><Relationship Id="rId1" Type="http://schemas.openxmlformats.org/officeDocument/2006/relationships/slideLayout" Target="../slideLayouts/slideLayout6.xml"/><Relationship Id="rId6" Type="http://schemas.openxmlformats.org/officeDocument/2006/relationships/diagramColors" Target="../diagrams/colors75.xml"/><Relationship Id="rId5" Type="http://schemas.openxmlformats.org/officeDocument/2006/relationships/diagramQuickStyle" Target="../diagrams/quickStyle75.xml"/><Relationship Id="rId4" Type="http://schemas.openxmlformats.org/officeDocument/2006/relationships/diagramLayout" Target="../diagrams/layout75.xml"/></Relationships>
</file>

<file path=ppt/slides/_rels/slide201.xml.rels><?xml version="1.0" encoding="UTF-8" standalone="yes"?>
<Relationships xmlns="http://schemas.openxmlformats.org/package/2006/relationships"><Relationship Id="rId3" Type="http://schemas.openxmlformats.org/officeDocument/2006/relationships/diagramData" Target="../diagrams/data76.xml"/><Relationship Id="rId7" Type="http://schemas.microsoft.com/office/2007/relationships/diagramDrawing" Target="../diagrams/drawing76.xml"/><Relationship Id="rId2" Type="http://schemas.openxmlformats.org/officeDocument/2006/relationships/notesSlide" Target="../notesSlides/notesSlide197.xml"/><Relationship Id="rId1" Type="http://schemas.openxmlformats.org/officeDocument/2006/relationships/slideLayout" Target="../slideLayouts/slideLayout6.xml"/><Relationship Id="rId6" Type="http://schemas.openxmlformats.org/officeDocument/2006/relationships/diagramColors" Target="../diagrams/colors76.xml"/><Relationship Id="rId5" Type="http://schemas.openxmlformats.org/officeDocument/2006/relationships/diagramQuickStyle" Target="../diagrams/quickStyle76.xml"/><Relationship Id="rId4" Type="http://schemas.openxmlformats.org/officeDocument/2006/relationships/diagramLayout" Target="../diagrams/layout76.xml"/></Relationships>
</file>

<file path=ppt/slides/_rels/slide202.xml.rels><?xml version="1.0" encoding="UTF-8" standalone="yes"?>
<Relationships xmlns="http://schemas.openxmlformats.org/package/2006/relationships"><Relationship Id="rId3" Type="http://schemas.openxmlformats.org/officeDocument/2006/relationships/diagramData" Target="../diagrams/data77.xml"/><Relationship Id="rId7" Type="http://schemas.microsoft.com/office/2007/relationships/diagramDrawing" Target="../diagrams/drawing77.xml"/><Relationship Id="rId2" Type="http://schemas.openxmlformats.org/officeDocument/2006/relationships/notesSlide" Target="../notesSlides/notesSlide198.xml"/><Relationship Id="rId1" Type="http://schemas.openxmlformats.org/officeDocument/2006/relationships/slideLayout" Target="../slideLayouts/slideLayout6.xml"/><Relationship Id="rId6" Type="http://schemas.openxmlformats.org/officeDocument/2006/relationships/diagramColors" Target="../diagrams/colors77.xml"/><Relationship Id="rId5" Type="http://schemas.openxmlformats.org/officeDocument/2006/relationships/diagramQuickStyle" Target="../diagrams/quickStyle77.xml"/><Relationship Id="rId4" Type="http://schemas.openxmlformats.org/officeDocument/2006/relationships/diagramLayout" Target="../diagrams/layout77.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6.xml"/></Relationships>
</file>

<file path=ppt/slides/_rels/slide204.xml.rels><?xml version="1.0" encoding="UTF-8" standalone="yes"?>
<Relationships xmlns="http://schemas.openxmlformats.org/package/2006/relationships"><Relationship Id="rId3" Type="http://schemas.openxmlformats.org/officeDocument/2006/relationships/notesSlide" Target="../notesSlides/notesSlide200.xml"/><Relationship Id="rId2" Type="http://schemas.openxmlformats.org/officeDocument/2006/relationships/slideLayout" Target="../slideLayouts/slideLayout6.xml"/><Relationship Id="rId1" Type="http://schemas.openxmlformats.org/officeDocument/2006/relationships/vmlDrawing" Target="../drawings/vmlDrawing59.vml"/><Relationship Id="rId5" Type="http://schemas.openxmlformats.org/officeDocument/2006/relationships/image" Target="../media/image82.wmf"/><Relationship Id="rId4" Type="http://schemas.openxmlformats.org/officeDocument/2006/relationships/oleObject" Target="../embeddings/oleObject68.bin"/></Relationships>
</file>

<file path=ppt/slides/_rels/slide205.xml.rels><?xml version="1.0" encoding="UTF-8" standalone="yes"?>
<Relationships xmlns="http://schemas.openxmlformats.org/package/2006/relationships"><Relationship Id="rId3" Type="http://schemas.openxmlformats.org/officeDocument/2006/relationships/notesSlide" Target="../notesSlides/notesSlide201.xml"/><Relationship Id="rId2" Type="http://schemas.openxmlformats.org/officeDocument/2006/relationships/slideLayout" Target="../slideLayouts/slideLayout6.xml"/><Relationship Id="rId1" Type="http://schemas.openxmlformats.org/officeDocument/2006/relationships/vmlDrawing" Target="../drawings/vmlDrawing60.vml"/><Relationship Id="rId5" Type="http://schemas.openxmlformats.org/officeDocument/2006/relationships/image" Target="../media/image83.wmf"/><Relationship Id="rId4" Type="http://schemas.openxmlformats.org/officeDocument/2006/relationships/oleObject" Target="../embeddings/oleObject69.bin"/></Relationships>
</file>

<file path=ppt/slides/_rels/slide206.xml.rels><?xml version="1.0" encoding="UTF-8" standalone="yes"?>
<Relationships xmlns="http://schemas.openxmlformats.org/package/2006/relationships"><Relationship Id="rId3" Type="http://schemas.openxmlformats.org/officeDocument/2006/relationships/diagramData" Target="../diagrams/data78.xml"/><Relationship Id="rId7" Type="http://schemas.microsoft.com/office/2007/relationships/diagramDrawing" Target="../diagrams/drawing78.xml"/><Relationship Id="rId2" Type="http://schemas.openxmlformats.org/officeDocument/2006/relationships/notesSlide" Target="../notesSlides/notesSlide202.xml"/><Relationship Id="rId1" Type="http://schemas.openxmlformats.org/officeDocument/2006/relationships/slideLayout" Target="../slideLayouts/slideLayout6.xml"/><Relationship Id="rId6" Type="http://schemas.openxmlformats.org/officeDocument/2006/relationships/diagramColors" Target="../diagrams/colors78.xml"/><Relationship Id="rId5" Type="http://schemas.openxmlformats.org/officeDocument/2006/relationships/diagramQuickStyle" Target="../diagrams/quickStyle78.xml"/><Relationship Id="rId4" Type="http://schemas.openxmlformats.org/officeDocument/2006/relationships/diagramLayout" Target="../diagrams/layout78.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6.xml"/></Relationships>
</file>

<file path=ppt/slides/_rels/slide208.xml.rels><?xml version="1.0" encoding="UTF-8" standalone="yes"?>
<Relationships xmlns="http://schemas.openxmlformats.org/package/2006/relationships"><Relationship Id="rId3" Type="http://schemas.openxmlformats.org/officeDocument/2006/relationships/notesSlide" Target="../notesSlides/notesSlide204.xml"/><Relationship Id="rId2" Type="http://schemas.openxmlformats.org/officeDocument/2006/relationships/slideLayout" Target="../slideLayouts/slideLayout6.xml"/><Relationship Id="rId1" Type="http://schemas.openxmlformats.org/officeDocument/2006/relationships/vmlDrawing" Target="../drawings/vmlDrawing61.vml"/><Relationship Id="rId5" Type="http://schemas.openxmlformats.org/officeDocument/2006/relationships/image" Target="../media/image84.wmf"/><Relationship Id="rId4" Type="http://schemas.openxmlformats.org/officeDocument/2006/relationships/oleObject" Target="../embeddings/oleObject70.bin"/></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6.xml"/></Relationships>
</file>

<file path=ppt/slides/_rels/slide210.xml.rels><?xml version="1.0" encoding="UTF-8" standalone="yes"?>
<Relationships xmlns="http://schemas.openxmlformats.org/package/2006/relationships"><Relationship Id="rId3" Type="http://schemas.openxmlformats.org/officeDocument/2006/relationships/notesSlide" Target="../notesSlides/notesSlide206.xml"/><Relationship Id="rId2" Type="http://schemas.openxmlformats.org/officeDocument/2006/relationships/slideLayout" Target="../slideLayouts/slideLayout6.xml"/><Relationship Id="rId1" Type="http://schemas.openxmlformats.org/officeDocument/2006/relationships/vmlDrawing" Target="../drawings/vmlDrawing62.vml"/><Relationship Id="rId5" Type="http://schemas.openxmlformats.org/officeDocument/2006/relationships/image" Target="../media/image85.wmf"/><Relationship Id="rId4" Type="http://schemas.openxmlformats.org/officeDocument/2006/relationships/oleObject" Target="../embeddings/oleObject71.bin"/></Relationships>
</file>

<file path=ppt/slides/_rels/slide211.xml.rels><?xml version="1.0" encoding="UTF-8" standalone="yes"?>
<Relationships xmlns="http://schemas.openxmlformats.org/package/2006/relationships"><Relationship Id="rId3" Type="http://schemas.openxmlformats.org/officeDocument/2006/relationships/notesSlide" Target="../notesSlides/notesSlide207.xml"/><Relationship Id="rId2" Type="http://schemas.openxmlformats.org/officeDocument/2006/relationships/slideLayout" Target="../slideLayouts/slideLayout6.xml"/><Relationship Id="rId1" Type="http://schemas.openxmlformats.org/officeDocument/2006/relationships/vmlDrawing" Target="../drawings/vmlDrawing63.vml"/><Relationship Id="rId5" Type="http://schemas.openxmlformats.org/officeDocument/2006/relationships/image" Target="../media/image86.wmf"/><Relationship Id="rId4" Type="http://schemas.openxmlformats.org/officeDocument/2006/relationships/oleObject" Target="../embeddings/oleObject72.bin"/></Relationships>
</file>

<file path=ppt/slides/_rels/slide212.xml.rels><?xml version="1.0" encoding="UTF-8" standalone="yes"?>
<Relationships xmlns="http://schemas.openxmlformats.org/package/2006/relationships"><Relationship Id="rId3" Type="http://schemas.openxmlformats.org/officeDocument/2006/relationships/notesSlide" Target="../notesSlides/notesSlide208.xml"/><Relationship Id="rId2" Type="http://schemas.openxmlformats.org/officeDocument/2006/relationships/slideLayout" Target="../slideLayouts/slideLayout6.xml"/><Relationship Id="rId1" Type="http://schemas.openxmlformats.org/officeDocument/2006/relationships/vmlDrawing" Target="../drawings/vmlDrawing64.vml"/><Relationship Id="rId5" Type="http://schemas.openxmlformats.org/officeDocument/2006/relationships/image" Target="../media/image87.wmf"/><Relationship Id="rId4" Type="http://schemas.openxmlformats.org/officeDocument/2006/relationships/oleObject" Target="../embeddings/oleObject73.bin"/></Relationships>
</file>

<file path=ppt/slides/_rels/slide213.xml.rels><?xml version="1.0" encoding="UTF-8" standalone="yes"?>
<Relationships xmlns="http://schemas.openxmlformats.org/package/2006/relationships"><Relationship Id="rId3" Type="http://schemas.openxmlformats.org/officeDocument/2006/relationships/notesSlide" Target="../notesSlides/notesSlide209.xml"/><Relationship Id="rId2" Type="http://schemas.openxmlformats.org/officeDocument/2006/relationships/slideLayout" Target="../slideLayouts/slideLayout6.xml"/><Relationship Id="rId1" Type="http://schemas.openxmlformats.org/officeDocument/2006/relationships/vmlDrawing" Target="../drawings/vmlDrawing65.vml"/><Relationship Id="rId5" Type="http://schemas.openxmlformats.org/officeDocument/2006/relationships/image" Target="../media/image88.wmf"/><Relationship Id="rId4" Type="http://schemas.openxmlformats.org/officeDocument/2006/relationships/oleObject" Target="../embeddings/oleObject74.bin"/></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6.xml"/></Relationships>
</file>

<file path=ppt/slides/_rels/slide215.xml.rels><?xml version="1.0" encoding="UTF-8" standalone="yes"?>
<Relationships xmlns="http://schemas.openxmlformats.org/package/2006/relationships"><Relationship Id="rId3" Type="http://schemas.openxmlformats.org/officeDocument/2006/relationships/notesSlide" Target="../notesSlides/notesSlide211.xml"/><Relationship Id="rId2" Type="http://schemas.openxmlformats.org/officeDocument/2006/relationships/slideLayout" Target="../slideLayouts/slideLayout6.xml"/><Relationship Id="rId1" Type="http://schemas.openxmlformats.org/officeDocument/2006/relationships/vmlDrawing" Target="../drawings/vmlDrawing66.vml"/><Relationship Id="rId5" Type="http://schemas.openxmlformats.org/officeDocument/2006/relationships/image" Target="../media/image89.wmf"/><Relationship Id="rId4" Type="http://schemas.openxmlformats.org/officeDocument/2006/relationships/oleObject" Target="../embeddings/oleObject75.bin"/></Relationships>
</file>

<file path=ppt/slides/_rels/slide216.xml.rels><?xml version="1.0" encoding="UTF-8" standalone="yes"?>
<Relationships xmlns="http://schemas.openxmlformats.org/package/2006/relationships"><Relationship Id="rId3" Type="http://schemas.openxmlformats.org/officeDocument/2006/relationships/notesSlide" Target="../notesSlides/notesSlide212.xml"/><Relationship Id="rId2" Type="http://schemas.openxmlformats.org/officeDocument/2006/relationships/slideLayout" Target="../slideLayouts/slideLayout6.xml"/><Relationship Id="rId1" Type="http://schemas.openxmlformats.org/officeDocument/2006/relationships/vmlDrawing" Target="../drawings/vmlDrawing67.vml"/><Relationship Id="rId5" Type="http://schemas.openxmlformats.org/officeDocument/2006/relationships/image" Target="../media/image90.wmf"/><Relationship Id="rId4" Type="http://schemas.openxmlformats.org/officeDocument/2006/relationships/oleObject" Target="../embeddings/oleObject76.bin"/></Relationships>
</file>

<file path=ppt/slides/_rels/slide217.xml.rels><?xml version="1.0" encoding="UTF-8" standalone="yes"?>
<Relationships xmlns="http://schemas.openxmlformats.org/package/2006/relationships"><Relationship Id="rId3" Type="http://schemas.openxmlformats.org/officeDocument/2006/relationships/notesSlide" Target="../notesSlides/notesSlide213.xml"/><Relationship Id="rId2" Type="http://schemas.openxmlformats.org/officeDocument/2006/relationships/slideLayout" Target="../slideLayouts/slideLayout6.xml"/><Relationship Id="rId1" Type="http://schemas.openxmlformats.org/officeDocument/2006/relationships/vmlDrawing" Target="../drawings/vmlDrawing68.vml"/><Relationship Id="rId5" Type="http://schemas.openxmlformats.org/officeDocument/2006/relationships/image" Target="../media/image91.wmf"/><Relationship Id="rId4" Type="http://schemas.openxmlformats.org/officeDocument/2006/relationships/oleObject" Target="../embeddings/oleObject77.bin"/></Relationships>
</file>

<file path=ppt/slides/_rels/slide218.xml.rels><?xml version="1.0" encoding="UTF-8" standalone="yes"?>
<Relationships xmlns="http://schemas.openxmlformats.org/package/2006/relationships"><Relationship Id="rId3" Type="http://schemas.openxmlformats.org/officeDocument/2006/relationships/diagramData" Target="../diagrams/data79.xml"/><Relationship Id="rId7" Type="http://schemas.microsoft.com/office/2007/relationships/diagramDrawing" Target="../diagrams/drawing79.xml"/><Relationship Id="rId2" Type="http://schemas.openxmlformats.org/officeDocument/2006/relationships/notesSlide" Target="../notesSlides/notesSlide214.xml"/><Relationship Id="rId1" Type="http://schemas.openxmlformats.org/officeDocument/2006/relationships/slideLayout" Target="../slideLayouts/slideLayout6.xml"/><Relationship Id="rId6" Type="http://schemas.openxmlformats.org/officeDocument/2006/relationships/diagramColors" Target="../diagrams/colors79.xml"/><Relationship Id="rId5" Type="http://schemas.openxmlformats.org/officeDocument/2006/relationships/diagramQuickStyle" Target="../diagrams/quickStyle79.xml"/><Relationship Id="rId4" Type="http://schemas.openxmlformats.org/officeDocument/2006/relationships/diagramLayout" Target="../diagrams/layout79.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6.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6.xml"/></Relationships>
</file>

<file path=ppt/slides/_rels/slide221.xml.rels><?xml version="1.0" encoding="UTF-8" standalone="yes"?>
<Relationships xmlns="http://schemas.openxmlformats.org/package/2006/relationships"><Relationship Id="rId3" Type="http://schemas.openxmlformats.org/officeDocument/2006/relationships/notesSlide" Target="../notesSlides/notesSlide217.xml"/><Relationship Id="rId2" Type="http://schemas.openxmlformats.org/officeDocument/2006/relationships/slideLayout" Target="../slideLayouts/slideLayout6.xml"/><Relationship Id="rId1" Type="http://schemas.openxmlformats.org/officeDocument/2006/relationships/vmlDrawing" Target="../drawings/vmlDrawing69.vml"/><Relationship Id="rId5" Type="http://schemas.openxmlformats.org/officeDocument/2006/relationships/image" Target="../media/image92.wmf"/><Relationship Id="rId4" Type="http://schemas.openxmlformats.org/officeDocument/2006/relationships/oleObject" Target="../embeddings/oleObject78.bin"/></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6.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6.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6.xml"/></Relationships>
</file>

<file path=ppt/slides/_rels/slide225.xml.rels><?xml version="1.0" encoding="UTF-8" standalone="yes"?>
<Relationships xmlns="http://schemas.openxmlformats.org/package/2006/relationships"><Relationship Id="rId3" Type="http://schemas.openxmlformats.org/officeDocument/2006/relationships/diagramData" Target="../diagrams/data80.xml"/><Relationship Id="rId7" Type="http://schemas.microsoft.com/office/2007/relationships/diagramDrawing" Target="../diagrams/drawing80.xml"/><Relationship Id="rId2" Type="http://schemas.openxmlformats.org/officeDocument/2006/relationships/notesSlide" Target="../notesSlides/notesSlide221.xml"/><Relationship Id="rId1" Type="http://schemas.openxmlformats.org/officeDocument/2006/relationships/slideLayout" Target="../slideLayouts/slideLayout6.xml"/><Relationship Id="rId6" Type="http://schemas.openxmlformats.org/officeDocument/2006/relationships/diagramColors" Target="../diagrams/colors80.xml"/><Relationship Id="rId5" Type="http://schemas.openxmlformats.org/officeDocument/2006/relationships/diagramQuickStyle" Target="../diagrams/quickStyle80.xml"/><Relationship Id="rId4" Type="http://schemas.openxmlformats.org/officeDocument/2006/relationships/diagramLayout" Target="../diagrams/layout80.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6.xml"/></Relationships>
</file>

<file path=ppt/slides/_rels/slide227.xml.rels><?xml version="1.0" encoding="UTF-8" standalone="yes"?>
<Relationships xmlns="http://schemas.openxmlformats.org/package/2006/relationships"><Relationship Id="rId3" Type="http://schemas.openxmlformats.org/officeDocument/2006/relationships/notesSlide" Target="../notesSlides/notesSlide223.xml"/><Relationship Id="rId2" Type="http://schemas.openxmlformats.org/officeDocument/2006/relationships/slideLayout" Target="../slideLayouts/slideLayout6.xml"/><Relationship Id="rId1" Type="http://schemas.openxmlformats.org/officeDocument/2006/relationships/vmlDrawing" Target="../drawings/vmlDrawing70.vml"/><Relationship Id="rId5" Type="http://schemas.openxmlformats.org/officeDocument/2006/relationships/image" Target="../media/image93.wmf"/><Relationship Id="rId4" Type="http://schemas.openxmlformats.org/officeDocument/2006/relationships/oleObject" Target="../embeddings/oleObject79.bin"/></Relationships>
</file>

<file path=ppt/slides/_rels/slide228.xml.rels><?xml version="1.0" encoding="UTF-8" standalone="yes"?>
<Relationships xmlns="http://schemas.openxmlformats.org/package/2006/relationships"><Relationship Id="rId3" Type="http://schemas.openxmlformats.org/officeDocument/2006/relationships/notesSlide" Target="../notesSlides/notesSlide224.xml"/><Relationship Id="rId2" Type="http://schemas.openxmlformats.org/officeDocument/2006/relationships/slideLayout" Target="../slideLayouts/slideLayout6.xml"/><Relationship Id="rId1" Type="http://schemas.openxmlformats.org/officeDocument/2006/relationships/vmlDrawing" Target="../drawings/vmlDrawing71.vml"/><Relationship Id="rId5" Type="http://schemas.openxmlformats.org/officeDocument/2006/relationships/image" Target="../media/image94.wmf"/><Relationship Id="rId4" Type="http://schemas.openxmlformats.org/officeDocument/2006/relationships/oleObject" Target="../embeddings/oleObject80.bin"/></Relationships>
</file>

<file path=ppt/slides/_rels/slide229.xml.rels><?xml version="1.0" encoding="UTF-8" standalone="yes"?>
<Relationships xmlns="http://schemas.openxmlformats.org/package/2006/relationships"><Relationship Id="rId3" Type="http://schemas.openxmlformats.org/officeDocument/2006/relationships/diagramData" Target="../diagrams/data81.xml"/><Relationship Id="rId7" Type="http://schemas.microsoft.com/office/2007/relationships/diagramDrawing" Target="../diagrams/drawing81.xml"/><Relationship Id="rId2" Type="http://schemas.openxmlformats.org/officeDocument/2006/relationships/notesSlide" Target="../notesSlides/notesSlide225.xml"/><Relationship Id="rId1" Type="http://schemas.openxmlformats.org/officeDocument/2006/relationships/slideLayout" Target="../slideLayouts/slideLayout6.xml"/><Relationship Id="rId6" Type="http://schemas.openxmlformats.org/officeDocument/2006/relationships/diagramColors" Target="../diagrams/colors81.xml"/><Relationship Id="rId5" Type="http://schemas.openxmlformats.org/officeDocument/2006/relationships/diagramQuickStyle" Target="../diagrams/quickStyle81.xml"/><Relationship Id="rId4" Type="http://schemas.openxmlformats.org/officeDocument/2006/relationships/diagramLayout" Target="../diagrams/layout81.xml"/></Relationships>
</file>

<file path=ppt/slides/_rels/slide230.xml.rels><?xml version="1.0" encoding="UTF-8" standalone="yes"?>
<Relationships xmlns="http://schemas.openxmlformats.org/package/2006/relationships"><Relationship Id="rId3" Type="http://schemas.openxmlformats.org/officeDocument/2006/relationships/diagramData" Target="../diagrams/data82.xml"/><Relationship Id="rId7" Type="http://schemas.microsoft.com/office/2007/relationships/diagramDrawing" Target="../diagrams/drawing82.xml"/><Relationship Id="rId2" Type="http://schemas.openxmlformats.org/officeDocument/2006/relationships/notesSlide" Target="../notesSlides/notesSlide226.xml"/><Relationship Id="rId1" Type="http://schemas.openxmlformats.org/officeDocument/2006/relationships/slideLayout" Target="../slideLayouts/slideLayout6.xml"/><Relationship Id="rId6" Type="http://schemas.openxmlformats.org/officeDocument/2006/relationships/diagramColors" Target="../diagrams/colors82.xml"/><Relationship Id="rId5" Type="http://schemas.openxmlformats.org/officeDocument/2006/relationships/diagramQuickStyle" Target="../diagrams/quickStyle82.xml"/><Relationship Id="rId4" Type="http://schemas.openxmlformats.org/officeDocument/2006/relationships/diagramLayout" Target="../diagrams/layout82.xml"/></Relationships>
</file>

<file path=ppt/slides/_rels/slide231.xml.rels><?xml version="1.0" encoding="UTF-8" standalone="yes"?>
<Relationships xmlns="http://schemas.openxmlformats.org/package/2006/relationships"><Relationship Id="rId3" Type="http://schemas.openxmlformats.org/officeDocument/2006/relationships/diagramData" Target="../diagrams/data83.xml"/><Relationship Id="rId7" Type="http://schemas.microsoft.com/office/2007/relationships/diagramDrawing" Target="../diagrams/drawing83.xml"/><Relationship Id="rId2" Type="http://schemas.openxmlformats.org/officeDocument/2006/relationships/notesSlide" Target="../notesSlides/notesSlide227.xml"/><Relationship Id="rId1" Type="http://schemas.openxmlformats.org/officeDocument/2006/relationships/slideLayout" Target="../slideLayouts/slideLayout6.xml"/><Relationship Id="rId6" Type="http://schemas.openxmlformats.org/officeDocument/2006/relationships/diagramColors" Target="../diagrams/colors83.xml"/><Relationship Id="rId5" Type="http://schemas.openxmlformats.org/officeDocument/2006/relationships/diagramQuickStyle" Target="../diagrams/quickStyle83.xml"/><Relationship Id="rId4" Type="http://schemas.openxmlformats.org/officeDocument/2006/relationships/diagramLayout" Target="../diagrams/layout83.xml"/></Relationships>
</file>

<file path=ppt/slides/_rels/slide232.xml.rels><?xml version="1.0" encoding="UTF-8" standalone="yes"?>
<Relationships xmlns="http://schemas.openxmlformats.org/package/2006/relationships"><Relationship Id="rId3" Type="http://schemas.openxmlformats.org/officeDocument/2006/relationships/notesSlide" Target="../notesSlides/notesSlide228.xml"/><Relationship Id="rId7" Type="http://schemas.openxmlformats.org/officeDocument/2006/relationships/image" Target="../media/image96.wmf"/><Relationship Id="rId2" Type="http://schemas.openxmlformats.org/officeDocument/2006/relationships/slideLayout" Target="../slideLayouts/slideLayout6.xml"/><Relationship Id="rId1" Type="http://schemas.openxmlformats.org/officeDocument/2006/relationships/vmlDrawing" Target="../drawings/vmlDrawing72.vml"/><Relationship Id="rId6" Type="http://schemas.openxmlformats.org/officeDocument/2006/relationships/oleObject" Target="../embeddings/oleObject82.bin"/><Relationship Id="rId5" Type="http://schemas.openxmlformats.org/officeDocument/2006/relationships/image" Target="../media/image95.wmf"/><Relationship Id="rId4" Type="http://schemas.openxmlformats.org/officeDocument/2006/relationships/oleObject" Target="../embeddings/oleObject81.bin"/></Relationships>
</file>

<file path=ppt/slides/_rels/slide233.xml.rels><?xml version="1.0" encoding="UTF-8" standalone="yes"?>
<Relationships xmlns="http://schemas.openxmlformats.org/package/2006/relationships"><Relationship Id="rId8" Type="http://schemas.openxmlformats.org/officeDocument/2006/relationships/diagramData" Target="../diagrams/data85.xml"/><Relationship Id="rId3" Type="http://schemas.openxmlformats.org/officeDocument/2006/relationships/diagramData" Target="../diagrams/data84.xml"/><Relationship Id="rId7" Type="http://schemas.microsoft.com/office/2007/relationships/diagramDrawing" Target="../diagrams/drawing84.xml"/><Relationship Id="rId12" Type="http://schemas.microsoft.com/office/2007/relationships/diagramDrawing" Target="../diagrams/drawing85.xml"/><Relationship Id="rId2" Type="http://schemas.openxmlformats.org/officeDocument/2006/relationships/notesSlide" Target="../notesSlides/notesSlide229.xml"/><Relationship Id="rId1" Type="http://schemas.openxmlformats.org/officeDocument/2006/relationships/slideLayout" Target="../slideLayouts/slideLayout6.xml"/><Relationship Id="rId6" Type="http://schemas.openxmlformats.org/officeDocument/2006/relationships/diagramColors" Target="../diagrams/colors84.xml"/><Relationship Id="rId11" Type="http://schemas.openxmlformats.org/officeDocument/2006/relationships/diagramColors" Target="../diagrams/colors85.xml"/><Relationship Id="rId5" Type="http://schemas.openxmlformats.org/officeDocument/2006/relationships/diagramQuickStyle" Target="../diagrams/quickStyle84.xml"/><Relationship Id="rId10" Type="http://schemas.openxmlformats.org/officeDocument/2006/relationships/diagramQuickStyle" Target="../diagrams/quickStyle85.xml"/><Relationship Id="rId4" Type="http://schemas.openxmlformats.org/officeDocument/2006/relationships/diagramLayout" Target="../diagrams/layout84.xml"/><Relationship Id="rId9" Type="http://schemas.openxmlformats.org/officeDocument/2006/relationships/diagramLayout" Target="../diagrams/layout85.xml"/></Relationships>
</file>

<file path=ppt/slides/_rels/slide234.xml.rels><?xml version="1.0" encoding="UTF-8" standalone="yes"?>
<Relationships xmlns="http://schemas.openxmlformats.org/package/2006/relationships"><Relationship Id="rId3" Type="http://schemas.openxmlformats.org/officeDocument/2006/relationships/diagramData" Target="../diagrams/data86.xml"/><Relationship Id="rId7" Type="http://schemas.microsoft.com/office/2007/relationships/diagramDrawing" Target="../diagrams/drawing86.xml"/><Relationship Id="rId2" Type="http://schemas.openxmlformats.org/officeDocument/2006/relationships/notesSlide" Target="../notesSlides/notesSlide230.xml"/><Relationship Id="rId1" Type="http://schemas.openxmlformats.org/officeDocument/2006/relationships/slideLayout" Target="../slideLayouts/slideLayout6.xml"/><Relationship Id="rId6" Type="http://schemas.openxmlformats.org/officeDocument/2006/relationships/diagramColors" Target="../diagrams/colors86.xml"/><Relationship Id="rId5" Type="http://schemas.openxmlformats.org/officeDocument/2006/relationships/diagramQuickStyle" Target="../diagrams/quickStyle86.xml"/><Relationship Id="rId4" Type="http://schemas.openxmlformats.org/officeDocument/2006/relationships/diagramLayout" Target="../diagrams/layout86.xml"/></Relationships>
</file>

<file path=ppt/slides/_rels/slide235.xml.rels><?xml version="1.0" encoding="UTF-8" standalone="yes"?>
<Relationships xmlns="http://schemas.openxmlformats.org/package/2006/relationships"><Relationship Id="rId3" Type="http://schemas.openxmlformats.org/officeDocument/2006/relationships/notesSlide" Target="../notesSlides/notesSlide231.xml"/><Relationship Id="rId7" Type="http://schemas.openxmlformats.org/officeDocument/2006/relationships/image" Target="../media/image98.wmf"/><Relationship Id="rId2" Type="http://schemas.openxmlformats.org/officeDocument/2006/relationships/slideLayout" Target="../slideLayouts/slideLayout6.xml"/><Relationship Id="rId1" Type="http://schemas.openxmlformats.org/officeDocument/2006/relationships/vmlDrawing" Target="../drawings/vmlDrawing73.vml"/><Relationship Id="rId6" Type="http://schemas.openxmlformats.org/officeDocument/2006/relationships/oleObject" Target="../embeddings/oleObject84.bin"/><Relationship Id="rId5" Type="http://schemas.openxmlformats.org/officeDocument/2006/relationships/image" Target="../media/image97.wmf"/><Relationship Id="rId4" Type="http://schemas.openxmlformats.org/officeDocument/2006/relationships/oleObject" Target="../embeddings/oleObject83.bin"/></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6.xml"/></Relationships>
</file>

<file path=ppt/slides/_rels/slide237.xml.rels><?xml version="1.0" encoding="UTF-8" standalone="yes"?>
<Relationships xmlns="http://schemas.openxmlformats.org/package/2006/relationships"><Relationship Id="rId3" Type="http://schemas.openxmlformats.org/officeDocument/2006/relationships/notesSlide" Target="../notesSlides/notesSlide233.xml"/><Relationship Id="rId2" Type="http://schemas.openxmlformats.org/officeDocument/2006/relationships/slideLayout" Target="../slideLayouts/slideLayout6.xml"/><Relationship Id="rId1" Type="http://schemas.openxmlformats.org/officeDocument/2006/relationships/vmlDrawing" Target="../drawings/vmlDrawing74.vml"/><Relationship Id="rId5" Type="http://schemas.openxmlformats.org/officeDocument/2006/relationships/image" Target="../media/image99.wmf"/><Relationship Id="rId4" Type="http://schemas.openxmlformats.org/officeDocument/2006/relationships/oleObject" Target="../embeddings/oleObject85.bin"/></Relationships>
</file>

<file path=ppt/slides/_rels/slide238.xml.rels><?xml version="1.0" encoding="UTF-8" standalone="yes"?>
<Relationships xmlns="http://schemas.openxmlformats.org/package/2006/relationships"><Relationship Id="rId3" Type="http://schemas.openxmlformats.org/officeDocument/2006/relationships/notesSlide" Target="../notesSlides/notesSlide234.xml"/><Relationship Id="rId2" Type="http://schemas.openxmlformats.org/officeDocument/2006/relationships/slideLayout" Target="../slideLayouts/slideLayout6.xml"/><Relationship Id="rId1" Type="http://schemas.openxmlformats.org/officeDocument/2006/relationships/vmlDrawing" Target="../drawings/vmlDrawing75.vml"/><Relationship Id="rId5" Type="http://schemas.openxmlformats.org/officeDocument/2006/relationships/image" Target="../media/image100.wmf"/><Relationship Id="rId4" Type="http://schemas.openxmlformats.org/officeDocument/2006/relationships/oleObject" Target="../embeddings/oleObject86.bin"/></Relationships>
</file>

<file path=ppt/slides/_rels/slide239.xml.rels><?xml version="1.0" encoding="UTF-8" standalone="yes"?>
<Relationships xmlns="http://schemas.openxmlformats.org/package/2006/relationships"><Relationship Id="rId8" Type="http://schemas.openxmlformats.org/officeDocument/2006/relationships/oleObject" Target="../embeddings/oleObject89.bin"/><Relationship Id="rId3" Type="http://schemas.openxmlformats.org/officeDocument/2006/relationships/notesSlide" Target="../notesSlides/notesSlide235.xml"/><Relationship Id="rId7" Type="http://schemas.openxmlformats.org/officeDocument/2006/relationships/image" Target="../media/image102.wmf"/><Relationship Id="rId2" Type="http://schemas.openxmlformats.org/officeDocument/2006/relationships/slideLayout" Target="../slideLayouts/slideLayout6.xml"/><Relationship Id="rId1" Type="http://schemas.openxmlformats.org/officeDocument/2006/relationships/vmlDrawing" Target="../drawings/vmlDrawing76.vml"/><Relationship Id="rId6" Type="http://schemas.openxmlformats.org/officeDocument/2006/relationships/oleObject" Target="../embeddings/oleObject88.bin"/><Relationship Id="rId5" Type="http://schemas.openxmlformats.org/officeDocument/2006/relationships/image" Target="../media/image101.wmf"/><Relationship Id="rId4" Type="http://schemas.openxmlformats.org/officeDocument/2006/relationships/oleObject" Target="../embeddings/oleObject87.bin"/><Relationship Id="rId9" Type="http://schemas.openxmlformats.org/officeDocument/2006/relationships/image" Target="../media/image103.wmf"/></Relationships>
</file>

<file path=ppt/slides/_rels/slide240.xml.rels><?xml version="1.0" encoding="UTF-8" standalone="yes"?>
<Relationships xmlns="http://schemas.openxmlformats.org/package/2006/relationships"><Relationship Id="rId8" Type="http://schemas.openxmlformats.org/officeDocument/2006/relationships/diagramData" Target="../diagrams/data88.xml"/><Relationship Id="rId3" Type="http://schemas.openxmlformats.org/officeDocument/2006/relationships/diagramData" Target="../diagrams/data87.xml"/><Relationship Id="rId7" Type="http://schemas.microsoft.com/office/2007/relationships/diagramDrawing" Target="../diagrams/drawing87.xml"/><Relationship Id="rId12" Type="http://schemas.microsoft.com/office/2007/relationships/diagramDrawing" Target="../diagrams/drawing88.xml"/><Relationship Id="rId2" Type="http://schemas.openxmlformats.org/officeDocument/2006/relationships/notesSlide" Target="../notesSlides/notesSlide236.xml"/><Relationship Id="rId1" Type="http://schemas.openxmlformats.org/officeDocument/2006/relationships/slideLayout" Target="../slideLayouts/slideLayout6.xml"/><Relationship Id="rId6" Type="http://schemas.openxmlformats.org/officeDocument/2006/relationships/diagramColors" Target="../diagrams/colors87.xml"/><Relationship Id="rId11" Type="http://schemas.openxmlformats.org/officeDocument/2006/relationships/diagramColors" Target="../diagrams/colors88.xml"/><Relationship Id="rId5" Type="http://schemas.openxmlformats.org/officeDocument/2006/relationships/diagramQuickStyle" Target="../diagrams/quickStyle87.xml"/><Relationship Id="rId10" Type="http://schemas.openxmlformats.org/officeDocument/2006/relationships/diagramQuickStyle" Target="../diagrams/quickStyle88.xml"/><Relationship Id="rId4" Type="http://schemas.openxmlformats.org/officeDocument/2006/relationships/diagramLayout" Target="../diagrams/layout87.xml"/><Relationship Id="rId9" Type="http://schemas.openxmlformats.org/officeDocument/2006/relationships/diagramLayout" Target="../diagrams/layout88.xml"/></Relationships>
</file>

<file path=ppt/slides/_rels/slide241.xml.rels><?xml version="1.0" encoding="UTF-8" standalone="yes"?>
<Relationships xmlns="http://schemas.openxmlformats.org/package/2006/relationships"><Relationship Id="rId3" Type="http://schemas.openxmlformats.org/officeDocument/2006/relationships/diagramData" Target="../diagrams/data89.xml"/><Relationship Id="rId7" Type="http://schemas.microsoft.com/office/2007/relationships/diagramDrawing" Target="../diagrams/drawing89.xml"/><Relationship Id="rId2" Type="http://schemas.openxmlformats.org/officeDocument/2006/relationships/notesSlide" Target="../notesSlides/notesSlide237.xml"/><Relationship Id="rId1" Type="http://schemas.openxmlformats.org/officeDocument/2006/relationships/slideLayout" Target="../slideLayouts/slideLayout6.xml"/><Relationship Id="rId6" Type="http://schemas.openxmlformats.org/officeDocument/2006/relationships/diagramColors" Target="../diagrams/colors89.xml"/><Relationship Id="rId5" Type="http://schemas.openxmlformats.org/officeDocument/2006/relationships/diagramQuickStyle" Target="../diagrams/quickStyle89.xml"/><Relationship Id="rId4" Type="http://schemas.openxmlformats.org/officeDocument/2006/relationships/diagramLayout" Target="../diagrams/layout89.xml"/></Relationships>
</file>

<file path=ppt/slides/_rels/slide242.xml.rels><?xml version="1.0" encoding="UTF-8" standalone="yes"?>
<Relationships xmlns="http://schemas.openxmlformats.org/package/2006/relationships"><Relationship Id="rId3" Type="http://schemas.openxmlformats.org/officeDocument/2006/relationships/diagramData" Target="../diagrams/data90.xml"/><Relationship Id="rId7" Type="http://schemas.microsoft.com/office/2007/relationships/diagramDrawing" Target="../diagrams/drawing90.xml"/><Relationship Id="rId2" Type="http://schemas.openxmlformats.org/officeDocument/2006/relationships/notesSlide" Target="../notesSlides/notesSlide238.xml"/><Relationship Id="rId1" Type="http://schemas.openxmlformats.org/officeDocument/2006/relationships/slideLayout" Target="../slideLayouts/slideLayout6.xml"/><Relationship Id="rId6" Type="http://schemas.openxmlformats.org/officeDocument/2006/relationships/diagramColors" Target="../diagrams/colors90.xml"/><Relationship Id="rId5" Type="http://schemas.openxmlformats.org/officeDocument/2006/relationships/diagramQuickStyle" Target="../diagrams/quickStyle90.xml"/><Relationship Id="rId4" Type="http://schemas.openxmlformats.org/officeDocument/2006/relationships/diagramLayout" Target="../diagrams/layout90.xml"/></Relationships>
</file>

<file path=ppt/slides/_rels/slide243.xml.rels><?xml version="1.0" encoding="UTF-8" standalone="yes"?>
<Relationships xmlns="http://schemas.openxmlformats.org/package/2006/relationships"><Relationship Id="rId3" Type="http://schemas.openxmlformats.org/officeDocument/2006/relationships/notesSlide" Target="../notesSlides/notesSlide239.xml"/><Relationship Id="rId2" Type="http://schemas.openxmlformats.org/officeDocument/2006/relationships/slideLayout" Target="../slideLayouts/slideLayout6.xml"/><Relationship Id="rId1" Type="http://schemas.openxmlformats.org/officeDocument/2006/relationships/vmlDrawing" Target="../drawings/vmlDrawing77.vml"/><Relationship Id="rId5" Type="http://schemas.openxmlformats.org/officeDocument/2006/relationships/image" Target="../media/image104.wmf"/><Relationship Id="rId4" Type="http://schemas.openxmlformats.org/officeDocument/2006/relationships/oleObject" Target="../embeddings/oleObject90.bin"/></Relationships>
</file>

<file path=ppt/slides/_rels/slide244.xml.rels><?xml version="1.0" encoding="UTF-8" standalone="yes"?>
<Relationships xmlns="http://schemas.openxmlformats.org/package/2006/relationships"><Relationship Id="rId3" Type="http://schemas.openxmlformats.org/officeDocument/2006/relationships/diagramData" Target="../diagrams/data91.xml"/><Relationship Id="rId7" Type="http://schemas.microsoft.com/office/2007/relationships/diagramDrawing" Target="../diagrams/drawing91.xml"/><Relationship Id="rId2" Type="http://schemas.openxmlformats.org/officeDocument/2006/relationships/notesSlide" Target="../notesSlides/notesSlide240.xml"/><Relationship Id="rId1" Type="http://schemas.openxmlformats.org/officeDocument/2006/relationships/slideLayout" Target="../slideLayouts/slideLayout6.xml"/><Relationship Id="rId6" Type="http://schemas.openxmlformats.org/officeDocument/2006/relationships/diagramColors" Target="../diagrams/colors91.xml"/><Relationship Id="rId5" Type="http://schemas.openxmlformats.org/officeDocument/2006/relationships/diagramQuickStyle" Target="../diagrams/quickStyle91.xml"/><Relationship Id="rId4" Type="http://schemas.openxmlformats.org/officeDocument/2006/relationships/diagramLayout" Target="../diagrams/layout91.xml"/></Relationships>
</file>

<file path=ppt/slides/_rels/slide245.xml.rels><?xml version="1.0" encoding="UTF-8" standalone="yes"?>
<Relationships xmlns="http://schemas.openxmlformats.org/package/2006/relationships"><Relationship Id="rId3" Type="http://schemas.openxmlformats.org/officeDocument/2006/relationships/notesSlide" Target="../notesSlides/notesSlide241.xml"/><Relationship Id="rId2" Type="http://schemas.openxmlformats.org/officeDocument/2006/relationships/slideLayout" Target="../slideLayouts/slideLayout6.xml"/><Relationship Id="rId1" Type="http://schemas.openxmlformats.org/officeDocument/2006/relationships/vmlDrawing" Target="../drawings/vmlDrawing78.vml"/><Relationship Id="rId5" Type="http://schemas.openxmlformats.org/officeDocument/2006/relationships/image" Target="../media/image105.wmf"/><Relationship Id="rId4" Type="http://schemas.openxmlformats.org/officeDocument/2006/relationships/oleObject" Target="../embeddings/oleObject91.bin"/></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6.xml"/></Relationships>
</file>

<file path=ppt/slides/_rels/slide247.xml.rels><?xml version="1.0" encoding="UTF-8" standalone="yes"?>
<Relationships xmlns="http://schemas.openxmlformats.org/package/2006/relationships"><Relationship Id="rId8" Type="http://schemas.openxmlformats.org/officeDocument/2006/relationships/diagramData" Target="../diagrams/data93.xml"/><Relationship Id="rId3" Type="http://schemas.openxmlformats.org/officeDocument/2006/relationships/diagramData" Target="../diagrams/data92.xml"/><Relationship Id="rId7" Type="http://schemas.microsoft.com/office/2007/relationships/diagramDrawing" Target="../diagrams/drawing92.xml"/><Relationship Id="rId12" Type="http://schemas.microsoft.com/office/2007/relationships/diagramDrawing" Target="../diagrams/drawing93.xml"/><Relationship Id="rId2" Type="http://schemas.openxmlformats.org/officeDocument/2006/relationships/notesSlide" Target="../notesSlides/notesSlide243.xml"/><Relationship Id="rId1" Type="http://schemas.openxmlformats.org/officeDocument/2006/relationships/slideLayout" Target="../slideLayouts/slideLayout6.xml"/><Relationship Id="rId6" Type="http://schemas.openxmlformats.org/officeDocument/2006/relationships/diagramColors" Target="../diagrams/colors92.xml"/><Relationship Id="rId11" Type="http://schemas.openxmlformats.org/officeDocument/2006/relationships/diagramColors" Target="../diagrams/colors93.xml"/><Relationship Id="rId5" Type="http://schemas.openxmlformats.org/officeDocument/2006/relationships/diagramQuickStyle" Target="../diagrams/quickStyle92.xml"/><Relationship Id="rId10" Type="http://schemas.openxmlformats.org/officeDocument/2006/relationships/diagramQuickStyle" Target="../diagrams/quickStyle93.xml"/><Relationship Id="rId4" Type="http://schemas.openxmlformats.org/officeDocument/2006/relationships/diagramLayout" Target="../diagrams/layout92.xml"/><Relationship Id="rId9" Type="http://schemas.openxmlformats.org/officeDocument/2006/relationships/diagramLayout" Target="../diagrams/layout93.xml"/></Relationships>
</file>

<file path=ppt/slides/_rels/slide248.xml.rels><?xml version="1.0" encoding="UTF-8" standalone="yes"?>
<Relationships xmlns="http://schemas.openxmlformats.org/package/2006/relationships"><Relationship Id="rId8" Type="http://schemas.openxmlformats.org/officeDocument/2006/relationships/diagramData" Target="../diagrams/data95.xml"/><Relationship Id="rId3" Type="http://schemas.openxmlformats.org/officeDocument/2006/relationships/diagramData" Target="../diagrams/data94.xml"/><Relationship Id="rId7" Type="http://schemas.microsoft.com/office/2007/relationships/diagramDrawing" Target="../diagrams/drawing94.xml"/><Relationship Id="rId12" Type="http://schemas.microsoft.com/office/2007/relationships/diagramDrawing" Target="../diagrams/drawing95.xml"/><Relationship Id="rId2" Type="http://schemas.openxmlformats.org/officeDocument/2006/relationships/notesSlide" Target="../notesSlides/notesSlide244.xml"/><Relationship Id="rId1" Type="http://schemas.openxmlformats.org/officeDocument/2006/relationships/slideLayout" Target="../slideLayouts/slideLayout6.xml"/><Relationship Id="rId6" Type="http://schemas.openxmlformats.org/officeDocument/2006/relationships/diagramColors" Target="../diagrams/colors94.xml"/><Relationship Id="rId11" Type="http://schemas.openxmlformats.org/officeDocument/2006/relationships/diagramColors" Target="../diagrams/colors95.xml"/><Relationship Id="rId5" Type="http://schemas.openxmlformats.org/officeDocument/2006/relationships/diagramQuickStyle" Target="../diagrams/quickStyle94.xml"/><Relationship Id="rId10" Type="http://schemas.openxmlformats.org/officeDocument/2006/relationships/diagramQuickStyle" Target="../diagrams/quickStyle95.xml"/><Relationship Id="rId4" Type="http://schemas.openxmlformats.org/officeDocument/2006/relationships/diagramLayout" Target="../diagrams/layout94.xml"/><Relationship Id="rId9" Type="http://schemas.openxmlformats.org/officeDocument/2006/relationships/diagramLayout" Target="../diagrams/layout95.xml"/></Relationships>
</file>

<file path=ppt/slides/_rels/slide249.xml.rels><?xml version="1.0" encoding="UTF-8" standalone="yes"?>
<Relationships xmlns="http://schemas.openxmlformats.org/package/2006/relationships"><Relationship Id="rId3" Type="http://schemas.openxmlformats.org/officeDocument/2006/relationships/diagramData" Target="../diagrams/data96.xml"/><Relationship Id="rId7" Type="http://schemas.microsoft.com/office/2007/relationships/diagramDrawing" Target="../diagrams/drawing96.xml"/><Relationship Id="rId2" Type="http://schemas.openxmlformats.org/officeDocument/2006/relationships/notesSlide" Target="../notesSlides/notesSlide245.xml"/><Relationship Id="rId1" Type="http://schemas.openxmlformats.org/officeDocument/2006/relationships/slideLayout" Target="../slideLayouts/slideLayout6.xml"/><Relationship Id="rId6" Type="http://schemas.openxmlformats.org/officeDocument/2006/relationships/diagramColors" Target="../diagrams/colors96.xml"/><Relationship Id="rId5" Type="http://schemas.openxmlformats.org/officeDocument/2006/relationships/diagramQuickStyle" Target="../diagrams/quickStyle96.xml"/><Relationship Id="rId4" Type="http://schemas.openxmlformats.org/officeDocument/2006/relationships/diagramLayout" Target="../diagrams/layout96.xml"/></Relationships>
</file>

<file path=ppt/slides/_rels/slide250.xml.rels><?xml version="1.0" encoding="UTF-8" standalone="yes"?>
<Relationships xmlns="http://schemas.openxmlformats.org/package/2006/relationships"><Relationship Id="rId3" Type="http://schemas.openxmlformats.org/officeDocument/2006/relationships/notesSlide" Target="../notesSlides/notesSlide246.xml"/><Relationship Id="rId7" Type="http://schemas.openxmlformats.org/officeDocument/2006/relationships/image" Target="../media/image107.wmf"/><Relationship Id="rId2" Type="http://schemas.openxmlformats.org/officeDocument/2006/relationships/slideLayout" Target="../slideLayouts/slideLayout6.xml"/><Relationship Id="rId1" Type="http://schemas.openxmlformats.org/officeDocument/2006/relationships/vmlDrawing" Target="../drawings/vmlDrawing79.vml"/><Relationship Id="rId6" Type="http://schemas.openxmlformats.org/officeDocument/2006/relationships/oleObject" Target="../embeddings/oleObject93.bin"/><Relationship Id="rId5" Type="http://schemas.openxmlformats.org/officeDocument/2006/relationships/image" Target="../media/image106.wmf"/><Relationship Id="rId4" Type="http://schemas.openxmlformats.org/officeDocument/2006/relationships/oleObject" Target="../embeddings/oleObject92.bin"/></Relationships>
</file>

<file path=ppt/slides/_rels/slide251.xml.rels><?xml version="1.0" encoding="UTF-8" standalone="yes"?>
<Relationships xmlns="http://schemas.openxmlformats.org/package/2006/relationships"><Relationship Id="rId3" Type="http://schemas.openxmlformats.org/officeDocument/2006/relationships/diagramData" Target="../diagrams/data97.xml"/><Relationship Id="rId7" Type="http://schemas.microsoft.com/office/2007/relationships/diagramDrawing" Target="../diagrams/drawing97.xml"/><Relationship Id="rId2" Type="http://schemas.openxmlformats.org/officeDocument/2006/relationships/notesSlide" Target="../notesSlides/notesSlide247.xml"/><Relationship Id="rId1" Type="http://schemas.openxmlformats.org/officeDocument/2006/relationships/slideLayout" Target="../slideLayouts/slideLayout6.xml"/><Relationship Id="rId6" Type="http://schemas.openxmlformats.org/officeDocument/2006/relationships/diagramColors" Target="../diagrams/colors97.xml"/><Relationship Id="rId5" Type="http://schemas.openxmlformats.org/officeDocument/2006/relationships/diagramQuickStyle" Target="../diagrams/quickStyle97.xml"/><Relationship Id="rId4" Type="http://schemas.openxmlformats.org/officeDocument/2006/relationships/diagramLayout" Target="../diagrams/layout97.xml"/></Relationships>
</file>

<file path=ppt/slides/_rels/slide252.xml.rels><?xml version="1.0" encoding="UTF-8" standalone="yes"?>
<Relationships xmlns="http://schemas.openxmlformats.org/package/2006/relationships"><Relationship Id="rId3" Type="http://schemas.openxmlformats.org/officeDocument/2006/relationships/diagramData" Target="../diagrams/data98.xml"/><Relationship Id="rId7" Type="http://schemas.microsoft.com/office/2007/relationships/diagramDrawing" Target="../diagrams/drawing98.xml"/><Relationship Id="rId2" Type="http://schemas.openxmlformats.org/officeDocument/2006/relationships/notesSlide" Target="../notesSlides/notesSlide248.xml"/><Relationship Id="rId1" Type="http://schemas.openxmlformats.org/officeDocument/2006/relationships/slideLayout" Target="../slideLayouts/slideLayout6.xml"/><Relationship Id="rId6" Type="http://schemas.openxmlformats.org/officeDocument/2006/relationships/diagramColors" Target="../diagrams/colors98.xml"/><Relationship Id="rId5" Type="http://schemas.openxmlformats.org/officeDocument/2006/relationships/diagramQuickStyle" Target="../diagrams/quickStyle98.xml"/><Relationship Id="rId4" Type="http://schemas.openxmlformats.org/officeDocument/2006/relationships/diagramLayout" Target="../diagrams/layout98.xml"/></Relationships>
</file>

<file path=ppt/slides/_rels/slide253.xml.rels><?xml version="1.0" encoding="UTF-8" standalone="yes"?>
<Relationships xmlns="http://schemas.openxmlformats.org/package/2006/relationships"><Relationship Id="rId3" Type="http://schemas.openxmlformats.org/officeDocument/2006/relationships/diagramData" Target="../diagrams/data99.xml"/><Relationship Id="rId7" Type="http://schemas.microsoft.com/office/2007/relationships/diagramDrawing" Target="../diagrams/drawing99.xml"/><Relationship Id="rId2" Type="http://schemas.openxmlformats.org/officeDocument/2006/relationships/notesSlide" Target="../notesSlides/notesSlide249.xml"/><Relationship Id="rId1" Type="http://schemas.openxmlformats.org/officeDocument/2006/relationships/slideLayout" Target="../slideLayouts/slideLayout6.xml"/><Relationship Id="rId6" Type="http://schemas.openxmlformats.org/officeDocument/2006/relationships/diagramColors" Target="../diagrams/colors99.xml"/><Relationship Id="rId5" Type="http://schemas.openxmlformats.org/officeDocument/2006/relationships/diagramQuickStyle" Target="../diagrams/quickStyle99.xml"/><Relationship Id="rId4" Type="http://schemas.openxmlformats.org/officeDocument/2006/relationships/diagramLayout" Target="../diagrams/layout99.xml"/></Relationships>
</file>

<file path=ppt/slides/_rels/slide254.xml.rels><?xml version="1.0" encoding="UTF-8" standalone="yes"?>
<Relationships xmlns="http://schemas.openxmlformats.org/package/2006/relationships"><Relationship Id="rId3" Type="http://schemas.openxmlformats.org/officeDocument/2006/relationships/diagramData" Target="../diagrams/data100.xml"/><Relationship Id="rId7" Type="http://schemas.microsoft.com/office/2007/relationships/diagramDrawing" Target="../diagrams/drawing100.xml"/><Relationship Id="rId2" Type="http://schemas.openxmlformats.org/officeDocument/2006/relationships/notesSlide" Target="../notesSlides/notesSlide250.xml"/><Relationship Id="rId1" Type="http://schemas.openxmlformats.org/officeDocument/2006/relationships/slideLayout" Target="../slideLayouts/slideLayout6.xml"/><Relationship Id="rId6" Type="http://schemas.openxmlformats.org/officeDocument/2006/relationships/diagramColors" Target="../diagrams/colors100.xml"/><Relationship Id="rId5" Type="http://schemas.openxmlformats.org/officeDocument/2006/relationships/diagramQuickStyle" Target="../diagrams/quickStyle100.xml"/><Relationship Id="rId4" Type="http://schemas.openxmlformats.org/officeDocument/2006/relationships/diagramLayout" Target="../diagrams/layout100.xml"/></Relationships>
</file>

<file path=ppt/slides/_rels/slide255.xml.rels><?xml version="1.0" encoding="UTF-8" standalone="yes"?>
<Relationships xmlns="http://schemas.openxmlformats.org/package/2006/relationships"><Relationship Id="rId3" Type="http://schemas.openxmlformats.org/officeDocument/2006/relationships/diagramData" Target="../diagrams/data101.xml"/><Relationship Id="rId7" Type="http://schemas.microsoft.com/office/2007/relationships/diagramDrawing" Target="../diagrams/drawing101.xml"/><Relationship Id="rId2" Type="http://schemas.openxmlformats.org/officeDocument/2006/relationships/notesSlide" Target="../notesSlides/notesSlide251.xml"/><Relationship Id="rId1" Type="http://schemas.openxmlformats.org/officeDocument/2006/relationships/slideLayout" Target="../slideLayouts/slideLayout6.xml"/><Relationship Id="rId6" Type="http://schemas.openxmlformats.org/officeDocument/2006/relationships/diagramColors" Target="../diagrams/colors101.xml"/><Relationship Id="rId5" Type="http://schemas.openxmlformats.org/officeDocument/2006/relationships/diagramQuickStyle" Target="../diagrams/quickStyle101.xml"/><Relationship Id="rId4" Type="http://schemas.openxmlformats.org/officeDocument/2006/relationships/diagramLayout" Target="../diagrams/layout101.xml"/></Relationships>
</file>

<file path=ppt/slides/_rels/slide256.xml.rels><?xml version="1.0" encoding="UTF-8" standalone="yes"?>
<Relationships xmlns="http://schemas.openxmlformats.org/package/2006/relationships"><Relationship Id="rId3" Type="http://schemas.openxmlformats.org/officeDocument/2006/relationships/diagramData" Target="../diagrams/data102.xml"/><Relationship Id="rId7" Type="http://schemas.microsoft.com/office/2007/relationships/diagramDrawing" Target="../diagrams/drawing102.xml"/><Relationship Id="rId2" Type="http://schemas.openxmlformats.org/officeDocument/2006/relationships/notesSlide" Target="../notesSlides/notesSlide252.xml"/><Relationship Id="rId1" Type="http://schemas.openxmlformats.org/officeDocument/2006/relationships/slideLayout" Target="../slideLayouts/slideLayout6.xml"/><Relationship Id="rId6" Type="http://schemas.openxmlformats.org/officeDocument/2006/relationships/diagramColors" Target="../diagrams/colors102.xml"/><Relationship Id="rId5" Type="http://schemas.openxmlformats.org/officeDocument/2006/relationships/diagramQuickStyle" Target="../diagrams/quickStyle102.xml"/><Relationship Id="rId4" Type="http://schemas.openxmlformats.org/officeDocument/2006/relationships/diagramLayout" Target="../diagrams/layout102.xml"/></Relationships>
</file>

<file path=ppt/slides/_rels/slide257.xml.rels><?xml version="1.0" encoding="UTF-8" standalone="yes"?>
<Relationships xmlns="http://schemas.openxmlformats.org/package/2006/relationships"><Relationship Id="rId3" Type="http://schemas.openxmlformats.org/officeDocument/2006/relationships/diagramData" Target="../diagrams/data103.xml"/><Relationship Id="rId7" Type="http://schemas.microsoft.com/office/2007/relationships/diagramDrawing" Target="../diagrams/drawing103.xml"/><Relationship Id="rId2" Type="http://schemas.openxmlformats.org/officeDocument/2006/relationships/notesSlide" Target="../notesSlides/notesSlide253.xml"/><Relationship Id="rId1" Type="http://schemas.openxmlformats.org/officeDocument/2006/relationships/slideLayout" Target="../slideLayouts/slideLayout6.xml"/><Relationship Id="rId6" Type="http://schemas.openxmlformats.org/officeDocument/2006/relationships/diagramColors" Target="../diagrams/colors103.xml"/><Relationship Id="rId5" Type="http://schemas.openxmlformats.org/officeDocument/2006/relationships/diagramQuickStyle" Target="../diagrams/quickStyle103.xml"/><Relationship Id="rId4" Type="http://schemas.openxmlformats.org/officeDocument/2006/relationships/diagramLayout" Target="../diagrams/layout103.xml"/></Relationships>
</file>

<file path=ppt/slides/_rels/slide258.xml.rels><?xml version="1.0" encoding="UTF-8" standalone="yes"?>
<Relationships xmlns="http://schemas.openxmlformats.org/package/2006/relationships"><Relationship Id="rId3" Type="http://schemas.openxmlformats.org/officeDocument/2006/relationships/diagramData" Target="../diagrams/data104.xml"/><Relationship Id="rId7" Type="http://schemas.microsoft.com/office/2007/relationships/diagramDrawing" Target="../diagrams/drawing104.xml"/><Relationship Id="rId2" Type="http://schemas.openxmlformats.org/officeDocument/2006/relationships/notesSlide" Target="../notesSlides/notesSlide254.xml"/><Relationship Id="rId1" Type="http://schemas.openxmlformats.org/officeDocument/2006/relationships/slideLayout" Target="../slideLayouts/slideLayout6.xml"/><Relationship Id="rId6" Type="http://schemas.openxmlformats.org/officeDocument/2006/relationships/diagramColors" Target="../diagrams/colors104.xml"/><Relationship Id="rId5" Type="http://schemas.openxmlformats.org/officeDocument/2006/relationships/diagramQuickStyle" Target="../diagrams/quickStyle104.xml"/><Relationship Id="rId4" Type="http://schemas.openxmlformats.org/officeDocument/2006/relationships/diagramLayout" Target="../diagrams/layout104.xml"/></Relationships>
</file>

<file path=ppt/slides/_rels/slide259.xml.rels><?xml version="1.0" encoding="UTF-8" standalone="yes"?>
<Relationships xmlns="http://schemas.openxmlformats.org/package/2006/relationships"><Relationship Id="rId3" Type="http://schemas.openxmlformats.org/officeDocument/2006/relationships/diagramData" Target="../diagrams/data105.xml"/><Relationship Id="rId7" Type="http://schemas.microsoft.com/office/2007/relationships/diagramDrawing" Target="../diagrams/drawing105.xml"/><Relationship Id="rId2" Type="http://schemas.openxmlformats.org/officeDocument/2006/relationships/notesSlide" Target="../notesSlides/notesSlide255.xml"/><Relationship Id="rId1" Type="http://schemas.openxmlformats.org/officeDocument/2006/relationships/slideLayout" Target="../slideLayouts/slideLayout6.xml"/><Relationship Id="rId6" Type="http://schemas.openxmlformats.org/officeDocument/2006/relationships/diagramColors" Target="../diagrams/colors105.xml"/><Relationship Id="rId5" Type="http://schemas.openxmlformats.org/officeDocument/2006/relationships/diagramQuickStyle" Target="../diagrams/quickStyle105.xml"/><Relationship Id="rId4" Type="http://schemas.openxmlformats.org/officeDocument/2006/relationships/diagramLayout" Target="../diagrams/layout105.xml"/></Relationships>
</file>

<file path=ppt/slides/_rels/slide260.xml.rels><?xml version="1.0" encoding="UTF-8" standalone="yes"?>
<Relationships xmlns="http://schemas.openxmlformats.org/package/2006/relationships"><Relationship Id="rId3" Type="http://schemas.openxmlformats.org/officeDocument/2006/relationships/diagramData" Target="../diagrams/data106.xml"/><Relationship Id="rId7" Type="http://schemas.microsoft.com/office/2007/relationships/diagramDrawing" Target="../diagrams/drawing106.xml"/><Relationship Id="rId2" Type="http://schemas.openxmlformats.org/officeDocument/2006/relationships/notesSlide" Target="../notesSlides/notesSlide256.xml"/><Relationship Id="rId1" Type="http://schemas.openxmlformats.org/officeDocument/2006/relationships/slideLayout" Target="../slideLayouts/slideLayout6.xml"/><Relationship Id="rId6" Type="http://schemas.openxmlformats.org/officeDocument/2006/relationships/diagramColors" Target="../diagrams/colors106.xml"/><Relationship Id="rId5" Type="http://schemas.openxmlformats.org/officeDocument/2006/relationships/diagramQuickStyle" Target="../diagrams/quickStyle106.xml"/><Relationship Id="rId4" Type="http://schemas.openxmlformats.org/officeDocument/2006/relationships/diagramLayout" Target="../diagrams/layout106.xml"/></Relationships>
</file>

<file path=ppt/slides/_rels/slide261.xml.rels><?xml version="1.0" encoding="UTF-8" standalone="yes"?>
<Relationships xmlns="http://schemas.openxmlformats.org/package/2006/relationships"><Relationship Id="rId3" Type="http://schemas.openxmlformats.org/officeDocument/2006/relationships/diagramData" Target="../diagrams/data107.xml"/><Relationship Id="rId7" Type="http://schemas.microsoft.com/office/2007/relationships/diagramDrawing" Target="../diagrams/drawing107.xml"/><Relationship Id="rId2" Type="http://schemas.openxmlformats.org/officeDocument/2006/relationships/notesSlide" Target="../notesSlides/notesSlide257.xml"/><Relationship Id="rId1" Type="http://schemas.openxmlformats.org/officeDocument/2006/relationships/slideLayout" Target="../slideLayouts/slideLayout6.xml"/><Relationship Id="rId6" Type="http://schemas.openxmlformats.org/officeDocument/2006/relationships/diagramColors" Target="../diagrams/colors107.xml"/><Relationship Id="rId5" Type="http://schemas.openxmlformats.org/officeDocument/2006/relationships/diagramQuickStyle" Target="../diagrams/quickStyle107.xml"/><Relationship Id="rId4" Type="http://schemas.openxmlformats.org/officeDocument/2006/relationships/diagramLayout" Target="../diagrams/layout107.xml"/></Relationships>
</file>

<file path=ppt/slides/_rels/slide262.xml.rels><?xml version="1.0" encoding="UTF-8" standalone="yes"?>
<Relationships xmlns="http://schemas.openxmlformats.org/package/2006/relationships"><Relationship Id="rId3" Type="http://schemas.openxmlformats.org/officeDocument/2006/relationships/diagramData" Target="../diagrams/data108.xml"/><Relationship Id="rId7" Type="http://schemas.microsoft.com/office/2007/relationships/diagramDrawing" Target="../diagrams/drawing108.xml"/><Relationship Id="rId2" Type="http://schemas.openxmlformats.org/officeDocument/2006/relationships/notesSlide" Target="../notesSlides/notesSlide258.xml"/><Relationship Id="rId1" Type="http://schemas.openxmlformats.org/officeDocument/2006/relationships/slideLayout" Target="../slideLayouts/slideLayout6.xml"/><Relationship Id="rId6" Type="http://schemas.openxmlformats.org/officeDocument/2006/relationships/diagramColors" Target="../diagrams/colors108.xml"/><Relationship Id="rId5" Type="http://schemas.openxmlformats.org/officeDocument/2006/relationships/diagramQuickStyle" Target="../diagrams/quickStyle108.xml"/><Relationship Id="rId4" Type="http://schemas.openxmlformats.org/officeDocument/2006/relationships/diagramLayout" Target="../diagrams/layout108.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2" Type="http://schemas.openxmlformats.org/officeDocument/2006/relationships/notesSlide" Target="../notesSlides/notesSlide259.xml"/><Relationship Id="rId1" Type="http://schemas.openxmlformats.org/officeDocument/2006/relationships/slideLayout" Target="../slideLayouts/slideLayout1.xml"/></Relationships>
</file>

<file path=ppt/slides/_rels/slide265.xml.rels><?xml version="1.0" encoding="UTF-8" standalone="yes"?>
<Relationships xmlns="http://schemas.openxmlformats.org/package/2006/relationships"><Relationship Id="rId3" Type="http://schemas.openxmlformats.org/officeDocument/2006/relationships/diagramData" Target="../diagrams/data109.xml"/><Relationship Id="rId7" Type="http://schemas.microsoft.com/office/2007/relationships/diagramDrawing" Target="../diagrams/drawing109.xml"/><Relationship Id="rId2" Type="http://schemas.openxmlformats.org/officeDocument/2006/relationships/notesSlide" Target="../notesSlides/notesSlide260.xml"/><Relationship Id="rId1" Type="http://schemas.openxmlformats.org/officeDocument/2006/relationships/slideLayout" Target="../slideLayouts/slideLayout2.xml"/><Relationship Id="rId6" Type="http://schemas.openxmlformats.org/officeDocument/2006/relationships/diagramColors" Target="../diagrams/colors109.xml"/><Relationship Id="rId5" Type="http://schemas.openxmlformats.org/officeDocument/2006/relationships/diagramQuickStyle" Target="../diagrams/quickStyle109.xml"/><Relationship Id="rId4" Type="http://schemas.openxmlformats.org/officeDocument/2006/relationships/diagramLayout" Target="../diagrams/layout109.xml"/></Relationships>
</file>

<file path=ppt/slides/_rels/slide266.xml.rels><?xml version="1.0" encoding="UTF-8" standalone="yes"?>
<Relationships xmlns="http://schemas.openxmlformats.org/package/2006/relationships"><Relationship Id="rId8" Type="http://schemas.openxmlformats.org/officeDocument/2006/relationships/diagramData" Target="../diagrams/data111.xml"/><Relationship Id="rId3" Type="http://schemas.openxmlformats.org/officeDocument/2006/relationships/diagramData" Target="../diagrams/data110.xml"/><Relationship Id="rId7" Type="http://schemas.microsoft.com/office/2007/relationships/diagramDrawing" Target="../diagrams/drawing110.xml"/><Relationship Id="rId12" Type="http://schemas.microsoft.com/office/2007/relationships/diagramDrawing" Target="../diagrams/drawing111.xml"/><Relationship Id="rId2" Type="http://schemas.openxmlformats.org/officeDocument/2006/relationships/notesSlide" Target="../notesSlides/notesSlide261.xml"/><Relationship Id="rId1" Type="http://schemas.openxmlformats.org/officeDocument/2006/relationships/slideLayout" Target="../slideLayouts/slideLayout2.xml"/><Relationship Id="rId6" Type="http://schemas.openxmlformats.org/officeDocument/2006/relationships/diagramColors" Target="../diagrams/colors110.xml"/><Relationship Id="rId11" Type="http://schemas.openxmlformats.org/officeDocument/2006/relationships/diagramColors" Target="../diagrams/colors111.xml"/><Relationship Id="rId5" Type="http://schemas.openxmlformats.org/officeDocument/2006/relationships/diagramQuickStyle" Target="../diagrams/quickStyle110.xml"/><Relationship Id="rId10" Type="http://schemas.openxmlformats.org/officeDocument/2006/relationships/diagramQuickStyle" Target="../diagrams/quickStyle111.xml"/><Relationship Id="rId4" Type="http://schemas.openxmlformats.org/officeDocument/2006/relationships/diagramLayout" Target="../diagrams/layout110.xml"/><Relationship Id="rId9" Type="http://schemas.openxmlformats.org/officeDocument/2006/relationships/diagramLayout" Target="../diagrams/layout111.xml"/></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262.xml"/><Relationship Id="rId1" Type="http://schemas.openxmlformats.org/officeDocument/2006/relationships/slideLayout" Target="../slideLayouts/slideLayout6.xml"/></Relationships>
</file>

<file path=ppt/slides/_rels/slide268.xml.rels><?xml version="1.0" encoding="UTF-8" standalone="yes"?>
<Relationships xmlns="http://schemas.openxmlformats.org/package/2006/relationships"><Relationship Id="rId2" Type="http://schemas.openxmlformats.org/officeDocument/2006/relationships/notesSlide" Target="../notesSlides/notesSlide263.xml"/><Relationship Id="rId1" Type="http://schemas.openxmlformats.org/officeDocument/2006/relationships/slideLayout" Target="../slideLayouts/slideLayout6.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264.xml"/><Relationship Id="rId1" Type="http://schemas.openxmlformats.org/officeDocument/2006/relationships/slideLayout" Target="../slideLayouts/slideLayout6.xml"/></Relationships>
</file>

<file path=ppt/slides/_rels/slide270.xml.rels><?xml version="1.0" encoding="UTF-8" standalone="yes"?>
<Relationships xmlns="http://schemas.openxmlformats.org/package/2006/relationships"><Relationship Id="rId8" Type="http://schemas.openxmlformats.org/officeDocument/2006/relationships/diagramData" Target="../diagrams/data113.xml"/><Relationship Id="rId3" Type="http://schemas.openxmlformats.org/officeDocument/2006/relationships/diagramData" Target="../diagrams/data112.xml"/><Relationship Id="rId7" Type="http://schemas.microsoft.com/office/2007/relationships/diagramDrawing" Target="../diagrams/drawing112.xml"/><Relationship Id="rId12" Type="http://schemas.microsoft.com/office/2007/relationships/diagramDrawing" Target="../diagrams/drawing113.xml"/><Relationship Id="rId2" Type="http://schemas.openxmlformats.org/officeDocument/2006/relationships/notesSlide" Target="../notesSlides/notesSlide265.xml"/><Relationship Id="rId1" Type="http://schemas.openxmlformats.org/officeDocument/2006/relationships/slideLayout" Target="../slideLayouts/slideLayout2.xml"/><Relationship Id="rId6" Type="http://schemas.openxmlformats.org/officeDocument/2006/relationships/diagramColors" Target="../diagrams/colors112.xml"/><Relationship Id="rId11" Type="http://schemas.openxmlformats.org/officeDocument/2006/relationships/diagramColors" Target="../diagrams/colors113.xml"/><Relationship Id="rId5" Type="http://schemas.openxmlformats.org/officeDocument/2006/relationships/diagramQuickStyle" Target="../diagrams/quickStyle112.xml"/><Relationship Id="rId10" Type="http://schemas.openxmlformats.org/officeDocument/2006/relationships/diagramQuickStyle" Target="../diagrams/quickStyle113.xml"/><Relationship Id="rId4" Type="http://schemas.openxmlformats.org/officeDocument/2006/relationships/diagramLayout" Target="../diagrams/layout112.xml"/><Relationship Id="rId9" Type="http://schemas.openxmlformats.org/officeDocument/2006/relationships/diagramLayout" Target="../diagrams/layout113.xml"/></Relationships>
</file>

<file path=ppt/slides/_rels/slide271.xml.rels><?xml version="1.0" encoding="UTF-8" standalone="yes"?>
<Relationships xmlns="http://schemas.openxmlformats.org/package/2006/relationships"><Relationship Id="rId3" Type="http://schemas.openxmlformats.org/officeDocument/2006/relationships/diagramData" Target="../diagrams/data114.xml"/><Relationship Id="rId7" Type="http://schemas.microsoft.com/office/2007/relationships/diagramDrawing" Target="../diagrams/drawing114.xml"/><Relationship Id="rId2" Type="http://schemas.openxmlformats.org/officeDocument/2006/relationships/notesSlide" Target="../notesSlides/notesSlide266.xml"/><Relationship Id="rId1" Type="http://schemas.openxmlformats.org/officeDocument/2006/relationships/slideLayout" Target="../slideLayouts/slideLayout2.xml"/><Relationship Id="rId6" Type="http://schemas.openxmlformats.org/officeDocument/2006/relationships/diagramColors" Target="../diagrams/colors114.xml"/><Relationship Id="rId5" Type="http://schemas.openxmlformats.org/officeDocument/2006/relationships/diagramQuickStyle" Target="../diagrams/quickStyle114.xml"/><Relationship Id="rId4" Type="http://schemas.openxmlformats.org/officeDocument/2006/relationships/diagramLayout" Target="../diagrams/layout114.xml"/></Relationships>
</file>

<file path=ppt/slides/_rels/slide272.xml.rels><?xml version="1.0" encoding="UTF-8" standalone="yes"?>
<Relationships xmlns="http://schemas.openxmlformats.org/package/2006/relationships"><Relationship Id="rId8" Type="http://schemas.microsoft.com/office/2007/relationships/diagramDrawing" Target="../diagrams/drawing115.xml"/><Relationship Id="rId3" Type="http://schemas.openxmlformats.org/officeDocument/2006/relationships/notesSlide" Target="../notesSlides/notesSlide267.xml"/><Relationship Id="rId7" Type="http://schemas.openxmlformats.org/officeDocument/2006/relationships/diagramColors" Target="../diagrams/colors115.xml"/><Relationship Id="rId2" Type="http://schemas.openxmlformats.org/officeDocument/2006/relationships/slideLayout" Target="../slideLayouts/slideLayout2.xml"/><Relationship Id="rId1" Type="http://schemas.openxmlformats.org/officeDocument/2006/relationships/vmlDrawing" Target="../drawings/vmlDrawing80.vml"/><Relationship Id="rId6" Type="http://schemas.openxmlformats.org/officeDocument/2006/relationships/diagramQuickStyle" Target="../diagrams/quickStyle115.xml"/><Relationship Id="rId5" Type="http://schemas.openxmlformats.org/officeDocument/2006/relationships/diagramLayout" Target="../diagrams/layout115.xml"/><Relationship Id="rId10" Type="http://schemas.openxmlformats.org/officeDocument/2006/relationships/image" Target="../media/image108.wmf"/><Relationship Id="rId4" Type="http://schemas.openxmlformats.org/officeDocument/2006/relationships/diagramData" Target="../diagrams/data115.xml"/><Relationship Id="rId9" Type="http://schemas.openxmlformats.org/officeDocument/2006/relationships/oleObject" Target="../embeddings/oleObject94.bin"/></Relationships>
</file>

<file path=ppt/slides/_rels/slide273.xml.rels><?xml version="1.0" encoding="UTF-8" standalone="yes"?>
<Relationships xmlns="http://schemas.openxmlformats.org/package/2006/relationships"><Relationship Id="rId2" Type="http://schemas.openxmlformats.org/officeDocument/2006/relationships/notesSlide" Target="../notesSlides/notesSlide268.xml"/><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269.xml"/><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270.xml"/><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3" Type="http://schemas.openxmlformats.org/officeDocument/2006/relationships/notesSlide" Target="../notesSlides/notesSlide271.xml"/><Relationship Id="rId2" Type="http://schemas.openxmlformats.org/officeDocument/2006/relationships/slideLayout" Target="../slideLayouts/slideLayout2.xml"/><Relationship Id="rId1" Type="http://schemas.openxmlformats.org/officeDocument/2006/relationships/vmlDrawing" Target="../drawings/vmlDrawing81.vml"/><Relationship Id="rId5" Type="http://schemas.openxmlformats.org/officeDocument/2006/relationships/image" Target="../media/image109.wmf"/><Relationship Id="rId4" Type="http://schemas.openxmlformats.org/officeDocument/2006/relationships/oleObject" Target="../embeddings/oleObject95.bin"/></Relationships>
</file>

<file path=ppt/slides/_rels/slide277.xml.rels><?xml version="1.0" encoding="UTF-8" standalone="yes"?>
<Relationships xmlns="http://schemas.openxmlformats.org/package/2006/relationships"><Relationship Id="rId2" Type="http://schemas.openxmlformats.org/officeDocument/2006/relationships/notesSlide" Target="../notesSlides/notesSlide272.xml"/><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3" Type="http://schemas.openxmlformats.org/officeDocument/2006/relationships/notesSlide" Target="../notesSlides/notesSlide273.xml"/><Relationship Id="rId2" Type="http://schemas.openxmlformats.org/officeDocument/2006/relationships/slideLayout" Target="../slideLayouts/slideLayout2.xml"/><Relationship Id="rId1" Type="http://schemas.openxmlformats.org/officeDocument/2006/relationships/vmlDrawing" Target="../drawings/vmlDrawing82.vml"/><Relationship Id="rId5" Type="http://schemas.openxmlformats.org/officeDocument/2006/relationships/image" Target="../media/image110.wmf"/><Relationship Id="rId4" Type="http://schemas.openxmlformats.org/officeDocument/2006/relationships/oleObject" Target="../embeddings/oleObject96.bin"/></Relationships>
</file>

<file path=ppt/slides/_rels/slide279.xml.rels><?xml version="1.0" encoding="UTF-8" standalone="yes"?>
<Relationships xmlns="http://schemas.openxmlformats.org/package/2006/relationships"><Relationship Id="rId8" Type="http://schemas.microsoft.com/office/2007/relationships/diagramDrawing" Target="../diagrams/drawing116.xml"/><Relationship Id="rId13" Type="http://schemas.microsoft.com/office/2007/relationships/diagramDrawing" Target="../diagrams/drawing117.xml"/><Relationship Id="rId3" Type="http://schemas.openxmlformats.org/officeDocument/2006/relationships/notesSlide" Target="../notesSlides/notesSlide274.xml"/><Relationship Id="rId7" Type="http://schemas.openxmlformats.org/officeDocument/2006/relationships/diagramColors" Target="../diagrams/colors116.xml"/><Relationship Id="rId12" Type="http://schemas.openxmlformats.org/officeDocument/2006/relationships/diagramColors" Target="../diagrams/colors117.xml"/><Relationship Id="rId2" Type="http://schemas.openxmlformats.org/officeDocument/2006/relationships/slideLayout" Target="../slideLayouts/slideLayout2.xml"/><Relationship Id="rId1" Type="http://schemas.openxmlformats.org/officeDocument/2006/relationships/vmlDrawing" Target="../drawings/vmlDrawing83.vml"/><Relationship Id="rId6" Type="http://schemas.openxmlformats.org/officeDocument/2006/relationships/diagramQuickStyle" Target="../diagrams/quickStyle116.xml"/><Relationship Id="rId11" Type="http://schemas.openxmlformats.org/officeDocument/2006/relationships/diagramQuickStyle" Target="../diagrams/quickStyle117.xml"/><Relationship Id="rId5" Type="http://schemas.openxmlformats.org/officeDocument/2006/relationships/diagramLayout" Target="../diagrams/layout116.xml"/><Relationship Id="rId15" Type="http://schemas.openxmlformats.org/officeDocument/2006/relationships/image" Target="../media/image111.wmf"/><Relationship Id="rId10" Type="http://schemas.openxmlformats.org/officeDocument/2006/relationships/diagramLayout" Target="../diagrams/layout117.xml"/><Relationship Id="rId4" Type="http://schemas.openxmlformats.org/officeDocument/2006/relationships/diagramData" Target="../diagrams/data116.xml"/><Relationship Id="rId9" Type="http://schemas.openxmlformats.org/officeDocument/2006/relationships/diagramData" Target="../diagrams/data117.xml"/><Relationship Id="rId14" Type="http://schemas.openxmlformats.org/officeDocument/2006/relationships/oleObject" Target="../embeddings/oleObject97.bin"/></Relationships>
</file>

<file path=ppt/slides/_rels/slide280.xml.rels><?xml version="1.0" encoding="UTF-8" standalone="yes"?>
<Relationships xmlns="http://schemas.openxmlformats.org/package/2006/relationships"><Relationship Id="rId3" Type="http://schemas.openxmlformats.org/officeDocument/2006/relationships/notesSlide" Target="../notesSlides/notesSlide275.xml"/><Relationship Id="rId7" Type="http://schemas.openxmlformats.org/officeDocument/2006/relationships/image" Target="../media/image113.wmf"/><Relationship Id="rId2" Type="http://schemas.openxmlformats.org/officeDocument/2006/relationships/slideLayout" Target="../slideLayouts/slideLayout2.xml"/><Relationship Id="rId1" Type="http://schemas.openxmlformats.org/officeDocument/2006/relationships/vmlDrawing" Target="../drawings/vmlDrawing84.vml"/><Relationship Id="rId6" Type="http://schemas.openxmlformats.org/officeDocument/2006/relationships/oleObject" Target="../embeddings/oleObject99.bin"/><Relationship Id="rId5" Type="http://schemas.openxmlformats.org/officeDocument/2006/relationships/image" Target="../media/image112.wmf"/><Relationship Id="rId4" Type="http://schemas.openxmlformats.org/officeDocument/2006/relationships/oleObject" Target="../embeddings/oleObject98.bin"/></Relationships>
</file>

<file path=ppt/slides/_rels/slide281.xml.rels><?xml version="1.0" encoding="UTF-8" standalone="yes"?>
<Relationships xmlns="http://schemas.openxmlformats.org/package/2006/relationships"><Relationship Id="rId2" Type="http://schemas.openxmlformats.org/officeDocument/2006/relationships/notesSlide" Target="../notesSlides/notesSlide276.xml"/><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3" Type="http://schemas.openxmlformats.org/officeDocument/2006/relationships/notesSlide" Target="../notesSlides/notesSlide277.xml"/><Relationship Id="rId7" Type="http://schemas.openxmlformats.org/officeDocument/2006/relationships/image" Target="../media/image115.wmf"/><Relationship Id="rId2" Type="http://schemas.openxmlformats.org/officeDocument/2006/relationships/slideLayout" Target="../slideLayouts/slideLayout2.xml"/><Relationship Id="rId1" Type="http://schemas.openxmlformats.org/officeDocument/2006/relationships/vmlDrawing" Target="../drawings/vmlDrawing85.vml"/><Relationship Id="rId6" Type="http://schemas.openxmlformats.org/officeDocument/2006/relationships/oleObject" Target="../embeddings/oleObject101.bin"/><Relationship Id="rId5" Type="http://schemas.openxmlformats.org/officeDocument/2006/relationships/image" Target="../media/image114.wmf"/><Relationship Id="rId4" Type="http://schemas.openxmlformats.org/officeDocument/2006/relationships/oleObject" Target="../embeddings/oleObject100.bin"/></Relationships>
</file>

<file path=ppt/slides/_rels/slide283.xml.rels><?xml version="1.0" encoding="UTF-8" standalone="yes"?>
<Relationships xmlns="http://schemas.openxmlformats.org/package/2006/relationships"><Relationship Id="rId3" Type="http://schemas.openxmlformats.org/officeDocument/2006/relationships/notesSlide" Target="../notesSlides/notesSlide278.xml"/><Relationship Id="rId2" Type="http://schemas.openxmlformats.org/officeDocument/2006/relationships/slideLayout" Target="../slideLayouts/slideLayout2.xml"/><Relationship Id="rId1" Type="http://schemas.openxmlformats.org/officeDocument/2006/relationships/vmlDrawing" Target="../drawings/vmlDrawing86.vml"/><Relationship Id="rId5" Type="http://schemas.openxmlformats.org/officeDocument/2006/relationships/image" Target="../media/image116.wmf"/><Relationship Id="rId4" Type="http://schemas.openxmlformats.org/officeDocument/2006/relationships/oleObject" Target="../embeddings/oleObject102.bin"/></Relationships>
</file>

<file path=ppt/slides/_rels/slide284.xml.rels><?xml version="1.0" encoding="UTF-8" standalone="yes"?>
<Relationships xmlns="http://schemas.openxmlformats.org/package/2006/relationships"><Relationship Id="rId3" Type="http://schemas.openxmlformats.org/officeDocument/2006/relationships/diagramData" Target="../diagrams/data118.xml"/><Relationship Id="rId7" Type="http://schemas.microsoft.com/office/2007/relationships/diagramDrawing" Target="../diagrams/drawing118.xml"/><Relationship Id="rId2" Type="http://schemas.openxmlformats.org/officeDocument/2006/relationships/notesSlide" Target="../notesSlides/notesSlide279.xml"/><Relationship Id="rId1" Type="http://schemas.openxmlformats.org/officeDocument/2006/relationships/slideLayout" Target="../slideLayouts/slideLayout2.xml"/><Relationship Id="rId6" Type="http://schemas.openxmlformats.org/officeDocument/2006/relationships/diagramColors" Target="../diagrams/colors118.xml"/><Relationship Id="rId5" Type="http://schemas.openxmlformats.org/officeDocument/2006/relationships/diagramQuickStyle" Target="../diagrams/quickStyle118.xml"/><Relationship Id="rId4" Type="http://schemas.openxmlformats.org/officeDocument/2006/relationships/diagramLayout" Target="../diagrams/layout118.xml"/></Relationships>
</file>

<file path=ppt/slides/_rels/slide285.xml.rels><?xml version="1.0" encoding="UTF-8" standalone="yes"?>
<Relationships xmlns="http://schemas.openxmlformats.org/package/2006/relationships"><Relationship Id="rId3" Type="http://schemas.openxmlformats.org/officeDocument/2006/relationships/diagramData" Target="../diagrams/data119.xml"/><Relationship Id="rId7" Type="http://schemas.microsoft.com/office/2007/relationships/diagramDrawing" Target="../diagrams/drawing119.xml"/><Relationship Id="rId2" Type="http://schemas.openxmlformats.org/officeDocument/2006/relationships/notesSlide" Target="../notesSlides/notesSlide280.xml"/><Relationship Id="rId1" Type="http://schemas.openxmlformats.org/officeDocument/2006/relationships/slideLayout" Target="../slideLayouts/slideLayout2.xml"/><Relationship Id="rId6" Type="http://schemas.openxmlformats.org/officeDocument/2006/relationships/diagramColors" Target="../diagrams/colors119.xml"/><Relationship Id="rId5" Type="http://schemas.openxmlformats.org/officeDocument/2006/relationships/diagramQuickStyle" Target="../diagrams/quickStyle119.xml"/><Relationship Id="rId4" Type="http://schemas.openxmlformats.org/officeDocument/2006/relationships/diagramLayout" Target="../diagrams/layout119.xml"/></Relationships>
</file>

<file path=ppt/slides/_rels/slide286.xml.rels><?xml version="1.0" encoding="UTF-8" standalone="yes"?>
<Relationships xmlns="http://schemas.openxmlformats.org/package/2006/relationships"><Relationship Id="rId3" Type="http://schemas.openxmlformats.org/officeDocument/2006/relationships/notesSlide" Target="../notesSlides/notesSlide281.xml"/><Relationship Id="rId2" Type="http://schemas.openxmlformats.org/officeDocument/2006/relationships/slideLayout" Target="../slideLayouts/slideLayout2.xml"/><Relationship Id="rId1" Type="http://schemas.openxmlformats.org/officeDocument/2006/relationships/vmlDrawing" Target="../drawings/vmlDrawing87.vml"/><Relationship Id="rId5" Type="http://schemas.openxmlformats.org/officeDocument/2006/relationships/image" Target="../media/image117.wmf"/><Relationship Id="rId4" Type="http://schemas.openxmlformats.org/officeDocument/2006/relationships/oleObject" Target="../embeddings/oleObject103.bin"/></Relationships>
</file>

<file path=ppt/slides/_rels/slide287.xml.rels><?xml version="1.0" encoding="UTF-8" standalone="yes"?>
<Relationships xmlns="http://schemas.openxmlformats.org/package/2006/relationships"><Relationship Id="rId2" Type="http://schemas.openxmlformats.org/officeDocument/2006/relationships/notesSlide" Target="../notesSlides/notesSlide282.xml"/><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3" Type="http://schemas.openxmlformats.org/officeDocument/2006/relationships/notesSlide" Target="../notesSlides/notesSlide283.xml"/><Relationship Id="rId2" Type="http://schemas.openxmlformats.org/officeDocument/2006/relationships/slideLayout" Target="../slideLayouts/slideLayout2.xml"/><Relationship Id="rId1" Type="http://schemas.openxmlformats.org/officeDocument/2006/relationships/vmlDrawing" Target="../drawings/vmlDrawing88.vml"/><Relationship Id="rId5" Type="http://schemas.openxmlformats.org/officeDocument/2006/relationships/image" Target="../media/image118.wmf"/><Relationship Id="rId4" Type="http://schemas.openxmlformats.org/officeDocument/2006/relationships/oleObject" Target="../embeddings/oleObject104.bin"/></Relationships>
</file>

<file path=ppt/slides/_rels/slide289.xml.rels><?xml version="1.0" encoding="UTF-8" standalone="yes"?>
<Relationships xmlns="http://schemas.openxmlformats.org/package/2006/relationships"><Relationship Id="rId3" Type="http://schemas.openxmlformats.org/officeDocument/2006/relationships/notesSlide" Target="../notesSlides/notesSlide284.xml"/><Relationship Id="rId2" Type="http://schemas.openxmlformats.org/officeDocument/2006/relationships/slideLayout" Target="../slideLayouts/slideLayout2.xml"/><Relationship Id="rId1" Type="http://schemas.openxmlformats.org/officeDocument/2006/relationships/vmlDrawing" Target="../drawings/vmlDrawing89.vml"/><Relationship Id="rId5" Type="http://schemas.openxmlformats.org/officeDocument/2006/relationships/image" Target="../media/image119.wmf"/><Relationship Id="rId4" Type="http://schemas.openxmlformats.org/officeDocument/2006/relationships/oleObject" Target="../embeddings/oleObject105.bin"/></Relationships>
</file>

<file path=ppt/slides/_rels/slide290.xml.rels><?xml version="1.0" encoding="UTF-8" standalone="yes"?>
<Relationships xmlns="http://schemas.openxmlformats.org/package/2006/relationships"><Relationship Id="rId3" Type="http://schemas.openxmlformats.org/officeDocument/2006/relationships/notesSlide" Target="../notesSlides/notesSlide285.xml"/><Relationship Id="rId2" Type="http://schemas.openxmlformats.org/officeDocument/2006/relationships/slideLayout" Target="../slideLayouts/slideLayout2.xml"/><Relationship Id="rId1" Type="http://schemas.openxmlformats.org/officeDocument/2006/relationships/vmlDrawing" Target="../drawings/vmlDrawing90.vml"/><Relationship Id="rId5" Type="http://schemas.openxmlformats.org/officeDocument/2006/relationships/image" Target="../media/image120.wmf"/><Relationship Id="rId4" Type="http://schemas.openxmlformats.org/officeDocument/2006/relationships/oleObject" Target="../embeddings/oleObject106.bin"/></Relationships>
</file>

<file path=ppt/slides/_rels/slide291.xml.rels><?xml version="1.0" encoding="UTF-8" standalone="yes"?>
<Relationships xmlns="http://schemas.openxmlformats.org/package/2006/relationships"><Relationship Id="rId2" Type="http://schemas.openxmlformats.org/officeDocument/2006/relationships/notesSlide" Target="../notesSlides/notesSlide286.xml"/><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3" Type="http://schemas.openxmlformats.org/officeDocument/2006/relationships/notesSlide" Target="../notesSlides/notesSlide287.xml"/><Relationship Id="rId2" Type="http://schemas.openxmlformats.org/officeDocument/2006/relationships/slideLayout" Target="../slideLayouts/slideLayout2.xml"/><Relationship Id="rId1" Type="http://schemas.openxmlformats.org/officeDocument/2006/relationships/vmlDrawing" Target="../drawings/vmlDrawing91.vml"/><Relationship Id="rId5" Type="http://schemas.openxmlformats.org/officeDocument/2006/relationships/image" Target="../media/image121.wmf"/><Relationship Id="rId4" Type="http://schemas.openxmlformats.org/officeDocument/2006/relationships/oleObject" Target="../embeddings/oleObject107.bin"/></Relationships>
</file>

<file path=ppt/slides/_rels/slide293.xml.rels><?xml version="1.0" encoding="UTF-8" standalone="yes"?>
<Relationships xmlns="http://schemas.openxmlformats.org/package/2006/relationships"><Relationship Id="rId3" Type="http://schemas.openxmlformats.org/officeDocument/2006/relationships/diagramData" Target="../diagrams/data120.xml"/><Relationship Id="rId7" Type="http://schemas.microsoft.com/office/2007/relationships/diagramDrawing" Target="../diagrams/drawing120.xml"/><Relationship Id="rId2" Type="http://schemas.openxmlformats.org/officeDocument/2006/relationships/notesSlide" Target="../notesSlides/notesSlide288.xml"/><Relationship Id="rId1" Type="http://schemas.openxmlformats.org/officeDocument/2006/relationships/slideLayout" Target="../slideLayouts/slideLayout2.xml"/><Relationship Id="rId6" Type="http://schemas.openxmlformats.org/officeDocument/2006/relationships/diagramColors" Target="../diagrams/colors120.xml"/><Relationship Id="rId5" Type="http://schemas.openxmlformats.org/officeDocument/2006/relationships/diagramQuickStyle" Target="../diagrams/quickStyle120.xml"/><Relationship Id="rId4" Type="http://schemas.openxmlformats.org/officeDocument/2006/relationships/diagramLayout" Target="../diagrams/layout120.xml"/></Relationships>
</file>

<file path=ppt/slides/_rels/slide294.xml.rels><?xml version="1.0" encoding="UTF-8" standalone="yes"?>
<Relationships xmlns="http://schemas.openxmlformats.org/package/2006/relationships"><Relationship Id="rId2" Type="http://schemas.openxmlformats.org/officeDocument/2006/relationships/notesSlide" Target="../notesSlides/notesSlide289.xml"/><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3" Type="http://schemas.openxmlformats.org/officeDocument/2006/relationships/notesSlide" Target="../notesSlides/notesSlide290.xml"/><Relationship Id="rId7" Type="http://schemas.openxmlformats.org/officeDocument/2006/relationships/image" Target="../media/image123.wmf"/><Relationship Id="rId2" Type="http://schemas.openxmlformats.org/officeDocument/2006/relationships/slideLayout" Target="../slideLayouts/slideLayout2.xml"/><Relationship Id="rId1" Type="http://schemas.openxmlformats.org/officeDocument/2006/relationships/vmlDrawing" Target="../drawings/vmlDrawing92.vml"/><Relationship Id="rId6" Type="http://schemas.openxmlformats.org/officeDocument/2006/relationships/oleObject" Target="../embeddings/oleObject109.bin"/><Relationship Id="rId5" Type="http://schemas.openxmlformats.org/officeDocument/2006/relationships/image" Target="../media/image122.wmf"/><Relationship Id="rId4" Type="http://schemas.openxmlformats.org/officeDocument/2006/relationships/oleObject" Target="../embeddings/oleObject108.bin"/></Relationships>
</file>

<file path=ppt/slides/_rels/slide296.xml.rels><?xml version="1.0" encoding="UTF-8" standalone="yes"?>
<Relationships xmlns="http://schemas.openxmlformats.org/package/2006/relationships"><Relationship Id="rId3" Type="http://schemas.openxmlformats.org/officeDocument/2006/relationships/diagramData" Target="../diagrams/data121.xml"/><Relationship Id="rId7" Type="http://schemas.microsoft.com/office/2007/relationships/diagramDrawing" Target="../diagrams/drawing121.xml"/><Relationship Id="rId2" Type="http://schemas.openxmlformats.org/officeDocument/2006/relationships/notesSlide" Target="../notesSlides/notesSlide291.xml"/><Relationship Id="rId1" Type="http://schemas.openxmlformats.org/officeDocument/2006/relationships/slideLayout" Target="../slideLayouts/slideLayout2.xml"/><Relationship Id="rId6" Type="http://schemas.openxmlformats.org/officeDocument/2006/relationships/diagramColors" Target="../diagrams/colors121.xml"/><Relationship Id="rId5" Type="http://schemas.openxmlformats.org/officeDocument/2006/relationships/diagramQuickStyle" Target="../diagrams/quickStyle121.xml"/><Relationship Id="rId4" Type="http://schemas.openxmlformats.org/officeDocument/2006/relationships/diagramLayout" Target="../diagrams/layout121.xml"/></Relationships>
</file>

<file path=ppt/slides/_rels/slide297.xml.rels><?xml version="1.0" encoding="UTF-8" standalone="yes"?>
<Relationships xmlns="http://schemas.openxmlformats.org/package/2006/relationships"><Relationship Id="rId3" Type="http://schemas.openxmlformats.org/officeDocument/2006/relationships/diagramData" Target="../diagrams/data122.xml"/><Relationship Id="rId7" Type="http://schemas.microsoft.com/office/2007/relationships/diagramDrawing" Target="../diagrams/drawing122.xml"/><Relationship Id="rId2" Type="http://schemas.openxmlformats.org/officeDocument/2006/relationships/notesSlide" Target="../notesSlides/notesSlide292.xml"/><Relationship Id="rId1" Type="http://schemas.openxmlformats.org/officeDocument/2006/relationships/slideLayout" Target="../slideLayouts/slideLayout2.xml"/><Relationship Id="rId6" Type="http://schemas.openxmlformats.org/officeDocument/2006/relationships/diagramColors" Target="../diagrams/colors122.xml"/><Relationship Id="rId5" Type="http://schemas.openxmlformats.org/officeDocument/2006/relationships/diagramQuickStyle" Target="../diagrams/quickStyle122.xml"/><Relationship Id="rId4" Type="http://schemas.openxmlformats.org/officeDocument/2006/relationships/diagramLayout" Target="../diagrams/layout122.xml"/></Relationships>
</file>

<file path=ppt/slides/_rels/slide298.xml.rels><?xml version="1.0" encoding="UTF-8" standalone="yes"?>
<Relationships xmlns="http://schemas.openxmlformats.org/package/2006/relationships"><Relationship Id="rId3" Type="http://schemas.openxmlformats.org/officeDocument/2006/relationships/diagramData" Target="../diagrams/data123.xml"/><Relationship Id="rId7" Type="http://schemas.microsoft.com/office/2007/relationships/diagramDrawing" Target="../diagrams/drawing123.xml"/><Relationship Id="rId2" Type="http://schemas.openxmlformats.org/officeDocument/2006/relationships/notesSlide" Target="../notesSlides/notesSlide293.xml"/><Relationship Id="rId1" Type="http://schemas.openxmlformats.org/officeDocument/2006/relationships/slideLayout" Target="../slideLayouts/slideLayout2.xml"/><Relationship Id="rId6" Type="http://schemas.openxmlformats.org/officeDocument/2006/relationships/diagramColors" Target="../diagrams/colors123.xml"/><Relationship Id="rId5" Type="http://schemas.openxmlformats.org/officeDocument/2006/relationships/diagramQuickStyle" Target="../diagrams/quickStyle123.xml"/><Relationship Id="rId4" Type="http://schemas.openxmlformats.org/officeDocument/2006/relationships/diagramLayout" Target="../diagrams/layout123.xml"/></Relationships>
</file>

<file path=ppt/slides/_rels/slide299.xml.rels><?xml version="1.0" encoding="UTF-8" standalone="yes"?>
<Relationships xmlns="http://schemas.openxmlformats.org/package/2006/relationships"><Relationship Id="rId3" Type="http://schemas.openxmlformats.org/officeDocument/2006/relationships/diagramData" Target="../diagrams/data124.xml"/><Relationship Id="rId7" Type="http://schemas.microsoft.com/office/2007/relationships/diagramDrawing" Target="../diagrams/drawing124.xml"/><Relationship Id="rId2" Type="http://schemas.openxmlformats.org/officeDocument/2006/relationships/notesSlide" Target="../notesSlides/notesSlide294.xml"/><Relationship Id="rId1" Type="http://schemas.openxmlformats.org/officeDocument/2006/relationships/slideLayout" Target="../slideLayouts/slideLayout2.xml"/><Relationship Id="rId6" Type="http://schemas.openxmlformats.org/officeDocument/2006/relationships/diagramColors" Target="../diagrams/colors124.xml"/><Relationship Id="rId5" Type="http://schemas.openxmlformats.org/officeDocument/2006/relationships/diagramQuickStyle" Target="../diagrams/quickStyle124.xml"/><Relationship Id="rId4" Type="http://schemas.openxmlformats.org/officeDocument/2006/relationships/diagramLayout" Target="../diagrams/layout124.xml"/></Relationships>
</file>

<file path=ppt/slides/_rels/slide300.xml.rels><?xml version="1.0" encoding="UTF-8" standalone="yes"?>
<Relationships xmlns="http://schemas.openxmlformats.org/package/2006/relationships"><Relationship Id="rId2" Type="http://schemas.openxmlformats.org/officeDocument/2006/relationships/notesSlide" Target="../notesSlides/notesSlide295.xml"/><Relationship Id="rId1" Type="http://schemas.openxmlformats.org/officeDocument/2006/relationships/slideLayout" Target="../slideLayouts/slideLayout6.xml"/></Relationships>
</file>

<file path=ppt/slides/_rels/slide301.xml.rels><?xml version="1.0" encoding="UTF-8" standalone="yes"?>
<Relationships xmlns="http://schemas.openxmlformats.org/package/2006/relationships"><Relationship Id="rId3" Type="http://schemas.openxmlformats.org/officeDocument/2006/relationships/diagramData" Target="../diagrams/data125.xml"/><Relationship Id="rId7" Type="http://schemas.microsoft.com/office/2007/relationships/diagramDrawing" Target="../diagrams/drawing125.xml"/><Relationship Id="rId2" Type="http://schemas.openxmlformats.org/officeDocument/2006/relationships/notesSlide" Target="../notesSlides/notesSlide296.xml"/><Relationship Id="rId1" Type="http://schemas.openxmlformats.org/officeDocument/2006/relationships/slideLayout" Target="../slideLayouts/slideLayout2.xml"/><Relationship Id="rId6" Type="http://schemas.openxmlformats.org/officeDocument/2006/relationships/diagramColors" Target="../diagrams/colors125.xml"/><Relationship Id="rId5" Type="http://schemas.openxmlformats.org/officeDocument/2006/relationships/diagramQuickStyle" Target="../diagrams/quickStyle125.xml"/><Relationship Id="rId4" Type="http://schemas.openxmlformats.org/officeDocument/2006/relationships/diagramLayout" Target="../diagrams/layout125.xml"/></Relationships>
</file>

<file path=ppt/slides/_rels/slide302.xml.rels><?xml version="1.0" encoding="UTF-8" standalone="yes"?>
<Relationships xmlns="http://schemas.openxmlformats.org/package/2006/relationships"><Relationship Id="rId3" Type="http://schemas.openxmlformats.org/officeDocument/2006/relationships/diagramData" Target="../diagrams/data126.xml"/><Relationship Id="rId7" Type="http://schemas.microsoft.com/office/2007/relationships/diagramDrawing" Target="../diagrams/drawing126.xml"/><Relationship Id="rId2" Type="http://schemas.openxmlformats.org/officeDocument/2006/relationships/notesSlide" Target="../notesSlides/notesSlide297.xml"/><Relationship Id="rId1" Type="http://schemas.openxmlformats.org/officeDocument/2006/relationships/slideLayout" Target="../slideLayouts/slideLayout2.xml"/><Relationship Id="rId6" Type="http://schemas.openxmlformats.org/officeDocument/2006/relationships/diagramColors" Target="../diagrams/colors126.xml"/><Relationship Id="rId5" Type="http://schemas.openxmlformats.org/officeDocument/2006/relationships/diagramQuickStyle" Target="../diagrams/quickStyle126.xml"/><Relationship Id="rId4" Type="http://schemas.openxmlformats.org/officeDocument/2006/relationships/diagramLayout" Target="../diagrams/layout126.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4.xml.rels><?xml version="1.0" encoding="UTF-8" standalone="yes"?>
<Relationships xmlns="http://schemas.openxmlformats.org/package/2006/relationships"><Relationship Id="rId2" Type="http://schemas.openxmlformats.org/officeDocument/2006/relationships/notesSlide" Target="../notesSlides/notesSlide298.xml"/><Relationship Id="rId1" Type="http://schemas.openxmlformats.org/officeDocument/2006/relationships/slideLayout" Target="../slideLayouts/slideLayout1.xml"/></Relationships>
</file>

<file path=ppt/slides/_rels/slide305.xml.rels><?xml version="1.0" encoding="UTF-8" standalone="yes"?>
<Relationships xmlns="http://schemas.openxmlformats.org/package/2006/relationships"><Relationship Id="rId2" Type="http://schemas.openxmlformats.org/officeDocument/2006/relationships/notesSlide" Target="../notesSlides/notesSlide299.xml"/><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2" Type="http://schemas.openxmlformats.org/officeDocument/2006/relationships/notesSlide" Target="../notesSlides/notesSlide300.xml"/><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2" Type="http://schemas.openxmlformats.org/officeDocument/2006/relationships/notesSlide" Target="../notesSlides/notesSlide301.xml"/><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3" Type="http://schemas.openxmlformats.org/officeDocument/2006/relationships/diagramData" Target="../diagrams/data127.xml"/><Relationship Id="rId7" Type="http://schemas.microsoft.com/office/2007/relationships/diagramDrawing" Target="../diagrams/drawing127.xml"/><Relationship Id="rId2" Type="http://schemas.openxmlformats.org/officeDocument/2006/relationships/notesSlide" Target="../notesSlides/notesSlide302.xml"/><Relationship Id="rId1" Type="http://schemas.openxmlformats.org/officeDocument/2006/relationships/slideLayout" Target="../slideLayouts/slideLayout2.xml"/><Relationship Id="rId6" Type="http://schemas.openxmlformats.org/officeDocument/2006/relationships/diagramColors" Target="../diagrams/colors127.xml"/><Relationship Id="rId5" Type="http://schemas.openxmlformats.org/officeDocument/2006/relationships/diagramQuickStyle" Target="../diagrams/quickStyle127.xml"/><Relationship Id="rId4" Type="http://schemas.openxmlformats.org/officeDocument/2006/relationships/diagramLayout" Target="../diagrams/layout127.xml"/></Relationships>
</file>

<file path=ppt/slides/_rels/slide309.xml.rels><?xml version="1.0" encoding="UTF-8" standalone="yes"?>
<Relationships xmlns="http://schemas.openxmlformats.org/package/2006/relationships"><Relationship Id="rId3" Type="http://schemas.openxmlformats.org/officeDocument/2006/relationships/diagramData" Target="../diagrams/data128.xml"/><Relationship Id="rId7" Type="http://schemas.microsoft.com/office/2007/relationships/diagramDrawing" Target="../diagrams/drawing128.xml"/><Relationship Id="rId2" Type="http://schemas.openxmlformats.org/officeDocument/2006/relationships/notesSlide" Target="../notesSlides/notesSlide303.xml"/><Relationship Id="rId1" Type="http://schemas.openxmlformats.org/officeDocument/2006/relationships/slideLayout" Target="../slideLayouts/slideLayout2.xml"/><Relationship Id="rId6" Type="http://schemas.openxmlformats.org/officeDocument/2006/relationships/diagramColors" Target="../diagrams/colors128.xml"/><Relationship Id="rId5" Type="http://schemas.openxmlformats.org/officeDocument/2006/relationships/diagramQuickStyle" Target="../diagrams/quickStyle128.xml"/><Relationship Id="rId4" Type="http://schemas.openxmlformats.org/officeDocument/2006/relationships/diagramLayout" Target="../diagrams/layout128.xml"/></Relationships>
</file>

<file path=ppt/slides/_rels/slide310.xml.rels><?xml version="1.0" encoding="UTF-8" standalone="yes"?>
<Relationships xmlns="http://schemas.openxmlformats.org/package/2006/relationships"><Relationship Id="rId3" Type="http://schemas.openxmlformats.org/officeDocument/2006/relationships/diagramData" Target="../diagrams/data129.xml"/><Relationship Id="rId7" Type="http://schemas.microsoft.com/office/2007/relationships/diagramDrawing" Target="../diagrams/drawing129.xml"/><Relationship Id="rId2" Type="http://schemas.openxmlformats.org/officeDocument/2006/relationships/notesSlide" Target="../notesSlides/notesSlide304.xml"/><Relationship Id="rId1" Type="http://schemas.openxmlformats.org/officeDocument/2006/relationships/slideLayout" Target="../slideLayouts/slideLayout2.xml"/><Relationship Id="rId6" Type="http://schemas.openxmlformats.org/officeDocument/2006/relationships/diagramColors" Target="../diagrams/colors129.xml"/><Relationship Id="rId5" Type="http://schemas.openxmlformats.org/officeDocument/2006/relationships/diagramQuickStyle" Target="../diagrams/quickStyle129.xml"/><Relationship Id="rId4" Type="http://schemas.openxmlformats.org/officeDocument/2006/relationships/diagramLayout" Target="../diagrams/layout129.xml"/></Relationships>
</file>

<file path=ppt/slides/_rels/slide311.xml.rels><?xml version="1.0" encoding="UTF-8" standalone="yes"?>
<Relationships xmlns="http://schemas.openxmlformats.org/package/2006/relationships"><Relationship Id="rId3" Type="http://schemas.openxmlformats.org/officeDocument/2006/relationships/diagramData" Target="../diagrams/data130.xml"/><Relationship Id="rId7" Type="http://schemas.microsoft.com/office/2007/relationships/diagramDrawing" Target="../diagrams/drawing130.xml"/><Relationship Id="rId2" Type="http://schemas.openxmlformats.org/officeDocument/2006/relationships/notesSlide" Target="../notesSlides/notesSlide305.xml"/><Relationship Id="rId1" Type="http://schemas.openxmlformats.org/officeDocument/2006/relationships/slideLayout" Target="../slideLayouts/slideLayout2.xml"/><Relationship Id="rId6" Type="http://schemas.openxmlformats.org/officeDocument/2006/relationships/diagramColors" Target="../diagrams/colors130.xml"/><Relationship Id="rId5" Type="http://schemas.openxmlformats.org/officeDocument/2006/relationships/diagramQuickStyle" Target="../diagrams/quickStyle130.xml"/><Relationship Id="rId4" Type="http://schemas.openxmlformats.org/officeDocument/2006/relationships/diagramLayout" Target="../diagrams/layout130.xml"/></Relationships>
</file>

<file path=ppt/slides/_rels/slide312.xml.rels><?xml version="1.0" encoding="UTF-8" standalone="yes"?>
<Relationships xmlns="http://schemas.openxmlformats.org/package/2006/relationships"><Relationship Id="rId2" Type="http://schemas.openxmlformats.org/officeDocument/2006/relationships/notesSlide" Target="../notesSlides/notesSlide306.xml"/><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8" Type="http://schemas.microsoft.com/office/2007/relationships/diagramDrawing" Target="../diagrams/drawing131.xml"/><Relationship Id="rId3" Type="http://schemas.openxmlformats.org/officeDocument/2006/relationships/notesSlide" Target="../notesSlides/notesSlide307.xml"/><Relationship Id="rId7" Type="http://schemas.openxmlformats.org/officeDocument/2006/relationships/diagramColors" Target="../diagrams/colors131.xml"/><Relationship Id="rId2" Type="http://schemas.openxmlformats.org/officeDocument/2006/relationships/slideLayout" Target="../slideLayouts/slideLayout2.xml"/><Relationship Id="rId1" Type="http://schemas.openxmlformats.org/officeDocument/2006/relationships/vmlDrawing" Target="../drawings/vmlDrawing93.vml"/><Relationship Id="rId6" Type="http://schemas.openxmlformats.org/officeDocument/2006/relationships/diagramQuickStyle" Target="../diagrams/quickStyle131.xml"/><Relationship Id="rId5" Type="http://schemas.openxmlformats.org/officeDocument/2006/relationships/diagramLayout" Target="../diagrams/layout131.xml"/><Relationship Id="rId10" Type="http://schemas.openxmlformats.org/officeDocument/2006/relationships/image" Target="../media/image124.wmf"/><Relationship Id="rId4" Type="http://schemas.openxmlformats.org/officeDocument/2006/relationships/diagramData" Target="../diagrams/data131.xml"/><Relationship Id="rId9" Type="http://schemas.openxmlformats.org/officeDocument/2006/relationships/oleObject" Target="../embeddings/oleObject110.bin"/></Relationships>
</file>

<file path=ppt/slides/_rels/slide314.xml.rels><?xml version="1.0" encoding="UTF-8" standalone="yes"?>
<Relationships xmlns="http://schemas.openxmlformats.org/package/2006/relationships"><Relationship Id="rId2" Type="http://schemas.openxmlformats.org/officeDocument/2006/relationships/notesSlide" Target="../notesSlides/notesSlide308.xml"/><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3" Type="http://schemas.openxmlformats.org/officeDocument/2006/relationships/diagramData" Target="../diagrams/data132.xml"/><Relationship Id="rId7" Type="http://schemas.microsoft.com/office/2007/relationships/diagramDrawing" Target="../diagrams/drawing132.xml"/><Relationship Id="rId2" Type="http://schemas.openxmlformats.org/officeDocument/2006/relationships/notesSlide" Target="../notesSlides/notesSlide309.xml"/><Relationship Id="rId1" Type="http://schemas.openxmlformats.org/officeDocument/2006/relationships/slideLayout" Target="../slideLayouts/slideLayout2.xml"/><Relationship Id="rId6" Type="http://schemas.openxmlformats.org/officeDocument/2006/relationships/diagramColors" Target="../diagrams/colors132.xml"/><Relationship Id="rId5" Type="http://schemas.openxmlformats.org/officeDocument/2006/relationships/diagramQuickStyle" Target="../diagrams/quickStyle132.xml"/><Relationship Id="rId4" Type="http://schemas.openxmlformats.org/officeDocument/2006/relationships/diagramLayout" Target="../diagrams/layout132.xml"/></Relationships>
</file>

<file path=ppt/slides/_rels/slide316.xml.rels><?xml version="1.0" encoding="UTF-8" standalone="yes"?>
<Relationships xmlns="http://schemas.openxmlformats.org/package/2006/relationships"><Relationship Id="rId3" Type="http://schemas.openxmlformats.org/officeDocument/2006/relationships/notesSlide" Target="../notesSlides/notesSlide310.xml"/><Relationship Id="rId2" Type="http://schemas.openxmlformats.org/officeDocument/2006/relationships/slideLayout" Target="../slideLayouts/slideLayout2.xml"/><Relationship Id="rId1" Type="http://schemas.openxmlformats.org/officeDocument/2006/relationships/vmlDrawing" Target="../drawings/vmlDrawing94.vml"/><Relationship Id="rId5" Type="http://schemas.openxmlformats.org/officeDocument/2006/relationships/image" Target="../media/image125.wmf"/><Relationship Id="rId4" Type="http://schemas.openxmlformats.org/officeDocument/2006/relationships/oleObject" Target="../embeddings/oleObject111.bin"/></Relationships>
</file>

<file path=ppt/slides/_rels/slide317.xml.rels><?xml version="1.0" encoding="UTF-8" standalone="yes"?>
<Relationships xmlns="http://schemas.openxmlformats.org/package/2006/relationships"><Relationship Id="rId2" Type="http://schemas.openxmlformats.org/officeDocument/2006/relationships/notesSlide" Target="../notesSlides/notesSlide311.xml"/><Relationship Id="rId1" Type="http://schemas.openxmlformats.org/officeDocument/2006/relationships/slideLayout" Target="../slideLayouts/slideLayout6.xml"/></Relationships>
</file>

<file path=ppt/slides/_rels/slide318.xml.rels><?xml version="1.0" encoding="UTF-8" standalone="yes"?>
<Relationships xmlns="http://schemas.openxmlformats.org/package/2006/relationships"><Relationship Id="rId2" Type="http://schemas.openxmlformats.org/officeDocument/2006/relationships/notesSlide" Target="../notesSlides/notesSlide312.xml"/><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2" Type="http://schemas.openxmlformats.org/officeDocument/2006/relationships/notesSlide" Target="../notesSlides/notesSlide313.xml"/><Relationship Id="rId1" Type="http://schemas.openxmlformats.org/officeDocument/2006/relationships/slideLayout" Target="../slideLayouts/slideLayout6.xml"/></Relationships>
</file>

<file path=ppt/slides/_rels/slide320.xml.rels><?xml version="1.0" encoding="UTF-8" standalone="yes"?>
<Relationships xmlns="http://schemas.openxmlformats.org/package/2006/relationships"><Relationship Id="rId3" Type="http://schemas.openxmlformats.org/officeDocument/2006/relationships/diagramData" Target="../diagrams/data133.xml"/><Relationship Id="rId7" Type="http://schemas.microsoft.com/office/2007/relationships/diagramDrawing" Target="../diagrams/drawing133.xml"/><Relationship Id="rId2" Type="http://schemas.openxmlformats.org/officeDocument/2006/relationships/notesSlide" Target="../notesSlides/notesSlide314.xml"/><Relationship Id="rId1" Type="http://schemas.openxmlformats.org/officeDocument/2006/relationships/slideLayout" Target="../slideLayouts/slideLayout6.xml"/><Relationship Id="rId6" Type="http://schemas.openxmlformats.org/officeDocument/2006/relationships/diagramColors" Target="../diagrams/colors133.xml"/><Relationship Id="rId5" Type="http://schemas.openxmlformats.org/officeDocument/2006/relationships/diagramQuickStyle" Target="../diagrams/quickStyle133.xml"/><Relationship Id="rId4" Type="http://schemas.openxmlformats.org/officeDocument/2006/relationships/diagramLayout" Target="../diagrams/layout133.xml"/></Relationships>
</file>

<file path=ppt/slides/_rels/slide321.xml.rels><?xml version="1.0" encoding="UTF-8" standalone="yes"?>
<Relationships xmlns="http://schemas.openxmlformats.org/package/2006/relationships"><Relationship Id="rId2" Type="http://schemas.openxmlformats.org/officeDocument/2006/relationships/notesSlide" Target="../notesSlides/notesSlide315.xml"/><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3" Type="http://schemas.openxmlformats.org/officeDocument/2006/relationships/diagramData" Target="../diagrams/data134.xml"/><Relationship Id="rId7" Type="http://schemas.microsoft.com/office/2007/relationships/diagramDrawing" Target="../diagrams/drawing134.xml"/><Relationship Id="rId2" Type="http://schemas.openxmlformats.org/officeDocument/2006/relationships/notesSlide" Target="../notesSlides/notesSlide316.xml"/><Relationship Id="rId1" Type="http://schemas.openxmlformats.org/officeDocument/2006/relationships/slideLayout" Target="../slideLayouts/slideLayout2.xml"/><Relationship Id="rId6" Type="http://schemas.openxmlformats.org/officeDocument/2006/relationships/diagramColors" Target="../diagrams/colors134.xml"/><Relationship Id="rId5" Type="http://schemas.openxmlformats.org/officeDocument/2006/relationships/diagramQuickStyle" Target="../diagrams/quickStyle134.xml"/><Relationship Id="rId4" Type="http://schemas.openxmlformats.org/officeDocument/2006/relationships/diagramLayout" Target="../diagrams/layout134.xml"/></Relationships>
</file>

<file path=ppt/slides/_rels/slide323.xml.rels><?xml version="1.0" encoding="UTF-8" standalone="yes"?>
<Relationships xmlns="http://schemas.openxmlformats.org/package/2006/relationships"><Relationship Id="rId3" Type="http://schemas.openxmlformats.org/officeDocument/2006/relationships/diagramData" Target="../diagrams/data135.xml"/><Relationship Id="rId7" Type="http://schemas.microsoft.com/office/2007/relationships/diagramDrawing" Target="../diagrams/drawing135.xml"/><Relationship Id="rId2" Type="http://schemas.openxmlformats.org/officeDocument/2006/relationships/notesSlide" Target="../notesSlides/notesSlide317.xml"/><Relationship Id="rId1" Type="http://schemas.openxmlformats.org/officeDocument/2006/relationships/slideLayout" Target="../slideLayouts/slideLayout2.xml"/><Relationship Id="rId6" Type="http://schemas.openxmlformats.org/officeDocument/2006/relationships/diagramColors" Target="../diagrams/colors135.xml"/><Relationship Id="rId5" Type="http://schemas.openxmlformats.org/officeDocument/2006/relationships/diagramQuickStyle" Target="../diagrams/quickStyle135.xml"/><Relationship Id="rId4" Type="http://schemas.openxmlformats.org/officeDocument/2006/relationships/diagramLayout" Target="../diagrams/layout135.xml"/></Relationships>
</file>

<file path=ppt/slides/_rels/slide324.xml.rels><?xml version="1.0" encoding="UTF-8" standalone="yes"?>
<Relationships xmlns="http://schemas.openxmlformats.org/package/2006/relationships"><Relationship Id="rId3" Type="http://schemas.openxmlformats.org/officeDocument/2006/relationships/diagramData" Target="../diagrams/data136.xml"/><Relationship Id="rId7" Type="http://schemas.microsoft.com/office/2007/relationships/diagramDrawing" Target="../diagrams/drawing136.xml"/><Relationship Id="rId2" Type="http://schemas.openxmlformats.org/officeDocument/2006/relationships/notesSlide" Target="../notesSlides/notesSlide318.xml"/><Relationship Id="rId1" Type="http://schemas.openxmlformats.org/officeDocument/2006/relationships/slideLayout" Target="../slideLayouts/slideLayout2.xml"/><Relationship Id="rId6" Type="http://schemas.openxmlformats.org/officeDocument/2006/relationships/diagramColors" Target="../diagrams/colors136.xml"/><Relationship Id="rId5" Type="http://schemas.openxmlformats.org/officeDocument/2006/relationships/diagramQuickStyle" Target="../diagrams/quickStyle136.xml"/><Relationship Id="rId4" Type="http://schemas.openxmlformats.org/officeDocument/2006/relationships/diagramLayout" Target="../diagrams/layout136.xml"/></Relationships>
</file>

<file path=ppt/slides/_rels/slide325.xml.rels><?xml version="1.0" encoding="UTF-8" standalone="yes"?>
<Relationships xmlns="http://schemas.openxmlformats.org/package/2006/relationships"><Relationship Id="rId3" Type="http://schemas.openxmlformats.org/officeDocument/2006/relationships/diagramData" Target="../diagrams/data137.xml"/><Relationship Id="rId7" Type="http://schemas.microsoft.com/office/2007/relationships/diagramDrawing" Target="../diagrams/drawing137.xml"/><Relationship Id="rId2" Type="http://schemas.openxmlformats.org/officeDocument/2006/relationships/notesSlide" Target="../notesSlides/notesSlide319.xml"/><Relationship Id="rId1" Type="http://schemas.openxmlformats.org/officeDocument/2006/relationships/slideLayout" Target="../slideLayouts/slideLayout2.xml"/><Relationship Id="rId6" Type="http://schemas.openxmlformats.org/officeDocument/2006/relationships/diagramColors" Target="../diagrams/colors137.xml"/><Relationship Id="rId5" Type="http://schemas.openxmlformats.org/officeDocument/2006/relationships/diagramQuickStyle" Target="../diagrams/quickStyle137.xml"/><Relationship Id="rId4" Type="http://schemas.openxmlformats.org/officeDocument/2006/relationships/diagramLayout" Target="../diagrams/layout137.xml"/></Relationships>
</file>

<file path=ppt/slides/_rels/slide326.xml.rels><?xml version="1.0" encoding="UTF-8" standalone="yes"?>
<Relationships xmlns="http://schemas.openxmlformats.org/package/2006/relationships"><Relationship Id="rId3" Type="http://schemas.openxmlformats.org/officeDocument/2006/relationships/diagramData" Target="../diagrams/data138.xml"/><Relationship Id="rId7" Type="http://schemas.microsoft.com/office/2007/relationships/diagramDrawing" Target="../diagrams/drawing138.xml"/><Relationship Id="rId2" Type="http://schemas.openxmlformats.org/officeDocument/2006/relationships/notesSlide" Target="../notesSlides/notesSlide320.xml"/><Relationship Id="rId1" Type="http://schemas.openxmlformats.org/officeDocument/2006/relationships/slideLayout" Target="../slideLayouts/slideLayout2.xml"/><Relationship Id="rId6" Type="http://schemas.openxmlformats.org/officeDocument/2006/relationships/diagramColors" Target="../diagrams/colors138.xml"/><Relationship Id="rId5" Type="http://schemas.openxmlformats.org/officeDocument/2006/relationships/diagramQuickStyle" Target="../diagrams/quickStyle138.xml"/><Relationship Id="rId4" Type="http://schemas.openxmlformats.org/officeDocument/2006/relationships/diagramLayout" Target="../diagrams/layout138.xml"/></Relationships>
</file>

<file path=ppt/slides/_rels/slide327.xml.rels><?xml version="1.0" encoding="UTF-8" standalone="yes"?>
<Relationships xmlns="http://schemas.openxmlformats.org/package/2006/relationships"><Relationship Id="rId2" Type="http://schemas.openxmlformats.org/officeDocument/2006/relationships/notesSlide" Target="../notesSlides/notesSlide321.xml"/><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2" Type="http://schemas.openxmlformats.org/officeDocument/2006/relationships/notesSlide" Target="../notesSlides/notesSlide322.xml"/><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2" Type="http://schemas.openxmlformats.org/officeDocument/2006/relationships/notesSlide" Target="../notesSlides/notesSlide323.xml"/><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2" Type="http://schemas.openxmlformats.org/officeDocument/2006/relationships/notesSlide" Target="../notesSlides/notesSlide324.xml"/><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3" Type="http://schemas.openxmlformats.org/officeDocument/2006/relationships/diagramData" Target="../diagrams/data139.xml"/><Relationship Id="rId7" Type="http://schemas.microsoft.com/office/2007/relationships/diagramDrawing" Target="../diagrams/drawing139.xml"/><Relationship Id="rId2" Type="http://schemas.openxmlformats.org/officeDocument/2006/relationships/notesSlide" Target="../notesSlides/notesSlide325.xml"/><Relationship Id="rId1" Type="http://schemas.openxmlformats.org/officeDocument/2006/relationships/slideLayout" Target="../slideLayouts/slideLayout2.xml"/><Relationship Id="rId6" Type="http://schemas.openxmlformats.org/officeDocument/2006/relationships/diagramColors" Target="../diagrams/colors139.xml"/><Relationship Id="rId5" Type="http://schemas.openxmlformats.org/officeDocument/2006/relationships/diagramQuickStyle" Target="../diagrams/quickStyle139.xml"/><Relationship Id="rId4" Type="http://schemas.openxmlformats.org/officeDocument/2006/relationships/diagramLayout" Target="../diagrams/layout139.xml"/></Relationships>
</file>

<file path=ppt/slides/_rels/slide332.xml.rels><?xml version="1.0" encoding="UTF-8" standalone="yes"?>
<Relationships xmlns="http://schemas.openxmlformats.org/package/2006/relationships"><Relationship Id="rId3" Type="http://schemas.openxmlformats.org/officeDocument/2006/relationships/diagramData" Target="../diagrams/data140.xml"/><Relationship Id="rId7" Type="http://schemas.microsoft.com/office/2007/relationships/diagramDrawing" Target="../diagrams/drawing140.xml"/><Relationship Id="rId2" Type="http://schemas.openxmlformats.org/officeDocument/2006/relationships/notesSlide" Target="../notesSlides/notesSlide326.xml"/><Relationship Id="rId1" Type="http://schemas.openxmlformats.org/officeDocument/2006/relationships/slideLayout" Target="../slideLayouts/slideLayout2.xml"/><Relationship Id="rId6" Type="http://schemas.openxmlformats.org/officeDocument/2006/relationships/diagramColors" Target="../diagrams/colors140.xml"/><Relationship Id="rId5" Type="http://schemas.openxmlformats.org/officeDocument/2006/relationships/diagramQuickStyle" Target="../diagrams/quickStyle140.xml"/><Relationship Id="rId4" Type="http://schemas.openxmlformats.org/officeDocument/2006/relationships/diagramLayout" Target="../diagrams/layout140.xml"/></Relationships>
</file>

<file path=ppt/slides/_rels/slide333.xml.rels><?xml version="1.0" encoding="UTF-8" standalone="yes"?>
<Relationships xmlns="http://schemas.openxmlformats.org/package/2006/relationships"><Relationship Id="rId3" Type="http://schemas.openxmlformats.org/officeDocument/2006/relationships/notesSlide" Target="../notesSlides/notesSlide327.xml"/><Relationship Id="rId2" Type="http://schemas.openxmlformats.org/officeDocument/2006/relationships/slideLayout" Target="../slideLayouts/slideLayout2.xml"/><Relationship Id="rId1" Type="http://schemas.openxmlformats.org/officeDocument/2006/relationships/vmlDrawing" Target="../drawings/vmlDrawing95.vml"/><Relationship Id="rId5" Type="http://schemas.openxmlformats.org/officeDocument/2006/relationships/image" Target="../media/image126.wmf"/><Relationship Id="rId4" Type="http://schemas.openxmlformats.org/officeDocument/2006/relationships/oleObject" Target="../embeddings/oleObject112.bin"/></Relationships>
</file>

<file path=ppt/slides/_rels/slide334.xml.rels><?xml version="1.0" encoding="UTF-8" standalone="yes"?>
<Relationships xmlns="http://schemas.openxmlformats.org/package/2006/relationships"><Relationship Id="rId3" Type="http://schemas.openxmlformats.org/officeDocument/2006/relationships/diagramData" Target="../diagrams/data141.xml"/><Relationship Id="rId7" Type="http://schemas.microsoft.com/office/2007/relationships/diagramDrawing" Target="../diagrams/drawing141.xml"/><Relationship Id="rId2" Type="http://schemas.openxmlformats.org/officeDocument/2006/relationships/notesSlide" Target="../notesSlides/notesSlide328.xml"/><Relationship Id="rId1" Type="http://schemas.openxmlformats.org/officeDocument/2006/relationships/slideLayout" Target="../slideLayouts/slideLayout2.xml"/><Relationship Id="rId6" Type="http://schemas.openxmlformats.org/officeDocument/2006/relationships/diagramColors" Target="../diagrams/colors141.xml"/><Relationship Id="rId5" Type="http://schemas.openxmlformats.org/officeDocument/2006/relationships/diagramQuickStyle" Target="../diagrams/quickStyle141.xml"/><Relationship Id="rId4" Type="http://schemas.openxmlformats.org/officeDocument/2006/relationships/diagramLayout" Target="../diagrams/layout141.xml"/></Relationships>
</file>

<file path=ppt/slides/_rels/slide335.xml.rels><?xml version="1.0" encoding="UTF-8" standalone="yes"?>
<Relationships xmlns="http://schemas.openxmlformats.org/package/2006/relationships"><Relationship Id="rId3" Type="http://schemas.openxmlformats.org/officeDocument/2006/relationships/notesSlide" Target="../notesSlides/notesSlide329.xml"/><Relationship Id="rId7" Type="http://schemas.openxmlformats.org/officeDocument/2006/relationships/image" Target="../media/image128.wmf"/><Relationship Id="rId2" Type="http://schemas.openxmlformats.org/officeDocument/2006/relationships/slideLayout" Target="../slideLayouts/slideLayout2.xml"/><Relationship Id="rId1" Type="http://schemas.openxmlformats.org/officeDocument/2006/relationships/vmlDrawing" Target="../drawings/vmlDrawing96.vml"/><Relationship Id="rId6" Type="http://schemas.openxmlformats.org/officeDocument/2006/relationships/oleObject" Target="../embeddings/oleObject114.bin"/><Relationship Id="rId5" Type="http://schemas.openxmlformats.org/officeDocument/2006/relationships/image" Target="../media/image127.wmf"/><Relationship Id="rId4" Type="http://schemas.openxmlformats.org/officeDocument/2006/relationships/oleObject" Target="../embeddings/oleObject113.bin"/></Relationships>
</file>

<file path=ppt/slides/_rels/slide336.xml.rels><?xml version="1.0" encoding="UTF-8" standalone="yes"?>
<Relationships xmlns="http://schemas.openxmlformats.org/package/2006/relationships"><Relationship Id="rId3" Type="http://schemas.openxmlformats.org/officeDocument/2006/relationships/diagramData" Target="../diagrams/data142.xml"/><Relationship Id="rId7" Type="http://schemas.microsoft.com/office/2007/relationships/diagramDrawing" Target="../diagrams/drawing142.xml"/><Relationship Id="rId2" Type="http://schemas.openxmlformats.org/officeDocument/2006/relationships/notesSlide" Target="../notesSlides/notesSlide330.xml"/><Relationship Id="rId1" Type="http://schemas.openxmlformats.org/officeDocument/2006/relationships/slideLayout" Target="../slideLayouts/slideLayout2.xml"/><Relationship Id="rId6" Type="http://schemas.openxmlformats.org/officeDocument/2006/relationships/diagramColors" Target="../diagrams/colors142.xml"/><Relationship Id="rId5" Type="http://schemas.openxmlformats.org/officeDocument/2006/relationships/diagramQuickStyle" Target="../diagrams/quickStyle142.xml"/><Relationship Id="rId4" Type="http://schemas.openxmlformats.org/officeDocument/2006/relationships/diagramLayout" Target="../diagrams/layout142.xml"/></Relationships>
</file>

<file path=ppt/slides/_rels/slide337.xml.rels><?xml version="1.0" encoding="UTF-8" standalone="yes"?>
<Relationships xmlns="http://schemas.openxmlformats.org/package/2006/relationships"><Relationship Id="rId3" Type="http://schemas.openxmlformats.org/officeDocument/2006/relationships/diagramData" Target="../diagrams/data143.xml"/><Relationship Id="rId7" Type="http://schemas.microsoft.com/office/2007/relationships/diagramDrawing" Target="../diagrams/drawing143.xml"/><Relationship Id="rId2" Type="http://schemas.openxmlformats.org/officeDocument/2006/relationships/notesSlide" Target="../notesSlides/notesSlide331.xml"/><Relationship Id="rId1" Type="http://schemas.openxmlformats.org/officeDocument/2006/relationships/slideLayout" Target="../slideLayouts/slideLayout2.xml"/><Relationship Id="rId6" Type="http://schemas.openxmlformats.org/officeDocument/2006/relationships/diagramColors" Target="../diagrams/colors143.xml"/><Relationship Id="rId5" Type="http://schemas.openxmlformats.org/officeDocument/2006/relationships/diagramQuickStyle" Target="../diagrams/quickStyle143.xml"/><Relationship Id="rId4" Type="http://schemas.openxmlformats.org/officeDocument/2006/relationships/diagramLayout" Target="../diagrams/layout143.xml"/></Relationships>
</file>

<file path=ppt/slides/_rels/slide338.xml.rels><?xml version="1.0" encoding="UTF-8" standalone="yes"?>
<Relationships xmlns="http://schemas.openxmlformats.org/package/2006/relationships"><Relationship Id="rId3" Type="http://schemas.openxmlformats.org/officeDocument/2006/relationships/diagramData" Target="../diagrams/data144.xml"/><Relationship Id="rId7" Type="http://schemas.microsoft.com/office/2007/relationships/diagramDrawing" Target="../diagrams/drawing144.xml"/><Relationship Id="rId2" Type="http://schemas.openxmlformats.org/officeDocument/2006/relationships/notesSlide" Target="../notesSlides/notesSlide332.xml"/><Relationship Id="rId1" Type="http://schemas.openxmlformats.org/officeDocument/2006/relationships/slideLayout" Target="../slideLayouts/slideLayout6.xml"/><Relationship Id="rId6" Type="http://schemas.openxmlformats.org/officeDocument/2006/relationships/diagramColors" Target="../diagrams/colors144.xml"/><Relationship Id="rId5" Type="http://schemas.openxmlformats.org/officeDocument/2006/relationships/diagramQuickStyle" Target="../diagrams/quickStyle144.xml"/><Relationship Id="rId4" Type="http://schemas.openxmlformats.org/officeDocument/2006/relationships/diagramLayout" Target="../diagrams/layout144.xml"/></Relationships>
</file>

<file path=ppt/slides/_rels/slide339.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905BA41-EE6E-4F80-8636-447F22DD72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578" name="Rectangle 2">
            <a:extLst>
              <a:ext uri="{FF2B5EF4-FFF2-40B4-BE49-F238E27FC236}">
                <a16:creationId xmlns:a16="http://schemas.microsoft.com/office/drawing/2014/main" id="{59EDD61F-845A-48F7-B2CB-D6639807CB76}"/>
              </a:ext>
            </a:extLst>
          </p:cNvPr>
          <p:cNvSpPr>
            <a:spLocks noGrp="1" noChangeArrowheads="1"/>
          </p:cNvSpPr>
          <p:nvPr>
            <p:ph type="title"/>
          </p:nvPr>
        </p:nvSpPr>
        <p:spPr>
          <a:xfrm>
            <a:off x="1848465" y="3298722"/>
            <a:ext cx="8495070" cy="1784402"/>
          </a:xfrm>
          <a:extLst>
            <a:ext uri="{91240B29-F687-4F45-9708-019B960494DF}">
              <a14:hiddenLine xmlns:a14="http://schemas.microsoft.com/office/drawing/2010/main" w="12700">
                <a:solidFill>
                  <a:schemeClr val="tx1"/>
                </a:solidFill>
                <a:miter lim="800000"/>
                <a:headEnd/>
                <a:tailEnd/>
              </a14:hiddenLine>
            </a:ext>
          </a:extLst>
        </p:spPr>
        <p:txBody>
          <a:bodyPr vert="horz" lIns="91440" tIns="45720" rIns="91440" bIns="45720" rtlCol="0" anchor="b">
            <a:normAutofit/>
          </a:bodyPr>
          <a:lstStyle/>
          <a:p>
            <a:pPr algn="ctr"/>
            <a:r>
              <a:rPr lang="en-US" altLang="en-US" kern="1200">
                <a:solidFill>
                  <a:srgbClr val="FFFFFF"/>
                </a:solidFill>
                <a:latin typeface="+mj-lt"/>
                <a:ea typeface="+mj-ea"/>
                <a:cs typeface="+mj-cs"/>
              </a:rPr>
              <a:t>Valuation: Principles and Practice</a:t>
            </a:r>
          </a:p>
        </p:txBody>
      </p:sp>
      <p:sp>
        <p:nvSpPr>
          <p:cNvPr id="3" name="Text Placeholder 2">
            <a:extLst>
              <a:ext uri="{FF2B5EF4-FFF2-40B4-BE49-F238E27FC236}">
                <a16:creationId xmlns:a16="http://schemas.microsoft.com/office/drawing/2014/main" id="{54FDE11D-2776-4A28-9491-CCE2FCCE16B7}"/>
              </a:ext>
            </a:extLst>
          </p:cNvPr>
          <p:cNvSpPr>
            <a:spLocks noGrp="1"/>
          </p:cNvSpPr>
          <p:nvPr>
            <p:ph type="body" idx="1"/>
          </p:nvPr>
        </p:nvSpPr>
        <p:spPr>
          <a:xfrm>
            <a:off x="1848465" y="5258851"/>
            <a:ext cx="8495070" cy="904005"/>
          </a:xfrm>
        </p:spPr>
        <p:txBody>
          <a:bodyPr vert="horz" lIns="91440" tIns="45720" rIns="91440" bIns="45720" rtlCol="0">
            <a:normAutofit/>
          </a:bodyPr>
          <a:lstStyle/>
          <a:p>
            <a:pPr algn="ctr"/>
            <a:endParaRPr lang="en-US" sz="2400" kern="1200">
              <a:solidFill>
                <a:srgbClr val="FFFFFF"/>
              </a:solidFill>
              <a:latin typeface="+mn-lt"/>
              <a:ea typeface="+mn-ea"/>
              <a:cs typeface="+mn-cs"/>
            </a:endParaRPr>
          </a:p>
        </p:txBody>
      </p:sp>
      <p:sp>
        <p:nvSpPr>
          <p:cNvPr id="75" name="Oval 74">
            <a:extLst>
              <a:ext uri="{FF2B5EF4-FFF2-40B4-BE49-F238E27FC236}">
                <a16:creationId xmlns:a16="http://schemas.microsoft.com/office/drawing/2014/main" id="{CD7549B2-EE05-4558-8C64-AC46755F2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25914" y="889251"/>
            <a:ext cx="2140172" cy="2140172"/>
          </a:xfrm>
          <a:prstGeom prst="ellipse">
            <a:avLst/>
          </a:prstGeom>
          <a:solidFill>
            <a:srgbClr val="FFFFFF"/>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0" name="Graphic 69" descr="Scales of Justice">
            <a:extLst>
              <a:ext uri="{FF2B5EF4-FFF2-40B4-BE49-F238E27FC236}">
                <a16:creationId xmlns:a16="http://schemas.microsoft.com/office/drawing/2014/main" id="{B7468502-05A4-45CB-8931-D5391187DD5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08264" y="1371601"/>
            <a:ext cx="1175474" cy="1175474"/>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6" name="Freeform: Shape 73">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98" name="Rectangle 2">
            <a:extLst>
              <a:ext uri="{FF2B5EF4-FFF2-40B4-BE49-F238E27FC236}">
                <a16:creationId xmlns:a16="http://schemas.microsoft.com/office/drawing/2014/main" id="{CEFE0EE9-7A1A-412C-879B-F466DCFB0EDE}"/>
              </a:ext>
            </a:extLst>
          </p:cNvPr>
          <p:cNvSpPr>
            <a:spLocks noGrp="1" noChangeArrowheads="1"/>
          </p:cNvSpPr>
          <p:nvPr>
            <p:ph type="title"/>
          </p:nvPr>
        </p:nvSpPr>
        <p:spPr>
          <a:xfrm>
            <a:off x="863029" y="1012004"/>
            <a:ext cx="3416158" cy="4795408"/>
          </a:xfrm>
        </p:spPr>
        <p:txBody>
          <a:bodyPr>
            <a:normAutofit/>
          </a:bodyPr>
          <a:lstStyle/>
          <a:p>
            <a:r>
              <a:rPr lang="en-US" altLang="en-US">
                <a:solidFill>
                  <a:srgbClr val="FFFFFF"/>
                </a:solidFill>
              </a:rPr>
              <a:t>A philosophical basis for Valuation</a:t>
            </a:r>
          </a:p>
        </p:txBody>
      </p:sp>
      <p:graphicFrame>
        <p:nvGraphicFramePr>
          <p:cNvPr id="4107" name="Rectangle 3">
            <a:extLst>
              <a:ext uri="{FF2B5EF4-FFF2-40B4-BE49-F238E27FC236}">
                <a16:creationId xmlns:a16="http://schemas.microsoft.com/office/drawing/2014/main" id="{F894CF4C-82E4-464E-87E8-0E4A2BABE6D0}"/>
              </a:ext>
            </a:extLst>
          </p:cNvPr>
          <p:cNvGraphicFramePr>
            <a:graphicFrameLocks noGrp="1"/>
          </p:cNvGraphicFramePr>
          <p:nvPr>
            <p:ph idx="1"/>
            <p:extLst>
              <p:ext uri="{D42A27DB-BD31-4B8C-83A1-F6EECF244321}">
                <p14:modId xmlns:p14="http://schemas.microsoft.com/office/powerpoint/2010/main" val="2606102402"/>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742607C1-74CD-499C-8951-2D3597A40F83}"/>
              </a:ext>
            </a:extLst>
          </p:cNvPr>
          <p:cNvSpPr>
            <a:spLocks noGrp="1" noChangeArrowheads="1"/>
          </p:cNvSpPr>
          <p:nvPr>
            <p:ph type="title"/>
          </p:nvPr>
        </p:nvSpPr>
        <p:spPr>
          <a:xfrm>
            <a:off x="838200" y="365125"/>
            <a:ext cx="10515600" cy="1325563"/>
          </a:xfrm>
        </p:spPr>
        <p:txBody>
          <a:bodyPr vert="horz" lIns="90488" tIns="44450" rIns="90488" bIns="44450" rtlCol="0">
            <a:normAutofit/>
          </a:bodyPr>
          <a:lstStyle/>
          <a:p>
            <a:pPr>
              <a:spcBef>
                <a:spcPct val="96000"/>
              </a:spcBef>
            </a:pPr>
            <a:r>
              <a:rPr lang="en-US" altLang="en-US"/>
              <a:t>Misconceptions about Valuation</a:t>
            </a:r>
          </a:p>
        </p:txBody>
      </p:sp>
      <p:graphicFrame>
        <p:nvGraphicFramePr>
          <p:cNvPr id="5125" name="Rectangle 3">
            <a:extLst>
              <a:ext uri="{FF2B5EF4-FFF2-40B4-BE49-F238E27FC236}">
                <a16:creationId xmlns:a16="http://schemas.microsoft.com/office/drawing/2014/main" id="{9035B06D-23C2-4D21-915D-23043C03A0C0}"/>
              </a:ext>
            </a:extLst>
          </p:cNvPr>
          <p:cNvGraphicFramePr>
            <a:graphicFrameLocks noGrp="1"/>
          </p:cNvGraphicFramePr>
          <p:nvPr>
            <p:ph idx="1"/>
            <p:extLst>
              <p:ext uri="{D42A27DB-BD31-4B8C-83A1-F6EECF244321}">
                <p14:modId xmlns:p14="http://schemas.microsoft.com/office/powerpoint/2010/main" val="148690841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Freeform: Shape 73">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46" name="Rectangle 2">
            <a:extLst>
              <a:ext uri="{FF2B5EF4-FFF2-40B4-BE49-F238E27FC236}">
                <a16:creationId xmlns:a16="http://schemas.microsoft.com/office/drawing/2014/main" id="{4B3542FA-F3A9-4823-9DEC-7E33DA177681}"/>
              </a:ext>
            </a:extLst>
          </p:cNvPr>
          <p:cNvSpPr>
            <a:spLocks noGrp="1" noChangeArrowheads="1"/>
          </p:cNvSpPr>
          <p:nvPr>
            <p:ph type="title"/>
          </p:nvPr>
        </p:nvSpPr>
        <p:spPr>
          <a:xfrm>
            <a:off x="863029" y="1012004"/>
            <a:ext cx="3416158" cy="4795408"/>
          </a:xfrm>
        </p:spPr>
        <p:txBody>
          <a:bodyPr vert="horz" lIns="90488" tIns="44450" rIns="90488" bIns="44450" rtlCol="0">
            <a:normAutofit/>
          </a:bodyPr>
          <a:lstStyle/>
          <a:p>
            <a:pPr>
              <a:spcBef>
                <a:spcPct val="96000"/>
              </a:spcBef>
            </a:pPr>
            <a:r>
              <a:rPr lang="en-US" altLang="en-US">
                <a:solidFill>
                  <a:srgbClr val="FFFFFF"/>
                </a:solidFill>
              </a:rPr>
              <a:t>Approaches to Valuation</a:t>
            </a:r>
          </a:p>
        </p:txBody>
      </p:sp>
      <p:graphicFrame>
        <p:nvGraphicFramePr>
          <p:cNvPr id="6149" name="Rectangle 3">
            <a:extLst>
              <a:ext uri="{FF2B5EF4-FFF2-40B4-BE49-F238E27FC236}">
                <a16:creationId xmlns:a16="http://schemas.microsoft.com/office/drawing/2014/main" id="{CB79E8D7-3917-42BE-A936-257EA13961D6}"/>
              </a:ext>
            </a:extLst>
          </p:cNvPr>
          <p:cNvGraphicFramePr/>
          <p:nvPr>
            <p:extLst>
              <p:ext uri="{D42A27DB-BD31-4B8C-83A1-F6EECF244321}">
                <p14:modId xmlns:p14="http://schemas.microsoft.com/office/powerpoint/2010/main" val="244160334"/>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Freeform: Shape 73">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70" name="Rectangle 2">
            <a:extLst>
              <a:ext uri="{FF2B5EF4-FFF2-40B4-BE49-F238E27FC236}">
                <a16:creationId xmlns:a16="http://schemas.microsoft.com/office/drawing/2014/main" id="{72373AA6-FDCE-431C-9DF4-F2DE341E616A}"/>
              </a:ext>
            </a:extLst>
          </p:cNvPr>
          <p:cNvSpPr>
            <a:spLocks noGrp="1" noChangeArrowheads="1"/>
          </p:cNvSpPr>
          <p:nvPr>
            <p:ph type="title"/>
          </p:nvPr>
        </p:nvSpPr>
        <p:spPr>
          <a:xfrm>
            <a:off x="863029" y="1012004"/>
            <a:ext cx="3416158" cy="4795408"/>
          </a:xfrm>
        </p:spPr>
        <p:txBody>
          <a:bodyPr vert="horz" lIns="90488" tIns="44450" rIns="90488" bIns="44450" rtlCol="0">
            <a:normAutofit/>
          </a:bodyPr>
          <a:lstStyle/>
          <a:p>
            <a:r>
              <a:rPr lang="en-US" altLang="en-US">
                <a:solidFill>
                  <a:srgbClr val="FFFFFF"/>
                </a:solidFill>
              </a:rPr>
              <a:t>Basis for all valuation approaches</a:t>
            </a:r>
          </a:p>
        </p:txBody>
      </p:sp>
      <p:graphicFrame>
        <p:nvGraphicFramePr>
          <p:cNvPr id="7173" name="Rectangle 3">
            <a:extLst>
              <a:ext uri="{FF2B5EF4-FFF2-40B4-BE49-F238E27FC236}">
                <a16:creationId xmlns:a16="http://schemas.microsoft.com/office/drawing/2014/main" id="{F9666AC2-F98E-42B3-B7B1-8307C648912B}"/>
              </a:ext>
            </a:extLst>
          </p:cNvPr>
          <p:cNvGraphicFramePr/>
          <p:nvPr>
            <p:extLst>
              <p:ext uri="{D42A27DB-BD31-4B8C-83A1-F6EECF244321}">
                <p14:modId xmlns:p14="http://schemas.microsoft.com/office/powerpoint/2010/main" val="52126385"/>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4" name="Rectangle 2">
            <a:extLst>
              <a:ext uri="{FF2B5EF4-FFF2-40B4-BE49-F238E27FC236}">
                <a16:creationId xmlns:a16="http://schemas.microsoft.com/office/drawing/2014/main" id="{046E485A-D7EE-4D11-9131-4DAA1F4DF4BC}"/>
              </a:ext>
            </a:extLst>
          </p:cNvPr>
          <p:cNvSpPr>
            <a:spLocks noGrp="1" noChangeArrowheads="1"/>
          </p:cNvSpPr>
          <p:nvPr>
            <p:ph type="title"/>
          </p:nvPr>
        </p:nvSpPr>
        <p:spPr>
          <a:xfrm>
            <a:off x="838200" y="963877"/>
            <a:ext cx="3494362" cy="4930246"/>
          </a:xfrm>
        </p:spPr>
        <p:txBody>
          <a:bodyPr vert="horz" lIns="87447" tIns="44581" rIns="87447" bIns="44581" rtlCol="0">
            <a:normAutofit/>
          </a:bodyPr>
          <a:lstStyle/>
          <a:p>
            <a:pPr algn="r" defTabSz="804863"/>
            <a:r>
              <a:rPr lang="en-US" altLang="en-US" b="1" u="sng">
                <a:solidFill>
                  <a:schemeClr val="accent1"/>
                </a:solidFill>
              </a:rPr>
              <a:t>Efficient Market Hypothesis (EMH</a:t>
            </a:r>
            <a:r>
              <a:rPr lang="en-US" altLang="en-US">
                <a:solidFill>
                  <a:schemeClr val="accent1"/>
                </a:solidFill>
              </a:rPr>
              <a:t>)</a:t>
            </a:r>
          </a:p>
        </p:txBody>
      </p:sp>
      <p:cxnSp>
        <p:nvCxnSpPr>
          <p:cNvPr id="74" name="Straight Connector 73">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8195" name="Rectangle 3">
            <a:extLst>
              <a:ext uri="{FF2B5EF4-FFF2-40B4-BE49-F238E27FC236}">
                <a16:creationId xmlns:a16="http://schemas.microsoft.com/office/drawing/2014/main" id="{6804B09D-FEBC-4383-9223-EFCA5870D317}"/>
              </a:ext>
            </a:extLst>
          </p:cNvPr>
          <p:cNvSpPr>
            <a:spLocks noGrp="1" noChangeArrowheads="1"/>
          </p:cNvSpPr>
          <p:nvPr>
            <p:ph idx="1"/>
          </p:nvPr>
        </p:nvSpPr>
        <p:spPr>
          <a:xfrm>
            <a:off x="4976031" y="963877"/>
            <a:ext cx="6377769" cy="4930246"/>
          </a:xfrm>
        </p:spPr>
        <p:txBody>
          <a:bodyPr vert="horz" lIns="87447" tIns="44581" rIns="87447" bIns="44581" rtlCol="0" anchor="ctr">
            <a:normAutofit/>
          </a:bodyPr>
          <a:lstStyle/>
          <a:p>
            <a:pPr marL="285750" indent="-285750" defTabSz="804863"/>
            <a:r>
              <a:rPr lang="en-US" altLang="en-US" sz="2400" b="1" u="sng"/>
              <a:t>Definition 1</a:t>
            </a:r>
            <a:r>
              <a:rPr lang="en-US" altLang="en-US" sz="2400"/>
              <a:t>: A market is said to be efficient with respect to some information set, I</a:t>
            </a:r>
            <a:r>
              <a:rPr lang="en-US" altLang="en-US" sz="2400" baseline="-25000"/>
              <a:t>t</a:t>
            </a:r>
            <a:r>
              <a:rPr lang="en-US" altLang="en-US" sz="2400"/>
              <a:t>, if it is impossible to make economic profits on the basis of information set I</a:t>
            </a:r>
            <a:r>
              <a:rPr lang="en-US" altLang="en-US" sz="2400" baseline="-25000"/>
              <a:t>t</a:t>
            </a:r>
            <a:r>
              <a:rPr lang="en-US" altLang="en-US" sz="2400"/>
              <a:t>.</a:t>
            </a:r>
          </a:p>
          <a:p>
            <a:pPr lvl="1" defTabSz="804863"/>
            <a:r>
              <a:rPr lang="en-US" altLang="en-US" b="1" u="sng"/>
              <a:t>Economic profits</a:t>
            </a:r>
            <a:r>
              <a:rPr lang="en-US" altLang="en-US"/>
              <a:t>: Profits after adjusting for risk and transaction costs (such as, brokerage fees, investment advisory fees).</a:t>
            </a:r>
          </a:p>
          <a:p>
            <a:pPr marL="1485900" lvl="3" indent="-207963" defTabSz="804863"/>
            <a:r>
              <a:rPr lang="en-US" altLang="en-US" sz="2400"/>
              <a:t>Economic profits = Actual return - Expected return            				 - Transaction costs</a:t>
            </a:r>
          </a:p>
          <a:p>
            <a:pPr marL="1485900" lvl="3" indent="-207963" defTabSz="804863"/>
            <a:r>
              <a:rPr lang="en-US" altLang="en-US" sz="2400"/>
              <a:t>Expected Return: CAPM provides one estimate of expected return. Other estimates: Arbitrage Pricing Theory, Historical Industry Returns.</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2" name="Rectangle 1026">
            <a:extLst>
              <a:ext uri="{FF2B5EF4-FFF2-40B4-BE49-F238E27FC236}">
                <a16:creationId xmlns:a16="http://schemas.microsoft.com/office/drawing/2014/main" id="{518ABF6C-5643-4874-A430-B54A2437BB12}"/>
              </a:ext>
            </a:extLst>
          </p:cNvPr>
          <p:cNvSpPr>
            <a:spLocks noGrp="1" noChangeArrowheads="1"/>
          </p:cNvSpPr>
          <p:nvPr>
            <p:ph type="title"/>
          </p:nvPr>
        </p:nvSpPr>
        <p:spPr>
          <a:xfrm>
            <a:off x="838200" y="963877"/>
            <a:ext cx="3494362" cy="4930246"/>
          </a:xfrm>
        </p:spPr>
        <p:txBody>
          <a:bodyPr vert="horz" lIns="87447" tIns="44581" rIns="87447" bIns="44581" rtlCol="0">
            <a:normAutofit/>
          </a:bodyPr>
          <a:lstStyle/>
          <a:p>
            <a:pPr algn="r" defTabSz="804863"/>
            <a:r>
              <a:rPr lang="en-US" altLang="en-US">
                <a:solidFill>
                  <a:schemeClr val="accent1"/>
                </a:solidFill>
              </a:rPr>
              <a:t>EMH continued:</a:t>
            </a:r>
          </a:p>
        </p:txBody>
      </p:sp>
      <p:cxnSp>
        <p:nvCxnSpPr>
          <p:cNvPr id="74" name="Straight Connector 73">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243" name="Rectangle 1027">
            <a:extLst>
              <a:ext uri="{FF2B5EF4-FFF2-40B4-BE49-F238E27FC236}">
                <a16:creationId xmlns:a16="http://schemas.microsoft.com/office/drawing/2014/main" id="{435CD36C-A84A-4D03-8482-484BADE839E6}"/>
              </a:ext>
            </a:extLst>
          </p:cNvPr>
          <p:cNvSpPr>
            <a:spLocks noGrp="1" noChangeArrowheads="1"/>
          </p:cNvSpPr>
          <p:nvPr>
            <p:ph idx="1"/>
          </p:nvPr>
        </p:nvSpPr>
        <p:spPr>
          <a:xfrm>
            <a:off x="4976031" y="963877"/>
            <a:ext cx="6377769" cy="4930246"/>
          </a:xfrm>
        </p:spPr>
        <p:txBody>
          <a:bodyPr vert="horz" lIns="87447" tIns="44581" rIns="87447" bIns="44581" rtlCol="0" anchor="ctr">
            <a:normAutofit/>
          </a:bodyPr>
          <a:lstStyle/>
          <a:p>
            <a:pPr marL="285750" indent="-285750" defTabSz="804863"/>
            <a:r>
              <a:rPr lang="en-US" altLang="en-US" sz="2200"/>
              <a:t>Models of Expected Returns</a:t>
            </a:r>
          </a:p>
          <a:p>
            <a:pPr lvl="1" defTabSz="804863">
              <a:buNone/>
            </a:pPr>
            <a:endParaRPr lang="en-US" altLang="en-US" sz="2200"/>
          </a:p>
          <a:p>
            <a:pPr lvl="1" defTabSz="804863"/>
            <a:r>
              <a:rPr lang="en-US" altLang="en-US" sz="2200"/>
              <a:t>CAPM: Expected return on stock i = Riskfree rate +                                                                   (Beta of i with respect to Market)*(Expected return on Market - Riskfree rate)</a:t>
            </a:r>
          </a:p>
          <a:p>
            <a:pPr lvl="1" defTabSz="804863">
              <a:buNone/>
            </a:pPr>
            <a:endParaRPr lang="en-US" altLang="en-US" sz="2200"/>
          </a:p>
          <a:p>
            <a:pPr lvl="1" defTabSz="804863"/>
            <a:r>
              <a:rPr lang="en-US" altLang="en-US" sz="2200"/>
              <a:t>APT: Expected return on stock i = Riskfree rate +                                                 (Beta of i with respect to Factor 1)*(Expected return on Factor 1 - Riskfree rate) +                                                                                                                         (Beta of i with respect to Factor 2)*(Expected return on Factor 2 - Riskfree rate) + ... </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0" name="Rectangle 2050">
            <a:extLst>
              <a:ext uri="{FF2B5EF4-FFF2-40B4-BE49-F238E27FC236}">
                <a16:creationId xmlns:a16="http://schemas.microsoft.com/office/drawing/2014/main" id="{2BC93F6C-92BA-41BF-AE9D-DD9F35CF57BF}"/>
              </a:ext>
            </a:extLst>
          </p:cNvPr>
          <p:cNvSpPr>
            <a:spLocks noGrp="1" noChangeArrowheads="1"/>
          </p:cNvSpPr>
          <p:nvPr>
            <p:ph type="title"/>
          </p:nvPr>
        </p:nvSpPr>
        <p:spPr>
          <a:xfrm>
            <a:off x="838200" y="963877"/>
            <a:ext cx="3494362" cy="4930246"/>
          </a:xfrm>
        </p:spPr>
        <p:txBody>
          <a:bodyPr vert="horz" lIns="87447" tIns="44581" rIns="87447" bIns="44581" rtlCol="0">
            <a:normAutofit/>
          </a:bodyPr>
          <a:lstStyle/>
          <a:p>
            <a:pPr algn="r" defTabSz="804863"/>
            <a:r>
              <a:rPr lang="en-US" altLang="en-US">
                <a:solidFill>
                  <a:schemeClr val="accent1"/>
                </a:solidFill>
              </a:rPr>
              <a:t>EMH continued</a:t>
            </a:r>
          </a:p>
        </p:txBody>
      </p:sp>
      <p:cxnSp>
        <p:nvCxnSpPr>
          <p:cNvPr id="74" name="Straight Connector 73">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2291" name="Rectangle 2051">
            <a:extLst>
              <a:ext uri="{FF2B5EF4-FFF2-40B4-BE49-F238E27FC236}">
                <a16:creationId xmlns:a16="http://schemas.microsoft.com/office/drawing/2014/main" id="{DC285EC6-FAC0-48A7-91F1-507AB2299803}"/>
              </a:ext>
            </a:extLst>
          </p:cNvPr>
          <p:cNvSpPr>
            <a:spLocks noGrp="1" noChangeArrowheads="1"/>
          </p:cNvSpPr>
          <p:nvPr>
            <p:ph idx="1"/>
          </p:nvPr>
        </p:nvSpPr>
        <p:spPr>
          <a:xfrm>
            <a:off x="4976031" y="963877"/>
            <a:ext cx="6377769" cy="4930246"/>
          </a:xfrm>
        </p:spPr>
        <p:txBody>
          <a:bodyPr vert="horz" lIns="87447" tIns="44581" rIns="87447" bIns="44581" rtlCol="0" anchor="ctr">
            <a:normAutofit/>
          </a:bodyPr>
          <a:lstStyle/>
          <a:p>
            <a:pPr marL="285750" indent="-285750" defTabSz="804863"/>
            <a:r>
              <a:rPr lang="en-US" altLang="en-US" sz="2400"/>
              <a:t>Models of Expected Returns</a:t>
            </a:r>
          </a:p>
          <a:p>
            <a:pPr lvl="1" defTabSz="804863">
              <a:buNone/>
            </a:pPr>
            <a:endParaRPr lang="en-US" altLang="en-US"/>
          </a:p>
          <a:p>
            <a:pPr lvl="1" defTabSz="804863"/>
            <a:r>
              <a:rPr lang="en-US" altLang="en-US"/>
              <a:t>Historical Industry Returns: Expected Return on stock i = Average historical return of other firms in the </a:t>
            </a:r>
            <a:r>
              <a:rPr lang="en-US" altLang="en-US" u="sng"/>
              <a:t>same industry</a:t>
            </a:r>
            <a:r>
              <a:rPr lang="en-US" altLang="en-US"/>
              <a:t> as company i.</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38" name="Rectangle 2050">
            <a:extLst>
              <a:ext uri="{FF2B5EF4-FFF2-40B4-BE49-F238E27FC236}">
                <a16:creationId xmlns:a16="http://schemas.microsoft.com/office/drawing/2014/main" id="{56229265-2885-4424-BA49-E6AFC977100B}"/>
              </a:ext>
            </a:extLst>
          </p:cNvPr>
          <p:cNvSpPr>
            <a:spLocks noGrp="1" noChangeArrowheads="1"/>
          </p:cNvSpPr>
          <p:nvPr>
            <p:ph type="title"/>
          </p:nvPr>
        </p:nvSpPr>
        <p:spPr>
          <a:xfrm>
            <a:off x="838200" y="963877"/>
            <a:ext cx="3494362" cy="4930246"/>
          </a:xfrm>
        </p:spPr>
        <p:txBody>
          <a:bodyPr vert="horz" lIns="87447" tIns="44581" rIns="87447" bIns="44581" rtlCol="0">
            <a:normAutofit/>
          </a:bodyPr>
          <a:lstStyle/>
          <a:p>
            <a:pPr algn="r" defTabSz="804863"/>
            <a:r>
              <a:rPr lang="en-US" altLang="en-US">
                <a:solidFill>
                  <a:schemeClr val="accent1"/>
                </a:solidFill>
              </a:rPr>
              <a:t>EMH continued:</a:t>
            </a:r>
          </a:p>
        </p:txBody>
      </p:sp>
      <p:cxnSp>
        <p:nvCxnSpPr>
          <p:cNvPr id="74" name="Straight Connector 73">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4339" name="Rectangle 2051">
            <a:extLst>
              <a:ext uri="{FF2B5EF4-FFF2-40B4-BE49-F238E27FC236}">
                <a16:creationId xmlns:a16="http://schemas.microsoft.com/office/drawing/2014/main" id="{FE91834F-1748-4272-855E-0347D98EB56A}"/>
              </a:ext>
            </a:extLst>
          </p:cNvPr>
          <p:cNvSpPr>
            <a:spLocks noGrp="1" noChangeArrowheads="1"/>
          </p:cNvSpPr>
          <p:nvPr>
            <p:ph idx="1"/>
          </p:nvPr>
        </p:nvSpPr>
        <p:spPr>
          <a:xfrm>
            <a:off x="4976031" y="963877"/>
            <a:ext cx="6377769" cy="4930246"/>
          </a:xfrm>
        </p:spPr>
        <p:txBody>
          <a:bodyPr vert="horz" lIns="87447" tIns="44581" rIns="87447" bIns="44581" rtlCol="0" anchor="ctr">
            <a:normAutofit/>
          </a:bodyPr>
          <a:lstStyle/>
          <a:p>
            <a:pPr marL="1085850" lvl="2" indent="-201613" defTabSz="804863"/>
            <a:endParaRPr lang="en-US" altLang="en-US" sz="2400"/>
          </a:p>
          <a:p>
            <a:pPr lvl="1" defTabSz="804863"/>
            <a:r>
              <a:rPr lang="en-US" altLang="en-US"/>
              <a:t>Information set:</a:t>
            </a:r>
          </a:p>
          <a:p>
            <a:pPr marL="1085850" lvl="2" indent="-201613" defTabSz="804863"/>
            <a:r>
              <a:rPr lang="en-US" altLang="en-US" sz="2400"/>
              <a:t>Weak form of EMH : Past history of prices of the particular security.</a:t>
            </a:r>
          </a:p>
          <a:p>
            <a:pPr marL="1085850" lvl="2" indent="-201613" defTabSz="804863"/>
            <a:r>
              <a:rPr lang="en-US" altLang="en-US" sz="2400"/>
              <a:t>Semistrong form of EMH: All publicly available information.</a:t>
            </a:r>
          </a:p>
          <a:p>
            <a:pPr marL="1085850" lvl="2" indent="-201613" defTabSz="804863"/>
            <a:r>
              <a:rPr lang="en-US" altLang="en-US" sz="2400"/>
              <a:t>Strong form of EMH: All public and private information.</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Freeform: Shape 73">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86" name="Rectangle 1026">
            <a:extLst>
              <a:ext uri="{FF2B5EF4-FFF2-40B4-BE49-F238E27FC236}">
                <a16:creationId xmlns:a16="http://schemas.microsoft.com/office/drawing/2014/main" id="{B0CC7B9E-F32B-4525-8B05-A3E3C62562C4}"/>
              </a:ext>
            </a:extLst>
          </p:cNvPr>
          <p:cNvSpPr>
            <a:spLocks noGrp="1" noChangeArrowheads="1"/>
          </p:cNvSpPr>
          <p:nvPr>
            <p:ph type="title"/>
          </p:nvPr>
        </p:nvSpPr>
        <p:spPr>
          <a:xfrm>
            <a:off x="863029" y="1012004"/>
            <a:ext cx="3416158" cy="4795408"/>
          </a:xfrm>
        </p:spPr>
        <p:txBody>
          <a:bodyPr vert="horz" lIns="87447" tIns="44581" rIns="87447" bIns="44581" rtlCol="0">
            <a:normAutofit/>
          </a:bodyPr>
          <a:lstStyle/>
          <a:p>
            <a:pPr defTabSz="804863"/>
            <a:r>
              <a:rPr lang="en-US" altLang="en-US">
                <a:solidFill>
                  <a:srgbClr val="FFFFFF"/>
                </a:solidFill>
              </a:rPr>
              <a:t>Efficient Market Hypothesis</a:t>
            </a:r>
          </a:p>
        </p:txBody>
      </p:sp>
      <p:graphicFrame>
        <p:nvGraphicFramePr>
          <p:cNvPr id="16389" name="Rectangle 1027">
            <a:extLst>
              <a:ext uri="{FF2B5EF4-FFF2-40B4-BE49-F238E27FC236}">
                <a16:creationId xmlns:a16="http://schemas.microsoft.com/office/drawing/2014/main" id="{F97FE616-7A3B-44B6-AB9C-0315015B28E4}"/>
              </a:ext>
            </a:extLst>
          </p:cNvPr>
          <p:cNvGraphicFramePr>
            <a:graphicFrameLocks noGrp="1"/>
          </p:cNvGraphicFramePr>
          <p:nvPr>
            <p:ph idx="1"/>
            <p:extLst>
              <p:ext uri="{D42A27DB-BD31-4B8C-83A1-F6EECF244321}">
                <p14:modId xmlns:p14="http://schemas.microsoft.com/office/powerpoint/2010/main" val="2304950512"/>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 name="Rectangle 69">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 name="Picture 71">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193" name="Rectangle 2"/>
          <p:cNvSpPr>
            <a:spLocks noGrp="1" noChangeArrowheads="1"/>
          </p:cNvSpPr>
          <p:nvPr>
            <p:ph type="ctrTitle"/>
          </p:nvPr>
        </p:nvSpPr>
        <p:spPr>
          <a:xfrm>
            <a:off x="3045368" y="2043663"/>
            <a:ext cx="6105194" cy="2031055"/>
          </a:xfrm>
        </p:spPr>
        <p:txBody>
          <a:bodyPr>
            <a:normAutofit/>
          </a:bodyPr>
          <a:lstStyle/>
          <a:p>
            <a:pPr eaLnBrk="1" hangingPunct="1"/>
            <a:r>
              <a:rPr lang="en-US" sz="4700">
                <a:solidFill>
                  <a:srgbClr val="FFFFFF"/>
                </a:solidFill>
                <a:latin typeface="Verdana" pitchFamily="34" charset="0"/>
              </a:rPr>
              <a:t>Equity Valuation:</a:t>
            </a:r>
            <a:br>
              <a:rPr lang="en-US" sz="4700">
                <a:solidFill>
                  <a:srgbClr val="FFFFFF"/>
                </a:solidFill>
                <a:latin typeface="Verdana" pitchFamily="34" charset="0"/>
              </a:rPr>
            </a:br>
            <a:r>
              <a:rPr lang="en-US" sz="4700">
                <a:solidFill>
                  <a:srgbClr val="FFFFFF"/>
                </a:solidFill>
                <a:latin typeface="Verdana" pitchFamily="34" charset="0"/>
              </a:rPr>
              <a:t>Applications and Processes</a:t>
            </a:r>
          </a:p>
        </p:txBody>
      </p:sp>
      <p:sp>
        <p:nvSpPr>
          <p:cNvPr id="3" name="Subtitle 2">
            <a:extLst>
              <a:ext uri="{FF2B5EF4-FFF2-40B4-BE49-F238E27FC236}">
                <a16:creationId xmlns:a16="http://schemas.microsoft.com/office/drawing/2014/main" id="{CA783774-0C6F-4E56-8591-368842F5AED0}"/>
              </a:ext>
            </a:extLst>
          </p:cNvPr>
          <p:cNvSpPr>
            <a:spLocks noGrp="1"/>
          </p:cNvSpPr>
          <p:nvPr>
            <p:ph type="subTitle" idx="1"/>
          </p:nvPr>
        </p:nvSpPr>
        <p:spPr>
          <a:xfrm>
            <a:off x="3045368" y="4074718"/>
            <a:ext cx="6105194" cy="682079"/>
          </a:xfrm>
        </p:spPr>
        <p:txBody>
          <a:bodyPr>
            <a:normAutofit/>
          </a:bodyPr>
          <a:lstStyle/>
          <a:p>
            <a:endParaRPr lang="en-US">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Valuation</a:t>
            </a:r>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2349779181"/>
              </p:ext>
            </p:extLst>
          </p:nvPr>
        </p:nvGraphicFramePr>
        <p:xfrm>
          <a:off x="2067951" y="1869831"/>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Intrinsic Value</a:t>
            </a: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1385330239"/>
              </p:ext>
            </p:extLst>
          </p:nvPr>
        </p:nvGraphicFramePr>
        <p:xfrm>
          <a:off x="1314820" y="1690688"/>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Asset Mispricing</a:t>
            </a:r>
          </a:p>
        </p:txBody>
      </p:sp>
      <p:graphicFrame>
        <p:nvGraphicFramePr>
          <p:cNvPr id="8" name="Content Placeholder 7"/>
          <p:cNvGraphicFramePr>
            <a:graphicFrameLocks noGrp="1"/>
          </p:cNvGraphicFramePr>
          <p:nvPr>
            <p:ph idx="4294967295"/>
            <p:extLst>
              <p:ext uri="{D42A27DB-BD31-4B8C-83A1-F6EECF244321}">
                <p14:modId xmlns:p14="http://schemas.microsoft.com/office/powerpoint/2010/main" val="2090072171"/>
              </p:ext>
            </p:extLst>
          </p:nvPr>
        </p:nvGraphicFramePr>
        <p:xfrm>
          <a:off x="2264898" y="1690688"/>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1"/>
          <p:cNvSpPr txBox="1">
            <a:spLocks noGrp="1"/>
          </p:cNvSpPr>
          <p:nvPr/>
        </p:nvSpPr>
        <p:spPr bwMode="auto">
          <a:xfrm>
            <a:off x="8001000" y="6381750"/>
            <a:ext cx="2133600" cy="476250"/>
          </a:xfrm>
          <a:prstGeom prst="rect">
            <a:avLst/>
          </a:prstGeom>
          <a:noFill/>
          <a:ln>
            <a:miter lim="800000"/>
            <a:headEnd/>
            <a:tailEnd/>
          </a:ln>
        </p:spPr>
        <p:txBody>
          <a:bodyPr/>
          <a:lstStyle/>
          <a:p>
            <a:pPr algn="r">
              <a:defRPr/>
            </a:pPr>
            <a:endParaRPr lang="en-US" b="1" dirty="0">
              <a:solidFill>
                <a:srgbClr val="2A3076"/>
              </a:solidFill>
              <a:latin typeface="Arial" pitchFamily="34" charset="0"/>
            </a:endParaRPr>
          </a:p>
          <a:p>
            <a:pPr algn="r">
              <a:defRPr/>
            </a:pPr>
            <a:endParaRPr lang="en-US" b="1" dirty="0">
              <a:solidFill>
                <a:srgbClr val="2A3076"/>
              </a:solidFill>
              <a:latin typeface="Arial" pitchFamily="34" charset="0"/>
            </a:endParaRPr>
          </a:p>
        </p:txBody>
      </p:sp>
      <p:sp>
        <p:nvSpPr>
          <p:cNvPr id="366596" name="Rectangle 2"/>
          <p:cNvSpPr>
            <a:spLocks noChangeArrowheads="1"/>
          </p:cNvSpPr>
          <p:nvPr/>
        </p:nvSpPr>
        <p:spPr bwMode="auto">
          <a:xfrm>
            <a:off x="1524001" y="43934"/>
            <a:ext cx="184731" cy="369332"/>
          </a:xfrm>
          <a:prstGeom prst="rect">
            <a:avLst/>
          </a:prstGeom>
          <a:noFill/>
          <a:ln w="9525">
            <a:noFill/>
            <a:miter lim="800000"/>
            <a:headEnd/>
            <a:tailEnd/>
          </a:ln>
        </p:spPr>
        <p:txBody>
          <a:bodyPr wrap="none" anchor="ctr">
            <a:spAutoFit/>
          </a:bodyPr>
          <a:lstStyle/>
          <a:p>
            <a:endParaRPr lang="en-US" dirty="0"/>
          </a:p>
        </p:txBody>
      </p:sp>
      <p:sp>
        <p:nvSpPr>
          <p:cNvPr id="6" name="Title 5"/>
          <p:cNvSpPr>
            <a:spLocks noGrp="1"/>
          </p:cNvSpPr>
          <p:nvPr>
            <p:ph type="title"/>
          </p:nvPr>
        </p:nvSpPr>
        <p:spPr/>
        <p:txBody>
          <a:bodyPr>
            <a:normAutofit/>
          </a:bodyPr>
          <a:lstStyle/>
          <a:p>
            <a:r>
              <a:rPr lang="en-US" dirty="0"/>
              <a:t>Going Concern vs. Liquidation Value</a:t>
            </a:r>
          </a:p>
        </p:txBody>
      </p:sp>
      <p:sp>
        <p:nvSpPr>
          <p:cNvPr id="8" name="Content Placeholder 7"/>
          <p:cNvSpPr>
            <a:spLocks noGrp="1"/>
          </p:cNvSpPr>
          <p:nvPr>
            <p:ph idx="1"/>
          </p:nvPr>
        </p:nvSpPr>
        <p:spPr/>
        <p:txBody>
          <a:bodyPr>
            <a:normAutofit fontScale="92500" lnSpcReduction="10000"/>
          </a:bodyPr>
          <a:lstStyle/>
          <a:p>
            <a:pPr lvl="0"/>
            <a:r>
              <a:rPr lang="en-US" dirty="0"/>
              <a:t>Going-concern value: Firm will continue in its business activities</a:t>
            </a:r>
          </a:p>
          <a:p>
            <a:pPr lvl="1"/>
            <a:r>
              <a:rPr lang="en-US" dirty="0"/>
              <a:t>Firm will continue to sell its goods and services</a:t>
            </a:r>
          </a:p>
          <a:p>
            <a:pPr lvl="1"/>
            <a:r>
              <a:rPr lang="en-US" dirty="0"/>
              <a:t>Firm will use its assets for value maximization</a:t>
            </a:r>
          </a:p>
          <a:p>
            <a:pPr lvl="1"/>
            <a:r>
              <a:rPr lang="en-US" dirty="0"/>
              <a:t>Firm will access its optimal sources of financing</a:t>
            </a:r>
          </a:p>
          <a:p>
            <a:pPr lvl="0"/>
            <a:endParaRPr lang="en-US" dirty="0"/>
          </a:p>
          <a:p>
            <a:r>
              <a:rPr lang="en-US" dirty="0"/>
              <a:t>Liquidation value: Firm will be dissolved</a:t>
            </a:r>
          </a:p>
          <a:p>
            <a:pPr lvl="1"/>
            <a:r>
              <a:rPr lang="en-US" dirty="0"/>
              <a:t>Firm assets will be sold separately</a:t>
            </a:r>
          </a:p>
          <a:p>
            <a:endParaRPr lang="en-US" dirty="0"/>
          </a:p>
          <a:p>
            <a:r>
              <a:rPr lang="en-US" dirty="0"/>
              <a:t>Going-concern value &gt; Liquidation value</a:t>
            </a:r>
          </a:p>
          <a:p>
            <a:pPr lvl="1"/>
            <a:r>
              <a:rPr lang="en-US" dirty="0"/>
              <a:t>Value added from asset synergy</a:t>
            </a:r>
          </a:p>
          <a:p>
            <a:pPr lvl="1"/>
            <a:r>
              <a:rPr lang="en-US" dirty="0"/>
              <a:t>Value added by managerial skills</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chor="ctr"/>
          <a:lstStyle/>
          <a:p>
            <a:r>
              <a:rPr lang="en-US" dirty="0"/>
              <a:t>Other Definitions of Value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20032176"/>
              </p:ext>
            </p:extLst>
          </p:nvPr>
        </p:nvGraphicFramePr>
        <p:xfrm>
          <a:off x="1600200" y="1768475"/>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chor="ctr"/>
          <a:lstStyle/>
          <a:p>
            <a:r>
              <a:rPr lang="en-US" dirty="0"/>
              <a:t>Uses of Equity Valuation</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420812324"/>
              </p:ext>
            </p:extLst>
          </p:nvPr>
        </p:nvGraphicFramePr>
        <p:xfrm>
          <a:off x="1908175" y="1768475"/>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chor="ctr"/>
          <a:lstStyle/>
          <a:p>
            <a:r>
              <a:rPr lang="en-US" dirty="0"/>
              <a:t>Uses of Equity Valuation</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30027312"/>
              </p:ext>
            </p:extLst>
          </p:nvPr>
        </p:nvGraphicFramePr>
        <p:xfrm>
          <a:off x="1716258" y="1768475"/>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t"/>
          <a:lstStyle/>
          <a:p>
            <a:r>
              <a:rPr lang="en-US" dirty="0"/>
              <a:t>The Valuation Process</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2377140843"/>
              </p:ext>
            </p:extLst>
          </p:nvPr>
        </p:nvGraphicFramePr>
        <p:xfrm>
          <a:off x="1975339" y="1387475"/>
          <a:ext cx="84582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The Valuation Process</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1680835773"/>
              </p:ext>
            </p:extLst>
          </p:nvPr>
        </p:nvGraphicFramePr>
        <p:xfrm>
          <a:off x="1866900" y="2111327"/>
          <a:ext cx="8458200" cy="403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Understanding the Business: Industry Analysis </a:t>
            </a:r>
            <a:br>
              <a:rPr lang="en-US" dirty="0"/>
            </a:br>
            <a:r>
              <a:rPr lang="en-US" dirty="0"/>
              <a:t>(Porter’s Competitive Advantage)</a:t>
            </a:r>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3101116202"/>
              </p:ext>
            </p:extLst>
          </p:nvPr>
        </p:nvGraphicFramePr>
        <p:xfrm>
          <a:off x="0" y="2008188"/>
          <a:ext cx="84582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Understanding the Business: Competitive Analysis</a:t>
            </a:r>
          </a:p>
        </p:txBody>
      </p:sp>
      <p:graphicFrame>
        <p:nvGraphicFramePr>
          <p:cNvPr id="8" name="Content Placeholder 7"/>
          <p:cNvGraphicFramePr>
            <a:graphicFrameLocks noGrp="1"/>
          </p:cNvGraphicFramePr>
          <p:nvPr>
            <p:ph idx="4294967295"/>
            <p:extLst>
              <p:ext uri="{D42A27DB-BD31-4B8C-83A1-F6EECF244321}">
                <p14:modId xmlns:p14="http://schemas.microsoft.com/office/powerpoint/2010/main" val="130354353"/>
              </p:ext>
            </p:extLst>
          </p:nvPr>
        </p:nvGraphicFramePr>
        <p:xfrm>
          <a:off x="1989406" y="2296335"/>
          <a:ext cx="84582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4620066" y="1927003"/>
            <a:ext cx="1030795" cy="369332"/>
          </a:xfrm>
          <a:prstGeom prst="rect">
            <a:avLst/>
          </a:prstGeom>
          <a:noFill/>
        </p:spPr>
        <p:txBody>
          <a:bodyPr wrap="none" rtlCol="0">
            <a:spAutoFit/>
          </a:bodyPr>
          <a:lstStyle/>
          <a:p>
            <a:r>
              <a:rPr lang="en-US" dirty="0"/>
              <a:t>Low Cost</a:t>
            </a:r>
          </a:p>
        </p:txBody>
      </p:sp>
      <p:sp>
        <p:nvSpPr>
          <p:cNvPr id="7" name="TextBox 6"/>
          <p:cNvSpPr txBox="1"/>
          <p:nvPr/>
        </p:nvSpPr>
        <p:spPr>
          <a:xfrm>
            <a:off x="6346635" y="1927003"/>
            <a:ext cx="1603965" cy="369332"/>
          </a:xfrm>
          <a:prstGeom prst="rect">
            <a:avLst/>
          </a:prstGeom>
          <a:noFill/>
        </p:spPr>
        <p:txBody>
          <a:bodyPr wrap="none" rtlCol="0">
            <a:spAutoFit/>
          </a:bodyPr>
          <a:lstStyle/>
          <a:p>
            <a:r>
              <a:rPr lang="en-US" dirty="0"/>
              <a:t>Differentiation</a:t>
            </a:r>
          </a:p>
        </p:txBody>
      </p:sp>
      <p:sp>
        <p:nvSpPr>
          <p:cNvPr id="9" name="TextBox 8"/>
          <p:cNvSpPr txBox="1"/>
          <p:nvPr/>
        </p:nvSpPr>
        <p:spPr>
          <a:xfrm>
            <a:off x="3285097" y="2861410"/>
            <a:ext cx="889987" cy="923330"/>
          </a:xfrm>
          <a:prstGeom prst="rect">
            <a:avLst/>
          </a:prstGeom>
          <a:noFill/>
        </p:spPr>
        <p:txBody>
          <a:bodyPr wrap="none" rtlCol="0">
            <a:spAutoFit/>
          </a:bodyPr>
          <a:lstStyle/>
          <a:p>
            <a:pPr algn="ctr"/>
            <a:r>
              <a:rPr lang="en-US" dirty="0"/>
              <a:t>Broad</a:t>
            </a:r>
          </a:p>
          <a:p>
            <a:pPr algn="ctr"/>
            <a:r>
              <a:rPr lang="en-US" dirty="0"/>
              <a:t>Target</a:t>
            </a:r>
          </a:p>
          <a:p>
            <a:pPr algn="ctr"/>
            <a:r>
              <a:rPr lang="en-US" dirty="0"/>
              <a:t>Market</a:t>
            </a:r>
          </a:p>
        </p:txBody>
      </p:sp>
      <p:sp>
        <p:nvSpPr>
          <p:cNvPr id="10" name="TextBox 9"/>
          <p:cNvSpPr txBox="1"/>
          <p:nvPr/>
        </p:nvSpPr>
        <p:spPr>
          <a:xfrm>
            <a:off x="3285097" y="4793377"/>
            <a:ext cx="886974" cy="923330"/>
          </a:xfrm>
          <a:prstGeom prst="rect">
            <a:avLst/>
          </a:prstGeom>
          <a:noFill/>
        </p:spPr>
        <p:txBody>
          <a:bodyPr wrap="none" rtlCol="0">
            <a:spAutoFit/>
          </a:bodyPr>
          <a:lstStyle/>
          <a:p>
            <a:pPr algn="ctr"/>
            <a:r>
              <a:rPr lang="en-US" dirty="0"/>
              <a:t>Narrow</a:t>
            </a:r>
          </a:p>
          <a:p>
            <a:pPr algn="ctr"/>
            <a:r>
              <a:rPr lang="en-US" dirty="0"/>
              <a:t>Target</a:t>
            </a:r>
          </a:p>
          <a:p>
            <a:pPr algn="ctr"/>
            <a:r>
              <a:rPr lang="en-US" dirty="0"/>
              <a:t>Market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Issues in Financial Statement Analysis</a:t>
            </a: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3849902186"/>
              </p:ext>
            </p:extLst>
          </p:nvPr>
        </p:nvGraphicFramePr>
        <p:xfrm>
          <a:off x="1908175" y="1690688"/>
          <a:ext cx="837565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Quality of Earnings Examples</a:t>
            </a:r>
          </a:p>
        </p:txBody>
      </p:sp>
      <p:graphicFrame>
        <p:nvGraphicFramePr>
          <p:cNvPr id="9" name="Content Placeholder 8"/>
          <p:cNvGraphicFramePr>
            <a:graphicFrameLocks noGrp="1"/>
          </p:cNvGraphicFramePr>
          <p:nvPr>
            <p:ph idx="4294967295"/>
            <p:extLst>
              <p:ext uri="{D42A27DB-BD31-4B8C-83A1-F6EECF244321}">
                <p14:modId xmlns:p14="http://schemas.microsoft.com/office/powerpoint/2010/main" val="322795979"/>
              </p:ext>
            </p:extLst>
          </p:nvPr>
        </p:nvGraphicFramePr>
        <p:xfrm>
          <a:off x="1012874" y="1912034"/>
          <a:ext cx="8375650" cy="3810000"/>
        </p:xfrm>
        <a:graphic>
          <a:graphicData uri="http://schemas.openxmlformats.org/drawingml/2006/table">
            <a:tbl>
              <a:tblPr firstRow="1" bandRow="1">
                <a:tableStyleId>{5C22544A-7EE6-4342-B048-85BDC9FD1C3A}</a:tableStyleId>
              </a:tblPr>
              <a:tblGrid>
                <a:gridCol w="4187825">
                  <a:extLst>
                    <a:ext uri="{9D8B030D-6E8A-4147-A177-3AD203B41FA5}">
                      <a16:colId xmlns:a16="http://schemas.microsoft.com/office/drawing/2014/main" val="20000"/>
                    </a:ext>
                  </a:extLst>
                </a:gridCol>
                <a:gridCol w="4187825">
                  <a:extLst>
                    <a:ext uri="{9D8B030D-6E8A-4147-A177-3AD203B41FA5}">
                      <a16:colId xmlns:a16="http://schemas.microsoft.com/office/drawing/2014/main" val="20001"/>
                    </a:ext>
                  </a:extLst>
                </a:gridCol>
              </a:tblGrid>
              <a:tr h="370840">
                <a:tc>
                  <a:txBody>
                    <a:bodyPr/>
                    <a:lstStyle/>
                    <a:p>
                      <a:r>
                        <a:rPr lang="en-US" sz="2000" dirty="0"/>
                        <a:t>Example</a:t>
                      </a:r>
                    </a:p>
                  </a:txBody>
                  <a:tcPr marL="90548" marR="90548"/>
                </a:tc>
                <a:tc>
                  <a:txBody>
                    <a:bodyPr/>
                    <a:lstStyle/>
                    <a:p>
                      <a:r>
                        <a:rPr lang="en-US" sz="2000" dirty="0"/>
                        <a:t>Potential Interpretation</a:t>
                      </a:r>
                    </a:p>
                  </a:txBody>
                  <a:tcPr marL="90548" marR="90548"/>
                </a:tc>
                <a:extLst>
                  <a:ext uri="{0D108BD9-81ED-4DB2-BD59-A6C34878D82A}">
                    <a16:rowId xmlns:a16="http://schemas.microsoft.com/office/drawing/2014/main" val="10000"/>
                  </a:ext>
                </a:extLst>
              </a:tr>
              <a:tr h="370840">
                <a:tc>
                  <a:txBody>
                    <a:bodyPr/>
                    <a:lstStyle/>
                    <a:p>
                      <a:r>
                        <a:rPr lang="en-US" sz="2000" baseline="0" dirty="0"/>
                        <a:t>Firm A </a:t>
                      </a:r>
                      <a:r>
                        <a:rPr lang="en-US" sz="2000" dirty="0"/>
                        <a:t>recognizes revenue early using bill-and-hold sales</a:t>
                      </a:r>
                    </a:p>
                  </a:txBody>
                  <a:tcPr marL="90548" marR="90548"/>
                </a:tc>
                <a:tc>
                  <a:txBody>
                    <a:bodyPr/>
                    <a:lstStyle/>
                    <a:p>
                      <a:r>
                        <a:rPr lang="en-US" sz="2000" dirty="0"/>
                        <a:t>Potentially p</a:t>
                      </a:r>
                      <a:r>
                        <a:rPr lang="en-US" sz="2000" baseline="0" dirty="0"/>
                        <a:t>oor underlying performance, r</a:t>
                      </a:r>
                      <a:r>
                        <a:rPr lang="en-US" sz="2000" dirty="0"/>
                        <a:t>eported income </a:t>
                      </a:r>
                      <a:r>
                        <a:rPr lang="en-US" sz="2000" dirty="0">
                          <a:sym typeface="Symbol"/>
                        </a:rPr>
                        <a:t></a:t>
                      </a:r>
                      <a:r>
                        <a:rPr lang="en-US" sz="2000" dirty="0"/>
                        <a:t>, </a:t>
                      </a:r>
                      <a:r>
                        <a:rPr lang="en-US" sz="2000" baseline="0" dirty="0"/>
                        <a:t>and f</a:t>
                      </a:r>
                      <a:r>
                        <a:rPr lang="en-US" sz="2000" dirty="0"/>
                        <a:t>uture income </a:t>
                      </a:r>
                      <a:r>
                        <a:rPr lang="en-US" sz="2000" dirty="0">
                          <a:sym typeface="Symbol"/>
                        </a:rPr>
                        <a:t></a:t>
                      </a:r>
                      <a:endParaRPr lang="en-US" sz="2000" dirty="0"/>
                    </a:p>
                  </a:txBody>
                  <a:tcPr marL="90548" marR="90548"/>
                </a:tc>
                <a:extLst>
                  <a:ext uri="{0D108BD9-81ED-4DB2-BD59-A6C34878D82A}">
                    <a16:rowId xmlns:a16="http://schemas.microsoft.com/office/drawing/2014/main" val="10001"/>
                  </a:ext>
                </a:extLst>
              </a:tr>
              <a:tr h="370840">
                <a:tc>
                  <a:txBody>
                    <a:bodyPr/>
                    <a:lstStyle/>
                    <a:p>
                      <a:r>
                        <a:rPr lang="en-US" sz="2000" dirty="0"/>
                        <a:t>Firm B capitalizes product development expenses</a:t>
                      </a:r>
                    </a:p>
                  </a:txBody>
                  <a:tcPr marL="90548" marR="90548"/>
                </a:tc>
                <a:tc>
                  <a:txBody>
                    <a:bodyPr/>
                    <a:lstStyle/>
                    <a:p>
                      <a:r>
                        <a:rPr lang="en-US" sz="2000" dirty="0"/>
                        <a:t>Potentially p</a:t>
                      </a:r>
                      <a:r>
                        <a:rPr lang="en-US" sz="2000" baseline="0" dirty="0"/>
                        <a:t>oor underlying performance, r</a:t>
                      </a:r>
                      <a:r>
                        <a:rPr lang="en-US" sz="2000" dirty="0"/>
                        <a:t>eported income </a:t>
                      </a:r>
                      <a:r>
                        <a:rPr lang="en-US" sz="2000" dirty="0">
                          <a:sym typeface="Symbol"/>
                        </a:rPr>
                        <a:t></a:t>
                      </a:r>
                      <a:r>
                        <a:rPr lang="en-US" sz="2000" dirty="0"/>
                        <a:t>, </a:t>
                      </a:r>
                      <a:r>
                        <a:rPr lang="en-US" sz="2000" baseline="0" dirty="0"/>
                        <a:t>and f</a:t>
                      </a:r>
                      <a:r>
                        <a:rPr lang="en-US" sz="2000" dirty="0"/>
                        <a:t>uture income </a:t>
                      </a:r>
                      <a:r>
                        <a:rPr lang="en-US" sz="2000" dirty="0">
                          <a:sym typeface="Symbol"/>
                        </a:rPr>
                        <a:t></a:t>
                      </a:r>
                      <a:endParaRPr lang="en-US" sz="2000" dirty="0"/>
                    </a:p>
                  </a:txBody>
                  <a:tcPr marL="90548" marR="90548"/>
                </a:tc>
                <a:extLst>
                  <a:ext uri="{0D108BD9-81ED-4DB2-BD59-A6C34878D82A}">
                    <a16:rowId xmlns:a16="http://schemas.microsoft.com/office/drawing/2014/main" val="10002"/>
                  </a:ext>
                </a:extLst>
              </a:tr>
              <a:tr h="370840">
                <a:tc>
                  <a:txBody>
                    <a:bodyPr/>
                    <a:lstStyle/>
                    <a:p>
                      <a:r>
                        <a:rPr lang="en-US" sz="2000" dirty="0"/>
                        <a:t>Firm C</a:t>
                      </a:r>
                      <a:r>
                        <a:rPr lang="en-US" sz="2000" baseline="0" dirty="0"/>
                        <a:t> has large amounts of off-balance-sheet financing</a:t>
                      </a:r>
                      <a:endParaRPr lang="en-US" sz="2000" dirty="0"/>
                    </a:p>
                  </a:txBody>
                  <a:tcPr marL="90548" marR="90548"/>
                </a:tc>
                <a:tc>
                  <a:txBody>
                    <a:bodyPr/>
                    <a:lstStyle/>
                    <a:p>
                      <a:r>
                        <a:rPr lang="en-US" sz="2000" dirty="0"/>
                        <a:t>Liabilities</a:t>
                      </a:r>
                      <a:r>
                        <a:rPr lang="en-US" sz="2000" baseline="0" dirty="0"/>
                        <a:t> are understated</a:t>
                      </a:r>
                      <a:endParaRPr lang="en-US" sz="2000" dirty="0"/>
                    </a:p>
                    <a:p>
                      <a:endParaRPr lang="en-US" sz="2000" dirty="0"/>
                    </a:p>
                  </a:txBody>
                  <a:tcPr marL="90548" marR="90548"/>
                </a:tc>
                <a:extLst>
                  <a:ext uri="{0D108BD9-81ED-4DB2-BD59-A6C34878D82A}">
                    <a16:rowId xmlns:a16="http://schemas.microsoft.com/office/drawing/2014/main" val="10003"/>
                  </a:ext>
                </a:extLst>
              </a:tr>
              <a:tr h="370840">
                <a:tc>
                  <a:txBody>
                    <a:bodyPr/>
                    <a:lstStyle/>
                    <a:p>
                      <a:r>
                        <a:rPr lang="en-US" sz="2000" dirty="0"/>
                        <a:t>Firm D increases its loan-loss</a:t>
                      </a:r>
                      <a:r>
                        <a:rPr lang="en-US" sz="2000" baseline="0" dirty="0"/>
                        <a:t> reserves</a:t>
                      </a:r>
                      <a:endParaRPr lang="en-US" sz="2000" dirty="0"/>
                    </a:p>
                  </a:txBody>
                  <a:tcPr marL="90548" marR="90548"/>
                </a:tc>
                <a:tc>
                  <a:txBody>
                    <a:bodyPr/>
                    <a:lstStyle/>
                    <a:p>
                      <a:r>
                        <a:rPr lang="en-US" sz="2000" dirty="0"/>
                        <a:t>Current income </a:t>
                      </a:r>
                      <a:r>
                        <a:rPr lang="en-US" sz="2000" dirty="0">
                          <a:sym typeface="Symbol"/>
                        </a:rPr>
                        <a:t> so as to inflate f</a:t>
                      </a:r>
                      <a:r>
                        <a:rPr lang="en-US" sz="2000" dirty="0"/>
                        <a:t>uture performance</a:t>
                      </a:r>
                    </a:p>
                  </a:txBody>
                  <a:tcPr marL="90548" marR="90548"/>
                </a:tc>
                <a:extLst>
                  <a:ext uri="{0D108BD9-81ED-4DB2-BD59-A6C34878D82A}">
                    <a16:rowId xmlns:a16="http://schemas.microsoft.com/office/drawing/2014/main" val="10004"/>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Quality of Earnings Risk Factors</a:t>
            </a:r>
          </a:p>
        </p:txBody>
      </p:sp>
      <p:sp>
        <p:nvSpPr>
          <p:cNvPr id="4" name="Content Placeholder 3"/>
          <p:cNvSpPr>
            <a:spLocks noGrp="1"/>
          </p:cNvSpPr>
          <p:nvPr>
            <p:ph idx="1"/>
          </p:nvPr>
        </p:nvSpPr>
        <p:spPr/>
        <p:txBody>
          <a:bodyPr/>
          <a:lstStyle/>
          <a:p>
            <a:pPr>
              <a:buSzPct val="100000"/>
            </a:pPr>
            <a:r>
              <a:rPr lang="en-US" sz="2400" dirty="0"/>
              <a:t>Poor quality of accounting disclosures</a:t>
            </a:r>
          </a:p>
          <a:p>
            <a:pPr>
              <a:buSzPct val="100000"/>
            </a:pPr>
            <a:r>
              <a:rPr lang="en-US" sz="2400" dirty="0"/>
              <a:t>Related-party transactions</a:t>
            </a:r>
          </a:p>
          <a:p>
            <a:pPr>
              <a:buSzPct val="100000"/>
            </a:pPr>
            <a:r>
              <a:rPr lang="en-US" sz="2400" dirty="0"/>
              <a:t>Frequent management or director turnover</a:t>
            </a:r>
          </a:p>
          <a:p>
            <a:pPr>
              <a:buSzPct val="100000"/>
            </a:pPr>
            <a:r>
              <a:rPr lang="en-US" sz="2400" dirty="0"/>
              <a:t>Pressure to make earnings targets</a:t>
            </a:r>
          </a:p>
          <a:p>
            <a:pPr>
              <a:buSzPct val="100000"/>
            </a:pPr>
            <a:r>
              <a:rPr lang="en-US" sz="2400" dirty="0"/>
              <a:t>Auditor conflicts of interest or frequent turnover</a:t>
            </a:r>
          </a:p>
          <a:p>
            <a:pPr>
              <a:buSzPct val="100000"/>
            </a:pPr>
            <a:r>
              <a:rPr lang="en-US" sz="2400" dirty="0"/>
              <a:t>Incentive compensation tied to stock price</a:t>
            </a:r>
          </a:p>
          <a:p>
            <a:pPr>
              <a:buSzPct val="100000"/>
            </a:pPr>
            <a:r>
              <a:rPr lang="en-US" sz="2400" dirty="0"/>
              <a:t>External or internal pressures on profitability</a:t>
            </a:r>
          </a:p>
          <a:p>
            <a:pPr>
              <a:buSzPct val="100000"/>
            </a:pPr>
            <a:r>
              <a:rPr lang="en-US" sz="2400" dirty="0"/>
              <a:t>Debt covenant pressures</a:t>
            </a:r>
          </a:p>
          <a:p>
            <a:pPr>
              <a:buSzPct val="100000"/>
            </a:pPr>
            <a:r>
              <a:rPr lang="en-US" sz="2400" dirty="0"/>
              <a:t>Previous regulatory/reporting issues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Valuation Models</a:t>
            </a:r>
          </a:p>
        </p:txBody>
      </p:sp>
      <p:graphicFrame>
        <p:nvGraphicFramePr>
          <p:cNvPr id="6" name="Diagram 5"/>
          <p:cNvGraphicFramePr/>
          <p:nvPr>
            <p:extLst>
              <p:ext uri="{D42A27DB-BD31-4B8C-83A1-F6EECF244321}">
                <p14:modId xmlns:p14="http://schemas.microsoft.com/office/powerpoint/2010/main" val="4257189996"/>
              </p:ext>
            </p:extLst>
          </p:nvPr>
        </p:nvGraphicFramePr>
        <p:xfrm>
          <a:off x="2336410" y="1793875"/>
          <a:ext cx="7848600" cy="4699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Choosing a Valuation Model</a:t>
            </a:r>
          </a:p>
        </p:txBody>
      </p:sp>
      <p:graphicFrame>
        <p:nvGraphicFramePr>
          <p:cNvPr id="4" name="Diagram 3"/>
          <p:cNvGraphicFramePr/>
          <p:nvPr>
            <p:extLst>
              <p:ext uri="{D42A27DB-BD31-4B8C-83A1-F6EECF244321}">
                <p14:modId xmlns:p14="http://schemas.microsoft.com/office/powerpoint/2010/main" val="4115309424"/>
              </p:ext>
            </p:extLst>
          </p:nvPr>
        </p:nvGraphicFramePr>
        <p:xfrm>
          <a:off x="2668172" y="2015978"/>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Other Valuation Model Issues</a:t>
            </a:r>
          </a:p>
        </p:txBody>
      </p:sp>
      <p:graphicFrame>
        <p:nvGraphicFramePr>
          <p:cNvPr id="4" name="Diagram 3"/>
          <p:cNvGraphicFramePr/>
          <p:nvPr>
            <p:extLst>
              <p:ext uri="{D42A27DB-BD31-4B8C-83A1-F6EECF244321}">
                <p14:modId xmlns:p14="http://schemas.microsoft.com/office/powerpoint/2010/main" val="2587889266"/>
              </p:ext>
            </p:extLst>
          </p:nvPr>
        </p:nvGraphicFramePr>
        <p:xfrm>
          <a:off x="3048000" y="1973775"/>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Analyst Roles</a:t>
            </a:r>
          </a:p>
        </p:txBody>
      </p:sp>
      <p:graphicFrame>
        <p:nvGraphicFramePr>
          <p:cNvPr id="4" name="Diagram 3"/>
          <p:cNvGraphicFramePr/>
          <p:nvPr>
            <p:extLst>
              <p:ext uri="{D42A27DB-BD31-4B8C-83A1-F6EECF244321}">
                <p14:modId xmlns:p14="http://schemas.microsoft.com/office/powerpoint/2010/main" val="4185918192"/>
              </p:ext>
            </p:extLst>
          </p:nvPr>
        </p:nvGraphicFramePr>
        <p:xfrm>
          <a:off x="3048000" y="1987843"/>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Analyst Responsibilities: </a:t>
            </a:r>
          </a:p>
        </p:txBody>
      </p:sp>
      <p:sp>
        <p:nvSpPr>
          <p:cNvPr id="4" name="Content Placeholder 4"/>
          <p:cNvSpPr>
            <a:spLocks noGrp="1"/>
          </p:cNvSpPr>
          <p:nvPr>
            <p:ph idx="1"/>
          </p:nvPr>
        </p:nvSpPr>
        <p:spPr/>
        <p:txBody>
          <a:bodyPr/>
          <a:lstStyle/>
          <a:p>
            <a:endParaRPr lang="en-US" dirty="0"/>
          </a:p>
          <a:p>
            <a:endParaRPr lang="en-US" dirty="0"/>
          </a:p>
        </p:txBody>
      </p:sp>
      <p:sp>
        <p:nvSpPr>
          <p:cNvPr id="5" name="Content Placeholder 4"/>
          <p:cNvSpPr txBox="1">
            <a:spLocks/>
          </p:cNvSpPr>
          <p:nvPr/>
        </p:nvSpPr>
        <p:spPr bwMode="auto">
          <a:xfrm>
            <a:off x="1613096" y="2197100"/>
            <a:ext cx="8458200" cy="4114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algn="ctr" eaLnBrk="0" fontAlgn="base" hangingPunct="0">
              <a:spcBef>
                <a:spcPct val="20000"/>
              </a:spcBef>
              <a:spcAft>
                <a:spcPct val="0"/>
              </a:spcAft>
              <a:buSzPct val="60000"/>
              <a:defRPr/>
            </a:pPr>
            <a:r>
              <a:rPr lang="en-US" sz="2400" b="1" kern="0" dirty="0"/>
              <a:t>The Code of Ethics:</a:t>
            </a:r>
          </a:p>
          <a:p>
            <a:pPr eaLnBrk="0" fontAlgn="base" hangingPunct="0">
              <a:spcBef>
                <a:spcPct val="20000"/>
              </a:spcBef>
              <a:spcAft>
                <a:spcPct val="0"/>
              </a:spcAft>
              <a:buSzPct val="60000"/>
              <a:defRPr/>
            </a:pPr>
            <a:endParaRPr lang="en-US" sz="2400" b="1" kern="0" dirty="0"/>
          </a:p>
          <a:p>
            <a:pPr algn="ctr" eaLnBrk="0" fontAlgn="base" hangingPunct="0">
              <a:spcBef>
                <a:spcPct val="20000"/>
              </a:spcBef>
              <a:spcAft>
                <a:spcPct val="0"/>
              </a:spcAft>
              <a:buSzPct val="60000"/>
              <a:defRPr/>
            </a:pPr>
            <a:r>
              <a:rPr lang="en-US" sz="2400" b="1" i="1" kern="0" dirty="0"/>
              <a:t>Members of …… Institute must … use reasonable care and exercise independent professional judgment when conducting investment analysis, making investment recommendations, taking investment actions, and engaging in other professional activities.</a:t>
            </a:r>
          </a:p>
          <a:p>
            <a:pPr eaLnBrk="0" fontAlgn="base" hangingPunct="0">
              <a:spcBef>
                <a:spcPct val="20000"/>
              </a:spcBef>
              <a:spcAft>
                <a:spcPct val="0"/>
              </a:spcAft>
              <a:buSzPct val="60000"/>
              <a:defRPr/>
            </a:pPr>
            <a:endParaRPr lang="en-US" sz="2000" b="1" kern="0" dirty="0"/>
          </a:p>
          <a:p>
            <a:pPr eaLnBrk="0" fontAlgn="base" hangingPunct="0">
              <a:spcBef>
                <a:spcPct val="20000"/>
              </a:spcBef>
              <a:spcAft>
                <a:spcPct val="0"/>
              </a:spcAft>
              <a:buSzPct val="60000"/>
              <a:defRPr/>
            </a:pPr>
            <a:endParaRPr lang="en-US" sz="2000" b="1" kern="0" dirty="0"/>
          </a:p>
          <a:p>
            <a:pPr eaLnBrk="0" fontAlgn="base" hangingPunct="0">
              <a:spcBef>
                <a:spcPct val="20000"/>
              </a:spcBef>
              <a:spcAft>
                <a:spcPct val="0"/>
              </a:spcAft>
              <a:buSzPct val="60000"/>
              <a:defRPr/>
            </a:pPr>
            <a:endParaRPr lang="en-US" sz="2000" b="1" kern="0" dirty="0"/>
          </a:p>
          <a:p>
            <a:pPr eaLnBrk="0" fontAlgn="base" hangingPunct="0">
              <a:spcBef>
                <a:spcPct val="20000"/>
              </a:spcBef>
              <a:spcAft>
                <a:spcPct val="0"/>
              </a:spcAft>
              <a:buSzPct val="60000"/>
              <a:defRPr/>
            </a:pPr>
            <a:endParaRPr lang="en-US" sz="2000" b="1" kern="0" dirty="0">
              <a:solidFill>
                <a:schemeClr val="bg1"/>
              </a:solidFill>
            </a:endParaRPr>
          </a:p>
          <a:p>
            <a:pPr eaLnBrk="0" fontAlgn="base" hangingPunct="0">
              <a:spcBef>
                <a:spcPct val="20000"/>
              </a:spcBef>
              <a:spcAft>
                <a:spcPct val="0"/>
              </a:spcAft>
              <a:buSzPct val="60000"/>
              <a:defRPr/>
            </a:pPr>
            <a:endParaRPr lang="en-US" sz="2000" b="1" kern="0" dirty="0">
              <a:solidFill>
                <a:schemeClr val="bg1"/>
              </a:solidFill>
            </a:endParaRPr>
          </a:p>
          <a:p>
            <a:pPr eaLnBrk="0" fontAlgn="base" hangingPunct="0">
              <a:spcBef>
                <a:spcPct val="20000"/>
              </a:spcBef>
              <a:spcAft>
                <a:spcPct val="0"/>
              </a:spcAft>
              <a:buSzPct val="60000"/>
              <a:defRPr/>
            </a:pPr>
            <a:endParaRPr lang="en-US" sz="2000" b="1" kern="0" dirty="0">
              <a:solidFill>
                <a:schemeClr val="bg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Research Reports</a:t>
            </a:r>
          </a:p>
        </p:txBody>
      </p:sp>
      <p:sp>
        <p:nvSpPr>
          <p:cNvPr id="4" name="Content Placeholder 3">
            <a:extLst>
              <a:ext uri="{FF2B5EF4-FFF2-40B4-BE49-F238E27FC236}">
                <a16:creationId xmlns:a16="http://schemas.microsoft.com/office/drawing/2014/main" id="{F64BC33E-DF6F-4226-8BDF-1881EB92DC14}"/>
              </a:ext>
            </a:extLst>
          </p:cNvPr>
          <p:cNvSpPr>
            <a:spLocks noGrp="1"/>
          </p:cNvSpPr>
          <p:nvPr>
            <p:ph idx="1"/>
          </p:nvPr>
        </p:nvSpPr>
        <p:spPr/>
        <p:txBody>
          <a:bodyPr>
            <a:normAutofit/>
          </a:bodyPr>
          <a:lstStyle/>
          <a:p>
            <a:pPr eaLnBrk="0" fontAlgn="base" hangingPunct="0">
              <a:spcBef>
                <a:spcPct val="20000"/>
              </a:spcBef>
              <a:spcAft>
                <a:spcPct val="0"/>
              </a:spcAft>
              <a:buSzPct val="60000"/>
              <a:defRPr/>
            </a:pPr>
            <a:r>
              <a:rPr lang="en-US" b="1" kern="0" dirty="0"/>
              <a:t>Effective research reports include the following:</a:t>
            </a:r>
          </a:p>
          <a:p>
            <a:pPr marL="754380" lvl="1" indent="-342900" eaLnBrk="0" fontAlgn="base" hangingPunct="0">
              <a:spcBef>
                <a:spcPct val="20000"/>
              </a:spcBef>
              <a:spcAft>
                <a:spcPct val="0"/>
              </a:spcAft>
              <a:buClr>
                <a:schemeClr val="tx1"/>
              </a:buClr>
              <a:buSzPct val="65000"/>
              <a:defRPr/>
            </a:pPr>
            <a:r>
              <a:rPr lang="en-US" kern="0" dirty="0"/>
              <a:t>Timely information</a:t>
            </a:r>
          </a:p>
          <a:p>
            <a:pPr marL="754380" lvl="1" indent="-342900" eaLnBrk="0" fontAlgn="base" hangingPunct="0">
              <a:spcBef>
                <a:spcPct val="20000"/>
              </a:spcBef>
              <a:spcAft>
                <a:spcPct val="0"/>
              </a:spcAft>
              <a:buClr>
                <a:schemeClr val="tx1"/>
              </a:buClr>
              <a:buSzPct val="65000"/>
              <a:defRPr/>
            </a:pPr>
            <a:r>
              <a:rPr lang="en-US" kern="0" dirty="0"/>
              <a:t>Clear, incisive language</a:t>
            </a:r>
          </a:p>
          <a:p>
            <a:pPr marL="754380" lvl="1" indent="-342900" eaLnBrk="0" fontAlgn="base" hangingPunct="0">
              <a:spcBef>
                <a:spcPct val="20000"/>
              </a:spcBef>
              <a:spcAft>
                <a:spcPct val="0"/>
              </a:spcAft>
              <a:buClr>
                <a:schemeClr val="tx1"/>
              </a:buClr>
              <a:buSzPct val="65000"/>
              <a:defRPr/>
            </a:pPr>
            <a:r>
              <a:rPr lang="en-US" kern="0" dirty="0"/>
              <a:t>Objective and well-researched information</a:t>
            </a:r>
          </a:p>
          <a:p>
            <a:pPr marL="754380" lvl="1" indent="-342900" eaLnBrk="0" fontAlgn="base" hangingPunct="0">
              <a:spcBef>
                <a:spcPct val="20000"/>
              </a:spcBef>
              <a:spcAft>
                <a:spcPct val="0"/>
              </a:spcAft>
              <a:buClr>
                <a:schemeClr val="tx1"/>
              </a:buClr>
              <a:buSzPct val="65000"/>
              <a:defRPr/>
            </a:pPr>
            <a:r>
              <a:rPr lang="en-US" kern="0" dirty="0"/>
              <a:t>Clearly distinguished facts and opinions</a:t>
            </a:r>
          </a:p>
          <a:p>
            <a:pPr marL="754380" lvl="1" indent="-342900" eaLnBrk="0" fontAlgn="base" hangingPunct="0">
              <a:spcBef>
                <a:spcPct val="20000"/>
              </a:spcBef>
              <a:spcAft>
                <a:spcPct val="0"/>
              </a:spcAft>
              <a:buClr>
                <a:schemeClr val="tx1"/>
              </a:buClr>
              <a:buSzPct val="65000"/>
              <a:defRPr/>
            </a:pPr>
            <a:r>
              <a:rPr lang="en-US" kern="0" dirty="0"/>
              <a:t>Consistent analysis, forecasts, valuation, and recommendations</a:t>
            </a:r>
          </a:p>
          <a:p>
            <a:pPr marL="754380" lvl="1" indent="-342900" eaLnBrk="0" fontAlgn="base" hangingPunct="0">
              <a:spcBef>
                <a:spcPct val="20000"/>
              </a:spcBef>
              <a:spcAft>
                <a:spcPct val="0"/>
              </a:spcAft>
              <a:buClr>
                <a:schemeClr val="tx1"/>
              </a:buClr>
              <a:buSzPct val="65000"/>
              <a:defRPr/>
            </a:pPr>
            <a:r>
              <a:rPr lang="en-US" kern="0" dirty="0"/>
              <a:t>Sufficient disclosure of information</a:t>
            </a:r>
          </a:p>
          <a:p>
            <a:pPr marL="754380" lvl="1" indent="-342900" eaLnBrk="0" fontAlgn="base" hangingPunct="0">
              <a:spcBef>
                <a:spcPct val="20000"/>
              </a:spcBef>
              <a:spcAft>
                <a:spcPct val="0"/>
              </a:spcAft>
              <a:buClr>
                <a:schemeClr val="tx1"/>
              </a:buClr>
              <a:buSzPct val="65000"/>
              <a:defRPr/>
            </a:pPr>
            <a:r>
              <a:rPr lang="en-US" kern="0" dirty="0"/>
              <a:t>Key risk factors</a:t>
            </a:r>
          </a:p>
          <a:p>
            <a:pPr marL="754380" lvl="1" indent="-342900" eaLnBrk="0" fontAlgn="base" hangingPunct="0">
              <a:spcBef>
                <a:spcPct val="20000"/>
              </a:spcBef>
              <a:spcAft>
                <a:spcPct val="0"/>
              </a:spcAft>
              <a:buClr>
                <a:schemeClr val="tx1"/>
              </a:buClr>
              <a:buSzPct val="65000"/>
              <a:defRPr/>
            </a:pPr>
            <a:r>
              <a:rPr lang="en-US" kern="0" dirty="0"/>
              <a:t>Disclosures of conflicts of interest</a:t>
            </a:r>
            <a:endParaRPr lang="en-US" sz="36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Summary</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1630540256"/>
              </p:ext>
            </p:extLst>
          </p:nvPr>
        </p:nvGraphicFramePr>
        <p:xfrm>
          <a:off x="2096087" y="1587305"/>
          <a:ext cx="84582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Summary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04050948"/>
              </p:ext>
            </p:extLst>
          </p:nvPr>
        </p:nvGraphicFramePr>
        <p:xfrm>
          <a:off x="1866900" y="1692275"/>
          <a:ext cx="84582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Summary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7035522"/>
              </p:ext>
            </p:extLst>
          </p:nvPr>
        </p:nvGraphicFramePr>
        <p:xfrm>
          <a:off x="1866900" y="1539875"/>
          <a:ext cx="845820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ctrTitle"/>
          </p:nvPr>
        </p:nvSpPr>
        <p:spPr/>
        <p:txBody>
          <a:bodyPr/>
          <a:lstStyle/>
          <a:p>
            <a:pPr algn="ctr" eaLnBrk="1" hangingPunct="1"/>
            <a:r>
              <a:rPr lang="en-US" sz="4000" dirty="0"/>
              <a:t>Return Concepts</a:t>
            </a:r>
            <a:endParaRPr lang="en-US" sz="3000" dirty="0"/>
          </a:p>
        </p:txBody>
      </p:sp>
      <p:sp>
        <p:nvSpPr>
          <p:cNvPr id="3" name="Subtitle 2">
            <a:extLst>
              <a:ext uri="{FF2B5EF4-FFF2-40B4-BE49-F238E27FC236}">
                <a16:creationId xmlns:a16="http://schemas.microsoft.com/office/drawing/2014/main" id="{8D74DBA5-F5CA-45E3-BDC0-56D0BAA65734}"/>
              </a:ext>
            </a:extLst>
          </p:cNvPr>
          <p:cNvSpPr>
            <a:spLocks noGrp="1"/>
          </p:cNvSpPr>
          <p:nvPr>
            <p:ph type="subTitle" idx="1"/>
          </p:nvPr>
        </p:nvSpPr>
        <p:spPr/>
        <p:txBody>
          <a:bodyPr/>
          <a:lstStyle/>
          <a:p>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Why Focus on Return Concepts?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130243263"/>
              </p:ext>
            </p:extLst>
          </p:nvPr>
        </p:nvGraphicFramePr>
        <p:xfrm>
          <a:off x="1908175" y="1768475"/>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Holding Period Return</a:t>
            </a:r>
          </a:p>
        </p:txBody>
      </p:sp>
      <p:sp>
        <p:nvSpPr>
          <p:cNvPr id="4" name="Content Placeholder 4"/>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624616642"/>
              </p:ext>
            </p:extLst>
          </p:nvPr>
        </p:nvGraphicFramePr>
        <p:xfrm>
          <a:off x="4134143" y="2446606"/>
          <a:ext cx="3543300" cy="2884082"/>
        </p:xfrm>
        <a:graphic>
          <a:graphicData uri="http://schemas.openxmlformats.org/presentationml/2006/ole">
            <mc:AlternateContent xmlns:mc="http://schemas.openxmlformats.org/markup-compatibility/2006">
              <mc:Choice xmlns:v="urn:schemas-microsoft-com:vml" Requires="v">
                <p:oleObj spid="_x0000_s1035" name="Equation" r:id="rId4" imgW="1091880" imgH="888840" progId="">
                  <p:embed/>
                </p:oleObj>
              </mc:Choice>
              <mc:Fallback>
                <p:oleObj name="Equation" r:id="rId4" imgW="1091880" imgH="888840" progId="">
                  <p:embed/>
                  <p:pic>
                    <p:nvPicPr>
                      <p:cNvPr id="5"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34143" y="2446606"/>
                        <a:ext cx="3543300" cy="28840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Other Return Concepts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467794155"/>
              </p:ext>
            </p:extLst>
          </p:nvPr>
        </p:nvGraphicFramePr>
        <p:xfrm>
          <a:off x="1908175" y="1768475"/>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1"/>
          <p:cNvSpPr txBox="1">
            <a:spLocks noGrp="1"/>
          </p:cNvSpPr>
          <p:nvPr/>
        </p:nvSpPr>
        <p:spPr bwMode="auto">
          <a:xfrm>
            <a:off x="8001000" y="6381750"/>
            <a:ext cx="2133600" cy="476250"/>
          </a:xfrm>
          <a:prstGeom prst="rect">
            <a:avLst/>
          </a:prstGeom>
          <a:noFill/>
          <a:ln>
            <a:miter lim="800000"/>
            <a:headEnd/>
            <a:tailEnd/>
          </a:ln>
        </p:spPr>
        <p:txBody>
          <a:bodyPr/>
          <a:lstStyle/>
          <a:p>
            <a:pPr algn="r">
              <a:defRPr/>
            </a:pPr>
            <a:endParaRPr lang="en-US" b="1" dirty="0">
              <a:solidFill>
                <a:srgbClr val="2A3076"/>
              </a:solidFill>
              <a:latin typeface="Arial" pitchFamily="34" charset="0"/>
            </a:endParaRPr>
          </a:p>
          <a:p>
            <a:pPr algn="r">
              <a:defRPr/>
            </a:pPr>
            <a:endParaRPr lang="en-US" b="1" dirty="0">
              <a:solidFill>
                <a:srgbClr val="2A3076"/>
              </a:solidFill>
              <a:latin typeface="Arial" pitchFamily="34" charset="0"/>
            </a:endParaRPr>
          </a:p>
        </p:txBody>
      </p:sp>
      <p:sp>
        <p:nvSpPr>
          <p:cNvPr id="366596" name="Rectangle 2"/>
          <p:cNvSpPr>
            <a:spLocks noChangeArrowheads="1"/>
          </p:cNvSpPr>
          <p:nvPr/>
        </p:nvSpPr>
        <p:spPr bwMode="auto">
          <a:xfrm>
            <a:off x="1524001" y="43934"/>
            <a:ext cx="184731" cy="369332"/>
          </a:xfrm>
          <a:prstGeom prst="rect">
            <a:avLst/>
          </a:prstGeom>
          <a:noFill/>
          <a:ln w="9525">
            <a:noFill/>
            <a:miter lim="800000"/>
            <a:headEnd/>
            <a:tailEnd/>
          </a:ln>
        </p:spPr>
        <p:txBody>
          <a:bodyPr wrap="none" anchor="ctr">
            <a:spAutoFit/>
          </a:bodyPr>
          <a:lstStyle/>
          <a:p>
            <a:endParaRPr lang="en-US" dirty="0"/>
          </a:p>
        </p:txBody>
      </p:sp>
      <p:sp>
        <p:nvSpPr>
          <p:cNvPr id="6" name="Title 5"/>
          <p:cNvSpPr>
            <a:spLocks noGrp="1"/>
          </p:cNvSpPr>
          <p:nvPr>
            <p:ph type="title"/>
          </p:nvPr>
        </p:nvSpPr>
        <p:spPr/>
        <p:txBody>
          <a:bodyPr>
            <a:normAutofit fontScale="90000"/>
          </a:bodyPr>
          <a:lstStyle/>
          <a:p>
            <a:br>
              <a:rPr lang="en-US" dirty="0"/>
            </a:br>
            <a:r>
              <a:rPr lang="en-US" dirty="0"/>
              <a:t>Equity Risk Premium</a:t>
            </a:r>
            <a:br>
              <a:rPr lang="en-US" dirty="0"/>
            </a:br>
            <a:endParaRPr lang="en-US" dirty="0"/>
          </a:p>
        </p:txBody>
      </p:sp>
      <p:graphicFrame>
        <p:nvGraphicFramePr>
          <p:cNvPr id="7" name="Diagram 6"/>
          <p:cNvGraphicFramePr/>
          <p:nvPr/>
        </p:nvGraphicFramePr>
        <p:xfrm>
          <a:off x="2362200" y="1143000"/>
          <a:ext cx="74676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1"/>
          <p:cNvSpPr txBox="1">
            <a:spLocks noGrp="1"/>
          </p:cNvSpPr>
          <p:nvPr/>
        </p:nvSpPr>
        <p:spPr bwMode="auto">
          <a:xfrm>
            <a:off x="8001000" y="6381750"/>
            <a:ext cx="2133600" cy="476250"/>
          </a:xfrm>
          <a:prstGeom prst="rect">
            <a:avLst/>
          </a:prstGeom>
          <a:noFill/>
          <a:ln>
            <a:miter lim="800000"/>
            <a:headEnd/>
            <a:tailEnd/>
          </a:ln>
        </p:spPr>
        <p:txBody>
          <a:bodyPr/>
          <a:lstStyle/>
          <a:p>
            <a:pPr algn="r">
              <a:defRPr/>
            </a:pPr>
            <a:endParaRPr lang="en-US" b="1" dirty="0">
              <a:solidFill>
                <a:srgbClr val="2A3076"/>
              </a:solidFill>
              <a:latin typeface="Arial" pitchFamily="34" charset="0"/>
            </a:endParaRPr>
          </a:p>
          <a:p>
            <a:pPr algn="r">
              <a:defRPr/>
            </a:pPr>
            <a:endParaRPr lang="en-US" b="1" dirty="0">
              <a:solidFill>
                <a:srgbClr val="2A3076"/>
              </a:solidFill>
              <a:latin typeface="Arial" pitchFamily="34" charset="0"/>
            </a:endParaRPr>
          </a:p>
        </p:txBody>
      </p:sp>
      <p:sp>
        <p:nvSpPr>
          <p:cNvPr id="366596" name="Rectangle 2"/>
          <p:cNvSpPr>
            <a:spLocks noChangeArrowheads="1"/>
          </p:cNvSpPr>
          <p:nvPr/>
        </p:nvSpPr>
        <p:spPr bwMode="auto">
          <a:xfrm>
            <a:off x="1524001" y="43934"/>
            <a:ext cx="184731" cy="369332"/>
          </a:xfrm>
          <a:prstGeom prst="rect">
            <a:avLst/>
          </a:prstGeom>
          <a:noFill/>
          <a:ln w="9525">
            <a:noFill/>
            <a:miter lim="800000"/>
            <a:headEnd/>
            <a:tailEnd/>
          </a:ln>
        </p:spPr>
        <p:txBody>
          <a:bodyPr wrap="none" anchor="ctr">
            <a:spAutoFit/>
          </a:bodyPr>
          <a:lstStyle/>
          <a:p>
            <a:endParaRPr lang="en-US" dirty="0"/>
          </a:p>
        </p:txBody>
      </p:sp>
      <p:sp>
        <p:nvSpPr>
          <p:cNvPr id="6" name="Title 5"/>
          <p:cNvSpPr>
            <a:spLocks noGrp="1"/>
          </p:cNvSpPr>
          <p:nvPr>
            <p:ph type="title"/>
          </p:nvPr>
        </p:nvSpPr>
        <p:spPr/>
        <p:txBody>
          <a:bodyPr anchor="ctr"/>
          <a:lstStyle/>
          <a:p>
            <a:r>
              <a:rPr lang="en-US" dirty="0"/>
              <a:t>Equity Risk Premium Estimates</a:t>
            </a:r>
          </a:p>
        </p:txBody>
      </p:sp>
      <p:sp>
        <p:nvSpPr>
          <p:cNvPr id="8" name="Content Placeholder 7"/>
          <p:cNvSpPr>
            <a:spLocks noGrp="1"/>
          </p:cNvSpPr>
          <p:nvPr>
            <p:ph idx="1"/>
          </p:nvPr>
        </p:nvSpPr>
        <p:spPr/>
        <p:txBody>
          <a:bodyPr/>
          <a:lstStyle/>
          <a:p>
            <a:pPr lvl="0"/>
            <a:r>
              <a:rPr lang="en-US" sz="3200" dirty="0"/>
              <a:t>Historical Estimates</a:t>
            </a:r>
          </a:p>
          <a:p>
            <a:pPr lvl="0"/>
            <a:endParaRPr lang="en-US" sz="3200" dirty="0"/>
          </a:p>
          <a:p>
            <a:r>
              <a:rPr lang="en-US" sz="3200" dirty="0"/>
              <a:t>Forward-Looking Estimates</a:t>
            </a:r>
          </a:p>
          <a:p>
            <a:pPr lvl="1"/>
            <a:r>
              <a:rPr lang="en-US" sz="3200" dirty="0"/>
              <a:t>Gordon growth model estimates</a:t>
            </a:r>
          </a:p>
          <a:p>
            <a:pPr lvl="1"/>
            <a:r>
              <a:rPr lang="en-US" sz="3200" dirty="0"/>
              <a:t>Macroeconomic model estimates</a:t>
            </a:r>
          </a:p>
          <a:p>
            <a:pPr lvl="1"/>
            <a:r>
              <a:rPr lang="en-US" sz="3200" dirty="0"/>
              <a:t>Survey estimates</a:t>
            </a:r>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1"/>
          <p:cNvSpPr txBox="1">
            <a:spLocks noGrp="1"/>
          </p:cNvSpPr>
          <p:nvPr/>
        </p:nvSpPr>
        <p:spPr bwMode="auto">
          <a:xfrm>
            <a:off x="8001000" y="6381750"/>
            <a:ext cx="2133600" cy="476250"/>
          </a:xfrm>
          <a:prstGeom prst="rect">
            <a:avLst/>
          </a:prstGeom>
          <a:noFill/>
          <a:ln>
            <a:miter lim="800000"/>
            <a:headEnd/>
            <a:tailEnd/>
          </a:ln>
        </p:spPr>
        <p:txBody>
          <a:bodyPr/>
          <a:lstStyle/>
          <a:p>
            <a:pPr algn="r">
              <a:defRPr/>
            </a:pPr>
            <a:endParaRPr lang="en-US" b="1" dirty="0">
              <a:solidFill>
                <a:srgbClr val="2A3076"/>
              </a:solidFill>
              <a:latin typeface="Arial" pitchFamily="34" charset="0"/>
            </a:endParaRPr>
          </a:p>
          <a:p>
            <a:pPr algn="r">
              <a:defRPr/>
            </a:pPr>
            <a:endParaRPr lang="en-US" b="1" dirty="0">
              <a:solidFill>
                <a:srgbClr val="2A3076"/>
              </a:solidFill>
              <a:latin typeface="Arial" pitchFamily="34" charset="0"/>
            </a:endParaRPr>
          </a:p>
        </p:txBody>
      </p:sp>
      <p:sp>
        <p:nvSpPr>
          <p:cNvPr id="366596" name="Rectangle 2"/>
          <p:cNvSpPr>
            <a:spLocks noChangeArrowheads="1"/>
          </p:cNvSpPr>
          <p:nvPr/>
        </p:nvSpPr>
        <p:spPr bwMode="auto">
          <a:xfrm>
            <a:off x="1524001" y="43934"/>
            <a:ext cx="184731" cy="369332"/>
          </a:xfrm>
          <a:prstGeom prst="rect">
            <a:avLst/>
          </a:prstGeom>
          <a:noFill/>
          <a:ln w="9525">
            <a:noFill/>
            <a:miter lim="800000"/>
            <a:headEnd/>
            <a:tailEnd/>
          </a:ln>
        </p:spPr>
        <p:txBody>
          <a:bodyPr wrap="none" anchor="ctr">
            <a:spAutoFit/>
          </a:bodyPr>
          <a:lstStyle/>
          <a:p>
            <a:endParaRPr lang="en-US" dirty="0"/>
          </a:p>
        </p:txBody>
      </p:sp>
      <p:sp>
        <p:nvSpPr>
          <p:cNvPr id="6" name="Title 5"/>
          <p:cNvSpPr>
            <a:spLocks noGrp="1"/>
          </p:cNvSpPr>
          <p:nvPr>
            <p:ph type="title"/>
          </p:nvPr>
        </p:nvSpPr>
        <p:spPr/>
        <p:txBody>
          <a:bodyPr anchor="ctr">
            <a:normAutofit fontScale="90000"/>
          </a:bodyPr>
          <a:lstStyle/>
          <a:p>
            <a:br>
              <a:rPr lang="en-US" dirty="0"/>
            </a:br>
            <a:r>
              <a:rPr lang="en-US" dirty="0"/>
              <a:t>Issues in Using Historical Equity Risk Premium Estimates</a:t>
            </a:r>
            <a:br>
              <a:rPr lang="en-US" dirty="0"/>
            </a:br>
            <a:endParaRPr lang="en-US" dirty="0"/>
          </a:p>
        </p:txBody>
      </p:sp>
      <p:sp>
        <p:nvSpPr>
          <p:cNvPr id="7" name="Content Placeholder 6"/>
          <p:cNvSpPr>
            <a:spLocks noGrp="1"/>
          </p:cNvSpPr>
          <p:nvPr>
            <p:ph idx="1"/>
          </p:nvPr>
        </p:nvSpPr>
        <p:spPr/>
        <p:txBody>
          <a:bodyPr>
            <a:normAutofit/>
          </a:bodyPr>
          <a:lstStyle/>
          <a:p>
            <a:pPr lvl="0"/>
            <a:r>
              <a:rPr lang="en-US" sz="2400" dirty="0"/>
              <a:t>Length of Sample Period</a:t>
            </a:r>
          </a:p>
          <a:p>
            <a:pPr lvl="1"/>
            <a:r>
              <a:rPr lang="en-US" dirty="0"/>
              <a:t>Balancing long-term and short-term considerations</a:t>
            </a:r>
          </a:p>
          <a:p>
            <a:pPr lvl="0"/>
            <a:r>
              <a:rPr lang="en-US" sz="2400" dirty="0"/>
              <a:t>Geometric vs. Arithmetic Mean</a:t>
            </a:r>
          </a:p>
          <a:p>
            <a:pPr lvl="1"/>
            <a:r>
              <a:rPr lang="en-US" dirty="0"/>
              <a:t>Geometric mean reflects future value more accurately </a:t>
            </a:r>
          </a:p>
          <a:p>
            <a:pPr lvl="0"/>
            <a:r>
              <a:rPr lang="en-US" sz="2400" dirty="0"/>
              <a:t>Choice of Risk-Free Return</a:t>
            </a:r>
          </a:p>
          <a:p>
            <a:pPr lvl="1"/>
            <a:r>
              <a:rPr lang="en-US" dirty="0"/>
              <a:t>On-the-run long-term Treasuries</a:t>
            </a:r>
          </a:p>
          <a:p>
            <a:pPr lvl="0"/>
            <a:r>
              <a:rPr lang="en-US" sz="2400" dirty="0"/>
              <a:t>Survivorship Bias</a:t>
            </a:r>
          </a:p>
          <a:p>
            <a:pPr lvl="1"/>
            <a:r>
              <a:rPr lang="en-US" dirty="0"/>
              <a:t>Using returns from surviving firms artificially inflates estimates of return</a:t>
            </a:r>
          </a:p>
          <a:p>
            <a:pPr lvl="0"/>
            <a:r>
              <a:rPr lang="en-US" sz="2400" dirty="0"/>
              <a:t>Strings of Unusual Events </a:t>
            </a:r>
          </a:p>
          <a:p>
            <a:endParaRPr lang="en-US" sz="32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1"/>
          <p:cNvSpPr txBox="1">
            <a:spLocks noGrp="1"/>
          </p:cNvSpPr>
          <p:nvPr/>
        </p:nvSpPr>
        <p:spPr bwMode="auto">
          <a:xfrm>
            <a:off x="8001000" y="6381750"/>
            <a:ext cx="2133600" cy="476250"/>
          </a:xfrm>
          <a:prstGeom prst="rect">
            <a:avLst/>
          </a:prstGeom>
          <a:noFill/>
          <a:ln>
            <a:miter lim="800000"/>
            <a:headEnd/>
            <a:tailEnd/>
          </a:ln>
        </p:spPr>
        <p:txBody>
          <a:bodyPr/>
          <a:lstStyle/>
          <a:p>
            <a:pPr algn="r">
              <a:defRPr/>
            </a:pPr>
            <a:endParaRPr lang="en-US" b="1" dirty="0">
              <a:solidFill>
                <a:srgbClr val="2A3076"/>
              </a:solidFill>
              <a:latin typeface="Arial" pitchFamily="34" charset="0"/>
            </a:endParaRPr>
          </a:p>
          <a:p>
            <a:pPr algn="r">
              <a:defRPr/>
            </a:pPr>
            <a:endParaRPr lang="en-US" b="1" dirty="0">
              <a:solidFill>
                <a:srgbClr val="2A3076"/>
              </a:solidFill>
              <a:latin typeface="Arial" pitchFamily="34" charset="0"/>
            </a:endParaRPr>
          </a:p>
        </p:txBody>
      </p:sp>
      <p:sp>
        <p:nvSpPr>
          <p:cNvPr id="366596" name="Rectangle 2"/>
          <p:cNvSpPr>
            <a:spLocks noChangeArrowheads="1"/>
          </p:cNvSpPr>
          <p:nvPr/>
        </p:nvSpPr>
        <p:spPr bwMode="auto">
          <a:xfrm>
            <a:off x="1524001" y="43934"/>
            <a:ext cx="184731" cy="369332"/>
          </a:xfrm>
          <a:prstGeom prst="rect">
            <a:avLst/>
          </a:prstGeom>
          <a:noFill/>
          <a:ln w="9525">
            <a:noFill/>
            <a:miter lim="800000"/>
            <a:headEnd/>
            <a:tailEnd/>
          </a:ln>
        </p:spPr>
        <p:txBody>
          <a:bodyPr wrap="none" anchor="ctr">
            <a:spAutoFit/>
          </a:bodyPr>
          <a:lstStyle/>
          <a:p>
            <a:endParaRPr lang="en-US" dirty="0"/>
          </a:p>
        </p:txBody>
      </p:sp>
      <p:sp>
        <p:nvSpPr>
          <p:cNvPr id="6" name="Title 5"/>
          <p:cNvSpPr>
            <a:spLocks noGrp="1"/>
          </p:cNvSpPr>
          <p:nvPr>
            <p:ph type="title"/>
          </p:nvPr>
        </p:nvSpPr>
        <p:spPr/>
        <p:txBody>
          <a:bodyPr>
            <a:normAutofit/>
          </a:bodyPr>
          <a:lstStyle/>
          <a:p>
            <a:r>
              <a:rPr lang="en-US" dirty="0"/>
              <a:t>Historical Equity Risk Premium Estimates</a:t>
            </a:r>
            <a:br>
              <a:rPr lang="en-US" dirty="0"/>
            </a:br>
            <a:endParaRPr lang="en-US" dirty="0"/>
          </a:p>
        </p:txBody>
      </p:sp>
      <p:graphicFrame>
        <p:nvGraphicFramePr>
          <p:cNvPr id="8" name="Chart 7"/>
          <p:cNvGraphicFramePr/>
          <p:nvPr>
            <p:extLst>
              <p:ext uri="{D42A27DB-BD31-4B8C-83A1-F6EECF244321}">
                <p14:modId xmlns:p14="http://schemas.microsoft.com/office/powerpoint/2010/main" val="1628377555"/>
              </p:ext>
            </p:extLst>
          </p:nvPr>
        </p:nvGraphicFramePr>
        <p:xfrm>
          <a:off x="2625970" y="2004219"/>
          <a:ext cx="6629400" cy="4064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1"/>
          <p:cNvSpPr txBox="1">
            <a:spLocks noGrp="1"/>
          </p:cNvSpPr>
          <p:nvPr/>
        </p:nvSpPr>
        <p:spPr bwMode="auto">
          <a:xfrm>
            <a:off x="8001000" y="6381750"/>
            <a:ext cx="2133600" cy="476250"/>
          </a:xfrm>
          <a:prstGeom prst="rect">
            <a:avLst/>
          </a:prstGeom>
          <a:noFill/>
          <a:ln>
            <a:miter lim="800000"/>
            <a:headEnd/>
            <a:tailEnd/>
          </a:ln>
        </p:spPr>
        <p:txBody>
          <a:bodyPr/>
          <a:lstStyle/>
          <a:p>
            <a:pPr algn="r">
              <a:defRPr/>
            </a:pPr>
            <a:endParaRPr lang="en-US" b="1" dirty="0">
              <a:solidFill>
                <a:srgbClr val="2A3076"/>
              </a:solidFill>
              <a:latin typeface="Arial" pitchFamily="34" charset="0"/>
            </a:endParaRPr>
          </a:p>
          <a:p>
            <a:pPr algn="r">
              <a:defRPr/>
            </a:pPr>
            <a:endParaRPr lang="en-US" b="1" dirty="0">
              <a:solidFill>
                <a:srgbClr val="2A3076"/>
              </a:solidFill>
              <a:latin typeface="Arial" pitchFamily="34" charset="0"/>
            </a:endParaRPr>
          </a:p>
        </p:txBody>
      </p:sp>
      <p:sp>
        <p:nvSpPr>
          <p:cNvPr id="366596" name="Rectangle 2"/>
          <p:cNvSpPr>
            <a:spLocks noChangeArrowheads="1"/>
          </p:cNvSpPr>
          <p:nvPr/>
        </p:nvSpPr>
        <p:spPr bwMode="auto">
          <a:xfrm>
            <a:off x="1524001" y="43934"/>
            <a:ext cx="184731" cy="369332"/>
          </a:xfrm>
          <a:prstGeom prst="rect">
            <a:avLst/>
          </a:prstGeom>
          <a:noFill/>
          <a:ln w="9525">
            <a:noFill/>
            <a:miter lim="800000"/>
            <a:headEnd/>
            <a:tailEnd/>
          </a:ln>
        </p:spPr>
        <p:txBody>
          <a:bodyPr wrap="none" anchor="ctr">
            <a:spAutoFit/>
          </a:bodyPr>
          <a:lstStyle/>
          <a:p>
            <a:endParaRPr lang="en-US" dirty="0"/>
          </a:p>
        </p:txBody>
      </p:sp>
      <p:sp>
        <p:nvSpPr>
          <p:cNvPr id="6" name="Title 5"/>
          <p:cNvSpPr>
            <a:spLocks noGrp="1"/>
          </p:cNvSpPr>
          <p:nvPr>
            <p:ph type="title"/>
          </p:nvPr>
        </p:nvSpPr>
        <p:spPr/>
        <p:txBody>
          <a:bodyPr anchor="t">
            <a:noAutofit/>
          </a:bodyPr>
          <a:lstStyle/>
          <a:p>
            <a:r>
              <a:rPr lang="en-US" dirty="0"/>
              <a:t>Forward-Looking Equity Risk Premium Estimates</a:t>
            </a:r>
            <a:br>
              <a:rPr lang="en-US" dirty="0"/>
            </a:br>
            <a:endParaRPr lang="en-US" dirty="0"/>
          </a:p>
        </p:txBody>
      </p:sp>
      <p:graphicFrame>
        <p:nvGraphicFramePr>
          <p:cNvPr id="7" name="Diagram 6"/>
          <p:cNvGraphicFramePr/>
          <p:nvPr/>
        </p:nvGraphicFramePr>
        <p:xfrm>
          <a:off x="1926021" y="1219200"/>
          <a:ext cx="8339959"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1"/>
          <p:cNvSpPr txBox="1">
            <a:spLocks noGrp="1"/>
          </p:cNvSpPr>
          <p:nvPr/>
        </p:nvSpPr>
        <p:spPr bwMode="auto">
          <a:xfrm>
            <a:off x="8001000" y="6381750"/>
            <a:ext cx="2133600" cy="476250"/>
          </a:xfrm>
          <a:prstGeom prst="rect">
            <a:avLst/>
          </a:prstGeom>
          <a:noFill/>
          <a:ln>
            <a:miter lim="800000"/>
            <a:headEnd/>
            <a:tailEnd/>
          </a:ln>
        </p:spPr>
        <p:txBody>
          <a:bodyPr/>
          <a:lstStyle/>
          <a:p>
            <a:pPr algn="r">
              <a:defRPr/>
            </a:pPr>
            <a:endParaRPr lang="en-US" b="1" dirty="0">
              <a:solidFill>
                <a:srgbClr val="2A3076"/>
              </a:solidFill>
              <a:latin typeface="Arial" pitchFamily="34" charset="0"/>
            </a:endParaRPr>
          </a:p>
          <a:p>
            <a:pPr algn="r">
              <a:defRPr/>
            </a:pPr>
            <a:endParaRPr lang="en-US" b="1" dirty="0">
              <a:solidFill>
                <a:srgbClr val="2A3076"/>
              </a:solidFill>
              <a:latin typeface="Arial" pitchFamily="34" charset="0"/>
            </a:endParaRPr>
          </a:p>
        </p:txBody>
      </p:sp>
      <p:sp>
        <p:nvSpPr>
          <p:cNvPr id="366596" name="Rectangle 2"/>
          <p:cNvSpPr>
            <a:spLocks noChangeArrowheads="1"/>
          </p:cNvSpPr>
          <p:nvPr/>
        </p:nvSpPr>
        <p:spPr bwMode="auto">
          <a:xfrm>
            <a:off x="1524001" y="43934"/>
            <a:ext cx="184731" cy="369332"/>
          </a:xfrm>
          <a:prstGeom prst="rect">
            <a:avLst/>
          </a:prstGeom>
          <a:noFill/>
          <a:ln w="9525">
            <a:noFill/>
            <a:miter lim="800000"/>
            <a:headEnd/>
            <a:tailEnd/>
          </a:ln>
        </p:spPr>
        <p:txBody>
          <a:bodyPr wrap="none" anchor="ctr">
            <a:spAutoFit/>
          </a:bodyPr>
          <a:lstStyle/>
          <a:p>
            <a:endParaRPr lang="en-US" dirty="0"/>
          </a:p>
        </p:txBody>
      </p:sp>
      <p:sp>
        <p:nvSpPr>
          <p:cNvPr id="6" name="Title 5"/>
          <p:cNvSpPr>
            <a:spLocks noGrp="1"/>
          </p:cNvSpPr>
          <p:nvPr>
            <p:ph type="title"/>
          </p:nvPr>
        </p:nvSpPr>
        <p:spPr/>
        <p:txBody>
          <a:bodyPr anchor="t">
            <a:noAutofit/>
          </a:bodyPr>
          <a:lstStyle/>
          <a:p>
            <a:r>
              <a:rPr lang="en-US" dirty="0"/>
              <a:t>Forward-Looking Equity Risk Premium Estimates</a:t>
            </a:r>
            <a:br>
              <a:rPr lang="en-US" dirty="0"/>
            </a:br>
            <a:endParaRPr lang="en-US" dirty="0"/>
          </a:p>
        </p:txBody>
      </p:sp>
      <p:sp>
        <p:nvSpPr>
          <p:cNvPr id="8" name="Content Placeholder 7"/>
          <p:cNvSpPr>
            <a:spLocks noGrp="1"/>
          </p:cNvSpPr>
          <p:nvPr>
            <p:ph idx="1"/>
          </p:nvPr>
        </p:nvSpPr>
        <p:spPr/>
        <p:txBody>
          <a:bodyPr/>
          <a:lstStyle/>
          <a:p>
            <a:pPr marL="9144" indent="0">
              <a:buNone/>
            </a:pPr>
            <a:endParaRPr lang="en-US" dirty="0"/>
          </a:p>
          <a:p>
            <a:pPr marL="9144" indent="0">
              <a:buNone/>
            </a:pPr>
            <a:r>
              <a:rPr lang="en-US" sz="2400" dirty="0"/>
              <a:t>  Macroeconomic Model Equity Risk Premium (ERP)</a:t>
            </a:r>
          </a:p>
        </p:txBody>
      </p:sp>
      <p:graphicFrame>
        <p:nvGraphicFramePr>
          <p:cNvPr id="7" name="Object 6"/>
          <p:cNvGraphicFramePr>
            <a:graphicFrameLocks noChangeAspect="1"/>
          </p:cNvGraphicFramePr>
          <p:nvPr/>
        </p:nvGraphicFramePr>
        <p:xfrm>
          <a:off x="2035176" y="2697164"/>
          <a:ext cx="8132763" cy="503237"/>
        </p:xfrm>
        <a:graphic>
          <a:graphicData uri="http://schemas.openxmlformats.org/presentationml/2006/ole">
            <mc:AlternateContent xmlns:mc="http://schemas.openxmlformats.org/markup-compatibility/2006">
              <mc:Choice xmlns:v="urn:schemas-microsoft-com:vml" Requires="v">
                <p:oleObj spid="_x0000_s2059" name="Equation" r:id="rId4" imgW="3695400" imgH="228600" progId="">
                  <p:embed/>
                </p:oleObj>
              </mc:Choice>
              <mc:Fallback>
                <p:oleObj name="Equation" r:id="rId4" imgW="3695400" imgH="228600" progId="">
                  <p:embed/>
                  <p:pic>
                    <p:nvPicPr>
                      <p:cNvPr id="7"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5176" y="2697164"/>
                        <a:ext cx="8132763" cy="503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extBox 1"/>
          <p:cNvSpPr txBox="1"/>
          <p:nvPr/>
        </p:nvSpPr>
        <p:spPr>
          <a:xfrm>
            <a:off x="2282952" y="3372134"/>
            <a:ext cx="7620000" cy="2057400"/>
          </a:xfrm>
          <a:prstGeom prst="rect">
            <a:avLst/>
          </a:prstGeom>
          <a:noFill/>
        </p:spPr>
        <p:txBody>
          <a:bodyPr wrap="square" rtlCol="0">
            <a:noAutofit/>
          </a:bodyPr>
          <a:lstStyle/>
          <a:p>
            <a:r>
              <a:rPr lang="en-US" dirty="0"/>
              <a:t>where</a:t>
            </a:r>
          </a:p>
          <a:p>
            <a:r>
              <a:rPr lang="en-US" dirty="0"/>
              <a:t>EINFL = Expected inflation</a:t>
            </a:r>
          </a:p>
          <a:p>
            <a:r>
              <a:rPr lang="en-US" dirty="0"/>
              <a:t>EGREPS = Expected growth rate in real earnings per share</a:t>
            </a:r>
          </a:p>
          <a:p>
            <a:r>
              <a:rPr lang="en-US" dirty="0"/>
              <a:t>EGPE = Expected growth in the P/E</a:t>
            </a:r>
          </a:p>
          <a:p>
            <a:r>
              <a:rPr lang="en-US" dirty="0"/>
              <a:t>EINC = Expected income component </a:t>
            </a:r>
          </a:p>
          <a:p>
            <a:r>
              <a:rPr lang="en-US" i="1" dirty="0"/>
              <a:t>R</a:t>
            </a:r>
            <a:r>
              <a:rPr lang="en-US" i="1" baseline="-25000" dirty="0"/>
              <a:t>F</a:t>
            </a:r>
            <a:r>
              <a:rPr lang="en-US" dirty="0"/>
              <a:t> = Expected risk-free return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1"/>
          <p:cNvSpPr txBox="1">
            <a:spLocks noGrp="1"/>
          </p:cNvSpPr>
          <p:nvPr/>
        </p:nvSpPr>
        <p:spPr bwMode="auto">
          <a:xfrm>
            <a:off x="8001000" y="6381750"/>
            <a:ext cx="2133600" cy="476250"/>
          </a:xfrm>
          <a:prstGeom prst="rect">
            <a:avLst/>
          </a:prstGeom>
          <a:noFill/>
          <a:ln>
            <a:miter lim="800000"/>
            <a:headEnd/>
            <a:tailEnd/>
          </a:ln>
        </p:spPr>
        <p:txBody>
          <a:bodyPr/>
          <a:lstStyle/>
          <a:p>
            <a:pPr algn="r">
              <a:defRPr/>
            </a:pPr>
            <a:endParaRPr lang="en-US" b="1" dirty="0">
              <a:solidFill>
                <a:srgbClr val="2A3076"/>
              </a:solidFill>
              <a:latin typeface="Arial" pitchFamily="34" charset="0"/>
            </a:endParaRPr>
          </a:p>
          <a:p>
            <a:pPr algn="r">
              <a:defRPr/>
            </a:pPr>
            <a:endParaRPr lang="en-US" b="1" dirty="0">
              <a:solidFill>
                <a:srgbClr val="2A3076"/>
              </a:solidFill>
              <a:latin typeface="Arial" pitchFamily="34" charset="0"/>
            </a:endParaRPr>
          </a:p>
        </p:txBody>
      </p:sp>
      <p:sp>
        <p:nvSpPr>
          <p:cNvPr id="366596" name="Rectangle 2"/>
          <p:cNvSpPr>
            <a:spLocks noChangeArrowheads="1"/>
          </p:cNvSpPr>
          <p:nvPr/>
        </p:nvSpPr>
        <p:spPr bwMode="auto">
          <a:xfrm>
            <a:off x="1524001" y="43934"/>
            <a:ext cx="184731" cy="369332"/>
          </a:xfrm>
          <a:prstGeom prst="rect">
            <a:avLst/>
          </a:prstGeom>
          <a:noFill/>
          <a:ln w="9525">
            <a:noFill/>
            <a:miter lim="800000"/>
            <a:headEnd/>
            <a:tailEnd/>
          </a:ln>
        </p:spPr>
        <p:txBody>
          <a:bodyPr wrap="none" anchor="ctr">
            <a:spAutoFit/>
          </a:bodyPr>
          <a:lstStyle/>
          <a:p>
            <a:endParaRPr lang="en-US" dirty="0"/>
          </a:p>
        </p:txBody>
      </p:sp>
      <p:sp>
        <p:nvSpPr>
          <p:cNvPr id="6" name="Title 5"/>
          <p:cNvSpPr>
            <a:spLocks noGrp="1"/>
          </p:cNvSpPr>
          <p:nvPr>
            <p:ph type="title"/>
          </p:nvPr>
        </p:nvSpPr>
        <p:spPr/>
        <p:txBody>
          <a:bodyPr anchor="t">
            <a:noAutofit/>
          </a:bodyPr>
          <a:lstStyle/>
          <a:p>
            <a:br>
              <a:rPr lang="en-US" sz="3600" dirty="0"/>
            </a:br>
            <a:r>
              <a:rPr lang="en-US" sz="3600" dirty="0"/>
              <a:t>Example: Forward-Looking Equity Risk Premium</a:t>
            </a:r>
            <a:endParaRPr lang="en-US" sz="4800" dirty="0"/>
          </a:p>
        </p:txBody>
      </p:sp>
      <p:graphicFrame>
        <p:nvGraphicFramePr>
          <p:cNvPr id="7" name="Table 6"/>
          <p:cNvGraphicFramePr>
            <a:graphicFrameLocks noGrp="1"/>
          </p:cNvGraphicFramePr>
          <p:nvPr>
            <p:extLst>
              <p:ext uri="{D42A27DB-BD31-4B8C-83A1-F6EECF244321}">
                <p14:modId xmlns:p14="http://schemas.microsoft.com/office/powerpoint/2010/main" val="325442724"/>
              </p:ext>
            </p:extLst>
          </p:nvPr>
        </p:nvGraphicFramePr>
        <p:xfrm>
          <a:off x="1023424" y="1690688"/>
          <a:ext cx="7239000" cy="3886197"/>
        </p:xfrm>
        <a:graphic>
          <a:graphicData uri="http://schemas.openxmlformats.org/drawingml/2006/table">
            <a:tbl>
              <a:tblPr/>
              <a:tblGrid>
                <a:gridCol w="6363956">
                  <a:extLst>
                    <a:ext uri="{9D8B030D-6E8A-4147-A177-3AD203B41FA5}">
                      <a16:colId xmlns:a16="http://schemas.microsoft.com/office/drawing/2014/main" val="20000"/>
                    </a:ext>
                  </a:extLst>
                </a:gridCol>
                <a:gridCol w="875044">
                  <a:extLst>
                    <a:ext uri="{9D8B030D-6E8A-4147-A177-3AD203B41FA5}">
                      <a16:colId xmlns:a16="http://schemas.microsoft.com/office/drawing/2014/main" val="20001"/>
                    </a:ext>
                  </a:extLst>
                </a:gridCol>
              </a:tblGrid>
              <a:tr h="555171">
                <a:tc>
                  <a:txBody>
                    <a:bodyPr/>
                    <a:lstStyle/>
                    <a:p>
                      <a:pPr algn="l" fontAlgn="b"/>
                      <a:r>
                        <a:rPr lang="en-US" sz="2400" b="0" i="0" u="none" strike="noStrike" dirty="0">
                          <a:solidFill>
                            <a:srgbClr val="000000"/>
                          </a:solidFill>
                          <a:latin typeface="Calibri"/>
                        </a:rPr>
                        <a:t>Yield on treasury bonds</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a:rPr>
                        <a:t>3.8%</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555171">
                <a:tc>
                  <a:txBody>
                    <a:bodyPr/>
                    <a:lstStyle/>
                    <a:p>
                      <a:pPr algn="l" fontAlgn="b"/>
                      <a:r>
                        <a:rPr lang="en-US" sz="2400" b="0" i="0" u="none" strike="noStrike" dirty="0">
                          <a:solidFill>
                            <a:srgbClr val="000000"/>
                          </a:solidFill>
                          <a:latin typeface="Calibri"/>
                        </a:rPr>
                        <a:t>Yield on TIPS</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a:rPr>
                        <a:t>1.8%</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555171">
                <a:tc>
                  <a:txBody>
                    <a:bodyPr/>
                    <a:lstStyle/>
                    <a:p>
                      <a:pPr algn="l" fontAlgn="b"/>
                      <a:r>
                        <a:rPr lang="en-US" sz="2400" b="0" i="0" u="none" strike="noStrike" dirty="0">
                          <a:solidFill>
                            <a:srgbClr val="000000"/>
                          </a:solidFill>
                          <a:latin typeface="Calibri"/>
                        </a:rPr>
                        <a:t>Expected growth in labor productivity</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a:rPr>
                        <a:t>1.5%</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555171">
                <a:tc>
                  <a:txBody>
                    <a:bodyPr/>
                    <a:lstStyle/>
                    <a:p>
                      <a:pPr algn="l" fontAlgn="b"/>
                      <a:r>
                        <a:rPr lang="en-US" sz="2400" b="0" i="0" u="none" strike="noStrike" dirty="0">
                          <a:solidFill>
                            <a:srgbClr val="000000"/>
                          </a:solidFill>
                          <a:latin typeface="Calibri"/>
                        </a:rPr>
                        <a:t>Expected growth in labor supply</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a:rPr>
                        <a:t>1.0%</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555171">
                <a:tc>
                  <a:txBody>
                    <a:bodyPr/>
                    <a:lstStyle/>
                    <a:p>
                      <a:pPr algn="l" fontAlgn="b"/>
                      <a:r>
                        <a:rPr lang="en-US" sz="2400" b="0" i="0" u="none" strike="noStrike" dirty="0">
                          <a:solidFill>
                            <a:srgbClr val="000000"/>
                          </a:solidFill>
                          <a:latin typeface="Calibri"/>
                        </a:rPr>
                        <a:t>Expected growth in the P/E </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a:rPr>
                        <a:t>0.0%</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555171">
                <a:tc>
                  <a:txBody>
                    <a:bodyPr/>
                    <a:lstStyle/>
                    <a:p>
                      <a:pPr algn="l" fontAlgn="b"/>
                      <a:r>
                        <a:rPr lang="en-US" sz="2400" b="0" i="0" u="none" strike="noStrike" dirty="0">
                          <a:solidFill>
                            <a:srgbClr val="000000"/>
                          </a:solidFill>
                          <a:latin typeface="Calibri"/>
                        </a:rPr>
                        <a:t>Expected dividend yield</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a:rPr>
                        <a:t>2.7%</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555171">
                <a:tc>
                  <a:txBody>
                    <a:bodyPr/>
                    <a:lstStyle/>
                    <a:p>
                      <a:pPr algn="l" fontAlgn="b"/>
                      <a:r>
                        <a:rPr lang="en-US" sz="2400" b="0" i="0" u="none" strike="noStrike" dirty="0">
                          <a:solidFill>
                            <a:srgbClr val="000000"/>
                          </a:solidFill>
                          <a:latin typeface="Calibri"/>
                        </a:rPr>
                        <a:t>Return from reinvestment of income </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a:rPr>
                        <a:t>0.1%</a:t>
                      </a: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1"/>
          <p:cNvSpPr txBox="1">
            <a:spLocks noGrp="1"/>
          </p:cNvSpPr>
          <p:nvPr/>
        </p:nvSpPr>
        <p:spPr bwMode="auto">
          <a:xfrm>
            <a:off x="8001000" y="6381750"/>
            <a:ext cx="2133600" cy="476250"/>
          </a:xfrm>
          <a:prstGeom prst="rect">
            <a:avLst/>
          </a:prstGeom>
          <a:noFill/>
          <a:ln>
            <a:miter lim="800000"/>
            <a:headEnd/>
            <a:tailEnd/>
          </a:ln>
        </p:spPr>
        <p:txBody>
          <a:bodyPr/>
          <a:lstStyle/>
          <a:p>
            <a:pPr algn="r">
              <a:defRPr/>
            </a:pPr>
            <a:endParaRPr lang="en-US" b="1" dirty="0">
              <a:solidFill>
                <a:srgbClr val="2A3076"/>
              </a:solidFill>
              <a:latin typeface="Arial" pitchFamily="34" charset="0"/>
            </a:endParaRPr>
          </a:p>
          <a:p>
            <a:pPr algn="r">
              <a:defRPr/>
            </a:pPr>
            <a:endParaRPr lang="en-US" b="1" dirty="0">
              <a:solidFill>
                <a:srgbClr val="2A3076"/>
              </a:solidFill>
              <a:latin typeface="Arial" pitchFamily="34" charset="0"/>
            </a:endParaRPr>
          </a:p>
        </p:txBody>
      </p:sp>
      <p:sp>
        <p:nvSpPr>
          <p:cNvPr id="366596" name="Rectangle 2"/>
          <p:cNvSpPr>
            <a:spLocks noChangeArrowheads="1"/>
          </p:cNvSpPr>
          <p:nvPr/>
        </p:nvSpPr>
        <p:spPr bwMode="auto">
          <a:xfrm>
            <a:off x="1524001" y="43934"/>
            <a:ext cx="184731" cy="369332"/>
          </a:xfrm>
          <a:prstGeom prst="rect">
            <a:avLst/>
          </a:prstGeom>
          <a:noFill/>
          <a:ln w="9525">
            <a:noFill/>
            <a:miter lim="800000"/>
            <a:headEnd/>
            <a:tailEnd/>
          </a:ln>
        </p:spPr>
        <p:txBody>
          <a:bodyPr wrap="none" anchor="ctr">
            <a:spAutoFit/>
          </a:bodyPr>
          <a:lstStyle/>
          <a:p>
            <a:endParaRPr lang="en-US" dirty="0"/>
          </a:p>
        </p:txBody>
      </p:sp>
      <p:sp>
        <p:nvSpPr>
          <p:cNvPr id="6" name="Title 5"/>
          <p:cNvSpPr>
            <a:spLocks noGrp="1"/>
          </p:cNvSpPr>
          <p:nvPr>
            <p:ph type="title"/>
          </p:nvPr>
        </p:nvSpPr>
        <p:spPr/>
        <p:txBody>
          <a:bodyPr anchor="t">
            <a:noAutofit/>
          </a:bodyPr>
          <a:lstStyle/>
          <a:p>
            <a:r>
              <a:rPr lang="en-US" dirty="0"/>
              <a:t>Example: Forward-Looking Equity Risk Premium </a:t>
            </a:r>
            <a:br>
              <a:rPr lang="en-US" dirty="0"/>
            </a:br>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305560667"/>
              </p:ext>
            </p:extLst>
          </p:nvPr>
        </p:nvGraphicFramePr>
        <p:xfrm>
          <a:off x="2118024" y="2730500"/>
          <a:ext cx="7157274" cy="2611438"/>
        </p:xfrm>
        <a:graphic>
          <a:graphicData uri="http://schemas.openxmlformats.org/presentationml/2006/ole">
            <mc:AlternateContent xmlns:mc="http://schemas.openxmlformats.org/markup-compatibility/2006">
              <mc:Choice xmlns:v="urn:schemas-microsoft-com:vml" Requires="v">
                <p:oleObj spid="_x0000_s3083" name="Equation" r:id="rId4" imgW="2819160" imgH="1028520" progId="">
                  <p:embed/>
                </p:oleObj>
              </mc:Choice>
              <mc:Fallback>
                <p:oleObj name="Equation" r:id="rId4" imgW="2819160" imgH="1028520" progId="">
                  <p:embed/>
                  <p:pic>
                    <p:nvPicPr>
                      <p:cNvPr id="7"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024" y="2730500"/>
                        <a:ext cx="7157274" cy="2611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1"/>
          <p:cNvSpPr txBox="1">
            <a:spLocks noGrp="1"/>
          </p:cNvSpPr>
          <p:nvPr/>
        </p:nvSpPr>
        <p:spPr bwMode="auto">
          <a:xfrm>
            <a:off x="8001000" y="6381750"/>
            <a:ext cx="2133600" cy="476250"/>
          </a:xfrm>
          <a:prstGeom prst="rect">
            <a:avLst/>
          </a:prstGeom>
          <a:noFill/>
          <a:ln>
            <a:miter lim="800000"/>
            <a:headEnd/>
            <a:tailEnd/>
          </a:ln>
        </p:spPr>
        <p:txBody>
          <a:bodyPr/>
          <a:lstStyle/>
          <a:p>
            <a:pPr algn="r">
              <a:defRPr/>
            </a:pPr>
            <a:endParaRPr lang="en-US" b="1" dirty="0">
              <a:solidFill>
                <a:srgbClr val="2A3076"/>
              </a:solidFill>
              <a:latin typeface="Arial" pitchFamily="34" charset="0"/>
            </a:endParaRPr>
          </a:p>
          <a:p>
            <a:pPr algn="r">
              <a:defRPr/>
            </a:pPr>
            <a:endParaRPr lang="en-US" b="1" dirty="0">
              <a:solidFill>
                <a:srgbClr val="2A3076"/>
              </a:solidFill>
              <a:latin typeface="Arial" pitchFamily="34" charset="0"/>
            </a:endParaRPr>
          </a:p>
        </p:txBody>
      </p:sp>
      <p:sp>
        <p:nvSpPr>
          <p:cNvPr id="366596" name="Rectangle 2"/>
          <p:cNvSpPr>
            <a:spLocks noChangeArrowheads="1"/>
          </p:cNvSpPr>
          <p:nvPr/>
        </p:nvSpPr>
        <p:spPr bwMode="auto">
          <a:xfrm>
            <a:off x="1524001" y="43934"/>
            <a:ext cx="184731" cy="369332"/>
          </a:xfrm>
          <a:prstGeom prst="rect">
            <a:avLst/>
          </a:prstGeom>
          <a:noFill/>
          <a:ln w="9525">
            <a:noFill/>
            <a:miter lim="800000"/>
            <a:headEnd/>
            <a:tailEnd/>
          </a:ln>
        </p:spPr>
        <p:txBody>
          <a:bodyPr wrap="none" anchor="ctr">
            <a:spAutoFit/>
          </a:bodyPr>
          <a:lstStyle/>
          <a:p>
            <a:endParaRPr lang="en-US" dirty="0"/>
          </a:p>
        </p:txBody>
      </p:sp>
      <p:sp>
        <p:nvSpPr>
          <p:cNvPr id="6" name="Title 5"/>
          <p:cNvSpPr>
            <a:spLocks noGrp="1"/>
          </p:cNvSpPr>
          <p:nvPr>
            <p:ph type="title"/>
          </p:nvPr>
        </p:nvSpPr>
        <p:spPr/>
        <p:txBody>
          <a:bodyPr anchor="t">
            <a:normAutofit/>
          </a:bodyPr>
          <a:lstStyle/>
          <a:p>
            <a:br>
              <a:rPr lang="en-US" sz="3100" dirty="0"/>
            </a:br>
            <a:r>
              <a:rPr lang="en-US" sz="3100" dirty="0"/>
              <a:t>Example: Forward-Looking Equity Risk Premium </a:t>
            </a:r>
            <a:endParaRPr lang="en-US" dirty="0"/>
          </a:p>
        </p:txBody>
      </p:sp>
      <p:graphicFrame>
        <p:nvGraphicFramePr>
          <p:cNvPr id="11266" name="Object 2"/>
          <p:cNvGraphicFramePr>
            <a:graphicFrameLocks noChangeAspect="1"/>
          </p:cNvGraphicFramePr>
          <p:nvPr>
            <p:extLst>
              <p:ext uri="{D42A27DB-BD31-4B8C-83A1-F6EECF244321}">
                <p14:modId xmlns:p14="http://schemas.microsoft.com/office/powerpoint/2010/main" val="3033967503"/>
              </p:ext>
            </p:extLst>
          </p:nvPr>
        </p:nvGraphicFramePr>
        <p:xfrm>
          <a:off x="1068021" y="2011879"/>
          <a:ext cx="7875588" cy="3248025"/>
        </p:xfrm>
        <a:graphic>
          <a:graphicData uri="http://schemas.openxmlformats.org/presentationml/2006/ole">
            <mc:AlternateContent xmlns:mc="http://schemas.openxmlformats.org/markup-compatibility/2006">
              <mc:Choice xmlns:v="urn:schemas-microsoft-com:vml" Requires="v">
                <p:oleObj spid="_x0000_s4107" name="Equation" r:id="rId4" imgW="3390840" imgH="1307880" progId="Equation.DSMT4">
                  <p:embed/>
                </p:oleObj>
              </mc:Choice>
              <mc:Fallback>
                <p:oleObj name="Equation" r:id="rId4" imgW="3390840" imgH="1307880" progId="Equation.DSMT4">
                  <p:embed/>
                  <p:pic>
                    <p:nvPicPr>
                      <p:cNvPr id="1126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021" y="2011879"/>
                        <a:ext cx="7875588" cy="3248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1"/>
          <p:cNvSpPr txBox="1">
            <a:spLocks noGrp="1"/>
          </p:cNvSpPr>
          <p:nvPr/>
        </p:nvSpPr>
        <p:spPr bwMode="auto">
          <a:xfrm>
            <a:off x="8001000" y="6381750"/>
            <a:ext cx="2133600" cy="476250"/>
          </a:xfrm>
          <a:prstGeom prst="rect">
            <a:avLst/>
          </a:prstGeom>
          <a:noFill/>
          <a:ln>
            <a:miter lim="800000"/>
            <a:headEnd/>
            <a:tailEnd/>
          </a:ln>
        </p:spPr>
        <p:txBody>
          <a:bodyPr/>
          <a:lstStyle/>
          <a:p>
            <a:pPr algn="r">
              <a:defRPr/>
            </a:pPr>
            <a:endParaRPr lang="en-US" b="1" dirty="0">
              <a:solidFill>
                <a:srgbClr val="2A3076"/>
              </a:solidFill>
              <a:latin typeface="Arial" pitchFamily="34" charset="0"/>
            </a:endParaRPr>
          </a:p>
          <a:p>
            <a:pPr algn="r">
              <a:defRPr/>
            </a:pPr>
            <a:endParaRPr lang="en-US" b="1" dirty="0">
              <a:solidFill>
                <a:srgbClr val="2A3076"/>
              </a:solidFill>
              <a:latin typeface="Arial" pitchFamily="34" charset="0"/>
            </a:endParaRPr>
          </a:p>
        </p:txBody>
      </p:sp>
      <p:sp>
        <p:nvSpPr>
          <p:cNvPr id="366596" name="Rectangle 2"/>
          <p:cNvSpPr>
            <a:spLocks noChangeArrowheads="1"/>
          </p:cNvSpPr>
          <p:nvPr/>
        </p:nvSpPr>
        <p:spPr bwMode="auto">
          <a:xfrm>
            <a:off x="1524001" y="43934"/>
            <a:ext cx="184731" cy="369332"/>
          </a:xfrm>
          <a:prstGeom prst="rect">
            <a:avLst/>
          </a:prstGeom>
          <a:noFill/>
          <a:ln w="9525">
            <a:noFill/>
            <a:miter lim="800000"/>
            <a:headEnd/>
            <a:tailEnd/>
          </a:ln>
        </p:spPr>
        <p:txBody>
          <a:bodyPr wrap="none" anchor="ctr">
            <a:spAutoFit/>
          </a:bodyPr>
          <a:lstStyle/>
          <a:p>
            <a:endParaRPr lang="en-US" dirty="0"/>
          </a:p>
        </p:txBody>
      </p:sp>
      <p:sp>
        <p:nvSpPr>
          <p:cNvPr id="6" name="Title 5"/>
          <p:cNvSpPr>
            <a:spLocks noGrp="1"/>
          </p:cNvSpPr>
          <p:nvPr>
            <p:ph type="title"/>
          </p:nvPr>
        </p:nvSpPr>
        <p:spPr/>
        <p:txBody>
          <a:bodyPr anchor="t">
            <a:noAutofit/>
          </a:bodyPr>
          <a:lstStyle/>
          <a:p>
            <a:r>
              <a:rPr lang="en-US" dirty="0"/>
              <a:t>Example: Forward-Looking Equity Risk Premium </a:t>
            </a:r>
            <a:br>
              <a:rPr lang="en-US" dirty="0"/>
            </a:br>
            <a:endParaRPr lang="en-US" dirty="0"/>
          </a:p>
        </p:txBody>
      </p:sp>
      <p:graphicFrame>
        <p:nvGraphicFramePr>
          <p:cNvPr id="11266" name="Object 2"/>
          <p:cNvGraphicFramePr>
            <a:graphicFrameLocks noChangeAspect="1"/>
          </p:cNvGraphicFramePr>
          <p:nvPr>
            <p:extLst>
              <p:ext uri="{D42A27DB-BD31-4B8C-83A1-F6EECF244321}">
                <p14:modId xmlns:p14="http://schemas.microsoft.com/office/powerpoint/2010/main" val="334270877"/>
              </p:ext>
            </p:extLst>
          </p:nvPr>
        </p:nvGraphicFramePr>
        <p:xfrm>
          <a:off x="944343" y="2246387"/>
          <a:ext cx="8701088" cy="2087563"/>
        </p:xfrm>
        <a:graphic>
          <a:graphicData uri="http://schemas.openxmlformats.org/presentationml/2006/ole">
            <mc:AlternateContent xmlns:mc="http://schemas.openxmlformats.org/markup-compatibility/2006">
              <mc:Choice xmlns:v="urn:schemas-microsoft-com:vml" Requires="v">
                <p:oleObj spid="_x0000_s5131" name="Equation" r:id="rId4" imgW="3225600" imgH="723600" progId="Equation.DSMT4">
                  <p:embed/>
                </p:oleObj>
              </mc:Choice>
              <mc:Fallback>
                <p:oleObj name="Equation" r:id="rId4" imgW="3225600" imgH="723600" progId="Equation.DSMT4">
                  <p:embed/>
                  <p:pic>
                    <p:nvPicPr>
                      <p:cNvPr id="11266" name="Object 2"/>
                      <p:cNvPicPr>
                        <a:picLocks noChangeAspect="1" noChangeArrowheads="1"/>
                      </p:cNvPicPr>
                      <p:nvPr/>
                    </p:nvPicPr>
                    <p:blipFill>
                      <a:blip r:embed="rId5"/>
                      <a:srcRect/>
                      <a:stretch>
                        <a:fillRect/>
                      </a:stretch>
                    </p:blipFill>
                    <p:spPr bwMode="auto">
                      <a:xfrm>
                        <a:off x="944343" y="2246387"/>
                        <a:ext cx="8701088" cy="2087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Estimating the Required Return on an Equity Investment</a:t>
            </a:r>
          </a:p>
        </p:txBody>
      </p:sp>
      <p:graphicFrame>
        <p:nvGraphicFramePr>
          <p:cNvPr id="4" name="Diagram 3"/>
          <p:cNvGraphicFramePr/>
          <p:nvPr>
            <p:extLst>
              <p:ext uri="{D42A27DB-BD31-4B8C-83A1-F6EECF244321}">
                <p14:modId xmlns:p14="http://schemas.microsoft.com/office/powerpoint/2010/main" val="1043628766"/>
              </p:ext>
            </p:extLst>
          </p:nvPr>
        </p:nvGraphicFramePr>
        <p:xfrm>
          <a:off x="2438400" y="2098675"/>
          <a:ext cx="7315200" cy="4394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1"/>
          <p:cNvSpPr txBox="1">
            <a:spLocks noGrp="1"/>
          </p:cNvSpPr>
          <p:nvPr/>
        </p:nvSpPr>
        <p:spPr bwMode="auto">
          <a:xfrm>
            <a:off x="8001000" y="6381750"/>
            <a:ext cx="2133600" cy="476250"/>
          </a:xfrm>
          <a:prstGeom prst="rect">
            <a:avLst/>
          </a:prstGeom>
          <a:noFill/>
          <a:ln>
            <a:miter lim="800000"/>
            <a:headEnd/>
            <a:tailEnd/>
          </a:ln>
        </p:spPr>
        <p:txBody>
          <a:bodyPr/>
          <a:lstStyle/>
          <a:p>
            <a:pPr algn="r">
              <a:defRPr/>
            </a:pPr>
            <a:endParaRPr lang="en-US" b="1" dirty="0">
              <a:solidFill>
                <a:srgbClr val="2A3076"/>
              </a:solidFill>
              <a:latin typeface="Arial" pitchFamily="34" charset="0"/>
            </a:endParaRPr>
          </a:p>
          <a:p>
            <a:pPr algn="r">
              <a:defRPr/>
            </a:pPr>
            <a:endParaRPr lang="en-US" b="1" dirty="0">
              <a:solidFill>
                <a:srgbClr val="2A3076"/>
              </a:solidFill>
              <a:latin typeface="Arial" pitchFamily="34" charset="0"/>
            </a:endParaRPr>
          </a:p>
        </p:txBody>
      </p:sp>
      <p:sp>
        <p:nvSpPr>
          <p:cNvPr id="366596" name="Rectangle 2"/>
          <p:cNvSpPr>
            <a:spLocks noChangeArrowheads="1"/>
          </p:cNvSpPr>
          <p:nvPr/>
        </p:nvSpPr>
        <p:spPr bwMode="auto">
          <a:xfrm>
            <a:off x="1524001" y="43934"/>
            <a:ext cx="184731" cy="369332"/>
          </a:xfrm>
          <a:prstGeom prst="rect">
            <a:avLst/>
          </a:prstGeom>
          <a:noFill/>
          <a:ln w="9525">
            <a:noFill/>
            <a:miter lim="800000"/>
            <a:headEnd/>
            <a:tailEnd/>
          </a:ln>
        </p:spPr>
        <p:txBody>
          <a:bodyPr wrap="none" anchor="ctr">
            <a:spAutoFit/>
          </a:bodyPr>
          <a:lstStyle/>
          <a:p>
            <a:endParaRPr lang="en-US" dirty="0"/>
          </a:p>
        </p:txBody>
      </p:sp>
      <p:sp>
        <p:nvSpPr>
          <p:cNvPr id="6" name="Title 5"/>
          <p:cNvSpPr>
            <a:spLocks noGrp="1"/>
          </p:cNvSpPr>
          <p:nvPr>
            <p:ph type="title"/>
          </p:nvPr>
        </p:nvSpPr>
        <p:spPr/>
        <p:txBody>
          <a:bodyPr/>
          <a:lstStyle/>
          <a:p>
            <a:r>
              <a:rPr lang="en-US" dirty="0"/>
              <a:t>Capital Asset Pricing Model (CAPM)</a:t>
            </a:r>
          </a:p>
        </p:txBody>
      </p:sp>
      <p:sp>
        <p:nvSpPr>
          <p:cNvPr id="10" name="Content Placeholder 9"/>
          <p:cNvSpPr>
            <a:spLocks noGrp="1"/>
          </p:cNvSpPr>
          <p:nvPr>
            <p:ph idx="1"/>
          </p:nvPr>
        </p:nvSpPr>
        <p:spPr/>
        <p:txBody>
          <a:bodyPr>
            <a:normAutofit fontScale="85000" lnSpcReduction="20000"/>
          </a:bodyPr>
          <a:lstStyle/>
          <a:p>
            <a:pPr lvl="0"/>
            <a:endParaRPr lang="en-US" dirty="0"/>
          </a:p>
          <a:p>
            <a:pPr lvl="0"/>
            <a:endParaRPr lang="en-US" dirty="0"/>
          </a:p>
          <a:p>
            <a:pPr lvl="0"/>
            <a:r>
              <a:rPr lang="en-US" dirty="0"/>
              <a:t>Where </a:t>
            </a:r>
          </a:p>
          <a:p>
            <a:pPr lvl="1"/>
            <a:r>
              <a:rPr lang="en-US" i="1" dirty="0"/>
              <a:t>E</a:t>
            </a:r>
            <a:r>
              <a:rPr lang="en-US" dirty="0"/>
              <a:t>(</a:t>
            </a:r>
            <a:r>
              <a:rPr lang="en-US" i="1" dirty="0" err="1"/>
              <a:t>R</a:t>
            </a:r>
            <a:r>
              <a:rPr lang="en-US" i="1" baseline="-25000" dirty="0" err="1"/>
              <a:t>i</a:t>
            </a:r>
            <a:r>
              <a:rPr lang="en-US" dirty="0"/>
              <a:t>) = Required return on equity for security </a:t>
            </a:r>
            <a:r>
              <a:rPr lang="en-US" i="1" dirty="0" err="1"/>
              <a:t>i</a:t>
            </a:r>
            <a:endParaRPr lang="en-US" i="1" dirty="0"/>
          </a:p>
          <a:p>
            <a:pPr lvl="1"/>
            <a:r>
              <a:rPr lang="en-US" i="1" dirty="0"/>
              <a:t>R</a:t>
            </a:r>
            <a:r>
              <a:rPr lang="en-US" i="1" baseline="-25000" dirty="0"/>
              <a:t>F</a:t>
            </a:r>
            <a:r>
              <a:rPr lang="en-US" dirty="0"/>
              <a:t> = Current expected risk-free return </a:t>
            </a:r>
          </a:p>
          <a:p>
            <a:pPr lvl="1"/>
            <a:r>
              <a:rPr lang="en-US" dirty="0">
                <a:sym typeface="Symbol"/>
              </a:rPr>
              <a:t></a:t>
            </a:r>
            <a:r>
              <a:rPr lang="en-US" baseline="-25000" dirty="0" err="1">
                <a:sym typeface="Symbol"/>
              </a:rPr>
              <a:t>i</a:t>
            </a:r>
            <a:r>
              <a:rPr lang="en-US" dirty="0"/>
              <a:t> = Beta of security </a:t>
            </a:r>
            <a:r>
              <a:rPr lang="en-US" i="1" dirty="0" err="1"/>
              <a:t>i</a:t>
            </a:r>
            <a:endParaRPr lang="en-US" i="1" dirty="0"/>
          </a:p>
          <a:p>
            <a:pPr lvl="1"/>
            <a:r>
              <a:rPr lang="en-US" i="1" dirty="0"/>
              <a:t>E</a:t>
            </a:r>
            <a:r>
              <a:rPr lang="en-US" dirty="0"/>
              <a:t>(</a:t>
            </a:r>
            <a:r>
              <a:rPr lang="en-US" i="1" dirty="0"/>
              <a:t>R</a:t>
            </a:r>
            <a:r>
              <a:rPr lang="en-US" i="1" baseline="-25000" dirty="0"/>
              <a:t>M</a:t>
            </a:r>
            <a:r>
              <a:rPr lang="en-US" dirty="0"/>
              <a:t>) = Expected return on the market portfolio</a:t>
            </a:r>
          </a:p>
          <a:p>
            <a:pPr lvl="1"/>
            <a:r>
              <a:rPr lang="en-US" i="1" dirty="0"/>
              <a:t>E</a:t>
            </a:r>
            <a:r>
              <a:rPr lang="en-US" dirty="0"/>
              <a:t>(</a:t>
            </a:r>
            <a:r>
              <a:rPr lang="en-US" i="1" dirty="0"/>
              <a:t>R</a:t>
            </a:r>
            <a:r>
              <a:rPr lang="en-US" i="1" baseline="-25000" dirty="0"/>
              <a:t>M</a:t>
            </a:r>
            <a:r>
              <a:rPr lang="en-US" dirty="0"/>
              <a:t>) – </a:t>
            </a:r>
            <a:r>
              <a:rPr lang="en-US" i="1" dirty="0"/>
              <a:t>R</a:t>
            </a:r>
            <a:r>
              <a:rPr lang="en-US" i="1" baseline="-25000" dirty="0"/>
              <a:t>F</a:t>
            </a:r>
            <a:r>
              <a:rPr lang="en-US" dirty="0"/>
              <a:t> = Equity risk premium</a:t>
            </a:r>
          </a:p>
          <a:p>
            <a:pPr lvl="0"/>
            <a:endParaRPr lang="en-US" dirty="0"/>
          </a:p>
          <a:p>
            <a:r>
              <a:rPr lang="en-US" dirty="0"/>
              <a:t>Assumptions</a:t>
            </a:r>
          </a:p>
          <a:p>
            <a:pPr lvl="1"/>
            <a:r>
              <a:rPr lang="en-US" dirty="0"/>
              <a:t>Investors are risk averse</a:t>
            </a:r>
          </a:p>
          <a:p>
            <a:pPr lvl="1"/>
            <a:r>
              <a:rPr lang="en-US" dirty="0"/>
              <a:t>Investment is based on mean</a:t>
            </a:r>
            <a:r>
              <a:rPr lang="en-US" dirty="0">
                <a:latin typeface="Calibri"/>
              </a:rPr>
              <a:t>–</a:t>
            </a:r>
            <a:r>
              <a:rPr lang="en-US" dirty="0"/>
              <a:t>variance optimization</a:t>
            </a:r>
          </a:p>
          <a:p>
            <a:pPr lvl="1"/>
            <a:r>
              <a:rPr lang="en-US" dirty="0"/>
              <a:t>Relevant risk is systematic risk</a:t>
            </a:r>
          </a:p>
        </p:txBody>
      </p:sp>
      <p:graphicFrame>
        <p:nvGraphicFramePr>
          <p:cNvPr id="13" name="Object 12"/>
          <p:cNvGraphicFramePr>
            <a:graphicFrameLocks noChangeAspect="1"/>
          </p:cNvGraphicFramePr>
          <p:nvPr>
            <p:extLst>
              <p:ext uri="{D42A27DB-BD31-4B8C-83A1-F6EECF244321}">
                <p14:modId xmlns:p14="http://schemas.microsoft.com/office/powerpoint/2010/main" val="1633874458"/>
              </p:ext>
            </p:extLst>
          </p:nvPr>
        </p:nvGraphicFramePr>
        <p:xfrm>
          <a:off x="1120264" y="1825625"/>
          <a:ext cx="5368925" cy="666750"/>
        </p:xfrm>
        <a:graphic>
          <a:graphicData uri="http://schemas.openxmlformats.org/presentationml/2006/ole">
            <mc:AlternateContent xmlns:mc="http://schemas.openxmlformats.org/markup-compatibility/2006">
              <mc:Choice xmlns:v="urn:schemas-microsoft-com:vml" Requires="v">
                <p:oleObj spid="_x0000_s6155" name="Equation" r:id="rId4" imgW="1841400" imgH="228600" progId="Equation.DSMT4">
                  <p:embed/>
                </p:oleObj>
              </mc:Choice>
              <mc:Fallback>
                <p:oleObj name="Equation" r:id="rId4" imgW="1841400" imgH="228600" progId="Equation.DSMT4">
                  <p:embed/>
                  <p:pic>
                    <p:nvPicPr>
                      <p:cNvPr id="13" name="Object 12"/>
                      <p:cNvPicPr>
                        <a:picLocks noChangeAspect="1" noChangeArrowheads="1"/>
                      </p:cNvPicPr>
                      <p:nvPr/>
                    </p:nvPicPr>
                    <p:blipFill>
                      <a:blip r:embed="rId5"/>
                      <a:srcRect/>
                      <a:stretch>
                        <a:fillRect/>
                      </a:stretch>
                    </p:blipFill>
                    <p:spPr bwMode="auto">
                      <a:xfrm>
                        <a:off x="1120264" y="1825625"/>
                        <a:ext cx="5368925" cy="666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1"/>
          <p:cNvSpPr txBox="1">
            <a:spLocks noGrp="1"/>
          </p:cNvSpPr>
          <p:nvPr/>
        </p:nvSpPr>
        <p:spPr bwMode="auto">
          <a:xfrm>
            <a:off x="8001000" y="6381750"/>
            <a:ext cx="2133600" cy="476250"/>
          </a:xfrm>
          <a:prstGeom prst="rect">
            <a:avLst/>
          </a:prstGeom>
          <a:noFill/>
          <a:ln>
            <a:miter lim="800000"/>
            <a:headEnd/>
            <a:tailEnd/>
          </a:ln>
        </p:spPr>
        <p:txBody>
          <a:bodyPr/>
          <a:lstStyle/>
          <a:p>
            <a:pPr algn="r">
              <a:defRPr/>
            </a:pPr>
            <a:endParaRPr lang="en-US" b="1" dirty="0">
              <a:solidFill>
                <a:srgbClr val="2A3076"/>
              </a:solidFill>
              <a:latin typeface="Arial" pitchFamily="34" charset="0"/>
            </a:endParaRPr>
          </a:p>
          <a:p>
            <a:pPr algn="r">
              <a:defRPr/>
            </a:pPr>
            <a:endParaRPr lang="en-US" b="1" dirty="0">
              <a:solidFill>
                <a:srgbClr val="2A3076"/>
              </a:solidFill>
              <a:latin typeface="Arial" pitchFamily="34" charset="0"/>
            </a:endParaRPr>
          </a:p>
        </p:txBody>
      </p:sp>
      <p:sp>
        <p:nvSpPr>
          <p:cNvPr id="366596" name="Rectangle 2"/>
          <p:cNvSpPr>
            <a:spLocks noChangeArrowheads="1"/>
          </p:cNvSpPr>
          <p:nvPr/>
        </p:nvSpPr>
        <p:spPr bwMode="auto">
          <a:xfrm>
            <a:off x="1524001" y="43934"/>
            <a:ext cx="184731" cy="369332"/>
          </a:xfrm>
          <a:prstGeom prst="rect">
            <a:avLst/>
          </a:prstGeom>
          <a:noFill/>
          <a:ln w="9525">
            <a:noFill/>
            <a:miter lim="800000"/>
            <a:headEnd/>
            <a:tailEnd/>
          </a:ln>
        </p:spPr>
        <p:txBody>
          <a:bodyPr wrap="none" anchor="ctr">
            <a:spAutoFit/>
          </a:bodyPr>
          <a:lstStyle/>
          <a:p>
            <a:endParaRPr lang="en-US" dirty="0"/>
          </a:p>
        </p:txBody>
      </p:sp>
      <p:sp>
        <p:nvSpPr>
          <p:cNvPr id="6" name="Title 5"/>
          <p:cNvSpPr>
            <a:spLocks noGrp="1"/>
          </p:cNvSpPr>
          <p:nvPr>
            <p:ph type="title"/>
          </p:nvPr>
        </p:nvSpPr>
        <p:spPr/>
        <p:txBody>
          <a:bodyPr anchor="ctr"/>
          <a:lstStyle/>
          <a:p>
            <a:r>
              <a:rPr lang="en-US" dirty="0"/>
              <a:t>Beta Estimation Issues</a:t>
            </a:r>
          </a:p>
        </p:txBody>
      </p:sp>
      <p:graphicFrame>
        <p:nvGraphicFramePr>
          <p:cNvPr id="7" name="Content Placeholder 3"/>
          <p:cNvGraphicFramePr>
            <a:graphicFrameLocks/>
          </p:cNvGraphicFramePr>
          <p:nvPr>
            <p:extLst>
              <p:ext uri="{D42A27DB-BD31-4B8C-83A1-F6EECF244321}">
                <p14:modId xmlns:p14="http://schemas.microsoft.com/office/powerpoint/2010/main" val="1084803356"/>
              </p:ext>
            </p:extLst>
          </p:nvPr>
        </p:nvGraphicFramePr>
        <p:xfrm>
          <a:off x="2023404" y="2011879"/>
          <a:ext cx="84582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Multifactor Models: </a:t>
            </a:r>
            <a:r>
              <a:rPr lang="en-US" dirty="0" err="1"/>
              <a:t>Fama</a:t>
            </a:r>
            <a:r>
              <a:rPr lang="en-US" dirty="0"/>
              <a:t>–French Model</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336508144"/>
              </p:ext>
            </p:extLst>
          </p:nvPr>
        </p:nvGraphicFramePr>
        <p:xfrm>
          <a:off x="1908175" y="2133600"/>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t"/>
          <a:lstStyle/>
          <a:p>
            <a:r>
              <a:rPr lang="en-US" dirty="0" err="1"/>
              <a:t>Fama</a:t>
            </a:r>
            <a:r>
              <a:rPr lang="en-US" dirty="0"/>
              <a:t>–French Model</a:t>
            </a:r>
          </a:p>
        </p:txBody>
      </p:sp>
      <p:sp>
        <p:nvSpPr>
          <p:cNvPr id="4" name="Content Placeholder 3"/>
          <p:cNvSpPr>
            <a:spLocks noGrp="1"/>
          </p:cNvSpPr>
          <p:nvPr>
            <p:ph idx="1"/>
          </p:nvPr>
        </p:nvSpPr>
        <p:spPr/>
        <p:txBody>
          <a:bodyPr>
            <a:normAutofit fontScale="92500" lnSpcReduction="20000"/>
          </a:bodyPr>
          <a:lstStyle/>
          <a:p>
            <a:r>
              <a:rPr lang="en-US" dirty="0"/>
              <a:t>where</a:t>
            </a:r>
          </a:p>
          <a:p>
            <a:pPr lvl="1"/>
            <a:r>
              <a:rPr lang="en-US" dirty="0"/>
              <a:t>SMB = The return to small stocks minus the return to large stocks</a:t>
            </a:r>
          </a:p>
          <a:p>
            <a:pPr lvl="1"/>
            <a:r>
              <a:rPr lang="el-GR" dirty="0"/>
              <a:t>β</a:t>
            </a:r>
            <a:r>
              <a:rPr lang="en-US" i="1" baseline="30000" dirty="0"/>
              <a:t>size</a:t>
            </a:r>
            <a:r>
              <a:rPr lang="en-US" dirty="0"/>
              <a:t> =  The sensitivity of security </a:t>
            </a:r>
            <a:r>
              <a:rPr lang="en-US" i="1" dirty="0" err="1"/>
              <a:t>i</a:t>
            </a:r>
            <a:r>
              <a:rPr lang="en-US" dirty="0"/>
              <a:t> to movements in small stocks</a:t>
            </a:r>
          </a:p>
          <a:p>
            <a:pPr lvl="1"/>
            <a:r>
              <a:rPr lang="en-US" dirty="0"/>
              <a:t>HML = The return to value stocks minus the return to growth stocks</a:t>
            </a:r>
          </a:p>
          <a:p>
            <a:pPr lvl="1"/>
            <a:r>
              <a:rPr lang="el-GR" dirty="0"/>
              <a:t>β</a:t>
            </a:r>
            <a:r>
              <a:rPr lang="en-US" i="1" baseline="30000" dirty="0"/>
              <a:t>value</a:t>
            </a:r>
            <a:r>
              <a:rPr lang="en-US" dirty="0"/>
              <a:t> = The sensitivity of security </a:t>
            </a:r>
            <a:r>
              <a:rPr lang="en-US" i="1" dirty="0" err="1"/>
              <a:t>i</a:t>
            </a:r>
            <a:r>
              <a:rPr lang="en-US" dirty="0"/>
              <a:t> to movements in value stocks</a:t>
            </a:r>
          </a:p>
          <a:p>
            <a:pPr marL="9144" indent="0" algn="ctr">
              <a:buNone/>
            </a:pPr>
            <a:endParaRPr lang="en-US" dirty="0">
              <a:solidFill>
                <a:schemeClr val="tx2">
                  <a:lumMod val="75000"/>
                </a:schemeClr>
              </a:solidFill>
              <a:latin typeface="+mj-lt"/>
            </a:endParaRPr>
          </a:p>
          <a:p>
            <a:pPr marL="9144" indent="0" algn="l">
              <a:buNone/>
            </a:pPr>
            <a:r>
              <a:rPr lang="en-US" b="1" dirty="0"/>
              <a:t>PASTOR–STAMBAUGH MODEL</a:t>
            </a:r>
          </a:p>
          <a:p>
            <a:pPr lvl="1"/>
            <a:endParaRPr lang="en-US" dirty="0"/>
          </a:p>
          <a:p>
            <a:pPr lvl="1">
              <a:buNone/>
            </a:pPr>
            <a:endParaRPr lang="en-US" dirty="0"/>
          </a:p>
          <a:p>
            <a:r>
              <a:rPr lang="en-US" dirty="0"/>
              <a:t>where</a:t>
            </a:r>
          </a:p>
          <a:p>
            <a:pPr lvl="1"/>
            <a:r>
              <a:rPr lang="en-US" dirty="0"/>
              <a:t>LIQ = The return to illiquid stocks minus the return to liquid stocks</a:t>
            </a:r>
          </a:p>
          <a:p>
            <a:pPr lvl="1"/>
            <a:r>
              <a:rPr lang="el-GR" dirty="0"/>
              <a:t>β</a:t>
            </a:r>
            <a:r>
              <a:rPr lang="en-US" i="1" baseline="30000" dirty="0" err="1"/>
              <a:t>liq</a:t>
            </a:r>
            <a:r>
              <a:rPr lang="en-US" dirty="0"/>
              <a:t> = The sensitivity of security </a:t>
            </a:r>
            <a:r>
              <a:rPr lang="en-US" i="1" dirty="0" err="1"/>
              <a:t>i</a:t>
            </a:r>
            <a:r>
              <a:rPr lang="en-US" dirty="0"/>
              <a:t> to movements in illiquid stocks</a:t>
            </a:r>
          </a:p>
          <a:p>
            <a:pPr lvl="1"/>
            <a:endParaRPr lang="en-US" dirty="0"/>
          </a:p>
          <a:p>
            <a:pPr lvl="1"/>
            <a:endParaRPr lang="en-US" dirty="0"/>
          </a:p>
        </p:txBody>
      </p:sp>
      <p:graphicFrame>
        <p:nvGraphicFramePr>
          <p:cNvPr id="9" name="Object 8"/>
          <p:cNvGraphicFramePr>
            <a:graphicFrameLocks noChangeAspect="1"/>
          </p:cNvGraphicFramePr>
          <p:nvPr>
            <p:extLst>
              <p:ext uri="{D42A27DB-BD31-4B8C-83A1-F6EECF244321}">
                <p14:modId xmlns:p14="http://schemas.microsoft.com/office/powerpoint/2010/main" val="876578265"/>
              </p:ext>
            </p:extLst>
          </p:nvPr>
        </p:nvGraphicFramePr>
        <p:xfrm>
          <a:off x="1254076" y="1199539"/>
          <a:ext cx="5951538" cy="533400"/>
        </p:xfrm>
        <a:graphic>
          <a:graphicData uri="http://schemas.openxmlformats.org/presentationml/2006/ole">
            <mc:AlternateContent xmlns:mc="http://schemas.openxmlformats.org/markup-compatibility/2006">
              <mc:Choice xmlns:v="urn:schemas-microsoft-com:vml" Requires="v">
                <p:oleObj spid="_x0000_s7188" name="Equation" r:id="rId4" imgW="2692080" imgH="241200" progId="Equation.DSMT4">
                  <p:embed/>
                </p:oleObj>
              </mc:Choice>
              <mc:Fallback>
                <p:oleObj name="Equation" r:id="rId4" imgW="2692080" imgH="241200" progId="Equation.DSMT4">
                  <p:embed/>
                  <p:pic>
                    <p:nvPicPr>
                      <p:cNvPr id="9" name="Object 8"/>
                      <p:cNvPicPr>
                        <a:picLocks noChangeAspect="1" noChangeArrowheads="1"/>
                      </p:cNvPicPr>
                      <p:nvPr/>
                    </p:nvPicPr>
                    <p:blipFill>
                      <a:blip r:embed="rId5"/>
                      <a:srcRect/>
                      <a:stretch>
                        <a:fillRect/>
                      </a:stretch>
                    </p:blipFill>
                    <p:spPr bwMode="auto">
                      <a:xfrm>
                        <a:off x="1254076" y="1199539"/>
                        <a:ext cx="5951538"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5000" name="Object 8"/>
          <p:cNvGraphicFramePr>
            <a:graphicFrameLocks noChangeAspect="1"/>
          </p:cNvGraphicFramePr>
          <p:nvPr/>
        </p:nvGraphicFramePr>
        <p:xfrm>
          <a:off x="2590801" y="4267200"/>
          <a:ext cx="7215187" cy="533400"/>
        </p:xfrm>
        <a:graphic>
          <a:graphicData uri="http://schemas.openxmlformats.org/presentationml/2006/ole">
            <mc:AlternateContent xmlns:mc="http://schemas.openxmlformats.org/markup-compatibility/2006">
              <mc:Choice xmlns:v="urn:schemas-microsoft-com:vml" Requires="v">
                <p:oleObj spid="_x0000_s7189" name="Equation" r:id="rId6" imgW="3263760" imgH="241200" progId="Equation.DSMT4">
                  <p:embed/>
                </p:oleObj>
              </mc:Choice>
              <mc:Fallback>
                <p:oleObj name="Equation" r:id="rId6" imgW="3263760" imgH="241200" progId="Equation.DSMT4">
                  <p:embed/>
                  <p:pic>
                    <p:nvPicPr>
                      <p:cNvPr id="85000" name="Object 8"/>
                      <p:cNvPicPr>
                        <a:picLocks noChangeAspect="1" noChangeArrowheads="1"/>
                      </p:cNvPicPr>
                      <p:nvPr/>
                    </p:nvPicPr>
                    <p:blipFill>
                      <a:blip r:embed="rId7"/>
                      <a:srcRect/>
                      <a:stretch>
                        <a:fillRect/>
                      </a:stretch>
                    </p:blipFill>
                    <p:spPr bwMode="auto">
                      <a:xfrm>
                        <a:off x="2590801" y="4267200"/>
                        <a:ext cx="7215187"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a:t>
            </a:r>
            <a:r>
              <a:rPr lang="en-US" dirty="0" err="1"/>
              <a:t>Fama</a:t>
            </a:r>
            <a:r>
              <a:rPr lang="en-US" dirty="0"/>
              <a:t>–French Model</a:t>
            </a:r>
          </a:p>
        </p:txBody>
      </p:sp>
      <p:graphicFrame>
        <p:nvGraphicFramePr>
          <p:cNvPr id="5" name="Table 4"/>
          <p:cNvGraphicFramePr>
            <a:graphicFrameLocks noGrp="1"/>
          </p:cNvGraphicFramePr>
          <p:nvPr>
            <p:extLst>
              <p:ext uri="{D42A27DB-BD31-4B8C-83A1-F6EECF244321}">
                <p14:modId xmlns:p14="http://schemas.microsoft.com/office/powerpoint/2010/main" val="328954678"/>
              </p:ext>
            </p:extLst>
          </p:nvPr>
        </p:nvGraphicFramePr>
        <p:xfrm>
          <a:off x="1181686" y="1974167"/>
          <a:ext cx="6781800" cy="3886197"/>
        </p:xfrm>
        <a:graphic>
          <a:graphicData uri="http://schemas.openxmlformats.org/drawingml/2006/table">
            <a:tbl>
              <a:tblPr/>
              <a:tblGrid>
                <a:gridCol w="5431068">
                  <a:extLst>
                    <a:ext uri="{9D8B030D-6E8A-4147-A177-3AD203B41FA5}">
                      <a16:colId xmlns:a16="http://schemas.microsoft.com/office/drawing/2014/main" val="20000"/>
                    </a:ext>
                  </a:extLst>
                </a:gridCol>
                <a:gridCol w="1350732">
                  <a:extLst>
                    <a:ext uri="{9D8B030D-6E8A-4147-A177-3AD203B41FA5}">
                      <a16:colId xmlns:a16="http://schemas.microsoft.com/office/drawing/2014/main" val="20001"/>
                    </a:ext>
                  </a:extLst>
                </a:gridCol>
              </a:tblGrid>
              <a:tr h="555171">
                <a:tc>
                  <a:txBody>
                    <a:bodyPr/>
                    <a:lstStyle/>
                    <a:p>
                      <a:pPr algn="l" fontAlgn="b"/>
                      <a:r>
                        <a:rPr lang="en-US" sz="2400" b="0" i="0" u="none" strike="noStrike" dirty="0">
                          <a:solidFill>
                            <a:srgbClr val="000000"/>
                          </a:solidFill>
                          <a:latin typeface="Calibri" pitchFamily="34" charset="0"/>
                        </a:rPr>
                        <a:t>Risk-free rate</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pitchFamily="34" charset="0"/>
                        </a:rPr>
                        <a:t>3.0%</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555171">
                <a:tc>
                  <a:txBody>
                    <a:bodyPr/>
                    <a:lstStyle/>
                    <a:p>
                      <a:pPr algn="l" fontAlgn="b"/>
                      <a:r>
                        <a:rPr lang="en-US" sz="2400" b="0" i="0" u="none" strike="noStrike" dirty="0">
                          <a:solidFill>
                            <a:srgbClr val="000000"/>
                          </a:solidFill>
                          <a:latin typeface="Calibri" pitchFamily="34" charset="0"/>
                        </a:rPr>
                        <a:t>Equity risk premium</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pitchFamily="34" charset="0"/>
                        </a:rPr>
                        <a:t>5.0%</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555171">
                <a:tc>
                  <a:txBody>
                    <a:bodyPr/>
                    <a:lstStyle/>
                    <a:p>
                      <a:pPr algn="l" fontAlgn="b"/>
                      <a:r>
                        <a:rPr lang="en-US" sz="2400" b="0" i="0" u="none" strike="noStrike" dirty="0">
                          <a:solidFill>
                            <a:srgbClr val="000000"/>
                          </a:solidFill>
                          <a:latin typeface="Calibri" pitchFamily="34" charset="0"/>
                        </a:rPr>
                        <a:t>Beta</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pitchFamily="34" charset="0"/>
                        </a:rPr>
                        <a:t>1.20</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555171">
                <a:tc>
                  <a:txBody>
                    <a:bodyPr/>
                    <a:lstStyle/>
                    <a:p>
                      <a:pPr algn="l" fontAlgn="b"/>
                      <a:r>
                        <a:rPr lang="en-US" sz="2400" b="0" i="0" u="none" strike="noStrike" dirty="0">
                          <a:solidFill>
                            <a:srgbClr val="000000"/>
                          </a:solidFill>
                          <a:latin typeface="Calibri" pitchFamily="34" charset="0"/>
                        </a:rPr>
                        <a:t>Size premium</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pitchFamily="34" charset="0"/>
                        </a:rPr>
                        <a:t>2.2%</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555171">
                <a:tc>
                  <a:txBody>
                    <a:bodyPr/>
                    <a:lstStyle/>
                    <a:p>
                      <a:pPr algn="l" fontAlgn="b"/>
                      <a:r>
                        <a:rPr lang="en-US" sz="2400" b="0" i="0" u="none" strike="noStrike" dirty="0">
                          <a:solidFill>
                            <a:srgbClr val="000000"/>
                          </a:solidFill>
                          <a:latin typeface="Calibri" pitchFamily="34" charset="0"/>
                        </a:rPr>
                        <a:t>Size beta</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pitchFamily="34" charset="0"/>
                        </a:rPr>
                        <a:t>0.12</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555171">
                <a:tc>
                  <a:txBody>
                    <a:bodyPr/>
                    <a:lstStyle/>
                    <a:p>
                      <a:pPr algn="l" fontAlgn="b"/>
                      <a:r>
                        <a:rPr lang="en-US" sz="2400" b="0" i="0" u="none" strike="noStrike" dirty="0">
                          <a:solidFill>
                            <a:srgbClr val="000000"/>
                          </a:solidFill>
                          <a:latin typeface="Calibri" pitchFamily="34" charset="0"/>
                        </a:rPr>
                        <a:t>Value premium</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pitchFamily="34" charset="0"/>
                        </a:rPr>
                        <a:t>3.8%</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555171">
                <a:tc>
                  <a:txBody>
                    <a:bodyPr/>
                    <a:lstStyle/>
                    <a:p>
                      <a:pPr algn="l" fontAlgn="b"/>
                      <a:r>
                        <a:rPr lang="en-US" sz="2400" b="0" i="0" u="none" strike="noStrike" dirty="0">
                          <a:solidFill>
                            <a:srgbClr val="000000"/>
                          </a:solidFill>
                          <a:latin typeface="Calibri" pitchFamily="34" charset="0"/>
                        </a:rPr>
                        <a:t>Value beta</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pitchFamily="34" charset="0"/>
                        </a:rPr>
                        <a:t>0.34</a:t>
                      </a: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a:t>
            </a:r>
            <a:r>
              <a:rPr lang="en-US" dirty="0" err="1"/>
              <a:t>Fama</a:t>
            </a:r>
            <a:r>
              <a:rPr lang="en-US" dirty="0"/>
              <a:t>–French Model</a:t>
            </a:r>
          </a:p>
        </p:txBody>
      </p:sp>
      <p:graphicFrame>
        <p:nvGraphicFramePr>
          <p:cNvPr id="95236" name="Object 4"/>
          <p:cNvGraphicFramePr>
            <a:graphicFrameLocks noChangeAspect="1"/>
          </p:cNvGraphicFramePr>
          <p:nvPr>
            <p:extLst>
              <p:ext uri="{D42A27DB-BD31-4B8C-83A1-F6EECF244321}">
                <p14:modId xmlns:p14="http://schemas.microsoft.com/office/powerpoint/2010/main" val="2964685307"/>
              </p:ext>
            </p:extLst>
          </p:nvPr>
        </p:nvGraphicFramePr>
        <p:xfrm>
          <a:off x="838200" y="2300876"/>
          <a:ext cx="7856538" cy="1874837"/>
        </p:xfrm>
        <a:graphic>
          <a:graphicData uri="http://schemas.openxmlformats.org/presentationml/2006/ole">
            <mc:AlternateContent xmlns:mc="http://schemas.openxmlformats.org/markup-compatibility/2006">
              <mc:Choice xmlns:v="urn:schemas-microsoft-com:vml" Requires="v">
                <p:oleObj spid="_x0000_s8203" name="Equation" r:id="rId4" imgW="2819160" imgH="672840" progId="Equation.DSMT4">
                  <p:embed/>
                </p:oleObj>
              </mc:Choice>
              <mc:Fallback>
                <p:oleObj name="Equation" r:id="rId4" imgW="2819160" imgH="672840" progId="Equation.DSMT4">
                  <p:embed/>
                  <p:pic>
                    <p:nvPicPr>
                      <p:cNvPr id="95236" name="Object 4"/>
                      <p:cNvPicPr>
                        <a:picLocks noChangeAspect="1" noChangeArrowheads="1"/>
                      </p:cNvPicPr>
                      <p:nvPr/>
                    </p:nvPicPr>
                    <p:blipFill>
                      <a:blip r:embed="rId5"/>
                      <a:srcRect/>
                      <a:stretch>
                        <a:fillRect/>
                      </a:stretch>
                    </p:blipFill>
                    <p:spPr bwMode="auto">
                      <a:xfrm>
                        <a:off x="838200" y="2300876"/>
                        <a:ext cx="7856538" cy="1874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Build-Up Methods</a:t>
            </a:r>
          </a:p>
        </p:txBody>
      </p:sp>
      <p:sp>
        <p:nvSpPr>
          <p:cNvPr id="6" name="Content Placeholder 5"/>
          <p:cNvSpPr>
            <a:spLocks noGrp="1"/>
          </p:cNvSpPr>
          <p:nvPr>
            <p:ph idx="1"/>
          </p:nvPr>
        </p:nvSpPr>
        <p:spPr>
          <a:xfrm>
            <a:off x="6772421" y="2378075"/>
            <a:ext cx="3124200" cy="4114800"/>
          </a:xfrm>
        </p:spPr>
        <p:txBody>
          <a:bodyPr>
            <a:normAutofit fontScale="77500" lnSpcReduction="20000"/>
          </a:bodyPr>
          <a:lstStyle/>
          <a:p>
            <a:pPr lvl="0">
              <a:defRPr/>
            </a:pPr>
            <a:r>
              <a:rPr lang="en-US" b="1" dirty="0"/>
              <a:t>For Private Firms</a:t>
            </a:r>
          </a:p>
          <a:p>
            <a:pPr lvl="1">
              <a:defRPr/>
            </a:pPr>
            <a:r>
              <a:rPr lang="en-US" dirty="0"/>
              <a:t>Typical risk premiums</a:t>
            </a:r>
          </a:p>
          <a:p>
            <a:pPr lvl="2">
              <a:defRPr/>
            </a:pPr>
            <a:r>
              <a:rPr lang="en-US" dirty="0"/>
              <a:t>size </a:t>
            </a:r>
          </a:p>
          <a:p>
            <a:pPr lvl="2">
              <a:defRPr/>
            </a:pPr>
            <a:r>
              <a:rPr lang="en-US" dirty="0"/>
              <a:t>firm-specific risk</a:t>
            </a:r>
          </a:p>
          <a:p>
            <a:pPr lvl="1">
              <a:defRPr/>
            </a:pPr>
            <a:r>
              <a:rPr lang="en-US" dirty="0"/>
              <a:t>Other risk premiums</a:t>
            </a:r>
          </a:p>
          <a:p>
            <a:pPr lvl="2">
              <a:defRPr/>
            </a:pPr>
            <a:r>
              <a:rPr lang="en-US" dirty="0"/>
              <a:t>marketability </a:t>
            </a:r>
          </a:p>
          <a:p>
            <a:pPr lvl="2">
              <a:defRPr/>
            </a:pPr>
            <a:r>
              <a:rPr lang="en-US" dirty="0"/>
              <a:t>control</a:t>
            </a:r>
          </a:p>
          <a:p>
            <a:pPr lvl="0">
              <a:defRPr/>
            </a:pPr>
            <a:endParaRPr lang="en-US" dirty="0"/>
          </a:p>
          <a:p>
            <a:r>
              <a:rPr lang="en-US" b="1" dirty="0"/>
              <a:t>Bond Yield plus Risk Premium Method</a:t>
            </a:r>
          </a:p>
          <a:p>
            <a:pPr lvl="1"/>
            <a:r>
              <a:rPr lang="en-US" dirty="0"/>
              <a:t>Useful if firm has public debt</a:t>
            </a:r>
          </a:p>
          <a:p>
            <a:pPr lvl="1"/>
            <a:r>
              <a:rPr lang="en-US" dirty="0"/>
              <a:t>YTM on long-term debt </a:t>
            </a:r>
            <a:br>
              <a:rPr lang="en-US" dirty="0"/>
            </a:br>
            <a:r>
              <a:rPr lang="en-US" dirty="0"/>
              <a:t>+ risk premium</a:t>
            </a:r>
          </a:p>
          <a:p>
            <a:endParaRPr lang="en-US" dirty="0"/>
          </a:p>
        </p:txBody>
      </p:sp>
      <p:graphicFrame>
        <p:nvGraphicFramePr>
          <p:cNvPr id="7" name="Diagram 6"/>
          <p:cNvGraphicFramePr/>
          <p:nvPr>
            <p:extLst>
              <p:ext uri="{D42A27DB-BD31-4B8C-83A1-F6EECF244321}">
                <p14:modId xmlns:p14="http://schemas.microsoft.com/office/powerpoint/2010/main" val="1193502412"/>
              </p:ext>
            </p:extLst>
          </p:nvPr>
        </p:nvGraphicFramePr>
        <p:xfrm>
          <a:off x="1219200" y="1690688"/>
          <a:ext cx="53340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International Considerations for Required Returns</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71882841"/>
              </p:ext>
            </p:extLst>
          </p:nvPr>
        </p:nvGraphicFramePr>
        <p:xfrm>
          <a:off x="1089073" y="1926102"/>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Weighted Average Cost of Capital (WACC)</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1459236"/>
              </p:ext>
            </p:extLst>
          </p:nvPr>
        </p:nvGraphicFramePr>
        <p:xfrm>
          <a:off x="1286022" y="1768475"/>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Weighted Average Cost of Capital</a:t>
            </a:r>
          </a:p>
        </p:txBody>
      </p:sp>
      <p:sp>
        <p:nvSpPr>
          <p:cNvPr id="5" name="Content Placeholder 4"/>
          <p:cNvSpPr>
            <a:spLocks noGrp="1"/>
          </p:cNvSpPr>
          <p:nvPr>
            <p:ph idx="1"/>
          </p:nvPr>
        </p:nvSpPr>
        <p:spPr/>
        <p:txBody>
          <a:bodyPr>
            <a:normAutofit lnSpcReduction="10000"/>
          </a:bodyPr>
          <a:lstStyle/>
          <a:p>
            <a:endParaRPr lang="en-US" dirty="0"/>
          </a:p>
          <a:p>
            <a:endParaRPr lang="en-US" dirty="0"/>
          </a:p>
          <a:p>
            <a:endParaRPr lang="en-US" dirty="0"/>
          </a:p>
          <a:p>
            <a:endParaRPr lang="en-US" dirty="0"/>
          </a:p>
          <a:p>
            <a:r>
              <a:rPr lang="en-US" b="1" dirty="0"/>
              <a:t>Where</a:t>
            </a:r>
          </a:p>
          <a:p>
            <a:pPr lvl="1"/>
            <a:r>
              <a:rPr lang="en-US" dirty="0"/>
              <a:t>MVD = Current market value of debt</a:t>
            </a:r>
          </a:p>
          <a:p>
            <a:pPr lvl="1"/>
            <a:r>
              <a:rPr lang="en-US" dirty="0"/>
              <a:t>MVCE = Current market value of common equity</a:t>
            </a:r>
          </a:p>
          <a:p>
            <a:pPr lvl="1"/>
            <a:r>
              <a:rPr lang="en-US" i="1" dirty="0"/>
              <a:t>r</a:t>
            </a:r>
            <a:r>
              <a:rPr lang="en-US" i="1" baseline="-25000" dirty="0"/>
              <a:t>d</a:t>
            </a:r>
            <a:r>
              <a:rPr lang="en-US" i="1" dirty="0"/>
              <a:t> </a:t>
            </a:r>
            <a:r>
              <a:rPr lang="en-US" dirty="0"/>
              <a:t>= Before-tax cost of debt (which is transformed into the after-tax cost by multiplying it by 1 – Tax rate)</a:t>
            </a:r>
          </a:p>
          <a:p>
            <a:pPr lvl="1"/>
            <a:r>
              <a:rPr lang="en-US" i="1" dirty="0"/>
              <a:t>r</a:t>
            </a:r>
            <a:r>
              <a:rPr lang="en-US" i="1" baseline="-25000" dirty="0"/>
              <a:t>e</a:t>
            </a:r>
            <a:r>
              <a:rPr lang="en-US" baseline="-25000" dirty="0"/>
              <a:t> </a:t>
            </a:r>
            <a:r>
              <a:rPr lang="en-US" dirty="0"/>
              <a:t>= Cost of equity </a:t>
            </a:r>
          </a:p>
          <a:p>
            <a:pPr lvl="1"/>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4275728768"/>
              </p:ext>
            </p:extLst>
          </p:nvPr>
        </p:nvGraphicFramePr>
        <p:xfrm>
          <a:off x="1022496" y="2225041"/>
          <a:ext cx="7323138" cy="919163"/>
        </p:xfrm>
        <a:graphic>
          <a:graphicData uri="http://schemas.openxmlformats.org/presentationml/2006/ole">
            <mc:AlternateContent xmlns:mc="http://schemas.openxmlformats.org/markup-compatibility/2006">
              <mc:Choice xmlns:v="urn:schemas-microsoft-com:vml" Requires="v">
                <p:oleObj spid="_x0000_s9227" name="Equation" r:id="rId4" imgW="3136680" imgH="393480" progId="Equation.DSMT4">
                  <p:embed/>
                </p:oleObj>
              </mc:Choice>
              <mc:Fallback>
                <p:oleObj name="Equation" r:id="rId4" imgW="3136680" imgH="393480" progId="Equation.DSMT4">
                  <p:embed/>
                  <p:pic>
                    <p:nvPicPr>
                      <p:cNvPr id="4" name="Object 3"/>
                      <p:cNvPicPr>
                        <a:picLocks noChangeAspect="1" noChangeArrowheads="1"/>
                      </p:cNvPicPr>
                      <p:nvPr/>
                    </p:nvPicPr>
                    <p:blipFill>
                      <a:blip r:embed="rId5"/>
                      <a:srcRect/>
                      <a:stretch>
                        <a:fillRect/>
                      </a:stretch>
                    </p:blipFill>
                    <p:spPr bwMode="auto">
                      <a:xfrm>
                        <a:off x="1022496" y="2225041"/>
                        <a:ext cx="7323138" cy="9191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Example: Weighted Average Cost of Capital</a:t>
            </a:r>
          </a:p>
        </p:txBody>
      </p:sp>
      <p:graphicFrame>
        <p:nvGraphicFramePr>
          <p:cNvPr id="4" name="Table 3"/>
          <p:cNvGraphicFramePr>
            <a:graphicFrameLocks noGrp="1"/>
          </p:cNvGraphicFramePr>
          <p:nvPr>
            <p:extLst>
              <p:ext uri="{D42A27DB-BD31-4B8C-83A1-F6EECF244321}">
                <p14:modId xmlns:p14="http://schemas.microsoft.com/office/powerpoint/2010/main" val="3868410839"/>
              </p:ext>
            </p:extLst>
          </p:nvPr>
        </p:nvGraphicFramePr>
        <p:xfrm>
          <a:off x="1037492" y="2142979"/>
          <a:ext cx="7086600" cy="3581400"/>
        </p:xfrm>
        <a:graphic>
          <a:graphicData uri="http://schemas.openxmlformats.org/drawingml/2006/table">
            <a:tbl>
              <a:tblPr/>
              <a:tblGrid>
                <a:gridCol w="5637068">
                  <a:extLst>
                    <a:ext uri="{9D8B030D-6E8A-4147-A177-3AD203B41FA5}">
                      <a16:colId xmlns:a16="http://schemas.microsoft.com/office/drawing/2014/main" val="20000"/>
                    </a:ext>
                  </a:extLst>
                </a:gridCol>
                <a:gridCol w="805295">
                  <a:extLst>
                    <a:ext uri="{9D8B030D-6E8A-4147-A177-3AD203B41FA5}">
                      <a16:colId xmlns:a16="http://schemas.microsoft.com/office/drawing/2014/main" val="20001"/>
                    </a:ext>
                  </a:extLst>
                </a:gridCol>
                <a:gridCol w="644237">
                  <a:extLst>
                    <a:ext uri="{9D8B030D-6E8A-4147-A177-3AD203B41FA5}">
                      <a16:colId xmlns:a16="http://schemas.microsoft.com/office/drawing/2014/main" val="20002"/>
                    </a:ext>
                  </a:extLst>
                </a:gridCol>
              </a:tblGrid>
              <a:tr h="596900">
                <a:tc>
                  <a:txBody>
                    <a:bodyPr/>
                    <a:lstStyle/>
                    <a:p>
                      <a:pPr algn="l" fontAlgn="b"/>
                      <a:r>
                        <a:rPr lang="en-US" sz="2400" b="0" i="0" u="none" strike="noStrike" dirty="0">
                          <a:solidFill>
                            <a:srgbClr val="000000"/>
                          </a:solidFill>
                          <a:latin typeface="Calibri" pitchFamily="34" charset="0"/>
                        </a:rPr>
                        <a:t>Risk-free rate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pitchFamily="34" charset="0"/>
                        </a:rPr>
                        <a:t>3</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Calibri" pitchFamily="34" charset="0"/>
                        </a:rPr>
                        <a:t>.0%</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596900">
                <a:tc>
                  <a:txBody>
                    <a:bodyPr/>
                    <a:lstStyle/>
                    <a:p>
                      <a:pPr algn="l" fontAlgn="b"/>
                      <a:r>
                        <a:rPr lang="en-US" sz="2400" b="0" i="0" u="none" strike="noStrike" dirty="0">
                          <a:solidFill>
                            <a:srgbClr val="000000"/>
                          </a:solidFill>
                          <a:latin typeface="Calibri" pitchFamily="34" charset="0"/>
                        </a:rPr>
                        <a:t>Equity risk premium</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pitchFamily="34" charset="0"/>
                        </a:rPr>
                        <a:t>5</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Calibri" pitchFamily="34" charset="0"/>
                        </a:rPr>
                        <a:t>.0%</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596900">
                <a:tc>
                  <a:txBody>
                    <a:bodyPr/>
                    <a:lstStyle/>
                    <a:p>
                      <a:pPr algn="l" fontAlgn="b"/>
                      <a:r>
                        <a:rPr lang="en-US" sz="2400" b="0" i="0" u="none" strike="noStrike" dirty="0">
                          <a:solidFill>
                            <a:srgbClr val="000000"/>
                          </a:solidFill>
                          <a:latin typeface="Calibri" pitchFamily="34" charset="0"/>
                        </a:rPr>
                        <a:t>Beta</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pitchFamily="34" charset="0"/>
                        </a:rPr>
                        <a:t>1</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Calibri" pitchFamily="34" charset="0"/>
                        </a:rPr>
                        <a:t>.20</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596900">
                <a:tc>
                  <a:txBody>
                    <a:bodyPr/>
                    <a:lstStyle/>
                    <a:p>
                      <a:pPr algn="l" fontAlgn="b"/>
                      <a:r>
                        <a:rPr lang="en-US" sz="2400" b="0" i="0" u="none" strike="noStrike" dirty="0">
                          <a:solidFill>
                            <a:srgbClr val="000000"/>
                          </a:solidFill>
                          <a:latin typeface="Calibri" pitchFamily="34" charset="0"/>
                        </a:rPr>
                        <a:t>YTM of long-term bond</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pitchFamily="34" charset="0"/>
                        </a:rPr>
                        <a:t>6</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Calibri" pitchFamily="34" charset="0"/>
                        </a:rPr>
                        <a:t>.1%</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596900">
                <a:tc>
                  <a:txBody>
                    <a:bodyPr/>
                    <a:lstStyle/>
                    <a:p>
                      <a:pPr algn="l" fontAlgn="b"/>
                      <a:r>
                        <a:rPr lang="en-US" sz="2400" b="0" i="0" u="none" strike="noStrike" dirty="0">
                          <a:solidFill>
                            <a:srgbClr val="000000"/>
                          </a:solidFill>
                          <a:latin typeface="Calibri" pitchFamily="34" charset="0"/>
                        </a:rPr>
                        <a:t>Long-term debt/Total capital at</a:t>
                      </a:r>
                      <a:r>
                        <a:rPr lang="en-US" sz="2400" b="0" i="0" u="none" strike="noStrike" baseline="0" dirty="0">
                          <a:solidFill>
                            <a:srgbClr val="000000"/>
                          </a:solidFill>
                          <a:latin typeface="Calibri" pitchFamily="34" charset="0"/>
                        </a:rPr>
                        <a:t> m</a:t>
                      </a:r>
                      <a:r>
                        <a:rPr lang="en-US" sz="2400" b="0" i="0" u="none" strike="noStrike" dirty="0">
                          <a:solidFill>
                            <a:srgbClr val="000000"/>
                          </a:solidFill>
                          <a:latin typeface="Calibri" pitchFamily="34" charset="0"/>
                        </a:rPr>
                        <a:t>arket value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pitchFamily="34" charset="0"/>
                        </a:rPr>
                        <a:t>     40</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Calibri"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596900">
                <a:tc>
                  <a:txBody>
                    <a:bodyPr/>
                    <a:lstStyle/>
                    <a:p>
                      <a:pPr algn="l" fontAlgn="b"/>
                      <a:r>
                        <a:rPr lang="en-US" sz="2400" b="0" i="0" u="none" strike="noStrike" dirty="0">
                          <a:solidFill>
                            <a:srgbClr val="000000"/>
                          </a:solidFill>
                          <a:latin typeface="Calibri" pitchFamily="34" charset="0"/>
                        </a:rPr>
                        <a:t>Tax rate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pitchFamily="34" charset="0"/>
                        </a:rPr>
                        <a:t>30</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Calibri"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Example: Weighted Average Cost of Capital</a:t>
            </a:r>
          </a:p>
        </p:txBody>
      </p:sp>
      <p:graphicFrame>
        <p:nvGraphicFramePr>
          <p:cNvPr id="156678" name="Object 6"/>
          <p:cNvGraphicFramePr>
            <a:graphicFrameLocks noChangeAspect="1"/>
          </p:cNvGraphicFramePr>
          <p:nvPr>
            <p:extLst>
              <p:ext uri="{D42A27DB-BD31-4B8C-83A1-F6EECF244321}">
                <p14:modId xmlns:p14="http://schemas.microsoft.com/office/powerpoint/2010/main" val="3631690035"/>
              </p:ext>
            </p:extLst>
          </p:nvPr>
        </p:nvGraphicFramePr>
        <p:xfrm>
          <a:off x="1219617" y="3597129"/>
          <a:ext cx="8747125" cy="2432050"/>
        </p:xfrm>
        <a:graphic>
          <a:graphicData uri="http://schemas.openxmlformats.org/presentationml/2006/ole">
            <mc:AlternateContent xmlns:mc="http://schemas.openxmlformats.org/markup-compatibility/2006">
              <mc:Choice xmlns:v="urn:schemas-microsoft-com:vml" Requires="v">
                <p:oleObj spid="_x0000_s10260" name="Equation" r:id="rId4" imgW="3746160" imgH="1041120" progId="Equation.DSMT4">
                  <p:embed/>
                </p:oleObj>
              </mc:Choice>
              <mc:Fallback>
                <p:oleObj name="Equation" r:id="rId4" imgW="3746160" imgH="1041120" progId="Equation.DSMT4">
                  <p:embed/>
                  <p:pic>
                    <p:nvPicPr>
                      <p:cNvPr id="156678" name="Object 6"/>
                      <p:cNvPicPr>
                        <a:picLocks noChangeAspect="1" noChangeArrowheads="1"/>
                      </p:cNvPicPr>
                      <p:nvPr/>
                    </p:nvPicPr>
                    <p:blipFill>
                      <a:blip r:embed="rId5"/>
                      <a:srcRect/>
                      <a:stretch>
                        <a:fillRect/>
                      </a:stretch>
                    </p:blipFill>
                    <p:spPr bwMode="auto">
                      <a:xfrm>
                        <a:off x="1219617" y="3597129"/>
                        <a:ext cx="8747125" cy="2432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6679" name="Object 7"/>
          <p:cNvGraphicFramePr>
            <a:graphicFrameLocks noChangeAspect="1"/>
          </p:cNvGraphicFramePr>
          <p:nvPr>
            <p:extLst>
              <p:ext uri="{D42A27DB-BD31-4B8C-83A1-F6EECF244321}">
                <p14:modId xmlns:p14="http://schemas.microsoft.com/office/powerpoint/2010/main" val="3488361244"/>
              </p:ext>
            </p:extLst>
          </p:nvPr>
        </p:nvGraphicFramePr>
        <p:xfrm>
          <a:off x="1219617" y="2194071"/>
          <a:ext cx="3706813" cy="1066800"/>
        </p:xfrm>
        <a:graphic>
          <a:graphicData uri="http://schemas.openxmlformats.org/presentationml/2006/ole">
            <mc:AlternateContent xmlns:mc="http://schemas.openxmlformats.org/markup-compatibility/2006">
              <mc:Choice xmlns:v="urn:schemas-microsoft-com:vml" Requires="v">
                <p:oleObj spid="_x0000_s10261" name="Equation" r:id="rId6" imgW="1587240" imgH="457200" progId="Equation.DSMT4">
                  <p:embed/>
                </p:oleObj>
              </mc:Choice>
              <mc:Fallback>
                <p:oleObj name="Equation" r:id="rId6" imgW="1587240" imgH="457200" progId="Equation.DSMT4">
                  <p:embed/>
                  <p:pic>
                    <p:nvPicPr>
                      <p:cNvPr id="156679" name="Object 7"/>
                      <p:cNvPicPr>
                        <a:picLocks noChangeAspect="1" noChangeArrowheads="1"/>
                      </p:cNvPicPr>
                      <p:nvPr/>
                    </p:nvPicPr>
                    <p:blipFill>
                      <a:blip r:embed="rId7"/>
                      <a:srcRect/>
                      <a:stretch>
                        <a:fillRect/>
                      </a:stretch>
                    </p:blipFill>
                    <p:spPr bwMode="auto">
                      <a:xfrm>
                        <a:off x="1219617" y="2194071"/>
                        <a:ext cx="3706813" cy="1066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Choice of Discount Rate</a:t>
            </a:r>
          </a:p>
        </p:txBody>
      </p:sp>
      <p:graphicFrame>
        <p:nvGraphicFramePr>
          <p:cNvPr id="4" name="Diagram 3"/>
          <p:cNvGraphicFramePr/>
          <p:nvPr>
            <p:extLst>
              <p:ext uri="{D42A27DB-BD31-4B8C-83A1-F6EECF244321}">
                <p14:modId xmlns:p14="http://schemas.microsoft.com/office/powerpoint/2010/main" val="1377320500"/>
              </p:ext>
            </p:extLst>
          </p:nvPr>
        </p:nvGraphicFramePr>
        <p:xfrm>
          <a:off x="1022252" y="2044113"/>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Summary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90305774"/>
              </p:ext>
            </p:extLst>
          </p:nvPr>
        </p:nvGraphicFramePr>
        <p:xfrm>
          <a:off x="940191" y="1690688"/>
          <a:ext cx="84582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Summary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72674282"/>
              </p:ext>
            </p:extLst>
          </p:nvPr>
        </p:nvGraphicFramePr>
        <p:xfrm>
          <a:off x="1756117" y="1690688"/>
          <a:ext cx="845820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Summary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45892042"/>
              </p:ext>
            </p:extLst>
          </p:nvPr>
        </p:nvGraphicFramePr>
        <p:xfrm>
          <a:off x="1866900" y="1846385"/>
          <a:ext cx="84582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br>
              <a:rPr lang="en-US" dirty="0"/>
            </a:br>
            <a:r>
              <a:rPr lang="en-US" dirty="0"/>
              <a:t>Introduction to </a:t>
            </a:r>
            <a:br>
              <a:rPr lang="en-US" dirty="0"/>
            </a:br>
            <a:r>
              <a:rPr lang="en-US" dirty="0"/>
              <a:t>Industry and Company Analysis</a:t>
            </a:r>
          </a:p>
        </p:txBody>
      </p:sp>
      <p:sp>
        <p:nvSpPr>
          <p:cNvPr id="5" name="Subtitle 4">
            <a:extLst>
              <a:ext uri="{FF2B5EF4-FFF2-40B4-BE49-F238E27FC236}">
                <a16:creationId xmlns:a16="http://schemas.microsoft.com/office/drawing/2014/main" id="{DAFFEF7C-4D3A-47E5-BBD8-8605FF0E2B8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8967413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normAutofit lnSpcReduction="10000"/>
          </a:bodyPr>
          <a:lstStyle/>
          <a:p>
            <a:pPr marL="9144" indent="0">
              <a:buNone/>
            </a:pPr>
            <a:r>
              <a:rPr lang="en-US" b="1" dirty="0"/>
              <a:t>Company analysis </a:t>
            </a:r>
            <a:r>
              <a:rPr lang="en-US" dirty="0"/>
              <a:t>is the analysis of an individual company, and it requires understanding a company’s industry and identifying its peers.</a:t>
            </a:r>
          </a:p>
          <a:p>
            <a:pPr lvl="1"/>
            <a:endParaRPr lang="en-US" dirty="0"/>
          </a:p>
          <a:p>
            <a:pPr lvl="1"/>
            <a:r>
              <a:rPr lang="en-US" dirty="0"/>
              <a:t>An </a:t>
            </a:r>
            <a:r>
              <a:rPr lang="en-US" b="1" dirty="0"/>
              <a:t>industry</a:t>
            </a:r>
            <a:r>
              <a:rPr lang="en-US" dirty="0"/>
              <a:t> is a group of companies offering similar products and/or services, whereas a </a:t>
            </a:r>
            <a:r>
              <a:rPr lang="en-US" b="1" dirty="0"/>
              <a:t>sector</a:t>
            </a:r>
            <a:r>
              <a:rPr lang="en-US" dirty="0"/>
              <a:t> is a group of related industries.</a:t>
            </a:r>
          </a:p>
          <a:p>
            <a:pPr lvl="1"/>
            <a:endParaRPr lang="en-US" dirty="0"/>
          </a:p>
          <a:p>
            <a:pPr lvl="1"/>
            <a:r>
              <a:rPr lang="en-US" dirty="0"/>
              <a:t>A </a:t>
            </a:r>
            <a:r>
              <a:rPr lang="en-US" b="1" dirty="0"/>
              <a:t>principal business activity </a:t>
            </a:r>
            <a:r>
              <a:rPr lang="en-US" dirty="0"/>
              <a:t>is a source from which a company derives a majority of its revenues and/or earnings.</a:t>
            </a:r>
          </a:p>
          <a:p>
            <a:pPr lvl="1"/>
            <a:endParaRPr lang="en-US" dirty="0"/>
          </a:p>
          <a:p>
            <a:pPr lvl="1"/>
            <a:r>
              <a:rPr lang="en-US" dirty="0"/>
              <a:t>A </a:t>
            </a:r>
            <a:r>
              <a:rPr lang="en-US" b="1" dirty="0"/>
              <a:t>peer group </a:t>
            </a:r>
            <a:r>
              <a:rPr lang="en-US" dirty="0"/>
              <a:t>is a group of companies that are engaged in similar business activities, and whose economics and valuation are influence by closely-related factors.</a:t>
            </a:r>
          </a:p>
        </p:txBody>
      </p:sp>
      <p:sp>
        <p:nvSpPr>
          <p:cNvPr id="4" name="Slide Number Placeholder 3"/>
          <p:cNvSpPr>
            <a:spLocks noGrp="1"/>
          </p:cNvSpPr>
          <p:nvPr>
            <p:ph type="sldNum" sz="quarter" idx="12"/>
          </p:nvPr>
        </p:nvSpPr>
        <p:spPr/>
        <p:txBody>
          <a:bodyPr/>
          <a:lstStyle/>
          <a:p>
            <a:fld id="{4E4A4924-7CC3-4BF6-9C5C-A8E770D15754}" type="slidenum">
              <a:rPr lang="en-US" smtClean="0"/>
              <a:t>67</a:t>
            </a:fld>
            <a:endParaRPr lang="en-US"/>
          </a:p>
        </p:txBody>
      </p:sp>
    </p:spTree>
    <p:extLst>
      <p:ext uri="{BB962C8B-B14F-4D97-AF65-F5344CB8AC3E}">
        <p14:creationId xmlns:p14="http://schemas.microsoft.com/office/powerpoint/2010/main" val="40771897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Uses of industry analysis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740838727"/>
              </p:ext>
            </p:extLst>
          </p:nvPr>
        </p:nvGraphicFramePr>
        <p:xfrm>
          <a:off x="1908175" y="1631950"/>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4E4A4924-7CC3-4BF6-9C5C-A8E770D15754}" type="slidenum">
              <a:rPr lang="en-US" smtClean="0"/>
              <a:t>68</a:t>
            </a:fld>
            <a:endParaRPr lang="en-US"/>
          </a:p>
        </p:txBody>
      </p:sp>
    </p:spTree>
    <p:extLst>
      <p:ext uri="{BB962C8B-B14F-4D97-AF65-F5344CB8AC3E}">
        <p14:creationId xmlns:p14="http://schemas.microsoft.com/office/powerpoint/2010/main" val="39570059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Approaches to identifying similar companies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80311879"/>
              </p:ext>
            </p:extLst>
          </p:nvPr>
        </p:nvGraphicFramePr>
        <p:xfrm>
          <a:off x="1032803" y="1997076"/>
          <a:ext cx="8375904" cy="47243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4E4A4924-7CC3-4BF6-9C5C-A8E770D15754}" type="slidenum">
              <a:rPr lang="en-US" smtClean="0"/>
              <a:t>69</a:t>
            </a:fld>
            <a:endParaRPr lang="en-US"/>
          </a:p>
        </p:txBody>
      </p:sp>
    </p:spTree>
    <p:extLst>
      <p:ext uri="{BB962C8B-B14F-4D97-AF65-F5344CB8AC3E}">
        <p14:creationId xmlns:p14="http://schemas.microsoft.com/office/powerpoint/2010/main" val="26228318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3032" y="173696"/>
            <a:ext cx="8375904" cy="1143000"/>
          </a:xfrm>
        </p:spPr>
        <p:txBody>
          <a:bodyPr/>
          <a:lstStyle/>
          <a:p>
            <a:r>
              <a:rPr lang="en-US" dirty="0"/>
              <a:t>Sectors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71870673"/>
              </p:ext>
            </p:extLst>
          </p:nvPr>
        </p:nvGraphicFramePr>
        <p:xfrm>
          <a:off x="1908175" y="1631950"/>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4E4A4924-7CC3-4BF6-9C5C-A8E770D15754}" type="slidenum">
              <a:rPr lang="en-US" smtClean="0"/>
              <a:t>70</a:t>
            </a:fld>
            <a:endParaRPr lang="en-US"/>
          </a:p>
        </p:txBody>
      </p:sp>
    </p:spTree>
    <p:extLst>
      <p:ext uri="{BB962C8B-B14F-4D97-AF65-F5344CB8AC3E}">
        <p14:creationId xmlns:p14="http://schemas.microsoft.com/office/powerpoint/2010/main" val="38511933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Classification schemes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02653629"/>
              </p:ext>
            </p:extLst>
          </p:nvPr>
        </p:nvGraphicFramePr>
        <p:xfrm>
          <a:off x="1806526" y="2270919"/>
          <a:ext cx="8375904" cy="35051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4E4A4924-7CC3-4BF6-9C5C-A8E770D15754}" type="slidenum">
              <a:rPr lang="en-US" smtClean="0"/>
              <a:t>71</a:t>
            </a:fld>
            <a:endParaRPr lang="en-US"/>
          </a:p>
        </p:txBody>
      </p:sp>
    </p:spTree>
    <p:extLst>
      <p:ext uri="{BB962C8B-B14F-4D97-AF65-F5344CB8AC3E}">
        <p14:creationId xmlns:p14="http://schemas.microsoft.com/office/powerpoint/2010/main" val="1800319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Industry classification schemes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688347012"/>
              </p:ext>
            </p:extLst>
          </p:nvPr>
        </p:nvGraphicFramePr>
        <p:xfrm>
          <a:off x="1131277" y="1768476"/>
          <a:ext cx="8375904" cy="47243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4E4A4924-7CC3-4BF6-9C5C-A8E770D15754}" type="slidenum">
              <a:rPr lang="en-US" smtClean="0"/>
              <a:t>72</a:t>
            </a:fld>
            <a:endParaRPr lang="en-US"/>
          </a:p>
        </p:txBody>
      </p:sp>
    </p:spTree>
    <p:extLst>
      <p:ext uri="{BB962C8B-B14F-4D97-AF65-F5344CB8AC3E}">
        <p14:creationId xmlns:p14="http://schemas.microsoft.com/office/powerpoint/2010/main" val="25653508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Governmental Industry Classification Schemes</a:t>
            </a:r>
          </a:p>
        </p:txBody>
      </p:sp>
      <p:sp>
        <p:nvSpPr>
          <p:cNvPr id="4" name="Slide Number Placeholder 3"/>
          <p:cNvSpPr>
            <a:spLocks noGrp="1"/>
          </p:cNvSpPr>
          <p:nvPr>
            <p:ph type="sldNum" sz="quarter" idx="12"/>
          </p:nvPr>
        </p:nvSpPr>
        <p:spPr/>
        <p:txBody>
          <a:bodyPr/>
          <a:lstStyle/>
          <a:p>
            <a:fld id="{4E4A4924-7CC3-4BF6-9C5C-A8E770D15754}" type="slidenum">
              <a:rPr lang="en-US" smtClean="0"/>
              <a:t>73</a:t>
            </a:fld>
            <a:endParaRPr lang="en-US"/>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836910644"/>
              </p:ext>
            </p:extLst>
          </p:nvPr>
        </p:nvGraphicFramePr>
        <p:xfrm>
          <a:off x="1055077" y="2156619"/>
          <a:ext cx="8077200"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471536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Identifying peer groups</a:t>
            </a:r>
          </a:p>
        </p:txBody>
      </p:sp>
      <p:sp>
        <p:nvSpPr>
          <p:cNvPr id="4" name="Slide Number Placeholder 3"/>
          <p:cNvSpPr>
            <a:spLocks noGrp="1"/>
          </p:cNvSpPr>
          <p:nvPr>
            <p:ph type="sldNum" sz="quarter" idx="12"/>
          </p:nvPr>
        </p:nvSpPr>
        <p:spPr/>
        <p:txBody>
          <a:bodyPr/>
          <a:lstStyle/>
          <a:p>
            <a:fld id="{4E4A4924-7CC3-4BF6-9C5C-A8E770D15754}" type="slidenum">
              <a:rPr lang="en-US" smtClean="0"/>
              <a:t>74</a:t>
            </a:fld>
            <a:endParaRPr lang="en-US"/>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3796365410"/>
              </p:ext>
            </p:extLst>
          </p:nvPr>
        </p:nvGraphicFramePr>
        <p:xfrm>
          <a:off x="1153551" y="2079673"/>
          <a:ext cx="8077200" cy="365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083429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Describing and analyzing an industry</a:t>
            </a:r>
          </a:p>
        </p:txBody>
      </p:sp>
      <p:sp>
        <p:nvSpPr>
          <p:cNvPr id="3" name="Content Placeholder 2"/>
          <p:cNvSpPr>
            <a:spLocks noGrp="1"/>
          </p:cNvSpPr>
          <p:nvPr>
            <p:ph idx="1"/>
          </p:nvPr>
        </p:nvSpPr>
        <p:spPr/>
        <p:txBody>
          <a:bodyPr/>
          <a:lstStyle/>
          <a:p>
            <a:r>
              <a:rPr lang="en-US" dirty="0"/>
              <a:t>Analysts examine statistical relationships between an industry and business and economic variables</a:t>
            </a:r>
          </a:p>
          <a:p>
            <a:r>
              <a:rPr lang="en-US" dirty="0"/>
              <a:t>Analysts develop forecasts, often developing scenario analyses</a:t>
            </a:r>
          </a:p>
          <a:p>
            <a:r>
              <a:rPr lang="en-US" dirty="0"/>
              <a:t>Analysts may examine </a:t>
            </a:r>
            <a:r>
              <a:rPr lang="en-US" b="1" dirty="0"/>
              <a:t>strategic groups</a:t>
            </a:r>
            <a:r>
              <a:rPr lang="en-US" dirty="0"/>
              <a:t>, which are companies that share similar business models or specific market segments.</a:t>
            </a:r>
          </a:p>
          <a:p>
            <a:r>
              <a:rPr lang="en-US" dirty="0"/>
              <a:t>Analysts often classify an industry based on its stage in the industry </a:t>
            </a:r>
            <a:r>
              <a:rPr lang="en-US" b="1" dirty="0"/>
              <a:t>life cycle</a:t>
            </a:r>
            <a:r>
              <a:rPr lang="en-US" dirty="0"/>
              <a:t>.</a:t>
            </a:r>
          </a:p>
          <a:p>
            <a:pPr lvl="1"/>
            <a:r>
              <a:rPr lang="en-US" dirty="0"/>
              <a:t>The </a:t>
            </a:r>
            <a:r>
              <a:rPr lang="en-US" b="1" dirty="0"/>
              <a:t>experience curve </a:t>
            </a:r>
            <a:r>
              <a:rPr lang="en-US" dirty="0"/>
              <a:t>is a representation of how the direct cost per unit of a good or services produced or delivered declines as a function of cumulative output.</a:t>
            </a:r>
          </a:p>
        </p:txBody>
      </p:sp>
      <p:sp>
        <p:nvSpPr>
          <p:cNvPr id="4" name="Slide Number Placeholder 3"/>
          <p:cNvSpPr>
            <a:spLocks noGrp="1"/>
          </p:cNvSpPr>
          <p:nvPr>
            <p:ph type="sldNum" sz="quarter" idx="12"/>
          </p:nvPr>
        </p:nvSpPr>
        <p:spPr/>
        <p:txBody>
          <a:bodyPr/>
          <a:lstStyle/>
          <a:p>
            <a:fld id="{4E4A4924-7CC3-4BF6-9C5C-A8E770D15754}" type="slidenum">
              <a:rPr lang="en-US" smtClean="0"/>
              <a:t>75</a:t>
            </a:fld>
            <a:endParaRPr lang="en-US"/>
          </a:p>
        </p:txBody>
      </p:sp>
    </p:spTree>
    <p:extLst>
      <p:ext uri="{BB962C8B-B14F-4D97-AF65-F5344CB8AC3E}">
        <p14:creationId xmlns:p14="http://schemas.microsoft.com/office/powerpoint/2010/main" val="66141921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Framework for industry analysis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232321989"/>
              </p:ext>
            </p:extLst>
          </p:nvPr>
        </p:nvGraphicFramePr>
        <p:xfrm>
          <a:off x="667043" y="1997075"/>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4E4A4924-7CC3-4BF6-9C5C-A8E770D15754}" type="slidenum">
              <a:rPr lang="en-US" smtClean="0"/>
              <a:t>76</a:t>
            </a:fld>
            <a:endParaRPr lang="en-US"/>
          </a:p>
        </p:txBody>
      </p:sp>
    </p:spTree>
    <p:extLst>
      <p:ext uri="{BB962C8B-B14F-4D97-AF65-F5344CB8AC3E}">
        <p14:creationId xmlns:p14="http://schemas.microsoft.com/office/powerpoint/2010/main" val="241453879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Strategic analysis of an industry</a:t>
            </a:r>
          </a:p>
        </p:txBody>
      </p:sp>
      <p:sp>
        <p:nvSpPr>
          <p:cNvPr id="3" name="Content Placeholder 2"/>
          <p:cNvSpPr>
            <a:spLocks noGrp="1"/>
          </p:cNvSpPr>
          <p:nvPr>
            <p:ph idx="1"/>
          </p:nvPr>
        </p:nvSpPr>
        <p:spPr>
          <a:xfrm>
            <a:off x="1905000" y="1752601"/>
            <a:ext cx="8375904" cy="4419599"/>
          </a:xfrm>
        </p:spPr>
        <p:txBody>
          <a:bodyPr/>
          <a:lstStyle/>
          <a:p>
            <a:pPr marL="9144" indent="0">
              <a:spcBef>
                <a:spcPts val="0"/>
              </a:spcBef>
              <a:buNone/>
            </a:pPr>
            <a:r>
              <a:rPr lang="en-US" dirty="0"/>
              <a:t>Porter’s “Five Forces” </a:t>
            </a:r>
          </a:p>
          <a:p>
            <a:pPr marL="9144" indent="0">
              <a:spcBef>
                <a:spcPts val="0"/>
              </a:spcBef>
              <a:buNone/>
            </a:pPr>
            <a:r>
              <a:rPr lang="en-US" dirty="0"/>
              <a:t>Framework</a:t>
            </a:r>
          </a:p>
        </p:txBody>
      </p:sp>
      <p:sp>
        <p:nvSpPr>
          <p:cNvPr id="4" name="Slide Number Placeholder 3"/>
          <p:cNvSpPr>
            <a:spLocks noGrp="1"/>
          </p:cNvSpPr>
          <p:nvPr>
            <p:ph type="sldNum" sz="quarter" idx="12"/>
          </p:nvPr>
        </p:nvSpPr>
        <p:spPr/>
        <p:txBody>
          <a:bodyPr/>
          <a:lstStyle/>
          <a:p>
            <a:fld id="{4E4A4924-7CC3-4BF6-9C5C-A8E770D15754}" type="slidenum">
              <a:rPr lang="en-US" smtClean="0"/>
              <a:t>77</a:t>
            </a:fld>
            <a:endParaRPr lang="en-US"/>
          </a:p>
        </p:txBody>
      </p:sp>
      <p:graphicFrame>
        <p:nvGraphicFramePr>
          <p:cNvPr id="5" name="Diagram 4"/>
          <p:cNvGraphicFramePr/>
          <p:nvPr>
            <p:extLst>
              <p:ext uri="{D42A27DB-BD31-4B8C-83A1-F6EECF244321}">
                <p14:modId xmlns:p14="http://schemas.microsoft.com/office/powerpoint/2010/main" val="3394655027"/>
              </p:ext>
            </p:extLst>
          </p:nvPr>
        </p:nvGraphicFramePr>
        <p:xfrm>
          <a:off x="2003474" y="1923978"/>
          <a:ext cx="8375904" cy="46818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151469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Factors affecting pricing power and price competition</a:t>
            </a:r>
          </a:p>
        </p:txBody>
      </p:sp>
      <p:sp>
        <p:nvSpPr>
          <p:cNvPr id="3" name="Content Placeholder 2"/>
          <p:cNvSpPr>
            <a:spLocks noGrp="1"/>
          </p:cNvSpPr>
          <p:nvPr>
            <p:ph idx="1"/>
          </p:nvPr>
        </p:nvSpPr>
        <p:spPr/>
        <p:txBody>
          <a:bodyPr>
            <a:normAutofit fontScale="92500" lnSpcReduction="10000"/>
          </a:bodyPr>
          <a:lstStyle/>
          <a:p>
            <a:r>
              <a:rPr lang="en-US" b="1" dirty="0"/>
              <a:t>Barriers to entry </a:t>
            </a:r>
            <a:r>
              <a:rPr lang="en-US" dirty="0"/>
              <a:t>are obstacles or hurdles that limit or restrict the entry of new competitors in the market</a:t>
            </a:r>
          </a:p>
          <a:p>
            <a:pPr lvl="1"/>
            <a:r>
              <a:rPr lang="en-US" dirty="0"/>
              <a:t>These barriers keep or discourage new entrants, hence reducing competition </a:t>
            </a:r>
          </a:p>
          <a:p>
            <a:r>
              <a:rPr lang="en-US" b="1" dirty="0"/>
              <a:t>Industry concentration </a:t>
            </a:r>
            <a:r>
              <a:rPr lang="en-US" dirty="0"/>
              <a:t>is the degree to which some companies may dominate the industry in terms of market share.</a:t>
            </a:r>
          </a:p>
          <a:p>
            <a:pPr lvl="1"/>
            <a:r>
              <a:rPr lang="en-US" dirty="0"/>
              <a:t>Generally, the more concentrated an industry, the less competitive it is</a:t>
            </a:r>
          </a:p>
          <a:p>
            <a:r>
              <a:rPr lang="en-US" b="1" dirty="0"/>
              <a:t>Industry capacity </a:t>
            </a:r>
            <a:r>
              <a:rPr lang="en-US" dirty="0"/>
              <a:t>is the maximum amount of a good or service that can be supplied in a given time period</a:t>
            </a:r>
          </a:p>
          <a:p>
            <a:pPr lvl="1"/>
            <a:r>
              <a:rPr lang="en-US" dirty="0"/>
              <a:t>The more limited the capacity, the greater the companies’ pricing power</a:t>
            </a:r>
          </a:p>
          <a:p>
            <a:r>
              <a:rPr lang="en-US" b="1" dirty="0"/>
              <a:t>Market share stability </a:t>
            </a:r>
            <a:r>
              <a:rPr lang="en-US" dirty="0"/>
              <a:t>is the degree to which market shares change over time</a:t>
            </a:r>
          </a:p>
          <a:p>
            <a:pPr lvl="1"/>
            <a:r>
              <a:rPr lang="en-US" dirty="0"/>
              <a:t>The more stable the market shares, the less competitive the industry</a:t>
            </a:r>
          </a:p>
        </p:txBody>
      </p:sp>
      <p:sp>
        <p:nvSpPr>
          <p:cNvPr id="4" name="Slide Number Placeholder 3"/>
          <p:cNvSpPr>
            <a:spLocks noGrp="1"/>
          </p:cNvSpPr>
          <p:nvPr>
            <p:ph type="sldNum" sz="quarter" idx="12"/>
          </p:nvPr>
        </p:nvSpPr>
        <p:spPr/>
        <p:txBody>
          <a:bodyPr/>
          <a:lstStyle/>
          <a:p>
            <a:fld id="{4E4A4924-7CC3-4BF6-9C5C-A8E770D15754}" type="slidenum">
              <a:rPr lang="en-US" smtClean="0"/>
              <a:t>78</a:t>
            </a:fld>
            <a:endParaRPr lang="en-US"/>
          </a:p>
        </p:txBody>
      </p:sp>
    </p:spTree>
    <p:extLst>
      <p:ext uri="{BB962C8B-B14F-4D97-AF65-F5344CB8AC3E}">
        <p14:creationId xmlns:p14="http://schemas.microsoft.com/office/powerpoint/2010/main" val="24500348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Industry life cycle</a:t>
            </a:r>
          </a:p>
        </p:txBody>
      </p:sp>
      <p:sp>
        <p:nvSpPr>
          <p:cNvPr id="3" name="Slide Number Placeholder 2"/>
          <p:cNvSpPr>
            <a:spLocks noGrp="1"/>
          </p:cNvSpPr>
          <p:nvPr>
            <p:ph type="sldNum" sz="quarter" idx="12"/>
          </p:nvPr>
        </p:nvSpPr>
        <p:spPr/>
        <p:txBody>
          <a:bodyPr/>
          <a:lstStyle/>
          <a:p>
            <a:fld id="{4E4A4924-7CC3-4BF6-9C5C-A8E770D15754}" type="slidenum">
              <a:rPr lang="en-US" smtClean="0"/>
              <a:t>79</a:t>
            </a:fld>
            <a:endParaRPr lang="en-US"/>
          </a:p>
        </p:txBody>
      </p:sp>
      <p:graphicFrame>
        <p:nvGraphicFramePr>
          <p:cNvPr id="14" name="Chart 13"/>
          <p:cNvGraphicFramePr>
            <a:graphicFrameLocks/>
          </p:cNvGraphicFramePr>
          <p:nvPr/>
        </p:nvGraphicFramePr>
        <p:xfrm>
          <a:off x="2514600" y="1524000"/>
          <a:ext cx="7467600" cy="4419600"/>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p:cNvSpPr txBox="1"/>
          <p:nvPr/>
        </p:nvSpPr>
        <p:spPr>
          <a:xfrm>
            <a:off x="8077200" y="1772307"/>
            <a:ext cx="914400" cy="381000"/>
          </a:xfrm>
          <a:prstGeom prst="rect">
            <a:avLst/>
          </a:prstGeom>
          <a:noFill/>
        </p:spPr>
        <p:txBody>
          <a:bodyPr wrap="none" rtlCol="0">
            <a:noAutofit/>
          </a:bodyPr>
          <a:lstStyle/>
          <a:p>
            <a:r>
              <a:rPr lang="en-US" dirty="0"/>
              <a:t>Mature</a:t>
            </a:r>
          </a:p>
        </p:txBody>
      </p:sp>
      <p:sp>
        <p:nvSpPr>
          <p:cNvPr id="16" name="TextBox 15"/>
          <p:cNvSpPr txBox="1"/>
          <p:nvPr/>
        </p:nvSpPr>
        <p:spPr>
          <a:xfrm>
            <a:off x="9296400" y="3276600"/>
            <a:ext cx="914400" cy="914400"/>
          </a:xfrm>
          <a:prstGeom prst="rect">
            <a:avLst/>
          </a:prstGeom>
          <a:noFill/>
        </p:spPr>
        <p:txBody>
          <a:bodyPr wrap="none" rtlCol="0">
            <a:noAutofit/>
          </a:bodyPr>
          <a:lstStyle/>
          <a:p>
            <a:r>
              <a:rPr lang="en-US" dirty="0"/>
              <a:t>Decline</a:t>
            </a:r>
          </a:p>
        </p:txBody>
      </p:sp>
      <p:sp>
        <p:nvSpPr>
          <p:cNvPr id="17" name="TextBox 16"/>
          <p:cNvSpPr txBox="1"/>
          <p:nvPr/>
        </p:nvSpPr>
        <p:spPr>
          <a:xfrm>
            <a:off x="4800600" y="4235669"/>
            <a:ext cx="914400" cy="457200"/>
          </a:xfrm>
          <a:prstGeom prst="rect">
            <a:avLst/>
          </a:prstGeom>
          <a:noFill/>
        </p:spPr>
        <p:txBody>
          <a:bodyPr wrap="none" rtlCol="0">
            <a:noAutofit/>
          </a:bodyPr>
          <a:lstStyle/>
          <a:p>
            <a:r>
              <a:rPr lang="en-US" dirty="0"/>
              <a:t>Growth</a:t>
            </a:r>
          </a:p>
        </p:txBody>
      </p:sp>
      <p:sp>
        <p:nvSpPr>
          <p:cNvPr id="18" name="TextBox 17"/>
          <p:cNvSpPr txBox="1"/>
          <p:nvPr/>
        </p:nvSpPr>
        <p:spPr>
          <a:xfrm>
            <a:off x="2743200" y="5257800"/>
            <a:ext cx="1371600" cy="381000"/>
          </a:xfrm>
          <a:prstGeom prst="rect">
            <a:avLst/>
          </a:prstGeom>
          <a:noFill/>
        </p:spPr>
        <p:txBody>
          <a:bodyPr wrap="none" rtlCol="0">
            <a:noAutofit/>
          </a:bodyPr>
          <a:lstStyle/>
          <a:p>
            <a:r>
              <a:rPr lang="en-US" dirty="0"/>
              <a:t>Embryonic</a:t>
            </a:r>
          </a:p>
        </p:txBody>
      </p:sp>
    </p:spTree>
    <p:extLst>
      <p:ext uri="{BB962C8B-B14F-4D97-AF65-F5344CB8AC3E}">
        <p14:creationId xmlns:p14="http://schemas.microsoft.com/office/powerpoint/2010/main" val="22218198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Applying the life-cycle concept</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91615941"/>
              </p:ext>
            </p:extLst>
          </p:nvPr>
        </p:nvGraphicFramePr>
        <p:xfrm>
          <a:off x="1089074" y="1966912"/>
          <a:ext cx="8375904"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4E4A4924-7CC3-4BF6-9C5C-A8E770D15754}" type="slidenum">
              <a:rPr lang="en-US" smtClean="0"/>
              <a:t>80</a:t>
            </a:fld>
            <a:endParaRPr lang="en-US"/>
          </a:p>
        </p:txBody>
      </p:sp>
    </p:spTree>
    <p:extLst>
      <p:ext uri="{BB962C8B-B14F-4D97-AF65-F5344CB8AC3E}">
        <p14:creationId xmlns:p14="http://schemas.microsoft.com/office/powerpoint/2010/main" val="275616266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Characteristics of industries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423217984"/>
              </p:ext>
            </p:extLst>
          </p:nvPr>
        </p:nvGraphicFramePr>
        <p:xfrm>
          <a:off x="1215683" y="1814512"/>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4E4A4924-7CC3-4BF6-9C5C-A8E770D15754}" type="slidenum">
              <a:rPr lang="en-US" smtClean="0"/>
              <a:t>81</a:t>
            </a:fld>
            <a:endParaRPr lang="en-US"/>
          </a:p>
        </p:txBody>
      </p:sp>
    </p:spTree>
    <p:extLst>
      <p:ext uri="{BB962C8B-B14F-4D97-AF65-F5344CB8AC3E}">
        <p14:creationId xmlns:p14="http://schemas.microsoft.com/office/powerpoint/2010/main" val="398504120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External influences on industry growth, profitability, and risk</a:t>
            </a:r>
          </a:p>
        </p:txBody>
      </p:sp>
      <p:sp>
        <p:nvSpPr>
          <p:cNvPr id="3" name="Content Placeholder 2"/>
          <p:cNvSpPr>
            <a:spLocks noGrp="1"/>
          </p:cNvSpPr>
          <p:nvPr>
            <p:ph idx="1"/>
          </p:nvPr>
        </p:nvSpPr>
        <p:spPr/>
        <p:txBody>
          <a:bodyPr/>
          <a:lstStyle/>
          <a:p>
            <a:r>
              <a:rPr lang="en-US" dirty="0"/>
              <a:t>Macroeconomic influences include the level of production, interest rates, availability of credit, and inflation</a:t>
            </a:r>
          </a:p>
          <a:p>
            <a:r>
              <a:rPr lang="en-US" dirty="0"/>
              <a:t>Technological influences include new products that change how companies do business</a:t>
            </a:r>
          </a:p>
          <a:p>
            <a:r>
              <a:rPr lang="en-US" dirty="0"/>
              <a:t>Demographic influences include the distribution of consumers by age and gender</a:t>
            </a:r>
          </a:p>
          <a:p>
            <a:r>
              <a:rPr lang="en-US" dirty="0"/>
              <a:t>Governmental influences include tax rates and regulations</a:t>
            </a:r>
          </a:p>
          <a:p>
            <a:r>
              <a:rPr lang="en-US" dirty="0"/>
              <a:t>Social influences include how people work and spend. </a:t>
            </a:r>
          </a:p>
        </p:txBody>
      </p:sp>
      <p:sp>
        <p:nvSpPr>
          <p:cNvPr id="4" name="Slide Number Placeholder 3"/>
          <p:cNvSpPr>
            <a:spLocks noGrp="1"/>
          </p:cNvSpPr>
          <p:nvPr>
            <p:ph type="sldNum" sz="quarter" idx="12"/>
          </p:nvPr>
        </p:nvSpPr>
        <p:spPr/>
        <p:txBody>
          <a:bodyPr/>
          <a:lstStyle/>
          <a:p>
            <a:fld id="{4E4A4924-7CC3-4BF6-9C5C-A8E770D15754}" type="slidenum">
              <a:rPr lang="en-US" smtClean="0"/>
              <a:t>82</a:t>
            </a:fld>
            <a:endParaRPr lang="en-US"/>
          </a:p>
        </p:txBody>
      </p:sp>
    </p:spTree>
    <p:extLst>
      <p:ext uri="{BB962C8B-B14F-4D97-AF65-F5344CB8AC3E}">
        <p14:creationId xmlns:p14="http://schemas.microsoft.com/office/powerpoint/2010/main" val="6068999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Elements of a Company analysis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00291460"/>
              </p:ext>
            </p:extLst>
          </p:nvPr>
        </p:nvGraphicFramePr>
        <p:xfrm>
          <a:off x="1173480" y="1690688"/>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4E4A4924-7CC3-4BF6-9C5C-A8E770D15754}" type="slidenum">
              <a:rPr lang="en-US" smtClean="0"/>
              <a:t>83</a:t>
            </a:fld>
            <a:endParaRPr lang="en-US"/>
          </a:p>
        </p:txBody>
      </p:sp>
    </p:spTree>
    <p:extLst>
      <p:ext uri="{BB962C8B-B14F-4D97-AF65-F5344CB8AC3E}">
        <p14:creationId xmlns:p14="http://schemas.microsoft.com/office/powerpoint/2010/main" val="2366400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normAutofit fontScale="92500" lnSpcReduction="10000"/>
          </a:bodyPr>
          <a:lstStyle/>
          <a:p>
            <a:r>
              <a:rPr lang="en-US" dirty="0"/>
              <a:t>Company analysis and industry analysis are closely interrelated.</a:t>
            </a:r>
          </a:p>
          <a:p>
            <a:r>
              <a:rPr lang="en-US" dirty="0"/>
              <a:t>Industry analysis is useful for analyzing portfolio opportunities, strategies, and performance.</a:t>
            </a:r>
          </a:p>
          <a:p>
            <a:r>
              <a:rPr lang="en-US" dirty="0"/>
              <a:t>There are commercial and governmental classification systems, although determining a company’s peers is challenging because of different business activities even within defined industry groups.</a:t>
            </a:r>
          </a:p>
          <a:p>
            <a:r>
              <a:rPr lang="en-US" dirty="0"/>
              <a:t>The analysis of the competitive environment of an industry includes Porter’s five forces, assessment of barriers to entry, capacity, market share stability, and the industry’s life cycle.</a:t>
            </a:r>
          </a:p>
          <a:p>
            <a:r>
              <a:rPr lang="en-US" dirty="0"/>
              <a:t>External factors must be considered, including technology, demographics, government, and social factors. </a:t>
            </a:r>
          </a:p>
        </p:txBody>
      </p:sp>
      <p:sp>
        <p:nvSpPr>
          <p:cNvPr id="4" name="Slide Number Placeholder 3"/>
          <p:cNvSpPr>
            <a:spLocks noGrp="1"/>
          </p:cNvSpPr>
          <p:nvPr>
            <p:ph type="sldNum" sz="quarter" idx="12"/>
          </p:nvPr>
        </p:nvSpPr>
        <p:spPr/>
        <p:txBody>
          <a:bodyPr/>
          <a:lstStyle/>
          <a:p>
            <a:fld id="{4E4A4924-7CC3-4BF6-9C5C-A8E770D15754}" type="slidenum">
              <a:rPr lang="en-US" smtClean="0"/>
              <a:t>84</a:t>
            </a:fld>
            <a:endParaRPr lang="en-US"/>
          </a:p>
        </p:txBody>
      </p:sp>
    </p:spTree>
    <p:extLst>
      <p:ext uri="{BB962C8B-B14F-4D97-AF65-F5344CB8AC3E}">
        <p14:creationId xmlns:p14="http://schemas.microsoft.com/office/powerpoint/2010/main" val="293723516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continued</a:t>
            </a:r>
          </a:p>
        </p:txBody>
      </p:sp>
      <p:sp>
        <p:nvSpPr>
          <p:cNvPr id="3" name="Content Placeholder 2"/>
          <p:cNvSpPr>
            <a:spLocks noGrp="1"/>
          </p:cNvSpPr>
          <p:nvPr>
            <p:ph idx="1"/>
          </p:nvPr>
        </p:nvSpPr>
        <p:spPr/>
        <p:txBody>
          <a:bodyPr/>
          <a:lstStyle/>
          <a:p>
            <a:r>
              <a:rPr lang="en-US" dirty="0"/>
              <a:t>A thorough company analysis requires investigating the company’s corporate profile, industry characteristics, demand for its products or services, supply of its products and services, pricing, and financial ratios.</a:t>
            </a:r>
          </a:p>
          <a:p>
            <a:r>
              <a:rPr lang="en-US" dirty="0"/>
              <a:t>Spreadsheet modeling can assist the analyst in analyzing and forecasting revenues, income, and cash flows, as well as assessing the sensitivity of the analysis to the analyst’s assumptions. </a:t>
            </a:r>
          </a:p>
        </p:txBody>
      </p:sp>
      <p:sp>
        <p:nvSpPr>
          <p:cNvPr id="4" name="Slide Number Placeholder 3"/>
          <p:cNvSpPr>
            <a:spLocks noGrp="1"/>
          </p:cNvSpPr>
          <p:nvPr>
            <p:ph type="sldNum" sz="quarter" idx="12"/>
          </p:nvPr>
        </p:nvSpPr>
        <p:spPr/>
        <p:txBody>
          <a:bodyPr/>
          <a:lstStyle/>
          <a:p>
            <a:fld id="{4E4A4924-7CC3-4BF6-9C5C-A8E770D15754}" type="slidenum">
              <a:rPr lang="en-US" smtClean="0"/>
              <a:t>85</a:t>
            </a:fld>
            <a:endParaRPr lang="en-US"/>
          </a:p>
        </p:txBody>
      </p:sp>
    </p:spTree>
    <p:extLst>
      <p:ext uri="{BB962C8B-B14F-4D97-AF65-F5344CB8AC3E}">
        <p14:creationId xmlns:p14="http://schemas.microsoft.com/office/powerpoint/2010/main" val="34071819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br>
              <a:rPr lang="en-US" dirty="0"/>
            </a:br>
            <a:br>
              <a:rPr lang="en-US" dirty="0"/>
            </a:br>
            <a:r>
              <a:rPr lang="en-US" dirty="0"/>
              <a:t>Industry and Company Analysis</a:t>
            </a:r>
          </a:p>
        </p:txBody>
      </p:sp>
      <p:sp>
        <p:nvSpPr>
          <p:cNvPr id="5" name="Subtitle 4">
            <a:extLst>
              <a:ext uri="{FF2B5EF4-FFF2-40B4-BE49-F238E27FC236}">
                <a16:creationId xmlns:a16="http://schemas.microsoft.com/office/drawing/2014/main" id="{D7807FB0-52A2-4C8F-B4FE-8CD72F317FED}"/>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95607422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Approaches to modeling REVENUE</a:t>
            </a:r>
          </a:p>
        </p:txBody>
      </p:sp>
      <p:graphicFrame>
        <p:nvGraphicFramePr>
          <p:cNvPr id="5" name="Content Placeholder 4"/>
          <p:cNvGraphicFramePr>
            <a:graphicFrameLocks noGrp="1"/>
          </p:cNvGraphicFramePr>
          <p:nvPr>
            <p:ph idx="1"/>
          </p:nvPr>
        </p:nvGraphicFramePr>
        <p:xfrm>
          <a:off x="1905000" y="1447800"/>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4E4A4924-7CC3-4BF6-9C5C-A8E770D15754}" type="slidenum">
              <a:rPr lang="en-US" smtClean="0"/>
              <a:t>87</a:t>
            </a:fld>
            <a:endParaRPr lang="en-US" dirty="0"/>
          </a:p>
        </p:txBody>
      </p:sp>
    </p:spTree>
    <p:extLst>
      <p:ext uri="{BB962C8B-B14F-4D97-AF65-F5344CB8AC3E}">
        <p14:creationId xmlns:p14="http://schemas.microsoft.com/office/powerpoint/2010/main" val="200803335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80999" y="260961"/>
            <a:ext cx="11281117" cy="1143000"/>
          </a:xfrm>
        </p:spPr>
        <p:txBody>
          <a:bodyPr>
            <a:normAutofit/>
          </a:bodyPr>
          <a:lstStyle/>
          <a:p>
            <a:r>
              <a:rPr lang="en-US" sz="4000" dirty="0"/>
              <a:t>Top-down Approaches to forecasting revenue</a:t>
            </a:r>
          </a:p>
        </p:txBody>
      </p:sp>
      <p:graphicFrame>
        <p:nvGraphicFramePr>
          <p:cNvPr id="12" name="Content Placeholder 11"/>
          <p:cNvGraphicFramePr>
            <a:graphicFrameLocks noGrp="1"/>
          </p:cNvGraphicFramePr>
          <p:nvPr>
            <p:ph sz="half" idx="1"/>
          </p:nvPr>
        </p:nvGraphicFramePr>
        <p:xfrm>
          <a:off x="2191555" y="2024544"/>
          <a:ext cx="7955280" cy="160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3" name="Content Placeholder 12"/>
          <p:cNvGraphicFramePr>
            <a:graphicFrameLocks noGrp="1"/>
          </p:cNvGraphicFramePr>
          <p:nvPr>
            <p:ph sz="half" idx="2"/>
          </p:nvPr>
        </p:nvGraphicFramePr>
        <p:xfrm>
          <a:off x="2191555" y="4191000"/>
          <a:ext cx="7955280" cy="214467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4" name="Slide Number Placeholder 3"/>
          <p:cNvSpPr>
            <a:spLocks noGrp="1"/>
          </p:cNvSpPr>
          <p:nvPr>
            <p:ph type="sldNum" sz="quarter" idx="12"/>
          </p:nvPr>
        </p:nvSpPr>
        <p:spPr/>
        <p:txBody>
          <a:bodyPr/>
          <a:lstStyle/>
          <a:p>
            <a:fld id="{4E4A4924-7CC3-4BF6-9C5C-A8E770D15754}" type="slidenum">
              <a:rPr lang="en-US" smtClean="0"/>
              <a:t>88</a:t>
            </a:fld>
            <a:endParaRPr lang="en-US" dirty="0"/>
          </a:p>
        </p:txBody>
      </p:sp>
      <p:sp>
        <p:nvSpPr>
          <p:cNvPr id="14" name="Rectangle 13"/>
          <p:cNvSpPr/>
          <p:nvPr/>
        </p:nvSpPr>
        <p:spPr>
          <a:xfrm>
            <a:off x="2079080" y="1557045"/>
            <a:ext cx="4203330" cy="369332"/>
          </a:xfrm>
          <a:prstGeom prst="rect">
            <a:avLst/>
          </a:prstGeom>
        </p:spPr>
        <p:txBody>
          <a:bodyPr wrap="none">
            <a:spAutoFit/>
          </a:bodyPr>
          <a:lstStyle/>
          <a:p>
            <a:r>
              <a:rPr lang="en-US" dirty="0"/>
              <a:t>“Growth relative to GDP growth” approach</a:t>
            </a:r>
          </a:p>
        </p:txBody>
      </p:sp>
      <p:sp>
        <p:nvSpPr>
          <p:cNvPr id="15" name="Rectangle 14"/>
          <p:cNvSpPr/>
          <p:nvPr/>
        </p:nvSpPr>
        <p:spPr>
          <a:xfrm>
            <a:off x="2057400" y="4006334"/>
            <a:ext cx="5410200" cy="369332"/>
          </a:xfrm>
          <a:prstGeom prst="rect">
            <a:avLst/>
          </a:prstGeom>
        </p:spPr>
        <p:txBody>
          <a:bodyPr wrap="square">
            <a:spAutoFit/>
          </a:bodyPr>
          <a:lstStyle/>
          <a:p>
            <a:r>
              <a:rPr lang="en-US" dirty="0"/>
              <a:t>“Market growth and market share” approach</a:t>
            </a:r>
          </a:p>
        </p:txBody>
      </p:sp>
    </p:spTree>
    <p:extLst>
      <p:ext uri="{BB962C8B-B14F-4D97-AF65-F5344CB8AC3E}">
        <p14:creationId xmlns:p14="http://schemas.microsoft.com/office/powerpoint/2010/main" val="75172111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Income statement modeling: Operating costs</a:t>
            </a:r>
          </a:p>
        </p:txBody>
      </p:sp>
      <p:sp>
        <p:nvSpPr>
          <p:cNvPr id="3" name="Content Placeholder 2"/>
          <p:cNvSpPr>
            <a:spLocks noGrp="1"/>
          </p:cNvSpPr>
          <p:nvPr>
            <p:ph idx="1"/>
          </p:nvPr>
        </p:nvSpPr>
        <p:spPr/>
        <p:txBody>
          <a:bodyPr/>
          <a:lstStyle/>
          <a:p>
            <a:r>
              <a:rPr lang="en-US" dirty="0"/>
              <a:t>Analyst can take a top-down, bottom-up, or hybrid approach to analyzing and forecasting costs.</a:t>
            </a:r>
          </a:p>
          <a:p>
            <a:pPr lvl="1"/>
            <a:r>
              <a:rPr lang="en-US" dirty="0"/>
              <a:t>Consider fixed and variable cost components of operating costs</a:t>
            </a:r>
          </a:p>
          <a:p>
            <a:r>
              <a:rPr lang="en-US" b="1" dirty="0"/>
              <a:t>Economies of scale </a:t>
            </a:r>
            <a:r>
              <a:rPr lang="en-US" dirty="0"/>
              <a:t>is present if the average cost per unit falls as revenues increase.</a:t>
            </a:r>
          </a:p>
          <a:p>
            <a:pPr lvl="1"/>
            <a:r>
              <a:rPr lang="en-US" dirty="0"/>
              <a:t>Indicative of economics of scale: operating margins positively correlated with revenues.</a:t>
            </a:r>
          </a:p>
          <a:p>
            <a:r>
              <a:rPr lang="en-US" dirty="0"/>
              <a:t>Costs are challenging to estimate based on reported accounts</a:t>
            </a:r>
          </a:p>
          <a:p>
            <a:pPr lvl="1"/>
            <a:r>
              <a:rPr lang="en-US" dirty="0"/>
              <a:t>For example, companies reserve against losses based on estimates, but the actual losses may differ from the estimates  </a:t>
            </a:r>
          </a:p>
        </p:txBody>
      </p:sp>
      <p:sp>
        <p:nvSpPr>
          <p:cNvPr id="4" name="Slide Number Placeholder 3"/>
          <p:cNvSpPr>
            <a:spLocks noGrp="1"/>
          </p:cNvSpPr>
          <p:nvPr>
            <p:ph type="sldNum" sz="quarter" idx="12"/>
          </p:nvPr>
        </p:nvSpPr>
        <p:spPr/>
        <p:txBody>
          <a:bodyPr/>
          <a:lstStyle/>
          <a:p>
            <a:fld id="{4E4A4924-7CC3-4BF6-9C5C-A8E770D15754}" type="slidenum">
              <a:rPr lang="en-US" smtClean="0"/>
              <a:t>89</a:t>
            </a:fld>
            <a:endParaRPr lang="en-US" dirty="0"/>
          </a:p>
        </p:txBody>
      </p:sp>
    </p:spTree>
    <p:extLst>
      <p:ext uri="{BB962C8B-B14F-4D97-AF65-F5344CB8AC3E}">
        <p14:creationId xmlns:p14="http://schemas.microsoft.com/office/powerpoint/2010/main" val="106392624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Forecasting costs</a:t>
            </a:r>
          </a:p>
        </p:txBody>
      </p:sp>
      <p:graphicFrame>
        <p:nvGraphicFramePr>
          <p:cNvPr id="5" name="Content Placeholder 4"/>
          <p:cNvGraphicFramePr>
            <a:graphicFrameLocks noGrp="1"/>
          </p:cNvGraphicFramePr>
          <p:nvPr>
            <p:ph idx="1"/>
          </p:nvPr>
        </p:nvGraphicFramePr>
        <p:xfrm>
          <a:off x="1905000" y="1447801"/>
          <a:ext cx="8375904" cy="47243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4E4A4924-7CC3-4BF6-9C5C-A8E770D15754}" type="slidenum">
              <a:rPr lang="en-US" smtClean="0"/>
              <a:t>90</a:t>
            </a:fld>
            <a:endParaRPr lang="en-US" dirty="0"/>
          </a:p>
        </p:txBody>
      </p:sp>
    </p:spTree>
    <p:extLst>
      <p:ext uri="{BB962C8B-B14F-4D97-AF65-F5344CB8AC3E}">
        <p14:creationId xmlns:p14="http://schemas.microsoft.com/office/powerpoint/2010/main" val="3319681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Balance sheet modeling</a:t>
            </a:r>
          </a:p>
        </p:txBody>
      </p:sp>
      <p:sp>
        <p:nvSpPr>
          <p:cNvPr id="3" name="Content Placeholder 2"/>
          <p:cNvSpPr>
            <a:spLocks noGrp="1"/>
          </p:cNvSpPr>
          <p:nvPr>
            <p:ph idx="1"/>
          </p:nvPr>
        </p:nvSpPr>
        <p:spPr/>
        <p:txBody>
          <a:bodyPr>
            <a:normAutofit fontScale="92500" lnSpcReduction="10000"/>
          </a:bodyPr>
          <a:lstStyle/>
          <a:p>
            <a:r>
              <a:rPr lang="en-US" b="1" dirty="0"/>
              <a:t>Balance sheet modeling </a:t>
            </a:r>
            <a:r>
              <a:rPr lang="en-US" dirty="0"/>
              <a:t>is the process of forecasting a company’s balance sheet based on the following:</a:t>
            </a:r>
          </a:p>
          <a:p>
            <a:pPr lvl="1"/>
            <a:r>
              <a:rPr lang="en-US" dirty="0"/>
              <a:t>Items that flow from the income statement (e.g., retained earnings) </a:t>
            </a:r>
          </a:p>
          <a:p>
            <a:pPr lvl="1"/>
            <a:r>
              <a:rPr lang="en-US" dirty="0"/>
              <a:t>Items that  vary with revenues (e.g., accounts receivable) </a:t>
            </a:r>
          </a:p>
          <a:p>
            <a:pPr lvl="1"/>
            <a:r>
              <a:rPr lang="en-US" dirty="0"/>
              <a:t>Items that are the result of investment or financing decisions (e.g., gross plant, property, and equipment)</a:t>
            </a:r>
          </a:p>
          <a:p>
            <a:r>
              <a:rPr lang="en-US" dirty="0"/>
              <a:t>Items affected by the level of revenues can often be forecasted by using historical or projected efficiency (e.g., turnover) ratios.</a:t>
            </a:r>
          </a:p>
          <a:p>
            <a:r>
              <a:rPr lang="en-US" dirty="0"/>
              <a:t>Forecasts of long-term assets are a function of forecasted capital expenditures and depreciation. Capital expenditures include</a:t>
            </a:r>
          </a:p>
          <a:p>
            <a:pPr lvl="1"/>
            <a:r>
              <a:rPr lang="en-US" b="1" dirty="0"/>
              <a:t>maintenance capital expenditures</a:t>
            </a:r>
            <a:r>
              <a:rPr lang="en-US" dirty="0"/>
              <a:t>, needed to sustain the business, and</a:t>
            </a:r>
          </a:p>
          <a:p>
            <a:pPr lvl="1"/>
            <a:r>
              <a:rPr lang="en-US" b="1" dirty="0"/>
              <a:t>growth capital expenditures</a:t>
            </a:r>
            <a:r>
              <a:rPr lang="en-US" dirty="0"/>
              <a:t>, needed to expand the business.</a:t>
            </a:r>
          </a:p>
        </p:txBody>
      </p:sp>
      <p:sp>
        <p:nvSpPr>
          <p:cNvPr id="4" name="Slide Number Placeholder 3"/>
          <p:cNvSpPr>
            <a:spLocks noGrp="1"/>
          </p:cNvSpPr>
          <p:nvPr>
            <p:ph type="sldNum" sz="quarter" idx="12"/>
          </p:nvPr>
        </p:nvSpPr>
        <p:spPr/>
        <p:txBody>
          <a:bodyPr/>
          <a:lstStyle/>
          <a:p>
            <a:fld id="{4E4A4924-7CC3-4BF6-9C5C-A8E770D15754}" type="slidenum">
              <a:rPr lang="en-US" smtClean="0"/>
              <a:t>91</a:t>
            </a:fld>
            <a:endParaRPr lang="en-US" dirty="0"/>
          </a:p>
        </p:txBody>
      </p:sp>
    </p:spTree>
    <p:extLst>
      <p:ext uri="{BB962C8B-B14F-4D97-AF65-F5344CB8AC3E}">
        <p14:creationId xmlns:p14="http://schemas.microsoft.com/office/powerpoint/2010/main" val="207570092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Evaluating Profitability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77500" lnSpcReduction="20000"/>
              </a:bodyPr>
              <a:lstStyle/>
              <a:p>
                <a:r>
                  <a:rPr lang="en-US" dirty="0"/>
                  <a:t>Using forecasted income statement and balance sheet accounts, an analyst can evaluate the company’s forecasted profitability.</a:t>
                </a:r>
              </a:p>
              <a:p>
                <a:r>
                  <a:rPr lang="en-US" dirty="0"/>
                  <a:t>Useful measures of profitability include:</a:t>
                </a:r>
              </a:p>
              <a:p>
                <a:pPr lvl="1"/>
                <a:r>
                  <a:rPr lang="en-US" b="1" dirty="0"/>
                  <a:t>Return on invested capital (ROIC)</a:t>
                </a:r>
              </a:p>
              <a:p>
                <a:pPr marL="9144" indent="0">
                  <a:lnSpc>
                    <a:spcPct val="150000"/>
                  </a:lnSpc>
                  <a:spcBef>
                    <a:spcPts val="600"/>
                  </a:spcBef>
                  <a:buNone/>
                </a:pPr>
                <a14:m>
                  <m:oMathPara xmlns:m="http://schemas.openxmlformats.org/officeDocument/2006/math">
                    <m:oMathParaPr>
                      <m:jc m:val="centerGroup"/>
                    </m:oMathParaPr>
                    <m:oMath xmlns:m="http://schemas.openxmlformats.org/officeDocument/2006/math">
                      <m:r>
                        <m:rPr>
                          <m:nor/>
                        </m:rPr>
                        <a:rPr lang="en-US" b="0" i="0" dirty="0" smtClean="0"/>
                        <m:t>ROIC</m:t>
                      </m:r>
                      <m:r>
                        <m:rPr>
                          <m:nor/>
                        </m:rPr>
                        <a:rPr lang="en-US" b="0" i="0" dirty="0" smtClean="0"/>
                        <m:t> = </m:t>
                      </m:r>
                      <m:f>
                        <m:fPr>
                          <m:ctrlPr>
                            <a:rPr lang="en-US" b="0" i="1" dirty="0" smtClean="0">
                              <a:latin typeface="Cambria Math" panose="02040503050406030204" pitchFamily="18" charset="0"/>
                            </a:rPr>
                          </m:ctrlPr>
                        </m:fPr>
                        <m:num>
                          <m:r>
                            <m:rPr>
                              <m:nor/>
                            </m:rPr>
                            <a:rPr lang="en-US" b="0" i="0" dirty="0" smtClean="0"/>
                            <m:t>Net</m:t>
                          </m:r>
                          <m:r>
                            <m:rPr>
                              <m:nor/>
                            </m:rPr>
                            <a:rPr lang="en-US" b="0" i="0" dirty="0" smtClean="0"/>
                            <m:t> </m:t>
                          </m:r>
                          <m:r>
                            <m:rPr>
                              <m:nor/>
                            </m:rPr>
                            <a:rPr lang="en-US" b="0" i="0" dirty="0" smtClean="0"/>
                            <m:t>operating</m:t>
                          </m:r>
                          <m:r>
                            <m:rPr>
                              <m:nor/>
                            </m:rPr>
                            <a:rPr lang="en-US" b="0" i="0" dirty="0" smtClean="0"/>
                            <m:t> </m:t>
                          </m:r>
                          <m:r>
                            <m:rPr>
                              <m:nor/>
                            </m:rPr>
                            <a:rPr lang="en-US" b="0" i="0" dirty="0" smtClean="0"/>
                            <m:t>profit</m:t>
                          </m:r>
                          <m:r>
                            <m:rPr>
                              <m:nor/>
                            </m:rPr>
                            <a:rPr lang="en-US" b="0" i="0" dirty="0" smtClean="0"/>
                            <m:t> </m:t>
                          </m:r>
                          <m:r>
                            <m:rPr>
                              <m:nor/>
                            </m:rPr>
                            <a:rPr lang="en-US" b="0" i="0" dirty="0" smtClean="0"/>
                            <m:t>less</m:t>
                          </m:r>
                          <m:r>
                            <m:rPr>
                              <m:nor/>
                            </m:rPr>
                            <a:rPr lang="en-US" b="0" i="0" dirty="0" smtClean="0"/>
                            <m:t> </m:t>
                          </m:r>
                          <m:r>
                            <m:rPr>
                              <m:nor/>
                            </m:rPr>
                            <a:rPr lang="en-US" b="0" i="0" dirty="0" smtClean="0"/>
                            <m:t>adjusted</m:t>
                          </m:r>
                          <m:r>
                            <m:rPr>
                              <m:nor/>
                            </m:rPr>
                            <a:rPr lang="en-US" b="0" i="0" dirty="0" smtClean="0"/>
                            <m:t> </m:t>
                          </m:r>
                          <m:r>
                            <m:rPr>
                              <m:nor/>
                            </m:rPr>
                            <a:rPr lang="en-US" b="0" i="0" dirty="0" smtClean="0"/>
                            <m:t>taxes</m:t>
                          </m:r>
                          <m:r>
                            <m:rPr>
                              <m:nor/>
                            </m:rPr>
                            <a:rPr lang="en-US" b="0" i="0" dirty="0" smtClean="0"/>
                            <m:t> (</m:t>
                          </m:r>
                          <m:r>
                            <m:rPr>
                              <m:nor/>
                            </m:rPr>
                            <a:rPr lang="en-US" b="0" i="0" dirty="0" smtClean="0"/>
                            <m:t>NOPLAT</m:t>
                          </m:r>
                          <m:r>
                            <m:rPr>
                              <m:nor/>
                            </m:rPr>
                            <a:rPr lang="en-US" b="0" i="0" dirty="0" smtClean="0"/>
                            <m:t>)</m:t>
                          </m:r>
                        </m:num>
                        <m:den>
                          <m:r>
                            <m:rPr>
                              <m:nor/>
                            </m:rPr>
                            <a:rPr lang="en-US" b="0" i="0" dirty="0" smtClean="0"/>
                            <m:t>Operating</m:t>
                          </m:r>
                          <m:r>
                            <m:rPr>
                              <m:nor/>
                            </m:rPr>
                            <a:rPr lang="en-US" b="0" i="0" dirty="0" smtClean="0"/>
                            <m:t> </m:t>
                          </m:r>
                          <m:r>
                            <m:rPr>
                              <m:nor/>
                            </m:rPr>
                            <a:rPr lang="en-US" b="0" i="0" dirty="0" smtClean="0"/>
                            <m:t>assets</m:t>
                          </m:r>
                          <m:r>
                            <m:rPr>
                              <m:nor/>
                            </m:rPr>
                            <a:rPr lang="en-US" b="0" i="0" dirty="0" smtClean="0"/>
                            <m:t> − </m:t>
                          </m:r>
                          <m:r>
                            <m:rPr>
                              <m:nor/>
                            </m:rPr>
                            <a:rPr lang="en-US" b="0" i="0" dirty="0" smtClean="0"/>
                            <m:t>Operating</m:t>
                          </m:r>
                          <m:r>
                            <m:rPr>
                              <m:nor/>
                            </m:rPr>
                            <a:rPr lang="en-US" b="0" i="0" dirty="0" smtClean="0"/>
                            <m:t> </m:t>
                          </m:r>
                          <m:r>
                            <m:rPr>
                              <m:nor/>
                            </m:rPr>
                            <a:rPr lang="en-US" b="0" i="0" dirty="0" smtClean="0"/>
                            <m:t>liabilities</m:t>
                          </m:r>
                        </m:den>
                      </m:f>
                    </m:oMath>
                  </m:oMathPara>
                </a14:m>
                <a:endParaRPr lang="en-US" dirty="0"/>
              </a:p>
              <a:p>
                <a:pPr lvl="1"/>
                <a:r>
                  <a:rPr lang="en-US" b="1" dirty="0"/>
                  <a:t>Return on capital employed (ROCE)</a:t>
                </a:r>
              </a:p>
              <a:p>
                <a:pPr marL="9144" indent="0">
                  <a:lnSpc>
                    <a:spcPct val="150000"/>
                  </a:lnSpc>
                  <a:buNone/>
                </a:pPr>
                <a14:m>
                  <m:oMathPara xmlns:m="http://schemas.openxmlformats.org/officeDocument/2006/math">
                    <m:oMathParaPr>
                      <m:jc m:val="centerGroup"/>
                    </m:oMathParaPr>
                    <m:oMath xmlns:m="http://schemas.openxmlformats.org/officeDocument/2006/math">
                      <m:r>
                        <m:rPr>
                          <m:nor/>
                        </m:rPr>
                        <a:rPr lang="en-US" b="0" i="0" smtClean="0"/>
                        <m:t>ROCE</m:t>
                      </m:r>
                      <m:r>
                        <m:rPr>
                          <m:nor/>
                        </m:rPr>
                        <a:rPr lang="en-US" b="0" i="0" smtClean="0"/>
                        <m:t> = </m:t>
                      </m:r>
                      <m:f>
                        <m:fPr>
                          <m:ctrlPr>
                            <a:rPr lang="en-US" b="0" i="1" smtClean="0">
                              <a:latin typeface="Cambria Math" panose="02040503050406030204" pitchFamily="18" charset="0"/>
                            </a:rPr>
                          </m:ctrlPr>
                        </m:fPr>
                        <m:num>
                          <m:r>
                            <m:rPr>
                              <m:nor/>
                            </m:rPr>
                            <a:rPr lang="en-US" b="0" i="0" smtClean="0"/>
                            <m:t>Operating</m:t>
                          </m:r>
                          <m:r>
                            <m:rPr>
                              <m:nor/>
                            </m:rPr>
                            <a:rPr lang="en-US" b="0" i="0" smtClean="0"/>
                            <m:t> </m:t>
                          </m:r>
                          <m:r>
                            <m:rPr>
                              <m:nor/>
                            </m:rPr>
                            <a:rPr lang="en-US" b="0" i="0" smtClean="0"/>
                            <m:t>profit</m:t>
                          </m:r>
                        </m:num>
                        <m:den>
                          <m:r>
                            <m:rPr>
                              <m:nor/>
                            </m:rPr>
                            <a:rPr lang="en-US" b="0" i="0" smtClean="0"/>
                            <m:t>Invested</m:t>
                          </m:r>
                          <m:r>
                            <m:rPr>
                              <m:nor/>
                            </m:rPr>
                            <a:rPr lang="en-US" b="0" i="0" smtClean="0"/>
                            <m:t> </m:t>
                          </m:r>
                          <m:r>
                            <m:rPr>
                              <m:nor/>
                            </m:rPr>
                            <a:rPr lang="en-US" b="0" i="0" smtClean="0"/>
                            <m:t>capital</m:t>
                          </m:r>
                        </m:den>
                      </m:f>
                    </m:oMath>
                  </m:oMathPara>
                </a14:m>
                <a:endParaRPr lang="en-US" dirty="0"/>
              </a:p>
              <a:p>
                <a:r>
                  <a:rPr lang="en-US" dirty="0"/>
                  <a:t>Because of the uncertainty associated with forecasting, analysts can use sensitivity analysis or scenario analysis to evaluate the forecasted profitability.</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696" t="-2941" r="-696"/>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4E4A4924-7CC3-4BF6-9C5C-A8E770D15754}" type="slidenum">
              <a:rPr lang="en-US" smtClean="0"/>
              <a:t>92</a:t>
            </a:fld>
            <a:endParaRPr lang="en-US" dirty="0"/>
          </a:p>
        </p:txBody>
      </p:sp>
    </p:spTree>
    <p:extLst>
      <p:ext uri="{BB962C8B-B14F-4D97-AF65-F5344CB8AC3E}">
        <p14:creationId xmlns:p14="http://schemas.microsoft.com/office/powerpoint/2010/main" val="328193955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ROIC and Competitive Advantage</a:t>
            </a:r>
          </a:p>
        </p:txBody>
      </p:sp>
      <p:sp>
        <p:nvSpPr>
          <p:cNvPr id="3" name="Content Placeholder 2"/>
          <p:cNvSpPr>
            <a:spLocks noGrp="1"/>
          </p:cNvSpPr>
          <p:nvPr>
            <p:ph idx="1"/>
          </p:nvPr>
        </p:nvSpPr>
        <p:spPr>
          <a:xfrm>
            <a:off x="838200" y="1519311"/>
            <a:ext cx="10515600" cy="4657652"/>
          </a:xfrm>
        </p:spPr>
        <p:txBody>
          <a:bodyPr>
            <a:normAutofit/>
          </a:bodyPr>
          <a:lstStyle/>
          <a:p>
            <a:r>
              <a:rPr lang="en-US" sz="2000" dirty="0"/>
              <a:t>Understanding the competitive strength of the industry in which a company operates helps an analyst forecast profitability and, hence, ROIC.</a:t>
            </a:r>
          </a:p>
          <a:p>
            <a:r>
              <a:rPr lang="en-US" sz="2000" dirty="0"/>
              <a:t>Tools to assess the competitive structure of an industry include Porter’s five forces.</a:t>
            </a:r>
          </a:p>
        </p:txBody>
      </p:sp>
      <p:sp>
        <p:nvSpPr>
          <p:cNvPr id="4" name="Slide Number Placeholder 3"/>
          <p:cNvSpPr>
            <a:spLocks noGrp="1"/>
          </p:cNvSpPr>
          <p:nvPr>
            <p:ph type="sldNum" sz="quarter" idx="12"/>
          </p:nvPr>
        </p:nvSpPr>
        <p:spPr/>
        <p:txBody>
          <a:bodyPr/>
          <a:lstStyle/>
          <a:p>
            <a:fld id="{4E4A4924-7CC3-4BF6-9C5C-A8E770D15754}" type="slidenum">
              <a:rPr lang="en-US" smtClean="0"/>
              <a:t>93</a:t>
            </a:fld>
            <a:endParaRPr lang="en-US" dirty="0"/>
          </a:p>
        </p:txBody>
      </p:sp>
      <p:graphicFrame>
        <p:nvGraphicFramePr>
          <p:cNvPr id="6" name="Diagram 5"/>
          <p:cNvGraphicFramePr/>
          <p:nvPr/>
        </p:nvGraphicFramePr>
        <p:xfrm>
          <a:off x="2159358" y="2667001"/>
          <a:ext cx="6352676" cy="35051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8130497" y="4000500"/>
            <a:ext cx="2023228" cy="838200"/>
          </a:xfrm>
          <a:prstGeom prst="rect">
            <a:avLst/>
          </a:prstGeom>
          <a:noFill/>
        </p:spPr>
        <p:txBody>
          <a:bodyPr wrap="none" rtlCol="0">
            <a:noAutofit/>
          </a:bodyPr>
          <a:lstStyle/>
          <a:p>
            <a:r>
              <a:rPr lang="en-US" sz="2800" b="1" dirty="0">
                <a:solidFill>
                  <a:srgbClr val="7030A0"/>
                </a:solidFill>
                <a:effectLst>
                  <a:outerShdw blurRad="38100" dist="38100" dir="2700000" algn="tl">
                    <a:srgbClr val="000000">
                      <a:alpha val="43137"/>
                    </a:srgbClr>
                  </a:outerShdw>
                </a:effectLst>
              </a:rPr>
              <a:t>Forecasted </a:t>
            </a:r>
          </a:p>
          <a:p>
            <a:pPr algn="ctr"/>
            <a:r>
              <a:rPr lang="en-US" sz="2800" b="1" dirty="0">
                <a:solidFill>
                  <a:srgbClr val="7030A0"/>
                </a:solidFill>
                <a:effectLst>
                  <a:outerShdw blurRad="38100" dist="38100" dir="2700000" algn="tl">
                    <a:srgbClr val="000000">
                      <a:alpha val="43137"/>
                    </a:srgbClr>
                  </a:outerShdw>
                </a:effectLst>
              </a:rPr>
              <a:t>ROIC</a:t>
            </a:r>
          </a:p>
        </p:txBody>
      </p:sp>
    </p:spTree>
    <p:extLst>
      <p:ext uri="{BB962C8B-B14F-4D97-AF65-F5344CB8AC3E}">
        <p14:creationId xmlns:p14="http://schemas.microsoft.com/office/powerpoint/2010/main" val="196212433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Competitive pressures affecting prices and costs</a:t>
            </a:r>
          </a:p>
        </p:txBody>
      </p:sp>
      <p:sp>
        <p:nvSpPr>
          <p:cNvPr id="3" name="Content Placeholder 2"/>
          <p:cNvSpPr>
            <a:spLocks noGrp="1"/>
          </p:cNvSpPr>
          <p:nvPr>
            <p:ph idx="1"/>
          </p:nvPr>
        </p:nvSpPr>
        <p:spPr/>
        <p:txBody>
          <a:bodyPr>
            <a:normAutofit/>
          </a:bodyPr>
          <a:lstStyle/>
          <a:p>
            <a:r>
              <a:rPr lang="en-US" dirty="0"/>
              <a:t>Ability to control costs affects a company’s ROIC</a:t>
            </a:r>
          </a:p>
          <a:p>
            <a:pPr lvl="1"/>
            <a:r>
              <a:rPr lang="en-US" dirty="0"/>
              <a:t>A company that has weak bargaining power with suppliers has less ability to control costs</a:t>
            </a:r>
          </a:p>
          <a:p>
            <a:r>
              <a:rPr lang="en-US" dirty="0"/>
              <a:t>Ability to control prices affects a company’s ROIC</a:t>
            </a:r>
          </a:p>
          <a:p>
            <a:pPr lvl="1"/>
            <a:r>
              <a:rPr lang="en-US" dirty="0"/>
              <a:t>A company that has weak bargaining power with customers is less able to control prices</a:t>
            </a:r>
          </a:p>
          <a:p>
            <a:pPr lvl="1"/>
            <a:r>
              <a:rPr lang="en-US" dirty="0"/>
              <a:t>If there are lower barriers to entry for an industry, companies in the industry are not be able to control prices</a:t>
            </a:r>
          </a:p>
          <a:p>
            <a:pPr lvl="1"/>
            <a:r>
              <a:rPr lang="en-US" dirty="0"/>
              <a:t>If there is a strong threat of substitutes, a company has less ability to control prices</a:t>
            </a:r>
          </a:p>
          <a:p>
            <a:pPr lvl="1"/>
            <a:r>
              <a:rPr lang="en-US" dirty="0"/>
              <a:t>A company in an industry with intense rivalry will not be able to control prices </a:t>
            </a:r>
          </a:p>
        </p:txBody>
      </p:sp>
      <p:sp>
        <p:nvSpPr>
          <p:cNvPr id="4" name="Slide Number Placeholder 3"/>
          <p:cNvSpPr>
            <a:spLocks noGrp="1"/>
          </p:cNvSpPr>
          <p:nvPr>
            <p:ph type="sldNum" sz="quarter" idx="12"/>
          </p:nvPr>
        </p:nvSpPr>
        <p:spPr/>
        <p:txBody>
          <a:bodyPr/>
          <a:lstStyle/>
          <a:p>
            <a:fld id="{4E4A4924-7CC3-4BF6-9C5C-A8E770D15754}" type="slidenum">
              <a:rPr lang="en-US" smtClean="0"/>
              <a:t>94</a:t>
            </a:fld>
            <a:endParaRPr lang="en-US" dirty="0"/>
          </a:p>
        </p:txBody>
      </p:sp>
    </p:spTree>
    <p:extLst>
      <p:ext uri="{BB962C8B-B14F-4D97-AF65-F5344CB8AC3E}">
        <p14:creationId xmlns:p14="http://schemas.microsoft.com/office/powerpoint/2010/main" val="27642289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JUDGING THE Competitive position: EXAMPLES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669870027"/>
              </p:ext>
            </p:extLst>
          </p:nvPr>
        </p:nvGraphicFramePr>
        <p:xfrm>
          <a:off x="843681" y="1802924"/>
          <a:ext cx="7994649" cy="3571240"/>
        </p:xfrm>
        <a:graphic>
          <a:graphicData uri="http://schemas.openxmlformats.org/drawingml/2006/table">
            <a:tbl>
              <a:tblPr firstRow="1" bandRow="1">
                <a:tableStyleId>{F5AB1C69-6EDB-4FF4-983F-18BD219EF322}</a:tableStyleId>
              </a:tblPr>
              <a:tblGrid>
                <a:gridCol w="5305713">
                  <a:extLst>
                    <a:ext uri="{9D8B030D-6E8A-4147-A177-3AD203B41FA5}">
                      <a16:colId xmlns:a16="http://schemas.microsoft.com/office/drawing/2014/main" val="683572087"/>
                    </a:ext>
                  </a:extLst>
                </a:gridCol>
                <a:gridCol w="2688936">
                  <a:extLst>
                    <a:ext uri="{9D8B030D-6E8A-4147-A177-3AD203B41FA5}">
                      <a16:colId xmlns:a16="http://schemas.microsoft.com/office/drawing/2014/main" val="925860144"/>
                    </a:ext>
                  </a:extLst>
                </a:gridCol>
              </a:tblGrid>
              <a:tr h="370840">
                <a:tc>
                  <a:txBody>
                    <a:bodyPr/>
                    <a:lstStyle/>
                    <a:p>
                      <a:r>
                        <a:rPr lang="en-US" dirty="0"/>
                        <a:t>Industry</a:t>
                      </a:r>
                    </a:p>
                  </a:txBody>
                  <a:tcPr/>
                </a:tc>
                <a:tc>
                  <a:txBody>
                    <a:bodyPr/>
                    <a:lstStyle/>
                    <a:p>
                      <a:r>
                        <a:rPr lang="en-US" dirty="0"/>
                        <a:t>Competitive position</a:t>
                      </a:r>
                    </a:p>
                  </a:txBody>
                  <a:tcPr/>
                </a:tc>
                <a:extLst>
                  <a:ext uri="{0D108BD9-81ED-4DB2-BD59-A6C34878D82A}">
                    <a16:rowId xmlns:a16="http://schemas.microsoft.com/office/drawing/2014/main" val="3320226075"/>
                  </a:ext>
                </a:extLst>
              </a:tr>
              <a:tr h="370840">
                <a:tc>
                  <a:txBody>
                    <a:bodyPr/>
                    <a:lstStyle/>
                    <a:p>
                      <a:r>
                        <a:rPr lang="en-US" dirty="0"/>
                        <a:t>Fast food industry</a:t>
                      </a:r>
                    </a:p>
                    <a:p>
                      <a:pPr marL="285750" indent="-285750">
                        <a:buFont typeface="Arial" panose="020B0604020202020204" pitchFamily="34" charset="0"/>
                        <a:buChar char="•"/>
                      </a:pPr>
                      <a:r>
                        <a:rPr lang="en-US" dirty="0"/>
                        <a:t>Many convenient locations</a:t>
                      </a:r>
                    </a:p>
                    <a:p>
                      <a:pPr marL="285750" indent="-285750">
                        <a:buFont typeface="Arial" panose="020B0604020202020204" pitchFamily="34" charset="0"/>
                        <a:buChar char="•"/>
                      </a:pPr>
                      <a:r>
                        <a:rPr lang="en-US" dirty="0"/>
                        <a:t>Low start-up costs</a:t>
                      </a:r>
                    </a:p>
                    <a:p>
                      <a:pPr marL="285750" indent="-285750">
                        <a:buFont typeface="Arial" panose="020B0604020202020204" pitchFamily="34" charset="0"/>
                        <a:buChar char="•"/>
                      </a:pPr>
                      <a:r>
                        <a:rPr lang="en-US" dirty="0"/>
                        <a:t>Alternatives available</a:t>
                      </a:r>
                      <a:endParaRPr lang="en-US" baseline="0" dirty="0"/>
                    </a:p>
                    <a:p>
                      <a:endParaRPr lang="en-US" dirty="0"/>
                    </a:p>
                  </a:txBody>
                  <a:tcPr/>
                </a:tc>
                <a:tc>
                  <a:txBody>
                    <a:bodyPr/>
                    <a:lstStyle/>
                    <a:p>
                      <a:endParaRPr lang="en-US" dirty="0"/>
                    </a:p>
                  </a:txBody>
                  <a:tcPr/>
                </a:tc>
                <a:extLst>
                  <a:ext uri="{0D108BD9-81ED-4DB2-BD59-A6C34878D82A}">
                    <a16:rowId xmlns:a16="http://schemas.microsoft.com/office/drawing/2014/main" val="3239517608"/>
                  </a:ext>
                </a:extLst>
              </a:tr>
              <a:tr h="370840">
                <a:tc>
                  <a:txBody>
                    <a:bodyPr/>
                    <a:lstStyle/>
                    <a:p>
                      <a:r>
                        <a:rPr lang="en-US" dirty="0"/>
                        <a:t>Mobile phone industry</a:t>
                      </a:r>
                    </a:p>
                    <a:p>
                      <a:pPr marL="285750" indent="-285750">
                        <a:buFont typeface="Arial" panose="020B0604020202020204" pitchFamily="34" charset="0"/>
                        <a:buChar char="•"/>
                      </a:pPr>
                      <a:r>
                        <a:rPr lang="en-US" dirty="0"/>
                        <a:t>Capital requirements for manufacturing </a:t>
                      </a:r>
                    </a:p>
                    <a:p>
                      <a:pPr marL="285750" indent="-285750">
                        <a:buFont typeface="Arial" panose="020B0604020202020204" pitchFamily="34" charset="0"/>
                        <a:buChar char="•"/>
                      </a:pPr>
                      <a:r>
                        <a:rPr lang="en-US" dirty="0"/>
                        <a:t>Patents for hardware and software</a:t>
                      </a:r>
                    </a:p>
                    <a:p>
                      <a:pPr marL="285750" indent="-285750">
                        <a:buFont typeface="Arial" panose="020B0604020202020204" pitchFamily="34" charset="0"/>
                        <a:buChar char="•"/>
                      </a:pPr>
                      <a:r>
                        <a:rPr lang="en-US" dirty="0"/>
                        <a:t>Innovation-</a:t>
                      </a:r>
                      <a:r>
                        <a:rPr lang="en-US" baseline="0" dirty="0"/>
                        <a:t>driven market</a:t>
                      </a:r>
                    </a:p>
                    <a:p>
                      <a:pPr marL="285750" indent="-285750">
                        <a:buFont typeface="Arial" panose="020B0604020202020204" pitchFamily="34" charset="0"/>
                        <a:buChar char="•"/>
                      </a:pPr>
                      <a:r>
                        <a:rPr lang="en-US" baseline="0" dirty="0"/>
                        <a:t>Many substitutes</a:t>
                      </a:r>
                    </a:p>
                    <a:p>
                      <a:pPr marL="285750" indent="-285750">
                        <a:buFont typeface="Arial" panose="020B0604020202020204" pitchFamily="34" charset="0"/>
                        <a:buChar char="•"/>
                      </a:pPr>
                      <a:r>
                        <a:rPr lang="en-US" baseline="0" dirty="0"/>
                        <a:t>Ties to service providers</a:t>
                      </a:r>
                      <a:endParaRPr lang="en-US" dirty="0"/>
                    </a:p>
                  </a:txBody>
                  <a:tcPr/>
                </a:tc>
                <a:tc>
                  <a:txBody>
                    <a:bodyPr/>
                    <a:lstStyle/>
                    <a:p>
                      <a:endParaRPr lang="en-US" dirty="0"/>
                    </a:p>
                  </a:txBody>
                  <a:tcPr/>
                </a:tc>
                <a:extLst>
                  <a:ext uri="{0D108BD9-81ED-4DB2-BD59-A6C34878D82A}">
                    <a16:rowId xmlns:a16="http://schemas.microsoft.com/office/drawing/2014/main" val="931230686"/>
                  </a:ext>
                </a:extLst>
              </a:tr>
            </a:tbl>
          </a:graphicData>
        </a:graphic>
      </p:graphicFrame>
      <p:sp>
        <p:nvSpPr>
          <p:cNvPr id="4" name="Slide Number Placeholder 3"/>
          <p:cNvSpPr>
            <a:spLocks noGrp="1"/>
          </p:cNvSpPr>
          <p:nvPr>
            <p:ph type="sldNum" sz="quarter" idx="12"/>
          </p:nvPr>
        </p:nvSpPr>
        <p:spPr/>
        <p:txBody>
          <a:bodyPr/>
          <a:lstStyle/>
          <a:p>
            <a:fld id="{4E4A4924-7CC3-4BF6-9C5C-A8E770D15754}" type="slidenum">
              <a:rPr lang="en-US" smtClean="0"/>
              <a:t>95</a:t>
            </a:fld>
            <a:endParaRPr lang="en-US" dirty="0"/>
          </a:p>
        </p:txBody>
      </p:sp>
      <p:sp>
        <p:nvSpPr>
          <p:cNvPr id="6" name="Rectangle 5"/>
          <p:cNvSpPr/>
          <p:nvPr/>
        </p:nvSpPr>
        <p:spPr>
          <a:xfrm>
            <a:off x="6998617" y="2138060"/>
            <a:ext cx="612668" cy="1200329"/>
          </a:xfrm>
          <a:prstGeom prst="rect">
            <a:avLst/>
          </a:prstGeom>
          <a:noFill/>
          <a:scene3d>
            <a:camera prst="orthographicFront"/>
            <a:lightRig rig="threePt" dir="t"/>
          </a:scene3d>
          <a:sp3d>
            <a:bevelT/>
          </a:sp3d>
        </p:spPr>
        <p:txBody>
          <a:bodyPr wrap="none" lIns="91440" tIns="45720" rIns="91440" bIns="45720">
            <a:spAutoFit/>
          </a:bodyPr>
          <a:lstStyle/>
          <a:p>
            <a:pPr algn="ctr"/>
            <a:r>
              <a:rPr lang="en-US" sz="7200" b="1" dirty="0">
                <a:ln/>
                <a:solidFill>
                  <a:schemeClr val="accent3"/>
                </a:solidFill>
              </a:rPr>
              <a:t>?</a:t>
            </a:r>
          </a:p>
        </p:txBody>
      </p:sp>
      <p:sp>
        <p:nvSpPr>
          <p:cNvPr id="7" name="Rectangle 6"/>
          <p:cNvSpPr/>
          <p:nvPr/>
        </p:nvSpPr>
        <p:spPr>
          <a:xfrm>
            <a:off x="6998617" y="3756112"/>
            <a:ext cx="612668" cy="1200329"/>
          </a:xfrm>
          <a:prstGeom prst="rect">
            <a:avLst/>
          </a:prstGeom>
          <a:noFill/>
          <a:scene3d>
            <a:camera prst="orthographicFront"/>
            <a:lightRig rig="threePt" dir="t"/>
          </a:scene3d>
          <a:sp3d>
            <a:bevelT/>
          </a:sp3d>
        </p:spPr>
        <p:txBody>
          <a:bodyPr wrap="none" lIns="91440" tIns="45720" rIns="91440" bIns="45720">
            <a:spAutoFit/>
          </a:bodyPr>
          <a:lstStyle/>
          <a:p>
            <a:pPr algn="ctr"/>
            <a:r>
              <a:rPr lang="en-US" sz="7200" b="1" dirty="0">
                <a:ln/>
                <a:solidFill>
                  <a:schemeClr val="accent3"/>
                </a:solidFill>
              </a:rPr>
              <a:t>?</a:t>
            </a:r>
          </a:p>
        </p:txBody>
      </p:sp>
    </p:spTree>
    <p:extLst>
      <p:ext uri="{BB962C8B-B14F-4D97-AF65-F5344CB8AC3E}">
        <p14:creationId xmlns:p14="http://schemas.microsoft.com/office/powerpoint/2010/main" val="285416081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Inflation and deflation</a:t>
            </a:r>
          </a:p>
        </p:txBody>
      </p:sp>
      <p:sp>
        <p:nvSpPr>
          <p:cNvPr id="3" name="Content Placeholder 2"/>
          <p:cNvSpPr>
            <a:spLocks noGrp="1"/>
          </p:cNvSpPr>
          <p:nvPr>
            <p:ph idx="1"/>
          </p:nvPr>
        </p:nvSpPr>
        <p:spPr/>
        <p:txBody>
          <a:bodyPr>
            <a:normAutofit lnSpcReduction="10000"/>
          </a:bodyPr>
          <a:lstStyle/>
          <a:p>
            <a:r>
              <a:rPr lang="en-US" b="1" dirty="0"/>
              <a:t>Inflation</a:t>
            </a:r>
            <a:r>
              <a:rPr lang="en-US" dirty="0"/>
              <a:t> is the overall increase in the prices of goods and services, and </a:t>
            </a:r>
            <a:r>
              <a:rPr lang="en-US" b="1" dirty="0"/>
              <a:t>deflation</a:t>
            </a:r>
            <a:r>
              <a:rPr lang="en-US" dirty="0"/>
              <a:t> is the overall decrease in the prices of goods and services.</a:t>
            </a:r>
          </a:p>
          <a:p>
            <a:r>
              <a:rPr lang="en-US" dirty="0"/>
              <a:t>Inflation and deflation affect companies differently and can affect revenues and expenses within a company differently.</a:t>
            </a:r>
          </a:p>
          <a:p>
            <a:r>
              <a:rPr lang="en-US" dirty="0"/>
              <a:t>Industry structure can affect prices</a:t>
            </a:r>
          </a:p>
          <a:p>
            <a:pPr lvl="1"/>
            <a:r>
              <a:rPr lang="en-US" dirty="0"/>
              <a:t>In a concentrated market, companies can exert pressure on suppliers against price increases for goods and services because of inflation, whereas companies in a more fragmented market cannot exert such pressure.</a:t>
            </a:r>
          </a:p>
          <a:p>
            <a:pPr lvl="1"/>
            <a:r>
              <a:rPr lang="en-US" dirty="0"/>
              <a:t>A company’s ability to pass on increased prices to customers depends on the bargaining power of customers and the degree of rivalry among competitors.</a:t>
            </a:r>
          </a:p>
          <a:p>
            <a:pPr lvl="1"/>
            <a:r>
              <a:rPr lang="en-US" dirty="0"/>
              <a:t>In a highly competitive industry, pricing is influenced by input prices. </a:t>
            </a:r>
          </a:p>
        </p:txBody>
      </p:sp>
      <p:sp>
        <p:nvSpPr>
          <p:cNvPr id="4" name="Slide Number Placeholder 3"/>
          <p:cNvSpPr>
            <a:spLocks noGrp="1"/>
          </p:cNvSpPr>
          <p:nvPr>
            <p:ph type="sldNum" sz="quarter" idx="12"/>
          </p:nvPr>
        </p:nvSpPr>
        <p:spPr/>
        <p:txBody>
          <a:bodyPr/>
          <a:lstStyle/>
          <a:p>
            <a:fld id="{4E4A4924-7CC3-4BF6-9C5C-A8E770D15754}" type="slidenum">
              <a:rPr lang="en-US" smtClean="0"/>
              <a:t>96</a:t>
            </a:fld>
            <a:endParaRPr lang="en-US" dirty="0"/>
          </a:p>
        </p:txBody>
      </p:sp>
    </p:spTree>
    <p:extLst>
      <p:ext uri="{BB962C8B-B14F-4D97-AF65-F5344CB8AC3E}">
        <p14:creationId xmlns:p14="http://schemas.microsoft.com/office/powerpoint/2010/main" val="5915285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14401"/>
          </a:xfrm>
        </p:spPr>
        <p:txBody>
          <a:bodyPr/>
          <a:lstStyle/>
          <a:p>
            <a:r>
              <a:rPr lang="en-US" dirty="0"/>
              <a:t>Technological developments</a:t>
            </a:r>
          </a:p>
        </p:txBody>
      </p:sp>
      <p:sp>
        <p:nvSpPr>
          <p:cNvPr id="4" name="Slide Number Placeholder 3"/>
          <p:cNvSpPr>
            <a:spLocks noGrp="1"/>
          </p:cNvSpPr>
          <p:nvPr>
            <p:ph type="sldNum" sz="quarter" idx="12"/>
          </p:nvPr>
        </p:nvSpPr>
        <p:spPr/>
        <p:txBody>
          <a:bodyPr/>
          <a:lstStyle/>
          <a:p>
            <a:fld id="{4E4A4924-7CC3-4BF6-9C5C-A8E770D15754}" type="slidenum">
              <a:rPr lang="en-US" smtClean="0"/>
              <a:t>97</a:t>
            </a:fld>
            <a:endParaRPr lang="en-US" dirty="0"/>
          </a:p>
        </p:txBody>
      </p:sp>
      <p:sp>
        <p:nvSpPr>
          <p:cNvPr id="3" name="Content Placeholder 2"/>
          <p:cNvSpPr>
            <a:spLocks noGrp="1"/>
          </p:cNvSpPr>
          <p:nvPr>
            <p:ph idx="4294967295"/>
          </p:nvPr>
        </p:nvSpPr>
        <p:spPr>
          <a:xfrm>
            <a:off x="1111346" y="1447800"/>
            <a:ext cx="10515599" cy="1524000"/>
          </a:xfrm>
        </p:spPr>
        <p:txBody>
          <a:bodyPr/>
          <a:lstStyle/>
          <a:p>
            <a:r>
              <a:rPr lang="en-US" dirty="0"/>
              <a:t>Technological developments can affect the demand for a product, the quantity of a product, or both.</a:t>
            </a:r>
          </a:p>
          <a:p>
            <a:pPr lvl="1">
              <a:spcBef>
                <a:spcPts val="0"/>
              </a:spcBef>
            </a:pPr>
            <a:r>
              <a:rPr lang="en-US" dirty="0"/>
              <a:t>Technology can reduce the cost of manufacturing</a:t>
            </a:r>
          </a:p>
          <a:p>
            <a:pPr lvl="1">
              <a:spcBef>
                <a:spcPts val="0"/>
              </a:spcBef>
            </a:pPr>
            <a:r>
              <a:rPr lang="en-US" dirty="0"/>
              <a:t>Technology can create substitutes  </a:t>
            </a:r>
          </a:p>
        </p:txBody>
      </p:sp>
      <p:graphicFrame>
        <p:nvGraphicFramePr>
          <p:cNvPr id="5" name="Chart 4"/>
          <p:cNvGraphicFramePr>
            <a:graphicFrameLocks/>
          </p:cNvGraphicFramePr>
          <p:nvPr>
            <p:extLst>
              <p:ext uri="{D42A27DB-BD31-4B8C-83A1-F6EECF244321}">
                <p14:modId xmlns:p14="http://schemas.microsoft.com/office/powerpoint/2010/main" val="2253523667"/>
              </p:ext>
            </p:extLst>
          </p:nvPr>
        </p:nvGraphicFramePr>
        <p:xfrm>
          <a:off x="2057400" y="2971800"/>
          <a:ext cx="7924800" cy="358140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0139164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Forecasting considering technological developments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861283658"/>
              </p:ext>
            </p:extLst>
          </p:nvPr>
        </p:nvGraphicFramePr>
        <p:xfrm>
          <a:off x="1908175" y="1997075"/>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4E4A4924-7CC3-4BF6-9C5C-A8E770D15754}" type="slidenum">
              <a:rPr lang="en-US" smtClean="0"/>
              <a:t>98</a:t>
            </a:fld>
            <a:endParaRPr lang="en-US" dirty="0"/>
          </a:p>
        </p:txBody>
      </p:sp>
    </p:spTree>
    <p:extLst>
      <p:ext uri="{BB962C8B-B14F-4D97-AF65-F5344CB8AC3E}">
        <p14:creationId xmlns:p14="http://schemas.microsoft.com/office/powerpoint/2010/main" val="52463730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Forecast Horizon</a:t>
            </a:r>
          </a:p>
        </p:txBody>
      </p:sp>
      <p:sp>
        <p:nvSpPr>
          <p:cNvPr id="3" name="Content Placeholder 2"/>
          <p:cNvSpPr>
            <a:spLocks noGrp="1"/>
          </p:cNvSpPr>
          <p:nvPr>
            <p:ph idx="1"/>
          </p:nvPr>
        </p:nvSpPr>
        <p:spPr/>
        <p:txBody>
          <a:bodyPr/>
          <a:lstStyle/>
          <a:p>
            <a:r>
              <a:rPr lang="en-US" dirty="0"/>
              <a:t>Factors affecting forecast horizon include the following:</a:t>
            </a:r>
          </a:p>
          <a:p>
            <a:pPr lvl="1"/>
            <a:r>
              <a:rPr lang="en-US" dirty="0"/>
              <a:t>Investment strategy for which the stock is being considered</a:t>
            </a:r>
          </a:p>
          <a:p>
            <a:pPr lvl="1"/>
            <a:r>
              <a:rPr lang="en-US" dirty="0"/>
              <a:t>Cyclicality of the industry</a:t>
            </a:r>
          </a:p>
          <a:p>
            <a:pPr lvl="1"/>
            <a:r>
              <a:rPr lang="en-US" dirty="0"/>
              <a:t>Company-specific factors</a:t>
            </a:r>
          </a:p>
          <a:p>
            <a:pPr lvl="1"/>
            <a:r>
              <a:rPr lang="en-US" dirty="0"/>
              <a:t>Analyst’s employer preferences</a:t>
            </a:r>
          </a:p>
          <a:p>
            <a:pPr lvl="1"/>
            <a:endParaRPr lang="en-US" dirty="0"/>
          </a:p>
          <a:p>
            <a:r>
              <a:rPr lang="en-US" dirty="0"/>
              <a:t>Longer-term projections may give a better picture of the normalized earnings of a company.</a:t>
            </a:r>
          </a:p>
          <a:p>
            <a:pPr lvl="1"/>
            <a:r>
              <a:rPr lang="en-US" b="1" dirty="0"/>
              <a:t>Normalized earnings </a:t>
            </a:r>
            <a:r>
              <a:rPr lang="en-US" dirty="0"/>
              <a:t>are the expected level of sales mid-cycle, but without unusual or temporary factors.</a:t>
            </a:r>
          </a:p>
        </p:txBody>
      </p:sp>
      <p:sp>
        <p:nvSpPr>
          <p:cNvPr id="4" name="Slide Number Placeholder 3"/>
          <p:cNvSpPr>
            <a:spLocks noGrp="1"/>
          </p:cNvSpPr>
          <p:nvPr>
            <p:ph type="sldNum" sz="quarter" idx="12"/>
          </p:nvPr>
        </p:nvSpPr>
        <p:spPr/>
        <p:txBody>
          <a:bodyPr/>
          <a:lstStyle/>
          <a:p>
            <a:fld id="{4E4A4924-7CC3-4BF6-9C5C-A8E770D15754}" type="slidenum">
              <a:rPr lang="en-US" smtClean="0"/>
              <a:t>99</a:t>
            </a:fld>
            <a:endParaRPr lang="en-US" dirty="0"/>
          </a:p>
        </p:txBody>
      </p:sp>
    </p:spTree>
    <p:extLst>
      <p:ext uri="{BB962C8B-B14F-4D97-AF65-F5344CB8AC3E}">
        <p14:creationId xmlns:p14="http://schemas.microsoft.com/office/powerpoint/2010/main" val="299124639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Projections beyond the short-term horizon</a:t>
            </a:r>
          </a:p>
        </p:txBody>
      </p:sp>
      <p:sp>
        <p:nvSpPr>
          <p:cNvPr id="3" name="Content Placeholder 2"/>
          <p:cNvSpPr>
            <a:spLocks noGrp="1"/>
          </p:cNvSpPr>
          <p:nvPr>
            <p:ph idx="1"/>
          </p:nvPr>
        </p:nvSpPr>
        <p:spPr/>
        <p:txBody>
          <a:bodyPr>
            <a:normAutofit lnSpcReduction="10000"/>
          </a:bodyPr>
          <a:lstStyle/>
          <a:p>
            <a:r>
              <a:rPr lang="en-US" dirty="0"/>
              <a:t>Beyond the short-term horizon, an analyst estimates a terminal value.</a:t>
            </a:r>
          </a:p>
          <a:p>
            <a:r>
              <a:rPr lang="en-US" dirty="0"/>
              <a:t>Methods of estimating a terminal value include</a:t>
            </a:r>
          </a:p>
          <a:p>
            <a:pPr lvl="1"/>
            <a:r>
              <a:rPr lang="en-US" dirty="0"/>
              <a:t>multiples (historical or adjusted historical) and</a:t>
            </a:r>
          </a:p>
          <a:p>
            <a:pPr lvl="1"/>
            <a:r>
              <a:rPr lang="en-US" dirty="0"/>
              <a:t>discounted cash flow (DCF) </a:t>
            </a:r>
          </a:p>
          <a:p>
            <a:r>
              <a:rPr lang="en-US" dirty="0"/>
              <a:t>Considerations</a:t>
            </a:r>
          </a:p>
          <a:p>
            <a:pPr lvl="1"/>
            <a:r>
              <a:rPr lang="en-US" dirty="0"/>
              <a:t>When will the future look different than the past—that is, where is the inflection point?</a:t>
            </a:r>
          </a:p>
          <a:p>
            <a:pPr lvl="1"/>
            <a:r>
              <a:rPr lang="en-US" dirty="0"/>
              <a:t>Economic disruptions</a:t>
            </a:r>
          </a:p>
          <a:p>
            <a:pPr lvl="1"/>
            <a:r>
              <a:rPr lang="en-US" dirty="0"/>
              <a:t>Regulation</a:t>
            </a:r>
          </a:p>
          <a:p>
            <a:pPr lvl="1"/>
            <a:r>
              <a:rPr lang="en-US" dirty="0"/>
              <a:t>Technology</a:t>
            </a:r>
          </a:p>
          <a:p>
            <a:pPr lvl="1"/>
            <a:r>
              <a:rPr lang="en-US" dirty="0"/>
              <a:t>Sustainable long-term growth</a:t>
            </a:r>
          </a:p>
          <a:p>
            <a:pPr lvl="1"/>
            <a:endParaRPr lang="en-US" dirty="0"/>
          </a:p>
        </p:txBody>
      </p:sp>
      <p:sp>
        <p:nvSpPr>
          <p:cNvPr id="4" name="Slide Number Placeholder 3"/>
          <p:cNvSpPr>
            <a:spLocks noGrp="1"/>
          </p:cNvSpPr>
          <p:nvPr>
            <p:ph type="sldNum" sz="quarter" idx="12"/>
          </p:nvPr>
        </p:nvSpPr>
        <p:spPr/>
        <p:txBody>
          <a:bodyPr/>
          <a:lstStyle/>
          <a:p>
            <a:fld id="{4E4A4924-7CC3-4BF6-9C5C-A8E770D15754}" type="slidenum">
              <a:rPr lang="en-US" smtClean="0"/>
              <a:t>100</a:t>
            </a:fld>
            <a:endParaRPr lang="en-US" dirty="0"/>
          </a:p>
        </p:txBody>
      </p:sp>
    </p:spTree>
    <p:extLst>
      <p:ext uri="{BB962C8B-B14F-4D97-AF65-F5344CB8AC3E}">
        <p14:creationId xmlns:p14="http://schemas.microsoft.com/office/powerpoint/2010/main" val="4547474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Constructing the pro forma income statement</a:t>
            </a:r>
          </a:p>
        </p:txBody>
      </p:sp>
      <p:graphicFrame>
        <p:nvGraphicFramePr>
          <p:cNvPr id="5" name="Content Placeholder 4"/>
          <p:cNvGraphicFramePr>
            <a:graphicFrameLocks noGrp="1"/>
          </p:cNvGraphicFramePr>
          <p:nvPr>
            <p:ph idx="1"/>
          </p:nvPr>
        </p:nvGraphicFramePr>
        <p:xfrm>
          <a:off x="1905000" y="1447800"/>
          <a:ext cx="8610600" cy="388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4E4A4924-7CC3-4BF6-9C5C-A8E770D15754}" type="slidenum">
              <a:rPr lang="en-US" smtClean="0"/>
              <a:t>101</a:t>
            </a:fld>
            <a:endParaRPr lang="en-US" dirty="0"/>
          </a:p>
        </p:txBody>
      </p:sp>
    </p:spTree>
    <p:extLst>
      <p:ext uri="{BB962C8B-B14F-4D97-AF65-F5344CB8AC3E}">
        <p14:creationId xmlns:p14="http://schemas.microsoft.com/office/powerpoint/2010/main" val="426525031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Constructing the Pro Forma Cash Flow statement and Balance sheet</a:t>
            </a:r>
          </a:p>
        </p:txBody>
      </p:sp>
      <p:sp>
        <p:nvSpPr>
          <p:cNvPr id="4" name="Slide Number Placeholder 3"/>
          <p:cNvSpPr>
            <a:spLocks noGrp="1"/>
          </p:cNvSpPr>
          <p:nvPr>
            <p:ph type="sldNum" sz="quarter" idx="12"/>
          </p:nvPr>
        </p:nvSpPr>
        <p:spPr/>
        <p:txBody>
          <a:bodyPr/>
          <a:lstStyle/>
          <a:p>
            <a:fld id="{4E4A4924-7CC3-4BF6-9C5C-A8E770D15754}" type="slidenum">
              <a:rPr lang="en-US" smtClean="0"/>
              <a:t>102</a:t>
            </a:fld>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725950248"/>
              </p:ext>
            </p:extLst>
          </p:nvPr>
        </p:nvGraphicFramePr>
        <p:xfrm>
          <a:off x="1565322" y="2266070"/>
          <a:ext cx="8775605" cy="3962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3701109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the pro forma Financials</a:t>
            </a:r>
          </a:p>
        </p:txBody>
      </p:sp>
      <p:sp>
        <p:nvSpPr>
          <p:cNvPr id="3" name="Content Placeholder 2"/>
          <p:cNvSpPr>
            <a:spLocks noGrp="1"/>
          </p:cNvSpPr>
          <p:nvPr>
            <p:ph idx="1"/>
          </p:nvPr>
        </p:nvSpPr>
        <p:spPr/>
        <p:txBody>
          <a:bodyPr/>
          <a:lstStyle/>
          <a:p>
            <a:r>
              <a:rPr lang="en-US" dirty="0"/>
              <a:t>Once pro forma income, cash flow, and balance sheet statements are constructed, an analyst can use this information in valuation metrics, such as free cash flow, EPS, EBITDA, or EBIT.</a:t>
            </a:r>
          </a:p>
          <a:p>
            <a:endParaRPr lang="en-US" dirty="0"/>
          </a:p>
          <a:p>
            <a:r>
              <a:rPr lang="en-US" dirty="0"/>
              <a:t>Company-specific information would be required to build a discounted cash flow (DCF) model using these metrics, but these statements and the information used to construct these statements contribute significantly to the basic data needed for a DCF valuation.</a:t>
            </a:r>
          </a:p>
        </p:txBody>
      </p:sp>
      <p:sp>
        <p:nvSpPr>
          <p:cNvPr id="4" name="Slide Number Placeholder 3"/>
          <p:cNvSpPr>
            <a:spLocks noGrp="1"/>
          </p:cNvSpPr>
          <p:nvPr>
            <p:ph type="sldNum" sz="quarter" idx="12"/>
          </p:nvPr>
        </p:nvSpPr>
        <p:spPr/>
        <p:txBody>
          <a:bodyPr/>
          <a:lstStyle/>
          <a:p>
            <a:fld id="{4E4A4924-7CC3-4BF6-9C5C-A8E770D15754}" type="slidenum">
              <a:rPr lang="en-US" smtClean="0"/>
              <a:t>103</a:t>
            </a:fld>
            <a:endParaRPr lang="en-US" dirty="0"/>
          </a:p>
        </p:txBody>
      </p:sp>
    </p:spTree>
    <p:extLst>
      <p:ext uri="{BB962C8B-B14F-4D97-AF65-F5344CB8AC3E}">
        <p14:creationId xmlns:p14="http://schemas.microsoft.com/office/powerpoint/2010/main" val="219710067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normAutofit fontScale="92500" lnSpcReduction="10000"/>
          </a:bodyPr>
          <a:lstStyle/>
          <a:p>
            <a:r>
              <a:rPr lang="en-US" dirty="0"/>
              <a:t>Analysts can use a top-down, bottom-up, or a hybrid approach to forecasting income and expenses.</a:t>
            </a:r>
          </a:p>
          <a:p>
            <a:r>
              <a:rPr lang="en-US" dirty="0"/>
              <a:t>In a “growth relative to GDP” approach, an analyst forecasts the growth rate of nominal GDP as well as industry and company revenue growth relative to GDP growth.</a:t>
            </a:r>
          </a:p>
          <a:p>
            <a:r>
              <a:rPr lang="en-US" dirty="0"/>
              <a:t>In a “market growth and market share” approach, an analyst forecasts revenue growth of markets and the company’s share in these markets.</a:t>
            </a:r>
          </a:p>
          <a:p>
            <a:r>
              <a:rPr lang="en-US" dirty="0"/>
              <a:t>Operating margins correlated with sales is evidence of economies of scale.</a:t>
            </a:r>
          </a:p>
          <a:p>
            <a:r>
              <a:rPr lang="en-US" dirty="0"/>
              <a:t>Some balance sheet items are related to revenues, whereas others flow from the income statement.</a:t>
            </a:r>
          </a:p>
          <a:p>
            <a:r>
              <a:rPr lang="en-US" dirty="0"/>
              <a:t>Efficiency ratios are commonly used to model working capital accounts. </a:t>
            </a:r>
          </a:p>
        </p:txBody>
      </p:sp>
      <p:sp>
        <p:nvSpPr>
          <p:cNvPr id="4" name="Slide Number Placeholder 3"/>
          <p:cNvSpPr>
            <a:spLocks noGrp="1"/>
          </p:cNvSpPr>
          <p:nvPr>
            <p:ph type="sldNum" sz="quarter" idx="12"/>
          </p:nvPr>
        </p:nvSpPr>
        <p:spPr/>
        <p:txBody>
          <a:bodyPr/>
          <a:lstStyle/>
          <a:p>
            <a:fld id="{4E4A4924-7CC3-4BF6-9C5C-A8E770D15754}" type="slidenum">
              <a:rPr lang="en-US" smtClean="0"/>
              <a:t>104</a:t>
            </a:fld>
            <a:endParaRPr lang="en-US" dirty="0"/>
          </a:p>
        </p:txBody>
      </p:sp>
    </p:spTree>
    <p:extLst>
      <p:ext uri="{BB962C8B-B14F-4D97-AF65-F5344CB8AC3E}">
        <p14:creationId xmlns:p14="http://schemas.microsoft.com/office/powerpoint/2010/main" val="294405994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normAutofit fontScale="77500" lnSpcReduction="20000"/>
          </a:bodyPr>
          <a:lstStyle/>
          <a:p>
            <a:r>
              <a:rPr lang="en-US" dirty="0"/>
              <a:t>Return on invested capital (ROIC) is an after-tax measure of profitability. A related measure is the return on capital employed (ROCE).</a:t>
            </a:r>
          </a:p>
          <a:p>
            <a:r>
              <a:rPr lang="en-US" dirty="0"/>
              <a:t>Porter’s five forces can be used to identify competitive factors that may affect the price of goods and services the company needs and the price of goods and services the company provides.</a:t>
            </a:r>
          </a:p>
          <a:p>
            <a:r>
              <a:rPr lang="en-US" dirty="0"/>
              <a:t>The effect of inflation on pricing depends on the industry’s structure, competitive forces, and the nature of consumer demand.</a:t>
            </a:r>
          </a:p>
          <a:p>
            <a:r>
              <a:rPr lang="en-US" dirty="0"/>
              <a:t>The possibility of product cannibalization as new products are introduced requires forecasting the effect of such cannibalization.</a:t>
            </a:r>
          </a:p>
          <a:p>
            <a:r>
              <a:rPr lang="en-US" dirty="0"/>
              <a:t>Forecast horizons are affected by the projected holding period, the investor’s average portfolio turnover, cyclicality of an industry, company specific factors, and employer preferences.</a:t>
            </a:r>
          </a:p>
          <a:p>
            <a:r>
              <a:rPr lang="en-US" dirty="0"/>
              <a:t>The process of developing pro forma income, cash flow, and balance sheet statements provides an analyst with information that can be used in the valuation of a company.</a:t>
            </a:r>
          </a:p>
          <a:p>
            <a:endParaRPr lang="en-US" dirty="0"/>
          </a:p>
          <a:p>
            <a:endParaRPr lang="en-US" dirty="0"/>
          </a:p>
        </p:txBody>
      </p:sp>
      <p:sp>
        <p:nvSpPr>
          <p:cNvPr id="4" name="Slide Number Placeholder 3"/>
          <p:cNvSpPr>
            <a:spLocks noGrp="1"/>
          </p:cNvSpPr>
          <p:nvPr>
            <p:ph type="sldNum" sz="quarter" idx="12"/>
          </p:nvPr>
        </p:nvSpPr>
        <p:spPr/>
        <p:txBody>
          <a:bodyPr/>
          <a:lstStyle/>
          <a:p>
            <a:fld id="{4E4A4924-7CC3-4BF6-9C5C-A8E770D15754}" type="slidenum">
              <a:rPr lang="en-US" smtClean="0"/>
              <a:t>105</a:t>
            </a:fld>
            <a:endParaRPr lang="en-US" dirty="0"/>
          </a:p>
        </p:txBody>
      </p:sp>
    </p:spTree>
    <p:extLst>
      <p:ext uri="{BB962C8B-B14F-4D97-AF65-F5344CB8AC3E}">
        <p14:creationId xmlns:p14="http://schemas.microsoft.com/office/powerpoint/2010/main" val="6873363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ctrTitle"/>
          </p:nvPr>
        </p:nvSpPr>
        <p:spPr/>
        <p:txBody>
          <a:bodyPr/>
          <a:lstStyle/>
          <a:p>
            <a:pPr algn="ctr" eaLnBrk="1" hangingPunct="1"/>
            <a:r>
              <a:rPr lang="en-US" sz="4000" dirty="0">
                <a:latin typeface="Verdana" pitchFamily="34" charset="0"/>
              </a:rPr>
              <a:t>Discounted Dividend Valuation</a:t>
            </a:r>
            <a:endParaRPr lang="en-US" sz="3000" dirty="0">
              <a:latin typeface="Verdana" pitchFamily="34" charset="0"/>
            </a:endParaRPr>
          </a:p>
        </p:txBody>
      </p:sp>
      <p:sp>
        <p:nvSpPr>
          <p:cNvPr id="3" name="Subtitle 2">
            <a:extLst>
              <a:ext uri="{FF2B5EF4-FFF2-40B4-BE49-F238E27FC236}">
                <a16:creationId xmlns:a16="http://schemas.microsoft.com/office/drawing/2014/main" id="{789376E4-2403-467B-A378-B1BDCF6D48C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518683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Discounted Cash Flow Models</a:t>
            </a:r>
          </a:p>
        </p:txBody>
      </p:sp>
      <p:sp>
        <p:nvSpPr>
          <p:cNvPr id="4" name="Slide Number Placeholder 3"/>
          <p:cNvSpPr>
            <a:spLocks noGrp="1"/>
          </p:cNvSpPr>
          <p:nvPr>
            <p:ph type="sldNum" sz="quarter" idx="12"/>
          </p:nvPr>
        </p:nvSpPr>
        <p:spPr/>
        <p:txBody>
          <a:bodyPr/>
          <a:lstStyle/>
          <a:p>
            <a:fld id="{4E4A4924-7CC3-4BF6-9C5C-A8E770D15754}" type="slidenum">
              <a:rPr lang="en-US" smtClean="0"/>
              <a:t>107</a:t>
            </a:fld>
            <a:endParaRPr lang="en-US"/>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63231" y="2070295"/>
            <a:ext cx="6626926" cy="4151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776439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Choice of Discounted Cash Flow Models</a:t>
            </a:r>
          </a:p>
        </p:txBody>
      </p:sp>
      <p:sp>
        <p:nvSpPr>
          <p:cNvPr id="4" name="Slide Number Placeholder 3"/>
          <p:cNvSpPr>
            <a:spLocks noGrp="1"/>
          </p:cNvSpPr>
          <p:nvPr>
            <p:ph type="sldNum" sz="quarter" idx="12"/>
          </p:nvPr>
        </p:nvSpPr>
        <p:spPr/>
        <p:txBody>
          <a:bodyPr/>
          <a:lstStyle/>
          <a:p>
            <a:fld id="{4E4A4924-7CC3-4BF6-9C5C-A8E770D15754}" type="slidenum">
              <a:rPr lang="en-US" smtClean="0"/>
              <a:t>108</a:t>
            </a:fld>
            <a:endParaRPr lang="en-US"/>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69155" y="2267877"/>
            <a:ext cx="8375650" cy="4088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397484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Valuing Common Stock Using a Multiperiod DDM</a:t>
            </a:r>
          </a:p>
        </p:txBody>
      </p:sp>
      <p:sp>
        <p:nvSpPr>
          <p:cNvPr id="4" name="Slide Number Placeholder 3"/>
          <p:cNvSpPr>
            <a:spLocks noGrp="1"/>
          </p:cNvSpPr>
          <p:nvPr>
            <p:ph type="sldNum" sz="quarter" idx="12"/>
          </p:nvPr>
        </p:nvSpPr>
        <p:spPr/>
        <p:txBody>
          <a:bodyPr/>
          <a:lstStyle/>
          <a:p>
            <a:fld id="{4E4A4924-7CC3-4BF6-9C5C-A8E770D15754}" type="slidenum">
              <a:rPr lang="en-US" smtClean="0"/>
              <a:t>109</a:t>
            </a:fld>
            <a:endParaRPr lang="en-US"/>
          </a:p>
        </p:txBody>
      </p:sp>
      <p:pic>
        <p:nvPicPr>
          <p:cNvPr id="512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29566" y="2575790"/>
            <a:ext cx="7228572" cy="2895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430926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Valuing Common Stock Using </a:t>
            </a:r>
            <a:br>
              <a:rPr lang="en-US" dirty="0"/>
            </a:br>
            <a:r>
              <a:rPr lang="en-US" dirty="0"/>
              <a:t>a Multiperiod DDM</a:t>
            </a:r>
          </a:p>
        </p:txBody>
      </p:sp>
      <p:sp>
        <p:nvSpPr>
          <p:cNvPr id="4" name="Content Placeholder 4"/>
          <p:cNvSpPr>
            <a:spLocks noGrp="1"/>
          </p:cNvSpPr>
          <p:nvPr>
            <p:ph idx="1"/>
          </p:nvPr>
        </p:nvSpPr>
        <p:spPr>
          <a:xfrm>
            <a:off x="1981200" y="1371600"/>
            <a:ext cx="8458200" cy="28194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576830099"/>
              </p:ext>
            </p:extLst>
          </p:nvPr>
        </p:nvGraphicFramePr>
        <p:xfrm>
          <a:off x="1066800" y="2697163"/>
          <a:ext cx="5943600" cy="2362200"/>
        </p:xfrm>
        <a:graphic>
          <a:graphicData uri="http://schemas.openxmlformats.org/drawingml/2006/table">
            <a:tbl>
              <a:tblPr/>
              <a:tblGrid>
                <a:gridCol w="1188720">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1188720">
                  <a:extLst>
                    <a:ext uri="{9D8B030D-6E8A-4147-A177-3AD203B41FA5}">
                      <a16:colId xmlns:a16="http://schemas.microsoft.com/office/drawing/2014/main" val="20002"/>
                    </a:ext>
                  </a:extLst>
                </a:gridCol>
                <a:gridCol w="1188720">
                  <a:extLst>
                    <a:ext uri="{9D8B030D-6E8A-4147-A177-3AD203B41FA5}">
                      <a16:colId xmlns:a16="http://schemas.microsoft.com/office/drawing/2014/main" val="20003"/>
                    </a:ext>
                  </a:extLst>
                </a:gridCol>
                <a:gridCol w="1188720">
                  <a:extLst>
                    <a:ext uri="{9D8B030D-6E8A-4147-A177-3AD203B41FA5}">
                      <a16:colId xmlns:a16="http://schemas.microsoft.com/office/drawing/2014/main" val="20004"/>
                    </a:ext>
                  </a:extLst>
                </a:gridCol>
              </a:tblGrid>
              <a:tr h="787400">
                <a:tc>
                  <a:txBody>
                    <a:bodyPr/>
                    <a:lstStyle/>
                    <a:p>
                      <a:pPr algn="ctr" fontAlgn="b"/>
                      <a:endParaRPr lang="en-US" sz="2400" b="0" i="0" u="none" strike="noStrike" dirty="0">
                        <a:solidFill>
                          <a:srgbClr val="000000"/>
                        </a:solidFill>
                        <a:latin typeface="Calibri" pitchFamily="34" charset="0"/>
                        <a:cs typeface="Calibri" pitchFamily="34" charset="0"/>
                      </a:endParaRP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a:solidFill>
                            <a:srgbClr val="000000"/>
                          </a:solidFill>
                          <a:latin typeface="Calibri" pitchFamily="34" charset="0"/>
                          <a:cs typeface="Calibri" pitchFamily="34" charset="0"/>
                        </a:rPr>
                        <a:t>0</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a:solidFill>
                            <a:srgbClr val="000000"/>
                          </a:solidFill>
                          <a:latin typeface="Calibri" pitchFamily="34" charset="0"/>
                          <a:cs typeface="Calibri" pitchFamily="34" charset="0"/>
                        </a:rPr>
                        <a:t>1</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a:solidFill>
                            <a:srgbClr val="000000"/>
                          </a:solidFill>
                          <a:latin typeface="Calibri" pitchFamily="34" charset="0"/>
                          <a:cs typeface="Calibri" pitchFamily="34" charset="0"/>
                        </a:rPr>
                        <a:t>2</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a:solidFill>
                            <a:srgbClr val="000000"/>
                          </a:solidFill>
                          <a:latin typeface="Calibri" pitchFamily="34" charset="0"/>
                          <a:cs typeface="Calibri" pitchFamily="34" charset="0"/>
                        </a:rPr>
                        <a:t>3</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787400">
                <a:tc>
                  <a:txBody>
                    <a:bodyPr/>
                    <a:lstStyle/>
                    <a:p>
                      <a:pPr algn="ctr" fontAlgn="b"/>
                      <a:r>
                        <a:rPr lang="en-US" sz="2400" b="0" i="1" u="none" strike="noStrike" dirty="0">
                          <a:solidFill>
                            <a:schemeClr val="tx1"/>
                          </a:solidFill>
                          <a:latin typeface="Calibri" pitchFamily="34" charset="0"/>
                          <a:cs typeface="Calibri" pitchFamily="34" charset="0"/>
                        </a:rPr>
                        <a:t>D</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2400" b="0" i="0" u="none" strike="noStrike" dirty="0">
                        <a:solidFill>
                          <a:schemeClr val="tx1"/>
                        </a:solidFill>
                        <a:latin typeface="Calibri" pitchFamily="34" charset="0"/>
                        <a:cs typeface="Calibri"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a:solidFill>
                            <a:schemeClr val="tx1"/>
                          </a:solidFill>
                          <a:latin typeface="Calibri" pitchFamily="34" charset="0"/>
                          <a:cs typeface="Calibri" pitchFamily="34" charset="0"/>
                        </a:rPr>
                        <a:t>$1.00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a:solidFill>
                            <a:schemeClr val="tx1"/>
                          </a:solidFill>
                          <a:latin typeface="Calibri" pitchFamily="34" charset="0"/>
                          <a:cs typeface="Calibri" pitchFamily="34" charset="0"/>
                        </a:rPr>
                        <a:t>$1.05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a:solidFill>
                            <a:schemeClr val="tx1"/>
                          </a:solidFill>
                          <a:latin typeface="Calibri" pitchFamily="34" charset="0"/>
                          <a:cs typeface="Calibri" pitchFamily="34" charset="0"/>
                        </a:rPr>
                        <a:t> $1.10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787400">
                <a:tc>
                  <a:txBody>
                    <a:bodyPr/>
                    <a:lstStyle/>
                    <a:p>
                      <a:pPr algn="ctr" fontAlgn="b"/>
                      <a:r>
                        <a:rPr lang="en-US" sz="2400" b="0" i="1" u="none" strike="noStrike" dirty="0">
                          <a:solidFill>
                            <a:schemeClr val="tx1"/>
                          </a:solidFill>
                          <a:latin typeface="Calibri" pitchFamily="34" charset="0"/>
                          <a:cs typeface="Calibri" pitchFamily="34" charset="0"/>
                        </a:rPr>
                        <a:t>P</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2400" b="0" i="0" u="none" strike="noStrike" dirty="0">
                        <a:solidFill>
                          <a:schemeClr val="tx1"/>
                        </a:solidFill>
                        <a:latin typeface="Calibri" pitchFamily="34" charset="0"/>
                        <a:cs typeface="Calibri"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2400" b="0" i="0" u="none" strike="noStrike" dirty="0">
                        <a:solidFill>
                          <a:schemeClr val="tx1"/>
                        </a:solidFill>
                        <a:latin typeface="Calibri" pitchFamily="34" charset="0"/>
                        <a:cs typeface="Calibri"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2400" b="0" i="0" u="none" strike="noStrike" dirty="0">
                        <a:solidFill>
                          <a:schemeClr val="tx1"/>
                        </a:solidFill>
                        <a:latin typeface="Calibri" pitchFamily="34" charset="0"/>
                        <a:cs typeface="Calibri"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a:solidFill>
                            <a:schemeClr val="tx1"/>
                          </a:solidFill>
                          <a:latin typeface="Calibri" pitchFamily="34" charset="0"/>
                          <a:cs typeface="Calibri" pitchFamily="34" charset="0"/>
                        </a:rPr>
                        <a:t>$20.00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Valuing Common Stock using </a:t>
            </a:r>
            <a:br>
              <a:rPr lang="en-US" dirty="0"/>
            </a:br>
            <a:r>
              <a:rPr lang="en-US" dirty="0"/>
              <a:t>a Multiperiod DDM</a:t>
            </a:r>
          </a:p>
        </p:txBody>
      </p:sp>
      <p:sp>
        <p:nvSpPr>
          <p:cNvPr id="4" name="Content Placeholder 4"/>
          <p:cNvSpPr>
            <a:spLocks noGrp="1"/>
          </p:cNvSpPr>
          <p:nvPr>
            <p:ph idx="1"/>
          </p:nvPr>
        </p:nvSpPr>
        <p:spPr>
          <a:xfrm>
            <a:off x="1981200" y="1371600"/>
            <a:ext cx="8458200" cy="28194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157698" name="Object 2"/>
          <p:cNvGraphicFramePr>
            <a:graphicFrameLocks noChangeAspect="1"/>
          </p:cNvGraphicFramePr>
          <p:nvPr>
            <p:extLst>
              <p:ext uri="{D42A27DB-BD31-4B8C-83A1-F6EECF244321}">
                <p14:modId xmlns:p14="http://schemas.microsoft.com/office/powerpoint/2010/main" val="1192322789"/>
              </p:ext>
            </p:extLst>
          </p:nvPr>
        </p:nvGraphicFramePr>
        <p:xfrm>
          <a:off x="1066800" y="2781300"/>
          <a:ext cx="6497637" cy="2365375"/>
        </p:xfrm>
        <a:graphic>
          <a:graphicData uri="http://schemas.openxmlformats.org/presentationml/2006/ole">
            <mc:AlternateContent xmlns:mc="http://schemas.openxmlformats.org/markup-compatibility/2006">
              <mc:Choice xmlns:v="urn:schemas-microsoft-com:vml" Requires="v">
                <p:oleObj spid="_x0000_s11274" name="Equation" r:id="rId4" imgW="1498320" imgH="545760" progId="">
                  <p:embed/>
                </p:oleObj>
              </mc:Choice>
              <mc:Fallback>
                <p:oleObj name="Equation" r:id="rId4" imgW="1498320" imgH="545760" progId="">
                  <p:embed/>
                  <p:pic>
                    <p:nvPicPr>
                      <p:cNvPr id="15769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2781300"/>
                        <a:ext cx="6497637" cy="2365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Valuing Common Stock Using the Gordon Growth Model</a:t>
            </a:r>
          </a:p>
        </p:txBody>
      </p:sp>
      <p:sp>
        <p:nvSpPr>
          <p:cNvPr id="4" name="Content Placeholder 4"/>
          <p:cNvSpPr>
            <a:spLocks noGrp="1"/>
          </p:cNvSpPr>
          <p:nvPr>
            <p:ph idx="1"/>
          </p:nvPr>
        </p:nvSpPr>
        <p:spPr>
          <a:xfrm>
            <a:off x="1981200" y="1371600"/>
            <a:ext cx="8458200" cy="28194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157698" name="Object 2"/>
          <p:cNvGraphicFramePr>
            <a:graphicFrameLocks noChangeAspect="1"/>
          </p:cNvGraphicFramePr>
          <p:nvPr>
            <p:extLst>
              <p:ext uri="{D42A27DB-BD31-4B8C-83A1-F6EECF244321}">
                <p14:modId xmlns:p14="http://schemas.microsoft.com/office/powerpoint/2010/main" val="3704444003"/>
              </p:ext>
            </p:extLst>
          </p:nvPr>
        </p:nvGraphicFramePr>
        <p:xfrm>
          <a:off x="1066800" y="2697163"/>
          <a:ext cx="6534150" cy="2082800"/>
        </p:xfrm>
        <a:graphic>
          <a:graphicData uri="http://schemas.openxmlformats.org/presentationml/2006/ole">
            <mc:AlternateContent xmlns:mc="http://schemas.openxmlformats.org/markup-compatibility/2006">
              <mc:Choice xmlns:v="urn:schemas-microsoft-com:vml" Requires="v">
                <p:oleObj spid="_x0000_s12298" name="Equation" r:id="rId4" imgW="1193760" imgH="380880" progId="">
                  <p:embed/>
                </p:oleObj>
              </mc:Choice>
              <mc:Fallback>
                <p:oleObj name="Equation" r:id="rId4" imgW="1193760" imgH="380880" progId="">
                  <p:embed/>
                  <p:pic>
                    <p:nvPicPr>
                      <p:cNvPr id="15769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2697163"/>
                        <a:ext cx="6534150" cy="2082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Valuing Common Stock Using </a:t>
            </a:r>
            <a:br>
              <a:rPr lang="en-US" dirty="0"/>
            </a:br>
            <a:r>
              <a:rPr lang="en-US" dirty="0"/>
              <a:t>the Gordon Growth Model</a:t>
            </a:r>
          </a:p>
        </p:txBody>
      </p:sp>
      <p:sp>
        <p:nvSpPr>
          <p:cNvPr id="4" name="Content Placeholder 4"/>
          <p:cNvSpPr>
            <a:spLocks noGrp="1"/>
          </p:cNvSpPr>
          <p:nvPr>
            <p:ph idx="1"/>
          </p:nvPr>
        </p:nvSpPr>
        <p:spPr>
          <a:xfrm>
            <a:off x="1981200" y="1371600"/>
            <a:ext cx="8458200" cy="28194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349661942"/>
              </p:ext>
            </p:extLst>
          </p:nvPr>
        </p:nvGraphicFramePr>
        <p:xfrm>
          <a:off x="1066800" y="2092570"/>
          <a:ext cx="5029200" cy="3733800"/>
        </p:xfrm>
        <a:graphic>
          <a:graphicData uri="http://schemas.openxmlformats.org/drawingml/2006/table">
            <a:tbl>
              <a:tblPr/>
              <a:tblGrid>
                <a:gridCol w="33528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tblGrid>
              <a:tr h="622300">
                <a:tc>
                  <a:txBody>
                    <a:bodyPr/>
                    <a:lstStyle/>
                    <a:p>
                      <a:pPr algn="l" fontAlgn="b"/>
                      <a:r>
                        <a:rPr lang="en-US" sz="2400" b="0" i="0" u="none" strike="noStrike" dirty="0">
                          <a:solidFill>
                            <a:srgbClr val="000000"/>
                          </a:solidFill>
                          <a:latin typeface="Times New Roman"/>
                        </a:rPr>
                        <a:t>Risk-free rate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3</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.0%</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622300">
                <a:tc>
                  <a:txBody>
                    <a:bodyPr/>
                    <a:lstStyle/>
                    <a:p>
                      <a:pPr algn="l" fontAlgn="b"/>
                      <a:r>
                        <a:rPr lang="en-US" sz="2400" b="0" i="0" u="none" strike="noStrike" dirty="0">
                          <a:solidFill>
                            <a:srgbClr val="000000"/>
                          </a:solidFill>
                          <a:latin typeface="Times New Roman"/>
                        </a:rPr>
                        <a:t>Equity risk premium</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6</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.0%</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622300">
                <a:tc>
                  <a:txBody>
                    <a:bodyPr/>
                    <a:lstStyle/>
                    <a:p>
                      <a:pPr algn="l" fontAlgn="b"/>
                      <a:r>
                        <a:rPr lang="en-US" sz="2400" b="0" i="0" u="none" strike="noStrike" dirty="0">
                          <a:solidFill>
                            <a:srgbClr val="000000"/>
                          </a:solidFill>
                          <a:latin typeface="Times New Roman"/>
                        </a:rPr>
                        <a:t>Beta</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1</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.20</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622300">
                <a:tc>
                  <a:txBody>
                    <a:bodyPr/>
                    <a:lstStyle/>
                    <a:p>
                      <a:pPr algn="l" fontAlgn="b"/>
                      <a:r>
                        <a:rPr lang="en-US" sz="2400" b="0" i="0" u="none" strike="noStrike" dirty="0">
                          <a:solidFill>
                            <a:srgbClr val="000000"/>
                          </a:solidFill>
                          <a:latin typeface="Times New Roman"/>
                        </a:rPr>
                        <a:t>Current dividend</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$2</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.00</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622300">
                <a:tc>
                  <a:txBody>
                    <a:bodyPr/>
                    <a:lstStyle/>
                    <a:p>
                      <a:pPr algn="l" fontAlgn="b"/>
                      <a:r>
                        <a:rPr lang="en-US" sz="2400" b="0" i="0" u="none" strike="noStrike" dirty="0">
                          <a:solidFill>
                            <a:srgbClr val="000000"/>
                          </a:solidFill>
                          <a:latin typeface="Times New Roman"/>
                        </a:rPr>
                        <a:t>Dividend growth rate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5</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.0%</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622300">
                <a:tc>
                  <a:txBody>
                    <a:bodyPr/>
                    <a:lstStyle/>
                    <a:p>
                      <a:pPr algn="l" fontAlgn="b"/>
                      <a:r>
                        <a:rPr lang="en-US" sz="2400" b="0" i="0" u="none" strike="noStrike" dirty="0">
                          <a:solidFill>
                            <a:srgbClr val="000000"/>
                          </a:solidFill>
                          <a:latin typeface="Times New Roman"/>
                        </a:rPr>
                        <a:t>Current stock price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$24 </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.00</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Valuing Common Stock Using the Gordon Growth Model</a:t>
            </a:r>
          </a:p>
        </p:txBody>
      </p:sp>
      <p:sp>
        <p:nvSpPr>
          <p:cNvPr id="4" name="Content Placeholder 4"/>
          <p:cNvSpPr>
            <a:spLocks noGrp="1"/>
          </p:cNvSpPr>
          <p:nvPr>
            <p:ph idx="1"/>
          </p:nvPr>
        </p:nvSpPr>
        <p:spPr>
          <a:xfrm>
            <a:off x="1981200" y="1371600"/>
            <a:ext cx="8458200" cy="28194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157698" name="Object 2"/>
          <p:cNvGraphicFramePr>
            <a:graphicFrameLocks noChangeAspect="1"/>
          </p:cNvGraphicFramePr>
          <p:nvPr>
            <p:extLst>
              <p:ext uri="{D42A27DB-BD31-4B8C-83A1-F6EECF244321}">
                <p14:modId xmlns:p14="http://schemas.microsoft.com/office/powerpoint/2010/main" val="2956679855"/>
              </p:ext>
            </p:extLst>
          </p:nvPr>
        </p:nvGraphicFramePr>
        <p:xfrm>
          <a:off x="946004" y="4264025"/>
          <a:ext cx="7956550" cy="1222375"/>
        </p:xfrm>
        <a:graphic>
          <a:graphicData uri="http://schemas.openxmlformats.org/presentationml/2006/ole">
            <mc:AlternateContent xmlns:mc="http://schemas.openxmlformats.org/markup-compatibility/2006">
              <mc:Choice xmlns:v="urn:schemas-microsoft-com:vml" Requires="v">
                <p:oleObj spid="_x0000_s13330" name="Equation" r:id="rId4" imgW="2311200" imgH="355320" progId="">
                  <p:embed/>
                </p:oleObj>
              </mc:Choice>
              <mc:Fallback>
                <p:oleObj name="Equation" r:id="rId4" imgW="2311200" imgH="355320" progId="">
                  <p:embed/>
                  <p:pic>
                    <p:nvPicPr>
                      <p:cNvPr id="15769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6004" y="4264025"/>
                        <a:ext cx="7956550" cy="1222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39971" name="Object 3"/>
          <p:cNvGraphicFramePr>
            <a:graphicFrameLocks noChangeAspect="1"/>
          </p:cNvGraphicFramePr>
          <p:nvPr>
            <p:extLst>
              <p:ext uri="{D42A27DB-BD31-4B8C-83A1-F6EECF244321}">
                <p14:modId xmlns:p14="http://schemas.microsoft.com/office/powerpoint/2010/main" val="1399145638"/>
              </p:ext>
            </p:extLst>
          </p:nvPr>
        </p:nvGraphicFramePr>
        <p:xfrm>
          <a:off x="946004" y="2278063"/>
          <a:ext cx="7956550" cy="838200"/>
        </p:xfrm>
        <a:graphic>
          <a:graphicData uri="http://schemas.openxmlformats.org/presentationml/2006/ole">
            <mc:AlternateContent xmlns:mc="http://schemas.openxmlformats.org/markup-compatibility/2006">
              <mc:Choice xmlns:v="urn:schemas-microsoft-com:vml" Requires="v">
                <p:oleObj spid="_x0000_s13331" name="Equation" r:id="rId6" imgW="1866600" imgH="190440" progId="Equation.DSMT4">
                  <p:embed/>
                </p:oleObj>
              </mc:Choice>
              <mc:Fallback>
                <p:oleObj name="Equation" r:id="rId6" imgW="1866600" imgH="190440" progId="Equation.DSMT4">
                  <p:embed/>
                  <p:pic>
                    <p:nvPicPr>
                      <p:cNvPr id="339971"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6004" y="2278063"/>
                        <a:ext cx="7956550" cy="838200"/>
                      </a:xfrm>
                      <a:prstGeom prst="rect">
                        <a:avLst/>
                      </a:prstGeom>
                      <a:noFill/>
                    </p:spPr>
                  </p:pic>
                </p:oleObj>
              </mc:Fallback>
            </mc:AlternateContent>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Valuing Preferred Stock</a:t>
            </a:r>
          </a:p>
        </p:txBody>
      </p:sp>
      <p:sp>
        <p:nvSpPr>
          <p:cNvPr id="4" name="Content Placeholder 4"/>
          <p:cNvSpPr>
            <a:spLocks noGrp="1"/>
          </p:cNvSpPr>
          <p:nvPr>
            <p:ph idx="1"/>
          </p:nvPr>
        </p:nvSpPr>
        <p:spPr>
          <a:xfrm>
            <a:off x="838200" y="2209800"/>
            <a:ext cx="8458200" cy="28194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157698" name="Object 2"/>
          <p:cNvGraphicFramePr>
            <a:graphicFrameLocks noChangeAspect="1"/>
          </p:cNvGraphicFramePr>
          <p:nvPr>
            <p:extLst>
              <p:ext uri="{D42A27DB-BD31-4B8C-83A1-F6EECF244321}">
                <p14:modId xmlns:p14="http://schemas.microsoft.com/office/powerpoint/2010/main" val="632469533"/>
              </p:ext>
            </p:extLst>
          </p:nvPr>
        </p:nvGraphicFramePr>
        <p:xfrm>
          <a:off x="1240498" y="2726531"/>
          <a:ext cx="6259513" cy="1785938"/>
        </p:xfrm>
        <a:graphic>
          <a:graphicData uri="http://schemas.openxmlformats.org/presentationml/2006/ole">
            <mc:AlternateContent xmlns:mc="http://schemas.openxmlformats.org/markup-compatibility/2006">
              <mc:Choice xmlns:v="urn:schemas-microsoft-com:vml" Requires="v">
                <p:oleObj spid="_x0000_s14346" name="Equation" r:id="rId4" imgW="1244520" imgH="355320" progId="Equation.DSMT4">
                  <p:embed/>
                </p:oleObj>
              </mc:Choice>
              <mc:Fallback>
                <p:oleObj name="Equation" r:id="rId4" imgW="1244520" imgH="355320" progId="Equation.DSMT4">
                  <p:embed/>
                  <p:pic>
                    <p:nvPicPr>
                      <p:cNvPr id="15769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0498" y="2726531"/>
                        <a:ext cx="6259513" cy="17859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r>
              <a:rPr lang="en-US" dirty="0"/>
              <a:t>Example: Calculating the Implied Growth Rate Using the Gordon Growth model</a:t>
            </a:r>
          </a:p>
        </p:txBody>
      </p:sp>
      <p:graphicFrame>
        <p:nvGraphicFramePr>
          <p:cNvPr id="385027" name="Object 3"/>
          <p:cNvGraphicFramePr>
            <a:graphicFrameLocks noChangeAspect="1"/>
          </p:cNvGraphicFramePr>
          <p:nvPr>
            <p:extLst>
              <p:ext uri="{D42A27DB-BD31-4B8C-83A1-F6EECF244321}">
                <p14:modId xmlns:p14="http://schemas.microsoft.com/office/powerpoint/2010/main" val="1997209393"/>
              </p:ext>
            </p:extLst>
          </p:nvPr>
        </p:nvGraphicFramePr>
        <p:xfrm>
          <a:off x="1454835" y="3016251"/>
          <a:ext cx="4876800" cy="3138488"/>
        </p:xfrm>
        <a:graphic>
          <a:graphicData uri="http://schemas.openxmlformats.org/presentationml/2006/ole">
            <mc:AlternateContent xmlns:mc="http://schemas.openxmlformats.org/markup-compatibility/2006">
              <mc:Choice xmlns:v="urn:schemas-microsoft-com:vml" Requires="v">
                <p:oleObj spid="_x0000_s15370" name="Equation" r:id="rId4" imgW="1574640" imgH="1117440" progId="Equation.DSMT4">
                  <p:embed/>
                </p:oleObj>
              </mc:Choice>
              <mc:Fallback>
                <p:oleObj name="Equation" r:id="rId4" imgW="1574640" imgH="1117440" progId="Equation.DSMT4">
                  <p:embed/>
                  <p:pic>
                    <p:nvPicPr>
                      <p:cNvPr id="385027" name="Object 3"/>
                      <p:cNvPicPr>
                        <a:picLocks noChangeAspect="1" noChangeArrowheads="1"/>
                      </p:cNvPicPr>
                      <p:nvPr/>
                    </p:nvPicPr>
                    <p:blipFill>
                      <a:blip r:embed="rId5"/>
                      <a:srcRect/>
                      <a:stretch>
                        <a:fillRect/>
                      </a:stretch>
                    </p:blipFill>
                    <p:spPr bwMode="auto">
                      <a:xfrm>
                        <a:off x="1454835" y="3016251"/>
                        <a:ext cx="4876800" cy="3138488"/>
                      </a:xfrm>
                      <a:prstGeom prst="rect">
                        <a:avLst/>
                      </a:prstGeom>
                      <a:noFill/>
                    </p:spPr>
                  </p:pic>
                </p:oleObj>
              </mc:Fallback>
            </mc:AlternateContent>
          </a:graphicData>
        </a:graphic>
      </p:graphicFrame>
      <p:sp>
        <p:nvSpPr>
          <p:cNvPr id="5" name="Content Placeholder 4"/>
          <p:cNvSpPr>
            <a:spLocks noGrp="1"/>
          </p:cNvSpPr>
          <p:nvPr>
            <p:ph idx="1"/>
          </p:nvPr>
        </p:nvSpPr>
        <p:spPr>
          <a:xfrm>
            <a:off x="838200" y="1820069"/>
            <a:ext cx="10922391" cy="1066800"/>
          </a:xfrm>
        </p:spPr>
        <p:txBody>
          <a:bodyPr>
            <a:normAutofit/>
          </a:bodyPr>
          <a:lstStyle/>
          <a:p>
            <a:pPr marL="9144" indent="0">
              <a:buNone/>
            </a:pPr>
            <a:r>
              <a:rPr lang="en-US" dirty="0"/>
              <a:t>Using the previous common stock example and the current stock price of $24, what is the implied growth rate?</a:t>
            </a:r>
          </a:p>
          <a:p>
            <a:endParaRPr lang="en-US" dirty="0"/>
          </a:p>
          <a:p>
            <a:endParaRPr lang="en-US" dirty="0"/>
          </a:p>
          <a:p>
            <a:endParaRPr lang="en-US" dirty="0"/>
          </a:p>
          <a:p>
            <a:endParaRPr lang="en-US" dirty="0"/>
          </a:p>
          <a:p>
            <a:endParaRPr lang="en-US" dirty="0"/>
          </a:p>
          <a:p>
            <a:endParaRPr lang="en-US"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r>
              <a:rPr lang="en-US" dirty="0"/>
              <a:t>Calculating the Implied Required Return Using the Gordon Growth Model</a:t>
            </a:r>
          </a:p>
        </p:txBody>
      </p:sp>
      <p:graphicFrame>
        <p:nvGraphicFramePr>
          <p:cNvPr id="434181" name="Object 5"/>
          <p:cNvGraphicFramePr>
            <a:graphicFrameLocks noChangeAspect="1"/>
          </p:cNvGraphicFramePr>
          <p:nvPr>
            <p:extLst>
              <p:ext uri="{D42A27DB-BD31-4B8C-83A1-F6EECF244321}">
                <p14:modId xmlns:p14="http://schemas.microsoft.com/office/powerpoint/2010/main" val="1237082687"/>
              </p:ext>
            </p:extLst>
          </p:nvPr>
        </p:nvGraphicFramePr>
        <p:xfrm>
          <a:off x="4209757" y="2682241"/>
          <a:ext cx="2743200" cy="2659063"/>
        </p:xfrm>
        <a:graphic>
          <a:graphicData uri="http://schemas.openxmlformats.org/presentationml/2006/ole">
            <mc:AlternateContent xmlns:mc="http://schemas.openxmlformats.org/markup-compatibility/2006">
              <mc:Choice xmlns:v="urn:schemas-microsoft-com:vml" Requires="v">
                <p:oleObj spid="_x0000_s16394" name="Equation" r:id="rId4" imgW="583920" imgH="749160" progId="">
                  <p:embed/>
                </p:oleObj>
              </mc:Choice>
              <mc:Fallback>
                <p:oleObj name="Equation" r:id="rId4" imgW="583920" imgH="749160" progId="">
                  <p:embed/>
                  <p:pic>
                    <p:nvPicPr>
                      <p:cNvPr id="434181"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9757" y="2682241"/>
                        <a:ext cx="2743200" cy="2659063"/>
                      </a:xfrm>
                      <a:prstGeom prst="rect">
                        <a:avLst/>
                      </a:prstGeom>
                      <a:noFill/>
                    </p:spPr>
                  </p:pic>
                </p:oleObj>
              </mc:Fallback>
            </mc:AlternateContent>
          </a:graphicData>
        </a:graphic>
      </p:graphicFrame>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r>
              <a:rPr lang="en-US" dirty="0"/>
              <a:t>Example: Calculating the Implied Required Return Using the Gordon Growth Model</a:t>
            </a:r>
          </a:p>
        </p:txBody>
      </p:sp>
      <p:sp>
        <p:nvSpPr>
          <p:cNvPr id="5" name="Content Placeholder 4"/>
          <p:cNvSpPr>
            <a:spLocks noGrp="1"/>
          </p:cNvSpPr>
          <p:nvPr>
            <p:ph idx="1"/>
          </p:nvPr>
        </p:nvSpPr>
        <p:spPr>
          <a:xfrm>
            <a:off x="838199" y="1806636"/>
            <a:ext cx="10739511" cy="1066800"/>
          </a:xfrm>
        </p:spPr>
        <p:txBody>
          <a:bodyPr>
            <a:normAutofit/>
          </a:bodyPr>
          <a:lstStyle/>
          <a:p>
            <a:pPr marL="9144" indent="0">
              <a:buNone/>
            </a:pPr>
            <a:r>
              <a:rPr lang="en-US" dirty="0"/>
              <a:t>Using the previous common stock example and the current stock price of $24, what is the implied required return?</a:t>
            </a:r>
          </a:p>
          <a:p>
            <a:endParaRPr lang="en-US" dirty="0"/>
          </a:p>
          <a:p>
            <a:endParaRPr lang="en-US" dirty="0"/>
          </a:p>
          <a:p>
            <a:endParaRPr lang="en-US" dirty="0"/>
          </a:p>
          <a:p>
            <a:endParaRPr lang="en-US" dirty="0"/>
          </a:p>
          <a:p>
            <a:endParaRPr lang="en-US" dirty="0"/>
          </a:p>
          <a:p>
            <a:endParaRPr lang="en-US" dirty="0"/>
          </a:p>
        </p:txBody>
      </p:sp>
      <p:graphicFrame>
        <p:nvGraphicFramePr>
          <p:cNvPr id="435204" name="Object 4"/>
          <p:cNvGraphicFramePr>
            <a:graphicFrameLocks noChangeAspect="1"/>
          </p:cNvGraphicFramePr>
          <p:nvPr>
            <p:extLst>
              <p:ext uri="{D42A27DB-BD31-4B8C-83A1-F6EECF244321}">
                <p14:modId xmlns:p14="http://schemas.microsoft.com/office/powerpoint/2010/main" val="3759367559"/>
              </p:ext>
            </p:extLst>
          </p:nvPr>
        </p:nvGraphicFramePr>
        <p:xfrm>
          <a:off x="1154723" y="2989385"/>
          <a:ext cx="5903912" cy="3109913"/>
        </p:xfrm>
        <a:graphic>
          <a:graphicData uri="http://schemas.openxmlformats.org/presentationml/2006/ole">
            <mc:AlternateContent xmlns:mc="http://schemas.openxmlformats.org/markup-compatibility/2006">
              <mc:Choice xmlns:v="urn:schemas-microsoft-com:vml" Requires="v">
                <p:oleObj spid="_x0000_s17418" name="Equation" r:id="rId4" imgW="1358640" imgH="876240" progId="Equation.DSMT4">
                  <p:embed/>
                </p:oleObj>
              </mc:Choice>
              <mc:Fallback>
                <p:oleObj name="Equation" r:id="rId4" imgW="1358640" imgH="876240" progId="Equation.DSMT4">
                  <p:embed/>
                  <p:pic>
                    <p:nvPicPr>
                      <p:cNvPr id="435204"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4723" y="2989385"/>
                        <a:ext cx="5903912" cy="3109913"/>
                      </a:xfrm>
                      <a:prstGeom prst="rect">
                        <a:avLst/>
                      </a:prstGeom>
                      <a:noFill/>
                    </p:spPr>
                  </p:pic>
                </p:oleObj>
              </mc:Fallback>
            </mc:AlternateContent>
          </a:graphicData>
        </a:graphic>
      </p:graphicFrame>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765517" y="685800"/>
            <a:ext cx="8375904" cy="1143000"/>
          </a:xfrm>
        </p:spPr>
        <p:txBody>
          <a:bodyPr>
            <a:normAutofit fontScale="90000"/>
          </a:bodyPr>
          <a:lstStyle/>
          <a:p>
            <a:pPr algn="ctr"/>
            <a:r>
              <a:rPr lang="en-US" dirty="0"/>
              <a:t>Present Value of Growth Opportunities</a:t>
            </a:r>
          </a:p>
        </p:txBody>
      </p:sp>
      <p:sp>
        <p:nvSpPr>
          <p:cNvPr id="4" name="Content Placeholder 4"/>
          <p:cNvSpPr>
            <a:spLocks noGrp="1"/>
          </p:cNvSpPr>
          <p:nvPr>
            <p:ph idx="1"/>
          </p:nvPr>
        </p:nvSpPr>
        <p:spPr>
          <a:xfrm>
            <a:off x="1981200" y="1371600"/>
            <a:ext cx="8458200" cy="28194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157698" name="Object 2"/>
          <p:cNvGraphicFramePr>
            <a:graphicFrameLocks noChangeAspect="1"/>
          </p:cNvGraphicFramePr>
          <p:nvPr>
            <p:extLst>
              <p:ext uri="{D42A27DB-BD31-4B8C-83A1-F6EECF244321}">
                <p14:modId xmlns:p14="http://schemas.microsoft.com/office/powerpoint/2010/main" val="3577088194"/>
              </p:ext>
            </p:extLst>
          </p:nvPr>
        </p:nvGraphicFramePr>
        <p:xfrm>
          <a:off x="2486494" y="2355850"/>
          <a:ext cx="4933950" cy="3816350"/>
        </p:xfrm>
        <a:graphic>
          <a:graphicData uri="http://schemas.openxmlformats.org/presentationml/2006/ole">
            <mc:AlternateContent xmlns:mc="http://schemas.openxmlformats.org/markup-compatibility/2006">
              <mc:Choice xmlns:v="urn:schemas-microsoft-com:vml" Requires="v">
                <p:oleObj spid="_x0000_s18442" name="Equation" r:id="rId4" imgW="901440" imgH="698400" progId="">
                  <p:embed/>
                </p:oleObj>
              </mc:Choice>
              <mc:Fallback>
                <p:oleObj name="Equation" r:id="rId4" imgW="901440" imgH="698400" progId="">
                  <p:embed/>
                  <p:pic>
                    <p:nvPicPr>
                      <p:cNvPr id="15769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6494" y="2355850"/>
                        <a:ext cx="4933950" cy="38163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Present Value of Growth Opportunities</a:t>
            </a:r>
          </a:p>
        </p:txBody>
      </p:sp>
      <p:sp>
        <p:nvSpPr>
          <p:cNvPr id="4" name="Content Placeholder 4"/>
          <p:cNvSpPr>
            <a:spLocks noGrp="1"/>
          </p:cNvSpPr>
          <p:nvPr>
            <p:ph idx="1"/>
          </p:nvPr>
        </p:nvSpPr>
        <p:spPr>
          <a:xfrm>
            <a:off x="1981200" y="1371600"/>
            <a:ext cx="8458200" cy="28194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157698" name="Object 2"/>
          <p:cNvGraphicFramePr>
            <a:graphicFrameLocks noChangeAspect="1"/>
          </p:cNvGraphicFramePr>
          <p:nvPr>
            <p:extLst>
              <p:ext uri="{D42A27DB-BD31-4B8C-83A1-F6EECF244321}">
                <p14:modId xmlns:p14="http://schemas.microsoft.com/office/powerpoint/2010/main" val="1747132277"/>
              </p:ext>
            </p:extLst>
          </p:nvPr>
        </p:nvGraphicFramePr>
        <p:xfrm>
          <a:off x="3495675" y="2213769"/>
          <a:ext cx="4933950" cy="3954462"/>
        </p:xfrm>
        <a:graphic>
          <a:graphicData uri="http://schemas.openxmlformats.org/presentationml/2006/ole">
            <mc:AlternateContent xmlns:mc="http://schemas.openxmlformats.org/markup-compatibility/2006">
              <mc:Choice xmlns:v="urn:schemas-microsoft-com:vml" Requires="v">
                <p:oleObj spid="_x0000_s19466" name="Equation" r:id="rId4" imgW="901440" imgH="723600" progId="">
                  <p:embed/>
                </p:oleObj>
              </mc:Choice>
              <mc:Fallback>
                <p:oleObj name="Equation" r:id="rId4" imgW="901440" imgH="723600" progId="">
                  <p:embed/>
                  <p:pic>
                    <p:nvPicPr>
                      <p:cNvPr id="15769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5675" y="2213769"/>
                        <a:ext cx="4933950" cy="39544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Present Value of Growth Opportunities</a:t>
            </a:r>
          </a:p>
        </p:txBody>
      </p:sp>
      <p:sp>
        <p:nvSpPr>
          <p:cNvPr id="4" name="Content Placeholder 4"/>
          <p:cNvSpPr>
            <a:spLocks noGrp="1"/>
          </p:cNvSpPr>
          <p:nvPr>
            <p:ph idx="1"/>
          </p:nvPr>
        </p:nvSpPr>
        <p:spPr>
          <a:xfrm>
            <a:off x="1981200" y="1371600"/>
            <a:ext cx="8458200" cy="28194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840708322"/>
              </p:ext>
            </p:extLst>
          </p:nvPr>
        </p:nvGraphicFramePr>
        <p:xfrm>
          <a:off x="2672863" y="2362200"/>
          <a:ext cx="6324599" cy="3276600"/>
        </p:xfrm>
        <a:graphic>
          <a:graphicData uri="http://schemas.openxmlformats.org/drawingml/2006/table">
            <a:tbl>
              <a:tblPr/>
              <a:tblGrid>
                <a:gridCol w="47244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533399">
                  <a:extLst>
                    <a:ext uri="{9D8B030D-6E8A-4147-A177-3AD203B41FA5}">
                      <a16:colId xmlns:a16="http://schemas.microsoft.com/office/drawing/2014/main" val="20002"/>
                    </a:ext>
                  </a:extLst>
                </a:gridCol>
              </a:tblGrid>
              <a:tr h="1092200">
                <a:tc>
                  <a:txBody>
                    <a:bodyPr/>
                    <a:lstStyle/>
                    <a:p>
                      <a:pPr algn="l" fontAlgn="b"/>
                      <a:r>
                        <a:rPr lang="en-US" sz="2800" b="0" i="0" u="none" strike="noStrike" dirty="0">
                          <a:solidFill>
                            <a:srgbClr val="000000"/>
                          </a:solidFill>
                          <a:latin typeface="Calibri" panose="020F0502020204030204" pitchFamily="34" charset="0"/>
                        </a:rPr>
                        <a:t>Stock price</a:t>
                      </a: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Calibri" panose="020F0502020204030204" pitchFamily="34" charset="0"/>
                        </a:rPr>
                        <a:t>$80 </a:t>
                      </a:r>
                    </a:p>
                  </a:txBody>
                  <a:tcPr marL="9525" marR="9525" marT="9525" marB="0" anchor="b">
                    <a:lnL>
                      <a:noFill/>
                    </a:lnL>
                    <a:lnR>
                      <a:noFill/>
                    </a:lnR>
                    <a:lnT>
                      <a:noFill/>
                    </a:lnT>
                    <a:lnB>
                      <a:noFill/>
                    </a:lnB>
                  </a:tcPr>
                </a:tc>
                <a:tc>
                  <a:txBody>
                    <a:bodyPr/>
                    <a:lstStyle/>
                    <a:p>
                      <a:pPr algn="l" fontAlgn="b"/>
                      <a:r>
                        <a:rPr lang="en-US" sz="2800" b="0" i="0" u="none" strike="noStrike" dirty="0">
                          <a:solidFill>
                            <a:srgbClr val="000000"/>
                          </a:solidFill>
                          <a:latin typeface="Calibri" panose="020F0502020204030204" pitchFamily="34" charset="0"/>
                        </a:rPr>
                        <a:t>.00</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1092200">
                <a:tc>
                  <a:txBody>
                    <a:bodyPr/>
                    <a:lstStyle/>
                    <a:p>
                      <a:pPr algn="l" fontAlgn="b"/>
                      <a:r>
                        <a:rPr lang="en-US" sz="2800" b="0" i="0" u="none" strike="noStrike" dirty="0">
                          <a:solidFill>
                            <a:srgbClr val="000000"/>
                          </a:solidFill>
                          <a:latin typeface="Calibri" panose="020F0502020204030204" pitchFamily="34" charset="0"/>
                        </a:rPr>
                        <a:t>Expected earnings</a:t>
                      </a: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Calibri" panose="020F0502020204030204" pitchFamily="34" charset="0"/>
                        </a:rPr>
                        <a:t>$5 </a:t>
                      </a:r>
                    </a:p>
                  </a:txBody>
                  <a:tcPr marL="9525" marR="9525" marT="9525" marB="0" anchor="b">
                    <a:lnL>
                      <a:noFill/>
                    </a:lnL>
                    <a:lnR>
                      <a:noFill/>
                    </a:lnR>
                    <a:lnT>
                      <a:noFill/>
                    </a:lnT>
                    <a:lnB>
                      <a:noFill/>
                    </a:lnB>
                  </a:tcPr>
                </a:tc>
                <a:tc>
                  <a:txBody>
                    <a:bodyPr/>
                    <a:lstStyle/>
                    <a:p>
                      <a:pPr algn="l" fontAlgn="b"/>
                      <a:r>
                        <a:rPr lang="en-US" sz="2800" b="0" i="0" u="none" strike="noStrike" dirty="0">
                          <a:solidFill>
                            <a:srgbClr val="000000"/>
                          </a:solidFill>
                          <a:latin typeface="Calibri" panose="020F0502020204030204" pitchFamily="34" charset="0"/>
                        </a:rPr>
                        <a:t>.00</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1092200">
                <a:tc>
                  <a:txBody>
                    <a:bodyPr/>
                    <a:lstStyle/>
                    <a:p>
                      <a:pPr algn="l" fontAlgn="b"/>
                      <a:r>
                        <a:rPr lang="en-US" sz="2800" b="0" i="0" u="none" strike="noStrike" dirty="0">
                          <a:solidFill>
                            <a:srgbClr val="000000"/>
                          </a:solidFill>
                          <a:latin typeface="Calibri" panose="020F0502020204030204" pitchFamily="34" charset="0"/>
                        </a:rPr>
                        <a:t>Required return on stock</a:t>
                      </a: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Calibri" panose="020F0502020204030204" pitchFamily="34" charset="0"/>
                        </a:rPr>
                        <a:t>10</a:t>
                      </a:r>
                    </a:p>
                  </a:txBody>
                  <a:tcPr marL="9525" marR="9525" marT="9525" marB="0" anchor="b">
                    <a:lnL>
                      <a:noFill/>
                    </a:lnL>
                    <a:lnR>
                      <a:noFill/>
                    </a:lnR>
                    <a:lnT>
                      <a:noFill/>
                    </a:lnT>
                    <a:lnB>
                      <a:noFill/>
                    </a:lnB>
                  </a:tcPr>
                </a:tc>
                <a:tc>
                  <a:txBody>
                    <a:bodyPr/>
                    <a:lstStyle/>
                    <a:p>
                      <a:pPr algn="l" fontAlgn="b"/>
                      <a:r>
                        <a:rPr lang="en-US" sz="2800" b="0" i="0" u="none" strike="noStrike" dirty="0">
                          <a:solidFill>
                            <a:srgbClr val="000000"/>
                          </a:solidFill>
                          <a:latin typeface="Calibri" panose="020F0502020204030204"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Present Value of Growth Opportunities</a:t>
            </a:r>
          </a:p>
        </p:txBody>
      </p:sp>
      <p:sp>
        <p:nvSpPr>
          <p:cNvPr id="4" name="Content Placeholder 4"/>
          <p:cNvSpPr>
            <a:spLocks noGrp="1"/>
          </p:cNvSpPr>
          <p:nvPr>
            <p:ph idx="1"/>
          </p:nvPr>
        </p:nvSpPr>
        <p:spPr>
          <a:xfrm>
            <a:off x="1981200" y="1371600"/>
            <a:ext cx="8458200" cy="28194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423941" name="Object 5"/>
          <p:cNvGraphicFramePr>
            <a:graphicFrameLocks noChangeAspect="1"/>
          </p:cNvGraphicFramePr>
          <p:nvPr>
            <p:extLst>
              <p:ext uri="{D42A27DB-BD31-4B8C-83A1-F6EECF244321}">
                <p14:modId xmlns:p14="http://schemas.microsoft.com/office/powerpoint/2010/main" val="3697061411"/>
              </p:ext>
            </p:extLst>
          </p:nvPr>
        </p:nvGraphicFramePr>
        <p:xfrm>
          <a:off x="2282386" y="2781300"/>
          <a:ext cx="7042150" cy="3546895"/>
        </p:xfrm>
        <a:graphic>
          <a:graphicData uri="http://schemas.openxmlformats.org/presentationml/2006/ole">
            <mc:AlternateContent xmlns:mc="http://schemas.openxmlformats.org/markup-compatibility/2006">
              <mc:Choice xmlns:v="urn:schemas-microsoft-com:vml" Requires="v">
                <p:oleObj spid="_x0000_s20490" name="Equation" r:id="rId4" imgW="1384200" imgH="698400" progId="">
                  <p:embed/>
                </p:oleObj>
              </mc:Choice>
              <mc:Fallback>
                <p:oleObj name="Equation" r:id="rId4" imgW="1384200" imgH="698400" progId="">
                  <p:embed/>
                  <p:pic>
                    <p:nvPicPr>
                      <p:cNvPr id="423941"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2386" y="2781300"/>
                        <a:ext cx="7042150" cy="354689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Present Value of Growth Opportunities</a:t>
            </a:r>
          </a:p>
        </p:txBody>
      </p:sp>
      <p:sp>
        <p:nvSpPr>
          <p:cNvPr id="4" name="Content Placeholder 4"/>
          <p:cNvSpPr>
            <a:spLocks noGrp="1"/>
          </p:cNvSpPr>
          <p:nvPr>
            <p:ph idx="1"/>
          </p:nvPr>
        </p:nvSpPr>
        <p:spPr>
          <a:xfrm>
            <a:off x="1981200" y="1371600"/>
            <a:ext cx="8458200" cy="28194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157698" name="Object 2"/>
          <p:cNvGraphicFramePr>
            <a:graphicFrameLocks noChangeAspect="1"/>
          </p:cNvGraphicFramePr>
          <p:nvPr>
            <p:extLst>
              <p:ext uri="{D42A27DB-BD31-4B8C-83A1-F6EECF244321}">
                <p14:modId xmlns:p14="http://schemas.microsoft.com/office/powerpoint/2010/main" val="3852218973"/>
              </p:ext>
            </p:extLst>
          </p:nvPr>
        </p:nvGraphicFramePr>
        <p:xfrm>
          <a:off x="3856039" y="2390775"/>
          <a:ext cx="4232275" cy="4102100"/>
        </p:xfrm>
        <a:graphic>
          <a:graphicData uri="http://schemas.openxmlformats.org/presentationml/2006/ole">
            <mc:AlternateContent xmlns:mc="http://schemas.openxmlformats.org/markup-compatibility/2006">
              <mc:Choice xmlns:v="urn:schemas-microsoft-com:vml" Requires="v">
                <p:oleObj spid="_x0000_s21514" name="Equation" r:id="rId4" imgW="876240" imgH="850680" progId="Equation.DSMT4">
                  <p:embed/>
                </p:oleObj>
              </mc:Choice>
              <mc:Fallback>
                <p:oleObj name="Equation" r:id="rId4" imgW="876240" imgH="850680" progId="Equation.DSMT4">
                  <p:embed/>
                  <p:pic>
                    <p:nvPicPr>
                      <p:cNvPr id="15769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6039" y="2390775"/>
                        <a:ext cx="4232275" cy="4102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Using the Gordon Growth Model to Derive a Justified Leading P/E</a:t>
            </a:r>
          </a:p>
        </p:txBody>
      </p:sp>
      <p:sp>
        <p:nvSpPr>
          <p:cNvPr id="4" name="Content Placeholder 4"/>
          <p:cNvSpPr>
            <a:spLocks noGrp="1"/>
          </p:cNvSpPr>
          <p:nvPr>
            <p:ph idx="1"/>
          </p:nvPr>
        </p:nvSpPr>
        <p:spPr>
          <a:xfrm>
            <a:off x="1981200" y="1371600"/>
            <a:ext cx="8458200" cy="28194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157698" name="Object 2"/>
          <p:cNvGraphicFramePr>
            <a:graphicFrameLocks noChangeAspect="1"/>
          </p:cNvGraphicFramePr>
          <p:nvPr>
            <p:extLst>
              <p:ext uri="{D42A27DB-BD31-4B8C-83A1-F6EECF244321}">
                <p14:modId xmlns:p14="http://schemas.microsoft.com/office/powerpoint/2010/main" val="4158854343"/>
              </p:ext>
            </p:extLst>
          </p:nvPr>
        </p:nvGraphicFramePr>
        <p:xfrm>
          <a:off x="3620430" y="2185987"/>
          <a:ext cx="3889375" cy="4010025"/>
        </p:xfrm>
        <a:graphic>
          <a:graphicData uri="http://schemas.openxmlformats.org/presentationml/2006/ole">
            <mc:AlternateContent xmlns:mc="http://schemas.openxmlformats.org/markup-compatibility/2006">
              <mc:Choice xmlns:v="urn:schemas-microsoft-com:vml" Requires="v">
                <p:oleObj spid="_x0000_s22538" name="Equation" r:id="rId4" imgW="660240" imgH="1130040" progId="">
                  <p:embed/>
                </p:oleObj>
              </mc:Choice>
              <mc:Fallback>
                <p:oleObj name="Equation" r:id="rId4" imgW="660240" imgH="1130040" progId="">
                  <p:embed/>
                  <p:pic>
                    <p:nvPicPr>
                      <p:cNvPr id="15769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20430" y="2185987"/>
                        <a:ext cx="3889375" cy="4010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Using the Gordon Growth Model to Derive a Justified Trailing P/E</a:t>
            </a:r>
          </a:p>
        </p:txBody>
      </p:sp>
      <p:sp>
        <p:nvSpPr>
          <p:cNvPr id="4" name="Content Placeholder 4"/>
          <p:cNvSpPr>
            <a:spLocks noGrp="1"/>
          </p:cNvSpPr>
          <p:nvPr>
            <p:ph idx="1"/>
          </p:nvPr>
        </p:nvSpPr>
        <p:spPr>
          <a:xfrm>
            <a:off x="1981200" y="1371600"/>
            <a:ext cx="8458200" cy="28194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157698" name="Object 2"/>
          <p:cNvGraphicFramePr>
            <a:graphicFrameLocks noChangeAspect="1"/>
          </p:cNvGraphicFramePr>
          <p:nvPr>
            <p:extLst>
              <p:ext uri="{D42A27DB-BD31-4B8C-83A1-F6EECF244321}">
                <p14:modId xmlns:p14="http://schemas.microsoft.com/office/powerpoint/2010/main" val="2528932807"/>
              </p:ext>
            </p:extLst>
          </p:nvPr>
        </p:nvGraphicFramePr>
        <p:xfrm>
          <a:off x="3992562" y="2482850"/>
          <a:ext cx="4206875" cy="4010025"/>
        </p:xfrm>
        <a:graphic>
          <a:graphicData uri="http://schemas.openxmlformats.org/presentationml/2006/ole">
            <mc:AlternateContent xmlns:mc="http://schemas.openxmlformats.org/markup-compatibility/2006">
              <mc:Choice xmlns:v="urn:schemas-microsoft-com:vml" Requires="v">
                <p:oleObj spid="_x0000_s23562" name="Equation" r:id="rId4" imgW="1054080" imgH="1130040" progId="Equation.DSMT4">
                  <p:embed/>
                </p:oleObj>
              </mc:Choice>
              <mc:Fallback>
                <p:oleObj name="Equation" r:id="rId4" imgW="1054080" imgH="1130040" progId="Equation.DSMT4">
                  <p:embed/>
                  <p:pic>
                    <p:nvPicPr>
                      <p:cNvPr id="157698" name="Object 2"/>
                      <p:cNvPicPr>
                        <a:picLocks noChangeAspect="1" noChangeArrowheads="1"/>
                      </p:cNvPicPr>
                      <p:nvPr/>
                    </p:nvPicPr>
                    <p:blipFill>
                      <a:blip r:embed="rId5"/>
                      <a:srcRect/>
                      <a:stretch>
                        <a:fillRect/>
                      </a:stretch>
                    </p:blipFill>
                    <p:spPr bwMode="auto">
                      <a:xfrm>
                        <a:off x="3992562" y="2482850"/>
                        <a:ext cx="4206875" cy="4010025"/>
                      </a:xfrm>
                      <a:prstGeom prst="rect">
                        <a:avLst/>
                      </a:prstGeom>
                      <a:noFill/>
                    </p:spPr>
                  </p:pic>
                </p:oleObj>
              </mc:Fallback>
            </mc:AlternateContent>
          </a:graphicData>
        </a:graphic>
      </p:graphicFrame>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Using the Gordon Growth Model to Derive a Justified P/E </a:t>
            </a:r>
          </a:p>
        </p:txBody>
      </p:sp>
      <p:sp>
        <p:nvSpPr>
          <p:cNvPr id="4" name="Content Placeholder 4"/>
          <p:cNvSpPr>
            <a:spLocks noGrp="1"/>
          </p:cNvSpPr>
          <p:nvPr>
            <p:ph idx="1"/>
          </p:nvPr>
        </p:nvSpPr>
        <p:spPr>
          <a:xfrm>
            <a:off x="1981200" y="1371600"/>
            <a:ext cx="8458200" cy="28194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4131029485"/>
              </p:ext>
            </p:extLst>
          </p:nvPr>
        </p:nvGraphicFramePr>
        <p:xfrm>
          <a:off x="952500" y="2286000"/>
          <a:ext cx="6629400" cy="3810000"/>
        </p:xfrm>
        <a:graphic>
          <a:graphicData uri="http://schemas.openxmlformats.org/drawingml/2006/table">
            <a:tbl>
              <a:tblPr/>
              <a:tblGrid>
                <a:gridCol w="42672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tblGrid>
              <a:tr h="762000">
                <a:tc>
                  <a:txBody>
                    <a:bodyPr/>
                    <a:lstStyle/>
                    <a:p>
                      <a:pPr algn="l" fontAlgn="b"/>
                      <a:r>
                        <a:rPr lang="en-US" sz="2800" b="0" i="0" u="none" strike="noStrike" dirty="0">
                          <a:solidFill>
                            <a:srgbClr val="000000"/>
                          </a:solidFill>
                          <a:latin typeface="Calibri" panose="020F0502020204030204" pitchFamily="34" charset="0"/>
                        </a:rPr>
                        <a:t>Stock price</a:t>
                      </a: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Calibri" panose="020F0502020204030204" pitchFamily="34" charset="0"/>
                        </a:rPr>
                        <a:t>$50 </a:t>
                      </a:r>
                    </a:p>
                  </a:txBody>
                  <a:tcPr marL="9525" marR="9525" marT="9525" marB="0" anchor="b">
                    <a:lnL>
                      <a:noFill/>
                    </a:lnL>
                    <a:lnR>
                      <a:noFill/>
                    </a:lnR>
                    <a:lnT>
                      <a:noFill/>
                    </a:lnT>
                    <a:lnB>
                      <a:noFill/>
                    </a:lnB>
                  </a:tcPr>
                </a:tc>
                <a:tc>
                  <a:txBody>
                    <a:bodyPr/>
                    <a:lstStyle/>
                    <a:p>
                      <a:pPr algn="l" fontAlgn="b"/>
                      <a:r>
                        <a:rPr lang="en-US" sz="2800" b="0" i="0" u="none" strike="noStrike" dirty="0">
                          <a:solidFill>
                            <a:srgbClr val="000000"/>
                          </a:solidFill>
                          <a:latin typeface="Calibri" panose="020F0502020204030204" pitchFamily="34" charset="0"/>
                        </a:rPr>
                        <a:t>.00</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762000">
                <a:tc>
                  <a:txBody>
                    <a:bodyPr/>
                    <a:lstStyle/>
                    <a:p>
                      <a:pPr algn="l" fontAlgn="b"/>
                      <a:r>
                        <a:rPr lang="en-US" sz="2800" b="0" i="0" u="none" strike="noStrike" dirty="0">
                          <a:solidFill>
                            <a:srgbClr val="000000"/>
                          </a:solidFill>
                          <a:latin typeface="Calibri" panose="020F0502020204030204" pitchFamily="34" charset="0"/>
                        </a:rPr>
                        <a:t>Trailing earnings per share</a:t>
                      </a: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Calibri" panose="020F0502020204030204" pitchFamily="34" charset="0"/>
                        </a:rPr>
                        <a:t>$4 </a:t>
                      </a:r>
                    </a:p>
                  </a:txBody>
                  <a:tcPr marL="9525" marR="9525" marT="9525" marB="0" anchor="b">
                    <a:lnL>
                      <a:noFill/>
                    </a:lnL>
                    <a:lnR>
                      <a:noFill/>
                    </a:lnR>
                    <a:lnT>
                      <a:noFill/>
                    </a:lnT>
                    <a:lnB>
                      <a:noFill/>
                    </a:lnB>
                  </a:tcPr>
                </a:tc>
                <a:tc>
                  <a:txBody>
                    <a:bodyPr/>
                    <a:lstStyle/>
                    <a:p>
                      <a:pPr algn="l" fontAlgn="b"/>
                      <a:r>
                        <a:rPr lang="en-US" sz="2800" b="0" i="0" u="none" strike="noStrike" dirty="0">
                          <a:solidFill>
                            <a:srgbClr val="000000"/>
                          </a:solidFill>
                          <a:latin typeface="Calibri" panose="020F0502020204030204" pitchFamily="34" charset="0"/>
                        </a:rPr>
                        <a:t>.00</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762000">
                <a:tc>
                  <a:txBody>
                    <a:bodyPr/>
                    <a:lstStyle/>
                    <a:p>
                      <a:pPr algn="l" fontAlgn="b"/>
                      <a:r>
                        <a:rPr lang="en-US" sz="2800" b="0" i="0" u="none" strike="noStrike" dirty="0">
                          <a:solidFill>
                            <a:srgbClr val="000000"/>
                          </a:solidFill>
                          <a:latin typeface="Calibri" panose="020F0502020204030204" pitchFamily="34" charset="0"/>
                        </a:rPr>
                        <a:t>Current dividends per share</a:t>
                      </a: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Calibri" panose="020F0502020204030204" pitchFamily="34" charset="0"/>
                        </a:rPr>
                        <a:t>$1</a:t>
                      </a:r>
                    </a:p>
                  </a:txBody>
                  <a:tcPr marL="9525" marR="9525" marT="9525" marB="0" anchor="b">
                    <a:lnL>
                      <a:noFill/>
                    </a:lnL>
                    <a:lnR>
                      <a:noFill/>
                    </a:lnR>
                    <a:lnT>
                      <a:noFill/>
                    </a:lnT>
                    <a:lnB>
                      <a:noFill/>
                    </a:lnB>
                  </a:tcPr>
                </a:tc>
                <a:tc>
                  <a:txBody>
                    <a:bodyPr/>
                    <a:lstStyle/>
                    <a:p>
                      <a:pPr algn="l" fontAlgn="b"/>
                      <a:r>
                        <a:rPr lang="en-US" sz="2800" b="0" i="0" u="none" strike="noStrike" dirty="0">
                          <a:solidFill>
                            <a:srgbClr val="000000"/>
                          </a:solidFill>
                          <a:latin typeface="Calibri" panose="020F0502020204030204" pitchFamily="34" charset="0"/>
                        </a:rPr>
                        <a:t>.60</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762000">
                <a:tc>
                  <a:txBody>
                    <a:bodyPr/>
                    <a:lstStyle/>
                    <a:p>
                      <a:pPr algn="l" fontAlgn="b"/>
                      <a:r>
                        <a:rPr lang="en-US" sz="2800" b="0" i="0" u="none" strike="noStrike" dirty="0">
                          <a:solidFill>
                            <a:srgbClr val="000000"/>
                          </a:solidFill>
                          <a:latin typeface="Calibri" panose="020F0502020204030204" pitchFamily="34" charset="0"/>
                        </a:rPr>
                        <a:t>Dividend growth rate</a:t>
                      </a: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Calibri" panose="020F0502020204030204" pitchFamily="34" charset="0"/>
                        </a:rPr>
                        <a:t>5</a:t>
                      </a:r>
                    </a:p>
                  </a:txBody>
                  <a:tcPr marL="9525" marR="9525" marT="9525" marB="0" anchor="b">
                    <a:lnL>
                      <a:noFill/>
                    </a:lnL>
                    <a:lnR>
                      <a:noFill/>
                    </a:lnR>
                    <a:lnT>
                      <a:noFill/>
                    </a:lnT>
                    <a:lnB>
                      <a:noFill/>
                    </a:lnB>
                  </a:tcPr>
                </a:tc>
                <a:tc>
                  <a:txBody>
                    <a:bodyPr/>
                    <a:lstStyle/>
                    <a:p>
                      <a:pPr algn="l" fontAlgn="b"/>
                      <a:r>
                        <a:rPr lang="en-US" sz="2800" b="0" i="0" u="none" strike="noStrike" dirty="0">
                          <a:solidFill>
                            <a:srgbClr val="000000"/>
                          </a:solidFill>
                          <a:latin typeface="Calibri" panose="020F0502020204030204" pitchFamily="34" charset="0"/>
                        </a:rPr>
                        <a:t>.0%</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762000">
                <a:tc>
                  <a:txBody>
                    <a:bodyPr/>
                    <a:lstStyle/>
                    <a:p>
                      <a:pPr algn="l" fontAlgn="b"/>
                      <a:r>
                        <a:rPr lang="en-US" sz="2800" b="0" i="0" u="none" strike="noStrike" dirty="0">
                          <a:solidFill>
                            <a:srgbClr val="000000"/>
                          </a:solidFill>
                          <a:latin typeface="Calibri" panose="020F0502020204030204" pitchFamily="34" charset="0"/>
                        </a:rPr>
                        <a:t>Required return on stock</a:t>
                      </a: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Calibri" panose="020F0502020204030204" pitchFamily="34" charset="0"/>
                        </a:rPr>
                        <a:t>9</a:t>
                      </a:r>
                    </a:p>
                  </a:txBody>
                  <a:tcPr marL="9525" marR="9525" marT="9525" marB="0" anchor="b">
                    <a:lnL>
                      <a:noFill/>
                    </a:lnL>
                    <a:lnR>
                      <a:noFill/>
                    </a:lnR>
                    <a:lnT>
                      <a:noFill/>
                    </a:lnT>
                    <a:lnB>
                      <a:noFill/>
                    </a:lnB>
                  </a:tcPr>
                </a:tc>
                <a:tc>
                  <a:txBody>
                    <a:bodyPr/>
                    <a:lstStyle/>
                    <a:p>
                      <a:pPr algn="l" fontAlgn="b"/>
                      <a:r>
                        <a:rPr lang="en-US" sz="2800" b="0" i="0" u="none" strike="noStrike" dirty="0">
                          <a:solidFill>
                            <a:srgbClr val="000000"/>
                          </a:solidFill>
                          <a:latin typeface="Calibri" panose="020F0502020204030204" pitchFamily="34" charset="0"/>
                        </a:rPr>
                        <a:t>.0%</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Using the Gordon Growth Model to Derive a Justified Leading P/E</a:t>
            </a:r>
          </a:p>
        </p:txBody>
      </p:sp>
      <p:sp>
        <p:nvSpPr>
          <p:cNvPr id="4" name="Content Placeholder 4"/>
          <p:cNvSpPr>
            <a:spLocks noGrp="1"/>
          </p:cNvSpPr>
          <p:nvPr>
            <p:ph idx="1"/>
          </p:nvPr>
        </p:nvSpPr>
        <p:spPr>
          <a:xfrm>
            <a:off x="1981200" y="1371600"/>
            <a:ext cx="8458200" cy="28194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482307" name="Object 3"/>
          <p:cNvGraphicFramePr>
            <a:graphicFrameLocks noChangeAspect="1"/>
          </p:cNvGraphicFramePr>
          <p:nvPr>
            <p:extLst>
              <p:ext uri="{D42A27DB-BD31-4B8C-83A1-F6EECF244321}">
                <p14:modId xmlns:p14="http://schemas.microsoft.com/office/powerpoint/2010/main" val="3929659627"/>
              </p:ext>
            </p:extLst>
          </p:nvPr>
        </p:nvGraphicFramePr>
        <p:xfrm>
          <a:off x="1066800" y="3008141"/>
          <a:ext cx="5453062" cy="2659062"/>
        </p:xfrm>
        <a:graphic>
          <a:graphicData uri="http://schemas.openxmlformats.org/presentationml/2006/ole">
            <mc:AlternateContent xmlns:mc="http://schemas.openxmlformats.org/markup-compatibility/2006">
              <mc:Choice xmlns:v="urn:schemas-microsoft-com:vml" Requires="v">
                <p:oleObj spid="_x0000_s24586" name="Equation" r:id="rId4" imgW="1295280" imgH="749160" progId="">
                  <p:embed/>
                </p:oleObj>
              </mc:Choice>
              <mc:Fallback>
                <p:oleObj name="Equation" r:id="rId4" imgW="1295280" imgH="749160" progId="">
                  <p:embed/>
                  <p:pic>
                    <p:nvPicPr>
                      <p:cNvPr id="48230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008141"/>
                        <a:ext cx="5453062" cy="2659062"/>
                      </a:xfrm>
                      <a:prstGeom prst="rect">
                        <a:avLst/>
                      </a:prstGeom>
                      <a:noFill/>
                    </p:spPr>
                  </p:pic>
                </p:oleObj>
              </mc:Fallback>
            </mc:AlternateContent>
          </a:graphicData>
        </a:graphic>
      </p:graphicFrame>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Using the Gordon Growth Model to Derive a Justified Trailing P/E</a:t>
            </a:r>
          </a:p>
        </p:txBody>
      </p:sp>
      <p:sp>
        <p:nvSpPr>
          <p:cNvPr id="4" name="Content Placeholder 4"/>
          <p:cNvSpPr>
            <a:spLocks noGrp="1"/>
          </p:cNvSpPr>
          <p:nvPr>
            <p:ph idx="1"/>
          </p:nvPr>
        </p:nvSpPr>
        <p:spPr>
          <a:xfrm>
            <a:off x="1981200" y="1371600"/>
            <a:ext cx="8458200" cy="28194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157698" name="Object 2"/>
          <p:cNvGraphicFramePr>
            <a:graphicFrameLocks noChangeAspect="1"/>
          </p:cNvGraphicFramePr>
          <p:nvPr>
            <p:extLst>
              <p:ext uri="{D42A27DB-BD31-4B8C-83A1-F6EECF244321}">
                <p14:modId xmlns:p14="http://schemas.microsoft.com/office/powerpoint/2010/main" val="1057674881"/>
              </p:ext>
            </p:extLst>
          </p:nvPr>
        </p:nvGraphicFramePr>
        <p:xfrm>
          <a:off x="1066800" y="2590800"/>
          <a:ext cx="6196013" cy="2895600"/>
        </p:xfrm>
        <a:graphic>
          <a:graphicData uri="http://schemas.openxmlformats.org/presentationml/2006/ole">
            <mc:AlternateContent xmlns:mc="http://schemas.openxmlformats.org/markup-compatibility/2006">
              <mc:Choice xmlns:v="urn:schemas-microsoft-com:vml" Requires="v">
                <p:oleObj spid="_x0000_s25610" name="Equation" r:id="rId4" imgW="1828800" imgH="927000" progId="Equation.DSMT4">
                  <p:embed/>
                </p:oleObj>
              </mc:Choice>
              <mc:Fallback>
                <p:oleObj name="Equation" r:id="rId4" imgW="1828800" imgH="927000" progId="Equation.DSMT4">
                  <p:embed/>
                  <p:pic>
                    <p:nvPicPr>
                      <p:cNvPr id="157698" name="Object 2"/>
                      <p:cNvPicPr>
                        <a:picLocks noChangeAspect="1" noChangeArrowheads="1"/>
                      </p:cNvPicPr>
                      <p:nvPr/>
                    </p:nvPicPr>
                    <p:blipFill>
                      <a:blip r:embed="rId5"/>
                      <a:srcRect/>
                      <a:stretch>
                        <a:fillRect/>
                      </a:stretch>
                    </p:blipFill>
                    <p:spPr bwMode="auto">
                      <a:xfrm>
                        <a:off x="1066800" y="2590800"/>
                        <a:ext cx="6196013" cy="2895600"/>
                      </a:xfrm>
                      <a:prstGeom prst="rect">
                        <a:avLst/>
                      </a:prstGeom>
                      <a:noFill/>
                    </p:spPr>
                  </p:pic>
                </p:oleObj>
              </mc:Fallback>
            </mc:AlternateContent>
          </a:graphicData>
        </a:graphic>
      </p:graphicFrame>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1"/>
          <p:cNvSpPr txBox="1">
            <a:spLocks noGrp="1"/>
          </p:cNvSpPr>
          <p:nvPr/>
        </p:nvSpPr>
        <p:spPr bwMode="auto">
          <a:xfrm>
            <a:off x="8001000" y="6381750"/>
            <a:ext cx="2133600" cy="476250"/>
          </a:xfrm>
          <a:prstGeom prst="rect">
            <a:avLst/>
          </a:prstGeom>
          <a:noFill/>
          <a:ln>
            <a:miter lim="800000"/>
            <a:headEnd/>
            <a:tailEnd/>
          </a:ln>
        </p:spPr>
        <p:txBody>
          <a:bodyPr/>
          <a:lstStyle/>
          <a:p>
            <a:pPr algn="r">
              <a:defRPr/>
            </a:pPr>
            <a:endParaRPr lang="en-US" b="1" dirty="0">
              <a:solidFill>
                <a:srgbClr val="2A3076"/>
              </a:solidFill>
              <a:latin typeface="Arial" pitchFamily="34" charset="0"/>
            </a:endParaRPr>
          </a:p>
          <a:p>
            <a:pPr algn="r">
              <a:defRPr/>
            </a:pPr>
            <a:endParaRPr lang="en-US" b="1" dirty="0">
              <a:solidFill>
                <a:srgbClr val="2A3076"/>
              </a:solidFill>
              <a:latin typeface="Arial" pitchFamily="34" charset="0"/>
            </a:endParaRPr>
          </a:p>
        </p:txBody>
      </p:sp>
      <p:sp>
        <p:nvSpPr>
          <p:cNvPr id="366596" name="Rectangle 2"/>
          <p:cNvSpPr>
            <a:spLocks noChangeArrowheads="1"/>
          </p:cNvSpPr>
          <p:nvPr/>
        </p:nvSpPr>
        <p:spPr bwMode="auto">
          <a:xfrm>
            <a:off x="1524001" y="43934"/>
            <a:ext cx="184731" cy="369332"/>
          </a:xfrm>
          <a:prstGeom prst="rect">
            <a:avLst/>
          </a:prstGeom>
          <a:noFill/>
          <a:ln w="9525">
            <a:noFill/>
            <a:miter lim="800000"/>
            <a:headEnd/>
            <a:tailEnd/>
          </a:ln>
        </p:spPr>
        <p:txBody>
          <a:bodyPr wrap="none" anchor="ctr">
            <a:spAutoFit/>
          </a:bodyPr>
          <a:lstStyle/>
          <a:p>
            <a:endParaRPr lang="en-US" dirty="0"/>
          </a:p>
        </p:txBody>
      </p:sp>
      <p:sp>
        <p:nvSpPr>
          <p:cNvPr id="6" name="Title 5"/>
          <p:cNvSpPr>
            <a:spLocks noGrp="1"/>
          </p:cNvSpPr>
          <p:nvPr>
            <p:ph type="title"/>
          </p:nvPr>
        </p:nvSpPr>
        <p:spPr/>
        <p:txBody>
          <a:bodyPr/>
          <a:lstStyle/>
          <a:p>
            <a:r>
              <a:rPr lang="en-US" dirty="0"/>
              <a:t>Issues Using the Gordon Growth Model</a:t>
            </a:r>
            <a:br>
              <a:rPr lang="en-US" dirty="0"/>
            </a:br>
            <a:endParaRPr lang="en-US" dirty="0"/>
          </a:p>
        </p:txBody>
      </p:sp>
      <p:graphicFrame>
        <p:nvGraphicFramePr>
          <p:cNvPr id="7" name="Content Placeholder 7"/>
          <p:cNvGraphicFramePr>
            <a:graphicFrameLocks/>
          </p:cNvGraphicFramePr>
          <p:nvPr>
            <p:extLst>
              <p:ext uri="{D42A27DB-BD31-4B8C-83A1-F6EECF244321}">
                <p14:modId xmlns:p14="http://schemas.microsoft.com/office/powerpoint/2010/main" val="2097646803"/>
              </p:ext>
            </p:extLst>
          </p:nvPr>
        </p:nvGraphicFramePr>
        <p:xfrm>
          <a:off x="762000" y="2114550"/>
          <a:ext cx="8305800" cy="426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Choice of Discounted Cash Flow Models</a:t>
            </a:r>
          </a:p>
        </p:txBody>
      </p:sp>
      <p:sp>
        <p:nvSpPr>
          <p:cNvPr id="4" name="Content Placeholder 4"/>
          <p:cNvSpPr>
            <a:spLocks noGrp="1"/>
          </p:cNvSpPr>
          <p:nvPr>
            <p:ph idx="1"/>
          </p:nvPr>
        </p:nvSpPr>
        <p:spPr>
          <a:xfrm>
            <a:off x="1981200" y="1371600"/>
            <a:ext cx="8458200" cy="4114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6" name="Content Placeholder 3"/>
          <p:cNvGraphicFramePr>
            <a:graphicFrameLocks/>
          </p:cNvGraphicFramePr>
          <p:nvPr>
            <p:extLst>
              <p:ext uri="{D42A27DB-BD31-4B8C-83A1-F6EECF244321}">
                <p14:modId xmlns:p14="http://schemas.microsoft.com/office/powerpoint/2010/main" val="1153378055"/>
              </p:ext>
            </p:extLst>
          </p:nvPr>
        </p:nvGraphicFramePr>
        <p:xfrm>
          <a:off x="1066800" y="1616075"/>
          <a:ext cx="89916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General Two-Stage Dividend discount model (DDM)</a:t>
            </a:r>
          </a:p>
        </p:txBody>
      </p:sp>
      <p:sp>
        <p:nvSpPr>
          <p:cNvPr id="4" name="Content Placeholder 4"/>
          <p:cNvSpPr>
            <a:spLocks noGrp="1"/>
          </p:cNvSpPr>
          <p:nvPr>
            <p:ph idx="1"/>
          </p:nvPr>
        </p:nvSpPr>
        <p:spPr>
          <a:xfrm>
            <a:off x="1981200" y="1371600"/>
            <a:ext cx="8458200" cy="28194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524292"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524291" name="Object 3"/>
          <p:cNvGraphicFramePr>
            <a:graphicFrameLocks noChangeAspect="1"/>
          </p:cNvGraphicFramePr>
          <p:nvPr>
            <p:extLst>
              <p:ext uri="{D42A27DB-BD31-4B8C-83A1-F6EECF244321}">
                <p14:modId xmlns:p14="http://schemas.microsoft.com/office/powerpoint/2010/main" val="3586189303"/>
              </p:ext>
            </p:extLst>
          </p:nvPr>
        </p:nvGraphicFramePr>
        <p:xfrm>
          <a:off x="1066800" y="2983523"/>
          <a:ext cx="7962123" cy="1524000"/>
        </p:xfrm>
        <a:graphic>
          <a:graphicData uri="http://schemas.openxmlformats.org/presentationml/2006/ole">
            <mc:AlternateContent xmlns:mc="http://schemas.openxmlformats.org/markup-compatibility/2006">
              <mc:Choice xmlns:v="urn:schemas-microsoft-com:vml" Requires="v">
                <p:oleObj spid="_x0000_s26634" name="Equation" r:id="rId4" imgW="2438280" imgH="469800" progId="">
                  <p:embed/>
                </p:oleObj>
              </mc:Choice>
              <mc:Fallback>
                <p:oleObj name="Equation" r:id="rId4" imgW="2438280" imgH="469800" progId="">
                  <p:embed/>
                  <p:pic>
                    <p:nvPicPr>
                      <p:cNvPr id="52429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2983523"/>
                        <a:ext cx="7962123" cy="1524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General Two-Stage DDM</a:t>
            </a:r>
          </a:p>
        </p:txBody>
      </p:sp>
      <p:sp>
        <p:nvSpPr>
          <p:cNvPr id="524292"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317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181837"/>
            <a:ext cx="7242175" cy="221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Example: General Two-Stage DDM</a:t>
            </a:r>
          </a:p>
        </p:txBody>
      </p:sp>
      <p:sp>
        <p:nvSpPr>
          <p:cNvPr id="4" name="Content Placeholder 4"/>
          <p:cNvSpPr>
            <a:spLocks noGrp="1"/>
          </p:cNvSpPr>
          <p:nvPr>
            <p:ph idx="1"/>
          </p:nvPr>
        </p:nvSpPr>
        <p:spPr>
          <a:xfrm>
            <a:off x="1981200" y="1371600"/>
            <a:ext cx="8458200" cy="2819400"/>
          </a:xfrm>
        </p:spPr>
        <p:txBody>
          <a:bodyPr/>
          <a:lstStyle/>
          <a:p>
            <a:endParaRPr lang="en-US" dirty="0"/>
          </a:p>
          <a:p>
            <a:endParaRPr lang="en-US" dirty="0"/>
          </a:p>
          <a:p>
            <a:endParaRPr lang="en-US" dirty="0"/>
          </a:p>
          <a:p>
            <a:endParaRPr lang="en-US" dirty="0"/>
          </a:p>
          <a:p>
            <a:endParaRPr lang="en-US" dirty="0"/>
          </a:p>
          <a:p>
            <a:endParaRPr lang="en-US" dirty="0"/>
          </a:p>
        </p:txBody>
      </p:sp>
      <p:sp>
        <p:nvSpPr>
          <p:cNvPr id="524292"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 name="Rectangle 6"/>
          <p:cNvSpPr/>
          <p:nvPr/>
        </p:nvSpPr>
        <p:spPr>
          <a:xfrm>
            <a:off x="2209800" y="2098119"/>
            <a:ext cx="8229600" cy="4185761"/>
          </a:xfrm>
          <a:prstGeom prst="rect">
            <a:avLst/>
          </a:prstGeom>
        </p:spPr>
        <p:txBody>
          <a:bodyPr wrap="square" anchor="ctr">
            <a:spAutoFit/>
          </a:bodyPr>
          <a:lstStyle/>
          <a:p>
            <a:pPr>
              <a:lnSpc>
                <a:spcPct val="80000"/>
              </a:lnSpc>
              <a:spcBef>
                <a:spcPct val="15000"/>
              </a:spcBef>
              <a:spcAft>
                <a:spcPts val="600"/>
              </a:spcAft>
              <a:tabLst>
                <a:tab pos="396875" algn="l"/>
              </a:tabLst>
            </a:pPr>
            <a:r>
              <a:rPr lang="en-US" sz="2800" kern="0" dirty="0">
                <a:solidFill>
                  <a:srgbClr val="000000"/>
                </a:solidFill>
                <a:latin typeface="Arial"/>
              </a:rPr>
              <a:t>Step 1: Calculate the first three dividends:</a:t>
            </a:r>
          </a:p>
          <a:p>
            <a:pPr marL="465138" lvl="1" indent="-292100">
              <a:lnSpc>
                <a:spcPct val="80000"/>
              </a:lnSpc>
              <a:spcBef>
                <a:spcPct val="15000"/>
              </a:spcBef>
              <a:spcAft>
                <a:spcPts val="600"/>
              </a:spcAft>
              <a:buFontTx/>
              <a:buChar char="•"/>
              <a:tabLst>
                <a:tab pos="396875" algn="l"/>
              </a:tabLst>
            </a:pPr>
            <a:r>
              <a:rPr lang="en-US" sz="2800" kern="0" dirty="0">
                <a:solidFill>
                  <a:srgbClr val="000000"/>
                </a:solidFill>
                <a:latin typeface="Arial"/>
              </a:rPr>
              <a:t>D1 = $2.00 x (1.15) = $2.30</a:t>
            </a:r>
          </a:p>
          <a:p>
            <a:pPr marL="465138" lvl="1" indent="-292100">
              <a:lnSpc>
                <a:spcPct val="80000"/>
              </a:lnSpc>
              <a:spcBef>
                <a:spcPct val="15000"/>
              </a:spcBef>
              <a:spcAft>
                <a:spcPts val="600"/>
              </a:spcAft>
              <a:buFontTx/>
              <a:buChar char="•"/>
              <a:tabLst>
                <a:tab pos="396875" algn="l"/>
              </a:tabLst>
            </a:pPr>
            <a:r>
              <a:rPr lang="en-US" sz="2800" kern="0" dirty="0">
                <a:solidFill>
                  <a:srgbClr val="000000"/>
                </a:solidFill>
                <a:latin typeface="Arial"/>
              </a:rPr>
              <a:t>D2 = $2.30 x (1.15) = $2.6450</a:t>
            </a:r>
          </a:p>
          <a:p>
            <a:pPr marL="465138" lvl="1" indent="-292100">
              <a:lnSpc>
                <a:spcPct val="80000"/>
              </a:lnSpc>
              <a:spcBef>
                <a:spcPct val="15000"/>
              </a:spcBef>
              <a:spcAft>
                <a:spcPts val="600"/>
              </a:spcAft>
              <a:buFontTx/>
              <a:buChar char="•"/>
              <a:tabLst>
                <a:tab pos="396875" algn="l"/>
              </a:tabLst>
            </a:pPr>
            <a:r>
              <a:rPr lang="en-US" sz="2800" kern="0" dirty="0">
                <a:solidFill>
                  <a:srgbClr val="000000"/>
                </a:solidFill>
                <a:latin typeface="Arial"/>
              </a:rPr>
              <a:t>D3 = $2.6450 x (1.15) = $3.0418</a:t>
            </a:r>
          </a:p>
          <a:p>
            <a:pPr>
              <a:lnSpc>
                <a:spcPct val="80000"/>
              </a:lnSpc>
              <a:spcBef>
                <a:spcPct val="15000"/>
              </a:spcBef>
              <a:spcAft>
                <a:spcPts val="600"/>
              </a:spcAft>
              <a:tabLst>
                <a:tab pos="396875" algn="l"/>
              </a:tabLst>
            </a:pPr>
            <a:r>
              <a:rPr lang="en-US" sz="2800" kern="0" dirty="0">
                <a:solidFill>
                  <a:srgbClr val="000000"/>
                </a:solidFill>
                <a:latin typeface="Arial"/>
              </a:rPr>
              <a:t>Step 2: Calculate the Year 4 dividend:</a:t>
            </a:r>
          </a:p>
          <a:p>
            <a:pPr marL="465138" lvl="1" indent="-292100">
              <a:lnSpc>
                <a:spcPct val="80000"/>
              </a:lnSpc>
              <a:spcBef>
                <a:spcPct val="15000"/>
              </a:spcBef>
              <a:spcAft>
                <a:spcPts val="600"/>
              </a:spcAft>
              <a:buFontTx/>
              <a:buChar char="•"/>
              <a:tabLst>
                <a:tab pos="396875" algn="l"/>
              </a:tabLst>
            </a:pPr>
            <a:r>
              <a:rPr lang="en-US" sz="2800" kern="0" dirty="0">
                <a:solidFill>
                  <a:srgbClr val="000000"/>
                </a:solidFill>
                <a:latin typeface="Arial"/>
              </a:rPr>
              <a:t>D4 = $3.0418 x (1.04) = $3.1634</a:t>
            </a:r>
          </a:p>
          <a:p>
            <a:pPr>
              <a:lnSpc>
                <a:spcPct val="80000"/>
              </a:lnSpc>
              <a:spcBef>
                <a:spcPct val="15000"/>
              </a:spcBef>
              <a:spcAft>
                <a:spcPts val="600"/>
              </a:spcAft>
              <a:tabLst>
                <a:tab pos="396875" algn="l"/>
              </a:tabLst>
            </a:pPr>
            <a:r>
              <a:rPr lang="en-US" sz="2800" kern="0" dirty="0">
                <a:solidFill>
                  <a:srgbClr val="000000"/>
                </a:solidFill>
                <a:latin typeface="Arial"/>
              </a:rPr>
              <a:t>Step 3: Calculate the value of the constant growth dividends:</a:t>
            </a:r>
          </a:p>
          <a:p>
            <a:pPr marL="465138" lvl="1" indent="-292100">
              <a:lnSpc>
                <a:spcPct val="80000"/>
              </a:lnSpc>
              <a:spcBef>
                <a:spcPct val="15000"/>
              </a:spcBef>
              <a:spcAft>
                <a:spcPts val="600"/>
              </a:spcAft>
              <a:buFontTx/>
              <a:buChar char="•"/>
              <a:tabLst>
                <a:tab pos="396875" algn="l"/>
              </a:tabLst>
            </a:pPr>
            <a:r>
              <a:rPr lang="en-US" sz="2800" kern="0" dirty="0">
                <a:solidFill>
                  <a:srgbClr val="000000"/>
                </a:solidFill>
                <a:latin typeface="Arial"/>
              </a:rPr>
              <a:t>V3 = $3.1634 / (0.10 – 0.04) = $52.7237</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General Two-Stage DDM</a:t>
            </a:r>
          </a:p>
        </p:txBody>
      </p:sp>
      <p:sp>
        <p:nvSpPr>
          <p:cNvPr id="4" name="Content Placeholder 4"/>
          <p:cNvSpPr>
            <a:spLocks noGrp="1"/>
          </p:cNvSpPr>
          <p:nvPr>
            <p:ph idx="1"/>
          </p:nvPr>
        </p:nvSpPr>
        <p:spPr>
          <a:xfrm>
            <a:off x="1981200" y="1371600"/>
            <a:ext cx="8458200" cy="28194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157698" name="Object 2"/>
          <p:cNvGraphicFramePr>
            <a:graphicFrameLocks noChangeAspect="1"/>
          </p:cNvGraphicFramePr>
          <p:nvPr>
            <p:extLst>
              <p:ext uri="{D42A27DB-BD31-4B8C-83A1-F6EECF244321}">
                <p14:modId xmlns:p14="http://schemas.microsoft.com/office/powerpoint/2010/main" val="3700248753"/>
              </p:ext>
            </p:extLst>
          </p:nvPr>
        </p:nvGraphicFramePr>
        <p:xfrm>
          <a:off x="1445456" y="2697163"/>
          <a:ext cx="7270606" cy="1715743"/>
        </p:xfrm>
        <a:graphic>
          <a:graphicData uri="http://schemas.openxmlformats.org/presentationml/2006/ole">
            <mc:AlternateContent xmlns:mc="http://schemas.openxmlformats.org/markup-compatibility/2006">
              <mc:Choice xmlns:v="urn:schemas-microsoft-com:vml" Requires="v">
                <p:oleObj spid="_x0000_s27658" name="Equation" r:id="rId4" imgW="2311200" imgH="545760" progId="">
                  <p:embed/>
                </p:oleObj>
              </mc:Choice>
              <mc:Fallback>
                <p:oleObj name="Equation" r:id="rId4" imgW="2311200" imgH="545760" progId="">
                  <p:embed/>
                  <p:pic>
                    <p:nvPicPr>
                      <p:cNvPr id="15769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5456" y="2697163"/>
                        <a:ext cx="7270606" cy="171574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t"/>
          <a:lstStyle/>
          <a:p>
            <a:r>
              <a:rPr lang="en-US" dirty="0"/>
              <a:t>Example: General Two-Stage DDM </a:t>
            </a:r>
          </a:p>
        </p:txBody>
      </p:sp>
      <p:sp>
        <p:nvSpPr>
          <p:cNvPr id="4" name="Content Placeholder 4"/>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p:txBody>
      </p:sp>
      <p:sp>
        <p:nvSpPr>
          <p:cNvPr id="524292"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 name="Rectangle 6"/>
          <p:cNvSpPr/>
          <p:nvPr/>
        </p:nvSpPr>
        <p:spPr>
          <a:xfrm>
            <a:off x="962464" y="1973250"/>
            <a:ext cx="8153400" cy="3117777"/>
          </a:xfrm>
          <a:prstGeom prst="rect">
            <a:avLst/>
          </a:prstGeom>
          <a:solidFill>
            <a:schemeClr val="bg1"/>
          </a:solidFill>
        </p:spPr>
        <p:txBody>
          <a:bodyPr wrap="square">
            <a:spAutoFit/>
          </a:bodyPr>
          <a:lstStyle/>
          <a:p>
            <a:pPr marL="342900" indent="-342900">
              <a:lnSpc>
                <a:spcPct val="80000"/>
              </a:lnSpc>
              <a:spcBef>
                <a:spcPct val="15000"/>
              </a:spcBef>
              <a:spcAft>
                <a:spcPts val="600"/>
              </a:spcAft>
              <a:buFont typeface="Arial" pitchFamily="34" charset="0"/>
              <a:buChar char="•"/>
              <a:tabLst>
                <a:tab pos="396875" algn="l"/>
              </a:tabLst>
            </a:pPr>
            <a:r>
              <a:rPr lang="en-US" sz="2400" kern="0" dirty="0"/>
              <a:t>Using the previous example, now we’ll use the trailing P/E to determine the terminal value</a:t>
            </a:r>
          </a:p>
          <a:p>
            <a:pPr marL="342900" indent="-342900">
              <a:lnSpc>
                <a:spcPct val="80000"/>
              </a:lnSpc>
              <a:spcBef>
                <a:spcPct val="15000"/>
              </a:spcBef>
              <a:spcAft>
                <a:spcPts val="600"/>
              </a:spcAft>
              <a:buFont typeface="Arial" pitchFamily="34" charset="0"/>
              <a:buChar char="•"/>
              <a:tabLst>
                <a:tab pos="396875" algn="l"/>
              </a:tabLst>
            </a:pPr>
            <a:r>
              <a:rPr lang="en-US" sz="2400" kern="0" dirty="0"/>
              <a:t>D4 is $3.1634</a:t>
            </a:r>
          </a:p>
          <a:p>
            <a:pPr marL="342900" indent="-342900">
              <a:lnSpc>
                <a:spcPct val="80000"/>
              </a:lnSpc>
              <a:spcBef>
                <a:spcPct val="15000"/>
              </a:spcBef>
              <a:spcAft>
                <a:spcPts val="600"/>
              </a:spcAft>
              <a:buFont typeface="Arial" pitchFamily="34" charset="0"/>
              <a:buChar char="•"/>
              <a:tabLst>
                <a:tab pos="396875" algn="l"/>
              </a:tabLst>
            </a:pPr>
            <a:r>
              <a:rPr lang="en-US" sz="2400" kern="0" dirty="0"/>
              <a:t>Assume also that the projected P/E is 13.0 in Year 4 and that the firm will pay out 60% of earnings as dividends</a:t>
            </a:r>
          </a:p>
          <a:p>
            <a:pPr marL="342900" indent="-342900">
              <a:lnSpc>
                <a:spcPct val="80000"/>
              </a:lnSpc>
              <a:spcBef>
                <a:spcPct val="15000"/>
              </a:spcBef>
              <a:spcAft>
                <a:spcPts val="600"/>
              </a:spcAft>
              <a:buFont typeface="Arial" pitchFamily="34" charset="0"/>
              <a:buChar char="•"/>
              <a:tabLst>
                <a:tab pos="396875" algn="l"/>
              </a:tabLst>
            </a:pPr>
            <a:r>
              <a:rPr lang="en-US" sz="2400" kern="0" dirty="0"/>
              <a:t>Year 4 earnings are then $3.1634/0.60 = $5.2724</a:t>
            </a:r>
          </a:p>
          <a:p>
            <a:pPr marL="342900" indent="-342900">
              <a:lnSpc>
                <a:spcPct val="80000"/>
              </a:lnSpc>
              <a:spcBef>
                <a:spcPct val="15000"/>
              </a:spcBef>
              <a:spcAft>
                <a:spcPts val="600"/>
              </a:spcAft>
              <a:buFont typeface="Arial" pitchFamily="34" charset="0"/>
              <a:buChar char="•"/>
              <a:tabLst>
                <a:tab pos="396875" algn="l"/>
              </a:tabLst>
            </a:pPr>
            <a:r>
              <a:rPr lang="en-US" sz="2400" kern="0" dirty="0"/>
              <a:t>The stock price in Year 4 is then $5.2724 × 13 = $68.54 </a:t>
            </a:r>
          </a:p>
          <a:p>
            <a:pPr>
              <a:lnSpc>
                <a:spcPct val="80000"/>
              </a:lnSpc>
              <a:spcBef>
                <a:spcPct val="15000"/>
              </a:spcBef>
              <a:tabLst>
                <a:tab pos="396875" algn="l"/>
              </a:tabLst>
            </a:pPr>
            <a:endParaRPr lang="en-US" sz="2400" kern="0" dirty="0">
              <a:latin typeface="Arial"/>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General Two-Stage DDM</a:t>
            </a:r>
          </a:p>
        </p:txBody>
      </p:sp>
      <p:sp>
        <p:nvSpPr>
          <p:cNvPr id="4" name="Content Placeholder 4"/>
          <p:cNvSpPr>
            <a:spLocks noGrp="1"/>
          </p:cNvSpPr>
          <p:nvPr>
            <p:ph idx="1"/>
          </p:nvPr>
        </p:nvSpPr>
        <p:spPr>
          <a:xfrm>
            <a:off x="1981200" y="1371600"/>
            <a:ext cx="8458200" cy="28194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1218224569"/>
              </p:ext>
            </p:extLst>
          </p:nvPr>
        </p:nvGraphicFramePr>
        <p:xfrm>
          <a:off x="940380" y="2672961"/>
          <a:ext cx="7969906" cy="1512077"/>
        </p:xfrm>
        <a:graphic>
          <a:graphicData uri="http://schemas.openxmlformats.org/presentationml/2006/ole">
            <mc:AlternateContent xmlns:mc="http://schemas.openxmlformats.org/markup-compatibility/2006">
              <mc:Choice xmlns:v="urn:schemas-microsoft-com:vml" Requires="v">
                <p:oleObj spid="_x0000_s28683" name="Equation" r:id="rId4" imgW="3213000" imgH="609480" progId="Equation.3">
                  <p:embed/>
                </p:oleObj>
              </mc:Choice>
              <mc:Fallback>
                <p:oleObj name="Equation" r:id="rId4" imgW="3213000" imgH="609480" progId="Equation.3">
                  <p:embed/>
                  <p:pic>
                    <p:nvPicPr>
                      <p:cNvPr id="3" name="Object 2"/>
                      <p:cNvPicPr/>
                      <p:nvPr/>
                    </p:nvPicPr>
                    <p:blipFill>
                      <a:blip r:embed="rId5"/>
                      <a:stretch>
                        <a:fillRect/>
                      </a:stretch>
                    </p:blipFill>
                    <p:spPr>
                      <a:xfrm>
                        <a:off x="940380" y="2672961"/>
                        <a:ext cx="7969906" cy="1512077"/>
                      </a:xfrm>
                      <a:prstGeom prst="rect">
                        <a:avLst/>
                      </a:prstGeom>
                    </p:spPr>
                  </p:pic>
                </p:oleObj>
              </mc:Fallback>
            </mc:AlternateContent>
          </a:graphicData>
        </a:graphic>
      </p:graphicFrame>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Two-Stage H-Model</a:t>
            </a:r>
          </a:p>
        </p:txBody>
      </p:sp>
      <p:sp>
        <p:nvSpPr>
          <p:cNvPr id="4" name="Content Placeholder 4"/>
          <p:cNvSpPr>
            <a:spLocks noGrp="1"/>
          </p:cNvSpPr>
          <p:nvPr>
            <p:ph idx="1"/>
          </p:nvPr>
        </p:nvSpPr>
        <p:spPr>
          <a:xfrm>
            <a:off x="1981200" y="1371600"/>
            <a:ext cx="8458200" cy="28194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543747" name="Object 3"/>
          <p:cNvGraphicFramePr>
            <a:graphicFrameLocks noChangeAspect="1"/>
          </p:cNvGraphicFramePr>
          <p:nvPr>
            <p:extLst>
              <p:ext uri="{D42A27DB-BD31-4B8C-83A1-F6EECF244321}">
                <p14:modId xmlns:p14="http://schemas.microsoft.com/office/powerpoint/2010/main" val="2668238883"/>
              </p:ext>
            </p:extLst>
          </p:nvPr>
        </p:nvGraphicFramePr>
        <p:xfrm>
          <a:off x="909638" y="2781300"/>
          <a:ext cx="6657975" cy="1295400"/>
        </p:xfrm>
        <a:graphic>
          <a:graphicData uri="http://schemas.openxmlformats.org/presentationml/2006/ole">
            <mc:AlternateContent xmlns:mc="http://schemas.openxmlformats.org/markup-compatibility/2006">
              <mc:Choice xmlns:v="urn:schemas-microsoft-com:vml" Requires="v">
                <p:oleObj spid="_x0000_s29707" name="Equation" r:id="rId4" imgW="2197080" imgH="431640" progId="">
                  <p:embed/>
                </p:oleObj>
              </mc:Choice>
              <mc:Fallback>
                <p:oleObj name="Equation" r:id="rId4" imgW="2197080" imgH="431640" progId="">
                  <p:embed/>
                  <p:pic>
                    <p:nvPicPr>
                      <p:cNvPr id="54374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9638" y="2781300"/>
                        <a:ext cx="6657975" cy="1295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Two-Stage H-Model</a:t>
            </a:r>
          </a:p>
        </p:txBody>
      </p:sp>
      <p:sp>
        <p:nvSpPr>
          <p:cNvPr id="4" name="Content Placeholder 4"/>
          <p:cNvSpPr>
            <a:spLocks noGrp="1"/>
          </p:cNvSpPr>
          <p:nvPr>
            <p:ph idx="1"/>
          </p:nvPr>
        </p:nvSpPr>
        <p:spPr>
          <a:xfrm>
            <a:off x="1981200" y="1371600"/>
            <a:ext cx="8458200" cy="28194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212584251"/>
              </p:ext>
            </p:extLst>
          </p:nvPr>
        </p:nvGraphicFramePr>
        <p:xfrm>
          <a:off x="1266093" y="2419643"/>
          <a:ext cx="6324599" cy="2923108"/>
        </p:xfrm>
        <a:graphic>
          <a:graphicData uri="http://schemas.openxmlformats.org/drawingml/2006/table">
            <a:tbl>
              <a:tblPr/>
              <a:tblGrid>
                <a:gridCol w="4488711">
                  <a:extLst>
                    <a:ext uri="{9D8B030D-6E8A-4147-A177-3AD203B41FA5}">
                      <a16:colId xmlns:a16="http://schemas.microsoft.com/office/drawing/2014/main" val="20000"/>
                    </a:ext>
                  </a:extLst>
                </a:gridCol>
                <a:gridCol w="1091610">
                  <a:extLst>
                    <a:ext uri="{9D8B030D-6E8A-4147-A177-3AD203B41FA5}">
                      <a16:colId xmlns:a16="http://schemas.microsoft.com/office/drawing/2014/main" val="20001"/>
                    </a:ext>
                  </a:extLst>
                </a:gridCol>
                <a:gridCol w="744278">
                  <a:extLst>
                    <a:ext uri="{9D8B030D-6E8A-4147-A177-3AD203B41FA5}">
                      <a16:colId xmlns:a16="http://schemas.microsoft.com/office/drawing/2014/main" val="20002"/>
                    </a:ext>
                  </a:extLst>
                </a:gridCol>
              </a:tblGrid>
              <a:tr h="457200">
                <a:tc>
                  <a:txBody>
                    <a:bodyPr/>
                    <a:lstStyle/>
                    <a:p>
                      <a:pPr algn="l" fontAlgn="b"/>
                      <a:r>
                        <a:rPr lang="en-US" sz="2800" b="0" i="0" u="none" strike="noStrike" dirty="0">
                          <a:solidFill>
                            <a:srgbClr val="000000"/>
                          </a:solidFill>
                          <a:latin typeface="Calibri"/>
                        </a:rPr>
                        <a:t>Current dividend</a:t>
                      </a: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Calibri"/>
                        </a:rPr>
                        <a:t>$3</a:t>
                      </a:r>
                    </a:p>
                  </a:txBody>
                  <a:tcPr marL="9525" marR="9525" marT="9525" marB="0" anchor="b">
                    <a:lnL>
                      <a:noFill/>
                    </a:lnL>
                    <a:lnR>
                      <a:noFill/>
                    </a:lnR>
                    <a:lnT>
                      <a:noFill/>
                    </a:lnT>
                    <a:lnB>
                      <a:noFill/>
                    </a:lnB>
                  </a:tcPr>
                </a:tc>
                <a:tc>
                  <a:txBody>
                    <a:bodyPr/>
                    <a:lstStyle/>
                    <a:p>
                      <a:pPr algn="l" fontAlgn="b"/>
                      <a:r>
                        <a:rPr lang="en-US" sz="2800" b="0" i="0" u="none" strike="noStrike" dirty="0">
                          <a:solidFill>
                            <a:srgbClr val="000000"/>
                          </a:solidFill>
                          <a:latin typeface="Calibri"/>
                        </a:rPr>
                        <a:t>.00</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545555">
                <a:tc>
                  <a:txBody>
                    <a:bodyPr/>
                    <a:lstStyle/>
                    <a:p>
                      <a:pPr algn="l" fontAlgn="b"/>
                      <a:r>
                        <a:rPr lang="en-US" sz="2800" b="0" i="1" u="none" strike="noStrike" dirty="0">
                          <a:solidFill>
                            <a:srgbClr val="000000"/>
                          </a:solidFill>
                          <a:latin typeface="Calibri"/>
                        </a:rPr>
                        <a:t>g</a:t>
                      </a:r>
                      <a:r>
                        <a:rPr lang="en-US" sz="2800" b="0" i="1" u="none" strike="noStrike" baseline="-25000" dirty="0">
                          <a:solidFill>
                            <a:srgbClr val="000000"/>
                          </a:solidFill>
                          <a:latin typeface="Calibri"/>
                        </a:rPr>
                        <a:t>s</a:t>
                      </a:r>
                      <a:endParaRPr lang="en-US" sz="2800" b="0" i="1" u="none" strike="noStrike" dirty="0">
                        <a:solidFill>
                          <a:srgbClr val="000000"/>
                        </a:solidFill>
                        <a:latin typeface="Calibri"/>
                      </a:endParaRP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Calibri"/>
                        </a:rPr>
                        <a:t>20</a:t>
                      </a:r>
                    </a:p>
                  </a:txBody>
                  <a:tcPr marL="9525" marR="9525" marT="9525" marB="0" anchor="b">
                    <a:lnL>
                      <a:noFill/>
                    </a:lnL>
                    <a:lnR>
                      <a:noFill/>
                    </a:lnR>
                    <a:lnT>
                      <a:noFill/>
                    </a:lnT>
                    <a:lnB>
                      <a:noFill/>
                    </a:lnB>
                  </a:tcPr>
                </a:tc>
                <a:tc>
                  <a:txBody>
                    <a:bodyPr/>
                    <a:lstStyle/>
                    <a:p>
                      <a:pPr algn="l" fontAlgn="b"/>
                      <a:r>
                        <a:rPr lang="en-US" sz="2800" b="0" i="0" u="none" strike="noStrike" dirty="0">
                          <a:solidFill>
                            <a:srgbClr val="000000"/>
                          </a:solidFill>
                          <a:latin typeface="Calibri"/>
                        </a:rPr>
                        <a:t>%</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545555">
                <a:tc>
                  <a:txBody>
                    <a:bodyPr/>
                    <a:lstStyle/>
                    <a:p>
                      <a:pPr algn="l" fontAlgn="b"/>
                      <a:r>
                        <a:rPr lang="en-US" sz="2800" b="0" i="1" u="none" strike="noStrike" dirty="0">
                          <a:solidFill>
                            <a:srgbClr val="000000"/>
                          </a:solidFill>
                          <a:latin typeface="Calibri"/>
                        </a:rPr>
                        <a:t>g</a:t>
                      </a:r>
                      <a:r>
                        <a:rPr lang="en-US" sz="2800" b="0" i="1" u="none" strike="noStrike" baseline="-25000" dirty="0">
                          <a:solidFill>
                            <a:srgbClr val="000000"/>
                          </a:solidFill>
                          <a:latin typeface="Calibri"/>
                        </a:rPr>
                        <a:t>L</a:t>
                      </a:r>
                      <a:endParaRPr lang="en-US" sz="2800" b="0" i="1" u="none" strike="noStrike" dirty="0">
                        <a:solidFill>
                          <a:srgbClr val="000000"/>
                        </a:solidFill>
                        <a:latin typeface="Calibri"/>
                      </a:endParaRP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Calibri"/>
                        </a:rPr>
                        <a:t>6</a:t>
                      </a:r>
                    </a:p>
                  </a:txBody>
                  <a:tcPr marL="9525" marR="9525" marT="9525" marB="0" anchor="b">
                    <a:lnL>
                      <a:noFill/>
                    </a:lnL>
                    <a:lnR>
                      <a:noFill/>
                    </a:lnR>
                    <a:lnT>
                      <a:noFill/>
                    </a:lnT>
                    <a:lnB>
                      <a:noFill/>
                    </a:lnB>
                  </a:tcPr>
                </a:tc>
                <a:tc>
                  <a:txBody>
                    <a:bodyPr/>
                    <a:lstStyle/>
                    <a:p>
                      <a:pPr algn="l" fontAlgn="b"/>
                      <a:r>
                        <a:rPr lang="en-US" sz="2800" b="0" i="0" u="none" strike="noStrike" dirty="0">
                          <a:solidFill>
                            <a:srgbClr val="000000"/>
                          </a:solidFill>
                          <a:latin typeface="Calibri"/>
                        </a:rPr>
                        <a:t>%</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458266">
                <a:tc>
                  <a:txBody>
                    <a:bodyPr/>
                    <a:lstStyle/>
                    <a:p>
                      <a:pPr algn="l" fontAlgn="b"/>
                      <a:r>
                        <a:rPr lang="en-US" sz="2800" b="0" i="1" u="none" strike="noStrike" dirty="0">
                          <a:solidFill>
                            <a:srgbClr val="000000"/>
                          </a:solidFill>
                          <a:latin typeface="Calibri"/>
                        </a:rPr>
                        <a:t>H</a:t>
                      </a: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Calibri"/>
                        </a:rPr>
                        <a:t>5</a:t>
                      </a:r>
                    </a:p>
                  </a:txBody>
                  <a:tcPr marL="9525" marR="9525" marT="9525" marB="0" anchor="b">
                    <a:lnL>
                      <a:noFill/>
                    </a:lnL>
                    <a:lnR>
                      <a:noFill/>
                    </a:lnR>
                    <a:lnT>
                      <a:noFill/>
                    </a:lnT>
                    <a:lnB>
                      <a:noFill/>
                    </a:lnB>
                  </a:tcPr>
                </a:tc>
                <a:tc>
                  <a:txBody>
                    <a:bodyPr/>
                    <a:lstStyle/>
                    <a:p>
                      <a:pPr algn="l" fontAlgn="b"/>
                      <a:endParaRPr lang="en-US" sz="2800" b="0" i="0" u="none" strike="noStrike" dirty="0">
                        <a:solidFill>
                          <a:srgbClr val="000000"/>
                        </a:solidFill>
                        <a:latin typeface="Calibri"/>
                      </a:endParaRP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458266">
                <a:tc>
                  <a:txBody>
                    <a:bodyPr/>
                    <a:lstStyle/>
                    <a:p>
                      <a:pPr algn="l" fontAlgn="b"/>
                      <a:r>
                        <a:rPr lang="en-US" sz="2800" b="0" i="0" u="none" strike="noStrike" dirty="0">
                          <a:solidFill>
                            <a:srgbClr val="000000"/>
                          </a:solidFill>
                          <a:latin typeface="Calibri"/>
                        </a:rPr>
                        <a:t>Required return on stock</a:t>
                      </a: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Calibri"/>
                        </a:rPr>
                        <a:t>10</a:t>
                      </a:r>
                    </a:p>
                  </a:txBody>
                  <a:tcPr marL="9525" marR="9525" marT="9525" marB="0" anchor="b">
                    <a:lnL>
                      <a:noFill/>
                    </a:lnL>
                    <a:lnR>
                      <a:noFill/>
                    </a:lnR>
                    <a:lnT>
                      <a:noFill/>
                    </a:lnT>
                    <a:lnB>
                      <a:noFill/>
                    </a:lnB>
                  </a:tcPr>
                </a:tc>
                <a:tc>
                  <a:txBody>
                    <a:bodyPr/>
                    <a:lstStyle/>
                    <a:p>
                      <a:pPr algn="l" fontAlgn="b"/>
                      <a:r>
                        <a:rPr lang="en-US" sz="2800" b="0" i="0" u="none" strike="noStrike" dirty="0">
                          <a:solidFill>
                            <a:srgbClr val="000000"/>
                          </a:solidFill>
                          <a:latin typeface="Calibri"/>
                        </a:rPr>
                        <a:t>%</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458266">
                <a:tc>
                  <a:txBody>
                    <a:bodyPr/>
                    <a:lstStyle/>
                    <a:p>
                      <a:pPr algn="l" fontAlgn="b"/>
                      <a:r>
                        <a:rPr lang="en-US" sz="2800" b="0" i="0" u="none" strike="noStrike" dirty="0">
                          <a:solidFill>
                            <a:srgbClr val="000000"/>
                          </a:solidFill>
                          <a:latin typeface="Calibri"/>
                        </a:rPr>
                        <a:t>Current stock price</a:t>
                      </a: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Calibri"/>
                        </a:rPr>
                        <a:t>$120 </a:t>
                      </a:r>
                    </a:p>
                  </a:txBody>
                  <a:tcPr marL="9525" marR="9525" marT="9525" marB="0" anchor="b">
                    <a:lnL>
                      <a:noFill/>
                    </a:lnL>
                    <a:lnR>
                      <a:noFill/>
                    </a:lnR>
                    <a:lnT>
                      <a:noFill/>
                    </a:lnT>
                    <a:lnB>
                      <a:noFill/>
                    </a:lnB>
                  </a:tcPr>
                </a:tc>
                <a:tc>
                  <a:txBody>
                    <a:bodyPr/>
                    <a:lstStyle/>
                    <a:p>
                      <a:pPr algn="l" fontAlgn="b"/>
                      <a:endParaRPr lang="en-US" sz="2800" b="0" i="0" u="none" strike="noStrike" dirty="0">
                        <a:solidFill>
                          <a:srgbClr val="000000"/>
                        </a:solidFill>
                        <a:latin typeface="Calibri"/>
                      </a:endParaRP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Two-Stage H-Model</a:t>
            </a:r>
          </a:p>
        </p:txBody>
      </p:sp>
      <p:sp>
        <p:nvSpPr>
          <p:cNvPr id="4" name="Content Placeholder 4"/>
          <p:cNvSpPr>
            <a:spLocks noGrp="1"/>
          </p:cNvSpPr>
          <p:nvPr>
            <p:ph idx="1"/>
          </p:nvPr>
        </p:nvSpPr>
        <p:spPr>
          <a:xfrm>
            <a:off x="1981200" y="1371600"/>
            <a:ext cx="8458200" cy="28194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578562" name="Object 2"/>
          <p:cNvGraphicFramePr>
            <a:graphicFrameLocks noChangeAspect="1"/>
          </p:cNvGraphicFramePr>
          <p:nvPr>
            <p:extLst>
              <p:ext uri="{D42A27DB-BD31-4B8C-83A1-F6EECF244321}">
                <p14:modId xmlns:p14="http://schemas.microsoft.com/office/powerpoint/2010/main" val="1938422383"/>
              </p:ext>
            </p:extLst>
          </p:nvPr>
        </p:nvGraphicFramePr>
        <p:xfrm>
          <a:off x="1552429" y="2281311"/>
          <a:ext cx="7004050" cy="3467100"/>
        </p:xfrm>
        <a:graphic>
          <a:graphicData uri="http://schemas.openxmlformats.org/presentationml/2006/ole">
            <mc:AlternateContent xmlns:mc="http://schemas.openxmlformats.org/markup-compatibility/2006">
              <mc:Choice xmlns:v="urn:schemas-microsoft-com:vml" Requires="v">
                <p:oleObj spid="_x0000_s30731" name="Equation" r:id="rId4" imgW="2311200" imgH="1155600" progId="">
                  <p:embed/>
                </p:oleObj>
              </mc:Choice>
              <mc:Fallback>
                <p:oleObj name="Equation" r:id="rId4" imgW="2311200" imgH="1155600" progId="">
                  <p:embed/>
                  <p:pic>
                    <p:nvPicPr>
                      <p:cNvPr id="57856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2429" y="2281311"/>
                        <a:ext cx="7004050" cy="3467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chor="ctr">
            <a:noAutofit/>
          </a:bodyPr>
          <a:lstStyle/>
          <a:p>
            <a:r>
              <a:rPr lang="en-US" sz="3600" dirty="0"/>
              <a:t>Solving for the Required Return Using the Two-Stage H-Model</a:t>
            </a:r>
          </a:p>
        </p:txBody>
      </p:sp>
      <p:sp>
        <p:nvSpPr>
          <p:cNvPr id="37891" name="Rectangle 3"/>
          <p:cNvSpPr>
            <a:spLocks noChangeArrowheads="1"/>
          </p:cNvSpPr>
          <p:nvPr/>
        </p:nvSpPr>
        <p:spPr bwMode="auto">
          <a:xfrm>
            <a:off x="1524001" y="2810947"/>
            <a:ext cx="184731" cy="369332"/>
          </a:xfrm>
          <a:prstGeom prst="rect">
            <a:avLst/>
          </a:prstGeom>
          <a:noFill/>
          <a:ln w="9525">
            <a:noFill/>
            <a:miter lim="800000"/>
            <a:headEnd/>
            <a:tailEnd/>
          </a:ln>
          <a:effectLst/>
        </p:spPr>
        <p:txBody>
          <a:bodyPr wrap="none" anchor="ctr">
            <a:spAutoFit/>
          </a:bodyPr>
          <a:lstStyle/>
          <a:p>
            <a:endParaRPr lang="en-US" dirty="0"/>
          </a:p>
        </p:txBody>
      </p:sp>
      <p:sp>
        <p:nvSpPr>
          <p:cNvPr id="586754"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600067" name="Object 3"/>
          <p:cNvGraphicFramePr>
            <a:graphicFrameLocks noChangeAspect="1"/>
          </p:cNvGraphicFramePr>
          <p:nvPr>
            <p:extLst>
              <p:ext uri="{D42A27DB-BD31-4B8C-83A1-F6EECF244321}">
                <p14:modId xmlns:p14="http://schemas.microsoft.com/office/powerpoint/2010/main" val="2763570676"/>
              </p:ext>
            </p:extLst>
          </p:nvPr>
        </p:nvGraphicFramePr>
        <p:xfrm>
          <a:off x="1213339" y="2455985"/>
          <a:ext cx="8180387" cy="2819400"/>
        </p:xfrm>
        <a:graphic>
          <a:graphicData uri="http://schemas.openxmlformats.org/presentationml/2006/ole">
            <mc:AlternateContent xmlns:mc="http://schemas.openxmlformats.org/markup-compatibility/2006">
              <mc:Choice xmlns:v="urn:schemas-microsoft-com:vml" Requires="v">
                <p:oleObj spid="_x0000_s31759" name="Equation" r:id="rId4" imgW="3073320" imgH="914400" progId="">
                  <p:embed/>
                </p:oleObj>
              </mc:Choice>
              <mc:Fallback>
                <p:oleObj name="Equation" r:id="rId4" imgW="3073320" imgH="914400" progId="">
                  <p:embed/>
                  <p:pic>
                    <p:nvPicPr>
                      <p:cNvPr id="60006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3339" y="2455985"/>
                        <a:ext cx="8180387" cy="2819400"/>
                      </a:xfrm>
                      <a:prstGeom prst="rect">
                        <a:avLst/>
                      </a:prstGeom>
                      <a:noFill/>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2000" advTm="194000"/>
    </mc:Choice>
    <mc:Fallback xmlns="">
      <p:transition spd="slow" advTm="194000"/>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en-US" dirty="0"/>
              <a:t>Example: Three-Stage Model</a:t>
            </a:r>
          </a:p>
        </p:txBody>
      </p:sp>
      <p:sp>
        <p:nvSpPr>
          <p:cNvPr id="144387" name="Rectangle 3"/>
          <p:cNvSpPr>
            <a:spLocks noGrp="1" noChangeArrowheads="1"/>
          </p:cNvSpPr>
          <p:nvPr>
            <p:ph type="body" idx="1"/>
          </p:nvPr>
        </p:nvSpPr>
        <p:spPr/>
        <p:txBody>
          <a:bodyPr/>
          <a:lstStyle/>
          <a:p>
            <a:pPr>
              <a:spcBef>
                <a:spcPct val="15000"/>
              </a:spcBef>
            </a:pPr>
            <a:r>
              <a:rPr lang="en-US" dirty="0"/>
              <a:t>Firm pays a current dividend of $1.00</a:t>
            </a:r>
          </a:p>
          <a:p>
            <a:pPr>
              <a:spcBef>
                <a:spcPct val="15000"/>
              </a:spcBef>
            </a:pPr>
            <a:r>
              <a:rPr lang="en-US" dirty="0"/>
              <a:t>Growth rate is 20% for next two years</a:t>
            </a:r>
          </a:p>
          <a:p>
            <a:pPr>
              <a:spcBef>
                <a:spcPct val="15000"/>
              </a:spcBef>
            </a:pPr>
            <a:r>
              <a:rPr lang="en-US" dirty="0"/>
              <a:t>Growth then declines over six years to a stable rate of 5%</a:t>
            </a:r>
          </a:p>
          <a:p>
            <a:pPr>
              <a:spcBef>
                <a:spcPct val="15000"/>
              </a:spcBef>
            </a:pPr>
            <a:r>
              <a:rPr lang="en-US" dirty="0"/>
              <a:t>Required return is 10%</a:t>
            </a:r>
          </a:p>
          <a:p>
            <a:pPr>
              <a:spcBef>
                <a:spcPct val="15000"/>
              </a:spcBef>
            </a:pPr>
            <a:r>
              <a:rPr lang="en-US" dirty="0"/>
              <a:t>Current stock price is $50</a:t>
            </a:r>
          </a:p>
          <a:p>
            <a:pPr>
              <a:spcBef>
                <a:spcPct val="15000"/>
              </a:spcBef>
            </a:pPr>
            <a:endParaRPr lang="en-US" dirty="0"/>
          </a:p>
          <a:p>
            <a:pPr lvl="1">
              <a:spcBef>
                <a:spcPct val="15000"/>
              </a:spcBef>
            </a:pPr>
            <a:endParaRPr lang="en-US" dirty="0"/>
          </a:p>
          <a:p>
            <a:pPr>
              <a:spcBef>
                <a:spcPct val="15000"/>
              </a:spcBef>
            </a:pP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Tm="121000"/>
    </mc:Choice>
    <mc:Fallback xmlns="">
      <p:transition spd="slow" advTm="121000"/>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dirty="0"/>
              <a:t>Three-Stage Model</a:t>
            </a:r>
          </a:p>
        </p:txBody>
      </p:sp>
      <p:sp>
        <p:nvSpPr>
          <p:cNvPr id="39939" name="Rectangle 3"/>
          <p:cNvSpPr>
            <a:spLocks noGrp="1" noChangeArrowheads="1"/>
          </p:cNvSpPr>
          <p:nvPr>
            <p:ph type="body" idx="1"/>
          </p:nvPr>
        </p:nvSpPr>
        <p:spPr/>
        <p:txBody>
          <a:bodyPr/>
          <a:lstStyle/>
          <a:p>
            <a:pPr marL="9144" indent="0">
              <a:buNone/>
            </a:pPr>
            <a:r>
              <a:rPr lang="en-US" dirty="0"/>
              <a:t>Assumes three distinct growth stages:</a:t>
            </a:r>
          </a:p>
          <a:p>
            <a:pPr lvl="1">
              <a:buFont typeface="Arial" pitchFamily="34" charset="0"/>
              <a:buChar char="•"/>
            </a:pPr>
            <a:r>
              <a:rPr lang="en-US" sz="2800" dirty="0"/>
              <a:t>First stage of growth</a:t>
            </a:r>
          </a:p>
          <a:p>
            <a:pPr lvl="1">
              <a:buFont typeface="Arial" pitchFamily="34" charset="0"/>
              <a:buChar char="•"/>
            </a:pPr>
            <a:r>
              <a:rPr lang="en-US" sz="2800" dirty="0"/>
              <a:t>Second stage of growth</a:t>
            </a:r>
          </a:p>
          <a:p>
            <a:pPr lvl="1">
              <a:buFont typeface="Arial" pitchFamily="34" charset="0"/>
              <a:buChar char="•"/>
            </a:pPr>
            <a:r>
              <a:rPr lang="en-US" sz="2800" dirty="0"/>
              <a:t>Stable phase of growth</a:t>
            </a:r>
          </a:p>
          <a:p>
            <a:pPr marL="210312" lvl="1" indent="0">
              <a:buNone/>
            </a:pPr>
            <a:endParaRPr lang="en-US" sz="2800" dirty="0"/>
          </a:p>
          <a:p>
            <a:pPr marL="9144" indent="0">
              <a:buNone/>
            </a:pPr>
            <a:r>
              <a:rPr lang="en-US" dirty="0"/>
              <a:t>H-model can be used for last two stages if growth declines linearly</a:t>
            </a:r>
          </a:p>
        </p:txBody>
      </p:sp>
    </p:spTree>
  </p:cSld>
  <p:clrMapOvr>
    <a:masterClrMapping/>
  </p:clrMapOvr>
  <mc:AlternateContent xmlns:mc="http://schemas.openxmlformats.org/markup-compatibility/2006" xmlns:p14="http://schemas.microsoft.com/office/powerpoint/2010/main">
    <mc:Choice Requires="p14">
      <p:transition spd="slow" p14:dur="2000" advTm="55000"/>
    </mc:Choice>
    <mc:Fallback xmlns="">
      <p:transition spd="slow" advTm="55000"/>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rmAutofit/>
          </a:bodyPr>
          <a:lstStyle/>
          <a:p>
            <a:br>
              <a:rPr lang="en-US" sz="4000" dirty="0"/>
            </a:br>
            <a:endParaRPr lang="en-US" sz="4000" dirty="0"/>
          </a:p>
        </p:txBody>
      </p:sp>
      <p:sp>
        <p:nvSpPr>
          <p:cNvPr id="37891" name="Rectangle 3"/>
          <p:cNvSpPr>
            <a:spLocks noChangeArrowheads="1"/>
          </p:cNvSpPr>
          <p:nvPr/>
        </p:nvSpPr>
        <p:spPr bwMode="auto">
          <a:xfrm>
            <a:off x="1524001" y="2810947"/>
            <a:ext cx="184731" cy="369332"/>
          </a:xfrm>
          <a:prstGeom prst="rect">
            <a:avLst/>
          </a:prstGeom>
          <a:noFill/>
          <a:ln w="9525">
            <a:noFill/>
            <a:miter lim="800000"/>
            <a:headEnd/>
            <a:tailEnd/>
          </a:ln>
          <a:effectLst/>
        </p:spPr>
        <p:txBody>
          <a:bodyPr wrap="none" anchor="ctr">
            <a:spAutoFit/>
          </a:bodyPr>
          <a:lstStyle/>
          <a:p>
            <a:endParaRPr lang="en-US" dirty="0"/>
          </a:p>
        </p:txBody>
      </p:sp>
      <p:sp>
        <p:nvSpPr>
          <p:cNvPr id="586754"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586753" name="Object 1"/>
          <p:cNvGraphicFramePr>
            <a:graphicFrameLocks noChangeAspect="1"/>
          </p:cNvGraphicFramePr>
          <p:nvPr/>
        </p:nvGraphicFramePr>
        <p:xfrm>
          <a:off x="2019300" y="1793240"/>
          <a:ext cx="8147304" cy="4191000"/>
        </p:xfrm>
        <a:graphic>
          <a:graphicData uri="http://schemas.openxmlformats.org/presentationml/2006/ole">
            <mc:AlternateContent xmlns:mc="http://schemas.openxmlformats.org/markup-compatibility/2006">
              <mc:Choice xmlns:v="urn:schemas-microsoft-com:vml" Requires="v">
                <p:oleObj spid="_x0000_s32779" name="Equation" r:id="rId4" imgW="3784320" imgH="1803240" progId="Equation.DSMT4">
                  <p:embed/>
                </p:oleObj>
              </mc:Choice>
              <mc:Fallback>
                <p:oleObj name="Equation" r:id="rId4" imgW="3784320" imgH="1803240" progId="Equation.DSMT4">
                  <p:embed/>
                  <p:pic>
                    <p:nvPicPr>
                      <p:cNvPr id="586753" name="Object 1"/>
                      <p:cNvPicPr>
                        <a:picLocks noChangeAspect="1" noChangeArrowheads="1"/>
                      </p:cNvPicPr>
                      <p:nvPr/>
                    </p:nvPicPr>
                    <p:blipFill>
                      <a:blip r:embed="rId5"/>
                      <a:srcRect/>
                      <a:stretch>
                        <a:fillRect/>
                      </a:stretch>
                    </p:blipFill>
                    <p:spPr bwMode="auto">
                      <a:xfrm>
                        <a:off x="2019300" y="1793240"/>
                        <a:ext cx="8147304" cy="4191000"/>
                      </a:xfrm>
                      <a:prstGeom prst="rect">
                        <a:avLst/>
                      </a:prstGeom>
                      <a:noFill/>
                    </p:spPr>
                  </p:pic>
                </p:oleObj>
              </mc:Fallback>
            </mc:AlternateContent>
          </a:graphicData>
        </a:graphic>
      </p:graphicFrame>
      <p:sp>
        <p:nvSpPr>
          <p:cNvPr id="2" name="TextBox 1"/>
          <p:cNvSpPr txBox="1"/>
          <p:nvPr/>
        </p:nvSpPr>
        <p:spPr>
          <a:xfrm>
            <a:off x="2362200" y="533400"/>
            <a:ext cx="7467600" cy="914400"/>
          </a:xfrm>
          <a:prstGeom prst="rect">
            <a:avLst/>
          </a:prstGeom>
          <a:noFill/>
        </p:spPr>
        <p:txBody>
          <a:bodyPr wrap="none" rtlCol="0">
            <a:noAutofit/>
          </a:bodyPr>
          <a:lstStyle/>
          <a:p>
            <a:r>
              <a:rPr lang="en-US" sz="2800" dirty="0">
                <a:solidFill>
                  <a:schemeClr val="tx2"/>
                </a:solidFill>
                <a:latin typeface="Times New Roman" panose="02020603050405020304" pitchFamily="18" charset="0"/>
                <a:cs typeface="Times New Roman" panose="02020603050405020304" pitchFamily="18" charset="0"/>
              </a:rPr>
              <a:t>THREE-STAGE MODEL EXAMPLE</a:t>
            </a:r>
          </a:p>
        </p:txBody>
      </p:sp>
    </p:spTree>
  </p:cSld>
  <p:clrMapOvr>
    <a:masterClrMapping/>
  </p:clrMapOvr>
  <mc:AlternateContent xmlns:mc="http://schemas.openxmlformats.org/markup-compatibility/2006" xmlns:p14="http://schemas.microsoft.com/office/powerpoint/2010/main">
    <mc:Choice Requires="p14">
      <p:transition spd="slow" p14:dur="2000" advTm="194000"/>
    </mc:Choice>
    <mc:Fallback xmlns="">
      <p:transition spd="slow" advTm="194000"/>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Estimating the Growth Rate</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457163894"/>
              </p:ext>
            </p:extLst>
          </p:nvPr>
        </p:nvGraphicFramePr>
        <p:xfrm>
          <a:off x="1362222" y="1892105"/>
          <a:ext cx="84582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The Sustainable Growth Rate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66798422"/>
              </p:ext>
            </p:extLst>
          </p:nvPr>
        </p:nvGraphicFramePr>
        <p:xfrm>
          <a:off x="1263747" y="1821766"/>
          <a:ext cx="84582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The DuPont Model</a:t>
            </a:r>
          </a:p>
        </p:txBody>
      </p:sp>
      <p:sp>
        <p:nvSpPr>
          <p:cNvPr id="619524"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619523" name="Object 3"/>
          <p:cNvGraphicFramePr>
            <a:graphicFrameLocks noChangeAspect="1"/>
          </p:cNvGraphicFramePr>
          <p:nvPr>
            <p:extLst>
              <p:ext uri="{D42A27DB-BD31-4B8C-83A1-F6EECF244321}">
                <p14:modId xmlns:p14="http://schemas.microsoft.com/office/powerpoint/2010/main" val="3947317477"/>
              </p:ext>
            </p:extLst>
          </p:nvPr>
        </p:nvGraphicFramePr>
        <p:xfrm>
          <a:off x="1003498" y="1915337"/>
          <a:ext cx="5562599" cy="908566"/>
        </p:xfrm>
        <a:graphic>
          <a:graphicData uri="http://schemas.openxmlformats.org/presentationml/2006/ole">
            <mc:AlternateContent xmlns:mc="http://schemas.openxmlformats.org/markup-compatibility/2006">
              <mc:Choice xmlns:v="urn:schemas-microsoft-com:vml" Requires="v">
                <p:oleObj spid="_x0000_s33821" name="Equation" r:id="rId4" imgW="2387520" imgH="393480" progId="Equation.DSMT4">
                  <p:embed/>
                </p:oleObj>
              </mc:Choice>
              <mc:Fallback>
                <p:oleObj name="Equation" r:id="rId4" imgW="2387520" imgH="393480" progId="Equation.DSMT4">
                  <p:embed/>
                  <p:pic>
                    <p:nvPicPr>
                      <p:cNvPr id="619523" name="Object 3"/>
                      <p:cNvPicPr>
                        <a:picLocks noChangeAspect="1" noChangeArrowheads="1"/>
                      </p:cNvPicPr>
                      <p:nvPr/>
                    </p:nvPicPr>
                    <p:blipFill>
                      <a:blip r:embed="rId5"/>
                      <a:srcRect/>
                      <a:stretch>
                        <a:fillRect/>
                      </a:stretch>
                    </p:blipFill>
                    <p:spPr bwMode="auto">
                      <a:xfrm>
                        <a:off x="1003498" y="1915337"/>
                        <a:ext cx="5562599" cy="908566"/>
                      </a:xfrm>
                      <a:prstGeom prst="rect">
                        <a:avLst/>
                      </a:prstGeom>
                      <a:noFill/>
                    </p:spPr>
                  </p:pic>
                </p:oleObj>
              </mc:Fallback>
            </mc:AlternateContent>
          </a:graphicData>
        </a:graphic>
      </p:graphicFrame>
      <p:sp>
        <p:nvSpPr>
          <p:cNvPr id="619526"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619525" name="Object 5"/>
          <p:cNvGraphicFramePr>
            <a:graphicFrameLocks noChangeAspect="1"/>
          </p:cNvGraphicFramePr>
          <p:nvPr>
            <p:extLst>
              <p:ext uri="{D42A27DB-BD31-4B8C-83A1-F6EECF244321}">
                <p14:modId xmlns:p14="http://schemas.microsoft.com/office/powerpoint/2010/main" val="2421354989"/>
              </p:ext>
            </p:extLst>
          </p:nvPr>
        </p:nvGraphicFramePr>
        <p:xfrm>
          <a:off x="1003498" y="3372502"/>
          <a:ext cx="7340600" cy="914400"/>
        </p:xfrm>
        <a:graphic>
          <a:graphicData uri="http://schemas.openxmlformats.org/presentationml/2006/ole">
            <mc:AlternateContent xmlns:mc="http://schemas.openxmlformats.org/markup-compatibility/2006">
              <mc:Choice xmlns:v="urn:schemas-microsoft-com:vml" Requires="v">
                <p:oleObj spid="_x0000_s33822" name="Equation" r:id="rId6" imgW="3136680" imgH="393480" progId="">
                  <p:embed/>
                </p:oleObj>
              </mc:Choice>
              <mc:Fallback>
                <p:oleObj name="Equation" r:id="rId6" imgW="3136680" imgH="393480" progId="">
                  <p:embed/>
                  <p:pic>
                    <p:nvPicPr>
                      <p:cNvPr id="619525"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3498" y="3372502"/>
                        <a:ext cx="7340600"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9528" name="Rectangle 8"/>
          <p:cNvSpPr>
            <a:spLocks noChangeArrowheads="1"/>
          </p:cNvSpPr>
          <p:nvPr/>
        </p:nvSpPr>
        <p:spPr bwMode="auto">
          <a:xfrm>
            <a:off x="1524001" y="439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619527" name="Object 7"/>
          <p:cNvGraphicFramePr>
            <a:graphicFrameLocks noChangeAspect="1"/>
          </p:cNvGraphicFramePr>
          <p:nvPr>
            <p:extLst>
              <p:ext uri="{D42A27DB-BD31-4B8C-83A1-F6EECF244321}">
                <p14:modId xmlns:p14="http://schemas.microsoft.com/office/powerpoint/2010/main" val="547115144"/>
              </p:ext>
            </p:extLst>
          </p:nvPr>
        </p:nvGraphicFramePr>
        <p:xfrm>
          <a:off x="1103142" y="5206716"/>
          <a:ext cx="8375904" cy="762000"/>
        </p:xfrm>
        <a:graphic>
          <a:graphicData uri="http://schemas.openxmlformats.org/presentationml/2006/ole">
            <mc:AlternateContent xmlns:mc="http://schemas.openxmlformats.org/markup-compatibility/2006">
              <mc:Choice xmlns:v="urn:schemas-microsoft-com:vml" Requires="v">
                <p:oleObj spid="_x0000_s33823" name="Equation" r:id="rId8" imgW="4165560" imgH="419040" progId="">
                  <p:embed/>
                </p:oleObj>
              </mc:Choice>
              <mc:Fallback>
                <p:oleObj name="Equation" r:id="rId8" imgW="4165560" imgH="419040" progId="">
                  <p:embed/>
                  <p:pic>
                    <p:nvPicPr>
                      <p:cNvPr id="619527"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03142" y="5206716"/>
                        <a:ext cx="8375904" cy="762000"/>
                      </a:xfrm>
                      <a:prstGeom prst="rect">
                        <a:avLst/>
                      </a:prstGeom>
                      <a:noFill/>
                    </p:spPr>
                  </p:pic>
                </p:oleObj>
              </mc:Fallback>
            </mc:AlternateContent>
          </a:graphicData>
        </a:graphic>
      </p:graphicFrame>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DuPont Model</a:t>
            </a:r>
          </a:p>
        </p:txBody>
      </p:sp>
      <p:sp>
        <p:nvSpPr>
          <p:cNvPr id="619524"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619526"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619528" name="Rectangle 8"/>
          <p:cNvSpPr>
            <a:spLocks noChangeArrowheads="1"/>
          </p:cNvSpPr>
          <p:nvPr/>
        </p:nvSpPr>
        <p:spPr bwMode="auto">
          <a:xfrm>
            <a:off x="1524001" y="439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800072999"/>
              </p:ext>
            </p:extLst>
          </p:nvPr>
        </p:nvGraphicFramePr>
        <p:xfrm>
          <a:off x="1524001" y="2170330"/>
          <a:ext cx="6858000" cy="3733800"/>
        </p:xfrm>
        <a:graphic>
          <a:graphicData uri="http://schemas.openxmlformats.org/drawingml/2006/table">
            <a:tbl>
              <a:tblPr/>
              <a:tblGrid>
                <a:gridCol w="3273496">
                  <a:extLst>
                    <a:ext uri="{9D8B030D-6E8A-4147-A177-3AD203B41FA5}">
                      <a16:colId xmlns:a16="http://schemas.microsoft.com/office/drawing/2014/main" val="20000"/>
                    </a:ext>
                  </a:extLst>
                </a:gridCol>
                <a:gridCol w="1718174">
                  <a:extLst>
                    <a:ext uri="{9D8B030D-6E8A-4147-A177-3AD203B41FA5}">
                      <a16:colId xmlns:a16="http://schemas.microsoft.com/office/drawing/2014/main" val="20001"/>
                    </a:ext>
                  </a:extLst>
                </a:gridCol>
                <a:gridCol w="1866330">
                  <a:extLst>
                    <a:ext uri="{9D8B030D-6E8A-4147-A177-3AD203B41FA5}">
                      <a16:colId xmlns:a16="http://schemas.microsoft.com/office/drawing/2014/main" val="20002"/>
                    </a:ext>
                  </a:extLst>
                </a:gridCol>
              </a:tblGrid>
              <a:tr h="933450">
                <a:tc>
                  <a:txBody>
                    <a:bodyPr/>
                    <a:lstStyle/>
                    <a:p>
                      <a:pPr algn="l" fontAlgn="b"/>
                      <a:r>
                        <a:rPr lang="en-US" sz="2800" b="0" i="0" u="none" strike="noStrike" dirty="0">
                          <a:solidFill>
                            <a:srgbClr val="000000"/>
                          </a:solidFill>
                          <a:latin typeface="Calibri"/>
                        </a:rPr>
                        <a:t>Net profit margin</a:t>
                      </a: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Calibri"/>
                        </a:rPr>
                        <a:t>5</a:t>
                      </a:r>
                    </a:p>
                  </a:txBody>
                  <a:tcPr marL="9525" marR="9525" marT="9525" marB="0" anchor="b">
                    <a:lnL>
                      <a:noFill/>
                    </a:lnL>
                    <a:lnR>
                      <a:noFill/>
                    </a:lnR>
                    <a:lnT>
                      <a:noFill/>
                    </a:lnT>
                    <a:lnB>
                      <a:noFill/>
                    </a:lnB>
                  </a:tcPr>
                </a:tc>
                <a:tc>
                  <a:txBody>
                    <a:bodyPr/>
                    <a:lstStyle/>
                    <a:p>
                      <a:pPr algn="l" fontAlgn="b"/>
                      <a:r>
                        <a:rPr lang="en-US" sz="2800" b="0" i="0" u="none" strike="noStrike" dirty="0">
                          <a:solidFill>
                            <a:srgbClr val="000000"/>
                          </a:solidFill>
                          <a:latin typeface="Calibri"/>
                        </a:rPr>
                        <a:t>.00%</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933450">
                <a:tc>
                  <a:txBody>
                    <a:bodyPr/>
                    <a:lstStyle/>
                    <a:p>
                      <a:pPr algn="l" fontAlgn="b"/>
                      <a:r>
                        <a:rPr lang="en-US" sz="2800" b="0" i="0" u="none" strike="noStrike" dirty="0">
                          <a:solidFill>
                            <a:srgbClr val="000000"/>
                          </a:solidFill>
                          <a:latin typeface="Calibri"/>
                        </a:rPr>
                        <a:t>Total asset turnover</a:t>
                      </a: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Calibri"/>
                        </a:rPr>
                        <a:t>1</a:t>
                      </a:r>
                    </a:p>
                  </a:txBody>
                  <a:tcPr marL="9525" marR="9525" marT="9525" marB="0" anchor="b">
                    <a:lnL>
                      <a:noFill/>
                    </a:lnL>
                    <a:lnR>
                      <a:noFill/>
                    </a:lnR>
                    <a:lnT>
                      <a:noFill/>
                    </a:lnT>
                    <a:lnB>
                      <a:noFill/>
                    </a:lnB>
                  </a:tcPr>
                </a:tc>
                <a:tc>
                  <a:txBody>
                    <a:bodyPr/>
                    <a:lstStyle/>
                    <a:p>
                      <a:pPr algn="l" fontAlgn="b"/>
                      <a:r>
                        <a:rPr lang="en-US" sz="2800" b="0" i="0" u="none" strike="noStrike" dirty="0">
                          <a:solidFill>
                            <a:srgbClr val="000000"/>
                          </a:solidFill>
                          <a:latin typeface="Calibri"/>
                        </a:rPr>
                        <a:t>.5</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933450">
                <a:tc>
                  <a:txBody>
                    <a:bodyPr/>
                    <a:lstStyle/>
                    <a:p>
                      <a:pPr algn="l" fontAlgn="b"/>
                      <a:r>
                        <a:rPr lang="en-US" sz="2800" b="0" i="0" u="none" strike="noStrike" dirty="0">
                          <a:solidFill>
                            <a:srgbClr val="000000"/>
                          </a:solidFill>
                          <a:latin typeface="Calibri"/>
                        </a:rPr>
                        <a:t>Equity multiplier</a:t>
                      </a: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Calibri"/>
                        </a:rPr>
                        <a:t>2</a:t>
                      </a:r>
                    </a:p>
                  </a:txBody>
                  <a:tcPr marL="9525" marR="9525" marT="9525" marB="0" anchor="b">
                    <a:lnL>
                      <a:noFill/>
                    </a:lnL>
                    <a:lnR>
                      <a:noFill/>
                    </a:lnR>
                    <a:lnT>
                      <a:noFill/>
                    </a:lnT>
                    <a:lnB>
                      <a:noFill/>
                    </a:lnB>
                  </a:tcPr>
                </a:tc>
                <a:tc>
                  <a:txBody>
                    <a:bodyPr/>
                    <a:lstStyle/>
                    <a:p>
                      <a:pPr algn="l" fontAlgn="b"/>
                      <a:r>
                        <a:rPr lang="en-US" sz="2800" b="0" i="0" u="none" strike="noStrike" dirty="0">
                          <a:solidFill>
                            <a:srgbClr val="000000"/>
                          </a:solidFill>
                          <a:latin typeface="Calibri"/>
                        </a:rPr>
                        <a:t>.0</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933450">
                <a:tc>
                  <a:txBody>
                    <a:bodyPr/>
                    <a:lstStyle/>
                    <a:p>
                      <a:pPr algn="l" fontAlgn="b"/>
                      <a:r>
                        <a:rPr lang="en-US" sz="2800" b="0" i="0" u="none" strike="noStrike" dirty="0">
                          <a:solidFill>
                            <a:srgbClr val="000000"/>
                          </a:solidFill>
                          <a:latin typeface="Calibri"/>
                        </a:rPr>
                        <a:t>Retention ratio</a:t>
                      </a: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Calibri"/>
                        </a:rPr>
                        <a:t>60</a:t>
                      </a:r>
                    </a:p>
                  </a:txBody>
                  <a:tcPr marL="9525" marR="9525" marT="9525" marB="0" anchor="b">
                    <a:lnL>
                      <a:noFill/>
                    </a:lnL>
                    <a:lnR>
                      <a:noFill/>
                    </a:lnR>
                    <a:lnT>
                      <a:noFill/>
                    </a:lnT>
                    <a:lnB>
                      <a:noFill/>
                    </a:lnB>
                  </a:tcPr>
                </a:tc>
                <a:tc>
                  <a:txBody>
                    <a:bodyPr/>
                    <a:lstStyle/>
                    <a:p>
                      <a:pPr algn="l" fontAlgn="b"/>
                      <a:r>
                        <a:rPr lang="en-US" sz="2800" b="0" i="0" u="none" strike="noStrike" dirty="0">
                          <a:solidFill>
                            <a:srgbClr val="000000"/>
                          </a:solidFill>
                          <a:latin typeface="Calibri"/>
                        </a:rPr>
                        <a:t>%</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DuPont Model</a:t>
            </a:r>
          </a:p>
        </p:txBody>
      </p:sp>
      <p:sp>
        <p:nvSpPr>
          <p:cNvPr id="619524"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619526"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619528" name="Rectangle 8"/>
          <p:cNvSpPr>
            <a:spLocks noChangeArrowheads="1"/>
          </p:cNvSpPr>
          <p:nvPr/>
        </p:nvSpPr>
        <p:spPr bwMode="auto">
          <a:xfrm>
            <a:off x="1524001" y="439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619527" name="Object 7"/>
          <p:cNvGraphicFramePr>
            <a:graphicFrameLocks noChangeAspect="1"/>
          </p:cNvGraphicFramePr>
          <p:nvPr>
            <p:extLst>
              <p:ext uri="{D42A27DB-BD31-4B8C-83A1-F6EECF244321}">
                <p14:modId xmlns:p14="http://schemas.microsoft.com/office/powerpoint/2010/main" val="1264896885"/>
              </p:ext>
            </p:extLst>
          </p:nvPr>
        </p:nvGraphicFramePr>
        <p:xfrm>
          <a:off x="1328224" y="2301240"/>
          <a:ext cx="6553200" cy="3668712"/>
        </p:xfrm>
        <a:graphic>
          <a:graphicData uri="http://schemas.openxmlformats.org/presentationml/2006/ole">
            <mc:AlternateContent xmlns:mc="http://schemas.openxmlformats.org/markup-compatibility/2006">
              <mc:Choice xmlns:v="urn:schemas-microsoft-com:vml" Requires="v">
                <p:oleObj spid="_x0000_s34827" name="Equation" r:id="rId4" imgW="2476440" imgH="1282680" progId="Equation.DSMT4">
                  <p:embed/>
                </p:oleObj>
              </mc:Choice>
              <mc:Fallback>
                <p:oleObj name="Equation" r:id="rId4" imgW="2476440" imgH="1282680" progId="Equation.DSMT4">
                  <p:embed/>
                  <p:pic>
                    <p:nvPicPr>
                      <p:cNvPr id="619527" name="Object 7"/>
                      <p:cNvPicPr>
                        <a:picLocks noChangeAspect="1" noChangeArrowheads="1"/>
                      </p:cNvPicPr>
                      <p:nvPr/>
                    </p:nvPicPr>
                    <p:blipFill>
                      <a:blip r:embed="rId5"/>
                      <a:srcRect/>
                      <a:stretch>
                        <a:fillRect/>
                      </a:stretch>
                    </p:blipFill>
                    <p:spPr bwMode="auto">
                      <a:xfrm>
                        <a:off x="1328224" y="2301240"/>
                        <a:ext cx="6553200" cy="3668712"/>
                      </a:xfrm>
                      <a:prstGeom prst="rect">
                        <a:avLst/>
                      </a:prstGeom>
                      <a:noFill/>
                    </p:spPr>
                  </p:pic>
                </p:oleObj>
              </mc:Fallback>
            </mc:AlternateContent>
          </a:graphicData>
        </a:graphic>
      </p:graphicFrame>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531491841"/>
              </p:ext>
            </p:extLst>
          </p:nvPr>
        </p:nvGraphicFramePr>
        <p:xfrm>
          <a:off x="2087880" y="1447800"/>
          <a:ext cx="8458200" cy="541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nchor="ctr"/>
          <a:lstStyle/>
          <a:p>
            <a:r>
              <a:rPr lang="en-US" dirty="0"/>
              <a:t>Summary</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121388955"/>
              </p:ext>
            </p:extLst>
          </p:nvPr>
        </p:nvGraphicFramePr>
        <p:xfrm>
          <a:off x="2065606" y="1502899"/>
          <a:ext cx="84582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nchor="ctr"/>
          <a:lstStyle/>
          <a:p>
            <a:r>
              <a:rPr lang="en-US" dirty="0"/>
              <a:t>Summary</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044966590"/>
              </p:ext>
            </p:extLst>
          </p:nvPr>
        </p:nvGraphicFramePr>
        <p:xfrm>
          <a:off x="1828800" y="1539240"/>
          <a:ext cx="85344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nchor="ctr"/>
          <a:lstStyle/>
          <a:p>
            <a:r>
              <a:rPr lang="en-US" dirty="0"/>
              <a:t>Summary</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ctrTitle"/>
          </p:nvPr>
        </p:nvSpPr>
        <p:spPr/>
        <p:txBody>
          <a:bodyPr/>
          <a:lstStyle/>
          <a:p>
            <a:pPr algn="ctr" eaLnBrk="1" hangingPunct="1"/>
            <a:r>
              <a:rPr lang="en-US" sz="4000" dirty="0">
                <a:latin typeface="Verdana" pitchFamily="34" charset="0"/>
              </a:rPr>
              <a:t>Free Cash Flow </a:t>
            </a:r>
            <a:br>
              <a:rPr lang="en-US" sz="4000" dirty="0">
                <a:latin typeface="Verdana" pitchFamily="34" charset="0"/>
              </a:rPr>
            </a:br>
            <a:r>
              <a:rPr lang="en-US" sz="4000" dirty="0">
                <a:latin typeface="Verdana" pitchFamily="34" charset="0"/>
              </a:rPr>
              <a:t>Valuation</a:t>
            </a:r>
            <a:endParaRPr lang="en-US" sz="3000" dirty="0">
              <a:latin typeface="Verdana" pitchFamily="34" charset="0"/>
            </a:endParaRPr>
          </a:p>
        </p:txBody>
      </p:sp>
      <p:sp>
        <p:nvSpPr>
          <p:cNvPr id="3" name="Subtitle 2">
            <a:extLst>
              <a:ext uri="{FF2B5EF4-FFF2-40B4-BE49-F238E27FC236}">
                <a16:creationId xmlns:a16="http://schemas.microsoft.com/office/drawing/2014/main" id="{B4F76006-2BA6-4446-B159-E149DE4CE9E4}"/>
              </a:ext>
            </a:extLst>
          </p:cNvPr>
          <p:cNvSpPr>
            <a:spLocks noGrp="1"/>
          </p:cNvSpPr>
          <p:nvPr>
            <p:ph type="subTitle" idx="1"/>
          </p:nvPr>
        </p:nvSpPr>
        <p:spPr/>
        <p:txBody>
          <a:bodyPr/>
          <a:lstStyle/>
          <a:p>
            <a:endParaRPr lang="en-US"/>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normAutofit/>
          </a:bodyPr>
          <a:lstStyle/>
          <a:p>
            <a:r>
              <a:rPr lang="en-US" dirty="0"/>
              <a:t>Free Cash Flow</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5" name="Diagram 4"/>
          <p:cNvGraphicFramePr/>
          <p:nvPr>
            <p:extLst>
              <p:ext uri="{D42A27DB-BD31-4B8C-83A1-F6EECF244321}">
                <p14:modId xmlns:p14="http://schemas.microsoft.com/office/powerpoint/2010/main" val="3059996054"/>
              </p:ext>
            </p:extLst>
          </p:nvPr>
        </p:nvGraphicFramePr>
        <p:xfrm>
          <a:off x="838200" y="1921803"/>
          <a:ext cx="79248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normAutofit/>
          </a:bodyPr>
          <a:lstStyle/>
          <a:p>
            <a:r>
              <a:rPr lang="en-US" dirty="0"/>
              <a:t>FCFF vs. FCFE Approaches to Equity Valuation</a:t>
            </a:r>
          </a:p>
        </p:txBody>
      </p:sp>
      <p:graphicFrame>
        <p:nvGraphicFramePr>
          <p:cNvPr id="4" name="Diagram 3"/>
          <p:cNvGraphicFramePr/>
          <p:nvPr>
            <p:extLst>
              <p:ext uri="{D42A27DB-BD31-4B8C-83A1-F6EECF244321}">
                <p14:modId xmlns:p14="http://schemas.microsoft.com/office/powerpoint/2010/main" val="3533720363"/>
              </p:ext>
            </p:extLst>
          </p:nvPr>
        </p:nvGraphicFramePr>
        <p:xfrm>
          <a:off x="3048000" y="2226994"/>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normAutofit/>
          </a:bodyPr>
          <a:lstStyle/>
          <a:p>
            <a:r>
              <a:rPr lang="en-US" dirty="0"/>
              <a:t>FCFF vs. FCFE Approaches to Equity Valuation</a:t>
            </a:r>
          </a:p>
        </p:txBody>
      </p:sp>
      <p:sp>
        <p:nvSpPr>
          <p:cNvPr id="737282"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737281" name="Object 1"/>
          <p:cNvGraphicFramePr>
            <a:graphicFrameLocks noChangeAspect="1"/>
          </p:cNvGraphicFramePr>
          <p:nvPr/>
        </p:nvGraphicFramePr>
        <p:xfrm>
          <a:off x="2708276" y="1157289"/>
          <a:ext cx="6894513" cy="2682875"/>
        </p:xfrm>
        <a:graphic>
          <a:graphicData uri="http://schemas.openxmlformats.org/presentationml/2006/ole">
            <mc:AlternateContent xmlns:mc="http://schemas.openxmlformats.org/markup-compatibility/2006">
              <mc:Choice xmlns:v="urn:schemas-microsoft-com:vml" Requires="v">
                <p:oleObj spid="_x0000_s35858" name="Equation" r:id="rId4" imgW="2044440" imgH="799920" progId="">
                  <p:embed/>
                </p:oleObj>
              </mc:Choice>
              <mc:Fallback>
                <p:oleObj name="Equation" r:id="rId4" imgW="2044440" imgH="799920" progId="">
                  <p:embed/>
                  <p:pic>
                    <p:nvPicPr>
                      <p:cNvPr id="737281"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08276" y="1157289"/>
                        <a:ext cx="6894513" cy="2682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37284"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6"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737285" name="Object 5"/>
          <p:cNvGraphicFramePr>
            <a:graphicFrameLocks noChangeAspect="1"/>
          </p:cNvGraphicFramePr>
          <p:nvPr/>
        </p:nvGraphicFramePr>
        <p:xfrm>
          <a:off x="3017838" y="4419600"/>
          <a:ext cx="5029200" cy="1676400"/>
        </p:xfrm>
        <a:graphic>
          <a:graphicData uri="http://schemas.openxmlformats.org/presentationml/2006/ole">
            <mc:AlternateContent xmlns:mc="http://schemas.openxmlformats.org/markup-compatibility/2006">
              <mc:Choice xmlns:v="urn:schemas-microsoft-com:vml" Requires="v">
                <p:oleObj spid="_x0000_s35859" name="Equation" r:id="rId6" imgW="1371600" imgH="457200" progId="">
                  <p:embed/>
                </p:oleObj>
              </mc:Choice>
              <mc:Fallback>
                <p:oleObj name="Equation" r:id="rId6" imgW="1371600" imgH="457200" progId="">
                  <p:embed/>
                  <p:pic>
                    <p:nvPicPr>
                      <p:cNvPr id="737285"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17838" y="4419600"/>
                        <a:ext cx="5029200" cy="1676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Single-Stage Free Cash Flow Models</a:t>
            </a:r>
          </a:p>
        </p:txBody>
      </p:sp>
      <p:sp>
        <p:nvSpPr>
          <p:cNvPr id="737282"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737281" name="Object 1"/>
          <p:cNvGraphicFramePr>
            <a:graphicFrameLocks noChangeAspect="1"/>
          </p:cNvGraphicFramePr>
          <p:nvPr>
            <p:extLst>
              <p:ext uri="{D42A27DB-BD31-4B8C-83A1-F6EECF244321}">
                <p14:modId xmlns:p14="http://schemas.microsoft.com/office/powerpoint/2010/main" val="3076242879"/>
              </p:ext>
            </p:extLst>
          </p:nvPr>
        </p:nvGraphicFramePr>
        <p:xfrm>
          <a:off x="1383738" y="1871147"/>
          <a:ext cx="6680200" cy="4127500"/>
        </p:xfrm>
        <a:graphic>
          <a:graphicData uri="http://schemas.openxmlformats.org/presentationml/2006/ole">
            <mc:AlternateContent xmlns:mc="http://schemas.openxmlformats.org/markup-compatibility/2006">
              <mc:Choice xmlns:v="urn:schemas-microsoft-com:vml" Requires="v">
                <p:oleObj spid="_x0000_s36874" name="Equation" r:id="rId4" imgW="2044440" imgH="1269720" progId="">
                  <p:embed/>
                </p:oleObj>
              </mc:Choice>
              <mc:Fallback>
                <p:oleObj name="Equation" r:id="rId4" imgW="2044440" imgH="1269720" progId="">
                  <p:embed/>
                  <p:pic>
                    <p:nvPicPr>
                      <p:cNvPr id="737281"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3738" y="1871147"/>
                        <a:ext cx="6680200" cy="4127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37284"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6"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Example: Single-Stage FCFF Model</a:t>
            </a:r>
          </a:p>
        </p:txBody>
      </p:sp>
      <p:sp>
        <p:nvSpPr>
          <p:cNvPr id="737282"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4"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6"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721056287"/>
              </p:ext>
            </p:extLst>
          </p:nvPr>
        </p:nvGraphicFramePr>
        <p:xfrm>
          <a:off x="838200" y="2235590"/>
          <a:ext cx="6781800" cy="3581400"/>
        </p:xfrm>
        <a:graphic>
          <a:graphicData uri="http://schemas.openxmlformats.org/drawingml/2006/table">
            <a:tbl>
              <a:tblPr firstRow="1" bandRow="1">
                <a:tableStyleId>{073A0DAA-6AF3-43AB-8588-CEC1D06C72B9}</a:tableStyleId>
              </a:tblPr>
              <a:tblGrid>
                <a:gridCol w="3390900">
                  <a:extLst>
                    <a:ext uri="{9D8B030D-6E8A-4147-A177-3AD203B41FA5}">
                      <a16:colId xmlns:a16="http://schemas.microsoft.com/office/drawing/2014/main" val="20000"/>
                    </a:ext>
                  </a:extLst>
                </a:gridCol>
                <a:gridCol w="3390900">
                  <a:extLst>
                    <a:ext uri="{9D8B030D-6E8A-4147-A177-3AD203B41FA5}">
                      <a16:colId xmlns:a16="http://schemas.microsoft.com/office/drawing/2014/main" val="20001"/>
                    </a:ext>
                  </a:extLst>
                </a:gridCol>
              </a:tblGrid>
              <a:tr h="447675">
                <a:tc>
                  <a:txBody>
                    <a:bodyPr/>
                    <a:lstStyle/>
                    <a:p>
                      <a:r>
                        <a:rPr lang="en-GB" sz="2000" b="0" dirty="0">
                          <a:solidFill>
                            <a:schemeClr val="tx1"/>
                          </a:solidFill>
                          <a:latin typeface="Times New Roman" panose="02020603050405020304" pitchFamily="18" charset="0"/>
                          <a:cs typeface="Times New Roman" panose="02020603050405020304" pitchFamily="18" charset="0"/>
                        </a:rPr>
                        <a:t>Current FCFF</a:t>
                      </a:r>
                      <a:endParaRPr lang="en-US" sz="2000" b="0" dirty="0">
                        <a:solidFill>
                          <a:schemeClr val="tx1"/>
                        </a:solidFill>
                        <a:latin typeface="Times New Roman" panose="02020603050405020304" pitchFamily="18" charset="0"/>
                        <a:cs typeface="Times New Roman" panose="02020603050405020304" pitchFamily="18" charset="0"/>
                      </a:endParaRPr>
                    </a:p>
                  </a:txBody>
                  <a:tcPr>
                    <a:noFill/>
                  </a:tcPr>
                </a:tc>
                <a:tc>
                  <a:txBody>
                    <a:bodyPr/>
                    <a:lstStyle/>
                    <a:p>
                      <a:pPr algn="r"/>
                      <a:r>
                        <a:rPr lang="en-GB" sz="2000" b="0" dirty="0">
                          <a:solidFill>
                            <a:schemeClr val="tx1"/>
                          </a:solidFill>
                          <a:latin typeface="Times New Roman" panose="02020603050405020304" pitchFamily="18" charset="0"/>
                          <a:cs typeface="Times New Roman" panose="02020603050405020304" pitchFamily="18" charset="0"/>
                        </a:rPr>
                        <a:t>$6,000,000</a:t>
                      </a:r>
                      <a:endParaRPr lang="en-US" sz="2000" b="0" dirty="0">
                        <a:solidFill>
                          <a:schemeClr val="tx1"/>
                        </a:solidFill>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10000"/>
                  </a:ext>
                </a:extLst>
              </a:tr>
              <a:tr h="447675">
                <a:tc>
                  <a:txBody>
                    <a:bodyPr/>
                    <a:lstStyle/>
                    <a:p>
                      <a:r>
                        <a:rPr lang="en-GB" sz="2000" dirty="0">
                          <a:solidFill>
                            <a:schemeClr val="tx1"/>
                          </a:solidFill>
                          <a:latin typeface="Times New Roman" panose="02020603050405020304" pitchFamily="18" charset="0"/>
                          <a:cs typeface="Times New Roman" panose="02020603050405020304" pitchFamily="18" charset="0"/>
                        </a:rPr>
                        <a:t>Target debt to capital</a:t>
                      </a:r>
                      <a:endParaRPr lang="en-US" sz="2000" dirty="0">
                        <a:solidFill>
                          <a:schemeClr val="tx1"/>
                        </a:solidFill>
                        <a:latin typeface="Times New Roman" panose="02020603050405020304" pitchFamily="18" charset="0"/>
                        <a:cs typeface="Times New Roman" panose="02020603050405020304" pitchFamily="18" charset="0"/>
                      </a:endParaRPr>
                    </a:p>
                  </a:txBody>
                  <a:tcPr>
                    <a:noFill/>
                  </a:tcPr>
                </a:tc>
                <a:tc>
                  <a:txBody>
                    <a:bodyPr/>
                    <a:lstStyle/>
                    <a:p>
                      <a:pPr algn="r"/>
                      <a:r>
                        <a:rPr lang="en-GB" sz="2000" dirty="0">
                          <a:solidFill>
                            <a:schemeClr val="tx1"/>
                          </a:solidFill>
                          <a:latin typeface="Times New Roman" panose="02020603050405020304" pitchFamily="18" charset="0"/>
                          <a:cs typeface="Times New Roman" panose="02020603050405020304" pitchFamily="18" charset="0"/>
                        </a:rPr>
                        <a:t>0.25</a:t>
                      </a:r>
                      <a:endParaRPr lang="en-US" sz="2000" dirty="0">
                        <a:solidFill>
                          <a:schemeClr val="tx1"/>
                        </a:solidFill>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10001"/>
                  </a:ext>
                </a:extLst>
              </a:tr>
              <a:tr h="447675">
                <a:tc>
                  <a:txBody>
                    <a:bodyPr/>
                    <a:lstStyle/>
                    <a:p>
                      <a:r>
                        <a:rPr lang="en-GB" sz="2000" dirty="0">
                          <a:solidFill>
                            <a:schemeClr val="tx1"/>
                          </a:solidFill>
                          <a:latin typeface="Times New Roman" panose="02020603050405020304" pitchFamily="18" charset="0"/>
                          <a:cs typeface="Times New Roman" panose="02020603050405020304" pitchFamily="18" charset="0"/>
                        </a:rPr>
                        <a:t>Market value to debt</a:t>
                      </a:r>
                      <a:endParaRPr lang="en-US" sz="2000" dirty="0">
                        <a:solidFill>
                          <a:schemeClr val="tx1"/>
                        </a:solidFill>
                        <a:latin typeface="Times New Roman" panose="02020603050405020304" pitchFamily="18" charset="0"/>
                        <a:cs typeface="Times New Roman" panose="02020603050405020304" pitchFamily="18" charset="0"/>
                      </a:endParaRPr>
                    </a:p>
                  </a:txBody>
                  <a:tcPr>
                    <a:noFill/>
                  </a:tcPr>
                </a:tc>
                <a:tc>
                  <a:txBody>
                    <a:bodyPr/>
                    <a:lstStyle/>
                    <a:p>
                      <a:pPr algn="r"/>
                      <a:r>
                        <a:rPr lang="en-GB" sz="2000" dirty="0">
                          <a:solidFill>
                            <a:schemeClr val="tx1"/>
                          </a:solidFill>
                          <a:latin typeface="Times New Roman" panose="02020603050405020304" pitchFamily="18" charset="0"/>
                          <a:cs typeface="Times New Roman" panose="02020603050405020304" pitchFamily="18" charset="0"/>
                        </a:rPr>
                        <a:t>$30,000,000</a:t>
                      </a:r>
                      <a:endParaRPr lang="en-US" sz="2000" dirty="0">
                        <a:solidFill>
                          <a:schemeClr val="tx1"/>
                        </a:solidFill>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10002"/>
                  </a:ext>
                </a:extLst>
              </a:tr>
              <a:tr h="447675">
                <a:tc>
                  <a:txBody>
                    <a:bodyPr/>
                    <a:lstStyle/>
                    <a:p>
                      <a:r>
                        <a:rPr lang="en-GB" sz="2000" dirty="0">
                          <a:solidFill>
                            <a:schemeClr val="tx1"/>
                          </a:solidFill>
                          <a:latin typeface="Times New Roman" panose="02020603050405020304" pitchFamily="18" charset="0"/>
                          <a:cs typeface="Times New Roman" panose="02020603050405020304" pitchFamily="18" charset="0"/>
                        </a:rPr>
                        <a:t>Shares outstanding</a:t>
                      </a:r>
                      <a:endParaRPr lang="en-US" sz="2000" dirty="0">
                        <a:solidFill>
                          <a:schemeClr val="tx1"/>
                        </a:solidFill>
                        <a:latin typeface="Times New Roman" panose="02020603050405020304" pitchFamily="18" charset="0"/>
                        <a:cs typeface="Times New Roman" panose="02020603050405020304" pitchFamily="18" charset="0"/>
                      </a:endParaRPr>
                    </a:p>
                  </a:txBody>
                  <a:tcPr>
                    <a:noFill/>
                  </a:tcPr>
                </a:tc>
                <a:tc>
                  <a:txBody>
                    <a:bodyPr/>
                    <a:lstStyle/>
                    <a:p>
                      <a:pPr algn="r"/>
                      <a:r>
                        <a:rPr lang="en-GB" sz="2000" dirty="0">
                          <a:solidFill>
                            <a:schemeClr val="tx1"/>
                          </a:solidFill>
                          <a:latin typeface="Times New Roman" panose="02020603050405020304" pitchFamily="18" charset="0"/>
                          <a:cs typeface="Times New Roman" panose="02020603050405020304" pitchFamily="18" charset="0"/>
                        </a:rPr>
                        <a:t>2,900,000</a:t>
                      </a:r>
                      <a:endParaRPr lang="en-US" sz="2000" dirty="0">
                        <a:solidFill>
                          <a:schemeClr val="tx1"/>
                        </a:solidFill>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10003"/>
                  </a:ext>
                </a:extLst>
              </a:tr>
              <a:tr h="447675">
                <a:tc>
                  <a:txBody>
                    <a:bodyPr/>
                    <a:lstStyle/>
                    <a:p>
                      <a:r>
                        <a:rPr lang="en-GB" sz="2000" dirty="0">
                          <a:solidFill>
                            <a:schemeClr val="tx1"/>
                          </a:solidFill>
                          <a:latin typeface="Times New Roman" panose="02020603050405020304" pitchFamily="18" charset="0"/>
                          <a:cs typeface="Times New Roman" panose="02020603050405020304" pitchFamily="18" charset="0"/>
                        </a:rPr>
                        <a:t>Required return on equity</a:t>
                      </a:r>
                      <a:endParaRPr lang="en-US" sz="2000" dirty="0">
                        <a:solidFill>
                          <a:schemeClr val="tx1"/>
                        </a:solidFill>
                        <a:latin typeface="Times New Roman" panose="02020603050405020304" pitchFamily="18" charset="0"/>
                        <a:cs typeface="Times New Roman" panose="02020603050405020304" pitchFamily="18" charset="0"/>
                      </a:endParaRPr>
                    </a:p>
                  </a:txBody>
                  <a:tcPr>
                    <a:noFill/>
                  </a:tcPr>
                </a:tc>
                <a:tc>
                  <a:txBody>
                    <a:bodyPr/>
                    <a:lstStyle/>
                    <a:p>
                      <a:pPr algn="r"/>
                      <a:r>
                        <a:rPr lang="en-GB" sz="2000" dirty="0">
                          <a:solidFill>
                            <a:schemeClr val="tx1"/>
                          </a:solidFill>
                          <a:latin typeface="Times New Roman" panose="02020603050405020304" pitchFamily="18" charset="0"/>
                          <a:cs typeface="Times New Roman" panose="02020603050405020304" pitchFamily="18" charset="0"/>
                        </a:rPr>
                        <a:t>12%</a:t>
                      </a:r>
                      <a:endParaRPr lang="en-US" sz="2000" dirty="0">
                        <a:solidFill>
                          <a:schemeClr val="tx1"/>
                        </a:solidFill>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10004"/>
                  </a:ext>
                </a:extLst>
              </a:tr>
              <a:tr h="447675">
                <a:tc>
                  <a:txBody>
                    <a:bodyPr/>
                    <a:lstStyle/>
                    <a:p>
                      <a:r>
                        <a:rPr lang="en-GB" sz="2000" dirty="0">
                          <a:solidFill>
                            <a:schemeClr val="tx1"/>
                          </a:solidFill>
                          <a:latin typeface="Times New Roman" panose="02020603050405020304" pitchFamily="18" charset="0"/>
                          <a:cs typeface="Times New Roman" panose="02020603050405020304" pitchFamily="18" charset="0"/>
                        </a:rPr>
                        <a:t>Cost of</a:t>
                      </a:r>
                      <a:r>
                        <a:rPr lang="en-GB" sz="2000" baseline="0" dirty="0">
                          <a:solidFill>
                            <a:schemeClr val="tx1"/>
                          </a:solidFill>
                          <a:latin typeface="Times New Roman" panose="02020603050405020304" pitchFamily="18" charset="0"/>
                          <a:cs typeface="Times New Roman" panose="02020603050405020304" pitchFamily="18" charset="0"/>
                        </a:rPr>
                        <a:t> debt</a:t>
                      </a:r>
                      <a:endParaRPr lang="en-US" sz="2000" dirty="0">
                        <a:solidFill>
                          <a:schemeClr val="tx1"/>
                        </a:solidFill>
                        <a:latin typeface="Times New Roman" panose="02020603050405020304" pitchFamily="18" charset="0"/>
                        <a:cs typeface="Times New Roman" panose="02020603050405020304" pitchFamily="18" charset="0"/>
                      </a:endParaRPr>
                    </a:p>
                  </a:txBody>
                  <a:tcPr>
                    <a:noFill/>
                  </a:tcPr>
                </a:tc>
                <a:tc>
                  <a:txBody>
                    <a:bodyPr/>
                    <a:lstStyle/>
                    <a:p>
                      <a:pPr algn="r"/>
                      <a:r>
                        <a:rPr lang="en-GB" sz="2000" dirty="0">
                          <a:solidFill>
                            <a:schemeClr val="tx1"/>
                          </a:solidFill>
                          <a:latin typeface="Times New Roman" panose="02020603050405020304" pitchFamily="18" charset="0"/>
                          <a:cs typeface="Times New Roman" panose="02020603050405020304" pitchFamily="18" charset="0"/>
                        </a:rPr>
                        <a:t>7%</a:t>
                      </a:r>
                      <a:endParaRPr lang="en-US" sz="2000" dirty="0">
                        <a:solidFill>
                          <a:schemeClr val="tx1"/>
                        </a:solidFill>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10005"/>
                  </a:ext>
                </a:extLst>
              </a:tr>
              <a:tr h="447675">
                <a:tc>
                  <a:txBody>
                    <a:bodyPr/>
                    <a:lstStyle/>
                    <a:p>
                      <a:r>
                        <a:rPr lang="en-GB" sz="2000" dirty="0">
                          <a:solidFill>
                            <a:schemeClr val="tx1"/>
                          </a:solidFill>
                          <a:latin typeface="Times New Roman" panose="02020603050405020304" pitchFamily="18" charset="0"/>
                          <a:cs typeface="Times New Roman" panose="02020603050405020304" pitchFamily="18" charset="0"/>
                        </a:rPr>
                        <a:t>Long-term growth in FCFF</a:t>
                      </a:r>
                      <a:endParaRPr lang="en-US" sz="2000" dirty="0">
                        <a:solidFill>
                          <a:schemeClr val="tx1"/>
                        </a:solidFill>
                        <a:latin typeface="Times New Roman" panose="02020603050405020304" pitchFamily="18" charset="0"/>
                        <a:cs typeface="Times New Roman" panose="02020603050405020304" pitchFamily="18" charset="0"/>
                      </a:endParaRPr>
                    </a:p>
                  </a:txBody>
                  <a:tcPr>
                    <a:noFill/>
                  </a:tcPr>
                </a:tc>
                <a:tc>
                  <a:txBody>
                    <a:bodyPr/>
                    <a:lstStyle/>
                    <a:p>
                      <a:pPr algn="r"/>
                      <a:r>
                        <a:rPr lang="en-GB" sz="2000" dirty="0">
                          <a:solidFill>
                            <a:schemeClr val="tx1"/>
                          </a:solidFill>
                          <a:latin typeface="Times New Roman" panose="02020603050405020304" pitchFamily="18" charset="0"/>
                          <a:cs typeface="Times New Roman" panose="02020603050405020304" pitchFamily="18" charset="0"/>
                        </a:rPr>
                        <a:t>5%</a:t>
                      </a:r>
                      <a:endParaRPr lang="en-US" sz="2000" dirty="0">
                        <a:solidFill>
                          <a:schemeClr val="tx1"/>
                        </a:solidFill>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10006"/>
                  </a:ext>
                </a:extLst>
              </a:tr>
              <a:tr h="447675">
                <a:tc>
                  <a:txBody>
                    <a:bodyPr/>
                    <a:lstStyle/>
                    <a:p>
                      <a:r>
                        <a:rPr lang="en-GB" sz="2000" dirty="0">
                          <a:solidFill>
                            <a:schemeClr val="tx1"/>
                          </a:solidFill>
                          <a:latin typeface="Times New Roman" panose="02020603050405020304" pitchFamily="18" charset="0"/>
                          <a:cs typeface="Times New Roman" panose="02020603050405020304" pitchFamily="18" charset="0"/>
                        </a:rPr>
                        <a:t>Tax</a:t>
                      </a:r>
                      <a:r>
                        <a:rPr lang="en-GB" sz="2000" baseline="0" dirty="0">
                          <a:solidFill>
                            <a:schemeClr val="tx1"/>
                          </a:solidFill>
                          <a:latin typeface="Times New Roman" panose="02020603050405020304" pitchFamily="18" charset="0"/>
                          <a:cs typeface="Times New Roman" panose="02020603050405020304" pitchFamily="18" charset="0"/>
                        </a:rPr>
                        <a:t> rate</a:t>
                      </a:r>
                      <a:endParaRPr lang="en-US" sz="2000" dirty="0">
                        <a:solidFill>
                          <a:schemeClr val="tx1"/>
                        </a:solidFill>
                        <a:latin typeface="Times New Roman" panose="02020603050405020304" pitchFamily="18" charset="0"/>
                        <a:cs typeface="Times New Roman" panose="02020603050405020304" pitchFamily="18" charset="0"/>
                      </a:endParaRPr>
                    </a:p>
                  </a:txBody>
                  <a:tcPr>
                    <a:noFill/>
                  </a:tcPr>
                </a:tc>
                <a:tc>
                  <a:txBody>
                    <a:bodyPr/>
                    <a:lstStyle/>
                    <a:p>
                      <a:pPr algn="r"/>
                      <a:r>
                        <a:rPr lang="en-GB" sz="2000" dirty="0">
                          <a:solidFill>
                            <a:schemeClr val="tx1"/>
                          </a:solidFill>
                          <a:latin typeface="Times New Roman" panose="02020603050405020304" pitchFamily="18" charset="0"/>
                          <a:cs typeface="Times New Roman" panose="02020603050405020304" pitchFamily="18" charset="0"/>
                        </a:rPr>
                        <a:t>30%</a:t>
                      </a:r>
                      <a:endParaRPr lang="en-US" sz="2000" dirty="0">
                        <a:solidFill>
                          <a:schemeClr val="tx1"/>
                        </a:solidFill>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Example: Single-Stage FCFF Model</a:t>
            </a:r>
          </a:p>
        </p:txBody>
      </p:sp>
      <p:sp>
        <p:nvSpPr>
          <p:cNvPr id="737282"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4"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6"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751618" name="Object 2"/>
          <p:cNvGraphicFramePr>
            <a:graphicFrameLocks noChangeAspect="1"/>
          </p:cNvGraphicFramePr>
          <p:nvPr>
            <p:extLst>
              <p:ext uri="{D42A27DB-BD31-4B8C-83A1-F6EECF244321}">
                <p14:modId xmlns:p14="http://schemas.microsoft.com/office/powerpoint/2010/main" val="2645882546"/>
              </p:ext>
            </p:extLst>
          </p:nvPr>
        </p:nvGraphicFramePr>
        <p:xfrm>
          <a:off x="2062432" y="2485293"/>
          <a:ext cx="8067135" cy="2133601"/>
        </p:xfrm>
        <a:graphic>
          <a:graphicData uri="http://schemas.openxmlformats.org/presentationml/2006/ole">
            <mc:AlternateContent xmlns:mc="http://schemas.openxmlformats.org/markup-compatibility/2006">
              <mc:Choice xmlns:v="urn:schemas-microsoft-com:vml" Requires="v">
                <p:oleObj spid="_x0000_s37906" name="Equation" r:id="rId4" imgW="3098520" imgH="799920" progId="Equation.DSMT4">
                  <p:embed/>
                </p:oleObj>
              </mc:Choice>
              <mc:Fallback>
                <p:oleObj name="Equation" r:id="rId4" imgW="3098520" imgH="799920" progId="Equation.DSMT4">
                  <p:embed/>
                  <p:pic>
                    <p:nvPicPr>
                      <p:cNvPr id="751618" name="Object 2"/>
                      <p:cNvPicPr>
                        <a:picLocks noChangeAspect="1" noChangeArrowheads="1"/>
                      </p:cNvPicPr>
                      <p:nvPr/>
                    </p:nvPicPr>
                    <p:blipFill>
                      <a:blip r:embed="rId5"/>
                      <a:srcRect/>
                      <a:stretch>
                        <a:fillRect/>
                      </a:stretch>
                    </p:blipFill>
                    <p:spPr bwMode="auto">
                      <a:xfrm>
                        <a:off x="2062432" y="2485293"/>
                        <a:ext cx="8067135" cy="2133601"/>
                      </a:xfrm>
                      <a:prstGeom prst="rect">
                        <a:avLst/>
                      </a:prstGeom>
                      <a:noFill/>
                    </p:spPr>
                  </p:pic>
                </p:oleObj>
              </mc:Fallback>
            </mc:AlternateContent>
          </a:graphicData>
        </a:graphic>
      </p:graphicFrame>
      <p:graphicFrame>
        <p:nvGraphicFramePr>
          <p:cNvPr id="751619" name="Object 3"/>
          <p:cNvGraphicFramePr>
            <a:graphicFrameLocks noChangeAspect="1"/>
          </p:cNvGraphicFramePr>
          <p:nvPr>
            <p:extLst>
              <p:ext uri="{D42A27DB-BD31-4B8C-83A1-F6EECF244321}">
                <p14:modId xmlns:p14="http://schemas.microsoft.com/office/powerpoint/2010/main" val="1388564135"/>
              </p:ext>
            </p:extLst>
          </p:nvPr>
        </p:nvGraphicFramePr>
        <p:xfrm>
          <a:off x="2213770" y="5166690"/>
          <a:ext cx="7772400" cy="575275"/>
        </p:xfrm>
        <a:graphic>
          <a:graphicData uri="http://schemas.openxmlformats.org/presentationml/2006/ole">
            <mc:AlternateContent xmlns:mc="http://schemas.openxmlformats.org/markup-compatibility/2006">
              <mc:Choice xmlns:v="urn:schemas-microsoft-com:vml" Requires="v">
                <p:oleObj spid="_x0000_s37907" name="Equation" r:id="rId6" imgW="2933640" imgH="215640" progId="">
                  <p:embed/>
                </p:oleObj>
              </mc:Choice>
              <mc:Fallback>
                <p:oleObj name="Equation" r:id="rId6" imgW="2933640" imgH="215640" progId="">
                  <p:embed/>
                  <p:pic>
                    <p:nvPicPr>
                      <p:cNvPr id="751619"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13770" y="5166690"/>
                        <a:ext cx="7772400" cy="575275"/>
                      </a:xfrm>
                      <a:prstGeom prst="rect">
                        <a:avLst/>
                      </a:prstGeom>
                      <a:noFill/>
                    </p:spPr>
                  </p:pic>
                </p:oleObj>
              </mc:Fallback>
            </mc:AlternateContent>
          </a:graphicData>
        </a:graphic>
      </p:graphicFrame>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97523" y="184666"/>
            <a:ext cx="10515600" cy="956231"/>
          </a:xfrm>
        </p:spPr>
        <p:txBody>
          <a:bodyPr anchor="ctr"/>
          <a:lstStyle/>
          <a:p>
            <a:r>
              <a:rPr lang="en-US" dirty="0"/>
              <a:t>Example: Single-Stage FCFF Model</a:t>
            </a:r>
          </a:p>
        </p:txBody>
      </p:sp>
      <p:sp>
        <p:nvSpPr>
          <p:cNvPr id="737282"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4"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6"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mc:AlternateContent xmlns:mc="http://schemas.openxmlformats.org/markup-compatibility/2006" xmlns:a14="http://schemas.microsoft.com/office/drawing/2010/main">
        <mc:Choice Requires="a14">
          <p:sp>
            <p:nvSpPr>
              <p:cNvPr id="2" name="TextBox 1"/>
              <p:cNvSpPr txBox="1"/>
              <p:nvPr/>
            </p:nvSpPr>
            <p:spPr>
              <a:xfrm>
                <a:off x="2590800" y="1295400"/>
                <a:ext cx="1143000" cy="465907"/>
              </a:xfrm>
              <a:prstGeom prst="rect">
                <a:avLst/>
              </a:prstGeom>
              <a:noFill/>
            </p:spPr>
            <p:txBody>
              <a:bodyPr wrap="none" lIns="0" tIns="0" rIns="0" bIns="0" rtlCol="0">
                <a:noAutofit/>
              </a:bodyPr>
              <a:lstStyle/>
              <a:p>
                <a:r>
                  <a:rPr lang="en-GB" sz="2000" dirty="0">
                    <a:latin typeface="Times New Roman" panose="02020603050405020304" pitchFamily="18" charset="0"/>
                    <a:cs typeface="Times New Roman" panose="02020603050405020304" pitchFamily="18" charset="0"/>
                  </a:rPr>
                  <a:t>Firm value = </a:t>
                </a:r>
                <a14:m>
                  <m:oMath xmlns:m="http://schemas.openxmlformats.org/officeDocument/2006/math">
                    <m:f>
                      <m:fPr>
                        <m:ctrlPr>
                          <a:rPr lang="en-GB" sz="2000" i="1">
                            <a:latin typeface="Cambria Math" panose="02040503050406030204" pitchFamily="18" charset="0"/>
                          </a:rPr>
                        </m:ctrlPr>
                      </m:fPr>
                      <m:num>
                        <m:r>
                          <m:rPr>
                            <m:sty m:val="p"/>
                          </m:rPr>
                          <a:rPr lang="en-GB" sz="2000">
                            <a:latin typeface="Cambria Math" panose="02040503050406030204" pitchFamily="18" charset="0"/>
                          </a:rPr>
                          <m:t>FCFF</m:t>
                        </m:r>
                        <m:r>
                          <a:rPr lang="en-GB" sz="2000" baseline="-25000">
                            <a:effectLst>
                              <a:outerShdw blurRad="38100" dist="38100" dir="2700000" algn="tl">
                                <a:srgbClr val="000000">
                                  <a:alpha val="43137"/>
                                </a:srgbClr>
                              </a:outerShdw>
                            </a:effectLst>
                            <a:latin typeface="Cambria Math" panose="02040503050406030204" pitchFamily="18" charset="0"/>
                          </a:rPr>
                          <m:t>1</m:t>
                        </m:r>
                      </m:num>
                      <m:den>
                        <m:r>
                          <m:rPr>
                            <m:sty m:val="p"/>
                          </m:rPr>
                          <a:rPr lang="en-GB" sz="2000">
                            <a:latin typeface="Cambria Math" panose="02040503050406030204" pitchFamily="18" charset="0"/>
                          </a:rPr>
                          <m:t>WACC</m:t>
                        </m:r>
                        <m:r>
                          <a:rPr lang="en-GB" sz="2000">
                            <a:latin typeface="Cambria Math" panose="02040503050406030204" pitchFamily="18" charset="0"/>
                          </a:rPr>
                          <m:t> −</m:t>
                        </m:r>
                        <m:r>
                          <m:rPr>
                            <m:sty m:val="p"/>
                          </m:rPr>
                          <a:rPr lang="en-GB" sz="2000">
                            <a:latin typeface="Cambria Math" panose="02040503050406030204" pitchFamily="18" charset="0"/>
                          </a:rPr>
                          <m:t>g</m:t>
                        </m:r>
                      </m:den>
                    </m:f>
                  </m:oMath>
                </a14:m>
                <a:endParaRPr lang="en-US" sz="2000" dirty="0">
                  <a:latin typeface="Times New Roman" panose="02020603050405020304" pitchFamily="18" charset="0"/>
                  <a:cs typeface="Times New Roman" panose="02020603050405020304" pitchFamily="18"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2590800" y="1295400"/>
                <a:ext cx="1143000" cy="465907"/>
              </a:xfrm>
              <a:prstGeom prst="rect">
                <a:avLst/>
              </a:prstGeom>
              <a:blipFill>
                <a:blip r:embed="rId3"/>
                <a:stretch>
                  <a:fillRect l="-13298" t="-2632" r="-93617" b="-131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2590800" y="2349136"/>
                <a:ext cx="1143000" cy="509272"/>
              </a:xfrm>
              <a:prstGeom prst="rect">
                <a:avLst/>
              </a:prstGeom>
              <a:noFill/>
            </p:spPr>
            <p:txBody>
              <a:bodyPr wrap="none" lIns="0" tIns="0" rIns="0" bIns="0" rtlCol="0">
                <a:noAutofit/>
              </a:bodyPr>
              <a:lstStyle/>
              <a:p>
                <a:r>
                  <a:rPr lang="en-GB" sz="2000" dirty="0">
                    <a:latin typeface="Times New Roman" panose="02020603050405020304" pitchFamily="18" charset="0"/>
                    <a:cs typeface="Times New Roman" panose="02020603050405020304" pitchFamily="18" charset="0"/>
                  </a:rPr>
                  <a:t>Firm value = </a:t>
                </a:r>
                <a14:m>
                  <m:oMath xmlns:m="http://schemas.openxmlformats.org/officeDocument/2006/math">
                    <m:f>
                      <m:fPr>
                        <m:ctrlPr>
                          <a:rPr lang="en-GB" sz="2800" i="1">
                            <a:latin typeface="Cambria Math" panose="02040503050406030204" pitchFamily="18" charset="0"/>
                          </a:rPr>
                        </m:ctrlPr>
                      </m:fPr>
                      <m:num>
                        <m:r>
                          <a:rPr lang="en-GB" sz="2800">
                            <a:latin typeface="Cambria Math" panose="02040503050406030204" pitchFamily="18" charset="0"/>
                          </a:rPr>
                          <m:t>$6,000,000 (1.05)</m:t>
                        </m:r>
                      </m:num>
                      <m:den>
                        <m:r>
                          <a:rPr lang="en-GB" sz="2800">
                            <a:latin typeface="Cambria Math" panose="02040503050406030204" pitchFamily="18" charset="0"/>
                          </a:rPr>
                          <m:t>0.1023 −0.05</m:t>
                        </m:r>
                      </m:den>
                    </m:f>
                  </m:oMath>
                </a14:m>
                <a:r>
                  <a:rPr lang="en-US"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$120.5 million</a:t>
                </a:r>
              </a:p>
            </p:txBody>
          </p:sp>
        </mc:Choice>
        <mc:Fallback xmlns="">
          <p:sp>
            <p:nvSpPr>
              <p:cNvPr id="8" name="TextBox 7"/>
              <p:cNvSpPr txBox="1">
                <a:spLocks noRot="1" noChangeAspect="1" noMove="1" noResize="1" noEditPoints="1" noAdjustHandles="1" noChangeArrowheads="1" noChangeShapeType="1" noTextEdit="1"/>
              </p:cNvSpPr>
              <p:nvPr/>
            </p:nvSpPr>
            <p:spPr>
              <a:xfrm>
                <a:off x="2590800" y="2349136"/>
                <a:ext cx="1143000" cy="509272"/>
              </a:xfrm>
              <a:prstGeom prst="rect">
                <a:avLst/>
              </a:prstGeom>
              <a:blipFill>
                <a:blip r:embed="rId4"/>
                <a:stretch>
                  <a:fillRect l="-13298" r="-369149" b="-32143"/>
                </a:stretch>
              </a:blipFill>
            </p:spPr>
            <p:txBody>
              <a:bodyPr/>
              <a:lstStyle/>
              <a:p>
                <a:r>
                  <a:rPr lang="en-US">
                    <a:noFill/>
                  </a:rPr>
                  <a:t> </a:t>
                </a:r>
              </a:p>
            </p:txBody>
          </p:sp>
        </mc:Fallback>
      </mc:AlternateContent>
      <p:sp>
        <p:nvSpPr>
          <p:cNvPr id="4" name="TextBox 3"/>
          <p:cNvSpPr txBox="1"/>
          <p:nvPr/>
        </p:nvSpPr>
        <p:spPr>
          <a:xfrm>
            <a:off x="2514600" y="3531144"/>
            <a:ext cx="6553200" cy="381000"/>
          </a:xfrm>
          <a:prstGeom prst="rect">
            <a:avLst/>
          </a:prstGeom>
          <a:noFill/>
        </p:spPr>
        <p:txBody>
          <a:bodyPr wrap="square" rtlCol="0">
            <a:noAutofit/>
          </a:bodyPr>
          <a:lstStyle/>
          <a:p>
            <a:r>
              <a:rPr lang="en-GB" sz="2000" dirty="0">
                <a:latin typeface="Times New Roman" panose="02020603050405020304" pitchFamily="18" charset="0"/>
                <a:cs typeface="Times New Roman" panose="02020603050405020304" pitchFamily="18" charset="0"/>
              </a:rPr>
              <a:t>Equity value = $120.5 million </a:t>
            </a:r>
            <a:r>
              <a:rPr lang="en-US" sz="2000" dirty="0"/>
              <a:t>– </a:t>
            </a:r>
            <a:r>
              <a:rPr lang="en-GB" sz="2000" dirty="0">
                <a:latin typeface="Times New Roman" panose="02020603050405020304" pitchFamily="18" charset="0"/>
                <a:cs typeface="Times New Roman" panose="02020603050405020304" pitchFamily="18" charset="0"/>
              </a:rPr>
              <a:t>$30 million = $90.5 million</a:t>
            </a:r>
            <a:endParaRPr lang="en-US" sz="20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2514600" y="4584880"/>
            <a:ext cx="7162800" cy="520520"/>
          </a:xfrm>
          <a:prstGeom prst="rect">
            <a:avLst/>
          </a:prstGeom>
          <a:noFill/>
        </p:spPr>
        <p:txBody>
          <a:bodyPr wrap="square" rtlCol="0">
            <a:noAutofit/>
          </a:bodyPr>
          <a:lstStyle/>
          <a:p>
            <a:r>
              <a:rPr lang="en-GB" sz="2000" dirty="0">
                <a:latin typeface="Times New Roman" panose="02020603050405020304" pitchFamily="18" charset="0"/>
                <a:cs typeface="Times New Roman" panose="02020603050405020304" pitchFamily="18" charset="0"/>
              </a:rPr>
              <a:t>Equity value per share = $90.5 million/2.9 million = $31.21</a:t>
            </a:r>
            <a:endParaRPr lang="en-US"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pPr algn="ctr"/>
            <a:r>
              <a:rPr lang="en-US" dirty="0"/>
              <a:t>Using Net Income to Determine FCFF</a:t>
            </a:r>
          </a:p>
        </p:txBody>
      </p:sp>
      <p:sp>
        <p:nvSpPr>
          <p:cNvPr id="737282"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4"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6"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752644" name="Object 4"/>
          <p:cNvGraphicFramePr>
            <a:graphicFrameLocks noChangeAspect="1"/>
          </p:cNvGraphicFramePr>
          <p:nvPr/>
        </p:nvGraphicFramePr>
        <p:xfrm>
          <a:off x="1905000" y="1981200"/>
          <a:ext cx="8375904" cy="609600"/>
        </p:xfrm>
        <a:graphic>
          <a:graphicData uri="http://schemas.openxmlformats.org/presentationml/2006/ole">
            <mc:AlternateContent xmlns:mc="http://schemas.openxmlformats.org/markup-compatibility/2006">
              <mc:Choice xmlns:v="urn:schemas-microsoft-com:vml" Requires="v">
                <p:oleObj spid="_x0000_s38926" name="Equation" r:id="rId4" imgW="2933640" imgH="215640" progId="Equation.DSMT4">
                  <p:embed/>
                </p:oleObj>
              </mc:Choice>
              <mc:Fallback>
                <p:oleObj name="Equation" r:id="rId4" imgW="2933640" imgH="215640" progId="Equation.DSMT4">
                  <p:embed/>
                  <p:pic>
                    <p:nvPicPr>
                      <p:cNvPr id="752644"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1981200"/>
                        <a:ext cx="8375904" cy="609600"/>
                      </a:xfrm>
                      <a:prstGeom prst="rect">
                        <a:avLst/>
                      </a:prstGeom>
                      <a:noFill/>
                    </p:spPr>
                  </p:pic>
                </p:oleObj>
              </mc:Fallback>
            </mc:AlternateContent>
          </a:graphicData>
        </a:graphic>
      </p:graphicFrame>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Other Noncash Adjustments</a:t>
            </a:r>
          </a:p>
        </p:txBody>
      </p:sp>
      <p:sp>
        <p:nvSpPr>
          <p:cNvPr id="737282"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4"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6"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7" name="Diagram 6"/>
          <p:cNvGraphicFramePr/>
          <p:nvPr>
            <p:extLst>
              <p:ext uri="{D42A27DB-BD31-4B8C-83A1-F6EECF244321}">
                <p14:modId xmlns:p14="http://schemas.microsoft.com/office/powerpoint/2010/main" val="1163703576"/>
              </p:ext>
            </p:extLst>
          </p:nvPr>
        </p:nvGraphicFramePr>
        <p:xfrm>
          <a:off x="2452467" y="1871147"/>
          <a:ext cx="7543800" cy="4394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Using EBIT and EBITDA to Determine FCFF</a:t>
            </a:r>
          </a:p>
        </p:txBody>
      </p:sp>
      <p:sp>
        <p:nvSpPr>
          <p:cNvPr id="737282"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4"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6"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752644" name="Object 4"/>
          <p:cNvGraphicFramePr>
            <a:graphicFrameLocks noChangeAspect="1"/>
          </p:cNvGraphicFramePr>
          <p:nvPr/>
        </p:nvGraphicFramePr>
        <p:xfrm>
          <a:off x="1905000" y="2114550"/>
          <a:ext cx="8375904" cy="1238250"/>
        </p:xfrm>
        <a:graphic>
          <a:graphicData uri="http://schemas.openxmlformats.org/presentationml/2006/ole">
            <mc:AlternateContent xmlns:mc="http://schemas.openxmlformats.org/markup-compatibility/2006">
              <mc:Choice xmlns:v="urn:schemas-microsoft-com:vml" Requires="v">
                <p:oleObj spid="_x0000_s39946" name="Equation" r:id="rId4" imgW="3416040" imgH="495000" progId="">
                  <p:embed/>
                </p:oleObj>
              </mc:Choice>
              <mc:Fallback>
                <p:oleObj name="Equation" r:id="rId4" imgW="3416040" imgH="495000" progId="">
                  <p:embed/>
                  <p:pic>
                    <p:nvPicPr>
                      <p:cNvPr id="752644"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2114550"/>
                        <a:ext cx="8375904" cy="1238250"/>
                      </a:xfrm>
                      <a:prstGeom prst="rect">
                        <a:avLst/>
                      </a:prstGeom>
                      <a:noFill/>
                    </p:spPr>
                  </p:pic>
                </p:oleObj>
              </mc:Fallback>
            </mc:AlternateContent>
          </a:graphicData>
        </a:graphic>
      </p:graphicFrame>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b">
            <a:normAutofit/>
          </a:bodyPr>
          <a:lstStyle/>
          <a:p>
            <a:r>
              <a:rPr lang="en-US" dirty="0"/>
              <a:t>Using Cash Flow from Operations to Determine FCFF</a:t>
            </a:r>
          </a:p>
        </p:txBody>
      </p:sp>
      <p:sp>
        <p:nvSpPr>
          <p:cNvPr id="737282"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4"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6"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752644" name="Object 4"/>
          <p:cNvGraphicFramePr>
            <a:graphicFrameLocks noChangeAspect="1"/>
          </p:cNvGraphicFramePr>
          <p:nvPr/>
        </p:nvGraphicFramePr>
        <p:xfrm>
          <a:off x="2817813" y="2362201"/>
          <a:ext cx="6318250" cy="644525"/>
        </p:xfrm>
        <a:graphic>
          <a:graphicData uri="http://schemas.openxmlformats.org/presentationml/2006/ole">
            <mc:AlternateContent xmlns:mc="http://schemas.openxmlformats.org/markup-compatibility/2006">
              <mc:Choice xmlns:v="urn:schemas-microsoft-com:vml" Requires="v">
                <p:oleObj spid="_x0000_s40970" name="Equation" r:id="rId4" imgW="2108160" imgH="215640" progId="">
                  <p:embed/>
                </p:oleObj>
              </mc:Choice>
              <mc:Fallback>
                <p:oleObj name="Equation" r:id="rId4" imgW="2108160" imgH="215640" progId="">
                  <p:embed/>
                  <p:pic>
                    <p:nvPicPr>
                      <p:cNvPr id="752644"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7813" y="2362201"/>
                        <a:ext cx="6318250" cy="644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b"/>
          <a:lstStyle/>
          <a:p>
            <a:r>
              <a:rPr lang="en-US" dirty="0"/>
              <a:t>Calculating FCFE from FCFF, Net Income, and CFO</a:t>
            </a:r>
          </a:p>
        </p:txBody>
      </p:sp>
      <p:sp>
        <p:nvSpPr>
          <p:cNvPr id="737282"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4"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6"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2" name="TextBox 1"/>
          <p:cNvSpPr txBox="1"/>
          <p:nvPr/>
        </p:nvSpPr>
        <p:spPr>
          <a:xfrm>
            <a:off x="937729" y="2110154"/>
            <a:ext cx="6934200" cy="1600200"/>
          </a:xfrm>
          <a:prstGeom prst="rect">
            <a:avLst/>
          </a:prstGeom>
          <a:noFill/>
        </p:spPr>
        <p:txBody>
          <a:bodyPr wrap="square" rtlCol="0">
            <a:noAutofit/>
          </a:bodyPr>
          <a:lstStyle/>
          <a:p>
            <a:r>
              <a:rPr lang="en-GB" sz="2400" dirty="0">
                <a:latin typeface="Times New Roman" panose="02020603050405020304" pitchFamily="18" charset="0"/>
                <a:cs typeface="Times New Roman" panose="02020603050405020304" pitchFamily="18" charset="0"/>
              </a:rPr>
              <a:t>FCFE from net income (NI) and FCFF:</a:t>
            </a:r>
          </a:p>
          <a:p>
            <a:endParaRPr lang="en-GB"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FCFF = NI + NCC + </a:t>
            </a:r>
            <a:r>
              <a:rPr lang="en-GB" sz="2400" dirty="0" err="1">
                <a:latin typeface="Times New Roman" panose="02020603050405020304" pitchFamily="18" charset="0"/>
                <a:cs typeface="Times New Roman" panose="02020603050405020304" pitchFamily="18" charset="0"/>
              </a:rPr>
              <a:t>Int</a:t>
            </a:r>
            <a:r>
              <a:rPr lang="en-GB" sz="2400" dirty="0">
                <a:latin typeface="Times New Roman" panose="02020603050405020304" pitchFamily="18" charset="0"/>
                <a:cs typeface="Times New Roman" panose="02020603050405020304" pitchFamily="18" charset="0"/>
              </a:rPr>
              <a:t>(1-Tax rate) – </a:t>
            </a:r>
            <a:r>
              <a:rPr lang="en-GB" sz="2400" dirty="0" err="1">
                <a:latin typeface="Times New Roman" panose="02020603050405020304" pitchFamily="18" charset="0"/>
                <a:cs typeface="Times New Roman" panose="02020603050405020304" pitchFamily="18" charset="0"/>
              </a:rPr>
              <a:t>FCInv</a:t>
            </a:r>
            <a:r>
              <a:rPr lang="en-GB" sz="2400" dirty="0">
                <a:latin typeface="Times New Roman" panose="02020603050405020304" pitchFamily="18" charset="0"/>
                <a:cs typeface="Times New Roman" panose="02020603050405020304" pitchFamily="18" charset="0"/>
              </a:rPr>
              <a:t> – </a:t>
            </a:r>
            <a:r>
              <a:rPr lang="en-GB" sz="2400" dirty="0" err="1">
                <a:latin typeface="Times New Roman" panose="02020603050405020304" pitchFamily="18" charset="0"/>
                <a:cs typeface="Times New Roman" panose="02020603050405020304" pitchFamily="18" charset="0"/>
              </a:rPr>
              <a:t>WCInv</a:t>
            </a:r>
            <a:endParaRPr lang="en-GB"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FCFE = NI = NCC – </a:t>
            </a:r>
            <a:r>
              <a:rPr lang="en-GB" sz="2400" dirty="0" err="1">
                <a:latin typeface="Times New Roman" panose="02020603050405020304" pitchFamily="18" charset="0"/>
                <a:cs typeface="Times New Roman" panose="02020603050405020304" pitchFamily="18" charset="0"/>
              </a:rPr>
              <a:t>FCInv</a:t>
            </a:r>
            <a:r>
              <a:rPr lang="en-GB" sz="2400" dirty="0">
                <a:latin typeface="Times New Roman" panose="02020603050405020304" pitchFamily="18" charset="0"/>
                <a:cs typeface="Times New Roman" panose="02020603050405020304" pitchFamily="18" charset="0"/>
              </a:rPr>
              <a:t> – </a:t>
            </a:r>
            <a:r>
              <a:rPr lang="en-GB" sz="2400" dirty="0" err="1">
                <a:latin typeface="Times New Roman" panose="02020603050405020304" pitchFamily="18" charset="0"/>
                <a:cs typeface="Times New Roman" panose="02020603050405020304" pitchFamily="18" charset="0"/>
              </a:rPr>
              <a:t>WCInv</a:t>
            </a:r>
            <a:r>
              <a:rPr lang="en-GB" sz="2400" dirty="0">
                <a:latin typeface="Times New Roman" panose="02020603050405020304" pitchFamily="18" charset="0"/>
                <a:cs typeface="Times New Roman" panose="02020603050405020304" pitchFamily="18" charset="0"/>
              </a:rPr>
              <a:t> + Net borrowing</a:t>
            </a:r>
          </a:p>
          <a:p>
            <a:endParaRPr lang="en-GB"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FCFE from CFO and FCFF:</a:t>
            </a:r>
          </a:p>
          <a:p>
            <a:endParaRPr lang="en-GB"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FCFF = CFO + </a:t>
            </a:r>
            <a:r>
              <a:rPr lang="en-GB" sz="2400" dirty="0" err="1">
                <a:latin typeface="Times New Roman" panose="02020603050405020304" pitchFamily="18" charset="0"/>
                <a:cs typeface="Times New Roman" panose="02020603050405020304" pitchFamily="18" charset="0"/>
              </a:rPr>
              <a:t>Int</a:t>
            </a:r>
            <a:r>
              <a:rPr lang="en-GB" sz="2400" dirty="0">
                <a:latin typeface="Times New Roman" panose="02020603050405020304" pitchFamily="18" charset="0"/>
                <a:cs typeface="Times New Roman" panose="02020603050405020304" pitchFamily="18" charset="0"/>
              </a:rPr>
              <a:t>(1-Tax rate)- </a:t>
            </a:r>
            <a:r>
              <a:rPr lang="en-GB" sz="2400" dirty="0" err="1">
                <a:latin typeface="Times New Roman" panose="02020603050405020304" pitchFamily="18" charset="0"/>
                <a:cs typeface="Times New Roman" panose="02020603050405020304" pitchFamily="18" charset="0"/>
              </a:rPr>
              <a:t>FCInv</a:t>
            </a:r>
            <a:endParaRPr lang="en-GB"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FCFE = CFO – </a:t>
            </a:r>
            <a:r>
              <a:rPr lang="en-GB" sz="2400" dirty="0" err="1">
                <a:latin typeface="Times New Roman" panose="02020603050405020304" pitchFamily="18" charset="0"/>
                <a:cs typeface="Times New Roman" panose="02020603050405020304" pitchFamily="18" charset="0"/>
              </a:rPr>
              <a:t>FCInv</a:t>
            </a:r>
            <a:r>
              <a:rPr lang="en-GB" sz="2400" dirty="0">
                <a:latin typeface="Times New Roman" panose="02020603050405020304" pitchFamily="18" charset="0"/>
                <a:cs typeface="Times New Roman" panose="02020603050405020304" pitchFamily="18" charset="0"/>
              </a:rPr>
              <a:t> + Net borrowing </a:t>
            </a:r>
          </a:p>
          <a:p>
            <a:endParaRPr lang="en-GB"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FCFE and FCFF on a Uses-of-FCF-Basis</a:t>
            </a:r>
          </a:p>
        </p:txBody>
      </p:sp>
      <p:sp>
        <p:nvSpPr>
          <p:cNvPr id="737282"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4"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6"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752644" name="Object 4"/>
          <p:cNvGraphicFramePr>
            <a:graphicFrameLocks noChangeAspect="1"/>
          </p:cNvGraphicFramePr>
          <p:nvPr>
            <p:extLst>
              <p:ext uri="{D42A27DB-BD31-4B8C-83A1-F6EECF244321}">
                <p14:modId xmlns:p14="http://schemas.microsoft.com/office/powerpoint/2010/main" val="1395713488"/>
              </p:ext>
            </p:extLst>
          </p:nvPr>
        </p:nvGraphicFramePr>
        <p:xfrm>
          <a:off x="1333525" y="2324893"/>
          <a:ext cx="8634412" cy="2208213"/>
        </p:xfrm>
        <a:graphic>
          <a:graphicData uri="http://schemas.openxmlformats.org/presentationml/2006/ole">
            <mc:AlternateContent xmlns:mc="http://schemas.openxmlformats.org/markup-compatibility/2006">
              <mc:Choice xmlns:v="urn:schemas-microsoft-com:vml" Requires="v">
                <p:oleObj spid="_x0000_s41994" name="Equation" r:id="rId4" imgW="4800600" imgH="1231560" progId="Equation.DSMT4">
                  <p:embed/>
                </p:oleObj>
              </mc:Choice>
              <mc:Fallback>
                <p:oleObj name="Equation" r:id="rId4" imgW="4800600" imgH="1231560" progId="Equation.DSMT4">
                  <p:embed/>
                  <p:pic>
                    <p:nvPicPr>
                      <p:cNvPr id="752644" name="Object 4"/>
                      <p:cNvPicPr>
                        <a:picLocks noChangeAspect="1" noChangeArrowheads="1"/>
                      </p:cNvPicPr>
                      <p:nvPr/>
                    </p:nvPicPr>
                    <p:blipFill>
                      <a:blip r:embed="rId5"/>
                      <a:srcRect/>
                      <a:stretch>
                        <a:fillRect/>
                      </a:stretch>
                    </p:blipFill>
                    <p:spPr bwMode="auto">
                      <a:xfrm>
                        <a:off x="1333525" y="2324893"/>
                        <a:ext cx="8634412" cy="2208213"/>
                      </a:xfrm>
                      <a:prstGeom prst="rect">
                        <a:avLst/>
                      </a:prstGeom>
                      <a:noFill/>
                    </p:spPr>
                  </p:pic>
                </p:oleObj>
              </mc:Fallback>
            </mc:AlternateContent>
          </a:graphicData>
        </a:graphic>
      </p:graphicFrame>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Example: Calculating FCFF</a:t>
            </a:r>
          </a:p>
        </p:txBody>
      </p:sp>
      <p:sp>
        <p:nvSpPr>
          <p:cNvPr id="737282"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4"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6"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130426254"/>
              </p:ext>
            </p:extLst>
          </p:nvPr>
        </p:nvGraphicFramePr>
        <p:xfrm>
          <a:off x="1124243" y="2146496"/>
          <a:ext cx="7239000" cy="3810000"/>
        </p:xfrm>
        <a:graphic>
          <a:graphicData uri="http://schemas.openxmlformats.org/drawingml/2006/table">
            <a:tbl>
              <a:tblPr/>
              <a:tblGrid>
                <a:gridCol w="3731442">
                  <a:extLst>
                    <a:ext uri="{9D8B030D-6E8A-4147-A177-3AD203B41FA5}">
                      <a16:colId xmlns:a16="http://schemas.microsoft.com/office/drawing/2014/main" val="20000"/>
                    </a:ext>
                  </a:extLst>
                </a:gridCol>
                <a:gridCol w="3126558">
                  <a:extLst>
                    <a:ext uri="{9D8B030D-6E8A-4147-A177-3AD203B41FA5}">
                      <a16:colId xmlns:a16="http://schemas.microsoft.com/office/drawing/2014/main" val="20001"/>
                    </a:ext>
                  </a:extLst>
                </a:gridCol>
                <a:gridCol w="381000">
                  <a:extLst>
                    <a:ext uri="{9D8B030D-6E8A-4147-A177-3AD203B41FA5}">
                      <a16:colId xmlns:a16="http://schemas.microsoft.com/office/drawing/2014/main" val="20002"/>
                    </a:ext>
                  </a:extLst>
                </a:gridCol>
              </a:tblGrid>
              <a:tr h="476250">
                <a:tc>
                  <a:txBody>
                    <a:bodyPr/>
                    <a:lstStyle/>
                    <a:p>
                      <a:pPr algn="l" fontAlgn="b"/>
                      <a:r>
                        <a:rPr lang="en-US" sz="2400" b="0" i="0" u="none" strike="noStrike" dirty="0">
                          <a:solidFill>
                            <a:srgbClr val="000000"/>
                          </a:solidFill>
                          <a:latin typeface="Times New Roman"/>
                        </a:rPr>
                        <a:t>EBITDA</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$1,000</a:t>
                      </a:r>
                    </a:p>
                  </a:txBody>
                  <a:tcPr marL="9525" marR="9525" marT="9525" marB="0" anchor="b">
                    <a:lnL>
                      <a:noFill/>
                    </a:lnL>
                    <a:lnR>
                      <a:noFill/>
                    </a:lnR>
                    <a:lnT>
                      <a:noFill/>
                    </a:lnT>
                    <a:lnB>
                      <a:noFill/>
                    </a:lnB>
                  </a:tcPr>
                </a:tc>
                <a:tc>
                  <a:txBody>
                    <a:bodyPr/>
                    <a:lstStyle/>
                    <a:p>
                      <a:pPr algn="r" fontAlgn="b"/>
                      <a:endParaRPr lang="en-US" sz="2400" b="0" i="0" u="none" strike="noStrike" dirty="0">
                        <a:solidFill>
                          <a:srgbClr val="000000"/>
                        </a:solidFill>
                        <a:latin typeface="Times New Roman"/>
                      </a:endParaRP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476250">
                <a:tc>
                  <a:txBody>
                    <a:bodyPr/>
                    <a:lstStyle/>
                    <a:p>
                      <a:pPr algn="l" fontAlgn="b"/>
                      <a:r>
                        <a:rPr lang="en-US" sz="2400" b="0" i="0" u="none" strike="noStrike" dirty="0">
                          <a:solidFill>
                            <a:srgbClr val="000000"/>
                          </a:solidFill>
                          <a:latin typeface="Times New Roman"/>
                        </a:rPr>
                        <a:t>Depreciation expense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$400</a:t>
                      </a:r>
                    </a:p>
                  </a:txBody>
                  <a:tcPr marL="9525" marR="9525" marT="9525" marB="0" anchor="b">
                    <a:lnL>
                      <a:noFill/>
                    </a:lnL>
                    <a:lnR>
                      <a:noFill/>
                    </a:lnR>
                    <a:lnT>
                      <a:noFill/>
                    </a:lnT>
                    <a:lnB>
                      <a:noFill/>
                    </a:lnB>
                  </a:tcPr>
                </a:tc>
                <a:tc>
                  <a:txBody>
                    <a:bodyPr/>
                    <a:lstStyle/>
                    <a:p>
                      <a:pPr algn="r" fontAlgn="b"/>
                      <a:endParaRPr lang="en-US" sz="2400" b="0" i="0" u="none" strike="noStrike" dirty="0">
                        <a:solidFill>
                          <a:srgbClr val="000000"/>
                        </a:solidFill>
                        <a:latin typeface="Times New Roman"/>
                      </a:endParaRP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476250">
                <a:tc>
                  <a:txBody>
                    <a:bodyPr/>
                    <a:lstStyle/>
                    <a:p>
                      <a:pPr algn="l" fontAlgn="b"/>
                      <a:r>
                        <a:rPr lang="en-US" sz="2400" b="0" i="0" u="none" strike="noStrike" dirty="0">
                          <a:solidFill>
                            <a:srgbClr val="000000"/>
                          </a:solidFill>
                          <a:latin typeface="Times New Roman"/>
                        </a:rPr>
                        <a:t>Interest expense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$150</a:t>
                      </a:r>
                    </a:p>
                  </a:txBody>
                  <a:tcPr marL="9525" marR="9525" marT="9525" marB="0" anchor="b">
                    <a:lnL>
                      <a:noFill/>
                    </a:lnL>
                    <a:lnR>
                      <a:noFill/>
                    </a:lnR>
                    <a:lnT>
                      <a:noFill/>
                    </a:lnT>
                    <a:lnB>
                      <a:noFill/>
                    </a:lnB>
                  </a:tcPr>
                </a:tc>
                <a:tc>
                  <a:txBody>
                    <a:bodyPr/>
                    <a:lstStyle/>
                    <a:p>
                      <a:pPr algn="r" fontAlgn="b"/>
                      <a:endParaRPr lang="en-US" sz="2400" b="0" i="0" u="none" strike="noStrike" dirty="0">
                        <a:solidFill>
                          <a:srgbClr val="000000"/>
                        </a:solidFill>
                        <a:latin typeface="Times New Roman"/>
                      </a:endParaRP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476250">
                <a:tc>
                  <a:txBody>
                    <a:bodyPr/>
                    <a:lstStyle/>
                    <a:p>
                      <a:pPr algn="l" fontAlgn="b"/>
                      <a:r>
                        <a:rPr lang="en-US" sz="2400" b="0" i="0" u="none" strike="noStrike" dirty="0">
                          <a:solidFill>
                            <a:srgbClr val="000000"/>
                          </a:solidFill>
                          <a:latin typeface="Times New Roman"/>
                        </a:rPr>
                        <a:t>Tax rate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30</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476250">
                <a:tc>
                  <a:txBody>
                    <a:bodyPr/>
                    <a:lstStyle/>
                    <a:p>
                      <a:pPr algn="l" fontAlgn="b"/>
                      <a:r>
                        <a:rPr lang="en-US" sz="2400" b="0" i="0" u="none" strike="noStrike" dirty="0">
                          <a:solidFill>
                            <a:srgbClr val="000000"/>
                          </a:solidFill>
                          <a:latin typeface="Times New Roman"/>
                        </a:rPr>
                        <a:t>Purchases of fixed assets</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$500</a:t>
                      </a:r>
                    </a:p>
                  </a:txBody>
                  <a:tcPr marL="9525" marR="9525" marT="9525" marB="0" anchor="b">
                    <a:lnL>
                      <a:noFill/>
                    </a:lnL>
                    <a:lnR>
                      <a:noFill/>
                    </a:lnR>
                    <a:lnT>
                      <a:noFill/>
                    </a:lnT>
                    <a:lnB>
                      <a:noFill/>
                    </a:lnB>
                  </a:tcPr>
                </a:tc>
                <a:tc>
                  <a:txBody>
                    <a:bodyPr/>
                    <a:lstStyle/>
                    <a:p>
                      <a:pPr algn="r" fontAlgn="b"/>
                      <a:endParaRPr lang="en-US" sz="2400" b="0" i="0" u="none" strike="noStrike" dirty="0">
                        <a:solidFill>
                          <a:srgbClr val="000000"/>
                        </a:solidFill>
                        <a:latin typeface="Times New Roman"/>
                      </a:endParaRP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476250">
                <a:tc>
                  <a:txBody>
                    <a:bodyPr/>
                    <a:lstStyle/>
                    <a:p>
                      <a:pPr algn="l" fontAlgn="b"/>
                      <a:r>
                        <a:rPr lang="en-US" sz="2400" b="0" i="0" u="none" strike="noStrike" dirty="0">
                          <a:solidFill>
                            <a:srgbClr val="000000"/>
                          </a:solidFill>
                          <a:latin typeface="Times New Roman"/>
                        </a:rPr>
                        <a:t>Change in working capital</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$50</a:t>
                      </a:r>
                    </a:p>
                  </a:txBody>
                  <a:tcPr marL="9525" marR="9525" marT="9525" marB="0" anchor="b">
                    <a:lnL>
                      <a:noFill/>
                    </a:lnL>
                    <a:lnR>
                      <a:noFill/>
                    </a:lnR>
                    <a:lnT>
                      <a:noFill/>
                    </a:lnT>
                    <a:lnB>
                      <a:noFill/>
                    </a:lnB>
                  </a:tcPr>
                </a:tc>
                <a:tc>
                  <a:txBody>
                    <a:bodyPr/>
                    <a:lstStyle/>
                    <a:p>
                      <a:pPr algn="r" fontAlgn="b"/>
                      <a:endParaRPr lang="en-US" sz="2400" b="0" i="0" u="none" strike="noStrike" dirty="0">
                        <a:solidFill>
                          <a:srgbClr val="000000"/>
                        </a:solidFill>
                        <a:latin typeface="Times New Roman"/>
                      </a:endParaRP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476250">
                <a:tc>
                  <a:txBody>
                    <a:bodyPr/>
                    <a:lstStyle/>
                    <a:p>
                      <a:pPr algn="l" fontAlgn="b"/>
                      <a:r>
                        <a:rPr lang="en-US" sz="2400" b="0" i="0" u="none" strike="noStrike" dirty="0">
                          <a:solidFill>
                            <a:srgbClr val="000000"/>
                          </a:solidFill>
                          <a:latin typeface="Times New Roman"/>
                        </a:rPr>
                        <a:t>Net borrowing</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$80</a:t>
                      </a:r>
                    </a:p>
                  </a:txBody>
                  <a:tcPr marL="9525" marR="9525" marT="9525" marB="0" anchor="b">
                    <a:lnL>
                      <a:noFill/>
                    </a:lnL>
                    <a:lnR>
                      <a:noFill/>
                    </a:lnR>
                    <a:lnT>
                      <a:noFill/>
                    </a:lnT>
                    <a:lnB>
                      <a:noFill/>
                    </a:lnB>
                  </a:tcPr>
                </a:tc>
                <a:tc>
                  <a:txBody>
                    <a:bodyPr/>
                    <a:lstStyle/>
                    <a:p>
                      <a:pPr algn="r" fontAlgn="b"/>
                      <a:endParaRPr lang="en-US" sz="2400" b="0" i="0" u="none" strike="noStrike" dirty="0">
                        <a:solidFill>
                          <a:srgbClr val="000000"/>
                        </a:solidFill>
                        <a:latin typeface="Times New Roman"/>
                      </a:endParaRP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r h="476250">
                <a:tc>
                  <a:txBody>
                    <a:bodyPr/>
                    <a:lstStyle/>
                    <a:p>
                      <a:pPr algn="l" fontAlgn="b"/>
                      <a:r>
                        <a:rPr lang="en-US" sz="2400" b="0" i="0" u="none" strike="noStrike" dirty="0">
                          <a:solidFill>
                            <a:srgbClr val="000000"/>
                          </a:solidFill>
                          <a:latin typeface="Times New Roman"/>
                        </a:rPr>
                        <a:t>Common dividends</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$200</a:t>
                      </a:r>
                    </a:p>
                  </a:txBody>
                  <a:tcPr marL="9525" marR="9525" marT="9525" marB="0" anchor="b">
                    <a:lnL>
                      <a:noFill/>
                    </a:lnL>
                    <a:lnR>
                      <a:noFill/>
                    </a:lnR>
                    <a:lnT>
                      <a:noFill/>
                    </a:lnT>
                    <a:lnB>
                      <a:noFill/>
                    </a:lnB>
                  </a:tcPr>
                </a:tc>
                <a:tc>
                  <a:txBody>
                    <a:bodyPr/>
                    <a:lstStyle/>
                    <a:p>
                      <a:pPr algn="r" fontAlgn="b"/>
                      <a:endParaRPr lang="en-US" sz="2400" b="0" i="0" u="none" strike="noStrike" dirty="0">
                        <a:solidFill>
                          <a:srgbClr val="000000"/>
                        </a:solidFill>
                        <a:latin typeface="Times New Roman"/>
                      </a:endParaRPr>
                    </a:p>
                  </a:txBody>
                  <a:tcPr marL="9525" marR="9525" marT="9525" marB="0" anchor="b">
                    <a:lnL>
                      <a:noFill/>
                    </a:lnL>
                    <a:lnR>
                      <a:noFill/>
                    </a:lnR>
                    <a:lnT>
                      <a:noFill/>
                    </a:lnT>
                    <a:lnB>
                      <a:noFill/>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Example: Calculating FCFF from Net Income</a:t>
            </a:r>
          </a:p>
        </p:txBody>
      </p:sp>
      <p:sp>
        <p:nvSpPr>
          <p:cNvPr id="737282"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4"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6"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1112068" name="Object 4"/>
          <p:cNvGraphicFramePr>
            <a:graphicFrameLocks noChangeAspect="1"/>
          </p:cNvGraphicFramePr>
          <p:nvPr>
            <p:extLst>
              <p:ext uri="{D42A27DB-BD31-4B8C-83A1-F6EECF244321}">
                <p14:modId xmlns:p14="http://schemas.microsoft.com/office/powerpoint/2010/main" val="3932318045"/>
              </p:ext>
            </p:extLst>
          </p:nvPr>
        </p:nvGraphicFramePr>
        <p:xfrm>
          <a:off x="976459" y="2315309"/>
          <a:ext cx="7402512" cy="2919413"/>
        </p:xfrm>
        <a:graphic>
          <a:graphicData uri="http://schemas.openxmlformats.org/presentationml/2006/ole">
            <mc:AlternateContent xmlns:mc="http://schemas.openxmlformats.org/markup-compatibility/2006">
              <mc:Choice xmlns:v="urn:schemas-microsoft-com:vml" Requires="v">
                <p:oleObj spid="_x0000_s43018" name="Equation" r:id="rId4" imgW="2984400" imgH="1180800" progId="">
                  <p:embed/>
                </p:oleObj>
              </mc:Choice>
              <mc:Fallback>
                <p:oleObj name="Equation" r:id="rId4" imgW="2984400" imgH="1180800" progId="">
                  <p:embed/>
                  <p:pic>
                    <p:nvPicPr>
                      <p:cNvPr id="1112068"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6459" y="2315309"/>
                        <a:ext cx="7402512" cy="2919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Example: Calculating FCFF from EBIT and EBITDA</a:t>
            </a:r>
          </a:p>
        </p:txBody>
      </p:sp>
      <p:sp>
        <p:nvSpPr>
          <p:cNvPr id="737282"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4"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6"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1130499" name="Object 3"/>
          <p:cNvGraphicFramePr>
            <a:graphicFrameLocks noChangeAspect="1"/>
          </p:cNvGraphicFramePr>
          <p:nvPr>
            <p:extLst>
              <p:ext uri="{D42A27DB-BD31-4B8C-83A1-F6EECF244321}">
                <p14:modId xmlns:p14="http://schemas.microsoft.com/office/powerpoint/2010/main" val="558779776"/>
              </p:ext>
            </p:extLst>
          </p:nvPr>
        </p:nvGraphicFramePr>
        <p:xfrm>
          <a:off x="1039130" y="2640037"/>
          <a:ext cx="7591425" cy="2616200"/>
        </p:xfrm>
        <a:graphic>
          <a:graphicData uri="http://schemas.openxmlformats.org/presentationml/2006/ole">
            <mc:AlternateContent xmlns:mc="http://schemas.openxmlformats.org/markup-compatibility/2006">
              <mc:Choice xmlns:v="urn:schemas-microsoft-com:vml" Requires="v">
                <p:oleObj spid="_x0000_s44042" name="Equation" r:id="rId4" imgW="3416040" imgH="1180800" progId="">
                  <p:embed/>
                </p:oleObj>
              </mc:Choice>
              <mc:Fallback>
                <p:oleObj name="Equation" r:id="rId4" imgW="3416040" imgH="1180800" progId="">
                  <p:embed/>
                  <p:pic>
                    <p:nvPicPr>
                      <p:cNvPr id="113049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9130" y="2640037"/>
                        <a:ext cx="7591425" cy="2616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Example: Calculating FCFF from CFO</a:t>
            </a:r>
          </a:p>
        </p:txBody>
      </p:sp>
      <p:sp>
        <p:nvSpPr>
          <p:cNvPr id="737282"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4"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6"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1131523" name="Object 3"/>
          <p:cNvGraphicFramePr>
            <a:graphicFrameLocks noChangeAspect="1"/>
          </p:cNvGraphicFramePr>
          <p:nvPr>
            <p:extLst>
              <p:ext uri="{D42A27DB-BD31-4B8C-83A1-F6EECF244321}">
                <p14:modId xmlns:p14="http://schemas.microsoft.com/office/powerpoint/2010/main" val="920958239"/>
              </p:ext>
            </p:extLst>
          </p:nvPr>
        </p:nvGraphicFramePr>
        <p:xfrm>
          <a:off x="978878" y="2489981"/>
          <a:ext cx="6857999" cy="2514600"/>
        </p:xfrm>
        <a:graphic>
          <a:graphicData uri="http://schemas.openxmlformats.org/presentationml/2006/ole">
            <mc:AlternateContent xmlns:mc="http://schemas.openxmlformats.org/markup-compatibility/2006">
              <mc:Choice xmlns:v="urn:schemas-microsoft-com:vml" Requires="v">
                <p:oleObj spid="_x0000_s45067" name="Equation" r:id="rId4" imgW="2323800" imgH="876240" progId="">
                  <p:embed/>
                </p:oleObj>
              </mc:Choice>
              <mc:Fallback>
                <p:oleObj name="Equation" r:id="rId4" imgW="2323800" imgH="876240" progId="">
                  <p:embed/>
                  <p:pic>
                    <p:nvPicPr>
                      <p:cNvPr id="113152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8878" y="2489981"/>
                        <a:ext cx="6857999" cy="2514600"/>
                      </a:xfrm>
                      <a:prstGeom prst="rect">
                        <a:avLst/>
                      </a:prstGeom>
                      <a:noFill/>
                    </p:spPr>
                  </p:pic>
                </p:oleObj>
              </mc:Fallback>
            </mc:AlternateContent>
          </a:graphicData>
        </a:graphic>
      </p:graphicFrame>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Example: Calculating FCFE from </a:t>
            </a:r>
            <a:br>
              <a:rPr lang="en-US" dirty="0"/>
            </a:br>
            <a:r>
              <a:rPr lang="en-US" dirty="0"/>
              <a:t>FCFF, Net Income, and CFO</a:t>
            </a:r>
          </a:p>
        </p:txBody>
      </p:sp>
      <p:sp>
        <p:nvSpPr>
          <p:cNvPr id="737282"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4"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6"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752644" name="Object 4"/>
          <p:cNvGraphicFramePr>
            <a:graphicFrameLocks noChangeAspect="1"/>
          </p:cNvGraphicFramePr>
          <p:nvPr>
            <p:extLst>
              <p:ext uri="{D42A27DB-BD31-4B8C-83A1-F6EECF244321}">
                <p14:modId xmlns:p14="http://schemas.microsoft.com/office/powerpoint/2010/main" val="2778540733"/>
              </p:ext>
            </p:extLst>
          </p:nvPr>
        </p:nvGraphicFramePr>
        <p:xfrm>
          <a:off x="838200" y="1985093"/>
          <a:ext cx="7078663" cy="997102"/>
        </p:xfrm>
        <a:graphic>
          <a:graphicData uri="http://schemas.openxmlformats.org/presentationml/2006/ole">
            <mc:AlternateContent xmlns:mc="http://schemas.openxmlformats.org/markup-compatibility/2006">
              <mc:Choice xmlns:v="urn:schemas-microsoft-com:vml" Requires="v">
                <p:oleObj spid="_x0000_s46100" name="Equation" r:id="rId4" imgW="2603160" imgH="368280" progId="">
                  <p:embed/>
                </p:oleObj>
              </mc:Choice>
              <mc:Fallback>
                <p:oleObj name="Equation" r:id="rId4" imgW="2603160" imgH="368280" progId="">
                  <p:embed/>
                  <p:pic>
                    <p:nvPicPr>
                      <p:cNvPr id="752644"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985093"/>
                        <a:ext cx="7078663" cy="997102"/>
                      </a:xfrm>
                      <a:prstGeom prst="rect">
                        <a:avLst/>
                      </a:prstGeom>
                      <a:noFill/>
                    </p:spPr>
                  </p:pic>
                </p:oleObj>
              </mc:Fallback>
            </mc:AlternateContent>
          </a:graphicData>
        </a:graphic>
      </p:graphicFrame>
      <p:graphicFrame>
        <p:nvGraphicFramePr>
          <p:cNvPr id="960515" name="Object 3"/>
          <p:cNvGraphicFramePr>
            <a:graphicFrameLocks noChangeAspect="1"/>
          </p:cNvGraphicFramePr>
          <p:nvPr>
            <p:extLst>
              <p:ext uri="{D42A27DB-BD31-4B8C-83A1-F6EECF244321}">
                <p14:modId xmlns:p14="http://schemas.microsoft.com/office/powerpoint/2010/main" val="1755900376"/>
              </p:ext>
            </p:extLst>
          </p:nvPr>
        </p:nvGraphicFramePr>
        <p:xfrm>
          <a:off x="838200" y="3529818"/>
          <a:ext cx="6946134" cy="1981200"/>
        </p:xfrm>
        <a:graphic>
          <a:graphicData uri="http://schemas.openxmlformats.org/presentationml/2006/ole">
            <mc:AlternateContent xmlns:mc="http://schemas.openxmlformats.org/markup-compatibility/2006">
              <mc:Choice xmlns:v="urn:schemas-microsoft-com:vml" Requires="v">
                <p:oleObj spid="_x0000_s46101" name="Equation" r:id="rId6" imgW="2793960" imgH="799920" progId="">
                  <p:embed/>
                </p:oleObj>
              </mc:Choice>
              <mc:Fallback>
                <p:oleObj name="Equation" r:id="rId6" imgW="2793960" imgH="799920" progId="">
                  <p:embed/>
                  <p:pic>
                    <p:nvPicPr>
                      <p:cNvPr id="960515"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8200" y="3529818"/>
                        <a:ext cx="6946134" cy="1981200"/>
                      </a:xfrm>
                      <a:prstGeom prst="rect">
                        <a:avLst/>
                      </a:prstGeom>
                      <a:noFill/>
                    </p:spPr>
                  </p:pic>
                </p:oleObj>
              </mc:Fallback>
            </mc:AlternateContent>
          </a:graphicData>
        </a:graphic>
      </p:graphicFrame>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Example: Calculating FCFE and FCFF on a Uses Basis</a:t>
            </a:r>
          </a:p>
        </p:txBody>
      </p:sp>
      <p:sp>
        <p:nvSpPr>
          <p:cNvPr id="737282"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4"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6"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752644" name="Object 4"/>
          <p:cNvGraphicFramePr>
            <a:graphicFrameLocks noChangeAspect="1"/>
          </p:cNvGraphicFramePr>
          <p:nvPr>
            <p:extLst>
              <p:ext uri="{D42A27DB-BD31-4B8C-83A1-F6EECF244321}">
                <p14:modId xmlns:p14="http://schemas.microsoft.com/office/powerpoint/2010/main" val="3906115985"/>
              </p:ext>
            </p:extLst>
          </p:nvPr>
        </p:nvGraphicFramePr>
        <p:xfrm>
          <a:off x="838200" y="2289517"/>
          <a:ext cx="8107363" cy="3594100"/>
        </p:xfrm>
        <a:graphic>
          <a:graphicData uri="http://schemas.openxmlformats.org/presentationml/2006/ole">
            <mc:AlternateContent xmlns:mc="http://schemas.openxmlformats.org/markup-compatibility/2006">
              <mc:Choice xmlns:v="urn:schemas-microsoft-com:vml" Requires="v">
                <p:oleObj spid="_x0000_s47115" name="Equation" r:id="rId4" imgW="4508280" imgH="2006280" progId="">
                  <p:embed/>
                </p:oleObj>
              </mc:Choice>
              <mc:Fallback>
                <p:oleObj name="Equation" r:id="rId4" imgW="4508280" imgH="2006280" progId="">
                  <p:embed/>
                  <p:pic>
                    <p:nvPicPr>
                      <p:cNvPr id="752644"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289517"/>
                        <a:ext cx="8107363" cy="3594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Forecasting FCFF and FCFE</a:t>
            </a:r>
          </a:p>
        </p:txBody>
      </p:sp>
      <p:sp>
        <p:nvSpPr>
          <p:cNvPr id="737282"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4"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6"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752644" name="Object 4"/>
          <p:cNvGraphicFramePr>
            <a:graphicFrameLocks noChangeAspect="1"/>
          </p:cNvGraphicFramePr>
          <p:nvPr>
            <p:extLst>
              <p:ext uri="{D42A27DB-BD31-4B8C-83A1-F6EECF244321}">
                <p14:modId xmlns:p14="http://schemas.microsoft.com/office/powerpoint/2010/main" val="738100212"/>
              </p:ext>
            </p:extLst>
          </p:nvPr>
        </p:nvGraphicFramePr>
        <p:xfrm>
          <a:off x="1975340" y="2814711"/>
          <a:ext cx="7924799" cy="1524000"/>
        </p:xfrm>
        <a:graphic>
          <a:graphicData uri="http://schemas.openxmlformats.org/presentationml/2006/ole">
            <mc:AlternateContent xmlns:mc="http://schemas.openxmlformats.org/markup-compatibility/2006">
              <mc:Choice xmlns:v="urn:schemas-microsoft-com:vml" Requires="v">
                <p:oleObj spid="_x0000_s48142" name="Equation" r:id="rId4" imgW="3225600" imgH="596880" progId="">
                  <p:embed/>
                </p:oleObj>
              </mc:Choice>
              <mc:Fallback>
                <p:oleObj name="Equation" r:id="rId4" imgW="3225600" imgH="596880" progId="">
                  <p:embed/>
                  <p:pic>
                    <p:nvPicPr>
                      <p:cNvPr id="752644"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5340" y="2814711"/>
                        <a:ext cx="7924799" cy="1524000"/>
                      </a:xfrm>
                      <a:prstGeom prst="rect">
                        <a:avLst/>
                      </a:prstGeom>
                      <a:noFill/>
                    </p:spPr>
                  </p:pic>
                </p:oleObj>
              </mc:Fallback>
            </mc:AlternateContent>
          </a:graphicData>
        </a:graphic>
      </p:graphicFrame>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Example: Forecasting FCFF and FCFE</a:t>
            </a:r>
          </a:p>
        </p:txBody>
      </p:sp>
      <p:sp>
        <p:nvSpPr>
          <p:cNvPr id="737282"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4"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6"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386368408"/>
              </p:ext>
            </p:extLst>
          </p:nvPr>
        </p:nvGraphicFramePr>
        <p:xfrm>
          <a:off x="1100797" y="1871147"/>
          <a:ext cx="6248400" cy="4343400"/>
        </p:xfrm>
        <a:graphic>
          <a:graphicData uri="http://schemas.openxmlformats.org/drawingml/2006/table">
            <a:tbl>
              <a:tblPr/>
              <a:tblGrid>
                <a:gridCol w="3962400">
                  <a:extLst>
                    <a:ext uri="{9D8B030D-6E8A-4147-A177-3AD203B41FA5}">
                      <a16:colId xmlns:a16="http://schemas.microsoft.com/office/drawing/2014/main" val="20000"/>
                    </a:ext>
                  </a:extLst>
                </a:gridCol>
                <a:gridCol w="1752600">
                  <a:extLst>
                    <a:ext uri="{9D8B030D-6E8A-4147-A177-3AD203B41FA5}">
                      <a16:colId xmlns:a16="http://schemas.microsoft.com/office/drawing/2014/main" val="20001"/>
                    </a:ext>
                  </a:extLst>
                </a:gridCol>
                <a:gridCol w="533400">
                  <a:extLst>
                    <a:ext uri="{9D8B030D-6E8A-4147-A177-3AD203B41FA5}">
                      <a16:colId xmlns:a16="http://schemas.microsoft.com/office/drawing/2014/main" val="20002"/>
                    </a:ext>
                  </a:extLst>
                </a:gridCol>
              </a:tblGrid>
              <a:tr h="482600">
                <a:tc>
                  <a:txBody>
                    <a:bodyPr/>
                    <a:lstStyle/>
                    <a:p>
                      <a:pPr algn="l" fontAlgn="b"/>
                      <a:r>
                        <a:rPr lang="en-US" sz="2800" b="0" i="0" u="none" strike="noStrike" dirty="0">
                          <a:solidFill>
                            <a:srgbClr val="000000"/>
                          </a:solidFill>
                          <a:latin typeface="Times New Roman"/>
                        </a:rPr>
                        <a:t>Sales</a:t>
                      </a: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Times New Roman"/>
                        </a:rPr>
                        <a:t>$4,000 </a:t>
                      </a:r>
                    </a:p>
                  </a:txBody>
                  <a:tcPr marL="9525" marR="9525" marT="9525" marB="0" anchor="b">
                    <a:lnL>
                      <a:noFill/>
                    </a:lnL>
                    <a:lnR>
                      <a:noFill/>
                    </a:lnR>
                    <a:lnT>
                      <a:noFill/>
                    </a:lnT>
                    <a:lnB>
                      <a:noFill/>
                    </a:lnB>
                  </a:tcPr>
                </a:tc>
                <a:tc>
                  <a:txBody>
                    <a:bodyPr/>
                    <a:lstStyle/>
                    <a:p>
                      <a:pPr algn="l" fontAlgn="b"/>
                      <a:endParaRPr lang="en-US" sz="2800" b="0" i="0" u="none" strike="noStrike" dirty="0">
                        <a:solidFill>
                          <a:srgbClr val="000000"/>
                        </a:solidFill>
                        <a:latin typeface="Times New Roman"/>
                      </a:endParaRP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482600">
                <a:tc>
                  <a:txBody>
                    <a:bodyPr/>
                    <a:lstStyle/>
                    <a:p>
                      <a:pPr algn="l" fontAlgn="b"/>
                      <a:r>
                        <a:rPr lang="en-US" sz="2800" b="0" i="0" u="none" strike="noStrike" dirty="0">
                          <a:solidFill>
                            <a:srgbClr val="000000"/>
                          </a:solidFill>
                          <a:latin typeface="Times New Roman"/>
                        </a:rPr>
                        <a:t>Sales growth</a:t>
                      </a: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Times New Roman"/>
                        </a:rPr>
                        <a:t>$200 </a:t>
                      </a:r>
                    </a:p>
                  </a:txBody>
                  <a:tcPr marL="9525" marR="9525" marT="9525" marB="0" anchor="b">
                    <a:lnL>
                      <a:noFill/>
                    </a:lnL>
                    <a:lnR>
                      <a:noFill/>
                    </a:lnR>
                    <a:lnT>
                      <a:noFill/>
                    </a:lnT>
                    <a:lnB>
                      <a:noFill/>
                    </a:lnB>
                  </a:tcPr>
                </a:tc>
                <a:tc>
                  <a:txBody>
                    <a:bodyPr/>
                    <a:lstStyle/>
                    <a:p>
                      <a:pPr algn="l" fontAlgn="b"/>
                      <a:endParaRPr lang="en-US" sz="2800" b="0" i="0" u="none" strike="noStrike" dirty="0">
                        <a:solidFill>
                          <a:srgbClr val="000000"/>
                        </a:solidFill>
                        <a:latin typeface="Times New Roman"/>
                      </a:endParaRP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482600">
                <a:tc>
                  <a:txBody>
                    <a:bodyPr/>
                    <a:lstStyle/>
                    <a:p>
                      <a:pPr algn="l" fontAlgn="b"/>
                      <a:r>
                        <a:rPr lang="en-US" sz="2800" b="0" i="0" u="none" strike="noStrike" dirty="0">
                          <a:solidFill>
                            <a:srgbClr val="000000"/>
                          </a:solidFill>
                          <a:latin typeface="Times New Roman"/>
                        </a:rPr>
                        <a:t>EBIT</a:t>
                      </a: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Times New Roman"/>
                        </a:rPr>
                        <a:t>$600 </a:t>
                      </a:r>
                    </a:p>
                  </a:txBody>
                  <a:tcPr marL="9525" marR="9525" marT="9525" marB="0" anchor="b">
                    <a:lnL>
                      <a:noFill/>
                    </a:lnL>
                    <a:lnR>
                      <a:noFill/>
                    </a:lnR>
                    <a:lnT>
                      <a:noFill/>
                    </a:lnT>
                    <a:lnB>
                      <a:noFill/>
                    </a:lnB>
                  </a:tcPr>
                </a:tc>
                <a:tc>
                  <a:txBody>
                    <a:bodyPr/>
                    <a:lstStyle/>
                    <a:p>
                      <a:pPr algn="l" fontAlgn="b"/>
                      <a:endParaRPr lang="en-US" sz="2800" b="0" i="0" u="none" strike="noStrike" dirty="0">
                        <a:solidFill>
                          <a:srgbClr val="000000"/>
                        </a:solidFill>
                        <a:latin typeface="Times New Roman"/>
                      </a:endParaRP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482600">
                <a:tc>
                  <a:txBody>
                    <a:bodyPr/>
                    <a:lstStyle/>
                    <a:p>
                      <a:pPr algn="l" fontAlgn="b"/>
                      <a:r>
                        <a:rPr lang="en-US" sz="2800" b="0" i="0" u="none" strike="noStrike" dirty="0">
                          <a:solidFill>
                            <a:srgbClr val="000000"/>
                          </a:solidFill>
                          <a:latin typeface="Times New Roman"/>
                        </a:rPr>
                        <a:t>Tax rate</a:t>
                      </a: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Times New Roman"/>
                        </a:rPr>
                        <a:t>30</a:t>
                      </a:r>
                    </a:p>
                  </a:txBody>
                  <a:tcPr marL="9525" marR="9525" marT="9525" marB="0" anchor="b">
                    <a:lnL>
                      <a:noFill/>
                    </a:lnL>
                    <a:lnR>
                      <a:noFill/>
                    </a:lnR>
                    <a:lnT>
                      <a:noFill/>
                    </a:lnT>
                    <a:lnB>
                      <a:noFill/>
                    </a:lnB>
                  </a:tcPr>
                </a:tc>
                <a:tc>
                  <a:txBody>
                    <a:bodyPr/>
                    <a:lstStyle/>
                    <a:p>
                      <a:pPr algn="l" fontAlgn="b"/>
                      <a:r>
                        <a:rPr lang="en-US" sz="2800" b="0" i="0" u="none" strike="noStrike" dirty="0">
                          <a:solidFill>
                            <a:srgbClr val="000000"/>
                          </a:solidFill>
                          <a:latin typeface="Times New Roman"/>
                        </a:rPr>
                        <a:t>%</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482600">
                <a:tc>
                  <a:txBody>
                    <a:bodyPr/>
                    <a:lstStyle/>
                    <a:p>
                      <a:pPr algn="l" fontAlgn="b"/>
                      <a:r>
                        <a:rPr lang="en-US" sz="2800" b="0" i="0" u="none" strike="noStrike" dirty="0">
                          <a:solidFill>
                            <a:srgbClr val="000000"/>
                          </a:solidFill>
                          <a:latin typeface="Times New Roman"/>
                        </a:rPr>
                        <a:t>Purchases of fixed assets</a:t>
                      </a: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Times New Roman"/>
                        </a:rPr>
                        <a:t>$800</a:t>
                      </a:r>
                    </a:p>
                  </a:txBody>
                  <a:tcPr marL="9525" marR="9525" marT="9525" marB="0" anchor="b">
                    <a:lnL>
                      <a:noFill/>
                    </a:lnL>
                    <a:lnR>
                      <a:noFill/>
                    </a:lnR>
                    <a:lnT>
                      <a:noFill/>
                    </a:lnT>
                    <a:lnB>
                      <a:noFill/>
                    </a:lnB>
                  </a:tcPr>
                </a:tc>
                <a:tc>
                  <a:txBody>
                    <a:bodyPr/>
                    <a:lstStyle/>
                    <a:p>
                      <a:pPr algn="l" fontAlgn="b"/>
                      <a:endParaRPr lang="en-US" sz="2800" b="0" i="0" u="none" strike="noStrike" dirty="0">
                        <a:solidFill>
                          <a:srgbClr val="000000"/>
                        </a:solidFill>
                        <a:latin typeface="Times New Roman"/>
                      </a:endParaRP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482600">
                <a:tc>
                  <a:txBody>
                    <a:bodyPr/>
                    <a:lstStyle/>
                    <a:p>
                      <a:pPr algn="l" fontAlgn="b"/>
                      <a:r>
                        <a:rPr lang="en-US" sz="2800" b="0" i="0" u="none" strike="noStrike" dirty="0">
                          <a:solidFill>
                            <a:srgbClr val="000000"/>
                          </a:solidFill>
                          <a:latin typeface="Times New Roman"/>
                        </a:rPr>
                        <a:t>Depreciation expense</a:t>
                      </a: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Times New Roman"/>
                        </a:rPr>
                        <a:t>$700</a:t>
                      </a:r>
                    </a:p>
                  </a:txBody>
                  <a:tcPr marL="9525" marR="9525" marT="9525" marB="0" anchor="b">
                    <a:lnL>
                      <a:noFill/>
                    </a:lnL>
                    <a:lnR>
                      <a:noFill/>
                    </a:lnR>
                    <a:lnT>
                      <a:noFill/>
                    </a:lnT>
                    <a:lnB>
                      <a:noFill/>
                    </a:lnB>
                  </a:tcPr>
                </a:tc>
                <a:tc>
                  <a:txBody>
                    <a:bodyPr/>
                    <a:lstStyle/>
                    <a:p>
                      <a:pPr algn="l" fontAlgn="b"/>
                      <a:endParaRPr lang="en-US" sz="2800" b="0" i="0" u="none" strike="noStrike" dirty="0">
                        <a:solidFill>
                          <a:srgbClr val="000000"/>
                        </a:solidFill>
                        <a:latin typeface="Times New Roman"/>
                      </a:endParaRP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482600">
                <a:tc>
                  <a:txBody>
                    <a:bodyPr/>
                    <a:lstStyle/>
                    <a:p>
                      <a:pPr algn="l" fontAlgn="b"/>
                      <a:r>
                        <a:rPr lang="en-US" sz="2800" b="0" i="0" u="none" strike="noStrike" dirty="0">
                          <a:solidFill>
                            <a:srgbClr val="000000"/>
                          </a:solidFill>
                          <a:latin typeface="Times New Roman"/>
                        </a:rPr>
                        <a:t>Change in working capital</a:t>
                      </a: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Times New Roman"/>
                        </a:rPr>
                        <a:t>$50</a:t>
                      </a:r>
                    </a:p>
                  </a:txBody>
                  <a:tcPr marL="9525" marR="9525" marT="9525" marB="0" anchor="b">
                    <a:lnL>
                      <a:noFill/>
                    </a:lnL>
                    <a:lnR>
                      <a:noFill/>
                    </a:lnR>
                    <a:lnT>
                      <a:noFill/>
                    </a:lnT>
                    <a:lnB>
                      <a:noFill/>
                    </a:lnB>
                  </a:tcPr>
                </a:tc>
                <a:tc>
                  <a:txBody>
                    <a:bodyPr/>
                    <a:lstStyle/>
                    <a:p>
                      <a:pPr algn="l" fontAlgn="b"/>
                      <a:endParaRPr lang="en-US" sz="2800" b="0" i="0" u="none" strike="noStrike" dirty="0">
                        <a:solidFill>
                          <a:srgbClr val="000000"/>
                        </a:solidFill>
                        <a:latin typeface="Times New Roman"/>
                      </a:endParaRP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r h="482600">
                <a:tc>
                  <a:txBody>
                    <a:bodyPr/>
                    <a:lstStyle/>
                    <a:p>
                      <a:pPr algn="l" fontAlgn="b"/>
                      <a:r>
                        <a:rPr lang="en-US" sz="2800" b="0" i="0" u="none" strike="noStrike" dirty="0">
                          <a:solidFill>
                            <a:srgbClr val="000000"/>
                          </a:solidFill>
                          <a:latin typeface="Times New Roman"/>
                        </a:rPr>
                        <a:t>Net income margin</a:t>
                      </a: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Times New Roman"/>
                        </a:rPr>
                        <a:t>10</a:t>
                      </a:r>
                    </a:p>
                  </a:txBody>
                  <a:tcPr marL="9525" marR="9525" marT="9525" marB="0" anchor="b">
                    <a:lnL>
                      <a:noFill/>
                    </a:lnL>
                    <a:lnR>
                      <a:noFill/>
                    </a:lnR>
                    <a:lnT>
                      <a:noFill/>
                    </a:lnT>
                    <a:lnB>
                      <a:noFill/>
                    </a:lnB>
                  </a:tcPr>
                </a:tc>
                <a:tc>
                  <a:txBody>
                    <a:bodyPr/>
                    <a:lstStyle/>
                    <a:p>
                      <a:pPr algn="l" fontAlgn="b"/>
                      <a:r>
                        <a:rPr lang="en-US" sz="2800" b="0" i="0" u="none" strike="noStrike" dirty="0">
                          <a:solidFill>
                            <a:srgbClr val="000000"/>
                          </a:solidFill>
                          <a:latin typeface="Times New Roman"/>
                        </a:rPr>
                        <a:t>%</a:t>
                      </a:r>
                    </a:p>
                  </a:txBody>
                  <a:tcPr marL="9525" marR="9525" marT="9525" marB="0" anchor="b">
                    <a:lnL>
                      <a:noFill/>
                    </a:lnL>
                    <a:lnR>
                      <a:noFill/>
                    </a:lnR>
                    <a:lnT>
                      <a:noFill/>
                    </a:lnT>
                    <a:lnB>
                      <a:noFill/>
                    </a:lnB>
                  </a:tcPr>
                </a:tc>
                <a:extLst>
                  <a:ext uri="{0D108BD9-81ED-4DB2-BD59-A6C34878D82A}">
                    <a16:rowId xmlns:a16="http://schemas.microsoft.com/office/drawing/2014/main" val="10007"/>
                  </a:ext>
                </a:extLst>
              </a:tr>
              <a:tr h="482600">
                <a:tc>
                  <a:txBody>
                    <a:bodyPr/>
                    <a:lstStyle/>
                    <a:p>
                      <a:pPr algn="l" fontAlgn="b"/>
                      <a:r>
                        <a:rPr lang="en-US" sz="2800" b="0" i="0" u="none" strike="noStrike" dirty="0">
                          <a:solidFill>
                            <a:srgbClr val="000000"/>
                          </a:solidFill>
                          <a:latin typeface="Times New Roman"/>
                        </a:rPr>
                        <a:t>Debt ratio</a:t>
                      </a:r>
                    </a:p>
                  </a:txBody>
                  <a:tcPr marL="9525" marR="9525" marT="9525" marB="0" anchor="b">
                    <a:lnL>
                      <a:noFill/>
                    </a:lnL>
                    <a:lnR>
                      <a:noFill/>
                    </a:lnR>
                    <a:lnT>
                      <a:noFill/>
                    </a:lnT>
                    <a:lnB>
                      <a:noFill/>
                    </a:lnB>
                  </a:tcPr>
                </a:tc>
                <a:tc>
                  <a:txBody>
                    <a:bodyPr/>
                    <a:lstStyle/>
                    <a:p>
                      <a:pPr algn="r" fontAlgn="b"/>
                      <a:r>
                        <a:rPr lang="en-US" sz="2800" b="0" i="0" u="none" strike="noStrike" dirty="0">
                          <a:solidFill>
                            <a:srgbClr val="000000"/>
                          </a:solidFill>
                          <a:latin typeface="Times New Roman"/>
                        </a:rPr>
                        <a:t>40</a:t>
                      </a:r>
                    </a:p>
                  </a:txBody>
                  <a:tcPr marL="9525" marR="9525" marT="9525" marB="0" anchor="b">
                    <a:lnL>
                      <a:noFill/>
                    </a:lnL>
                    <a:lnR>
                      <a:noFill/>
                    </a:lnR>
                    <a:lnT>
                      <a:noFill/>
                    </a:lnT>
                    <a:lnB>
                      <a:noFill/>
                    </a:lnB>
                  </a:tcPr>
                </a:tc>
                <a:tc>
                  <a:txBody>
                    <a:bodyPr/>
                    <a:lstStyle/>
                    <a:p>
                      <a:pPr algn="l" fontAlgn="b"/>
                      <a:r>
                        <a:rPr lang="en-US" sz="2800" b="0" i="0" u="none" strike="noStrike" dirty="0">
                          <a:solidFill>
                            <a:srgbClr val="000000"/>
                          </a:solidFill>
                          <a:latin typeface="Times New Roman"/>
                        </a:rPr>
                        <a:t>%</a:t>
                      </a:r>
                    </a:p>
                  </a:txBody>
                  <a:tcPr marL="9525" marR="9525" marT="9525" marB="0" anchor="b">
                    <a:lnL>
                      <a:noFill/>
                    </a:lnL>
                    <a:lnR>
                      <a:noFill/>
                    </a:lnR>
                    <a:lnT>
                      <a:noFill/>
                    </a:lnT>
                    <a:lnB>
                      <a:noFill/>
                    </a:lnB>
                  </a:tcPr>
                </a:tc>
                <a:extLst>
                  <a:ext uri="{0D108BD9-81ED-4DB2-BD59-A6C34878D82A}">
                    <a16:rowId xmlns:a16="http://schemas.microsoft.com/office/drawing/2014/main" val="10008"/>
                  </a:ext>
                </a:extLst>
              </a:tr>
            </a:tbl>
          </a:graphicData>
        </a:graphic>
      </p:graphicFrame>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Example: Forecasting FCFF and FCFE</a:t>
            </a:r>
          </a:p>
        </p:txBody>
      </p:sp>
      <p:sp>
        <p:nvSpPr>
          <p:cNvPr id="737282"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4"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6"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1103874" name="Object 2"/>
          <p:cNvGraphicFramePr>
            <a:graphicFrameLocks noChangeAspect="1"/>
          </p:cNvGraphicFramePr>
          <p:nvPr>
            <p:extLst>
              <p:ext uri="{D42A27DB-BD31-4B8C-83A1-F6EECF244321}">
                <p14:modId xmlns:p14="http://schemas.microsoft.com/office/powerpoint/2010/main" val="778481188"/>
              </p:ext>
            </p:extLst>
          </p:nvPr>
        </p:nvGraphicFramePr>
        <p:xfrm>
          <a:off x="1708732" y="2281311"/>
          <a:ext cx="6832600" cy="3200400"/>
        </p:xfrm>
        <a:graphic>
          <a:graphicData uri="http://schemas.openxmlformats.org/presentationml/2006/ole">
            <mc:AlternateContent xmlns:mc="http://schemas.openxmlformats.org/markup-compatibility/2006">
              <mc:Choice xmlns:v="urn:schemas-microsoft-com:vml" Requires="v">
                <p:oleObj spid="_x0000_s49166" name="Equation" r:id="rId4" imgW="2755800" imgH="1295280" progId="Equation.DSMT4">
                  <p:embed/>
                </p:oleObj>
              </mc:Choice>
              <mc:Fallback>
                <p:oleObj name="Equation" r:id="rId4" imgW="2755800" imgH="1295280" progId="Equation.DSMT4">
                  <p:embed/>
                  <p:pic>
                    <p:nvPicPr>
                      <p:cNvPr id="1103874" name="Object 2"/>
                      <p:cNvPicPr>
                        <a:picLocks noChangeAspect="1" noChangeArrowheads="1"/>
                      </p:cNvPicPr>
                      <p:nvPr/>
                    </p:nvPicPr>
                    <p:blipFill>
                      <a:blip r:embed="rId5"/>
                      <a:srcRect/>
                      <a:stretch>
                        <a:fillRect/>
                      </a:stretch>
                    </p:blipFill>
                    <p:spPr bwMode="auto">
                      <a:xfrm>
                        <a:off x="1708732" y="2281311"/>
                        <a:ext cx="6832600" cy="320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Example: Forecasting FCFF</a:t>
            </a:r>
          </a:p>
        </p:txBody>
      </p:sp>
      <p:sp>
        <p:nvSpPr>
          <p:cNvPr id="737282"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4"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6"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1103874" name="Object 2"/>
          <p:cNvGraphicFramePr>
            <a:graphicFrameLocks noChangeAspect="1"/>
          </p:cNvGraphicFramePr>
          <p:nvPr>
            <p:extLst>
              <p:ext uri="{D42A27DB-BD31-4B8C-83A1-F6EECF244321}">
                <p14:modId xmlns:p14="http://schemas.microsoft.com/office/powerpoint/2010/main" val="753787146"/>
              </p:ext>
            </p:extLst>
          </p:nvPr>
        </p:nvGraphicFramePr>
        <p:xfrm>
          <a:off x="1053904" y="2140634"/>
          <a:ext cx="7620000" cy="3886200"/>
        </p:xfrm>
        <a:graphic>
          <a:graphicData uri="http://schemas.openxmlformats.org/presentationml/2006/ole">
            <mc:AlternateContent xmlns:mc="http://schemas.openxmlformats.org/markup-compatibility/2006">
              <mc:Choice xmlns:v="urn:schemas-microsoft-com:vml" Requires="v">
                <p:oleObj spid="_x0000_s50190" name="Equation" r:id="rId4" imgW="3225600" imgH="1688760" progId="Equation.DSMT4">
                  <p:embed/>
                </p:oleObj>
              </mc:Choice>
              <mc:Fallback>
                <p:oleObj name="Equation" r:id="rId4" imgW="3225600" imgH="1688760" progId="Equation.DSMT4">
                  <p:embed/>
                  <p:pic>
                    <p:nvPicPr>
                      <p:cNvPr id="110387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3904" y="2140634"/>
                        <a:ext cx="7620000" cy="3886200"/>
                      </a:xfrm>
                      <a:prstGeom prst="rect">
                        <a:avLst/>
                      </a:prstGeom>
                      <a:noFill/>
                    </p:spPr>
                  </p:pic>
                </p:oleObj>
              </mc:Fallback>
            </mc:AlternateContent>
          </a:graphicData>
        </a:graphic>
      </p:graphicFrame>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Example: Forecasting FCFE</a:t>
            </a:r>
          </a:p>
        </p:txBody>
      </p:sp>
      <p:sp>
        <p:nvSpPr>
          <p:cNvPr id="737282"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4"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37286"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1103874" name="Object 2"/>
          <p:cNvGraphicFramePr>
            <a:graphicFrameLocks noChangeAspect="1"/>
          </p:cNvGraphicFramePr>
          <p:nvPr>
            <p:extLst>
              <p:ext uri="{D42A27DB-BD31-4B8C-83A1-F6EECF244321}">
                <p14:modId xmlns:p14="http://schemas.microsoft.com/office/powerpoint/2010/main" val="2346938684"/>
              </p:ext>
            </p:extLst>
          </p:nvPr>
        </p:nvGraphicFramePr>
        <p:xfrm>
          <a:off x="969499" y="2146495"/>
          <a:ext cx="7467600" cy="3581400"/>
        </p:xfrm>
        <a:graphic>
          <a:graphicData uri="http://schemas.openxmlformats.org/presentationml/2006/ole">
            <mc:AlternateContent xmlns:mc="http://schemas.openxmlformats.org/markup-compatibility/2006">
              <mc:Choice xmlns:v="urn:schemas-microsoft-com:vml" Requires="v">
                <p:oleObj spid="_x0000_s51214" name="Equation" r:id="rId4" imgW="2971800" imgH="1511280" progId="">
                  <p:embed/>
                </p:oleObj>
              </mc:Choice>
              <mc:Fallback>
                <p:oleObj name="Equation" r:id="rId4" imgW="2971800" imgH="1511280" progId="">
                  <p:embed/>
                  <p:pic>
                    <p:nvPicPr>
                      <p:cNvPr id="110387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9499" y="2146495"/>
                        <a:ext cx="7467600" cy="3581400"/>
                      </a:xfrm>
                      <a:prstGeom prst="rect">
                        <a:avLst/>
                      </a:prstGeom>
                      <a:noFill/>
                    </p:spPr>
                  </p:pic>
                </p:oleObj>
              </mc:Fallback>
            </mc:AlternateContent>
          </a:graphicData>
        </a:graphic>
      </p:graphicFrame>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Issues in FCF Analysis</a:t>
            </a: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3282206071"/>
              </p:ext>
            </p:extLst>
          </p:nvPr>
        </p:nvGraphicFramePr>
        <p:xfrm>
          <a:off x="1505243" y="1690688"/>
          <a:ext cx="837565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Simple Two-Stage FCF Models</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524292"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28"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1153027" name="Object 3"/>
          <p:cNvGraphicFramePr>
            <a:graphicFrameLocks noChangeAspect="1"/>
          </p:cNvGraphicFramePr>
          <p:nvPr>
            <p:extLst>
              <p:ext uri="{D42A27DB-BD31-4B8C-83A1-F6EECF244321}">
                <p14:modId xmlns:p14="http://schemas.microsoft.com/office/powerpoint/2010/main" val="713393475"/>
              </p:ext>
            </p:extLst>
          </p:nvPr>
        </p:nvGraphicFramePr>
        <p:xfrm>
          <a:off x="684628" y="2084513"/>
          <a:ext cx="8001000" cy="1088973"/>
        </p:xfrm>
        <a:graphic>
          <a:graphicData uri="http://schemas.openxmlformats.org/presentationml/2006/ole">
            <mc:AlternateContent xmlns:mc="http://schemas.openxmlformats.org/markup-compatibility/2006">
              <mc:Choice xmlns:v="urn:schemas-microsoft-com:vml" Requires="v">
                <p:oleObj spid="_x0000_s52244" name="Equation" r:id="rId4" imgW="3238200" imgH="444240" progId="Equation.DSMT4">
                  <p:embed/>
                </p:oleObj>
              </mc:Choice>
              <mc:Fallback>
                <p:oleObj name="Equation" r:id="rId4" imgW="3238200" imgH="444240" progId="Equation.DSMT4">
                  <p:embed/>
                  <p:pic>
                    <p:nvPicPr>
                      <p:cNvPr id="115302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628" y="2084513"/>
                        <a:ext cx="8001000" cy="1088973"/>
                      </a:xfrm>
                      <a:prstGeom prst="rect">
                        <a:avLst/>
                      </a:prstGeom>
                      <a:noFill/>
                    </p:spPr>
                  </p:pic>
                </p:oleObj>
              </mc:Fallback>
            </mc:AlternateContent>
          </a:graphicData>
        </a:graphic>
      </p:graphicFrame>
      <p:sp>
        <p:nvSpPr>
          <p:cNvPr id="1153030"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1153029" name="Object 5"/>
          <p:cNvGraphicFramePr>
            <a:graphicFrameLocks noChangeAspect="1"/>
          </p:cNvGraphicFramePr>
          <p:nvPr>
            <p:extLst>
              <p:ext uri="{D42A27DB-BD31-4B8C-83A1-F6EECF244321}">
                <p14:modId xmlns:p14="http://schemas.microsoft.com/office/powerpoint/2010/main" val="3818289050"/>
              </p:ext>
            </p:extLst>
          </p:nvPr>
        </p:nvGraphicFramePr>
        <p:xfrm>
          <a:off x="684628" y="3730386"/>
          <a:ext cx="6400800" cy="1144137"/>
        </p:xfrm>
        <a:graphic>
          <a:graphicData uri="http://schemas.openxmlformats.org/presentationml/2006/ole">
            <mc:AlternateContent xmlns:mc="http://schemas.openxmlformats.org/markup-compatibility/2006">
              <mc:Choice xmlns:v="urn:schemas-microsoft-com:vml" Requires="v">
                <p:oleObj spid="_x0000_s52245" name="Equation" r:id="rId6" imgW="2501640" imgH="444240" progId="">
                  <p:embed/>
                </p:oleObj>
              </mc:Choice>
              <mc:Fallback>
                <p:oleObj name="Equation" r:id="rId6" imgW="2501640" imgH="444240" progId="">
                  <p:embed/>
                  <p:pic>
                    <p:nvPicPr>
                      <p:cNvPr id="1153029"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4628" y="3730386"/>
                        <a:ext cx="6400800" cy="1144137"/>
                      </a:xfrm>
                      <a:prstGeom prst="rect">
                        <a:avLst/>
                      </a:prstGeom>
                      <a:noFill/>
                    </p:spPr>
                  </p:pic>
                </p:oleObj>
              </mc:Fallback>
            </mc:AlternateContent>
          </a:graphicData>
        </a:graphic>
      </p:graphicFrame>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r>
              <a:rPr lang="en-US" dirty="0"/>
              <a:t>Example: Simple Two-Stage FCFE Model</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524292"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28"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30"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4140995583"/>
              </p:ext>
            </p:extLst>
          </p:nvPr>
        </p:nvGraphicFramePr>
        <p:xfrm>
          <a:off x="1066800" y="2131255"/>
          <a:ext cx="7010400" cy="4114800"/>
        </p:xfrm>
        <a:graphic>
          <a:graphicData uri="http://schemas.openxmlformats.org/drawingml/2006/table">
            <a:tbl>
              <a:tblPr/>
              <a:tblGrid>
                <a:gridCol w="54864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tblGrid>
              <a:tr h="514350">
                <a:tc>
                  <a:txBody>
                    <a:bodyPr/>
                    <a:lstStyle/>
                    <a:p>
                      <a:pPr algn="l" fontAlgn="b"/>
                      <a:r>
                        <a:rPr lang="en-US" sz="2400" b="0" i="0" u="none" strike="noStrike" dirty="0">
                          <a:solidFill>
                            <a:srgbClr val="000000"/>
                          </a:solidFill>
                          <a:latin typeface="Times New Roman"/>
                        </a:rPr>
                        <a:t>Current sales per share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$10 </a:t>
                      </a:r>
                    </a:p>
                  </a:txBody>
                  <a:tcPr marL="9525" marR="9525" marT="9525" marB="0" anchor="b">
                    <a:lnL>
                      <a:noFill/>
                    </a:lnL>
                    <a:lnR>
                      <a:noFill/>
                    </a:lnR>
                    <a:lnT>
                      <a:noFill/>
                    </a:lnT>
                    <a:lnB>
                      <a:noFill/>
                    </a:lnB>
                  </a:tcPr>
                </a:tc>
                <a:tc>
                  <a:txBody>
                    <a:bodyPr/>
                    <a:lstStyle/>
                    <a:p>
                      <a:pPr algn="l" fontAlgn="b"/>
                      <a:endParaRPr lang="en-US" sz="2400" b="0" i="0" u="none" strike="noStrike" dirty="0">
                        <a:solidFill>
                          <a:srgbClr val="000000"/>
                        </a:solidFill>
                        <a:latin typeface="Times New Roman"/>
                      </a:endParaRP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514350">
                <a:tc>
                  <a:txBody>
                    <a:bodyPr/>
                    <a:lstStyle/>
                    <a:p>
                      <a:pPr algn="l" fontAlgn="b"/>
                      <a:r>
                        <a:rPr lang="en-US" sz="2400" b="0" i="0" u="none" strike="noStrike" dirty="0">
                          <a:solidFill>
                            <a:srgbClr val="000000"/>
                          </a:solidFill>
                          <a:latin typeface="Times New Roman"/>
                        </a:rPr>
                        <a:t>Sales growth for first three years</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20</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514350">
                <a:tc>
                  <a:txBody>
                    <a:bodyPr/>
                    <a:lstStyle/>
                    <a:p>
                      <a:pPr algn="l" fontAlgn="b"/>
                      <a:r>
                        <a:rPr lang="en-US" sz="2400" b="0" i="0" u="none" strike="noStrike" dirty="0">
                          <a:solidFill>
                            <a:srgbClr val="000000"/>
                          </a:solidFill>
                          <a:latin typeface="Times New Roman"/>
                        </a:rPr>
                        <a:t>Sales growth for year 4 and thereafter</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5</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514350">
                <a:tc>
                  <a:txBody>
                    <a:bodyPr/>
                    <a:lstStyle/>
                    <a:p>
                      <a:pPr algn="l" fontAlgn="b"/>
                      <a:r>
                        <a:rPr lang="en-US" sz="2400" b="0" i="0" u="none" strike="noStrike" dirty="0">
                          <a:solidFill>
                            <a:srgbClr val="000000"/>
                          </a:solidFill>
                          <a:latin typeface="Times New Roman"/>
                        </a:rPr>
                        <a:t>Net income margin</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10</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514350">
                <a:tc>
                  <a:txBody>
                    <a:bodyPr/>
                    <a:lstStyle/>
                    <a:p>
                      <a:pPr algn="l" fontAlgn="b"/>
                      <a:r>
                        <a:rPr lang="en-US" sz="2400" b="0" i="0" u="none" strike="noStrike" dirty="0" err="1">
                          <a:solidFill>
                            <a:srgbClr val="000000"/>
                          </a:solidFill>
                          <a:latin typeface="Times New Roman"/>
                        </a:rPr>
                        <a:t>FCInv</a:t>
                      </a:r>
                      <a:r>
                        <a:rPr lang="en-US" sz="2400" b="0" i="0" u="none" strike="noStrike" dirty="0">
                          <a:solidFill>
                            <a:srgbClr val="000000"/>
                          </a:solidFill>
                          <a:latin typeface="Times New Roman"/>
                        </a:rPr>
                        <a:t>/Sales growth</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40</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514350">
                <a:tc>
                  <a:txBody>
                    <a:bodyPr/>
                    <a:lstStyle/>
                    <a:p>
                      <a:pPr algn="l" fontAlgn="b"/>
                      <a:r>
                        <a:rPr lang="en-US" sz="2400" b="0" i="0" u="none" strike="noStrike" dirty="0" err="1">
                          <a:solidFill>
                            <a:srgbClr val="000000"/>
                          </a:solidFill>
                          <a:latin typeface="Times New Roman"/>
                        </a:rPr>
                        <a:t>WCInv</a:t>
                      </a:r>
                      <a:r>
                        <a:rPr lang="en-US" sz="2400" b="0" i="0" u="none" strike="noStrike" dirty="0">
                          <a:solidFill>
                            <a:srgbClr val="000000"/>
                          </a:solidFill>
                          <a:latin typeface="Times New Roman"/>
                        </a:rPr>
                        <a:t>/Sales growth</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25</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514350">
                <a:tc>
                  <a:txBody>
                    <a:bodyPr/>
                    <a:lstStyle/>
                    <a:p>
                      <a:pPr algn="l" fontAlgn="b"/>
                      <a:r>
                        <a:rPr lang="en-US" sz="2400" b="0" i="0" u="none" strike="noStrike" dirty="0">
                          <a:solidFill>
                            <a:srgbClr val="000000"/>
                          </a:solidFill>
                          <a:latin typeface="Times New Roman"/>
                        </a:rPr>
                        <a:t>Debt financing of FCInv and WCInv growth</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30</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a:t>
                      </a: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r h="514350">
                <a:tc>
                  <a:txBody>
                    <a:bodyPr/>
                    <a:lstStyle/>
                    <a:p>
                      <a:pPr algn="l" fontAlgn="b"/>
                      <a:r>
                        <a:rPr lang="en-US" sz="2400" b="0" i="0" u="none" strike="noStrike" dirty="0">
                          <a:solidFill>
                            <a:srgbClr val="000000"/>
                          </a:solidFill>
                          <a:latin typeface="Times New Roman"/>
                        </a:rPr>
                        <a:t>Required return on equity</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12</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a:t>
                      </a:r>
                    </a:p>
                  </a:txBody>
                  <a:tcPr marL="9525" marR="9525" marT="9525" marB="0" anchor="b">
                    <a:lnL>
                      <a:noFill/>
                    </a:lnL>
                    <a:lnR>
                      <a:noFill/>
                    </a:lnR>
                    <a:lnT>
                      <a:noFill/>
                    </a:lnT>
                    <a:lnB>
                      <a:noFill/>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Simple Two-Stage FCFE Model</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524292"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28"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30"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1172482" name="Object 2"/>
          <p:cNvGraphicFramePr>
            <a:graphicFrameLocks noChangeAspect="1"/>
          </p:cNvGraphicFramePr>
          <p:nvPr>
            <p:extLst>
              <p:ext uri="{D42A27DB-BD31-4B8C-83A1-F6EECF244321}">
                <p14:modId xmlns:p14="http://schemas.microsoft.com/office/powerpoint/2010/main" val="919777893"/>
              </p:ext>
            </p:extLst>
          </p:nvPr>
        </p:nvGraphicFramePr>
        <p:xfrm>
          <a:off x="892175" y="2423160"/>
          <a:ext cx="8251825" cy="2971800"/>
        </p:xfrm>
        <a:graphic>
          <a:graphicData uri="http://schemas.openxmlformats.org/presentationml/2006/ole">
            <mc:AlternateContent xmlns:mc="http://schemas.openxmlformats.org/markup-compatibility/2006">
              <mc:Choice xmlns:v="urn:schemas-microsoft-com:vml" Requires="v">
                <p:oleObj spid="_x0000_s53262" name="Equation" r:id="rId4" imgW="3974760" imgH="1409400" progId="">
                  <p:embed/>
                </p:oleObj>
              </mc:Choice>
              <mc:Fallback>
                <p:oleObj name="Equation" r:id="rId4" imgW="3974760" imgH="1409400" progId="">
                  <p:embed/>
                  <p:pic>
                    <p:nvPicPr>
                      <p:cNvPr id="117248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2175" y="2423160"/>
                        <a:ext cx="8251825" cy="2971800"/>
                      </a:xfrm>
                      <a:prstGeom prst="rect">
                        <a:avLst/>
                      </a:prstGeom>
                      <a:noFill/>
                    </p:spPr>
                  </p:pic>
                </p:oleObj>
              </mc:Fallback>
            </mc:AlternateContent>
          </a:graphicData>
        </a:graphic>
      </p:graphicFrame>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Simple Two-Stage FCFE Model</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524292"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28"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30"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2016609568"/>
              </p:ext>
            </p:extLst>
          </p:nvPr>
        </p:nvGraphicFramePr>
        <p:xfrm>
          <a:off x="1524001" y="2151184"/>
          <a:ext cx="7772401" cy="3810000"/>
        </p:xfrm>
        <a:graphic>
          <a:graphicData uri="http://schemas.openxmlformats.org/drawingml/2006/table">
            <a:tbl>
              <a:tblPr/>
              <a:tblGrid>
                <a:gridCol w="3402611">
                  <a:extLst>
                    <a:ext uri="{9D8B030D-6E8A-4147-A177-3AD203B41FA5}">
                      <a16:colId xmlns:a16="http://schemas.microsoft.com/office/drawing/2014/main" val="20000"/>
                    </a:ext>
                  </a:extLst>
                </a:gridCol>
                <a:gridCol w="873958">
                  <a:extLst>
                    <a:ext uri="{9D8B030D-6E8A-4147-A177-3AD203B41FA5}">
                      <a16:colId xmlns:a16="http://schemas.microsoft.com/office/drawing/2014/main" val="20001"/>
                    </a:ext>
                  </a:extLst>
                </a:gridCol>
                <a:gridCol w="873958">
                  <a:extLst>
                    <a:ext uri="{9D8B030D-6E8A-4147-A177-3AD203B41FA5}">
                      <a16:colId xmlns:a16="http://schemas.microsoft.com/office/drawing/2014/main" val="20002"/>
                    </a:ext>
                  </a:extLst>
                </a:gridCol>
                <a:gridCol w="873958">
                  <a:extLst>
                    <a:ext uri="{9D8B030D-6E8A-4147-A177-3AD203B41FA5}">
                      <a16:colId xmlns:a16="http://schemas.microsoft.com/office/drawing/2014/main" val="20003"/>
                    </a:ext>
                  </a:extLst>
                </a:gridCol>
                <a:gridCol w="873958">
                  <a:extLst>
                    <a:ext uri="{9D8B030D-6E8A-4147-A177-3AD203B41FA5}">
                      <a16:colId xmlns:a16="http://schemas.microsoft.com/office/drawing/2014/main" val="20004"/>
                    </a:ext>
                  </a:extLst>
                </a:gridCol>
                <a:gridCol w="873958">
                  <a:extLst>
                    <a:ext uri="{9D8B030D-6E8A-4147-A177-3AD203B41FA5}">
                      <a16:colId xmlns:a16="http://schemas.microsoft.com/office/drawing/2014/main" val="20005"/>
                    </a:ext>
                  </a:extLst>
                </a:gridCol>
              </a:tblGrid>
              <a:tr h="381000">
                <a:tc>
                  <a:txBody>
                    <a:bodyPr/>
                    <a:lstStyle/>
                    <a:p>
                      <a:pPr algn="l" fontAlgn="b"/>
                      <a:endParaRPr lang="en-US" sz="1800" b="1" i="0" u="none" strike="noStrike" dirty="0">
                        <a:solidFill>
                          <a:srgbClr val="000000"/>
                        </a:solidFill>
                        <a:latin typeface="Times New Roman"/>
                      </a:endParaRPr>
                    </a:p>
                  </a:txBody>
                  <a:tcPr marL="9162" marR="9162" marT="9162" marB="0" anchor="b">
                    <a:lnL>
                      <a:noFill/>
                    </a:lnL>
                    <a:lnR>
                      <a:noFill/>
                    </a:lnR>
                    <a:lnT>
                      <a:noFill/>
                    </a:lnT>
                    <a:lnB>
                      <a:noFill/>
                    </a:lnB>
                  </a:tcPr>
                </a:tc>
                <a:tc gridSpan="5">
                  <a:txBody>
                    <a:bodyPr/>
                    <a:lstStyle/>
                    <a:p>
                      <a:pPr algn="ctr" fontAlgn="b"/>
                      <a:r>
                        <a:rPr lang="en-US" sz="1800" b="0" i="1" u="none" strike="noStrike" dirty="0">
                          <a:solidFill>
                            <a:srgbClr val="000000"/>
                          </a:solidFill>
                          <a:latin typeface="Times New Roman"/>
                        </a:rPr>
                        <a:t>Year</a:t>
                      </a:r>
                    </a:p>
                  </a:txBody>
                  <a:tcPr marL="9162" marR="9162" marT="9162"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algn="ctr" fontAlgn="b"/>
                      <a:endParaRPr lang="en-US" sz="1800" b="1" i="0" u="none" strike="noStrike" dirty="0">
                        <a:solidFill>
                          <a:srgbClr val="000000"/>
                        </a:solidFill>
                        <a:latin typeface="Times New Roman"/>
                      </a:endParaRPr>
                    </a:p>
                  </a:txBody>
                  <a:tcPr marL="9162" marR="9162" marT="9162" marB="0" anchor="b">
                    <a:lnL>
                      <a:noFill/>
                    </a:lnL>
                    <a:lnR>
                      <a:noFill/>
                    </a:lnR>
                    <a:lnT>
                      <a:noFill/>
                    </a:lnT>
                    <a:lnB>
                      <a:noFill/>
                    </a:lnB>
                  </a:tcPr>
                </a:tc>
                <a:tc>
                  <a:txBody>
                    <a:bodyPr/>
                    <a:lstStyle/>
                    <a:p>
                      <a:pPr algn="ctr" fontAlgn="b"/>
                      <a:r>
                        <a:rPr lang="en-US" sz="1800" b="0" i="0" u="none" strike="noStrike" dirty="0">
                          <a:solidFill>
                            <a:srgbClr val="000000"/>
                          </a:solidFill>
                          <a:latin typeface="Times New Roman"/>
                        </a:rPr>
                        <a:t>1</a:t>
                      </a:r>
                    </a:p>
                  </a:txBody>
                  <a:tcPr marL="9162" marR="9162" marT="9162" marB="0" anchor="b">
                    <a:lnL>
                      <a:noFill/>
                    </a:lnL>
                    <a:lnR>
                      <a:noFill/>
                    </a:lnR>
                    <a:lnT>
                      <a:noFill/>
                    </a:lnT>
                    <a:lnB>
                      <a:noFill/>
                    </a:lnB>
                  </a:tcPr>
                </a:tc>
                <a:tc>
                  <a:txBody>
                    <a:bodyPr/>
                    <a:lstStyle/>
                    <a:p>
                      <a:pPr algn="ctr" fontAlgn="b"/>
                      <a:r>
                        <a:rPr lang="en-US" sz="1800" b="0" i="0" u="none" strike="noStrike" dirty="0">
                          <a:solidFill>
                            <a:srgbClr val="000000"/>
                          </a:solidFill>
                          <a:latin typeface="Times New Roman"/>
                        </a:rPr>
                        <a:t>2</a:t>
                      </a:r>
                    </a:p>
                  </a:txBody>
                  <a:tcPr marL="9162" marR="9162" marT="9162" marB="0" anchor="b">
                    <a:lnL>
                      <a:noFill/>
                    </a:lnL>
                    <a:lnR>
                      <a:noFill/>
                    </a:lnR>
                    <a:lnT>
                      <a:noFill/>
                    </a:lnT>
                    <a:lnB>
                      <a:noFill/>
                    </a:lnB>
                  </a:tcPr>
                </a:tc>
                <a:tc>
                  <a:txBody>
                    <a:bodyPr/>
                    <a:lstStyle/>
                    <a:p>
                      <a:pPr algn="ctr" fontAlgn="b"/>
                      <a:r>
                        <a:rPr lang="en-US" sz="1800" b="0" i="0" u="none" strike="noStrike" dirty="0">
                          <a:solidFill>
                            <a:srgbClr val="000000"/>
                          </a:solidFill>
                          <a:latin typeface="Times New Roman"/>
                        </a:rPr>
                        <a:t>3</a:t>
                      </a:r>
                    </a:p>
                  </a:txBody>
                  <a:tcPr marL="9162" marR="9162" marT="9162" marB="0" anchor="b">
                    <a:lnL>
                      <a:noFill/>
                    </a:lnL>
                    <a:lnR>
                      <a:noFill/>
                    </a:lnR>
                    <a:lnT>
                      <a:noFill/>
                    </a:lnT>
                    <a:lnB>
                      <a:noFill/>
                    </a:lnB>
                  </a:tcPr>
                </a:tc>
                <a:tc>
                  <a:txBody>
                    <a:bodyPr/>
                    <a:lstStyle/>
                    <a:p>
                      <a:pPr algn="ctr" fontAlgn="b"/>
                      <a:r>
                        <a:rPr lang="en-US" sz="1800" b="0" i="0" u="none" strike="noStrike" dirty="0">
                          <a:solidFill>
                            <a:srgbClr val="000000"/>
                          </a:solidFill>
                          <a:latin typeface="Times New Roman"/>
                        </a:rPr>
                        <a:t>4</a:t>
                      </a:r>
                    </a:p>
                  </a:txBody>
                  <a:tcPr marL="9162" marR="9162" marT="9162" marB="0" anchor="b">
                    <a:lnL>
                      <a:noFill/>
                    </a:lnL>
                    <a:lnR>
                      <a:noFill/>
                    </a:lnR>
                    <a:lnT>
                      <a:noFill/>
                    </a:lnT>
                    <a:lnB>
                      <a:noFill/>
                    </a:lnB>
                  </a:tcPr>
                </a:tc>
                <a:tc>
                  <a:txBody>
                    <a:bodyPr/>
                    <a:lstStyle/>
                    <a:p>
                      <a:pPr algn="ctr" fontAlgn="b"/>
                      <a:r>
                        <a:rPr lang="en-US" sz="1800" b="0" i="0" u="none" strike="noStrike" dirty="0">
                          <a:solidFill>
                            <a:srgbClr val="000000"/>
                          </a:solidFill>
                          <a:latin typeface="Times New Roman"/>
                        </a:rPr>
                        <a:t>5</a:t>
                      </a:r>
                    </a:p>
                  </a:txBody>
                  <a:tcPr marL="9162" marR="9162" marT="9162" marB="0" anchor="b">
                    <a:lnL>
                      <a:noFill/>
                    </a:lnL>
                    <a:lnR>
                      <a:noFill/>
                    </a:lnR>
                    <a:lnT>
                      <a:noFill/>
                    </a:lnT>
                    <a:lnB>
                      <a:noFill/>
                    </a:lnB>
                  </a:tcPr>
                </a:tc>
                <a:extLst>
                  <a:ext uri="{0D108BD9-81ED-4DB2-BD59-A6C34878D82A}">
                    <a16:rowId xmlns:a16="http://schemas.microsoft.com/office/drawing/2014/main" val="10001"/>
                  </a:ext>
                </a:extLst>
              </a:tr>
              <a:tr h="381000">
                <a:tc>
                  <a:txBody>
                    <a:bodyPr/>
                    <a:lstStyle/>
                    <a:p>
                      <a:pPr algn="l" fontAlgn="b"/>
                      <a:r>
                        <a:rPr lang="en-US" sz="1800" b="0" i="0" u="none" strike="noStrike" dirty="0">
                          <a:solidFill>
                            <a:srgbClr val="000000"/>
                          </a:solidFill>
                          <a:latin typeface="Times New Roman"/>
                        </a:rPr>
                        <a:t>Percentage sales growth</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20%</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20%</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20%</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5%</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5%</a:t>
                      </a:r>
                    </a:p>
                  </a:txBody>
                  <a:tcPr marL="9162" marR="9162" marT="9162" marB="0" anchor="b">
                    <a:lnL>
                      <a:noFill/>
                    </a:lnL>
                    <a:lnR>
                      <a:noFill/>
                    </a:lnR>
                    <a:lnT>
                      <a:noFill/>
                    </a:lnT>
                    <a:lnB>
                      <a:noFill/>
                    </a:lnB>
                  </a:tcPr>
                </a:tc>
                <a:extLst>
                  <a:ext uri="{0D108BD9-81ED-4DB2-BD59-A6C34878D82A}">
                    <a16:rowId xmlns:a16="http://schemas.microsoft.com/office/drawing/2014/main" val="10002"/>
                  </a:ext>
                </a:extLst>
              </a:tr>
              <a:tr h="381000">
                <a:tc>
                  <a:txBody>
                    <a:bodyPr/>
                    <a:lstStyle/>
                    <a:p>
                      <a:pPr algn="l" fontAlgn="b"/>
                      <a:r>
                        <a:rPr lang="en-US" sz="1800" b="0" i="0" u="none" strike="noStrike" dirty="0">
                          <a:solidFill>
                            <a:srgbClr val="000000"/>
                          </a:solidFill>
                          <a:latin typeface="Times New Roman"/>
                        </a:rPr>
                        <a:t>Sales per share</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$12.000</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$14.400</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$17.280</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$18.144</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$19.051</a:t>
                      </a:r>
                    </a:p>
                  </a:txBody>
                  <a:tcPr marL="9162" marR="9162" marT="9162" marB="0" anchor="b">
                    <a:lnL>
                      <a:noFill/>
                    </a:lnL>
                    <a:lnR>
                      <a:noFill/>
                    </a:lnR>
                    <a:lnT>
                      <a:noFill/>
                    </a:lnT>
                    <a:lnB>
                      <a:noFill/>
                    </a:lnB>
                  </a:tcPr>
                </a:tc>
                <a:extLst>
                  <a:ext uri="{0D108BD9-81ED-4DB2-BD59-A6C34878D82A}">
                    <a16:rowId xmlns:a16="http://schemas.microsoft.com/office/drawing/2014/main" val="10003"/>
                  </a:ext>
                </a:extLst>
              </a:tr>
              <a:tr h="381000">
                <a:tc>
                  <a:txBody>
                    <a:bodyPr/>
                    <a:lstStyle/>
                    <a:p>
                      <a:pPr algn="l" fontAlgn="b"/>
                      <a:r>
                        <a:rPr lang="en-US" sz="1800" b="0" i="0" u="none" strike="noStrike" dirty="0">
                          <a:solidFill>
                            <a:srgbClr val="000000"/>
                          </a:solidFill>
                          <a:latin typeface="Times New Roman"/>
                        </a:rPr>
                        <a:t>EPS</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$1.200</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$1.440</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$1.728</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$1.814</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$1.905</a:t>
                      </a:r>
                    </a:p>
                  </a:txBody>
                  <a:tcPr marL="9162" marR="9162" marT="9162" marB="0" anchor="b">
                    <a:lnL>
                      <a:noFill/>
                    </a:lnL>
                    <a:lnR>
                      <a:noFill/>
                    </a:lnR>
                    <a:lnT>
                      <a:noFill/>
                    </a:lnT>
                    <a:lnB>
                      <a:noFill/>
                    </a:lnB>
                  </a:tcPr>
                </a:tc>
                <a:extLst>
                  <a:ext uri="{0D108BD9-81ED-4DB2-BD59-A6C34878D82A}">
                    <a16:rowId xmlns:a16="http://schemas.microsoft.com/office/drawing/2014/main" val="10004"/>
                  </a:ext>
                </a:extLst>
              </a:tr>
              <a:tr h="381000">
                <a:tc>
                  <a:txBody>
                    <a:bodyPr/>
                    <a:lstStyle/>
                    <a:p>
                      <a:pPr algn="l" fontAlgn="b"/>
                      <a:r>
                        <a:rPr lang="en-US" sz="1800" b="0" i="0" u="none" strike="noStrike" dirty="0">
                          <a:solidFill>
                            <a:srgbClr val="000000"/>
                          </a:solidFill>
                          <a:latin typeface="Times New Roman"/>
                        </a:rPr>
                        <a:t>FCInv per share</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$0.800</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$0.960</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$1.152</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$0.346</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$0.363</a:t>
                      </a:r>
                    </a:p>
                  </a:txBody>
                  <a:tcPr marL="9162" marR="9162" marT="9162" marB="0" anchor="b">
                    <a:lnL>
                      <a:noFill/>
                    </a:lnL>
                    <a:lnR>
                      <a:noFill/>
                    </a:lnR>
                    <a:lnT>
                      <a:noFill/>
                    </a:lnT>
                    <a:lnB>
                      <a:noFill/>
                    </a:lnB>
                  </a:tcPr>
                </a:tc>
                <a:extLst>
                  <a:ext uri="{0D108BD9-81ED-4DB2-BD59-A6C34878D82A}">
                    <a16:rowId xmlns:a16="http://schemas.microsoft.com/office/drawing/2014/main" val="10005"/>
                  </a:ext>
                </a:extLst>
              </a:tr>
              <a:tr h="381000">
                <a:tc>
                  <a:txBody>
                    <a:bodyPr/>
                    <a:lstStyle/>
                    <a:p>
                      <a:pPr algn="l" fontAlgn="b"/>
                      <a:r>
                        <a:rPr lang="en-US" sz="1800" b="0" i="0" u="none" strike="noStrike" dirty="0">
                          <a:solidFill>
                            <a:srgbClr val="000000"/>
                          </a:solidFill>
                          <a:latin typeface="Times New Roman"/>
                        </a:rPr>
                        <a:t>WCInv per share</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$0.500</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$0.600</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$0.720</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$0.216</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$0.227</a:t>
                      </a:r>
                    </a:p>
                  </a:txBody>
                  <a:tcPr marL="9162" marR="9162" marT="9162" marB="0" anchor="b">
                    <a:lnL>
                      <a:noFill/>
                    </a:lnL>
                    <a:lnR>
                      <a:noFill/>
                    </a:lnR>
                    <a:lnT>
                      <a:noFill/>
                    </a:lnT>
                    <a:lnB>
                      <a:noFill/>
                    </a:lnB>
                  </a:tcPr>
                </a:tc>
                <a:extLst>
                  <a:ext uri="{0D108BD9-81ED-4DB2-BD59-A6C34878D82A}">
                    <a16:rowId xmlns:a16="http://schemas.microsoft.com/office/drawing/2014/main" val="10006"/>
                  </a:ext>
                </a:extLst>
              </a:tr>
              <a:tr h="381000">
                <a:tc>
                  <a:txBody>
                    <a:bodyPr/>
                    <a:lstStyle/>
                    <a:p>
                      <a:pPr algn="l" fontAlgn="b"/>
                      <a:r>
                        <a:rPr lang="en-US" sz="1800" b="0" i="0" u="none" strike="noStrike" dirty="0">
                          <a:solidFill>
                            <a:srgbClr val="000000"/>
                          </a:solidFill>
                          <a:latin typeface="Times New Roman"/>
                        </a:rPr>
                        <a:t>Debt financing per share</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$0.390</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$0.468</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$0.562</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$0.168</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$0.177</a:t>
                      </a:r>
                    </a:p>
                  </a:txBody>
                  <a:tcPr marL="9162" marR="9162" marT="9162" marB="0" anchor="b">
                    <a:lnL>
                      <a:noFill/>
                    </a:lnL>
                    <a:lnR>
                      <a:noFill/>
                    </a:lnR>
                    <a:lnT>
                      <a:noFill/>
                    </a:lnT>
                    <a:lnB>
                      <a:noFill/>
                    </a:lnB>
                  </a:tcPr>
                </a:tc>
                <a:extLst>
                  <a:ext uri="{0D108BD9-81ED-4DB2-BD59-A6C34878D82A}">
                    <a16:rowId xmlns:a16="http://schemas.microsoft.com/office/drawing/2014/main" val="10007"/>
                  </a:ext>
                </a:extLst>
              </a:tr>
              <a:tr h="381000">
                <a:tc>
                  <a:txBody>
                    <a:bodyPr/>
                    <a:lstStyle/>
                    <a:p>
                      <a:pPr algn="l" fontAlgn="b"/>
                      <a:r>
                        <a:rPr lang="en-US" sz="1800" b="0" i="0" u="none" strike="noStrike" dirty="0">
                          <a:solidFill>
                            <a:srgbClr val="000000"/>
                          </a:solidFill>
                          <a:latin typeface="Times New Roman"/>
                        </a:rPr>
                        <a:t>FCFE per share</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$0.290</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$0.348</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$0.418</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$1.421</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$1.492</a:t>
                      </a:r>
                    </a:p>
                  </a:txBody>
                  <a:tcPr marL="9162" marR="9162" marT="9162" marB="0" anchor="b">
                    <a:lnL>
                      <a:noFill/>
                    </a:lnL>
                    <a:lnR>
                      <a:noFill/>
                    </a:lnR>
                    <a:lnT>
                      <a:noFill/>
                    </a:lnT>
                    <a:lnB>
                      <a:noFill/>
                    </a:lnB>
                  </a:tcPr>
                </a:tc>
                <a:extLst>
                  <a:ext uri="{0D108BD9-81ED-4DB2-BD59-A6C34878D82A}">
                    <a16:rowId xmlns:a16="http://schemas.microsoft.com/office/drawing/2014/main" val="10008"/>
                  </a:ext>
                </a:extLst>
              </a:tr>
              <a:tr h="381000">
                <a:tc>
                  <a:txBody>
                    <a:bodyPr/>
                    <a:lstStyle/>
                    <a:p>
                      <a:pPr algn="l" fontAlgn="b"/>
                      <a:r>
                        <a:rPr lang="en-US" sz="1800" b="0" i="0" u="none" strike="noStrike" dirty="0">
                          <a:solidFill>
                            <a:srgbClr val="000000"/>
                          </a:solidFill>
                          <a:latin typeface="Times New Roman"/>
                        </a:rPr>
                        <a:t>Growth in FCFE</a:t>
                      </a:r>
                    </a:p>
                  </a:txBody>
                  <a:tcPr marL="9162" marR="9162" marT="9162" marB="0" anchor="b">
                    <a:lnL>
                      <a:noFill/>
                    </a:lnL>
                    <a:lnR>
                      <a:noFill/>
                    </a:lnR>
                    <a:lnT>
                      <a:noFill/>
                    </a:lnT>
                    <a:lnB>
                      <a:noFill/>
                    </a:lnB>
                  </a:tcPr>
                </a:tc>
                <a:tc>
                  <a:txBody>
                    <a:bodyPr/>
                    <a:lstStyle/>
                    <a:p>
                      <a:pPr algn="l" fontAlgn="b"/>
                      <a:endParaRPr lang="en-US" sz="1800" b="0" i="0" u="none" strike="noStrike" dirty="0">
                        <a:solidFill>
                          <a:srgbClr val="000000"/>
                        </a:solidFill>
                        <a:latin typeface="Times New Roman"/>
                      </a:endParaRP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20.0%</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20.0%</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240.3%</a:t>
                      </a:r>
                    </a:p>
                  </a:txBody>
                  <a:tcPr marL="9162" marR="9162" marT="9162" marB="0" anchor="b">
                    <a:lnL>
                      <a:noFill/>
                    </a:lnL>
                    <a:lnR>
                      <a:noFill/>
                    </a:lnR>
                    <a:lnT>
                      <a:noFill/>
                    </a:lnT>
                    <a:lnB>
                      <a:noFill/>
                    </a:lnB>
                  </a:tcPr>
                </a:tc>
                <a:tc>
                  <a:txBody>
                    <a:bodyPr/>
                    <a:lstStyle/>
                    <a:p>
                      <a:pPr algn="l" fontAlgn="b"/>
                      <a:r>
                        <a:rPr lang="en-US" sz="1800" b="0" i="0" u="none" strike="noStrike" dirty="0">
                          <a:solidFill>
                            <a:srgbClr val="000000"/>
                          </a:solidFill>
                          <a:latin typeface="Times New Roman"/>
                        </a:rPr>
                        <a:t>   5.0%</a:t>
                      </a:r>
                    </a:p>
                  </a:txBody>
                  <a:tcPr marL="9162" marR="9162" marT="9162" marB="0" anchor="b">
                    <a:lnL>
                      <a:noFill/>
                    </a:lnL>
                    <a:lnR>
                      <a:noFill/>
                    </a:lnR>
                    <a:lnT>
                      <a:noFill/>
                    </a:lnT>
                    <a:lnB>
                      <a:noFill/>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Simple Two-Stage FCFE Model</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524292"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28"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30"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1153029" name="Object 5"/>
          <p:cNvGraphicFramePr>
            <a:graphicFrameLocks noChangeAspect="1"/>
          </p:cNvGraphicFramePr>
          <p:nvPr>
            <p:extLst>
              <p:ext uri="{D42A27DB-BD31-4B8C-83A1-F6EECF244321}">
                <p14:modId xmlns:p14="http://schemas.microsoft.com/office/powerpoint/2010/main" val="4259874040"/>
              </p:ext>
            </p:extLst>
          </p:nvPr>
        </p:nvGraphicFramePr>
        <p:xfrm>
          <a:off x="1249680" y="2184400"/>
          <a:ext cx="8077200" cy="3073400"/>
        </p:xfrm>
        <a:graphic>
          <a:graphicData uri="http://schemas.openxmlformats.org/presentationml/2006/ole">
            <mc:AlternateContent xmlns:mc="http://schemas.openxmlformats.org/markup-compatibility/2006">
              <mc:Choice xmlns:v="urn:schemas-microsoft-com:vml" Requires="v">
                <p:oleObj spid="_x0000_s54286" name="Equation" r:id="rId4" imgW="3479760" imgH="1434960" progId="Equation.DSMT4">
                  <p:embed/>
                </p:oleObj>
              </mc:Choice>
              <mc:Fallback>
                <p:oleObj name="Equation" r:id="rId4" imgW="3479760" imgH="1434960" progId="Equation.DSMT4">
                  <p:embed/>
                  <p:pic>
                    <p:nvPicPr>
                      <p:cNvPr id="1153029"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9680" y="2184400"/>
                        <a:ext cx="8077200" cy="3073400"/>
                      </a:xfrm>
                      <a:prstGeom prst="rect">
                        <a:avLst/>
                      </a:prstGeom>
                      <a:noFill/>
                    </p:spPr>
                  </p:pic>
                </p:oleObj>
              </mc:Fallback>
            </mc:AlternateContent>
          </a:graphicData>
        </a:graphic>
      </p:graphicFrame>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Declining Growth Two-Stage FCFE Model</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524292"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28"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30"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8" name="Diagram 7"/>
          <p:cNvGraphicFramePr/>
          <p:nvPr>
            <p:extLst>
              <p:ext uri="{D42A27DB-BD31-4B8C-83A1-F6EECF244321}">
                <p14:modId xmlns:p14="http://schemas.microsoft.com/office/powerpoint/2010/main" val="2145728089"/>
              </p:ext>
            </p:extLst>
          </p:nvPr>
        </p:nvGraphicFramePr>
        <p:xfrm>
          <a:off x="2555631" y="2397919"/>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Declining Growth Two-Stage FCFE Model</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524292"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28"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30"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456836803"/>
              </p:ext>
            </p:extLst>
          </p:nvPr>
        </p:nvGraphicFramePr>
        <p:xfrm>
          <a:off x="1020963" y="2480945"/>
          <a:ext cx="7696200" cy="2242185"/>
        </p:xfrm>
        <a:graphic>
          <a:graphicData uri="http://schemas.openxmlformats.org/drawingml/2006/table">
            <a:tbl>
              <a:tblPr/>
              <a:tblGrid>
                <a:gridCol w="5477476">
                  <a:extLst>
                    <a:ext uri="{9D8B030D-6E8A-4147-A177-3AD203B41FA5}">
                      <a16:colId xmlns:a16="http://schemas.microsoft.com/office/drawing/2014/main" val="20000"/>
                    </a:ext>
                  </a:extLst>
                </a:gridCol>
                <a:gridCol w="1732649">
                  <a:extLst>
                    <a:ext uri="{9D8B030D-6E8A-4147-A177-3AD203B41FA5}">
                      <a16:colId xmlns:a16="http://schemas.microsoft.com/office/drawing/2014/main" val="20001"/>
                    </a:ext>
                  </a:extLst>
                </a:gridCol>
                <a:gridCol w="486075">
                  <a:extLst>
                    <a:ext uri="{9D8B030D-6E8A-4147-A177-3AD203B41FA5}">
                      <a16:colId xmlns:a16="http://schemas.microsoft.com/office/drawing/2014/main" val="20002"/>
                    </a:ext>
                  </a:extLst>
                </a:gridCol>
              </a:tblGrid>
              <a:tr h="350520">
                <a:tc>
                  <a:txBody>
                    <a:bodyPr/>
                    <a:lstStyle/>
                    <a:p>
                      <a:pPr algn="l" fontAlgn="b"/>
                      <a:r>
                        <a:rPr lang="en-US" sz="2400" b="0" i="0" u="none" strike="noStrike" dirty="0">
                          <a:solidFill>
                            <a:srgbClr val="000000"/>
                          </a:solidFill>
                          <a:latin typeface="Times New Roman"/>
                        </a:rPr>
                        <a:t>Current EPS</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$1 </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.00</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350520">
                <a:tc>
                  <a:txBody>
                    <a:bodyPr/>
                    <a:lstStyle/>
                    <a:p>
                      <a:pPr algn="l" fontAlgn="b"/>
                      <a:r>
                        <a:rPr lang="en-US" sz="2400" b="0" i="0" u="none" strike="noStrike" dirty="0">
                          <a:solidFill>
                            <a:srgbClr val="000000"/>
                          </a:solidFill>
                          <a:latin typeface="Times New Roman"/>
                        </a:rPr>
                        <a:t>WCInv/FCInv</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40</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350520">
                <a:tc>
                  <a:txBody>
                    <a:bodyPr/>
                    <a:lstStyle/>
                    <a:p>
                      <a:pPr algn="l" fontAlgn="b"/>
                      <a:r>
                        <a:rPr lang="en-US" sz="2400" b="0" i="0" u="none" strike="noStrike" dirty="0">
                          <a:solidFill>
                            <a:srgbClr val="000000"/>
                          </a:solidFill>
                          <a:latin typeface="Times New Roman"/>
                        </a:rPr>
                        <a:t>Debt financing of FCInv and WCInv growth</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30</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350520">
                <a:tc>
                  <a:txBody>
                    <a:bodyPr/>
                    <a:lstStyle/>
                    <a:p>
                      <a:pPr algn="l" fontAlgn="b"/>
                      <a:r>
                        <a:rPr lang="en-US" sz="2400" b="0" i="0" u="none" strike="noStrike" dirty="0">
                          <a:solidFill>
                            <a:srgbClr val="000000"/>
                          </a:solidFill>
                          <a:latin typeface="Times New Roman"/>
                        </a:rPr>
                        <a:t>Required return on equity</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12</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350520">
                <a:tc>
                  <a:txBody>
                    <a:bodyPr/>
                    <a:lstStyle/>
                    <a:p>
                      <a:pPr algn="l" fontAlgn="b"/>
                      <a:r>
                        <a:rPr lang="en-US" sz="2400" b="0" i="0" u="none" strike="noStrike" dirty="0">
                          <a:solidFill>
                            <a:srgbClr val="000000"/>
                          </a:solidFill>
                          <a:latin typeface="Times New Roman"/>
                        </a:rPr>
                        <a:t>EPS and FCInv growth for Year 5 </a:t>
                      </a:r>
                      <a:br>
                        <a:rPr lang="en-US" sz="2400" b="0" i="0" u="none" strike="noStrike" dirty="0">
                          <a:solidFill>
                            <a:srgbClr val="000000"/>
                          </a:solidFill>
                          <a:latin typeface="Times New Roman"/>
                        </a:rPr>
                      </a:br>
                      <a:r>
                        <a:rPr lang="en-US" sz="2400" b="0" i="0" u="none" strike="noStrike" dirty="0">
                          <a:solidFill>
                            <a:srgbClr val="000000"/>
                          </a:solidFill>
                          <a:latin typeface="Times New Roman"/>
                        </a:rPr>
                        <a:t>and thereafter</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5</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Declining Growth Two-Stage FCFE Model</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524292"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28"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30"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1213348237"/>
              </p:ext>
            </p:extLst>
          </p:nvPr>
        </p:nvGraphicFramePr>
        <p:xfrm>
          <a:off x="1270782" y="2521099"/>
          <a:ext cx="7696200" cy="1908820"/>
        </p:xfrm>
        <a:graphic>
          <a:graphicData uri="http://schemas.openxmlformats.org/drawingml/2006/table">
            <a:tbl>
              <a:tblPr/>
              <a:tblGrid>
                <a:gridCol w="2057400">
                  <a:extLst>
                    <a:ext uri="{9D8B030D-6E8A-4147-A177-3AD203B41FA5}">
                      <a16:colId xmlns:a16="http://schemas.microsoft.com/office/drawing/2014/main" val="20000"/>
                    </a:ext>
                  </a:extLst>
                </a:gridCol>
                <a:gridCol w="1127760">
                  <a:extLst>
                    <a:ext uri="{9D8B030D-6E8A-4147-A177-3AD203B41FA5}">
                      <a16:colId xmlns:a16="http://schemas.microsoft.com/office/drawing/2014/main" val="20001"/>
                    </a:ext>
                  </a:extLst>
                </a:gridCol>
                <a:gridCol w="1127760">
                  <a:extLst>
                    <a:ext uri="{9D8B030D-6E8A-4147-A177-3AD203B41FA5}">
                      <a16:colId xmlns:a16="http://schemas.microsoft.com/office/drawing/2014/main" val="20002"/>
                    </a:ext>
                  </a:extLst>
                </a:gridCol>
                <a:gridCol w="1127760">
                  <a:extLst>
                    <a:ext uri="{9D8B030D-6E8A-4147-A177-3AD203B41FA5}">
                      <a16:colId xmlns:a16="http://schemas.microsoft.com/office/drawing/2014/main" val="20003"/>
                    </a:ext>
                  </a:extLst>
                </a:gridCol>
                <a:gridCol w="1127760">
                  <a:extLst>
                    <a:ext uri="{9D8B030D-6E8A-4147-A177-3AD203B41FA5}">
                      <a16:colId xmlns:a16="http://schemas.microsoft.com/office/drawing/2014/main" val="20004"/>
                    </a:ext>
                  </a:extLst>
                </a:gridCol>
                <a:gridCol w="1127760">
                  <a:extLst>
                    <a:ext uri="{9D8B030D-6E8A-4147-A177-3AD203B41FA5}">
                      <a16:colId xmlns:a16="http://schemas.microsoft.com/office/drawing/2014/main" val="20005"/>
                    </a:ext>
                  </a:extLst>
                </a:gridCol>
              </a:tblGrid>
              <a:tr h="477205">
                <a:tc>
                  <a:txBody>
                    <a:bodyPr/>
                    <a:lstStyle/>
                    <a:p>
                      <a:pPr algn="l" fontAlgn="b"/>
                      <a:endParaRPr lang="en-US" sz="2400" b="1" i="0" u="none" strike="noStrike" dirty="0">
                        <a:solidFill>
                          <a:srgbClr val="000000"/>
                        </a:solidFill>
                        <a:latin typeface="Times New Roman"/>
                      </a:endParaRPr>
                    </a:p>
                  </a:txBody>
                  <a:tcPr marL="9162" marR="9162" marT="9162" marB="0" anchor="b">
                    <a:lnL>
                      <a:noFill/>
                    </a:lnL>
                    <a:lnR>
                      <a:noFill/>
                    </a:lnR>
                    <a:lnT>
                      <a:noFill/>
                    </a:lnT>
                    <a:lnB>
                      <a:noFill/>
                    </a:lnB>
                  </a:tcPr>
                </a:tc>
                <a:tc gridSpan="5">
                  <a:txBody>
                    <a:bodyPr/>
                    <a:lstStyle/>
                    <a:p>
                      <a:pPr algn="ctr" fontAlgn="b"/>
                      <a:r>
                        <a:rPr lang="en-US" sz="2400" b="0" i="0" u="none" strike="noStrike" dirty="0">
                          <a:solidFill>
                            <a:srgbClr val="000000"/>
                          </a:solidFill>
                          <a:latin typeface="Times New Roman"/>
                        </a:rPr>
                        <a:t>Year</a:t>
                      </a:r>
                    </a:p>
                  </a:txBody>
                  <a:tcPr marL="9162" marR="9162" marT="9162"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77205">
                <a:tc>
                  <a:txBody>
                    <a:bodyPr/>
                    <a:lstStyle/>
                    <a:p>
                      <a:pPr algn="ctr" fontAlgn="b"/>
                      <a:endParaRPr lang="en-US" sz="2400" b="1" i="0" u="none" strike="noStrike" dirty="0">
                        <a:solidFill>
                          <a:srgbClr val="000000"/>
                        </a:solidFill>
                        <a:latin typeface="Times New Roman"/>
                      </a:endParaRPr>
                    </a:p>
                  </a:txBody>
                  <a:tcPr marL="9162" marR="9162" marT="9162" marB="0" anchor="b">
                    <a:lnL>
                      <a:noFill/>
                    </a:lnL>
                    <a:lnR>
                      <a:noFill/>
                    </a:lnR>
                    <a:lnT>
                      <a:noFill/>
                    </a:lnT>
                    <a:lnB>
                      <a:noFill/>
                    </a:lnB>
                  </a:tcPr>
                </a:tc>
                <a:tc>
                  <a:txBody>
                    <a:bodyPr/>
                    <a:lstStyle/>
                    <a:p>
                      <a:pPr algn="ctr" fontAlgn="b"/>
                      <a:r>
                        <a:rPr lang="en-US" sz="2400" b="0" i="0" u="none" strike="noStrike" dirty="0">
                          <a:solidFill>
                            <a:srgbClr val="000000"/>
                          </a:solidFill>
                          <a:latin typeface="Times New Roman"/>
                        </a:rPr>
                        <a:t>1</a:t>
                      </a:r>
                    </a:p>
                  </a:txBody>
                  <a:tcPr marL="9162" marR="9162" marT="9162" marB="0" anchor="b">
                    <a:lnL>
                      <a:noFill/>
                    </a:lnL>
                    <a:lnR>
                      <a:noFill/>
                    </a:lnR>
                    <a:lnT>
                      <a:noFill/>
                    </a:lnT>
                    <a:lnB>
                      <a:noFill/>
                    </a:lnB>
                  </a:tcPr>
                </a:tc>
                <a:tc>
                  <a:txBody>
                    <a:bodyPr/>
                    <a:lstStyle/>
                    <a:p>
                      <a:pPr algn="ctr" fontAlgn="b"/>
                      <a:r>
                        <a:rPr lang="en-US" sz="2400" b="0" i="0" u="none" strike="noStrike" dirty="0">
                          <a:solidFill>
                            <a:srgbClr val="000000"/>
                          </a:solidFill>
                          <a:latin typeface="Times New Roman"/>
                        </a:rPr>
                        <a:t>2</a:t>
                      </a:r>
                    </a:p>
                  </a:txBody>
                  <a:tcPr marL="9162" marR="9162" marT="9162" marB="0" anchor="b">
                    <a:lnL>
                      <a:noFill/>
                    </a:lnL>
                    <a:lnR>
                      <a:noFill/>
                    </a:lnR>
                    <a:lnT>
                      <a:noFill/>
                    </a:lnT>
                    <a:lnB>
                      <a:noFill/>
                    </a:lnB>
                  </a:tcPr>
                </a:tc>
                <a:tc>
                  <a:txBody>
                    <a:bodyPr/>
                    <a:lstStyle/>
                    <a:p>
                      <a:pPr algn="ctr" fontAlgn="b"/>
                      <a:r>
                        <a:rPr lang="en-US" sz="2400" b="0" i="0" u="none" strike="noStrike" dirty="0">
                          <a:solidFill>
                            <a:srgbClr val="000000"/>
                          </a:solidFill>
                          <a:latin typeface="Times New Roman"/>
                        </a:rPr>
                        <a:t>3</a:t>
                      </a:r>
                    </a:p>
                  </a:txBody>
                  <a:tcPr marL="9162" marR="9162" marT="9162" marB="0" anchor="b">
                    <a:lnL>
                      <a:noFill/>
                    </a:lnL>
                    <a:lnR>
                      <a:noFill/>
                    </a:lnR>
                    <a:lnT>
                      <a:noFill/>
                    </a:lnT>
                    <a:lnB>
                      <a:noFill/>
                    </a:lnB>
                  </a:tcPr>
                </a:tc>
                <a:tc>
                  <a:txBody>
                    <a:bodyPr/>
                    <a:lstStyle/>
                    <a:p>
                      <a:pPr algn="ctr" fontAlgn="b"/>
                      <a:r>
                        <a:rPr lang="en-US" sz="2400" b="0" i="0" u="none" strike="noStrike" dirty="0">
                          <a:solidFill>
                            <a:srgbClr val="000000"/>
                          </a:solidFill>
                          <a:latin typeface="Times New Roman"/>
                        </a:rPr>
                        <a:t>4</a:t>
                      </a:r>
                    </a:p>
                  </a:txBody>
                  <a:tcPr marL="9162" marR="9162" marT="9162" marB="0" anchor="b">
                    <a:lnL>
                      <a:noFill/>
                    </a:lnL>
                    <a:lnR>
                      <a:noFill/>
                    </a:lnR>
                    <a:lnT>
                      <a:noFill/>
                    </a:lnT>
                    <a:lnB>
                      <a:noFill/>
                    </a:lnB>
                  </a:tcPr>
                </a:tc>
                <a:tc>
                  <a:txBody>
                    <a:bodyPr/>
                    <a:lstStyle/>
                    <a:p>
                      <a:pPr algn="ctr" fontAlgn="b"/>
                      <a:r>
                        <a:rPr lang="en-US" sz="2400" b="0" i="0" u="none" strike="noStrike" dirty="0">
                          <a:solidFill>
                            <a:srgbClr val="000000"/>
                          </a:solidFill>
                          <a:latin typeface="Times New Roman"/>
                        </a:rPr>
                        <a:t>5</a:t>
                      </a:r>
                    </a:p>
                  </a:txBody>
                  <a:tcPr marL="9162" marR="9162" marT="9162" marB="0" anchor="b">
                    <a:lnL>
                      <a:noFill/>
                    </a:lnL>
                    <a:lnR>
                      <a:noFill/>
                    </a:lnR>
                    <a:lnT>
                      <a:noFill/>
                    </a:lnT>
                    <a:lnB>
                      <a:noFill/>
                    </a:lnB>
                  </a:tcPr>
                </a:tc>
                <a:extLst>
                  <a:ext uri="{0D108BD9-81ED-4DB2-BD59-A6C34878D82A}">
                    <a16:rowId xmlns:a16="http://schemas.microsoft.com/office/drawing/2014/main" val="10001"/>
                  </a:ext>
                </a:extLst>
              </a:tr>
              <a:tr h="477205">
                <a:tc>
                  <a:txBody>
                    <a:bodyPr/>
                    <a:lstStyle/>
                    <a:p>
                      <a:pPr algn="l" fontAlgn="b"/>
                      <a:r>
                        <a:rPr lang="en-US" sz="2400" b="0" i="0" u="none" strike="noStrike" dirty="0">
                          <a:solidFill>
                            <a:srgbClr val="000000"/>
                          </a:solidFill>
                          <a:latin typeface="Times New Roman"/>
                        </a:rPr>
                        <a:t>EPS growth </a:t>
                      </a:r>
                    </a:p>
                  </a:txBody>
                  <a:tcPr marL="9162" marR="9162" marT="9162" marB="0" anchor="b">
                    <a:lnL>
                      <a:noFill/>
                    </a:lnL>
                    <a:lnR>
                      <a:noFill/>
                    </a:lnR>
                    <a:lnT>
                      <a:noFill/>
                    </a:lnT>
                    <a:lnB>
                      <a:noFill/>
                    </a:lnB>
                  </a:tcPr>
                </a:tc>
                <a:tc>
                  <a:txBody>
                    <a:bodyPr/>
                    <a:lstStyle/>
                    <a:p>
                      <a:pPr algn="ctr" fontAlgn="b"/>
                      <a:r>
                        <a:rPr lang="en-US" sz="2400" b="0" i="0" u="none" strike="noStrike" dirty="0">
                          <a:solidFill>
                            <a:srgbClr val="000000"/>
                          </a:solidFill>
                          <a:latin typeface="Times New Roman"/>
                        </a:rPr>
                        <a:t>30%</a:t>
                      </a:r>
                    </a:p>
                  </a:txBody>
                  <a:tcPr marL="9162" marR="9162" marT="9162" marB="0" anchor="b">
                    <a:lnL>
                      <a:noFill/>
                    </a:lnL>
                    <a:lnR>
                      <a:noFill/>
                    </a:lnR>
                    <a:lnT>
                      <a:noFill/>
                    </a:lnT>
                    <a:lnB>
                      <a:noFill/>
                    </a:lnB>
                  </a:tcPr>
                </a:tc>
                <a:tc>
                  <a:txBody>
                    <a:bodyPr/>
                    <a:lstStyle/>
                    <a:p>
                      <a:pPr algn="ctr" fontAlgn="b"/>
                      <a:r>
                        <a:rPr lang="en-US" sz="2400" b="0" i="0" u="none" strike="noStrike" dirty="0">
                          <a:solidFill>
                            <a:srgbClr val="000000"/>
                          </a:solidFill>
                          <a:latin typeface="Times New Roman"/>
                        </a:rPr>
                        <a:t>21%</a:t>
                      </a:r>
                    </a:p>
                  </a:txBody>
                  <a:tcPr marL="9162" marR="9162" marT="9162" marB="0" anchor="b">
                    <a:lnL>
                      <a:noFill/>
                    </a:lnL>
                    <a:lnR>
                      <a:noFill/>
                    </a:lnR>
                    <a:lnT>
                      <a:noFill/>
                    </a:lnT>
                    <a:lnB>
                      <a:noFill/>
                    </a:lnB>
                  </a:tcPr>
                </a:tc>
                <a:tc>
                  <a:txBody>
                    <a:bodyPr/>
                    <a:lstStyle/>
                    <a:p>
                      <a:pPr algn="ctr" fontAlgn="b"/>
                      <a:r>
                        <a:rPr lang="en-US" sz="2400" b="0" i="0" u="none" strike="noStrike" dirty="0">
                          <a:solidFill>
                            <a:srgbClr val="000000"/>
                          </a:solidFill>
                          <a:latin typeface="Times New Roman"/>
                        </a:rPr>
                        <a:t>13%</a:t>
                      </a:r>
                    </a:p>
                  </a:txBody>
                  <a:tcPr marL="9162" marR="9162" marT="9162" marB="0" anchor="b">
                    <a:lnL>
                      <a:noFill/>
                    </a:lnL>
                    <a:lnR>
                      <a:noFill/>
                    </a:lnR>
                    <a:lnT>
                      <a:noFill/>
                    </a:lnT>
                    <a:lnB>
                      <a:noFill/>
                    </a:lnB>
                  </a:tcPr>
                </a:tc>
                <a:tc>
                  <a:txBody>
                    <a:bodyPr/>
                    <a:lstStyle/>
                    <a:p>
                      <a:pPr algn="ctr" fontAlgn="b"/>
                      <a:r>
                        <a:rPr lang="en-US" sz="2400" b="0" i="0" u="none" strike="noStrike" dirty="0">
                          <a:solidFill>
                            <a:srgbClr val="000000"/>
                          </a:solidFill>
                          <a:latin typeface="Times New Roman"/>
                        </a:rPr>
                        <a:t>8%</a:t>
                      </a:r>
                    </a:p>
                  </a:txBody>
                  <a:tcPr marL="9162" marR="9162" marT="9162" marB="0" anchor="b">
                    <a:lnL>
                      <a:noFill/>
                    </a:lnL>
                    <a:lnR>
                      <a:noFill/>
                    </a:lnR>
                    <a:lnT>
                      <a:noFill/>
                    </a:lnT>
                    <a:lnB>
                      <a:noFill/>
                    </a:lnB>
                  </a:tcPr>
                </a:tc>
                <a:tc>
                  <a:txBody>
                    <a:bodyPr/>
                    <a:lstStyle/>
                    <a:p>
                      <a:pPr algn="ctr" fontAlgn="b"/>
                      <a:r>
                        <a:rPr lang="en-US" sz="2400" b="0" i="0" u="none" strike="noStrike" dirty="0">
                          <a:solidFill>
                            <a:srgbClr val="000000"/>
                          </a:solidFill>
                          <a:latin typeface="Times New Roman"/>
                        </a:rPr>
                        <a:t>5%</a:t>
                      </a:r>
                    </a:p>
                  </a:txBody>
                  <a:tcPr marL="9162" marR="9162" marT="9162" marB="0" anchor="b">
                    <a:lnL>
                      <a:noFill/>
                    </a:lnL>
                    <a:lnR>
                      <a:noFill/>
                    </a:lnR>
                    <a:lnT>
                      <a:noFill/>
                    </a:lnT>
                    <a:lnB>
                      <a:noFill/>
                    </a:lnB>
                  </a:tcPr>
                </a:tc>
                <a:extLst>
                  <a:ext uri="{0D108BD9-81ED-4DB2-BD59-A6C34878D82A}">
                    <a16:rowId xmlns:a16="http://schemas.microsoft.com/office/drawing/2014/main" val="10002"/>
                  </a:ext>
                </a:extLst>
              </a:tr>
              <a:tr h="477205">
                <a:tc>
                  <a:txBody>
                    <a:bodyPr/>
                    <a:lstStyle/>
                    <a:p>
                      <a:pPr algn="l" fontAlgn="b"/>
                      <a:r>
                        <a:rPr lang="en-US" sz="2400" b="0" i="0" u="none" strike="noStrike" dirty="0">
                          <a:solidFill>
                            <a:srgbClr val="000000"/>
                          </a:solidFill>
                          <a:latin typeface="Times New Roman"/>
                        </a:rPr>
                        <a:t>FCInv per share</a:t>
                      </a:r>
                    </a:p>
                  </a:txBody>
                  <a:tcPr marL="9162" marR="9162" marT="9162" marB="0" anchor="b">
                    <a:lnL>
                      <a:noFill/>
                    </a:lnL>
                    <a:lnR>
                      <a:noFill/>
                    </a:lnR>
                    <a:lnT>
                      <a:noFill/>
                    </a:lnT>
                    <a:lnB>
                      <a:noFill/>
                    </a:lnB>
                  </a:tcPr>
                </a:tc>
                <a:tc>
                  <a:txBody>
                    <a:bodyPr/>
                    <a:lstStyle/>
                    <a:p>
                      <a:pPr algn="ctr" fontAlgn="b"/>
                      <a:r>
                        <a:rPr lang="en-US" sz="2400" b="0" i="0" u="none" strike="noStrike" dirty="0">
                          <a:solidFill>
                            <a:srgbClr val="000000"/>
                          </a:solidFill>
                          <a:latin typeface="Times New Roman"/>
                        </a:rPr>
                        <a:t>    $1.50 </a:t>
                      </a:r>
                    </a:p>
                  </a:txBody>
                  <a:tcPr marL="9162" marR="9162" marT="9162" marB="0" anchor="b">
                    <a:lnL>
                      <a:noFill/>
                    </a:lnL>
                    <a:lnR>
                      <a:noFill/>
                    </a:lnR>
                    <a:lnT>
                      <a:noFill/>
                    </a:lnT>
                    <a:lnB>
                      <a:noFill/>
                    </a:lnB>
                  </a:tcPr>
                </a:tc>
                <a:tc>
                  <a:txBody>
                    <a:bodyPr/>
                    <a:lstStyle/>
                    <a:p>
                      <a:pPr algn="ctr" fontAlgn="b"/>
                      <a:r>
                        <a:rPr lang="en-US" sz="2400" b="0" i="0" u="none" strike="noStrike" dirty="0">
                          <a:solidFill>
                            <a:srgbClr val="000000"/>
                          </a:solidFill>
                          <a:latin typeface="Times New Roman"/>
                        </a:rPr>
                        <a:t>  $1.25 </a:t>
                      </a:r>
                    </a:p>
                  </a:txBody>
                  <a:tcPr marL="9162" marR="9162" marT="9162" marB="0" anchor="b">
                    <a:lnL>
                      <a:noFill/>
                    </a:lnL>
                    <a:lnR>
                      <a:noFill/>
                    </a:lnR>
                    <a:lnT>
                      <a:noFill/>
                    </a:lnT>
                    <a:lnB>
                      <a:noFill/>
                    </a:lnB>
                  </a:tcPr>
                </a:tc>
                <a:tc>
                  <a:txBody>
                    <a:bodyPr/>
                    <a:lstStyle/>
                    <a:p>
                      <a:pPr algn="ctr" fontAlgn="b"/>
                      <a:r>
                        <a:rPr lang="en-US" sz="2400" b="0" i="0" u="none" strike="noStrike" dirty="0">
                          <a:solidFill>
                            <a:srgbClr val="000000"/>
                          </a:solidFill>
                          <a:latin typeface="Times New Roman"/>
                        </a:rPr>
                        <a:t> $1.00 </a:t>
                      </a:r>
                    </a:p>
                  </a:txBody>
                  <a:tcPr marL="9162" marR="9162" marT="9162" marB="0" anchor="b">
                    <a:lnL>
                      <a:noFill/>
                    </a:lnL>
                    <a:lnR>
                      <a:noFill/>
                    </a:lnR>
                    <a:lnT>
                      <a:noFill/>
                    </a:lnT>
                    <a:lnB>
                      <a:noFill/>
                    </a:lnB>
                  </a:tcPr>
                </a:tc>
                <a:tc>
                  <a:txBody>
                    <a:bodyPr/>
                    <a:lstStyle/>
                    <a:p>
                      <a:pPr algn="ctr" fontAlgn="b"/>
                      <a:r>
                        <a:rPr lang="en-US" sz="2400" b="0" i="0" u="none" strike="noStrike" dirty="0">
                          <a:solidFill>
                            <a:srgbClr val="000000"/>
                          </a:solidFill>
                          <a:latin typeface="Times New Roman"/>
                        </a:rPr>
                        <a:t> $0.75 </a:t>
                      </a:r>
                    </a:p>
                  </a:txBody>
                  <a:tcPr marL="9162" marR="9162" marT="9162" marB="0" anchor="b">
                    <a:lnL>
                      <a:noFill/>
                    </a:lnL>
                    <a:lnR>
                      <a:noFill/>
                    </a:lnR>
                    <a:lnT>
                      <a:noFill/>
                    </a:lnT>
                    <a:lnB>
                      <a:noFill/>
                    </a:lnB>
                  </a:tcPr>
                </a:tc>
                <a:tc>
                  <a:txBody>
                    <a:bodyPr/>
                    <a:lstStyle/>
                    <a:p>
                      <a:pPr algn="ctr" fontAlgn="b"/>
                      <a:r>
                        <a:rPr lang="en-US" sz="2400" b="0" i="0" u="none" strike="noStrike" dirty="0">
                          <a:solidFill>
                            <a:srgbClr val="000000"/>
                          </a:solidFill>
                          <a:latin typeface="Times New Roman"/>
                        </a:rPr>
                        <a:t> $0.50 </a:t>
                      </a:r>
                    </a:p>
                  </a:txBody>
                  <a:tcPr marL="9162" marR="9162" marT="9162" marB="0" anchor="b">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Declining Growth Two-Stage FCFE Model</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524292"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28"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30"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1172482" name="Object 2"/>
          <p:cNvGraphicFramePr>
            <a:graphicFrameLocks noChangeAspect="1"/>
          </p:cNvGraphicFramePr>
          <p:nvPr>
            <p:extLst>
              <p:ext uri="{D42A27DB-BD31-4B8C-83A1-F6EECF244321}">
                <p14:modId xmlns:p14="http://schemas.microsoft.com/office/powerpoint/2010/main" val="3069530967"/>
              </p:ext>
            </p:extLst>
          </p:nvPr>
        </p:nvGraphicFramePr>
        <p:xfrm>
          <a:off x="965200" y="2478258"/>
          <a:ext cx="8178800" cy="3119438"/>
        </p:xfrm>
        <a:graphic>
          <a:graphicData uri="http://schemas.openxmlformats.org/presentationml/2006/ole">
            <mc:AlternateContent xmlns:mc="http://schemas.openxmlformats.org/markup-compatibility/2006">
              <mc:Choice xmlns:v="urn:schemas-microsoft-com:vml" Requires="v">
                <p:oleObj spid="_x0000_s55310" name="Equation" r:id="rId4" imgW="3746160" imgH="1434960" progId="">
                  <p:embed/>
                </p:oleObj>
              </mc:Choice>
              <mc:Fallback>
                <p:oleObj name="Equation" r:id="rId4" imgW="3746160" imgH="1434960" progId="">
                  <p:embed/>
                  <p:pic>
                    <p:nvPicPr>
                      <p:cNvPr id="117248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5200" y="2478258"/>
                        <a:ext cx="8178800" cy="3119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Declining Growth Two-Stage FCFE Model</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524292"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28"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30"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2381942882"/>
              </p:ext>
            </p:extLst>
          </p:nvPr>
        </p:nvGraphicFramePr>
        <p:xfrm>
          <a:off x="1214511" y="2222166"/>
          <a:ext cx="7238995" cy="3035634"/>
        </p:xfrm>
        <a:graphic>
          <a:graphicData uri="http://schemas.openxmlformats.org/drawingml/2006/table">
            <a:tbl>
              <a:tblPr/>
              <a:tblGrid>
                <a:gridCol w="2667000">
                  <a:extLst>
                    <a:ext uri="{9D8B030D-6E8A-4147-A177-3AD203B41FA5}">
                      <a16:colId xmlns:a16="http://schemas.microsoft.com/office/drawing/2014/main" val="20000"/>
                    </a:ext>
                  </a:extLst>
                </a:gridCol>
                <a:gridCol w="914399">
                  <a:extLst>
                    <a:ext uri="{9D8B030D-6E8A-4147-A177-3AD203B41FA5}">
                      <a16:colId xmlns:a16="http://schemas.microsoft.com/office/drawing/2014/main" val="20001"/>
                    </a:ext>
                  </a:extLst>
                </a:gridCol>
                <a:gridCol w="914399">
                  <a:extLst>
                    <a:ext uri="{9D8B030D-6E8A-4147-A177-3AD203B41FA5}">
                      <a16:colId xmlns:a16="http://schemas.microsoft.com/office/drawing/2014/main" val="20002"/>
                    </a:ext>
                  </a:extLst>
                </a:gridCol>
                <a:gridCol w="914399">
                  <a:extLst>
                    <a:ext uri="{9D8B030D-6E8A-4147-A177-3AD203B41FA5}">
                      <a16:colId xmlns:a16="http://schemas.microsoft.com/office/drawing/2014/main" val="20003"/>
                    </a:ext>
                  </a:extLst>
                </a:gridCol>
                <a:gridCol w="914399">
                  <a:extLst>
                    <a:ext uri="{9D8B030D-6E8A-4147-A177-3AD203B41FA5}">
                      <a16:colId xmlns:a16="http://schemas.microsoft.com/office/drawing/2014/main" val="20004"/>
                    </a:ext>
                  </a:extLst>
                </a:gridCol>
                <a:gridCol w="914399">
                  <a:extLst>
                    <a:ext uri="{9D8B030D-6E8A-4147-A177-3AD203B41FA5}">
                      <a16:colId xmlns:a16="http://schemas.microsoft.com/office/drawing/2014/main" val="20005"/>
                    </a:ext>
                  </a:extLst>
                </a:gridCol>
              </a:tblGrid>
              <a:tr h="433662">
                <a:tc>
                  <a:txBody>
                    <a:bodyPr/>
                    <a:lstStyle/>
                    <a:p>
                      <a:pPr algn="l" fontAlgn="b"/>
                      <a:endParaRPr lang="en-US" sz="2000" b="1" i="0" u="none" strike="noStrike" dirty="0">
                        <a:solidFill>
                          <a:srgbClr val="000000"/>
                        </a:solidFill>
                        <a:latin typeface="Times New Roman"/>
                      </a:endParaRPr>
                    </a:p>
                  </a:txBody>
                  <a:tcPr marL="9162" marR="9162" marT="9162" marB="0" anchor="b">
                    <a:lnL>
                      <a:noFill/>
                    </a:lnL>
                    <a:lnR>
                      <a:noFill/>
                    </a:lnR>
                    <a:lnT>
                      <a:noFill/>
                    </a:lnT>
                    <a:lnB>
                      <a:noFill/>
                    </a:lnB>
                  </a:tcPr>
                </a:tc>
                <a:tc gridSpan="5">
                  <a:txBody>
                    <a:bodyPr/>
                    <a:lstStyle/>
                    <a:p>
                      <a:pPr algn="ctr" fontAlgn="b"/>
                      <a:r>
                        <a:rPr lang="en-US" sz="2000" b="0" i="0" u="none" strike="noStrike" dirty="0">
                          <a:solidFill>
                            <a:srgbClr val="000000"/>
                          </a:solidFill>
                          <a:latin typeface="Times New Roman"/>
                        </a:rPr>
                        <a:t>Year</a:t>
                      </a:r>
                    </a:p>
                  </a:txBody>
                  <a:tcPr marL="9162" marR="9162" marT="9162"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33662">
                <a:tc>
                  <a:txBody>
                    <a:bodyPr/>
                    <a:lstStyle/>
                    <a:p>
                      <a:pPr algn="ctr" fontAlgn="b"/>
                      <a:endParaRPr lang="en-US" sz="2000" b="1" i="0" u="none" strike="noStrike" dirty="0">
                        <a:solidFill>
                          <a:srgbClr val="000000"/>
                        </a:solidFill>
                        <a:latin typeface="Times New Roman"/>
                      </a:endParaRP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1</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2</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3</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4</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5</a:t>
                      </a:r>
                    </a:p>
                  </a:txBody>
                  <a:tcPr marL="9162" marR="9162" marT="9162" marB="0" anchor="b">
                    <a:lnL>
                      <a:noFill/>
                    </a:lnL>
                    <a:lnR>
                      <a:noFill/>
                    </a:lnR>
                    <a:lnT>
                      <a:noFill/>
                    </a:lnT>
                    <a:lnB>
                      <a:noFill/>
                    </a:lnB>
                  </a:tcPr>
                </a:tc>
                <a:extLst>
                  <a:ext uri="{0D108BD9-81ED-4DB2-BD59-A6C34878D82A}">
                    <a16:rowId xmlns:a16="http://schemas.microsoft.com/office/drawing/2014/main" val="10001"/>
                  </a:ext>
                </a:extLst>
              </a:tr>
              <a:tr h="433662">
                <a:tc>
                  <a:txBody>
                    <a:bodyPr/>
                    <a:lstStyle/>
                    <a:p>
                      <a:pPr algn="l" fontAlgn="b"/>
                      <a:r>
                        <a:rPr lang="en-US" sz="2000" b="0" i="0" u="none" strike="noStrike" dirty="0">
                          <a:solidFill>
                            <a:srgbClr val="000000"/>
                          </a:solidFill>
                          <a:latin typeface="Times New Roman"/>
                        </a:rPr>
                        <a:t>EPS</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  $1.300</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$1.573</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$1.777</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$1.920</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$2.016</a:t>
                      </a:r>
                    </a:p>
                  </a:txBody>
                  <a:tcPr marL="9162" marR="9162" marT="9162" marB="0" anchor="b">
                    <a:lnL>
                      <a:noFill/>
                    </a:lnL>
                    <a:lnR>
                      <a:noFill/>
                    </a:lnR>
                    <a:lnT>
                      <a:noFill/>
                    </a:lnT>
                    <a:lnB>
                      <a:noFill/>
                    </a:lnB>
                  </a:tcPr>
                </a:tc>
                <a:extLst>
                  <a:ext uri="{0D108BD9-81ED-4DB2-BD59-A6C34878D82A}">
                    <a16:rowId xmlns:a16="http://schemas.microsoft.com/office/drawing/2014/main" val="10002"/>
                  </a:ext>
                </a:extLst>
              </a:tr>
              <a:tr h="433662">
                <a:tc>
                  <a:txBody>
                    <a:bodyPr/>
                    <a:lstStyle/>
                    <a:p>
                      <a:pPr algn="l" fontAlgn="b"/>
                      <a:r>
                        <a:rPr lang="en-US" sz="2000" b="0" i="0" u="none" strike="noStrike" dirty="0">
                          <a:solidFill>
                            <a:srgbClr val="000000"/>
                          </a:solidFill>
                          <a:latin typeface="Times New Roman"/>
                        </a:rPr>
                        <a:t>FCInv per share</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  $1.500</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$1.250</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$1.000</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$0.750</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$0.500</a:t>
                      </a:r>
                    </a:p>
                  </a:txBody>
                  <a:tcPr marL="9162" marR="9162" marT="9162" marB="0" anchor="b">
                    <a:lnL>
                      <a:noFill/>
                    </a:lnL>
                    <a:lnR>
                      <a:noFill/>
                    </a:lnR>
                    <a:lnT>
                      <a:noFill/>
                    </a:lnT>
                    <a:lnB>
                      <a:noFill/>
                    </a:lnB>
                  </a:tcPr>
                </a:tc>
                <a:extLst>
                  <a:ext uri="{0D108BD9-81ED-4DB2-BD59-A6C34878D82A}">
                    <a16:rowId xmlns:a16="http://schemas.microsoft.com/office/drawing/2014/main" val="10003"/>
                  </a:ext>
                </a:extLst>
              </a:tr>
              <a:tr h="433662">
                <a:tc>
                  <a:txBody>
                    <a:bodyPr/>
                    <a:lstStyle/>
                    <a:p>
                      <a:pPr algn="l" fontAlgn="b"/>
                      <a:r>
                        <a:rPr lang="en-US" sz="2000" b="0" i="0" u="none" strike="noStrike" dirty="0">
                          <a:solidFill>
                            <a:srgbClr val="000000"/>
                          </a:solidFill>
                          <a:latin typeface="Times New Roman"/>
                        </a:rPr>
                        <a:t>WCInv per share</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  $0.600</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$0.500</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$0.400</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$0.300</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$0.200</a:t>
                      </a:r>
                    </a:p>
                  </a:txBody>
                  <a:tcPr marL="9162" marR="9162" marT="9162" marB="0" anchor="b">
                    <a:lnL>
                      <a:noFill/>
                    </a:lnL>
                    <a:lnR>
                      <a:noFill/>
                    </a:lnR>
                    <a:lnT>
                      <a:noFill/>
                    </a:lnT>
                    <a:lnB>
                      <a:noFill/>
                    </a:lnB>
                  </a:tcPr>
                </a:tc>
                <a:extLst>
                  <a:ext uri="{0D108BD9-81ED-4DB2-BD59-A6C34878D82A}">
                    <a16:rowId xmlns:a16="http://schemas.microsoft.com/office/drawing/2014/main" val="10004"/>
                  </a:ext>
                </a:extLst>
              </a:tr>
              <a:tr h="433662">
                <a:tc>
                  <a:txBody>
                    <a:bodyPr/>
                    <a:lstStyle/>
                    <a:p>
                      <a:pPr algn="l" fontAlgn="b"/>
                      <a:r>
                        <a:rPr lang="en-US" sz="2000" b="0" i="0" u="none" strike="noStrike" dirty="0">
                          <a:solidFill>
                            <a:srgbClr val="000000"/>
                          </a:solidFill>
                          <a:latin typeface="Times New Roman"/>
                        </a:rPr>
                        <a:t>Debt financing per share</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  $0.630</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$0.525</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$0.420</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$0.315</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$0.210</a:t>
                      </a:r>
                    </a:p>
                  </a:txBody>
                  <a:tcPr marL="9162" marR="9162" marT="9162" marB="0" anchor="b">
                    <a:lnL>
                      <a:noFill/>
                    </a:lnL>
                    <a:lnR>
                      <a:noFill/>
                    </a:lnR>
                    <a:lnT>
                      <a:noFill/>
                    </a:lnT>
                    <a:lnB>
                      <a:noFill/>
                    </a:lnB>
                  </a:tcPr>
                </a:tc>
                <a:extLst>
                  <a:ext uri="{0D108BD9-81ED-4DB2-BD59-A6C34878D82A}">
                    <a16:rowId xmlns:a16="http://schemas.microsoft.com/office/drawing/2014/main" val="10005"/>
                  </a:ext>
                </a:extLst>
              </a:tr>
              <a:tr h="433662">
                <a:tc>
                  <a:txBody>
                    <a:bodyPr/>
                    <a:lstStyle/>
                    <a:p>
                      <a:pPr algn="l" fontAlgn="b"/>
                      <a:r>
                        <a:rPr lang="en-US" sz="2000" b="0" i="0" u="none" strike="noStrike" dirty="0">
                          <a:solidFill>
                            <a:srgbClr val="000000"/>
                          </a:solidFill>
                          <a:latin typeface="Times New Roman"/>
                        </a:rPr>
                        <a:t>FCFE per share</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–$0.170</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$0.348</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$0.797</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$1.185</a:t>
                      </a:r>
                    </a:p>
                  </a:txBody>
                  <a:tcPr marL="9162" marR="9162" marT="9162"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$1.526</a:t>
                      </a:r>
                    </a:p>
                  </a:txBody>
                  <a:tcPr marL="9162" marR="9162" marT="9162" marB="0" anchor="b">
                    <a:lnL>
                      <a:noFill/>
                    </a:lnL>
                    <a:lnR>
                      <a:noFill/>
                    </a:lnR>
                    <a:lnT>
                      <a:noFill/>
                    </a:lnT>
                    <a:lnB>
                      <a:noFill/>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Declining Growth Two-Stage FCFE Model</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524292"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28"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30"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1153029" name="Object 5"/>
          <p:cNvGraphicFramePr>
            <a:graphicFrameLocks noChangeAspect="1"/>
          </p:cNvGraphicFramePr>
          <p:nvPr>
            <p:extLst>
              <p:ext uri="{D42A27DB-BD31-4B8C-83A1-F6EECF244321}">
                <p14:modId xmlns:p14="http://schemas.microsoft.com/office/powerpoint/2010/main" val="770532285"/>
              </p:ext>
            </p:extLst>
          </p:nvPr>
        </p:nvGraphicFramePr>
        <p:xfrm>
          <a:off x="1002153" y="2094914"/>
          <a:ext cx="8407400" cy="4270375"/>
        </p:xfrm>
        <a:graphic>
          <a:graphicData uri="http://schemas.openxmlformats.org/presentationml/2006/ole">
            <mc:AlternateContent xmlns:mc="http://schemas.openxmlformats.org/markup-compatibility/2006">
              <mc:Choice xmlns:v="urn:schemas-microsoft-com:vml" Requires="v">
                <p:oleObj spid="_x0000_s56334" name="Equation" r:id="rId4" imgW="3949560" imgH="1993680" progId="">
                  <p:embed/>
                </p:oleObj>
              </mc:Choice>
              <mc:Fallback>
                <p:oleObj name="Equation" r:id="rId4" imgW="3949560" imgH="1993680" progId="">
                  <p:embed/>
                  <p:pic>
                    <p:nvPicPr>
                      <p:cNvPr id="1153029"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2153" y="2094914"/>
                        <a:ext cx="8407400" cy="4270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Declining Growth Two-Stage FCFE Model</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524292"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28"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30"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1153029" name="Object 5"/>
          <p:cNvGraphicFramePr>
            <a:graphicFrameLocks noChangeAspect="1"/>
          </p:cNvGraphicFramePr>
          <p:nvPr>
            <p:extLst>
              <p:ext uri="{D42A27DB-BD31-4B8C-83A1-F6EECF244321}">
                <p14:modId xmlns:p14="http://schemas.microsoft.com/office/powerpoint/2010/main" val="3525161754"/>
              </p:ext>
            </p:extLst>
          </p:nvPr>
        </p:nvGraphicFramePr>
        <p:xfrm>
          <a:off x="1033536" y="3255962"/>
          <a:ext cx="6121400" cy="1557338"/>
        </p:xfrm>
        <a:graphic>
          <a:graphicData uri="http://schemas.openxmlformats.org/presentationml/2006/ole">
            <mc:AlternateContent xmlns:mc="http://schemas.openxmlformats.org/markup-compatibility/2006">
              <mc:Choice xmlns:v="urn:schemas-microsoft-com:vml" Requires="v">
                <p:oleObj spid="_x0000_s57358" name="Equation" r:id="rId4" imgW="2260440" imgH="571320" progId="Equation.DSMT4">
                  <p:embed/>
                </p:oleObj>
              </mc:Choice>
              <mc:Fallback>
                <p:oleObj name="Equation" r:id="rId4" imgW="2260440" imgH="571320" progId="Equation.DSMT4">
                  <p:embed/>
                  <p:pic>
                    <p:nvPicPr>
                      <p:cNvPr id="1153029" name="Object 5"/>
                      <p:cNvPicPr>
                        <a:picLocks noChangeAspect="1" noChangeArrowheads="1"/>
                      </p:cNvPicPr>
                      <p:nvPr/>
                    </p:nvPicPr>
                    <p:blipFill>
                      <a:blip r:embed="rId5"/>
                      <a:srcRect/>
                      <a:stretch>
                        <a:fillRect/>
                      </a:stretch>
                    </p:blipFill>
                    <p:spPr bwMode="auto">
                      <a:xfrm>
                        <a:off x="1033536" y="3255962"/>
                        <a:ext cx="6121400" cy="1557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Example: Three-Stage FCF Models</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524292"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28"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30"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593933792"/>
              </p:ext>
            </p:extLst>
          </p:nvPr>
        </p:nvGraphicFramePr>
        <p:xfrm>
          <a:off x="838200" y="2390336"/>
          <a:ext cx="6705599" cy="3766796"/>
        </p:xfrm>
        <a:graphic>
          <a:graphicData uri="http://schemas.openxmlformats.org/drawingml/2006/table">
            <a:tbl>
              <a:tblPr/>
              <a:tblGrid>
                <a:gridCol w="4990214">
                  <a:extLst>
                    <a:ext uri="{9D8B030D-6E8A-4147-A177-3AD203B41FA5}">
                      <a16:colId xmlns:a16="http://schemas.microsoft.com/office/drawing/2014/main" val="20000"/>
                    </a:ext>
                  </a:extLst>
                </a:gridCol>
                <a:gridCol w="1199571">
                  <a:extLst>
                    <a:ext uri="{9D8B030D-6E8A-4147-A177-3AD203B41FA5}">
                      <a16:colId xmlns:a16="http://schemas.microsoft.com/office/drawing/2014/main" val="20001"/>
                    </a:ext>
                  </a:extLst>
                </a:gridCol>
                <a:gridCol w="515814">
                  <a:extLst>
                    <a:ext uri="{9D8B030D-6E8A-4147-A177-3AD203B41FA5}">
                      <a16:colId xmlns:a16="http://schemas.microsoft.com/office/drawing/2014/main" val="20002"/>
                    </a:ext>
                  </a:extLst>
                </a:gridCol>
              </a:tblGrid>
              <a:tr h="413996">
                <a:tc>
                  <a:txBody>
                    <a:bodyPr/>
                    <a:lstStyle/>
                    <a:p>
                      <a:pPr algn="l" fontAlgn="b"/>
                      <a:r>
                        <a:rPr lang="en-US" sz="2400" b="0" i="0" u="none" strike="noStrike" dirty="0">
                          <a:solidFill>
                            <a:srgbClr val="000000"/>
                          </a:solidFill>
                          <a:latin typeface="Times New Roman"/>
                        </a:rPr>
                        <a:t>Current FCFF in millions</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$100 </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.00</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815413">
                <a:tc>
                  <a:txBody>
                    <a:bodyPr/>
                    <a:lstStyle/>
                    <a:p>
                      <a:pPr algn="l" fontAlgn="b"/>
                      <a:r>
                        <a:rPr lang="en-US" sz="2400" b="0" i="0" u="none" strike="noStrike" dirty="0">
                          <a:solidFill>
                            <a:srgbClr val="000000"/>
                          </a:solidFill>
                          <a:latin typeface="Times New Roman"/>
                        </a:rPr>
                        <a:t>Shares outstanding in millions</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   300 </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.00</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413996">
                <a:tc>
                  <a:txBody>
                    <a:bodyPr/>
                    <a:lstStyle/>
                    <a:p>
                      <a:pPr algn="l" fontAlgn="b"/>
                      <a:r>
                        <a:rPr lang="en-US" sz="2400" b="0" i="0" u="none" strike="noStrike" dirty="0">
                          <a:solidFill>
                            <a:srgbClr val="000000"/>
                          </a:solidFill>
                          <a:latin typeface="Times New Roman"/>
                        </a:rPr>
                        <a:t>Long-term debt value in millions</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$400</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.00</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413995">
                <a:tc>
                  <a:txBody>
                    <a:bodyPr/>
                    <a:lstStyle/>
                    <a:p>
                      <a:pPr algn="l" fontAlgn="b"/>
                      <a:r>
                        <a:rPr lang="en-US" sz="2400" b="0" i="0" u="none" strike="noStrike" dirty="0">
                          <a:solidFill>
                            <a:srgbClr val="000000"/>
                          </a:solidFill>
                          <a:latin typeface="Times New Roman"/>
                        </a:rPr>
                        <a:t>FCFF growth for Years 1 to 3</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30</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413996">
                <a:tc>
                  <a:txBody>
                    <a:bodyPr/>
                    <a:lstStyle/>
                    <a:p>
                      <a:pPr algn="l" fontAlgn="b"/>
                      <a:r>
                        <a:rPr lang="en-US" sz="2400" b="0" i="0" u="none" strike="noStrike" dirty="0">
                          <a:solidFill>
                            <a:srgbClr val="000000"/>
                          </a:solidFill>
                          <a:latin typeface="Times New Roman"/>
                        </a:rPr>
                        <a:t>FCFF growth for Year 4</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24</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413996">
                <a:tc>
                  <a:txBody>
                    <a:bodyPr/>
                    <a:lstStyle/>
                    <a:p>
                      <a:pPr algn="l" fontAlgn="b"/>
                      <a:r>
                        <a:rPr lang="en-US" sz="2400" b="0" i="0" u="none" strike="noStrike" dirty="0">
                          <a:solidFill>
                            <a:srgbClr val="000000"/>
                          </a:solidFill>
                          <a:latin typeface="Times New Roman"/>
                        </a:rPr>
                        <a:t>FCFF growth for Year 5</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12</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467408">
                <a:tc>
                  <a:txBody>
                    <a:bodyPr/>
                    <a:lstStyle/>
                    <a:p>
                      <a:pPr algn="l" fontAlgn="b"/>
                      <a:r>
                        <a:rPr lang="en-US" sz="2400" b="0" i="0" u="none" strike="noStrike" dirty="0">
                          <a:solidFill>
                            <a:srgbClr val="000000"/>
                          </a:solidFill>
                          <a:latin typeface="Times New Roman"/>
                        </a:rPr>
                        <a:t>FCFF growth for Year 6 and thereafter</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5</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a:t>
                      </a: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r h="413996">
                <a:tc>
                  <a:txBody>
                    <a:bodyPr/>
                    <a:lstStyle/>
                    <a:p>
                      <a:pPr algn="l" fontAlgn="b"/>
                      <a:r>
                        <a:rPr lang="en-US" sz="2400" b="0" i="0" u="none" strike="noStrike" dirty="0">
                          <a:solidFill>
                            <a:srgbClr val="000000"/>
                          </a:solidFill>
                          <a:latin typeface="Times New Roman"/>
                        </a:rPr>
                        <a:t>WACC</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10</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a:t>
                      </a:r>
                    </a:p>
                  </a:txBody>
                  <a:tcPr marL="9525" marR="9525" marT="9525" marB="0" anchor="b">
                    <a:lnL>
                      <a:noFill/>
                    </a:lnL>
                    <a:lnR>
                      <a:noFill/>
                    </a:lnR>
                    <a:lnT>
                      <a:noFill/>
                    </a:lnT>
                    <a:lnB>
                      <a:noFill/>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Three-Stage FCF Models</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524292"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28"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30"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3918582641"/>
              </p:ext>
            </p:extLst>
          </p:nvPr>
        </p:nvGraphicFramePr>
        <p:xfrm>
          <a:off x="1066802" y="1887537"/>
          <a:ext cx="8077198" cy="3429001"/>
        </p:xfrm>
        <a:graphic>
          <a:graphicData uri="http://schemas.openxmlformats.org/drawingml/2006/table">
            <a:tbl>
              <a:tblPr/>
              <a:tblGrid>
                <a:gridCol w="2329240">
                  <a:extLst>
                    <a:ext uri="{9D8B030D-6E8A-4147-A177-3AD203B41FA5}">
                      <a16:colId xmlns:a16="http://schemas.microsoft.com/office/drawing/2014/main" val="20000"/>
                    </a:ext>
                  </a:extLst>
                </a:gridCol>
                <a:gridCol w="957993">
                  <a:extLst>
                    <a:ext uri="{9D8B030D-6E8A-4147-A177-3AD203B41FA5}">
                      <a16:colId xmlns:a16="http://schemas.microsoft.com/office/drawing/2014/main" val="20001"/>
                    </a:ext>
                  </a:extLst>
                </a:gridCol>
                <a:gridCol w="957993">
                  <a:extLst>
                    <a:ext uri="{9D8B030D-6E8A-4147-A177-3AD203B41FA5}">
                      <a16:colId xmlns:a16="http://schemas.microsoft.com/office/drawing/2014/main" val="20002"/>
                    </a:ext>
                  </a:extLst>
                </a:gridCol>
                <a:gridCol w="957993">
                  <a:extLst>
                    <a:ext uri="{9D8B030D-6E8A-4147-A177-3AD203B41FA5}">
                      <a16:colId xmlns:a16="http://schemas.microsoft.com/office/drawing/2014/main" val="20003"/>
                    </a:ext>
                  </a:extLst>
                </a:gridCol>
                <a:gridCol w="957993">
                  <a:extLst>
                    <a:ext uri="{9D8B030D-6E8A-4147-A177-3AD203B41FA5}">
                      <a16:colId xmlns:a16="http://schemas.microsoft.com/office/drawing/2014/main" val="20004"/>
                    </a:ext>
                  </a:extLst>
                </a:gridCol>
                <a:gridCol w="957993">
                  <a:extLst>
                    <a:ext uri="{9D8B030D-6E8A-4147-A177-3AD203B41FA5}">
                      <a16:colId xmlns:a16="http://schemas.microsoft.com/office/drawing/2014/main" val="20005"/>
                    </a:ext>
                  </a:extLst>
                </a:gridCol>
                <a:gridCol w="957993">
                  <a:extLst>
                    <a:ext uri="{9D8B030D-6E8A-4147-A177-3AD203B41FA5}">
                      <a16:colId xmlns:a16="http://schemas.microsoft.com/office/drawing/2014/main" val="20006"/>
                    </a:ext>
                  </a:extLst>
                </a:gridCol>
              </a:tblGrid>
              <a:tr h="971366">
                <a:tc>
                  <a:txBody>
                    <a:bodyPr/>
                    <a:lstStyle/>
                    <a:p>
                      <a:pPr algn="l" fontAlgn="b"/>
                      <a:endParaRPr lang="en-US" sz="2000" b="1" i="0" u="none" strike="noStrike" dirty="0">
                        <a:solidFill>
                          <a:srgbClr val="000000"/>
                        </a:solidFill>
                        <a:latin typeface="Times New Roman"/>
                      </a:endParaRPr>
                    </a:p>
                  </a:txBody>
                  <a:tcPr marL="9525" marR="9525" marT="9525" marB="0" anchor="b">
                    <a:lnL>
                      <a:noFill/>
                    </a:lnL>
                    <a:lnR>
                      <a:noFill/>
                    </a:lnR>
                    <a:lnT>
                      <a:noFill/>
                    </a:lnT>
                    <a:lnB>
                      <a:noFill/>
                    </a:lnB>
                  </a:tcPr>
                </a:tc>
                <a:tc gridSpan="5">
                  <a:txBody>
                    <a:bodyPr/>
                    <a:lstStyle/>
                    <a:p>
                      <a:pPr algn="ctr" fontAlgn="b"/>
                      <a:r>
                        <a:rPr lang="en-US" sz="2000" b="0" i="0" u="none" strike="noStrike" dirty="0">
                          <a:solidFill>
                            <a:srgbClr val="000000"/>
                          </a:solidFill>
                          <a:latin typeface="Times New Roman"/>
                        </a:rPr>
                        <a:t>Year</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2000" b="0" i="0" u="none" strike="noStrike" dirty="0">
                        <a:solidFill>
                          <a:srgbClr val="000000"/>
                        </a:solidFill>
                        <a:latin typeface="Times New Roman"/>
                      </a:endParaRP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517733">
                <a:tc>
                  <a:txBody>
                    <a:bodyPr/>
                    <a:lstStyle/>
                    <a:p>
                      <a:pPr algn="ctr" fontAlgn="b"/>
                      <a:endParaRPr lang="en-US" sz="2000" b="1" i="0" u="none" strike="noStrike" dirty="0">
                        <a:solidFill>
                          <a:srgbClr val="000000"/>
                        </a:solidFill>
                        <a:latin typeface="Times New Roman"/>
                      </a:endParaRPr>
                    </a:p>
                  </a:txBody>
                  <a:tcPr marL="9525" marR="9525" marT="9525"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1</a:t>
                      </a:r>
                    </a:p>
                  </a:txBody>
                  <a:tcPr marL="9525" marR="9525" marT="9525"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2</a:t>
                      </a:r>
                    </a:p>
                  </a:txBody>
                  <a:tcPr marL="9525" marR="9525" marT="9525"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3</a:t>
                      </a:r>
                    </a:p>
                  </a:txBody>
                  <a:tcPr marL="9525" marR="9525" marT="9525"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4</a:t>
                      </a:r>
                    </a:p>
                  </a:txBody>
                  <a:tcPr marL="9525" marR="9525" marT="9525"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5</a:t>
                      </a:r>
                    </a:p>
                  </a:txBody>
                  <a:tcPr marL="9525" marR="9525" marT="9525"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6</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904436">
                <a:tc>
                  <a:txBody>
                    <a:bodyPr/>
                    <a:lstStyle/>
                    <a:p>
                      <a:pPr algn="l" fontAlgn="b"/>
                      <a:r>
                        <a:rPr lang="en-US" sz="2000" b="0" i="0" u="none" strike="noStrike" dirty="0">
                          <a:solidFill>
                            <a:srgbClr val="000000"/>
                          </a:solidFill>
                          <a:latin typeface="Times New Roman"/>
                        </a:rPr>
                        <a:t>FCFF growth rate</a:t>
                      </a:r>
                    </a:p>
                  </a:txBody>
                  <a:tcPr marL="9525" marR="9525" marT="9525"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    30%</a:t>
                      </a:r>
                    </a:p>
                  </a:txBody>
                  <a:tcPr marL="9525" marR="9525" marT="9525"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    30%</a:t>
                      </a:r>
                    </a:p>
                  </a:txBody>
                  <a:tcPr marL="9525" marR="9525" marT="9525"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     30%</a:t>
                      </a:r>
                    </a:p>
                  </a:txBody>
                  <a:tcPr marL="9525" marR="9525" marT="9525"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     24%</a:t>
                      </a:r>
                    </a:p>
                  </a:txBody>
                  <a:tcPr marL="9525" marR="9525" marT="9525"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    12%</a:t>
                      </a:r>
                    </a:p>
                  </a:txBody>
                  <a:tcPr marL="9525" marR="9525" marT="9525"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      5%</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517733">
                <a:tc>
                  <a:txBody>
                    <a:bodyPr/>
                    <a:lstStyle/>
                    <a:p>
                      <a:pPr algn="l" fontAlgn="b"/>
                      <a:r>
                        <a:rPr lang="en-US" sz="2000" b="0" i="0" u="none" strike="noStrike" dirty="0">
                          <a:solidFill>
                            <a:srgbClr val="000000"/>
                          </a:solidFill>
                          <a:latin typeface="Times New Roman"/>
                        </a:rPr>
                        <a:t>FCFF</a:t>
                      </a:r>
                    </a:p>
                  </a:txBody>
                  <a:tcPr marL="9525" marR="9525" marT="9525"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$130.0</a:t>
                      </a:r>
                    </a:p>
                  </a:txBody>
                  <a:tcPr marL="9525" marR="9525" marT="9525"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$169.0</a:t>
                      </a:r>
                    </a:p>
                  </a:txBody>
                  <a:tcPr marL="9525" marR="9525" marT="9525"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$219.7</a:t>
                      </a:r>
                    </a:p>
                  </a:txBody>
                  <a:tcPr marL="9525" marR="9525" marT="9525"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$272.4</a:t>
                      </a:r>
                    </a:p>
                  </a:txBody>
                  <a:tcPr marL="9525" marR="9525" marT="9525"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$305.1</a:t>
                      </a:r>
                    </a:p>
                  </a:txBody>
                  <a:tcPr marL="9525" marR="9525" marT="9525"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$320.4</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517733">
                <a:tc>
                  <a:txBody>
                    <a:bodyPr/>
                    <a:lstStyle/>
                    <a:p>
                      <a:pPr algn="l" fontAlgn="b"/>
                      <a:r>
                        <a:rPr lang="en-US" sz="2000" b="0" i="0" u="none" strike="noStrike" dirty="0">
                          <a:solidFill>
                            <a:srgbClr val="000000"/>
                          </a:solidFill>
                          <a:latin typeface="Times New Roman"/>
                        </a:rPr>
                        <a:t>PV of FCFF</a:t>
                      </a:r>
                    </a:p>
                  </a:txBody>
                  <a:tcPr marL="9525" marR="9525" marT="9525"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$118.2</a:t>
                      </a:r>
                    </a:p>
                  </a:txBody>
                  <a:tcPr marL="9525" marR="9525" marT="9525"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$139.7</a:t>
                      </a:r>
                    </a:p>
                  </a:txBody>
                  <a:tcPr marL="9525" marR="9525" marT="9525"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$165.1</a:t>
                      </a:r>
                    </a:p>
                  </a:txBody>
                  <a:tcPr marL="9525" marR="9525" marT="9525"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$186.1</a:t>
                      </a:r>
                    </a:p>
                  </a:txBody>
                  <a:tcPr marL="9525" marR="9525" marT="9525" marB="0" anchor="b">
                    <a:lnL>
                      <a:noFill/>
                    </a:lnL>
                    <a:lnR>
                      <a:noFill/>
                    </a:lnR>
                    <a:lnT>
                      <a:noFill/>
                    </a:lnT>
                    <a:lnB>
                      <a:noFill/>
                    </a:lnB>
                  </a:tcPr>
                </a:tc>
                <a:tc>
                  <a:txBody>
                    <a:bodyPr/>
                    <a:lstStyle/>
                    <a:p>
                      <a:pPr algn="ctr" fontAlgn="b"/>
                      <a:r>
                        <a:rPr lang="en-US" sz="2000" b="0" i="0" u="none" strike="noStrike" dirty="0">
                          <a:solidFill>
                            <a:srgbClr val="000000"/>
                          </a:solidFill>
                          <a:latin typeface="Times New Roman"/>
                        </a:rPr>
                        <a:t>$189.5</a:t>
                      </a:r>
                    </a:p>
                  </a:txBody>
                  <a:tcPr marL="9525" marR="9525" marT="9525" marB="0" anchor="b">
                    <a:lnL>
                      <a:noFill/>
                    </a:lnL>
                    <a:lnR>
                      <a:noFill/>
                    </a:lnR>
                    <a:lnT>
                      <a:noFill/>
                    </a:lnT>
                    <a:lnB>
                      <a:noFill/>
                    </a:lnB>
                  </a:tcPr>
                </a:tc>
                <a:tc>
                  <a:txBody>
                    <a:bodyPr/>
                    <a:lstStyle/>
                    <a:p>
                      <a:pPr algn="ctr" fontAlgn="b"/>
                      <a:endParaRPr lang="en-US" sz="2000" b="0" i="0" u="none" strike="noStrike" dirty="0">
                        <a:solidFill>
                          <a:srgbClr val="000000"/>
                        </a:solidFill>
                        <a:latin typeface="Times New Roman"/>
                      </a:endParaRP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Three-Stage FCF Models</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524292"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28"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30"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1227778" name="Object 2"/>
          <p:cNvGraphicFramePr>
            <a:graphicFrameLocks noChangeAspect="1"/>
          </p:cNvGraphicFramePr>
          <p:nvPr>
            <p:extLst>
              <p:ext uri="{D42A27DB-BD31-4B8C-83A1-F6EECF244321}">
                <p14:modId xmlns:p14="http://schemas.microsoft.com/office/powerpoint/2010/main" val="2341609767"/>
              </p:ext>
            </p:extLst>
          </p:nvPr>
        </p:nvGraphicFramePr>
        <p:xfrm>
          <a:off x="1333500" y="1999854"/>
          <a:ext cx="6477000" cy="3124200"/>
        </p:xfrm>
        <a:graphic>
          <a:graphicData uri="http://schemas.openxmlformats.org/presentationml/2006/ole">
            <mc:AlternateContent xmlns:mc="http://schemas.openxmlformats.org/markup-compatibility/2006">
              <mc:Choice xmlns:v="urn:schemas-microsoft-com:vml" Requires="v">
                <p:oleObj spid="_x0000_s58382" name="Equation" r:id="rId4" imgW="2692080" imgH="1320480" progId="">
                  <p:embed/>
                </p:oleObj>
              </mc:Choice>
              <mc:Fallback>
                <p:oleObj name="Equation" r:id="rId4" imgW="2692080" imgH="1320480" progId="">
                  <p:embed/>
                  <p:pic>
                    <p:nvPicPr>
                      <p:cNvPr id="122777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3500" y="1999854"/>
                        <a:ext cx="6477000" cy="3124200"/>
                      </a:xfrm>
                      <a:prstGeom prst="rect">
                        <a:avLst/>
                      </a:prstGeom>
                      <a:noFill/>
                    </p:spPr>
                  </p:pic>
                </p:oleObj>
              </mc:Fallback>
            </mc:AlternateContent>
          </a:graphicData>
        </a:graphic>
      </p:graphicFrame>
      <p:sp>
        <p:nvSpPr>
          <p:cNvPr id="2" name="TextBox 1"/>
          <p:cNvSpPr txBox="1"/>
          <p:nvPr/>
        </p:nvSpPr>
        <p:spPr>
          <a:xfrm>
            <a:off x="1333500" y="5633391"/>
            <a:ext cx="8147304" cy="449261"/>
          </a:xfrm>
          <a:prstGeom prst="rect">
            <a:avLst/>
          </a:prstGeom>
          <a:noFill/>
        </p:spPr>
        <p:txBody>
          <a:bodyPr wrap="square" rtlCol="0">
            <a:noAutofit/>
          </a:bodyPr>
          <a:lstStyle/>
          <a:p>
            <a:r>
              <a:rPr lang="en-GB" sz="1600" dirty="0"/>
              <a:t>Note : The above formula shows the present value of perpetual stream at t = 0</a:t>
            </a:r>
            <a:endParaRPr lang="en-US" sz="1600" dirty="0"/>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Example: Three-Stage FCF Models</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524292"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28"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53030"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1227778" name="Object 2"/>
          <p:cNvGraphicFramePr>
            <a:graphicFrameLocks noChangeAspect="1"/>
          </p:cNvGraphicFramePr>
          <p:nvPr>
            <p:extLst>
              <p:ext uri="{D42A27DB-BD31-4B8C-83A1-F6EECF244321}">
                <p14:modId xmlns:p14="http://schemas.microsoft.com/office/powerpoint/2010/main" val="4032269877"/>
              </p:ext>
            </p:extLst>
          </p:nvPr>
        </p:nvGraphicFramePr>
        <p:xfrm>
          <a:off x="1110323" y="2135969"/>
          <a:ext cx="8164513" cy="4216400"/>
        </p:xfrm>
        <a:graphic>
          <a:graphicData uri="http://schemas.openxmlformats.org/presentationml/2006/ole">
            <mc:AlternateContent xmlns:mc="http://schemas.openxmlformats.org/markup-compatibility/2006">
              <mc:Choice xmlns:v="urn:schemas-microsoft-com:vml" Requires="v">
                <p:oleObj spid="_x0000_s59406" name="Equation" r:id="rId4" imgW="3835080" imgH="1968480" progId="Equation.DSMT4">
                  <p:embed/>
                </p:oleObj>
              </mc:Choice>
              <mc:Fallback>
                <p:oleObj name="Equation" r:id="rId4" imgW="3835080" imgH="1968480" progId="Equation.DSMT4">
                  <p:embed/>
                  <p:pic>
                    <p:nvPicPr>
                      <p:cNvPr id="1227778" name="Object 2"/>
                      <p:cNvPicPr>
                        <a:picLocks noChangeAspect="1" noChangeArrowheads="1"/>
                      </p:cNvPicPr>
                      <p:nvPr/>
                    </p:nvPicPr>
                    <p:blipFill>
                      <a:blip r:embed="rId5"/>
                      <a:srcRect/>
                      <a:stretch>
                        <a:fillRect/>
                      </a:stretch>
                    </p:blipFill>
                    <p:spPr bwMode="auto">
                      <a:xfrm>
                        <a:off x="1110323" y="2135969"/>
                        <a:ext cx="8164513" cy="4216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Summary</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1427173984"/>
              </p:ext>
            </p:extLst>
          </p:nvPr>
        </p:nvGraphicFramePr>
        <p:xfrm>
          <a:off x="1866900" y="1539240"/>
          <a:ext cx="84582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Summary</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1360268481"/>
              </p:ext>
            </p:extLst>
          </p:nvPr>
        </p:nvGraphicFramePr>
        <p:xfrm>
          <a:off x="2278966" y="1516966"/>
          <a:ext cx="84582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Summary</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878346142"/>
              </p:ext>
            </p:extLst>
          </p:nvPr>
        </p:nvGraphicFramePr>
        <p:xfrm>
          <a:off x="2335237" y="1840523"/>
          <a:ext cx="84582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Summary</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3342922177"/>
              </p:ext>
            </p:extLst>
          </p:nvPr>
        </p:nvGraphicFramePr>
        <p:xfrm>
          <a:off x="1828800" y="1432560"/>
          <a:ext cx="85344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ctrTitle"/>
          </p:nvPr>
        </p:nvSpPr>
        <p:spPr/>
        <p:txBody>
          <a:bodyPr anchor="t">
            <a:normAutofit fontScale="90000"/>
          </a:bodyPr>
          <a:lstStyle/>
          <a:p>
            <a:pPr algn="ctr" eaLnBrk="1" hangingPunct="1"/>
            <a:r>
              <a:rPr lang="en-US" sz="4000" dirty="0">
                <a:latin typeface="Verdana" pitchFamily="34" charset="0"/>
              </a:rPr>
              <a:t>Market-Based</a:t>
            </a:r>
            <a:br>
              <a:rPr lang="en-US" sz="4000" dirty="0">
                <a:latin typeface="Verdana" pitchFamily="34" charset="0"/>
              </a:rPr>
            </a:br>
            <a:r>
              <a:rPr lang="en-US" sz="4000" dirty="0">
                <a:latin typeface="Verdana" pitchFamily="34" charset="0"/>
              </a:rPr>
              <a:t>Valuation:</a:t>
            </a:r>
            <a:br>
              <a:rPr lang="en-US" sz="4000" dirty="0">
                <a:latin typeface="Verdana" pitchFamily="34" charset="0"/>
              </a:rPr>
            </a:br>
            <a:r>
              <a:rPr lang="en-US" sz="4000" dirty="0">
                <a:latin typeface="Verdana" pitchFamily="34" charset="0"/>
              </a:rPr>
              <a:t>Price and Enterprise </a:t>
            </a:r>
            <a:br>
              <a:rPr lang="en-US" sz="4000" dirty="0">
                <a:latin typeface="Verdana" pitchFamily="34" charset="0"/>
              </a:rPr>
            </a:br>
            <a:r>
              <a:rPr lang="en-US" sz="4000" dirty="0">
                <a:latin typeface="Verdana" pitchFamily="34" charset="0"/>
              </a:rPr>
              <a:t>Value Multiples</a:t>
            </a:r>
            <a:br>
              <a:rPr lang="en-US" sz="4000" dirty="0">
                <a:latin typeface="Verdana" pitchFamily="34" charset="0"/>
              </a:rPr>
            </a:br>
            <a:endParaRPr lang="en-US" sz="3000" dirty="0">
              <a:latin typeface="Verdana" pitchFamily="34" charset="0"/>
            </a:endParaRPr>
          </a:p>
        </p:txBody>
      </p:sp>
      <p:sp>
        <p:nvSpPr>
          <p:cNvPr id="3" name="Subtitle 2">
            <a:extLst>
              <a:ext uri="{FF2B5EF4-FFF2-40B4-BE49-F238E27FC236}">
                <a16:creationId xmlns:a16="http://schemas.microsoft.com/office/drawing/2014/main" id="{6FAA1479-2070-40EE-83C0-72A81C769B8C}"/>
              </a:ext>
            </a:extLst>
          </p:cNvPr>
          <p:cNvSpPr>
            <a:spLocks noGrp="1"/>
          </p:cNvSpPr>
          <p:nvPr>
            <p:ph type="subTitle" idx="1"/>
          </p:nvPr>
        </p:nvSpPr>
        <p:spPr/>
        <p:txBody>
          <a:bodyPr/>
          <a:lstStyle/>
          <a:p>
            <a:endParaRPr lang="en-US"/>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normAutofit/>
          </a:bodyPr>
          <a:lstStyle/>
          <a:p>
            <a:r>
              <a:rPr lang="en-US" sz="3600" dirty="0"/>
              <a:t>Valuation Indicators</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5" name="Diagram 4"/>
          <p:cNvGraphicFramePr/>
          <p:nvPr>
            <p:extLst>
              <p:ext uri="{D42A27DB-BD31-4B8C-83A1-F6EECF244321}">
                <p14:modId xmlns:p14="http://schemas.microsoft.com/office/powerpoint/2010/main" val="547648752"/>
              </p:ext>
            </p:extLst>
          </p:nvPr>
        </p:nvGraphicFramePr>
        <p:xfrm>
          <a:off x="2705100" y="2296319"/>
          <a:ext cx="6781800" cy="426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Methods for Price and Enterprise Value Multiples</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6" name="Content Placeholder 3"/>
          <p:cNvGraphicFramePr>
            <a:graphicFrameLocks/>
          </p:cNvGraphicFramePr>
          <p:nvPr>
            <p:extLst>
              <p:ext uri="{D42A27DB-BD31-4B8C-83A1-F6EECF244321}">
                <p14:modId xmlns:p14="http://schemas.microsoft.com/office/powerpoint/2010/main" val="1450941038"/>
              </p:ext>
            </p:extLst>
          </p:nvPr>
        </p:nvGraphicFramePr>
        <p:xfrm>
          <a:off x="1060939" y="1920875"/>
          <a:ext cx="84582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Price-to-Earnings Multiple Rationales and Drawbacks</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6" name="Content Placeholder 3"/>
          <p:cNvGraphicFramePr>
            <a:graphicFrameLocks/>
          </p:cNvGraphicFramePr>
          <p:nvPr>
            <p:extLst>
              <p:ext uri="{D42A27DB-BD31-4B8C-83A1-F6EECF244321}">
                <p14:modId xmlns:p14="http://schemas.microsoft.com/office/powerpoint/2010/main" val="2104802878"/>
              </p:ext>
            </p:extLst>
          </p:nvPr>
        </p:nvGraphicFramePr>
        <p:xfrm>
          <a:off x="1866900" y="2372519"/>
          <a:ext cx="84582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Price-to-Earnings Multiple Definitions</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6" name="Content Placeholder 3"/>
          <p:cNvGraphicFramePr>
            <a:graphicFrameLocks/>
          </p:cNvGraphicFramePr>
          <p:nvPr>
            <p:extLst>
              <p:ext uri="{D42A27DB-BD31-4B8C-83A1-F6EECF244321}">
                <p14:modId xmlns:p14="http://schemas.microsoft.com/office/powerpoint/2010/main" val="1944487017"/>
              </p:ext>
            </p:extLst>
          </p:nvPr>
        </p:nvGraphicFramePr>
        <p:xfrm>
          <a:off x="1866900" y="2372519"/>
          <a:ext cx="84582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Example: Forward P/E</a:t>
            </a:r>
          </a:p>
        </p:txBody>
      </p:sp>
      <p:graphicFrame>
        <p:nvGraphicFramePr>
          <p:cNvPr id="7" name="Table 6"/>
          <p:cNvGraphicFramePr>
            <a:graphicFrameLocks noGrp="1"/>
          </p:cNvGraphicFramePr>
          <p:nvPr>
            <p:extLst>
              <p:ext uri="{D42A27DB-BD31-4B8C-83A1-F6EECF244321}">
                <p14:modId xmlns:p14="http://schemas.microsoft.com/office/powerpoint/2010/main" val="1179209982"/>
              </p:ext>
            </p:extLst>
          </p:nvPr>
        </p:nvGraphicFramePr>
        <p:xfrm>
          <a:off x="971844" y="1524000"/>
          <a:ext cx="7315199" cy="4648200"/>
        </p:xfrm>
        <a:graphic>
          <a:graphicData uri="http://schemas.openxmlformats.org/drawingml/2006/table">
            <a:tbl>
              <a:tblPr/>
              <a:tblGrid>
                <a:gridCol w="4476239">
                  <a:extLst>
                    <a:ext uri="{9D8B030D-6E8A-4147-A177-3AD203B41FA5}">
                      <a16:colId xmlns:a16="http://schemas.microsoft.com/office/drawing/2014/main" val="20000"/>
                    </a:ext>
                  </a:extLst>
                </a:gridCol>
                <a:gridCol w="2457961">
                  <a:extLst>
                    <a:ext uri="{9D8B030D-6E8A-4147-A177-3AD203B41FA5}">
                      <a16:colId xmlns:a16="http://schemas.microsoft.com/office/drawing/2014/main" val="20001"/>
                    </a:ext>
                  </a:extLst>
                </a:gridCol>
                <a:gridCol w="380999">
                  <a:extLst>
                    <a:ext uri="{9D8B030D-6E8A-4147-A177-3AD203B41FA5}">
                      <a16:colId xmlns:a16="http://schemas.microsoft.com/office/drawing/2014/main" val="20002"/>
                    </a:ext>
                  </a:extLst>
                </a:gridCol>
              </a:tblGrid>
              <a:tr h="387350">
                <a:tc>
                  <a:txBody>
                    <a:bodyPr/>
                    <a:lstStyle/>
                    <a:p>
                      <a:pPr algn="l" fontAlgn="b"/>
                      <a:r>
                        <a:rPr lang="en-US" sz="2000" b="0" i="0" u="none" strike="noStrike" dirty="0">
                          <a:solidFill>
                            <a:srgbClr val="000000"/>
                          </a:solidFill>
                          <a:latin typeface="Calibri"/>
                        </a:rPr>
                        <a:t>Stock price*</a:t>
                      </a:r>
                    </a:p>
                  </a:txBody>
                  <a:tcPr marL="9525" marR="9525" marT="9525" marB="0" anchor="b">
                    <a:lnL>
                      <a:noFill/>
                    </a:lnL>
                    <a:lnR>
                      <a:noFill/>
                    </a:lnR>
                    <a:lnT>
                      <a:noFill/>
                    </a:lnT>
                    <a:lnB>
                      <a:noFill/>
                    </a:lnB>
                  </a:tcPr>
                </a:tc>
                <a:tc>
                  <a:txBody>
                    <a:bodyPr/>
                    <a:lstStyle/>
                    <a:p>
                      <a:pPr algn="r" fontAlgn="b"/>
                      <a:r>
                        <a:rPr lang="en-US" sz="2000" b="0" i="0" u="none" strike="noStrike" dirty="0">
                          <a:solidFill>
                            <a:srgbClr val="000000"/>
                          </a:solidFill>
                          <a:latin typeface="Calibri"/>
                        </a:rPr>
                        <a:t>$20 </a:t>
                      </a:r>
                    </a:p>
                  </a:txBody>
                  <a:tcPr marL="9525" marR="9525" marT="9525" marB="0" anchor="b">
                    <a:lnL>
                      <a:noFill/>
                    </a:lnL>
                    <a:lnR>
                      <a:noFill/>
                    </a:lnR>
                    <a:lnT>
                      <a:noFill/>
                    </a:lnT>
                    <a:lnB>
                      <a:noFill/>
                    </a:lnB>
                  </a:tcPr>
                </a:tc>
                <a:tc>
                  <a:txBody>
                    <a:bodyPr/>
                    <a:lstStyle/>
                    <a:p>
                      <a:pPr algn="l" fontAlgn="b"/>
                      <a:r>
                        <a:rPr lang="en-US" sz="2000" b="0" i="0" u="none" strike="noStrike" dirty="0">
                          <a:solidFill>
                            <a:srgbClr val="000000"/>
                          </a:solidFill>
                          <a:latin typeface="Calibri"/>
                        </a:rPr>
                        <a:t>.00</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387350">
                <a:tc>
                  <a:txBody>
                    <a:bodyPr/>
                    <a:lstStyle/>
                    <a:p>
                      <a:pPr algn="l" fontAlgn="b"/>
                      <a:r>
                        <a:rPr lang="en-US" sz="2000" b="0" i="0" u="none" strike="noStrike" dirty="0">
                          <a:solidFill>
                            <a:srgbClr val="000000"/>
                          </a:solidFill>
                          <a:latin typeface="Calibri"/>
                        </a:rPr>
                        <a:t>2016:Q1 EPS</a:t>
                      </a:r>
                    </a:p>
                  </a:txBody>
                  <a:tcPr marL="9525" marR="9525" marT="9525" marB="0" anchor="b">
                    <a:lnL>
                      <a:noFill/>
                    </a:lnL>
                    <a:lnR>
                      <a:noFill/>
                    </a:lnR>
                    <a:lnT>
                      <a:noFill/>
                    </a:lnT>
                    <a:lnB>
                      <a:noFill/>
                    </a:lnB>
                  </a:tcPr>
                </a:tc>
                <a:tc>
                  <a:txBody>
                    <a:bodyPr/>
                    <a:lstStyle/>
                    <a:p>
                      <a:pPr algn="r" fontAlgn="b"/>
                      <a:r>
                        <a:rPr lang="en-US" sz="2000" b="0" i="0" u="none" strike="noStrike" dirty="0">
                          <a:solidFill>
                            <a:srgbClr val="000000"/>
                          </a:solidFill>
                          <a:latin typeface="Calibri"/>
                        </a:rPr>
                        <a:t>$0 </a:t>
                      </a:r>
                    </a:p>
                  </a:txBody>
                  <a:tcPr marL="9525" marR="9525" marT="9525" marB="0" anchor="b">
                    <a:lnL>
                      <a:noFill/>
                    </a:lnL>
                    <a:lnR>
                      <a:noFill/>
                    </a:lnR>
                    <a:lnT>
                      <a:noFill/>
                    </a:lnT>
                    <a:lnB>
                      <a:noFill/>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latin typeface="Calibri"/>
                        </a:rPr>
                        <a:t>.18</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387350">
                <a:tc>
                  <a:txBody>
                    <a:bodyPr/>
                    <a:lstStyle/>
                    <a:p>
                      <a:pPr algn="l" fontAlgn="b"/>
                      <a:r>
                        <a:rPr lang="en-US" sz="2000" b="0" i="0" u="none" strike="noStrike" dirty="0">
                          <a:solidFill>
                            <a:srgbClr val="000000"/>
                          </a:solidFill>
                          <a:latin typeface="Calibri"/>
                        </a:rPr>
                        <a:t>2016:Q2 EPS</a:t>
                      </a:r>
                    </a:p>
                  </a:txBody>
                  <a:tcPr marL="9525" marR="9525" marT="9525" marB="0" anchor="b">
                    <a:lnL>
                      <a:noFill/>
                    </a:lnL>
                    <a:lnR>
                      <a:noFill/>
                    </a:lnR>
                    <a:lnT>
                      <a:noFill/>
                    </a:lnT>
                    <a:lnB>
                      <a:noFill/>
                    </a:lnB>
                  </a:tcPr>
                </a:tc>
                <a:tc>
                  <a:txBody>
                    <a:bodyPr/>
                    <a:lstStyle/>
                    <a:p>
                      <a:pPr algn="r" fontAlgn="b"/>
                      <a:r>
                        <a:rPr lang="en-US" sz="2000" b="0" i="0" u="none" strike="noStrike" dirty="0">
                          <a:solidFill>
                            <a:srgbClr val="000000"/>
                          </a:solidFill>
                          <a:latin typeface="Calibri"/>
                        </a:rPr>
                        <a:t>$0 </a:t>
                      </a:r>
                    </a:p>
                  </a:txBody>
                  <a:tcPr marL="9525" marR="9525" marT="9525" marB="0" anchor="b">
                    <a:lnL>
                      <a:noFill/>
                    </a:lnL>
                    <a:lnR>
                      <a:noFill/>
                    </a:lnR>
                    <a:lnT>
                      <a:noFill/>
                    </a:lnT>
                    <a:lnB>
                      <a:noFill/>
                    </a:lnB>
                  </a:tcPr>
                </a:tc>
                <a:tc>
                  <a:txBody>
                    <a:bodyPr/>
                    <a:lstStyle/>
                    <a:p>
                      <a:pPr algn="l" fontAlgn="b"/>
                      <a:r>
                        <a:rPr lang="en-US" sz="2000" b="0" i="0" u="none" strike="noStrike" dirty="0">
                          <a:solidFill>
                            <a:srgbClr val="000000"/>
                          </a:solidFill>
                          <a:latin typeface="Calibri"/>
                        </a:rPr>
                        <a:t>.25</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387350">
                <a:tc>
                  <a:txBody>
                    <a:bodyPr/>
                    <a:lstStyle/>
                    <a:p>
                      <a:pPr algn="l" fontAlgn="b"/>
                      <a:r>
                        <a:rPr lang="en-US" sz="2000" b="0" i="0" u="none" strike="noStrike" dirty="0">
                          <a:solidFill>
                            <a:srgbClr val="000000"/>
                          </a:solidFill>
                          <a:latin typeface="Calibri"/>
                        </a:rPr>
                        <a:t>2016:Q3 EPS</a:t>
                      </a:r>
                    </a:p>
                  </a:txBody>
                  <a:tcPr marL="9525" marR="9525" marT="9525" marB="0" anchor="b">
                    <a:lnL>
                      <a:noFill/>
                    </a:lnL>
                    <a:lnR>
                      <a:noFill/>
                    </a:lnR>
                    <a:lnT>
                      <a:noFill/>
                    </a:lnT>
                    <a:lnB>
                      <a:noFill/>
                    </a:lnB>
                  </a:tcPr>
                </a:tc>
                <a:tc>
                  <a:txBody>
                    <a:bodyPr/>
                    <a:lstStyle/>
                    <a:p>
                      <a:pPr algn="r" fontAlgn="b"/>
                      <a:r>
                        <a:rPr lang="en-US" sz="2000" b="0" i="0" u="none" strike="noStrike" dirty="0">
                          <a:solidFill>
                            <a:srgbClr val="000000"/>
                          </a:solidFill>
                          <a:latin typeface="Calibri"/>
                        </a:rPr>
                        <a:t>$0 </a:t>
                      </a:r>
                    </a:p>
                  </a:txBody>
                  <a:tcPr marL="9525" marR="9525" marT="9525" marB="0" anchor="b">
                    <a:lnL>
                      <a:noFill/>
                    </a:lnL>
                    <a:lnR>
                      <a:noFill/>
                    </a:lnR>
                    <a:lnT>
                      <a:noFill/>
                    </a:lnT>
                    <a:lnB>
                      <a:noFill/>
                    </a:lnB>
                  </a:tcPr>
                </a:tc>
                <a:tc>
                  <a:txBody>
                    <a:bodyPr/>
                    <a:lstStyle/>
                    <a:p>
                      <a:pPr algn="l" fontAlgn="b"/>
                      <a:r>
                        <a:rPr lang="en-US" sz="2000" b="0" i="0" u="none" strike="noStrike" dirty="0">
                          <a:solidFill>
                            <a:srgbClr val="000000"/>
                          </a:solidFill>
                          <a:latin typeface="Calibri"/>
                        </a:rPr>
                        <a:t>.32</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387350">
                <a:tc>
                  <a:txBody>
                    <a:bodyPr/>
                    <a:lstStyle/>
                    <a:p>
                      <a:pPr algn="l" fontAlgn="b"/>
                      <a:r>
                        <a:rPr lang="en-US" sz="2000" b="0" i="0" u="none" strike="noStrike" dirty="0">
                          <a:solidFill>
                            <a:srgbClr val="000000"/>
                          </a:solidFill>
                          <a:latin typeface="Calibri"/>
                        </a:rPr>
                        <a:t>2016:Q4 EPS</a:t>
                      </a:r>
                    </a:p>
                  </a:txBody>
                  <a:tcPr marL="9525" marR="9525" marT="9525" marB="0" anchor="b">
                    <a:lnL>
                      <a:noFill/>
                    </a:lnL>
                    <a:lnR>
                      <a:noFill/>
                    </a:lnR>
                    <a:lnT>
                      <a:noFill/>
                    </a:lnT>
                    <a:lnB>
                      <a:noFill/>
                    </a:lnB>
                  </a:tcPr>
                </a:tc>
                <a:tc>
                  <a:txBody>
                    <a:bodyPr/>
                    <a:lstStyle/>
                    <a:p>
                      <a:pPr algn="r" fontAlgn="b"/>
                      <a:r>
                        <a:rPr lang="en-US" sz="2000" b="0" i="0" u="none" strike="noStrike" dirty="0">
                          <a:solidFill>
                            <a:srgbClr val="000000"/>
                          </a:solidFill>
                          <a:latin typeface="Calibri"/>
                        </a:rPr>
                        <a:t>$0 </a:t>
                      </a:r>
                    </a:p>
                  </a:txBody>
                  <a:tcPr marL="9525" marR="9525" marT="9525" marB="0" anchor="b">
                    <a:lnL>
                      <a:noFill/>
                    </a:lnL>
                    <a:lnR>
                      <a:noFill/>
                    </a:lnR>
                    <a:lnT>
                      <a:noFill/>
                    </a:lnT>
                    <a:lnB>
                      <a:noFill/>
                    </a:lnB>
                  </a:tcPr>
                </a:tc>
                <a:tc>
                  <a:txBody>
                    <a:bodyPr/>
                    <a:lstStyle/>
                    <a:p>
                      <a:pPr algn="l" fontAlgn="b"/>
                      <a:r>
                        <a:rPr lang="en-US" sz="2000" b="0" i="0" u="none" strike="noStrike" dirty="0">
                          <a:solidFill>
                            <a:srgbClr val="000000"/>
                          </a:solidFill>
                          <a:latin typeface="Calibri"/>
                        </a:rPr>
                        <a:t>.35</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387350">
                <a:tc>
                  <a:txBody>
                    <a:bodyPr/>
                    <a:lstStyle/>
                    <a:p>
                      <a:pPr algn="l" fontAlgn="b"/>
                      <a:r>
                        <a:rPr lang="en-US" sz="2000" b="0" i="1" u="none" strike="noStrike" dirty="0">
                          <a:solidFill>
                            <a:srgbClr val="000000"/>
                          </a:solidFill>
                          <a:latin typeface="Calibri"/>
                        </a:rPr>
                        <a:t>2016 Fiscal year forecast</a:t>
                      </a:r>
                    </a:p>
                  </a:txBody>
                  <a:tcPr marL="9525" marR="9525" marT="9525" marB="0" anchor="b">
                    <a:lnL>
                      <a:noFill/>
                    </a:lnL>
                    <a:lnR>
                      <a:noFill/>
                    </a:lnR>
                    <a:lnT>
                      <a:noFill/>
                    </a:lnT>
                    <a:lnB>
                      <a:noFill/>
                    </a:lnB>
                  </a:tcPr>
                </a:tc>
                <a:tc>
                  <a:txBody>
                    <a:bodyPr/>
                    <a:lstStyle/>
                    <a:p>
                      <a:pPr algn="r" fontAlgn="b"/>
                      <a:r>
                        <a:rPr lang="en-US" sz="2000" b="0" i="1" u="none" strike="noStrike" dirty="0">
                          <a:solidFill>
                            <a:srgbClr val="000000"/>
                          </a:solidFill>
                          <a:latin typeface="Calibri"/>
                        </a:rPr>
                        <a:t>$1 </a:t>
                      </a:r>
                    </a:p>
                  </a:txBody>
                  <a:tcPr marL="9525" marR="9525" marT="9525" marB="0" anchor="b">
                    <a:lnL>
                      <a:noFill/>
                    </a:lnL>
                    <a:lnR>
                      <a:noFill/>
                    </a:lnR>
                    <a:lnT>
                      <a:noFill/>
                    </a:lnT>
                    <a:lnB>
                      <a:noFill/>
                    </a:lnB>
                  </a:tcPr>
                </a:tc>
                <a:tc>
                  <a:txBody>
                    <a:bodyPr/>
                    <a:lstStyle/>
                    <a:p>
                      <a:pPr algn="l" fontAlgn="b"/>
                      <a:r>
                        <a:rPr lang="en-US" sz="2000" b="0" i="1" u="none" strike="noStrike" dirty="0">
                          <a:solidFill>
                            <a:srgbClr val="000000"/>
                          </a:solidFill>
                          <a:latin typeface="Calibri"/>
                        </a:rPr>
                        <a:t>.10</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387350">
                <a:tc>
                  <a:txBody>
                    <a:bodyPr/>
                    <a:lstStyle/>
                    <a:p>
                      <a:pPr algn="l" fontAlgn="b"/>
                      <a:endParaRPr lang="en-US" sz="2000" b="0" i="0" u="none" strike="noStrike" dirty="0">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2000" b="0" i="0" u="none" strike="noStrike" dirty="0">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2000" b="0" i="0" u="none" strike="noStrike" dirty="0">
                        <a:solidFill>
                          <a:srgbClr val="000000"/>
                        </a:solidFill>
                        <a:latin typeface="Calibri"/>
                      </a:endParaRP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r h="387350">
                <a:tc>
                  <a:txBody>
                    <a:bodyPr/>
                    <a:lstStyle/>
                    <a:p>
                      <a:pPr algn="l" fontAlgn="b"/>
                      <a:r>
                        <a:rPr lang="en-US" sz="2000" b="0" i="0" u="none" strike="noStrike" dirty="0">
                          <a:solidFill>
                            <a:srgbClr val="000000"/>
                          </a:solidFill>
                          <a:latin typeface="Calibri"/>
                        </a:rPr>
                        <a:t>2017:Q1 EPS</a:t>
                      </a:r>
                    </a:p>
                  </a:txBody>
                  <a:tcPr marL="9525" marR="9525" marT="9525" marB="0" anchor="b">
                    <a:lnL>
                      <a:noFill/>
                    </a:lnL>
                    <a:lnR>
                      <a:noFill/>
                    </a:lnR>
                    <a:lnT>
                      <a:noFill/>
                    </a:lnT>
                    <a:lnB>
                      <a:noFill/>
                    </a:lnB>
                  </a:tcPr>
                </a:tc>
                <a:tc>
                  <a:txBody>
                    <a:bodyPr/>
                    <a:lstStyle/>
                    <a:p>
                      <a:pPr algn="r" fontAlgn="b"/>
                      <a:r>
                        <a:rPr lang="en-US" sz="2000" b="0" i="0" u="none" strike="noStrike" dirty="0">
                          <a:solidFill>
                            <a:srgbClr val="000000"/>
                          </a:solidFill>
                          <a:latin typeface="Calibri"/>
                        </a:rPr>
                        <a:t>$0 </a:t>
                      </a:r>
                    </a:p>
                  </a:txBody>
                  <a:tcPr marL="9525" marR="9525" marT="9525" marB="0" anchor="b">
                    <a:lnL>
                      <a:noFill/>
                    </a:lnL>
                    <a:lnR>
                      <a:noFill/>
                    </a:lnR>
                    <a:lnT>
                      <a:noFill/>
                    </a:lnT>
                    <a:lnB>
                      <a:noFill/>
                    </a:lnB>
                  </a:tcPr>
                </a:tc>
                <a:tc>
                  <a:txBody>
                    <a:bodyPr/>
                    <a:lstStyle/>
                    <a:p>
                      <a:pPr algn="l" fontAlgn="b"/>
                      <a:r>
                        <a:rPr lang="en-US" sz="2000" b="0" i="0" u="none" strike="noStrike" dirty="0">
                          <a:solidFill>
                            <a:srgbClr val="000000"/>
                          </a:solidFill>
                          <a:latin typeface="Calibri"/>
                        </a:rPr>
                        <a:t>.43</a:t>
                      </a:r>
                    </a:p>
                  </a:txBody>
                  <a:tcPr marL="9525" marR="9525" marT="9525" marB="0" anchor="b">
                    <a:lnL>
                      <a:noFill/>
                    </a:lnL>
                    <a:lnR>
                      <a:noFill/>
                    </a:lnR>
                    <a:lnT>
                      <a:noFill/>
                    </a:lnT>
                    <a:lnB>
                      <a:noFill/>
                    </a:lnB>
                  </a:tcPr>
                </a:tc>
                <a:extLst>
                  <a:ext uri="{0D108BD9-81ED-4DB2-BD59-A6C34878D82A}">
                    <a16:rowId xmlns:a16="http://schemas.microsoft.com/office/drawing/2014/main" val="10007"/>
                  </a:ext>
                </a:extLst>
              </a:tr>
              <a:tr h="387350">
                <a:tc>
                  <a:txBody>
                    <a:bodyPr/>
                    <a:lstStyle/>
                    <a:p>
                      <a:pPr algn="l" fontAlgn="b"/>
                      <a:r>
                        <a:rPr lang="en-US" sz="2000" b="0" i="0" u="none" strike="noStrike" dirty="0">
                          <a:solidFill>
                            <a:srgbClr val="000000"/>
                          </a:solidFill>
                          <a:latin typeface="Calibri"/>
                        </a:rPr>
                        <a:t>2017:Q2 EPS</a:t>
                      </a:r>
                    </a:p>
                  </a:txBody>
                  <a:tcPr marL="9525" marR="9525" marT="9525" marB="0" anchor="b">
                    <a:lnL>
                      <a:noFill/>
                    </a:lnL>
                    <a:lnR>
                      <a:noFill/>
                    </a:lnR>
                    <a:lnT>
                      <a:noFill/>
                    </a:lnT>
                    <a:lnB>
                      <a:noFill/>
                    </a:lnB>
                  </a:tcPr>
                </a:tc>
                <a:tc>
                  <a:txBody>
                    <a:bodyPr/>
                    <a:lstStyle/>
                    <a:p>
                      <a:pPr algn="r" fontAlgn="b"/>
                      <a:r>
                        <a:rPr lang="en-US" sz="2000" b="0" i="0" u="none" strike="noStrike" dirty="0">
                          <a:solidFill>
                            <a:srgbClr val="000000"/>
                          </a:solidFill>
                          <a:latin typeface="Calibri"/>
                        </a:rPr>
                        <a:t>$0 </a:t>
                      </a:r>
                    </a:p>
                  </a:txBody>
                  <a:tcPr marL="9525" marR="9525" marT="9525" marB="0" anchor="b">
                    <a:lnL>
                      <a:noFill/>
                    </a:lnL>
                    <a:lnR>
                      <a:noFill/>
                    </a:lnR>
                    <a:lnT>
                      <a:noFill/>
                    </a:lnT>
                    <a:lnB>
                      <a:noFill/>
                    </a:lnB>
                  </a:tcPr>
                </a:tc>
                <a:tc>
                  <a:txBody>
                    <a:bodyPr/>
                    <a:lstStyle/>
                    <a:p>
                      <a:pPr algn="l" fontAlgn="b"/>
                      <a:r>
                        <a:rPr lang="en-US" sz="2000" b="0" i="0" u="none" strike="noStrike" dirty="0">
                          <a:solidFill>
                            <a:srgbClr val="000000"/>
                          </a:solidFill>
                          <a:latin typeface="Calibri"/>
                        </a:rPr>
                        <a:t>.48</a:t>
                      </a:r>
                    </a:p>
                  </a:txBody>
                  <a:tcPr marL="9525" marR="9525" marT="9525" marB="0" anchor="b">
                    <a:lnL>
                      <a:noFill/>
                    </a:lnL>
                    <a:lnR>
                      <a:noFill/>
                    </a:lnR>
                    <a:lnT>
                      <a:noFill/>
                    </a:lnT>
                    <a:lnB>
                      <a:noFill/>
                    </a:lnB>
                  </a:tcPr>
                </a:tc>
                <a:extLst>
                  <a:ext uri="{0D108BD9-81ED-4DB2-BD59-A6C34878D82A}">
                    <a16:rowId xmlns:a16="http://schemas.microsoft.com/office/drawing/2014/main" val="10008"/>
                  </a:ext>
                </a:extLst>
              </a:tr>
              <a:tr h="387350">
                <a:tc>
                  <a:txBody>
                    <a:bodyPr/>
                    <a:lstStyle/>
                    <a:p>
                      <a:pPr algn="l" fontAlgn="b"/>
                      <a:r>
                        <a:rPr lang="en-US" sz="2000" b="0" i="0" u="none" strike="noStrike" dirty="0">
                          <a:solidFill>
                            <a:srgbClr val="000000"/>
                          </a:solidFill>
                          <a:latin typeface="Calibri"/>
                        </a:rPr>
                        <a:t>2017:Q3 EPS</a:t>
                      </a:r>
                    </a:p>
                  </a:txBody>
                  <a:tcPr marL="9525" marR="9525" marT="9525" marB="0" anchor="b">
                    <a:lnL>
                      <a:noFill/>
                    </a:lnL>
                    <a:lnR>
                      <a:noFill/>
                    </a:lnR>
                    <a:lnT>
                      <a:noFill/>
                    </a:lnT>
                    <a:lnB>
                      <a:noFill/>
                    </a:lnB>
                  </a:tcPr>
                </a:tc>
                <a:tc>
                  <a:txBody>
                    <a:bodyPr/>
                    <a:lstStyle/>
                    <a:p>
                      <a:pPr algn="r" fontAlgn="b"/>
                      <a:r>
                        <a:rPr lang="en-US" sz="2000" b="0" i="0" u="none" strike="noStrike" dirty="0">
                          <a:solidFill>
                            <a:srgbClr val="000000"/>
                          </a:solidFill>
                          <a:latin typeface="Calibri"/>
                        </a:rPr>
                        <a:t>$0 </a:t>
                      </a:r>
                    </a:p>
                  </a:txBody>
                  <a:tcPr marL="9525" marR="9525" marT="9525" marB="0" anchor="b">
                    <a:lnL>
                      <a:noFill/>
                    </a:lnL>
                    <a:lnR>
                      <a:noFill/>
                    </a:lnR>
                    <a:lnT>
                      <a:noFill/>
                    </a:lnT>
                    <a:lnB>
                      <a:noFill/>
                    </a:lnB>
                  </a:tcPr>
                </a:tc>
                <a:tc>
                  <a:txBody>
                    <a:bodyPr/>
                    <a:lstStyle/>
                    <a:p>
                      <a:pPr algn="l" fontAlgn="b"/>
                      <a:r>
                        <a:rPr lang="en-US" sz="2000" b="0" i="0" u="none" strike="noStrike" dirty="0">
                          <a:solidFill>
                            <a:srgbClr val="000000"/>
                          </a:solidFill>
                          <a:latin typeface="Calibri"/>
                        </a:rPr>
                        <a:t>.50</a:t>
                      </a:r>
                    </a:p>
                  </a:txBody>
                  <a:tcPr marL="9525" marR="9525" marT="9525" marB="0" anchor="b">
                    <a:lnL>
                      <a:noFill/>
                    </a:lnL>
                    <a:lnR>
                      <a:noFill/>
                    </a:lnR>
                    <a:lnT>
                      <a:noFill/>
                    </a:lnT>
                    <a:lnB>
                      <a:noFill/>
                    </a:lnB>
                  </a:tcPr>
                </a:tc>
                <a:extLst>
                  <a:ext uri="{0D108BD9-81ED-4DB2-BD59-A6C34878D82A}">
                    <a16:rowId xmlns:a16="http://schemas.microsoft.com/office/drawing/2014/main" val="10009"/>
                  </a:ext>
                </a:extLst>
              </a:tr>
              <a:tr h="387350">
                <a:tc>
                  <a:txBody>
                    <a:bodyPr/>
                    <a:lstStyle/>
                    <a:p>
                      <a:pPr algn="l" fontAlgn="b"/>
                      <a:r>
                        <a:rPr lang="en-US" sz="2000" b="0" i="0" u="none" strike="noStrike" dirty="0">
                          <a:solidFill>
                            <a:srgbClr val="000000"/>
                          </a:solidFill>
                          <a:latin typeface="Calibri"/>
                        </a:rPr>
                        <a:t>2017:Q4 EPS</a:t>
                      </a:r>
                    </a:p>
                  </a:txBody>
                  <a:tcPr marL="9525" marR="9525" marT="9525" marB="0" anchor="b">
                    <a:lnL>
                      <a:noFill/>
                    </a:lnL>
                    <a:lnR>
                      <a:noFill/>
                    </a:lnR>
                    <a:lnT>
                      <a:noFill/>
                    </a:lnT>
                    <a:lnB>
                      <a:noFill/>
                    </a:lnB>
                  </a:tcPr>
                </a:tc>
                <a:tc>
                  <a:txBody>
                    <a:bodyPr/>
                    <a:lstStyle/>
                    <a:p>
                      <a:pPr algn="r" fontAlgn="b"/>
                      <a:r>
                        <a:rPr lang="en-US" sz="2000" b="0" i="0" u="none" strike="noStrike" dirty="0">
                          <a:solidFill>
                            <a:srgbClr val="000000"/>
                          </a:solidFill>
                          <a:latin typeface="Calibri"/>
                        </a:rPr>
                        <a:t>$0 </a:t>
                      </a:r>
                    </a:p>
                  </a:txBody>
                  <a:tcPr marL="9525" marR="9525" marT="9525" marB="0" anchor="b">
                    <a:lnL>
                      <a:noFill/>
                    </a:lnL>
                    <a:lnR>
                      <a:noFill/>
                    </a:lnR>
                    <a:lnT>
                      <a:noFill/>
                    </a:lnT>
                    <a:lnB>
                      <a:noFill/>
                    </a:lnB>
                  </a:tcPr>
                </a:tc>
                <a:tc>
                  <a:txBody>
                    <a:bodyPr/>
                    <a:lstStyle/>
                    <a:p>
                      <a:pPr algn="l" fontAlgn="b"/>
                      <a:r>
                        <a:rPr lang="en-US" sz="2000" b="0" i="0" u="none" strike="noStrike" dirty="0">
                          <a:solidFill>
                            <a:srgbClr val="000000"/>
                          </a:solidFill>
                          <a:latin typeface="Calibri"/>
                        </a:rPr>
                        <a:t>.59</a:t>
                      </a:r>
                    </a:p>
                  </a:txBody>
                  <a:tcPr marL="9525" marR="9525" marT="9525" marB="0" anchor="b">
                    <a:lnL>
                      <a:noFill/>
                    </a:lnL>
                    <a:lnR>
                      <a:noFill/>
                    </a:lnR>
                    <a:lnT>
                      <a:noFill/>
                    </a:lnT>
                    <a:lnB>
                      <a:noFill/>
                    </a:lnB>
                  </a:tcPr>
                </a:tc>
                <a:extLst>
                  <a:ext uri="{0D108BD9-81ED-4DB2-BD59-A6C34878D82A}">
                    <a16:rowId xmlns:a16="http://schemas.microsoft.com/office/drawing/2014/main" val="10010"/>
                  </a:ext>
                </a:extLst>
              </a:tr>
              <a:tr h="387350">
                <a:tc>
                  <a:txBody>
                    <a:bodyPr/>
                    <a:lstStyle/>
                    <a:p>
                      <a:pPr algn="l" fontAlgn="b"/>
                      <a:r>
                        <a:rPr lang="en-US" sz="2000" b="0" i="1" u="none" strike="noStrike" dirty="0">
                          <a:solidFill>
                            <a:srgbClr val="000000"/>
                          </a:solidFill>
                          <a:latin typeface="Calibri"/>
                        </a:rPr>
                        <a:t>2017 Fiscal year forecast</a:t>
                      </a:r>
                    </a:p>
                  </a:txBody>
                  <a:tcPr marL="9525" marR="9525" marT="9525" marB="0" anchor="b">
                    <a:lnL>
                      <a:noFill/>
                    </a:lnL>
                    <a:lnR>
                      <a:noFill/>
                    </a:lnR>
                    <a:lnT>
                      <a:noFill/>
                    </a:lnT>
                    <a:lnB>
                      <a:noFill/>
                    </a:lnB>
                  </a:tcPr>
                </a:tc>
                <a:tc>
                  <a:txBody>
                    <a:bodyPr/>
                    <a:lstStyle/>
                    <a:p>
                      <a:pPr algn="r" fontAlgn="b"/>
                      <a:r>
                        <a:rPr lang="en-US" sz="2000" b="0" i="1" u="none" strike="noStrike" dirty="0">
                          <a:solidFill>
                            <a:srgbClr val="000000"/>
                          </a:solidFill>
                          <a:latin typeface="Calibri"/>
                        </a:rPr>
                        <a:t>$2 </a:t>
                      </a:r>
                    </a:p>
                  </a:txBody>
                  <a:tcPr marL="9525" marR="9525" marT="9525" marB="0" anchor="b">
                    <a:lnL>
                      <a:noFill/>
                    </a:lnL>
                    <a:lnR>
                      <a:noFill/>
                    </a:lnR>
                    <a:lnT>
                      <a:noFill/>
                    </a:lnT>
                    <a:lnB>
                      <a:noFill/>
                    </a:lnB>
                  </a:tcPr>
                </a:tc>
                <a:tc>
                  <a:txBody>
                    <a:bodyPr/>
                    <a:lstStyle/>
                    <a:p>
                      <a:pPr algn="l" fontAlgn="b"/>
                      <a:r>
                        <a:rPr lang="en-US" sz="2000" b="0" i="1" u="none" strike="noStrike" dirty="0">
                          <a:solidFill>
                            <a:srgbClr val="000000"/>
                          </a:solidFill>
                          <a:latin typeface="Calibri"/>
                        </a:rPr>
                        <a:t>.00</a:t>
                      </a:r>
                    </a:p>
                  </a:txBody>
                  <a:tcPr marL="9525" marR="9525" marT="9525" marB="0" anchor="b">
                    <a:lnL>
                      <a:noFill/>
                    </a:lnL>
                    <a:lnR>
                      <a:noFill/>
                    </a:lnR>
                    <a:lnT>
                      <a:noFill/>
                    </a:lnT>
                    <a:lnB>
                      <a:noFill/>
                    </a:lnB>
                  </a:tcPr>
                </a:tc>
                <a:extLst>
                  <a:ext uri="{0D108BD9-81ED-4DB2-BD59-A6C34878D82A}">
                    <a16:rowId xmlns:a16="http://schemas.microsoft.com/office/drawing/2014/main" val="10011"/>
                  </a:ext>
                </a:extLst>
              </a:tr>
            </a:tbl>
          </a:graphicData>
        </a:graphic>
      </p:graphicFrame>
      <p:sp>
        <p:nvSpPr>
          <p:cNvPr id="2" name="TextBox 1"/>
          <p:cNvSpPr txBox="1"/>
          <p:nvPr/>
        </p:nvSpPr>
        <p:spPr>
          <a:xfrm>
            <a:off x="2119532" y="6264275"/>
            <a:ext cx="7010400" cy="457200"/>
          </a:xfrm>
          <a:prstGeom prst="rect">
            <a:avLst/>
          </a:prstGeom>
          <a:noFill/>
        </p:spPr>
        <p:txBody>
          <a:bodyPr wrap="square" rtlCol="0">
            <a:noAutofit/>
          </a:bodyPr>
          <a:lstStyle/>
          <a:p>
            <a:r>
              <a:rPr lang="en-GB" sz="1600" i="1" dirty="0"/>
              <a:t>* Assume we are at the beginning of December 2016.</a:t>
            </a:r>
            <a:endParaRPr lang="en-US" sz="1600" i="1" dirty="0"/>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Example: Forward P/E</a:t>
            </a:r>
          </a:p>
        </p:txBody>
      </p:sp>
      <p:graphicFrame>
        <p:nvGraphicFramePr>
          <p:cNvPr id="75777" name="Object 1"/>
          <p:cNvGraphicFramePr>
            <a:graphicFrameLocks noChangeAspect="1"/>
          </p:cNvGraphicFramePr>
          <p:nvPr>
            <p:extLst>
              <p:ext uri="{D42A27DB-BD31-4B8C-83A1-F6EECF244321}">
                <p14:modId xmlns:p14="http://schemas.microsoft.com/office/powerpoint/2010/main" val="795566423"/>
              </p:ext>
            </p:extLst>
          </p:nvPr>
        </p:nvGraphicFramePr>
        <p:xfrm>
          <a:off x="1047750" y="1903413"/>
          <a:ext cx="7388225" cy="4265612"/>
        </p:xfrm>
        <a:graphic>
          <a:graphicData uri="http://schemas.openxmlformats.org/presentationml/2006/ole">
            <mc:AlternateContent xmlns:mc="http://schemas.openxmlformats.org/markup-compatibility/2006">
              <mc:Choice xmlns:v="urn:schemas-microsoft-com:vml" Requires="v">
                <p:oleObj spid="_x0000_s60426" name="Equation" r:id="rId4" imgW="3746160" imgH="1790640" progId="Equation.DSMT4">
                  <p:embed/>
                </p:oleObj>
              </mc:Choice>
              <mc:Fallback>
                <p:oleObj name="Equation" r:id="rId4" imgW="3746160" imgH="1790640" progId="Equation.DSMT4">
                  <p:embed/>
                  <p:pic>
                    <p:nvPicPr>
                      <p:cNvPr id="75777" name="Object 1"/>
                      <p:cNvPicPr>
                        <a:picLocks noChangeAspect="1" noChangeArrowheads="1"/>
                      </p:cNvPicPr>
                      <p:nvPr/>
                    </p:nvPicPr>
                    <p:blipFill>
                      <a:blip r:embed="rId5"/>
                      <a:srcRect/>
                      <a:stretch>
                        <a:fillRect/>
                      </a:stretch>
                    </p:blipFill>
                    <p:spPr bwMode="auto">
                      <a:xfrm>
                        <a:off x="1047750" y="1903413"/>
                        <a:ext cx="7388225" cy="4265612"/>
                      </a:xfrm>
                      <a:prstGeom prst="rect">
                        <a:avLst/>
                      </a:prstGeom>
                      <a:noFill/>
                    </p:spPr>
                  </p:pic>
                </p:oleObj>
              </mc:Fallback>
            </mc:AlternateContent>
          </a:graphicData>
        </a:graphic>
      </p:graphicFrame>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Example: Forward P/E</a:t>
            </a:r>
          </a:p>
        </p:txBody>
      </p:sp>
      <p:graphicFrame>
        <p:nvGraphicFramePr>
          <p:cNvPr id="75777" name="Object 1"/>
          <p:cNvGraphicFramePr>
            <a:graphicFrameLocks noChangeAspect="1"/>
          </p:cNvGraphicFramePr>
          <p:nvPr>
            <p:extLst>
              <p:ext uri="{D42A27DB-BD31-4B8C-83A1-F6EECF244321}">
                <p14:modId xmlns:p14="http://schemas.microsoft.com/office/powerpoint/2010/main" val="845694977"/>
              </p:ext>
            </p:extLst>
          </p:nvPr>
        </p:nvGraphicFramePr>
        <p:xfrm>
          <a:off x="994117" y="1813781"/>
          <a:ext cx="8147304" cy="3948112"/>
        </p:xfrm>
        <a:graphic>
          <a:graphicData uri="http://schemas.openxmlformats.org/presentationml/2006/ole">
            <mc:AlternateContent xmlns:mc="http://schemas.openxmlformats.org/markup-compatibility/2006">
              <mc:Choice xmlns:v="urn:schemas-microsoft-com:vml" Requires="v">
                <p:oleObj spid="_x0000_s61450" name="Equation" r:id="rId4" imgW="3759120" imgH="1714320" progId="">
                  <p:embed/>
                </p:oleObj>
              </mc:Choice>
              <mc:Fallback>
                <p:oleObj name="Equation" r:id="rId4" imgW="3759120" imgH="1714320" progId="">
                  <p:embed/>
                  <p:pic>
                    <p:nvPicPr>
                      <p:cNvPr id="75777"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4117" y="1813781"/>
                        <a:ext cx="8147304" cy="3948112"/>
                      </a:xfrm>
                      <a:prstGeom prst="rect">
                        <a:avLst/>
                      </a:prstGeom>
                      <a:noFill/>
                    </p:spPr>
                  </p:pic>
                </p:oleObj>
              </mc:Fallback>
            </mc:AlternateContent>
          </a:graphicData>
        </a:graphic>
      </p:graphicFrame>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r>
              <a:rPr lang="en-US" sz="3200" dirty="0"/>
              <a:t>Issues in Calculating EPS</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8" name="Diagram 7"/>
          <p:cNvGraphicFramePr/>
          <p:nvPr>
            <p:extLst>
              <p:ext uri="{D42A27DB-BD31-4B8C-83A1-F6EECF244321}">
                <p14:modId xmlns:p14="http://schemas.microsoft.com/office/powerpoint/2010/main" val="872049724"/>
              </p:ext>
            </p:extLst>
          </p:nvPr>
        </p:nvGraphicFramePr>
        <p:xfrm>
          <a:off x="942535" y="1853418"/>
          <a:ext cx="6781800" cy="4241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Underlying Earnings</a:t>
            </a:r>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302182157"/>
              </p:ext>
            </p:extLst>
          </p:nvPr>
        </p:nvGraphicFramePr>
        <p:xfrm>
          <a:off x="956603" y="2042160"/>
          <a:ext cx="7696200" cy="3657600"/>
        </p:xfrm>
        <a:graphic>
          <a:graphicData uri="http://schemas.openxmlformats.org/drawingml/2006/table">
            <a:tbl>
              <a:tblPr/>
              <a:tblGrid>
                <a:gridCol w="5958348">
                  <a:extLst>
                    <a:ext uri="{9D8B030D-6E8A-4147-A177-3AD203B41FA5}">
                      <a16:colId xmlns:a16="http://schemas.microsoft.com/office/drawing/2014/main" val="20000"/>
                    </a:ext>
                  </a:extLst>
                </a:gridCol>
                <a:gridCol w="1158568">
                  <a:extLst>
                    <a:ext uri="{9D8B030D-6E8A-4147-A177-3AD203B41FA5}">
                      <a16:colId xmlns:a16="http://schemas.microsoft.com/office/drawing/2014/main" val="20001"/>
                    </a:ext>
                  </a:extLst>
                </a:gridCol>
                <a:gridCol w="579284">
                  <a:extLst>
                    <a:ext uri="{9D8B030D-6E8A-4147-A177-3AD203B41FA5}">
                      <a16:colId xmlns:a16="http://schemas.microsoft.com/office/drawing/2014/main" val="20002"/>
                    </a:ext>
                  </a:extLst>
                </a:gridCol>
              </a:tblGrid>
              <a:tr h="731520">
                <a:tc>
                  <a:txBody>
                    <a:bodyPr/>
                    <a:lstStyle/>
                    <a:p>
                      <a:pPr algn="l" fontAlgn="b"/>
                      <a:r>
                        <a:rPr lang="en-US" sz="2400" b="0" i="0" u="none" strike="noStrike" dirty="0">
                          <a:solidFill>
                            <a:srgbClr val="000000"/>
                          </a:solidFill>
                          <a:latin typeface="+mn-lt"/>
                        </a:rPr>
                        <a:t>Reported EPS from previous four quarters</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mn-lt"/>
                        </a:rPr>
                        <a:t>$4</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mn-lt"/>
                        </a:rPr>
                        <a:t>.00</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731520">
                <a:tc>
                  <a:txBody>
                    <a:bodyPr/>
                    <a:lstStyle/>
                    <a:p>
                      <a:pPr algn="l" fontAlgn="b"/>
                      <a:r>
                        <a:rPr lang="en-US" sz="2400" b="0" i="0" u="none" strike="noStrike" dirty="0">
                          <a:solidFill>
                            <a:srgbClr val="000000"/>
                          </a:solidFill>
                          <a:latin typeface="+mn-lt"/>
                        </a:rPr>
                        <a:t>Restructuring charges</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mn-lt"/>
                        </a:rPr>
                        <a:t>$0</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mn-lt"/>
                        </a:rPr>
                        <a:t>.10</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731520">
                <a:tc>
                  <a:txBody>
                    <a:bodyPr/>
                    <a:lstStyle/>
                    <a:p>
                      <a:pPr algn="l" fontAlgn="b"/>
                      <a:r>
                        <a:rPr lang="en-US" sz="2400" b="0" i="0" u="none" strike="noStrike" dirty="0">
                          <a:solidFill>
                            <a:srgbClr val="000000"/>
                          </a:solidFill>
                          <a:latin typeface="+mn-lt"/>
                        </a:rPr>
                        <a:t>Amortization of intangibles</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mn-lt"/>
                        </a:rPr>
                        <a:t>$0</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mn-lt"/>
                        </a:rPr>
                        <a:t>.15</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731520">
                <a:tc>
                  <a:txBody>
                    <a:bodyPr/>
                    <a:lstStyle/>
                    <a:p>
                      <a:pPr algn="l" fontAlgn="b"/>
                      <a:r>
                        <a:rPr lang="en-US" sz="2400" b="0" i="0" u="none" strike="noStrike" dirty="0">
                          <a:solidFill>
                            <a:srgbClr val="000000"/>
                          </a:solidFill>
                          <a:latin typeface="+mn-lt"/>
                        </a:rPr>
                        <a:t>Impairment charge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mn-lt"/>
                        </a:rPr>
                        <a:t>$0</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mn-lt"/>
                        </a:rPr>
                        <a:t>.20</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731520">
                <a:tc>
                  <a:txBody>
                    <a:bodyPr/>
                    <a:lstStyle/>
                    <a:p>
                      <a:pPr algn="l" fontAlgn="b"/>
                      <a:r>
                        <a:rPr lang="en-US" sz="2400" b="0" i="0" u="none" strike="noStrike" dirty="0">
                          <a:solidFill>
                            <a:srgbClr val="000000"/>
                          </a:solidFill>
                          <a:latin typeface="+mn-lt"/>
                        </a:rPr>
                        <a:t>Stock price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mn-lt"/>
                        </a:rPr>
                        <a:t>$50</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mn-lt"/>
                        </a:rPr>
                        <a:t>.00</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Example: Underlying Earnings</a:t>
            </a:r>
          </a:p>
        </p:txBody>
      </p:sp>
      <p:graphicFrame>
        <p:nvGraphicFramePr>
          <p:cNvPr id="24578" name="Object 2"/>
          <p:cNvGraphicFramePr>
            <a:graphicFrameLocks noChangeAspect="1"/>
          </p:cNvGraphicFramePr>
          <p:nvPr>
            <p:extLst>
              <p:ext uri="{D42A27DB-BD31-4B8C-83A1-F6EECF244321}">
                <p14:modId xmlns:p14="http://schemas.microsoft.com/office/powerpoint/2010/main" val="987193776"/>
              </p:ext>
            </p:extLst>
          </p:nvPr>
        </p:nvGraphicFramePr>
        <p:xfrm>
          <a:off x="1010702" y="2305929"/>
          <a:ext cx="8239125" cy="3740150"/>
        </p:xfrm>
        <a:graphic>
          <a:graphicData uri="http://schemas.openxmlformats.org/presentationml/2006/ole">
            <mc:AlternateContent xmlns:mc="http://schemas.openxmlformats.org/markup-compatibility/2006">
              <mc:Choice xmlns:v="urn:schemas-microsoft-com:vml" Requires="v">
                <p:oleObj spid="_x0000_s62474" name="Equation" r:id="rId4" imgW="3238200" imgH="1460160" progId="">
                  <p:embed/>
                </p:oleObj>
              </mc:Choice>
              <mc:Fallback>
                <p:oleObj name="Equation" r:id="rId4" imgW="3238200" imgH="1460160" progId="">
                  <p:embed/>
                  <p:pic>
                    <p:nvPicPr>
                      <p:cNvPr id="2457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0702" y="2305929"/>
                        <a:ext cx="8239125" cy="3740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Normalized Earnings</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445731086"/>
              </p:ext>
            </p:extLst>
          </p:nvPr>
        </p:nvGraphicFramePr>
        <p:xfrm>
          <a:off x="1295400" y="2024576"/>
          <a:ext cx="6553200" cy="4038600"/>
        </p:xfrm>
        <a:graphic>
          <a:graphicData uri="http://schemas.openxmlformats.org/drawingml/2006/table">
            <a:tbl>
              <a:tblPr/>
              <a:tblGrid>
                <a:gridCol w="1645005">
                  <a:extLst>
                    <a:ext uri="{9D8B030D-6E8A-4147-A177-3AD203B41FA5}">
                      <a16:colId xmlns:a16="http://schemas.microsoft.com/office/drawing/2014/main" val="20000"/>
                    </a:ext>
                  </a:extLst>
                </a:gridCol>
                <a:gridCol w="1475141">
                  <a:extLst>
                    <a:ext uri="{9D8B030D-6E8A-4147-A177-3AD203B41FA5}">
                      <a16:colId xmlns:a16="http://schemas.microsoft.com/office/drawing/2014/main" val="20001"/>
                    </a:ext>
                  </a:extLst>
                </a:gridCol>
                <a:gridCol w="1716527">
                  <a:extLst>
                    <a:ext uri="{9D8B030D-6E8A-4147-A177-3AD203B41FA5}">
                      <a16:colId xmlns:a16="http://schemas.microsoft.com/office/drawing/2014/main" val="20002"/>
                    </a:ext>
                  </a:extLst>
                </a:gridCol>
                <a:gridCol w="1716527">
                  <a:extLst>
                    <a:ext uri="{9D8B030D-6E8A-4147-A177-3AD203B41FA5}">
                      <a16:colId xmlns:a16="http://schemas.microsoft.com/office/drawing/2014/main" val="20003"/>
                    </a:ext>
                  </a:extLst>
                </a:gridCol>
              </a:tblGrid>
              <a:tr h="504825">
                <a:tc>
                  <a:txBody>
                    <a:bodyPr/>
                    <a:lstStyle/>
                    <a:p>
                      <a:pPr algn="l" fontAlgn="b"/>
                      <a:r>
                        <a:rPr lang="en-US" sz="2400" b="1" i="0" u="none" strike="noStrike" dirty="0">
                          <a:solidFill>
                            <a:srgbClr val="000000"/>
                          </a:solidFill>
                          <a:latin typeface="Calibri"/>
                        </a:rPr>
                        <a:t>Year</a:t>
                      </a:r>
                    </a:p>
                  </a:txBody>
                  <a:tcPr marL="9525" marR="9525" marT="9525" marB="0" anchor="b">
                    <a:lnL>
                      <a:noFill/>
                    </a:lnL>
                    <a:lnR>
                      <a:noFill/>
                    </a:lnR>
                    <a:lnT>
                      <a:noFill/>
                    </a:lnT>
                    <a:lnB>
                      <a:noFill/>
                    </a:lnB>
                  </a:tcPr>
                </a:tc>
                <a:tc>
                  <a:txBody>
                    <a:bodyPr/>
                    <a:lstStyle/>
                    <a:p>
                      <a:pPr algn="ctr" fontAlgn="b"/>
                      <a:r>
                        <a:rPr lang="en-US" sz="2400" b="1" i="0" u="none" strike="noStrike" dirty="0">
                          <a:solidFill>
                            <a:srgbClr val="000000"/>
                          </a:solidFill>
                          <a:latin typeface="Calibri"/>
                        </a:rPr>
                        <a:t>EPS</a:t>
                      </a:r>
                    </a:p>
                  </a:txBody>
                  <a:tcPr marL="9525" marR="9525" marT="9525" marB="0" anchor="b">
                    <a:lnL>
                      <a:noFill/>
                    </a:lnL>
                    <a:lnR>
                      <a:noFill/>
                    </a:lnR>
                    <a:lnT>
                      <a:noFill/>
                    </a:lnT>
                    <a:lnB>
                      <a:noFill/>
                    </a:lnB>
                  </a:tcPr>
                </a:tc>
                <a:tc>
                  <a:txBody>
                    <a:bodyPr/>
                    <a:lstStyle/>
                    <a:p>
                      <a:pPr algn="ctr" fontAlgn="b"/>
                      <a:r>
                        <a:rPr lang="en-US" sz="2400" b="1" i="0" u="none" strike="noStrike" dirty="0">
                          <a:solidFill>
                            <a:srgbClr val="000000"/>
                          </a:solidFill>
                          <a:latin typeface="Calibri"/>
                        </a:rPr>
                        <a:t>BVPS</a:t>
                      </a:r>
                    </a:p>
                  </a:txBody>
                  <a:tcPr marL="9525" marR="9525" marT="9525" marB="0" anchor="b">
                    <a:lnL>
                      <a:noFill/>
                    </a:lnL>
                    <a:lnR>
                      <a:noFill/>
                    </a:lnR>
                    <a:lnT>
                      <a:noFill/>
                    </a:lnT>
                    <a:lnB>
                      <a:noFill/>
                    </a:lnB>
                  </a:tcPr>
                </a:tc>
                <a:tc>
                  <a:txBody>
                    <a:bodyPr/>
                    <a:lstStyle/>
                    <a:p>
                      <a:pPr algn="ctr" fontAlgn="b"/>
                      <a:r>
                        <a:rPr lang="en-US" sz="2400" b="1" i="0" u="none" strike="noStrike" dirty="0">
                          <a:solidFill>
                            <a:srgbClr val="000000"/>
                          </a:solidFill>
                          <a:latin typeface="Calibri"/>
                        </a:rPr>
                        <a:t>ROE</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504825">
                <a:tc>
                  <a:txBody>
                    <a:bodyPr/>
                    <a:lstStyle/>
                    <a:p>
                      <a:pPr algn="l" fontAlgn="b"/>
                      <a:r>
                        <a:rPr lang="en-US" sz="2400" b="0" i="0" u="none" strike="noStrike" dirty="0">
                          <a:solidFill>
                            <a:srgbClr val="000000"/>
                          </a:solidFill>
                          <a:latin typeface="Calibri"/>
                        </a:rPr>
                        <a:t>2015</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a:rPr>
                        <a:t>$0.66</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a:rPr>
                        <a:t>$4.11</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a:rPr>
                        <a:t>16.1%</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504825">
                <a:tc>
                  <a:txBody>
                    <a:bodyPr/>
                    <a:lstStyle/>
                    <a:p>
                      <a:pPr algn="l" fontAlgn="b"/>
                      <a:r>
                        <a:rPr lang="en-US" sz="2400" b="0" i="0" u="none" strike="noStrike" dirty="0">
                          <a:solidFill>
                            <a:srgbClr val="000000"/>
                          </a:solidFill>
                          <a:latin typeface="Calibri"/>
                        </a:rPr>
                        <a:t>2014</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a:rPr>
                        <a:t>$0.55</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a:rPr>
                        <a:t>$3.67</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a:rPr>
                        <a:t>15.0%</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504825">
                <a:tc>
                  <a:txBody>
                    <a:bodyPr/>
                    <a:lstStyle/>
                    <a:p>
                      <a:pPr algn="l" fontAlgn="b"/>
                      <a:r>
                        <a:rPr lang="en-US" sz="2400" b="0" i="0" u="none" strike="noStrike" dirty="0">
                          <a:solidFill>
                            <a:srgbClr val="000000"/>
                          </a:solidFill>
                          <a:latin typeface="Calibri"/>
                        </a:rPr>
                        <a:t>2013</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a:rPr>
                        <a:t>$0.81</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a:rPr>
                        <a:t>$2.98</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a:rPr>
                        <a:t>27.2%</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504825">
                <a:tc>
                  <a:txBody>
                    <a:bodyPr/>
                    <a:lstStyle/>
                    <a:p>
                      <a:pPr algn="l" fontAlgn="b"/>
                      <a:r>
                        <a:rPr lang="en-US" sz="2400" b="0" i="0" u="none" strike="noStrike" dirty="0">
                          <a:solidFill>
                            <a:srgbClr val="000000"/>
                          </a:solidFill>
                          <a:latin typeface="Calibri"/>
                        </a:rPr>
                        <a:t>2012</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a:rPr>
                        <a:t>$0.73</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a:rPr>
                        <a:t>$2.12</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a:rPr>
                        <a:t>34.4%</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504825">
                <a:tc>
                  <a:txBody>
                    <a:bodyPr/>
                    <a:lstStyle/>
                    <a:p>
                      <a:pPr algn="l" fontAlgn="b"/>
                      <a:r>
                        <a:rPr lang="en-US" sz="2400" b="0" i="0" u="none" strike="noStrike" dirty="0">
                          <a:solidFill>
                            <a:srgbClr val="000000"/>
                          </a:solidFill>
                          <a:latin typeface="Calibri"/>
                        </a:rPr>
                        <a:t>2011</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a:rPr>
                        <a:t>$0.34</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a:rPr>
                        <a:t>$1.61</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a:rPr>
                        <a:t>21.1%</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504825">
                <a:tc>
                  <a:txBody>
                    <a:bodyPr/>
                    <a:lstStyle/>
                    <a:p>
                      <a:pPr algn="l" fontAlgn="b"/>
                      <a:endParaRPr lang="en-US" sz="2400" b="0" i="0" u="none" strike="noStrike" dirty="0">
                        <a:solidFill>
                          <a:srgbClr val="000000"/>
                        </a:solidFill>
                        <a:latin typeface="Calibri"/>
                      </a:endParaRPr>
                    </a:p>
                  </a:txBody>
                  <a:tcPr marL="9525" marR="9525" marT="9525" marB="0" anchor="b">
                    <a:lnL>
                      <a:noFill/>
                    </a:lnL>
                    <a:lnR>
                      <a:noFill/>
                    </a:lnR>
                    <a:lnT>
                      <a:noFill/>
                    </a:lnT>
                    <a:lnB>
                      <a:noFill/>
                    </a:lnB>
                  </a:tcPr>
                </a:tc>
                <a:tc>
                  <a:txBody>
                    <a:bodyPr/>
                    <a:lstStyle/>
                    <a:p>
                      <a:pPr algn="r" fontAlgn="b"/>
                      <a:endParaRPr lang="en-US" sz="2400" b="0" i="0" u="none" strike="noStrike" dirty="0">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2400" b="0" i="0" u="none" strike="noStrike" dirty="0">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2400" b="0" i="0" u="none" strike="noStrike" dirty="0">
                        <a:solidFill>
                          <a:srgbClr val="000000"/>
                        </a:solidFill>
                        <a:latin typeface="Calibri"/>
                      </a:endParaRP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r h="504825">
                <a:tc gridSpan="2">
                  <a:txBody>
                    <a:bodyPr/>
                    <a:lstStyle/>
                    <a:p>
                      <a:pPr algn="ctr" fontAlgn="b"/>
                      <a:r>
                        <a:rPr lang="en-US" sz="2400" b="0" i="0" u="none" strike="noStrike" dirty="0">
                          <a:solidFill>
                            <a:srgbClr val="000000"/>
                          </a:solidFill>
                          <a:latin typeface="Calibri"/>
                        </a:rPr>
                        <a:t>2016 stock price</a:t>
                      </a:r>
                    </a:p>
                  </a:txBody>
                  <a:tcPr marL="9525" marR="9525" marT="9525" marB="0" anchor="b">
                    <a:lnL>
                      <a:noFill/>
                    </a:lnL>
                    <a:lnR>
                      <a:noFill/>
                    </a:lnR>
                    <a:lnT>
                      <a:noFill/>
                    </a:lnT>
                    <a:lnB>
                      <a:noFill/>
                    </a:lnB>
                  </a:tcPr>
                </a:tc>
                <a:tc hMerge="1">
                  <a:txBody>
                    <a:bodyPr/>
                    <a:lstStyle/>
                    <a:p>
                      <a:endParaRPr lang="en-US"/>
                    </a:p>
                  </a:txBody>
                  <a:tcPr/>
                </a:tc>
                <a:tc gridSpan="2">
                  <a:txBody>
                    <a:bodyPr/>
                    <a:lstStyle/>
                    <a:p>
                      <a:pPr algn="ctr" fontAlgn="b"/>
                      <a:r>
                        <a:rPr lang="en-US" sz="2400" b="0" i="0" u="none" strike="noStrike" dirty="0">
                          <a:solidFill>
                            <a:srgbClr val="000000"/>
                          </a:solidFill>
                          <a:latin typeface="Calibri"/>
                        </a:rPr>
                        <a:t>$24.00 </a:t>
                      </a:r>
                    </a:p>
                  </a:txBody>
                  <a:tcPr marL="9525" marR="9525" marT="9525" marB="0" anchor="b">
                    <a:lnL>
                      <a:noFill/>
                    </a:lnL>
                    <a:lnR>
                      <a:noFill/>
                    </a:lnR>
                    <a:lnT>
                      <a:noFill/>
                    </a:lnT>
                    <a:lnB>
                      <a:noFill/>
                    </a:lnB>
                  </a:tcPr>
                </a:tc>
                <a:tc hMerge="1">
                  <a:txBody>
                    <a:bodyPr/>
                    <a:lstStyle/>
                    <a:p>
                      <a:pPr algn="l" fontAlgn="b"/>
                      <a:endParaRPr lang="en-US" sz="2400" b="0" i="0" u="none" strike="noStrike" dirty="0">
                        <a:solidFill>
                          <a:srgbClr val="000000"/>
                        </a:solidFill>
                        <a:latin typeface="Calibri"/>
                      </a:endParaRPr>
                    </a:p>
                  </a:txBody>
                  <a:tcPr marL="9525" marR="9525" marT="9525" marB="0" anchor="b">
                    <a:lnL>
                      <a:noFill/>
                    </a:lnL>
                    <a:lnR>
                      <a:noFill/>
                    </a:lnR>
                    <a:lnT>
                      <a:noFill/>
                    </a:lnT>
                    <a:lnB>
                      <a:noFill/>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Normalized Earnings</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57346" name="Object 2"/>
          <p:cNvGraphicFramePr>
            <a:graphicFrameLocks noChangeAspect="1"/>
          </p:cNvGraphicFramePr>
          <p:nvPr>
            <p:extLst>
              <p:ext uri="{D42A27DB-BD31-4B8C-83A1-F6EECF244321}">
                <p14:modId xmlns:p14="http://schemas.microsoft.com/office/powerpoint/2010/main" val="96991052"/>
              </p:ext>
            </p:extLst>
          </p:nvPr>
        </p:nvGraphicFramePr>
        <p:xfrm>
          <a:off x="1195754" y="2414953"/>
          <a:ext cx="8447088" cy="3200400"/>
        </p:xfrm>
        <a:graphic>
          <a:graphicData uri="http://schemas.openxmlformats.org/presentationml/2006/ole">
            <mc:AlternateContent xmlns:mc="http://schemas.openxmlformats.org/markup-compatibility/2006">
              <mc:Choice xmlns:v="urn:schemas-microsoft-com:vml" Requires="v">
                <p:oleObj spid="_x0000_s63499" name="Equation" r:id="rId4" imgW="3974760" imgH="1333440" progId="">
                  <p:embed/>
                </p:oleObj>
              </mc:Choice>
              <mc:Fallback>
                <p:oleObj name="Equation" r:id="rId4" imgW="3974760" imgH="1333440" progId="">
                  <p:embed/>
                  <p:pic>
                    <p:nvPicPr>
                      <p:cNvPr id="5734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5754" y="2414953"/>
                        <a:ext cx="8447088" cy="3200400"/>
                      </a:xfrm>
                      <a:prstGeom prst="rect">
                        <a:avLst/>
                      </a:prstGeom>
                      <a:noFill/>
                    </p:spPr>
                  </p:pic>
                </p:oleObj>
              </mc:Fallback>
            </mc:AlternateContent>
          </a:graphicData>
        </a:graphic>
      </p:graphicFrame>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Example: Normalized Earnings</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57346" name="Object 2"/>
          <p:cNvGraphicFramePr>
            <a:graphicFrameLocks noChangeAspect="1"/>
          </p:cNvGraphicFramePr>
          <p:nvPr>
            <p:extLst>
              <p:ext uri="{D42A27DB-BD31-4B8C-83A1-F6EECF244321}">
                <p14:modId xmlns:p14="http://schemas.microsoft.com/office/powerpoint/2010/main" val="940270932"/>
              </p:ext>
            </p:extLst>
          </p:nvPr>
        </p:nvGraphicFramePr>
        <p:xfrm>
          <a:off x="1108300" y="1715306"/>
          <a:ext cx="8534400" cy="3962400"/>
        </p:xfrm>
        <a:graphic>
          <a:graphicData uri="http://schemas.openxmlformats.org/presentationml/2006/ole">
            <mc:AlternateContent xmlns:mc="http://schemas.openxmlformats.org/markup-compatibility/2006">
              <mc:Choice xmlns:v="urn:schemas-microsoft-com:vml" Requires="v">
                <p:oleObj spid="_x0000_s64523" name="Equation" r:id="rId4" imgW="4546440" imgH="1993680" progId="">
                  <p:embed/>
                </p:oleObj>
              </mc:Choice>
              <mc:Fallback>
                <p:oleObj name="Equation" r:id="rId4" imgW="4546440" imgH="1993680" progId="">
                  <p:embed/>
                  <p:pic>
                    <p:nvPicPr>
                      <p:cNvPr id="5734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8300" y="1715306"/>
                        <a:ext cx="8534400" cy="3962400"/>
                      </a:xfrm>
                      <a:prstGeom prst="rect">
                        <a:avLst/>
                      </a:prstGeom>
                      <a:noFill/>
                    </p:spPr>
                  </p:pic>
                </p:oleObj>
              </mc:Fallback>
            </mc:AlternateContent>
          </a:graphicData>
        </a:graphic>
      </p:graphicFrame>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Justified Forward P/E from Fundamentals</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157698" name="Object 2"/>
          <p:cNvGraphicFramePr>
            <a:graphicFrameLocks noChangeAspect="1"/>
          </p:cNvGraphicFramePr>
          <p:nvPr>
            <p:extLst>
              <p:ext uri="{D42A27DB-BD31-4B8C-83A1-F6EECF244321}">
                <p14:modId xmlns:p14="http://schemas.microsoft.com/office/powerpoint/2010/main" val="255075021"/>
              </p:ext>
            </p:extLst>
          </p:nvPr>
        </p:nvGraphicFramePr>
        <p:xfrm>
          <a:off x="4038599" y="2424906"/>
          <a:ext cx="4114801" cy="4010025"/>
        </p:xfrm>
        <a:graphic>
          <a:graphicData uri="http://schemas.openxmlformats.org/presentationml/2006/ole">
            <mc:AlternateContent xmlns:mc="http://schemas.openxmlformats.org/markup-compatibility/2006">
              <mc:Choice xmlns:v="urn:schemas-microsoft-com:vml" Requires="v">
                <p:oleObj spid="_x0000_s65547" name="Equation" r:id="rId4" imgW="660240" imgH="1130040" progId="">
                  <p:embed/>
                </p:oleObj>
              </mc:Choice>
              <mc:Fallback>
                <p:oleObj name="Equation" r:id="rId4" imgW="660240" imgH="1130040" progId="">
                  <p:embed/>
                  <p:pic>
                    <p:nvPicPr>
                      <p:cNvPr id="15769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599" y="2424906"/>
                        <a:ext cx="4114801" cy="4010025"/>
                      </a:xfrm>
                      <a:prstGeom prst="rect">
                        <a:avLst/>
                      </a:prstGeom>
                      <a:noFill/>
                    </p:spPr>
                  </p:pic>
                </p:oleObj>
              </mc:Fallback>
            </mc:AlternateContent>
          </a:graphicData>
        </a:graphic>
      </p:graphicFrame>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Justified Trailing P/E from Fundamentals</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157698" name="Object 2"/>
          <p:cNvGraphicFramePr>
            <a:graphicFrameLocks noChangeAspect="1"/>
          </p:cNvGraphicFramePr>
          <p:nvPr>
            <p:extLst>
              <p:ext uri="{D42A27DB-BD31-4B8C-83A1-F6EECF244321}">
                <p14:modId xmlns:p14="http://schemas.microsoft.com/office/powerpoint/2010/main" val="3079380870"/>
              </p:ext>
            </p:extLst>
          </p:nvPr>
        </p:nvGraphicFramePr>
        <p:xfrm>
          <a:off x="2816421" y="2424906"/>
          <a:ext cx="6207125" cy="4010025"/>
        </p:xfrm>
        <a:graphic>
          <a:graphicData uri="http://schemas.openxmlformats.org/presentationml/2006/ole">
            <mc:AlternateContent xmlns:mc="http://schemas.openxmlformats.org/markup-compatibility/2006">
              <mc:Choice xmlns:v="urn:schemas-microsoft-com:vml" Requires="v">
                <p:oleObj spid="_x0000_s66571" name="Equation" r:id="rId4" imgW="1054080" imgH="1130040" progId="">
                  <p:embed/>
                </p:oleObj>
              </mc:Choice>
              <mc:Fallback>
                <p:oleObj name="Equation" r:id="rId4" imgW="1054080" imgH="1130040" progId="">
                  <p:embed/>
                  <p:pic>
                    <p:nvPicPr>
                      <p:cNvPr id="15769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6421" y="2424906"/>
                        <a:ext cx="6207125" cy="4010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r>
              <a:rPr lang="en-US" dirty="0"/>
              <a:t>Example: Justified Forward P/E from Fundamentals</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7" name="Table 6"/>
          <p:cNvGraphicFramePr>
            <a:graphicFrameLocks noGrp="1"/>
          </p:cNvGraphicFramePr>
          <p:nvPr/>
        </p:nvGraphicFramePr>
        <p:xfrm>
          <a:off x="2438400" y="1905000"/>
          <a:ext cx="7239000" cy="3124200"/>
        </p:xfrm>
        <a:graphic>
          <a:graphicData uri="http://schemas.openxmlformats.org/drawingml/2006/table">
            <a:tbl>
              <a:tblPr/>
              <a:tblGrid>
                <a:gridCol w="3859074">
                  <a:extLst>
                    <a:ext uri="{9D8B030D-6E8A-4147-A177-3AD203B41FA5}">
                      <a16:colId xmlns:a16="http://schemas.microsoft.com/office/drawing/2014/main" val="20000"/>
                    </a:ext>
                  </a:extLst>
                </a:gridCol>
                <a:gridCol w="2776676">
                  <a:extLst>
                    <a:ext uri="{9D8B030D-6E8A-4147-A177-3AD203B41FA5}">
                      <a16:colId xmlns:a16="http://schemas.microsoft.com/office/drawing/2014/main" val="20001"/>
                    </a:ext>
                  </a:extLst>
                </a:gridCol>
                <a:gridCol w="603250">
                  <a:extLst>
                    <a:ext uri="{9D8B030D-6E8A-4147-A177-3AD203B41FA5}">
                      <a16:colId xmlns:a16="http://schemas.microsoft.com/office/drawing/2014/main" val="20002"/>
                    </a:ext>
                  </a:extLst>
                </a:gridCol>
              </a:tblGrid>
              <a:tr h="1041400">
                <a:tc>
                  <a:txBody>
                    <a:bodyPr/>
                    <a:lstStyle/>
                    <a:p>
                      <a:pPr algn="l" fontAlgn="b"/>
                      <a:r>
                        <a:rPr lang="en-US" sz="2400" b="0" i="0" u="none" strike="noStrike" dirty="0">
                          <a:solidFill>
                            <a:srgbClr val="000000"/>
                          </a:solidFill>
                          <a:latin typeface="+mn-lt"/>
                        </a:rPr>
                        <a:t>Retention ratio</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mn-lt"/>
                        </a:rPr>
                        <a:t> 0 </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mn-lt"/>
                        </a:rPr>
                        <a:t>.36</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1041400">
                <a:tc>
                  <a:txBody>
                    <a:bodyPr/>
                    <a:lstStyle/>
                    <a:p>
                      <a:pPr algn="l" fontAlgn="b"/>
                      <a:r>
                        <a:rPr lang="en-US" sz="2400" b="0" i="0" u="none" strike="noStrike" dirty="0">
                          <a:solidFill>
                            <a:srgbClr val="000000"/>
                          </a:solidFill>
                          <a:latin typeface="+mn-lt"/>
                        </a:rPr>
                        <a:t>Dividend growth rate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mn-lt"/>
                        </a:rPr>
                        <a:t>4</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mn-lt"/>
                        </a:rPr>
                        <a:t>.0%</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1041400">
                <a:tc>
                  <a:txBody>
                    <a:bodyPr/>
                    <a:lstStyle/>
                    <a:p>
                      <a:pPr algn="l" fontAlgn="b"/>
                      <a:r>
                        <a:rPr lang="en-US" sz="2400" b="0" i="0" u="none" strike="noStrike" dirty="0">
                          <a:solidFill>
                            <a:srgbClr val="000000"/>
                          </a:solidFill>
                          <a:latin typeface="+mn-lt"/>
                        </a:rPr>
                        <a:t>Required return on stock</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mn-lt"/>
                        </a:rPr>
                        <a:t>10</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mn-lt"/>
                        </a:rPr>
                        <a:t>.0%</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r>
              <a:rPr lang="en-US" dirty="0"/>
              <a:t>Example: Justified Forward P/E </a:t>
            </a:r>
            <a:br>
              <a:rPr lang="en-US" dirty="0"/>
            </a:br>
            <a:r>
              <a:rPr lang="en-US" dirty="0"/>
              <a:t>from Fundamentals</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482307" name="Object 3"/>
          <p:cNvGraphicFramePr>
            <a:graphicFrameLocks noChangeAspect="1"/>
          </p:cNvGraphicFramePr>
          <p:nvPr>
            <p:extLst>
              <p:ext uri="{D42A27DB-BD31-4B8C-83A1-F6EECF244321}">
                <p14:modId xmlns:p14="http://schemas.microsoft.com/office/powerpoint/2010/main" val="1962200914"/>
              </p:ext>
            </p:extLst>
          </p:nvPr>
        </p:nvGraphicFramePr>
        <p:xfrm>
          <a:off x="1095375" y="2598738"/>
          <a:ext cx="6953250" cy="2659062"/>
        </p:xfrm>
        <a:graphic>
          <a:graphicData uri="http://schemas.openxmlformats.org/presentationml/2006/ole">
            <mc:AlternateContent xmlns:mc="http://schemas.openxmlformats.org/markup-compatibility/2006">
              <mc:Choice xmlns:v="urn:schemas-microsoft-com:vml" Requires="v">
                <p:oleObj spid="_x0000_s67595" name="Equation" r:id="rId4" imgW="1180800" imgH="749160" progId="">
                  <p:embed/>
                </p:oleObj>
              </mc:Choice>
              <mc:Fallback>
                <p:oleObj name="Equation" r:id="rId4" imgW="1180800" imgH="749160" progId="">
                  <p:embed/>
                  <p:pic>
                    <p:nvPicPr>
                      <p:cNvPr id="48230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5375" y="2598738"/>
                        <a:ext cx="6953250" cy="26590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Justified P/E from </a:t>
            </a:r>
            <a:br>
              <a:rPr lang="en-US" dirty="0"/>
            </a:br>
            <a:r>
              <a:rPr lang="en-US" dirty="0"/>
              <a:t>Regression on Fundamentals</a:t>
            </a:r>
          </a:p>
        </p:txBody>
      </p:sp>
      <p:sp>
        <p:nvSpPr>
          <p:cNvPr id="4" name="Content Placeholder 4"/>
          <p:cNvSpPr>
            <a:spLocks noGrp="1"/>
          </p:cNvSpPr>
          <p:nvPr>
            <p:ph type="body" idx="4294967295"/>
          </p:nvPr>
        </p:nvSpPr>
        <p:spPr>
          <a:xfrm>
            <a:off x="0" y="4589463"/>
            <a:ext cx="10515600" cy="150018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482307" name="Object 3"/>
          <p:cNvGraphicFramePr>
            <a:graphicFrameLocks noChangeAspect="1"/>
          </p:cNvGraphicFramePr>
          <p:nvPr>
            <p:extLst>
              <p:ext uri="{D42A27DB-BD31-4B8C-83A1-F6EECF244321}">
                <p14:modId xmlns:p14="http://schemas.microsoft.com/office/powerpoint/2010/main" val="192628387"/>
              </p:ext>
            </p:extLst>
          </p:nvPr>
        </p:nvGraphicFramePr>
        <p:xfrm>
          <a:off x="1966912" y="2362200"/>
          <a:ext cx="8258175" cy="1066800"/>
        </p:xfrm>
        <a:graphic>
          <a:graphicData uri="http://schemas.openxmlformats.org/presentationml/2006/ole">
            <mc:AlternateContent xmlns:mc="http://schemas.openxmlformats.org/markup-compatibility/2006">
              <mc:Choice xmlns:v="urn:schemas-microsoft-com:vml" Requires="v">
                <p:oleObj spid="_x0000_s68619" name="Equation" r:id="rId4" imgW="2577960" imgH="393480" progId="">
                  <p:embed/>
                </p:oleObj>
              </mc:Choice>
              <mc:Fallback>
                <p:oleObj name="Equation" r:id="rId4" imgW="2577960" imgH="393480" progId="">
                  <p:embed/>
                  <p:pic>
                    <p:nvPicPr>
                      <p:cNvPr id="48230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66912" y="2362200"/>
                        <a:ext cx="8258175" cy="1066800"/>
                      </a:xfrm>
                      <a:prstGeom prst="rect">
                        <a:avLst/>
                      </a:prstGeom>
                      <a:noFill/>
                    </p:spPr>
                  </p:pic>
                </p:oleObj>
              </mc:Fallback>
            </mc:AlternateContent>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552067303"/>
              </p:ext>
            </p:extLst>
          </p:nvPr>
        </p:nvGraphicFramePr>
        <p:xfrm>
          <a:off x="3429000" y="3587041"/>
          <a:ext cx="6019800" cy="2502609"/>
        </p:xfrm>
        <a:graphic>
          <a:graphicData uri="http://schemas.openxmlformats.org/drawingml/2006/table">
            <a:tbl>
              <a:tblPr/>
              <a:tblGrid>
                <a:gridCol w="3209124">
                  <a:extLst>
                    <a:ext uri="{9D8B030D-6E8A-4147-A177-3AD203B41FA5}">
                      <a16:colId xmlns:a16="http://schemas.microsoft.com/office/drawing/2014/main" val="20000"/>
                    </a:ext>
                  </a:extLst>
                </a:gridCol>
                <a:gridCol w="1405338">
                  <a:extLst>
                    <a:ext uri="{9D8B030D-6E8A-4147-A177-3AD203B41FA5}">
                      <a16:colId xmlns:a16="http://schemas.microsoft.com/office/drawing/2014/main" val="20001"/>
                    </a:ext>
                  </a:extLst>
                </a:gridCol>
                <a:gridCol w="1405338">
                  <a:extLst>
                    <a:ext uri="{9D8B030D-6E8A-4147-A177-3AD203B41FA5}">
                      <a16:colId xmlns:a16="http://schemas.microsoft.com/office/drawing/2014/main" val="20002"/>
                    </a:ext>
                  </a:extLst>
                </a:gridCol>
              </a:tblGrid>
              <a:tr h="448235">
                <a:tc gridSpan="3">
                  <a:txBody>
                    <a:bodyPr/>
                    <a:lstStyle/>
                    <a:p>
                      <a:pPr algn="ctr" fontAlgn="b"/>
                      <a:r>
                        <a:rPr lang="en-US" sz="2400" b="1" i="0" u="none" strike="noStrike" dirty="0">
                          <a:solidFill>
                            <a:srgbClr val="000000"/>
                          </a:solidFill>
                          <a:latin typeface="+mn-lt"/>
                        </a:rPr>
                        <a:t>Values for Subject Firm</a:t>
                      </a:r>
                    </a:p>
                    <a:p>
                      <a:pPr algn="ctr" fontAlgn="b"/>
                      <a:endParaRPr lang="en-US" sz="2400" b="0" i="1" u="none" strike="noStrike" dirty="0">
                        <a:solidFill>
                          <a:srgbClr val="000000"/>
                        </a:solidFill>
                        <a:latin typeface="+mn-lt"/>
                      </a:endParaRPr>
                    </a:p>
                  </a:txBody>
                  <a:tcPr marL="9525" marR="9525" marT="9525" marB="0" anchor="b">
                    <a:lnL>
                      <a:noFill/>
                    </a:lnL>
                    <a:lnR>
                      <a:noFill/>
                    </a:lnR>
                    <a:lnT>
                      <a:noFill/>
                    </a:lnT>
                    <a:lnB>
                      <a:noFill/>
                    </a:lnB>
                  </a:tcPr>
                </a:tc>
                <a:tc hMerge="1">
                  <a:txBody>
                    <a:bodyPr/>
                    <a:lstStyle/>
                    <a:p>
                      <a:pPr algn="l" fontAlgn="b"/>
                      <a:endParaRPr lang="en-US" sz="2400" b="0" i="0" u="none" strike="noStrike" dirty="0">
                        <a:solidFill>
                          <a:srgbClr val="000000"/>
                        </a:solidFill>
                        <a:latin typeface="Times New Roman"/>
                      </a:endParaRPr>
                    </a:p>
                  </a:txBody>
                  <a:tcPr marL="9525" marR="9525" marT="9525" marB="0" anchor="b">
                    <a:lnL>
                      <a:noFill/>
                    </a:lnL>
                    <a:lnR>
                      <a:noFill/>
                    </a:lnR>
                    <a:lnT>
                      <a:noFill/>
                    </a:lnT>
                    <a:lnB>
                      <a:noFill/>
                    </a:lnB>
                  </a:tcPr>
                </a:tc>
                <a:tc hMerge="1">
                  <a:txBody>
                    <a:bodyPr/>
                    <a:lstStyle/>
                    <a:p>
                      <a:pPr algn="ctr" fontAlgn="b"/>
                      <a:endParaRPr lang="en-US" sz="2400" b="0" i="1" u="none" strike="noStrike" dirty="0">
                        <a:solidFill>
                          <a:srgbClr val="000000"/>
                        </a:solidFill>
                        <a:latin typeface="Times New Roman"/>
                      </a:endParaRP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416859">
                <a:tc>
                  <a:txBody>
                    <a:bodyPr/>
                    <a:lstStyle/>
                    <a:p>
                      <a:pPr algn="l" fontAlgn="b"/>
                      <a:r>
                        <a:rPr lang="en-US" sz="2400" b="0" i="0" u="none" strike="noStrike" dirty="0">
                          <a:solidFill>
                            <a:srgbClr val="000000"/>
                          </a:solidFill>
                          <a:latin typeface="+mn-lt"/>
                        </a:rPr>
                        <a:t>Dividend payout ratio</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mn-lt"/>
                        </a:rPr>
                        <a:t> 0</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mn-lt"/>
                        </a:rPr>
                        <a:t>.40</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448235">
                <a:tc>
                  <a:txBody>
                    <a:bodyPr/>
                    <a:lstStyle/>
                    <a:p>
                      <a:pPr algn="l" fontAlgn="b"/>
                      <a:r>
                        <a:rPr lang="en-US" sz="2400" b="0" i="0" u="none" strike="noStrike" dirty="0">
                          <a:solidFill>
                            <a:srgbClr val="000000"/>
                          </a:solidFill>
                          <a:latin typeface="+mn-lt"/>
                        </a:rPr>
                        <a:t>Beta</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mn-lt"/>
                        </a:rPr>
                        <a:t> 1 </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mn-lt"/>
                        </a:rPr>
                        <a:t>.20 </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448235">
                <a:tc>
                  <a:txBody>
                    <a:bodyPr/>
                    <a:lstStyle/>
                    <a:p>
                      <a:pPr algn="l" fontAlgn="b"/>
                      <a:r>
                        <a:rPr lang="en-US" sz="2400" b="0" i="0" u="none" strike="noStrike" dirty="0">
                          <a:solidFill>
                            <a:srgbClr val="000000"/>
                          </a:solidFill>
                          <a:latin typeface="+mn-lt"/>
                        </a:rPr>
                        <a:t>Earnings growth rate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mn-lt"/>
                        </a:rPr>
                        <a:t>6</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mn-lt"/>
                        </a:rPr>
                        <a:t>.00%</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448235">
                <a:tc>
                  <a:txBody>
                    <a:bodyPr/>
                    <a:lstStyle/>
                    <a:p>
                      <a:pPr algn="l" fontAlgn="b"/>
                      <a:r>
                        <a:rPr lang="en-US" sz="2400" b="0" i="0" u="none" strike="noStrike" dirty="0">
                          <a:solidFill>
                            <a:srgbClr val="000000"/>
                          </a:solidFill>
                          <a:latin typeface="+mn-lt"/>
                        </a:rPr>
                        <a:t>Actual P/E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mn-lt"/>
                        </a:rPr>
                        <a:t> 15 </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mn-lt"/>
                        </a:rPr>
                        <a:t>.0</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Justified P/E from Regression on Fundamentals</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482307" name="Object 3"/>
          <p:cNvGraphicFramePr>
            <a:graphicFrameLocks noChangeAspect="1"/>
          </p:cNvGraphicFramePr>
          <p:nvPr>
            <p:extLst>
              <p:ext uri="{D42A27DB-BD31-4B8C-83A1-F6EECF244321}">
                <p14:modId xmlns:p14="http://schemas.microsoft.com/office/powerpoint/2010/main" val="1329658906"/>
              </p:ext>
            </p:extLst>
          </p:nvPr>
        </p:nvGraphicFramePr>
        <p:xfrm>
          <a:off x="1611802" y="2661139"/>
          <a:ext cx="7273925" cy="3200400"/>
        </p:xfrm>
        <a:graphic>
          <a:graphicData uri="http://schemas.openxmlformats.org/presentationml/2006/ole">
            <mc:AlternateContent xmlns:mc="http://schemas.openxmlformats.org/markup-compatibility/2006">
              <mc:Choice xmlns:v="urn:schemas-microsoft-com:vml" Requires="v">
                <p:oleObj spid="_x0000_s69643" name="Equation" r:id="rId4" imgW="2793960" imgH="1384200" progId="Equation.DSMT4">
                  <p:embed/>
                </p:oleObj>
              </mc:Choice>
              <mc:Fallback>
                <p:oleObj name="Equation" r:id="rId4" imgW="2793960" imgH="1384200" progId="Equation.DSMT4">
                  <p:embed/>
                  <p:pic>
                    <p:nvPicPr>
                      <p:cNvPr id="48230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1802" y="2661139"/>
                        <a:ext cx="7273925" cy="3200400"/>
                      </a:xfrm>
                      <a:prstGeom prst="rect">
                        <a:avLst/>
                      </a:prstGeom>
                      <a:noFill/>
                    </p:spPr>
                  </p:pic>
                </p:oleObj>
              </mc:Fallback>
            </mc:AlternateContent>
          </a:graphicData>
        </a:graphic>
      </p:graphicFrame>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lvl="0"/>
            <a:r>
              <a:rPr lang="en-US" dirty="0"/>
              <a:t>Method of Comparables</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6" name="Content Placeholder 3"/>
          <p:cNvGraphicFramePr>
            <a:graphicFrameLocks/>
          </p:cNvGraphicFramePr>
          <p:nvPr/>
        </p:nvGraphicFramePr>
        <p:xfrm>
          <a:off x="2209800" y="1981200"/>
          <a:ext cx="7924800" cy="335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pPr lvl="0"/>
            <a:r>
              <a:rPr lang="en-US" dirty="0"/>
              <a:t>Method of Comparable Using Peer Company Multiples</a:t>
            </a:r>
          </a:p>
        </p:txBody>
      </p:sp>
      <p:sp>
        <p:nvSpPr>
          <p:cNvPr id="25" name="Rectangle 24"/>
          <p:cNvSpPr/>
          <p:nvPr/>
        </p:nvSpPr>
        <p:spPr>
          <a:xfrm>
            <a:off x="1067972" y="2082477"/>
            <a:ext cx="9159239" cy="2693045"/>
          </a:xfrm>
          <a:prstGeom prst="rect">
            <a:avLst/>
          </a:prstGeom>
        </p:spPr>
        <p:txBody>
          <a:bodyPr wrap="square">
            <a:spAutoFit/>
          </a:bodyPr>
          <a:lstStyle/>
          <a:p>
            <a:pPr marL="546100" indent="-546100">
              <a:spcAft>
                <a:spcPts val="600"/>
              </a:spcAft>
              <a:buFont typeface="Wingdings" pitchFamily="2" charset="2"/>
              <a:buChar char="§"/>
              <a:tabLst>
                <a:tab pos="457200" algn="l"/>
              </a:tabLst>
            </a:pPr>
            <a:r>
              <a:rPr lang="en-US" sz="2400" dirty="0">
                <a:cs typeface="Times New Roman" panose="02020603050405020304" pitchFamily="18" charset="0"/>
              </a:rPr>
              <a:t>Law of one price</a:t>
            </a:r>
          </a:p>
          <a:p>
            <a:pPr marL="546100" indent="-546100">
              <a:spcAft>
                <a:spcPts val="600"/>
              </a:spcAft>
              <a:buFont typeface="Wingdings" pitchFamily="2" charset="2"/>
              <a:buChar char="§"/>
              <a:tabLst>
                <a:tab pos="182880" algn="l"/>
              </a:tabLst>
            </a:pPr>
            <a:r>
              <a:rPr lang="en-US" sz="2400" dirty="0">
                <a:cs typeface="Times New Roman" panose="02020603050405020304" pitchFamily="18" charset="0"/>
              </a:rPr>
              <a:t>Risk and earnings growth adjustments</a:t>
            </a:r>
          </a:p>
          <a:p>
            <a:pPr marL="546100" indent="-546100">
              <a:spcAft>
                <a:spcPts val="600"/>
              </a:spcAft>
              <a:buFont typeface="Wingdings" pitchFamily="2" charset="2"/>
              <a:buChar char="§"/>
              <a:tabLst>
                <a:tab pos="182880" algn="l"/>
              </a:tabLst>
            </a:pPr>
            <a:r>
              <a:rPr lang="en-US" sz="2400" dirty="0">
                <a:cs typeface="Times New Roman" panose="02020603050405020304" pitchFamily="18" charset="0"/>
              </a:rPr>
              <a:t>PEG limitations:</a:t>
            </a:r>
          </a:p>
          <a:p>
            <a:pPr marL="1074738" lvl="1" indent="-617538">
              <a:spcAft>
                <a:spcPts val="600"/>
              </a:spcAft>
              <a:buFont typeface="Wingdings" pitchFamily="2" charset="2"/>
              <a:buChar char="§"/>
              <a:tabLst>
                <a:tab pos="182880" algn="l"/>
              </a:tabLst>
            </a:pPr>
            <a:r>
              <a:rPr lang="en-US" sz="2400" dirty="0">
                <a:cs typeface="Times New Roman" panose="02020603050405020304" pitchFamily="18" charset="0"/>
              </a:rPr>
              <a:t>Assumes linear relationship </a:t>
            </a:r>
          </a:p>
          <a:p>
            <a:pPr marL="1074738" lvl="1" indent="-617538">
              <a:spcAft>
                <a:spcPts val="600"/>
              </a:spcAft>
              <a:buFont typeface="Wingdings" pitchFamily="2" charset="2"/>
              <a:buChar char="§"/>
              <a:tabLst>
                <a:tab pos="182880" algn="l"/>
              </a:tabLst>
            </a:pPr>
            <a:r>
              <a:rPr lang="en-US" sz="2400" dirty="0">
                <a:cs typeface="Times New Roman" panose="02020603050405020304" pitchFamily="18" charset="0"/>
              </a:rPr>
              <a:t>Does not account for risk </a:t>
            </a:r>
          </a:p>
          <a:p>
            <a:pPr marL="1074738" lvl="1" indent="-617538">
              <a:spcAft>
                <a:spcPts val="600"/>
              </a:spcAft>
              <a:buFont typeface="Wingdings" pitchFamily="2" charset="2"/>
              <a:buChar char="§"/>
              <a:tabLst>
                <a:tab pos="182880" algn="l"/>
              </a:tabLst>
            </a:pPr>
            <a:r>
              <a:rPr lang="en-US" sz="2400" dirty="0">
                <a:cs typeface="Times New Roman" panose="02020603050405020304" pitchFamily="18" charset="0"/>
              </a:rPr>
              <a:t>Does not account for growth duration </a:t>
            </a:r>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pPr lvl="0"/>
            <a:r>
              <a:rPr lang="en-US" dirty="0"/>
              <a:t>Example: Method of Comparable Using P/E and PEG</a:t>
            </a:r>
          </a:p>
        </p:txBody>
      </p:sp>
      <p:graphicFrame>
        <p:nvGraphicFramePr>
          <p:cNvPr id="5" name="Table 4"/>
          <p:cNvGraphicFramePr>
            <a:graphicFrameLocks noGrp="1"/>
          </p:cNvGraphicFramePr>
          <p:nvPr>
            <p:extLst>
              <p:ext uri="{D42A27DB-BD31-4B8C-83A1-F6EECF244321}">
                <p14:modId xmlns:p14="http://schemas.microsoft.com/office/powerpoint/2010/main" val="2223624350"/>
              </p:ext>
            </p:extLst>
          </p:nvPr>
        </p:nvGraphicFramePr>
        <p:xfrm>
          <a:off x="1158240" y="2316480"/>
          <a:ext cx="7239000" cy="3002280"/>
        </p:xfrm>
        <a:graphic>
          <a:graphicData uri="http://schemas.openxmlformats.org/drawingml/2006/table">
            <a:tbl>
              <a:tblPr/>
              <a:tblGrid>
                <a:gridCol w="3859075">
                  <a:extLst>
                    <a:ext uri="{9D8B030D-6E8A-4147-A177-3AD203B41FA5}">
                      <a16:colId xmlns:a16="http://schemas.microsoft.com/office/drawing/2014/main" val="20000"/>
                    </a:ext>
                  </a:extLst>
                </a:gridCol>
                <a:gridCol w="2695154">
                  <a:extLst>
                    <a:ext uri="{9D8B030D-6E8A-4147-A177-3AD203B41FA5}">
                      <a16:colId xmlns:a16="http://schemas.microsoft.com/office/drawing/2014/main" val="20001"/>
                    </a:ext>
                  </a:extLst>
                </a:gridCol>
                <a:gridCol w="684771">
                  <a:extLst>
                    <a:ext uri="{9D8B030D-6E8A-4147-A177-3AD203B41FA5}">
                      <a16:colId xmlns:a16="http://schemas.microsoft.com/office/drawing/2014/main" val="20002"/>
                    </a:ext>
                  </a:extLst>
                </a:gridCol>
              </a:tblGrid>
              <a:tr h="347663">
                <a:tc>
                  <a:txBody>
                    <a:bodyPr/>
                    <a:lstStyle/>
                    <a:p>
                      <a:pPr algn="l" fontAlgn="b"/>
                      <a:r>
                        <a:rPr lang="en-US" sz="2400" b="0" i="1" u="none" strike="noStrike" dirty="0">
                          <a:solidFill>
                            <a:srgbClr val="000000"/>
                          </a:solidFill>
                          <a:latin typeface="Times New Roman"/>
                        </a:rPr>
                        <a:t>Values for subject firm</a:t>
                      </a:r>
                    </a:p>
                  </a:txBody>
                  <a:tcPr marL="9525" marR="9525" marT="9525" marB="0" anchor="b">
                    <a:lnL>
                      <a:noFill/>
                    </a:lnL>
                    <a:lnR>
                      <a:noFill/>
                    </a:lnR>
                    <a:lnT>
                      <a:noFill/>
                    </a:lnT>
                    <a:lnB>
                      <a:noFill/>
                    </a:lnB>
                  </a:tcPr>
                </a:tc>
                <a:tc>
                  <a:txBody>
                    <a:bodyPr/>
                    <a:lstStyle/>
                    <a:p>
                      <a:pPr algn="r" fontAlgn="b"/>
                      <a:endParaRPr lang="en-US" sz="2400" b="0" i="0" u="none" strike="noStrike" dirty="0">
                        <a:solidFill>
                          <a:srgbClr val="000000"/>
                        </a:solidFill>
                        <a:latin typeface="Times New Roman"/>
                      </a:endParaRPr>
                    </a:p>
                  </a:txBody>
                  <a:tcPr marL="9525" marR="9525" marT="9525" marB="0" anchor="b">
                    <a:lnL>
                      <a:noFill/>
                    </a:lnL>
                    <a:lnR>
                      <a:noFill/>
                    </a:lnR>
                    <a:lnT>
                      <a:noFill/>
                    </a:lnT>
                    <a:lnB>
                      <a:noFill/>
                    </a:lnB>
                  </a:tcPr>
                </a:tc>
                <a:tc>
                  <a:txBody>
                    <a:bodyPr/>
                    <a:lstStyle/>
                    <a:p>
                      <a:pPr algn="l" fontAlgn="b"/>
                      <a:endParaRPr lang="en-US" sz="2400" b="0" i="0" u="none" strike="noStrike" dirty="0">
                        <a:solidFill>
                          <a:srgbClr val="000000"/>
                        </a:solidFill>
                        <a:latin typeface="Times New Roman"/>
                      </a:endParaRP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347663">
                <a:tc>
                  <a:txBody>
                    <a:bodyPr/>
                    <a:lstStyle/>
                    <a:p>
                      <a:pPr algn="l" fontAlgn="b"/>
                      <a:r>
                        <a:rPr lang="en-US" sz="2400" b="0" i="0" u="none" strike="noStrike" dirty="0">
                          <a:solidFill>
                            <a:srgbClr val="000000"/>
                          </a:solidFill>
                          <a:latin typeface="Times New Roman"/>
                        </a:rPr>
                        <a:t>Five-year EPS growth rate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8</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.0%</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347663">
                <a:tc>
                  <a:txBody>
                    <a:bodyPr/>
                    <a:lstStyle/>
                    <a:p>
                      <a:pPr algn="l" fontAlgn="b"/>
                      <a:r>
                        <a:rPr lang="en-US" sz="2400" b="0" i="0" u="none" strike="noStrike" dirty="0">
                          <a:solidFill>
                            <a:srgbClr val="000000"/>
                          </a:solidFill>
                          <a:latin typeface="Times New Roman"/>
                        </a:rPr>
                        <a:t>Consensus EPS forecast</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$4</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.50</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347663">
                <a:tc>
                  <a:txBody>
                    <a:bodyPr/>
                    <a:lstStyle/>
                    <a:p>
                      <a:pPr algn="l" fontAlgn="b"/>
                      <a:r>
                        <a:rPr lang="en-US" sz="2400" b="0" i="0" u="none" strike="noStrike" dirty="0">
                          <a:solidFill>
                            <a:srgbClr val="000000"/>
                          </a:solidFill>
                          <a:latin typeface="Times New Roman"/>
                        </a:rPr>
                        <a:t>Current stock price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$28</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.00</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347663">
                <a:tc>
                  <a:txBody>
                    <a:bodyPr/>
                    <a:lstStyle/>
                    <a:p>
                      <a:pPr algn="l" fontAlgn="b"/>
                      <a:endParaRPr lang="en-US" sz="2400" b="0" i="0" u="none" strike="noStrike" dirty="0">
                        <a:solidFill>
                          <a:srgbClr val="000000"/>
                        </a:solidFill>
                        <a:latin typeface="Times New Roman"/>
                      </a:endParaRPr>
                    </a:p>
                  </a:txBody>
                  <a:tcPr marL="9525" marR="9525" marT="9525" marB="0" anchor="b">
                    <a:lnL>
                      <a:noFill/>
                    </a:lnL>
                    <a:lnR>
                      <a:noFill/>
                    </a:lnR>
                    <a:lnT>
                      <a:noFill/>
                    </a:lnT>
                    <a:lnB>
                      <a:noFill/>
                    </a:lnB>
                  </a:tcPr>
                </a:tc>
                <a:tc>
                  <a:txBody>
                    <a:bodyPr/>
                    <a:lstStyle/>
                    <a:p>
                      <a:pPr algn="r" fontAlgn="b"/>
                      <a:endParaRPr lang="en-US" sz="2400" b="0" i="0" u="none" strike="noStrike" dirty="0">
                        <a:solidFill>
                          <a:srgbClr val="000000"/>
                        </a:solidFill>
                        <a:latin typeface="Times New Roman"/>
                      </a:endParaRPr>
                    </a:p>
                  </a:txBody>
                  <a:tcPr marL="9525" marR="9525" marT="9525" marB="0" anchor="b">
                    <a:lnL>
                      <a:noFill/>
                    </a:lnL>
                    <a:lnR>
                      <a:noFill/>
                    </a:lnR>
                    <a:lnT>
                      <a:noFill/>
                    </a:lnT>
                    <a:lnB>
                      <a:noFill/>
                    </a:lnB>
                  </a:tcPr>
                </a:tc>
                <a:tc>
                  <a:txBody>
                    <a:bodyPr/>
                    <a:lstStyle/>
                    <a:p>
                      <a:pPr algn="l" fontAlgn="b"/>
                      <a:endParaRPr lang="en-US" sz="2400" b="0" i="0" u="none" strike="noStrike" dirty="0">
                        <a:solidFill>
                          <a:srgbClr val="000000"/>
                        </a:solidFill>
                        <a:latin typeface="Times New Roman"/>
                      </a:endParaRP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347663">
                <a:tc>
                  <a:txBody>
                    <a:bodyPr/>
                    <a:lstStyle/>
                    <a:p>
                      <a:pPr algn="l" fontAlgn="b"/>
                      <a:r>
                        <a:rPr lang="en-US" sz="2400" b="0" i="1" u="none" strike="noStrike" dirty="0">
                          <a:solidFill>
                            <a:srgbClr val="000000"/>
                          </a:solidFill>
                          <a:latin typeface="Times New Roman"/>
                        </a:rPr>
                        <a:t>Values for peer group</a:t>
                      </a:r>
                    </a:p>
                  </a:txBody>
                  <a:tcPr marL="9525" marR="9525" marT="9525" marB="0" anchor="b">
                    <a:lnL>
                      <a:noFill/>
                    </a:lnL>
                    <a:lnR>
                      <a:noFill/>
                    </a:lnR>
                    <a:lnT>
                      <a:noFill/>
                    </a:lnT>
                    <a:lnB>
                      <a:noFill/>
                    </a:lnB>
                  </a:tcPr>
                </a:tc>
                <a:tc>
                  <a:txBody>
                    <a:bodyPr/>
                    <a:lstStyle/>
                    <a:p>
                      <a:pPr algn="r" fontAlgn="b"/>
                      <a:endParaRPr lang="en-US" sz="2400" b="0" i="0" u="none" strike="noStrike" dirty="0">
                        <a:solidFill>
                          <a:srgbClr val="000000"/>
                        </a:solidFill>
                        <a:latin typeface="Times New Roman"/>
                      </a:endParaRPr>
                    </a:p>
                  </a:txBody>
                  <a:tcPr marL="9525" marR="9525" marT="9525" marB="0" anchor="b">
                    <a:lnL>
                      <a:noFill/>
                    </a:lnL>
                    <a:lnR>
                      <a:noFill/>
                    </a:lnR>
                    <a:lnT>
                      <a:noFill/>
                    </a:lnT>
                    <a:lnB>
                      <a:noFill/>
                    </a:lnB>
                  </a:tcPr>
                </a:tc>
                <a:tc>
                  <a:txBody>
                    <a:bodyPr/>
                    <a:lstStyle/>
                    <a:p>
                      <a:pPr algn="l" fontAlgn="b"/>
                      <a:endParaRPr lang="en-US" sz="2400" b="0" i="0" u="none" strike="noStrike" dirty="0">
                        <a:solidFill>
                          <a:srgbClr val="000000"/>
                        </a:solidFill>
                        <a:latin typeface="Times New Roman"/>
                      </a:endParaRP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347663">
                <a:tc>
                  <a:txBody>
                    <a:bodyPr/>
                    <a:lstStyle/>
                    <a:p>
                      <a:pPr algn="l" fontAlgn="b"/>
                      <a:r>
                        <a:rPr lang="en-US" sz="2400" b="0" i="0" u="none" strike="noStrike" dirty="0">
                          <a:solidFill>
                            <a:srgbClr val="000000"/>
                          </a:solidFill>
                          <a:latin typeface="Times New Roman"/>
                        </a:rPr>
                        <a:t>Median P/E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 9 </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.00</a:t>
                      </a: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r h="347663">
                <a:tc>
                  <a:txBody>
                    <a:bodyPr/>
                    <a:lstStyle/>
                    <a:p>
                      <a:pPr algn="l" fontAlgn="b"/>
                      <a:r>
                        <a:rPr lang="en-US" sz="2400" b="0" i="0" u="none" strike="noStrike" dirty="0">
                          <a:solidFill>
                            <a:srgbClr val="000000"/>
                          </a:solidFill>
                          <a:latin typeface="Times New Roman"/>
                        </a:rPr>
                        <a:t>Median PEG</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Times New Roman"/>
                        </a:rPr>
                        <a:t> 1 </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Times New Roman"/>
                        </a:rPr>
                        <a:t>.60</a:t>
                      </a:r>
                    </a:p>
                  </a:txBody>
                  <a:tcPr marL="9525" marR="9525" marT="9525" marB="0" anchor="b">
                    <a:lnL>
                      <a:noFill/>
                    </a:lnL>
                    <a:lnR>
                      <a:noFill/>
                    </a:lnR>
                    <a:lnT>
                      <a:noFill/>
                    </a:lnT>
                    <a:lnB>
                      <a:noFill/>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pPr lvl="0"/>
            <a:r>
              <a:rPr lang="en-US" dirty="0"/>
              <a:t>Example: Method of Comparable Using P/E and PEG</a:t>
            </a:r>
          </a:p>
        </p:txBody>
      </p:sp>
      <p:graphicFrame>
        <p:nvGraphicFramePr>
          <p:cNvPr id="148482" name="Object 2"/>
          <p:cNvGraphicFramePr>
            <a:graphicFrameLocks noChangeAspect="1"/>
          </p:cNvGraphicFramePr>
          <p:nvPr>
            <p:extLst>
              <p:ext uri="{D42A27DB-BD31-4B8C-83A1-F6EECF244321}">
                <p14:modId xmlns:p14="http://schemas.microsoft.com/office/powerpoint/2010/main" val="3741311627"/>
              </p:ext>
            </p:extLst>
          </p:nvPr>
        </p:nvGraphicFramePr>
        <p:xfrm>
          <a:off x="1143000" y="2581421"/>
          <a:ext cx="4953000" cy="1954212"/>
        </p:xfrm>
        <a:graphic>
          <a:graphicData uri="http://schemas.openxmlformats.org/presentationml/2006/ole">
            <mc:AlternateContent xmlns:mc="http://schemas.openxmlformats.org/markup-compatibility/2006">
              <mc:Choice xmlns:v="urn:schemas-microsoft-com:vml" Requires="v">
                <p:oleObj spid="_x0000_s70669" name="Equation" r:id="rId4" imgW="2412720" imgH="990360" progId="">
                  <p:embed/>
                </p:oleObj>
              </mc:Choice>
              <mc:Fallback>
                <p:oleObj name="Equation" r:id="rId4" imgW="2412720" imgH="990360" progId="">
                  <p:embed/>
                  <p:pic>
                    <p:nvPicPr>
                      <p:cNvPr id="14848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581421"/>
                        <a:ext cx="4953000" cy="1954212"/>
                      </a:xfrm>
                      <a:prstGeom prst="rect">
                        <a:avLst/>
                      </a:prstGeom>
                      <a:noFill/>
                    </p:spPr>
                  </p:pic>
                </p:oleObj>
              </mc:Fallback>
            </mc:AlternateContent>
          </a:graphicData>
        </a:graphic>
      </p:graphicFrame>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pPr lvl="0"/>
            <a:r>
              <a:rPr lang="en-US" dirty="0"/>
              <a:t>Method of Comparable Using Industry and Market Multiples</a:t>
            </a:r>
          </a:p>
        </p:txBody>
      </p:sp>
      <p:sp>
        <p:nvSpPr>
          <p:cNvPr id="4" name="Rectangle 3"/>
          <p:cNvSpPr/>
          <p:nvPr/>
        </p:nvSpPr>
        <p:spPr>
          <a:xfrm>
            <a:off x="937846" y="2132428"/>
            <a:ext cx="8077200" cy="3539430"/>
          </a:xfrm>
          <a:prstGeom prst="rect">
            <a:avLst/>
          </a:prstGeom>
        </p:spPr>
        <p:txBody>
          <a:bodyPr wrap="square">
            <a:spAutoFit/>
          </a:bodyPr>
          <a:lstStyle/>
          <a:p>
            <a:pPr lvl="0">
              <a:buFont typeface="Wingdings" pitchFamily="2" charset="2"/>
              <a:buChar char="§"/>
            </a:pPr>
            <a:r>
              <a:rPr lang="en-US" sz="2800" dirty="0"/>
              <a:t>Industry or Sector Index </a:t>
            </a:r>
          </a:p>
          <a:p>
            <a:pPr marL="914400" lvl="1" indent="-457200">
              <a:buFont typeface="Wingdings" panose="05000000000000000000" pitchFamily="2" charset="2"/>
              <a:buChar char="§"/>
            </a:pPr>
            <a:r>
              <a:rPr lang="en-US" sz="2800" dirty="0"/>
              <a:t>Mean vs. median </a:t>
            </a:r>
          </a:p>
          <a:p>
            <a:pPr marL="914400" lvl="1" indent="-457200">
              <a:buFont typeface="Wingdings" panose="05000000000000000000" pitchFamily="2" charset="2"/>
              <a:buChar char="§"/>
            </a:pPr>
            <a:r>
              <a:rPr lang="en-US" sz="2800" dirty="0"/>
              <a:t>Check industry valuation against market</a:t>
            </a:r>
          </a:p>
          <a:p>
            <a:pPr lvl="1"/>
            <a:r>
              <a:rPr lang="en-US" sz="2800" dirty="0"/>
              <a:t> </a:t>
            </a:r>
          </a:p>
          <a:p>
            <a:pPr lvl="0">
              <a:buFont typeface="Wingdings" pitchFamily="2" charset="2"/>
              <a:buChar char="§"/>
            </a:pPr>
            <a:r>
              <a:rPr lang="en-US" sz="2800" dirty="0"/>
              <a:t>Broad Market Index </a:t>
            </a:r>
          </a:p>
          <a:p>
            <a:pPr marL="914400" lvl="1" indent="-457200">
              <a:buFont typeface="Wingdings" panose="05000000000000000000" pitchFamily="2" charset="2"/>
              <a:buChar char="§"/>
            </a:pPr>
            <a:r>
              <a:rPr lang="en-US" sz="2800" dirty="0"/>
              <a:t>Adjust for differences in fundamentals </a:t>
            </a:r>
            <a:br>
              <a:rPr lang="en-US" sz="2800" dirty="0"/>
            </a:br>
            <a:r>
              <a:rPr lang="en-US" sz="2800" dirty="0"/>
              <a:t>and size </a:t>
            </a:r>
          </a:p>
          <a:p>
            <a:pPr marL="914400" lvl="1" indent="-457200">
              <a:buFont typeface="Wingdings" panose="05000000000000000000" pitchFamily="2" charset="2"/>
              <a:buChar char="§"/>
            </a:pPr>
            <a:r>
              <a:rPr lang="en-US" sz="2800" dirty="0"/>
              <a:t>Use relative values on a historical basis </a:t>
            </a: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lvl="0"/>
            <a:r>
              <a:rPr lang="en-US" dirty="0"/>
              <a:t>Method of Comparables</a:t>
            </a:r>
            <a:br>
              <a:rPr lang="en-US" dirty="0"/>
            </a:br>
            <a:r>
              <a:rPr lang="en-US" dirty="0"/>
              <a:t>Valuing the Market</a:t>
            </a:r>
          </a:p>
        </p:txBody>
      </p:sp>
      <p:sp>
        <p:nvSpPr>
          <p:cNvPr id="4" name="Rectangle 3"/>
          <p:cNvSpPr/>
          <p:nvPr/>
        </p:nvSpPr>
        <p:spPr>
          <a:xfrm>
            <a:off x="1016391" y="2110155"/>
            <a:ext cx="8153400" cy="3108543"/>
          </a:xfrm>
          <a:prstGeom prst="rect">
            <a:avLst/>
          </a:prstGeom>
        </p:spPr>
        <p:txBody>
          <a:bodyPr wrap="square">
            <a:spAutoFit/>
          </a:bodyPr>
          <a:lstStyle/>
          <a:p>
            <a:pPr marL="342900" indent="-342900">
              <a:buFont typeface="Wingdings" pitchFamily="2" charset="2"/>
              <a:buChar char="§"/>
              <a:tabLst>
                <a:tab pos="457200" algn="l"/>
              </a:tabLst>
            </a:pPr>
            <a:r>
              <a:rPr lang="en-US" sz="2800" dirty="0"/>
              <a:t>Fed Model: Earnings Yield vs. T-Bond Yield </a:t>
            </a:r>
            <a:endParaRPr lang="en-US" sz="2800" dirty="0">
              <a:ea typeface="Times New Roman"/>
            </a:endParaRPr>
          </a:p>
          <a:p>
            <a:pPr marL="742950" lvl="1" indent="-285750">
              <a:buFont typeface="Wingdings" pitchFamily="2" charset="2"/>
              <a:buChar char="§"/>
              <a:tabLst>
                <a:tab pos="914400" algn="l"/>
              </a:tabLst>
            </a:pPr>
            <a:r>
              <a:rPr lang="en-US" sz="2800" dirty="0"/>
              <a:t>Does not account for inflation correctly </a:t>
            </a:r>
            <a:endParaRPr lang="en-US" sz="2800" dirty="0">
              <a:ea typeface="Times New Roman"/>
            </a:endParaRPr>
          </a:p>
          <a:p>
            <a:pPr marL="742950" lvl="1" indent="-285750">
              <a:buFont typeface="Wingdings" pitchFamily="2" charset="2"/>
              <a:buChar char="§"/>
              <a:tabLst>
                <a:tab pos="914400" algn="l"/>
              </a:tabLst>
            </a:pPr>
            <a:r>
              <a:rPr lang="en-US" sz="2800" dirty="0"/>
              <a:t>Relationship between earnings yield and interest rates is nonlinear </a:t>
            </a:r>
            <a:endParaRPr lang="en-US" sz="2800" dirty="0">
              <a:ea typeface="Times New Roman"/>
            </a:endParaRPr>
          </a:p>
          <a:p>
            <a:pPr marL="742950" lvl="1" indent="-285750">
              <a:buFont typeface="Wingdings" pitchFamily="2" charset="2"/>
              <a:buChar char="§"/>
              <a:tabLst>
                <a:tab pos="914400" algn="l"/>
              </a:tabLst>
            </a:pPr>
            <a:r>
              <a:rPr lang="en-US" sz="2800" dirty="0"/>
              <a:t>Small rate </a:t>
            </a:r>
            <a:r>
              <a:rPr lang="en-US" sz="2800" dirty="0">
                <a:sym typeface="Symbol"/>
              </a:rPr>
              <a:t>change</a:t>
            </a:r>
            <a:r>
              <a:rPr lang="en-US" sz="2800" dirty="0"/>
              <a:t>s → large </a:t>
            </a:r>
            <a:r>
              <a:rPr lang="en-US" sz="2800" dirty="0">
                <a:sym typeface="Symbol"/>
              </a:rPr>
              <a:t>change</a:t>
            </a:r>
            <a:r>
              <a:rPr lang="en-US" sz="2800" dirty="0"/>
              <a:t>s in P/E </a:t>
            </a:r>
          </a:p>
          <a:p>
            <a:pPr marL="742950" lvl="1" indent="-285750">
              <a:buFont typeface="Wingdings" pitchFamily="2" charset="2"/>
              <a:buChar char="§"/>
              <a:tabLst>
                <a:tab pos="914400" algn="l"/>
              </a:tabLst>
            </a:pPr>
            <a:endParaRPr lang="en-US" sz="2800" dirty="0">
              <a:ea typeface="Times New Roman"/>
            </a:endParaRPr>
          </a:p>
          <a:p>
            <a:pPr marL="342900" indent="-342900">
              <a:buFont typeface="Wingdings" pitchFamily="2" charset="2"/>
              <a:buChar char="§"/>
              <a:tabLst>
                <a:tab pos="457200" algn="l"/>
              </a:tabLst>
            </a:pPr>
            <a:r>
              <a:rPr lang="en-US" sz="2800" dirty="0"/>
              <a:t>Yardeni Model </a:t>
            </a:r>
            <a:endParaRPr lang="en-US" sz="2800" dirty="0">
              <a:ea typeface="Times New Roman"/>
            </a:endParaRPr>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pPr lvl="0"/>
            <a:r>
              <a:rPr lang="en-US" dirty="0"/>
              <a:t>Method of Comparable Using Own Historical Multiples</a:t>
            </a:r>
          </a:p>
        </p:txBody>
      </p:sp>
      <p:sp>
        <p:nvSpPr>
          <p:cNvPr id="4" name="Rectangle 3"/>
          <p:cNvSpPr/>
          <p:nvPr/>
        </p:nvSpPr>
        <p:spPr>
          <a:xfrm>
            <a:off x="1008184" y="1892106"/>
            <a:ext cx="10049022" cy="4478149"/>
          </a:xfrm>
          <a:prstGeom prst="rect">
            <a:avLst/>
          </a:prstGeom>
        </p:spPr>
        <p:txBody>
          <a:bodyPr wrap="square">
            <a:spAutoFit/>
          </a:bodyPr>
          <a:lstStyle/>
          <a:p>
            <a:pPr>
              <a:spcAft>
                <a:spcPts val="600"/>
              </a:spcAft>
              <a:buFont typeface="Wingdings" pitchFamily="2" charset="2"/>
              <a:buChar char="§"/>
            </a:pPr>
            <a:r>
              <a:rPr lang="en-US" sz="2400" dirty="0"/>
              <a:t>Rationale: Regression to the Mean</a:t>
            </a:r>
          </a:p>
          <a:p>
            <a:pPr>
              <a:spcAft>
                <a:spcPts val="600"/>
              </a:spcAft>
              <a:buFont typeface="Wingdings" pitchFamily="2" charset="2"/>
              <a:buChar char="§"/>
            </a:pPr>
            <a:r>
              <a:rPr lang="en-US" sz="2400" dirty="0"/>
              <a:t>Approaches:</a:t>
            </a:r>
          </a:p>
          <a:p>
            <a:pPr lvl="1">
              <a:spcAft>
                <a:spcPts val="600"/>
              </a:spcAft>
              <a:buFont typeface="Wingdings" pitchFamily="2" charset="2"/>
              <a:buChar char="§"/>
            </a:pPr>
            <a:r>
              <a:rPr lang="en-US" sz="2400" dirty="0"/>
              <a:t>Average of four middle values over past 10 years</a:t>
            </a:r>
          </a:p>
          <a:p>
            <a:pPr lvl="1">
              <a:spcAft>
                <a:spcPts val="600"/>
              </a:spcAft>
              <a:buFont typeface="Wingdings" pitchFamily="2" charset="2"/>
              <a:buChar char="§"/>
            </a:pPr>
            <a:r>
              <a:rPr lang="en-US" sz="2400" dirty="0"/>
              <a:t>Five-year average trailing P/E</a:t>
            </a:r>
          </a:p>
          <a:p>
            <a:pPr>
              <a:spcAft>
                <a:spcPts val="600"/>
              </a:spcAft>
              <a:buFont typeface="Wingdings" pitchFamily="2" charset="2"/>
              <a:buChar char="§"/>
            </a:pPr>
            <a:r>
              <a:rPr lang="en-US" sz="2400" dirty="0"/>
              <a:t>Potential Problems from Changes in</a:t>
            </a:r>
          </a:p>
          <a:p>
            <a:pPr lvl="1">
              <a:spcAft>
                <a:spcPts val="600"/>
              </a:spcAft>
              <a:buFont typeface="Wingdings" pitchFamily="2" charset="2"/>
              <a:buChar char="§"/>
            </a:pPr>
            <a:r>
              <a:rPr lang="en-US" sz="2400" dirty="0"/>
              <a:t>firm business</a:t>
            </a:r>
          </a:p>
          <a:p>
            <a:pPr lvl="1">
              <a:spcAft>
                <a:spcPts val="600"/>
              </a:spcAft>
              <a:buFont typeface="Wingdings" pitchFamily="2" charset="2"/>
              <a:buChar char="§"/>
            </a:pPr>
            <a:r>
              <a:rPr lang="en-US" sz="2400" dirty="0"/>
              <a:t>firm financial leverage</a:t>
            </a:r>
          </a:p>
          <a:p>
            <a:pPr lvl="1">
              <a:spcAft>
                <a:spcPts val="600"/>
              </a:spcAft>
              <a:buFont typeface="Wingdings" pitchFamily="2" charset="2"/>
              <a:buChar char="§"/>
            </a:pPr>
            <a:r>
              <a:rPr lang="en-US" sz="2400" dirty="0"/>
              <a:t>interest rate environment</a:t>
            </a:r>
          </a:p>
          <a:p>
            <a:pPr lvl="1">
              <a:spcAft>
                <a:spcPts val="600"/>
              </a:spcAft>
              <a:buFont typeface="Wingdings" pitchFamily="2" charset="2"/>
              <a:buChar char="§"/>
            </a:pPr>
            <a:r>
              <a:rPr lang="en-US" sz="2400" dirty="0"/>
              <a:t>economic fundamentals</a:t>
            </a:r>
          </a:p>
          <a:p>
            <a:pPr lvl="1">
              <a:spcAft>
                <a:spcPts val="600"/>
              </a:spcAft>
              <a:buFont typeface="Wingdings" pitchFamily="2" charset="2"/>
              <a:buChar char="§"/>
            </a:pPr>
            <a:r>
              <a:rPr lang="en-US" sz="2400" dirty="0"/>
              <a:t>inflationary environment</a:t>
            </a:r>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Using P/Es for Terminal Value</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6" name="Content Placeholder 3"/>
          <p:cNvGraphicFramePr>
            <a:graphicFrameLocks/>
          </p:cNvGraphicFramePr>
          <p:nvPr>
            <p:extLst>
              <p:ext uri="{D42A27DB-BD31-4B8C-83A1-F6EECF244321}">
                <p14:modId xmlns:p14="http://schemas.microsoft.com/office/powerpoint/2010/main" val="1745690217"/>
              </p:ext>
            </p:extLst>
          </p:nvPr>
        </p:nvGraphicFramePr>
        <p:xfrm>
          <a:off x="736210" y="2016370"/>
          <a:ext cx="90678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Using P/</a:t>
            </a:r>
            <a:r>
              <a:rPr lang="en-US" dirty="0" err="1"/>
              <a:t>E</a:t>
            </a:r>
            <a:r>
              <a:rPr lang="en-US" sz="2200" dirty="0" err="1"/>
              <a:t>s</a:t>
            </a:r>
            <a:r>
              <a:rPr lang="en-US" dirty="0"/>
              <a:t> for Terminal Value</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441722871"/>
              </p:ext>
            </p:extLst>
          </p:nvPr>
        </p:nvGraphicFramePr>
        <p:xfrm>
          <a:off x="1295399" y="2255520"/>
          <a:ext cx="6553201" cy="3002280"/>
        </p:xfrm>
        <a:graphic>
          <a:graphicData uri="http://schemas.openxmlformats.org/drawingml/2006/table">
            <a:tbl>
              <a:tblPr/>
              <a:tblGrid>
                <a:gridCol w="3493477">
                  <a:extLst>
                    <a:ext uri="{9D8B030D-6E8A-4147-A177-3AD203B41FA5}">
                      <a16:colId xmlns:a16="http://schemas.microsoft.com/office/drawing/2014/main" val="20000"/>
                    </a:ext>
                  </a:extLst>
                </a:gridCol>
                <a:gridCol w="2439826">
                  <a:extLst>
                    <a:ext uri="{9D8B030D-6E8A-4147-A177-3AD203B41FA5}">
                      <a16:colId xmlns:a16="http://schemas.microsoft.com/office/drawing/2014/main" val="20001"/>
                    </a:ext>
                  </a:extLst>
                </a:gridCol>
                <a:gridCol w="619898">
                  <a:extLst>
                    <a:ext uri="{9D8B030D-6E8A-4147-A177-3AD203B41FA5}">
                      <a16:colId xmlns:a16="http://schemas.microsoft.com/office/drawing/2014/main" val="20002"/>
                    </a:ext>
                  </a:extLst>
                </a:gridCol>
              </a:tblGrid>
              <a:tr h="328613">
                <a:tc>
                  <a:txBody>
                    <a:bodyPr/>
                    <a:lstStyle/>
                    <a:p>
                      <a:pPr algn="l" fontAlgn="b"/>
                      <a:r>
                        <a:rPr lang="en-US" sz="2400" b="0" i="1" u="none" strike="noStrike" dirty="0">
                          <a:solidFill>
                            <a:srgbClr val="000000"/>
                          </a:solidFill>
                          <a:latin typeface="Calibri"/>
                        </a:rPr>
                        <a:t>Values for subject firm</a:t>
                      </a:r>
                    </a:p>
                  </a:txBody>
                  <a:tcPr marL="9525" marR="9525" marT="9525" marB="0" anchor="b">
                    <a:lnL>
                      <a:noFill/>
                    </a:lnL>
                    <a:lnR>
                      <a:noFill/>
                    </a:lnR>
                    <a:lnT>
                      <a:noFill/>
                    </a:lnT>
                    <a:lnB>
                      <a:noFill/>
                    </a:lnB>
                  </a:tcPr>
                </a:tc>
                <a:tc>
                  <a:txBody>
                    <a:bodyPr/>
                    <a:lstStyle/>
                    <a:p>
                      <a:pPr algn="r" fontAlgn="b"/>
                      <a:endParaRPr lang="en-US" sz="2400" b="0" i="0" u="none" strike="noStrike" dirty="0">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2400" b="0" i="0" u="none" strike="noStrike" dirty="0">
                        <a:solidFill>
                          <a:srgbClr val="000000"/>
                        </a:solidFill>
                        <a:latin typeface="Calibri"/>
                      </a:endParaRP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328613">
                <a:tc>
                  <a:txBody>
                    <a:bodyPr/>
                    <a:lstStyle/>
                    <a:p>
                      <a:pPr algn="l" fontAlgn="b"/>
                      <a:r>
                        <a:rPr lang="en-US" sz="2400" b="0" i="0" u="none" strike="noStrike" dirty="0">
                          <a:solidFill>
                            <a:srgbClr val="000000"/>
                          </a:solidFill>
                          <a:latin typeface="Calibri"/>
                        </a:rPr>
                        <a:t>Required rate of return</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a:rPr>
                        <a:t>11</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Calibri"/>
                        </a:rPr>
                        <a:t>.0%</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328613">
                <a:tc>
                  <a:txBody>
                    <a:bodyPr/>
                    <a:lstStyle/>
                    <a:p>
                      <a:pPr algn="l" fontAlgn="b"/>
                      <a:r>
                        <a:rPr lang="en-US" sz="2400" b="0" i="0" u="none" strike="noStrike" dirty="0">
                          <a:solidFill>
                            <a:srgbClr val="000000"/>
                          </a:solidFill>
                          <a:latin typeface="Calibri"/>
                        </a:rPr>
                        <a:t>EPS forecast for Year 3</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a:rPr>
                        <a:t>$2</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Calibri"/>
                        </a:rPr>
                        <a:t>.50</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328613">
                <a:tc>
                  <a:txBody>
                    <a:bodyPr/>
                    <a:lstStyle/>
                    <a:p>
                      <a:pPr algn="l" fontAlgn="b"/>
                      <a:endParaRPr lang="en-US" sz="2400" b="0" i="0" u="none" strike="noStrike" dirty="0">
                        <a:solidFill>
                          <a:srgbClr val="000000"/>
                        </a:solidFill>
                        <a:latin typeface="Calibri"/>
                      </a:endParaRPr>
                    </a:p>
                  </a:txBody>
                  <a:tcPr marL="9525" marR="9525" marT="9525" marB="0" anchor="b">
                    <a:lnL>
                      <a:noFill/>
                    </a:lnL>
                    <a:lnR>
                      <a:noFill/>
                    </a:lnR>
                    <a:lnT>
                      <a:noFill/>
                    </a:lnT>
                    <a:lnB>
                      <a:noFill/>
                    </a:lnB>
                  </a:tcPr>
                </a:tc>
                <a:tc>
                  <a:txBody>
                    <a:bodyPr/>
                    <a:lstStyle/>
                    <a:p>
                      <a:pPr algn="r" fontAlgn="b"/>
                      <a:endParaRPr lang="en-US" sz="2400" b="0" i="0" u="none" strike="noStrike" dirty="0">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2400" b="0" i="0" u="none" strike="noStrike" dirty="0">
                        <a:solidFill>
                          <a:srgbClr val="000000"/>
                        </a:solidFill>
                        <a:latin typeface="Calibri"/>
                      </a:endParaRP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328613">
                <a:tc>
                  <a:txBody>
                    <a:bodyPr/>
                    <a:lstStyle/>
                    <a:p>
                      <a:pPr algn="l" fontAlgn="b"/>
                      <a:r>
                        <a:rPr lang="en-US" sz="2400" b="0" i="1" u="none" strike="noStrike" dirty="0">
                          <a:solidFill>
                            <a:srgbClr val="000000"/>
                          </a:solidFill>
                          <a:latin typeface="Calibri"/>
                        </a:rPr>
                        <a:t>Values for peer group</a:t>
                      </a:r>
                    </a:p>
                  </a:txBody>
                  <a:tcPr marL="9525" marR="9525" marT="9525" marB="0" anchor="b">
                    <a:lnL>
                      <a:noFill/>
                    </a:lnL>
                    <a:lnR>
                      <a:noFill/>
                    </a:lnR>
                    <a:lnT>
                      <a:noFill/>
                    </a:lnT>
                    <a:lnB>
                      <a:noFill/>
                    </a:lnB>
                  </a:tcPr>
                </a:tc>
                <a:tc>
                  <a:txBody>
                    <a:bodyPr/>
                    <a:lstStyle/>
                    <a:p>
                      <a:pPr algn="r" fontAlgn="b"/>
                      <a:endParaRPr lang="en-US" sz="2400" b="0" i="0" u="none" strike="noStrike" dirty="0">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2400" b="0" i="0" u="none" strike="noStrike" dirty="0">
                        <a:solidFill>
                          <a:srgbClr val="000000"/>
                        </a:solidFill>
                        <a:latin typeface="Calibri"/>
                      </a:endParaRP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328613">
                <a:tc>
                  <a:txBody>
                    <a:bodyPr/>
                    <a:lstStyle/>
                    <a:p>
                      <a:pPr algn="l" fontAlgn="b"/>
                      <a:r>
                        <a:rPr lang="en-US" sz="2400" b="0" i="0" u="none" strike="noStrike" dirty="0">
                          <a:solidFill>
                            <a:srgbClr val="000000"/>
                          </a:solidFill>
                          <a:latin typeface="Calibri"/>
                        </a:rPr>
                        <a:t>Mean dividend payout ratio</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a:rPr>
                        <a:t> 0 </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Calibri"/>
                        </a:rPr>
                        <a:t>.40</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328613">
                <a:tc>
                  <a:txBody>
                    <a:bodyPr/>
                    <a:lstStyle/>
                    <a:p>
                      <a:pPr algn="l" fontAlgn="b"/>
                      <a:r>
                        <a:rPr lang="en-US" sz="2400" b="0" i="0" u="none" strike="noStrike" dirty="0">
                          <a:solidFill>
                            <a:srgbClr val="000000"/>
                          </a:solidFill>
                          <a:latin typeface="Calibri"/>
                        </a:rPr>
                        <a:t>Mean ROE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a:rPr>
                        <a:t>8</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Calibri"/>
                        </a:rPr>
                        <a:t>.0%</a:t>
                      </a: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r h="328613">
                <a:tc>
                  <a:txBody>
                    <a:bodyPr/>
                    <a:lstStyle/>
                    <a:p>
                      <a:pPr algn="l" fontAlgn="b"/>
                      <a:r>
                        <a:rPr lang="en-US" sz="2400" b="0" i="0" u="none" strike="noStrike" dirty="0">
                          <a:solidFill>
                            <a:srgbClr val="000000"/>
                          </a:solidFill>
                          <a:latin typeface="Calibri"/>
                        </a:rPr>
                        <a:t>Median P/E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a:rPr>
                        <a:t> 9 </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Calibri"/>
                        </a:rPr>
                        <a:t>.00</a:t>
                      </a:r>
                    </a:p>
                  </a:txBody>
                  <a:tcPr marL="9525" marR="9525" marT="9525" marB="0" anchor="b">
                    <a:lnL>
                      <a:noFill/>
                    </a:lnL>
                    <a:lnR>
                      <a:noFill/>
                    </a:lnR>
                    <a:lnT>
                      <a:noFill/>
                    </a:lnT>
                    <a:lnB>
                      <a:noFill/>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r>
              <a:rPr lang="en-US" dirty="0"/>
              <a:t>Example: Using P/E</a:t>
            </a:r>
            <a:r>
              <a:rPr lang="en-US" sz="2200" dirty="0"/>
              <a:t>s</a:t>
            </a:r>
            <a:r>
              <a:rPr lang="en-US" dirty="0"/>
              <a:t> for Terminal Value</a:t>
            </a:r>
            <a:br>
              <a:rPr lang="en-US" dirty="0"/>
            </a:br>
            <a:r>
              <a:rPr lang="en-US" dirty="0"/>
              <a:t>Using Gordon Growth Model</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154626" name="Object 2"/>
          <p:cNvGraphicFramePr>
            <a:graphicFrameLocks noChangeAspect="1"/>
          </p:cNvGraphicFramePr>
          <p:nvPr>
            <p:extLst>
              <p:ext uri="{D42A27DB-BD31-4B8C-83A1-F6EECF244321}">
                <p14:modId xmlns:p14="http://schemas.microsoft.com/office/powerpoint/2010/main" val="1411498040"/>
              </p:ext>
            </p:extLst>
          </p:nvPr>
        </p:nvGraphicFramePr>
        <p:xfrm>
          <a:off x="3352799" y="2254250"/>
          <a:ext cx="5486401" cy="4351337"/>
        </p:xfrm>
        <a:graphic>
          <a:graphicData uri="http://schemas.openxmlformats.org/presentationml/2006/ole">
            <mc:AlternateContent xmlns:mc="http://schemas.openxmlformats.org/markup-compatibility/2006">
              <mc:Choice xmlns:v="urn:schemas-microsoft-com:vml" Requires="v">
                <p:oleObj spid="_x0000_s71691" name="Equation" r:id="rId4" imgW="2603160" imgH="2247840" progId="">
                  <p:embed/>
                </p:oleObj>
              </mc:Choice>
              <mc:Fallback>
                <p:oleObj name="Equation" r:id="rId4" imgW="2603160" imgH="2247840" progId="">
                  <p:embed/>
                  <p:pic>
                    <p:nvPicPr>
                      <p:cNvPr id="15462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799" y="2254250"/>
                        <a:ext cx="5486401" cy="4351337"/>
                      </a:xfrm>
                      <a:prstGeom prst="rect">
                        <a:avLst/>
                      </a:prstGeom>
                      <a:noFill/>
                    </p:spPr>
                  </p:pic>
                </p:oleObj>
              </mc:Fallback>
            </mc:AlternateContent>
          </a:graphicData>
        </a:graphic>
      </p:graphicFrame>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r>
              <a:rPr lang="en-US" dirty="0"/>
              <a:t>Example: Using P/E</a:t>
            </a:r>
            <a:r>
              <a:rPr lang="en-US" sz="2200" dirty="0"/>
              <a:t>s</a:t>
            </a:r>
            <a:r>
              <a:rPr lang="en-US" dirty="0"/>
              <a:t> for Terminal Value</a:t>
            </a:r>
            <a:br>
              <a:rPr lang="en-US" dirty="0"/>
            </a:br>
            <a:r>
              <a:rPr lang="en-US" dirty="0"/>
              <a:t>Using Comparables</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154626" name="Object 2"/>
          <p:cNvGraphicFramePr>
            <a:graphicFrameLocks noChangeAspect="1"/>
          </p:cNvGraphicFramePr>
          <p:nvPr>
            <p:extLst>
              <p:ext uri="{D42A27DB-BD31-4B8C-83A1-F6EECF244321}">
                <p14:modId xmlns:p14="http://schemas.microsoft.com/office/powerpoint/2010/main" val="1574123659"/>
              </p:ext>
            </p:extLst>
          </p:nvPr>
        </p:nvGraphicFramePr>
        <p:xfrm>
          <a:off x="1468784" y="2770163"/>
          <a:ext cx="5562600" cy="2057400"/>
        </p:xfrm>
        <a:graphic>
          <a:graphicData uri="http://schemas.openxmlformats.org/presentationml/2006/ole">
            <mc:AlternateContent xmlns:mc="http://schemas.openxmlformats.org/markup-compatibility/2006">
              <mc:Choice xmlns:v="urn:schemas-microsoft-com:vml" Requires="v">
                <p:oleObj spid="_x0000_s72715" name="Equation" r:id="rId4" imgW="1523880" imgH="596880" progId="">
                  <p:embed/>
                </p:oleObj>
              </mc:Choice>
              <mc:Fallback>
                <p:oleObj name="Equation" r:id="rId4" imgW="1523880" imgH="596880" progId="">
                  <p:embed/>
                  <p:pic>
                    <p:nvPicPr>
                      <p:cNvPr id="15462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8784" y="2770163"/>
                        <a:ext cx="5562600" cy="2057400"/>
                      </a:xfrm>
                      <a:prstGeom prst="rect">
                        <a:avLst/>
                      </a:prstGeom>
                      <a:noFill/>
                    </p:spPr>
                  </p:pic>
                </p:oleObj>
              </mc:Fallback>
            </mc:AlternateContent>
          </a:graphicData>
        </a:graphic>
      </p:graphicFrame>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Price-to-Book Value Multiple</a:t>
            </a:r>
            <a:br>
              <a:rPr lang="en-US" dirty="0"/>
            </a:br>
            <a:r>
              <a:rPr lang="en-US" dirty="0"/>
              <a:t>Rationales</a:t>
            </a:r>
          </a:p>
        </p:txBody>
      </p:sp>
      <p:graphicFrame>
        <p:nvGraphicFramePr>
          <p:cNvPr id="12" name="Content Placeholder 3"/>
          <p:cNvGraphicFramePr>
            <a:graphicFrameLocks noGrp="1"/>
          </p:cNvGraphicFramePr>
          <p:nvPr>
            <p:ph idx="4294967295"/>
            <p:extLst>
              <p:ext uri="{D42A27DB-BD31-4B8C-83A1-F6EECF244321}">
                <p14:modId xmlns:p14="http://schemas.microsoft.com/office/powerpoint/2010/main" val="3232299845"/>
              </p:ext>
            </p:extLst>
          </p:nvPr>
        </p:nvGraphicFramePr>
        <p:xfrm>
          <a:off x="1083212" y="1996440"/>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Price-to-Book Value Multiple Drawbacks</a:t>
            </a:r>
          </a:p>
        </p:txBody>
      </p:sp>
      <p:graphicFrame>
        <p:nvGraphicFramePr>
          <p:cNvPr id="9" name="Content Placeholder 3"/>
          <p:cNvGraphicFramePr>
            <a:graphicFrameLocks/>
          </p:cNvGraphicFramePr>
          <p:nvPr>
            <p:extLst>
              <p:ext uri="{D42A27DB-BD31-4B8C-83A1-F6EECF244321}">
                <p14:modId xmlns:p14="http://schemas.microsoft.com/office/powerpoint/2010/main" val="3950655100"/>
              </p:ext>
            </p:extLst>
          </p:nvPr>
        </p:nvGraphicFramePr>
        <p:xfrm>
          <a:off x="1959169" y="2378075"/>
          <a:ext cx="90678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Adjustments to Book Value</a:t>
            </a: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476963413"/>
              </p:ext>
            </p:extLst>
          </p:nvPr>
        </p:nvGraphicFramePr>
        <p:xfrm>
          <a:off x="1908175" y="1768475"/>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Justified P/B</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157698" name="Object 2"/>
          <p:cNvGraphicFramePr>
            <a:graphicFrameLocks noChangeAspect="1"/>
          </p:cNvGraphicFramePr>
          <p:nvPr/>
        </p:nvGraphicFramePr>
        <p:xfrm>
          <a:off x="3121152" y="3886201"/>
          <a:ext cx="5943600" cy="779463"/>
        </p:xfrm>
        <a:graphic>
          <a:graphicData uri="http://schemas.openxmlformats.org/presentationml/2006/ole">
            <mc:AlternateContent xmlns:mc="http://schemas.openxmlformats.org/markup-compatibility/2006">
              <mc:Choice xmlns:v="urn:schemas-microsoft-com:vml" Requires="v">
                <p:oleObj spid="_x0000_s73748" name="Equation" r:id="rId4" imgW="2489040" imgH="393480" progId="">
                  <p:embed/>
                </p:oleObj>
              </mc:Choice>
              <mc:Fallback>
                <p:oleObj name="Equation" r:id="rId4" imgW="2489040" imgH="393480" progId="">
                  <p:embed/>
                  <p:pic>
                    <p:nvPicPr>
                      <p:cNvPr id="15769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1152" y="3886201"/>
                        <a:ext cx="5943600" cy="779463"/>
                      </a:xfrm>
                      <a:prstGeom prst="rect">
                        <a:avLst/>
                      </a:prstGeom>
                      <a:noFill/>
                    </p:spPr>
                  </p:pic>
                </p:oleObj>
              </mc:Fallback>
            </mc:AlternateContent>
          </a:graphicData>
        </a:graphic>
      </p:graphicFrame>
      <p:graphicFrame>
        <p:nvGraphicFramePr>
          <p:cNvPr id="171011" name="Object 3"/>
          <p:cNvGraphicFramePr>
            <a:graphicFrameLocks noChangeAspect="1"/>
          </p:cNvGraphicFramePr>
          <p:nvPr/>
        </p:nvGraphicFramePr>
        <p:xfrm>
          <a:off x="4835652" y="2120900"/>
          <a:ext cx="2514600" cy="1016000"/>
        </p:xfrm>
        <a:graphic>
          <a:graphicData uri="http://schemas.openxmlformats.org/presentationml/2006/ole">
            <mc:AlternateContent xmlns:mc="http://schemas.openxmlformats.org/markup-compatibility/2006">
              <mc:Choice xmlns:v="urn:schemas-microsoft-com:vml" Requires="v">
                <p:oleObj spid="_x0000_s73749" name="Equation" r:id="rId6" imgW="812520" imgH="380880" progId="">
                  <p:embed/>
                </p:oleObj>
              </mc:Choice>
              <mc:Fallback>
                <p:oleObj name="Equation" r:id="rId6" imgW="812520" imgH="380880" progId="">
                  <p:embed/>
                  <p:pic>
                    <p:nvPicPr>
                      <p:cNvPr id="171011"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35652" y="2120900"/>
                        <a:ext cx="2514600" cy="1016000"/>
                      </a:xfrm>
                      <a:prstGeom prst="rect">
                        <a:avLst/>
                      </a:prstGeom>
                      <a:noFill/>
                      <a:ln>
                        <a:noFill/>
                      </a:ln>
                      <a:effectLst/>
                    </p:spPr>
                  </p:pic>
                </p:oleObj>
              </mc:Fallback>
            </mc:AlternateContent>
          </a:graphicData>
        </a:graphic>
      </p:graphicFrame>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Price-to-Sales Multiple Rationales</a:t>
            </a:r>
          </a:p>
        </p:txBody>
      </p:sp>
      <p:graphicFrame>
        <p:nvGraphicFramePr>
          <p:cNvPr id="5" name="Content Placeholder 3"/>
          <p:cNvGraphicFramePr>
            <a:graphicFrameLocks noGrp="1"/>
          </p:cNvGraphicFramePr>
          <p:nvPr>
            <p:ph idx="4294967295"/>
          </p:nvPr>
        </p:nvGraphicFramePr>
        <p:xfrm>
          <a:off x="0" y="990600"/>
          <a:ext cx="84582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Content Placeholder 3"/>
          <p:cNvGraphicFramePr>
            <a:graphicFrameLocks/>
          </p:cNvGraphicFramePr>
          <p:nvPr>
            <p:extLst>
              <p:ext uri="{D42A27DB-BD31-4B8C-83A1-F6EECF244321}">
                <p14:modId xmlns:p14="http://schemas.microsoft.com/office/powerpoint/2010/main" val="732818926"/>
              </p:ext>
            </p:extLst>
          </p:nvPr>
        </p:nvGraphicFramePr>
        <p:xfrm>
          <a:off x="1069144" y="1690688"/>
          <a:ext cx="8534400" cy="4572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Price-to-Sales Multiple Drawbacks</a:t>
            </a:r>
          </a:p>
        </p:txBody>
      </p:sp>
      <p:graphicFrame>
        <p:nvGraphicFramePr>
          <p:cNvPr id="5" name="Content Placeholder 3"/>
          <p:cNvGraphicFramePr>
            <a:graphicFrameLocks noGrp="1"/>
          </p:cNvGraphicFramePr>
          <p:nvPr>
            <p:ph idx="4294967295"/>
            <p:extLst>
              <p:ext uri="{D42A27DB-BD31-4B8C-83A1-F6EECF244321}">
                <p14:modId xmlns:p14="http://schemas.microsoft.com/office/powerpoint/2010/main" val="323922891"/>
              </p:ext>
            </p:extLst>
          </p:nvPr>
        </p:nvGraphicFramePr>
        <p:xfrm>
          <a:off x="1181686" y="1690688"/>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Justified P/S</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172037" name="Rectangle 5"/>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172036" name="Object 4"/>
          <p:cNvGraphicFramePr>
            <a:graphicFrameLocks noChangeAspect="1"/>
          </p:cNvGraphicFramePr>
          <p:nvPr/>
        </p:nvGraphicFramePr>
        <p:xfrm>
          <a:off x="4044950" y="1600200"/>
          <a:ext cx="3822700" cy="990600"/>
        </p:xfrm>
        <a:graphic>
          <a:graphicData uri="http://schemas.openxmlformats.org/presentationml/2006/ole">
            <mc:AlternateContent xmlns:mc="http://schemas.openxmlformats.org/markup-compatibility/2006">
              <mc:Choice xmlns:v="urn:schemas-microsoft-com:vml" Requires="v">
                <p:oleObj spid="_x0000_s74772" name="Equation" r:id="rId4" imgW="1473120" imgH="380880" progId="Equation.DSMT4">
                  <p:embed/>
                </p:oleObj>
              </mc:Choice>
              <mc:Fallback>
                <p:oleObj name="Equation" r:id="rId4" imgW="1473120" imgH="380880" progId="Equation.DSMT4">
                  <p:embed/>
                  <p:pic>
                    <p:nvPicPr>
                      <p:cNvPr id="172036" name="Object 4"/>
                      <p:cNvPicPr>
                        <a:picLocks noChangeAspect="1" noChangeArrowheads="1"/>
                      </p:cNvPicPr>
                      <p:nvPr/>
                    </p:nvPicPr>
                    <p:blipFill>
                      <a:blip r:embed="rId5"/>
                      <a:srcRect/>
                      <a:stretch>
                        <a:fillRect/>
                      </a:stretch>
                    </p:blipFill>
                    <p:spPr bwMode="auto">
                      <a:xfrm>
                        <a:off x="4044950" y="1600200"/>
                        <a:ext cx="3822700" cy="990600"/>
                      </a:xfrm>
                      <a:prstGeom prst="rect">
                        <a:avLst/>
                      </a:prstGeom>
                      <a:noFill/>
                    </p:spPr>
                  </p:pic>
                </p:oleObj>
              </mc:Fallback>
            </mc:AlternateContent>
          </a:graphicData>
        </a:graphic>
      </p:graphicFrame>
      <p:sp>
        <p:nvSpPr>
          <p:cNvPr id="172039" name="Rectangle 7"/>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172038" name="Object 6"/>
          <p:cNvGraphicFramePr>
            <a:graphicFrameLocks noChangeAspect="1"/>
          </p:cNvGraphicFramePr>
          <p:nvPr/>
        </p:nvGraphicFramePr>
        <p:xfrm>
          <a:off x="2209800" y="3048000"/>
          <a:ext cx="7696200" cy="1765300"/>
        </p:xfrm>
        <a:graphic>
          <a:graphicData uri="http://schemas.openxmlformats.org/presentationml/2006/ole">
            <mc:AlternateContent xmlns:mc="http://schemas.openxmlformats.org/markup-compatibility/2006">
              <mc:Choice xmlns:v="urn:schemas-microsoft-com:vml" Requires="v">
                <p:oleObj spid="_x0000_s74773" name="Equation" r:id="rId6" imgW="3022560" imgH="672840" progId="">
                  <p:embed/>
                </p:oleObj>
              </mc:Choice>
              <mc:Fallback>
                <p:oleObj name="Equation" r:id="rId6" imgW="3022560" imgH="672840" progId="">
                  <p:embed/>
                  <p:pic>
                    <p:nvPicPr>
                      <p:cNvPr id="172038"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9800" y="3048000"/>
                        <a:ext cx="7696200" cy="1765300"/>
                      </a:xfrm>
                      <a:prstGeom prst="rect">
                        <a:avLst/>
                      </a:prstGeom>
                      <a:noFill/>
                    </p:spPr>
                  </p:pic>
                </p:oleObj>
              </mc:Fallback>
            </mc:AlternateContent>
          </a:graphicData>
        </a:graphic>
      </p:graphicFrame>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r>
              <a:rPr lang="en-US" dirty="0"/>
              <a:t>Example: Calculating the Actual and Justified </a:t>
            </a:r>
            <a:br>
              <a:rPr lang="en-US" dirty="0"/>
            </a:br>
            <a:r>
              <a:rPr lang="en-US" dirty="0"/>
              <a:t>P/E, P/B, and P/S</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172037" name="Rectangle 5"/>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72039" name="Rectangle 7"/>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152087143"/>
              </p:ext>
            </p:extLst>
          </p:nvPr>
        </p:nvGraphicFramePr>
        <p:xfrm>
          <a:off x="1181099" y="2397370"/>
          <a:ext cx="6781801" cy="2626995"/>
        </p:xfrm>
        <a:graphic>
          <a:graphicData uri="http://schemas.openxmlformats.org/drawingml/2006/table">
            <a:tbl>
              <a:tblPr/>
              <a:tblGrid>
                <a:gridCol w="4191000">
                  <a:extLst>
                    <a:ext uri="{9D8B030D-6E8A-4147-A177-3AD203B41FA5}">
                      <a16:colId xmlns:a16="http://schemas.microsoft.com/office/drawing/2014/main" val="20000"/>
                    </a:ext>
                  </a:extLst>
                </a:gridCol>
                <a:gridCol w="1989881">
                  <a:extLst>
                    <a:ext uri="{9D8B030D-6E8A-4147-A177-3AD203B41FA5}">
                      <a16:colId xmlns:a16="http://schemas.microsoft.com/office/drawing/2014/main" val="20001"/>
                    </a:ext>
                  </a:extLst>
                </a:gridCol>
                <a:gridCol w="600920">
                  <a:extLst>
                    <a:ext uri="{9D8B030D-6E8A-4147-A177-3AD203B41FA5}">
                      <a16:colId xmlns:a16="http://schemas.microsoft.com/office/drawing/2014/main" val="20002"/>
                    </a:ext>
                  </a:extLst>
                </a:gridCol>
              </a:tblGrid>
              <a:tr h="319088">
                <a:tc>
                  <a:txBody>
                    <a:bodyPr/>
                    <a:lstStyle/>
                    <a:p>
                      <a:pPr algn="l" fontAlgn="b"/>
                      <a:r>
                        <a:rPr lang="en-US" sz="2400" b="0" i="0" u="none" strike="noStrike" dirty="0">
                          <a:solidFill>
                            <a:srgbClr val="000000"/>
                          </a:solidFill>
                          <a:latin typeface="Calibri"/>
                        </a:rPr>
                        <a:t>Stock price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a:rPr>
                        <a:t>$50 </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Calibri"/>
                        </a:rPr>
                        <a:t>.00</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319088">
                <a:tc>
                  <a:txBody>
                    <a:bodyPr/>
                    <a:lstStyle/>
                    <a:p>
                      <a:pPr algn="l" fontAlgn="b"/>
                      <a:r>
                        <a:rPr lang="en-US" sz="2400" b="0" i="0" u="none" strike="noStrike" dirty="0">
                          <a:solidFill>
                            <a:srgbClr val="000000"/>
                          </a:solidFill>
                          <a:latin typeface="Calibri"/>
                        </a:rPr>
                        <a:t>EPS</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a:rPr>
                        <a:t>$2 </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Calibri"/>
                        </a:rPr>
                        <a:t>.00</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319088">
                <a:tc>
                  <a:txBody>
                    <a:bodyPr/>
                    <a:lstStyle/>
                    <a:p>
                      <a:pPr algn="l" fontAlgn="b"/>
                      <a:r>
                        <a:rPr lang="en-US" sz="2400" b="0" i="0" u="none" strike="noStrike" dirty="0">
                          <a:solidFill>
                            <a:srgbClr val="000000"/>
                          </a:solidFill>
                          <a:latin typeface="Calibri"/>
                        </a:rPr>
                        <a:t>Dividends per share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a:rPr>
                        <a:t>$1 </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Calibri"/>
                        </a:rPr>
                        <a:t>.20</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319088">
                <a:tc>
                  <a:txBody>
                    <a:bodyPr/>
                    <a:lstStyle/>
                    <a:p>
                      <a:pPr algn="l" fontAlgn="b"/>
                      <a:r>
                        <a:rPr lang="en-US" sz="2400" b="0" i="0" u="none" strike="noStrike" dirty="0">
                          <a:solidFill>
                            <a:srgbClr val="000000"/>
                          </a:solidFill>
                          <a:latin typeface="Calibri"/>
                        </a:rPr>
                        <a:t>Book value of equity per share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a:rPr>
                        <a:t>$6 </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Calibri"/>
                        </a:rPr>
                        <a:t>.25</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319088">
                <a:tc>
                  <a:txBody>
                    <a:bodyPr/>
                    <a:lstStyle/>
                    <a:p>
                      <a:pPr algn="l" fontAlgn="b"/>
                      <a:r>
                        <a:rPr lang="en-US" sz="2400" b="0" i="0" u="none" strike="noStrike" dirty="0">
                          <a:solidFill>
                            <a:srgbClr val="000000"/>
                          </a:solidFill>
                          <a:latin typeface="Calibri"/>
                        </a:rPr>
                        <a:t>Sales per share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a:rPr>
                        <a:t>$15 </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Calibri"/>
                        </a:rPr>
                        <a:t>.00</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319088">
                <a:tc>
                  <a:txBody>
                    <a:bodyPr/>
                    <a:lstStyle/>
                    <a:p>
                      <a:pPr algn="l" fontAlgn="b"/>
                      <a:r>
                        <a:rPr lang="en-US" sz="2400" b="0" i="0" u="none" strike="noStrike" dirty="0">
                          <a:solidFill>
                            <a:srgbClr val="000000"/>
                          </a:solidFill>
                          <a:latin typeface="Calibri"/>
                        </a:rPr>
                        <a:t>ROE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a:rPr>
                        <a:t>22</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Calibri"/>
                        </a:rPr>
                        <a:t>.5%</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319088">
                <a:tc>
                  <a:txBody>
                    <a:bodyPr/>
                    <a:lstStyle/>
                    <a:p>
                      <a:pPr algn="l" fontAlgn="b"/>
                      <a:r>
                        <a:rPr lang="en-US" sz="2400" b="0" i="0" u="none" strike="noStrike" dirty="0">
                          <a:solidFill>
                            <a:srgbClr val="000000"/>
                          </a:solidFill>
                          <a:latin typeface="Calibri"/>
                        </a:rPr>
                        <a:t>Required return on stock</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a:rPr>
                        <a:t>12</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Calibri"/>
                        </a:rPr>
                        <a:t>.0%</a:t>
                      </a: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r>
              <a:rPr lang="en-US" dirty="0"/>
              <a:t>Example: Calculating the Actual P/E, P/B, and P/S</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172037" name="Rectangle 5"/>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72039" name="Rectangle 7"/>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241666" name="Object 2"/>
          <p:cNvGraphicFramePr>
            <a:graphicFrameLocks noChangeAspect="1"/>
          </p:cNvGraphicFramePr>
          <p:nvPr>
            <p:extLst>
              <p:ext uri="{D42A27DB-BD31-4B8C-83A1-F6EECF244321}">
                <p14:modId xmlns:p14="http://schemas.microsoft.com/office/powerpoint/2010/main" val="2312047730"/>
              </p:ext>
            </p:extLst>
          </p:nvPr>
        </p:nvGraphicFramePr>
        <p:xfrm>
          <a:off x="3991004" y="2498823"/>
          <a:ext cx="3810000" cy="3962400"/>
        </p:xfrm>
        <a:graphic>
          <a:graphicData uri="http://schemas.openxmlformats.org/presentationml/2006/ole">
            <mc:AlternateContent xmlns:mc="http://schemas.openxmlformats.org/markup-compatibility/2006">
              <mc:Choice xmlns:v="urn:schemas-microsoft-com:vml" Requires="v">
                <p:oleObj spid="_x0000_s75787" name="Equation" r:id="rId4" imgW="1371600" imgH="1523880" progId="">
                  <p:embed/>
                </p:oleObj>
              </mc:Choice>
              <mc:Fallback>
                <p:oleObj name="Equation" r:id="rId4" imgW="1371600" imgH="1523880" progId="">
                  <p:embed/>
                  <p:pic>
                    <p:nvPicPr>
                      <p:cNvPr id="24166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1004" y="2498823"/>
                        <a:ext cx="3810000" cy="3962400"/>
                      </a:xfrm>
                      <a:prstGeom prst="rect">
                        <a:avLst/>
                      </a:prstGeom>
                      <a:noFill/>
                    </p:spPr>
                  </p:pic>
                </p:oleObj>
              </mc:Fallback>
            </mc:AlternateContent>
          </a:graphicData>
        </a:graphic>
      </p:graphicFrame>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fontScale="90000"/>
          </a:bodyPr>
          <a:lstStyle/>
          <a:p>
            <a:r>
              <a:rPr lang="en-US" dirty="0"/>
              <a:t>Example: Calculating the Inputs for the Justified</a:t>
            </a:r>
            <a:br>
              <a:rPr lang="en-US" dirty="0"/>
            </a:br>
            <a:r>
              <a:rPr lang="en-US" dirty="0"/>
              <a:t>P/E, P/B, and P/S</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172037" name="Rectangle 5"/>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72039" name="Rectangle 7"/>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241666" name="Object 2"/>
          <p:cNvGraphicFramePr>
            <a:graphicFrameLocks noChangeAspect="1"/>
          </p:cNvGraphicFramePr>
          <p:nvPr>
            <p:extLst>
              <p:ext uri="{D42A27DB-BD31-4B8C-83A1-F6EECF244321}">
                <p14:modId xmlns:p14="http://schemas.microsoft.com/office/powerpoint/2010/main" val="512457295"/>
              </p:ext>
            </p:extLst>
          </p:nvPr>
        </p:nvGraphicFramePr>
        <p:xfrm>
          <a:off x="838200" y="2674913"/>
          <a:ext cx="6948488" cy="2476500"/>
        </p:xfrm>
        <a:graphic>
          <a:graphicData uri="http://schemas.openxmlformats.org/presentationml/2006/ole">
            <mc:AlternateContent xmlns:mc="http://schemas.openxmlformats.org/markup-compatibility/2006">
              <mc:Choice xmlns:v="urn:schemas-microsoft-com:vml" Requires="v">
                <p:oleObj spid="_x0000_s76811" name="Equation" r:id="rId4" imgW="2679480" imgH="952200" progId="">
                  <p:embed/>
                </p:oleObj>
              </mc:Choice>
              <mc:Fallback>
                <p:oleObj name="Equation" r:id="rId4" imgW="2679480" imgH="952200" progId="">
                  <p:embed/>
                  <p:pic>
                    <p:nvPicPr>
                      <p:cNvPr id="24166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674913"/>
                        <a:ext cx="6948488" cy="2476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r>
              <a:rPr lang="en-US" dirty="0"/>
              <a:t>Example: Calculating the Justified</a:t>
            </a:r>
            <a:br>
              <a:rPr lang="en-US" dirty="0"/>
            </a:br>
            <a:r>
              <a:rPr lang="en-US" dirty="0"/>
              <a:t>P/E, P/B, and P/S</a:t>
            </a:r>
          </a:p>
        </p:txBody>
      </p:sp>
      <p:graphicFrame>
        <p:nvGraphicFramePr>
          <p:cNvPr id="242693" name="Object 5"/>
          <p:cNvGraphicFramePr>
            <a:graphicFrameLocks noGrp="1" noChangeAspect="1"/>
          </p:cNvGraphicFramePr>
          <p:nvPr>
            <p:ph idx="4294967295"/>
            <p:extLst>
              <p:ext uri="{D42A27DB-BD31-4B8C-83A1-F6EECF244321}">
                <p14:modId xmlns:p14="http://schemas.microsoft.com/office/powerpoint/2010/main" val="1376162785"/>
              </p:ext>
            </p:extLst>
          </p:nvPr>
        </p:nvGraphicFramePr>
        <p:xfrm>
          <a:off x="2222695" y="5178645"/>
          <a:ext cx="6781800" cy="833437"/>
        </p:xfrm>
        <a:graphic>
          <a:graphicData uri="http://schemas.openxmlformats.org/presentationml/2006/ole">
            <mc:AlternateContent xmlns:mc="http://schemas.openxmlformats.org/markup-compatibility/2006">
              <mc:Choice xmlns:v="urn:schemas-microsoft-com:vml" Requires="v">
                <p:oleObj spid="_x0000_s77853" name="Equation" r:id="rId4" imgW="3504960" imgH="406080" progId="">
                  <p:embed/>
                </p:oleObj>
              </mc:Choice>
              <mc:Fallback>
                <p:oleObj name="Equation" r:id="rId4" imgW="3504960" imgH="406080" progId="">
                  <p:embed/>
                  <p:pic>
                    <p:nvPicPr>
                      <p:cNvPr id="242693"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2695" y="5178645"/>
                        <a:ext cx="6781800" cy="833437"/>
                      </a:xfrm>
                      <a:prstGeom prst="rect">
                        <a:avLst/>
                      </a:prstGeom>
                      <a:noFill/>
                    </p:spPr>
                  </p:pic>
                </p:oleObj>
              </mc:Fallback>
            </mc:AlternateContent>
          </a:graphicData>
        </a:graphic>
      </p:graphicFrame>
      <p:sp>
        <p:nvSpPr>
          <p:cNvPr id="172037" name="Rectangle 5"/>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72039" name="Rectangle 7"/>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242691" name="Object 3"/>
          <p:cNvGraphicFramePr>
            <a:graphicFrameLocks noChangeAspect="1"/>
          </p:cNvGraphicFramePr>
          <p:nvPr>
            <p:extLst>
              <p:ext uri="{D42A27DB-BD31-4B8C-83A1-F6EECF244321}">
                <p14:modId xmlns:p14="http://schemas.microsoft.com/office/powerpoint/2010/main" val="632701330"/>
              </p:ext>
            </p:extLst>
          </p:nvPr>
        </p:nvGraphicFramePr>
        <p:xfrm>
          <a:off x="2222695" y="2344233"/>
          <a:ext cx="8675688" cy="771525"/>
        </p:xfrm>
        <a:graphic>
          <a:graphicData uri="http://schemas.openxmlformats.org/presentationml/2006/ole">
            <mc:AlternateContent xmlns:mc="http://schemas.openxmlformats.org/markup-compatibility/2006">
              <mc:Choice xmlns:v="urn:schemas-microsoft-com:vml" Requires="v">
                <p:oleObj spid="_x0000_s77854" name="Equation" r:id="rId6" imgW="2577960" imgH="380880" progId="">
                  <p:embed/>
                </p:oleObj>
              </mc:Choice>
              <mc:Fallback>
                <p:oleObj name="Equation" r:id="rId6" imgW="2577960" imgH="380880" progId="">
                  <p:embed/>
                  <p:pic>
                    <p:nvPicPr>
                      <p:cNvPr id="242691"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22695" y="2344233"/>
                        <a:ext cx="8675688" cy="771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2692" name="Object 4"/>
          <p:cNvGraphicFramePr>
            <a:graphicFrameLocks noChangeAspect="1"/>
          </p:cNvGraphicFramePr>
          <p:nvPr>
            <p:extLst>
              <p:ext uri="{D42A27DB-BD31-4B8C-83A1-F6EECF244321}">
                <p14:modId xmlns:p14="http://schemas.microsoft.com/office/powerpoint/2010/main" val="157754229"/>
              </p:ext>
            </p:extLst>
          </p:nvPr>
        </p:nvGraphicFramePr>
        <p:xfrm>
          <a:off x="2334553" y="3596445"/>
          <a:ext cx="4550410" cy="928655"/>
        </p:xfrm>
        <a:graphic>
          <a:graphicData uri="http://schemas.openxmlformats.org/presentationml/2006/ole">
            <mc:AlternateContent xmlns:mc="http://schemas.openxmlformats.org/markup-compatibility/2006">
              <mc:Choice xmlns:v="urn:schemas-microsoft-com:vml" Requires="v">
                <p:oleObj spid="_x0000_s77855" name="Equation" r:id="rId8" imgW="1866600" imgH="380880" progId="">
                  <p:embed/>
                </p:oleObj>
              </mc:Choice>
              <mc:Fallback>
                <p:oleObj name="Equation" r:id="rId8" imgW="1866600" imgH="380880" progId="">
                  <p:embed/>
                  <p:pic>
                    <p:nvPicPr>
                      <p:cNvPr id="242692"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34553" y="3596445"/>
                        <a:ext cx="4550410" cy="928655"/>
                      </a:xfrm>
                      <a:prstGeom prst="rect">
                        <a:avLst/>
                      </a:prstGeom>
                      <a:noFill/>
                      <a:ln>
                        <a:noFill/>
                      </a:ln>
                      <a:effectLst/>
                    </p:spPr>
                  </p:pic>
                </p:oleObj>
              </mc:Fallback>
            </mc:AlternateContent>
          </a:graphicData>
        </a:graphic>
      </p:graphicFrame>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Price-to–Cash Flow Multiple Rationales</a:t>
            </a:r>
          </a:p>
        </p:txBody>
      </p:sp>
      <p:graphicFrame>
        <p:nvGraphicFramePr>
          <p:cNvPr id="5" name="Content Placeholder 3"/>
          <p:cNvGraphicFramePr>
            <a:graphicFrameLocks noGrp="1"/>
          </p:cNvGraphicFramePr>
          <p:nvPr>
            <p:ph idx="4294967295"/>
          </p:nvPr>
        </p:nvGraphicFramePr>
        <p:xfrm>
          <a:off x="0" y="1447800"/>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Content Placeholder 3"/>
          <p:cNvGraphicFramePr>
            <a:graphicFrameLocks/>
          </p:cNvGraphicFramePr>
          <p:nvPr>
            <p:extLst>
              <p:ext uri="{D42A27DB-BD31-4B8C-83A1-F6EECF244321}">
                <p14:modId xmlns:p14="http://schemas.microsoft.com/office/powerpoint/2010/main" val="3940769297"/>
              </p:ext>
            </p:extLst>
          </p:nvPr>
        </p:nvGraphicFramePr>
        <p:xfrm>
          <a:off x="1004668" y="2057400"/>
          <a:ext cx="8458200" cy="41148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Price-to–Cash Flow Multiple Drawbacks</a:t>
            </a:r>
          </a:p>
        </p:txBody>
      </p:sp>
      <p:graphicFrame>
        <p:nvGraphicFramePr>
          <p:cNvPr id="5" name="Content Placeholder 3"/>
          <p:cNvGraphicFramePr>
            <a:graphicFrameLocks noGrp="1"/>
          </p:cNvGraphicFramePr>
          <p:nvPr>
            <p:ph idx="4294967295"/>
            <p:extLst>
              <p:ext uri="{D42A27DB-BD31-4B8C-83A1-F6EECF244321}">
                <p14:modId xmlns:p14="http://schemas.microsoft.com/office/powerpoint/2010/main" val="2818172509"/>
              </p:ext>
            </p:extLst>
          </p:nvPr>
        </p:nvGraphicFramePr>
        <p:xfrm>
          <a:off x="1026942" y="1768475"/>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Definitions of Cash Flow</a:t>
            </a: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887368840"/>
              </p:ext>
            </p:extLst>
          </p:nvPr>
        </p:nvGraphicFramePr>
        <p:xfrm>
          <a:off x="2110154" y="1616075"/>
          <a:ext cx="837565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Justified P/CF</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172037" name="Rectangle 5"/>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172036" name="Object 4"/>
          <p:cNvGraphicFramePr>
            <a:graphicFrameLocks noChangeAspect="1"/>
          </p:cNvGraphicFramePr>
          <p:nvPr/>
        </p:nvGraphicFramePr>
        <p:xfrm>
          <a:off x="3768852" y="2666999"/>
          <a:ext cx="4648200" cy="1295400"/>
        </p:xfrm>
        <a:graphic>
          <a:graphicData uri="http://schemas.openxmlformats.org/presentationml/2006/ole">
            <mc:AlternateContent xmlns:mc="http://schemas.openxmlformats.org/markup-compatibility/2006">
              <mc:Choice xmlns:v="urn:schemas-microsoft-com:vml" Requires="v">
                <p:oleObj spid="_x0000_s78859" name="Equation" r:id="rId4" imgW="1104840" imgH="380880" progId="">
                  <p:embed/>
                </p:oleObj>
              </mc:Choice>
              <mc:Fallback>
                <p:oleObj name="Equation" r:id="rId4" imgW="1104840" imgH="380880" progId="">
                  <p:embed/>
                  <p:pic>
                    <p:nvPicPr>
                      <p:cNvPr id="172036"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8852" y="2666999"/>
                        <a:ext cx="4648200" cy="1295400"/>
                      </a:xfrm>
                      <a:prstGeom prst="rect">
                        <a:avLst/>
                      </a:prstGeom>
                      <a:noFill/>
                    </p:spPr>
                  </p:pic>
                </p:oleObj>
              </mc:Fallback>
            </mc:AlternateContent>
          </a:graphicData>
        </a:graphic>
      </p:graphicFrame>
      <p:sp>
        <p:nvSpPr>
          <p:cNvPr id="172039" name="Rectangle 7"/>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Dividend Yield Rationales and Drawbacks</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6" name="Content Placeholder 3"/>
          <p:cNvGraphicFramePr>
            <a:graphicFrameLocks/>
          </p:cNvGraphicFramePr>
          <p:nvPr>
            <p:extLst>
              <p:ext uri="{D42A27DB-BD31-4B8C-83A1-F6EECF244321}">
                <p14:modId xmlns:p14="http://schemas.microsoft.com/office/powerpoint/2010/main" val="3120683632"/>
              </p:ext>
            </p:extLst>
          </p:nvPr>
        </p:nvGraphicFramePr>
        <p:xfrm>
          <a:off x="1041009" y="2128911"/>
          <a:ext cx="84582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Justified Dividend Yield</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172037" name="Rectangle 5"/>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172036" name="Object 4"/>
          <p:cNvGraphicFramePr>
            <a:graphicFrameLocks noChangeAspect="1"/>
          </p:cNvGraphicFramePr>
          <p:nvPr>
            <p:extLst>
              <p:ext uri="{D42A27DB-BD31-4B8C-83A1-F6EECF244321}">
                <p14:modId xmlns:p14="http://schemas.microsoft.com/office/powerpoint/2010/main" val="414651236"/>
              </p:ext>
            </p:extLst>
          </p:nvPr>
        </p:nvGraphicFramePr>
        <p:xfrm>
          <a:off x="2362200" y="2901157"/>
          <a:ext cx="4419600" cy="1401762"/>
        </p:xfrm>
        <a:graphic>
          <a:graphicData uri="http://schemas.openxmlformats.org/presentationml/2006/ole">
            <mc:AlternateContent xmlns:mc="http://schemas.openxmlformats.org/markup-compatibility/2006">
              <mc:Choice xmlns:v="urn:schemas-microsoft-com:vml" Requires="v">
                <p:oleObj spid="_x0000_s79883" name="Equation" r:id="rId4" imgW="723600" imgH="380880" progId="">
                  <p:embed/>
                </p:oleObj>
              </mc:Choice>
              <mc:Fallback>
                <p:oleObj name="Equation" r:id="rId4" imgW="723600" imgH="380880" progId="">
                  <p:embed/>
                  <p:pic>
                    <p:nvPicPr>
                      <p:cNvPr id="172036"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2901157"/>
                        <a:ext cx="4419600" cy="1401762"/>
                      </a:xfrm>
                      <a:prstGeom prst="rect">
                        <a:avLst/>
                      </a:prstGeom>
                      <a:noFill/>
                    </p:spPr>
                  </p:pic>
                </p:oleObj>
              </mc:Fallback>
            </mc:AlternateContent>
          </a:graphicData>
        </a:graphic>
      </p:graphicFrame>
      <p:sp>
        <p:nvSpPr>
          <p:cNvPr id="172039" name="Rectangle 7"/>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Inverse Price Ratios</a:t>
            </a:r>
          </a:p>
        </p:txBody>
      </p:sp>
      <p:sp>
        <p:nvSpPr>
          <p:cNvPr id="4" name="Content Placeholder 4"/>
          <p:cNvSpPr>
            <a:spLocks noGrp="1"/>
          </p:cNvSpPr>
          <p:nvPr>
            <p:ph type="subTitle" idx="4294967295"/>
          </p:nvPr>
        </p:nvSpPr>
        <p:spPr>
          <a:xfrm>
            <a:off x="0" y="3602038"/>
            <a:ext cx="9144000" cy="1655762"/>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406653997"/>
              </p:ext>
            </p:extLst>
          </p:nvPr>
        </p:nvGraphicFramePr>
        <p:xfrm>
          <a:off x="2045677" y="2001086"/>
          <a:ext cx="8305800" cy="4491789"/>
        </p:xfrm>
        <a:graphic>
          <a:graphicData uri="http://schemas.openxmlformats.org/drawingml/2006/table">
            <a:tbl>
              <a:tblPr firstRow="1" bandRow="1">
                <a:tableStyleId>{5C22544A-7EE6-4342-B048-85BDC9FD1C3A}</a:tableStyleId>
              </a:tblPr>
              <a:tblGrid>
                <a:gridCol w="4152900">
                  <a:extLst>
                    <a:ext uri="{9D8B030D-6E8A-4147-A177-3AD203B41FA5}">
                      <a16:colId xmlns:a16="http://schemas.microsoft.com/office/drawing/2014/main" val="20000"/>
                    </a:ext>
                  </a:extLst>
                </a:gridCol>
                <a:gridCol w="4152900">
                  <a:extLst>
                    <a:ext uri="{9D8B030D-6E8A-4147-A177-3AD203B41FA5}">
                      <a16:colId xmlns:a16="http://schemas.microsoft.com/office/drawing/2014/main" val="20001"/>
                    </a:ext>
                  </a:extLst>
                </a:gridCol>
              </a:tblGrid>
              <a:tr h="986589">
                <a:tc>
                  <a:txBody>
                    <a:bodyPr/>
                    <a:lstStyle/>
                    <a:p>
                      <a:pPr algn="ctr"/>
                      <a:r>
                        <a:rPr lang="en-US" sz="2400" dirty="0"/>
                        <a:t>Price Ratio</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t>Inverse Price Ratio</a:t>
                      </a:r>
                    </a:p>
                    <a:p>
                      <a:pPr algn="ctr"/>
                      <a:endParaRPr lang="en-US" sz="2400" dirty="0"/>
                    </a:p>
                  </a:txBody>
                  <a:tcPr anchor="b"/>
                </a:tc>
                <a:extLst>
                  <a:ext uri="{0D108BD9-81ED-4DB2-BD59-A6C34878D82A}">
                    <a16:rowId xmlns:a16="http://schemas.microsoft.com/office/drawing/2014/main" val="10000"/>
                  </a:ext>
                </a:extLst>
              </a:tr>
              <a:tr h="701040">
                <a:tc>
                  <a:txBody>
                    <a:bodyPr/>
                    <a:lstStyle/>
                    <a:p>
                      <a:pPr algn="ctr"/>
                      <a:r>
                        <a:rPr lang="en-US" sz="2000" dirty="0"/>
                        <a:t>Price-to-earnings (P/E)</a:t>
                      </a:r>
                    </a:p>
                  </a:txBody>
                  <a:tcPr/>
                </a:tc>
                <a:tc>
                  <a:txBody>
                    <a:bodyPr/>
                    <a:lstStyle/>
                    <a:p>
                      <a:pPr algn="ctr"/>
                      <a:r>
                        <a:rPr lang="en-US" sz="2000" dirty="0"/>
                        <a:t>Earnings</a:t>
                      </a:r>
                      <a:r>
                        <a:rPr lang="en-US" sz="2000" baseline="0" dirty="0"/>
                        <a:t> yield (E/P)</a:t>
                      </a:r>
                      <a:endParaRPr lang="en-US" sz="2000" dirty="0"/>
                    </a:p>
                  </a:txBody>
                  <a:tcPr/>
                </a:tc>
                <a:extLst>
                  <a:ext uri="{0D108BD9-81ED-4DB2-BD59-A6C34878D82A}">
                    <a16:rowId xmlns:a16="http://schemas.microsoft.com/office/drawing/2014/main" val="10001"/>
                  </a:ext>
                </a:extLst>
              </a:tr>
              <a:tr h="701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Price-to-book (P/B)</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Book-to-market (B/P</a:t>
                      </a:r>
                      <a:r>
                        <a:rPr lang="en-US" sz="2000" baseline="0" dirty="0"/>
                        <a:t>)</a:t>
                      </a:r>
                      <a:endParaRPr lang="en-US" sz="2000" dirty="0"/>
                    </a:p>
                    <a:p>
                      <a:pPr algn="ctr"/>
                      <a:endParaRPr lang="en-US" sz="2000" dirty="0"/>
                    </a:p>
                  </a:txBody>
                  <a:tcPr/>
                </a:tc>
                <a:extLst>
                  <a:ext uri="{0D108BD9-81ED-4DB2-BD59-A6C34878D82A}">
                    <a16:rowId xmlns:a16="http://schemas.microsoft.com/office/drawing/2014/main" val="10002"/>
                  </a:ext>
                </a:extLst>
              </a:tr>
              <a:tr h="701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Price-to-sales (P/S)</a:t>
                      </a:r>
                    </a:p>
                  </a:txBody>
                  <a:tcPr/>
                </a:tc>
                <a:tc>
                  <a:txBody>
                    <a:bodyPr/>
                    <a:lstStyle/>
                    <a:p>
                      <a:pPr algn="ctr"/>
                      <a:r>
                        <a:rPr lang="en-US" sz="2000" dirty="0"/>
                        <a:t>Sales-to-price (S/P)</a:t>
                      </a:r>
                    </a:p>
                  </a:txBody>
                  <a:tcPr/>
                </a:tc>
                <a:extLst>
                  <a:ext uri="{0D108BD9-81ED-4DB2-BD59-A6C34878D82A}">
                    <a16:rowId xmlns:a16="http://schemas.microsoft.com/office/drawing/2014/main" val="10003"/>
                  </a:ext>
                </a:extLst>
              </a:tr>
              <a:tr h="701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Price-to-cash</a:t>
                      </a:r>
                      <a:r>
                        <a:rPr lang="en-US" sz="2000" baseline="0" dirty="0"/>
                        <a:t>-flow</a:t>
                      </a:r>
                      <a:r>
                        <a:rPr lang="en-US" sz="2000" dirty="0"/>
                        <a:t> (P/CF)</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Cash flow </a:t>
                      </a:r>
                      <a:r>
                        <a:rPr lang="en-US" sz="2000" baseline="0" dirty="0"/>
                        <a:t>yield (C/P)</a:t>
                      </a:r>
                      <a:endParaRPr lang="en-US" sz="2000" dirty="0"/>
                    </a:p>
                    <a:p>
                      <a:pPr algn="ctr"/>
                      <a:endParaRPr lang="en-US" sz="2000" dirty="0"/>
                    </a:p>
                  </a:txBody>
                  <a:tcPr/>
                </a:tc>
                <a:extLst>
                  <a:ext uri="{0D108BD9-81ED-4DB2-BD59-A6C34878D82A}">
                    <a16:rowId xmlns:a16="http://schemas.microsoft.com/office/drawing/2014/main" val="10004"/>
                  </a:ext>
                </a:extLst>
              </a:tr>
              <a:tr h="701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Price-to-dividends (P/D)</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Dividend</a:t>
                      </a:r>
                      <a:r>
                        <a:rPr lang="en-US" sz="2000" baseline="0" dirty="0"/>
                        <a:t> yield (D/P)</a:t>
                      </a:r>
                      <a:endParaRPr lang="en-US" sz="2000" dirty="0"/>
                    </a:p>
                    <a:p>
                      <a:pPr algn="ctr"/>
                      <a:endParaRPr lang="en-US" sz="2000" dirty="0"/>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Enterprise Value/EBITDA Multiple Rationales and Drawbacks</a:t>
            </a:r>
          </a:p>
        </p:txBody>
      </p:sp>
      <p:graphicFrame>
        <p:nvGraphicFramePr>
          <p:cNvPr id="5" name="Content Placeholder 3"/>
          <p:cNvGraphicFramePr>
            <a:graphicFrameLocks noGrp="1"/>
          </p:cNvGraphicFramePr>
          <p:nvPr>
            <p:ph idx="4294967295"/>
          </p:nvPr>
        </p:nvGraphicFramePr>
        <p:xfrm>
          <a:off x="0" y="1447800"/>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Content Placeholder 3"/>
          <p:cNvGraphicFramePr>
            <a:graphicFrameLocks/>
          </p:cNvGraphicFramePr>
          <p:nvPr>
            <p:extLst>
              <p:ext uri="{D42A27DB-BD31-4B8C-83A1-F6EECF244321}">
                <p14:modId xmlns:p14="http://schemas.microsoft.com/office/powerpoint/2010/main" val="1522049396"/>
              </p:ext>
            </p:extLst>
          </p:nvPr>
        </p:nvGraphicFramePr>
        <p:xfrm>
          <a:off x="1600200" y="2378075"/>
          <a:ext cx="8991600" cy="41148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Issues in Using Enterprise Value Multiples</a:t>
            </a:r>
          </a:p>
        </p:txBody>
      </p:sp>
      <p:graphicFrame>
        <p:nvGraphicFramePr>
          <p:cNvPr id="5" name="Content Placeholder 3"/>
          <p:cNvGraphicFramePr>
            <a:graphicFrameLocks noGrp="1"/>
          </p:cNvGraphicFramePr>
          <p:nvPr>
            <p:ph idx="4294967295"/>
          </p:nvPr>
        </p:nvGraphicFramePr>
        <p:xfrm>
          <a:off x="0" y="1447800"/>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Content Placeholder 3"/>
          <p:cNvGraphicFramePr>
            <a:graphicFrameLocks/>
          </p:cNvGraphicFramePr>
          <p:nvPr>
            <p:extLst>
              <p:ext uri="{D42A27DB-BD31-4B8C-83A1-F6EECF244321}">
                <p14:modId xmlns:p14="http://schemas.microsoft.com/office/powerpoint/2010/main" val="138437105"/>
              </p:ext>
            </p:extLst>
          </p:nvPr>
        </p:nvGraphicFramePr>
        <p:xfrm>
          <a:off x="1187548" y="1997075"/>
          <a:ext cx="8382000" cy="44958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pPr lvl="0"/>
            <a:r>
              <a:rPr lang="en-US" dirty="0"/>
              <a:t>Cross-Country Comparisons</a:t>
            </a:r>
          </a:p>
        </p:txBody>
      </p:sp>
      <p:graphicFrame>
        <p:nvGraphicFramePr>
          <p:cNvPr id="5" name="Diagram 4"/>
          <p:cNvGraphicFramePr/>
          <p:nvPr>
            <p:extLst>
              <p:ext uri="{D42A27DB-BD31-4B8C-83A1-F6EECF244321}">
                <p14:modId xmlns:p14="http://schemas.microsoft.com/office/powerpoint/2010/main" val="1672742921"/>
              </p:ext>
            </p:extLst>
          </p:nvPr>
        </p:nvGraphicFramePr>
        <p:xfrm>
          <a:off x="980050" y="1768475"/>
          <a:ext cx="784860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lvl="0"/>
            <a:r>
              <a:rPr lang="en-US" dirty="0"/>
              <a:t>Momentum Indicators: Earnings Surprises</a:t>
            </a:r>
          </a:p>
        </p:txBody>
      </p:sp>
      <p:sp>
        <p:nvSpPr>
          <p:cNvPr id="200706"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200705" name="Object 1"/>
          <p:cNvGraphicFramePr>
            <a:graphicFrameLocks noChangeAspect="1"/>
          </p:cNvGraphicFramePr>
          <p:nvPr>
            <p:extLst>
              <p:ext uri="{D42A27DB-BD31-4B8C-83A1-F6EECF244321}">
                <p14:modId xmlns:p14="http://schemas.microsoft.com/office/powerpoint/2010/main" val="332616368"/>
              </p:ext>
            </p:extLst>
          </p:nvPr>
        </p:nvGraphicFramePr>
        <p:xfrm>
          <a:off x="1073834" y="3495260"/>
          <a:ext cx="5915025" cy="1143000"/>
        </p:xfrm>
        <a:graphic>
          <a:graphicData uri="http://schemas.openxmlformats.org/presentationml/2006/ole">
            <mc:AlternateContent xmlns:mc="http://schemas.openxmlformats.org/markup-compatibility/2006">
              <mc:Choice xmlns:v="urn:schemas-microsoft-com:vml" Requires="v">
                <p:oleObj spid="_x0000_s80920" name="Equation" r:id="rId4" imgW="2145960" imgH="444240" progId="Equation.DSMT4">
                  <p:embed/>
                </p:oleObj>
              </mc:Choice>
              <mc:Fallback>
                <p:oleObj name="Equation" r:id="rId4" imgW="2145960" imgH="444240" progId="Equation.DSMT4">
                  <p:embed/>
                  <p:pic>
                    <p:nvPicPr>
                      <p:cNvPr id="200705" name="Object 1"/>
                      <p:cNvPicPr>
                        <a:picLocks noChangeAspect="1" noChangeArrowheads="1"/>
                      </p:cNvPicPr>
                      <p:nvPr/>
                    </p:nvPicPr>
                    <p:blipFill>
                      <a:blip r:embed="rId5"/>
                      <a:srcRect/>
                      <a:stretch>
                        <a:fillRect/>
                      </a:stretch>
                    </p:blipFill>
                    <p:spPr bwMode="auto">
                      <a:xfrm>
                        <a:off x="1073834" y="3495260"/>
                        <a:ext cx="5915025" cy="1143000"/>
                      </a:xfrm>
                      <a:prstGeom prst="rect">
                        <a:avLst/>
                      </a:prstGeom>
                      <a:noFill/>
                    </p:spPr>
                  </p:pic>
                </p:oleObj>
              </mc:Fallback>
            </mc:AlternateContent>
          </a:graphicData>
        </a:graphic>
      </p:graphicFrame>
      <p:graphicFrame>
        <p:nvGraphicFramePr>
          <p:cNvPr id="200707" name="Object 3"/>
          <p:cNvGraphicFramePr>
            <a:graphicFrameLocks noChangeAspect="1"/>
          </p:cNvGraphicFramePr>
          <p:nvPr>
            <p:extLst>
              <p:ext uri="{D42A27DB-BD31-4B8C-83A1-F6EECF244321}">
                <p14:modId xmlns:p14="http://schemas.microsoft.com/office/powerpoint/2010/main" val="2343728278"/>
              </p:ext>
            </p:extLst>
          </p:nvPr>
        </p:nvGraphicFramePr>
        <p:xfrm>
          <a:off x="1073834" y="2235616"/>
          <a:ext cx="3581399" cy="555625"/>
        </p:xfrm>
        <a:graphic>
          <a:graphicData uri="http://schemas.openxmlformats.org/presentationml/2006/ole">
            <mc:AlternateContent xmlns:mc="http://schemas.openxmlformats.org/markup-compatibility/2006">
              <mc:Choice xmlns:v="urn:schemas-microsoft-com:vml" Requires="v">
                <p:oleObj spid="_x0000_s80921" name="Equation" r:id="rId6" imgW="1257120" imgH="215640" progId="">
                  <p:embed/>
                </p:oleObj>
              </mc:Choice>
              <mc:Fallback>
                <p:oleObj name="Equation" r:id="rId6" imgW="1257120" imgH="215640" progId="">
                  <p:embed/>
                  <p:pic>
                    <p:nvPicPr>
                      <p:cNvPr id="200707"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3834" y="2235616"/>
                        <a:ext cx="3581399" cy="555625"/>
                      </a:xfrm>
                      <a:prstGeom prst="rect">
                        <a:avLst/>
                      </a:prstGeom>
                      <a:noFill/>
                    </p:spPr>
                  </p:pic>
                </p:oleObj>
              </mc:Fallback>
            </mc:AlternateContent>
          </a:graphicData>
        </a:graphic>
      </p:graphicFrame>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lvl="0"/>
            <a:r>
              <a:rPr lang="en-US" dirty="0"/>
              <a:t>Momentum Indicators:  Relative Strength </a:t>
            </a:r>
          </a:p>
        </p:txBody>
      </p:sp>
      <p:sp>
        <p:nvSpPr>
          <p:cNvPr id="200706"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6" name="Diagram 5"/>
          <p:cNvGraphicFramePr/>
          <p:nvPr>
            <p:extLst>
              <p:ext uri="{D42A27DB-BD31-4B8C-83A1-F6EECF244321}">
                <p14:modId xmlns:p14="http://schemas.microsoft.com/office/powerpoint/2010/main" val="3361985551"/>
              </p:ext>
            </p:extLst>
          </p:nvPr>
        </p:nvGraphicFramePr>
        <p:xfrm>
          <a:off x="1616366" y="2174875"/>
          <a:ext cx="7086600" cy="431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pPr lvl="0"/>
            <a:r>
              <a:rPr lang="en-US" dirty="0"/>
              <a:t>Valuation Indicators in Practice: Averaging Multiples</a:t>
            </a:r>
          </a:p>
        </p:txBody>
      </p:sp>
      <p:sp>
        <p:nvSpPr>
          <p:cNvPr id="200706"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4" name="Diagram 3"/>
          <p:cNvGraphicFramePr/>
          <p:nvPr>
            <p:extLst>
              <p:ext uri="{D42A27DB-BD31-4B8C-83A1-F6EECF244321}">
                <p14:modId xmlns:p14="http://schemas.microsoft.com/office/powerpoint/2010/main" val="1664772838"/>
              </p:ext>
            </p:extLst>
          </p:nvPr>
        </p:nvGraphicFramePr>
        <p:xfrm>
          <a:off x="2064434" y="2080846"/>
          <a:ext cx="71628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pPr lvl="0"/>
            <a:r>
              <a:rPr lang="en-US" dirty="0"/>
              <a:t>Valuation Indicators in Practice: Stock Screens</a:t>
            </a:r>
          </a:p>
        </p:txBody>
      </p:sp>
      <p:sp>
        <p:nvSpPr>
          <p:cNvPr id="200706"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5" name="Diagram 4"/>
          <p:cNvGraphicFramePr/>
          <p:nvPr>
            <p:extLst>
              <p:ext uri="{D42A27DB-BD31-4B8C-83A1-F6EECF244321}">
                <p14:modId xmlns:p14="http://schemas.microsoft.com/office/powerpoint/2010/main" val="256626215"/>
              </p:ext>
            </p:extLst>
          </p:nvPr>
        </p:nvGraphicFramePr>
        <p:xfrm>
          <a:off x="1106659" y="2225675"/>
          <a:ext cx="8001000" cy="426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Summary</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1709210561"/>
              </p:ext>
            </p:extLst>
          </p:nvPr>
        </p:nvGraphicFramePr>
        <p:xfrm>
          <a:off x="990600" y="1690688"/>
          <a:ext cx="84582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Summary</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1789549284"/>
              </p:ext>
            </p:extLst>
          </p:nvPr>
        </p:nvGraphicFramePr>
        <p:xfrm>
          <a:off x="998806" y="1514622"/>
          <a:ext cx="86868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Summary</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4180031182"/>
              </p:ext>
            </p:extLst>
          </p:nvPr>
        </p:nvGraphicFramePr>
        <p:xfrm>
          <a:off x="1035148" y="1690688"/>
          <a:ext cx="861060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Summary</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3216660263"/>
              </p:ext>
            </p:extLst>
          </p:nvPr>
        </p:nvGraphicFramePr>
        <p:xfrm>
          <a:off x="1113693" y="1690688"/>
          <a:ext cx="86868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Summary</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3139206526"/>
              </p:ext>
            </p:extLst>
          </p:nvPr>
        </p:nvGraphicFramePr>
        <p:xfrm>
          <a:off x="838200" y="1387475"/>
          <a:ext cx="84582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Summary</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2518575819"/>
              </p:ext>
            </p:extLst>
          </p:nvPr>
        </p:nvGraphicFramePr>
        <p:xfrm>
          <a:off x="1083212" y="1482970"/>
          <a:ext cx="86106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Summary</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3393576887"/>
              </p:ext>
            </p:extLst>
          </p:nvPr>
        </p:nvGraphicFramePr>
        <p:xfrm>
          <a:off x="838200" y="1690688"/>
          <a:ext cx="84582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Summary</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1005386689"/>
              </p:ext>
            </p:extLst>
          </p:nvPr>
        </p:nvGraphicFramePr>
        <p:xfrm>
          <a:off x="838200" y="1690688"/>
          <a:ext cx="84582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Summary</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3803218900"/>
              </p:ext>
            </p:extLst>
          </p:nvPr>
        </p:nvGraphicFramePr>
        <p:xfrm>
          <a:off x="936674" y="1690688"/>
          <a:ext cx="861060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8729047"/>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ctrTitle"/>
          </p:nvPr>
        </p:nvSpPr>
        <p:spPr/>
        <p:txBody>
          <a:bodyPr/>
          <a:lstStyle/>
          <a:p>
            <a:pPr algn="ctr" eaLnBrk="1" hangingPunct="1"/>
            <a:r>
              <a:rPr lang="en-US" sz="4000" dirty="0">
                <a:latin typeface="Verdana" pitchFamily="34" charset="0"/>
              </a:rPr>
              <a:t>Residual Income Valuation:</a:t>
            </a:r>
            <a:br>
              <a:rPr lang="en-US" sz="3000" dirty="0">
                <a:latin typeface="Verdana" pitchFamily="34" charset="0"/>
              </a:rPr>
            </a:br>
            <a:r>
              <a:rPr lang="en-US" sz="3000" dirty="0">
                <a:latin typeface="Verdana" pitchFamily="34" charset="0"/>
              </a:rPr>
              <a:t>Valuing Common Equity</a:t>
            </a:r>
          </a:p>
        </p:txBody>
      </p:sp>
      <p:sp>
        <p:nvSpPr>
          <p:cNvPr id="3" name="Subtitle 2">
            <a:extLst>
              <a:ext uri="{FF2B5EF4-FFF2-40B4-BE49-F238E27FC236}">
                <a16:creationId xmlns:a16="http://schemas.microsoft.com/office/drawing/2014/main" id="{5A5F804C-6DD3-447F-8F96-6F4E1CF19875}"/>
              </a:ext>
            </a:extLst>
          </p:cNvPr>
          <p:cNvSpPr>
            <a:spLocks noGrp="1"/>
          </p:cNvSpPr>
          <p:nvPr>
            <p:ph type="subTitle" idx="1"/>
          </p:nvPr>
        </p:nvSpPr>
        <p:spPr/>
        <p:txBody>
          <a:bodyPr/>
          <a:lstStyle/>
          <a:p>
            <a:endParaRPr lang="en-US"/>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Residual Income</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44145146"/>
              </p:ext>
            </p:extLst>
          </p:nvPr>
        </p:nvGraphicFramePr>
        <p:xfrm>
          <a:off x="2290689" y="1690688"/>
          <a:ext cx="81534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Residual Income</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4127043421"/>
              </p:ext>
            </p:extLst>
          </p:nvPr>
        </p:nvGraphicFramePr>
        <p:xfrm>
          <a:off x="1752600" y="2073275"/>
          <a:ext cx="8686800" cy="2362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Content Placeholder 7"/>
          <p:cNvGraphicFramePr>
            <a:graphicFrameLocks/>
          </p:cNvGraphicFramePr>
          <p:nvPr>
            <p:extLst>
              <p:ext uri="{D42A27DB-BD31-4B8C-83A1-F6EECF244321}">
                <p14:modId xmlns:p14="http://schemas.microsoft.com/office/powerpoint/2010/main" val="3786671341"/>
              </p:ext>
            </p:extLst>
          </p:nvPr>
        </p:nvGraphicFramePr>
        <p:xfrm>
          <a:off x="1865142" y="4435475"/>
          <a:ext cx="8686800" cy="23622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1"/>
          <p:cNvSpPr txBox="1">
            <a:spLocks noGrp="1"/>
          </p:cNvSpPr>
          <p:nvPr/>
        </p:nvSpPr>
        <p:spPr bwMode="auto">
          <a:xfrm>
            <a:off x="8001000" y="6381750"/>
            <a:ext cx="2133600" cy="476250"/>
          </a:xfrm>
          <a:prstGeom prst="rect">
            <a:avLst/>
          </a:prstGeom>
          <a:noFill/>
          <a:ln>
            <a:miter lim="800000"/>
            <a:headEnd/>
            <a:tailEnd/>
          </a:ln>
        </p:spPr>
        <p:txBody>
          <a:bodyPr/>
          <a:lstStyle/>
          <a:p>
            <a:pPr algn="r">
              <a:defRPr/>
            </a:pPr>
            <a:endParaRPr lang="en-US" b="1" dirty="0">
              <a:solidFill>
                <a:srgbClr val="2A3076"/>
              </a:solidFill>
              <a:latin typeface="Arial" pitchFamily="34" charset="0"/>
            </a:endParaRPr>
          </a:p>
          <a:p>
            <a:pPr algn="r">
              <a:defRPr/>
            </a:pPr>
            <a:endParaRPr lang="en-US" b="1" dirty="0">
              <a:solidFill>
                <a:srgbClr val="2A3076"/>
              </a:solidFill>
              <a:latin typeface="Arial" pitchFamily="34" charset="0"/>
            </a:endParaRPr>
          </a:p>
        </p:txBody>
      </p:sp>
      <p:sp>
        <p:nvSpPr>
          <p:cNvPr id="366596" name="Rectangle 2"/>
          <p:cNvSpPr>
            <a:spLocks noChangeArrowheads="1"/>
          </p:cNvSpPr>
          <p:nvPr/>
        </p:nvSpPr>
        <p:spPr bwMode="auto">
          <a:xfrm>
            <a:off x="1524001" y="43934"/>
            <a:ext cx="184731" cy="369332"/>
          </a:xfrm>
          <a:prstGeom prst="rect">
            <a:avLst/>
          </a:prstGeom>
          <a:noFill/>
          <a:ln w="9525">
            <a:noFill/>
            <a:miter lim="800000"/>
            <a:headEnd/>
            <a:tailEnd/>
          </a:ln>
        </p:spPr>
        <p:txBody>
          <a:bodyPr wrap="none" anchor="ctr">
            <a:spAutoFit/>
          </a:bodyPr>
          <a:lstStyle/>
          <a:p>
            <a:endParaRPr lang="en-US" dirty="0"/>
          </a:p>
        </p:txBody>
      </p:sp>
      <p:sp>
        <p:nvSpPr>
          <p:cNvPr id="6" name="Title 5"/>
          <p:cNvSpPr>
            <a:spLocks noGrp="1"/>
          </p:cNvSpPr>
          <p:nvPr>
            <p:ph type="title"/>
          </p:nvPr>
        </p:nvSpPr>
        <p:spPr/>
        <p:txBody>
          <a:bodyPr anchor="b">
            <a:normAutofit/>
          </a:bodyPr>
          <a:lstStyle/>
          <a:p>
            <a:r>
              <a:rPr lang="en-US" dirty="0"/>
              <a:t>Example: Residual Income</a:t>
            </a:r>
            <a:br>
              <a:rPr lang="en-US" dirty="0"/>
            </a:b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2180196668"/>
              </p:ext>
            </p:extLst>
          </p:nvPr>
        </p:nvGraphicFramePr>
        <p:xfrm>
          <a:off x="1094349" y="2466983"/>
          <a:ext cx="7696200" cy="3115466"/>
        </p:xfrm>
        <a:graphic>
          <a:graphicData uri="http://schemas.openxmlformats.org/drawingml/2006/table">
            <a:tbl>
              <a:tblPr/>
              <a:tblGrid>
                <a:gridCol w="3815764">
                  <a:extLst>
                    <a:ext uri="{9D8B030D-6E8A-4147-A177-3AD203B41FA5}">
                      <a16:colId xmlns:a16="http://schemas.microsoft.com/office/drawing/2014/main" val="20000"/>
                    </a:ext>
                  </a:extLst>
                </a:gridCol>
                <a:gridCol w="3261202">
                  <a:extLst>
                    <a:ext uri="{9D8B030D-6E8A-4147-A177-3AD203B41FA5}">
                      <a16:colId xmlns:a16="http://schemas.microsoft.com/office/drawing/2014/main" val="20001"/>
                    </a:ext>
                  </a:extLst>
                </a:gridCol>
                <a:gridCol w="619234">
                  <a:extLst>
                    <a:ext uri="{9D8B030D-6E8A-4147-A177-3AD203B41FA5}">
                      <a16:colId xmlns:a16="http://schemas.microsoft.com/office/drawing/2014/main" val="20002"/>
                    </a:ext>
                  </a:extLst>
                </a:gridCol>
              </a:tblGrid>
              <a:tr h="612380">
                <a:tc>
                  <a:txBody>
                    <a:bodyPr/>
                    <a:lstStyle/>
                    <a:p>
                      <a:pPr algn="l" fontAlgn="b"/>
                      <a:r>
                        <a:rPr lang="en-US" sz="2400" b="0" i="0" u="none" strike="noStrike" dirty="0">
                          <a:solidFill>
                            <a:srgbClr val="000000"/>
                          </a:solidFill>
                          <a:latin typeface="Calibri" pitchFamily="34" charset="0"/>
                        </a:rPr>
                        <a:t>Total assets</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pitchFamily="34" charset="0"/>
                        </a:rPr>
                        <a:t>        $5,000,000</a:t>
                      </a:r>
                    </a:p>
                  </a:txBody>
                  <a:tcPr marL="9525" marR="9525" marT="9525" marB="0" anchor="b">
                    <a:lnL>
                      <a:noFill/>
                    </a:lnL>
                    <a:lnR>
                      <a:noFill/>
                    </a:lnR>
                    <a:lnT>
                      <a:noFill/>
                    </a:lnT>
                    <a:lnB>
                      <a:noFill/>
                    </a:lnB>
                  </a:tcPr>
                </a:tc>
                <a:tc>
                  <a:txBody>
                    <a:bodyPr/>
                    <a:lstStyle/>
                    <a:p>
                      <a:pPr algn="l" fontAlgn="b"/>
                      <a:r>
                        <a:rPr lang="en-GB" sz="2400" b="0" i="0" u="none" strike="noStrike" dirty="0">
                          <a:solidFill>
                            <a:srgbClr val="000000"/>
                          </a:solidFill>
                          <a:latin typeface="Calibri" pitchFamily="34" charset="0"/>
                        </a:rPr>
                        <a:t>.00</a:t>
                      </a:r>
                      <a:endParaRPr lang="en-US" sz="2400" b="0" i="0" u="none" strike="noStrike" dirty="0">
                        <a:solidFill>
                          <a:srgbClr val="000000"/>
                        </a:solidFill>
                        <a:latin typeface="Calibri"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665946">
                <a:tc>
                  <a:txBody>
                    <a:bodyPr/>
                    <a:lstStyle/>
                    <a:p>
                      <a:pPr algn="l" fontAlgn="b"/>
                      <a:r>
                        <a:rPr lang="en-US" sz="2400" b="0" i="0" u="none" strike="noStrike" dirty="0">
                          <a:solidFill>
                            <a:srgbClr val="000000"/>
                          </a:solidFill>
                          <a:latin typeface="Calibri" pitchFamily="34" charset="0"/>
                        </a:rPr>
                        <a:t>Debt-to-total capital ratio</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pitchFamily="34" charset="0"/>
                        </a:rPr>
                        <a:t>0 </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Calibri" pitchFamily="34" charset="0"/>
                        </a:rPr>
                        <a:t>.60</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612380">
                <a:tc>
                  <a:txBody>
                    <a:bodyPr/>
                    <a:lstStyle/>
                    <a:p>
                      <a:pPr algn="l" fontAlgn="b"/>
                      <a:r>
                        <a:rPr lang="en-US" sz="2400" b="0" i="0" u="none" strike="noStrike" dirty="0">
                          <a:solidFill>
                            <a:srgbClr val="000000"/>
                          </a:solidFill>
                          <a:latin typeface="Calibri" pitchFamily="34" charset="0"/>
                        </a:rPr>
                        <a:t>Cost of debt (before tax)</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pitchFamily="34" charset="0"/>
                        </a:rPr>
                        <a:t>8</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Calibri"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612380">
                <a:tc>
                  <a:txBody>
                    <a:bodyPr/>
                    <a:lstStyle/>
                    <a:p>
                      <a:pPr algn="l" fontAlgn="b"/>
                      <a:r>
                        <a:rPr lang="en-US" sz="2400" b="0" i="0" u="none" strike="noStrike" dirty="0">
                          <a:solidFill>
                            <a:srgbClr val="000000"/>
                          </a:solidFill>
                          <a:latin typeface="Calibri" pitchFamily="34" charset="0"/>
                        </a:rPr>
                        <a:t>Cost of equity</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pitchFamily="34" charset="0"/>
                        </a:rPr>
                        <a:t>12</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Calibri"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612380">
                <a:tc>
                  <a:txBody>
                    <a:bodyPr/>
                    <a:lstStyle/>
                    <a:p>
                      <a:pPr algn="l" fontAlgn="b"/>
                      <a:r>
                        <a:rPr lang="en-US" sz="2400" b="0" i="0" u="none" strike="noStrike" dirty="0">
                          <a:solidFill>
                            <a:srgbClr val="000000"/>
                          </a:solidFill>
                          <a:latin typeface="Calibri" pitchFamily="34" charset="0"/>
                        </a:rPr>
                        <a:t>Tax rate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pitchFamily="34" charset="0"/>
                        </a:rPr>
                        <a:t>40</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Calibri"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1"/>
          <p:cNvSpPr txBox="1">
            <a:spLocks noGrp="1"/>
          </p:cNvSpPr>
          <p:nvPr/>
        </p:nvSpPr>
        <p:spPr bwMode="auto">
          <a:xfrm>
            <a:off x="8001000" y="6381750"/>
            <a:ext cx="2133600" cy="476250"/>
          </a:xfrm>
          <a:prstGeom prst="rect">
            <a:avLst/>
          </a:prstGeom>
          <a:noFill/>
          <a:ln>
            <a:miter lim="800000"/>
            <a:headEnd/>
            <a:tailEnd/>
          </a:ln>
        </p:spPr>
        <p:txBody>
          <a:bodyPr/>
          <a:lstStyle/>
          <a:p>
            <a:pPr algn="r">
              <a:defRPr/>
            </a:pPr>
            <a:endParaRPr lang="en-US" b="1" dirty="0">
              <a:solidFill>
                <a:srgbClr val="2A3076"/>
              </a:solidFill>
              <a:latin typeface="Arial" pitchFamily="34" charset="0"/>
            </a:endParaRPr>
          </a:p>
          <a:p>
            <a:pPr algn="r">
              <a:defRPr/>
            </a:pPr>
            <a:endParaRPr lang="en-US" b="1" dirty="0">
              <a:solidFill>
                <a:srgbClr val="2A3076"/>
              </a:solidFill>
              <a:latin typeface="Arial" pitchFamily="34" charset="0"/>
            </a:endParaRPr>
          </a:p>
        </p:txBody>
      </p:sp>
      <p:sp>
        <p:nvSpPr>
          <p:cNvPr id="366596" name="Rectangle 2"/>
          <p:cNvSpPr>
            <a:spLocks noChangeArrowheads="1"/>
          </p:cNvSpPr>
          <p:nvPr/>
        </p:nvSpPr>
        <p:spPr bwMode="auto">
          <a:xfrm>
            <a:off x="1524001" y="43934"/>
            <a:ext cx="184731" cy="369332"/>
          </a:xfrm>
          <a:prstGeom prst="rect">
            <a:avLst/>
          </a:prstGeom>
          <a:noFill/>
          <a:ln w="9525">
            <a:noFill/>
            <a:miter lim="800000"/>
            <a:headEnd/>
            <a:tailEnd/>
          </a:ln>
        </p:spPr>
        <p:txBody>
          <a:bodyPr wrap="none" anchor="ctr">
            <a:spAutoFit/>
          </a:bodyPr>
          <a:lstStyle/>
          <a:p>
            <a:endParaRPr lang="en-US" dirty="0"/>
          </a:p>
        </p:txBody>
      </p:sp>
      <p:sp>
        <p:nvSpPr>
          <p:cNvPr id="6" name="Title 5"/>
          <p:cNvSpPr>
            <a:spLocks noGrp="1"/>
          </p:cNvSpPr>
          <p:nvPr>
            <p:ph type="title"/>
          </p:nvPr>
        </p:nvSpPr>
        <p:spPr/>
        <p:txBody>
          <a:bodyPr anchor="ctr">
            <a:normAutofit/>
          </a:bodyPr>
          <a:lstStyle/>
          <a:p>
            <a:r>
              <a:rPr lang="en-US" dirty="0"/>
              <a:t>Example: Residual Income</a:t>
            </a:r>
          </a:p>
        </p:txBody>
      </p:sp>
      <p:graphicFrame>
        <p:nvGraphicFramePr>
          <p:cNvPr id="7" name="Table 6"/>
          <p:cNvGraphicFramePr>
            <a:graphicFrameLocks noGrp="1"/>
          </p:cNvGraphicFramePr>
          <p:nvPr>
            <p:extLst>
              <p:ext uri="{D42A27DB-BD31-4B8C-83A1-F6EECF244321}">
                <p14:modId xmlns:p14="http://schemas.microsoft.com/office/powerpoint/2010/main" val="4030840022"/>
              </p:ext>
            </p:extLst>
          </p:nvPr>
        </p:nvGraphicFramePr>
        <p:xfrm>
          <a:off x="1331155" y="2266255"/>
          <a:ext cx="7391400" cy="3657600"/>
        </p:xfrm>
        <a:graphic>
          <a:graphicData uri="http://schemas.openxmlformats.org/drawingml/2006/table">
            <a:tbl>
              <a:tblPr/>
              <a:tblGrid>
                <a:gridCol w="5502283">
                  <a:extLst>
                    <a:ext uri="{9D8B030D-6E8A-4147-A177-3AD203B41FA5}">
                      <a16:colId xmlns:a16="http://schemas.microsoft.com/office/drawing/2014/main" val="20000"/>
                    </a:ext>
                  </a:extLst>
                </a:gridCol>
                <a:gridCol w="1889117">
                  <a:extLst>
                    <a:ext uri="{9D8B030D-6E8A-4147-A177-3AD203B41FA5}">
                      <a16:colId xmlns:a16="http://schemas.microsoft.com/office/drawing/2014/main" val="20001"/>
                    </a:ext>
                  </a:extLst>
                </a:gridCol>
              </a:tblGrid>
              <a:tr h="731520">
                <a:tc>
                  <a:txBody>
                    <a:bodyPr/>
                    <a:lstStyle/>
                    <a:p>
                      <a:pPr algn="l" fontAlgn="b"/>
                      <a:r>
                        <a:rPr lang="en-US" sz="2400" b="0" i="0" u="none" strike="noStrike" dirty="0">
                          <a:solidFill>
                            <a:srgbClr val="000000"/>
                          </a:solidFill>
                          <a:latin typeface="Calibri" pitchFamily="34" charset="0"/>
                        </a:rPr>
                        <a:t>EBIT</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pitchFamily="34" charset="0"/>
                        </a:rPr>
                        <a:t>$400,000</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731520">
                <a:tc>
                  <a:txBody>
                    <a:bodyPr/>
                    <a:lstStyle/>
                    <a:p>
                      <a:pPr algn="l" fontAlgn="b"/>
                      <a:r>
                        <a:rPr lang="en-US" sz="2400" b="0" i="0" u="none" strike="noStrike" dirty="0">
                          <a:solidFill>
                            <a:srgbClr val="000000"/>
                          </a:solidFill>
                          <a:latin typeface="Calibri" pitchFamily="34" charset="0"/>
                        </a:rPr>
                        <a:t>Less interest Expense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pitchFamily="34" charset="0"/>
                        </a:rPr>
                        <a:t>$240,000</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731520">
                <a:tc>
                  <a:txBody>
                    <a:bodyPr/>
                    <a:lstStyle/>
                    <a:p>
                      <a:pPr algn="l" fontAlgn="b"/>
                      <a:r>
                        <a:rPr lang="en-US" sz="2400" b="0" i="0" u="none" strike="noStrike" dirty="0">
                          <a:solidFill>
                            <a:srgbClr val="000000"/>
                          </a:solidFill>
                          <a:latin typeface="Calibri" pitchFamily="34" charset="0"/>
                        </a:rPr>
                        <a:t>Pretax income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pitchFamily="34" charset="0"/>
                        </a:rPr>
                        <a:t>$160,000</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731520">
                <a:tc>
                  <a:txBody>
                    <a:bodyPr/>
                    <a:lstStyle/>
                    <a:p>
                      <a:pPr algn="l" fontAlgn="b"/>
                      <a:r>
                        <a:rPr lang="en-US" sz="2400" b="0" i="0" u="none" strike="noStrike" dirty="0">
                          <a:solidFill>
                            <a:srgbClr val="000000"/>
                          </a:solidFill>
                          <a:latin typeface="Calibri" pitchFamily="34" charset="0"/>
                        </a:rPr>
                        <a:t>Less income tax expense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pitchFamily="34" charset="0"/>
                        </a:rPr>
                        <a:t>$64,000</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731520">
                <a:tc>
                  <a:txBody>
                    <a:bodyPr/>
                    <a:lstStyle/>
                    <a:p>
                      <a:pPr algn="l" fontAlgn="b"/>
                      <a:r>
                        <a:rPr lang="en-US" sz="2400" b="0" i="0" u="none" strike="noStrike" dirty="0">
                          <a:solidFill>
                            <a:srgbClr val="000000"/>
                          </a:solidFill>
                          <a:latin typeface="Calibri" pitchFamily="34" charset="0"/>
                        </a:rPr>
                        <a:t>Net income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pitchFamily="34" charset="0"/>
                        </a:rPr>
                        <a:t>$96,000</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1"/>
          <p:cNvSpPr txBox="1">
            <a:spLocks noGrp="1"/>
          </p:cNvSpPr>
          <p:nvPr/>
        </p:nvSpPr>
        <p:spPr bwMode="auto">
          <a:xfrm>
            <a:off x="8001000" y="6381750"/>
            <a:ext cx="2133600" cy="476250"/>
          </a:xfrm>
          <a:prstGeom prst="rect">
            <a:avLst/>
          </a:prstGeom>
          <a:noFill/>
          <a:ln>
            <a:miter lim="800000"/>
            <a:headEnd/>
            <a:tailEnd/>
          </a:ln>
        </p:spPr>
        <p:txBody>
          <a:bodyPr/>
          <a:lstStyle/>
          <a:p>
            <a:pPr algn="r">
              <a:defRPr/>
            </a:pPr>
            <a:endParaRPr lang="en-US" b="1" dirty="0">
              <a:solidFill>
                <a:srgbClr val="2A3076"/>
              </a:solidFill>
              <a:latin typeface="Arial" pitchFamily="34" charset="0"/>
            </a:endParaRPr>
          </a:p>
          <a:p>
            <a:pPr algn="r">
              <a:defRPr/>
            </a:pPr>
            <a:endParaRPr lang="en-US" b="1" dirty="0">
              <a:solidFill>
                <a:srgbClr val="2A3076"/>
              </a:solidFill>
              <a:latin typeface="Arial" pitchFamily="34" charset="0"/>
            </a:endParaRPr>
          </a:p>
        </p:txBody>
      </p:sp>
      <p:sp>
        <p:nvSpPr>
          <p:cNvPr id="366596" name="Rectangle 2"/>
          <p:cNvSpPr>
            <a:spLocks noChangeArrowheads="1"/>
          </p:cNvSpPr>
          <p:nvPr/>
        </p:nvSpPr>
        <p:spPr bwMode="auto">
          <a:xfrm>
            <a:off x="1524001" y="43934"/>
            <a:ext cx="184731" cy="369332"/>
          </a:xfrm>
          <a:prstGeom prst="rect">
            <a:avLst/>
          </a:prstGeom>
          <a:noFill/>
          <a:ln w="9525">
            <a:noFill/>
            <a:miter lim="800000"/>
            <a:headEnd/>
            <a:tailEnd/>
          </a:ln>
        </p:spPr>
        <p:txBody>
          <a:bodyPr wrap="none" anchor="ctr">
            <a:spAutoFit/>
          </a:bodyPr>
          <a:lstStyle/>
          <a:p>
            <a:endParaRPr lang="en-US" dirty="0"/>
          </a:p>
        </p:txBody>
      </p:sp>
      <p:sp>
        <p:nvSpPr>
          <p:cNvPr id="6" name="Title 5"/>
          <p:cNvSpPr>
            <a:spLocks noGrp="1"/>
          </p:cNvSpPr>
          <p:nvPr>
            <p:ph type="title"/>
          </p:nvPr>
        </p:nvSpPr>
        <p:spPr/>
        <p:txBody>
          <a:bodyPr anchor="ctr">
            <a:normAutofit/>
          </a:bodyPr>
          <a:lstStyle/>
          <a:p>
            <a:r>
              <a:rPr lang="en-US" dirty="0"/>
              <a:t>Example: Residual Income</a:t>
            </a:r>
          </a:p>
        </p:txBody>
      </p:sp>
      <p:graphicFrame>
        <p:nvGraphicFramePr>
          <p:cNvPr id="8" name="Table 7"/>
          <p:cNvGraphicFramePr>
            <a:graphicFrameLocks noGrp="1"/>
          </p:cNvGraphicFramePr>
          <p:nvPr>
            <p:extLst>
              <p:ext uri="{D42A27DB-BD31-4B8C-83A1-F6EECF244321}">
                <p14:modId xmlns:p14="http://schemas.microsoft.com/office/powerpoint/2010/main" val="2981029164"/>
              </p:ext>
            </p:extLst>
          </p:nvPr>
        </p:nvGraphicFramePr>
        <p:xfrm>
          <a:off x="962465" y="2397919"/>
          <a:ext cx="6553200" cy="3276600"/>
        </p:xfrm>
        <a:graphic>
          <a:graphicData uri="http://schemas.openxmlformats.org/drawingml/2006/table">
            <a:tbl>
              <a:tblPr/>
              <a:tblGrid>
                <a:gridCol w="4878312">
                  <a:extLst>
                    <a:ext uri="{9D8B030D-6E8A-4147-A177-3AD203B41FA5}">
                      <a16:colId xmlns:a16="http://schemas.microsoft.com/office/drawing/2014/main" val="20000"/>
                    </a:ext>
                  </a:extLst>
                </a:gridCol>
                <a:gridCol w="1674888">
                  <a:extLst>
                    <a:ext uri="{9D8B030D-6E8A-4147-A177-3AD203B41FA5}">
                      <a16:colId xmlns:a16="http://schemas.microsoft.com/office/drawing/2014/main" val="20001"/>
                    </a:ext>
                  </a:extLst>
                </a:gridCol>
              </a:tblGrid>
              <a:tr h="546100">
                <a:tc>
                  <a:txBody>
                    <a:bodyPr/>
                    <a:lstStyle/>
                    <a:p>
                      <a:pPr algn="l" fontAlgn="b"/>
                      <a:r>
                        <a:rPr lang="en-US" sz="2400" b="0" i="0" u="none" strike="noStrike" dirty="0">
                          <a:solidFill>
                            <a:srgbClr val="000000"/>
                          </a:solidFill>
                          <a:latin typeface="Calibri" pitchFamily="34" charset="0"/>
                        </a:rPr>
                        <a:t>Equity capital</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pitchFamily="34" charset="0"/>
                        </a:rPr>
                        <a:t>$2,000,000</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546100">
                <a:tc>
                  <a:txBody>
                    <a:bodyPr/>
                    <a:lstStyle/>
                    <a:p>
                      <a:pPr algn="l" fontAlgn="b"/>
                      <a:r>
                        <a:rPr lang="en-US" sz="2400" b="0" i="0" u="none" strike="noStrike" dirty="0">
                          <a:solidFill>
                            <a:srgbClr val="000000"/>
                          </a:solidFill>
                          <a:latin typeface="Calibri" pitchFamily="34" charset="0"/>
                        </a:rPr>
                        <a:t>Equity charge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pitchFamily="34" charset="0"/>
                        </a:rPr>
                        <a:t>$240,000</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546100">
                <a:tc>
                  <a:txBody>
                    <a:bodyPr/>
                    <a:lstStyle/>
                    <a:p>
                      <a:pPr algn="l" fontAlgn="b"/>
                      <a:endParaRPr lang="en-US" sz="2400" b="0" i="0" u="none" strike="noStrike" dirty="0">
                        <a:solidFill>
                          <a:srgbClr val="000000"/>
                        </a:solidFill>
                        <a:latin typeface="Calibri" pitchFamily="34" charset="0"/>
                      </a:endParaRPr>
                    </a:p>
                  </a:txBody>
                  <a:tcPr marL="9525" marR="9525" marT="9525" marB="0" anchor="b">
                    <a:lnL>
                      <a:noFill/>
                    </a:lnL>
                    <a:lnR>
                      <a:noFill/>
                    </a:lnR>
                    <a:lnT>
                      <a:noFill/>
                    </a:lnT>
                    <a:lnB>
                      <a:noFill/>
                    </a:lnB>
                  </a:tcPr>
                </a:tc>
                <a:tc>
                  <a:txBody>
                    <a:bodyPr/>
                    <a:lstStyle/>
                    <a:p>
                      <a:pPr algn="l" fontAlgn="b"/>
                      <a:endParaRPr lang="en-US" sz="2400" b="0" i="0" u="none" strike="noStrike" dirty="0">
                        <a:solidFill>
                          <a:srgbClr val="000000"/>
                        </a:solidFill>
                        <a:latin typeface="Calibri"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546100">
                <a:tc>
                  <a:txBody>
                    <a:bodyPr/>
                    <a:lstStyle/>
                    <a:p>
                      <a:pPr algn="l" fontAlgn="b"/>
                      <a:r>
                        <a:rPr lang="en-US" sz="2400" b="0" i="0" u="none" strike="noStrike" dirty="0">
                          <a:solidFill>
                            <a:srgbClr val="000000"/>
                          </a:solidFill>
                          <a:latin typeface="Calibri" pitchFamily="34" charset="0"/>
                        </a:rPr>
                        <a:t>Net income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pitchFamily="34" charset="0"/>
                        </a:rPr>
                        <a:t>$96,000</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546100">
                <a:tc>
                  <a:txBody>
                    <a:bodyPr/>
                    <a:lstStyle/>
                    <a:p>
                      <a:pPr algn="l" fontAlgn="b"/>
                      <a:r>
                        <a:rPr lang="en-US" sz="2400" b="0" i="0" u="none" strike="noStrike" dirty="0">
                          <a:solidFill>
                            <a:srgbClr val="000000"/>
                          </a:solidFill>
                          <a:latin typeface="Calibri" pitchFamily="34" charset="0"/>
                        </a:rPr>
                        <a:t>Less equity charge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pitchFamily="34" charset="0"/>
                        </a:rPr>
                        <a:t>$240,000</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546100">
                <a:tc>
                  <a:txBody>
                    <a:bodyPr/>
                    <a:lstStyle/>
                    <a:p>
                      <a:pPr algn="l" fontAlgn="b"/>
                      <a:r>
                        <a:rPr lang="en-US" sz="2400" b="0" i="0" u="none" strike="noStrike" dirty="0">
                          <a:solidFill>
                            <a:srgbClr val="000000"/>
                          </a:solidFill>
                          <a:latin typeface="Calibri" pitchFamily="34" charset="0"/>
                        </a:rPr>
                        <a:t>Residual income</a:t>
                      </a:r>
                    </a:p>
                  </a:txBody>
                  <a:tcPr marL="9525" marR="9525" marT="9525" marB="0" anchor="b">
                    <a:lnL>
                      <a:noFill/>
                    </a:lnL>
                    <a:lnR>
                      <a:noFill/>
                    </a:lnR>
                    <a:lnT>
                      <a:noFill/>
                    </a:lnT>
                    <a:lnB>
                      <a:noFill/>
                    </a:lnB>
                  </a:tcPr>
                </a:tc>
                <a:tc>
                  <a:txBody>
                    <a:bodyPr/>
                    <a:lstStyle/>
                    <a:p>
                      <a:pPr marL="0" marR="0" indent="0" algn="r" defTabSz="914400" rtl="0" eaLnBrk="1" fontAlgn="b" latinLnBrk="0" hangingPunct="1">
                        <a:lnSpc>
                          <a:spcPct val="100000"/>
                        </a:lnSpc>
                        <a:spcBef>
                          <a:spcPts val="0"/>
                        </a:spcBef>
                        <a:spcAft>
                          <a:spcPts val="0"/>
                        </a:spcAft>
                        <a:buClrTx/>
                        <a:buSzTx/>
                        <a:buFontTx/>
                        <a:buNone/>
                        <a:tabLst/>
                        <a:defRPr/>
                      </a:pPr>
                      <a:r>
                        <a:rPr lang="en-US" sz="2400" b="0" i="0" u="none" strike="noStrike" dirty="0">
                          <a:solidFill>
                            <a:schemeClr val="bg1"/>
                          </a:solidFill>
                          <a:latin typeface="+mn-lt"/>
                        </a:rPr>
                        <a:t>-</a:t>
                      </a:r>
                      <a:r>
                        <a:rPr lang="en-US" sz="2400" b="0" dirty="0"/>
                        <a:t>–</a:t>
                      </a:r>
                      <a:r>
                        <a:rPr lang="en-US" sz="2400" b="0" i="0" u="none" strike="noStrike" dirty="0">
                          <a:solidFill>
                            <a:srgbClr val="000000"/>
                          </a:solidFill>
                          <a:latin typeface="Calibri" pitchFamily="34" charset="0"/>
                        </a:rPr>
                        <a:t>$144,000</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Related Measures</a:t>
            </a:r>
          </a:p>
        </p:txBody>
      </p:sp>
      <p:sp>
        <p:nvSpPr>
          <p:cNvPr id="5" name="Content Placeholder 4"/>
          <p:cNvSpPr>
            <a:spLocks noGrp="1"/>
          </p:cNvSpPr>
          <p:nvPr>
            <p:ph idx="1"/>
          </p:nvPr>
        </p:nvSpPr>
        <p:spPr>
          <a:xfrm>
            <a:off x="1371600" y="3429000"/>
            <a:ext cx="8763000" cy="1219200"/>
          </a:xfrm>
        </p:spPr>
        <p:txBody>
          <a:bodyPr/>
          <a:lstStyle/>
          <a:p>
            <a:pPr lvl="1" algn="ctr"/>
            <a:r>
              <a:rPr lang="en-US" dirty="0"/>
              <a:t>NOPAT = Net operating profit after taxes </a:t>
            </a:r>
          </a:p>
          <a:p>
            <a:pPr lvl="1" algn="ctr"/>
            <a:r>
              <a:rPr lang="en-US" dirty="0"/>
              <a:t>C% = Cost of capital</a:t>
            </a:r>
          </a:p>
          <a:p>
            <a:pPr lvl="1" algn="ctr"/>
            <a:r>
              <a:rPr lang="en-US" dirty="0"/>
              <a:t>TC = Total capital</a:t>
            </a:r>
          </a:p>
          <a:p>
            <a:endParaRPr lang="en-US" dirty="0"/>
          </a:p>
        </p:txBody>
      </p:sp>
      <p:graphicFrame>
        <p:nvGraphicFramePr>
          <p:cNvPr id="6" name="Content Placeholder 7"/>
          <p:cNvGraphicFramePr>
            <a:graphicFrameLocks/>
          </p:cNvGraphicFramePr>
          <p:nvPr>
            <p:extLst>
              <p:ext uri="{D42A27DB-BD31-4B8C-83A1-F6EECF244321}">
                <p14:modId xmlns:p14="http://schemas.microsoft.com/office/powerpoint/2010/main" val="3220146200"/>
              </p:ext>
            </p:extLst>
          </p:nvPr>
        </p:nvGraphicFramePr>
        <p:xfrm>
          <a:off x="1371600" y="1635382"/>
          <a:ext cx="8763000" cy="167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Content Placeholder 7"/>
          <p:cNvGraphicFramePr>
            <a:graphicFrameLocks/>
          </p:cNvGraphicFramePr>
          <p:nvPr>
            <p:extLst>
              <p:ext uri="{D42A27DB-BD31-4B8C-83A1-F6EECF244321}">
                <p14:modId xmlns:p14="http://schemas.microsoft.com/office/powerpoint/2010/main" val="3337589804"/>
              </p:ext>
            </p:extLst>
          </p:nvPr>
        </p:nvGraphicFramePr>
        <p:xfrm>
          <a:off x="2057400" y="4495800"/>
          <a:ext cx="8458200" cy="23622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Uses of Residual Income</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81161502"/>
              </p:ext>
            </p:extLst>
          </p:nvPr>
        </p:nvGraphicFramePr>
        <p:xfrm>
          <a:off x="695179" y="1690688"/>
          <a:ext cx="837565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Forecasting Residual Income</a:t>
            </a:r>
          </a:p>
        </p:txBody>
      </p:sp>
      <p:graphicFrame>
        <p:nvGraphicFramePr>
          <p:cNvPr id="5" name="Content Placeholder 4"/>
          <p:cNvGraphicFramePr>
            <a:graphicFrameLocks noGrp="1"/>
          </p:cNvGraphicFramePr>
          <p:nvPr>
            <p:ph idx="1"/>
          </p:nvPr>
        </p:nvGraphicFramePr>
        <p:xfrm>
          <a:off x="1905000" y="2209800"/>
          <a:ext cx="8458200" cy="3505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046018134"/>
              </p:ext>
            </p:extLst>
          </p:nvPr>
        </p:nvGraphicFramePr>
        <p:xfrm>
          <a:off x="4178300" y="2063262"/>
          <a:ext cx="3911600" cy="914400"/>
        </p:xfrm>
        <a:graphic>
          <a:graphicData uri="http://schemas.openxmlformats.org/presentationml/2006/ole">
            <mc:AlternateContent xmlns:mc="http://schemas.openxmlformats.org/markup-compatibility/2006">
              <mc:Choice xmlns:v="urn:schemas-microsoft-com:vml" Requires="v">
                <p:oleObj spid="_x0000_s81930" name="Equation" r:id="rId9" imgW="977760" imgH="228600" progId="">
                  <p:embed/>
                </p:oleObj>
              </mc:Choice>
              <mc:Fallback>
                <p:oleObj name="Equation" r:id="rId9" imgW="977760" imgH="228600" progId="">
                  <p:embed/>
                  <p:pic>
                    <p:nvPicPr>
                      <p:cNvPr id="6"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78300" y="2063262"/>
                        <a:ext cx="3911600"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Forecasting Residual Income</a:t>
            </a:r>
          </a:p>
        </p:txBody>
      </p:sp>
      <p:graphicFrame>
        <p:nvGraphicFramePr>
          <p:cNvPr id="7" name="Table 6"/>
          <p:cNvGraphicFramePr>
            <a:graphicFrameLocks noGrp="1"/>
          </p:cNvGraphicFramePr>
          <p:nvPr>
            <p:extLst>
              <p:ext uri="{D42A27DB-BD31-4B8C-83A1-F6EECF244321}">
                <p14:modId xmlns:p14="http://schemas.microsoft.com/office/powerpoint/2010/main" val="2329556692"/>
              </p:ext>
            </p:extLst>
          </p:nvPr>
        </p:nvGraphicFramePr>
        <p:xfrm>
          <a:off x="974188" y="2317653"/>
          <a:ext cx="7620000" cy="3276600"/>
        </p:xfrm>
        <a:graphic>
          <a:graphicData uri="http://schemas.openxmlformats.org/drawingml/2006/table">
            <a:tbl>
              <a:tblPr/>
              <a:tblGrid>
                <a:gridCol w="3098242">
                  <a:extLst>
                    <a:ext uri="{9D8B030D-6E8A-4147-A177-3AD203B41FA5}">
                      <a16:colId xmlns:a16="http://schemas.microsoft.com/office/drawing/2014/main" val="20000"/>
                    </a:ext>
                  </a:extLst>
                </a:gridCol>
                <a:gridCol w="1423516">
                  <a:extLst>
                    <a:ext uri="{9D8B030D-6E8A-4147-A177-3AD203B41FA5}">
                      <a16:colId xmlns:a16="http://schemas.microsoft.com/office/drawing/2014/main" val="20001"/>
                    </a:ext>
                  </a:extLst>
                </a:gridCol>
                <a:gridCol w="1590989">
                  <a:extLst>
                    <a:ext uri="{9D8B030D-6E8A-4147-A177-3AD203B41FA5}">
                      <a16:colId xmlns:a16="http://schemas.microsoft.com/office/drawing/2014/main" val="20002"/>
                    </a:ext>
                  </a:extLst>
                </a:gridCol>
                <a:gridCol w="1507253">
                  <a:extLst>
                    <a:ext uri="{9D8B030D-6E8A-4147-A177-3AD203B41FA5}">
                      <a16:colId xmlns:a16="http://schemas.microsoft.com/office/drawing/2014/main" val="20003"/>
                    </a:ext>
                  </a:extLst>
                </a:gridCol>
              </a:tblGrid>
              <a:tr h="655320">
                <a:tc>
                  <a:txBody>
                    <a:bodyPr/>
                    <a:lstStyle/>
                    <a:p>
                      <a:pPr algn="l" fontAlgn="b"/>
                      <a:endParaRPr lang="en-US" sz="2400" b="0" i="0" u="none" strike="noStrike" dirty="0">
                        <a:solidFill>
                          <a:srgbClr val="000000"/>
                        </a:solidFill>
                        <a:latin typeface="Calibri" pitchFamily="34" charset="0"/>
                      </a:endParaRP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pitchFamily="34" charset="0"/>
                        </a:rPr>
                        <a:t>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dirty="0">
                          <a:solidFill>
                            <a:srgbClr val="000000"/>
                          </a:solidFill>
                          <a:latin typeface="Calibri" pitchFamily="34" charset="0"/>
                        </a:rPr>
                        <a:t>1</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dirty="0">
                          <a:solidFill>
                            <a:srgbClr val="000000"/>
                          </a:solidFill>
                          <a:latin typeface="Calibri" pitchFamily="34" charset="0"/>
                        </a:rPr>
                        <a:t>2</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55320">
                <a:tc>
                  <a:txBody>
                    <a:bodyPr/>
                    <a:lstStyle/>
                    <a:p>
                      <a:pPr algn="l" fontAlgn="b"/>
                      <a:r>
                        <a:rPr lang="en-US" sz="2400" b="0" i="0" u="none" strike="noStrike" dirty="0">
                          <a:solidFill>
                            <a:srgbClr val="000000"/>
                          </a:solidFill>
                          <a:latin typeface="Calibri" pitchFamily="34" charset="0"/>
                        </a:rPr>
                        <a:t>Earnings</a:t>
                      </a:r>
                    </a:p>
                  </a:txBody>
                  <a:tcPr marL="9525" marR="9525" marT="9525" marB="0" anchor="b">
                    <a:lnL>
                      <a:noFill/>
                    </a:lnL>
                    <a:lnR>
                      <a:noFill/>
                    </a:lnR>
                    <a:lnT>
                      <a:noFill/>
                    </a:lnT>
                    <a:lnB>
                      <a:noFill/>
                    </a:lnB>
                  </a:tcPr>
                </a:tc>
                <a:tc>
                  <a:txBody>
                    <a:bodyPr/>
                    <a:lstStyle/>
                    <a:p>
                      <a:pPr algn="ctr" fontAlgn="b"/>
                      <a:endParaRPr lang="en-US" sz="2400" b="0" i="0" u="none" strike="noStrike" dirty="0">
                        <a:solidFill>
                          <a:srgbClr val="000000"/>
                        </a:solidFill>
                        <a:latin typeface="Calibri"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400" b="0" i="0" u="none" strike="noStrike" dirty="0">
                          <a:solidFill>
                            <a:srgbClr val="000000"/>
                          </a:solidFill>
                          <a:latin typeface="Calibri" pitchFamily="34" charset="0"/>
                        </a:rPr>
                        <a:t>$2.50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400" b="0" i="0" u="none" strike="noStrike" dirty="0">
                          <a:solidFill>
                            <a:srgbClr val="000000"/>
                          </a:solidFill>
                          <a:latin typeface="Calibri" pitchFamily="34" charset="0"/>
                        </a:rPr>
                        <a:t>$3.00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655320">
                <a:tc>
                  <a:txBody>
                    <a:bodyPr/>
                    <a:lstStyle/>
                    <a:p>
                      <a:pPr algn="l" fontAlgn="b"/>
                      <a:r>
                        <a:rPr lang="en-US" sz="2400" b="0" i="0" u="none" strike="noStrike" dirty="0">
                          <a:solidFill>
                            <a:srgbClr val="000000"/>
                          </a:solidFill>
                          <a:latin typeface="Calibri" pitchFamily="34" charset="0"/>
                        </a:rPr>
                        <a:t>Dividends</a:t>
                      </a:r>
                    </a:p>
                  </a:txBody>
                  <a:tcPr marL="9525" marR="9525" marT="9525" marB="0" anchor="b">
                    <a:lnL>
                      <a:noFill/>
                    </a:lnL>
                    <a:lnR>
                      <a:noFill/>
                    </a:lnR>
                    <a:lnT>
                      <a:noFill/>
                    </a:lnT>
                    <a:lnB>
                      <a:noFill/>
                    </a:lnB>
                  </a:tcPr>
                </a:tc>
                <a:tc>
                  <a:txBody>
                    <a:bodyPr/>
                    <a:lstStyle/>
                    <a:p>
                      <a:pPr algn="ctr" fontAlgn="b"/>
                      <a:endParaRPr lang="en-US" sz="2400" b="0" i="0" u="none" strike="noStrike" dirty="0">
                        <a:solidFill>
                          <a:srgbClr val="000000"/>
                        </a:solidFill>
                        <a:latin typeface="Calibri" pitchFamily="34" charset="0"/>
                      </a:endParaRP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pitchFamily="34" charset="0"/>
                        </a:rPr>
                        <a:t>$1.00 </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pitchFamily="34" charset="0"/>
                        </a:rPr>
                        <a:t>$1.10 </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655320">
                <a:tc>
                  <a:txBody>
                    <a:bodyPr/>
                    <a:lstStyle/>
                    <a:p>
                      <a:pPr algn="l" fontAlgn="b"/>
                      <a:r>
                        <a:rPr lang="en-US" sz="2400" b="0" i="0" u="none" strike="noStrike" dirty="0">
                          <a:solidFill>
                            <a:srgbClr val="000000"/>
                          </a:solidFill>
                          <a:latin typeface="Calibri" pitchFamily="34" charset="0"/>
                        </a:rPr>
                        <a:t>Book value</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pitchFamily="34" charset="0"/>
                        </a:rPr>
                        <a:t>$20.00 </a:t>
                      </a:r>
                    </a:p>
                  </a:txBody>
                  <a:tcPr marL="9525" marR="9525" marT="9525" marB="0" anchor="b">
                    <a:lnL>
                      <a:noFill/>
                    </a:lnL>
                    <a:lnR>
                      <a:noFill/>
                    </a:lnR>
                    <a:lnT>
                      <a:noFill/>
                    </a:lnT>
                    <a:lnB>
                      <a:noFill/>
                    </a:lnB>
                  </a:tcPr>
                </a:tc>
                <a:tc>
                  <a:txBody>
                    <a:bodyPr/>
                    <a:lstStyle/>
                    <a:p>
                      <a:pPr algn="ctr" fontAlgn="b"/>
                      <a:endParaRPr lang="en-US" sz="2400" b="0" i="0" u="none" strike="noStrike" dirty="0">
                        <a:solidFill>
                          <a:srgbClr val="000000"/>
                        </a:solidFill>
                        <a:latin typeface="Calibri" pitchFamily="34" charset="0"/>
                      </a:endParaRPr>
                    </a:p>
                  </a:txBody>
                  <a:tcPr marL="9525" marR="9525" marT="9525" marB="0" anchor="b">
                    <a:lnL>
                      <a:noFill/>
                    </a:lnL>
                    <a:lnR>
                      <a:noFill/>
                    </a:lnR>
                    <a:lnT>
                      <a:noFill/>
                    </a:lnT>
                    <a:lnB>
                      <a:noFill/>
                    </a:lnB>
                  </a:tcPr>
                </a:tc>
                <a:tc>
                  <a:txBody>
                    <a:bodyPr/>
                    <a:lstStyle/>
                    <a:p>
                      <a:pPr algn="ctr" fontAlgn="b"/>
                      <a:endParaRPr lang="en-US" sz="2400" b="0" i="0" u="none" strike="noStrike" dirty="0">
                        <a:solidFill>
                          <a:srgbClr val="000000"/>
                        </a:solidFill>
                        <a:latin typeface="Calibri"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655320">
                <a:tc>
                  <a:txBody>
                    <a:bodyPr/>
                    <a:lstStyle/>
                    <a:p>
                      <a:pPr algn="l" fontAlgn="b"/>
                      <a:r>
                        <a:rPr lang="en-US" sz="2400" b="0" i="0" u="none" strike="noStrike" dirty="0">
                          <a:solidFill>
                            <a:srgbClr val="000000"/>
                          </a:solidFill>
                          <a:latin typeface="Calibri" pitchFamily="34" charset="0"/>
                        </a:rPr>
                        <a:t>Required equity</a:t>
                      </a:r>
                      <a:r>
                        <a:rPr lang="en-US" sz="2400" b="0" i="0" u="none" strike="noStrike" baseline="0" dirty="0">
                          <a:solidFill>
                            <a:srgbClr val="000000"/>
                          </a:solidFill>
                          <a:latin typeface="Calibri" pitchFamily="34" charset="0"/>
                        </a:rPr>
                        <a:t> return</a:t>
                      </a:r>
                      <a:endParaRPr lang="en-US" sz="2400" b="0" i="0" u="none" strike="noStrike" dirty="0">
                        <a:solidFill>
                          <a:srgbClr val="000000"/>
                        </a:solidFill>
                        <a:latin typeface="Calibri" pitchFamily="34" charset="0"/>
                      </a:endParaRP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latin typeface="Calibri" pitchFamily="34" charset="0"/>
                        </a:rPr>
                        <a:t>10%</a:t>
                      </a:r>
                    </a:p>
                  </a:txBody>
                  <a:tcPr marL="9525" marR="9525" marT="9525" marB="0" anchor="b">
                    <a:lnL>
                      <a:noFill/>
                    </a:lnL>
                    <a:lnR>
                      <a:noFill/>
                    </a:lnR>
                    <a:lnT>
                      <a:noFill/>
                    </a:lnT>
                    <a:lnB>
                      <a:noFill/>
                    </a:lnB>
                  </a:tcPr>
                </a:tc>
                <a:tc>
                  <a:txBody>
                    <a:bodyPr/>
                    <a:lstStyle/>
                    <a:p>
                      <a:pPr algn="l" fontAlgn="b"/>
                      <a:endParaRPr lang="en-US" sz="2400" b="0" i="0" u="none" strike="noStrike" dirty="0">
                        <a:solidFill>
                          <a:srgbClr val="000000"/>
                        </a:solidFill>
                        <a:latin typeface="Calibri" pitchFamily="34" charset="0"/>
                      </a:endParaRPr>
                    </a:p>
                  </a:txBody>
                  <a:tcPr marL="9525" marR="9525" marT="9525" marB="0" anchor="b">
                    <a:lnL>
                      <a:noFill/>
                    </a:lnL>
                    <a:lnR>
                      <a:noFill/>
                    </a:lnR>
                    <a:lnT>
                      <a:noFill/>
                    </a:lnT>
                    <a:lnB>
                      <a:noFill/>
                    </a:lnB>
                  </a:tcPr>
                </a:tc>
                <a:tc>
                  <a:txBody>
                    <a:bodyPr/>
                    <a:lstStyle/>
                    <a:p>
                      <a:pPr algn="l" fontAlgn="b"/>
                      <a:endParaRPr lang="en-US" sz="2400" b="0" i="0" u="none" strike="noStrike" dirty="0">
                        <a:solidFill>
                          <a:srgbClr val="000000"/>
                        </a:solidFill>
                        <a:latin typeface="Calibri"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Forecasting Residual Income</a:t>
            </a:r>
            <a:br>
              <a:rPr lang="en-US" dirty="0"/>
            </a:br>
            <a:r>
              <a:rPr lang="en-US" dirty="0"/>
              <a:t>in One Year</a:t>
            </a:r>
          </a:p>
        </p:txBody>
      </p:sp>
      <p:sp>
        <p:nvSpPr>
          <p:cNvPr id="4" name="Content Placeholder 4"/>
          <p:cNvSpPr>
            <a:spLocks noGrp="1"/>
          </p:cNvSpPr>
          <p:nvPr>
            <p:ph idx="1"/>
          </p:nvPr>
        </p:nvSpPr>
        <p:spPr>
          <a:xfrm>
            <a:off x="1038664" y="2475914"/>
            <a:ext cx="8458200" cy="3657600"/>
          </a:xfrm>
        </p:spPr>
        <p:txBody>
          <a:bodyPr/>
          <a:lstStyle/>
          <a:p>
            <a:pPr marL="9144" indent="0">
              <a:buNone/>
            </a:pPr>
            <a:r>
              <a:rPr lang="en-US" sz="2400" b="1" dirty="0"/>
              <a:t>Charge for Equity Capital = </a:t>
            </a:r>
          </a:p>
          <a:p>
            <a:pPr lvl="1">
              <a:buFont typeface="Arial" pitchFamily="34" charset="0"/>
              <a:buChar char="•"/>
            </a:pPr>
            <a:r>
              <a:rPr lang="en-US" dirty="0"/>
              <a:t>Required return on equity × Beginning book value per share</a:t>
            </a:r>
          </a:p>
          <a:p>
            <a:pPr lvl="1">
              <a:buFont typeface="Arial" pitchFamily="34" charset="0"/>
              <a:buChar char="•"/>
            </a:pPr>
            <a:r>
              <a:rPr lang="en-US" dirty="0"/>
              <a:t>10% × $20.00 = $2.00</a:t>
            </a:r>
          </a:p>
          <a:p>
            <a:pPr lvl="1"/>
            <a:endParaRPr lang="en-US" dirty="0"/>
          </a:p>
          <a:p>
            <a:pPr marL="9144" indent="0">
              <a:buNone/>
            </a:pPr>
            <a:r>
              <a:rPr lang="en-US" sz="2400" b="1" dirty="0"/>
              <a:t>Residual Income in Year 1 = </a:t>
            </a:r>
          </a:p>
          <a:p>
            <a:pPr lvl="1">
              <a:buFont typeface="Arial" pitchFamily="34" charset="0"/>
              <a:buChar char="•"/>
            </a:pPr>
            <a:r>
              <a:rPr lang="en-US" dirty="0"/>
              <a:t>EPS – Charge for equity capital</a:t>
            </a:r>
          </a:p>
          <a:p>
            <a:pPr lvl="1">
              <a:buFont typeface="Arial" pitchFamily="34" charset="0"/>
              <a:buChar char="•"/>
            </a:pPr>
            <a:r>
              <a:rPr lang="en-US" dirty="0"/>
              <a:t>$2.50 – $2.00 = $0.50</a:t>
            </a:r>
          </a:p>
          <a:p>
            <a:endParaRPr lang="en-US" dirty="0"/>
          </a:p>
          <a:p>
            <a:endParaRPr lang="en-US" dirty="0"/>
          </a:p>
          <a:p>
            <a:endParaRPr lang="en-US" dirty="0"/>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Forecasting Residual Income</a:t>
            </a:r>
            <a:br>
              <a:rPr lang="en-US" dirty="0"/>
            </a:br>
            <a:r>
              <a:rPr lang="en-US" dirty="0"/>
              <a:t>in Two Years</a:t>
            </a:r>
          </a:p>
        </p:txBody>
      </p:sp>
      <p:sp>
        <p:nvSpPr>
          <p:cNvPr id="4" name="Content Placeholder 4"/>
          <p:cNvSpPr>
            <a:spLocks noGrp="1"/>
          </p:cNvSpPr>
          <p:nvPr>
            <p:ph idx="1"/>
          </p:nvPr>
        </p:nvSpPr>
        <p:spPr>
          <a:xfrm>
            <a:off x="978877" y="1994438"/>
            <a:ext cx="10515600" cy="4351338"/>
          </a:xfrm>
        </p:spPr>
        <p:txBody>
          <a:bodyPr/>
          <a:lstStyle/>
          <a:p>
            <a:pPr marL="9144" indent="0">
              <a:buNone/>
            </a:pPr>
            <a:r>
              <a:rPr lang="en-US" sz="2000" b="1" dirty="0"/>
              <a:t>End-of-Year Book Value for Year 1 =</a:t>
            </a:r>
          </a:p>
          <a:p>
            <a:pPr lvl="1">
              <a:buFont typeface="Arial" pitchFamily="34" charset="0"/>
              <a:buChar char="•"/>
            </a:pPr>
            <a:r>
              <a:rPr lang="en-US" sz="2000" dirty="0"/>
              <a:t>Beginning-of-year book value + Earnings – Dividends</a:t>
            </a:r>
          </a:p>
          <a:p>
            <a:pPr lvl="1">
              <a:buFont typeface="Arial" pitchFamily="34" charset="0"/>
              <a:buChar char="•"/>
            </a:pPr>
            <a:r>
              <a:rPr lang="en-US" sz="2000" dirty="0"/>
              <a:t>$20.00 + $2.50 – $1.00 = $21.50</a:t>
            </a:r>
          </a:p>
          <a:p>
            <a:pPr lvl="1">
              <a:buFont typeface="Arial" pitchFamily="34" charset="0"/>
              <a:buChar char="•"/>
            </a:pPr>
            <a:r>
              <a:rPr lang="en-US" sz="2000" dirty="0"/>
              <a:t>Beginning book value for Year 2</a:t>
            </a:r>
          </a:p>
          <a:p>
            <a:endParaRPr lang="en-US" sz="2000" dirty="0"/>
          </a:p>
          <a:p>
            <a:pPr marL="9144" indent="0">
              <a:buNone/>
            </a:pPr>
            <a:r>
              <a:rPr lang="en-US" sz="2000" b="1" dirty="0"/>
              <a:t>Charge for Equity Capital in Year 2 = </a:t>
            </a:r>
          </a:p>
          <a:p>
            <a:pPr lvl="1">
              <a:buFont typeface="Arial" pitchFamily="34" charset="0"/>
              <a:buChar char="•"/>
            </a:pPr>
            <a:r>
              <a:rPr lang="en-US" sz="2000" dirty="0"/>
              <a:t>Required return on equity × Beginning book value per share</a:t>
            </a:r>
          </a:p>
          <a:p>
            <a:pPr lvl="1">
              <a:buFont typeface="Arial" pitchFamily="34" charset="0"/>
              <a:buChar char="•"/>
            </a:pPr>
            <a:r>
              <a:rPr lang="en-US" sz="2000" dirty="0"/>
              <a:t>10% × $21.50 = $2.15</a:t>
            </a:r>
          </a:p>
          <a:p>
            <a:endParaRPr lang="en-US" sz="2000" dirty="0"/>
          </a:p>
          <a:p>
            <a:pPr marL="9144" indent="0">
              <a:buNone/>
            </a:pPr>
            <a:r>
              <a:rPr lang="en-US" sz="2000" b="1" dirty="0"/>
              <a:t>Residual Income in Year 2 = </a:t>
            </a:r>
          </a:p>
          <a:p>
            <a:pPr lvl="1">
              <a:buFont typeface="Arial" pitchFamily="34" charset="0"/>
              <a:buChar char="•"/>
            </a:pPr>
            <a:r>
              <a:rPr lang="en-US" sz="2000" dirty="0"/>
              <a:t>$3.00 – $2.15 = $0.85</a:t>
            </a:r>
          </a:p>
          <a:p>
            <a:endParaRPr lang="en-US" dirty="0"/>
          </a:p>
          <a:p>
            <a:endParaRPr lang="en-US" dirty="0"/>
          </a:p>
          <a:p>
            <a:endParaRPr lang="en-US" dirty="0"/>
          </a:p>
        </p:txBody>
      </p:sp>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Valuing Common Stock Using Residual Income</a:t>
            </a:r>
          </a:p>
        </p:txBody>
      </p:sp>
      <p:sp>
        <p:nvSpPr>
          <p:cNvPr id="4" name="Content Placeholder 4"/>
          <p:cNvSpPr>
            <a:spLocks noGrp="1"/>
          </p:cNvSpPr>
          <p:nvPr>
            <p:ph idx="1"/>
          </p:nvPr>
        </p:nvSpPr>
        <p:spPr>
          <a:xfrm>
            <a:off x="1981200" y="1371600"/>
            <a:ext cx="8458200" cy="28194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937652428"/>
              </p:ext>
            </p:extLst>
          </p:nvPr>
        </p:nvGraphicFramePr>
        <p:xfrm>
          <a:off x="3996397" y="2697163"/>
          <a:ext cx="3917950" cy="2516115"/>
        </p:xfrm>
        <a:graphic>
          <a:graphicData uri="http://schemas.openxmlformats.org/presentationml/2006/ole">
            <mc:AlternateContent xmlns:mc="http://schemas.openxmlformats.org/markup-compatibility/2006">
              <mc:Choice xmlns:v="urn:schemas-microsoft-com:vml" Requires="v">
                <p:oleObj spid="_x0000_s82954" name="Equation" r:id="rId4" imgW="1384200" imgH="888840" progId="">
                  <p:embed/>
                </p:oleObj>
              </mc:Choice>
              <mc:Fallback>
                <p:oleObj name="Equation" r:id="rId4" imgW="1384200" imgH="888840" progId="">
                  <p:embed/>
                  <p:pic>
                    <p:nvPicPr>
                      <p:cNvPr id="5"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6397" y="2697163"/>
                        <a:ext cx="3917950" cy="251611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Valuation Using Residual Income</a:t>
            </a:r>
          </a:p>
        </p:txBody>
      </p:sp>
      <p:sp>
        <p:nvSpPr>
          <p:cNvPr id="4" name="Content Placeholder 4"/>
          <p:cNvSpPr>
            <a:spLocks noGrp="1"/>
          </p:cNvSpPr>
          <p:nvPr>
            <p:ph idx="1"/>
          </p:nvPr>
        </p:nvSpPr>
        <p:spPr/>
        <p:txBody>
          <a:bodyPr/>
          <a:lstStyle/>
          <a:p>
            <a:pPr marL="9144" indent="0">
              <a:buNone/>
            </a:pPr>
            <a:r>
              <a:rPr lang="en-US" sz="2000" b="1" dirty="0"/>
              <a:t>From the Previous Example:</a:t>
            </a:r>
          </a:p>
          <a:p>
            <a:pPr lvl="1">
              <a:buFont typeface="Arial" pitchFamily="34" charset="0"/>
              <a:buChar char="•"/>
            </a:pPr>
            <a:r>
              <a:rPr lang="en-US" sz="2000" dirty="0"/>
              <a:t>Beginning book value at time 0 = $20.00</a:t>
            </a:r>
          </a:p>
          <a:p>
            <a:pPr lvl="1">
              <a:buFont typeface="Arial" pitchFamily="34" charset="0"/>
              <a:buChar char="•"/>
            </a:pPr>
            <a:r>
              <a:rPr lang="en-US" sz="2000" dirty="0"/>
              <a:t>Residual income in Year 1 = $0.50</a:t>
            </a:r>
          </a:p>
          <a:p>
            <a:pPr lvl="1">
              <a:buFont typeface="Arial" pitchFamily="34" charset="0"/>
              <a:buChar char="•"/>
            </a:pPr>
            <a:r>
              <a:rPr lang="en-US" sz="2000" dirty="0"/>
              <a:t>Residual income in Year 2 = $0.85</a:t>
            </a:r>
          </a:p>
          <a:p>
            <a:pPr lvl="1">
              <a:buFont typeface="Arial" pitchFamily="34" charset="0"/>
              <a:buChar char="•"/>
            </a:pPr>
            <a:r>
              <a:rPr lang="en-US" sz="2000" dirty="0"/>
              <a:t>Required return on equity = 10%</a:t>
            </a:r>
          </a:p>
          <a:p>
            <a:pPr lvl="1"/>
            <a:endParaRPr lang="en-US" sz="2000" dirty="0"/>
          </a:p>
          <a:p>
            <a:pPr marL="9144" indent="0">
              <a:buNone/>
            </a:pPr>
            <a:r>
              <a:rPr lang="en-US" sz="2000" b="1" dirty="0"/>
              <a:t>Additionally, Assume:</a:t>
            </a:r>
          </a:p>
          <a:p>
            <a:pPr lvl="1">
              <a:buFont typeface="Arial" pitchFamily="34" charset="0"/>
              <a:buChar char="•"/>
            </a:pPr>
            <a:r>
              <a:rPr lang="en-US" sz="2000" dirty="0"/>
              <a:t>Residual income in Year 3 = $1.00</a:t>
            </a:r>
          </a:p>
          <a:p>
            <a:pPr lvl="1">
              <a:buFont typeface="Arial" pitchFamily="34" charset="0"/>
              <a:buChar char="•"/>
            </a:pPr>
            <a:r>
              <a:rPr lang="en-US" sz="2000" dirty="0"/>
              <a:t>The firm ceases operations in three years</a:t>
            </a:r>
          </a:p>
          <a:p>
            <a:endParaRPr lang="en-US" dirty="0"/>
          </a:p>
          <a:p>
            <a:endParaRPr lang="en-US" dirty="0"/>
          </a:p>
          <a:p>
            <a:endParaRPr lang="en-US" dirty="0"/>
          </a:p>
          <a:p>
            <a:endParaRPr lang="en-US" dirty="0"/>
          </a:p>
          <a:p>
            <a:endParaRPr lang="en-US" dirty="0"/>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Valuation Using Residual Income</a:t>
            </a:r>
          </a:p>
        </p:txBody>
      </p:sp>
      <p:graphicFrame>
        <p:nvGraphicFramePr>
          <p:cNvPr id="244738" name="Object 2"/>
          <p:cNvGraphicFramePr>
            <a:graphicFrameLocks noGrp="1" noChangeAspect="1"/>
          </p:cNvGraphicFramePr>
          <p:nvPr>
            <p:ph idx="1"/>
            <p:extLst>
              <p:ext uri="{D42A27DB-BD31-4B8C-83A1-F6EECF244321}">
                <p14:modId xmlns:p14="http://schemas.microsoft.com/office/powerpoint/2010/main" val="2987702041"/>
              </p:ext>
            </p:extLst>
          </p:nvPr>
        </p:nvGraphicFramePr>
        <p:xfrm>
          <a:off x="1181801" y="2352822"/>
          <a:ext cx="5690267" cy="2450564"/>
        </p:xfrm>
        <a:graphic>
          <a:graphicData uri="http://schemas.openxmlformats.org/presentationml/2006/ole">
            <mc:AlternateContent xmlns:mc="http://schemas.openxmlformats.org/markup-compatibility/2006">
              <mc:Choice xmlns:v="urn:schemas-microsoft-com:vml" Requires="v">
                <p:oleObj spid="_x0000_s83978" name="Equation" r:id="rId4" imgW="1739880" imgH="749160" progId="">
                  <p:embed/>
                </p:oleObj>
              </mc:Choice>
              <mc:Fallback>
                <p:oleObj name="Equation" r:id="rId4" imgW="1739880" imgH="749160" progId="">
                  <p:embed/>
                  <p:pic>
                    <p:nvPicPr>
                      <p:cNvPr id="24473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1801" y="2352822"/>
                        <a:ext cx="5690267" cy="2450564"/>
                      </a:xfrm>
                      <a:prstGeom prst="rect">
                        <a:avLst/>
                      </a:prstGeom>
                      <a:noFill/>
                    </p:spPr>
                  </p:pic>
                </p:oleObj>
              </mc:Fallback>
            </mc:AlternateContent>
          </a:graphicData>
        </a:graphic>
      </p:graphicFrame>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Determinants of Residual Income</a:t>
            </a:r>
          </a:p>
        </p:txBody>
      </p:sp>
      <p:sp>
        <p:nvSpPr>
          <p:cNvPr id="4" name="Content Placeholder 4"/>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9" name="Diagram 8"/>
          <p:cNvGraphicFramePr/>
          <p:nvPr>
            <p:extLst>
              <p:ext uri="{D42A27DB-BD31-4B8C-83A1-F6EECF244321}">
                <p14:modId xmlns:p14="http://schemas.microsoft.com/office/powerpoint/2010/main" val="1891235362"/>
              </p:ext>
            </p:extLst>
          </p:nvPr>
        </p:nvGraphicFramePr>
        <p:xfrm>
          <a:off x="2983523" y="3064670"/>
          <a:ext cx="5867400" cy="1676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 9"/>
          <p:cNvGraphicFramePr/>
          <p:nvPr>
            <p:extLst>
              <p:ext uri="{D42A27DB-BD31-4B8C-83A1-F6EECF244321}">
                <p14:modId xmlns:p14="http://schemas.microsoft.com/office/powerpoint/2010/main" val="4136954628"/>
              </p:ext>
            </p:extLst>
          </p:nvPr>
        </p:nvGraphicFramePr>
        <p:xfrm>
          <a:off x="2983523" y="4808538"/>
          <a:ext cx="5867400" cy="17526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245763" name="Object 3"/>
          <p:cNvGraphicFramePr>
            <a:graphicFrameLocks noChangeAspect="1"/>
          </p:cNvGraphicFramePr>
          <p:nvPr>
            <p:extLst>
              <p:ext uri="{D42A27DB-BD31-4B8C-83A1-F6EECF244321}">
                <p14:modId xmlns:p14="http://schemas.microsoft.com/office/powerpoint/2010/main" val="4069983763"/>
              </p:ext>
            </p:extLst>
          </p:nvPr>
        </p:nvGraphicFramePr>
        <p:xfrm>
          <a:off x="3938587" y="2026048"/>
          <a:ext cx="4314825" cy="838200"/>
        </p:xfrm>
        <a:graphic>
          <a:graphicData uri="http://schemas.openxmlformats.org/presentationml/2006/ole">
            <mc:AlternateContent xmlns:mc="http://schemas.openxmlformats.org/markup-compatibility/2006">
              <mc:Choice xmlns:v="urn:schemas-microsoft-com:vml" Requires="v">
                <p:oleObj spid="_x0000_s85002" name="Equation" r:id="rId14" imgW="1307880" imgH="253800" progId="">
                  <p:embed/>
                </p:oleObj>
              </mc:Choice>
              <mc:Fallback>
                <p:oleObj name="Equation" r:id="rId14" imgW="1307880" imgH="253800" progId="">
                  <p:embed/>
                  <p:pic>
                    <p:nvPicPr>
                      <p:cNvPr id="245763" name="Object 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938587" y="2026048"/>
                        <a:ext cx="4314825"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Residual Income Valuation and the P/B</a:t>
            </a:r>
          </a:p>
        </p:txBody>
      </p:sp>
      <p:sp>
        <p:nvSpPr>
          <p:cNvPr id="4" name="Content Placeholder 4"/>
          <p:cNvSpPr>
            <a:spLocks noGrp="1"/>
          </p:cNvSpPr>
          <p:nvPr>
            <p:ph idx="1"/>
          </p:nvPr>
        </p:nvSpPr>
        <p:spPr/>
        <p:txBody>
          <a:bodyPr/>
          <a:lstStyle/>
          <a:p>
            <a:endParaRPr lang="en-US" dirty="0"/>
          </a:p>
          <a:p>
            <a:endParaRPr lang="en-US" dirty="0"/>
          </a:p>
        </p:txBody>
      </p:sp>
      <p:sp>
        <p:nvSpPr>
          <p:cNvPr id="315397" name="Rectangle 5"/>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315396" name="Object 4"/>
          <p:cNvGraphicFramePr>
            <a:graphicFrameLocks noChangeAspect="1"/>
          </p:cNvGraphicFramePr>
          <p:nvPr>
            <p:extLst>
              <p:ext uri="{D42A27DB-BD31-4B8C-83A1-F6EECF244321}">
                <p14:modId xmlns:p14="http://schemas.microsoft.com/office/powerpoint/2010/main" val="3705321085"/>
              </p:ext>
            </p:extLst>
          </p:nvPr>
        </p:nvGraphicFramePr>
        <p:xfrm>
          <a:off x="3807657" y="2702728"/>
          <a:ext cx="3835923" cy="1223963"/>
        </p:xfrm>
        <a:graphic>
          <a:graphicData uri="http://schemas.openxmlformats.org/presentationml/2006/ole">
            <mc:AlternateContent xmlns:mc="http://schemas.openxmlformats.org/markup-compatibility/2006">
              <mc:Choice xmlns:v="urn:schemas-microsoft-com:vml" Requires="v">
                <p:oleObj spid="_x0000_s86034" name="Equation" r:id="rId4" imgW="1320480" imgH="419040" progId="">
                  <p:embed/>
                </p:oleObj>
              </mc:Choice>
              <mc:Fallback>
                <p:oleObj name="Equation" r:id="rId4" imgW="1320480" imgH="419040" progId="">
                  <p:embed/>
                  <p:pic>
                    <p:nvPicPr>
                      <p:cNvPr id="315396"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07657" y="2702728"/>
                        <a:ext cx="3835923" cy="1223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5399" name="Rectangle 7"/>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315398" name="Object 6"/>
          <p:cNvGraphicFramePr>
            <a:graphicFrameLocks noChangeAspect="1"/>
          </p:cNvGraphicFramePr>
          <p:nvPr>
            <p:extLst>
              <p:ext uri="{D42A27DB-BD31-4B8C-83A1-F6EECF244321}">
                <p14:modId xmlns:p14="http://schemas.microsoft.com/office/powerpoint/2010/main" val="991951284"/>
              </p:ext>
            </p:extLst>
          </p:nvPr>
        </p:nvGraphicFramePr>
        <p:xfrm>
          <a:off x="3962401" y="4605997"/>
          <a:ext cx="3109913" cy="1238250"/>
        </p:xfrm>
        <a:graphic>
          <a:graphicData uri="http://schemas.openxmlformats.org/presentationml/2006/ole">
            <mc:AlternateContent xmlns:mc="http://schemas.openxmlformats.org/markup-compatibility/2006">
              <mc:Choice xmlns:v="urn:schemas-microsoft-com:vml" Requires="v">
                <p:oleObj spid="_x0000_s86035" name="Equation" r:id="rId6" imgW="1091880" imgH="431640" progId="">
                  <p:embed/>
                </p:oleObj>
              </mc:Choice>
              <mc:Fallback>
                <p:oleObj name="Equation" r:id="rId6" imgW="1091880" imgH="431640" progId="">
                  <p:embed/>
                  <p:pic>
                    <p:nvPicPr>
                      <p:cNvPr id="315398"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2401" y="4605997"/>
                        <a:ext cx="3109913" cy="1238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r>
              <a:rPr lang="en-US" dirty="0"/>
              <a:t>Example: Using a Single-Stage Residual Income Model</a:t>
            </a:r>
          </a:p>
        </p:txBody>
      </p:sp>
      <p:graphicFrame>
        <p:nvGraphicFramePr>
          <p:cNvPr id="7" name="Table 6"/>
          <p:cNvGraphicFramePr>
            <a:graphicFrameLocks noGrp="1"/>
          </p:cNvGraphicFramePr>
          <p:nvPr/>
        </p:nvGraphicFramePr>
        <p:xfrm>
          <a:off x="2743201" y="1752600"/>
          <a:ext cx="6553199" cy="3429000"/>
        </p:xfrm>
        <a:graphic>
          <a:graphicData uri="http://schemas.openxmlformats.org/drawingml/2006/table">
            <a:tbl>
              <a:tblPr/>
              <a:tblGrid>
                <a:gridCol w="3968200">
                  <a:extLst>
                    <a:ext uri="{9D8B030D-6E8A-4147-A177-3AD203B41FA5}">
                      <a16:colId xmlns:a16="http://schemas.microsoft.com/office/drawing/2014/main" val="20000"/>
                    </a:ext>
                  </a:extLst>
                </a:gridCol>
                <a:gridCol w="1938908">
                  <a:extLst>
                    <a:ext uri="{9D8B030D-6E8A-4147-A177-3AD203B41FA5}">
                      <a16:colId xmlns:a16="http://schemas.microsoft.com/office/drawing/2014/main" val="20001"/>
                    </a:ext>
                  </a:extLst>
                </a:gridCol>
                <a:gridCol w="646091">
                  <a:extLst>
                    <a:ext uri="{9D8B030D-6E8A-4147-A177-3AD203B41FA5}">
                      <a16:colId xmlns:a16="http://schemas.microsoft.com/office/drawing/2014/main" val="20002"/>
                    </a:ext>
                  </a:extLst>
                </a:gridCol>
              </a:tblGrid>
              <a:tr h="880869">
                <a:tc>
                  <a:txBody>
                    <a:bodyPr/>
                    <a:lstStyle/>
                    <a:p>
                      <a:pPr algn="l" fontAlgn="b"/>
                      <a:r>
                        <a:rPr lang="en-US" sz="2400" b="0" i="0" u="none" strike="noStrike" dirty="0">
                          <a:solidFill>
                            <a:srgbClr val="000000"/>
                          </a:solidFill>
                          <a:latin typeface="Calibri" pitchFamily="34" charset="0"/>
                        </a:rPr>
                        <a:t>Book value of equity per share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pitchFamily="34" charset="0"/>
                        </a:rPr>
                        <a:t>$30</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Calibri" pitchFamily="34" charset="0"/>
                        </a:rPr>
                        <a:t>.00</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847312">
                <a:tc>
                  <a:txBody>
                    <a:bodyPr/>
                    <a:lstStyle/>
                    <a:p>
                      <a:pPr algn="l" fontAlgn="b"/>
                      <a:r>
                        <a:rPr lang="en-US" sz="2400" b="0" i="0" u="none" strike="noStrike" dirty="0">
                          <a:solidFill>
                            <a:srgbClr val="000000"/>
                          </a:solidFill>
                          <a:latin typeface="Calibri" pitchFamily="34" charset="0"/>
                        </a:rPr>
                        <a:t>Return on equity</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pitchFamily="34" charset="0"/>
                        </a:rPr>
                        <a:t>18</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Calibri"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847312">
                <a:tc>
                  <a:txBody>
                    <a:bodyPr/>
                    <a:lstStyle/>
                    <a:p>
                      <a:pPr algn="l" fontAlgn="b"/>
                      <a:r>
                        <a:rPr lang="en-US" sz="2400" b="0" i="0" u="none" strike="noStrike" dirty="0">
                          <a:solidFill>
                            <a:srgbClr val="000000"/>
                          </a:solidFill>
                          <a:latin typeface="Calibri" pitchFamily="34" charset="0"/>
                        </a:rPr>
                        <a:t>Required return on equity</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pitchFamily="34" charset="0"/>
                        </a:rPr>
                        <a:t>12</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Calibri"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853507">
                <a:tc>
                  <a:txBody>
                    <a:bodyPr/>
                    <a:lstStyle/>
                    <a:p>
                      <a:pPr algn="l" fontAlgn="b"/>
                      <a:r>
                        <a:rPr lang="en-US" sz="2400" b="0" i="0" u="none" strike="noStrike" dirty="0">
                          <a:solidFill>
                            <a:srgbClr val="000000"/>
                          </a:solidFill>
                          <a:latin typeface="Calibri" pitchFamily="34" charset="0"/>
                        </a:rPr>
                        <a:t>Residual income growth rate</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0000"/>
                          </a:solidFill>
                          <a:latin typeface="Calibri" pitchFamily="34" charset="0"/>
                        </a:rPr>
                        <a:t>8</a:t>
                      </a:r>
                    </a:p>
                  </a:txBody>
                  <a:tcPr marL="9525" marR="9525" marT="9525" marB="0" anchor="b">
                    <a:lnL>
                      <a:noFill/>
                    </a:lnL>
                    <a:lnR>
                      <a:noFill/>
                    </a:lnR>
                    <a:lnT>
                      <a:noFill/>
                    </a:lnT>
                    <a:lnB>
                      <a:noFill/>
                    </a:lnB>
                  </a:tcPr>
                </a:tc>
                <a:tc>
                  <a:txBody>
                    <a:bodyPr/>
                    <a:lstStyle/>
                    <a:p>
                      <a:pPr algn="l" fontAlgn="b"/>
                      <a:r>
                        <a:rPr lang="en-US" sz="2400" b="0" i="0" u="none" strike="noStrike" dirty="0">
                          <a:solidFill>
                            <a:srgbClr val="000000"/>
                          </a:solidFill>
                          <a:latin typeface="Calibri" pitchFamily="34" charset="0"/>
                        </a:rPr>
                        <a:t>%</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r>
              <a:rPr lang="en-US" dirty="0"/>
              <a:t>Example: Using a Single-Stage Residual Income Model</a:t>
            </a:r>
          </a:p>
        </p:txBody>
      </p:sp>
      <p:graphicFrame>
        <p:nvGraphicFramePr>
          <p:cNvPr id="385026" name="Object 2"/>
          <p:cNvGraphicFramePr>
            <a:graphicFrameLocks noChangeAspect="1"/>
          </p:cNvGraphicFramePr>
          <p:nvPr>
            <p:extLst>
              <p:ext uri="{D42A27DB-BD31-4B8C-83A1-F6EECF244321}">
                <p14:modId xmlns:p14="http://schemas.microsoft.com/office/powerpoint/2010/main" val="3428736674"/>
              </p:ext>
            </p:extLst>
          </p:nvPr>
        </p:nvGraphicFramePr>
        <p:xfrm>
          <a:off x="3237902" y="2128837"/>
          <a:ext cx="3721491" cy="1187450"/>
        </p:xfrm>
        <a:graphic>
          <a:graphicData uri="http://schemas.openxmlformats.org/presentationml/2006/ole">
            <mc:AlternateContent xmlns:mc="http://schemas.openxmlformats.org/markup-compatibility/2006">
              <mc:Choice xmlns:v="urn:schemas-microsoft-com:vml" Requires="v">
                <p:oleObj spid="_x0000_s87058" name="Equation" r:id="rId4" imgW="1320480" imgH="419040" progId="Equation.DSMT4">
                  <p:embed/>
                </p:oleObj>
              </mc:Choice>
              <mc:Fallback>
                <p:oleObj name="Equation" r:id="rId4" imgW="1320480" imgH="419040" progId="Equation.DSMT4">
                  <p:embed/>
                  <p:pic>
                    <p:nvPicPr>
                      <p:cNvPr id="38502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7902" y="2128837"/>
                        <a:ext cx="3721491" cy="1187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85027" name="Object 3"/>
          <p:cNvGraphicFramePr>
            <a:graphicFrameLocks noChangeAspect="1"/>
          </p:cNvGraphicFramePr>
          <p:nvPr>
            <p:extLst>
              <p:ext uri="{D42A27DB-BD31-4B8C-83A1-F6EECF244321}">
                <p14:modId xmlns:p14="http://schemas.microsoft.com/office/powerpoint/2010/main" val="3257475788"/>
              </p:ext>
            </p:extLst>
          </p:nvPr>
        </p:nvGraphicFramePr>
        <p:xfrm>
          <a:off x="3237902" y="3541713"/>
          <a:ext cx="5475288" cy="2951162"/>
        </p:xfrm>
        <a:graphic>
          <a:graphicData uri="http://schemas.openxmlformats.org/presentationml/2006/ole">
            <mc:AlternateContent xmlns:mc="http://schemas.openxmlformats.org/markup-compatibility/2006">
              <mc:Choice xmlns:v="urn:schemas-microsoft-com:vml" Requires="v">
                <p:oleObj spid="_x0000_s87059" name="Equation" r:id="rId6" imgW="1942920" imgH="1041120" progId="">
                  <p:embed/>
                </p:oleObj>
              </mc:Choice>
              <mc:Fallback>
                <p:oleObj name="Equation" r:id="rId6" imgW="1942920" imgH="1041120" progId="">
                  <p:embed/>
                  <p:pic>
                    <p:nvPicPr>
                      <p:cNvPr id="385027"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37902" y="3541713"/>
                        <a:ext cx="5475288" cy="29511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r>
              <a:rPr lang="en-US" dirty="0"/>
              <a:t>Example: Using a Single-Stage Residual Income Model</a:t>
            </a:r>
          </a:p>
        </p:txBody>
      </p:sp>
      <p:sp>
        <p:nvSpPr>
          <p:cNvPr id="5" name="Content Placeholder 4"/>
          <p:cNvSpPr>
            <a:spLocks noGrp="1"/>
          </p:cNvSpPr>
          <p:nvPr>
            <p:ph idx="1"/>
          </p:nvPr>
        </p:nvSpPr>
        <p:spPr>
          <a:xfrm>
            <a:off x="838200" y="1838400"/>
            <a:ext cx="10637521" cy="1066800"/>
          </a:xfrm>
        </p:spPr>
        <p:txBody>
          <a:bodyPr/>
          <a:lstStyle/>
          <a:p>
            <a:pPr marL="9144" indent="0">
              <a:buNone/>
            </a:pPr>
            <a:r>
              <a:rPr lang="en-US" sz="2400" b="1" dirty="0"/>
              <a:t>Suppose that the current stock price is $80 in the previous example. What is the implied growth rate?</a:t>
            </a:r>
          </a:p>
          <a:p>
            <a:endParaRPr lang="en-US" dirty="0"/>
          </a:p>
          <a:p>
            <a:endParaRPr lang="en-US" dirty="0"/>
          </a:p>
          <a:p>
            <a:endParaRPr lang="en-US" dirty="0"/>
          </a:p>
          <a:p>
            <a:endParaRPr lang="en-US" dirty="0"/>
          </a:p>
          <a:p>
            <a:endParaRPr lang="en-US" dirty="0"/>
          </a:p>
          <a:p>
            <a:endParaRPr lang="en-US" dirty="0"/>
          </a:p>
        </p:txBody>
      </p:sp>
      <p:graphicFrame>
        <p:nvGraphicFramePr>
          <p:cNvPr id="387076" name="Object 4"/>
          <p:cNvGraphicFramePr>
            <a:graphicFrameLocks noChangeAspect="1"/>
          </p:cNvGraphicFramePr>
          <p:nvPr>
            <p:extLst>
              <p:ext uri="{D42A27DB-BD31-4B8C-83A1-F6EECF244321}">
                <p14:modId xmlns:p14="http://schemas.microsoft.com/office/powerpoint/2010/main" val="2359038126"/>
              </p:ext>
            </p:extLst>
          </p:nvPr>
        </p:nvGraphicFramePr>
        <p:xfrm>
          <a:off x="3348112" y="3001109"/>
          <a:ext cx="4990683" cy="3705225"/>
        </p:xfrm>
        <a:graphic>
          <a:graphicData uri="http://schemas.openxmlformats.org/presentationml/2006/ole">
            <mc:AlternateContent xmlns:mc="http://schemas.openxmlformats.org/markup-compatibility/2006">
              <mc:Choice xmlns:v="urn:schemas-microsoft-com:vml" Requires="v">
                <p:oleObj spid="_x0000_s88074" name="Equation" r:id="rId4" imgW="1714320" imgH="1549080" progId="">
                  <p:embed/>
                </p:oleObj>
              </mc:Choice>
              <mc:Fallback>
                <p:oleObj name="Equation" r:id="rId4" imgW="1714320" imgH="1549080" progId="">
                  <p:embed/>
                  <p:pic>
                    <p:nvPicPr>
                      <p:cNvPr id="387076"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8112" y="3001109"/>
                        <a:ext cx="4990683" cy="3705225"/>
                      </a:xfrm>
                      <a:prstGeom prst="rect">
                        <a:avLst/>
                      </a:prstGeom>
                      <a:noFill/>
                    </p:spPr>
                  </p:pic>
                </p:oleObj>
              </mc:Fallback>
            </mc:AlternateContent>
          </a:graphicData>
        </a:graphic>
      </p:graphicFrame>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Continuing Residual Income</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348312633"/>
              </p:ext>
            </p:extLst>
          </p:nvPr>
        </p:nvGraphicFramePr>
        <p:xfrm>
          <a:off x="976532" y="1897966"/>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Continuing Residual Income and Persistence Factors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49499090"/>
              </p:ext>
            </p:extLst>
          </p:nvPr>
        </p:nvGraphicFramePr>
        <p:xfrm>
          <a:off x="1032803" y="1912034"/>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ctr"/>
          <a:lstStyle/>
          <a:p>
            <a:r>
              <a:rPr lang="en-US" dirty="0"/>
              <a:t>Valuing Continuing Residual Income</a:t>
            </a:r>
          </a:p>
        </p:txBody>
      </p:sp>
      <p:sp>
        <p:nvSpPr>
          <p:cNvPr id="5" name="Content Placeholder 4"/>
          <p:cNvSpPr>
            <a:spLocks noGrp="1"/>
          </p:cNvSpPr>
          <p:nvPr>
            <p:ph idx="1"/>
          </p:nvPr>
        </p:nvSpPr>
        <p:spPr/>
        <p:txBody>
          <a:bodyPr>
            <a:normAutofit lnSpcReduction="10000"/>
          </a:bodyPr>
          <a:lstStyle/>
          <a:p>
            <a:endParaRPr lang="en-US" dirty="0"/>
          </a:p>
          <a:p>
            <a:endParaRPr lang="en-US" dirty="0"/>
          </a:p>
          <a:p>
            <a:endParaRPr lang="en-US" dirty="0"/>
          </a:p>
          <a:p>
            <a:endParaRPr lang="en-US" dirty="0"/>
          </a:p>
          <a:p>
            <a:endParaRPr lang="en-US" dirty="0"/>
          </a:p>
          <a:p>
            <a:pPr marL="9144" indent="0">
              <a:buNone/>
            </a:pPr>
            <a:r>
              <a:rPr lang="en-US" sz="2000" b="1" dirty="0"/>
              <a:t>Persistence Factor (</a:t>
            </a:r>
            <a:r>
              <a:rPr lang="el-GR" sz="2000" b="1" dirty="0"/>
              <a:t>ω</a:t>
            </a:r>
            <a:r>
              <a:rPr lang="en-US" sz="2000" b="1" dirty="0"/>
              <a:t>)</a:t>
            </a:r>
          </a:p>
          <a:p>
            <a:pPr lvl="1">
              <a:buFont typeface="Arial" pitchFamily="34" charset="0"/>
              <a:buChar char="•"/>
            </a:pPr>
            <a:r>
              <a:rPr lang="en-US" dirty="0">
                <a:sym typeface="Symbol"/>
              </a:rPr>
              <a:t>0 ≤ </a:t>
            </a:r>
            <a:r>
              <a:rPr lang="el-GR" dirty="0"/>
              <a:t>ω</a:t>
            </a:r>
            <a:r>
              <a:rPr lang="en-US" dirty="0">
                <a:sym typeface="Symbol"/>
              </a:rPr>
              <a:t> ≤ 1</a:t>
            </a:r>
          </a:p>
          <a:p>
            <a:pPr lvl="1">
              <a:buFont typeface="Arial" pitchFamily="34" charset="0"/>
              <a:buChar char="•"/>
            </a:pPr>
            <a:r>
              <a:rPr lang="el-GR" dirty="0"/>
              <a:t>ω</a:t>
            </a:r>
            <a:r>
              <a:rPr lang="en-US" dirty="0">
                <a:sym typeface="Symbol"/>
              </a:rPr>
              <a:t> = 1 </a:t>
            </a:r>
            <a:r>
              <a:rPr lang="en-US" dirty="0">
                <a:sym typeface="Wingdings" pitchFamily="2" charset="2"/>
              </a:rPr>
              <a:t> Residual income will not fade</a:t>
            </a:r>
          </a:p>
          <a:p>
            <a:pPr lvl="1">
              <a:buFont typeface="Arial" pitchFamily="34" charset="0"/>
              <a:buChar char="•"/>
            </a:pPr>
            <a:r>
              <a:rPr lang="el-GR" dirty="0"/>
              <a:t>ω</a:t>
            </a:r>
            <a:r>
              <a:rPr lang="en-US" dirty="0">
                <a:sym typeface="Symbol"/>
              </a:rPr>
              <a:t> = 0 </a:t>
            </a:r>
            <a:r>
              <a:rPr lang="en-US" dirty="0">
                <a:sym typeface="Wingdings" pitchFamily="2" charset="2"/>
              </a:rPr>
              <a:t> Residual income will not persist after the initial forecast to rise</a:t>
            </a:r>
          </a:p>
          <a:p>
            <a:pPr lvl="1">
              <a:buFont typeface="Arial" pitchFamily="34" charset="0"/>
              <a:buChar char="•"/>
            </a:pPr>
            <a:r>
              <a:rPr lang="el-GR" dirty="0"/>
              <a:t>ω</a:t>
            </a:r>
            <a:r>
              <a:rPr lang="en-US" dirty="0">
                <a:sym typeface="Symbol"/>
              </a:rPr>
              <a:t> = 0.62 </a:t>
            </a:r>
            <a:r>
              <a:rPr lang="en-US" dirty="0">
                <a:sym typeface="Wingdings" pitchFamily="2" charset="2"/>
              </a:rPr>
              <a:t> </a:t>
            </a:r>
            <a:r>
              <a:rPr lang="en-US" dirty="0">
                <a:sym typeface="Symbol"/>
              </a:rPr>
              <a:t>It has been observed, on average, empirically</a:t>
            </a:r>
            <a:endParaRPr lang="en-US" dirty="0"/>
          </a:p>
          <a:p>
            <a:pPr lvl="1"/>
            <a:endParaRPr lang="en-US" dirty="0"/>
          </a:p>
          <a:p>
            <a:endParaRPr lang="en-US" dirty="0"/>
          </a:p>
          <a:p>
            <a:endParaRPr lang="en-US" dirty="0"/>
          </a:p>
          <a:p>
            <a:endParaRPr lang="en-US" dirty="0"/>
          </a:p>
          <a:p>
            <a:endParaRPr lang="en-US" dirty="0"/>
          </a:p>
          <a:p>
            <a:endParaRPr lang="en-US" dirty="0"/>
          </a:p>
        </p:txBody>
      </p:sp>
      <p:sp>
        <p:nvSpPr>
          <p:cNvPr id="455685" name="Rectangle 5"/>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2" name="Object 5"/>
          <p:cNvGraphicFramePr>
            <a:graphicFrameLocks noChangeAspect="1"/>
          </p:cNvGraphicFramePr>
          <p:nvPr>
            <p:extLst>
              <p:ext uri="{D42A27DB-BD31-4B8C-83A1-F6EECF244321}">
                <p14:modId xmlns:p14="http://schemas.microsoft.com/office/powerpoint/2010/main" val="1593557629"/>
              </p:ext>
            </p:extLst>
          </p:nvPr>
        </p:nvGraphicFramePr>
        <p:xfrm>
          <a:off x="979658" y="2012852"/>
          <a:ext cx="7981950" cy="1258888"/>
        </p:xfrm>
        <a:graphic>
          <a:graphicData uri="http://schemas.openxmlformats.org/presentationml/2006/ole">
            <mc:AlternateContent xmlns:mc="http://schemas.openxmlformats.org/markup-compatibility/2006">
              <mc:Choice xmlns:v="urn:schemas-microsoft-com:vml" Requires="v">
                <p:oleObj spid="_x0000_s89098" name="Equation" r:id="rId4" imgW="2819160" imgH="444240" progId="Equation.DSMT4">
                  <p:embed/>
                </p:oleObj>
              </mc:Choice>
              <mc:Fallback>
                <p:oleObj name="Equation" r:id="rId4" imgW="2819160" imgH="444240" progId="Equation.DSMT4">
                  <p:embed/>
                  <p:pic>
                    <p:nvPicPr>
                      <p:cNvPr id="2" name="Object 5"/>
                      <p:cNvPicPr>
                        <a:picLocks noChangeAspect="1" noChangeArrowheads="1"/>
                      </p:cNvPicPr>
                      <p:nvPr/>
                    </p:nvPicPr>
                    <p:blipFill>
                      <a:blip r:embed="rId5"/>
                      <a:srcRect/>
                      <a:stretch>
                        <a:fillRect/>
                      </a:stretch>
                    </p:blipFill>
                    <p:spPr bwMode="auto">
                      <a:xfrm>
                        <a:off x="979658" y="2012852"/>
                        <a:ext cx="7981950" cy="12588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Multistage Residual Income Model</a:t>
            </a:r>
          </a:p>
        </p:txBody>
      </p:sp>
      <p:sp>
        <p:nvSpPr>
          <p:cNvPr id="5" name="Content Placeholder 4"/>
          <p:cNvSpPr>
            <a:spLocks noGrp="1"/>
          </p:cNvSpPr>
          <p:nvPr>
            <p:ph idx="1"/>
          </p:nvPr>
        </p:nvSpPr>
        <p:spPr>
          <a:xfrm>
            <a:off x="990600" y="1794804"/>
            <a:ext cx="8375904" cy="4419599"/>
          </a:xfrm>
          <a:solidFill>
            <a:schemeClr val="bg1"/>
          </a:solidFill>
        </p:spPr>
        <p:txBody>
          <a:bodyPr/>
          <a:lstStyle/>
          <a:p>
            <a:pPr marL="9144" indent="0">
              <a:buNone/>
            </a:pPr>
            <a:r>
              <a:rPr lang="en-US" sz="2000" b="1" dirty="0"/>
              <a:t>From the First Valuation Example:</a:t>
            </a:r>
          </a:p>
          <a:p>
            <a:pPr lvl="1">
              <a:buFont typeface="Arial" pitchFamily="34" charset="0"/>
              <a:buChar char="•"/>
            </a:pPr>
            <a:r>
              <a:rPr lang="en-US" dirty="0"/>
              <a:t>Beginning book value at Time 0 = $20.00</a:t>
            </a:r>
          </a:p>
          <a:p>
            <a:pPr lvl="1">
              <a:buFont typeface="Arial" pitchFamily="34" charset="0"/>
              <a:buChar char="•"/>
            </a:pPr>
            <a:r>
              <a:rPr lang="en-US" dirty="0"/>
              <a:t>Residual income in Year 1 = $0.50</a:t>
            </a:r>
          </a:p>
          <a:p>
            <a:pPr lvl="1">
              <a:buFont typeface="Arial" pitchFamily="34" charset="0"/>
              <a:buChar char="•"/>
            </a:pPr>
            <a:r>
              <a:rPr lang="en-US" dirty="0"/>
              <a:t>Residual income in Year 2 = $0.85</a:t>
            </a:r>
          </a:p>
          <a:p>
            <a:pPr lvl="1">
              <a:buFont typeface="Arial" pitchFamily="34" charset="0"/>
              <a:buChar char="•"/>
            </a:pPr>
            <a:r>
              <a:rPr lang="en-US" dirty="0"/>
              <a:t>Residual income in Year 3 = $1.00</a:t>
            </a:r>
          </a:p>
          <a:p>
            <a:pPr lvl="1">
              <a:buFont typeface="Arial" pitchFamily="34" charset="0"/>
              <a:buChar char="•"/>
            </a:pPr>
            <a:r>
              <a:rPr lang="en-US" dirty="0"/>
              <a:t>Required return on equity = 10%</a:t>
            </a:r>
          </a:p>
          <a:p>
            <a:pPr lvl="1">
              <a:buFont typeface="Arial" pitchFamily="34" charset="0"/>
              <a:buChar char="•"/>
            </a:pPr>
            <a:r>
              <a:rPr lang="en-US" dirty="0"/>
              <a:t>Value was $21.91</a:t>
            </a:r>
          </a:p>
          <a:p>
            <a:endParaRPr lang="en-US" dirty="0">
              <a:solidFill>
                <a:schemeClr val="bg1"/>
              </a:solidFill>
            </a:endParaRPr>
          </a:p>
          <a:p>
            <a:pPr marL="9144" indent="0">
              <a:buNone/>
            </a:pPr>
            <a:r>
              <a:rPr lang="en-US" sz="2000" b="1" dirty="0"/>
              <a:t>Now Assume:</a:t>
            </a:r>
          </a:p>
          <a:p>
            <a:pPr lvl="1">
              <a:buFont typeface="Arial" pitchFamily="34" charset="0"/>
              <a:buChar char="•"/>
            </a:pPr>
            <a:r>
              <a:rPr lang="en-US" dirty="0"/>
              <a:t>The firm continues operations after three years</a:t>
            </a:r>
          </a:p>
          <a:p>
            <a:endParaRPr lang="en-US" dirty="0"/>
          </a:p>
          <a:p>
            <a:endParaRPr lang="en-US" dirty="0"/>
          </a:p>
          <a:p>
            <a:endParaRPr lang="en-US" dirty="0"/>
          </a:p>
          <a:p>
            <a:endParaRPr lang="en-US" dirty="0"/>
          </a:p>
          <a:p>
            <a:endParaRPr lang="en-US" dirty="0"/>
          </a:p>
        </p:txBody>
      </p:sp>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Multistage Model Case 1: </a:t>
            </a:r>
            <a:r>
              <a:rPr lang="en-US" dirty="0">
                <a:sym typeface="Symbol"/>
              </a:rPr>
              <a:t> = 0</a:t>
            </a:r>
            <a:endParaRPr lang="en-US" dirty="0"/>
          </a:p>
        </p:txBody>
      </p:sp>
      <p:graphicFrame>
        <p:nvGraphicFramePr>
          <p:cNvPr id="464899" name="Object 3"/>
          <p:cNvGraphicFramePr>
            <a:graphicFrameLocks noChangeAspect="1"/>
          </p:cNvGraphicFramePr>
          <p:nvPr>
            <p:extLst>
              <p:ext uri="{D42A27DB-BD31-4B8C-83A1-F6EECF244321}">
                <p14:modId xmlns:p14="http://schemas.microsoft.com/office/powerpoint/2010/main" val="4127226578"/>
              </p:ext>
            </p:extLst>
          </p:nvPr>
        </p:nvGraphicFramePr>
        <p:xfrm>
          <a:off x="1285192" y="2179931"/>
          <a:ext cx="6918325" cy="3744912"/>
        </p:xfrm>
        <a:graphic>
          <a:graphicData uri="http://schemas.openxmlformats.org/presentationml/2006/ole">
            <mc:AlternateContent xmlns:mc="http://schemas.openxmlformats.org/markup-compatibility/2006">
              <mc:Choice xmlns:v="urn:schemas-microsoft-com:vml" Requires="v">
                <p:oleObj spid="_x0000_s90122" name="Equation" r:id="rId4" imgW="2882880" imgH="1549080" progId="">
                  <p:embed/>
                </p:oleObj>
              </mc:Choice>
              <mc:Fallback>
                <p:oleObj name="Equation" r:id="rId4" imgW="2882880" imgH="1549080" progId="">
                  <p:embed/>
                  <p:pic>
                    <p:nvPicPr>
                      <p:cNvPr id="46489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5192" y="2179931"/>
                        <a:ext cx="6918325" cy="3744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Multistage Model Case 2: </a:t>
            </a:r>
            <a:r>
              <a:rPr lang="en-US" dirty="0">
                <a:sym typeface="Symbol"/>
              </a:rPr>
              <a:t> = 1.0</a:t>
            </a:r>
            <a:endParaRPr lang="en-US" dirty="0"/>
          </a:p>
        </p:txBody>
      </p:sp>
      <p:graphicFrame>
        <p:nvGraphicFramePr>
          <p:cNvPr id="529411" name="Object 3"/>
          <p:cNvGraphicFramePr>
            <a:graphicFrameLocks noChangeAspect="1"/>
          </p:cNvGraphicFramePr>
          <p:nvPr>
            <p:extLst>
              <p:ext uri="{D42A27DB-BD31-4B8C-83A1-F6EECF244321}">
                <p14:modId xmlns:p14="http://schemas.microsoft.com/office/powerpoint/2010/main" val="2831578531"/>
              </p:ext>
            </p:extLst>
          </p:nvPr>
        </p:nvGraphicFramePr>
        <p:xfrm>
          <a:off x="994972" y="2256131"/>
          <a:ext cx="7015162" cy="3668712"/>
        </p:xfrm>
        <a:graphic>
          <a:graphicData uri="http://schemas.openxmlformats.org/presentationml/2006/ole">
            <mc:AlternateContent xmlns:mc="http://schemas.openxmlformats.org/markup-compatibility/2006">
              <mc:Choice xmlns:v="urn:schemas-microsoft-com:vml" Requires="v">
                <p:oleObj spid="_x0000_s91146" name="Equation" r:id="rId4" imgW="2984400" imgH="1549080" progId="">
                  <p:embed/>
                </p:oleObj>
              </mc:Choice>
              <mc:Fallback>
                <p:oleObj name="Equation" r:id="rId4" imgW="2984400" imgH="1549080" progId="">
                  <p:embed/>
                  <p:pic>
                    <p:nvPicPr>
                      <p:cNvPr id="52941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4972" y="2256131"/>
                        <a:ext cx="7015162" cy="36687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Multistage Model Case 3: </a:t>
            </a:r>
            <a:r>
              <a:rPr lang="en-US" dirty="0">
                <a:sym typeface="Symbol"/>
              </a:rPr>
              <a:t> = 0.60</a:t>
            </a:r>
            <a:endParaRPr lang="en-US" dirty="0"/>
          </a:p>
        </p:txBody>
      </p:sp>
      <p:graphicFrame>
        <p:nvGraphicFramePr>
          <p:cNvPr id="530435" name="Object 3"/>
          <p:cNvGraphicFramePr>
            <a:graphicFrameLocks noChangeAspect="1"/>
          </p:cNvGraphicFramePr>
          <p:nvPr>
            <p:extLst>
              <p:ext uri="{D42A27DB-BD31-4B8C-83A1-F6EECF244321}">
                <p14:modId xmlns:p14="http://schemas.microsoft.com/office/powerpoint/2010/main" val="2810765011"/>
              </p:ext>
            </p:extLst>
          </p:nvPr>
        </p:nvGraphicFramePr>
        <p:xfrm>
          <a:off x="956873" y="2281311"/>
          <a:ext cx="7216775" cy="3663950"/>
        </p:xfrm>
        <a:graphic>
          <a:graphicData uri="http://schemas.openxmlformats.org/presentationml/2006/ole">
            <mc:AlternateContent xmlns:mc="http://schemas.openxmlformats.org/markup-compatibility/2006">
              <mc:Choice xmlns:v="urn:schemas-microsoft-com:vml" Requires="v">
                <p:oleObj spid="_x0000_s92170" name="Equation" r:id="rId4" imgW="3073320" imgH="1549080" progId="">
                  <p:embed/>
                </p:oleObj>
              </mc:Choice>
              <mc:Fallback>
                <p:oleObj name="Equation" r:id="rId4" imgW="3073320" imgH="1549080" progId="">
                  <p:embed/>
                  <p:pic>
                    <p:nvPicPr>
                      <p:cNvPr id="53043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6873" y="2281311"/>
                        <a:ext cx="7216775" cy="3663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Multistage Model Using the P/B</a:t>
            </a:r>
          </a:p>
        </p:txBody>
      </p:sp>
      <p:sp>
        <p:nvSpPr>
          <p:cNvPr id="5" name="Content Placeholder 4"/>
          <p:cNvSpPr>
            <a:spLocks noGrp="1"/>
          </p:cNvSpPr>
          <p:nvPr>
            <p:ph idx="1"/>
          </p:nvPr>
        </p:nvSpPr>
        <p:spPr>
          <a:xfrm>
            <a:off x="1032803" y="2003475"/>
            <a:ext cx="8375904" cy="4267199"/>
          </a:xfrm>
        </p:spPr>
        <p:txBody>
          <a:bodyPr/>
          <a:lstStyle/>
          <a:p>
            <a:pPr marL="9144" indent="0">
              <a:buNone/>
            </a:pPr>
            <a:r>
              <a:rPr lang="en-US" sz="2000" b="1" dirty="0"/>
              <a:t>Calculate the PV of continuing residual income using P/B</a:t>
            </a:r>
          </a:p>
          <a:p>
            <a:pPr lvl="1">
              <a:buFont typeface="Arial" pitchFamily="34" charset="0"/>
              <a:buChar char="•"/>
            </a:pPr>
            <a:r>
              <a:rPr lang="en-US" sz="2000" dirty="0"/>
              <a:t>Use this to determine terminal value </a:t>
            </a:r>
          </a:p>
          <a:p>
            <a:endParaRPr lang="en-US" sz="2000" dirty="0"/>
          </a:p>
          <a:p>
            <a:pPr marL="9144" indent="0">
              <a:buNone/>
            </a:pPr>
            <a:r>
              <a:rPr lang="en-US" sz="2000" b="1" dirty="0"/>
              <a:t>Assume for the previous example</a:t>
            </a:r>
          </a:p>
          <a:p>
            <a:pPr lvl="1">
              <a:buFont typeface="Arial" pitchFamily="34" charset="0"/>
              <a:buChar char="•"/>
            </a:pPr>
            <a:r>
              <a:rPr lang="en-US" sz="2000" dirty="0"/>
              <a:t>Book value in Year 3 = $25.00</a:t>
            </a:r>
          </a:p>
          <a:p>
            <a:pPr lvl="1">
              <a:buFont typeface="Arial" pitchFamily="34" charset="0"/>
              <a:buChar char="•"/>
            </a:pPr>
            <a:r>
              <a:rPr lang="en-US" sz="2000" dirty="0"/>
              <a:t>P/B is projected in Year 3 as 1.10</a:t>
            </a:r>
          </a:p>
          <a:p>
            <a:endParaRPr lang="en-US" sz="2000" dirty="0"/>
          </a:p>
          <a:p>
            <a:pPr marL="9144" indent="0">
              <a:buNone/>
            </a:pPr>
            <a:r>
              <a:rPr lang="en-US" sz="2000" b="1" dirty="0"/>
              <a:t>The projected stock price in Year 3: </a:t>
            </a:r>
          </a:p>
          <a:p>
            <a:pPr lvl="1">
              <a:buFont typeface="Arial" pitchFamily="34" charset="0"/>
              <a:buChar char="•"/>
            </a:pPr>
            <a:r>
              <a:rPr lang="en-US" sz="2000" dirty="0"/>
              <a:t>$25 × 1.10 = $27.50</a:t>
            </a:r>
          </a:p>
          <a:p>
            <a:endParaRPr lang="en-US" dirty="0"/>
          </a:p>
          <a:p>
            <a:endParaRPr lang="en-US" dirty="0"/>
          </a:p>
          <a:p>
            <a:endParaRPr lang="en-US" dirty="0"/>
          </a:p>
          <a:p>
            <a:endParaRPr lang="en-US" dirty="0"/>
          </a:p>
          <a:p>
            <a:endParaRPr lang="en-US" dirty="0"/>
          </a:p>
        </p:txBody>
      </p:sp>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Multistage Model Using the P/B</a:t>
            </a:r>
          </a:p>
        </p:txBody>
      </p:sp>
      <p:sp>
        <p:nvSpPr>
          <p:cNvPr id="596994"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596993" name="Object 1"/>
          <p:cNvGraphicFramePr>
            <a:graphicFrameLocks noChangeAspect="1"/>
          </p:cNvGraphicFramePr>
          <p:nvPr>
            <p:extLst>
              <p:ext uri="{D42A27DB-BD31-4B8C-83A1-F6EECF244321}">
                <p14:modId xmlns:p14="http://schemas.microsoft.com/office/powerpoint/2010/main" val="1802134676"/>
              </p:ext>
            </p:extLst>
          </p:nvPr>
        </p:nvGraphicFramePr>
        <p:xfrm>
          <a:off x="941364" y="2411437"/>
          <a:ext cx="7844117" cy="2895600"/>
        </p:xfrm>
        <a:graphic>
          <a:graphicData uri="http://schemas.openxmlformats.org/presentationml/2006/ole">
            <mc:AlternateContent xmlns:mc="http://schemas.openxmlformats.org/markup-compatibility/2006">
              <mc:Choice xmlns:v="urn:schemas-microsoft-com:vml" Requires="v">
                <p:oleObj spid="_x0000_s93194" name="Equation" r:id="rId4" imgW="3174840" imgH="1079280" progId="">
                  <p:embed/>
                </p:oleObj>
              </mc:Choice>
              <mc:Fallback>
                <p:oleObj name="Equation" r:id="rId4" imgW="3174840" imgH="1079280" progId="">
                  <p:embed/>
                  <p:pic>
                    <p:nvPicPr>
                      <p:cNvPr id="596993"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1364" y="2411437"/>
                        <a:ext cx="7844117" cy="2895600"/>
                      </a:xfrm>
                      <a:prstGeom prst="rect">
                        <a:avLst/>
                      </a:prstGeom>
                      <a:noFill/>
                    </p:spPr>
                  </p:pic>
                </p:oleObj>
              </mc:Fallback>
            </mc:AlternateContent>
          </a:graphicData>
        </a:graphic>
      </p:graphicFrame>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Residual Income and Dividend and FCFE Model Valuations</a:t>
            </a:r>
          </a:p>
        </p:txBody>
      </p:sp>
      <p:graphicFrame>
        <p:nvGraphicFramePr>
          <p:cNvPr id="6" name="Diagram 5"/>
          <p:cNvGraphicFramePr/>
          <p:nvPr>
            <p:extLst>
              <p:ext uri="{D42A27DB-BD31-4B8C-83A1-F6EECF244321}">
                <p14:modId xmlns:p14="http://schemas.microsoft.com/office/powerpoint/2010/main" val="2350983494"/>
              </p:ext>
            </p:extLst>
          </p:nvPr>
        </p:nvGraphicFramePr>
        <p:xfrm>
          <a:off x="1281332" y="1889369"/>
          <a:ext cx="7848600" cy="447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Residual Income and Dividend Models</a:t>
            </a:r>
          </a:p>
        </p:txBody>
      </p:sp>
      <p:graphicFrame>
        <p:nvGraphicFramePr>
          <p:cNvPr id="7" name="Table 6"/>
          <p:cNvGraphicFramePr>
            <a:graphicFrameLocks noGrp="1"/>
          </p:cNvGraphicFramePr>
          <p:nvPr>
            <p:extLst>
              <p:ext uri="{D42A27DB-BD31-4B8C-83A1-F6EECF244321}">
                <p14:modId xmlns:p14="http://schemas.microsoft.com/office/powerpoint/2010/main" val="1099334152"/>
              </p:ext>
            </p:extLst>
          </p:nvPr>
        </p:nvGraphicFramePr>
        <p:xfrm>
          <a:off x="1130106" y="1799492"/>
          <a:ext cx="7315199" cy="4038600"/>
        </p:xfrm>
        <a:graphic>
          <a:graphicData uri="http://schemas.openxmlformats.org/drawingml/2006/table">
            <a:tbl>
              <a:tblPr/>
              <a:tblGrid>
                <a:gridCol w="5457373">
                  <a:extLst>
                    <a:ext uri="{9D8B030D-6E8A-4147-A177-3AD203B41FA5}">
                      <a16:colId xmlns:a16="http://schemas.microsoft.com/office/drawing/2014/main" val="20000"/>
                    </a:ext>
                  </a:extLst>
                </a:gridCol>
                <a:gridCol w="1400627">
                  <a:extLst>
                    <a:ext uri="{9D8B030D-6E8A-4147-A177-3AD203B41FA5}">
                      <a16:colId xmlns:a16="http://schemas.microsoft.com/office/drawing/2014/main" val="20001"/>
                    </a:ext>
                  </a:extLst>
                </a:gridCol>
                <a:gridCol w="457199">
                  <a:extLst>
                    <a:ext uri="{9D8B030D-6E8A-4147-A177-3AD203B41FA5}">
                      <a16:colId xmlns:a16="http://schemas.microsoft.com/office/drawing/2014/main" val="20002"/>
                    </a:ext>
                  </a:extLst>
                </a:gridCol>
              </a:tblGrid>
              <a:tr h="673100">
                <a:tc>
                  <a:txBody>
                    <a:bodyPr/>
                    <a:lstStyle/>
                    <a:p>
                      <a:pPr algn="l" fontAlgn="b"/>
                      <a:r>
                        <a:rPr lang="en-US" sz="2000" b="1" i="0" u="none" strike="noStrike" dirty="0">
                          <a:solidFill>
                            <a:srgbClr val="000000"/>
                          </a:solidFill>
                          <a:latin typeface="Calibri"/>
                        </a:rPr>
                        <a:t>Example Assumptions</a:t>
                      </a:r>
                    </a:p>
                  </a:txBody>
                  <a:tcPr marL="9525" marR="9525" marT="9525" marB="0" anchor="b">
                    <a:lnL>
                      <a:noFill/>
                    </a:lnL>
                    <a:lnR>
                      <a:noFill/>
                    </a:lnR>
                    <a:lnT>
                      <a:noFill/>
                    </a:lnT>
                    <a:lnB>
                      <a:noFill/>
                    </a:lnB>
                  </a:tcPr>
                </a:tc>
                <a:tc>
                  <a:txBody>
                    <a:bodyPr/>
                    <a:lstStyle/>
                    <a:p>
                      <a:pPr algn="l" fontAlgn="b"/>
                      <a:endParaRPr lang="en-US" sz="2000" b="1" i="0" u="none" strike="noStrike" dirty="0">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2000" b="1" i="0" u="none" strike="noStrike" dirty="0">
                        <a:solidFill>
                          <a:srgbClr val="000000"/>
                        </a:solidFill>
                        <a:latin typeface="Calibri"/>
                      </a:endParaRP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673100">
                <a:tc gridSpan="3">
                  <a:txBody>
                    <a:bodyPr/>
                    <a:lstStyle/>
                    <a:p>
                      <a:pPr algn="l" fontAlgn="b"/>
                      <a:r>
                        <a:rPr lang="en-US" sz="2000" b="0" i="0" u="none" strike="noStrike" dirty="0">
                          <a:solidFill>
                            <a:srgbClr val="000000"/>
                          </a:solidFill>
                          <a:latin typeface="Calibri"/>
                        </a:rPr>
                        <a:t>All earnings are paid out as dividends, so book value is constant</a:t>
                      </a:r>
                    </a:p>
                  </a:txBody>
                  <a:tcPr marL="9525" marR="9525" marT="9525" marB="0" anchor="b">
                    <a:lnL>
                      <a:noFill/>
                    </a:lnL>
                    <a:lnR>
                      <a:noFill/>
                    </a:lnR>
                    <a:lnT>
                      <a:noFill/>
                    </a:lnT>
                    <a:lnB>
                      <a:noFill/>
                    </a:lnB>
                  </a:tcPr>
                </a:tc>
                <a:tc hMerge="1">
                  <a:txBody>
                    <a:bodyPr/>
                    <a:lstStyle/>
                    <a:p>
                      <a:pPr algn="l" fontAlgn="b"/>
                      <a:endParaRPr lang="en-US" sz="2000" b="1" i="0" u="none" strike="noStrike" dirty="0">
                        <a:solidFill>
                          <a:srgbClr val="000000"/>
                        </a:solidFill>
                        <a:latin typeface="Calibri"/>
                      </a:endParaRPr>
                    </a:p>
                  </a:txBody>
                  <a:tcPr marL="9525" marR="9525" marT="9525" marB="0" anchor="b">
                    <a:lnL>
                      <a:noFill/>
                    </a:lnL>
                    <a:lnR>
                      <a:noFill/>
                    </a:lnR>
                    <a:lnT>
                      <a:noFill/>
                    </a:lnT>
                    <a:lnB>
                      <a:noFill/>
                    </a:lnB>
                  </a:tcPr>
                </a:tc>
                <a:tc hMerge="1">
                  <a:txBody>
                    <a:bodyPr/>
                    <a:lstStyle/>
                    <a:p>
                      <a:pPr algn="l" fontAlgn="b"/>
                      <a:endParaRPr lang="en-US" sz="2000" b="1" i="0" u="none" strike="noStrike" dirty="0">
                        <a:solidFill>
                          <a:srgbClr val="000000"/>
                        </a:solidFill>
                        <a:latin typeface="Calibri"/>
                      </a:endParaRP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673100">
                <a:tc>
                  <a:txBody>
                    <a:bodyPr/>
                    <a:lstStyle/>
                    <a:p>
                      <a:pPr algn="l" fontAlgn="b"/>
                      <a:r>
                        <a:rPr lang="en-US" sz="2000" b="0" i="0" u="none" strike="noStrike" dirty="0">
                          <a:solidFill>
                            <a:srgbClr val="000000"/>
                          </a:solidFill>
                          <a:latin typeface="Calibri"/>
                        </a:rPr>
                        <a:t>Earnings and dividends are constant forever</a:t>
                      </a:r>
                    </a:p>
                  </a:txBody>
                  <a:tcPr marL="9525" marR="9525" marT="9525" marB="0" anchor="b">
                    <a:lnL>
                      <a:noFill/>
                    </a:lnL>
                    <a:lnR>
                      <a:noFill/>
                    </a:lnR>
                    <a:lnT>
                      <a:noFill/>
                    </a:lnT>
                    <a:lnB>
                      <a:noFill/>
                    </a:lnB>
                  </a:tcPr>
                </a:tc>
                <a:tc>
                  <a:txBody>
                    <a:bodyPr/>
                    <a:lstStyle/>
                    <a:p>
                      <a:pPr algn="l" fontAlgn="b"/>
                      <a:endParaRPr lang="en-US" sz="2000" b="1" i="0" u="none" strike="noStrike" dirty="0">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2000" b="1" i="0" u="none" strike="noStrike" dirty="0">
                        <a:solidFill>
                          <a:srgbClr val="000000"/>
                        </a:solidFill>
                        <a:latin typeface="Calibri"/>
                      </a:endParaRP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673100">
                <a:tc>
                  <a:txBody>
                    <a:bodyPr/>
                    <a:lstStyle/>
                    <a:p>
                      <a:pPr algn="l" fontAlgn="b"/>
                      <a:r>
                        <a:rPr lang="en-US" sz="2000" b="0" i="0" u="none" strike="noStrike" dirty="0">
                          <a:solidFill>
                            <a:srgbClr val="000000"/>
                          </a:solidFill>
                          <a:latin typeface="Calibri"/>
                        </a:rPr>
                        <a:t>Earnings per share</a:t>
                      </a:r>
                    </a:p>
                  </a:txBody>
                  <a:tcPr marL="9525" marR="9525" marT="9525" marB="0" anchor="b">
                    <a:lnL>
                      <a:noFill/>
                    </a:lnL>
                    <a:lnR>
                      <a:noFill/>
                    </a:lnR>
                    <a:lnT>
                      <a:noFill/>
                    </a:lnT>
                    <a:lnB>
                      <a:noFill/>
                    </a:lnB>
                  </a:tcPr>
                </a:tc>
                <a:tc>
                  <a:txBody>
                    <a:bodyPr/>
                    <a:lstStyle/>
                    <a:p>
                      <a:pPr algn="r" fontAlgn="b"/>
                      <a:r>
                        <a:rPr lang="en-US" sz="2000" b="0" i="0" u="none" strike="noStrike" dirty="0">
                          <a:solidFill>
                            <a:srgbClr val="000000"/>
                          </a:solidFill>
                          <a:latin typeface="Calibri"/>
                        </a:rPr>
                        <a:t>$1</a:t>
                      </a:r>
                    </a:p>
                  </a:txBody>
                  <a:tcPr marL="9525" marR="9525" marT="9525" marB="0" anchor="b">
                    <a:lnL>
                      <a:noFill/>
                    </a:lnL>
                    <a:lnR>
                      <a:noFill/>
                    </a:lnR>
                    <a:lnT>
                      <a:noFill/>
                    </a:lnT>
                    <a:lnB>
                      <a:noFill/>
                    </a:lnB>
                  </a:tcPr>
                </a:tc>
                <a:tc>
                  <a:txBody>
                    <a:bodyPr/>
                    <a:lstStyle/>
                    <a:p>
                      <a:pPr algn="l" fontAlgn="b"/>
                      <a:r>
                        <a:rPr lang="en-US" sz="2000" b="0" i="0" u="none" strike="noStrike" dirty="0">
                          <a:solidFill>
                            <a:srgbClr val="000000"/>
                          </a:solidFill>
                          <a:latin typeface="Calibri"/>
                        </a:rPr>
                        <a:t>.00</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673100">
                <a:tc>
                  <a:txBody>
                    <a:bodyPr/>
                    <a:lstStyle/>
                    <a:p>
                      <a:pPr algn="l" fontAlgn="b"/>
                      <a:r>
                        <a:rPr lang="en-US" sz="2000" b="0" i="0" u="none" strike="noStrike" dirty="0">
                          <a:solidFill>
                            <a:srgbClr val="000000"/>
                          </a:solidFill>
                          <a:latin typeface="Calibri"/>
                        </a:rPr>
                        <a:t>Book value of equity</a:t>
                      </a:r>
                    </a:p>
                  </a:txBody>
                  <a:tcPr marL="9525" marR="9525" marT="9525" marB="0" anchor="b">
                    <a:lnL>
                      <a:noFill/>
                    </a:lnL>
                    <a:lnR>
                      <a:noFill/>
                    </a:lnR>
                    <a:lnT>
                      <a:noFill/>
                    </a:lnT>
                    <a:lnB>
                      <a:noFill/>
                    </a:lnB>
                  </a:tcPr>
                </a:tc>
                <a:tc>
                  <a:txBody>
                    <a:bodyPr/>
                    <a:lstStyle/>
                    <a:p>
                      <a:pPr algn="r" fontAlgn="b"/>
                      <a:r>
                        <a:rPr lang="en-US" sz="2000" b="0" i="0" u="none" strike="noStrike" dirty="0">
                          <a:solidFill>
                            <a:srgbClr val="000000"/>
                          </a:solidFill>
                          <a:latin typeface="Calibri"/>
                        </a:rPr>
                        <a:t>$7</a:t>
                      </a:r>
                    </a:p>
                  </a:txBody>
                  <a:tcPr marL="9525" marR="9525" marT="9525" marB="0" anchor="b">
                    <a:lnL>
                      <a:noFill/>
                    </a:lnL>
                    <a:lnR>
                      <a:noFill/>
                    </a:lnR>
                    <a:lnT>
                      <a:noFill/>
                    </a:lnT>
                    <a:lnB>
                      <a:noFill/>
                    </a:lnB>
                  </a:tcPr>
                </a:tc>
                <a:tc>
                  <a:txBody>
                    <a:bodyPr/>
                    <a:lstStyle/>
                    <a:p>
                      <a:pPr algn="l" fontAlgn="b"/>
                      <a:r>
                        <a:rPr lang="en-US" sz="2000" b="0" i="0" u="none" strike="noStrike" dirty="0">
                          <a:solidFill>
                            <a:srgbClr val="000000"/>
                          </a:solidFill>
                          <a:latin typeface="Calibri"/>
                        </a:rPr>
                        <a:t>.00</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673100">
                <a:tc>
                  <a:txBody>
                    <a:bodyPr/>
                    <a:lstStyle/>
                    <a:p>
                      <a:pPr algn="l" fontAlgn="b"/>
                      <a:r>
                        <a:rPr lang="en-US" sz="2000" b="0" i="0" u="none" strike="noStrike" dirty="0">
                          <a:solidFill>
                            <a:srgbClr val="000000"/>
                          </a:solidFill>
                          <a:latin typeface="Calibri"/>
                        </a:rPr>
                        <a:t>Required return on equity</a:t>
                      </a:r>
                    </a:p>
                  </a:txBody>
                  <a:tcPr marL="9525" marR="9525" marT="9525" marB="0" anchor="b">
                    <a:lnL>
                      <a:noFill/>
                    </a:lnL>
                    <a:lnR>
                      <a:noFill/>
                    </a:lnR>
                    <a:lnT>
                      <a:noFill/>
                    </a:lnT>
                    <a:lnB>
                      <a:noFill/>
                    </a:lnB>
                  </a:tcPr>
                </a:tc>
                <a:tc>
                  <a:txBody>
                    <a:bodyPr/>
                    <a:lstStyle/>
                    <a:p>
                      <a:pPr algn="r" fontAlgn="b"/>
                      <a:r>
                        <a:rPr lang="en-US" sz="2000" b="0" i="0" u="none" strike="noStrike" dirty="0">
                          <a:solidFill>
                            <a:srgbClr val="000000"/>
                          </a:solidFill>
                          <a:latin typeface="Calibri"/>
                        </a:rPr>
                        <a:t>10</a:t>
                      </a:r>
                    </a:p>
                  </a:txBody>
                  <a:tcPr marL="9525" marR="9525" marT="9525" marB="0" anchor="b">
                    <a:lnL>
                      <a:noFill/>
                    </a:lnL>
                    <a:lnR>
                      <a:noFill/>
                    </a:lnR>
                    <a:lnT>
                      <a:noFill/>
                    </a:lnT>
                    <a:lnB>
                      <a:noFill/>
                    </a:lnB>
                  </a:tcPr>
                </a:tc>
                <a:tc>
                  <a:txBody>
                    <a:bodyPr/>
                    <a:lstStyle/>
                    <a:p>
                      <a:pPr algn="l" fontAlgn="b"/>
                      <a:r>
                        <a:rPr lang="en-US" sz="2000" b="0" i="0" u="none" strike="noStrike" dirty="0">
                          <a:solidFill>
                            <a:srgbClr val="000000"/>
                          </a:solidFill>
                          <a:latin typeface="Calibri"/>
                        </a:rPr>
                        <a:t>%</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Example: Residual Income and Dividend Models</a:t>
            </a:r>
          </a:p>
        </p:txBody>
      </p:sp>
      <p:sp>
        <p:nvSpPr>
          <p:cNvPr id="4" name="Content Placeholder 4"/>
          <p:cNvSpPr>
            <a:spLocks noGrp="1"/>
          </p:cNvSpPr>
          <p:nvPr>
            <p:ph idx="1"/>
          </p:nvPr>
        </p:nvSpPr>
        <p:spPr>
          <a:xfrm>
            <a:off x="866335" y="1920876"/>
            <a:ext cx="8375904" cy="4571999"/>
          </a:xfrm>
        </p:spPr>
        <p:txBody>
          <a:bodyPr/>
          <a:lstStyle/>
          <a:p>
            <a:pPr marL="9144" indent="0">
              <a:buNone/>
            </a:pPr>
            <a:r>
              <a:rPr lang="en-US" sz="2000" b="1" dirty="0"/>
              <a:t>Valuation Using a Constant Dividend Model</a:t>
            </a:r>
          </a:p>
          <a:p>
            <a:pPr lvl="1">
              <a:buNone/>
            </a:pPr>
            <a:r>
              <a:rPr lang="en-US" b="0" dirty="0"/>
              <a:t>Assume a 100% dividend payout ratio</a:t>
            </a:r>
          </a:p>
          <a:p>
            <a:endParaRPr lang="en-US" dirty="0"/>
          </a:p>
          <a:p>
            <a:endParaRPr lang="en-US" dirty="0"/>
          </a:p>
          <a:p>
            <a:endParaRPr lang="en-US" dirty="0"/>
          </a:p>
          <a:p>
            <a:pPr marL="9144" indent="0">
              <a:buNone/>
            </a:pPr>
            <a:r>
              <a:rPr lang="en-US" sz="2000" b="1" dirty="0"/>
              <a:t>Valuation Using a Residual Income Model</a:t>
            </a:r>
          </a:p>
        </p:txBody>
      </p:sp>
      <p:graphicFrame>
        <p:nvGraphicFramePr>
          <p:cNvPr id="674818" name="Object 2"/>
          <p:cNvGraphicFramePr>
            <a:graphicFrameLocks noChangeAspect="1"/>
          </p:cNvGraphicFramePr>
          <p:nvPr>
            <p:extLst>
              <p:ext uri="{D42A27DB-BD31-4B8C-83A1-F6EECF244321}">
                <p14:modId xmlns:p14="http://schemas.microsoft.com/office/powerpoint/2010/main" val="3600989562"/>
              </p:ext>
            </p:extLst>
          </p:nvPr>
        </p:nvGraphicFramePr>
        <p:xfrm>
          <a:off x="1388269" y="2863850"/>
          <a:ext cx="5051425" cy="565150"/>
        </p:xfrm>
        <a:graphic>
          <a:graphicData uri="http://schemas.openxmlformats.org/presentationml/2006/ole">
            <mc:AlternateContent xmlns:mc="http://schemas.openxmlformats.org/markup-compatibility/2006">
              <mc:Choice xmlns:v="urn:schemas-microsoft-com:vml" Requires="v">
                <p:oleObj spid="_x0000_s94228" name="Equation" r:id="rId4" imgW="2044440" imgH="228600" progId="">
                  <p:embed/>
                </p:oleObj>
              </mc:Choice>
              <mc:Fallback>
                <p:oleObj name="Equation" r:id="rId4" imgW="2044440" imgH="228600" progId="">
                  <p:embed/>
                  <p:pic>
                    <p:nvPicPr>
                      <p:cNvPr id="67481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8269" y="2863850"/>
                        <a:ext cx="5051425" cy="565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80964" name="Object 4"/>
          <p:cNvGraphicFramePr>
            <a:graphicFrameLocks noChangeAspect="1"/>
          </p:cNvGraphicFramePr>
          <p:nvPr>
            <p:extLst>
              <p:ext uri="{D42A27DB-BD31-4B8C-83A1-F6EECF244321}">
                <p14:modId xmlns:p14="http://schemas.microsoft.com/office/powerpoint/2010/main" val="1471947533"/>
              </p:ext>
            </p:extLst>
          </p:nvPr>
        </p:nvGraphicFramePr>
        <p:xfrm>
          <a:off x="1388269" y="4799013"/>
          <a:ext cx="3735388" cy="1693862"/>
        </p:xfrm>
        <a:graphic>
          <a:graphicData uri="http://schemas.openxmlformats.org/presentationml/2006/ole">
            <mc:AlternateContent xmlns:mc="http://schemas.openxmlformats.org/markup-compatibility/2006">
              <mc:Choice xmlns:v="urn:schemas-microsoft-com:vml" Requires="v">
                <p:oleObj spid="_x0000_s94229" name="Equation" r:id="rId6" imgW="1511280" imgH="685800" progId="">
                  <p:embed/>
                </p:oleObj>
              </mc:Choice>
              <mc:Fallback>
                <p:oleObj name="Equation" r:id="rId6" imgW="1511280" imgH="685800" progId="">
                  <p:embed/>
                  <p:pic>
                    <p:nvPicPr>
                      <p:cNvPr id="68096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88269" y="4799013"/>
                        <a:ext cx="3735388" cy="16938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Residual Income vs. Dividend and FCFE Models</a:t>
            </a:r>
          </a:p>
        </p:txBody>
      </p:sp>
      <p:graphicFrame>
        <p:nvGraphicFramePr>
          <p:cNvPr id="6" name="Diagram 5"/>
          <p:cNvGraphicFramePr/>
          <p:nvPr>
            <p:extLst>
              <p:ext uri="{D42A27DB-BD31-4B8C-83A1-F6EECF244321}">
                <p14:modId xmlns:p14="http://schemas.microsoft.com/office/powerpoint/2010/main" val="1932971364"/>
              </p:ext>
            </p:extLst>
          </p:nvPr>
        </p:nvGraphicFramePr>
        <p:xfrm>
          <a:off x="606083" y="2010508"/>
          <a:ext cx="784860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Residual Income Model Strengths and Weaknesses</a:t>
            </a:r>
          </a:p>
        </p:txBody>
      </p:sp>
      <p:graphicFrame>
        <p:nvGraphicFramePr>
          <p:cNvPr id="6" name="Diagram 5"/>
          <p:cNvGraphicFramePr/>
          <p:nvPr>
            <p:extLst>
              <p:ext uri="{D42A27DB-BD31-4B8C-83A1-F6EECF244321}">
                <p14:modId xmlns:p14="http://schemas.microsoft.com/office/powerpoint/2010/main" val="2736218009"/>
              </p:ext>
            </p:extLst>
          </p:nvPr>
        </p:nvGraphicFramePr>
        <p:xfrm>
          <a:off x="1094936" y="1897966"/>
          <a:ext cx="8153400" cy="4699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Residual Income Model Appropriateness</a:t>
            </a:r>
          </a:p>
        </p:txBody>
      </p:sp>
      <p:graphicFrame>
        <p:nvGraphicFramePr>
          <p:cNvPr id="6" name="Diagram 5"/>
          <p:cNvGraphicFramePr/>
          <p:nvPr>
            <p:extLst>
              <p:ext uri="{D42A27DB-BD31-4B8C-83A1-F6EECF244321}">
                <p14:modId xmlns:p14="http://schemas.microsoft.com/office/powerpoint/2010/main" val="764560297"/>
              </p:ext>
            </p:extLst>
          </p:nvPr>
        </p:nvGraphicFramePr>
        <p:xfrm>
          <a:off x="999979" y="1690688"/>
          <a:ext cx="7848600" cy="4699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Clean Surplus Accounting</a:t>
            </a: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1845779214"/>
              </p:ext>
            </p:extLst>
          </p:nvPr>
        </p:nvGraphicFramePr>
        <p:xfrm>
          <a:off x="1271954" y="1166446"/>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Accounting Adjustments for the Residual Income Model</a:t>
            </a:r>
          </a:p>
        </p:txBody>
      </p:sp>
      <p:graphicFrame>
        <p:nvGraphicFramePr>
          <p:cNvPr id="9" name="Content Placeholder 8"/>
          <p:cNvGraphicFramePr>
            <a:graphicFrameLocks noGrp="1"/>
          </p:cNvGraphicFramePr>
          <p:nvPr>
            <p:ph idx="4294967295"/>
            <p:extLst>
              <p:ext uri="{D42A27DB-BD31-4B8C-83A1-F6EECF244321}">
                <p14:modId xmlns:p14="http://schemas.microsoft.com/office/powerpoint/2010/main" val="3178139775"/>
              </p:ext>
            </p:extLst>
          </p:nvPr>
        </p:nvGraphicFramePr>
        <p:xfrm>
          <a:off x="1041009" y="2052710"/>
          <a:ext cx="8375650" cy="4571999"/>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260850">
                  <a:extLst>
                    <a:ext uri="{9D8B030D-6E8A-4147-A177-3AD203B41FA5}">
                      <a16:colId xmlns:a16="http://schemas.microsoft.com/office/drawing/2014/main" val="20001"/>
                    </a:ext>
                  </a:extLst>
                </a:gridCol>
              </a:tblGrid>
              <a:tr h="394045">
                <a:tc>
                  <a:txBody>
                    <a:bodyPr/>
                    <a:lstStyle/>
                    <a:p>
                      <a:r>
                        <a:rPr lang="en-US" dirty="0"/>
                        <a:t>Example</a:t>
                      </a:r>
                    </a:p>
                  </a:txBody>
                  <a:tcPr marL="90548" marR="90548"/>
                </a:tc>
                <a:tc>
                  <a:txBody>
                    <a:bodyPr/>
                    <a:lstStyle/>
                    <a:p>
                      <a:r>
                        <a:rPr lang="en-US" dirty="0"/>
                        <a:t>Adjustment to Financial Statement</a:t>
                      </a:r>
                    </a:p>
                  </a:txBody>
                  <a:tcPr marL="90548" marR="90548"/>
                </a:tc>
                <a:extLst>
                  <a:ext uri="{0D108BD9-81ED-4DB2-BD59-A6C34878D82A}">
                    <a16:rowId xmlns:a16="http://schemas.microsoft.com/office/drawing/2014/main" val="10000"/>
                  </a:ext>
                </a:extLst>
              </a:tr>
              <a:tr h="971617">
                <a:tc>
                  <a:txBody>
                    <a:bodyPr/>
                    <a:lstStyle/>
                    <a:p>
                      <a:r>
                        <a:rPr lang="en-US" dirty="0"/>
                        <a:t>Over</a:t>
                      </a:r>
                      <a:r>
                        <a:rPr lang="en-US" baseline="0" dirty="0"/>
                        <a:t> several years, Firm A </a:t>
                      </a:r>
                      <a:r>
                        <a:rPr lang="en-US" dirty="0"/>
                        <a:t>has consistently recorded losses in its available-for-sale</a:t>
                      </a:r>
                      <a:r>
                        <a:rPr lang="en-US" baseline="0" dirty="0"/>
                        <a:t> securities</a:t>
                      </a:r>
                      <a:endParaRPr lang="en-US" dirty="0"/>
                    </a:p>
                  </a:txBody>
                  <a:tcPr marL="90548" marR="90548"/>
                </a:tc>
                <a:tc>
                  <a:txBody>
                    <a:bodyPr/>
                    <a:lstStyle/>
                    <a:p>
                      <a:r>
                        <a:rPr lang="en-US" dirty="0"/>
                        <a:t>Adjust net income downward</a:t>
                      </a:r>
                    </a:p>
                  </a:txBody>
                  <a:tcPr marL="90548" marR="90548"/>
                </a:tc>
                <a:extLst>
                  <a:ext uri="{0D108BD9-81ED-4DB2-BD59-A6C34878D82A}">
                    <a16:rowId xmlns:a16="http://schemas.microsoft.com/office/drawing/2014/main" val="10001"/>
                  </a:ext>
                </a:extLst>
              </a:tr>
              <a:tr h="971617">
                <a:tc>
                  <a:txBody>
                    <a:bodyPr/>
                    <a:lstStyle/>
                    <a:p>
                      <a:r>
                        <a:rPr lang="en-US" dirty="0"/>
                        <a:t>Firm B </a:t>
                      </a:r>
                      <a:r>
                        <a:rPr lang="en-US" baseline="0" dirty="0"/>
                        <a:t>consistently</a:t>
                      </a:r>
                      <a:r>
                        <a:rPr lang="en-US" dirty="0"/>
                        <a:t> capitalizes expenditures that should have been expensed</a:t>
                      </a:r>
                    </a:p>
                  </a:txBody>
                  <a:tcPr marL="90548" marR="9054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Adjust net income </a:t>
                      </a:r>
                      <a:r>
                        <a:rPr lang="en-US" baseline="0" dirty="0"/>
                        <a:t>and </a:t>
                      </a:r>
                      <a:r>
                        <a:rPr lang="en-US" dirty="0"/>
                        <a:t>book value</a:t>
                      </a:r>
                      <a:r>
                        <a:rPr lang="en-US" baseline="0" dirty="0"/>
                        <a:t> </a:t>
                      </a:r>
                      <a:r>
                        <a:rPr lang="en-US" dirty="0"/>
                        <a:t>downward</a:t>
                      </a:r>
                    </a:p>
                  </a:txBody>
                  <a:tcPr marL="90548" marR="90548"/>
                </a:tc>
                <a:extLst>
                  <a:ext uri="{0D108BD9-81ED-4DB2-BD59-A6C34878D82A}">
                    <a16:rowId xmlns:a16="http://schemas.microsoft.com/office/drawing/2014/main" val="10002"/>
                  </a:ext>
                </a:extLst>
              </a:tr>
              <a:tr h="1263103">
                <a:tc>
                  <a:txBody>
                    <a:bodyPr/>
                    <a:lstStyle/>
                    <a:p>
                      <a:r>
                        <a:rPr lang="en-US" dirty="0"/>
                        <a:t>Firm C</a:t>
                      </a:r>
                      <a:r>
                        <a:rPr lang="en-US" baseline="0" dirty="0"/>
                        <a:t> has recorded foreign currency translation losses on its balance sheet over several years; the losses are expected to continue</a:t>
                      </a:r>
                      <a:endParaRPr lang="en-US" dirty="0"/>
                    </a:p>
                  </a:txBody>
                  <a:tcPr marL="90548" marR="90548"/>
                </a:tc>
                <a:tc>
                  <a:txBody>
                    <a:bodyPr/>
                    <a:lstStyle/>
                    <a:p>
                      <a:r>
                        <a:rPr lang="en-US" dirty="0"/>
                        <a:t>Adjust net income downward</a:t>
                      </a:r>
                    </a:p>
                    <a:p>
                      <a:endParaRPr lang="en-US" dirty="0"/>
                    </a:p>
                  </a:txBody>
                  <a:tcPr marL="90548" marR="90548"/>
                </a:tc>
                <a:extLst>
                  <a:ext uri="{0D108BD9-81ED-4DB2-BD59-A6C34878D82A}">
                    <a16:rowId xmlns:a16="http://schemas.microsoft.com/office/drawing/2014/main" val="10003"/>
                  </a:ext>
                </a:extLst>
              </a:tr>
              <a:tr h="971617">
                <a:tc>
                  <a:txBody>
                    <a:bodyPr/>
                    <a:lstStyle/>
                    <a:p>
                      <a:r>
                        <a:rPr lang="en-US" dirty="0"/>
                        <a:t>Firm D accelerates</a:t>
                      </a:r>
                      <a:r>
                        <a:rPr lang="en-US" baseline="0" dirty="0"/>
                        <a:t> revenues to the current period and defers expenses to later periods</a:t>
                      </a:r>
                      <a:endParaRPr lang="en-US" dirty="0"/>
                    </a:p>
                  </a:txBody>
                  <a:tcPr marL="90548" marR="9054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Adjust net income </a:t>
                      </a:r>
                      <a:r>
                        <a:rPr lang="en-US" baseline="0" dirty="0"/>
                        <a:t>and </a:t>
                      </a:r>
                      <a:r>
                        <a:rPr lang="en-US" dirty="0"/>
                        <a:t>book value</a:t>
                      </a:r>
                      <a:r>
                        <a:rPr lang="en-US" baseline="0" dirty="0"/>
                        <a:t> </a:t>
                      </a:r>
                      <a:r>
                        <a:rPr lang="en-US" dirty="0"/>
                        <a:t>downward</a:t>
                      </a:r>
                    </a:p>
                  </a:txBody>
                  <a:tcPr marL="90548" marR="90548"/>
                </a:tc>
                <a:extLst>
                  <a:ext uri="{0D108BD9-81ED-4DB2-BD59-A6C34878D82A}">
                    <a16:rowId xmlns:a16="http://schemas.microsoft.com/office/drawing/2014/main" val="10004"/>
                  </a:ext>
                </a:extLst>
              </a:tr>
            </a:tbl>
          </a:graphicData>
        </a:graphic>
      </p:graphicFrame>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Summary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25187569"/>
              </p:ext>
            </p:extLst>
          </p:nvPr>
        </p:nvGraphicFramePr>
        <p:xfrm>
          <a:off x="1908175" y="1883899"/>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Summary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75468115"/>
              </p:ext>
            </p:extLst>
          </p:nvPr>
        </p:nvGraphicFramePr>
        <p:xfrm>
          <a:off x="1908175" y="1869831"/>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6CDC8-65D5-4398-BF94-307337A82616}"/>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4058952177"/>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ctrTitle"/>
          </p:nvPr>
        </p:nvSpPr>
        <p:spPr>
          <a:xfrm>
            <a:off x="1828800" y="427038"/>
            <a:ext cx="8458200" cy="1524000"/>
          </a:xfrm>
        </p:spPr>
        <p:txBody>
          <a:bodyPr>
            <a:normAutofit/>
          </a:bodyPr>
          <a:lstStyle/>
          <a:p>
            <a:pPr algn="ctr" eaLnBrk="1" hangingPunct="1"/>
            <a:r>
              <a:rPr lang="en-US" sz="4000" dirty="0">
                <a:latin typeface="Verdana" pitchFamily="34" charset="0"/>
              </a:rPr>
              <a:t>Private Company Valuation</a:t>
            </a:r>
            <a:br>
              <a:rPr lang="en-US" sz="3000" dirty="0">
                <a:latin typeface="Verdana" pitchFamily="34" charset="0"/>
              </a:rPr>
            </a:br>
            <a:endParaRPr lang="en-US" sz="3000" dirty="0">
              <a:latin typeface="Verdana" pitchFamily="34" charset="0"/>
            </a:endParaRPr>
          </a:p>
        </p:txBody>
      </p:sp>
      <p:sp>
        <p:nvSpPr>
          <p:cNvPr id="3" name="Subtitle 2">
            <a:extLst>
              <a:ext uri="{FF2B5EF4-FFF2-40B4-BE49-F238E27FC236}">
                <a16:creationId xmlns:a16="http://schemas.microsoft.com/office/drawing/2014/main" id="{5EE50702-F3FB-4D9D-9E6A-8B512A794002}"/>
              </a:ext>
            </a:extLst>
          </p:cNvPr>
          <p:cNvSpPr>
            <a:spLocks noGrp="1"/>
          </p:cNvSpPr>
          <p:nvPr>
            <p:ph type="subTitle" idx="1"/>
          </p:nvPr>
        </p:nvSpPr>
        <p:spPr/>
        <p:txBody>
          <a:bodyPr/>
          <a:lstStyle/>
          <a:p>
            <a:endParaRPr lang="en-US"/>
          </a:p>
        </p:txBody>
      </p:sp>
    </p:spTree>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Public vs. Private Valuation: Company-Specific Differences</a:t>
            </a:r>
          </a:p>
        </p:txBody>
      </p:sp>
      <p:graphicFrame>
        <p:nvGraphicFramePr>
          <p:cNvPr id="7" name="Table 6"/>
          <p:cNvGraphicFramePr>
            <a:graphicFrameLocks noGrp="1"/>
          </p:cNvGraphicFramePr>
          <p:nvPr>
            <p:extLst>
              <p:ext uri="{D42A27DB-BD31-4B8C-83A1-F6EECF244321}">
                <p14:modId xmlns:p14="http://schemas.microsoft.com/office/powerpoint/2010/main" val="1011709996"/>
              </p:ext>
            </p:extLst>
          </p:nvPr>
        </p:nvGraphicFramePr>
        <p:xfrm>
          <a:off x="990600" y="1870075"/>
          <a:ext cx="8382000" cy="4622800"/>
        </p:xfrm>
        <a:graphic>
          <a:graphicData uri="http://schemas.openxmlformats.org/drawingml/2006/table">
            <a:tbl>
              <a:tblPr firstRow="1" bandRow="1">
                <a:tableStyleId>{5C22544A-7EE6-4342-B048-85BDC9FD1C3A}</a:tableStyleId>
              </a:tblPr>
              <a:tblGrid>
                <a:gridCol w="4099891">
                  <a:extLst>
                    <a:ext uri="{9D8B030D-6E8A-4147-A177-3AD203B41FA5}">
                      <a16:colId xmlns:a16="http://schemas.microsoft.com/office/drawing/2014/main" val="20000"/>
                    </a:ext>
                  </a:extLst>
                </a:gridCol>
                <a:gridCol w="4282109">
                  <a:extLst>
                    <a:ext uri="{9D8B030D-6E8A-4147-A177-3AD203B41FA5}">
                      <a16:colId xmlns:a16="http://schemas.microsoft.com/office/drawing/2014/main" val="20001"/>
                    </a:ext>
                  </a:extLst>
                </a:gridCol>
              </a:tblGrid>
              <a:tr h="5637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Private Firms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Public Firms</a:t>
                      </a:r>
                    </a:p>
                  </a:txBody>
                  <a:tcPr/>
                </a:tc>
                <a:extLst>
                  <a:ext uri="{0D108BD9-81ED-4DB2-BD59-A6C34878D82A}">
                    <a16:rowId xmlns:a16="http://schemas.microsoft.com/office/drawing/2014/main" val="10000"/>
                  </a:ext>
                </a:extLst>
              </a:tr>
              <a:tr h="5637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Less mature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Later in life cycle</a:t>
                      </a:r>
                    </a:p>
                  </a:txBody>
                  <a:tcPr/>
                </a:tc>
                <a:extLst>
                  <a:ext uri="{0D108BD9-81ED-4DB2-BD59-A6C34878D82A}">
                    <a16:rowId xmlns:a16="http://schemas.microsoft.com/office/drawing/2014/main" val="10001"/>
                  </a:ext>
                </a:extLst>
              </a:tr>
              <a:tr h="10147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Smaller </a:t>
                      </a:r>
                      <a:r>
                        <a:rPr lang="en-US" sz="2400" dirty="0">
                          <a:solidFill>
                            <a:schemeClr val="tx1"/>
                          </a:solidFill>
                        </a:rPr>
                        <a:t>size </a:t>
                      </a:r>
                      <a:r>
                        <a:rPr lang="en-GB" sz="2400" dirty="0">
                          <a:solidFill>
                            <a:schemeClr val="tx1"/>
                          </a:solidFill>
                          <a:sym typeface="Wingdings" pitchFamily="2" charset="2"/>
                        </a:rPr>
                        <a:t></a:t>
                      </a:r>
                      <a:r>
                        <a:rPr lang="en-GB" sz="2400" dirty="0">
                          <a:solidFill>
                            <a:schemeClr val="tx1"/>
                          </a:solidFill>
                          <a:sym typeface="Symbol" pitchFamily="18" charset="2"/>
                        </a:rPr>
                        <a:t> </a:t>
                      </a:r>
                      <a:r>
                        <a:rPr lang="en-GB" sz="2400" dirty="0">
                          <a:solidFill>
                            <a:schemeClr val="tx1"/>
                          </a:solidFill>
                          <a:sym typeface="Symbol"/>
                        </a:rPr>
                        <a:t></a:t>
                      </a:r>
                      <a:r>
                        <a:rPr lang="en-GB" sz="2400" dirty="0">
                          <a:solidFill>
                            <a:schemeClr val="tx1"/>
                          </a:solidFill>
                          <a:sym typeface="Symbol" pitchFamily="18" charset="2"/>
                        </a:rPr>
                        <a:t> risk </a:t>
                      </a:r>
                      <a:r>
                        <a:rPr lang="en-GB" sz="2400" dirty="0">
                          <a:solidFill>
                            <a:schemeClr val="tx1"/>
                          </a:solidFill>
                          <a:sym typeface="Wingdings" pitchFamily="2" charset="2"/>
                        </a:rPr>
                        <a:t></a:t>
                      </a:r>
                      <a:r>
                        <a:rPr lang="en-GB" sz="2400" dirty="0">
                          <a:solidFill>
                            <a:schemeClr val="tx1"/>
                          </a:solidFill>
                          <a:sym typeface="Symbol" pitchFamily="18" charset="2"/>
                        </a:rPr>
                        <a:t> </a:t>
                      </a:r>
                      <a:r>
                        <a:rPr lang="en-GB" sz="2400" dirty="0">
                          <a:solidFill>
                            <a:schemeClr val="tx1"/>
                          </a:solidFill>
                          <a:sym typeface="Symbol"/>
                        </a:rPr>
                        <a:t></a:t>
                      </a:r>
                      <a:r>
                        <a:rPr lang="en-GB" sz="2400" dirty="0">
                          <a:solidFill>
                            <a:schemeClr val="tx1"/>
                          </a:solidFill>
                          <a:sym typeface="Symbol" pitchFamily="18" charset="2"/>
                        </a:rPr>
                        <a:t> risk premiums </a:t>
                      </a:r>
                      <a:endParaRPr lang="en-US" sz="24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Larger and have access to public financing</a:t>
                      </a:r>
                    </a:p>
                  </a:txBody>
                  <a:tcPr/>
                </a:tc>
                <a:extLst>
                  <a:ext uri="{0D108BD9-81ED-4DB2-BD59-A6C34878D82A}">
                    <a16:rowId xmlns:a16="http://schemas.microsoft.com/office/drawing/2014/main" val="10002"/>
                  </a:ext>
                </a:extLst>
              </a:tr>
              <a:tr h="14657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Managers often have substantial ownership position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Greater external shareholder ownership</a:t>
                      </a:r>
                    </a:p>
                  </a:txBody>
                  <a:tcPr/>
                </a:tc>
                <a:extLst>
                  <a:ext uri="{0D108BD9-81ED-4DB2-BD59-A6C34878D82A}">
                    <a16:rowId xmlns:a16="http://schemas.microsoft.com/office/drawing/2014/main" val="10003"/>
                  </a:ext>
                </a:extLst>
              </a:tr>
              <a:tr h="10147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Potentially </a:t>
                      </a:r>
                      <a:r>
                        <a:rPr lang="en-GB" sz="2400" dirty="0">
                          <a:solidFill>
                            <a:schemeClr val="tx1"/>
                          </a:solidFill>
                          <a:sym typeface="Symbol"/>
                        </a:rPr>
                        <a:t></a:t>
                      </a:r>
                      <a:r>
                        <a:rPr lang="en-GB" sz="2400" dirty="0">
                          <a:solidFill>
                            <a:schemeClr val="tx1"/>
                          </a:solidFill>
                          <a:sym typeface="Symbol" pitchFamily="18" charset="2"/>
                        </a:rPr>
                        <a:t> quality and depth of management</a:t>
                      </a:r>
                      <a:endParaRPr lang="en-US" sz="24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Greater </a:t>
                      </a:r>
                      <a:r>
                        <a:rPr lang="en-GB" sz="2400" dirty="0">
                          <a:solidFill>
                            <a:schemeClr val="tx1"/>
                          </a:solidFill>
                          <a:sym typeface="Symbol" pitchFamily="18" charset="2"/>
                        </a:rPr>
                        <a:t>quality and depth of management</a:t>
                      </a:r>
                      <a:endParaRPr lang="en-US" sz="2400" dirty="0">
                        <a:solidFill>
                          <a:schemeClr val="tx1"/>
                        </a:solidFill>
                      </a:endParaRP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Public vs. Private Valuation: Company-Specific Differences</a:t>
            </a:r>
          </a:p>
        </p:txBody>
      </p:sp>
      <p:graphicFrame>
        <p:nvGraphicFramePr>
          <p:cNvPr id="7" name="Table 6"/>
          <p:cNvGraphicFramePr>
            <a:graphicFrameLocks noGrp="1"/>
          </p:cNvGraphicFramePr>
          <p:nvPr>
            <p:extLst>
              <p:ext uri="{D42A27DB-BD31-4B8C-83A1-F6EECF244321}">
                <p14:modId xmlns:p14="http://schemas.microsoft.com/office/powerpoint/2010/main" val="266131840"/>
              </p:ext>
            </p:extLst>
          </p:nvPr>
        </p:nvGraphicFramePr>
        <p:xfrm>
          <a:off x="838200" y="2041843"/>
          <a:ext cx="7848600" cy="4495800"/>
        </p:xfrm>
        <a:graphic>
          <a:graphicData uri="http://schemas.openxmlformats.org/drawingml/2006/table">
            <a:tbl>
              <a:tblPr firstRow="1" bandRow="1">
                <a:tableStyleId>{5C22544A-7EE6-4342-B048-85BDC9FD1C3A}</a:tableStyleId>
              </a:tblPr>
              <a:tblGrid>
                <a:gridCol w="3838989">
                  <a:extLst>
                    <a:ext uri="{9D8B030D-6E8A-4147-A177-3AD203B41FA5}">
                      <a16:colId xmlns:a16="http://schemas.microsoft.com/office/drawing/2014/main" val="20000"/>
                    </a:ext>
                  </a:extLst>
                </a:gridCol>
                <a:gridCol w="4009611">
                  <a:extLst>
                    <a:ext uri="{9D8B030D-6E8A-4147-A177-3AD203B41FA5}">
                      <a16:colId xmlns:a16="http://schemas.microsoft.com/office/drawing/2014/main" val="20001"/>
                    </a:ext>
                  </a:extLst>
                </a:gridCol>
              </a:tblGrid>
              <a:tr h="6244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Private Firms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Public Firms</a:t>
                      </a:r>
                    </a:p>
                  </a:txBody>
                  <a:tcPr/>
                </a:tc>
                <a:extLst>
                  <a:ext uri="{0D108BD9-81ED-4DB2-BD59-A6C34878D82A}">
                    <a16:rowId xmlns:a16="http://schemas.microsoft.com/office/drawing/2014/main" val="10000"/>
                  </a:ext>
                </a:extLst>
              </a:tr>
              <a:tr h="16234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Lower quality</a:t>
                      </a:r>
                      <a:r>
                        <a:rPr lang="en-US" sz="2400" baseline="0" dirty="0">
                          <a:solidFill>
                            <a:schemeClr val="tx1"/>
                          </a:solidFill>
                        </a:rPr>
                        <a:t> of </a:t>
                      </a:r>
                      <a:r>
                        <a:rPr lang="en-US" sz="2400" dirty="0">
                          <a:solidFill>
                            <a:schemeClr val="tx1"/>
                          </a:solidFill>
                        </a:rPr>
                        <a:t>information</a:t>
                      </a:r>
                      <a:r>
                        <a:rPr lang="en-US" sz="2400" baseline="0" dirty="0">
                          <a:solidFill>
                            <a:schemeClr val="tx1"/>
                          </a:solidFill>
                        </a:rPr>
                        <a:t> disclosure </a:t>
                      </a:r>
                      <a:r>
                        <a:rPr lang="en-GB" sz="2400" dirty="0">
                          <a:solidFill>
                            <a:schemeClr val="tx1"/>
                          </a:solidFill>
                          <a:sym typeface="Wingdings" pitchFamily="2" charset="2"/>
                        </a:rPr>
                        <a:t></a:t>
                      </a:r>
                      <a:r>
                        <a:rPr lang="en-GB" sz="2400" dirty="0">
                          <a:solidFill>
                            <a:schemeClr val="tx1"/>
                          </a:solidFill>
                          <a:sym typeface="Symbol" pitchFamily="18" charset="2"/>
                        </a:rPr>
                        <a:t> </a:t>
                      </a:r>
                      <a:r>
                        <a:rPr lang="en-GB" sz="2400" dirty="0">
                          <a:solidFill>
                            <a:schemeClr val="tx1"/>
                          </a:solidFill>
                          <a:sym typeface="Symbol"/>
                        </a:rPr>
                        <a:t></a:t>
                      </a:r>
                      <a:r>
                        <a:rPr lang="en-GB" sz="2400" dirty="0">
                          <a:solidFill>
                            <a:schemeClr val="tx1"/>
                          </a:solidFill>
                          <a:sym typeface="Symbol" pitchFamily="18" charset="2"/>
                        </a:rPr>
                        <a:t> risk</a:t>
                      </a:r>
                      <a:r>
                        <a:rPr lang="en-US" sz="2400" dirty="0">
                          <a:solidFill>
                            <a:schemeClr val="tx1"/>
                          </a:solidFill>
                        </a:rPr>
                        <a:t> and </a:t>
                      </a:r>
                      <a:r>
                        <a:rPr lang="en-GB" sz="2400" dirty="0">
                          <a:solidFill>
                            <a:schemeClr val="tx1"/>
                          </a:solidFill>
                          <a:sym typeface="Symbol"/>
                        </a:rPr>
                        <a:t></a:t>
                      </a:r>
                      <a:r>
                        <a:rPr lang="en-GB" sz="2400" baseline="0" dirty="0">
                          <a:solidFill>
                            <a:schemeClr val="tx1"/>
                          </a:solidFill>
                          <a:sym typeface="Symbol" pitchFamily="18" charset="2"/>
                        </a:rPr>
                        <a:t> </a:t>
                      </a:r>
                      <a:r>
                        <a:rPr lang="en-US" sz="2400" dirty="0">
                          <a:solidFill>
                            <a:schemeClr val="tx1"/>
                          </a:solidFill>
                        </a:rPr>
                        <a:t>valuations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schemeClr val="tx1"/>
                          </a:solidFill>
                          <a:sym typeface="Symbol"/>
                        </a:rPr>
                        <a:t></a:t>
                      </a:r>
                      <a:r>
                        <a:rPr lang="en-GB" sz="2400" baseline="0" dirty="0">
                          <a:solidFill>
                            <a:schemeClr val="tx1"/>
                          </a:solidFill>
                          <a:sym typeface="Symbol" pitchFamily="18" charset="2"/>
                        </a:rPr>
                        <a:t> p</a:t>
                      </a:r>
                      <a:r>
                        <a:rPr lang="en-GB" sz="2400" dirty="0">
                          <a:solidFill>
                            <a:schemeClr val="tx1"/>
                          </a:solidFill>
                          <a:sym typeface="Symbol" pitchFamily="18" charset="2"/>
                        </a:rPr>
                        <a:t>ressure to make timely, detailed disclosures</a:t>
                      </a:r>
                      <a:endParaRPr lang="en-US" sz="2400" dirty="0">
                        <a:solidFill>
                          <a:schemeClr val="tx1"/>
                        </a:solidFill>
                      </a:endParaRPr>
                    </a:p>
                  </a:txBody>
                  <a:tcPr/>
                </a:tc>
                <a:extLst>
                  <a:ext uri="{0D108BD9-81ED-4DB2-BD59-A6C34878D82A}">
                    <a16:rowId xmlns:a16="http://schemas.microsoft.com/office/drawing/2014/main" val="10001"/>
                  </a:ext>
                </a:extLst>
              </a:tr>
              <a:tr h="11239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Shareholders have a longer-term perspective</a:t>
                      </a:r>
                      <a:endParaRPr lang="en-US" sz="2400" dirty="0">
                        <a:solidFill>
                          <a:schemeClr val="bg2"/>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More emphasis</a:t>
                      </a:r>
                      <a:r>
                        <a:rPr lang="en-US" sz="2400" baseline="0" dirty="0"/>
                        <a:t> on short-term performance</a:t>
                      </a:r>
                      <a:endParaRPr lang="en-US" sz="2400" dirty="0"/>
                    </a:p>
                  </a:txBody>
                  <a:tcPr/>
                </a:tc>
                <a:extLst>
                  <a:ext uri="{0D108BD9-81ED-4DB2-BD59-A6C34878D82A}">
                    <a16:rowId xmlns:a16="http://schemas.microsoft.com/office/drawing/2014/main" val="10002"/>
                  </a:ext>
                </a:extLst>
              </a:tr>
              <a:tr h="11239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Greater</a:t>
                      </a:r>
                      <a:r>
                        <a:rPr lang="en-US" sz="2400" baseline="0" dirty="0"/>
                        <a:t> </a:t>
                      </a:r>
                      <a:r>
                        <a:rPr lang="en-US" sz="2400" dirty="0"/>
                        <a:t>emphasis on tax management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Les</a:t>
                      </a:r>
                      <a:r>
                        <a:rPr lang="en-US" sz="2400" baseline="0" dirty="0"/>
                        <a:t>s emphasis on tax management</a:t>
                      </a:r>
                      <a:endParaRPr lang="en-US" sz="2400" dirty="0"/>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Public vs. Private Valuation: Stock-Specific Differences</a:t>
            </a:r>
          </a:p>
        </p:txBody>
      </p:sp>
      <p:graphicFrame>
        <p:nvGraphicFramePr>
          <p:cNvPr id="7" name="Table 6"/>
          <p:cNvGraphicFramePr>
            <a:graphicFrameLocks noGrp="1"/>
          </p:cNvGraphicFramePr>
          <p:nvPr>
            <p:extLst>
              <p:ext uri="{D42A27DB-BD31-4B8C-83A1-F6EECF244321}">
                <p14:modId xmlns:p14="http://schemas.microsoft.com/office/powerpoint/2010/main" val="939743127"/>
              </p:ext>
            </p:extLst>
          </p:nvPr>
        </p:nvGraphicFramePr>
        <p:xfrm>
          <a:off x="1024597" y="2149476"/>
          <a:ext cx="8077200" cy="4343399"/>
        </p:xfrm>
        <a:graphic>
          <a:graphicData uri="http://schemas.openxmlformats.org/drawingml/2006/table">
            <a:tbl>
              <a:tblPr firstRow="1" bandRow="1">
                <a:tableStyleId>{5C22544A-7EE6-4342-B048-85BDC9FD1C3A}</a:tableStyleId>
              </a:tblPr>
              <a:tblGrid>
                <a:gridCol w="4038600">
                  <a:extLst>
                    <a:ext uri="{9D8B030D-6E8A-4147-A177-3AD203B41FA5}">
                      <a16:colId xmlns:a16="http://schemas.microsoft.com/office/drawing/2014/main" val="20000"/>
                    </a:ext>
                  </a:extLst>
                </a:gridCol>
                <a:gridCol w="4038600">
                  <a:extLst>
                    <a:ext uri="{9D8B030D-6E8A-4147-A177-3AD203B41FA5}">
                      <a16:colId xmlns:a16="http://schemas.microsoft.com/office/drawing/2014/main" val="20001"/>
                    </a:ext>
                  </a:extLst>
                </a:gridCol>
              </a:tblGrid>
              <a:tr h="6786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Private Firms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Public Firms</a:t>
                      </a:r>
                    </a:p>
                  </a:txBody>
                  <a:tcPr/>
                </a:tc>
                <a:extLst>
                  <a:ext uri="{0D108BD9-81ED-4DB2-BD59-A6C34878D82A}">
                    <a16:rowId xmlns:a16="http://schemas.microsoft.com/office/drawing/2014/main" val="10000"/>
                  </a:ext>
                </a:extLst>
              </a:tr>
              <a:tr h="12215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Shares are less liquid </a:t>
                      </a:r>
                      <a:r>
                        <a:rPr lang="en-GB" sz="2400" dirty="0">
                          <a:solidFill>
                            <a:schemeClr val="tx1"/>
                          </a:solidFill>
                          <a:sym typeface="Wingdings" pitchFamily="2" charset="2"/>
                        </a:rPr>
                        <a:t></a:t>
                      </a:r>
                      <a:r>
                        <a:rPr lang="en-GB" sz="2400" dirty="0">
                          <a:solidFill>
                            <a:schemeClr val="tx1"/>
                          </a:solidFill>
                          <a:sym typeface="Symbol" pitchFamily="18" charset="2"/>
                        </a:rPr>
                        <a:t> liquidity discount</a:t>
                      </a:r>
                      <a:endParaRPr lang="en-US" sz="2400" dirty="0">
                        <a:solidFill>
                          <a:schemeClr val="tx1"/>
                        </a:solidFill>
                      </a:endParaRPr>
                    </a:p>
                  </a:txBody>
                  <a:tcPr/>
                </a:tc>
                <a:tc>
                  <a:txBody>
                    <a:bodyPr/>
                    <a:lstStyle/>
                    <a:p>
                      <a:r>
                        <a:rPr lang="en-US" sz="2400" dirty="0"/>
                        <a:t>Greater number of shareholders</a:t>
                      </a:r>
                    </a:p>
                  </a:txBody>
                  <a:tcPr/>
                </a:tc>
                <a:extLst>
                  <a:ext uri="{0D108BD9-81ED-4DB2-BD59-A6C34878D82A}">
                    <a16:rowId xmlns:a16="http://schemas.microsoft.com/office/drawing/2014/main" val="10001"/>
                  </a:ext>
                </a:extLst>
              </a:tr>
              <a:tr h="12215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Concentration of control</a:t>
                      </a:r>
                      <a:endParaRPr lang="en-US" sz="2400" dirty="0">
                        <a:solidFill>
                          <a:schemeClr val="bg2"/>
                        </a:solidFill>
                      </a:endParaRPr>
                    </a:p>
                  </a:txBody>
                  <a:tcPr/>
                </a:tc>
                <a:tc>
                  <a:txBody>
                    <a:bodyPr/>
                    <a:lstStyle/>
                    <a:p>
                      <a:r>
                        <a:rPr lang="en-US" sz="2400" dirty="0"/>
                        <a:t>Share</a:t>
                      </a:r>
                      <a:r>
                        <a:rPr lang="en-US" sz="2400" baseline="0" dirty="0"/>
                        <a:t> ownership and control are more diffuse</a:t>
                      </a:r>
                      <a:endParaRPr lang="en-US" sz="2400" dirty="0"/>
                    </a:p>
                  </a:txBody>
                  <a:tcPr/>
                </a:tc>
                <a:extLst>
                  <a:ext uri="{0D108BD9-81ED-4DB2-BD59-A6C34878D82A}">
                    <a16:rowId xmlns:a16="http://schemas.microsoft.com/office/drawing/2014/main" val="10002"/>
                  </a:ext>
                </a:extLst>
              </a:tr>
              <a:tr h="12215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Potential restrictions on sale</a:t>
                      </a:r>
                      <a:r>
                        <a:rPr lang="en-US" sz="2400" baseline="0" dirty="0"/>
                        <a:t> of shares</a:t>
                      </a:r>
                      <a:endParaRPr lang="en-US" sz="2400" dirty="0">
                        <a:solidFill>
                          <a:schemeClr val="bg2"/>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Public market for shares</a:t>
                      </a:r>
                    </a:p>
                    <a:p>
                      <a:endParaRPr lang="en-US" dirty="0"/>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chor="ctr"/>
          <a:lstStyle/>
          <a:p>
            <a:r>
              <a:rPr lang="en-US" dirty="0"/>
              <a:t>Reasons for Private Equity Valuations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744073162"/>
              </p:ext>
            </p:extLst>
          </p:nvPr>
        </p:nvGraphicFramePr>
        <p:xfrm>
          <a:off x="976533" y="1768475"/>
          <a:ext cx="837565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chor="ctr"/>
          <a:lstStyle/>
          <a:p>
            <a:r>
              <a:rPr lang="en-US" dirty="0"/>
              <a:t>Definitions of Value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57890131"/>
              </p:ext>
            </p:extLst>
          </p:nvPr>
        </p:nvGraphicFramePr>
        <p:xfrm>
          <a:off x="990600" y="1690688"/>
          <a:ext cx="837565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dirty="0"/>
              <a:t>Private Valuation Approaches</a:t>
            </a:r>
          </a:p>
        </p:txBody>
      </p:sp>
      <p:graphicFrame>
        <p:nvGraphicFramePr>
          <p:cNvPr id="6" name="Content Placeholder 5"/>
          <p:cNvGraphicFramePr>
            <a:graphicFrameLocks noGrp="1"/>
          </p:cNvGraphicFramePr>
          <p:nvPr>
            <p:ph idx="1"/>
          </p:nvPr>
        </p:nvGraphicFramePr>
        <p:xfrm>
          <a:off x="1828800" y="1752600"/>
          <a:ext cx="8458200"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Earnings Normalization</a:t>
            </a:r>
          </a:p>
        </p:txBody>
      </p:sp>
      <p:graphicFrame>
        <p:nvGraphicFramePr>
          <p:cNvPr id="4" name="Content Placeholder 3"/>
          <p:cNvGraphicFramePr>
            <a:graphicFrameLocks noGrp="1"/>
          </p:cNvGraphicFramePr>
          <p:nvPr>
            <p:ph idx="1"/>
          </p:nvPr>
        </p:nvGraphicFramePr>
        <p:xfrm>
          <a:off x="1676400" y="1295400"/>
          <a:ext cx="87630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Example: Earnings Normalization</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2348094337"/>
              </p:ext>
            </p:extLst>
          </p:nvPr>
        </p:nvGraphicFramePr>
        <p:xfrm>
          <a:off x="1714500" y="1690688"/>
          <a:ext cx="8763000" cy="5105401"/>
        </p:xfrm>
        <a:graphic>
          <a:graphicData uri="http://schemas.openxmlformats.org/drawingml/2006/table">
            <a:tbl>
              <a:tblPr firstRow="1" bandRow="1">
                <a:tableStyleId>{5C22544A-7EE6-4342-B048-85BDC9FD1C3A}</a:tableStyleId>
              </a:tblPr>
              <a:tblGrid>
                <a:gridCol w="4381500">
                  <a:extLst>
                    <a:ext uri="{9D8B030D-6E8A-4147-A177-3AD203B41FA5}">
                      <a16:colId xmlns:a16="http://schemas.microsoft.com/office/drawing/2014/main" val="20000"/>
                    </a:ext>
                  </a:extLst>
                </a:gridCol>
                <a:gridCol w="4381500">
                  <a:extLst>
                    <a:ext uri="{9D8B030D-6E8A-4147-A177-3AD203B41FA5}">
                      <a16:colId xmlns:a16="http://schemas.microsoft.com/office/drawing/2014/main" val="20001"/>
                    </a:ext>
                  </a:extLst>
                </a:gridCol>
              </a:tblGrid>
              <a:tr h="390255">
                <a:tc>
                  <a:txBody>
                    <a:bodyPr/>
                    <a:lstStyle/>
                    <a:p>
                      <a:r>
                        <a:rPr lang="en-US" dirty="0"/>
                        <a:t>Example</a:t>
                      </a:r>
                    </a:p>
                  </a:txBody>
                  <a:tcPr marL="90548" marR="90548"/>
                </a:tc>
                <a:tc>
                  <a:txBody>
                    <a:bodyPr/>
                    <a:lstStyle/>
                    <a:p>
                      <a:r>
                        <a:rPr lang="en-US" dirty="0"/>
                        <a:t>Adjustment</a:t>
                      </a:r>
                      <a:r>
                        <a:rPr lang="en-US" baseline="0" dirty="0"/>
                        <a:t> to Income Statement</a:t>
                      </a:r>
                      <a:endParaRPr lang="en-US" dirty="0"/>
                    </a:p>
                  </a:txBody>
                  <a:tcPr marL="90548" marR="90548"/>
                </a:tc>
                <a:extLst>
                  <a:ext uri="{0D108BD9-81ED-4DB2-BD59-A6C34878D82A}">
                    <a16:rowId xmlns:a16="http://schemas.microsoft.com/office/drawing/2014/main" val="10000"/>
                  </a:ext>
                </a:extLst>
              </a:tr>
              <a:tr h="962275">
                <a:tc>
                  <a:txBody>
                    <a:bodyPr/>
                    <a:lstStyle/>
                    <a:p>
                      <a:r>
                        <a:rPr lang="en-US" dirty="0"/>
                        <a:t>Private firm CEO is paid $1,200,000.</a:t>
                      </a:r>
                      <a:r>
                        <a:rPr lang="en-US" baseline="0" dirty="0"/>
                        <a:t> Analyst estimates market rate for CEO is $800,000.</a:t>
                      </a:r>
                      <a:endParaRPr lang="en-US" dirty="0"/>
                    </a:p>
                  </a:txBody>
                  <a:tcPr marL="90548" marR="90548"/>
                </a:tc>
                <a:tc>
                  <a:txBody>
                    <a:bodyPr/>
                    <a:lstStyle/>
                    <a:p>
                      <a:r>
                        <a:rPr lang="en-US" dirty="0"/>
                        <a:t>Reduce SG&amp;A expenses by $400,000.</a:t>
                      </a:r>
                    </a:p>
                  </a:txBody>
                  <a:tcPr marL="90548" marR="90548"/>
                </a:tc>
                <a:extLst>
                  <a:ext uri="{0D108BD9-81ED-4DB2-BD59-A6C34878D82A}">
                    <a16:rowId xmlns:a16="http://schemas.microsoft.com/office/drawing/2014/main" val="10001"/>
                  </a:ext>
                </a:extLst>
              </a:tr>
              <a:tr h="1250957">
                <a:tc>
                  <a:txBody>
                    <a:bodyPr/>
                    <a:lstStyle/>
                    <a:p>
                      <a:r>
                        <a:rPr lang="en-US" dirty="0"/>
                        <a:t>Firm leases</a:t>
                      </a:r>
                      <a:r>
                        <a:rPr lang="en-US" baseline="0" dirty="0"/>
                        <a:t> a warehouse for $200,000/year from a family member. Analyst estimates market rate is $300,000. </a:t>
                      </a:r>
                      <a:endParaRPr lang="en-US" dirty="0"/>
                    </a:p>
                  </a:txBody>
                  <a:tcPr marL="90548" marR="9054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Increase SG&amp;A expenses by $100,000.</a:t>
                      </a:r>
                    </a:p>
                  </a:txBody>
                  <a:tcPr marL="90548" marR="90548"/>
                </a:tc>
                <a:extLst>
                  <a:ext uri="{0D108BD9-81ED-4DB2-BD59-A6C34878D82A}">
                    <a16:rowId xmlns:a16="http://schemas.microsoft.com/office/drawing/2014/main" val="10002"/>
                  </a:ext>
                </a:extLst>
              </a:tr>
              <a:tr h="1250957">
                <a:tc>
                  <a:txBody>
                    <a:bodyPr/>
                    <a:lstStyle/>
                    <a:p>
                      <a:r>
                        <a:rPr lang="en-US" dirty="0"/>
                        <a:t>Firm owns a vacant building that has reported</a:t>
                      </a:r>
                      <a:r>
                        <a:rPr lang="en-US" baseline="0" dirty="0"/>
                        <a:t> expenses of $90,000 and depreciation expenses of $15,000. The building is noncore.</a:t>
                      </a:r>
                      <a:endParaRPr lang="en-US" dirty="0"/>
                    </a:p>
                  </a:txBody>
                  <a:tcPr marL="90548" marR="9054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Reduce SG&amp;A expenses by $90,000. Reduce depreciation</a:t>
                      </a:r>
                      <a:r>
                        <a:rPr lang="en-US" baseline="0" dirty="0"/>
                        <a:t> </a:t>
                      </a:r>
                      <a:r>
                        <a:rPr lang="en-US" dirty="0"/>
                        <a:t>expenses by $15,000.</a:t>
                      </a:r>
                    </a:p>
                    <a:p>
                      <a:endParaRPr lang="en-US" dirty="0"/>
                    </a:p>
                  </a:txBody>
                  <a:tcPr marL="90548" marR="90548"/>
                </a:tc>
                <a:extLst>
                  <a:ext uri="{0D108BD9-81ED-4DB2-BD59-A6C34878D82A}">
                    <a16:rowId xmlns:a16="http://schemas.microsoft.com/office/drawing/2014/main" val="10003"/>
                  </a:ext>
                </a:extLst>
              </a:tr>
              <a:tr h="1250957">
                <a:tc>
                  <a:txBody>
                    <a:bodyPr/>
                    <a:lstStyle/>
                    <a:p>
                      <a:r>
                        <a:rPr lang="en-US" dirty="0"/>
                        <a:t>Firm may</a:t>
                      </a:r>
                      <a:r>
                        <a:rPr lang="en-US" baseline="0" dirty="0"/>
                        <a:t> be acquired by a strategic Buyer A that expects synergies with cost savings of $230,000. Buyer B is a financial buyer.</a:t>
                      </a:r>
                      <a:endParaRPr lang="en-US" dirty="0"/>
                    </a:p>
                  </a:txBody>
                  <a:tcPr marL="90548" marR="90548"/>
                </a:tc>
                <a:tc>
                  <a:txBody>
                    <a:bodyPr/>
                    <a:lstStyle/>
                    <a:p>
                      <a:r>
                        <a:rPr lang="en-US" dirty="0"/>
                        <a:t>Reduce SG&amp;A expenses by $230,000 when calculating normalized earnings for Buyer A, but not for Buyer B. </a:t>
                      </a:r>
                    </a:p>
                  </a:txBody>
                  <a:tcPr marL="90548" marR="90548"/>
                </a:tc>
                <a:extLst>
                  <a:ext uri="{0D108BD9-81ED-4DB2-BD59-A6C34878D82A}">
                    <a16:rowId xmlns:a16="http://schemas.microsoft.com/office/drawing/2014/main" val="10004"/>
                  </a:ext>
                </a:extLst>
              </a:tr>
            </a:tbl>
          </a:graphicData>
        </a:graphic>
      </p:graphicFrame>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2"/>
          <p:cNvSpPr>
            <a:spLocks noGrp="1" noChangeArrowheads="1"/>
          </p:cNvSpPr>
          <p:nvPr>
            <p:ph type="title"/>
          </p:nvPr>
        </p:nvSpPr>
        <p:spPr/>
        <p:txBody>
          <a:bodyPr anchor="ctr"/>
          <a:lstStyle/>
          <a:p>
            <a:r>
              <a:rPr lang="en-US" dirty="0"/>
              <a:t>Cash Flow Estimation</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73783816"/>
              </p:ext>
            </p:extLst>
          </p:nvPr>
        </p:nvGraphicFramePr>
        <p:xfrm>
          <a:off x="1841500" y="1930791"/>
          <a:ext cx="8458200" cy="4800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75780" name="Object 4"/>
          <p:cNvGraphicFramePr>
            <a:graphicFrameLocks noChangeAspect="1"/>
          </p:cNvGraphicFramePr>
          <p:nvPr/>
        </p:nvGraphicFramePr>
        <p:xfrm>
          <a:off x="5613400" y="2832100"/>
          <a:ext cx="914400" cy="198438"/>
        </p:xfrm>
        <a:graphic>
          <a:graphicData uri="http://schemas.openxmlformats.org/presentationml/2006/ole">
            <mc:AlternateContent xmlns:mc="http://schemas.openxmlformats.org/markup-compatibility/2006">
              <mc:Choice xmlns:v="urn:schemas-microsoft-com:vml" Requires="v">
                <p:oleObj spid="_x0000_s95242" name="Equation" r:id="rId9" imgW="914400" imgH="198720" progId="">
                  <p:embed/>
                </p:oleObj>
              </mc:Choice>
              <mc:Fallback>
                <p:oleObj name="Equation" r:id="rId9" imgW="914400" imgH="198720" progId="">
                  <p:embed/>
                  <p:pic>
                    <p:nvPicPr>
                      <p:cNvPr id="75780"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13400" y="2832100"/>
                        <a:ext cx="914400" cy="198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dirty="0"/>
              <a:t>Income Approach: Three Methods</a:t>
            </a:r>
          </a:p>
        </p:txBody>
      </p:sp>
      <p:sp>
        <p:nvSpPr>
          <p:cNvPr id="27649" name="Rectangle 3"/>
          <p:cNvSpPr>
            <a:spLocks noGrp="1" noChangeArrowheads="1"/>
          </p:cNvSpPr>
          <p:nvPr>
            <p:ph idx="1"/>
          </p:nvPr>
        </p:nvSpPr>
        <p:spPr>
          <a:xfrm>
            <a:off x="990600" y="1777659"/>
            <a:ext cx="10615246" cy="4571999"/>
          </a:xfrm>
        </p:spPr>
        <p:txBody>
          <a:bodyPr>
            <a:normAutofit lnSpcReduction="10000"/>
          </a:bodyPr>
          <a:lstStyle/>
          <a:p>
            <a:r>
              <a:rPr lang="en-US" dirty="0"/>
              <a:t>Free Cash Flow </a:t>
            </a:r>
          </a:p>
          <a:p>
            <a:pPr lvl="1"/>
            <a:r>
              <a:rPr lang="en-US" dirty="0"/>
              <a:t>Based on the present value of future estimated cash flows and terminal value using a risk-adjusted discount rate</a:t>
            </a:r>
          </a:p>
          <a:p>
            <a:pPr lvl="1"/>
            <a:r>
              <a:rPr lang="en-US" dirty="0"/>
              <a:t>PV of expected future cash flows + PV of terminal value</a:t>
            </a:r>
          </a:p>
          <a:p>
            <a:pPr lvl="1"/>
            <a:endParaRPr lang="en-US" dirty="0"/>
          </a:p>
          <a:p>
            <a:r>
              <a:rPr lang="en-US" dirty="0"/>
              <a:t>Capitalized Cash Flow </a:t>
            </a:r>
          </a:p>
          <a:p>
            <a:pPr lvl="1"/>
            <a:r>
              <a:rPr lang="en-US" dirty="0"/>
              <a:t>Based on a single estimate of economic benefits divided by an appropriate capitalization rate</a:t>
            </a:r>
          </a:p>
          <a:p>
            <a:pPr lvl="1"/>
            <a:endParaRPr lang="en-US" dirty="0"/>
          </a:p>
          <a:p>
            <a:r>
              <a:rPr lang="en-US" dirty="0"/>
              <a:t>Residual Income (Excess earnings) </a:t>
            </a:r>
          </a:p>
          <a:p>
            <a:pPr lvl="1"/>
            <a:r>
              <a:rPr lang="en-US" dirty="0"/>
              <a:t>Based on an estimate of the value of intangible assets, working capital, and fixed assets</a:t>
            </a:r>
          </a:p>
        </p:txBody>
      </p:sp>
    </p:spTree>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chor="ctr"/>
          <a:lstStyle/>
          <a:p>
            <a:r>
              <a:rPr lang="en-US" dirty="0"/>
              <a:t>Capitalized Cash Flow Method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11978670"/>
              </p:ext>
            </p:extLst>
          </p:nvPr>
        </p:nvGraphicFramePr>
        <p:xfrm>
          <a:off x="1075006" y="1690688"/>
          <a:ext cx="837565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chor="ctr"/>
          <a:lstStyle/>
          <a:p>
            <a:r>
              <a:rPr lang="en-US" dirty="0"/>
              <a:t>Excess Earnings Method</a:t>
            </a:r>
          </a:p>
        </p:txBody>
      </p:sp>
      <p:sp>
        <p:nvSpPr>
          <p:cNvPr id="31745" name="Rectangle 3"/>
          <p:cNvSpPr>
            <a:spLocks noGrp="1" noChangeArrowheads="1"/>
          </p:cNvSpPr>
          <p:nvPr>
            <p:ph idx="1"/>
          </p:nvPr>
        </p:nvSpPr>
        <p:spPr/>
        <p:txBody>
          <a:bodyPr/>
          <a:lstStyle/>
          <a:p>
            <a:r>
              <a:rPr lang="en-US" sz="2000" b="1" dirty="0"/>
              <a:t>Residual income (RI) = </a:t>
            </a:r>
          </a:p>
          <a:p>
            <a:pPr marL="210312" lvl="1" indent="0">
              <a:buNone/>
            </a:pPr>
            <a:r>
              <a:rPr lang="en-US" sz="2000" dirty="0"/>
              <a:t>Normalized earnings – Return on working capital – Return on fixed assets</a:t>
            </a:r>
          </a:p>
          <a:p>
            <a:pPr lvl="1"/>
            <a:endParaRPr lang="en-US" dirty="0"/>
          </a:p>
          <a:p>
            <a:pPr lvl="1"/>
            <a:endParaRPr lang="en-US" dirty="0"/>
          </a:p>
          <a:p>
            <a:r>
              <a:rPr lang="en-US" sz="2000" b="1" dirty="0"/>
              <a:t>Value of intangible assets =</a:t>
            </a:r>
          </a:p>
          <a:p>
            <a:pPr lvl="1"/>
            <a:endParaRPr lang="en-US" dirty="0"/>
          </a:p>
          <a:p>
            <a:pPr lvl="1"/>
            <a:endParaRPr lang="en-US" dirty="0"/>
          </a:p>
          <a:p>
            <a:r>
              <a:rPr lang="en-US" sz="2000" b="1" dirty="0"/>
              <a:t>Value of the firm = </a:t>
            </a:r>
          </a:p>
          <a:p>
            <a:pPr marL="210312" lvl="1" indent="0">
              <a:buNone/>
            </a:pPr>
            <a:r>
              <a:rPr lang="en-US" sz="2000" dirty="0"/>
              <a:t>Working capital + Fixed assets + Intangible assets</a:t>
            </a:r>
          </a:p>
        </p:txBody>
      </p:sp>
      <p:graphicFrame>
        <p:nvGraphicFramePr>
          <p:cNvPr id="4" name="Object 3"/>
          <p:cNvGraphicFramePr>
            <a:graphicFrameLocks noChangeAspect="1"/>
          </p:cNvGraphicFramePr>
          <p:nvPr/>
        </p:nvGraphicFramePr>
        <p:xfrm>
          <a:off x="5791200" y="3124200"/>
          <a:ext cx="1447800" cy="838200"/>
        </p:xfrm>
        <a:graphic>
          <a:graphicData uri="http://schemas.openxmlformats.org/presentationml/2006/ole">
            <mc:AlternateContent xmlns:mc="http://schemas.openxmlformats.org/markup-compatibility/2006">
              <mc:Choice xmlns:v="urn:schemas-microsoft-com:vml" Requires="v">
                <p:oleObj spid="_x0000_s96266" name="Equation" r:id="rId4" imgW="723600" imgH="419040" progId="">
                  <p:embed/>
                </p:oleObj>
              </mc:Choice>
              <mc:Fallback>
                <p:oleObj name="Equation" r:id="rId4" imgW="723600" imgH="419040" progId="">
                  <p:embed/>
                  <p:pic>
                    <p:nvPicPr>
                      <p:cNvPr id="4"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200" y="3124200"/>
                        <a:ext cx="1447800"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1"/>
          <p:cNvSpPr txBox="1">
            <a:spLocks noGrp="1"/>
          </p:cNvSpPr>
          <p:nvPr/>
        </p:nvSpPr>
        <p:spPr bwMode="auto">
          <a:xfrm>
            <a:off x="8001000" y="6381750"/>
            <a:ext cx="2133600" cy="476250"/>
          </a:xfrm>
          <a:prstGeom prst="rect">
            <a:avLst/>
          </a:prstGeom>
          <a:noFill/>
          <a:ln>
            <a:miter lim="800000"/>
            <a:headEnd/>
            <a:tailEnd/>
          </a:ln>
        </p:spPr>
        <p:txBody>
          <a:bodyPr/>
          <a:lstStyle/>
          <a:p>
            <a:pPr algn="r">
              <a:defRPr/>
            </a:pPr>
            <a:endParaRPr lang="en-US" b="1" dirty="0">
              <a:solidFill>
                <a:srgbClr val="2A3076"/>
              </a:solidFill>
              <a:latin typeface="Arial" pitchFamily="34" charset="0"/>
            </a:endParaRPr>
          </a:p>
          <a:p>
            <a:pPr algn="r">
              <a:defRPr/>
            </a:pPr>
            <a:endParaRPr lang="en-US" b="1" dirty="0">
              <a:solidFill>
                <a:srgbClr val="2A3076"/>
              </a:solidFill>
              <a:latin typeface="Arial" pitchFamily="34" charset="0"/>
            </a:endParaRPr>
          </a:p>
        </p:txBody>
      </p:sp>
      <p:sp>
        <p:nvSpPr>
          <p:cNvPr id="366596" name="Rectangle 2"/>
          <p:cNvSpPr>
            <a:spLocks noChangeArrowheads="1"/>
          </p:cNvSpPr>
          <p:nvPr/>
        </p:nvSpPr>
        <p:spPr bwMode="auto">
          <a:xfrm>
            <a:off x="1524001" y="43934"/>
            <a:ext cx="184731" cy="369332"/>
          </a:xfrm>
          <a:prstGeom prst="rect">
            <a:avLst/>
          </a:prstGeom>
          <a:noFill/>
          <a:ln w="9525">
            <a:noFill/>
            <a:miter lim="800000"/>
            <a:headEnd/>
            <a:tailEnd/>
          </a:ln>
        </p:spPr>
        <p:txBody>
          <a:bodyPr wrap="none" anchor="ctr">
            <a:spAutoFit/>
          </a:bodyPr>
          <a:lstStyle/>
          <a:p>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020052093"/>
              </p:ext>
            </p:extLst>
          </p:nvPr>
        </p:nvGraphicFramePr>
        <p:xfrm>
          <a:off x="978878" y="1902619"/>
          <a:ext cx="7162801" cy="4267200"/>
        </p:xfrm>
        <a:graphic>
          <a:graphicData uri="http://schemas.openxmlformats.org/drawingml/2006/table">
            <a:tbl>
              <a:tblPr/>
              <a:tblGrid>
                <a:gridCol w="5273711">
                  <a:extLst>
                    <a:ext uri="{9D8B030D-6E8A-4147-A177-3AD203B41FA5}">
                      <a16:colId xmlns:a16="http://schemas.microsoft.com/office/drawing/2014/main" val="20000"/>
                    </a:ext>
                  </a:extLst>
                </a:gridCol>
                <a:gridCol w="1642097">
                  <a:extLst>
                    <a:ext uri="{9D8B030D-6E8A-4147-A177-3AD203B41FA5}">
                      <a16:colId xmlns:a16="http://schemas.microsoft.com/office/drawing/2014/main" val="20001"/>
                    </a:ext>
                  </a:extLst>
                </a:gridCol>
                <a:gridCol w="246993">
                  <a:extLst>
                    <a:ext uri="{9D8B030D-6E8A-4147-A177-3AD203B41FA5}">
                      <a16:colId xmlns:a16="http://schemas.microsoft.com/office/drawing/2014/main" val="20002"/>
                    </a:ext>
                  </a:extLst>
                </a:gridCol>
              </a:tblGrid>
              <a:tr h="609600">
                <a:tc>
                  <a:txBody>
                    <a:bodyPr/>
                    <a:lstStyle/>
                    <a:p>
                      <a:pPr algn="l" fontAlgn="b"/>
                      <a:r>
                        <a:rPr lang="en-US" sz="2000" b="1" i="0" u="none" strike="noStrike" dirty="0">
                          <a:solidFill>
                            <a:srgbClr val="000000"/>
                          </a:solidFill>
                          <a:latin typeface="Arial"/>
                        </a:rPr>
                        <a:t>Working capital</a:t>
                      </a:r>
                    </a:p>
                  </a:txBody>
                  <a:tcPr marL="0" marR="0" marT="0" marB="0" anchor="b">
                    <a:lnL>
                      <a:noFill/>
                    </a:lnL>
                    <a:lnR>
                      <a:noFill/>
                    </a:lnR>
                    <a:lnT>
                      <a:noFill/>
                    </a:lnT>
                    <a:lnB>
                      <a:noFill/>
                    </a:lnB>
                  </a:tcPr>
                </a:tc>
                <a:tc>
                  <a:txBody>
                    <a:bodyPr/>
                    <a:lstStyle/>
                    <a:p>
                      <a:pPr algn="r" fontAlgn="b"/>
                      <a:r>
                        <a:rPr lang="en-US" sz="2000" b="1" i="0" u="none" strike="noStrike" dirty="0">
                          <a:solidFill>
                            <a:srgbClr val="000000"/>
                          </a:solidFill>
                          <a:latin typeface="Arial"/>
                        </a:rPr>
                        <a:t>$400,000 </a:t>
                      </a:r>
                    </a:p>
                  </a:txBody>
                  <a:tcPr marL="0" marR="0" marT="0" marB="0" anchor="b">
                    <a:lnL>
                      <a:noFill/>
                    </a:lnL>
                    <a:lnR>
                      <a:noFill/>
                    </a:lnR>
                    <a:lnT>
                      <a:noFill/>
                    </a:lnT>
                    <a:lnB>
                      <a:noFill/>
                    </a:lnB>
                  </a:tcPr>
                </a:tc>
                <a:tc>
                  <a:txBody>
                    <a:bodyPr/>
                    <a:lstStyle/>
                    <a:p>
                      <a:pPr algn="r" fontAlgn="b"/>
                      <a:endParaRPr lang="en-US" sz="2000" b="1" i="0" u="none" strike="noStrike" dirty="0">
                        <a:solidFill>
                          <a:srgbClr val="000000"/>
                        </a:solidFill>
                        <a:latin typeface="Arial"/>
                      </a:endParaRPr>
                    </a:p>
                  </a:txBody>
                  <a:tcPr marL="0" marR="0" marT="0" marB="0" anchor="b">
                    <a:lnL>
                      <a:noFill/>
                    </a:lnL>
                    <a:lnR>
                      <a:noFill/>
                    </a:lnR>
                    <a:lnT>
                      <a:noFill/>
                    </a:lnT>
                    <a:lnB>
                      <a:noFill/>
                    </a:lnB>
                  </a:tcPr>
                </a:tc>
                <a:extLst>
                  <a:ext uri="{0D108BD9-81ED-4DB2-BD59-A6C34878D82A}">
                    <a16:rowId xmlns:a16="http://schemas.microsoft.com/office/drawing/2014/main" val="10000"/>
                  </a:ext>
                </a:extLst>
              </a:tr>
              <a:tr h="609600">
                <a:tc>
                  <a:txBody>
                    <a:bodyPr/>
                    <a:lstStyle/>
                    <a:p>
                      <a:pPr algn="l" fontAlgn="b"/>
                      <a:r>
                        <a:rPr lang="en-US" sz="2000" b="1" i="0" u="none" strike="noStrike" dirty="0">
                          <a:solidFill>
                            <a:srgbClr val="000000"/>
                          </a:solidFill>
                          <a:latin typeface="Arial"/>
                        </a:rPr>
                        <a:t>Fixed assets</a:t>
                      </a:r>
                    </a:p>
                  </a:txBody>
                  <a:tcPr marL="0" marR="0" marT="0" marB="0" anchor="b">
                    <a:lnL>
                      <a:noFill/>
                    </a:lnL>
                    <a:lnR>
                      <a:noFill/>
                    </a:lnR>
                    <a:lnT>
                      <a:noFill/>
                    </a:lnT>
                    <a:lnB>
                      <a:noFill/>
                    </a:lnB>
                  </a:tcPr>
                </a:tc>
                <a:tc>
                  <a:txBody>
                    <a:bodyPr/>
                    <a:lstStyle/>
                    <a:p>
                      <a:pPr algn="r" fontAlgn="b"/>
                      <a:r>
                        <a:rPr lang="en-US" sz="2000" b="1" i="0" u="none" strike="noStrike" dirty="0">
                          <a:solidFill>
                            <a:srgbClr val="000000"/>
                          </a:solidFill>
                          <a:latin typeface="Arial"/>
                        </a:rPr>
                        <a:t>$1,600,000 </a:t>
                      </a:r>
                    </a:p>
                  </a:txBody>
                  <a:tcPr marL="0" marR="0" marT="0" marB="0" anchor="b">
                    <a:lnL>
                      <a:noFill/>
                    </a:lnL>
                    <a:lnR>
                      <a:noFill/>
                    </a:lnR>
                    <a:lnT>
                      <a:noFill/>
                    </a:lnT>
                    <a:lnB>
                      <a:noFill/>
                    </a:lnB>
                  </a:tcPr>
                </a:tc>
                <a:tc>
                  <a:txBody>
                    <a:bodyPr/>
                    <a:lstStyle/>
                    <a:p>
                      <a:pPr algn="r" fontAlgn="b"/>
                      <a:endParaRPr lang="en-US" sz="2000" b="1" i="0" u="none" strike="noStrike" dirty="0">
                        <a:solidFill>
                          <a:srgbClr val="000000"/>
                        </a:solidFill>
                        <a:latin typeface="Arial"/>
                      </a:endParaRPr>
                    </a:p>
                  </a:txBody>
                  <a:tcPr marL="0" marR="0" marT="0" marB="0" anchor="b">
                    <a:lnL>
                      <a:noFill/>
                    </a:lnL>
                    <a:lnR>
                      <a:noFill/>
                    </a:lnR>
                    <a:lnT>
                      <a:noFill/>
                    </a:lnT>
                    <a:lnB>
                      <a:noFill/>
                    </a:lnB>
                  </a:tcPr>
                </a:tc>
                <a:extLst>
                  <a:ext uri="{0D108BD9-81ED-4DB2-BD59-A6C34878D82A}">
                    <a16:rowId xmlns:a16="http://schemas.microsoft.com/office/drawing/2014/main" val="10001"/>
                  </a:ext>
                </a:extLst>
              </a:tr>
              <a:tr h="609600">
                <a:tc>
                  <a:txBody>
                    <a:bodyPr/>
                    <a:lstStyle/>
                    <a:p>
                      <a:pPr algn="l" fontAlgn="b"/>
                      <a:r>
                        <a:rPr lang="en-US" sz="2000" b="1" i="0" u="none" strike="noStrike" dirty="0">
                          <a:solidFill>
                            <a:srgbClr val="000000"/>
                          </a:solidFill>
                          <a:latin typeface="Arial"/>
                        </a:rPr>
                        <a:t>Normalized earnings</a:t>
                      </a:r>
                    </a:p>
                  </a:txBody>
                  <a:tcPr marL="0" marR="0" marT="0" marB="0" anchor="b">
                    <a:lnL>
                      <a:noFill/>
                    </a:lnL>
                    <a:lnR>
                      <a:noFill/>
                    </a:lnR>
                    <a:lnT>
                      <a:noFill/>
                    </a:lnT>
                    <a:lnB>
                      <a:noFill/>
                    </a:lnB>
                  </a:tcPr>
                </a:tc>
                <a:tc>
                  <a:txBody>
                    <a:bodyPr/>
                    <a:lstStyle/>
                    <a:p>
                      <a:pPr algn="r" fontAlgn="b"/>
                      <a:r>
                        <a:rPr lang="en-US" sz="2000" b="1" i="0" u="none" strike="noStrike" dirty="0">
                          <a:solidFill>
                            <a:srgbClr val="000000"/>
                          </a:solidFill>
                          <a:latin typeface="Arial"/>
                        </a:rPr>
                        <a:t>$225,000 </a:t>
                      </a:r>
                    </a:p>
                  </a:txBody>
                  <a:tcPr marL="0" marR="0" marT="0" marB="0" anchor="b">
                    <a:lnL>
                      <a:noFill/>
                    </a:lnL>
                    <a:lnR>
                      <a:noFill/>
                    </a:lnR>
                    <a:lnT>
                      <a:noFill/>
                    </a:lnT>
                    <a:lnB>
                      <a:noFill/>
                    </a:lnB>
                  </a:tcPr>
                </a:tc>
                <a:tc>
                  <a:txBody>
                    <a:bodyPr/>
                    <a:lstStyle/>
                    <a:p>
                      <a:pPr algn="r" fontAlgn="b"/>
                      <a:endParaRPr lang="en-US" sz="2000" b="1" i="0" u="none" strike="noStrike" dirty="0">
                        <a:solidFill>
                          <a:srgbClr val="000000"/>
                        </a:solidFill>
                        <a:latin typeface="Arial"/>
                      </a:endParaRPr>
                    </a:p>
                  </a:txBody>
                  <a:tcPr marL="0" marR="0" marT="0" marB="0" anchor="b">
                    <a:lnL>
                      <a:noFill/>
                    </a:lnL>
                    <a:lnR>
                      <a:noFill/>
                    </a:lnR>
                    <a:lnT>
                      <a:noFill/>
                    </a:lnT>
                    <a:lnB>
                      <a:noFill/>
                    </a:lnB>
                  </a:tcPr>
                </a:tc>
                <a:extLst>
                  <a:ext uri="{0D108BD9-81ED-4DB2-BD59-A6C34878D82A}">
                    <a16:rowId xmlns:a16="http://schemas.microsoft.com/office/drawing/2014/main" val="10002"/>
                  </a:ext>
                </a:extLst>
              </a:tr>
              <a:tr h="609600">
                <a:tc>
                  <a:txBody>
                    <a:bodyPr/>
                    <a:lstStyle/>
                    <a:p>
                      <a:pPr algn="l" fontAlgn="b"/>
                      <a:r>
                        <a:rPr lang="en-US" sz="2000" b="1" i="0" u="none" strike="noStrike" dirty="0">
                          <a:solidFill>
                            <a:srgbClr val="000000"/>
                          </a:solidFill>
                          <a:latin typeface="Arial"/>
                        </a:rPr>
                        <a:t>Required return for working capital</a:t>
                      </a:r>
                    </a:p>
                  </a:txBody>
                  <a:tcPr marL="0" marR="0" marT="0" marB="0" anchor="b">
                    <a:lnL>
                      <a:noFill/>
                    </a:lnL>
                    <a:lnR>
                      <a:noFill/>
                    </a:lnR>
                    <a:lnT>
                      <a:noFill/>
                    </a:lnT>
                    <a:lnB>
                      <a:noFill/>
                    </a:lnB>
                  </a:tcPr>
                </a:tc>
                <a:tc>
                  <a:txBody>
                    <a:bodyPr/>
                    <a:lstStyle/>
                    <a:p>
                      <a:pPr algn="r" fontAlgn="b"/>
                      <a:r>
                        <a:rPr lang="en-US" sz="2000" b="1" i="0" u="none" strike="noStrike" dirty="0">
                          <a:solidFill>
                            <a:srgbClr val="000000"/>
                          </a:solidFill>
                          <a:latin typeface="Arial"/>
                        </a:rPr>
                        <a:t>5</a:t>
                      </a:r>
                    </a:p>
                  </a:txBody>
                  <a:tcPr marL="0" marR="0" marT="0" marB="0" anchor="b">
                    <a:lnL>
                      <a:noFill/>
                    </a:lnL>
                    <a:lnR>
                      <a:noFill/>
                    </a:lnR>
                    <a:lnT>
                      <a:noFill/>
                    </a:lnT>
                    <a:lnB>
                      <a:noFill/>
                    </a:lnB>
                  </a:tcPr>
                </a:tc>
                <a:tc>
                  <a:txBody>
                    <a:bodyPr/>
                    <a:lstStyle/>
                    <a:p>
                      <a:pPr algn="r" fontAlgn="b"/>
                      <a:r>
                        <a:rPr lang="en-US" sz="2000" b="1" i="0" u="none" strike="noStrike" dirty="0">
                          <a:solidFill>
                            <a:srgbClr val="000000"/>
                          </a:solidFill>
                          <a:latin typeface="Arial"/>
                        </a:rPr>
                        <a:t>%</a:t>
                      </a:r>
                    </a:p>
                  </a:txBody>
                  <a:tcPr marL="0" marR="0" marT="0" marB="0" anchor="b">
                    <a:lnL>
                      <a:noFill/>
                    </a:lnL>
                    <a:lnR>
                      <a:noFill/>
                    </a:lnR>
                    <a:lnT>
                      <a:noFill/>
                    </a:lnT>
                    <a:lnB>
                      <a:noFill/>
                    </a:lnB>
                  </a:tcPr>
                </a:tc>
                <a:extLst>
                  <a:ext uri="{0D108BD9-81ED-4DB2-BD59-A6C34878D82A}">
                    <a16:rowId xmlns:a16="http://schemas.microsoft.com/office/drawing/2014/main" val="10003"/>
                  </a:ext>
                </a:extLst>
              </a:tr>
              <a:tr h="609600">
                <a:tc>
                  <a:txBody>
                    <a:bodyPr/>
                    <a:lstStyle/>
                    <a:p>
                      <a:pPr algn="l" fontAlgn="b"/>
                      <a:r>
                        <a:rPr lang="en-US" sz="2000" b="1" i="0" u="none" strike="noStrike" dirty="0">
                          <a:solidFill>
                            <a:srgbClr val="000000"/>
                          </a:solidFill>
                          <a:latin typeface="Arial"/>
                        </a:rPr>
                        <a:t>Required return for fixed assets</a:t>
                      </a:r>
                    </a:p>
                  </a:txBody>
                  <a:tcPr marL="0" marR="0" marT="0" marB="0" anchor="b">
                    <a:lnL>
                      <a:noFill/>
                    </a:lnL>
                    <a:lnR>
                      <a:noFill/>
                    </a:lnR>
                    <a:lnT>
                      <a:noFill/>
                    </a:lnT>
                    <a:lnB>
                      <a:noFill/>
                    </a:lnB>
                  </a:tcPr>
                </a:tc>
                <a:tc>
                  <a:txBody>
                    <a:bodyPr/>
                    <a:lstStyle/>
                    <a:p>
                      <a:pPr algn="r" fontAlgn="b"/>
                      <a:r>
                        <a:rPr lang="en-US" sz="2000" b="1" i="0" u="none" strike="noStrike" dirty="0">
                          <a:solidFill>
                            <a:srgbClr val="000000"/>
                          </a:solidFill>
                          <a:latin typeface="Arial"/>
                        </a:rPr>
                        <a:t>12</a:t>
                      </a:r>
                    </a:p>
                  </a:txBody>
                  <a:tcPr marL="0" marR="0" marT="0" marB="0" anchor="b">
                    <a:lnL>
                      <a:noFill/>
                    </a:lnL>
                    <a:lnR>
                      <a:noFill/>
                    </a:lnR>
                    <a:lnT>
                      <a:noFill/>
                    </a:lnT>
                    <a:lnB>
                      <a:noFill/>
                    </a:lnB>
                  </a:tcPr>
                </a:tc>
                <a:tc>
                  <a:txBody>
                    <a:bodyPr/>
                    <a:lstStyle/>
                    <a:p>
                      <a:pPr algn="r" fontAlgn="b"/>
                      <a:r>
                        <a:rPr lang="en-US" sz="2000" b="1" i="0" u="none" strike="noStrike" dirty="0">
                          <a:solidFill>
                            <a:srgbClr val="000000"/>
                          </a:solidFill>
                          <a:latin typeface="Arial"/>
                        </a:rPr>
                        <a:t>%</a:t>
                      </a:r>
                    </a:p>
                  </a:txBody>
                  <a:tcPr marL="0" marR="0" marT="0" marB="0" anchor="b">
                    <a:lnL>
                      <a:noFill/>
                    </a:lnL>
                    <a:lnR>
                      <a:noFill/>
                    </a:lnR>
                    <a:lnT>
                      <a:noFill/>
                    </a:lnT>
                    <a:lnB>
                      <a:noFill/>
                    </a:lnB>
                  </a:tcPr>
                </a:tc>
                <a:extLst>
                  <a:ext uri="{0D108BD9-81ED-4DB2-BD59-A6C34878D82A}">
                    <a16:rowId xmlns:a16="http://schemas.microsoft.com/office/drawing/2014/main" val="10004"/>
                  </a:ext>
                </a:extLst>
              </a:tr>
              <a:tr h="609600">
                <a:tc>
                  <a:txBody>
                    <a:bodyPr/>
                    <a:lstStyle/>
                    <a:p>
                      <a:pPr algn="l" fontAlgn="b"/>
                      <a:r>
                        <a:rPr lang="en-US" sz="2000" b="1" i="0" u="none" strike="noStrike" dirty="0">
                          <a:solidFill>
                            <a:srgbClr val="000000"/>
                          </a:solidFill>
                          <a:latin typeface="Arial"/>
                        </a:rPr>
                        <a:t>Growth rate of residual income</a:t>
                      </a:r>
                    </a:p>
                  </a:txBody>
                  <a:tcPr marL="0" marR="0" marT="0" marB="0" anchor="b">
                    <a:lnL>
                      <a:noFill/>
                    </a:lnL>
                    <a:lnR>
                      <a:noFill/>
                    </a:lnR>
                    <a:lnT>
                      <a:noFill/>
                    </a:lnT>
                    <a:lnB>
                      <a:noFill/>
                    </a:lnB>
                  </a:tcPr>
                </a:tc>
                <a:tc>
                  <a:txBody>
                    <a:bodyPr/>
                    <a:lstStyle/>
                    <a:p>
                      <a:pPr algn="r" fontAlgn="b"/>
                      <a:r>
                        <a:rPr lang="en-US" sz="2000" b="1" i="0" u="none" strike="noStrike" dirty="0">
                          <a:solidFill>
                            <a:srgbClr val="000000"/>
                          </a:solidFill>
                          <a:latin typeface="Arial"/>
                        </a:rPr>
                        <a:t>3</a:t>
                      </a:r>
                    </a:p>
                  </a:txBody>
                  <a:tcPr marL="0" marR="0" marT="0" marB="0" anchor="b">
                    <a:lnL>
                      <a:noFill/>
                    </a:lnL>
                    <a:lnR>
                      <a:noFill/>
                    </a:lnR>
                    <a:lnT>
                      <a:noFill/>
                    </a:lnT>
                    <a:lnB>
                      <a:noFill/>
                    </a:lnB>
                  </a:tcPr>
                </a:tc>
                <a:tc>
                  <a:txBody>
                    <a:bodyPr/>
                    <a:lstStyle/>
                    <a:p>
                      <a:pPr algn="r" fontAlgn="b"/>
                      <a:r>
                        <a:rPr lang="en-US" sz="2000" b="1" i="0" u="none" strike="noStrike" dirty="0">
                          <a:solidFill>
                            <a:srgbClr val="000000"/>
                          </a:solidFill>
                          <a:latin typeface="Arial"/>
                        </a:rPr>
                        <a:t>%</a:t>
                      </a:r>
                    </a:p>
                  </a:txBody>
                  <a:tcPr marL="0" marR="0" marT="0" marB="0" anchor="b">
                    <a:lnL>
                      <a:noFill/>
                    </a:lnL>
                    <a:lnR>
                      <a:noFill/>
                    </a:lnR>
                    <a:lnT>
                      <a:noFill/>
                    </a:lnT>
                    <a:lnB>
                      <a:noFill/>
                    </a:lnB>
                  </a:tcPr>
                </a:tc>
                <a:extLst>
                  <a:ext uri="{0D108BD9-81ED-4DB2-BD59-A6C34878D82A}">
                    <a16:rowId xmlns:a16="http://schemas.microsoft.com/office/drawing/2014/main" val="10005"/>
                  </a:ext>
                </a:extLst>
              </a:tr>
              <a:tr h="609600">
                <a:tc>
                  <a:txBody>
                    <a:bodyPr/>
                    <a:lstStyle/>
                    <a:p>
                      <a:pPr algn="l" fontAlgn="b"/>
                      <a:r>
                        <a:rPr lang="en-US" sz="2000" b="1" i="0" u="none" strike="noStrike" dirty="0">
                          <a:solidFill>
                            <a:srgbClr val="000000"/>
                          </a:solidFill>
                          <a:latin typeface="Arial"/>
                        </a:rPr>
                        <a:t>Discount rate for intangible assets</a:t>
                      </a:r>
                    </a:p>
                  </a:txBody>
                  <a:tcPr marL="0" marR="0" marT="0" marB="0" anchor="b">
                    <a:lnL>
                      <a:noFill/>
                    </a:lnL>
                    <a:lnR>
                      <a:noFill/>
                    </a:lnR>
                    <a:lnT>
                      <a:noFill/>
                    </a:lnT>
                    <a:lnB>
                      <a:noFill/>
                    </a:lnB>
                  </a:tcPr>
                </a:tc>
                <a:tc>
                  <a:txBody>
                    <a:bodyPr/>
                    <a:lstStyle/>
                    <a:p>
                      <a:pPr algn="r" fontAlgn="b"/>
                      <a:r>
                        <a:rPr lang="en-US" sz="2000" b="1" i="0" u="none" strike="noStrike" dirty="0">
                          <a:solidFill>
                            <a:srgbClr val="000000"/>
                          </a:solidFill>
                          <a:latin typeface="Arial"/>
                        </a:rPr>
                        <a:t>18</a:t>
                      </a:r>
                    </a:p>
                  </a:txBody>
                  <a:tcPr marL="0" marR="0" marT="0" marB="0" anchor="b">
                    <a:lnL>
                      <a:noFill/>
                    </a:lnL>
                    <a:lnR>
                      <a:noFill/>
                    </a:lnR>
                    <a:lnT>
                      <a:noFill/>
                    </a:lnT>
                    <a:lnB>
                      <a:noFill/>
                    </a:lnB>
                  </a:tcPr>
                </a:tc>
                <a:tc>
                  <a:txBody>
                    <a:bodyPr/>
                    <a:lstStyle/>
                    <a:p>
                      <a:pPr algn="r" fontAlgn="b"/>
                      <a:r>
                        <a:rPr lang="en-US" sz="2000" b="1" i="0" u="none" strike="noStrike" dirty="0">
                          <a:solidFill>
                            <a:srgbClr val="000000"/>
                          </a:solidFill>
                          <a:latin typeface="Arial"/>
                        </a:rPr>
                        <a:t>%</a:t>
                      </a:r>
                    </a:p>
                  </a:txBody>
                  <a:tcPr marL="0" marR="0" marT="0" marB="0" anchor="b">
                    <a:lnL>
                      <a:noFill/>
                    </a:lnL>
                    <a:lnR>
                      <a:noFill/>
                    </a:lnR>
                    <a:lnT>
                      <a:noFill/>
                    </a:lnT>
                    <a:lnB>
                      <a:noFill/>
                    </a:lnB>
                  </a:tcPr>
                </a:tc>
                <a:extLst>
                  <a:ext uri="{0D108BD9-81ED-4DB2-BD59-A6C34878D82A}">
                    <a16:rowId xmlns:a16="http://schemas.microsoft.com/office/drawing/2014/main" val="10006"/>
                  </a:ext>
                </a:extLst>
              </a:tr>
            </a:tbl>
          </a:graphicData>
        </a:graphic>
      </p:graphicFrame>
      <p:sp>
        <p:nvSpPr>
          <p:cNvPr id="6" name="Title 5"/>
          <p:cNvSpPr>
            <a:spLocks noGrp="1"/>
          </p:cNvSpPr>
          <p:nvPr>
            <p:ph type="title"/>
          </p:nvPr>
        </p:nvSpPr>
        <p:spPr/>
        <p:txBody>
          <a:bodyPr/>
          <a:lstStyle/>
          <a:p>
            <a:r>
              <a:rPr lang="en-US" dirty="0"/>
              <a:t>Example: Excess Earnings Method</a:t>
            </a:r>
            <a:br>
              <a:rPr lang="en-US" dirty="0"/>
            </a:br>
            <a:endParaRPr lang="en-US" dirty="0"/>
          </a:p>
        </p:txBody>
      </p:sp>
    </p:spTree>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6" name="Rectangle 2"/>
          <p:cNvSpPr>
            <a:spLocks noChangeArrowheads="1"/>
          </p:cNvSpPr>
          <p:nvPr/>
        </p:nvSpPr>
        <p:spPr bwMode="auto">
          <a:xfrm>
            <a:off x="1524001" y="43934"/>
            <a:ext cx="184731" cy="369332"/>
          </a:xfrm>
          <a:prstGeom prst="rect">
            <a:avLst/>
          </a:prstGeom>
          <a:noFill/>
          <a:ln w="9525">
            <a:noFill/>
            <a:miter lim="800000"/>
            <a:headEnd/>
            <a:tailEnd/>
          </a:ln>
        </p:spPr>
        <p:txBody>
          <a:bodyPr wrap="none" anchor="ctr">
            <a:spAutoFit/>
          </a:bodyPr>
          <a:lstStyle/>
          <a:p>
            <a:endParaRPr lang="en-US" dirty="0"/>
          </a:p>
        </p:txBody>
      </p:sp>
      <p:sp>
        <p:nvSpPr>
          <p:cNvPr id="5" name="Title 4"/>
          <p:cNvSpPr>
            <a:spLocks noGrp="1"/>
          </p:cNvSpPr>
          <p:nvPr>
            <p:ph type="title"/>
          </p:nvPr>
        </p:nvSpPr>
        <p:spPr/>
        <p:txBody>
          <a:bodyPr anchor="ctr"/>
          <a:lstStyle/>
          <a:p>
            <a:r>
              <a:rPr lang="en-US" dirty="0"/>
              <a:t>Example: Excess Earnings Method</a:t>
            </a:r>
          </a:p>
        </p:txBody>
      </p:sp>
      <p:sp>
        <p:nvSpPr>
          <p:cNvPr id="6" name="Content Placeholder 5"/>
          <p:cNvSpPr>
            <a:spLocks noGrp="1"/>
          </p:cNvSpPr>
          <p:nvPr>
            <p:ph idx="1"/>
          </p:nvPr>
        </p:nvSpPr>
        <p:spPr/>
        <p:txBody>
          <a:bodyPr/>
          <a:lstStyle/>
          <a:p>
            <a:pPr marL="457200" indent="-457200">
              <a:buSzPct val="100000"/>
              <a:buFont typeface="+mj-lt"/>
              <a:buAutoNum type="arabicPeriod"/>
            </a:pPr>
            <a:r>
              <a:rPr lang="en-US" sz="2000" b="1" dirty="0"/>
              <a:t>Return on working capital = 5% x $400,000 = $20,000 </a:t>
            </a:r>
          </a:p>
          <a:p>
            <a:pPr marL="457200" indent="-457200">
              <a:buSzPct val="100000"/>
              <a:buFont typeface="+mj-lt"/>
              <a:buAutoNum type="arabicPeriod"/>
            </a:pPr>
            <a:endParaRPr lang="en-US" sz="2000" b="1" dirty="0"/>
          </a:p>
          <a:p>
            <a:pPr marL="457200" indent="-457200">
              <a:buSzPct val="100000"/>
              <a:buFont typeface="+mj-lt"/>
              <a:buAutoNum type="arabicPeriod"/>
            </a:pPr>
            <a:r>
              <a:rPr lang="en-US" sz="2000" b="1" dirty="0"/>
              <a:t>Return on fixed assets = 12% x $1,600,000 = $192,000</a:t>
            </a:r>
          </a:p>
          <a:p>
            <a:pPr marL="457200" indent="-457200">
              <a:buSzPct val="100000"/>
              <a:buFont typeface="+mj-lt"/>
              <a:buAutoNum type="arabicPeriod"/>
            </a:pPr>
            <a:endParaRPr lang="en-US" sz="2000" b="1" dirty="0"/>
          </a:p>
          <a:p>
            <a:pPr marL="457200" indent="-457200">
              <a:buSzPct val="100000"/>
              <a:buFont typeface="+mj-lt"/>
              <a:buAutoNum type="arabicPeriod"/>
            </a:pPr>
            <a:r>
              <a:rPr lang="en-US" sz="2000" b="1" dirty="0"/>
              <a:t>Residual income = $225,000 </a:t>
            </a:r>
            <a:r>
              <a:rPr lang="en-US" sz="2000" b="1" dirty="0">
                <a:latin typeface="Arial"/>
                <a:cs typeface="Arial"/>
              </a:rPr>
              <a:t>–</a:t>
            </a:r>
            <a:r>
              <a:rPr lang="en-US" sz="2000" b="1" dirty="0"/>
              <a:t> $20,000 </a:t>
            </a:r>
            <a:r>
              <a:rPr lang="en-US" sz="2000" b="1" dirty="0">
                <a:cs typeface="Arial"/>
              </a:rPr>
              <a:t>–</a:t>
            </a:r>
            <a:r>
              <a:rPr lang="en-US" sz="2000" b="1" dirty="0"/>
              <a:t> $192,000 = $13,000</a:t>
            </a:r>
          </a:p>
          <a:p>
            <a:pPr marL="457200" indent="-457200">
              <a:buSzPct val="100000"/>
              <a:buFont typeface="+mj-lt"/>
              <a:buAutoNum type="arabicPeriod"/>
            </a:pPr>
            <a:endParaRPr lang="en-US" sz="2000" b="1" dirty="0"/>
          </a:p>
          <a:p>
            <a:pPr marL="457200" indent="-457200">
              <a:buSzPct val="100000"/>
              <a:buFont typeface="+mj-lt"/>
              <a:buAutoNum type="arabicPeriod"/>
            </a:pPr>
            <a:r>
              <a:rPr lang="en-US" sz="2000" b="1" dirty="0"/>
              <a:t>Value of intangible assets = ($13,000 x 1.03) / (0.18 – 0.03) = $89,267</a:t>
            </a:r>
          </a:p>
          <a:p>
            <a:pPr marL="525780" lvl="1" indent="-342900">
              <a:buSzPct val="100000"/>
              <a:buFont typeface="+mj-lt"/>
              <a:buAutoNum type="arabicPeriod"/>
            </a:pPr>
            <a:endParaRPr lang="en-US" sz="2000" b="1" dirty="0"/>
          </a:p>
          <a:p>
            <a:pPr marL="457200" indent="-457200">
              <a:buSzPct val="100000"/>
              <a:buFont typeface="+mj-lt"/>
              <a:buAutoNum type="arabicPeriod" startAt="5"/>
            </a:pPr>
            <a:r>
              <a:rPr lang="en-US" sz="2000" b="1" dirty="0"/>
              <a:t>Value of firm = $400,000 + $1,600,000 + $89,267 = $2,089,267</a:t>
            </a:r>
          </a:p>
          <a:p>
            <a:pPr marL="457200" indent="-457200">
              <a:buSzPct val="100000"/>
              <a:buFont typeface="+mj-lt"/>
              <a:buAutoNum type="arabicPeriod" startAt="5"/>
            </a:pPr>
            <a:endParaRPr lang="en-US" b="1" dirty="0"/>
          </a:p>
        </p:txBody>
      </p:sp>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chor="ctr"/>
          <a:lstStyle/>
          <a:p>
            <a:pPr eaLnBrk="1" hangingPunct="1"/>
            <a:r>
              <a:rPr lang="en-US" dirty="0"/>
              <a:t>Discount Rate Estimation Issues</a:t>
            </a:r>
          </a:p>
        </p:txBody>
      </p:sp>
      <p:sp>
        <p:nvSpPr>
          <p:cNvPr id="33793" name="Rectangle 3"/>
          <p:cNvSpPr>
            <a:spLocks noGrp="1" noChangeArrowheads="1"/>
          </p:cNvSpPr>
          <p:nvPr>
            <p:ph idx="4294967295"/>
          </p:nvPr>
        </p:nvSpPr>
        <p:spPr>
          <a:xfrm>
            <a:off x="970670" y="1690688"/>
            <a:ext cx="10515599" cy="4203675"/>
          </a:xfrm>
        </p:spPr>
        <p:txBody>
          <a:bodyPr>
            <a:noAutofit/>
          </a:bodyPr>
          <a:lstStyle/>
          <a:p>
            <a:pPr marL="0" indent="-1028700">
              <a:buNone/>
            </a:pPr>
            <a:r>
              <a:rPr lang="en-US" sz="2000" b="1" dirty="0"/>
              <a:t>Size Premiums</a:t>
            </a:r>
          </a:p>
          <a:p>
            <a:pPr marL="453898" lvl="1" indent="-342900"/>
            <a:r>
              <a:rPr lang="en-US" sz="2000" dirty="0"/>
              <a:t>Size effect can increase discount rate</a:t>
            </a:r>
          </a:p>
          <a:p>
            <a:pPr marL="0" indent="-1028700">
              <a:buNone/>
            </a:pPr>
            <a:r>
              <a:rPr lang="en-US" sz="2000" b="1" dirty="0"/>
              <a:t>Cost Debt</a:t>
            </a:r>
          </a:p>
          <a:p>
            <a:pPr marL="453898" lvl="1" indent="-342900"/>
            <a:r>
              <a:rPr lang="en-US" sz="2000" dirty="0"/>
              <a:t>Relative availability may be limited </a:t>
            </a:r>
            <a:r>
              <a:rPr lang="en-US" sz="2000" dirty="0">
                <a:sym typeface="Wingdings" pitchFamily="2" charset="2"/>
              </a:rPr>
              <a:t> </a:t>
            </a:r>
            <a:r>
              <a:rPr lang="en-US" sz="2000" dirty="0"/>
              <a:t>increased cost of debt</a:t>
            </a:r>
          </a:p>
          <a:p>
            <a:pPr marL="453898" lvl="1" indent="-342900"/>
            <a:r>
              <a:rPr lang="en-US" sz="2000" dirty="0"/>
              <a:t>Higher operating risk </a:t>
            </a:r>
            <a:r>
              <a:rPr lang="en-US" sz="2000" dirty="0">
                <a:sym typeface="Wingdings" pitchFamily="2" charset="2"/>
              </a:rPr>
              <a:t> </a:t>
            </a:r>
            <a:r>
              <a:rPr lang="en-US" sz="2000" dirty="0"/>
              <a:t>increased cost of debt</a:t>
            </a:r>
          </a:p>
          <a:p>
            <a:pPr marL="0" indent="-1028700">
              <a:buNone/>
            </a:pPr>
            <a:r>
              <a:rPr lang="en-US" sz="2000" b="1" dirty="0"/>
              <a:t>Discount Rates in an Acquisition Context</a:t>
            </a:r>
          </a:p>
          <a:p>
            <a:pPr marL="453898" lvl="1" indent="-342900"/>
            <a:r>
              <a:rPr lang="en-US" sz="2000" dirty="0"/>
              <a:t>Should be consistent with cash flows, not buyer’s cost of capital</a:t>
            </a:r>
          </a:p>
          <a:p>
            <a:pPr marL="0" indent="-1028700">
              <a:buNone/>
            </a:pPr>
            <a:r>
              <a:rPr lang="en-US" sz="2000" b="1" dirty="0"/>
              <a:t>Projection Risk</a:t>
            </a:r>
          </a:p>
          <a:p>
            <a:pPr marL="453898" lvl="1" indent="-342900"/>
            <a:r>
              <a:rPr lang="en-US" sz="2000" dirty="0"/>
              <a:t>Uncertainty associated with future cash flows</a:t>
            </a:r>
          </a:p>
          <a:p>
            <a:pPr marL="0" indent="-1028700">
              <a:buNone/>
            </a:pPr>
            <a:r>
              <a:rPr lang="en-US" sz="2000" b="1" dirty="0"/>
              <a:t>Life Cycle stage</a:t>
            </a:r>
          </a:p>
          <a:p>
            <a:pPr marL="453898" lvl="1" indent="-342900"/>
            <a:r>
              <a:rPr lang="en-US" sz="2000" dirty="0"/>
              <a:t>Classification, early stage difficulties, company-specific risk</a:t>
            </a:r>
          </a:p>
        </p:txBody>
      </p:sp>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chor="ctr"/>
          <a:lstStyle/>
          <a:p>
            <a:pPr eaLnBrk="1" hangingPunct="1"/>
            <a:r>
              <a:rPr lang="en-US" dirty="0"/>
              <a:t>Required Rate of Return Models</a:t>
            </a:r>
          </a:p>
        </p:txBody>
      </p:sp>
      <p:graphicFrame>
        <p:nvGraphicFramePr>
          <p:cNvPr id="8" name="Content Placeholder 7"/>
          <p:cNvGraphicFramePr>
            <a:graphicFrameLocks noGrp="1"/>
          </p:cNvGraphicFramePr>
          <p:nvPr>
            <p:ph idx="4294967295"/>
            <p:extLst>
              <p:ext uri="{D42A27DB-BD31-4B8C-83A1-F6EECF244321}">
                <p14:modId xmlns:p14="http://schemas.microsoft.com/office/powerpoint/2010/main" val="2602459290"/>
              </p:ext>
            </p:extLst>
          </p:nvPr>
        </p:nvGraphicFramePr>
        <p:xfrm>
          <a:off x="1790700" y="2073275"/>
          <a:ext cx="86106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1"/>
          <p:cNvSpPr txBox="1">
            <a:spLocks noGrp="1"/>
          </p:cNvSpPr>
          <p:nvPr/>
        </p:nvSpPr>
        <p:spPr bwMode="auto">
          <a:xfrm>
            <a:off x="8001000" y="6381750"/>
            <a:ext cx="2133600" cy="476250"/>
          </a:xfrm>
          <a:prstGeom prst="rect">
            <a:avLst/>
          </a:prstGeom>
          <a:noFill/>
          <a:ln>
            <a:miter lim="800000"/>
            <a:headEnd/>
            <a:tailEnd/>
          </a:ln>
        </p:spPr>
        <p:txBody>
          <a:bodyPr/>
          <a:lstStyle/>
          <a:p>
            <a:pPr algn="r">
              <a:defRPr/>
            </a:pPr>
            <a:endParaRPr lang="en-US" b="1" dirty="0">
              <a:solidFill>
                <a:srgbClr val="2A3076"/>
              </a:solidFill>
              <a:latin typeface="Arial" pitchFamily="34" charset="0"/>
            </a:endParaRPr>
          </a:p>
          <a:p>
            <a:pPr algn="r">
              <a:defRPr/>
            </a:pPr>
            <a:endParaRPr lang="en-US" b="1" dirty="0">
              <a:solidFill>
                <a:srgbClr val="2A3076"/>
              </a:solidFill>
              <a:latin typeface="Arial" pitchFamily="34" charset="0"/>
            </a:endParaRPr>
          </a:p>
        </p:txBody>
      </p:sp>
      <p:sp>
        <p:nvSpPr>
          <p:cNvPr id="366596" name="Rectangle 2"/>
          <p:cNvSpPr>
            <a:spLocks noChangeArrowheads="1"/>
          </p:cNvSpPr>
          <p:nvPr/>
        </p:nvSpPr>
        <p:spPr bwMode="auto">
          <a:xfrm>
            <a:off x="1524001" y="43934"/>
            <a:ext cx="184731" cy="369332"/>
          </a:xfrm>
          <a:prstGeom prst="rect">
            <a:avLst/>
          </a:prstGeom>
          <a:noFill/>
          <a:ln w="9525">
            <a:noFill/>
            <a:miter lim="800000"/>
            <a:headEnd/>
            <a:tailEnd/>
          </a:ln>
        </p:spPr>
        <p:txBody>
          <a:bodyPr wrap="none" anchor="ctr">
            <a:spAutoFit/>
          </a:bodyPr>
          <a:lstStyle/>
          <a:p>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3482600316"/>
              </p:ext>
            </p:extLst>
          </p:nvPr>
        </p:nvGraphicFramePr>
        <p:xfrm>
          <a:off x="1029286" y="1827627"/>
          <a:ext cx="7086600" cy="3886200"/>
        </p:xfrm>
        <a:graphic>
          <a:graphicData uri="http://schemas.openxmlformats.org/drawingml/2006/table">
            <a:tbl>
              <a:tblPr/>
              <a:tblGrid>
                <a:gridCol w="57150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304800">
                  <a:extLst>
                    <a:ext uri="{9D8B030D-6E8A-4147-A177-3AD203B41FA5}">
                      <a16:colId xmlns:a16="http://schemas.microsoft.com/office/drawing/2014/main" val="20002"/>
                    </a:ext>
                  </a:extLst>
                </a:gridCol>
              </a:tblGrid>
              <a:tr h="647700">
                <a:tc>
                  <a:txBody>
                    <a:bodyPr/>
                    <a:lstStyle/>
                    <a:p>
                      <a:pPr algn="l" fontAlgn="b"/>
                      <a:r>
                        <a:rPr lang="en-US" sz="2400" b="1" i="0" u="none" strike="noStrike" dirty="0">
                          <a:solidFill>
                            <a:srgbClr val="000000"/>
                          </a:solidFill>
                          <a:latin typeface="+mn-lt"/>
                          <a:cs typeface="Raavi" pitchFamily="34" charset="0"/>
                        </a:rPr>
                        <a:t>Risk-free rate</a:t>
                      </a:r>
                    </a:p>
                  </a:txBody>
                  <a:tcPr marL="0" marR="0" marT="0" marB="0" anchor="b">
                    <a:lnL>
                      <a:noFill/>
                    </a:lnL>
                    <a:lnR>
                      <a:noFill/>
                    </a:lnR>
                    <a:lnT>
                      <a:noFill/>
                    </a:lnT>
                    <a:lnB>
                      <a:noFill/>
                    </a:lnB>
                  </a:tcPr>
                </a:tc>
                <a:tc>
                  <a:txBody>
                    <a:bodyPr/>
                    <a:lstStyle/>
                    <a:p>
                      <a:pPr algn="r" fontAlgn="b"/>
                      <a:r>
                        <a:rPr lang="en-US" sz="2400" b="1" i="0" u="none" strike="noStrike" dirty="0">
                          <a:solidFill>
                            <a:srgbClr val="000000"/>
                          </a:solidFill>
                          <a:latin typeface="+mn-lt"/>
                          <a:cs typeface="Raavi" pitchFamily="34" charset="0"/>
                        </a:rPr>
                        <a:t>1.00</a:t>
                      </a:r>
                    </a:p>
                  </a:txBody>
                  <a:tcPr marL="0" marR="0" marT="0" marB="0" anchor="b">
                    <a:lnL>
                      <a:noFill/>
                    </a:lnL>
                    <a:lnR>
                      <a:noFill/>
                    </a:lnR>
                    <a:lnT>
                      <a:noFill/>
                    </a:lnT>
                    <a:lnB>
                      <a:noFill/>
                    </a:lnB>
                  </a:tcPr>
                </a:tc>
                <a:tc>
                  <a:txBody>
                    <a:bodyPr/>
                    <a:lstStyle/>
                    <a:p>
                      <a:pPr algn="r" fontAlgn="b"/>
                      <a:r>
                        <a:rPr lang="en-US" sz="2400" b="1" i="0" u="none" strike="noStrike" dirty="0">
                          <a:solidFill>
                            <a:srgbClr val="000000"/>
                          </a:solidFill>
                          <a:latin typeface="+mn-lt"/>
                          <a:cs typeface="Raavi" pitchFamily="34" charset="0"/>
                        </a:rPr>
                        <a:t>%</a:t>
                      </a:r>
                    </a:p>
                  </a:txBody>
                  <a:tcPr marL="0" marR="0" marT="0" marB="0" anchor="b">
                    <a:lnL>
                      <a:noFill/>
                    </a:lnL>
                    <a:lnR>
                      <a:noFill/>
                    </a:lnR>
                    <a:lnT>
                      <a:noFill/>
                    </a:lnT>
                    <a:lnB>
                      <a:noFill/>
                    </a:lnB>
                  </a:tcPr>
                </a:tc>
                <a:extLst>
                  <a:ext uri="{0D108BD9-81ED-4DB2-BD59-A6C34878D82A}">
                    <a16:rowId xmlns:a16="http://schemas.microsoft.com/office/drawing/2014/main" val="10000"/>
                  </a:ext>
                </a:extLst>
              </a:tr>
              <a:tr h="647700">
                <a:tc>
                  <a:txBody>
                    <a:bodyPr/>
                    <a:lstStyle/>
                    <a:p>
                      <a:pPr algn="l" fontAlgn="b"/>
                      <a:r>
                        <a:rPr lang="en-US" sz="2400" b="1" i="0" u="none" strike="noStrike" dirty="0">
                          <a:solidFill>
                            <a:srgbClr val="000000"/>
                          </a:solidFill>
                          <a:latin typeface="+mn-lt"/>
                          <a:cs typeface="Raavi" pitchFamily="34" charset="0"/>
                        </a:rPr>
                        <a:t>Equity risk premium</a:t>
                      </a:r>
                    </a:p>
                  </a:txBody>
                  <a:tcPr marL="0" marR="0" marT="0" marB="0" anchor="b">
                    <a:lnL>
                      <a:noFill/>
                    </a:lnL>
                    <a:lnR>
                      <a:noFill/>
                    </a:lnR>
                    <a:lnT>
                      <a:noFill/>
                    </a:lnT>
                    <a:lnB>
                      <a:noFill/>
                    </a:lnB>
                  </a:tcPr>
                </a:tc>
                <a:tc>
                  <a:txBody>
                    <a:bodyPr/>
                    <a:lstStyle/>
                    <a:p>
                      <a:pPr algn="r" fontAlgn="b"/>
                      <a:r>
                        <a:rPr lang="en-US" sz="2400" b="1" i="0" u="none" strike="noStrike" dirty="0">
                          <a:solidFill>
                            <a:srgbClr val="000000"/>
                          </a:solidFill>
                          <a:latin typeface="+mn-lt"/>
                          <a:cs typeface="Raavi" pitchFamily="34" charset="0"/>
                        </a:rPr>
                        <a:t>6.00</a:t>
                      </a:r>
                    </a:p>
                  </a:txBody>
                  <a:tcPr marL="0" marR="0" marT="0" marB="0" anchor="b">
                    <a:lnL>
                      <a:noFill/>
                    </a:lnL>
                    <a:lnR>
                      <a:noFill/>
                    </a:lnR>
                    <a:lnT>
                      <a:noFill/>
                    </a:lnT>
                    <a:lnB>
                      <a:noFill/>
                    </a:lnB>
                  </a:tcPr>
                </a:tc>
                <a:tc>
                  <a:txBody>
                    <a:bodyPr/>
                    <a:lstStyle/>
                    <a:p>
                      <a:pPr algn="r" fontAlgn="b"/>
                      <a:r>
                        <a:rPr lang="en-US" sz="2400" b="1" i="0" u="none" strike="noStrike" dirty="0">
                          <a:solidFill>
                            <a:srgbClr val="000000"/>
                          </a:solidFill>
                          <a:latin typeface="+mn-lt"/>
                          <a:cs typeface="Raavi" pitchFamily="34" charset="0"/>
                        </a:rPr>
                        <a:t>%</a:t>
                      </a:r>
                    </a:p>
                  </a:txBody>
                  <a:tcPr marL="0" marR="0" marT="0" marB="0" anchor="b">
                    <a:lnL>
                      <a:noFill/>
                    </a:lnL>
                    <a:lnR>
                      <a:noFill/>
                    </a:lnR>
                    <a:lnT>
                      <a:noFill/>
                    </a:lnT>
                    <a:lnB>
                      <a:noFill/>
                    </a:lnB>
                  </a:tcPr>
                </a:tc>
                <a:extLst>
                  <a:ext uri="{0D108BD9-81ED-4DB2-BD59-A6C34878D82A}">
                    <a16:rowId xmlns:a16="http://schemas.microsoft.com/office/drawing/2014/main" val="10001"/>
                  </a:ext>
                </a:extLst>
              </a:tr>
              <a:tr h="647700">
                <a:tc>
                  <a:txBody>
                    <a:bodyPr/>
                    <a:lstStyle/>
                    <a:p>
                      <a:pPr algn="l" fontAlgn="b"/>
                      <a:r>
                        <a:rPr lang="en-US" sz="2400" b="1" i="0" u="none" strike="noStrike" dirty="0">
                          <a:solidFill>
                            <a:srgbClr val="000000"/>
                          </a:solidFill>
                          <a:latin typeface="+mn-lt"/>
                          <a:cs typeface="Raavi" pitchFamily="34" charset="0"/>
                        </a:rPr>
                        <a:t>Beta</a:t>
                      </a:r>
                    </a:p>
                  </a:txBody>
                  <a:tcPr marL="0" marR="0" marT="0" marB="0" anchor="b">
                    <a:lnL>
                      <a:noFill/>
                    </a:lnL>
                    <a:lnR>
                      <a:noFill/>
                    </a:lnR>
                    <a:lnT>
                      <a:noFill/>
                    </a:lnT>
                    <a:lnB>
                      <a:noFill/>
                    </a:lnB>
                  </a:tcPr>
                </a:tc>
                <a:tc>
                  <a:txBody>
                    <a:bodyPr/>
                    <a:lstStyle/>
                    <a:p>
                      <a:pPr algn="r" fontAlgn="b"/>
                      <a:r>
                        <a:rPr lang="en-US" sz="2400" b="1" i="0" u="none" strike="noStrike" dirty="0">
                          <a:solidFill>
                            <a:srgbClr val="000000"/>
                          </a:solidFill>
                          <a:latin typeface="+mn-lt"/>
                          <a:cs typeface="Raavi" pitchFamily="34" charset="0"/>
                        </a:rPr>
                        <a:t>1.50</a:t>
                      </a:r>
                    </a:p>
                  </a:txBody>
                  <a:tcPr marL="0" marR="0" marT="0" marB="0" anchor="b">
                    <a:lnL>
                      <a:noFill/>
                    </a:lnL>
                    <a:lnR>
                      <a:noFill/>
                    </a:lnR>
                    <a:lnT>
                      <a:noFill/>
                    </a:lnT>
                    <a:lnB>
                      <a:noFill/>
                    </a:lnB>
                  </a:tcPr>
                </a:tc>
                <a:tc>
                  <a:txBody>
                    <a:bodyPr/>
                    <a:lstStyle/>
                    <a:p>
                      <a:pPr algn="r" fontAlgn="b"/>
                      <a:endParaRPr lang="en-US" sz="2400" b="1" i="0" u="none" strike="noStrike" dirty="0">
                        <a:solidFill>
                          <a:srgbClr val="000000"/>
                        </a:solidFill>
                        <a:latin typeface="+mn-lt"/>
                        <a:cs typeface="Raavi"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0002"/>
                  </a:ext>
                </a:extLst>
              </a:tr>
              <a:tr h="647700">
                <a:tc>
                  <a:txBody>
                    <a:bodyPr/>
                    <a:lstStyle/>
                    <a:p>
                      <a:pPr algn="l" fontAlgn="b"/>
                      <a:r>
                        <a:rPr lang="en-US" sz="2400" b="1" i="0" u="none" strike="noStrike" dirty="0">
                          <a:solidFill>
                            <a:srgbClr val="000000"/>
                          </a:solidFill>
                          <a:latin typeface="+mn-lt"/>
                          <a:cs typeface="Raavi" pitchFamily="34" charset="0"/>
                        </a:rPr>
                        <a:t>Small stock premium</a:t>
                      </a:r>
                    </a:p>
                  </a:txBody>
                  <a:tcPr marL="0" marR="0" marT="0" marB="0" anchor="b">
                    <a:lnL>
                      <a:noFill/>
                    </a:lnL>
                    <a:lnR>
                      <a:noFill/>
                    </a:lnR>
                    <a:lnT>
                      <a:noFill/>
                    </a:lnT>
                    <a:lnB>
                      <a:noFill/>
                    </a:lnB>
                  </a:tcPr>
                </a:tc>
                <a:tc>
                  <a:txBody>
                    <a:bodyPr/>
                    <a:lstStyle/>
                    <a:p>
                      <a:pPr algn="r" fontAlgn="b"/>
                      <a:r>
                        <a:rPr lang="en-US" sz="2400" b="1" i="0" u="none" strike="noStrike" dirty="0">
                          <a:solidFill>
                            <a:srgbClr val="000000"/>
                          </a:solidFill>
                          <a:latin typeface="+mn-lt"/>
                          <a:cs typeface="Raavi" pitchFamily="34" charset="0"/>
                        </a:rPr>
                        <a:t>4.00</a:t>
                      </a:r>
                    </a:p>
                  </a:txBody>
                  <a:tcPr marL="0" marR="0" marT="0" marB="0" anchor="b">
                    <a:lnL>
                      <a:noFill/>
                    </a:lnL>
                    <a:lnR>
                      <a:noFill/>
                    </a:lnR>
                    <a:lnT>
                      <a:noFill/>
                    </a:lnT>
                    <a:lnB>
                      <a:noFill/>
                    </a:lnB>
                  </a:tcPr>
                </a:tc>
                <a:tc>
                  <a:txBody>
                    <a:bodyPr/>
                    <a:lstStyle/>
                    <a:p>
                      <a:pPr algn="r" fontAlgn="b"/>
                      <a:r>
                        <a:rPr lang="en-US" sz="2400" b="1" i="0" u="none" strike="noStrike" dirty="0">
                          <a:solidFill>
                            <a:srgbClr val="000000"/>
                          </a:solidFill>
                          <a:latin typeface="+mn-lt"/>
                          <a:cs typeface="Raavi" pitchFamily="34" charset="0"/>
                        </a:rPr>
                        <a:t>%</a:t>
                      </a:r>
                    </a:p>
                  </a:txBody>
                  <a:tcPr marL="0" marR="0" marT="0" marB="0" anchor="b">
                    <a:lnL>
                      <a:noFill/>
                    </a:lnL>
                    <a:lnR>
                      <a:noFill/>
                    </a:lnR>
                    <a:lnT>
                      <a:noFill/>
                    </a:lnT>
                    <a:lnB>
                      <a:noFill/>
                    </a:lnB>
                  </a:tcPr>
                </a:tc>
                <a:extLst>
                  <a:ext uri="{0D108BD9-81ED-4DB2-BD59-A6C34878D82A}">
                    <a16:rowId xmlns:a16="http://schemas.microsoft.com/office/drawing/2014/main" val="10003"/>
                  </a:ext>
                </a:extLst>
              </a:tr>
              <a:tr h="647700">
                <a:tc>
                  <a:txBody>
                    <a:bodyPr/>
                    <a:lstStyle/>
                    <a:p>
                      <a:pPr algn="l" fontAlgn="b"/>
                      <a:r>
                        <a:rPr lang="en-US" sz="2400" b="1" i="0" u="none" strike="noStrike" dirty="0">
                          <a:solidFill>
                            <a:srgbClr val="000000"/>
                          </a:solidFill>
                          <a:latin typeface="+mn-lt"/>
                          <a:cs typeface="Raavi" pitchFamily="34" charset="0"/>
                        </a:rPr>
                        <a:t>Company-specific risk premium</a:t>
                      </a:r>
                    </a:p>
                  </a:txBody>
                  <a:tcPr marL="0" marR="0" marT="0" marB="0" anchor="b">
                    <a:lnL>
                      <a:noFill/>
                    </a:lnL>
                    <a:lnR>
                      <a:noFill/>
                    </a:lnR>
                    <a:lnT>
                      <a:noFill/>
                    </a:lnT>
                    <a:lnB>
                      <a:noFill/>
                    </a:lnB>
                  </a:tcPr>
                </a:tc>
                <a:tc>
                  <a:txBody>
                    <a:bodyPr/>
                    <a:lstStyle/>
                    <a:p>
                      <a:pPr algn="r" fontAlgn="b"/>
                      <a:r>
                        <a:rPr lang="en-US" sz="2400" b="1" i="0" u="none" strike="noStrike" dirty="0">
                          <a:solidFill>
                            <a:srgbClr val="000000"/>
                          </a:solidFill>
                          <a:latin typeface="+mn-lt"/>
                          <a:cs typeface="Raavi" pitchFamily="34" charset="0"/>
                        </a:rPr>
                        <a:t>1.50</a:t>
                      </a:r>
                    </a:p>
                  </a:txBody>
                  <a:tcPr marL="0" marR="0" marT="0" marB="0" anchor="b">
                    <a:lnL>
                      <a:noFill/>
                    </a:lnL>
                    <a:lnR>
                      <a:noFill/>
                    </a:lnR>
                    <a:lnT>
                      <a:noFill/>
                    </a:lnT>
                    <a:lnB>
                      <a:noFill/>
                    </a:lnB>
                  </a:tcPr>
                </a:tc>
                <a:tc>
                  <a:txBody>
                    <a:bodyPr/>
                    <a:lstStyle/>
                    <a:p>
                      <a:pPr algn="r" fontAlgn="b"/>
                      <a:r>
                        <a:rPr lang="en-US" sz="2400" b="1" i="0" u="none" strike="noStrike" dirty="0">
                          <a:solidFill>
                            <a:srgbClr val="000000"/>
                          </a:solidFill>
                          <a:latin typeface="+mn-lt"/>
                          <a:cs typeface="Raavi" pitchFamily="34" charset="0"/>
                        </a:rPr>
                        <a:t>%</a:t>
                      </a:r>
                    </a:p>
                  </a:txBody>
                  <a:tcPr marL="0" marR="0" marT="0" marB="0" anchor="b">
                    <a:lnL>
                      <a:noFill/>
                    </a:lnL>
                    <a:lnR>
                      <a:noFill/>
                    </a:lnR>
                    <a:lnT>
                      <a:noFill/>
                    </a:lnT>
                    <a:lnB>
                      <a:noFill/>
                    </a:lnB>
                  </a:tcPr>
                </a:tc>
                <a:extLst>
                  <a:ext uri="{0D108BD9-81ED-4DB2-BD59-A6C34878D82A}">
                    <a16:rowId xmlns:a16="http://schemas.microsoft.com/office/drawing/2014/main" val="10004"/>
                  </a:ext>
                </a:extLst>
              </a:tr>
              <a:tr h="647700">
                <a:tc>
                  <a:txBody>
                    <a:bodyPr/>
                    <a:lstStyle/>
                    <a:p>
                      <a:pPr algn="l" fontAlgn="b"/>
                      <a:r>
                        <a:rPr lang="en-US" sz="2400" b="1" i="0" u="none" strike="noStrike" dirty="0">
                          <a:solidFill>
                            <a:srgbClr val="000000"/>
                          </a:solidFill>
                          <a:latin typeface="+mn-lt"/>
                          <a:cs typeface="Raavi" pitchFamily="34" charset="0"/>
                        </a:rPr>
                        <a:t>Industry risk</a:t>
                      </a:r>
                      <a:r>
                        <a:rPr lang="en-US" sz="2400" b="1" i="0" u="none" strike="noStrike" baseline="0" dirty="0">
                          <a:solidFill>
                            <a:srgbClr val="000000"/>
                          </a:solidFill>
                          <a:latin typeface="+mn-lt"/>
                          <a:cs typeface="Raavi" pitchFamily="34" charset="0"/>
                        </a:rPr>
                        <a:t> </a:t>
                      </a:r>
                      <a:r>
                        <a:rPr lang="en-US" sz="2400" b="1" i="0" u="none" strike="noStrike" dirty="0">
                          <a:solidFill>
                            <a:srgbClr val="000000"/>
                          </a:solidFill>
                          <a:latin typeface="+mn-lt"/>
                          <a:cs typeface="Raavi" pitchFamily="34" charset="0"/>
                        </a:rPr>
                        <a:t>premium</a:t>
                      </a:r>
                    </a:p>
                  </a:txBody>
                  <a:tcPr marL="0" marR="0" marT="0" marB="0" anchor="b">
                    <a:lnL>
                      <a:noFill/>
                    </a:lnL>
                    <a:lnR>
                      <a:noFill/>
                    </a:lnR>
                    <a:lnT>
                      <a:noFill/>
                    </a:lnT>
                    <a:lnB>
                      <a:noFill/>
                    </a:lnB>
                  </a:tcPr>
                </a:tc>
                <a:tc>
                  <a:txBody>
                    <a:bodyPr/>
                    <a:lstStyle/>
                    <a:p>
                      <a:pPr algn="r" fontAlgn="b"/>
                      <a:r>
                        <a:rPr lang="en-US" sz="2400" b="1" i="0" u="none" strike="noStrike" dirty="0">
                          <a:solidFill>
                            <a:srgbClr val="000000"/>
                          </a:solidFill>
                          <a:latin typeface="+mn-lt"/>
                          <a:cs typeface="Raavi" pitchFamily="34" charset="0"/>
                        </a:rPr>
                        <a:t>1.20</a:t>
                      </a:r>
                    </a:p>
                  </a:txBody>
                  <a:tcPr marL="0" marR="0" marT="0" marB="0" anchor="b">
                    <a:lnL>
                      <a:noFill/>
                    </a:lnL>
                    <a:lnR>
                      <a:noFill/>
                    </a:lnR>
                    <a:lnT>
                      <a:noFill/>
                    </a:lnT>
                    <a:lnB>
                      <a:noFill/>
                    </a:lnB>
                  </a:tcPr>
                </a:tc>
                <a:tc>
                  <a:txBody>
                    <a:bodyPr/>
                    <a:lstStyle/>
                    <a:p>
                      <a:pPr algn="r" fontAlgn="b"/>
                      <a:r>
                        <a:rPr lang="en-US" sz="2400" b="1" i="0" u="none" strike="noStrike" dirty="0">
                          <a:solidFill>
                            <a:srgbClr val="000000"/>
                          </a:solidFill>
                          <a:latin typeface="+mn-lt"/>
                          <a:cs typeface="Raavi" pitchFamily="34" charset="0"/>
                        </a:rPr>
                        <a:t>%</a:t>
                      </a:r>
                    </a:p>
                  </a:txBody>
                  <a:tcPr marL="0" marR="0" marT="0" marB="0" anchor="b">
                    <a:lnL>
                      <a:noFill/>
                    </a:lnL>
                    <a:lnR>
                      <a:noFill/>
                    </a:lnR>
                    <a:lnT>
                      <a:noFill/>
                    </a:lnT>
                    <a:lnB>
                      <a:noFill/>
                    </a:lnB>
                  </a:tcPr>
                </a:tc>
                <a:extLst>
                  <a:ext uri="{0D108BD9-81ED-4DB2-BD59-A6C34878D82A}">
                    <a16:rowId xmlns:a16="http://schemas.microsoft.com/office/drawing/2014/main" val="10005"/>
                  </a:ext>
                </a:extLst>
              </a:tr>
            </a:tbl>
          </a:graphicData>
        </a:graphic>
      </p:graphicFrame>
      <p:sp>
        <p:nvSpPr>
          <p:cNvPr id="6" name="Title 5"/>
          <p:cNvSpPr>
            <a:spLocks noGrp="1"/>
          </p:cNvSpPr>
          <p:nvPr>
            <p:ph type="title"/>
          </p:nvPr>
        </p:nvSpPr>
        <p:spPr/>
        <p:txBody>
          <a:bodyPr/>
          <a:lstStyle/>
          <a:p>
            <a:r>
              <a:rPr lang="en-US" dirty="0"/>
              <a:t>Example: Required Return Models</a:t>
            </a:r>
            <a:br>
              <a:rPr lang="en-US" dirty="0"/>
            </a:br>
            <a:endParaRPr lang="en-US" dirty="0"/>
          </a:p>
        </p:txBody>
      </p:sp>
    </p:spTree>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chor="ctr"/>
          <a:lstStyle/>
          <a:p>
            <a:pPr eaLnBrk="1" hangingPunct="1"/>
            <a:r>
              <a:rPr lang="en-US" dirty="0"/>
              <a:t>Example: Required Return Models</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766682103"/>
              </p:ext>
            </p:extLst>
          </p:nvPr>
        </p:nvGraphicFramePr>
        <p:xfrm>
          <a:off x="1035148" y="1844675"/>
          <a:ext cx="86868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chor="ctr"/>
          <a:lstStyle/>
          <a:p>
            <a:r>
              <a:rPr lang="en-US" dirty="0"/>
              <a:t>Market Approach: Three Methods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888581592"/>
              </p:ext>
            </p:extLst>
          </p:nvPr>
        </p:nvGraphicFramePr>
        <p:xfrm>
          <a:off x="1075006" y="1539875"/>
          <a:ext cx="837565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chor="ctr"/>
          <a:lstStyle/>
          <a:p>
            <a:r>
              <a:rPr lang="en-US" dirty="0"/>
              <a:t>Guideline Public Company Method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26046866"/>
              </p:ext>
            </p:extLst>
          </p:nvPr>
        </p:nvGraphicFramePr>
        <p:xfrm>
          <a:off x="1117210" y="1690688"/>
          <a:ext cx="837565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chor="ctr"/>
          <a:lstStyle/>
          <a:p>
            <a:r>
              <a:rPr lang="en-US" dirty="0"/>
              <a:t>Guideline Transactions Method</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985941955"/>
              </p:ext>
            </p:extLst>
          </p:nvPr>
        </p:nvGraphicFramePr>
        <p:xfrm>
          <a:off x="1001151" y="1940169"/>
          <a:ext cx="883920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chor="ctr"/>
          <a:lstStyle/>
          <a:p>
            <a:r>
              <a:rPr lang="en-US" dirty="0"/>
              <a:t>Prior Transaction Method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09183305"/>
              </p:ext>
            </p:extLst>
          </p:nvPr>
        </p:nvGraphicFramePr>
        <p:xfrm>
          <a:off x="1004668" y="1690688"/>
          <a:ext cx="84582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dirty="0"/>
              <a:t>Example: Guideline Public Company Method</a:t>
            </a:r>
          </a:p>
        </p:txBody>
      </p:sp>
      <p:graphicFrame>
        <p:nvGraphicFramePr>
          <p:cNvPr id="8" name="Table 7"/>
          <p:cNvGraphicFramePr>
            <a:graphicFrameLocks noGrp="1"/>
          </p:cNvGraphicFramePr>
          <p:nvPr>
            <p:extLst>
              <p:ext uri="{D42A27DB-BD31-4B8C-83A1-F6EECF244321}">
                <p14:modId xmlns:p14="http://schemas.microsoft.com/office/powerpoint/2010/main" val="1928551009"/>
              </p:ext>
            </p:extLst>
          </p:nvPr>
        </p:nvGraphicFramePr>
        <p:xfrm>
          <a:off x="1154724" y="2209800"/>
          <a:ext cx="7619999" cy="3657600"/>
        </p:xfrm>
        <a:graphic>
          <a:graphicData uri="http://schemas.openxmlformats.org/drawingml/2006/table">
            <a:tbl>
              <a:tblPr/>
              <a:tblGrid>
                <a:gridCol w="5347803">
                  <a:extLst>
                    <a:ext uri="{9D8B030D-6E8A-4147-A177-3AD203B41FA5}">
                      <a16:colId xmlns:a16="http://schemas.microsoft.com/office/drawing/2014/main" val="20000"/>
                    </a:ext>
                  </a:extLst>
                </a:gridCol>
                <a:gridCol w="1933562">
                  <a:extLst>
                    <a:ext uri="{9D8B030D-6E8A-4147-A177-3AD203B41FA5}">
                      <a16:colId xmlns:a16="http://schemas.microsoft.com/office/drawing/2014/main" val="20001"/>
                    </a:ext>
                  </a:extLst>
                </a:gridCol>
                <a:gridCol w="338634">
                  <a:extLst>
                    <a:ext uri="{9D8B030D-6E8A-4147-A177-3AD203B41FA5}">
                      <a16:colId xmlns:a16="http://schemas.microsoft.com/office/drawing/2014/main" val="20002"/>
                    </a:ext>
                  </a:extLst>
                </a:gridCol>
              </a:tblGrid>
              <a:tr h="731520">
                <a:tc>
                  <a:txBody>
                    <a:bodyPr/>
                    <a:lstStyle/>
                    <a:p>
                      <a:pPr algn="l" fontAlgn="b"/>
                      <a:r>
                        <a:rPr lang="en-US" sz="2000" b="1" i="0" u="none" strike="noStrike" dirty="0">
                          <a:solidFill>
                            <a:srgbClr val="000000"/>
                          </a:solidFill>
                          <a:latin typeface="+mj-lt"/>
                        </a:rPr>
                        <a:t>Market value of debt</a:t>
                      </a:r>
                    </a:p>
                  </a:txBody>
                  <a:tcPr marL="0" marR="0" marT="0" marB="0" anchor="b">
                    <a:lnL>
                      <a:noFill/>
                    </a:lnL>
                    <a:lnR>
                      <a:noFill/>
                    </a:lnR>
                    <a:lnT>
                      <a:noFill/>
                    </a:lnT>
                    <a:lnB>
                      <a:noFill/>
                    </a:lnB>
                  </a:tcPr>
                </a:tc>
                <a:tc>
                  <a:txBody>
                    <a:bodyPr/>
                    <a:lstStyle/>
                    <a:p>
                      <a:pPr algn="r" fontAlgn="b"/>
                      <a:r>
                        <a:rPr lang="en-US" sz="2000" b="1" i="0" u="none" strike="noStrike" dirty="0">
                          <a:solidFill>
                            <a:srgbClr val="000000"/>
                          </a:solidFill>
                          <a:latin typeface="+mj-lt"/>
                        </a:rPr>
                        <a:t>$6,800,000 </a:t>
                      </a:r>
                    </a:p>
                  </a:txBody>
                  <a:tcPr marL="0" marR="0" marT="0" marB="0" anchor="b">
                    <a:lnL>
                      <a:noFill/>
                    </a:lnL>
                    <a:lnR>
                      <a:noFill/>
                    </a:lnR>
                    <a:lnT>
                      <a:noFill/>
                    </a:lnT>
                    <a:lnB>
                      <a:noFill/>
                    </a:lnB>
                  </a:tcPr>
                </a:tc>
                <a:tc>
                  <a:txBody>
                    <a:bodyPr/>
                    <a:lstStyle/>
                    <a:p>
                      <a:pPr algn="r" fontAlgn="b"/>
                      <a:endParaRPr lang="en-US" sz="2000" b="1" i="0" u="none" strike="noStrike" dirty="0">
                        <a:solidFill>
                          <a:srgbClr val="000000"/>
                        </a:solidFill>
                        <a:latin typeface="+mj-lt"/>
                      </a:endParaRPr>
                    </a:p>
                  </a:txBody>
                  <a:tcPr marL="0" marR="0" marT="0" marB="0" anchor="b">
                    <a:lnL>
                      <a:noFill/>
                    </a:lnL>
                    <a:lnR>
                      <a:noFill/>
                    </a:lnR>
                    <a:lnT>
                      <a:noFill/>
                    </a:lnT>
                    <a:lnB>
                      <a:noFill/>
                    </a:lnB>
                  </a:tcPr>
                </a:tc>
                <a:extLst>
                  <a:ext uri="{0D108BD9-81ED-4DB2-BD59-A6C34878D82A}">
                    <a16:rowId xmlns:a16="http://schemas.microsoft.com/office/drawing/2014/main" val="10000"/>
                  </a:ext>
                </a:extLst>
              </a:tr>
              <a:tr h="731520">
                <a:tc>
                  <a:txBody>
                    <a:bodyPr/>
                    <a:lstStyle/>
                    <a:p>
                      <a:pPr algn="l" fontAlgn="b"/>
                      <a:r>
                        <a:rPr lang="en-US" sz="2000" b="1" i="0" u="none" strike="noStrike" dirty="0">
                          <a:solidFill>
                            <a:srgbClr val="000000"/>
                          </a:solidFill>
                          <a:latin typeface="+mj-lt"/>
                        </a:rPr>
                        <a:t>Normalized EBITDA</a:t>
                      </a:r>
                    </a:p>
                  </a:txBody>
                  <a:tcPr marL="0" marR="0" marT="0" marB="0" anchor="b">
                    <a:lnL>
                      <a:noFill/>
                    </a:lnL>
                    <a:lnR>
                      <a:noFill/>
                    </a:lnR>
                    <a:lnT>
                      <a:noFill/>
                    </a:lnT>
                    <a:lnB>
                      <a:noFill/>
                    </a:lnB>
                  </a:tcPr>
                </a:tc>
                <a:tc>
                  <a:txBody>
                    <a:bodyPr/>
                    <a:lstStyle/>
                    <a:p>
                      <a:pPr algn="r" fontAlgn="b"/>
                      <a:r>
                        <a:rPr lang="en-US" sz="2000" b="1" i="0" u="none" strike="noStrike" dirty="0">
                          <a:solidFill>
                            <a:srgbClr val="000000"/>
                          </a:solidFill>
                          <a:latin typeface="+mj-lt"/>
                        </a:rPr>
                        <a:t>$28,000,000 </a:t>
                      </a:r>
                    </a:p>
                  </a:txBody>
                  <a:tcPr marL="0" marR="0" marT="0" marB="0" anchor="b">
                    <a:lnL>
                      <a:noFill/>
                    </a:lnL>
                    <a:lnR>
                      <a:noFill/>
                    </a:lnR>
                    <a:lnT>
                      <a:noFill/>
                    </a:lnT>
                    <a:lnB>
                      <a:noFill/>
                    </a:lnB>
                  </a:tcPr>
                </a:tc>
                <a:tc>
                  <a:txBody>
                    <a:bodyPr/>
                    <a:lstStyle/>
                    <a:p>
                      <a:pPr algn="r" fontAlgn="b"/>
                      <a:endParaRPr lang="en-US" sz="2000" b="1" i="0" u="none" strike="noStrike" dirty="0">
                        <a:solidFill>
                          <a:srgbClr val="000000"/>
                        </a:solidFill>
                        <a:latin typeface="+mj-lt"/>
                      </a:endParaRPr>
                    </a:p>
                  </a:txBody>
                  <a:tcPr marL="0" marR="0" marT="0" marB="0" anchor="b">
                    <a:lnL>
                      <a:noFill/>
                    </a:lnL>
                    <a:lnR>
                      <a:noFill/>
                    </a:lnR>
                    <a:lnT>
                      <a:noFill/>
                    </a:lnT>
                    <a:lnB>
                      <a:noFill/>
                    </a:lnB>
                  </a:tcPr>
                </a:tc>
                <a:extLst>
                  <a:ext uri="{0D108BD9-81ED-4DB2-BD59-A6C34878D82A}">
                    <a16:rowId xmlns:a16="http://schemas.microsoft.com/office/drawing/2014/main" val="10001"/>
                  </a:ext>
                </a:extLst>
              </a:tr>
              <a:tr h="731520">
                <a:tc>
                  <a:txBody>
                    <a:bodyPr/>
                    <a:lstStyle/>
                    <a:p>
                      <a:pPr algn="l" fontAlgn="b"/>
                      <a:r>
                        <a:rPr lang="en-US" sz="2000" b="1" i="0" u="none" strike="noStrike" dirty="0">
                          <a:solidFill>
                            <a:srgbClr val="000000"/>
                          </a:solidFill>
                          <a:latin typeface="+mj-lt"/>
                        </a:rPr>
                        <a:t>Average MVIC/EBITDA multiple</a:t>
                      </a:r>
                    </a:p>
                  </a:txBody>
                  <a:tcPr marL="0" marR="0" marT="0" marB="0" anchor="b">
                    <a:lnL>
                      <a:noFill/>
                    </a:lnL>
                    <a:lnR>
                      <a:noFill/>
                    </a:lnR>
                    <a:lnT>
                      <a:noFill/>
                    </a:lnT>
                    <a:lnB>
                      <a:noFill/>
                    </a:lnB>
                  </a:tcPr>
                </a:tc>
                <a:tc>
                  <a:txBody>
                    <a:bodyPr/>
                    <a:lstStyle/>
                    <a:p>
                      <a:pPr algn="r" fontAlgn="b"/>
                      <a:r>
                        <a:rPr lang="en-US" sz="2000" b="1" i="0" u="none" strike="noStrike" dirty="0">
                          <a:solidFill>
                            <a:srgbClr val="000000"/>
                          </a:solidFill>
                          <a:latin typeface="+mj-lt"/>
                        </a:rPr>
                        <a:t>          9</a:t>
                      </a:r>
                    </a:p>
                  </a:txBody>
                  <a:tcPr marL="0" marR="0" marT="0" marB="0" anchor="b">
                    <a:lnL>
                      <a:noFill/>
                    </a:lnL>
                    <a:lnR>
                      <a:noFill/>
                    </a:lnR>
                    <a:lnT>
                      <a:noFill/>
                    </a:lnT>
                    <a:lnB>
                      <a:noFill/>
                    </a:lnB>
                  </a:tcPr>
                </a:tc>
                <a:tc>
                  <a:txBody>
                    <a:bodyPr/>
                    <a:lstStyle/>
                    <a:p>
                      <a:pPr algn="r" fontAlgn="b"/>
                      <a:endParaRPr lang="en-US" sz="2000" b="1" i="0" u="none" strike="noStrike" dirty="0">
                        <a:solidFill>
                          <a:srgbClr val="000000"/>
                        </a:solidFill>
                        <a:latin typeface="+mj-lt"/>
                      </a:endParaRPr>
                    </a:p>
                  </a:txBody>
                  <a:tcPr marL="0" marR="0" marT="0" marB="0" anchor="b">
                    <a:lnL>
                      <a:noFill/>
                    </a:lnL>
                    <a:lnR>
                      <a:noFill/>
                    </a:lnR>
                    <a:lnT>
                      <a:noFill/>
                    </a:lnT>
                    <a:lnB>
                      <a:noFill/>
                    </a:lnB>
                  </a:tcPr>
                </a:tc>
                <a:extLst>
                  <a:ext uri="{0D108BD9-81ED-4DB2-BD59-A6C34878D82A}">
                    <a16:rowId xmlns:a16="http://schemas.microsoft.com/office/drawing/2014/main" val="10002"/>
                  </a:ext>
                </a:extLst>
              </a:tr>
              <a:tr h="731520">
                <a:tc>
                  <a:txBody>
                    <a:bodyPr/>
                    <a:lstStyle/>
                    <a:p>
                      <a:pPr algn="l" fontAlgn="b"/>
                      <a:r>
                        <a:rPr lang="en-US" sz="2000" b="1" i="0" u="none" strike="noStrike" dirty="0">
                          <a:solidFill>
                            <a:srgbClr val="000000"/>
                          </a:solidFill>
                          <a:latin typeface="+mj-lt"/>
                        </a:rPr>
                        <a:t>Control premium from past transactions</a:t>
                      </a:r>
                    </a:p>
                  </a:txBody>
                  <a:tcPr marL="0" marR="0" marT="0" marB="0" anchor="b">
                    <a:lnL>
                      <a:noFill/>
                    </a:lnL>
                    <a:lnR>
                      <a:noFill/>
                    </a:lnR>
                    <a:lnT>
                      <a:noFill/>
                    </a:lnT>
                    <a:lnB>
                      <a:noFill/>
                    </a:lnB>
                  </a:tcPr>
                </a:tc>
                <a:tc>
                  <a:txBody>
                    <a:bodyPr/>
                    <a:lstStyle/>
                    <a:p>
                      <a:pPr algn="r" fontAlgn="b"/>
                      <a:r>
                        <a:rPr lang="en-US" sz="2000" b="1" i="0" u="none" strike="noStrike" dirty="0">
                          <a:solidFill>
                            <a:srgbClr val="000000"/>
                          </a:solidFill>
                          <a:latin typeface="+mj-lt"/>
                        </a:rPr>
                        <a:t>20</a:t>
                      </a:r>
                    </a:p>
                  </a:txBody>
                  <a:tcPr marL="0" marR="0" marT="0" marB="0" anchor="b">
                    <a:lnL>
                      <a:noFill/>
                    </a:lnL>
                    <a:lnR>
                      <a:noFill/>
                    </a:lnR>
                    <a:lnT>
                      <a:noFill/>
                    </a:lnT>
                    <a:lnB>
                      <a:noFill/>
                    </a:lnB>
                  </a:tcPr>
                </a:tc>
                <a:tc>
                  <a:txBody>
                    <a:bodyPr/>
                    <a:lstStyle/>
                    <a:p>
                      <a:pPr algn="r" fontAlgn="b"/>
                      <a:r>
                        <a:rPr lang="en-US" sz="2000" b="1" i="0" u="none" strike="noStrike" dirty="0">
                          <a:solidFill>
                            <a:srgbClr val="000000"/>
                          </a:solidFill>
                          <a:latin typeface="+mj-lt"/>
                        </a:rPr>
                        <a:t>%</a:t>
                      </a:r>
                    </a:p>
                  </a:txBody>
                  <a:tcPr marL="0" marR="0" marT="0" marB="0" anchor="b">
                    <a:lnL>
                      <a:noFill/>
                    </a:lnL>
                    <a:lnR>
                      <a:noFill/>
                    </a:lnR>
                    <a:lnT>
                      <a:noFill/>
                    </a:lnT>
                    <a:lnB>
                      <a:noFill/>
                    </a:lnB>
                  </a:tcPr>
                </a:tc>
                <a:extLst>
                  <a:ext uri="{0D108BD9-81ED-4DB2-BD59-A6C34878D82A}">
                    <a16:rowId xmlns:a16="http://schemas.microsoft.com/office/drawing/2014/main" val="10003"/>
                  </a:ext>
                </a:extLst>
              </a:tr>
              <a:tr h="731520">
                <a:tc>
                  <a:txBody>
                    <a:bodyPr/>
                    <a:lstStyle/>
                    <a:p>
                      <a:pPr algn="l" fontAlgn="b"/>
                      <a:r>
                        <a:rPr lang="en-US" sz="2000" b="1" i="0" u="none" strike="noStrike" dirty="0">
                          <a:solidFill>
                            <a:srgbClr val="000000"/>
                          </a:solidFill>
                          <a:latin typeface="+mj-lt"/>
                        </a:rPr>
                        <a:t>Discount for increased risk</a:t>
                      </a:r>
                    </a:p>
                  </a:txBody>
                  <a:tcPr marL="0" marR="0" marT="0" marB="0" anchor="b">
                    <a:lnL>
                      <a:noFill/>
                    </a:lnL>
                    <a:lnR>
                      <a:noFill/>
                    </a:lnR>
                    <a:lnT>
                      <a:noFill/>
                    </a:lnT>
                    <a:lnB>
                      <a:noFill/>
                    </a:lnB>
                  </a:tcPr>
                </a:tc>
                <a:tc>
                  <a:txBody>
                    <a:bodyPr/>
                    <a:lstStyle/>
                    <a:p>
                      <a:pPr algn="r" fontAlgn="b"/>
                      <a:r>
                        <a:rPr lang="en-US" sz="2000" b="1" i="0" u="none" strike="noStrike" dirty="0">
                          <a:solidFill>
                            <a:srgbClr val="000000"/>
                          </a:solidFill>
                          <a:latin typeface="+mj-lt"/>
                        </a:rPr>
                        <a:t>18</a:t>
                      </a:r>
                    </a:p>
                  </a:txBody>
                  <a:tcPr marL="0" marR="0" marT="0" marB="0" anchor="b">
                    <a:lnL>
                      <a:noFill/>
                    </a:lnL>
                    <a:lnR>
                      <a:noFill/>
                    </a:lnR>
                    <a:lnT>
                      <a:noFill/>
                    </a:lnT>
                    <a:lnB>
                      <a:noFill/>
                    </a:lnB>
                  </a:tcPr>
                </a:tc>
                <a:tc>
                  <a:txBody>
                    <a:bodyPr/>
                    <a:lstStyle/>
                    <a:p>
                      <a:pPr algn="r" fontAlgn="b"/>
                      <a:r>
                        <a:rPr lang="en-US" sz="2000" b="1" i="0" u="none" strike="noStrike" dirty="0">
                          <a:solidFill>
                            <a:srgbClr val="000000"/>
                          </a:solidFill>
                          <a:latin typeface="+mj-lt"/>
                        </a:rPr>
                        <a:t>%</a:t>
                      </a:r>
                    </a:p>
                  </a:txBody>
                  <a:tcPr marL="0" marR="0" marT="0" marB="0" anchor="b">
                    <a:lnL>
                      <a:noFill/>
                    </a:lnL>
                    <a:lnR>
                      <a:noFill/>
                    </a:lnR>
                    <a:lnT>
                      <a:noFill/>
                    </a:lnT>
                    <a:lnB>
                      <a:noFill/>
                    </a:lnB>
                  </a:tcPr>
                </a:tc>
                <a:extLst>
                  <a:ext uri="{0D108BD9-81ED-4DB2-BD59-A6C34878D82A}">
                    <a16:rowId xmlns:a16="http://schemas.microsoft.com/office/drawing/2014/main" val="10004"/>
                  </a:ext>
                </a:extLst>
              </a:tr>
            </a:tbl>
          </a:graphicData>
        </a:graphic>
      </p:graphicFrame>
      <p:sp>
        <p:nvSpPr>
          <p:cNvPr id="2" name="TextBox 1"/>
          <p:cNvSpPr txBox="1"/>
          <p:nvPr/>
        </p:nvSpPr>
        <p:spPr>
          <a:xfrm>
            <a:off x="2209800" y="5562600"/>
            <a:ext cx="7010400" cy="304800"/>
          </a:xfrm>
          <a:prstGeom prst="rect">
            <a:avLst/>
          </a:prstGeom>
          <a:noFill/>
        </p:spPr>
        <p:txBody>
          <a:bodyPr wrap="square" rtlCol="0">
            <a:noAutofit/>
          </a:bodyPr>
          <a:lstStyle/>
          <a:p>
            <a:endParaRPr lang="en-US" dirty="0"/>
          </a:p>
        </p:txBody>
      </p:sp>
    </p:spTree>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chor="ctr"/>
          <a:lstStyle/>
          <a:p>
            <a:r>
              <a:rPr lang="en-US" dirty="0"/>
              <a:t>Example: Guideline Public Company Method</a:t>
            </a:r>
          </a:p>
        </p:txBody>
      </p:sp>
      <p:sp>
        <p:nvSpPr>
          <p:cNvPr id="5" name="Content Placeholder 4"/>
          <p:cNvSpPr>
            <a:spLocks noGrp="1"/>
          </p:cNvSpPr>
          <p:nvPr>
            <p:ph idx="1"/>
          </p:nvPr>
        </p:nvSpPr>
        <p:spPr>
          <a:xfrm>
            <a:off x="1046871" y="2149476"/>
            <a:ext cx="8375904" cy="4343399"/>
          </a:xfrm>
        </p:spPr>
        <p:txBody>
          <a:bodyPr/>
          <a:lstStyle/>
          <a:p>
            <a:pPr marL="9144" indent="0">
              <a:buNone/>
            </a:pPr>
            <a:r>
              <a:rPr lang="en-US" sz="2400" b="1" dirty="0"/>
              <a:t>Public price multiple will be deflated by 18%</a:t>
            </a:r>
          </a:p>
          <a:p>
            <a:pPr lvl="1">
              <a:buFont typeface="Arial" pitchFamily="34" charset="0"/>
              <a:buChar char="•"/>
            </a:pPr>
            <a:r>
              <a:rPr lang="en-US" dirty="0"/>
              <a:t>Because of increased risk of private firm</a:t>
            </a:r>
          </a:p>
          <a:p>
            <a:pPr lvl="1"/>
            <a:endParaRPr lang="en-US" dirty="0"/>
          </a:p>
          <a:p>
            <a:pPr marL="9144" indent="0">
              <a:buNone/>
            </a:pPr>
            <a:r>
              <a:rPr lang="en-US" sz="2400" b="1" dirty="0"/>
              <a:t>If buyer is strategic</a:t>
            </a:r>
          </a:p>
          <a:p>
            <a:pPr lvl="1">
              <a:buFont typeface="Arial" pitchFamily="34" charset="0"/>
              <a:buChar char="•"/>
            </a:pPr>
            <a:r>
              <a:rPr lang="en-US" dirty="0"/>
              <a:t>A control premium of 20% from previous transactions is applied </a:t>
            </a:r>
          </a:p>
          <a:p>
            <a:pPr lvl="1"/>
            <a:endParaRPr lang="en-US" dirty="0"/>
          </a:p>
          <a:p>
            <a:pPr marL="9144" indent="0">
              <a:buNone/>
            </a:pPr>
            <a:r>
              <a:rPr lang="en-US" sz="2400" b="1" dirty="0"/>
              <a:t>If buyer is nonstrategic</a:t>
            </a:r>
          </a:p>
          <a:p>
            <a:pPr lvl="1">
              <a:buFont typeface="Arial" pitchFamily="34" charset="0"/>
              <a:buChar char="•"/>
            </a:pPr>
            <a:r>
              <a:rPr lang="en-US" dirty="0"/>
              <a:t>No control premium is applied </a:t>
            </a:r>
          </a:p>
          <a:p>
            <a:endParaRPr lang="en-US" dirty="0"/>
          </a:p>
        </p:txBody>
      </p:sp>
    </p:spTree>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a:bodyPr>
          <a:lstStyle/>
          <a:p>
            <a:r>
              <a:rPr lang="en-US" dirty="0"/>
              <a:t>Example: Guideline Public Company Method</a:t>
            </a:r>
            <a:br>
              <a:rPr lang="en-US" dirty="0"/>
            </a:br>
            <a:r>
              <a:rPr lang="en-US" dirty="0"/>
              <a:t>Strategic Buyer</a:t>
            </a:r>
          </a:p>
        </p:txBody>
      </p:sp>
      <p:sp>
        <p:nvSpPr>
          <p:cNvPr id="6" name="Content Placeholder 5"/>
          <p:cNvSpPr>
            <a:spLocks noGrp="1"/>
          </p:cNvSpPr>
          <p:nvPr>
            <p:ph idx="1"/>
          </p:nvPr>
        </p:nvSpPr>
        <p:spPr>
          <a:xfrm>
            <a:off x="1080868" y="2200421"/>
            <a:ext cx="8458200" cy="4114800"/>
          </a:xfrm>
        </p:spPr>
        <p:txBody>
          <a:bodyPr>
            <a:normAutofit/>
          </a:bodyPr>
          <a:lstStyle/>
          <a:p>
            <a:pPr marL="9144" indent="0">
              <a:buNone/>
            </a:pPr>
            <a:r>
              <a:rPr lang="en-US" sz="2400" dirty="0"/>
              <a:t>Risk adjustment: 9.0 × (1 </a:t>
            </a:r>
            <a:r>
              <a:rPr lang="en-US" sz="2400" dirty="0">
                <a:cs typeface="Arial"/>
              </a:rPr>
              <a:t>–</a:t>
            </a:r>
            <a:r>
              <a:rPr lang="en-US" sz="2400" dirty="0"/>
              <a:t> 0.18) = 7.4</a:t>
            </a:r>
          </a:p>
          <a:p>
            <a:pPr marL="9144" indent="0">
              <a:buNone/>
            </a:pPr>
            <a:endParaRPr lang="en-US" sz="2400" dirty="0"/>
          </a:p>
          <a:p>
            <a:pPr marL="9144" indent="0">
              <a:buNone/>
            </a:pPr>
            <a:r>
              <a:rPr lang="en-US" sz="2400" dirty="0"/>
              <a:t>Control premium of 20% applied: 7.4 × (1 + 0.20) = 8.9</a:t>
            </a:r>
          </a:p>
          <a:p>
            <a:pPr marL="9144" indent="0">
              <a:buNone/>
            </a:pPr>
            <a:endParaRPr lang="en-US" sz="2400" dirty="0"/>
          </a:p>
          <a:p>
            <a:pPr marL="9144" indent="0">
              <a:buNone/>
            </a:pPr>
            <a:r>
              <a:rPr lang="en-US" sz="2400" dirty="0"/>
              <a:t>Value of firm: 8.9 × $28,000,000 = $249,200,000</a:t>
            </a:r>
          </a:p>
          <a:p>
            <a:pPr marL="9144" indent="0">
              <a:buNone/>
            </a:pPr>
            <a:endParaRPr lang="en-US" sz="2400" dirty="0"/>
          </a:p>
          <a:p>
            <a:pPr marL="9144" indent="0">
              <a:buNone/>
            </a:pPr>
            <a:r>
              <a:rPr lang="en-US" sz="2400" dirty="0"/>
              <a:t>Value of equity: $249,200,000 </a:t>
            </a:r>
            <a:r>
              <a:rPr lang="en-US" sz="2400" dirty="0">
                <a:latin typeface="Arial"/>
                <a:cs typeface="Arial"/>
              </a:rPr>
              <a:t>– </a:t>
            </a:r>
            <a:r>
              <a:rPr lang="en-US" sz="2400" dirty="0"/>
              <a:t>$6,800,000 = $242,400,000</a:t>
            </a:r>
          </a:p>
          <a:p>
            <a:pPr marL="9144" indent="0">
              <a:buNone/>
            </a:pPr>
            <a:endParaRPr lang="en-US" sz="2400" dirty="0"/>
          </a:p>
        </p:txBody>
      </p:sp>
    </p:spTree>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a:bodyPr>
          <a:lstStyle/>
          <a:p>
            <a:r>
              <a:rPr lang="en-US" dirty="0"/>
              <a:t>Example: Guideline Public Company Method</a:t>
            </a:r>
            <a:br>
              <a:rPr lang="en-US" dirty="0"/>
            </a:br>
            <a:r>
              <a:rPr lang="en-US" dirty="0"/>
              <a:t>Financial Buyer</a:t>
            </a:r>
          </a:p>
        </p:txBody>
      </p:sp>
      <p:sp>
        <p:nvSpPr>
          <p:cNvPr id="6" name="Content Placeholder 5"/>
          <p:cNvSpPr>
            <a:spLocks noGrp="1"/>
          </p:cNvSpPr>
          <p:nvPr>
            <p:ph idx="1"/>
          </p:nvPr>
        </p:nvSpPr>
        <p:spPr>
          <a:xfrm>
            <a:off x="1052732" y="2200421"/>
            <a:ext cx="8458200" cy="4114800"/>
          </a:xfrm>
        </p:spPr>
        <p:txBody>
          <a:bodyPr>
            <a:normAutofit/>
          </a:bodyPr>
          <a:lstStyle/>
          <a:p>
            <a:pPr marL="9144" indent="0">
              <a:buNone/>
            </a:pPr>
            <a:r>
              <a:rPr lang="en-US" sz="2400" dirty="0"/>
              <a:t>Risk adjustment: 9.0 × (1 </a:t>
            </a:r>
            <a:r>
              <a:rPr lang="en-US" sz="2400" dirty="0">
                <a:latin typeface="Arial"/>
                <a:cs typeface="Arial"/>
              </a:rPr>
              <a:t>–</a:t>
            </a:r>
            <a:r>
              <a:rPr lang="en-US" sz="2400" dirty="0"/>
              <a:t> 0.18) = 7.4</a:t>
            </a:r>
          </a:p>
          <a:p>
            <a:pPr marL="9144" indent="0">
              <a:buNone/>
            </a:pPr>
            <a:endParaRPr lang="en-US" sz="2400" dirty="0"/>
          </a:p>
          <a:p>
            <a:pPr marL="9144" indent="0">
              <a:buNone/>
            </a:pPr>
            <a:r>
              <a:rPr lang="en-US" sz="2400" dirty="0"/>
              <a:t>The control premium is not applied</a:t>
            </a:r>
          </a:p>
          <a:p>
            <a:pPr marL="9144" indent="0">
              <a:buNone/>
            </a:pPr>
            <a:endParaRPr lang="en-US" sz="2400" dirty="0"/>
          </a:p>
          <a:p>
            <a:pPr marL="9144" indent="0">
              <a:buNone/>
            </a:pPr>
            <a:r>
              <a:rPr lang="en-US" sz="2400" dirty="0"/>
              <a:t>Value of firm: 7.4 × $28,000,000 = $207,200,000</a:t>
            </a:r>
          </a:p>
          <a:p>
            <a:pPr marL="9144" indent="0">
              <a:buNone/>
            </a:pPr>
            <a:endParaRPr lang="en-US" sz="2400" dirty="0"/>
          </a:p>
          <a:p>
            <a:pPr marL="9144" indent="0">
              <a:buNone/>
            </a:pPr>
            <a:r>
              <a:rPr lang="en-US" sz="2400" dirty="0"/>
              <a:t>Value of equity: $207,200,000 </a:t>
            </a:r>
            <a:r>
              <a:rPr lang="en-US" sz="2400" dirty="0">
                <a:cs typeface="Arial"/>
              </a:rPr>
              <a:t>–</a:t>
            </a:r>
            <a:r>
              <a:rPr lang="en-US" sz="2400" dirty="0"/>
              <a:t> $6,800,000 = $200,400,000</a:t>
            </a:r>
          </a:p>
          <a:p>
            <a:pPr marL="9144" indent="0">
              <a:buNone/>
            </a:pPr>
            <a:endParaRPr lang="en-US" sz="2400" dirty="0"/>
          </a:p>
        </p:txBody>
      </p:sp>
    </p:spTree>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nchor="ctr"/>
          <a:lstStyle/>
          <a:p>
            <a:r>
              <a:rPr lang="en-US" dirty="0"/>
              <a:t>Asset-Based Approach</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428840737"/>
              </p:ext>
            </p:extLst>
          </p:nvPr>
        </p:nvGraphicFramePr>
        <p:xfrm>
          <a:off x="1089074" y="1790114"/>
          <a:ext cx="845820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nchor="ctr"/>
          <a:lstStyle/>
          <a:p>
            <a:r>
              <a:rPr lang="en-US" dirty="0"/>
              <a:t>Valuation Discounts/Premiums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967485004"/>
              </p:ext>
            </p:extLst>
          </p:nvPr>
        </p:nvGraphicFramePr>
        <p:xfrm>
          <a:off x="1752600" y="1981200"/>
          <a:ext cx="86868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chor="ctr"/>
          <a:lstStyle/>
          <a:p>
            <a:r>
              <a:rPr lang="en-US" dirty="0"/>
              <a:t>DLOC Example</a:t>
            </a:r>
          </a:p>
        </p:txBody>
      </p:sp>
      <p:sp>
        <p:nvSpPr>
          <p:cNvPr id="9" name="Content Placeholder 8"/>
          <p:cNvSpPr>
            <a:spLocks noGrp="1"/>
          </p:cNvSpPr>
          <p:nvPr>
            <p:ph idx="1"/>
          </p:nvPr>
        </p:nvSpPr>
        <p:spPr/>
        <p:txBody>
          <a:bodyPr>
            <a:normAutofit/>
          </a:bodyPr>
          <a:lstStyle/>
          <a:p>
            <a:pPr marL="9144" indent="0">
              <a:buNone/>
            </a:pPr>
            <a:r>
              <a:rPr lang="en-US" sz="2000" b="1" dirty="0"/>
              <a:t>Given a control premium of 19%</a:t>
            </a:r>
          </a:p>
        </p:txBody>
      </p:sp>
      <p:graphicFrame>
        <p:nvGraphicFramePr>
          <p:cNvPr id="465921" name="Object 1"/>
          <p:cNvGraphicFramePr>
            <a:graphicFrameLocks noChangeAspect="1"/>
          </p:cNvGraphicFramePr>
          <p:nvPr>
            <p:extLst>
              <p:ext uri="{D42A27DB-BD31-4B8C-83A1-F6EECF244321}">
                <p14:modId xmlns:p14="http://schemas.microsoft.com/office/powerpoint/2010/main" val="122481874"/>
              </p:ext>
            </p:extLst>
          </p:nvPr>
        </p:nvGraphicFramePr>
        <p:xfrm>
          <a:off x="838200" y="3152336"/>
          <a:ext cx="4572000" cy="1063625"/>
        </p:xfrm>
        <a:graphic>
          <a:graphicData uri="http://schemas.openxmlformats.org/presentationml/2006/ole">
            <mc:AlternateContent xmlns:mc="http://schemas.openxmlformats.org/markup-compatibility/2006">
              <mc:Choice xmlns:v="urn:schemas-microsoft-com:vml" Requires="v">
                <p:oleObj spid="_x0000_s97290" name="Equation" r:id="rId4" imgW="1638000" imgH="368280" progId="">
                  <p:embed/>
                </p:oleObj>
              </mc:Choice>
              <mc:Fallback>
                <p:oleObj name="Equation" r:id="rId4" imgW="1638000" imgH="368280" progId="">
                  <p:embed/>
                  <p:pic>
                    <p:nvPicPr>
                      <p:cNvPr id="465921"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3152336"/>
                        <a:ext cx="4572000" cy="1063625"/>
                      </a:xfrm>
                      <a:prstGeom prst="rect">
                        <a:avLst/>
                      </a:prstGeom>
                      <a:noFill/>
                    </p:spPr>
                  </p:pic>
                </p:oleObj>
              </mc:Fallback>
            </mc:AlternateContent>
          </a:graphicData>
        </a:graphic>
      </p:graphicFrame>
    </p:spTree>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chor="ctr"/>
          <a:lstStyle/>
          <a:p>
            <a:pPr eaLnBrk="1" hangingPunct="1"/>
            <a:r>
              <a:rPr lang="en-US" dirty="0"/>
              <a:t>Valuation Discounts</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674237681"/>
              </p:ext>
            </p:extLst>
          </p:nvPr>
        </p:nvGraphicFramePr>
        <p:xfrm>
          <a:off x="996461" y="2092569"/>
          <a:ext cx="81534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dirty="0"/>
              <a:t>Valuation Discounts</a:t>
            </a:r>
          </a:p>
        </p:txBody>
      </p:sp>
      <p:sp>
        <p:nvSpPr>
          <p:cNvPr id="9" name="Content Placeholder 8"/>
          <p:cNvSpPr>
            <a:spLocks noGrp="1"/>
          </p:cNvSpPr>
          <p:nvPr>
            <p:ph idx="1"/>
          </p:nvPr>
        </p:nvSpPr>
        <p:spPr>
          <a:xfrm>
            <a:off x="1905000" y="1828801"/>
            <a:ext cx="8375904" cy="4343399"/>
          </a:xfrm>
        </p:spPr>
        <p:txBody>
          <a:bodyPr>
            <a:normAutofit/>
          </a:bodyPr>
          <a:lstStyle/>
          <a:p>
            <a:pPr marL="9144" indent="0" algn="ctr">
              <a:buNone/>
            </a:pPr>
            <a:r>
              <a:rPr lang="en-US" sz="2400" dirty="0"/>
              <a:t>Given a DLOC of 20% &amp; DLOM of 16%</a:t>
            </a:r>
          </a:p>
          <a:p>
            <a:pPr marL="9144" indent="0">
              <a:buNone/>
            </a:pPr>
            <a:endParaRPr lang="en-US" sz="2400" dirty="0"/>
          </a:p>
        </p:txBody>
      </p:sp>
      <p:graphicFrame>
        <p:nvGraphicFramePr>
          <p:cNvPr id="5" name="Object 3"/>
          <p:cNvGraphicFramePr>
            <a:graphicFrameLocks noChangeAspect="1"/>
          </p:cNvGraphicFramePr>
          <p:nvPr/>
        </p:nvGraphicFramePr>
        <p:xfrm>
          <a:off x="2438400" y="3733800"/>
          <a:ext cx="6942138" cy="493712"/>
        </p:xfrm>
        <a:graphic>
          <a:graphicData uri="http://schemas.openxmlformats.org/presentationml/2006/ole">
            <mc:AlternateContent xmlns:mc="http://schemas.openxmlformats.org/markup-compatibility/2006">
              <mc:Choice xmlns:v="urn:schemas-microsoft-com:vml" Requires="v">
                <p:oleObj spid="_x0000_s98322" name="Equation" r:id="rId4" imgW="2514600" imgH="190440" progId="">
                  <p:embed/>
                </p:oleObj>
              </mc:Choice>
              <mc:Fallback>
                <p:oleObj name="Equation" r:id="rId4" imgW="2514600" imgH="190440" progId="">
                  <p:embed/>
                  <p:pic>
                    <p:nvPicPr>
                      <p:cNvPr id="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3733800"/>
                        <a:ext cx="6942138" cy="493712"/>
                      </a:xfrm>
                      <a:prstGeom prst="rect">
                        <a:avLst/>
                      </a:prstGeom>
                      <a:noFill/>
                    </p:spPr>
                  </p:pic>
                </p:oleObj>
              </mc:Fallback>
            </mc:AlternateContent>
          </a:graphicData>
        </a:graphic>
      </p:graphicFrame>
      <p:graphicFrame>
        <p:nvGraphicFramePr>
          <p:cNvPr id="7" name="Object 3"/>
          <p:cNvGraphicFramePr>
            <a:graphicFrameLocks noChangeAspect="1"/>
          </p:cNvGraphicFramePr>
          <p:nvPr/>
        </p:nvGraphicFramePr>
        <p:xfrm>
          <a:off x="2438400" y="2743201"/>
          <a:ext cx="6640512" cy="492125"/>
        </p:xfrm>
        <a:graphic>
          <a:graphicData uri="http://schemas.openxmlformats.org/presentationml/2006/ole">
            <mc:AlternateContent xmlns:mc="http://schemas.openxmlformats.org/markup-compatibility/2006">
              <mc:Choice xmlns:v="urn:schemas-microsoft-com:vml" Requires="v">
                <p:oleObj spid="_x0000_s98323" name="Equation" r:id="rId6" imgW="2336760" imgH="190440" progId="">
                  <p:embed/>
                </p:oleObj>
              </mc:Choice>
              <mc:Fallback>
                <p:oleObj name="Equation" r:id="rId6" imgW="2336760" imgH="190440" progId="">
                  <p:embed/>
                  <p:pic>
                    <p:nvPicPr>
                      <p:cNvPr id="7"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38400" y="2743201"/>
                        <a:ext cx="6640512" cy="492125"/>
                      </a:xfrm>
                      <a:prstGeom prst="rect">
                        <a:avLst/>
                      </a:prstGeom>
                      <a:noFill/>
                    </p:spPr>
                  </p:pic>
                </p:oleObj>
              </mc:Fallback>
            </mc:AlternateContent>
          </a:graphicData>
        </a:graphic>
      </p:graphicFrame>
    </p:spTree>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chor="ctr"/>
          <a:lstStyle/>
          <a:p>
            <a:r>
              <a:rPr lang="en-US" dirty="0"/>
              <a:t>Valuation Standards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548243482"/>
              </p:ext>
            </p:extLst>
          </p:nvPr>
        </p:nvGraphicFramePr>
        <p:xfrm>
          <a:off x="838200" y="1690688"/>
          <a:ext cx="86106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Summary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98199758"/>
              </p:ext>
            </p:extLst>
          </p:nvPr>
        </p:nvGraphicFramePr>
        <p:xfrm>
          <a:off x="838200" y="1600200"/>
          <a:ext cx="84582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a:t>Summary</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2897518746"/>
              </p:ext>
            </p:extLst>
          </p:nvPr>
        </p:nvGraphicFramePr>
        <p:xfrm>
          <a:off x="984739" y="1676400"/>
          <a:ext cx="87630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C52EFFC-8C76-4064-8C42-89A33C12E265}"/>
              </a:ext>
            </a:extLst>
          </p:cNvPr>
          <p:cNvPicPr>
            <a:picLocks noChangeAspect="1"/>
          </p:cNvPicPr>
          <p:nvPr/>
        </p:nvPicPr>
        <p:blipFill rotWithShape="1">
          <a:blip r:embed="rId2"/>
          <a:srcRect l="24693" t="17214" r="28115" b="21011"/>
          <a:stretch/>
        </p:blipFill>
        <p:spPr>
          <a:xfrm>
            <a:off x="2067950" y="436098"/>
            <a:ext cx="8454683" cy="6222152"/>
          </a:xfrm>
          <a:prstGeom prst="rect">
            <a:avLst/>
          </a:prstGeom>
        </p:spPr>
      </p:pic>
    </p:spTree>
    <p:extLst>
      <p:ext uri="{BB962C8B-B14F-4D97-AF65-F5344CB8AC3E}">
        <p14:creationId xmlns:p14="http://schemas.microsoft.com/office/powerpoint/2010/main" val="36402287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66129</Words>
  <Application>Microsoft Office PowerPoint</Application>
  <PresentationFormat>Widescreen</PresentationFormat>
  <Paragraphs>6595</Paragraphs>
  <Slides>339</Slides>
  <Notes>332</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339</vt:i4>
      </vt:variant>
    </vt:vector>
  </HeadingPairs>
  <TitlesOfParts>
    <vt:vector size="351" baseType="lpstr">
      <vt:lpstr>Arial</vt:lpstr>
      <vt:lpstr>Calibri</vt:lpstr>
      <vt:lpstr>Calibri Light</vt:lpstr>
      <vt:lpstr>Cambria Math</vt:lpstr>
      <vt:lpstr>Century Gothic</vt:lpstr>
      <vt:lpstr>Comic Sans MS</vt:lpstr>
      <vt:lpstr>Symbol</vt:lpstr>
      <vt:lpstr>Times New Roman</vt:lpstr>
      <vt:lpstr>Verdana</vt:lpstr>
      <vt:lpstr>Wingdings</vt:lpstr>
      <vt:lpstr>Office Theme</vt:lpstr>
      <vt:lpstr>Equation</vt:lpstr>
      <vt:lpstr>Valuation: Principles and Practice</vt:lpstr>
      <vt:lpstr>A philosophical basis for Valuation</vt:lpstr>
      <vt:lpstr>Misconceptions about Valuation</vt:lpstr>
      <vt:lpstr>Approaches to Valuation</vt:lpstr>
      <vt:lpstr>Basis for all valuation approaches</vt:lpstr>
      <vt:lpstr>Efficient Market Hypothesis (EMH)</vt:lpstr>
      <vt:lpstr>EMH continued:</vt:lpstr>
      <vt:lpstr>EMH continued</vt:lpstr>
      <vt:lpstr>EMH continued:</vt:lpstr>
      <vt:lpstr>Efficient Market Hypothesis</vt:lpstr>
      <vt:lpstr>Equity Valuation: Applications and Processes</vt:lpstr>
      <vt:lpstr>Valuation</vt:lpstr>
      <vt:lpstr>Intrinsic Value</vt:lpstr>
      <vt:lpstr>Asset Mispricing</vt:lpstr>
      <vt:lpstr>Going Concern vs. Liquidation Value</vt:lpstr>
      <vt:lpstr>Other Definitions of Value</vt:lpstr>
      <vt:lpstr>Uses of Equity Valuation</vt:lpstr>
      <vt:lpstr>Uses of Equity Valuation</vt:lpstr>
      <vt:lpstr>The Valuation Process</vt:lpstr>
      <vt:lpstr>The Valuation Process</vt:lpstr>
      <vt:lpstr>Understanding the Business: Industry Analysis  (Porter’s Competitive Advantage)</vt:lpstr>
      <vt:lpstr>Understanding the Business: Competitive Analysis</vt:lpstr>
      <vt:lpstr>Issues in Financial Statement Analysis</vt:lpstr>
      <vt:lpstr>Quality of Earnings Examples</vt:lpstr>
      <vt:lpstr>Quality of Earnings Risk Factors</vt:lpstr>
      <vt:lpstr>Valuation Models</vt:lpstr>
      <vt:lpstr>Choosing a Valuation Model</vt:lpstr>
      <vt:lpstr>Other Valuation Model Issues</vt:lpstr>
      <vt:lpstr>Analyst Roles</vt:lpstr>
      <vt:lpstr>Analyst Responsibilities: </vt:lpstr>
      <vt:lpstr>Research Reports</vt:lpstr>
      <vt:lpstr>Summary</vt:lpstr>
      <vt:lpstr>Summary</vt:lpstr>
      <vt:lpstr>Summary</vt:lpstr>
      <vt:lpstr>Return Concepts</vt:lpstr>
      <vt:lpstr>Why Focus on Return Concepts?</vt:lpstr>
      <vt:lpstr>Holding Period Return</vt:lpstr>
      <vt:lpstr>Other Return Concepts</vt:lpstr>
      <vt:lpstr> Equity Risk Premium </vt:lpstr>
      <vt:lpstr>Equity Risk Premium Estimates</vt:lpstr>
      <vt:lpstr> Issues in Using Historical Equity Risk Premium Estimates </vt:lpstr>
      <vt:lpstr>Historical Equity Risk Premium Estimates </vt:lpstr>
      <vt:lpstr>Forward-Looking Equity Risk Premium Estimates </vt:lpstr>
      <vt:lpstr>Forward-Looking Equity Risk Premium Estimates </vt:lpstr>
      <vt:lpstr> Example: Forward-Looking Equity Risk Premium</vt:lpstr>
      <vt:lpstr>Example: Forward-Looking Equity Risk Premium  </vt:lpstr>
      <vt:lpstr> Example: Forward-Looking Equity Risk Premium </vt:lpstr>
      <vt:lpstr>Example: Forward-Looking Equity Risk Premium  </vt:lpstr>
      <vt:lpstr>Estimating the Required Return on an Equity Investment</vt:lpstr>
      <vt:lpstr>Capital Asset Pricing Model (CAPM)</vt:lpstr>
      <vt:lpstr>Beta Estimation Issues</vt:lpstr>
      <vt:lpstr>Multifactor Models: Fama–French Model</vt:lpstr>
      <vt:lpstr>Fama–French Model</vt:lpstr>
      <vt:lpstr>Example: Fama–French Model</vt:lpstr>
      <vt:lpstr>Example: Fama–French Model</vt:lpstr>
      <vt:lpstr>Build-Up Methods</vt:lpstr>
      <vt:lpstr>International Considerations for Required Returns</vt:lpstr>
      <vt:lpstr>Weighted Average Cost of Capital (WACC)</vt:lpstr>
      <vt:lpstr>Weighted Average Cost of Capital</vt:lpstr>
      <vt:lpstr>Example: Weighted Average Cost of Capital</vt:lpstr>
      <vt:lpstr>Example: Weighted Average Cost of Capital</vt:lpstr>
      <vt:lpstr>Choice of Discount Rate</vt:lpstr>
      <vt:lpstr>Summary</vt:lpstr>
      <vt:lpstr>Summary</vt:lpstr>
      <vt:lpstr>Summary</vt:lpstr>
      <vt:lpstr> Introduction to  Industry and Company Analysis</vt:lpstr>
      <vt:lpstr>Introduction</vt:lpstr>
      <vt:lpstr>Uses of industry analysis</vt:lpstr>
      <vt:lpstr>Approaches to identifying similar companies</vt:lpstr>
      <vt:lpstr>Sectors</vt:lpstr>
      <vt:lpstr>Classification schemes</vt:lpstr>
      <vt:lpstr>Industry classification schemes</vt:lpstr>
      <vt:lpstr>Governmental Industry Classification Schemes</vt:lpstr>
      <vt:lpstr>Identifying peer groups</vt:lpstr>
      <vt:lpstr>Describing and analyzing an industry</vt:lpstr>
      <vt:lpstr>Framework for industry analysis</vt:lpstr>
      <vt:lpstr>Strategic analysis of an industry</vt:lpstr>
      <vt:lpstr>Factors affecting pricing power and price competition</vt:lpstr>
      <vt:lpstr>Industry life cycle</vt:lpstr>
      <vt:lpstr>Applying the life-cycle concept</vt:lpstr>
      <vt:lpstr>Characteristics of industries</vt:lpstr>
      <vt:lpstr>External influences on industry growth, profitability, and risk</vt:lpstr>
      <vt:lpstr>Elements of a Company analysis</vt:lpstr>
      <vt:lpstr>Summary</vt:lpstr>
      <vt:lpstr>Summary, continued</vt:lpstr>
      <vt:lpstr>  Industry and Company Analysis</vt:lpstr>
      <vt:lpstr>Approaches to modeling REVENUE</vt:lpstr>
      <vt:lpstr>Top-down Approaches to forecasting revenue</vt:lpstr>
      <vt:lpstr>Income statement modeling: Operating costs</vt:lpstr>
      <vt:lpstr>Forecasting costs</vt:lpstr>
      <vt:lpstr>Balance sheet modeling</vt:lpstr>
      <vt:lpstr>Evaluating Profitability</vt:lpstr>
      <vt:lpstr>ROIC and Competitive Advantage</vt:lpstr>
      <vt:lpstr>Competitive pressures affecting prices and costs</vt:lpstr>
      <vt:lpstr>JUDGING THE Competitive position: EXAMPLES</vt:lpstr>
      <vt:lpstr>Inflation and deflation</vt:lpstr>
      <vt:lpstr>Technological developments</vt:lpstr>
      <vt:lpstr>Forecasting considering technological developments </vt:lpstr>
      <vt:lpstr>Forecast Horizon</vt:lpstr>
      <vt:lpstr>Projections beyond the short-term horizon</vt:lpstr>
      <vt:lpstr>Constructing the pro forma income statement</vt:lpstr>
      <vt:lpstr>Constructing the Pro Forma Cash Flow statement and Balance sheet</vt:lpstr>
      <vt:lpstr>Using the pro forma Financials</vt:lpstr>
      <vt:lpstr>Summary</vt:lpstr>
      <vt:lpstr>Summary</vt:lpstr>
      <vt:lpstr>Discounted Dividend Valuation</vt:lpstr>
      <vt:lpstr>Discounted Cash Flow Models</vt:lpstr>
      <vt:lpstr>Choice of Discounted Cash Flow Models</vt:lpstr>
      <vt:lpstr>Valuing Common Stock Using a Multiperiod DDM</vt:lpstr>
      <vt:lpstr>Example: Valuing Common Stock Using  a Multiperiod DDM</vt:lpstr>
      <vt:lpstr>Example: Valuing Common Stock using  a Multiperiod DDM</vt:lpstr>
      <vt:lpstr>Valuing Common Stock Using the Gordon Growth Model</vt:lpstr>
      <vt:lpstr>Example: Valuing Common Stock Using  the Gordon Growth Model</vt:lpstr>
      <vt:lpstr>Valuing Common Stock Using the Gordon Growth Model</vt:lpstr>
      <vt:lpstr>Example: Valuing Preferred Stock</vt:lpstr>
      <vt:lpstr>Example: Calculating the Implied Growth Rate Using the Gordon Growth model</vt:lpstr>
      <vt:lpstr>Calculating the Implied Required Return Using the Gordon Growth Model</vt:lpstr>
      <vt:lpstr>Example: Calculating the Implied Required Return Using the Gordon Growth Model</vt:lpstr>
      <vt:lpstr>Present Value of Growth Opportunities</vt:lpstr>
      <vt:lpstr>Present Value of Growth Opportunities</vt:lpstr>
      <vt:lpstr>Example: Present Value of Growth Opportunities</vt:lpstr>
      <vt:lpstr>Example: Present Value of Growth Opportunities</vt:lpstr>
      <vt:lpstr>Example: Present Value of Growth Opportunities</vt:lpstr>
      <vt:lpstr>Using the Gordon Growth Model to Derive a Justified Leading P/E</vt:lpstr>
      <vt:lpstr>Using the Gordon Growth Model to Derive a Justified Trailing P/E</vt:lpstr>
      <vt:lpstr>Example: Using the Gordon Growth Model to Derive a Justified P/E </vt:lpstr>
      <vt:lpstr>Example: Using the Gordon Growth Model to Derive a Justified Leading P/E</vt:lpstr>
      <vt:lpstr>Example: Using the Gordon Growth Model to Derive a Justified Trailing P/E</vt:lpstr>
      <vt:lpstr>Issues Using the Gordon Growth Model </vt:lpstr>
      <vt:lpstr>Choice of Discounted Cash Flow Models</vt:lpstr>
      <vt:lpstr>General Two-Stage Dividend discount model (DDM)</vt:lpstr>
      <vt:lpstr>Example: General Two-Stage DDM</vt:lpstr>
      <vt:lpstr>Example: General Two-Stage DDM</vt:lpstr>
      <vt:lpstr>Example: General Two-Stage DDM</vt:lpstr>
      <vt:lpstr>Example: General Two-Stage DDM </vt:lpstr>
      <vt:lpstr>Example: General Two-Stage DDM</vt:lpstr>
      <vt:lpstr>Two-Stage H-Model</vt:lpstr>
      <vt:lpstr>Example: Two-Stage H-Model</vt:lpstr>
      <vt:lpstr>Example: Two-Stage H-Model</vt:lpstr>
      <vt:lpstr>Solving for the Required Return Using the Two-Stage H-Model</vt:lpstr>
      <vt:lpstr>Example: Three-Stage Model</vt:lpstr>
      <vt:lpstr>Three-Stage Model</vt:lpstr>
      <vt:lpstr> </vt:lpstr>
      <vt:lpstr>Estimating the Growth Rate</vt:lpstr>
      <vt:lpstr>The Sustainable Growth Rate</vt:lpstr>
      <vt:lpstr>The DuPont Model</vt:lpstr>
      <vt:lpstr>Example: DuPont Model</vt:lpstr>
      <vt:lpstr>Example: DuPont Model</vt:lpstr>
      <vt:lpstr>Summary</vt:lpstr>
      <vt:lpstr>Summary</vt:lpstr>
      <vt:lpstr>Summary</vt:lpstr>
      <vt:lpstr>Free Cash Flow  Valuation</vt:lpstr>
      <vt:lpstr>Free Cash Flow</vt:lpstr>
      <vt:lpstr>FCFF vs. FCFE Approaches to Equity Valuation</vt:lpstr>
      <vt:lpstr>FCFF vs. FCFE Approaches to Equity Valuation</vt:lpstr>
      <vt:lpstr>Single-Stage Free Cash Flow Models</vt:lpstr>
      <vt:lpstr>Example: Single-Stage FCFF Model</vt:lpstr>
      <vt:lpstr>Example: Single-Stage FCFF Model</vt:lpstr>
      <vt:lpstr>Example: Single-Stage FCFF Model</vt:lpstr>
      <vt:lpstr>Using Net Income to Determine FCFF</vt:lpstr>
      <vt:lpstr>Other Noncash Adjustments</vt:lpstr>
      <vt:lpstr>Using EBIT and EBITDA to Determine FCFF</vt:lpstr>
      <vt:lpstr>Using Cash Flow from Operations to Determine FCFF</vt:lpstr>
      <vt:lpstr>Calculating FCFE from FCFF, Net Income, and CFO</vt:lpstr>
      <vt:lpstr>FCFE and FCFF on a Uses-of-FCF-Basis</vt:lpstr>
      <vt:lpstr>Example: Calculating FCFF</vt:lpstr>
      <vt:lpstr>Example: Calculating FCFF from Net Income</vt:lpstr>
      <vt:lpstr>Example: Calculating FCFF from EBIT and EBITDA</vt:lpstr>
      <vt:lpstr>Example: Calculating FCFF from CFO</vt:lpstr>
      <vt:lpstr>Example: Calculating FCFE from  FCFF, Net Income, and CFO</vt:lpstr>
      <vt:lpstr>Example: Calculating FCFE and FCFF on a Uses Basis</vt:lpstr>
      <vt:lpstr>Forecasting FCFF and FCFE</vt:lpstr>
      <vt:lpstr>Example: Forecasting FCFF and FCFE</vt:lpstr>
      <vt:lpstr>Example: Forecasting FCFF and FCFE</vt:lpstr>
      <vt:lpstr>Example: Forecasting FCFF</vt:lpstr>
      <vt:lpstr>Example: Forecasting FCFE</vt:lpstr>
      <vt:lpstr>Issues in FCF Analysis</vt:lpstr>
      <vt:lpstr>Simple Two-Stage FCF Models</vt:lpstr>
      <vt:lpstr>Example: Simple Two-Stage FCFE Model</vt:lpstr>
      <vt:lpstr>Example: Simple Two-Stage FCFE Model</vt:lpstr>
      <vt:lpstr>Example: Simple Two-Stage FCFE Model</vt:lpstr>
      <vt:lpstr>Example: Simple Two-Stage FCFE Model</vt:lpstr>
      <vt:lpstr>Declining Growth Two-Stage FCFE Model</vt:lpstr>
      <vt:lpstr>Example: Declining Growth Two-Stage FCFE Model</vt:lpstr>
      <vt:lpstr>Example: Declining Growth Two-Stage FCFE Model</vt:lpstr>
      <vt:lpstr>Example: Declining Growth Two-Stage FCFE Model</vt:lpstr>
      <vt:lpstr>Example: Declining Growth Two-Stage FCFE Model</vt:lpstr>
      <vt:lpstr>Example: Declining Growth Two-Stage FCFE Model</vt:lpstr>
      <vt:lpstr>Example: Declining Growth Two-Stage FCFE Model</vt:lpstr>
      <vt:lpstr>Example: Three-Stage FCF Models</vt:lpstr>
      <vt:lpstr>Example: Three-Stage FCF Models</vt:lpstr>
      <vt:lpstr>Example: Three-Stage FCF Models</vt:lpstr>
      <vt:lpstr>Example: Three-Stage FCF Models</vt:lpstr>
      <vt:lpstr>Summary</vt:lpstr>
      <vt:lpstr>Summary</vt:lpstr>
      <vt:lpstr>Summary</vt:lpstr>
      <vt:lpstr>Summary</vt:lpstr>
      <vt:lpstr>Market-Based Valuation: Price and Enterprise  Value Multiples </vt:lpstr>
      <vt:lpstr>Valuation Indicators</vt:lpstr>
      <vt:lpstr>Methods for Price and Enterprise Value Multiples</vt:lpstr>
      <vt:lpstr>Price-to-Earnings Multiple Rationales and Drawbacks</vt:lpstr>
      <vt:lpstr>Price-to-Earnings Multiple Definitions</vt:lpstr>
      <vt:lpstr>Example: Forward P/E</vt:lpstr>
      <vt:lpstr>Example: Forward P/E</vt:lpstr>
      <vt:lpstr>Example: Forward P/E</vt:lpstr>
      <vt:lpstr>Issues in Calculating EPS</vt:lpstr>
      <vt:lpstr>Example: Underlying Earnings</vt:lpstr>
      <vt:lpstr>Example: Underlying Earnings</vt:lpstr>
      <vt:lpstr>Example: Normalized Earnings</vt:lpstr>
      <vt:lpstr>Example: Normalized Earnings</vt:lpstr>
      <vt:lpstr>Example: Normalized Earnings</vt:lpstr>
      <vt:lpstr>Justified Forward P/E from Fundamentals</vt:lpstr>
      <vt:lpstr>Justified Trailing P/E from Fundamentals</vt:lpstr>
      <vt:lpstr>Example: Justified Forward P/E from Fundamentals</vt:lpstr>
      <vt:lpstr>Example: Justified Forward P/E  from Fundamentals</vt:lpstr>
      <vt:lpstr>Example: Justified P/E from  Regression on Fundamentals</vt:lpstr>
      <vt:lpstr>Example: Justified P/E from Regression on Fundamentals</vt:lpstr>
      <vt:lpstr>Method of Comparables</vt:lpstr>
      <vt:lpstr>Method of Comparable Using Peer Company Multiples</vt:lpstr>
      <vt:lpstr>Example: Method of Comparable Using P/E and PEG</vt:lpstr>
      <vt:lpstr>Example: Method of Comparable Using P/E and PEG</vt:lpstr>
      <vt:lpstr>Method of Comparable Using Industry and Market Multiples</vt:lpstr>
      <vt:lpstr>Method of Comparables Valuing the Market</vt:lpstr>
      <vt:lpstr>Method of Comparable Using Own Historical Multiples</vt:lpstr>
      <vt:lpstr>Using P/Es for Terminal Value</vt:lpstr>
      <vt:lpstr>Example: Using P/Es for Terminal Value</vt:lpstr>
      <vt:lpstr>Example: Using P/Es for Terminal Value Using Gordon Growth Model</vt:lpstr>
      <vt:lpstr>Example: Using P/Es for Terminal Value Using Comparables</vt:lpstr>
      <vt:lpstr>Price-to-Book Value Multiple Rationales</vt:lpstr>
      <vt:lpstr>Price-to-Book Value Multiple Drawbacks</vt:lpstr>
      <vt:lpstr>Adjustments to Book Value</vt:lpstr>
      <vt:lpstr>Justified P/B</vt:lpstr>
      <vt:lpstr>Price-to-Sales Multiple Rationales</vt:lpstr>
      <vt:lpstr>Price-to-Sales Multiple Drawbacks</vt:lpstr>
      <vt:lpstr>Justified P/S</vt:lpstr>
      <vt:lpstr>Example: Calculating the Actual and Justified  P/E, P/B, and P/S</vt:lpstr>
      <vt:lpstr>Example: Calculating the Actual P/E, P/B, and P/S</vt:lpstr>
      <vt:lpstr>Example: Calculating the Inputs for the Justified P/E, P/B, and P/S</vt:lpstr>
      <vt:lpstr>Example: Calculating the Justified P/E, P/B, and P/S</vt:lpstr>
      <vt:lpstr>Price-to–Cash Flow Multiple Rationales</vt:lpstr>
      <vt:lpstr>Price-to–Cash Flow Multiple Drawbacks</vt:lpstr>
      <vt:lpstr>Definitions of Cash Flow</vt:lpstr>
      <vt:lpstr>Justified P/CF</vt:lpstr>
      <vt:lpstr>Dividend Yield Rationales and Drawbacks</vt:lpstr>
      <vt:lpstr>Justified Dividend Yield</vt:lpstr>
      <vt:lpstr>Inverse Price Ratios</vt:lpstr>
      <vt:lpstr>Enterprise Value/EBITDA Multiple Rationales and Drawbacks</vt:lpstr>
      <vt:lpstr>Issues in Using Enterprise Value Multiples</vt:lpstr>
      <vt:lpstr>Cross-Country Comparisons</vt:lpstr>
      <vt:lpstr>Momentum Indicators: Earnings Surprises</vt:lpstr>
      <vt:lpstr>Momentum Indicators:  Relative Strength </vt:lpstr>
      <vt:lpstr>Valuation Indicators in Practice: Averaging Multiples</vt:lpstr>
      <vt:lpstr>Valuation Indicators in Practice: Stock Screens</vt:lpstr>
      <vt:lpstr>Summary</vt:lpstr>
      <vt:lpstr>Summary</vt:lpstr>
      <vt:lpstr>Summary</vt:lpstr>
      <vt:lpstr>Summary</vt:lpstr>
      <vt:lpstr>Summary</vt:lpstr>
      <vt:lpstr>Summary</vt:lpstr>
      <vt:lpstr>Summary</vt:lpstr>
      <vt:lpstr>Summary</vt:lpstr>
      <vt:lpstr>Summary</vt:lpstr>
      <vt:lpstr>PowerPoint Presentation</vt:lpstr>
      <vt:lpstr>Residual Income Valuation: Valuing Common Equity</vt:lpstr>
      <vt:lpstr>Residual Income</vt:lpstr>
      <vt:lpstr>Residual Income</vt:lpstr>
      <vt:lpstr>Example: Residual Income </vt:lpstr>
      <vt:lpstr>Example: Residual Income</vt:lpstr>
      <vt:lpstr>Example: Residual Income</vt:lpstr>
      <vt:lpstr>Related Measures</vt:lpstr>
      <vt:lpstr>Uses of Residual Income</vt:lpstr>
      <vt:lpstr>Forecasting Residual Income</vt:lpstr>
      <vt:lpstr>Example: Forecasting Residual Income</vt:lpstr>
      <vt:lpstr>Example: Forecasting Residual Income in One Year</vt:lpstr>
      <vt:lpstr>Example: Forecasting Residual Income in Two Years</vt:lpstr>
      <vt:lpstr>Valuing Common Stock Using Residual Income</vt:lpstr>
      <vt:lpstr>Example: Valuation Using Residual Income</vt:lpstr>
      <vt:lpstr>Example: Valuation Using Residual Income</vt:lpstr>
      <vt:lpstr>Determinants of Residual Income</vt:lpstr>
      <vt:lpstr>Residual Income Valuation and the P/B</vt:lpstr>
      <vt:lpstr>Example: Using a Single-Stage Residual Income Model</vt:lpstr>
      <vt:lpstr>Example: Using a Single-Stage Residual Income Model</vt:lpstr>
      <vt:lpstr>Example: Using a Single-Stage Residual Income Model</vt:lpstr>
      <vt:lpstr>Continuing Residual Income</vt:lpstr>
      <vt:lpstr>Continuing Residual Income and Persistence Factors</vt:lpstr>
      <vt:lpstr>Valuing Continuing Residual Income</vt:lpstr>
      <vt:lpstr>Example: Multistage Residual Income Model</vt:lpstr>
      <vt:lpstr>Example: Multistage Model Case 1:  = 0</vt:lpstr>
      <vt:lpstr>Example: Multistage Model Case 2:  = 1.0</vt:lpstr>
      <vt:lpstr>Example: Multistage Model Case 3:  = 0.60</vt:lpstr>
      <vt:lpstr>Example: Multistage Model Using the P/B</vt:lpstr>
      <vt:lpstr>Example: Multistage Model Using the P/B</vt:lpstr>
      <vt:lpstr>Residual Income and Dividend and FCFE Model Valuations</vt:lpstr>
      <vt:lpstr>Example: Residual Income and Dividend Models</vt:lpstr>
      <vt:lpstr>Example: Residual Income and Dividend Models</vt:lpstr>
      <vt:lpstr>Residual Income vs. Dividend and FCFE Models</vt:lpstr>
      <vt:lpstr>Residual Income Model Strengths and Weaknesses</vt:lpstr>
      <vt:lpstr>Residual Income Model Appropriateness</vt:lpstr>
      <vt:lpstr>Clean Surplus Accounting</vt:lpstr>
      <vt:lpstr>Accounting Adjustments for the Residual Income Model</vt:lpstr>
      <vt:lpstr>Summary</vt:lpstr>
      <vt:lpstr>Summary</vt:lpstr>
      <vt:lpstr>PowerPoint Presentation</vt:lpstr>
      <vt:lpstr>Private Company Valuation </vt:lpstr>
      <vt:lpstr>Public vs. Private Valuation: Company-Specific Differences</vt:lpstr>
      <vt:lpstr>Public vs. Private Valuation: Company-Specific Differences</vt:lpstr>
      <vt:lpstr>Public vs. Private Valuation: Stock-Specific Differences</vt:lpstr>
      <vt:lpstr>Reasons for Private Equity Valuations</vt:lpstr>
      <vt:lpstr>Definitions of Value</vt:lpstr>
      <vt:lpstr>Private Valuation Approaches</vt:lpstr>
      <vt:lpstr>Earnings Normalization</vt:lpstr>
      <vt:lpstr>Example: Earnings Normalization</vt:lpstr>
      <vt:lpstr>Cash Flow Estimation</vt:lpstr>
      <vt:lpstr>Income Approach: Three Methods</vt:lpstr>
      <vt:lpstr>Capitalized Cash Flow Method</vt:lpstr>
      <vt:lpstr>Excess Earnings Method</vt:lpstr>
      <vt:lpstr>Example: Excess Earnings Method </vt:lpstr>
      <vt:lpstr>Example: Excess Earnings Method</vt:lpstr>
      <vt:lpstr>Discount Rate Estimation Issues</vt:lpstr>
      <vt:lpstr>Required Rate of Return Models</vt:lpstr>
      <vt:lpstr>Example: Required Return Models </vt:lpstr>
      <vt:lpstr>Example: Required Return Models</vt:lpstr>
      <vt:lpstr>Market Approach: Three Methods</vt:lpstr>
      <vt:lpstr>Guideline Public Company Method</vt:lpstr>
      <vt:lpstr>Guideline Transactions Method</vt:lpstr>
      <vt:lpstr>Prior Transaction Method</vt:lpstr>
      <vt:lpstr>Example: Guideline Public Company Method</vt:lpstr>
      <vt:lpstr>Example: Guideline Public Company Method</vt:lpstr>
      <vt:lpstr>Example: Guideline Public Company Method Strategic Buyer</vt:lpstr>
      <vt:lpstr>Example: Guideline Public Company Method Financial Buyer</vt:lpstr>
      <vt:lpstr>Asset-Based Approach</vt:lpstr>
      <vt:lpstr>Valuation Discounts/Premiums</vt:lpstr>
      <vt:lpstr>DLOC Example</vt:lpstr>
      <vt:lpstr>Valuation Discounts</vt:lpstr>
      <vt:lpstr>Valuation Discounts</vt:lpstr>
      <vt:lpstr>Valuation Standards</vt:lpstr>
      <vt:lpstr>Summary</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Principles and Practice</dc:title>
  <dc:creator>vinay goyal</dc:creator>
  <cp:lastModifiedBy>vinay goyal</cp:lastModifiedBy>
  <cp:revision>1</cp:revision>
  <dcterms:created xsi:type="dcterms:W3CDTF">2019-11-24T07:46:52Z</dcterms:created>
  <dcterms:modified xsi:type="dcterms:W3CDTF">2019-11-24T08:26:23Z</dcterms:modified>
</cp:coreProperties>
</file>