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2" r:id="rId1"/>
  </p:sldMasterIdLst>
  <p:notesMasterIdLst>
    <p:notesMasterId r:id="rId15"/>
  </p:notesMasterIdLst>
  <p:sldIdLst>
    <p:sldId id="1001" r:id="rId2"/>
    <p:sldId id="1002" r:id="rId3"/>
    <p:sldId id="1003" r:id="rId4"/>
    <p:sldId id="1004" r:id="rId5"/>
    <p:sldId id="1005" r:id="rId6"/>
    <p:sldId id="1008" r:id="rId7"/>
    <p:sldId id="1006" r:id="rId8"/>
    <p:sldId id="1007" r:id="rId9"/>
    <p:sldId id="1009" r:id="rId10"/>
    <p:sldId id="1010" r:id="rId11"/>
    <p:sldId id="1167" r:id="rId12"/>
    <p:sldId id="1168" r:id="rId13"/>
    <p:sldId id="11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6087" autoAdjust="0"/>
  </p:normalViewPr>
  <p:slideViewPr>
    <p:cSldViewPr snapToGrid="0">
      <p:cViewPr varScale="1">
        <p:scale>
          <a:sx n="114" d="100"/>
          <a:sy n="114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7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9F19F-1BE9-4FEA-A68A-CD175DF2D86D}" type="datetimeFigureOut">
              <a:rPr lang="en-IN" smtClean="0"/>
              <a:t>26-08-2023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B8FB5-6047-4C49-837C-086AE2EB51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973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150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2367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887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0379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581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66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9602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879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054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765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0819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1947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B8FB5-6047-4C49-837C-086AE2EB514C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52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AEB5E-0388-4820-9604-7018C6957920}" type="datetime1">
              <a:rPr lang="en-US" smtClean="0"/>
              <a:t>8/26/2023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19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A378-5A15-4409-861C-D4FA9EB47E37}" type="datetime1">
              <a:rPr lang="en-US" smtClean="0"/>
              <a:t>8/26/2023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314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3BAF-B190-4A60-B309-EC19241097BA}" type="datetime1">
              <a:rPr lang="en-US" smtClean="0"/>
              <a:t>8/26/2023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08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721F-B273-4D9F-906D-F6BF9DC52211}" type="datetime1">
              <a:rPr lang="en-US" smtClean="0"/>
              <a:t>8/26/2023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176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D9E9-0746-48F7-A384-F9DB34769740}" type="datetime1">
              <a:rPr lang="en-US" smtClean="0"/>
              <a:t>8/26/2023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146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3FDD-6DEF-4ADB-9CAF-340C2B1E6A8A}" type="datetime1">
              <a:rPr lang="en-US" smtClean="0"/>
              <a:t>8/26/2023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97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AFF1B-D3C6-474D-A178-D73B0F762F28}" type="datetime1">
              <a:rPr lang="en-US" smtClean="0"/>
              <a:t>8/26/2023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52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7AFFE68-51B5-4534-8F2F-2AD3FC4F013C}" type="datetime1">
              <a:rPr lang="en-US" smtClean="0"/>
              <a:t>8/26/2023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648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3F98-AEEE-4C52-88C1-0596DF1F55A9}" type="datetime1">
              <a:rPr lang="en-US" smtClean="0"/>
              <a:t>8/26/2023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893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C82F-E0D6-489B-92E7-5F6E290ED756}" type="datetime1">
              <a:rPr lang="en-US" smtClean="0"/>
              <a:t>8/26/2023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5475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453C-0F05-4EE6-8066-2D052DC3B637}" type="datetime1">
              <a:rPr lang="en-US" smtClean="0"/>
              <a:t>8/26/2023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919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C93167C-6BE7-4777-A062-B236C6AA8C0B}" type="datetime1">
              <a:rPr lang="en-US" smtClean="0"/>
              <a:t>8/26/2023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Indian Economy: Session 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DCFAC6F-FE96-4C6E-AFF9-95C1B64FF4A2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3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0A50-B749-44AF-8A70-2123A5207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282" y="1573379"/>
            <a:ext cx="10391480" cy="23876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Elasticity</a:t>
            </a:r>
            <a:endParaRPr lang="en-IN" sz="80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1: Elasticity of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2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Tells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us how demand for a good changes when determinants of demand change.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percentage change in quantity demanded resulting from a 1 percent change in another variable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Own price elasticity of demand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how demand for a good changes when the price (P) of that good changes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endParaRPr lang="en-US" sz="24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588999"/>
              </p:ext>
            </p:extLst>
          </p:nvPr>
        </p:nvGraphicFramePr>
        <p:xfrm>
          <a:off x="3581400" y="4229467"/>
          <a:ext cx="3791874" cy="5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" name="Equation" r:id="rId4" imgW="1790700" imgH="457200" progId="Equation.3">
                  <p:embed/>
                </p:oleObj>
              </mc:Choice>
              <mc:Fallback>
                <p:oleObj name="Equation" r:id="rId4" imgW="1790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229467"/>
                        <a:ext cx="3791874" cy="57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81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1: Elasticity of Demand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3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Price Elasticity of Demand is very useful.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Suppose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own a car business total revenue is: price * quantity= P.Q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You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can increase the price (P), but if you do that demand (Q) for your good will drop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price elasticity of demand tell you how much the quantity will drop.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If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the demand is elastic (the quantity demanded is relatively sensitive to price), the quantity reduction will outweigh the benefit of the higher price, and total revenue will fall.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If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the demand is inelastic (the quantity demanded is relatively insensitive to price), the quantity reduction will not be too severe, and total revenue will go up.</a:t>
            </a:r>
          </a:p>
        </p:txBody>
      </p:sp>
    </p:spTree>
    <p:extLst>
      <p:ext uri="{BB962C8B-B14F-4D97-AF65-F5344CB8AC3E}">
        <p14:creationId xmlns:p14="http://schemas.microsoft.com/office/powerpoint/2010/main" val="385847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2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Types of Elasticity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4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When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 one percent change in price leads to a greater than one-percent change in quantity demanded, the demand curve is elastic.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When a one-percent change in price leads to a less than one-percent change in quantity demanded, the demand curve is inelastic.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When a one-percent change in price leads to an exactly one-percent change in quantity demanded, the demand curve is unit elastic. </a:t>
            </a:r>
          </a:p>
        </p:txBody>
      </p:sp>
    </p:spTree>
    <p:extLst>
      <p:ext uri="{BB962C8B-B14F-4D97-AF65-F5344CB8AC3E}">
        <p14:creationId xmlns:p14="http://schemas.microsoft.com/office/powerpoint/2010/main" val="178803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2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Types of Elasticity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5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000374" y="1981200"/>
            <a:ext cx="9527" cy="3752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/>
            <a:endParaRPr lang="en-IN" sz="22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927351" y="5734050"/>
            <a:ext cx="47529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/>
            <a:endParaRPr lang="en-IN" sz="22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279651" y="1916113"/>
            <a:ext cx="3603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535863" y="5949951"/>
            <a:ext cx="3603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000375" y="4292600"/>
            <a:ext cx="4248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/>
            <a:endParaRPr lang="en-IN" sz="22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464426" y="4076701"/>
            <a:ext cx="5762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</a:t>
            </a:r>
            <a:r>
              <a:rPr lang="en-US" altLang="en-US" sz="2200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5375275" y="1989139"/>
            <a:ext cx="0" cy="3671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/>
            <a:endParaRPr lang="en-IN" sz="220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5448300" y="1700213"/>
            <a:ext cx="7191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</a:t>
            </a:r>
            <a:r>
              <a:rPr lang="en-US" altLang="en-US" sz="2200" baseline="-25000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2</a:t>
            </a:r>
            <a:endParaRPr lang="en-US" altLang="en-US" sz="2200" dirty="0">
              <a:solidFill>
                <a:prstClr val="black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8401050" y="4149725"/>
            <a:ext cx="1511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Perfectly Elastic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880100" y="1700213"/>
            <a:ext cx="1511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 dirty="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Perfectly Inelastic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208214" y="4076701"/>
            <a:ext cx="5032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</a:t>
            </a:r>
            <a:r>
              <a:rPr lang="en-US" altLang="en-US" sz="2200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087938" y="5805488"/>
            <a:ext cx="647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50000"/>
              </a:spcBef>
            </a:pPr>
            <a:r>
              <a:rPr lang="en-US" altLang="en-US" sz="22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Q</a:t>
            </a:r>
            <a:r>
              <a:rPr lang="en-US" altLang="en-US" sz="2200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9408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2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Types of Elasticity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6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20" name="Line 2"/>
          <p:cNvSpPr>
            <a:spLocks noChangeAspect="1" noChangeShapeType="1"/>
          </p:cNvSpPr>
          <p:nvPr/>
        </p:nvSpPr>
        <p:spPr bwMode="auto">
          <a:xfrm>
            <a:off x="3708400" y="5752365"/>
            <a:ext cx="49355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1" name="Line 3"/>
          <p:cNvSpPr>
            <a:spLocks noChangeAspect="1" noChangeShapeType="1"/>
          </p:cNvSpPr>
          <p:nvPr/>
        </p:nvSpPr>
        <p:spPr bwMode="auto">
          <a:xfrm flipV="1">
            <a:off x="3708400" y="1424841"/>
            <a:ext cx="0" cy="43275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Text Box 4"/>
          <p:cNvSpPr txBox="1">
            <a:spLocks noChangeAspect="1" noChangeArrowheads="1"/>
          </p:cNvSpPr>
          <p:nvPr/>
        </p:nvSpPr>
        <p:spPr bwMode="auto">
          <a:xfrm>
            <a:off x="3452813" y="5711091"/>
            <a:ext cx="3642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3" name="Text Box 5"/>
          <p:cNvSpPr txBox="1">
            <a:spLocks noChangeAspect="1" noChangeArrowheads="1"/>
          </p:cNvSpPr>
          <p:nvPr/>
        </p:nvSpPr>
        <p:spPr bwMode="auto">
          <a:xfrm>
            <a:off x="3546476" y="1059716"/>
            <a:ext cx="3642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24" name="Text Box 6"/>
          <p:cNvSpPr txBox="1">
            <a:spLocks noChangeAspect="1" noChangeArrowheads="1"/>
          </p:cNvSpPr>
          <p:nvPr/>
        </p:nvSpPr>
        <p:spPr bwMode="auto">
          <a:xfrm>
            <a:off x="8610600" y="5571391"/>
            <a:ext cx="3946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25" name="Line 7"/>
          <p:cNvSpPr>
            <a:spLocks noChangeAspect="1" noChangeShapeType="1"/>
          </p:cNvSpPr>
          <p:nvPr/>
        </p:nvSpPr>
        <p:spPr bwMode="auto">
          <a:xfrm>
            <a:off x="3708400" y="2156679"/>
            <a:ext cx="3595688" cy="35956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6" name="Line 8"/>
          <p:cNvSpPr>
            <a:spLocks noChangeAspect="1" noChangeShapeType="1"/>
          </p:cNvSpPr>
          <p:nvPr/>
        </p:nvSpPr>
        <p:spPr bwMode="auto">
          <a:xfrm>
            <a:off x="3708400" y="3801328"/>
            <a:ext cx="16462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7" name="Line 9"/>
          <p:cNvSpPr>
            <a:spLocks noChangeAspect="1" noChangeShapeType="1"/>
          </p:cNvSpPr>
          <p:nvPr/>
        </p:nvSpPr>
        <p:spPr bwMode="auto">
          <a:xfrm>
            <a:off x="5354638" y="3801329"/>
            <a:ext cx="0" cy="19510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Text Box 10"/>
          <p:cNvSpPr txBox="1">
            <a:spLocks noChangeAspect="1" noChangeArrowheads="1"/>
          </p:cNvSpPr>
          <p:nvPr/>
        </p:nvSpPr>
        <p:spPr bwMode="auto">
          <a:xfrm>
            <a:off x="5172075" y="5739666"/>
            <a:ext cx="6174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a/2</a:t>
            </a:r>
          </a:p>
        </p:txBody>
      </p:sp>
      <p:sp>
        <p:nvSpPr>
          <p:cNvPr id="29" name="Text Box 11"/>
          <p:cNvSpPr txBox="1">
            <a:spLocks noChangeAspect="1" noChangeArrowheads="1"/>
          </p:cNvSpPr>
          <p:nvPr/>
        </p:nvSpPr>
        <p:spPr bwMode="auto">
          <a:xfrm>
            <a:off x="7162800" y="5707916"/>
            <a:ext cx="3369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0" name="Text Box 12"/>
          <p:cNvSpPr txBox="1">
            <a:spLocks noChangeAspect="1" noChangeArrowheads="1"/>
          </p:cNvSpPr>
          <p:nvPr/>
        </p:nvSpPr>
        <p:spPr bwMode="auto">
          <a:xfrm>
            <a:off x="3048000" y="3640991"/>
            <a:ext cx="7825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a/2b</a:t>
            </a:r>
          </a:p>
        </p:txBody>
      </p:sp>
      <p:sp>
        <p:nvSpPr>
          <p:cNvPr id="31" name="Text Box 13"/>
          <p:cNvSpPr txBox="1">
            <a:spLocks noChangeAspect="1" noChangeArrowheads="1"/>
          </p:cNvSpPr>
          <p:nvPr/>
        </p:nvSpPr>
        <p:spPr bwMode="auto">
          <a:xfrm>
            <a:off x="3170239" y="1994754"/>
            <a:ext cx="6222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a/b</a:t>
            </a:r>
          </a:p>
        </p:txBody>
      </p:sp>
      <p:sp>
        <p:nvSpPr>
          <p:cNvPr id="32" name="Text Box 14"/>
          <p:cNvSpPr txBox="1">
            <a:spLocks noChangeAspect="1" noChangeArrowheads="1"/>
          </p:cNvSpPr>
          <p:nvPr/>
        </p:nvSpPr>
        <p:spPr bwMode="auto">
          <a:xfrm>
            <a:off x="5181601" y="3437790"/>
            <a:ext cx="43152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•</a:t>
            </a:r>
          </a:p>
        </p:txBody>
      </p:sp>
      <p:sp>
        <p:nvSpPr>
          <p:cNvPr id="33" name="Text Box 15"/>
          <p:cNvSpPr txBox="1">
            <a:spLocks noChangeAspect="1" noChangeArrowheads="1"/>
          </p:cNvSpPr>
          <p:nvPr/>
        </p:nvSpPr>
        <p:spPr bwMode="auto">
          <a:xfrm>
            <a:off x="5464175" y="3574316"/>
            <a:ext cx="11480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Q,P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 = -1</a:t>
            </a:r>
            <a:endParaRPr lang="en-GB" altLang="en-US" sz="2000" b="1">
              <a:solidFill>
                <a:prstClr val="black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4" name="Text Box 16"/>
          <p:cNvSpPr txBox="1">
            <a:spLocks noChangeAspect="1" noChangeArrowheads="1"/>
          </p:cNvSpPr>
          <p:nvPr/>
        </p:nvSpPr>
        <p:spPr bwMode="auto">
          <a:xfrm>
            <a:off x="6743701" y="4433154"/>
            <a:ext cx="2246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Inelastic region</a:t>
            </a:r>
          </a:p>
        </p:txBody>
      </p:sp>
      <p:sp>
        <p:nvSpPr>
          <p:cNvPr id="35" name="Line 17"/>
          <p:cNvSpPr>
            <a:spLocks noChangeAspect="1" noChangeShapeType="1"/>
          </p:cNvSpPr>
          <p:nvPr/>
        </p:nvSpPr>
        <p:spPr bwMode="auto">
          <a:xfrm flipH="1">
            <a:off x="6207126" y="4593490"/>
            <a:ext cx="549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6" name="Text Box 18"/>
          <p:cNvSpPr txBox="1">
            <a:spLocks noChangeAspect="1" noChangeArrowheads="1"/>
          </p:cNvSpPr>
          <p:nvPr/>
        </p:nvSpPr>
        <p:spPr bwMode="auto">
          <a:xfrm>
            <a:off x="4730750" y="2355116"/>
            <a:ext cx="19944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Elastic region</a:t>
            </a:r>
          </a:p>
        </p:txBody>
      </p:sp>
      <p:sp>
        <p:nvSpPr>
          <p:cNvPr id="37" name="Text Box 19"/>
          <p:cNvSpPr txBox="1">
            <a:spLocks noChangeAspect="1" noChangeArrowheads="1"/>
          </p:cNvSpPr>
          <p:nvPr/>
        </p:nvSpPr>
        <p:spPr bwMode="auto">
          <a:xfrm>
            <a:off x="3695701" y="1837591"/>
            <a:ext cx="12057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Q,P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 = -</a:t>
            </a:r>
            <a:endParaRPr lang="en-GB" altLang="en-US" sz="2000" b="1">
              <a:solidFill>
                <a:prstClr val="black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8" name="Text Box 20"/>
          <p:cNvSpPr txBox="1">
            <a:spLocks noChangeAspect="1" noChangeArrowheads="1"/>
          </p:cNvSpPr>
          <p:nvPr/>
        </p:nvSpPr>
        <p:spPr bwMode="auto">
          <a:xfrm>
            <a:off x="7188200" y="5266591"/>
            <a:ext cx="11047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/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</a:t>
            </a:r>
            <a:r>
              <a:rPr lang="en-GB" altLang="en-US" sz="2000" b="1" baseline="-25000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Q,P</a:t>
            </a:r>
            <a:r>
              <a:rPr lang="en-GB" altLang="en-US" sz="2000" b="1">
                <a:solidFill>
                  <a:prstClr val="black"/>
                </a:solidFill>
                <a:latin typeface="Georgia" panose="02040502050405020303" pitchFamily="18" charset="0"/>
                <a:cs typeface="Arial" panose="020B0604020202020204" pitchFamily="34" charset="0"/>
                <a:sym typeface="Symbol" panose="05050102010706020507" pitchFamily="18" charset="2"/>
              </a:rPr>
              <a:t> = 0</a:t>
            </a:r>
            <a:endParaRPr lang="en-GB" altLang="en-US" sz="2000" b="1">
              <a:solidFill>
                <a:prstClr val="black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9" name="Line 21"/>
          <p:cNvSpPr>
            <a:spLocks noChangeAspect="1" noChangeShapeType="1"/>
          </p:cNvSpPr>
          <p:nvPr/>
        </p:nvSpPr>
        <p:spPr bwMode="auto">
          <a:xfrm flipH="1">
            <a:off x="4191001" y="2523390"/>
            <a:ext cx="549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IN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3: Elasticity versus Slope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7</a:t>
            </a:fld>
            <a:endParaRPr lang="en-IN" dirty="0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9163594-7DB6-4CFF-9F58-7A951DA7A19A}"/>
                  </a:ext>
                </a:extLst>
              </p:cNvPr>
              <p:cNvSpPr/>
              <p:nvPr/>
            </p:nvSpPr>
            <p:spPr>
              <a:xfrm>
                <a:off x="546939" y="1332341"/>
                <a:ext cx="10379414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Slope</a:t>
                </a:r>
                <a:endParaRPr lang="en-US" sz="2400" dirty="0" smtClean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Ratio 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of absolute changes in quantity and price.  (=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).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Measures the absolute change in quantity demanded (in units of quantity) due to a one-unit change in price.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𝑏𝑃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 is the intercept, -b is the slope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 smtClean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algn="just"/>
                <a:r>
                  <a:rPr lang="en-US" sz="2400" b="1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Elasticity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Ratio 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of relative (or  percentage) changes in quantity and price.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Measure percentage change in quantity demanded due to one-percent change in the price of the good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09163594-7DB6-4CFF-9F58-7A951DA7A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39" y="1332341"/>
                <a:ext cx="10379414" cy="4524315"/>
              </a:xfrm>
              <a:prstGeom prst="rect">
                <a:avLst/>
              </a:prstGeom>
              <a:blipFill rotWithShape="0">
                <a:blip r:embed="rId3"/>
                <a:stretch>
                  <a:fillRect l="-940" t="-1078" r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300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4: Use of Elasticity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8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is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unitless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so allows us to easily compare across countries and goods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Units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of quantities will be different for different goods. How to compare snow boards to oranges.</a:t>
            </a:r>
          </a:p>
        </p:txBody>
      </p:sp>
    </p:spTree>
    <p:extLst>
      <p:ext uri="{BB962C8B-B14F-4D97-AF65-F5344CB8AC3E}">
        <p14:creationId xmlns:p14="http://schemas.microsoft.com/office/powerpoint/2010/main" val="241002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>
                <a:latin typeface="Georgia" panose="02040502050405020303" pitchFamily="18" charset="0"/>
                <a:cs typeface="Times New Roman" pitchFamily="18" charset="0"/>
              </a:rPr>
              <a:t>5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: Factors Affecting Elasticity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9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Availability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of s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ubstitutes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Percentage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of income spending on product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Necessity products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Time period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87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269908"/>
            <a:ext cx="9555423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6: Other Types of Elasticity</a:t>
            </a:r>
            <a:endParaRPr lang="en-IN" sz="36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10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163594-7DB6-4CFF-9F58-7A951DA7A19A}"/>
              </a:ext>
            </a:extLst>
          </p:cNvPr>
          <p:cNvSpPr/>
          <p:nvPr/>
        </p:nvSpPr>
        <p:spPr>
          <a:xfrm>
            <a:off x="546939" y="1332341"/>
            <a:ext cx="103794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Income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elasticity of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demand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Cross price elasticity of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demand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Price elasticity of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supply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Other elasticities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463338"/>
            <a:ext cx="10806862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7: </a:t>
            </a:r>
            <a:r>
              <a:rPr lang="en-US" sz="3600" b="1" dirty="0" smtClean="0">
                <a:latin typeface="Georgia" panose="02040502050405020303" pitchFamily="18" charset="0"/>
                <a:cs typeface="Times New Roman" pitchFamily="18" charset="0"/>
              </a:rPr>
              <a:t>Other Issues	</a:t>
            </a:r>
            <a:endParaRPr lang="en-US" sz="3600" b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11</a:t>
            </a:fld>
            <a:endParaRPr lang="en-IN" dirty="0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8200" y="1726215"/>
                <a:ext cx="10266485" cy="4801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>
                    <a:latin typeface="Georgia" panose="02040502050405020303" pitchFamily="18" charset="0"/>
                    <a:cs typeface="Times New Roman" panose="02020603050405020304" pitchFamily="18" charset="0"/>
                  </a:rPr>
                  <a:t>Marginal Revenue and Price Elasticity of Demand</a:t>
                </a:r>
              </a:p>
              <a:p>
                <a:pPr>
                  <a:lnSpc>
                    <a:spcPct val="90000"/>
                  </a:lnSpc>
                </a:pPr>
                <a:endParaRPr lang="en-US" sz="2600" dirty="0" smtClean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𝑀𝑅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𝑇𝑅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600" b="0" dirty="0" smtClean="0">
                  <a:latin typeface="Georgia" panose="02040502050405020303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𝑀𝑅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600" b="0" dirty="0" smtClean="0">
                  <a:latin typeface="Georgia" panose="02040502050405020303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𝑀𝑅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𝑒𝑙𝑎𝑠𝑡𝑖𝑐𝑖𝑡𝑦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600" b="0" dirty="0" smtClean="0">
                  <a:latin typeface="Georgia" panose="02040502050405020303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b="0" dirty="0" smtClean="0">
                  <a:latin typeface="Georgia" panose="02040502050405020303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26215"/>
                <a:ext cx="10266485" cy="4801892"/>
              </a:xfrm>
              <a:prstGeom prst="rect">
                <a:avLst/>
              </a:prstGeom>
              <a:blipFill rotWithShape="0">
                <a:blip r:embed="rId3"/>
                <a:stretch>
                  <a:fillRect l="-1069" t="-1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392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463338"/>
            <a:ext cx="10806862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7: </a:t>
            </a:r>
            <a:r>
              <a:rPr lang="en-US" sz="3600" b="1" dirty="0" smtClean="0">
                <a:latin typeface="Georgia" panose="02040502050405020303" pitchFamily="18" charset="0"/>
                <a:cs typeface="Times New Roman" pitchFamily="18" charset="0"/>
              </a:rPr>
              <a:t>Other Issues	</a:t>
            </a:r>
            <a:endParaRPr lang="en-US" sz="3600" b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12</a:t>
            </a:fld>
            <a:endParaRPr lang="en-IN" dirty="0">
              <a:latin typeface="Georgia" panose="020405020504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8200" y="1726215"/>
                <a:ext cx="10266485" cy="4542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600" dirty="0" smtClean="0">
                    <a:latin typeface="Georgia" panose="02040502050405020303" pitchFamily="18" charset="0"/>
                    <a:cs typeface="Times New Roman" panose="02020603050405020304" pitchFamily="18" charset="0"/>
                  </a:rPr>
                  <a:t>At the profit-maximizing price P* and quantity Q*, </a:t>
                </a:r>
              </a:p>
              <a:p>
                <a:pPr>
                  <a:lnSpc>
                    <a:spcPct val="90000"/>
                  </a:lnSpc>
                </a:pPr>
                <a:endParaRPr lang="en-US" sz="26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𝑀𝑅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600" b="0" dirty="0" smtClean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b="0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𝑒𝑙𝑎𝑠𝑡𝑖𝑐𝑖𝑡𝑦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600" b="0" dirty="0" smtClean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dirty="0" smtClean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−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𝑒𝑙𝑎𝑠𝑡𝑖𝑐𝑖𝑡𝑦</m:t>
                          </m:r>
                        </m:den>
                      </m:f>
                    </m:oMath>
                  </m:oMathPara>
                </a14:m>
                <a:endParaRPr lang="en-US" sz="2600" dirty="0" smtClean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600" dirty="0" smtClean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600" dirty="0" smtClean="0">
                    <a:latin typeface="Georgia" panose="02040502050405020303" pitchFamily="18" charset="0"/>
                    <a:cs typeface="Times New Roman" panose="02020603050405020304" pitchFamily="18" charset="0"/>
                  </a:rPr>
                  <a:t>The more price elastic the monopolist’s demand, the smaller will be the optimal markup.</a:t>
                </a:r>
                <a:endParaRPr lang="en-US" sz="26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26215"/>
                <a:ext cx="10266485" cy="4542654"/>
              </a:xfrm>
              <a:prstGeom prst="rect">
                <a:avLst/>
              </a:prstGeom>
              <a:blipFill rotWithShape="0">
                <a:blip r:embed="rId3"/>
                <a:stretch>
                  <a:fillRect l="-1069" t="-2013" b="-2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467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B6ECF1D-6766-4212-9A64-FCD3C4516975}"/>
              </a:ext>
            </a:extLst>
          </p:cNvPr>
          <p:cNvSpPr txBox="1">
            <a:spLocks/>
          </p:cNvSpPr>
          <p:nvPr/>
        </p:nvSpPr>
        <p:spPr>
          <a:xfrm>
            <a:off x="546938" y="463338"/>
            <a:ext cx="10806862" cy="747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Takeaway </a:t>
            </a:r>
            <a:r>
              <a:rPr lang="en-IN" sz="3600" b="1" dirty="0" smtClean="0">
                <a:latin typeface="Georgia" panose="02040502050405020303" pitchFamily="18" charset="0"/>
                <a:cs typeface="Times New Roman" pitchFamily="18" charset="0"/>
              </a:rPr>
              <a:t>7: </a:t>
            </a:r>
            <a:r>
              <a:rPr lang="en-US" sz="3600" b="1" dirty="0" smtClean="0">
                <a:latin typeface="Georgia" panose="02040502050405020303" pitchFamily="18" charset="0"/>
                <a:cs typeface="Times New Roman" pitchFamily="18" charset="0"/>
              </a:rPr>
              <a:t>Other Issues	</a:t>
            </a:r>
            <a:endParaRPr lang="en-US" sz="3600" b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B0AA8-9281-4D47-9DC6-B2AA967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9B8E3-7B9A-4CA6-9F1E-02F5F3D998F0}" type="datetime1">
              <a:rPr lang="en-US" smtClean="0">
                <a:latin typeface="Georgia" panose="02040502050405020303" pitchFamily="18" charset="0"/>
              </a:rPr>
              <a:t>8/26/2023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3C01-158F-4BA0-9636-546B2249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AC6F-FE96-4C6E-AFF9-95C1B64FF4A2}" type="slidenum">
              <a:rPr lang="en-IN" smtClean="0">
                <a:latin typeface="Georgia" panose="02040502050405020303" pitchFamily="18" charset="0"/>
              </a:rPr>
              <a:pPr/>
              <a:t>13</a:t>
            </a:fld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726215"/>
            <a:ext cx="10266485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6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The monopolist always produces on the elastic region of the market demand curve.</a:t>
            </a:r>
          </a:p>
          <a:p>
            <a:pPr>
              <a:lnSpc>
                <a:spcPct val="90000"/>
              </a:lnSpc>
            </a:pPr>
            <a:endParaRPr lang="en-US" sz="26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6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793" y="2969602"/>
            <a:ext cx="349567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4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32309</TotalTime>
  <Words>522</Words>
  <Application>Microsoft Office PowerPoint</Application>
  <PresentationFormat>Widescreen</PresentationFormat>
  <Paragraphs>141</Paragraphs>
  <Slides>13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Cambria Math</vt:lpstr>
      <vt:lpstr>Georgia</vt:lpstr>
      <vt:lpstr>Symbol</vt:lpstr>
      <vt:lpstr>Times New Roman</vt:lpstr>
      <vt:lpstr>Retrospect</vt:lpstr>
      <vt:lpstr>Equation</vt:lpstr>
      <vt:lpstr>Elasticity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Ghulyani</dc:creator>
  <cp:lastModifiedBy>Ashutosh Brahma</cp:lastModifiedBy>
  <cp:revision>1701</cp:revision>
  <dcterms:created xsi:type="dcterms:W3CDTF">2017-06-28T07:52:42Z</dcterms:created>
  <dcterms:modified xsi:type="dcterms:W3CDTF">2023-08-26T05:43:06Z</dcterms:modified>
  <cp:version>1</cp:version>
</cp:coreProperties>
</file>