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sldIdLst>
    <p:sldId id="290" r:id="rId2"/>
    <p:sldId id="940" r:id="rId3"/>
    <p:sldId id="941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1" r:id="rId13"/>
    <p:sldId id="952" r:id="rId14"/>
    <p:sldId id="953" r:id="rId15"/>
    <p:sldId id="954" r:id="rId16"/>
    <p:sldId id="955" r:id="rId17"/>
    <p:sldId id="956" r:id="rId18"/>
    <p:sldId id="957" r:id="rId19"/>
    <p:sldId id="958" r:id="rId20"/>
    <p:sldId id="959" r:id="rId21"/>
    <p:sldId id="960" r:id="rId22"/>
    <p:sldId id="962" r:id="rId23"/>
    <p:sldId id="963" r:id="rId24"/>
    <p:sldId id="981" r:id="rId25"/>
    <p:sldId id="982" r:id="rId26"/>
    <p:sldId id="983" r:id="rId27"/>
    <p:sldId id="984" r:id="rId28"/>
    <p:sldId id="985" r:id="rId29"/>
    <p:sldId id="986" r:id="rId30"/>
    <p:sldId id="987" r:id="rId31"/>
    <p:sldId id="988" r:id="rId32"/>
    <p:sldId id="989" r:id="rId33"/>
    <p:sldId id="990" r:id="rId34"/>
    <p:sldId id="991" r:id="rId35"/>
    <p:sldId id="992" r:id="rId36"/>
    <p:sldId id="994" r:id="rId37"/>
    <p:sldId id="995" r:id="rId38"/>
    <p:sldId id="996" r:id="rId39"/>
    <p:sldId id="998" r:id="rId40"/>
    <p:sldId id="999" r:id="rId41"/>
    <p:sldId id="1071" r:id="rId42"/>
    <p:sldId id="1059" r:id="rId43"/>
    <p:sldId id="1062" r:id="rId44"/>
    <p:sldId id="1063" r:id="rId45"/>
    <p:sldId id="1064" r:id="rId46"/>
    <p:sldId id="1065" r:id="rId47"/>
    <p:sldId id="1069" r:id="rId48"/>
    <p:sldId id="1070" r:id="rId49"/>
    <p:sldId id="1073" r:id="rId50"/>
    <p:sldId id="1000" r:id="rId51"/>
    <p:sldId id="993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3" autoAdjust="0"/>
    <p:restoredTop sz="93875" autoAdjust="0"/>
  </p:normalViewPr>
  <p:slideViewPr>
    <p:cSldViewPr snapToGrid="0">
      <p:cViewPr varScale="1">
        <p:scale>
          <a:sx n="109" d="100"/>
          <a:sy n="109" d="100"/>
        </p:scale>
        <p:origin x="6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9F19F-1BE9-4FEA-A68A-CD175DF2D86D}" type="datetimeFigureOut">
              <a:rPr lang="en-IN" smtClean="0"/>
              <a:t>21-11-2022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B8FB5-6047-4C49-837C-086AE2EB51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973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997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6945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737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179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974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148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0780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920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423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81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801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30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905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9911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94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039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0026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8582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785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937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0558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7176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0047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5088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24176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4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651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1068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8731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5871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3263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44049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50785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6353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5461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2688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411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58261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9245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7247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6009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72274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9426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4275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97245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1249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56388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6250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2392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77462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38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AEB5E-0388-4820-9604-7018C6957920}" type="datetime1">
              <a:rPr lang="en-US" smtClean="0"/>
              <a:t>11/21/2022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15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fld id="{00D9A378-5A15-4409-861C-D4FA9EB47E37}" type="datetime1">
              <a:rPr lang="en-US" smtClean="0"/>
              <a:t>11/21/2022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/>
              <a:t>Indian Economy: Session 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fld id="{5DCFAC6F-FE96-4C6E-AFF9-95C1B64FF4A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419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3BAF-B190-4A60-B309-EC19241097BA}" type="datetime1">
              <a:rPr lang="en-US" smtClean="0"/>
              <a:t>11/21/2022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022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721F-B273-4D9F-906D-F6BF9DC52211}" type="datetime1">
              <a:rPr lang="en-US" smtClean="0"/>
              <a:t>11/21/2022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15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D9E9-0746-48F7-A384-F9DB34769740}" type="datetime1">
              <a:rPr lang="en-US" smtClean="0"/>
              <a:t>11/21/2022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10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3FDD-6DEF-4ADB-9CAF-340C2B1E6A8A}" type="datetime1">
              <a:rPr lang="en-US" smtClean="0"/>
              <a:t>11/21/2022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246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AFF1B-D3C6-474D-A178-D73B0F762F28}" type="datetime1">
              <a:rPr lang="en-US" smtClean="0"/>
              <a:t>11/21/2022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216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FFE68-51B5-4534-8F2F-2AD3FC4F013C}" type="datetime1">
              <a:rPr lang="en-US" smtClean="0"/>
              <a:t>11/21/2022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54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3F98-AEEE-4C52-88C1-0596DF1F55A9}" type="datetime1">
              <a:rPr lang="en-US" smtClean="0"/>
              <a:t>11/21/2022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61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C82F-E0D6-489B-92E7-5F6E290ED756}" type="datetime1">
              <a:rPr lang="en-US" smtClean="0"/>
              <a:t>11/21/2022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196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453C-0F05-4EE6-8066-2D052DC3B637}" type="datetime1">
              <a:rPr lang="en-US" smtClean="0"/>
              <a:t>11/21/2022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174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3167C-6BE7-4777-A062-B236C6AA8C0B}" type="datetime1">
              <a:rPr lang="en-US" smtClean="0"/>
              <a:t>11/21/2022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82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E0A50-B749-44AF-8A70-2123A5207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52" y="2012995"/>
            <a:ext cx="10391480" cy="2387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Economics: Session 1</a:t>
            </a:r>
            <a:endParaRPr lang="en-IN" sz="80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32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1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Economics and its Central 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Economics deals with the allocation of limited resources to satisfy unlimited human wants.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Resources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are said to be scarce because their supply is limited.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are constrained in the choices we can make about the goods and services we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produce and/or consume.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That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is why economics is often described as the science of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constrained choice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1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Economics and its Central 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Regardless of its market system, every society must answer these questions: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What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goods and services will be produced, and in what quantities?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Who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will produce the goods and services, and how?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Who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will receive the goods and services?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24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Consumer Preferences </a:t>
            </a: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How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consumer would rank any two combinations of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goods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Assuming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these were available to the consumer at no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cost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These allotments of goods are referred to as baskets or bundles.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7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5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462338" y="167640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es-ES" altLang="en-US" sz="24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2590800" y="5943600"/>
            <a:ext cx="6019800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 sz="24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2590800" y="18288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 sz="24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8382001" y="5410200"/>
            <a:ext cx="23150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Units of Food</a:t>
            </a:r>
            <a:endParaRPr lang="en-GB" altLang="en-US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743200" y="1905001"/>
            <a:ext cx="14350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Units of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Clothes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699125" y="3622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en-GB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124201" y="4267200"/>
            <a:ext cx="319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781801" y="5181600"/>
            <a:ext cx="319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4860926" y="4241801"/>
            <a:ext cx="319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3314428" y="4241800"/>
            <a:ext cx="15343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A </a:t>
            </a:r>
            <a:r>
              <a:rPr lang="en-GB" altLang="en-US" sz="2400" b="1" dirty="0" smtClean="0">
                <a:solidFill>
                  <a:prstClr val="black"/>
                </a:solidFill>
                <a:latin typeface="Georgia" panose="02040502050405020303" pitchFamily="18" charset="0"/>
                <a:sym typeface="Symbol" panose="05050102010706020507" pitchFamily="18" charset="2"/>
              </a:rPr>
              <a:t> </a:t>
            </a:r>
            <a:r>
              <a:rPr lang="en-GB" altLang="en-US" sz="24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1,5 )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098445" y="4267200"/>
            <a:ext cx="1569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C 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  <a:sym typeface="Symbol" panose="05050102010706020507" pitchFamily="18" charset="2"/>
              </a:rPr>
              <a:t> 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(4,5 )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6963142" y="5158303"/>
            <a:ext cx="1556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B 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  <a:sym typeface="Symbol" panose="05050102010706020507" pitchFamily="18" charset="2"/>
              </a:rPr>
              <a:t> 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(8,1 )</a:t>
            </a:r>
          </a:p>
        </p:txBody>
      </p:sp>
    </p:spTree>
    <p:extLst>
      <p:ext uri="{BB962C8B-B14F-4D97-AF65-F5344CB8AC3E}">
        <p14:creationId xmlns:p14="http://schemas.microsoft.com/office/powerpoint/2010/main" val="313986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Properties of Consumer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Preferences </a:t>
            </a: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Completeness- a&gt;b, b&gt;a, indifferent between a and b.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Transitivity- a&gt;b, b&gt;c so a&gt;c.	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More is better- More of goods (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nonsatiation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6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2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Utility Function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Assigns a number to each basket so that more preferred baskets get a higher number than less preferred baskets.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Utility-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Name economists give to the benefits consumers obtain from the goods and services they consume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U=f(X,Y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U=f(20,30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)&gt; U=f(15,32)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7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1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8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553" y="1686786"/>
            <a:ext cx="5978525" cy="40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4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Marginal Utility</a:t>
                </a: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algn="just"/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Marginal utility of a good x is the additional utility that the consumer gets from consuming a little more of x when consumption of all the other goods in the consumer’s basket remains constant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/∆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𝑋</m:t>
                    </m:r>
                  </m:oMath>
                </a14:m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(y held constant) = </a:t>
                </a:r>
                <a:r>
                  <a:rPr lang="en-US" sz="2400" dirty="0" err="1">
                    <a:latin typeface="Georgia" panose="02040502050405020303" pitchFamily="18" charset="0"/>
                    <a:cs typeface="Times New Roman" pitchFamily="18" charset="0"/>
                  </a:rPr>
                  <a:t>MUx</a:t>
                </a: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/∆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𝑌</m:t>
                    </m:r>
                  </m:oMath>
                </a14:m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(x held constant) = </a:t>
                </a:r>
                <a:r>
                  <a:rPr lang="en-US" sz="2400" dirty="0" err="1">
                    <a:latin typeface="Georgia" panose="02040502050405020303" pitchFamily="18" charset="0"/>
                    <a:cs typeface="Times New Roman" pitchFamily="18" charset="0"/>
                  </a:rPr>
                  <a:t>MUy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 </a:t>
                </a: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Marginal utility is measured by the slope of the utility function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The principle of diminishing marginal utility states that marginal utility falls as the consumer gets more of a good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5632311"/>
              </a:xfrm>
              <a:prstGeom prst="rect">
                <a:avLst/>
              </a:prstGeom>
              <a:blipFill rotWithShape="0">
                <a:blip r:embed="rId3"/>
                <a:stretch>
                  <a:fillRect l="-940" t="-867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9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3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10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9" y="1905000"/>
            <a:ext cx="61563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0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Indifference Curves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An Indifference Curve is the set of all baskets for which the consumer is indifferent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An Indifference Map illustrates a set of indifference curves for a given consumer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11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12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1" y="1905000"/>
            <a:ext cx="7487103" cy="386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7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Properties of Indifference Curves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Each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basket lies on one indifference curve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Indifference curves do not cross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Downward Sloping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Convex to the Origin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Cannot be thick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13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5425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Marginal Rate of Substitution</a:t>
                </a:r>
              </a:p>
              <a:p>
                <a:pPr algn="just"/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The marginal rate of substitution is the decrease in good y that the consumer is willing to accept in exchange for a small increase in good x (so that the consumer is just indifferent between consuming the old basket or the new basket)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The marginal rate of substitution is the rate of exchange between goods x and y that does not affect the consumer’s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welfare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𝑀𝑅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𝑌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𝑋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𝑀𝑅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𝑌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𝑌</m:t>
                            </m:r>
                          </m:sub>
                        </m:sSub>
                      </m:den>
                    </m:f>
                  </m:oMath>
                </a14:m>
                <a:endParaRPr lang="en-US" sz="2400" b="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5425396"/>
              </a:xfrm>
              <a:prstGeom prst="rect">
                <a:avLst/>
              </a:prstGeom>
              <a:blipFill rotWithShape="0">
                <a:blip r:embed="rId3"/>
                <a:stretch>
                  <a:fillRect l="-940" t="-899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14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5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2: Consumer Preferences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Special Preferences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Perfect Substitutes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smtClean="0">
                <a:latin typeface="Georgia" panose="02040502050405020303" pitchFamily="18" charset="0"/>
                <a:cs typeface="Times New Roman" pitchFamily="18" charset="0"/>
              </a:rPr>
              <a:t>Perfect Complements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15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Assume only two goods available (x and y)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Px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	Price of x</a:t>
            </a:r>
          </a:p>
          <a:p>
            <a:pPr algn="just"/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	Price of y</a:t>
            </a:r>
          </a:p>
          <a:p>
            <a:pPr algn="just"/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	Income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Total expenditure on basket (X,Y): 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PxX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+ 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PyY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basket is affordable if total expenditure does not exceed total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income: </a:t>
            </a:r>
            <a:r>
              <a:rPr lang="en-US" sz="2400" dirty="0" err="1" smtClean="0">
                <a:latin typeface="Georgia" panose="02040502050405020303" pitchFamily="18" charset="0"/>
                <a:cs typeface="Times New Roman" pitchFamily="18" charset="0"/>
              </a:rPr>
              <a:t>PxX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+ 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≤ 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16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Budget Constraint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17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2819400" y="5791200"/>
            <a:ext cx="5867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 flipV="1">
            <a:off x="2819400" y="2209800"/>
            <a:ext cx="0" cy="3581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239001" y="5715000"/>
            <a:ext cx="15921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I/P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= 10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752601" y="1752600"/>
            <a:ext cx="1776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Y, Clothes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763001" y="5562600"/>
            <a:ext cx="1414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X, Food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619376" y="3090863"/>
            <a:ext cx="4539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895601" y="3048000"/>
            <a:ext cx="4187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A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328988" y="48006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C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848601" y="5043488"/>
            <a:ext cx="6762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B</a:t>
            </a:r>
            <a:endParaRPr lang="en-GB" altLang="en-US" sz="48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542717" y="316006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I/P</a:t>
            </a:r>
            <a:r>
              <a:rPr lang="en-GB" altLang="en-US" sz="2400" b="1" baseline="-25000" dirty="0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= 5</a:t>
            </a: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2819400" y="3505200"/>
            <a:ext cx="53340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6324600" y="3581400"/>
            <a:ext cx="31357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Slope -P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/P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= -1/2</a:t>
            </a:r>
          </a:p>
        </p:txBody>
      </p:sp>
      <p:sp>
        <p:nvSpPr>
          <p:cNvPr id="20" name="Arc 14"/>
          <p:cNvSpPr>
            <a:spLocks/>
          </p:cNvSpPr>
          <p:nvPr/>
        </p:nvSpPr>
        <p:spPr bwMode="auto">
          <a:xfrm>
            <a:off x="7315200" y="5486400"/>
            <a:ext cx="1524000" cy="306388"/>
          </a:xfrm>
          <a:custGeom>
            <a:avLst/>
            <a:gdLst>
              <a:gd name="T0" fmla="*/ 2147483646 w 21600"/>
              <a:gd name="T1" fmla="*/ 2147483646 h 17591"/>
              <a:gd name="T2" fmla="*/ 2147483646 w 21600"/>
              <a:gd name="T3" fmla="*/ 0 h 17591"/>
              <a:gd name="T4" fmla="*/ 2147483646 w 21600"/>
              <a:gd name="T5" fmla="*/ 2147483646 h 17591"/>
              <a:gd name="T6" fmla="*/ 0 60000 65536"/>
              <a:gd name="T7" fmla="*/ 0 60000 65536"/>
              <a:gd name="T8" fmla="*/ 0 60000 65536"/>
              <a:gd name="T9" fmla="*/ 0 w 21600"/>
              <a:gd name="T10" fmla="*/ 0 h 17591"/>
              <a:gd name="T11" fmla="*/ 21600 w 21600"/>
              <a:gd name="T12" fmla="*/ 17591 h 175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91" fill="none" extrusionOk="0">
                <a:moveTo>
                  <a:pt x="1380" y="17591"/>
                </a:moveTo>
                <a:cubicBezTo>
                  <a:pt x="467" y="15161"/>
                  <a:pt x="0" y="12587"/>
                  <a:pt x="0" y="9992"/>
                </a:cubicBezTo>
                <a:cubicBezTo>
                  <a:pt x="-1" y="6512"/>
                  <a:pt x="840" y="3084"/>
                  <a:pt x="2450" y="0"/>
                </a:cubicBezTo>
              </a:path>
              <a:path w="21600" h="17591" stroke="0" extrusionOk="0">
                <a:moveTo>
                  <a:pt x="1380" y="17591"/>
                </a:moveTo>
                <a:cubicBezTo>
                  <a:pt x="467" y="15161"/>
                  <a:pt x="0" y="12587"/>
                  <a:pt x="0" y="9992"/>
                </a:cubicBezTo>
                <a:cubicBezTo>
                  <a:pt x="-1" y="6512"/>
                  <a:pt x="840" y="3084"/>
                  <a:pt x="2450" y="0"/>
                </a:cubicBezTo>
                <a:lnTo>
                  <a:pt x="21600" y="9992"/>
                </a:lnTo>
                <a:lnTo>
                  <a:pt x="1380" y="1759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6934200" y="4038600"/>
            <a:ext cx="381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4724400" y="1752600"/>
            <a:ext cx="7467600" cy="244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Two goods available: X and Y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2" defTabSz="457200">
              <a:spcBef>
                <a:spcPct val="0"/>
              </a:spcBef>
              <a:spcAft>
                <a:spcPct val="20000"/>
              </a:spcAft>
              <a:buClrTx/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I = $10, </a:t>
            </a:r>
            <a:r>
              <a:rPr lang="en-US" altLang="en-US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US" altLang="en-US" sz="2400" baseline="-25000" dirty="0" err="1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  <a:r>
              <a:rPr lang="en-US" alt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= $1,P</a:t>
            </a:r>
            <a:r>
              <a:rPr lang="en-US" altLang="en-US" sz="2400" baseline="-25000" dirty="0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  <a:r>
              <a:rPr lang="en-US" alt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= $2</a:t>
            </a:r>
          </a:p>
          <a:p>
            <a:pPr lvl="2" defTabSz="457200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1X+2Y=10 Or Y=5-1/2X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endParaRPr lang="en-US" altLang="en-US" sz="24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457200">
              <a:spcBef>
                <a:spcPct val="50000"/>
              </a:spcBef>
              <a:buClrTx/>
              <a:buFontTx/>
              <a:buNone/>
            </a:pPr>
            <a:endParaRPr lang="en-US" altLang="en-US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4953001" y="3276600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D</a:t>
            </a: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3184526" y="4775201"/>
            <a:ext cx="4539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4800601" y="3276601"/>
            <a:ext cx="4539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7924801" y="5348288"/>
            <a:ext cx="4539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Georgia" panose="02040502050405020303" pitchFamily="18" charset="0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193180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set of baskets that are affordable is the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consumer’s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budget set: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PxX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+ 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= 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budget constraint defines the set of baskets that the consumer may purchase given the income available: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Georgia" panose="02040502050405020303" pitchFamily="18" charset="0"/>
                <a:cs typeface="Times New Roman" pitchFamily="18" charset="0"/>
              </a:rPr>
              <a:t>PxX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+ 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≤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budget line is the set of baskets that are just affordable:</a:t>
            </a:r>
          </a:p>
          <a:p>
            <a:pPr algn="just"/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Y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= I/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 – (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Px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/</a:t>
            </a:r>
            <a:r>
              <a:rPr lang="en-US" sz="2400" dirty="0" err="1">
                <a:latin typeface="Georgia" panose="02040502050405020303" pitchFamily="18" charset="0"/>
                <a:cs typeface="Times New Roman" pitchFamily="18" charset="0"/>
              </a:rPr>
              <a:t>Py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)X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18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9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Change in Income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19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2614613" y="5791200"/>
            <a:ext cx="6553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 flipV="1">
            <a:off x="2614613" y="2133600"/>
            <a:ext cx="0" cy="3657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239000" y="5715000"/>
            <a:ext cx="813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      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209801" y="1828800"/>
            <a:ext cx="4106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120188" y="5715000"/>
            <a:ext cx="4331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09813" y="3276600"/>
            <a:ext cx="970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         </a:t>
            </a: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2614613" y="3505200"/>
            <a:ext cx="53340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086600" y="5715000"/>
            <a:ext cx="11801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       10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286000" y="32766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5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732338" y="4689475"/>
            <a:ext cx="729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BL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1</a:t>
            </a:r>
            <a:endParaRPr lang="en-GB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2614613" y="3048000"/>
            <a:ext cx="6248400" cy="2743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2309813" y="2819400"/>
            <a:ext cx="38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6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8578850" y="5715000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12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103938" y="3851275"/>
            <a:ext cx="756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BL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2</a:t>
            </a:r>
            <a:endParaRPr lang="en-GB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6881813" y="1997075"/>
            <a:ext cx="19944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I</a:t>
            </a:r>
            <a:r>
              <a:rPr lang="en-GB" altLang="en-US" sz="1600" b="1" baseline="-25000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1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 = $10, 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I</a:t>
            </a:r>
            <a:r>
              <a:rPr lang="en-GB" altLang="en-US" sz="1600" b="1" baseline="-25000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2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= $12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GB" altLang="en-US" sz="1600" b="1" baseline="-25000" dirty="0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 = $1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GB" altLang="en-US" sz="1600" b="1" baseline="-25000" dirty="0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</a:rPr>
              <a:t> = $2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Y = 5 - X/2  	BL1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Y = 6 - X/2    	BL2</a:t>
            </a:r>
            <a:endParaRPr lang="en-GB" altLang="en-US" sz="16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4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Change in Price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20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239000" y="5715000"/>
            <a:ext cx="813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       </a:t>
            </a:r>
          </a:p>
        </p:txBody>
      </p:sp>
      <p:sp>
        <p:nvSpPr>
          <p:cNvPr id="23" name="Line 2"/>
          <p:cNvSpPr>
            <a:spLocks noChangeShapeType="1"/>
          </p:cNvSpPr>
          <p:nvPr/>
        </p:nvSpPr>
        <p:spPr bwMode="auto">
          <a:xfrm>
            <a:off x="2590800" y="5867400"/>
            <a:ext cx="6553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 flipV="1">
            <a:off x="2590800" y="2057400"/>
            <a:ext cx="0" cy="3810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7848600" y="4876800"/>
            <a:ext cx="813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       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133601" y="1905000"/>
            <a:ext cx="4106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9144001" y="5715000"/>
            <a:ext cx="4331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254250" y="3352800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5</a:t>
            </a: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7391400" y="3565525"/>
            <a:ext cx="2903359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I = $10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 = $1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Y1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 = $2 , 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Y2 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= $3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endParaRPr lang="en-GB" altLang="en-US" sz="1000" b="1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Y = 5-X/2…BL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1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Y = 3.33 - X/3 …. BL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30" name="Line 13"/>
          <p:cNvSpPr>
            <a:spLocks noChangeShapeType="1"/>
          </p:cNvSpPr>
          <p:nvPr/>
        </p:nvSpPr>
        <p:spPr bwMode="auto">
          <a:xfrm>
            <a:off x="2590800" y="3581400"/>
            <a:ext cx="53340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 flipH="1">
            <a:off x="4267200" y="35814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4648200" y="3276600"/>
            <a:ext cx="8082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BL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1</a:t>
            </a:r>
            <a:endParaRPr lang="en-GB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2743200" y="5029200"/>
            <a:ext cx="756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BL</a:t>
            </a:r>
            <a:r>
              <a:rPr lang="en-GB" altLang="en-US" sz="2400" b="1" baseline="-25000">
                <a:solidFill>
                  <a:prstClr val="black"/>
                </a:solidFill>
                <a:latin typeface="Georgia" panose="02040502050405020303" pitchFamily="18" charset="0"/>
              </a:rPr>
              <a:t>2</a:t>
            </a:r>
            <a:endParaRPr lang="en-GB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 flipV="1">
            <a:off x="2590800" y="4419600"/>
            <a:ext cx="52578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 flipV="1">
            <a:off x="3124200" y="46482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1676400" y="4191000"/>
            <a:ext cx="91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Georgia" panose="02040502050405020303" pitchFamily="18" charset="0"/>
              </a:rPr>
              <a:t>3.33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696200" y="5791200"/>
            <a:ext cx="5517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10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4419600" y="1812926"/>
            <a:ext cx="61722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Georgia" panose="02040502050405020303" pitchFamily="18" charset="0"/>
              </a:rPr>
              <a:t>If the price of Y rises, the budget line gets flatter and the vertical intercept shifts down</a:t>
            </a:r>
          </a:p>
          <a:p>
            <a:pPr defTabSz="457200">
              <a:spcBef>
                <a:spcPct val="0"/>
              </a:spcBef>
              <a:buClrTx/>
              <a:buFontTx/>
              <a:buNone/>
            </a:pPr>
            <a:endParaRPr lang="en-US" altLang="en-US" sz="100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prstClr val="black"/>
                </a:solidFill>
                <a:latin typeface="Georgia" panose="02040502050405020303" pitchFamily="18" charset="0"/>
              </a:rPr>
              <a:t>If the price of Y falls, the budget line gets </a:t>
            </a:r>
            <a:r>
              <a:rPr lang="en-US" altLang="en-US" sz="2000" i="1">
                <a:solidFill>
                  <a:prstClr val="black"/>
                </a:solidFill>
                <a:latin typeface="Georgia" panose="02040502050405020303" pitchFamily="18" charset="0"/>
              </a:rPr>
              <a:t>steeper </a:t>
            </a:r>
            <a:r>
              <a:rPr lang="en-US" altLang="en-US" sz="2000">
                <a:solidFill>
                  <a:prstClr val="black"/>
                </a:solidFill>
                <a:latin typeface="Georgia" panose="02040502050405020303" pitchFamily="18" charset="0"/>
              </a:rPr>
              <a:t>and the vertical intercept </a:t>
            </a:r>
            <a:r>
              <a:rPr lang="en-US" altLang="en-US" sz="2000" i="1">
                <a:solidFill>
                  <a:prstClr val="black"/>
                </a:solidFill>
                <a:latin typeface="Georgia" panose="02040502050405020303" pitchFamily="18" charset="0"/>
              </a:rPr>
              <a:t>shifts up</a:t>
            </a:r>
            <a:endParaRPr lang="en-US" altLang="en-US" sz="20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86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Interior Consumer Optimum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21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39" name="Line 26"/>
          <p:cNvSpPr>
            <a:spLocks noChangeShapeType="1"/>
          </p:cNvSpPr>
          <p:nvPr/>
        </p:nvSpPr>
        <p:spPr bwMode="auto">
          <a:xfrm>
            <a:off x="2454275" y="5867400"/>
            <a:ext cx="5867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0" name="Line 27"/>
          <p:cNvSpPr>
            <a:spLocks noChangeShapeType="1"/>
          </p:cNvSpPr>
          <p:nvPr/>
        </p:nvSpPr>
        <p:spPr bwMode="auto">
          <a:xfrm flipH="1" flipV="1">
            <a:off x="2438401" y="1981200"/>
            <a:ext cx="15875" cy="388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1" name="Line 28"/>
          <p:cNvSpPr>
            <a:spLocks noChangeShapeType="1"/>
          </p:cNvSpPr>
          <p:nvPr/>
        </p:nvSpPr>
        <p:spPr bwMode="auto">
          <a:xfrm>
            <a:off x="2425700" y="2506663"/>
            <a:ext cx="3200400" cy="335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2033588" y="17526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8281988" y="57912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4435475" y="3276600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4724400" y="5832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es-ES" altLang="en-US" sz="2400" b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Arc 33"/>
          <p:cNvSpPr>
            <a:spLocks/>
          </p:cNvSpPr>
          <p:nvPr/>
        </p:nvSpPr>
        <p:spPr bwMode="auto">
          <a:xfrm>
            <a:off x="3168651" y="2362200"/>
            <a:ext cx="2930525" cy="2478088"/>
          </a:xfrm>
          <a:custGeom>
            <a:avLst/>
            <a:gdLst>
              <a:gd name="T0" fmla="*/ 2147483646 w 21399"/>
              <a:gd name="T1" fmla="*/ 2147483646 h 21555"/>
              <a:gd name="T2" fmla="*/ 0 w 21399"/>
              <a:gd name="T3" fmla="*/ 2147483646 h 21555"/>
              <a:gd name="T4" fmla="*/ 2147483646 w 21399"/>
              <a:gd name="T5" fmla="*/ 0 h 21555"/>
              <a:gd name="T6" fmla="*/ 0 60000 65536"/>
              <a:gd name="T7" fmla="*/ 0 60000 65536"/>
              <a:gd name="T8" fmla="*/ 0 60000 65536"/>
              <a:gd name="T9" fmla="*/ 0 w 21399"/>
              <a:gd name="T10" fmla="*/ 0 h 21555"/>
              <a:gd name="T11" fmla="*/ 21399 w 21399"/>
              <a:gd name="T12" fmla="*/ 21555 h 215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99" h="21555" fill="none" extrusionOk="0">
                <a:moveTo>
                  <a:pt x="20009" y="21555"/>
                </a:moveTo>
                <a:cubicBezTo>
                  <a:pt x="9764" y="20895"/>
                  <a:pt x="1399" y="13114"/>
                  <a:pt x="0" y="2942"/>
                </a:cubicBezTo>
              </a:path>
              <a:path w="21399" h="21555" stroke="0" extrusionOk="0">
                <a:moveTo>
                  <a:pt x="20009" y="21555"/>
                </a:moveTo>
                <a:cubicBezTo>
                  <a:pt x="9764" y="20895"/>
                  <a:pt x="1399" y="13114"/>
                  <a:pt x="0" y="2942"/>
                </a:cubicBezTo>
                <a:lnTo>
                  <a:pt x="21399" y="0"/>
                </a:lnTo>
                <a:lnTo>
                  <a:pt x="20009" y="21555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3567114" y="3479801"/>
            <a:ext cx="3968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48" name="Text Box 35"/>
          <p:cNvSpPr txBox="1">
            <a:spLocks noChangeArrowheads="1"/>
          </p:cNvSpPr>
          <p:nvPr/>
        </p:nvSpPr>
        <p:spPr bwMode="auto">
          <a:xfrm>
            <a:off x="5943600" y="4613275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U=10</a:t>
            </a:r>
          </a:p>
        </p:txBody>
      </p:sp>
      <p:sp>
        <p:nvSpPr>
          <p:cNvPr id="49" name="Text Box 36"/>
          <p:cNvSpPr txBox="1">
            <a:spLocks noChangeArrowheads="1"/>
          </p:cNvSpPr>
          <p:nvPr/>
        </p:nvSpPr>
        <p:spPr bwMode="auto">
          <a:xfrm>
            <a:off x="5505450" y="54102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BL</a:t>
            </a:r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2133600" y="5756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2624139" y="2514601"/>
            <a:ext cx="3968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2813050" y="2514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53" name="Line 40"/>
          <p:cNvSpPr>
            <a:spLocks noChangeShapeType="1"/>
          </p:cNvSpPr>
          <p:nvPr/>
        </p:nvSpPr>
        <p:spPr bwMode="auto">
          <a:xfrm flipV="1">
            <a:off x="4587875" y="2133600"/>
            <a:ext cx="1295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54" name="Text Box 41"/>
          <p:cNvSpPr txBox="1">
            <a:spLocks noChangeArrowheads="1"/>
          </p:cNvSpPr>
          <p:nvPr/>
        </p:nvSpPr>
        <p:spPr bwMode="auto">
          <a:xfrm>
            <a:off x="5857876" y="1981200"/>
            <a:ext cx="2828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Preference direction</a:t>
            </a:r>
          </a:p>
        </p:txBody>
      </p:sp>
      <p:sp>
        <p:nvSpPr>
          <p:cNvPr id="55" name="Arc 42"/>
          <p:cNvSpPr>
            <a:spLocks/>
          </p:cNvSpPr>
          <p:nvPr/>
        </p:nvSpPr>
        <p:spPr bwMode="auto">
          <a:xfrm>
            <a:off x="3506789" y="1981201"/>
            <a:ext cx="2930525" cy="2481263"/>
          </a:xfrm>
          <a:custGeom>
            <a:avLst/>
            <a:gdLst>
              <a:gd name="T0" fmla="*/ 2147483646 w 21399"/>
              <a:gd name="T1" fmla="*/ 2147483646 h 21593"/>
              <a:gd name="T2" fmla="*/ 0 w 21399"/>
              <a:gd name="T3" fmla="*/ 2147483646 h 21593"/>
              <a:gd name="T4" fmla="*/ 2147483646 w 21399"/>
              <a:gd name="T5" fmla="*/ 0 h 21593"/>
              <a:gd name="T6" fmla="*/ 0 60000 65536"/>
              <a:gd name="T7" fmla="*/ 0 60000 65536"/>
              <a:gd name="T8" fmla="*/ 0 60000 65536"/>
              <a:gd name="T9" fmla="*/ 0 w 21399"/>
              <a:gd name="T10" fmla="*/ 0 h 21593"/>
              <a:gd name="T11" fmla="*/ 21399 w 21399"/>
              <a:gd name="T12" fmla="*/ 21593 h 215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99" h="21593" fill="none" extrusionOk="0">
                <a:moveTo>
                  <a:pt x="20831" y="21592"/>
                </a:moveTo>
                <a:cubicBezTo>
                  <a:pt x="10257" y="21314"/>
                  <a:pt x="1441" y="13421"/>
                  <a:pt x="0" y="2942"/>
                </a:cubicBezTo>
              </a:path>
              <a:path w="21399" h="21593" stroke="0" extrusionOk="0">
                <a:moveTo>
                  <a:pt x="20831" y="21592"/>
                </a:moveTo>
                <a:cubicBezTo>
                  <a:pt x="10257" y="21314"/>
                  <a:pt x="1441" y="13421"/>
                  <a:pt x="0" y="2942"/>
                </a:cubicBezTo>
                <a:lnTo>
                  <a:pt x="21399" y="0"/>
                </a:lnTo>
                <a:lnTo>
                  <a:pt x="20831" y="21592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56" name="Arc 43"/>
          <p:cNvSpPr>
            <a:spLocks/>
          </p:cNvSpPr>
          <p:nvPr/>
        </p:nvSpPr>
        <p:spPr bwMode="auto">
          <a:xfrm>
            <a:off x="2820988" y="2544763"/>
            <a:ext cx="2957512" cy="2717800"/>
          </a:xfrm>
          <a:custGeom>
            <a:avLst/>
            <a:gdLst>
              <a:gd name="T0" fmla="*/ 2147483646 w 21600"/>
              <a:gd name="T1" fmla="*/ 2147483646 h 23634"/>
              <a:gd name="T2" fmla="*/ 2147483646 w 21600"/>
              <a:gd name="T3" fmla="*/ 0 h 23634"/>
              <a:gd name="T4" fmla="*/ 2147483646 w 21600"/>
              <a:gd name="T5" fmla="*/ 2147483646 h 23634"/>
              <a:gd name="T6" fmla="*/ 0 60000 65536"/>
              <a:gd name="T7" fmla="*/ 0 60000 65536"/>
              <a:gd name="T8" fmla="*/ 0 60000 65536"/>
              <a:gd name="T9" fmla="*/ 0 w 21600"/>
              <a:gd name="T10" fmla="*/ 0 h 23634"/>
              <a:gd name="T11" fmla="*/ 21600 w 21600"/>
              <a:gd name="T12" fmla="*/ 23634 h 236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634" fill="none" extrusionOk="0">
                <a:moveTo>
                  <a:pt x="20722" y="23634"/>
                </a:moveTo>
                <a:cubicBezTo>
                  <a:pt x="9144" y="23163"/>
                  <a:pt x="0" y="13640"/>
                  <a:pt x="0" y="2052"/>
                </a:cubicBezTo>
                <a:cubicBezTo>
                  <a:pt x="-1" y="1366"/>
                  <a:pt x="32" y="682"/>
                  <a:pt x="97" y="-1"/>
                </a:cubicBezTo>
              </a:path>
              <a:path w="21600" h="23634" stroke="0" extrusionOk="0">
                <a:moveTo>
                  <a:pt x="20722" y="23634"/>
                </a:moveTo>
                <a:cubicBezTo>
                  <a:pt x="9144" y="23163"/>
                  <a:pt x="0" y="13640"/>
                  <a:pt x="0" y="2052"/>
                </a:cubicBezTo>
                <a:cubicBezTo>
                  <a:pt x="-1" y="1366"/>
                  <a:pt x="32" y="682"/>
                  <a:pt x="97" y="-1"/>
                </a:cubicBezTo>
                <a:lnTo>
                  <a:pt x="21600" y="2052"/>
                </a:lnTo>
                <a:lnTo>
                  <a:pt x="20722" y="23634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</a:endParaRPr>
          </a:p>
        </p:txBody>
      </p:sp>
      <p:sp>
        <p:nvSpPr>
          <p:cNvPr id="57" name="Text Box 44"/>
          <p:cNvSpPr txBox="1">
            <a:spLocks noChangeArrowheads="1"/>
          </p:cNvSpPr>
          <p:nvPr/>
        </p:nvSpPr>
        <p:spPr bwMode="auto">
          <a:xfrm>
            <a:off x="5715000" y="5029200"/>
            <a:ext cx="73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U=5</a:t>
            </a:r>
          </a:p>
        </p:txBody>
      </p:sp>
      <p:sp>
        <p:nvSpPr>
          <p:cNvPr id="58" name="Text Box 45"/>
          <p:cNvSpPr txBox="1">
            <a:spLocks noChangeArrowheads="1"/>
          </p:cNvSpPr>
          <p:nvPr/>
        </p:nvSpPr>
        <p:spPr bwMode="auto">
          <a:xfrm>
            <a:off x="6400800" y="4191000"/>
            <a:ext cx="88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U=30</a:t>
            </a:r>
          </a:p>
        </p:txBody>
      </p:sp>
      <p:sp>
        <p:nvSpPr>
          <p:cNvPr id="59" name="Text Box 46"/>
          <p:cNvSpPr txBox="1">
            <a:spLocks noChangeArrowheads="1"/>
          </p:cNvSpPr>
          <p:nvPr/>
        </p:nvSpPr>
        <p:spPr bwMode="auto">
          <a:xfrm>
            <a:off x="3810001" y="2971801"/>
            <a:ext cx="3968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4800" b="1">
                <a:solidFill>
                  <a:prstClr val="black"/>
                </a:solidFill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4014788" y="29718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61" name="Text Box 48"/>
          <p:cNvSpPr txBox="1">
            <a:spLocks noChangeArrowheads="1"/>
          </p:cNvSpPr>
          <p:nvPr/>
        </p:nvSpPr>
        <p:spPr bwMode="auto">
          <a:xfrm>
            <a:off x="3810000" y="3505200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98971" y="2795451"/>
            <a:ext cx="3729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/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optimal point </a:t>
            </a:r>
          </a:p>
          <a:p>
            <a:pPr algn="just" defTabSz="457200"/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MRSxy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Px</a:t>
            </a:r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  <a:endParaRPr lang="en-IN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en-IN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Slope of indifference curve is equal to the slope of the budget line </a:t>
            </a:r>
          </a:p>
        </p:txBody>
      </p:sp>
    </p:spTree>
    <p:extLst>
      <p:ext uri="{BB962C8B-B14F-4D97-AF65-F5344CB8AC3E}">
        <p14:creationId xmlns:p14="http://schemas.microsoft.com/office/powerpoint/2010/main" val="190441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Corner Solution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 corner solution takes place when the consumer consumes only one good. Optimal bundle contains none of one of the goods. 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tangency condition may not hold at a corner solution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How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do you know whether the optimal bundle is having interior optimum or corner solution?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Graph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indifference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curves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Check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to see whether tangency condition ever holds at positive quantities of X and Y</a:t>
            </a: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22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30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217169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3: Consumer Choice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Corner Solution</a:t>
            </a: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2490788" y="5902325"/>
            <a:ext cx="5867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 flipV="1">
            <a:off x="2490788" y="2092325"/>
            <a:ext cx="0" cy="3810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2490788" y="4378325"/>
            <a:ext cx="52578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085976" y="1787525"/>
            <a:ext cx="4106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82001" y="5791200"/>
            <a:ext cx="4331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X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471988" y="3311525"/>
            <a:ext cx="263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4760913" y="5867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es-ES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922713" y="35052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endParaRPr lang="es-ES" altLang="en-US" sz="2400" b="1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170113" y="5791200"/>
            <a:ext cx="4010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400" b="1">
                <a:solidFill>
                  <a:prstClr val="black"/>
                </a:solidFill>
                <a:latin typeface="Georgia" panose="02040502050405020303" pitchFamily="18" charset="0"/>
              </a:rPr>
              <a:t>0</a:t>
            </a: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>
            <a:off x="2871788" y="2778125"/>
            <a:ext cx="152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024189" y="2370139"/>
            <a:ext cx="1669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</a:rPr>
              <a:t>X + 2Y = 10</a:t>
            </a:r>
          </a:p>
        </p:txBody>
      </p:sp>
      <p:sp>
        <p:nvSpPr>
          <p:cNvPr id="19" name="Arc 14"/>
          <p:cNvSpPr>
            <a:spLocks/>
          </p:cNvSpPr>
          <p:nvPr/>
        </p:nvSpPr>
        <p:spPr bwMode="auto">
          <a:xfrm flipH="1" flipV="1">
            <a:off x="4167188" y="3540125"/>
            <a:ext cx="1143000" cy="2362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0" name="Arc 15"/>
          <p:cNvSpPr>
            <a:spLocks/>
          </p:cNvSpPr>
          <p:nvPr/>
        </p:nvSpPr>
        <p:spPr bwMode="auto">
          <a:xfrm flipH="1" flipV="1">
            <a:off x="6757988" y="3540125"/>
            <a:ext cx="1143000" cy="2362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1" name="Arc 16"/>
          <p:cNvSpPr>
            <a:spLocks/>
          </p:cNvSpPr>
          <p:nvPr/>
        </p:nvSpPr>
        <p:spPr bwMode="auto">
          <a:xfrm flipH="1" flipV="1">
            <a:off x="5386388" y="3540125"/>
            <a:ext cx="1143000" cy="2362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3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4: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Quantity demanded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The amount of a good or service consumers are willing and able to purchase during a given period.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Three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types of demand relations: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Georgia" panose="02040502050405020303" pitchFamily="18" charset="0"/>
                <a:cs typeface="Times New Roman" pitchFamily="18" charset="0"/>
              </a:rPr>
              <a:t>General demand </a:t>
            </a:r>
            <a:r>
              <a:rPr lang="en-US" sz="2200" i="1" dirty="0" smtClean="0">
                <a:latin typeface="Georgia" panose="02040502050405020303" pitchFamily="18" charset="0"/>
                <a:cs typeface="Times New Roman" pitchFamily="18" charset="0"/>
              </a:rPr>
              <a:t>functions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which show how quantity demanded is related to product price and five other factors that affect demand.</a:t>
            </a:r>
          </a:p>
          <a:p>
            <a:pPr algn="just"/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	Example-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Income, Price of related goods etc.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Georgia" panose="02040502050405020303" pitchFamily="18" charset="0"/>
                <a:cs typeface="Times New Roman" pitchFamily="18" charset="0"/>
              </a:rPr>
              <a:t>Direct demand </a:t>
            </a:r>
            <a:r>
              <a:rPr lang="en-US" sz="2200" i="1" dirty="0" smtClean="0">
                <a:latin typeface="Georgia" panose="02040502050405020303" pitchFamily="18" charset="0"/>
                <a:cs typeface="Times New Roman" pitchFamily="18" charset="0"/>
              </a:rPr>
              <a:t>functions</a:t>
            </a:r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which show the relation between quantity demanded and the price of the </a:t>
            </a:r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product. Other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factors are held constant.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Georgia" panose="02040502050405020303" pitchFamily="18" charset="0"/>
                <a:cs typeface="Times New Roman" pitchFamily="18" charset="0"/>
              </a:rPr>
              <a:t>Inverse demand </a:t>
            </a:r>
            <a:r>
              <a:rPr lang="en-US" sz="2200" i="1" dirty="0" smtClean="0">
                <a:latin typeface="Georgia" panose="02040502050405020303" pitchFamily="18" charset="0"/>
                <a:cs typeface="Times New Roman" pitchFamily="18" charset="0"/>
              </a:rPr>
              <a:t>functions</a:t>
            </a:r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 which show maximum </a:t>
            </a:r>
            <a:r>
              <a:rPr lang="en-US" sz="2200" dirty="0">
                <a:latin typeface="Georgia" panose="02040502050405020303" pitchFamily="18" charset="0"/>
                <a:cs typeface="Times New Roman" pitchFamily="18" charset="0"/>
              </a:rPr>
              <a:t>prices buyers are willing to pay to obtain various amounts of </a:t>
            </a:r>
            <a:r>
              <a:rPr lang="en-US" sz="2200" dirty="0" smtClean="0">
                <a:latin typeface="Georgia" panose="02040502050405020303" pitchFamily="18" charset="0"/>
                <a:cs typeface="Times New Roman" pitchFamily="18" charset="0"/>
              </a:rPr>
              <a:t>product.</a:t>
            </a:r>
            <a:endParaRPr lang="en-US" sz="22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24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9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4: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48320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How quantity demanded is related to six principal factors.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The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six principal variables that influence the quantity demanded of a good are: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price of the good or service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incomes of consumers,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prices of related goods and services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tastes or preference patterns of consumers 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expected price of the product in future periods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number of consumers in the market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𝑓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𝑃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𝑀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𝑅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𝜏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𝐸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Isolating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individual effect of a single variable requires that all other variables that affect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 be held constant.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4832092"/>
              </a:xfrm>
              <a:prstGeom prst="rect">
                <a:avLst/>
              </a:prstGeom>
              <a:blipFill rotWithShape="0">
                <a:blip r:embed="rId3"/>
                <a:stretch>
                  <a:fillRect l="-705" t="-884" r="-823" b="-1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25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3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4: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Direct Demand Function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Relationship between price and quantity demanded per period of time, when all other factors are held constant</a:t>
                </a: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𝑓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Demand curve: A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graph showing the relation between quantity demanded and price when all other variables are constant.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3139321"/>
              </a:xfrm>
              <a:prstGeom prst="rect">
                <a:avLst/>
              </a:prstGeom>
              <a:blipFill rotWithShape="0">
                <a:blip r:embed="rId3"/>
                <a:stretch>
                  <a:fillRect l="-764" t="-1359" r="-823" b="-2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26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8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4: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55092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Inverse Demand Function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demand function when price is expressed as a function of quantity demanded.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𝑓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Managers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wish to know the highest price that can be charged for any given amount of the product.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Every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point on a demand curve can be interpreted in either of two ways: 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Maximum amount of a good that will be purchased if a given price is charged or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Maximum price that consumers will pay for a specific amount of a good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Every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price along a demand curve is called the demand price for the corresponding quantity on the horizontal axis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5509200"/>
              </a:xfrm>
              <a:prstGeom prst="rect">
                <a:avLst/>
              </a:prstGeom>
              <a:blipFill rotWithShape="0">
                <a:blip r:embed="rId3"/>
                <a:stretch>
                  <a:fillRect l="-764" t="-775" r="-823" b="-1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27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2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4: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movement along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demand curve for a good can only be triggered by a change in the price of that good.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Law of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Demand -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Other things remaining constant there is inverse relationship between price and quantity demanded.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Any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change in another factor that affects the consumers willingness to pay for the good results in a shift in the demand curve for the good.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Increase in demand- Rightward shift in the demand curve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Decrease in demand-Leftward shift in the demand curve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28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5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Supply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amount of a good or service offered for sale during a given period of time.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Economists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assume that the quantity of a good offered for sale depends on 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six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major variables: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price of the good itself.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prices of the inputs used to produce the good.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prices of goods related in production.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level of available technology.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expectations of the producers concerning the future price of the good.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The number of firms or the amount of productive capacity in the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29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4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5: Supply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5170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The amount of a good or service offered for sale during a given period of time.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Economists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assume that the quantity of a good offered for sale depends on </a:t>
                </a: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six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major variables: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price of the good itself.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prices of the inputs used to produce the good.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prices of goods related in production.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level of available technology.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expectations of the producers concerning the future price of the good.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number of firms or the amount of productive capacity in the </a:t>
                </a: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industry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The general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supply function shows how all six of these variables jointly determine the quantity supplied.</a:t>
                </a:r>
              </a:p>
              <a:p>
                <a:pPr lvl="1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𝑓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𝑇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𝐹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5170646"/>
              </a:xfrm>
              <a:prstGeom prst="rect">
                <a:avLst/>
              </a:prstGeom>
              <a:blipFill rotWithShape="0">
                <a:blip r:embed="rId3"/>
                <a:stretch>
                  <a:fillRect l="-705" t="-825" r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30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6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5: Supply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5170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A direct supply function shows the relation between Qs and P holding the determinants of supply constant.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𝑓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Inverse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Supply function when price is expressed as a function of quantity supplied: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𝑓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𝑄𝑠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2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latin typeface="Georgia" panose="02040502050405020303" pitchFamily="18" charset="0"/>
                    <a:cs typeface="Times New Roman" pitchFamily="18" charset="0"/>
                  </a:rPr>
                  <a:t>A </a:t>
                </a: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point on the supply schedule indicates either 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maximum amount of a good or service that will be offered for sale at a specific price or 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The minimum price necessary to induce producers to offer a given quantity for sale. 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Georgia" panose="02040502050405020303" pitchFamily="18" charset="0"/>
                    <a:cs typeface="Times New Roman" pitchFamily="18" charset="0"/>
                  </a:rPr>
                  <a:t>This minimum price is sometimes referred to as the supply price for that level of output.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5170646"/>
              </a:xfrm>
              <a:prstGeom prst="rect">
                <a:avLst/>
              </a:prstGeom>
              <a:blipFill rotWithShape="0">
                <a:blip r:embed="rId3"/>
                <a:stretch>
                  <a:fillRect l="-705" t="-825" r="-823" b="-1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31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7744207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5: Supply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The Law of Supply states that quantity supplied and price of a good are directly related to each other.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The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supply curve shifts when factors other than own price change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Increase in quantity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supplied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→ </m:t>
                    </m:r>
                  </m:oMath>
                </a14:m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rightward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shift</a:t>
                </a:r>
              </a:p>
              <a:p>
                <a:pPr marL="800100" lvl="1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Decrease in quantity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supplied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itchFamily="18" charset="0"/>
                      </a:rPr>
                      <m:t>→ </m:t>
                    </m:r>
                  </m:oMath>
                </a14:m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leftward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shift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823" t="-2116" r="-940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32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6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8746530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5: Supply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A market equilibrium is a price such that, at this price, the quantities demanded and supplied are the same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. (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Demand and supply curves intersect at equilibrium</a:t>
            </a: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Excess supply or a surplus exists when the quantity supplied exceeds the quantity demanded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When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quantity demanded exceeds quantity supplied it is called excess demand or a shortage.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33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6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8746530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6: Market Equilibrium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34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578" y="1853754"/>
            <a:ext cx="9603275" cy="426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3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7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>
                    <a:latin typeface="Georgia" panose="02040502050405020303" pitchFamily="18" charset="0"/>
                    <a:cs typeface="Times New Roman" pitchFamily="18" charset="0"/>
                  </a:rPr>
                  <a:t>Consumer Surplus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Economic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value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→ </m:t>
                    </m:r>
                  </m:oMath>
                </a14:m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maximum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amount some buyer is willing to pay for the unit.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Economic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value of a particular unit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= Demand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price for the </a:t>
                </a: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unit = Maximum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amount buyers are willing to pay.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Georgia" panose="02040502050405020303" pitchFamily="18" charset="0"/>
                    <a:cs typeface="Times New Roman" pitchFamily="18" charset="0"/>
                  </a:rPr>
                  <a:t>Consumers </a:t>
                </a:r>
                <a:r>
                  <a:rPr lang="en-US" sz="2400" dirty="0">
                    <a:latin typeface="Georgia" panose="02040502050405020303" pitchFamily="18" charset="0"/>
                    <a:cs typeface="Times New Roman" pitchFamily="18" charset="0"/>
                  </a:rPr>
                  <a:t>almost never have to pay the maximum amount they are willing to pay.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Georgia" panose="02040502050405020303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4154984"/>
              </a:xfrm>
              <a:prstGeom prst="rect">
                <a:avLst/>
              </a:prstGeom>
              <a:blipFill rotWithShape="0">
                <a:blip r:embed="rId3"/>
                <a:stretch>
                  <a:fillRect l="-940" t="-1175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35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45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7: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Consumer Surplus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They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instead must pay the market price, which is lower than the maximum amount consumers are willing to pay.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difference between the economic value of a good and the price of the good is the net gain to the consumer, and is called consumer surplus.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Area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below the demand curve above the market price over the required output range.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36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5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7: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Consumer Surplus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37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1936638"/>
            <a:ext cx="6022051" cy="42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8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7: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Producer Surplus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Producers typically receive more than the minimum payment necessary to induce them to supply their product.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difference between the market price received and the minimum price producers would accept to supply is called producer surplus.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PS-area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below market price and above supply curve.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38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7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7: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Producer Surplus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39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1936638"/>
            <a:ext cx="6022051" cy="42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9" y="269908"/>
            <a:ext cx="9643346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Takeaway 7: Value of Market Exchange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Social Surplus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Georgia" panose="02040502050405020303" pitchFamily="18" charset="0"/>
                <a:cs typeface="Times New Roman" pitchFamily="18" charset="0"/>
              </a:rPr>
              <a:t>Social Surplus </a:t>
            </a:r>
            <a:r>
              <a:rPr lang="fr-FR" sz="2400" dirty="0" err="1">
                <a:latin typeface="Georgia" panose="02040502050405020303" pitchFamily="18" charset="0"/>
                <a:cs typeface="Times New Roman" pitchFamily="18" charset="0"/>
              </a:rPr>
              <a:t>is</a:t>
            </a:r>
            <a:r>
              <a:rPr lang="fr-FR" sz="2400" dirty="0">
                <a:latin typeface="Georgia" panose="02040502050405020303" pitchFamily="18" charset="0"/>
                <a:cs typeface="Times New Roman" pitchFamily="18" charset="0"/>
              </a:rPr>
              <a:t> consumer surplus plus </a:t>
            </a:r>
            <a:r>
              <a:rPr lang="fr-FR" sz="2400" dirty="0" err="1">
                <a:latin typeface="Georgia" panose="02040502050405020303" pitchFamily="18" charset="0"/>
                <a:cs typeface="Times New Roman" pitchFamily="18" charset="0"/>
              </a:rPr>
              <a:t>producer</a:t>
            </a:r>
            <a:r>
              <a:rPr lang="fr-FR" sz="2400" dirty="0">
                <a:latin typeface="Georgia" panose="02040502050405020303" pitchFamily="18" charset="0"/>
                <a:cs typeface="Times New Roman" pitchFamily="18" charset="0"/>
              </a:rPr>
              <a:t> surplus.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40</a:t>
            </a:fld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2687591"/>
            <a:ext cx="4964723" cy="352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E0A50-B749-44AF-8A70-2123A5207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828" y="2012994"/>
            <a:ext cx="10391480" cy="2387600"/>
          </a:xfrm>
        </p:spPr>
        <p:txBody>
          <a:bodyPr>
            <a:normAutofit fontScale="90000"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Case: Fee Regulation in Private Schooling: The case of Gujarat</a:t>
            </a:r>
            <a:endParaRPr lang="en-IN" sz="80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1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Q1. What are supply and demand in terms of educational services?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42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Q2. What is the problem statement?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43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4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Q3. Why there is a need for government intervention?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44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Q4. What would be the long-term impact of FRA on the education sector in Gujarat?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45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74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Q5. Which stakeholders would be impacted the most?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46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5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Q6. Instead of fee cap, what would happen if the government reduced the barriers to entry for private schools?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47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Q7. What should the private schools and government do to maximize social welfare?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48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9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Questions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Q8. What are the consequences of free market vis-à-vis regulated market?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49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110413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8: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Changes in Market Equilibrium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Changes in demand-supply constant.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Changes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in supply-demand constant.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Simultaneous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shifts in demand and supply.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DD increases SS increases- Price may rise or fall, quantity rises.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DD increases SS decreases-Price rises, quantity may rise or fall.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50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2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9: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Ceiling and Floor Prices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11/21/2022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Georgia" panose="02040502050405020303" pitchFamily="18" charset="0"/>
                <a:cs typeface="Times New Roman" pitchFamily="18" charset="0"/>
              </a:rPr>
              <a:t>Ceiling price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maximum price the government permits sellers to charge for a good.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When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this price is below equilibrium, a shortage occurs.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Georgia" panose="02040502050405020303" pitchFamily="18" charset="0"/>
                <a:cs typeface="Times New Roman" pitchFamily="18" charset="0"/>
              </a:rPr>
              <a:t>Floor </a:t>
            </a:r>
            <a:r>
              <a:rPr lang="en-US" sz="2400" b="1" dirty="0">
                <a:latin typeface="Georgia" panose="02040502050405020303" pitchFamily="18" charset="0"/>
                <a:cs typeface="Times New Roman" pitchFamily="18" charset="0"/>
              </a:rPr>
              <a:t>price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minimum price the government permits sellers to charge for a good.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latin typeface="Georgia" panose="02040502050405020303" pitchFamily="18" charset="0"/>
              <a:cs typeface="Times New Roman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eorgia" panose="02040502050405020303" pitchFamily="18" charset="0"/>
                <a:cs typeface="Times New Roman" pitchFamily="18" charset="0"/>
              </a:rPr>
              <a:t>When </a:t>
            </a:r>
            <a:r>
              <a:rPr lang="en-US" sz="2400" dirty="0">
                <a:latin typeface="Georgia" panose="02040502050405020303" pitchFamily="18" charset="0"/>
                <a:cs typeface="Times New Roman" pitchFamily="18" charset="0"/>
              </a:rPr>
              <a:t>this price is above equilibrium, a surplus occurs.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51</a:t>
            </a:fld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17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30700</TotalTime>
  <Words>2148</Words>
  <Application>Microsoft Office PowerPoint</Application>
  <PresentationFormat>Widescreen</PresentationFormat>
  <Paragraphs>538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MS PGothic</vt:lpstr>
      <vt:lpstr>MS PGothic</vt:lpstr>
      <vt:lpstr>Arial</vt:lpstr>
      <vt:lpstr>Calibri</vt:lpstr>
      <vt:lpstr>Calibri Light</vt:lpstr>
      <vt:lpstr>Cambria Math</vt:lpstr>
      <vt:lpstr>Garamond</vt:lpstr>
      <vt:lpstr>Georgia</vt:lpstr>
      <vt:lpstr>Symbol</vt:lpstr>
      <vt:lpstr>Times New Roman</vt:lpstr>
      <vt:lpstr>Office Theme</vt:lpstr>
      <vt:lpstr>Economics: Session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Case: Fee Regulation in Private Schooling: The case of Gujarat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Ghulyani</dc:creator>
  <cp:lastModifiedBy>IIM Rohtak</cp:lastModifiedBy>
  <cp:revision>1680</cp:revision>
  <dcterms:created xsi:type="dcterms:W3CDTF">2017-06-28T07:52:42Z</dcterms:created>
  <dcterms:modified xsi:type="dcterms:W3CDTF">2022-11-21T10:39:27Z</dcterms:modified>
  <cp:version>1</cp:version>
</cp:coreProperties>
</file>