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49" r:id="rId2"/>
    <p:sldId id="289" r:id="rId3"/>
    <p:sldId id="308" r:id="rId4"/>
    <p:sldId id="333" r:id="rId5"/>
    <p:sldId id="351" r:id="rId6"/>
    <p:sldId id="353" r:id="rId7"/>
    <p:sldId id="355" r:id="rId8"/>
    <p:sldId id="334" r:id="rId9"/>
    <p:sldId id="335" r:id="rId10"/>
    <p:sldId id="297" r:id="rId11"/>
    <p:sldId id="338" r:id="rId12"/>
    <p:sldId id="339" r:id="rId13"/>
    <p:sldId id="311" r:id="rId14"/>
    <p:sldId id="340" r:id="rId15"/>
    <p:sldId id="341" r:id="rId16"/>
    <p:sldId id="342" r:id="rId17"/>
    <p:sldId id="343" r:id="rId18"/>
    <p:sldId id="336" r:id="rId19"/>
    <p:sldId id="345" r:id="rId20"/>
    <p:sldId id="302" r:id="rId21"/>
    <p:sldId id="303" r:id="rId22"/>
    <p:sldId id="304" r:id="rId23"/>
    <p:sldId id="313" r:id="rId24"/>
    <p:sldId id="317" r:id="rId25"/>
    <p:sldId id="318" r:id="rId26"/>
    <p:sldId id="314" r:id="rId27"/>
    <p:sldId id="320" r:id="rId28"/>
    <p:sldId id="315" r:id="rId29"/>
    <p:sldId id="319" r:id="rId30"/>
    <p:sldId id="321" r:id="rId31"/>
    <p:sldId id="323" r:id="rId32"/>
    <p:sldId id="324" r:id="rId33"/>
    <p:sldId id="347" r:id="rId34"/>
    <p:sldId id="346" r:id="rId35"/>
    <p:sldId id="325" r:id="rId36"/>
    <p:sldId id="326" r:id="rId37"/>
    <p:sldId id="329" r:id="rId38"/>
    <p:sldId id="359" r:id="rId39"/>
    <p:sldId id="361" r:id="rId40"/>
    <p:sldId id="357" r:id="rId41"/>
  </p:sldIdLst>
  <p:sldSz cx="9144000" cy="6858000" type="screen4x3"/>
  <p:notesSz cx="6858000" cy="9144000"/>
  <p:defaultTextStyle>
    <a:defPPr>
      <a:defRPr lang="en-US"/>
    </a:defPPr>
    <a:lvl1pPr algn="l" rtl="0" fontAlgn="base">
      <a:spcBef>
        <a:spcPct val="0"/>
      </a:spcBef>
      <a:spcAft>
        <a:spcPct val="0"/>
      </a:spcAft>
      <a:defRPr sz="4000" kern="1200">
        <a:solidFill>
          <a:schemeClr val="tx1"/>
        </a:solidFill>
        <a:latin typeface="Times New Roman" pitchFamily="18" charset="0"/>
        <a:ea typeface="+mn-ea"/>
        <a:cs typeface="+mn-cs"/>
      </a:defRPr>
    </a:lvl1pPr>
    <a:lvl2pPr marL="457200" algn="l" rtl="0" fontAlgn="base">
      <a:spcBef>
        <a:spcPct val="0"/>
      </a:spcBef>
      <a:spcAft>
        <a:spcPct val="0"/>
      </a:spcAft>
      <a:defRPr sz="4000" kern="1200">
        <a:solidFill>
          <a:schemeClr val="tx1"/>
        </a:solidFill>
        <a:latin typeface="Times New Roman" pitchFamily="18" charset="0"/>
        <a:ea typeface="+mn-ea"/>
        <a:cs typeface="+mn-cs"/>
      </a:defRPr>
    </a:lvl2pPr>
    <a:lvl3pPr marL="914400" algn="l" rtl="0" fontAlgn="base">
      <a:spcBef>
        <a:spcPct val="0"/>
      </a:spcBef>
      <a:spcAft>
        <a:spcPct val="0"/>
      </a:spcAft>
      <a:defRPr sz="4000" kern="1200">
        <a:solidFill>
          <a:schemeClr val="tx1"/>
        </a:solidFill>
        <a:latin typeface="Times New Roman" pitchFamily="18" charset="0"/>
        <a:ea typeface="+mn-ea"/>
        <a:cs typeface="+mn-cs"/>
      </a:defRPr>
    </a:lvl3pPr>
    <a:lvl4pPr marL="1371600" algn="l" rtl="0" fontAlgn="base">
      <a:spcBef>
        <a:spcPct val="0"/>
      </a:spcBef>
      <a:spcAft>
        <a:spcPct val="0"/>
      </a:spcAft>
      <a:defRPr sz="4000" kern="1200">
        <a:solidFill>
          <a:schemeClr val="tx1"/>
        </a:solidFill>
        <a:latin typeface="Times New Roman" pitchFamily="18" charset="0"/>
        <a:ea typeface="+mn-ea"/>
        <a:cs typeface="+mn-cs"/>
      </a:defRPr>
    </a:lvl4pPr>
    <a:lvl5pPr marL="1828800" algn="l" rtl="0" fontAlgn="base">
      <a:spcBef>
        <a:spcPct val="0"/>
      </a:spcBef>
      <a:spcAft>
        <a:spcPct val="0"/>
      </a:spcAft>
      <a:defRPr sz="4000" kern="1200">
        <a:solidFill>
          <a:schemeClr val="tx1"/>
        </a:solidFill>
        <a:latin typeface="Times New Roman" pitchFamily="18" charset="0"/>
        <a:ea typeface="+mn-ea"/>
        <a:cs typeface="+mn-cs"/>
      </a:defRPr>
    </a:lvl5pPr>
    <a:lvl6pPr marL="2286000" algn="l" defTabSz="914400" rtl="0" eaLnBrk="1" latinLnBrk="0" hangingPunct="1">
      <a:defRPr sz="4000" kern="1200">
        <a:solidFill>
          <a:schemeClr val="tx1"/>
        </a:solidFill>
        <a:latin typeface="Times New Roman" pitchFamily="18" charset="0"/>
        <a:ea typeface="+mn-ea"/>
        <a:cs typeface="+mn-cs"/>
      </a:defRPr>
    </a:lvl6pPr>
    <a:lvl7pPr marL="2743200" algn="l" defTabSz="914400" rtl="0" eaLnBrk="1" latinLnBrk="0" hangingPunct="1">
      <a:defRPr sz="4000" kern="1200">
        <a:solidFill>
          <a:schemeClr val="tx1"/>
        </a:solidFill>
        <a:latin typeface="Times New Roman" pitchFamily="18" charset="0"/>
        <a:ea typeface="+mn-ea"/>
        <a:cs typeface="+mn-cs"/>
      </a:defRPr>
    </a:lvl7pPr>
    <a:lvl8pPr marL="3200400" algn="l" defTabSz="914400" rtl="0" eaLnBrk="1" latinLnBrk="0" hangingPunct="1">
      <a:defRPr sz="4000" kern="1200">
        <a:solidFill>
          <a:schemeClr val="tx1"/>
        </a:solidFill>
        <a:latin typeface="Times New Roman" pitchFamily="18" charset="0"/>
        <a:ea typeface="+mn-ea"/>
        <a:cs typeface="+mn-cs"/>
      </a:defRPr>
    </a:lvl8pPr>
    <a:lvl9pPr marL="3657600" algn="l" defTabSz="914400" rtl="0" eaLnBrk="1" latinLnBrk="0" hangingPunct="1">
      <a:defRPr sz="40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3300"/>
    <a:srgbClr val="FFFFCC"/>
    <a:srgbClr val="FFFF66"/>
    <a:srgbClr val="FFFF99"/>
    <a:srgbClr val="00FF99"/>
    <a:srgbClr val="CCE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73" autoAdjust="0"/>
    <p:restoredTop sz="94660" autoAdjust="0"/>
  </p:normalViewPr>
  <p:slideViewPr>
    <p:cSldViewPr>
      <p:cViewPr>
        <p:scale>
          <a:sx n="75" d="100"/>
          <a:sy n="75" d="100"/>
        </p:scale>
        <p:origin x="-105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178"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58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58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58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2EBC5C4-A54A-4DD7-ADF0-DCE19EBFE7FA}" type="slidenum">
              <a:rPr lang="en-US"/>
              <a:pPr>
                <a:defRPr/>
              </a:pPr>
              <a:t>‹#›</a:t>
            </a:fld>
            <a:endParaRPr lang="en-US"/>
          </a:p>
        </p:txBody>
      </p:sp>
    </p:spTree>
    <p:extLst>
      <p:ext uri="{BB962C8B-B14F-4D97-AF65-F5344CB8AC3E}">
        <p14:creationId xmlns:p14="http://schemas.microsoft.com/office/powerpoint/2010/main" xmlns="" val="2932654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7891"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9940"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7893"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7895"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0FDAD91-97D7-4418-8DCA-3C33CA0F6D6A}" type="slidenum">
              <a:rPr lang="en-US"/>
              <a:pPr>
                <a:defRPr/>
              </a:pPr>
              <a:t>‹#›</a:t>
            </a:fld>
            <a:endParaRPr lang="en-US"/>
          </a:p>
        </p:txBody>
      </p:sp>
    </p:spTree>
    <p:extLst>
      <p:ext uri="{BB962C8B-B14F-4D97-AF65-F5344CB8AC3E}">
        <p14:creationId xmlns:p14="http://schemas.microsoft.com/office/powerpoint/2010/main" xmlns="" val="1055925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B26FB1-9DC0-43E9-B7BE-A79F5D2411FD}" type="slidenum">
              <a:rPr lang="en-US"/>
              <a:pPr/>
              <a:t>38</a:t>
            </a:fld>
            <a:endParaRPr lang="en-US"/>
          </a:p>
        </p:txBody>
      </p:sp>
      <p:sp>
        <p:nvSpPr>
          <p:cNvPr id="27545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5459" name="Rectangle 3"/>
          <p:cNvSpPr>
            <a:spLocks noGrp="1" noChangeArrowheads="1"/>
          </p:cNvSpPr>
          <p:nvPr>
            <p:ph type="body" idx="1"/>
          </p:nvPr>
        </p:nvSpPr>
        <p:spPr bwMode="auto">
          <a:xfrm>
            <a:off x="686115" y="4343716"/>
            <a:ext cx="5485772" cy="411385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B378C-A8C6-4778-BA69-FC5D8ECA02D1}" type="slidenum">
              <a:rPr lang="en-US"/>
              <a:pPr/>
              <a:t>39</a:t>
            </a:fld>
            <a:endParaRPr lang="en-US"/>
          </a:p>
        </p:txBody>
      </p:sp>
      <p:sp>
        <p:nvSpPr>
          <p:cNvPr id="2959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5939" name="Rectangle 3"/>
          <p:cNvSpPr>
            <a:spLocks noGrp="1" noChangeArrowheads="1"/>
          </p:cNvSpPr>
          <p:nvPr>
            <p:ph type="body" idx="1"/>
          </p:nvPr>
        </p:nvSpPr>
        <p:spPr bwMode="auto">
          <a:xfrm>
            <a:off x="686115" y="4343716"/>
            <a:ext cx="5485772" cy="411385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2-</a:t>
            </a:r>
            <a:fld id="{609187DE-F189-4579-87F7-F5DEDACB83C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172200"/>
            <a:ext cx="2133600" cy="47625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r>
              <a:rPr lang="en-US"/>
              <a:t>2-</a:t>
            </a:r>
            <a:fld id="{51E9CD51-E41E-4083-B49F-1B3F25F7D07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2-</a:t>
            </a:r>
            <a:fld id="{55D31EEC-C0FF-407C-BE79-70CCBDF6A84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2-</a:t>
            </a:r>
            <a:fld id="{AA3B91B0-60B9-4027-835E-BEBF16781F8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r>
              <a:rPr lang="en-US"/>
              <a:t>2-</a:t>
            </a:r>
            <a:fld id="{9570EF3F-53EA-42CF-AB7A-A89D9A7DFF6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r>
              <a:rPr lang="en-US"/>
              <a:t>2-</a:t>
            </a:r>
            <a:fld id="{F46FEA25-F625-4B68-BCBB-8E0A539A554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r>
              <a:rPr lang="en-US"/>
              <a:t>2-</a:t>
            </a:r>
            <a:fld id="{EDB3C6B4-13B9-4843-A775-DBD05E6ADC3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2-</a:t>
            </a:r>
            <a:fld id="{98B0947A-E433-40B9-8CA1-9AE0D65EC9B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r>
              <a:rPr lang="en-US"/>
              <a:t>2-</a:t>
            </a:r>
            <a:fld id="{7CC4180E-C80E-49AD-BA71-E3CC66B27D2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2-</a:t>
            </a:r>
            <a:fld id="{E7B72015-BE54-4695-AE84-492BBAAC7A7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r>
              <a:rPr lang="en-US"/>
              <a:t>2-</a:t>
            </a:r>
            <a:fld id="{BB9EF628-34A1-48A9-B264-124FF3E9D4C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r>
              <a:rPr lang="en-US"/>
              <a:t>2-</a:t>
            </a:r>
            <a:fld id="{DF5ED8BD-3262-42CF-A64B-7D84FA15B309}" type="slidenum">
              <a:rPr lang="en-US"/>
              <a:pPr>
                <a:defRPr/>
              </a:pPr>
              <a:t>‹#›</a:t>
            </a:fld>
            <a:endParaRPr lang="en-US"/>
          </a:p>
        </p:txBody>
      </p:sp>
      <p:sp>
        <p:nvSpPr>
          <p:cNvPr id="1031" name="Rectangle 7"/>
          <p:cNvSpPr>
            <a:spLocks noChangeArrowheads="1"/>
          </p:cNvSpPr>
          <p:nvPr/>
        </p:nvSpPr>
        <p:spPr bwMode="auto">
          <a:xfrm>
            <a:off x="838200" y="6324600"/>
            <a:ext cx="2133600" cy="244475"/>
          </a:xfrm>
          <a:prstGeom prst="rect">
            <a:avLst/>
          </a:prstGeom>
          <a:noFill/>
          <a:ln w="9525">
            <a:noFill/>
            <a:miter lim="800000"/>
            <a:headEnd/>
            <a:tailEnd/>
          </a:ln>
          <a:effectLst/>
        </p:spPr>
        <p:txBody>
          <a:bodyPr/>
          <a:lstStyle/>
          <a:p>
            <a:pPr>
              <a:defRPr/>
            </a:pPr>
            <a:r>
              <a:rPr lang="en-US" sz="1200" dirty="0">
                <a:latin typeface="Arial" charset="0"/>
              </a:rPr>
              <a:t>©2010 Prentice Hall</a:t>
            </a:r>
          </a:p>
        </p:txBody>
      </p:sp>
    </p:spTree>
  </p:cSld>
  <p:clrMap bg1="lt1" tx1="dk1" bg2="lt2" tx2="dk2" accent1="accent1" accent2="accent2" accent3="accent3" accent4="accent4" accent5="accent5" accent6="accent6" hlink="hlink" folHlink="folHlink"/>
  <p:sldLayoutIdLst>
    <p:sldLayoutId id="2147483757" r:id="rId1"/>
    <p:sldLayoutId id="214748376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82962"/>
          </a:xfrm>
        </p:spPr>
        <p:txBody>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Recognizing Opportunities and Generating Ideas</a:t>
            </a:r>
            <a:br>
              <a:rPr lang="en-US" b="1" dirty="0" smtClean="0"/>
            </a:br>
            <a:endParaRPr lang="en-IN" dirty="0"/>
          </a:p>
        </p:txBody>
      </p:sp>
      <p:sp>
        <p:nvSpPr>
          <p:cNvPr id="3" name="Slide Number Placeholder 2"/>
          <p:cNvSpPr>
            <a:spLocks noGrp="1"/>
          </p:cNvSpPr>
          <p:nvPr>
            <p:ph type="sldNum" sz="quarter" idx="12"/>
          </p:nvPr>
        </p:nvSpPr>
        <p:spPr/>
        <p:txBody>
          <a:bodyPr/>
          <a:lstStyle/>
          <a:p>
            <a:pPr>
              <a:defRPr/>
            </a:pPr>
            <a:r>
              <a:rPr lang="en-US" smtClean="0"/>
              <a:t>2-</a:t>
            </a:r>
            <a:fld id="{F46FEA25-F625-4B68-BCBB-8E0A539A554D}" type="slidenum">
              <a:rPr lang="en-US" smtClean="0"/>
              <a:pPr>
                <a:defRPr/>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399F175D-8BF0-4875-B229-1D5C58C7188B}" type="slidenum">
              <a:rPr lang="en-US"/>
              <a:pPr>
                <a:defRPr/>
              </a:pPr>
              <a:t>2</a:t>
            </a:fld>
            <a:endParaRPr lang="en-US"/>
          </a:p>
        </p:txBody>
      </p:sp>
      <p:sp>
        <p:nvSpPr>
          <p:cNvPr id="614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What is An Opportunity?</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6148"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6149" name="Text Box 4"/>
          <p:cNvSpPr txBox="1">
            <a:spLocks noChangeArrowheads="1"/>
          </p:cNvSpPr>
          <p:nvPr/>
        </p:nvSpPr>
        <p:spPr bwMode="auto">
          <a:xfrm>
            <a:off x="304800" y="2971800"/>
            <a:ext cx="3962400" cy="584200"/>
          </a:xfrm>
          <a:prstGeom prst="rect">
            <a:avLst/>
          </a:prstGeom>
          <a:noFill/>
          <a:ln w="9525">
            <a:noFill/>
            <a:miter lim="800000"/>
            <a:headEnd/>
            <a:tailEnd/>
          </a:ln>
        </p:spPr>
        <p:txBody>
          <a:bodyPr>
            <a:spAutoFit/>
          </a:bodyPr>
          <a:lstStyle/>
          <a:p>
            <a:pPr algn="ctr">
              <a:spcBef>
                <a:spcPct val="50000"/>
              </a:spcBef>
            </a:pPr>
            <a:r>
              <a:rPr lang="en-US" sz="3200"/>
              <a:t>Opportunity Defined</a:t>
            </a:r>
          </a:p>
        </p:txBody>
      </p:sp>
      <p:sp>
        <p:nvSpPr>
          <p:cNvPr id="6150" name="Rectangle 5"/>
          <p:cNvSpPr>
            <a:spLocks noChangeArrowheads="1"/>
          </p:cNvSpPr>
          <p:nvPr/>
        </p:nvSpPr>
        <p:spPr bwMode="auto">
          <a:xfrm>
            <a:off x="4343400" y="1524000"/>
            <a:ext cx="3886200" cy="4191000"/>
          </a:xfrm>
          <a:prstGeom prst="rect">
            <a:avLst/>
          </a:prstGeom>
          <a:solidFill>
            <a:srgbClr val="FFFFCC"/>
          </a:solidFill>
          <a:ln w="9525">
            <a:solidFill>
              <a:schemeClr val="tx1"/>
            </a:solidFill>
            <a:miter lim="800000"/>
            <a:headEnd/>
            <a:tailEnd/>
          </a:ln>
        </p:spPr>
        <p:txBody>
          <a:bodyPr wrap="none" anchor="ctr"/>
          <a:lstStyle/>
          <a:p>
            <a:pPr algn="ctr"/>
            <a:r>
              <a:rPr lang="en-US" sz="2400"/>
              <a:t>An opportunity is a favorable</a:t>
            </a:r>
          </a:p>
          <a:p>
            <a:pPr algn="ctr"/>
            <a:r>
              <a:rPr lang="en-US" sz="2400"/>
              <a:t>set of circumstances that</a:t>
            </a:r>
          </a:p>
          <a:p>
            <a:pPr algn="ctr"/>
            <a:r>
              <a:rPr lang="en-US" sz="2400"/>
              <a:t>creates a need for a new</a:t>
            </a:r>
          </a:p>
          <a:p>
            <a:pPr algn="ctr"/>
            <a:r>
              <a:rPr lang="en-US" sz="2400"/>
              <a:t>product, service or business.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r>
              <a:rPr lang="en-US"/>
              <a:t>2-</a:t>
            </a:r>
            <a:fld id="{63A8DC73-379B-401C-AB12-B169FA335164}" type="slidenum">
              <a:rPr lang="en-US"/>
              <a:pPr>
                <a:defRPr/>
              </a:pPr>
              <a:t>3</a:t>
            </a:fld>
            <a:endParaRPr lang="en-US"/>
          </a:p>
        </p:txBody>
      </p:sp>
      <p:sp>
        <p:nvSpPr>
          <p:cNvPr id="717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What is an Opportunity?</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7172"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7173" name="Text Box 6"/>
          <p:cNvSpPr txBox="1">
            <a:spLocks noChangeArrowheads="1"/>
          </p:cNvSpPr>
          <p:nvPr/>
        </p:nvSpPr>
        <p:spPr bwMode="auto">
          <a:xfrm>
            <a:off x="1219200" y="1447800"/>
            <a:ext cx="6553200" cy="523875"/>
          </a:xfrm>
          <a:prstGeom prst="rect">
            <a:avLst/>
          </a:prstGeom>
          <a:noFill/>
          <a:ln w="9525">
            <a:noFill/>
            <a:miter lim="800000"/>
            <a:headEnd/>
            <a:tailEnd/>
          </a:ln>
        </p:spPr>
        <p:txBody>
          <a:bodyPr>
            <a:spAutoFit/>
          </a:bodyPr>
          <a:lstStyle/>
          <a:p>
            <a:pPr algn="ctr">
              <a:spcBef>
                <a:spcPct val="50000"/>
              </a:spcBef>
            </a:pPr>
            <a:r>
              <a:rPr lang="en-US" sz="2800"/>
              <a:t>An opportunity has four essential qualities</a:t>
            </a:r>
          </a:p>
        </p:txBody>
      </p:sp>
      <p:sp>
        <p:nvSpPr>
          <p:cNvPr id="7174" name="Text Box 20"/>
          <p:cNvSpPr txBox="1">
            <a:spLocks noChangeArrowheads="1"/>
          </p:cNvSpPr>
          <p:nvPr/>
        </p:nvSpPr>
        <p:spPr bwMode="auto">
          <a:xfrm>
            <a:off x="2743200" y="2133600"/>
            <a:ext cx="2895600" cy="701675"/>
          </a:xfrm>
          <a:prstGeom prst="rect">
            <a:avLst/>
          </a:prstGeom>
          <a:noFill/>
          <a:ln w="9525">
            <a:noFill/>
            <a:miter lim="800000"/>
            <a:headEnd/>
            <a:tailEnd/>
          </a:ln>
        </p:spPr>
        <p:txBody>
          <a:bodyPr>
            <a:spAutoFit/>
          </a:bodyPr>
          <a:lstStyle/>
          <a:p>
            <a:pPr>
              <a:spcBef>
                <a:spcPct val="50000"/>
              </a:spcBef>
            </a:pPr>
            <a:endParaRPr lang="en-US"/>
          </a:p>
        </p:txBody>
      </p:sp>
      <p:pic>
        <p:nvPicPr>
          <p:cNvPr id="7175" name="Picture 8"/>
          <p:cNvPicPr>
            <a:picLocks noChangeAspect="1" noChangeArrowheads="1"/>
          </p:cNvPicPr>
          <p:nvPr/>
        </p:nvPicPr>
        <p:blipFill>
          <a:blip r:embed="rId2" cstate="print"/>
          <a:srcRect/>
          <a:stretch>
            <a:fillRect/>
          </a:stretch>
        </p:blipFill>
        <p:spPr bwMode="auto">
          <a:xfrm>
            <a:off x="1524000" y="2209800"/>
            <a:ext cx="59436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563B36C3-CFD1-439C-9120-CFE13EFDF15A}" type="slidenum">
              <a:rPr lang="en-US"/>
              <a:pPr>
                <a:defRPr/>
              </a:pPr>
              <a:t>4</a:t>
            </a:fld>
            <a:endParaRPr lang="en-US"/>
          </a:p>
        </p:txBody>
      </p:sp>
      <p:sp>
        <p:nvSpPr>
          <p:cNvPr id="819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Three Ways to Identify an Opportunity</a:t>
            </a:r>
          </a:p>
        </p:txBody>
      </p:sp>
      <p:sp>
        <p:nvSpPr>
          <p:cNvPr id="8196"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pic>
        <p:nvPicPr>
          <p:cNvPr id="8197" name="Picture 6"/>
          <p:cNvPicPr>
            <a:picLocks noChangeAspect="1" noChangeArrowheads="1"/>
          </p:cNvPicPr>
          <p:nvPr/>
        </p:nvPicPr>
        <p:blipFill>
          <a:blip r:embed="rId2" cstate="print"/>
          <a:srcRect/>
          <a:stretch>
            <a:fillRect/>
          </a:stretch>
        </p:blipFill>
        <p:spPr bwMode="auto">
          <a:xfrm>
            <a:off x="152400" y="2209800"/>
            <a:ext cx="8815388" cy="124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MY" smtClean="0">
                <a:ea typeface="ＭＳ Ｐゴシック" pitchFamily="34" charset="-128"/>
              </a:rPr>
              <a:t>Business Ideas</a:t>
            </a:r>
          </a:p>
        </p:txBody>
      </p:sp>
      <p:sp>
        <p:nvSpPr>
          <p:cNvPr id="3" name="Content Placeholder 2"/>
          <p:cNvSpPr>
            <a:spLocks noGrp="1"/>
          </p:cNvSpPr>
          <p:nvPr>
            <p:ph idx="1"/>
          </p:nvPr>
        </p:nvSpPr>
        <p:spPr>
          <a:xfrm>
            <a:off x="179388" y="1676400"/>
            <a:ext cx="8856662" cy="4495800"/>
          </a:xfrm>
        </p:spPr>
        <p:txBody>
          <a:bodyPr>
            <a:normAutofit/>
          </a:bodyPr>
          <a:lstStyle/>
          <a:p>
            <a:pPr marL="0" indent="0">
              <a:buFont typeface="Wingdings" pitchFamily="2" charset="2"/>
              <a:buNone/>
              <a:defRPr/>
            </a:pPr>
            <a:r>
              <a:rPr lang="en-MY" sz="2200" dirty="0"/>
              <a:t>The following are examples of possible sources of business ideas:</a:t>
            </a:r>
          </a:p>
          <a:p>
            <a:pPr>
              <a:defRPr/>
            </a:pPr>
            <a:r>
              <a:rPr lang="en-MY" sz="2200" dirty="0"/>
              <a:t>Based on work experience.</a:t>
            </a:r>
          </a:p>
          <a:p>
            <a:pPr>
              <a:defRPr/>
            </a:pPr>
            <a:r>
              <a:rPr lang="en-MY" sz="2200" dirty="0"/>
              <a:t>Based on hobby and interest.</a:t>
            </a:r>
          </a:p>
          <a:p>
            <a:pPr>
              <a:defRPr/>
            </a:pPr>
            <a:r>
              <a:rPr lang="en-MY" sz="2200" dirty="0"/>
              <a:t>Based on chance </a:t>
            </a:r>
            <a:r>
              <a:rPr lang="en-MY" sz="2200" dirty="0" smtClean="0"/>
              <a:t>encounters </a:t>
            </a:r>
            <a:r>
              <a:rPr lang="en-MY" sz="2200" dirty="0"/>
              <a:t>or </a:t>
            </a:r>
            <a:r>
              <a:rPr lang="en-MY" sz="2200" dirty="0" smtClean="0"/>
              <a:t>observations </a:t>
            </a:r>
            <a:r>
              <a:rPr lang="en-MY" sz="2200" dirty="0"/>
              <a:t>while travelling.</a:t>
            </a:r>
          </a:p>
          <a:p>
            <a:pPr>
              <a:defRPr/>
            </a:pPr>
            <a:r>
              <a:rPr lang="en-MY" sz="2200" dirty="0"/>
              <a:t>Based on family business.</a:t>
            </a:r>
          </a:p>
          <a:p>
            <a:pPr>
              <a:defRPr/>
            </a:pPr>
            <a:r>
              <a:rPr lang="en-MY" sz="2200" dirty="0"/>
              <a:t>Based on suggestion from spouse, siblings and friends.</a:t>
            </a:r>
          </a:p>
          <a:p>
            <a:pPr>
              <a:defRPr/>
            </a:pPr>
            <a:r>
              <a:rPr lang="en-MY" sz="2200" dirty="0"/>
              <a:t>Based on business networks.</a:t>
            </a:r>
          </a:p>
          <a:p>
            <a:pPr>
              <a:defRPr/>
            </a:pPr>
            <a:r>
              <a:rPr lang="en-MY" sz="2200" dirty="0"/>
              <a:t>Based on local needs, wants, problem or finding gaps in the market place.</a:t>
            </a:r>
          </a:p>
          <a:p>
            <a:pPr>
              <a:defRPr/>
            </a:pPr>
            <a:r>
              <a:rPr lang="en-MY" sz="2200" dirty="0"/>
              <a:t>Based on market trend or market growth potential.</a:t>
            </a:r>
          </a:p>
          <a:p>
            <a:pPr>
              <a:defRPr/>
            </a:pPr>
            <a:r>
              <a:rPr lang="en-MY" sz="2200" dirty="0"/>
              <a:t>Based on copying successful business </a:t>
            </a:r>
            <a:r>
              <a:rPr lang="en-MY" sz="2200" dirty="0" smtClean="0"/>
              <a:t>model.</a:t>
            </a:r>
            <a:endParaRPr lang="en-MY"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MY" smtClean="0">
                <a:ea typeface="ＭＳ Ｐゴシック" pitchFamily="34" charset="-128"/>
              </a:rPr>
              <a:t>Business Ideas (cont.)</a:t>
            </a:r>
          </a:p>
        </p:txBody>
      </p:sp>
      <p:sp>
        <p:nvSpPr>
          <p:cNvPr id="12291" name="Content Placeholder 2"/>
          <p:cNvSpPr>
            <a:spLocks noGrp="1"/>
          </p:cNvSpPr>
          <p:nvPr>
            <p:ph idx="1"/>
          </p:nvPr>
        </p:nvSpPr>
        <p:spPr>
          <a:xfrm>
            <a:off x="179388" y="1582738"/>
            <a:ext cx="8856662" cy="4589462"/>
          </a:xfrm>
        </p:spPr>
        <p:txBody>
          <a:bodyPr/>
          <a:lstStyle/>
          <a:p>
            <a:r>
              <a:rPr lang="en-MY" sz="2200" smtClean="0">
                <a:ea typeface="ＭＳ Ｐゴシック" pitchFamily="34" charset="-128"/>
              </a:rPr>
              <a:t>Based on franchise business.</a:t>
            </a:r>
          </a:p>
          <a:p>
            <a:r>
              <a:rPr lang="en-MY" sz="2200" smtClean="0">
                <a:ea typeface="ＭＳ Ｐゴシック" pitchFamily="34" charset="-128"/>
              </a:rPr>
              <a:t>Based on searching and seeking of good opportunities in the environment.</a:t>
            </a:r>
          </a:p>
          <a:p>
            <a:r>
              <a:rPr lang="en-MY" sz="2200" smtClean="0">
                <a:ea typeface="ＭＳ Ｐゴシック" pitchFamily="34" charset="-128"/>
              </a:rPr>
              <a:t>Based on experimentation, trial and error methods and better product development. </a:t>
            </a:r>
          </a:p>
          <a:p>
            <a:r>
              <a:rPr lang="en-MY" sz="2200" smtClean="0">
                <a:ea typeface="ＭＳ Ｐゴシック" pitchFamily="34" charset="-128"/>
              </a:rPr>
              <a:t>Based on building internal strengths such as skills, capability, experiences, resources and networks so that you become the best and most suitable person to capture the opportunity. These additional strengths that you build may make opportunities seek you or single you out from your competitors.</a:t>
            </a:r>
          </a:p>
          <a:p>
            <a:r>
              <a:rPr lang="en-MY" sz="2200" smtClean="0">
                <a:ea typeface="ＭＳ Ｐゴシック" pitchFamily="34" charset="-128"/>
              </a:rPr>
              <a:t>Based on readings from magazines, books and internet.</a:t>
            </a:r>
          </a:p>
          <a:p>
            <a:r>
              <a:rPr lang="en-MY" sz="2200" smtClean="0">
                <a:ea typeface="ＭＳ Ｐゴシック" pitchFamily="34" charset="-128"/>
              </a:rPr>
              <a:t>Looking for good existing business for sale.</a:t>
            </a:r>
          </a:p>
          <a:p>
            <a:pPr marL="457200" lvl="1" indent="0">
              <a:buFontTx/>
              <a:buNone/>
            </a:pPr>
            <a:endParaRPr lang="en-US" sz="2200" smtClean="0">
              <a:ea typeface="ＭＳ Ｐゴシック"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MY" smtClean="0">
                <a:ea typeface="ＭＳ Ｐゴシック" pitchFamily="34" charset="-128"/>
              </a:rPr>
              <a:t>Macroenvironment Analysis</a:t>
            </a:r>
          </a:p>
        </p:txBody>
      </p:sp>
      <p:sp>
        <p:nvSpPr>
          <p:cNvPr id="19459" name="Content Placeholder 2"/>
          <p:cNvSpPr>
            <a:spLocks noGrp="1"/>
          </p:cNvSpPr>
          <p:nvPr>
            <p:ph idx="1"/>
          </p:nvPr>
        </p:nvSpPr>
        <p:spPr>
          <a:xfrm>
            <a:off x="250825" y="1125538"/>
            <a:ext cx="8785225" cy="5543550"/>
          </a:xfrm>
        </p:spPr>
        <p:txBody>
          <a:bodyPr/>
          <a:lstStyle/>
          <a:p>
            <a:pPr marL="0" indent="0">
              <a:buFont typeface="Wingdings" pitchFamily="2" charset="2"/>
              <a:buNone/>
            </a:pPr>
            <a:r>
              <a:rPr lang="en-MY" smtClean="0">
                <a:ea typeface="ＭＳ Ｐゴシック" pitchFamily="34" charset="-128"/>
              </a:rPr>
              <a:t> </a:t>
            </a:r>
            <a:endParaRPr lang="en-US" smtClean="0">
              <a:ea typeface="ＭＳ Ｐゴシック" pitchFamily="34" charset="-128"/>
            </a:endParaRPr>
          </a:p>
        </p:txBody>
      </p:sp>
      <p:pic>
        <p:nvPicPr>
          <p:cNvPr id="19460" name="Picture 2"/>
          <p:cNvPicPr>
            <a:picLocks noChangeAspect="1" noChangeArrowheads="1"/>
          </p:cNvPicPr>
          <p:nvPr/>
        </p:nvPicPr>
        <p:blipFill>
          <a:blip r:embed="rId2" cstate="print"/>
          <a:srcRect/>
          <a:stretch>
            <a:fillRect/>
          </a:stretch>
        </p:blipFill>
        <p:spPr bwMode="auto">
          <a:xfrm>
            <a:off x="1090613" y="1493838"/>
            <a:ext cx="7442200" cy="475456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66CE0302-3FA2-45B0-B25D-0C205BD29508}" type="slidenum">
              <a:rPr lang="en-US"/>
              <a:pPr>
                <a:defRPr/>
              </a:pPr>
              <a:t>8</a:t>
            </a:fld>
            <a:endParaRPr lang="en-US"/>
          </a:p>
        </p:txBody>
      </p:sp>
      <p:sp>
        <p:nvSpPr>
          <p:cNvPr id="9219"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First Approach: Observing Trends</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9220" name="Rectangle 3"/>
          <p:cNvSpPr>
            <a:spLocks noGrp="1" noChangeArrowheads="1"/>
          </p:cNvSpPr>
          <p:nvPr>
            <p:ph type="body" idx="1"/>
          </p:nvPr>
        </p:nvSpPr>
        <p:spPr/>
        <p:txBody>
          <a:bodyPr/>
          <a:lstStyle/>
          <a:p>
            <a:pPr eaLnBrk="1" hangingPunct="1"/>
            <a:r>
              <a:rPr lang="en-US" sz="2800" smtClean="0">
                <a:latin typeface="Times New Roman" pitchFamily="18" charset="0"/>
              </a:rPr>
              <a:t>Observing Trends</a:t>
            </a:r>
          </a:p>
          <a:p>
            <a:pPr lvl="1" eaLnBrk="1" hangingPunct="1"/>
            <a:r>
              <a:rPr lang="en-US" sz="2400" smtClean="0">
                <a:latin typeface="Times New Roman" pitchFamily="18" charset="0"/>
              </a:rPr>
              <a:t>Trends create opportunities for entrepreneurs to pursue.</a:t>
            </a:r>
          </a:p>
          <a:p>
            <a:pPr lvl="1" eaLnBrk="1" hangingPunct="1"/>
            <a:r>
              <a:rPr lang="en-US" sz="2400" smtClean="0">
                <a:latin typeface="Times New Roman" pitchFamily="18" charset="0"/>
              </a:rPr>
              <a:t>The most important trends are:</a:t>
            </a:r>
          </a:p>
          <a:p>
            <a:pPr lvl="2" eaLnBrk="1" hangingPunct="1"/>
            <a:r>
              <a:rPr lang="en-US" smtClean="0">
                <a:latin typeface="Times New Roman" pitchFamily="18" charset="0"/>
              </a:rPr>
              <a:t>Economic forces.</a:t>
            </a:r>
          </a:p>
          <a:p>
            <a:pPr lvl="2" eaLnBrk="1" hangingPunct="1"/>
            <a:r>
              <a:rPr lang="en-US" smtClean="0">
                <a:latin typeface="Times New Roman" pitchFamily="18" charset="0"/>
              </a:rPr>
              <a:t>Social forces.</a:t>
            </a:r>
          </a:p>
          <a:p>
            <a:pPr lvl="2" eaLnBrk="1" hangingPunct="1"/>
            <a:r>
              <a:rPr lang="en-US" smtClean="0">
                <a:latin typeface="Times New Roman" pitchFamily="18" charset="0"/>
              </a:rPr>
              <a:t>Technological advances.</a:t>
            </a:r>
          </a:p>
          <a:p>
            <a:pPr lvl="2" eaLnBrk="1" hangingPunct="1"/>
            <a:r>
              <a:rPr lang="en-US" smtClean="0">
                <a:latin typeface="Times New Roman" pitchFamily="18" charset="0"/>
              </a:rPr>
              <a:t>Political action and regulatory change.</a:t>
            </a:r>
          </a:p>
          <a:p>
            <a:pPr lvl="1" eaLnBrk="1" hangingPunct="1"/>
            <a:r>
              <a:rPr lang="en-US" sz="2400" smtClean="0">
                <a:latin typeface="Times New Roman" pitchFamily="18" charset="0"/>
              </a:rPr>
              <a:t>It’s important to be aware of changes in these areas.</a:t>
            </a:r>
          </a:p>
          <a:p>
            <a:pPr lvl="2" eaLnBrk="1" hangingPunct="1">
              <a:buFontTx/>
              <a:buNone/>
            </a:pPr>
            <a:endParaRPr lang="en-US" sz="2000" smtClean="0">
              <a:latin typeface="Times New Roman" pitchFamily="18" charset="0"/>
            </a:endParaRPr>
          </a:p>
          <a:p>
            <a:pPr lvl="1" eaLnBrk="1" hangingPunct="1"/>
            <a:endParaRPr lang="en-US" sz="2400" smtClean="0">
              <a:latin typeface="Times New Roman" pitchFamily="18" charset="0"/>
            </a:endParaRPr>
          </a:p>
        </p:txBody>
      </p:sp>
      <p:sp>
        <p:nvSpPr>
          <p:cNvPr id="9221"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r>
              <a:rPr lang="en-US"/>
              <a:t>2-</a:t>
            </a:r>
            <a:fld id="{2466BC6E-FC0B-48D3-AFBB-3985ADEA7E07}" type="slidenum">
              <a:rPr lang="en-US"/>
              <a:pPr>
                <a:defRPr/>
              </a:pPr>
              <a:t>9</a:t>
            </a:fld>
            <a:endParaRPr lang="en-US"/>
          </a:p>
        </p:txBody>
      </p:sp>
      <p:sp>
        <p:nvSpPr>
          <p:cNvPr id="10243"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First Approach: Observing Trends</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10244"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10245" name="Text Box 6"/>
          <p:cNvSpPr txBox="1">
            <a:spLocks noChangeArrowheads="1"/>
          </p:cNvSpPr>
          <p:nvPr/>
        </p:nvSpPr>
        <p:spPr bwMode="auto">
          <a:xfrm>
            <a:off x="1524000" y="1371600"/>
            <a:ext cx="5562600" cy="830263"/>
          </a:xfrm>
          <a:prstGeom prst="rect">
            <a:avLst/>
          </a:prstGeom>
          <a:noFill/>
          <a:ln w="9525">
            <a:noFill/>
            <a:miter lim="800000"/>
            <a:headEnd/>
            <a:tailEnd/>
          </a:ln>
        </p:spPr>
        <p:txBody>
          <a:bodyPr>
            <a:spAutoFit/>
          </a:bodyPr>
          <a:lstStyle/>
          <a:p>
            <a:pPr algn="ctr">
              <a:spcBef>
                <a:spcPct val="50000"/>
              </a:spcBef>
            </a:pPr>
            <a:r>
              <a:rPr lang="en-US" sz="2400"/>
              <a:t>Environmental Trends Suggesting Business or Product Opportunity Gaps</a:t>
            </a:r>
          </a:p>
        </p:txBody>
      </p:sp>
      <p:pic>
        <p:nvPicPr>
          <p:cNvPr id="10246" name="Picture 7"/>
          <p:cNvPicPr>
            <a:picLocks noChangeAspect="1" noChangeArrowheads="1"/>
          </p:cNvPicPr>
          <p:nvPr/>
        </p:nvPicPr>
        <p:blipFill>
          <a:blip r:embed="rId2" cstate="print"/>
          <a:srcRect/>
          <a:stretch>
            <a:fillRect/>
          </a:stretch>
        </p:blipFill>
        <p:spPr bwMode="auto">
          <a:xfrm>
            <a:off x="1600200" y="2286000"/>
            <a:ext cx="5800725"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92FAC989-B78F-4183-96C2-764CBBA39E7F}" type="slidenum">
              <a:rPr lang="en-US"/>
              <a:pPr>
                <a:defRPr/>
              </a:pPr>
              <a:t>10</a:t>
            </a:fld>
            <a:endParaRPr lang="en-US"/>
          </a:p>
        </p:txBody>
      </p:sp>
      <p:sp>
        <p:nvSpPr>
          <p:cNvPr id="1126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1: Economic Forces</a:t>
            </a:r>
          </a:p>
        </p:txBody>
      </p:sp>
      <p:sp>
        <p:nvSpPr>
          <p:cNvPr id="11268"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11269" name="Text Box 4"/>
          <p:cNvSpPr txBox="1">
            <a:spLocks noChangeArrowheads="1"/>
          </p:cNvSpPr>
          <p:nvPr/>
        </p:nvSpPr>
        <p:spPr bwMode="auto">
          <a:xfrm>
            <a:off x="304800" y="2133600"/>
            <a:ext cx="3962400" cy="2246313"/>
          </a:xfrm>
          <a:prstGeom prst="rect">
            <a:avLst/>
          </a:prstGeom>
          <a:noFill/>
          <a:ln w="9525">
            <a:noFill/>
            <a:miter lim="800000"/>
            <a:headEnd/>
            <a:tailEnd/>
          </a:ln>
        </p:spPr>
        <p:txBody>
          <a:bodyPr>
            <a:spAutoFit/>
          </a:bodyPr>
          <a:lstStyle/>
          <a:p>
            <a:pPr algn="ctr">
              <a:spcBef>
                <a:spcPct val="50000"/>
              </a:spcBef>
            </a:pPr>
            <a:r>
              <a:rPr lang="en-US" sz="2800"/>
              <a:t>Economic trends help determine areas that are ripe for new startups and areas that startups should avoid.</a:t>
            </a:r>
          </a:p>
        </p:txBody>
      </p:sp>
      <p:sp>
        <p:nvSpPr>
          <p:cNvPr id="11270"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1271" name="TextBox 13"/>
          <p:cNvSpPr txBox="1">
            <a:spLocks noChangeArrowheads="1"/>
          </p:cNvSpPr>
          <p:nvPr/>
        </p:nvSpPr>
        <p:spPr bwMode="auto">
          <a:xfrm>
            <a:off x="4495800" y="1600200"/>
            <a:ext cx="4419600" cy="830263"/>
          </a:xfrm>
          <a:prstGeom prst="rect">
            <a:avLst/>
          </a:prstGeom>
          <a:noFill/>
          <a:ln w="9525">
            <a:noFill/>
            <a:miter lim="800000"/>
            <a:headEnd/>
            <a:tailEnd/>
          </a:ln>
        </p:spPr>
        <p:txBody>
          <a:bodyPr>
            <a:spAutoFit/>
          </a:bodyPr>
          <a:lstStyle/>
          <a:p>
            <a:r>
              <a:rPr lang="en-US" sz="2400"/>
              <a:t>Example of Economic Trend Creating a Favorable Opportunity</a:t>
            </a:r>
          </a:p>
        </p:txBody>
      </p:sp>
      <p:sp>
        <p:nvSpPr>
          <p:cNvPr id="11272" name="TextBox 14"/>
          <p:cNvSpPr txBox="1">
            <a:spLocks noChangeArrowheads="1"/>
          </p:cNvSpPr>
          <p:nvPr/>
        </p:nvSpPr>
        <p:spPr bwMode="auto">
          <a:xfrm>
            <a:off x="4572000" y="2438400"/>
            <a:ext cx="4191000" cy="2524125"/>
          </a:xfrm>
          <a:prstGeom prst="rect">
            <a:avLst/>
          </a:prstGeom>
          <a:noFill/>
          <a:ln w="9525">
            <a:noFill/>
            <a:miter lim="800000"/>
            <a:headEnd/>
            <a:tailEnd/>
          </a:ln>
        </p:spPr>
        <p:txBody>
          <a:bodyPr>
            <a:spAutoFit/>
          </a:bodyPr>
          <a:lstStyle/>
          <a:p>
            <a:pPr>
              <a:lnSpc>
                <a:spcPts val="3200"/>
              </a:lnSpc>
              <a:buFont typeface="Arial" charset="0"/>
              <a:buChar char="•"/>
            </a:pPr>
            <a:r>
              <a:rPr lang="en-US" sz="2400" dirty="0"/>
              <a:t> E</a:t>
            </a:r>
            <a:r>
              <a:rPr lang="en-US" sz="2400" dirty="0" smtClean="0"/>
              <a:t>conomic trends favor </a:t>
            </a:r>
            <a:endParaRPr lang="en-US" sz="2400" dirty="0"/>
          </a:p>
          <a:p>
            <a:pPr>
              <a:lnSpc>
                <a:spcPts val="3200"/>
              </a:lnSpc>
            </a:pPr>
            <a:r>
              <a:rPr lang="en-US" sz="2400" dirty="0"/>
              <a:t>  startups that help consumers</a:t>
            </a:r>
          </a:p>
          <a:p>
            <a:pPr>
              <a:lnSpc>
                <a:spcPts val="3200"/>
              </a:lnSpc>
            </a:pPr>
            <a:r>
              <a:rPr lang="en-US" sz="2400" dirty="0"/>
              <a:t>  save money.</a:t>
            </a:r>
          </a:p>
          <a:p>
            <a:pPr>
              <a:lnSpc>
                <a:spcPts val="3200"/>
              </a:lnSpc>
              <a:buFont typeface="Arial" charset="0"/>
              <a:buChar char="•"/>
            </a:pPr>
            <a:r>
              <a:rPr lang="en-US" sz="2400" dirty="0"/>
              <a:t> An example is GasBuddy.com,</a:t>
            </a:r>
          </a:p>
          <a:p>
            <a:pPr>
              <a:lnSpc>
                <a:spcPts val="3200"/>
              </a:lnSpc>
            </a:pPr>
            <a:r>
              <a:rPr lang="en-US" sz="2400" dirty="0"/>
              <a:t>  a company started to help </a:t>
            </a:r>
          </a:p>
          <a:p>
            <a:pPr>
              <a:lnSpc>
                <a:spcPts val="3200"/>
              </a:lnSpc>
            </a:pPr>
            <a:r>
              <a:rPr lang="en-US" sz="2400" dirty="0"/>
              <a:t>  consumers save money on gas.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ED6E61C2-BB40-4552-9E38-FCFD929157EE}" type="slidenum">
              <a:rPr lang="en-US"/>
              <a:pPr>
                <a:defRPr/>
              </a:pPr>
              <a:t>11</a:t>
            </a:fld>
            <a:endParaRPr lang="en-US"/>
          </a:p>
        </p:txBody>
      </p:sp>
      <p:sp>
        <p:nvSpPr>
          <p:cNvPr id="1229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2: Social Forces</a:t>
            </a:r>
          </a:p>
        </p:txBody>
      </p:sp>
      <p:sp>
        <p:nvSpPr>
          <p:cNvPr id="12292"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12293" name="Text Box 4"/>
          <p:cNvSpPr txBox="1">
            <a:spLocks noChangeArrowheads="1"/>
          </p:cNvSpPr>
          <p:nvPr/>
        </p:nvSpPr>
        <p:spPr bwMode="auto">
          <a:xfrm>
            <a:off x="381000" y="1828800"/>
            <a:ext cx="3886200" cy="3540125"/>
          </a:xfrm>
          <a:prstGeom prst="rect">
            <a:avLst/>
          </a:prstGeom>
          <a:noFill/>
          <a:ln w="9525">
            <a:noFill/>
            <a:miter lim="800000"/>
            <a:headEnd/>
            <a:tailEnd/>
          </a:ln>
        </p:spPr>
        <p:txBody>
          <a:bodyPr>
            <a:spAutoFit/>
          </a:bodyPr>
          <a:lstStyle/>
          <a:p>
            <a:pPr algn="ctr">
              <a:spcBef>
                <a:spcPct val="50000"/>
              </a:spcBef>
            </a:pPr>
            <a:r>
              <a:rPr lang="en-US" sz="2800"/>
              <a:t>Social trends alter how people and businesses behave and set their priorities.  These trends provide opportunities for new businesses to accommodate the changes.</a:t>
            </a:r>
          </a:p>
        </p:txBody>
      </p:sp>
      <p:sp>
        <p:nvSpPr>
          <p:cNvPr id="12294"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2295"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12296" name="TextBox 9"/>
          <p:cNvSpPr txBox="1">
            <a:spLocks noChangeArrowheads="1"/>
          </p:cNvSpPr>
          <p:nvPr/>
        </p:nvSpPr>
        <p:spPr bwMode="auto">
          <a:xfrm>
            <a:off x="4648200" y="1676400"/>
            <a:ext cx="3810000" cy="461963"/>
          </a:xfrm>
          <a:prstGeom prst="rect">
            <a:avLst/>
          </a:prstGeom>
          <a:noFill/>
          <a:ln w="9525">
            <a:noFill/>
            <a:miter lim="800000"/>
            <a:headEnd/>
            <a:tailEnd/>
          </a:ln>
        </p:spPr>
        <p:txBody>
          <a:bodyPr>
            <a:spAutoFit/>
          </a:bodyPr>
          <a:lstStyle/>
          <a:p>
            <a:r>
              <a:rPr lang="en-US" sz="2400"/>
              <a:t>Examples of Social Trends</a:t>
            </a:r>
          </a:p>
        </p:txBody>
      </p:sp>
      <p:sp>
        <p:nvSpPr>
          <p:cNvPr id="12297" name="TextBox 10"/>
          <p:cNvSpPr txBox="1">
            <a:spLocks noChangeArrowheads="1"/>
          </p:cNvSpPr>
          <p:nvPr/>
        </p:nvSpPr>
        <p:spPr bwMode="auto">
          <a:xfrm>
            <a:off x="4648200" y="2286000"/>
            <a:ext cx="4114800" cy="3416300"/>
          </a:xfrm>
          <a:prstGeom prst="rect">
            <a:avLst/>
          </a:prstGeom>
          <a:noFill/>
          <a:ln w="9525">
            <a:noFill/>
            <a:miter lim="800000"/>
            <a:headEnd/>
            <a:tailEnd/>
          </a:ln>
        </p:spPr>
        <p:txBody>
          <a:bodyPr>
            <a:spAutoFit/>
          </a:bodyPr>
          <a:lstStyle/>
          <a:p>
            <a:pPr>
              <a:buFont typeface="Arial" charset="0"/>
              <a:buChar char="•"/>
            </a:pPr>
            <a:r>
              <a:rPr lang="en-US" sz="2400"/>
              <a:t> Retirement of baby boomers.</a:t>
            </a:r>
          </a:p>
          <a:p>
            <a:pPr>
              <a:buFont typeface="Arial" charset="0"/>
              <a:buChar char="•"/>
            </a:pPr>
            <a:r>
              <a:rPr lang="en-US" sz="2400"/>
              <a:t> The increasing diversity of </a:t>
            </a:r>
          </a:p>
          <a:p>
            <a:r>
              <a:rPr lang="en-US" sz="2400"/>
              <a:t>   the workplace.</a:t>
            </a:r>
          </a:p>
          <a:p>
            <a:pPr>
              <a:buFont typeface="Arial" charset="0"/>
              <a:buChar char="•"/>
            </a:pPr>
            <a:r>
              <a:rPr lang="en-US" sz="2400"/>
              <a:t> Increasing interest in health,</a:t>
            </a:r>
          </a:p>
          <a:p>
            <a:r>
              <a:rPr lang="en-US" sz="2400"/>
              <a:t>  fitness, and wellness.</a:t>
            </a:r>
          </a:p>
          <a:p>
            <a:pPr>
              <a:buFont typeface="Arial" charset="0"/>
              <a:buChar char="•"/>
            </a:pPr>
            <a:r>
              <a:rPr lang="en-US" sz="2400"/>
              <a:t> Emphasis on alternative forms</a:t>
            </a:r>
          </a:p>
          <a:p>
            <a:r>
              <a:rPr lang="en-US" sz="2400"/>
              <a:t>  of energy.</a:t>
            </a:r>
          </a:p>
          <a:p>
            <a:pPr>
              <a:buFont typeface="Arial" charset="0"/>
              <a:buChar char="•"/>
            </a:pPr>
            <a:r>
              <a:rPr lang="en-US" sz="2400"/>
              <a:t> New forms of music and other</a:t>
            </a:r>
          </a:p>
          <a:p>
            <a:r>
              <a:rPr lang="en-US" sz="2400"/>
              <a:t>  types of entertainment.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FBCCDE89-1FA7-4316-B92D-79FD73B397A2}" type="slidenum">
              <a:rPr lang="en-US"/>
              <a:pPr>
                <a:defRPr/>
              </a:pPr>
              <a:t>12</a:t>
            </a:fld>
            <a:endParaRPr lang="en-US"/>
          </a:p>
        </p:txBody>
      </p:sp>
      <p:sp>
        <p:nvSpPr>
          <p:cNvPr id="1331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3: Technological Advances</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13316"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13317" name="Text Box 4"/>
          <p:cNvSpPr txBox="1">
            <a:spLocks noChangeArrowheads="1"/>
          </p:cNvSpPr>
          <p:nvPr/>
        </p:nvSpPr>
        <p:spPr bwMode="auto">
          <a:xfrm>
            <a:off x="381000" y="2057400"/>
            <a:ext cx="3886200" cy="1384300"/>
          </a:xfrm>
          <a:prstGeom prst="rect">
            <a:avLst/>
          </a:prstGeom>
          <a:noFill/>
          <a:ln w="9525">
            <a:noFill/>
            <a:miter lim="800000"/>
            <a:headEnd/>
            <a:tailEnd/>
          </a:ln>
        </p:spPr>
        <p:txBody>
          <a:bodyPr>
            <a:spAutoFit/>
          </a:bodyPr>
          <a:lstStyle/>
          <a:p>
            <a:pPr algn="ctr">
              <a:spcBef>
                <a:spcPct val="50000"/>
              </a:spcBef>
            </a:pPr>
            <a:r>
              <a:rPr lang="en-US" sz="2800"/>
              <a:t>Advances in technology frequently create business opportunities.</a:t>
            </a:r>
          </a:p>
        </p:txBody>
      </p:sp>
      <p:sp>
        <p:nvSpPr>
          <p:cNvPr id="13318"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3319"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13320" name="TextBox 9"/>
          <p:cNvSpPr txBox="1">
            <a:spLocks noChangeArrowheads="1"/>
          </p:cNvSpPr>
          <p:nvPr/>
        </p:nvSpPr>
        <p:spPr bwMode="auto">
          <a:xfrm>
            <a:off x="4648200" y="1676400"/>
            <a:ext cx="4038600" cy="1570038"/>
          </a:xfrm>
          <a:prstGeom prst="rect">
            <a:avLst/>
          </a:prstGeom>
          <a:noFill/>
          <a:ln w="9525">
            <a:noFill/>
            <a:miter lim="800000"/>
            <a:headEnd/>
            <a:tailEnd/>
          </a:ln>
        </p:spPr>
        <p:txBody>
          <a:bodyPr>
            <a:spAutoFit/>
          </a:bodyPr>
          <a:lstStyle/>
          <a:p>
            <a:r>
              <a:rPr lang="en-US" sz="2400"/>
              <a:t>Examples of Entire Industries that Have Been Created as the Results of Technological Advances</a:t>
            </a:r>
          </a:p>
        </p:txBody>
      </p:sp>
      <p:sp>
        <p:nvSpPr>
          <p:cNvPr id="13321" name="TextBox 12"/>
          <p:cNvSpPr txBox="1">
            <a:spLocks noChangeArrowheads="1"/>
          </p:cNvSpPr>
          <p:nvPr/>
        </p:nvSpPr>
        <p:spPr bwMode="auto">
          <a:xfrm>
            <a:off x="4648200" y="3276600"/>
            <a:ext cx="3810000" cy="2308324"/>
          </a:xfrm>
          <a:prstGeom prst="rect">
            <a:avLst/>
          </a:prstGeom>
          <a:noFill/>
          <a:ln w="9525">
            <a:noFill/>
            <a:miter lim="800000"/>
            <a:headEnd/>
            <a:tailEnd/>
          </a:ln>
        </p:spPr>
        <p:txBody>
          <a:bodyPr>
            <a:spAutoFit/>
          </a:bodyPr>
          <a:lstStyle/>
          <a:p>
            <a:pPr>
              <a:buFont typeface="Arial" charset="0"/>
              <a:buChar char="•"/>
            </a:pPr>
            <a:r>
              <a:rPr lang="en-US" sz="2400" dirty="0"/>
              <a:t> Computer industry</a:t>
            </a:r>
          </a:p>
          <a:p>
            <a:pPr>
              <a:buFont typeface="Arial" charset="0"/>
              <a:buChar char="•"/>
            </a:pPr>
            <a:r>
              <a:rPr lang="en-US" sz="2400" dirty="0"/>
              <a:t> Internet</a:t>
            </a:r>
          </a:p>
          <a:p>
            <a:pPr>
              <a:buFont typeface="Arial" charset="0"/>
              <a:buChar char="•"/>
            </a:pPr>
            <a:r>
              <a:rPr lang="en-US" sz="2400" dirty="0"/>
              <a:t> Biotechnology</a:t>
            </a:r>
          </a:p>
          <a:p>
            <a:pPr>
              <a:buFont typeface="Arial" charset="0"/>
              <a:buChar char="•"/>
            </a:pPr>
            <a:r>
              <a:rPr lang="en-US" sz="2400" dirty="0"/>
              <a:t> Digital </a:t>
            </a:r>
            <a:r>
              <a:rPr lang="en-US" sz="2400" dirty="0" smtClean="0"/>
              <a:t>photography</a:t>
            </a:r>
          </a:p>
          <a:p>
            <a:pPr>
              <a:buFont typeface="Arial" charset="0"/>
              <a:buChar char="•"/>
            </a:pPr>
            <a:r>
              <a:rPr lang="en-US" sz="2400" dirty="0" smtClean="0"/>
              <a:t> Digital technology </a:t>
            </a:r>
          </a:p>
          <a:p>
            <a:pPr>
              <a:buFont typeface="Arial" charset="0"/>
              <a:buChar char="•"/>
            </a:pPr>
            <a:r>
              <a:rPr lang="en-US" sz="2400" dirty="0"/>
              <a:t> </a:t>
            </a:r>
            <a:r>
              <a:rPr lang="en-US" sz="2400" dirty="0" err="1" smtClean="0"/>
              <a:t>IoT</a:t>
            </a:r>
            <a:r>
              <a:rPr lang="en-US" sz="2400" dirty="0" smtClean="0"/>
              <a:t> / AI / ML  </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069C66F9-1159-43DF-9CC6-7A99A63FFDF8}" type="slidenum">
              <a:rPr lang="en-US"/>
              <a:pPr>
                <a:defRPr/>
              </a:pPr>
              <a:t>13</a:t>
            </a:fld>
            <a:endParaRPr lang="en-US"/>
          </a:p>
        </p:txBody>
      </p:sp>
      <p:sp>
        <p:nvSpPr>
          <p:cNvPr id="14339"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3: Technological Advances</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14340"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14341" name="Text Box 4"/>
          <p:cNvSpPr txBox="1">
            <a:spLocks noChangeArrowheads="1"/>
          </p:cNvSpPr>
          <p:nvPr/>
        </p:nvSpPr>
        <p:spPr bwMode="auto">
          <a:xfrm>
            <a:off x="381000" y="2057400"/>
            <a:ext cx="3886200" cy="1384300"/>
          </a:xfrm>
          <a:prstGeom prst="rect">
            <a:avLst/>
          </a:prstGeom>
          <a:noFill/>
          <a:ln w="9525">
            <a:noFill/>
            <a:miter lim="800000"/>
            <a:headEnd/>
            <a:tailEnd/>
          </a:ln>
        </p:spPr>
        <p:txBody>
          <a:bodyPr>
            <a:spAutoFit/>
          </a:bodyPr>
          <a:lstStyle/>
          <a:p>
            <a:pPr algn="ctr">
              <a:spcBef>
                <a:spcPct val="50000"/>
              </a:spcBef>
            </a:pPr>
            <a:r>
              <a:rPr lang="en-US" sz="2800"/>
              <a:t>Once a technology is created, products often emerge to advance it.</a:t>
            </a:r>
          </a:p>
        </p:txBody>
      </p:sp>
      <p:sp>
        <p:nvSpPr>
          <p:cNvPr id="14342"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4343"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14344" name="TextBox 12"/>
          <p:cNvSpPr txBox="1">
            <a:spLocks noChangeArrowheads="1"/>
          </p:cNvSpPr>
          <p:nvPr/>
        </p:nvSpPr>
        <p:spPr bwMode="auto">
          <a:xfrm>
            <a:off x="4648200" y="1676400"/>
            <a:ext cx="4114800" cy="461963"/>
          </a:xfrm>
          <a:prstGeom prst="rect">
            <a:avLst/>
          </a:prstGeom>
          <a:noFill/>
          <a:ln w="9525">
            <a:noFill/>
            <a:miter lim="800000"/>
            <a:headEnd/>
            <a:tailEnd/>
          </a:ln>
        </p:spPr>
        <p:txBody>
          <a:bodyPr>
            <a:spAutoFit/>
          </a:bodyPr>
          <a:lstStyle/>
          <a:p>
            <a:r>
              <a:rPr lang="en-US" sz="2400"/>
              <a:t>Example: H20Audio</a:t>
            </a:r>
          </a:p>
        </p:txBody>
      </p:sp>
      <p:sp>
        <p:nvSpPr>
          <p:cNvPr id="14345" name="TextBox 13"/>
          <p:cNvSpPr txBox="1">
            <a:spLocks noChangeArrowheads="1"/>
          </p:cNvSpPr>
          <p:nvPr/>
        </p:nvSpPr>
        <p:spPr bwMode="auto">
          <a:xfrm>
            <a:off x="4648200" y="2286000"/>
            <a:ext cx="3886200" cy="2677656"/>
          </a:xfrm>
          <a:prstGeom prst="rect">
            <a:avLst/>
          </a:prstGeom>
          <a:noFill/>
          <a:ln w="9525">
            <a:noFill/>
            <a:miter lim="800000"/>
            <a:headEnd/>
            <a:tailEnd/>
          </a:ln>
        </p:spPr>
        <p:txBody>
          <a:bodyPr>
            <a:spAutoFit/>
          </a:bodyPr>
          <a:lstStyle/>
          <a:p>
            <a:r>
              <a:rPr lang="en-US" sz="2400" dirty="0"/>
              <a:t>An example is H20Audio, a company started by four former San Diego State University students, that makes waterproof </a:t>
            </a:r>
            <a:r>
              <a:rPr lang="en-US" sz="2400" dirty="0" smtClean="0"/>
              <a:t>headphones and accessories </a:t>
            </a:r>
            <a:r>
              <a:rPr lang="en-US" sz="2400" dirty="0"/>
              <a:t>for the Apple iPod.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208C933B-1CCB-4812-B246-23EB7C833CBA}" type="slidenum">
              <a:rPr lang="en-US"/>
              <a:pPr>
                <a:defRPr/>
              </a:pPr>
              <a:t>14</a:t>
            </a:fld>
            <a:endParaRPr lang="en-US"/>
          </a:p>
        </p:txBody>
      </p:sp>
      <p:sp>
        <p:nvSpPr>
          <p:cNvPr id="15363"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4: Political Action and Regulatory Changes</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15364" name="Line 4"/>
          <p:cNvSpPr>
            <a:spLocks noChangeShapeType="1"/>
          </p:cNvSpPr>
          <p:nvPr/>
        </p:nvSpPr>
        <p:spPr bwMode="auto">
          <a:xfrm>
            <a:off x="-152400" y="1447800"/>
            <a:ext cx="9144000" cy="0"/>
          </a:xfrm>
          <a:prstGeom prst="line">
            <a:avLst/>
          </a:prstGeom>
          <a:noFill/>
          <a:ln w="38100">
            <a:solidFill>
              <a:srgbClr val="993300"/>
            </a:solidFill>
            <a:round/>
            <a:headEnd/>
            <a:tailEnd/>
          </a:ln>
        </p:spPr>
        <p:txBody>
          <a:bodyPr/>
          <a:lstStyle/>
          <a:p>
            <a:endParaRPr lang="en-IN"/>
          </a:p>
        </p:txBody>
      </p:sp>
      <p:sp>
        <p:nvSpPr>
          <p:cNvPr id="15365" name="Text Box 4"/>
          <p:cNvSpPr txBox="1">
            <a:spLocks noChangeArrowheads="1"/>
          </p:cNvSpPr>
          <p:nvPr/>
        </p:nvSpPr>
        <p:spPr bwMode="auto">
          <a:xfrm>
            <a:off x="381000" y="2057400"/>
            <a:ext cx="3886200" cy="1816100"/>
          </a:xfrm>
          <a:prstGeom prst="rect">
            <a:avLst/>
          </a:prstGeom>
          <a:noFill/>
          <a:ln w="9525">
            <a:noFill/>
            <a:miter lim="800000"/>
            <a:headEnd/>
            <a:tailEnd/>
          </a:ln>
        </p:spPr>
        <p:txBody>
          <a:bodyPr>
            <a:spAutoFit/>
          </a:bodyPr>
          <a:lstStyle/>
          <a:p>
            <a:pPr algn="ctr">
              <a:spcBef>
                <a:spcPct val="50000"/>
              </a:spcBef>
            </a:pPr>
            <a:r>
              <a:rPr lang="en-US" sz="2800"/>
              <a:t>Political action and regulatory changes also provide the basis for opportunities.</a:t>
            </a:r>
          </a:p>
        </p:txBody>
      </p:sp>
      <p:sp>
        <p:nvSpPr>
          <p:cNvPr id="15366"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5367"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15368" name="TextBox 12"/>
          <p:cNvSpPr txBox="1">
            <a:spLocks noChangeArrowheads="1"/>
          </p:cNvSpPr>
          <p:nvPr/>
        </p:nvSpPr>
        <p:spPr bwMode="auto">
          <a:xfrm>
            <a:off x="4648200" y="1676400"/>
            <a:ext cx="4114800" cy="461963"/>
          </a:xfrm>
          <a:prstGeom prst="rect">
            <a:avLst/>
          </a:prstGeom>
          <a:noFill/>
          <a:ln w="9525">
            <a:noFill/>
            <a:miter lim="800000"/>
            <a:headEnd/>
            <a:tailEnd/>
          </a:ln>
        </p:spPr>
        <p:txBody>
          <a:bodyPr>
            <a:spAutoFit/>
          </a:bodyPr>
          <a:lstStyle/>
          <a:p>
            <a:r>
              <a:rPr lang="en-US" sz="2400"/>
              <a:t>General Example</a:t>
            </a:r>
          </a:p>
        </p:txBody>
      </p:sp>
      <p:sp>
        <p:nvSpPr>
          <p:cNvPr id="15369" name="TextBox 13"/>
          <p:cNvSpPr txBox="1">
            <a:spLocks noChangeArrowheads="1"/>
          </p:cNvSpPr>
          <p:nvPr/>
        </p:nvSpPr>
        <p:spPr bwMode="auto">
          <a:xfrm>
            <a:off x="4648200" y="2209800"/>
            <a:ext cx="4191000" cy="2308225"/>
          </a:xfrm>
          <a:prstGeom prst="rect">
            <a:avLst/>
          </a:prstGeom>
          <a:noFill/>
          <a:ln w="9525">
            <a:noFill/>
            <a:miter lim="800000"/>
            <a:headEnd/>
            <a:tailEnd/>
          </a:ln>
        </p:spPr>
        <p:txBody>
          <a:bodyPr>
            <a:spAutoFit/>
          </a:bodyPr>
          <a:lstStyle/>
          <a:p>
            <a:r>
              <a:rPr lang="en-US" sz="2400"/>
              <a:t>Laws to protect the environment have created opportunities for entrepreneurs to start firms that help other firms comply with environmental laws and regulations.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787C1BA0-6EE1-4AB6-947B-C7E347DD540B}" type="slidenum">
              <a:rPr lang="en-US"/>
              <a:pPr>
                <a:defRPr/>
              </a:pPr>
              <a:t>15</a:t>
            </a:fld>
            <a:endParaRPr lang="en-US"/>
          </a:p>
        </p:txBody>
      </p:sp>
      <p:sp>
        <p:nvSpPr>
          <p:cNvPr id="1638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Trend 4: Political Action and Regulatory Changes</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16388" name="Line 4"/>
          <p:cNvSpPr>
            <a:spLocks noChangeShapeType="1"/>
          </p:cNvSpPr>
          <p:nvPr/>
        </p:nvSpPr>
        <p:spPr bwMode="auto">
          <a:xfrm>
            <a:off x="0" y="1447800"/>
            <a:ext cx="9144000" cy="0"/>
          </a:xfrm>
          <a:prstGeom prst="line">
            <a:avLst/>
          </a:prstGeom>
          <a:noFill/>
          <a:ln w="38100">
            <a:solidFill>
              <a:srgbClr val="993300"/>
            </a:solidFill>
            <a:round/>
            <a:headEnd/>
            <a:tailEnd/>
          </a:ln>
        </p:spPr>
        <p:txBody>
          <a:bodyPr/>
          <a:lstStyle/>
          <a:p>
            <a:endParaRPr lang="en-IN"/>
          </a:p>
        </p:txBody>
      </p:sp>
      <p:sp>
        <p:nvSpPr>
          <p:cNvPr id="16389" name="Text Box 4"/>
          <p:cNvSpPr txBox="1">
            <a:spLocks noChangeArrowheads="1"/>
          </p:cNvSpPr>
          <p:nvPr/>
        </p:nvSpPr>
        <p:spPr bwMode="auto">
          <a:xfrm>
            <a:off x="381000" y="2286000"/>
            <a:ext cx="3886200" cy="1384300"/>
          </a:xfrm>
          <a:prstGeom prst="rect">
            <a:avLst/>
          </a:prstGeom>
          <a:noFill/>
          <a:ln w="9525">
            <a:noFill/>
            <a:miter lim="800000"/>
            <a:headEnd/>
            <a:tailEnd/>
          </a:ln>
        </p:spPr>
        <p:txBody>
          <a:bodyPr>
            <a:spAutoFit/>
          </a:bodyPr>
          <a:lstStyle/>
          <a:p>
            <a:pPr algn="ctr">
              <a:spcBef>
                <a:spcPct val="50000"/>
              </a:spcBef>
            </a:pPr>
            <a:r>
              <a:rPr lang="en-US" sz="2800"/>
              <a:t>Company created to help other companies comply with a specific law.</a:t>
            </a:r>
          </a:p>
        </p:txBody>
      </p:sp>
      <p:sp>
        <p:nvSpPr>
          <p:cNvPr id="16390"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16391"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16392" name="TextBox 12"/>
          <p:cNvSpPr txBox="1">
            <a:spLocks noChangeArrowheads="1"/>
          </p:cNvSpPr>
          <p:nvPr/>
        </p:nvSpPr>
        <p:spPr bwMode="auto">
          <a:xfrm>
            <a:off x="4648200" y="1676400"/>
            <a:ext cx="4114800" cy="461963"/>
          </a:xfrm>
          <a:prstGeom prst="rect">
            <a:avLst/>
          </a:prstGeom>
          <a:noFill/>
          <a:ln w="9525">
            <a:noFill/>
            <a:miter lim="800000"/>
            <a:headEnd/>
            <a:tailEnd/>
          </a:ln>
        </p:spPr>
        <p:txBody>
          <a:bodyPr>
            <a:spAutoFit/>
          </a:bodyPr>
          <a:lstStyle/>
          <a:p>
            <a:r>
              <a:rPr lang="en-US" sz="2400"/>
              <a:t>Specific Example</a:t>
            </a:r>
          </a:p>
        </p:txBody>
      </p:sp>
      <p:sp>
        <p:nvSpPr>
          <p:cNvPr id="16393" name="TextBox 13"/>
          <p:cNvSpPr txBox="1">
            <a:spLocks noChangeArrowheads="1"/>
          </p:cNvSpPr>
          <p:nvPr/>
        </p:nvSpPr>
        <p:spPr bwMode="auto">
          <a:xfrm>
            <a:off x="4648200" y="2209800"/>
            <a:ext cx="4191000" cy="4154984"/>
          </a:xfrm>
          <a:prstGeom prst="rect">
            <a:avLst/>
          </a:prstGeom>
          <a:noFill/>
          <a:ln w="9525">
            <a:noFill/>
            <a:miter lim="800000"/>
            <a:headEnd/>
            <a:tailEnd/>
          </a:ln>
        </p:spPr>
        <p:txBody>
          <a:bodyPr>
            <a:spAutoFit/>
          </a:bodyPr>
          <a:lstStyle/>
          <a:p>
            <a:r>
              <a:rPr lang="en-US" sz="2400" dirty="0"/>
              <a:t>The No Child Left Behind Act of 2002 requires states to develop criterion-based assessments in basic skills to be periodically given to students in certain grades.  Kim and Jay </a:t>
            </a:r>
            <a:r>
              <a:rPr lang="en-US" sz="2400" dirty="0" err="1"/>
              <a:t>Kleeman</a:t>
            </a:r>
            <a:r>
              <a:rPr lang="en-US" sz="2400" dirty="0"/>
              <a:t>, two high school teachers, started Shakespeare Squared, a </a:t>
            </a:r>
            <a:r>
              <a:rPr lang="en-US" sz="2400" dirty="0" smtClean="0"/>
              <a:t>content development company </a:t>
            </a:r>
            <a:r>
              <a:rPr lang="en-US" sz="2400" dirty="0"/>
              <a:t>that helps high schools comply with the act.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6BE70F9A-2E3F-4653-8339-B048EBF7A5EE}" type="slidenum">
              <a:rPr lang="en-US"/>
              <a:pPr>
                <a:defRPr/>
              </a:pPr>
              <a:t>16</a:t>
            </a:fld>
            <a:endParaRPr lang="en-US"/>
          </a:p>
        </p:txBody>
      </p:sp>
      <p:sp>
        <p:nvSpPr>
          <p:cNvPr id="1741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Second Approach: Solving a Problem</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17412" name="Rectangle 3"/>
          <p:cNvSpPr>
            <a:spLocks noGrp="1" noChangeArrowheads="1"/>
          </p:cNvSpPr>
          <p:nvPr>
            <p:ph type="body" idx="1"/>
          </p:nvPr>
        </p:nvSpPr>
        <p:spPr/>
        <p:txBody>
          <a:bodyPr/>
          <a:lstStyle/>
          <a:p>
            <a:pPr eaLnBrk="1" hangingPunct="1"/>
            <a:r>
              <a:rPr lang="en-US" sz="2800" smtClean="0">
                <a:latin typeface="Times New Roman" pitchFamily="18" charset="0"/>
              </a:rPr>
              <a:t>Solving a Problem</a:t>
            </a:r>
          </a:p>
          <a:p>
            <a:pPr lvl="1" eaLnBrk="1" hangingPunct="1"/>
            <a:r>
              <a:rPr lang="en-US" sz="2400" smtClean="0">
                <a:latin typeface="Times New Roman" pitchFamily="18" charset="0"/>
              </a:rPr>
              <a:t>Sometimes identifying opportunities simply involves noticing a problem and finding a way to solve it.</a:t>
            </a:r>
          </a:p>
          <a:p>
            <a:pPr lvl="1" eaLnBrk="1" hangingPunct="1"/>
            <a:r>
              <a:rPr lang="en-US" sz="2400" smtClean="0">
                <a:latin typeface="Times New Roman" pitchFamily="18" charset="0"/>
              </a:rPr>
              <a:t>These problems can be pinpointed through observing trends and through more simple means, such as intuition, serendipity, or change. </a:t>
            </a:r>
          </a:p>
          <a:p>
            <a:pPr lvl="2" eaLnBrk="1" hangingPunct="1">
              <a:buFontTx/>
              <a:buNone/>
            </a:pPr>
            <a:endParaRPr lang="en-US" sz="2000" smtClean="0">
              <a:latin typeface="Times New Roman" pitchFamily="18" charset="0"/>
            </a:endParaRPr>
          </a:p>
          <a:p>
            <a:pPr lvl="1" eaLnBrk="1" hangingPunct="1"/>
            <a:endParaRPr lang="en-US" sz="2400" smtClean="0">
              <a:latin typeface="Times New Roman" pitchFamily="18" charset="0"/>
            </a:endParaRPr>
          </a:p>
        </p:txBody>
      </p:sp>
      <p:sp>
        <p:nvSpPr>
          <p:cNvPr id="17413"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5D591505-1837-450D-8B5D-4D14A237500F}" type="slidenum">
              <a:rPr lang="en-US"/>
              <a:pPr>
                <a:defRPr/>
              </a:pPr>
              <a:t>17</a:t>
            </a:fld>
            <a:endParaRPr lang="en-US"/>
          </a:p>
        </p:txBody>
      </p:sp>
      <p:sp>
        <p:nvSpPr>
          <p:cNvPr id="1843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Second Approach: Solving a Problem</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18436"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pic>
        <p:nvPicPr>
          <p:cNvPr id="18437" name="Picture 2"/>
          <p:cNvPicPr>
            <a:picLocks noChangeAspect="1" noChangeArrowheads="1"/>
          </p:cNvPicPr>
          <p:nvPr/>
        </p:nvPicPr>
        <p:blipFill>
          <a:blip r:embed="rId2" cstate="print"/>
          <a:srcRect/>
          <a:stretch>
            <a:fillRect/>
          </a:stretch>
        </p:blipFill>
        <p:spPr bwMode="auto">
          <a:xfrm>
            <a:off x="4343400" y="2057400"/>
            <a:ext cx="4694238" cy="2971800"/>
          </a:xfrm>
          <a:prstGeom prst="rect">
            <a:avLst/>
          </a:prstGeom>
          <a:noFill/>
          <a:ln w="9525">
            <a:noFill/>
            <a:miter lim="800000"/>
            <a:headEnd/>
            <a:tailEnd/>
          </a:ln>
        </p:spPr>
      </p:pic>
      <p:sp>
        <p:nvSpPr>
          <p:cNvPr id="18438" name="TextBox 11"/>
          <p:cNvSpPr txBox="1">
            <a:spLocks noChangeArrowheads="1"/>
          </p:cNvSpPr>
          <p:nvPr/>
        </p:nvSpPr>
        <p:spPr bwMode="auto">
          <a:xfrm>
            <a:off x="152400" y="2209800"/>
            <a:ext cx="4419600" cy="2678113"/>
          </a:xfrm>
          <a:prstGeom prst="rect">
            <a:avLst/>
          </a:prstGeom>
          <a:noFill/>
          <a:ln w="9525">
            <a:noFill/>
            <a:miter lim="800000"/>
            <a:headEnd/>
            <a:tailEnd/>
          </a:ln>
        </p:spPr>
        <p:txBody>
          <a:bodyPr>
            <a:spAutoFit/>
          </a:bodyPr>
          <a:lstStyle/>
          <a:p>
            <a:pPr>
              <a:buFont typeface="Arial" charset="0"/>
              <a:buChar char="•"/>
            </a:pPr>
            <a:r>
              <a:rPr lang="en-US" sz="2400"/>
              <a:t> A problem facing the U.S. and</a:t>
            </a:r>
          </a:p>
          <a:p>
            <a:r>
              <a:rPr lang="en-US" sz="2400"/>
              <a:t>  other countries is finding </a:t>
            </a:r>
          </a:p>
          <a:p>
            <a:r>
              <a:rPr lang="en-US" sz="2400"/>
              <a:t>  alternatives to fossil fuels.</a:t>
            </a:r>
          </a:p>
          <a:p>
            <a:pPr>
              <a:buFont typeface="Arial" charset="0"/>
              <a:buChar char="•"/>
            </a:pPr>
            <a:r>
              <a:rPr lang="en-US" sz="2400"/>
              <a:t> A large number of </a:t>
            </a:r>
          </a:p>
          <a:p>
            <a:r>
              <a:rPr lang="en-US" sz="2400"/>
              <a:t>  entrepreneurial firms, like </a:t>
            </a:r>
          </a:p>
          <a:p>
            <a:r>
              <a:rPr lang="en-US" sz="2400"/>
              <a:t>  this wind farm, are being </a:t>
            </a:r>
          </a:p>
          <a:p>
            <a:r>
              <a:rPr lang="en-US" sz="2400"/>
              <a:t>  launched to solve this problem.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F50F41F4-DC55-4ECE-9479-2A117A868260}" type="slidenum">
              <a:rPr lang="en-US"/>
              <a:pPr>
                <a:defRPr/>
              </a:pPr>
              <a:t>18</a:t>
            </a:fld>
            <a:endParaRPr lang="en-US"/>
          </a:p>
        </p:txBody>
      </p:sp>
      <p:sp>
        <p:nvSpPr>
          <p:cNvPr id="19459" name="Rectangle 2"/>
          <p:cNvSpPr>
            <a:spLocks noGrp="1" noChangeArrowheads="1"/>
          </p:cNvSpPr>
          <p:nvPr>
            <p:ph type="title"/>
          </p:nvPr>
        </p:nvSpPr>
        <p:spPr>
          <a:xfrm>
            <a:off x="0" y="152400"/>
            <a:ext cx="8991600" cy="1143000"/>
          </a:xfrm>
        </p:spPr>
        <p:txBody>
          <a:bodyPr/>
          <a:lstStyle/>
          <a:p>
            <a:pPr eaLnBrk="1" hangingPunct="1"/>
            <a:r>
              <a:rPr lang="en-US" sz="3600" smtClean="0">
                <a:latin typeface="Times New Roman" pitchFamily="18" charset="0"/>
              </a:rPr>
              <a:t>Third Approach: Finding Gaps in the Marketplace</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19460" name="Rectangle 3"/>
          <p:cNvSpPr>
            <a:spLocks noGrp="1" noChangeArrowheads="1"/>
          </p:cNvSpPr>
          <p:nvPr>
            <p:ph type="body" idx="1"/>
          </p:nvPr>
        </p:nvSpPr>
        <p:spPr>
          <a:xfrm>
            <a:off x="457200" y="1752600"/>
            <a:ext cx="8229600" cy="4525963"/>
          </a:xfrm>
        </p:spPr>
        <p:txBody>
          <a:bodyPr/>
          <a:lstStyle/>
          <a:p>
            <a:pPr eaLnBrk="1" hangingPunct="1">
              <a:lnSpc>
                <a:spcPct val="90000"/>
              </a:lnSpc>
            </a:pPr>
            <a:r>
              <a:rPr lang="en-US" sz="2800" smtClean="0">
                <a:latin typeface="Times New Roman" pitchFamily="18" charset="0"/>
              </a:rPr>
              <a:t>Gaps in the Marketplace</a:t>
            </a:r>
          </a:p>
          <a:p>
            <a:pPr lvl="1" eaLnBrk="1" hangingPunct="1">
              <a:lnSpc>
                <a:spcPct val="90000"/>
              </a:lnSpc>
            </a:pPr>
            <a:r>
              <a:rPr lang="en-US" sz="2400" smtClean="0">
                <a:latin typeface="Times New Roman" pitchFamily="18" charset="0"/>
              </a:rPr>
              <a:t>A third approach to identifying opportunities is to find a gap in the marketplace</a:t>
            </a:r>
          </a:p>
          <a:p>
            <a:pPr lvl="1" eaLnBrk="1" hangingPunct="1">
              <a:lnSpc>
                <a:spcPct val="90000"/>
              </a:lnSpc>
            </a:pPr>
            <a:r>
              <a:rPr lang="en-US" sz="2400" smtClean="0">
                <a:latin typeface="Times New Roman" pitchFamily="18" charset="0"/>
              </a:rPr>
              <a:t>A gap in the marketplace is often created when a product or service is needed by a specific group of people but doesn’t represent a large enough market to be of interest to mainstream retailers or manufacturers.</a:t>
            </a:r>
          </a:p>
        </p:txBody>
      </p:sp>
      <p:sp>
        <p:nvSpPr>
          <p:cNvPr id="19461" name="Line 4"/>
          <p:cNvSpPr>
            <a:spLocks noChangeShapeType="1"/>
          </p:cNvSpPr>
          <p:nvPr/>
        </p:nvSpPr>
        <p:spPr bwMode="auto">
          <a:xfrm>
            <a:off x="0" y="14478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FA91E1CF-7939-4766-839A-D7C84D0D4812}" type="slidenum">
              <a:rPr lang="en-US"/>
              <a:pPr>
                <a:defRPr/>
              </a:pPr>
              <a:t>19</a:t>
            </a:fld>
            <a:endParaRPr lang="en-US"/>
          </a:p>
        </p:txBody>
      </p:sp>
      <p:sp>
        <p:nvSpPr>
          <p:cNvPr id="20483" name="Rectangle 2"/>
          <p:cNvSpPr>
            <a:spLocks noGrp="1" noChangeArrowheads="1"/>
          </p:cNvSpPr>
          <p:nvPr>
            <p:ph type="title"/>
          </p:nvPr>
        </p:nvSpPr>
        <p:spPr>
          <a:xfrm>
            <a:off x="0" y="152400"/>
            <a:ext cx="8991600" cy="1143000"/>
          </a:xfrm>
        </p:spPr>
        <p:txBody>
          <a:bodyPr/>
          <a:lstStyle/>
          <a:p>
            <a:pPr eaLnBrk="1" hangingPunct="1"/>
            <a:r>
              <a:rPr lang="en-US" sz="3600" smtClean="0">
                <a:latin typeface="Times New Roman" pitchFamily="18" charset="0"/>
              </a:rPr>
              <a:t>Third Approach: Finding Gaps in the Marketplace</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20484" name="Line 4"/>
          <p:cNvSpPr>
            <a:spLocks noChangeShapeType="1"/>
          </p:cNvSpPr>
          <p:nvPr/>
        </p:nvSpPr>
        <p:spPr bwMode="auto">
          <a:xfrm>
            <a:off x="0" y="1447800"/>
            <a:ext cx="9144000" cy="0"/>
          </a:xfrm>
          <a:prstGeom prst="line">
            <a:avLst/>
          </a:prstGeom>
          <a:noFill/>
          <a:ln w="38100">
            <a:solidFill>
              <a:srgbClr val="993300"/>
            </a:solidFill>
            <a:round/>
            <a:headEnd/>
            <a:tailEnd/>
          </a:ln>
        </p:spPr>
        <p:txBody>
          <a:bodyPr/>
          <a:lstStyle/>
          <a:p>
            <a:endParaRPr lang="en-IN"/>
          </a:p>
        </p:txBody>
      </p:sp>
      <p:sp>
        <p:nvSpPr>
          <p:cNvPr id="20485" name="Text Box 4"/>
          <p:cNvSpPr txBox="1">
            <a:spLocks noChangeArrowheads="1"/>
          </p:cNvSpPr>
          <p:nvPr/>
        </p:nvSpPr>
        <p:spPr bwMode="auto">
          <a:xfrm>
            <a:off x="381000" y="2057400"/>
            <a:ext cx="3886200" cy="1816100"/>
          </a:xfrm>
          <a:prstGeom prst="rect">
            <a:avLst/>
          </a:prstGeom>
          <a:noFill/>
          <a:ln w="9525">
            <a:noFill/>
            <a:miter lim="800000"/>
            <a:headEnd/>
            <a:tailEnd/>
          </a:ln>
        </p:spPr>
        <p:txBody>
          <a:bodyPr>
            <a:spAutoFit/>
          </a:bodyPr>
          <a:lstStyle/>
          <a:p>
            <a:pPr algn="ctr">
              <a:spcBef>
                <a:spcPct val="50000"/>
              </a:spcBef>
            </a:pPr>
            <a:r>
              <a:rPr lang="en-US" sz="2800"/>
              <a:t>Product gaps in the marketplace represent potentially viable business opportunities.</a:t>
            </a:r>
          </a:p>
        </p:txBody>
      </p:sp>
      <p:sp>
        <p:nvSpPr>
          <p:cNvPr id="20486"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20487"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20488" name="TextBox 9"/>
          <p:cNvSpPr txBox="1">
            <a:spLocks noChangeArrowheads="1"/>
          </p:cNvSpPr>
          <p:nvPr/>
        </p:nvSpPr>
        <p:spPr bwMode="auto">
          <a:xfrm>
            <a:off x="4724400" y="1676400"/>
            <a:ext cx="3810000" cy="461963"/>
          </a:xfrm>
          <a:prstGeom prst="rect">
            <a:avLst/>
          </a:prstGeom>
          <a:noFill/>
          <a:ln w="9525">
            <a:noFill/>
            <a:miter lim="800000"/>
            <a:headEnd/>
            <a:tailEnd/>
          </a:ln>
        </p:spPr>
        <p:txBody>
          <a:bodyPr>
            <a:spAutoFit/>
          </a:bodyPr>
          <a:lstStyle/>
          <a:p>
            <a:r>
              <a:rPr lang="en-US" sz="2400"/>
              <a:t>Specific Example</a:t>
            </a:r>
          </a:p>
        </p:txBody>
      </p:sp>
      <p:sp>
        <p:nvSpPr>
          <p:cNvPr id="20489" name="TextBox 13"/>
          <p:cNvSpPr txBox="1">
            <a:spLocks noChangeArrowheads="1"/>
          </p:cNvSpPr>
          <p:nvPr/>
        </p:nvSpPr>
        <p:spPr bwMode="auto">
          <a:xfrm>
            <a:off x="4724400" y="2209800"/>
            <a:ext cx="3886200" cy="2678113"/>
          </a:xfrm>
          <a:prstGeom prst="rect">
            <a:avLst/>
          </a:prstGeom>
          <a:noFill/>
          <a:ln w="9525">
            <a:noFill/>
            <a:miter lim="800000"/>
            <a:headEnd/>
            <a:tailEnd/>
          </a:ln>
        </p:spPr>
        <p:txBody>
          <a:bodyPr>
            <a:spAutoFit/>
          </a:bodyPr>
          <a:lstStyle/>
          <a:p>
            <a:r>
              <a:rPr lang="en-US" sz="2400"/>
              <a:t>In 2000 Tish Cirovolv realized there were no guitars on the market made specifically for women.  To fill this gap, she started Daisy Rock Guitars, a company that makes guitars just for women.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pPr>
              <a:defRPr/>
            </a:pPr>
            <a:r>
              <a:rPr lang="en-US"/>
              <a:t>2-</a:t>
            </a:r>
            <a:fld id="{40D29517-0270-4619-9CB7-0F07BB6BF1D3}" type="slidenum">
              <a:rPr lang="en-US"/>
              <a:pPr>
                <a:defRPr/>
              </a:pPr>
              <a:t>20</a:t>
            </a:fld>
            <a:endParaRPr lang="en-US"/>
          </a:p>
        </p:txBody>
      </p:sp>
      <p:sp>
        <p:nvSpPr>
          <p:cNvPr id="21507" name="Rectangle 2"/>
          <p:cNvSpPr>
            <a:spLocks noGrp="1" noChangeArrowheads="1"/>
          </p:cNvSpPr>
          <p:nvPr>
            <p:ph type="title"/>
          </p:nvPr>
        </p:nvSpPr>
        <p:spPr>
          <a:xfrm>
            <a:off x="228600" y="152400"/>
            <a:ext cx="8686800" cy="1143000"/>
          </a:xfrm>
        </p:spPr>
        <p:txBody>
          <a:bodyPr/>
          <a:lstStyle/>
          <a:p>
            <a:pPr eaLnBrk="1" hangingPunct="1"/>
            <a:r>
              <a:rPr lang="en-US" sz="3600" smtClean="0">
                <a:latin typeface="Times New Roman" pitchFamily="18" charset="0"/>
              </a:rPr>
              <a:t>Personal Characteristics of the Entrepreneur</a:t>
            </a:r>
          </a:p>
        </p:txBody>
      </p:sp>
      <p:sp>
        <p:nvSpPr>
          <p:cNvPr id="21508"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21509" name="Text Box 6"/>
          <p:cNvSpPr txBox="1">
            <a:spLocks noChangeArrowheads="1"/>
          </p:cNvSpPr>
          <p:nvPr/>
        </p:nvSpPr>
        <p:spPr bwMode="auto">
          <a:xfrm>
            <a:off x="1219200" y="1524000"/>
            <a:ext cx="5867400" cy="701675"/>
          </a:xfrm>
          <a:prstGeom prst="rect">
            <a:avLst/>
          </a:prstGeom>
          <a:noFill/>
          <a:ln w="9525">
            <a:noFill/>
            <a:miter lim="800000"/>
            <a:headEnd/>
            <a:tailEnd/>
          </a:ln>
        </p:spPr>
        <p:txBody>
          <a:bodyPr>
            <a:spAutoFit/>
          </a:bodyPr>
          <a:lstStyle/>
          <a:p>
            <a:pPr>
              <a:spcBef>
                <a:spcPct val="50000"/>
              </a:spcBef>
            </a:pPr>
            <a:endParaRPr lang="en-US"/>
          </a:p>
        </p:txBody>
      </p:sp>
      <p:sp>
        <p:nvSpPr>
          <p:cNvPr id="21510" name="Text Box 7"/>
          <p:cNvSpPr txBox="1">
            <a:spLocks noChangeArrowheads="1"/>
          </p:cNvSpPr>
          <p:nvPr/>
        </p:nvSpPr>
        <p:spPr bwMode="auto">
          <a:xfrm>
            <a:off x="990600" y="1524000"/>
            <a:ext cx="6858000" cy="822325"/>
          </a:xfrm>
          <a:prstGeom prst="rect">
            <a:avLst/>
          </a:prstGeom>
          <a:noFill/>
          <a:ln w="9525">
            <a:noFill/>
            <a:miter lim="800000"/>
            <a:headEnd/>
            <a:tailEnd/>
          </a:ln>
        </p:spPr>
        <p:txBody>
          <a:bodyPr>
            <a:spAutoFit/>
          </a:bodyPr>
          <a:lstStyle/>
          <a:p>
            <a:pPr algn="ctr">
              <a:spcBef>
                <a:spcPct val="50000"/>
              </a:spcBef>
            </a:pPr>
            <a:r>
              <a:rPr lang="en-US" sz="2400"/>
              <a:t>Characteristics that tend to make some people better at recognizing opportunities than others</a:t>
            </a:r>
          </a:p>
        </p:txBody>
      </p:sp>
      <p:sp>
        <p:nvSpPr>
          <p:cNvPr id="21511" name="Rectangle 8"/>
          <p:cNvSpPr>
            <a:spLocks noChangeArrowheads="1"/>
          </p:cNvSpPr>
          <p:nvPr/>
        </p:nvSpPr>
        <p:spPr bwMode="auto">
          <a:xfrm>
            <a:off x="762000" y="2895600"/>
            <a:ext cx="2514600" cy="762000"/>
          </a:xfrm>
          <a:prstGeom prst="rect">
            <a:avLst/>
          </a:prstGeom>
          <a:solidFill>
            <a:srgbClr val="FFFFCC"/>
          </a:solidFill>
          <a:ln w="9525">
            <a:solidFill>
              <a:schemeClr val="tx1"/>
            </a:solidFill>
            <a:miter lim="800000"/>
            <a:headEnd/>
            <a:tailEnd/>
          </a:ln>
        </p:spPr>
        <p:txBody>
          <a:bodyPr wrap="none" anchor="ctr"/>
          <a:lstStyle/>
          <a:p>
            <a:pPr algn="ctr"/>
            <a:r>
              <a:rPr lang="en-US" sz="2400"/>
              <a:t>Prior Experience</a:t>
            </a:r>
          </a:p>
        </p:txBody>
      </p:sp>
      <p:sp>
        <p:nvSpPr>
          <p:cNvPr id="21512" name="Rectangle 9"/>
          <p:cNvSpPr>
            <a:spLocks noChangeArrowheads="1"/>
          </p:cNvSpPr>
          <p:nvPr/>
        </p:nvSpPr>
        <p:spPr bwMode="auto">
          <a:xfrm>
            <a:off x="5410200" y="2895600"/>
            <a:ext cx="2514600" cy="762000"/>
          </a:xfrm>
          <a:prstGeom prst="rect">
            <a:avLst/>
          </a:prstGeom>
          <a:solidFill>
            <a:srgbClr val="FFFFCC"/>
          </a:solidFill>
          <a:ln w="9525">
            <a:solidFill>
              <a:schemeClr val="tx1"/>
            </a:solidFill>
            <a:miter lim="800000"/>
            <a:headEnd/>
            <a:tailEnd/>
          </a:ln>
        </p:spPr>
        <p:txBody>
          <a:bodyPr wrap="none" anchor="ctr"/>
          <a:lstStyle/>
          <a:p>
            <a:pPr algn="ctr"/>
            <a:r>
              <a:rPr lang="en-US" sz="2400"/>
              <a:t>Cognitive Factors</a:t>
            </a:r>
          </a:p>
        </p:txBody>
      </p:sp>
      <p:sp>
        <p:nvSpPr>
          <p:cNvPr id="21513" name="Rectangle 10"/>
          <p:cNvSpPr>
            <a:spLocks noChangeArrowheads="1"/>
          </p:cNvSpPr>
          <p:nvPr/>
        </p:nvSpPr>
        <p:spPr bwMode="auto">
          <a:xfrm>
            <a:off x="762000" y="4724400"/>
            <a:ext cx="2514600" cy="762000"/>
          </a:xfrm>
          <a:prstGeom prst="rect">
            <a:avLst/>
          </a:prstGeom>
          <a:solidFill>
            <a:srgbClr val="FFFFCC"/>
          </a:solidFill>
          <a:ln w="9525">
            <a:solidFill>
              <a:schemeClr val="tx1"/>
            </a:solidFill>
            <a:miter lim="800000"/>
            <a:headEnd/>
            <a:tailEnd/>
          </a:ln>
        </p:spPr>
        <p:txBody>
          <a:bodyPr wrap="none" anchor="ctr"/>
          <a:lstStyle/>
          <a:p>
            <a:pPr algn="ctr"/>
            <a:r>
              <a:rPr lang="en-US" sz="2400"/>
              <a:t>Social Networks</a:t>
            </a:r>
          </a:p>
        </p:txBody>
      </p:sp>
      <p:sp>
        <p:nvSpPr>
          <p:cNvPr id="21514" name="Rectangle 11"/>
          <p:cNvSpPr>
            <a:spLocks noChangeArrowheads="1"/>
          </p:cNvSpPr>
          <p:nvPr/>
        </p:nvSpPr>
        <p:spPr bwMode="auto">
          <a:xfrm>
            <a:off x="5410200" y="4724400"/>
            <a:ext cx="2514600" cy="762000"/>
          </a:xfrm>
          <a:prstGeom prst="rect">
            <a:avLst/>
          </a:prstGeom>
          <a:solidFill>
            <a:srgbClr val="FFFFCC"/>
          </a:solidFill>
          <a:ln w="9525">
            <a:solidFill>
              <a:schemeClr val="tx1"/>
            </a:solidFill>
            <a:miter lim="800000"/>
            <a:headEnd/>
            <a:tailEnd/>
          </a:ln>
        </p:spPr>
        <p:txBody>
          <a:bodyPr wrap="none" anchor="ctr"/>
          <a:lstStyle/>
          <a:p>
            <a:pPr algn="ctr"/>
            <a:r>
              <a:rPr lang="en-US" sz="2400"/>
              <a:t>Creativity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8B29FA4F-FD32-47ED-9F53-1BBF4B6FBCD5}" type="slidenum">
              <a:rPr lang="en-US"/>
              <a:pPr>
                <a:defRPr/>
              </a:pPr>
              <a:t>21</a:t>
            </a:fld>
            <a:endParaRPr lang="en-US"/>
          </a:p>
        </p:txBody>
      </p:sp>
      <p:sp>
        <p:nvSpPr>
          <p:cNvPr id="2253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Prior Experience</a:t>
            </a:r>
          </a:p>
        </p:txBody>
      </p:sp>
      <p:sp>
        <p:nvSpPr>
          <p:cNvPr id="22532" name="Rectangle 3"/>
          <p:cNvSpPr>
            <a:spLocks noGrp="1" noChangeArrowheads="1"/>
          </p:cNvSpPr>
          <p:nvPr>
            <p:ph type="body" idx="1"/>
          </p:nvPr>
        </p:nvSpPr>
        <p:spPr>
          <a:xfrm>
            <a:off x="457200" y="1524000"/>
            <a:ext cx="8229600" cy="4525963"/>
          </a:xfrm>
        </p:spPr>
        <p:txBody>
          <a:bodyPr/>
          <a:lstStyle/>
          <a:p>
            <a:pPr eaLnBrk="1" hangingPunct="1"/>
            <a:r>
              <a:rPr lang="en-US" sz="2800" smtClean="0">
                <a:latin typeface="Times New Roman" pitchFamily="18" charset="0"/>
              </a:rPr>
              <a:t>Prior Industry Experience</a:t>
            </a:r>
          </a:p>
          <a:p>
            <a:pPr lvl="1" eaLnBrk="1" hangingPunct="1"/>
            <a:r>
              <a:rPr lang="en-US" sz="2400" smtClean="0">
                <a:latin typeface="Times New Roman" pitchFamily="18" charset="0"/>
              </a:rPr>
              <a:t>Several studies have shown that prior experience in an industry helps an entrepreneur recognize business opportunities.  </a:t>
            </a:r>
          </a:p>
          <a:p>
            <a:pPr lvl="2" eaLnBrk="1" hangingPunct="1"/>
            <a:r>
              <a:rPr lang="en-US" sz="2000" smtClean="0">
                <a:latin typeface="Times New Roman" pitchFamily="18" charset="0"/>
              </a:rPr>
              <a:t>By working in an industry, an individual may spot a market niche that is underserved.</a:t>
            </a:r>
          </a:p>
          <a:p>
            <a:pPr lvl="2" eaLnBrk="1" hangingPunct="1"/>
            <a:r>
              <a:rPr lang="en-US" sz="2000" smtClean="0">
                <a:latin typeface="Times New Roman" pitchFamily="18" charset="0"/>
              </a:rPr>
              <a:t>It is also possible that by working in an industry, an individual builds a network of social contacts who provide insights that lead to recognizing new opportunities.</a:t>
            </a:r>
          </a:p>
        </p:txBody>
      </p:sp>
      <p:sp>
        <p:nvSpPr>
          <p:cNvPr id="22533"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91C831E5-8BCC-43AF-A63B-49E239416570}" type="slidenum">
              <a:rPr lang="en-US"/>
              <a:pPr>
                <a:defRPr/>
              </a:pPr>
              <a:t>22</a:t>
            </a:fld>
            <a:endParaRPr lang="en-US"/>
          </a:p>
        </p:txBody>
      </p:sp>
      <p:sp>
        <p:nvSpPr>
          <p:cNvPr id="2355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Cognitive Factors</a:t>
            </a:r>
          </a:p>
        </p:txBody>
      </p:sp>
      <p:sp>
        <p:nvSpPr>
          <p:cNvPr id="23556" name="Rectangle 3"/>
          <p:cNvSpPr>
            <a:spLocks noGrp="1" noChangeArrowheads="1"/>
          </p:cNvSpPr>
          <p:nvPr>
            <p:ph type="body" idx="1"/>
          </p:nvPr>
        </p:nvSpPr>
        <p:spPr/>
        <p:txBody>
          <a:bodyPr/>
          <a:lstStyle/>
          <a:p>
            <a:pPr eaLnBrk="1" hangingPunct="1"/>
            <a:r>
              <a:rPr lang="en-US" sz="2800" smtClean="0">
                <a:latin typeface="Times New Roman" pitchFamily="18" charset="0"/>
              </a:rPr>
              <a:t>Cognitive Factors</a:t>
            </a:r>
          </a:p>
          <a:p>
            <a:pPr lvl="1" eaLnBrk="1" hangingPunct="1"/>
            <a:r>
              <a:rPr lang="en-US" sz="2400" smtClean="0">
                <a:latin typeface="Times New Roman" pitchFamily="18" charset="0"/>
              </a:rPr>
              <a:t>Studies have shown that opportunity recognition may be an innate skill or cognitive process.</a:t>
            </a:r>
          </a:p>
          <a:p>
            <a:pPr lvl="1" eaLnBrk="1" hangingPunct="1"/>
            <a:r>
              <a:rPr lang="en-US" sz="2400" smtClean="0">
                <a:latin typeface="Times New Roman" pitchFamily="18" charset="0"/>
              </a:rPr>
              <a:t>Some people believe that entrepreneurs have a “sixth sense” that allows them to see opportunities that others miss.</a:t>
            </a:r>
          </a:p>
          <a:p>
            <a:pPr lvl="1" eaLnBrk="1" hangingPunct="1"/>
            <a:r>
              <a:rPr lang="en-US" sz="2400" smtClean="0">
                <a:latin typeface="Times New Roman" pitchFamily="18" charset="0"/>
              </a:rPr>
              <a:t>This “sixth sense” is called entrepreneurial alertness, which is formally defined as the ability to notice things without engaging in deliberate search.</a:t>
            </a:r>
          </a:p>
        </p:txBody>
      </p:sp>
      <p:sp>
        <p:nvSpPr>
          <p:cNvPr id="23557"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23EA12DB-1BE7-403E-AC92-FE2A7393708A}" type="slidenum">
              <a:rPr lang="en-US"/>
              <a:pPr>
                <a:defRPr/>
              </a:pPr>
              <a:t>23</a:t>
            </a:fld>
            <a:endParaRPr lang="en-US"/>
          </a:p>
        </p:txBody>
      </p:sp>
      <p:sp>
        <p:nvSpPr>
          <p:cNvPr id="24579"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Social Networks</a:t>
            </a:r>
            <a:br>
              <a:rPr lang="en-US" sz="3600" smtClean="0">
                <a:latin typeface="Times New Roman" pitchFamily="18" charset="0"/>
              </a:rPr>
            </a:br>
            <a:r>
              <a:rPr lang="en-US" sz="2000" smtClean="0">
                <a:latin typeface="Times New Roman" pitchFamily="18" charset="0"/>
              </a:rPr>
              <a:t>1 of 3</a:t>
            </a:r>
            <a:endParaRPr lang="en-US" sz="3600" smtClean="0">
              <a:latin typeface="Times New Roman" pitchFamily="18" charset="0"/>
            </a:endParaRPr>
          </a:p>
        </p:txBody>
      </p:sp>
      <p:sp>
        <p:nvSpPr>
          <p:cNvPr id="24580" name="Rectangle 3"/>
          <p:cNvSpPr>
            <a:spLocks noGrp="1" noChangeArrowheads="1"/>
          </p:cNvSpPr>
          <p:nvPr>
            <p:ph type="body" idx="1"/>
          </p:nvPr>
        </p:nvSpPr>
        <p:spPr/>
        <p:txBody>
          <a:bodyPr/>
          <a:lstStyle/>
          <a:p>
            <a:pPr eaLnBrk="1" hangingPunct="1">
              <a:lnSpc>
                <a:spcPct val="90000"/>
              </a:lnSpc>
            </a:pPr>
            <a:r>
              <a:rPr lang="en-US" sz="2800" smtClean="0">
                <a:latin typeface="Times New Roman" pitchFamily="18" charset="0"/>
              </a:rPr>
              <a:t>Social Networks</a:t>
            </a:r>
          </a:p>
          <a:p>
            <a:pPr lvl="1" eaLnBrk="1" hangingPunct="1">
              <a:lnSpc>
                <a:spcPct val="90000"/>
              </a:lnSpc>
            </a:pPr>
            <a:r>
              <a:rPr lang="en-US" sz="2400" smtClean="0">
                <a:latin typeface="Times New Roman" pitchFamily="18" charset="0"/>
              </a:rPr>
              <a:t>The extent and depth of an individual’s social network affects opportunity recognition.  </a:t>
            </a:r>
          </a:p>
          <a:p>
            <a:pPr lvl="1" eaLnBrk="1" hangingPunct="1">
              <a:lnSpc>
                <a:spcPct val="90000"/>
              </a:lnSpc>
            </a:pPr>
            <a:r>
              <a:rPr lang="en-US" sz="2400" smtClean="0">
                <a:latin typeface="Times New Roman" pitchFamily="18" charset="0"/>
              </a:rPr>
              <a:t>People who build a substantial network of social and professional contacts will be exposed to more opportunities and ideas than people with sparse networks.</a:t>
            </a:r>
          </a:p>
          <a:p>
            <a:pPr lvl="1" eaLnBrk="1" hangingPunct="1">
              <a:lnSpc>
                <a:spcPct val="90000"/>
              </a:lnSpc>
            </a:pPr>
            <a:r>
              <a:rPr lang="en-US" sz="2400" smtClean="0">
                <a:latin typeface="Times New Roman" pitchFamily="18" charset="0"/>
              </a:rPr>
              <a:t>In one survey of 65 start-ups, half the founders reported that they got their business idea through social contacts.</a:t>
            </a:r>
          </a:p>
          <a:p>
            <a:pPr eaLnBrk="1" hangingPunct="1">
              <a:lnSpc>
                <a:spcPct val="90000"/>
              </a:lnSpc>
            </a:pPr>
            <a:r>
              <a:rPr lang="en-US" sz="2800" smtClean="0">
                <a:latin typeface="Times New Roman" pitchFamily="18" charset="0"/>
              </a:rPr>
              <a:t>Strong Tie Vs. Weak Tie Relationships</a:t>
            </a:r>
          </a:p>
          <a:p>
            <a:pPr lvl="1" eaLnBrk="1" hangingPunct="1">
              <a:lnSpc>
                <a:spcPct val="90000"/>
              </a:lnSpc>
            </a:pPr>
            <a:r>
              <a:rPr lang="en-US" sz="2400" smtClean="0">
                <a:latin typeface="Times New Roman" pitchFamily="18" charset="0"/>
              </a:rPr>
              <a:t>All of us have relationships with other people that are called “ties.” (See next slide.)</a:t>
            </a:r>
          </a:p>
        </p:txBody>
      </p:sp>
      <p:sp>
        <p:nvSpPr>
          <p:cNvPr id="24581"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8C809BC8-321B-48D3-87B4-2D732DDEB919}" type="slidenum">
              <a:rPr lang="en-US"/>
              <a:pPr>
                <a:defRPr/>
              </a:pPr>
              <a:t>24</a:t>
            </a:fld>
            <a:endParaRPr lang="en-US"/>
          </a:p>
        </p:txBody>
      </p:sp>
      <p:sp>
        <p:nvSpPr>
          <p:cNvPr id="25603"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Social Networks</a:t>
            </a:r>
            <a:br>
              <a:rPr lang="en-US" sz="3600" smtClean="0">
                <a:latin typeface="Times New Roman" pitchFamily="18" charset="0"/>
              </a:rPr>
            </a:br>
            <a:r>
              <a:rPr lang="en-US" sz="2000" smtClean="0">
                <a:latin typeface="Times New Roman" pitchFamily="18" charset="0"/>
              </a:rPr>
              <a:t>2 of 3</a:t>
            </a:r>
            <a:endParaRPr lang="en-US" sz="3600" smtClean="0">
              <a:latin typeface="Times New Roman" pitchFamily="18" charset="0"/>
            </a:endParaRPr>
          </a:p>
        </p:txBody>
      </p:sp>
      <p:sp>
        <p:nvSpPr>
          <p:cNvPr id="25604" name="Rectangle 3"/>
          <p:cNvSpPr>
            <a:spLocks noGrp="1" noChangeArrowheads="1"/>
          </p:cNvSpPr>
          <p:nvPr>
            <p:ph type="body" idx="1"/>
          </p:nvPr>
        </p:nvSpPr>
        <p:spPr/>
        <p:txBody>
          <a:bodyPr/>
          <a:lstStyle/>
          <a:p>
            <a:pPr eaLnBrk="1" hangingPunct="1"/>
            <a:r>
              <a:rPr lang="en-US" sz="2800" smtClean="0">
                <a:latin typeface="Times New Roman" pitchFamily="18" charset="0"/>
              </a:rPr>
              <a:t>Nature of Strong-Tie Vs. Weak Tie Relationships</a:t>
            </a:r>
          </a:p>
          <a:p>
            <a:pPr lvl="1" eaLnBrk="1" hangingPunct="1"/>
            <a:r>
              <a:rPr lang="en-US" sz="2400" smtClean="0">
                <a:latin typeface="Times New Roman" pitchFamily="18" charset="0"/>
              </a:rPr>
              <a:t>Strong-tie relationship are characterized by frequent interaction and form between coworkers, friends, and spouses.</a:t>
            </a:r>
          </a:p>
          <a:p>
            <a:pPr lvl="1" eaLnBrk="1" hangingPunct="1"/>
            <a:r>
              <a:rPr lang="en-US" sz="2400" smtClean="0">
                <a:latin typeface="Times New Roman" pitchFamily="18" charset="0"/>
              </a:rPr>
              <a:t>Weak-tie relationships are characterized by infrequent interaction and form between casual acquaintances.</a:t>
            </a:r>
          </a:p>
          <a:p>
            <a:pPr eaLnBrk="1" hangingPunct="1"/>
            <a:r>
              <a:rPr lang="en-US" sz="2800" smtClean="0">
                <a:latin typeface="Times New Roman" pitchFamily="18" charset="0"/>
              </a:rPr>
              <a:t>Result</a:t>
            </a:r>
          </a:p>
          <a:p>
            <a:pPr lvl="1" eaLnBrk="1" hangingPunct="1"/>
            <a:r>
              <a:rPr lang="en-US" sz="2400" smtClean="0">
                <a:latin typeface="Times New Roman" pitchFamily="18" charset="0"/>
              </a:rPr>
              <a:t>It is more likely that an entrepreneur will get new business ideas through weak-tie rather than strong-tie relationships. (See next slide.)</a:t>
            </a:r>
          </a:p>
          <a:p>
            <a:pPr lvl="2" eaLnBrk="1" hangingPunct="1"/>
            <a:endParaRPr lang="en-US" sz="2000" smtClean="0">
              <a:latin typeface="Times New Roman" pitchFamily="18" charset="0"/>
            </a:endParaRPr>
          </a:p>
        </p:txBody>
      </p:sp>
      <p:sp>
        <p:nvSpPr>
          <p:cNvPr id="25605"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5"/>
          <p:cNvSpPr>
            <a:spLocks noGrp="1"/>
          </p:cNvSpPr>
          <p:nvPr>
            <p:ph type="sldNum" sz="quarter" idx="12"/>
          </p:nvPr>
        </p:nvSpPr>
        <p:spPr>
          <a:xfrm>
            <a:off x="6553200" y="6153150"/>
            <a:ext cx="2133600" cy="476250"/>
          </a:xfrm>
        </p:spPr>
        <p:txBody>
          <a:bodyPr/>
          <a:lstStyle/>
          <a:p>
            <a:pPr>
              <a:defRPr/>
            </a:pPr>
            <a:r>
              <a:rPr lang="en-US"/>
              <a:t>2-</a:t>
            </a:r>
            <a:fld id="{7DD349E7-7EB9-47F4-9144-A49A53C98E4F}" type="slidenum">
              <a:rPr lang="en-US"/>
              <a:pPr>
                <a:defRPr/>
              </a:pPr>
              <a:t>25</a:t>
            </a:fld>
            <a:endParaRPr lang="en-US"/>
          </a:p>
        </p:txBody>
      </p:sp>
      <p:sp>
        <p:nvSpPr>
          <p:cNvPr id="2662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Social Networks</a:t>
            </a:r>
            <a:br>
              <a:rPr lang="en-US" sz="3600" smtClean="0">
                <a:latin typeface="Times New Roman" pitchFamily="18" charset="0"/>
              </a:rPr>
            </a:br>
            <a:r>
              <a:rPr lang="en-US" sz="2000" smtClean="0">
                <a:latin typeface="Times New Roman" pitchFamily="18" charset="0"/>
              </a:rPr>
              <a:t>3 of 3</a:t>
            </a:r>
            <a:endParaRPr lang="en-US" sz="3600" smtClean="0">
              <a:latin typeface="Times New Roman" pitchFamily="18" charset="0"/>
            </a:endParaRPr>
          </a:p>
        </p:txBody>
      </p:sp>
      <p:sp>
        <p:nvSpPr>
          <p:cNvPr id="26628"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
        <p:nvSpPr>
          <p:cNvPr id="26629" name="Line 6"/>
          <p:cNvSpPr>
            <a:spLocks noChangeShapeType="1"/>
          </p:cNvSpPr>
          <p:nvPr/>
        </p:nvSpPr>
        <p:spPr bwMode="auto">
          <a:xfrm>
            <a:off x="457200" y="2743200"/>
            <a:ext cx="8153400" cy="0"/>
          </a:xfrm>
          <a:prstGeom prst="line">
            <a:avLst/>
          </a:prstGeom>
          <a:noFill/>
          <a:ln w="9525">
            <a:solidFill>
              <a:schemeClr val="tx1"/>
            </a:solidFill>
            <a:round/>
            <a:headEnd/>
            <a:tailEnd/>
          </a:ln>
        </p:spPr>
        <p:txBody>
          <a:bodyPr/>
          <a:lstStyle/>
          <a:p>
            <a:endParaRPr lang="en-IN"/>
          </a:p>
        </p:txBody>
      </p:sp>
      <p:sp>
        <p:nvSpPr>
          <p:cNvPr id="26630" name="Text Box 8"/>
          <p:cNvSpPr txBox="1">
            <a:spLocks noChangeArrowheads="1"/>
          </p:cNvSpPr>
          <p:nvPr/>
        </p:nvSpPr>
        <p:spPr bwMode="auto">
          <a:xfrm>
            <a:off x="228600" y="2362200"/>
            <a:ext cx="4038600" cy="461963"/>
          </a:xfrm>
          <a:prstGeom prst="rect">
            <a:avLst/>
          </a:prstGeom>
          <a:noFill/>
          <a:ln w="9525">
            <a:noFill/>
            <a:miter lim="800000"/>
            <a:headEnd/>
            <a:tailEnd/>
          </a:ln>
        </p:spPr>
        <p:txBody>
          <a:bodyPr>
            <a:spAutoFit/>
          </a:bodyPr>
          <a:lstStyle/>
          <a:p>
            <a:pPr algn="ctr">
              <a:spcBef>
                <a:spcPct val="50000"/>
              </a:spcBef>
            </a:pPr>
            <a:r>
              <a:rPr lang="en-US" sz="2400"/>
              <a:t>Strong-Tie Relationships</a:t>
            </a:r>
          </a:p>
        </p:txBody>
      </p:sp>
      <p:sp>
        <p:nvSpPr>
          <p:cNvPr id="26631" name="Text Box 9"/>
          <p:cNvSpPr txBox="1">
            <a:spLocks noChangeArrowheads="1"/>
          </p:cNvSpPr>
          <p:nvPr/>
        </p:nvSpPr>
        <p:spPr bwMode="auto">
          <a:xfrm>
            <a:off x="5181600" y="2362200"/>
            <a:ext cx="3124200" cy="461963"/>
          </a:xfrm>
          <a:prstGeom prst="rect">
            <a:avLst/>
          </a:prstGeom>
          <a:noFill/>
          <a:ln w="9525">
            <a:noFill/>
            <a:miter lim="800000"/>
            <a:headEnd/>
            <a:tailEnd/>
          </a:ln>
        </p:spPr>
        <p:txBody>
          <a:bodyPr>
            <a:spAutoFit/>
          </a:bodyPr>
          <a:lstStyle/>
          <a:p>
            <a:pPr algn="ctr">
              <a:spcBef>
                <a:spcPct val="50000"/>
              </a:spcBef>
            </a:pPr>
            <a:r>
              <a:rPr lang="en-US" sz="2400"/>
              <a:t>Weak-Tie Relationships</a:t>
            </a:r>
          </a:p>
        </p:txBody>
      </p:sp>
      <p:sp>
        <p:nvSpPr>
          <p:cNvPr id="26632" name="Text Box 11"/>
          <p:cNvSpPr txBox="1">
            <a:spLocks noChangeArrowheads="1"/>
          </p:cNvSpPr>
          <p:nvPr/>
        </p:nvSpPr>
        <p:spPr bwMode="auto">
          <a:xfrm>
            <a:off x="609600" y="2971800"/>
            <a:ext cx="3657600" cy="1938338"/>
          </a:xfrm>
          <a:prstGeom prst="rect">
            <a:avLst/>
          </a:prstGeom>
          <a:noFill/>
          <a:ln w="9525">
            <a:noFill/>
            <a:miter lim="800000"/>
            <a:headEnd/>
            <a:tailEnd/>
          </a:ln>
        </p:spPr>
        <p:txBody>
          <a:bodyPr>
            <a:spAutoFit/>
          </a:bodyPr>
          <a:lstStyle/>
          <a:p>
            <a:pPr algn="ctr">
              <a:spcBef>
                <a:spcPct val="50000"/>
              </a:spcBef>
            </a:pPr>
            <a:r>
              <a:rPr lang="en-US" sz="2400"/>
              <a:t>These relationships, which typically form between like minded individuals, tend to reinforce insights and ideas that people already have.</a:t>
            </a:r>
          </a:p>
        </p:txBody>
      </p:sp>
      <p:sp>
        <p:nvSpPr>
          <p:cNvPr id="26633" name="Text Box 12"/>
          <p:cNvSpPr txBox="1">
            <a:spLocks noChangeArrowheads="1"/>
          </p:cNvSpPr>
          <p:nvPr/>
        </p:nvSpPr>
        <p:spPr bwMode="auto">
          <a:xfrm>
            <a:off x="4800600" y="2971800"/>
            <a:ext cx="3505200" cy="3046413"/>
          </a:xfrm>
          <a:prstGeom prst="rect">
            <a:avLst/>
          </a:prstGeom>
          <a:noFill/>
          <a:ln w="9525">
            <a:noFill/>
            <a:miter lim="800000"/>
            <a:headEnd/>
            <a:tailEnd/>
          </a:ln>
        </p:spPr>
        <p:txBody>
          <a:bodyPr>
            <a:spAutoFit/>
          </a:bodyPr>
          <a:lstStyle/>
          <a:p>
            <a:pPr algn="ctr">
              <a:spcBef>
                <a:spcPct val="50000"/>
              </a:spcBef>
            </a:pPr>
            <a:r>
              <a:rPr lang="en-US" sz="2400"/>
              <a:t>These relationships, which form between casual acquaintances, are not as apt to be between like-minded individuals, so one person may say something to another that sparks a completely new idea.</a:t>
            </a:r>
          </a:p>
        </p:txBody>
      </p:sp>
      <p:sp>
        <p:nvSpPr>
          <p:cNvPr id="26634" name="Line 13"/>
          <p:cNvSpPr>
            <a:spLocks noChangeShapeType="1"/>
          </p:cNvSpPr>
          <p:nvPr/>
        </p:nvSpPr>
        <p:spPr bwMode="auto">
          <a:xfrm>
            <a:off x="4495800" y="2743200"/>
            <a:ext cx="0" cy="3733800"/>
          </a:xfrm>
          <a:prstGeom prst="line">
            <a:avLst/>
          </a:prstGeom>
          <a:noFill/>
          <a:ln w="9525">
            <a:solidFill>
              <a:schemeClr val="tx1"/>
            </a:solidFill>
            <a:round/>
            <a:headEnd/>
            <a:tailEnd/>
          </a:ln>
        </p:spPr>
        <p:txBody>
          <a:bodyPr/>
          <a:lstStyle/>
          <a:p>
            <a:endParaRPr lang="en-IN"/>
          </a:p>
        </p:txBody>
      </p:sp>
      <p:sp>
        <p:nvSpPr>
          <p:cNvPr id="26635" name="Text Box 14"/>
          <p:cNvSpPr txBox="1">
            <a:spLocks noChangeArrowheads="1"/>
          </p:cNvSpPr>
          <p:nvPr/>
        </p:nvSpPr>
        <p:spPr bwMode="auto">
          <a:xfrm>
            <a:off x="762000" y="1447800"/>
            <a:ext cx="7543800" cy="830263"/>
          </a:xfrm>
          <a:prstGeom prst="rect">
            <a:avLst/>
          </a:prstGeom>
          <a:noFill/>
          <a:ln w="9525">
            <a:noFill/>
            <a:miter lim="800000"/>
            <a:headEnd/>
            <a:tailEnd/>
          </a:ln>
        </p:spPr>
        <p:txBody>
          <a:bodyPr>
            <a:spAutoFit/>
          </a:bodyPr>
          <a:lstStyle/>
          <a:p>
            <a:pPr algn="ctr">
              <a:spcBef>
                <a:spcPct val="50000"/>
              </a:spcBef>
            </a:pPr>
            <a:r>
              <a:rPr lang="en-US" sz="2400"/>
              <a:t>Why weak-tie relationships lead to more new business ideas than strong-tie relationships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E2612AAC-5802-4AAC-856B-744B0F247CBB}" type="slidenum">
              <a:rPr lang="en-US"/>
              <a:pPr>
                <a:defRPr/>
              </a:pPr>
              <a:t>26</a:t>
            </a:fld>
            <a:endParaRPr lang="en-US"/>
          </a:p>
        </p:txBody>
      </p:sp>
      <p:sp>
        <p:nvSpPr>
          <p:cNvPr id="2765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Creativity</a:t>
            </a:r>
            <a:br>
              <a:rPr lang="en-US" sz="3600" smtClean="0">
                <a:latin typeface="Times New Roman" pitchFamily="18" charset="0"/>
              </a:rPr>
            </a:br>
            <a:r>
              <a:rPr lang="en-US" sz="2000" smtClean="0">
                <a:latin typeface="Times New Roman" pitchFamily="18" charset="0"/>
              </a:rPr>
              <a:t>1 of 2</a:t>
            </a:r>
            <a:endParaRPr lang="en-US" sz="3600" smtClean="0">
              <a:latin typeface="Times New Roman" pitchFamily="18" charset="0"/>
            </a:endParaRPr>
          </a:p>
        </p:txBody>
      </p:sp>
      <p:sp>
        <p:nvSpPr>
          <p:cNvPr id="27652" name="Rectangle 3"/>
          <p:cNvSpPr>
            <a:spLocks noGrp="1" noChangeArrowheads="1"/>
          </p:cNvSpPr>
          <p:nvPr>
            <p:ph type="body" idx="1"/>
          </p:nvPr>
        </p:nvSpPr>
        <p:spPr/>
        <p:txBody>
          <a:bodyPr/>
          <a:lstStyle/>
          <a:p>
            <a:pPr eaLnBrk="1" hangingPunct="1"/>
            <a:r>
              <a:rPr lang="en-US" sz="2800" smtClean="0">
                <a:latin typeface="Times New Roman" pitchFamily="18" charset="0"/>
              </a:rPr>
              <a:t>Creativity</a:t>
            </a:r>
          </a:p>
          <a:p>
            <a:pPr lvl="1" eaLnBrk="1" hangingPunct="1"/>
            <a:r>
              <a:rPr lang="en-US" sz="2400" smtClean="0">
                <a:latin typeface="Times New Roman" pitchFamily="18" charset="0"/>
              </a:rPr>
              <a:t>Creativity is the process of generating a novel or useful idea.</a:t>
            </a:r>
          </a:p>
          <a:p>
            <a:pPr lvl="1" eaLnBrk="1" hangingPunct="1"/>
            <a:r>
              <a:rPr lang="en-US" sz="2400" smtClean="0">
                <a:latin typeface="Times New Roman" pitchFamily="18" charset="0"/>
              </a:rPr>
              <a:t>Opportunity recognition may be, at least in part, a creative process.</a:t>
            </a:r>
          </a:p>
          <a:p>
            <a:pPr lvl="1" eaLnBrk="1" hangingPunct="1"/>
            <a:r>
              <a:rPr lang="en-US" sz="2400" smtClean="0">
                <a:latin typeface="Times New Roman" pitchFamily="18" charset="0"/>
              </a:rPr>
              <a:t>For an individual, the creative process can be broken down into five stages, as shown on the next slide.</a:t>
            </a:r>
          </a:p>
        </p:txBody>
      </p:sp>
      <p:sp>
        <p:nvSpPr>
          <p:cNvPr id="27653"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r>
              <a:rPr lang="en-US"/>
              <a:t>2-</a:t>
            </a:r>
            <a:fld id="{65588786-8CE7-4A9B-AA10-AD5B1B357497}" type="slidenum">
              <a:rPr lang="en-US"/>
              <a:pPr>
                <a:defRPr/>
              </a:pPr>
              <a:t>27</a:t>
            </a:fld>
            <a:endParaRPr lang="en-US"/>
          </a:p>
        </p:txBody>
      </p:sp>
      <p:sp>
        <p:nvSpPr>
          <p:cNvPr id="2867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Creativity</a:t>
            </a:r>
            <a:br>
              <a:rPr lang="en-US" sz="3600" smtClean="0">
                <a:latin typeface="Times New Roman" pitchFamily="18" charset="0"/>
              </a:rPr>
            </a:br>
            <a:r>
              <a:rPr lang="en-US" sz="2000" smtClean="0">
                <a:latin typeface="Times New Roman" pitchFamily="18" charset="0"/>
              </a:rPr>
              <a:t>2 of 2</a:t>
            </a:r>
            <a:endParaRPr lang="en-US" sz="3600" smtClean="0">
              <a:latin typeface="Times New Roman" pitchFamily="18" charset="0"/>
            </a:endParaRPr>
          </a:p>
        </p:txBody>
      </p:sp>
      <p:sp>
        <p:nvSpPr>
          <p:cNvPr id="28676"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
        <p:nvSpPr>
          <p:cNvPr id="28677" name="Text Box 7"/>
          <p:cNvSpPr txBox="1">
            <a:spLocks noChangeArrowheads="1"/>
          </p:cNvSpPr>
          <p:nvPr/>
        </p:nvSpPr>
        <p:spPr bwMode="auto">
          <a:xfrm>
            <a:off x="1752600" y="1828800"/>
            <a:ext cx="5867400" cy="415925"/>
          </a:xfrm>
          <a:prstGeom prst="rect">
            <a:avLst/>
          </a:prstGeom>
          <a:noFill/>
          <a:ln w="9525">
            <a:noFill/>
            <a:miter lim="800000"/>
            <a:headEnd/>
            <a:tailEnd/>
          </a:ln>
        </p:spPr>
        <p:txBody>
          <a:bodyPr>
            <a:spAutoFit/>
          </a:bodyPr>
          <a:lstStyle/>
          <a:p>
            <a:pPr algn="ctr">
              <a:lnSpc>
                <a:spcPct val="75000"/>
              </a:lnSpc>
              <a:spcBef>
                <a:spcPct val="50000"/>
              </a:spcBef>
            </a:pPr>
            <a:r>
              <a:rPr lang="en-US" sz="2800"/>
              <a:t>Five-Steps to Generating Creative Ideas</a:t>
            </a:r>
          </a:p>
        </p:txBody>
      </p:sp>
      <p:pic>
        <p:nvPicPr>
          <p:cNvPr id="28678" name="Picture 7"/>
          <p:cNvPicPr>
            <a:picLocks noChangeAspect="1" noChangeArrowheads="1"/>
          </p:cNvPicPr>
          <p:nvPr/>
        </p:nvPicPr>
        <p:blipFill>
          <a:blip r:embed="rId2" cstate="print"/>
          <a:srcRect/>
          <a:stretch>
            <a:fillRect/>
          </a:stretch>
        </p:blipFill>
        <p:spPr bwMode="auto">
          <a:xfrm>
            <a:off x="417513" y="2667000"/>
            <a:ext cx="832485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r>
              <a:rPr lang="en-US"/>
              <a:t>2-</a:t>
            </a:r>
            <a:fld id="{010282E7-88E4-4D29-BCEF-28AC16BAEFE6}" type="slidenum">
              <a:rPr lang="en-US"/>
              <a:pPr>
                <a:defRPr/>
              </a:pPr>
              <a:t>28</a:t>
            </a:fld>
            <a:endParaRPr lang="en-US"/>
          </a:p>
        </p:txBody>
      </p:sp>
      <p:sp>
        <p:nvSpPr>
          <p:cNvPr id="29699"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Full View of the Opportunity Recognition Process</a:t>
            </a:r>
          </a:p>
        </p:txBody>
      </p:sp>
      <p:sp>
        <p:nvSpPr>
          <p:cNvPr id="29700" name="Line 4"/>
          <p:cNvSpPr>
            <a:spLocks noChangeShapeType="1"/>
          </p:cNvSpPr>
          <p:nvPr/>
        </p:nvSpPr>
        <p:spPr bwMode="auto">
          <a:xfrm>
            <a:off x="0" y="1295400"/>
            <a:ext cx="9144000" cy="0"/>
          </a:xfrm>
          <a:prstGeom prst="line">
            <a:avLst/>
          </a:prstGeom>
          <a:noFill/>
          <a:ln w="38100">
            <a:solidFill>
              <a:srgbClr val="993300"/>
            </a:solidFill>
            <a:round/>
            <a:headEnd/>
            <a:tailEnd/>
          </a:ln>
        </p:spPr>
        <p:txBody>
          <a:bodyPr/>
          <a:lstStyle/>
          <a:p>
            <a:endParaRPr lang="en-IN"/>
          </a:p>
        </p:txBody>
      </p:sp>
      <p:sp>
        <p:nvSpPr>
          <p:cNvPr id="29701" name="Text Box 8"/>
          <p:cNvSpPr txBox="1">
            <a:spLocks noChangeArrowheads="1"/>
          </p:cNvSpPr>
          <p:nvPr/>
        </p:nvSpPr>
        <p:spPr bwMode="auto">
          <a:xfrm>
            <a:off x="381000" y="1600200"/>
            <a:ext cx="8305800" cy="757238"/>
          </a:xfrm>
          <a:prstGeom prst="rect">
            <a:avLst/>
          </a:prstGeom>
          <a:noFill/>
          <a:ln w="9525">
            <a:noFill/>
            <a:miter lim="800000"/>
            <a:headEnd/>
            <a:tailEnd/>
          </a:ln>
        </p:spPr>
        <p:txBody>
          <a:bodyPr>
            <a:spAutoFit/>
          </a:bodyPr>
          <a:lstStyle/>
          <a:p>
            <a:pPr algn="ctr">
              <a:lnSpc>
                <a:spcPct val="90000"/>
              </a:lnSpc>
              <a:spcBef>
                <a:spcPct val="50000"/>
              </a:spcBef>
            </a:pPr>
            <a:r>
              <a:rPr lang="en-US" sz="2400"/>
              <a:t>Depicts the connection between an awareness of emerging trends and the personal characteristics of the entrepreneur</a:t>
            </a:r>
          </a:p>
        </p:txBody>
      </p:sp>
      <p:pic>
        <p:nvPicPr>
          <p:cNvPr id="29702" name="Picture 9"/>
          <p:cNvPicPr>
            <a:picLocks noChangeAspect="1" noChangeArrowheads="1"/>
          </p:cNvPicPr>
          <p:nvPr/>
        </p:nvPicPr>
        <p:blipFill>
          <a:blip r:embed="rId2" cstate="print"/>
          <a:srcRect/>
          <a:stretch>
            <a:fillRect/>
          </a:stretch>
        </p:blipFill>
        <p:spPr bwMode="auto">
          <a:xfrm>
            <a:off x="1752600" y="2590800"/>
            <a:ext cx="5703888" cy="3656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pPr>
              <a:defRPr/>
            </a:pPr>
            <a:r>
              <a:rPr lang="en-US"/>
              <a:t>2-</a:t>
            </a:r>
            <a:fld id="{68A80C4A-D3B8-43F1-83D8-0CFC902EF185}" type="slidenum">
              <a:rPr lang="en-US"/>
              <a:pPr>
                <a:defRPr/>
              </a:pPr>
              <a:t>29</a:t>
            </a:fld>
            <a:endParaRPr lang="en-US"/>
          </a:p>
        </p:txBody>
      </p:sp>
      <p:sp>
        <p:nvSpPr>
          <p:cNvPr id="30723"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Techniques For Generating Ideas</a:t>
            </a:r>
          </a:p>
        </p:txBody>
      </p:sp>
      <p:sp>
        <p:nvSpPr>
          <p:cNvPr id="30724"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
        <p:nvSpPr>
          <p:cNvPr id="30725" name="Rectangle 8"/>
          <p:cNvSpPr>
            <a:spLocks noChangeArrowheads="1"/>
          </p:cNvSpPr>
          <p:nvPr/>
        </p:nvSpPr>
        <p:spPr bwMode="auto">
          <a:xfrm>
            <a:off x="609600" y="2438400"/>
            <a:ext cx="3352800" cy="609600"/>
          </a:xfrm>
          <a:prstGeom prst="rect">
            <a:avLst/>
          </a:prstGeom>
          <a:solidFill>
            <a:srgbClr val="FFFFCC"/>
          </a:solidFill>
          <a:ln w="9525">
            <a:solidFill>
              <a:schemeClr val="tx1"/>
            </a:solidFill>
            <a:miter lim="800000"/>
            <a:headEnd/>
            <a:tailEnd/>
          </a:ln>
        </p:spPr>
        <p:txBody>
          <a:bodyPr wrap="none" anchor="ctr"/>
          <a:lstStyle/>
          <a:p>
            <a:pPr algn="ctr"/>
            <a:r>
              <a:rPr lang="en-US" sz="2400"/>
              <a:t>Brainstorming</a:t>
            </a:r>
          </a:p>
        </p:txBody>
      </p:sp>
      <p:sp>
        <p:nvSpPr>
          <p:cNvPr id="30726" name="Rectangle 9"/>
          <p:cNvSpPr>
            <a:spLocks noChangeArrowheads="1"/>
          </p:cNvSpPr>
          <p:nvPr/>
        </p:nvSpPr>
        <p:spPr bwMode="auto">
          <a:xfrm>
            <a:off x="5029200" y="2438400"/>
            <a:ext cx="3352800" cy="609600"/>
          </a:xfrm>
          <a:prstGeom prst="rect">
            <a:avLst/>
          </a:prstGeom>
          <a:solidFill>
            <a:srgbClr val="FFFFCC"/>
          </a:solidFill>
          <a:ln w="9525">
            <a:solidFill>
              <a:schemeClr val="tx1"/>
            </a:solidFill>
            <a:miter lim="800000"/>
            <a:headEnd/>
            <a:tailEnd/>
          </a:ln>
        </p:spPr>
        <p:txBody>
          <a:bodyPr wrap="none" anchor="ctr"/>
          <a:lstStyle/>
          <a:p>
            <a:pPr algn="ctr"/>
            <a:r>
              <a:rPr lang="en-US" sz="2400"/>
              <a:t>Focus Groups</a:t>
            </a:r>
          </a:p>
        </p:txBody>
      </p:sp>
      <p:sp>
        <p:nvSpPr>
          <p:cNvPr id="30727" name="Rectangle 10"/>
          <p:cNvSpPr>
            <a:spLocks noChangeArrowheads="1"/>
          </p:cNvSpPr>
          <p:nvPr/>
        </p:nvSpPr>
        <p:spPr bwMode="auto">
          <a:xfrm>
            <a:off x="2895600" y="3733800"/>
            <a:ext cx="3352800" cy="762000"/>
          </a:xfrm>
          <a:prstGeom prst="rect">
            <a:avLst/>
          </a:prstGeom>
          <a:solidFill>
            <a:srgbClr val="FFFFCC"/>
          </a:solidFill>
          <a:ln w="9525">
            <a:solidFill>
              <a:schemeClr val="tx1"/>
            </a:solidFill>
            <a:miter lim="800000"/>
            <a:headEnd/>
            <a:tailEnd/>
          </a:ln>
        </p:spPr>
        <p:txBody>
          <a:bodyPr wrap="none" anchor="ctr"/>
          <a:lstStyle/>
          <a:p>
            <a:pPr algn="ctr"/>
            <a:r>
              <a:rPr lang="en-US" sz="2400"/>
              <a:t>Library and</a:t>
            </a:r>
          </a:p>
          <a:p>
            <a:pPr algn="ctr"/>
            <a:r>
              <a:rPr lang="en-US" sz="2400"/>
              <a:t>Internet Research</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D825F097-710F-42E2-9B29-993C68A04288}" type="slidenum">
              <a:rPr lang="en-US"/>
              <a:pPr>
                <a:defRPr/>
              </a:pPr>
              <a:t>30</a:t>
            </a:fld>
            <a:endParaRPr lang="en-US"/>
          </a:p>
        </p:txBody>
      </p:sp>
      <p:sp>
        <p:nvSpPr>
          <p:cNvPr id="3174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Brainstorming</a:t>
            </a:r>
          </a:p>
        </p:txBody>
      </p:sp>
      <p:sp>
        <p:nvSpPr>
          <p:cNvPr id="31748" name="Rectangle 3"/>
          <p:cNvSpPr>
            <a:spLocks noGrp="1" noChangeArrowheads="1"/>
          </p:cNvSpPr>
          <p:nvPr>
            <p:ph type="body" idx="1"/>
          </p:nvPr>
        </p:nvSpPr>
        <p:spPr/>
        <p:txBody>
          <a:bodyPr/>
          <a:lstStyle/>
          <a:p>
            <a:pPr eaLnBrk="1" hangingPunct="1"/>
            <a:r>
              <a:rPr lang="en-US" sz="2800" smtClean="0">
                <a:latin typeface="Times New Roman" pitchFamily="18" charset="0"/>
              </a:rPr>
              <a:t>Brainstorming</a:t>
            </a:r>
          </a:p>
          <a:p>
            <a:pPr lvl="1" eaLnBrk="1" hangingPunct="1"/>
            <a:r>
              <a:rPr lang="en-US" sz="2400" smtClean="0">
                <a:latin typeface="Times New Roman" pitchFamily="18" charset="0"/>
              </a:rPr>
              <a:t>Is a technique used to generate a large number of ideas and solutions to problems quickly.</a:t>
            </a:r>
          </a:p>
          <a:p>
            <a:pPr lvl="1" eaLnBrk="1" hangingPunct="1"/>
            <a:r>
              <a:rPr lang="en-US" sz="2400" smtClean="0">
                <a:latin typeface="Times New Roman" pitchFamily="18" charset="0"/>
              </a:rPr>
              <a:t>A brainstorming “session” typically involves a group of people, and should be targeted to a specific topic.</a:t>
            </a:r>
          </a:p>
          <a:p>
            <a:pPr lvl="1" eaLnBrk="1" hangingPunct="1"/>
            <a:r>
              <a:rPr lang="en-US" sz="2400" smtClean="0">
                <a:latin typeface="Times New Roman" pitchFamily="18" charset="0"/>
              </a:rPr>
              <a:t>Rules for a brainstorming session:</a:t>
            </a:r>
          </a:p>
          <a:p>
            <a:pPr lvl="2" eaLnBrk="1" hangingPunct="1"/>
            <a:r>
              <a:rPr lang="en-US" sz="2000" smtClean="0">
                <a:latin typeface="Times New Roman" pitchFamily="18" charset="0"/>
              </a:rPr>
              <a:t>No criticism.</a:t>
            </a:r>
          </a:p>
          <a:p>
            <a:pPr lvl="2" eaLnBrk="1" hangingPunct="1"/>
            <a:r>
              <a:rPr lang="en-US" sz="2000" smtClean="0">
                <a:latin typeface="Times New Roman" pitchFamily="18" charset="0"/>
              </a:rPr>
              <a:t>Freewhelling is encouraged.</a:t>
            </a:r>
          </a:p>
          <a:p>
            <a:pPr lvl="2" eaLnBrk="1" hangingPunct="1"/>
            <a:r>
              <a:rPr lang="en-US" sz="2000" smtClean="0">
                <a:latin typeface="Times New Roman" pitchFamily="18" charset="0"/>
              </a:rPr>
              <a:t>The session should move quickly.</a:t>
            </a:r>
          </a:p>
          <a:p>
            <a:pPr lvl="2" eaLnBrk="1" hangingPunct="1"/>
            <a:r>
              <a:rPr lang="en-US" sz="2000" smtClean="0">
                <a:latin typeface="Times New Roman" pitchFamily="18" charset="0"/>
              </a:rPr>
              <a:t>Leap-frogging is encouraged.</a:t>
            </a:r>
          </a:p>
        </p:txBody>
      </p:sp>
      <p:sp>
        <p:nvSpPr>
          <p:cNvPr id="31749"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39FCE4D8-2AEE-4AD0-83F1-A1DB26E9C354}" type="slidenum">
              <a:rPr lang="en-US"/>
              <a:pPr>
                <a:defRPr/>
              </a:pPr>
              <a:t>31</a:t>
            </a:fld>
            <a:endParaRPr lang="en-US"/>
          </a:p>
        </p:txBody>
      </p:sp>
      <p:sp>
        <p:nvSpPr>
          <p:cNvPr id="3277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Focus Groups</a:t>
            </a:r>
          </a:p>
        </p:txBody>
      </p:sp>
      <p:sp>
        <p:nvSpPr>
          <p:cNvPr id="32772" name="Rectangle 3"/>
          <p:cNvSpPr>
            <a:spLocks noGrp="1" noChangeArrowheads="1"/>
          </p:cNvSpPr>
          <p:nvPr>
            <p:ph type="body" idx="1"/>
          </p:nvPr>
        </p:nvSpPr>
        <p:spPr/>
        <p:txBody>
          <a:bodyPr/>
          <a:lstStyle/>
          <a:p>
            <a:pPr eaLnBrk="1" hangingPunct="1"/>
            <a:r>
              <a:rPr lang="en-US" sz="2800" smtClean="0">
                <a:latin typeface="Times New Roman" pitchFamily="18" charset="0"/>
              </a:rPr>
              <a:t>Focus Group</a:t>
            </a:r>
          </a:p>
          <a:p>
            <a:pPr lvl="1" eaLnBrk="1" hangingPunct="1"/>
            <a:r>
              <a:rPr lang="en-US" sz="2400" smtClean="0">
                <a:latin typeface="Times New Roman" pitchFamily="18" charset="0"/>
              </a:rPr>
              <a:t>A focus group is a gathering of five to ten people, who have been selected based on their common characteristics relative to the issues being discussed.</a:t>
            </a:r>
          </a:p>
          <a:p>
            <a:pPr lvl="1" eaLnBrk="1" hangingPunct="1"/>
            <a:r>
              <a:rPr lang="en-US" sz="2400" smtClean="0">
                <a:latin typeface="Times New Roman" pitchFamily="18" charset="0"/>
              </a:rPr>
              <a:t>These groups are led by a trained moderator, who uses the internal dynamics of the group environment to gain insight into why people feel they way they do about a particular issue.</a:t>
            </a:r>
          </a:p>
          <a:p>
            <a:pPr lvl="1" eaLnBrk="1" hangingPunct="1"/>
            <a:r>
              <a:rPr lang="en-US" sz="2400" smtClean="0">
                <a:latin typeface="Times New Roman" pitchFamily="18" charset="0"/>
              </a:rPr>
              <a:t>Although focus groups are used for a variety of purposes, they can be used to help generate new business ideas.</a:t>
            </a:r>
          </a:p>
        </p:txBody>
      </p:sp>
      <p:sp>
        <p:nvSpPr>
          <p:cNvPr id="32773"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52F18CEF-8DBE-47A7-A348-438D55541B49}" type="slidenum">
              <a:rPr lang="en-US"/>
              <a:pPr>
                <a:defRPr/>
              </a:pPr>
              <a:t>32</a:t>
            </a:fld>
            <a:endParaRPr lang="en-US"/>
          </a:p>
        </p:txBody>
      </p:sp>
      <p:sp>
        <p:nvSpPr>
          <p:cNvPr id="33795" name="Rectangle 2"/>
          <p:cNvSpPr>
            <a:spLocks noGrp="1" noChangeArrowheads="1"/>
          </p:cNvSpPr>
          <p:nvPr>
            <p:ph type="title"/>
          </p:nvPr>
        </p:nvSpPr>
        <p:spPr>
          <a:xfrm>
            <a:off x="457200" y="228600"/>
            <a:ext cx="8229600" cy="1143000"/>
          </a:xfrm>
        </p:spPr>
        <p:txBody>
          <a:bodyPr/>
          <a:lstStyle/>
          <a:p>
            <a:pPr eaLnBrk="1" hangingPunct="1"/>
            <a:r>
              <a:rPr lang="en-US" sz="3600" smtClean="0">
                <a:latin typeface="Times New Roman" pitchFamily="18" charset="0"/>
              </a:rPr>
              <a:t>Library and Internet Research</a:t>
            </a:r>
            <a:br>
              <a:rPr lang="en-US" sz="3600" smtClean="0">
                <a:latin typeface="Times New Roman" pitchFamily="18" charset="0"/>
              </a:rPr>
            </a:br>
            <a:r>
              <a:rPr lang="en-US" sz="2000" smtClean="0">
                <a:latin typeface="Times New Roman" pitchFamily="18" charset="0"/>
              </a:rPr>
              <a:t>1 of 3</a:t>
            </a:r>
            <a:endParaRPr lang="en-US" sz="3600" smtClean="0">
              <a:latin typeface="Times New Roman" pitchFamily="18" charset="0"/>
            </a:endParaRPr>
          </a:p>
        </p:txBody>
      </p:sp>
      <p:sp>
        <p:nvSpPr>
          <p:cNvPr id="33796" name="Rectangle 3"/>
          <p:cNvSpPr>
            <a:spLocks noGrp="1" noChangeArrowheads="1"/>
          </p:cNvSpPr>
          <p:nvPr>
            <p:ph type="body" idx="1"/>
          </p:nvPr>
        </p:nvSpPr>
        <p:spPr/>
        <p:txBody>
          <a:bodyPr/>
          <a:lstStyle/>
          <a:p>
            <a:pPr eaLnBrk="1" hangingPunct="1"/>
            <a:r>
              <a:rPr lang="en-US" sz="2800" smtClean="0">
                <a:latin typeface="Times New Roman" pitchFamily="18" charset="0"/>
              </a:rPr>
              <a:t>Library Research</a:t>
            </a:r>
          </a:p>
          <a:p>
            <a:pPr lvl="1" eaLnBrk="1" hangingPunct="1"/>
            <a:r>
              <a:rPr lang="en-US" sz="2400" smtClean="0">
                <a:latin typeface="Times New Roman" pitchFamily="18" charset="0"/>
              </a:rPr>
              <a:t>Libraries are an often underutilized source of information for generating new business ideas.</a:t>
            </a:r>
          </a:p>
          <a:p>
            <a:pPr lvl="1" eaLnBrk="1" hangingPunct="1"/>
            <a:r>
              <a:rPr lang="en-US" sz="2400" smtClean="0">
                <a:latin typeface="Times New Roman" pitchFamily="18" charset="0"/>
              </a:rPr>
              <a:t>The best approach is to talk to a reference librarian, who can point out useful resources, such as industry-specific magazines, trade journals, and industry reports.</a:t>
            </a:r>
          </a:p>
          <a:p>
            <a:pPr lvl="1" eaLnBrk="1" hangingPunct="1"/>
            <a:r>
              <a:rPr lang="en-US" sz="2400" smtClean="0">
                <a:latin typeface="Times New Roman" pitchFamily="18" charset="0"/>
              </a:rPr>
              <a:t>Simply browsing through several issues of a trade journal or an industry report on a topic can spark new ideas.</a:t>
            </a:r>
            <a:endParaRPr lang="en-US" smtClean="0">
              <a:latin typeface="Times New Roman" pitchFamily="18" charset="0"/>
            </a:endParaRPr>
          </a:p>
          <a:p>
            <a:pPr lvl="1" eaLnBrk="1" hangingPunct="1"/>
            <a:endParaRPr lang="en-US" sz="2400" smtClean="0">
              <a:latin typeface="Times New Roman" pitchFamily="18" charset="0"/>
            </a:endParaRPr>
          </a:p>
        </p:txBody>
      </p:sp>
      <p:sp>
        <p:nvSpPr>
          <p:cNvPr id="33797"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AD2CC094-7401-4155-9C47-E9036CAC77D2}" type="slidenum">
              <a:rPr lang="en-US"/>
              <a:pPr>
                <a:defRPr/>
              </a:pPr>
              <a:t>33</a:t>
            </a:fld>
            <a:endParaRPr lang="en-US"/>
          </a:p>
        </p:txBody>
      </p:sp>
      <p:sp>
        <p:nvSpPr>
          <p:cNvPr id="34819"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Libraries and Internet Research </a:t>
            </a:r>
            <a:br>
              <a:rPr lang="en-US" sz="3600" smtClean="0">
                <a:latin typeface="Times New Roman" pitchFamily="18" charset="0"/>
              </a:rPr>
            </a:br>
            <a:r>
              <a:rPr lang="en-US" sz="2000" smtClean="0">
                <a:latin typeface="Times New Roman" pitchFamily="18" charset="0"/>
              </a:rPr>
              <a:t>2 of 3</a:t>
            </a:r>
            <a:endParaRPr lang="en-US" sz="3600" smtClean="0">
              <a:latin typeface="Times New Roman" pitchFamily="18" charset="0"/>
            </a:endParaRPr>
          </a:p>
        </p:txBody>
      </p:sp>
      <p:sp>
        <p:nvSpPr>
          <p:cNvPr id="34820" name="Line 4"/>
          <p:cNvSpPr>
            <a:spLocks noChangeShapeType="1"/>
          </p:cNvSpPr>
          <p:nvPr/>
        </p:nvSpPr>
        <p:spPr bwMode="auto">
          <a:xfrm>
            <a:off x="0" y="1219200"/>
            <a:ext cx="9144000" cy="0"/>
          </a:xfrm>
          <a:prstGeom prst="line">
            <a:avLst/>
          </a:prstGeom>
          <a:noFill/>
          <a:ln w="38100">
            <a:solidFill>
              <a:srgbClr val="993300"/>
            </a:solidFill>
            <a:round/>
            <a:headEnd/>
            <a:tailEnd/>
          </a:ln>
        </p:spPr>
        <p:txBody>
          <a:bodyPr/>
          <a:lstStyle/>
          <a:p>
            <a:endParaRPr lang="en-IN"/>
          </a:p>
        </p:txBody>
      </p:sp>
      <p:sp>
        <p:nvSpPr>
          <p:cNvPr id="34821" name="Text Box 4"/>
          <p:cNvSpPr txBox="1">
            <a:spLocks noChangeArrowheads="1"/>
          </p:cNvSpPr>
          <p:nvPr/>
        </p:nvSpPr>
        <p:spPr bwMode="auto">
          <a:xfrm>
            <a:off x="228600" y="1981200"/>
            <a:ext cx="4038600" cy="3108325"/>
          </a:xfrm>
          <a:prstGeom prst="rect">
            <a:avLst/>
          </a:prstGeom>
          <a:noFill/>
          <a:ln w="9525">
            <a:noFill/>
            <a:miter lim="800000"/>
            <a:headEnd/>
            <a:tailEnd/>
          </a:ln>
        </p:spPr>
        <p:txBody>
          <a:bodyPr>
            <a:spAutoFit/>
          </a:bodyPr>
          <a:lstStyle/>
          <a:p>
            <a:pPr algn="ctr">
              <a:spcBef>
                <a:spcPct val="50000"/>
              </a:spcBef>
            </a:pPr>
            <a:r>
              <a:rPr lang="en-US" sz="2800"/>
              <a:t>Large public and university libraries typically have access to search engines and industry reports that would cost thousands of dollars to access on your own.</a:t>
            </a:r>
          </a:p>
        </p:txBody>
      </p:sp>
      <p:sp>
        <p:nvSpPr>
          <p:cNvPr id="34822" name="Rectangle 5"/>
          <p:cNvSpPr>
            <a:spLocks noChangeArrowheads="1"/>
          </p:cNvSpPr>
          <p:nvPr/>
        </p:nvSpPr>
        <p:spPr bwMode="auto">
          <a:xfrm>
            <a:off x="4495800" y="1524000"/>
            <a:ext cx="4267200" cy="4876800"/>
          </a:xfrm>
          <a:prstGeom prst="rect">
            <a:avLst/>
          </a:prstGeom>
          <a:solidFill>
            <a:srgbClr val="FFFFCC"/>
          </a:solidFill>
          <a:ln w="9525">
            <a:solidFill>
              <a:schemeClr val="tx1"/>
            </a:solidFill>
            <a:miter lim="800000"/>
            <a:headEnd/>
            <a:tailEnd/>
          </a:ln>
        </p:spPr>
        <p:txBody>
          <a:bodyPr wrap="none" anchor="ctr"/>
          <a:lstStyle/>
          <a:p>
            <a:pPr algn="ctr"/>
            <a:endParaRPr lang="en-US" sz="2400"/>
          </a:p>
        </p:txBody>
      </p:sp>
      <p:sp>
        <p:nvSpPr>
          <p:cNvPr id="34823" name="TextBox 13"/>
          <p:cNvSpPr txBox="1">
            <a:spLocks noChangeArrowheads="1"/>
          </p:cNvSpPr>
          <p:nvPr/>
        </p:nvSpPr>
        <p:spPr bwMode="auto">
          <a:xfrm>
            <a:off x="4572000" y="1676400"/>
            <a:ext cx="3810000" cy="461963"/>
          </a:xfrm>
          <a:prstGeom prst="rect">
            <a:avLst/>
          </a:prstGeom>
          <a:noFill/>
          <a:ln w="9525">
            <a:noFill/>
            <a:miter lim="800000"/>
            <a:headEnd/>
            <a:tailEnd/>
          </a:ln>
        </p:spPr>
        <p:txBody>
          <a:bodyPr>
            <a:spAutoFit/>
          </a:bodyPr>
          <a:lstStyle/>
          <a:p>
            <a:r>
              <a:rPr lang="en-US" sz="2400"/>
              <a:t> </a:t>
            </a:r>
          </a:p>
        </p:txBody>
      </p:sp>
      <p:sp>
        <p:nvSpPr>
          <p:cNvPr id="34824" name="TextBox 9"/>
          <p:cNvSpPr txBox="1">
            <a:spLocks noChangeArrowheads="1"/>
          </p:cNvSpPr>
          <p:nvPr/>
        </p:nvSpPr>
        <p:spPr bwMode="auto">
          <a:xfrm>
            <a:off x="4648200" y="1676400"/>
            <a:ext cx="3810000" cy="830263"/>
          </a:xfrm>
          <a:prstGeom prst="rect">
            <a:avLst/>
          </a:prstGeom>
          <a:noFill/>
          <a:ln w="9525">
            <a:noFill/>
            <a:miter lim="800000"/>
            <a:headEnd/>
            <a:tailEnd/>
          </a:ln>
        </p:spPr>
        <p:txBody>
          <a:bodyPr>
            <a:spAutoFit/>
          </a:bodyPr>
          <a:lstStyle/>
          <a:p>
            <a:r>
              <a:rPr lang="en-US" sz="2400"/>
              <a:t>Examples of Useful Search Engines and Industry Reports</a:t>
            </a:r>
          </a:p>
        </p:txBody>
      </p:sp>
      <p:sp>
        <p:nvSpPr>
          <p:cNvPr id="34825" name="TextBox 12"/>
          <p:cNvSpPr txBox="1">
            <a:spLocks noChangeArrowheads="1"/>
          </p:cNvSpPr>
          <p:nvPr/>
        </p:nvSpPr>
        <p:spPr bwMode="auto">
          <a:xfrm>
            <a:off x="4648200" y="2590800"/>
            <a:ext cx="3810000" cy="2308225"/>
          </a:xfrm>
          <a:prstGeom prst="rect">
            <a:avLst/>
          </a:prstGeom>
          <a:noFill/>
          <a:ln w="9525">
            <a:noFill/>
            <a:miter lim="800000"/>
            <a:headEnd/>
            <a:tailEnd/>
          </a:ln>
        </p:spPr>
        <p:txBody>
          <a:bodyPr>
            <a:spAutoFit/>
          </a:bodyPr>
          <a:lstStyle/>
          <a:p>
            <a:pPr>
              <a:buFont typeface="Arial" charset="0"/>
              <a:buChar char="•"/>
            </a:pPr>
            <a:r>
              <a:rPr lang="en-US" sz="2400"/>
              <a:t> Lexis-Nexis Academic</a:t>
            </a:r>
          </a:p>
          <a:p>
            <a:pPr>
              <a:buFont typeface="Arial" charset="0"/>
              <a:buChar char="•"/>
            </a:pPr>
            <a:r>
              <a:rPr lang="en-US" sz="2400"/>
              <a:t> ProQuest</a:t>
            </a:r>
          </a:p>
          <a:p>
            <a:pPr>
              <a:buFont typeface="Arial" charset="0"/>
              <a:buChar char="•"/>
            </a:pPr>
            <a:r>
              <a:rPr lang="en-US" sz="2400"/>
              <a:t> IBISWorld</a:t>
            </a:r>
          </a:p>
          <a:p>
            <a:pPr>
              <a:buFont typeface="Arial" charset="0"/>
              <a:buChar char="•"/>
            </a:pPr>
            <a:r>
              <a:rPr lang="en-US" sz="2400"/>
              <a:t> Mintel</a:t>
            </a:r>
          </a:p>
          <a:p>
            <a:pPr>
              <a:buFont typeface="Arial" charset="0"/>
              <a:buChar char="•"/>
            </a:pPr>
            <a:r>
              <a:rPr lang="en-US" sz="2400"/>
              <a:t> Standard &amp; Poor’s Net </a:t>
            </a:r>
          </a:p>
          <a:p>
            <a:r>
              <a:rPr lang="en-US" sz="2400"/>
              <a:t>  Advantage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EB5BE7E4-5B5B-4725-B1B2-A86F47B617BC}" type="slidenum">
              <a:rPr lang="en-US"/>
              <a:pPr>
                <a:defRPr/>
              </a:pPr>
              <a:t>34</a:t>
            </a:fld>
            <a:endParaRPr lang="en-US"/>
          </a:p>
        </p:txBody>
      </p:sp>
      <p:sp>
        <p:nvSpPr>
          <p:cNvPr id="35843" name="Rectangle 2"/>
          <p:cNvSpPr>
            <a:spLocks noGrp="1" noChangeArrowheads="1"/>
          </p:cNvSpPr>
          <p:nvPr>
            <p:ph type="title"/>
          </p:nvPr>
        </p:nvSpPr>
        <p:spPr>
          <a:xfrm>
            <a:off x="457200" y="228600"/>
            <a:ext cx="8229600" cy="1143000"/>
          </a:xfrm>
        </p:spPr>
        <p:txBody>
          <a:bodyPr/>
          <a:lstStyle/>
          <a:p>
            <a:pPr eaLnBrk="1" hangingPunct="1"/>
            <a:r>
              <a:rPr lang="en-US" sz="3600" smtClean="0">
                <a:latin typeface="Times New Roman" pitchFamily="18" charset="0"/>
              </a:rPr>
              <a:t>Library and Internet Research</a:t>
            </a:r>
            <a:br>
              <a:rPr lang="en-US" sz="3600" smtClean="0">
                <a:latin typeface="Times New Roman" pitchFamily="18" charset="0"/>
              </a:rPr>
            </a:br>
            <a:r>
              <a:rPr lang="en-US" sz="2000" smtClean="0">
                <a:latin typeface="Times New Roman" pitchFamily="18" charset="0"/>
              </a:rPr>
              <a:t>3 of 3</a:t>
            </a:r>
            <a:endParaRPr lang="en-US" sz="3600" smtClean="0">
              <a:latin typeface="Times New Roman" pitchFamily="18" charset="0"/>
            </a:endParaRPr>
          </a:p>
        </p:txBody>
      </p:sp>
      <p:sp>
        <p:nvSpPr>
          <p:cNvPr id="35844" name="Rectangle 3"/>
          <p:cNvSpPr>
            <a:spLocks noGrp="1" noChangeArrowheads="1"/>
          </p:cNvSpPr>
          <p:nvPr>
            <p:ph type="body" idx="1"/>
          </p:nvPr>
        </p:nvSpPr>
        <p:spPr/>
        <p:txBody>
          <a:bodyPr/>
          <a:lstStyle/>
          <a:p>
            <a:pPr eaLnBrk="1" hangingPunct="1"/>
            <a:r>
              <a:rPr lang="en-US" sz="2800" smtClean="0">
                <a:latin typeface="Times New Roman" pitchFamily="18" charset="0"/>
              </a:rPr>
              <a:t>Internet Research</a:t>
            </a:r>
          </a:p>
          <a:p>
            <a:pPr lvl="1" eaLnBrk="1" hangingPunct="1"/>
            <a:r>
              <a:rPr lang="en-US" sz="2400" smtClean="0">
                <a:latin typeface="Times New Roman" pitchFamily="18" charset="0"/>
              </a:rPr>
              <a:t>If you are starting from scratch, simply typing “new business ideas” into a search engine will produce links to newspapers and magazine articles about the “hottest” new business ideas.</a:t>
            </a:r>
          </a:p>
          <a:p>
            <a:pPr lvl="1" eaLnBrk="1" hangingPunct="1"/>
            <a:r>
              <a:rPr lang="en-US" sz="2400" smtClean="0">
                <a:latin typeface="Times New Roman" pitchFamily="18" charset="0"/>
              </a:rPr>
              <a:t>If you have a specific topic in mind, setting up Google or Yahoo! e-mail alerts will provide you to links to a constant stream of newspaper articles, blog posts, and news releases about the topic.</a:t>
            </a:r>
          </a:p>
          <a:p>
            <a:pPr lvl="1" eaLnBrk="1" hangingPunct="1"/>
            <a:r>
              <a:rPr lang="en-US" sz="2400" smtClean="0">
                <a:latin typeface="Times New Roman" pitchFamily="18" charset="0"/>
              </a:rPr>
              <a:t>Targeted searches are also useful.</a:t>
            </a:r>
          </a:p>
        </p:txBody>
      </p:sp>
      <p:sp>
        <p:nvSpPr>
          <p:cNvPr id="35845"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4587A8A7-D214-4C0D-8B6F-311322D52A2A}" type="slidenum">
              <a:rPr lang="en-US"/>
              <a:pPr>
                <a:defRPr/>
              </a:pPr>
              <a:t>35</a:t>
            </a:fld>
            <a:endParaRPr lang="en-US"/>
          </a:p>
        </p:txBody>
      </p:sp>
      <p:sp>
        <p:nvSpPr>
          <p:cNvPr id="36867"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Other Techniques</a:t>
            </a:r>
          </a:p>
        </p:txBody>
      </p:sp>
      <p:sp>
        <p:nvSpPr>
          <p:cNvPr id="36868" name="Rectangle 3"/>
          <p:cNvSpPr>
            <a:spLocks noGrp="1" noChangeArrowheads="1"/>
          </p:cNvSpPr>
          <p:nvPr>
            <p:ph type="body" idx="1"/>
          </p:nvPr>
        </p:nvSpPr>
        <p:spPr/>
        <p:txBody>
          <a:bodyPr/>
          <a:lstStyle/>
          <a:p>
            <a:pPr eaLnBrk="1" hangingPunct="1"/>
            <a:r>
              <a:rPr lang="en-US" sz="2800" smtClean="0">
                <a:latin typeface="Times New Roman" pitchFamily="18" charset="0"/>
              </a:rPr>
              <a:t>Customer Advisory Boards</a:t>
            </a:r>
          </a:p>
          <a:p>
            <a:pPr lvl="1" eaLnBrk="1" hangingPunct="1"/>
            <a:r>
              <a:rPr lang="en-US" sz="2400" smtClean="0">
                <a:latin typeface="Times New Roman" pitchFamily="18" charset="0"/>
              </a:rPr>
              <a:t>Some companies set up customer advisory boards that meet regularly to discuss needs, wants, and problems that may lead to new ideas. </a:t>
            </a:r>
          </a:p>
          <a:p>
            <a:pPr eaLnBrk="1" hangingPunct="1"/>
            <a:r>
              <a:rPr lang="en-US" sz="2800" smtClean="0">
                <a:latin typeface="Times New Roman" pitchFamily="18" charset="0"/>
              </a:rPr>
              <a:t>Day-In-The-Life Research</a:t>
            </a:r>
          </a:p>
          <a:p>
            <a:pPr lvl="1" eaLnBrk="1" hangingPunct="1"/>
            <a:r>
              <a:rPr lang="en-US" sz="2400" smtClean="0">
                <a:latin typeface="Times New Roman" pitchFamily="18" charset="0"/>
              </a:rPr>
              <a:t>A type of anthropological research, where the employees of a company spend a day with a customer.</a:t>
            </a:r>
          </a:p>
        </p:txBody>
      </p:sp>
      <p:sp>
        <p:nvSpPr>
          <p:cNvPr id="36869"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CEB38453-0B55-4C4D-95C2-4B900AAE71B7}" type="slidenum">
              <a:rPr lang="en-US"/>
              <a:pPr>
                <a:defRPr/>
              </a:pPr>
              <a:t>36</a:t>
            </a:fld>
            <a:endParaRPr lang="en-US"/>
          </a:p>
        </p:txBody>
      </p:sp>
      <p:sp>
        <p:nvSpPr>
          <p:cNvPr id="37891"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Encouraging New Ideas</a:t>
            </a:r>
          </a:p>
        </p:txBody>
      </p:sp>
      <p:sp>
        <p:nvSpPr>
          <p:cNvPr id="37892" name="Line 4"/>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
        <p:nvSpPr>
          <p:cNvPr id="37893" name="Rectangle 5"/>
          <p:cNvSpPr>
            <a:spLocks noGrp="1" noChangeArrowheads="1"/>
          </p:cNvSpPr>
          <p:nvPr>
            <p:ph type="body" idx="1"/>
          </p:nvPr>
        </p:nvSpPr>
        <p:spPr/>
        <p:txBody>
          <a:bodyPr/>
          <a:lstStyle/>
          <a:p>
            <a:pPr eaLnBrk="1" hangingPunct="1">
              <a:lnSpc>
                <a:spcPct val="90000"/>
              </a:lnSpc>
            </a:pPr>
            <a:r>
              <a:rPr lang="en-US" sz="2800" smtClean="0">
                <a:latin typeface="Times New Roman" pitchFamily="18" charset="0"/>
              </a:rPr>
              <a:t>Establishing a Focal Point for Ideas</a:t>
            </a:r>
          </a:p>
          <a:p>
            <a:pPr lvl="1" eaLnBrk="1" hangingPunct="1">
              <a:lnSpc>
                <a:spcPct val="90000"/>
              </a:lnSpc>
            </a:pPr>
            <a:r>
              <a:rPr lang="en-US" sz="2400" smtClean="0">
                <a:latin typeface="Times New Roman" pitchFamily="18" charset="0"/>
              </a:rPr>
              <a:t>Some firms meet the challenge of encouraging, collecting, and evaluating ideas by designating a specific person to screen and track them—for if its everybody’s job, it may be no one’s responsibility.</a:t>
            </a:r>
          </a:p>
          <a:p>
            <a:pPr lvl="1" eaLnBrk="1" hangingPunct="1">
              <a:lnSpc>
                <a:spcPct val="90000"/>
              </a:lnSpc>
            </a:pPr>
            <a:r>
              <a:rPr lang="en-US" sz="2400" smtClean="0">
                <a:latin typeface="Times New Roman" pitchFamily="18" charset="0"/>
              </a:rPr>
              <a:t>Another approach is to establish an idea bank (or vault), which is a physical or digital repository for storing ideas.</a:t>
            </a:r>
          </a:p>
          <a:p>
            <a:pPr eaLnBrk="1" hangingPunct="1">
              <a:lnSpc>
                <a:spcPct val="90000"/>
              </a:lnSpc>
            </a:pPr>
            <a:r>
              <a:rPr lang="en-US" sz="2800" smtClean="0">
                <a:latin typeface="Times New Roman" pitchFamily="18" charset="0"/>
              </a:rPr>
              <a:t>Encouraging Creativity at the Firm Level</a:t>
            </a:r>
          </a:p>
          <a:p>
            <a:pPr lvl="1" eaLnBrk="1" hangingPunct="1">
              <a:lnSpc>
                <a:spcPct val="90000"/>
              </a:lnSpc>
            </a:pPr>
            <a:r>
              <a:rPr lang="en-US" sz="2400" smtClean="0">
                <a:latin typeface="Times New Roman" pitchFamily="18" charset="0"/>
              </a:rPr>
              <a:t>Creativity is the raw material that goes into innovation and should be encouraged at the organizational and individual supervisory level.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r>
              <a:rPr lang="en-US"/>
              <a:t>2-</a:t>
            </a:r>
            <a:fld id="{6DABE1FE-4CD3-41A9-A12D-62E2339E0928}" type="slidenum">
              <a:rPr lang="en-US"/>
              <a:pPr>
                <a:defRPr/>
              </a:pPr>
              <a:t>37</a:t>
            </a:fld>
            <a:endParaRPr lang="en-US"/>
          </a:p>
        </p:txBody>
      </p:sp>
      <p:sp>
        <p:nvSpPr>
          <p:cNvPr id="38915" name="Rectangle 2"/>
          <p:cNvSpPr>
            <a:spLocks noGrp="1" noChangeArrowheads="1"/>
          </p:cNvSpPr>
          <p:nvPr>
            <p:ph type="title"/>
          </p:nvPr>
        </p:nvSpPr>
        <p:spPr>
          <a:xfrm>
            <a:off x="457200" y="152400"/>
            <a:ext cx="8229600" cy="1143000"/>
          </a:xfrm>
        </p:spPr>
        <p:txBody>
          <a:bodyPr/>
          <a:lstStyle/>
          <a:p>
            <a:pPr eaLnBrk="1" hangingPunct="1"/>
            <a:r>
              <a:rPr lang="en-US" sz="3600" smtClean="0">
                <a:latin typeface="Times New Roman" pitchFamily="18" charset="0"/>
              </a:rPr>
              <a:t>Protecting Ideas From Being Lost or Stolen</a:t>
            </a:r>
          </a:p>
        </p:txBody>
      </p:sp>
      <p:sp>
        <p:nvSpPr>
          <p:cNvPr id="38916" name="Line 3"/>
          <p:cNvSpPr>
            <a:spLocks noChangeShapeType="1"/>
          </p:cNvSpPr>
          <p:nvPr/>
        </p:nvSpPr>
        <p:spPr bwMode="auto">
          <a:xfrm>
            <a:off x="0" y="1371600"/>
            <a:ext cx="9144000" cy="0"/>
          </a:xfrm>
          <a:prstGeom prst="line">
            <a:avLst/>
          </a:prstGeom>
          <a:noFill/>
          <a:ln w="38100">
            <a:solidFill>
              <a:srgbClr val="993300"/>
            </a:solidFill>
            <a:round/>
            <a:headEnd/>
            <a:tailEnd/>
          </a:ln>
        </p:spPr>
        <p:txBody>
          <a:bodyPr/>
          <a:lstStyle/>
          <a:p>
            <a:endParaRPr lang="en-IN"/>
          </a:p>
        </p:txBody>
      </p:sp>
      <p:sp>
        <p:nvSpPr>
          <p:cNvPr id="38917" name="Rectangle 4"/>
          <p:cNvSpPr>
            <a:spLocks noGrp="1" noChangeArrowheads="1"/>
          </p:cNvSpPr>
          <p:nvPr>
            <p:ph type="body" idx="1"/>
          </p:nvPr>
        </p:nvSpPr>
        <p:spPr>
          <a:xfrm>
            <a:off x="533400" y="1524000"/>
            <a:ext cx="8229600" cy="4525963"/>
          </a:xfrm>
        </p:spPr>
        <p:txBody>
          <a:bodyPr/>
          <a:lstStyle/>
          <a:p>
            <a:pPr eaLnBrk="1" hangingPunct="1">
              <a:lnSpc>
                <a:spcPct val="90000"/>
              </a:lnSpc>
            </a:pPr>
            <a:r>
              <a:rPr lang="en-US" sz="2800" smtClean="0">
                <a:latin typeface="Times New Roman" pitchFamily="18" charset="0"/>
              </a:rPr>
              <a:t>Step 1</a:t>
            </a:r>
          </a:p>
          <a:p>
            <a:pPr lvl="1" eaLnBrk="1" hangingPunct="1">
              <a:lnSpc>
                <a:spcPct val="90000"/>
              </a:lnSpc>
            </a:pPr>
            <a:r>
              <a:rPr lang="en-US" sz="2400" smtClean="0">
                <a:latin typeface="Times New Roman" pitchFamily="18" charset="0"/>
              </a:rPr>
              <a:t>The idea should be put in a tangible form such as entered into a physical idea logbook or saved on a computer disk, and the date the idea was first thought of should be entered.</a:t>
            </a:r>
          </a:p>
          <a:p>
            <a:pPr eaLnBrk="1" hangingPunct="1">
              <a:lnSpc>
                <a:spcPct val="90000"/>
              </a:lnSpc>
            </a:pPr>
            <a:r>
              <a:rPr lang="en-US" sz="2800" smtClean="0">
                <a:latin typeface="Times New Roman" pitchFamily="18" charset="0"/>
              </a:rPr>
              <a:t>Step 2</a:t>
            </a:r>
          </a:p>
          <a:p>
            <a:pPr lvl="1" eaLnBrk="1" hangingPunct="1">
              <a:lnSpc>
                <a:spcPct val="90000"/>
              </a:lnSpc>
            </a:pPr>
            <a:r>
              <a:rPr lang="en-US" sz="2400" smtClean="0">
                <a:latin typeface="Times New Roman" pitchFamily="18" charset="0"/>
              </a:rPr>
              <a:t>The idea should be secured. This may seem like an obvious step, but is often overlooked.</a:t>
            </a:r>
          </a:p>
          <a:p>
            <a:pPr eaLnBrk="1" hangingPunct="1">
              <a:lnSpc>
                <a:spcPct val="90000"/>
              </a:lnSpc>
            </a:pPr>
            <a:r>
              <a:rPr lang="en-US" sz="2800" smtClean="0">
                <a:latin typeface="Times New Roman" pitchFamily="18" charset="0"/>
              </a:rPr>
              <a:t>Step 3</a:t>
            </a:r>
          </a:p>
          <a:p>
            <a:pPr lvl="1" eaLnBrk="1" hangingPunct="1">
              <a:lnSpc>
                <a:spcPct val="90000"/>
              </a:lnSpc>
            </a:pPr>
            <a:r>
              <a:rPr lang="en-US" sz="2400" smtClean="0">
                <a:latin typeface="Times New Roman" pitchFamily="18" charset="0"/>
              </a:rPr>
              <a:t>Avoid making an inadvertent or voluntary disclosure of an idea, in a manner that forfeits the right to claim exclusive rights to it. </a:t>
            </a:r>
          </a:p>
          <a:p>
            <a:pPr lvl="1" eaLnBrk="1" hangingPunct="1">
              <a:lnSpc>
                <a:spcPct val="90000"/>
              </a:lnSpc>
            </a:pPr>
            <a:endParaRPr lang="en-US" sz="2400" smtClean="0">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ChangeArrowheads="1"/>
          </p:cNvSpPr>
          <p:nvPr/>
        </p:nvSpPr>
        <p:spPr bwMode="auto">
          <a:xfrm>
            <a:off x="381000" y="381000"/>
            <a:ext cx="8534400" cy="762000"/>
          </a:xfrm>
          <a:prstGeom prst="rect">
            <a:avLst/>
          </a:prstGeom>
          <a:noFill/>
          <a:ln w="9525">
            <a:noFill/>
            <a:miter lim="800000"/>
            <a:headEnd/>
            <a:tailEnd/>
          </a:ln>
          <a:effectLst/>
        </p:spPr>
        <p:txBody>
          <a:bodyPr anchor="ctr"/>
          <a:lstStyle/>
          <a:p>
            <a:pPr algn="ctr"/>
            <a:r>
              <a:rPr lang="en-US" sz="3200" b="1" dirty="0">
                <a:solidFill>
                  <a:srgbClr val="CE1628"/>
                </a:solidFill>
                <a:cs typeface="Arial" charset="0"/>
              </a:rPr>
              <a:t>Sources of Information </a:t>
            </a:r>
          </a:p>
        </p:txBody>
      </p:sp>
      <p:sp>
        <p:nvSpPr>
          <p:cNvPr id="274436" name="Text Box 4"/>
          <p:cNvSpPr txBox="1">
            <a:spLocks noChangeArrowheads="1"/>
          </p:cNvSpPr>
          <p:nvPr/>
        </p:nvSpPr>
        <p:spPr bwMode="auto">
          <a:xfrm>
            <a:off x="8610600" y="6418263"/>
            <a:ext cx="352425" cy="274637"/>
          </a:xfrm>
          <a:prstGeom prst="rect">
            <a:avLst/>
          </a:prstGeom>
          <a:noFill/>
          <a:ln w="9525">
            <a:noFill/>
            <a:miter lim="800000"/>
            <a:headEnd/>
            <a:tailEnd/>
          </a:ln>
          <a:effectLst/>
        </p:spPr>
        <p:txBody>
          <a:bodyPr wrap="none">
            <a:spAutoFit/>
          </a:bodyPr>
          <a:lstStyle/>
          <a:p>
            <a:pPr algn="r"/>
            <a:fld id="{02961FFC-FA83-43D5-87EB-442AB1131D4F}" type="slidenum">
              <a:rPr lang="en-US" sz="1200" b="1">
                <a:solidFill>
                  <a:srgbClr val="CE1628"/>
                </a:solidFill>
              </a:rPr>
              <a:pPr algn="r"/>
              <a:t>38</a:t>
            </a:fld>
            <a:endParaRPr lang="en-US" sz="1200" b="1">
              <a:solidFill>
                <a:srgbClr val="CE1628"/>
              </a:solidFill>
            </a:endParaRPr>
          </a:p>
        </p:txBody>
      </p:sp>
      <p:sp>
        <p:nvSpPr>
          <p:cNvPr id="274442" name="Rectangle 10"/>
          <p:cNvSpPr>
            <a:spLocks noChangeArrowheads="1"/>
          </p:cNvSpPr>
          <p:nvPr/>
        </p:nvSpPr>
        <p:spPr bwMode="auto">
          <a:xfrm>
            <a:off x="-1524000" y="3581400"/>
            <a:ext cx="1981200" cy="609600"/>
          </a:xfrm>
          <a:prstGeom prst="rect">
            <a:avLst/>
          </a:prstGeom>
          <a:noFill/>
          <a:ln w="9525">
            <a:noFill/>
            <a:miter lim="800000"/>
            <a:headEnd/>
            <a:tailEnd/>
          </a:ln>
          <a:effectLst/>
        </p:spPr>
        <p:txBody>
          <a:bodyPr>
            <a:spAutoFit/>
          </a:bodyPr>
          <a:lstStyle/>
          <a:p>
            <a:endParaRPr lang="en-US" sz="1000">
              <a:cs typeface="Arial" charset="0"/>
            </a:endParaRPr>
          </a:p>
          <a:p>
            <a:pPr eaLnBrk="0" hangingPunct="0"/>
            <a:endParaRPr lang="en-US"/>
          </a:p>
        </p:txBody>
      </p:sp>
      <p:pic>
        <p:nvPicPr>
          <p:cNvPr id="274443" name="Picture 11"/>
          <p:cNvPicPr>
            <a:picLocks noChangeAspect="1" noChangeArrowheads="1"/>
          </p:cNvPicPr>
          <p:nvPr/>
        </p:nvPicPr>
        <p:blipFill>
          <a:blip r:embed="rId3" cstate="print"/>
          <a:srcRect/>
          <a:stretch>
            <a:fillRect/>
          </a:stretch>
        </p:blipFill>
        <p:spPr bwMode="auto">
          <a:xfrm>
            <a:off x="2057400" y="1676400"/>
            <a:ext cx="4800600" cy="4794250"/>
          </a:xfrm>
          <a:prstGeom prst="rect">
            <a:avLst/>
          </a:prstGeom>
          <a:noFill/>
          <a:ln w="9525">
            <a:noFill/>
            <a:miter lim="800000"/>
            <a:headEnd/>
            <a:tailEnd/>
          </a:ln>
          <a:effectLst/>
        </p:spPr>
      </p:pic>
      <p:sp>
        <p:nvSpPr>
          <p:cNvPr id="274444" name="Text Box 12"/>
          <p:cNvSpPr txBox="1">
            <a:spLocks noChangeArrowheads="1"/>
          </p:cNvSpPr>
          <p:nvPr/>
        </p:nvSpPr>
        <p:spPr bwMode="auto">
          <a:xfrm>
            <a:off x="3514905" y="3444875"/>
            <a:ext cx="1899879" cy="1384995"/>
          </a:xfrm>
          <a:prstGeom prst="rect">
            <a:avLst/>
          </a:prstGeom>
          <a:noFill/>
          <a:ln w="9525">
            <a:noFill/>
            <a:miter lim="800000"/>
            <a:headEnd/>
            <a:tailEnd/>
          </a:ln>
          <a:effectLst/>
        </p:spPr>
        <p:txBody>
          <a:bodyPr wrap="none">
            <a:spAutoFit/>
          </a:bodyPr>
          <a:lstStyle/>
          <a:p>
            <a:pPr algn="ctr"/>
            <a:r>
              <a:rPr lang="en-US" sz="2800" dirty="0"/>
              <a:t>Sources </a:t>
            </a:r>
          </a:p>
          <a:p>
            <a:pPr algn="ctr"/>
            <a:r>
              <a:rPr lang="en-US" sz="2800" dirty="0"/>
              <a:t>of</a:t>
            </a:r>
            <a:br>
              <a:rPr lang="en-US" sz="2800" dirty="0"/>
            </a:br>
            <a:r>
              <a:rPr lang="en-US" sz="2800" dirty="0"/>
              <a:t>Information</a:t>
            </a:r>
          </a:p>
        </p:txBody>
      </p:sp>
      <p:sp>
        <p:nvSpPr>
          <p:cNvPr id="274445" name="Text Box 13"/>
          <p:cNvSpPr txBox="1">
            <a:spLocks noChangeArrowheads="1"/>
          </p:cNvSpPr>
          <p:nvPr/>
        </p:nvSpPr>
        <p:spPr bwMode="auto">
          <a:xfrm>
            <a:off x="3101975" y="2209800"/>
            <a:ext cx="1165225" cy="581025"/>
          </a:xfrm>
          <a:prstGeom prst="rect">
            <a:avLst/>
          </a:prstGeom>
          <a:noFill/>
          <a:ln w="9525">
            <a:noFill/>
            <a:miter lim="800000"/>
            <a:headEnd/>
            <a:tailEnd/>
          </a:ln>
          <a:effectLst/>
        </p:spPr>
        <p:txBody>
          <a:bodyPr wrap="none">
            <a:spAutoFit/>
          </a:bodyPr>
          <a:lstStyle/>
          <a:p>
            <a:r>
              <a:rPr lang="en-US" sz="1600">
                <a:cs typeface="Arial" charset="0"/>
              </a:rPr>
              <a:t>trade </a:t>
            </a:r>
            <a:br>
              <a:rPr lang="en-US" sz="1600">
                <a:cs typeface="Arial" charset="0"/>
              </a:rPr>
            </a:br>
            <a:r>
              <a:rPr lang="en-US" sz="1600">
                <a:cs typeface="Arial" charset="0"/>
              </a:rPr>
              <a:t>magazines</a:t>
            </a:r>
          </a:p>
        </p:txBody>
      </p:sp>
      <p:sp>
        <p:nvSpPr>
          <p:cNvPr id="274447" name="Text Box 15"/>
          <p:cNvSpPr txBox="1">
            <a:spLocks noChangeArrowheads="1"/>
          </p:cNvSpPr>
          <p:nvPr/>
        </p:nvSpPr>
        <p:spPr bwMode="auto">
          <a:xfrm>
            <a:off x="4648200" y="2209800"/>
            <a:ext cx="1165225" cy="581025"/>
          </a:xfrm>
          <a:prstGeom prst="rect">
            <a:avLst/>
          </a:prstGeom>
          <a:noFill/>
          <a:ln w="9525">
            <a:noFill/>
            <a:miter lim="800000"/>
            <a:headEnd/>
            <a:tailEnd/>
          </a:ln>
          <a:effectLst/>
        </p:spPr>
        <p:txBody>
          <a:bodyPr wrap="none">
            <a:spAutoFit/>
          </a:bodyPr>
          <a:lstStyle/>
          <a:p>
            <a:pPr eaLnBrk="0" hangingPunct="0"/>
            <a:r>
              <a:rPr lang="en-US" sz="1600">
                <a:cs typeface="Arial" charset="0"/>
              </a:rPr>
              <a:t>specialty </a:t>
            </a:r>
            <a:br>
              <a:rPr lang="en-US" sz="1600">
                <a:cs typeface="Arial" charset="0"/>
              </a:rPr>
            </a:br>
            <a:r>
              <a:rPr lang="en-US" sz="1600">
                <a:cs typeface="Arial" charset="0"/>
              </a:rPr>
              <a:t>magazines</a:t>
            </a:r>
          </a:p>
        </p:txBody>
      </p:sp>
      <p:sp>
        <p:nvSpPr>
          <p:cNvPr id="274448" name="Text Box 16"/>
          <p:cNvSpPr txBox="1">
            <a:spLocks noChangeArrowheads="1"/>
          </p:cNvSpPr>
          <p:nvPr/>
        </p:nvSpPr>
        <p:spPr bwMode="auto">
          <a:xfrm>
            <a:off x="5562600" y="3581400"/>
            <a:ext cx="1279525" cy="336550"/>
          </a:xfrm>
          <a:prstGeom prst="rect">
            <a:avLst/>
          </a:prstGeom>
          <a:noFill/>
          <a:ln w="9525">
            <a:noFill/>
            <a:miter lim="800000"/>
            <a:headEnd/>
            <a:tailEnd/>
          </a:ln>
          <a:effectLst/>
        </p:spPr>
        <p:txBody>
          <a:bodyPr wrap="none">
            <a:spAutoFit/>
          </a:bodyPr>
          <a:lstStyle/>
          <a:p>
            <a:pPr eaLnBrk="0" hangingPunct="0"/>
            <a:r>
              <a:rPr lang="en-US" sz="1600">
                <a:cs typeface="Arial" charset="0"/>
              </a:rPr>
              <a:t>trade shows</a:t>
            </a:r>
          </a:p>
        </p:txBody>
      </p:sp>
      <p:sp>
        <p:nvSpPr>
          <p:cNvPr id="274449" name="Text Box 17"/>
          <p:cNvSpPr txBox="1">
            <a:spLocks noChangeArrowheads="1"/>
          </p:cNvSpPr>
          <p:nvPr/>
        </p:nvSpPr>
        <p:spPr bwMode="auto">
          <a:xfrm>
            <a:off x="5334000" y="5029200"/>
            <a:ext cx="1141413" cy="336550"/>
          </a:xfrm>
          <a:prstGeom prst="rect">
            <a:avLst/>
          </a:prstGeom>
          <a:noFill/>
          <a:ln w="9525">
            <a:noFill/>
            <a:miter lim="800000"/>
            <a:headEnd/>
            <a:tailEnd/>
          </a:ln>
          <a:effectLst/>
        </p:spPr>
        <p:txBody>
          <a:bodyPr wrap="none">
            <a:spAutoFit/>
          </a:bodyPr>
          <a:lstStyle/>
          <a:p>
            <a:pPr eaLnBrk="0" hangingPunct="0"/>
            <a:r>
              <a:rPr lang="en-US" sz="1600">
                <a:cs typeface="Arial" charset="0"/>
              </a:rPr>
              <a:t>exhibitions</a:t>
            </a:r>
          </a:p>
        </p:txBody>
      </p:sp>
      <p:sp>
        <p:nvSpPr>
          <p:cNvPr id="274450" name="Text Box 18"/>
          <p:cNvSpPr txBox="1">
            <a:spLocks noChangeArrowheads="1"/>
          </p:cNvSpPr>
          <p:nvPr/>
        </p:nvSpPr>
        <p:spPr bwMode="auto">
          <a:xfrm>
            <a:off x="3886200" y="5715000"/>
            <a:ext cx="1277938" cy="336550"/>
          </a:xfrm>
          <a:prstGeom prst="rect">
            <a:avLst/>
          </a:prstGeom>
          <a:noFill/>
          <a:ln w="9525">
            <a:noFill/>
            <a:miter lim="800000"/>
            <a:headEnd/>
            <a:tailEnd/>
          </a:ln>
          <a:effectLst/>
        </p:spPr>
        <p:txBody>
          <a:bodyPr wrap="none">
            <a:spAutoFit/>
          </a:bodyPr>
          <a:lstStyle/>
          <a:p>
            <a:pPr eaLnBrk="0" hangingPunct="0"/>
            <a:r>
              <a:rPr lang="en-US" sz="1600">
                <a:cs typeface="Arial" charset="0"/>
              </a:rPr>
              <a:t>newspapers</a:t>
            </a:r>
          </a:p>
        </p:txBody>
      </p:sp>
      <p:sp>
        <p:nvSpPr>
          <p:cNvPr id="274451" name="Text Box 19"/>
          <p:cNvSpPr txBox="1">
            <a:spLocks noChangeArrowheads="1"/>
          </p:cNvSpPr>
          <p:nvPr/>
        </p:nvSpPr>
        <p:spPr bwMode="auto">
          <a:xfrm>
            <a:off x="2514600" y="5029200"/>
            <a:ext cx="1214438" cy="336550"/>
          </a:xfrm>
          <a:prstGeom prst="rect">
            <a:avLst/>
          </a:prstGeom>
          <a:noFill/>
          <a:ln w="9525">
            <a:noFill/>
            <a:miter lim="800000"/>
            <a:headEnd/>
            <a:tailEnd/>
          </a:ln>
          <a:effectLst/>
        </p:spPr>
        <p:txBody>
          <a:bodyPr wrap="none">
            <a:spAutoFit/>
          </a:bodyPr>
          <a:lstStyle/>
          <a:p>
            <a:pPr eaLnBrk="0" hangingPunct="0"/>
            <a:r>
              <a:rPr lang="en-US" sz="1600">
                <a:cs typeface="Arial" charset="0"/>
              </a:rPr>
              <a:t>the Internet</a:t>
            </a:r>
          </a:p>
        </p:txBody>
      </p:sp>
      <p:sp>
        <p:nvSpPr>
          <p:cNvPr id="274452" name="Text Box 20"/>
          <p:cNvSpPr txBox="1">
            <a:spLocks noChangeArrowheads="1"/>
          </p:cNvSpPr>
          <p:nvPr/>
        </p:nvSpPr>
        <p:spPr bwMode="auto">
          <a:xfrm>
            <a:off x="2209800" y="3429000"/>
            <a:ext cx="1314450" cy="581025"/>
          </a:xfrm>
          <a:prstGeom prst="rect">
            <a:avLst/>
          </a:prstGeom>
          <a:noFill/>
          <a:ln w="9525">
            <a:noFill/>
            <a:miter lim="800000"/>
            <a:headEnd/>
            <a:tailEnd/>
          </a:ln>
          <a:effectLst/>
        </p:spPr>
        <p:txBody>
          <a:bodyPr wrap="none">
            <a:spAutoFit/>
          </a:bodyPr>
          <a:lstStyle/>
          <a:p>
            <a:pPr eaLnBrk="0" hangingPunct="0"/>
            <a:r>
              <a:rPr lang="en-US" sz="1600">
                <a:cs typeface="Arial" charset="0"/>
              </a:rPr>
              <a:t>government </a:t>
            </a:r>
            <a:br>
              <a:rPr lang="en-US" sz="1600">
                <a:cs typeface="Arial" charset="0"/>
              </a:rPr>
            </a:br>
            <a:r>
              <a:rPr lang="en-US" sz="1600">
                <a:cs typeface="Arial" charset="0"/>
              </a:rPr>
              <a:t>agencies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27" name="Picture 15"/>
          <p:cNvPicPr>
            <a:picLocks noChangeAspect="1" noChangeArrowheads="1"/>
          </p:cNvPicPr>
          <p:nvPr/>
        </p:nvPicPr>
        <p:blipFill>
          <a:blip r:embed="rId3" cstate="print"/>
          <a:srcRect/>
          <a:stretch>
            <a:fillRect/>
          </a:stretch>
        </p:blipFill>
        <p:spPr bwMode="auto">
          <a:xfrm>
            <a:off x="1981200" y="1676400"/>
            <a:ext cx="4914900" cy="4906963"/>
          </a:xfrm>
          <a:prstGeom prst="rect">
            <a:avLst/>
          </a:prstGeom>
          <a:noFill/>
          <a:ln w="9525">
            <a:noFill/>
            <a:miter lim="800000"/>
            <a:headEnd/>
            <a:tailEnd/>
          </a:ln>
          <a:effectLst/>
        </p:spPr>
      </p:pic>
      <p:sp>
        <p:nvSpPr>
          <p:cNvPr id="294914" name="Rectangle 2"/>
          <p:cNvSpPr>
            <a:spLocks noChangeArrowheads="1"/>
          </p:cNvSpPr>
          <p:nvPr/>
        </p:nvSpPr>
        <p:spPr bwMode="auto">
          <a:xfrm>
            <a:off x="381000" y="381000"/>
            <a:ext cx="8534400" cy="990600"/>
          </a:xfrm>
          <a:prstGeom prst="rect">
            <a:avLst/>
          </a:prstGeom>
          <a:noFill/>
          <a:ln w="9525">
            <a:noFill/>
            <a:miter lim="800000"/>
            <a:headEnd/>
            <a:tailEnd/>
          </a:ln>
          <a:effectLst/>
        </p:spPr>
        <p:txBody>
          <a:bodyPr anchor="ctr"/>
          <a:lstStyle/>
          <a:p>
            <a:pPr algn="ctr"/>
            <a:r>
              <a:rPr lang="en-US" sz="3200" b="1" dirty="0">
                <a:solidFill>
                  <a:srgbClr val="CE1628"/>
                </a:solidFill>
                <a:cs typeface="Arial" charset="0"/>
              </a:rPr>
              <a:t>Where to Find a Business </a:t>
            </a:r>
          </a:p>
        </p:txBody>
      </p:sp>
      <p:sp>
        <p:nvSpPr>
          <p:cNvPr id="294916" name="Text Box 4"/>
          <p:cNvSpPr txBox="1">
            <a:spLocks noChangeArrowheads="1"/>
          </p:cNvSpPr>
          <p:nvPr/>
        </p:nvSpPr>
        <p:spPr bwMode="auto">
          <a:xfrm>
            <a:off x="8610600" y="6418263"/>
            <a:ext cx="352425" cy="274637"/>
          </a:xfrm>
          <a:prstGeom prst="rect">
            <a:avLst/>
          </a:prstGeom>
          <a:noFill/>
          <a:ln w="9525">
            <a:noFill/>
            <a:miter lim="800000"/>
            <a:headEnd/>
            <a:tailEnd/>
          </a:ln>
          <a:effectLst/>
        </p:spPr>
        <p:txBody>
          <a:bodyPr wrap="none">
            <a:spAutoFit/>
          </a:bodyPr>
          <a:lstStyle/>
          <a:p>
            <a:pPr algn="r"/>
            <a:fld id="{3395F509-082F-4D1C-84CB-209DF3D6489D}" type="slidenum">
              <a:rPr lang="en-US" sz="1200" b="1">
                <a:solidFill>
                  <a:srgbClr val="CE1628"/>
                </a:solidFill>
              </a:rPr>
              <a:pPr algn="r"/>
              <a:t>39</a:t>
            </a:fld>
            <a:endParaRPr lang="en-US" sz="1200" b="1">
              <a:solidFill>
                <a:srgbClr val="CE1628"/>
              </a:solidFill>
            </a:endParaRPr>
          </a:p>
        </p:txBody>
      </p:sp>
      <p:sp>
        <p:nvSpPr>
          <p:cNvPr id="294917" name="Rectangle 5"/>
          <p:cNvSpPr>
            <a:spLocks noChangeArrowheads="1"/>
          </p:cNvSpPr>
          <p:nvPr/>
        </p:nvSpPr>
        <p:spPr bwMode="auto">
          <a:xfrm>
            <a:off x="-1524000" y="3581400"/>
            <a:ext cx="1981200" cy="609600"/>
          </a:xfrm>
          <a:prstGeom prst="rect">
            <a:avLst/>
          </a:prstGeom>
          <a:noFill/>
          <a:ln w="9525">
            <a:noFill/>
            <a:miter lim="800000"/>
            <a:headEnd/>
            <a:tailEnd/>
          </a:ln>
          <a:effectLst/>
        </p:spPr>
        <p:txBody>
          <a:bodyPr>
            <a:spAutoFit/>
          </a:bodyPr>
          <a:lstStyle/>
          <a:p>
            <a:endParaRPr lang="en-US" sz="1000">
              <a:cs typeface="Arial" charset="0"/>
            </a:endParaRPr>
          </a:p>
          <a:p>
            <a:pPr eaLnBrk="0" hangingPunct="0"/>
            <a:endParaRPr lang="en-US"/>
          </a:p>
        </p:txBody>
      </p:sp>
      <p:sp>
        <p:nvSpPr>
          <p:cNvPr id="294919" name="Text Box 7"/>
          <p:cNvSpPr txBox="1">
            <a:spLocks noChangeArrowheads="1"/>
          </p:cNvSpPr>
          <p:nvPr/>
        </p:nvSpPr>
        <p:spPr bwMode="auto">
          <a:xfrm>
            <a:off x="3581400" y="3609975"/>
            <a:ext cx="1693863" cy="1006475"/>
          </a:xfrm>
          <a:prstGeom prst="rect">
            <a:avLst/>
          </a:prstGeom>
          <a:noFill/>
          <a:ln w="9525">
            <a:noFill/>
            <a:miter lim="800000"/>
            <a:headEnd/>
            <a:tailEnd/>
          </a:ln>
          <a:effectLst/>
        </p:spPr>
        <p:txBody>
          <a:bodyPr wrap="none">
            <a:spAutoFit/>
          </a:bodyPr>
          <a:lstStyle/>
          <a:p>
            <a:pPr algn="ctr"/>
            <a:r>
              <a:rPr lang="en-US" sz="2000"/>
              <a:t>Finding</a:t>
            </a:r>
            <a:br>
              <a:rPr lang="en-US" sz="2000"/>
            </a:br>
            <a:r>
              <a:rPr lang="en-US" sz="2000"/>
              <a:t>Business</a:t>
            </a:r>
            <a:br>
              <a:rPr lang="en-US" sz="2000"/>
            </a:br>
            <a:r>
              <a:rPr lang="en-US" sz="2000"/>
              <a:t>Opportunities</a:t>
            </a:r>
          </a:p>
        </p:txBody>
      </p:sp>
      <p:sp>
        <p:nvSpPr>
          <p:cNvPr id="294926" name="Text Box 14"/>
          <p:cNvSpPr txBox="1">
            <a:spLocks noChangeArrowheads="1"/>
          </p:cNvSpPr>
          <p:nvPr/>
        </p:nvSpPr>
        <p:spPr bwMode="auto">
          <a:xfrm>
            <a:off x="2438400" y="2693988"/>
            <a:ext cx="1554163" cy="396875"/>
          </a:xfrm>
          <a:prstGeom prst="rect">
            <a:avLst/>
          </a:prstGeom>
          <a:noFill/>
          <a:ln w="9525">
            <a:noFill/>
            <a:miter lim="800000"/>
            <a:headEnd/>
            <a:tailEnd/>
          </a:ln>
          <a:effectLst/>
        </p:spPr>
        <p:txBody>
          <a:bodyPr wrap="none">
            <a:spAutoFit/>
          </a:bodyPr>
          <a:lstStyle/>
          <a:p>
            <a:pPr eaLnBrk="0" hangingPunct="0"/>
            <a:r>
              <a:rPr lang="en-US" sz="2000">
                <a:cs typeface="Arial" charset="0"/>
              </a:rPr>
              <a:t>newspapers</a:t>
            </a:r>
          </a:p>
        </p:txBody>
      </p:sp>
      <p:sp>
        <p:nvSpPr>
          <p:cNvPr id="294929" name="Text Box 17"/>
          <p:cNvSpPr txBox="1">
            <a:spLocks noChangeArrowheads="1"/>
          </p:cNvSpPr>
          <p:nvPr/>
        </p:nvSpPr>
        <p:spPr bwMode="auto">
          <a:xfrm>
            <a:off x="5105400" y="2590800"/>
            <a:ext cx="1527175" cy="701675"/>
          </a:xfrm>
          <a:prstGeom prst="rect">
            <a:avLst/>
          </a:prstGeom>
          <a:noFill/>
          <a:ln w="9525">
            <a:noFill/>
            <a:miter lim="800000"/>
            <a:headEnd/>
            <a:tailEnd/>
          </a:ln>
          <a:effectLst/>
        </p:spPr>
        <p:txBody>
          <a:bodyPr wrap="none">
            <a:spAutoFit/>
          </a:bodyPr>
          <a:lstStyle/>
          <a:p>
            <a:pPr eaLnBrk="0" hangingPunct="0"/>
            <a:r>
              <a:rPr lang="en-US" sz="2000">
                <a:cs typeface="Arial" charset="0"/>
              </a:rPr>
              <a:t>business</a:t>
            </a:r>
            <a:br>
              <a:rPr lang="en-US" sz="2000">
                <a:cs typeface="Arial" charset="0"/>
              </a:rPr>
            </a:br>
            <a:r>
              <a:rPr lang="en-US" sz="2000">
                <a:cs typeface="Arial" charset="0"/>
              </a:rPr>
              <a:t>publications</a:t>
            </a:r>
          </a:p>
        </p:txBody>
      </p:sp>
      <p:sp>
        <p:nvSpPr>
          <p:cNvPr id="294930" name="Text Box 18"/>
          <p:cNvSpPr txBox="1">
            <a:spLocks noChangeArrowheads="1"/>
          </p:cNvSpPr>
          <p:nvPr/>
        </p:nvSpPr>
        <p:spPr bwMode="auto">
          <a:xfrm>
            <a:off x="4953000" y="5089525"/>
            <a:ext cx="1412875" cy="396875"/>
          </a:xfrm>
          <a:prstGeom prst="rect">
            <a:avLst/>
          </a:prstGeom>
          <a:noFill/>
          <a:ln w="9525">
            <a:noFill/>
            <a:miter lim="800000"/>
            <a:headEnd/>
            <a:tailEnd/>
          </a:ln>
          <a:effectLst/>
        </p:spPr>
        <p:txBody>
          <a:bodyPr wrap="none">
            <a:spAutoFit/>
          </a:bodyPr>
          <a:lstStyle/>
          <a:p>
            <a:pPr eaLnBrk="0" hangingPunct="0"/>
            <a:r>
              <a:rPr lang="en-US" sz="2000">
                <a:cs typeface="Arial" charset="0"/>
              </a:rPr>
              <a:t>networking</a:t>
            </a:r>
          </a:p>
        </p:txBody>
      </p:sp>
      <p:sp>
        <p:nvSpPr>
          <p:cNvPr id="294931" name="Text Box 19"/>
          <p:cNvSpPr txBox="1">
            <a:spLocks noChangeArrowheads="1"/>
          </p:cNvSpPr>
          <p:nvPr/>
        </p:nvSpPr>
        <p:spPr bwMode="auto">
          <a:xfrm>
            <a:off x="2514600" y="4876800"/>
            <a:ext cx="1187450" cy="701675"/>
          </a:xfrm>
          <a:prstGeom prst="rect">
            <a:avLst/>
          </a:prstGeom>
          <a:noFill/>
          <a:ln w="9525">
            <a:noFill/>
            <a:miter lim="800000"/>
            <a:headEnd/>
            <a:tailEnd/>
          </a:ln>
          <a:effectLst/>
        </p:spPr>
        <p:txBody>
          <a:bodyPr wrap="none">
            <a:spAutoFit/>
          </a:bodyPr>
          <a:lstStyle/>
          <a:p>
            <a:pPr eaLnBrk="0" hangingPunct="0"/>
            <a:r>
              <a:rPr lang="en-US" sz="2000">
                <a:cs typeface="Arial" charset="0"/>
              </a:rPr>
              <a:t>business</a:t>
            </a:r>
            <a:br>
              <a:rPr lang="en-US" sz="2000">
                <a:cs typeface="Arial" charset="0"/>
              </a:rPr>
            </a:br>
            <a:r>
              <a:rPr lang="en-US" sz="2000">
                <a:cs typeface="Arial" charset="0"/>
              </a:rPr>
              <a:t>brokers</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MY" smtClean="0">
                <a:ea typeface="ＭＳ Ｐゴシック" pitchFamily="34" charset="-128"/>
              </a:rPr>
              <a:t>Business Model</a:t>
            </a:r>
          </a:p>
        </p:txBody>
      </p:sp>
      <p:pic>
        <p:nvPicPr>
          <p:cNvPr id="21507" name="Picture 2"/>
          <p:cNvPicPr>
            <a:picLocks noGrp="1" noChangeAspect="1" noChangeArrowheads="1"/>
          </p:cNvPicPr>
          <p:nvPr>
            <p:ph idx="1"/>
          </p:nvPr>
        </p:nvPicPr>
        <p:blipFill>
          <a:blip r:embed="rId2" cstate="print"/>
          <a:srcRect/>
          <a:stretch>
            <a:fillRect/>
          </a:stretch>
        </p:blipFill>
        <p:spPr>
          <a:xfrm>
            <a:off x="80963" y="1557338"/>
            <a:ext cx="8955087" cy="4594225"/>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1326</TotalTime>
  <Words>2027</Words>
  <Application>Microsoft Office PowerPoint</Application>
  <PresentationFormat>On-screen Show (4:3)</PresentationFormat>
  <Paragraphs>265</Paragraphs>
  <Slides>40</Slides>
  <Notes>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Default Design</vt:lpstr>
      <vt:lpstr>   Recognizing Opportunities and Generating Ideas </vt:lpstr>
      <vt:lpstr>What is An Opportunity? 1 of 2</vt:lpstr>
      <vt:lpstr>What is an Opportunity? 2 of 2</vt:lpstr>
      <vt:lpstr>Three Ways to Identify an Opportunity</vt:lpstr>
      <vt:lpstr>Business Ideas</vt:lpstr>
      <vt:lpstr>Business Ideas (cont.)</vt:lpstr>
      <vt:lpstr>Macroenvironment Analysis</vt:lpstr>
      <vt:lpstr>First Approach: Observing Trends 1 of 2</vt:lpstr>
      <vt:lpstr>First Approach: Observing Trends 2 of 2</vt:lpstr>
      <vt:lpstr>Trend 1: Economic Forces</vt:lpstr>
      <vt:lpstr>Trend 2: Social Forces</vt:lpstr>
      <vt:lpstr>Trend 3: Technological Advances 1 of 2</vt:lpstr>
      <vt:lpstr>Trend 3: Technological Advances 2 of 2</vt:lpstr>
      <vt:lpstr>Trend 4: Political Action and Regulatory Changes 1 of 2</vt:lpstr>
      <vt:lpstr>Trend 4: Political Action and Regulatory Changes 2 of 2</vt:lpstr>
      <vt:lpstr>Second Approach: Solving a Problem 1 of 2</vt:lpstr>
      <vt:lpstr>Second Approach: Solving a Problem 2 of 2</vt:lpstr>
      <vt:lpstr>Third Approach: Finding Gaps in the Marketplace 1 of 2</vt:lpstr>
      <vt:lpstr>Third Approach: Finding Gaps in the Marketplace 2 of 2</vt:lpstr>
      <vt:lpstr>Personal Characteristics of the Entrepreneur</vt:lpstr>
      <vt:lpstr>Prior Experience</vt:lpstr>
      <vt:lpstr>Cognitive Factors</vt:lpstr>
      <vt:lpstr>Social Networks 1 of 3</vt:lpstr>
      <vt:lpstr>Social Networks 2 of 3</vt:lpstr>
      <vt:lpstr>Social Networks 3 of 3</vt:lpstr>
      <vt:lpstr>Creativity 1 of 2</vt:lpstr>
      <vt:lpstr>Creativity 2 of 2</vt:lpstr>
      <vt:lpstr>Full View of the Opportunity Recognition Process</vt:lpstr>
      <vt:lpstr>Techniques For Generating Ideas</vt:lpstr>
      <vt:lpstr>Brainstorming</vt:lpstr>
      <vt:lpstr>Focus Groups</vt:lpstr>
      <vt:lpstr>Library and Internet Research 1 of 3</vt:lpstr>
      <vt:lpstr>Libraries and Internet Research  2 of 3</vt:lpstr>
      <vt:lpstr>Library and Internet Research 3 of 3</vt:lpstr>
      <vt:lpstr>Other Techniques</vt:lpstr>
      <vt:lpstr>Encouraging New Ideas</vt:lpstr>
      <vt:lpstr>Protecting Ideas From Being Lost or Stolen</vt:lpstr>
      <vt:lpstr>Slide 38</vt:lpstr>
      <vt:lpstr>Slide 39</vt:lpstr>
      <vt:lpstr>Business Model</vt:lpstr>
    </vt:vector>
  </TitlesOfParts>
  <Company>UCF - College of Business Administration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bbarringer</dc:creator>
  <cp:lastModifiedBy>DELL</cp:lastModifiedBy>
  <cp:revision>85</cp:revision>
  <dcterms:created xsi:type="dcterms:W3CDTF">2004-11-30T17:28:57Z</dcterms:created>
  <dcterms:modified xsi:type="dcterms:W3CDTF">2020-04-25T15:54:46Z</dcterms:modified>
</cp:coreProperties>
</file>