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23"/>
  </p:notesMasterIdLst>
  <p:sldIdLst>
    <p:sldId id="277" r:id="rId3"/>
    <p:sldId id="258" r:id="rId4"/>
    <p:sldId id="275" r:id="rId5"/>
    <p:sldId id="259" r:id="rId6"/>
    <p:sldId id="276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DEC27B9-4A4F-4C59-ACE2-0EE9DF976F51}" v="25" dt="2024-08-23T07:00:21.0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57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E88760E-1A87-C0B1-92EA-7CCB9F444C9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8BA2E7-B3BA-65B7-0569-440A43E2A02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1AD0CA2F-4C7B-4408-8FD3-1A1259815182}" type="datetimeFigureOut">
              <a:rPr lang="en-US"/>
              <a:pPr>
                <a:defRPr/>
              </a:pPr>
              <a:t>8/25/2024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1F654B18-E23F-CF54-8C04-B8AED2E794B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8EB224C2-589E-AE36-0C10-7E3F20E3F3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F58FAB-E9DF-03E8-91E5-DF7F8BCF355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534611-A597-8253-5A1C-EF55BDBB73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304BC394-1493-4A85-B0DE-57D3A93BB55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>
            <a:extLst>
              <a:ext uri="{FF2B5EF4-FFF2-40B4-BE49-F238E27FC236}">
                <a16:creationId xmlns:a16="http://schemas.microsoft.com/office/drawing/2014/main" id="{181DFFD4-CCCD-FD96-18A9-4B23D890BCC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>
            <a:extLst>
              <a:ext uri="{FF2B5EF4-FFF2-40B4-BE49-F238E27FC236}">
                <a16:creationId xmlns:a16="http://schemas.microsoft.com/office/drawing/2014/main" id="{26DF4432-E7F0-297E-A9B0-86DD7412177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36868" name="Slide Number Placeholder 3">
            <a:extLst>
              <a:ext uri="{FF2B5EF4-FFF2-40B4-BE49-F238E27FC236}">
                <a16:creationId xmlns:a16="http://schemas.microsoft.com/office/drawing/2014/main" id="{02820EE0-8B95-A4C3-D2C0-DBB423559A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E049876C-E6B3-4859-872F-F1A3A444B4B3}" type="slidenum">
              <a:rPr lang="en-US" altLang="en-US"/>
              <a:pPr/>
              <a:t>19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514F496-3E5E-439B-F03B-70BDFE94E95A}"/>
              </a:ext>
            </a:extLst>
          </p:cNvPr>
          <p:cNvSpPr/>
          <p:nvPr userDrawn="1"/>
        </p:nvSpPr>
        <p:spPr>
          <a:xfrm>
            <a:off x="0" y="838200"/>
            <a:ext cx="9144000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3" name="Picture 2" descr="E:\Learning Mode\imp\Nitika ppt\T\Product design and development\PRODUCT-DESIGN.jpg">
            <a:extLst>
              <a:ext uri="{FF2B5EF4-FFF2-40B4-BE49-F238E27FC236}">
                <a16:creationId xmlns:a16="http://schemas.microsoft.com/office/drawing/2014/main" id="{E2B934FD-4462-4934-3E5E-9D014BE5165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 l="68667" t="44180" r="1469" b="21973"/>
          <a:stretch>
            <a:fillRect/>
          </a:stretch>
        </p:blipFill>
        <p:spPr bwMode="auto">
          <a:xfrm>
            <a:off x="0" y="2362200"/>
            <a:ext cx="4876800" cy="30480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4" name="TextBox 14">
            <a:extLst>
              <a:ext uri="{FF2B5EF4-FFF2-40B4-BE49-F238E27FC236}">
                <a16:creationId xmlns:a16="http://schemas.microsoft.com/office/drawing/2014/main" id="{D9E9A8EB-D622-AD97-9913-11AF520908A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3025" y="906463"/>
            <a:ext cx="9204325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>
                <a:latin typeface="Tahoma" pitchFamily="34" charset="0"/>
                <a:cs typeface="Tahoma" pitchFamily="34" charset="0"/>
              </a:rPr>
              <a:t>Product Design &amp; Development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A0E3D85-DCBD-F212-181D-653B525C0150}"/>
              </a:ext>
            </a:extLst>
          </p:cNvPr>
          <p:cNvCxnSpPr/>
          <p:nvPr userDrawn="1"/>
        </p:nvCxnSpPr>
        <p:spPr>
          <a:xfrm rot="5400000">
            <a:off x="-1334293" y="4228306"/>
            <a:ext cx="4495800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D0200F8-1F35-5220-FC34-11BFBBA2F81B}"/>
              </a:ext>
            </a:extLst>
          </p:cNvPr>
          <p:cNvCxnSpPr/>
          <p:nvPr userDrawn="1"/>
        </p:nvCxnSpPr>
        <p:spPr>
          <a:xfrm>
            <a:off x="457200" y="6170613"/>
            <a:ext cx="6400800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75C06517-4038-04F4-8D49-002F1F236146}"/>
              </a:ext>
            </a:extLst>
          </p:cNvPr>
          <p:cNvSpPr/>
          <p:nvPr userDrawn="1"/>
        </p:nvSpPr>
        <p:spPr>
          <a:xfrm>
            <a:off x="685800" y="5943600"/>
            <a:ext cx="457200" cy="4572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D4DDD92-F987-528A-D9F8-ACF2D87E99D5}"/>
              </a:ext>
            </a:extLst>
          </p:cNvPr>
          <p:cNvCxnSpPr/>
          <p:nvPr userDrawn="1"/>
        </p:nvCxnSpPr>
        <p:spPr>
          <a:xfrm>
            <a:off x="533400" y="5713413"/>
            <a:ext cx="4953000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7291E144-EF15-6DD9-B8AC-D91A7F07841F}"/>
              </a:ext>
            </a:extLst>
          </p:cNvPr>
          <p:cNvSpPr/>
          <p:nvPr userDrawn="1"/>
        </p:nvSpPr>
        <p:spPr>
          <a:xfrm>
            <a:off x="762000" y="5486400"/>
            <a:ext cx="3810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TextBox 27">
            <a:extLst>
              <a:ext uri="{FF2B5EF4-FFF2-40B4-BE49-F238E27FC236}">
                <a16:creationId xmlns:a16="http://schemas.microsoft.com/office/drawing/2014/main" id="{FB5606B1-0B20-1F77-D261-7798C3CEC60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010400" y="5287963"/>
            <a:ext cx="2106613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600">
                <a:latin typeface="Arial Black" pitchFamily="34" charset="0"/>
              </a:rPr>
              <a:t>4</a:t>
            </a:r>
            <a:r>
              <a:rPr lang="en-US">
                <a:latin typeface="Calibri" pitchFamily="34" charset="0"/>
              </a:rPr>
              <a:t> </a:t>
            </a:r>
            <a:r>
              <a:rPr lang="en-US" sz="2800" b="1">
                <a:latin typeface="Calibri" pitchFamily="34" charset="0"/>
              </a:rPr>
              <a:t>Edition</a:t>
            </a:r>
          </a:p>
        </p:txBody>
      </p:sp>
      <p:sp>
        <p:nvSpPr>
          <p:cNvPr id="11" name="TextBox 28">
            <a:extLst>
              <a:ext uri="{FF2B5EF4-FFF2-40B4-BE49-F238E27FC236}">
                <a16:creationId xmlns:a16="http://schemas.microsoft.com/office/drawing/2014/main" id="{0DE17F24-E327-3B4D-AD8A-C8C81DD0DBB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772400" y="5334000"/>
            <a:ext cx="685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>
                <a:latin typeface="Calibri" pitchFamily="34" charset="0"/>
              </a:rPr>
              <a:t>th</a:t>
            </a:r>
          </a:p>
        </p:txBody>
      </p:sp>
      <p:sp>
        <p:nvSpPr>
          <p:cNvPr id="12" name="TextBox 30">
            <a:extLst>
              <a:ext uri="{FF2B5EF4-FFF2-40B4-BE49-F238E27FC236}">
                <a16:creationId xmlns:a16="http://schemas.microsoft.com/office/drawing/2014/main" id="{3E0408F8-17B7-C37E-0D04-449D2D795F8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953000" y="3124200"/>
            <a:ext cx="38100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>
                <a:latin typeface="Arial Black" pitchFamily="34" charset="0"/>
              </a:rPr>
              <a:t>  Karl T Ulrich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>
                <a:latin typeface="Arial Black" pitchFamily="34" charset="0"/>
              </a:rPr>
              <a:t>  Steven D Eppinger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>
                <a:latin typeface="Arial Black" pitchFamily="34" charset="0"/>
              </a:rPr>
              <a:t>  Anita Goyal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26EC92A-7518-321F-6556-2BFDE02F71B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52400" y="6505575"/>
            <a:ext cx="19685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>
                <a:latin typeface="Calibri" pitchFamily="34" charset="0"/>
              </a:rPr>
              <a:t>Developed By: Anubhuti Jain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3C3E005B-4FEB-4831-9828-DEC705A5E3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A8B8B7D-5FF6-4B82-B2C7-07F35B10C89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0608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>
            <a:extLst>
              <a:ext uri="{FF2B5EF4-FFF2-40B4-BE49-F238E27FC236}">
                <a16:creationId xmlns:a16="http://schemas.microsoft.com/office/drawing/2014/main" id="{CB5D56A5-5212-CA0B-E4A6-31D27FDEB1FD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1371600"/>
            <a:ext cx="9144000" cy="5394325"/>
            <a:chOff x="0" y="1371600"/>
            <a:chExt cx="9144000" cy="5394960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0A16AFCA-6FF2-1F00-F23E-299FA3727EE9}"/>
                </a:ext>
              </a:extLst>
            </p:cNvPr>
            <p:cNvCxnSpPr/>
            <p:nvPr/>
          </p:nvCxnSpPr>
          <p:spPr>
            <a:xfrm rot="5400000">
              <a:off x="6141720" y="4069081"/>
              <a:ext cx="53949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93092C80-C19C-88EE-19E6-08B23667308C}"/>
                </a:ext>
              </a:extLst>
            </p:cNvPr>
            <p:cNvCxnSpPr/>
            <p:nvPr/>
          </p:nvCxnSpPr>
          <p:spPr>
            <a:xfrm rot="10800000">
              <a:off x="0" y="6248974"/>
              <a:ext cx="91440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FC7E39A8-6152-7BAC-4B74-0A40B0A6D2B4}"/>
                </a:ext>
              </a:extLst>
            </p:cNvPr>
            <p:cNvSpPr/>
            <p:nvPr/>
          </p:nvSpPr>
          <p:spPr>
            <a:xfrm>
              <a:off x="8610600" y="6020347"/>
              <a:ext cx="514350" cy="457254"/>
            </a:xfrm>
            <a:prstGeom prst="ellipse">
              <a:avLst/>
            </a:pr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7" name="Title 3">
            <a:extLst>
              <a:ext uri="{FF2B5EF4-FFF2-40B4-BE49-F238E27FC236}">
                <a16:creationId xmlns:a16="http://schemas.microsoft.com/office/drawing/2014/main" id="{7C00D419-95DE-CB9D-F007-01832496C0CC}"/>
              </a:ext>
            </a:extLst>
          </p:cNvPr>
          <p:cNvSpPr txBox="1">
            <a:spLocks/>
          </p:cNvSpPr>
          <p:nvPr userDrawn="1"/>
        </p:nvSpPr>
        <p:spPr>
          <a:xfrm>
            <a:off x="0" y="274638"/>
            <a:ext cx="9144000" cy="11430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 b="1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FF9FD82-9E70-BF98-F6A9-DABAE4660CB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492875"/>
            <a:ext cx="86106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TMH Copyright © 2009                                                                                                                               Product Design and Development 4th ed.</a:t>
            </a:r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22CF367-CCB0-DBA7-E06A-56E9B0BB0EB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763000" y="0"/>
            <a:ext cx="381000" cy="365125"/>
          </a:xfrm>
        </p:spPr>
        <p:txBody>
          <a:bodyPr/>
          <a:lstStyle>
            <a:lvl1pPr>
              <a:defRPr/>
            </a:lvl1pPr>
          </a:lstStyle>
          <a:p>
            <a:fld id="{B962DFF9-B1B6-49F6-9F82-3AA6C61750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8526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11B50DB-3FF5-D59E-06B3-0A6D10663063}"/>
              </a:ext>
            </a:extLst>
          </p:cNvPr>
          <p:cNvSpPr/>
          <p:nvPr userDrawn="1"/>
        </p:nvSpPr>
        <p:spPr>
          <a:xfrm>
            <a:off x="0" y="2895600"/>
            <a:ext cx="9144000" cy="1447800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893FD06-AE15-1250-84DC-5119A3BB2357}"/>
              </a:ext>
            </a:extLst>
          </p:cNvPr>
          <p:cNvSpPr/>
          <p:nvPr userDrawn="1"/>
        </p:nvSpPr>
        <p:spPr>
          <a:xfrm>
            <a:off x="0" y="2209800"/>
            <a:ext cx="3581400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Arial Black" pitchFamily="34" charset="0"/>
              </a:rPr>
              <a:t>CHAPTER NINE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A0325E0-F466-9BB8-A019-DD4FD93E7C9D}"/>
              </a:ext>
            </a:extLst>
          </p:cNvPr>
          <p:cNvCxnSpPr/>
          <p:nvPr userDrawn="1"/>
        </p:nvCxnSpPr>
        <p:spPr>
          <a:xfrm rot="5400000">
            <a:off x="6438901" y="4000500"/>
            <a:ext cx="3733800" cy="317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53DD5B6-22D4-A0CA-8EFC-82D1F964DF24}"/>
              </a:ext>
            </a:extLst>
          </p:cNvPr>
          <p:cNvCxnSpPr/>
          <p:nvPr userDrawn="1"/>
        </p:nvCxnSpPr>
        <p:spPr>
          <a:xfrm rot="10800000">
            <a:off x="4114800" y="5257800"/>
            <a:ext cx="50292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>
            <a:extLst>
              <a:ext uri="{FF2B5EF4-FFF2-40B4-BE49-F238E27FC236}">
                <a16:creationId xmlns:a16="http://schemas.microsoft.com/office/drawing/2014/main" id="{76A756AD-DB33-B374-FEFF-87CED7804AC1}"/>
              </a:ext>
            </a:extLst>
          </p:cNvPr>
          <p:cNvSpPr/>
          <p:nvPr userDrawn="1"/>
        </p:nvSpPr>
        <p:spPr>
          <a:xfrm>
            <a:off x="8077200" y="5029200"/>
            <a:ext cx="533400" cy="533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B2DDC88-3E6A-F3F7-DB52-D1824C0DA911}"/>
              </a:ext>
            </a:extLst>
          </p:cNvPr>
          <p:cNvSpPr/>
          <p:nvPr userDrawn="1"/>
        </p:nvSpPr>
        <p:spPr>
          <a:xfrm>
            <a:off x="8153400" y="5105400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CAB5BF-47A2-EC45-F8D1-5C5ABBB7FCE7}"/>
              </a:ext>
            </a:extLst>
          </p:cNvPr>
          <p:cNvSpPr txBox="1"/>
          <p:nvPr userDrawn="1"/>
        </p:nvSpPr>
        <p:spPr>
          <a:xfrm>
            <a:off x="0" y="2895600"/>
            <a:ext cx="8153400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dirty="0">
                <a:latin typeface="+mj-lt"/>
              </a:rPr>
              <a:t>Product Architecture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859BCDA-2300-DA80-5EF5-C43EF958D4D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4DD7952-1F6C-4BF9-845C-F58AFD3F7D2F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" name="Footer Placeholder 10">
            <a:extLst>
              <a:ext uri="{FF2B5EF4-FFF2-40B4-BE49-F238E27FC236}">
                <a16:creationId xmlns:a16="http://schemas.microsoft.com/office/drawing/2014/main" id="{44D1DA40-850A-99B6-FB49-24467632D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TMH Copyright © 2009                                                                                                                               Product Design and Development 4th 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358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3F6D96-AD97-68B0-0643-DAC2ACF0CE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4B8306-29E2-86D5-E693-F9009E265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TMH Copyright © 2009                                                                                                                               Product Design and Development 4th ed.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B84D95-EDE9-BCE3-76AD-BE418B748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A8CCE3-A8BF-48E1-96BD-DC40A39C55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9689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18DAA4F-A5D0-7CE2-1BA5-D8FF74D769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CE257FC-DB5A-A9A6-4E14-C77A14686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TMH Copyright © 2009                                                                                                                               Product Design and Development 4th ed.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16D106-1C8B-B572-C82B-C931C65F7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085598-5D1F-4502-BEB3-611968D114C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5427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BFEFBAE-2DAD-A31C-E30C-DD2E704F8D80}"/>
              </a:ext>
            </a:extLst>
          </p:cNvPr>
          <p:cNvSpPr/>
          <p:nvPr userDrawn="1"/>
        </p:nvSpPr>
        <p:spPr>
          <a:xfrm>
            <a:off x="0" y="304800"/>
            <a:ext cx="9144000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1AD46B-EA2B-5544-C04F-A7FC4ACFA7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4800" y="6324600"/>
            <a:ext cx="8610600" cy="365125"/>
          </a:xfrm>
        </p:spPr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TMH Copyright © 2009                                                                                                                               Product Design and Development 4th ed.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CCA556-CEA2-9AD6-41DD-1DA04240F9B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C6BA797-BCC0-4CA4-AF13-345F76B0B0A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4474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27182A-05CB-29ED-777A-F743E0DC95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E1C785-44A9-1326-210E-A577C6716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TMH Copyright © 2009                                                                                                                               Product Design and Development 4th 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8A2C87-0B79-EB6D-88CD-9FE94D95B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D6533B-19D1-4BAE-9E6F-4A0E2869B7A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337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E24AC9-A9A7-F1E7-F8F8-D03AD1B108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C315A3-EE2D-1344-D4FC-3158FAF22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TMH Copyright © 2009                                                                                                                               Product Design and Development 4th ed.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913BAB-3528-C94E-302A-60C02D55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071959-FBF4-4EAD-81D3-4F8ABF6DCF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3179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77B056-8D13-3984-E23C-2EBFAB1291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A76EE4-F166-58BE-5A3F-6F9DFD587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TMH Copyright © 2009                                                                                                                               Product Design and Development 4th ed.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19BDA4-D2C4-0A02-DED5-EC3BF201B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130DE4-26F8-4400-8F3C-80AF1129C43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3500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5D8CFA-223F-9CA4-A04E-4E75D62C6E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CD5B25-7896-A4B8-33B8-385844F6D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TMH Copyright © 2009                                                                                                                               Product Design and Development 4th ed.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487401-91EF-AC98-4E3E-366339F1C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73A720-D25D-4EBB-A338-7FD88CCDA1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8698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FA7FB1-ECDD-DD48-D397-E32AF9C4E0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976581-B6A2-DC9F-D198-D60F8DF5F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TMH Copyright © 2009                                                                                                                               Product Design and Development 4th ed.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E9D963-1143-159B-E871-88A92847F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4B784B-FB6B-44D0-A5A6-036F0AE61B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43752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C46AEE-4B65-82EA-8535-5640D07079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E1CFB0-9E43-8FE1-3EA0-97545FEB7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TMH Copyright © 2009                                                                                                                               Product Design and Development 4th ed.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9EBB8B-FF50-2BA2-3AB2-660D4BFED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D33042-7BF8-4061-9F3A-F70E20459D9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86697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A72F7D4-2C2A-37FF-476F-5C46BC976F6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TMH Copyright © 2009                                                                                                                               Product Design and Development 4th ed.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D020260-2921-A2F8-F5EA-3AB622CEAB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61FCBD3-D6DE-47C6-AC83-ECD07A4BDE7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4874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2386A-D23B-411C-8242-0652F12CE5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65DFE4-5C53-4074-9476-E8DC5343F5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58E45-A29B-4596-B661-E1B3D8627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53F88-8C94-43B9-AE85-62614F032695}" type="datetimeFigureOut">
              <a:rPr lang="en-MY" smtClean="0"/>
              <a:t>25/8/2024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C1B3A8-C291-4241-9AEF-5F7662371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F0BDB8-1BC3-4902-9510-7FC8FCCD4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AE2B1-DEDC-48C7-868A-FF151D2D397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505123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000000"/>
            </a:gs>
            <a:gs pos="50000">
              <a:srgbClr val="9CB86E"/>
            </a:gs>
            <a:gs pos="100000">
              <a:srgbClr val="156B13"/>
            </a:gs>
            <a:gs pos="100000">
              <a:srgbClr val="156B13"/>
            </a:gs>
            <a:gs pos="100000">
              <a:srgbClr val="156B13"/>
            </a:gs>
            <a:gs pos="100000">
              <a:srgbClr val="156B13"/>
            </a:gs>
            <a:gs pos="100000">
              <a:srgbClr val="156B13"/>
            </a:gs>
            <a:gs pos="100000">
              <a:srgbClr val="156B13"/>
            </a:gs>
            <a:gs pos="100000">
              <a:srgbClr val="156B13"/>
            </a:gs>
            <a:gs pos="100000">
              <a:srgbClr val="156B13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D3AABE78-3B82-0BB6-AA7E-1FBC8F27F92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E8FF39D-EDBA-CDA4-2636-F0655D54275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343AF4-880F-2B6B-8C92-52DA90E5D4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8600" y="6356350"/>
            <a:ext cx="861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TMH Copyright © 2009                                                                                                                               Product Design and Development 4th ed.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E9655C-136F-CB3B-83D8-AEC7C4123F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86800" y="0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fld id="{71926BD7-7CE9-4E3C-B7D2-1D44684F80B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86" r:id="rId13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8622F1-3731-4C9C-A23A-9E782BBCE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9DD156-3C3C-4020-BEE1-6D1A61C6F4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5CF158-D5B8-4C0C-A8EB-C13BC50FCF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F53F88-8C94-43B9-AE85-62614F032695}" type="datetimeFigureOut">
              <a:rPr lang="en-MY" smtClean="0"/>
              <a:t>25/8/2024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4A733A-8D9E-4B04-8C0F-2F52589815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0FFE8A-46E4-47CB-B784-08127A9F9E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AE2B1-DEDC-48C7-868A-FF151D2D397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48831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9">
            <a:extLst>
              <a:ext uri="{FF2B5EF4-FFF2-40B4-BE49-F238E27FC236}">
                <a16:creationId xmlns:a16="http://schemas.microsoft.com/office/drawing/2014/main" id="{88294908-8B00-4F58-BBBA-20F71A40A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57250"/>
            <a:ext cx="9144000" cy="5143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013" dirty="0"/>
          </a:p>
        </p:txBody>
      </p:sp>
      <p:sp>
        <p:nvSpPr>
          <p:cNvPr id="19" name="Freeform: Shape 11">
            <a:extLst>
              <a:ext uri="{FF2B5EF4-FFF2-40B4-BE49-F238E27FC236}">
                <a16:creationId xmlns:a16="http://schemas.microsoft.com/office/drawing/2014/main" id="{4364C879-1404-4203-8E9D-CC5DE0A621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62088" y="-182376"/>
            <a:ext cx="1818655" cy="2708393"/>
          </a:xfrm>
          <a:custGeom>
            <a:avLst/>
            <a:gdLst>
              <a:gd name="connsiteX0" fmla="*/ 0 w 2424873"/>
              <a:gd name="connsiteY0" fmla="*/ 2424874 h 3611191"/>
              <a:gd name="connsiteX1" fmla="*/ 2424873 w 2424873"/>
              <a:gd name="connsiteY1" fmla="*/ 0 h 3611191"/>
              <a:gd name="connsiteX2" fmla="*/ 2424873 w 2424873"/>
              <a:gd name="connsiteY2" fmla="*/ 3611191 h 3611191"/>
              <a:gd name="connsiteX3" fmla="*/ 1186317 w 2424873"/>
              <a:gd name="connsiteY3" fmla="*/ 3611191 h 361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4873" h="3611191">
                <a:moveTo>
                  <a:pt x="0" y="2424874"/>
                </a:moveTo>
                <a:lnTo>
                  <a:pt x="2424873" y="0"/>
                </a:lnTo>
                <a:lnTo>
                  <a:pt x="2424873" y="3611191"/>
                </a:lnTo>
                <a:lnTo>
                  <a:pt x="1186317" y="361119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013"/>
          </a:p>
        </p:txBody>
      </p:sp>
      <p:sp>
        <p:nvSpPr>
          <p:cNvPr id="21" name="Freeform: Shape 13">
            <a:extLst>
              <a:ext uri="{FF2B5EF4-FFF2-40B4-BE49-F238E27FC236}">
                <a16:creationId xmlns:a16="http://schemas.microsoft.com/office/drawing/2014/main" id="{84617302-4B0D-4351-A6BB-6F0930D943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78251" y="603314"/>
            <a:ext cx="1226966" cy="1226966"/>
          </a:xfrm>
          <a:custGeom>
            <a:avLst/>
            <a:gdLst>
              <a:gd name="connsiteX0" fmla="*/ 0 w 1635955"/>
              <a:gd name="connsiteY0" fmla="*/ 957987 h 1635955"/>
              <a:gd name="connsiteX1" fmla="*/ 957987 w 1635955"/>
              <a:gd name="connsiteY1" fmla="*/ 0 h 1635955"/>
              <a:gd name="connsiteX2" fmla="*/ 1635955 w 1635955"/>
              <a:gd name="connsiteY2" fmla="*/ 0 h 1635955"/>
              <a:gd name="connsiteX3" fmla="*/ 1635955 w 1635955"/>
              <a:gd name="connsiteY3" fmla="*/ 1635955 h 1635955"/>
              <a:gd name="connsiteX4" fmla="*/ 0 w 1635955"/>
              <a:gd name="connsiteY4" fmla="*/ 1635955 h 1635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5955" h="1635955">
                <a:moveTo>
                  <a:pt x="0" y="957987"/>
                </a:moveTo>
                <a:lnTo>
                  <a:pt x="957987" y="0"/>
                </a:lnTo>
                <a:lnTo>
                  <a:pt x="1635955" y="0"/>
                </a:lnTo>
                <a:lnTo>
                  <a:pt x="1635955" y="1635955"/>
                </a:lnTo>
                <a:lnTo>
                  <a:pt x="0" y="1635955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013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A2C7802-C2E0-4218-8F89-8DD7CCD2CD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7220990" y="852310"/>
            <a:ext cx="3044545" cy="1911083"/>
          </a:xfrm>
          <a:custGeom>
            <a:avLst/>
            <a:gdLst>
              <a:gd name="connsiteX0" fmla="*/ 0 w 4059393"/>
              <a:gd name="connsiteY0" fmla="*/ 1511282 h 2548110"/>
              <a:gd name="connsiteX1" fmla="*/ 1511282 w 4059393"/>
              <a:gd name="connsiteY1" fmla="*/ 0 h 2548110"/>
              <a:gd name="connsiteX2" fmla="*/ 4059393 w 4059393"/>
              <a:gd name="connsiteY2" fmla="*/ 2548110 h 2548110"/>
              <a:gd name="connsiteX3" fmla="*/ 0 w 4059393"/>
              <a:gd name="connsiteY3" fmla="*/ 2548110 h 2548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9393" h="2548110">
                <a:moveTo>
                  <a:pt x="0" y="1511282"/>
                </a:moveTo>
                <a:lnTo>
                  <a:pt x="1511282" y="0"/>
                </a:lnTo>
                <a:lnTo>
                  <a:pt x="4059393" y="2548110"/>
                </a:lnTo>
                <a:lnTo>
                  <a:pt x="0" y="254811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013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6D7111A-21E5-4EE9-8A78-10E5530F0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7697194" y="1956586"/>
            <a:ext cx="889281" cy="889281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013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3969E80-A77B-49FC-9122-D89AFD5EE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-22167" y="4756307"/>
            <a:ext cx="1833680" cy="1774587"/>
          </a:xfrm>
          <a:custGeom>
            <a:avLst/>
            <a:gdLst>
              <a:gd name="connsiteX0" fmla="*/ 0 w 2203753"/>
              <a:gd name="connsiteY0" fmla="*/ 0 h 2132734"/>
              <a:gd name="connsiteX1" fmla="*/ 2203753 w 2203753"/>
              <a:gd name="connsiteY1" fmla="*/ 0 h 2132734"/>
              <a:gd name="connsiteX2" fmla="*/ 2203753 w 2203753"/>
              <a:gd name="connsiteY2" fmla="*/ 576461 h 2132734"/>
              <a:gd name="connsiteX3" fmla="*/ 647480 w 2203753"/>
              <a:gd name="connsiteY3" fmla="*/ 2132734 h 2132734"/>
              <a:gd name="connsiteX4" fmla="*/ 0 w 2203753"/>
              <a:gd name="connsiteY4" fmla="*/ 1485255 h 2132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3753" h="2132734">
                <a:moveTo>
                  <a:pt x="0" y="0"/>
                </a:moveTo>
                <a:lnTo>
                  <a:pt x="2203753" y="0"/>
                </a:lnTo>
                <a:lnTo>
                  <a:pt x="2203753" y="576461"/>
                </a:lnTo>
                <a:lnTo>
                  <a:pt x="647480" y="2132734"/>
                </a:lnTo>
                <a:lnTo>
                  <a:pt x="0" y="1485255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013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849CA57-76BD-4CF2-80BA-D7A46A01B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327342" y="4937170"/>
            <a:ext cx="696350" cy="696350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013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35E9085E-E730-4768-83D4-6CB7E98971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550985" y="1407985"/>
            <a:ext cx="4042034" cy="4042034"/>
          </a:xfrm>
          <a:custGeom>
            <a:avLst/>
            <a:gdLst>
              <a:gd name="connsiteX0" fmla="*/ 0 w 5389379"/>
              <a:gd name="connsiteY0" fmla="*/ 540040 h 5389379"/>
              <a:gd name="connsiteX1" fmla="*/ 540040 w 5389379"/>
              <a:gd name="connsiteY1" fmla="*/ 0 h 5389379"/>
              <a:gd name="connsiteX2" fmla="*/ 5389379 w 5389379"/>
              <a:gd name="connsiteY2" fmla="*/ 0 h 5389379"/>
              <a:gd name="connsiteX3" fmla="*/ 5389379 w 5389379"/>
              <a:gd name="connsiteY3" fmla="*/ 4838655 h 5389379"/>
              <a:gd name="connsiteX4" fmla="*/ 4838655 w 5389379"/>
              <a:gd name="connsiteY4" fmla="*/ 5389379 h 5389379"/>
              <a:gd name="connsiteX5" fmla="*/ 0 w 5389379"/>
              <a:gd name="connsiteY5" fmla="*/ 5389379 h 5389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9379" h="5389379">
                <a:moveTo>
                  <a:pt x="0" y="540040"/>
                </a:moveTo>
                <a:lnTo>
                  <a:pt x="540040" y="0"/>
                </a:lnTo>
                <a:lnTo>
                  <a:pt x="5389379" y="0"/>
                </a:lnTo>
                <a:lnTo>
                  <a:pt x="5389379" y="4838655"/>
                </a:lnTo>
                <a:lnTo>
                  <a:pt x="4838655" y="5389379"/>
                </a:lnTo>
                <a:lnTo>
                  <a:pt x="0" y="53893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013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973272FE-A474-4CAE-8CA2-BCC8B476C3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025214" y="882214"/>
            <a:ext cx="5093576" cy="5093576"/>
          </a:xfrm>
          <a:custGeom>
            <a:avLst/>
            <a:gdLst>
              <a:gd name="connsiteX0" fmla="*/ 1860938 w 6791435"/>
              <a:gd name="connsiteY0" fmla="*/ 81158 h 6791435"/>
              <a:gd name="connsiteX1" fmla="*/ 1942096 w 6791435"/>
              <a:gd name="connsiteY1" fmla="*/ 0 h 6791435"/>
              <a:gd name="connsiteX2" fmla="*/ 6791435 w 6791435"/>
              <a:gd name="connsiteY2" fmla="*/ 0 h 6791435"/>
              <a:gd name="connsiteX3" fmla="*/ 6791435 w 6791435"/>
              <a:gd name="connsiteY3" fmla="*/ 4838655 h 6791435"/>
              <a:gd name="connsiteX4" fmla="*/ 6710277 w 6791435"/>
              <a:gd name="connsiteY4" fmla="*/ 4919813 h 6791435"/>
              <a:gd name="connsiteX5" fmla="*/ 6710277 w 6791435"/>
              <a:gd name="connsiteY5" fmla="*/ 81158 h 6791435"/>
              <a:gd name="connsiteX6" fmla="*/ 0 w 6791435"/>
              <a:gd name="connsiteY6" fmla="*/ 1942096 h 6791435"/>
              <a:gd name="connsiteX7" fmla="*/ 81158 w 6791435"/>
              <a:gd name="connsiteY7" fmla="*/ 1860938 h 6791435"/>
              <a:gd name="connsiteX8" fmla="*/ 81158 w 6791435"/>
              <a:gd name="connsiteY8" fmla="*/ 6710277 h 6791435"/>
              <a:gd name="connsiteX9" fmla="*/ 4919813 w 6791435"/>
              <a:gd name="connsiteY9" fmla="*/ 6710277 h 6791435"/>
              <a:gd name="connsiteX10" fmla="*/ 4838655 w 6791435"/>
              <a:gd name="connsiteY10" fmla="*/ 6791435 h 6791435"/>
              <a:gd name="connsiteX11" fmla="*/ 0 w 6791435"/>
              <a:gd name="connsiteY11" fmla="*/ 6791435 h 6791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91435" h="6791435">
                <a:moveTo>
                  <a:pt x="1860938" y="81158"/>
                </a:moveTo>
                <a:lnTo>
                  <a:pt x="1942096" y="0"/>
                </a:lnTo>
                <a:lnTo>
                  <a:pt x="6791435" y="0"/>
                </a:lnTo>
                <a:lnTo>
                  <a:pt x="6791435" y="4838655"/>
                </a:lnTo>
                <a:lnTo>
                  <a:pt x="6710277" y="4919813"/>
                </a:lnTo>
                <a:lnTo>
                  <a:pt x="6710277" y="81158"/>
                </a:lnTo>
                <a:close/>
                <a:moveTo>
                  <a:pt x="0" y="1942096"/>
                </a:moveTo>
                <a:lnTo>
                  <a:pt x="81158" y="1860938"/>
                </a:lnTo>
                <a:lnTo>
                  <a:pt x="81158" y="6710277"/>
                </a:lnTo>
                <a:lnTo>
                  <a:pt x="4919813" y="6710277"/>
                </a:lnTo>
                <a:lnTo>
                  <a:pt x="4838655" y="6791435"/>
                </a:lnTo>
                <a:lnTo>
                  <a:pt x="0" y="6791435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013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C39AC2-2B21-DC4C-B94E-D7AD885A62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23082" y="4255549"/>
            <a:ext cx="6445298" cy="1286951"/>
          </a:xfrm>
          <a:noFill/>
        </p:spPr>
        <p:txBody>
          <a:bodyPr>
            <a:normAutofit lnSpcReduction="10000"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75" dirty="0">
                <a:solidFill>
                  <a:srgbClr val="080808"/>
                </a:solidFill>
                <a:latin typeface="Californian FB" panose="0207040306080B030204" pitchFamily="18" charset="0"/>
              </a:rPr>
              <a:t>Instructor:</a:t>
            </a:r>
          </a:p>
          <a:p>
            <a:pPr algn="ctr"/>
            <a:r>
              <a:rPr lang="en-US" sz="1575" b="1" dirty="0">
                <a:solidFill>
                  <a:srgbClr val="080808"/>
                </a:solidFill>
                <a:latin typeface="Californian FB" panose="0207040306080B030204" pitchFamily="18" charset="0"/>
              </a:rPr>
              <a:t>Dr. Sushil Kumar </a:t>
            </a:r>
          </a:p>
          <a:p>
            <a:pPr algn="ctr"/>
            <a:r>
              <a:rPr lang="en-US" sz="1575" dirty="0">
                <a:solidFill>
                  <a:srgbClr val="080808"/>
                </a:solidFill>
                <a:latin typeface="Californian FB" panose="0207040306080B030204" pitchFamily="18" charset="0"/>
              </a:rPr>
              <a:t>Assistant Professor </a:t>
            </a:r>
          </a:p>
          <a:p>
            <a:pPr algn="ctr"/>
            <a:r>
              <a:rPr lang="en-US" sz="1575" dirty="0">
                <a:solidFill>
                  <a:srgbClr val="080808"/>
                </a:solidFill>
                <a:latin typeface="Californian FB" panose="0207040306080B030204" pitchFamily="18" charset="0"/>
              </a:rPr>
              <a:t>Entrepreneurship , IIM Visakhapatnam </a:t>
            </a:r>
          </a:p>
          <a:p>
            <a:endParaRPr lang="en-US" sz="2400" dirty="0">
              <a:solidFill>
                <a:srgbClr val="080808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26691B-C210-DD4C-98D6-B8A4D2C0E3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8372" y="2370794"/>
            <a:ext cx="8058205" cy="1740115"/>
          </a:xfrm>
          <a:noFill/>
        </p:spPr>
        <p:txBody>
          <a:bodyPr anchor="ctr"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40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Product Architecture</a:t>
            </a:r>
            <a:endParaRPr lang="en-US" sz="44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E07981EA-05A6-437C-88D7-B377B92B0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7222368" y="4950445"/>
            <a:ext cx="1673846" cy="1926608"/>
          </a:xfrm>
          <a:custGeom>
            <a:avLst/>
            <a:gdLst>
              <a:gd name="connsiteX0" fmla="*/ 0 w 2940086"/>
              <a:gd name="connsiteY0" fmla="*/ 0 h 3384061"/>
              <a:gd name="connsiteX1" fmla="*/ 2496112 w 2940086"/>
              <a:gd name="connsiteY1" fmla="*/ 0 h 3384061"/>
              <a:gd name="connsiteX2" fmla="*/ 2940086 w 2940086"/>
              <a:gd name="connsiteY2" fmla="*/ 443975 h 3384061"/>
              <a:gd name="connsiteX3" fmla="*/ 0 w 2940086"/>
              <a:gd name="connsiteY3" fmla="*/ 3384061 h 338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0086" h="3384061">
                <a:moveTo>
                  <a:pt x="0" y="0"/>
                </a:moveTo>
                <a:lnTo>
                  <a:pt x="2496112" y="0"/>
                </a:lnTo>
                <a:lnTo>
                  <a:pt x="2940086" y="443975"/>
                </a:lnTo>
                <a:lnTo>
                  <a:pt x="0" y="338406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013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5E3C750-986E-4769-B1AE-49289FBEE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7290046" y="4789910"/>
            <a:ext cx="719989" cy="719989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013"/>
          </a:p>
        </p:txBody>
      </p:sp>
      <p:pic>
        <p:nvPicPr>
          <p:cNvPr id="4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33565C0D-198E-CE4A-A47A-61E7AA56E4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857250"/>
            <a:ext cx="3332530" cy="120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5552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1">
            <a:extLst>
              <a:ext uri="{FF2B5EF4-FFF2-40B4-BE49-F238E27FC236}">
                <a16:creationId xmlns:a16="http://schemas.microsoft.com/office/drawing/2014/main" id="{58692BA8-070B-E380-91AD-86B88DBA89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altLang="en-US" sz="2800" i="1" u="sng"/>
              <a:t>Product architecture </a:t>
            </a:r>
            <a:r>
              <a:rPr lang="en-US" altLang="en-US" sz="2800"/>
              <a:t>is the assignment of the functional elements of a product to the physical building blocks of the product.</a:t>
            </a:r>
          </a:p>
          <a:p>
            <a:pPr algn="just"/>
            <a:endParaRPr lang="en-US" altLang="en-US" sz="2800"/>
          </a:p>
          <a:p>
            <a:pPr algn="just"/>
            <a:r>
              <a:rPr lang="en-US" altLang="en-US" sz="2800"/>
              <a:t>The </a:t>
            </a:r>
            <a:r>
              <a:rPr lang="en-US" altLang="en-US" sz="2800" i="1" u="sng"/>
              <a:t>functional elements</a:t>
            </a:r>
            <a:r>
              <a:rPr lang="en-US" altLang="en-US" sz="2800" i="1"/>
              <a:t> </a:t>
            </a:r>
            <a:r>
              <a:rPr lang="en-US" altLang="en-US" sz="2800"/>
              <a:t>of a product are the individual operations and transformations that contribute to the overall performance of the product.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C92A83-B244-F359-F4FE-FE59465C91D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9841F53A-2AFB-45DC-BFDA-4577DA6B63E5}" type="slidenum">
              <a:rPr lang="en-US" altLang="en-US">
                <a:solidFill>
                  <a:srgbClr val="FFFFFF"/>
                </a:solidFill>
              </a:rPr>
              <a:pPr/>
              <a:t>2</a:t>
            </a:fld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6389" name="Title 4">
            <a:extLst>
              <a:ext uri="{FF2B5EF4-FFF2-40B4-BE49-F238E27FC236}">
                <a16:creationId xmlns:a16="http://schemas.microsoft.com/office/drawing/2014/main" id="{050ED38A-F702-12E2-6289-FD286C92B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WHAT IS PRODUCT ARCHITECTURE?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ontent Placeholder 1">
            <a:extLst>
              <a:ext uri="{FF2B5EF4-FFF2-40B4-BE49-F238E27FC236}">
                <a16:creationId xmlns:a16="http://schemas.microsoft.com/office/drawing/2014/main" id="{0F866C3A-32D6-8D23-C76C-B928BEDEAD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altLang="en-US" sz="2800"/>
              <a:t>The </a:t>
            </a:r>
            <a:r>
              <a:rPr lang="en-US" altLang="en-US" sz="2800" i="1" u="sng"/>
              <a:t>physical elements </a:t>
            </a:r>
            <a:r>
              <a:rPr lang="en-US" altLang="en-US" sz="2800"/>
              <a:t>of a product are the parts, components, and subassemblies that ultimately</a:t>
            </a:r>
            <a:r>
              <a:rPr lang="en-US" altLang="en-US" sz="2800" i="1"/>
              <a:t> </a:t>
            </a:r>
            <a:r>
              <a:rPr lang="en-US" altLang="en-US" sz="2800"/>
              <a:t>implement the product’s functions.</a:t>
            </a:r>
          </a:p>
          <a:p>
            <a:pPr algn="just"/>
            <a:endParaRPr lang="en-US" altLang="en-US" sz="2800"/>
          </a:p>
          <a:p>
            <a:pPr algn="just"/>
            <a:r>
              <a:rPr lang="en-US" altLang="en-US" sz="2800"/>
              <a:t>The most important characteristic of a product’s architecture is its </a:t>
            </a:r>
            <a:r>
              <a:rPr lang="en-US" altLang="en-US" sz="2800" i="1" u="sng"/>
              <a:t>modularity</a:t>
            </a:r>
            <a:r>
              <a:rPr lang="en-US" altLang="en-US" sz="2800"/>
              <a:t>.</a:t>
            </a:r>
          </a:p>
          <a:p>
            <a:endParaRPr lang="en-US" altLang="en-US" sz="28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394091-69B7-9C45-680D-23294AB9AC1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8DB0AC94-4228-427F-99BC-6B166C0B10F7}" type="slidenum">
              <a:rPr lang="en-US" altLang="en-US">
                <a:solidFill>
                  <a:srgbClr val="FFFFFF"/>
                </a:solidFill>
              </a:rPr>
              <a:pPr/>
              <a:t>3</a:t>
            </a:fld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7413" name="Title 4">
            <a:extLst>
              <a:ext uri="{FF2B5EF4-FFF2-40B4-BE49-F238E27FC236}">
                <a16:creationId xmlns:a16="http://schemas.microsoft.com/office/drawing/2014/main" id="{E9516130-04FA-4799-34B3-6EC0D251B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Cont…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Content Placeholder 1">
            <a:extLst>
              <a:ext uri="{FF2B5EF4-FFF2-40B4-BE49-F238E27FC236}">
                <a16:creationId xmlns:a16="http://schemas.microsoft.com/office/drawing/2014/main" id="{26E5E09C-3C50-0CD0-988F-41000CDA0F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altLang="en-US"/>
              <a:t>Chunks implement one or a few functional elements in their entirety.</a:t>
            </a:r>
          </a:p>
          <a:p>
            <a:pPr algn="just"/>
            <a:r>
              <a:rPr lang="en-US" altLang="en-US"/>
              <a:t>The interactions between chunks are well defined and are generally fundamental to the primary functions of the product.</a:t>
            </a:r>
          </a:p>
          <a:p>
            <a:pPr algn="just"/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A05934-6D0D-9CA2-7F45-3EC4A343BB1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CC241582-FEC4-4079-8CB9-92F0DE9C7AB6}" type="slidenum">
              <a:rPr lang="en-US" altLang="en-US">
                <a:solidFill>
                  <a:srgbClr val="FFFFFF"/>
                </a:solidFill>
              </a:rPr>
              <a:pPr/>
              <a:t>4</a:t>
            </a:fld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8437" name="Title 7">
            <a:extLst>
              <a:ext uri="{FF2B5EF4-FFF2-40B4-BE49-F238E27FC236}">
                <a16:creationId xmlns:a16="http://schemas.microsoft.com/office/drawing/2014/main" id="{341F79A4-8D01-9CD6-341D-8A7C0A3AB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 Modular Architecture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ontent Placeholder 1">
            <a:extLst>
              <a:ext uri="{FF2B5EF4-FFF2-40B4-BE49-F238E27FC236}">
                <a16:creationId xmlns:a16="http://schemas.microsoft.com/office/drawing/2014/main" id="{F5D071F1-2FE3-41A1-68F9-85E3A787D5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altLang="en-US" sz="2800"/>
              <a:t>Functional elements of the product are implemented using more than one chunk.</a:t>
            </a:r>
          </a:p>
          <a:p>
            <a:pPr algn="just"/>
            <a:r>
              <a:rPr lang="en-US" altLang="en-US" sz="2800"/>
              <a:t>A single chunk implements many functional elements.</a:t>
            </a:r>
          </a:p>
          <a:p>
            <a:pPr algn="just"/>
            <a:r>
              <a:rPr lang="en-US" altLang="en-US" sz="2800"/>
              <a:t>The interactions between chunks are ill defined and may be incidental to the primary functions of the products.</a:t>
            </a:r>
          </a:p>
          <a:p>
            <a:pPr algn="just"/>
            <a:endParaRPr lang="en-US" altLang="en-US" sz="28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575E6D-5F74-258B-968A-D8281133318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DED0536-E947-4040-B70D-DD0778C04BE3}" type="slidenum">
              <a:rPr lang="en-US" altLang="en-US">
                <a:solidFill>
                  <a:srgbClr val="FFFFFF"/>
                </a:solidFill>
              </a:rPr>
              <a:pPr/>
              <a:t>5</a:t>
            </a:fld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9461" name="Title 4">
            <a:extLst>
              <a:ext uri="{FF2B5EF4-FFF2-40B4-BE49-F238E27FC236}">
                <a16:creationId xmlns:a16="http://schemas.microsoft.com/office/drawing/2014/main" id="{8A094B88-F152-4A49-3545-E6090850E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An Integrated Architecture</a:t>
            </a:r>
            <a:br>
              <a:rPr lang="en-US" altLang="en-US"/>
            </a:br>
            <a:endParaRPr lang="en-US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5">
            <a:extLst>
              <a:ext uri="{FF2B5EF4-FFF2-40B4-BE49-F238E27FC236}">
                <a16:creationId xmlns:a16="http://schemas.microsoft.com/office/drawing/2014/main" id="{CC21A707-43FA-E9EF-DC60-FD806D3C9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b="1"/>
              <a:t>Types of modularity</a:t>
            </a:r>
            <a:endParaRPr lang="en-US" altLang="en-US" sz="36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3419C2-EF57-7A55-AACB-6D53D1F132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0A1FE09A-4936-4D95-B6CB-9BF1E333FA84}" type="slidenum">
              <a:rPr lang="en-US" altLang="en-US">
                <a:solidFill>
                  <a:srgbClr val="FFFFFF"/>
                </a:solidFill>
              </a:rPr>
              <a:pPr/>
              <a:t>6</a:t>
            </a:fld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AA2B133-3F35-3C6B-8F32-9254B8E25E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04800" y="1905000"/>
            <a:ext cx="8534400" cy="2971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ontent Placeholder 5">
            <a:extLst>
              <a:ext uri="{FF2B5EF4-FFF2-40B4-BE49-F238E27FC236}">
                <a16:creationId xmlns:a16="http://schemas.microsoft.com/office/drawing/2014/main" id="{510E388D-C5D0-8500-CA58-14BB6C2266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/>
              <a:t>Product Change</a:t>
            </a:r>
          </a:p>
          <a:p>
            <a:r>
              <a:rPr lang="en-US" altLang="en-US" b="1"/>
              <a:t>Product Variety</a:t>
            </a:r>
          </a:p>
          <a:p>
            <a:r>
              <a:rPr lang="en-US" altLang="en-US" b="1"/>
              <a:t>Component Standardization</a:t>
            </a:r>
          </a:p>
          <a:p>
            <a:r>
              <a:rPr lang="en-US" altLang="en-US" b="1"/>
              <a:t>Product Performance</a:t>
            </a:r>
          </a:p>
          <a:p>
            <a:r>
              <a:rPr lang="en-US" altLang="en-US" b="1"/>
              <a:t>Manufacturability</a:t>
            </a:r>
          </a:p>
          <a:p>
            <a:r>
              <a:rPr lang="en-US" altLang="en-US" b="1"/>
              <a:t>Product Development Management</a:t>
            </a:r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AEF8D7-0AD9-7FD5-AFE5-5FFFA0F78C1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BBD54A3A-23B8-4E9F-8B04-25DFA4151FF6}" type="slidenum">
              <a:rPr lang="en-US" altLang="en-US">
                <a:solidFill>
                  <a:srgbClr val="FFFFFF"/>
                </a:solidFill>
              </a:rPr>
              <a:pPr/>
              <a:t>7</a:t>
            </a:fld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21509" name="Title 4">
            <a:extLst>
              <a:ext uri="{FF2B5EF4-FFF2-40B4-BE49-F238E27FC236}">
                <a16:creationId xmlns:a16="http://schemas.microsoft.com/office/drawing/2014/main" id="{6F0A73EA-A253-4486-912F-F8B58F32A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en-US" altLang="en-US"/>
              <a:t>IMPLICATIONS OF THE ARCHITECTURE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Content Placeholder 1">
            <a:extLst>
              <a:ext uri="{FF2B5EF4-FFF2-40B4-BE49-F238E27FC236}">
                <a16:creationId xmlns:a16="http://schemas.microsoft.com/office/drawing/2014/main" id="{93373EDB-AD72-C99D-01CE-D7B6B78A9A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600200"/>
            <a:ext cx="9144000" cy="4525963"/>
          </a:xfrm>
        </p:spPr>
        <p:txBody>
          <a:bodyPr/>
          <a:lstStyle/>
          <a:p>
            <a:pPr marL="514350" indent="-514350">
              <a:buFont typeface="Calibri" panose="020F0502020204030204" pitchFamily="34" charset="0"/>
              <a:buAutoNum type="arabicPeriod"/>
            </a:pPr>
            <a:r>
              <a:rPr lang="en-US" altLang="en-US" sz="2800"/>
              <a:t>Create a schematic of the product.</a:t>
            </a:r>
          </a:p>
          <a:p>
            <a:pPr marL="514350" indent="-514350">
              <a:buFont typeface="Calibri" panose="020F0502020204030204" pitchFamily="34" charset="0"/>
              <a:buAutoNum type="arabicPeriod"/>
            </a:pPr>
            <a:r>
              <a:rPr lang="en-US" altLang="en-US" sz="2800"/>
              <a:t>Cluster the elements of the schematic.</a:t>
            </a:r>
          </a:p>
          <a:p>
            <a:pPr marL="514350" indent="-514350">
              <a:buFont typeface="Calibri" panose="020F0502020204030204" pitchFamily="34" charset="0"/>
              <a:buAutoNum type="arabicPeriod"/>
            </a:pPr>
            <a:r>
              <a:rPr lang="en-US" altLang="en-US" sz="2800"/>
              <a:t>Create a rough geometric layout.</a:t>
            </a:r>
          </a:p>
          <a:p>
            <a:pPr marL="514350" indent="-514350">
              <a:buFont typeface="Calibri" panose="020F0502020204030204" pitchFamily="34" charset="0"/>
              <a:buAutoNum type="arabicPeriod"/>
            </a:pPr>
            <a:r>
              <a:rPr lang="en-US" altLang="en-US" sz="2800"/>
              <a:t>Identify the fundamental and incidental interactions.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153124-4624-8E16-A147-C76D96DDDF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17C42F27-5320-4B9E-8730-0CED04128BC2}" type="slidenum">
              <a:rPr lang="en-US" altLang="en-US">
                <a:solidFill>
                  <a:srgbClr val="FFFFFF"/>
                </a:solidFill>
              </a:rPr>
              <a:pPr/>
              <a:t>8</a:t>
            </a:fld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22533" name="Title 4">
            <a:extLst>
              <a:ext uri="{FF2B5EF4-FFF2-40B4-BE49-F238E27FC236}">
                <a16:creationId xmlns:a16="http://schemas.microsoft.com/office/drawing/2014/main" id="{26C05A01-11DC-A759-08F9-8ABE6D834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ESTABLISHING THE ARCHITECTURE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5">
            <a:extLst>
              <a:ext uri="{FF2B5EF4-FFF2-40B4-BE49-F238E27FC236}">
                <a16:creationId xmlns:a16="http://schemas.microsoft.com/office/drawing/2014/main" id="{6ABC39FB-8DFF-EF96-2F70-076402435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b="1"/>
              <a:t>Step 1: Create a Schematic of the Product</a:t>
            </a:r>
            <a:endParaRPr lang="en-US" altLang="en-US" sz="32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022D0D-6202-EF10-E029-5B83CB605FD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F12CF0D9-06F0-4C33-AA39-DE3BBDB864C2}" type="slidenum">
              <a:rPr lang="en-US" altLang="en-US">
                <a:solidFill>
                  <a:srgbClr val="FFFFFF"/>
                </a:solidFill>
              </a:rPr>
              <a:pPr/>
              <a:t>9</a:t>
            </a:fld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009FC59-3127-1306-BCAB-49BF1A4C9F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l="2381" r="9524"/>
          <a:stretch>
            <a:fillRect/>
          </a:stretch>
        </p:blipFill>
        <p:spPr bwMode="auto">
          <a:xfrm>
            <a:off x="609600" y="2057400"/>
            <a:ext cx="7772400" cy="39373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3558" name="Rectangle 7">
            <a:extLst>
              <a:ext uri="{FF2B5EF4-FFF2-40B4-BE49-F238E27FC236}">
                <a16:creationId xmlns:a16="http://schemas.microsoft.com/office/drawing/2014/main" id="{FB50E56A-6319-0D0F-06D0-0005A0414A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6030913"/>
            <a:ext cx="7772400" cy="36988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/>
              <a:t>Schematic of the DeskJet printer</a:t>
            </a:r>
          </a:p>
        </p:txBody>
      </p:sp>
      <p:sp>
        <p:nvSpPr>
          <p:cNvPr id="23559" name="Rectangle 8">
            <a:extLst>
              <a:ext uri="{FF2B5EF4-FFF2-40B4-BE49-F238E27FC236}">
                <a16:creationId xmlns:a16="http://schemas.microsoft.com/office/drawing/2014/main" id="{63C79BD7-54C0-E277-E64F-C1C3F0C24F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30288"/>
            <a:ext cx="9144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/>
            <a:r>
              <a:rPr lang="en-US" altLang="en-US" sz="2000"/>
              <a:t>The schematic should reflect the team’s best understanding of the state of the product, but it does not have to contain every imaginable detail.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46B3EEE3-6322-7553-CF3F-F0DF6D445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b="1"/>
              <a:t>Step 2: Cluster the Elements of the Schematic</a:t>
            </a:r>
            <a:endParaRPr lang="en-US" altLang="en-US" sz="32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F4CB5A-B233-BD6F-B29D-1F1E5907F4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194D4280-1894-4C9A-AD96-BF48291D56C8}" type="slidenum">
              <a:rPr lang="en-US" altLang="en-US">
                <a:solidFill>
                  <a:srgbClr val="FFFFFF"/>
                </a:solidFill>
              </a:rPr>
              <a:pPr/>
              <a:t>10</a:t>
            </a:fld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A6BC1A26-6723-B63B-1F80-5203A66CDD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l="3571" t="1432" r="5952" b="1178"/>
          <a:stretch>
            <a:fillRect/>
          </a:stretch>
        </p:blipFill>
        <p:spPr bwMode="auto">
          <a:xfrm>
            <a:off x="1295400" y="1066800"/>
            <a:ext cx="5791200" cy="4343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4582" name="Rectangle 5">
            <a:extLst>
              <a:ext uri="{FF2B5EF4-FFF2-40B4-BE49-F238E27FC236}">
                <a16:creationId xmlns:a16="http://schemas.microsoft.com/office/drawing/2014/main" id="{9600CA72-4C92-B082-6C82-7219878DF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5449888"/>
            <a:ext cx="5791200" cy="646112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/>
              <a:t>Clustering the elements into chunks. Nine chunks make up this proposed architecture for the DeskJet printer.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Content Placeholder 5">
            <a:extLst>
              <a:ext uri="{FF2B5EF4-FFF2-40B4-BE49-F238E27FC236}">
                <a16:creationId xmlns:a16="http://schemas.microsoft.com/office/drawing/2014/main" id="{45C06DF0-D7FB-7098-C2F4-B327244DDE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b="1"/>
              <a:t>Geometric integration and precision</a:t>
            </a:r>
          </a:p>
          <a:p>
            <a:r>
              <a:rPr lang="en-US" altLang="en-US" sz="2800" b="1"/>
              <a:t>Function sharing</a:t>
            </a:r>
          </a:p>
          <a:p>
            <a:r>
              <a:rPr lang="en-US" altLang="en-US" sz="2800" b="1"/>
              <a:t>Capabilities of vendors</a:t>
            </a:r>
          </a:p>
          <a:p>
            <a:r>
              <a:rPr lang="en-US" altLang="en-US" sz="2800" b="1"/>
              <a:t>Similarity of design or production technology</a:t>
            </a:r>
          </a:p>
          <a:p>
            <a:r>
              <a:rPr lang="en-US" altLang="en-US" sz="2800" b="1"/>
              <a:t>Localization of change</a:t>
            </a:r>
          </a:p>
          <a:p>
            <a:r>
              <a:rPr lang="en-US" altLang="en-US" sz="2800" b="1"/>
              <a:t>Accommodating variety</a:t>
            </a:r>
          </a:p>
          <a:p>
            <a:r>
              <a:rPr lang="en-US" altLang="en-US" sz="2800" b="1"/>
              <a:t>Enabling standardization</a:t>
            </a:r>
          </a:p>
          <a:p>
            <a:r>
              <a:rPr lang="en-US" altLang="en-US" sz="2800" b="1"/>
              <a:t>Portability of the interfaces</a:t>
            </a:r>
            <a:endParaRPr lang="en-US" altLang="en-US" sz="28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21FB75-6304-8DE1-B7FA-F748133441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3A9B7AFF-CDA6-4446-AA84-2A73025CAF7B}" type="slidenum">
              <a:rPr lang="en-US" altLang="en-US">
                <a:solidFill>
                  <a:srgbClr val="FFFFFF"/>
                </a:solidFill>
              </a:rPr>
              <a:pPr/>
              <a:t>11</a:t>
            </a:fld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25605" name="Title 4">
            <a:extLst>
              <a:ext uri="{FF2B5EF4-FFF2-40B4-BE49-F238E27FC236}">
                <a16:creationId xmlns:a16="http://schemas.microsoft.com/office/drawing/2014/main" id="{449BC89F-078D-E877-5799-4D670D955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Situations Under Which Clustering Is Advantageous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5">
            <a:extLst>
              <a:ext uri="{FF2B5EF4-FFF2-40B4-BE49-F238E27FC236}">
                <a16:creationId xmlns:a16="http://schemas.microsoft.com/office/drawing/2014/main" id="{E2FEED56-FF1F-B0A3-2EF7-07CFA4A53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b="1"/>
              <a:t>Step 3: Create a Rough Geometric Layout</a:t>
            </a:r>
            <a:endParaRPr lang="en-US" altLang="en-US" sz="32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4B37AB-832A-3068-B0BC-771CD60F696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C8351349-55D4-4985-B463-C3B3E43F3086}" type="slidenum">
              <a:rPr lang="en-US" altLang="en-US">
                <a:solidFill>
                  <a:srgbClr val="FFFFFF"/>
                </a:solidFill>
              </a:rPr>
              <a:pPr/>
              <a:t>12</a:t>
            </a:fld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F93F9158-8FD7-2A7D-8A62-FC4E43427C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b="5000"/>
          <a:stretch>
            <a:fillRect/>
          </a:stretch>
        </p:blipFill>
        <p:spPr bwMode="auto">
          <a:xfrm>
            <a:off x="838200" y="1143000"/>
            <a:ext cx="7239000" cy="4343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6630" name="TextBox 7">
            <a:extLst>
              <a:ext uri="{FF2B5EF4-FFF2-40B4-BE49-F238E27FC236}">
                <a16:creationId xmlns:a16="http://schemas.microsoft.com/office/drawing/2014/main" id="{6AB1ACD3-0BB2-931B-68BA-865C7ADECF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5562600"/>
            <a:ext cx="7239000" cy="40005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2000"/>
              <a:t>Geometric Layout of the printer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83C540E6-9C23-E515-7B42-743DC28E2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92162"/>
          </a:xfrm>
        </p:spPr>
        <p:txBody>
          <a:bodyPr/>
          <a:lstStyle/>
          <a:p>
            <a:r>
              <a:rPr lang="en-US" altLang="en-US" sz="2400" b="1"/>
              <a:t>Step 4: Identify the Fundamental and Incidental Interactions</a:t>
            </a:r>
            <a:endParaRPr lang="en-US" altLang="en-US" sz="24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26E487-EF7A-C041-5923-89FB6654989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1E447C29-4E56-4611-8473-CCE4E794F2E1}" type="slidenum">
              <a:rPr lang="en-US" altLang="en-US">
                <a:solidFill>
                  <a:srgbClr val="FFFFFF"/>
                </a:solidFill>
              </a:rPr>
              <a:pPr/>
              <a:t>13</a:t>
            </a:fld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AC0DD00F-C0D8-09B5-3513-ED612EA8D3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09600" y="1371600"/>
            <a:ext cx="7772400" cy="4114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7654" name="Rectangle 5">
            <a:extLst>
              <a:ext uri="{FF2B5EF4-FFF2-40B4-BE49-F238E27FC236}">
                <a16:creationId xmlns:a16="http://schemas.microsoft.com/office/drawing/2014/main" id="{F42D306E-058F-BDA9-D8A3-E7088B4C93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5543550"/>
            <a:ext cx="7772400" cy="40005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2000" b="1"/>
              <a:t>Incidental interaction graph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Content Placeholder 5">
            <a:extLst>
              <a:ext uri="{FF2B5EF4-FFF2-40B4-BE49-F238E27FC236}">
                <a16:creationId xmlns:a16="http://schemas.microsoft.com/office/drawing/2014/main" id="{85A58E01-961B-19A3-8123-F37C9F9B1A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altLang="en-US"/>
              <a:t>Two design principles are necessary conditions for postponement:</a:t>
            </a:r>
            <a:endParaRPr lang="en-US" altLang="en-US" b="1"/>
          </a:p>
          <a:p>
            <a:pPr marL="971550" lvl="1" indent="-514350" algn="just">
              <a:buFont typeface="Calibri" panose="020F0502020204030204" pitchFamily="34" charset="0"/>
              <a:buAutoNum type="arabicPeriod"/>
            </a:pPr>
            <a:r>
              <a:rPr lang="en-US" altLang="en-US" b="1"/>
              <a:t>The differentiating elements of the product must be concentrated in one or a few chunks.</a:t>
            </a:r>
          </a:p>
          <a:p>
            <a:pPr marL="971550" lvl="1" indent="-514350" algn="just">
              <a:buFont typeface="Calibri" panose="020F0502020204030204" pitchFamily="34" charset="0"/>
              <a:buAutoNum type="arabicPeriod"/>
            </a:pPr>
            <a:r>
              <a:rPr lang="en-US" altLang="en-US" b="1"/>
              <a:t>The product and production process must be designed so that the differentiating chunk(s) can be added to the product near the end of the supply chain.</a:t>
            </a:r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6D7DC-52AB-44E2-800E-90D1F6B5EA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DFFAC270-7F51-41D3-AFFF-FA80929C1A3E}" type="slidenum">
              <a:rPr lang="en-US" altLang="en-US">
                <a:solidFill>
                  <a:srgbClr val="FFFFFF"/>
                </a:solidFill>
              </a:rPr>
              <a:pPr/>
              <a:t>14</a:t>
            </a:fld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28677" name="Title 4">
            <a:extLst>
              <a:ext uri="{FF2B5EF4-FFF2-40B4-BE49-F238E27FC236}">
                <a16:creationId xmlns:a16="http://schemas.microsoft.com/office/drawing/2014/main" id="{37202B71-A8DA-D59A-A118-C69CA49C1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DELAYED DIFFERENTIATION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47FA43-D2C9-411E-0E41-D65B9EC81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FDA4AEBA-FA29-4377-B8A5-BBD975DB09F6}" type="slidenum">
              <a:rPr lang="en-US" altLang="en-US">
                <a:solidFill>
                  <a:srgbClr val="FFFFFF"/>
                </a:solidFill>
              </a:rPr>
              <a:pPr/>
              <a:t>15</a:t>
            </a:fld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8BC29E67-7063-55A0-D7D5-6E96A12B0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28600" y="76200"/>
            <a:ext cx="8763000" cy="4876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9701" name="Rectangle 6">
            <a:extLst>
              <a:ext uri="{FF2B5EF4-FFF2-40B4-BE49-F238E27FC236}">
                <a16:creationId xmlns:a16="http://schemas.microsoft.com/office/drawing/2014/main" id="{20D1C28F-74B7-71E7-C169-3C20CCAB19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29200"/>
            <a:ext cx="9144000" cy="120015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/>
            <a:r>
              <a:rPr lang="en-US" altLang="en-US"/>
              <a:t>Postponement involves delaying differentiation of the product until late in the supply chain. In</a:t>
            </a:r>
          </a:p>
          <a:p>
            <a:pPr algn="just"/>
            <a:r>
              <a:rPr lang="en-US" altLang="en-US"/>
              <a:t>Scenario A, three versions of the product are created during assembly and before transportation. In Scenario B, the three versions of the product are not created until after transportation.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Content Placeholder 4">
            <a:extLst>
              <a:ext uri="{FF2B5EF4-FFF2-40B4-BE49-F238E27FC236}">
                <a16:creationId xmlns:a16="http://schemas.microsoft.com/office/drawing/2014/main" id="{65DD17B3-D1F0-0DC6-F767-7BFB5A50DE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altLang="en-US" sz="2800"/>
              <a:t>Planning the product platform involves managing a basic trade-off between distinctiveness and commonality.</a:t>
            </a:r>
          </a:p>
          <a:p>
            <a:pPr algn="just"/>
            <a:r>
              <a:rPr lang="en-US" altLang="en-US" sz="2800"/>
              <a:t>Two simple information systems allow the team to manage this trade-off: the </a:t>
            </a:r>
            <a:r>
              <a:rPr lang="en-US" altLang="en-US" sz="2800" i="1" u="sng"/>
              <a:t>differentiation plan </a:t>
            </a:r>
            <a:r>
              <a:rPr lang="en-US" altLang="en-US" sz="2800"/>
              <a:t>and the </a:t>
            </a:r>
            <a:r>
              <a:rPr lang="en-US" altLang="en-US" sz="2800" i="1" u="sng"/>
              <a:t>commonality plan</a:t>
            </a:r>
            <a:r>
              <a:rPr lang="en-US" altLang="en-US" sz="2800" i="1"/>
              <a:t>.</a:t>
            </a:r>
            <a:endParaRPr lang="en-US" altLang="en-US" sz="280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FF662F-1B35-7156-75FD-CBFA5CC4458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BFB2F9BF-8BB0-4177-A2CC-EC752A388421}" type="slidenum">
              <a:rPr lang="en-US" altLang="en-US">
                <a:solidFill>
                  <a:srgbClr val="FFFFFF"/>
                </a:solidFill>
              </a:rPr>
              <a:pPr/>
              <a:t>16</a:t>
            </a:fld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30725" name="Title 3">
            <a:extLst>
              <a:ext uri="{FF2B5EF4-FFF2-40B4-BE49-F238E27FC236}">
                <a16:creationId xmlns:a16="http://schemas.microsoft.com/office/drawing/2014/main" id="{389F163F-F01E-B0B1-BBD7-6825BC507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PLATFORM PLANNING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Content Placeholder 1">
            <a:extLst>
              <a:ext uri="{FF2B5EF4-FFF2-40B4-BE49-F238E27FC236}">
                <a16:creationId xmlns:a16="http://schemas.microsoft.com/office/drawing/2014/main" id="{EE430A47-568C-3411-FB89-F35F21C3CE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altLang="en-US" sz="2400"/>
              <a:t>The differentiation plan explicitly represents the ways in which multiple versions of a product will be different from the perspective of the customer and the market.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5BB127-1CE7-E945-CB0D-98280C0DF3F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06EF34F9-1F25-4D81-9840-F7036B09E836}" type="slidenum">
              <a:rPr lang="en-US" altLang="en-US">
                <a:solidFill>
                  <a:srgbClr val="FFFFFF"/>
                </a:solidFill>
              </a:rPr>
              <a:pPr/>
              <a:t>17</a:t>
            </a:fld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31749" name="Title 4">
            <a:extLst>
              <a:ext uri="{FF2B5EF4-FFF2-40B4-BE49-F238E27FC236}">
                <a16:creationId xmlns:a16="http://schemas.microsoft.com/office/drawing/2014/main" id="{992F6D31-EB2C-2B48-9583-DD28CFB28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Differentiation Plan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483B69EC-5E32-0AB5-CA44-3AFC4BE2DF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57200" y="2895600"/>
            <a:ext cx="8229600" cy="2514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1751" name="Rectangle 6">
            <a:extLst>
              <a:ext uri="{FF2B5EF4-FFF2-40B4-BE49-F238E27FC236}">
                <a16:creationId xmlns:a16="http://schemas.microsoft.com/office/drawing/2014/main" id="{D8A04B69-8395-8C3B-DF28-F8F589F192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5497513"/>
            <a:ext cx="8229600" cy="40005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/>
              <a:t>An </a:t>
            </a:r>
            <a:r>
              <a:rPr lang="en-US" altLang="en-US" sz="2000"/>
              <a:t>example</a:t>
            </a:r>
            <a:r>
              <a:rPr lang="en-US" altLang="en-US"/>
              <a:t> differentiation plan for a family of three printers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Content Placeholder 1">
            <a:extLst>
              <a:ext uri="{FF2B5EF4-FFF2-40B4-BE49-F238E27FC236}">
                <a16:creationId xmlns:a16="http://schemas.microsoft.com/office/drawing/2014/main" id="{EC7EAA79-F39D-61EB-D503-44845B1AAC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altLang="en-US" sz="2400"/>
              <a:t>The commonality plan explicitly represents the ways in which the different versions of the product are the same physically.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376601-13E2-B908-D47D-D2A436301DA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21543C55-708B-4AF9-8E90-E54DF964531B}" type="slidenum">
              <a:rPr lang="en-US" altLang="en-US">
                <a:solidFill>
                  <a:srgbClr val="FFFFFF"/>
                </a:solidFill>
              </a:rPr>
              <a:pPr/>
              <a:t>18</a:t>
            </a:fld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32773" name="Title 4">
            <a:extLst>
              <a:ext uri="{FF2B5EF4-FFF2-40B4-BE49-F238E27FC236}">
                <a16:creationId xmlns:a16="http://schemas.microsoft.com/office/drawing/2014/main" id="{4FE4E836-A722-48BB-5058-F21436B8E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Commonality Plan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88C35E5A-54FC-DAB4-F9F3-41B40AE7A6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33400" y="2667000"/>
            <a:ext cx="8153400" cy="2743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2775" name="Rectangle 6">
            <a:extLst>
              <a:ext uri="{FF2B5EF4-FFF2-40B4-BE49-F238E27FC236}">
                <a16:creationId xmlns:a16="http://schemas.microsoft.com/office/drawing/2014/main" id="{4F260CEA-11B5-C494-8ECD-1269DDE649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5467350"/>
            <a:ext cx="8077200" cy="40005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2000"/>
              <a:t>An example commonality plan for a family of three printers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Content Placeholder 1">
            <a:extLst>
              <a:ext uri="{FF2B5EF4-FFF2-40B4-BE49-F238E27FC236}">
                <a16:creationId xmlns:a16="http://schemas.microsoft.com/office/drawing/2014/main" id="{D0145621-E2C1-E7AE-1508-A7F840ECB3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just">
              <a:buFont typeface="Calibri" panose="020F0502020204030204" pitchFamily="34" charset="0"/>
              <a:buAutoNum type="arabicPeriod"/>
            </a:pPr>
            <a:r>
              <a:rPr lang="en-US" altLang="en-US" sz="2800"/>
              <a:t>Platform planning decisions should be informed by quantitative estimates of cost and revenue implications.</a:t>
            </a:r>
          </a:p>
          <a:p>
            <a:pPr marL="514350" indent="-514350" algn="just">
              <a:buFont typeface="Calibri" panose="020F0502020204030204" pitchFamily="34" charset="0"/>
              <a:buAutoNum type="arabicPeriod"/>
            </a:pPr>
            <a:r>
              <a:rPr lang="en-US" altLang="en-US" sz="2800"/>
              <a:t>Iteration is beneficial.</a:t>
            </a:r>
          </a:p>
          <a:p>
            <a:pPr marL="514350" indent="-514350" algn="just">
              <a:buFont typeface="Calibri" panose="020F0502020204030204" pitchFamily="34" charset="0"/>
              <a:buAutoNum type="arabicPeriod"/>
            </a:pPr>
            <a:r>
              <a:rPr lang="en-US" altLang="en-US" sz="2800"/>
              <a:t>The product architecture dictates the nature of the trade-off between differentiation and commonality.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714100-3395-F8F0-F487-BDBA95507D4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1EB4E09F-5DC8-4302-A019-15715FDDF625}" type="slidenum">
              <a:rPr lang="en-US" altLang="en-US">
                <a:solidFill>
                  <a:srgbClr val="FFFFFF"/>
                </a:solidFill>
              </a:rPr>
              <a:pPr/>
              <a:t>19</a:t>
            </a:fld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33797" name="Title 4">
            <a:extLst>
              <a:ext uri="{FF2B5EF4-FFF2-40B4-BE49-F238E27FC236}">
                <a16:creationId xmlns:a16="http://schemas.microsoft.com/office/drawing/2014/main" id="{9A19A27F-F050-839D-7FB3-1D2259E50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Managing the Trade-Off between Differentiation and Commonality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Content Placeholder 1">
            <a:extLst>
              <a:ext uri="{FF2B5EF4-FFF2-40B4-BE49-F238E27FC236}">
                <a16:creationId xmlns:a16="http://schemas.microsoft.com/office/drawing/2014/main" id="{23DFB186-8A32-F107-1A70-EBB5339066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/>
              <a:t>Defining Secondary Systems</a:t>
            </a:r>
          </a:p>
          <a:p>
            <a:r>
              <a:rPr lang="en-US" altLang="en-US" b="1"/>
              <a:t>Establishing the Architecture of the Chunks</a:t>
            </a:r>
          </a:p>
          <a:p>
            <a:r>
              <a:rPr lang="en-US" altLang="en-US" b="1"/>
              <a:t>Creating Detailed Interface Specifications</a:t>
            </a:r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297E4F-57B2-6893-C975-F57085166B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857493A-F3A1-49A6-A396-D3279C0F9CD7}" type="slidenum">
              <a:rPr lang="en-US" altLang="en-US">
                <a:solidFill>
                  <a:srgbClr val="FFFFFF"/>
                </a:solidFill>
              </a:rPr>
              <a:pPr/>
              <a:t>20</a:t>
            </a:fld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34821" name="Title 4">
            <a:extLst>
              <a:ext uri="{FF2B5EF4-FFF2-40B4-BE49-F238E27FC236}">
                <a16:creationId xmlns:a16="http://schemas.microsoft.com/office/drawing/2014/main" id="{344F9741-7E01-0716-282D-382EB2FDB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RELATED SYSTEM-LEVEL DESIGN ISSUES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637</Words>
  <Application>Microsoft Office PowerPoint</Application>
  <PresentationFormat>On-screen Show (4:3)</PresentationFormat>
  <Paragraphs>94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31" baseType="lpstr">
      <vt:lpstr>Arial</vt:lpstr>
      <vt:lpstr>Arial Black</vt:lpstr>
      <vt:lpstr>Calibri</vt:lpstr>
      <vt:lpstr>Calibri Light</vt:lpstr>
      <vt:lpstr>Californian FB</vt:lpstr>
      <vt:lpstr>Cambria</vt:lpstr>
      <vt:lpstr>Tahoma</vt:lpstr>
      <vt:lpstr>Times New Roman</vt:lpstr>
      <vt:lpstr>Wingdings</vt:lpstr>
      <vt:lpstr>Custom Design</vt:lpstr>
      <vt:lpstr>Office Theme</vt:lpstr>
      <vt:lpstr>Product Architecture</vt:lpstr>
      <vt:lpstr>WHAT IS PRODUCT ARCHITECTURE?</vt:lpstr>
      <vt:lpstr>Cont…</vt:lpstr>
      <vt:lpstr>A Modular Architecture</vt:lpstr>
      <vt:lpstr>An Integrated Architecture </vt:lpstr>
      <vt:lpstr>Types of modularity</vt:lpstr>
      <vt:lpstr>IMPLICATIONS OF THE ARCHITECTURE</vt:lpstr>
      <vt:lpstr>ESTABLISHING THE ARCHITECTURE</vt:lpstr>
      <vt:lpstr>Step 1: Create a Schematic of the Product</vt:lpstr>
      <vt:lpstr>Step 2: Cluster the Elements of the Schematic</vt:lpstr>
      <vt:lpstr>Situations Under Which Clustering Is Advantageous</vt:lpstr>
      <vt:lpstr>Step 3: Create a Rough Geometric Layout</vt:lpstr>
      <vt:lpstr>Step 4: Identify the Fundamental and Incidental Interactions</vt:lpstr>
      <vt:lpstr>DELAYED DIFFERENTIATION</vt:lpstr>
      <vt:lpstr>PowerPoint Presentation</vt:lpstr>
      <vt:lpstr>PLATFORM PLANNING</vt:lpstr>
      <vt:lpstr>Differentiation Plan</vt:lpstr>
      <vt:lpstr>Commonality Plan</vt:lpstr>
      <vt:lpstr>Managing the Trade-Off between Differentiation and Commonality</vt:lpstr>
      <vt:lpstr>RELATED SYSTEM-LEVEL DESIGN ISSUES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Sushil Kumar</dc:creator>
  <cp:lastModifiedBy>Sushil Kumar</cp:lastModifiedBy>
  <cp:revision>13</cp:revision>
  <dcterms:created xsi:type="dcterms:W3CDTF">2006-08-16T00:00:00Z</dcterms:created>
  <dcterms:modified xsi:type="dcterms:W3CDTF">2024-08-25T09:25:48Z</dcterms:modified>
</cp:coreProperties>
</file>