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0" r:id="rId5"/>
    <p:sldId id="273" r:id="rId6"/>
    <p:sldId id="272" r:id="rId7"/>
    <p:sldId id="274" r:id="rId8"/>
    <p:sldId id="275" r:id="rId9"/>
    <p:sldId id="276" r:id="rId10"/>
    <p:sldId id="277" r:id="rId11"/>
    <p:sldId id="278" r:id="rId12"/>
    <p:sldId id="279" r:id="rId13"/>
    <p:sldId id="259" r:id="rId14"/>
    <p:sldId id="260" r:id="rId15"/>
    <p:sldId id="261" r:id="rId16"/>
    <p:sldId id="262" r:id="rId17"/>
    <p:sldId id="306" r:id="rId18"/>
    <p:sldId id="263" r:id="rId19"/>
    <p:sldId id="264" r:id="rId20"/>
    <p:sldId id="300" r:id="rId21"/>
    <p:sldId id="301" r:id="rId22"/>
    <p:sldId id="302" r:id="rId23"/>
    <p:sldId id="265" r:id="rId24"/>
    <p:sldId id="280" r:id="rId25"/>
    <p:sldId id="281" r:id="rId26"/>
    <p:sldId id="303" r:id="rId27"/>
    <p:sldId id="304" r:id="rId28"/>
    <p:sldId id="282" r:id="rId29"/>
    <p:sldId id="313" r:id="rId30"/>
    <p:sldId id="314" r:id="rId31"/>
    <p:sldId id="315" r:id="rId32"/>
    <p:sldId id="316" r:id="rId33"/>
    <p:sldId id="317" r:id="rId34"/>
    <p:sldId id="311" r:id="rId35"/>
    <p:sldId id="318" r:id="rId36"/>
    <p:sldId id="308" r:id="rId37"/>
    <p:sldId id="319" r:id="rId38"/>
    <p:sldId id="320" r:id="rId39"/>
    <p:sldId id="392" r:id="rId40"/>
    <p:sldId id="321" r:id="rId41"/>
    <p:sldId id="322" r:id="rId42"/>
    <p:sldId id="323" r:id="rId43"/>
    <p:sldId id="324" r:id="rId44"/>
    <p:sldId id="325" r:id="rId45"/>
    <p:sldId id="326" r:id="rId46"/>
    <p:sldId id="327" r:id="rId47"/>
    <p:sldId id="328" r:id="rId48"/>
    <p:sldId id="329" r:id="rId49"/>
    <p:sldId id="266" r:id="rId50"/>
    <p:sldId id="285" r:id="rId51"/>
    <p:sldId id="284" r:id="rId52"/>
    <p:sldId id="283" r:id="rId53"/>
    <p:sldId id="286" r:id="rId54"/>
    <p:sldId id="287" r:id="rId55"/>
    <p:sldId id="288" r:id="rId56"/>
    <p:sldId id="289" r:id="rId57"/>
    <p:sldId id="290" r:id="rId58"/>
    <p:sldId id="369" r:id="rId59"/>
    <p:sldId id="370" r:id="rId60"/>
    <p:sldId id="374" r:id="rId61"/>
    <p:sldId id="371" r:id="rId62"/>
    <p:sldId id="372" r:id="rId63"/>
    <p:sldId id="376" r:id="rId64"/>
    <p:sldId id="375" r:id="rId65"/>
    <p:sldId id="373" r:id="rId66"/>
    <p:sldId id="377" r:id="rId67"/>
    <p:sldId id="378" r:id="rId68"/>
    <p:sldId id="380" r:id="rId69"/>
    <p:sldId id="379" r:id="rId70"/>
    <p:sldId id="390" r:id="rId71"/>
    <p:sldId id="381" r:id="rId72"/>
    <p:sldId id="382" r:id="rId73"/>
    <p:sldId id="383" r:id="rId74"/>
    <p:sldId id="384" r:id="rId75"/>
    <p:sldId id="385" r:id="rId76"/>
    <p:sldId id="386" r:id="rId77"/>
    <p:sldId id="387" r:id="rId78"/>
    <p:sldId id="388" r:id="rId79"/>
    <p:sldId id="389" r:id="rId80"/>
    <p:sldId id="267" r:id="rId81"/>
    <p:sldId id="268" r:id="rId82"/>
    <p:sldId id="269" r:id="rId83"/>
    <p:sldId id="291" r:id="rId84"/>
    <p:sldId id="292" r:id="rId85"/>
    <p:sldId id="293" r:id="rId86"/>
    <p:sldId id="294" r:id="rId87"/>
    <p:sldId id="295" r:id="rId88"/>
    <p:sldId id="307" r:id="rId89"/>
    <p:sldId id="296" r:id="rId90"/>
    <p:sldId id="297" r:id="rId91"/>
    <p:sldId id="309" r:id="rId92"/>
    <p:sldId id="298" r:id="rId93"/>
    <p:sldId id="299" r:id="rId94"/>
    <p:sldId id="305"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1" clrIdx="0">
    <p:extLst>
      <p:ext uri="{19B8F6BF-5375-455C-9EA6-DF929625EA0E}">
        <p15:presenceInfo xmlns:p15="http://schemas.microsoft.com/office/powerpoint/2012/main" userId="fd0d23939ec340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94" d="100"/>
          <a:sy n="94" d="100"/>
        </p:scale>
        <p:origin x="131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08T17:10:59.732" idx="1">
    <p:pos x="10" y="10"/>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03/01/22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873103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03/01/22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85203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1B93FC-BE49-44E8-AA83-2E3EAAD89AB8}" type="datetimeFigureOut">
              <a:rPr lang="en-IN" smtClean="0"/>
              <a:t>03/01/22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99676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B71B93FC-BE49-44E8-AA83-2E3EAAD89AB8}" type="datetimeFigureOut">
              <a:rPr lang="en-IN" smtClean="0"/>
              <a:t>03/01/22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74634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B71B93FC-BE49-44E8-AA83-2E3EAAD89AB8}" type="datetimeFigureOut">
              <a:rPr lang="en-IN" smtClean="0"/>
              <a:t>03/01/22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540243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B71B93FC-BE49-44E8-AA83-2E3EAAD89AB8}" type="datetimeFigureOut">
              <a:rPr lang="en-IN" smtClean="0"/>
              <a:t>03/01/22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416036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B93FC-BE49-44E8-AA83-2E3EAAD89AB8}" type="datetimeFigureOut">
              <a:rPr lang="en-IN" smtClean="0"/>
              <a:t>03/01/22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43941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1B93FC-BE49-44E8-AA83-2E3EAAD89AB8}" type="datetimeFigureOut">
              <a:rPr lang="en-IN" smtClean="0"/>
              <a:t>03/01/22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695301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1B93FC-BE49-44E8-AA83-2E3EAAD89AB8}" type="datetimeFigureOut">
              <a:rPr lang="en-IN" smtClean="0"/>
              <a:t>03/01/22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933773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03/01/22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887367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03/01/22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89315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1B93FC-BE49-44E8-AA83-2E3EAAD89AB8}" type="datetimeFigureOut">
              <a:rPr lang="en-IN" smtClean="0"/>
              <a:t>03/01/22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D0C00F-0C10-4DB4-9243-C3196B32CA39}" type="slidenum">
              <a:rPr lang="en-IN" smtClean="0"/>
              <a:t>‹#›</a:t>
            </a:fld>
            <a:endParaRPr lang="en-IN"/>
          </a:p>
        </p:txBody>
      </p:sp>
    </p:spTree>
    <p:extLst>
      <p:ext uri="{BB962C8B-B14F-4D97-AF65-F5344CB8AC3E}">
        <p14:creationId xmlns:p14="http://schemas.microsoft.com/office/powerpoint/2010/main" val="1844959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omments" Target="../comments/comment1.xml"/><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owGykVbfgUE" TargetMode="External"/><Relationship Id="rId2" Type="http://schemas.openxmlformats.org/officeDocument/2006/relationships/slideLayout" Target="../slideLayouts/slideLayout2.xml"/><Relationship Id="rId1" Type="http://schemas.openxmlformats.org/officeDocument/2006/relationships/video" Target="https://www.youtube.com/embed/owGykVbfgUE?feature=oembed" TargetMode="Externa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NrmMk1Myrxc" TargetMode="External"/><Relationship Id="rId2" Type="http://schemas.openxmlformats.org/officeDocument/2006/relationships/slideLayout" Target="../slideLayouts/slideLayout2.xml"/><Relationship Id="rId1" Type="http://schemas.openxmlformats.org/officeDocument/2006/relationships/video" Target="https://www.youtube.com/embed/NrmMk1Myrxc?feature=oembed" TargetMode="Externa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tvdyxXhVNRE" TargetMode="External"/><Relationship Id="rId2" Type="http://schemas.openxmlformats.org/officeDocument/2006/relationships/slideLayout" Target="../slideLayouts/slideLayout2.xml"/><Relationship Id="rId1" Type="http://schemas.openxmlformats.org/officeDocument/2006/relationships/video" Target="https://www.youtube.com/embed/tvdyxXhVNRE?feature=oembed" TargetMode="Externa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youtube.com/watch?v=jnfxtq7DWwg" TargetMode="External"/><Relationship Id="rId2" Type="http://schemas.openxmlformats.org/officeDocument/2006/relationships/slideLayout" Target="../slideLayouts/slideLayout2.xml"/><Relationship Id="rId1" Type="http://schemas.openxmlformats.org/officeDocument/2006/relationships/video" Target="https://www.youtube.com/embed/jnfxtq7DWwg?feature=oembed" TargetMode="External"/><Relationship Id="rId4" Type="http://schemas.openxmlformats.org/officeDocument/2006/relationships/image" Target="../media/image79.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www.youtube.com/watch?v=UAZ8Ts9CC6I" TargetMode="External"/><Relationship Id="rId2" Type="http://schemas.openxmlformats.org/officeDocument/2006/relationships/slideLayout" Target="../slideLayouts/slideLayout2.xml"/><Relationship Id="rId1" Type="http://schemas.openxmlformats.org/officeDocument/2006/relationships/video" Target="https://www.youtube.com/embed/UAZ8Ts9CC6I?feature=oembed" TargetMode="External"/><Relationship Id="rId4" Type="http://schemas.openxmlformats.org/officeDocument/2006/relationships/image" Target="../media/image81.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t>
            </a:r>
            <a:r>
              <a:rPr lang="en-IN" dirty="0"/>
              <a:t>BM- 2Jan</a:t>
            </a:r>
          </a:p>
        </p:txBody>
      </p:sp>
      <p:sp>
        <p:nvSpPr>
          <p:cNvPr id="3" name="Subtitle 2"/>
          <p:cNvSpPr>
            <a:spLocks noGrp="1"/>
          </p:cNvSpPr>
          <p:nvPr>
            <p:ph type="subTitle" idx="1"/>
          </p:nvPr>
        </p:nvSpPr>
        <p:spPr/>
        <p:txBody>
          <a:bodyPr/>
          <a:lstStyle/>
          <a:p>
            <a:r>
              <a:rPr lang="en-IN" dirty="0"/>
              <a:t>Session 3</a:t>
            </a:r>
          </a:p>
        </p:txBody>
      </p:sp>
    </p:spTree>
    <p:extLst>
      <p:ext uri="{BB962C8B-B14F-4D97-AF65-F5344CB8AC3E}">
        <p14:creationId xmlns:p14="http://schemas.microsoft.com/office/powerpoint/2010/main" val="1021484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Everyone considers them a marketing expert</a:t>
            </a:r>
          </a:p>
        </p:txBody>
      </p:sp>
      <p:sp>
        <p:nvSpPr>
          <p:cNvPr id="3" name="Content Placeholder 2"/>
          <p:cNvSpPr>
            <a:spLocks noGrp="1"/>
          </p:cNvSpPr>
          <p:nvPr>
            <p:ph idx="1"/>
          </p:nvPr>
        </p:nvSpPr>
        <p:spPr/>
        <p:txBody>
          <a:bodyPr/>
          <a:lstStyle/>
          <a:p>
            <a:r>
              <a:rPr lang="en-IN" dirty="0"/>
              <a:t>Family</a:t>
            </a:r>
          </a:p>
          <a:p>
            <a:endParaRPr lang="en-IN" dirty="0"/>
          </a:p>
          <a:p>
            <a:r>
              <a:rPr lang="en-IN" dirty="0"/>
              <a:t>Friends Strangers</a:t>
            </a:r>
          </a:p>
        </p:txBody>
      </p:sp>
    </p:spTree>
    <p:extLst>
      <p:ext uri="{BB962C8B-B14F-4D97-AF65-F5344CB8AC3E}">
        <p14:creationId xmlns:p14="http://schemas.microsoft.com/office/powerpoint/2010/main" val="331734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Marketing helps…</a:t>
            </a:r>
          </a:p>
        </p:txBody>
      </p:sp>
      <p:sp>
        <p:nvSpPr>
          <p:cNvPr id="3" name="Content Placeholder 2"/>
          <p:cNvSpPr>
            <a:spLocks noGrp="1"/>
          </p:cNvSpPr>
          <p:nvPr>
            <p:ph idx="1"/>
          </p:nvPr>
        </p:nvSpPr>
        <p:spPr/>
        <p:txBody>
          <a:bodyPr/>
          <a:lstStyle/>
          <a:p>
            <a:r>
              <a:rPr lang="en-IN" dirty="0"/>
              <a:t>Attract new customers</a:t>
            </a:r>
          </a:p>
          <a:p>
            <a:endParaRPr lang="en-IN" dirty="0"/>
          </a:p>
          <a:p>
            <a:r>
              <a:rPr lang="en-IN" dirty="0"/>
              <a:t>Retain customers</a:t>
            </a:r>
          </a:p>
        </p:txBody>
      </p:sp>
    </p:spTree>
    <p:extLst>
      <p:ext uri="{BB962C8B-B14F-4D97-AF65-F5344CB8AC3E}">
        <p14:creationId xmlns:p14="http://schemas.microsoft.com/office/powerpoint/2010/main" val="403755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ADE6C-4FF3-4CD3-B080-0D933039A261}"/>
              </a:ext>
            </a:extLst>
          </p:cNvPr>
          <p:cNvSpPr>
            <a:spLocks noGrp="1"/>
          </p:cNvSpPr>
          <p:nvPr>
            <p:ph type="title"/>
          </p:nvPr>
        </p:nvSpPr>
        <p:spPr/>
        <p:txBody>
          <a:bodyPr/>
          <a:lstStyle/>
          <a:p>
            <a:r>
              <a:rPr lang="en-IN" dirty="0"/>
              <a:t>Value proposition</a:t>
            </a:r>
            <a:endParaRPr lang="en-US" dirty="0"/>
          </a:p>
        </p:txBody>
      </p:sp>
      <p:sp>
        <p:nvSpPr>
          <p:cNvPr id="3" name="Content Placeholder 2">
            <a:extLst>
              <a:ext uri="{FF2B5EF4-FFF2-40B4-BE49-F238E27FC236}">
                <a16:creationId xmlns:a16="http://schemas.microsoft.com/office/drawing/2014/main" id="{6CF7CD86-54E8-40A6-804F-E39C3B9FA934}"/>
              </a:ext>
            </a:extLst>
          </p:cNvPr>
          <p:cNvSpPr>
            <a:spLocks noGrp="1"/>
          </p:cNvSpPr>
          <p:nvPr>
            <p:ph idx="1"/>
          </p:nvPr>
        </p:nvSpPr>
        <p:spPr/>
        <p:txBody>
          <a:bodyPr>
            <a:normAutofit fontScale="92500"/>
          </a:bodyPr>
          <a:lstStyle/>
          <a:p>
            <a:r>
              <a:rPr lang="en-US" dirty="0"/>
              <a:t>A value proposition is a thirty-second “elevator speech” stating the specific benefits offerings(product or service) provide a buyer.</a:t>
            </a:r>
          </a:p>
          <a:p>
            <a:endParaRPr lang="en-US" dirty="0"/>
          </a:p>
          <a:p>
            <a:endParaRPr lang="en-US" dirty="0"/>
          </a:p>
          <a:p>
            <a:r>
              <a:rPr lang="en-US" dirty="0"/>
              <a:t>The following is an example of a value proposition developed by a sales consulting firm: “Our clients grow their business, large or small, typically by a minimum of 30–50% over the previous year. They accomplish this without working 80 hour weeks and sacrificing their personal lives.”</a:t>
            </a:r>
          </a:p>
          <a:p>
            <a:endParaRPr lang="en-US" dirty="0"/>
          </a:p>
          <a:p>
            <a:r>
              <a:rPr lang="en-US" dirty="0"/>
              <a:t>Value proposition focuses on the target market</a:t>
            </a:r>
          </a:p>
          <a:p>
            <a:endParaRPr lang="en-US" dirty="0"/>
          </a:p>
          <a:p>
            <a:endParaRPr lang="en-US" dirty="0"/>
          </a:p>
          <a:p>
            <a:endParaRPr lang="en-US" dirty="0"/>
          </a:p>
        </p:txBody>
      </p:sp>
    </p:spTree>
    <p:extLst>
      <p:ext uri="{BB962C8B-B14F-4D97-AF65-F5344CB8AC3E}">
        <p14:creationId xmlns:p14="http://schemas.microsoft.com/office/powerpoint/2010/main" val="162017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8AD2-9D91-44AE-BC38-F97CBA8A7453}"/>
              </a:ext>
            </a:extLst>
          </p:cNvPr>
          <p:cNvSpPr>
            <a:spLocks noGrp="1"/>
          </p:cNvSpPr>
          <p:nvPr>
            <p:ph type="title"/>
          </p:nvPr>
        </p:nvSpPr>
        <p:spPr/>
        <p:txBody>
          <a:bodyPr/>
          <a:lstStyle/>
          <a:p>
            <a:r>
              <a:rPr lang="en-IN" dirty="0"/>
              <a:t>Why Value proposition is essential</a:t>
            </a:r>
            <a:endParaRPr lang="en-US" dirty="0"/>
          </a:p>
        </p:txBody>
      </p:sp>
      <p:sp>
        <p:nvSpPr>
          <p:cNvPr id="3" name="Content Placeholder 2">
            <a:extLst>
              <a:ext uri="{FF2B5EF4-FFF2-40B4-BE49-F238E27FC236}">
                <a16:creationId xmlns:a16="http://schemas.microsoft.com/office/drawing/2014/main" id="{C48ECB62-3224-4C13-9352-2E7C15073940}"/>
              </a:ext>
            </a:extLst>
          </p:cNvPr>
          <p:cNvSpPr>
            <a:spLocks noGrp="1"/>
          </p:cNvSpPr>
          <p:nvPr>
            <p:ph idx="1"/>
          </p:nvPr>
        </p:nvSpPr>
        <p:spPr/>
        <p:txBody>
          <a:bodyPr/>
          <a:lstStyle/>
          <a:p>
            <a:r>
              <a:rPr lang="en-IN" dirty="0"/>
              <a:t>It helps define strategy for the company.</a:t>
            </a:r>
          </a:p>
          <a:p>
            <a:endParaRPr lang="en-IN" dirty="0"/>
          </a:p>
          <a:p>
            <a:r>
              <a:rPr lang="en-US" dirty="0"/>
              <a:t>For example: if a company’s value proposition states that the firm is the largest retailer in the region with the most stores and best product selection, opening stores or increasing the firm’s inventory might be a key part of the company’s strategy</a:t>
            </a:r>
          </a:p>
        </p:txBody>
      </p:sp>
    </p:spTree>
    <p:extLst>
      <p:ext uri="{BB962C8B-B14F-4D97-AF65-F5344CB8AC3E}">
        <p14:creationId xmlns:p14="http://schemas.microsoft.com/office/powerpoint/2010/main" val="276572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794A-966E-4A73-B262-7DDD27472138}"/>
              </a:ext>
            </a:extLst>
          </p:cNvPr>
          <p:cNvSpPr>
            <a:spLocks noGrp="1"/>
          </p:cNvSpPr>
          <p:nvPr>
            <p:ph type="title"/>
          </p:nvPr>
        </p:nvSpPr>
        <p:spPr/>
        <p:txBody>
          <a:bodyPr/>
          <a:lstStyle/>
          <a:p>
            <a:r>
              <a:rPr lang="en-IN" dirty="0"/>
              <a:t>Class Exercise-1</a:t>
            </a:r>
            <a:endParaRPr lang="en-US" dirty="0"/>
          </a:p>
        </p:txBody>
      </p:sp>
      <p:sp>
        <p:nvSpPr>
          <p:cNvPr id="3" name="Content Placeholder 2">
            <a:extLst>
              <a:ext uri="{FF2B5EF4-FFF2-40B4-BE49-F238E27FC236}">
                <a16:creationId xmlns:a16="http://schemas.microsoft.com/office/drawing/2014/main" id="{5BF281DF-9AB4-45A6-92E9-F52A7915AA7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51F7C39-BB7B-4659-8D04-AB932A19648F}"/>
              </a:ext>
            </a:extLst>
          </p:cNvPr>
          <p:cNvPicPr>
            <a:picLocks noChangeAspect="1"/>
          </p:cNvPicPr>
          <p:nvPr/>
        </p:nvPicPr>
        <p:blipFill>
          <a:blip r:embed="rId2"/>
          <a:stretch>
            <a:fillRect/>
          </a:stretch>
        </p:blipFill>
        <p:spPr>
          <a:xfrm>
            <a:off x="552974" y="1597326"/>
            <a:ext cx="9705668" cy="4996421"/>
          </a:xfrm>
          <a:prstGeom prst="rect">
            <a:avLst/>
          </a:prstGeom>
        </p:spPr>
      </p:pic>
    </p:spTree>
    <p:extLst>
      <p:ext uri="{BB962C8B-B14F-4D97-AF65-F5344CB8AC3E}">
        <p14:creationId xmlns:p14="http://schemas.microsoft.com/office/powerpoint/2010/main" val="33690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DB4E-4BE0-42A3-B1B3-49C34F1E3EB3}"/>
              </a:ext>
            </a:extLst>
          </p:cNvPr>
          <p:cNvSpPr>
            <a:spLocks noGrp="1"/>
          </p:cNvSpPr>
          <p:nvPr>
            <p:ph type="title"/>
          </p:nvPr>
        </p:nvSpPr>
        <p:spPr/>
        <p:txBody>
          <a:bodyPr/>
          <a:lstStyle/>
          <a:p>
            <a:r>
              <a:rPr lang="en-IN" dirty="0"/>
              <a:t>Class exercise-2 </a:t>
            </a:r>
            <a:endParaRPr lang="en-US" dirty="0"/>
          </a:p>
        </p:txBody>
      </p:sp>
      <p:sp>
        <p:nvSpPr>
          <p:cNvPr id="3" name="Content Placeholder 2">
            <a:extLst>
              <a:ext uri="{FF2B5EF4-FFF2-40B4-BE49-F238E27FC236}">
                <a16:creationId xmlns:a16="http://schemas.microsoft.com/office/drawing/2014/main" id="{8349A38E-85BE-4A25-A3D0-AFE1D9B11311}"/>
              </a:ext>
            </a:extLst>
          </p:cNvPr>
          <p:cNvSpPr>
            <a:spLocks noGrp="1"/>
          </p:cNvSpPr>
          <p:nvPr>
            <p:ph idx="1"/>
          </p:nvPr>
        </p:nvSpPr>
        <p:spPr/>
        <p:txBody>
          <a:bodyPr/>
          <a:lstStyle/>
          <a:p>
            <a:r>
              <a:rPr lang="en-US" dirty="0"/>
              <a:t>You are interviewing for an internship. Create a value proposition for yourself that you may use as your thirty-second “elevator speech” to get the company interested in hiring you or talking to you more.</a:t>
            </a:r>
          </a:p>
        </p:txBody>
      </p:sp>
    </p:spTree>
    <p:extLst>
      <p:ext uri="{BB962C8B-B14F-4D97-AF65-F5344CB8AC3E}">
        <p14:creationId xmlns:p14="http://schemas.microsoft.com/office/powerpoint/2010/main" val="65716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B736-4E29-47C7-8398-41DC17E23B99}"/>
              </a:ext>
            </a:extLst>
          </p:cNvPr>
          <p:cNvSpPr>
            <a:spLocks noGrp="1"/>
          </p:cNvSpPr>
          <p:nvPr>
            <p:ph type="title"/>
          </p:nvPr>
        </p:nvSpPr>
        <p:spPr/>
        <p:txBody>
          <a:bodyPr/>
          <a:lstStyle/>
          <a:p>
            <a:r>
              <a:rPr lang="en-IN" dirty="0"/>
              <a:t>Strategic Planning</a:t>
            </a:r>
            <a:endParaRPr lang="en-US" dirty="0"/>
          </a:p>
        </p:txBody>
      </p:sp>
      <p:sp>
        <p:nvSpPr>
          <p:cNvPr id="3" name="Content Placeholder 2">
            <a:extLst>
              <a:ext uri="{FF2B5EF4-FFF2-40B4-BE49-F238E27FC236}">
                <a16:creationId xmlns:a16="http://schemas.microsoft.com/office/drawing/2014/main" id="{FE116658-2C4C-4BF2-B7C2-B563695E3D1E}"/>
              </a:ext>
            </a:extLst>
          </p:cNvPr>
          <p:cNvSpPr>
            <a:spLocks noGrp="1"/>
          </p:cNvSpPr>
          <p:nvPr>
            <p:ph idx="1"/>
          </p:nvPr>
        </p:nvSpPr>
        <p:spPr>
          <a:xfrm>
            <a:off x="520117" y="1690688"/>
            <a:ext cx="10833683" cy="4486275"/>
          </a:xfrm>
        </p:spPr>
        <p:txBody>
          <a:bodyPr>
            <a:normAutofit fontScale="77500" lnSpcReduction="20000"/>
          </a:bodyPr>
          <a:lstStyle/>
          <a:p>
            <a:r>
              <a:rPr lang="en-US" dirty="0"/>
              <a:t>Strategic planning is a process that helps an organization allocate its resources to capitalize on opportunities in the marketplace. </a:t>
            </a:r>
          </a:p>
          <a:p>
            <a:endParaRPr lang="en-US" dirty="0"/>
          </a:p>
          <a:p>
            <a:r>
              <a:rPr lang="en-US" dirty="0"/>
              <a:t>In large organizations, strategic planning is likely to occur at a number of different levels. For example, top executives will develop strategic plans for the corporation as a whole. These are </a:t>
            </a:r>
            <a:r>
              <a:rPr lang="en-US" b="1" dirty="0"/>
              <a:t>corporate level plans.</a:t>
            </a:r>
          </a:p>
          <a:p>
            <a:endParaRPr lang="en-US" b="1" dirty="0"/>
          </a:p>
          <a:p>
            <a:r>
              <a:rPr lang="en-US" dirty="0"/>
              <a:t>A strategic business unit (SBU) is a business or product line within an organization that has its own competitors, customers, and profit center for accounting purposes. A firm’s SBUs may also have their own mission statement (purpose) and will generally develop strategic plans for themselves. These are called </a:t>
            </a:r>
            <a:r>
              <a:rPr lang="en-US" b="1" dirty="0"/>
              <a:t>business level plans</a:t>
            </a:r>
            <a:r>
              <a:rPr lang="en-US" dirty="0"/>
              <a:t>.</a:t>
            </a:r>
          </a:p>
          <a:p>
            <a:endParaRPr lang="en-US" dirty="0"/>
          </a:p>
          <a:p>
            <a:r>
              <a:rPr lang="en-US" dirty="0"/>
              <a:t>The different departments, or functions (accounting, finance, marketing, and so forth) within a company or SBU, might also develop strategic plans. For example, a company may develop a marketing plan or a financial plan, which are </a:t>
            </a:r>
            <a:r>
              <a:rPr lang="en-US" b="1" dirty="0"/>
              <a:t>functional level plans.</a:t>
            </a:r>
          </a:p>
          <a:p>
            <a:endParaRPr lang="en-US" b="1" dirty="0"/>
          </a:p>
          <a:p>
            <a:endParaRPr lang="en-US" b="1" dirty="0"/>
          </a:p>
        </p:txBody>
      </p:sp>
      <p:pic>
        <p:nvPicPr>
          <p:cNvPr id="1026" name="Picture 2" descr="What is Strategic Business Unit (SBU)? definition, characteristics and  structure - Business Jargons">
            <a:extLst>
              <a:ext uri="{FF2B5EF4-FFF2-40B4-BE49-F238E27FC236}">
                <a16:creationId xmlns:a16="http://schemas.microsoft.com/office/drawing/2014/main" id="{D2FEC533-5E64-4BF5-B5A2-7CC295561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5968" y="140996"/>
            <a:ext cx="4580388" cy="160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266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16C6C-6132-4D89-8BFE-41419CF4A1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020978-2BE5-4162-B33C-46BCE741377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292EE20-D829-42E4-9CB8-671CF9920AA0}"/>
              </a:ext>
            </a:extLst>
          </p:cNvPr>
          <p:cNvPicPr>
            <a:picLocks noChangeAspect="1"/>
          </p:cNvPicPr>
          <p:nvPr/>
        </p:nvPicPr>
        <p:blipFill>
          <a:blip r:embed="rId2"/>
          <a:stretch>
            <a:fillRect/>
          </a:stretch>
        </p:blipFill>
        <p:spPr>
          <a:xfrm>
            <a:off x="966787" y="1204912"/>
            <a:ext cx="10258425" cy="4448175"/>
          </a:xfrm>
          <a:prstGeom prst="rect">
            <a:avLst/>
          </a:prstGeom>
        </p:spPr>
      </p:pic>
    </p:spTree>
    <p:extLst>
      <p:ext uri="{BB962C8B-B14F-4D97-AF65-F5344CB8AC3E}">
        <p14:creationId xmlns:p14="http://schemas.microsoft.com/office/powerpoint/2010/main" val="1179741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354E65-0B7F-480F-B131-8CA6E886A823}"/>
              </a:ext>
            </a:extLst>
          </p:cNvPr>
          <p:cNvPicPr>
            <a:picLocks noChangeAspect="1"/>
          </p:cNvPicPr>
          <p:nvPr/>
        </p:nvPicPr>
        <p:blipFill>
          <a:blip r:embed="rId2"/>
          <a:stretch>
            <a:fillRect/>
          </a:stretch>
        </p:blipFill>
        <p:spPr>
          <a:xfrm>
            <a:off x="8488698" y="6350"/>
            <a:ext cx="3703302" cy="6486525"/>
          </a:xfrm>
          <a:prstGeom prst="rect">
            <a:avLst/>
          </a:prstGeom>
        </p:spPr>
      </p:pic>
      <p:sp>
        <p:nvSpPr>
          <p:cNvPr id="2" name="Title 1">
            <a:extLst>
              <a:ext uri="{FF2B5EF4-FFF2-40B4-BE49-F238E27FC236}">
                <a16:creationId xmlns:a16="http://schemas.microsoft.com/office/drawing/2014/main" id="{9B04029A-8D53-4284-91D3-361AC35FA6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EBC4F3-5FC1-44A6-8884-1716ABC0BF96}"/>
              </a:ext>
            </a:extLst>
          </p:cNvPr>
          <p:cNvSpPr>
            <a:spLocks noGrp="1"/>
          </p:cNvSpPr>
          <p:nvPr>
            <p:ph idx="1"/>
          </p:nvPr>
        </p:nvSpPr>
        <p:spPr/>
        <p:txBody>
          <a:bodyPr>
            <a:normAutofit fontScale="92500" lnSpcReduction="10000"/>
          </a:bodyPr>
          <a:lstStyle/>
          <a:p>
            <a:r>
              <a:rPr lang="en-US" dirty="0"/>
              <a:t>For example, take PepsiCo, which has committed itself to achieving business and financial success while leaving a positive imprint on society. </a:t>
            </a:r>
          </a:p>
          <a:p>
            <a:r>
              <a:rPr lang="en-US" dirty="0"/>
              <a:t>PepsiCo identifies its three divisions (business units) as </a:t>
            </a:r>
          </a:p>
          <a:p>
            <a:endParaRPr lang="en-US" dirty="0"/>
          </a:p>
          <a:p>
            <a:r>
              <a:rPr lang="en-US" dirty="0"/>
              <a:t>(1) PepsiCo Americas Beverages, which is responsible for products such as Pepsi soft drinks, Aquafina waters, Tropicana juices, and Gatorade products.</a:t>
            </a:r>
          </a:p>
          <a:p>
            <a:r>
              <a:rPr lang="en-US" dirty="0"/>
              <a:t>(2) PepsiCo Americas Foods, which is responsible for Frito-Lay and Quaker Oats products; and </a:t>
            </a:r>
          </a:p>
          <a:p>
            <a:r>
              <a:rPr lang="en-US" dirty="0"/>
              <a:t>(3) PepsiCo International, which consists of PepsiCo’s businesses in Asia, Africa, Europe, and Australia.</a:t>
            </a:r>
          </a:p>
        </p:txBody>
      </p:sp>
    </p:spTree>
    <p:extLst>
      <p:ext uri="{BB962C8B-B14F-4D97-AF65-F5344CB8AC3E}">
        <p14:creationId xmlns:p14="http://schemas.microsoft.com/office/powerpoint/2010/main" val="257101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8095-C43C-4B39-93DB-CE52165743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DB32DA-11AF-46CB-B2BF-EEAD9F342A28}"/>
              </a:ext>
            </a:extLst>
          </p:cNvPr>
          <p:cNvSpPr>
            <a:spLocks noGrp="1"/>
          </p:cNvSpPr>
          <p:nvPr>
            <p:ph idx="1"/>
          </p:nvPr>
        </p:nvSpPr>
        <p:spPr/>
        <p:txBody>
          <a:bodyPr/>
          <a:lstStyle/>
          <a:p>
            <a:r>
              <a:rPr lang="en-US" dirty="0"/>
              <a:t>At the functional (marketing) level, to increase PepsiCo’s profits, employees responsible for different products or product categories such as beverages or foods might focus on developing healthier products and making their packaging more environmentally friendly so the company captures more market share.</a:t>
            </a:r>
          </a:p>
          <a:p>
            <a:r>
              <a:rPr lang="en-US" dirty="0"/>
              <a:t>For example, the new Aquafina bottle uses less plastic and has a smaller label, which helps the environment by reducing the amount of waste.</a:t>
            </a:r>
          </a:p>
        </p:txBody>
      </p:sp>
      <p:pic>
        <p:nvPicPr>
          <p:cNvPr id="5" name="Picture 4">
            <a:extLst>
              <a:ext uri="{FF2B5EF4-FFF2-40B4-BE49-F238E27FC236}">
                <a16:creationId xmlns:a16="http://schemas.microsoft.com/office/drawing/2014/main" id="{C8E2C97E-44FC-4D41-9E31-F25A2F311259}"/>
              </a:ext>
            </a:extLst>
          </p:cNvPr>
          <p:cNvPicPr>
            <a:picLocks noChangeAspect="1"/>
          </p:cNvPicPr>
          <p:nvPr/>
        </p:nvPicPr>
        <p:blipFill>
          <a:blip r:embed="rId2"/>
          <a:stretch>
            <a:fillRect/>
          </a:stretch>
        </p:blipFill>
        <p:spPr>
          <a:xfrm>
            <a:off x="4739780" y="4668061"/>
            <a:ext cx="5959503" cy="2189939"/>
          </a:xfrm>
          <a:prstGeom prst="rect">
            <a:avLst/>
          </a:prstGeom>
        </p:spPr>
      </p:pic>
    </p:spTree>
    <p:extLst>
      <p:ext uri="{BB962C8B-B14F-4D97-AF65-F5344CB8AC3E}">
        <p14:creationId xmlns:p14="http://schemas.microsoft.com/office/powerpoint/2010/main" val="32889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BCE4-7138-4835-B806-D6948663BFD7}"/>
              </a:ext>
            </a:extLst>
          </p:cNvPr>
          <p:cNvSpPr>
            <a:spLocks noGrp="1"/>
          </p:cNvSpPr>
          <p:nvPr>
            <p:ph type="title"/>
          </p:nvPr>
        </p:nvSpPr>
        <p:spPr/>
        <p:txBody>
          <a:bodyPr/>
          <a:lstStyle/>
          <a:p>
            <a:r>
              <a:rPr lang="en-IN" dirty="0"/>
              <a:t>Strategic Planning Process</a:t>
            </a:r>
            <a:endParaRPr lang="en-US" dirty="0"/>
          </a:p>
        </p:txBody>
      </p:sp>
      <p:sp>
        <p:nvSpPr>
          <p:cNvPr id="3" name="Content Placeholder 2">
            <a:extLst>
              <a:ext uri="{FF2B5EF4-FFF2-40B4-BE49-F238E27FC236}">
                <a16:creationId xmlns:a16="http://schemas.microsoft.com/office/drawing/2014/main" id="{0C17F72F-D76A-4BFA-B56D-0602B24BF221}"/>
              </a:ext>
            </a:extLst>
          </p:cNvPr>
          <p:cNvSpPr>
            <a:spLocks noGrp="1"/>
          </p:cNvSpPr>
          <p:nvPr>
            <p:ph idx="1"/>
          </p:nvPr>
        </p:nvSpPr>
        <p:spPr/>
        <p:txBody>
          <a:bodyPr/>
          <a:lstStyle/>
          <a:p>
            <a:r>
              <a:rPr lang="en-US" dirty="0"/>
              <a:t>The strategic planning process includes conducting a situation analysis and developing the organization’s mission statement, objectives, value proposition, and strategies.</a:t>
            </a:r>
          </a:p>
        </p:txBody>
      </p:sp>
      <p:pic>
        <p:nvPicPr>
          <p:cNvPr id="5" name="Picture 4">
            <a:extLst>
              <a:ext uri="{FF2B5EF4-FFF2-40B4-BE49-F238E27FC236}">
                <a16:creationId xmlns:a16="http://schemas.microsoft.com/office/drawing/2014/main" id="{70193ADD-F7FA-430B-A0BB-022BF7797BDD}"/>
              </a:ext>
            </a:extLst>
          </p:cNvPr>
          <p:cNvPicPr>
            <a:picLocks noChangeAspect="1"/>
          </p:cNvPicPr>
          <p:nvPr/>
        </p:nvPicPr>
        <p:blipFill>
          <a:blip r:embed="rId2"/>
          <a:stretch>
            <a:fillRect/>
          </a:stretch>
        </p:blipFill>
        <p:spPr>
          <a:xfrm>
            <a:off x="1820411" y="3045204"/>
            <a:ext cx="8070209" cy="3812796"/>
          </a:xfrm>
          <a:prstGeom prst="rect">
            <a:avLst/>
          </a:prstGeom>
        </p:spPr>
      </p:pic>
    </p:spTree>
    <p:extLst>
      <p:ext uri="{BB962C8B-B14F-4D97-AF65-F5344CB8AC3E}">
        <p14:creationId xmlns:p14="http://schemas.microsoft.com/office/powerpoint/2010/main" val="733364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Scanning the environment- 5 C Framework</a:t>
            </a:r>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1809621" y="1825625"/>
            <a:ext cx="6867525" cy="4648200"/>
          </a:xfrm>
          <a:prstGeom prst="rect">
            <a:avLst/>
          </a:prstGeom>
        </p:spPr>
      </p:pic>
    </p:spTree>
    <p:extLst>
      <p:ext uri="{BB962C8B-B14F-4D97-AF65-F5344CB8AC3E}">
        <p14:creationId xmlns:p14="http://schemas.microsoft.com/office/powerpoint/2010/main" val="2650750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0" y="7036"/>
            <a:ext cx="12192000" cy="6850964"/>
          </a:xfrm>
          <a:prstGeom prst="rect">
            <a:avLst/>
          </a:prstGeom>
        </p:spPr>
      </p:pic>
      <p:pic>
        <p:nvPicPr>
          <p:cNvPr id="2050" name="Picture 2" descr="kids watching tv clip art - Clip Art Library">
            <a:extLst>
              <a:ext uri="{FF2B5EF4-FFF2-40B4-BE49-F238E27FC236}">
                <a16:creationId xmlns:a16="http://schemas.microsoft.com/office/drawing/2014/main" id="{3E238B4B-2B5C-4746-BE7F-C8423E75CF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1625" y="766763"/>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090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IN" b="1" dirty="0"/>
              <a:t>Initiator</a:t>
            </a:r>
            <a:r>
              <a:rPr lang="en-IN" dirty="0"/>
              <a:t>: the person who first suggests the idea of buying a particular product or service. </a:t>
            </a:r>
          </a:p>
          <a:p>
            <a:pPr marL="0" indent="0">
              <a:buNone/>
            </a:pPr>
            <a:endParaRPr lang="en-IN" dirty="0"/>
          </a:p>
          <a:p>
            <a:r>
              <a:rPr lang="en-IN" b="1" dirty="0"/>
              <a:t>Influencer</a:t>
            </a:r>
            <a:r>
              <a:rPr lang="en-IN" dirty="0"/>
              <a:t>: is a person whose views or advice carry some weight in making the final buying decision.</a:t>
            </a:r>
          </a:p>
          <a:p>
            <a:pPr marL="0" indent="0">
              <a:buNone/>
            </a:pPr>
            <a:r>
              <a:rPr lang="en-IN" dirty="0"/>
              <a:t> </a:t>
            </a:r>
          </a:p>
          <a:p>
            <a:r>
              <a:rPr lang="en-IN" b="1" dirty="0"/>
              <a:t>Decider</a:t>
            </a:r>
            <a:r>
              <a:rPr lang="en-IN" dirty="0"/>
              <a:t>: the person who ultimately makes the buying decision</a:t>
            </a:r>
          </a:p>
          <a:p>
            <a:endParaRPr lang="en-IN" b="1" dirty="0"/>
          </a:p>
          <a:p>
            <a:r>
              <a:rPr lang="en-IN" b="1" dirty="0"/>
              <a:t>Buyer</a:t>
            </a:r>
            <a:r>
              <a:rPr lang="en-IN" dirty="0"/>
              <a:t>: the person who makes the actual purchase. </a:t>
            </a:r>
          </a:p>
          <a:p>
            <a:endParaRPr lang="en-IN" b="1" dirty="0"/>
          </a:p>
          <a:p>
            <a:r>
              <a:rPr lang="en-IN" b="1" dirty="0"/>
              <a:t>User</a:t>
            </a:r>
            <a:r>
              <a:rPr lang="en-IN" dirty="0"/>
              <a:t>: the person who consumes the product/service</a:t>
            </a:r>
          </a:p>
        </p:txBody>
      </p:sp>
    </p:spTree>
    <p:extLst>
      <p:ext uri="{BB962C8B-B14F-4D97-AF65-F5344CB8AC3E}">
        <p14:creationId xmlns:p14="http://schemas.microsoft.com/office/powerpoint/2010/main" val="3566355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5511" y="2104415"/>
            <a:ext cx="1629266" cy="1593379"/>
          </a:xfrm>
        </p:spPr>
      </p:pic>
      <p:pic>
        <p:nvPicPr>
          <p:cNvPr id="5" name="Picture 4"/>
          <p:cNvPicPr>
            <a:picLocks noChangeAspect="1"/>
          </p:cNvPicPr>
          <p:nvPr/>
        </p:nvPicPr>
        <p:blipFill>
          <a:blip r:embed="rId3"/>
          <a:stretch>
            <a:fillRect/>
          </a:stretch>
        </p:blipFill>
        <p:spPr>
          <a:xfrm>
            <a:off x="4988011" y="4392955"/>
            <a:ext cx="2771775" cy="1647825"/>
          </a:xfrm>
          <a:prstGeom prst="rect">
            <a:avLst/>
          </a:prstGeom>
        </p:spPr>
      </p:pic>
      <p:pic>
        <p:nvPicPr>
          <p:cNvPr id="8" name="Picture 7"/>
          <p:cNvPicPr>
            <a:picLocks noChangeAspect="1"/>
          </p:cNvPicPr>
          <p:nvPr/>
        </p:nvPicPr>
        <p:blipFill>
          <a:blip r:embed="rId4"/>
          <a:stretch>
            <a:fillRect/>
          </a:stretch>
        </p:blipFill>
        <p:spPr>
          <a:xfrm>
            <a:off x="1063453" y="4392955"/>
            <a:ext cx="2143125" cy="2143125"/>
          </a:xfrm>
          <a:prstGeom prst="rect">
            <a:avLst/>
          </a:prstGeom>
        </p:spPr>
      </p:pic>
      <p:pic>
        <p:nvPicPr>
          <p:cNvPr id="10" name="Picture 9"/>
          <p:cNvPicPr>
            <a:picLocks noChangeAspect="1"/>
          </p:cNvPicPr>
          <p:nvPr/>
        </p:nvPicPr>
        <p:blipFill>
          <a:blip r:embed="rId5"/>
          <a:stretch>
            <a:fillRect/>
          </a:stretch>
        </p:blipFill>
        <p:spPr>
          <a:xfrm>
            <a:off x="5585120" y="2198537"/>
            <a:ext cx="902177" cy="1390649"/>
          </a:xfrm>
          <a:prstGeom prst="rect">
            <a:avLst/>
          </a:prstGeom>
        </p:spPr>
      </p:pic>
      <p:pic>
        <p:nvPicPr>
          <p:cNvPr id="12" name="Picture 11"/>
          <p:cNvPicPr>
            <a:picLocks noChangeAspect="1"/>
          </p:cNvPicPr>
          <p:nvPr/>
        </p:nvPicPr>
        <p:blipFill>
          <a:blip r:embed="rId6"/>
          <a:stretch>
            <a:fillRect/>
          </a:stretch>
        </p:blipFill>
        <p:spPr>
          <a:xfrm>
            <a:off x="9003957" y="2405832"/>
            <a:ext cx="2133600" cy="2143125"/>
          </a:xfrm>
          <a:prstGeom prst="rect">
            <a:avLst/>
          </a:prstGeom>
        </p:spPr>
      </p:pic>
      <p:sp>
        <p:nvSpPr>
          <p:cNvPr id="13" name="TextBox 12"/>
          <p:cNvSpPr txBox="1"/>
          <p:nvPr/>
        </p:nvSpPr>
        <p:spPr>
          <a:xfrm>
            <a:off x="1161394" y="3806404"/>
            <a:ext cx="1433383" cy="369332"/>
          </a:xfrm>
          <a:prstGeom prst="rect">
            <a:avLst/>
          </a:prstGeom>
          <a:noFill/>
        </p:spPr>
        <p:txBody>
          <a:bodyPr wrap="square" rtlCol="0">
            <a:spAutoFit/>
          </a:bodyPr>
          <a:lstStyle/>
          <a:p>
            <a:r>
              <a:rPr lang="en-IN" dirty="0"/>
              <a:t>FATHER</a:t>
            </a:r>
          </a:p>
        </p:txBody>
      </p:sp>
      <p:sp>
        <p:nvSpPr>
          <p:cNvPr id="14" name="TextBox 13"/>
          <p:cNvSpPr txBox="1"/>
          <p:nvPr/>
        </p:nvSpPr>
        <p:spPr>
          <a:xfrm>
            <a:off x="5463747" y="3727703"/>
            <a:ext cx="1433383" cy="369332"/>
          </a:xfrm>
          <a:prstGeom prst="rect">
            <a:avLst/>
          </a:prstGeom>
          <a:noFill/>
        </p:spPr>
        <p:txBody>
          <a:bodyPr wrap="square" rtlCol="0">
            <a:spAutoFit/>
          </a:bodyPr>
          <a:lstStyle/>
          <a:p>
            <a:r>
              <a:rPr lang="en-IN" dirty="0"/>
              <a:t>MOTHER</a:t>
            </a:r>
          </a:p>
        </p:txBody>
      </p:sp>
      <p:sp>
        <p:nvSpPr>
          <p:cNvPr id="15" name="TextBox 14"/>
          <p:cNvSpPr txBox="1"/>
          <p:nvPr/>
        </p:nvSpPr>
        <p:spPr>
          <a:xfrm>
            <a:off x="3466072" y="6166748"/>
            <a:ext cx="1433383" cy="369332"/>
          </a:xfrm>
          <a:prstGeom prst="rect">
            <a:avLst/>
          </a:prstGeom>
          <a:noFill/>
        </p:spPr>
        <p:txBody>
          <a:bodyPr wrap="square" rtlCol="0">
            <a:spAutoFit/>
          </a:bodyPr>
          <a:lstStyle/>
          <a:p>
            <a:r>
              <a:rPr lang="en-IN" dirty="0"/>
              <a:t>DAUGHTER</a:t>
            </a:r>
          </a:p>
        </p:txBody>
      </p:sp>
      <p:sp>
        <p:nvSpPr>
          <p:cNvPr id="16" name="TextBox 15"/>
          <p:cNvSpPr txBox="1"/>
          <p:nvPr/>
        </p:nvSpPr>
        <p:spPr>
          <a:xfrm>
            <a:off x="9673025" y="4779439"/>
            <a:ext cx="1433383" cy="369332"/>
          </a:xfrm>
          <a:prstGeom prst="rect">
            <a:avLst/>
          </a:prstGeom>
          <a:noFill/>
        </p:spPr>
        <p:txBody>
          <a:bodyPr wrap="square" rtlCol="0">
            <a:spAutoFit/>
          </a:bodyPr>
          <a:lstStyle/>
          <a:p>
            <a:r>
              <a:rPr lang="en-IN" dirty="0"/>
              <a:t>SON</a:t>
            </a:r>
          </a:p>
        </p:txBody>
      </p:sp>
      <p:sp>
        <p:nvSpPr>
          <p:cNvPr id="17" name="Oval 16"/>
          <p:cNvSpPr/>
          <p:nvPr/>
        </p:nvSpPr>
        <p:spPr>
          <a:xfrm>
            <a:off x="2759676" y="4097035"/>
            <a:ext cx="2034746" cy="8670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Dad Mr. </a:t>
            </a:r>
            <a:r>
              <a:rPr lang="en-IN" dirty="0" err="1"/>
              <a:t>Sharmas</a:t>
            </a:r>
            <a:r>
              <a:rPr lang="en-IN" dirty="0"/>
              <a:t>’ got a car</a:t>
            </a:r>
          </a:p>
        </p:txBody>
      </p:sp>
      <p:sp>
        <p:nvSpPr>
          <p:cNvPr id="18" name="Oval 17"/>
          <p:cNvSpPr/>
          <p:nvPr/>
        </p:nvSpPr>
        <p:spPr>
          <a:xfrm>
            <a:off x="7498555" y="1615965"/>
            <a:ext cx="2191137" cy="1579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Well, I saw this new car  A which is really cool and within budget</a:t>
            </a:r>
          </a:p>
        </p:txBody>
      </p:sp>
      <p:sp>
        <p:nvSpPr>
          <p:cNvPr id="19" name="Oval 18"/>
          <p:cNvSpPr/>
          <p:nvPr/>
        </p:nvSpPr>
        <p:spPr>
          <a:xfrm>
            <a:off x="965511" y="914084"/>
            <a:ext cx="3360641" cy="13779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Ok Car A looks good, I also heard praises about it. I will send Ramesh with the cheque to get it</a:t>
            </a:r>
          </a:p>
        </p:txBody>
      </p:sp>
      <p:sp>
        <p:nvSpPr>
          <p:cNvPr id="20" name="Oval 19"/>
          <p:cNvSpPr/>
          <p:nvPr/>
        </p:nvSpPr>
        <p:spPr>
          <a:xfrm>
            <a:off x="4453463" y="607062"/>
            <a:ext cx="3360641" cy="13779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No One knows how to drive except me</a:t>
            </a:r>
          </a:p>
        </p:txBody>
      </p:sp>
    </p:spTree>
    <p:extLst>
      <p:ext uri="{BB962C8B-B14F-4D97-AF65-F5344CB8AC3E}">
        <p14:creationId xmlns:p14="http://schemas.microsoft.com/office/powerpoint/2010/main" val="68984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Vertical)">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17C64-6B58-468F-8BEF-25EADA2B15EF}"/>
              </a:ext>
            </a:extLst>
          </p:cNvPr>
          <p:cNvSpPr>
            <a:spLocks noGrp="1"/>
          </p:cNvSpPr>
          <p:nvPr>
            <p:ph type="title"/>
          </p:nvPr>
        </p:nvSpPr>
        <p:spPr/>
        <p:txBody>
          <a:bodyPr/>
          <a:lstStyle/>
          <a:p>
            <a:r>
              <a:rPr lang="en-IN" dirty="0">
                <a:hlinkClick r:id="rId3"/>
              </a:rPr>
              <a:t>https://youtu.be/owGykVbfgUE</a:t>
            </a:r>
            <a:endParaRPr lang="en-US" dirty="0"/>
          </a:p>
        </p:txBody>
      </p:sp>
      <p:pic>
        <p:nvPicPr>
          <p:cNvPr id="4" name="Online Media 3" title="Old Spice | The Man Your Man Could Smell Like">
            <a:hlinkClick r:id="" action="ppaction://media"/>
            <a:extLst>
              <a:ext uri="{FF2B5EF4-FFF2-40B4-BE49-F238E27FC236}">
                <a16:creationId xmlns:a16="http://schemas.microsoft.com/office/drawing/2014/main" id="{79A66101-C052-4882-8B2E-BD17347DA435}"/>
              </a:ext>
            </a:extLst>
          </p:cNvPr>
          <p:cNvPicPr>
            <a:picLocks noGrp="1" noRot="1" noChangeAspect="1"/>
          </p:cNvPicPr>
          <p:nvPr>
            <p:ph idx="1"/>
            <a:videoFile r:link="rId1"/>
          </p:nvPr>
        </p:nvPicPr>
        <p:blipFill>
          <a:blip r:embed="rId4"/>
          <a:stretch>
            <a:fillRect/>
          </a:stretch>
        </p:blipFill>
        <p:spPr>
          <a:xfrm>
            <a:off x="950054" y="1324348"/>
            <a:ext cx="9610576" cy="5430343"/>
          </a:xfrm>
          <a:prstGeom prst="rect">
            <a:avLst/>
          </a:prstGeom>
        </p:spPr>
      </p:pic>
    </p:spTree>
    <p:extLst>
      <p:ext uri="{BB962C8B-B14F-4D97-AF65-F5344CB8AC3E}">
        <p14:creationId xmlns:p14="http://schemas.microsoft.com/office/powerpoint/2010/main" val="25079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Company</a:t>
            </a:r>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1660697" y="1883504"/>
            <a:ext cx="8096250" cy="3305175"/>
          </a:xfrm>
          <a:prstGeom prst="rect">
            <a:avLst/>
          </a:prstGeom>
        </p:spPr>
      </p:pic>
    </p:spTree>
    <p:extLst>
      <p:ext uri="{BB962C8B-B14F-4D97-AF65-F5344CB8AC3E}">
        <p14:creationId xmlns:p14="http://schemas.microsoft.com/office/powerpoint/2010/main" val="3635206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2DF9140E-10A8-4499-A323-3F60C80833BD}"/>
              </a:ext>
            </a:extLst>
          </p:cNvPr>
          <p:cNvPicPr>
            <a:picLocks noChangeAspect="1"/>
          </p:cNvPicPr>
          <p:nvPr/>
        </p:nvPicPr>
        <p:blipFill>
          <a:blip r:embed="rId2"/>
          <a:stretch>
            <a:fillRect/>
          </a:stretch>
        </p:blipFill>
        <p:spPr>
          <a:xfrm>
            <a:off x="838200" y="298246"/>
            <a:ext cx="5909170" cy="4248150"/>
          </a:xfrm>
          <a:prstGeom prst="rect">
            <a:avLst/>
          </a:prstGeom>
        </p:spPr>
      </p:pic>
    </p:spTree>
    <p:extLst>
      <p:ext uri="{BB962C8B-B14F-4D97-AF65-F5344CB8AC3E}">
        <p14:creationId xmlns:p14="http://schemas.microsoft.com/office/powerpoint/2010/main" val="1590330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4EF7C-53BC-41D2-9FB6-49B07EAAB085}"/>
              </a:ext>
            </a:extLst>
          </p:cNvPr>
          <p:cNvSpPr>
            <a:spLocks noGrp="1"/>
          </p:cNvSpPr>
          <p:nvPr>
            <p:ph type="title"/>
          </p:nvPr>
        </p:nvSpPr>
        <p:spPr/>
        <p:txBody>
          <a:bodyPr/>
          <a:lstStyle/>
          <a:p>
            <a:r>
              <a:rPr lang="en-IN" dirty="0"/>
              <a:t>                        ?  ?</a:t>
            </a:r>
            <a:endParaRPr lang="en-US" dirty="0"/>
          </a:p>
        </p:txBody>
      </p:sp>
      <p:pic>
        <p:nvPicPr>
          <p:cNvPr id="5" name="Picture 4">
            <a:extLst>
              <a:ext uri="{FF2B5EF4-FFF2-40B4-BE49-F238E27FC236}">
                <a16:creationId xmlns:a16="http://schemas.microsoft.com/office/drawing/2014/main" id="{8D29D403-179C-43A2-A355-9A60E6D0609A}"/>
              </a:ext>
            </a:extLst>
          </p:cNvPr>
          <p:cNvPicPr>
            <a:picLocks noChangeAspect="1"/>
          </p:cNvPicPr>
          <p:nvPr/>
        </p:nvPicPr>
        <p:blipFill>
          <a:blip r:embed="rId2"/>
          <a:stretch>
            <a:fillRect/>
          </a:stretch>
        </p:blipFill>
        <p:spPr>
          <a:xfrm>
            <a:off x="1049715" y="479134"/>
            <a:ext cx="3381375" cy="933450"/>
          </a:xfrm>
          <a:prstGeom prst="rect">
            <a:avLst/>
          </a:prstGeom>
        </p:spPr>
      </p:pic>
      <p:sp>
        <p:nvSpPr>
          <p:cNvPr id="9" name="Content Placeholder 8">
            <a:extLst>
              <a:ext uri="{FF2B5EF4-FFF2-40B4-BE49-F238E27FC236}">
                <a16:creationId xmlns:a16="http://schemas.microsoft.com/office/drawing/2014/main" id="{33F5C4D6-F587-4E12-868C-5ACBB2F7142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05685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6440-EF96-4483-B473-0107A04C6ABE}"/>
              </a:ext>
            </a:extLst>
          </p:cNvPr>
          <p:cNvSpPr>
            <a:spLocks noGrp="1"/>
          </p:cNvSpPr>
          <p:nvPr>
            <p:ph type="title"/>
          </p:nvPr>
        </p:nvSpPr>
        <p:spPr/>
        <p:txBody>
          <a:bodyPr/>
          <a:lstStyle/>
          <a:p>
            <a:r>
              <a:rPr lang="en-IN" dirty="0"/>
              <a:t>Strengths</a:t>
            </a:r>
            <a:endParaRPr lang="en-US" dirty="0"/>
          </a:p>
        </p:txBody>
      </p:sp>
      <p:sp>
        <p:nvSpPr>
          <p:cNvPr id="3" name="Content Placeholder 2">
            <a:extLst>
              <a:ext uri="{FF2B5EF4-FFF2-40B4-BE49-F238E27FC236}">
                <a16:creationId xmlns:a16="http://schemas.microsoft.com/office/drawing/2014/main" id="{3EFF1EB2-A9F4-4F12-8277-E310318F06EE}"/>
              </a:ext>
            </a:extLst>
          </p:cNvPr>
          <p:cNvSpPr>
            <a:spLocks noGrp="1"/>
          </p:cNvSpPr>
          <p:nvPr>
            <p:ph idx="1"/>
          </p:nvPr>
        </p:nvSpPr>
        <p:spPr/>
        <p:txBody>
          <a:bodyPr/>
          <a:lstStyle/>
          <a:p>
            <a:endParaRPr lang="en-US"/>
          </a:p>
        </p:txBody>
      </p:sp>
      <p:pic>
        <p:nvPicPr>
          <p:cNvPr id="4" name="Content Placeholder 6">
            <a:extLst>
              <a:ext uri="{FF2B5EF4-FFF2-40B4-BE49-F238E27FC236}">
                <a16:creationId xmlns:a16="http://schemas.microsoft.com/office/drawing/2014/main" id="{789CE5C4-181F-4AD9-86EF-BE4543B53B63}"/>
              </a:ext>
            </a:extLst>
          </p:cNvPr>
          <p:cNvPicPr>
            <a:picLocks noChangeAspect="1"/>
          </p:cNvPicPr>
          <p:nvPr/>
        </p:nvPicPr>
        <p:blipFill>
          <a:blip r:embed="rId2"/>
          <a:stretch>
            <a:fillRect/>
          </a:stretch>
        </p:blipFill>
        <p:spPr>
          <a:xfrm>
            <a:off x="435833" y="1754625"/>
            <a:ext cx="11018635" cy="4126058"/>
          </a:xfrm>
          <a:prstGeom prst="rect">
            <a:avLst/>
          </a:prstGeom>
        </p:spPr>
      </p:pic>
    </p:spTree>
    <p:extLst>
      <p:ext uri="{BB962C8B-B14F-4D97-AF65-F5344CB8AC3E}">
        <p14:creationId xmlns:p14="http://schemas.microsoft.com/office/powerpoint/2010/main" val="545105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0D217-A9ED-4D8F-9A5C-DF6851D8516C}"/>
              </a:ext>
            </a:extLst>
          </p:cNvPr>
          <p:cNvSpPr>
            <a:spLocks noGrp="1"/>
          </p:cNvSpPr>
          <p:nvPr>
            <p:ph type="title"/>
          </p:nvPr>
        </p:nvSpPr>
        <p:spPr/>
        <p:txBody>
          <a:bodyPr/>
          <a:lstStyle/>
          <a:p>
            <a:r>
              <a:rPr lang="en-IN" dirty="0"/>
              <a:t>Example-Innovativeness</a:t>
            </a:r>
            <a:endParaRPr lang="en-US" dirty="0"/>
          </a:p>
        </p:txBody>
      </p:sp>
      <p:sp>
        <p:nvSpPr>
          <p:cNvPr id="3" name="Content Placeholder 2">
            <a:extLst>
              <a:ext uri="{FF2B5EF4-FFF2-40B4-BE49-F238E27FC236}">
                <a16:creationId xmlns:a16="http://schemas.microsoft.com/office/drawing/2014/main" id="{8D67C83F-93F7-4025-9662-93FF955EDEBB}"/>
              </a:ext>
            </a:extLst>
          </p:cNvPr>
          <p:cNvSpPr>
            <a:spLocks noGrp="1"/>
          </p:cNvSpPr>
          <p:nvPr>
            <p:ph idx="1"/>
          </p:nvPr>
        </p:nvSpPr>
        <p:spPr/>
        <p:txBody>
          <a:bodyPr/>
          <a:lstStyle/>
          <a:p>
            <a:r>
              <a:rPr lang="en-US" dirty="0">
                <a:hlinkClick r:id="rId3"/>
              </a:rPr>
              <a:t>https://www.youtube.com/watch?v=NrmMk1Myrxc</a:t>
            </a:r>
            <a:endParaRPr lang="en-US" dirty="0"/>
          </a:p>
          <a:p>
            <a:endParaRPr lang="en-US" dirty="0"/>
          </a:p>
          <a:p>
            <a:endParaRPr lang="en-US" dirty="0"/>
          </a:p>
        </p:txBody>
      </p:sp>
      <p:pic>
        <p:nvPicPr>
          <p:cNvPr id="4" name="Online Media 3" title="Introducing Amazon Go and the world’s most advanced shopping technology">
            <a:hlinkClick r:id="" action="ppaction://media"/>
            <a:extLst>
              <a:ext uri="{FF2B5EF4-FFF2-40B4-BE49-F238E27FC236}">
                <a16:creationId xmlns:a16="http://schemas.microsoft.com/office/drawing/2014/main" id="{318C6BE4-3931-4D1E-AD71-DE0F65A69D0B}"/>
              </a:ext>
            </a:extLst>
          </p:cNvPr>
          <p:cNvPicPr>
            <a:picLocks noRot="1" noChangeAspect="1"/>
          </p:cNvPicPr>
          <p:nvPr>
            <a:videoFile r:link="rId1"/>
          </p:nvPr>
        </p:nvPicPr>
        <p:blipFill>
          <a:blip r:embed="rId4"/>
          <a:stretch>
            <a:fillRect/>
          </a:stretch>
        </p:blipFill>
        <p:spPr>
          <a:xfrm>
            <a:off x="1756738" y="2711450"/>
            <a:ext cx="8821779" cy="3169233"/>
          </a:xfrm>
          <a:prstGeom prst="rect">
            <a:avLst/>
          </a:prstGeom>
        </p:spPr>
      </p:pic>
    </p:spTree>
    <p:extLst>
      <p:ext uri="{BB962C8B-B14F-4D97-AF65-F5344CB8AC3E}">
        <p14:creationId xmlns:p14="http://schemas.microsoft.com/office/powerpoint/2010/main" val="401316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Weaknesses?</a:t>
            </a: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2371941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4214-0416-4AD7-9B14-665D4F8B217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AB6F76B-A588-4382-9BC7-96423B65745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20A4AFA-AFA8-4230-840F-A4292BFBDDE4}"/>
              </a:ext>
            </a:extLst>
          </p:cNvPr>
          <p:cNvPicPr>
            <a:picLocks noChangeAspect="1"/>
          </p:cNvPicPr>
          <p:nvPr/>
        </p:nvPicPr>
        <p:blipFill>
          <a:blip r:embed="rId2"/>
          <a:stretch>
            <a:fillRect/>
          </a:stretch>
        </p:blipFill>
        <p:spPr>
          <a:xfrm>
            <a:off x="1392573" y="822121"/>
            <a:ext cx="6893434" cy="3531765"/>
          </a:xfrm>
          <a:prstGeom prst="rect">
            <a:avLst/>
          </a:prstGeom>
        </p:spPr>
      </p:pic>
    </p:spTree>
    <p:extLst>
      <p:ext uri="{BB962C8B-B14F-4D97-AF65-F5344CB8AC3E}">
        <p14:creationId xmlns:p14="http://schemas.microsoft.com/office/powerpoint/2010/main" val="3071108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292D8-9899-4D3E-8E4C-D8466C09B255}"/>
              </a:ext>
            </a:extLst>
          </p:cNvPr>
          <p:cNvSpPr>
            <a:spLocks noGrp="1"/>
          </p:cNvSpPr>
          <p:nvPr>
            <p:ph type="title"/>
          </p:nvPr>
        </p:nvSpPr>
        <p:spPr/>
        <p:txBody>
          <a:bodyPr/>
          <a:lstStyle/>
          <a:p>
            <a:r>
              <a:rPr lang="en-IN" dirty="0"/>
              <a:t>Poor work relations- </a:t>
            </a:r>
            <a:r>
              <a:rPr lang="en-IN" dirty="0">
                <a:hlinkClick r:id="rId3"/>
              </a:rPr>
              <a:t>https://youtu.be/tvdyxXhVNRE</a:t>
            </a:r>
            <a:endParaRPr lang="en-US" dirty="0"/>
          </a:p>
        </p:txBody>
      </p:sp>
      <p:pic>
        <p:nvPicPr>
          <p:cNvPr id="4" name="Online Media 3" title="Amazon Employees Speak Out About Workplace Conditions | NBC Nightly News">
            <a:hlinkClick r:id="" action="ppaction://media"/>
            <a:extLst>
              <a:ext uri="{FF2B5EF4-FFF2-40B4-BE49-F238E27FC236}">
                <a16:creationId xmlns:a16="http://schemas.microsoft.com/office/drawing/2014/main" id="{EEDA5F93-80BD-41ED-8B0F-312FE16F31C6}"/>
              </a:ext>
            </a:extLst>
          </p:cNvPr>
          <p:cNvPicPr>
            <a:picLocks noGrp="1" noRot="1" noChangeAspect="1"/>
          </p:cNvPicPr>
          <p:nvPr>
            <p:ph idx="1"/>
            <a:videoFile r:link="rId1"/>
          </p:nvPr>
        </p:nvPicPr>
        <p:blipFill>
          <a:blip r:embed="rId4"/>
          <a:stretch>
            <a:fillRect/>
          </a:stretch>
        </p:blipFill>
        <p:spPr>
          <a:xfrm>
            <a:off x="838200" y="1582344"/>
            <a:ext cx="10428215" cy="4675843"/>
          </a:xfrm>
          <a:prstGeom prst="rect">
            <a:avLst/>
          </a:prstGeom>
        </p:spPr>
      </p:pic>
    </p:spTree>
    <p:extLst>
      <p:ext uri="{BB962C8B-B14F-4D97-AF65-F5344CB8AC3E}">
        <p14:creationId xmlns:p14="http://schemas.microsoft.com/office/powerpoint/2010/main" val="25654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EC3D4-8350-43F2-B10D-66916DC1BD94}"/>
              </a:ext>
            </a:extLst>
          </p:cNvPr>
          <p:cNvSpPr>
            <a:spLocks noGrp="1"/>
          </p:cNvSpPr>
          <p:nvPr>
            <p:ph type="title"/>
          </p:nvPr>
        </p:nvSpPr>
        <p:spPr/>
        <p:txBody>
          <a:bodyPr/>
          <a:lstStyle/>
          <a:p>
            <a:r>
              <a:rPr lang="en-IN" dirty="0"/>
              <a:t>Opportunities</a:t>
            </a:r>
            <a:endParaRPr lang="en-US" dirty="0"/>
          </a:p>
        </p:txBody>
      </p:sp>
      <p:sp>
        <p:nvSpPr>
          <p:cNvPr id="3" name="Content Placeholder 2">
            <a:extLst>
              <a:ext uri="{FF2B5EF4-FFF2-40B4-BE49-F238E27FC236}">
                <a16:creationId xmlns:a16="http://schemas.microsoft.com/office/drawing/2014/main" id="{450F22CB-898F-42C4-9DB6-480DC5B4C4AB}"/>
              </a:ext>
            </a:extLst>
          </p:cNvPr>
          <p:cNvSpPr>
            <a:spLocks noGrp="1"/>
          </p:cNvSpPr>
          <p:nvPr>
            <p:ph idx="1"/>
          </p:nvPr>
        </p:nvSpPr>
        <p:spPr/>
        <p:txBody>
          <a:bodyPr/>
          <a:lstStyle/>
          <a:p>
            <a:r>
              <a:rPr lang="en-IN" dirty="0"/>
              <a:t>Podcasting</a:t>
            </a:r>
          </a:p>
          <a:p>
            <a:endParaRPr lang="en-IN" dirty="0"/>
          </a:p>
          <a:p>
            <a:r>
              <a:rPr lang="en-IN" dirty="0"/>
              <a:t>Covid crisis- At home delivery</a:t>
            </a:r>
          </a:p>
          <a:p>
            <a:endParaRPr lang="en-IN" dirty="0"/>
          </a:p>
          <a:p>
            <a:r>
              <a:rPr lang="en-IN" dirty="0"/>
              <a:t>Morgan Stanley- Delivery alone for Amazon will take away $100 bn revenue from other delivery players</a:t>
            </a:r>
            <a:endParaRPr lang="en-US" dirty="0"/>
          </a:p>
        </p:txBody>
      </p:sp>
    </p:spTree>
    <p:extLst>
      <p:ext uri="{BB962C8B-B14F-4D97-AF65-F5344CB8AC3E}">
        <p14:creationId xmlns:p14="http://schemas.microsoft.com/office/powerpoint/2010/main" val="398458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790E1-B714-4E3A-89F8-3BA7302AC073}"/>
              </a:ext>
            </a:extLst>
          </p:cNvPr>
          <p:cNvSpPr>
            <a:spLocks noGrp="1"/>
          </p:cNvSpPr>
          <p:nvPr>
            <p:ph type="title"/>
          </p:nvPr>
        </p:nvSpPr>
        <p:spPr/>
        <p:txBody>
          <a:bodyPr/>
          <a:lstStyle/>
          <a:p>
            <a:r>
              <a:rPr lang="en-IN" dirty="0"/>
              <a:t>Threats</a:t>
            </a:r>
            <a:endParaRPr lang="en-US" dirty="0"/>
          </a:p>
        </p:txBody>
      </p:sp>
      <p:sp>
        <p:nvSpPr>
          <p:cNvPr id="3" name="Content Placeholder 2">
            <a:extLst>
              <a:ext uri="{FF2B5EF4-FFF2-40B4-BE49-F238E27FC236}">
                <a16:creationId xmlns:a16="http://schemas.microsoft.com/office/drawing/2014/main" id="{888A5AC6-6E9F-4C90-AC16-E09255D90D8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65DB3D8-FECF-4A54-B6B4-0142FB5A4EBA}"/>
              </a:ext>
            </a:extLst>
          </p:cNvPr>
          <p:cNvPicPr>
            <a:picLocks noChangeAspect="1"/>
          </p:cNvPicPr>
          <p:nvPr/>
        </p:nvPicPr>
        <p:blipFill>
          <a:blip r:embed="rId2"/>
          <a:stretch>
            <a:fillRect/>
          </a:stretch>
        </p:blipFill>
        <p:spPr>
          <a:xfrm>
            <a:off x="6616408" y="1690688"/>
            <a:ext cx="5261966" cy="2425729"/>
          </a:xfrm>
          <a:prstGeom prst="rect">
            <a:avLst/>
          </a:prstGeom>
        </p:spPr>
      </p:pic>
      <p:pic>
        <p:nvPicPr>
          <p:cNvPr id="7" name="Picture 6">
            <a:extLst>
              <a:ext uri="{FF2B5EF4-FFF2-40B4-BE49-F238E27FC236}">
                <a16:creationId xmlns:a16="http://schemas.microsoft.com/office/drawing/2014/main" id="{CC7F5332-6AFA-48B1-B660-5F0070571D6B}"/>
              </a:ext>
            </a:extLst>
          </p:cNvPr>
          <p:cNvPicPr>
            <a:picLocks noChangeAspect="1"/>
          </p:cNvPicPr>
          <p:nvPr/>
        </p:nvPicPr>
        <p:blipFill>
          <a:blip r:embed="rId3"/>
          <a:stretch>
            <a:fillRect/>
          </a:stretch>
        </p:blipFill>
        <p:spPr>
          <a:xfrm>
            <a:off x="838200" y="1825625"/>
            <a:ext cx="3467100" cy="2981325"/>
          </a:xfrm>
          <a:prstGeom prst="rect">
            <a:avLst/>
          </a:prstGeom>
        </p:spPr>
      </p:pic>
    </p:spTree>
    <p:extLst>
      <p:ext uri="{BB962C8B-B14F-4D97-AF65-F5344CB8AC3E}">
        <p14:creationId xmlns:p14="http://schemas.microsoft.com/office/powerpoint/2010/main" val="334975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C5767-053F-4A06-A303-F02F5B1E70FC}"/>
              </a:ext>
            </a:extLst>
          </p:cNvPr>
          <p:cNvSpPr>
            <a:spLocks noGrp="1"/>
          </p:cNvSpPr>
          <p:nvPr>
            <p:ph type="title"/>
          </p:nvPr>
        </p:nvSpPr>
        <p:spPr/>
        <p:txBody>
          <a:bodyPr/>
          <a:lstStyle/>
          <a:p>
            <a:r>
              <a:rPr lang="en-IN" dirty="0"/>
              <a:t>Some key takeaways- SWOT</a:t>
            </a:r>
            <a:endParaRPr lang="en-US" dirty="0"/>
          </a:p>
        </p:txBody>
      </p:sp>
      <p:sp>
        <p:nvSpPr>
          <p:cNvPr id="3" name="Content Placeholder 2">
            <a:extLst>
              <a:ext uri="{FF2B5EF4-FFF2-40B4-BE49-F238E27FC236}">
                <a16:creationId xmlns:a16="http://schemas.microsoft.com/office/drawing/2014/main" id="{8069BA08-2E3C-42C5-BAE3-2BFE92175AE4}"/>
              </a:ext>
            </a:extLst>
          </p:cNvPr>
          <p:cNvSpPr>
            <a:spLocks noGrp="1"/>
          </p:cNvSpPr>
          <p:nvPr>
            <p:ph idx="1"/>
          </p:nvPr>
        </p:nvSpPr>
        <p:spPr/>
        <p:txBody>
          <a:bodyPr/>
          <a:lstStyle/>
          <a:p>
            <a:r>
              <a:rPr lang="en-IN" dirty="0"/>
              <a:t>Strengths may act as tools for the organization to utilize the opportunity and gain competitive advantage</a:t>
            </a:r>
          </a:p>
          <a:p>
            <a:r>
              <a:rPr lang="en-IN" dirty="0"/>
              <a:t>Example: </a:t>
            </a:r>
            <a:r>
              <a:rPr lang="en-US" dirty="0"/>
              <a:t>the loyalty of a firm’s employees can be a major strength, which can provide it with a competitive advantage. Loyal and knowledgeable employees are easier to train and tend to develop better relationships with customers. This helps organizations pursue more opportunities.</a:t>
            </a:r>
          </a:p>
          <a:p>
            <a:r>
              <a:rPr lang="en-US" dirty="0"/>
              <a:t>Strength and weakness are controllable while opportunities and threats are not.</a:t>
            </a:r>
          </a:p>
        </p:txBody>
      </p:sp>
    </p:spTree>
    <p:extLst>
      <p:ext uri="{BB962C8B-B14F-4D97-AF65-F5344CB8AC3E}">
        <p14:creationId xmlns:p14="http://schemas.microsoft.com/office/powerpoint/2010/main" val="991067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0D9D9-CFCA-4B2F-A75E-7C8CFB4AA65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06C4B2D-0397-4FA1-97F8-81CDB18388D5}"/>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3A792F7-E7A3-4A75-9023-97AD16754D46}"/>
              </a:ext>
            </a:extLst>
          </p:cNvPr>
          <p:cNvPicPr>
            <a:picLocks noChangeAspect="1"/>
          </p:cNvPicPr>
          <p:nvPr/>
        </p:nvPicPr>
        <p:blipFill>
          <a:blip r:embed="rId2"/>
          <a:stretch>
            <a:fillRect/>
          </a:stretch>
        </p:blipFill>
        <p:spPr>
          <a:xfrm>
            <a:off x="2538412" y="785812"/>
            <a:ext cx="7115175" cy="5286375"/>
          </a:xfrm>
          <a:prstGeom prst="rect">
            <a:avLst/>
          </a:prstGeom>
        </p:spPr>
      </p:pic>
    </p:spTree>
    <p:extLst>
      <p:ext uri="{BB962C8B-B14F-4D97-AF65-F5344CB8AC3E}">
        <p14:creationId xmlns:p14="http://schemas.microsoft.com/office/powerpoint/2010/main" val="3820665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79F4-4155-479F-BBCB-1A56A503C51E}"/>
              </a:ext>
            </a:extLst>
          </p:cNvPr>
          <p:cNvSpPr>
            <a:spLocks noGrp="1"/>
          </p:cNvSpPr>
          <p:nvPr>
            <p:ph type="title"/>
          </p:nvPr>
        </p:nvSpPr>
        <p:spPr/>
        <p:txBody>
          <a:bodyPr/>
          <a:lstStyle/>
          <a:p>
            <a:r>
              <a:rPr lang="en-IN" dirty="0"/>
              <a:t>BCG MATRIX</a:t>
            </a:r>
            <a:endParaRPr lang="en-US" dirty="0"/>
          </a:p>
        </p:txBody>
      </p:sp>
      <p:sp>
        <p:nvSpPr>
          <p:cNvPr id="3" name="Content Placeholder 2">
            <a:extLst>
              <a:ext uri="{FF2B5EF4-FFF2-40B4-BE49-F238E27FC236}">
                <a16:creationId xmlns:a16="http://schemas.microsoft.com/office/drawing/2014/main" id="{0F2EA6CC-0EA9-44EC-9583-D007AEB7EE7F}"/>
              </a:ext>
            </a:extLst>
          </p:cNvPr>
          <p:cNvSpPr>
            <a:spLocks noGrp="1"/>
          </p:cNvSpPr>
          <p:nvPr>
            <p:ph idx="1"/>
          </p:nvPr>
        </p:nvSpPr>
        <p:spPr/>
        <p:txBody>
          <a:bodyPr/>
          <a:lstStyle/>
          <a:p>
            <a:endParaRPr lang="en-US" dirty="0"/>
          </a:p>
        </p:txBody>
      </p:sp>
      <p:pic>
        <p:nvPicPr>
          <p:cNvPr id="5124" name="Picture 4" descr="BCG Matrix EXPLAINED with EXAMPLES | B2U | Business-to-you.com">
            <a:extLst>
              <a:ext uri="{FF2B5EF4-FFF2-40B4-BE49-F238E27FC236}">
                <a16:creationId xmlns:a16="http://schemas.microsoft.com/office/drawing/2014/main" id="{F485E838-5F97-467B-AEC9-F5EB6343E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268" y="1937365"/>
            <a:ext cx="8691239" cy="3795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92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297-A92C-4B5B-A1DF-3FA73C261030}"/>
              </a:ext>
            </a:extLst>
          </p:cNvPr>
          <p:cNvSpPr>
            <a:spLocks noGrp="1"/>
          </p:cNvSpPr>
          <p:nvPr>
            <p:ph type="title"/>
          </p:nvPr>
        </p:nvSpPr>
        <p:spPr/>
        <p:txBody>
          <a:bodyPr/>
          <a:lstStyle/>
          <a:p>
            <a:r>
              <a:rPr lang="en-IN" dirty="0"/>
              <a:t>Market Growth vs Market Share</a:t>
            </a:r>
            <a:endParaRPr lang="en-US" dirty="0"/>
          </a:p>
        </p:txBody>
      </p:sp>
      <p:sp>
        <p:nvSpPr>
          <p:cNvPr id="3" name="Content Placeholder 2">
            <a:extLst>
              <a:ext uri="{FF2B5EF4-FFF2-40B4-BE49-F238E27FC236}">
                <a16:creationId xmlns:a16="http://schemas.microsoft.com/office/drawing/2014/main" id="{DE4CDED5-6EEC-4024-94EC-FAA0650F9529}"/>
              </a:ext>
            </a:extLst>
          </p:cNvPr>
          <p:cNvSpPr>
            <a:spLocks noGrp="1"/>
          </p:cNvSpPr>
          <p:nvPr>
            <p:ph idx="1"/>
          </p:nvPr>
        </p:nvSpPr>
        <p:spPr/>
        <p:txBody>
          <a:bodyPr/>
          <a:lstStyle/>
          <a:p>
            <a:r>
              <a:rPr lang="en-IN" dirty="0"/>
              <a:t>How much is the industry growing?</a:t>
            </a:r>
          </a:p>
          <a:p>
            <a:endParaRPr lang="en-IN" dirty="0"/>
          </a:p>
          <a:p>
            <a:endParaRPr lang="en-IN" dirty="0"/>
          </a:p>
          <a:p>
            <a:pPr algn="l"/>
            <a:r>
              <a:rPr lang="en-US" dirty="0">
                <a:solidFill>
                  <a:srgbClr val="222222"/>
                </a:solidFill>
                <a:latin typeface="arial" panose="020B0604020202020204" pitchFamily="34" charset="0"/>
              </a:rPr>
              <a:t>T</a:t>
            </a:r>
            <a:r>
              <a:rPr lang="en-US" b="0" i="0" dirty="0">
                <a:solidFill>
                  <a:srgbClr val="222222"/>
                </a:solidFill>
                <a:effectLst/>
                <a:latin typeface="arial" panose="020B0604020202020204" pitchFamily="34" charset="0"/>
              </a:rPr>
              <a:t>he portion of a market controlled by a particular company or product.</a:t>
            </a:r>
          </a:p>
          <a:p>
            <a:pPr marL="0" indent="0">
              <a:buNone/>
            </a:pPr>
            <a:br>
              <a:rPr lang="en-US" b="0" i="0" dirty="0">
                <a:solidFill>
                  <a:srgbClr val="222222"/>
                </a:solidFill>
                <a:effectLst/>
                <a:latin typeface="arial" panose="020B0604020202020204" pitchFamily="34" charset="0"/>
              </a:rPr>
            </a:br>
            <a:endParaRPr lang="en-US" dirty="0"/>
          </a:p>
        </p:txBody>
      </p:sp>
    </p:spTree>
    <p:extLst>
      <p:ext uri="{BB962C8B-B14F-4D97-AF65-F5344CB8AC3E}">
        <p14:creationId xmlns:p14="http://schemas.microsoft.com/office/powerpoint/2010/main" val="1143852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93D85-CF67-455E-940C-F4E8A7E7DC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1C31DF-ACC8-4B0B-A214-BB0FBD432952}"/>
              </a:ext>
            </a:extLst>
          </p:cNvPr>
          <p:cNvSpPr>
            <a:spLocks noGrp="1"/>
          </p:cNvSpPr>
          <p:nvPr>
            <p:ph idx="1"/>
          </p:nvPr>
        </p:nvSpPr>
        <p:spPr>
          <a:xfrm>
            <a:off x="188281" y="1690688"/>
            <a:ext cx="10515600" cy="4351338"/>
          </a:xfrm>
        </p:spPr>
        <p:txBody>
          <a:bodyPr/>
          <a:lstStyle/>
          <a:p>
            <a:endParaRPr lang="en-US" dirty="0"/>
          </a:p>
        </p:txBody>
      </p:sp>
      <p:sp>
        <p:nvSpPr>
          <p:cNvPr id="4" name="Rectangle 3">
            <a:extLst>
              <a:ext uri="{FF2B5EF4-FFF2-40B4-BE49-F238E27FC236}">
                <a16:creationId xmlns:a16="http://schemas.microsoft.com/office/drawing/2014/main" id="{15039709-47E9-4C76-8879-306B1B3CF53E}"/>
              </a:ext>
            </a:extLst>
          </p:cNvPr>
          <p:cNvSpPr/>
          <p:nvPr/>
        </p:nvSpPr>
        <p:spPr>
          <a:xfrm>
            <a:off x="4758431" y="1313895"/>
            <a:ext cx="2476870" cy="843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APPLE</a:t>
            </a:r>
            <a:endParaRPr lang="en-US" dirty="0"/>
          </a:p>
        </p:txBody>
      </p:sp>
      <p:sp>
        <p:nvSpPr>
          <p:cNvPr id="5" name="Rectangle 4">
            <a:extLst>
              <a:ext uri="{FF2B5EF4-FFF2-40B4-BE49-F238E27FC236}">
                <a16:creationId xmlns:a16="http://schemas.microsoft.com/office/drawing/2014/main" id="{EC361556-3641-4F5E-A1D4-0A5A9E5C175A}"/>
              </a:ext>
            </a:extLst>
          </p:cNvPr>
          <p:cNvSpPr/>
          <p:nvPr/>
        </p:nvSpPr>
        <p:spPr>
          <a:xfrm>
            <a:off x="1127464" y="2639458"/>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Mobile/</a:t>
            </a:r>
            <a:r>
              <a:rPr lang="en-IN" dirty="0" err="1"/>
              <a:t>Iphone</a:t>
            </a:r>
            <a:endParaRPr lang="en-US" dirty="0"/>
          </a:p>
        </p:txBody>
      </p:sp>
      <p:sp>
        <p:nvSpPr>
          <p:cNvPr id="7" name="Rectangle 6">
            <a:extLst>
              <a:ext uri="{FF2B5EF4-FFF2-40B4-BE49-F238E27FC236}">
                <a16:creationId xmlns:a16="http://schemas.microsoft.com/office/drawing/2014/main" id="{493DF152-AA6A-4F29-B62C-1D9B1E94AEE7}"/>
              </a:ext>
            </a:extLst>
          </p:cNvPr>
          <p:cNvSpPr/>
          <p:nvPr/>
        </p:nvSpPr>
        <p:spPr>
          <a:xfrm>
            <a:off x="4150680" y="2639458"/>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Laptop/MacBook</a:t>
            </a:r>
            <a:endParaRPr lang="en-US" dirty="0"/>
          </a:p>
        </p:txBody>
      </p:sp>
      <p:sp>
        <p:nvSpPr>
          <p:cNvPr id="9" name="Rectangle 8">
            <a:extLst>
              <a:ext uri="{FF2B5EF4-FFF2-40B4-BE49-F238E27FC236}">
                <a16:creationId xmlns:a16="http://schemas.microsoft.com/office/drawing/2014/main" id="{1115CAB0-D05B-4A4E-A4AA-13C31B10C28D}"/>
              </a:ext>
            </a:extLst>
          </p:cNvPr>
          <p:cNvSpPr/>
          <p:nvPr/>
        </p:nvSpPr>
        <p:spPr>
          <a:xfrm>
            <a:off x="7053309" y="2639458"/>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Tablet/</a:t>
            </a:r>
            <a:r>
              <a:rPr lang="en-IN" dirty="0" err="1"/>
              <a:t>Ipad</a:t>
            </a:r>
            <a:endParaRPr lang="en-US" dirty="0"/>
          </a:p>
        </p:txBody>
      </p:sp>
      <p:sp>
        <p:nvSpPr>
          <p:cNvPr id="11" name="Rectangle 10">
            <a:extLst>
              <a:ext uri="{FF2B5EF4-FFF2-40B4-BE49-F238E27FC236}">
                <a16:creationId xmlns:a16="http://schemas.microsoft.com/office/drawing/2014/main" id="{0131D2BD-CAA0-4C29-B297-7FAF6F5DEF97}"/>
              </a:ext>
            </a:extLst>
          </p:cNvPr>
          <p:cNvSpPr/>
          <p:nvPr/>
        </p:nvSpPr>
        <p:spPr>
          <a:xfrm>
            <a:off x="9923571" y="2671417"/>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Music Player/</a:t>
            </a:r>
            <a:r>
              <a:rPr lang="en-IN" dirty="0" err="1"/>
              <a:t>IPod</a:t>
            </a:r>
            <a:endParaRPr lang="en-US" dirty="0"/>
          </a:p>
        </p:txBody>
      </p:sp>
    </p:spTree>
    <p:extLst>
      <p:ext uri="{BB962C8B-B14F-4D97-AF65-F5344CB8AC3E}">
        <p14:creationId xmlns:p14="http://schemas.microsoft.com/office/powerpoint/2010/main" val="711637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0BF28-0CE1-4B76-BC9F-8300F23EBDD1}"/>
              </a:ext>
            </a:extLst>
          </p:cNvPr>
          <p:cNvSpPr>
            <a:spLocks noGrp="1"/>
          </p:cNvSpPr>
          <p:nvPr>
            <p:ph type="title"/>
          </p:nvPr>
        </p:nvSpPr>
        <p:spPr/>
        <p:txBody>
          <a:bodyPr/>
          <a:lstStyle/>
          <a:p>
            <a:r>
              <a:rPr lang="en-IN" dirty="0"/>
              <a:t>Smartphone/</a:t>
            </a:r>
            <a:r>
              <a:rPr lang="en-IN" dirty="0" err="1"/>
              <a:t>Iphone</a:t>
            </a:r>
            <a:endParaRPr lang="en-US" dirty="0"/>
          </a:p>
        </p:txBody>
      </p:sp>
      <p:sp>
        <p:nvSpPr>
          <p:cNvPr id="3" name="Content Placeholder 2">
            <a:extLst>
              <a:ext uri="{FF2B5EF4-FFF2-40B4-BE49-F238E27FC236}">
                <a16:creationId xmlns:a16="http://schemas.microsoft.com/office/drawing/2014/main" id="{8794BC03-16FA-43A7-B706-8646FA3435C9}"/>
              </a:ext>
            </a:extLst>
          </p:cNvPr>
          <p:cNvSpPr>
            <a:spLocks noGrp="1"/>
          </p:cNvSpPr>
          <p:nvPr>
            <p:ph idx="1"/>
          </p:nvPr>
        </p:nvSpPr>
        <p:spPr/>
        <p:txBody>
          <a:bodyPr/>
          <a:lstStyle/>
          <a:p>
            <a:r>
              <a:rPr lang="en-US" b="0" i="0" dirty="0">
                <a:solidFill>
                  <a:srgbClr val="222222"/>
                </a:solidFill>
                <a:effectLst/>
                <a:latin typeface="arial" panose="020B0604020202020204" pitchFamily="34" charset="0"/>
              </a:rPr>
              <a:t>The Global </a:t>
            </a:r>
            <a:r>
              <a:rPr lang="en-US" b="1" i="0" dirty="0">
                <a:solidFill>
                  <a:srgbClr val="222222"/>
                </a:solidFill>
                <a:effectLst/>
                <a:latin typeface="arial" panose="020B0604020202020204" pitchFamily="34" charset="0"/>
              </a:rPr>
              <a:t>Smartphone</a:t>
            </a:r>
            <a:r>
              <a:rPr lang="en-US" b="0" i="0" dirty="0">
                <a:solidFill>
                  <a:srgbClr val="222222"/>
                </a:solidFill>
                <a:effectLst/>
                <a:latin typeface="arial" panose="020B0604020202020204" pitchFamily="34" charset="0"/>
              </a:rPr>
              <a:t> Market is </a:t>
            </a:r>
            <a:r>
              <a:rPr lang="en-US" b="1" i="0" dirty="0">
                <a:solidFill>
                  <a:srgbClr val="222222"/>
                </a:solidFill>
                <a:effectLst/>
                <a:latin typeface="arial" panose="020B0604020202020204" pitchFamily="34" charset="0"/>
              </a:rPr>
              <a:t>expected</a:t>
            </a:r>
            <a:r>
              <a:rPr lang="en-US" b="0" i="0" dirty="0">
                <a:solidFill>
                  <a:srgbClr val="222222"/>
                </a:solidFill>
                <a:effectLst/>
                <a:latin typeface="arial" panose="020B0604020202020204" pitchFamily="34" charset="0"/>
              </a:rPr>
              <a:t> to </a:t>
            </a:r>
            <a:r>
              <a:rPr lang="en-US" b="1" i="0" dirty="0">
                <a:solidFill>
                  <a:srgbClr val="222222"/>
                </a:solidFill>
                <a:effectLst/>
                <a:latin typeface="arial" panose="020B0604020202020204" pitchFamily="34" charset="0"/>
              </a:rPr>
              <a:t>grow</a:t>
            </a:r>
            <a:r>
              <a:rPr lang="en-US" b="0" i="0" dirty="0">
                <a:solidFill>
                  <a:srgbClr val="222222"/>
                </a:solidFill>
                <a:effectLst/>
                <a:latin typeface="arial" panose="020B0604020202020204" pitchFamily="34" charset="0"/>
              </a:rPr>
              <a:t> from USD 179,972.89 Million </a:t>
            </a:r>
            <a:r>
              <a:rPr lang="en-US" b="1" i="0" dirty="0">
                <a:solidFill>
                  <a:srgbClr val="222222"/>
                </a:solidFill>
                <a:effectLst/>
                <a:latin typeface="arial" panose="020B0604020202020204" pitchFamily="34" charset="0"/>
              </a:rPr>
              <a:t>in</a:t>
            </a:r>
            <a:r>
              <a:rPr lang="en-US" b="0" i="0" dirty="0">
                <a:solidFill>
                  <a:srgbClr val="222222"/>
                </a:solidFill>
                <a:effectLst/>
                <a:latin typeface="arial" panose="020B0604020202020204" pitchFamily="34" charset="0"/>
              </a:rPr>
              <a:t> 2018 to USD 290,098.28 Million by the end </a:t>
            </a:r>
            <a:r>
              <a:rPr lang="en-US" b="1" i="0" dirty="0">
                <a:solidFill>
                  <a:srgbClr val="222222"/>
                </a:solidFill>
                <a:effectLst/>
                <a:latin typeface="arial" panose="020B0604020202020204" pitchFamily="34" charset="0"/>
              </a:rPr>
              <a:t>of</a:t>
            </a:r>
            <a:r>
              <a:rPr lang="en-US" b="0" i="0" dirty="0">
                <a:solidFill>
                  <a:srgbClr val="222222"/>
                </a:solidFill>
                <a:effectLst/>
                <a:latin typeface="arial" panose="020B0604020202020204" pitchFamily="34" charset="0"/>
              </a:rPr>
              <a:t> 2025 at a Compound Annual </a:t>
            </a:r>
            <a:r>
              <a:rPr lang="en-US" b="1" i="0" dirty="0">
                <a:solidFill>
                  <a:srgbClr val="222222"/>
                </a:solidFill>
                <a:effectLst/>
                <a:latin typeface="arial" panose="020B0604020202020204" pitchFamily="34" charset="0"/>
              </a:rPr>
              <a:t>Growth Rate</a:t>
            </a:r>
            <a:r>
              <a:rPr lang="en-US" b="0" i="0" dirty="0">
                <a:solidFill>
                  <a:srgbClr val="222222"/>
                </a:solidFill>
                <a:effectLst/>
                <a:latin typeface="arial" panose="020B0604020202020204" pitchFamily="34" charset="0"/>
              </a:rPr>
              <a:t> (CAGR) </a:t>
            </a:r>
            <a:r>
              <a:rPr lang="en-US" b="1" i="0" dirty="0">
                <a:solidFill>
                  <a:srgbClr val="222222"/>
                </a:solidFill>
                <a:effectLst/>
                <a:latin typeface="arial" panose="020B0604020202020204" pitchFamily="34" charset="0"/>
              </a:rPr>
              <a:t>of</a:t>
            </a:r>
            <a:r>
              <a:rPr lang="en-US" b="0" i="0" dirty="0">
                <a:solidFill>
                  <a:srgbClr val="222222"/>
                </a:solidFill>
                <a:effectLst/>
                <a:latin typeface="arial" panose="020B0604020202020204" pitchFamily="34" charset="0"/>
              </a:rPr>
              <a:t> 7.05%</a:t>
            </a:r>
          </a:p>
          <a:p>
            <a:endParaRPr lang="en-US" dirty="0">
              <a:solidFill>
                <a:srgbClr val="222222"/>
              </a:solidFill>
              <a:latin typeface="arial" panose="020B0604020202020204" pitchFamily="34" charset="0"/>
            </a:endParaRPr>
          </a:p>
          <a:p>
            <a:endParaRPr lang="en-US" dirty="0"/>
          </a:p>
        </p:txBody>
      </p:sp>
    </p:spTree>
    <p:extLst>
      <p:ext uri="{BB962C8B-B14F-4D97-AF65-F5344CB8AC3E}">
        <p14:creationId xmlns:p14="http://schemas.microsoft.com/office/powerpoint/2010/main" val="3866616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4C090-BB05-4498-BE67-FABDCC8F5B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64DA27-FF49-40DC-9738-9CFE933A231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5446562-B6C6-4B08-A8F8-ADF04AB5177F}"/>
              </a:ext>
            </a:extLst>
          </p:cNvPr>
          <p:cNvPicPr>
            <a:picLocks noChangeAspect="1"/>
          </p:cNvPicPr>
          <p:nvPr/>
        </p:nvPicPr>
        <p:blipFill>
          <a:blip r:embed="rId2"/>
          <a:stretch>
            <a:fillRect/>
          </a:stretch>
        </p:blipFill>
        <p:spPr>
          <a:xfrm>
            <a:off x="1653050" y="365125"/>
            <a:ext cx="5476875" cy="4886325"/>
          </a:xfrm>
          <a:prstGeom prst="rect">
            <a:avLst/>
          </a:prstGeom>
        </p:spPr>
      </p:pic>
      <p:pic>
        <p:nvPicPr>
          <p:cNvPr id="7" name="Picture 6">
            <a:extLst>
              <a:ext uri="{FF2B5EF4-FFF2-40B4-BE49-F238E27FC236}">
                <a16:creationId xmlns:a16="http://schemas.microsoft.com/office/drawing/2014/main" id="{2626DE21-0863-4427-A156-5627C50E3269}"/>
              </a:ext>
            </a:extLst>
          </p:cNvPr>
          <p:cNvPicPr>
            <a:picLocks noChangeAspect="1"/>
          </p:cNvPicPr>
          <p:nvPr/>
        </p:nvPicPr>
        <p:blipFill>
          <a:blip r:embed="rId3"/>
          <a:stretch>
            <a:fillRect/>
          </a:stretch>
        </p:blipFill>
        <p:spPr>
          <a:xfrm>
            <a:off x="1382974" y="5499894"/>
            <a:ext cx="8591550" cy="428625"/>
          </a:xfrm>
          <a:prstGeom prst="rect">
            <a:avLst/>
          </a:prstGeom>
        </p:spPr>
      </p:pic>
    </p:spTree>
    <p:extLst>
      <p:ext uri="{BB962C8B-B14F-4D97-AF65-F5344CB8AC3E}">
        <p14:creationId xmlns:p14="http://schemas.microsoft.com/office/powerpoint/2010/main" val="3482302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5275-9712-4F15-B5C4-60CA2EEC9B6D}"/>
              </a:ext>
            </a:extLst>
          </p:cNvPr>
          <p:cNvSpPr>
            <a:spLocks noGrp="1"/>
          </p:cNvSpPr>
          <p:nvPr>
            <p:ph type="title"/>
          </p:nvPr>
        </p:nvSpPr>
        <p:spPr/>
        <p:txBody>
          <a:bodyPr/>
          <a:lstStyle/>
          <a:p>
            <a:r>
              <a:rPr lang="en-IN" dirty="0"/>
              <a:t>Laptop/</a:t>
            </a:r>
            <a:r>
              <a:rPr lang="en-IN" dirty="0" err="1"/>
              <a:t>Macbook</a:t>
            </a:r>
            <a:endParaRPr lang="en-US" dirty="0"/>
          </a:p>
        </p:txBody>
      </p:sp>
      <p:sp>
        <p:nvSpPr>
          <p:cNvPr id="3" name="Content Placeholder 2">
            <a:extLst>
              <a:ext uri="{FF2B5EF4-FFF2-40B4-BE49-F238E27FC236}">
                <a16:creationId xmlns:a16="http://schemas.microsoft.com/office/drawing/2014/main" id="{ECB29E9C-8D1E-465F-B09F-527B436B5798}"/>
              </a:ext>
            </a:extLst>
          </p:cNvPr>
          <p:cNvSpPr>
            <a:spLocks noGrp="1"/>
          </p:cNvSpPr>
          <p:nvPr>
            <p:ph idx="1"/>
          </p:nvPr>
        </p:nvSpPr>
        <p:spPr/>
        <p:txBody>
          <a:bodyPr/>
          <a:lstStyle/>
          <a:p>
            <a:r>
              <a:rPr lang="en-US" b="0" i="0" dirty="0">
                <a:solidFill>
                  <a:srgbClr val="4D5156"/>
                </a:solidFill>
                <a:effectLst/>
                <a:latin typeface="arial" panose="020B0604020202020204" pitchFamily="34" charset="0"/>
              </a:rPr>
              <a:t>Revenue in the </a:t>
            </a:r>
            <a:r>
              <a:rPr lang="en-US" b="1" i="0" dirty="0">
                <a:solidFill>
                  <a:srgbClr val="5F6368"/>
                </a:solidFill>
                <a:effectLst/>
                <a:latin typeface="arial" panose="020B0604020202020204" pitchFamily="34" charset="0"/>
              </a:rPr>
              <a:t>Laptops</a:t>
            </a:r>
            <a:r>
              <a:rPr lang="en-US" b="0" i="0" dirty="0">
                <a:solidFill>
                  <a:srgbClr val="4D5156"/>
                </a:solidFill>
                <a:effectLst/>
                <a:latin typeface="arial" panose="020B0604020202020204" pitchFamily="34" charset="0"/>
              </a:rPr>
              <a:t> segment is </a:t>
            </a:r>
            <a:r>
              <a:rPr lang="en-US" b="1" i="0" dirty="0">
                <a:solidFill>
                  <a:srgbClr val="5F6368"/>
                </a:solidFill>
                <a:effectLst/>
                <a:latin typeface="arial" panose="020B0604020202020204" pitchFamily="34" charset="0"/>
              </a:rPr>
              <a:t>projected</a:t>
            </a:r>
            <a:r>
              <a:rPr lang="en-US" b="0" i="0" dirty="0">
                <a:solidFill>
                  <a:srgbClr val="4D5156"/>
                </a:solidFill>
                <a:effectLst/>
                <a:latin typeface="arial" panose="020B0604020202020204" pitchFamily="34" charset="0"/>
              </a:rPr>
              <a:t> to reach US$4,693.70m in 2020. Revenue is </a:t>
            </a:r>
            <a:r>
              <a:rPr lang="en-US" b="1" i="0" dirty="0">
                <a:solidFill>
                  <a:srgbClr val="5F6368"/>
                </a:solidFill>
                <a:effectLst/>
                <a:latin typeface="arial" panose="020B0604020202020204" pitchFamily="34" charset="0"/>
              </a:rPr>
              <a:t>expected</a:t>
            </a:r>
            <a:r>
              <a:rPr lang="en-US" b="0" i="0" dirty="0">
                <a:solidFill>
                  <a:srgbClr val="4D5156"/>
                </a:solidFill>
                <a:effectLst/>
                <a:latin typeface="arial" panose="020B0604020202020204" pitchFamily="34" charset="0"/>
              </a:rPr>
              <a:t> to show an annual </a:t>
            </a:r>
            <a:r>
              <a:rPr lang="en-US" b="1" i="0" dirty="0">
                <a:solidFill>
                  <a:srgbClr val="5F6368"/>
                </a:solidFill>
                <a:effectLst/>
                <a:latin typeface="arial" panose="020B0604020202020204" pitchFamily="34" charset="0"/>
              </a:rPr>
              <a:t>growth rate</a:t>
            </a:r>
            <a:r>
              <a:rPr lang="en-US" b="0" i="0" dirty="0">
                <a:solidFill>
                  <a:srgbClr val="4D5156"/>
                </a:solidFill>
                <a:effectLst/>
                <a:latin typeface="arial" panose="020B0604020202020204" pitchFamily="34" charset="0"/>
              </a:rPr>
              <a:t> (CAGR 2020-2025) of 4.0%</a:t>
            </a:r>
          </a:p>
          <a:p>
            <a:endParaRPr lang="en-US" dirty="0">
              <a:solidFill>
                <a:srgbClr val="4D5156"/>
              </a:solidFill>
              <a:latin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70CABD46-5CFA-4477-BBF7-FA89859E5D39}"/>
              </a:ext>
            </a:extLst>
          </p:cNvPr>
          <p:cNvPicPr>
            <a:picLocks noChangeAspect="1"/>
          </p:cNvPicPr>
          <p:nvPr/>
        </p:nvPicPr>
        <p:blipFill>
          <a:blip r:embed="rId2"/>
          <a:stretch>
            <a:fillRect/>
          </a:stretch>
        </p:blipFill>
        <p:spPr>
          <a:xfrm>
            <a:off x="3968318" y="3034587"/>
            <a:ext cx="6471821" cy="3823413"/>
          </a:xfrm>
          <a:prstGeom prst="rect">
            <a:avLst/>
          </a:prstGeom>
        </p:spPr>
      </p:pic>
    </p:spTree>
    <p:extLst>
      <p:ext uri="{BB962C8B-B14F-4D97-AF65-F5344CB8AC3E}">
        <p14:creationId xmlns:p14="http://schemas.microsoft.com/office/powerpoint/2010/main" val="2412544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3832-85F6-49BF-895F-52C0006B4727}"/>
              </a:ext>
            </a:extLst>
          </p:cNvPr>
          <p:cNvSpPr>
            <a:spLocks noGrp="1"/>
          </p:cNvSpPr>
          <p:nvPr>
            <p:ph type="title"/>
          </p:nvPr>
        </p:nvSpPr>
        <p:spPr/>
        <p:txBody>
          <a:bodyPr/>
          <a:lstStyle/>
          <a:p>
            <a:r>
              <a:rPr lang="en-IN" dirty="0"/>
              <a:t>Tablet/ IPAD</a:t>
            </a:r>
            <a:endParaRPr lang="en-US" dirty="0"/>
          </a:p>
        </p:txBody>
      </p:sp>
      <p:sp>
        <p:nvSpPr>
          <p:cNvPr id="3" name="Content Placeholder 2">
            <a:extLst>
              <a:ext uri="{FF2B5EF4-FFF2-40B4-BE49-F238E27FC236}">
                <a16:creationId xmlns:a16="http://schemas.microsoft.com/office/drawing/2014/main" id="{EC039F2B-E6D9-4C5E-89CD-886F31C423DE}"/>
              </a:ext>
            </a:extLst>
          </p:cNvPr>
          <p:cNvSpPr>
            <a:spLocks noGrp="1"/>
          </p:cNvSpPr>
          <p:nvPr>
            <p:ph idx="1"/>
          </p:nvPr>
        </p:nvSpPr>
        <p:spPr/>
        <p:txBody>
          <a:bodyPr/>
          <a:lstStyle/>
          <a:p>
            <a:r>
              <a:rPr lang="en-US" b="0" i="0" dirty="0">
                <a:solidFill>
                  <a:srgbClr val="4D5156"/>
                </a:solidFill>
                <a:effectLst/>
                <a:latin typeface="arial" panose="020B0604020202020204" pitchFamily="34" charset="0"/>
              </a:rPr>
              <a:t>The </a:t>
            </a:r>
            <a:r>
              <a:rPr lang="en-US" b="1" i="0" dirty="0">
                <a:solidFill>
                  <a:srgbClr val="5F6368"/>
                </a:solidFill>
                <a:effectLst/>
                <a:latin typeface="arial" panose="020B0604020202020204" pitchFamily="34" charset="0"/>
              </a:rPr>
              <a:t>market</a:t>
            </a:r>
            <a:r>
              <a:rPr lang="en-US" b="0" i="0" dirty="0">
                <a:solidFill>
                  <a:srgbClr val="4D5156"/>
                </a:solidFill>
                <a:effectLst/>
                <a:latin typeface="arial" panose="020B0604020202020204" pitchFamily="34" charset="0"/>
              </a:rPr>
              <a:t> is </a:t>
            </a:r>
            <a:r>
              <a:rPr lang="en-US" b="1" i="0" dirty="0">
                <a:solidFill>
                  <a:srgbClr val="5F6368"/>
                </a:solidFill>
                <a:effectLst/>
                <a:latin typeface="arial" panose="020B0604020202020204" pitchFamily="34" charset="0"/>
              </a:rPr>
              <a:t>expected</a:t>
            </a:r>
            <a:r>
              <a:rPr lang="en-US" b="0" i="0" dirty="0">
                <a:solidFill>
                  <a:srgbClr val="4D5156"/>
                </a:solidFill>
                <a:effectLst/>
                <a:latin typeface="arial" panose="020B0604020202020204" pitchFamily="34" charset="0"/>
              </a:rPr>
              <a:t> to </a:t>
            </a:r>
            <a:r>
              <a:rPr lang="en-US" b="1" i="0" dirty="0">
                <a:solidFill>
                  <a:srgbClr val="5F6368"/>
                </a:solidFill>
                <a:effectLst/>
                <a:latin typeface="arial" panose="020B0604020202020204" pitchFamily="34" charset="0"/>
              </a:rPr>
              <a:t>grow</a:t>
            </a:r>
            <a:r>
              <a:rPr lang="en-US" b="0" i="0" dirty="0">
                <a:solidFill>
                  <a:srgbClr val="4D5156"/>
                </a:solidFill>
                <a:effectLst/>
                <a:latin typeface="arial" panose="020B0604020202020204" pitchFamily="34" charset="0"/>
              </a:rPr>
              <a:t> annually by 2.6% (CAGR 2020-2025).</a:t>
            </a:r>
          </a:p>
          <a:p>
            <a:endParaRPr lang="en-US" dirty="0">
              <a:solidFill>
                <a:srgbClr val="4D5156"/>
              </a:solidFill>
              <a:latin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E0DB8792-5BE3-4851-BFC0-F5808D1E45CA}"/>
              </a:ext>
            </a:extLst>
          </p:cNvPr>
          <p:cNvPicPr>
            <a:picLocks noChangeAspect="1"/>
          </p:cNvPicPr>
          <p:nvPr/>
        </p:nvPicPr>
        <p:blipFill>
          <a:blip r:embed="rId2"/>
          <a:stretch>
            <a:fillRect/>
          </a:stretch>
        </p:blipFill>
        <p:spPr>
          <a:xfrm>
            <a:off x="2219417" y="2752418"/>
            <a:ext cx="8416032" cy="3852568"/>
          </a:xfrm>
          <a:prstGeom prst="rect">
            <a:avLst/>
          </a:prstGeom>
        </p:spPr>
      </p:pic>
    </p:spTree>
    <p:extLst>
      <p:ext uri="{BB962C8B-B14F-4D97-AF65-F5344CB8AC3E}">
        <p14:creationId xmlns:p14="http://schemas.microsoft.com/office/powerpoint/2010/main" val="1576249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ADC3B-718C-442A-A320-D5498B47CB2B}"/>
              </a:ext>
            </a:extLst>
          </p:cNvPr>
          <p:cNvSpPr>
            <a:spLocks noGrp="1"/>
          </p:cNvSpPr>
          <p:nvPr>
            <p:ph type="title"/>
          </p:nvPr>
        </p:nvSpPr>
        <p:spPr/>
        <p:txBody>
          <a:bodyPr/>
          <a:lstStyle/>
          <a:p>
            <a:endParaRPr lang="en-US" dirty="0"/>
          </a:p>
        </p:txBody>
      </p:sp>
      <p:pic>
        <p:nvPicPr>
          <p:cNvPr id="6146" name="Picture 2" descr="Apple: The First Trillion Dollar Company | by Andrew Saunders | Medium">
            <a:extLst>
              <a:ext uri="{FF2B5EF4-FFF2-40B4-BE49-F238E27FC236}">
                <a16:creationId xmlns:a16="http://schemas.microsoft.com/office/drawing/2014/main" id="{530FC19B-4FAD-47FE-B846-E332D02E28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229" y="541538"/>
            <a:ext cx="8443240" cy="56354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0B20CFBD-A5F0-48A3-A04F-67E68A13D74D}"/>
              </a:ext>
            </a:extLst>
          </p:cNvPr>
          <p:cNvCxnSpPr/>
          <p:nvPr/>
        </p:nvCxnSpPr>
        <p:spPr>
          <a:xfrm>
            <a:off x="7617041" y="3027285"/>
            <a:ext cx="1038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8810394-9E1F-4F72-9642-024F11478938}"/>
              </a:ext>
            </a:extLst>
          </p:cNvPr>
          <p:cNvSpPr txBox="1"/>
          <p:nvPr/>
        </p:nvSpPr>
        <p:spPr>
          <a:xfrm>
            <a:off x="8655728" y="2842619"/>
            <a:ext cx="1589103" cy="369332"/>
          </a:xfrm>
          <a:prstGeom prst="rect">
            <a:avLst/>
          </a:prstGeom>
          <a:noFill/>
        </p:spPr>
        <p:txBody>
          <a:bodyPr wrap="square" rtlCol="0">
            <a:spAutoFit/>
          </a:bodyPr>
          <a:lstStyle/>
          <a:p>
            <a:r>
              <a:rPr lang="en-IN" dirty="0"/>
              <a:t>BUILD</a:t>
            </a:r>
            <a:endParaRPr lang="en-US" dirty="0"/>
          </a:p>
        </p:txBody>
      </p:sp>
      <p:sp>
        <p:nvSpPr>
          <p:cNvPr id="7" name="TextBox 6">
            <a:extLst>
              <a:ext uri="{FF2B5EF4-FFF2-40B4-BE49-F238E27FC236}">
                <a16:creationId xmlns:a16="http://schemas.microsoft.com/office/drawing/2014/main" id="{9012BCDF-8E08-4A0A-A884-AB01C36FF5F0}"/>
              </a:ext>
            </a:extLst>
          </p:cNvPr>
          <p:cNvSpPr txBox="1"/>
          <p:nvPr/>
        </p:nvSpPr>
        <p:spPr>
          <a:xfrm>
            <a:off x="1146699" y="1027906"/>
            <a:ext cx="1589103" cy="369332"/>
          </a:xfrm>
          <a:prstGeom prst="rect">
            <a:avLst/>
          </a:prstGeom>
          <a:noFill/>
        </p:spPr>
        <p:txBody>
          <a:bodyPr wrap="square" rtlCol="0">
            <a:spAutoFit/>
          </a:bodyPr>
          <a:lstStyle/>
          <a:p>
            <a:r>
              <a:rPr lang="en-IN" dirty="0"/>
              <a:t>HOLD</a:t>
            </a:r>
            <a:endParaRPr lang="en-US" dirty="0"/>
          </a:p>
        </p:txBody>
      </p:sp>
      <p:cxnSp>
        <p:nvCxnSpPr>
          <p:cNvPr id="10" name="Straight Arrow Connector 9">
            <a:extLst>
              <a:ext uri="{FF2B5EF4-FFF2-40B4-BE49-F238E27FC236}">
                <a16:creationId xmlns:a16="http://schemas.microsoft.com/office/drawing/2014/main" id="{F5D54BFB-95C0-4E00-935E-9B2ACA6218A3}"/>
              </a:ext>
            </a:extLst>
          </p:cNvPr>
          <p:cNvCxnSpPr/>
          <p:nvPr/>
        </p:nvCxnSpPr>
        <p:spPr>
          <a:xfrm flipH="1" flipV="1">
            <a:off x="1988598" y="1429305"/>
            <a:ext cx="878889" cy="652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8BA8C3-B22B-464D-BDBA-1B7F2E8E482B}"/>
              </a:ext>
            </a:extLst>
          </p:cNvPr>
          <p:cNvSpPr txBox="1"/>
          <p:nvPr/>
        </p:nvSpPr>
        <p:spPr>
          <a:xfrm>
            <a:off x="8781167" y="4575244"/>
            <a:ext cx="1589103" cy="369332"/>
          </a:xfrm>
          <a:prstGeom prst="rect">
            <a:avLst/>
          </a:prstGeom>
          <a:noFill/>
        </p:spPr>
        <p:txBody>
          <a:bodyPr wrap="square" rtlCol="0">
            <a:spAutoFit/>
          </a:bodyPr>
          <a:lstStyle/>
          <a:p>
            <a:r>
              <a:rPr lang="en-IN" dirty="0"/>
              <a:t>DIVEST</a:t>
            </a:r>
            <a:endParaRPr lang="en-US" dirty="0"/>
          </a:p>
        </p:txBody>
      </p:sp>
      <p:cxnSp>
        <p:nvCxnSpPr>
          <p:cNvPr id="14" name="Straight Arrow Connector 13">
            <a:extLst>
              <a:ext uri="{FF2B5EF4-FFF2-40B4-BE49-F238E27FC236}">
                <a16:creationId xmlns:a16="http://schemas.microsoft.com/office/drawing/2014/main" id="{B4CF5A9A-55C8-4E73-9ED9-15245CA331ED}"/>
              </a:ext>
            </a:extLst>
          </p:cNvPr>
          <p:cNvCxnSpPr/>
          <p:nvPr/>
        </p:nvCxnSpPr>
        <p:spPr>
          <a:xfrm>
            <a:off x="7554897" y="4722920"/>
            <a:ext cx="10031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FCAB0B3-D01B-4EAC-B0D3-6A2607B3C052}"/>
              </a:ext>
            </a:extLst>
          </p:cNvPr>
          <p:cNvCxnSpPr/>
          <p:nvPr/>
        </p:nvCxnSpPr>
        <p:spPr>
          <a:xfrm>
            <a:off x="4190260" y="5521911"/>
            <a:ext cx="0" cy="585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C968C26-44AE-41BF-8AAD-5542EE48FEB8}"/>
              </a:ext>
            </a:extLst>
          </p:cNvPr>
          <p:cNvSpPr txBox="1"/>
          <p:nvPr/>
        </p:nvSpPr>
        <p:spPr>
          <a:xfrm>
            <a:off x="3863266" y="6215718"/>
            <a:ext cx="1589103" cy="369332"/>
          </a:xfrm>
          <a:prstGeom prst="rect">
            <a:avLst/>
          </a:prstGeom>
          <a:noFill/>
        </p:spPr>
        <p:txBody>
          <a:bodyPr wrap="square" rtlCol="0">
            <a:spAutoFit/>
          </a:bodyPr>
          <a:lstStyle/>
          <a:p>
            <a:r>
              <a:rPr lang="en-IN" dirty="0"/>
              <a:t>HARVEST</a:t>
            </a:r>
            <a:endParaRPr lang="en-US" dirty="0"/>
          </a:p>
        </p:txBody>
      </p:sp>
    </p:spTree>
    <p:extLst>
      <p:ext uri="{BB962C8B-B14F-4D97-AF65-F5344CB8AC3E}">
        <p14:creationId xmlns:p14="http://schemas.microsoft.com/office/powerpoint/2010/main" val="2338857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9FD81-633B-48A0-A5E1-1BFB97E83CDD}"/>
              </a:ext>
            </a:extLst>
          </p:cNvPr>
          <p:cNvSpPr>
            <a:spLocks noGrp="1"/>
          </p:cNvSpPr>
          <p:nvPr>
            <p:ph type="title"/>
          </p:nvPr>
        </p:nvSpPr>
        <p:spPr/>
        <p:txBody>
          <a:bodyPr/>
          <a:lstStyle/>
          <a:p>
            <a:r>
              <a:rPr lang="en-IN" dirty="0"/>
              <a:t>Strategies to adopt</a:t>
            </a:r>
            <a:endParaRPr lang="en-US" dirty="0"/>
          </a:p>
        </p:txBody>
      </p:sp>
      <p:sp>
        <p:nvSpPr>
          <p:cNvPr id="3" name="Content Placeholder 2">
            <a:extLst>
              <a:ext uri="{FF2B5EF4-FFF2-40B4-BE49-F238E27FC236}">
                <a16:creationId xmlns:a16="http://schemas.microsoft.com/office/drawing/2014/main" id="{CDF9F3C3-4072-483A-B69D-0E8E1EA138A8}"/>
              </a:ext>
            </a:extLst>
          </p:cNvPr>
          <p:cNvSpPr>
            <a:spLocks noGrp="1"/>
          </p:cNvSpPr>
          <p:nvPr>
            <p:ph idx="1"/>
          </p:nvPr>
        </p:nvSpPr>
        <p:spPr/>
        <p:txBody>
          <a:bodyPr>
            <a:normAutofit fontScale="85000" lnSpcReduction="20000"/>
          </a:bodyPr>
          <a:lstStyle/>
          <a:p>
            <a:pPr algn="l"/>
            <a:r>
              <a:rPr lang="en-US" b="1" i="0" dirty="0">
                <a:solidFill>
                  <a:srgbClr val="212121"/>
                </a:solidFill>
                <a:effectLst/>
                <a:latin typeface="Helvetica Neue"/>
              </a:rPr>
              <a:t>1. Build strategy</a:t>
            </a:r>
          </a:p>
          <a:p>
            <a:pPr algn="l"/>
            <a:r>
              <a:rPr lang="en-US" b="0" i="0" dirty="0">
                <a:solidFill>
                  <a:srgbClr val="212121"/>
                </a:solidFill>
                <a:effectLst/>
                <a:latin typeface="Helvetica Neue"/>
              </a:rPr>
              <a:t>Create a new brand and a new target audience by means of a Question Mark.</a:t>
            </a:r>
          </a:p>
          <a:p>
            <a:pPr algn="l"/>
            <a:r>
              <a:rPr lang="en-US" b="1" i="0" dirty="0">
                <a:solidFill>
                  <a:srgbClr val="212121"/>
                </a:solidFill>
                <a:effectLst/>
                <a:latin typeface="Helvetica Neue"/>
              </a:rPr>
              <a:t>2. Hold strategy</a:t>
            </a:r>
          </a:p>
          <a:p>
            <a:pPr algn="l"/>
            <a:r>
              <a:rPr lang="en-US" b="0" i="0" dirty="0">
                <a:solidFill>
                  <a:srgbClr val="212121"/>
                </a:solidFill>
                <a:effectLst/>
                <a:latin typeface="Helvetica Neue"/>
              </a:rPr>
              <a:t>Maintain this success and benefit from market growth by means of a Star.</a:t>
            </a:r>
          </a:p>
          <a:p>
            <a:pPr algn="l"/>
            <a:r>
              <a:rPr lang="en-US" b="1" i="0" dirty="0">
                <a:solidFill>
                  <a:srgbClr val="212121"/>
                </a:solidFill>
                <a:effectLst/>
                <a:latin typeface="Helvetica Neue"/>
              </a:rPr>
              <a:t>3. Harvest strategy</a:t>
            </a:r>
          </a:p>
          <a:p>
            <a:pPr algn="l"/>
            <a:r>
              <a:rPr lang="en-US" b="0" i="0" dirty="0">
                <a:solidFill>
                  <a:srgbClr val="212121"/>
                </a:solidFill>
                <a:effectLst/>
                <a:latin typeface="Helvetica Neue"/>
              </a:rPr>
              <a:t>Make as much money as possible with the product by means of the Cash Cow. This can be achieved by improving or renewing the product or by manufacturing by-products.</a:t>
            </a:r>
          </a:p>
          <a:p>
            <a:pPr algn="l"/>
            <a:r>
              <a:rPr lang="en-US" b="1" i="0" dirty="0">
                <a:solidFill>
                  <a:srgbClr val="212121"/>
                </a:solidFill>
                <a:effectLst/>
                <a:latin typeface="Helvetica Neue"/>
              </a:rPr>
              <a:t>4. Divest strategy</a:t>
            </a:r>
          </a:p>
          <a:p>
            <a:pPr algn="l"/>
            <a:r>
              <a:rPr lang="en-US" b="0" i="0" dirty="0">
                <a:solidFill>
                  <a:srgbClr val="212121"/>
                </a:solidFill>
                <a:effectLst/>
                <a:latin typeface="Helvetica Neue"/>
              </a:rPr>
              <a:t>Abandon the investment in the product by means of a Dog; the market is saturated or there is no or little interest in the product.</a:t>
            </a:r>
          </a:p>
          <a:p>
            <a:endParaRPr lang="en-US" dirty="0"/>
          </a:p>
        </p:txBody>
      </p:sp>
    </p:spTree>
    <p:extLst>
      <p:ext uri="{BB962C8B-B14F-4D97-AF65-F5344CB8AC3E}">
        <p14:creationId xmlns:p14="http://schemas.microsoft.com/office/powerpoint/2010/main" val="4071755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7" name="Content Placeholder 6"/>
          <p:cNvPicPr>
            <a:picLocks noGrp="1" noChangeAspect="1"/>
          </p:cNvPicPr>
          <p:nvPr>
            <p:ph idx="1"/>
          </p:nvPr>
        </p:nvPicPr>
        <p:blipFill>
          <a:blip r:embed="rId2"/>
          <a:stretch>
            <a:fillRect/>
          </a:stretch>
        </p:blipFill>
        <p:spPr>
          <a:xfrm>
            <a:off x="7915128" y="1342769"/>
            <a:ext cx="4136829" cy="3772672"/>
          </a:xfrm>
          <a:prstGeom prst="rect">
            <a:avLst/>
          </a:prstGeom>
        </p:spPr>
      </p:pic>
      <p:pic>
        <p:nvPicPr>
          <p:cNvPr id="4" name="Picture 3"/>
          <p:cNvPicPr>
            <a:picLocks noChangeAspect="1"/>
          </p:cNvPicPr>
          <p:nvPr/>
        </p:nvPicPr>
        <p:blipFill>
          <a:blip r:embed="rId3"/>
          <a:stretch>
            <a:fillRect/>
          </a:stretch>
        </p:blipFill>
        <p:spPr>
          <a:xfrm>
            <a:off x="140043" y="44451"/>
            <a:ext cx="12051957" cy="1397172"/>
          </a:xfrm>
          <a:prstGeom prst="rect">
            <a:avLst/>
          </a:prstGeom>
        </p:spPr>
      </p:pic>
      <p:pic>
        <p:nvPicPr>
          <p:cNvPr id="5" name="Picture 4"/>
          <p:cNvPicPr>
            <a:picLocks noChangeAspect="1"/>
          </p:cNvPicPr>
          <p:nvPr/>
        </p:nvPicPr>
        <p:blipFill>
          <a:blip r:embed="rId4"/>
          <a:stretch>
            <a:fillRect/>
          </a:stretch>
        </p:blipFill>
        <p:spPr>
          <a:xfrm>
            <a:off x="0" y="1243914"/>
            <a:ext cx="4161243" cy="3772672"/>
          </a:xfrm>
          <a:prstGeom prst="rect">
            <a:avLst/>
          </a:prstGeom>
        </p:spPr>
      </p:pic>
      <p:pic>
        <p:nvPicPr>
          <p:cNvPr id="6" name="Picture 5"/>
          <p:cNvPicPr>
            <a:picLocks noChangeAspect="1"/>
          </p:cNvPicPr>
          <p:nvPr/>
        </p:nvPicPr>
        <p:blipFill>
          <a:blip r:embed="rId5"/>
          <a:stretch>
            <a:fillRect/>
          </a:stretch>
        </p:blipFill>
        <p:spPr>
          <a:xfrm>
            <a:off x="4161243" y="1377200"/>
            <a:ext cx="3987083" cy="3703809"/>
          </a:xfrm>
          <a:prstGeom prst="rect">
            <a:avLst/>
          </a:prstGeom>
        </p:spPr>
      </p:pic>
    </p:spTree>
    <p:extLst>
      <p:ext uri="{BB962C8B-B14F-4D97-AF65-F5344CB8AC3E}">
        <p14:creationId xmlns:p14="http://schemas.microsoft.com/office/powerpoint/2010/main" val="4196712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410EB-D55F-4C1E-9907-F60F3ECECE61}"/>
              </a:ext>
            </a:extLst>
          </p:cNvPr>
          <p:cNvSpPr>
            <a:spLocks noGrp="1"/>
          </p:cNvSpPr>
          <p:nvPr>
            <p:ph type="title"/>
          </p:nvPr>
        </p:nvSpPr>
        <p:spPr/>
        <p:txBody>
          <a:bodyPr/>
          <a:lstStyle/>
          <a:p>
            <a:r>
              <a:rPr lang="en-US" dirty="0"/>
              <a:t>Criticism- BCG Matrix</a:t>
            </a:r>
            <a:endParaRPr lang="en-IN" dirty="0"/>
          </a:p>
        </p:txBody>
      </p:sp>
      <p:sp>
        <p:nvSpPr>
          <p:cNvPr id="3" name="Content Placeholder 2">
            <a:extLst>
              <a:ext uri="{FF2B5EF4-FFF2-40B4-BE49-F238E27FC236}">
                <a16:creationId xmlns:a16="http://schemas.microsoft.com/office/drawing/2014/main" id="{E1BD02C5-62CA-4B43-BED4-3C4924D75567}"/>
              </a:ext>
            </a:extLst>
          </p:cNvPr>
          <p:cNvSpPr>
            <a:spLocks noGrp="1"/>
          </p:cNvSpPr>
          <p:nvPr>
            <p:ph idx="1"/>
          </p:nvPr>
        </p:nvSpPr>
        <p:spPr/>
        <p:txBody>
          <a:bodyPr/>
          <a:lstStyle/>
          <a:p>
            <a:r>
              <a:rPr lang="en-US" dirty="0"/>
              <a:t>Overly Simple</a:t>
            </a:r>
            <a:endParaRPr lang="en-IN" dirty="0"/>
          </a:p>
        </p:txBody>
      </p:sp>
      <p:pic>
        <p:nvPicPr>
          <p:cNvPr id="4" name="Picture 3">
            <a:extLst>
              <a:ext uri="{FF2B5EF4-FFF2-40B4-BE49-F238E27FC236}">
                <a16:creationId xmlns:a16="http://schemas.microsoft.com/office/drawing/2014/main" id="{ABC5C44C-5FB5-489F-8DA7-E5FA45317C59}"/>
              </a:ext>
            </a:extLst>
          </p:cNvPr>
          <p:cNvPicPr>
            <a:picLocks noChangeAspect="1"/>
          </p:cNvPicPr>
          <p:nvPr/>
        </p:nvPicPr>
        <p:blipFill>
          <a:blip r:embed="rId2"/>
          <a:stretch>
            <a:fillRect/>
          </a:stretch>
        </p:blipFill>
        <p:spPr>
          <a:xfrm>
            <a:off x="1240082" y="2568086"/>
            <a:ext cx="7724775" cy="3409950"/>
          </a:xfrm>
          <a:prstGeom prst="rect">
            <a:avLst/>
          </a:prstGeom>
        </p:spPr>
      </p:pic>
    </p:spTree>
    <p:extLst>
      <p:ext uri="{BB962C8B-B14F-4D97-AF65-F5344CB8AC3E}">
        <p14:creationId xmlns:p14="http://schemas.microsoft.com/office/powerpoint/2010/main" val="2156986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B3749-FA2E-4B1E-9F01-8B79D86F462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517B9D0-F5C0-4C79-8BB2-50CE729ABFA5}"/>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3CED6E83-3A49-4092-AE29-B58DCC501733}"/>
              </a:ext>
            </a:extLst>
          </p:cNvPr>
          <p:cNvPicPr>
            <a:picLocks noChangeAspect="1"/>
          </p:cNvPicPr>
          <p:nvPr/>
        </p:nvPicPr>
        <p:blipFill>
          <a:blip r:embed="rId2"/>
          <a:stretch>
            <a:fillRect/>
          </a:stretch>
        </p:blipFill>
        <p:spPr>
          <a:xfrm>
            <a:off x="450082" y="527539"/>
            <a:ext cx="8941201" cy="3529745"/>
          </a:xfrm>
          <a:prstGeom prst="rect">
            <a:avLst/>
          </a:prstGeom>
        </p:spPr>
      </p:pic>
    </p:spTree>
    <p:extLst>
      <p:ext uri="{BB962C8B-B14F-4D97-AF65-F5344CB8AC3E}">
        <p14:creationId xmlns:p14="http://schemas.microsoft.com/office/powerpoint/2010/main" val="1114021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EE5D2-601F-4F12-AE18-1E2A427F4A08}"/>
              </a:ext>
            </a:extLst>
          </p:cNvPr>
          <p:cNvSpPr>
            <a:spLocks noGrp="1"/>
          </p:cNvSpPr>
          <p:nvPr>
            <p:ph type="title"/>
          </p:nvPr>
        </p:nvSpPr>
        <p:spPr/>
        <p:txBody>
          <a:bodyPr/>
          <a:lstStyle/>
          <a:p>
            <a:r>
              <a:rPr lang="en-US" dirty="0"/>
              <a:t>Looking into limited dimensions</a:t>
            </a:r>
            <a:endParaRPr lang="en-IN" dirty="0"/>
          </a:p>
        </p:txBody>
      </p:sp>
      <p:sp>
        <p:nvSpPr>
          <p:cNvPr id="3" name="Content Placeholder 2">
            <a:extLst>
              <a:ext uri="{FF2B5EF4-FFF2-40B4-BE49-F238E27FC236}">
                <a16:creationId xmlns:a16="http://schemas.microsoft.com/office/drawing/2014/main" id="{3C39B51F-8216-4415-AA19-6CE868EECF5C}"/>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69D7ED8C-09FE-4D0D-8E6C-7316EAB471C3}"/>
              </a:ext>
            </a:extLst>
          </p:cNvPr>
          <p:cNvPicPr>
            <a:picLocks noChangeAspect="1"/>
          </p:cNvPicPr>
          <p:nvPr/>
        </p:nvPicPr>
        <p:blipFill>
          <a:blip r:embed="rId2"/>
          <a:stretch>
            <a:fillRect/>
          </a:stretch>
        </p:blipFill>
        <p:spPr>
          <a:xfrm>
            <a:off x="1298331" y="1639094"/>
            <a:ext cx="7696200" cy="4724400"/>
          </a:xfrm>
          <a:prstGeom prst="rect">
            <a:avLst/>
          </a:prstGeom>
        </p:spPr>
      </p:pic>
    </p:spTree>
    <p:extLst>
      <p:ext uri="{BB962C8B-B14F-4D97-AF65-F5344CB8AC3E}">
        <p14:creationId xmlns:p14="http://schemas.microsoft.com/office/powerpoint/2010/main" val="1469383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B0CA-7040-480F-B8E7-3A434DB9EA2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43894B-AE02-46CA-AF3C-20C2E126EBE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C7F39D79-7E4F-4778-8518-09127637E8FB}"/>
              </a:ext>
            </a:extLst>
          </p:cNvPr>
          <p:cNvPicPr>
            <a:picLocks noChangeAspect="1"/>
          </p:cNvPicPr>
          <p:nvPr/>
        </p:nvPicPr>
        <p:blipFill>
          <a:blip r:embed="rId2"/>
          <a:stretch>
            <a:fillRect/>
          </a:stretch>
        </p:blipFill>
        <p:spPr>
          <a:xfrm>
            <a:off x="694593" y="298986"/>
            <a:ext cx="7760310" cy="5261049"/>
          </a:xfrm>
          <a:prstGeom prst="rect">
            <a:avLst/>
          </a:prstGeom>
        </p:spPr>
      </p:pic>
    </p:spTree>
    <p:extLst>
      <p:ext uri="{BB962C8B-B14F-4D97-AF65-F5344CB8AC3E}">
        <p14:creationId xmlns:p14="http://schemas.microsoft.com/office/powerpoint/2010/main" val="1519209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7497-1FA9-432D-A4FF-7F53DDDF29B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164E658-A687-4CA5-B4B7-BC24E8CAF330}"/>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27AA366D-E78B-443A-86CD-A4E68F965B7A}"/>
              </a:ext>
            </a:extLst>
          </p:cNvPr>
          <p:cNvPicPr>
            <a:picLocks noChangeAspect="1"/>
          </p:cNvPicPr>
          <p:nvPr/>
        </p:nvPicPr>
        <p:blipFill>
          <a:blip r:embed="rId2"/>
          <a:stretch>
            <a:fillRect/>
          </a:stretch>
        </p:blipFill>
        <p:spPr>
          <a:xfrm>
            <a:off x="2219325" y="1752600"/>
            <a:ext cx="7753350" cy="3352800"/>
          </a:xfrm>
          <a:prstGeom prst="rect">
            <a:avLst/>
          </a:prstGeom>
        </p:spPr>
      </p:pic>
    </p:spTree>
    <p:extLst>
      <p:ext uri="{BB962C8B-B14F-4D97-AF65-F5344CB8AC3E}">
        <p14:creationId xmlns:p14="http://schemas.microsoft.com/office/powerpoint/2010/main" val="7662178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34C0B-B7F0-42A0-B4C8-E31F9004DB4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E21B401-8FA1-4AE3-9B6F-760E98BBFE9C}"/>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4DDC03EB-8CEE-46C8-B016-D6AB9A5D7F05}"/>
              </a:ext>
            </a:extLst>
          </p:cNvPr>
          <p:cNvPicPr>
            <a:picLocks noChangeAspect="1"/>
          </p:cNvPicPr>
          <p:nvPr/>
        </p:nvPicPr>
        <p:blipFill>
          <a:blip r:embed="rId2"/>
          <a:stretch>
            <a:fillRect/>
          </a:stretch>
        </p:blipFill>
        <p:spPr>
          <a:xfrm>
            <a:off x="1809750" y="1943100"/>
            <a:ext cx="8572500" cy="2971800"/>
          </a:xfrm>
          <a:prstGeom prst="rect">
            <a:avLst/>
          </a:prstGeom>
        </p:spPr>
      </p:pic>
    </p:spTree>
    <p:extLst>
      <p:ext uri="{BB962C8B-B14F-4D97-AF65-F5344CB8AC3E}">
        <p14:creationId xmlns:p14="http://schemas.microsoft.com/office/powerpoint/2010/main" val="1639713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6968-1BC8-43EB-98D4-28694BFB47C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C0C4744-4ACB-4E15-85B6-254B9F70E2B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4DD1A4CE-1E03-4687-89FE-3835C5809F9D}"/>
              </a:ext>
            </a:extLst>
          </p:cNvPr>
          <p:cNvPicPr>
            <a:picLocks noChangeAspect="1"/>
          </p:cNvPicPr>
          <p:nvPr/>
        </p:nvPicPr>
        <p:blipFill>
          <a:blip r:embed="rId2"/>
          <a:stretch>
            <a:fillRect/>
          </a:stretch>
        </p:blipFill>
        <p:spPr>
          <a:xfrm>
            <a:off x="1552575" y="2224087"/>
            <a:ext cx="9086850" cy="2409825"/>
          </a:xfrm>
          <a:prstGeom prst="rect">
            <a:avLst/>
          </a:prstGeom>
        </p:spPr>
      </p:pic>
    </p:spTree>
    <p:extLst>
      <p:ext uri="{BB962C8B-B14F-4D97-AF65-F5344CB8AC3E}">
        <p14:creationId xmlns:p14="http://schemas.microsoft.com/office/powerpoint/2010/main" val="4083071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0263-C09B-4F98-A57B-7318C20D7E4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71E0E5-4AA7-4C11-A11F-B7613EB717F9}"/>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A1553557-C593-4844-ADC0-528C94775D34}"/>
              </a:ext>
            </a:extLst>
          </p:cNvPr>
          <p:cNvPicPr>
            <a:picLocks noChangeAspect="1"/>
          </p:cNvPicPr>
          <p:nvPr/>
        </p:nvPicPr>
        <p:blipFill>
          <a:blip r:embed="rId2"/>
          <a:stretch>
            <a:fillRect/>
          </a:stretch>
        </p:blipFill>
        <p:spPr>
          <a:xfrm>
            <a:off x="1647825" y="2157412"/>
            <a:ext cx="8896350" cy="2543175"/>
          </a:xfrm>
          <a:prstGeom prst="rect">
            <a:avLst/>
          </a:prstGeom>
        </p:spPr>
      </p:pic>
    </p:spTree>
    <p:extLst>
      <p:ext uri="{BB962C8B-B14F-4D97-AF65-F5344CB8AC3E}">
        <p14:creationId xmlns:p14="http://schemas.microsoft.com/office/powerpoint/2010/main" val="3942163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A30C-EB03-49DF-8DF9-B870739B51A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659BA4-D9E7-47C3-90D8-388E0A1C5943}"/>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25BED137-428B-4A97-AFD5-DA6B1BD46075}"/>
              </a:ext>
            </a:extLst>
          </p:cNvPr>
          <p:cNvPicPr>
            <a:picLocks noChangeAspect="1"/>
          </p:cNvPicPr>
          <p:nvPr/>
        </p:nvPicPr>
        <p:blipFill>
          <a:blip r:embed="rId2"/>
          <a:stretch>
            <a:fillRect/>
          </a:stretch>
        </p:blipFill>
        <p:spPr>
          <a:xfrm>
            <a:off x="1457325" y="1162050"/>
            <a:ext cx="9277350" cy="4533900"/>
          </a:xfrm>
          <a:prstGeom prst="rect">
            <a:avLst/>
          </a:prstGeom>
        </p:spPr>
      </p:pic>
    </p:spTree>
    <p:extLst>
      <p:ext uri="{BB962C8B-B14F-4D97-AF65-F5344CB8AC3E}">
        <p14:creationId xmlns:p14="http://schemas.microsoft.com/office/powerpoint/2010/main" val="2018655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Competition</a:t>
            </a:r>
          </a:p>
        </p:txBody>
      </p:sp>
      <p:sp>
        <p:nvSpPr>
          <p:cNvPr id="3" name="Content Placeholder 2"/>
          <p:cNvSpPr>
            <a:spLocks noGrp="1"/>
          </p:cNvSpPr>
          <p:nvPr>
            <p:ph idx="1"/>
          </p:nvPr>
        </p:nvSpPr>
        <p:spPr/>
        <p:txBody>
          <a:bodyPr/>
          <a:lstStyle/>
          <a:p>
            <a:r>
              <a:rPr lang="en-IN" dirty="0"/>
              <a:t>What is the competitive landscape like?</a:t>
            </a:r>
          </a:p>
          <a:p>
            <a:endParaRPr lang="en-IN" dirty="0"/>
          </a:p>
          <a:p>
            <a:r>
              <a:rPr lang="en-IN" dirty="0"/>
              <a:t>Who are your competitors?</a:t>
            </a:r>
          </a:p>
          <a:p>
            <a:endParaRPr lang="en-IN" dirty="0"/>
          </a:p>
          <a:p>
            <a:r>
              <a:rPr lang="en-IN" dirty="0"/>
              <a:t>Who can compete against you in the future?</a:t>
            </a:r>
          </a:p>
        </p:txBody>
      </p:sp>
    </p:spTree>
    <p:extLst>
      <p:ext uri="{BB962C8B-B14F-4D97-AF65-F5344CB8AC3E}">
        <p14:creationId xmlns:p14="http://schemas.microsoft.com/office/powerpoint/2010/main" val="35761331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D385-8173-4AAF-A32C-F1FFBB0C9EE8}"/>
              </a:ext>
            </a:extLst>
          </p:cNvPr>
          <p:cNvSpPr>
            <a:spLocks noGrp="1"/>
          </p:cNvSpPr>
          <p:nvPr>
            <p:ph type="title"/>
          </p:nvPr>
        </p:nvSpPr>
        <p:spPr>
          <a:xfrm>
            <a:off x="838200" y="1833198"/>
            <a:ext cx="10515600" cy="1325563"/>
          </a:xfrm>
        </p:spPr>
        <p:txBody>
          <a:bodyPr/>
          <a:lstStyle/>
          <a:p>
            <a:r>
              <a:rPr lang="en-IN" dirty="0"/>
              <a:t>What could be the ways to know what your competitors are doing?</a:t>
            </a:r>
            <a:endParaRPr lang="en-US" dirty="0"/>
          </a:p>
        </p:txBody>
      </p:sp>
    </p:spTree>
    <p:extLst>
      <p:ext uri="{BB962C8B-B14F-4D97-AF65-F5344CB8AC3E}">
        <p14:creationId xmlns:p14="http://schemas.microsoft.com/office/powerpoint/2010/main" val="11344307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B2CCC-F7AB-4DDE-8E69-3A15241FFC24}"/>
              </a:ext>
            </a:extLst>
          </p:cNvPr>
          <p:cNvSpPr>
            <a:spLocks noGrp="1"/>
          </p:cNvSpPr>
          <p:nvPr>
            <p:ph type="title"/>
          </p:nvPr>
        </p:nvSpPr>
        <p:spPr/>
        <p:txBody>
          <a:bodyPr/>
          <a:lstStyle/>
          <a:p>
            <a:r>
              <a:rPr lang="en-IN" dirty="0"/>
              <a:t>Mystery Shopping-Direct Competition</a:t>
            </a:r>
            <a:endParaRPr lang="en-US" dirty="0"/>
          </a:p>
        </p:txBody>
      </p:sp>
      <p:sp>
        <p:nvSpPr>
          <p:cNvPr id="3" name="Content Placeholder 2">
            <a:extLst>
              <a:ext uri="{FF2B5EF4-FFF2-40B4-BE49-F238E27FC236}">
                <a16:creationId xmlns:a16="http://schemas.microsoft.com/office/drawing/2014/main" id="{A01523A4-BDA4-425B-B921-678B06C99169}"/>
              </a:ext>
            </a:extLst>
          </p:cNvPr>
          <p:cNvSpPr>
            <a:spLocks noGrp="1"/>
          </p:cNvSpPr>
          <p:nvPr>
            <p:ph idx="1"/>
          </p:nvPr>
        </p:nvSpPr>
        <p:spPr/>
        <p:txBody>
          <a:bodyPr/>
          <a:lstStyle/>
          <a:p>
            <a:r>
              <a:rPr lang="en-US" dirty="0"/>
              <a:t>Mystery shoppers, or people who act like customers, might visit competitors to learn about their customer service and their products.</a:t>
            </a:r>
          </a:p>
          <a:p>
            <a:endParaRPr lang="en-US" dirty="0"/>
          </a:p>
          <a:p>
            <a:endParaRPr lang="en-US" dirty="0"/>
          </a:p>
          <a:p>
            <a:r>
              <a:rPr lang="en-US" dirty="0"/>
              <a:t> Imagine going to a competitor’s restaurant and studying the menu and the prices and watching customers to see what items are popular and then changing your menu to better compete.</a:t>
            </a:r>
          </a:p>
        </p:txBody>
      </p:sp>
    </p:spTree>
    <p:extLst>
      <p:ext uri="{BB962C8B-B14F-4D97-AF65-F5344CB8AC3E}">
        <p14:creationId xmlns:p14="http://schemas.microsoft.com/office/powerpoint/2010/main" val="3921280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15BE-A489-48D2-B488-D73BEE4280E7}"/>
              </a:ext>
            </a:extLst>
          </p:cNvPr>
          <p:cNvSpPr>
            <a:spLocks noGrp="1"/>
          </p:cNvSpPr>
          <p:nvPr>
            <p:ph type="title"/>
          </p:nvPr>
        </p:nvSpPr>
        <p:spPr/>
        <p:txBody>
          <a:bodyPr/>
          <a:lstStyle/>
          <a:p>
            <a:r>
              <a:rPr lang="en-IN" dirty="0"/>
              <a:t>Porter five forces</a:t>
            </a:r>
            <a:endParaRPr lang="en-US" dirty="0"/>
          </a:p>
        </p:txBody>
      </p:sp>
      <p:sp>
        <p:nvSpPr>
          <p:cNvPr id="3" name="Content Placeholder 2">
            <a:extLst>
              <a:ext uri="{FF2B5EF4-FFF2-40B4-BE49-F238E27FC236}">
                <a16:creationId xmlns:a16="http://schemas.microsoft.com/office/drawing/2014/main" id="{2DD49F36-30DA-497F-98B1-A61DC2FF833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9EFA290-25CA-45D1-8801-A48CFF4E8749}"/>
              </a:ext>
            </a:extLst>
          </p:cNvPr>
          <p:cNvPicPr>
            <a:picLocks noChangeAspect="1"/>
          </p:cNvPicPr>
          <p:nvPr/>
        </p:nvPicPr>
        <p:blipFill>
          <a:blip r:embed="rId2"/>
          <a:stretch>
            <a:fillRect/>
          </a:stretch>
        </p:blipFill>
        <p:spPr>
          <a:xfrm>
            <a:off x="918113" y="1765926"/>
            <a:ext cx="7839075" cy="3762375"/>
          </a:xfrm>
          <a:prstGeom prst="rect">
            <a:avLst/>
          </a:prstGeom>
        </p:spPr>
      </p:pic>
    </p:spTree>
    <p:extLst>
      <p:ext uri="{BB962C8B-B14F-4D97-AF65-F5344CB8AC3E}">
        <p14:creationId xmlns:p14="http://schemas.microsoft.com/office/powerpoint/2010/main" val="1436231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7081-7DEB-4A44-9049-76B7F1C1BF36}"/>
              </a:ext>
            </a:extLst>
          </p:cNvPr>
          <p:cNvSpPr>
            <a:spLocks noGrp="1"/>
          </p:cNvSpPr>
          <p:nvPr>
            <p:ph type="title"/>
          </p:nvPr>
        </p:nvSpPr>
        <p:spPr/>
        <p:txBody>
          <a:bodyPr/>
          <a:lstStyle/>
          <a:p>
            <a:r>
              <a:rPr lang="en-IN" dirty="0"/>
              <a:t>Few examples- Buyer and New competition</a:t>
            </a:r>
            <a:endParaRPr lang="en-US" dirty="0"/>
          </a:p>
        </p:txBody>
      </p:sp>
      <p:sp>
        <p:nvSpPr>
          <p:cNvPr id="3" name="Content Placeholder 2">
            <a:extLst>
              <a:ext uri="{FF2B5EF4-FFF2-40B4-BE49-F238E27FC236}">
                <a16:creationId xmlns:a16="http://schemas.microsoft.com/office/drawing/2014/main" id="{F611E9BF-3964-42F4-A059-31CCE3303930}"/>
              </a:ext>
            </a:extLst>
          </p:cNvPr>
          <p:cNvSpPr>
            <a:spLocks noGrp="1"/>
          </p:cNvSpPr>
          <p:nvPr>
            <p:ph idx="1"/>
          </p:nvPr>
        </p:nvSpPr>
        <p:spPr/>
        <p:txBody>
          <a:bodyPr/>
          <a:lstStyle/>
          <a:p>
            <a:r>
              <a:rPr lang="en-IN" dirty="0"/>
              <a:t>Buyers buying few soft drinks</a:t>
            </a:r>
          </a:p>
          <a:p>
            <a:endParaRPr lang="en-IN" dirty="0"/>
          </a:p>
          <a:p>
            <a:endParaRPr lang="en-US" dirty="0"/>
          </a:p>
          <a:p>
            <a:r>
              <a:rPr lang="en-US" dirty="0"/>
              <a:t> For example, because buyers are consuming fewer soft drinks these days, companies such as Coke and Pepsi have had to develop new, substitute offerings such as vitamin water and sports drinks</a:t>
            </a:r>
          </a:p>
        </p:txBody>
      </p:sp>
      <p:pic>
        <p:nvPicPr>
          <p:cNvPr id="1026" name="Picture 2" descr="Coca-Cola - Wikipedia">
            <a:extLst>
              <a:ext uri="{FF2B5EF4-FFF2-40B4-BE49-F238E27FC236}">
                <a16:creationId xmlns:a16="http://schemas.microsoft.com/office/drawing/2014/main" id="{6F7F3DF1-DDBB-4263-8F18-56FAFE796A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6906" y="1231232"/>
            <a:ext cx="1250310" cy="22252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A1F25B5-A611-4437-BD02-BFA508C0EF9D}"/>
              </a:ext>
            </a:extLst>
          </p:cNvPr>
          <p:cNvPicPr>
            <a:picLocks noChangeAspect="1"/>
          </p:cNvPicPr>
          <p:nvPr/>
        </p:nvPicPr>
        <p:blipFill>
          <a:blip r:embed="rId3"/>
          <a:stretch>
            <a:fillRect/>
          </a:stretch>
        </p:blipFill>
        <p:spPr>
          <a:xfrm>
            <a:off x="838200" y="4597167"/>
            <a:ext cx="1801271" cy="2174190"/>
          </a:xfrm>
          <a:prstGeom prst="rect">
            <a:avLst/>
          </a:prstGeom>
        </p:spPr>
      </p:pic>
    </p:spTree>
    <p:extLst>
      <p:ext uri="{BB962C8B-B14F-4D97-AF65-F5344CB8AC3E}">
        <p14:creationId xmlns:p14="http://schemas.microsoft.com/office/powerpoint/2010/main" val="15349348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7F57-CBD0-46B9-A07B-99A42178E41C}"/>
              </a:ext>
            </a:extLst>
          </p:cNvPr>
          <p:cNvSpPr>
            <a:spLocks noGrp="1"/>
          </p:cNvSpPr>
          <p:nvPr>
            <p:ph type="title"/>
          </p:nvPr>
        </p:nvSpPr>
        <p:spPr/>
        <p:txBody>
          <a:bodyPr/>
          <a:lstStyle/>
          <a:p>
            <a:r>
              <a:rPr lang="en-IN" dirty="0" err="1"/>
              <a:t>Subsitutes</a:t>
            </a:r>
            <a:endParaRPr lang="en-US" dirty="0"/>
          </a:p>
        </p:txBody>
      </p:sp>
      <p:sp>
        <p:nvSpPr>
          <p:cNvPr id="3" name="Content Placeholder 2">
            <a:extLst>
              <a:ext uri="{FF2B5EF4-FFF2-40B4-BE49-F238E27FC236}">
                <a16:creationId xmlns:a16="http://schemas.microsoft.com/office/drawing/2014/main" id="{66FBECE6-31D9-4A04-AFC8-9756089F50F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2E84C4B-8617-4CD4-B4EF-3FFA94D870BD}"/>
              </a:ext>
            </a:extLst>
          </p:cNvPr>
          <p:cNvPicPr>
            <a:picLocks noChangeAspect="1"/>
          </p:cNvPicPr>
          <p:nvPr/>
        </p:nvPicPr>
        <p:blipFill>
          <a:blip r:embed="rId2"/>
          <a:stretch>
            <a:fillRect/>
          </a:stretch>
        </p:blipFill>
        <p:spPr>
          <a:xfrm>
            <a:off x="838200" y="1825625"/>
            <a:ext cx="9286875" cy="3743325"/>
          </a:xfrm>
          <a:prstGeom prst="rect">
            <a:avLst/>
          </a:prstGeom>
        </p:spPr>
      </p:pic>
    </p:spTree>
    <p:extLst>
      <p:ext uri="{BB962C8B-B14F-4D97-AF65-F5344CB8AC3E}">
        <p14:creationId xmlns:p14="http://schemas.microsoft.com/office/powerpoint/2010/main" val="40644436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2A4E0-952C-47C1-92CD-A7BC4CD04A5B}"/>
              </a:ext>
            </a:extLst>
          </p:cNvPr>
          <p:cNvSpPr>
            <a:spLocks noGrp="1"/>
          </p:cNvSpPr>
          <p:nvPr>
            <p:ph type="title"/>
          </p:nvPr>
        </p:nvSpPr>
        <p:spPr/>
        <p:txBody>
          <a:bodyPr/>
          <a:lstStyle/>
          <a:p>
            <a:r>
              <a:rPr lang="en-IN" dirty="0"/>
              <a:t>Threat of Suppliers</a:t>
            </a:r>
            <a:endParaRPr lang="en-US" dirty="0"/>
          </a:p>
        </p:txBody>
      </p:sp>
      <p:sp>
        <p:nvSpPr>
          <p:cNvPr id="3" name="Content Placeholder 2">
            <a:extLst>
              <a:ext uri="{FF2B5EF4-FFF2-40B4-BE49-F238E27FC236}">
                <a16:creationId xmlns:a16="http://schemas.microsoft.com/office/drawing/2014/main" id="{F688D573-6472-4CAC-B2A6-41A65ECC65AC}"/>
              </a:ext>
            </a:extLst>
          </p:cNvPr>
          <p:cNvSpPr>
            <a:spLocks noGrp="1"/>
          </p:cNvSpPr>
          <p:nvPr>
            <p:ph idx="1"/>
          </p:nvPr>
        </p:nvSpPr>
        <p:spPr/>
        <p:txBody>
          <a:bodyPr>
            <a:normAutofit/>
          </a:bodyPr>
          <a:lstStyle/>
          <a:p>
            <a:r>
              <a:rPr lang="en-US" dirty="0"/>
              <a:t>Suppliers, the companies that supply ingredients as well as packaging materials to other companies, must also be considered. </a:t>
            </a:r>
          </a:p>
          <a:p>
            <a:endParaRPr lang="en-US" dirty="0"/>
          </a:p>
          <a:p>
            <a:endParaRPr lang="en-US" dirty="0"/>
          </a:p>
          <a:p>
            <a:r>
              <a:rPr lang="en-US" dirty="0"/>
              <a:t>If a company cannot get the supplies it needs, it’s in trouble. Also, sometimes suppliers see how lucrative their customers’ markets are and decide to enter them. </a:t>
            </a:r>
          </a:p>
        </p:txBody>
      </p:sp>
    </p:spTree>
    <p:extLst>
      <p:ext uri="{BB962C8B-B14F-4D97-AF65-F5344CB8AC3E}">
        <p14:creationId xmlns:p14="http://schemas.microsoft.com/office/powerpoint/2010/main" val="11347373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4EA3-FD19-4B7D-B1C6-F0DD3E2A01ED}"/>
              </a:ext>
            </a:extLst>
          </p:cNvPr>
          <p:cNvSpPr>
            <a:spLocks noGrp="1"/>
          </p:cNvSpPr>
          <p:nvPr>
            <p:ph type="title"/>
          </p:nvPr>
        </p:nvSpPr>
        <p:spPr/>
        <p:txBody>
          <a:bodyPr/>
          <a:lstStyle/>
          <a:p>
            <a:r>
              <a:rPr lang="en-IN" dirty="0"/>
              <a:t>Threat of Buyers</a:t>
            </a:r>
            <a:endParaRPr lang="en-US" dirty="0"/>
          </a:p>
        </p:txBody>
      </p:sp>
      <p:sp>
        <p:nvSpPr>
          <p:cNvPr id="3" name="Content Placeholder 2">
            <a:extLst>
              <a:ext uri="{FF2B5EF4-FFF2-40B4-BE49-F238E27FC236}">
                <a16:creationId xmlns:a16="http://schemas.microsoft.com/office/drawing/2014/main" id="{EE1B5B68-0448-4CEA-9ECF-EE0063F8B46C}"/>
              </a:ext>
            </a:extLst>
          </p:cNvPr>
          <p:cNvSpPr>
            <a:spLocks noGrp="1"/>
          </p:cNvSpPr>
          <p:nvPr>
            <p:ph idx="1"/>
          </p:nvPr>
        </p:nvSpPr>
        <p:spPr/>
        <p:txBody>
          <a:bodyPr/>
          <a:lstStyle/>
          <a:p>
            <a:r>
              <a:rPr lang="en-US" dirty="0"/>
              <a:t>Buyers, who are the focus of marketing and strategic plans, must also be considered because they have bargaining power and must be satisfied. If a buyer is large enough, and doesn’t purchase a product or service, it can affect a selling company’s performance. </a:t>
            </a:r>
          </a:p>
          <a:p>
            <a:endParaRPr lang="en-US" dirty="0"/>
          </a:p>
          <a:p>
            <a:r>
              <a:rPr lang="en-US" dirty="0"/>
              <a:t>Walmart, for instance, is a buyer with a great deal of bargaining power. Firms that do business with Walmart must be prepared to make concessions to them if they want their products on the company’s store shelves</a:t>
            </a:r>
          </a:p>
        </p:txBody>
      </p:sp>
    </p:spTree>
    <p:extLst>
      <p:ext uri="{BB962C8B-B14F-4D97-AF65-F5344CB8AC3E}">
        <p14:creationId xmlns:p14="http://schemas.microsoft.com/office/powerpoint/2010/main" val="2237328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45F4-465C-476D-BC4B-D29EED063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C5B0613-043C-4000-B21A-CC314790537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F28E3AF-AA6A-48C6-BBAB-15822256762D}"/>
              </a:ext>
            </a:extLst>
          </p:cNvPr>
          <p:cNvPicPr>
            <a:picLocks noChangeAspect="1"/>
          </p:cNvPicPr>
          <p:nvPr/>
        </p:nvPicPr>
        <p:blipFill>
          <a:blip r:embed="rId2"/>
          <a:stretch>
            <a:fillRect/>
          </a:stretch>
        </p:blipFill>
        <p:spPr>
          <a:xfrm>
            <a:off x="2399038" y="0"/>
            <a:ext cx="7393923" cy="6858000"/>
          </a:xfrm>
          <a:prstGeom prst="rect">
            <a:avLst/>
          </a:prstGeom>
        </p:spPr>
      </p:pic>
    </p:spTree>
    <p:extLst>
      <p:ext uri="{BB962C8B-B14F-4D97-AF65-F5344CB8AC3E}">
        <p14:creationId xmlns:p14="http://schemas.microsoft.com/office/powerpoint/2010/main" val="15304014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4EF4F-C4B5-4BFE-8114-87B2B5FD62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4C9824D-A7B1-4EB3-9C26-12E657456707}"/>
              </a:ext>
            </a:extLst>
          </p:cNvPr>
          <p:cNvSpPr>
            <a:spLocks noGrp="1"/>
          </p:cNvSpPr>
          <p:nvPr>
            <p:ph idx="1"/>
          </p:nvPr>
        </p:nvSpPr>
        <p:spPr/>
        <p:txBody>
          <a:bodyPr/>
          <a:lstStyle/>
          <a:p>
            <a:endParaRPr lang="en-IN"/>
          </a:p>
        </p:txBody>
      </p:sp>
      <p:pic>
        <p:nvPicPr>
          <p:cNvPr id="6" name="Picture 5">
            <a:extLst>
              <a:ext uri="{FF2B5EF4-FFF2-40B4-BE49-F238E27FC236}">
                <a16:creationId xmlns:a16="http://schemas.microsoft.com/office/drawing/2014/main" id="{FBEF588E-543A-4C00-8D46-DB895F377FD9}"/>
              </a:ext>
            </a:extLst>
          </p:cNvPr>
          <p:cNvPicPr>
            <a:picLocks noChangeAspect="1"/>
          </p:cNvPicPr>
          <p:nvPr/>
        </p:nvPicPr>
        <p:blipFill>
          <a:blip r:embed="rId2"/>
          <a:stretch>
            <a:fillRect/>
          </a:stretch>
        </p:blipFill>
        <p:spPr>
          <a:xfrm>
            <a:off x="962269" y="527539"/>
            <a:ext cx="6709385" cy="3120170"/>
          </a:xfrm>
          <a:prstGeom prst="rect">
            <a:avLst/>
          </a:prstGeom>
        </p:spPr>
      </p:pic>
    </p:spTree>
    <p:extLst>
      <p:ext uri="{BB962C8B-B14F-4D97-AF65-F5344CB8AC3E}">
        <p14:creationId xmlns:p14="http://schemas.microsoft.com/office/powerpoint/2010/main" val="20471479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00BBA-899A-41AA-9244-75DC9DBFAE73}"/>
              </a:ext>
            </a:extLst>
          </p:cNvPr>
          <p:cNvSpPr>
            <a:spLocks noGrp="1"/>
          </p:cNvSpPr>
          <p:nvPr>
            <p:ph type="title"/>
          </p:nvPr>
        </p:nvSpPr>
        <p:spPr/>
        <p:txBody>
          <a:bodyPr/>
          <a:lstStyle/>
          <a:p>
            <a:r>
              <a:rPr lang="en-US" dirty="0"/>
              <a:t>Threat to Substitutes</a:t>
            </a:r>
            <a:endParaRPr lang="en-IN" dirty="0"/>
          </a:p>
        </p:txBody>
      </p:sp>
      <p:sp>
        <p:nvSpPr>
          <p:cNvPr id="3" name="Content Placeholder 2">
            <a:extLst>
              <a:ext uri="{FF2B5EF4-FFF2-40B4-BE49-F238E27FC236}">
                <a16:creationId xmlns:a16="http://schemas.microsoft.com/office/drawing/2014/main" id="{CF69E6E2-CD6C-438C-AE33-1CB34451D2FB}"/>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19075484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DAF8-6DF3-4388-8B67-12A796D440F3}"/>
              </a:ext>
            </a:extLst>
          </p:cNvPr>
          <p:cNvSpPr>
            <a:spLocks noGrp="1"/>
          </p:cNvSpPr>
          <p:nvPr>
            <p:ph type="title"/>
          </p:nvPr>
        </p:nvSpPr>
        <p:spPr/>
        <p:txBody>
          <a:bodyPr/>
          <a:lstStyle/>
          <a:p>
            <a:r>
              <a:rPr lang="en-US" dirty="0"/>
              <a:t>Substitute</a:t>
            </a:r>
            <a:endParaRPr lang="en-IN" dirty="0"/>
          </a:p>
        </p:txBody>
      </p:sp>
      <p:sp>
        <p:nvSpPr>
          <p:cNvPr id="3" name="Content Placeholder 2">
            <a:extLst>
              <a:ext uri="{FF2B5EF4-FFF2-40B4-BE49-F238E27FC236}">
                <a16:creationId xmlns:a16="http://schemas.microsoft.com/office/drawing/2014/main" id="{23F70729-71EC-4429-950D-8A2A27E194F3}"/>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382FF17-328F-4FF2-B620-A446F6FFCE04}"/>
              </a:ext>
            </a:extLst>
          </p:cNvPr>
          <p:cNvPicPr>
            <a:picLocks noChangeAspect="1"/>
          </p:cNvPicPr>
          <p:nvPr/>
        </p:nvPicPr>
        <p:blipFill>
          <a:blip r:embed="rId2"/>
          <a:stretch>
            <a:fillRect/>
          </a:stretch>
        </p:blipFill>
        <p:spPr>
          <a:xfrm>
            <a:off x="1746372" y="1515574"/>
            <a:ext cx="8505825" cy="5514975"/>
          </a:xfrm>
          <a:prstGeom prst="rect">
            <a:avLst/>
          </a:prstGeom>
        </p:spPr>
      </p:pic>
    </p:spTree>
    <p:extLst>
      <p:ext uri="{BB962C8B-B14F-4D97-AF65-F5344CB8AC3E}">
        <p14:creationId xmlns:p14="http://schemas.microsoft.com/office/powerpoint/2010/main" val="14146886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3CBF8-65B9-40A5-9B95-4BA81FA46CA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D4446FD-882C-49C7-B9A7-C73DE2EE4A6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52750D26-8876-4EBD-98F6-98412B39BD2B}"/>
              </a:ext>
            </a:extLst>
          </p:cNvPr>
          <p:cNvPicPr>
            <a:picLocks noChangeAspect="1"/>
          </p:cNvPicPr>
          <p:nvPr/>
        </p:nvPicPr>
        <p:blipFill>
          <a:blip r:embed="rId2"/>
          <a:stretch>
            <a:fillRect/>
          </a:stretch>
        </p:blipFill>
        <p:spPr>
          <a:xfrm>
            <a:off x="1033462" y="919162"/>
            <a:ext cx="10125075" cy="5019675"/>
          </a:xfrm>
          <a:prstGeom prst="rect">
            <a:avLst/>
          </a:prstGeom>
        </p:spPr>
      </p:pic>
    </p:spTree>
    <p:extLst>
      <p:ext uri="{BB962C8B-B14F-4D97-AF65-F5344CB8AC3E}">
        <p14:creationId xmlns:p14="http://schemas.microsoft.com/office/powerpoint/2010/main" val="36769436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EA653-9F3C-4917-9EFA-DD683D48097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8690398-8DAA-4FB4-A70B-B731355B38F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EC2EDD1-36F1-458A-A5E0-1210538E84B5}"/>
              </a:ext>
            </a:extLst>
          </p:cNvPr>
          <p:cNvPicPr>
            <a:picLocks noChangeAspect="1"/>
          </p:cNvPicPr>
          <p:nvPr/>
        </p:nvPicPr>
        <p:blipFill>
          <a:blip r:embed="rId2"/>
          <a:stretch>
            <a:fillRect/>
          </a:stretch>
        </p:blipFill>
        <p:spPr>
          <a:xfrm>
            <a:off x="1090612" y="1123950"/>
            <a:ext cx="10010775" cy="4610100"/>
          </a:xfrm>
          <a:prstGeom prst="rect">
            <a:avLst/>
          </a:prstGeom>
        </p:spPr>
      </p:pic>
    </p:spTree>
    <p:extLst>
      <p:ext uri="{BB962C8B-B14F-4D97-AF65-F5344CB8AC3E}">
        <p14:creationId xmlns:p14="http://schemas.microsoft.com/office/powerpoint/2010/main" val="31609848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4763-40DE-487E-B923-542C9FCDC5BA}"/>
              </a:ext>
            </a:extLst>
          </p:cNvPr>
          <p:cNvSpPr>
            <a:spLocks noGrp="1"/>
          </p:cNvSpPr>
          <p:nvPr>
            <p:ph type="title"/>
          </p:nvPr>
        </p:nvSpPr>
        <p:spPr/>
        <p:txBody>
          <a:bodyPr/>
          <a:lstStyle/>
          <a:p>
            <a:r>
              <a:rPr lang="en-US" dirty="0"/>
              <a:t>Threat to New Entrants</a:t>
            </a:r>
            <a:endParaRPr lang="en-IN" dirty="0"/>
          </a:p>
        </p:txBody>
      </p:sp>
      <p:sp>
        <p:nvSpPr>
          <p:cNvPr id="3" name="Content Placeholder 2">
            <a:extLst>
              <a:ext uri="{FF2B5EF4-FFF2-40B4-BE49-F238E27FC236}">
                <a16:creationId xmlns:a16="http://schemas.microsoft.com/office/drawing/2014/main" id="{ACF5E991-585F-46C8-9BB1-B8071D44F4A6}"/>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13501522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4C584-9986-49E6-8031-46B3515C685A}"/>
              </a:ext>
            </a:extLst>
          </p:cNvPr>
          <p:cNvSpPr>
            <a:spLocks noGrp="1"/>
          </p:cNvSpPr>
          <p:nvPr>
            <p:ph type="title"/>
          </p:nvPr>
        </p:nvSpPr>
        <p:spPr/>
        <p:txBody>
          <a:bodyPr/>
          <a:lstStyle/>
          <a:p>
            <a:r>
              <a:rPr lang="en-US" dirty="0"/>
              <a:t>Threats to new Entrants</a:t>
            </a:r>
            <a:endParaRPr lang="en-IN" dirty="0"/>
          </a:p>
        </p:txBody>
      </p:sp>
      <p:sp>
        <p:nvSpPr>
          <p:cNvPr id="3" name="Content Placeholder 2">
            <a:extLst>
              <a:ext uri="{FF2B5EF4-FFF2-40B4-BE49-F238E27FC236}">
                <a16:creationId xmlns:a16="http://schemas.microsoft.com/office/drawing/2014/main" id="{2514EA80-0C43-4E07-9C4C-63733C444DDE}"/>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3244DC2-31A5-461B-A7D4-350D4121E46A}"/>
              </a:ext>
            </a:extLst>
          </p:cNvPr>
          <p:cNvPicPr>
            <a:picLocks noChangeAspect="1"/>
          </p:cNvPicPr>
          <p:nvPr/>
        </p:nvPicPr>
        <p:blipFill>
          <a:blip r:embed="rId2"/>
          <a:stretch>
            <a:fillRect/>
          </a:stretch>
        </p:blipFill>
        <p:spPr>
          <a:xfrm>
            <a:off x="1048848" y="1459523"/>
            <a:ext cx="7439025" cy="4800600"/>
          </a:xfrm>
          <a:prstGeom prst="rect">
            <a:avLst/>
          </a:prstGeom>
        </p:spPr>
      </p:pic>
    </p:spTree>
    <p:extLst>
      <p:ext uri="{BB962C8B-B14F-4D97-AF65-F5344CB8AC3E}">
        <p14:creationId xmlns:p14="http://schemas.microsoft.com/office/powerpoint/2010/main" val="7004375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0BD44-824A-4571-B4B3-D4F03BD92F5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644818D-56F9-40CA-AA49-DD611E8E7B0A}"/>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08152D3F-3091-4B00-BA23-0D98B3FAB8B0}"/>
              </a:ext>
            </a:extLst>
          </p:cNvPr>
          <p:cNvPicPr>
            <a:picLocks noChangeAspect="1"/>
          </p:cNvPicPr>
          <p:nvPr/>
        </p:nvPicPr>
        <p:blipFill>
          <a:blip r:embed="rId2"/>
          <a:stretch>
            <a:fillRect/>
          </a:stretch>
        </p:blipFill>
        <p:spPr>
          <a:xfrm>
            <a:off x="608695" y="0"/>
            <a:ext cx="10974609" cy="6858000"/>
          </a:xfrm>
          <a:prstGeom prst="rect">
            <a:avLst/>
          </a:prstGeom>
        </p:spPr>
      </p:pic>
    </p:spTree>
    <p:extLst>
      <p:ext uri="{BB962C8B-B14F-4D97-AF65-F5344CB8AC3E}">
        <p14:creationId xmlns:p14="http://schemas.microsoft.com/office/powerpoint/2010/main" val="9414963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1608-ACC7-41DD-A9FB-DCA6E328E2A5}"/>
              </a:ext>
            </a:extLst>
          </p:cNvPr>
          <p:cNvSpPr>
            <a:spLocks noGrp="1"/>
          </p:cNvSpPr>
          <p:nvPr>
            <p:ph type="title"/>
          </p:nvPr>
        </p:nvSpPr>
        <p:spPr/>
        <p:txBody>
          <a:bodyPr/>
          <a:lstStyle/>
          <a:p>
            <a:r>
              <a:rPr lang="en-US" dirty="0"/>
              <a:t>Competition-Rivalry</a:t>
            </a:r>
            <a:endParaRPr lang="en-IN" dirty="0"/>
          </a:p>
        </p:txBody>
      </p:sp>
      <p:sp>
        <p:nvSpPr>
          <p:cNvPr id="3" name="Content Placeholder 2">
            <a:extLst>
              <a:ext uri="{FF2B5EF4-FFF2-40B4-BE49-F238E27FC236}">
                <a16:creationId xmlns:a16="http://schemas.microsoft.com/office/drawing/2014/main" id="{3282C41D-BE5F-4666-A75E-2D8C4E92AD9D}"/>
              </a:ext>
            </a:extLst>
          </p:cNvPr>
          <p:cNvSpPr>
            <a:spLocks noGrp="1"/>
          </p:cNvSpPr>
          <p:nvPr>
            <p:ph idx="1"/>
          </p:nvPr>
        </p:nvSpPr>
        <p:spPr/>
        <p:txBody>
          <a:bodyPr/>
          <a:lstStyle/>
          <a:p>
            <a:r>
              <a:rPr lang="en-US" dirty="0"/>
              <a:t>Competitive Pricing</a:t>
            </a:r>
          </a:p>
          <a:p>
            <a:endParaRPr lang="en-US" dirty="0"/>
          </a:p>
          <a:p>
            <a:r>
              <a:rPr lang="en-US" dirty="0"/>
              <a:t>Intense Competition </a:t>
            </a:r>
          </a:p>
          <a:p>
            <a:endParaRPr lang="en-US" dirty="0"/>
          </a:p>
          <a:p>
            <a:endParaRPr lang="en-IN" dirty="0"/>
          </a:p>
        </p:txBody>
      </p:sp>
    </p:spTree>
    <p:extLst>
      <p:ext uri="{BB962C8B-B14F-4D97-AF65-F5344CB8AC3E}">
        <p14:creationId xmlns:p14="http://schemas.microsoft.com/office/powerpoint/2010/main" val="1101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A381-51C1-4143-8BF8-BF383D6704E3}"/>
              </a:ext>
            </a:extLst>
          </p:cNvPr>
          <p:cNvSpPr>
            <a:spLocks noGrp="1"/>
          </p:cNvSpPr>
          <p:nvPr>
            <p:ph type="title"/>
          </p:nvPr>
        </p:nvSpPr>
        <p:spPr/>
        <p:txBody>
          <a:bodyPr/>
          <a:lstStyle/>
          <a:p>
            <a:r>
              <a:rPr lang="en-US" dirty="0"/>
              <a:t>Bargaining Power of Buyers</a:t>
            </a:r>
            <a:endParaRPr lang="en-IN" dirty="0"/>
          </a:p>
        </p:txBody>
      </p:sp>
      <p:sp>
        <p:nvSpPr>
          <p:cNvPr id="3" name="Content Placeholder 2">
            <a:extLst>
              <a:ext uri="{FF2B5EF4-FFF2-40B4-BE49-F238E27FC236}">
                <a16:creationId xmlns:a16="http://schemas.microsoft.com/office/drawing/2014/main" id="{D0208A3A-8E5A-424C-AC01-859287D1368E}"/>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7355304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C379-DFB7-47CC-A793-48581C87BFC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EC33C95-596A-4910-8DDC-69604A6F3D8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D612E261-1FF9-481E-A49D-112DB45B8501}"/>
              </a:ext>
            </a:extLst>
          </p:cNvPr>
          <p:cNvPicPr>
            <a:picLocks noChangeAspect="1"/>
          </p:cNvPicPr>
          <p:nvPr/>
        </p:nvPicPr>
        <p:blipFill>
          <a:blip r:embed="rId2"/>
          <a:stretch>
            <a:fillRect/>
          </a:stretch>
        </p:blipFill>
        <p:spPr>
          <a:xfrm>
            <a:off x="4348162" y="1733550"/>
            <a:ext cx="3495675" cy="3390900"/>
          </a:xfrm>
          <a:prstGeom prst="rect">
            <a:avLst/>
          </a:prstGeom>
        </p:spPr>
      </p:pic>
    </p:spTree>
    <p:extLst>
      <p:ext uri="{BB962C8B-B14F-4D97-AF65-F5344CB8AC3E}">
        <p14:creationId xmlns:p14="http://schemas.microsoft.com/office/powerpoint/2010/main" val="17225204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5D7F2-94EA-4DB6-8E54-9BB23997610D}"/>
              </a:ext>
            </a:extLst>
          </p:cNvPr>
          <p:cNvSpPr>
            <a:spLocks noGrp="1"/>
          </p:cNvSpPr>
          <p:nvPr>
            <p:ph type="title"/>
          </p:nvPr>
        </p:nvSpPr>
        <p:spPr/>
        <p:txBody>
          <a:bodyPr/>
          <a:lstStyle/>
          <a:p>
            <a:r>
              <a:rPr lang="en-US" dirty="0"/>
              <a:t>Bargaining Power of Suppliers</a:t>
            </a:r>
            <a:endParaRPr lang="en-IN" dirty="0"/>
          </a:p>
        </p:txBody>
      </p:sp>
      <p:sp>
        <p:nvSpPr>
          <p:cNvPr id="3" name="Content Placeholder 2">
            <a:extLst>
              <a:ext uri="{FF2B5EF4-FFF2-40B4-BE49-F238E27FC236}">
                <a16:creationId xmlns:a16="http://schemas.microsoft.com/office/drawing/2014/main" id="{EDE99C1E-37C9-4582-88CE-AB4DBDAF57DD}"/>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A0631F35-5680-402C-8801-D2744E3B9A98}"/>
              </a:ext>
            </a:extLst>
          </p:cNvPr>
          <p:cNvPicPr>
            <a:picLocks noChangeAspect="1"/>
          </p:cNvPicPr>
          <p:nvPr/>
        </p:nvPicPr>
        <p:blipFill>
          <a:blip r:embed="rId2"/>
          <a:stretch>
            <a:fillRect/>
          </a:stretch>
        </p:blipFill>
        <p:spPr>
          <a:xfrm>
            <a:off x="7879373" y="2061063"/>
            <a:ext cx="2781300" cy="3333750"/>
          </a:xfrm>
          <a:prstGeom prst="rect">
            <a:avLst/>
          </a:prstGeom>
        </p:spPr>
      </p:pic>
    </p:spTree>
    <p:extLst>
      <p:ext uri="{BB962C8B-B14F-4D97-AF65-F5344CB8AC3E}">
        <p14:creationId xmlns:p14="http://schemas.microsoft.com/office/powerpoint/2010/main" val="37920741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A766-28E2-4165-9D9C-A3D869CC340E}"/>
              </a:ext>
            </a:extLst>
          </p:cNvPr>
          <p:cNvSpPr>
            <a:spLocks noGrp="1"/>
          </p:cNvSpPr>
          <p:nvPr>
            <p:ph type="title"/>
          </p:nvPr>
        </p:nvSpPr>
        <p:spPr/>
        <p:txBody>
          <a:bodyPr/>
          <a:lstStyle/>
          <a:p>
            <a:r>
              <a:rPr lang="en-US" dirty="0"/>
              <a:t>Problem with 5 forces</a:t>
            </a:r>
            <a:endParaRPr lang="en-IN" dirty="0"/>
          </a:p>
        </p:txBody>
      </p:sp>
      <p:sp>
        <p:nvSpPr>
          <p:cNvPr id="3" name="Content Placeholder 2">
            <a:extLst>
              <a:ext uri="{FF2B5EF4-FFF2-40B4-BE49-F238E27FC236}">
                <a16:creationId xmlns:a16="http://schemas.microsoft.com/office/drawing/2014/main" id="{6D58AEA1-2CCD-46C5-940D-B7DA8E167E32}"/>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1265986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D18A1-C43C-4B51-801C-0D5AA1C2A89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2207D5E-3607-47E0-A034-051E7BCE859D}"/>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EBBD386E-0A8B-41B9-A885-C555D31763BE}"/>
              </a:ext>
            </a:extLst>
          </p:cNvPr>
          <p:cNvPicPr>
            <a:picLocks noChangeAspect="1"/>
          </p:cNvPicPr>
          <p:nvPr/>
        </p:nvPicPr>
        <p:blipFill>
          <a:blip r:embed="rId2"/>
          <a:stretch>
            <a:fillRect/>
          </a:stretch>
        </p:blipFill>
        <p:spPr>
          <a:xfrm>
            <a:off x="117082" y="0"/>
            <a:ext cx="7735257" cy="2743703"/>
          </a:xfrm>
          <a:prstGeom prst="rect">
            <a:avLst/>
          </a:prstGeom>
        </p:spPr>
      </p:pic>
      <p:pic>
        <p:nvPicPr>
          <p:cNvPr id="5" name="Picture 4">
            <a:extLst>
              <a:ext uri="{FF2B5EF4-FFF2-40B4-BE49-F238E27FC236}">
                <a16:creationId xmlns:a16="http://schemas.microsoft.com/office/drawing/2014/main" id="{A1412424-1D57-48A1-B264-B212457F5F3D}"/>
              </a:ext>
            </a:extLst>
          </p:cNvPr>
          <p:cNvPicPr>
            <a:picLocks noChangeAspect="1"/>
          </p:cNvPicPr>
          <p:nvPr/>
        </p:nvPicPr>
        <p:blipFill>
          <a:blip r:embed="rId3"/>
          <a:stretch>
            <a:fillRect/>
          </a:stretch>
        </p:blipFill>
        <p:spPr>
          <a:xfrm>
            <a:off x="5922811" y="2055813"/>
            <a:ext cx="5569943" cy="1729890"/>
          </a:xfrm>
          <a:prstGeom prst="rect">
            <a:avLst/>
          </a:prstGeom>
        </p:spPr>
      </p:pic>
      <p:pic>
        <p:nvPicPr>
          <p:cNvPr id="6" name="Picture 5">
            <a:extLst>
              <a:ext uri="{FF2B5EF4-FFF2-40B4-BE49-F238E27FC236}">
                <a16:creationId xmlns:a16="http://schemas.microsoft.com/office/drawing/2014/main" id="{7960985A-A21E-44EC-82AA-60308DC28021}"/>
              </a:ext>
            </a:extLst>
          </p:cNvPr>
          <p:cNvPicPr>
            <a:picLocks noChangeAspect="1"/>
          </p:cNvPicPr>
          <p:nvPr/>
        </p:nvPicPr>
        <p:blipFill>
          <a:blip r:embed="rId4"/>
          <a:stretch>
            <a:fillRect/>
          </a:stretch>
        </p:blipFill>
        <p:spPr>
          <a:xfrm>
            <a:off x="513230" y="4114298"/>
            <a:ext cx="5159187" cy="1303133"/>
          </a:xfrm>
          <a:prstGeom prst="rect">
            <a:avLst/>
          </a:prstGeom>
        </p:spPr>
      </p:pic>
    </p:spTree>
    <p:extLst>
      <p:ext uri="{BB962C8B-B14F-4D97-AF65-F5344CB8AC3E}">
        <p14:creationId xmlns:p14="http://schemas.microsoft.com/office/powerpoint/2010/main" val="24116370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7A172-0C7C-483C-854F-642764994BB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D536F97-4CA2-4CDD-A02C-DD3052B49CD4}"/>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078A469-DE48-4AEB-9DB6-C0D6E99F93F9}"/>
              </a:ext>
            </a:extLst>
          </p:cNvPr>
          <p:cNvPicPr>
            <a:picLocks noChangeAspect="1"/>
          </p:cNvPicPr>
          <p:nvPr/>
        </p:nvPicPr>
        <p:blipFill>
          <a:blip r:embed="rId2"/>
          <a:stretch>
            <a:fillRect/>
          </a:stretch>
        </p:blipFill>
        <p:spPr>
          <a:xfrm>
            <a:off x="1771275" y="1207577"/>
            <a:ext cx="8649450" cy="4442845"/>
          </a:xfrm>
          <a:prstGeom prst="rect">
            <a:avLst/>
          </a:prstGeom>
        </p:spPr>
      </p:pic>
    </p:spTree>
    <p:extLst>
      <p:ext uri="{BB962C8B-B14F-4D97-AF65-F5344CB8AC3E}">
        <p14:creationId xmlns:p14="http://schemas.microsoft.com/office/powerpoint/2010/main" val="18168845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52DD2-4D72-41AA-AB83-CD78DF583BF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E06F907-FDDC-4C72-B5FF-9DA4E3ED05E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2526DE5-02C5-4258-9C8C-C3C80EE869E1}"/>
              </a:ext>
            </a:extLst>
          </p:cNvPr>
          <p:cNvPicPr>
            <a:picLocks noChangeAspect="1"/>
          </p:cNvPicPr>
          <p:nvPr/>
        </p:nvPicPr>
        <p:blipFill>
          <a:blip r:embed="rId2"/>
          <a:stretch>
            <a:fillRect/>
          </a:stretch>
        </p:blipFill>
        <p:spPr>
          <a:xfrm>
            <a:off x="1839861" y="1741023"/>
            <a:ext cx="8512278" cy="3375953"/>
          </a:xfrm>
          <a:prstGeom prst="rect">
            <a:avLst/>
          </a:prstGeom>
        </p:spPr>
      </p:pic>
    </p:spTree>
    <p:extLst>
      <p:ext uri="{BB962C8B-B14F-4D97-AF65-F5344CB8AC3E}">
        <p14:creationId xmlns:p14="http://schemas.microsoft.com/office/powerpoint/2010/main" val="41600992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EA827-B166-434F-9F86-E2AF4383A32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0AEAE5-921E-46DA-B22D-3271EE3A37A7}"/>
              </a:ext>
            </a:extLst>
          </p:cNvPr>
          <p:cNvSpPr>
            <a:spLocks noGrp="1"/>
          </p:cNvSpPr>
          <p:nvPr>
            <p:ph idx="1"/>
          </p:nvPr>
        </p:nvSpPr>
        <p:spPr/>
        <p:txBody>
          <a:bodyPr/>
          <a:lstStyle/>
          <a:p>
            <a:endParaRPr lang="en-IN" dirty="0"/>
          </a:p>
        </p:txBody>
      </p:sp>
      <p:pic>
        <p:nvPicPr>
          <p:cNvPr id="4" name="Picture 3">
            <a:extLst>
              <a:ext uri="{FF2B5EF4-FFF2-40B4-BE49-F238E27FC236}">
                <a16:creationId xmlns:a16="http://schemas.microsoft.com/office/drawing/2014/main" id="{3902E414-4617-4250-8266-E63EF7361BE4}"/>
              </a:ext>
            </a:extLst>
          </p:cNvPr>
          <p:cNvPicPr>
            <a:picLocks noChangeAspect="1"/>
          </p:cNvPicPr>
          <p:nvPr/>
        </p:nvPicPr>
        <p:blipFill>
          <a:blip r:embed="rId2"/>
          <a:stretch>
            <a:fillRect/>
          </a:stretch>
        </p:blipFill>
        <p:spPr>
          <a:xfrm>
            <a:off x="128529" y="119521"/>
            <a:ext cx="7811177" cy="3642676"/>
          </a:xfrm>
          <a:prstGeom prst="rect">
            <a:avLst/>
          </a:prstGeom>
        </p:spPr>
      </p:pic>
      <p:pic>
        <p:nvPicPr>
          <p:cNvPr id="5" name="Picture 4">
            <a:extLst>
              <a:ext uri="{FF2B5EF4-FFF2-40B4-BE49-F238E27FC236}">
                <a16:creationId xmlns:a16="http://schemas.microsoft.com/office/drawing/2014/main" id="{6DF4664D-3673-4198-8AB9-1D872B4DAB60}"/>
              </a:ext>
            </a:extLst>
          </p:cNvPr>
          <p:cNvPicPr>
            <a:picLocks noChangeAspect="1"/>
          </p:cNvPicPr>
          <p:nvPr/>
        </p:nvPicPr>
        <p:blipFill>
          <a:blip r:embed="rId3"/>
          <a:stretch>
            <a:fillRect/>
          </a:stretch>
        </p:blipFill>
        <p:spPr>
          <a:xfrm>
            <a:off x="3348881" y="3682164"/>
            <a:ext cx="7681626" cy="2057578"/>
          </a:xfrm>
          <a:prstGeom prst="rect">
            <a:avLst/>
          </a:prstGeom>
        </p:spPr>
      </p:pic>
    </p:spTree>
    <p:extLst>
      <p:ext uri="{BB962C8B-B14F-4D97-AF65-F5344CB8AC3E}">
        <p14:creationId xmlns:p14="http://schemas.microsoft.com/office/powerpoint/2010/main" val="42671520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9363-4C54-4827-A1F0-2D96A67A158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6CDAB66-0FB4-4E6B-9A24-4904A0FE3484}"/>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D716160-DDC8-41F1-9BE4-A1C5FBDA1201}"/>
              </a:ext>
            </a:extLst>
          </p:cNvPr>
          <p:cNvPicPr>
            <a:picLocks noChangeAspect="1"/>
          </p:cNvPicPr>
          <p:nvPr/>
        </p:nvPicPr>
        <p:blipFill>
          <a:blip r:embed="rId2"/>
          <a:stretch>
            <a:fillRect/>
          </a:stretch>
        </p:blipFill>
        <p:spPr>
          <a:xfrm>
            <a:off x="387436" y="0"/>
            <a:ext cx="6629975" cy="2674852"/>
          </a:xfrm>
          <a:prstGeom prst="rect">
            <a:avLst/>
          </a:prstGeom>
        </p:spPr>
      </p:pic>
      <p:pic>
        <p:nvPicPr>
          <p:cNvPr id="5" name="Picture 4">
            <a:extLst>
              <a:ext uri="{FF2B5EF4-FFF2-40B4-BE49-F238E27FC236}">
                <a16:creationId xmlns:a16="http://schemas.microsoft.com/office/drawing/2014/main" id="{77ECA13D-A81B-4436-9BD8-617224BB795A}"/>
              </a:ext>
            </a:extLst>
          </p:cNvPr>
          <p:cNvPicPr>
            <a:picLocks noChangeAspect="1"/>
          </p:cNvPicPr>
          <p:nvPr/>
        </p:nvPicPr>
        <p:blipFill>
          <a:blip r:embed="rId3"/>
          <a:stretch>
            <a:fillRect/>
          </a:stretch>
        </p:blipFill>
        <p:spPr>
          <a:xfrm>
            <a:off x="4289448" y="2809789"/>
            <a:ext cx="7064352" cy="2949196"/>
          </a:xfrm>
          <a:prstGeom prst="rect">
            <a:avLst/>
          </a:prstGeom>
        </p:spPr>
      </p:pic>
    </p:spTree>
    <p:extLst>
      <p:ext uri="{BB962C8B-B14F-4D97-AF65-F5344CB8AC3E}">
        <p14:creationId xmlns:p14="http://schemas.microsoft.com/office/powerpoint/2010/main" val="1118723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58B4-7D94-4036-A3C7-6845BFCF58C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C2BC6B1-0CD9-4339-BF0D-4F44A41A3DBC}"/>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468D1C7E-D229-463D-951A-8C437985322E}"/>
              </a:ext>
            </a:extLst>
          </p:cNvPr>
          <p:cNvPicPr>
            <a:picLocks noChangeAspect="1"/>
          </p:cNvPicPr>
          <p:nvPr/>
        </p:nvPicPr>
        <p:blipFill>
          <a:blip r:embed="rId2"/>
          <a:stretch>
            <a:fillRect/>
          </a:stretch>
        </p:blipFill>
        <p:spPr>
          <a:xfrm>
            <a:off x="1964285" y="2367457"/>
            <a:ext cx="7635902" cy="2804403"/>
          </a:xfrm>
          <a:prstGeom prst="rect">
            <a:avLst/>
          </a:prstGeom>
        </p:spPr>
      </p:pic>
    </p:spTree>
    <p:extLst>
      <p:ext uri="{BB962C8B-B14F-4D97-AF65-F5344CB8AC3E}">
        <p14:creationId xmlns:p14="http://schemas.microsoft.com/office/powerpoint/2010/main" val="396178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244D-C9AB-4BB3-A4B0-3AEDDC857B1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8E2954A-828A-4831-A44A-D5D3D6F0171A}"/>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BCF1C3F0-DE02-4058-9BED-B7BDF5B875C6}"/>
              </a:ext>
            </a:extLst>
          </p:cNvPr>
          <p:cNvPicPr>
            <a:picLocks noChangeAspect="1"/>
          </p:cNvPicPr>
          <p:nvPr/>
        </p:nvPicPr>
        <p:blipFill>
          <a:blip r:embed="rId2"/>
          <a:stretch>
            <a:fillRect/>
          </a:stretch>
        </p:blipFill>
        <p:spPr>
          <a:xfrm>
            <a:off x="481506" y="258297"/>
            <a:ext cx="8001693" cy="2522439"/>
          </a:xfrm>
          <a:prstGeom prst="rect">
            <a:avLst/>
          </a:prstGeom>
        </p:spPr>
      </p:pic>
      <p:pic>
        <p:nvPicPr>
          <p:cNvPr id="5" name="Picture 4">
            <a:extLst>
              <a:ext uri="{FF2B5EF4-FFF2-40B4-BE49-F238E27FC236}">
                <a16:creationId xmlns:a16="http://schemas.microsoft.com/office/drawing/2014/main" id="{009FA305-2287-4C9F-B14C-1DE945AB294B}"/>
              </a:ext>
            </a:extLst>
          </p:cNvPr>
          <p:cNvPicPr>
            <a:picLocks noChangeAspect="1"/>
          </p:cNvPicPr>
          <p:nvPr/>
        </p:nvPicPr>
        <p:blipFill>
          <a:blip r:embed="rId3"/>
          <a:stretch>
            <a:fillRect/>
          </a:stretch>
        </p:blipFill>
        <p:spPr>
          <a:xfrm>
            <a:off x="3620524" y="2586394"/>
            <a:ext cx="7407282" cy="3406435"/>
          </a:xfrm>
          <a:prstGeom prst="rect">
            <a:avLst/>
          </a:prstGeom>
        </p:spPr>
      </p:pic>
    </p:spTree>
    <p:extLst>
      <p:ext uri="{BB962C8B-B14F-4D97-AF65-F5344CB8AC3E}">
        <p14:creationId xmlns:p14="http://schemas.microsoft.com/office/powerpoint/2010/main" val="2758774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C367-D900-4B0A-AD03-AD9562759C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62BBACC-BB8B-417C-8C74-C7413CE5CD4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ECE69A5A-742A-4849-841B-0DDA33598B5D}"/>
              </a:ext>
            </a:extLst>
          </p:cNvPr>
          <p:cNvPicPr>
            <a:picLocks noChangeAspect="1"/>
          </p:cNvPicPr>
          <p:nvPr/>
        </p:nvPicPr>
        <p:blipFill>
          <a:blip r:embed="rId2"/>
          <a:stretch>
            <a:fillRect/>
          </a:stretch>
        </p:blipFill>
        <p:spPr>
          <a:xfrm>
            <a:off x="345496" y="0"/>
            <a:ext cx="7323455" cy="3894157"/>
          </a:xfrm>
          <a:prstGeom prst="rect">
            <a:avLst/>
          </a:prstGeom>
        </p:spPr>
      </p:pic>
      <p:pic>
        <p:nvPicPr>
          <p:cNvPr id="5" name="Picture 4">
            <a:extLst>
              <a:ext uri="{FF2B5EF4-FFF2-40B4-BE49-F238E27FC236}">
                <a16:creationId xmlns:a16="http://schemas.microsoft.com/office/drawing/2014/main" id="{B8EFC987-AC8B-41E2-B671-DB1F04CE446D}"/>
              </a:ext>
            </a:extLst>
          </p:cNvPr>
          <p:cNvPicPr>
            <a:picLocks noChangeAspect="1"/>
          </p:cNvPicPr>
          <p:nvPr/>
        </p:nvPicPr>
        <p:blipFill>
          <a:blip r:embed="rId3"/>
          <a:stretch>
            <a:fillRect/>
          </a:stretch>
        </p:blipFill>
        <p:spPr>
          <a:xfrm>
            <a:off x="4860925" y="3612415"/>
            <a:ext cx="7331075" cy="3147333"/>
          </a:xfrm>
          <a:prstGeom prst="rect">
            <a:avLst/>
          </a:prstGeom>
        </p:spPr>
      </p:pic>
    </p:spTree>
    <p:extLst>
      <p:ext uri="{BB962C8B-B14F-4D97-AF65-F5344CB8AC3E}">
        <p14:creationId xmlns:p14="http://schemas.microsoft.com/office/powerpoint/2010/main" val="31501068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25C13-380C-4C79-BF4A-7C3E4228A1E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5F729E0-0712-458E-A871-7FA7A950812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A09E8D4-2F54-435F-8268-7492906450B6}"/>
              </a:ext>
            </a:extLst>
          </p:cNvPr>
          <p:cNvPicPr>
            <a:picLocks noChangeAspect="1"/>
          </p:cNvPicPr>
          <p:nvPr/>
        </p:nvPicPr>
        <p:blipFill>
          <a:blip r:embed="rId2"/>
          <a:stretch>
            <a:fillRect/>
          </a:stretch>
        </p:blipFill>
        <p:spPr>
          <a:xfrm>
            <a:off x="2323773" y="1733403"/>
            <a:ext cx="7544454" cy="3391194"/>
          </a:xfrm>
          <a:prstGeom prst="rect">
            <a:avLst/>
          </a:prstGeom>
        </p:spPr>
      </p:pic>
    </p:spTree>
    <p:extLst>
      <p:ext uri="{BB962C8B-B14F-4D97-AF65-F5344CB8AC3E}">
        <p14:creationId xmlns:p14="http://schemas.microsoft.com/office/powerpoint/2010/main" val="980654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Collaborators</a:t>
            </a:r>
          </a:p>
        </p:txBody>
      </p:sp>
      <p:sp>
        <p:nvSpPr>
          <p:cNvPr id="3" name="Content Placeholder 2"/>
          <p:cNvSpPr>
            <a:spLocks noGrp="1"/>
          </p:cNvSpPr>
          <p:nvPr>
            <p:ph idx="1"/>
          </p:nvPr>
        </p:nvSpPr>
        <p:spPr/>
        <p:txBody>
          <a:bodyPr/>
          <a:lstStyle/>
          <a:p>
            <a:r>
              <a:rPr lang="en-IN" dirty="0"/>
              <a:t>With which companies you can partner?</a:t>
            </a:r>
          </a:p>
          <a:p>
            <a:endParaRPr lang="en-IN" dirty="0"/>
          </a:p>
          <a:p>
            <a:r>
              <a:rPr lang="en-IN" dirty="0"/>
              <a:t>Who will be the suppliers (Upstream)?</a:t>
            </a:r>
          </a:p>
          <a:p>
            <a:endParaRPr lang="en-IN" dirty="0"/>
          </a:p>
          <a:p>
            <a:r>
              <a:rPr lang="en-IN" dirty="0"/>
              <a:t>Who will be the retailers (Downstream)?</a:t>
            </a:r>
          </a:p>
          <a:p>
            <a:endParaRPr lang="en-IN" dirty="0"/>
          </a:p>
          <a:p>
            <a:endParaRPr lang="en-IN" dirty="0"/>
          </a:p>
        </p:txBody>
      </p:sp>
    </p:spTree>
    <p:extLst>
      <p:ext uri="{BB962C8B-B14F-4D97-AF65-F5344CB8AC3E}">
        <p14:creationId xmlns:p14="http://schemas.microsoft.com/office/powerpoint/2010/main" val="13807070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Context</a:t>
            </a:r>
          </a:p>
        </p:txBody>
      </p:sp>
      <p:sp>
        <p:nvSpPr>
          <p:cNvPr id="3" name="Content Placeholder 2"/>
          <p:cNvSpPr>
            <a:spLocks noGrp="1"/>
          </p:cNvSpPr>
          <p:nvPr>
            <p:ph idx="1"/>
          </p:nvPr>
        </p:nvSpPr>
        <p:spPr/>
        <p:txBody>
          <a:bodyPr/>
          <a:lstStyle/>
          <a:p>
            <a:r>
              <a:rPr lang="en-IN" dirty="0"/>
              <a:t>What is the environment in which the company is operating?</a:t>
            </a:r>
          </a:p>
          <a:p>
            <a:endParaRPr lang="en-IN" dirty="0"/>
          </a:p>
          <a:p>
            <a:r>
              <a:rPr lang="en-IN" dirty="0"/>
              <a:t>Will be the factors work for or against the company for delivering the value that you promise the consumer?</a:t>
            </a:r>
          </a:p>
          <a:p>
            <a:endParaRPr lang="en-IN" dirty="0"/>
          </a:p>
          <a:p>
            <a:r>
              <a:rPr lang="en-IN" dirty="0"/>
              <a:t>PESTEL Framework</a:t>
            </a:r>
          </a:p>
        </p:txBody>
      </p:sp>
    </p:spTree>
    <p:extLst>
      <p:ext uri="{BB962C8B-B14F-4D97-AF65-F5344CB8AC3E}">
        <p14:creationId xmlns:p14="http://schemas.microsoft.com/office/powerpoint/2010/main" val="16619564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a:p>
            <a:endParaRPr lang="en-IN" dirty="0"/>
          </a:p>
          <a:p>
            <a:r>
              <a:rPr lang="en-IN" dirty="0"/>
              <a:t>Used to access the macro environment</a:t>
            </a:r>
          </a:p>
        </p:txBody>
      </p:sp>
      <p:pic>
        <p:nvPicPr>
          <p:cNvPr id="4" name="Picture 3"/>
          <p:cNvPicPr>
            <a:picLocks noChangeAspect="1"/>
          </p:cNvPicPr>
          <p:nvPr/>
        </p:nvPicPr>
        <p:blipFill>
          <a:blip r:embed="rId2"/>
          <a:stretch>
            <a:fillRect/>
          </a:stretch>
        </p:blipFill>
        <p:spPr>
          <a:xfrm>
            <a:off x="1432869" y="1"/>
            <a:ext cx="7810500" cy="2314832"/>
          </a:xfrm>
          <a:prstGeom prst="rect">
            <a:avLst/>
          </a:prstGeom>
        </p:spPr>
      </p:pic>
    </p:spTree>
    <p:extLst>
      <p:ext uri="{BB962C8B-B14F-4D97-AF65-F5344CB8AC3E}">
        <p14:creationId xmlns:p14="http://schemas.microsoft.com/office/powerpoint/2010/main" val="37489173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B192E-4913-45AC-B2FD-07B823297DA0}"/>
              </a:ext>
            </a:extLst>
          </p:cNvPr>
          <p:cNvSpPr>
            <a:spLocks noGrp="1"/>
          </p:cNvSpPr>
          <p:nvPr>
            <p:ph type="title"/>
          </p:nvPr>
        </p:nvSpPr>
        <p:spPr/>
        <p:txBody>
          <a:bodyPr/>
          <a:lstStyle/>
          <a:p>
            <a:r>
              <a:rPr lang="en-US" dirty="0"/>
              <a:t>The Political and Legal Environment</a:t>
            </a:r>
          </a:p>
        </p:txBody>
      </p:sp>
      <p:sp>
        <p:nvSpPr>
          <p:cNvPr id="3" name="Content Placeholder 2">
            <a:extLst>
              <a:ext uri="{FF2B5EF4-FFF2-40B4-BE49-F238E27FC236}">
                <a16:creationId xmlns:a16="http://schemas.microsoft.com/office/drawing/2014/main" id="{93D2C553-1C6F-4911-AF0B-4005054D6D62}"/>
              </a:ext>
            </a:extLst>
          </p:cNvPr>
          <p:cNvSpPr>
            <a:spLocks noGrp="1"/>
          </p:cNvSpPr>
          <p:nvPr>
            <p:ph idx="1"/>
          </p:nvPr>
        </p:nvSpPr>
        <p:spPr/>
        <p:txBody>
          <a:bodyPr/>
          <a:lstStyle/>
          <a:p>
            <a:r>
              <a:rPr lang="en-US" dirty="0"/>
              <a:t>All organizations must comply with government regulations and understand the political and legal environments in which they do business.</a:t>
            </a:r>
          </a:p>
        </p:txBody>
      </p:sp>
      <p:pic>
        <p:nvPicPr>
          <p:cNvPr id="5" name="Picture 4">
            <a:extLst>
              <a:ext uri="{FF2B5EF4-FFF2-40B4-BE49-F238E27FC236}">
                <a16:creationId xmlns:a16="http://schemas.microsoft.com/office/drawing/2014/main" id="{B188322E-139F-4E1D-B0D3-18BFC5BEF7F7}"/>
              </a:ext>
            </a:extLst>
          </p:cNvPr>
          <p:cNvPicPr>
            <a:picLocks noChangeAspect="1"/>
          </p:cNvPicPr>
          <p:nvPr/>
        </p:nvPicPr>
        <p:blipFill>
          <a:blip r:embed="rId2"/>
          <a:stretch>
            <a:fillRect/>
          </a:stretch>
        </p:blipFill>
        <p:spPr>
          <a:xfrm>
            <a:off x="1002313" y="3238151"/>
            <a:ext cx="2742321" cy="3460240"/>
          </a:xfrm>
          <a:prstGeom prst="rect">
            <a:avLst/>
          </a:prstGeom>
        </p:spPr>
      </p:pic>
      <p:pic>
        <p:nvPicPr>
          <p:cNvPr id="7" name="Picture 6">
            <a:extLst>
              <a:ext uri="{FF2B5EF4-FFF2-40B4-BE49-F238E27FC236}">
                <a16:creationId xmlns:a16="http://schemas.microsoft.com/office/drawing/2014/main" id="{0DCFBB4D-0AAD-47C0-A6DD-4940F0A4B362}"/>
              </a:ext>
            </a:extLst>
          </p:cNvPr>
          <p:cNvPicPr>
            <a:picLocks noChangeAspect="1"/>
          </p:cNvPicPr>
          <p:nvPr/>
        </p:nvPicPr>
        <p:blipFill>
          <a:blip r:embed="rId3"/>
          <a:stretch>
            <a:fillRect/>
          </a:stretch>
        </p:blipFill>
        <p:spPr>
          <a:xfrm>
            <a:off x="5226341" y="3642379"/>
            <a:ext cx="5358468" cy="2651783"/>
          </a:xfrm>
          <a:prstGeom prst="rect">
            <a:avLst/>
          </a:prstGeom>
        </p:spPr>
      </p:pic>
    </p:spTree>
    <p:extLst>
      <p:ext uri="{BB962C8B-B14F-4D97-AF65-F5344CB8AC3E}">
        <p14:creationId xmlns:p14="http://schemas.microsoft.com/office/powerpoint/2010/main" val="3791746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ECDA-7729-49F9-9116-A3D5886734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110E8D-7450-495E-9C49-BA8931F1C1BC}"/>
              </a:ext>
            </a:extLst>
          </p:cNvPr>
          <p:cNvSpPr>
            <a:spLocks noGrp="1"/>
          </p:cNvSpPr>
          <p:nvPr>
            <p:ph idx="1"/>
          </p:nvPr>
        </p:nvSpPr>
        <p:spPr/>
        <p:txBody>
          <a:bodyPr/>
          <a:lstStyle/>
          <a:p>
            <a:r>
              <a:rPr lang="en-IN" dirty="0"/>
              <a:t>Political and legal environment becomes more important when operating abroad</a:t>
            </a:r>
          </a:p>
          <a:p>
            <a:endParaRPr lang="en-IN" dirty="0"/>
          </a:p>
          <a:p>
            <a:r>
              <a:rPr lang="en-US" dirty="0"/>
              <a:t>If you are considering opening the factory in France (perhaps because the demand in Europe for your product is strong), you need to know that it is illegal for employees in that country to work more than thirty-five hours per week.</a:t>
            </a:r>
          </a:p>
        </p:txBody>
      </p:sp>
    </p:spTree>
    <p:extLst>
      <p:ext uri="{BB962C8B-B14F-4D97-AF65-F5344CB8AC3E}">
        <p14:creationId xmlns:p14="http://schemas.microsoft.com/office/powerpoint/2010/main" val="41228716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611-CB8F-4342-AB9C-064463CD4E5F}"/>
              </a:ext>
            </a:extLst>
          </p:cNvPr>
          <p:cNvSpPr>
            <a:spLocks noGrp="1"/>
          </p:cNvSpPr>
          <p:nvPr>
            <p:ph type="title"/>
          </p:nvPr>
        </p:nvSpPr>
        <p:spPr/>
        <p:txBody>
          <a:bodyPr/>
          <a:lstStyle/>
          <a:p>
            <a:r>
              <a:rPr lang="en-US" dirty="0"/>
              <a:t>The Economic Environment</a:t>
            </a:r>
          </a:p>
        </p:txBody>
      </p:sp>
      <p:sp>
        <p:nvSpPr>
          <p:cNvPr id="3" name="Content Placeholder 2">
            <a:extLst>
              <a:ext uri="{FF2B5EF4-FFF2-40B4-BE49-F238E27FC236}">
                <a16:creationId xmlns:a16="http://schemas.microsoft.com/office/drawing/2014/main" id="{BD6A1EEA-A2F5-45AF-B3C3-14ED4EFC410F}"/>
              </a:ext>
            </a:extLst>
          </p:cNvPr>
          <p:cNvSpPr>
            <a:spLocks noGrp="1"/>
          </p:cNvSpPr>
          <p:nvPr>
            <p:ph idx="1"/>
          </p:nvPr>
        </p:nvSpPr>
        <p:spPr/>
        <p:txBody>
          <a:bodyPr>
            <a:normAutofit fontScale="92500" lnSpcReduction="10000"/>
          </a:bodyPr>
          <a:lstStyle/>
          <a:p>
            <a:r>
              <a:rPr lang="en-US" dirty="0"/>
              <a:t>Economic factors include variables such as inflation, unemployment, interest rates, and whether the economy is in a growth period or a recession.</a:t>
            </a:r>
          </a:p>
          <a:p>
            <a:endParaRPr lang="en-US" dirty="0"/>
          </a:p>
          <a:p>
            <a:r>
              <a:rPr lang="en-US" dirty="0"/>
              <a:t>The economic downturn that began in 2008 affected consumers and businesses at all levels worldwide. </a:t>
            </a:r>
          </a:p>
          <a:p>
            <a:endParaRPr lang="en-US" dirty="0"/>
          </a:p>
          <a:p>
            <a:r>
              <a:rPr lang="en-US" dirty="0"/>
              <a:t>Consumers reduced their spending, holiday sales dropped, financial institutions went bankrupt, the mortgage industry collapsed, and the “Big Three” U.S. auto manufacturers (Ford, Chrysler, and General Motors) asked for emergency loans</a:t>
            </a:r>
          </a:p>
        </p:txBody>
      </p:sp>
    </p:spTree>
    <p:extLst>
      <p:ext uri="{BB962C8B-B14F-4D97-AF65-F5344CB8AC3E}">
        <p14:creationId xmlns:p14="http://schemas.microsoft.com/office/powerpoint/2010/main" val="36458802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B0142-7FEF-46AE-8F44-E440D9129405}"/>
              </a:ext>
            </a:extLst>
          </p:cNvPr>
          <p:cNvSpPr>
            <a:spLocks noGrp="1"/>
          </p:cNvSpPr>
          <p:nvPr>
            <p:ph type="title"/>
          </p:nvPr>
        </p:nvSpPr>
        <p:spPr/>
        <p:txBody>
          <a:bodyPr/>
          <a:lstStyle/>
          <a:p>
            <a:r>
              <a:rPr lang="en-US" dirty="0"/>
              <a:t>The Social and Cultural Environment</a:t>
            </a:r>
          </a:p>
        </p:txBody>
      </p:sp>
      <p:sp>
        <p:nvSpPr>
          <p:cNvPr id="3" name="Content Placeholder 2">
            <a:extLst>
              <a:ext uri="{FF2B5EF4-FFF2-40B4-BE49-F238E27FC236}">
                <a16:creationId xmlns:a16="http://schemas.microsoft.com/office/drawing/2014/main" id="{3F1F27CF-E581-4E28-8330-001AAD45A351}"/>
              </a:ext>
            </a:extLst>
          </p:cNvPr>
          <p:cNvSpPr>
            <a:spLocks noGrp="1"/>
          </p:cNvSpPr>
          <p:nvPr>
            <p:ph idx="1"/>
          </p:nvPr>
        </p:nvSpPr>
        <p:spPr/>
        <p:txBody>
          <a:bodyPr/>
          <a:lstStyle/>
          <a:p>
            <a:r>
              <a:rPr lang="en-US" dirty="0"/>
              <a:t>The social and cultural environment—including social trends, such as people’s attitudes toward fitness and nutrition; demographic characteristics, such as people’s age, income, marital status, education, and occupation; and culture, which relates to people’s beliefs and values—is changing in the global marketplace.</a:t>
            </a:r>
          </a:p>
          <a:p>
            <a:endParaRPr lang="en-US" dirty="0"/>
          </a:p>
          <a:p>
            <a:endParaRPr lang="en-US" dirty="0"/>
          </a:p>
        </p:txBody>
      </p:sp>
      <p:pic>
        <p:nvPicPr>
          <p:cNvPr id="5" name="Picture 4">
            <a:extLst>
              <a:ext uri="{FF2B5EF4-FFF2-40B4-BE49-F238E27FC236}">
                <a16:creationId xmlns:a16="http://schemas.microsoft.com/office/drawing/2014/main" id="{AA02B9A2-E765-4B5E-8177-6875853CE94B}"/>
              </a:ext>
            </a:extLst>
          </p:cNvPr>
          <p:cNvPicPr>
            <a:picLocks noChangeAspect="1"/>
          </p:cNvPicPr>
          <p:nvPr/>
        </p:nvPicPr>
        <p:blipFill>
          <a:blip r:embed="rId2"/>
          <a:stretch>
            <a:fillRect/>
          </a:stretch>
        </p:blipFill>
        <p:spPr>
          <a:xfrm>
            <a:off x="1626634" y="4001294"/>
            <a:ext cx="7915275" cy="2152650"/>
          </a:xfrm>
          <a:prstGeom prst="rect">
            <a:avLst/>
          </a:prstGeom>
        </p:spPr>
      </p:pic>
    </p:spTree>
    <p:extLst>
      <p:ext uri="{BB962C8B-B14F-4D97-AF65-F5344CB8AC3E}">
        <p14:creationId xmlns:p14="http://schemas.microsoft.com/office/powerpoint/2010/main" val="1965956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00BE-6D48-4504-A4B3-44C96F81DE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406736C-EC5B-43F2-B35B-C7460F93CB0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08E1608-5DD7-4F42-9327-89D32C6158F3}"/>
              </a:ext>
            </a:extLst>
          </p:cNvPr>
          <p:cNvPicPr>
            <a:picLocks noChangeAspect="1"/>
          </p:cNvPicPr>
          <p:nvPr/>
        </p:nvPicPr>
        <p:blipFill>
          <a:blip r:embed="rId2"/>
          <a:stretch>
            <a:fillRect/>
          </a:stretch>
        </p:blipFill>
        <p:spPr>
          <a:xfrm>
            <a:off x="2023500" y="0"/>
            <a:ext cx="8145000" cy="6858000"/>
          </a:xfrm>
          <a:prstGeom prst="rect">
            <a:avLst/>
          </a:prstGeom>
        </p:spPr>
      </p:pic>
    </p:spTree>
    <p:extLst>
      <p:ext uri="{BB962C8B-B14F-4D97-AF65-F5344CB8AC3E}">
        <p14:creationId xmlns:p14="http://schemas.microsoft.com/office/powerpoint/2010/main" val="22782017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A5BB-6056-45C6-A084-0A1B5CCA8DF5}"/>
              </a:ext>
            </a:extLst>
          </p:cNvPr>
          <p:cNvSpPr>
            <a:spLocks noGrp="1"/>
          </p:cNvSpPr>
          <p:nvPr>
            <p:ph type="title"/>
          </p:nvPr>
        </p:nvSpPr>
        <p:spPr/>
        <p:txBody>
          <a:bodyPr/>
          <a:lstStyle/>
          <a:p>
            <a:r>
              <a:rPr lang="en-IN" dirty="0" err="1"/>
              <a:t>Fulla</a:t>
            </a:r>
            <a:r>
              <a:rPr lang="en-IN" dirty="0"/>
              <a:t> Doll</a:t>
            </a:r>
            <a:endParaRPr lang="en-US" dirty="0"/>
          </a:p>
        </p:txBody>
      </p:sp>
      <p:sp>
        <p:nvSpPr>
          <p:cNvPr id="3" name="Content Placeholder 2">
            <a:extLst>
              <a:ext uri="{FF2B5EF4-FFF2-40B4-BE49-F238E27FC236}">
                <a16:creationId xmlns:a16="http://schemas.microsoft.com/office/drawing/2014/main" id="{B23DEECD-16FA-45E7-9D43-5CE87ABE94B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D6766AB-7FEC-4B38-9D1A-95236FA5A457}"/>
              </a:ext>
            </a:extLst>
          </p:cNvPr>
          <p:cNvPicPr>
            <a:picLocks noChangeAspect="1"/>
          </p:cNvPicPr>
          <p:nvPr/>
        </p:nvPicPr>
        <p:blipFill>
          <a:blip r:embed="rId2"/>
          <a:stretch>
            <a:fillRect/>
          </a:stretch>
        </p:blipFill>
        <p:spPr>
          <a:xfrm>
            <a:off x="4144161" y="2048213"/>
            <a:ext cx="6119026" cy="4328774"/>
          </a:xfrm>
          <a:prstGeom prst="rect">
            <a:avLst/>
          </a:prstGeom>
        </p:spPr>
      </p:pic>
    </p:spTree>
    <p:extLst>
      <p:ext uri="{BB962C8B-B14F-4D97-AF65-F5344CB8AC3E}">
        <p14:creationId xmlns:p14="http://schemas.microsoft.com/office/powerpoint/2010/main" val="20000515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29FAD-9A20-4D18-9BA6-935F6A327C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8B22E0-C5E1-4A61-BEFA-B6F6B99EAD02}"/>
              </a:ext>
            </a:extLst>
          </p:cNvPr>
          <p:cNvSpPr>
            <a:spLocks noGrp="1"/>
          </p:cNvSpPr>
          <p:nvPr>
            <p:ph idx="1"/>
          </p:nvPr>
        </p:nvSpPr>
        <p:spPr/>
        <p:txBody>
          <a:bodyPr/>
          <a:lstStyle/>
          <a:p>
            <a:r>
              <a:rPr lang="en-US" dirty="0">
                <a:hlinkClick r:id="rId3"/>
              </a:rPr>
              <a:t>https://www.youtube.com/watch?v=jnfxtq7DWwg</a:t>
            </a:r>
            <a:endParaRPr lang="en-US" dirty="0"/>
          </a:p>
          <a:p>
            <a:endParaRPr lang="en-US" dirty="0"/>
          </a:p>
          <a:p>
            <a:endParaRPr lang="en-US" dirty="0"/>
          </a:p>
        </p:txBody>
      </p:sp>
      <p:pic>
        <p:nvPicPr>
          <p:cNvPr id="4" name="Online Media 3" title="TANISHQ DELETED AD - HINDU MUSLIM LOVE STORY">
            <a:hlinkClick r:id="" action="ppaction://media"/>
            <a:extLst>
              <a:ext uri="{FF2B5EF4-FFF2-40B4-BE49-F238E27FC236}">
                <a16:creationId xmlns:a16="http://schemas.microsoft.com/office/drawing/2014/main" id="{4C14E4B8-3D92-451A-89E3-5CE5EF233841}"/>
              </a:ext>
            </a:extLst>
          </p:cNvPr>
          <p:cNvPicPr>
            <a:picLocks noRot="1" noChangeAspect="1"/>
          </p:cNvPicPr>
          <p:nvPr>
            <a:videoFile r:link="rId1"/>
          </p:nvPr>
        </p:nvPicPr>
        <p:blipFill>
          <a:blip r:embed="rId4"/>
          <a:stretch>
            <a:fillRect/>
          </a:stretch>
        </p:blipFill>
        <p:spPr>
          <a:xfrm>
            <a:off x="1384183" y="2711450"/>
            <a:ext cx="9068500" cy="3379727"/>
          </a:xfrm>
          <a:prstGeom prst="rect">
            <a:avLst/>
          </a:prstGeom>
        </p:spPr>
      </p:pic>
    </p:spTree>
    <p:extLst>
      <p:ext uri="{BB962C8B-B14F-4D97-AF65-F5344CB8AC3E}">
        <p14:creationId xmlns:p14="http://schemas.microsoft.com/office/powerpoint/2010/main" val="20762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D055-C1F7-4F42-8F0F-0A2E207B50D4}"/>
              </a:ext>
            </a:extLst>
          </p:cNvPr>
          <p:cNvSpPr>
            <a:spLocks noGrp="1"/>
          </p:cNvSpPr>
          <p:nvPr>
            <p:ph type="title"/>
          </p:nvPr>
        </p:nvSpPr>
        <p:spPr/>
        <p:txBody>
          <a:bodyPr/>
          <a:lstStyle/>
          <a:p>
            <a:r>
              <a:rPr lang="en-US" dirty="0"/>
              <a:t>Technology</a:t>
            </a:r>
          </a:p>
        </p:txBody>
      </p:sp>
      <p:sp>
        <p:nvSpPr>
          <p:cNvPr id="3" name="Content Placeholder 2">
            <a:extLst>
              <a:ext uri="{FF2B5EF4-FFF2-40B4-BE49-F238E27FC236}">
                <a16:creationId xmlns:a16="http://schemas.microsoft.com/office/drawing/2014/main" id="{63766636-2561-48ED-84EA-58AF3D2146F3}"/>
              </a:ext>
            </a:extLst>
          </p:cNvPr>
          <p:cNvSpPr>
            <a:spLocks noGrp="1"/>
          </p:cNvSpPr>
          <p:nvPr>
            <p:ph idx="1"/>
          </p:nvPr>
        </p:nvSpPr>
        <p:spPr/>
        <p:txBody>
          <a:bodyPr/>
          <a:lstStyle/>
          <a:p>
            <a:r>
              <a:rPr lang="en-US" dirty="0"/>
              <a:t>Many consumers get information, read the news, use text messaging, and shop online. </a:t>
            </a:r>
          </a:p>
          <a:p>
            <a:endParaRPr lang="en-US" dirty="0"/>
          </a:p>
          <a:p>
            <a:endParaRPr lang="en-US" dirty="0"/>
          </a:p>
          <a:p>
            <a:r>
              <a:rPr lang="en-US" dirty="0"/>
              <a:t>As a result, marketers have begun allocating more of their promotion budgets to online ads and mobile marketing and not just to traditional print media such as newspapers and magazines.</a:t>
            </a:r>
          </a:p>
          <a:p>
            <a:endParaRPr lang="en-US" dirty="0"/>
          </a:p>
          <a:p>
            <a:endParaRPr lang="en-US" dirty="0"/>
          </a:p>
        </p:txBody>
      </p:sp>
    </p:spTree>
    <p:extLst>
      <p:ext uri="{BB962C8B-B14F-4D97-AF65-F5344CB8AC3E}">
        <p14:creationId xmlns:p14="http://schemas.microsoft.com/office/powerpoint/2010/main" val="10219493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373A0-8105-492C-ADF9-2BAD58C4ED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D759C2-AB92-44A1-BF20-692DE1A438A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7C27D89-0C4C-490F-B118-04FFC16BF5F5}"/>
              </a:ext>
            </a:extLst>
          </p:cNvPr>
          <p:cNvPicPr>
            <a:picLocks noChangeAspect="1"/>
          </p:cNvPicPr>
          <p:nvPr/>
        </p:nvPicPr>
        <p:blipFill>
          <a:blip r:embed="rId2"/>
          <a:stretch>
            <a:fillRect/>
          </a:stretch>
        </p:blipFill>
        <p:spPr>
          <a:xfrm>
            <a:off x="1442095" y="0"/>
            <a:ext cx="9307810" cy="6858000"/>
          </a:xfrm>
          <a:prstGeom prst="rect">
            <a:avLst/>
          </a:prstGeom>
        </p:spPr>
      </p:pic>
    </p:spTree>
    <p:extLst>
      <p:ext uri="{BB962C8B-B14F-4D97-AF65-F5344CB8AC3E}">
        <p14:creationId xmlns:p14="http://schemas.microsoft.com/office/powerpoint/2010/main" val="36782654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A980-73CA-42CB-AFAE-A11BCD0C019F}"/>
              </a:ext>
            </a:extLst>
          </p:cNvPr>
          <p:cNvSpPr>
            <a:spLocks noGrp="1"/>
          </p:cNvSpPr>
          <p:nvPr>
            <p:ph type="title"/>
          </p:nvPr>
        </p:nvSpPr>
        <p:spPr/>
        <p:txBody>
          <a:bodyPr/>
          <a:lstStyle/>
          <a:p>
            <a:r>
              <a:rPr lang="en-IN" dirty="0"/>
              <a:t>Environmental- </a:t>
            </a:r>
            <a:r>
              <a:rPr lang="en-US" dirty="0"/>
              <a:t>Natural Resources </a:t>
            </a:r>
          </a:p>
        </p:txBody>
      </p:sp>
      <p:sp>
        <p:nvSpPr>
          <p:cNvPr id="3" name="Content Placeholder 2">
            <a:extLst>
              <a:ext uri="{FF2B5EF4-FFF2-40B4-BE49-F238E27FC236}">
                <a16:creationId xmlns:a16="http://schemas.microsoft.com/office/drawing/2014/main" id="{D6254373-55C6-410B-96AD-5A669B7BB8B9}"/>
              </a:ext>
            </a:extLst>
          </p:cNvPr>
          <p:cNvSpPr>
            <a:spLocks noGrp="1"/>
          </p:cNvSpPr>
          <p:nvPr>
            <p:ph idx="1"/>
          </p:nvPr>
        </p:nvSpPr>
        <p:spPr/>
        <p:txBody>
          <a:bodyPr/>
          <a:lstStyle/>
          <a:p>
            <a:r>
              <a:rPr lang="en-US" dirty="0"/>
              <a:t>Natural resources are scarce commodities, and consumers are becoming increasingly aware of this fact. Today, many firms are doing more to engage in “sustainable” practices that help protect the environment and conserve natural resources. </a:t>
            </a:r>
          </a:p>
          <a:p>
            <a:endParaRPr lang="en-US" dirty="0"/>
          </a:p>
          <a:p>
            <a:r>
              <a:rPr lang="en-US" dirty="0"/>
              <a:t>Green marketing involves marketing environmentally safe products and services in a way that is good for the environment.</a:t>
            </a:r>
          </a:p>
          <a:p>
            <a:endParaRPr lang="en-US" dirty="0"/>
          </a:p>
          <a:p>
            <a:endParaRPr lang="en-US" dirty="0"/>
          </a:p>
        </p:txBody>
      </p:sp>
    </p:spTree>
    <p:extLst>
      <p:ext uri="{BB962C8B-B14F-4D97-AF65-F5344CB8AC3E}">
        <p14:creationId xmlns:p14="http://schemas.microsoft.com/office/powerpoint/2010/main" val="1721025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08D6-9472-41FA-AD17-83558439F05F}"/>
              </a:ext>
            </a:extLst>
          </p:cNvPr>
          <p:cNvSpPr>
            <a:spLocks noGrp="1"/>
          </p:cNvSpPr>
          <p:nvPr>
            <p:ph type="title"/>
          </p:nvPr>
        </p:nvSpPr>
        <p:spPr/>
        <p:txBody>
          <a:bodyPr/>
          <a:lstStyle/>
          <a:p>
            <a:r>
              <a:rPr lang="en-IN" dirty="0"/>
              <a:t>Example- Patagonia</a:t>
            </a:r>
            <a:endParaRPr lang="en-US" dirty="0"/>
          </a:p>
        </p:txBody>
      </p:sp>
      <p:sp>
        <p:nvSpPr>
          <p:cNvPr id="3" name="Content Placeholder 2">
            <a:extLst>
              <a:ext uri="{FF2B5EF4-FFF2-40B4-BE49-F238E27FC236}">
                <a16:creationId xmlns:a16="http://schemas.microsoft.com/office/drawing/2014/main" id="{74A677F3-5812-482B-A2C3-687D48383B6C}"/>
              </a:ext>
            </a:extLst>
          </p:cNvPr>
          <p:cNvSpPr>
            <a:spLocks noGrp="1"/>
          </p:cNvSpPr>
          <p:nvPr>
            <p:ph idx="1"/>
          </p:nvPr>
        </p:nvSpPr>
        <p:spPr/>
        <p:txBody>
          <a:bodyPr/>
          <a:lstStyle/>
          <a:p>
            <a:r>
              <a:rPr lang="en-US" dirty="0">
                <a:hlinkClick r:id="rId3"/>
              </a:rPr>
              <a:t>https://www.youtube.com/watch?v=UAZ8Ts9CC6I</a:t>
            </a:r>
            <a:endParaRPr lang="en-US" dirty="0"/>
          </a:p>
          <a:p>
            <a:endParaRPr lang="en-US" dirty="0"/>
          </a:p>
          <a:p>
            <a:endParaRPr lang="en-US" dirty="0"/>
          </a:p>
          <a:p>
            <a:endParaRPr lang="en-US" dirty="0"/>
          </a:p>
        </p:txBody>
      </p:sp>
      <p:pic>
        <p:nvPicPr>
          <p:cNvPr id="4" name="Online Media 3" title="Buy Less, Demand More">
            <a:hlinkClick r:id="" action="ppaction://media"/>
            <a:extLst>
              <a:ext uri="{FF2B5EF4-FFF2-40B4-BE49-F238E27FC236}">
                <a16:creationId xmlns:a16="http://schemas.microsoft.com/office/drawing/2014/main" id="{CD3FEDE8-0341-4B17-AB67-F664958EDA5F}"/>
              </a:ext>
            </a:extLst>
          </p:cNvPr>
          <p:cNvPicPr>
            <a:picLocks noRot="1" noChangeAspect="1"/>
          </p:cNvPicPr>
          <p:nvPr>
            <a:videoFile r:link="rId1"/>
          </p:nvPr>
        </p:nvPicPr>
        <p:blipFill>
          <a:blip r:embed="rId4"/>
          <a:stretch>
            <a:fillRect/>
          </a:stretch>
        </p:blipFill>
        <p:spPr>
          <a:xfrm>
            <a:off x="1224793" y="2711450"/>
            <a:ext cx="9412447" cy="3469782"/>
          </a:xfrm>
          <a:prstGeom prst="rect">
            <a:avLst/>
          </a:prstGeom>
        </p:spPr>
      </p:pic>
    </p:spTree>
    <p:extLst>
      <p:ext uri="{BB962C8B-B14F-4D97-AF65-F5344CB8AC3E}">
        <p14:creationId xmlns:p14="http://schemas.microsoft.com/office/powerpoint/2010/main" val="398021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B2E0-7B4B-4274-8335-610A1CEF1EF1}"/>
              </a:ext>
            </a:extLst>
          </p:cNvPr>
          <p:cNvSpPr>
            <a:spLocks noGrp="1"/>
          </p:cNvSpPr>
          <p:nvPr>
            <p:ph type="title"/>
          </p:nvPr>
        </p:nvSpPr>
        <p:spPr/>
        <p:txBody>
          <a:bodyPr/>
          <a:lstStyle/>
          <a:p>
            <a:r>
              <a:rPr lang="en-IN" dirty="0"/>
              <a:t>HW- 5 C Analysis for Reinventing Adobe</a:t>
            </a:r>
            <a:endParaRPr lang="en-US" dirty="0"/>
          </a:p>
        </p:txBody>
      </p:sp>
      <p:sp>
        <p:nvSpPr>
          <p:cNvPr id="3" name="Content Placeholder 2">
            <a:extLst>
              <a:ext uri="{FF2B5EF4-FFF2-40B4-BE49-F238E27FC236}">
                <a16:creationId xmlns:a16="http://schemas.microsoft.com/office/drawing/2014/main" id="{7A8BDA61-EE61-4032-B490-5F18480DB7E1}"/>
              </a:ext>
            </a:extLst>
          </p:cNvPr>
          <p:cNvSpPr>
            <a:spLocks noGrp="1"/>
          </p:cNvSpPr>
          <p:nvPr>
            <p:ph idx="1"/>
          </p:nvPr>
        </p:nvSpPr>
        <p:spPr/>
        <p:txBody>
          <a:bodyPr/>
          <a:lstStyle/>
          <a:p>
            <a:r>
              <a:rPr lang="en-IN" dirty="0"/>
              <a:t>Each group should send to CR before the next class</a:t>
            </a:r>
            <a:endParaRPr lang="en-US" dirty="0"/>
          </a:p>
        </p:txBody>
      </p:sp>
    </p:spTree>
    <p:extLst>
      <p:ext uri="{BB962C8B-B14F-4D97-AF65-F5344CB8AC3E}">
        <p14:creationId xmlns:p14="http://schemas.microsoft.com/office/powerpoint/2010/main" val="2588522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3412</TotalTime>
  <Words>1875</Words>
  <Application>Microsoft Macintosh PowerPoint</Application>
  <PresentationFormat>Widescreen</PresentationFormat>
  <Paragraphs>197</Paragraphs>
  <Slides>94</Slides>
  <Notes>0</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94</vt:i4>
      </vt:variant>
    </vt:vector>
  </HeadingPairs>
  <TitlesOfParts>
    <vt:vector size="100" baseType="lpstr">
      <vt:lpstr>Arial</vt:lpstr>
      <vt:lpstr>Arial</vt:lpstr>
      <vt:lpstr>Calibri</vt:lpstr>
      <vt:lpstr>Calibri Light</vt:lpstr>
      <vt:lpstr>helvetica neue</vt:lpstr>
      <vt:lpstr>Office Theme</vt:lpstr>
      <vt:lpstr>PBM- 2Jan</vt:lpstr>
      <vt:lpstr>Everyone considers them a marketing expert</vt:lpstr>
      <vt:lpstr>Marketing helps…</vt:lpstr>
      <vt:lpstr>Value proposition</vt:lpstr>
      <vt:lpstr>Why Value proposition is essential</vt:lpstr>
      <vt:lpstr>Class Exercise-1</vt:lpstr>
      <vt:lpstr>Class exercise-2 </vt:lpstr>
      <vt:lpstr>Strategic Planning</vt:lpstr>
      <vt:lpstr>PowerPoint Presentation</vt:lpstr>
      <vt:lpstr>PowerPoint Presentation</vt:lpstr>
      <vt:lpstr>PowerPoint Presentation</vt:lpstr>
      <vt:lpstr>Strategic Planning Process</vt:lpstr>
      <vt:lpstr>Scanning the environment- 5 C Framework</vt:lpstr>
      <vt:lpstr>PowerPoint Presentation</vt:lpstr>
      <vt:lpstr>PowerPoint Presentation</vt:lpstr>
      <vt:lpstr>PowerPoint Presentation</vt:lpstr>
      <vt:lpstr>https://youtu.be/owGykVbfgUE</vt:lpstr>
      <vt:lpstr>Company</vt:lpstr>
      <vt:lpstr>PowerPoint Presentation</vt:lpstr>
      <vt:lpstr>                        ?  ?</vt:lpstr>
      <vt:lpstr>Strengths</vt:lpstr>
      <vt:lpstr>Example-Innovativeness</vt:lpstr>
      <vt:lpstr>Weaknesses?</vt:lpstr>
      <vt:lpstr>PowerPoint Presentation</vt:lpstr>
      <vt:lpstr>Poor work relations- https://youtu.be/tvdyxXhVNRE</vt:lpstr>
      <vt:lpstr>Opportunities</vt:lpstr>
      <vt:lpstr>Threats</vt:lpstr>
      <vt:lpstr>Some key takeaways- SWOT</vt:lpstr>
      <vt:lpstr>PowerPoint Presentation</vt:lpstr>
      <vt:lpstr>BCG MATRIX</vt:lpstr>
      <vt:lpstr>Market Growth vs Market Share</vt:lpstr>
      <vt:lpstr>PowerPoint Presentation</vt:lpstr>
      <vt:lpstr>Smartphone/Iphone</vt:lpstr>
      <vt:lpstr>PowerPoint Presentation</vt:lpstr>
      <vt:lpstr>Laptop/Macbook</vt:lpstr>
      <vt:lpstr>Tablet/ IPAD</vt:lpstr>
      <vt:lpstr>PowerPoint Presentation</vt:lpstr>
      <vt:lpstr>Strategies to adopt</vt:lpstr>
      <vt:lpstr>PowerPoint Presentation</vt:lpstr>
      <vt:lpstr>Criticism- BCG Matrix</vt:lpstr>
      <vt:lpstr>PowerPoint Presentation</vt:lpstr>
      <vt:lpstr>Looking into limited dimensions</vt:lpstr>
      <vt:lpstr>PowerPoint Presentation</vt:lpstr>
      <vt:lpstr>PowerPoint Presentation</vt:lpstr>
      <vt:lpstr>PowerPoint Presentation</vt:lpstr>
      <vt:lpstr>PowerPoint Presentation</vt:lpstr>
      <vt:lpstr>PowerPoint Presentation</vt:lpstr>
      <vt:lpstr>PowerPoint Presentation</vt:lpstr>
      <vt:lpstr>Competition</vt:lpstr>
      <vt:lpstr>What could be the ways to know what your competitors are doing?</vt:lpstr>
      <vt:lpstr>Mystery Shopping-Direct Competition</vt:lpstr>
      <vt:lpstr>Porter five forces</vt:lpstr>
      <vt:lpstr>Few examples- Buyer and New competition</vt:lpstr>
      <vt:lpstr>Subsitutes</vt:lpstr>
      <vt:lpstr>Threat of Suppliers</vt:lpstr>
      <vt:lpstr>Threat of Buyers</vt:lpstr>
      <vt:lpstr>PowerPoint Presentation</vt:lpstr>
      <vt:lpstr>PowerPoint Presentation</vt:lpstr>
      <vt:lpstr>Threat to Substitutes</vt:lpstr>
      <vt:lpstr>Substitute</vt:lpstr>
      <vt:lpstr>PowerPoint Presentation</vt:lpstr>
      <vt:lpstr>PowerPoint Presentation</vt:lpstr>
      <vt:lpstr>Threat to New Entrants</vt:lpstr>
      <vt:lpstr>Threats to new Entrants</vt:lpstr>
      <vt:lpstr>PowerPoint Presentation</vt:lpstr>
      <vt:lpstr>Competition-Rivalry</vt:lpstr>
      <vt:lpstr>Bargaining Power of Buyers</vt:lpstr>
      <vt:lpstr>PowerPoint Presentation</vt:lpstr>
      <vt:lpstr>Bargaining Power of Suppliers</vt:lpstr>
      <vt:lpstr>Problem with 5 forces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Collaborators</vt:lpstr>
      <vt:lpstr>Context</vt:lpstr>
      <vt:lpstr>PowerPoint Presentation</vt:lpstr>
      <vt:lpstr>The Political and Legal Environment</vt:lpstr>
      <vt:lpstr>PowerPoint Presentation</vt:lpstr>
      <vt:lpstr>The Economic Environment</vt:lpstr>
      <vt:lpstr>The Social and Cultural Environment</vt:lpstr>
      <vt:lpstr>PowerPoint Presentation</vt:lpstr>
      <vt:lpstr>Fulla Doll</vt:lpstr>
      <vt:lpstr>PowerPoint Presentation</vt:lpstr>
      <vt:lpstr>Technology</vt:lpstr>
      <vt:lpstr>PowerPoint Presentation</vt:lpstr>
      <vt:lpstr>Environmental- Natural Resources </vt:lpstr>
      <vt:lpstr>Example- Patagonia</vt:lpstr>
      <vt:lpstr>HW- 5 C Analysis for Reinventing Adobe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MM1</dc:title>
  <dc:creator>Microsoft account</dc:creator>
  <cp:lastModifiedBy>ajay@uptop.in</cp:lastModifiedBy>
  <cp:revision>33</cp:revision>
  <dcterms:created xsi:type="dcterms:W3CDTF">2021-10-06T08:35:18Z</dcterms:created>
  <dcterms:modified xsi:type="dcterms:W3CDTF">2022-01-03T08:33:56Z</dcterms:modified>
</cp:coreProperties>
</file>