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19" r:id="rId2"/>
    <p:sldId id="418" r:id="rId3"/>
    <p:sldId id="657" r:id="rId4"/>
    <p:sldId id="420" r:id="rId5"/>
    <p:sldId id="421" r:id="rId6"/>
    <p:sldId id="658" r:id="rId7"/>
    <p:sldId id="422" r:id="rId8"/>
    <p:sldId id="423" r:id="rId9"/>
    <p:sldId id="659" r:id="rId10"/>
    <p:sldId id="426" r:id="rId11"/>
    <p:sldId id="424" r:id="rId12"/>
    <p:sldId id="425" r:id="rId13"/>
    <p:sldId id="711" r:id="rId14"/>
    <p:sldId id="550" r:id="rId15"/>
    <p:sldId id="551" r:id="rId16"/>
    <p:sldId id="643" r:id="rId17"/>
    <p:sldId id="660" r:id="rId18"/>
    <p:sldId id="644" r:id="rId19"/>
    <p:sldId id="645" r:id="rId20"/>
    <p:sldId id="310" r:id="rId21"/>
    <p:sldId id="710" r:id="rId22"/>
    <p:sldId id="708"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2A9A3-5098-4DB7-BA69-7124791DE74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3E9CE2F-7270-4335-AE70-DC4EEC7663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16A8270-50D7-4C98-82D0-BDFE5BE27CEA}"/>
              </a:ext>
            </a:extLst>
          </p:cNvPr>
          <p:cNvSpPr>
            <a:spLocks noGrp="1"/>
          </p:cNvSpPr>
          <p:nvPr>
            <p:ph type="dt" sz="half" idx="10"/>
          </p:nvPr>
        </p:nvSpPr>
        <p:spPr/>
        <p:txBody>
          <a:bodyPr/>
          <a:lstStyle/>
          <a:p>
            <a:fld id="{4DE27F00-6CD2-43B9-BF66-F99AB32D664D}" type="datetimeFigureOut">
              <a:rPr lang="en-US" smtClean="0"/>
              <a:t>5/17/2020</a:t>
            </a:fld>
            <a:endParaRPr lang="en-US"/>
          </a:p>
        </p:txBody>
      </p:sp>
      <p:sp>
        <p:nvSpPr>
          <p:cNvPr id="5" name="Footer Placeholder 4">
            <a:extLst>
              <a:ext uri="{FF2B5EF4-FFF2-40B4-BE49-F238E27FC236}">
                <a16:creationId xmlns:a16="http://schemas.microsoft.com/office/drawing/2014/main" id="{78DA033C-A060-429D-AF59-855365D4C4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D28FD6-F85E-484A-8ED8-CF409A5D06EF}"/>
              </a:ext>
            </a:extLst>
          </p:cNvPr>
          <p:cNvSpPr>
            <a:spLocks noGrp="1"/>
          </p:cNvSpPr>
          <p:nvPr>
            <p:ph type="sldNum" sz="quarter" idx="12"/>
          </p:nvPr>
        </p:nvSpPr>
        <p:spPr/>
        <p:txBody>
          <a:bodyPr/>
          <a:lstStyle/>
          <a:p>
            <a:fld id="{67215C1E-4B53-4CCC-85B3-AE0143C8EE9F}" type="slidenum">
              <a:rPr lang="en-US" smtClean="0"/>
              <a:t>‹#›</a:t>
            </a:fld>
            <a:endParaRPr lang="en-US"/>
          </a:p>
        </p:txBody>
      </p:sp>
    </p:spTree>
    <p:extLst>
      <p:ext uri="{BB962C8B-B14F-4D97-AF65-F5344CB8AC3E}">
        <p14:creationId xmlns:p14="http://schemas.microsoft.com/office/powerpoint/2010/main" val="15546451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1408C-6142-4020-AB49-7C835EF87AD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20F05A-78C7-4191-9986-7579F2F6419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80F0E6-31CF-4CA1-9E65-9D459EAD672B}"/>
              </a:ext>
            </a:extLst>
          </p:cNvPr>
          <p:cNvSpPr>
            <a:spLocks noGrp="1"/>
          </p:cNvSpPr>
          <p:nvPr>
            <p:ph type="dt" sz="half" idx="10"/>
          </p:nvPr>
        </p:nvSpPr>
        <p:spPr/>
        <p:txBody>
          <a:bodyPr/>
          <a:lstStyle/>
          <a:p>
            <a:fld id="{4DE27F00-6CD2-43B9-BF66-F99AB32D664D}" type="datetimeFigureOut">
              <a:rPr lang="en-US" smtClean="0"/>
              <a:t>5/17/2020</a:t>
            </a:fld>
            <a:endParaRPr lang="en-US"/>
          </a:p>
        </p:txBody>
      </p:sp>
      <p:sp>
        <p:nvSpPr>
          <p:cNvPr id="5" name="Footer Placeholder 4">
            <a:extLst>
              <a:ext uri="{FF2B5EF4-FFF2-40B4-BE49-F238E27FC236}">
                <a16:creationId xmlns:a16="http://schemas.microsoft.com/office/drawing/2014/main" id="{636725EB-0C67-4B97-B2B9-3620A8D2DA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ED3E8C-5A7D-44B9-9E22-FF7567F29B7C}"/>
              </a:ext>
            </a:extLst>
          </p:cNvPr>
          <p:cNvSpPr>
            <a:spLocks noGrp="1"/>
          </p:cNvSpPr>
          <p:nvPr>
            <p:ph type="sldNum" sz="quarter" idx="12"/>
          </p:nvPr>
        </p:nvSpPr>
        <p:spPr/>
        <p:txBody>
          <a:bodyPr/>
          <a:lstStyle/>
          <a:p>
            <a:fld id="{67215C1E-4B53-4CCC-85B3-AE0143C8EE9F}" type="slidenum">
              <a:rPr lang="en-US" smtClean="0"/>
              <a:t>‹#›</a:t>
            </a:fld>
            <a:endParaRPr lang="en-US"/>
          </a:p>
        </p:txBody>
      </p:sp>
    </p:spTree>
    <p:extLst>
      <p:ext uri="{BB962C8B-B14F-4D97-AF65-F5344CB8AC3E}">
        <p14:creationId xmlns:p14="http://schemas.microsoft.com/office/powerpoint/2010/main" val="3355105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D4694-A7B4-445C-BE57-6FD9C2DF14E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17F358-B18C-477D-9E24-B5439625ED2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F184B6C-DA03-4F55-9C62-083E79010640}"/>
              </a:ext>
            </a:extLst>
          </p:cNvPr>
          <p:cNvSpPr>
            <a:spLocks noGrp="1"/>
          </p:cNvSpPr>
          <p:nvPr>
            <p:ph type="dt" sz="half" idx="10"/>
          </p:nvPr>
        </p:nvSpPr>
        <p:spPr/>
        <p:txBody>
          <a:bodyPr/>
          <a:lstStyle/>
          <a:p>
            <a:fld id="{4DE27F00-6CD2-43B9-BF66-F99AB32D664D}" type="datetimeFigureOut">
              <a:rPr lang="en-US" smtClean="0"/>
              <a:t>5/17/2020</a:t>
            </a:fld>
            <a:endParaRPr lang="en-US"/>
          </a:p>
        </p:txBody>
      </p:sp>
      <p:sp>
        <p:nvSpPr>
          <p:cNvPr id="5" name="Footer Placeholder 4">
            <a:extLst>
              <a:ext uri="{FF2B5EF4-FFF2-40B4-BE49-F238E27FC236}">
                <a16:creationId xmlns:a16="http://schemas.microsoft.com/office/drawing/2014/main" id="{98B857FD-FC2D-4FF4-9195-C54C958213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9CA100-394F-423E-9D49-1B1018378509}"/>
              </a:ext>
            </a:extLst>
          </p:cNvPr>
          <p:cNvSpPr>
            <a:spLocks noGrp="1"/>
          </p:cNvSpPr>
          <p:nvPr>
            <p:ph type="sldNum" sz="quarter" idx="12"/>
          </p:nvPr>
        </p:nvSpPr>
        <p:spPr/>
        <p:txBody>
          <a:bodyPr/>
          <a:lstStyle/>
          <a:p>
            <a:fld id="{67215C1E-4B53-4CCC-85B3-AE0143C8EE9F}" type="slidenum">
              <a:rPr lang="en-US" smtClean="0"/>
              <a:t>‹#›</a:t>
            </a:fld>
            <a:endParaRPr lang="en-US"/>
          </a:p>
        </p:txBody>
      </p:sp>
    </p:spTree>
    <p:extLst>
      <p:ext uri="{BB962C8B-B14F-4D97-AF65-F5344CB8AC3E}">
        <p14:creationId xmlns:p14="http://schemas.microsoft.com/office/powerpoint/2010/main" val="831773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B4C3-8FD7-4652-ADF0-5699CA2C90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D8E0CE-A13B-4299-81AF-17571A87D27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53FA4FE-3B6E-4C6D-B91D-26C5C5861D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038A106-5661-4376-9574-6B4D3950D5E9}"/>
              </a:ext>
            </a:extLst>
          </p:cNvPr>
          <p:cNvSpPr>
            <a:spLocks noGrp="1"/>
          </p:cNvSpPr>
          <p:nvPr>
            <p:ph type="dt" sz="half" idx="10"/>
          </p:nvPr>
        </p:nvSpPr>
        <p:spPr/>
        <p:txBody>
          <a:bodyPr/>
          <a:lstStyle/>
          <a:p>
            <a:fld id="{4DE27F00-6CD2-43B9-BF66-F99AB32D664D}" type="datetimeFigureOut">
              <a:rPr lang="en-US" smtClean="0"/>
              <a:t>5/17/2020</a:t>
            </a:fld>
            <a:endParaRPr lang="en-US"/>
          </a:p>
        </p:txBody>
      </p:sp>
      <p:sp>
        <p:nvSpPr>
          <p:cNvPr id="6" name="Footer Placeholder 5">
            <a:extLst>
              <a:ext uri="{FF2B5EF4-FFF2-40B4-BE49-F238E27FC236}">
                <a16:creationId xmlns:a16="http://schemas.microsoft.com/office/drawing/2014/main" id="{3802EC39-E2AE-4426-BD7B-B2EA2A6CC7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1F2D18-5A5F-4AE4-BC4A-89F2A3AB7CFC}"/>
              </a:ext>
            </a:extLst>
          </p:cNvPr>
          <p:cNvSpPr>
            <a:spLocks noGrp="1"/>
          </p:cNvSpPr>
          <p:nvPr>
            <p:ph type="sldNum" sz="quarter" idx="12"/>
          </p:nvPr>
        </p:nvSpPr>
        <p:spPr/>
        <p:txBody>
          <a:bodyPr/>
          <a:lstStyle/>
          <a:p>
            <a:fld id="{67215C1E-4B53-4CCC-85B3-AE0143C8EE9F}" type="slidenum">
              <a:rPr lang="en-US" smtClean="0"/>
              <a:t>‹#›</a:t>
            </a:fld>
            <a:endParaRPr lang="en-US"/>
          </a:p>
        </p:txBody>
      </p:sp>
    </p:spTree>
    <p:extLst>
      <p:ext uri="{BB962C8B-B14F-4D97-AF65-F5344CB8AC3E}">
        <p14:creationId xmlns:p14="http://schemas.microsoft.com/office/powerpoint/2010/main" val="1355900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2F907-9A30-4F0D-B77E-C1C16D49FA4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C0D0A15-3C78-474B-92A0-215E29848A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2B63F62-AA8D-44F5-8D52-1273164FCCB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3B08E43-EB8C-469B-BD04-D6048B69DF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A35883-5836-4D0F-BD30-9E21B44FD0C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EB057D-C69C-4E48-B55F-E705370CA1EA}"/>
              </a:ext>
            </a:extLst>
          </p:cNvPr>
          <p:cNvSpPr>
            <a:spLocks noGrp="1"/>
          </p:cNvSpPr>
          <p:nvPr>
            <p:ph type="dt" sz="half" idx="10"/>
          </p:nvPr>
        </p:nvSpPr>
        <p:spPr/>
        <p:txBody>
          <a:bodyPr/>
          <a:lstStyle/>
          <a:p>
            <a:fld id="{4DE27F00-6CD2-43B9-BF66-F99AB32D664D}" type="datetimeFigureOut">
              <a:rPr lang="en-US" smtClean="0"/>
              <a:t>5/17/2020</a:t>
            </a:fld>
            <a:endParaRPr lang="en-US"/>
          </a:p>
        </p:txBody>
      </p:sp>
      <p:sp>
        <p:nvSpPr>
          <p:cNvPr id="8" name="Footer Placeholder 7">
            <a:extLst>
              <a:ext uri="{FF2B5EF4-FFF2-40B4-BE49-F238E27FC236}">
                <a16:creationId xmlns:a16="http://schemas.microsoft.com/office/drawing/2014/main" id="{30D75F22-3320-4CA0-AB20-1163E3729D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D447011-9B51-42E1-B23E-3545060858BF}"/>
              </a:ext>
            </a:extLst>
          </p:cNvPr>
          <p:cNvSpPr>
            <a:spLocks noGrp="1"/>
          </p:cNvSpPr>
          <p:nvPr>
            <p:ph type="sldNum" sz="quarter" idx="12"/>
          </p:nvPr>
        </p:nvSpPr>
        <p:spPr/>
        <p:txBody>
          <a:bodyPr/>
          <a:lstStyle/>
          <a:p>
            <a:fld id="{67215C1E-4B53-4CCC-85B3-AE0143C8EE9F}" type="slidenum">
              <a:rPr lang="en-US" smtClean="0"/>
              <a:t>‹#›</a:t>
            </a:fld>
            <a:endParaRPr lang="en-US"/>
          </a:p>
        </p:txBody>
      </p:sp>
    </p:spTree>
    <p:extLst>
      <p:ext uri="{BB962C8B-B14F-4D97-AF65-F5344CB8AC3E}">
        <p14:creationId xmlns:p14="http://schemas.microsoft.com/office/powerpoint/2010/main" val="24082831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4D398-0513-4BEF-9CBB-34F704B89A6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36DC365-C99A-43D3-8FCF-8A54F8C65944}"/>
              </a:ext>
            </a:extLst>
          </p:cNvPr>
          <p:cNvSpPr>
            <a:spLocks noGrp="1"/>
          </p:cNvSpPr>
          <p:nvPr>
            <p:ph type="dt" sz="half" idx="10"/>
          </p:nvPr>
        </p:nvSpPr>
        <p:spPr/>
        <p:txBody>
          <a:bodyPr/>
          <a:lstStyle/>
          <a:p>
            <a:fld id="{4DE27F00-6CD2-43B9-BF66-F99AB32D664D}" type="datetimeFigureOut">
              <a:rPr lang="en-US" smtClean="0"/>
              <a:t>5/17/2020</a:t>
            </a:fld>
            <a:endParaRPr lang="en-US"/>
          </a:p>
        </p:txBody>
      </p:sp>
      <p:sp>
        <p:nvSpPr>
          <p:cNvPr id="4" name="Footer Placeholder 3">
            <a:extLst>
              <a:ext uri="{FF2B5EF4-FFF2-40B4-BE49-F238E27FC236}">
                <a16:creationId xmlns:a16="http://schemas.microsoft.com/office/drawing/2014/main" id="{42A67444-ACCF-4693-B4AE-B0009077CD2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E9B4537-18FA-4B96-93CD-6D36E0094E4B}"/>
              </a:ext>
            </a:extLst>
          </p:cNvPr>
          <p:cNvSpPr>
            <a:spLocks noGrp="1"/>
          </p:cNvSpPr>
          <p:nvPr>
            <p:ph type="sldNum" sz="quarter" idx="12"/>
          </p:nvPr>
        </p:nvSpPr>
        <p:spPr/>
        <p:txBody>
          <a:bodyPr/>
          <a:lstStyle/>
          <a:p>
            <a:fld id="{67215C1E-4B53-4CCC-85B3-AE0143C8EE9F}" type="slidenum">
              <a:rPr lang="en-US" smtClean="0"/>
              <a:t>‹#›</a:t>
            </a:fld>
            <a:endParaRPr lang="en-US"/>
          </a:p>
        </p:txBody>
      </p:sp>
    </p:spTree>
    <p:extLst>
      <p:ext uri="{BB962C8B-B14F-4D97-AF65-F5344CB8AC3E}">
        <p14:creationId xmlns:p14="http://schemas.microsoft.com/office/powerpoint/2010/main" val="12436821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F0A6EA-FED4-4566-84E6-07C8A2DBD6A0}"/>
              </a:ext>
            </a:extLst>
          </p:cNvPr>
          <p:cNvSpPr>
            <a:spLocks noGrp="1"/>
          </p:cNvSpPr>
          <p:nvPr>
            <p:ph type="dt" sz="half" idx="10"/>
          </p:nvPr>
        </p:nvSpPr>
        <p:spPr/>
        <p:txBody>
          <a:bodyPr/>
          <a:lstStyle/>
          <a:p>
            <a:fld id="{4DE27F00-6CD2-43B9-BF66-F99AB32D664D}" type="datetimeFigureOut">
              <a:rPr lang="en-US" smtClean="0"/>
              <a:t>5/17/2020</a:t>
            </a:fld>
            <a:endParaRPr lang="en-US"/>
          </a:p>
        </p:txBody>
      </p:sp>
      <p:sp>
        <p:nvSpPr>
          <p:cNvPr id="3" name="Footer Placeholder 2">
            <a:extLst>
              <a:ext uri="{FF2B5EF4-FFF2-40B4-BE49-F238E27FC236}">
                <a16:creationId xmlns:a16="http://schemas.microsoft.com/office/drawing/2014/main" id="{337051DA-4767-4C31-9B22-569E61075C8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D1302F2-F30E-488E-B590-5BBE90C84302}"/>
              </a:ext>
            </a:extLst>
          </p:cNvPr>
          <p:cNvSpPr>
            <a:spLocks noGrp="1"/>
          </p:cNvSpPr>
          <p:nvPr>
            <p:ph type="sldNum" sz="quarter" idx="12"/>
          </p:nvPr>
        </p:nvSpPr>
        <p:spPr/>
        <p:txBody>
          <a:bodyPr/>
          <a:lstStyle/>
          <a:p>
            <a:fld id="{67215C1E-4B53-4CCC-85B3-AE0143C8EE9F}" type="slidenum">
              <a:rPr lang="en-US" smtClean="0"/>
              <a:t>‹#›</a:t>
            </a:fld>
            <a:endParaRPr lang="en-US"/>
          </a:p>
        </p:txBody>
      </p:sp>
    </p:spTree>
    <p:extLst>
      <p:ext uri="{BB962C8B-B14F-4D97-AF65-F5344CB8AC3E}">
        <p14:creationId xmlns:p14="http://schemas.microsoft.com/office/powerpoint/2010/main" val="5415818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F1C8A-16FB-44B6-8B5F-6BC41818A9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0776740-1D8D-4EBD-9540-54C486686D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DE0E6B7-A73A-4237-B07B-99FA5910FC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02BB43-F178-4CA9-9F2E-7D671E5D121B}"/>
              </a:ext>
            </a:extLst>
          </p:cNvPr>
          <p:cNvSpPr>
            <a:spLocks noGrp="1"/>
          </p:cNvSpPr>
          <p:nvPr>
            <p:ph type="dt" sz="half" idx="10"/>
          </p:nvPr>
        </p:nvSpPr>
        <p:spPr/>
        <p:txBody>
          <a:bodyPr/>
          <a:lstStyle/>
          <a:p>
            <a:fld id="{4DE27F00-6CD2-43B9-BF66-F99AB32D664D}" type="datetimeFigureOut">
              <a:rPr lang="en-US" smtClean="0"/>
              <a:t>5/17/2020</a:t>
            </a:fld>
            <a:endParaRPr lang="en-US"/>
          </a:p>
        </p:txBody>
      </p:sp>
      <p:sp>
        <p:nvSpPr>
          <p:cNvPr id="6" name="Footer Placeholder 5">
            <a:extLst>
              <a:ext uri="{FF2B5EF4-FFF2-40B4-BE49-F238E27FC236}">
                <a16:creationId xmlns:a16="http://schemas.microsoft.com/office/drawing/2014/main" id="{C0F2115F-D163-4554-B8AE-E806D1AC90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F57C5C-AFD8-4FE9-8905-EFF15D60FEFD}"/>
              </a:ext>
            </a:extLst>
          </p:cNvPr>
          <p:cNvSpPr>
            <a:spLocks noGrp="1"/>
          </p:cNvSpPr>
          <p:nvPr>
            <p:ph type="sldNum" sz="quarter" idx="12"/>
          </p:nvPr>
        </p:nvSpPr>
        <p:spPr/>
        <p:txBody>
          <a:bodyPr/>
          <a:lstStyle/>
          <a:p>
            <a:fld id="{67215C1E-4B53-4CCC-85B3-AE0143C8EE9F}" type="slidenum">
              <a:rPr lang="en-US" smtClean="0"/>
              <a:t>‹#›</a:t>
            </a:fld>
            <a:endParaRPr lang="en-US"/>
          </a:p>
        </p:txBody>
      </p:sp>
    </p:spTree>
    <p:extLst>
      <p:ext uri="{BB962C8B-B14F-4D97-AF65-F5344CB8AC3E}">
        <p14:creationId xmlns:p14="http://schemas.microsoft.com/office/powerpoint/2010/main" val="3274259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B0EE5-B14F-48E8-8DDF-23D620FFED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F653699-990E-4A66-9BAF-2689F5CAC5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152351E-E31F-4D81-9427-D6407AFB4D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FFCDD5-2B7C-4980-A963-B91D3DDD81A0}"/>
              </a:ext>
            </a:extLst>
          </p:cNvPr>
          <p:cNvSpPr>
            <a:spLocks noGrp="1"/>
          </p:cNvSpPr>
          <p:nvPr>
            <p:ph type="dt" sz="half" idx="10"/>
          </p:nvPr>
        </p:nvSpPr>
        <p:spPr/>
        <p:txBody>
          <a:bodyPr/>
          <a:lstStyle/>
          <a:p>
            <a:fld id="{4DE27F00-6CD2-43B9-BF66-F99AB32D664D}" type="datetimeFigureOut">
              <a:rPr lang="en-US" smtClean="0"/>
              <a:t>5/17/2020</a:t>
            </a:fld>
            <a:endParaRPr lang="en-US"/>
          </a:p>
        </p:txBody>
      </p:sp>
      <p:sp>
        <p:nvSpPr>
          <p:cNvPr id="6" name="Footer Placeholder 5">
            <a:extLst>
              <a:ext uri="{FF2B5EF4-FFF2-40B4-BE49-F238E27FC236}">
                <a16:creationId xmlns:a16="http://schemas.microsoft.com/office/drawing/2014/main" id="{C9E88D5F-235C-4D86-BFE3-6A4053DAA2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93B278-8CD2-4D2E-B3AC-BC574245AFEB}"/>
              </a:ext>
            </a:extLst>
          </p:cNvPr>
          <p:cNvSpPr>
            <a:spLocks noGrp="1"/>
          </p:cNvSpPr>
          <p:nvPr>
            <p:ph type="sldNum" sz="quarter" idx="12"/>
          </p:nvPr>
        </p:nvSpPr>
        <p:spPr/>
        <p:txBody>
          <a:bodyPr/>
          <a:lstStyle/>
          <a:p>
            <a:fld id="{67215C1E-4B53-4CCC-85B3-AE0143C8EE9F}" type="slidenum">
              <a:rPr lang="en-US" smtClean="0"/>
              <a:t>‹#›</a:t>
            </a:fld>
            <a:endParaRPr lang="en-US"/>
          </a:p>
        </p:txBody>
      </p:sp>
    </p:spTree>
    <p:extLst>
      <p:ext uri="{BB962C8B-B14F-4D97-AF65-F5344CB8AC3E}">
        <p14:creationId xmlns:p14="http://schemas.microsoft.com/office/powerpoint/2010/main" val="1497809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15C16-D0C9-4BAD-AD7C-D0770614443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A44D3D6-710A-4050-818A-5679745CE3F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A13293-BE85-4468-86B3-C1C386083357}"/>
              </a:ext>
            </a:extLst>
          </p:cNvPr>
          <p:cNvSpPr>
            <a:spLocks noGrp="1"/>
          </p:cNvSpPr>
          <p:nvPr>
            <p:ph type="dt" sz="half" idx="10"/>
          </p:nvPr>
        </p:nvSpPr>
        <p:spPr/>
        <p:txBody>
          <a:bodyPr/>
          <a:lstStyle/>
          <a:p>
            <a:fld id="{4DE27F00-6CD2-43B9-BF66-F99AB32D664D}" type="datetimeFigureOut">
              <a:rPr lang="en-US" smtClean="0"/>
              <a:t>5/17/2020</a:t>
            </a:fld>
            <a:endParaRPr lang="en-US"/>
          </a:p>
        </p:txBody>
      </p:sp>
      <p:sp>
        <p:nvSpPr>
          <p:cNvPr id="5" name="Footer Placeholder 4">
            <a:extLst>
              <a:ext uri="{FF2B5EF4-FFF2-40B4-BE49-F238E27FC236}">
                <a16:creationId xmlns:a16="http://schemas.microsoft.com/office/drawing/2014/main" id="{BA2D3C35-9744-4CDB-B19E-1726DBD1F0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F1731C-6721-44C5-B5D1-CCE8F218AA7B}"/>
              </a:ext>
            </a:extLst>
          </p:cNvPr>
          <p:cNvSpPr>
            <a:spLocks noGrp="1"/>
          </p:cNvSpPr>
          <p:nvPr>
            <p:ph type="sldNum" sz="quarter" idx="12"/>
          </p:nvPr>
        </p:nvSpPr>
        <p:spPr/>
        <p:txBody>
          <a:bodyPr/>
          <a:lstStyle/>
          <a:p>
            <a:fld id="{67215C1E-4B53-4CCC-85B3-AE0143C8EE9F}" type="slidenum">
              <a:rPr lang="en-US" smtClean="0"/>
              <a:t>‹#›</a:t>
            </a:fld>
            <a:endParaRPr lang="en-US"/>
          </a:p>
        </p:txBody>
      </p:sp>
    </p:spTree>
    <p:extLst>
      <p:ext uri="{BB962C8B-B14F-4D97-AF65-F5344CB8AC3E}">
        <p14:creationId xmlns:p14="http://schemas.microsoft.com/office/powerpoint/2010/main" val="18458455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25E34D5-86B0-4195-AD71-FDF1C5AB1C2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190260B-B9A5-4796-A91A-0C9B385E5A6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272583-A9CD-4627-A2E3-46D70B68C186}"/>
              </a:ext>
            </a:extLst>
          </p:cNvPr>
          <p:cNvSpPr>
            <a:spLocks noGrp="1"/>
          </p:cNvSpPr>
          <p:nvPr>
            <p:ph type="dt" sz="half" idx="10"/>
          </p:nvPr>
        </p:nvSpPr>
        <p:spPr/>
        <p:txBody>
          <a:bodyPr/>
          <a:lstStyle/>
          <a:p>
            <a:fld id="{4DE27F00-6CD2-43B9-BF66-F99AB32D664D}" type="datetimeFigureOut">
              <a:rPr lang="en-US" smtClean="0"/>
              <a:t>5/17/2020</a:t>
            </a:fld>
            <a:endParaRPr lang="en-US"/>
          </a:p>
        </p:txBody>
      </p:sp>
      <p:sp>
        <p:nvSpPr>
          <p:cNvPr id="5" name="Footer Placeholder 4">
            <a:extLst>
              <a:ext uri="{FF2B5EF4-FFF2-40B4-BE49-F238E27FC236}">
                <a16:creationId xmlns:a16="http://schemas.microsoft.com/office/drawing/2014/main" id="{3600E1F9-C5F7-4ABB-A0FB-9698B68B6C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2A6C23-D03A-4D62-87EC-A12300C02483}"/>
              </a:ext>
            </a:extLst>
          </p:cNvPr>
          <p:cNvSpPr>
            <a:spLocks noGrp="1"/>
          </p:cNvSpPr>
          <p:nvPr>
            <p:ph type="sldNum" sz="quarter" idx="12"/>
          </p:nvPr>
        </p:nvSpPr>
        <p:spPr/>
        <p:txBody>
          <a:bodyPr/>
          <a:lstStyle/>
          <a:p>
            <a:fld id="{67215C1E-4B53-4CCC-85B3-AE0143C8EE9F}" type="slidenum">
              <a:rPr lang="en-US" smtClean="0"/>
              <a:t>‹#›</a:t>
            </a:fld>
            <a:endParaRPr lang="en-US"/>
          </a:p>
        </p:txBody>
      </p:sp>
    </p:spTree>
    <p:extLst>
      <p:ext uri="{BB962C8B-B14F-4D97-AF65-F5344CB8AC3E}">
        <p14:creationId xmlns:p14="http://schemas.microsoft.com/office/powerpoint/2010/main" val="32725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70760CA-27C7-49E5-88D6-313665FF6E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A18979C-A0A0-453D-A665-147AE775202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AA9748-A727-47D7-836A-F19EC74112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E27F00-6CD2-43B9-BF66-F99AB32D664D}" type="datetimeFigureOut">
              <a:rPr lang="en-US" smtClean="0"/>
              <a:t>5/17/2020</a:t>
            </a:fld>
            <a:endParaRPr lang="en-US"/>
          </a:p>
        </p:txBody>
      </p:sp>
      <p:sp>
        <p:nvSpPr>
          <p:cNvPr id="5" name="Footer Placeholder 4">
            <a:extLst>
              <a:ext uri="{FF2B5EF4-FFF2-40B4-BE49-F238E27FC236}">
                <a16:creationId xmlns:a16="http://schemas.microsoft.com/office/drawing/2014/main" id="{C0FB37A0-929D-404D-9455-A1AF945512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459EDB1-865C-4247-98E4-A13C6BB311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215C1E-4B53-4CCC-85B3-AE0143C8EE9F}" type="slidenum">
              <a:rPr lang="en-US" smtClean="0"/>
              <a:t>‹#›</a:t>
            </a:fld>
            <a:endParaRPr lang="en-US"/>
          </a:p>
        </p:txBody>
      </p:sp>
    </p:spTree>
    <p:extLst>
      <p:ext uri="{BB962C8B-B14F-4D97-AF65-F5344CB8AC3E}">
        <p14:creationId xmlns:p14="http://schemas.microsoft.com/office/powerpoint/2010/main" val="2286777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NUL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NUL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NUL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NUL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675EC-74EE-4B46-8A78-4284C300608B}"/>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Valuation of stock</a:t>
            </a:r>
          </a:p>
        </p:txBody>
      </p:sp>
      <p:sp>
        <p:nvSpPr>
          <p:cNvPr id="3" name="Subtitle 2">
            <a:extLst>
              <a:ext uri="{FF2B5EF4-FFF2-40B4-BE49-F238E27FC236}">
                <a16:creationId xmlns:a16="http://schemas.microsoft.com/office/drawing/2014/main" id="{5DFEB3A9-8A01-4EBC-A72D-F2CB87B225B5}"/>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0056669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46AD2-A984-40DA-89B9-B3AD5D5F7A87}"/>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Pricing a stock</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DF29D3D-8310-4684-8141-A4598E44BF37}"/>
                  </a:ext>
                </a:extLst>
              </p:cNvPr>
              <p:cNvSpPr>
                <a:spLocks noGrp="1"/>
              </p:cNvSpPr>
              <p:nvPr>
                <p:ph idx="1"/>
              </p:nvPr>
            </p:nvSpPr>
            <p:spPr>
              <a:xfrm>
                <a:off x="534572" y="1825624"/>
                <a:ext cx="10819228" cy="5032375"/>
              </a:xfrm>
            </p:spPr>
            <p:txBody>
              <a:bodyPr/>
              <a:lstStyle/>
              <a:p>
                <a:pPr algn="just"/>
                <a:r>
                  <a:rPr lang="en-US" dirty="0">
                    <a:latin typeface="Times New Roman" panose="02020603050405020304" pitchFamily="18" charset="0"/>
                    <a:cs typeface="Times New Roman" panose="02020603050405020304" pitchFamily="18" charset="0"/>
                  </a:rPr>
                  <a:t>How is a stock priced?</a:t>
                </a:r>
              </a:p>
              <a:p>
                <a:pPr lvl="1" algn="just"/>
                <a:r>
                  <a:rPr lang="en-US" dirty="0">
                    <a:latin typeface="Times New Roman" panose="02020603050405020304" pitchFamily="18" charset="0"/>
                    <a:cs typeface="Times New Roman" panose="02020603050405020304" pitchFamily="18" charset="0"/>
                  </a:rPr>
                  <a:t>Let </a:t>
                </a:r>
                <a14:m>
                  <m:oMath xmlns:m="http://schemas.openxmlformats.org/officeDocument/2006/math">
                    <m:sSub>
                      <m:sSubPr>
                        <m:ctrlPr>
                          <a:rPr lang="en-US" i="1" smtClean="0">
                            <a:latin typeface="Cambria Math" panose="02040503050406030204" pitchFamily="18" charset="0"/>
                          </a:rPr>
                        </m:ctrlPr>
                      </m:sSubPr>
                      <m:e>
                        <m:r>
                          <m:rPr>
                            <m:sty m:val="p"/>
                          </m:rPr>
                          <a:rPr lang="en-US" b="0" i="0" smtClean="0">
                            <a:latin typeface="Cambria Math" panose="02040503050406030204" pitchFamily="18" charset="0"/>
                          </a:rPr>
                          <m:t>P</m:t>
                        </m:r>
                      </m:e>
                      <m:sub>
                        <m:r>
                          <a:rPr lang="en-US" b="0" i="0" smtClean="0">
                            <a:latin typeface="Cambria Math" panose="02040503050406030204" pitchFamily="18" charset="0"/>
                          </a:rPr>
                          <m:t>0 </m:t>
                        </m:r>
                      </m:sub>
                    </m:sSub>
                  </m:oMath>
                </a14:m>
                <a:r>
                  <a:rPr lang="en-US" dirty="0">
                    <a:latin typeface="Times New Roman" panose="02020603050405020304" pitchFamily="18" charset="0"/>
                    <a:cs typeface="Times New Roman" panose="02020603050405020304" pitchFamily="18" charset="0"/>
                  </a:rPr>
                  <a:t>be today stock price </a:t>
                </a:r>
              </a:p>
              <a:p>
                <a:pPr lvl="1" algn="just"/>
                <a:r>
                  <a:rPr lang="en-US" dirty="0">
                    <a:latin typeface="Times New Roman" panose="02020603050405020304" pitchFamily="18" charset="0"/>
                    <a:cs typeface="Times New Roman" panose="02020603050405020304" pitchFamily="18" charset="0"/>
                  </a:rPr>
                  <a:t>Let </a:t>
                </a:r>
                <a14:m>
                  <m:oMath xmlns:m="http://schemas.openxmlformats.org/officeDocument/2006/math">
                    <m:sSub>
                      <m:sSubPr>
                        <m:ctrlPr>
                          <a:rPr lang="en-US" i="1">
                            <a:latin typeface="Cambria Math" panose="02040503050406030204" pitchFamily="18" charset="0"/>
                          </a:rPr>
                        </m:ctrlPr>
                      </m:sSubPr>
                      <m:e>
                        <m:r>
                          <m:rPr>
                            <m:sty m:val="p"/>
                          </m:rPr>
                          <a:rPr lang="en-US" i="0" smtClean="0">
                            <a:latin typeface="Cambria Math" panose="02040503050406030204" pitchFamily="18" charset="0"/>
                          </a:rPr>
                          <m:t>P</m:t>
                        </m:r>
                      </m:e>
                      <m:sub>
                        <m:r>
                          <a:rPr lang="en-US" b="0" i="0" smtClean="0">
                            <a:latin typeface="Cambria Math" panose="02040503050406030204" pitchFamily="18" charset="0"/>
                          </a:rPr>
                          <m:t>1</m:t>
                        </m:r>
                        <m:r>
                          <a:rPr lang="en-US" i="0" smtClean="0">
                            <a:latin typeface="Cambria Math" panose="02040503050406030204" pitchFamily="18" charset="0"/>
                          </a:rPr>
                          <m:t> </m:t>
                        </m:r>
                      </m:sub>
                    </m:sSub>
                  </m:oMath>
                </a14:m>
                <a:r>
                  <a:rPr lang="en-US" dirty="0">
                    <a:latin typeface="Times New Roman" panose="02020603050405020304" pitchFamily="18" charset="0"/>
                    <a:cs typeface="Times New Roman" panose="02020603050405020304" pitchFamily="18" charset="0"/>
                  </a:rPr>
                  <a:t>be the </a:t>
                </a:r>
                <a:r>
                  <a:rPr lang="en-US" b="1" dirty="0">
                    <a:latin typeface="Times New Roman" panose="02020603050405020304" pitchFamily="18" charset="0"/>
                    <a:cs typeface="Times New Roman" panose="02020603050405020304" pitchFamily="18" charset="0"/>
                  </a:rPr>
                  <a:t>expected </a:t>
                </a:r>
                <a:r>
                  <a:rPr lang="en-US" dirty="0">
                    <a:latin typeface="Times New Roman" panose="02020603050405020304" pitchFamily="18" charset="0"/>
                    <a:cs typeface="Times New Roman" panose="02020603050405020304" pitchFamily="18" charset="0"/>
                  </a:rPr>
                  <a:t>stock</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price next year</a:t>
                </a:r>
              </a:p>
              <a:p>
                <a:pPr lvl="1" algn="just"/>
                <a:r>
                  <a:rPr lang="en-US" dirty="0">
                    <a:latin typeface="Times New Roman" panose="02020603050405020304" pitchFamily="18" charset="0"/>
                    <a:cs typeface="Times New Roman" panose="02020603050405020304" pitchFamily="18" charset="0"/>
                  </a:rPr>
                  <a:t>Assume the </a:t>
                </a:r>
                <a:r>
                  <a:rPr lang="en-US" b="1" dirty="0">
                    <a:latin typeface="Times New Roman" panose="02020603050405020304" pitchFamily="18" charset="0"/>
                    <a:cs typeface="Times New Roman" panose="02020603050405020304" pitchFamily="18" charset="0"/>
                  </a:rPr>
                  <a:t>expected</a:t>
                </a:r>
                <a:r>
                  <a:rPr lang="en-US" dirty="0">
                    <a:latin typeface="Times New Roman" panose="02020603050405020304" pitchFamily="18" charset="0"/>
                    <a:cs typeface="Times New Roman" panose="02020603050405020304" pitchFamily="18" charset="0"/>
                  </a:rPr>
                  <a:t> dividend at the end of the year </a:t>
                </a:r>
                <a14:m>
                  <m:oMath xmlns:m="http://schemas.openxmlformats.org/officeDocument/2006/math">
                    <m:sSub>
                      <m:sSubPr>
                        <m:ctrlPr>
                          <a:rPr lang="en-US" i="1">
                            <a:latin typeface="Cambria Math" panose="02040503050406030204" pitchFamily="18" charset="0"/>
                          </a:rPr>
                        </m:ctrlPr>
                      </m:sSubPr>
                      <m:e>
                        <m:r>
                          <m:rPr>
                            <m:sty m:val="p"/>
                          </m:rPr>
                          <a:rPr lang="en-US" b="0" i="0" smtClean="0">
                            <a:latin typeface="Cambria Math" panose="02040503050406030204" pitchFamily="18" charset="0"/>
                          </a:rPr>
                          <m:t>Div</m:t>
                        </m:r>
                      </m:e>
                      <m:sub>
                        <m:r>
                          <m:rPr>
                            <m:sty m:val="p"/>
                          </m:rPr>
                          <a:rPr lang="en-US" i="0" smtClean="0">
                            <a:latin typeface="Cambria Math" panose="02040503050406030204" pitchFamily="18" charset="0"/>
                          </a:rPr>
                          <m:t>t</m:t>
                        </m:r>
                        <m:r>
                          <a:rPr lang="en-US" i="0" smtClean="0">
                            <a:latin typeface="Cambria Math" panose="02040503050406030204" pitchFamily="18" charset="0"/>
                          </a:rPr>
                          <m:t> </m:t>
                        </m:r>
                      </m:sub>
                    </m:sSub>
                  </m:oMath>
                </a14:m>
                <a:endParaRPr lang="en-US" dirty="0">
                  <a:latin typeface="Times New Roman" panose="02020603050405020304" pitchFamily="18" charset="0"/>
                  <a:cs typeface="Times New Roman" panose="02020603050405020304" pitchFamily="18" charset="0"/>
                </a:endParaRPr>
              </a:p>
              <a:p>
                <a:pPr lvl="1" algn="just"/>
                <a:r>
                  <a:rPr lang="en-US" dirty="0">
                    <a:latin typeface="Times New Roman" panose="02020603050405020304" pitchFamily="18" charset="0"/>
                    <a:cs typeface="Times New Roman" panose="02020603050405020304" pitchFamily="18" charset="0"/>
                  </a:rPr>
                  <a:t>Since a very long-lived assets, let us go one period at a time…</a:t>
                </a:r>
              </a:p>
              <a:p>
                <a:pPr marL="457200" lvl="1" indent="0" algn="ctr">
                  <a:buNone/>
                </a:pPr>
                <a:endParaRPr lang="en-US" i="1" dirty="0">
                  <a:latin typeface="Cambria Math" panose="02040503050406030204" pitchFamily="18" charset="0"/>
                  <a:cs typeface="Times New Roman" panose="02020603050405020304" pitchFamily="18" charset="0"/>
                </a:endParaRPr>
              </a:p>
              <a:p>
                <a:pPr marL="457200" lvl="1" indent="0">
                  <a:buNone/>
                </a:pPr>
                <a:r>
                  <a:rPr lang="en-US" i="1" dirty="0">
                    <a:latin typeface="Cambria Math" panose="02040503050406030204" pitchFamily="18" charset="0"/>
                    <a:cs typeface="Times New Roman" panose="02020603050405020304" pitchFamily="18" charset="0"/>
                  </a:rPr>
                  <a:t>                                      </a:t>
                </a:r>
                <a14:m>
                  <m:oMath xmlns:m="http://schemas.openxmlformats.org/officeDocument/2006/math">
                    <m:sSub>
                      <m:sSubPr>
                        <m:ctrlPr>
                          <a:rPr lang="en-US"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𝑃</m:t>
                        </m:r>
                      </m:e>
                      <m:sub>
                        <m:r>
                          <a:rPr lang="en-US" b="0" i="1" smtClean="0">
                            <a:latin typeface="Cambria Math" panose="02040503050406030204" pitchFamily="18" charset="0"/>
                            <a:cs typeface="Times New Roman" panose="02020603050405020304" pitchFamily="18" charset="0"/>
                          </a:rPr>
                          <m:t>0</m:t>
                        </m:r>
                      </m:sub>
                    </m:sSub>
                  </m:oMath>
                </a14:m>
                <a:r>
                  <a:rPr lang="en-US" dirty="0">
                    <a:latin typeface="Times New Roman" panose="02020603050405020304" pitchFamily="18" charset="0"/>
                    <a:cs typeface="Times New Roman" panose="02020603050405020304" pitchFamily="18" charset="0"/>
                  </a:rPr>
                  <a:t>=</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sSub>
                          <m:sSubPr>
                            <m:ctrlPr>
                              <a:rPr lang="en-US" i="1" smtClean="0">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𝐷𝐼𝑉</m:t>
                            </m:r>
                          </m:e>
                          <m:sub>
                            <m:r>
                              <a:rPr lang="en-US" b="0" i="1" smtClean="0">
                                <a:latin typeface="Cambria Math" panose="02040503050406030204" pitchFamily="18" charset="0"/>
                                <a:cs typeface="Times New Roman" panose="02020603050405020304" pitchFamily="18" charset="0"/>
                              </a:rPr>
                              <m:t>1</m:t>
                            </m:r>
                          </m:sub>
                        </m:sSub>
                        <m:r>
                          <a:rPr lang="en-US" i="1">
                            <a:latin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𝑃</m:t>
                            </m:r>
                          </m:e>
                          <m:sub>
                            <m:r>
                              <a:rPr lang="en-US" i="1">
                                <a:latin typeface="Cambria Math" panose="02040503050406030204" pitchFamily="18" charset="0"/>
                                <a:cs typeface="Times New Roman" panose="02020603050405020304" pitchFamily="18" charset="0"/>
                              </a:rPr>
                              <m:t>1</m:t>
                            </m:r>
                          </m:sub>
                        </m:sSub>
                      </m:num>
                      <m:den>
                        <m:r>
                          <a:rPr lang="en-US" i="1">
                            <a:latin typeface="Cambria Math" panose="02040503050406030204" pitchFamily="18" charset="0"/>
                            <a:cs typeface="Times New Roman" panose="02020603050405020304" pitchFamily="18" charset="0"/>
                          </a:rPr>
                          <m:t>(1+</m:t>
                        </m:r>
                        <m:r>
                          <a:rPr lang="en-US" b="0" i="1" smtClean="0">
                            <a:latin typeface="Cambria Math" panose="02040503050406030204" pitchFamily="18" charset="0"/>
                            <a:cs typeface="Times New Roman" panose="02020603050405020304" pitchFamily="18" charset="0"/>
                          </a:rPr>
                          <m:t>𝑟</m:t>
                        </m:r>
                        <m:r>
                          <a:rPr lang="en-US" i="1">
                            <a:latin typeface="Cambria Math" panose="02040503050406030204" pitchFamily="18" charset="0"/>
                            <a:cs typeface="Times New Roman" panose="02020603050405020304" pitchFamily="18" charset="0"/>
                          </a:rPr>
                          <m:t>)</m:t>
                        </m:r>
                      </m:den>
                    </m:f>
                  </m:oMath>
                </a14:m>
                <a:endParaRPr lang="en-US" dirty="0">
                  <a:latin typeface="Times New Roman" panose="02020603050405020304" pitchFamily="18" charset="0"/>
                  <a:cs typeface="Times New Roman" panose="02020603050405020304" pitchFamily="18" charset="0"/>
                </a:endParaRPr>
              </a:p>
              <a:p>
                <a:pPr lvl="1" algn="just"/>
                <a:r>
                  <a:rPr lang="en-US" dirty="0">
                    <a:latin typeface="Cambria Math" panose="02040503050406030204" pitchFamily="18" charset="0"/>
                    <a:cs typeface="Times New Roman" panose="02020603050405020304" pitchFamily="18" charset="0"/>
                  </a:rPr>
                  <a:t>What is expected </a:t>
                </a:r>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m:rPr>
                            <m:sty m:val="p"/>
                          </m:rPr>
                          <a:rPr lang="en-US">
                            <a:latin typeface="Cambria Math" panose="02040503050406030204" pitchFamily="18" charset="0"/>
                            <a:cs typeface="Times New Roman" panose="02020603050405020304" pitchFamily="18" charset="0"/>
                          </a:rPr>
                          <m:t>P</m:t>
                        </m:r>
                      </m:e>
                      <m:sub>
                        <m:r>
                          <a:rPr lang="en-US">
                            <a:latin typeface="Cambria Math" panose="02040503050406030204" pitchFamily="18" charset="0"/>
                            <a:cs typeface="Times New Roman" panose="02020603050405020304" pitchFamily="18" charset="0"/>
                          </a:rPr>
                          <m:t>1</m:t>
                        </m:r>
                      </m:sub>
                    </m:sSub>
                  </m:oMath>
                </a14:m>
                <a:r>
                  <a:rPr lang="en-US" dirty="0">
                    <a:latin typeface="Cambria Math" panose="02040503050406030204" pitchFamily="18" charset="0"/>
                    <a:cs typeface="Times New Roman" panose="02020603050405020304" pitchFamily="18" charset="0"/>
                  </a:rPr>
                  <a:t>?</a:t>
                </a:r>
              </a:p>
              <a:p>
                <a:pPr lvl="1" algn="just"/>
                <a:endParaRPr lang="en-US" b="0" dirty="0">
                  <a:latin typeface="Times New Roman" panose="02020603050405020304" pitchFamily="18" charset="0"/>
                  <a:cs typeface="Times New Roman" panose="02020603050405020304" pitchFamily="18" charset="0"/>
                </a:endParaRPr>
              </a:p>
              <a:p>
                <a:pPr lvl="1" algn="just"/>
                <a:endParaRPr lang="en-US" dirty="0">
                  <a:latin typeface="Times New Roman" panose="02020603050405020304" pitchFamily="18" charset="0"/>
                  <a:cs typeface="Times New Roman" panose="02020603050405020304" pitchFamily="18" charset="0"/>
                </a:endParaRPr>
              </a:p>
              <a:p>
                <a:pPr lvl="1" algn="just"/>
                <a:endParaRPr lang="en-US" dirty="0">
                  <a:latin typeface="Times New Roman" panose="02020603050405020304" pitchFamily="18" charset="0"/>
                  <a:cs typeface="Times New Roman" panose="02020603050405020304" pitchFamily="18" charset="0"/>
                </a:endParaRPr>
              </a:p>
              <a:p>
                <a:pPr lvl="1" algn="just"/>
                <a:endParaRPr lang="en-US" dirty="0">
                  <a:latin typeface="Times New Roman" panose="02020603050405020304" pitchFamily="18" charset="0"/>
                  <a:cs typeface="Times New Roman" panose="02020603050405020304" pitchFamily="18" charset="0"/>
                </a:endParaRPr>
              </a:p>
              <a:p>
                <a:pPr lvl="1" algn="just"/>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7DF29D3D-8310-4684-8141-A4598E44BF37}"/>
                  </a:ext>
                </a:extLst>
              </p:cNvPr>
              <p:cNvSpPr>
                <a:spLocks noGrp="1" noRot="1" noChangeAspect="1" noMove="1" noResize="1" noEditPoints="1" noAdjustHandles="1" noChangeArrowheads="1" noChangeShapeType="1" noTextEdit="1"/>
              </p:cNvSpPr>
              <p:nvPr>
                <p:ph idx="1"/>
              </p:nvPr>
            </p:nvSpPr>
            <p:spPr>
              <a:xfrm>
                <a:off x="534572" y="1825624"/>
                <a:ext cx="10819228" cy="5032375"/>
              </a:xfrm>
              <a:blipFill>
                <a:blip r:embed="rId3"/>
                <a:stretch>
                  <a:fillRect l="-1014" t="-2058"/>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72D1143A-0295-4C03-9E77-55EE693E1F13}"/>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1861835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F5C53-BE3D-4C57-B9A0-2FA9C646B4C3}"/>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Pricing a stock</a:t>
            </a:r>
            <a:endParaRPr lang="en-US" sz="36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66B93BA-F378-4D35-9E15-E4447BD02F0D}"/>
                  </a:ext>
                </a:extLst>
              </p:cNvPr>
              <p:cNvSpPr>
                <a:spLocks noGrp="1"/>
              </p:cNvSpPr>
              <p:nvPr>
                <p:ph idx="1"/>
              </p:nvPr>
            </p:nvSpPr>
            <p:spPr/>
            <p:txBody>
              <a:bodyPr>
                <a:normAutofit lnSpcReduction="10000"/>
              </a:bodyPr>
              <a:lstStyle/>
              <a:p>
                <a:pPr lvl="1" algn="just"/>
                <a:r>
                  <a:rPr lang="en-US" dirty="0">
                    <a:latin typeface="Cambria Math" panose="02040503050406030204" pitchFamily="18" charset="0"/>
                    <a:cs typeface="Times New Roman" panose="02020603050405020304" pitchFamily="18" charset="0"/>
                  </a:rPr>
                  <a:t>What is expected </a:t>
                </a:r>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m:rPr>
                            <m:sty m:val="p"/>
                          </m:rPr>
                          <a:rPr lang="en-US">
                            <a:latin typeface="Cambria Math" panose="02040503050406030204" pitchFamily="18" charset="0"/>
                            <a:cs typeface="Times New Roman" panose="02020603050405020304" pitchFamily="18" charset="0"/>
                          </a:rPr>
                          <m:t>P</m:t>
                        </m:r>
                      </m:e>
                      <m:sub>
                        <m:r>
                          <a:rPr lang="en-US">
                            <a:latin typeface="Cambria Math" panose="02040503050406030204" pitchFamily="18" charset="0"/>
                            <a:cs typeface="Times New Roman" panose="02020603050405020304" pitchFamily="18" charset="0"/>
                          </a:rPr>
                          <m:t>1</m:t>
                        </m:r>
                      </m:sub>
                    </m:sSub>
                  </m:oMath>
                </a14:m>
                <a:r>
                  <a:rPr lang="en-US" dirty="0">
                    <a:latin typeface="Cambria Math" panose="02040503050406030204" pitchFamily="18" charset="0"/>
                    <a:cs typeface="Times New Roman" panose="02020603050405020304" pitchFamily="18" charset="0"/>
                  </a:rPr>
                  <a:t>?</a:t>
                </a:r>
              </a:p>
              <a:p>
                <a:pPr marL="457200" lvl="1" indent="0" algn="just">
                  <a:buNone/>
                </a:pPr>
                <a:endParaRPr lang="en-US" dirty="0">
                  <a:latin typeface="Cambria Math" panose="02040503050406030204" pitchFamily="18" charset="0"/>
                  <a:cs typeface="Times New Roman" panose="02020603050405020304" pitchFamily="18" charset="0"/>
                </a:endParaRPr>
              </a:p>
              <a:p>
                <a:pPr lvl="1" algn="just"/>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m:rPr>
                            <m:sty m:val="p"/>
                          </m:rPr>
                          <a:rPr lang="en-US" i="0" smtClean="0">
                            <a:latin typeface="Cambria Math" panose="02040503050406030204" pitchFamily="18" charset="0"/>
                            <a:cs typeface="Times New Roman" panose="02020603050405020304" pitchFamily="18" charset="0"/>
                          </a:rPr>
                          <m:t>P</m:t>
                        </m:r>
                      </m:e>
                      <m:sub>
                        <m:r>
                          <a:rPr lang="en-US" i="0" smtClean="0">
                            <a:latin typeface="Cambria Math" panose="02040503050406030204" pitchFamily="18" charset="0"/>
                            <a:cs typeface="Times New Roman" panose="02020603050405020304" pitchFamily="18" charset="0"/>
                          </a:rPr>
                          <m:t>1</m:t>
                        </m:r>
                      </m:sub>
                    </m:sSub>
                  </m:oMath>
                </a14:m>
                <a:r>
                  <a:rPr lang="en-US" dirty="0">
                    <a:latin typeface="Times New Roman" panose="02020603050405020304" pitchFamily="18" charset="0"/>
                    <a:cs typeface="Times New Roman" panose="02020603050405020304" pitchFamily="18" charset="0"/>
                  </a:rPr>
                  <a:t>=</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sSub>
                          <m:sSubPr>
                            <m:ctrlPr>
                              <a:rPr lang="en-US" i="1">
                                <a:latin typeface="Cambria Math" panose="02040503050406030204" pitchFamily="18" charset="0"/>
                                <a:cs typeface="Times New Roman" panose="02020603050405020304" pitchFamily="18" charset="0"/>
                              </a:rPr>
                            </m:ctrlPr>
                          </m:sSubPr>
                          <m:e>
                            <m:r>
                              <m:rPr>
                                <m:sty m:val="p"/>
                              </m:rPr>
                              <a:rPr lang="en-US" i="0" smtClean="0">
                                <a:latin typeface="Cambria Math" panose="02040503050406030204" pitchFamily="18" charset="0"/>
                                <a:cs typeface="Times New Roman" panose="02020603050405020304" pitchFamily="18" charset="0"/>
                              </a:rPr>
                              <m:t>DIV</m:t>
                            </m:r>
                          </m:e>
                          <m:sub>
                            <m:r>
                              <a:rPr lang="en-US" i="0" smtClean="0">
                                <a:latin typeface="Cambria Math" panose="02040503050406030204" pitchFamily="18" charset="0"/>
                                <a:cs typeface="Times New Roman" panose="02020603050405020304" pitchFamily="18" charset="0"/>
                              </a:rPr>
                              <m:t>2</m:t>
                            </m:r>
                          </m:sub>
                        </m:sSub>
                        <m:r>
                          <a:rPr lang="en-US" i="0" smtClean="0">
                            <a:latin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m:rPr>
                                <m:sty m:val="p"/>
                              </m:rPr>
                              <a:rPr lang="en-US" i="0" smtClean="0">
                                <a:latin typeface="Cambria Math" panose="02040503050406030204" pitchFamily="18" charset="0"/>
                                <a:cs typeface="Times New Roman" panose="02020603050405020304" pitchFamily="18" charset="0"/>
                              </a:rPr>
                              <m:t>P</m:t>
                            </m:r>
                          </m:e>
                          <m:sub>
                            <m:r>
                              <a:rPr lang="en-US" i="0" smtClean="0">
                                <a:latin typeface="Cambria Math" panose="02040503050406030204" pitchFamily="18" charset="0"/>
                                <a:cs typeface="Times New Roman" panose="02020603050405020304" pitchFamily="18" charset="0"/>
                              </a:rPr>
                              <m:t>2</m:t>
                            </m:r>
                          </m:sub>
                        </m:sSub>
                      </m:num>
                      <m:den>
                        <m:r>
                          <a:rPr lang="en-US" i="0" smtClean="0">
                            <a:latin typeface="Cambria Math" panose="02040503050406030204" pitchFamily="18" charset="0"/>
                            <a:cs typeface="Times New Roman" panose="02020603050405020304" pitchFamily="18" charset="0"/>
                          </a:rPr>
                          <m:t>(1+</m:t>
                        </m:r>
                        <m:r>
                          <m:rPr>
                            <m:sty m:val="p"/>
                          </m:rPr>
                          <a:rPr lang="en-US" i="0" smtClean="0">
                            <a:latin typeface="Cambria Math" panose="02040503050406030204" pitchFamily="18" charset="0"/>
                            <a:cs typeface="Times New Roman" panose="02020603050405020304" pitchFamily="18" charset="0"/>
                          </a:rPr>
                          <m:t>r</m:t>
                        </m:r>
                        <m:r>
                          <a:rPr lang="en-US" i="0" smtClean="0">
                            <a:latin typeface="Cambria Math" panose="02040503050406030204" pitchFamily="18" charset="0"/>
                            <a:cs typeface="Times New Roman" panose="02020603050405020304" pitchFamily="18" charset="0"/>
                          </a:rPr>
                          <m:t>)</m:t>
                        </m:r>
                      </m:den>
                    </m:f>
                  </m:oMath>
                </a14:m>
                <a:endParaRPr lang="en-US" dirty="0">
                  <a:latin typeface="Times New Roman" panose="02020603050405020304" pitchFamily="18" charset="0"/>
                  <a:cs typeface="Times New Roman" panose="02020603050405020304" pitchFamily="18" charset="0"/>
                </a:endParaRPr>
              </a:p>
              <a:p>
                <a:pPr lvl="1" algn="just"/>
                <a:r>
                  <a:rPr lang="en-US" dirty="0">
                    <a:latin typeface="Times New Roman" panose="02020603050405020304" pitchFamily="18" charset="0"/>
                    <a:cs typeface="Times New Roman" panose="02020603050405020304" pitchFamily="18" charset="0"/>
                  </a:rPr>
                  <a:t>So what is </a:t>
                </a:r>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m:rPr>
                            <m:sty m:val="p"/>
                          </m:rPr>
                          <a:rPr lang="en-US" i="0" smtClean="0">
                            <a:latin typeface="Cambria Math" panose="02040503050406030204" pitchFamily="18" charset="0"/>
                            <a:cs typeface="Times New Roman" panose="02020603050405020304" pitchFamily="18" charset="0"/>
                          </a:rPr>
                          <m:t>P</m:t>
                        </m:r>
                      </m:e>
                      <m:sub>
                        <m:r>
                          <a:rPr lang="en-US" i="0" smtClean="0">
                            <a:latin typeface="Cambria Math" panose="02040503050406030204" pitchFamily="18" charset="0"/>
                            <a:cs typeface="Times New Roman" panose="02020603050405020304" pitchFamily="18" charset="0"/>
                          </a:rPr>
                          <m:t>0</m:t>
                        </m:r>
                      </m:sub>
                    </m:sSub>
                    <m:r>
                      <a:rPr lang="en-US" i="0" smtClean="0">
                        <a:latin typeface="Cambria Math" panose="02040503050406030204" pitchFamily="18" charset="0"/>
                        <a:cs typeface="Times New Roman" panose="02020603050405020304" pitchFamily="18" charset="0"/>
                      </a:rPr>
                      <m:t>?</m:t>
                    </m:r>
                  </m:oMath>
                </a14:m>
                <a:endParaRPr lang="en-US" dirty="0">
                  <a:latin typeface="Times New Roman" panose="02020603050405020304" pitchFamily="18" charset="0"/>
                  <a:cs typeface="Times New Roman" panose="02020603050405020304" pitchFamily="18" charset="0"/>
                </a:endParaRPr>
              </a:p>
              <a:p>
                <a:pPr marL="457200" lvl="1" indent="0" algn="just">
                  <a:buNone/>
                </a:pPr>
                <a:endParaRPr lang="en-US" dirty="0">
                  <a:latin typeface="Times New Roman" panose="02020603050405020304" pitchFamily="18" charset="0"/>
                  <a:cs typeface="Times New Roman" panose="02020603050405020304" pitchFamily="18" charset="0"/>
                </a:endParaRPr>
              </a:p>
              <a:p>
                <a:pPr lvl="1" algn="just"/>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m:rPr>
                            <m:sty m:val="p"/>
                          </m:rPr>
                          <a:rPr lang="en-US">
                            <a:latin typeface="Cambria Math" panose="02040503050406030204" pitchFamily="18" charset="0"/>
                            <a:cs typeface="Times New Roman" panose="02020603050405020304" pitchFamily="18" charset="0"/>
                          </a:rPr>
                          <m:t>P</m:t>
                        </m:r>
                      </m:e>
                      <m:sub>
                        <m:r>
                          <a:rPr lang="en-US">
                            <a:latin typeface="Cambria Math" panose="02040503050406030204" pitchFamily="18" charset="0"/>
                            <a:cs typeface="Times New Roman" panose="02020603050405020304" pitchFamily="18" charset="0"/>
                          </a:rPr>
                          <m:t>0</m:t>
                        </m:r>
                      </m:sub>
                    </m:sSub>
                  </m:oMath>
                </a14:m>
                <a:r>
                  <a:rPr lang="en-US" dirty="0">
                    <a:latin typeface="Times New Roman" panose="02020603050405020304" pitchFamily="18" charset="0"/>
                    <a:cs typeface="Times New Roman" panose="02020603050405020304" pitchFamily="18" charset="0"/>
                  </a:rPr>
                  <a:t>=</a:t>
                </a:r>
                <a:r>
                  <a:rPr lang="en-US" dirty="0">
                    <a:cs typeface="Times New Roman" panose="02020603050405020304" pitchFamily="18" charset="0"/>
                  </a:rPr>
                  <a:t> </a:t>
                </a:r>
                <a14:m>
                  <m:oMath xmlns:m="http://schemas.openxmlformats.org/officeDocument/2006/math">
                    <m:f>
                      <m:fPr>
                        <m:ctrlPr>
                          <a:rPr lang="en-US" sz="3200" i="1">
                            <a:latin typeface="Cambria Math" panose="02040503050406030204" pitchFamily="18" charset="0"/>
                            <a:cs typeface="Times New Roman" panose="02020603050405020304" pitchFamily="18" charset="0"/>
                          </a:rPr>
                        </m:ctrlPr>
                      </m:fPr>
                      <m:num>
                        <m:sSub>
                          <m:sSubPr>
                            <m:ctrlPr>
                              <a:rPr lang="en-US" sz="3200" i="1">
                                <a:latin typeface="Cambria Math" panose="02040503050406030204" pitchFamily="18" charset="0"/>
                                <a:cs typeface="Times New Roman" panose="02020603050405020304" pitchFamily="18" charset="0"/>
                              </a:rPr>
                            </m:ctrlPr>
                          </m:sSubPr>
                          <m:e>
                            <m:r>
                              <m:rPr>
                                <m:sty m:val="p"/>
                              </m:rPr>
                              <a:rPr lang="en-US" sz="3200">
                                <a:latin typeface="Cambria Math" panose="02040503050406030204" pitchFamily="18" charset="0"/>
                                <a:cs typeface="Times New Roman" panose="02020603050405020304" pitchFamily="18" charset="0"/>
                              </a:rPr>
                              <m:t>DIV</m:t>
                            </m:r>
                          </m:e>
                          <m:sub>
                            <m:r>
                              <a:rPr lang="en-US" sz="3200">
                                <a:latin typeface="Cambria Math" panose="02040503050406030204" pitchFamily="18" charset="0"/>
                                <a:cs typeface="Times New Roman" panose="02020603050405020304" pitchFamily="18" charset="0"/>
                              </a:rPr>
                              <m:t>1</m:t>
                            </m:r>
                          </m:sub>
                        </m:sSub>
                      </m:num>
                      <m:den>
                        <m:r>
                          <a:rPr lang="en-US" sz="3200">
                            <a:latin typeface="Cambria Math" panose="02040503050406030204" pitchFamily="18" charset="0"/>
                            <a:cs typeface="Times New Roman" panose="02020603050405020304" pitchFamily="18" charset="0"/>
                          </a:rPr>
                          <m:t>(1+</m:t>
                        </m:r>
                        <m:r>
                          <m:rPr>
                            <m:sty m:val="p"/>
                          </m:rPr>
                          <a:rPr lang="en-US" sz="3200">
                            <a:latin typeface="Cambria Math" panose="02040503050406030204" pitchFamily="18" charset="0"/>
                            <a:cs typeface="Times New Roman" panose="02020603050405020304" pitchFamily="18" charset="0"/>
                          </a:rPr>
                          <m:t>r</m:t>
                        </m:r>
                        <m:r>
                          <a:rPr lang="en-US" sz="3200">
                            <a:latin typeface="Cambria Math" panose="02040503050406030204" pitchFamily="18" charset="0"/>
                            <a:cs typeface="Times New Roman" panose="02020603050405020304" pitchFamily="18" charset="0"/>
                          </a:rPr>
                          <m:t>)</m:t>
                        </m:r>
                      </m:den>
                    </m:f>
                    <m:r>
                      <a:rPr lang="en-US" sz="3200">
                        <a:latin typeface="Cambria Math" panose="02040503050406030204" pitchFamily="18" charset="0"/>
                        <a:cs typeface="Times New Roman" panose="02020603050405020304" pitchFamily="18" charset="0"/>
                      </a:rPr>
                      <m:t> </m:t>
                    </m:r>
                  </m:oMath>
                </a14:m>
                <a:r>
                  <a:rPr lang="en-US" sz="3200" dirty="0">
                    <a:cs typeface="Times New Roman" panose="02020603050405020304" pitchFamily="18" charset="0"/>
                  </a:rPr>
                  <a:t>+  </a:t>
                </a:r>
                <a14:m>
                  <m:oMath xmlns:m="http://schemas.openxmlformats.org/officeDocument/2006/math">
                    <m:f>
                      <m:fPr>
                        <m:ctrlPr>
                          <a:rPr lang="en-US" sz="3200" i="1">
                            <a:latin typeface="Cambria Math" panose="02040503050406030204" pitchFamily="18" charset="0"/>
                            <a:cs typeface="Times New Roman" panose="02020603050405020304" pitchFamily="18" charset="0"/>
                          </a:rPr>
                        </m:ctrlPr>
                      </m:fPr>
                      <m:num>
                        <m:f>
                          <m:fPr>
                            <m:ctrlPr>
                              <a:rPr lang="en-US" sz="3200" i="1">
                                <a:latin typeface="Cambria Math" panose="02040503050406030204" pitchFamily="18" charset="0"/>
                                <a:cs typeface="Times New Roman" panose="02020603050405020304" pitchFamily="18" charset="0"/>
                              </a:rPr>
                            </m:ctrlPr>
                          </m:fPr>
                          <m:num>
                            <m:sSub>
                              <m:sSubPr>
                                <m:ctrlPr>
                                  <a:rPr lang="en-US" sz="3200" i="1">
                                    <a:latin typeface="Cambria Math" panose="02040503050406030204" pitchFamily="18" charset="0"/>
                                    <a:cs typeface="Times New Roman" panose="02020603050405020304" pitchFamily="18" charset="0"/>
                                  </a:rPr>
                                </m:ctrlPr>
                              </m:sSubPr>
                              <m:e>
                                <m:r>
                                  <m:rPr>
                                    <m:sty m:val="p"/>
                                  </m:rPr>
                                  <a:rPr lang="en-US" sz="3200">
                                    <a:latin typeface="Cambria Math" panose="02040503050406030204" pitchFamily="18" charset="0"/>
                                    <a:cs typeface="Times New Roman" panose="02020603050405020304" pitchFamily="18" charset="0"/>
                                  </a:rPr>
                                  <m:t>DIV</m:t>
                                </m:r>
                              </m:e>
                              <m:sub>
                                <m:r>
                                  <a:rPr lang="en-US" sz="3200">
                                    <a:latin typeface="Cambria Math" panose="02040503050406030204" pitchFamily="18" charset="0"/>
                                    <a:cs typeface="Times New Roman" panose="02020603050405020304" pitchFamily="18" charset="0"/>
                                  </a:rPr>
                                  <m:t>2</m:t>
                                </m:r>
                              </m:sub>
                            </m:sSub>
                            <m:r>
                              <a:rPr lang="en-US" sz="3200">
                                <a:latin typeface="Cambria Math" panose="02040503050406030204" pitchFamily="18" charset="0"/>
                                <a:cs typeface="Times New Roman" panose="02020603050405020304" pitchFamily="18" charset="0"/>
                              </a:rPr>
                              <m:t>+</m:t>
                            </m:r>
                            <m:sSub>
                              <m:sSubPr>
                                <m:ctrlPr>
                                  <a:rPr lang="en-US" sz="3200" i="1">
                                    <a:latin typeface="Cambria Math" panose="02040503050406030204" pitchFamily="18" charset="0"/>
                                    <a:cs typeface="Times New Roman" panose="02020603050405020304" pitchFamily="18" charset="0"/>
                                  </a:rPr>
                                </m:ctrlPr>
                              </m:sSubPr>
                              <m:e>
                                <m:r>
                                  <m:rPr>
                                    <m:sty m:val="p"/>
                                  </m:rPr>
                                  <a:rPr lang="en-US" sz="3200">
                                    <a:latin typeface="Cambria Math" panose="02040503050406030204" pitchFamily="18" charset="0"/>
                                    <a:cs typeface="Times New Roman" panose="02020603050405020304" pitchFamily="18" charset="0"/>
                                  </a:rPr>
                                  <m:t>P</m:t>
                                </m:r>
                              </m:e>
                              <m:sub>
                                <m:r>
                                  <a:rPr lang="en-US" sz="3200">
                                    <a:latin typeface="Cambria Math" panose="02040503050406030204" pitchFamily="18" charset="0"/>
                                    <a:cs typeface="Times New Roman" panose="02020603050405020304" pitchFamily="18" charset="0"/>
                                  </a:rPr>
                                  <m:t>2</m:t>
                                </m:r>
                              </m:sub>
                            </m:sSub>
                          </m:num>
                          <m:den>
                            <m:r>
                              <a:rPr lang="en-US" sz="3200">
                                <a:latin typeface="Cambria Math" panose="02040503050406030204" pitchFamily="18" charset="0"/>
                                <a:cs typeface="Times New Roman" panose="02020603050405020304" pitchFamily="18" charset="0"/>
                              </a:rPr>
                              <m:t>(1+</m:t>
                            </m:r>
                            <m:r>
                              <m:rPr>
                                <m:sty m:val="p"/>
                              </m:rPr>
                              <a:rPr lang="en-US" sz="3200">
                                <a:latin typeface="Cambria Math" panose="02040503050406030204" pitchFamily="18" charset="0"/>
                                <a:cs typeface="Times New Roman" panose="02020603050405020304" pitchFamily="18" charset="0"/>
                              </a:rPr>
                              <m:t>r</m:t>
                            </m:r>
                            <m:r>
                              <a:rPr lang="en-US" sz="3200">
                                <a:latin typeface="Cambria Math" panose="02040503050406030204" pitchFamily="18" charset="0"/>
                                <a:cs typeface="Times New Roman" panose="02020603050405020304" pitchFamily="18" charset="0"/>
                              </a:rPr>
                              <m:t>)</m:t>
                            </m:r>
                          </m:den>
                        </m:f>
                      </m:num>
                      <m:den>
                        <m:sSup>
                          <m:sSupPr>
                            <m:ctrlPr>
                              <a:rPr lang="en-US" sz="3200" i="1">
                                <a:latin typeface="Cambria Math" panose="02040503050406030204" pitchFamily="18" charset="0"/>
                                <a:cs typeface="Times New Roman" panose="02020603050405020304" pitchFamily="18" charset="0"/>
                              </a:rPr>
                            </m:ctrlPr>
                          </m:sSupPr>
                          <m:e>
                            <m:d>
                              <m:dPr>
                                <m:ctrlPr>
                                  <a:rPr lang="en-US" sz="3200" i="1">
                                    <a:latin typeface="Cambria Math" panose="02040503050406030204" pitchFamily="18" charset="0"/>
                                    <a:cs typeface="Times New Roman" panose="02020603050405020304" pitchFamily="18" charset="0"/>
                                  </a:rPr>
                                </m:ctrlPr>
                              </m:dPr>
                              <m:e>
                                <m:r>
                                  <a:rPr lang="en-US" sz="3200">
                                    <a:latin typeface="Cambria Math" panose="02040503050406030204" pitchFamily="18" charset="0"/>
                                    <a:cs typeface="Times New Roman" panose="02020603050405020304" pitchFamily="18" charset="0"/>
                                  </a:rPr>
                                  <m:t>1+</m:t>
                                </m:r>
                                <m:r>
                                  <m:rPr>
                                    <m:sty m:val="p"/>
                                  </m:rPr>
                                  <a:rPr lang="en-US" sz="3200">
                                    <a:latin typeface="Cambria Math" panose="02040503050406030204" pitchFamily="18" charset="0"/>
                                    <a:cs typeface="Times New Roman" panose="02020603050405020304" pitchFamily="18" charset="0"/>
                                  </a:rPr>
                                  <m:t>r</m:t>
                                </m:r>
                              </m:e>
                            </m:d>
                          </m:e>
                          <m:sup/>
                        </m:sSup>
                      </m:den>
                    </m:f>
                  </m:oMath>
                </a14:m>
                <a:endParaRPr lang="en-US" sz="3200" dirty="0">
                  <a:latin typeface="Times New Roman" panose="02020603050405020304" pitchFamily="18" charset="0"/>
                  <a:cs typeface="Times New Roman" panose="02020603050405020304" pitchFamily="18" charset="0"/>
                </a:endParaRPr>
              </a:p>
              <a:p>
                <a:pPr marL="457200" lvl="1" indent="0" algn="just">
                  <a:buNone/>
                </a:pPr>
                <a:endParaRPr lang="en-US" sz="3200" dirty="0">
                  <a:latin typeface="Times New Roman" panose="02020603050405020304" pitchFamily="18" charset="0"/>
                  <a:cs typeface="Times New Roman" panose="02020603050405020304" pitchFamily="18" charset="0"/>
                </a:endParaRPr>
              </a:p>
              <a:p>
                <a:pPr lvl="1" algn="just"/>
                <a14:m>
                  <m:oMath xmlns:m="http://schemas.openxmlformats.org/officeDocument/2006/math">
                    <m:sSub>
                      <m:sSubPr>
                        <m:ctrlPr>
                          <a:rPr lang="en-US" sz="3200" i="1">
                            <a:latin typeface="Cambria Math" panose="02040503050406030204" pitchFamily="18" charset="0"/>
                            <a:cs typeface="Times New Roman" panose="02020603050405020304" pitchFamily="18" charset="0"/>
                          </a:rPr>
                        </m:ctrlPr>
                      </m:sSubPr>
                      <m:e>
                        <m:r>
                          <m:rPr>
                            <m:sty m:val="p"/>
                          </m:rPr>
                          <a:rPr lang="en-US" sz="3200" i="0" smtClean="0">
                            <a:latin typeface="Cambria Math" panose="02040503050406030204" pitchFamily="18" charset="0"/>
                            <a:cs typeface="Times New Roman" panose="02020603050405020304" pitchFamily="18" charset="0"/>
                          </a:rPr>
                          <m:t>P</m:t>
                        </m:r>
                      </m:e>
                      <m:sub>
                        <m:r>
                          <a:rPr lang="en-US" sz="3200" i="0" smtClean="0">
                            <a:latin typeface="Cambria Math" panose="02040503050406030204" pitchFamily="18" charset="0"/>
                            <a:cs typeface="Times New Roman" panose="02020603050405020304" pitchFamily="18" charset="0"/>
                          </a:rPr>
                          <m:t>0</m:t>
                        </m:r>
                      </m:sub>
                    </m:sSub>
                  </m:oMath>
                </a14:m>
                <a:r>
                  <a:rPr lang="en-US" sz="3200" dirty="0">
                    <a:latin typeface="Times New Roman" panose="02020603050405020304" pitchFamily="18" charset="0"/>
                    <a:cs typeface="Times New Roman" panose="02020603050405020304" pitchFamily="18" charset="0"/>
                  </a:rPr>
                  <a:t>=</a:t>
                </a:r>
                <a:r>
                  <a:rPr lang="en-US" sz="3200" dirty="0">
                    <a:cs typeface="Times New Roman" panose="02020603050405020304" pitchFamily="18" charset="0"/>
                  </a:rPr>
                  <a:t> </a:t>
                </a:r>
                <a14:m>
                  <m:oMath xmlns:m="http://schemas.openxmlformats.org/officeDocument/2006/math">
                    <m:f>
                      <m:fPr>
                        <m:ctrlPr>
                          <a:rPr lang="en-US" sz="3200" i="1">
                            <a:latin typeface="Cambria Math" panose="02040503050406030204" pitchFamily="18" charset="0"/>
                            <a:cs typeface="Times New Roman" panose="02020603050405020304" pitchFamily="18" charset="0"/>
                          </a:rPr>
                        </m:ctrlPr>
                      </m:fPr>
                      <m:num>
                        <m:sSub>
                          <m:sSubPr>
                            <m:ctrlPr>
                              <a:rPr lang="en-US" sz="3200" i="1">
                                <a:latin typeface="Cambria Math" panose="02040503050406030204" pitchFamily="18" charset="0"/>
                                <a:cs typeface="Times New Roman" panose="02020603050405020304" pitchFamily="18" charset="0"/>
                              </a:rPr>
                            </m:ctrlPr>
                          </m:sSubPr>
                          <m:e>
                            <m:r>
                              <m:rPr>
                                <m:sty m:val="p"/>
                              </m:rPr>
                              <a:rPr lang="en-US" sz="3200" i="0" smtClean="0">
                                <a:latin typeface="Cambria Math" panose="02040503050406030204" pitchFamily="18" charset="0"/>
                                <a:cs typeface="Times New Roman" panose="02020603050405020304" pitchFamily="18" charset="0"/>
                              </a:rPr>
                              <m:t>DIV</m:t>
                            </m:r>
                          </m:e>
                          <m:sub>
                            <m:r>
                              <a:rPr lang="en-US" sz="3200" i="0" smtClean="0">
                                <a:latin typeface="Cambria Math" panose="02040503050406030204" pitchFamily="18" charset="0"/>
                                <a:cs typeface="Times New Roman" panose="02020603050405020304" pitchFamily="18" charset="0"/>
                              </a:rPr>
                              <m:t>1</m:t>
                            </m:r>
                          </m:sub>
                        </m:sSub>
                      </m:num>
                      <m:den>
                        <m:r>
                          <a:rPr lang="en-US" sz="3200" i="0" smtClean="0">
                            <a:latin typeface="Cambria Math" panose="02040503050406030204" pitchFamily="18" charset="0"/>
                            <a:cs typeface="Times New Roman" panose="02020603050405020304" pitchFamily="18" charset="0"/>
                          </a:rPr>
                          <m:t>(1+</m:t>
                        </m:r>
                        <m:r>
                          <m:rPr>
                            <m:sty m:val="p"/>
                          </m:rPr>
                          <a:rPr lang="en-US" sz="3200" i="0" smtClean="0">
                            <a:latin typeface="Cambria Math" panose="02040503050406030204" pitchFamily="18" charset="0"/>
                            <a:cs typeface="Times New Roman" panose="02020603050405020304" pitchFamily="18" charset="0"/>
                          </a:rPr>
                          <m:t>r</m:t>
                        </m:r>
                        <m:r>
                          <a:rPr lang="en-US" sz="3200" i="0" smtClean="0">
                            <a:latin typeface="Cambria Math" panose="02040503050406030204" pitchFamily="18" charset="0"/>
                            <a:cs typeface="Times New Roman" panose="02020603050405020304" pitchFamily="18" charset="0"/>
                          </a:rPr>
                          <m:t>)</m:t>
                        </m:r>
                      </m:den>
                    </m:f>
                    <m:r>
                      <a:rPr lang="en-US" sz="3200" i="0" smtClean="0">
                        <a:latin typeface="Cambria Math" panose="02040503050406030204" pitchFamily="18" charset="0"/>
                        <a:cs typeface="Times New Roman" panose="02020603050405020304" pitchFamily="18" charset="0"/>
                      </a:rPr>
                      <m:t> </m:t>
                    </m:r>
                  </m:oMath>
                </a14:m>
                <a:r>
                  <a:rPr lang="en-US" sz="3200" dirty="0">
                    <a:cs typeface="Times New Roman" panose="02020603050405020304" pitchFamily="18" charset="0"/>
                  </a:rPr>
                  <a:t>+</a:t>
                </a:r>
                <a14:m>
                  <m:oMath xmlns:m="http://schemas.openxmlformats.org/officeDocument/2006/math">
                    <m:f>
                      <m:fPr>
                        <m:ctrlPr>
                          <a:rPr lang="en-US" sz="3200" i="1">
                            <a:latin typeface="Cambria Math" panose="02040503050406030204" pitchFamily="18" charset="0"/>
                            <a:cs typeface="Times New Roman" panose="02020603050405020304" pitchFamily="18" charset="0"/>
                          </a:rPr>
                        </m:ctrlPr>
                      </m:fPr>
                      <m:num>
                        <m:sSub>
                          <m:sSubPr>
                            <m:ctrlPr>
                              <a:rPr lang="en-US" sz="3200" i="1">
                                <a:latin typeface="Cambria Math" panose="02040503050406030204" pitchFamily="18" charset="0"/>
                                <a:cs typeface="Times New Roman" panose="02020603050405020304" pitchFamily="18" charset="0"/>
                              </a:rPr>
                            </m:ctrlPr>
                          </m:sSubPr>
                          <m:e>
                            <m:r>
                              <m:rPr>
                                <m:sty m:val="p"/>
                              </m:rPr>
                              <a:rPr lang="en-US" sz="3200" i="0" smtClean="0">
                                <a:latin typeface="Cambria Math" panose="02040503050406030204" pitchFamily="18" charset="0"/>
                                <a:cs typeface="Times New Roman" panose="02020603050405020304" pitchFamily="18" charset="0"/>
                              </a:rPr>
                              <m:t>DIV</m:t>
                            </m:r>
                          </m:e>
                          <m:sub>
                            <m:r>
                              <a:rPr lang="en-US" sz="3200" i="0" smtClean="0">
                                <a:latin typeface="Cambria Math" panose="02040503050406030204" pitchFamily="18" charset="0"/>
                                <a:cs typeface="Times New Roman" panose="02020603050405020304" pitchFamily="18" charset="0"/>
                              </a:rPr>
                              <m:t>2</m:t>
                            </m:r>
                          </m:sub>
                        </m:sSub>
                      </m:num>
                      <m:den>
                        <m:sSup>
                          <m:sSupPr>
                            <m:ctrlPr>
                              <a:rPr lang="en-US" sz="3200" i="1">
                                <a:latin typeface="Cambria Math" panose="02040503050406030204" pitchFamily="18" charset="0"/>
                                <a:cs typeface="Times New Roman" panose="02020603050405020304" pitchFamily="18" charset="0"/>
                              </a:rPr>
                            </m:ctrlPr>
                          </m:sSupPr>
                          <m:e>
                            <m:d>
                              <m:dPr>
                                <m:ctrlPr>
                                  <a:rPr lang="en-US" sz="3200" i="1">
                                    <a:latin typeface="Cambria Math" panose="02040503050406030204" pitchFamily="18" charset="0"/>
                                    <a:cs typeface="Times New Roman" panose="02020603050405020304" pitchFamily="18" charset="0"/>
                                  </a:rPr>
                                </m:ctrlPr>
                              </m:dPr>
                              <m:e>
                                <m:r>
                                  <a:rPr lang="en-US" sz="3200" i="0" smtClean="0">
                                    <a:latin typeface="Cambria Math" panose="02040503050406030204" pitchFamily="18" charset="0"/>
                                    <a:cs typeface="Times New Roman" panose="02020603050405020304" pitchFamily="18" charset="0"/>
                                  </a:rPr>
                                  <m:t>1+</m:t>
                                </m:r>
                                <m:r>
                                  <m:rPr>
                                    <m:sty m:val="p"/>
                                  </m:rPr>
                                  <a:rPr lang="en-US" sz="3200" i="0" smtClean="0">
                                    <a:latin typeface="Cambria Math" panose="02040503050406030204" pitchFamily="18" charset="0"/>
                                    <a:cs typeface="Times New Roman" panose="02020603050405020304" pitchFamily="18" charset="0"/>
                                  </a:rPr>
                                  <m:t>r</m:t>
                                </m:r>
                              </m:e>
                            </m:d>
                          </m:e>
                          <m:sup>
                            <m:r>
                              <a:rPr lang="en-US" sz="3200" i="0" smtClean="0">
                                <a:latin typeface="Cambria Math" panose="02040503050406030204" pitchFamily="18" charset="0"/>
                                <a:cs typeface="Times New Roman" panose="02020603050405020304" pitchFamily="18" charset="0"/>
                              </a:rPr>
                              <m:t>2</m:t>
                            </m:r>
                          </m:sup>
                        </m:sSup>
                      </m:den>
                    </m:f>
                    <m:r>
                      <a:rPr lang="en-US" sz="3200" b="0" i="0" smtClean="0">
                        <a:latin typeface="Cambria Math" panose="02040503050406030204" pitchFamily="18" charset="0"/>
                        <a:cs typeface="Times New Roman" panose="02020603050405020304" pitchFamily="18" charset="0"/>
                      </a:rPr>
                      <m:t>+</m:t>
                    </m:r>
                    <m:f>
                      <m:fPr>
                        <m:ctrlPr>
                          <a:rPr lang="en-US" sz="3200" b="0" i="1" smtClean="0">
                            <a:latin typeface="Cambria Math" panose="02040503050406030204" pitchFamily="18" charset="0"/>
                            <a:cs typeface="Times New Roman" panose="02020603050405020304" pitchFamily="18" charset="0"/>
                          </a:rPr>
                        </m:ctrlPr>
                      </m:fPr>
                      <m:num>
                        <m:sSub>
                          <m:sSubPr>
                            <m:ctrlPr>
                              <a:rPr lang="en-US" sz="3200" i="1">
                                <a:latin typeface="Cambria Math" panose="02040503050406030204" pitchFamily="18" charset="0"/>
                                <a:cs typeface="Times New Roman" panose="02020603050405020304" pitchFamily="18" charset="0"/>
                              </a:rPr>
                            </m:ctrlPr>
                          </m:sSubPr>
                          <m:e>
                            <m:r>
                              <m:rPr>
                                <m:sty m:val="p"/>
                              </m:rPr>
                              <a:rPr lang="en-US" sz="3200">
                                <a:latin typeface="Cambria Math" panose="02040503050406030204" pitchFamily="18" charset="0"/>
                                <a:cs typeface="Times New Roman" panose="02020603050405020304" pitchFamily="18" charset="0"/>
                              </a:rPr>
                              <m:t>P</m:t>
                            </m:r>
                          </m:e>
                          <m:sub>
                            <m:r>
                              <a:rPr lang="en-US" sz="3200">
                                <a:latin typeface="Cambria Math" panose="02040503050406030204" pitchFamily="18" charset="0"/>
                                <a:cs typeface="Times New Roman" panose="02020603050405020304" pitchFamily="18" charset="0"/>
                              </a:rPr>
                              <m:t>2</m:t>
                            </m:r>
                          </m:sub>
                        </m:sSub>
                      </m:num>
                      <m:den>
                        <m:sSup>
                          <m:sSupPr>
                            <m:ctrlPr>
                              <a:rPr lang="en-US" sz="3200" i="1">
                                <a:latin typeface="Cambria Math" panose="02040503050406030204" pitchFamily="18" charset="0"/>
                                <a:cs typeface="Times New Roman" panose="02020603050405020304" pitchFamily="18" charset="0"/>
                              </a:rPr>
                            </m:ctrlPr>
                          </m:sSupPr>
                          <m:e>
                            <m:d>
                              <m:dPr>
                                <m:ctrlPr>
                                  <a:rPr lang="en-US" sz="3200" i="1">
                                    <a:latin typeface="Cambria Math" panose="02040503050406030204" pitchFamily="18" charset="0"/>
                                    <a:cs typeface="Times New Roman" panose="02020603050405020304" pitchFamily="18" charset="0"/>
                                  </a:rPr>
                                </m:ctrlPr>
                              </m:dPr>
                              <m:e>
                                <m:r>
                                  <a:rPr lang="en-US" sz="3200">
                                    <a:latin typeface="Cambria Math" panose="02040503050406030204" pitchFamily="18" charset="0"/>
                                    <a:cs typeface="Times New Roman" panose="02020603050405020304" pitchFamily="18" charset="0"/>
                                  </a:rPr>
                                  <m:t>1+</m:t>
                                </m:r>
                                <m:r>
                                  <m:rPr>
                                    <m:sty m:val="p"/>
                                  </m:rPr>
                                  <a:rPr lang="en-US" sz="3200">
                                    <a:latin typeface="Cambria Math" panose="02040503050406030204" pitchFamily="18" charset="0"/>
                                    <a:cs typeface="Times New Roman" panose="02020603050405020304" pitchFamily="18" charset="0"/>
                                  </a:rPr>
                                  <m:t>r</m:t>
                                </m:r>
                              </m:e>
                            </m:d>
                          </m:e>
                          <m:sup>
                            <m:r>
                              <a:rPr lang="en-US" sz="3200">
                                <a:latin typeface="Cambria Math" panose="02040503050406030204" pitchFamily="18" charset="0"/>
                                <a:cs typeface="Times New Roman" panose="02020603050405020304" pitchFamily="18" charset="0"/>
                              </a:rPr>
                              <m:t>2</m:t>
                            </m:r>
                          </m:sup>
                        </m:sSup>
                      </m:den>
                    </m:f>
                  </m:oMath>
                </a14:m>
                <a:endParaRPr lang="en-US" dirty="0"/>
              </a:p>
            </p:txBody>
          </p:sp>
        </mc:Choice>
        <mc:Fallback xmlns="">
          <p:sp>
            <p:nvSpPr>
              <p:cNvPr id="3" name="Content Placeholder 2">
                <a:extLst>
                  <a:ext uri="{FF2B5EF4-FFF2-40B4-BE49-F238E27FC236}">
                    <a16:creationId xmlns:a16="http://schemas.microsoft.com/office/drawing/2014/main" id="{666B93BA-F378-4D35-9E15-E4447BD02F0D}"/>
                  </a:ext>
                </a:extLst>
              </p:cNvPr>
              <p:cNvSpPr>
                <a:spLocks noGrp="1" noRot="1" noChangeAspect="1" noMove="1" noResize="1" noEditPoints="1" noAdjustHandles="1" noChangeArrowheads="1" noChangeShapeType="1" noTextEdit="1"/>
              </p:cNvSpPr>
              <p:nvPr>
                <p:ph idx="1"/>
              </p:nvPr>
            </p:nvSpPr>
            <p:spPr>
              <a:blipFill>
                <a:blip r:embed="rId2"/>
                <a:stretch>
                  <a:fillRect t="-2801"/>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28663476-8A4D-47D8-99BC-F09B3AB1AB39}"/>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3951855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E8E67-3FCE-4218-A984-60554C9D8EFC}"/>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stock price (Formula…)</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A67C61E-C1C1-4156-BDD0-AD6CC9CE0EF2}"/>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Continuing this process for n period, we get the following sum</a:t>
                </a:r>
              </a:p>
              <a:p>
                <a:pPr algn="just"/>
                <a:endParaRPr lang="en-US" sz="2400" dirty="0">
                  <a:latin typeface="Times New Roman" panose="02020603050405020304" pitchFamily="18" charset="0"/>
                  <a:cs typeface="Times New Roman" panose="02020603050405020304" pitchFamily="18" charset="0"/>
                </a:endParaRPr>
              </a:p>
              <a:p>
                <a:pPr algn="just"/>
                <a14:m>
                  <m:oMath xmlns:m="http://schemas.openxmlformats.org/officeDocument/2006/math">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𝑃</m:t>
                        </m:r>
                      </m:e>
                      <m:sub>
                        <m:r>
                          <a:rPr lang="en-US" sz="2400" i="1">
                            <a:latin typeface="Cambria Math" panose="02040503050406030204" pitchFamily="18" charset="0"/>
                            <a:cs typeface="Times New Roman" panose="02020603050405020304" pitchFamily="18" charset="0"/>
                          </a:rPr>
                          <m:t>0</m:t>
                        </m:r>
                      </m:sub>
                    </m:sSub>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a:latin typeface="Cambria Math" panose="02040503050406030204" pitchFamily="18" charset="0"/>
                            <a:cs typeface="Times New Roman" panose="02020603050405020304" pitchFamily="18" charset="0"/>
                          </a:rPr>
                        </m:ctrlPr>
                      </m:fPr>
                      <m:num>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𝐷𝐼𝑉</m:t>
                            </m:r>
                          </m:e>
                          <m:sub>
                            <m:r>
                              <a:rPr lang="en-US" sz="2400" i="1">
                                <a:latin typeface="Cambria Math" panose="02040503050406030204" pitchFamily="18" charset="0"/>
                                <a:cs typeface="Times New Roman" panose="02020603050405020304" pitchFamily="18" charset="0"/>
                              </a:rPr>
                              <m:t>1</m:t>
                            </m:r>
                          </m:sub>
                        </m:sSub>
                      </m:num>
                      <m:den>
                        <m:r>
                          <a:rPr lang="en-US" sz="2400" i="1">
                            <a:latin typeface="Cambria Math" panose="02040503050406030204" pitchFamily="18" charset="0"/>
                            <a:cs typeface="Times New Roman" panose="02020603050405020304" pitchFamily="18" charset="0"/>
                          </a:rPr>
                          <m:t>(1+</m:t>
                        </m:r>
                        <m:r>
                          <a:rPr lang="en-US" sz="2400" i="1">
                            <a:latin typeface="Cambria Math" panose="02040503050406030204" pitchFamily="18" charset="0"/>
                            <a:cs typeface="Times New Roman" panose="02020603050405020304" pitchFamily="18" charset="0"/>
                          </a:rPr>
                          <m:t>𝑟</m:t>
                        </m:r>
                        <m:r>
                          <a:rPr lang="en-US" sz="2400" i="1">
                            <a:latin typeface="Cambria Math" panose="02040503050406030204" pitchFamily="18" charset="0"/>
                            <a:cs typeface="Times New Roman" panose="02020603050405020304" pitchFamily="18" charset="0"/>
                          </a:rPr>
                          <m:t>)</m:t>
                        </m:r>
                      </m:den>
                    </m:f>
                    <m:r>
                      <a:rPr lang="en-US" sz="2400" i="1">
                        <a:latin typeface="Cambria Math" panose="02040503050406030204" pitchFamily="18" charset="0"/>
                        <a:cs typeface="Times New Roman" panose="02020603050405020304" pitchFamily="18" charset="0"/>
                      </a:rPr>
                      <m:t> </m:t>
                    </m:r>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a:latin typeface="Cambria Math" panose="02040503050406030204" pitchFamily="18" charset="0"/>
                            <a:cs typeface="Times New Roman" panose="02020603050405020304" pitchFamily="18" charset="0"/>
                          </a:rPr>
                        </m:ctrlPr>
                      </m:fPr>
                      <m:num>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𝐷𝐼𝑉</m:t>
                            </m:r>
                          </m:e>
                          <m:sub>
                            <m:r>
                              <a:rPr lang="en-US" sz="2400" b="0" i="1" smtClean="0">
                                <a:latin typeface="Cambria Math" panose="02040503050406030204" pitchFamily="18" charset="0"/>
                                <a:cs typeface="Times New Roman" panose="02020603050405020304" pitchFamily="18" charset="0"/>
                              </a:rPr>
                              <m:t>2</m:t>
                            </m:r>
                          </m:sub>
                        </m:sSub>
                      </m:num>
                      <m:den>
                        <m:sSup>
                          <m:sSupPr>
                            <m:ctrlPr>
                              <a:rPr lang="en-US" sz="2400" b="0" i="1" smtClean="0">
                                <a:latin typeface="Cambria Math" panose="02040503050406030204" pitchFamily="18" charset="0"/>
                                <a:cs typeface="Times New Roman" panose="02020603050405020304" pitchFamily="18" charset="0"/>
                              </a:rPr>
                            </m:ctrlPr>
                          </m:sSupPr>
                          <m:e>
                            <m:d>
                              <m:dPr>
                                <m:ctrlPr>
                                  <a:rPr lang="en-US" sz="2400" i="1">
                                    <a:latin typeface="Cambria Math" panose="02040503050406030204" pitchFamily="18" charset="0"/>
                                    <a:cs typeface="Times New Roman" panose="02020603050405020304" pitchFamily="18" charset="0"/>
                                  </a:rPr>
                                </m:ctrlPr>
                              </m:dPr>
                              <m:e>
                                <m:r>
                                  <a:rPr lang="en-US" sz="2400" i="1">
                                    <a:latin typeface="Cambria Math" panose="02040503050406030204" pitchFamily="18" charset="0"/>
                                    <a:cs typeface="Times New Roman" panose="02020603050405020304" pitchFamily="18" charset="0"/>
                                  </a:rPr>
                                  <m:t>1+</m:t>
                                </m:r>
                                <m:r>
                                  <a:rPr lang="en-US" sz="2400" i="1">
                                    <a:latin typeface="Cambria Math" panose="02040503050406030204" pitchFamily="18" charset="0"/>
                                    <a:cs typeface="Times New Roman" panose="02020603050405020304" pitchFamily="18" charset="0"/>
                                  </a:rPr>
                                  <m:t>𝑟</m:t>
                                </m:r>
                              </m:e>
                            </m:d>
                          </m:e>
                          <m:sup>
                            <m:r>
                              <a:rPr lang="en-US" sz="2400" b="0" i="1" smtClean="0">
                                <a:latin typeface="Cambria Math" panose="02040503050406030204" pitchFamily="18" charset="0"/>
                                <a:cs typeface="Times New Roman" panose="02020603050405020304" pitchFamily="18" charset="0"/>
                              </a:rPr>
                              <m:t>2</m:t>
                            </m:r>
                          </m:sup>
                        </m:sSup>
                      </m:den>
                    </m:f>
                    <m:r>
                      <a:rPr lang="en-US" sz="2400" b="0" i="1" smtClean="0">
                        <a:latin typeface="Cambria Math" panose="02040503050406030204" pitchFamily="18" charset="0"/>
                        <a:cs typeface="Times New Roman" panose="02020603050405020304" pitchFamily="18" charset="0"/>
                      </a:rPr>
                      <m:t>+……</m:t>
                    </m:r>
                  </m:oMath>
                </a14:m>
                <a:r>
                  <a:rPr lang="en-US" sz="2400" dirty="0">
                    <a:latin typeface="Times New Roman" panose="02020603050405020304" pitchFamily="18" charset="0"/>
                    <a:cs typeface="Times New Roman" panose="02020603050405020304" pitchFamily="18" charset="0"/>
                  </a:rPr>
                  <a:t>+</a:t>
                </a:r>
                <a14:m>
                  <m:oMath xmlns:m="http://schemas.openxmlformats.org/officeDocument/2006/math">
                    <m:f>
                      <m:fPr>
                        <m:ctrlPr>
                          <a:rPr lang="en-US" sz="2400" i="1">
                            <a:latin typeface="Cambria Math" panose="02040503050406030204" pitchFamily="18" charset="0"/>
                            <a:cs typeface="Times New Roman" panose="02020603050405020304" pitchFamily="18" charset="0"/>
                          </a:rPr>
                        </m:ctrlPr>
                      </m:fPr>
                      <m:num>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𝐷𝐼𝑉</m:t>
                            </m:r>
                          </m:e>
                          <m:sub>
                            <m:r>
                              <a:rPr lang="en-US" sz="2400" b="0" i="1" smtClean="0">
                                <a:latin typeface="Cambria Math" panose="02040503050406030204" pitchFamily="18" charset="0"/>
                                <a:cs typeface="Times New Roman" panose="02020603050405020304" pitchFamily="18" charset="0"/>
                              </a:rPr>
                              <m:t>𝑛</m:t>
                            </m:r>
                          </m:sub>
                        </m:sSub>
                        <m:r>
                          <a:rPr lang="en-US" sz="2400" i="1">
                            <a:latin typeface="Cambria Math" panose="02040503050406030204" pitchFamily="18" charset="0"/>
                            <a:cs typeface="Times New Roman" panose="02020603050405020304" pitchFamily="18" charset="0"/>
                          </a:rPr>
                          <m:t>+</m:t>
                        </m:r>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𝑃</m:t>
                            </m:r>
                          </m:e>
                          <m:sub>
                            <m:r>
                              <a:rPr lang="en-US" sz="2400" b="0" i="1" smtClean="0">
                                <a:latin typeface="Cambria Math" panose="02040503050406030204" pitchFamily="18" charset="0"/>
                                <a:cs typeface="Times New Roman" panose="02020603050405020304" pitchFamily="18" charset="0"/>
                              </a:rPr>
                              <m:t>𝑛</m:t>
                            </m:r>
                          </m:sub>
                        </m:sSub>
                      </m:num>
                      <m:den>
                        <m:sSup>
                          <m:sSupPr>
                            <m:ctrlPr>
                              <a:rPr lang="en-US" sz="2400" i="1">
                                <a:latin typeface="Cambria Math" panose="02040503050406030204" pitchFamily="18" charset="0"/>
                                <a:cs typeface="Times New Roman" panose="02020603050405020304" pitchFamily="18" charset="0"/>
                              </a:rPr>
                            </m:ctrlPr>
                          </m:sSupPr>
                          <m:e>
                            <m:d>
                              <m:dPr>
                                <m:ctrlPr>
                                  <a:rPr lang="en-US" sz="2400" i="1">
                                    <a:latin typeface="Cambria Math" panose="02040503050406030204" pitchFamily="18" charset="0"/>
                                    <a:cs typeface="Times New Roman" panose="02020603050405020304" pitchFamily="18" charset="0"/>
                                  </a:rPr>
                                </m:ctrlPr>
                              </m:dPr>
                              <m:e>
                                <m:r>
                                  <a:rPr lang="en-US" sz="2400" i="1">
                                    <a:latin typeface="Cambria Math" panose="02040503050406030204" pitchFamily="18" charset="0"/>
                                    <a:cs typeface="Times New Roman" panose="02020603050405020304" pitchFamily="18" charset="0"/>
                                  </a:rPr>
                                  <m:t>1+</m:t>
                                </m:r>
                                <m:r>
                                  <a:rPr lang="en-US" sz="2400" i="1">
                                    <a:latin typeface="Cambria Math" panose="02040503050406030204" pitchFamily="18" charset="0"/>
                                    <a:cs typeface="Times New Roman" panose="02020603050405020304" pitchFamily="18" charset="0"/>
                                  </a:rPr>
                                  <m:t>𝑟</m:t>
                                </m:r>
                              </m:e>
                            </m:d>
                          </m:e>
                          <m:sup>
                            <m:r>
                              <a:rPr lang="en-US" sz="2400" b="0" i="1" smtClean="0">
                                <a:latin typeface="Cambria Math" panose="02040503050406030204" pitchFamily="18" charset="0"/>
                                <a:cs typeface="Times New Roman" panose="02020603050405020304" pitchFamily="18" charset="0"/>
                              </a:rPr>
                              <m:t>𝑛</m:t>
                            </m:r>
                          </m:sup>
                        </m:sSup>
                      </m:den>
                    </m:f>
                  </m:oMath>
                </a14:m>
                <a:endParaRPr lang="en-US" sz="2400" dirty="0">
                  <a:latin typeface="Times New Roman" panose="02020603050405020304" pitchFamily="18" charset="0"/>
                  <a:cs typeface="Times New Roman" panose="02020603050405020304" pitchFamily="18" charset="0"/>
                </a:endParaRPr>
              </a:p>
              <a:p>
                <a:pPr marL="457200" lvl="1" indent="0" algn="just">
                  <a:buNone/>
                </a:pPr>
                <a:endParaRPr lang="en-US" dirty="0">
                  <a:latin typeface="Times New Roman" panose="02020603050405020304" pitchFamily="18" charset="0"/>
                  <a:cs typeface="Times New Roman" panose="02020603050405020304" pitchFamily="18" charset="0"/>
                </a:endParaRPr>
              </a:p>
              <a:p>
                <a:pPr marL="457200" lvl="1" indent="0" algn="just">
                  <a:buNone/>
                </a:pPr>
                <a:r>
                  <a:rPr lang="en-US"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𝑃</m:t>
                        </m:r>
                      </m:e>
                      <m:sub>
                        <m:r>
                          <a:rPr lang="en-US" i="1">
                            <a:latin typeface="Cambria Math" panose="02040503050406030204" pitchFamily="18" charset="0"/>
                            <a:cs typeface="Times New Roman" panose="02020603050405020304" pitchFamily="18" charset="0"/>
                          </a:rPr>
                          <m:t>0</m:t>
                        </m:r>
                      </m:sub>
                    </m:sSub>
                  </m:oMath>
                </a14:m>
                <a:r>
                  <a:rPr lang="en-US" dirty="0">
                    <a:latin typeface="Times New Roman" panose="02020603050405020304" pitchFamily="18" charset="0"/>
                    <a:cs typeface="Times New Roman" panose="02020603050405020304" pitchFamily="18" charset="0"/>
                  </a:rPr>
                  <a:t>=</a:t>
                </a:r>
                <a14:m>
                  <m:oMath xmlns:m="http://schemas.openxmlformats.org/officeDocument/2006/math">
                    <m:nary>
                      <m:naryPr>
                        <m:chr m:val="∑"/>
                        <m:ctrlPr>
                          <a:rPr lang="en-US" i="1" dirty="0" smtClean="0">
                            <a:latin typeface="Cambria Math" panose="02040503050406030204" pitchFamily="18" charset="0"/>
                            <a:cs typeface="Times New Roman" panose="02020603050405020304" pitchFamily="18" charset="0"/>
                          </a:rPr>
                        </m:ctrlPr>
                      </m:naryPr>
                      <m:sub>
                        <m:r>
                          <m:rPr>
                            <m:brk m:alnAt="23"/>
                          </m:rPr>
                          <a:rPr lang="en-US" b="0" i="1" dirty="0" smtClean="0">
                            <a:latin typeface="Cambria Math" panose="02040503050406030204" pitchFamily="18" charset="0"/>
                            <a:cs typeface="Times New Roman" panose="02020603050405020304" pitchFamily="18" charset="0"/>
                          </a:rPr>
                          <m:t>𝑡</m:t>
                        </m:r>
                        <m:r>
                          <a:rPr lang="en-US" b="0" i="1" dirty="0" smtClean="0">
                            <a:latin typeface="Cambria Math" panose="02040503050406030204" pitchFamily="18" charset="0"/>
                            <a:cs typeface="Times New Roman" panose="02020603050405020304" pitchFamily="18" charset="0"/>
                          </a:rPr>
                          <m:t>=1</m:t>
                        </m:r>
                      </m:sub>
                      <m:sup>
                        <m:r>
                          <a:rPr lang="en-US" b="0" i="1" dirty="0" smtClean="0">
                            <a:latin typeface="Cambria Math" panose="02040503050406030204" pitchFamily="18" charset="0"/>
                            <a:cs typeface="Times New Roman" panose="02020603050405020304" pitchFamily="18" charset="0"/>
                          </a:rPr>
                          <m:t>𝑛</m:t>
                        </m:r>
                      </m:sup>
                      <m:e>
                        <m:r>
                          <a:rPr lang="en-US" b="0" i="1" dirty="0" smtClean="0">
                            <a:latin typeface="Cambria Math" panose="02040503050406030204" pitchFamily="18" charset="0"/>
                            <a:cs typeface="Times New Roman" panose="02020603050405020304" pitchFamily="18" charset="0"/>
                          </a:rPr>
                          <m:t>   </m:t>
                        </m:r>
                        <m:f>
                          <m:fPr>
                            <m:ctrlPr>
                              <a:rPr lang="en-US" i="1" dirty="0" smtClean="0">
                                <a:latin typeface="Cambria Math" panose="02040503050406030204" pitchFamily="18" charset="0"/>
                                <a:cs typeface="Times New Roman" panose="02020603050405020304" pitchFamily="18" charset="0"/>
                              </a:rPr>
                            </m:ctrlPr>
                          </m:fPr>
                          <m:num>
                            <m:sSub>
                              <m:sSubPr>
                                <m:ctrlPr>
                                  <a:rPr lang="en-US" i="1" dirty="0" smtClean="0">
                                    <a:latin typeface="Cambria Math" panose="02040503050406030204" pitchFamily="18" charset="0"/>
                                    <a:cs typeface="Times New Roman" panose="02020603050405020304" pitchFamily="18" charset="0"/>
                                  </a:rPr>
                                </m:ctrlPr>
                              </m:sSubPr>
                              <m:e>
                                <m:r>
                                  <a:rPr lang="en-US" b="0" i="1" dirty="0" smtClean="0">
                                    <a:latin typeface="Cambria Math" panose="02040503050406030204" pitchFamily="18" charset="0"/>
                                    <a:cs typeface="Times New Roman" panose="02020603050405020304" pitchFamily="18" charset="0"/>
                                  </a:rPr>
                                  <m:t>𝐷𝐼𝑉</m:t>
                                </m:r>
                              </m:e>
                              <m:sub>
                                <m:r>
                                  <a:rPr lang="en-US" b="0" i="1" dirty="0" smtClean="0">
                                    <a:latin typeface="Cambria Math" panose="02040503050406030204" pitchFamily="18" charset="0"/>
                                    <a:cs typeface="Times New Roman" panose="02020603050405020304" pitchFamily="18" charset="0"/>
                                  </a:rPr>
                                  <m:t>𝑡</m:t>
                                </m:r>
                              </m:sub>
                            </m:sSub>
                          </m:num>
                          <m:den>
                            <m:sSup>
                              <m:sSupPr>
                                <m:ctrlPr>
                                  <a:rPr lang="en-US" b="0" i="1" dirty="0" smtClean="0">
                                    <a:latin typeface="Cambria Math" panose="02040503050406030204" pitchFamily="18" charset="0"/>
                                    <a:cs typeface="Times New Roman" panose="02020603050405020304" pitchFamily="18" charset="0"/>
                                  </a:rPr>
                                </m:ctrlPr>
                              </m:sSupPr>
                              <m:e>
                                <m:d>
                                  <m:dPr>
                                    <m:ctrlPr>
                                      <a:rPr lang="en-US" b="0" i="1" dirty="0" smtClean="0">
                                        <a:latin typeface="Cambria Math" panose="02040503050406030204" pitchFamily="18" charset="0"/>
                                        <a:cs typeface="Times New Roman" panose="02020603050405020304" pitchFamily="18" charset="0"/>
                                      </a:rPr>
                                    </m:ctrlPr>
                                  </m:dPr>
                                  <m:e>
                                    <m:r>
                                      <a:rPr lang="en-US" b="0" i="1" dirty="0" smtClean="0">
                                        <a:latin typeface="Cambria Math" panose="02040503050406030204" pitchFamily="18" charset="0"/>
                                        <a:cs typeface="Times New Roman" panose="02020603050405020304" pitchFamily="18" charset="0"/>
                                      </a:rPr>
                                      <m:t>1+</m:t>
                                    </m:r>
                                    <m:r>
                                      <a:rPr lang="en-US" b="0" i="1" dirty="0" smtClean="0">
                                        <a:latin typeface="Cambria Math" panose="02040503050406030204" pitchFamily="18" charset="0"/>
                                        <a:cs typeface="Times New Roman" panose="02020603050405020304" pitchFamily="18" charset="0"/>
                                      </a:rPr>
                                      <m:t>𝑟</m:t>
                                    </m:r>
                                  </m:e>
                                </m:d>
                              </m:e>
                              <m:sup>
                                <m:r>
                                  <a:rPr lang="en-US" b="0" i="1" dirty="0" smtClean="0">
                                    <a:latin typeface="Cambria Math" panose="02040503050406030204" pitchFamily="18" charset="0"/>
                                    <a:cs typeface="Times New Roman" panose="02020603050405020304" pitchFamily="18" charset="0"/>
                                  </a:rPr>
                                  <m:t>𝑡</m:t>
                                </m:r>
                              </m:sup>
                            </m:sSup>
                          </m:den>
                        </m:f>
                      </m:e>
                    </m:nary>
                  </m:oMath>
                </a14:m>
                <a:r>
                  <a:rPr lang="en-US" dirty="0">
                    <a:latin typeface="Times New Roman" panose="02020603050405020304" pitchFamily="18" charset="0"/>
                    <a:cs typeface="Times New Roman" panose="02020603050405020304" pitchFamily="18" charset="0"/>
                  </a:rPr>
                  <a:t>+</a:t>
                </a:r>
                <a14:m>
                  <m:oMath xmlns:m="http://schemas.openxmlformats.org/officeDocument/2006/math">
                    <m:f>
                      <m:fPr>
                        <m:ctrlPr>
                          <a:rPr lang="en-US" i="1" dirty="0" smtClean="0">
                            <a:latin typeface="Cambria Math" panose="02040503050406030204" pitchFamily="18" charset="0"/>
                          </a:rPr>
                        </m:ctrlPr>
                      </m:fPr>
                      <m:num>
                        <m:sSub>
                          <m:sSubPr>
                            <m:ctrlPr>
                              <a:rPr lang="en-US" i="1" dirty="0" smtClean="0">
                                <a:latin typeface="Cambria Math" panose="02040503050406030204" pitchFamily="18" charset="0"/>
                              </a:rPr>
                            </m:ctrlPr>
                          </m:sSubPr>
                          <m:e>
                            <m:r>
                              <a:rPr lang="en-US" b="0" i="1" dirty="0" smtClean="0">
                                <a:latin typeface="Cambria Math" panose="02040503050406030204" pitchFamily="18" charset="0"/>
                              </a:rPr>
                              <m:t>𝑃</m:t>
                            </m:r>
                          </m:e>
                          <m:sub>
                            <m:r>
                              <a:rPr lang="en-US" b="0" i="1" dirty="0" smtClean="0">
                                <a:latin typeface="Cambria Math" panose="02040503050406030204" pitchFamily="18" charset="0"/>
                              </a:rPr>
                              <m:t>𝑛</m:t>
                            </m:r>
                          </m:sub>
                        </m:sSub>
                      </m:num>
                      <m:den>
                        <m:sSup>
                          <m:sSupPr>
                            <m:ctrlPr>
                              <a:rPr lang="en-US" b="0" i="1" dirty="0" smtClean="0">
                                <a:latin typeface="Cambria Math" panose="02040503050406030204" pitchFamily="18" charset="0"/>
                              </a:rPr>
                            </m:ctrlPr>
                          </m:sSupPr>
                          <m:e>
                            <m:d>
                              <m:dPr>
                                <m:ctrlPr>
                                  <a:rPr lang="en-US" b="0" i="1" dirty="0" smtClean="0">
                                    <a:latin typeface="Cambria Math" panose="02040503050406030204" pitchFamily="18" charset="0"/>
                                  </a:rPr>
                                </m:ctrlPr>
                              </m:dPr>
                              <m:e>
                                <m:r>
                                  <a:rPr lang="en-US" b="0" i="1" dirty="0" smtClean="0">
                                    <a:latin typeface="Cambria Math" panose="02040503050406030204" pitchFamily="18" charset="0"/>
                                  </a:rPr>
                                  <m:t>1+</m:t>
                                </m:r>
                                <m:r>
                                  <a:rPr lang="en-US" b="0" i="1" dirty="0" smtClean="0">
                                    <a:latin typeface="Cambria Math" panose="02040503050406030204" pitchFamily="18" charset="0"/>
                                  </a:rPr>
                                  <m:t>𝑟</m:t>
                                </m:r>
                              </m:e>
                            </m:d>
                          </m:e>
                          <m:sup>
                            <m:r>
                              <a:rPr lang="en-US" b="0" i="1" dirty="0" smtClean="0">
                                <a:latin typeface="Cambria Math" panose="02040503050406030204" pitchFamily="18" charset="0"/>
                              </a:rPr>
                              <m:t>𝑛</m:t>
                            </m:r>
                          </m:sup>
                        </m:sSup>
                      </m:den>
                    </m:f>
                  </m:oMath>
                </a14:m>
                <a:endParaRPr lang="en-US"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As soon as n is approaching to infinite, the second-term goes to zero. Therefore, the first-term explains the value of stock. That is present value of future dividends.</a:t>
                </a:r>
              </a:p>
              <a:p>
                <a:pPr marL="457200" lvl="1" indent="0" algn="just">
                  <a:buNone/>
                </a:pPr>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0A67C61E-C1C1-4156-BDD0-AD6CC9CE0EF2}"/>
                  </a:ext>
                </a:extLst>
              </p:cNvPr>
              <p:cNvSpPr>
                <a:spLocks noGrp="1" noRot="1" noChangeAspect="1" noMove="1" noResize="1" noEditPoints="1" noAdjustHandles="1" noChangeArrowheads="1" noChangeShapeType="1" noTextEdit="1"/>
              </p:cNvSpPr>
              <p:nvPr>
                <p:ph idx="1"/>
              </p:nvPr>
            </p:nvSpPr>
            <p:spPr>
              <a:blipFill>
                <a:blip r:embed="rId2"/>
                <a:stretch>
                  <a:fillRect l="-928" t="-1961" r="-870"/>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F3EFF2FA-93D5-44DF-8710-586AE8EF8BBE}"/>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24940575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2D4A3-C914-40F0-8CF7-5690CAA36AD8}"/>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Special case I: Dividend stock</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5E52729-9641-4AC5-99D2-60F4434F66CC}"/>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Suppose dividends expected to remain approximately constant till perpetuity (going-concern), what is the price?</a:t>
                </a:r>
              </a:p>
              <a:p>
                <a14:m>
                  <m:oMath xmlns:m="http://schemas.openxmlformats.org/officeDocument/2006/math">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𝑃</m:t>
                        </m:r>
                      </m:e>
                      <m:sub>
                        <m:r>
                          <a:rPr lang="en-US" sz="2400" i="1">
                            <a:latin typeface="Cambria Math" panose="02040503050406030204" pitchFamily="18" charset="0"/>
                            <a:cs typeface="Times New Roman" panose="02020603050405020304" pitchFamily="18" charset="0"/>
                          </a:rPr>
                          <m:t>0</m:t>
                        </m:r>
                      </m:sub>
                    </m:sSub>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a:latin typeface="Cambria Math" panose="02040503050406030204" pitchFamily="18" charset="0"/>
                            <a:cs typeface="Times New Roman" panose="02020603050405020304" pitchFamily="18" charset="0"/>
                          </a:rPr>
                        </m:ctrlPr>
                      </m:fPr>
                      <m:num>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𝐷𝐼𝑉</m:t>
                            </m:r>
                          </m:e>
                          <m:sub/>
                        </m:sSub>
                      </m:num>
                      <m:den>
                        <m:r>
                          <a:rPr lang="en-US" sz="2400" i="1">
                            <a:latin typeface="Cambria Math" panose="02040503050406030204" pitchFamily="18" charset="0"/>
                            <a:cs typeface="Times New Roman" panose="02020603050405020304" pitchFamily="18" charset="0"/>
                          </a:rPr>
                          <m:t>(1+</m:t>
                        </m:r>
                        <m:r>
                          <a:rPr lang="en-US" sz="2400" i="1">
                            <a:latin typeface="Cambria Math" panose="02040503050406030204" pitchFamily="18" charset="0"/>
                            <a:cs typeface="Times New Roman" panose="02020603050405020304" pitchFamily="18" charset="0"/>
                          </a:rPr>
                          <m:t>𝑟</m:t>
                        </m:r>
                        <m:r>
                          <a:rPr lang="en-US" sz="2400" i="1">
                            <a:latin typeface="Cambria Math" panose="02040503050406030204" pitchFamily="18" charset="0"/>
                            <a:cs typeface="Times New Roman" panose="02020603050405020304" pitchFamily="18" charset="0"/>
                          </a:rPr>
                          <m:t>)</m:t>
                        </m:r>
                      </m:den>
                    </m:f>
                    <m:r>
                      <a:rPr lang="en-US" sz="2400" i="1">
                        <a:latin typeface="Cambria Math" panose="02040503050406030204" pitchFamily="18" charset="0"/>
                        <a:cs typeface="Times New Roman" panose="02020603050405020304" pitchFamily="18" charset="0"/>
                      </a:rPr>
                      <m:t> </m:t>
                    </m:r>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a:latin typeface="Cambria Math" panose="02040503050406030204" pitchFamily="18" charset="0"/>
                            <a:cs typeface="Times New Roman" panose="02020603050405020304" pitchFamily="18" charset="0"/>
                          </a:rPr>
                        </m:ctrlPr>
                      </m:fPr>
                      <m:num>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𝐷𝐼𝑉</m:t>
                            </m:r>
                          </m:e>
                          <m:sub/>
                        </m:sSub>
                      </m:num>
                      <m:den>
                        <m:sSup>
                          <m:sSupPr>
                            <m:ctrlPr>
                              <a:rPr lang="en-US" sz="2400" i="1">
                                <a:latin typeface="Cambria Math" panose="02040503050406030204" pitchFamily="18" charset="0"/>
                                <a:cs typeface="Times New Roman" panose="02020603050405020304" pitchFamily="18" charset="0"/>
                              </a:rPr>
                            </m:ctrlPr>
                          </m:sSupPr>
                          <m:e>
                            <m:d>
                              <m:dPr>
                                <m:ctrlPr>
                                  <a:rPr lang="en-US" sz="2400" i="1">
                                    <a:latin typeface="Cambria Math" panose="02040503050406030204" pitchFamily="18" charset="0"/>
                                    <a:cs typeface="Times New Roman" panose="02020603050405020304" pitchFamily="18" charset="0"/>
                                  </a:rPr>
                                </m:ctrlPr>
                              </m:dPr>
                              <m:e>
                                <m:r>
                                  <a:rPr lang="en-US" sz="2400" i="1">
                                    <a:latin typeface="Cambria Math" panose="02040503050406030204" pitchFamily="18" charset="0"/>
                                    <a:cs typeface="Times New Roman" panose="02020603050405020304" pitchFamily="18" charset="0"/>
                                  </a:rPr>
                                  <m:t>1+</m:t>
                                </m:r>
                                <m:r>
                                  <a:rPr lang="en-US" sz="2400" i="1">
                                    <a:latin typeface="Cambria Math" panose="02040503050406030204" pitchFamily="18" charset="0"/>
                                    <a:cs typeface="Times New Roman" panose="02020603050405020304" pitchFamily="18" charset="0"/>
                                  </a:rPr>
                                  <m:t>𝑟</m:t>
                                </m:r>
                              </m:e>
                            </m:d>
                          </m:e>
                          <m:sup>
                            <m:r>
                              <a:rPr lang="en-US" sz="2400" i="1">
                                <a:latin typeface="Cambria Math" panose="02040503050406030204" pitchFamily="18" charset="0"/>
                                <a:cs typeface="Times New Roman" panose="02020603050405020304" pitchFamily="18" charset="0"/>
                              </a:rPr>
                              <m:t>2</m:t>
                            </m:r>
                          </m:sup>
                        </m:sSup>
                      </m:den>
                    </m:f>
                    <m:r>
                      <a:rPr lang="en-US" sz="2400" i="1">
                        <a:latin typeface="Cambria Math" panose="02040503050406030204" pitchFamily="18" charset="0"/>
                        <a:cs typeface="Times New Roman" panose="02020603050405020304" pitchFamily="18" charset="0"/>
                      </a:rPr>
                      <m:t>+……</m:t>
                    </m:r>
                  </m:oMath>
                </a14:m>
                <a:r>
                  <a:rPr lang="en-US" sz="2400" dirty="0">
                    <a:latin typeface="Times New Roman" panose="02020603050405020304" pitchFamily="18" charset="0"/>
                    <a:cs typeface="Times New Roman" panose="02020603050405020304" pitchFamily="18" charset="0"/>
                  </a:rPr>
                  <a:t>+</a:t>
                </a:r>
                <a14:m>
                  <m:oMath xmlns:m="http://schemas.openxmlformats.org/officeDocument/2006/math">
                    <m:f>
                      <m:fPr>
                        <m:ctrlPr>
                          <a:rPr lang="en-US" sz="2400" i="1">
                            <a:latin typeface="Cambria Math" panose="02040503050406030204" pitchFamily="18" charset="0"/>
                            <a:cs typeface="Times New Roman" panose="02020603050405020304" pitchFamily="18" charset="0"/>
                          </a:rPr>
                        </m:ctrlPr>
                      </m:fPr>
                      <m:num>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𝐷𝐼𝑉</m:t>
                            </m:r>
                          </m:e>
                          <m:sub/>
                        </m:sSub>
                      </m:num>
                      <m:den>
                        <m:sSup>
                          <m:sSupPr>
                            <m:ctrlPr>
                              <a:rPr lang="en-US" sz="2400" i="1">
                                <a:latin typeface="Cambria Math" panose="02040503050406030204" pitchFamily="18" charset="0"/>
                                <a:cs typeface="Times New Roman" panose="02020603050405020304" pitchFamily="18" charset="0"/>
                              </a:rPr>
                            </m:ctrlPr>
                          </m:sSupPr>
                          <m:e>
                            <m:d>
                              <m:dPr>
                                <m:ctrlPr>
                                  <a:rPr lang="en-US" sz="2400" i="1">
                                    <a:latin typeface="Cambria Math" panose="02040503050406030204" pitchFamily="18" charset="0"/>
                                    <a:cs typeface="Times New Roman" panose="02020603050405020304" pitchFamily="18" charset="0"/>
                                  </a:rPr>
                                </m:ctrlPr>
                              </m:dPr>
                              <m:e>
                                <m:r>
                                  <a:rPr lang="en-US" sz="2400" i="1">
                                    <a:latin typeface="Cambria Math" panose="02040503050406030204" pitchFamily="18" charset="0"/>
                                    <a:cs typeface="Times New Roman" panose="02020603050405020304" pitchFamily="18" charset="0"/>
                                  </a:rPr>
                                  <m:t>1+</m:t>
                                </m:r>
                                <m:r>
                                  <a:rPr lang="en-US" sz="2400" i="1">
                                    <a:latin typeface="Cambria Math" panose="02040503050406030204" pitchFamily="18" charset="0"/>
                                    <a:cs typeface="Times New Roman" panose="02020603050405020304" pitchFamily="18" charset="0"/>
                                  </a:rPr>
                                  <m:t>𝑟</m:t>
                                </m:r>
                              </m:e>
                            </m:d>
                          </m:e>
                          <m:sup>
                            <m:r>
                              <m:rPr>
                                <m:nor/>
                              </m:rPr>
                              <a:rPr lang="en-US"/>
                              <m:t>∞</m:t>
                            </m:r>
                          </m:sup>
                        </m:sSup>
                      </m:den>
                    </m:f>
                  </m:oMath>
                </a14:m>
                <a:endParaRPr lang="en-US" sz="2400" dirty="0">
                  <a:latin typeface="Times New Roman" panose="02020603050405020304" pitchFamily="18" charset="0"/>
                  <a:cs typeface="Times New Roman" panose="02020603050405020304" pitchFamily="18" charset="0"/>
                </a:endParaRPr>
              </a:p>
              <a:p>
                <a14:m>
                  <m:oMath xmlns:m="http://schemas.openxmlformats.org/officeDocument/2006/math">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𝑃</m:t>
                        </m:r>
                      </m:e>
                      <m:sub>
                        <m:r>
                          <a:rPr lang="en-US" sz="2400" i="1">
                            <a:latin typeface="Cambria Math" panose="02040503050406030204" pitchFamily="18" charset="0"/>
                            <a:cs typeface="Times New Roman" panose="02020603050405020304" pitchFamily="18" charset="0"/>
                          </a:rPr>
                          <m:t>0</m:t>
                        </m:r>
                      </m:sub>
                    </m:sSub>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a:latin typeface="Cambria Math" panose="02040503050406030204" pitchFamily="18" charset="0"/>
                            <a:cs typeface="Times New Roman" panose="02020603050405020304" pitchFamily="18" charset="0"/>
                          </a:rPr>
                        </m:ctrlPr>
                      </m:fPr>
                      <m:num>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𝐷𝐼𝑉</m:t>
                            </m:r>
                          </m:e>
                          <m:sub/>
                        </m:sSub>
                      </m:num>
                      <m:den>
                        <m:r>
                          <a:rPr lang="en-US" sz="2400" i="1">
                            <a:latin typeface="Cambria Math" panose="02040503050406030204" pitchFamily="18" charset="0"/>
                            <a:cs typeface="Times New Roman" panose="02020603050405020304" pitchFamily="18" charset="0"/>
                          </a:rPr>
                          <m:t>𝑟</m:t>
                        </m:r>
                      </m:den>
                    </m:f>
                  </m:oMath>
                </a14:m>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25E52729-9641-4AC5-99D2-60F4434F66CC}"/>
                  </a:ext>
                </a:extLst>
              </p:cNvPr>
              <p:cNvSpPr>
                <a:spLocks noGrp="1" noRot="1" noChangeAspect="1" noMove="1" noResize="1" noEditPoints="1" noAdjustHandles="1" noChangeArrowheads="1" noChangeShapeType="1" noTextEdit="1"/>
              </p:cNvSpPr>
              <p:nvPr>
                <p:ph idx="1"/>
              </p:nvPr>
            </p:nvSpPr>
            <p:spPr>
              <a:blipFill>
                <a:blip r:embed="rId3"/>
                <a:stretch>
                  <a:fillRect l="-812" t="-1961"/>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32E265BA-E7D4-40A2-9023-9704FFB5C4CF}"/>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3258958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689A1-B3E4-4585-A1D2-CE20E8FC6F57}"/>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Special case I: Dividend stock (Income stock)</a:t>
            </a:r>
            <a:endParaRPr lang="en-US" sz="36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2A5F9F4-26EB-49C5-BAA3-6BCBD029799D}"/>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Suppose ABC firm, utility firm,  is expected to be dividend of Rs 10 per share for the foreseeable future and cost of equity is 10%. What should be the value of the stock be ?</a:t>
                </a:r>
              </a:p>
              <a:p>
                <a:endParaRPr lang="en-US" dirty="0">
                  <a:latin typeface="Times New Roman" panose="02020603050405020304" pitchFamily="18" charset="0"/>
                  <a:cs typeface="Times New Roman" panose="02020603050405020304" pitchFamily="18" charset="0"/>
                </a:endParaRPr>
              </a:p>
              <a:p>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𝑃</m:t>
                        </m:r>
                      </m:e>
                      <m:sub>
                        <m:r>
                          <a:rPr lang="en-US" i="1">
                            <a:latin typeface="Cambria Math" panose="02040503050406030204" pitchFamily="18" charset="0"/>
                            <a:cs typeface="Times New Roman" panose="02020603050405020304" pitchFamily="18" charset="0"/>
                          </a:rPr>
                          <m:t>0</m:t>
                        </m:r>
                      </m:sub>
                    </m:sSub>
                  </m:oMath>
                </a14:m>
                <a:r>
                  <a:rPr lang="en-US"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10</m:t>
                        </m:r>
                      </m:num>
                      <m:den>
                        <m:r>
                          <a:rPr lang="en-US" i="1">
                            <a:latin typeface="Cambria Math" panose="02040503050406030204" pitchFamily="18" charset="0"/>
                            <a:cs typeface="Times New Roman" panose="02020603050405020304" pitchFamily="18" charset="0"/>
                          </a:rPr>
                          <m:t>0.10</m:t>
                        </m:r>
                      </m:den>
                    </m:f>
                    <m:r>
                      <a:rPr lang="en-US" i="1">
                        <a:latin typeface="Cambria Math" panose="02040503050406030204" pitchFamily="18" charset="0"/>
                        <a:cs typeface="Times New Roman" panose="02020603050405020304" pitchFamily="18" charset="0"/>
                      </a:rPr>
                      <m:t>=</m:t>
                    </m:r>
                    <m:r>
                      <a:rPr lang="en-US" i="1">
                        <a:latin typeface="Cambria Math" panose="02040503050406030204" pitchFamily="18" charset="0"/>
                        <a:cs typeface="Times New Roman" panose="02020603050405020304" pitchFamily="18" charset="0"/>
                      </a:rPr>
                      <m:t>𝑅𝑠</m:t>
                    </m:r>
                    <m:r>
                      <a:rPr lang="en-US" i="1">
                        <a:latin typeface="Cambria Math" panose="02040503050406030204" pitchFamily="18" charset="0"/>
                        <a:cs typeface="Times New Roman" panose="02020603050405020304" pitchFamily="18" charset="0"/>
                      </a:rPr>
                      <m:t> 100</m:t>
                    </m:r>
                  </m:oMath>
                </a14:m>
                <a:endParaRPr lang="en-US" dirty="0">
                  <a:latin typeface="Times New Roman" panose="02020603050405020304" pitchFamily="18" charset="0"/>
                  <a:cs typeface="Times New Roman" panose="02020603050405020304" pitchFamily="18" charset="0"/>
                </a:endParaRPr>
              </a:p>
              <a:p>
                <a:endParaRPr lang="en-US" dirty="0"/>
              </a:p>
            </p:txBody>
          </p:sp>
        </mc:Choice>
        <mc:Fallback xmlns="">
          <p:sp>
            <p:nvSpPr>
              <p:cNvPr id="3" name="Content Placeholder 2">
                <a:extLst>
                  <a:ext uri="{FF2B5EF4-FFF2-40B4-BE49-F238E27FC236}">
                    <a16:creationId xmlns:a16="http://schemas.microsoft.com/office/drawing/2014/main" id="{62A5F9F4-26EB-49C5-BAA3-6BCBD029799D}"/>
                  </a:ext>
                </a:extLst>
              </p:cNvPr>
              <p:cNvSpPr>
                <a:spLocks noGrp="1" noRot="1" noChangeAspect="1" noMove="1" noResize="1" noEditPoints="1" noAdjustHandles="1" noChangeArrowheads="1" noChangeShapeType="1" noTextEdit="1"/>
              </p:cNvSpPr>
              <p:nvPr>
                <p:ph idx="1"/>
              </p:nvPr>
            </p:nvSpPr>
            <p:spPr>
              <a:blipFill>
                <a:blip r:embed="rId2"/>
                <a:stretch>
                  <a:fillRect l="-1043" t="-2381"/>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FEB3220D-8F54-4D29-AFD1-92FF91994767}"/>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13131620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554CD-9FFC-4D4C-A098-A493AD91DC1C}"/>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Is forever really forever?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117CA5D-FAF0-49F9-ACBF-1328DE47921C}"/>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What if the firm paid the dividends for the next 30 years? What would the price be?</a:t>
                </a:r>
              </a:p>
              <a:p>
                <a:r>
                  <a:rPr lang="en-US" sz="2400" dirty="0">
                    <a:latin typeface="Times New Roman" panose="02020603050405020304" pitchFamily="18" charset="0"/>
                    <a:cs typeface="Times New Roman" panose="02020603050405020304" pitchFamily="18" charset="0"/>
                  </a:rPr>
                  <a:t>Value of stock=</a:t>
                </a:r>
                <a14:m>
                  <m:oMath xmlns:m="http://schemas.openxmlformats.org/officeDocument/2006/math">
                    <m:r>
                      <a:rPr lang="en-US" sz="2400">
                        <a:latin typeface="Cambria Math" panose="02040503050406030204" pitchFamily="18" charset="0"/>
                      </a:rPr>
                      <m:t>1</m:t>
                    </m:r>
                    <m:r>
                      <a:rPr lang="en-US" sz="2400" b="0" i="0" smtClean="0">
                        <a:latin typeface="Cambria Math" panose="02040503050406030204" pitchFamily="18" charset="0"/>
                      </a:rPr>
                      <m:t>0</m:t>
                    </m:r>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sSup>
                          <m:sSupPr>
                            <m:ctrlPr>
                              <a:rPr lang="en-US" sz="2400" b="0" i="1" smtClean="0">
                                <a:latin typeface="Cambria Math" panose="02040503050406030204" pitchFamily="18" charset="0"/>
                              </a:rPr>
                            </m:ctrlPr>
                          </m:sSupPr>
                          <m:e>
                            <m:d>
                              <m:dPr>
                                <m:ctrlPr>
                                  <a:rPr lang="en-US" sz="2400" b="0" i="1" smtClean="0">
                                    <a:latin typeface="Cambria Math" panose="02040503050406030204" pitchFamily="18" charset="0"/>
                                  </a:rPr>
                                </m:ctrlPr>
                              </m:dPr>
                              <m:e>
                                <m:r>
                                  <a:rPr lang="en-US" sz="2400" b="0" i="1" smtClean="0">
                                    <a:latin typeface="Cambria Math" panose="02040503050406030204" pitchFamily="18" charset="0"/>
                                  </a:rPr>
                                  <m:t>1+10%</m:t>
                                </m:r>
                              </m:e>
                            </m:d>
                          </m:e>
                          <m:sup>
                            <m:r>
                              <a:rPr lang="en-US" sz="2400" b="0" i="1" smtClean="0">
                                <a:latin typeface="Cambria Math" panose="02040503050406030204" pitchFamily="18" charset="0"/>
                              </a:rPr>
                              <m:t>30</m:t>
                            </m:r>
                          </m:sup>
                        </m:sSup>
                        <m:r>
                          <a:rPr lang="en-US" sz="2400" b="0" i="1" smtClean="0">
                            <a:latin typeface="Cambria Math" panose="02040503050406030204" pitchFamily="18" charset="0"/>
                          </a:rPr>
                          <m:t>−1</m:t>
                        </m:r>
                      </m:num>
                      <m:den>
                        <m:sSup>
                          <m:sSupPr>
                            <m:ctrlPr>
                              <a:rPr lang="en-US" sz="2400" b="0" i="1" smtClean="0">
                                <a:latin typeface="Cambria Math" panose="02040503050406030204" pitchFamily="18" charset="0"/>
                              </a:rPr>
                            </m:ctrlPr>
                          </m:sSupPr>
                          <m:e>
                            <m:d>
                              <m:dPr>
                                <m:ctrlPr>
                                  <a:rPr lang="en-US" sz="2400" b="0" i="1" smtClean="0">
                                    <a:latin typeface="Cambria Math" panose="02040503050406030204" pitchFamily="18" charset="0"/>
                                  </a:rPr>
                                </m:ctrlPr>
                              </m:dPr>
                              <m:e>
                                <m:r>
                                  <a:rPr lang="en-US" sz="2400" b="0" i="1" smtClean="0">
                                    <a:latin typeface="Cambria Math" panose="02040503050406030204" pitchFamily="18" charset="0"/>
                                  </a:rPr>
                                  <m:t>1+10%</m:t>
                                </m:r>
                              </m:e>
                            </m:d>
                          </m:e>
                          <m:sup>
                            <m:r>
                              <a:rPr lang="en-US" sz="2400" b="0" i="1" smtClean="0">
                                <a:latin typeface="Cambria Math" panose="02040503050406030204" pitchFamily="18" charset="0"/>
                              </a:rPr>
                              <m:t>30</m:t>
                            </m:r>
                          </m:sup>
                        </m:sSup>
                        <m:r>
                          <a:rPr lang="en-US" sz="2400" b="0" i="1" smtClean="0">
                            <a:latin typeface="Cambria Math" panose="02040503050406030204" pitchFamily="18" charset="0"/>
                          </a:rPr>
                          <m:t>∗10%</m:t>
                        </m:r>
                      </m:den>
                    </m:f>
                  </m:oMath>
                </a14:m>
                <a:r>
                  <a:rPr lang="en-US" sz="2400" dirty="0">
                    <a:latin typeface="Times New Roman" panose="02020603050405020304" pitchFamily="18" charset="0"/>
                    <a:cs typeface="Times New Roman" panose="02020603050405020304" pitchFamily="18" charset="0"/>
                  </a:rPr>
                  <a:t>=Rs 94.27</a:t>
                </a:r>
              </a:p>
            </p:txBody>
          </p:sp>
        </mc:Choice>
        <mc:Fallback xmlns="">
          <p:sp>
            <p:nvSpPr>
              <p:cNvPr id="3" name="Content Placeholder 2">
                <a:extLst>
                  <a:ext uri="{FF2B5EF4-FFF2-40B4-BE49-F238E27FC236}">
                    <a16:creationId xmlns:a16="http://schemas.microsoft.com/office/drawing/2014/main" id="{5117CA5D-FAF0-49F9-ACBF-1328DE47921C}"/>
                  </a:ext>
                </a:extLst>
              </p:cNvPr>
              <p:cNvSpPr>
                <a:spLocks noGrp="1" noRot="1" noChangeAspect="1" noMove="1" noResize="1" noEditPoints="1" noAdjustHandles="1" noChangeArrowheads="1" noChangeShapeType="1" noTextEdit="1"/>
              </p:cNvSpPr>
              <p:nvPr>
                <p:ph idx="1"/>
              </p:nvPr>
            </p:nvSpPr>
            <p:spPr>
              <a:blipFill>
                <a:blip r:embed="rId3"/>
                <a:stretch>
                  <a:fillRect l="-812" t="-1961"/>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F3913E50-23D2-485F-83AC-7929DFA13692}"/>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1129378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E0292-62CB-4F9A-BF22-0167BFC02B01}"/>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Special Case II: Growth stock</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73C1074-F738-4ED3-B8C3-622406EE1F16}"/>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Suppose dividends are expected to grow at a rate of g per year, what is the value of the stock?</a:t>
                </a:r>
              </a:p>
              <a:p>
                <a:pPr algn="just"/>
                <a:endParaRPr lang="en-US" sz="2400" dirty="0">
                  <a:latin typeface="Times New Roman" panose="02020603050405020304" pitchFamily="18" charset="0"/>
                  <a:cs typeface="Times New Roman" panose="02020603050405020304" pitchFamily="18" charset="0"/>
                </a:endParaRPr>
              </a:p>
              <a:p>
                <a:pPr algn="just"/>
                <a:endParaRPr lang="en-US" sz="2400" i="1" dirty="0">
                  <a:latin typeface="Cambria Math" panose="02040503050406030204" pitchFamily="18" charset="0"/>
                  <a:cs typeface="Times New Roman" panose="02020603050405020304" pitchFamily="18" charset="0"/>
                </a:endParaRPr>
              </a:p>
              <a:p>
                <a:pPr algn="just"/>
                <a:endParaRPr lang="en-US" sz="2400" i="1" dirty="0">
                  <a:latin typeface="Cambria Math" panose="02040503050406030204" pitchFamily="18" charset="0"/>
                  <a:cs typeface="Times New Roman" panose="02020603050405020304" pitchFamily="18" charset="0"/>
                </a:endParaRPr>
              </a:p>
              <a:p>
                <a:pPr algn="just"/>
                <a14:m>
                  <m:oMath xmlns:m="http://schemas.openxmlformats.org/officeDocument/2006/math">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𝑃</m:t>
                        </m:r>
                      </m:e>
                      <m:sub>
                        <m:r>
                          <a:rPr lang="en-US" sz="2400" i="1">
                            <a:latin typeface="Cambria Math" panose="02040503050406030204" pitchFamily="18" charset="0"/>
                            <a:cs typeface="Times New Roman" panose="02020603050405020304" pitchFamily="18" charset="0"/>
                          </a:rPr>
                          <m:t>0</m:t>
                        </m:r>
                      </m:sub>
                    </m:sSub>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a:latin typeface="Cambria Math" panose="02040503050406030204" pitchFamily="18" charset="0"/>
                            <a:cs typeface="Times New Roman" panose="02020603050405020304" pitchFamily="18" charset="0"/>
                          </a:rPr>
                        </m:ctrlPr>
                      </m:fPr>
                      <m:num>
                        <m:sSub>
                          <m:sSubPr>
                            <m:ctrlPr>
                              <a:rPr lang="en-US" sz="2400" i="1">
                                <a:latin typeface="Cambria Math" panose="02040503050406030204" pitchFamily="18" charset="0"/>
                                <a:cs typeface="Times New Roman" panose="02020603050405020304" pitchFamily="18" charset="0"/>
                              </a:rPr>
                            </m:ctrlPr>
                          </m:sSubPr>
                          <m:e>
                            <m:r>
                              <a:rPr lang="en-US" sz="2400" i="1">
                                <a:latin typeface="Cambria Math" panose="02040503050406030204" pitchFamily="18" charset="0"/>
                                <a:cs typeface="Times New Roman" panose="02020603050405020304" pitchFamily="18" charset="0"/>
                              </a:rPr>
                              <m:t>𝐷𝐼𝑉</m:t>
                            </m:r>
                          </m:e>
                          <m:sub/>
                        </m:sSub>
                      </m:num>
                      <m:den>
                        <m:r>
                          <a:rPr lang="en-US" sz="2400" i="1">
                            <a:latin typeface="Cambria Math" panose="02040503050406030204" pitchFamily="18" charset="0"/>
                            <a:cs typeface="Times New Roman" panose="02020603050405020304" pitchFamily="18" charset="0"/>
                          </a:rPr>
                          <m:t>𝑟</m:t>
                        </m:r>
                        <m:r>
                          <a:rPr lang="en-US" sz="2400" b="0" i="1" smtClean="0">
                            <a:latin typeface="Cambria Math" panose="02040503050406030204" pitchFamily="18" charset="0"/>
                            <a:cs typeface="Times New Roman" panose="02020603050405020304" pitchFamily="18" charset="0"/>
                          </a:rPr>
                          <m:t>−</m:t>
                        </m:r>
                        <m:r>
                          <a:rPr lang="en-US" sz="2400" b="0" i="1" smtClean="0">
                            <a:latin typeface="Cambria Math" panose="02040503050406030204" pitchFamily="18" charset="0"/>
                            <a:cs typeface="Times New Roman" panose="02020603050405020304" pitchFamily="18" charset="0"/>
                          </a:rPr>
                          <m:t>𝑔</m:t>
                        </m:r>
                      </m:den>
                    </m:f>
                  </m:oMath>
                </a14:m>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273C1074-F738-4ED3-B8C3-622406EE1F16}"/>
                  </a:ext>
                </a:extLst>
              </p:cNvPr>
              <p:cNvSpPr>
                <a:spLocks noGrp="1" noRot="1" noChangeAspect="1" noMove="1" noResize="1" noEditPoints="1" noAdjustHandles="1" noChangeArrowheads="1" noChangeShapeType="1" noTextEdit="1"/>
              </p:cNvSpPr>
              <p:nvPr>
                <p:ph idx="1"/>
              </p:nvPr>
            </p:nvSpPr>
            <p:spPr>
              <a:blipFill>
                <a:blip r:embed="rId3"/>
                <a:stretch>
                  <a:fillRect l="-812" t="-1961" r="-870"/>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D8122F5A-AD7C-4F61-95CB-6641AC8A380C}"/>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584288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C9736-EE7E-4337-913D-3DBBA6FAC76A}"/>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Special Case II: Growth stock</a:t>
            </a:r>
            <a:endParaRPr lang="en-US" sz="36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3B72EE2-499A-4552-AA1B-A9A2D92452C9}"/>
                  </a:ext>
                </a:extLst>
              </p:cNvPr>
              <p:cNvSpPr>
                <a:spLocks noGrp="1"/>
              </p:cNvSpPr>
              <p:nvPr>
                <p:ph idx="1"/>
              </p:nvPr>
            </p:nvSpPr>
            <p:spPr/>
            <p:txBody>
              <a:bodyPr/>
              <a:lstStyle/>
              <a:p>
                <a:pPr algn="just"/>
                <a:r>
                  <a:rPr lang="en-US" dirty="0">
                    <a:latin typeface="Times New Roman" panose="02020603050405020304" pitchFamily="18" charset="0"/>
                    <a:cs typeface="Times New Roman" panose="02020603050405020304" pitchFamily="18" charset="0"/>
                  </a:rPr>
                  <a:t>Suppose ABC firm is expected to pay dividend of Rs 10 per share and dividends are expected to grow by 5% per year. The cost of equity is 10%. What should be the price of the stock be ?</a:t>
                </a:r>
              </a:p>
              <a:p>
                <a:pPr algn="just"/>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𝑃</m:t>
                        </m:r>
                      </m:e>
                      <m:sub>
                        <m:r>
                          <a:rPr lang="en-US" i="1">
                            <a:latin typeface="Cambria Math" panose="02040503050406030204" pitchFamily="18" charset="0"/>
                            <a:cs typeface="Times New Roman" panose="02020603050405020304" pitchFamily="18" charset="0"/>
                          </a:rPr>
                          <m:t>0</m:t>
                        </m:r>
                      </m:sub>
                    </m:sSub>
                  </m:oMath>
                </a14:m>
                <a:r>
                  <a:rPr lang="en-US"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10</m:t>
                        </m:r>
                      </m:num>
                      <m:den>
                        <m:r>
                          <a:rPr lang="en-US" i="1">
                            <a:latin typeface="Cambria Math" panose="02040503050406030204" pitchFamily="18" charset="0"/>
                            <a:cs typeface="Times New Roman" panose="02020603050405020304" pitchFamily="18" charset="0"/>
                          </a:rPr>
                          <m:t>10%−5%</m:t>
                        </m:r>
                      </m:den>
                    </m:f>
                    <m:r>
                      <a:rPr lang="en-US" i="1">
                        <a:latin typeface="Cambria Math" panose="02040503050406030204" pitchFamily="18" charset="0"/>
                        <a:cs typeface="Times New Roman" panose="02020603050405020304" pitchFamily="18" charset="0"/>
                      </a:rPr>
                      <m:t>=</m:t>
                    </m:r>
                    <m:r>
                      <a:rPr lang="en-US" i="1">
                        <a:latin typeface="Cambria Math" panose="02040503050406030204" pitchFamily="18" charset="0"/>
                        <a:cs typeface="Times New Roman" panose="02020603050405020304" pitchFamily="18" charset="0"/>
                      </a:rPr>
                      <m:t>𝑅𝑠</m:t>
                    </m:r>
                    <m:r>
                      <a:rPr lang="en-US" i="1">
                        <a:latin typeface="Cambria Math" panose="02040503050406030204" pitchFamily="18" charset="0"/>
                        <a:cs typeface="Times New Roman" panose="02020603050405020304" pitchFamily="18" charset="0"/>
                      </a:rPr>
                      <m:t> 200</m:t>
                    </m:r>
                  </m:oMath>
                </a14:m>
                <a:endParaRPr lang="en-US" dirty="0">
                  <a:latin typeface="Times New Roman" panose="02020603050405020304" pitchFamily="18" charset="0"/>
                  <a:cs typeface="Times New Roman" panose="02020603050405020304" pitchFamily="18" charset="0"/>
                </a:endParaRPr>
              </a:p>
              <a:p>
                <a:endParaRPr lang="en-US" dirty="0"/>
              </a:p>
            </p:txBody>
          </p:sp>
        </mc:Choice>
        <mc:Fallback xmlns="">
          <p:sp>
            <p:nvSpPr>
              <p:cNvPr id="3" name="Content Placeholder 2">
                <a:extLst>
                  <a:ext uri="{FF2B5EF4-FFF2-40B4-BE49-F238E27FC236}">
                    <a16:creationId xmlns:a16="http://schemas.microsoft.com/office/drawing/2014/main" id="{93B72EE2-499A-4552-AA1B-A9A2D92452C9}"/>
                  </a:ext>
                </a:extLst>
              </p:cNvPr>
              <p:cNvSpPr>
                <a:spLocks noGrp="1" noRot="1" noChangeAspect="1" noMove="1" noResize="1" noEditPoints="1" noAdjustHandles="1" noChangeArrowheads="1" noChangeShapeType="1" noTextEdit="1"/>
              </p:cNvSpPr>
              <p:nvPr>
                <p:ph idx="1"/>
              </p:nvPr>
            </p:nvSpPr>
            <p:spPr>
              <a:blipFill>
                <a:blip r:embed="rId2"/>
                <a:stretch>
                  <a:fillRect l="-1043" t="-2381" r="-1159"/>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4F443742-D83A-4425-BFB0-50E99BB9E8E1}"/>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32431199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AA03B-E2B9-4748-91F7-5F49987B2F15}"/>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Engine of growth</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519F806-8970-428A-98A6-EDE5AD9FCEBC}"/>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Invested capital per share (ICPS)=</a:t>
                </a:r>
                <a14:m>
                  <m:oMath xmlns:m="http://schemas.openxmlformats.org/officeDocument/2006/math">
                    <m:f>
                      <m:fPr>
                        <m:ctrlPr>
                          <a:rPr lang="en-US" sz="2400" i="1" smtClean="0">
                            <a:latin typeface="Cambria Math" panose="02040503050406030204" pitchFamily="18" charset="0"/>
                          </a:rPr>
                        </m:ctrlPr>
                      </m:fPr>
                      <m:num>
                        <m:r>
                          <a:rPr lang="en-US" sz="2400" b="0" i="1" smtClean="0">
                            <a:latin typeface="Cambria Math" panose="02040503050406030204" pitchFamily="18" charset="0"/>
                          </a:rPr>
                          <m:t>𝑒𝑞𝑢𝑖𝑡𝑦</m:t>
                        </m:r>
                        <m:r>
                          <a:rPr lang="en-US" sz="2400" b="0" i="1" smtClean="0">
                            <a:latin typeface="Cambria Math" panose="02040503050406030204" pitchFamily="18" charset="0"/>
                          </a:rPr>
                          <m:t> </m:t>
                        </m:r>
                        <m:r>
                          <a:rPr lang="en-US" sz="2400" b="0" i="1" smtClean="0">
                            <a:latin typeface="Cambria Math" panose="02040503050406030204" pitchFamily="18" charset="0"/>
                          </a:rPr>
                          <m:t>𝑆h𝑎𝑟𝑒</m:t>
                        </m:r>
                        <m:r>
                          <a:rPr lang="en-US" sz="2400" b="0" i="1" smtClean="0">
                            <a:latin typeface="Cambria Math" panose="02040503050406030204" pitchFamily="18" charset="0"/>
                          </a:rPr>
                          <m:t> </m:t>
                        </m:r>
                        <m:r>
                          <a:rPr lang="en-US" sz="2400" b="0" i="1" smtClean="0">
                            <a:latin typeface="Cambria Math" panose="02040503050406030204" pitchFamily="18" charset="0"/>
                          </a:rPr>
                          <m:t>𝑐𝑎𝑝𝑖𝑡𝑎𝑙</m:t>
                        </m:r>
                      </m:num>
                      <m:den>
                        <m:r>
                          <a:rPr lang="en-US" sz="2400" b="0" i="1" smtClean="0">
                            <a:latin typeface="Cambria Math" panose="02040503050406030204" pitchFamily="18" charset="0"/>
                          </a:rPr>
                          <m:t>𝑁𝑢𝑚𝑏𝑒𝑟</m:t>
                        </m:r>
                        <m:r>
                          <a:rPr lang="en-US" sz="2400" b="0" i="1" smtClean="0">
                            <a:latin typeface="Cambria Math" panose="02040503050406030204" pitchFamily="18" charset="0"/>
                          </a:rPr>
                          <m:t> </m:t>
                        </m:r>
                        <m:r>
                          <a:rPr lang="en-US" sz="2400" b="0" i="1" smtClean="0">
                            <a:latin typeface="Cambria Math" panose="02040503050406030204" pitchFamily="18" charset="0"/>
                          </a:rPr>
                          <m:t>𝑜𝑓</m:t>
                        </m:r>
                        <m:r>
                          <a:rPr lang="en-US" sz="2400" b="0" i="1" smtClean="0">
                            <a:latin typeface="Cambria Math" panose="02040503050406030204" pitchFamily="18" charset="0"/>
                          </a:rPr>
                          <m:t> </m:t>
                        </m:r>
                        <m:r>
                          <a:rPr lang="en-US" sz="2400" b="0" i="1" smtClean="0">
                            <a:latin typeface="Cambria Math" panose="02040503050406030204" pitchFamily="18" charset="0"/>
                          </a:rPr>
                          <m:t>𝑜𝑢𝑡𝑠𝑡𝑎𝑛𝑑𝑖𝑛𝑔</m:t>
                        </m:r>
                        <m:r>
                          <a:rPr lang="en-US" sz="2400" b="0" i="1" smtClean="0">
                            <a:latin typeface="Cambria Math" panose="02040503050406030204" pitchFamily="18" charset="0"/>
                          </a:rPr>
                          <m:t> </m:t>
                        </m:r>
                        <m:r>
                          <a:rPr lang="en-US" sz="2400" b="0" i="1" smtClean="0">
                            <a:latin typeface="Cambria Math" panose="02040503050406030204" pitchFamily="18" charset="0"/>
                          </a:rPr>
                          <m:t>𝑠𝑡𝑜𝑐𝑘</m:t>
                        </m:r>
                      </m:den>
                    </m:f>
                  </m:oMath>
                </a14:m>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Return on equity (ROE)= </a:t>
                </a:r>
                <a14:m>
                  <m:oMath xmlns:m="http://schemas.openxmlformats.org/officeDocument/2006/math">
                    <m:f>
                      <m:fPr>
                        <m:ctrlPr>
                          <a:rPr lang="en-US" sz="2400" i="1" smtClean="0">
                            <a:latin typeface="Cambria Math" panose="02040503050406030204" pitchFamily="18" charset="0"/>
                            <a:cs typeface="Times New Roman" panose="02020603050405020304" pitchFamily="18" charset="0"/>
                          </a:rPr>
                        </m:ctrlPr>
                      </m:fPr>
                      <m:num>
                        <m:r>
                          <a:rPr lang="en-US" sz="2400" b="0" i="1" smtClean="0">
                            <a:latin typeface="Cambria Math" panose="02040503050406030204" pitchFamily="18" charset="0"/>
                            <a:cs typeface="Times New Roman" panose="02020603050405020304" pitchFamily="18" charset="0"/>
                          </a:rPr>
                          <m:t>𝑁𝑒𝑡</m:t>
                        </m:r>
                        <m:r>
                          <a:rPr lang="en-US" sz="2400" b="0" i="1" smtClean="0">
                            <a:latin typeface="Cambria Math" panose="02040503050406030204" pitchFamily="18" charset="0"/>
                            <a:cs typeface="Times New Roman" panose="02020603050405020304" pitchFamily="18" charset="0"/>
                          </a:rPr>
                          <m:t> </m:t>
                        </m:r>
                        <m:r>
                          <a:rPr lang="en-US" sz="2400" b="0" i="1" smtClean="0">
                            <a:latin typeface="Cambria Math" panose="02040503050406030204" pitchFamily="18" charset="0"/>
                            <a:cs typeface="Times New Roman" panose="02020603050405020304" pitchFamily="18" charset="0"/>
                          </a:rPr>
                          <m:t>𝑝𝑟𝑜𝑓𝑖𝑡</m:t>
                        </m:r>
                      </m:num>
                      <m:den>
                        <m:r>
                          <a:rPr lang="en-US" sz="2400" b="0" i="1" smtClean="0">
                            <a:latin typeface="Cambria Math" panose="02040503050406030204" pitchFamily="18" charset="0"/>
                            <a:cs typeface="Times New Roman" panose="02020603050405020304" pitchFamily="18" charset="0"/>
                          </a:rPr>
                          <m:t>𝐸𝑞𝑢𝑖𝑡𝑦</m:t>
                        </m:r>
                        <m:r>
                          <a:rPr lang="en-US" sz="2400" b="0" i="1" smtClean="0">
                            <a:latin typeface="Cambria Math" panose="02040503050406030204" pitchFamily="18" charset="0"/>
                            <a:cs typeface="Times New Roman" panose="02020603050405020304" pitchFamily="18" charset="0"/>
                          </a:rPr>
                          <m:t> </m:t>
                        </m:r>
                        <m:r>
                          <a:rPr lang="en-US" sz="2400" b="0" i="1" smtClean="0">
                            <a:latin typeface="Cambria Math" panose="02040503050406030204" pitchFamily="18" charset="0"/>
                            <a:cs typeface="Times New Roman" panose="02020603050405020304" pitchFamily="18" charset="0"/>
                          </a:rPr>
                          <m:t>𝑠h𝑎𝑟𝑒</m:t>
                        </m:r>
                        <m:r>
                          <a:rPr lang="en-US" sz="2400" b="0" i="1" smtClean="0">
                            <a:latin typeface="Cambria Math" panose="02040503050406030204" pitchFamily="18" charset="0"/>
                            <a:cs typeface="Times New Roman" panose="02020603050405020304" pitchFamily="18" charset="0"/>
                          </a:rPr>
                          <m:t> </m:t>
                        </m:r>
                        <m:r>
                          <a:rPr lang="en-US" sz="2400" b="0" i="1" smtClean="0">
                            <a:latin typeface="Cambria Math" panose="02040503050406030204" pitchFamily="18" charset="0"/>
                            <a:cs typeface="Times New Roman" panose="02020603050405020304" pitchFamily="18" charset="0"/>
                          </a:rPr>
                          <m:t>𝑐𝑎𝑝𝑖𝑡𝑎𝑙</m:t>
                        </m:r>
                      </m:den>
                    </m:f>
                  </m:oMath>
                </a14:m>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Earning Per share (EPS)=ROE* ICPS</a:t>
                </a:r>
              </a:p>
              <a:p>
                <a:r>
                  <a:rPr lang="en-US" sz="2400" dirty="0">
                    <a:latin typeface="Times New Roman" panose="02020603050405020304" pitchFamily="18" charset="0"/>
                    <a:cs typeface="Times New Roman" panose="02020603050405020304" pitchFamily="18" charset="0"/>
                  </a:rPr>
                  <a:t>Assuming EPS is Rs 10, </a:t>
                </a:r>
              </a:p>
            </p:txBody>
          </p:sp>
        </mc:Choice>
        <mc:Fallback xmlns="">
          <p:sp>
            <p:nvSpPr>
              <p:cNvPr id="3" name="Content Placeholder 2">
                <a:extLst>
                  <a:ext uri="{FF2B5EF4-FFF2-40B4-BE49-F238E27FC236}">
                    <a16:creationId xmlns:a16="http://schemas.microsoft.com/office/drawing/2014/main" id="{1519F806-8970-428A-98A6-EDE5AD9FCEBC}"/>
                  </a:ext>
                </a:extLst>
              </p:cNvPr>
              <p:cNvSpPr>
                <a:spLocks noGrp="1" noRot="1" noChangeAspect="1" noMove="1" noResize="1" noEditPoints="1" noAdjustHandles="1" noChangeArrowheads="1" noChangeShapeType="1" noTextEdit="1"/>
              </p:cNvSpPr>
              <p:nvPr>
                <p:ph idx="1"/>
              </p:nvPr>
            </p:nvSpPr>
            <p:spPr>
              <a:blipFill>
                <a:blip r:embed="rId2"/>
                <a:stretch>
                  <a:fillRect l="-812" t="-140"/>
                </a:stretch>
              </a:blipFill>
            </p:spPr>
            <p:txBody>
              <a:bodyPr/>
              <a:lstStyle/>
              <a:p>
                <a:r>
                  <a:rPr lang="en-US">
                    <a:noFill/>
                  </a:rPr>
                  <a:t> </a:t>
                </a:r>
              </a:p>
            </p:txBody>
          </p:sp>
        </mc:Fallback>
      </mc:AlternateContent>
      <p:cxnSp>
        <p:nvCxnSpPr>
          <p:cNvPr id="5" name="Straight Connector 4">
            <a:extLst>
              <a:ext uri="{FF2B5EF4-FFF2-40B4-BE49-F238E27FC236}">
                <a16:creationId xmlns:a16="http://schemas.microsoft.com/office/drawing/2014/main" id="{BC320E56-0DCF-4395-9333-AECEC466418E}"/>
              </a:ext>
            </a:extLst>
          </p:cNvPr>
          <p:cNvCxnSpPr>
            <a:cxnSpLocks/>
          </p:cNvCxnSpPr>
          <p:nvPr/>
        </p:nvCxnSpPr>
        <p:spPr>
          <a:xfrm flipH="1">
            <a:off x="4178105" y="3995224"/>
            <a:ext cx="1151205" cy="1308296"/>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DD5A9E83-D9B3-4725-A750-241CA3958BC6}"/>
              </a:ext>
            </a:extLst>
          </p:cNvPr>
          <p:cNvCxnSpPr>
            <a:cxnSpLocks/>
          </p:cNvCxnSpPr>
          <p:nvPr/>
        </p:nvCxnSpPr>
        <p:spPr>
          <a:xfrm>
            <a:off x="5329310" y="3995224"/>
            <a:ext cx="1896797" cy="1308296"/>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573F482-A866-46D3-8C86-115C432AF96E}"/>
              </a:ext>
            </a:extLst>
          </p:cNvPr>
          <p:cNvSpPr txBox="1"/>
          <p:nvPr/>
        </p:nvSpPr>
        <p:spPr>
          <a:xfrm>
            <a:off x="2928423" y="5303520"/>
            <a:ext cx="1896796" cy="646331"/>
          </a:xfrm>
          <a:prstGeom prst="rect">
            <a:avLst/>
          </a:prstGeom>
          <a:noFill/>
        </p:spPr>
        <p:txBody>
          <a:bodyPr wrap="square" rtlCol="0">
            <a:spAutoFit/>
          </a:bodyPr>
          <a:lstStyle/>
          <a:p>
            <a:r>
              <a:rPr lang="en-US" dirty="0"/>
              <a:t>Retained earnings per share </a:t>
            </a:r>
          </a:p>
        </p:txBody>
      </p:sp>
      <p:sp>
        <p:nvSpPr>
          <p:cNvPr id="11" name="TextBox 10">
            <a:extLst>
              <a:ext uri="{FF2B5EF4-FFF2-40B4-BE49-F238E27FC236}">
                <a16:creationId xmlns:a16="http://schemas.microsoft.com/office/drawing/2014/main" id="{A17E2B5C-E891-4957-9D9A-AF5E3D8A572B}"/>
              </a:ext>
            </a:extLst>
          </p:cNvPr>
          <p:cNvSpPr txBox="1"/>
          <p:nvPr/>
        </p:nvSpPr>
        <p:spPr>
          <a:xfrm rot="10605999" flipV="1">
            <a:off x="6879695" y="5358257"/>
            <a:ext cx="1538138" cy="646331"/>
          </a:xfrm>
          <a:prstGeom prst="rect">
            <a:avLst/>
          </a:prstGeom>
          <a:noFill/>
        </p:spPr>
        <p:txBody>
          <a:bodyPr wrap="square" rtlCol="0">
            <a:spAutoFit/>
          </a:bodyPr>
          <a:lstStyle/>
          <a:p>
            <a:r>
              <a:rPr lang="en-US" dirty="0"/>
              <a:t>Dividend per share</a:t>
            </a:r>
          </a:p>
        </p:txBody>
      </p:sp>
      <p:sp>
        <p:nvSpPr>
          <p:cNvPr id="13" name="TextBox 12">
            <a:extLst>
              <a:ext uri="{FF2B5EF4-FFF2-40B4-BE49-F238E27FC236}">
                <a16:creationId xmlns:a16="http://schemas.microsoft.com/office/drawing/2014/main" id="{16A71DF3-569F-44A1-A24F-65342AEB0282}"/>
              </a:ext>
            </a:extLst>
          </p:cNvPr>
          <p:cNvSpPr txBox="1"/>
          <p:nvPr/>
        </p:nvSpPr>
        <p:spPr>
          <a:xfrm>
            <a:off x="5147602" y="3625892"/>
            <a:ext cx="1896796" cy="369332"/>
          </a:xfrm>
          <a:prstGeom prst="rect">
            <a:avLst/>
          </a:prstGeom>
          <a:noFill/>
        </p:spPr>
        <p:txBody>
          <a:bodyPr wrap="square" rtlCol="0">
            <a:spAutoFit/>
          </a:bodyPr>
          <a:lstStyle/>
          <a:p>
            <a:r>
              <a:rPr lang="en-US" dirty="0"/>
              <a:t>EPS</a:t>
            </a:r>
          </a:p>
        </p:txBody>
      </p:sp>
      <p:sp>
        <p:nvSpPr>
          <p:cNvPr id="4" name="Footer Placeholder 3">
            <a:extLst>
              <a:ext uri="{FF2B5EF4-FFF2-40B4-BE49-F238E27FC236}">
                <a16:creationId xmlns:a16="http://schemas.microsoft.com/office/drawing/2014/main" id="{7921820C-DFF2-48FA-8C6A-E368B9EA66F5}"/>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19607667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F55E5-FBCB-4D4E-9C80-F34DC50EEEE4}"/>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Engine of growth (assume perpetuities)</a:t>
            </a:r>
          </a:p>
        </p:txBody>
      </p:sp>
      <p:sp>
        <p:nvSpPr>
          <p:cNvPr id="3" name="Content Placeholder 2">
            <a:extLst>
              <a:ext uri="{FF2B5EF4-FFF2-40B4-BE49-F238E27FC236}">
                <a16:creationId xmlns:a16="http://schemas.microsoft.com/office/drawing/2014/main" id="{6411C708-1366-4C61-BF5E-5BAE6BBFAA12}"/>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A firm reports after-tax operating income Rs 75 million on invested capital of Rs 1 billion. It does not plan to reinvest in new asset but will maintain existing assets and its current return on capital. What should be the growth rate?</a:t>
            </a:r>
          </a:p>
          <a:p>
            <a:pPr algn="just"/>
            <a:r>
              <a:rPr lang="en-US" sz="2400" dirty="0">
                <a:latin typeface="Times New Roman" panose="02020603050405020304" pitchFamily="18" charset="0"/>
                <a:cs typeface="Times New Roman" panose="02020603050405020304" pitchFamily="18" charset="0"/>
              </a:rPr>
              <a:t>If this firm thinks that it can invest 50 million without improving return on capital what growth rate will you see in operating income next year?</a:t>
            </a:r>
          </a:p>
          <a:p>
            <a:pPr algn="just"/>
            <a:r>
              <a:rPr lang="en-US" sz="2400" dirty="0">
                <a:latin typeface="Times New Roman" panose="02020603050405020304" pitchFamily="18" charset="0"/>
                <a:cs typeface="Times New Roman" panose="02020603050405020304" pitchFamily="18" charset="0"/>
              </a:rPr>
              <a:t>If this firm thinks that it can improve its return on capital on existing assets from 7.5% to 10% next year by making them more efficient, what growth rate will you see in operating income next year?</a:t>
            </a:r>
          </a:p>
          <a:p>
            <a:endParaRPr lang="en-US" sz="2400" dirty="0">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8BEBBD3F-5FEB-4C84-A2F0-9F0D5910694F}"/>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31216543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48CCD-B309-40DA-A800-0DCD9255D150}"/>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Engine of growth</a:t>
            </a:r>
            <a:endParaRPr lang="en-US" sz="3600" dirty="0"/>
          </a:p>
        </p:txBody>
      </p:sp>
      <p:sp>
        <p:nvSpPr>
          <p:cNvPr id="4" name="Rectangle 3">
            <a:extLst>
              <a:ext uri="{FF2B5EF4-FFF2-40B4-BE49-F238E27FC236}">
                <a16:creationId xmlns:a16="http://schemas.microsoft.com/office/drawing/2014/main" id="{00AC270F-3488-4EC8-9AF4-BEFC90D73EDB}"/>
              </a:ext>
            </a:extLst>
          </p:cNvPr>
          <p:cNvSpPr/>
          <p:nvPr/>
        </p:nvSpPr>
        <p:spPr>
          <a:xfrm>
            <a:off x="1205948" y="1934817"/>
            <a:ext cx="2544417"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Current investment </a:t>
            </a:r>
          </a:p>
          <a:p>
            <a:pPr algn="ctr"/>
            <a:r>
              <a:rPr lang="en-US" dirty="0"/>
              <a:t>Rs 1000</a:t>
            </a:r>
          </a:p>
        </p:txBody>
      </p:sp>
      <p:sp>
        <p:nvSpPr>
          <p:cNvPr id="5" name="Rectangle 4">
            <a:extLst>
              <a:ext uri="{FF2B5EF4-FFF2-40B4-BE49-F238E27FC236}">
                <a16:creationId xmlns:a16="http://schemas.microsoft.com/office/drawing/2014/main" id="{08202037-40E8-4A5E-9067-092926276241}"/>
              </a:ext>
            </a:extLst>
          </p:cNvPr>
          <p:cNvSpPr/>
          <p:nvPr/>
        </p:nvSpPr>
        <p:spPr>
          <a:xfrm>
            <a:off x="4711148" y="1934817"/>
            <a:ext cx="2544417"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Current ROE</a:t>
            </a:r>
          </a:p>
          <a:p>
            <a:pPr algn="ctr"/>
            <a:r>
              <a:rPr lang="en-US" dirty="0"/>
              <a:t>7.5%</a:t>
            </a:r>
          </a:p>
        </p:txBody>
      </p:sp>
      <p:sp>
        <p:nvSpPr>
          <p:cNvPr id="6" name="Rectangle 5">
            <a:extLst>
              <a:ext uri="{FF2B5EF4-FFF2-40B4-BE49-F238E27FC236}">
                <a16:creationId xmlns:a16="http://schemas.microsoft.com/office/drawing/2014/main" id="{384DFCB1-2FB0-49B3-BE8A-6C95D55163E2}"/>
              </a:ext>
            </a:extLst>
          </p:cNvPr>
          <p:cNvSpPr/>
          <p:nvPr/>
        </p:nvSpPr>
        <p:spPr>
          <a:xfrm>
            <a:off x="7938052" y="1936954"/>
            <a:ext cx="2544417"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Current earnings </a:t>
            </a:r>
          </a:p>
          <a:p>
            <a:pPr algn="ctr"/>
            <a:r>
              <a:rPr lang="en-US" dirty="0"/>
              <a:t>Rs 75</a:t>
            </a:r>
          </a:p>
        </p:txBody>
      </p:sp>
      <p:sp>
        <p:nvSpPr>
          <p:cNvPr id="8" name="Rectangle 7">
            <a:extLst>
              <a:ext uri="{FF2B5EF4-FFF2-40B4-BE49-F238E27FC236}">
                <a16:creationId xmlns:a16="http://schemas.microsoft.com/office/drawing/2014/main" id="{0CE5AEA9-D05D-4BA0-B7C4-8732F98E72AD}"/>
              </a:ext>
            </a:extLst>
          </p:cNvPr>
          <p:cNvSpPr/>
          <p:nvPr/>
        </p:nvSpPr>
        <p:spPr>
          <a:xfrm>
            <a:off x="4104514" y="2194957"/>
            <a:ext cx="304892" cy="369332"/>
          </a:xfrm>
          <a:prstGeom prst="rect">
            <a:avLst/>
          </a:prstGeom>
        </p:spPr>
        <p:txBody>
          <a:bodyPr wrap="none">
            <a:spAutoFit/>
          </a:bodyPr>
          <a:lstStyle/>
          <a:p>
            <a:r>
              <a:rPr lang="en-US" dirty="0"/>
              <a:t>X</a:t>
            </a:r>
          </a:p>
        </p:txBody>
      </p:sp>
      <p:sp>
        <p:nvSpPr>
          <p:cNvPr id="9" name="Rectangle 8">
            <a:extLst>
              <a:ext uri="{FF2B5EF4-FFF2-40B4-BE49-F238E27FC236}">
                <a16:creationId xmlns:a16="http://schemas.microsoft.com/office/drawing/2014/main" id="{603BCFDC-320A-4CC1-B62C-B8E8ADAC062C}"/>
              </a:ext>
            </a:extLst>
          </p:cNvPr>
          <p:cNvSpPr/>
          <p:nvPr/>
        </p:nvSpPr>
        <p:spPr>
          <a:xfrm>
            <a:off x="7404861" y="2194957"/>
            <a:ext cx="300082" cy="369332"/>
          </a:xfrm>
          <a:prstGeom prst="rect">
            <a:avLst/>
          </a:prstGeom>
        </p:spPr>
        <p:txBody>
          <a:bodyPr wrap="none">
            <a:spAutoFit/>
          </a:bodyPr>
          <a:lstStyle/>
          <a:p>
            <a:r>
              <a:rPr lang="en-US" dirty="0"/>
              <a:t>=</a:t>
            </a:r>
          </a:p>
        </p:txBody>
      </p:sp>
      <p:sp>
        <p:nvSpPr>
          <p:cNvPr id="10" name="Rectangle 9">
            <a:extLst>
              <a:ext uri="{FF2B5EF4-FFF2-40B4-BE49-F238E27FC236}">
                <a16:creationId xmlns:a16="http://schemas.microsoft.com/office/drawing/2014/main" id="{0B4405AE-F64A-4263-89B9-E28DBFA7196D}"/>
              </a:ext>
            </a:extLst>
          </p:cNvPr>
          <p:cNvSpPr/>
          <p:nvPr/>
        </p:nvSpPr>
        <p:spPr>
          <a:xfrm>
            <a:off x="1205948" y="3122195"/>
            <a:ext cx="2027582"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Current investment </a:t>
            </a:r>
          </a:p>
          <a:p>
            <a:pPr algn="ctr"/>
            <a:r>
              <a:rPr lang="en-US" dirty="0"/>
              <a:t>Rs 1000</a:t>
            </a:r>
          </a:p>
        </p:txBody>
      </p:sp>
      <p:sp>
        <p:nvSpPr>
          <p:cNvPr id="11" name="Rectangle 10">
            <a:extLst>
              <a:ext uri="{FF2B5EF4-FFF2-40B4-BE49-F238E27FC236}">
                <a16:creationId xmlns:a16="http://schemas.microsoft.com/office/drawing/2014/main" id="{C02AFA01-43F0-4463-A91F-D81FF64275E3}"/>
              </a:ext>
            </a:extLst>
          </p:cNvPr>
          <p:cNvSpPr/>
          <p:nvPr/>
        </p:nvSpPr>
        <p:spPr>
          <a:xfrm>
            <a:off x="3909223" y="3109332"/>
            <a:ext cx="1775790"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Current ROE </a:t>
            </a:r>
          </a:p>
          <a:p>
            <a:pPr algn="ctr"/>
            <a:r>
              <a:rPr lang="en-US" dirty="0"/>
              <a:t>7.5%</a:t>
            </a:r>
          </a:p>
        </p:txBody>
      </p:sp>
      <p:sp>
        <p:nvSpPr>
          <p:cNvPr id="12" name="Rectangle 11">
            <a:extLst>
              <a:ext uri="{FF2B5EF4-FFF2-40B4-BE49-F238E27FC236}">
                <a16:creationId xmlns:a16="http://schemas.microsoft.com/office/drawing/2014/main" id="{BBEBECE8-A9F4-434F-AF1C-73449B5490A3}"/>
              </a:ext>
            </a:extLst>
          </p:cNvPr>
          <p:cNvSpPr/>
          <p:nvPr/>
        </p:nvSpPr>
        <p:spPr>
          <a:xfrm>
            <a:off x="6332138" y="3116130"/>
            <a:ext cx="1775790"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New investment </a:t>
            </a:r>
          </a:p>
          <a:p>
            <a:pPr algn="ctr"/>
            <a:r>
              <a:rPr lang="en-US" dirty="0"/>
              <a:t>Rs 50</a:t>
            </a:r>
          </a:p>
        </p:txBody>
      </p:sp>
      <p:sp>
        <p:nvSpPr>
          <p:cNvPr id="13" name="Rectangle 12">
            <a:extLst>
              <a:ext uri="{FF2B5EF4-FFF2-40B4-BE49-F238E27FC236}">
                <a16:creationId xmlns:a16="http://schemas.microsoft.com/office/drawing/2014/main" id="{8603F178-DCCB-4009-9304-578ADE88D51D}"/>
              </a:ext>
            </a:extLst>
          </p:cNvPr>
          <p:cNvSpPr/>
          <p:nvPr/>
        </p:nvSpPr>
        <p:spPr>
          <a:xfrm>
            <a:off x="8343895" y="3094980"/>
            <a:ext cx="1775790"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Current ROE 7.5%</a:t>
            </a:r>
          </a:p>
        </p:txBody>
      </p:sp>
      <p:sp>
        <p:nvSpPr>
          <p:cNvPr id="14" name="Rectangle 13">
            <a:extLst>
              <a:ext uri="{FF2B5EF4-FFF2-40B4-BE49-F238E27FC236}">
                <a16:creationId xmlns:a16="http://schemas.microsoft.com/office/drawing/2014/main" id="{85DD010A-455F-4146-8423-ED7459A1FB93}"/>
              </a:ext>
            </a:extLst>
          </p:cNvPr>
          <p:cNvSpPr/>
          <p:nvPr/>
        </p:nvSpPr>
        <p:spPr>
          <a:xfrm>
            <a:off x="10374772" y="3116130"/>
            <a:ext cx="1470082"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Next period earnings </a:t>
            </a:r>
          </a:p>
          <a:p>
            <a:pPr algn="ctr"/>
            <a:r>
              <a:rPr lang="en-US" dirty="0"/>
              <a:t>Rs 78.75</a:t>
            </a:r>
          </a:p>
        </p:txBody>
      </p:sp>
      <p:sp>
        <p:nvSpPr>
          <p:cNvPr id="15" name="Rectangle 14">
            <a:extLst>
              <a:ext uri="{FF2B5EF4-FFF2-40B4-BE49-F238E27FC236}">
                <a16:creationId xmlns:a16="http://schemas.microsoft.com/office/drawing/2014/main" id="{71465679-CB28-4534-8CCD-FA92957C407B}"/>
              </a:ext>
            </a:extLst>
          </p:cNvPr>
          <p:cNvSpPr/>
          <p:nvPr/>
        </p:nvSpPr>
        <p:spPr>
          <a:xfrm>
            <a:off x="3317051" y="3214810"/>
            <a:ext cx="304892" cy="369332"/>
          </a:xfrm>
          <a:prstGeom prst="rect">
            <a:avLst/>
          </a:prstGeom>
        </p:spPr>
        <p:txBody>
          <a:bodyPr wrap="none">
            <a:spAutoFit/>
          </a:bodyPr>
          <a:lstStyle/>
          <a:p>
            <a:r>
              <a:rPr lang="en-US" dirty="0"/>
              <a:t>X</a:t>
            </a:r>
          </a:p>
        </p:txBody>
      </p:sp>
      <p:sp>
        <p:nvSpPr>
          <p:cNvPr id="16" name="Rectangle 15">
            <a:extLst>
              <a:ext uri="{FF2B5EF4-FFF2-40B4-BE49-F238E27FC236}">
                <a16:creationId xmlns:a16="http://schemas.microsoft.com/office/drawing/2014/main" id="{450A6947-9DA7-4497-9B7A-6242AEDACE31}"/>
              </a:ext>
            </a:extLst>
          </p:cNvPr>
          <p:cNvSpPr/>
          <p:nvPr/>
        </p:nvSpPr>
        <p:spPr>
          <a:xfrm>
            <a:off x="5772159" y="3294627"/>
            <a:ext cx="300082" cy="369332"/>
          </a:xfrm>
          <a:prstGeom prst="rect">
            <a:avLst/>
          </a:prstGeom>
        </p:spPr>
        <p:txBody>
          <a:bodyPr wrap="none">
            <a:spAutoFit/>
          </a:bodyPr>
          <a:lstStyle/>
          <a:p>
            <a:r>
              <a:rPr lang="en-US" dirty="0"/>
              <a:t>+</a:t>
            </a:r>
          </a:p>
        </p:txBody>
      </p:sp>
      <p:sp>
        <p:nvSpPr>
          <p:cNvPr id="17" name="Rectangle 16">
            <a:extLst>
              <a:ext uri="{FF2B5EF4-FFF2-40B4-BE49-F238E27FC236}">
                <a16:creationId xmlns:a16="http://schemas.microsoft.com/office/drawing/2014/main" id="{4CF6CA21-4B5D-445A-A2A1-E314CD046E94}"/>
              </a:ext>
            </a:extLst>
          </p:cNvPr>
          <p:cNvSpPr/>
          <p:nvPr/>
        </p:nvSpPr>
        <p:spPr>
          <a:xfrm>
            <a:off x="8083026" y="3257421"/>
            <a:ext cx="304892" cy="369332"/>
          </a:xfrm>
          <a:prstGeom prst="rect">
            <a:avLst/>
          </a:prstGeom>
        </p:spPr>
        <p:txBody>
          <a:bodyPr wrap="none">
            <a:spAutoFit/>
          </a:bodyPr>
          <a:lstStyle/>
          <a:p>
            <a:r>
              <a:rPr lang="en-US" dirty="0"/>
              <a:t>X</a:t>
            </a:r>
          </a:p>
        </p:txBody>
      </p:sp>
      <p:sp>
        <p:nvSpPr>
          <p:cNvPr id="18" name="Rectangle 17">
            <a:extLst>
              <a:ext uri="{FF2B5EF4-FFF2-40B4-BE49-F238E27FC236}">
                <a16:creationId xmlns:a16="http://schemas.microsoft.com/office/drawing/2014/main" id="{A4CD19A3-1334-4341-A276-74B80799B0DE}"/>
              </a:ext>
            </a:extLst>
          </p:cNvPr>
          <p:cNvSpPr/>
          <p:nvPr/>
        </p:nvSpPr>
        <p:spPr>
          <a:xfrm>
            <a:off x="10086509" y="3294627"/>
            <a:ext cx="300082" cy="369332"/>
          </a:xfrm>
          <a:prstGeom prst="rect">
            <a:avLst/>
          </a:prstGeom>
        </p:spPr>
        <p:txBody>
          <a:bodyPr wrap="none">
            <a:spAutoFit/>
          </a:bodyPr>
          <a:lstStyle/>
          <a:p>
            <a:r>
              <a:rPr lang="en-US" dirty="0"/>
              <a:t>=</a:t>
            </a:r>
          </a:p>
        </p:txBody>
      </p:sp>
      <p:sp>
        <p:nvSpPr>
          <p:cNvPr id="19" name="Rectangle 18">
            <a:extLst>
              <a:ext uri="{FF2B5EF4-FFF2-40B4-BE49-F238E27FC236}">
                <a16:creationId xmlns:a16="http://schemas.microsoft.com/office/drawing/2014/main" id="{C9DE4EC3-9430-4845-8D6C-E0281DC2D97A}"/>
              </a:ext>
            </a:extLst>
          </p:cNvPr>
          <p:cNvSpPr/>
          <p:nvPr/>
        </p:nvSpPr>
        <p:spPr>
          <a:xfrm>
            <a:off x="838200" y="4423001"/>
            <a:ext cx="2027582"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Current investment </a:t>
            </a:r>
          </a:p>
          <a:p>
            <a:pPr algn="ctr"/>
            <a:r>
              <a:rPr lang="en-US" dirty="0"/>
              <a:t>Rs 1000</a:t>
            </a:r>
          </a:p>
        </p:txBody>
      </p:sp>
      <p:sp>
        <p:nvSpPr>
          <p:cNvPr id="20" name="Rectangle 19">
            <a:extLst>
              <a:ext uri="{FF2B5EF4-FFF2-40B4-BE49-F238E27FC236}">
                <a16:creationId xmlns:a16="http://schemas.microsoft.com/office/drawing/2014/main" id="{72066C83-9CAD-4AAF-BF9C-595F6030B6D9}"/>
              </a:ext>
            </a:extLst>
          </p:cNvPr>
          <p:cNvSpPr/>
          <p:nvPr/>
        </p:nvSpPr>
        <p:spPr>
          <a:xfrm>
            <a:off x="3562109" y="4423001"/>
            <a:ext cx="1775790"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Change in Current ROE</a:t>
            </a:r>
          </a:p>
          <a:p>
            <a:pPr algn="ctr"/>
            <a:r>
              <a:rPr lang="en-US" dirty="0"/>
              <a:t>0</a:t>
            </a:r>
          </a:p>
        </p:txBody>
      </p:sp>
      <p:sp>
        <p:nvSpPr>
          <p:cNvPr id="21" name="Rectangle 20">
            <a:extLst>
              <a:ext uri="{FF2B5EF4-FFF2-40B4-BE49-F238E27FC236}">
                <a16:creationId xmlns:a16="http://schemas.microsoft.com/office/drawing/2014/main" id="{6D826E1F-DA5D-46EB-84B2-C1806EFE00B3}"/>
              </a:ext>
            </a:extLst>
          </p:cNvPr>
          <p:cNvSpPr/>
          <p:nvPr/>
        </p:nvSpPr>
        <p:spPr>
          <a:xfrm>
            <a:off x="5884705" y="4423001"/>
            <a:ext cx="1775790"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New investment </a:t>
            </a:r>
          </a:p>
          <a:p>
            <a:pPr algn="ctr"/>
            <a:r>
              <a:rPr lang="en-US" dirty="0"/>
              <a:t>Rs 50</a:t>
            </a:r>
          </a:p>
        </p:txBody>
      </p:sp>
      <p:sp>
        <p:nvSpPr>
          <p:cNvPr id="22" name="Rectangle 21">
            <a:extLst>
              <a:ext uri="{FF2B5EF4-FFF2-40B4-BE49-F238E27FC236}">
                <a16:creationId xmlns:a16="http://schemas.microsoft.com/office/drawing/2014/main" id="{1B40E782-CB4D-4629-B38C-0893B5F8A275}"/>
              </a:ext>
            </a:extLst>
          </p:cNvPr>
          <p:cNvSpPr/>
          <p:nvPr/>
        </p:nvSpPr>
        <p:spPr>
          <a:xfrm>
            <a:off x="8057896" y="4416972"/>
            <a:ext cx="1775790"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Current ROE</a:t>
            </a:r>
          </a:p>
          <a:p>
            <a:pPr algn="ctr"/>
            <a:r>
              <a:rPr lang="en-US" dirty="0"/>
              <a:t>7.5%</a:t>
            </a:r>
          </a:p>
        </p:txBody>
      </p:sp>
      <p:sp>
        <p:nvSpPr>
          <p:cNvPr id="23" name="Rectangle 22">
            <a:extLst>
              <a:ext uri="{FF2B5EF4-FFF2-40B4-BE49-F238E27FC236}">
                <a16:creationId xmlns:a16="http://schemas.microsoft.com/office/drawing/2014/main" id="{09E3B477-EAF7-4ACD-89BA-95B81A068911}"/>
              </a:ext>
            </a:extLst>
          </p:cNvPr>
          <p:cNvSpPr/>
          <p:nvPr/>
        </p:nvSpPr>
        <p:spPr>
          <a:xfrm>
            <a:off x="10114720" y="4416972"/>
            <a:ext cx="1709531" cy="7686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dirty="0"/>
              <a:t>Change in next period earnings </a:t>
            </a:r>
          </a:p>
          <a:p>
            <a:r>
              <a:rPr lang="en-US" dirty="0"/>
              <a:t>Rs 3.75</a:t>
            </a:r>
          </a:p>
        </p:txBody>
      </p:sp>
      <p:sp>
        <p:nvSpPr>
          <p:cNvPr id="29" name="Rectangle 28">
            <a:extLst>
              <a:ext uri="{FF2B5EF4-FFF2-40B4-BE49-F238E27FC236}">
                <a16:creationId xmlns:a16="http://schemas.microsoft.com/office/drawing/2014/main" id="{5350E742-4E06-4DBC-99AE-07A7D0D5C45C}"/>
              </a:ext>
            </a:extLst>
          </p:cNvPr>
          <p:cNvSpPr/>
          <p:nvPr/>
        </p:nvSpPr>
        <p:spPr>
          <a:xfrm>
            <a:off x="3081084" y="4616619"/>
            <a:ext cx="304892" cy="369332"/>
          </a:xfrm>
          <a:prstGeom prst="rect">
            <a:avLst/>
          </a:prstGeom>
        </p:spPr>
        <p:txBody>
          <a:bodyPr wrap="none">
            <a:spAutoFit/>
          </a:bodyPr>
          <a:lstStyle/>
          <a:p>
            <a:r>
              <a:rPr lang="en-US" dirty="0"/>
              <a:t>X</a:t>
            </a:r>
          </a:p>
        </p:txBody>
      </p:sp>
      <p:sp>
        <p:nvSpPr>
          <p:cNvPr id="30" name="Rectangle 29">
            <a:extLst>
              <a:ext uri="{FF2B5EF4-FFF2-40B4-BE49-F238E27FC236}">
                <a16:creationId xmlns:a16="http://schemas.microsoft.com/office/drawing/2014/main" id="{600D855C-3CA1-412C-A89C-21240431C912}"/>
              </a:ext>
            </a:extLst>
          </p:cNvPr>
          <p:cNvSpPr/>
          <p:nvPr/>
        </p:nvSpPr>
        <p:spPr>
          <a:xfrm>
            <a:off x="5458685" y="4593072"/>
            <a:ext cx="300082" cy="369332"/>
          </a:xfrm>
          <a:prstGeom prst="rect">
            <a:avLst/>
          </a:prstGeom>
        </p:spPr>
        <p:txBody>
          <a:bodyPr wrap="none">
            <a:spAutoFit/>
          </a:bodyPr>
          <a:lstStyle/>
          <a:p>
            <a:r>
              <a:rPr lang="en-US" dirty="0"/>
              <a:t>+</a:t>
            </a:r>
          </a:p>
        </p:txBody>
      </p:sp>
      <p:sp>
        <p:nvSpPr>
          <p:cNvPr id="31" name="Rectangle 30">
            <a:extLst>
              <a:ext uri="{FF2B5EF4-FFF2-40B4-BE49-F238E27FC236}">
                <a16:creationId xmlns:a16="http://schemas.microsoft.com/office/drawing/2014/main" id="{38E22A3F-AE0A-47B6-9D13-9909C92A8285}"/>
              </a:ext>
            </a:extLst>
          </p:cNvPr>
          <p:cNvSpPr/>
          <p:nvPr/>
        </p:nvSpPr>
        <p:spPr>
          <a:xfrm>
            <a:off x="7764933" y="4593072"/>
            <a:ext cx="304892" cy="369332"/>
          </a:xfrm>
          <a:prstGeom prst="rect">
            <a:avLst/>
          </a:prstGeom>
        </p:spPr>
        <p:txBody>
          <a:bodyPr wrap="none">
            <a:spAutoFit/>
          </a:bodyPr>
          <a:lstStyle/>
          <a:p>
            <a:r>
              <a:rPr lang="en-US" dirty="0"/>
              <a:t>X</a:t>
            </a:r>
          </a:p>
        </p:txBody>
      </p:sp>
      <p:sp>
        <p:nvSpPr>
          <p:cNvPr id="32" name="Rectangle 31">
            <a:extLst>
              <a:ext uri="{FF2B5EF4-FFF2-40B4-BE49-F238E27FC236}">
                <a16:creationId xmlns:a16="http://schemas.microsoft.com/office/drawing/2014/main" id="{3D8A0467-3B79-437E-A685-6FFCA4D19EC7}"/>
              </a:ext>
            </a:extLst>
          </p:cNvPr>
          <p:cNvSpPr/>
          <p:nvPr/>
        </p:nvSpPr>
        <p:spPr>
          <a:xfrm>
            <a:off x="9833515" y="4616619"/>
            <a:ext cx="300082" cy="369332"/>
          </a:xfrm>
          <a:prstGeom prst="rect">
            <a:avLst/>
          </a:prstGeom>
        </p:spPr>
        <p:txBody>
          <a:bodyPr wrap="none">
            <a:spAutoFit/>
          </a:bodyPr>
          <a:lstStyle/>
          <a:p>
            <a:r>
              <a:rPr lang="en-US" dirty="0"/>
              <a:t>=</a:t>
            </a:r>
          </a:p>
        </p:txBody>
      </p:sp>
      <p:cxnSp>
        <p:nvCxnSpPr>
          <p:cNvPr id="35" name="Straight Connector 34">
            <a:extLst>
              <a:ext uri="{FF2B5EF4-FFF2-40B4-BE49-F238E27FC236}">
                <a16:creationId xmlns:a16="http://schemas.microsoft.com/office/drawing/2014/main" id="{833481DA-4D58-4637-819A-446090330BFB}"/>
              </a:ext>
            </a:extLst>
          </p:cNvPr>
          <p:cNvCxnSpPr/>
          <p:nvPr/>
        </p:nvCxnSpPr>
        <p:spPr>
          <a:xfrm>
            <a:off x="267286" y="2869809"/>
            <a:ext cx="11352628"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51C10698-2D43-4021-AF9A-F194D9D98A4E}"/>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14219210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F9A90-8939-415A-A73A-7D61CF67B5F3}"/>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Engine of growth</a:t>
            </a:r>
            <a:endParaRPr lang="en-US" sz="3600" dirty="0"/>
          </a:p>
        </p:txBody>
      </p:sp>
      <mc:AlternateContent xmlns:mc="http://schemas.openxmlformats.org/markup-compatibility/2006">
        <mc:Choice xmlns:a14="http://schemas.microsoft.com/office/drawing/2010/main" Requires="a14">
          <p:sp>
            <p:nvSpPr>
              <p:cNvPr id="4" name="Content Placeholder 3">
                <a:extLst>
                  <a:ext uri="{FF2B5EF4-FFF2-40B4-BE49-F238E27FC236}">
                    <a16:creationId xmlns:a16="http://schemas.microsoft.com/office/drawing/2014/main" id="{C59F7434-F317-4660-8A1C-9462AA861702}"/>
                  </a:ext>
                </a:extLst>
              </p:cNvPr>
              <p:cNvSpPr>
                <a:spLocks noGrp="1"/>
              </p:cNvSpPr>
              <p:nvPr>
                <p:ph idx="1"/>
              </p:nvPr>
            </p:nvSpPr>
            <p:spPr>
              <a:xfrm>
                <a:off x="838200" y="1825625"/>
                <a:ext cx="10515600" cy="1232197"/>
              </a:xfrm>
              <a:prstGeom prst="rect">
                <a:avLst/>
              </a:prstGeom>
            </p:spPr>
            <p:txBody>
              <a:bodyPr wrap="square">
                <a:spAutoFit/>
              </a:bodyPr>
              <a:lstStyle/>
              <a:p>
                <a:pPr/>
                <a14:m>
                  <m:oMath xmlns:m="http://schemas.openxmlformats.org/officeDocument/2006/math">
                    <m:f>
                      <m:fPr>
                        <m:ctrlPr>
                          <a:rPr lang="en-US" sz="2400" i="1" smtClean="0">
                            <a:latin typeface="Cambria Math" panose="02040503050406030204" pitchFamily="18" charset="0"/>
                          </a:rPr>
                        </m:ctrlPr>
                      </m:fPr>
                      <m:num>
                        <m:r>
                          <a:rPr lang="en-US" sz="2400" b="0" i="1" smtClean="0">
                            <a:latin typeface="Cambria Math" panose="02040503050406030204" pitchFamily="18" charset="0"/>
                          </a:rPr>
                          <m:t>𝑟𝑒𝑖𝑛𝑣𝑒𝑠𝑡𝑚𝑒𝑛𝑡</m:t>
                        </m:r>
                        <m:r>
                          <a:rPr lang="en-US" sz="2400" b="0" i="1" smtClean="0">
                            <a:latin typeface="Cambria Math" panose="02040503050406030204" pitchFamily="18" charset="0"/>
                          </a:rPr>
                          <m:t> </m:t>
                        </m:r>
                        <m:r>
                          <a:rPr lang="en-US" sz="2400" b="0" i="1" smtClean="0">
                            <a:latin typeface="Cambria Math" panose="02040503050406030204" pitchFamily="18" charset="0"/>
                          </a:rPr>
                          <m:t>𝑎𝑚𝑜𝑢𝑛𝑡</m:t>
                        </m:r>
                      </m:num>
                      <m:den>
                        <m:r>
                          <a:rPr lang="en-US" sz="2400" i="1">
                            <a:latin typeface="Cambria Math" panose="02040503050406030204" pitchFamily="18" charset="0"/>
                          </a:rPr>
                          <m:t>𝐶𝑢𝑟𝑟𝑒𝑛𝑡</m:t>
                        </m:r>
                        <m:r>
                          <a:rPr lang="en-US" sz="2400" i="1">
                            <a:latin typeface="Cambria Math" panose="02040503050406030204" pitchFamily="18" charset="0"/>
                          </a:rPr>
                          <m:t> </m:t>
                        </m:r>
                        <m:r>
                          <a:rPr lang="en-US" sz="2400" i="1">
                            <a:latin typeface="Cambria Math" panose="02040503050406030204" pitchFamily="18" charset="0"/>
                          </a:rPr>
                          <m:t>𝑒𝑎𝑟𝑛𝑖𝑛𝑔</m:t>
                        </m:r>
                      </m:den>
                    </m:f>
                    <m:r>
                      <a:rPr lang="en-US" sz="2400" i="1">
                        <a:latin typeface="Cambria Math" panose="02040503050406030204" pitchFamily="18" charset="0"/>
                      </a:rPr>
                      <m:t>𝑋</m:t>
                    </m:r>
                    <m:r>
                      <a:rPr lang="en-US" sz="2400" i="1">
                        <a:latin typeface="Cambria Math" panose="02040503050406030204" pitchFamily="18" charset="0"/>
                      </a:rPr>
                      <m:t> </m:t>
                    </m:r>
                    <m:r>
                      <a:rPr lang="en-US" sz="2400" b="0" i="1" smtClean="0">
                        <a:latin typeface="Cambria Math" panose="02040503050406030204" pitchFamily="18" charset="0"/>
                      </a:rPr>
                      <m:t>𝑅𝑂𝐸</m:t>
                    </m:r>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b="0" i="1" smtClean="0">
                            <a:latin typeface="Cambria Math" panose="02040503050406030204" pitchFamily="18" charset="0"/>
                          </a:rPr>
                          <m:t>𝐶h𝑎𝑛𝑔𝑒</m:t>
                        </m:r>
                        <m:r>
                          <a:rPr lang="en-US" sz="2400" b="0" i="1" smtClean="0">
                            <a:latin typeface="Cambria Math" panose="02040503050406030204" pitchFamily="18" charset="0"/>
                          </a:rPr>
                          <m:t> </m:t>
                        </m:r>
                        <m:r>
                          <a:rPr lang="en-US" sz="2400" b="0" i="1" smtClean="0">
                            <a:latin typeface="Cambria Math" panose="02040503050406030204" pitchFamily="18" charset="0"/>
                          </a:rPr>
                          <m:t>𝑖𝑛</m:t>
                        </m:r>
                        <m:r>
                          <a:rPr lang="en-US" sz="2400" b="0" i="1" smtClean="0">
                            <a:latin typeface="Cambria Math" panose="02040503050406030204" pitchFamily="18" charset="0"/>
                          </a:rPr>
                          <m:t> </m:t>
                        </m:r>
                        <m:r>
                          <a:rPr lang="en-US" sz="2400" b="0" i="1" smtClean="0">
                            <a:latin typeface="Cambria Math" panose="02040503050406030204" pitchFamily="18" charset="0"/>
                          </a:rPr>
                          <m:t>𝑐𝑢𝑟𝑟𝑒𝑛𝑡</m:t>
                        </m:r>
                        <m:r>
                          <a:rPr lang="en-US" sz="2400" i="1">
                            <a:latin typeface="Cambria Math" panose="02040503050406030204" pitchFamily="18" charset="0"/>
                          </a:rPr>
                          <m:t> </m:t>
                        </m:r>
                        <m:r>
                          <a:rPr lang="en-US" sz="2400" i="1">
                            <a:latin typeface="Cambria Math" panose="02040503050406030204" pitchFamily="18" charset="0"/>
                          </a:rPr>
                          <m:t>𝑖𝑛</m:t>
                        </m:r>
                        <m:r>
                          <a:rPr lang="en-US" sz="2400" i="1">
                            <a:latin typeface="Cambria Math" panose="02040503050406030204" pitchFamily="18" charset="0"/>
                          </a:rPr>
                          <m:t> </m:t>
                        </m:r>
                        <m:r>
                          <a:rPr lang="en-US" sz="2400" i="1">
                            <a:latin typeface="Cambria Math" panose="02040503050406030204" pitchFamily="18" charset="0"/>
                          </a:rPr>
                          <m:t>𝑒𝑎𝑟𝑛𝑖𝑛𝑔𝑠</m:t>
                        </m:r>
                      </m:num>
                      <m:den>
                        <m:r>
                          <a:rPr lang="en-US" sz="2400" b="0" i="1" smtClean="0">
                            <a:latin typeface="Cambria Math" panose="02040503050406030204" pitchFamily="18" charset="0"/>
                          </a:rPr>
                          <m:t>𝑃𝑟𝑒𝑣𝑖𝑜𝑢𝑠</m:t>
                        </m:r>
                        <m:r>
                          <a:rPr lang="en-US" sz="2400" b="0" i="1" smtClean="0">
                            <a:latin typeface="Cambria Math" panose="02040503050406030204" pitchFamily="18" charset="0"/>
                          </a:rPr>
                          <m:t> </m:t>
                        </m:r>
                        <m:r>
                          <a:rPr lang="en-US" sz="2400" i="1">
                            <a:latin typeface="Cambria Math" panose="02040503050406030204" pitchFamily="18" charset="0"/>
                          </a:rPr>
                          <m:t>𝑒𝑎𝑟𝑛𝑖𝑛𝑔𝑠</m:t>
                        </m:r>
                      </m:den>
                    </m:f>
                  </m:oMath>
                </a14:m>
                <a:endParaRPr lang="en-US" sz="2400" dirty="0">
                  <a:latin typeface="Times New Roman" panose="02020603050405020304" pitchFamily="18" charset="0"/>
                  <a:cs typeface="Times New Roman" panose="02020603050405020304" pitchFamily="18" charset="0"/>
                </a:endParaRPr>
              </a:p>
              <a:p>
                <a:pPr algn="ctr"/>
                <a14:m>
                  <m:oMath xmlns:m="http://schemas.openxmlformats.org/officeDocument/2006/math">
                    <m:f>
                      <m:fPr>
                        <m:ctrlPr>
                          <a:rPr lang="en-US" sz="2400" i="1">
                            <a:latin typeface="Cambria Math" panose="02040503050406030204" pitchFamily="18" charset="0"/>
                          </a:rPr>
                        </m:ctrlPr>
                      </m:fPr>
                      <m:num>
                        <m:r>
                          <a:rPr lang="en-US" sz="2400" i="1">
                            <a:latin typeface="Cambria Math" panose="02040503050406030204" pitchFamily="18" charset="0"/>
                          </a:rPr>
                          <m:t>50</m:t>
                        </m:r>
                      </m:num>
                      <m:den>
                        <m:r>
                          <a:rPr lang="en-US" sz="2400" i="1">
                            <a:latin typeface="Cambria Math" panose="02040503050406030204" pitchFamily="18" charset="0"/>
                          </a:rPr>
                          <m:t>75</m:t>
                        </m:r>
                      </m:den>
                    </m:f>
                    <m:r>
                      <a:rPr lang="en-US" sz="2400" i="1">
                        <a:latin typeface="Cambria Math" panose="02040503050406030204" pitchFamily="18" charset="0"/>
                      </a:rPr>
                      <m:t>      </m:t>
                    </m:r>
                    <m:r>
                      <a:rPr lang="en-US" sz="2400" i="1">
                        <a:latin typeface="Cambria Math" panose="02040503050406030204" pitchFamily="18" charset="0"/>
                      </a:rPr>
                      <m:t>𝑋</m:t>
                    </m:r>
                    <m:r>
                      <a:rPr lang="en-US" sz="2400" i="1">
                        <a:latin typeface="Cambria Math" panose="02040503050406030204" pitchFamily="18" charset="0"/>
                      </a:rPr>
                      <m:t>    7.5%=</m:t>
                    </m:r>
                    <m:f>
                      <m:fPr>
                        <m:ctrlPr>
                          <a:rPr lang="en-US" sz="2400" i="1">
                            <a:latin typeface="Cambria Math" panose="02040503050406030204" pitchFamily="18" charset="0"/>
                          </a:rPr>
                        </m:ctrlPr>
                      </m:fPr>
                      <m:num>
                        <m:r>
                          <a:rPr lang="en-US" sz="2400" i="1">
                            <a:latin typeface="Cambria Math" panose="02040503050406030204" pitchFamily="18" charset="0"/>
                          </a:rPr>
                          <m:t>3.75</m:t>
                        </m:r>
                      </m:num>
                      <m:den>
                        <m:r>
                          <a:rPr lang="en-US" sz="2400" i="1">
                            <a:latin typeface="Cambria Math" panose="02040503050406030204" pitchFamily="18" charset="0"/>
                          </a:rPr>
                          <m:t>75</m:t>
                        </m:r>
                      </m:den>
                    </m:f>
                  </m:oMath>
                </a14:m>
                <a:r>
                  <a:rPr lang="en-US" sz="2400" dirty="0">
                    <a:latin typeface="Times New Roman" panose="02020603050405020304" pitchFamily="18" charset="0"/>
                    <a:cs typeface="Times New Roman" panose="02020603050405020304" pitchFamily="18" charset="0"/>
                  </a:rPr>
                  <a:t>=5%</a:t>
                </a:r>
              </a:p>
            </p:txBody>
          </p:sp>
        </mc:Choice>
        <mc:Fallback>
          <p:sp>
            <p:nvSpPr>
              <p:cNvPr id="4" name="Content Placeholder 3">
                <a:extLst>
                  <a:ext uri="{FF2B5EF4-FFF2-40B4-BE49-F238E27FC236}">
                    <a16:creationId xmlns:a16="http://schemas.microsoft.com/office/drawing/2014/main" id="{C59F7434-F317-4660-8A1C-9462AA861702}"/>
                  </a:ext>
                </a:extLst>
              </p:cNvPr>
              <p:cNvSpPr>
                <a:spLocks noGrp="1" noRot="1" noChangeAspect="1" noMove="1" noResize="1" noEditPoints="1" noAdjustHandles="1" noChangeArrowheads="1" noChangeShapeType="1" noTextEdit="1"/>
              </p:cNvSpPr>
              <p:nvPr>
                <p:ph idx="1"/>
              </p:nvPr>
            </p:nvSpPr>
            <p:spPr>
              <a:xfrm>
                <a:off x="838200" y="1825625"/>
                <a:ext cx="10515600" cy="1232197"/>
              </a:xfrm>
              <a:prstGeom prst="rect">
                <a:avLst/>
              </a:prstGeom>
              <a:blipFill>
                <a:blip r:embed="rId2"/>
                <a:stretch>
                  <a:fillRect b="-3448"/>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E8650C41-6CB8-4B9C-8313-31B7FAEADCD3}"/>
              </a:ext>
            </a:extLst>
          </p:cNvPr>
          <p:cNvSpPr txBox="1"/>
          <p:nvPr/>
        </p:nvSpPr>
        <p:spPr>
          <a:xfrm>
            <a:off x="0" y="3559126"/>
            <a:ext cx="8908849" cy="1200329"/>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The above equation tells that a firm’s growth is determine two factors; </a:t>
            </a:r>
          </a:p>
          <a:p>
            <a:pPr marL="457200" indent="-457200">
              <a:buFont typeface="+mj-lt"/>
              <a:buAutoNum type="arabicPeriod"/>
            </a:pPr>
            <a:r>
              <a:rPr lang="en-US" sz="2400" dirty="0">
                <a:latin typeface="Times New Roman" panose="02020603050405020304" pitchFamily="18" charset="0"/>
                <a:cs typeface="Times New Roman" panose="02020603050405020304" pitchFamily="18" charset="0"/>
              </a:rPr>
              <a:t>the amount of investment (reinvestment rate)</a:t>
            </a:r>
          </a:p>
          <a:p>
            <a:pPr marL="457200" indent="-457200">
              <a:buFont typeface="+mj-lt"/>
              <a:buAutoNum type="arabicPeriod"/>
            </a:pPr>
            <a:r>
              <a:rPr lang="en-US" sz="2400" dirty="0">
                <a:latin typeface="Times New Roman" panose="02020603050405020304" pitchFamily="18" charset="0"/>
                <a:cs typeface="Times New Roman" panose="02020603050405020304" pitchFamily="18" charset="0"/>
              </a:rPr>
              <a:t>the quality of projects (ROE)</a:t>
            </a:r>
          </a:p>
        </p:txBody>
      </p:sp>
    </p:spTree>
    <p:extLst>
      <p:ext uri="{BB962C8B-B14F-4D97-AF65-F5344CB8AC3E}">
        <p14:creationId xmlns:p14="http://schemas.microsoft.com/office/powerpoint/2010/main" val="9595223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1B4C2-1FDE-4CD9-9301-C32C2652347C}"/>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Expected long-term growth in EPS</a:t>
            </a:r>
          </a:p>
        </p:txBody>
      </p:sp>
      <p:sp>
        <p:nvSpPr>
          <p:cNvPr id="3" name="Content Placeholder 2">
            <a:extLst>
              <a:ext uri="{FF2B5EF4-FFF2-40B4-BE49-F238E27FC236}">
                <a16:creationId xmlns:a16="http://schemas.microsoft.com/office/drawing/2014/main" id="{69BB79A0-8438-4C84-815E-70EE59AA8CC3}"/>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We use the following inputs</a:t>
            </a:r>
          </a:p>
          <a:p>
            <a:pPr lvl="1" algn="just"/>
            <a:r>
              <a:rPr lang="en-US" dirty="0">
                <a:latin typeface="Times New Roman" panose="02020603050405020304" pitchFamily="18" charset="0"/>
                <a:cs typeface="Times New Roman" panose="02020603050405020304" pitchFamily="18" charset="0"/>
              </a:rPr>
              <a:t>Reinvestment rate (retention ratio)=retained earnings/current earnings</a:t>
            </a:r>
          </a:p>
          <a:p>
            <a:pPr lvl="1" algn="just"/>
            <a:r>
              <a:rPr lang="en-US" dirty="0">
                <a:latin typeface="Times New Roman" panose="02020603050405020304" pitchFamily="18" charset="0"/>
                <a:cs typeface="Times New Roman" panose="02020603050405020304" pitchFamily="18" charset="0"/>
              </a:rPr>
              <a:t>Return on equity=net income/book value of equity</a:t>
            </a:r>
          </a:p>
          <a:p>
            <a:pPr algn="just"/>
            <a:r>
              <a:rPr lang="en-US" sz="2400" dirty="0">
                <a:latin typeface="Times New Roman" panose="02020603050405020304" pitchFamily="18" charset="0"/>
                <a:cs typeface="Times New Roman" panose="02020603050405020304" pitchFamily="18" charset="0"/>
              </a:rPr>
              <a:t>Growth rate=Retention ratio*ROE</a:t>
            </a:r>
          </a:p>
          <a:p>
            <a:pPr algn="just"/>
            <a:r>
              <a:rPr lang="en-US" sz="2400" dirty="0">
                <a:latin typeface="Times New Roman" panose="02020603050405020304" pitchFamily="18" charset="0"/>
                <a:cs typeface="Times New Roman" panose="02020603050405020304" pitchFamily="18" charset="0"/>
              </a:rPr>
              <a:t>The above equation suggests the growth rate cannot be more than ROE. Therefore, we can take total new equity investment, in place of retention ratio.</a:t>
            </a:r>
          </a:p>
          <a:p>
            <a:pPr algn="just"/>
            <a:r>
              <a:rPr lang="en-US" sz="2400" dirty="0">
                <a:latin typeface="Times New Roman" panose="02020603050405020304" pitchFamily="18" charset="0"/>
                <a:cs typeface="Times New Roman" panose="02020603050405020304" pitchFamily="18" charset="0"/>
              </a:rPr>
              <a:t>Equity investment=Capex + Change in WC –(New debt + old debt)</a:t>
            </a:r>
          </a:p>
        </p:txBody>
      </p:sp>
    </p:spTree>
    <p:extLst>
      <p:ext uri="{BB962C8B-B14F-4D97-AF65-F5344CB8AC3E}">
        <p14:creationId xmlns:p14="http://schemas.microsoft.com/office/powerpoint/2010/main" val="24277972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43983-62A3-4063-A854-DEEEC6653871}"/>
              </a:ext>
            </a:extLst>
          </p:cNvPr>
          <p:cNvSpPr>
            <a:spLocks noGrp="1"/>
          </p:cNvSpPr>
          <p:nvPr>
            <p:ph type="title"/>
          </p:nvPr>
        </p:nvSpPr>
        <p:spPr>
          <a:xfrm>
            <a:off x="109331" y="79167"/>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Estimating expected growth in EPS: Sun Pharma</a:t>
            </a:r>
          </a:p>
        </p:txBody>
      </p:sp>
      <p:sp>
        <p:nvSpPr>
          <p:cNvPr id="3" name="Content Placeholder 2">
            <a:extLst>
              <a:ext uri="{FF2B5EF4-FFF2-40B4-BE49-F238E27FC236}">
                <a16:creationId xmlns:a16="http://schemas.microsoft.com/office/drawing/2014/main" id="{EDC39C0E-58F1-43A6-BDE6-53952B97CF62}"/>
              </a:ext>
            </a:extLst>
          </p:cNvPr>
          <p:cNvSpPr>
            <a:spLocks noGrp="1"/>
          </p:cNvSpPr>
          <p:nvPr>
            <p:ph idx="1"/>
          </p:nvPr>
        </p:nvSpPr>
        <p:spPr>
          <a:xfrm>
            <a:off x="318052" y="1404730"/>
            <a:ext cx="11035748" cy="5261113"/>
          </a:xfrm>
        </p:spPr>
        <p:txBody>
          <a:bodyPr>
            <a:normAutofit/>
          </a:bodyPr>
          <a:lstStyle/>
          <a:p>
            <a:r>
              <a:rPr lang="en-US" sz="2400" dirty="0">
                <a:latin typeface="Times New Roman" panose="02020603050405020304" pitchFamily="18" charset="0"/>
                <a:cs typeface="Times New Roman" panose="02020603050405020304" pitchFamily="18" charset="0"/>
              </a:rPr>
              <a:t>Book value of equity (2019)=Rs. 27855.39 </a:t>
            </a:r>
          </a:p>
          <a:p>
            <a:r>
              <a:rPr lang="en-US" sz="2400" dirty="0">
                <a:solidFill>
                  <a:srgbClr val="000000"/>
                </a:solidFill>
                <a:latin typeface="Times New Roman" panose="02020603050405020304" pitchFamily="18" charset="0"/>
                <a:cs typeface="Times New Roman" panose="02020603050405020304" pitchFamily="18" charset="0"/>
              </a:rPr>
              <a:t>Net income=</a:t>
            </a:r>
            <a:r>
              <a:rPr lang="en-US" sz="2400" dirty="0">
                <a:latin typeface="Times New Roman" panose="02020603050405020304" pitchFamily="18" charset="0"/>
                <a:cs typeface="Times New Roman" panose="02020603050405020304" pitchFamily="18" charset="0"/>
              </a:rPr>
              <a:t> Rs. 9995.92 </a:t>
            </a:r>
            <a:endParaRPr lang="en-US" sz="2400" dirty="0">
              <a:solidFill>
                <a:srgbClr val="000000"/>
              </a:solidFill>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Return on equity= 9995.92/27855.39=35.885%</a:t>
            </a:r>
          </a:p>
          <a:p>
            <a:r>
              <a:rPr lang="en-US" sz="2400" dirty="0">
                <a:latin typeface="Times New Roman" panose="02020603050405020304" pitchFamily="18" charset="0"/>
                <a:cs typeface="Times New Roman" panose="02020603050405020304" pitchFamily="18" charset="0"/>
              </a:rPr>
              <a:t>Retained amount=Rs. 1,239.73</a:t>
            </a:r>
          </a:p>
          <a:p>
            <a:r>
              <a:rPr lang="en-US" sz="2400" dirty="0">
                <a:latin typeface="Times New Roman" panose="02020603050405020304" pitchFamily="18" charset="0"/>
                <a:cs typeface="Times New Roman" panose="02020603050405020304" pitchFamily="18" charset="0"/>
              </a:rPr>
              <a:t>Retention ratio= 1,239.73/ 9995.92=12.4%</a:t>
            </a:r>
          </a:p>
          <a:p>
            <a:r>
              <a:rPr lang="en-US" sz="2400" dirty="0">
                <a:latin typeface="Times New Roman" panose="02020603050405020304" pitchFamily="18" charset="0"/>
                <a:cs typeface="Times New Roman" panose="02020603050405020304" pitchFamily="18" charset="0"/>
              </a:rPr>
              <a:t>Implied growth rate (in EPS)=12.4%*35.885%=4.45%</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195119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68D51-497F-4FC1-9CAF-0837180FC253}"/>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Do all growths yield higher valuation?</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142000BB-7A50-4622-B56A-2F6083230C51}"/>
                  </a:ext>
                </a:extLst>
              </p:cNvPr>
              <p:cNvSpPr>
                <a:spLocks noGrp="1"/>
              </p:cNvSpPr>
              <p:nvPr>
                <p:ph idx="1"/>
              </p:nvPr>
            </p:nvSpPr>
            <p:spPr>
              <a:xfrm>
                <a:off x="464234" y="1460500"/>
                <a:ext cx="11535508" cy="5032375"/>
              </a:xfrm>
            </p:spPr>
            <p:txBody>
              <a:bodyPr>
                <a:normAutofit/>
              </a:bodyPr>
              <a:lstStyle/>
              <a:p>
                <a:r>
                  <a:rPr lang="en-US" sz="2400" dirty="0">
                    <a:latin typeface="Times New Roman" panose="02020603050405020304" pitchFamily="18" charset="0"/>
                    <a:cs typeface="Times New Roman" panose="02020603050405020304" pitchFamily="18" charset="0"/>
                  </a:rPr>
                  <a:t>Suppose you know this about Microsoft, Inc. </a:t>
                </a:r>
              </a:p>
              <a:p>
                <a:pPr lvl="1"/>
                <a:r>
                  <a:rPr lang="en-US" dirty="0">
                    <a:latin typeface="Times New Roman" panose="02020603050405020304" pitchFamily="18" charset="0"/>
                    <a:cs typeface="Times New Roman" panose="02020603050405020304" pitchFamily="18" charset="0"/>
                  </a:rPr>
                  <a:t>It is expected to earn 10% on its existing assets (ROE) </a:t>
                </a:r>
              </a:p>
              <a:p>
                <a:pPr lvl="1"/>
                <a:r>
                  <a:rPr lang="en-US" dirty="0">
                    <a:latin typeface="Times New Roman" panose="02020603050405020304" pitchFamily="18" charset="0"/>
                    <a:cs typeface="Times New Roman" panose="02020603050405020304" pitchFamily="18" charset="0"/>
                  </a:rPr>
                  <a:t>Has $60 of capital per share</a:t>
                </a:r>
              </a:p>
              <a:p>
                <a:pPr lvl="1"/>
                <a:r>
                  <a:rPr lang="en-US" dirty="0">
                    <a:latin typeface="Times New Roman" panose="02020603050405020304" pitchFamily="18" charset="0"/>
                    <a:cs typeface="Times New Roman" panose="02020603050405020304" pitchFamily="18" charset="0"/>
                  </a:rPr>
                  <a:t>Expected return on stock (the cost of equity) is 12%</a:t>
                </a:r>
              </a:p>
              <a:p>
                <a:pPr lvl="1"/>
                <a:r>
                  <a:rPr lang="en-US" dirty="0">
                    <a:latin typeface="Times New Roman" panose="02020603050405020304" pitchFamily="18" charset="0"/>
                    <a:cs typeface="Times New Roman" panose="02020603050405020304" pitchFamily="18" charset="0"/>
                  </a:rPr>
                  <a:t>The firm is not planning to grow, what would the value of the stock</a:t>
                </a:r>
              </a:p>
              <a:p>
                <a:pPr lvl="1"/>
                <a:r>
                  <a:rPr lang="en-US" dirty="0">
                    <a:latin typeface="Times New Roman" panose="02020603050405020304" pitchFamily="18" charset="0"/>
                    <a:cs typeface="Times New Roman" panose="02020603050405020304" pitchFamily="18" charset="0"/>
                  </a:rPr>
                  <a:t>Return on per stock=10% * $60=$6</a:t>
                </a:r>
              </a:p>
              <a:p>
                <a:pPr lvl="1"/>
                <a:r>
                  <a:rPr lang="en-US" dirty="0">
                    <a:latin typeface="Times New Roman" panose="02020603050405020304" pitchFamily="18" charset="0"/>
                    <a:cs typeface="Times New Roman" panose="02020603050405020304" pitchFamily="18" charset="0"/>
                  </a:rPr>
                  <a:t>Value of stock=</a:t>
                </a:r>
                <a14:m>
                  <m:oMath xmlns:m="http://schemas.openxmlformats.org/officeDocument/2006/math">
                    <m:f>
                      <m:fPr>
                        <m:ctrlPr>
                          <a:rPr lang="en-US"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𝐷𝑖𝑣𝑖𝑑𝑒𝑛𝑑</m:t>
                        </m:r>
                        <m:r>
                          <a:rPr lang="en-US" b="0" i="1" smtClean="0">
                            <a:latin typeface="Cambria Math" panose="02040503050406030204" pitchFamily="18" charset="0"/>
                            <a:cs typeface="Times New Roman" panose="02020603050405020304" pitchFamily="18" charset="0"/>
                          </a:rPr>
                          <m:t> </m:t>
                        </m:r>
                      </m:num>
                      <m:den>
                        <m:sSub>
                          <m:sSubPr>
                            <m:ctrlPr>
                              <a:rPr lang="en-US"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𝐾</m:t>
                            </m:r>
                          </m:e>
                          <m:sub>
                            <m:r>
                              <a:rPr lang="en-US" b="0" i="1" smtClean="0">
                                <a:latin typeface="Cambria Math" panose="02040503050406030204" pitchFamily="18" charset="0"/>
                                <a:cs typeface="Times New Roman" panose="02020603050405020304" pitchFamily="18" charset="0"/>
                              </a:rPr>
                              <m:t>𝑒</m:t>
                            </m:r>
                          </m:sub>
                        </m:sSub>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𝑔</m:t>
                        </m:r>
                      </m:den>
                    </m:f>
                    <m:r>
                      <a:rPr lang="en-US" b="0" i="1" smtClean="0">
                        <a:latin typeface="Cambria Math" panose="02040503050406030204" pitchFamily="18" charset="0"/>
                        <a:cs typeface="Times New Roman" panose="02020603050405020304" pitchFamily="18" charset="0"/>
                      </a:rPr>
                      <m:t>=</m:t>
                    </m:r>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6</m:t>
                        </m:r>
                      </m:num>
                      <m:den>
                        <m:r>
                          <a:rPr lang="en-US" b="0" i="1" smtClean="0">
                            <a:latin typeface="Cambria Math" panose="02040503050406030204" pitchFamily="18" charset="0"/>
                            <a:cs typeface="Times New Roman" panose="02020603050405020304" pitchFamily="18" charset="0"/>
                          </a:rPr>
                          <m:t>0.12</m:t>
                        </m:r>
                      </m:den>
                    </m:f>
                    <m:r>
                      <a:rPr lang="en-US" b="0" i="1" smtClean="0">
                        <a:latin typeface="Cambria Math" panose="02040503050406030204" pitchFamily="18" charset="0"/>
                        <a:cs typeface="Times New Roman" panose="02020603050405020304" pitchFamily="18" charset="0"/>
                      </a:rPr>
                      <m:t>=$50 </m:t>
                    </m:r>
                    <m:r>
                      <a:rPr lang="en-US" b="0" i="1" smtClean="0">
                        <a:latin typeface="Cambria Math" panose="02040503050406030204" pitchFamily="18" charset="0"/>
                        <a:cs typeface="Times New Roman" panose="02020603050405020304" pitchFamily="18" charset="0"/>
                      </a:rPr>
                      <m:t>𝑝𝑒𝑟</m:t>
                    </m:r>
                    <m:r>
                      <a:rPr lang="en-US" b="0" i="1" smtClean="0">
                        <a:latin typeface="Cambria Math" panose="02040503050406030204" pitchFamily="18" charset="0"/>
                        <a:cs typeface="Times New Roman" panose="02020603050405020304" pitchFamily="18" charset="0"/>
                      </a:rPr>
                      <m:t> </m:t>
                    </m:r>
                    <m:r>
                      <a:rPr lang="en-US" b="0" i="1" smtClean="0">
                        <a:latin typeface="Cambria Math" panose="02040503050406030204" pitchFamily="18" charset="0"/>
                        <a:cs typeface="Times New Roman" panose="02020603050405020304" pitchFamily="18" charset="0"/>
                      </a:rPr>
                      <m:t>𝑠h𝑎𝑟𝑒</m:t>
                    </m:r>
                  </m:oMath>
                </a14:m>
                <a:endParaRPr lang="en-US" dirty="0">
                  <a:latin typeface="Times New Roman" panose="02020603050405020304" pitchFamily="18" charset="0"/>
                  <a:cs typeface="Times New Roman" panose="02020603050405020304" pitchFamily="18" charset="0"/>
                </a:endParaRPr>
              </a:p>
              <a:p>
                <a:pPr marL="457200" lvl="1" indent="0">
                  <a:buNone/>
                </a:pPr>
                <a:r>
                  <a:rPr lang="en-US" b="0" dirty="0">
                    <a:latin typeface="Times New Roman" panose="02020603050405020304" pitchFamily="18" charset="0"/>
                    <a:cs typeface="Times New Roman" panose="02020603050405020304" pitchFamily="18" charset="0"/>
                  </a:rPr>
                  <a:t>Since the firm does not have plan for future growth, it is expected total net earnings would be paid of as dividend.</a:t>
                </a:r>
              </a:p>
              <a:p>
                <a:pPr lvl="1"/>
                <a:endParaRPr lang="en-US" b="0" dirty="0">
                  <a:latin typeface="Times New Roman" panose="02020603050405020304" pitchFamily="18" charset="0"/>
                  <a:cs typeface="Times New Roman" panose="02020603050405020304" pitchFamily="18" charset="0"/>
                </a:endParaRPr>
              </a:p>
              <a:p>
                <a:pPr lvl="1"/>
                <a:endParaRPr lang="en-US" dirty="0">
                  <a:latin typeface="Times New Roman" panose="02020603050405020304" pitchFamily="18" charset="0"/>
                  <a:cs typeface="Times New Roman" panose="02020603050405020304" pitchFamily="18" charset="0"/>
                </a:endParaRPr>
              </a:p>
              <a:p>
                <a:pPr lvl="1"/>
                <a:endParaRPr lang="en-US" dirty="0">
                  <a:latin typeface="Times New Roman" panose="02020603050405020304" pitchFamily="18" charset="0"/>
                  <a:cs typeface="Times New Roman" panose="02020603050405020304" pitchFamily="18" charset="0"/>
                </a:endParaRPr>
              </a:p>
            </p:txBody>
          </p:sp>
        </mc:Choice>
        <mc:Fallback>
          <p:sp>
            <p:nvSpPr>
              <p:cNvPr id="3" name="Content Placeholder 2">
                <a:extLst>
                  <a:ext uri="{FF2B5EF4-FFF2-40B4-BE49-F238E27FC236}">
                    <a16:creationId xmlns:a16="http://schemas.microsoft.com/office/drawing/2014/main" id="{142000BB-7A50-4622-B56A-2F6083230C51}"/>
                  </a:ext>
                </a:extLst>
              </p:cNvPr>
              <p:cNvSpPr>
                <a:spLocks noGrp="1" noRot="1" noChangeAspect="1" noMove="1" noResize="1" noEditPoints="1" noAdjustHandles="1" noChangeArrowheads="1" noChangeShapeType="1" noTextEdit="1"/>
              </p:cNvSpPr>
              <p:nvPr>
                <p:ph idx="1"/>
              </p:nvPr>
            </p:nvSpPr>
            <p:spPr>
              <a:xfrm>
                <a:off x="464234" y="1460500"/>
                <a:ext cx="11535508" cy="5032375"/>
              </a:xfrm>
              <a:blipFill>
                <a:blip r:embed="rId2"/>
                <a:stretch>
                  <a:fillRect l="-687" t="-1697"/>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E5A4A8E4-7047-4560-B9A0-57FC9BD24CE9}"/>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41465385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8DB93-5D9E-486B-8E77-3DE7CA9F8834}"/>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Do all growths yield higher valuation?</a:t>
            </a:r>
            <a:endParaRPr lang="en-US" sz="3600"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350A8092-BA20-40D0-AD04-17CCA092EABC}"/>
                  </a:ext>
                </a:extLst>
              </p:cNvPr>
              <p:cNvSpPr>
                <a:spLocks noGrp="1"/>
              </p:cNvSpPr>
              <p:nvPr>
                <p:ph idx="1"/>
              </p:nvPr>
            </p:nvSpPr>
            <p:spPr/>
            <p:txBody>
              <a:bodyPr>
                <a:normAutofit/>
              </a:bodyPr>
              <a:lstStyle/>
              <a:p>
                <a:pPr lvl="1"/>
                <a:r>
                  <a:rPr lang="en-US" dirty="0">
                    <a:latin typeface="Times New Roman" panose="02020603050405020304" pitchFamily="18" charset="0"/>
                    <a:cs typeface="Times New Roman" panose="02020603050405020304" pitchFamily="18" charset="0"/>
                  </a:rPr>
                  <a:t>Assume, growth rate is 5%</a:t>
                </a:r>
              </a:p>
              <a:p>
                <a:pPr lvl="1"/>
                <a:r>
                  <a:rPr lang="en-US" dirty="0">
                    <a:latin typeface="Times New Roman" panose="02020603050405020304" pitchFamily="18" charset="0"/>
                    <a:cs typeface="Times New Roman" panose="02020603050405020304" pitchFamily="18" charset="0"/>
                  </a:rPr>
                  <a:t>How much should be reinvesting to grow 5%</a:t>
                </a:r>
              </a:p>
              <a:p>
                <a:pPr lvl="1"/>
                <a:r>
                  <a:rPr lang="en-US" dirty="0">
                    <a:latin typeface="Times New Roman" panose="02020603050405020304" pitchFamily="18" charset="0"/>
                    <a:cs typeface="Times New Roman" panose="02020603050405020304" pitchFamily="18" charset="0"/>
                  </a:rPr>
                  <a:t> Growth=retained earnings rate * ROE </a:t>
                </a:r>
              </a:p>
              <a:p>
                <a:pPr lvl="1"/>
                <a:r>
                  <a:rPr lang="en-US" dirty="0">
                    <a:latin typeface="Times New Roman" panose="02020603050405020304" pitchFamily="18" charset="0"/>
                    <a:cs typeface="Times New Roman" panose="02020603050405020304" pitchFamily="18" charset="0"/>
                  </a:rPr>
                  <a:t>5%=Retained earnings * 10%</a:t>
                </a:r>
              </a:p>
              <a:p>
                <a:pPr lvl="1"/>
                <a:r>
                  <a:rPr lang="en-US" dirty="0">
                    <a:latin typeface="Times New Roman" panose="02020603050405020304" pitchFamily="18" charset="0"/>
                    <a:cs typeface="Times New Roman" panose="02020603050405020304" pitchFamily="18" charset="0"/>
                  </a:rPr>
                  <a:t> Retained earnings rate=</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5%</m:t>
                        </m:r>
                      </m:num>
                      <m:den>
                        <m:r>
                          <a:rPr lang="en-US" i="1">
                            <a:latin typeface="Cambria Math" panose="02040503050406030204" pitchFamily="18" charset="0"/>
                            <a:cs typeface="Times New Roman" panose="02020603050405020304" pitchFamily="18" charset="0"/>
                          </a:rPr>
                          <m:t>10%</m:t>
                        </m:r>
                      </m:den>
                    </m:f>
                    <m:r>
                      <a:rPr lang="en-US" i="1">
                        <a:latin typeface="Cambria Math" panose="02040503050406030204" pitchFamily="18" charset="0"/>
                        <a:cs typeface="Times New Roman" panose="02020603050405020304" pitchFamily="18" charset="0"/>
                      </a:rPr>
                      <m:t>=50%</m:t>
                    </m:r>
                  </m:oMath>
                </a14:m>
                <a:endParaRPr lang="en-US" dirty="0">
                  <a:latin typeface="Times New Roman" panose="02020603050405020304" pitchFamily="18" charset="0"/>
                  <a:cs typeface="Times New Roman" panose="02020603050405020304" pitchFamily="18" charset="0"/>
                </a:endParaRPr>
              </a:p>
              <a:p>
                <a:pPr lvl="1"/>
                <a:r>
                  <a:rPr lang="en-US" dirty="0">
                    <a:latin typeface="Times New Roman" panose="02020603050405020304" pitchFamily="18" charset="0"/>
                    <a:cs typeface="Times New Roman" panose="02020603050405020304" pitchFamily="18" charset="0"/>
                  </a:rPr>
                  <a:t>Dividend per share=$6*50%=$3</a:t>
                </a:r>
              </a:p>
              <a:p>
                <a:pPr lvl="1"/>
                <a:r>
                  <a:rPr lang="en-US" dirty="0">
                    <a:latin typeface="Times New Roman" panose="02020603050405020304" pitchFamily="18" charset="0"/>
                    <a:cs typeface="Times New Roman" panose="02020603050405020304" pitchFamily="18" charset="0"/>
                  </a:rPr>
                  <a:t>Value of stock=</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𝐷𝑖𝑣𝑖𝑑𝑒𝑛𝑑</m:t>
                        </m:r>
                        <m:r>
                          <a:rPr lang="en-US" i="1">
                            <a:latin typeface="Cambria Math" panose="02040503050406030204" pitchFamily="18" charset="0"/>
                            <a:cs typeface="Times New Roman" panose="02020603050405020304" pitchFamily="18" charset="0"/>
                          </a:rPr>
                          <m:t> </m:t>
                        </m:r>
                        <m:r>
                          <a:rPr lang="en-US" i="1">
                            <a:latin typeface="Cambria Math" panose="02040503050406030204" pitchFamily="18" charset="0"/>
                            <a:cs typeface="Times New Roman" panose="02020603050405020304" pitchFamily="18" charset="0"/>
                          </a:rPr>
                          <m:t>𝑝𝑒𝑟</m:t>
                        </m:r>
                        <m:r>
                          <a:rPr lang="en-US" i="1">
                            <a:latin typeface="Cambria Math" panose="02040503050406030204" pitchFamily="18" charset="0"/>
                            <a:cs typeface="Times New Roman" panose="02020603050405020304" pitchFamily="18" charset="0"/>
                          </a:rPr>
                          <m:t> </m:t>
                        </m:r>
                        <m:r>
                          <a:rPr lang="en-US" i="1">
                            <a:latin typeface="Cambria Math" panose="02040503050406030204" pitchFamily="18" charset="0"/>
                            <a:cs typeface="Times New Roman" panose="02020603050405020304" pitchFamily="18" charset="0"/>
                          </a:rPr>
                          <m:t>𝑠h𝑎𝑟𝑒</m:t>
                        </m:r>
                      </m:num>
                      <m:den>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𝐾</m:t>
                            </m:r>
                          </m:e>
                          <m:sub>
                            <m:r>
                              <a:rPr lang="en-US" i="1">
                                <a:latin typeface="Cambria Math" panose="02040503050406030204" pitchFamily="18" charset="0"/>
                                <a:cs typeface="Times New Roman" panose="02020603050405020304" pitchFamily="18" charset="0"/>
                              </a:rPr>
                              <m:t>𝑒</m:t>
                            </m:r>
                          </m:sub>
                        </m:sSub>
                        <m:r>
                          <a:rPr lang="en-US" i="1">
                            <a:latin typeface="Cambria Math" panose="02040503050406030204" pitchFamily="18" charset="0"/>
                            <a:cs typeface="Times New Roman" panose="02020603050405020304" pitchFamily="18" charset="0"/>
                          </a:rPr>
                          <m:t>−</m:t>
                        </m:r>
                        <m:r>
                          <a:rPr lang="en-US" i="1">
                            <a:latin typeface="Cambria Math" panose="02040503050406030204" pitchFamily="18" charset="0"/>
                            <a:cs typeface="Times New Roman" panose="02020603050405020304" pitchFamily="18" charset="0"/>
                          </a:rPr>
                          <m:t>𝑔</m:t>
                        </m:r>
                      </m:den>
                    </m:f>
                    <m:r>
                      <a:rPr lang="en-US" i="1">
                        <a:latin typeface="Cambria Math" panose="02040503050406030204" pitchFamily="18" charset="0"/>
                        <a:cs typeface="Times New Roman" panose="02020603050405020304" pitchFamily="18" charset="0"/>
                      </a:rPr>
                      <m:t>=</m:t>
                    </m:r>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3</m:t>
                        </m:r>
                      </m:num>
                      <m:den>
                        <m:r>
                          <a:rPr lang="en-US" i="1">
                            <a:latin typeface="Cambria Math" panose="02040503050406030204" pitchFamily="18" charset="0"/>
                            <a:cs typeface="Times New Roman" panose="02020603050405020304" pitchFamily="18" charset="0"/>
                          </a:rPr>
                          <m:t>0.12−0.05</m:t>
                        </m:r>
                      </m:den>
                    </m:f>
                    <m:r>
                      <a:rPr lang="en-US" i="1">
                        <a:latin typeface="Cambria Math" panose="02040503050406030204" pitchFamily="18" charset="0"/>
                        <a:cs typeface="Times New Roman" panose="02020603050405020304" pitchFamily="18" charset="0"/>
                      </a:rPr>
                      <m:t>=$42.85 </m:t>
                    </m:r>
                    <m:r>
                      <a:rPr lang="en-US" i="1">
                        <a:latin typeface="Cambria Math" panose="02040503050406030204" pitchFamily="18" charset="0"/>
                        <a:cs typeface="Times New Roman" panose="02020603050405020304" pitchFamily="18" charset="0"/>
                      </a:rPr>
                      <m:t>𝑝𝑒𝑟</m:t>
                    </m:r>
                    <m:r>
                      <a:rPr lang="en-US" i="1">
                        <a:latin typeface="Cambria Math" panose="02040503050406030204" pitchFamily="18" charset="0"/>
                        <a:cs typeface="Times New Roman" panose="02020603050405020304" pitchFamily="18" charset="0"/>
                      </a:rPr>
                      <m:t> </m:t>
                    </m:r>
                    <m:r>
                      <a:rPr lang="en-US" i="1">
                        <a:latin typeface="Cambria Math" panose="02040503050406030204" pitchFamily="18" charset="0"/>
                        <a:cs typeface="Times New Roman" panose="02020603050405020304" pitchFamily="18" charset="0"/>
                      </a:rPr>
                      <m:t>𝑠h𝑎𝑟𝑒</m:t>
                    </m:r>
                  </m:oMath>
                </a14:m>
                <a:endParaRPr lang="en-US"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Now, we must be wondering that with growth, the value of equity ($42.85) is lower than the value of equity without growth ($50).</a:t>
                </a:r>
              </a:p>
              <a:p>
                <a:endParaRPr lang="en-US" sz="2400" dirty="0">
                  <a:latin typeface="Times New Roman" panose="02020603050405020304" pitchFamily="18" charset="0"/>
                  <a:cs typeface="Times New Roman" panose="02020603050405020304" pitchFamily="18" charset="0"/>
                </a:endParaRPr>
              </a:p>
            </p:txBody>
          </p:sp>
        </mc:Choice>
        <mc:Fallback>
          <p:sp>
            <p:nvSpPr>
              <p:cNvPr id="3" name="Content Placeholder 2">
                <a:extLst>
                  <a:ext uri="{FF2B5EF4-FFF2-40B4-BE49-F238E27FC236}">
                    <a16:creationId xmlns:a16="http://schemas.microsoft.com/office/drawing/2014/main" id="{350A8092-BA20-40D0-AD04-17CCA092EABC}"/>
                  </a:ext>
                </a:extLst>
              </p:cNvPr>
              <p:cNvSpPr>
                <a:spLocks noGrp="1" noRot="1" noChangeAspect="1" noMove="1" noResize="1" noEditPoints="1" noAdjustHandles="1" noChangeArrowheads="1" noChangeShapeType="1" noTextEdit="1"/>
              </p:cNvSpPr>
              <p:nvPr>
                <p:ph idx="1"/>
              </p:nvPr>
            </p:nvSpPr>
            <p:spPr>
              <a:blipFill>
                <a:blip r:embed="rId2"/>
                <a:stretch>
                  <a:fillRect l="-812" t="-1961"/>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A6CCDEE0-797E-4C72-8EBC-C1EC4E55E62A}"/>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23719140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0F2D3-8FD9-400B-B65A-0B32287872A8}"/>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sz="3600" kern="1200" dirty="0">
                <a:solidFill>
                  <a:schemeClr val="tx1"/>
                </a:solidFill>
                <a:latin typeface="Times New Roman" panose="02020603050405020304" pitchFamily="18" charset="0"/>
                <a:cs typeface="Times New Roman" panose="02020603050405020304" pitchFamily="18" charset="0"/>
              </a:rPr>
              <a:t>Case 1: Good growth-: ROE&gt; Cost of equity</a:t>
            </a:r>
          </a:p>
        </p:txBody>
      </p:sp>
      <p:graphicFrame>
        <p:nvGraphicFramePr>
          <p:cNvPr id="3" name="Table 2">
            <a:extLst>
              <a:ext uri="{FF2B5EF4-FFF2-40B4-BE49-F238E27FC236}">
                <a16:creationId xmlns:a16="http://schemas.microsoft.com/office/drawing/2014/main" id="{CE726603-50D5-455F-ABFB-CC79B7939D72}"/>
              </a:ext>
            </a:extLst>
          </p:cNvPr>
          <p:cNvGraphicFramePr>
            <a:graphicFrameLocks noGrp="1"/>
          </p:cNvGraphicFramePr>
          <p:nvPr>
            <p:extLst>
              <p:ext uri="{D42A27DB-BD31-4B8C-83A1-F6EECF244321}">
                <p14:modId xmlns:p14="http://schemas.microsoft.com/office/powerpoint/2010/main" val="2863867218"/>
              </p:ext>
            </p:extLst>
          </p:nvPr>
        </p:nvGraphicFramePr>
        <p:xfrm>
          <a:off x="569626" y="1825626"/>
          <a:ext cx="11167672" cy="4623345"/>
        </p:xfrm>
        <a:graphic>
          <a:graphicData uri="http://schemas.openxmlformats.org/drawingml/2006/table">
            <a:tbl>
              <a:tblPr firstRow="1" bandRow="1">
                <a:tableStyleId>{5940675A-B579-460E-94D1-54222C63F5DA}</a:tableStyleId>
              </a:tblPr>
              <a:tblGrid>
                <a:gridCol w="1563718">
                  <a:extLst>
                    <a:ext uri="{9D8B030D-6E8A-4147-A177-3AD203B41FA5}">
                      <a16:colId xmlns:a16="http://schemas.microsoft.com/office/drawing/2014/main" val="673272927"/>
                    </a:ext>
                  </a:extLst>
                </a:gridCol>
                <a:gridCol w="1329241">
                  <a:extLst>
                    <a:ext uri="{9D8B030D-6E8A-4147-A177-3AD203B41FA5}">
                      <a16:colId xmlns:a16="http://schemas.microsoft.com/office/drawing/2014/main" val="583592355"/>
                    </a:ext>
                  </a:extLst>
                </a:gridCol>
                <a:gridCol w="1608242">
                  <a:extLst>
                    <a:ext uri="{9D8B030D-6E8A-4147-A177-3AD203B41FA5}">
                      <a16:colId xmlns:a16="http://schemas.microsoft.com/office/drawing/2014/main" val="2866244064"/>
                    </a:ext>
                  </a:extLst>
                </a:gridCol>
                <a:gridCol w="1278104">
                  <a:extLst>
                    <a:ext uri="{9D8B030D-6E8A-4147-A177-3AD203B41FA5}">
                      <a16:colId xmlns:a16="http://schemas.microsoft.com/office/drawing/2014/main" val="2813185291"/>
                    </a:ext>
                  </a:extLst>
                </a:gridCol>
                <a:gridCol w="1278104">
                  <a:extLst>
                    <a:ext uri="{9D8B030D-6E8A-4147-A177-3AD203B41FA5}">
                      <a16:colId xmlns:a16="http://schemas.microsoft.com/office/drawing/2014/main" val="3901289598"/>
                    </a:ext>
                  </a:extLst>
                </a:gridCol>
                <a:gridCol w="1329241">
                  <a:extLst>
                    <a:ext uri="{9D8B030D-6E8A-4147-A177-3AD203B41FA5}">
                      <a16:colId xmlns:a16="http://schemas.microsoft.com/office/drawing/2014/main" val="4035756415"/>
                    </a:ext>
                  </a:extLst>
                </a:gridCol>
                <a:gridCol w="1354166">
                  <a:extLst>
                    <a:ext uri="{9D8B030D-6E8A-4147-A177-3AD203B41FA5}">
                      <a16:colId xmlns:a16="http://schemas.microsoft.com/office/drawing/2014/main" val="1834205383"/>
                    </a:ext>
                  </a:extLst>
                </a:gridCol>
                <a:gridCol w="1426856">
                  <a:extLst>
                    <a:ext uri="{9D8B030D-6E8A-4147-A177-3AD203B41FA5}">
                      <a16:colId xmlns:a16="http://schemas.microsoft.com/office/drawing/2014/main" val="782576678"/>
                    </a:ext>
                  </a:extLst>
                </a:gridCol>
              </a:tblGrid>
              <a:tr h="658855">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Expected EPS</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DPR</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Retention ratio</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Ke</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ROE</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Growth rate</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Expected Dividend per share</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Equity Value</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extLst>
                  <a:ext uri="{0D108BD9-81ED-4DB2-BD59-A6C34878D82A}">
                    <a16:rowId xmlns:a16="http://schemas.microsoft.com/office/drawing/2014/main" val="2448321185"/>
                  </a:ext>
                </a:extLst>
              </a:tr>
              <a:tr h="369249">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90%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9.90%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10000.00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extLst>
                  <a:ext uri="{0D108BD9-81ED-4DB2-BD59-A6C34878D82A}">
                    <a16:rowId xmlns:a16="http://schemas.microsoft.com/office/drawing/2014/main" val="2313752054"/>
                  </a:ext>
                </a:extLst>
              </a:tr>
              <a:tr h="369249">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20%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80%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8.80%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20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1666.67</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extLst>
                  <a:ext uri="{0D108BD9-81ED-4DB2-BD59-A6C34878D82A}">
                    <a16:rowId xmlns:a16="http://schemas.microsoft.com/office/drawing/2014/main" val="931699418"/>
                  </a:ext>
                </a:extLst>
              </a:tr>
              <a:tr h="369249">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30%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70%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7.70%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30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1304.35</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extLst>
                  <a:ext uri="{0D108BD9-81ED-4DB2-BD59-A6C34878D82A}">
                    <a16:rowId xmlns:a16="http://schemas.microsoft.com/office/drawing/2014/main" val="3142420219"/>
                  </a:ext>
                </a:extLst>
              </a:tr>
              <a:tr h="369249">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40%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60%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6.60%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40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1176.47</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extLst>
                  <a:ext uri="{0D108BD9-81ED-4DB2-BD59-A6C34878D82A}">
                    <a16:rowId xmlns:a16="http://schemas.microsoft.com/office/drawing/2014/main" val="1048333822"/>
                  </a:ext>
                </a:extLst>
              </a:tr>
              <a:tr h="369249">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50%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50%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5.50%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50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1111.11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extLst>
                  <a:ext uri="{0D108BD9-81ED-4DB2-BD59-A6C34878D82A}">
                    <a16:rowId xmlns:a16="http://schemas.microsoft.com/office/drawing/2014/main" val="2704463494"/>
                  </a:ext>
                </a:extLst>
              </a:tr>
              <a:tr h="369249">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60%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40%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4.40%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60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1071.43</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extLst>
                  <a:ext uri="{0D108BD9-81ED-4DB2-BD59-A6C34878D82A}">
                    <a16:rowId xmlns:a16="http://schemas.microsoft.com/office/drawing/2014/main" val="771976054"/>
                  </a:ext>
                </a:extLst>
              </a:tr>
              <a:tr h="369249">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70%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30%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3.30%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70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1044.78</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extLst>
                  <a:ext uri="{0D108BD9-81ED-4DB2-BD59-A6C34878D82A}">
                    <a16:rowId xmlns:a16="http://schemas.microsoft.com/office/drawing/2014/main" val="3800968288"/>
                  </a:ext>
                </a:extLst>
              </a:tr>
              <a:tr h="369249">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80%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20%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2.20%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80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1025.64</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extLst>
                  <a:ext uri="{0D108BD9-81ED-4DB2-BD59-A6C34878D82A}">
                    <a16:rowId xmlns:a16="http://schemas.microsoft.com/office/drawing/2014/main" val="2578666315"/>
                  </a:ext>
                </a:extLst>
              </a:tr>
              <a:tr h="369249">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90%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90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1011.24</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extLst>
                  <a:ext uri="{0D108BD9-81ED-4DB2-BD59-A6C34878D82A}">
                    <a16:rowId xmlns:a16="http://schemas.microsoft.com/office/drawing/2014/main" val="3572821395"/>
                  </a:ext>
                </a:extLst>
              </a:tr>
              <a:tr h="369249">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0.00%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2000" u="none" strike="noStrike" dirty="0">
                          <a:effectLst/>
                          <a:latin typeface="Times New Roman" panose="02020603050405020304" pitchFamily="18" charset="0"/>
                          <a:cs typeface="Times New Roman" panose="02020603050405020304" pitchFamily="18" charset="0"/>
                        </a:rPr>
                        <a:t>1000.00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extLst>
                  <a:ext uri="{0D108BD9-81ED-4DB2-BD59-A6C34878D82A}">
                    <a16:rowId xmlns:a16="http://schemas.microsoft.com/office/drawing/2014/main" val="2471766623"/>
                  </a:ext>
                </a:extLst>
              </a:tr>
            </a:tbl>
          </a:graphicData>
        </a:graphic>
      </p:graphicFrame>
      <p:sp>
        <p:nvSpPr>
          <p:cNvPr id="4" name="Footer Placeholder 3">
            <a:extLst>
              <a:ext uri="{FF2B5EF4-FFF2-40B4-BE49-F238E27FC236}">
                <a16:creationId xmlns:a16="http://schemas.microsoft.com/office/drawing/2014/main" id="{BDC811D0-808F-4504-8899-C7B32A4A4827}"/>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25668839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704A3-1B18-43A5-B423-57AFC5C6EB74}"/>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sz="3600" kern="1200" dirty="0">
                <a:solidFill>
                  <a:schemeClr val="tx1"/>
                </a:solidFill>
                <a:latin typeface="Times New Roman" panose="02020603050405020304" pitchFamily="18" charset="0"/>
                <a:cs typeface="Times New Roman" panose="02020603050405020304" pitchFamily="18" charset="0"/>
              </a:rPr>
              <a:t>Case </a:t>
            </a:r>
            <a:r>
              <a:rPr lang="en-US" sz="3600" dirty="0">
                <a:latin typeface="Times New Roman" panose="02020603050405020304" pitchFamily="18" charset="0"/>
                <a:cs typeface="Times New Roman" panose="02020603050405020304" pitchFamily="18" charset="0"/>
              </a:rPr>
              <a:t>2: Bad growth :- </a:t>
            </a:r>
            <a:r>
              <a:rPr lang="en-US" sz="3600" kern="1200" dirty="0">
                <a:solidFill>
                  <a:schemeClr val="tx1"/>
                </a:solidFill>
                <a:latin typeface="Times New Roman" panose="02020603050405020304" pitchFamily="18" charset="0"/>
                <a:cs typeface="Times New Roman" panose="02020603050405020304" pitchFamily="18" charset="0"/>
              </a:rPr>
              <a:t>Cost of equity&gt;ROE</a:t>
            </a:r>
          </a:p>
        </p:txBody>
      </p:sp>
      <p:graphicFrame>
        <p:nvGraphicFramePr>
          <p:cNvPr id="5" name="Content Placeholder 4">
            <a:extLst>
              <a:ext uri="{FF2B5EF4-FFF2-40B4-BE49-F238E27FC236}">
                <a16:creationId xmlns:a16="http://schemas.microsoft.com/office/drawing/2014/main" id="{156AE6DD-D571-4601-A9D9-DF6F16F434EC}"/>
              </a:ext>
            </a:extLst>
          </p:cNvPr>
          <p:cNvGraphicFramePr>
            <a:graphicFrameLocks noGrp="1"/>
          </p:cNvGraphicFramePr>
          <p:nvPr>
            <p:ph idx="1"/>
          </p:nvPr>
        </p:nvGraphicFramePr>
        <p:xfrm>
          <a:off x="838200" y="1825626"/>
          <a:ext cx="10739512" cy="4351345"/>
        </p:xfrm>
        <a:graphic>
          <a:graphicData uri="http://schemas.openxmlformats.org/drawingml/2006/table">
            <a:tbl>
              <a:tblPr firstRow="1" bandRow="1">
                <a:tableStyleId>{5940675A-B579-460E-94D1-54222C63F5DA}</a:tableStyleId>
              </a:tblPr>
              <a:tblGrid>
                <a:gridCol w="1383289">
                  <a:extLst>
                    <a:ext uri="{9D8B030D-6E8A-4147-A177-3AD203B41FA5}">
                      <a16:colId xmlns:a16="http://schemas.microsoft.com/office/drawing/2014/main" val="1342724355"/>
                    </a:ext>
                  </a:extLst>
                </a:gridCol>
                <a:gridCol w="1320693">
                  <a:extLst>
                    <a:ext uri="{9D8B030D-6E8A-4147-A177-3AD203B41FA5}">
                      <a16:colId xmlns:a16="http://schemas.microsoft.com/office/drawing/2014/main" val="2823104794"/>
                    </a:ext>
                  </a:extLst>
                </a:gridCol>
                <a:gridCol w="1531178">
                  <a:extLst>
                    <a:ext uri="{9D8B030D-6E8A-4147-A177-3AD203B41FA5}">
                      <a16:colId xmlns:a16="http://schemas.microsoft.com/office/drawing/2014/main" val="1613497774"/>
                    </a:ext>
                  </a:extLst>
                </a:gridCol>
                <a:gridCol w="1269885">
                  <a:extLst>
                    <a:ext uri="{9D8B030D-6E8A-4147-A177-3AD203B41FA5}">
                      <a16:colId xmlns:a16="http://schemas.microsoft.com/office/drawing/2014/main" val="2778487078"/>
                    </a:ext>
                  </a:extLst>
                </a:gridCol>
                <a:gridCol w="1247625">
                  <a:extLst>
                    <a:ext uri="{9D8B030D-6E8A-4147-A177-3AD203B41FA5}">
                      <a16:colId xmlns:a16="http://schemas.microsoft.com/office/drawing/2014/main" val="1164712703"/>
                    </a:ext>
                  </a:extLst>
                </a:gridCol>
                <a:gridCol w="1320693">
                  <a:extLst>
                    <a:ext uri="{9D8B030D-6E8A-4147-A177-3AD203B41FA5}">
                      <a16:colId xmlns:a16="http://schemas.microsoft.com/office/drawing/2014/main" val="1590729087"/>
                    </a:ext>
                  </a:extLst>
                </a:gridCol>
                <a:gridCol w="1345456">
                  <a:extLst>
                    <a:ext uri="{9D8B030D-6E8A-4147-A177-3AD203B41FA5}">
                      <a16:colId xmlns:a16="http://schemas.microsoft.com/office/drawing/2014/main" val="2704516030"/>
                    </a:ext>
                  </a:extLst>
                </a:gridCol>
                <a:gridCol w="1320693">
                  <a:extLst>
                    <a:ext uri="{9D8B030D-6E8A-4147-A177-3AD203B41FA5}">
                      <a16:colId xmlns:a16="http://schemas.microsoft.com/office/drawing/2014/main" val="2287012965"/>
                    </a:ext>
                  </a:extLst>
                </a:gridCol>
              </a:tblGrid>
              <a:tr h="658855">
                <a:tc>
                  <a:txBody>
                    <a:bodyPr/>
                    <a:lstStyle/>
                    <a:p>
                      <a:pPr algn="ctr" rtl="0" fontAlgn="b"/>
                      <a:r>
                        <a:rPr lang="en-US" sz="1900" u="none" strike="noStrike" dirty="0">
                          <a:effectLst/>
                        </a:rPr>
                        <a:t>Expected EPS</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DPR</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800" u="none" strike="noStrike" dirty="0">
                          <a:effectLst/>
                        </a:rPr>
                        <a:t>Retention ratio</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6455" marR="16455" marT="16455" marB="0" anchor="b"/>
                </a:tc>
                <a:tc>
                  <a:txBody>
                    <a:bodyPr/>
                    <a:lstStyle/>
                    <a:p>
                      <a:pPr algn="ctr" rtl="0" fontAlgn="b"/>
                      <a:r>
                        <a:rPr lang="en-US" sz="1900" u="none" strike="noStrike" dirty="0">
                          <a:effectLst/>
                        </a:rPr>
                        <a:t>Ke</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ROE</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Growth rate</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Dividend Amount</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Equity Value</a:t>
                      </a:r>
                      <a:endParaRPr lang="en-US" sz="1900" b="0" i="0" u="none" strike="noStrike" dirty="0">
                        <a:solidFill>
                          <a:srgbClr val="000000"/>
                        </a:solidFill>
                        <a:effectLst/>
                        <a:latin typeface="Calibri" panose="020F0502020204030204" pitchFamily="34" charset="0"/>
                      </a:endParaRPr>
                    </a:p>
                  </a:txBody>
                  <a:tcPr marL="16455" marR="16455" marT="16455" marB="0" anchor="b"/>
                </a:tc>
                <a:extLst>
                  <a:ext uri="{0D108BD9-81ED-4DB2-BD59-A6C34878D82A}">
                    <a16:rowId xmlns:a16="http://schemas.microsoft.com/office/drawing/2014/main" val="3637060317"/>
                  </a:ext>
                </a:extLst>
              </a:tr>
              <a:tr h="369249">
                <a:tc>
                  <a:txBody>
                    <a:bodyPr/>
                    <a:lstStyle/>
                    <a:p>
                      <a:pPr algn="ctr" rtl="0" fontAlgn="b"/>
                      <a:r>
                        <a:rPr lang="en-US" sz="1900" u="none" strike="noStrike" dirty="0">
                          <a:effectLst/>
                        </a:rPr>
                        <a:t>100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8.10%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526.32</a:t>
                      </a:r>
                      <a:endParaRPr lang="en-US" sz="1900" b="0" i="0" u="none" strike="noStrike" dirty="0">
                        <a:solidFill>
                          <a:srgbClr val="000000"/>
                        </a:solidFill>
                        <a:effectLst/>
                        <a:latin typeface="Calibri" panose="020F0502020204030204" pitchFamily="34" charset="0"/>
                      </a:endParaRPr>
                    </a:p>
                  </a:txBody>
                  <a:tcPr marL="16455" marR="16455" marT="16455" marB="0" anchor="b"/>
                </a:tc>
                <a:extLst>
                  <a:ext uri="{0D108BD9-81ED-4DB2-BD59-A6C34878D82A}">
                    <a16:rowId xmlns:a16="http://schemas.microsoft.com/office/drawing/2014/main" val="2975219554"/>
                  </a:ext>
                </a:extLst>
              </a:tr>
              <a:tr h="369249">
                <a:tc>
                  <a:txBody>
                    <a:bodyPr/>
                    <a:lstStyle/>
                    <a:p>
                      <a:pPr algn="ctr" rtl="0" fontAlgn="b"/>
                      <a:r>
                        <a:rPr lang="en-US" sz="1900" u="none" strike="noStrike" dirty="0">
                          <a:effectLst/>
                        </a:rPr>
                        <a:t>100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20%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80%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7.20%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20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714.29</a:t>
                      </a:r>
                      <a:endParaRPr lang="en-US" sz="1900" b="0" i="0" u="none" strike="noStrike" dirty="0">
                        <a:solidFill>
                          <a:srgbClr val="000000"/>
                        </a:solidFill>
                        <a:effectLst/>
                        <a:latin typeface="Calibri" panose="020F0502020204030204" pitchFamily="34" charset="0"/>
                      </a:endParaRPr>
                    </a:p>
                  </a:txBody>
                  <a:tcPr marL="16455" marR="16455" marT="16455" marB="0" anchor="b"/>
                </a:tc>
                <a:extLst>
                  <a:ext uri="{0D108BD9-81ED-4DB2-BD59-A6C34878D82A}">
                    <a16:rowId xmlns:a16="http://schemas.microsoft.com/office/drawing/2014/main" val="3370100791"/>
                  </a:ext>
                </a:extLst>
              </a:tr>
              <a:tr h="369249">
                <a:tc>
                  <a:txBody>
                    <a:bodyPr/>
                    <a:lstStyle/>
                    <a:p>
                      <a:pPr algn="ctr" rtl="0" fontAlgn="b"/>
                      <a:r>
                        <a:rPr lang="en-US" sz="1900" u="none" strike="noStrike" dirty="0">
                          <a:effectLst/>
                        </a:rPr>
                        <a:t>100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30%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70%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6.30%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30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810.81</a:t>
                      </a:r>
                      <a:endParaRPr lang="en-US" sz="1900" b="0" i="0" u="none" strike="noStrike" dirty="0">
                        <a:solidFill>
                          <a:srgbClr val="000000"/>
                        </a:solidFill>
                        <a:effectLst/>
                        <a:latin typeface="Calibri" panose="020F0502020204030204" pitchFamily="34" charset="0"/>
                      </a:endParaRPr>
                    </a:p>
                  </a:txBody>
                  <a:tcPr marL="16455" marR="16455" marT="16455" marB="0" anchor="b"/>
                </a:tc>
                <a:extLst>
                  <a:ext uri="{0D108BD9-81ED-4DB2-BD59-A6C34878D82A}">
                    <a16:rowId xmlns:a16="http://schemas.microsoft.com/office/drawing/2014/main" val="1258407154"/>
                  </a:ext>
                </a:extLst>
              </a:tr>
              <a:tr h="369249">
                <a:tc>
                  <a:txBody>
                    <a:bodyPr/>
                    <a:lstStyle/>
                    <a:p>
                      <a:pPr algn="ctr" rtl="0" fontAlgn="b"/>
                      <a:r>
                        <a:rPr lang="en-US" sz="1900" u="none" strike="noStrike" dirty="0">
                          <a:effectLst/>
                        </a:rPr>
                        <a:t>100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40%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60%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5.40%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40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869.57</a:t>
                      </a:r>
                      <a:endParaRPr lang="en-US" sz="1900" b="0" i="0" u="none" strike="noStrike" dirty="0">
                        <a:solidFill>
                          <a:srgbClr val="000000"/>
                        </a:solidFill>
                        <a:effectLst/>
                        <a:latin typeface="Calibri" panose="020F0502020204030204" pitchFamily="34" charset="0"/>
                      </a:endParaRPr>
                    </a:p>
                  </a:txBody>
                  <a:tcPr marL="16455" marR="16455" marT="16455" marB="0" anchor="b"/>
                </a:tc>
                <a:extLst>
                  <a:ext uri="{0D108BD9-81ED-4DB2-BD59-A6C34878D82A}">
                    <a16:rowId xmlns:a16="http://schemas.microsoft.com/office/drawing/2014/main" val="4950686"/>
                  </a:ext>
                </a:extLst>
              </a:tr>
              <a:tr h="369249">
                <a:tc>
                  <a:txBody>
                    <a:bodyPr/>
                    <a:lstStyle/>
                    <a:p>
                      <a:pPr algn="ctr" rtl="0" fontAlgn="b"/>
                      <a:r>
                        <a:rPr lang="en-US" sz="1900" u="none" strike="noStrike" dirty="0">
                          <a:effectLst/>
                        </a:rPr>
                        <a:t>100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50%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50%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4.50%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50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909.09</a:t>
                      </a:r>
                      <a:endParaRPr lang="en-US" sz="1900" b="0" i="0" u="none" strike="noStrike" dirty="0">
                        <a:solidFill>
                          <a:srgbClr val="000000"/>
                        </a:solidFill>
                        <a:effectLst/>
                        <a:latin typeface="Calibri" panose="020F0502020204030204" pitchFamily="34" charset="0"/>
                      </a:endParaRPr>
                    </a:p>
                  </a:txBody>
                  <a:tcPr marL="16455" marR="16455" marT="16455" marB="0" anchor="b"/>
                </a:tc>
                <a:extLst>
                  <a:ext uri="{0D108BD9-81ED-4DB2-BD59-A6C34878D82A}">
                    <a16:rowId xmlns:a16="http://schemas.microsoft.com/office/drawing/2014/main" val="125124858"/>
                  </a:ext>
                </a:extLst>
              </a:tr>
              <a:tr h="369249">
                <a:tc>
                  <a:txBody>
                    <a:bodyPr/>
                    <a:lstStyle/>
                    <a:p>
                      <a:pPr algn="ctr" rtl="0" fontAlgn="b"/>
                      <a:r>
                        <a:rPr lang="en-US" sz="1900" u="none" strike="noStrike" dirty="0">
                          <a:effectLst/>
                        </a:rPr>
                        <a:t>100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60%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40%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3.60%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60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937.50</a:t>
                      </a:r>
                      <a:endParaRPr lang="en-US" sz="1900" b="0" i="0" u="none" strike="noStrike" dirty="0">
                        <a:solidFill>
                          <a:srgbClr val="000000"/>
                        </a:solidFill>
                        <a:effectLst/>
                        <a:latin typeface="Calibri" panose="020F0502020204030204" pitchFamily="34" charset="0"/>
                      </a:endParaRPr>
                    </a:p>
                  </a:txBody>
                  <a:tcPr marL="16455" marR="16455" marT="16455" marB="0" anchor="b"/>
                </a:tc>
                <a:extLst>
                  <a:ext uri="{0D108BD9-81ED-4DB2-BD59-A6C34878D82A}">
                    <a16:rowId xmlns:a16="http://schemas.microsoft.com/office/drawing/2014/main" val="3262882106"/>
                  </a:ext>
                </a:extLst>
              </a:tr>
              <a:tr h="369249">
                <a:tc>
                  <a:txBody>
                    <a:bodyPr/>
                    <a:lstStyle/>
                    <a:p>
                      <a:pPr algn="ctr" rtl="0" fontAlgn="b"/>
                      <a:r>
                        <a:rPr lang="en-US" sz="1900" u="none" strike="noStrike" dirty="0">
                          <a:effectLst/>
                        </a:rPr>
                        <a:t>100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70%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30%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2.70%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70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958.90</a:t>
                      </a:r>
                      <a:endParaRPr lang="en-US" sz="1900" b="0" i="0" u="none" strike="noStrike" dirty="0">
                        <a:solidFill>
                          <a:srgbClr val="000000"/>
                        </a:solidFill>
                        <a:effectLst/>
                        <a:latin typeface="Calibri" panose="020F0502020204030204" pitchFamily="34" charset="0"/>
                      </a:endParaRPr>
                    </a:p>
                  </a:txBody>
                  <a:tcPr marL="16455" marR="16455" marT="16455" marB="0" anchor="b"/>
                </a:tc>
                <a:extLst>
                  <a:ext uri="{0D108BD9-81ED-4DB2-BD59-A6C34878D82A}">
                    <a16:rowId xmlns:a16="http://schemas.microsoft.com/office/drawing/2014/main" val="1525311372"/>
                  </a:ext>
                </a:extLst>
              </a:tr>
              <a:tr h="369249">
                <a:tc>
                  <a:txBody>
                    <a:bodyPr/>
                    <a:lstStyle/>
                    <a:p>
                      <a:pPr algn="ctr" rtl="0" fontAlgn="b"/>
                      <a:r>
                        <a:rPr lang="en-US" sz="1900" u="none" strike="noStrike" dirty="0">
                          <a:effectLst/>
                        </a:rPr>
                        <a:t>100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80%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20%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1.80%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80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975.61</a:t>
                      </a:r>
                      <a:endParaRPr lang="en-US" sz="1900" b="0" i="0" u="none" strike="noStrike" dirty="0">
                        <a:solidFill>
                          <a:srgbClr val="000000"/>
                        </a:solidFill>
                        <a:effectLst/>
                        <a:latin typeface="Calibri" panose="020F0502020204030204" pitchFamily="34" charset="0"/>
                      </a:endParaRPr>
                    </a:p>
                  </a:txBody>
                  <a:tcPr marL="16455" marR="16455" marT="16455" marB="0" anchor="b"/>
                </a:tc>
                <a:extLst>
                  <a:ext uri="{0D108BD9-81ED-4DB2-BD59-A6C34878D82A}">
                    <a16:rowId xmlns:a16="http://schemas.microsoft.com/office/drawing/2014/main" val="1352801431"/>
                  </a:ext>
                </a:extLst>
              </a:tr>
              <a:tr h="369249">
                <a:tc>
                  <a:txBody>
                    <a:bodyPr/>
                    <a:lstStyle/>
                    <a:p>
                      <a:pPr algn="ctr" rtl="0" fontAlgn="b"/>
                      <a:r>
                        <a:rPr lang="en-US" sz="1900" u="none" strike="noStrike" dirty="0">
                          <a:effectLst/>
                        </a:rPr>
                        <a:t>100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0.90%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989.01</a:t>
                      </a:r>
                      <a:endParaRPr lang="en-US" sz="1900" b="0" i="0" u="none" strike="noStrike" dirty="0">
                        <a:solidFill>
                          <a:srgbClr val="000000"/>
                        </a:solidFill>
                        <a:effectLst/>
                        <a:latin typeface="Calibri" panose="020F0502020204030204" pitchFamily="34" charset="0"/>
                      </a:endParaRPr>
                    </a:p>
                  </a:txBody>
                  <a:tcPr marL="16455" marR="16455" marT="16455" marB="0" anchor="b"/>
                </a:tc>
                <a:extLst>
                  <a:ext uri="{0D108BD9-81ED-4DB2-BD59-A6C34878D82A}">
                    <a16:rowId xmlns:a16="http://schemas.microsoft.com/office/drawing/2014/main" val="3407338629"/>
                  </a:ext>
                </a:extLst>
              </a:tr>
              <a:tr h="369249">
                <a:tc>
                  <a:txBody>
                    <a:bodyPr/>
                    <a:lstStyle/>
                    <a:p>
                      <a:pPr algn="ctr" rtl="0" fontAlgn="b"/>
                      <a:r>
                        <a:rPr lang="en-US" sz="1900" u="none" strike="noStrike" dirty="0">
                          <a:effectLst/>
                        </a:rPr>
                        <a:t>100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9%</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0.00%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100</a:t>
                      </a:r>
                      <a:endParaRPr lang="en-US" sz="1900" b="0" i="0" u="none" strike="noStrike" dirty="0">
                        <a:solidFill>
                          <a:srgbClr val="000000"/>
                        </a:solidFill>
                        <a:effectLst/>
                        <a:latin typeface="Calibri" panose="020F0502020204030204" pitchFamily="34" charset="0"/>
                      </a:endParaRPr>
                    </a:p>
                  </a:txBody>
                  <a:tcPr marL="16455" marR="16455" marT="16455" marB="0" anchor="b"/>
                </a:tc>
                <a:tc>
                  <a:txBody>
                    <a:bodyPr/>
                    <a:lstStyle/>
                    <a:p>
                      <a:pPr algn="ctr" rtl="0" fontAlgn="b"/>
                      <a:r>
                        <a:rPr lang="en-US" sz="1900" u="none" strike="noStrike" dirty="0">
                          <a:effectLst/>
                        </a:rPr>
                        <a:t>1000.00</a:t>
                      </a:r>
                      <a:endParaRPr lang="en-US" sz="1900" b="0" i="0" u="none" strike="noStrike" dirty="0">
                        <a:solidFill>
                          <a:srgbClr val="000000"/>
                        </a:solidFill>
                        <a:effectLst/>
                        <a:latin typeface="Calibri" panose="020F0502020204030204" pitchFamily="34" charset="0"/>
                      </a:endParaRPr>
                    </a:p>
                  </a:txBody>
                  <a:tcPr marL="16455" marR="16455" marT="16455" marB="0" anchor="b"/>
                </a:tc>
                <a:extLst>
                  <a:ext uri="{0D108BD9-81ED-4DB2-BD59-A6C34878D82A}">
                    <a16:rowId xmlns:a16="http://schemas.microsoft.com/office/drawing/2014/main" val="966322204"/>
                  </a:ext>
                </a:extLst>
              </a:tr>
            </a:tbl>
          </a:graphicData>
        </a:graphic>
      </p:graphicFrame>
      <p:sp>
        <p:nvSpPr>
          <p:cNvPr id="3" name="Footer Placeholder 2">
            <a:extLst>
              <a:ext uri="{FF2B5EF4-FFF2-40B4-BE49-F238E27FC236}">
                <a16:creationId xmlns:a16="http://schemas.microsoft.com/office/drawing/2014/main" id="{5259FC37-5560-4E32-9DAC-15AF1D0867D0}"/>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11592885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FE87A-70FE-48B7-90DF-E99240DB34FA}"/>
              </a:ext>
            </a:extLst>
          </p:cNvPr>
          <p:cNvSpPr>
            <a:spLocks noGrp="1"/>
          </p:cNvSpPr>
          <p:nvPr>
            <p:ph type="title"/>
          </p:nvPr>
        </p:nvSpPr>
        <p:spPr>
          <a:xfrm>
            <a:off x="838200" y="365125"/>
            <a:ext cx="10515600" cy="1325563"/>
          </a:xfrm>
        </p:spPr>
        <p:txBody>
          <a:bodyPr vert="horz" lIns="91440" tIns="45720" rIns="91440" bIns="45720" rtlCol="0">
            <a:normAutofit/>
          </a:bodyPr>
          <a:lstStyle/>
          <a:p>
            <a:r>
              <a:rPr lang="en-US" sz="3600" kern="1200" dirty="0">
                <a:latin typeface="Times New Roman" panose="02020603050405020304" pitchFamily="18" charset="0"/>
                <a:cs typeface="Times New Roman" panose="02020603050405020304" pitchFamily="18" charset="0"/>
              </a:rPr>
              <a:t>Case 3: Who cares:- Cost of equity= ROE</a:t>
            </a:r>
          </a:p>
        </p:txBody>
      </p:sp>
      <p:graphicFrame>
        <p:nvGraphicFramePr>
          <p:cNvPr id="6" name="Content Placeholder 5">
            <a:extLst>
              <a:ext uri="{FF2B5EF4-FFF2-40B4-BE49-F238E27FC236}">
                <a16:creationId xmlns:a16="http://schemas.microsoft.com/office/drawing/2014/main" id="{F85112A5-284B-4FAD-90D6-A79CDDA8B189}"/>
              </a:ext>
            </a:extLst>
          </p:cNvPr>
          <p:cNvGraphicFramePr>
            <a:graphicFrameLocks noGrp="1"/>
          </p:cNvGraphicFramePr>
          <p:nvPr>
            <p:ph idx="1"/>
          </p:nvPr>
        </p:nvGraphicFramePr>
        <p:xfrm>
          <a:off x="506437" y="1825625"/>
          <a:ext cx="10847362" cy="4351343"/>
        </p:xfrm>
        <a:graphic>
          <a:graphicData uri="http://schemas.openxmlformats.org/drawingml/2006/table">
            <a:tbl>
              <a:tblPr firstRow="1" bandRow="1">
                <a:tableStyleId>{5940675A-B579-460E-94D1-54222C63F5DA}</a:tableStyleId>
              </a:tblPr>
              <a:tblGrid>
                <a:gridCol w="1422425">
                  <a:extLst>
                    <a:ext uri="{9D8B030D-6E8A-4147-A177-3AD203B41FA5}">
                      <a16:colId xmlns:a16="http://schemas.microsoft.com/office/drawing/2014/main" val="877286226"/>
                    </a:ext>
                  </a:extLst>
                </a:gridCol>
                <a:gridCol w="1358059">
                  <a:extLst>
                    <a:ext uri="{9D8B030D-6E8A-4147-A177-3AD203B41FA5}">
                      <a16:colId xmlns:a16="http://schemas.microsoft.com/office/drawing/2014/main" val="3202010151"/>
                    </a:ext>
                  </a:extLst>
                </a:gridCol>
                <a:gridCol w="1576188">
                  <a:extLst>
                    <a:ext uri="{9D8B030D-6E8A-4147-A177-3AD203B41FA5}">
                      <a16:colId xmlns:a16="http://schemas.microsoft.com/office/drawing/2014/main" val="3237167852"/>
                    </a:ext>
                  </a:extLst>
                </a:gridCol>
                <a:gridCol w="1195525">
                  <a:extLst>
                    <a:ext uri="{9D8B030D-6E8A-4147-A177-3AD203B41FA5}">
                      <a16:colId xmlns:a16="http://schemas.microsoft.com/office/drawing/2014/main" val="3539361346"/>
                    </a:ext>
                  </a:extLst>
                </a:gridCol>
                <a:gridCol w="1195525">
                  <a:extLst>
                    <a:ext uri="{9D8B030D-6E8A-4147-A177-3AD203B41FA5}">
                      <a16:colId xmlns:a16="http://schemas.microsoft.com/office/drawing/2014/main" val="3316960879"/>
                    </a:ext>
                  </a:extLst>
                </a:gridCol>
                <a:gridCol w="1358059">
                  <a:extLst>
                    <a:ext uri="{9D8B030D-6E8A-4147-A177-3AD203B41FA5}">
                      <a16:colId xmlns:a16="http://schemas.microsoft.com/office/drawing/2014/main" val="553169704"/>
                    </a:ext>
                  </a:extLst>
                </a:gridCol>
                <a:gridCol w="1383522">
                  <a:extLst>
                    <a:ext uri="{9D8B030D-6E8A-4147-A177-3AD203B41FA5}">
                      <a16:colId xmlns:a16="http://schemas.microsoft.com/office/drawing/2014/main" val="3143680682"/>
                    </a:ext>
                  </a:extLst>
                </a:gridCol>
                <a:gridCol w="1358059">
                  <a:extLst>
                    <a:ext uri="{9D8B030D-6E8A-4147-A177-3AD203B41FA5}">
                      <a16:colId xmlns:a16="http://schemas.microsoft.com/office/drawing/2014/main" val="3188230853"/>
                    </a:ext>
                  </a:extLst>
                </a:gridCol>
              </a:tblGrid>
              <a:tr h="705223">
                <a:tc>
                  <a:txBody>
                    <a:bodyPr/>
                    <a:lstStyle/>
                    <a:p>
                      <a:pPr algn="ctr" rtl="0" fontAlgn="b"/>
                      <a:r>
                        <a:rPr lang="en-US" sz="2000" u="none" strike="noStrike" dirty="0">
                          <a:effectLst/>
                        </a:rPr>
                        <a:t>Expected EPS</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DPR</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100" u="none" strike="noStrike" dirty="0">
                          <a:effectLst/>
                        </a:rPr>
                        <a:t>Retention ratio</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513" marR="17513" marT="17513" marB="0" anchor="b"/>
                </a:tc>
                <a:tc>
                  <a:txBody>
                    <a:bodyPr/>
                    <a:lstStyle/>
                    <a:p>
                      <a:pPr algn="ctr" rtl="0" fontAlgn="b"/>
                      <a:r>
                        <a:rPr lang="en-US" sz="2000" u="none" strike="noStrike" dirty="0">
                          <a:effectLst/>
                        </a:rPr>
                        <a:t>Ke</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ROE</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Growth rate</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Dividend Amount</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Equity Value</a:t>
                      </a:r>
                      <a:endParaRPr lang="en-US" sz="2000" b="0" i="0" u="none" strike="noStrike" dirty="0">
                        <a:solidFill>
                          <a:srgbClr val="000000"/>
                        </a:solidFill>
                        <a:effectLst/>
                        <a:latin typeface="Calibri" panose="020F0502020204030204" pitchFamily="34" charset="0"/>
                      </a:endParaRPr>
                    </a:p>
                  </a:txBody>
                  <a:tcPr marL="17513" marR="17513" marT="17513" marB="0" anchor="b"/>
                </a:tc>
                <a:extLst>
                  <a:ext uri="{0D108BD9-81ED-4DB2-BD59-A6C34878D82A}">
                    <a16:rowId xmlns:a16="http://schemas.microsoft.com/office/drawing/2014/main" val="1766673886"/>
                  </a:ext>
                </a:extLst>
              </a:tr>
              <a:tr h="364612">
                <a:tc>
                  <a:txBody>
                    <a:bodyPr/>
                    <a:lstStyle/>
                    <a:p>
                      <a:pPr algn="ctr" rtl="0" fontAlgn="b"/>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90%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9.00%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1000.00</a:t>
                      </a:r>
                      <a:endParaRPr lang="en-US" sz="2000" b="0" i="0" u="none" strike="noStrike" dirty="0">
                        <a:solidFill>
                          <a:srgbClr val="000000"/>
                        </a:solidFill>
                        <a:effectLst/>
                        <a:latin typeface="Calibri" panose="020F0502020204030204" pitchFamily="34" charset="0"/>
                      </a:endParaRPr>
                    </a:p>
                  </a:txBody>
                  <a:tcPr marL="17513" marR="17513" marT="17513" marB="0" anchor="b"/>
                </a:tc>
                <a:extLst>
                  <a:ext uri="{0D108BD9-81ED-4DB2-BD59-A6C34878D82A}">
                    <a16:rowId xmlns:a16="http://schemas.microsoft.com/office/drawing/2014/main" val="2953659600"/>
                  </a:ext>
                </a:extLst>
              </a:tr>
              <a:tr h="364612">
                <a:tc>
                  <a:txBody>
                    <a:bodyPr/>
                    <a:lstStyle/>
                    <a:p>
                      <a:pPr algn="ctr" rtl="0" fontAlgn="b"/>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20%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80%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8.00%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20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1000.00</a:t>
                      </a:r>
                      <a:endParaRPr lang="en-US" sz="2000" b="0" i="0" u="none" strike="noStrike" dirty="0">
                        <a:solidFill>
                          <a:srgbClr val="000000"/>
                        </a:solidFill>
                        <a:effectLst/>
                        <a:latin typeface="Calibri" panose="020F0502020204030204" pitchFamily="34" charset="0"/>
                      </a:endParaRPr>
                    </a:p>
                  </a:txBody>
                  <a:tcPr marL="17513" marR="17513" marT="17513" marB="0" anchor="b"/>
                </a:tc>
                <a:extLst>
                  <a:ext uri="{0D108BD9-81ED-4DB2-BD59-A6C34878D82A}">
                    <a16:rowId xmlns:a16="http://schemas.microsoft.com/office/drawing/2014/main" val="4255893305"/>
                  </a:ext>
                </a:extLst>
              </a:tr>
              <a:tr h="364612">
                <a:tc>
                  <a:txBody>
                    <a:bodyPr/>
                    <a:lstStyle/>
                    <a:p>
                      <a:pPr algn="ctr" rtl="0" fontAlgn="b"/>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30%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70%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7.00%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30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1000.00</a:t>
                      </a:r>
                      <a:endParaRPr lang="en-US" sz="2000" b="0" i="0" u="none" strike="noStrike" dirty="0">
                        <a:solidFill>
                          <a:srgbClr val="000000"/>
                        </a:solidFill>
                        <a:effectLst/>
                        <a:latin typeface="Calibri" panose="020F0502020204030204" pitchFamily="34" charset="0"/>
                      </a:endParaRPr>
                    </a:p>
                  </a:txBody>
                  <a:tcPr marL="17513" marR="17513" marT="17513" marB="0" anchor="b"/>
                </a:tc>
                <a:extLst>
                  <a:ext uri="{0D108BD9-81ED-4DB2-BD59-A6C34878D82A}">
                    <a16:rowId xmlns:a16="http://schemas.microsoft.com/office/drawing/2014/main" val="538498841"/>
                  </a:ext>
                </a:extLst>
              </a:tr>
              <a:tr h="364612">
                <a:tc>
                  <a:txBody>
                    <a:bodyPr/>
                    <a:lstStyle/>
                    <a:p>
                      <a:pPr algn="ctr" rtl="0" fontAlgn="b"/>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40%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60%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6.00%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40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1000.00</a:t>
                      </a:r>
                      <a:endParaRPr lang="en-US" sz="2000" b="0" i="0" u="none" strike="noStrike" dirty="0">
                        <a:solidFill>
                          <a:srgbClr val="000000"/>
                        </a:solidFill>
                        <a:effectLst/>
                        <a:latin typeface="Calibri" panose="020F0502020204030204" pitchFamily="34" charset="0"/>
                      </a:endParaRPr>
                    </a:p>
                  </a:txBody>
                  <a:tcPr marL="17513" marR="17513" marT="17513" marB="0" anchor="b"/>
                </a:tc>
                <a:extLst>
                  <a:ext uri="{0D108BD9-81ED-4DB2-BD59-A6C34878D82A}">
                    <a16:rowId xmlns:a16="http://schemas.microsoft.com/office/drawing/2014/main" val="1693203100"/>
                  </a:ext>
                </a:extLst>
              </a:tr>
              <a:tr h="364612">
                <a:tc>
                  <a:txBody>
                    <a:bodyPr/>
                    <a:lstStyle/>
                    <a:p>
                      <a:pPr algn="ctr" rtl="0" fontAlgn="b"/>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50%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50%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5.00%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50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1000.00</a:t>
                      </a:r>
                      <a:endParaRPr lang="en-US" sz="2000" b="0" i="0" u="none" strike="noStrike" dirty="0">
                        <a:solidFill>
                          <a:srgbClr val="000000"/>
                        </a:solidFill>
                        <a:effectLst/>
                        <a:latin typeface="Calibri" panose="020F0502020204030204" pitchFamily="34" charset="0"/>
                      </a:endParaRPr>
                    </a:p>
                  </a:txBody>
                  <a:tcPr marL="17513" marR="17513" marT="17513" marB="0" anchor="b"/>
                </a:tc>
                <a:extLst>
                  <a:ext uri="{0D108BD9-81ED-4DB2-BD59-A6C34878D82A}">
                    <a16:rowId xmlns:a16="http://schemas.microsoft.com/office/drawing/2014/main" val="2742582825"/>
                  </a:ext>
                </a:extLst>
              </a:tr>
              <a:tr h="364612">
                <a:tc>
                  <a:txBody>
                    <a:bodyPr/>
                    <a:lstStyle/>
                    <a:p>
                      <a:pPr algn="ctr" rtl="0" fontAlgn="b"/>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60%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40%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4.00%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60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1000.00</a:t>
                      </a:r>
                      <a:endParaRPr lang="en-US" sz="2000" b="0" i="0" u="none" strike="noStrike" dirty="0">
                        <a:solidFill>
                          <a:srgbClr val="000000"/>
                        </a:solidFill>
                        <a:effectLst/>
                        <a:latin typeface="Calibri" panose="020F0502020204030204" pitchFamily="34" charset="0"/>
                      </a:endParaRPr>
                    </a:p>
                  </a:txBody>
                  <a:tcPr marL="17513" marR="17513" marT="17513" marB="0" anchor="b"/>
                </a:tc>
                <a:extLst>
                  <a:ext uri="{0D108BD9-81ED-4DB2-BD59-A6C34878D82A}">
                    <a16:rowId xmlns:a16="http://schemas.microsoft.com/office/drawing/2014/main" val="2862321181"/>
                  </a:ext>
                </a:extLst>
              </a:tr>
              <a:tr h="364612">
                <a:tc>
                  <a:txBody>
                    <a:bodyPr/>
                    <a:lstStyle/>
                    <a:p>
                      <a:pPr algn="ctr" rtl="0" fontAlgn="b"/>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70%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30%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3.00%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70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1000.00</a:t>
                      </a:r>
                      <a:endParaRPr lang="en-US" sz="2000" b="0" i="0" u="none" strike="noStrike" dirty="0">
                        <a:solidFill>
                          <a:srgbClr val="000000"/>
                        </a:solidFill>
                        <a:effectLst/>
                        <a:latin typeface="Calibri" panose="020F0502020204030204" pitchFamily="34" charset="0"/>
                      </a:endParaRPr>
                    </a:p>
                  </a:txBody>
                  <a:tcPr marL="17513" marR="17513" marT="17513" marB="0" anchor="b"/>
                </a:tc>
                <a:extLst>
                  <a:ext uri="{0D108BD9-81ED-4DB2-BD59-A6C34878D82A}">
                    <a16:rowId xmlns:a16="http://schemas.microsoft.com/office/drawing/2014/main" val="2154626149"/>
                  </a:ext>
                </a:extLst>
              </a:tr>
              <a:tr h="364612">
                <a:tc>
                  <a:txBody>
                    <a:bodyPr/>
                    <a:lstStyle/>
                    <a:p>
                      <a:pPr algn="ctr" rtl="0" fontAlgn="b"/>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80%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20%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2.00%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80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1000.00</a:t>
                      </a:r>
                      <a:endParaRPr lang="en-US" sz="2000" b="0" i="0" u="none" strike="noStrike" dirty="0">
                        <a:solidFill>
                          <a:srgbClr val="000000"/>
                        </a:solidFill>
                        <a:effectLst/>
                        <a:latin typeface="Calibri" panose="020F0502020204030204" pitchFamily="34" charset="0"/>
                      </a:endParaRPr>
                    </a:p>
                  </a:txBody>
                  <a:tcPr marL="17513" marR="17513" marT="17513" marB="0" anchor="b"/>
                </a:tc>
                <a:extLst>
                  <a:ext uri="{0D108BD9-81ED-4DB2-BD59-A6C34878D82A}">
                    <a16:rowId xmlns:a16="http://schemas.microsoft.com/office/drawing/2014/main" val="2277179023"/>
                  </a:ext>
                </a:extLst>
              </a:tr>
              <a:tr h="364612">
                <a:tc>
                  <a:txBody>
                    <a:bodyPr/>
                    <a:lstStyle/>
                    <a:p>
                      <a:pPr algn="ctr" rtl="0" fontAlgn="b"/>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90%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90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1000.00</a:t>
                      </a:r>
                      <a:endParaRPr lang="en-US" sz="2000" b="0" i="0" u="none" strike="noStrike" dirty="0">
                        <a:solidFill>
                          <a:srgbClr val="000000"/>
                        </a:solidFill>
                        <a:effectLst/>
                        <a:latin typeface="Calibri" panose="020F0502020204030204" pitchFamily="34" charset="0"/>
                      </a:endParaRPr>
                    </a:p>
                  </a:txBody>
                  <a:tcPr marL="17513" marR="17513" marT="17513" marB="0" anchor="b"/>
                </a:tc>
                <a:extLst>
                  <a:ext uri="{0D108BD9-81ED-4DB2-BD59-A6C34878D82A}">
                    <a16:rowId xmlns:a16="http://schemas.microsoft.com/office/drawing/2014/main" val="3055317682"/>
                  </a:ext>
                </a:extLst>
              </a:tr>
              <a:tr h="364612">
                <a:tc>
                  <a:txBody>
                    <a:bodyPr/>
                    <a:lstStyle/>
                    <a:p>
                      <a:pPr algn="ctr" rtl="0" fontAlgn="b"/>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0.00%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17513" marR="17513" marT="17513" marB="0" anchor="b"/>
                </a:tc>
                <a:tc>
                  <a:txBody>
                    <a:bodyPr/>
                    <a:lstStyle/>
                    <a:p>
                      <a:pPr algn="ctr" rtl="0" fontAlgn="b"/>
                      <a:r>
                        <a:rPr lang="en-US" sz="2000" u="none" strike="noStrike" dirty="0">
                          <a:effectLst/>
                        </a:rPr>
                        <a:t>1000.00</a:t>
                      </a:r>
                      <a:endParaRPr lang="en-US" sz="2000" b="0" i="0" u="none" strike="noStrike" dirty="0">
                        <a:solidFill>
                          <a:srgbClr val="000000"/>
                        </a:solidFill>
                        <a:effectLst/>
                        <a:latin typeface="Calibri" panose="020F0502020204030204" pitchFamily="34" charset="0"/>
                      </a:endParaRPr>
                    </a:p>
                  </a:txBody>
                  <a:tcPr marL="17513" marR="17513" marT="17513" marB="0" anchor="b"/>
                </a:tc>
                <a:extLst>
                  <a:ext uri="{0D108BD9-81ED-4DB2-BD59-A6C34878D82A}">
                    <a16:rowId xmlns:a16="http://schemas.microsoft.com/office/drawing/2014/main" val="4098505633"/>
                  </a:ext>
                </a:extLst>
              </a:tr>
            </a:tbl>
          </a:graphicData>
        </a:graphic>
      </p:graphicFrame>
      <p:sp>
        <p:nvSpPr>
          <p:cNvPr id="3" name="Footer Placeholder 2">
            <a:extLst>
              <a:ext uri="{FF2B5EF4-FFF2-40B4-BE49-F238E27FC236}">
                <a16:creationId xmlns:a16="http://schemas.microsoft.com/office/drawing/2014/main" id="{0D093C05-6F8A-41C0-B0E4-F54BAAA32483}"/>
              </a:ext>
            </a:extLst>
          </p:cNvPr>
          <p:cNvSpPr>
            <a:spLocks noGrp="1"/>
          </p:cNvSpPr>
          <p:nvPr>
            <p:ph type="ftr" sz="quarter" idx="11"/>
          </p:nvPr>
        </p:nvSpPr>
        <p:spPr/>
        <p:txBody>
          <a:bodyPr/>
          <a:lstStyle/>
          <a:p>
            <a:r>
              <a:rPr lang="en-US" dirty="0"/>
              <a:t>Yogesh Chauhan, IIM Raipur</a:t>
            </a:r>
          </a:p>
        </p:txBody>
      </p:sp>
    </p:spTree>
    <p:extLst>
      <p:ext uri="{BB962C8B-B14F-4D97-AF65-F5344CB8AC3E}">
        <p14:creationId xmlns:p14="http://schemas.microsoft.com/office/powerpoint/2010/main" val="34152344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0CC1B-3B47-4B97-A742-5A8F3967BFA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Takeaway..</a:t>
            </a:r>
            <a:endParaRPr lang="en-US" dirty="0"/>
          </a:p>
        </p:txBody>
      </p:sp>
      <p:sp>
        <p:nvSpPr>
          <p:cNvPr id="3" name="Content Placeholder 2">
            <a:extLst>
              <a:ext uri="{FF2B5EF4-FFF2-40B4-BE49-F238E27FC236}">
                <a16:creationId xmlns:a16="http://schemas.microsoft.com/office/drawing/2014/main" id="{FE3C40A7-A492-4FB9-87B5-DC33B8F52698}"/>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When the firm plans to grow at a faster rate, it must invest more for future growth. Therefore, these firm cannot think of paying much dividends. </a:t>
            </a:r>
          </a:p>
          <a:p>
            <a:pPr algn="just"/>
            <a:r>
              <a:rPr lang="en-US" sz="2400" dirty="0">
                <a:latin typeface="Times New Roman" panose="02020603050405020304" pitchFamily="18" charset="0"/>
                <a:cs typeface="Times New Roman" panose="02020603050405020304" pitchFamily="18" charset="0"/>
              </a:rPr>
              <a:t>As an investor, we prefer that the firm should earn more than cost of equity. If the firm earns less than cost of equity,  investors prefer dividend over capital gain and discount stock prices if the firm does not pay dividends. </a:t>
            </a:r>
          </a:p>
          <a:p>
            <a:pPr algn="just"/>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120814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2A967-702E-4BAB-BA45-3A40C8390EB9}"/>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Value of high growth stocks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BD78024-9BAF-4E48-9341-C25B3E2FFCB1}"/>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CheckMate forecasts that its dividend will grow at 20% per year for the next four years before settling down at a constant 8% forever.  Dividend (current year,2019) = Rs 12;  Expected rate of return (cost of equity) = 15%. What is the value of the stock now?</a:t>
                </a:r>
              </a:p>
              <a:p>
                <a:pPr algn="just"/>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Value of stock=</a:t>
                </a:r>
                <a14:m>
                  <m:oMath xmlns:m="http://schemas.openxmlformats.org/officeDocument/2006/math">
                    <m:f>
                      <m:fPr>
                        <m:ctrlPr>
                          <a:rPr lang="en-US" sz="2400" i="1" smtClean="0">
                            <a:latin typeface="Cambria Math" panose="02040503050406030204" pitchFamily="18" charset="0"/>
                            <a:cs typeface="Times New Roman" panose="02020603050405020304" pitchFamily="18" charset="0"/>
                          </a:rPr>
                        </m:ctrlPr>
                      </m:fPr>
                      <m:num>
                        <m:r>
                          <a:rPr lang="en-US" sz="2400" b="0" i="1" smtClean="0">
                            <a:latin typeface="Cambria Math" panose="02040503050406030204" pitchFamily="18" charset="0"/>
                            <a:cs typeface="Times New Roman" panose="02020603050405020304" pitchFamily="18" charset="0"/>
                          </a:rPr>
                          <m:t>14.40</m:t>
                        </m:r>
                      </m:num>
                      <m:den>
                        <m:r>
                          <a:rPr lang="en-US" sz="2400" b="0" i="1" smtClean="0">
                            <a:latin typeface="Cambria Math" panose="02040503050406030204" pitchFamily="18" charset="0"/>
                            <a:cs typeface="Times New Roman" panose="02020603050405020304" pitchFamily="18" charset="0"/>
                          </a:rPr>
                          <m:t>(1+15%)</m:t>
                        </m:r>
                      </m:den>
                    </m:f>
                    <m:r>
                      <a:rPr lang="en-US" sz="2400" b="0" i="1" smtClean="0">
                        <a:latin typeface="Cambria Math" panose="02040503050406030204" pitchFamily="18" charset="0"/>
                        <a:cs typeface="Times New Roman" panose="02020603050405020304" pitchFamily="18" charset="0"/>
                      </a:rPr>
                      <m:t>+</m:t>
                    </m:r>
                    <m:f>
                      <m:fPr>
                        <m:ctrlPr>
                          <a:rPr lang="en-US" sz="2400" i="1">
                            <a:latin typeface="Cambria Math" panose="02040503050406030204" pitchFamily="18" charset="0"/>
                            <a:cs typeface="Times New Roman" panose="02020603050405020304" pitchFamily="18" charset="0"/>
                          </a:rPr>
                        </m:ctrlPr>
                      </m:fPr>
                      <m:num>
                        <m:r>
                          <a:rPr lang="en-US" sz="2400" b="0" i="1" smtClean="0">
                            <a:latin typeface="Cambria Math" panose="02040503050406030204" pitchFamily="18" charset="0"/>
                            <a:cs typeface="Times New Roman" panose="02020603050405020304" pitchFamily="18" charset="0"/>
                          </a:rPr>
                          <m:t>17.28</m:t>
                        </m:r>
                      </m:num>
                      <m:den>
                        <m:sSup>
                          <m:sSupPr>
                            <m:ctrlPr>
                              <a:rPr lang="en-US" sz="2400" i="1" smtClean="0">
                                <a:latin typeface="Cambria Math" panose="02040503050406030204" pitchFamily="18" charset="0"/>
                                <a:cs typeface="Times New Roman" panose="02020603050405020304" pitchFamily="18" charset="0"/>
                              </a:rPr>
                            </m:ctrlPr>
                          </m:sSupPr>
                          <m:e>
                            <m:r>
                              <a:rPr lang="en-US" sz="2400" i="1">
                                <a:latin typeface="Cambria Math" panose="02040503050406030204" pitchFamily="18" charset="0"/>
                                <a:cs typeface="Times New Roman" panose="02020603050405020304" pitchFamily="18" charset="0"/>
                              </a:rPr>
                              <m:t>(1+15%)</m:t>
                            </m:r>
                          </m:e>
                          <m:sup>
                            <m:r>
                              <a:rPr lang="en-US" sz="2400" b="0" i="1" smtClean="0">
                                <a:latin typeface="Cambria Math" panose="02040503050406030204" pitchFamily="18" charset="0"/>
                                <a:cs typeface="Times New Roman" panose="02020603050405020304" pitchFamily="18" charset="0"/>
                              </a:rPr>
                              <m:t>2</m:t>
                            </m:r>
                          </m:sup>
                        </m:sSup>
                      </m:den>
                    </m:f>
                    <m:r>
                      <a:rPr lang="en-US" sz="2400" b="0" i="1" smtClean="0">
                        <a:latin typeface="Cambria Math" panose="02040503050406030204" pitchFamily="18" charset="0"/>
                        <a:cs typeface="Times New Roman" panose="02020603050405020304" pitchFamily="18" charset="0"/>
                      </a:rPr>
                      <m:t>+</m:t>
                    </m:r>
                    <m:f>
                      <m:fPr>
                        <m:ctrlPr>
                          <a:rPr lang="en-US" sz="2400" i="1">
                            <a:latin typeface="Cambria Math" panose="02040503050406030204" pitchFamily="18" charset="0"/>
                            <a:cs typeface="Times New Roman" panose="02020603050405020304" pitchFamily="18" charset="0"/>
                          </a:rPr>
                        </m:ctrlPr>
                      </m:fPr>
                      <m:num>
                        <m:r>
                          <a:rPr lang="en-US" sz="2400" b="0" i="1" smtClean="0">
                            <a:latin typeface="Cambria Math" panose="02040503050406030204" pitchFamily="18" charset="0"/>
                            <a:cs typeface="Times New Roman" panose="02020603050405020304" pitchFamily="18" charset="0"/>
                          </a:rPr>
                          <m:t>20.74</m:t>
                        </m:r>
                      </m:num>
                      <m:den>
                        <m:sSup>
                          <m:sSupPr>
                            <m:ctrlPr>
                              <a:rPr lang="en-US" sz="2400" i="1">
                                <a:latin typeface="Cambria Math" panose="02040503050406030204" pitchFamily="18" charset="0"/>
                                <a:cs typeface="Times New Roman" panose="02020603050405020304" pitchFamily="18" charset="0"/>
                              </a:rPr>
                            </m:ctrlPr>
                          </m:sSupPr>
                          <m:e>
                            <m:r>
                              <a:rPr lang="en-US" sz="2400" i="1">
                                <a:latin typeface="Cambria Math" panose="02040503050406030204" pitchFamily="18" charset="0"/>
                                <a:cs typeface="Times New Roman" panose="02020603050405020304" pitchFamily="18" charset="0"/>
                              </a:rPr>
                              <m:t>(1+15%)</m:t>
                            </m:r>
                          </m:e>
                          <m:sup>
                            <m:r>
                              <a:rPr lang="en-US" sz="2400" b="0" i="1" smtClean="0">
                                <a:latin typeface="Cambria Math" panose="02040503050406030204" pitchFamily="18" charset="0"/>
                                <a:cs typeface="Times New Roman" panose="02020603050405020304" pitchFamily="18" charset="0"/>
                              </a:rPr>
                              <m:t>3</m:t>
                            </m:r>
                          </m:sup>
                        </m:sSup>
                      </m:den>
                    </m:f>
                    <m:r>
                      <a:rPr lang="en-US" sz="2400" b="0" i="1" smtClean="0">
                        <a:latin typeface="Cambria Math" panose="02040503050406030204" pitchFamily="18" charset="0"/>
                        <a:cs typeface="Times New Roman" panose="02020603050405020304" pitchFamily="18" charset="0"/>
                      </a:rPr>
                      <m:t>+</m:t>
                    </m:r>
                    <m:f>
                      <m:fPr>
                        <m:ctrlPr>
                          <a:rPr lang="en-US" sz="2400" i="1">
                            <a:latin typeface="Cambria Math" panose="02040503050406030204" pitchFamily="18" charset="0"/>
                            <a:cs typeface="Times New Roman" panose="02020603050405020304" pitchFamily="18" charset="0"/>
                          </a:rPr>
                        </m:ctrlPr>
                      </m:fPr>
                      <m:num>
                        <m:r>
                          <a:rPr lang="en-US" sz="2400" b="0" i="1" smtClean="0">
                            <a:latin typeface="Cambria Math" panose="02040503050406030204" pitchFamily="18" charset="0"/>
                            <a:cs typeface="Times New Roman" panose="02020603050405020304" pitchFamily="18" charset="0"/>
                          </a:rPr>
                          <m:t>24.88</m:t>
                        </m:r>
                      </m:num>
                      <m:den>
                        <m:sSup>
                          <m:sSupPr>
                            <m:ctrlPr>
                              <a:rPr lang="en-US" sz="2400" i="1">
                                <a:latin typeface="Cambria Math" panose="02040503050406030204" pitchFamily="18" charset="0"/>
                                <a:cs typeface="Times New Roman" panose="02020603050405020304" pitchFamily="18" charset="0"/>
                              </a:rPr>
                            </m:ctrlPr>
                          </m:sSupPr>
                          <m:e>
                            <m:r>
                              <a:rPr lang="en-US" sz="2400" i="1">
                                <a:latin typeface="Cambria Math" panose="02040503050406030204" pitchFamily="18" charset="0"/>
                                <a:cs typeface="Times New Roman" panose="02020603050405020304" pitchFamily="18" charset="0"/>
                              </a:rPr>
                              <m:t>(1+15%)</m:t>
                            </m:r>
                          </m:e>
                          <m:sup>
                            <m:r>
                              <a:rPr lang="en-US" sz="2400" b="0" i="1" smtClean="0">
                                <a:latin typeface="Cambria Math" panose="02040503050406030204" pitchFamily="18" charset="0"/>
                                <a:cs typeface="Times New Roman" panose="02020603050405020304" pitchFamily="18" charset="0"/>
                              </a:rPr>
                              <m:t>4</m:t>
                            </m:r>
                          </m:sup>
                        </m:sSup>
                      </m:den>
                    </m:f>
                    <m:r>
                      <a:rPr lang="en-US" sz="2400" b="0" i="1" smtClean="0">
                        <a:latin typeface="Cambria Math" panose="02040503050406030204" pitchFamily="18" charset="0"/>
                        <a:cs typeface="Times New Roman" panose="02020603050405020304" pitchFamily="18" charset="0"/>
                      </a:rPr>
                      <m:t>+</m:t>
                    </m:r>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2400" i="1">
                            <a:latin typeface="Cambria Math" panose="02040503050406030204" pitchFamily="18" charset="0"/>
                            <a:cs typeface="Times New Roman" panose="02020603050405020304" pitchFamily="18" charset="0"/>
                          </a:rPr>
                        </m:ctrlPr>
                      </m:fPr>
                      <m:num>
                        <m:r>
                          <a:rPr lang="en-US" sz="2400" b="0" i="1" smtClean="0">
                            <a:latin typeface="Cambria Math" panose="02040503050406030204" pitchFamily="18" charset="0"/>
                            <a:cs typeface="Times New Roman" panose="02020603050405020304" pitchFamily="18" charset="0"/>
                          </a:rPr>
                          <m:t>26.87</m:t>
                        </m:r>
                      </m:num>
                      <m:den>
                        <m:sSup>
                          <m:sSupPr>
                            <m:ctrlPr>
                              <a:rPr lang="en-US" sz="2400" i="1">
                                <a:latin typeface="Cambria Math" panose="02040503050406030204" pitchFamily="18" charset="0"/>
                                <a:cs typeface="Times New Roman" panose="02020603050405020304" pitchFamily="18" charset="0"/>
                              </a:rPr>
                            </m:ctrlPr>
                          </m:sSupPr>
                          <m:e>
                            <m:r>
                              <a:rPr lang="en-US" sz="2400" i="1">
                                <a:latin typeface="Cambria Math" panose="02040503050406030204" pitchFamily="18" charset="0"/>
                                <a:cs typeface="Times New Roman" panose="02020603050405020304" pitchFamily="18" charset="0"/>
                              </a:rPr>
                              <m:t>(1+15%)</m:t>
                            </m:r>
                          </m:e>
                          <m:sup>
                            <m:r>
                              <a:rPr lang="en-US" sz="2400" i="1">
                                <a:latin typeface="Cambria Math" panose="02040503050406030204" pitchFamily="18" charset="0"/>
                                <a:cs typeface="Times New Roman" panose="02020603050405020304" pitchFamily="18" charset="0"/>
                              </a:rPr>
                              <m:t>4</m:t>
                            </m:r>
                          </m:sup>
                        </m:sSup>
                        <m:r>
                          <a:rPr lang="en-US" sz="2400" b="0" i="1" smtClean="0">
                            <a:latin typeface="Cambria Math" panose="02040503050406030204" pitchFamily="18" charset="0"/>
                            <a:cs typeface="Times New Roman" panose="02020603050405020304" pitchFamily="18" charset="0"/>
                          </a:rPr>
                          <m:t>∗(15%−8%)</m:t>
                        </m:r>
                      </m:den>
                    </m:f>
                    <m:r>
                      <a:rPr lang="en-US" sz="2400" b="0" i="1" smtClean="0">
                        <a:latin typeface="Cambria Math" panose="02040503050406030204" pitchFamily="18" charset="0"/>
                        <a:cs typeface="Times New Roman" panose="02020603050405020304" pitchFamily="18" charset="0"/>
                      </a:rPr>
                      <m:t>=</m:t>
                    </m:r>
                  </m:oMath>
                </a14:m>
                <a:r>
                  <a:rPr lang="en-US" sz="2400" dirty="0">
                    <a:latin typeface="Times New Roman" panose="02020603050405020304" pitchFamily="18" charset="0"/>
                    <a:cs typeface="Times New Roman" panose="02020603050405020304" pitchFamily="18" charset="0"/>
                  </a:rPr>
                  <a:t> $276.42 </a:t>
                </a:r>
              </a:p>
            </p:txBody>
          </p:sp>
        </mc:Choice>
        <mc:Fallback xmlns="">
          <p:sp>
            <p:nvSpPr>
              <p:cNvPr id="3" name="Content Placeholder 2">
                <a:extLst>
                  <a:ext uri="{FF2B5EF4-FFF2-40B4-BE49-F238E27FC236}">
                    <a16:creationId xmlns:a16="http://schemas.microsoft.com/office/drawing/2014/main" id="{7BD78024-9BAF-4E48-9341-C25B3E2FFCB1}"/>
                  </a:ext>
                </a:extLst>
              </p:cNvPr>
              <p:cNvSpPr>
                <a:spLocks noGrp="1" noRot="1" noChangeAspect="1" noMove="1" noResize="1" noEditPoints="1" noAdjustHandles="1" noChangeArrowheads="1" noChangeShapeType="1" noTextEdit="1"/>
              </p:cNvSpPr>
              <p:nvPr>
                <p:ph idx="1"/>
              </p:nvPr>
            </p:nvSpPr>
            <p:spPr>
              <a:blipFill>
                <a:blip r:embed="rId2"/>
                <a:stretch>
                  <a:fillRect l="-812" t="-1961" r="-870"/>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BBCECFFA-53E8-4761-A744-296E546F9E4E}"/>
              </a:ext>
            </a:extLst>
          </p:cNvPr>
          <p:cNvSpPr>
            <a:spLocks noGrp="1"/>
          </p:cNvSpPr>
          <p:nvPr>
            <p:ph type="ftr" sz="quarter" idx="11"/>
          </p:nvPr>
        </p:nvSpPr>
        <p:spPr/>
        <p:txBody>
          <a:bodyPr/>
          <a:lstStyle/>
          <a:p>
            <a:r>
              <a:rPr lang="en-US" dirty="0"/>
              <a:t>Yogesh Chauhan, IIM Raipur</a:t>
            </a:r>
          </a:p>
        </p:txBody>
      </p:sp>
      <p:graphicFrame>
        <p:nvGraphicFramePr>
          <p:cNvPr id="7" name="Table 6">
            <a:extLst>
              <a:ext uri="{FF2B5EF4-FFF2-40B4-BE49-F238E27FC236}">
                <a16:creationId xmlns:a16="http://schemas.microsoft.com/office/drawing/2014/main" id="{E2536E83-FDC2-4433-9ED0-9963413CECA5}"/>
              </a:ext>
            </a:extLst>
          </p:cNvPr>
          <p:cNvGraphicFramePr>
            <a:graphicFrameLocks noGrp="1"/>
          </p:cNvGraphicFramePr>
          <p:nvPr/>
        </p:nvGraphicFramePr>
        <p:xfrm>
          <a:off x="2338166" y="3429000"/>
          <a:ext cx="7931250" cy="750570"/>
        </p:xfrm>
        <a:graphic>
          <a:graphicData uri="http://schemas.openxmlformats.org/drawingml/2006/table">
            <a:tbl>
              <a:tblPr>
                <a:tableStyleId>{5940675A-B579-460E-94D1-54222C63F5DA}</a:tableStyleId>
              </a:tblPr>
              <a:tblGrid>
                <a:gridCol w="3517680">
                  <a:extLst>
                    <a:ext uri="{9D8B030D-6E8A-4147-A177-3AD203B41FA5}">
                      <a16:colId xmlns:a16="http://schemas.microsoft.com/office/drawing/2014/main" val="1358073027"/>
                    </a:ext>
                  </a:extLst>
                </a:gridCol>
                <a:gridCol w="882714">
                  <a:extLst>
                    <a:ext uri="{9D8B030D-6E8A-4147-A177-3AD203B41FA5}">
                      <a16:colId xmlns:a16="http://schemas.microsoft.com/office/drawing/2014/main" val="2119190416"/>
                    </a:ext>
                  </a:extLst>
                </a:gridCol>
                <a:gridCol w="882714">
                  <a:extLst>
                    <a:ext uri="{9D8B030D-6E8A-4147-A177-3AD203B41FA5}">
                      <a16:colId xmlns:a16="http://schemas.microsoft.com/office/drawing/2014/main" val="831193042"/>
                    </a:ext>
                  </a:extLst>
                </a:gridCol>
                <a:gridCol w="882714">
                  <a:extLst>
                    <a:ext uri="{9D8B030D-6E8A-4147-A177-3AD203B41FA5}">
                      <a16:colId xmlns:a16="http://schemas.microsoft.com/office/drawing/2014/main" val="111379168"/>
                    </a:ext>
                  </a:extLst>
                </a:gridCol>
                <a:gridCol w="882714">
                  <a:extLst>
                    <a:ext uri="{9D8B030D-6E8A-4147-A177-3AD203B41FA5}">
                      <a16:colId xmlns:a16="http://schemas.microsoft.com/office/drawing/2014/main" val="2087488116"/>
                    </a:ext>
                  </a:extLst>
                </a:gridCol>
                <a:gridCol w="882714">
                  <a:extLst>
                    <a:ext uri="{9D8B030D-6E8A-4147-A177-3AD203B41FA5}">
                      <a16:colId xmlns:a16="http://schemas.microsoft.com/office/drawing/2014/main" val="842967569"/>
                    </a:ext>
                  </a:extLst>
                </a:gridCol>
              </a:tblGrid>
              <a:tr h="200025">
                <a:tc>
                  <a:txBody>
                    <a:bodyPr/>
                    <a:lstStyle/>
                    <a:p>
                      <a:pPr algn="l" fontAlgn="b"/>
                      <a:r>
                        <a:rPr lang="en-US" sz="2400" u="none" strike="noStrike" dirty="0">
                          <a:effectLst/>
                          <a:latin typeface="Times New Roman" panose="02020603050405020304" pitchFamily="18" charset="0"/>
                          <a:cs typeface="Times New Roman" panose="02020603050405020304" pitchFamily="18" charset="0"/>
                        </a:rPr>
                        <a:t> </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3</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4</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692699544"/>
                  </a:ext>
                </a:extLst>
              </a:tr>
              <a:tr h="200025">
                <a:tc>
                  <a:txBody>
                    <a:bodyPr/>
                    <a:lstStyle/>
                    <a:p>
                      <a:pPr algn="l" fontAlgn="b"/>
                      <a:r>
                        <a:rPr lang="en-US" sz="2400" u="none" strike="noStrike" dirty="0">
                          <a:effectLst/>
                          <a:latin typeface="Times New Roman" panose="02020603050405020304" pitchFamily="18" charset="0"/>
                          <a:cs typeface="Times New Roman" panose="02020603050405020304" pitchFamily="18" charset="0"/>
                        </a:rPr>
                        <a:t>Dividend amount</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12.00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14.40</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17.28</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20.74</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400" u="none" strike="noStrike" dirty="0">
                          <a:effectLst/>
                          <a:latin typeface="Times New Roman" panose="02020603050405020304" pitchFamily="18" charset="0"/>
                          <a:cs typeface="Times New Roman" panose="02020603050405020304" pitchFamily="18" charset="0"/>
                        </a:rPr>
                        <a:t>24.88</a:t>
                      </a:r>
                      <a:endParaRPr lang="en-US" sz="2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80631955"/>
                  </a:ext>
                </a:extLst>
              </a:tr>
            </a:tbl>
          </a:graphicData>
        </a:graphic>
      </p:graphicFrame>
    </p:spTree>
    <p:extLst>
      <p:ext uri="{BB962C8B-B14F-4D97-AF65-F5344CB8AC3E}">
        <p14:creationId xmlns:p14="http://schemas.microsoft.com/office/powerpoint/2010/main" val="1400365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TotalTime>
  <Words>1703</Words>
  <Application>Microsoft Office PowerPoint</Application>
  <PresentationFormat>Widescreen</PresentationFormat>
  <Paragraphs>443</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Calibri Light</vt:lpstr>
      <vt:lpstr>Cambria Math</vt:lpstr>
      <vt:lpstr>Times New Roman</vt:lpstr>
      <vt:lpstr>Office Theme</vt:lpstr>
      <vt:lpstr>Valuation of stock</vt:lpstr>
      <vt:lpstr>Pricing a stock</vt:lpstr>
      <vt:lpstr>Pricing a stock</vt:lpstr>
      <vt:lpstr>The stock price (Formula…)</vt:lpstr>
      <vt:lpstr>Special case I: Dividend stock</vt:lpstr>
      <vt:lpstr>Special case I: Dividend stock (Income stock)</vt:lpstr>
      <vt:lpstr>Is forever really forever?</vt:lpstr>
      <vt:lpstr>Special Case II: Growth stock</vt:lpstr>
      <vt:lpstr>Special Case II: Growth stock</vt:lpstr>
      <vt:lpstr>Engine of growth</vt:lpstr>
      <vt:lpstr>Engine of growth (assume perpetuities)</vt:lpstr>
      <vt:lpstr>Engine of growth</vt:lpstr>
      <vt:lpstr>Engine of growth</vt:lpstr>
      <vt:lpstr>Expected long-term growth in EPS</vt:lpstr>
      <vt:lpstr>Estimating expected growth in EPS: Sun Pharma</vt:lpstr>
      <vt:lpstr>Do all growths yield higher valuation?</vt:lpstr>
      <vt:lpstr>Do all growths yield higher valuation?</vt:lpstr>
      <vt:lpstr>Case 1: Good growth-: ROE&gt; Cost of equity</vt:lpstr>
      <vt:lpstr>Case 2: Bad growth :- Cost of equity&gt;ROE</vt:lpstr>
      <vt:lpstr>Case 3: Who cares:- Cost of equity= ROE</vt:lpstr>
      <vt:lpstr>Takeaway..</vt:lpstr>
      <vt:lpstr>Value of high growth stocks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Valuation of stock</dc:title>
  <dc:creator>Prof. Yogesh Chauhan</dc:creator>
  <cp:lastModifiedBy>Prof. Yogesh Chauhan</cp:lastModifiedBy>
  <cp:revision>8</cp:revision>
  <dcterms:created xsi:type="dcterms:W3CDTF">2020-05-03T05:12:24Z</dcterms:created>
  <dcterms:modified xsi:type="dcterms:W3CDTF">2020-05-17T05:45:51Z</dcterms:modified>
</cp:coreProperties>
</file>