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9" r:id="rId2"/>
    <p:sldId id="418" r:id="rId3"/>
    <p:sldId id="657" r:id="rId4"/>
    <p:sldId id="420" r:id="rId5"/>
    <p:sldId id="421" r:id="rId6"/>
    <p:sldId id="658" r:id="rId7"/>
    <p:sldId id="422" r:id="rId8"/>
    <p:sldId id="423" r:id="rId9"/>
    <p:sldId id="659" r:id="rId10"/>
    <p:sldId id="426" r:id="rId11"/>
    <p:sldId id="424" r:id="rId12"/>
    <p:sldId id="425" r:id="rId13"/>
    <p:sldId id="550" r:id="rId14"/>
    <p:sldId id="551" r:id="rId15"/>
    <p:sldId id="643" r:id="rId16"/>
    <p:sldId id="660" r:id="rId17"/>
    <p:sldId id="644" r:id="rId18"/>
    <p:sldId id="645" r:id="rId19"/>
    <p:sldId id="310" r:id="rId20"/>
    <p:sldId id="70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A9A3-5098-4DB7-BA69-7124791DE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E9CE2F-7270-4335-AE70-DC4EEC766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A8270-50D7-4C98-82D0-BDFE5BE2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A033C-A060-429D-AF59-855365D4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28FD6-F85E-484A-8ED8-CF409A5D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4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1408C-6142-4020-AB49-7C835EF8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0F05A-78C7-4191-9986-7579F2F64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F0E6-31CF-4CA1-9E65-9D459EAD6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725EB-0C67-4B97-B2B9-3620A8D2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D3E8C-5A7D-44B9-9E22-FF7567F29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0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4694-A7B4-445C-BE57-6FD9C2DF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7F358-B18C-477D-9E24-B5439625E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84B6C-DA03-4F55-9C62-083E79010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857FD-FC2D-4FF4-9195-C54C9582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CA100-394F-423E-9D49-1B101837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7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B4C3-8FD7-4652-ADF0-5699CA2C9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8E0CE-A13B-4299-81AF-17571A87D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FA4FE-3B6E-4C6D-B91D-26C5C5861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8A106-5661-4376-9574-6B4D3950D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2EC39-E2AE-4426-BD7B-B2EA2A6CC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F2D18-5A5F-4AE4-BC4A-89F2A3AB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0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2F907-9A30-4F0D-B77E-C1C16D49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D0A15-3C78-474B-92A0-215E29848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63F62-AA8D-44F5-8D52-1273164FC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B08E43-EB8C-469B-BD04-D6048B69D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A35883-5836-4D0F-BD30-9E21B44FD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EB057D-C69C-4E48-B55F-E705370C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75F22-3320-4CA0-AB20-1163E3729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447011-9B51-42E1-B23E-35450608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8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D398-0513-4BEF-9CBB-34F704B8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DC365-C99A-43D3-8FCF-8A54F8C6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A67444-ACCF-4693-B4AE-B0009077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B4537-18FA-4B96-93CD-6D36E009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8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0A6EA-FED4-4566-84E6-07C8A2DB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7051DA-4767-4C31-9B22-569E6107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302F2-F30E-488E-B590-5BBE90C8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8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1C8A-16FB-44B6-8B5F-6BC41818A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76740-1D8D-4EBD-9540-54C486686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0E6B7-A73A-4237-B07B-99FA5910F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2BB43-F178-4CA9-9F2E-7D671E5D1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2115F-D163-4554-B8AE-E806D1AC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F57C5C-AFD8-4FE9-8905-EFF15D60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5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0EE5-B14F-48E8-8DDF-23D620FF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653699-990E-4A66-9BAF-2689F5CAC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2351E-E31F-4D81-9427-D6407AFB4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FCDD5-2B7C-4980-A963-B91D3DDD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88D5F-235C-4D86-BFE3-6A4053DA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3B278-8CD2-4D2E-B3AC-BC574245A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09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15C16-D0C9-4BAD-AD7C-D0770614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4D3D6-710A-4050-818A-5679745CE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13293-BE85-4468-86B3-C1C38608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D3C35-9744-4CDB-B19E-1726DBD1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1731C-6721-44C5-B5D1-CCE8F218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5E34D5-86B0-4195-AD71-FDF1C5AB1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0260B-B9A5-4796-A91A-0C9B385E5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72583-A9CD-4627-A2E3-46D70B68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0E1F9-C5F7-4ABB-A0FB-9698B68B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A6C23-D03A-4D62-87EC-A12300C02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760CA-27C7-49E5-88D6-313665FF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8979C-A0A0-453D-A665-147AE7752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A9748-A727-47D7-836A-F19EC7411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27F00-6CD2-43B9-BF66-F99AB32D664D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B37A0-929D-404D-9455-A1AF94551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9EDB1-865C-4247-98E4-A13C6BB31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15C1E-4B53-4CCC-85B3-AE0143C8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75EC-74EE-4B46-8A78-4284C3006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of stock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EB3A9-8A01-4EBC-A72D-F2CB87B225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6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46AD2-A984-40DA-89B9-B3AD5D5F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a stock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F29D3D-8310-4684-8141-A4598E44BF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4572" y="1825624"/>
                <a:ext cx="10819228" cy="5032375"/>
              </a:xfrm>
            </p:spPr>
            <p:txBody>
              <a:bodyPr/>
              <a:lstStyle/>
              <a:p>
                <a:pPr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is a stock priced?</a:t>
                </a:r>
              </a:p>
              <a:p>
                <a:pPr lvl="1"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0 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 today stock price </a:t>
                </a:r>
              </a:p>
              <a:p>
                <a:pPr lvl="1"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0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 the 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expected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stock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price next year</a:t>
                </a:r>
              </a:p>
              <a:p>
                <a:pPr lvl="1"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 the 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expected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dividend at the end of the year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Div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i="0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a very long-lived assets, let us go one period at a time…</a:t>
                </a:r>
              </a:p>
              <a:p>
                <a:pPr marL="457200" lvl="1" indent="0" algn="ctr">
                  <a:buNone/>
                </a:pPr>
                <a:endParaRPr lang="en-US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r>
                  <a:rPr lang="en-US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What is expected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lvl="1" algn="just"/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F29D3D-8310-4684-8141-A4598E44BF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4572" y="1825624"/>
                <a:ext cx="10819228" cy="5032375"/>
              </a:xfrm>
              <a:blipFill>
                <a:blip r:embed="rId3"/>
                <a:stretch>
                  <a:fillRect l="-1014" t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1143A-0295-4C03-9E77-55EE693E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86183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5C53-BE3D-4C57-B9A0-2FA9C646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a stock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6B93BA-F378-4D35-9E15-E4447BD02F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lvl="1" algn="just"/>
                <a:r>
                  <a:rPr lang="en-US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What is expected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?</a:t>
                </a:r>
              </a:p>
              <a:p>
                <a:pPr marL="457200" lvl="1" indent="0" algn="just">
                  <a:buNone/>
                </a:pPr>
                <a:endParaRPr lang="en-US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DIV</m:t>
                            </m:r>
                          </m:e>
                          <m:sub>
                            <m:r>
                              <a:rPr lang="en-US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what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?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 algn="just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DIV</m:t>
                            </m:r>
                          </m:e>
                          <m:sub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a:rPr lang="en-US" sz="32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3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cs typeface="Times New Roman" panose="02020603050405020304" pitchFamily="18" charset="0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DIV</m:t>
                                </m:r>
                              </m:e>
                              <m:sub>
                                <m: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(1+</m:t>
                            </m:r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</m:t>
                                </m:r>
                              </m:e>
                            </m:d>
                          </m:e>
                          <m:sup/>
                        </m:sSup>
                      </m:den>
                    </m:f>
                  </m:oMath>
                </a14:m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 algn="just">
                  <a:buNone/>
                </a:pP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e>
                      <m:sub>
                        <m:r>
                          <a:rPr lang="en-US" sz="320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2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DIV</m:t>
                            </m:r>
                          </m:e>
                          <m:sub>
                            <m:r>
                              <a:rPr lang="en-US" sz="32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m:rPr>
                            <m:sty m:val="p"/>
                          </m:rPr>
                          <a:rPr lang="en-US" sz="320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a:rPr lang="en-US" sz="320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320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2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DIV</m:t>
                            </m:r>
                          </m:e>
                          <m:sub>
                            <m:r>
                              <a:rPr lang="en-US" sz="32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320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</m:t>
                                </m:r>
                              </m:e>
                            </m:d>
                          </m:e>
                          <m:sup>
                            <m:r>
                              <a:rPr lang="en-US" sz="32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</m:t>
                                </m:r>
                              </m:e>
                            </m:d>
                          </m:e>
                          <m:sup>
                            <m:r>
                              <a:rPr lang="en-US" sz="3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6B93BA-F378-4D35-9E15-E4447BD02F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63476-8A4D-47D8-99BC-F09B3AB1A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395185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8E67-3FCE-4218-A984-60554C9D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stock price (Formula…)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67C61E-C1C1-4156-BDD0-AD6CC9CE0E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Continuing this process for n period, we get the following sum</a:t>
                </a: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+……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 algn="just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 algn="just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𝐷𝐼𝑉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1+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soon as n is approaching to infinite, the second-term goes to zero. Therefore, the first-term explains the value of stock. That is present value of future dividends.</a:t>
                </a:r>
              </a:p>
              <a:p>
                <a:pPr marL="457200" lvl="1" indent="0" algn="just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67C61E-C1C1-4156-BDD0-AD6CC9CE0E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96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EFF2FA-93D5-44DF-8710-586AE8EF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2494057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2D4A3-C914-40F0-8CF7-5690CAA3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case I: Dividend stock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E52729-9641-4AC5-99D2-60F4434F66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Suppose dividends expected to remain approximately constant till perpetuity (going-concern), what is the price?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/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/>
                        </m:sSub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+……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/>
                        </m:sSub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nor/>
                              </m:rPr>
                              <a:rPr lang="en-US"/>
                              <m:t>∞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/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E52729-9641-4AC5-99D2-60F4434F66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265BA-E7D4-40A2-9023-9704FFB5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325895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89A1-B3E4-4585-A1D2-CE20E8FC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case I: Dividend stock (Income stock)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A5F9F4-26EB-49C5-BAA3-6BCBD02979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Suppose ABC firm, utility firm,  is expected to be dividend of Rs 10 per share for the foreseeable future and cost of equity is 10%. What should be the value of the stock be ?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0.10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𝑅𝑠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100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A5F9F4-26EB-49C5-BAA3-6BCBD02979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B3220D-8F54-4D29-AFD1-92FF9199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31316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54CD-9FFC-4D4C-A098-A493AD91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forever really forever?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7CA5D-FAF0-49F9-ACBF-1328DE4792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if the firm paid the dividends for the next 30 years? What would the price be?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 of stock=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1+10%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1+10%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∗10%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=Rs 94.27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7CA5D-FAF0-49F9-ACBF-1328DE4792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13E50-23D2-485F-83AC-7929DFA1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12937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E0292-62CB-4F9A-BF22-0167BFC02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Case II: Growth stock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C1074-F738-4ED3-B8C3-622406EE1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Suppose dividends are expected to grow at a rate of g per year, what is the value of the stock?</a:t>
                </a: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𝐷𝐼𝑉</m:t>
                            </m:r>
                          </m:e>
                          <m:sub/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C1074-F738-4ED3-B8C3-622406EE1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22F5A-AD7C-4F61-95CB-6641AC8A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58428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9736-EE7E-4337-913D-3DBBA6FA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Case II: Growth stock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B72EE2-499A-4552-AA1B-A9A2D92452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Suppose ABC firm is expected to pay dividend of Rs 10 per share and dividends are expected to grow by 5% per year. The cost of equity is 10%. What should be the price of the stock be ?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10%−5%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𝑅𝑠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200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B72EE2-499A-4552-AA1B-A9A2D92452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43742-D83A-4425-BFB0-50E99BB9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3243119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A03B-E2B9-4748-91F7-5F49987B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 of growth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19F806-8970-428A-98A6-EDE5AD9FCE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Invested capital per share (ICPS)=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𝑒𝑞𝑢𝑖𝑡𝑦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𝑆h𝑎𝑟𝑒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𝑐𝑎𝑝𝑖𝑡𝑎𝑙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𝑜𝑢𝑡𝑠𝑡𝑎𝑛𝑑𝑖𝑛𝑔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𝑠𝑡𝑜𝑐𝑘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Return on equity (ROE)=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𝑁𝑒𝑡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𝑝𝑟𝑜𝑓𝑖𝑡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𝐸𝑞𝑢𝑖𝑡𝑦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𝑠h𝑎𝑟𝑒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𝑐𝑎𝑝𝑖𝑡𝑎𝑙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Earning Per share (EPS)=ROE* ICPS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Assuming EPS is Rs 10,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19F806-8970-428A-98A6-EDE5AD9FC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320E56-0DCF-4395-9333-AECEC466418E}"/>
              </a:ext>
            </a:extLst>
          </p:cNvPr>
          <p:cNvCxnSpPr>
            <a:cxnSpLocks/>
          </p:cNvCxnSpPr>
          <p:nvPr/>
        </p:nvCxnSpPr>
        <p:spPr>
          <a:xfrm flipH="1">
            <a:off x="4178105" y="3995224"/>
            <a:ext cx="1151205" cy="1308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A9E83-D9B3-4725-A750-241CA3958BC6}"/>
              </a:ext>
            </a:extLst>
          </p:cNvPr>
          <p:cNvCxnSpPr>
            <a:cxnSpLocks/>
          </p:cNvCxnSpPr>
          <p:nvPr/>
        </p:nvCxnSpPr>
        <p:spPr>
          <a:xfrm>
            <a:off x="5329310" y="3995224"/>
            <a:ext cx="1896797" cy="1308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573F482-A866-46D3-8C86-115C432AF96E}"/>
              </a:ext>
            </a:extLst>
          </p:cNvPr>
          <p:cNvSpPr txBox="1"/>
          <p:nvPr/>
        </p:nvSpPr>
        <p:spPr>
          <a:xfrm>
            <a:off x="2928423" y="5303520"/>
            <a:ext cx="1896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Retained earnings per share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7E2B5C-E891-4957-9D9A-AF5E3D8A572B}"/>
              </a:ext>
            </a:extLst>
          </p:cNvPr>
          <p:cNvSpPr txBox="1"/>
          <p:nvPr/>
        </p:nvSpPr>
        <p:spPr>
          <a:xfrm rot="10605999" flipV="1">
            <a:off x="6879695" y="5358257"/>
            <a:ext cx="1538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Dividend per share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A71DF3-569F-44A1-A24F-65342AEB0282}"/>
              </a:ext>
            </a:extLst>
          </p:cNvPr>
          <p:cNvSpPr txBox="1"/>
          <p:nvPr/>
        </p:nvSpPr>
        <p:spPr>
          <a:xfrm>
            <a:off x="5147602" y="3625892"/>
            <a:ext cx="1896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1820C-DFF2-48FA-8C6A-E368B9EA6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960766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F55E5-FBCB-4D4E-9C80-F34DC50EE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 of growth (assume perpetuities)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1C708-1366-4C61-BF5E-5BAE6BBFA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firm reports after-tax operating income Rs 75 million on invested capital of Rs 1 billion. It does not plan to reinvest in new asset but will maintain existing assets and its current return on capital. What should be the growth rate?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this firm thinks that it can invest 50 million without improving return on capital what growth rate will you see in operating income next year?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this firm thinks that it can improve its return on capital on existing assets from 7.5% to 10% next year by making them more efficient, what growth rate will you see in operating income next year?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BBD3F-5FEB-4C84-A2F0-9F0D5910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312165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48CCD-B309-40DA-A800-0DCD9255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 of growth</a:t>
            </a:r>
            <a:endParaRPr lang="en-US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AC270F-3488-4EC8-9AF4-BEFC90D73EDB}"/>
              </a:ext>
            </a:extLst>
          </p:cNvPr>
          <p:cNvSpPr/>
          <p:nvPr/>
        </p:nvSpPr>
        <p:spPr>
          <a:xfrm>
            <a:off x="1205948" y="1934817"/>
            <a:ext cx="2544417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investment </a:t>
            </a:r>
          </a:p>
          <a:p>
            <a:pPr algn="ctr"/>
            <a:r>
              <a:rPr lang="en-US" dirty="0"/>
              <a:t>Rs 1000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202037-40E8-4A5E-9067-092926276241}"/>
              </a:ext>
            </a:extLst>
          </p:cNvPr>
          <p:cNvSpPr/>
          <p:nvPr/>
        </p:nvSpPr>
        <p:spPr>
          <a:xfrm>
            <a:off x="4711148" y="1934817"/>
            <a:ext cx="2544417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ROE</a:t>
            </a:r>
          </a:p>
          <a:p>
            <a:pPr algn="ctr"/>
            <a:r>
              <a:rPr lang="en-US" dirty="0"/>
              <a:t>7.5%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4DFCB1-2FB0-49B3-BE8A-6C95D55163E2}"/>
              </a:ext>
            </a:extLst>
          </p:cNvPr>
          <p:cNvSpPr/>
          <p:nvPr/>
        </p:nvSpPr>
        <p:spPr>
          <a:xfrm>
            <a:off x="7938052" y="1936954"/>
            <a:ext cx="2544417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earnings </a:t>
            </a:r>
          </a:p>
          <a:p>
            <a:pPr algn="ctr"/>
            <a:r>
              <a:rPr lang="en-US" dirty="0"/>
              <a:t>Rs 75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E5AEA9-D05D-4BA0-B7C4-8732F98E72AD}"/>
              </a:ext>
            </a:extLst>
          </p:cNvPr>
          <p:cNvSpPr/>
          <p:nvPr/>
        </p:nvSpPr>
        <p:spPr>
          <a:xfrm>
            <a:off x="4104514" y="2194957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3BCFDC-320A-4CC1-B62C-B8E8ADAC062C}"/>
              </a:ext>
            </a:extLst>
          </p:cNvPr>
          <p:cNvSpPr/>
          <p:nvPr/>
        </p:nvSpPr>
        <p:spPr>
          <a:xfrm>
            <a:off x="7404861" y="219495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405AE-F64A-4263-89B9-E28DBFA7196D}"/>
              </a:ext>
            </a:extLst>
          </p:cNvPr>
          <p:cNvSpPr/>
          <p:nvPr/>
        </p:nvSpPr>
        <p:spPr>
          <a:xfrm>
            <a:off x="1205948" y="3122195"/>
            <a:ext cx="2027582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investment </a:t>
            </a:r>
          </a:p>
          <a:p>
            <a:pPr algn="ctr"/>
            <a:r>
              <a:rPr lang="en-US" dirty="0"/>
              <a:t>Rs 1000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2AFA01-43F0-4463-A91F-D81FF64275E3}"/>
              </a:ext>
            </a:extLst>
          </p:cNvPr>
          <p:cNvSpPr/>
          <p:nvPr/>
        </p:nvSpPr>
        <p:spPr>
          <a:xfrm>
            <a:off x="3909223" y="3109332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ROE </a:t>
            </a:r>
          </a:p>
          <a:p>
            <a:pPr algn="ctr"/>
            <a:r>
              <a:rPr lang="en-US" dirty="0"/>
              <a:t>7.5%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EBECE8-A9F4-434F-AF1C-73449B5490A3}"/>
              </a:ext>
            </a:extLst>
          </p:cNvPr>
          <p:cNvSpPr/>
          <p:nvPr/>
        </p:nvSpPr>
        <p:spPr>
          <a:xfrm>
            <a:off x="6332138" y="3116130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New investment </a:t>
            </a:r>
          </a:p>
          <a:p>
            <a:pPr algn="ctr"/>
            <a:r>
              <a:rPr lang="en-US" dirty="0"/>
              <a:t>Rs 50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03F178-DCCB-4009-9304-578ADE88D51D}"/>
              </a:ext>
            </a:extLst>
          </p:cNvPr>
          <p:cNvSpPr/>
          <p:nvPr/>
        </p:nvSpPr>
        <p:spPr>
          <a:xfrm>
            <a:off x="8343895" y="3094980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ROE 7.5%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DD010A-455F-4146-8423-ED7459A1FB93}"/>
              </a:ext>
            </a:extLst>
          </p:cNvPr>
          <p:cNvSpPr/>
          <p:nvPr/>
        </p:nvSpPr>
        <p:spPr>
          <a:xfrm>
            <a:off x="10374772" y="3116130"/>
            <a:ext cx="1470082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Next period earnings </a:t>
            </a:r>
          </a:p>
          <a:p>
            <a:pPr algn="ctr"/>
            <a:r>
              <a:rPr lang="en-US" dirty="0"/>
              <a:t>Rs 78.75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465679-CB28-4534-8CCD-FA92957C407B}"/>
              </a:ext>
            </a:extLst>
          </p:cNvPr>
          <p:cNvSpPr/>
          <p:nvPr/>
        </p:nvSpPr>
        <p:spPr>
          <a:xfrm>
            <a:off x="3317051" y="321481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A6947-9DA7-4497-9B7A-6242AEDACE31}"/>
              </a:ext>
            </a:extLst>
          </p:cNvPr>
          <p:cNvSpPr/>
          <p:nvPr/>
        </p:nvSpPr>
        <p:spPr>
          <a:xfrm>
            <a:off x="5772159" y="329462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F6CA21-4B5D-445A-A2A1-E314CD046E94}"/>
              </a:ext>
            </a:extLst>
          </p:cNvPr>
          <p:cNvSpPr/>
          <p:nvPr/>
        </p:nvSpPr>
        <p:spPr>
          <a:xfrm>
            <a:off x="8083026" y="3257421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CD19A3-1334-4341-A276-74B80799B0DE}"/>
              </a:ext>
            </a:extLst>
          </p:cNvPr>
          <p:cNvSpPr/>
          <p:nvPr/>
        </p:nvSpPr>
        <p:spPr>
          <a:xfrm>
            <a:off x="10086509" y="329462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DE4EC3-9430-4845-8D6C-E0281DC2D97A}"/>
              </a:ext>
            </a:extLst>
          </p:cNvPr>
          <p:cNvSpPr/>
          <p:nvPr/>
        </p:nvSpPr>
        <p:spPr>
          <a:xfrm>
            <a:off x="838200" y="4423001"/>
            <a:ext cx="2027582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investment </a:t>
            </a:r>
          </a:p>
          <a:p>
            <a:pPr algn="ctr"/>
            <a:r>
              <a:rPr lang="en-US" dirty="0"/>
              <a:t>Rs 1000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066C83-9CAD-4AAF-BF9C-595F6030B6D9}"/>
              </a:ext>
            </a:extLst>
          </p:cNvPr>
          <p:cNvSpPr/>
          <p:nvPr/>
        </p:nvSpPr>
        <p:spPr>
          <a:xfrm>
            <a:off x="3562109" y="4423001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Change in Current ROE</a:t>
            </a:r>
          </a:p>
          <a:p>
            <a:pPr algn="ctr"/>
            <a:r>
              <a:rPr lang="en-US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826E1F-DA5D-46EB-84B2-C1806EFE00B3}"/>
              </a:ext>
            </a:extLst>
          </p:cNvPr>
          <p:cNvSpPr/>
          <p:nvPr/>
        </p:nvSpPr>
        <p:spPr>
          <a:xfrm>
            <a:off x="5884705" y="4423001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New investment </a:t>
            </a:r>
          </a:p>
          <a:p>
            <a:pPr algn="ctr"/>
            <a:r>
              <a:rPr lang="en-US" dirty="0"/>
              <a:t>Rs 50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40E782-CB4D-4629-B38C-0893B5F8A275}"/>
              </a:ext>
            </a:extLst>
          </p:cNvPr>
          <p:cNvSpPr/>
          <p:nvPr/>
        </p:nvSpPr>
        <p:spPr>
          <a:xfrm>
            <a:off x="8057896" y="4416972"/>
            <a:ext cx="1775790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ROE</a:t>
            </a:r>
          </a:p>
          <a:p>
            <a:pPr algn="ctr"/>
            <a:r>
              <a:rPr lang="en-US" dirty="0"/>
              <a:t>7.5%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E3B477-EAF7-4ACD-89BA-95B81A068911}"/>
              </a:ext>
            </a:extLst>
          </p:cNvPr>
          <p:cNvSpPr/>
          <p:nvPr/>
        </p:nvSpPr>
        <p:spPr>
          <a:xfrm>
            <a:off x="10114720" y="4416972"/>
            <a:ext cx="1709531" cy="768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Change in next period earnings </a:t>
            </a:r>
          </a:p>
          <a:p>
            <a:r>
              <a:rPr lang="en-US" dirty="0"/>
              <a:t>Rs 3.75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50E742-4E06-4DBC-99AE-07A7D0D5C45C}"/>
              </a:ext>
            </a:extLst>
          </p:cNvPr>
          <p:cNvSpPr/>
          <p:nvPr/>
        </p:nvSpPr>
        <p:spPr>
          <a:xfrm>
            <a:off x="3081084" y="4616619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0D855C-3CA1-412C-A89C-21240431C912}"/>
              </a:ext>
            </a:extLst>
          </p:cNvPr>
          <p:cNvSpPr/>
          <p:nvPr/>
        </p:nvSpPr>
        <p:spPr>
          <a:xfrm>
            <a:off x="5458685" y="459307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E22A3F-AE0A-47B6-9D13-9909C92A8285}"/>
              </a:ext>
            </a:extLst>
          </p:cNvPr>
          <p:cNvSpPr/>
          <p:nvPr/>
        </p:nvSpPr>
        <p:spPr>
          <a:xfrm>
            <a:off x="7764933" y="4593072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8A0467-3B79-437E-A685-6FFCA4D19EC7}"/>
              </a:ext>
            </a:extLst>
          </p:cNvPr>
          <p:cNvSpPr/>
          <p:nvPr/>
        </p:nvSpPr>
        <p:spPr>
          <a:xfrm>
            <a:off x="9833515" y="461661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3481DA-4D58-4637-819A-446090330BFB}"/>
              </a:ext>
            </a:extLst>
          </p:cNvPr>
          <p:cNvCxnSpPr/>
          <p:nvPr/>
        </p:nvCxnSpPr>
        <p:spPr>
          <a:xfrm>
            <a:off x="267286" y="2869809"/>
            <a:ext cx="11352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270CEA1-2FBD-45CD-99E5-132C9E87840E}"/>
                  </a:ext>
                </a:extLst>
              </p:cNvPr>
              <p:cNvSpPr/>
              <p:nvPr/>
            </p:nvSpPr>
            <p:spPr>
              <a:xfrm>
                <a:off x="752022" y="5424528"/>
                <a:ext cx="9925355" cy="1058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𝑟𝑒𝑖𝑛𝑣𝑒𝑠𝑡𝑚𝑒𝑛𝑡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𝑎𝑚𝑜𝑢𝑛𝑡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𝐶𝑢𝑟𝑟𝑒𝑛𝑡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𝑒𝑎𝑟𝑛𝑖𝑛𝑔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𝑅𝑂𝐸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𝐶h𝑎𝑛𝑔𝑒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𝑐𝑢𝑟𝑟𝑒𝑛𝑡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𝑒𝑎𝑟𝑛𝑖𝑛𝑔𝑠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𝑃𝑟𝑒𝑣𝑖𝑜𝑢𝑠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𝑒𝑎𝑟𝑛𝑖𝑛𝑔𝑠</m:t>
                          </m:r>
                        </m:den>
                      </m:f>
                    </m:oMath>
                  </m:oMathPara>
                </a14:m>
                <a:endParaRPr lang="en-US" dirty="0"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   7.5%=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3.75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75</m:t>
                        </m:r>
                      </m:den>
                    </m:f>
                  </m:oMath>
                </a14:m>
                <a:r>
                  <a:rPr lang="en-US" dirty="0">
                    <a:cs typeface="Times New Roman" panose="02020603050405020304" pitchFamily="18" charset="0"/>
                  </a:rPr>
                  <a:t>=5%</a:t>
                </a: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270CEA1-2FBD-45CD-99E5-132C9E8784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22" y="5424528"/>
                <a:ext cx="9925355" cy="1058688"/>
              </a:xfrm>
              <a:prstGeom prst="rect">
                <a:avLst/>
              </a:prstGeom>
              <a:blipFill>
                <a:blip r:embed="rId2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C10698-2D43-4021-AF9A-F194D9D9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421921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B4C2-1FDE-4CD9-9301-C32C2652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long-term growth in 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79A0-8438-4C84-815E-70EE59AA8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use the following inputs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Reinvestment rate (retention ratio)=retained earnings/current earnings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on equity=net income/book value of equity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rate=Retention ratio*ROE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equation suggests the growth rate cannot be more than ROE. Therefore, we can take total new equity investment, in place of retention ratio.</a:t>
            </a:r>
          </a:p>
        </p:txBody>
      </p:sp>
    </p:spTree>
    <p:extLst>
      <p:ext uri="{BB962C8B-B14F-4D97-AF65-F5344CB8AC3E}">
        <p14:creationId xmlns:p14="http://schemas.microsoft.com/office/powerpoint/2010/main" val="2427797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3983-62A3-4063-A854-DEEEC6653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1" y="7916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expected growth in EPS: Sun Pharma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39C0E-58F1-43A6-BDE6-53952B97C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404730"/>
            <a:ext cx="11035748" cy="526111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value of equity (2019)=Rs. 27855.39 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income=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Rs. 9995.92 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on equity= 9995.92/27855.39=35.885%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Retained amount=Rs. 1,239.73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Retention ratio= 1,239.73/ 9995.92=12.4%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Implied growth rate=12.4%*35.885%=4.45%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11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8D51-497F-4FC1-9CAF-0837180FC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or Bad Growth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2000BB-7A50-4622-B56A-2F6083230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4234" y="1460500"/>
                <a:ext cx="11535508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Suppose you know this about Microsoft, Inc. 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is expected to earn 10% on its existing assets 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 $60 of capital per share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Expected return on stock (the cost of equity) is 12%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firm is not planning to grow, what would the value of the stock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Return on per stock=10% * $60=$6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 of stock=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𝐷𝑖𝑣𝑖𝑑𝑒𝑛𝑑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0.12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=$50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𝑝𝑒𝑟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𝑠h𝑎𝑟𝑒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2000BB-7A50-4622-B56A-2F6083230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4234" y="1460500"/>
                <a:ext cx="11535508" cy="5032375"/>
              </a:xfrm>
              <a:blipFill>
                <a:blip r:embed="rId3"/>
                <a:stretch>
                  <a:fillRect l="-687" t="-1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4A8E4-7047-4560-B9A0-57FC9BD2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4146538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8DB93-5D9E-486B-8E77-3DE7CA9F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or Bad Growth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0A8092-BA20-40D0-AD04-17CCA092E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Assume, growth rate is 5%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much should be reinvesting to grow 5%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Growth=retained earnings rate * ROE 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5%=Retained earnings * 10%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Retained earnings rate=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5%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10%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=50%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Dividend per share=$6*50%=$3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 of stock=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𝐷𝑖𝑣𝑖𝑑𝑒𝑛𝑑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𝑠h𝑎𝑟𝑒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0.12−0.05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=$42.85 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𝑝𝑒𝑟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𝑠h𝑎𝑟𝑒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0A8092-BA20-40D0-AD04-17CCA092E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CDEE0-797E-4C72-8EBC-C1EC4E55E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2371914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0F2D3-8FD9-400B-B65A-0B3228787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 1: Good growth-: ROE&gt; Cost of equity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E726603-50D5-455F-ABFB-CC79B7939D72}"/>
              </a:ext>
            </a:extLst>
          </p:cNvPr>
          <p:cNvGraphicFramePr>
            <a:graphicFrameLocks noGrp="1"/>
          </p:cNvGraphicFramePr>
          <p:nvPr/>
        </p:nvGraphicFramePr>
        <p:xfrm>
          <a:off x="569626" y="1825626"/>
          <a:ext cx="11167672" cy="4351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3718">
                  <a:extLst>
                    <a:ext uri="{9D8B030D-6E8A-4147-A177-3AD203B41FA5}">
                      <a16:colId xmlns:a16="http://schemas.microsoft.com/office/drawing/2014/main" val="673272927"/>
                    </a:ext>
                  </a:extLst>
                </a:gridCol>
                <a:gridCol w="1329241">
                  <a:extLst>
                    <a:ext uri="{9D8B030D-6E8A-4147-A177-3AD203B41FA5}">
                      <a16:colId xmlns:a16="http://schemas.microsoft.com/office/drawing/2014/main" val="583592355"/>
                    </a:ext>
                  </a:extLst>
                </a:gridCol>
                <a:gridCol w="1608242">
                  <a:extLst>
                    <a:ext uri="{9D8B030D-6E8A-4147-A177-3AD203B41FA5}">
                      <a16:colId xmlns:a16="http://schemas.microsoft.com/office/drawing/2014/main" val="2866244064"/>
                    </a:ext>
                  </a:extLst>
                </a:gridCol>
                <a:gridCol w="1278104">
                  <a:extLst>
                    <a:ext uri="{9D8B030D-6E8A-4147-A177-3AD203B41FA5}">
                      <a16:colId xmlns:a16="http://schemas.microsoft.com/office/drawing/2014/main" val="2813185291"/>
                    </a:ext>
                  </a:extLst>
                </a:gridCol>
                <a:gridCol w="1278104">
                  <a:extLst>
                    <a:ext uri="{9D8B030D-6E8A-4147-A177-3AD203B41FA5}">
                      <a16:colId xmlns:a16="http://schemas.microsoft.com/office/drawing/2014/main" val="3901289598"/>
                    </a:ext>
                  </a:extLst>
                </a:gridCol>
                <a:gridCol w="1329241">
                  <a:extLst>
                    <a:ext uri="{9D8B030D-6E8A-4147-A177-3AD203B41FA5}">
                      <a16:colId xmlns:a16="http://schemas.microsoft.com/office/drawing/2014/main" val="4035756415"/>
                    </a:ext>
                  </a:extLst>
                </a:gridCol>
                <a:gridCol w="1354166">
                  <a:extLst>
                    <a:ext uri="{9D8B030D-6E8A-4147-A177-3AD203B41FA5}">
                      <a16:colId xmlns:a16="http://schemas.microsoft.com/office/drawing/2014/main" val="1834205383"/>
                    </a:ext>
                  </a:extLst>
                </a:gridCol>
                <a:gridCol w="1426856">
                  <a:extLst>
                    <a:ext uri="{9D8B030D-6E8A-4147-A177-3AD203B41FA5}">
                      <a16:colId xmlns:a16="http://schemas.microsoft.com/office/drawing/2014/main" val="782576678"/>
                    </a:ext>
                  </a:extLst>
                </a:gridCol>
              </a:tblGrid>
              <a:tr h="6588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EPS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Retention ratio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Growth rate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 Amount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Equity Value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448321185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31375205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1666.67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931699418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1304.35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142420219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1176.47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1048333822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1111.11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70446349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1071.43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77197605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1044.78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800968288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1025.64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578666315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1011.24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572821395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47176662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811D0-808F-4504-8899-C7B32A4A4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2566883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04A3-1B18-43A5-B423-57AFC5C6E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 Bad growth :- 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equity&gt;ROE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56AE6DD-D571-4601-A9D9-DF6F16F434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6"/>
          <a:ext cx="10739512" cy="4351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3289">
                  <a:extLst>
                    <a:ext uri="{9D8B030D-6E8A-4147-A177-3AD203B41FA5}">
                      <a16:colId xmlns:a16="http://schemas.microsoft.com/office/drawing/2014/main" val="1342724355"/>
                    </a:ext>
                  </a:extLst>
                </a:gridCol>
                <a:gridCol w="1320693">
                  <a:extLst>
                    <a:ext uri="{9D8B030D-6E8A-4147-A177-3AD203B41FA5}">
                      <a16:colId xmlns:a16="http://schemas.microsoft.com/office/drawing/2014/main" val="2823104794"/>
                    </a:ext>
                  </a:extLst>
                </a:gridCol>
                <a:gridCol w="1531178">
                  <a:extLst>
                    <a:ext uri="{9D8B030D-6E8A-4147-A177-3AD203B41FA5}">
                      <a16:colId xmlns:a16="http://schemas.microsoft.com/office/drawing/2014/main" val="1613497774"/>
                    </a:ext>
                  </a:extLst>
                </a:gridCol>
                <a:gridCol w="1269885">
                  <a:extLst>
                    <a:ext uri="{9D8B030D-6E8A-4147-A177-3AD203B41FA5}">
                      <a16:colId xmlns:a16="http://schemas.microsoft.com/office/drawing/2014/main" val="2778487078"/>
                    </a:ext>
                  </a:extLst>
                </a:gridCol>
                <a:gridCol w="1247625">
                  <a:extLst>
                    <a:ext uri="{9D8B030D-6E8A-4147-A177-3AD203B41FA5}">
                      <a16:colId xmlns:a16="http://schemas.microsoft.com/office/drawing/2014/main" val="1164712703"/>
                    </a:ext>
                  </a:extLst>
                </a:gridCol>
                <a:gridCol w="1320693">
                  <a:extLst>
                    <a:ext uri="{9D8B030D-6E8A-4147-A177-3AD203B41FA5}">
                      <a16:colId xmlns:a16="http://schemas.microsoft.com/office/drawing/2014/main" val="1590729087"/>
                    </a:ext>
                  </a:extLst>
                </a:gridCol>
                <a:gridCol w="1345456">
                  <a:extLst>
                    <a:ext uri="{9D8B030D-6E8A-4147-A177-3AD203B41FA5}">
                      <a16:colId xmlns:a16="http://schemas.microsoft.com/office/drawing/2014/main" val="2704516030"/>
                    </a:ext>
                  </a:extLst>
                </a:gridCol>
                <a:gridCol w="1320693">
                  <a:extLst>
                    <a:ext uri="{9D8B030D-6E8A-4147-A177-3AD203B41FA5}">
                      <a16:colId xmlns:a16="http://schemas.microsoft.com/office/drawing/2014/main" val="2287012965"/>
                    </a:ext>
                  </a:extLst>
                </a:gridCol>
              </a:tblGrid>
              <a:tr h="6588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Expected EPS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DPR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Retention ratio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Ke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ROE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Growth rate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Dividend Amount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Equity Value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637060317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8.10%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526.32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297521955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20%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7.20%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20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714.29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370100791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30%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70%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6.30%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30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810.81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125840715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40%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60%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5.40%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40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869.57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4950686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50%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50%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4.50%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50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909.09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125124858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60%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40%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3.60%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60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937.50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262882106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70%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30%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2.70%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70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958.90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1525311372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20%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1.80%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80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975.61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1352801431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0.90%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989.01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3407338629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9%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0.00%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u="none" strike="noStrike" dirty="0">
                          <a:effectLst/>
                        </a:rPr>
                        <a:t>1000.00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455" marR="16455" marT="16455" marB="0" anchor="b"/>
                </a:tc>
                <a:extLst>
                  <a:ext uri="{0D108BD9-81ED-4DB2-BD59-A6C34878D82A}">
                    <a16:rowId xmlns:a16="http://schemas.microsoft.com/office/drawing/2014/main" val="966322204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59FC37-5560-4E32-9DAC-15AF1D086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1159288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87A-70FE-48B7-90DF-E99240DB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3: Who cares:- Cost of equity= ROE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85112A5-284B-4FAD-90D6-A79CDDA8B1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6437" y="1825625"/>
          <a:ext cx="10847362" cy="43513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2425">
                  <a:extLst>
                    <a:ext uri="{9D8B030D-6E8A-4147-A177-3AD203B41FA5}">
                      <a16:colId xmlns:a16="http://schemas.microsoft.com/office/drawing/2014/main" val="877286226"/>
                    </a:ext>
                  </a:extLst>
                </a:gridCol>
                <a:gridCol w="1358059">
                  <a:extLst>
                    <a:ext uri="{9D8B030D-6E8A-4147-A177-3AD203B41FA5}">
                      <a16:colId xmlns:a16="http://schemas.microsoft.com/office/drawing/2014/main" val="3202010151"/>
                    </a:ext>
                  </a:extLst>
                </a:gridCol>
                <a:gridCol w="1576188">
                  <a:extLst>
                    <a:ext uri="{9D8B030D-6E8A-4147-A177-3AD203B41FA5}">
                      <a16:colId xmlns:a16="http://schemas.microsoft.com/office/drawing/2014/main" val="3237167852"/>
                    </a:ext>
                  </a:extLst>
                </a:gridCol>
                <a:gridCol w="1195525">
                  <a:extLst>
                    <a:ext uri="{9D8B030D-6E8A-4147-A177-3AD203B41FA5}">
                      <a16:colId xmlns:a16="http://schemas.microsoft.com/office/drawing/2014/main" val="3539361346"/>
                    </a:ext>
                  </a:extLst>
                </a:gridCol>
                <a:gridCol w="1195525">
                  <a:extLst>
                    <a:ext uri="{9D8B030D-6E8A-4147-A177-3AD203B41FA5}">
                      <a16:colId xmlns:a16="http://schemas.microsoft.com/office/drawing/2014/main" val="3316960879"/>
                    </a:ext>
                  </a:extLst>
                </a:gridCol>
                <a:gridCol w="1358059">
                  <a:extLst>
                    <a:ext uri="{9D8B030D-6E8A-4147-A177-3AD203B41FA5}">
                      <a16:colId xmlns:a16="http://schemas.microsoft.com/office/drawing/2014/main" val="553169704"/>
                    </a:ext>
                  </a:extLst>
                </a:gridCol>
                <a:gridCol w="1383522">
                  <a:extLst>
                    <a:ext uri="{9D8B030D-6E8A-4147-A177-3AD203B41FA5}">
                      <a16:colId xmlns:a16="http://schemas.microsoft.com/office/drawing/2014/main" val="3143680682"/>
                    </a:ext>
                  </a:extLst>
                </a:gridCol>
                <a:gridCol w="1358059">
                  <a:extLst>
                    <a:ext uri="{9D8B030D-6E8A-4147-A177-3AD203B41FA5}">
                      <a16:colId xmlns:a16="http://schemas.microsoft.com/office/drawing/2014/main" val="3188230853"/>
                    </a:ext>
                  </a:extLst>
                </a:gridCol>
              </a:tblGrid>
              <a:tr h="7052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Expected EPS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DPR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100" u="none" strike="noStrike" dirty="0">
                          <a:effectLst/>
                        </a:rPr>
                        <a:t>Retention ratio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Ke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ROE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Growth rate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Dividend Amount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Equity Value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1766673886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9.00%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2953659600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8.00%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4255893305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30%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7.00%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538498841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6.00%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1693203100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5.00%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2742582825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4.00%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2862321181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30%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3.00%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2154626149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2.00%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2277179023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3055317682"/>
                  </a:ext>
                </a:extLst>
              </a:tr>
              <a:tr h="36461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u="none" strike="noStrike" dirty="0">
                          <a:effectLst/>
                        </a:rPr>
                        <a:t>1000.00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513" marR="17513" marT="17513" marB="0" anchor="b"/>
                </a:tc>
                <a:extLst>
                  <a:ext uri="{0D108BD9-81ED-4DB2-BD59-A6C34878D82A}">
                    <a16:rowId xmlns:a16="http://schemas.microsoft.com/office/drawing/2014/main" val="4098505633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93C05-6F8A-41C0-B0E4-F54BAAA3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</p:spTree>
    <p:extLst>
      <p:ext uri="{BB962C8B-B14F-4D97-AF65-F5344CB8AC3E}">
        <p14:creationId xmlns:p14="http://schemas.microsoft.com/office/powerpoint/2010/main" val="3415234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2A967-702E-4BAB-BA45-3A40C839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high growth stocks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D78024-9BAF-4E48-9341-C25B3E2FFC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CheckMate forecasts that its dividend will grow at 20% per year for the next four years before settling down at a constant 8% forever.  Dividend (current year,2019) = Rs 12;  Expected rate of return (cost of equity) = 15%. What is the value of the stock now?</a:t>
                </a: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 of stock=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14.40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(1+15%)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17.28</m:t>
                        </m:r>
                      </m:num>
                      <m:den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(1+15%)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20.74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(1+15%)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24.88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(1+15%)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26.87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(1+15%)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∗(15%−8%)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$276.42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D78024-9BAF-4E48-9341-C25B3E2FFC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ECFFA-53E8-4761-A744-296E546F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Yogesh Chauhan, IIM Raipur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2536E83-FDC2-4433-9ED0-9963413CECA5}"/>
              </a:ext>
            </a:extLst>
          </p:cNvPr>
          <p:cNvGraphicFramePr>
            <a:graphicFrameLocks noGrp="1"/>
          </p:cNvGraphicFramePr>
          <p:nvPr/>
        </p:nvGraphicFramePr>
        <p:xfrm>
          <a:off x="2338166" y="3429000"/>
          <a:ext cx="7931250" cy="7505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17680">
                  <a:extLst>
                    <a:ext uri="{9D8B030D-6E8A-4147-A177-3AD203B41FA5}">
                      <a16:colId xmlns:a16="http://schemas.microsoft.com/office/drawing/2014/main" val="1358073027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119190416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831193042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111379168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87488116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842967569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269954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 amount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14.40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631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36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1513</Words>
  <Application>Microsoft Office PowerPoint</Application>
  <PresentationFormat>Widescreen</PresentationFormat>
  <Paragraphs>434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Times New Roman</vt:lpstr>
      <vt:lpstr>Office Theme</vt:lpstr>
      <vt:lpstr>Valuation of stock</vt:lpstr>
      <vt:lpstr>Pricing a stock</vt:lpstr>
      <vt:lpstr>Pricing a stock</vt:lpstr>
      <vt:lpstr>The stock price (Formula…)</vt:lpstr>
      <vt:lpstr>Special case I: Dividend stock</vt:lpstr>
      <vt:lpstr>Special case I: Dividend stock (Income stock)</vt:lpstr>
      <vt:lpstr>Is forever really forever?</vt:lpstr>
      <vt:lpstr>Special Case II: Growth stock</vt:lpstr>
      <vt:lpstr>Special Case II: Growth stock</vt:lpstr>
      <vt:lpstr>Engine of growth</vt:lpstr>
      <vt:lpstr>Engine of growth (assume perpetuities)</vt:lpstr>
      <vt:lpstr>Engine of growth</vt:lpstr>
      <vt:lpstr>Expected long-term growth in EPS</vt:lpstr>
      <vt:lpstr>Estimating expected growth in EPS: Sun Pharma</vt:lpstr>
      <vt:lpstr>Good or Bad Growth</vt:lpstr>
      <vt:lpstr>Good or Bad Growth</vt:lpstr>
      <vt:lpstr>Case 1: Good growth-: ROE&gt; Cost of equity</vt:lpstr>
      <vt:lpstr>Case 2: Bad growth :- Cost of equity&gt;ROE</vt:lpstr>
      <vt:lpstr>Case 3: Who cares:- Cost of equity= ROE</vt:lpstr>
      <vt:lpstr>Value of high growth stocks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Valuation of stock</dc:title>
  <dc:creator>Prof. Yogesh Chauhan</dc:creator>
  <cp:lastModifiedBy>Prof. Yogesh Chauhan</cp:lastModifiedBy>
  <cp:revision>3</cp:revision>
  <dcterms:created xsi:type="dcterms:W3CDTF">2020-05-03T05:12:24Z</dcterms:created>
  <dcterms:modified xsi:type="dcterms:W3CDTF">2020-05-03T06:29:37Z</dcterms:modified>
</cp:coreProperties>
</file>