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02" r:id="rId2"/>
    <p:sldId id="704" r:id="rId3"/>
    <p:sldId id="692" r:id="rId4"/>
    <p:sldId id="694" r:id="rId5"/>
    <p:sldId id="695" r:id="rId6"/>
    <p:sldId id="693" r:id="rId7"/>
    <p:sldId id="697" r:id="rId8"/>
    <p:sldId id="698" r:id="rId9"/>
    <p:sldId id="699" r:id="rId10"/>
    <p:sldId id="706" r:id="rId11"/>
    <p:sldId id="700" r:id="rId12"/>
    <p:sldId id="707" r:id="rId13"/>
    <p:sldId id="70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04C5C-65EF-474B-83DD-F20E815059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89C93D-A438-4633-95C3-08CFC8B411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488D1A-046A-41C3-9370-DF5ADF6E09A2}"/>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5" name="Footer Placeholder 4">
            <a:extLst>
              <a:ext uri="{FF2B5EF4-FFF2-40B4-BE49-F238E27FC236}">
                <a16:creationId xmlns:a16="http://schemas.microsoft.com/office/drawing/2014/main" id="{78DBF35C-0A23-436F-9A38-27BE3CFA9C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7ED1F-18A8-45A3-A58D-ADA19475D818}"/>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729871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68CE-8130-417E-B1F5-BF5CA4A54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D57805-730F-4D27-9FB4-2EE1604411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063B7-E291-4C4C-9C51-9A377FDC77A5}"/>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5" name="Footer Placeholder 4">
            <a:extLst>
              <a:ext uri="{FF2B5EF4-FFF2-40B4-BE49-F238E27FC236}">
                <a16:creationId xmlns:a16="http://schemas.microsoft.com/office/drawing/2014/main" id="{06543925-9E36-4ED4-BEF7-5EE6F7D5A0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CDE58F-4CEF-4176-87AA-808F45618614}"/>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1483533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977C-1392-40BF-AA51-A8F5BC1818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84C367-C5CB-4520-81BC-9384082E9E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FD73A9-67BC-4819-BA88-24D175E8327F}"/>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5" name="Footer Placeholder 4">
            <a:extLst>
              <a:ext uri="{FF2B5EF4-FFF2-40B4-BE49-F238E27FC236}">
                <a16:creationId xmlns:a16="http://schemas.microsoft.com/office/drawing/2014/main" id="{284909F7-5E29-4FDA-90A2-84C3E8D402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F01A77-F9CC-4249-B4C0-D31103FF490D}"/>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306122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0A44B-B1F4-418B-A6B2-741AA4BFD5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D030FE-6844-4BF1-ABCB-BFE6E4B38F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A30155-CD14-4875-B377-A65A43CA49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0CBF3A-1861-44AE-8330-7F9475E554CF}"/>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6" name="Footer Placeholder 5">
            <a:extLst>
              <a:ext uri="{FF2B5EF4-FFF2-40B4-BE49-F238E27FC236}">
                <a16:creationId xmlns:a16="http://schemas.microsoft.com/office/drawing/2014/main" id="{A486FC74-001B-4C0E-854B-B34AB5D0953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F28BDD2-ED3A-4479-8819-72945FF21379}"/>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376825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AD3B-21C2-46FE-9E6F-55BCEC4CD5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0ABEC-5E86-4FEE-A0A7-611430D9D6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375C85-69CE-4BD5-9F3A-91E4CBF8F0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3B46B5-996B-4527-91F2-F6062C858A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B33D37-55AA-4CE5-981A-7C76DAEC67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1E7275-B034-43D4-B4FC-2BE46AB70EF3}"/>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8" name="Footer Placeholder 7">
            <a:extLst>
              <a:ext uri="{FF2B5EF4-FFF2-40B4-BE49-F238E27FC236}">
                <a16:creationId xmlns:a16="http://schemas.microsoft.com/office/drawing/2014/main" id="{F626B68D-1057-4D84-B997-9676F0BBBEA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F9ED11D-EB45-4114-815B-7799CCEAF5E1}"/>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1031516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F1919-F292-45E0-91BF-A31286F2D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75E736A-82E4-42D9-A7E7-A73CAD4FB561}"/>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4" name="Footer Placeholder 3">
            <a:extLst>
              <a:ext uri="{FF2B5EF4-FFF2-40B4-BE49-F238E27FC236}">
                <a16:creationId xmlns:a16="http://schemas.microsoft.com/office/drawing/2014/main" id="{DEA76985-BD58-4F9E-859E-18DC0BBA156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EF99A6A-0660-4E4A-B185-F92A880E9428}"/>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509129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CD2AF5-47CA-4A5E-967A-4B37EA7E9464}"/>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3" name="Footer Placeholder 2">
            <a:extLst>
              <a:ext uri="{FF2B5EF4-FFF2-40B4-BE49-F238E27FC236}">
                <a16:creationId xmlns:a16="http://schemas.microsoft.com/office/drawing/2014/main" id="{D9B2B22C-0E03-4709-980C-B4EA78A40E4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2F3EFD5-5011-4877-857B-14D7926A3F00}"/>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59233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A7A4-4E52-4139-87C0-5A2EB84BCF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B65BB8-5674-496D-8006-1729D53E81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EEFBAD-7A40-47ED-8735-EA20E527CF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BC582A-D311-4F9D-83C8-E8606CFFE0C9}"/>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6" name="Footer Placeholder 5">
            <a:extLst>
              <a:ext uri="{FF2B5EF4-FFF2-40B4-BE49-F238E27FC236}">
                <a16:creationId xmlns:a16="http://schemas.microsoft.com/office/drawing/2014/main" id="{842A37EE-9F8E-4A17-9FC8-4431E6B7E3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5AE394-1937-40B6-B14F-97E0EAAC95F5}"/>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4217262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F4E5-3DD9-4356-A2CF-E55FBAA63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116783-1ED4-4EBA-9F11-1D14A596F2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FFFAC29-9485-4F2C-98A6-7D05F98A1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23FEE-D751-4483-B0A4-5CB52B4BFD51}"/>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6" name="Footer Placeholder 5">
            <a:extLst>
              <a:ext uri="{FF2B5EF4-FFF2-40B4-BE49-F238E27FC236}">
                <a16:creationId xmlns:a16="http://schemas.microsoft.com/office/drawing/2014/main" id="{CC77AC0C-443E-411D-B30B-BE4251177A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0E1FB7-E8D2-4596-808C-71A3794B45C8}"/>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1633855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FA490-5E42-4FD2-82E3-5533EC31B5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D67302-0E4A-4704-8C20-CB0D1A3B9A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E822E-6A6C-4329-98DE-338E6A697764}"/>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5" name="Footer Placeholder 4">
            <a:extLst>
              <a:ext uri="{FF2B5EF4-FFF2-40B4-BE49-F238E27FC236}">
                <a16:creationId xmlns:a16="http://schemas.microsoft.com/office/drawing/2014/main" id="{E2DF36E8-A315-445A-B748-80D5059A0F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03BB24-0D52-4069-AE8C-338B1ABEC20B}"/>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3050120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926565-85A4-4A4E-85DA-CADD37EF12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C0F44B-8214-4BEC-9C1C-20F4B3F7D6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9F078-EC87-4160-887F-4CBD4B853D53}"/>
              </a:ext>
            </a:extLst>
          </p:cNvPr>
          <p:cNvSpPr>
            <a:spLocks noGrp="1"/>
          </p:cNvSpPr>
          <p:nvPr>
            <p:ph type="dt" sz="half" idx="10"/>
          </p:nvPr>
        </p:nvSpPr>
        <p:spPr/>
        <p:txBody>
          <a:bodyPr/>
          <a:lstStyle/>
          <a:p>
            <a:fld id="{C014E6B1-36BA-4E4E-AE4B-144FA8FCFD2C}" type="datetimeFigureOut">
              <a:rPr lang="en-US" smtClean="0"/>
              <a:t>5/3/2020</a:t>
            </a:fld>
            <a:endParaRPr lang="en-US" dirty="0"/>
          </a:p>
        </p:txBody>
      </p:sp>
      <p:sp>
        <p:nvSpPr>
          <p:cNvPr id="5" name="Footer Placeholder 4">
            <a:extLst>
              <a:ext uri="{FF2B5EF4-FFF2-40B4-BE49-F238E27FC236}">
                <a16:creationId xmlns:a16="http://schemas.microsoft.com/office/drawing/2014/main" id="{3B68EF73-BF57-4D2E-B230-D6D5036213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E7F54D-44D8-4542-9F60-112CB2DE8496}"/>
              </a:ext>
            </a:extLst>
          </p:cNvPr>
          <p:cNvSpPr>
            <a:spLocks noGrp="1"/>
          </p:cNvSpPr>
          <p:nvPr>
            <p:ph type="sldNum" sz="quarter" idx="12"/>
          </p:nvPr>
        </p:nvSpPr>
        <p:spPr/>
        <p:txBody>
          <a:bodyPr/>
          <a:lstStyle/>
          <a:p>
            <a:fld id="{FFB1B3B3-31B7-4580-A0BE-ED5FA909B158}" type="slidenum">
              <a:rPr lang="en-US" smtClean="0"/>
              <a:t>‹#›</a:t>
            </a:fld>
            <a:endParaRPr lang="en-US" dirty="0"/>
          </a:p>
        </p:txBody>
      </p:sp>
    </p:spTree>
    <p:extLst>
      <p:ext uri="{BB962C8B-B14F-4D97-AF65-F5344CB8AC3E}">
        <p14:creationId xmlns:p14="http://schemas.microsoft.com/office/powerpoint/2010/main" val="4225642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DD86D4-877B-4DEA-B1C7-B7EEFEE8B1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276814-E567-44E0-8D6A-7E129D6CE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7524AD-87AB-4FB3-A73D-56EE543F8F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4E6B1-36BA-4E4E-AE4B-144FA8FCFD2C}" type="datetimeFigureOut">
              <a:rPr lang="en-US" smtClean="0"/>
              <a:t>5/3/2020</a:t>
            </a:fld>
            <a:endParaRPr lang="en-US" dirty="0"/>
          </a:p>
        </p:txBody>
      </p:sp>
      <p:sp>
        <p:nvSpPr>
          <p:cNvPr id="5" name="Footer Placeholder 4">
            <a:extLst>
              <a:ext uri="{FF2B5EF4-FFF2-40B4-BE49-F238E27FC236}">
                <a16:creationId xmlns:a16="http://schemas.microsoft.com/office/drawing/2014/main" id="{D26F9089-A767-490B-9CC9-1CAE0DA2D3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BCB4FE-3B84-4BA3-B2B8-7037C45A38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1B3B3-31B7-4580-A0BE-ED5FA909B158}" type="slidenum">
              <a:rPr lang="en-US" smtClean="0"/>
              <a:t>‹#›</a:t>
            </a:fld>
            <a:endParaRPr lang="en-US" dirty="0"/>
          </a:p>
        </p:txBody>
      </p:sp>
    </p:spTree>
    <p:extLst>
      <p:ext uri="{BB962C8B-B14F-4D97-AF65-F5344CB8AC3E}">
        <p14:creationId xmlns:p14="http://schemas.microsoft.com/office/powerpoint/2010/main" val="1261375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511A-3E12-4C66-9894-FB79BAD7C35D}"/>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Design the perfect financing instrument </a:t>
            </a:r>
            <a:endParaRPr lang="en-US" dirty="0"/>
          </a:p>
        </p:txBody>
      </p:sp>
      <p:sp>
        <p:nvSpPr>
          <p:cNvPr id="3" name="Subtitle 2">
            <a:extLst>
              <a:ext uri="{FF2B5EF4-FFF2-40B4-BE49-F238E27FC236}">
                <a16:creationId xmlns:a16="http://schemas.microsoft.com/office/drawing/2014/main" id="{9366F7C3-54C1-47E2-9026-363E68A57B5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0819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B61B0-1979-4022-A233-BA6EF5D9B05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Rationale for Debt/Equity Securities</a:t>
            </a:r>
          </a:p>
        </p:txBody>
      </p:sp>
      <p:sp>
        <p:nvSpPr>
          <p:cNvPr id="3" name="Content Placeholder 2">
            <a:extLst>
              <a:ext uri="{FF2B5EF4-FFF2-40B4-BE49-F238E27FC236}">
                <a16:creationId xmlns:a16="http://schemas.microsoft.com/office/drawing/2014/main" id="{060E94A4-FCB5-4CF4-90C5-6166873591B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Value of Levered Firm = Value of Unlevered Firm + PV of Tax Benefits - PV of Expected Bankruptcy Costs.</a:t>
            </a:r>
          </a:p>
          <a:p>
            <a:pPr algn="just"/>
            <a:r>
              <a:rPr lang="en-US" sz="2400" dirty="0">
                <a:latin typeface="Times New Roman" panose="02020603050405020304" pitchFamily="18" charset="0"/>
                <a:cs typeface="Times New Roman" panose="02020603050405020304" pitchFamily="18" charset="0"/>
              </a:rPr>
              <a:t>Since bankruptcy costs are largely a result of the fact that the firm must make fixed payments even in periods when earnings are poor</a:t>
            </a:r>
          </a:p>
          <a:p>
            <a:pPr algn="just"/>
            <a:r>
              <a:rPr lang="en-US" sz="2400" dirty="0">
                <a:latin typeface="Times New Roman" panose="02020603050405020304" pitchFamily="18" charset="0"/>
                <a:cs typeface="Times New Roman" panose="02020603050405020304" pitchFamily="18" charset="0"/>
              </a:rPr>
              <a:t> Assume that borrowing money on a security where interest payments are not fixed but vary as earnings vary. This reduces the expected bankruptcy cost and increases both the optimal debt ratio for a firm and the total firm value at that leverage.</a:t>
            </a:r>
          </a:p>
        </p:txBody>
      </p:sp>
      <p:sp>
        <p:nvSpPr>
          <p:cNvPr id="4" name="Footer Placeholder 3">
            <a:extLst>
              <a:ext uri="{FF2B5EF4-FFF2-40B4-BE49-F238E27FC236}">
                <a16:creationId xmlns:a16="http://schemas.microsoft.com/office/drawing/2014/main" id="{0F33070A-1586-4255-B29F-02246916EBAB}"/>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07729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4EE0-32C1-4DA0-8356-F4FEBE87BF1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Design the perfect financing instrument </a:t>
            </a:r>
          </a:p>
        </p:txBody>
      </p:sp>
      <p:sp>
        <p:nvSpPr>
          <p:cNvPr id="3" name="Content Placeholder 2">
            <a:extLst>
              <a:ext uri="{FF2B5EF4-FFF2-40B4-BE49-F238E27FC236}">
                <a16:creationId xmlns:a16="http://schemas.microsoft.com/office/drawing/2014/main" id="{23FF105B-AB12-4717-834F-9CDBE7DC5EC3}"/>
              </a:ext>
            </a:extLst>
          </p:cNvPr>
          <p:cNvSpPr>
            <a:spLocks noGrp="1"/>
          </p:cNvSpPr>
          <p:nvPr>
            <p:ph idx="1"/>
          </p:nvPr>
        </p:nvSpPr>
        <p:spPr>
          <a:xfrm>
            <a:off x="739726" y="1460500"/>
            <a:ext cx="10515600" cy="4895850"/>
          </a:xfrm>
        </p:spPr>
        <p:txBody>
          <a:bodyPr>
            <a:noAutofit/>
          </a:bodyPr>
          <a:lstStyle/>
          <a:p>
            <a:pPr algn="just"/>
            <a:r>
              <a:rPr lang="en-US" sz="2400" dirty="0">
                <a:latin typeface="Times New Roman" panose="02020603050405020304" pitchFamily="18" charset="0"/>
                <a:cs typeface="Times New Roman" panose="02020603050405020304" pitchFamily="18" charset="0"/>
              </a:rPr>
              <a:t>The objective in designing debt is to make the cash flows on debt match up as closely as possible with the cash flows that the firm makes on its assets. The intuition is very much like asset- liability matching of banks.</a:t>
            </a:r>
          </a:p>
          <a:p>
            <a:pPr lvl="1" algn="just"/>
            <a:r>
              <a:rPr lang="en-US" dirty="0">
                <a:latin typeface="Times New Roman" panose="02020603050405020304" pitchFamily="18" charset="0"/>
                <a:cs typeface="Times New Roman" panose="02020603050405020304" pitchFamily="18" charset="0"/>
              </a:rPr>
              <a:t>A bank that chose to borrow entirely in US dollars and lend in Indian rupee would have a significant </a:t>
            </a:r>
            <a:r>
              <a:rPr lang="en-US" b="1" dirty="0">
                <a:latin typeface="Times New Roman" panose="02020603050405020304" pitchFamily="18" charset="0"/>
                <a:cs typeface="Times New Roman" panose="02020603050405020304" pitchFamily="18" charset="0"/>
              </a:rPr>
              <a:t>currency mismatch.</a:t>
            </a:r>
          </a:p>
          <a:p>
            <a:pPr lvl="1" algn="just"/>
            <a:r>
              <a:rPr lang="en-US" dirty="0">
                <a:latin typeface="Times New Roman" panose="02020603050405020304" pitchFamily="18" charset="0"/>
                <a:cs typeface="Times New Roman" panose="02020603050405020304" pitchFamily="18" charset="0"/>
              </a:rPr>
              <a:t>A bank could have significant long-term assets (such as housing loans) funded by short-term liabilities, such as time deposits. If short-term interest rates rise, the short-term liabilities re-price at maturity, while the yield on the longer-term, fixed-rate assets remains unchanged. Income from the longer-term assets remains unchanged, while the cost of the newly re-priced liabilities funding these assets increases. This is sometimes called a </a:t>
            </a:r>
            <a:r>
              <a:rPr lang="en-US" b="1" dirty="0">
                <a:latin typeface="Times New Roman" panose="02020603050405020304" pitchFamily="18" charset="0"/>
                <a:cs typeface="Times New Roman" panose="02020603050405020304" pitchFamily="18" charset="0"/>
              </a:rPr>
              <a:t>maturity mismatch.</a:t>
            </a:r>
          </a:p>
          <a:p>
            <a:pPr lvl="1" algn="just"/>
            <a:r>
              <a:rPr lang="en-US" dirty="0">
                <a:latin typeface="Times New Roman" panose="02020603050405020304" pitchFamily="18" charset="0"/>
                <a:cs typeface="Times New Roman" panose="02020603050405020304" pitchFamily="18" charset="0"/>
              </a:rPr>
              <a:t>A bank might borrow money by issuing floating interest rate bonds, but lends money with fixed-rate. It is called </a:t>
            </a:r>
            <a:r>
              <a:rPr lang="en-US" b="1" dirty="0">
                <a:latin typeface="Times New Roman" panose="02020603050405020304" pitchFamily="18" charset="0"/>
                <a:cs typeface="Times New Roman" panose="02020603050405020304" pitchFamily="18" charset="0"/>
              </a:rPr>
              <a:t>interest rate mismatch</a:t>
            </a:r>
            <a:r>
              <a:rPr lang="en-US" dirty="0">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5EA2B2F8-0181-4B86-AD98-8D76FFE012D5}"/>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600872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4D7F-01EE-4CD1-A566-C99BD8EC5F5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Firm with mismatched debt</a:t>
            </a:r>
          </a:p>
        </p:txBody>
      </p:sp>
      <p:pic>
        <p:nvPicPr>
          <p:cNvPr id="4" name="Content Placeholder 3">
            <a:extLst>
              <a:ext uri="{FF2B5EF4-FFF2-40B4-BE49-F238E27FC236}">
                <a16:creationId xmlns:a16="http://schemas.microsoft.com/office/drawing/2014/main" id="{C603F5CD-6A4F-45B9-BE29-49985B04D8C8}"/>
              </a:ext>
            </a:extLst>
          </p:cNvPr>
          <p:cNvPicPr>
            <a:picLocks noGrp="1" noChangeAspect="1"/>
          </p:cNvPicPr>
          <p:nvPr>
            <p:ph idx="1"/>
          </p:nvPr>
        </p:nvPicPr>
        <p:blipFill>
          <a:blip r:embed="rId2"/>
          <a:stretch>
            <a:fillRect/>
          </a:stretch>
        </p:blipFill>
        <p:spPr>
          <a:xfrm>
            <a:off x="90318" y="1554163"/>
            <a:ext cx="12059478" cy="5167312"/>
          </a:xfrm>
          <a:prstGeom prst="rect">
            <a:avLst/>
          </a:prstGeom>
        </p:spPr>
      </p:pic>
      <p:sp>
        <p:nvSpPr>
          <p:cNvPr id="3" name="Footer Placeholder 2">
            <a:extLst>
              <a:ext uri="{FF2B5EF4-FFF2-40B4-BE49-F238E27FC236}">
                <a16:creationId xmlns:a16="http://schemas.microsoft.com/office/drawing/2014/main" id="{6F7BB51A-2F09-4DF7-A89E-6D7B1D03875A}"/>
              </a:ext>
            </a:extLst>
          </p:cNvPr>
          <p:cNvSpPr>
            <a:spLocks noGrp="1"/>
          </p:cNvSpPr>
          <p:nvPr>
            <p:ph type="ftr" sz="quarter" idx="11"/>
          </p:nvPr>
        </p:nvSpPr>
        <p:spPr/>
        <p:txBody>
          <a:bodyPr/>
          <a:lstStyle/>
          <a:p>
            <a:r>
              <a:rPr lang="en-US" dirty="0"/>
              <a:t>Yogesh Chauhan, IIM Raipur</a:t>
            </a:r>
          </a:p>
        </p:txBody>
      </p:sp>
      <p:sp>
        <p:nvSpPr>
          <p:cNvPr id="5" name="TextBox 4">
            <a:extLst>
              <a:ext uri="{FF2B5EF4-FFF2-40B4-BE49-F238E27FC236}">
                <a16:creationId xmlns:a16="http://schemas.microsoft.com/office/drawing/2014/main" id="{4A58FC71-A305-40F1-9DF5-24C4F90CD891}"/>
              </a:ext>
            </a:extLst>
          </p:cNvPr>
          <p:cNvSpPr txBox="1"/>
          <p:nvPr/>
        </p:nvSpPr>
        <p:spPr>
          <a:xfrm>
            <a:off x="3277772" y="1814732"/>
            <a:ext cx="6175717" cy="461665"/>
          </a:xfrm>
          <a:prstGeom prst="rect">
            <a:avLst/>
          </a:prstGeom>
          <a:noFill/>
        </p:spPr>
        <p:txBody>
          <a:bodyPr wrap="square" rtlCol="0">
            <a:spAutoFit/>
          </a:bodyPr>
          <a:lstStyle/>
          <a:p>
            <a:r>
              <a:rPr lang="en-US" sz="2400" dirty="0"/>
              <a:t>Value of equity=value of firm - value of debt</a:t>
            </a:r>
          </a:p>
        </p:txBody>
      </p:sp>
      <p:cxnSp>
        <p:nvCxnSpPr>
          <p:cNvPr id="7" name="Straight Arrow Connector 6">
            <a:extLst>
              <a:ext uri="{FF2B5EF4-FFF2-40B4-BE49-F238E27FC236}">
                <a16:creationId xmlns:a16="http://schemas.microsoft.com/office/drawing/2014/main" id="{E1A721E9-1AD4-4A21-9743-C3920677DCF6}"/>
              </a:ext>
            </a:extLst>
          </p:cNvPr>
          <p:cNvCxnSpPr>
            <a:cxnSpLocks/>
          </p:cNvCxnSpPr>
          <p:nvPr/>
        </p:nvCxnSpPr>
        <p:spPr>
          <a:xfrm flipV="1">
            <a:off x="3277772" y="5624830"/>
            <a:ext cx="675250" cy="365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D269AB8-EA16-4E87-96E3-4B2C18959B86}"/>
              </a:ext>
            </a:extLst>
          </p:cNvPr>
          <p:cNvSpPr txBox="1"/>
          <p:nvPr/>
        </p:nvSpPr>
        <p:spPr>
          <a:xfrm>
            <a:off x="1209821" y="5759122"/>
            <a:ext cx="2405576"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Bankruptcy risk</a:t>
            </a:r>
          </a:p>
        </p:txBody>
      </p:sp>
    </p:spTree>
    <p:extLst>
      <p:ext uri="{BB962C8B-B14F-4D97-AF65-F5344CB8AC3E}">
        <p14:creationId xmlns:p14="http://schemas.microsoft.com/office/powerpoint/2010/main" val="138945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1839D-4CAF-4998-BB91-B2DF29FCE3A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Firm with matched Debt</a:t>
            </a:r>
          </a:p>
        </p:txBody>
      </p:sp>
      <p:pic>
        <p:nvPicPr>
          <p:cNvPr id="4" name="Content Placeholder 3">
            <a:extLst>
              <a:ext uri="{FF2B5EF4-FFF2-40B4-BE49-F238E27FC236}">
                <a16:creationId xmlns:a16="http://schemas.microsoft.com/office/drawing/2014/main" id="{385DBEF0-C732-490E-94D2-16D5EB28655A}"/>
              </a:ext>
            </a:extLst>
          </p:cNvPr>
          <p:cNvPicPr>
            <a:picLocks noGrp="1" noChangeAspect="1"/>
          </p:cNvPicPr>
          <p:nvPr>
            <p:ph idx="1"/>
          </p:nvPr>
        </p:nvPicPr>
        <p:blipFill>
          <a:blip r:embed="rId2"/>
          <a:stretch>
            <a:fillRect/>
          </a:stretch>
        </p:blipFill>
        <p:spPr>
          <a:xfrm>
            <a:off x="0" y="1941342"/>
            <a:ext cx="12192000" cy="4916658"/>
          </a:xfrm>
          <a:prstGeom prst="rect">
            <a:avLst/>
          </a:prstGeom>
        </p:spPr>
      </p:pic>
      <p:sp>
        <p:nvSpPr>
          <p:cNvPr id="3" name="Footer Placeholder 2">
            <a:extLst>
              <a:ext uri="{FF2B5EF4-FFF2-40B4-BE49-F238E27FC236}">
                <a16:creationId xmlns:a16="http://schemas.microsoft.com/office/drawing/2014/main" id="{E1AC3DFF-D72D-4CC0-B0D5-F4F0FF5C04E5}"/>
              </a:ext>
            </a:extLst>
          </p:cNvPr>
          <p:cNvSpPr>
            <a:spLocks noGrp="1"/>
          </p:cNvSpPr>
          <p:nvPr>
            <p:ph type="ftr" sz="quarter" idx="11"/>
          </p:nvPr>
        </p:nvSpPr>
        <p:spPr/>
        <p:txBody>
          <a:bodyPr/>
          <a:lstStyle/>
          <a:p>
            <a:r>
              <a:rPr lang="en-US" dirty="0"/>
              <a:t>Yogesh Chauhan, IIM Raipur</a:t>
            </a:r>
          </a:p>
        </p:txBody>
      </p:sp>
      <p:sp>
        <p:nvSpPr>
          <p:cNvPr id="5" name="TextBox 4">
            <a:extLst>
              <a:ext uri="{FF2B5EF4-FFF2-40B4-BE49-F238E27FC236}">
                <a16:creationId xmlns:a16="http://schemas.microsoft.com/office/drawing/2014/main" id="{71CC7DA6-CAC1-4C69-B70C-5F3BCF2EAB08}"/>
              </a:ext>
            </a:extLst>
          </p:cNvPr>
          <p:cNvSpPr txBox="1"/>
          <p:nvPr/>
        </p:nvSpPr>
        <p:spPr>
          <a:xfrm>
            <a:off x="450166" y="5956766"/>
            <a:ext cx="114229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By having such debt, the firm can have higher leverage, but lower bankruptcy risk</a:t>
            </a:r>
          </a:p>
        </p:txBody>
      </p:sp>
    </p:spTree>
    <p:extLst>
      <p:ext uri="{BB962C8B-B14F-4D97-AF65-F5344CB8AC3E}">
        <p14:creationId xmlns:p14="http://schemas.microsoft.com/office/powerpoint/2010/main" val="264288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6634-1C55-4D48-83A1-D29EFF23A83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Design the perfect financing instrument </a:t>
            </a:r>
          </a:p>
        </p:txBody>
      </p:sp>
      <p:sp>
        <p:nvSpPr>
          <p:cNvPr id="3" name="Content Placeholder 2">
            <a:extLst>
              <a:ext uri="{FF2B5EF4-FFF2-40B4-BE49-F238E27FC236}">
                <a16:creationId xmlns:a16="http://schemas.microsoft.com/office/drawing/2014/main" id="{2071CF15-4155-48C7-8067-B0F00B93DA76}"/>
              </a:ext>
            </a:extLst>
          </p:cNvPr>
          <p:cNvSpPr>
            <a:spLocks noGrp="1"/>
          </p:cNvSpPr>
          <p:nvPr>
            <p:ph idx="1"/>
          </p:nvPr>
        </p:nvSpPr>
        <p:spPr/>
        <p:txBody>
          <a:bodyPr/>
          <a:lstStyle/>
          <a:p>
            <a:r>
              <a:rPr lang="en-US" dirty="0"/>
              <a:t>The perfect financing instrument will </a:t>
            </a:r>
          </a:p>
          <a:p>
            <a:pPr lvl="1"/>
            <a:r>
              <a:rPr lang="en-US" dirty="0"/>
              <a:t>Have all of the tax advantages of debt</a:t>
            </a:r>
          </a:p>
          <a:p>
            <a:pPr lvl="1"/>
            <a:r>
              <a:rPr lang="en-US" dirty="0"/>
              <a:t>While preserving the flexibility offered by equity</a:t>
            </a:r>
          </a:p>
        </p:txBody>
      </p:sp>
      <p:pic>
        <p:nvPicPr>
          <p:cNvPr id="6" name="Picture 5" descr="A screenshot of a cell phone&#10;&#10;Description automatically generated">
            <a:extLst>
              <a:ext uri="{FF2B5EF4-FFF2-40B4-BE49-F238E27FC236}">
                <a16:creationId xmlns:a16="http://schemas.microsoft.com/office/drawing/2014/main" id="{487DB26B-7A8C-4CAE-B4FC-58434AB1D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49637"/>
            <a:ext cx="11774658" cy="3608363"/>
          </a:xfrm>
          <a:prstGeom prst="rect">
            <a:avLst/>
          </a:prstGeom>
        </p:spPr>
      </p:pic>
      <p:sp>
        <p:nvSpPr>
          <p:cNvPr id="4" name="Footer Placeholder 3">
            <a:extLst>
              <a:ext uri="{FF2B5EF4-FFF2-40B4-BE49-F238E27FC236}">
                <a16:creationId xmlns:a16="http://schemas.microsoft.com/office/drawing/2014/main" id="{13C7A0D5-0D00-4CE4-8E39-51699BD2249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2028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0C164-76D2-4270-B438-D76C679A032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Intuitive Approach - Reliance Industries Limited</a:t>
            </a:r>
          </a:p>
        </p:txBody>
      </p:sp>
      <p:graphicFrame>
        <p:nvGraphicFramePr>
          <p:cNvPr id="8" name="Table 8">
            <a:extLst>
              <a:ext uri="{FF2B5EF4-FFF2-40B4-BE49-F238E27FC236}">
                <a16:creationId xmlns:a16="http://schemas.microsoft.com/office/drawing/2014/main" id="{E79AB8BB-75BA-45A3-B262-891787775EEA}"/>
              </a:ext>
            </a:extLst>
          </p:cNvPr>
          <p:cNvGraphicFramePr>
            <a:graphicFrameLocks noGrp="1"/>
          </p:cNvGraphicFramePr>
          <p:nvPr>
            <p:ph idx="1"/>
            <p:extLst>
              <p:ext uri="{D42A27DB-BD31-4B8C-83A1-F6EECF244321}">
                <p14:modId xmlns:p14="http://schemas.microsoft.com/office/powerpoint/2010/main" val="3415211797"/>
              </p:ext>
            </p:extLst>
          </p:nvPr>
        </p:nvGraphicFramePr>
        <p:xfrm>
          <a:off x="450574" y="1573834"/>
          <a:ext cx="11463129" cy="5034280"/>
        </p:xfrm>
        <a:graphic>
          <a:graphicData uri="http://schemas.openxmlformats.org/drawingml/2006/table">
            <a:tbl>
              <a:tblPr firstRow="1" bandRow="1">
                <a:tableStyleId>{5940675A-B579-460E-94D1-54222C63F5DA}</a:tableStyleId>
              </a:tblPr>
              <a:tblGrid>
                <a:gridCol w="3821043">
                  <a:extLst>
                    <a:ext uri="{9D8B030D-6E8A-4147-A177-3AD203B41FA5}">
                      <a16:colId xmlns:a16="http://schemas.microsoft.com/office/drawing/2014/main" val="1743691685"/>
                    </a:ext>
                  </a:extLst>
                </a:gridCol>
                <a:gridCol w="3821043">
                  <a:extLst>
                    <a:ext uri="{9D8B030D-6E8A-4147-A177-3AD203B41FA5}">
                      <a16:colId xmlns:a16="http://schemas.microsoft.com/office/drawing/2014/main" val="1753200210"/>
                    </a:ext>
                  </a:extLst>
                </a:gridCol>
                <a:gridCol w="3821043">
                  <a:extLst>
                    <a:ext uri="{9D8B030D-6E8A-4147-A177-3AD203B41FA5}">
                      <a16:colId xmlns:a16="http://schemas.microsoft.com/office/drawing/2014/main" val="1517745913"/>
                    </a:ext>
                  </a:extLst>
                </a:gridCol>
              </a:tblGrid>
              <a:tr h="370840">
                <a:tc>
                  <a:txBody>
                    <a:bodyPr/>
                    <a:lstStyle/>
                    <a:p>
                      <a:r>
                        <a:rPr lang="en-US" sz="1600" b="1" dirty="0">
                          <a:latin typeface="Times New Roman" panose="02020603050405020304" pitchFamily="18" charset="0"/>
                          <a:cs typeface="Times New Roman" panose="02020603050405020304" pitchFamily="18" charset="0"/>
                        </a:rPr>
                        <a:t>Business</a:t>
                      </a:r>
                    </a:p>
                  </a:txBody>
                  <a:tcPr/>
                </a:tc>
                <a:tc>
                  <a:txBody>
                    <a:bodyPr/>
                    <a:lstStyle/>
                    <a:p>
                      <a:r>
                        <a:rPr lang="en-US" sz="1600" b="1" dirty="0">
                          <a:latin typeface="Times New Roman" panose="02020603050405020304" pitchFamily="18" charset="0"/>
                          <a:cs typeface="Times New Roman" panose="02020603050405020304" pitchFamily="18" charset="0"/>
                        </a:rPr>
                        <a:t>Project cashflow characteristic </a:t>
                      </a:r>
                    </a:p>
                  </a:txBody>
                  <a:tcPr/>
                </a:tc>
                <a:tc>
                  <a:txBody>
                    <a:bodyPr/>
                    <a:lstStyle/>
                    <a:p>
                      <a:r>
                        <a:rPr lang="en-US" sz="1600" b="1" dirty="0">
                          <a:latin typeface="Times New Roman" panose="02020603050405020304" pitchFamily="18" charset="0"/>
                          <a:cs typeface="Times New Roman" panose="02020603050405020304" pitchFamily="18" charset="0"/>
                        </a:rPr>
                        <a:t>Type of financing </a:t>
                      </a:r>
                    </a:p>
                  </a:txBody>
                  <a:tcPr/>
                </a:tc>
                <a:extLst>
                  <a:ext uri="{0D108BD9-81ED-4DB2-BD59-A6C34878D82A}">
                    <a16:rowId xmlns:a16="http://schemas.microsoft.com/office/drawing/2014/main" val="34467006"/>
                  </a:ext>
                </a:extLst>
              </a:tr>
              <a:tr h="370840">
                <a:tc>
                  <a:txBody>
                    <a:bodyPr/>
                    <a:lstStyle/>
                    <a:p>
                      <a:r>
                        <a:rPr lang="en-US" sz="1600" kern="1200" dirty="0">
                          <a:effectLst/>
                          <a:latin typeface="Times New Roman" panose="02020603050405020304" pitchFamily="18" charset="0"/>
                          <a:cs typeface="Times New Roman" panose="02020603050405020304" pitchFamily="18" charset="0"/>
                        </a:rPr>
                        <a:t>Energy, petrochemicals, and natural resources</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kern="1200" dirty="0">
                          <a:effectLst/>
                          <a:latin typeface="Times New Roman" panose="02020603050405020304" pitchFamily="18" charset="0"/>
                          <a:cs typeface="Times New Roman" panose="02020603050405020304" pitchFamily="18" charset="0"/>
                        </a:rPr>
                        <a:t>Projects are likely to be</a:t>
                      </a:r>
                    </a:p>
                    <a:p>
                      <a:pPr marL="342900" lvl="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Very long-term</a:t>
                      </a:r>
                    </a:p>
                    <a:p>
                      <a:pPr marL="342900" lvl="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Currency will be a function of the region, where resources  are sold.</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Affected by success of exploration</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kern="1200" dirty="0">
                          <a:effectLst/>
                          <a:latin typeface="Times New Roman" panose="02020603050405020304" pitchFamily="18" charset="0"/>
                          <a:cs typeface="Times New Roman" panose="02020603050405020304" pitchFamily="18" charset="0"/>
                        </a:rPr>
                        <a:t>Debt should be</a:t>
                      </a:r>
                    </a:p>
                    <a:p>
                      <a:pPr marL="342900" lvl="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Long-term</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Mix of currencies, based on resources sale</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If possible, tied to the success of exploration.</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12680627"/>
                  </a:ext>
                </a:extLst>
              </a:tr>
              <a:tr h="370840">
                <a:tc>
                  <a:txBody>
                    <a:bodyPr/>
                    <a:lstStyle/>
                    <a:p>
                      <a:r>
                        <a:rPr lang="en-US" sz="1600" kern="1200" dirty="0">
                          <a:effectLst/>
                          <a:latin typeface="Times New Roman" panose="02020603050405020304" pitchFamily="18" charset="0"/>
                          <a:cs typeface="Times New Roman" panose="02020603050405020304" pitchFamily="18" charset="0"/>
                        </a:rPr>
                        <a:t>Textiles, and retail</a:t>
                      </a:r>
                      <a:endParaRPr lang="en-US" sz="1600" dirty="0">
                        <a:latin typeface="Times New Roman" panose="02020603050405020304" pitchFamily="18" charset="0"/>
                        <a:cs typeface="Times New Roman" panose="02020603050405020304" pitchFamily="18" charset="0"/>
                      </a:endParaRPr>
                    </a:p>
                  </a:txBody>
                  <a:tcPr/>
                </a:tc>
                <a:tc>
                  <a:txBody>
                    <a:bodyPr/>
                    <a:lstStyle/>
                    <a:p>
                      <a:pPr marL="0" indent="0">
                        <a:buFont typeface="+mj-lt"/>
                        <a:buNone/>
                      </a:pPr>
                      <a:r>
                        <a:rPr lang="en-US" sz="1600" dirty="0">
                          <a:latin typeface="Times New Roman" panose="02020603050405020304" pitchFamily="18" charset="0"/>
                          <a:cs typeface="Times New Roman" panose="02020603050405020304" pitchFamily="18" charset="0"/>
                        </a:rPr>
                        <a:t>The projects are likely to </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Be short-term </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Have cash outflows primarily in rupee (because Textiles and retail originate from India)</a:t>
                      </a:r>
                    </a:p>
                  </a:txBody>
                  <a:tcPr/>
                </a:tc>
                <a:tc>
                  <a:txBody>
                    <a:bodyPr/>
                    <a:lstStyle/>
                    <a:p>
                      <a:pPr marL="0" indent="0">
                        <a:buFont typeface="+mj-lt"/>
                        <a:buNone/>
                      </a:pPr>
                      <a:r>
                        <a:rPr lang="en-US" sz="1600" dirty="0">
                          <a:latin typeface="Times New Roman" panose="02020603050405020304" pitchFamily="18" charset="0"/>
                          <a:cs typeface="Times New Roman" panose="02020603050405020304" pitchFamily="18" charset="0"/>
                        </a:rPr>
                        <a:t>Debt should be</a:t>
                      </a:r>
                    </a:p>
                    <a:p>
                      <a:pPr marL="0" indent="0">
                        <a:buFont typeface="+mj-lt"/>
                        <a:buNone/>
                      </a:pPr>
                      <a:r>
                        <a:rPr lang="en-US" sz="1600" dirty="0">
                          <a:latin typeface="Times New Roman" panose="02020603050405020304" pitchFamily="18" charset="0"/>
                          <a:cs typeface="Times New Roman" panose="02020603050405020304" pitchFamily="18" charset="0"/>
                        </a:rPr>
                        <a:t> 1. Short-term </a:t>
                      </a:r>
                    </a:p>
                    <a:p>
                      <a:pPr marL="0" indent="0">
                        <a:buFont typeface="+mj-lt"/>
                        <a:buNone/>
                      </a:pPr>
                      <a:r>
                        <a:rPr lang="en-US" sz="1600" dirty="0">
                          <a:latin typeface="Times New Roman" panose="02020603050405020304" pitchFamily="18" charset="0"/>
                          <a:cs typeface="Times New Roman" panose="02020603050405020304" pitchFamily="18" charset="0"/>
                        </a:rPr>
                        <a:t>2. Indian currency debt</a:t>
                      </a:r>
                    </a:p>
                  </a:txBody>
                  <a:tcPr/>
                </a:tc>
                <a:extLst>
                  <a:ext uri="{0D108BD9-81ED-4DB2-BD59-A6C34878D82A}">
                    <a16:rowId xmlns:a16="http://schemas.microsoft.com/office/drawing/2014/main" val="2289471610"/>
                  </a:ext>
                </a:extLst>
              </a:tr>
              <a:tr h="370840">
                <a:tc>
                  <a:txBody>
                    <a:bodyPr/>
                    <a:lstStyle/>
                    <a:p>
                      <a:r>
                        <a:rPr lang="en-US" sz="1600" kern="1200" dirty="0">
                          <a:effectLst/>
                          <a:latin typeface="Times New Roman" panose="02020603050405020304" pitchFamily="18" charset="0"/>
                          <a:cs typeface="Times New Roman" panose="02020603050405020304" pitchFamily="18" charset="0"/>
                        </a:rPr>
                        <a:t>Telecommunications</a:t>
                      </a:r>
                      <a:endParaRPr lang="en-US" sz="1600" dirty="0">
                        <a:latin typeface="Times New Roman" panose="02020603050405020304" pitchFamily="18" charset="0"/>
                        <a:cs typeface="Times New Roman" panose="02020603050405020304" pitchFamily="18" charset="0"/>
                      </a:endParaRPr>
                    </a:p>
                  </a:txBody>
                  <a:tcPr/>
                </a:tc>
                <a:tc>
                  <a:txBody>
                    <a:bodyPr/>
                    <a:lstStyle/>
                    <a:p>
                      <a:pPr marL="0" indent="0">
                        <a:buFont typeface="+mj-lt"/>
                        <a:buNone/>
                      </a:pPr>
                      <a:r>
                        <a:rPr lang="en-US" sz="1600" kern="1200" dirty="0">
                          <a:effectLst/>
                          <a:latin typeface="Times New Roman" panose="02020603050405020304" pitchFamily="18" charset="0"/>
                          <a:cs typeface="Times New Roman" panose="02020603050405020304" pitchFamily="18" charset="0"/>
                        </a:rPr>
                        <a:t>Projects are likely to </a:t>
                      </a: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Be short- to medium-term, with </a:t>
                      </a:r>
                      <a:r>
                        <a:rPr lang="en-US" sz="1600" kern="1200" dirty="0">
                          <a:solidFill>
                            <a:schemeClr val="tx1"/>
                          </a:solidFill>
                          <a:effectLst/>
                          <a:latin typeface="Times New Roman" panose="02020603050405020304" pitchFamily="18" charset="0"/>
                          <a:ea typeface="+mn-ea"/>
                          <a:cs typeface="Times New Roman" panose="02020603050405020304" pitchFamily="18" charset="0"/>
                        </a:rPr>
                        <a:t>high growth potential and significant risk</a:t>
                      </a:r>
                      <a:endParaRPr lang="en-US" sz="1600" kern="1200" dirty="0">
                        <a:effectLst/>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kern="1200" dirty="0">
                          <a:effectLst/>
                          <a:latin typeface="Times New Roman" panose="02020603050405020304" pitchFamily="18" charset="0"/>
                          <a:cs typeface="Times New Roman" panose="02020603050405020304" pitchFamily="18" charset="0"/>
                        </a:rPr>
                        <a:t>Cashflows are likely to be in Indian rupee.</a:t>
                      </a:r>
                    </a:p>
                    <a:p>
                      <a:pPr marL="342900" indent="-342900">
                        <a:buFont typeface="+mj-lt"/>
                        <a:buAutoNum type="arabicPeriod"/>
                      </a:pPr>
                      <a:endParaRPr lang="en-US" sz="1600" kern="1200" dirty="0">
                        <a:effectLst/>
                        <a:latin typeface="Times New Roman" panose="02020603050405020304" pitchFamily="18" charset="0"/>
                        <a:cs typeface="Times New Roman" panose="02020603050405020304" pitchFamily="18" charset="0"/>
                      </a:endParaRPr>
                    </a:p>
                    <a:p>
                      <a:pPr marL="0" indent="0">
                        <a:buFont typeface="+mj-lt"/>
                        <a:buNone/>
                      </a:pP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kern="1200" dirty="0">
                          <a:solidFill>
                            <a:schemeClr val="tx1"/>
                          </a:solidFill>
                          <a:effectLst/>
                          <a:latin typeface="Times New Roman" panose="02020603050405020304" pitchFamily="18" charset="0"/>
                          <a:ea typeface="+mn-ea"/>
                          <a:cs typeface="Times New Roman" panose="02020603050405020304" pitchFamily="18" charset="0"/>
                        </a:rPr>
                        <a:t>Debt should be short-term-medium term ,</a:t>
                      </a:r>
                    </a:p>
                    <a:p>
                      <a:r>
                        <a:rPr lang="en-US" sz="1600" kern="1200" dirty="0">
                          <a:solidFill>
                            <a:schemeClr val="tx1"/>
                          </a:solidFill>
                          <a:effectLst/>
                          <a:latin typeface="Times New Roman" panose="02020603050405020304" pitchFamily="18" charset="0"/>
                          <a:ea typeface="+mn-ea"/>
                          <a:cs typeface="Times New Roman" panose="02020603050405020304" pitchFamily="18" charset="0"/>
                        </a:rPr>
                        <a:t>convertible Indian rupee debt.</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63967886"/>
                  </a:ext>
                </a:extLst>
              </a:tr>
            </a:tbl>
          </a:graphicData>
        </a:graphic>
      </p:graphicFrame>
      <p:sp>
        <p:nvSpPr>
          <p:cNvPr id="3" name="Footer Placeholder 2">
            <a:extLst>
              <a:ext uri="{FF2B5EF4-FFF2-40B4-BE49-F238E27FC236}">
                <a16:creationId xmlns:a16="http://schemas.microsoft.com/office/drawing/2014/main" id="{71D24BBC-A9A6-4DDC-995D-51605007888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711966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837CB-4981-46AF-92D7-111A444B8CD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Application Test: Choosing your Financing Type</a:t>
            </a:r>
          </a:p>
        </p:txBody>
      </p:sp>
      <p:sp>
        <p:nvSpPr>
          <p:cNvPr id="3" name="Content Placeholder 2">
            <a:extLst>
              <a:ext uri="{FF2B5EF4-FFF2-40B4-BE49-F238E27FC236}">
                <a16:creationId xmlns:a16="http://schemas.microsoft.com/office/drawing/2014/main" id="{BC1B20E3-8916-4896-90A2-162D2DA677E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Based upon the business that your firm is in, and the typical investments that it makes, what kind of financing would you expect your firm to use in terms of</a:t>
            </a:r>
          </a:p>
          <a:p>
            <a:pPr lvl="1"/>
            <a:r>
              <a:rPr lang="en-US" dirty="0">
                <a:latin typeface="Times New Roman" panose="02020603050405020304" pitchFamily="18" charset="0"/>
                <a:cs typeface="Times New Roman" panose="02020603050405020304" pitchFamily="18" charset="0"/>
              </a:rPr>
              <a:t>Duration (long term or short term) </a:t>
            </a:r>
          </a:p>
          <a:p>
            <a:pPr lvl="1"/>
            <a:r>
              <a:rPr lang="en-US" dirty="0">
                <a:latin typeface="Times New Roman" panose="02020603050405020304" pitchFamily="18" charset="0"/>
                <a:cs typeface="Times New Roman" panose="02020603050405020304" pitchFamily="18" charset="0"/>
              </a:rPr>
              <a:t>Currency </a:t>
            </a:r>
          </a:p>
          <a:p>
            <a:pPr lvl="1"/>
            <a:r>
              <a:rPr lang="en-US" dirty="0">
                <a:latin typeface="Times New Roman" panose="02020603050405020304" pitchFamily="18" charset="0"/>
                <a:cs typeface="Times New Roman" panose="02020603050405020304" pitchFamily="18" charset="0"/>
              </a:rPr>
              <a:t>Fixed or Floating rate </a:t>
            </a:r>
          </a:p>
          <a:p>
            <a:pPr lvl="1"/>
            <a:r>
              <a:rPr lang="en-US" dirty="0">
                <a:latin typeface="Times New Roman" panose="02020603050405020304" pitchFamily="18" charset="0"/>
                <a:cs typeface="Times New Roman" panose="02020603050405020304" pitchFamily="18" charset="0"/>
              </a:rPr>
              <a:t>Straight or Convertible</a:t>
            </a:r>
          </a:p>
        </p:txBody>
      </p:sp>
      <p:sp>
        <p:nvSpPr>
          <p:cNvPr id="4" name="Footer Placeholder 3">
            <a:extLst>
              <a:ext uri="{FF2B5EF4-FFF2-40B4-BE49-F238E27FC236}">
                <a16:creationId xmlns:a16="http://schemas.microsoft.com/office/drawing/2014/main" id="{29B6CF80-6997-49F3-AC20-2FA8A1DFDAA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82623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B7F6A-48D2-4BA0-968D-7E1A01DAF6A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Large project specific financing</a:t>
            </a:r>
          </a:p>
        </p:txBody>
      </p:sp>
      <p:sp>
        <p:nvSpPr>
          <p:cNvPr id="3" name="Content Placeholder 2">
            <a:extLst>
              <a:ext uri="{FF2B5EF4-FFF2-40B4-BE49-F238E27FC236}">
                <a16:creationId xmlns:a16="http://schemas.microsoft.com/office/drawing/2014/main" id="{4B51BC18-08BF-4626-B97D-1F3BAD02A359}"/>
              </a:ext>
            </a:extLst>
          </p:cNvPr>
          <p:cNvSpPr>
            <a:spLocks noGrp="1"/>
          </p:cNvSpPr>
          <p:nvPr>
            <p:ph idx="1"/>
          </p:nvPr>
        </p:nvSpPr>
        <p:spPr>
          <a:xfrm>
            <a:off x="838200" y="1978025"/>
            <a:ext cx="10515600"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With project specific financing, you match the financing choices to the project being funded. The benefit is that the debt is truly customized to the project.</a:t>
            </a:r>
          </a:p>
          <a:p>
            <a:pPr algn="just"/>
            <a:r>
              <a:rPr lang="en-US" sz="2400" dirty="0">
                <a:latin typeface="Times New Roman" panose="02020603050405020304" pitchFamily="18" charset="0"/>
                <a:cs typeface="Times New Roman" panose="02020603050405020304" pitchFamily="18" charset="0"/>
              </a:rPr>
              <a:t>Project specific financing makes the most sense when you have a few large, independent projects to be financed. It becomes both impractical and costly when firms have portfolios of projects with interdependent cashflows.</a:t>
            </a:r>
          </a:p>
          <a:p>
            <a:pPr algn="just"/>
            <a:r>
              <a:rPr lang="en-US" sz="2400" dirty="0">
                <a:latin typeface="Times New Roman" panose="02020603050405020304" pitchFamily="18" charset="0"/>
                <a:cs typeface="Times New Roman" panose="02020603050405020304" pitchFamily="18" charset="0"/>
              </a:rPr>
              <a:t>For project specific financing, we estimate the duration of project’s cashflows.</a:t>
            </a:r>
          </a:p>
          <a:p>
            <a:pPr lvl="1" algn="just"/>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duration</a:t>
            </a:r>
            <a:r>
              <a:rPr lang="en-US" dirty="0">
                <a:latin typeface="Times New Roman" panose="02020603050405020304" pitchFamily="18" charset="0"/>
                <a:cs typeface="Times New Roman" panose="02020603050405020304" pitchFamily="18" charset="0"/>
              </a:rPr>
              <a:t> of a financial asset that consists of fixed cash flows, for example a bond, is the weighted average of the times until those fixed cash flows are received.</a:t>
            </a:r>
          </a:p>
          <a:p>
            <a:pPr lvl="1" algn="just"/>
            <a:endParaRPr lang="en-US" sz="2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6AF10F7B-6BED-49B7-835B-37BAFDA1459D}"/>
              </a:ext>
            </a:extLst>
          </p:cNvPr>
          <p:cNvSpPr>
            <a:spLocks noGrp="1"/>
          </p:cNvSpPr>
          <p:nvPr>
            <p:ph type="ftr" sz="quarter" idx="11"/>
          </p:nvPr>
        </p:nvSpPr>
        <p:spPr/>
        <p:txBody>
          <a:bodyPr/>
          <a:lstStyle/>
          <a:p>
            <a:r>
              <a:rPr lang="en-US" dirty="0"/>
              <a:t>Yogesh Chauhan, IIM Raipur</a:t>
            </a:r>
          </a:p>
        </p:txBody>
      </p:sp>
      <p:sp>
        <p:nvSpPr>
          <p:cNvPr id="5" name="AutoShape 2" descr="{\displaystyle MacD={\frac {\sum _{i=1}^{n}{t_{i}PV_{i}}}{\sum _{i=1}^{n}{PV_{i}}}}={\frac {\sum _{i=1}^{n}{t_{i}PV_{i}}}{V}}=\sum _{i=1}^{n}t_{i}{\frac {PV_{i}}{V}}}">
            <a:extLst>
              <a:ext uri="{FF2B5EF4-FFF2-40B4-BE49-F238E27FC236}">
                <a16:creationId xmlns:a16="http://schemas.microsoft.com/office/drawing/2014/main" id="{AEEB3035-DAC1-4BF9-A427-FE0F2FEDC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displaystyle MacD={\frac {\sum _{i=1}^{n}{t_{i}PV_{i}}}{\sum _{i=1}^{n}{PV_{i}}}}={\frac {\sum _{i=1}^{n}{t_{i}PV_{i}}}{V}}=\sum _{i=1}^{n}t_{i}{\frac {PV_{i}}{V}}}">
            <a:extLst>
              <a:ext uri="{FF2B5EF4-FFF2-40B4-BE49-F238E27FC236}">
                <a16:creationId xmlns:a16="http://schemas.microsoft.com/office/drawing/2014/main" id="{8CFB6104-AE00-45F8-9F15-8EB8A2195F23}"/>
              </a:ext>
            </a:extLst>
          </p:cNvPr>
          <p:cNvSpPr>
            <a:spLocks noChangeAspect="1" noChangeArrowheads="1"/>
          </p:cNvSpPr>
          <p:nvPr/>
        </p:nvSpPr>
        <p:spPr bwMode="auto">
          <a:xfrm>
            <a:off x="60960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6" descr="{\displaystyle MacD={\frac {\sum _{i=1}^{n}{t_{i}PV_{i}}}{\sum _{i=1}^{n}{PV_{i}}}}={\frac {\sum _{i=1}^{n}{t_{i}PV_{i}}}{V}}=\sum _{i=1}^{n}t_{i}{\frac {PV_{i}}{V}}}">
            <a:extLst>
              <a:ext uri="{FF2B5EF4-FFF2-40B4-BE49-F238E27FC236}">
                <a16:creationId xmlns:a16="http://schemas.microsoft.com/office/drawing/2014/main" id="{97C3EBF3-782B-40EF-A8ED-99F0C33785F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56902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2632-695D-4D1D-B63B-C21E19423A2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Duration Formula</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A7ADEC5-C04B-48CE-A876-603241CC66EA}"/>
                  </a:ext>
                </a:extLst>
              </p:cNvPr>
              <p:cNvSpPr>
                <a:spLocks noGrp="1"/>
              </p:cNvSpPr>
              <p:nvPr>
                <p:ph idx="1"/>
              </p:nvPr>
            </p:nvSpPr>
            <p:spPr/>
            <p:txBody>
              <a:bodyPr>
                <a:normAutofit/>
              </a:bodyPr>
              <a:lstStyle/>
              <a:p>
                <a14:m>
                  <m:oMath xmlns:m="http://schemas.openxmlformats.org/officeDocument/2006/math">
                    <m:r>
                      <a:rPr lang="en-US" sz="2400" b="0" i="1" smtClean="0">
                        <a:latin typeface="Cambria Math" panose="02040503050406030204" pitchFamily="18" charset="0"/>
                      </a:rPr>
                      <m:t>𝐷𝑢𝑟𝑎𝑡𝑖𝑜𝑛</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𝑃𝑉</m:t>
                                </m:r>
                              </m:e>
                              <m:sub>
                                <m:r>
                                  <a:rPr lang="en-US" sz="2400" b="0" i="1" smtClean="0">
                                    <a:latin typeface="Cambria Math" panose="02040503050406030204" pitchFamily="18" charset="0"/>
                                  </a:rPr>
                                  <m:t>𝑖</m:t>
                                </m:r>
                                <m:r>
                                  <a:rPr lang="en-US" sz="2400" b="0" i="1" smtClean="0">
                                    <a:latin typeface="Cambria Math" panose="02040503050406030204" pitchFamily="18" charset="0"/>
                                  </a:rPr>
                                  <m:t>∗</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𝑖</m:t>
                                </m:r>
                              </m:sub>
                            </m:sSub>
                          </m:e>
                        </m:nary>
                      </m:num>
                      <m:den>
                        <m:nary>
                          <m:naryPr>
                            <m:chr m:val="∑"/>
                            <m:ctrlPr>
                              <a:rPr lang="en-US" sz="2400" i="1" smtClean="0">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r>
                                  <a:rPr lang="en-US" sz="2400" i="1">
                                    <a:latin typeface="Cambria Math" panose="02040503050406030204" pitchFamily="18" charset="0"/>
                                  </a:rPr>
                                  <m:t>𝑃𝑉</m:t>
                                </m:r>
                              </m:e>
                              <m:sub>
                                <m:r>
                                  <a:rPr lang="en-US" sz="2400" i="1">
                                    <a:latin typeface="Cambria Math" panose="02040503050406030204" pitchFamily="18" charset="0"/>
                                  </a:rPr>
                                  <m:t>𝑖</m:t>
                                </m:r>
                              </m:sub>
                            </m:sSub>
                          </m:e>
                        </m:nary>
                      </m:den>
                    </m:f>
                  </m:oMath>
                </a14:m>
                <a:endParaRPr lang="en-US" sz="2400"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shows the cashflows</a:t>
                </a:r>
              </a:p>
              <a:p>
                <a:r>
                  <a:rPr lang="en-US" sz="2400" dirty="0">
                    <a:latin typeface="Times New Roman" panose="02020603050405020304" pitchFamily="18" charset="0"/>
                    <a:cs typeface="Times New Roman" panose="02020603050405020304" pitchFamily="18" charset="0"/>
                  </a:rPr>
                  <a:t>PV is present value of </a:t>
                </a:r>
                <a:r>
                  <a:rPr lang="en-US" sz="2400" i="1" dirty="0">
                    <a:latin typeface="Times New Roman" panose="02020603050405020304" pitchFamily="18" charset="0"/>
                    <a:cs typeface="Times New Roman" panose="02020603050405020304" pitchFamily="18" charset="0"/>
                  </a:rPr>
                  <a:t>ith</a:t>
                </a:r>
                <a:r>
                  <a:rPr lang="en-US" sz="2400" dirty="0">
                    <a:latin typeface="Times New Roman" panose="02020603050405020304" pitchFamily="18" charset="0"/>
                    <a:cs typeface="Times New Roman" panose="02020603050405020304" pitchFamily="18" charset="0"/>
                  </a:rPr>
                  <a:t> cashflow</a:t>
                </a:r>
              </a:p>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𝑖</m:t>
                        </m:r>
                      </m:sub>
                    </m:sSub>
                  </m:oMath>
                </a14:m>
                <a:r>
                  <a:rPr lang="en-US" sz="2400" dirty="0">
                    <a:latin typeface="Times New Roman" panose="02020603050405020304" pitchFamily="18" charset="0"/>
                    <a:cs typeface="Times New Roman" panose="02020603050405020304" pitchFamily="18" charset="0"/>
                  </a:rPr>
                  <a:t> is the time in years until I the cashflow will be received.</a:t>
                </a:r>
              </a:p>
              <a:p>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9A7ADEC5-C04B-48CE-A876-603241CC66EA}"/>
                  </a:ext>
                </a:extLst>
              </p:cNvPr>
              <p:cNvSpPr>
                <a:spLocks noGrp="1" noRot="1" noChangeAspect="1" noMove="1" noResize="1" noEditPoints="1" noAdjustHandles="1" noChangeArrowheads="1" noChangeShapeType="1" noTextEdit="1"/>
              </p:cNvSpPr>
              <p:nvPr>
                <p:ph idx="1"/>
              </p:nvPr>
            </p:nvSpPr>
            <p:spPr>
              <a:blipFill>
                <a:blip r:embed="rId2"/>
                <a:stretch>
                  <a:fillRect l="-812"/>
                </a:stretch>
              </a:blipFill>
            </p:spPr>
            <p:txBody>
              <a:bodyPr/>
              <a:lstStyle/>
              <a:p>
                <a:r>
                  <a:rPr lang="en-US">
                    <a:noFill/>
                  </a:rPr>
                  <a:t> </a:t>
                </a:r>
              </a:p>
            </p:txBody>
          </p:sp>
        </mc:Fallback>
      </mc:AlternateContent>
    </p:spTree>
    <p:extLst>
      <p:ext uri="{BB962C8B-B14F-4D97-AF65-F5344CB8AC3E}">
        <p14:creationId xmlns:p14="http://schemas.microsoft.com/office/powerpoint/2010/main" val="3214458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A7EF-83D5-4161-976A-784A0C0B68A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Duration of project cashflows</a:t>
            </a:r>
          </a:p>
        </p:txBody>
      </p:sp>
      <p:graphicFrame>
        <p:nvGraphicFramePr>
          <p:cNvPr id="9" name="Content Placeholder 8">
            <a:extLst>
              <a:ext uri="{FF2B5EF4-FFF2-40B4-BE49-F238E27FC236}">
                <a16:creationId xmlns:a16="http://schemas.microsoft.com/office/drawing/2014/main" id="{AA89E7B8-7802-48BF-BB2B-8CD6D23D2AFD}"/>
              </a:ext>
            </a:extLst>
          </p:cNvPr>
          <p:cNvGraphicFramePr>
            <a:graphicFrameLocks noGrp="1"/>
          </p:cNvGraphicFramePr>
          <p:nvPr>
            <p:ph idx="1"/>
            <p:extLst>
              <p:ext uri="{D42A27DB-BD31-4B8C-83A1-F6EECF244321}">
                <p14:modId xmlns:p14="http://schemas.microsoft.com/office/powerpoint/2010/main" val="4075384462"/>
              </p:ext>
            </p:extLst>
          </p:nvPr>
        </p:nvGraphicFramePr>
        <p:xfrm>
          <a:off x="2616591" y="1444710"/>
          <a:ext cx="3868616" cy="4869180"/>
        </p:xfrm>
        <a:graphic>
          <a:graphicData uri="http://schemas.openxmlformats.org/drawingml/2006/table">
            <a:tbl>
              <a:tblPr>
                <a:tableStyleId>{5940675A-B579-460E-94D1-54222C63F5DA}</a:tableStyleId>
              </a:tblPr>
              <a:tblGrid>
                <a:gridCol w="1934308">
                  <a:extLst>
                    <a:ext uri="{9D8B030D-6E8A-4147-A177-3AD203B41FA5}">
                      <a16:colId xmlns:a16="http://schemas.microsoft.com/office/drawing/2014/main" val="1937361513"/>
                    </a:ext>
                  </a:extLst>
                </a:gridCol>
                <a:gridCol w="1934308">
                  <a:extLst>
                    <a:ext uri="{9D8B030D-6E8A-4147-A177-3AD203B41FA5}">
                      <a16:colId xmlns:a16="http://schemas.microsoft.com/office/drawing/2014/main" val="2588145578"/>
                    </a:ext>
                  </a:extLst>
                </a:gridCol>
              </a:tblGrid>
              <a:tr h="190500">
                <a:tc>
                  <a:txBody>
                    <a:bodyPr/>
                    <a:lstStyle/>
                    <a:p>
                      <a:pPr algn="ctr" fontAlgn="b"/>
                      <a:r>
                        <a:rPr lang="en-US" sz="2400" u="none" strike="noStrike" dirty="0">
                          <a:effectLst/>
                        </a:rPr>
                        <a:t>Year</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Annual Cashflows</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53548316"/>
                  </a:ext>
                </a:extLst>
              </a:tr>
              <a:tr h="190500">
                <a:tc>
                  <a:txBody>
                    <a:bodyPr/>
                    <a:lstStyle/>
                    <a:p>
                      <a:pPr algn="ctr" fontAlgn="b"/>
                      <a:r>
                        <a:rPr lang="en-US" sz="2400" u="none" strike="noStrike" dirty="0">
                          <a:effectLst/>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37567999"/>
                  </a:ext>
                </a:extLst>
              </a:tr>
              <a:tr h="190500">
                <a:tc>
                  <a:txBody>
                    <a:bodyPr/>
                    <a:lstStyle/>
                    <a:p>
                      <a:pPr algn="ctr" fontAlgn="b"/>
                      <a:r>
                        <a:rPr lang="en-US" sz="2400" u="none" strike="noStrike" dirty="0">
                          <a:effectLst/>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67779628"/>
                  </a:ext>
                </a:extLst>
              </a:tr>
              <a:tr h="190500">
                <a:tc>
                  <a:txBody>
                    <a:bodyPr/>
                    <a:lstStyle/>
                    <a:p>
                      <a:pPr algn="ctr" fontAlgn="b"/>
                      <a:r>
                        <a:rPr lang="en-US" sz="2400" u="none" strike="noStrike" dirty="0">
                          <a:effectLst/>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-859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961291169"/>
                  </a:ext>
                </a:extLst>
              </a:tr>
              <a:tr h="190500">
                <a:tc>
                  <a:txBody>
                    <a:bodyPr/>
                    <a:lstStyle/>
                    <a:p>
                      <a:pPr algn="ctr" fontAlgn="b"/>
                      <a:r>
                        <a:rPr lang="en-US" sz="2400" u="none" strike="noStrike" dirty="0">
                          <a:effectLst/>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-267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34881578"/>
                  </a:ext>
                </a:extLst>
              </a:tr>
              <a:tr h="275651">
                <a:tc>
                  <a:txBody>
                    <a:bodyPr/>
                    <a:lstStyle/>
                    <a:p>
                      <a:pPr algn="ctr" fontAlgn="b"/>
                      <a:r>
                        <a:rPr lang="en-US" sz="2400" u="none" strike="noStrike" dirty="0">
                          <a:effectLst/>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340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38550638"/>
                  </a:ext>
                </a:extLst>
              </a:tr>
              <a:tr h="190500">
                <a:tc>
                  <a:txBody>
                    <a:bodyPr/>
                    <a:lstStyle/>
                    <a:p>
                      <a:pPr algn="ctr" fontAlgn="b"/>
                      <a:r>
                        <a:rPr lang="en-US" sz="2400" u="none" strike="noStrike" dirty="0">
                          <a:effectLst/>
                        </a:rPr>
                        <a:t>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466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64808863"/>
                  </a:ext>
                </a:extLst>
              </a:tr>
              <a:tr h="190500">
                <a:tc>
                  <a:txBody>
                    <a:bodyPr/>
                    <a:lstStyle/>
                    <a:p>
                      <a:pPr algn="ctr" fontAlgn="b"/>
                      <a:r>
                        <a:rPr lang="en-US" sz="2400" u="none" strike="noStrike" dirty="0">
                          <a:effectLst/>
                        </a:rPr>
                        <a:t>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516</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710242932"/>
                  </a:ext>
                </a:extLst>
              </a:tr>
              <a:tr h="190500">
                <a:tc>
                  <a:txBody>
                    <a:bodyPr/>
                    <a:lstStyle/>
                    <a:p>
                      <a:pPr algn="ctr" fontAlgn="b"/>
                      <a:r>
                        <a:rPr lang="en-US" sz="2400" u="none" strike="noStrike" dirty="0">
                          <a:effectLst/>
                        </a:rPr>
                        <a:t>7</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555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843763257"/>
                  </a:ext>
                </a:extLst>
              </a:tr>
              <a:tr h="190500">
                <a:tc>
                  <a:txBody>
                    <a:bodyPr/>
                    <a:lstStyle/>
                    <a:p>
                      <a:pPr algn="ctr" fontAlgn="b"/>
                      <a:r>
                        <a:rPr lang="en-US" sz="2400" u="none" strike="noStrike" dirty="0">
                          <a:effectLst/>
                        </a:rPr>
                        <a:t>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057045249"/>
                  </a:ext>
                </a:extLst>
              </a:tr>
              <a:tr h="190500">
                <a:tc>
                  <a:txBody>
                    <a:bodyPr/>
                    <a:lstStyle/>
                    <a:p>
                      <a:pPr algn="ctr" fontAlgn="b"/>
                      <a:r>
                        <a:rPr lang="en-US" sz="2400" u="none" strike="noStrike" dirty="0">
                          <a:effectLst/>
                        </a:rPr>
                        <a:t>9</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681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31905822"/>
                  </a:ext>
                </a:extLst>
              </a:tr>
              <a:tr h="190500">
                <a:tc>
                  <a:txBody>
                    <a:bodyPr/>
                    <a:lstStyle/>
                    <a:p>
                      <a:pPr algn="ctr" fontAlgn="b"/>
                      <a:r>
                        <a:rPr lang="en-US" sz="2400" u="none" strike="noStrike" dirty="0">
                          <a:effectLst/>
                        </a:rPr>
                        <a:t>10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rPr>
                        <a:t>715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48791011"/>
                  </a:ext>
                </a:extLst>
              </a:tr>
            </a:tbl>
          </a:graphicData>
        </a:graphic>
      </p:graphicFrame>
      <p:sp>
        <p:nvSpPr>
          <p:cNvPr id="10" name="TextBox 9">
            <a:extLst>
              <a:ext uri="{FF2B5EF4-FFF2-40B4-BE49-F238E27FC236}">
                <a16:creationId xmlns:a16="http://schemas.microsoft.com/office/drawing/2014/main" id="{B8270BEE-3380-4DF4-95C8-2BE622C09F3C}"/>
              </a:ext>
            </a:extLst>
          </p:cNvPr>
          <p:cNvSpPr txBox="1"/>
          <p:nvPr/>
        </p:nvSpPr>
        <p:spPr>
          <a:xfrm>
            <a:off x="7455877" y="1690688"/>
            <a:ext cx="3897923" cy="73866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Cost of capital is 8.46%</a:t>
            </a:r>
          </a:p>
          <a:p>
            <a:endParaRPr lang="en-US" dirty="0"/>
          </a:p>
        </p:txBody>
      </p:sp>
      <p:sp>
        <p:nvSpPr>
          <p:cNvPr id="11" name="TextBox 10">
            <a:extLst>
              <a:ext uri="{FF2B5EF4-FFF2-40B4-BE49-F238E27FC236}">
                <a16:creationId xmlns:a16="http://schemas.microsoft.com/office/drawing/2014/main" id="{66C23646-17E1-4F82-9DAC-1EC03D38CF73}"/>
              </a:ext>
            </a:extLst>
          </p:cNvPr>
          <p:cNvSpPr txBox="1"/>
          <p:nvPr/>
        </p:nvSpPr>
        <p:spPr>
          <a:xfrm>
            <a:off x="7005711" y="5162843"/>
            <a:ext cx="2249462" cy="369332"/>
          </a:xfrm>
          <a:prstGeom prst="rect">
            <a:avLst/>
          </a:prstGeom>
          <a:noFill/>
        </p:spPr>
        <p:txBody>
          <a:bodyPr wrap="none" rtlCol="0">
            <a:spAutoFit/>
          </a:bodyPr>
          <a:lstStyle/>
          <a:p>
            <a:r>
              <a:rPr lang="en-US" dirty="0"/>
              <a:t>Terminal value=11275</a:t>
            </a:r>
          </a:p>
        </p:txBody>
      </p:sp>
    </p:spTree>
    <p:extLst>
      <p:ext uri="{BB962C8B-B14F-4D97-AF65-F5344CB8AC3E}">
        <p14:creationId xmlns:p14="http://schemas.microsoft.com/office/powerpoint/2010/main" val="2741156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5ECF2-855F-416F-81FF-1B2AD5D2580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Project duration</a:t>
            </a:r>
          </a:p>
        </p:txBody>
      </p:sp>
      <p:graphicFrame>
        <p:nvGraphicFramePr>
          <p:cNvPr id="5" name="Content Placeholder 4">
            <a:extLst>
              <a:ext uri="{FF2B5EF4-FFF2-40B4-BE49-F238E27FC236}">
                <a16:creationId xmlns:a16="http://schemas.microsoft.com/office/drawing/2014/main" id="{97F91782-5245-4FC9-A5C3-CD7C372433F2}"/>
              </a:ext>
            </a:extLst>
          </p:cNvPr>
          <p:cNvGraphicFramePr>
            <a:graphicFrameLocks noGrp="1"/>
          </p:cNvGraphicFramePr>
          <p:nvPr>
            <p:ph idx="1"/>
            <p:extLst>
              <p:ext uri="{D42A27DB-BD31-4B8C-83A1-F6EECF244321}">
                <p14:modId xmlns:p14="http://schemas.microsoft.com/office/powerpoint/2010/main" val="2114505427"/>
              </p:ext>
            </p:extLst>
          </p:nvPr>
        </p:nvGraphicFramePr>
        <p:xfrm>
          <a:off x="1024598" y="1969476"/>
          <a:ext cx="10142804" cy="4400550"/>
        </p:xfrm>
        <a:graphic>
          <a:graphicData uri="http://schemas.openxmlformats.org/drawingml/2006/table">
            <a:tbl>
              <a:tblPr>
                <a:tableStyleId>{5940675A-B579-460E-94D1-54222C63F5DA}</a:tableStyleId>
              </a:tblPr>
              <a:tblGrid>
                <a:gridCol w="1564191">
                  <a:extLst>
                    <a:ext uri="{9D8B030D-6E8A-4147-A177-3AD203B41FA5}">
                      <a16:colId xmlns:a16="http://schemas.microsoft.com/office/drawing/2014/main" val="4155160435"/>
                    </a:ext>
                  </a:extLst>
                </a:gridCol>
                <a:gridCol w="2615132">
                  <a:extLst>
                    <a:ext uri="{9D8B030D-6E8A-4147-A177-3AD203B41FA5}">
                      <a16:colId xmlns:a16="http://schemas.microsoft.com/office/drawing/2014/main" val="3727745265"/>
                    </a:ext>
                  </a:extLst>
                </a:gridCol>
                <a:gridCol w="2444050">
                  <a:extLst>
                    <a:ext uri="{9D8B030D-6E8A-4147-A177-3AD203B41FA5}">
                      <a16:colId xmlns:a16="http://schemas.microsoft.com/office/drawing/2014/main" val="1594716712"/>
                    </a:ext>
                  </a:extLst>
                </a:gridCol>
                <a:gridCol w="1955240">
                  <a:extLst>
                    <a:ext uri="{9D8B030D-6E8A-4147-A177-3AD203B41FA5}">
                      <a16:colId xmlns:a16="http://schemas.microsoft.com/office/drawing/2014/main" val="3211707137"/>
                    </a:ext>
                  </a:extLst>
                </a:gridCol>
                <a:gridCol w="1564191">
                  <a:extLst>
                    <a:ext uri="{9D8B030D-6E8A-4147-A177-3AD203B41FA5}">
                      <a16:colId xmlns:a16="http://schemas.microsoft.com/office/drawing/2014/main" val="1304402349"/>
                    </a:ext>
                  </a:extLst>
                </a:gridCol>
              </a:tblGrid>
              <a:tr h="284368">
                <a:tc>
                  <a:txBody>
                    <a:bodyPr/>
                    <a:lstStyle/>
                    <a:p>
                      <a:pPr algn="ctr" fontAlgn="b"/>
                      <a:r>
                        <a:rPr lang="en-US" sz="2000" u="none" strike="noStrike" dirty="0">
                          <a:effectLst/>
                        </a:rPr>
                        <a:t>Year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Annual Cashflows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Terminal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PV</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PV*t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41030146"/>
                  </a:ext>
                </a:extLst>
              </a:tr>
              <a:tr h="284368">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45597106"/>
                  </a:ext>
                </a:extLst>
              </a:tr>
              <a:tr h="284368">
                <a:tc>
                  <a:txBody>
                    <a:bodyPr/>
                    <a:lstStyle/>
                    <a:p>
                      <a:pPr algn="ctr" fontAlgn="b"/>
                      <a:r>
                        <a:rPr lang="en-US" sz="2000" u="none" strike="noStrike" dirty="0">
                          <a:effectLst/>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-922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-922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34407758"/>
                  </a:ext>
                </a:extLst>
              </a:tr>
              <a:tr h="284368">
                <a:tc>
                  <a:txBody>
                    <a:bodyPr/>
                    <a:lstStyle/>
                    <a:p>
                      <a:pPr algn="ctr" fontAlgn="b"/>
                      <a:r>
                        <a:rPr lang="en-US" sz="2000" u="none" strike="noStrike" dirty="0">
                          <a:effectLst/>
                        </a:rPr>
                        <a:t>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-859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-730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-1460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76777264"/>
                  </a:ext>
                </a:extLst>
              </a:tr>
              <a:tr h="284368">
                <a:tc>
                  <a:txBody>
                    <a:bodyPr/>
                    <a:lstStyle/>
                    <a:p>
                      <a:pPr algn="ctr" fontAlgn="b"/>
                      <a:r>
                        <a:rPr lang="en-US" sz="2000" u="none" strike="noStrike" dirty="0">
                          <a:effectLst/>
                        </a:rPr>
                        <a:t>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-209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-628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19639051"/>
                  </a:ext>
                </a:extLst>
              </a:tr>
              <a:tr h="284368">
                <a:tc>
                  <a:txBody>
                    <a:bodyPr/>
                    <a:lstStyle/>
                    <a:p>
                      <a:pPr algn="ctr" fontAlgn="b"/>
                      <a:r>
                        <a:rPr lang="en-US" sz="2000" u="none" strike="noStrike" dirty="0">
                          <a:effectLst/>
                        </a:rPr>
                        <a:t>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246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983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86223826"/>
                  </a:ext>
                </a:extLst>
              </a:tr>
              <a:tr h="284368">
                <a:tc>
                  <a:txBody>
                    <a:bodyPr/>
                    <a:lstStyle/>
                    <a:p>
                      <a:pPr algn="ctr" fontAlgn="b"/>
                      <a:r>
                        <a:rPr lang="en-US" sz="2000" u="none" strike="noStrike" dirty="0">
                          <a:effectLst/>
                        </a:rPr>
                        <a:t>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466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1552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62831371"/>
                  </a:ext>
                </a:extLst>
              </a:tr>
              <a:tr h="284368">
                <a:tc>
                  <a:txBody>
                    <a:bodyPr/>
                    <a:lstStyle/>
                    <a:p>
                      <a:pPr algn="ctr" fontAlgn="b"/>
                      <a:r>
                        <a:rPr lang="en-US" sz="2000" u="none" strike="noStrike" dirty="0">
                          <a:effectLst/>
                        </a:rPr>
                        <a:t>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516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317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1902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107130701"/>
                  </a:ext>
                </a:extLst>
              </a:tr>
              <a:tr h="284368">
                <a:tc>
                  <a:txBody>
                    <a:bodyPr/>
                    <a:lstStyle/>
                    <a:p>
                      <a:pPr algn="ctr" fontAlgn="b"/>
                      <a:r>
                        <a:rPr lang="en-US" sz="2000" u="none" strike="noStrike" dirty="0">
                          <a:effectLst/>
                        </a:rPr>
                        <a:t>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555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314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2200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4430071"/>
                  </a:ext>
                </a:extLst>
              </a:tr>
              <a:tr h="284368">
                <a:tc>
                  <a:txBody>
                    <a:bodyPr/>
                    <a:lstStyle/>
                    <a:p>
                      <a:pPr algn="ctr" fontAlgn="b"/>
                      <a:r>
                        <a:rPr lang="en-US" sz="2000" u="none" strike="noStrike" dirty="0">
                          <a:effectLst/>
                        </a:rPr>
                        <a:t>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615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2569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968460330"/>
                  </a:ext>
                </a:extLst>
              </a:tr>
              <a:tr h="284368">
                <a:tc>
                  <a:txBody>
                    <a:bodyPr/>
                    <a:lstStyle/>
                    <a:p>
                      <a:pPr algn="ctr" fontAlgn="b"/>
                      <a:r>
                        <a:rPr lang="en-US" sz="2000" u="none" strike="noStrike" dirty="0">
                          <a:effectLst/>
                        </a:rPr>
                        <a:t>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681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328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2951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540830054"/>
                  </a:ext>
                </a:extLst>
              </a:tr>
              <a:tr h="284368">
                <a:tc>
                  <a:txBody>
                    <a:bodyPr/>
                    <a:lstStyle/>
                    <a:p>
                      <a:pPr algn="ctr" fontAlgn="b"/>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715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11275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5323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53226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884757395"/>
                  </a:ext>
                </a:extLst>
              </a:tr>
              <a:tr h="284368">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PV of cashflows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3298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62373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44274049"/>
                  </a:ext>
                </a:extLst>
              </a:tr>
              <a:tr h="284368">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Duration of the project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18.91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35965745"/>
                  </a:ext>
                </a:extLst>
              </a:tr>
            </a:tbl>
          </a:graphicData>
        </a:graphic>
      </p:graphicFrame>
    </p:spTree>
    <p:extLst>
      <p:ext uri="{BB962C8B-B14F-4D97-AF65-F5344CB8AC3E}">
        <p14:creationId xmlns:p14="http://schemas.microsoft.com/office/powerpoint/2010/main" val="58245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890BF-79E1-44F4-BC75-C16BBB87371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perfect debt…</a:t>
            </a:r>
          </a:p>
        </p:txBody>
      </p:sp>
      <p:sp>
        <p:nvSpPr>
          <p:cNvPr id="3" name="Content Placeholder 2">
            <a:extLst>
              <a:ext uri="{FF2B5EF4-FFF2-40B4-BE49-F238E27FC236}">
                <a16:creationId xmlns:a16="http://schemas.microsoft.com/office/drawing/2014/main" id="{77D73535-4A61-48EC-9685-7DC2E98EB8B1}"/>
              </a:ext>
            </a:extLst>
          </p:cNvPr>
          <p:cNvSpPr>
            <a:spLocks noGrp="1"/>
          </p:cNvSpPr>
          <p:nvPr>
            <p:ph idx="1"/>
          </p:nvPr>
        </p:nvSpPr>
        <p:spPr>
          <a:xfrm>
            <a:off x="838199" y="1825625"/>
            <a:ext cx="10664687" cy="4351338"/>
          </a:xfrm>
        </p:spPr>
        <p:txBody>
          <a:bodyPr/>
          <a:lstStyle/>
          <a:p>
            <a:pPr algn="just"/>
            <a:r>
              <a:rPr lang="en-US" sz="2400" dirty="0">
                <a:latin typeface="Times New Roman" panose="02020603050405020304" pitchFamily="18" charset="0"/>
                <a:cs typeface="Times New Roman" panose="02020603050405020304" pitchFamily="18" charset="0"/>
              </a:rPr>
              <a:t>The perfect debt for this project would have a duration of roughly 19 years and be in an Indian rupee , since it has most of revenue from US dollar.</a:t>
            </a:r>
          </a:p>
          <a:p>
            <a:pPr algn="just"/>
            <a:r>
              <a:rPr lang="en-US" sz="2400" dirty="0">
                <a:latin typeface="Times New Roman" panose="02020603050405020304" pitchFamily="18" charset="0"/>
                <a:cs typeface="Times New Roman" panose="02020603050405020304" pitchFamily="18" charset="0"/>
              </a:rPr>
              <a:t>If possible, you should tie the interest payments of debt to the outcome of projects.</a:t>
            </a:r>
          </a:p>
          <a:p>
            <a:pPr algn="just"/>
            <a:r>
              <a:rPr lang="en-US" sz="2400" dirty="0">
                <a:latin typeface="Times New Roman" panose="02020603050405020304" pitchFamily="18" charset="0"/>
                <a:cs typeface="Times New Roman" panose="02020603050405020304" pitchFamily="18" charset="0"/>
              </a:rPr>
              <a:t>However, project-specific financing makes sense when project should be independent from other firm’s projects. For instance, GMR raised USD 350 million via bonds for Delhi airport expansion by 10 years bond in 2019.  </a:t>
            </a:r>
          </a:p>
          <a:p>
            <a:pPr marL="0" indent="0">
              <a:buNone/>
            </a:pPr>
            <a:endParaRPr lang="en-US" dirty="0"/>
          </a:p>
        </p:txBody>
      </p:sp>
      <p:sp>
        <p:nvSpPr>
          <p:cNvPr id="4" name="Footer Placeholder 3">
            <a:extLst>
              <a:ext uri="{FF2B5EF4-FFF2-40B4-BE49-F238E27FC236}">
                <a16:creationId xmlns:a16="http://schemas.microsoft.com/office/drawing/2014/main" id="{42007E98-8FFB-482E-AB3D-48EDE4FC53C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890966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948</Words>
  <Application>Microsoft Office PowerPoint</Application>
  <PresentationFormat>Widescreen</PresentationFormat>
  <Paragraphs>172</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Cambria Math</vt:lpstr>
      <vt:lpstr>Times New Roman</vt:lpstr>
      <vt:lpstr>Office Theme</vt:lpstr>
      <vt:lpstr>Design the perfect financing instrument </vt:lpstr>
      <vt:lpstr>A Rationale for Debt/Equity Securities</vt:lpstr>
      <vt:lpstr>Design the perfect financing instrument </vt:lpstr>
      <vt:lpstr>Firm with mismatched debt</vt:lpstr>
      <vt:lpstr>Firm with matched Debt</vt:lpstr>
      <vt:lpstr>Design the perfect financing instrument </vt:lpstr>
      <vt:lpstr>Intuitive Approach - Reliance Industries Limited</vt:lpstr>
      <vt:lpstr>Application Test: Choosing your Financing Type</vt:lpstr>
      <vt:lpstr>Large project specific financing</vt:lpstr>
      <vt:lpstr>Duration Formula</vt:lpstr>
      <vt:lpstr>Duration of project cashflows</vt:lpstr>
      <vt:lpstr>Project duration</vt:lpstr>
      <vt:lpstr>The perfect debt…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the perfect financing instrument </dc:title>
  <dc:creator>Prof. Yogesh Chauhan</dc:creator>
  <cp:lastModifiedBy>Prof. Yogesh Chauhan</cp:lastModifiedBy>
  <cp:revision>24</cp:revision>
  <dcterms:created xsi:type="dcterms:W3CDTF">2020-05-03T05:13:28Z</dcterms:created>
  <dcterms:modified xsi:type="dcterms:W3CDTF">2020-05-03T06:21:58Z</dcterms:modified>
</cp:coreProperties>
</file>