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8" r:id="rId2"/>
    <p:sldId id="259" r:id="rId3"/>
    <p:sldId id="281" r:id="rId4"/>
    <p:sldId id="282" r:id="rId5"/>
    <p:sldId id="283" r:id="rId6"/>
    <p:sldId id="284" r:id="rId7"/>
    <p:sldId id="285" r:id="rId8"/>
    <p:sldId id="286"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8" d="100"/>
          <a:sy n="68" d="100"/>
        </p:scale>
        <p:origin x="61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A48D06-5F33-4F22-BFC4-9E5DBDB8BEC7}" type="datetimeFigureOut">
              <a:rPr lang="en-IN" smtClean="0"/>
              <a:t>28-01-2023</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3F3711-55DD-456A-B412-4E9B2639F041}" type="slidenum">
              <a:rPr lang="en-IN" smtClean="0"/>
              <a:t>‹#›</a:t>
            </a:fld>
            <a:endParaRPr lang="en-IN"/>
          </a:p>
        </p:txBody>
      </p:sp>
    </p:spTree>
    <p:extLst>
      <p:ext uri="{BB962C8B-B14F-4D97-AF65-F5344CB8AC3E}">
        <p14:creationId xmlns:p14="http://schemas.microsoft.com/office/powerpoint/2010/main" val="3209689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E06D737A-620E-498E-9B80-408BDABFD486}" type="datetimeFigureOut">
              <a:rPr lang="en-IN" smtClean="0"/>
              <a:t>28-01-2023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AB0220E-08C5-442F-8B99-3E51000F9F77}" type="slidenum">
              <a:rPr lang="en-IN" smtClean="0"/>
              <a:t>‹#›</a:t>
            </a:fld>
            <a:endParaRPr lang="en-IN"/>
          </a:p>
        </p:txBody>
      </p:sp>
    </p:spTree>
    <p:extLst>
      <p:ext uri="{BB962C8B-B14F-4D97-AF65-F5344CB8AC3E}">
        <p14:creationId xmlns:p14="http://schemas.microsoft.com/office/powerpoint/2010/main" val="7930973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E06D737A-620E-498E-9B80-408BDABFD486}" type="datetimeFigureOut">
              <a:rPr lang="en-IN" smtClean="0"/>
              <a:t>28-01-2023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AB0220E-08C5-442F-8B99-3E51000F9F77}" type="slidenum">
              <a:rPr lang="en-IN" smtClean="0"/>
              <a:t>‹#›</a:t>
            </a:fld>
            <a:endParaRPr lang="en-IN"/>
          </a:p>
        </p:txBody>
      </p:sp>
    </p:spTree>
    <p:extLst>
      <p:ext uri="{BB962C8B-B14F-4D97-AF65-F5344CB8AC3E}">
        <p14:creationId xmlns:p14="http://schemas.microsoft.com/office/powerpoint/2010/main" val="32599774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06D737A-620E-498E-9B80-408BDABFD486}" type="datetimeFigureOut">
              <a:rPr lang="en-IN" smtClean="0"/>
              <a:t>28-01-2023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AB0220E-08C5-442F-8B99-3E51000F9F77}" type="slidenum">
              <a:rPr lang="en-IN" smtClean="0"/>
              <a:t>‹#›</a:t>
            </a:fld>
            <a:endParaRPr lang="en-IN"/>
          </a:p>
        </p:txBody>
      </p:sp>
    </p:spTree>
    <p:extLst>
      <p:ext uri="{BB962C8B-B14F-4D97-AF65-F5344CB8AC3E}">
        <p14:creationId xmlns:p14="http://schemas.microsoft.com/office/powerpoint/2010/main" val="249245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E06D737A-620E-498E-9B80-408BDABFD486}" type="datetimeFigureOut">
              <a:rPr lang="en-IN" smtClean="0"/>
              <a:t>28-01-2023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AB0220E-08C5-442F-8B99-3E51000F9F77}" type="slidenum">
              <a:rPr lang="en-IN" smtClean="0"/>
              <a:t>‹#›</a:t>
            </a:fld>
            <a:endParaRPr lang="en-IN"/>
          </a:p>
        </p:txBody>
      </p:sp>
    </p:spTree>
    <p:extLst>
      <p:ext uri="{BB962C8B-B14F-4D97-AF65-F5344CB8AC3E}">
        <p14:creationId xmlns:p14="http://schemas.microsoft.com/office/powerpoint/2010/main" val="39680367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E06D737A-620E-498E-9B80-408BDABFD486}" type="datetimeFigureOut">
              <a:rPr lang="en-IN" smtClean="0"/>
              <a:t>28-01-2023</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AB0220E-08C5-442F-8B99-3E51000F9F77}" type="slidenum">
              <a:rPr lang="en-IN" smtClean="0"/>
              <a:t>‹#›</a:t>
            </a:fld>
            <a:endParaRPr lang="en-IN"/>
          </a:p>
        </p:txBody>
      </p:sp>
    </p:spTree>
    <p:extLst>
      <p:ext uri="{BB962C8B-B14F-4D97-AF65-F5344CB8AC3E}">
        <p14:creationId xmlns:p14="http://schemas.microsoft.com/office/powerpoint/2010/main" val="1760774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E06D737A-620E-498E-9B80-408BDABFD486}" type="datetimeFigureOut">
              <a:rPr lang="en-IN" smtClean="0"/>
              <a:t>28-01-2023</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AB0220E-08C5-442F-8B99-3E51000F9F77}" type="slidenum">
              <a:rPr lang="en-IN" smtClean="0"/>
              <a:t>‹#›</a:t>
            </a:fld>
            <a:endParaRPr lang="en-IN"/>
          </a:p>
        </p:txBody>
      </p:sp>
    </p:spTree>
    <p:extLst>
      <p:ext uri="{BB962C8B-B14F-4D97-AF65-F5344CB8AC3E}">
        <p14:creationId xmlns:p14="http://schemas.microsoft.com/office/powerpoint/2010/main" val="19761725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6D737A-620E-498E-9B80-408BDABFD486}" type="datetimeFigureOut">
              <a:rPr lang="en-IN" smtClean="0"/>
              <a:t>28-01-2023</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AAB0220E-08C5-442F-8B99-3E51000F9F77}" type="slidenum">
              <a:rPr lang="en-IN" smtClean="0"/>
              <a:t>‹#›</a:t>
            </a:fld>
            <a:endParaRPr lang="en-IN"/>
          </a:p>
        </p:txBody>
      </p:sp>
    </p:spTree>
    <p:extLst>
      <p:ext uri="{BB962C8B-B14F-4D97-AF65-F5344CB8AC3E}">
        <p14:creationId xmlns:p14="http://schemas.microsoft.com/office/powerpoint/2010/main" val="24212318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06D737A-620E-498E-9B80-408BDABFD486}" type="datetimeFigureOut">
              <a:rPr lang="en-IN" smtClean="0"/>
              <a:t>28-01-2023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AB0220E-08C5-442F-8B99-3E51000F9F77}" type="slidenum">
              <a:rPr lang="en-IN" smtClean="0"/>
              <a:t>‹#›</a:t>
            </a:fld>
            <a:endParaRPr lang="en-IN"/>
          </a:p>
        </p:txBody>
      </p:sp>
    </p:spTree>
    <p:extLst>
      <p:ext uri="{BB962C8B-B14F-4D97-AF65-F5344CB8AC3E}">
        <p14:creationId xmlns:p14="http://schemas.microsoft.com/office/powerpoint/2010/main" val="11563748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06D737A-620E-498E-9B80-408BDABFD486}" type="datetimeFigureOut">
              <a:rPr lang="en-IN" smtClean="0"/>
              <a:t>28-01-2023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AB0220E-08C5-442F-8B99-3E51000F9F77}" type="slidenum">
              <a:rPr lang="en-IN" smtClean="0"/>
              <a:t>‹#›</a:t>
            </a:fld>
            <a:endParaRPr lang="en-IN"/>
          </a:p>
        </p:txBody>
      </p:sp>
    </p:spTree>
    <p:extLst>
      <p:ext uri="{BB962C8B-B14F-4D97-AF65-F5344CB8AC3E}">
        <p14:creationId xmlns:p14="http://schemas.microsoft.com/office/powerpoint/2010/main" val="2510822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E06D737A-620E-498E-9B80-408BDABFD486}" type="datetimeFigureOut">
              <a:rPr lang="en-IN" smtClean="0"/>
              <a:t>28-01-2023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AB0220E-08C5-442F-8B99-3E51000F9F77}" type="slidenum">
              <a:rPr lang="en-IN" smtClean="0"/>
              <a:t>‹#›</a:t>
            </a:fld>
            <a:endParaRPr lang="en-IN"/>
          </a:p>
        </p:txBody>
      </p:sp>
    </p:spTree>
    <p:extLst>
      <p:ext uri="{BB962C8B-B14F-4D97-AF65-F5344CB8AC3E}">
        <p14:creationId xmlns:p14="http://schemas.microsoft.com/office/powerpoint/2010/main" val="35828791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E06D737A-620E-498E-9B80-408BDABFD486}" type="datetimeFigureOut">
              <a:rPr lang="en-IN" smtClean="0"/>
              <a:t>28-01-2023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AB0220E-08C5-442F-8B99-3E51000F9F77}" type="slidenum">
              <a:rPr lang="en-IN" smtClean="0"/>
              <a:t>‹#›</a:t>
            </a:fld>
            <a:endParaRPr lang="en-IN"/>
          </a:p>
        </p:txBody>
      </p:sp>
    </p:spTree>
    <p:extLst>
      <p:ext uri="{BB962C8B-B14F-4D97-AF65-F5344CB8AC3E}">
        <p14:creationId xmlns:p14="http://schemas.microsoft.com/office/powerpoint/2010/main" val="23130320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6D737A-620E-498E-9B80-408BDABFD486}" type="datetimeFigureOut">
              <a:rPr lang="en-IN" smtClean="0"/>
              <a:t>28-01-2023</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B0220E-08C5-442F-8B99-3E51000F9F77}" type="slidenum">
              <a:rPr lang="en-IN" smtClean="0"/>
              <a:t>‹#›</a:t>
            </a:fld>
            <a:endParaRPr lang="en-IN"/>
          </a:p>
        </p:txBody>
      </p:sp>
    </p:spTree>
    <p:extLst>
      <p:ext uri="{BB962C8B-B14F-4D97-AF65-F5344CB8AC3E}">
        <p14:creationId xmlns:p14="http://schemas.microsoft.com/office/powerpoint/2010/main" val="11912019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noChangeArrowheads="1"/>
          </p:cNvSpPr>
          <p:nvPr>
            <p:ph type="ctrTitle"/>
          </p:nvPr>
        </p:nvSpPr>
        <p:spPr>
          <a:xfrm>
            <a:off x="2209800" y="4495800"/>
            <a:ext cx="7772400" cy="1143000"/>
          </a:xfrm>
        </p:spPr>
        <p:txBody>
          <a:bodyPr>
            <a:normAutofit fontScale="90000"/>
          </a:bodyPr>
          <a:lstStyle/>
          <a:p>
            <a:r>
              <a:rPr lang="en-US" altLang="en-US" dirty="0"/>
              <a:t/>
            </a:r>
            <a:br>
              <a:rPr lang="en-US" altLang="en-US" dirty="0"/>
            </a:br>
            <a:r>
              <a:rPr lang="en-US" altLang="en-US" dirty="0"/>
              <a:t>Designing the Distribution Network in a Supply Chain</a:t>
            </a:r>
          </a:p>
        </p:txBody>
      </p:sp>
      <p:sp>
        <p:nvSpPr>
          <p:cNvPr id="212997" name="Rectangle 5"/>
          <p:cNvSpPr>
            <a:spLocks noChangeArrowheads="1"/>
          </p:cNvSpPr>
          <p:nvPr/>
        </p:nvSpPr>
        <p:spPr bwMode="auto">
          <a:xfrm>
            <a:off x="2209800" y="22098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ctr"/>
          <a:lstStyle>
            <a:lvl1pPr algn="ctr">
              <a:defRPr sz="3600" b="1">
                <a:solidFill>
                  <a:schemeClr val="tx2"/>
                </a:solidFill>
                <a:latin typeface="Arial" panose="020B0604020202020204" pitchFamily="34" charset="0"/>
              </a:defRPr>
            </a:lvl1pPr>
            <a:lvl2pPr algn="ctr">
              <a:defRPr sz="3600" b="1">
                <a:solidFill>
                  <a:schemeClr val="tx2"/>
                </a:solidFill>
                <a:latin typeface="Arial" panose="020B0604020202020204" pitchFamily="34" charset="0"/>
              </a:defRPr>
            </a:lvl2pPr>
            <a:lvl3pPr algn="ctr">
              <a:defRPr sz="3600" b="1">
                <a:solidFill>
                  <a:schemeClr val="tx2"/>
                </a:solidFill>
                <a:latin typeface="Arial" panose="020B0604020202020204" pitchFamily="34" charset="0"/>
              </a:defRPr>
            </a:lvl3pPr>
            <a:lvl4pPr algn="ctr">
              <a:defRPr sz="3600" b="1">
                <a:solidFill>
                  <a:schemeClr val="tx2"/>
                </a:solidFill>
                <a:latin typeface="Arial" panose="020B0604020202020204" pitchFamily="34" charset="0"/>
              </a:defRPr>
            </a:lvl4pPr>
            <a:lvl5pPr algn="ctr">
              <a:defRPr sz="3600" b="1">
                <a:solidFill>
                  <a:schemeClr val="tx2"/>
                </a:solidFill>
                <a:latin typeface="Arial" panose="020B0604020202020204" pitchFamily="34" charset="0"/>
              </a:defRPr>
            </a:lvl5pPr>
            <a:lvl6pPr marL="457200" algn="ctr" eaLnBrk="0" fontAlgn="base" hangingPunct="0">
              <a:spcBef>
                <a:spcPct val="0"/>
              </a:spcBef>
              <a:spcAft>
                <a:spcPct val="0"/>
              </a:spcAft>
              <a:defRPr sz="3600" b="1">
                <a:solidFill>
                  <a:schemeClr val="tx2"/>
                </a:solidFill>
                <a:latin typeface="Arial" panose="020B0604020202020204" pitchFamily="34" charset="0"/>
              </a:defRPr>
            </a:lvl6pPr>
            <a:lvl7pPr marL="914400" algn="ctr" eaLnBrk="0" fontAlgn="base" hangingPunct="0">
              <a:spcBef>
                <a:spcPct val="0"/>
              </a:spcBef>
              <a:spcAft>
                <a:spcPct val="0"/>
              </a:spcAft>
              <a:defRPr sz="3600" b="1">
                <a:solidFill>
                  <a:schemeClr val="tx2"/>
                </a:solidFill>
                <a:latin typeface="Arial" panose="020B0604020202020204" pitchFamily="34" charset="0"/>
              </a:defRPr>
            </a:lvl7pPr>
            <a:lvl8pPr marL="1371600" algn="ctr" eaLnBrk="0" fontAlgn="base" hangingPunct="0">
              <a:spcBef>
                <a:spcPct val="0"/>
              </a:spcBef>
              <a:spcAft>
                <a:spcPct val="0"/>
              </a:spcAft>
              <a:defRPr sz="3600" b="1">
                <a:solidFill>
                  <a:schemeClr val="tx2"/>
                </a:solidFill>
                <a:latin typeface="Arial" panose="020B0604020202020204" pitchFamily="34" charset="0"/>
              </a:defRPr>
            </a:lvl8pPr>
            <a:lvl9pPr marL="1828800" algn="ctr" eaLnBrk="0" fontAlgn="base" hangingPunct="0">
              <a:spcBef>
                <a:spcPct val="0"/>
              </a:spcBef>
              <a:spcAft>
                <a:spcPct val="0"/>
              </a:spcAft>
              <a:defRPr sz="3600" b="1">
                <a:solidFill>
                  <a:schemeClr val="tx2"/>
                </a:solidFill>
                <a:latin typeface="Arial" panose="020B0604020202020204" pitchFamily="34" charset="0"/>
              </a:defRPr>
            </a:lvl9pPr>
          </a:lstStyle>
          <a:p>
            <a:r>
              <a:rPr lang="en-US" altLang="en-US" sz="4200" dirty="0">
                <a:solidFill>
                  <a:schemeClr val="tx1"/>
                </a:solidFill>
              </a:rPr>
              <a:t>Supply Chain Management</a:t>
            </a:r>
            <a:endParaRPr lang="en-US" altLang="en-US" b="0" dirty="0"/>
          </a:p>
        </p:txBody>
      </p:sp>
    </p:spTree>
    <p:extLst>
      <p:ext uri="{BB962C8B-B14F-4D97-AF65-F5344CB8AC3E}">
        <p14:creationId xmlns:p14="http://schemas.microsoft.com/office/powerpoint/2010/main" val="34386853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noChangeArrowheads="1"/>
          </p:cNvSpPr>
          <p:nvPr>
            <p:ph type="title"/>
          </p:nvPr>
        </p:nvSpPr>
        <p:spPr/>
        <p:txBody>
          <a:bodyPr/>
          <a:lstStyle/>
          <a:p>
            <a:r>
              <a:rPr lang="en-US" altLang="en-US"/>
              <a:t>Outline</a:t>
            </a:r>
          </a:p>
        </p:txBody>
      </p:sp>
      <p:sp>
        <p:nvSpPr>
          <p:cNvPr id="214019" name="Rectangle 3"/>
          <p:cNvSpPr>
            <a:spLocks noGrp="1" noChangeArrowheads="1"/>
          </p:cNvSpPr>
          <p:nvPr>
            <p:ph type="body" idx="1"/>
          </p:nvPr>
        </p:nvSpPr>
        <p:spPr/>
        <p:txBody>
          <a:bodyPr/>
          <a:lstStyle/>
          <a:p>
            <a:r>
              <a:rPr lang="en-US" altLang="en-US" dirty="0"/>
              <a:t>The Role of Distribution in the Supply Chain</a:t>
            </a:r>
          </a:p>
          <a:p>
            <a:r>
              <a:rPr lang="en-US" altLang="en-US" dirty="0"/>
              <a:t>Factors Influencing Distribution Network Design</a:t>
            </a:r>
          </a:p>
          <a:p>
            <a:r>
              <a:rPr lang="en-US" altLang="en-US" dirty="0"/>
              <a:t>Design Options for a Distribution Network</a:t>
            </a:r>
          </a:p>
          <a:p>
            <a:r>
              <a:rPr lang="en-US" altLang="en-US" dirty="0"/>
              <a:t>E-Business and the Distribution Network</a:t>
            </a:r>
          </a:p>
          <a:p>
            <a:r>
              <a:rPr lang="en-US" altLang="en-US" dirty="0"/>
              <a:t>Distribution Networks in Practice</a:t>
            </a:r>
          </a:p>
          <a:p>
            <a:r>
              <a:rPr lang="en-US" altLang="en-US" dirty="0"/>
              <a:t>Summary of Learning Objectives</a:t>
            </a:r>
          </a:p>
        </p:txBody>
      </p:sp>
    </p:spTree>
    <p:extLst>
      <p:ext uri="{BB962C8B-B14F-4D97-AF65-F5344CB8AC3E}">
        <p14:creationId xmlns:p14="http://schemas.microsoft.com/office/powerpoint/2010/main" val="525215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9937" y="845216"/>
            <a:ext cx="11104775" cy="4185889"/>
          </a:xfrm>
          <a:prstGeom prst="rect">
            <a:avLst/>
          </a:prstGeom>
        </p:spPr>
        <p:txBody>
          <a:bodyPr wrap="square">
            <a:spAutoFit/>
          </a:bodyPr>
          <a:lstStyle/>
          <a:p>
            <a:pPr algn="just">
              <a:lnSpc>
                <a:spcPct val="107000"/>
              </a:lnSpc>
              <a:spcBef>
                <a:spcPts val="600"/>
              </a:spcBef>
              <a:spcAft>
                <a:spcPts val="720"/>
              </a:spcAft>
            </a:pP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 network design in </a:t>
            </a:r>
            <a:r>
              <a:rPr lang="en-IN"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 supply </a:t>
            </a: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chain determines its physical arrangement, design, structural layout and infrastructure of the supply chain</a:t>
            </a:r>
            <a:r>
              <a:rPr lang="en-IN"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algn="just">
              <a:lnSpc>
                <a:spcPct val="107000"/>
              </a:lnSpc>
              <a:spcBef>
                <a:spcPts val="600"/>
              </a:spcBef>
              <a:spcAft>
                <a:spcPts val="720"/>
              </a:spcAft>
            </a:pPr>
            <a:r>
              <a:rPr lang="en-IN"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Here the major decisions to be made are on the number, locations and size of manufacturing plants and warehouses and the assignment of retail outlets to warehouses, etc. </a:t>
            </a:r>
            <a:endParaRPr lang="en-IN"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spcBef>
                <a:spcPts val="600"/>
              </a:spcBef>
              <a:spcAft>
                <a:spcPts val="720"/>
              </a:spcAft>
            </a:pPr>
            <a:r>
              <a:rPr lang="en-IN"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This </a:t>
            </a: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stage witnesses some other major sourcing decisions as well. </a:t>
            </a:r>
            <a:endParaRPr lang="en-IN"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spcBef>
                <a:spcPts val="600"/>
              </a:spcBef>
              <a:spcAft>
                <a:spcPts val="720"/>
              </a:spcAft>
            </a:pPr>
            <a:r>
              <a:rPr lang="en-IN"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 </a:t>
            </a: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basic time duration for </a:t>
            </a:r>
            <a:r>
              <a:rPr lang="en-IN"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 planning horizon  </a:t>
            </a: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is few years.</a:t>
            </a:r>
            <a:endParaRPr lang="en-IN"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600"/>
              </a:spcBef>
              <a:spcAft>
                <a:spcPts val="720"/>
              </a:spcAft>
            </a:pP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Many major decisions involving the long-term location, capacity, technology and supplier selection have to be made by considering the probable uncertainties present in the market development accompanied by changing economic and legal conditions.</a:t>
            </a:r>
            <a:endParaRPr lang="en-IN"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600"/>
              </a:spcBef>
              <a:spcAft>
                <a:spcPts val="720"/>
              </a:spcAft>
            </a:pP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 network design in supply chain concentrates mainly on the development of multi-stage stochastic optimization methods required for decision support under demand, freight rate and exchange rate uncertainty.</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876553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84461" y="226136"/>
            <a:ext cx="10916239" cy="5273688"/>
          </a:xfrm>
          <a:prstGeom prst="rect">
            <a:avLst/>
          </a:prstGeom>
        </p:spPr>
        <p:txBody>
          <a:bodyPr wrap="square">
            <a:spAutoFit/>
          </a:bodyPr>
          <a:lstStyle/>
          <a:p>
            <a:pPr algn="just">
              <a:lnSpc>
                <a:spcPct val="107000"/>
              </a:lnSpc>
              <a:spcBef>
                <a:spcPts val="600"/>
              </a:spcBef>
              <a:spcAft>
                <a:spcPts val="720"/>
              </a:spcAft>
            </a:pP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Here, we will discuss the various strategies to study </a:t>
            </a:r>
            <a:r>
              <a:rPr lang="en-IN"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uncertainty </a:t>
            </a: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and scenario </a:t>
            </a:r>
            <a:r>
              <a:rPr lang="en-IN"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modeling</a:t>
            </a:r>
            <a:r>
              <a:rPr lang="en-IN"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algn="just">
              <a:lnSpc>
                <a:spcPct val="107000"/>
              </a:lnSpc>
              <a:spcBef>
                <a:spcPts val="600"/>
              </a:spcBef>
              <a:spcAft>
                <a:spcPts val="720"/>
              </a:spcAft>
            </a:pPr>
            <a:endParaRPr lang="en-IN"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SzPts val="1000"/>
              <a:buFont typeface="Symbol" panose="05050102010706020507" pitchFamily="18" charset="2"/>
              <a:buChar char=""/>
              <a:tabLst>
                <a:tab pos="457200" algn="l"/>
              </a:tabLst>
            </a:pPr>
            <a:r>
              <a:rPr lang="en-IN"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Warehouse location</a:t>
            </a: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 When companies expand their branches into various new locations, they need new storage places as well. Here the company faces a warehouse location problem. Within the set of probable choices in locations, the one that has minimal fixed costs and operational costs by fulfilling the required demand is chosen</a:t>
            </a:r>
            <a:r>
              <a:rPr lang="en-IN"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marL="342900" lvl="0" indent="-342900" algn="just">
              <a:lnSpc>
                <a:spcPct val="107000"/>
              </a:lnSpc>
              <a:spcAft>
                <a:spcPts val="0"/>
              </a:spcAft>
              <a:buSzPts val="1000"/>
              <a:buFont typeface="Symbol" panose="05050102010706020507" pitchFamily="18" charset="2"/>
              <a:buChar char=""/>
              <a:tabLst>
                <a:tab pos="457200" algn="l"/>
              </a:tabLst>
            </a:pPr>
            <a:endParaRPr lang="en-IN" sz="1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SzPts val="1000"/>
              <a:buFont typeface="Symbol" panose="05050102010706020507" pitchFamily="18" charset="2"/>
              <a:buChar char=""/>
              <a:tabLst>
                <a:tab pos="457200" algn="l"/>
              </a:tabLst>
            </a:pPr>
            <a:endParaRPr lang="en-IN"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SzPts val="1000"/>
              <a:buFont typeface="Symbol" panose="05050102010706020507" pitchFamily="18" charset="2"/>
              <a:buChar char=""/>
              <a:tabLst>
                <a:tab pos="457200" algn="l"/>
              </a:tabLst>
            </a:pPr>
            <a:r>
              <a:rPr lang="en-IN"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Traffic network design</a:t>
            </a: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 With the growing population, the traffic in cities is increasing. Because of the higher transportation demand, the traffic networks have also to be widened. Since the budget allotted is usually limited, the major issue is to determine which projects should be constructed to develop the flow inside a traffic network.</a:t>
            </a:r>
            <a:endParaRPr lang="en-IN"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SzPts val="1000"/>
              <a:buFont typeface="Symbol" panose="05050102010706020507" pitchFamily="18" charset="2"/>
              <a:buChar char=""/>
              <a:tabLst>
                <a:tab pos="457200" algn="l"/>
              </a:tabLst>
            </a:pPr>
            <a:endParaRPr lang="en-IN"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07000"/>
              </a:lnSpc>
              <a:spcAft>
                <a:spcPts val="0"/>
              </a:spcAft>
              <a:buSzPts val="1000"/>
              <a:buFont typeface="Symbol" panose="05050102010706020507" pitchFamily="18" charset="2"/>
              <a:buChar char=""/>
              <a:tabLst>
                <a:tab pos="457200" algn="l"/>
              </a:tabLst>
            </a:pPr>
            <a:endParaRPr lang="en-IN"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07000"/>
              </a:lnSpc>
              <a:spcAft>
                <a:spcPts val="0"/>
              </a:spcAft>
              <a:buSzPts val="1000"/>
              <a:buFont typeface="Symbol" panose="05050102010706020507" pitchFamily="18" charset="2"/>
              <a:buChar char=""/>
              <a:tabLst>
                <a:tab pos="457200" algn="l"/>
              </a:tabLst>
            </a:pPr>
            <a:endParaRPr lang="en-IN"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07000"/>
              </a:lnSpc>
              <a:spcAft>
                <a:spcPts val="0"/>
              </a:spcAft>
              <a:buSzPts val="1000"/>
              <a:buFont typeface="Symbol" panose="05050102010706020507" pitchFamily="18" charset="2"/>
              <a:buChar char=""/>
              <a:tabLst>
                <a:tab pos="457200" algn="l"/>
              </a:tabLst>
            </a:pPr>
            <a:r>
              <a:rPr lang="en-IN"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Reshoring</a:t>
            </a: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 This phenomenon has emerged recently because of the rising cost and other circumstances. It is the exercise of bringing outsourced products and services back to the source point from which they were originally shipped. It outlines the process of moving some or all producing back to its original source.</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976285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90195" y="1150070"/>
            <a:ext cx="10652288" cy="4252959"/>
          </a:xfrm>
          <a:prstGeom prst="rect">
            <a:avLst/>
          </a:prstGeom>
        </p:spPr>
        <p:txBody>
          <a:bodyPr wrap="square">
            <a:spAutoFit/>
          </a:bodyPr>
          <a:lstStyle/>
          <a:p>
            <a:pPr>
              <a:lnSpc>
                <a:spcPct val="107000"/>
              </a:lnSpc>
              <a:spcAft>
                <a:spcPts val="800"/>
              </a:spcAft>
            </a:pPr>
            <a:r>
              <a:rPr lang="en-IN" b="1" dirty="0">
                <a:solidFill>
                  <a:srgbClr val="C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Networks Models</a:t>
            </a:r>
            <a:endParaRPr lang="en-IN" sz="1600" b="1" dirty="0" smtClean="0">
              <a:solidFill>
                <a:srgbClr val="C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600"/>
              </a:spcBef>
              <a:spcAft>
                <a:spcPts val="720"/>
              </a:spcAft>
            </a:pP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Supply chain networks present different types of models that help us understand the various optimization methods used for studying the </a:t>
            </a:r>
            <a:r>
              <a:rPr lang="en-IN"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uncertainty </a:t>
            </a: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and scenario </a:t>
            </a:r>
            <a:r>
              <a:rPr lang="en-IN"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modeling</a:t>
            </a:r>
            <a:r>
              <a:rPr lang="en-IN"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algn="just">
              <a:lnSpc>
                <a:spcPct val="107000"/>
              </a:lnSpc>
              <a:spcBef>
                <a:spcPts val="600"/>
              </a:spcBef>
              <a:spcAft>
                <a:spcPts val="720"/>
              </a:spcAft>
            </a:pPr>
            <a:r>
              <a:rPr lang="en-IN"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There </a:t>
            </a: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are six distinct supply chain network models, as given below.</a:t>
            </a:r>
            <a:endParaRPr lang="en-IN"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ts val="1800"/>
              </a:lnSpc>
              <a:spcAft>
                <a:spcPts val="0"/>
              </a:spcAft>
              <a:buSzPts val="1000"/>
              <a:buFont typeface="Symbol" panose="05050102010706020507" pitchFamily="18" charset="2"/>
              <a:buChar char=""/>
              <a:tabLst>
                <a:tab pos="457200" algn="l"/>
              </a:tabLst>
            </a:pP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Producer storage with direct </a:t>
            </a:r>
            <a:r>
              <a:rPr lang="en-IN"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shipping</a:t>
            </a:r>
          </a:p>
          <a:p>
            <a:pPr lvl="0">
              <a:lnSpc>
                <a:spcPts val="1800"/>
              </a:lnSpc>
              <a:spcAft>
                <a:spcPts val="0"/>
              </a:spcAft>
              <a:buSzPts val="1000"/>
              <a:tabLst>
                <a:tab pos="457200" algn="l"/>
              </a:tabLst>
            </a:pPr>
            <a:endParaRPr lang="en-IN"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ts val="1800"/>
              </a:lnSpc>
              <a:spcAft>
                <a:spcPts val="0"/>
              </a:spcAft>
              <a:buSzPts val="1000"/>
              <a:buFont typeface="Symbol" panose="05050102010706020507" pitchFamily="18" charset="2"/>
              <a:buChar char=""/>
              <a:tabLst>
                <a:tab pos="457200" algn="l"/>
              </a:tabLst>
            </a:pP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Producer storage with direct shipping and in-transit merge (cross docking</a:t>
            </a:r>
            <a:r>
              <a:rPr lang="en-IN"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lvl="0">
              <a:lnSpc>
                <a:spcPts val="1800"/>
              </a:lnSpc>
              <a:spcAft>
                <a:spcPts val="0"/>
              </a:spcAft>
              <a:buSzPts val="1000"/>
              <a:tabLst>
                <a:tab pos="457200" algn="l"/>
              </a:tabLst>
            </a:pPr>
            <a:endParaRPr lang="en-IN"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ts val="1800"/>
              </a:lnSpc>
              <a:spcAft>
                <a:spcPts val="0"/>
              </a:spcAft>
              <a:buSzPts val="1000"/>
              <a:buFont typeface="Symbol" panose="05050102010706020507" pitchFamily="18" charset="2"/>
              <a:buChar char=""/>
              <a:tabLst>
                <a:tab pos="457200" algn="l"/>
              </a:tabLst>
            </a:pP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Distributor storage with package carrier </a:t>
            </a:r>
            <a:r>
              <a:rPr lang="en-IN"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delivery</a:t>
            </a:r>
          </a:p>
          <a:p>
            <a:pPr lvl="0">
              <a:lnSpc>
                <a:spcPts val="1800"/>
              </a:lnSpc>
              <a:spcAft>
                <a:spcPts val="0"/>
              </a:spcAft>
              <a:buSzPts val="1000"/>
              <a:tabLst>
                <a:tab pos="457200" algn="l"/>
              </a:tabLst>
            </a:pPr>
            <a:endParaRPr lang="en-IN"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ts val="1800"/>
              </a:lnSpc>
              <a:spcAft>
                <a:spcPts val="0"/>
              </a:spcAft>
              <a:buSzPts val="1000"/>
              <a:buFont typeface="Symbol" panose="05050102010706020507" pitchFamily="18" charset="2"/>
              <a:buChar char=""/>
              <a:tabLst>
                <a:tab pos="457200" algn="l"/>
              </a:tabLst>
            </a:pP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Distributor storage with last mile </a:t>
            </a:r>
            <a:r>
              <a:rPr lang="en-IN"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delivery</a:t>
            </a:r>
          </a:p>
          <a:p>
            <a:pPr lvl="0">
              <a:lnSpc>
                <a:spcPts val="1800"/>
              </a:lnSpc>
              <a:spcAft>
                <a:spcPts val="0"/>
              </a:spcAft>
              <a:buSzPts val="1000"/>
              <a:tabLst>
                <a:tab pos="457200" algn="l"/>
              </a:tabLst>
            </a:pPr>
            <a:endParaRPr lang="en-IN"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ts val="1800"/>
              </a:lnSpc>
              <a:spcAft>
                <a:spcPts val="0"/>
              </a:spcAft>
              <a:buSzPts val="1000"/>
              <a:buFont typeface="Symbol" panose="05050102010706020507" pitchFamily="18" charset="2"/>
              <a:buChar char=""/>
              <a:tabLst>
                <a:tab pos="457200" algn="l"/>
              </a:tabLst>
            </a:pP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Producer or distributor storage with costumer </a:t>
            </a:r>
            <a:r>
              <a:rPr lang="en-IN"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pickup</a:t>
            </a:r>
          </a:p>
          <a:p>
            <a:pPr lvl="0">
              <a:lnSpc>
                <a:spcPts val="1800"/>
              </a:lnSpc>
              <a:spcAft>
                <a:spcPts val="0"/>
              </a:spcAft>
              <a:buSzPts val="1000"/>
              <a:tabLst>
                <a:tab pos="457200" algn="l"/>
              </a:tabLst>
            </a:pPr>
            <a:endParaRPr lang="en-IN"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ts val="1800"/>
              </a:lnSpc>
              <a:spcAft>
                <a:spcPts val="0"/>
              </a:spcAft>
              <a:buSzPts val="1000"/>
              <a:buFont typeface="Symbol" panose="05050102010706020507" pitchFamily="18" charset="2"/>
              <a:buChar char=""/>
              <a:tabLst>
                <a:tab pos="457200" algn="l"/>
              </a:tabLst>
            </a:pP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Retail storage with customer pickup</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030589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2803" y="993398"/>
            <a:ext cx="11547835" cy="3759875"/>
          </a:xfrm>
          <a:prstGeom prst="rect">
            <a:avLst/>
          </a:prstGeom>
        </p:spPr>
        <p:txBody>
          <a:bodyPr wrap="square">
            <a:spAutoFit/>
          </a:bodyPr>
          <a:lstStyle/>
          <a:p>
            <a:pPr algn="just">
              <a:lnSpc>
                <a:spcPct val="107000"/>
              </a:lnSpc>
              <a:spcBef>
                <a:spcPts val="600"/>
              </a:spcBef>
              <a:spcAft>
                <a:spcPts val="720"/>
              </a:spcAft>
            </a:pP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 supply chain network basically deals with three major entities: Producer, Distributor and Merchant</a:t>
            </a:r>
            <a:r>
              <a:rPr lang="en-IN"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algn="just">
              <a:lnSpc>
                <a:spcPct val="107000"/>
              </a:lnSpc>
              <a:spcBef>
                <a:spcPts val="600"/>
              </a:spcBef>
              <a:spcAft>
                <a:spcPts val="720"/>
              </a:spcAft>
            </a:pPr>
            <a:r>
              <a:rPr lang="en-IN"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Two different options are available, i.e., customer pickup or door delivery. </a:t>
            </a:r>
            <a:endParaRPr lang="en-IN"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spcBef>
                <a:spcPts val="600"/>
              </a:spcBef>
              <a:spcAft>
                <a:spcPts val="720"/>
              </a:spcAft>
            </a:pPr>
            <a:r>
              <a:rPr lang="en-IN"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For </a:t>
            </a: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example, if the door delivery option is opted for, there is transport between producer and distributor, distributor and merchant and producer and merchant.</a:t>
            </a:r>
            <a:endParaRPr lang="en-IN"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600"/>
              </a:spcBef>
              <a:spcAft>
                <a:spcPts val="720"/>
              </a:spcAft>
            </a:pP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 distribution system decision is made on the basis of the choice of the customers. </a:t>
            </a:r>
            <a:endParaRPr lang="en-IN"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spcBef>
                <a:spcPts val="600"/>
              </a:spcBef>
              <a:spcAft>
                <a:spcPts val="720"/>
              </a:spcAft>
            </a:pPr>
            <a:r>
              <a:rPr lang="en-IN"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This </a:t>
            </a: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in turn results in the demand for the product or products and cost of the distribution arrangement.</a:t>
            </a:r>
            <a:endParaRPr lang="en-IN"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600"/>
              </a:spcBef>
              <a:spcAft>
                <a:spcPts val="720"/>
              </a:spcAft>
            </a:pP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New companies may come to a halt through the application of a single type of distribution network. </a:t>
            </a:r>
            <a:endParaRPr lang="en-IN"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spcBef>
                <a:spcPts val="600"/>
              </a:spcBef>
              <a:spcAft>
                <a:spcPts val="720"/>
              </a:spcAft>
            </a:pPr>
            <a:r>
              <a:rPr lang="en-IN"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Mostly</a:t>
            </a: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companies go for merging of different types for distinct products, different </a:t>
            </a:r>
            <a:r>
              <a:rPr lang="en-IN"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customers, </a:t>
            </a: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and different usage situations, coming back to the different optimization models mentioned above. </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354501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9960" y="1101299"/>
            <a:ext cx="11026218" cy="4919424"/>
          </a:xfrm>
          <a:prstGeom prst="rect">
            <a:avLst/>
          </a:prstGeom>
        </p:spPr>
        <p:txBody>
          <a:bodyPr wrap="square">
            <a:spAutoFit/>
          </a:bodyPr>
          <a:lstStyle/>
          <a:p>
            <a:pPr>
              <a:lnSpc>
                <a:spcPct val="107000"/>
              </a:lnSpc>
              <a:spcAft>
                <a:spcPts val="0"/>
              </a:spcAft>
            </a:pPr>
            <a:r>
              <a:rPr lang="en-IN"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Producer storage with direct shipping</a:t>
            </a:r>
            <a:endParaRPr lang="en-IN" sz="1600" b="1" dirty="0" smtClean="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600"/>
              </a:spcBef>
              <a:spcAft>
                <a:spcPts val="720"/>
              </a:spcAft>
            </a:pP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In this model, goods are moved directly from the manufacturer’s location as the starting point to the end customer’s location as the destination point bypassing the retailer. The retailer is the person who takes the order and initiates the delivery request. This option is also called drop-shipping, with product delivered directly from the manufacturer’s location to the customer’s destination</a:t>
            </a:r>
            <a:r>
              <a:rPr lang="en-IN"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algn="just">
              <a:lnSpc>
                <a:spcPct val="107000"/>
              </a:lnSpc>
              <a:spcBef>
                <a:spcPts val="600"/>
              </a:spcBef>
              <a:spcAft>
                <a:spcPts val="720"/>
              </a:spcAft>
            </a:pPr>
            <a:endParaRPr lang="en-IN"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IN"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Producer storage with direct shipping and in-transit merge</a:t>
            </a:r>
            <a:endParaRPr lang="en-IN" sz="1600" b="1" dirty="0" smtClean="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600"/>
              </a:spcBef>
              <a:spcAft>
                <a:spcPts val="720"/>
              </a:spcAft>
            </a:pP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It is somewhat congruent to pure drop-shipping or moving, but the difference is that pieces of the order come from different locations and they are merged into one so that the customer gets a single delivery</a:t>
            </a:r>
            <a:r>
              <a:rPr lang="en-IN"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algn="just">
              <a:lnSpc>
                <a:spcPct val="107000"/>
              </a:lnSpc>
              <a:spcBef>
                <a:spcPts val="600"/>
              </a:spcBef>
              <a:spcAft>
                <a:spcPts val="720"/>
              </a:spcAft>
            </a:pPr>
            <a:endParaRPr lang="en-IN"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IN"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Distributor storage with package carrier delivery</a:t>
            </a:r>
            <a:endParaRPr lang="en-IN" sz="1600" b="1" dirty="0" smtClean="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600"/>
              </a:spcBef>
              <a:spcAft>
                <a:spcPts val="720"/>
              </a:spcAft>
            </a:pPr>
            <a:r>
              <a:rPr lang="en-I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This comes into action when the inventory is not owned by the manufacturers at the plants; instead it is owned by the merchants/retailers in intermediate warehouses and package carriers are used for shipment of goods from the intermediate location to the final customer</a:t>
            </a:r>
            <a:r>
              <a:rPr lang="en-IN"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IN" sz="1600" dirty="0" smtClean="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304540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4205" y="1103107"/>
            <a:ext cx="11217897" cy="4030334"/>
          </a:xfrm>
          <a:prstGeom prst="rect">
            <a:avLst/>
          </a:prstGeom>
        </p:spPr>
        <p:txBody>
          <a:bodyPr wrap="square">
            <a:spAutoFit/>
          </a:bodyPr>
          <a:lstStyle/>
          <a:p>
            <a:pPr>
              <a:lnSpc>
                <a:spcPct val="107000"/>
              </a:lnSpc>
              <a:spcAft>
                <a:spcPts val="0"/>
              </a:spcAft>
            </a:pPr>
            <a:r>
              <a:rPr lang="en-IN"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Distributor storage with last mile delivery</a:t>
            </a:r>
            <a:endParaRPr lang="en-IN" sz="1600" b="1" dirty="0" smtClean="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600"/>
              </a:spcBef>
              <a:spcAft>
                <a:spcPts val="720"/>
              </a:spcAft>
            </a:pPr>
            <a:r>
              <a:rPr lang="en-IN"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This type results when the merchant/retailer delivers the goods ordered by the customer to the customer’s home instead of using a package carrier.</a:t>
            </a:r>
          </a:p>
          <a:p>
            <a:pPr algn="just">
              <a:lnSpc>
                <a:spcPct val="107000"/>
              </a:lnSpc>
              <a:spcBef>
                <a:spcPts val="600"/>
              </a:spcBef>
              <a:spcAft>
                <a:spcPts val="720"/>
              </a:spcAft>
            </a:pPr>
            <a:endParaRPr lang="en-IN"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IN"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Producer/distributor storage with customer pickup</a:t>
            </a:r>
            <a:endParaRPr lang="en-IN" sz="1600" b="1" dirty="0" smtClean="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600"/>
              </a:spcBef>
              <a:spcAft>
                <a:spcPts val="720"/>
              </a:spcAft>
            </a:pPr>
            <a:r>
              <a:rPr lang="en-IN"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In this type, the inventory is stored at the warehouse owned by the manufacturer or producer but the customers place their orders online or through phone and then come to pick up points allotted for collecting their orders.</a:t>
            </a:r>
          </a:p>
          <a:p>
            <a:pPr algn="just">
              <a:lnSpc>
                <a:spcPct val="107000"/>
              </a:lnSpc>
              <a:spcBef>
                <a:spcPts val="600"/>
              </a:spcBef>
              <a:spcAft>
                <a:spcPts val="720"/>
              </a:spcAft>
            </a:pPr>
            <a:endParaRPr lang="en-IN"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IN"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Retail storage with customer pickup</a:t>
            </a:r>
            <a:endParaRPr lang="en-IN" sz="1600" b="1" dirty="0" smtClean="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600"/>
              </a:spcBef>
              <a:spcAft>
                <a:spcPts val="720"/>
              </a:spcAft>
            </a:pPr>
            <a:r>
              <a:rPr lang="en-IN"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This is mostly applied on situations when inventory is locally stored at retail stores; customers walk into the retail shop or order something online or on the phone and pick it up at the retail store.</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917074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TotalTime>
  <Words>707</Words>
  <Application>Microsoft Office PowerPoint</Application>
  <PresentationFormat>Widescreen</PresentationFormat>
  <Paragraphs>62</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Calibri Light</vt:lpstr>
      <vt:lpstr>Symbol</vt:lpstr>
      <vt:lpstr>Times New Roman</vt:lpstr>
      <vt:lpstr>Office Theme</vt:lpstr>
      <vt:lpstr> Designing the Distribution Network in a Supply Chain</vt:lpstr>
      <vt:lpstr>Outline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Designing the Distribution Network in a Supply Chain</dc:title>
  <dc:creator>mahamaya mohanty</dc:creator>
  <cp:lastModifiedBy>mahamaya mohanty</cp:lastModifiedBy>
  <cp:revision>18</cp:revision>
  <dcterms:created xsi:type="dcterms:W3CDTF">2023-01-28T15:01:58Z</dcterms:created>
  <dcterms:modified xsi:type="dcterms:W3CDTF">2023-01-28T15:51:48Z</dcterms:modified>
</cp:coreProperties>
</file>