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75" r:id="rId2"/>
    <p:sldId id="318" r:id="rId3"/>
    <p:sldId id="276" r:id="rId4"/>
    <p:sldId id="288" r:id="rId5"/>
    <p:sldId id="277" r:id="rId6"/>
    <p:sldId id="278" r:id="rId7"/>
    <p:sldId id="279" r:id="rId8"/>
    <p:sldId id="280" r:id="rId9"/>
    <p:sldId id="281" r:id="rId10"/>
    <p:sldId id="282" r:id="rId11"/>
    <p:sldId id="290" r:id="rId12"/>
    <p:sldId id="326" r:id="rId13"/>
    <p:sldId id="292" r:id="rId14"/>
    <p:sldId id="293" r:id="rId15"/>
    <p:sldId id="294" r:id="rId16"/>
    <p:sldId id="322" r:id="rId17"/>
    <p:sldId id="327" r:id="rId18"/>
    <p:sldId id="328" r:id="rId19"/>
    <p:sldId id="303" r:id="rId20"/>
    <p:sldId id="304" r:id="rId21"/>
    <p:sldId id="305" r:id="rId22"/>
    <p:sldId id="307" r:id="rId23"/>
    <p:sldId id="309" r:id="rId24"/>
    <p:sldId id="316" r:id="rId25"/>
    <p:sldId id="31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7F9C8BA4-D23C-424C-914B-0D2FF19B3D7E}"/>
    <pc:docChg chg="modSld">
      <pc:chgData name="Kaveri Krishnan" userId="b7c3e7e8-bc1d-4623-be8e-3cf7f79f0877" providerId="ADAL" clId="{7F9C8BA4-D23C-424C-914B-0D2FF19B3D7E}" dt="2024-09-01T09:17:10.928" v="43" actId="20577"/>
      <pc:docMkLst>
        <pc:docMk/>
      </pc:docMkLst>
      <pc:sldChg chg="modSp mod">
        <pc:chgData name="Kaveri Krishnan" userId="b7c3e7e8-bc1d-4623-be8e-3cf7f79f0877" providerId="ADAL" clId="{7F9C8BA4-D23C-424C-914B-0D2FF19B3D7E}" dt="2024-09-01T09:17:10.928" v="43" actId="20577"/>
        <pc:sldMkLst>
          <pc:docMk/>
          <pc:sldMk cId="1514133632" sldId="288"/>
        </pc:sldMkLst>
      </pc:sldChg>
    </pc:docChg>
  </pc:docChgLst>
  <pc:docChgLst>
    <pc:chgData name="Kaveri Krishnan" userId="b7c3e7e8-bc1d-4623-be8e-3cf7f79f0877" providerId="ADAL" clId="{6AE35AA5-3875-4B25-B715-ACBC9AB17616}"/>
    <pc:docChg chg="modSld">
      <pc:chgData name="Kaveri Krishnan" userId="b7c3e7e8-bc1d-4623-be8e-3cf7f79f0877" providerId="ADAL" clId="{6AE35AA5-3875-4B25-B715-ACBC9AB17616}" dt="2023-06-29T10:08:13.366" v="43" actId="20577"/>
      <pc:docMkLst>
        <pc:docMk/>
      </pc:docMkLst>
      <pc:sldChg chg="modSp mod">
        <pc:chgData name="Kaveri Krishnan" userId="b7c3e7e8-bc1d-4623-be8e-3cf7f79f0877" providerId="ADAL" clId="{6AE35AA5-3875-4B25-B715-ACBC9AB17616}" dt="2023-06-29T10:08:13.366" v="43" actId="20577"/>
        <pc:sldMkLst>
          <pc:docMk/>
          <pc:sldMk cId="484579574" sldId="279"/>
        </pc:sldMkLst>
      </pc:sldChg>
      <pc:sldChg chg="modSp mod">
        <pc:chgData name="Kaveri Krishnan" userId="b7c3e7e8-bc1d-4623-be8e-3cf7f79f0877" providerId="ADAL" clId="{6AE35AA5-3875-4B25-B715-ACBC9AB17616}" dt="2023-06-29T10:02:08.426" v="36" actId="20577"/>
        <pc:sldMkLst>
          <pc:docMk/>
          <pc:sldMk cId="1514133632" sldId="288"/>
        </pc:sldMkLst>
      </pc:sldChg>
    </pc:docChg>
  </pc:docChgLst>
  <pc:docChgLst>
    <pc:chgData name="Kaveri Krishnan" userId="b7c3e7e8-bc1d-4623-be8e-3cf7f79f0877" providerId="ADAL" clId="{5277411C-DF6E-4671-BC87-2482ABC2E1AA}"/>
    <pc:docChg chg="delSld modSld">
      <pc:chgData name="Kaveri Krishnan" userId="b7c3e7e8-bc1d-4623-be8e-3cf7f79f0877" providerId="ADAL" clId="{5277411C-DF6E-4671-BC87-2482ABC2E1AA}" dt="2025-01-04T12:27:27.826" v="53" actId="47"/>
      <pc:docMkLst>
        <pc:docMk/>
      </pc:docMkLst>
      <pc:sldChg chg="modSp mod">
        <pc:chgData name="Kaveri Krishnan" userId="b7c3e7e8-bc1d-4623-be8e-3cf7f79f0877" providerId="ADAL" clId="{5277411C-DF6E-4671-BC87-2482ABC2E1AA}" dt="2024-12-30T04:11:58.162" v="44" actId="20577"/>
        <pc:sldMkLst>
          <pc:docMk/>
          <pc:sldMk cId="1514133632" sldId="288"/>
        </pc:sldMkLst>
        <pc:spChg chg="mod">
          <ac:chgData name="Kaveri Krishnan" userId="b7c3e7e8-bc1d-4623-be8e-3cf7f79f0877" providerId="ADAL" clId="{5277411C-DF6E-4671-BC87-2482ABC2E1AA}" dt="2024-12-30T04:11:58.162" v="44" actId="20577"/>
          <ac:spMkLst>
            <pc:docMk/>
            <pc:sldMk cId="1514133632" sldId="288"/>
            <ac:spMk id="3" creationId="{C303B41C-3B6D-4B30-B96C-9CB23BBDAAB2}"/>
          </ac:spMkLst>
        </pc:spChg>
      </pc:sldChg>
      <pc:sldChg chg="del">
        <pc:chgData name="Kaveri Krishnan" userId="b7c3e7e8-bc1d-4623-be8e-3cf7f79f0877" providerId="ADAL" clId="{5277411C-DF6E-4671-BC87-2482ABC2E1AA}" dt="2025-01-04T12:27:23.851" v="45" actId="47"/>
        <pc:sldMkLst>
          <pc:docMk/>
          <pc:sldMk cId="1827026643" sldId="295"/>
        </pc:sldMkLst>
      </pc:sldChg>
      <pc:sldChg chg="del">
        <pc:chgData name="Kaveri Krishnan" userId="b7c3e7e8-bc1d-4623-be8e-3cf7f79f0877" providerId="ADAL" clId="{5277411C-DF6E-4671-BC87-2482ABC2E1AA}" dt="2025-01-04T12:27:24.651" v="47" actId="47"/>
        <pc:sldMkLst>
          <pc:docMk/>
          <pc:sldMk cId="4176153544" sldId="296"/>
        </pc:sldMkLst>
      </pc:sldChg>
      <pc:sldChg chg="del">
        <pc:chgData name="Kaveri Krishnan" userId="b7c3e7e8-bc1d-4623-be8e-3cf7f79f0877" providerId="ADAL" clId="{5277411C-DF6E-4671-BC87-2482ABC2E1AA}" dt="2025-01-04T12:27:25.137" v="48" actId="47"/>
        <pc:sldMkLst>
          <pc:docMk/>
          <pc:sldMk cId="2915720071" sldId="297"/>
        </pc:sldMkLst>
      </pc:sldChg>
      <pc:sldChg chg="del">
        <pc:chgData name="Kaveri Krishnan" userId="b7c3e7e8-bc1d-4623-be8e-3cf7f79f0877" providerId="ADAL" clId="{5277411C-DF6E-4671-BC87-2482ABC2E1AA}" dt="2025-01-04T12:27:25.496" v="49" actId="47"/>
        <pc:sldMkLst>
          <pc:docMk/>
          <pc:sldMk cId="3810388653" sldId="298"/>
        </pc:sldMkLst>
      </pc:sldChg>
      <pc:sldChg chg="del">
        <pc:chgData name="Kaveri Krishnan" userId="b7c3e7e8-bc1d-4623-be8e-3cf7f79f0877" providerId="ADAL" clId="{5277411C-DF6E-4671-BC87-2482ABC2E1AA}" dt="2025-01-04T12:27:25.918" v="50" actId="47"/>
        <pc:sldMkLst>
          <pc:docMk/>
          <pc:sldMk cId="946858499" sldId="299"/>
        </pc:sldMkLst>
      </pc:sldChg>
      <pc:sldChg chg="del">
        <pc:chgData name="Kaveri Krishnan" userId="b7c3e7e8-bc1d-4623-be8e-3cf7f79f0877" providerId="ADAL" clId="{5277411C-DF6E-4671-BC87-2482ABC2E1AA}" dt="2025-01-04T12:27:26.357" v="51" actId="47"/>
        <pc:sldMkLst>
          <pc:docMk/>
          <pc:sldMk cId="3097670034" sldId="300"/>
        </pc:sldMkLst>
      </pc:sldChg>
      <pc:sldChg chg="del">
        <pc:chgData name="Kaveri Krishnan" userId="b7c3e7e8-bc1d-4623-be8e-3cf7f79f0877" providerId="ADAL" clId="{5277411C-DF6E-4671-BC87-2482ABC2E1AA}" dt="2025-01-04T12:27:26.873" v="52" actId="47"/>
        <pc:sldMkLst>
          <pc:docMk/>
          <pc:sldMk cId="3185768982" sldId="301"/>
        </pc:sldMkLst>
      </pc:sldChg>
      <pc:sldChg chg="del">
        <pc:chgData name="Kaveri Krishnan" userId="b7c3e7e8-bc1d-4623-be8e-3cf7f79f0877" providerId="ADAL" clId="{5277411C-DF6E-4671-BC87-2482ABC2E1AA}" dt="2025-01-04T12:27:27.826" v="53" actId="47"/>
        <pc:sldMkLst>
          <pc:docMk/>
          <pc:sldMk cId="716708451" sldId="302"/>
        </pc:sldMkLst>
      </pc:sldChg>
      <pc:sldChg chg="del">
        <pc:chgData name="Kaveri Krishnan" userId="b7c3e7e8-bc1d-4623-be8e-3cf7f79f0877" providerId="ADAL" clId="{5277411C-DF6E-4671-BC87-2482ABC2E1AA}" dt="2025-01-04T12:27:24.276" v="46" actId="47"/>
        <pc:sldMkLst>
          <pc:docMk/>
          <pc:sldMk cId="1558803823" sldId="319"/>
        </pc:sldMkLst>
      </pc:sldChg>
      <pc:sldChg chg="del">
        <pc:chgData name="Kaveri Krishnan" userId="b7c3e7e8-bc1d-4623-be8e-3cf7f79f0877" providerId="ADAL" clId="{5277411C-DF6E-4671-BC87-2482ABC2E1AA}" dt="2024-12-30T04:08:05.704" v="3" actId="47"/>
        <pc:sldMkLst>
          <pc:docMk/>
          <pc:sldMk cId="959311324" sldId="320"/>
        </pc:sldMkLst>
      </pc:sldChg>
      <pc:sldChg chg="del">
        <pc:chgData name="Kaveri Krishnan" userId="b7c3e7e8-bc1d-4623-be8e-3cf7f79f0877" providerId="ADAL" clId="{5277411C-DF6E-4671-BC87-2482ABC2E1AA}" dt="2024-12-30T04:08:05.108" v="2" actId="47"/>
        <pc:sldMkLst>
          <pc:docMk/>
          <pc:sldMk cId="3125608062" sldId="323"/>
        </pc:sldMkLst>
      </pc:sldChg>
      <pc:sldChg chg="del">
        <pc:chgData name="Kaveri Krishnan" userId="b7c3e7e8-bc1d-4623-be8e-3cf7f79f0877" providerId="ADAL" clId="{5277411C-DF6E-4671-BC87-2482ABC2E1AA}" dt="2024-12-30T04:08:03.674" v="1" actId="47"/>
        <pc:sldMkLst>
          <pc:docMk/>
          <pc:sldMk cId="861443641" sldId="324"/>
        </pc:sldMkLst>
      </pc:sldChg>
      <pc:sldChg chg="del">
        <pc:chgData name="Kaveri Krishnan" userId="b7c3e7e8-bc1d-4623-be8e-3cf7f79f0877" providerId="ADAL" clId="{5277411C-DF6E-4671-BC87-2482ABC2E1AA}" dt="2024-12-30T04:08:02.794" v="0" actId="47"/>
        <pc:sldMkLst>
          <pc:docMk/>
          <pc:sldMk cId="865144504" sldId="325"/>
        </pc:sldMkLst>
      </pc:sldChg>
    </pc:docChg>
  </pc:docChgLst>
  <pc:docChgLst>
    <pc:chgData name="Kaveri Krishnan" userId="b7c3e7e8-bc1d-4623-be8e-3cf7f79f0877" providerId="ADAL" clId="{41F54DFA-FF50-4B10-97E6-1C1D9D8C7303}"/>
    <pc:docChg chg="undo custSel addSld delSld modSld">
      <pc:chgData name="Kaveri Krishnan" userId="b7c3e7e8-bc1d-4623-be8e-3cf7f79f0877" providerId="ADAL" clId="{41F54DFA-FF50-4B10-97E6-1C1D9D8C7303}" dt="2022-07-26T09:52:38.332" v="137" actId="47"/>
      <pc:docMkLst>
        <pc:docMk/>
      </pc:docMkLst>
      <pc:sldChg chg="modSp mod">
        <pc:chgData name="Kaveri Krishnan" userId="b7c3e7e8-bc1d-4623-be8e-3cf7f79f0877" providerId="ADAL" clId="{41F54DFA-FF50-4B10-97E6-1C1D9D8C7303}" dt="2022-07-26T04:55:01.107" v="99" actId="20577"/>
        <pc:sldMkLst>
          <pc:docMk/>
          <pc:sldMk cId="2315206136" sldId="275"/>
        </pc:sldMkLst>
      </pc:sldChg>
      <pc:sldChg chg="modSp mod">
        <pc:chgData name="Kaveri Krishnan" userId="b7c3e7e8-bc1d-4623-be8e-3cf7f79f0877" providerId="ADAL" clId="{41F54DFA-FF50-4B10-97E6-1C1D9D8C7303}" dt="2022-07-26T04:57:42.568" v="102" actId="20577"/>
        <pc:sldMkLst>
          <pc:docMk/>
          <pc:sldMk cId="1514133632" sldId="288"/>
        </pc:sldMkLst>
      </pc:sldChg>
      <pc:sldChg chg="modSp mod">
        <pc:chgData name="Kaveri Krishnan" userId="b7c3e7e8-bc1d-4623-be8e-3cf7f79f0877" providerId="ADAL" clId="{41F54DFA-FF50-4B10-97E6-1C1D9D8C7303}" dt="2022-07-26T06:26:17.211" v="134" actId="20577"/>
        <pc:sldMkLst>
          <pc:docMk/>
          <pc:sldMk cId="4067835378" sldId="290"/>
        </pc:sldMkLst>
      </pc:sldChg>
      <pc:sldChg chg="modSp mod">
        <pc:chgData name="Kaveri Krishnan" userId="b7c3e7e8-bc1d-4623-be8e-3cf7f79f0877" providerId="ADAL" clId="{41F54DFA-FF50-4B10-97E6-1C1D9D8C7303}" dt="2022-07-26T07:04:05.405" v="135" actId="33524"/>
        <pc:sldMkLst>
          <pc:docMk/>
          <pc:sldMk cId="2679389939" sldId="304"/>
        </pc:sldMkLst>
      </pc:sldChg>
      <pc:sldChg chg="modSp mod">
        <pc:chgData name="Kaveri Krishnan" userId="b7c3e7e8-bc1d-4623-be8e-3cf7f79f0877" providerId="ADAL" clId="{41F54DFA-FF50-4B10-97E6-1C1D9D8C7303}" dt="2022-07-22T09:58:38.747" v="50" actId="20577"/>
        <pc:sldMkLst>
          <pc:docMk/>
          <pc:sldMk cId="3549074331" sldId="318"/>
        </pc:sldMkLst>
      </pc:sldChg>
      <pc:sldChg chg="new del">
        <pc:chgData name="Kaveri Krishnan" userId="b7c3e7e8-bc1d-4623-be8e-3cf7f79f0877" providerId="ADAL" clId="{41F54DFA-FF50-4B10-97E6-1C1D9D8C7303}" dt="2022-07-26T09:52:38.332" v="137" actId="47"/>
        <pc:sldMkLst>
          <pc:docMk/>
          <pc:sldMk cId="1659900419" sldId="32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6C10E-FCB2-4A37-9095-2ECCE26E002F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CA7659-7D6B-4E22-A603-F76DBCAD15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2547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7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7808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99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5923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0410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7510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7306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35C12F8-DD0C-43A5-BC38-2C5C235C7DE6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7895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9752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30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0380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35C12F8-DD0C-43A5-BC38-2C5C235C7DE6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19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seindia.com/live_market/dynaContent/live_watch/derivative_stock_watch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3A1AF-D81F-4BEB-9030-BD4D78B2A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Option Contract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958F3-409E-4EAF-9D3E-9F1136188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option gives its holder the right to buy an asset:</a:t>
            </a:r>
          </a:p>
          <a:p>
            <a:pPr marL="723900" lvl="1" indent="-361950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exercise or strike price</a:t>
            </a:r>
          </a:p>
          <a:p>
            <a:pPr marL="723900" lvl="1" indent="-361950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or before the expiration date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the option to buy the underlying asset if market value &gt; strike price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gives its holder the right to sell an asset:</a:t>
            </a:r>
          </a:p>
          <a:p>
            <a:pPr marL="723900" lvl="1" indent="-361950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exercise or strike price</a:t>
            </a:r>
          </a:p>
          <a:p>
            <a:pPr marL="723900" lvl="1" indent="-361950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or before the expiration date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the option to sell the underlying asset if market value &lt; strike price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5206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87013-B989-41D3-9359-4ED694566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Option Contract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EEB8D-4FD8-4C86-A05E-B34133550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call option buyer has the right to buy the underlying asset but not the obligation </a:t>
            </a:r>
          </a:p>
          <a:p>
            <a:pPr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call option seller (also called the option writer) has the obligation to deliver the asset if the buyer chooses to buy i.e., exercise his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option.</a:t>
            </a:r>
          </a:p>
          <a:p>
            <a:pPr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put option buyer has the right to sell the underlying asset but not the obligation</a:t>
            </a:r>
          </a:p>
          <a:p>
            <a:pPr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put option seller writer has the obligation to take delivery of the asset if the buyer chooses to exercise his option.</a:t>
            </a:r>
          </a:p>
          <a:p>
            <a:pPr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this one-sided privilege, the option buyer must pay a premium to the option writer up-front. </a:t>
            </a:r>
          </a:p>
          <a:p>
            <a:pPr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premium is non-refundable whether or not the option buyer exercises the option.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074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98B23-21A6-49CA-B18F-EB7656B27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Option Contract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6ECDD-C1DB-4BB7-9DAE-4974645FD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purchase price of the option is called the </a:t>
            </a: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premium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Sellers (writers) of options receive premium income.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holder exercises the option, the option writer must make (call) or take (put) delivery of the underlying asset.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1027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53A48-B369-4C1B-9771-75DF49965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3B41C-3B6D-4B30-B96C-9CB23BBDA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Options contract on TATAMOTORS with an exercise price of Rs 800 scheduled to expire on January 30, 2025.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Premium = Rs 7.00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happens when the terminal stock price is Rs 810?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happens when the terminal stock price is Rs 790?</a:t>
            </a:r>
          </a:p>
        </p:txBody>
      </p:sp>
    </p:spTree>
    <p:extLst>
      <p:ext uri="{BB962C8B-B14F-4D97-AF65-F5344CB8AC3E}">
        <p14:creationId xmlns:p14="http://schemas.microsoft.com/office/powerpoint/2010/main" val="1514133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1582E-42E1-486E-91B7-9385394A5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and Exercise Price Relationships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3FD52-AAE5-4BC9-BDDF-1DF3506AA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Money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exercise of the option produces a positive cash flow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Call:  exercise price &lt; asset price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Put:  exercise price &gt; asset price</a:t>
            </a:r>
          </a:p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 of the Money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exercise of the option would not be profitable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Call:  asset price &lt; exercise price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Put: asset price &gt; exercise price</a:t>
            </a:r>
          </a:p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Money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exercise price and asset price are equal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2458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22CA3-974A-4E78-8AF5-B137FD208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vs. European Options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90754-0808-4964-A315-CC87D1A37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- the option can be exercised at any time before expiration or maturity</a:t>
            </a:r>
          </a:p>
          <a:p>
            <a:pPr marL="0" indent="0" algn="just"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- the option can only be exercised on the expiration or maturity date</a:t>
            </a:r>
          </a:p>
          <a:p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60CCE8-FC1D-47FE-A5F5-846AC914973A}"/>
              </a:ext>
            </a:extLst>
          </p:cNvPr>
          <p:cNvSpPr/>
          <p:nvPr/>
        </p:nvSpPr>
        <p:spPr>
          <a:xfrm>
            <a:off x="1483360" y="3534248"/>
            <a:ext cx="9672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https://www.nseindia.com/live_market/dynaContent/live_watch/derivative_stock_watch.htm</a:t>
            </a: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745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59D74-2C7E-408B-BD81-8378E079A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Payoffs and Profits at Expiration - Calls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56788-D0FF-4A92-BE9E-389378AC4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Notation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Stock Price =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Exercise Price = X</a:t>
            </a:r>
          </a:p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 to Call Holder 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(S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X) 	if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&gt;X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0	             if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</a:p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to Call Holder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Payoff 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- Premium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4579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E8873-8602-4737-929C-2349C8546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Payoffs and Profits at Expiration - Calls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F8A04-A921-4EF5-B7FC-C65BC0E00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 to Call Writer 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(S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X) if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&gt;X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0	    if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</a:p>
          <a:p>
            <a:pPr>
              <a:buNone/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to Call Writer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Payoff + Premium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6835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B6BB6-2370-4DBD-98B7-BE483711A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Payoffs and Profits at Expiration - Puts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008FB-8A3A-4C43-BCA4-37E458068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Payoffs to Put Holder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0		if 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X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(X -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		if 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&lt;  X</a:t>
            </a:r>
          </a:p>
          <a:p>
            <a:pPr>
              <a:buNone/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to Put Holder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Payoff - Premium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5231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5034-F0FF-4FBB-880E-07C7F4F94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Payoffs and Profits at Expiration – Puts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0AF3E-4A82-47D0-B45E-1A021F9E0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Payoffs to Put Writer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0		if  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-(X -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		if  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X</a:t>
            </a:r>
          </a:p>
          <a:p>
            <a:pPr>
              <a:buNone/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Profits to Put Writer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Payoff + Premium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34208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0CCC9-EA67-46B0-9BFC-D27DF23FA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versus Stock Investments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EA3BB-6163-4B5E-8707-7E39A362A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a call option strategy be preferable to a direct stock purchase?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you think a stock, currently selling for $100, will appreciate.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6-month call with an exercise price of $100 costs $10 (contract size is 100 shares).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have $10,000 to invest. </a:t>
            </a:r>
          </a:p>
          <a:p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Strategy A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Invest entirely in stock. Buy 100 shares, each selling for $100.</a:t>
            </a:r>
          </a:p>
          <a:p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Strategy B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Invest entirely in at-the-money call options. Buy 1,000 calls, each selling for $10. (This would require 10 contracts, each for 100 shares.)</a:t>
            </a:r>
          </a:p>
          <a:p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Strategy C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Purchase 100 call options for $1,000. Invest your remaining $9,000 in 6-month T-bills, to earn 3% interest. The bills will be worth $9,270 at expiration.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67835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93B32-507D-43BB-91B3-8B7BD75DC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versus Stock Investments</a:t>
            </a:r>
            <a:endParaRPr lang="en-IN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09F48AF-0E76-4586-89FF-E011EE817F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96963" y="1846263"/>
            <a:ext cx="10058400" cy="3286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tabLst>
                <a:tab pos="2171700" algn="l"/>
                <a:tab pos="4572000" algn="l"/>
                <a:tab pos="645795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tabLst>
                <a:tab pos="2171700" algn="l"/>
                <a:tab pos="4572000" algn="l"/>
                <a:tab pos="645795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tabLst>
                <a:tab pos="2171700" algn="l"/>
                <a:tab pos="4572000" algn="l"/>
                <a:tab pos="645795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tabLst>
                <a:tab pos="2171700" algn="l"/>
                <a:tab pos="4572000" algn="l"/>
                <a:tab pos="64579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tabLst>
                <a:tab pos="2171700" algn="l"/>
                <a:tab pos="4572000" algn="l"/>
                <a:tab pos="64579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2171700" algn="l"/>
                <a:tab pos="4572000" algn="l"/>
                <a:tab pos="64579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2171700" algn="l"/>
                <a:tab pos="4572000" algn="l"/>
                <a:tab pos="64579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2171700" algn="l"/>
                <a:tab pos="4572000" algn="l"/>
                <a:tab pos="64579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2171700" algn="l"/>
                <a:tab pos="4572000" algn="l"/>
                <a:tab pos="64579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itchFamily="18" charset="0"/>
              </a:rPr>
              <a:t>Investment	Strategy		Investment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en-US" sz="2400" b="1" dirty="0">
              <a:latin typeface="Times New Roman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itchFamily="18" charset="0"/>
              </a:rPr>
              <a:t>Equity only	Buy stock @ 100	100 shares	$10,000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en-US" sz="2400" dirty="0">
              <a:latin typeface="Times New Roman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itchFamily="18" charset="0"/>
              </a:rPr>
              <a:t>Options only	Buy calls @ 10	1000 options	$10,000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en-US" sz="2400" dirty="0">
              <a:latin typeface="Times New Roman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itchFamily="18" charset="0"/>
              </a:rPr>
              <a:t>Leveraged	Buy calls @ 10	100 options	 $1,000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itchFamily="18" charset="0"/>
              </a:rPr>
              <a:t>equity	Buy T-bills @ 3%		 $9,000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itchFamily="18" charset="0"/>
              </a:rPr>
              <a:t>	                                       Yield</a:t>
            </a:r>
          </a:p>
        </p:txBody>
      </p:sp>
    </p:spTree>
    <p:extLst>
      <p:ext uri="{BB962C8B-B14F-4D97-AF65-F5344CB8AC3E}">
        <p14:creationId xmlns:p14="http://schemas.microsoft.com/office/powerpoint/2010/main" val="3050941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B11AB-85B2-4484-8BAA-895C0B4D9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Strategy Payoffs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D0993D78-C7A8-4B82-92FC-F2013277A8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3" y="2028825"/>
            <a:ext cx="8229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507CF9B0-A2A1-4954-82C1-664F3D99A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4182428"/>
            <a:ext cx="827722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287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9D068DB-E7E7-4102-9402-EAA049E13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C8906C-CCD9-4F71-B3DD-BC1331E1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A0D6F13-628B-4FC4-AD48-A2B64677D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4E61256A-F2A9-4A05-9B10-4C9062B44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Content Placeholder 6">
            <a:extLst>
              <a:ext uri="{FF2B5EF4-FFF2-40B4-BE49-F238E27FC236}">
                <a16:creationId xmlns:a16="http://schemas.microsoft.com/office/drawing/2014/main" id="{2254E978-0A09-4768-86F2-932479663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999" y="816754"/>
            <a:ext cx="6275667" cy="5224492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B263507-3AEE-4000-B76D-C3E1320C3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125A55-A0FE-4855-BBE0-3AECC6C5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885" y="640080"/>
            <a:ext cx="3659246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Rate of Return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FF26C9-F144-4874-B745-B27A21191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8178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BBB6D-5C44-45CD-BE3E-2886007E2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Strategy Conclusions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9D146-97BA-48E5-B575-D9C3B7952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all-option portfolio, B, responds more than proportionately to changes in stock value; it is </a:t>
            </a: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levered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C, T-bills plus calls, shows the </a:t>
            </a: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insurance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value of options.</a:t>
            </a:r>
          </a:p>
          <a:p>
            <a:pPr marL="628650" lvl="1" indent="-266700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‘s T-bill position cannot be worth less than $9270.</a:t>
            </a:r>
          </a:p>
          <a:p>
            <a:pPr marL="628650" lvl="1" indent="-266700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return potential is sacrificed to limit downside risk.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4844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F1D01-60DE-453C-A91E-B285A0223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46C22-E4D2-413C-850A-12E497982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Protective Put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Covered Call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Straddle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Spreads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Collar</a:t>
            </a:r>
          </a:p>
        </p:txBody>
      </p:sp>
    </p:spTree>
    <p:extLst>
      <p:ext uri="{BB962C8B-B14F-4D97-AF65-F5344CB8AC3E}">
        <p14:creationId xmlns:p14="http://schemas.microsoft.com/office/powerpoint/2010/main" val="967982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6FD47-7225-44B1-9B76-5291762FB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Put-Call Parity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334B4-2C3B-4D42-B8D1-9DF4B20E1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Buy a call option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Buy Treasury bills with face value equal to the exercise price of the call option, and with maturity date equal to the expiration date of the option.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option that you hold with exercise price X, you would purchase a risk-free zero-coupon bond with face value X.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D90786E-D9DB-442A-B9D8-0C3E7CE5AE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799251"/>
              </p:ext>
            </p:extLst>
          </p:nvPr>
        </p:nvGraphicFramePr>
        <p:xfrm>
          <a:off x="1508218" y="4031037"/>
          <a:ext cx="812799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56113196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4009029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58370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&lt;=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&gt;X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08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 of call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72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 of zero-coupon bond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2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="1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70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4995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D9D6A-AC03-4880-9729-4F2C43330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Put-Call Parity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45D1B-1CD3-4609-BE8E-D181816F7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Protective Put : Invest in stock and purchase a put option on the stock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AADABE-9D55-4E05-BDAC-4B869C0C1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440597"/>
              </p:ext>
            </p:extLst>
          </p:nvPr>
        </p:nvGraphicFramePr>
        <p:xfrm>
          <a:off x="1274516" y="2769541"/>
          <a:ext cx="812799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11382759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8562897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306117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&lt;=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&gt;X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83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91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 - 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86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="1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373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4343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61D5E-A514-43D9-A61E-D129AB1B1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Put-Call Parity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5AF19-6616-442B-AEDC-BD5A42E15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call-plus-bond portfolio (on left) must cost the same as the stock-plus-put portfolio (on right):</a:t>
            </a:r>
          </a:p>
          <a:p>
            <a:pPr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867EF319-4B66-446F-935A-770F37B983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7041" y="2784475"/>
          <a:ext cx="3867150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86010" imgH="400050" progId="Equation.DSMT4">
                  <p:embed/>
                </p:oleObj>
              </mc:Choice>
              <mc:Fallback>
                <p:oleObj name="Equation" r:id="rId2" imgW="1286010" imgH="400050" progId="Equation.DSMT4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867EF319-4B66-446F-935A-770F37B983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041" y="2784475"/>
                        <a:ext cx="3867150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144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C3988-1FFC-4018-9416-3A38EC24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Call Parity - Disequilibrium Example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0686F-78AF-4912-ABB7-CDBF2D75A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15000"/>
              </a:spcBef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Stock Price = 110   Call Price = 17</a:t>
            </a:r>
          </a:p>
          <a:p>
            <a:pPr>
              <a:spcBef>
                <a:spcPct val="15000"/>
              </a:spcBef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Price = 5           Risk Free = 5%</a:t>
            </a:r>
          </a:p>
          <a:p>
            <a:pPr>
              <a:spcBef>
                <a:spcPct val="15000"/>
              </a:spcBef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Maturity = 1 </a:t>
            </a:r>
            <a:r>
              <a:rPr lang="en-US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X = 105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8299832A-AC5F-4270-A8F3-024BEFCAC2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3200400"/>
          <a:ext cx="29718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86010" imgH="400050" progId="Equation.DSMT4">
                  <p:embed/>
                </p:oleObj>
              </mc:Choice>
              <mc:Fallback>
                <p:oleObj name="Equation" r:id="rId2" imgW="1286010" imgH="400050" progId="Equation.DSMT4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8299832A-AC5F-4270-A8F3-024BEFCAC2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200400"/>
                        <a:ext cx="29718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71ED31D-A69C-42A3-989D-94CC1AF1EC36}"/>
              </a:ext>
            </a:extLst>
          </p:cNvPr>
          <p:cNvSpPr/>
          <p:nvPr/>
        </p:nvSpPr>
        <p:spPr>
          <a:xfrm>
            <a:off x="948612" y="4580786"/>
            <a:ext cx="8865948" cy="820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117 &gt; 115</a:t>
            </a:r>
          </a:p>
          <a:p>
            <a:pPr>
              <a:spcBef>
                <a:spcPct val="15000"/>
              </a:spcBef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acquire the low-cost alternative and sell the high-cost alternative</a:t>
            </a:r>
          </a:p>
        </p:txBody>
      </p:sp>
    </p:spTree>
    <p:extLst>
      <p:ext uri="{BB962C8B-B14F-4D97-AF65-F5344CB8AC3E}">
        <p14:creationId xmlns:p14="http://schemas.microsoft.com/office/powerpoint/2010/main" val="2679389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FB51F-0839-4164-8D09-C883DE5C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Arbitrage Strategy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25E2A33-329B-43F0-8713-300C94EF56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6547" y="2528597"/>
            <a:ext cx="5961678" cy="225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9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5B85E-3678-46A8-8A95-980A82905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ED3EA-FE78-4C8B-B977-56A10AB50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Intrinsic value - profit that could be made if the option was immediately exercised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Call: stock price - exercise price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Put: exercise price - stock price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value - the difference between the option price and the intrinsic value, given immediate expiration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10791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EF4F5-C74B-4577-B332-B11548FD5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Determinants of Call Option Values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6FFEEB-DC98-423F-B352-FD4E76E923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5796" y="2500604"/>
            <a:ext cx="5107279" cy="236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83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D88D1-2CDC-4325-BFE3-9F00D3723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Binomial Option Pricing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C5E4E-5C16-4039-8141-C9ED3A597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Replicating Portfolio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 Ratio</a:t>
            </a:r>
          </a:p>
        </p:txBody>
      </p:sp>
    </p:spTree>
    <p:extLst>
      <p:ext uri="{BB962C8B-B14F-4D97-AF65-F5344CB8AC3E}">
        <p14:creationId xmlns:p14="http://schemas.microsoft.com/office/powerpoint/2010/main" val="1616849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F39CB-594E-4C01-B00E-E5E4680E8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Black-Scholes Option Valuation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150AF-CC41-4805-AAD7-1142147F4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355530"/>
          </a:xfrm>
        </p:spPr>
        <p:txBody>
          <a:bodyPr>
            <a:normAutofit fontScale="85000" lnSpcReduction="20000"/>
          </a:bodyPr>
          <a:lstStyle/>
          <a:p>
            <a:pPr>
              <a:buNone/>
              <a:defRPr/>
            </a:pPr>
            <a:endParaRPr lang="en-US" altLang="en-US" sz="2400" b="1" i="1" dirty="0"/>
          </a:p>
          <a:p>
            <a:pPr>
              <a:buNone/>
              <a:defRPr/>
            </a:pPr>
            <a:r>
              <a:rPr lang="en-US" altLang="en-US" sz="2400" b="1" i="1" dirty="0"/>
              <a:t>C</a:t>
            </a:r>
            <a:r>
              <a:rPr lang="en-US" altLang="en-US" sz="2400" b="1" i="1" baseline="-25000" dirty="0"/>
              <a:t>o </a:t>
            </a:r>
            <a:r>
              <a:rPr lang="en-US" altLang="en-US" sz="2400" b="1" i="1" dirty="0"/>
              <a:t>= </a:t>
            </a:r>
            <a:r>
              <a:rPr lang="en-US" altLang="en-US" sz="2400" b="1" i="1" dirty="0" err="1"/>
              <a:t>S</a:t>
            </a:r>
            <a:r>
              <a:rPr lang="en-US" altLang="en-US" sz="2400" b="1" i="1" baseline="-25000" dirty="0" err="1"/>
              <a:t>o</a:t>
            </a:r>
            <a:r>
              <a:rPr lang="en-US" altLang="en-US" sz="2400" b="1" i="1" dirty="0" err="1"/>
              <a:t>N</a:t>
            </a:r>
            <a:r>
              <a:rPr lang="en-US" altLang="en-US" sz="2400" b="1" i="1" dirty="0"/>
              <a:t>(d</a:t>
            </a:r>
            <a:r>
              <a:rPr lang="en-US" altLang="en-US" sz="2400" b="1" i="1" baseline="-25000" dirty="0"/>
              <a:t>1</a:t>
            </a:r>
            <a:r>
              <a:rPr lang="en-US" altLang="en-US" sz="2400" b="1" i="1" dirty="0"/>
              <a:t>) - </a:t>
            </a:r>
            <a:r>
              <a:rPr lang="en-US" altLang="en-US" sz="2400" b="1" i="1" dirty="0" err="1"/>
              <a:t>Xe</a:t>
            </a:r>
            <a:r>
              <a:rPr lang="en-US" altLang="en-US" sz="2400" b="1" i="1" baseline="30000" dirty="0" err="1"/>
              <a:t>-rT</a:t>
            </a:r>
            <a:r>
              <a:rPr lang="en-US" altLang="en-US" sz="2400" b="1" i="1" dirty="0" err="1"/>
              <a:t>N</a:t>
            </a:r>
            <a:r>
              <a:rPr lang="en-US" altLang="en-US" sz="2400" b="1" i="1" dirty="0"/>
              <a:t>(d</a:t>
            </a:r>
            <a:r>
              <a:rPr lang="en-US" altLang="en-US" sz="2400" b="1" i="1" baseline="-25000" dirty="0"/>
              <a:t>2</a:t>
            </a:r>
            <a:r>
              <a:rPr lang="en-US" altLang="en-US" sz="2400" b="1" i="1" dirty="0"/>
              <a:t>)</a:t>
            </a:r>
          </a:p>
          <a:p>
            <a:pPr>
              <a:buNone/>
              <a:defRPr/>
            </a:pPr>
            <a:r>
              <a:rPr lang="en-US" altLang="en-US" sz="2400" i="1" dirty="0"/>
              <a:t>d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 = [ln(S</a:t>
            </a:r>
            <a:r>
              <a:rPr lang="en-US" altLang="en-US" sz="2400" i="1" baseline="-25000" dirty="0"/>
              <a:t>o</a:t>
            </a:r>
            <a:r>
              <a:rPr lang="en-US" altLang="en-US" sz="2400" i="1" dirty="0"/>
              <a:t>/X) + (r + </a:t>
            </a:r>
            <a:r>
              <a:rPr lang="en-US" altLang="en-US" sz="2400" i="1" dirty="0">
                <a:latin typeface="Symbol" pitchFamily="18" charset="2"/>
              </a:rPr>
              <a:t></a:t>
            </a:r>
            <a:r>
              <a:rPr lang="en-US" altLang="en-US" sz="2400" i="1" baseline="30000" dirty="0"/>
              <a:t>2</a:t>
            </a:r>
            <a:r>
              <a:rPr lang="en-US" altLang="en-US" sz="2400" i="1" dirty="0"/>
              <a:t>/2)T] / (</a:t>
            </a:r>
            <a:r>
              <a:rPr lang="en-US" altLang="en-US" sz="2400" i="1" dirty="0">
                <a:latin typeface="Symbol" pitchFamily="18" charset="2"/>
              </a:rPr>
              <a:t></a:t>
            </a:r>
            <a:r>
              <a:rPr lang="en-US" altLang="en-US" sz="2400" i="1" dirty="0"/>
              <a:t>T</a:t>
            </a:r>
            <a:r>
              <a:rPr lang="en-US" altLang="en-US" sz="2400" i="1" baseline="30000" dirty="0"/>
              <a:t>1/2</a:t>
            </a:r>
            <a:r>
              <a:rPr lang="en-US" altLang="en-US" sz="2400" i="1" dirty="0"/>
              <a:t>)</a:t>
            </a:r>
          </a:p>
          <a:p>
            <a:pPr>
              <a:buNone/>
              <a:defRPr/>
            </a:pPr>
            <a:r>
              <a:rPr lang="en-US" altLang="en-US" sz="2400" i="1" dirty="0"/>
              <a:t>d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 = d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 - (</a:t>
            </a:r>
            <a:r>
              <a:rPr lang="en-US" altLang="en-US" sz="2400" i="1" dirty="0">
                <a:latin typeface="Symbol" pitchFamily="18" charset="2"/>
              </a:rPr>
              <a:t></a:t>
            </a:r>
            <a:r>
              <a:rPr lang="en-US" altLang="en-US" sz="2400" i="1" dirty="0"/>
              <a:t>T</a:t>
            </a:r>
            <a:r>
              <a:rPr lang="en-US" altLang="en-US" sz="2400" i="1" baseline="30000" dirty="0"/>
              <a:t>1/2</a:t>
            </a:r>
            <a:r>
              <a:rPr lang="en-US" altLang="en-US" sz="2400" i="1" dirty="0"/>
              <a:t>)</a:t>
            </a:r>
          </a:p>
          <a:p>
            <a:pPr>
              <a:buNone/>
              <a:defRPr/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Current call option value ;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Current stock price</a:t>
            </a:r>
          </a:p>
          <a:p>
            <a:pPr marL="0" indent="0"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N(d) = probability  that a random draw from a normal distribution will be less than d</a:t>
            </a:r>
          </a:p>
          <a:p>
            <a:pPr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 Exercise price; e = 2.71828, the base of the natural log</a:t>
            </a:r>
          </a:p>
          <a:p>
            <a:pPr marL="457200" indent="-457200"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= Risk-free interest rate (annualized, continuously  compounded with the same maturity as the option)</a:t>
            </a:r>
          </a:p>
          <a:p>
            <a:pPr marL="457200" indent="-457200"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= time to maturity of the option in years</a:t>
            </a:r>
          </a:p>
          <a:p>
            <a:pPr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ln = Natural log function; </a:t>
            </a:r>
            <a:r>
              <a:rPr lang="en-US" altLang="en-US" sz="2400" i="1" dirty="0">
                <a:latin typeface="Symbol" pitchFamily="18" charset="2"/>
              </a:rPr>
              <a:t> =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deviation of the stock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21392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4315</TotalTime>
  <Words>1257</Words>
  <Application>Microsoft Office PowerPoint</Application>
  <PresentationFormat>Widescreen</PresentationFormat>
  <Paragraphs>156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Calibri</vt:lpstr>
      <vt:lpstr>Calibri Light</vt:lpstr>
      <vt:lpstr>Symbol</vt:lpstr>
      <vt:lpstr>Times New Roman</vt:lpstr>
      <vt:lpstr>Wingdings</vt:lpstr>
      <vt:lpstr>Retrospect</vt:lpstr>
      <vt:lpstr>Equation</vt:lpstr>
      <vt:lpstr>The Option Contract</vt:lpstr>
      <vt:lpstr>The Option Contract</vt:lpstr>
      <vt:lpstr>The Option Contract</vt:lpstr>
      <vt:lpstr>Example</vt:lpstr>
      <vt:lpstr>Market and Exercise Price Relationships</vt:lpstr>
      <vt:lpstr>American vs. European Options</vt:lpstr>
      <vt:lpstr>Payoffs and Profits at Expiration - Calls</vt:lpstr>
      <vt:lpstr>Payoffs and Profits at Expiration - Calls</vt:lpstr>
      <vt:lpstr>Payoffs and Profits at Expiration - Puts</vt:lpstr>
      <vt:lpstr>Payoffs and Profits at Expiration – Puts</vt:lpstr>
      <vt:lpstr>Option versus Stock Investments</vt:lpstr>
      <vt:lpstr>Option versus Stock Investments</vt:lpstr>
      <vt:lpstr>Strategy Payoffs</vt:lpstr>
      <vt:lpstr>Rate of Return</vt:lpstr>
      <vt:lpstr>Strategy Conclusions</vt:lpstr>
      <vt:lpstr>Option Strategies</vt:lpstr>
      <vt:lpstr>Put-Call Parity</vt:lpstr>
      <vt:lpstr>Put-Call Parity</vt:lpstr>
      <vt:lpstr>Put-Call Parity</vt:lpstr>
      <vt:lpstr>Put Call Parity - Disequilibrium Example</vt:lpstr>
      <vt:lpstr>Arbitrage Strategy</vt:lpstr>
      <vt:lpstr>Option Values</vt:lpstr>
      <vt:lpstr>Determinants of Call Option Values</vt:lpstr>
      <vt:lpstr>Binomial Option Pricing</vt:lpstr>
      <vt:lpstr>Black-Scholes Option Valuation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Derivatives</dc:title>
  <dc:creator>Kaveri Krishnan</dc:creator>
  <cp:lastModifiedBy>Kaveri Krishnan</cp:lastModifiedBy>
  <cp:revision>55</cp:revision>
  <dcterms:created xsi:type="dcterms:W3CDTF">2019-03-01T10:04:54Z</dcterms:created>
  <dcterms:modified xsi:type="dcterms:W3CDTF">2025-01-04T12:27:32Z</dcterms:modified>
</cp:coreProperties>
</file>