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5" r:id="rId2"/>
    <p:sldId id="494" r:id="rId3"/>
    <p:sldId id="495" r:id="rId4"/>
    <p:sldId id="572" r:id="rId5"/>
    <p:sldId id="573" r:id="rId6"/>
    <p:sldId id="588" r:id="rId7"/>
    <p:sldId id="596" r:id="rId8"/>
    <p:sldId id="590" r:id="rId9"/>
    <p:sldId id="589" r:id="rId10"/>
    <p:sldId id="577" r:id="rId11"/>
    <p:sldId id="604" r:id="rId12"/>
    <p:sldId id="576" r:id="rId13"/>
    <p:sldId id="603" r:id="rId14"/>
    <p:sldId id="608" r:id="rId15"/>
    <p:sldId id="496" r:id="rId16"/>
    <p:sldId id="497" r:id="rId17"/>
    <p:sldId id="498" r:id="rId18"/>
    <p:sldId id="587" r:id="rId19"/>
    <p:sldId id="524" r:id="rId20"/>
    <p:sldId id="525" r:id="rId21"/>
    <p:sldId id="526" r:id="rId22"/>
    <p:sldId id="499" r:id="rId23"/>
    <p:sldId id="527" r:id="rId24"/>
    <p:sldId id="532" r:id="rId25"/>
    <p:sldId id="528" r:id="rId26"/>
    <p:sldId id="529" r:id="rId27"/>
    <p:sldId id="505" r:id="rId28"/>
    <p:sldId id="536" r:id="rId29"/>
    <p:sldId id="564" r:id="rId30"/>
    <p:sldId id="538" r:id="rId31"/>
    <p:sldId id="539" r:id="rId32"/>
    <p:sldId id="540" r:id="rId33"/>
    <p:sldId id="551" r:id="rId34"/>
    <p:sldId id="508" r:id="rId35"/>
    <p:sldId id="570" r:id="rId36"/>
    <p:sldId id="571" r:id="rId37"/>
    <p:sldId id="595" r:id="rId38"/>
    <p:sldId id="600" r:id="rId39"/>
    <p:sldId id="605" r:id="rId40"/>
    <p:sldId id="550" r:id="rId41"/>
    <p:sldId id="613" r:id="rId42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67" autoAdjust="0"/>
    <p:restoredTop sz="86016" autoAdjust="0"/>
  </p:normalViewPr>
  <p:slideViewPr>
    <p:cSldViewPr>
      <p:cViewPr varScale="1">
        <p:scale>
          <a:sx n="63" d="100"/>
          <a:sy n="63" d="100"/>
        </p:scale>
        <p:origin x="1373" y="48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2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7A162-7AE0-4734-8329-E6EF15A67CA1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D3E08-1F1D-453D-99F1-53E4B2E46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19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38D01-B6A8-4E40-A11C-85D5B25719CF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02277-9392-41C3-AA11-A5F619BDE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22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9675" y="685800"/>
            <a:ext cx="44386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28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71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20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endParaRPr lang="en-US" b="0" i="0" dirty="0">
              <a:solidFill>
                <a:srgbClr val="4D515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12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095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54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1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62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4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36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545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68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46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82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11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56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85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Loss function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78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1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007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358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6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863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02277-9392-41C3-AA11-A5F619BDEEA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0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2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8621"/>
            <a:ext cx="10058400" cy="1050573"/>
          </a:xfrm>
        </p:spPr>
        <p:txBody>
          <a:bodyPr>
            <a:normAutofit/>
          </a:bodyPr>
          <a:lstStyle>
            <a:lvl1pPr>
              <a:defRPr sz="4399">
                <a:solidFill>
                  <a:srgbClr val="002060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673" y="2090803"/>
            <a:ext cx="9584265" cy="5367667"/>
          </a:xfrm>
        </p:spPr>
        <p:txBody>
          <a:bodyPr/>
          <a:lstStyle>
            <a:lvl1pPr marL="288925" indent="-288925">
              <a:buClr>
                <a:schemeClr val="tx2"/>
              </a:buClr>
              <a:buSzPct val="90000"/>
              <a:buFont typeface="Palatino Linotype" panose="02040502050505030304" pitchFamily="18" charset="0"/>
              <a:buChar char="•"/>
              <a:defRPr sz="2000">
                <a:latin typeface="Palatino Linotype" panose="02040502050505030304" pitchFamily="18" charset="0"/>
              </a:defRPr>
            </a:lvl1pPr>
            <a:lvl2pPr marL="631825" indent="-227013"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sz="1800">
                <a:latin typeface="Palatino Linotype" panose="02040502050505030304" pitchFamily="18" charset="0"/>
              </a:defRPr>
            </a:lvl2pPr>
            <a:lvl3pPr marL="973138" indent="-231775">
              <a:buClr>
                <a:schemeClr val="tx2"/>
              </a:buClr>
              <a:buFont typeface="Courier New" panose="02070309020205020404" pitchFamily="49" charset="0"/>
              <a:buChar char="o"/>
              <a:defRPr sz="1600">
                <a:latin typeface="Palatino Linotype" panose="02040502050505030304" pitchFamily="18" charset="0"/>
              </a:defRPr>
            </a:lvl3pPr>
            <a:lvl4pPr marL="1254125" indent="-222250">
              <a:buClr>
                <a:schemeClr val="tx2"/>
              </a:buClr>
              <a:defRPr sz="1400">
                <a:latin typeface="Palatino Linotype" panose="02040502050505030304" pitchFamily="18" charset="0"/>
              </a:defRPr>
            </a:lvl4pPr>
            <a:lvl5pPr marL="1430338" indent="-176213">
              <a:buClr>
                <a:schemeClr val="tx2"/>
              </a:buClr>
              <a:defRPr sz="120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76673" y="1519537"/>
            <a:ext cx="9584265" cy="0"/>
          </a:xfrm>
          <a:prstGeom prst="line">
            <a:avLst/>
          </a:prstGeom>
          <a:ln w="25400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0" hasCustomPrompt="1"/>
          </p:nvPr>
        </p:nvSpPr>
        <p:spPr>
          <a:xfrm>
            <a:off x="276673" y="1509936"/>
            <a:ext cx="6192687" cy="350293"/>
          </a:xfrm>
        </p:spPr>
        <p:txBody>
          <a:bodyPr>
            <a:normAutofit/>
          </a:bodyPr>
          <a:lstStyle>
            <a:lvl1pPr marL="0" indent="0">
              <a:buNone/>
              <a:defRPr sz="1400" i="1">
                <a:latin typeface="Palatino Linotype" panose="02040502050505030304" pitchFamily="18" charset="0"/>
              </a:defRPr>
            </a:lvl1pPr>
            <a:lvl2pPr marL="690563" indent="-233363">
              <a:defRPr sz="1800">
                <a:latin typeface="Palatino Linotype" panose="02040502050505030304" pitchFamily="18" charset="0"/>
              </a:defRPr>
            </a:lvl2pPr>
            <a:lvl3pPr marL="1031875" indent="-234950">
              <a:buFont typeface="Wingdings" panose="05000000000000000000" pitchFamily="2" charset="2"/>
              <a:buChar char="§"/>
              <a:defRPr sz="1600">
                <a:latin typeface="Palatino Linotype" panose="02040502050505030304" pitchFamily="18" charset="0"/>
              </a:defRPr>
            </a:lvl3pPr>
            <a:lvl4pPr marL="1371600" indent="-223838">
              <a:buFont typeface="Arial" panose="020B0604020202020204" pitchFamily="34" charset="0"/>
              <a:buChar char="»"/>
              <a:defRPr sz="1400">
                <a:latin typeface="Palatino Linotype" panose="02040502050505030304" pitchFamily="18" charset="0"/>
              </a:defRPr>
            </a:lvl4pPr>
            <a:lvl5pPr>
              <a:defRPr sz="1506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115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632184"/>
            <a:ext cx="9052560" cy="1050573"/>
          </a:xfrm>
        </p:spPr>
        <p:txBody>
          <a:bodyPr>
            <a:normAutofit/>
          </a:bodyPr>
          <a:lstStyle>
            <a:lvl1pPr>
              <a:defRPr sz="3599">
                <a:solidFill>
                  <a:srgbClr val="002060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673" y="2090803"/>
            <a:ext cx="9584265" cy="5367667"/>
          </a:xfrm>
        </p:spPr>
        <p:txBody>
          <a:bodyPr/>
          <a:lstStyle>
            <a:lvl1pPr>
              <a:defRPr sz="2400">
                <a:latin typeface="Palatino Linotype" panose="02040502050505030304" pitchFamily="18" charset="0"/>
              </a:defRPr>
            </a:lvl1pPr>
            <a:lvl2pPr marL="693680" indent="-236518">
              <a:defRPr sz="2000">
                <a:latin typeface="Palatino Linotype" panose="02040502050505030304" pitchFamily="18" charset="0"/>
              </a:defRPr>
            </a:lvl2pPr>
            <a:lvl3pPr>
              <a:defRPr sz="1800">
                <a:latin typeface="Palatino Linotype" panose="02040502050505030304" pitchFamily="18" charset="0"/>
              </a:defRPr>
            </a:lvl3pPr>
            <a:lvl4pPr>
              <a:defRPr sz="16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387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2"/>
            <a:ext cx="9052560" cy="512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1" y="7203864"/>
            <a:ext cx="31851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8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4" r:id="rId2"/>
    <p:sldLayoutId id="2147483683" r:id="rId3"/>
  </p:sldLayoutIdLst>
  <p:hf hdr="0" ftr="0" dt="0"/>
  <p:txStyles>
    <p:titleStyle>
      <a:lvl1pPr algn="ctr" defTabSz="914323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1" indent="-34287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7" indent="-285726" algn="l" defTabSz="91432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7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9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3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3.png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11" Type="http://schemas.openxmlformats.org/officeDocument/2006/relationships/image" Target="../media/image74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3.png"/><Relationship Id="rId4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23.wmf"/><Relationship Id="rId26" Type="http://schemas.openxmlformats.org/officeDocument/2006/relationships/image" Target="../media/image27.wmf"/><Relationship Id="rId21" Type="http://schemas.openxmlformats.org/officeDocument/2006/relationships/oleObject" Target="../embeddings/oleObject15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0.wmf"/><Relationship Id="rId17" Type="http://schemas.openxmlformats.org/officeDocument/2006/relationships/oleObject" Target="../embeddings/oleObject13.bin"/><Relationship Id="rId25" Type="http://schemas.openxmlformats.org/officeDocument/2006/relationships/oleObject" Target="../embeddings/oleObject17.bin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2.wmf"/><Relationship Id="rId20" Type="http://schemas.openxmlformats.org/officeDocument/2006/relationships/image" Target="../media/image24.wmf"/><Relationship Id="rId29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0.bin"/><Relationship Id="rId24" Type="http://schemas.openxmlformats.org/officeDocument/2006/relationships/image" Target="../media/image26.wmf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23" Type="http://schemas.openxmlformats.org/officeDocument/2006/relationships/oleObject" Target="../embeddings/oleObject16.bin"/><Relationship Id="rId28" Type="http://schemas.openxmlformats.org/officeDocument/2006/relationships/image" Target="../media/image28.wmf"/><Relationship Id="rId10" Type="http://schemas.openxmlformats.org/officeDocument/2006/relationships/image" Target="../media/image19.wmf"/><Relationship Id="rId19" Type="http://schemas.openxmlformats.org/officeDocument/2006/relationships/oleObject" Target="../embeddings/oleObject14.bin"/><Relationship Id="rId4" Type="http://schemas.openxmlformats.org/officeDocument/2006/relationships/image" Target="../media/image75.pn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1.wmf"/><Relationship Id="rId22" Type="http://schemas.openxmlformats.org/officeDocument/2006/relationships/image" Target="../media/image25.wmf"/><Relationship Id="rId27" Type="http://schemas.openxmlformats.org/officeDocument/2006/relationships/oleObject" Target="../embeddings/oleObject1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300.png"/><Relationship Id="rId9" Type="http://schemas.openxmlformats.org/officeDocument/2006/relationships/image" Target="../media/image3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4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11" Type="http://schemas.openxmlformats.org/officeDocument/2006/relationships/image" Target="../media/image911.png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900.png"/><Relationship Id="rId4" Type="http://schemas.openxmlformats.org/officeDocument/2006/relationships/image" Target="../media/image3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3.png"/><Relationship Id="rId7" Type="http://schemas.openxmlformats.org/officeDocument/2006/relationships/image" Target="../media/image10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5.png"/><Relationship Id="rId10" Type="http://schemas.openxmlformats.org/officeDocument/2006/relationships/image" Target="../media/image103.png"/><Relationship Id="rId4" Type="http://schemas.openxmlformats.org/officeDocument/2006/relationships/image" Target="../media/image94.png"/><Relationship Id="rId9" Type="http://schemas.openxmlformats.org/officeDocument/2006/relationships/image" Target="../media/image10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140.png"/><Relationship Id="rId7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16.wmf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141.png"/><Relationship Id="rId9" Type="http://schemas.openxmlformats.org/officeDocument/2006/relationships/image" Target="../media/image15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146.png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150.png"/><Relationship Id="rId5" Type="http://schemas.openxmlformats.org/officeDocument/2006/relationships/image" Target="../media/image14.wmf"/><Relationship Id="rId10" Type="http://schemas.openxmlformats.org/officeDocument/2006/relationships/image" Target="../media/image41.png"/><Relationship Id="rId4" Type="http://schemas.openxmlformats.org/officeDocument/2006/relationships/oleObject" Target="../embeddings/oleObject28.bin"/><Relationship Id="rId9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158.png"/><Relationship Id="rId3" Type="http://schemas.openxmlformats.org/officeDocument/2006/relationships/image" Target="../media/image149.png"/><Relationship Id="rId7" Type="http://schemas.openxmlformats.org/officeDocument/2006/relationships/image" Target="../media/image154.png"/><Relationship Id="rId12" Type="http://schemas.openxmlformats.org/officeDocument/2006/relationships/image" Target="../media/image157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41.png"/><Relationship Id="rId5" Type="http://schemas.openxmlformats.org/officeDocument/2006/relationships/image" Target="../media/image152.png"/><Relationship Id="rId10" Type="http://schemas.openxmlformats.org/officeDocument/2006/relationships/image" Target="../media/image43.png"/><Relationship Id="rId4" Type="http://schemas.openxmlformats.org/officeDocument/2006/relationships/image" Target="../media/image151.png"/><Relationship Id="rId9" Type="http://schemas.openxmlformats.org/officeDocument/2006/relationships/image" Target="../media/image40.png"/><Relationship Id="rId14" Type="http://schemas.openxmlformats.org/officeDocument/2006/relationships/image" Target="../media/image15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4.wmf"/><Relationship Id="rId7" Type="http://schemas.openxmlformats.org/officeDocument/2006/relationships/image" Target="../media/image48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32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20688" y="3454152"/>
            <a:ext cx="9145016" cy="1800200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en-US" sz="4000" b="1" dirty="0"/>
              <a:t>Deep Learning</a:t>
            </a:r>
          </a:p>
          <a:p>
            <a:pPr>
              <a:buNone/>
            </a:pPr>
            <a:r>
              <a:rPr lang="en-US" sz="1800" dirty="0"/>
              <a:t>	</a:t>
            </a:r>
            <a:endParaRPr lang="en-US" sz="1800" dirty="0">
              <a:solidFill>
                <a:srgbClr val="002060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en-US" alt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2C1F3E-A49C-851A-016A-373C208F6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201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Machine Learning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70C0"/>
                </a:solidFill>
              </a:rPr>
              <a:t>Artificial Intelligence </a:t>
            </a:r>
            <a:r>
              <a:rPr lang="en-US" dirty="0"/>
              <a:t>is a scientific field concerned with the development of algorithms that allow computers to learn without being explicitly programmed</a:t>
            </a:r>
          </a:p>
          <a:p>
            <a:r>
              <a:rPr lang="en-US" b="1" i="1" dirty="0">
                <a:solidFill>
                  <a:srgbClr val="0070C0"/>
                </a:solidFill>
              </a:rPr>
              <a:t>Machine Learning </a:t>
            </a:r>
            <a:r>
              <a:rPr lang="en-US" dirty="0"/>
              <a:t>is a branch of Artificial Intelligence, which focuses on methods that learn from data and make predictions on unseen data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E1763D5-98D9-424A-9782-2629BE5E011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25066" y="3958208"/>
            <a:ext cx="8568630" cy="2808312"/>
            <a:chOff x="457200" y="2682748"/>
            <a:chExt cx="8496300" cy="2737104"/>
          </a:xfrm>
        </p:grpSpPr>
        <p:sp>
          <p:nvSpPr>
            <p:cNvPr id="5" name="Can 4"/>
            <p:cNvSpPr/>
            <p:nvPr/>
          </p:nvSpPr>
          <p:spPr>
            <a:xfrm>
              <a:off x="457200" y="2682748"/>
              <a:ext cx="2108200" cy="949452"/>
            </a:xfrm>
            <a:prstGeom prst="can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6" name="Can 5"/>
            <p:cNvSpPr/>
            <p:nvPr/>
          </p:nvSpPr>
          <p:spPr>
            <a:xfrm>
              <a:off x="457200" y="4470400"/>
              <a:ext cx="2108200" cy="949452"/>
            </a:xfrm>
            <a:prstGeom prst="can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542697" y="2682748"/>
              <a:ext cx="2654300" cy="94945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Machine Learning algorithm</a:t>
              </a:r>
            </a:p>
          </p:txBody>
        </p:sp>
        <p:sp>
          <p:nvSpPr>
            <p:cNvPr id="8" name="Cube 7"/>
            <p:cNvSpPr/>
            <p:nvPr/>
          </p:nvSpPr>
          <p:spPr>
            <a:xfrm>
              <a:off x="3809397" y="4364454"/>
              <a:ext cx="1943100" cy="909574"/>
            </a:xfrm>
            <a:prstGeom prst="cub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Learned model</a:t>
              </a:r>
            </a:p>
          </p:txBody>
        </p:sp>
        <p:sp>
          <p:nvSpPr>
            <p:cNvPr id="9" name="Bevel 8"/>
            <p:cNvSpPr/>
            <p:nvPr/>
          </p:nvSpPr>
          <p:spPr>
            <a:xfrm>
              <a:off x="6845599" y="4507484"/>
              <a:ext cx="1536700" cy="870688"/>
            </a:xfrm>
            <a:prstGeom prst="bevel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Prediction</a:t>
              </a:r>
            </a:p>
          </p:txBody>
        </p:sp>
        <p:cxnSp>
          <p:nvCxnSpPr>
            <p:cNvPr id="10" name="Straight Arrow Connector 9"/>
            <p:cNvCxnSpPr>
              <a:stCxn id="5" idx="4"/>
              <a:endCxn id="7" idx="1"/>
            </p:cNvCxnSpPr>
            <p:nvPr/>
          </p:nvCxnSpPr>
          <p:spPr>
            <a:xfrm>
              <a:off x="2565400" y="3157474"/>
              <a:ext cx="97729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6" idx="4"/>
              <a:endCxn id="8" idx="2"/>
            </p:cNvCxnSpPr>
            <p:nvPr/>
          </p:nvCxnSpPr>
          <p:spPr>
            <a:xfrm flipV="1">
              <a:off x="2565400" y="4932938"/>
              <a:ext cx="1243997" cy="121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8" idx="4"/>
              <a:endCxn id="9" idx="4"/>
            </p:cNvCxnSpPr>
            <p:nvPr/>
          </p:nvCxnSpPr>
          <p:spPr>
            <a:xfrm>
              <a:off x="5521158" y="4932937"/>
              <a:ext cx="1324441" cy="989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7" idx="2"/>
              <a:endCxn id="8" idx="0"/>
            </p:cNvCxnSpPr>
            <p:nvPr/>
          </p:nvCxnSpPr>
          <p:spPr>
            <a:xfrm>
              <a:off x="4869847" y="3632200"/>
              <a:ext cx="24797" cy="732254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457200" y="4000500"/>
              <a:ext cx="8496300" cy="381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57200" y="3702446"/>
              <a:ext cx="9520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</a:rPr>
                <a:t>Training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200" y="4025900"/>
              <a:ext cx="11777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</a:rPr>
                <a:t>Prediction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282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Machine Learning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Supervised</a:t>
            </a:r>
            <a:r>
              <a:rPr lang="en-US" dirty="0"/>
              <a:t>: learning with </a:t>
            </a:r>
            <a:r>
              <a:rPr lang="en-US" dirty="0">
                <a:solidFill>
                  <a:srgbClr val="FF0000"/>
                </a:solidFill>
              </a:rPr>
              <a:t>labeled data</a:t>
            </a:r>
          </a:p>
          <a:p>
            <a:pPr lvl="1"/>
            <a:r>
              <a:rPr lang="en-US" dirty="0"/>
              <a:t>Example: email classification, image classification</a:t>
            </a:r>
          </a:p>
          <a:p>
            <a:pPr lvl="1"/>
            <a:r>
              <a:rPr lang="en-US" dirty="0"/>
              <a:t>Example: regression for predicting real-valued outputs</a:t>
            </a:r>
          </a:p>
          <a:p>
            <a:r>
              <a:rPr lang="en-US" b="1" i="1" dirty="0">
                <a:solidFill>
                  <a:srgbClr val="0070C0"/>
                </a:solidFill>
              </a:rPr>
              <a:t>Unsupervised</a:t>
            </a:r>
            <a:r>
              <a:rPr lang="en-US" dirty="0"/>
              <a:t>: discover patterns in </a:t>
            </a:r>
            <a:r>
              <a:rPr lang="en-US" dirty="0">
                <a:solidFill>
                  <a:srgbClr val="FF0000"/>
                </a:solidFill>
              </a:rPr>
              <a:t>unlabeled data</a:t>
            </a:r>
          </a:p>
          <a:p>
            <a:pPr lvl="1"/>
            <a:r>
              <a:rPr lang="en-US" dirty="0"/>
              <a:t>Example: cluster similar data points</a:t>
            </a:r>
          </a:p>
          <a:p>
            <a:r>
              <a:rPr lang="en-US" b="1" i="1" dirty="0">
                <a:solidFill>
                  <a:srgbClr val="0070C0"/>
                </a:solidFill>
              </a:rPr>
              <a:t>Reinforcement learning</a:t>
            </a:r>
            <a:r>
              <a:rPr lang="en-US" dirty="0"/>
              <a:t>: learn to act based on </a:t>
            </a:r>
            <a:r>
              <a:rPr lang="en-US" dirty="0">
                <a:solidFill>
                  <a:srgbClr val="FF0000"/>
                </a:solidFill>
              </a:rPr>
              <a:t>feedback/reward</a:t>
            </a:r>
          </a:p>
          <a:p>
            <a:pPr lvl="1"/>
            <a:r>
              <a:rPr lang="en-US" dirty="0"/>
              <a:t>Example: learn to play Go  </a:t>
            </a:r>
          </a:p>
          <a:p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001624F-EB08-4EEB-832E-B3373B776CF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73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Supervised learning </a:t>
            </a:r>
            <a:r>
              <a:rPr lang="en-US" dirty="0"/>
              <a:t>categories and techniques</a:t>
            </a:r>
          </a:p>
          <a:p>
            <a:pPr lvl="1"/>
            <a:r>
              <a:rPr lang="en-US" b="1" dirty="0"/>
              <a:t>Numerical classifier functions	</a:t>
            </a:r>
          </a:p>
          <a:p>
            <a:pPr lvl="2"/>
            <a:r>
              <a:rPr lang="en-US" dirty="0"/>
              <a:t>Linear classifier, perceptron, logistic regression, support vector machines (SVM), neural networks </a:t>
            </a:r>
          </a:p>
          <a:p>
            <a:pPr lvl="1"/>
            <a:r>
              <a:rPr lang="en-US" b="1" dirty="0"/>
              <a:t>Parametric (probabilistic) functions </a:t>
            </a:r>
          </a:p>
          <a:p>
            <a:pPr lvl="2"/>
            <a:r>
              <a:rPr lang="en-US" dirty="0"/>
              <a:t>Naïve Bayes, Gaussian discriminant analysis (GDA), hidden Markov models (HMM), probabilistic graphical models 	</a:t>
            </a:r>
          </a:p>
          <a:p>
            <a:pPr lvl="1"/>
            <a:r>
              <a:rPr lang="en-US" b="1" dirty="0"/>
              <a:t>Non-parametric (instance-based) functions</a:t>
            </a:r>
          </a:p>
          <a:p>
            <a:pPr lvl="2"/>
            <a:r>
              <a:rPr lang="en-US" i="1" dirty="0"/>
              <a:t>k</a:t>
            </a:r>
            <a:r>
              <a:rPr lang="en-US" dirty="0"/>
              <a:t>-nearest neighbors, kernel regression, kernel density estimation, local regression</a:t>
            </a:r>
          </a:p>
          <a:p>
            <a:pPr lvl="1"/>
            <a:r>
              <a:rPr lang="en-US" b="1" dirty="0"/>
              <a:t>Symbolic functions</a:t>
            </a:r>
          </a:p>
          <a:p>
            <a:pPr lvl="2"/>
            <a:r>
              <a:rPr lang="en-US" dirty="0"/>
              <a:t>Decision trees, classification and regression trees (CART)	</a:t>
            </a:r>
          </a:p>
          <a:p>
            <a:pPr lvl="1"/>
            <a:r>
              <a:rPr lang="en-US" b="1" dirty="0"/>
              <a:t>Aggregation (ensemble) learning</a:t>
            </a:r>
          </a:p>
          <a:p>
            <a:pPr lvl="2"/>
            <a:r>
              <a:rPr lang="en-US" dirty="0"/>
              <a:t>Bagging, boosting (</a:t>
            </a:r>
            <a:r>
              <a:rPr lang="en-US" dirty="0" err="1"/>
              <a:t>Adaboost</a:t>
            </a:r>
            <a:r>
              <a:rPr lang="en-US" dirty="0"/>
              <a:t>), random forest 	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967BB1-BE7A-4EA6-8EFA-6066BB7B968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71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70C0"/>
                </a:solidFill>
              </a:rPr>
              <a:t>Unsupervised learning </a:t>
            </a:r>
            <a:r>
              <a:rPr lang="en-US" dirty="0"/>
              <a:t>categories and techniques</a:t>
            </a:r>
          </a:p>
          <a:p>
            <a:pPr lvl="1"/>
            <a:r>
              <a:rPr lang="en-US" b="1" dirty="0"/>
              <a:t>Clustering</a:t>
            </a:r>
          </a:p>
          <a:p>
            <a:pPr lvl="2"/>
            <a:r>
              <a:rPr lang="en-US" i="1" dirty="0"/>
              <a:t>k</a:t>
            </a:r>
            <a:r>
              <a:rPr lang="en-US" dirty="0"/>
              <a:t>-means clustering</a:t>
            </a:r>
          </a:p>
          <a:p>
            <a:pPr lvl="2"/>
            <a:r>
              <a:rPr lang="en-US" dirty="0"/>
              <a:t>Mean-shift clustering</a:t>
            </a:r>
          </a:p>
          <a:p>
            <a:pPr lvl="2"/>
            <a:r>
              <a:rPr lang="en-US" dirty="0"/>
              <a:t>Spectral clustering 	</a:t>
            </a:r>
          </a:p>
          <a:p>
            <a:pPr lvl="1"/>
            <a:r>
              <a:rPr lang="en-US" b="1" dirty="0"/>
              <a:t>Density estimation </a:t>
            </a:r>
            <a:r>
              <a:rPr lang="en-US" dirty="0"/>
              <a:t>	</a:t>
            </a:r>
          </a:p>
          <a:p>
            <a:pPr lvl="2"/>
            <a:r>
              <a:rPr lang="en-US" dirty="0"/>
              <a:t>Gaussian mixture model (GMM) 	</a:t>
            </a:r>
          </a:p>
          <a:p>
            <a:pPr lvl="2"/>
            <a:r>
              <a:rPr lang="en-US" dirty="0"/>
              <a:t>Graphical models </a:t>
            </a:r>
          </a:p>
          <a:p>
            <a:pPr lvl="1"/>
            <a:r>
              <a:rPr lang="en-US" b="1" dirty="0"/>
              <a:t>Dimensionality reduction </a:t>
            </a:r>
            <a:r>
              <a:rPr lang="en-US" dirty="0"/>
              <a:t>	</a:t>
            </a:r>
          </a:p>
          <a:p>
            <a:pPr lvl="2"/>
            <a:r>
              <a:rPr lang="en-US" dirty="0"/>
              <a:t>Principal component analysis (PCA) 	</a:t>
            </a:r>
          </a:p>
          <a:p>
            <a:pPr lvl="2"/>
            <a:r>
              <a:rPr lang="en-US" dirty="0"/>
              <a:t>Factor analysis 	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349C40-CEA7-4A4B-8ED1-E1DEEBFF51F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165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Nearest Neighbor Classifier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70C0"/>
                </a:solidFill>
              </a:rPr>
              <a:t>Nearest Neighbor </a:t>
            </a:r>
            <a:r>
              <a:rPr lang="en-US" dirty="0"/>
              <a:t>– for each test data point, assign the class label of the nearest training data point</a:t>
            </a:r>
          </a:p>
          <a:p>
            <a:pPr lvl="1"/>
            <a:r>
              <a:rPr lang="en-US" dirty="0"/>
              <a:t>Adopt a distance function to find the nearest neighbor</a:t>
            </a:r>
          </a:p>
          <a:p>
            <a:pPr lvl="2"/>
            <a:r>
              <a:rPr lang="en-US" dirty="0"/>
              <a:t>Calculate the distance to each data point in the training set, and assign the class of the nearest data point (minimum distance)</a:t>
            </a:r>
          </a:p>
          <a:p>
            <a:pPr lvl="1"/>
            <a:r>
              <a:rPr lang="en-US" dirty="0"/>
              <a:t>It does not require learning a set of weights</a:t>
            </a:r>
          </a:p>
          <a:p>
            <a:pPr marL="457162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E8C3A46-ABD6-4872-90C3-C5E72E69E36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07568" y="4542656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0968" y="5228456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74368" y="4466456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59968" y="5990456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31568" y="5685656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9168" y="6447656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588968" y="4771256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26968" y="5457056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588968" y="5838056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74568" y="4390256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055568" y="4999856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674568" y="6295256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381128" y="4822304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Test example</a:t>
            </a: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1788368" y="4999856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FF"/>
                </a:solidFill>
              </a:rPr>
              <a:t>Training examples from class 1</a:t>
            </a:r>
          </a:p>
        </p:txBody>
      </p: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7046168" y="4847456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Training examples from class 2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16200000" flipV="1">
            <a:off x="4150568" y="4771256"/>
            <a:ext cx="381000" cy="228600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iamond 19"/>
          <p:cNvSpPr/>
          <p:nvPr/>
        </p:nvSpPr>
        <p:spPr>
          <a:xfrm>
            <a:off x="4302968" y="4923656"/>
            <a:ext cx="304800" cy="304800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70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Nearest Neighbor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6673" y="2118933"/>
                <a:ext cx="9584265" cy="5367667"/>
              </a:xfrm>
            </p:spPr>
            <p:txBody>
              <a:bodyPr/>
              <a:lstStyle/>
              <a:p>
                <a:r>
                  <a:rPr lang="en-US" dirty="0"/>
                  <a:t>For image classification, the distance between all pixels is calculated (e.g.,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norm,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norm)</a:t>
                </a:r>
              </a:p>
              <a:p>
                <a:r>
                  <a:rPr lang="en-US" dirty="0"/>
                  <a:t>Disadvantages:</a:t>
                </a:r>
              </a:p>
              <a:p>
                <a:pPr lvl="1"/>
                <a:r>
                  <a:rPr lang="en-US" dirty="0"/>
                  <a:t>The classifier must remember all training data and store it for future comparisons with the test data</a:t>
                </a:r>
              </a:p>
              <a:p>
                <a:pPr lvl="1"/>
                <a:r>
                  <a:rPr lang="en-US" dirty="0"/>
                  <a:t>Classifying a test image is expensive since it requires a comparison to all training images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6673" y="2118933"/>
                <a:ext cx="9584265" cy="5367667"/>
              </a:xfrm>
              <a:blipFill>
                <a:blip r:embed="rId3"/>
                <a:stretch>
                  <a:fillRect l="-699" t="-795" r="-10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61F560-A46D-44E7-BC0F-26173BB9794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41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/>
              <a:t>-Nearest Neighbors Classifier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70C0"/>
                </a:solidFill>
              </a:rPr>
              <a:t>k-Nearest Neighbors </a:t>
            </a:r>
            <a:r>
              <a:rPr lang="en-US" dirty="0"/>
              <a:t>approach considers multiple neighboring data points to classify a test data point</a:t>
            </a:r>
          </a:p>
          <a:p>
            <a:pPr lvl="1"/>
            <a:r>
              <a:rPr lang="en-US" dirty="0"/>
              <a:t>E.g., 3-nearest neighbors </a:t>
            </a:r>
          </a:p>
          <a:p>
            <a:pPr lvl="2"/>
            <a:r>
              <a:rPr lang="en-US" dirty="0"/>
              <a:t>The test example in the figure is the + mark</a:t>
            </a:r>
          </a:p>
          <a:p>
            <a:pPr lvl="2"/>
            <a:r>
              <a:rPr lang="en-US" dirty="0"/>
              <a:t>The class of the test example is obtained by voting (based on the distance to the 3 closest points)</a:t>
            </a:r>
          </a:p>
          <a:p>
            <a:pPr lvl="2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C74EE-9D05-4CDB-95BE-0142ACA9CB9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2880188" y="4246240"/>
            <a:ext cx="3517164" cy="2829279"/>
            <a:chOff x="577556" y="4016987"/>
            <a:chExt cx="4025748" cy="3364788"/>
          </a:xfrm>
        </p:grpSpPr>
        <p:grpSp>
          <p:nvGrpSpPr>
            <p:cNvPr id="28" name="Group 3"/>
            <p:cNvGrpSpPr>
              <a:grpSpLocks/>
            </p:cNvGrpSpPr>
            <p:nvPr/>
          </p:nvGrpSpPr>
          <p:grpSpPr bwMode="auto">
            <a:xfrm>
              <a:off x="577556" y="4016987"/>
              <a:ext cx="4025748" cy="3364788"/>
              <a:chOff x="4280052" y="2643409"/>
              <a:chExt cx="4025748" cy="3364240"/>
            </a:xfrm>
          </p:grpSpPr>
          <p:sp>
            <p:nvSpPr>
              <p:cNvPr id="29" name="TextBox 4"/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0" name="TextBox 5"/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1" name="TextBox 6"/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2" name="TextBox 7"/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3" name="TextBox 8"/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4" name="TextBox 9"/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5" name="TextBox 10"/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6" name="TextBox 11"/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7" name="TextBox 12"/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38" name="TextBox 13"/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0" name="TextBox 15"/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1" name="TextBox 16"/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2" name="TextBox 17"/>
              <p:cNvSpPr txBox="1">
                <a:spLocks noChangeArrowheads="1"/>
              </p:cNvSpPr>
              <p:nvPr/>
            </p:nvSpPr>
            <p:spPr bwMode="auto">
              <a:xfrm>
                <a:off x="6249241" y="4267994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3" name="TextBox 18"/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44" name="Straight Arrow Connector 43"/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21"/>
              <p:cNvSpPr txBox="1">
                <a:spLocks noChangeArrowheads="1"/>
              </p:cNvSpPr>
              <p:nvPr/>
            </p:nvSpPr>
            <p:spPr bwMode="auto">
              <a:xfrm>
                <a:off x="4280052" y="2643409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47" name="TextBox 22"/>
              <p:cNvSpPr txBox="1">
                <a:spLocks noChangeArrowheads="1"/>
              </p:cNvSpPr>
              <p:nvPr/>
            </p:nvSpPr>
            <p:spPr bwMode="auto">
              <a:xfrm>
                <a:off x="7680545" y="5638317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x1</a:t>
                </a:r>
              </a:p>
            </p:txBody>
          </p:sp>
          <p:sp>
            <p:nvSpPr>
              <p:cNvPr id="53" name="TextBox 16">
                <a:extLst>
                  <a:ext uri="{FF2B5EF4-FFF2-40B4-BE49-F238E27FC236}">
                    <a16:creationId xmlns:a16="http://schemas.microsoft.com/office/drawing/2014/main" id="{2E001598-5B59-431D-9BA4-36F1CD4136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5513" y="4614704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56" name="TextBox 16">
                <a:extLst>
                  <a:ext uri="{FF2B5EF4-FFF2-40B4-BE49-F238E27FC236}">
                    <a16:creationId xmlns:a16="http://schemas.microsoft.com/office/drawing/2014/main" id="{811F0EEA-2730-4677-8446-8A81BD6033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23045" y="484338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57" name="TextBox 8">
                <a:extLst>
                  <a:ext uri="{FF2B5EF4-FFF2-40B4-BE49-F238E27FC236}">
                    <a16:creationId xmlns:a16="http://schemas.microsoft.com/office/drawing/2014/main" id="{31E43AB7-418F-446C-BE1D-595060C5D7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78314" y="3753614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x</a:t>
                </a:r>
              </a:p>
            </p:txBody>
          </p:sp>
        </p:grpSp>
        <p:sp>
          <p:nvSpPr>
            <p:cNvPr id="48" name="TextBox 23"/>
            <p:cNvSpPr txBox="1">
              <a:spLocks noChangeArrowheads="1"/>
            </p:cNvSpPr>
            <p:nvPr/>
          </p:nvSpPr>
          <p:spPr bwMode="auto">
            <a:xfrm>
              <a:off x="1936304" y="5259782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49" name="TextBox 28"/>
            <p:cNvSpPr txBox="1">
              <a:spLocks noChangeArrowheads="1"/>
            </p:cNvSpPr>
            <p:nvPr/>
          </p:nvSpPr>
          <p:spPr bwMode="auto">
            <a:xfrm>
              <a:off x="3065017" y="5716982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1631504" y="5134527"/>
              <a:ext cx="989045" cy="849858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2545904" y="5591802"/>
              <a:ext cx="1219200" cy="65858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3470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i="1" dirty="0">
                    <a:solidFill>
                      <a:srgbClr val="0070C0"/>
                    </a:solidFill>
                  </a:rPr>
                  <a:t>Linear classifier</a:t>
                </a:r>
              </a:p>
              <a:p>
                <a:pPr lvl="1">
                  <a:spcAft>
                    <a:spcPts val="1200"/>
                  </a:spcAft>
                </a:pPr>
                <a:r>
                  <a:rPr lang="en-US" dirty="0"/>
                  <a:t>Find a linear function </a:t>
                </a:r>
                <a:r>
                  <a:rPr lang="en-US" i="1" dirty="0"/>
                  <a:t>f</a:t>
                </a:r>
                <a:r>
                  <a:rPr lang="en-US" dirty="0"/>
                  <a:t> of the inputs </a:t>
                </a:r>
                <a:r>
                  <a:rPr lang="en-US" i="1" dirty="0"/>
                  <a:t>x</a:t>
                </a:r>
                <a:r>
                  <a:rPr lang="en-US" i="1" baseline="-25000" dirty="0"/>
                  <a:t>i </a:t>
                </a:r>
                <a:r>
                  <a:rPr lang="en-US" dirty="0"/>
                  <a:t>that separates the classes</a:t>
                </a:r>
              </a:p>
              <a:p>
                <a:pPr marL="404812" lvl="1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Use pairs of inputs and labels to find the </a:t>
                </a:r>
                <a:r>
                  <a:rPr lang="en-US" dirty="0">
                    <a:solidFill>
                      <a:srgbClr val="FF0000"/>
                    </a:solidFill>
                  </a:rPr>
                  <a:t>weights matrix </a:t>
                </a:r>
                <a:r>
                  <a:rPr lang="en-US" i="1" dirty="0"/>
                  <a:t>W</a:t>
                </a:r>
                <a:r>
                  <a:rPr lang="en-US" dirty="0"/>
                  <a:t> and the </a:t>
                </a:r>
                <a:r>
                  <a:rPr lang="en-US" dirty="0">
                    <a:solidFill>
                      <a:srgbClr val="FF0000"/>
                    </a:solidFill>
                  </a:rPr>
                  <a:t>bias vector </a:t>
                </a:r>
                <a:r>
                  <a:rPr lang="en-US" i="1" dirty="0"/>
                  <a:t>b</a:t>
                </a:r>
              </a:p>
              <a:p>
                <a:pPr lvl="2"/>
                <a:r>
                  <a:rPr lang="en-US" dirty="0"/>
                  <a:t>The weights and biases are the </a:t>
                </a:r>
                <a:r>
                  <a:rPr lang="en-US" sz="1800" dirty="0">
                    <a:solidFill>
                      <a:srgbClr val="FF0000"/>
                    </a:solidFill>
                  </a:rPr>
                  <a:t>parameters</a:t>
                </a:r>
                <a:r>
                  <a:rPr lang="en-US" dirty="0"/>
                  <a:t> of the function </a:t>
                </a:r>
                <a:r>
                  <a:rPr lang="en-US" i="1" dirty="0"/>
                  <a:t>f</a:t>
                </a:r>
              </a:p>
              <a:p>
                <a:pPr lvl="1"/>
                <a:r>
                  <a:rPr lang="en-US" dirty="0"/>
                  <a:t>Several methods have been used to find the optimal set of parameters of a linear classifier </a:t>
                </a:r>
              </a:p>
              <a:p>
                <a:pPr lvl="2"/>
                <a:r>
                  <a:rPr lang="en-US" dirty="0"/>
                  <a:t>A common method of choice is the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Perceptron </a:t>
                </a:r>
                <a:r>
                  <a:rPr lang="en-US" dirty="0"/>
                  <a:t>algorithm, where the parameters are updated until a minimal error is reached (single layer, does not use backpropagation)</a:t>
                </a:r>
              </a:p>
              <a:p>
                <a:pPr lvl="1"/>
                <a:r>
                  <a:rPr lang="en-US" dirty="0"/>
                  <a:t>Linear classifier is a simple approach, but it is a building block of advanced classification algorithms, such as SVM and neural networks</a:t>
                </a:r>
              </a:p>
              <a:p>
                <a:pPr lvl="2"/>
                <a:r>
                  <a:rPr lang="en-US" dirty="0"/>
                  <a:t>Earlier multi-layer neural networks were referred to as multi-layer </a:t>
                </a:r>
                <a:r>
                  <a:rPr lang="en-US" dirty="0" err="1"/>
                  <a:t>perceptrons</a:t>
                </a:r>
                <a:r>
                  <a:rPr lang="en-US" dirty="0"/>
                  <a:t> (MLPs)</a:t>
                </a:r>
              </a:p>
              <a:p>
                <a:pPr lvl="2"/>
                <a:endParaRPr lang="en-US" dirty="0"/>
              </a:p>
              <a:p>
                <a:pPr marL="914324" lvl="2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8A12C-6286-4C64-AB38-1BFC41A859E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673" y="2090803"/>
            <a:ext cx="6624735" cy="5367667"/>
          </a:xfrm>
        </p:spPr>
        <p:txBody>
          <a:bodyPr/>
          <a:lstStyle/>
          <a:p>
            <a:r>
              <a:rPr lang="en-US" sz="2200" b="1" i="1" dirty="0">
                <a:solidFill>
                  <a:srgbClr val="0070C0"/>
                </a:solidFill>
              </a:rPr>
              <a:t>Support vector machines (SVM)</a:t>
            </a:r>
          </a:p>
          <a:p>
            <a:pPr lvl="1"/>
            <a:r>
              <a:rPr lang="en-US" sz="2000" dirty="0"/>
              <a:t>How to find the best decision boundary?</a:t>
            </a:r>
          </a:p>
          <a:p>
            <a:pPr lvl="2"/>
            <a:r>
              <a:rPr lang="en-US" sz="1800" dirty="0"/>
              <a:t>All lines in the figure correctly separate the 2 classes</a:t>
            </a:r>
          </a:p>
          <a:p>
            <a:pPr lvl="2"/>
            <a:r>
              <a:rPr lang="en-US" sz="1800" dirty="0"/>
              <a:t>The line that is farthest from all training examples will have better generalization capabilities</a:t>
            </a:r>
          </a:p>
          <a:p>
            <a:pPr lvl="1"/>
            <a:r>
              <a:rPr lang="en-US" sz="2000" dirty="0"/>
              <a:t>SVM solves an optimization problem:</a:t>
            </a:r>
          </a:p>
          <a:p>
            <a:pPr lvl="2"/>
            <a:r>
              <a:rPr lang="en-US" sz="1800" dirty="0"/>
              <a:t>First, identify a </a:t>
            </a:r>
            <a:r>
              <a:rPr lang="en-US" sz="1800" dirty="0">
                <a:solidFill>
                  <a:srgbClr val="FF0000"/>
                </a:solidFill>
              </a:rPr>
              <a:t>decision boundary </a:t>
            </a:r>
            <a:r>
              <a:rPr lang="en-US" sz="1800" dirty="0"/>
              <a:t>that correctly classifies the examples</a:t>
            </a:r>
          </a:p>
          <a:p>
            <a:pPr lvl="2"/>
            <a:endParaRPr lang="en-US" sz="1800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B1D5CC-0FD9-45EC-870A-876ECA103C3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C3FE1-D442-4D9E-8C0B-3A175CEC6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448" y="2158008"/>
            <a:ext cx="2688393" cy="2418761"/>
          </a:xfrm>
          <a:prstGeom prst="rect">
            <a:avLst/>
          </a:prstGeom>
        </p:spPr>
      </p:pic>
      <p:pic>
        <p:nvPicPr>
          <p:cNvPr id="25602" name="Picture 2" descr="Support Vector Machine">
            <a:extLst>
              <a:ext uri="{FF2B5EF4-FFF2-40B4-BE49-F238E27FC236}">
                <a16:creationId xmlns:a16="http://schemas.microsoft.com/office/drawing/2014/main" id="{53D476A7-A6A4-4921-AF09-F52F2D10A8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2" t="3145" r="2941"/>
          <a:stretch/>
        </p:blipFill>
        <p:spPr bwMode="auto">
          <a:xfrm>
            <a:off x="6052773" y="4517749"/>
            <a:ext cx="3960440" cy="294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FE5655-0BDA-494A-AC32-BB57718B26BA}"/>
              </a:ext>
            </a:extLst>
          </p:cNvPr>
          <p:cNvSpPr txBox="1">
            <a:spLocks/>
          </p:cNvSpPr>
          <p:nvPr/>
        </p:nvSpPr>
        <p:spPr>
          <a:xfrm>
            <a:off x="305674" y="4750297"/>
            <a:ext cx="5747099" cy="1872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71" indent="-34287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93680" indent="-236518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257195" indent="-342871" algn="l" defTabSz="914323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066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227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389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1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3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4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-228600">
              <a:buFont typeface="Courier New" panose="02070309020205020404" pitchFamily="49" charset="0"/>
              <a:buChar char="o"/>
            </a:pPr>
            <a:r>
              <a:rPr lang="en-US" sz="1600" dirty="0"/>
              <a:t>Next, increase the geometric margin between the boundary and all examples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The data points that define the maximum margin width are called </a:t>
            </a:r>
            <a:r>
              <a:rPr lang="en-US" sz="1800" dirty="0">
                <a:solidFill>
                  <a:srgbClr val="FF0000"/>
                </a:solidFill>
              </a:rPr>
              <a:t>support vectors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Find </a:t>
            </a:r>
            <a:r>
              <a:rPr lang="en-US" sz="1800" i="1" dirty="0"/>
              <a:t>W</a:t>
            </a:r>
            <a:r>
              <a:rPr lang="en-US" sz="1800" dirty="0"/>
              <a:t> and </a:t>
            </a:r>
            <a:r>
              <a:rPr lang="en-US" sz="1800" i="1" dirty="0"/>
              <a:t>b</a:t>
            </a:r>
            <a:r>
              <a:rPr lang="en-US" sz="1800" dirty="0"/>
              <a:t> by solving</a:t>
            </a:r>
            <a:r>
              <a:rPr lang="en-US" sz="2000" dirty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612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33AF6-7258-46AE-AE09-971F5D201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vs Non-linear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787D0-CC80-4297-8B22-CFD3DBCDC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classification techniques</a:t>
            </a:r>
          </a:p>
          <a:p>
            <a:pPr lvl="1"/>
            <a:r>
              <a:rPr lang="en-US" dirty="0"/>
              <a:t>Linear classifier</a:t>
            </a:r>
          </a:p>
          <a:p>
            <a:pPr lvl="1"/>
            <a:r>
              <a:rPr lang="en-US" dirty="0"/>
              <a:t>Perceptron</a:t>
            </a:r>
          </a:p>
          <a:p>
            <a:pPr lvl="1"/>
            <a:r>
              <a:rPr lang="en-US" dirty="0"/>
              <a:t>Logistic regression</a:t>
            </a:r>
          </a:p>
          <a:p>
            <a:pPr lvl="1"/>
            <a:r>
              <a:rPr lang="en-US" dirty="0"/>
              <a:t>Linear SVM</a:t>
            </a:r>
          </a:p>
          <a:p>
            <a:pPr lvl="1"/>
            <a:r>
              <a:rPr lang="en-US" dirty="0"/>
              <a:t>Naïve Bayes</a:t>
            </a:r>
          </a:p>
          <a:p>
            <a:r>
              <a:rPr lang="en-US" dirty="0"/>
              <a:t>Non-linear classification techniques</a:t>
            </a:r>
          </a:p>
          <a:p>
            <a:pPr lvl="1"/>
            <a:r>
              <a:rPr lang="en-US" i="1" dirty="0"/>
              <a:t>k</a:t>
            </a:r>
            <a:r>
              <a:rPr lang="en-US" dirty="0"/>
              <a:t>-nearest neighbors</a:t>
            </a:r>
          </a:p>
          <a:p>
            <a:pPr lvl="1"/>
            <a:r>
              <a:rPr lang="en-US" dirty="0"/>
              <a:t>Non-linear SVM</a:t>
            </a:r>
          </a:p>
          <a:p>
            <a:pPr lvl="1"/>
            <a:r>
              <a:rPr lang="en-US" dirty="0"/>
              <a:t>Neural networks</a:t>
            </a:r>
          </a:p>
          <a:p>
            <a:pPr lvl="1"/>
            <a:r>
              <a:rPr lang="en-US" dirty="0"/>
              <a:t>Decision trees</a:t>
            </a:r>
          </a:p>
          <a:p>
            <a:pPr lvl="1"/>
            <a:r>
              <a:rPr lang="en-US" dirty="0"/>
              <a:t>Random forest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C025D7-0610-4D4E-9F75-D07F770FB8C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Linear vs Non-linear Techniques</a:t>
            </a:r>
          </a:p>
        </p:txBody>
      </p:sp>
    </p:spTree>
    <p:extLst>
      <p:ext uri="{BB962C8B-B14F-4D97-AF65-F5344CB8AC3E}">
        <p14:creationId xmlns:p14="http://schemas.microsoft.com/office/powerpoint/2010/main" val="1886996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vs Non-linear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674" y="2090803"/>
            <a:ext cx="3771650" cy="5367667"/>
          </a:xfrm>
        </p:spPr>
        <p:txBody>
          <a:bodyPr>
            <a:normAutofit/>
          </a:bodyPr>
          <a:lstStyle/>
          <a:p>
            <a:r>
              <a:rPr lang="en-US" dirty="0"/>
              <a:t>For some tasks, input data can be linearly separable, and linear classifiers can be suitably applied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other tasks, linear classifiers may have difficulties to produce adequate decision boundaries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842ED52-B7D2-4614-A2F0-00D3BC24634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Linear vs Non-linear Techniques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E49ECD0-01B7-4AE4-BDB5-A4B8B4110AB9}"/>
              </a:ext>
            </a:extLst>
          </p:cNvPr>
          <p:cNvGrpSpPr/>
          <p:nvPr/>
        </p:nvGrpSpPr>
        <p:grpSpPr>
          <a:xfrm>
            <a:off x="4581525" y="4904238"/>
            <a:ext cx="3760043" cy="2592288"/>
            <a:chOff x="6004735" y="2090803"/>
            <a:chExt cx="3760043" cy="2592288"/>
          </a:xfrm>
        </p:grpSpPr>
        <p:sp>
          <p:nvSpPr>
            <p:cNvPr id="4" name="流程圖: 程序 18"/>
            <p:cNvSpPr/>
            <p:nvPr/>
          </p:nvSpPr>
          <p:spPr>
            <a:xfrm>
              <a:off x="6524418" y="2090803"/>
              <a:ext cx="3240360" cy="2232248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乘號 3"/>
            <p:cNvSpPr/>
            <p:nvPr/>
          </p:nvSpPr>
          <p:spPr>
            <a:xfrm>
              <a:off x="7388514" y="3722061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乘號 4"/>
            <p:cNvSpPr/>
            <p:nvPr/>
          </p:nvSpPr>
          <p:spPr>
            <a:xfrm>
              <a:off x="8324618" y="3794069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乘號 5"/>
            <p:cNvSpPr/>
            <p:nvPr/>
          </p:nvSpPr>
          <p:spPr>
            <a:xfrm>
              <a:off x="7655972" y="2162811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乘號 6"/>
            <p:cNvSpPr/>
            <p:nvPr/>
          </p:nvSpPr>
          <p:spPr>
            <a:xfrm>
              <a:off x="7964578" y="3938085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乘號 7"/>
            <p:cNvSpPr/>
            <p:nvPr/>
          </p:nvSpPr>
          <p:spPr>
            <a:xfrm>
              <a:off x="7964578" y="2234819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乘號 8"/>
            <p:cNvSpPr/>
            <p:nvPr/>
          </p:nvSpPr>
          <p:spPr>
            <a:xfrm>
              <a:off x="7316506" y="2378835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乘號 9"/>
            <p:cNvSpPr/>
            <p:nvPr/>
          </p:nvSpPr>
          <p:spPr>
            <a:xfrm>
              <a:off x="6956466" y="2882891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流程圖: 接點 10"/>
            <p:cNvSpPr/>
            <p:nvPr/>
          </p:nvSpPr>
          <p:spPr>
            <a:xfrm>
              <a:off x="7892570" y="2666867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流程圖: 接點 11"/>
            <p:cNvSpPr/>
            <p:nvPr/>
          </p:nvSpPr>
          <p:spPr>
            <a:xfrm>
              <a:off x="7604538" y="2810883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4" name="流程圖: 接點 12"/>
            <p:cNvSpPr/>
            <p:nvPr/>
          </p:nvSpPr>
          <p:spPr>
            <a:xfrm>
              <a:off x="8180602" y="2666867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5" name="流程圖: 接點 13"/>
            <p:cNvSpPr/>
            <p:nvPr/>
          </p:nvSpPr>
          <p:spPr>
            <a:xfrm>
              <a:off x="7964578" y="2882891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6" name="流程圖: 接點 14"/>
            <p:cNvSpPr/>
            <p:nvPr/>
          </p:nvSpPr>
          <p:spPr>
            <a:xfrm>
              <a:off x="7820562" y="3098915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7" name="流程圖: 接點 15"/>
            <p:cNvSpPr/>
            <p:nvPr/>
          </p:nvSpPr>
          <p:spPr>
            <a:xfrm>
              <a:off x="8382910" y="2882891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8" name="流程圖: 接點 16"/>
            <p:cNvSpPr/>
            <p:nvPr/>
          </p:nvSpPr>
          <p:spPr>
            <a:xfrm>
              <a:off x="8108594" y="3098915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9" name="流程圖: 接點 17"/>
            <p:cNvSpPr/>
            <p:nvPr/>
          </p:nvSpPr>
          <p:spPr>
            <a:xfrm>
              <a:off x="7964578" y="3242931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0" name="乘號 19"/>
            <p:cNvSpPr/>
            <p:nvPr/>
          </p:nvSpPr>
          <p:spPr>
            <a:xfrm>
              <a:off x="8664084" y="3458955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乘號 20"/>
            <p:cNvSpPr/>
            <p:nvPr/>
          </p:nvSpPr>
          <p:spPr>
            <a:xfrm>
              <a:off x="8736092" y="2641941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乘號 21"/>
            <p:cNvSpPr/>
            <p:nvPr/>
          </p:nvSpPr>
          <p:spPr>
            <a:xfrm>
              <a:off x="8880108" y="3026907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乘號 22"/>
            <p:cNvSpPr/>
            <p:nvPr/>
          </p:nvSpPr>
          <p:spPr>
            <a:xfrm>
              <a:off x="8448060" y="2234819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乘號 23"/>
            <p:cNvSpPr/>
            <p:nvPr/>
          </p:nvSpPr>
          <p:spPr>
            <a:xfrm>
              <a:off x="7100482" y="3218005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流程圖: 接點 24"/>
            <p:cNvSpPr/>
            <p:nvPr/>
          </p:nvSpPr>
          <p:spPr>
            <a:xfrm>
              <a:off x="7532530" y="3098915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6" name="流程圖: 接點 25"/>
            <p:cNvSpPr/>
            <p:nvPr/>
          </p:nvSpPr>
          <p:spPr>
            <a:xfrm>
              <a:off x="7604538" y="3314939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7" name="流程圖: 接點 26"/>
            <p:cNvSpPr/>
            <p:nvPr/>
          </p:nvSpPr>
          <p:spPr>
            <a:xfrm>
              <a:off x="8166886" y="3442338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8" name="流程圖: 接點 27"/>
            <p:cNvSpPr/>
            <p:nvPr/>
          </p:nvSpPr>
          <p:spPr>
            <a:xfrm>
              <a:off x="8382910" y="3226314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29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20562" y="4321141"/>
              <a:ext cx="447675" cy="361950"/>
            </a:xfrm>
            <a:prstGeom prst="rect">
              <a:avLst/>
            </a:prstGeom>
            <a:noFill/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04735" y="2738875"/>
              <a:ext cx="447675" cy="361950"/>
            </a:xfrm>
            <a:prstGeom prst="rect">
              <a:avLst/>
            </a:prstGeom>
            <a:noFill/>
          </p:spPr>
        </p:pic>
        <p:sp>
          <p:nvSpPr>
            <p:cNvPr id="31" name="乘號 30"/>
            <p:cNvSpPr/>
            <p:nvPr/>
          </p:nvSpPr>
          <p:spPr>
            <a:xfrm>
              <a:off x="7100482" y="3434029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乘號 31"/>
            <p:cNvSpPr/>
            <p:nvPr/>
          </p:nvSpPr>
          <p:spPr>
            <a:xfrm>
              <a:off x="7676546" y="3866077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乘號 32"/>
            <p:cNvSpPr/>
            <p:nvPr/>
          </p:nvSpPr>
          <p:spPr>
            <a:xfrm>
              <a:off x="7172490" y="2666867"/>
              <a:ext cx="236598" cy="24095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流程圖: 接點 33"/>
            <p:cNvSpPr/>
            <p:nvPr/>
          </p:nvSpPr>
          <p:spPr>
            <a:xfrm>
              <a:off x="7820562" y="3514346"/>
              <a:ext cx="157732" cy="160633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5" name="直線接點 35"/>
            <p:cNvCxnSpPr/>
            <p:nvPr/>
          </p:nvCxnSpPr>
          <p:spPr>
            <a:xfrm rot="10800000" flipV="1">
              <a:off x="6956466" y="2234819"/>
              <a:ext cx="2160240" cy="1872208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CCF2D0DE-B264-467C-9610-97DB318B24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3"/>
          <a:stretch/>
        </p:blipFill>
        <p:spPr>
          <a:xfrm>
            <a:off x="4099757" y="2198773"/>
            <a:ext cx="5753979" cy="243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66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F1CD3-477C-42F4-87C6-FC00507EF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vs Multi-class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60A17-2343-414F-B1C6-5AD29DC89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classification problem with only 2 classes is referred to as </a:t>
            </a:r>
            <a:r>
              <a:rPr lang="en-US" b="1" i="1" dirty="0">
                <a:solidFill>
                  <a:srgbClr val="0070C0"/>
                </a:solidFill>
              </a:rPr>
              <a:t>binary classification</a:t>
            </a:r>
          </a:p>
          <a:p>
            <a:pPr lvl="1"/>
            <a:r>
              <a:rPr lang="en-US" dirty="0"/>
              <a:t>The output labels are 0 or 1</a:t>
            </a:r>
          </a:p>
          <a:p>
            <a:pPr lvl="1"/>
            <a:r>
              <a:rPr lang="en-US" dirty="0"/>
              <a:t>E.g., benign or malignant tumor, spam or no-spam email</a:t>
            </a:r>
          </a:p>
          <a:p>
            <a:r>
              <a:rPr lang="en-US" dirty="0"/>
              <a:t>A problem with 3 or more classes is referred to as </a:t>
            </a:r>
            <a:r>
              <a:rPr lang="en-US" b="1" i="1" dirty="0">
                <a:solidFill>
                  <a:srgbClr val="0070C0"/>
                </a:solidFill>
              </a:rPr>
              <a:t>multi-class classification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A849A-6B2F-4BF9-AE81-1AB08799BA1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Binary vs Multi-class Classification</a:t>
            </a:r>
          </a:p>
        </p:txBody>
      </p:sp>
      <p:pic>
        <p:nvPicPr>
          <p:cNvPr id="21506" name="Picture 2" descr="Tips and Tricks for Multi-Class Classification | by Mohammed Terry-Jack |  Medium">
            <a:extLst>
              <a:ext uri="{FF2B5EF4-FFF2-40B4-BE49-F238E27FC236}">
                <a16:creationId xmlns:a16="http://schemas.microsoft.com/office/drawing/2014/main" id="{0559D80D-7BCC-49D8-A3C4-D56C6E7C9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808" y="4030216"/>
            <a:ext cx="6707547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08920" y="7386462"/>
            <a:ext cx="576064" cy="172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089E21-ECBE-4D37-A30D-BBE604F47406}"/>
              </a:ext>
            </a:extLst>
          </p:cNvPr>
          <p:cNvSpPr/>
          <p:nvPr/>
        </p:nvSpPr>
        <p:spPr>
          <a:xfrm>
            <a:off x="2652936" y="7054552"/>
            <a:ext cx="432048" cy="231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89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Vision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Computer vision has been the primary area of interest for ML</a:t>
            </a:r>
          </a:p>
          <a:p>
            <a:r>
              <a:rPr lang="en-US" dirty="0"/>
              <a:t>The tasks include: classification, localization, object detection, instance segmentation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Machine Learning Basics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88" y="3310136"/>
            <a:ext cx="9440250" cy="389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59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ML vs. Deep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Conventional machine learning methods rely on </a:t>
            </a:r>
            <a:r>
              <a:rPr lang="en-US" dirty="0">
                <a:solidFill>
                  <a:srgbClr val="FF0000"/>
                </a:solidFill>
              </a:rPr>
              <a:t>human-designed feature representations</a:t>
            </a:r>
          </a:p>
          <a:p>
            <a:pPr lvl="1"/>
            <a:r>
              <a:rPr lang="en-US" dirty="0"/>
              <a:t>ML becomes just optimizing weights to best make a final prediction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73FF97-6F7D-4479-A76A-0D3AD6EB8D2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Deep Learning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944" y="3266762"/>
            <a:ext cx="4573686" cy="414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62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vs. Deep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70C0"/>
                </a:solidFill>
              </a:rPr>
              <a:t>Deep learning </a:t>
            </a:r>
            <a:r>
              <a:rPr lang="en-US" dirty="0"/>
              <a:t>(DL) is a machine learning subfield that uses multiple layers for learning data representations</a:t>
            </a:r>
          </a:p>
          <a:p>
            <a:pPr lvl="1"/>
            <a:r>
              <a:rPr lang="en-US" dirty="0"/>
              <a:t>DL is exceptionally effective at learning patterns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612F4B-DBC6-461F-87D2-57D3A030FC6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Deep Learning</a:t>
            </a:r>
          </a:p>
          <a:p>
            <a:endParaRPr lang="en-US" dirty="0"/>
          </a:p>
        </p:txBody>
      </p:sp>
      <p:pic>
        <p:nvPicPr>
          <p:cNvPr id="4" name="Picture 3" descr="machine-learning-vs-deep-learn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207" y="3382144"/>
            <a:ext cx="7207985" cy="351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95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is DL Useful?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DL provides a flexible, learnable framework for representing visual, text, linguistic information</a:t>
            </a:r>
          </a:p>
          <a:p>
            <a:pPr lvl="1"/>
            <a:r>
              <a:rPr lang="en-US" dirty="0"/>
              <a:t>Can learn in supervised and unsupervised manner</a:t>
            </a:r>
          </a:p>
          <a:p>
            <a:r>
              <a:rPr lang="en-US" dirty="0"/>
              <a:t>DL represents an effective end-to-end learning system</a:t>
            </a:r>
          </a:p>
          <a:p>
            <a:r>
              <a:rPr lang="en-US" dirty="0"/>
              <a:t>Requires large amounts of training data</a:t>
            </a:r>
          </a:p>
          <a:p>
            <a:r>
              <a:rPr lang="en-US" dirty="0"/>
              <a:t>Since about 2010, DL has outperformed other ML techniques</a:t>
            </a:r>
          </a:p>
          <a:p>
            <a:pPr lvl="1"/>
            <a:r>
              <a:rPr lang="en-US" dirty="0"/>
              <a:t>First in vision and speech, then NLP, and other applications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D1F82-B83E-4419-9EF2-65DFFD63646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Deep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320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Representational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6673" y="2090803"/>
                <a:ext cx="9584265" cy="279736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NNs with at least one hidden layer are </a:t>
                </a:r>
                <a:r>
                  <a:rPr lang="en-US" dirty="0">
                    <a:solidFill>
                      <a:srgbClr val="FF0000"/>
                    </a:solidFill>
                  </a:rPr>
                  <a:t>universal approximators</a:t>
                </a:r>
              </a:p>
              <a:p>
                <a:pPr lvl="1"/>
                <a:r>
                  <a:rPr lang="en-US" dirty="0"/>
                  <a:t>Given any continuous function </a:t>
                </a:r>
                <a:r>
                  <a:rPr lang="en-US" i="1" dirty="0"/>
                  <a:t>h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and some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, there exists a NN with one hidden layer (and with a reasonable choice of non-linearity) described with the function </a:t>
                </a:r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), such that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I.e., NN can approximate any arbitrary complex continuous function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6673" y="2090803"/>
                <a:ext cx="9584265" cy="2797361"/>
              </a:xfrm>
              <a:blipFill>
                <a:blip r:embed="rId3"/>
                <a:stretch>
                  <a:fillRect l="-699" t="-1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26AF81-244A-4B6F-9708-FA6FA711813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Deep Learning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798" y="3742184"/>
            <a:ext cx="2992938" cy="279736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C50DA9A-581D-498A-8515-D7F69FC0E846}"/>
              </a:ext>
            </a:extLst>
          </p:cNvPr>
          <p:cNvSpPr txBox="1">
            <a:spLocks/>
          </p:cNvSpPr>
          <p:nvPr/>
        </p:nvSpPr>
        <p:spPr>
          <a:xfrm>
            <a:off x="276673" y="3742184"/>
            <a:ext cx="6576923" cy="2797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8925" indent="-288925" algn="l" defTabSz="914323" rtl="0" eaLnBrk="1" latinLnBrk="0" hangingPunct="1">
              <a:spcBef>
                <a:spcPct val="20000"/>
              </a:spcBef>
              <a:buClr>
                <a:schemeClr val="tx2"/>
              </a:buClr>
              <a:buSzPct val="90000"/>
              <a:buFont typeface="Palatino Linotype" panose="02040502050505030304" pitchFamily="18" charset="0"/>
              <a:buChar char="•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31825" indent="-227013" algn="l" defTabSz="914323" rtl="0" eaLnBrk="1" latinLnBrk="0" hangingPunct="1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973138" indent="-231775" algn="l" defTabSz="914323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254125" indent="-222250" algn="l" defTabSz="914323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1430338" indent="-176213" algn="l" defTabSz="914323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389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1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3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4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000" dirty="0"/>
              <a:t>NNs use nonlinear mapping of the inputs </a:t>
            </a:r>
            <a:r>
              <a:rPr lang="en-US" sz="2000" i="1" dirty="0"/>
              <a:t>x </a:t>
            </a:r>
            <a:r>
              <a:rPr lang="en-GB" altLang="en-US" sz="2000" dirty="0"/>
              <a:t>to the outputs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/>
              <a:t>x</a:t>
            </a:r>
            <a:r>
              <a:rPr lang="en-US" sz="2000" dirty="0"/>
              <a:t>)</a:t>
            </a:r>
            <a:r>
              <a:rPr lang="en-GB" sz="2000" dirty="0"/>
              <a:t> to </a:t>
            </a:r>
            <a:r>
              <a:rPr lang="en-GB" altLang="en-US" sz="2000" dirty="0"/>
              <a:t>compute complex decision boundaries</a:t>
            </a:r>
          </a:p>
          <a:p>
            <a:r>
              <a:rPr lang="en-GB" sz="2000" dirty="0"/>
              <a:t>But then, why use deeper NNs?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The fact that deep NNs work better is an empirical observation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Mathematically, deep NNs have the same representational power as a one-layer NN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302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Neural Networks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Handwritten digit recognition (</a:t>
            </a:r>
            <a:r>
              <a:rPr lang="en-US" dirty="0">
                <a:solidFill>
                  <a:srgbClr val="FF0000"/>
                </a:solidFill>
              </a:rPr>
              <a:t>MNIST dataset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intensity of each pixel is considered an </a:t>
            </a:r>
            <a:r>
              <a:rPr lang="en-US" dirty="0">
                <a:solidFill>
                  <a:srgbClr val="FF0000"/>
                </a:solidFill>
              </a:rPr>
              <a:t>input</a:t>
            </a:r>
            <a:r>
              <a:rPr lang="en-US" dirty="0"/>
              <a:t> element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Output </a:t>
            </a:r>
            <a:r>
              <a:rPr lang="en-US" dirty="0"/>
              <a:t>is the class of the digit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F421A8-B2F4-4320-9759-F56015B0ECB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sp>
        <p:nvSpPr>
          <p:cNvPr id="4" name="文字版面配置區 2"/>
          <p:cNvSpPr txBox="1">
            <a:spLocks/>
          </p:cNvSpPr>
          <p:nvPr/>
        </p:nvSpPr>
        <p:spPr>
          <a:xfrm>
            <a:off x="1846318" y="3166120"/>
            <a:ext cx="1796780" cy="656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71" indent="-34287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93680" indent="-236518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257195" indent="-342871" algn="l" defTabSz="914323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066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227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389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1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3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4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b="1" dirty="0"/>
              <a:t>Input</a:t>
            </a:r>
            <a:endParaRPr lang="zh-TW" altLang="en-US" b="1" dirty="0"/>
          </a:p>
        </p:txBody>
      </p:sp>
      <p:pic>
        <p:nvPicPr>
          <p:cNvPr id="6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221" y="4054204"/>
            <a:ext cx="2130022" cy="2116455"/>
          </a:xfrm>
          <a:prstGeom prst="rect">
            <a:avLst/>
          </a:prstGeom>
        </p:spPr>
      </p:pic>
      <p:sp>
        <p:nvSpPr>
          <p:cNvPr id="7" name="文字方塊 7"/>
          <p:cNvSpPr txBox="1"/>
          <p:nvPr/>
        </p:nvSpPr>
        <p:spPr>
          <a:xfrm>
            <a:off x="1546580" y="6157686"/>
            <a:ext cx="1687734" cy="401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16 x 16 = 256</a:t>
            </a:r>
            <a:endParaRPr lang="zh-TW" altLang="en-US" dirty="0"/>
          </a:p>
        </p:txBody>
      </p:sp>
      <p:sp>
        <p:nvSpPr>
          <p:cNvPr id="8" name="矩形 8"/>
          <p:cNvSpPr/>
          <p:nvPr/>
        </p:nvSpPr>
        <p:spPr>
          <a:xfrm>
            <a:off x="3658926" y="3751124"/>
            <a:ext cx="498951" cy="26250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9"/>
          <p:cNvSpPr/>
          <p:nvPr/>
        </p:nvSpPr>
        <p:spPr>
          <a:xfrm>
            <a:off x="3727314" y="4468817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10"/>
          <p:cNvSpPr/>
          <p:nvPr/>
        </p:nvSpPr>
        <p:spPr>
          <a:xfrm>
            <a:off x="3733132" y="3898488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046121"/>
              </p:ext>
            </p:extLst>
          </p:nvPr>
        </p:nvGraphicFramePr>
        <p:xfrm>
          <a:off x="3745831" y="3803238"/>
          <a:ext cx="3254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4" imgW="152280" imgH="215640" progId="Equation.3">
                  <p:embed/>
                </p:oleObj>
              </mc:Choice>
              <mc:Fallback>
                <p:oleObj name="方程式" r:id="rId4" imgW="152280" imgH="215640" progId="Equation.3">
                  <p:embed/>
                  <p:pic>
                    <p:nvPicPr>
                      <p:cNvPr id="1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5831" y="3803238"/>
                        <a:ext cx="325438" cy="461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561460"/>
              </p:ext>
            </p:extLst>
          </p:nvPr>
        </p:nvGraphicFramePr>
        <p:xfrm>
          <a:off x="3751127" y="4385967"/>
          <a:ext cx="3524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6" imgW="164880" imgH="215640" progId="Equation.3">
                  <p:embed/>
                </p:oleObj>
              </mc:Choice>
              <mc:Fallback>
                <p:oleObj name="方程式" r:id="rId6" imgW="164880" imgH="215640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1127" y="4385967"/>
                        <a:ext cx="352425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3"/>
          <p:cNvSpPr/>
          <p:nvPr/>
        </p:nvSpPr>
        <p:spPr>
          <a:xfrm>
            <a:off x="3736839" y="5866574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226764"/>
              </p:ext>
            </p:extLst>
          </p:nvPr>
        </p:nvGraphicFramePr>
        <p:xfrm>
          <a:off x="3664916" y="5769807"/>
          <a:ext cx="5445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8" imgW="253800" imgH="228600" progId="Equation.3">
                  <p:embed/>
                </p:oleObj>
              </mc:Choice>
              <mc:Fallback>
                <p:oleObj name="方程式" r:id="rId8" imgW="253800" imgH="228600" progId="Equation.3">
                  <p:embed/>
                  <p:pic>
                    <p:nvPicPr>
                      <p:cNvPr id="1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4916" y="5769807"/>
                        <a:ext cx="54451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字方塊 15"/>
          <p:cNvSpPr txBox="1"/>
          <p:nvPr/>
        </p:nvSpPr>
        <p:spPr>
          <a:xfrm rot="5400000">
            <a:off x="3612771" y="5151516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16" name="手繪多邊形 16"/>
          <p:cNvSpPr/>
          <p:nvPr/>
        </p:nvSpPr>
        <p:spPr>
          <a:xfrm>
            <a:off x="1424953" y="3812519"/>
            <a:ext cx="2305050" cy="363941"/>
          </a:xfrm>
          <a:custGeom>
            <a:avLst/>
            <a:gdLst>
              <a:gd name="connsiteX0" fmla="*/ 0 w 2305050"/>
              <a:gd name="connsiteY0" fmla="*/ 374550 h 374550"/>
              <a:gd name="connsiteX1" fmla="*/ 876300 w 2305050"/>
              <a:gd name="connsiteY1" fmla="*/ 6250 h 374550"/>
              <a:gd name="connsiteX2" fmla="*/ 2305050 w 2305050"/>
              <a:gd name="connsiteY2" fmla="*/ 177700 h 37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5050" h="374550">
                <a:moveTo>
                  <a:pt x="0" y="374550"/>
                </a:moveTo>
                <a:cubicBezTo>
                  <a:pt x="246062" y="206804"/>
                  <a:pt x="492125" y="39058"/>
                  <a:pt x="876300" y="6250"/>
                </a:cubicBezTo>
                <a:cubicBezTo>
                  <a:pt x="1260475" y="-26558"/>
                  <a:pt x="1782762" y="75571"/>
                  <a:pt x="2305050" y="177700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7"/>
          <p:cNvSpPr/>
          <p:nvPr/>
        </p:nvSpPr>
        <p:spPr>
          <a:xfrm>
            <a:off x="1558303" y="3985460"/>
            <a:ext cx="2171700" cy="646109"/>
          </a:xfrm>
          <a:custGeom>
            <a:avLst/>
            <a:gdLst>
              <a:gd name="connsiteX0" fmla="*/ 0 w 2171700"/>
              <a:gd name="connsiteY0" fmla="*/ 188909 h 646109"/>
              <a:gd name="connsiteX1" fmla="*/ 1073150 w 2171700"/>
              <a:gd name="connsiteY1" fmla="*/ 23809 h 646109"/>
              <a:gd name="connsiteX2" fmla="*/ 2171700 w 2171700"/>
              <a:gd name="connsiteY2" fmla="*/ 646109 h 64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1700" h="646109">
                <a:moveTo>
                  <a:pt x="0" y="188909"/>
                </a:moveTo>
                <a:cubicBezTo>
                  <a:pt x="355600" y="68259"/>
                  <a:pt x="711200" y="-52391"/>
                  <a:pt x="1073150" y="23809"/>
                </a:cubicBezTo>
                <a:cubicBezTo>
                  <a:pt x="1435100" y="100009"/>
                  <a:pt x="1803400" y="373059"/>
                  <a:pt x="2171700" y="646109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8"/>
          <p:cNvSpPr/>
          <p:nvPr/>
        </p:nvSpPr>
        <p:spPr>
          <a:xfrm>
            <a:off x="3291853" y="6028569"/>
            <a:ext cx="463550" cy="243308"/>
          </a:xfrm>
          <a:custGeom>
            <a:avLst/>
            <a:gdLst>
              <a:gd name="connsiteX0" fmla="*/ 0 w 463550"/>
              <a:gd name="connsiteY0" fmla="*/ 0 h 243308"/>
              <a:gd name="connsiteX1" fmla="*/ 101600 w 463550"/>
              <a:gd name="connsiteY1" fmla="*/ 241300 h 243308"/>
              <a:gd name="connsiteX2" fmla="*/ 463550 w 463550"/>
              <a:gd name="connsiteY2" fmla="*/ 95250 h 24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3550" h="243308">
                <a:moveTo>
                  <a:pt x="0" y="0"/>
                </a:moveTo>
                <a:cubicBezTo>
                  <a:pt x="12171" y="112712"/>
                  <a:pt x="24342" y="225425"/>
                  <a:pt x="101600" y="241300"/>
                </a:cubicBezTo>
                <a:cubicBezTo>
                  <a:pt x="178858" y="257175"/>
                  <a:pt x="321204" y="176212"/>
                  <a:pt x="463550" y="95250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9"/>
          <p:cNvSpPr txBox="1"/>
          <p:nvPr/>
        </p:nvSpPr>
        <p:spPr>
          <a:xfrm>
            <a:off x="1746783" y="6612795"/>
            <a:ext cx="1661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Ink → 1</a:t>
            </a:r>
          </a:p>
          <a:p>
            <a:r>
              <a:rPr lang="en-US" altLang="zh-TW" sz="2400" dirty="0"/>
              <a:t>No ink → 0</a:t>
            </a:r>
            <a:endParaRPr lang="zh-TW" altLang="en-US" sz="2400" dirty="0"/>
          </a:p>
        </p:txBody>
      </p:sp>
      <p:grpSp>
        <p:nvGrpSpPr>
          <p:cNvPr id="20" name="群組 25"/>
          <p:cNvGrpSpPr/>
          <p:nvPr/>
        </p:nvGrpSpPr>
        <p:grpSpPr>
          <a:xfrm>
            <a:off x="5389380" y="3699792"/>
            <a:ext cx="642352" cy="2642877"/>
            <a:chOff x="7142066" y="1987121"/>
            <a:chExt cx="642352" cy="2642877"/>
          </a:xfrm>
        </p:grpSpPr>
        <p:sp>
          <p:nvSpPr>
            <p:cNvPr id="21" name="矩形 20"/>
            <p:cNvSpPr/>
            <p:nvPr/>
          </p:nvSpPr>
          <p:spPr>
            <a:xfrm>
              <a:off x="7142066" y="2004946"/>
              <a:ext cx="498951" cy="26250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文字方塊 21"/>
            <p:cNvSpPr txBox="1"/>
            <p:nvPr/>
          </p:nvSpPr>
          <p:spPr>
            <a:xfrm rot="5400000">
              <a:off x="7084256" y="3505942"/>
              <a:ext cx="769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……</a:t>
              </a:r>
              <a:endParaRPr lang="zh-TW" altLang="en-US" sz="2800" dirty="0"/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7153349" y="1987121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/>
                <a:t>y</a:t>
              </a:r>
              <a:r>
                <a:rPr lang="en-US" altLang="zh-TW" sz="2800" baseline="-25000" dirty="0"/>
                <a:t>1</a:t>
              </a:r>
              <a:endParaRPr lang="zh-TW" altLang="en-US" sz="2800" baseline="-25000" dirty="0"/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7142066" y="2785341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/>
                <a:t>y</a:t>
              </a:r>
              <a:r>
                <a:rPr lang="en-US" altLang="zh-TW" sz="2800" baseline="-25000" dirty="0"/>
                <a:t>2</a:t>
              </a:r>
              <a:endParaRPr lang="zh-TW" altLang="en-US" sz="2800" baseline="-25000" dirty="0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7142066" y="4051573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/>
                <a:t>y</a:t>
              </a:r>
              <a:r>
                <a:rPr lang="en-US" altLang="zh-TW" sz="2800" baseline="-25000" dirty="0"/>
                <a:t>10</a:t>
              </a:r>
              <a:endParaRPr lang="zh-TW" altLang="en-US" sz="2800" baseline="-25000" dirty="0"/>
            </a:p>
          </p:txBody>
        </p:sp>
      </p:grpSp>
      <p:sp>
        <p:nvSpPr>
          <p:cNvPr id="26" name="文字方塊 26"/>
          <p:cNvSpPr txBox="1"/>
          <p:nvPr/>
        </p:nvSpPr>
        <p:spPr>
          <a:xfrm>
            <a:off x="5195635" y="6558693"/>
            <a:ext cx="3566686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sz="2000" dirty="0"/>
              <a:t>Each dimension represents the confidence of a digit</a:t>
            </a:r>
            <a:endParaRPr lang="zh-TW" altLang="en-US" sz="2000" dirty="0"/>
          </a:p>
        </p:txBody>
      </p:sp>
      <p:sp>
        <p:nvSpPr>
          <p:cNvPr id="27" name="文字方塊 27"/>
          <p:cNvSpPr txBox="1"/>
          <p:nvPr/>
        </p:nvSpPr>
        <p:spPr>
          <a:xfrm>
            <a:off x="6258500" y="3761347"/>
            <a:ext cx="861633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is 1</a:t>
            </a:r>
            <a:endParaRPr lang="zh-TW" altLang="en-US" sz="2400" dirty="0"/>
          </a:p>
        </p:txBody>
      </p:sp>
      <p:sp>
        <p:nvSpPr>
          <p:cNvPr id="28" name="文字方塊 28"/>
          <p:cNvSpPr txBox="1"/>
          <p:nvPr/>
        </p:nvSpPr>
        <p:spPr>
          <a:xfrm>
            <a:off x="6265809" y="4542629"/>
            <a:ext cx="847013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is 2</a:t>
            </a:r>
            <a:endParaRPr lang="zh-TW" altLang="en-US" sz="2400" dirty="0"/>
          </a:p>
        </p:txBody>
      </p:sp>
      <p:sp>
        <p:nvSpPr>
          <p:cNvPr id="29" name="文字方塊 29"/>
          <p:cNvSpPr txBox="1"/>
          <p:nvPr/>
        </p:nvSpPr>
        <p:spPr>
          <a:xfrm>
            <a:off x="6265809" y="5816598"/>
            <a:ext cx="834766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is 0</a:t>
            </a:r>
            <a:endParaRPr lang="zh-TW" altLang="en-US" sz="2400" dirty="0"/>
          </a:p>
        </p:txBody>
      </p:sp>
      <p:sp>
        <p:nvSpPr>
          <p:cNvPr id="30" name="文字方塊 30"/>
          <p:cNvSpPr txBox="1"/>
          <p:nvPr/>
        </p:nvSpPr>
        <p:spPr>
          <a:xfrm rot="5400000">
            <a:off x="6398504" y="5199395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31" name="矩形 31"/>
          <p:cNvSpPr/>
          <p:nvPr/>
        </p:nvSpPr>
        <p:spPr>
          <a:xfrm>
            <a:off x="5326083" y="3822256"/>
            <a:ext cx="619787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0.1</a:t>
            </a:r>
            <a:endParaRPr lang="zh-TW" altLang="en-US" sz="2400" dirty="0"/>
          </a:p>
        </p:txBody>
      </p:sp>
      <p:sp>
        <p:nvSpPr>
          <p:cNvPr id="32" name="矩形 32"/>
          <p:cNvSpPr/>
          <p:nvPr/>
        </p:nvSpPr>
        <p:spPr>
          <a:xfrm>
            <a:off x="5326083" y="4546661"/>
            <a:ext cx="619787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0.7</a:t>
            </a:r>
            <a:endParaRPr lang="zh-TW" altLang="en-US" sz="2400" dirty="0"/>
          </a:p>
        </p:txBody>
      </p:sp>
      <p:sp>
        <p:nvSpPr>
          <p:cNvPr id="33" name="矩形 33"/>
          <p:cNvSpPr/>
          <p:nvPr/>
        </p:nvSpPr>
        <p:spPr>
          <a:xfrm>
            <a:off x="5307236" y="5815923"/>
            <a:ext cx="656740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0.2</a:t>
            </a:r>
            <a:endParaRPr lang="zh-TW" altLang="en-US" sz="2400" dirty="0"/>
          </a:p>
        </p:txBody>
      </p:sp>
      <p:sp>
        <p:nvSpPr>
          <p:cNvPr id="34" name="矩形 34"/>
          <p:cNvSpPr/>
          <p:nvPr/>
        </p:nvSpPr>
        <p:spPr>
          <a:xfrm>
            <a:off x="5218239" y="4454606"/>
            <a:ext cx="1950970" cy="6409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矩形 35"/>
          <p:cNvSpPr/>
          <p:nvPr/>
        </p:nvSpPr>
        <p:spPr>
          <a:xfrm>
            <a:off x="7430250" y="4693786"/>
            <a:ext cx="2351478" cy="9033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The image is  “2”</a:t>
            </a:r>
            <a:endParaRPr lang="zh-TW" altLang="en-US" sz="2400" dirty="0"/>
          </a:p>
        </p:txBody>
      </p:sp>
      <p:sp>
        <p:nvSpPr>
          <p:cNvPr id="36" name="文字版面配置區 2"/>
          <p:cNvSpPr txBox="1">
            <a:spLocks/>
          </p:cNvSpPr>
          <p:nvPr/>
        </p:nvSpPr>
        <p:spPr>
          <a:xfrm>
            <a:off x="5531965" y="3166120"/>
            <a:ext cx="1796780" cy="656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71" indent="-34287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93680" indent="-236518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257195" indent="-342871" algn="l" defTabSz="914323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066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227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389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1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3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4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b="1" dirty="0"/>
              <a:t>Output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418836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 animBg="1"/>
      <p:bldP spid="15" grpId="0"/>
      <p:bldP spid="16" grpId="0" animBg="1"/>
      <p:bldP spid="17" grpId="0" animBg="1"/>
      <p:bldP spid="18" grpId="0" animBg="1"/>
      <p:bldP spid="19" grpId="0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Neural Networks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Handwritten digit recognition</a:t>
            </a:r>
          </a:p>
          <a:p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C548507D-56BE-4043-9753-20CC89026DD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531" y="3572922"/>
            <a:ext cx="1602442" cy="1592235"/>
          </a:xfrm>
          <a:prstGeom prst="rect">
            <a:avLst/>
          </a:prstGeom>
        </p:spPr>
      </p:pic>
      <p:sp>
        <p:nvSpPr>
          <p:cNvPr id="5" name="矩形 6"/>
          <p:cNvSpPr/>
          <p:nvPr/>
        </p:nvSpPr>
        <p:spPr>
          <a:xfrm>
            <a:off x="3976644" y="3541771"/>
            <a:ext cx="2034073" cy="15167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/>
              <a:t>Machine</a:t>
            </a:r>
            <a:endParaRPr lang="zh-TW" altLang="en-US" sz="2800" dirty="0"/>
          </a:p>
        </p:txBody>
      </p:sp>
      <p:sp>
        <p:nvSpPr>
          <p:cNvPr id="6" name="向右箭號 7"/>
          <p:cNvSpPr/>
          <p:nvPr/>
        </p:nvSpPr>
        <p:spPr>
          <a:xfrm>
            <a:off x="3210704" y="3912450"/>
            <a:ext cx="688735" cy="847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8"/>
          <p:cNvSpPr/>
          <p:nvPr/>
        </p:nvSpPr>
        <p:spPr>
          <a:xfrm>
            <a:off x="6219276" y="3912450"/>
            <a:ext cx="805864" cy="847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9"/>
          <p:cNvSpPr txBox="1"/>
          <p:nvPr/>
        </p:nvSpPr>
        <p:spPr>
          <a:xfrm>
            <a:off x="7711581" y="4069313"/>
            <a:ext cx="721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/>
              <a:t>“2”</a:t>
            </a:r>
            <a:endParaRPr lang="zh-TW" altLang="en-US" sz="3200" dirty="0"/>
          </a:p>
        </p:txBody>
      </p:sp>
      <p:grpSp>
        <p:nvGrpSpPr>
          <p:cNvPr id="9" name="群組 5"/>
          <p:cNvGrpSpPr/>
          <p:nvPr/>
        </p:nvGrpSpPr>
        <p:grpSpPr>
          <a:xfrm>
            <a:off x="2613742" y="3041749"/>
            <a:ext cx="600084" cy="2625052"/>
            <a:chOff x="2462115" y="2538616"/>
            <a:chExt cx="600084" cy="2625052"/>
          </a:xfrm>
        </p:grpSpPr>
        <p:sp>
          <p:nvSpPr>
            <p:cNvPr id="10" name="矩形 11"/>
            <p:cNvSpPr/>
            <p:nvPr/>
          </p:nvSpPr>
          <p:spPr>
            <a:xfrm>
              <a:off x="2462115" y="2538616"/>
              <a:ext cx="498951" cy="26250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矩形 12"/>
            <p:cNvSpPr/>
            <p:nvPr/>
          </p:nvSpPr>
          <p:spPr>
            <a:xfrm>
              <a:off x="2530503" y="3256309"/>
              <a:ext cx="342900" cy="3429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 13"/>
            <p:cNvSpPr/>
            <p:nvPr/>
          </p:nvSpPr>
          <p:spPr>
            <a:xfrm>
              <a:off x="2536321" y="2685980"/>
              <a:ext cx="342900" cy="3429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3926858"/>
                </p:ext>
              </p:extLst>
            </p:nvPr>
          </p:nvGraphicFramePr>
          <p:xfrm>
            <a:off x="2549020" y="2590730"/>
            <a:ext cx="325438" cy="461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方程式" r:id="rId3" imgW="152280" imgH="215640" progId="Equation.3">
                    <p:embed/>
                  </p:oleObj>
                </mc:Choice>
                <mc:Fallback>
                  <p:oleObj name="方程式" r:id="rId3" imgW="152280" imgH="215640" progId="Equation.3">
                    <p:embed/>
                    <p:pic>
                      <p:nvPicPr>
                        <p:cNvPr id="15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9020" y="2590730"/>
                          <a:ext cx="325438" cy="4619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1917922"/>
                </p:ext>
              </p:extLst>
            </p:nvPr>
          </p:nvGraphicFramePr>
          <p:xfrm>
            <a:off x="2554316" y="3173459"/>
            <a:ext cx="352425" cy="461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方程式" r:id="rId5" imgW="164880" imgH="215640" progId="Equation.3">
                    <p:embed/>
                  </p:oleObj>
                </mc:Choice>
                <mc:Fallback>
                  <p:oleObj name="方程式" r:id="rId5" imgW="164880" imgH="215640" progId="Equation.3">
                    <p:embed/>
                    <p:pic>
                      <p:nvPicPr>
                        <p:cNvPr id="16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4316" y="3173459"/>
                          <a:ext cx="352425" cy="4619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矩形 16"/>
            <p:cNvSpPr/>
            <p:nvPr/>
          </p:nvSpPr>
          <p:spPr>
            <a:xfrm>
              <a:off x="2540028" y="4654066"/>
              <a:ext cx="342900" cy="3429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aphicFrame>
          <p:nvGraphicFramePr>
            <p:cNvPr id="16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1633311"/>
                </p:ext>
              </p:extLst>
            </p:nvPr>
          </p:nvGraphicFramePr>
          <p:xfrm>
            <a:off x="2468105" y="4557299"/>
            <a:ext cx="544512" cy="488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方程式" r:id="rId7" imgW="253800" imgH="228600" progId="Equation.3">
                    <p:embed/>
                  </p:oleObj>
                </mc:Choice>
                <mc:Fallback>
                  <p:oleObj name="方程式" r:id="rId7" imgW="253800" imgH="228600" progId="Equation.3">
                    <p:embed/>
                    <p:pic>
                      <p:nvPicPr>
                        <p:cNvPr id="18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8105" y="4557299"/>
                          <a:ext cx="544512" cy="4889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文字方塊 18"/>
            <p:cNvSpPr txBox="1"/>
            <p:nvPr/>
          </p:nvSpPr>
          <p:spPr>
            <a:xfrm rot="5400000">
              <a:off x="2415960" y="3939008"/>
              <a:ext cx="769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……</a:t>
              </a:r>
              <a:endParaRPr lang="zh-TW" altLang="en-US" sz="2800" dirty="0"/>
            </a:p>
          </p:txBody>
        </p:sp>
      </p:grpSp>
      <p:grpSp>
        <p:nvGrpSpPr>
          <p:cNvPr id="18" name="群組 19"/>
          <p:cNvGrpSpPr/>
          <p:nvPr/>
        </p:nvGrpSpPr>
        <p:grpSpPr>
          <a:xfrm>
            <a:off x="7123152" y="3074513"/>
            <a:ext cx="642352" cy="2642877"/>
            <a:chOff x="7142066" y="1987121"/>
            <a:chExt cx="642352" cy="2642877"/>
          </a:xfrm>
        </p:grpSpPr>
        <p:sp>
          <p:nvSpPr>
            <p:cNvPr id="19" name="矩形 20"/>
            <p:cNvSpPr/>
            <p:nvPr/>
          </p:nvSpPr>
          <p:spPr>
            <a:xfrm>
              <a:off x="7142066" y="2004946"/>
              <a:ext cx="498951" cy="26250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文字方塊 21"/>
            <p:cNvSpPr txBox="1"/>
            <p:nvPr/>
          </p:nvSpPr>
          <p:spPr>
            <a:xfrm rot="5400000">
              <a:off x="7084256" y="3505942"/>
              <a:ext cx="769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……</a:t>
              </a:r>
              <a:endParaRPr lang="zh-TW" altLang="en-US" sz="2800" dirty="0"/>
            </a:p>
          </p:txBody>
        </p:sp>
        <p:sp>
          <p:nvSpPr>
            <p:cNvPr id="21" name="文字方塊 22"/>
            <p:cNvSpPr txBox="1"/>
            <p:nvPr/>
          </p:nvSpPr>
          <p:spPr>
            <a:xfrm>
              <a:off x="7153349" y="1987121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/>
                <a:t>y</a:t>
              </a:r>
              <a:r>
                <a:rPr lang="en-US" altLang="zh-TW" sz="2800" baseline="-25000" dirty="0"/>
                <a:t>1</a:t>
              </a:r>
              <a:endParaRPr lang="zh-TW" altLang="en-US" sz="2800" baseline="-25000" dirty="0"/>
            </a:p>
          </p:txBody>
        </p:sp>
        <p:sp>
          <p:nvSpPr>
            <p:cNvPr id="22" name="文字方塊 23"/>
            <p:cNvSpPr txBox="1"/>
            <p:nvPr/>
          </p:nvSpPr>
          <p:spPr>
            <a:xfrm>
              <a:off x="7142066" y="2785341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/>
                <a:t>y</a:t>
              </a:r>
              <a:r>
                <a:rPr lang="en-US" altLang="zh-TW" sz="2800" baseline="-25000" dirty="0"/>
                <a:t>2</a:t>
              </a:r>
              <a:endParaRPr lang="zh-TW" altLang="en-US" sz="2800" baseline="-25000" dirty="0"/>
            </a:p>
          </p:txBody>
        </p:sp>
        <p:sp>
          <p:nvSpPr>
            <p:cNvPr id="23" name="文字方塊 24"/>
            <p:cNvSpPr txBox="1"/>
            <p:nvPr/>
          </p:nvSpPr>
          <p:spPr>
            <a:xfrm>
              <a:off x="7142066" y="4051573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800" dirty="0"/>
                <a:t>y</a:t>
              </a:r>
              <a:r>
                <a:rPr lang="en-US" altLang="zh-TW" sz="2800" baseline="-25000" dirty="0"/>
                <a:t>10</a:t>
              </a:r>
              <a:endParaRPr lang="zh-TW" altLang="en-US" sz="2800" baseline="-25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8"/>
              <p:cNvSpPr txBox="1"/>
              <p:nvPr/>
            </p:nvSpPr>
            <p:spPr>
              <a:xfrm>
                <a:off x="3901009" y="5158905"/>
                <a:ext cx="2207720" cy="4357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TW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24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009" y="5158905"/>
                <a:ext cx="2207720" cy="43576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3"/>
              <p:cNvSpPr txBox="1"/>
              <p:nvPr/>
            </p:nvSpPr>
            <p:spPr>
              <a:xfrm>
                <a:off x="2148880" y="5934362"/>
                <a:ext cx="5689600" cy="40011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2000" dirty="0"/>
                  <a:t>The function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TW" altLang="en-US" sz="2000" dirty="0"/>
                  <a:t> </a:t>
                </a:r>
                <a:r>
                  <a:rPr lang="en-US" altLang="zh-TW" sz="2000" dirty="0"/>
                  <a:t>is represented by a neural network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25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880" y="5934362"/>
                <a:ext cx="5689600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6518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Neural Networks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NNs consist of hidden layers with neurons (i.e., computational units)</a:t>
                </a:r>
              </a:p>
              <a:p>
                <a:r>
                  <a:rPr lang="en-US" dirty="0"/>
                  <a:t>A single </a:t>
                </a:r>
                <a:r>
                  <a:rPr lang="en-US" dirty="0">
                    <a:solidFill>
                      <a:srgbClr val="FF0000"/>
                    </a:solidFill>
                  </a:rPr>
                  <a:t>neuron </a:t>
                </a:r>
                <a:r>
                  <a:rPr lang="en-US" dirty="0"/>
                  <a:t>maps a set of inputs into an output number, or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TW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zh-TW" alt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D84AC-3878-49AE-845F-14E377C4CB1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graphicFrame>
        <p:nvGraphicFramePr>
          <p:cNvPr id="6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369361"/>
              </p:ext>
            </p:extLst>
          </p:nvPr>
        </p:nvGraphicFramePr>
        <p:xfrm>
          <a:off x="4169221" y="3236891"/>
          <a:ext cx="53244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5" imgW="1917360" imgH="215640" progId="Equation.3">
                  <p:embed/>
                </p:oleObj>
              </mc:Choice>
              <mc:Fallback>
                <p:oleObj name="方程式" r:id="rId5" imgW="1917360" imgH="215640" progId="Equation.3">
                  <p:embed/>
                  <p:pic>
                    <p:nvPicPr>
                      <p:cNvPr id="3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9221" y="3236891"/>
                        <a:ext cx="5324475" cy="596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矩形 25"/>
          <p:cNvSpPr/>
          <p:nvPr/>
        </p:nvSpPr>
        <p:spPr>
          <a:xfrm>
            <a:off x="2076764" y="3546671"/>
            <a:ext cx="622890" cy="221935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7" name="直線單箭頭接點 35"/>
          <p:cNvCxnSpPr/>
          <p:nvPr/>
        </p:nvCxnSpPr>
        <p:spPr>
          <a:xfrm flipV="1">
            <a:off x="5691719" y="5049657"/>
            <a:ext cx="80468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3"/>
          <p:cNvSpPr/>
          <p:nvPr/>
        </p:nvSpPr>
        <p:spPr>
          <a:xfrm>
            <a:off x="3766373" y="6071275"/>
            <a:ext cx="596697" cy="5842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9" name="矩形 4"/>
          <p:cNvSpPr/>
          <p:nvPr/>
        </p:nvSpPr>
        <p:spPr>
          <a:xfrm>
            <a:off x="1092079" y="3458803"/>
            <a:ext cx="596697" cy="28070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0" name="直線單箭頭接點 5"/>
          <p:cNvCxnSpPr>
            <a:stCxn id="82" idx="3"/>
            <a:endCxn id="84" idx="1"/>
          </p:cNvCxnSpPr>
          <p:nvPr/>
        </p:nvCxnSpPr>
        <p:spPr>
          <a:xfrm flipV="1">
            <a:off x="1681156" y="5060102"/>
            <a:ext cx="2145559" cy="78886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橢圓 6"/>
          <p:cNvSpPr/>
          <p:nvPr/>
        </p:nvSpPr>
        <p:spPr>
          <a:xfrm>
            <a:off x="4981287" y="4551196"/>
            <a:ext cx="941612" cy="9416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400" dirty="0"/>
          </a:p>
        </p:txBody>
      </p:sp>
      <p:graphicFrame>
        <p:nvGraphicFramePr>
          <p:cNvPr id="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488612"/>
              </p:ext>
            </p:extLst>
          </p:nvPr>
        </p:nvGraphicFramePr>
        <p:xfrm>
          <a:off x="4510353" y="4662623"/>
          <a:ext cx="352425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7" imgW="126720" imgH="126720" progId="Equation.3">
                  <p:embed/>
                </p:oleObj>
              </mc:Choice>
              <mc:Fallback>
                <p:oleObj name="方程式" r:id="rId7" imgW="126720" imgH="126720" progId="Equation.3">
                  <p:embed/>
                  <p:pic>
                    <p:nvPicPr>
                      <p:cNvPr id="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0353" y="4662623"/>
                        <a:ext cx="352425" cy="350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832865"/>
              </p:ext>
            </p:extLst>
          </p:nvPr>
        </p:nvGraphicFramePr>
        <p:xfrm>
          <a:off x="2134855" y="3567400"/>
          <a:ext cx="493713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9" imgW="177480" imgH="215640" progId="Equation.3">
                  <p:embed/>
                </p:oleObj>
              </mc:Choice>
              <mc:Fallback>
                <p:oleObj name="方程式" r:id="rId9" imgW="177480" imgH="215640" progId="Equation.3">
                  <p:embed/>
                  <p:pic>
                    <p:nvPicPr>
                      <p:cNvPr id="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4855" y="3567400"/>
                        <a:ext cx="493713" cy="5953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930081"/>
              </p:ext>
            </p:extLst>
          </p:nvPr>
        </p:nvGraphicFramePr>
        <p:xfrm>
          <a:off x="2138705" y="4203654"/>
          <a:ext cx="528638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11" imgW="190440" imgH="215640" progId="Equation.3">
                  <p:embed/>
                </p:oleObj>
              </mc:Choice>
              <mc:Fallback>
                <p:oleObj name="方程式" r:id="rId11" imgW="190440" imgH="215640" progId="Equation.3">
                  <p:embed/>
                  <p:pic>
                    <p:nvPicPr>
                      <p:cNvPr id="1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705" y="4203654"/>
                        <a:ext cx="528638" cy="5953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342245"/>
              </p:ext>
            </p:extLst>
          </p:nvPr>
        </p:nvGraphicFramePr>
        <p:xfrm>
          <a:off x="2134855" y="4982504"/>
          <a:ext cx="598487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13" imgW="215640" imgH="215640" progId="Equation.3">
                  <p:embed/>
                </p:oleObj>
              </mc:Choice>
              <mc:Fallback>
                <p:oleObj name="方程式" r:id="rId13" imgW="215640" imgH="215640" progId="Equation.3">
                  <p:embed/>
                  <p:pic>
                    <p:nvPicPr>
                      <p:cNvPr id="1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4855" y="4982504"/>
                        <a:ext cx="598487" cy="595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6" name="直線單箭頭接點 11"/>
          <p:cNvCxnSpPr/>
          <p:nvPr/>
        </p:nvCxnSpPr>
        <p:spPr>
          <a:xfrm flipV="1">
            <a:off x="4168229" y="5029500"/>
            <a:ext cx="80468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單箭頭接點 12"/>
          <p:cNvCxnSpPr>
            <a:stCxn id="81" idx="3"/>
            <a:endCxn id="84" idx="1"/>
          </p:cNvCxnSpPr>
          <p:nvPr/>
        </p:nvCxnSpPr>
        <p:spPr>
          <a:xfrm>
            <a:off x="1669125" y="4632846"/>
            <a:ext cx="2157590" cy="42725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單箭頭接點 13"/>
          <p:cNvCxnSpPr>
            <a:endCxn id="84" idx="1"/>
          </p:cNvCxnSpPr>
          <p:nvPr/>
        </p:nvCxnSpPr>
        <p:spPr>
          <a:xfrm>
            <a:off x="1688776" y="3774570"/>
            <a:ext cx="2137939" cy="12855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14"/>
          <p:cNvSpPr txBox="1"/>
          <p:nvPr/>
        </p:nvSpPr>
        <p:spPr>
          <a:xfrm rot="5400000">
            <a:off x="1098929" y="5119785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</a:t>
            </a:r>
            <a:endParaRPr lang="zh-TW" altLang="en-US" sz="2800" dirty="0"/>
          </a:p>
        </p:txBody>
      </p:sp>
      <p:graphicFrame>
        <p:nvGraphicFramePr>
          <p:cNvPr id="8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879025"/>
              </p:ext>
            </p:extLst>
          </p:nvPr>
        </p:nvGraphicFramePr>
        <p:xfrm>
          <a:off x="1173825" y="3416027"/>
          <a:ext cx="49530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15" imgW="177480" imgH="228600" progId="Equation.3">
                  <p:embed/>
                </p:oleObj>
              </mc:Choice>
              <mc:Fallback>
                <p:oleObj name="方程式" r:id="rId15" imgW="177480" imgH="228600" progId="Equation.3">
                  <p:embed/>
                  <p:pic>
                    <p:nvPicPr>
                      <p:cNvPr id="1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825" y="3416027"/>
                        <a:ext cx="495300" cy="630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299381"/>
              </p:ext>
            </p:extLst>
          </p:nvPr>
        </p:nvGraphicFramePr>
        <p:xfrm>
          <a:off x="1173825" y="4317727"/>
          <a:ext cx="49530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17" imgW="177480" imgH="228600" progId="Equation.3">
                  <p:embed/>
                </p:oleObj>
              </mc:Choice>
              <mc:Fallback>
                <p:oleObj name="方程式" r:id="rId17" imgW="177480" imgH="228600" progId="Equation.3">
                  <p:embed/>
                  <p:pic>
                    <p:nvPicPr>
                      <p:cNvPr id="1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825" y="4317727"/>
                        <a:ext cx="495300" cy="630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141271"/>
              </p:ext>
            </p:extLst>
          </p:nvPr>
        </p:nvGraphicFramePr>
        <p:xfrm>
          <a:off x="1147756" y="5533845"/>
          <a:ext cx="53340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19" imgW="190440" imgH="228600" progId="Equation.3">
                  <p:embed/>
                </p:oleObj>
              </mc:Choice>
              <mc:Fallback>
                <p:oleObj name="方程式" r:id="rId19" imgW="190440" imgH="228600" progId="Equation.3">
                  <p:embed/>
                  <p:pic>
                    <p:nvPicPr>
                      <p:cNvPr id="1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56" y="5533845"/>
                        <a:ext cx="533400" cy="630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" name="群組 20"/>
          <p:cNvGrpSpPr/>
          <p:nvPr/>
        </p:nvGrpSpPr>
        <p:grpSpPr>
          <a:xfrm>
            <a:off x="3826715" y="4799942"/>
            <a:ext cx="520319" cy="520319"/>
            <a:chOff x="3342651" y="3507082"/>
            <a:chExt cx="520319" cy="520319"/>
          </a:xfrm>
        </p:grpSpPr>
        <p:sp>
          <p:nvSpPr>
            <p:cNvPr id="84" name="矩形 21"/>
            <p:cNvSpPr/>
            <p:nvPr/>
          </p:nvSpPr>
          <p:spPr>
            <a:xfrm>
              <a:off x="3342651" y="3507082"/>
              <a:ext cx="520319" cy="52031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aphicFrame>
          <p:nvGraphicFramePr>
            <p:cNvPr id="85" name="Object 12"/>
            <p:cNvGraphicFramePr>
              <a:graphicFrameLocks noChangeAspect="1"/>
            </p:cNvGraphicFramePr>
            <p:nvPr/>
          </p:nvGraphicFramePr>
          <p:xfrm>
            <a:off x="3435128" y="3545009"/>
            <a:ext cx="385763" cy="387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方程式" r:id="rId21" imgW="139680" imgH="139680" progId="Equation.3">
                    <p:embed/>
                  </p:oleObj>
                </mc:Choice>
                <mc:Fallback>
                  <p:oleObj name="方程式" r:id="rId21" imgW="139680" imgH="139680" progId="Equation.3">
                    <p:embed/>
                    <p:pic>
                      <p:nvPicPr>
                        <p:cNvPr id="2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5128" y="3545009"/>
                          <a:ext cx="385763" cy="38735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70903"/>
              </p:ext>
            </p:extLst>
          </p:nvPr>
        </p:nvGraphicFramePr>
        <p:xfrm>
          <a:off x="3884411" y="6153793"/>
          <a:ext cx="3540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23" imgW="126720" imgH="177480" progId="Equation.3">
                  <p:embed/>
                </p:oleObj>
              </mc:Choice>
              <mc:Fallback>
                <p:oleObj name="方程式" r:id="rId23" imgW="126720" imgH="177480" progId="Equation.3">
                  <p:embed/>
                  <p:pic>
                    <p:nvPicPr>
                      <p:cNvPr id="2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4411" y="6153793"/>
                        <a:ext cx="354012" cy="488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7" name="直線單箭頭接點 24"/>
          <p:cNvCxnSpPr/>
          <p:nvPr/>
        </p:nvCxnSpPr>
        <p:spPr>
          <a:xfrm flipV="1">
            <a:off x="4077922" y="5330705"/>
            <a:ext cx="0" cy="7547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421874"/>
              </p:ext>
            </p:extLst>
          </p:nvPr>
        </p:nvGraphicFramePr>
        <p:xfrm>
          <a:off x="5048678" y="4746760"/>
          <a:ext cx="787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25" imgW="317160" imgH="215640" progId="Equation.3">
                  <p:embed/>
                </p:oleObj>
              </mc:Choice>
              <mc:Fallback>
                <p:oleObj name="方程式" r:id="rId25" imgW="317160" imgH="215640" progId="Equation.3">
                  <p:embed/>
                  <p:pic>
                    <p:nvPicPr>
                      <p:cNvPr id="2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678" y="4746760"/>
                        <a:ext cx="787400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文字方塊 33"/>
          <p:cNvSpPr txBox="1"/>
          <p:nvPr/>
        </p:nvSpPr>
        <p:spPr>
          <a:xfrm>
            <a:off x="3662406" y="6664895"/>
            <a:ext cx="798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bias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967169"/>
              </p:ext>
            </p:extLst>
          </p:nvPr>
        </p:nvGraphicFramePr>
        <p:xfrm>
          <a:off x="6558236" y="4840374"/>
          <a:ext cx="35242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27" imgW="126720" imgH="139680" progId="Equation.3">
                  <p:embed/>
                </p:oleObj>
              </mc:Choice>
              <mc:Fallback>
                <p:oleObj name="方程式" r:id="rId27" imgW="126720" imgH="139680" progId="Equation.3">
                  <p:embed/>
                  <p:pic>
                    <p:nvPicPr>
                      <p:cNvPr id="3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8236" y="4840374"/>
                        <a:ext cx="352425" cy="385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文字方塊 39"/>
          <p:cNvSpPr txBox="1"/>
          <p:nvPr/>
        </p:nvSpPr>
        <p:spPr>
          <a:xfrm>
            <a:off x="4570572" y="5553446"/>
            <a:ext cx="1894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Activation function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92" name="文字方塊 38"/>
          <p:cNvSpPr txBox="1"/>
          <p:nvPr/>
        </p:nvSpPr>
        <p:spPr>
          <a:xfrm>
            <a:off x="1828135" y="5848964"/>
            <a:ext cx="1186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weights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文字方塊 34"/>
              <p:cNvSpPr txBox="1"/>
              <p:nvPr/>
            </p:nvSpPr>
            <p:spPr>
              <a:xfrm>
                <a:off x="6232977" y="3921244"/>
                <a:ext cx="145424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TW" altLang="en-US" sz="2800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95" name="文字方塊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977" y="3921244"/>
                <a:ext cx="1454244" cy="43088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文字方塊 38"/>
          <p:cNvSpPr txBox="1"/>
          <p:nvPr/>
        </p:nvSpPr>
        <p:spPr>
          <a:xfrm>
            <a:off x="797141" y="6406993"/>
            <a:ext cx="1186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B050"/>
                </a:solidFill>
              </a:rPr>
              <a:t>input</a:t>
            </a:r>
            <a:endParaRPr lang="zh-TW" altLang="en-US" sz="2400" dirty="0">
              <a:solidFill>
                <a:srgbClr val="00B050"/>
              </a:solidFill>
            </a:endParaRPr>
          </a:p>
        </p:txBody>
      </p:sp>
      <p:sp>
        <p:nvSpPr>
          <p:cNvPr id="98" name="文字方塊 38"/>
          <p:cNvSpPr txBox="1"/>
          <p:nvPr/>
        </p:nvSpPr>
        <p:spPr>
          <a:xfrm>
            <a:off x="6232977" y="5150562"/>
            <a:ext cx="1186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B050"/>
                </a:solidFill>
              </a:rPr>
              <a:t>output</a:t>
            </a:r>
            <a:endParaRPr lang="zh-TW" altLang="en-US" sz="2400" dirty="0">
              <a:solidFill>
                <a:srgbClr val="00B050"/>
              </a:solidFill>
            </a:endParaRPr>
          </a:p>
        </p:txBody>
      </p:sp>
      <p:sp>
        <p:nvSpPr>
          <p:cNvPr id="99" name="文字方塊 14"/>
          <p:cNvSpPr txBox="1"/>
          <p:nvPr/>
        </p:nvSpPr>
        <p:spPr>
          <a:xfrm rot="5400000">
            <a:off x="2074455" y="4712314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9268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8" grpId="0" animBg="1"/>
      <p:bldP spid="69" grpId="0" animBg="1"/>
      <p:bldP spid="71" grpId="0" animBg="1"/>
      <p:bldP spid="79" grpId="0"/>
      <p:bldP spid="89" grpId="0"/>
      <p:bldP spid="91" grpId="0"/>
      <p:bldP spid="92" grpId="0"/>
      <p:bldP spid="97" grpId="0"/>
      <p:bldP spid="98" grpId="0"/>
      <p:bldP spid="9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Elements of Neural Networks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NN with one hidden layer and one output layer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57A983-B137-46ED-BDEA-339E7D48B7C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sp>
        <p:nvSpPr>
          <p:cNvPr id="5" name="Στρογγυλεμένο ορθογώνιο 11"/>
          <p:cNvSpPr/>
          <p:nvPr/>
        </p:nvSpPr>
        <p:spPr>
          <a:xfrm>
            <a:off x="1819889" y="2841015"/>
            <a:ext cx="1131570" cy="42405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Στρογγυλεμένο ορθογώνιο 12"/>
          <p:cNvSpPr/>
          <p:nvPr/>
        </p:nvSpPr>
        <p:spPr>
          <a:xfrm>
            <a:off x="3454379" y="3972584"/>
            <a:ext cx="868013" cy="1944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Στρογγυλεμένο ορθογώνιο 16"/>
          <p:cNvSpPr/>
          <p:nvPr/>
        </p:nvSpPr>
        <p:spPr>
          <a:xfrm>
            <a:off x="448289" y="3401686"/>
            <a:ext cx="868013" cy="308549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" name="Picture 7" descr="300px-Colored_neural_network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96" y="2650515"/>
            <a:ext cx="3810000" cy="4584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88344" y="7077705"/>
                <a:ext cx="4187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accent4"/>
                          </a:solidFill>
                          <a:latin typeface="Cambria Math" charset="0"/>
                        </a:rPr>
                        <m:t>𝒉</m:t>
                      </m:r>
                    </m:oMath>
                  </m:oMathPara>
                </a14:m>
                <a:endParaRPr lang="el-GR" sz="20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344" y="7077705"/>
                <a:ext cx="41870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Ορθογώνιο 14"/>
              <p:cNvSpPr/>
              <p:nvPr/>
            </p:nvSpPr>
            <p:spPr>
              <a:xfrm>
                <a:off x="3683040" y="5871763"/>
                <a:ext cx="4106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accent3"/>
                          </a:solidFill>
                          <a:latin typeface="Cambria Math" charset="0"/>
                        </a:rPr>
                        <m:t>𝒚</m:t>
                      </m:r>
                    </m:oMath>
                  </m:oMathPara>
                </a14:m>
                <a:endParaRPr lang="el-GR" sz="2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10" name="Ορθογώνιο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040" y="5871763"/>
                <a:ext cx="410690" cy="400110"/>
              </a:xfrm>
              <a:prstGeom prst="rect">
                <a:avLst/>
              </a:prstGeom>
              <a:blipFill>
                <a:blip r:embed="rId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Ορθογώνιο 15"/>
              <p:cNvSpPr/>
              <p:nvPr/>
            </p:nvSpPr>
            <p:spPr>
              <a:xfrm>
                <a:off x="680156" y="6475557"/>
                <a:ext cx="40427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𝒙</m:t>
                      </m:r>
                    </m:oMath>
                  </m:oMathPara>
                </a14:m>
                <a:endParaRPr lang="el-GR" b="1" dirty="0"/>
              </a:p>
            </p:txBody>
          </p:sp>
        </mc:Choice>
        <mc:Fallback xmlns="">
          <p:sp>
            <p:nvSpPr>
              <p:cNvPr id="11" name="Ορθογώνιο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56" y="6475557"/>
                <a:ext cx="40427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05616" y="3520985"/>
                <a:ext cx="509972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𝒉𝒊𝒅𝒅𝒆𝒏</m:t>
                      </m:r>
                      <m:r>
                        <a:rPr lang="en-US" sz="2000" b="1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𝒍𝒂𝒚𝒆𝒓</m:t>
                      </m:r>
                      <m:r>
                        <a:rPr lang="en-US" sz="2000" b="1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solidFill>
                            <a:schemeClr val="accent4"/>
                          </a:solidFill>
                          <a:latin typeface="Cambria Math" charset="0"/>
                        </a:rPr>
                        <m:t>𝒉</m:t>
                      </m:r>
                      <m:r>
                        <a:rPr lang="en-US" sz="2000" b="1" i="1">
                          <a:solidFill>
                            <a:schemeClr val="accent4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l-GR" sz="2000" b="1" i="1">
                          <a:solidFill>
                            <a:schemeClr val="accent4"/>
                          </a:solidFill>
                          <a:latin typeface="Cambria Math" charset="0"/>
                        </a:rPr>
                        <m:t>𝝈</m:t>
                      </m:r>
                      <m:r>
                        <a:rPr lang="el-GR" sz="2000" b="1" i="1">
                          <a:solidFill>
                            <a:schemeClr val="accent4"/>
                          </a:solidFill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𝐖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>
                          <a:solidFill>
                            <a:schemeClr val="accent4"/>
                          </a:solidFill>
                          <a:latin typeface="Cambria Math" charset="0"/>
                        </a:rPr>
                        <m:t>𝒙</m:t>
                      </m:r>
                      <m:r>
                        <a:rPr lang="en-US" sz="2000" b="1" i="1">
                          <a:solidFill>
                            <a:schemeClr val="accent4"/>
                          </a:solidFill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>
                          <a:solidFill>
                            <a:schemeClr val="accent4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l-GR" sz="20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616" y="3520985"/>
                <a:ext cx="5099729" cy="307777"/>
              </a:xfrm>
              <a:prstGeom prst="rect">
                <a:avLst/>
              </a:prstGeom>
              <a:blipFill>
                <a:blip r:embed="rId8"/>
                <a:stretch>
                  <a:fillRect t="-4000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74274" y="4102594"/>
                <a:ext cx="369056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𝒐𝒖𝒕𝒑𝒖𝒕</m:t>
                      </m:r>
                      <m:r>
                        <a:rPr lang="en-US" sz="2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𝒍𝒂𝒚𝒆𝒓</m:t>
                      </m:r>
                      <m:r>
                        <a:rPr lang="en-US" sz="2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solidFill>
                            <a:schemeClr val="accent3"/>
                          </a:solidFill>
                          <a:latin typeface="Cambria Math" charset="0"/>
                        </a:rPr>
                        <m:t>𝒚</m:t>
                      </m:r>
                      <m:r>
                        <a:rPr lang="en-US" sz="2000" b="1" i="1">
                          <a:solidFill>
                            <a:schemeClr val="accent3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l-GR" sz="2000" b="1" i="1">
                          <a:solidFill>
                            <a:schemeClr val="accent3"/>
                          </a:solidFill>
                          <a:latin typeface="Cambria Math" charset="0"/>
                        </a:rPr>
                        <m:t>𝝈</m:t>
                      </m:r>
                      <m:r>
                        <a:rPr lang="el-GR" sz="2000" b="1" i="1">
                          <a:solidFill>
                            <a:schemeClr val="accent3"/>
                          </a:solidFill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accent3"/>
                              </a:solidFill>
                              <a:latin typeface="Cambria Math" charset="0"/>
                            </a:rPr>
                            <m:t>𝑾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accent3"/>
                              </a:solidFill>
                              <a:latin typeface="Cambria Math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>
                          <a:solidFill>
                            <a:schemeClr val="accent3"/>
                          </a:solidFill>
                          <a:latin typeface="Cambria Math" charset="0"/>
                        </a:rPr>
                        <m:t>𝒉</m:t>
                      </m:r>
                      <m:r>
                        <a:rPr lang="en-US" sz="2000" b="1" i="1">
                          <a:solidFill>
                            <a:schemeClr val="accent3"/>
                          </a:solidFill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accent3"/>
                              </a:solidFill>
                              <a:latin typeface="Cambria Math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accent3"/>
                              </a:solidFill>
                              <a:latin typeface="Cambria Math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>
                          <a:solidFill>
                            <a:schemeClr val="accent3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l-GR" sz="2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274" y="4102594"/>
                <a:ext cx="3690561" cy="307777"/>
              </a:xfrm>
              <a:prstGeom prst="rect">
                <a:avLst/>
              </a:prstGeom>
              <a:blipFill>
                <a:blip r:embed="rId9"/>
                <a:stretch>
                  <a:fillRect l="-1653" t="-2000" r="-2149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6558964" y="2625026"/>
            <a:ext cx="2597562" cy="1540306"/>
            <a:chOff x="5726611" y="2799072"/>
            <a:chExt cx="2602628" cy="1540306"/>
          </a:xfrm>
        </p:grpSpPr>
        <p:sp>
          <p:nvSpPr>
            <p:cNvPr id="16" name="Ορθογώνιο 17"/>
            <p:cNvSpPr/>
            <p:nvPr/>
          </p:nvSpPr>
          <p:spPr>
            <a:xfrm>
              <a:off x="5726611" y="2824561"/>
              <a:ext cx="1117422" cy="4319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7" dirty="0"/>
                <a:t>Weights</a:t>
              </a:r>
            </a:p>
          </p:txBody>
        </p:sp>
        <p:cxnSp>
          <p:nvCxnSpPr>
            <p:cNvPr id="18" name="Ευθύγραμμο βέλος σύνδεσης 20"/>
            <p:cNvCxnSpPr>
              <a:stCxn id="16" idx="2"/>
            </p:cNvCxnSpPr>
            <p:nvPr/>
          </p:nvCxnSpPr>
          <p:spPr>
            <a:xfrm>
              <a:off x="6285322" y="3256539"/>
              <a:ext cx="884216" cy="43850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Ευθύγραμμο βέλος σύνδεσης 22"/>
            <p:cNvCxnSpPr>
              <a:stCxn id="16" idx="2"/>
            </p:cNvCxnSpPr>
            <p:nvPr/>
          </p:nvCxnSpPr>
          <p:spPr>
            <a:xfrm>
              <a:off x="6285322" y="3256539"/>
              <a:ext cx="884216" cy="10828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Ορθογώνιο 17"/>
            <p:cNvSpPr/>
            <p:nvPr/>
          </p:nvSpPr>
          <p:spPr>
            <a:xfrm>
              <a:off x="7424667" y="2799072"/>
              <a:ext cx="904572" cy="4319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7" dirty="0"/>
                <a:t>Biases</a:t>
              </a:r>
            </a:p>
          </p:txBody>
        </p:sp>
        <p:cxnSp>
          <p:nvCxnSpPr>
            <p:cNvPr id="37" name="Ευθύγραμμο βέλος σύνδεσης 20"/>
            <p:cNvCxnSpPr>
              <a:stCxn id="31" idx="2"/>
            </p:cNvCxnSpPr>
            <p:nvPr/>
          </p:nvCxnSpPr>
          <p:spPr>
            <a:xfrm>
              <a:off x="7876954" y="3231050"/>
              <a:ext cx="212925" cy="4446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Ευθύγραμμο βέλος σύνδεσης 20"/>
            <p:cNvCxnSpPr>
              <a:stCxn id="31" idx="2"/>
            </p:cNvCxnSpPr>
            <p:nvPr/>
          </p:nvCxnSpPr>
          <p:spPr>
            <a:xfrm>
              <a:off x="7876954" y="3231050"/>
              <a:ext cx="43164" cy="9434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6219195" y="3900876"/>
            <a:ext cx="2482987" cy="1143191"/>
            <a:chOff x="5637119" y="3866249"/>
            <a:chExt cx="2482987" cy="1143191"/>
          </a:xfrm>
        </p:grpSpPr>
        <p:sp>
          <p:nvSpPr>
            <p:cNvPr id="17" name="Ορθογώνιο 18"/>
            <p:cNvSpPr/>
            <p:nvPr/>
          </p:nvSpPr>
          <p:spPr>
            <a:xfrm>
              <a:off x="5637119" y="4577462"/>
              <a:ext cx="2482987" cy="4319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7" dirty="0"/>
                <a:t>Activation functions</a:t>
              </a:r>
            </a:p>
          </p:txBody>
        </p:sp>
        <p:cxnSp>
          <p:nvCxnSpPr>
            <p:cNvPr id="20" name="Ευθύγραμμο βέλος σύνδεσης 24"/>
            <p:cNvCxnSpPr/>
            <p:nvPr/>
          </p:nvCxnSpPr>
          <p:spPr>
            <a:xfrm flipV="1">
              <a:off x="6857276" y="4375163"/>
              <a:ext cx="234863" cy="3092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Ευθύγραμμο βέλος σύνδεσης 26"/>
            <p:cNvCxnSpPr/>
            <p:nvPr/>
          </p:nvCxnSpPr>
          <p:spPr>
            <a:xfrm flipV="1">
              <a:off x="6857276" y="3866249"/>
              <a:ext cx="302368" cy="82687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5083434" y="5655716"/>
            <a:ext cx="4572000" cy="1327030"/>
            <a:chOff x="5083434" y="5655716"/>
            <a:chExt cx="4572000" cy="1327030"/>
          </a:xfrm>
        </p:grpSpPr>
        <p:sp>
          <p:nvSpPr>
            <p:cNvPr id="26" name="Rectangle 25"/>
            <p:cNvSpPr/>
            <p:nvPr/>
          </p:nvSpPr>
          <p:spPr>
            <a:xfrm>
              <a:off x="5083434" y="5655716"/>
              <a:ext cx="4572000" cy="13270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US" dirty="0"/>
                <a:t>4 + 2 = 6 neurons (not counting inputs)</a:t>
              </a:r>
            </a:p>
            <a:p>
              <a:pPr algn="ctr"/>
              <a:r>
                <a:rPr lang="en-US" dirty="0"/>
                <a:t>[3 × 4] + [4 × 2] = 20 weights </a:t>
              </a:r>
            </a:p>
            <a:p>
              <a:pPr algn="ctr"/>
              <a:r>
                <a:rPr lang="en-US" dirty="0"/>
                <a:t>4 + 2 = 6 biases</a:t>
              </a:r>
            </a:p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26</a:t>
              </a:r>
              <a:r>
                <a:rPr lang="en-US" dirty="0"/>
                <a:t> </a:t>
              </a:r>
              <a:r>
                <a:rPr lang="en-US" dirty="0">
                  <a:solidFill>
                    <a:schemeClr val="accent2"/>
                  </a:solidFill>
                </a:rPr>
                <a:t>learnable parameters</a:t>
              </a:r>
            </a:p>
          </p:txBody>
        </p:sp>
        <p:cxnSp>
          <p:nvCxnSpPr>
            <p:cNvPr id="27" name="Ευθεία γραμμή σύνδεσης 9"/>
            <p:cNvCxnSpPr/>
            <p:nvPr/>
          </p:nvCxnSpPr>
          <p:spPr>
            <a:xfrm>
              <a:off x="5272904" y="6622504"/>
              <a:ext cx="41578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184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Neural Networks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Deep NNs have many hidden layers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Fully-connected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dense</a:t>
            </a:r>
            <a:r>
              <a:rPr lang="en-US" dirty="0"/>
              <a:t>) layers (a.k.a. </a:t>
            </a:r>
            <a:r>
              <a:rPr lang="en-US" dirty="0">
                <a:solidFill>
                  <a:srgbClr val="FF0000"/>
                </a:solidFill>
              </a:rPr>
              <a:t>Multi-Layer Perceptron </a:t>
            </a:r>
            <a:r>
              <a:rPr lang="en-US" dirty="0"/>
              <a:t>or MLP)</a:t>
            </a:r>
          </a:p>
          <a:p>
            <a:pPr lvl="1"/>
            <a:r>
              <a:rPr lang="en-US" dirty="0"/>
              <a:t>Each neuron is connected to all neurons in the succeeding layer</a:t>
            </a:r>
          </a:p>
        </p:txBody>
      </p:sp>
      <p:sp>
        <p:nvSpPr>
          <p:cNvPr id="78" name="Content Placeholder 77">
            <a:extLst>
              <a:ext uri="{FF2B5EF4-FFF2-40B4-BE49-F238E27FC236}">
                <a16:creationId xmlns:a16="http://schemas.microsoft.com/office/drawing/2014/main" id="{BC378AB8-374D-47C8-8533-BE30FE82861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sp>
        <p:nvSpPr>
          <p:cNvPr id="4" name="文字方塊 63"/>
          <p:cNvSpPr txBox="1"/>
          <p:nvPr/>
        </p:nvSpPr>
        <p:spPr>
          <a:xfrm>
            <a:off x="7284570" y="6577993"/>
            <a:ext cx="193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Output Layer</a:t>
            </a:r>
            <a:endParaRPr lang="zh-TW" altLang="en-US" sz="2400" b="1" dirty="0"/>
          </a:p>
        </p:txBody>
      </p:sp>
      <p:sp>
        <p:nvSpPr>
          <p:cNvPr id="5" name="文字方塊 64"/>
          <p:cNvSpPr txBox="1"/>
          <p:nvPr/>
        </p:nvSpPr>
        <p:spPr>
          <a:xfrm>
            <a:off x="4114686" y="6808911"/>
            <a:ext cx="2066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Hidden Layers</a:t>
            </a:r>
            <a:endParaRPr lang="zh-TW" altLang="en-US" sz="2400" b="1" dirty="0"/>
          </a:p>
        </p:txBody>
      </p:sp>
      <p:sp>
        <p:nvSpPr>
          <p:cNvPr id="6" name="右大括弧 65"/>
          <p:cNvSpPr/>
          <p:nvPr/>
        </p:nvSpPr>
        <p:spPr>
          <a:xfrm rot="5400000">
            <a:off x="4917109" y="4544738"/>
            <a:ext cx="374933" cy="4327216"/>
          </a:xfrm>
          <a:prstGeom prst="rightBrace">
            <a:avLst>
              <a:gd name="adj1" fmla="val 175868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58"/>
          <p:cNvSpPr/>
          <p:nvPr/>
        </p:nvSpPr>
        <p:spPr>
          <a:xfrm>
            <a:off x="1750404" y="3832997"/>
            <a:ext cx="498951" cy="26250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59"/>
          <p:cNvSpPr txBox="1"/>
          <p:nvPr/>
        </p:nvSpPr>
        <p:spPr>
          <a:xfrm>
            <a:off x="1089065" y="6577993"/>
            <a:ext cx="1737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Input Layer</a:t>
            </a:r>
            <a:endParaRPr lang="zh-TW" altLang="en-US" sz="2400" b="1" dirty="0"/>
          </a:p>
        </p:txBody>
      </p:sp>
      <p:sp>
        <p:nvSpPr>
          <p:cNvPr id="9" name="文字方塊 6"/>
          <p:cNvSpPr txBox="1"/>
          <p:nvPr/>
        </p:nvSpPr>
        <p:spPr>
          <a:xfrm>
            <a:off x="1422918" y="3351213"/>
            <a:ext cx="1134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Input</a:t>
            </a:r>
          </a:p>
        </p:txBody>
      </p:sp>
      <p:sp>
        <p:nvSpPr>
          <p:cNvPr id="10" name="文字方塊 7"/>
          <p:cNvSpPr txBox="1"/>
          <p:nvPr/>
        </p:nvSpPr>
        <p:spPr>
          <a:xfrm>
            <a:off x="7566960" y="3351213"/>
            <a:ext cx="1134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Output</a:t>
            </a:r>
          </a:p>
        </p:txBody>
      </p:sp>
      <p:cxnSp>
        <p:nvCxnSpPr>
          <p:cNvPr id="11" name="直線單箭頭接點 10"/>
          <p:cNvCxnSpPr/>
          <p:nvPr/>
        </p:nvCxnSpPr>
        <p:spPr>
          <a:xfrm>
            <a:off x="6862678" y="4853776"/>
            <a:ext cx="101859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>
            <a:off x="6971994" y="6099666"/>
            <a:ext cx="90574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>
            <a:off x="6838794" y="4074973"/>
            <a:ext cx="105037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818792" y="4550690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1824610" y="3980361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359283"/>
              </p:ext>
            </p:extLst>
          </p:nvPr>
        </p:nvGraphicFramePr>
        <p:xfrm>
          <a:off x="1837309" y="3885111"/>
          <a:ext cx="3254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3" imgW="152280" imgH="215640" progId="Equation.3">
                  <p:embed/>
                </p:oleObj>
              </mc:Choice>
              <mc:Fallback>
                <p:oleObj name="方程式" r:id="rId3" imgW="152280" imgH="215640" progId="Equation.3">
                  <p:embed/>
                  <p:pic>
                    <p:nvPicPr>
                      <p:cNvPr id="1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7309" y="3885111"/>
                        <a:ext cx="325438" cy="461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7097444"/>
              </p:ext>
            </p:extLst>
          </p:nvPr>
        </p:nvGraphicFramePr>
        <p:xfrm>
          <a:off x="1842605" y="4467840"/>
          <a:ext cx="3524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5" imgW="164880" imgH="215640" progId="Equation.3">
                  <p:embed/>
                </p:oleObj>
              </mc:Choice>
              <mc:Fallback>
                <p:oleObj name="方程式" r:id="rId5" imgW="164880" imgH="215640" progId="Equation.3">
                  <p:embed/>
                  <p:pic>
                    <p:nvPicPr>
                      <p:cNvPr id="1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2605" y="4467840"/>
                        <a:ext cx="352425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群組 77"/>
          <p:cNvGrpSpPr/>
          <p:nvPr/>
        </p:nvGrpSpPr>
        <p:grpSpPr>
          <a:xfrm>
            <a:off x="2761079" y="3351213"/>
            <a:ext cx="1134648" cy="3130011"/>
            <a:chOff x="2332137" y="1770729"/>
            <a:chExt cx="1134648" cy="3130011"/>
          </a:xfrm>
        </p:grpSpPr>
        <p:sp>
          <p:nvSpPr>
            <p:cNvPr id="19" name="矩形 60"/>
            <p:cNvSpPr/>
            <p:nvPr/>
          </p:nvSpPr>
          <p:spPr>
            <a:xfrm>
              <a:off x="2504565" y="2224872"/>
              <a:ext cx="746342" cy="26758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文字方塊 3"/>
            <p:cNvSpPr txBox="1"/>
            <p:nvPr/>
          </p:nvSpPr>
          <p:spPr>
            <a:xfrm>
              <a:off x="2332137" y="1770729"/>
              <a:ext cx="11346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Layer 1</a:t>
              </a:r>
              <a:endParaRPr lang="zh-TW" altLang="en-US" sz="2400" dirty="0"/>
            </a:p>
          </p:txBody>
        </p:sp>
        <p:sp>
          <p:nvSpPr>
            <p:cNvPr id="21" name="橢圓 17"/>
            <p:cNvSpPr/>
            <p:nvPr/>
          </p:nvSpPr>
          <p:spPr>
            <a:xfrm>
              <a:off x="2601675" y="2235874"/>
              <a:ext cx="574158" cy="57415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18"/>
            <p:cNvSpPr/>
            <p:nvPr/>
          </p:nvSpPr>
          <p:spPr>
            <a:xfrm>
              <a:off x="2604017" y="3014444"/>
              <a:ext cx="574158" cy="57415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橢圓 19"/>
            <p:cNvSpPr/>
            <p:nvPr/>
          </p:nvSpPr>
          <p:spPr>
            <a:xfrm>
              <a:off x="2592384" y="4242456"/>
              <a:ext cx="574158" cy="574158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文字方塊 20"/>
            <p:cNvSpPr txBox="1"/>
            <p:nvPr/>
          </p:nvSpPr>
          <p:spPr>
            <a:xfrm rot="5400000">
              <a:off x="2589637" y="3664749"/>
              <a:ext cx="769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……</a:t>
              </a:r>
              <a:endParaRPr lang="zh-TW" altLang="en-US" sz="2800" dirty="0"/>
            </a:p>
          </p:txBody>
        </p:sp>
      </p:grpSp>
      <p:sp>
        <p:nvSpPr>
          <p:cNvPr id="25" name="矩形 21"/>
          <p:cNvSpPr/>
          <p:nvPr/>
        </p:nvSpPr>
        <p:spPr>
          <a:xfrm>
            <a:off x="1828317" y="5948447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2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508029"/>
              </p:ext>
            </p:extLst>
          </p:nvPr>
        </p:nvGraphicFramePr>
        <p:xfrm>
          <a:off x="1825201" y="5852193"/>
          <a:ext cx="4079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7" imgW="190440" imgH="228600" progId="Equation.3">
                  <p:embed/>
                </p:oleObj>
              </mc:Choice>
              <mc:Fallback>
                <p:oleObj name="方程式" r:id="rId7" imgW="190440" imgH="228600" progId="Equation.3">
                  <p:embed/>
                  <p:pic>
                    <p:nvPicPr>
                      <p:cNvPr id="2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201" y="5852193"/>
                        <a:ext cx="407988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字方塊 23"/>
          <p:cNvSpPr txBox="1"/>
          <p:nvPr/>
        </p:nvSpPr>
        <p:spPr>
          <a:xfrm rot="5400000">
            <a:off x="1704249" y="5233389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grpSp>
        <p:nvGrpSpPr>
          <p:cNvPr id="28" name="群組 78"/>
          <p:cNvGrpSpPr/>
          <p:nvPr/>
        </p:nvGrpSpPr>
        <p:grpSpPr>
          <a:xfrm>
            <a:off x="4085977" y="3351213"/>
            <a:ext cx="1134648" cy="3113664"/>
            <a:chOff x="3657035" y="1770729"/>
            <a:chExt cx="1134648" cy="3113664"/>
          </a:xfrm>
        </p:grpSpPr>
        <p:sp>
          <p:nvSpPr>
            <p:cNvPr id="29" name="矩形 61"/>
            <p:cNvSpPr/>
            <p:nvPr/>
          </p:nvSpPr>
          <p:spPr>
            <a:xfrm>
              <a:off x="3830151" y="2208525"/>
              <a:ext cx="746342" cy="26758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文字方塊 4"/>
            <p:cNvSpPr txBox="1"/>
            <p:nvPr/>
          </p:nvSpPr>
          <p:spPr>
            <a:xfrm>
              <a:off x="3657035" y="1770729"/>
              <a:ext cx="11346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Layer 2</a:t>
              </a:r>
              <a:endParaRPr lang="zh-TW" altLang="en-US" sz="2400" dirty="0"/>
            </a:p>
          </p:txBody>
        </p:sp>
        <p:sp>
          <p:nvSpPr>
            <p:cNvPr id="31" name="橢圓 24"/>
            <p:cNvSpPr/>
            <p:nvPr/>
          </p:nvSpPr>
          <p:spPr>
            <a:xfrm>
              <a:off x="3917237" y="2235874"/>
              <a:ext cx="574158" cy="57415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橢圓 25"/>
            <p:cNvSpPr/>
            <p:nvPr/>
          </p:nvSpPr>
          <p:spPr>
            <a:xfrm>
              <a:off x="3919579" y="3014444"/>
              <a:ext cx="574158" cy="57415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橢圓 26"/>
            <p:cNvSpPr/>
            <p:nvPr/>
          </p:nvSpPr>
          <p:spPr>
            <a:xfrm>
              <a:off x="3907946" y="4242456"/>
              <a:ext cx="574158" cy="57415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文字方塊 27"/>
            <p:cNvSpPr txBox="1"/>
            <p:nvPr/>
          </p:nvSpPr>
          <p:spPr>
            <a:xfrm rot="5400000">
              <a:off x="3905199" y="3664749"/>
              <a:ext cx="769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……</a:t>
              </a:r>
              <a:endParaRPr lang="zh-TW" altLang="en-US" sz="2800" dirty="0"/>
            </a:p>
          </p:txBody>
        </p:sp>
      </p:grpSp>
      <p:grpSp>
        <p:nvGrpSpPr>
          <p:cNvPr id="35" name="群組 79"/>
          <p:cNvGrpSpPr/>
          <p:nvPr/>
        </p:nvGrpSpPr>
        <p:grpSpPr>
          <a:xfrm>
            <a:off x="6297323" y="3351213"/>
            <a:ext cx="1134648" cy="3130011"/>
            <a:chOff x="5868381" y="1770729"/>
            <a:chExt cx="1134648" cy="3130011"/>
          </a:xfrm>
        </p:grpSpPr>
        <p:sp>
          <p:nvSpPr>
            <p:cNvPr id="36" name="矩形 62"/>
            <p:cNvSpPr/>
            <p:nvPr/>
          </p:nvSpPr>
          <p:spPr>
            <a:xfrm>
              <a:off x="6046929" y="2224872"/>
              <a:ext cx="746342" cy="26758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文字方塊 5"/>
            <p:cNvSpPr txBox="1"/>
            <p:nvPr/>
          </p:nvSpPr>
          <p:spPr>
            <a:xfrm>
              <a:off x="5868381" y="1770729"/>
              <a:ext cx="11346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Layer L</a:t>
              </a:r>
              <a:endParaRPr lang="zh-TW" altLang="en-US" sz="2400" dirty="0"/>
            </a:p>
          </p:txBody>
        </p:sp>
        <p:sp>
          <p:nvSpPr>
            <p:cNvPr id="38" name="橢圓 28"/>
            <p:cNvSpPr/>
            <p:nvPr/>
          </p:nvSpPr>
          <p:spPr>
            <a:xfrm>
              <a:off x="6122773" y="2216766"/>
              <a:ext cx="574158" cy="574158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29"/>
            <p:cNvSpPr/>
            <p:nvPr/>
          </p:nvSpPr>
          <p:spPr>
            <a:xfrm>
              <a:off x="6125115" y="2976675"/>
              <a:ext cx="574158" cy="574158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橢圓 30"/>
            <p:cNvSpPr/>
            <p:nvPr/>
          </p:nvSpPr>
          <p:spPr>
            <a:xfrm>
              <a:off x="6132143" y="4223348"/>
              <a:ext cx="574158" cy="574158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文字方塊 31"/>
            <p:cNvSpPr txBox="1"/>
            <p:nvPr/>
          </p:nvSpPr>
          <p:spPr>
            <a:xfrm rot="5400000">
              <a:off x="6129396" y="3642478"/>
              <a:ext cx="769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……</a:t>
              </a:r>
              <a:endParaRPr lang="zh-TW" altLang="en-US" sz="2800" dirty="0"/>
            </a:p>
          </p:txBody>
        </p:sp>
      </p:grpSp>
      <p:sp>
        <p:nvSpPr>
          <p:cNvPr id="42" name="文字方塊 32"/>
          <p:cNvSpPr txBox="1"/>
          <p:nvPr/>
        </p:nvSpPr>
        <p:spPr>
          <a:xfrm>
            <a:off x="5029065" y="3772346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43" name="文字方塊 33"/>
          <p:cNvSpPr txBox="1"/>
          <p:nvPr/>
        </p:nvSpPr>
        <p:spPr>
          <a:xfrm>
            <a:off x="5036014" y="4533333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44" name="文字方塊 34"/>
          <p:cNvSpPr txBox="1"/>
          <p:nvPr/>
        </p:nvSpPr>
        <p:spPr>
          <a:xfrm>
            <a:off x="5065030" y="5748668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grpSp>
        <p:nvGrpSpPr>
          <p:cNvPr id="45" name="群組 80"/>
          <p:cNvGrpSpPr/>
          <p:nvPr/>
        </p:nvGrpSpPr>
        <p:grpSpPr>
          <a:xfrm>
            <a:off x="3595484" y="4103437"/>
            <a:ext cx="753037" cy="2259362"/>
            <a:chOff x="3166542" y="2277312"/>
            <a:chExt cx="753037" cy="2259362"/>
          </a:xfrm>
        </p:grpSpPr>
        <p:cxnSp>
          <p:nvCxnSpPr>
            <p:cNvPr id="46" name="直線單箭頭接點 35"/>
            <p:cNvCxnSpPr>
              <a:stCxn id="21" idx="6"/>
              <a:endCxn id="31" idx="2"/>
            </p:cNvCxnSpPr>
            <p:nvPr/>
          </p:nvCxnSpPr>
          <p:spPr>
            <a:xfrm>
              <a:off x="3175833" y="2277312"/>
              <a:ext cx="74140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單箭頭接點 36"/>
            <p:cNvCxnSpPr/>
            <p:nvPr/>
          </p:nvCxnSpPr>
          <p:spPr>
            <a:xfrm>
              <a:off x="3175833" y="3314705"/>
              <a:ext cx="74140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單箭頭接點 37"/>
            <p:cNvCxnSpPr/>
            <p:nvPr/>
          </p:nvCxnSpPr>
          <p:spPr>
            <a:xfrm>
              <a:off x="3166542" y="4536674"/>
              <a:ext cx="74140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單箭頭接點 38"/>
            <p:cNvCxnSpPr>
              <a:stCxn id="22" idx="6"/>
              <a:endCxn id="31" idx="2"/>
            </p:cNvCxnSpPr>
            <p:nvPr/>
          </p:nvCxnSpPr>
          <p:spPr>
            <a:xfrm flipV="1">
              <a:off x="3178175" y="2277312"/>
              <a:ext cx="739062" cy="77857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單箭頭接點 39"/>
            <p:cNvCxnSpPr>
              <a:stCxn id="21" idx="6"/>
              <a:endCxn id="32" idx="2"/>
            </p:cNvCxnSpPr>
            <p:nvPr/>
          </p:nvCxnSpPr>
          <p:spPr>
            <a:xfrm>
              <a:off x="3175833" y="2277312"/>
              <a:ext cx="743746" cy="77857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單箭頭接點 40"/>
            <p:cNvCxnSpPr>
              <a:stCxn id="21" idx="6"/>
              <a:endCxn id="33" idx="2"/>
            </p:cNvCxnSpPr>
            <p:nvPr/>
          </p:nvCxnSpPr>
          <p:spPr>
            <a:xfrm>
              <a:off x="3175833" y="2277312"/>
              <a:ext cx="732113" cy="200658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單箭頭接點 41"/>
            <p:cNvCxnSpPr>
              <a:stCxn id="22" idx="6"/>
              <a:endCxn id="33" idx="2"/>
            </p:cNvCxnSpPr>
            <p:nvPr/>
          </p:nvCxnSpPr>
          <p:spPr>
            <a:xfrm>
              <a:off x="3178175" y="3055882"/>
              <a:ext cx="729771" cy="122801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單箭頭接點 42"/>
            <p:cNvCxnSpPr>
              <a:stCxn id="23" idx="6"/>
              <a:endCxn id="31" idx="2"/>
            </p:cNvCxnSpPr>
            <p:nvPr/>
          </p:nvCxnSpPr>
          <p:spPr>
            <a:xfrm flipV="1">
              <a:off x="3166542" y="2277312"/>
              <a:ext cx="750695" cy="200658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單箭頭接點 43"/>
            <p:cNvCxnSpPr>
              <a:stCxn id="23" idx="6"/>
              <a:endCxn id="32" idx="2"/>
            </p:cNvCxnSpPr>
            <p:nvPr/>
          </p:nvCxnSpPr>
          <p:spPr>
            <a:xfrm flipV="1">
              <a:off x="3166542" y="3055882"/>
              <a:ext cx="753037" cy="122801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直線單箭頭接點 44"/>
          <p:cNvCxnSpPr>
            <a:endCxn id="21" idx="2"/>
          </p:cNvCxnSpPr>
          <p:nvPr/>
        </p:nvCxnSpPr>
        <p:spPr>
          <a:xfrm flipV="1">
            <a:off x="2171217" y="4103437"/>
            <a:ext cx="859400" cy="2999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單箭頭接點 45"/>
          <p:cNvCxnSpPr>
            <a:stCxn id="15" idx="3"/>
            <a:endCxn id="22" idx="2"/>
          </p:cNvCxnSpPr>
          <p:nvPr/>
        </p:nvCxnSpPr>
        <p:spPr>
          <a:xfrm>
            <a:off x="2167510" y="4151811"/>
            <a:ext cx="865449" cy="73019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46"/>
          <p:cNvCxnSpPr>
            <a:stCxn id="15" idx="3"/>
            <a:endCxn id="23" idx="2"/>
          </p:cNvCxnSpPr>
          <p:nvPr/>
        </p:nvCxnSpPr>
        <p:spPr>
          <a:xfrm>
            <a:off x="2167510" y="4151811"/>
            <a:ext cx="853816" cy="19582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47"/>
          <p:cNvCxnSpPr>
            <a:stCxn id="17" idx="3"/>
            <a:endCxn id="21" idx="2"/>
          </p:cNvCxnSpPr>
          <p:nvPr/>
        </p:nvCxnSpPr>
        <p:spPr>
          <a:xfrm flipV="1">
            <a:off x="2195030" y="4103437"/>
            <a:ext cx="835587" cy="5953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單箭頭接點 48"/>
          <p:cNvCxnSpPr>
            <a:stCxn id="14" idx="3"/>
            <a:endCxn id="22" idx="2"/>
          </p:cNvCxnSpPr>
          <p:nvPr/>
        </p:nvCxnSpPr>
        <p:spPr>
          <a:xfrm>
            <a:off x="2161692" y="4722140"/>
            <a:ext cx="871267" cy="1598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單箭頭接點 49"/>
          <p:cNvCxnSpPr>
            <a:stCxn id="14" idx="3"/>
            <a:endCxn id="23" idx="2"/>
          </p:cNvCxnSpPr>
          <p:nvPr/>
        </p:nvCxnSpPr>
        <p:spPr>
          <a:xfrm>
            <a:off x="2161692" y="4722140"/>
            <a:ext cx="859634" cy="138787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50"/>
          <p:cNvCxnSpPr>
            <a:stCxn id="26" idx="3"/>
            <a:endCxn id="21" idx="2"/>
          </p:cNvCxnSpPr>
          <p:nvPr/>
        </p:nvCxnSpPr>
        <p:spPr>
          <a:xfrm flipV="1">
            <a:off x="2233189" y="4103437"/>
            <a:ext cx="797428" cy="199323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單箭頭接點 51"/>
          <p:cNvCxnSpPr>
            <a:stCxn id="26" idx="3"/>
            <a:endCxn id="22" idx="2"/>
          </p:cNvCxnSpPr>
          <p:nvPr/>
        </p:nvCxnSpPr>
        <p:spPr>
          <a:xfrm flipV="1">
            <a:off x="2206820" y="4882007"/>
            <a:ext cx="826139" cy="12146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單箭頭接點 52"/>
          <p:cNvCxnSpPr>
            <a:stCxn id="26" idx="3"/>
            <a:endCxn id="23" idx="2"/>
          </p:cNvCxnSpPr>
          <p:nvPr/>
        </p:nvCxnSpPr>
        <p:spPr>
          <a:xfrm>
            <a:off x="2206820" y="6096613"/>
            <a:ext cx="814506" cy="134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字方塊 53"/>
          <p:cNvSpPr txBox="1"/>
          <p:nvPr/>
        </p:nvSpPr>
        <p:spPr>
          <a:xfrm rot="5400000">
            <a:off x="7831356" y="5253934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65" name="文字方塊 54"/>
          <p:cNvSpPr txBox="1"/>
          <p:nvPr/>
        </p:nvSpPr>
        <p:spPr>
          <a:xfrm>
            <a:off x="7900449" y="3735113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i="1" dirty="0"/>
              <a:t>y</a:t>
            </a:r>
            <a:r>
              <a:rPr lang="en-US" altLang="zh-TW" sz="2800" baseline="-25000" dirty="0"/>
              <a:t>1</a:t>
            </a:r>
            <a:endParaRPr lang="zh-TW" altLang="en-US" sz="2800" baseline="-25000" dirty="0"/>
          </a:p>
        </p:txBody>
      </p:sp>
      <p:sp>
        <p:nvSpPr>
          <p:cNvPr id="66" name="文字方塊 55"/>
          <p:cNvSpPr txBox="1"/>
          <p:nvPr/>
        </p:nvSpPr>
        <p:spPr>
          <a:xfrm>
            <a:off x="7889166" y="4533333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i="1" dirty="0"/>
              <a:t>y</a:t>
            </a:r>
            <a:r>
              <a:rPr lang="en-US" altLang="zh-TW" sz="2800" baseline="-25000" dirty="0"/>
              <a:t>2</a:t>
            </a:r>
            <a:endParaRPr lang="zh-TW" altLang="en-US" sz="2800" baseline="-25000" dirty="0"/>
          </a:p>
        </p:txBody>
      </p:sp>
      <p:sp>
        <p:nvSpPr>
          <p:cNvPr id="67" name="文字方塊 56"/>
          <p:cNvSpPr txBox="1"/>
          <p:nvPr/>
        </p:nvSpPr>
        <p:spPr>
          <a:xfrm>
            <a:off x="7889166" y="5799565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i="1" dirty="0" err="1"/>
              <a:t>y</a:t>
            </a:r>
            <a:r>
              <a:rPr lang="en-US" altLang="zh-TW" sz="2800" baseline="-25000" dirty="0" err="1"/>
              <a:t>M</a:t>
            </a:r>
            <a:endParaRPr lang="zh-TW" altLang="en-US" sz="2800" baseline="-25000" dirty="0"/>
          </a:p>
        </p:txBody>
      </p:sp>
      <p:grpSp>
        <p:nvGrpSpPr>
          <p:cNvPr id="68" name="群組 81"/>
          <p:cNvGrpSpPr/>
          <p:nvPr/>
        </p:nvGrpSpPr>
        <p:grpSpPr>
          <a:xfrm>
            <a:off x="5786036" y="4096298"/>
            <a:ext cx="753037" cy="2013721"/>
            <a:chOff x="5357094" y="2515814"/>
            <a:chExt cx="753037" cy="2013721"/>
          </a:xfrm>
        </p:grpSpPr>
        <p:cxnSp>
          <p:nvCxnSpPr>
            <p:cNvPr id="69" name="直線單箭頭接點 66"/>
            <p:cNvCxnSpPr/>
            <p:nvPr/>
          </p:nvCxnSpPr>
          <p:spPr>
            <a:xfrm>
              <a:off x="5366385" y="2515814"/>
              <a:ext cx="74140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單箭頭接點 69"/>
            <p:cNvCxnSpPr/>
            <p:nvPr/>
          </p:nvCxnSpPr>
          <p:spPr>
            <a:xfrm>
              <a:off x="5366385" y="3307566"/>
              <a:ext cx="74140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單箭頭接點 70"/>
            <p:cNvCxnSpPr/>
            <p:nvPr/>
          </p:nvCxnSpPr>
          <p:spPr>
            <a:xfrm>
              <a:off x="5357094" y="4529535"/>
              <a:ext cx="74140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單箭頭接點 71"/>
            <p:cNvCxnSpPr/>
            <p:nvPr/>
          </p:nvCxnSpPr>
          <p:spPr>
            <a:xfrm flipV="1">
              <a:off x="5368727" y="2515814"/>
              <a:ext cx="739062" cy="77857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線單箭頭接點 72"/>
            <p:cNvCxnSpPr/>
            <p:nvPr/>
          </p:nvCxnSpPr>
          <p:spPr>
            <a:xfrm>
              <a:off x="5366385" y="2515814"/>
              <a:ext cx="743746" cy="77857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單箭頭接點 73"/>
            <p:cNvCxnSpPr/>
            <p:nvPr/>
          </p:nvCxnSpPr>
          <p:spPr>
            <a:xfrm>
              <a:off x="5366385" y="2515814"/>
              <a:ext cx="732113" cy="200658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單箭頭接點 74"/>
            <p:cNvCxnSpPr/>
            <p:nvPr/>
          </p:nvCxnSpPr>
          <p:spPr>
            <a:xfrm>
              <a:off x="5368727" y="3294384"/>
              <a:ext cx="729771" cy="122801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單箭頭接點 75"/>
            <p:cNvCxnSpPr/>
            <p:nvPr/>
          </p:nvCxnSpPr>
          <p:spPr>
            <a:xfrm flipV="1">
              <a:off x="5357094" y="2515814"/>
              <a:ext cx="750695" cy="200658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單箭頭接點 76"/>
            <p:cNvCxnSpPr/>
            <p:nvPr/>
          </p:nvCxnSpPr>
          <p:spPr>
            <a:xfrm flipV="1">
              <a:off x="5357094" y="3294384"/>
              <a:ext cx="753037" cy="122801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7598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Neural Networks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simple network, toy example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892CE-210D-4070-B254-A1BFF18425B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sp>
        <p:nvSpPr>
          <p:cNvPr id="12" name="矩形 16"/>
          <p:cNvSpPr/>
          <p:nvPr/>
        </p:nvSpPr>
        <p:spPr>
          <a:xfrm>
            <a:off x="2051006" y="3854625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5"/>
          <p:cNvSpPr/>
          <p:nvPr/>
        </p:nvSpPr>
        <p:spPr>
          <a:xfrm>
            <a:off x="2019763" y="5496398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9"/>
          <p:cNvSpPr/>
          <p:nvPr/>
        </p:nvSpPr>
        <p:spPr>
          <a:xfrm>
            <a:off x="4027317" y="3759375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20"/>
          <p:cNvSpPr/>
          <p:nvPr/>
        </p:nvSpPr>
        <p:spPr>
          <a:xfrm>
            <a:off x="4016034" y="5307070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0" name="群組 83"/>
          <p:cNvGrpSpPr/>
          <p:nvPr/>
        </p:nvGrpSpPr>
        <p:grpSpPr>
          <a:xfrm>
            <a:off x="2411112" y="4035603"/>
            <a:ext cx="1588876" cy="1638300"/>
            <a:chOff x="1013669" y="3459098"/>
            <a:chExt cx="1588876" cy="1638300"/>
          </a:xfrm>
        </p:grpSpPr>
        <p:cxnSp>
          <p:nvCxnSpPr>
            <p:cNvPr id="21" name="直線單箭頭接點 49"/>
            <p:cNvCxnSpPr/>
            <p:nvPr/>
          </p:nvCxnSpPr>
          <p:spPr>
            <a:xfrm flipV="1">
              <a:off x="1013669" y="3507292"/>
              <a:ext cx="1574937" cy="15851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群組 82"/>
            <p:cNvGrpSpPr/>
            <p:nvPr/>
          </p:nvGrpSpPr>
          <p:grpSpPr>
            <a:xfrm>
              <a:off x="1025705" y="3459098"/>
              <a:ext cx="1576840" cy="1638300"/>
              <a:chOff x="1025705" y="3459098"/>
              <a:chExt cx="1576840" cy="1638300"/>
            </a:xfrm>
          </p:grpSpPr>
          <p:cxnSp>
            <p:nvCxnSpPr>
              <p:cNvPr id="23" name="直線單箭頭接點 47"/>
              <p:cNvCxnSpPr/>
              <p:nvPr/>
            </p:nvCxnSpPr>
            <p:spPr>
              <a:xfrm>
                <a:off x="1048081" y="3459098"/>
                <a:ext cx="1548874" cy="160892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單箭頭接點 50"/>
              <p:cNvCxnSpPr/>
              <p:nvPr/>
            </p:nvCxnSpPr>
            <p:spPr>
              <a:xfrm flipV="1">
                <a:off x="1025705" y="50973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單箭頭接點 79"/>
              <p:cNvCxnSpPr/>
              <p:nvPr/>
            </p:nvCxnSpPr>
            <p:spPr>
              <a:xfrm flipV="1">
                <a:off x="1025705" y="34590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群組 2"/>
          <p:cNvGrpSpPr/>
          <p:nvPr/>
        </p:nvGrpSpPr>
        <p:grpSpPr>
          <a:xfrm>
            <a:off x="6066603" y="3348264"/>
            <a:ext cx="3715125" cy="2924768"/>
            <a:chOff x="3243633" y="2586455"/>
            <a:chExt cx="5010018" cy="3980059"/>
          </a:xfrm>
        </p:grpSpPr>
        <p:sp>
          <p:nvSpPr>
            <p:cNvPr id="39" name="圓角矩形圖說文字 136"/>
            <p:cNvSpPr/>
            <p:nvPr/>
          </p:nvSpPr>
          <p:spPr>
            <a:xfrm>
              <a:off x="3243633" y="3787090"/>
              <a:ext cx="4802430" cy="2779424"/>
            </a:xfrm>
            <a:prstGeom prst="wedgeRoundRectCallout">
              <a:avLst>
                <a:gd name="adj1" fmla="val -91877"/>
                <a:gd name="adj2" fmla="val -52167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40" name="群組 3"/>
            <p:cNvGrpSpPr/>
            <p:nvPr/>
          </p:nvGrpSpPr>
          <p:grpSpPr>
            <a:xfrm>
              <a:off x="4469208" y="4868160"/>
              <a:ext cx="2403948" cy="1542918"/>
              <a:chOff x="2621906" y="4793796"/>
              <a:chExt cx="2403948" cy="1542918"/>
            </a:xfrm>
          </p:grpSpPr>
          <p:pic>
            <p:nvPicPr>
              <p:cNvPr id="43" name="圖片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1906" y="4826698"/>
                <a:ext cx="2112458" cy="1510016"/>
              </a:xfrm>
              <a:prstGeom prst="rect">
                <a:avLst/>
              </a:prstGeom>
            </p:spPr>
          </p:pic>
          <p:graphicFrame>
            <p:nvGraphicFramePr>
              <p:cNvPr id="44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46740607"/>
                  </p:ext>
                </p:extLst>
              </p:nvPr>
            </p:nvGraphicFramePr>
            <p:xfrm>
              <a:off x="2820635" y="4793796"/>
              <a:ext cx="624114" cy="4262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方程式" r:id="rId3" imgW="317160" imgH="215640" progId="Equation.3">
                      <p:embed/>
                    </p:oleObj>
                  </mc:Choice>
                  <mc:Fallback>
                    <p:oleObj name="方程式" r:id="rId3" imgW="317160" imgH="215640" progId="Equation.3">
                      <p:embed/>
                      <p:pic>
                        <p:nvPicPr>
                          <p:cNvPr id="6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20635" y="4793796"/>
                            <a:ext cx="624114" cy="426253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5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97413486"/>
                  </p:ext>
                </p:extLst>
              </p:nvPr>
            </p:nvGraphicFramePr>
            <p:xfrm>
              <a:off x="4698720" y="6005691"/>
              <a:ext cx="327134" cy="3256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方程式" r:id="rId5" imgW="126720" imgH="126720" progId="Equation.3">
                      <p:embed/>
                    </p:oleObj>
                  </mc:Choice>
                  <mc:Fallback>
                    <p:oleObj name="方程式" r:id="rId5" imgW="126720" imgH="126720" progId="Equation.3">
                      <p:embed/>
                      <p:pic>
                        <p:nvPicPr>
                          <p:cNvPr id="7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98720" y="6005691"/>
                            <a:ext cx="327134" cy="325661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1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4561091"/>
                </p:ext>
              </p:extLst>
            </p:nvPr>
          </p:nvGraphicFramePr>
          <p:xfrm>
            <a:off x="4832852" y="3927924"/>
            <a:ext cx="1748816" cy="7940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方程式" r:id="rId7" imgW="863280" imgH="393480" progId="Equation.3">
                    <p:embed/>
                  </p:oleObj>
                </mc:Choice>
                <mc:Fallback>
                  <p:oleObj name="方程式" r:id="rId7" imgW="863280" imgH="393480" progId="Equation.3">
                    <p:embed/>
                    <p:pic>
                      <p:nvPicPr>
                        <p:cNvPr id="79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2852" y="3927924"/>
                          <a:ext cx="1748816" cy="794094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文字方塊 102"/>
            <p:cNvSpPr txBox="1"/>
            <p:nvPr/>
          </p:nvSpPr>
          <p:spPr>
            <a:xfrm>
              <a:off x="3804044" y="2586455"/>
              <a:ext cx="4449607" cy="628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/>
                <a:t>Sigmoid Function</a:t>
              </a:r>
              <a:endParaRPr lang="zh-TW" altLang="en-US" sz="2400" dirty="0"/>
            </a:p>
          </p:txBody>
        </p:sp>
      </p:grpSp>
      <p:sp>
        <p:nvSpPr>
          <p:cNvPr id="46" name="手繪多邊形 103"/>
          <p:cNvSpPr/>
          <p:nvPr/>
        </p:nvSpPr>
        <p:spPr>
          <a:xfrm>
            <a:off x="4082350" y="5432883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手繪多邊形 105"/>
          <p:cNvSpPr/>
          <p:nvPr/>
        </p:nvSpPr>
        <p:spPr>
          <a:xfrm>
            <a:off x="4063740" y="3843442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文字方塊 110"/>
          <p:cNvSpPr txBox="1"/>
          <p:nvPr/>
        </p:nvSpPr>
        <p:spPr>
          <a:xfrm>
            <a:off x="2063174" y="384117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1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53" name="文字方塊 111"/>
          <p:cNvSpPr txBox="1"/>
          <p:nvPr/>
        </p:nvSpPr>
        <p:spPr>
          <a:xfrm>
            <a:off x="1957390" y="5440601"/>
            <a:ext cx="488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-1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54" name="文字方塊 112"/>
          <p:cNvSpPr txBox="1"/>
          <p:nvPr/>
        </p:nvSpPr>
        <p:spPr>
          <a:xfrm>
            <a:off x="3010042" y="3556241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1</a:t>
            </a:r>
            <a:endParaRPr lang="zh-TW" altLang="en-US" sz="2400" dirty="0"/>
          </a:p>
        </p:txBody>
      </p:sp>
      <p:sp>
        <p:nvSpPr>
          <p:cNvPr id="55" name="文字方塊 113"/>
          <p:cNvSpPr txBox="1"/>
          <p:nvPr/>
        </p:nvSpPr>
        <p:spPr>
          <a:xfrm>
            <a:off x="3177133" y="4144558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-2</a:t>
            </a:r>
            <a:endParaRPr lang="zh-TW" altLang="en-US" sz="2400" dirty="0"/>
          </a:p>
        </p:txBody>
      </p:sp>
      <p:sp>
        <p:nvSpPr>
          <p:cNvPr id="56" name="文字方塊 114"/>
          <p:cNvSpPr txBox="1"/>
          <p:nvPr/>
        </p:nvSpPr>
        <p:spPr>
          <a:xfrm>
            <a:off x="2874837" y="5661688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1</a:t>
            </a:r>
            <a:endParaRPr lang="zh-TW" altLang="en-US" sz="2400" dirty="0"/>
          </a:p>
        </p:txBody>
      </p:sp>
      <p:sp>
        <p:nvSpPr>
          <p:cNvPr id="57" name="文字方塊 115"/>
          <p:cNvSpPr txBox="1"/>
          <p:nvPr/>
        </p:nvSpPr>
        <p:spPr>
          <a:xfrm>
            <a:off x="3027116" y="5091376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-1</a:t>
            </a:r>
            <a:endParaRPr lang="zh-TW" altLang="en-US" sz="2400" dirty="0"/>
          </a:p>
        </p:txBody>
      </p:sp>
      <p:sp>
        <p:nvSpPr>
          <p:cNvPr id="58" name="矩形 116"/>
          <p:cNvSpPr/>
          <p:nvPr/>
        </p:nvSpPr>
        <p:spPr>
          <a:xfrm>
            <a:off x="3773364" y="4520611"/>
            <a:ext cx="458287" cy="448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9" name="直線單箭頭接點 118"/>
          <p:cNvCxnSpPr/>
          <p:nvPr/>
        </p:nvCxnSpPr>
        <p:spPr>
          <a:xfrm flipV="1">
            <a:off x="4000266" y="4137411"/>
            <a:ext cx="0" cy="3841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119"/>
          <p:cNvSpPr txBox="1"/>
          <p:nvPr/>
        </p:nvSpPr>
        <p:spPr>
          <a:xfrm>
            <a:off x="3796211" y="4507693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1</a:t>
            </a:r>
            <a:endParaRPr lang="zh-TW" altLang="en-US" sz="2400" dirty="0"/>
          </a:p>
        </p:txBody>
      </p:sp>
      <p:sp>
        <p:nvSpPr>
          <p:cNvPr id="61" name="矩形 131"/>
          <p:cNvSpPr/>
          <p:nvPr/>
        </p:nvSpPr>
        <p:spPr>
          <a:xfrm>
            <a:off x="3782889" y="6069950"/>
            <a:ext cx="458287" cy="448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2" name="直線單箭頭接點 132"/>
          <p:cNvCxnSpPr/>
          <p:nvPr/>
        </p:nvCxnSpPr>
        <p:spPr>
          <a:xfrm flipV="1">
            <a:off x="4009791" y="5686750"/>
            <a:ext cx="0" cy="3841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133"/>
          <p:cNvSpPr txBox="1"/>
          <p:nvPr/>
        </p:nvSpPr>
        <p:spPr>
          <a:xfrm>
            <a:off x="3799497" y="6063490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0</a:t>
            </a:r>
            <a:endParaRPr lang="zh-TW" altLang="en-US" sz="2400" dirty="0"/>
          </a:p>
        </p:txBody>
      </p:sp>
      <p:sp>
        <p:nvSpPr>
          <p:cNvPr id="64" name="文字方塊 134"/>
          <p:cNvSpPr txBox="1"/>
          <p:nvPr/>
        </p:nvSpPr>
        <p:spPr>
          <a:xfrm>
            <a:off x="3712647" y="3503921"/>
            <a:ext cx="430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4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65" name="文字方塊 135"/>
          <p:cNvSpPr txBox="1"/>
          <p:nvPr/>
        </p:nvSpPr>
        <p:spPr>
          <a:xfrm>
            <a:off x="3598609" y="5107788"/>
            <a:ext cx="682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-2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66" name="文字方塊 137"/>
          <p:cNvSpPr txBox="1"/>
          <p:nvPr/>
        </p:nvSpPr>
        <p:spPr>
          <a:xfrm>
            <a:off x="4411263" y="3464989"/>
            <a:ext cx="81164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0.98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67" name="文字方塊 138"/>
          <p:cNvSpPr txBox="1"/>
          <p:nvPr/>
        </p:nvSpPr>
        <p:spPr>
          <a:xfrm>
            <a:off x="4433582" y="5070520"/>
            <a:ext cx="81164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0.12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708748" y="2734072"/>
                <a:ext cx="3260251" cy="30867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48" y="2734072"/>
                <a:ext cx="3260251" cy="308674"/>
              </a:xfrm>
              <a:prstGeom prst="rect">
                <a:avLst/>
              </a:prstGeom>
              <a:blipFill>
                <a:blip r:embed="rId10"/>
                <a:stretch>
                  <a:fillRect r="-1117" b="-576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/>
          <p:cNvCxnSpPr/>
          <p:nvPr/>
        </p:nvCxnSpPr>
        <p:spPr>
          <a:xfrm flipH="1">
            <a:off x="3963029" y="2996665"/>
            <a:ext cx="5970" cy="396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4016772" y="6698598"/>
            <a:ext cx="0" cy="355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1000142" y="7033910"/>
                <a:ext cx="3027175" cy="30867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1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∙1+0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-2</a:t>
                </a: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42" y="7033910"/>
                <a:ext cx="3027175" cy="308674"/>
              </a:xfrm>
              <a:prstGeom prst="rect">
                <a:avLst/>
              </a:prstGeom>
              <a:blipFill>
                <a:blip r:embed="rId11"/>
                <a:stretch>
                  <a:fillRect l="-4810" t="-23077" r="-3808" b="-4615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47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60" grpId="0"/>
      <p:bldP spid="63" grpId="0"/>
      <p:bldP spid="64" grpId="0"/>
      <p:bldP spid="65" grpId="0"/>
      <p:bldP spid="66" grpId="0" animBg="1"/>
      <p:bldP spid="67" grpId="0" animBg="1"/>
      <p:bldP spid="74" grpId="0" animBg="1"/>
      <p:bldP spid="7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Neural Networks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simple network, toy example (cont’d)</a:t>
                </a:r>
              </a:p>
              <a:p>
                <a:pPr lvl="1"/>
                <a:r>
                  <a:rPr lang="en-US" dirty="0"/>
                  <a:t>For an input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[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  <m:r>
                          <a:rPr lang="en-US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, the output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[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.62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0.83</m:t>
                              </m:r>
                            </m:e>
                          </m:mr>
                        </m:m>
                        <m:r>
                          <a:rPr lang="en-US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Content Placeholder 83">
            <a:extLst>
              <a:ext uri="{FF2B5EF4-FFF2-40B4-BE49-F238E27FC236}">
                <a16:creationId xmlns:a16="http://schemas.microsoft.com/office/drawing/2014/main" id="{6E1B9A82-8D76-4714-A030-A1BDD0BEF8C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cxnSp>
        <p:nvCxnSpPr>
          <p:cNvPr id="4" name="直線單箭頭接點 12"/>
          <p:cNvCxnSpPr/>
          <p:nvPr/>
        </p:nvCxnSpPr>
        <p:spPr>
          <a:xfrm>
            <a:off x="8055344" y="5258966"/>
            <a:ext cx="65565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單箭頭接點 14"/>
          <p:cNvCxnSpPr/>
          <p:nvPr/>
        </p:nvCxnSpPr>
        <p:spPr>
          <a:xfrm>
            <a:off x="8055344" y="3599370"/>
            <a:ext cx="64900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橢圓 19"/>
          <p:cNvSpPr/>
          <p:nvPr/>
        </p:nvSpPr>
        <p:spPr>
          <a:xfrm>
            <a:off x="3158987" y="3388498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20"/>
          <p:cNvSpPr/>
          <p:nvPr/>
        </p:nvSpPr>
        <p:spPr>
          <a:xfrm>
            <a:off x="3147704" y="4936193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26"/>
          <p:cNvSpPr/>
          <p:nvPr/>
        </p:nvSpPr>
        <p:spPr>
          <a:xfrm>
            <a:off x="5362409" y="3357800"/>
            <a:ext cx="574158" cy="57415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27"/>
          <p:cNvSpPr/>
          <p:nvPr/>
        </p:nvSpPr>
        <p:spPr>
          <a:xfrm>
            <a:off x="5381331" y="4930476"/>
            <a:ext cx="574158" cy="57415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30"/>
          <p:cNvSpPr/>
          <p:nvPr/>
        </p:nvSpPr>
        <p:spPr>
          <a:xfrm>
            <a:off x="7516102" y="3330569"/>
            <a:ext cx="574158" cy="57415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31"/>
          <p:cNvSpPr/>
          <p:nvPr/>
        </p:nvSpPr>
        <p:spPr>
          <a:xfrm>
            <a:off x="7557792" y="4930476"/>
            <a:ext cx="574158" cy="57415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2" name="群組 83"/>
          <p:cNvGrpSpPr/>
          <p:nvPr/>
        </p:nvGrpSpPr>
        <p:grpSpPr>
          <a:xfrm>
            <a:off x="1542782" y="3664726"/>
            <a:ext cx="1588876" cy="1638300"/>
            <a:chOff x="1013669" y="3459098"/>
            <a:chExt cx="1588876" cy="1638300"/>
          </a:xfrm>
        </p:grpSpPr>
        <p:cxnSp>
          <p:nvCxnSpPr>
            <p:cNvPr id="13" name="直線單箭頭接點 49"/>
            <p:cNvCxnSpPr/>
            <p:nvPr/>
          </p:nvCxnSpPr>
          <p:spPr>
            <a:xfrm flipV="1">
              <a:off x="1013669" y="3507292"/>
              <a:ext cx="1574937" cy="15851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群組 82"/>
            <p:cNvGrpSpPr/>
            <p:nvPr/>
          </p:nvGrpSpPr>
          <p:grpSpPr>
            <a:xfrm>
              <a:off x="1025705" y="3459098"/>
              <a:ext cx="1576840" cy="1638300"/>
              <a:chOff x="1025705" y="3459098"/>
              <a:chExt cx="1576840" cy="1638300"/>
            </a:xfrm>
          </p:grpSpPr>
          <p:cxnSp>
            <p:nvCxnSpPr>
              <p:cNvPr id="15" name="直線單箭頭接點 47"/>
              <p:cNvCxnSpPr/>
              <p:nvPr/>
            </p:nvCxnSpPr>
            <p:spPr>
              <a:xfrm>
                <a:off x="1048081" y="3459098"/>
                <a:ext cx="1548874" cy="160892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單箭頭接點 50"/>
              <p:cNvCxnSpPr/>
              <p:nvPr/>
            </p:nvCxnSpPr>
            <p:spPr>
              <a:xfrm flipV="1">
                <a:off x="1025705" y="50973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單箭頭接點 79"/>
              <p:cNvCxnSpPr/>
              <p:nvPr/>
            </p:nvCxnSpPr>
            <p:spPr>
              <a:xfrm flipV="1">
                <a:off x="1025705" y="34590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群組 84"/>
          <p:cNvGrpSpPr/>
          <p:nvPr/>
        </p:nvGrpSpPr>
        <p:grpSpPr>
          <a:xfrm>
            <a:off x="3761089" y="3650039"/>
            <a:ext cx="1588876" cy="1638300"/>
            <a:chOff x="1013669" y="3459098"/>
            <a:chExt cx="1588876" cy="1638300"/>
          </a:xfrm>
        </p:grpSpPr>
        <p:cxnSp>
          <p:nvCxnSpPr>
            <p:cNvPr id="19" name="直線單箭頭接點 85"/>
            <p:cNvCxnSpPr/>
            <p:nvPr/>
          </p:nvCxnSpPr>
          <p:spPr>
            <a:xfrm flipV="1">
              <a:off x="1013669" y="3507292"/>
              <a:ext cx="1574937" cy="15851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群組 86"/>
            <p:cNvGrpSpPr/>
            <p:nvPr/>
          </p:nvGrpSpPr>
          <p:grpSpPr>
            <a:xfrm>
              <a:off x="1025705" y="3459098"/>
              <a:ext cx="1576840" cy="1638300"/>
              <a:chOff x="1025705" y="3459098"/>
              <a:chExt cx="1576840" cy="1638300"/>
            </a:xfrm>
          </p:grpSpPr>
          <p:cxnSp>
            <p:nvCxnSpPr>
              <p:cNvPr id="21" name="直線單箭頭接點 87"/>
              <p:cNvCxnSpPr/>
              <p:nvPr/>
            </p:nvCxnSpPr>
            <p:spPr>
              <a:xfrm>
                <a:off x="1048081" y="3459098"/>
                <a:ext cx="1548874" cy="160892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單箭頭接點 88"/>
              <p:cNvCxnSpPr/>
              <p:nvPr/>
            </p:nvCxnSpPr>
            <p:spPr>
              <a:xfrm flipV="1">
                <a:off x="1025705" y="50973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單箭頭接點 89"/>
              <p:cNvCxnSpPr/>
              <p:nvPr/>
            </p:nvCxnSpPr>
            <p:spPr>
              <a:xfrm flipV="1">
                <a:off x="1025705" y="34590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群組 90"/>
          <p:cNvGrpSpPr/>
          <p:nvPr/>
        </p:nvGrpSpPr>
        <p:grpSpPr>
          <a:xfrm>
            <a:off x="5961027" y="3630121"/>
            <a:ext cx="1588876" cy="1638300"/>
            <a:chOff x="1013669" y="3459098"/>
            <a:chExt cx="1588876" cy="1638300"/>
          </a:xfrm>
        </p:grpSpPr>
        <p:cxnSp>
          <p:nvCxnSpPr>
            <p:cNvPr id="25" name="直線單箭頭接點 91"/>
            <p:cNvCxnSpPr/>
            <p:nvPr/>
          </p:nvCxnSpPr>
          <p:spPr>
            <a:xfrm flipV="1">
              <a:off x="1013669" y="3507292"/>
              <a:ext cx="1574937" cy="15851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群組 92"/>
            <p:cNvGrpSpPr/>
            <p:nvPr/>
          </p:nvGrpSpPr>
          <p:grpSpPr>
            <a:xfrm>
              <a:off x="1025705" y="3459098"/>
              <a:ext cx="1576840" cy="1638300"/>
              <a:chOff x="1025705" y="3459098"/>
              <a:chExt cx="1576840" cy="1638300"/>
            </a:xfrm>
          </p:grpSpPr>
          <p:cxnSp>
            <p:nvCxnSpPr>
              <p:cNvPr id="27" name="直線單箭頭接點 93"/>
              <p:cNvCxnSpPr/>
              <p:nvPr/>
            </p:nvCxnSpPr>
            <p:spPr>
              <a:xfrm>
                <a:off x="1048081" y="3459098"/>
                <a:ext cx="1548874" cy="160892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單箭頭接點 94"/>
              <p:cNvCxnSpPr/>
              <p:nvPr/>
            </p:nvCxnSpPr>
            <p:spPr>
              <a:xfrm flipV="1">
                <a:off x="1025705" y="50973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單箭頭接點 95"/>
              <p:cNvCxnSpPr/>
              <p:nvPr/>
            </p:nvCxnSpPr>
            <p:spPr>
              <a:xfrm flipV="1">
                <a:off x="1025705" y="34590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手繪多邊形 103"/>
          <p:cNvSpPr/>
          <p:nvPr/>
        </p:nvSpPr>
        <p:spPr>
          <a:xfrm>
            <a:off x="3214020" y="5062006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105"/>
          <p:cNvSpPr/>
          <p:nvPr/>
        </p:nvSpPr>
        <p:spPr>
          <a:xfrm>
            <a:off x="3195410" y="3472565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 106"/>
          <p:cNvSpPr/>
          <p:nvPr/>
        </p:nvSpPr>
        <p:spPr>
          <a:xfrm>
            <a:off x="5424332" y="3483748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手繪多邊形 107"/>
          <p:cNvSpPr/>
          <p:nvPr/>
        </p:nvSpPr>
        <p:spPr>
          <a:xfrm>
            <a:off x="5440676" y="5007077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108"/>
          <p:cNvSpPr/>
          <p:nvPr/>
        </p:nvSpPr>
        <p:spPr>
          <a:xfrm>
            <a:off x="7573273" y="3422328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手繪多邊形 109"/>
          <p:cNvSpPr/>
          <p:nvPr/>
        </p:nvSpPr>
        <p:spPr>
          <a:xfrm>
            <a:off x="7620360" y="5040512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文字方塊 112"/>
          <p:cNvSpPr txBox="1"/>
          <p:nvPr/>
        </p:nvSpPr>
        <p:spPr>
          <a:xfrm>
            <a:off x="2141712" y="3185364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1</a:t>
            </a:r>
            <a:endParaRPr lang="zh-TW" altLang="en-US" sz="2400" dirty="0"/>
          </a:p>
        </p:txBody>
      </p:sp>
      <p:sp>
        <p:nvSpPr>
          <p:cNvPr id="37" name="文字方塊 113"/>
          <p:cNvSpPr txBox="1"/>
          <p:nvPr/>
        </p:nvSpPr>
        <p:spPr>
          <a:xfrm>
            <a:off x="2308803" y="3773681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-2</a:t>
            </a:r>
            <a:endParaRPr lang="zh-TW" altLang="en-US" sz="2400" dirty="0"/>
          </a:p>
        </p:txBody>
      </p:sp>
      <p:sp>
        <p:nvSpPr>
          <p:cNvPr id="38" name="文字方塊 114"/>
          <p:cNvSpPr txBox="1"/>
          <p:nvPr/>
        </p:nvSpPr>
        <p:spPr>
          <a:xfrm>
            <a:off x="2006507" y="5290811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1</a:t>
            </a:r>
            <a:endParaRPr lang="zh-TW" altLang="en-US" sz="2400" dirty="0"/>
          </a:p>
        </p:txBody>
      </p:sp>
      <p:sp>
        <p:nvSpPr>
          <p:cNvPr id="39" name="文字方塊 115"/>
          <p:cNvSpPr txBox="1"/>
          <p:nvPr/>
        </p:nvSpPr>
        <p:spPr>
          <a:xfrm>
            <a:off x="2158786" y="4720499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-1</a:t>
            </a:r>
            <a:endParaRPr lang="zh-TW" altLang="en-US" sz="2400" dirty="0"/>
          </a:p>
        </p:txBody>
      </p:sp>
      <p:grpSp>
        <p:nvGrpSpPr>
          <p:cNvPr id="40" name="群組 122"/>
          <p:cNvGrpSpPr/>
          <p:nvPr/>
        </p:nvGrpSpPr>
        <p:grpSpPr>
          <a:xfrm>
            <a:off x="2905034" y="3766534"/>
            <a:ext cx="458287" cy="838405"/>
            <a:chOff x="10102194" y="1939763"/>
            <a:chExt cx="458287" cy="838405"/>
          </a:xfrm>
        </p:grpSpPr>
        <p:sp>
          <p:nvSpPr>
            <p:cNvPr id="41" name="矩形 116"/>
            <p:cNvSpPr/>
            <p:nvPr/>
          </p:nvSpPr>
          <p:spPr>
            <a:xfrm>
              <a:off x="10102194" y="2322963"/>
              <a:ext cx="458287" cy="4487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42" name="直線單箭頭接點 118"/>
            <p:cNvCxnSpPr/>
            <p:nvPr/>
          </p:nvCxnSpPr>
          <p:spPr>
            <a:xfrm flipV="1">
              <a:off x="10329096" y="1939763"/>
              <a:ext cx="0" cy="384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字方塊 119"/>
            <p:cNvSpPr txBox="1"/>
            <p:nvPr/>
          </p:nvSpPr>
          <p:spPr>
            <a:xfrm>
              <a:off x="10118802" y="2316503"/>
              <a:ext cx="441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1</a:t>
              </a:r>
              <a:endParaRPr lang="zh-TW" altLang="en-US" sz="2400" dirty="0"/>
            </a:p>
          </p:txBody>
        </p:sp>
      </p:grpSp>
      <p:grpSp>
        <p:nvGrpSpPr>
          <p:cNvPr id="44" name="群組 130"/>
          <p:cNvGrpSpPr/>
          <p:nvPr/>
        </p:nvGrpSpPr>
        <p:grpSpPr>
          <a:xfrm>
            <a:off x="2914559" y="5315873"/>
            <a:ext cx="458287" cy="838405"/>
            <a:chOff x="10102194" y="1939763"/>
            <a:chExt cx="458287" cy="838405"/>
          </a:xfrm>
        </p:grpSpPr>
        <p:sp>
          <p:nvSpPr>
            <p:cNvPr id="45" name="矩形 131"/>
            <p:cNvSpPr/>
            <p:nvPr/>
          </p:nvSpPr>
          <p:spPr>
            <a:xfrm>
              <a:off x="10102194" y="2322963"/>
              <a:ext cx="458287" cy="4487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46" name="直線單箭頭接點 132"/>
            <p:cNvCxnSpPr/>
            <p:nvPr/>
          </p:nvCxnSpPr>
          <p:spPr>
            <a:xfrm flipV="1">
              <a:off x="10329096" y="1939763"/>
              <a:ext cx="0" cy="384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字方塊 133"/>
            <p:cNvSpPr txBox="1"/>
            <p:nvPr/>
          </p:nvSpPr>
          <p:spPr>
            <a:xfrm>
              <a:off x="10118802" y="2316503"/>
              <a:ext cx="441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0</a:t>
              </a:r>
              <a:endParaRPr lang="zh-TW" altLang="en-US" sz="2400" dirty="0"/>
            </a:p>
          </p:txBody>
        </p:sp>
      </p:grpSp>
      <p:sp>
        <p:nvSpPr>
          <p:cNvPr id="48" name="文字方塊 134"/>
          <p:cNvSpPr txBox="1"/>
          <p:nvPr/>
        </p:nvSpPr>
        <p:spPr>
          <a:xfrm>
            <a:off x="2844317" y="3133044"/>
            <a:ext cx="430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4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49" name="文字方塊 135"/>
          <p:cNvSpPr txBox="1"/>
          <p:nvPr/>
        </p:nvSpPr>
        <p:spPr>
          <a:xfrm>
            <a:off x="2730279" y="4736911"/>
            <a:ext cx="682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-2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50" name="文字方塊 137"/>
          <p:cNvSpPr txBox="1"/>
          <p:nvPr/>
        </p:nvSpPr>
        <p:spPr>
          <a:xfrm>
            <a:off x="3542933" y="3094112"/>
            <a:ext cx="81164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0.98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51" name="文字方塊 138"/>
          <p:cNvSpPr txBox="1"/>
          <p:nvPr/>
        </p:nvSpPr>
        <p:spPr>
          <a:xfrm>
            <a:off x="3565252" y="4699643"/>
            <a:ext cx="81164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0.12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52" name="文字方塊 139"/>
          <p:cNvSpPr txBox="1"/>
          <p:nvPr/>
        </p:nvSpPr>
        <p:spPr>
          <a:xfrm>
            <a:off x="4387120" y="3164508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2</a:t>
            </a:r>
            <a:endParaRPr lang="zh-TW" altLang="en-US" sz="2400" dirty="0"/>
          </a:p>
        </p:txBody>
      </p:sp>
      <p:sp>
        <p:nvSpPr>
          <p:cNvPr id="53" name="文字方塊 140"/>
          <p:cNvSpPr txBox="1"/>
          <p:nvPr/>
        </p:nvSpPr>
        <p:spPr>
          <a:xfrm>
            <a:off x="4554211" y="3752825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-1</a:t>
            </a:r>
            <a:endParaRPr lang="zh-TW" altLang="en-US" sz="2400" dirty="0"/>
          </a:p>
        </p:txBody>
      </p:sp>
      <p:sp>
        <p:nvSpPr>
          <p:cNvPr id="54" name="文字方塊 141"/>
          <p:cNvSpPr txBox="1"/>
          <p:nvPr/>
        </p:nvSpPr>
        <p:spPr>
          <a:xfrm>
            <a:off x="4251915" y="5269955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-1</a:t>
            </a:r>
            <a:endParaRPr lang="zh-TW" altLang="en-US" sz="2400" dirty="0"/>
          </a:p>
        </p:txBody>
      </p:sp>
      <p:sp>
        <p:nvSpPr>
          <p:cNvPr id="55" name="文字方塊 142"/>
          <p:cNvSpPr txBox="1"/>
          <p:nvPr/>
        </p:nvSpPr>
        <p:spPr>
          <a:xfrm>
            <a:off x="4404194" y="4699643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-2</a:t>
            </a:r>
            <a:endParaRPr lang="zh-TW" altLang="en-US" sz="2400" dirty="0"/>
          </a:p>
        </p:txBody>
      </p:sp>
      <p:sp>
        <p:nvSpPr>
          <p:cNvPr id="56" name="文字方塊 143"/>
          <p:cNvSpPr txBox="1"/>
          <p:nvPr/>
        </p:nvSpPr>
        <p:spPr>
          <a:xfrm>
            <a:off x="6559899" y="3165425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3</a:t>
            </a:r>
            <a:endParaRPr lang="zh-TW" altLang="en-US" sz="2400" dirty="0"/>
          </a:p>
        </p:txBody>
      </p:sp>
      <p:sp>
        <p:nvSpPr>
          <p:cNvPr id="57" name="文字方塊 144"/>
          <p:cNvSpPr txBox="1"/>
          <p:nvPr/>
        </p:nvSpPr>
        <p:spPr>
          <a:xfrm>
            <a:off x="6726990" y="3753742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-1</a:t>
            </a:r>
            <a:endParaRPr lang="zh-TW" altLang="en-US" sz="2400" dirty="0"/>
          </a:p>
        </p:txBody>
      </p:sp>
      <p:sp>
        <p:nvSpPr>
          <p:cNvPr id="58" name="文字方塊 145"/>
          <p:cNvSpPr txBox="1"/>
          <p:nvPr/>
        </p:nvSpPr>
        <p:spPr>
          <a:xfrm>
            <a:off x="6424694" y="5270872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4</a:t>
            </a:r>
            <a:endParaRPr lang="zh-TW" altLang="en-US" sz="2400" dirty="0"/>
          </a:p>
        </p:txBody>
      </p:sp>
      <p:sp>
        <p:nvSpPr>
          <p:cNvPr id="59" name="文字方塊 146"/>
          <p:cNvSpPr txBox="1"/>
          <p:nvPr/>
        </p:nvSpPr>
        <p:spPr>
          <a:xfrm>
            <a:off x="6576973" y="4700560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-1</a:t>
            </a:r>
            <a:endParaRPr lang="zh-TW" altLang="en-US" sz="2400" dirty="0"/>
          </a:p>
        </p:txBody>
      </p:sp>
      <p:sp>
        <p:nvSpPr>
          <p:cNvPr id="60" name="文字方塊 149"/>
          <p:cNvSpPr txBox="1"/>
          <p:nvPr/>
        </p:nvSpPr>
        <p:spPr>
          <a:xfrm>
            <a:off x="5686720" y="3157523"/>
            <a:ext cx="81164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0.86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61" name="文字方塊 150"/>
          <p:cNvSpPr txBox="1"/>
          <p:nvPr/>
        </p:nvSpPr>
        <p:spPr>
          <a:xfrm>
            <a:off x="5709039" y="4763054"/>
            <a:ext cx="81164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0.11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62" name="文字方塊 153"/>
          <p:cNvSpPr txBox="1"/>
          <p:nvPr/>
        </p:nvSpPr>
        <p:spPr>
          <a:xfrm>
            <a:off x="7939655" y="3118284"/>
            <a:ext cx="81164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0.62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63" name="文字方塊 154"/>
          <p:cNvSpPr txBox="1"/>
          <p:nvPr/>
        </p:nvSpPr>
        <p:spPr>
          <a:xfrm>
            <a:off x="7961974" y="4723815"/>
            <a:ext cx="81164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0.83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grpSp>
        <p:nvGrpSpPr>
          <p:cNvPr id="64" name="群組 96"/>
          <p:cNvGrpSpPr/>
          <p:nvPr/>
        </p:nvGrpSpPr>
        <p:grpSpPr>
          <a:xfrm>
            <a:off x="5107678" y="3754419"/>
            <a:ext cx="458287" cy="838405"/>
            <a:chOff x="10102194" y="1939763"/>
            <a:chExt cx="458287" cy="838405"/>
          </a:xfrm>
        </p:grpSpPr>
        <p:sp>
          <p:nvSpPr>
            <p:cNvPr id="65" name="矩形 97"/>
            <p:cNvSpPr/>
            <p:nvPr/>
          </p:nvSpPr>
          <p:spPr>
            <a:xfrm>
              <a:off x="10102194" y="2322963"/>
              <a:ext cx="458287" cy="4487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6" name="直線單箭頭接點 98"/>
            <p:cNvCxnSpPr/>
            <p:nvPr/>
          </p:nvCxnSpPr>
          <p:spPr>
            <a:xfrm flipV="1">
              <a:off x="10329096" y="1939763"/>
              <a:ext cx="0" cy="384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101"/>
            <p:cNvSpPr txBox="1"/>
            <p:nvPr/>
          </p:nvSpPr>
          <p:spPr>
            <a:xfrm>
              <a:off x="10118802" y="2316503"/>
              <a:ext cx="441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0</a:t>
              </a:r>
              <a:endParaRPr lang="zh-TW" altLang="en-US" sz="2400" dirty="0"/>
            </a:p>
          </p:txBody>
        </p:sp>
      </p:grpSp>
      <p:grpSp>
        <p:nvGrpSpPr>
          <p:cNvPr id="68" name="群組 104"/>
          <p:cNvGrpSpPr/>
          <p:nvPr/>
        </p:nvGrpSpPr>
        <p:grpSpPr>
          <a:xfrm>
            <a:off x="5110056" y="5278742"/>
            <a:ext cx="458287" cy="838405"/>
            <a:chOff x="10102194" y="1939763"/>
            <a:chExt cx="458287" cy="838405"/>
          </a:xfrm>
        </p:grpSpPr>
        <p:sp>
          <p:nvSpPr>
            <p:cNvPr id="69" name="矩形 117"/>
            <p:cNvSpPr/>
            <p:nvPr/>
          </p:nvSpPr>
          <p:spPr>
            <a:xfrm>
              <a:off x="10102194" y="2322963"/>
              <a:ext cx="458287" cy="4487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0" name="直線單箭頭接點 121"/>
            <p:cNvCxnSpPr/>
            <p:nvPr/>
          </p:nvCxnSpPr>
          <p:spPr>
            <a:xfrm flipV="1">
              <a:off x="10329096" y="1939763"/>
              <a:ext cx="0" cy="384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文字方塊 123"/>
            <p:cNvSpPr txBox="1"/>
            <p:nvPr/>
          </p:nvSpPr>
          <p:spPr>
            <a:xfrm>
              <a:off x="10118802" y="2316503"/>
              <a:ext cx="441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0</a:t>
              </a:r>
              <a:endParaRPr lang="zh-TW" altLang="en-US" sz="2400" dirty="0"/>
            </a:p>
          </p:txBody>
        </p:sp>
      </p:grpSp>
      <p:grpSp>
        <p:nvGrpSpPr>
          <p:cNvPr id="72" name="群組 124"/>
          <p:cNvGrpSpPr/>
          <p:nvPr/>
        </p:nvGrpSpPr>
        <p:grpSpPr>
          <a:xfrm>
            <a:off x="7285918" y="3749227"/>
            <a:ext cx="458287" cy="838405"/>
            <a:chOff x="10102194" y="1939763"/>
            <a:chExt cx="458287" cy="838405"/>
          </a:xfrm>
        </p:grpSpPr>
        <p:sp>
          <p:nvSpPr>
            <p:cNvPr id="73" name="矩形 125"/>
            <p:cNvSpPr/>
            <p:nvPr/>
          </p:nvSpPr>
          <p:spPr>
            <a:xfrm>
              <a:off x="10102194" y="2322963"/>
              <a:ext cx="458287" cy="4487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4" name="直線單箭頭接點 126"/>
            <p:cNvCxnSpPr/>
            <p:nvPr/>
          </p:nvCxnSpPr>
          <p:spPr>
            <a:xfrm flipV="1">
              <a:off x="10329096" y="1939763"/>
              <a:ext cx="0" cy="384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字方塊 127"/>
            <p:cNvSpPr txBox="1"/>
            <p:nvPr/>
          </p:nvSpPr>
          <p:spPr>
            <a:xfrm>
              <a:off x="10118802" y="2316503"/>
              <a:ext cx="441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-2</a:t>
              </a:r>
              <a:endParaRPr lang="zh-TW" altLang="en-US" sz="2400" dirty="0"/>
            </a:p>
          </p:txBody>
        </p:sp>
      </p:grpSp>
      <p:grpSp>
        <p:nvGrpSpPr>
          <p:cNvPr id="76" name="群組 128"/>
          <p:cNvGrpSpPr/>
          <p:nvPr/>
        </p:nvGrpSpPr>
        <p:grpSpPr>
          <a:xfrm>
            <a:off x="7339998" y="5306063"/>
            <a:ext cx="458287" cy="838405"/>
            <a:chOff x="10102194" y="1939763"/>
            <a:chExt cx="458287" cy="838405"/>
          </a:xfrm>
        </p:grpSpPr>
        <p:sp>
          <p:nvSpPr>
            <p:cNvPr id="77" name="矩形 129"/>
            <p:cNvSpPr/>
            <p:nvPr/>
          </p:nvSpPr>
          <p:spPr>
            <a:xfrm>
              <a:off x="10102194" y="2322963"/>
              <a:ext cx="458287" cy="4487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8" name="直線單箭頭接點 147"/>
            <p:cNvCxnSpPr/>
            <p:nvPr/>
          </p:nvCxnSpPr>
          <p:spPr>
            <a:xfrm flipV="1">
              <a:off x="10329096" y="1939763"/>
              <a:ext cx="0" cy="384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文字方塊 148"/>
            <p:cNvSpPr txBox="1"/>
            <p:nvPr/>
          </p:nvSpPr>
          <p:spPr>
            <a:xfrm>
              <a:off x="10118802" y="2316503"/>
              <a:ext cx="441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2</a:t>
              </a:r>
              <a:endParaRPr lang="zh-TW" altLang="en-US" sz="2400" dirty="0"/>
            </a:p>
          </p:txBody>
        </p:sp>
      </p:grpSp>
      <p:sp>
        <p:nvSpPr>
          <p:cNvPr id="80" name="矩形 120"/>
          <p:cNvSpPr/>
          <p:nvPr/>
        </p:nvSpPr>
        <p:spPr>
          <a:xfrm>
            <a:off x="1182676" y="3483748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136"/>
          <p:cNvSpPr/>
          <p:nvPr/>
        </p:nvSpPr>
        <p:spPr>
          <a:xfrm>
            <a:off x="1151433" y="5125521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2" name="文字方塊 151"/>
          <p:cNvSpPr txBox="1"/>
          <p:nvPr/>
        </p:nvSpPr>
        <p:spPr>
          <a:xfrm>
            <a:off x="1194844" y="3470293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1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83" name="文字方塊 152"/>
          <p:cNvSpPr txBox="1"/>
          <p:nvPr/>
        </p:nvSpPr>
        <p:spPr>
          <a:xfrm>
            <a:off x="1089060" y="5069724"/>
            <a:ext cx="488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-1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字方塊 136"/>
              <p:cNvSpPr txBox="1"/>
              <p:nvPr/>
            </p:nvSpPr>
            <p:spPr>
              <a:xfrm>
                <a:off x="2298874" y="6683935"/>
                <a:ext cx="17585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88" name="文字方塊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8874" y="6683935"/>
                <a:ext cx="1758558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字方塊 120"/>
              <p:cNvSpPr txBox="1"/>
              <p:nvPr/>
            </p:nvSpPr>
            <p:spPr>
              <a:xfrm>
                <a:off x="4791931" y="6514318"/>
                <a:ext cx="2829557" cy="718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TW" sz="28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d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.62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2800" b="0" i="1" smtClean="0">
                                    <a:latin typeface="Cambria Math" panose="02040503050406030204" pitchFamily="18" charset="0"/>
                                  </a:rPr>
                                  <m:t>0.83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89" name="文字方塊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931" y="6514318"/>
                <a:ext cx="2829557" cy="7184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384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88" grpId="0"/>
      <p:bldP spid="8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Matrix operations are helpful when working with multidimensional inputs and outputs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6A2BFC-16F0-43C9-9A54-0D5C5F0E6AB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sp>
        <p:nvSpPr>
          <p:cNvPr id="7" name="橢圓 19"/>
          <p:cNvSpPr/>
          <p:nvPr/>
        </p:nvSpPr>
        <p:spPr>
          <a:xfrm>
            <a:off x="2443141" y="3568692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20"/>
          <p:cNvSpPr/>
          <p:nvPr/>
        </p:nvSpPr>
        <p:spPr>
          <a:xfrm>
            <a:off x="2431858" y="5116387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3" name="群組 83"/>
          <p:cNvGrpSpPr/>
          <p:nvPr/>
        </p:nvGrpSpPr>
        <p:grpSpPr>
          <a:xfrm>
            <a:off x="826936" y="3844920"/>
            <a:ext cx="1588876" cy="1638300"/>
            <a:chOff x="1013669" y="3459098"/>
            <a:chExt cx="1588876" cy="1638300"/>
          </a:xfrm>
        </p:grpSpPr>
        <p:cxnSp>
          <p:nvCxnSpPr>
            <p:cNvPr id="14" name="直線單箭頭接點 49"/>
            <p:cNvCxnSpPr/>
            <p:nvPr/>
          </p:nvCxnSpPr>
          <p:spPr>
            <a:xfrm flipV="1">
              <a:off x="1013669" y="3507292"/>
              <a:ext cx="1574937" cy="15851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群組 82"/>
            <p:cNvGrpSpPr/>
            <p:nvPr/>
          </p:nvGrpSpPr>
          <p:grpSpPr>
            <a:xfrm>
              <a:off x="1025705" y="3459098"/>
              <a:ext cx="1576840" cy="1638300"/>
              <a:chOff x="1025705" y="3459098"/>
              <a:chExt cx="1576840" cy="1638300"/>
            </a:xfrm>
          </p:grpSpPr>
          <p:cxnSp>
            <p:nvCxnSpPr>
              <p:cNvPr id="16" name="直線單箭頭接點 47"/>
              <p:cNvCxnSpPr/>
              <p:nvPr/>
            </p:nvCxnSpPr>
            <p:spPr>
              <a:xfrm>
                <a:off x="1048081" y="3459098"/>
                <a:ext cx="1548874" cy="160892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單箭頭接點 50"/>
              <p:cNvCxnSpPr/>
              <p:nvPr/>
            </p:nvCxnSpPr>
            <p:spPr>
              <a:xfrm flipV="1">
                <a:off x="1025705" y="50973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線單箭頭接點 79"/>
              <p:cNvCxnSpPr/>
              <p:nvPr/>
            </p:nvCxnSpPr>
            <p:spPr>
              <a:xfrm flipV="1">
                <a:off x="1025705" y="3459098"/>
                <a:ext cx="15768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手繪多邊形 103"/>
          <p:cNvSpPr/>
          <p:nvPr/>
        </p:nvSpPr>
        <p:spPr>
          <a:xfrm>
            <a:off x="2498174" y="5242200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105"/>
          <p:cNvSpPr/>
          <p:nvPr/>
        </p:nvSpPr>
        <p:spPr>
          <a:xfrm>
            <a:off x="2479564" y="3652759"/>
            <a:ext cx="469900" cy="354083"/>
          </a:xfrm>
          <a:custGeom>
            <a:avLst/>
            <a:gdLst>
              <a:gd name="connsiteX0" fmla="*/ 469900 w 469900"/>
              <a:gd name="connsiteY0" fmla="*/ 5192 h 354083"/>
              <a:gd name="connsiteX1" fmla="*/ 254000 w 469900"/>
              <a:gd name="connsiteY1" fmla="*/ 43292 h 354083"/>
              <a:gd name="connsiteX2" fmla="*/ 139700 w 469900"/>
              <a:gd name="connsiteY2" fmla="*/ 322692 h 354083"/>
              <a:gd name="connsiteX3" fmla="*/ 0 w 469900"/>
              <a:gd name="connsiteY3" fmla="*/ 335392 h 35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900" h="354083">
                <a:moveTo>
                  <a:pt x="469900" y="5192"/>
                </a:moveTo>
                <a:cubicBezTo>
                  <a:pt x="389466" y="-2217"/>
                  <a:pt x="309033" y="-9625"/>
                  <a:pt x="254000" y="43292"/>
                </a:cubicBezTo>
                <a:cubicBezTo>
                  <a:pt x="198967" y="96209"/>
                  <a:pt x="182033" y="274009"/>
                  <a:pt x="139700" y="322692"/>
                </a:cubicBezTo>
                <a:cubicBezTo>
                  <a:pt x="97367" y="371375"/>
                  <a:pt x="48683" y="353383"/>
                  <a:pt x="0" y="33539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文字方塊 112"/>
          <p:cNvSpPr txBox="1"/>
          <p:nvPr/>
        </p:nvSpPr>
        <p:spPr>
          <a:xfrm>
            <a:off x="1425866" y="3365558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C000"/>
                </a:solidFill>
              </a:rPr>
              <a:t>1</a:t>
            </a:r>
            <a:endParaRPr lang="zh-TW" altLang="en-US" sz="2400" dirty="0">
              <a:solidFill>
                <a:srgbClr val="FFC000"/>
              </a:solidFill>
            </a:endParaRPr>
          </a:p>
        </p:txBody>
      </p:sp>
      <p:sp>
        <p:nvSpPr>
          <p:cNvPr id="40" name="文字方塊 113"/>
          <p:cNvSpPr txBox="1"/>
          <p:nvPr/>
        </p:nvSpPr>
        <p:spPr>
          <a:xfrm>
            <a:off x="1592957" y="3953875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C000"/>
                </a:solidFill>
              </a:rPr>
              <a:t>-2</a:t>
            </a:r>
            <a:endParaRPr lang="zh-TW" altLang="en-US" sz="2400" dirty="0">
              <a:solidFill>
                <a:srgbClr val="FFC000"/>
              </a:solidFill>
            </a:endParaRPr>
          </a:p>
        </p:txBody>
      </p:sp>
      <p:sp>
        <p:nvSpPr>
          <p:cNvPr id="41" name="文字方塊 114"/>
          <p:cNvSpPr txBox="1"/>
          <p:nvPr/>
        </p:nvSpPr>
        <p:spPr>
          <a:xfrm>
            <a:off x="1290661" y="5471005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C000"/>
                </a:solidFill>
              </a:rPr>
              <a:t>1</a:t>
            </a:r>
            <a:endParaRPr lang="zh-TW" altLang="en-US" sz="2400" dirty="0">
              <a:solidFill>
                <a:srgbClr val="FFC000"/>
              </a:solidFill>
            </a:endParaRPr>
          </a:p>
        </p:txBody>
      </p:sp>
      <p:sp>
        <p:nvSpPr>
          <p:cNvPr id="42" name="文字方塊 115"/>
          <p:cNvSpPr txBox="1"/>
          <p:nvPr/>
        </p:nvSpPr>
        <p:spPr>
          <a:xfrm>
            <a:off x="1442940" y="4900693"/>
            <a:ext cx="71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C000"/>
                </a:solidFill>
              </a:rPr>
              <a:t>-1</a:t>
            </a:r>
            <a:endParaRPr lang="zh-TW" altLang="en-US" sz="2400" dirty="0">
              <a:solidFill>
                <a:srgbClr val="FFC000"/>
              </a:solidFill>
            </a:endParaRPr>
          </a:p>
        </p:txBody>
      </p:sp>
      <p:sp>
        <p:nvSpPr>
          <p:cNvPr id="43" name="矩形 116"/>
          <p:cNvSpPr/>
          <p:nvPr/>
        </p:nvSpPr>
        <p:spPr>
          <a:xfrm>
            <a:off x="2189188" y="4329928"/>
            <a:ext cx="458287" cy="448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4" name="直線單箭頭接點 118"/>
          <p:cNvCxnSpPr/>
          <p:nvPr/>
        </p:nvCxnSpPr>
        <p:spPr>
          <a:xfrm flipV="1">
            <a:off x="2416090" y="3946728"/>
            <a:ext cx="0" cy="3841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119"/>
          <p:cNvSpPr txBox="1"/>
          <p:nvPr/>
        </p:nvSpPr>
        <p:spPr>
          <a:xfrm>
            <a:off x="2205796" y="4323468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B050"/>
                </a:solidFill>
              </a:rPr>
              <a:t>1</a:t>
            </a:r>
            <a:endParaRPr lang="zh-TW" altLang="en-US" sz="2400" dirty="0">
              <a:solidFill>
                <a:srgbClr val="00B050"/>
              </a:solidFill>
            </a:endParaRPr>
          </a:p>
        </p:txBody>
      </p:sp>
      <p:sp>
        <p:nvSpPr>
          <p:cNvPr id="46" name="矩形 131"/>
          <p:cNvSpPr/>
          <p:nvPr/>
        </p:nvSpPr>
        <p:spPr>
          <a:xfrm>
            <a:off x="2198713" y="5879267"/>
            <a:ext cx="458287" cy="448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7" name="直線單箭頭接點 132"/>
          <p:cNvCxnSpPr/>
          <p:nvPr/>
        </p:nvCxnSpPr>
        <p:spPr>
          <a:xfrm flipV="1">
            <a:off x="2425615" y="5496067"/>
            <a:ext cx="0" cy="3841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133"/>
          <p:cNvSpPr txBox="1"/>
          <p:nvPr/>
        </p:nvSpPr>
        <p:spPr>
          <a:xfrm>
            <a:off x="2215321" y="5872807"/>
            <a:ext cx="44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B050"/>
                </a:solidFill>
              </a:rPr>
              <a:t>0</a:t>
            </a:r>
            <a:endParaRPr lang="zh-TW" altLang="en-US" sz="2400" dirty="0">
              <a:solidFill>
                <a:srgbClr val="00B050"/>
              </a:solidFill>
            </a:endParaRPr>
          </a:p>
        </p:txBody>
      </p:sp>
      <p:sp>
        <p:nvSpPr>
          <p:cNvPr id="49" name="文字方塊 134"/>
          <p:cNvSpPr txBox="1"/>
          <p:nvPr/>
        </p:nvSpPr>
        <p:spPr>
          <a:xfrm>
            <a:off x="2128471" y="3313238"/>
            <a:ext cx="430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4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50" name="文字方塊 135"/>
          <p:cNvSpPr txBox="1"/>
          <p:nvPr/>
        </p:nvSpPr>
        <p:spPr>
          <a:xfrm>
            <a:off x="2014433" y="4917105"/>
            <a:ext cx="682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-2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51" name="文字方塊 137"/>
          <p:cNvSpPr txBox="1"/>
          <p:nvPr/>
        </p:nvSpPr>
        <p:spPr>
          <a:xfrm>
            <a:off x="2827087" y="3274306"/>
            <a:ext cx="811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0.98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52" name="文字方塊 138"/>
          <p:cNvSpPr txBox="1"/>
          <p:nvPr/>
        </p:nvSpPr>
        <p:spPr>
          <a:xfrm>
            <a:off x="2849406" y="4879837"/>
            <a:ext cx="811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0.12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59" name="矩形 77"/>
          <p:cNvSpPr/>
          <p:nvPr/>
        </p:nvSpPr>
        <p:spPr>
          <a:xfrm>
            <a:off x="466830" y="3663942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矩形 78"/>
          <p:cNvSpPr/>
          <p:nvPr/>
        </p:nvSpPr>
        <p:spPr>
          <a:xfrm>
            <a:off x="435587" y="5305715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文字方塊 80"/>
          <p:cNvSpPr txBox="1"/>
          <p:nvPr/>
        </p:nvSpPr>
        <p:spPr>
          <a:xfrm>
            <a:off x="478998" y="3650487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1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62" name="文字方塊 81"/>
          <p:cNvSpPr txBox="1"/>
          <p:nvPr/>
        </p:nvSpPr>
        <p:spPr>
          <a:xfrm>
            <a:off x="382403" y="5240172"/>
            <a:ext cx="488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-1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文字方塊 7"/>
              <p:cNvSpPr txBox="1"/>
              <p:nvPr/>
            </p:nvSpPr>
            <p:spPr>
              <a:xfrm>
                <a:off x="3919476" y="4953118"/>
                <a:ext cx="44473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80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altLang="zh-TW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82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476" y="4953118"/>
                <a:ext cx="4447371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文字方塊 2"/>
              <p:cNvSpPr txBox="1"/>
              <p:nvPr/>
            </p:nvSpPr>
            <p:spPr>
              <a:xfrm>
                <a:off x="6151225" y="4812234"/>
                <a:ext cx="692882" cy="613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sz="24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24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225" y="4812234"/>
                <a:ext cx="692882" cy="6134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文字方塊 69"/>
              <p:cNvSpPr txBox="1"/>
              <p:nvPr/>
            </p:nvSpPr>
            <p:spPr>
              <a:xfrm>
                <a:off x="4387013" y="4810740"/>
                <a:ext cx="1399806" cy="613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sz="24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sz="24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TW" sz="24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24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altLang="zh-TW" sz="24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4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84" name="文字方塊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013" y="4810740"/>
                <a:ext cx="1399806" cy="613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字方塊 70"/>
              <p:cNvSpPr txBox="1"/>
              <p:nvPr/>
            </p:nvSpPr>
            <p:spPr>
              <a:xfrm>
                <a:off x="7156886" y="4964948"/>
                <a:ext cx="3494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85" name="文字方塊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886" y="4964948"/>
                <a:ext cx="34945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字方塊 66"/>
              <p:cNvSpPr txBox="1"/>
              <p:nvPr/>
            </p:nvSpPr>
            <p:spPr>
              <a:xfrm>
                <a:off x="7657766" y="4801676"/>
                <a:ext cx="463653" cy="6158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sz="24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24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6" name="文字方塊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766" y="4801676"/>
                <a:ext cx="463653" cy="6158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字方塊 67"/>
              <p:cNvSpPr txBox="1"/>
              <p:nvPr/>
            </p:nvSpPr>
            <p:spPr>
              <a:xfrm>
                <a:off x="8987730" y="4799261"/>
                <a:ext cx="866006" cy="6158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sz="24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TW" sz="24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.98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24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0.12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7" name="文字方塊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730" y="4799261"/>
                <a:ext cx="866006" cy="6158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矩形 4"/>
              <p:cNvSpPr/>
              <p:nvPr/>
            </p:nvSpPr>
            <p:spPr>
              <a:xfrm>
                <a:off x="8419461" y="4896884"/>
                <a:ext cx="5341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zh-TW" alt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8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461" y="4896884"/>
                <a:ext cx="53412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字方塊 96"/>
              <p:cNvSpPr txBox="1"/>
              <p:nvPr/>
            </p:nvSpPr>
            <p:spPr>
              <a:xfrm>
                <a:off x="5994010" y="5794389"/>
                <a:ext cx="692882" cy="612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TW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文字方塊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010" y="5794389"/>
                <a:ext cx="692882" cy="612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右大括弧 8"/>
          <p:cNvSpPr/>
          <p:nvPr/>
        </p:nvSpPr>
        <p:spPr>
          <a:xfrm rot="5400000">
            <a:off x="6308467" y="3742738"/>
            <a:ext cx="86654" cy="3703285"/>
          </a:xfrm>
          <a:prstGeom prst="rightBrace">
            <a:avLst>
              <a:gd name="adj1" fmla="val 115390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1" name="群組 3"/>
          <p:cNvGrpSpPr/>
          <p:nvPr/>
        </p:nvGrpSpPr>
        <p:grpSpPr>
          <a:xfrm>
            <a:off x="4426185" y="3585188"/>
            <a:ext cx="3931141" cy="877076"/>
            <a:chOff x="-90748" y="4911258"/>
            <a:chExt cx="3931141" cy="877076"/>
          </a:xfrm>
        </p:grpSpPr>
        <p:sp>
          <p:nvSpPr>
            <p:cNvPr id="92" name="矩形 70"/>
            <p:cNvSpPr/>
            <p:nvPr/>
          </p:nvSpPr>
          <p:spPr>
            <a:xfrm>
              <a:off x="2614785" y="4922520"/>
              <a:ext cx="450868" cy="85455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B05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/>
                <a:t>b</a:t>
              </a:r>
              <a:endParaRPr lang="zh-TW" altLang="en-US" sz="2400" baseline="30000" dirty="0"/>
            </a:p>
          </p:txBody>
        </p:sp>
        <p:sp>
          <p:nvSpPr>
            <p:cNvPr id="93" name="矩形 142"/>
            <p:cNvSpPr/>
            <p:nvPr/>
          </p:nvSpPr>
          <p:spPr>
            <a:xfrm>
              <a:off x="719464" y="4920295"/>
              <a:ext cx="807843" cy="83239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/>
                <a:t>W</a:t>
              </a:r>
              <a:endParaRPr lang="zh-TW" altLang="en-US" sz="2400" baseline="30000" dirty="0"/>
            </a:p>
          </p:txBody>
        </p:sp>
        <p:sp>
          <p:nvSpPr>
            <p:cNvPr id="94" name="矩形 143"/>
            <p:cNvSpPr/>
            <p:nvPr/>
          </p:nvSpPr>
          <p:spPr>
            <a:xfrm>
              <a:off x="1616336" y="4911258"/>
              <a:ext cx="441359" cy="87707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/>
                <a:t>x</a:t>
              </a:r>
              <a:endParaRPr lang="zh-TW" altLang="en-US" sz="2400" dirty="0"/>
            </a:p>
          </p:txBody>
        </p:sp>
        <p:sp>
          <p:nvSpPr>
            <p:cNvPr id="95" name="文字方塊 2"/>
            <p:cNvSpPr txBox="1"/>
            <p:nvPr/>
          </p:nvSpPr>
          <p:spPr>
            <a:xfrm>
              <a:off x="2226981" y="5106861"/>
              <a:ext cx="3606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400" dirty="0"/>
                <a:t>+</a:t>
              </a:r>
              <a:endParaRPr lang="zh-TW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文字方塊 144"/>
                <p:cNvSpPr txBox="1"/>
                <p:nvPr/>
              </p:nvSpPr>
              <p:spPr>
                <a:xfrm>
                  <a:off x="-90748" y="5165130"/>
                  <a:ext cx="393114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zh-TW" sz="2400" b="0" dirty="0"/>
                    <a:t>      </a:t>
                  </a:r>
                  <a14:m>
                    <m:oMath xmlns:m="http://schemas.openxmlformats.org/officeDocument/2006/math">
                      <m:r>
                        <a:rPr lang="zh-TW" altLang="en-US" sz="240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         </m:t>
                          </m:r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 = </m:t>
                      </m:r>
                    </m:oMath>
                  </a14:m>
                  <a:endParaRPr lang="zh-TW" altLang="en-US" sz="2400" dirty="0"/>
                </a:p>
              </p:txBody>
            </p:sp>
          </mc:Choice>
          <mc:Fallback xmlns="">
            <p:sp>
              <p:nvSpPr>
                <p:cNvPr id="96" name="文字方塊 1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90748" y="5165130"/>
                  <a:ext cx="3931141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7" name="矩形 88"/>
          <p:cNvSpPr/>
          <p:nvPr/>
        </p:nvSpPr>
        <p:spPr>
          <a:xfrm>
            <a:off x="8404265" y="3582432"/>
            <a:ext cx="441359" cy="8770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a</a:t>
            </a:r>
            <a:endParaRPr lang="zh-TW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321116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5" grpId="0"/>
      <p:bldP spid="48" grpId="0"/>
      <p:bldP spid="49" grpId="0"/>
      <p:bldP spid="50" grpId="0"/>
      <p:bldP spid="51" grpId="0"/>
      <p:bldP spid="52" grpId="0"/>
      <p:bldP spid="61" grpId="0"/>
      <p:bldP spid="62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 animBg="1"/>
      <p:bldP spid="9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Non-linear activations </a:t>
                </a:r>
                <a:r>
                  <a:rPr lang="en-US" dirty="0"/>
                  <a:t>are needed to learn complex (non-linear) data representations</a:t>
                </a:r>
              </a:p>
              <a:p>
                <a:pPr lvl="1"/>
                <a:r>
                  <a:rPr lang="en-US" dirty="0"/>
                  <a:t>Otherwise, NNs would be just a linear function (such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charset="0"/>
                          </a:rPr>
                          <m:t>W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charset="0"/>
                          </a:rPr>
                          <m:t>W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</a:rPr>
                      <m:t>𝑊𝑥</m:t>
                    </m:r>
                  </m:oMath>
                </a14:m>
                <a:r>
                  <a:rPr lang="en-US" dirty="0"/>
                  <a:t>) </a:t>
                </a:r>
                <a:endParaRPr lang="el-GR" dirty="0"/>
              </a:p>
              <a:p>
                <a:pPr lvl="1"/>
                <a:r>
                  <a:rPr lang="en-US" dirty="0"/>
                  <a:t>NNs with large number of layers (and neurons) can approximate more complex functions </a:t>
                </a:r>
              </a:p>
              <a:p>
                <a:pPr lvl="2"/>
                <a:r>
                  <a:rPr lang="en-US" dirty="0"/>
                  <a:t>Figure: more neurons improve representation (but, may overfit)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05D22-915A-4BFD-AC34-273AF8100FF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Introduction to Neural Networks</a:t>
            </a:r>
          </a:p>
          <a:p>
            <a:endParaRPr lang="en-US" dirty="0"/>
          </a:p>
        </p:txBody>
      </p:sp>
      <p:pic>
        <p:nvPicPr>
          <p:cNvPr id="5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410" y="4246240"/>
            <a:ext cx="842727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08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network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parameters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include the </a:t>
                </a:r>
                <a:r>
                  <a:rPr lang="en-US" dirty="0">
                    <a:solidFill>
                      <a:srgbClr val="FF0000"/>
                    </a:solidFill>
                  </a:rPr>
                  <a:t>weight matrices </a:t>
                </a:r>
                <a:r>
                  <a:rPr lang="en-US" dirty="0"/>
                  <a:t>and </a:t>
                </a:r>
                <a:r>
                  <a:rPr lang="en-US" dirty="0">
                    <a:solidFill>
                      <a:srgbClr val="FF0000"/>
                    </a:solidFill>
                  </a:rPr>
                  <a:t>bias vectors </a:t>
                </a:r>
                <a:r>
                  <a:rPr lang="en-US" dirty="0"/>
                  <a:t>from all layers</a:t>
                </a:r>
              </a:p>
              <a:p>
                <a:endParaRPr lang="en-US" sz="1000" dirty="0"/>
              </a:p>
              <a:p>
                <a:endParaRPr lang="en-US" dirty="0"/>
              </a:p>
              <a:p>
                <a:pPr lvl="1"/>
                <a:r>
                  <a:rPr lang="en-US" dirty="0"/>
                  <a:t>Often, the model parameters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are referred to as </a:t>
                </a:r>
                <a:r>
                  <a:rPr lang="en-US" dirty="0">
                    <a:solidFill>
                      <a:srgbClr val="FF0000"/>
                    </a:solidFill>
                  </a:rPr>
                  <a:t>weights</a:t>
                </a:r>
              </a:p>
              <a:p>
                <a:r>
                  <a:rPr lang="en-US" dirty="0"/>
                  <a:t>Training a model to learn a set of parameters</a:t>
                </a:r>
                <a14:m>
                  <m:oMath xmlns:m="http://schemas.openxmlformats.org/officeDocument/2006/math">
                    <m:r>
                      <a:rPr lang="en-US" altLang="zh-TW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that are optimal (according to a criterion) is one of the greatest challenges in ML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96A9EFEA-418A-4B1F-A08B-1F71ECE6811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Training Neural Networks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2"/>
              <p:cNvSpPr txBox="1"/>
              <p:nvPr/>
            </p:nvSpPr>
            <p:spPr>
              <a:xfrm>
                <a:off x="2471013" y="2734072"/>
                <a:ext cx="40770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p>
                            <m:sSup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p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4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013" y="2734072"/>
                <a:ext cx="4077077" cy="369332"/>
              </a:xfrm>
              <a:prstGeom prst="rect">
                <a:avLst/>
              </a:prstGeom>
              <a:blipFill>
                <a:blip r:embed="rId4"/>
                <a:stretch>
                  <a:fillRect l="-1196" t="-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32" y="4912575"/>
            <a:ext cx="2130022" cy="2116455"/>
          </a:xfrm>
          <a:prstGeom prst="rect">
            <a:avLst/>
          </a:prstGeom>
        </p:spPr>
      </p:pic>
      <p:sp>
        <p:nvSpPr>
          <p:cNvPr id="6" name="文字方塊 7"/>
          <p:cNvSpPr txBox="1"/>
          <p:nvPr/>
        </p:nvSpPr>
        <p:spPr>
          <a:xfrm>
            <a:off x="1097691" y="7016057"/>
            <a:ext cx="1693722" cy="401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16 x 16 = 256</a:t>
            </a:r>
            <a:endParaRPr lang="zh-TW" altLang="en-US" dirty="0"/>
          </a:p>
        </p:txBody>
      </p:sp>
      <p:sp>
        <p:nvSpPr>
          <p:cNvPr id="7" name="矩形 34"/>
          <p:cNvSpPr/>
          <p:nvPr/>
        </p:nvSpPr>
        <p:spPr>
          <a:xfrm>
            <a:off x="4393140" y="4581854"/>
            <a:ext cx="746342" cy="2675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39"/>
          <p:cNvSpPr/>
          <p:nvPr/>
        </p:nvSpPr>
        <p:spPr>
          <a:xfrm>
            <a:off x="3210037" y="4609495"/>
            <a:ext cx="498951" cy="26250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45"/>
          <p:cNvSpPr/>
          <p:nvPr/>
        </p:nvSpPr>
        <p:spPr>
          <a:xfrm>
            <a:off x="3278425" y="5327188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46"/>
          <p:cNvSpPr/>
          <p:nvPr/>
        </p:nvSpPr>
        <p:spPr>
          <a:xfrm>
            <a:off x="3284243" y="4756859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417465"/>
              </p:ext>
            </p:extLst>
          </p:nvPr>
        </p:nvGraphicFramePr>
        <p:xfrm>
          <a:off x="3296942" y="4661609"/>
          <a:ext cx="3254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6" imgW="152280" imgH="215640" progId="Equation.3">
                  <p:embed/>
                </p:oleObj>
              </mc:Choice>
              <mc:Fallback>
                <p:oleObj name="方程式" r:id="rId6" imgW="152280" imgH="215640" progId="Equation.3">
                  <p:embed/>
                  <p:pic>
                    <p:nvPicPr>
                      <p:cNvPr id="4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6942" y="4661609"/>
                        <a:ext cx="325438" cy="461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547750"/>
              </p:ext>
            </p:extLst>
          </p:nvPr>
        </p:nvGraphicFramePr>
        <p:xfrm>
          <a:off x="3302238" y="5244338"/>
          <a:ext cx="3524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8" imgW="164880" imgH="215640" progId="Equation.3">
                  <p:embed/>
                </p:oleObj>
              </mc:Choice>
              <mc:Fallback>
                <p:oleObj name="方程式" r:id="rId8" imgW="164880" imgH="215640" progId="Equation.3">
                  <p:embed/>
                  <p:pic>
                    <p:nvPicPr>
                      <p:cNvPr id="5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238" y="5244338"/>
                        <a:ext cx="352425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橢圓 52"/>
          <p:cNvSpPr/>
          <p:nvPr/>
        </p:nvSpPr>
        <p:spPr>
          <a:xfrm>
            <a:off x="4490250" y="4592856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53"/>
          <p:cNvSpPr/>
          <p:nvPr/>
        </p:nvSpPr>
        <p:spPr>
          <a:xfrm>
            <a:off x="4492592" y="5371426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54"/>
          <p:cNvSpPr/>
          <p:nvPr/>
        </p:nvSpPr>
        <p:spPr>
          <a:xfrm>
            <a:off x="4480959" y="6599438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55"/>
          <p:cNvSpPr txBox="1"/>
          <p:nvPr/>
        </p:nvSpPr>
        <p:spPr>
          <a:xfrm rot="5400000">
            <a:off x="4478212" y="6021731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17" name="矩形 58"/>
          <p:cNvSpPr/>
          <p:nvPr/>
        </p:nvSpPr>
        <p:spPr>
          <a:xfrm>
            <a:off x="3287950" y="6724945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464341"/>
              </p:ext>
            </p:extLst>
          </p:nvPr>
        </p:nvGraphicFramePr>
        <p:xfrm>
          <a:off x="3216027" y="6628178"/>
          <a:ext cx="5445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10" imgW="253800" imgH="228600" progId="Equation.3">
                  <p:embed/>
                </p:oleObj>
              </mc:Choice>
              <mc:Fallback>
                <p:oleObj name="方程式" r:id="rId10" imgW="253800" imgH="228600" progId="Equation.3">
                  <p:embed/>
                  <p:pic>
                    <p:nvPicPr>
                      <p:cNvPr id="6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027" y="6628178"/>
                        <a:ext cx="54451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字方塊 62"/>
          <p:cNvSpPr txBox="1"/>
          <p:nvPr/>
        </p:nvSpPr>
        <p:spPr>
          <a:xfrm rot="5400000">
            <a:off x="3163882" y="6009887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20" name="文字方塊 71"/>
          <p:cNvSpPr txBox="1"/>
          <p:nvPr/>
        </p:nvSpPr>
        <p:spPr>
          <a:xfrm>
            <a:off x="5717457" y="4534272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21" name="文字方塊 72"/>
          <p:cNvSpPr txBox="1"/>
          <p:nvPr/>
        </p:nvSpPr>
        <p:spPr>
          <a:xfrm>
            <a:off x="5735080" y="5319771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22" name="文字方塊 73"/>
          <p:cNvSpPr txBox="1"/>
          <p:nvPr/>
        </p:nvSpPr>
        <p:spPr>
          <a:xfrm>
            <a:off x="5747260" y="6576063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cxnSp>
        <p:nvCxnSpPr>
          <p:cNvPr id="23" name="直線單箭頭接點 74"/>
          <p:cNvCxnSpPr>
            <a:stCxn id="13" idx="6"/>
          </p:cNvCxnSpPr>
          <p:nvPr/>
        </p:nvCxnSpPr>
        <p:spPr>
          <a:xfrm>
            <a:off x="5064408" y="4879935"/>
            <a:ext cx="7414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75"/>
          <p:cNvCxnSpPr/>
          <p:nvPr/>
        </p:nvCxnSpPr>
        <p:spPr>
          <a:xfrm>
            <a:off x="5064408" y="5671687"/>
            <a:ext cx="7414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76"/>
          <p:cNvCxnSpPr/>
          <p:nvPr/>
        </p:nvCxnSpPr>
        <p:spPr>
          <a:xfrm>
            <a:off x="5055117" y="6893656"/>
            <a:ext cx="7414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77"/>
          <p:cNvCxnSpPr>
            <a:stCxn id="14" idx="6"/>
          </p:cNvCxnSpPr>
          <p:nvPr/>
        </p:nvCxnSpPr>
        <p:spPr>
          <a:xfrm flipV="1">
            <a:off x="5066750" y="4879935"/>
            <a:ext cx="739062" cy="7785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78"/>
          <p:cNvCxnSpPr>
            <a:stCxn id="13" idx="6"/>
          </p:cNvCxnSpPr>
          <p:nvPr/>
        </p:nvCxnSpPr>
        <p:spPr>
          <a:xfrm>
            <a:off x="5064408" y="4879935"/>
            <a:ext cx="743746" cy="7785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79"/>
          <p:cNvCxnSpPr>
            <a:stCxn id="13" idx="6"/>
          </p:cNvCxnSpPr>
          <p:nvPr/>
        </p:nvCxnSpPr>
        <p:spPr>
          <a:xfrm>
            <a:off x="5064408" y="4879935"/>
            <a:ext cx="732113" cy="200658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80"/>
          <p:cNvCxnSpPr>
            <a:stCxn id="14" idx="6"/>
          </p:cNvCxnSpPr>
          <p:nvPr/>
        </p:nvCxnSpPr>
        <p:spPr>
          <a:xfrm>
            <a:off x="5066750" y="5658505"/>
            <a:ext cx="729771" cy="12280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81"/>
          <p:cNvCxnSpPr>
            <a:stCxn id="15" idx="6"/>
          </p:cNvCxnSpPr>
          <p:nvPr/>
        </p:nvCxnSpPr>
        <p:spPr>
          <a:xfrm flipV="1">
            <a:off x="5055117" y="4879935"/>
            <a:ext cx="750695" cy="200658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82"/>
          <p:cNvCxnSpPr>
            <a:stCxn id="15" idx="6"/>
          </p:cNvCxnSpPr>
          <p:nvPr/>
        </p:nvCxnSpPr>
        <p:spPr>
          <a:xfrm flipV="1">
            <a:off x="5055117" y="5658505"/>
            <a:ext cx="753037" cy="12280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83"/>
          <p:cNvCxnSpPr>
            <a:endCxn id="13" idx="2"/>
          </p:cNvCxnSpPr>
          <p:nvPr/>
        </p:nvCxnSpPr>
        <p:spPr>
          <a:xfrm flipV="1">
            <a:off x="3630850" y="4879935"/>
            <a:ext cx="859400" cy="2999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84"/>
          <p:cNvCxnSpPr>
            <a:stCxn id="10" idx="3"/>
            <a:endCxn id="14" idx="2"/>
          </p:cNvCxnSpPr>
          <p:nvPr/>
        </p:nvCxnSpPr>
        <p:spPr>
          <a:xfrm>
            <a:off x="3627143" y="4928309"/>
            <a:ext cx="865449" cy="73019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85"/>
          <p:cNvCxnSpPr>
            <a:stCxn id="10" idx="3"/>
            <a:endCxn id="15" idx="2"/>
          </p:cNvCxnSpPr>
          <p:nvPr/>
        </p:nvCxnSpPr>
        <p:spPr>
          <a:xfrm>
            <a:off x="3627143" y="4928309"/>
            <a:ext cx="853816" cy="19582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86"/>
          <p:cNvCxnSpPr>
            <a:stCxn id="12" idx="3"/>
            <a:endCxn id="13" idx="2"/>
          </p:cNvCxnSpPr>
          <p:nvPr/>
        </p:nvCxnSpPr>
        <p:spPr>
          <a:xfrm flipV="1">
            <a:off x="3654663" y="4879935"/>
            <a:ext cx="835587" cy="5953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87"/>
          <p:cNvCxnSpPr>
            <a:stCxn id="9" idx="3"/>
            <a:endCxn id="14" idx="2"/>
          </p:cNvCxnSpPr>
          <p:nvPr/>
        </p:nvCxnSpPr>
        <p:spPr>
          <a:xfrm>
            <a:off x="3621325" y="5498638"/>
            <a:ext cx="871267" cy="1598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88"/>
          <p:cNvCxnSpPr>
            <a:stCxn id="9" idx="3"/>
            <a:endCxn id="15" idx="2"/>
          </p:cNvCxnSpPr>
          <p:nvPr/>
        </p:nvCxnSpPr>
        <p:spPr>
          <a:xfrm>
            <a:off x="3621325" y="5498638"/>
            <a:ext cx="859634" cy="138787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單箭頭接點 89"/>
          <p:cNvCxnSpPr>
            <a:stCxn id="18" idx="3"/>
            <a:endCxn id="13" idx="2"/>
          </p:cNvCxnSpPr>
          <p:nvPr/>
        </p:nvCxnSpPr>
        <p:spPr>
          <a:xfrm flipV="1">
            <a:off x="3692822" y="4879935"/>
            <a:ext cx="797428" cy="199323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90"/>
          <p:cNvCxnSpPr>
            <a:stCxn id="18" idx="3"/>
            <a:endCxn id="14" idx="2"/>
          </p:cNvCxnSpPr>
          <p:nvPr/>
        </p:nvCxnSpPr>
        <p:spPr>
          <a:xfrm flipV="1">
            <a:off x="3666453" y="5658505"/>
            <a:ext cx="826139" cy="12146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91"/>
          <p:cNvCxnSpPr>
            <a:stCxn id="18" idx="3"/>
            <a:endCxn id="15" idx="2"/>
          </p:cNvCxnSpPr>
          <p:nvPr/>
        </p:nvCxnSpPr>
        <p:spPr>
          <a:xfrm>
            <a:off x="3666453" y="6873111"/>
            <a:ext cx="814506" cy="134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手繪多邊形 11"/>
          <p:cNvSpPr/>
          <p:nvPr/>
        </p:nvSpPr>
        <p:spPr>
          <a:xfrm>
            <a:off x="976064" y="4670890"/>
            <a:ext cx="2305050" cy="363941"/>
          </a:xfrm>
          <a:custGeom>
            <a:avLst/>
            <a:gdLst>
              <a:gd name="connsiteX0" fmla="*/ 0 w 2305050"/>
              <a:gd name="connsiteY0" fmla="*/ 374550 h 374550"/>
              <a:gd name="connsiteX1" fmla="*/ 876300 w 2305050"/>
              <a:gd name="connsiteY1" fmla="*/ 6250 h 374550"/>
              <a:gd name="connsiteX2" fmla="*/ 2305050 w 2305050"/>
              <a:gd name="connsiteY2" fmla="*/ 177700 h 37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5050" h="374550">
                <a:moveTo>
                  <a:pt x="0" y="374550"/>
                </a:moveTo>
                <a:cubicBezTo>
                  <a:pt x="246062" y="206804"/>
                  <a:pt x="492125" y="39058"/>
                  <a:pt x="876300" y="6250"/>
                </a:cubicBezTo>
                <a:cubicBezTo>
                  <a:pt x="1260475" y="-26558"/>
                  <a:pt x="1782762" y="75571"/>
                  <a:pt x="2305050" y="177700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手繪多邊形 13"/>
          <p:cNvSpPr/>
          <p:nvPr/>
        </p:nvSpPr>
        <p:spPr>
          <a:xfrm>
            <a:off x="1109414" y="4843831"/>
            <a:ext cx="2171700" cy="646109"/>
          </a:xfrm>
          <a:custGeom>
            <a:avLst/>
            <a:gdLst>
              <a:gd name="connsiteX0" fmla="*/ 0 w 2171700"/>
              <a:gd name="connsiteY0" fmla="*/ 188909 h 646109"/>
              <a:gd name="connsiteX1" fmla="*/ 1073150 w 2171700"/>
              <a:gd name="connsiteY1" fmla="*/ 23809 h 646109"/>
              <a:gd name="connsiteX2" fmla="*/ 2171700 w 2171700"/>
              <a:gd name="connsiteY2" fmla="*/ 646109 h 64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1700" h="646109">
                <a:moveTo>
                  <a:pt x="0" y="188909"/>
                </a:moveTo>
                <a:cubicBezTo>
                  <a:pt x="355600" y="68259"/>
                  <a:pt x="711200" y="-52391"/>
                  <a:pt x="1073150" y="23809"/>
                </a:cubicBezTo>
                <a:cubicBezTo>
                  <a:pt x="1435100" y="100009"/>
                  <a:pt x="1803400" y="373059"/>
                  <a:pt x="2171700" y="646109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手繪多邊形 21"/>
          <p:cNvSpPr/>
          <p:nvPr/>
        </p:nvSpPr>
        <p:spPr>
          <a:xfrm>
            <a:off x="2842964" y="6886940"/>
            <a:ext cx="463550" cy="243308"/>
          </a:xfrm>
          <a:custGeom>
            <a:avLst/>
            <a:gdLst>
              <a:gd name="connsiteX0" fmla="*/ 0 w 463550"/>
              <a:gd name="connsiteY0" fmla="*/ 0 h 243308"/>
              <a:gd name="connsiteX1" fmla="*/ 101600 w 463550"/>
              <a:gd name="connsiteY1" fmla="*/ 241300 h 243308"/>
              <a:gd name="connsiteX2" fmla="*/ 463550 w 463550"/>
              <a:gd name="connsiteY2" fmla="*/ 95250 h 24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3550" h="243308">
                <a:moveTo>
                  <a:pt x="0" y="0"/>
                </a:moveTo>
                <a:cubicBezTo>
                  <a:pt x="12171" y="112712"/>
                  <a:pt x="24342" y="225425"/>
                  <a:pt x="101600" y="241300"/>
                </a:cubicBezTo>
                <a:cubicBezTo>
                  <a:pt x="178858" y="257175"/>
                  <a:pt x="321204" y="176212"/>
                  <a:pt x="463550" y="95250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矩形 120"/>
          <p:cNvSpPr/>
          <p:nvPr/>
        </p:nvSpPr>
        <p:spPr>
          <a:xfrm>
            <a:off x="7550412" y="4594115"/>
            <a:ext cx="498951" cy="26250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6" name="直線單箭頭接點 122"/>
          <p:cNvCxnSpPr/>
          <p:nvPr/>
        </p:nvCxnSpPr>
        <p:spPr>
          <a:xfrm>
            <a:off x="6856692" y="5630274"/>
            <a:ext cx="63447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123"/>
          <p:cNvCxnSpPr/>
          <p:nvPr/>
        </p:nvCxnSpPr>
        <p:spPr>
          <a:xfrm>
            <a:off x="6966008" y="6876164"/>
            <a:ext cx="52515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單箭頭接點 124"/>
          <p:cNvCxnSpPr/>
          <p:nvPr/>
        </p:nvCxnSpPr>
        <p:spPr>
          <a:xfrm>
            <a:off x="6832808" y="4851471"/>
            <a:ext cx="65835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129"/>
          <p:cNvSpPr txBox="1"/>
          <p:nvPr/>
        </p:nvSpPr>
        <p:spPr>
          <a:xfrm rot="5400000">
            <a:off x="7492602" y="6095111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50" name="文字方塊 130"/>
          <p:cNvSpPr txBox="1"/>
          <p:nvPr/>
        </p:nvSpPr>
        <p:spPr>
          <a:xfrm>
            <a:off x="7561695" y="4576290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y</a:t>
            </a:r>
            <a:r>
              <a:rPr lang="en-US" altLang="zh-TW" sz="2800" baseline="-25000" dirty="0"/>
              <a:t>1</a:t>
            </a:r>
            <a:endParaRPr lang="zh-TW" altLang="en-US" sz="2800" baseline="-25000" dirty="0"/>
          </a:p>
        </p:txBody>
      </p:sp>
      <p:sp>
        <p:nvSpPr>
          <p:cNvPr id="51" name="文字方塊 131"/>
          <p:cNvSpPr txBox="1"/>
          <p:nvPr/>
        </p:nvSpPr>
        <p:spPr>
          <a:xfrm>
            <a:off x="7582793" y="5384599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y</a:t>
            </a:r>
            <a:r>
              <a:rPr lang="en-US" altLang="zh-TW" sz="2800" baseline="-25000" dirty="0"/>
              <a:t>2</a:t>
            </a:r>
            <a:endParaRPr lang="zh-TW" altLang="en-US" sz="2800" baseline="-25000" dirty="0"/>
          </a:p>
        </p:txBody>
      </p:sp>
      <p:sp>
        <p:nvSpPr>
          <p:cNvPr id="52" name="文字方塊 132"/>
          <p:cNvSpPr txBox="1"/>
          <p:nvPr/>
        </p:nvSpPr>
        <p:spPr>
          <a:xfrm>
            <a:off x="7550412" y="6640742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y</a:t>
            </a:r>
            <a:r>
              <a:rPr lang="en-US" altLang="zh-TW" sz="2800" baseline="-25000" dirty="0"/>
              <a:t>10</a:t>
            </a:r>
            <a:endParaRPr lang="zh-TW" altLang="en-US" sz="2800" baseline="-25000" dirty="0"/>
          </a:p>
        </p:txBody>
      </p:sp>
      <p:sp>
        <p:nvSpPr>
          <p:cNvPr id="53" name="矩形 136"/>
          <p:cNvSpPr/>
          <p:nvPr/>
        </p:nvSpPr>
        <p:spPr>
          <a:xfrm>
            <a:off x="7510012" y="4683960"/>
            <a:ext cx="619787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0.1</a:t>
            </a:r>
            <a:endParaRPr lang="zh-TW" altLang="en-US" sz="2400" dirty="0"/>
          </a:p>
        </p:txBody>
      </p:sp>
      <p:sp>
        <p:nvSpPr>
          <p:cNvPr id="54" name="矩形 137"/>
          <p:cNvSpPr/>
          <p:nvPr/>
        </p:nvSpPr>
        <p:spPr>
          <a:xfrm>
            <a:off x="7510012" y="5408365"/>
            <a:ext cx="619787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0.7</a:t>
            </a:r>
            <a:endParaRPr lang="zh-TW" altLang="en-US" sz="2400" dirty="0"/>
          </a:p>
        </p:txBody>
      </p:sp>
      <p:sp>
        <p:nvSpPr>
          <p:cNvPr id="55" name="矩形 138"/>
          <p:cNvSpPr/>
          <p:nvPr/>
        </p:nvSpPr>
        <p:spPr>
          <a:xfrm>
            <a:off x="7491165" y="6677627"/>
            <a:ext cx="656740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0.2</a:t>
            </a:r>
            <a:endParaRPr lang="zh-TW" altLang="en-US" sz="2400" dirty="0"/>
          </a:p>
        </p:txBody>
      </p:sp>
      <p:sp>
        <p:nvSpPr>
          <p:cNvPr id="61" name="文字方塊 148"/>
          <p:cNvSpPr txBox="1"/>
          <p:nvPr/>
        </p:nvSpPr>
        <p:spPr>
          <a:xfrm>
            <a:off x="8344031" y="4604286"/>
            <a:ext cx="861633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is 1</a:t>
            </a:r>
            <a:endParaRPr lang="zh-TW" altLang="en-US" sz="2400" dirty="0"/>
          </a:p>
        </p:txBody>
      </p:sp>
      <p:sp>
        <p:nvSpPr>
          <p:cNvPr id="62" name="文字方塊 149"/>
          <p:cNvSpPr txBox="1"/>
          <p:nvPr/>
        </p:nvSpPr>
        <p:spPr>
          <a:xfrm>
            <a:off x="8358651" y="5424009"/>
            <a:ext cx="847013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is 2</a:t>
            </a:r>
            <a:endParaRPr lang="zh-TW" altLang="en-US" sz="2400" dirty="0"/>
          </a:p>
        </p:txBody>
      </p:sp>
      <p:sp>
        <p:nvSpPr>
          <p:cNvPr id="63" name="文字方塊 150"/>
          <p:cNvSpPr txBox="1"/>
          <p:nvPr/>
        </p:nvSpPr>
        <p:spPr>
          <a:xfrm>
            <a:off x="8370898" y="6650879"/>
            <a:ext cx="834766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is 0</a:t>
            </a:r>
            <a:endParaRPr lang="zh-TW" altLang="en-US" sz="2400" dirty="0"/>
          </a:p>
        </p:txBody>
      </p:sp>
      <p:sp>
        <p:nvSpPr>
          <p:cNvPr id="64" name="矩形 153"/>
          <p:cNvSpPr/>
          <p:nvPr/>
        </p:nvSpPr>
        <p:spPr>
          <a:xfrm rot="5400000">
            <a:off x="5421844" y="5644352"/>
            <a:ext cx="2582833" cy="5232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 err="1"/>
              <a:t>Softmax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64502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70C0"/>
                </a:solidFill>
              </a:rPr>
              <a:t>Data preprocessing </a:t>
            </a:r>
            <a:r>
              <a:rPr lang="en-US" dirty="0"/>
              <a:t>- helps convergence during training</a:t>
            </a:r>
            <a:endParaRPr lang="en-US" b="1" i="1" dirty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Mean subtraction</a:t>
            </a:r>
            <a:r>
              <a:rPr lang="en-US" dirty="0"/>
              <a:t>, to obtain zero-centered data</a:t>
            </a:r>
          </a:p>
          <a:p>
            <a:pPr lvl="2"/>
            <a:r>
              <a:rPr lang="en-US" dirty="0"/>
              <a:t>Subtract the mean for each individual data dimension (feature)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Normalization</a:t>
            </a:r>
          </a:p>
          <a:p>
            <a:pPr lvl="2"/>
            <a:r>
              <a:rPr lang="en-US" dirty="0"/>
              <a:t>Divide each feature by its standard deviation</a:t>
            </a:r>
          </a:p>
          <a:p>
            <a:pPr lvl="3"/>
            <a:r>
              <a:rPr lang="en-US" dirty="0"/>
              <a:t>To obtain standard deviation of 1 for each data dimension (feature)</a:t>
            </a:r>
          </a:p>
          <a:p>
            <a:pPr lvl="2"/>
            <a:r>
              <a:rPr lang="en-US" dirty="0"/>
              <a:t>Or, scale the data within the range [0,1] or [-1, 1]</a:t>
            </a:r>
          </a:p>
          <a:p>
            <a:pPr lvl="3"/>
            <a:r>
              <a:rPr lang="en-US" dirty="0"/>
              <a:t>E.g., image pixel intensities are divided by 255 to be scaled in the [0,1] range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7DD90B-918F-4CBF-9562-DA2EE5B639F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Training Neural Networks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832" y="4743852"/>
            <a:ext cx="6794893" cy="238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21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To train a NN, set the parameters 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altLang="zh-TW" dirty="0"/>
                  <a:t> such that for a training subset of images, the corresponding elements in the predicted output have maximum values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altLang="zh-TW" dirty="0"/>
              </a:p>
              <a:p>
                <a:endParaRPr lang="en-US" altLang="zh-TW" dirty="0"/>
              </a:p>
              <a:p>
                <a:endParaRPr lang="en-US" altLang="zh-TW" dirty="0"/>
              </a:p>
              <a:p>
                <a:endParaRPr lang="en-US" altLang="zh-TW" dirty="0"/>
              </a:p>
              <a:p>
                <a:endParaRPr lang="en-US" altLang="zh-TW" dirty="0"/>
              </a:p>
              <a:p>
                <a:endParaRPr lang="en-US" altLang="zh-TW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FCC53A-9857-4A4C-B0D1-6CC7AF0581F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Training Neural Networks</a:t>
            </a:r>
          </a:p>
          <a:p>
            <a:endParaRPr lang="en-US" dirty="0"/>
          </a:p>
        </p:txBody>
      </p:sp>
      <p:sp>
        <p:nvSpPr>
          <p:cNvPr id="4" name="文字方塊 139"/>
          <p:cNvSpPr txBox="1"/>
          <p:nvPr/>
        </p:nvSpPr>
        <p:spPr>
          <a:xfrm>
            <a:off x="4411755" y="3308973"/>
            <a:ext cx="3466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y</a:t>
            </a:r>
            <a:r>
              <a:rPr lang="en-US" altLang="zh-TW" sz="2400" baseline="-25000" dirty="0"/>
              <a:t>1</a:t>
            </a:r>
            <a:r>
              <a:rPr lang="en-US" altLang="zh-TW" sz="2400" dirty="0"/>
              <a:t> has the maximum value</a:t>
            </a:r>
            <a:endParaRPr lang="zh-TW" altLang="en-US" sz="2400" dirty="0"/>
          </a:p>
        </p:txBody>
      </p:sp>
      <p:pic>
        <p:nvPicPr>
          <p:cNvPr id="6" name="圖片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225" y="3260957"/>
            <a:ext cx="574872" cy="58114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文字方塊 142"/>
          <p:cNvSpPr txBox="1"/>
          <p:nvPr/>
        </p:nvSpPr>
        <p:spPr>
          <a:xfrm>
            <a:off x="2173169" y="3285341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Input:</a:t>
            </a:r>
            <a:endParaRPr lang="zh-TW" altLang="en-US" sz="2400" dirty="0"/>
          </a:p>
        </p:txBody>
      </p:sp>
      <p:sp>
        <p:nvSpPr>
          <p:cNvPr id="8" name="向右箭號 143"/>
          <p:cNvSpPr/>
          <p:nvPr/>
        </p:nvSpPr>
        <p:spPr>
          <a:xfrm>
            <a:off x="3876057" y="3405752"/>
            <a:ext cx="491685" cy="34125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144"/>
          <p:cNvSpPr txBox="1"/>
          <p:nvPr/>
        </p:nvSpPr>
        <p:spPr>
          <a:xfrm>
            <a:off x="4411755" y="4041449"/>
            <a:ext cx="3466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y</a:t>
            </a:r>
            <a:r>
              <a:rPr lang="en-US" altLang="zh-TW" sz="2400" baseline="-25000" dirty="0"/>
              <a:t>2</a:t>
            </a:r>
            <a:r>
              <a:rPr lang="en-US" altLang="zh-TW" sz="2400" dirty="0"/>
              <a:t> has the maximum value</a:t>
            </a:r>
            <a:endParaRPr lang="zh-TW" altLang="en-US" sz="2400" dirty="0"/>
          </a:p>
        </p:txBody>
      </p:sp>
      <p:sp>
        <p:nvSpPr>
          <p:cNvPr id="10" name="文字方塊 145"/>
          <p:cNvSpPr txBox="1"/>
          <p:nvPr/>
        </p:nvSpPr>
        <p:spPr>
          <a:xfrm>
            <a:off x="2173169" y="4017817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Input:</a:t>
            </a:r>
            <a:endParaRPr lang="zh-TW" altLang="en-US" sz="2400" dirty="0"/>
          </a:p>
        </p:txBody>
      </p:sp>
      <p:sp>
        <p:nvSpPr>
          <p:cNvPr id="11" name="向右箭號 146"/>
          <p:cNvSpPr/>
          <p:nvPr/>
        </p:nvSpPr>
        <p:spPr>
          <a:xfrm>
            <a:off x="3876057" y="4138228"/>
            <a:ext cx="491685" cy="34125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754" y="3994045"/>
            <a:ext cx="605932" cy="6015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4" name="矩形 152"/>
          <p:cNvSpPr/>
          <p:nvPr/>
        </p:nvSpPr>
        <p:spPr>
          <a:xfrm>
            <a:off x="2102500" y="2950096"/>
            <a:ext cx="5951036" cy="42160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TextBox 14"/>
          <p:cNvSpPr txBox="1"/>
          <p:nvPr/>
        </p:nvSpPr>
        <p:spPr>
          <a:xfrm flipH="1">
            <a:off x="3906925" y="4352247"/>
            <a:ext cx="648072" cy="1018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</p:txBody>
      </p:sp>
      <p:sp>
        <p:nvSpPr>
          <p:cNvPr id="16" name="文字方塊 145"/>
          <p:cNvSpPr txBox="1"/>
          <p:nvPr/>
        </p:nvSpPr>
        <p:spPr>
          <a:xfrm>
            <a:off x="2221346" y="5527536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Input:</a:t>
            </a:r>
            <a:endParaRPr lang="zh-TW" altLang="en-US" sz="2400" dirty="0"/>
          </a:p>
        </p:txBody>
      </p:sp>
      <p:sp>
        <p:nvSpPr>
          <p:cNvPr id="17" name="文字方塊 144"/>
          <p:cNvSpPr txBox="1"/>
          <p:nvPr/>
        </p:nvSpPr>
        <p:spPr>
          <a:xfrm>
            <a:off x="4413622" y="5593471"/>
            <a:ext cx="3570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y</a:t>
            </a:r>
            <a:r>
              <a:rPr lang="en-US" altLang="zh-TW" sz="2400" baseline="-25000" dirty="0"/>
              <a:t>9</a:t>
            </a:r>
            <a:r>
              <a:rPr lang="en-US" altLang="zh-TW" sz="2400" dirty="0"/>
              <a:t> has the maximum value</a:t>
            </a:r>
            <a:endParaRPr lang="zh-TW" altLang="en-US" sz="2400" dirty="0"/>
          </a:p>
        </p:txBody>
      </p:sp>
      <p:sp>
        <p:nvSpPr>
          <p:cNvPr id="18" name="向右箭號 146"/>
          <p:cNvSpPr/>
          <p:nvPr/>
        </p:nvSpPr>
        <p:spPr>
          <a:xfrm>
            <a:off x="3904445" y="5690250"/>
            <a:ext cx="491685" cy="34125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8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105731" y="5398368"/>
            <a:ext cx="720000" cy="7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0" name="文字方塊 145"/>
          <p:cNvSpPr txBox="1"/>
          <p:nvPr/>
        </p:nvSpPr>
        <p:spPr>
          <a:xfrm>
            <a:off x="2219479" y="6419540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Input:</a:t>
            </a:r>
            <a:endParaRPr lang="zh-TW" altLang="en-US" sz="2400" dirty="0"/>
          </a:p>
        </p:txBody>
      </p:sp>
      <p:sp>
        <p:nvSpPr>
          <p:cNvPr id="21" name="文字方塊 144"/>
          <p:cNvSpPr txBox="1"/>
          <p:nvPr/>
        </p:nvSpPr>
        <p:spPr>
          <a:xfrm>
            <a:off x="4411755" y="6485475"/>
            <a:ext cx="3570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y</a:t>
            </a:r>
            <a:r>
              <a:rPr lang="en-US" altLang="zh-TW" sz="2400" baseline="-25000" dirty="0"/>
              <a:t>10</a:t>
            </a:r>
            <a:r>
              <a:rPr lang="en-US" altLang="zh-TW" sz="2400" dirty="0"/>
              <a:t> has the maximum value</a:t>
            </a:r>
            <a:endParaRPr lang="zh-TW" altLang="en-US" sz="2400" dirty="0"/>
          </a:p>
        </p:txBody>
      </p:sp>
      <p:sp>
        <p:nvSpPr>
          <p:cNvPr id="22" name="向右箭號 146"/>
          <p:cNvSpPr/>
          <p:nvPr/>
        </p:nvSpPr>
        <p:spPr>
          <a:xfrm>
            <a:off x="3902578" y="6582254"/>
            <a:ext cx="491685" cy="34125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5"/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127896" y="6356307"/>
            <a:ext cx="720000" cy="7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177709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Define a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loss function/</a:t>
                </a:r>
                <a:r>
                  <a:rPr lang="en-US" dirty="0">
                    <a:solidFill>
                      <a:srgbClr val="FF0000"/>
                    </a:solidFill>
                  </a:rPr>
                  <a:t>objective function</a:t>
                </a:r>
                <a:r>
                  <a:rPr lang="en-US" dirty="0"/>
                  <a:t>/</a:t>
                </a:r>
                <a:r>
                  <a:rPr lang="en-US" dirty="0">
                    <a:solidFill>
                      <a:srgbClr val="FF0000"/>
                    </a:solidFill>
                  </a:rPr>
                  <a:t>cost function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that calculates the difference (error) between the model prediction and the true label</a:t>
                </a:r>
              </a:p>
              <a:p>
                <a:pPr lvl="1"/>
                <a:r>
                  <a:rPr lang="en-US" dirty="0"/>
                  <a:t>E.g.,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can be mean-squared error, cross-entropy, etc.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C7872C7C-5319-433C-992A-064455ACD52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Training Neural Networks</a:t>
            </a:r>
          </a:p>
          <a:p>
            <a:endParaRPr lang="en-US" dirty="0"/>
          </a:p>
        </p:txBody>
      </p:sp>
      <p:sp>
        <p:nvSpPr>
          <p:cNvPr id="4" name="矩形 33"/>
          <p:cNvSpPr/>
          <p:nvPr/>
        </p:nvSpPr>
        <p:spPr>
          <a:xfrm>
            <a:off x="5622012" y="3658011"/>
            <a:ext cx="498951" cy="26250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34"/>
          <p:cNvSpPr/>
          <p:nvPr/>
        </p:nvSpPr>
        <p:spPr>
          <a:xfrm>
            <a:off x="2464740" y="3645750"/>
            <a:ext cx="746342" cy="2675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39"/>
          <p:cNvSpPr/>
          <p:nvPr/>
        </p:nvSpPr>
        <p:spPr>
          <a:xfrm>
            <a:off x="1281637" y="3673391"/>
            <a:ext cx="498951" cy="26250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42"/>
          <p:cNvCxnSpPr/>
          <p:nvPr/>
        </p:nvCxnSpPr>
        <p:spPr>
          <a:xfrm>
            <a:off x="4928292" y="4694170"/>
            <a:ext cx="63447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43"/>
          <p:cNvCxnSpPr/>
          <p:nvPr/>
        </p:nvCxnSpPr>
        <p:spPr>
          <a:xfrm>
            <a:off x="5037608" y="5940060"/>
            <a:ext cx="52515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44"/>
          <p:cNvCxnSpPr/>
          <p:nvPr/>
        </p:nvCxnSpPr>
        <p:spPr>
          <a:xfrm>
            <a:off x="4904408" y="3915367"/>
            <a:ext cx="65835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45"/>
          <p:cNvSpPr/>
          <p:nvPr/>
        </p:nvSpPr>
        <p:spPr>
          <a:xfrm>
            <a:off x="1350025" y="4391084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46"/>
          <p:cNvSpPr/>
          <p:nvPr/>
        </p:nvSpPr>
        <p:spPr>
          <a:xfrm>
            <a:off x="1355843" y="3820755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157654"/>
              </p:ext>
            </p:extLst>
          </p:nvPr>
        </p:nvGraphicFramePr>
        <p:xfrm>
          <a:off x="1368542" y="3725505"/>
          <a:ext cx="3254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4" imgW="152280" imgH="215640" progId="Equation.3">
                  <p:embed/>
                </p:oleObj>
              </mc:Choice>
              <mc:Fallback>
                <p:oleObj name="方程式" r:id="rId4" imgW="152280" imgH="215640" progId="Equation.3">
                  <p:embed/>
                  <p:pic>
                    <p:nvPicPr>
                      <p:cNvPr id="4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542" y="3725505"/>
                        <a:ext cx="325438" cy="461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053546"/>
              </p:ext>
            </p:extLst>
          </p:nvPr>
        </p:nvGraphicFramePr>
        <p:xfrm>
          <a:off x="1373838" y="4308234"/>
          <a:ext cx="3524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6" imgW="164880" imgH="215640" progId="Equation.3">
                  <p:embed/>
                </p:oleObj>
              </mc:Choice>
              <mc:Fallback>
                <p:oleObj name="方程式" r:id="rId6" imgW="164880" imgH="215640" progId="Equation.3">
                  <p:embed/>
                  <p:pic>
                    <p:nvPicPr>
                      <p:cNvPr id="5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838" y="4308234"/>
                        <a:ext cx="352425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橢圓 52"/>
          <p:cNvSpPr/>
          <p:nvPr/>
        </p:nvSpPr>
        <p:spPr>
          <a:xfrm>
            <a:off x="2561850" y="3656752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53"/>
          <p:cNvSpPr/>
          <p:nvPr/>
        </p:nvSpPr>
        <p:spPr>
          <a:xfrm>
            <a:off x="2564192" y="4435322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54"/>
          <p:cNvSpPr/>
          <p:nvPr/>
        </p:nvSpPr>
        <p:spPr>
          <a:xfrm>
            <a:off x="2552559" y="5663334"/>
            <a:ext cx="574158" cy="57415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55"/>
          <p:cNvSpPr txBox="1"/>
          <p:nvPr/>
        </p:nvSpPr>
        <p:spPr>
          <a:xfrm rot="5400000">
            <a:off x="2549812" y="5085627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18" name="矩形 58"/>
          <p:cNvSpPr/>
          <p:nvPr/>
        </p:nvSpPr>
        <p:spPr>
          <a:xfrm>
            <a:off x="1359550" y="5788841"/>
            <a:ext cx="342900" cy="342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319812"/>
              </p:ext>
            </p:extLst>
          </p:nvPr>
        </p:nvGraphicFramePr>
        <p:xfrm>
          <a:off x="1287627" y="5692074"/>
          <a:ext cx="5445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8" imgW="253800" imgH="228600" progId="Equation.3">
                  <p:embed/>
                </p:oleObj>
              </mc:Choice>
              <mc:Fallback>
                <p:oleObj name="方程式" r:id="rId8" imgW="253800" imgH="228600" progId="Equation.3">
                  <p:embed/>
                  <p:pic>
                    <p:nvPicPr>
                      <p:cNvPr id="6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7627" y="5692074"/>
                        <a:ext cx="544512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字方塊 62"/>
          <p:cNvSpPr txBox="1"/>
          <p:nvPr/>
        </p:nvSpPr>
        <p:spPr>
          <a:xfrm rot="5400000">
            <a:off x="1235482" y="5073783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21" name="文字方塊 71"/>
          <p:cNvSpPr txBox="1"/>
          <p:nvPr/>
        </p:nvSpPr>
        <p:spPr>
          <a:xfrm>
            <a:off x="3789057" y="3598168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22" name="文字方塊 72"/>
          <p:cNvSpPr txBox="1"/>
          <p:nvPr/>
        </p:nvSpPr>
        <p:spPr>
          <a:xfrm>
            <a:off x="3806680" y="4383667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23" name="文字方塊 73"/>
          <p:cNvSpPr txBox="1"/>
          <p:nvPr/>
        </p:nvSpPr>
        <p:spPr>
          <a:xfrm>
            <a:off x="3818860" y="5639959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cxnSp>
        <p:nvCxnSpPr>
          <p:cNvPr id="24" name="直線單箭頭接點 74"/>
          <p:cNvCxnSpPr>
            <a:stCxn id="14" idx="6"/>
          </p:cNvCxnSpPr>
          <p:nvPr/>
        </p:nvCxnSpPr>
        <p:spPr>
          <a:xfrm>
            <a:off x="3136008" y="3943831"/>
            <a:ext cx="7414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75"/>
          <p:cNvCxnSpPr/>
          <p:nvPr/>
        </p:nvCxnSpPr>
        <p:spPr>
          <a:xfrm>
            <a:off x="3136008" y="4735583"/>
            <a:ext cx="7414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76"/>
          <p:cNvCxnSpPr/>
          <p:nvPr/>
        </p:nvCxnSpPr>
        <p:spPr>
          <a:xfrm>
            <a:off x="3126717" y="5957552"/>
            <a:ext cx="7414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77"/>
          <p:cNvCxnSpPr>
            <a:stCxn id="15" idx="6"/>
          </p:cNvCxnSpPr>
          <p:nvPr/>
        </p:nvCxnSpPr>
        <p:spPr>
          <a:xfrm flipV="1">
            <a:off x="3138350" y="3943831"/>
            <a:ext cx="739062" cy="7785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78"/>
          <p:cNvCxnSpPr>
            <a:stCxn id="14" idx="6"/>
          </p:cNvCxnSpPr>
          <p:nvPr/>
        </p:nvCxnSpPr>
        <p:spPr>
          <a:xfrm>
            <a:off x="3136008" y="3943831"/>
            <a:ext cx="743746" cy="7785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79"/>
          <p:cNvCxnSpPr>
            <a:stCxn id="14" idx="6"/>
          </p:cNvCxnSpPr>
          <p:nvPr/>
        </p:nvCxnSpPr>
        <p:spPr>
          <a:xfrm>
            <a:off x="3136008" y="3943831"/>
            <a:ext cx="732113" cy="200658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80"/>
          <p:cNvCxnSpPr>
            <a:stCxn id="15" idx="6"/>
          </p:cNvCxnSpPr>
          <p:nvPr/>
        </p:nvCxnSpPr>
        <p:spPr>
          <a:xfrm>
            <a:off x="3138350" y="4722401"/>
            <a:ext cx="729771" cy="12280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81"/>
          <p:cNvCxnSpPr>
            <a:stCxn id="16" idx="6"/>
          </p:cNvCxnSpPr>
          <p:nvPr/>
        </p:nvCxnSpPr>
        <p:spPr>
          <a:xfrm flipV="1">
            <a:off x="3126717" y="3943831"/>
            <a:ext cx="750695" cy="200658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82"/>
          <p:cNvCxnSpPr>
            <a:stCxn id="16" idx="6"/>
          </p:cNvCxnSpPr>
          <p:nvPr/>
        </p:nvCxnSpPr>
        <p:spPr>
          <a:xfrm flipV="1">
            <a:off x="3126717" y="4722401"/>
            <a:ext cx="753037" cy="12280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83"/>
          <p:cNvCxnSpPr>
            <a:endCxn id="14" idx="2"/>
          </p:cNvCxnSpPr>
          <p:nvPr/>
        </p:nvCxnSpPr>
        <p:spPr>
          <a:xfrm flipV="1">
            <a:off x="1702450" y="3943831"/>
            <a:ext cx="859400" cy="2999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84"/>
          <p:cNvCxnSpPr>
            <a:stCxn id="11" idx="3"/>
            <a:endCxn id="15" idx="2"/>
          </p:cNvCxnSpPr>
          <p:nvPr/>
        </p:nvCxnSpPr>
        <p:spPr>
          <a:xfrm>
            <a:off x="1698743" y="3992205"/>
            <a:ext cx="865449" cy="73019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85"/>
          <p:cNvCxnSpPr>
            <a:stCxn id="11" idx="3"/>
            <a:endCxn id="16" idx="2"/>
          </p:cNvCxnSpPr>
          <p:nvPr/>
        </p:nvCxnSpPr>
        <p:spPr>
          <a:xfrm>
            <a:off x="1698743" y="3992205"/>
            <a:ext cx="853816" cy="19582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86"/>
          <p:cNvCxnSpPr>
            <a:stCxn id="13" idx="3"/>
            <a:endCxn id="14" idx="2"/>
          </p:cNvCxnSpPr>
          <p:nvPr/>
        </p:nvCxnSpPr>
        <p:spPr>
          <a:xfrm flipV="1">
            <a:off x="1726263" y="3943831"/>
            <a:ext cx="835587" cy="5953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87"/>
          <p:cNvCxnSpPr>
            <a:stCxn id="10" idx="3"/>
            <a:endCxn id="15" idx="2"/>
          </p:cNvCxnSpPr>
          <p:nvPr/>
        </p:nvCxnSpPr>
        <p:spPr>
          <a:xfrm>
            <a:off x="1692925" y="4562534"/>
            <a:ext cx="871267" cy="1598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單箭頭接點 88"/>
          <p:cNvCxnSpPr>
            <a:stCxn id="10" idx="3"/>
            <a:endCxn id="16" idx="2"/>
          </p:cNvCxnSpPr>
          <p:nvPr/>
        </p:nvCxnSpPr>
        <p:spPr>
          <a:xfrm>
            <a:off x="1692925" y="4562534"/>
            <a:ext cx="859634" cy="138787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89"/>
          <p:cNvCxnSpPr>
            <a:stCxn id="19" idx="3"/>
            <a:endCxn id="14" idx="2"/>
          </p:cNvCxnSpPr>
          <p:nvPr/>
        </p:nvCxnSpPr>
        <p:spPr>
          <a:xfrm flipV="1">
            <a:off x="1764422" y="3943831"/>
            <a:ext cx="797428" cy="199323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90"/>
          <p:cNvCxnSpPr>
            <a:stCxn id="19" idx="3"/>
            <a:endCxn id="15" idx="2"/>
          </p:cNvCxnSpPr>
          <p:nvPr/>
        </p:nvCxnSpPr>
        <p:spPr>
          <a:xfrm flipV="1">
            <a:off x="1738053" y="4722401"/>
            <a:ext cx="826139" cy="12146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單箭頭接點 91"/>
          <p:cNvCxnSpPr>
            <a:stCxn id="19" idx="3"/>
            <a:endCxn id="16" idx="2"/>
          </p:cNvCxnSpPr>
          <p:nvPr/>
        </p:nvCxnSpPr>
        <p:spPr>
          <a:xfrm>
            <a:off x="1738053" y="5937007"/>
            <a:ext cx="814506" cy="134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92"/>
          <p:cNvSpPr txBox="1"/>
          <p:nvPr/>
        </p:nvSpPr>
        <p:spPr>
          <a:xfrm rot="5400000">
            <a:off x="6212274" y="5247890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43" name="文字方塊 93"/>
          <p:cNvSpPr txBox="1"/>
          <p:nvPr/>
        </p:nvSpPr>
        <p:spPr>
          <a:xfrm>
            <a:off x="5633295" y="3640186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y</a:t>
            </a:r>
            <a:r>
              <a:rPr lang="en-US" altLang="zh-TW" sz="2800" baseline="-25000" dirty="0"/>
              <a:t>1</a:t>
            </a:r>
            <a:endParaRPr lang="zh-TW" altLang="en-US" sz="2800" baseline="-25000" dirty="0"/>
          </a:p>
        </p:txBody>
      </p:sp>
      <p:sp>
        <p:nvSpPr>
          <p:cNvPr id="44" name="文字方塊 94"/>
          <p:cNvSpPr txBox="1"/>
          <p:nvPr/>
        </p:nvSpPr>
        <p:spPr>
          <a:xfrm>
            <a:off x="5654393" y="4448495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y</a:t>
            </a:r>
            <a:r>
              <a:rPr lang="en-US" altLang="zh-TW" sz="2800" baseline="-25000" dirty="0"/>
              <a:t>2</a:t>
            </a:r>
            <a:endParaRPr lang="zh-TW" altLang="en-US" sz="2800" baseline="-25000" dirty="0"/>
          </a:p>
        </p:txBody>
      </p:sp>
      <p:sp>
        <p:nvSpPr>
          <p:cNvPr id="45" name="文字方塊 95"/>
          <p:cNvSpPr txBox="1"/>
          <p:nvPr/>
        </p:nvSpPr>
        <p:spPr>
          <a:xfrm>
            <a:off x="5622012" y="5704638"/>
            <a:ext cx="63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y</a:t>
            </a:r>
            <a:r>
              <a:rPr lang="en-US" altLang="zh-TW" sz="2800" baseline="-25000" dirty="0"/>
              <a:t>10</a:t>
            </a:r>
            <a:endParaRPr lang="zh-TW" altLang="en-US" sz="2800" baseline="-25000" dirty="0"/>
          </a:p>
        </p:txBody>
      </p:sp>
      <p:sp>
        <p:nvSpPr>
          <p:cNvPr id="46" name="文字方塊 8"/>
          <p:cNvSpPr txBox="1"/>
          <p:nvPr/>
        </p:nvSpPr>
        <p:spPr>
          <a:xfrm>
            <a:off x="2884334" y="4720428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zh-TW" altLang="en-US" dirty="0"/>
          </a:p>
        </p:txBody>
      </p:sp>
      <p:sp>
        <p:nvSpPr>
          <p:cNvPr id="47" name="文字方塊 70"/>
          <p:cNvSpPr txBox="1"/>
          <p:nvPr/>
        </p:nvSpPr>
        <p:spPr>
          <a:xfrm>
            <a:off x="7352773" y="4974878"/>
            <a:ext cx="1014273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Cost </a:t>
            </a:r>
          </a:p>
        </p:txBody>
      </p:sp>
      <p:sp>
        <p:nvSpPr>
          <p:cNvPr id="48" name="矩形 96"/>
          <p:cNvSpPr/>
          <p:nvPr/>
        </p:nvSpPr>
        <p:spPr>
          <a:xfrm>
            <a:off x="6274512" y="3804455"/>
            <a:ext cx="619787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0.2</a:t>
            </a:r>
            <a:endParaRPr lang="zh-TW" altLang="en-US" sz="2400" dirty="0"/>
          </a:p>
        </p:txBody>
      </p:sp>
      <p:sp>
        <p:nvSpPr>
          <p:cNvPr id="49" name="矩形 99"/>
          <p:cNvSpPr/>
          <p:nvPr/>
        </p:nvSpPr>
        <p:spPr>
          <a:xfrm>
            <a:off x="6274513" y="4590039"/>
            <a:ext cx="619787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0.3</a:t>
            </a:r>
            <a:endParaRPr lang="zh-TW" altLang="en-US" sz="2400" dirty="0"/>
          </a:p>
        </p:txBody>
      </p:sp>
      <p:sp>
        <p:nvSpPr>
          <p:cNvPr id="50" name="矩形 100"/>
          <p:cNvSpPr/>
          <p:nvPr/>
        </p:nvSpPr>
        <p:spPr>
          <a:xfrm>
            <a:off x="6270084" y="5830406"/>
            <a:ext cx="690317" cy="43205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0.5</a:t>
            </a:r>
            <a:endParaRPr lang="zh-TW" altLang="en-US" sz="2400" dirty="0"/>
          </a:p>
        </p:txBody>
      </p:sp>
      <p:pic>
        <p:nvPicPr>
          <p:cNvPr id="53" name="圖片 107"/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63838" y="4649480"/>
            <a:ext cx="720000" cy="7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54" name="群組 10"/>
          <p:cNvGrpSpPr/>
          <p:nvPr/>
        </p:nvGrpSpPr>
        <p:grpSpPr>
          <a:xfrm>
            <a:off x="8507587" y="3673391"/>
            <a:ext cx="654489" cy="2625052"/>
            <a:chOff x="7996358" y="2461791"/>
            <a:chExt cx="654489" cy="2625052"/>
          </a:xfrm>
        </p:grpSpPr>
        <p:sp>
          <p:nvSpPr>
            <p:cNvPr id="55" name="矩形 109"/>
            <p:cNvSpPr/>
            <p:nvPr/>
          </p:nvSpPr>
          <p:spPr>
            <a:xfrm>
              <a:off x="8062418" y="2461791"/>
              <a:ext cx="498951" cy="262505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文字方塊 110"/>
            <p:cNvSpPr txBox="1"/>
            <p:nvPr/>
          </p:nvSpPr>
          <p:spPr>
            <a:xfrm rot="5400000">
              <a:off x="8004608" y="3948039"/>
              <a:ext cx="7692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……</a:t>
              </a:r>
              <a:endParaRPr lang="zh-TW" altLang="en-US" sz="2800" dirty="0"/>
            </a:p>
          </p:txBody>
        </p:sp>
        <p:sp>
          <p:nvSpPr>
            <p:cNvPr id="57" name="文字方塊 111"/>
            <p:cNvSpPr txBox="1"/>
            <p:nvPr/>
          </p:nvSpPr>
          <p:spPr>
            <a:xfrm>
              <a:off x="7996358" y="2508931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1</a:t>
              </a:r>
              <a:endParaRPr lang="zh-TW" altLang="en-US" sz="2800" baseline="-25000" dirty="0"/>
            </a:p>
          </p:txBody>
        </p:sp>
        <p:sp>
          <p:nvSpPr>
            <p:cNvPr id="58" name="文字方塊 112"/>
            <p:cNvSpPr txBox="1"/>
            <p:nvPr/>
          </p:nvSpPr>
          <p:spPr>
            <a:xfrm>
              <a:off x="8005216" y="3269035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0</a:t>
              </a:r>
              <a:endParaRPr lang="zh-TW" altLang="en-US" sz="2800" baseline="-25000" dirty="0"/>
            </a:p>
          </p:txBody>
        </p:sp>
        <p:sp>
          <p:nvSpPr>
            <p:cNvPr id="59" name="文字方塊 113"/>
            <p:cNvSpPr txBox="1"/>
            <p:nvPr/>
          </p:nvSpPr>
          <p:spPr>
            <a:xfrm>
              <a:off x="7996358" y="4489333"/>
              <a:ext cx="6310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0</a:t>
              </a:r>
              <a:endParaRPr lang="zh-TW" altLang="en-US" sz="2800" baseline="-25000" dirty="0"/>
            </a:p>
          </p:txBody>
        </p:sp>
      </p:grpSp>
      <p:sp>
        <p:nvSpPr>
          <p:cNvPr id="60" name="左-右雙向箭號 114"/>
          <p:cNvSpPr/>
          <p:nvPr/>
        </p:nvSpPr>
        <p:spPr>
          <a:xfrm>
            <a:off x="7248433" y="4557014"/>
            <a:ext cx="1187596" cy="33487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矩形 97"/>
          <p:cNvSpPr/>
          <p:nvPr/>
        </p:nvSpPr>
        <p:spPr>
          <a:xfrm>
            <a:off x="4463364" y="3656178"/>
            <a:ext cx="746342" cy="2675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6" name="橢圓 98"/>
          <p:cNvSpPr/>
          <p:nvPr/>
        </p:nvSpPr>
        <p:spPr>
          <a:xfrm>
            <a:off x="4539208" y="3648072"/>
            <a:ext cx="574158" cy="57415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7" name="橢圓 103"/>
          <p:cNvSpPr/>
          <p:nvPr/>
        </p:nvSpPr>
        <p:spPr>
          <a:xfrm>
            <a:off x="4541550" y="4407981"/>
            <a:ext cx="574158" cy="57415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8" name="橢圓 104"/>
          <p:cNvSpPr/>
          <p:nvPr/>
        </p:nvSpPr>
        <p:spPr>
          <a:xfrm>
            <a:off x="4548578" y="5654654"/>
            <a:ext cx="574158" cy="57415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9" name="文字方塊 105"/>
          <p:cNvSpPr txBox="1"/>
          <p:nvPr/>
        </p:nvSpPr>
        <p:spPr>
          <a:xfrm rot="5400000">
            <a:off x="4545831" y="5073784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70" name="矩形 2"/>
          <p:cNvSpPr/>
          <p:nvPr/>
        </p:nvSpPr>
        <p:spPr>
          <a:xfrm>
            <a:off x="8026245" y="6485354"/>
            <a:ext cx="1611467" cy="40011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zh-TW" sz="2000" dirty="0"/>
              <a:t>True label “1”</a:t>
            </a:r>
            <a:endParaRPr lang="zh-TW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字方塊 6"/>
              <p:cNvSpPr txBox="1"/>
              <p:nvPr/>
            </p:nvSpPr>
            <p:spPr>
              <a:xfrm>
                <a:off x="7448418" y="5599565"/>
                <a:ext cx="8154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TW" altLang="en-US" sz="28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71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418" y="5599565"/>
                <a:ext cx="81541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文字方塊 92"/>
          <p:cNvSpPr txBox="1"/>
          <p:nvPr/>
        </p:nvSpPr>
        <p:spPr>
          <a:xfrm rot="5400000">
            <a:off x="5549285" y="5171172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99163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48"/>
          <p:cNvSpPr/>
          <p:nvPr/>
        </p:nvSpPr>
        <p:spPr>
          <a:xfrm>
            <a:off x="7324732" y="6706237"/>
            <a:ext cx="365038" cy="671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400" baseline="30000" dirty="0"/>
          </a:p>
        </p:txBody>
      </p:sp>
      <p:sp>
        <p:nvSpPr>
          <p:cNvPr id="54" name="矩形 72"/>
          <p:cNvSpPr/>
          <p:nvPr/>
        </p:nvSpPr>
        <p:spPr>
          <a:xfrm>
            <a:off x="7321580" y="5251867"/>
            <a:ext cx="319606" cy="671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400" baseline="30000" dirty="0"/>
          </a:p>
        </p:txBody>
      </p:sp>
      <p:sp>
        <p:nvSpPr>
          <p:cNvPr id="33" name="矩形 46"/>
          <p:cNvSpPr/>
          <p:nvPr/>
        </p:nvSpPr>
        <p:spPr>
          <a:xfrm>
            <a:off x="7324733" y="3397788"/>
            <a:ext cx="365037" cy="671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400" baseline="30000" dirty="0"/>
          </a:p>
        </p:txBody>
      </p:sp>
      <p:sp>
        <p:nvSpPr>
          <p:cNvPr id="34" name="矩形 47"/>
          <p:cNvSpPr/>
          <p:nvPr/>
        </p:nvSpPr>
        <p:spPr>
          <a:xfrm>
            <a:off x="7324732" y="4344893"/>
            <a:ext cx="386669" cy="671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400" baseline="30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For a training set of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images, calculate the total loss overall all images: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altLang="zh-TW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e>
                          <m:sub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altLang="zh-TW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TW" alt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r>
                  <a:rPr lang="en-US" altLang="zh-TW" dirty="0"/>
                  <a:t>Find the optimal parameters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dirty="0"/>
                  <a:t> that minimize the total loss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zh-TW" alt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90" t="-3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6E0F1D-FD2E-4DA2-8F46-341AA8D5300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Training Neural Networks</a:t>
            </a:r>
          </a:p>
          <a:p>
            <a:endParaRPr lang="en-US" dirty="0"/>
          </a:p>
        </p:txBody>
      </p:sp>
      <p:grpSp>
        <p:nvGrpSpPr>
          <p:cNvPr id="4" name="群組 17"/>
          <p:cNvGrpSpPr/>
          <p:nvPr/>
        </p:nvGrpSpPr>
        <p:grpSpPr>
          <a:xfrm>
            <a:off x="3437187" y="3397788"/>
            <a:ext cx="421911" cy="671513"/>
            <a:chOff x="510563" y="3417283"/>
            <a:chExt cx="421911" cy="671513"/>
          </a:xfrm>
        </p:grpSpPr>
        <p:sp>
          <p:nvSpPr>
            <p:cNvPr id="5" name="矩形 18"/>
            <p:cNvSpPr/>
            <p:nvPr/>
          </p:nvSpPr>
          <p:spPr>
            <a:xfrm>
              <a:off x="557212" y="3417283"/>
              <a:ext cx="271463" cy="67151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baseline="30000" dirty="0"/>
            </a:p>
          </p:txBody>
        </p:sp>
        <p:sp>
          <p:nvSpPr>
            <p:cNvPr id="6" name="矩形 19"/>
            <p:cNvSpPr/>
            <p:nvPr/>
          </p:nvSpPr>
          <p:spPr>
            <a:xfrm>
              <a:off x="510563" y="3522206"/>
              <a:ext cx="42191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400" dirty="0"/>
                <a:t>x</a:t>
              </a:r>
              <a:r>
                <a:rPr lang="en-US" altLang="zh-TW" sz="2400" baseline="30000" dirty="0"/>
                <a:t>1</a:t>
              </a:r>
              <a:endParaRPr lang="zh-TW" altLang="en-US" sz="2400" baseline="30000" dirty="0"/>
            </a:p>
          </p:txBody>
        </p:sp>
      </p:grpSp>
      <p:grpSp>
        <p:nvGrpSpPr>
          <p:cNvPr id="7" name="群組 20"/>
          <p:cNvGrpSpPr/>
          <p:nvPr/>
        </p:nvGrpSpPr>
        <p:grpSpPr>
          <a:xfrm>
            <a:off x="3437187" y="4344893"/>
            <a:ext cx="421910" cy="671513"/>
            <a:chOff x="510564" y="3417283"/>
            <a:chExt cx="421910" cy="671513"/>
          </a:xfrm>
        </p:grpSpPr>
        <p:sp>
          <p:nvSpPr>
            <p:cNvPr id="8" name="矩形 21"/>
            <p:cNvSpPr/>
            <p:nvPr/>
          </p:nvSpPr>
          <p:spPr>
            <a:xfrm>
              <a:off x="557212" y="3417283"/>
              <a:ext cx="271463" cy="67151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baseline="30000" dirty="0"/>
            </a:p>
          </p:txBody>
        </p:sp>
        <p:sp>
          <p:nvSpPr>
            <p:cNvPr id="9" name="矩形 22"/>
            <p:cNvSpPr/>
            <p:nvPr/>
          </p:nvSpPr>
          <p:spPr>
            <a:xfrm>
              <a:off x="510564" y="3522206"/>
              <a:ext cx="4219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400" dirty="0"/>
                <a:t>x</a:t>
              </a:r>
              <a:r>
                <a:rPr lang="en-US" altLang="zh-TW" sz="2400" baseline="30000" dirty="0"/>
                <a:t>2</a:t>
              </a:r>
              <a:endParaRPr lang="zh-TW" altLang="en-US" sz="2400" baseline="30000" dirty="0"/>
            </a:p>
          </p:txBody>
        </p:sp>
      </p:grpSp>
      <p:grpSp>
        <p:nvGrpSpPr>
          <p:cNvPr id="10" name="群組 23"/>
          <p:cNvGrpSpPr/>
          <p:nvPr/>
        </p:nvGrpSpPr>
        <p:grpSpPr>
          <a:xfrm>
            <a:off x="3422759" y="6706237"/>
            <a:ext cx="450765" cy="671513"/>
            <a:chOff x="496136" y="3417283"/>
            <a:chExt cx="450765" cy="671513"/>
          </a:xfrm>
        </p:grpSpPr>
        <p:sp>
          <p:nvSpPr>
            <p:cNvPr id="11" name="矩形 24"/>
            <p:cNvSpPr/>
            <p:nvPr/>
          </p:nvSpPr>
          <p:spPr>
            <a:xfrm>
              <a:off x="557212" y="3417283"/>
              <a:ext cx="271463" cy="67151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baseline="30000" dirty="0"/>
            </a:p>
          </p:txBody>
        </p:sp>
        <p:sp>
          <p:nvSpPr>
            <p:cNvPr id="12" name="矩形 25"/>
            <p:cNvSpPr/>
            <p:nvPr/>
          </p:nvSpPr>
          <p:spPr>
            <a:xfrm>
              <a:off x="496136" y="3522206"/>
              <a:ext cx="4507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400" dirty="0" err="1"/>
                <a:t>x</a:t>
              </a:r>
              <a:r>
                <a:rPr lang="en-US" altLang="zh-TW" sz="2400" baseline="30000" dirty="0" err="1"/>
                <a:t>N</a:t>
              </a:r>
              <a:endParaRPr lang="zh-TW" altLang="en-US" sz="2400" baseline="30000" dirty="0"/>
            </a:p>
          </p:txBody>
        </p:sp>
      </p:grpSp>
      <p:sp>
        <p:nvSpPr>
          <p:cNvPr id="13" name="矩形 26"/>
          <p:cNvSpPr/>
          <p:nvPr/>
        </p:nvSpPr>
        <p:spPr>
          <a:xfrm>
            <a:off x="4237112" y="3400359"/>
            <a:ext cx="965905" cy="6831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NN</a:t>
            </a:r>
            <a:endParaRPr lang="zh-TW" altLang="en-US" sz="2400" dirty="0"/>
          </a:p>
        </p:txBody>
      </p:sp>
      <p:sp>
        <p:nvSpPr>
          <p:cNvPr id="14" name="矩形 27"/>
          <p:cNvSpPr/>
          <p:nvPr/>
        </p:nvSpPr>
        <p:spPr>
          <a:xfrm>
            <a:off x="4237112" y="4339069"/>
            <a:ext cx="965905" cy="6831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NN</a:t>
            </a:r>
            <a:endParaRPr lang="zh-TW" altLang="en-US" sz="2400" dirty="0"/>
          </a:p>
        </p:txBody>
      </p:sp>
      <p:sp>
        <p:nvSpPr>
          <p:cNvPr id="15" name="矩形 28"/>
          <p:cNvSpPr/>
          <p:nvPr/>
        </p:nvSpPr>
        <p:spPr>
          <a:xfrm>
            <a:off x="4237112" y="6694592"/>
            <a:ext cx="965905" cy="6831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NN</a:t>
            </a:r>
            <a:endParaRPr lang="zh-TW" altLang="en-US" sz="2400" dirty="0"/>
          </a:p>
        </p:txBody>
      </p:sp>
      <p:sp>
        <p:nvSpPr>
          <p:cNvPr id="16" name="文字方塊 29"/>
          <p:cNvSpPr txBox="1"/>
          <p:nvPr/>
        </p:nvSpPr>
        <p:spPr>
          <a:xfrm rot="5400000">
            <a:off x="3294738" y="6030288"/>
            <a:ext cx="828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17" name="文字方塊 30"/>
          <p:cNvSpPr txBox="1"/>
          <p:nvPr/>
        </p:nvSpPr>
        <p:spPr>
          <a:xfrm rot="5400000">
            <a:off x="4368003" y="6018645"/>
            <a:ext cx="828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cxnSp>
        <p:nvCxnSpPr>
          <p:cNvPr id="18" name="直線單箭頭接點 31"/>
          <p:cNvCxnSpPr/>
          <p:nvPr/>
        </p:nvCxnSpPr>
        <p:spPr>
          <a:xfrm flipV="1">
            <a:off x="3805729" y="3733543"/>
            <a:ext cx="4170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32"/>
          <p:cNvCxnSpPr/>
          <p:nvPr/>
        </p:nvCxnSpPr>
        <p:spPr>
          <a:xfrm flipV="1">
            <a:off x="3802768" y="4680648"/>
            <a:ext cx="4170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33"/>
          <p:cNvCxnSpPr/>
          <p:nvPr/>
        </p:nvCxnSpPr>
        <p:spPr>
          <a:xfrm flipV="1">
            <a:off x="3802767" y="7036171"/>
            <a:ext cx="4170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34"/>
          <p:cNvCxnSpPr/>
          <p:nvPr/>
        </p:nvCxnSpPr>
        <p:spPr>
          <a:xfrm flipV="1">
            <a:off x="5205978" y="3728336"/>
            <a:ext cx="4170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35"/>
          <p:cNvCxnSpPr/>
          <p:nvPr/>
        </p:nvCxnSpPr>
        <p:spPr>
          <a:xfrm flipV="1">
            <a:off x="5203017" y="4675441"/>
            <a:ext cx="4170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36"/>
          <p:cNvCxnSpPr/>
          <p:nvPr/>
        </p:nvCxnSpPr>
        <p:spPr>
          <a:xfrm flipV="1">
            <a:off x="5203016" y="7030964"/>
            <a:ext cx="4170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37"/>
          <p:cNvGrpSpPr/>
          <p:nvPr/>
        </p:nvGrpSpPr>
        <p:grpSpPr>
          <a:xfrm>
            <a:off x="5654347" y="3397788"/>
            <a:ext cx="2039149" cy="671513"/>
            <a:chOff x="557211" y="3417283"/>
            <a:chExt cx="2039149" cy="671513"/>
          </a:xfrm>
        </p:grpSpPr>
        <p:sp>
          <p:nvSpPr>
            <p:cNvPr id="25" name="矩形 38"/>
            <p:cNvSpPr/>
            <p:nvPr/>
          </p:nvSpPr>
          <p:spPr>
            <a:xfrm>
              <a:off x="557211" y="3417283"/>
              <a:ext cx="417025" cy="67151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baseline="30000" dirty="0"/>
            </a:p>
          </p:txBody>
        </p:sp>
        <p:sp>
          <p:nvSpPr>
            <p:cNvPr id="26" name="矩形 39"/>
            <p:cNvSpPr/>
            <p:nvPr/>
          </p:nvSpPr>
          <p:spPr>
            <a:xfrm>
              <a:off x="2168037" y="3522206"/>
              <a:ext cx="4283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400" dirty="0"/>
                <a:t>y</a:t>
              </a:r>
              <a:r>
                <a:rPr lang="en-US" altLang="zh-TW" sz="2400" baseline="30000" dirty="0"/>
                <a:t>1</a:t>
              </a:r>
              <a:endParaRPr lang="zh-TW" altLang="en-US" sz="2400" baseline="30000" dirty="0"/>
            </a:p>
          </p:txBody>
        </p:sp>
      </p:grpSp>
      <p:grpSp>
        <p:nvGrpSpPr>
          <p:cNvPr id="27" name="群組 40"/>
          <p:cNvGrpSpPr/>
          <p:nvPr/>
        </p:nvGrpSpPr>
        <p:grpSpPr>
          <a:xfrm>
            <a:off x="5654347" y="4344893"/>
            <a:ext cx="2035424" cy="671513"/>
            <a:chOff x="557212" y="3417283"/>
            <a:chExt cx="2035424" cy="671513"/>
          </a:xfrm>
        </p:grpSpPr>
        <p:sp>
          <p:nvSpPr>
            <p:cNvPr id="28" name="矩形 41"/>
            <p:cNvSpPr/>
            <p:nvPr/>
          </p:nvSpPr>
          <p:spPr>
            <a:xfrm>
              <a:off x="557212" y="3417283"/>
              <a:ext cx="417025" cy="67151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baseline="30000" dirty="0"/>
            </a:p>
          </p:txBody>
        </p:sp>
        <p:sp>
          <p:nvSpPr>
            <p:cNvPr id="29" name="矩形 42"/>
            <p:cNvSpPr/>
            <p:nvPr/>
          </p:nvSpPr>
          <p:spPr>
            <a:xfrm>
              <a:off x="2164313" y="3505037"/>
              <a:ext cx="4283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400" dirty="0"/>
                <a:t>y</a:t>
              </a:r>
              <a:r>
                <a:rPr lang="en-US" altLang="zh-TW" sz="2400" baseline="30000" dirty="0"/>
                <a:t>2</a:t>
              </a:r>
              <a:endParaRPr lang="zh-TW" altLang="en-US" sz="2400" baseline="30000" dirty="0"/>
            </a:p>
          </p:txBody>
        </p:sp>
      </p:grpSp>
      <p:grpSp>
        <p:nvGrpSpPr>
          <p:cNvPr id="30" name="群組 43"/>
          <p:cNvGrpSpPr/>
          <p:nvPr/>
        </p:nvGrpSpPr>
        <p:grpSpPr>
          <a:xfrm>
            <a:off x="5654347" y="6706237"/>
            <a:ext cx="2057054" cy="671513"/>
            <a:chOff x="557212" y="3417283"/>
            <a:chExt cx="2057054" cy="671513"/>
          </a:xfrm>
        </p:grpSpPr>
        <p:sp>
          <p:nvSpPr>
            <p:cNvPr id="31" name="矩形 44"/>
            <p:cNvSpPr/>
            <p:nvPr/>
          </p:nvSpPr>
          <p:spPr>
            <a:xfrm>
              <a:off x="557212" y="3417283"/>
              <a:ext cx="417025" cy="67151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baseline="30000" dirty="0"/>
            </a:p>
          </p:txBody>
        </p:sp>
        <p:sp>
          <p:nvSpPr>
            <p:cNvPr id="70" name="矩形 45"/>
            <p:cNvSpPr/>
            <p:nvPr/>
          </p:nvSpPr>
          <p:spPr>
            <a:xfrm>
              <a:off x="2157090" y="3477566"/>
              <a:ext cx="4571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400" dirty="0" err="1"/>
                <a:t>y</a:t>
              </a:r>
              <a:r>
                <a:rPr lang="en-US" altLang="zh-TW" sz="2400" baseline="30000" dirty="0" err="1"/>
                <a:t>N</a:t>
              </a:r>
              <a:endParaRPr lang="zh-TW" altLang="en-US" sz="2400" baseline="30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字方塊 49"/>
              <p:cNvSpPr txBox="1"/>
              <p:nvPr/>
            </p:nvSpPr>
            <p:spPr>
              <a:xfrm>
                <a:off x="5679919" y="3571391"/>
                <a:ext cx="3914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altLang="zh-TW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36" name="文字方塊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919" y="3571391"/>
                <a:ext cx="391454" cy="369332"/>
              </a:xfrm>
              <a:prstGeom prst="rect">
                <a:avLst/>
              </a:prstGeom>
              <a:blipFill>
                <a:blip r:embed="rId3"/>
                <a:stretch>
                  <a:fillRect l="-18750" t="-18333" r="-4843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字方塊 50"/>
              <p:cNvSpPr txBox="1"/>
              <p:nvPr/>
            </p:nvSpPr>
            <p:spPr>
              <a:xfrm>
                <a:off x="5690359" y="4506901"/>
                <a:ext cx="3980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altLang="zh-TW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37" name="文字方塊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359" y="4506901"/>
                <a:ext cx="398058" cy="369332"/>
              </a:xfrm>
              <a:prstGeom prst="rect">
                <a:avLst/>
              </a:prstGeom>
              <a:blipFill>
                <a:blip r:embed="rId4"/>
                <a:stretch>
                  <a:fillRect l="-18182" t="-16393" r="-4697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字方塊 51"/>
              <p:cNvSpPr txBox="1"/>
              <p:nvPr/>
            </p:nvSpPr>
            <p:spPr>
              <a:xfrm>
                <a:off x="5665929" y="6903493"/>
                <a:ext cx="4433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altLang="zh-TW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38" name="文字方塊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929" y="6903493"/>
                <a:ext cx="443391" cy="369332"/>
              </a:xfrm>
              <a:prstGeom prst="rect">
                <a:avLst/>
              </a:prstGeom>
              <a:blipFill>
                <a:blip r:embed="rId5"/>
                <a:stretch>
                  <a:fillRect l="-16438" t="-16393" r="-43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左-右雙向箭號 52"/>
          <p:cNvSpPr/>
          <p:nvPr/>
        </p:nvSpPr>
        <p:spPr>
          <a:xfrm>
            <a:off x="6370766" y="3689762"/>
            <a:ext cx="602650" cy="18104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左-右雙向箭號 53"/>
          <p:cNvSpPr/>
          <p:nvPr/>
        </p:nvSpPr>
        <p:spPr>
          <a:xfrm>
            <a:off x="6370766" y="4610462"/>
            <a:ext cx="602650" cy="18104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左-右雙向箭號 54"/>
          <p:cNvSpPr/>
          <p:nvPr/>
        </p:nvSpPr>
        <p:spPr>
          <a:xfrm>
            <a:off x="6442774" y="6951469"/>
            <a:ext cx="602650" cy="18104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字方塊 55"/>
              <p:cNvSpPr txBox="1"/>
              <p:nvPr/>
            </p:nvSpPr>
            <p:spPr>
              <a:xfrm>
                <a:off x="6286347" y="3229547"/>
                <a:ext cx="8304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42" name="文字方塊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347" y="3229547"/>
                <a:ext cx="830420" cy="369332"/>
              </a:xfrm>
              <a:prstGeom prst="rect">
                <a:avLst/>
              </a:prstGeom>
              <a:blipFill>
                <a:blip r:embed="rId6"/>
                <a:stretch>
                  <a:fillRect l="-8088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文字方塊 58"/>
          <p:cNvSpPr txBox="1"/>
          <p:nvPr/>
        </p:nvSpPr>
        <p:spPr>
          <a:xfrm rot="5400000">
            <a:off x="5456272" y="6066809"/>
            <a:ext cx="828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sp>
        <p:nvSpPr>
          <p:cNvPr id="44" name="文字方塊 59"/>
          <p:cNvSpPr txBox="1"/>
          <p:nvPr/>
        </p:nvSpPr>
        <p:spPr>
          <a:xfrm rot="5400000">
            <a:off x="7161564" y="6053901"/>
            <a:ext cx="828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……</a:t>
            </a:r>
            <a:endParaRPr lang="zh-TW" altLang="en-US" sz="2800" dirty="0"/>
          </a:p>
        </p:txBody>
      </p:sp>
      <p:grpSp>
        <p:nvGrpSpPr>
          <p:cNvPr id="45" name="群組 63"/>
          <p:cNvGrpSpPr/>
          <p:nvPr/>
        </p:nvGrpSpPr>
        <p:grpSpPr>
          <a:xfrm>
            <a:off x="3434035" y="5251867"/>
            <a:ext cx="421910" cy="671513"/>
            <a:chOff x="510564" y="3417283"/>
            <a:chExt cx="421910" cy="671513"/>
          </a:xfrm>
        </p:grpSpPr>
        <p:sp>
          <p:nvSpPr>
            <p:cNvPr id="46" name="矩形 64"/>
            <p:cNvSpPr/>
            <p:nvPr/>
          </p:nvSpPr>
          <p:spPr>
            <a:xfrm>
              <a:off x="557212" y="3417283"/>
              <a:ext cx="271463" cy="67151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baseline="30000" dirty="0"/>
            </a:p>
          </p:txBody>
        </p:sp>
        <p:sp>
          <p:nvSpPr>
            <p:cNvPr id="47" name="矩形 65"/>
            <p:cNvSpPr/>
            <p:nvPr/>
          </p:nvSpPr>
          <p:spPr>
            <a:xfrm>
              <a:off x="510564" y="3522206"/>
              <a:ext cx="4219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400" dirty="0"/>
                <a:t>x</a:t>
              </a:r>
              <a:r>
                <a:rPr lang="en-US" altLang="zh-TW" sz="2400" baseline="30000" dirty="0"/>
                <a:t>3</a:t>
              </a:r>
              <a:endParaRPr lang="zh-TW" altLang="en-US" sz="2400" baseline="30000" dirty="0"/>
            </a:p>
          </p:txBody>
        </p:sp>
      </p:grpSp>
      <p:sp>
        <p:nvSpPr>
          <p:cNvPr id="48" name="矩形 66"/>
          <p:cNvSpPr/>
          <p:nvPr/>
        </p:nvSpPr>
        <p:spPr>
          <a:xfrm>
            <a:off x="4233960" y="5246043"/>
            <a:ext cx="965905" cy="6831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NN</a:t>
            </a:r>
            <a:endParaRPr lang="zh-TW" altLang="en-US" sz="2400" dirty="0"/>
          </a:p>
        </p:txBody>
      </p:sp>
      <p:cxnSp>
        <p:nvCxnSpPr>
          <p:cNvPr id="49" name="直線單箭頭接點 67"/>
          <p:cNvCxnSpPr/>
          <p:nvPr/>
        </p:nvCxnSpPr>
        <p:spPr>
          <a:xfrm flipV="1">
            <a:off x="3799616" y="5587622"/>
            <a:ext cx="4170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單箭頭接點 68"/>
          <p:cNvCxnSpPr/>
          <p:nvPr/>
        </p:nvCxnSpPr>
        <p:spPr>
          <a:xfrm flipV="1">
            <a:off x="5199865" y="5582415"/>
            <a:ext cx="4170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群組 69"/>
          <p:cNvGrpSpPr/>
          <p:nvPr/>
        </p:nvGrpSpPr>
        <p:grpSpPr>
          <a:xfrm>
            <a:off x="5651195" y="5251867"/>
            <a:ext cx="2038575" cy="671513"/>
            <a:chOff x="557212" y="3417283"/>
            <a:chExt cx="2038575" cy="671513"/>
          </a:xfrm>
        </p:grpSpPr>
        <p:sp>
          <p:nvSpPr>
            <p:cNvPr id="52" name="矩形 70"/>
            <p:cNvSpPr/>
            <p:nvPr/>
          </p:nvSpPr>
          <p:spPr>
            <a:xfrm>
              <a:off x="557212" y="3417283"/>
              <a:ext cx="441206" cy="67151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2400" baseline="30000" dirty="0"/>
            </a:p>
          </p:txBody>
        </p:sp>
        <p:sp>
          <p:nvSpPr>
            <p:cNvPr id="53" name="矩形 71"/>
            <p:cNvSpPr/>
            <p:nvPr/>
          </p:nvSpPr>
          <p:spPr>
            <a:xfrm>
              <a:off x="2167465" y="3534167"/>
              <a:ext cx="4283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400" dirty="0"/>
                <a:t>y</a:t>
              </a:r>
              <a:r>
                <a:rPr lang="en-US" altLang="zh-TW" sz="2400" baseline="30000" dirty="0"/>
                <a:t>3</a:t>
              </a:r>
              <a:endParaRPr lang="zh-TW" altLang="en-US" sz="2400" baseline="30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字方塊 73"/>
              <p:cNvSpPr txBox="1"/>
              <p:nvPr/>
            </p:nvSpPr>
            <p:spPr>
              <a:xfrm>
                <a:off x="5687207" y="5413875"/>
                <a:ext cx="3980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altLang="zh-TW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55" name="文字方塊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207" y="5413875"/>
                <a:ext cx="398058" cy="369332"/>
              </a:xfrm>
              <a:prstGeom prst="rect">
                <a:avLst/>
              </a:prstGeom>
              <a:blipFill>
                <a:blip r:embed="rId7"/>
                <a:stretch>
                  <a:fillRect l="-18462" t="-16393" r="-4769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左-右雙向箭號 74"/>
          <p:cNvSpPr/>
          <p:nvPr/>
        </p:nvSpPr>
        <p:spPr>
          <a:xfrm>
            <a:off x="6370766" y="5517436"/>
            <a:ext cx="602650" cy="18104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7" name="圖片 89"/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624741" y="3414213"/>
            <a:ext cx="720000" cy="7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8" name="圖片 91"/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2603991" y="4358608"/>
            <a:ext cx="720000" cy="7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9" name="圖片 92"/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603991" y="5239201"/>
            <a:ext cx="720000" cy="7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0" name="圖片 93"/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2603991" y="6694592"/>
            <a:ext cx="720000" cy="7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字方塊 55"/>
              <p:cNvSpPr txBox="1"/>
              <p:nvPr/>
            </p:nvSpPr>
            <p:spPr>
              <a:xfrm>
                <a:off x="6251482" y="4185583"/>
                <a:ext cx="8375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67" name="文字方塊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482" y="4185583"/>
                <a:ext cx="837537" cy="369332"/>
              </a:xfrm>
              <a:prstGeom prst="rect">
                <a:avLst/>
              </a:prstGeom>
              <a:blipFill>
                <a:blip r:embed="rId12"/>
                <a:stretch>
                  <a:fillRect l="-8759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字方塊 55"/>
              <p:cNvSpPr txBox="1"/>
              <p:nvPr/>
            </p:nvSpPr>
            <p:spPr>
              <a:xfrm>
                <a:off x="6349381" y="5137244"/>
                <a:ext cx="8375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68" name="文字方塊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381" y="5137244"/>
                <a:ext cx="837537" cy="369332"/>
              </a:xfrm>
              <a:prstGeom prst="rect">
                <a:avLst/>
              </a:prstGeom>
              <a:blipFill>
                <a:blip r:embed="rId13"/>
                <a:stretch>
                  <a:fillRect l="-8759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字方塊 55"/>
              <p:cNvSpPr txBox="1"/>
              <p:nvPr/>
            </p:nvSpPr>
            <p:spPr>
              <a:xfrm>
                <a:off x="6370766" y="6582137"/>
                <a:ext cx="85741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69" name="文字方塊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766" y="6582137"/>
                <a:ext cx="857414" cy="369332"/>
              </a:xfrm>
              <a:prstGeom prst="rect">
                <a:avLst/>
              </a:prstGeom>
              <a:blipFill>
                <a:blip r:embed="rId14"/>
                <a:stretch>
                  <a:fillRect l="-780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204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673" y="2090803"/>
            <a:ext cx="5030949" cy="5367667"/>
          </a:xfrm>
        </p:spPr>
        <p:txBody>
          <a:bodyPr/>
          <a:lstStyle/>
          <a:p>
            <a:r>
              <a:rPr lang="en-US" b="1" i="1" dirty="0" err="1">
                <a:solidFill>
                  <a:srgbClr val="0070C0"/>
                </a:solidFill>
              </a:rPr>
              <a:t>Underfitting</a:t>
            </a:r>
            <a:endParaRPr lang="en-US" dirty="0"/>
          </a:p>
          <a:p>
            <a:pPr lvl="1"/>
            <a:r>
              <a:rPr lang="en-US" dirty="0"/>
              <a:t>The model is too “simple” to represent all the relevant class characteristics</a:t>
            </a:r>
          </a:p>
          <a:p>
            <a:pPr lvl="1"/>
            <a:r>
              <a:rPr lang="en-US" dirty="0"/>
              <a:t>E.g., model with too few parameters</a:t>
            </a:r>
          </a:p>
          <a:p>
            <a:pPr lvl="1"/>
            <a:r>
              <a:rPr lang="en-US" dirty="0"/>
              <a:t>Produces high error on the training set and high error on the validation set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Overfitting</a:t>
            </a:r>
          </a:p>
          <a:p>
            <a:pPr lvl="1"/>
            <a:r>
              <a:rPr lang="en-US" dirty="0"/>
              <a:t>The model is too “complex” and fits irrelevant characteristics (noise) in the data</a:t>
            </a:r>
          </a:p>
          <a:p>
            <a:pPr lvl="1"/>
            <a:r>
              <a:rPr lang="en-US" dirty="0"/>
              <a:t>E.g., model with too many parameters</a:t>
            </a:r>
          </a:p>
          <a:p>
            <a:pPr lvl="1"/>
            <a:r>
              <a:rPr lang="en-US" dirty="0"/>
              <a:t>Produces low error on the training error and high error on the validation set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FBA42-F4FA-48B9-8C14-533E6DE702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Generalization</a:t>
            </a:r>
          </a:p>
        </p:txBody>
      </p:sp>
      <p:pic>
        <p:nvPicPr>
          <p:cNvPr id="10" name="Picture 2" descr="Techniques for handling underfitting and overfitting in Machine Learning |  by Manpreet Singh Minhas | Towards Data Scie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33" t="38327" b="31597"/>
          <a:stretch/>
        </p:blipFill>
        <p:spPr bwMode="auto">
          <a:xfrm>
            <a:off x="5533256" y="5052421"/>
            <a:ext cx="2136093" cy="20143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echniques for handling underfitting and overfitting in Machine Learning |  by Manpreet Singh Minhas | Towards Data Scie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6" t="69720"/>
          <a:stretch/>
        </p:blipFill>
        <p:spPr bwMode="auto">
          <a:xfrm>
            <a:off x="7894983" y="5052421"/>
            <a:ext cx="2030761" cy="201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echniques for handling underfitting and overfitting in Machine Learning |  by Manpreet Singh Minhas | Towards Data Scie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8" t="69722" r="54512" b="202"/>
          <a:stretch/>
        </p:blipFill>
        <p:spPr bwMode="auto">
          <a:xfrm>
            <a:off x="7669349" y="2350824"/>
            <a:ext cx="2184387" cy="208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echniques for handling underfitting and overfitting in Machine Learning |  by Manpreet Singh Minhas | Towards Data Scie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8" t="38582" r="54863" b="31567"/>
          <a:stretch/>
        </p:blipFill>
        <p:spPr bwMode="auto">
          <a:xfrm>
            <a:off x="5533256" y="2349768"/>
            <a:ext cx="2088232" cy="20108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304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8621"/>
            <a:ext cx="10058400" cy="1050573"/>
          </a:xfrm>
        </p:spPr>
        <p:txBody>
          <a:bodyPr>
            <a:normAutofit/>
          </a:bodyPr>
          <a:lstStyle/>
          <a:p>
            <a:r>
              <a:rPr lang="en-US" dirty="0"/>
              <a:t>Overfitting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673" y="2090803"/>
            <a:ext cx="9584265" cy="5367667"/>
          </a:xfrm>
        </p:spPr>
        <p:txBody>
          <a:bodyPr/>
          <a:lstStyle/>
          <a:p>
            <a:r>
              <a:rPr lang="en-US" dirty="0"/>
              <a:t>Overfitting – a model with high capacity fits the noise in the data instead of the underlying relationship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1262A09-6F66-4DFB-9B20-03A632E4F01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6673" y="1509936"/>
            <a:ext cx="6192687" cy="350293"/>
          </a:xfrm>
        </p:spPr>
        <p:txBody>
          <a:bodyPr/>
          <a:lstStyle/>
          <a:p>
            <a:r>
              <a:rPr lang="en-US" dirty="0"/>
              <a:t>Generalization</a:t>
            </a:r>
          </a:p>
        </p:txBody>
      </p:sp>
      <p:pic>
        <p:nvPicPr>
          <p:cNvPr id="4" name="Εικόνα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" b="18611"/>
          <a:stretch/>
        </p:blipFill>
        <p:spPr>
          <a:xfrm>
            <a:off x="5821288" y="5247580"/>
            <a:ext cx="3635902" cy="2173783"/>
          </a:xfrm>
          <a:prstGeom prst="rect">
            <a:avLst/>
          </a:prstGeom>
        </p:spPr>
      </p:pic>
      <p:pic>
        <p:nvPicPr>
          <p:cNvPr id="6" name="Εικόνα 12">
            <a:extLst>
              <a:ext uri="{FF2B5EF4-FFF2-40B4-BE49-F238E27FC236}">
                <a16:creationId xmlns:a16="http://schemas.microsoft.com/office/drawing/2014/main" id="{E2DFE7DF-857A-4E01-8815-C42087CD3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4027" y="2936553"/>
            <a:ext cx="5381438" cy="217378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D8AFCC-962C-4D15-B94B-21027735CBA4}"/>
              </a:ext>
            </a:extLst>
          </p:cNvPr>
          <p:cNvSpPr txBox="1">
            <a:spLocks/>
          </p:cNvSpPr>
          <p:nvPr/>
        </p:nvSpPr>
        <p:spPr>
          <a:xfrm>
            <a:off x="276673" y="5614392"/>
            <a:ext cx="5040559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71" indent="-34287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93680" indent="-236518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257195" indent="-342871" algn="l" defTabSz="914323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066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227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389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1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3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4" indent="-228581" algn="l" defTabSz="914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 model may fit the training data very well, but fails to </a:t>
            </a:r>
            <a:r>
              <a:rPr lang="en-US" sz="2000" dirty="0">
                <a:solidFill>
                  <a:srgbClr val="FF0000"/>
                </a:solidFill>
              </a:rPr>
              <a:t>generalize</a:t>
            </a:r>
            <a:r>
              <a:rPr lang="en-US" sz="2000" dirty="0"/>
              <a:t> to new examples (test or validation data)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032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i="1" dirty="0">
                    <a:solidFill>
                      <a:srgbClr val="0070C0"/>
                    </a:solidFill>
                  </a:rPr>
                  <a:t>Batch normalization layers </a:t>
                </a:r>
                <a:r>
                  <a:rPr lang="en-US" dirty="0"/>
                  <a:t>act similar to the data preprocessing steps mentioned earlier</a:t>
                </a:r>
              </a:p>
              <a:p>
                <a:pPr lvl="1"/>
                <a:r>
                  <a:rPr lang="en-US" dirty="0"/>
                  <a:t>They calculate the mean </a:t>
                </a:r>
                <a:r>
                  <a:rPr lang="el-GR" dirty="0"/>
                  <a:t>μ</a:t>
                </a:r>
                <a:r>
                  <a:rPr lang="en-US" dirty="0"/>
                  <a:t> and variance </a:t>
                </a:r>
                <a:r>
                  <a:rPr lang="el-GR" dirty="0"/>
                  <a:t>σ</a:t>
                </a:r>
                <a:r>
                  <a:rPr lang="en-US" dirty="0"/>
                  <a:t> of a batch of input data, and normalize the data </a:t>
                </a:r>
                <a:r>
                  <a:rPr lang="en-US" i="1" dirty="0"/>
                  <a:t>x</a:t>
                </a:r>
                <a:r>
                  <a:rPr lang="en-US" dirty="0"/>
                  <a:t> to a zero mean and unit variance</a:t>
                </a:r>
              </a:p>
              <a:p>
                <a:pPr lvl="1"/>
                <a:r>
                  <a:rPr lang="en-US" dirty="0"/>
                  <a:t>I.e.,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>
                    <a:solidFill>
                      <a:srgbClr val="FF0000"/>
                    </a:solidFill>
                  </a:rPr>
                  <a:t>BatchNorm</a:t>
                </a:r>
                <a:r>
                  <a:rPr lang="en-US" dirty="0">
                    <a:solidFill>
                      <a:srgbClr val="FF0000"/>
                    </a:solidFill>
                  </a:rPr>
                  <a:t> layers </a:t>
                </a:r>
                <a:r>
                  <a:rPr lang="en-US" dirty="0"/>
                  <a:t>alleviate the problems of proper initialization of the parameters and hyper-parameters</a:t>
                </a:r>
              </a:p>
              <a:p>
                <a:pPr lvl="1"/>
                <a:r>
                  <a:rPr lang="en-US" dirty="0"/>
                  <a:t>Result in faster convergence training, allow larger learning rates</a:t>
                </a:r>
              </a:p>
              <a:p>
                <a:pPr lvl="1"/>
                <a:r>
                  <a:rPr lang="en-US" dirty="0"/>
                  <a:t>Reduce the internal covariate shift</a:t>
                </a:r>
              </a:p>
              <a:p>
                <a:r>
                  <a:rPr lang="en-US" dirty="0" err="1"/>
                  <a:t>BatchNorm</a:t>
                </a:r>
                <a:r>
                  <a:rPr lang="en-US" dirty="0"/>
                  <a:t> layers are inserted immediately after convolutional layers or fully-connected layers, and before activation layers</a:t>
                </a:r>
              </a:p>
              <a:p>
                <a:pPr lvl="1"/>
                <a:r>
                  <a:rPr lang="en-US" dirty="0"/>
                  <a:t>They are very common with convolutional NNs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271E5E-499C-49C0-B22A-49BBBD557BE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Regularization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8714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Hyper-parameter Tuning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Training NNs can involve setting many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hyper-parameters</a:t>
                </a:r>
              </a:p>
              <a:p>
                <a:r>
                  <a:rPr lang="en-US" dirty="0"/>
                  <a:t>The most common hyper-parameters include:</a:t>
                </a:r>
              </a:p>
              <a:p>
                <a:pPr lvl="1"/>
                <a:r>
                  <a:rPr lang="en-US" dirty="0"/>
                  <a:t>Number of layers, and number of neurons per layer</a:t>
                </a:r>
              </a:p>
              <a:p>
                <a:pPr lvl="1"/>
                <a:r>
                  <a:rPr lang="en-US" dirty="0"/>
                  <a:t>Initial learning rate</a:t>
                </a:r>
              </a:p>
              <a:p>
                <a:pPr lvl="1"/>
                <a:r>
                  <a:rPr lang="en-US" dirty="0"/>
                  <a:t>Learning rate decay schedule (e.g., decay constant)</a:t>
                </a:r>
              </a:p>
              <a:p>
                <a:pPr lvl="1"/>
                <a:r>
                  <a:rPr lang="en-US" dirty="0"/>
                  <a:t>Optimizer type</a:t>
                </a:r>
              </a:p>
              <a:p>
                <a:r>
                  <a:rPr lang="en-US" dirty="0"/>
                  <a:t>Other hyper-parameters may include:</a:t>
                </a:r>
              </a:p>
              <a:p>
                <a:pPr lvl="1"/>
                <a:r>
                  <a:rPr lang="en-US" dirty="0"/>
                  <a:t>Regularization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penalty, dropout rate)</a:t>
                </a:r>
              </a:p>
              <a:p>
                <a:pPr lvl="1"/>
                <a:r>
                  <a:rPr lang="en-US" dirty="0"/>
                  <a:t>Batch size</a:t>
                </a:r>
              </a:p>
              <a:p>
                <a:pPr lvl="1"/>
                <a:r>
                  <a:rPr lang="en-US" dirty="0"/>
                  <a:t>Activation functions</a:t>
                </a:r>
              </a:p>
              <a:p>
                <a:pPr lvl="1"/>
                <a:r>
                  <a:rPr lang="en-US" dirty="0"/>
                  <a:t>Loss function</a:t>
                </a:r>
              </a:p>
              <a:p>
                <a:r>
                  <a:rPr lang="en-US" dirty="0"/>
                  <a:t>Hyper-parameter tuning can be time-consuming for larger NNs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9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51601-DD31-47D2-BD7F-7336CDE817F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Hyper-parameter Tuning</a:t>
            </a:r>
          </a:p>
        </p:txBody>
      </p:sp>
    </p:spTree>
    <p:extLst>
      <p:ext uri="{BB962C8B-B14F-4D97-AF65-F5344CB8AC3E}">
        <p14:creationId xmlns:p14="http://schemas.microsoft.com/office/powerpoint/2010/main" val="2126102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3804F-7566-47E0-BA53-6A4F21C8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/>
              <a:t>-Fold Cross-Validation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CD462-C1D0-46A9-B85B-86D26C7D7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</a:t>
            </a:r>
            <a:r>
              <a:rPr lang="en-US" b="1" i="1" dirty="0">
                <a:solidFill>
                  <a:srgbClr val="0070C0"/>
                </a:solidFill>
              </a:rPr>
              <a:t> k-fold cross-validation</a:t>
            </a:r>
            <a:r>
              <a:rPr lang="en-US" dirty="0"/>
              <a:t> for hyper-parameter tuning is common when the size of the training data is small</a:t>
            </a:r>
          </a:p>
          <a:p>
            <a:pPr lvl="1"/>
            <a:r>
              <a:rPr lang="en-US" dirty="0"/>
              <a:t>It also leads to a better and less noisy estimate of the model performance by averaging the results across several folds</a:t>
            </a:r>
          </a:p>
          <a:p>
            <a:r>
              <a:rPr lang="en-US" dirty="0"/>
              <a:t>E.g., 5-fold cross-validation</a:t>
            </a:r>
          </a:p>
          <a:p>
            <a:pPr marL="914362" lvl="1" indent="-457200">
              <a:buFont typeface="+mj-lt"/>
              <a:buAutoNum type="arabicPeriod"/>
            </a:pPr>
            <a:r>
              <a:rPr lang="en-US" dirty="0"/>
              <a:t>Split the train data into 5 equal folds</a:t>
            </a:r>
          </a:p>
          <a:p>
            <a:pPr marL="914362" lvl="1" indent="-457200">
              <a:buFont typeface="+mj-lt"/>
              <a:buAutoNum type="arabicPeriod"/>
            </a:pPr>
            <a:r>
              <a:rPr lang="en-US" dirty="0"/>
              <a:t>First use folds 2-5 for training and fold 1 for validation</a:t>
            </a:r>
          </a:p>
          <a:p>
            <a:pPr marL="914362" lvl="1" indent="-457200">
              <a:buFont typeface="+mj-lt"/>
              <a:buAutoNum type="arabicPeriod"/>
            </a:pPr>
            <a:r>
              <a:rPr lang="en-US" dirty="0"/>
              <a:t>Repeat by using fold 2 for validation, then fold 3, fold 4, and fold 5</a:t>
            </a:r>
          </a:p>
          <a:p>
            <a:pPr marL="914362" lvl="1" indent="-457200">
              <a:buFont typeface="+mj-lt"/>
              <a:buAutoNum type="arabicPeriod"/>
            </a:pPr>
            <a:r>
              <a:rPr lang="en-US" dirty="0"/>
              <a:t>Average the results over the 5 runs (for reporting purposes)</a:t>
            </a:r>
          </a:p>
          <a:p>
            <a:pPr marL="914362" lvl="1" indent="-457200">
              <a:buFont typeface="+mj-lt"/>
              <a:buAutoNum type="arabicPeriod"/>
            </a:pPr>
            <a:r>
              <a:rPr lang="en-US" dirty="0"/>
              <a:t>Once the best hyper-parameters are determined, evaluate the model on the test data </a:t>
            </a:r>
          </a:p>
          <a:p>
            <a:pPr marL="1477877" lvl="2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C66BFC-AD63-4031-B3B9-1FD1ECC1C06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/>
              <a:t>-Fold Cross-Validation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5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80023-C545-4BBD-B72D-793223E6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/>
              <a:t>-Fold Cross-Validation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8CCDE-41AF-48B1-AEB3-0E76827D5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Illustration of a 5-fold cross-validation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01554-DE1F-4D88-BADC-243B27BB8EA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/>
              <a:t>-Fold Cross-Validation</a:t>
            </a:r>
          </a:p>
          <a:p>
            <a:endParaRPr lang="en-US" dirty="0"/>
          </a:p>
        </p:txBody>
      </p:sp>
      <p:pic>
        <p:nvPicPr>
          <p:cNvPr id="5" name="Picture 4" descr="A screen shot of a computer&#10;&#10;Description automatically generated">
            <a:extLst>
              <a:ext uri="{FF2B5EF4-FFF2-40B4-BE49-F238E27FC236}">
                <a16:creationId xmlns:a16="http://schemas.microsoft.com/office/drawing/2014/main" id="{3B58758F-221F-4F3E-82D6-F54FC7638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832" y="2753926"/>
            <a:ext cx="6624735" cy="45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98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B6A00-6E51-466A-BB59-E2480C5D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E3D4B-2BAB-410D-8604-3C25AF784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Ensemble learning </a:t>
            </a:r>
            <a:r>
              <a:rPr lang="en-US" dirty="0"/>
              <a:t>is training multiple classifiers separately and combining their predictions </a:t>
            </a:r>
          </a:p>
          <a:p>
            <a:pPr lvl="1"/>
            <a:r>
              <a:rPr lang="en-US" dirty="0"/>
              <a:t>Ensemble learning often outperforms individual classifiers</a:t>
            </a:r>
          </a:p>
          <a:p>
            <a:pPr lvl="1"/>
            <a:r>
              <a:rPr lang="en-US" dirty="0"/>
              <a:t>Better results obtained with higher model variety in the ensemble</a:t>
            </a:r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Bagging</a:t>
            </a:r>
            <a:r>
              <a:rPr lang="en-US" dirty="0"/>
              <a:t> (</a:t>
            </a:r>
            <a:r>
              <a:rPr lang="en-US" b="1" dirty="0">
                <a:solidFill>
                  <a:srgbClr val="0070C0"/>
                </a:solidFill>
              </a:rPr>
              <a:t>b</a:t>
            </a:r>
            <a:r>
              <a:rPr lang="en-US" dirty="0"/>
              <a:t>ootstrap </a:t>
            </a:r>
            <a:r>
              <a:rPr lang="en-US" b="1" dirty="0">
                <a:solidFill>
                  <a:srgbClr val="0070C0"/>
                </a:solidFill>
              </a:rPr>
              <a:t>ag</a:t>
            </a:r>
            <a:r>
              <a:rPr lang="en-US" dirty="0"/>
              <a:t>gregating)</a:t>
            </a:r>
          </a:p>
          <a:p>
            <a:pPr lvl="2"/>
            <a:r>
              <a:rPr lang="en-US" dirty="0"/>
              <a:t>Randomly draw subsets from the training set (i.e., bootstrap samples)</a:t>
            </a:r>
          </a:p>
          <a:p>
            <a:pPr lvl="2"/>
            <a:r>
              <a:rPr lang="en-US" dirty="0"/>
              <a:t>Train separate classifiers on each subset of the training set</a:t>
            </a:r>
          </a:p>
          <a:p>
            <a:pPr lvl="2"/>
            <a:r>
              <a:rPr lang="en-US" dirty="0"/>
              <a:t>Perform classification based on the average vote of all classifiers</a:t>
            </a:r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Boosting</a:t>
            </a:r>
            <a:endParaRPr lang="en-US" dirty="0"/>
          </a:p>
          <a:p>
            <a:pPr lvl="2"/>
            <a:r>
              <a:rPr lang="en-US" dirty="0"/>
              <a:t>Train a classifier, and apply weights on the training set (apply </a:t>
            </a:r>
            <a:r>
              <a:rPr lang="en-US" dirty="0">
                <a:solidFill>
                  <a:srgbClr val="FF0000"/>
                </a:solidFill>
              </a:rPr>
              <a:t>higher weights on misclassified examples</a:t>
            </a:r>
            <a:r>
              <a:rPr lang="en-US" dirty="0"/>
              <a:t>, focus on “hard examples”)</a:t>
            </a:r>
          </a:p>
          <a:p>
            <a:pPr lvl="2"/>
            <a:r>
              <a:rPr lang="en-US" dirty="0"/>
              <a:t>Train new classifier, reweight training set according to prediction error</a:t>
            </a:r>
          </a:p>
          <a:p>
            <a:pPr lvl="2"/>
            <a:r>
              <a:rPr lang="en-US" dirty="0"/>
              <a:t>Repeat</a:t>
            </a:r>
          </a:p>
          <a:p>
            <a:pPr lvl="2"/>
            <a:r>
              <a:rPr lang="en-US" dirty="0"/>
              <a:t>Perform classification based on weighted vote of the classifiers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06AA6-9DFD-4E65-BC88-3A73065828D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</p:spTree>
    <p:extLst>
      <p:ext uri="{BB962C8B-B14F-4D97-AF65-F5344CB8AC3E}">
        <p14:creationId xmlns:p14="http://schemas.microsoft.com/office/powerpoint/2010/main" val="1121727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vs Shallow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Deeper networks </a:t>
            </a:r>
            <a:r>
              <a:rPr lang="en-US" dirty="0"/>
              <a:t>perform better than shallow networks</a:t>
            </a:r>
          </a:p>
          <a:p>
            <a:pPr lvl="1"/>
            <a:r>
              <a:rPr lang="en-US" dirty="0"/>
              <a:t>But only up to some limit: after a certain number of layers, the performance of deeper networks plateaus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2ABF3-FBAB-4AEA-B542-40712CFD670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Deep vs Shallow Networks</a:t>
            </a:r>
          </a:p>
          <a:p>
            <a:endParaRPr lang="en-US" dirty="0"/>
          </a:p>
        </p:txBody>
      </p:sp>
      <p:grpSp>
        <p:nvGrpSpPr>
          <p:cNvPr id="94" name="群組 127"/>
          <p:cNvGrpSpPr/>
          <p:nvPr/>
        </p:nvGrpSpPr>
        <p:grpSpPr>
          <a:xfrm>
            <a:off x="257403" y="3589638"/>
            <a:ext cx="5268957" cy="3202561"/>
            <a:chOff x="-411205" y="2795203"/>
            <a:chExt cx="5268957" cy="3202561"/>
          </a:xfrm>
        </p:grpSpPr>
        <p:sp>
          <p:nvSpPr>
            <p:cNvPr id="95" name="矩形 3"/>
            <p:cNvSpPr/>
            <p:nvPr/>
          </p:nvSpPr>
          <p:spPr>
            <a:xfrm rot="5400000">
              <a:off x="2252363" y="2404343"/>
              <a:ext cx="714976" cy="44958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6" name="矩形 4"/>
            <p:cNvSpPr/>
            <p:nvPr/>
          </p:nvSpPr>
          <p:spPr>
            <a:xfrm rot="5400000">
              <a:off x="2195397" y="2432167"/>
              <a:ext cx="714976" cy="20171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7" name="矩形 9"/>
            <p:cNvSpPr/>
            <p:nvPr/>
          </p:nvSpPr>
          <p:spPr>
            <a:xfrm rot="5400000">
              <a:off x="2331114" y="4469637"/>
              <a:ext cx="491526" cy="2564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98" name="群組 10"/>
            <p:cNvGrpSpPr/>
            <p:nvPr/>
          </p:nvGrpSpPr>
          <p:grpSpPr>
            <a:xfrm>
              <a:off x="1351533" y="3162509"/>
              <a:ext cx="2474555" cy="2765327"/>
              <a:chOff x="1091509" y="3383234"/>
              <a:chExt cx="2474555" cy="2765327"/>
            </a:xfrm>
          </p:grpSpPr>
          <p:sp>
            <p:nvSpPr>
              <p:cNvPr id="114" name="橢圓 11"/>
              <p:cNvSpPr/>
              <p:nvPr/>
            </p:nvSpPr>
            <p:spPr>
              <a:xfrm>
                <a:off x="1091509" y="4646168"/>
                <a:ext cx="484116" cy="476147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115" name="群組 12"/>
              <p:cNvGrpSpPr/>
              <p:nvPr/>
            </p:nvGrpSpPr>
            <p:grpSpPr>
              <a:xfrm>
                <a:off x="1211127" y="5591689"/>
                <a:ext cx="2283266" cy="556872"/>
                <a:chOff x="755858" y="5735182"/>
                <a:chExt cx="2283266" cy="556872"/>
              </a:xfrm>
            </p:grpSpPr>
            <p:grpSp>
              <p:nvGrpSpPr>
                <p:cNvPr id="135" name="群組 32"/>
                <p:cNvGrpSpPr/>
                <p:nvPr/>
              </p:nvGrpSpPr>
              <p:grpSpPr>
                <a:xfrm>
                  <a:off x="755858" y="5895047"/>
                  <a:ext cx="289125" cy="383103"/>
                  <a:chOff x="2268775" y="3538012"/>
                  <a:chExt cx="289125" cy="383103"/>
                </a:xfrm>
              </p:grpSpPr>
              <p:sp>
                <p:nvSpPr>
                  <p:cNvPr id="143" name="矩形 40"/>
                  <p:cNvSpPr/>
                  <p:nvPr/>
                </p:nvSpPr>
                <p:spPr>
                  <a:xfrm>
                    <a:off x="2268775" y="3617002"/>
                    <a:ext cx="289125" cy="284365"/>
                  </a:xfrm>
                  <a:prstGeom prst="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TW" altLang="en-US"/>
                  </a:p>
                </p:txBody>
              </p:sp>
              <p:graphicFrame>
                <p:nvGraphicFramePr>
                  <p:cNvPr id="144" name="Object 12"/>
                  <p:cNvGraphicFramePr>
                    <a:graphicFrameLocks noChangeAspect="1"/>
                  </p:cNvGraphicFramePr>
                  <p:nvPr/>
                </p:nvGraphicFramePr>
                <p:xfrm>
                  <a:off x="2279483" y="3538012"/>
                  <a:ext cx="274401" cy="38310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方程式" r:id="rId2" imgW="152280" imgH="215640" progId="Equation.3">
                          <p:embed/>
                        </p:oleObj>
                      </mc:Choice>
                      <mc:Fallback>
                        <p:oleObj name="方程式" r:id="rId2" imgW="152280" imgH="215640" progId="Equation.3">
                          <p:embed/>
                          <p:pic>
                            <p:nvPicPr>
                              <p:cNvPr id="176" name="Object 1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79483" y="3538012"/>
                                <a:ext cx="274401" cy="383103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136" name="群組 33"/>
                <p:cNvGrpSpPr/>
                <p:nvPr/>
              </p:nvGrpSpPr>
              <p:grpSpPr>
                <a:xfrm>
                  <a:off x="1456763" y="5895047"/>
                  <a:ext cx="317234" cy="383104"/>
                  <a:chOff x="2263870" y="4021266"/>
                  <a:chExt cx="317234" cy="383104"/>
                </a:xfrm>
              </p:grpSpPr>
              <p:sp>
                <p:nvSpPr>
                  <p:cNvPr id="141" name="矩形 38"/>
                  <p:cNvSpPr/>
                  <p:nvPr/>
                </p:nvSpPr>
                <p:spPr>
                  <a:xfrm>
                    <a:off x="2263870" y="4089974"/>
                    <a:ext cx="289125" cy="284365"/>
                  </a:xfrm>
                  <a:prstGeom prst="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TW" altLang="en-US"/>
                  </a:p>
                </p:txBody>
              </p:sp>
              <p:graphicFrame>
                <p:nvGraphicFramePr>
                  <p:cNvPr id="142" name="Object 12"/>
                  <p:cNvGraphicFramePr>
                    <a:graphicFrameLocks noChangeAspect="1"/>
                  </p:cNvGraphicFramePr>
                  <p:nvPr/>
                </p:nvGraphicFramePr>
                <p:xfrm>
                  <a:off x="2283948" y="4021266"/>
                  <a:ext cx="297156" cy="38310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方程式" r:id="rId4" imgW="164880" imgH="215640" progId="Equation.3">
                          <p:embed/>
                        </p:oleObj>
                      </mc:Choice>
                      <mc:Fallback>
                        <p:oleObj name="方程式" r:id="rId4" imgW="164880" imgH="215640" progId="Equation.3">
                          <p:embed/>
                          <p:pic>
                            <p:nvPicPr>
                              <p:cNvPr id="174" name="Object 1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5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83948" y="4021266"/>
                                <a:ext cx="297156" cy="383104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137" name="文字方塊 34"/>
                <p:cNvSpPr txBox="1"/>
                <p:nvPr/>
              </p:nvSpPr>
              <p:spPr>
                <a:xfrm>
                  <a:off x="1728860" y="5735182"/>
                  <a:ext cx="106139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TW" sz="2800" dirty="0"/>
                    <a:t>……</a:t>
                  </a:r>
                  <a:endParaRPr lang="zh-TW" altLang="en-US" sz="2800" dirty="0"/>
                </a:p>
              </p:txBody>
            </p:sp>
            <p:grpSp>
              <p:nvGrpSpPr>
                <p:cNvPr id="138" name="群組 35"/>
                <p:cNvGrpSpPr/>
                <p:nvPr/>
              </p:nvGrpSpPr>
              <p:grpSpPr>
                <a:xfrm>
                  <a:off x="2687405" y="5886570"/>
                  <a:ext cx="351719" cy="405484"/>
                  <a:chOff x="2257778" y="5192060"/>
                  <a:chExt cx="351719" cy="405484"/>
                </a:xfrm>
              </p:grpSpPr>
              <p:sp>
                <p:nvSpPr>
                  <p:cNvPr id="139" name="矩形 36"/>
                  <p:cNvSpPr/>
                  <p:nvPr/>
                </p:nvSpPr>
                <p:spPr>
                  <a:xfrm>
                    <a:off x="2257778" y="5273306"/>
                    <a:ext cx="289125" cy="284365"/>
                  </a:xfrm>
                  <a:prstGeom prst="rect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TW" altLang="en-US"/>
                  </a:p>
                </p:txBody>
              </p:sp>
              <p:graphicFrame>
                <p:nvGraphicFramePr>
                  <p:cNvPr id="140" name="Object 12"/>
                  <p:cNvGraphicFramePr>
                    <a:graphicFrameLocks noChangeAspect="1"/>
                  </p:cNvGraphicFramePr>
                  <p:nvPr/>
                </p:nvGraphicFramePr>
                <p:xfrm>
                  <a:off x="2266830" y="5192060"/>
                  <a:ext cx="342667" cy="40548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方程式" r:id="rId6" imgW="190440" imgH="228600" progId="Equation.3">
                          <p:embed/>
                        </p:oleObj>
                      </mc:Choice>
                      <mc:Fallback>
                        <p:oleObj name="方程式" r:id="rId6" imgW="190440" imgH="228600" progId="Equation.3">
                          <p:embed/>
                          <p:pic>
                            <p:nvPicPr>
                              <p:cNvPr id="172" name="Object 1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66830" y="5192060"/>
                                <a:ext cx="342667" cy="405484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sp>
            <p:nvSpPr>
              <p:cNvPr id="116" name="橢圓 13"/>
              <p:cNvSpPr/>
              <p:nvPr/>
            </p:nvSpPr>
            <p:spPr>
              <a:xfrm>
                <a:off x="1836539" y="4666527"/>
                <a:ext cx="484116" cy="476147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17" name="橢圓 14"/>
              <p:cNvSpPr/>
              <p:nvPr/>
            </p:nvSpPr>
            <p:spPr>
              <a:xfrm>
                <a:off x="3081948" y="4653966"/>
                <a:ext cx="484116" cy="476147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18" name="文字方塊 15"/>
              <p:cNvSpPr txBox="1"/>
              <p:nvPr/>
            </p:nvSpPr>
            <p:spPr>
              <a:xfrm>
                <a:off x="2186531" y="4544968"/>
                <a:ext cx="10613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2800" dirty="0"/>
                  <a:t>……</a:t>
                </a:r>
                <a:endParaRPr lang="zh-TW" altLang="en-US" sz="2800" dirty="0"/>
              </a:p>
            </p:txBody>
          </p:sp>
          <p:sp>
            <p:nvSpPr>
              <p:cNvPr id="119" name="橢圓 16"/>
              <p:cNvSpPr/>
              <p:nvPr/>
            </p:nvSpPr>
            <p:spPr>
              <a:xfrm>
                <a:off x="1513734" y="3397463"/>
                <a:ext cx="484116" cy="476147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20" name="橢圓 17"/>
              <p:cNvSpPr/>
              <p:nvPr/>
            </p:nvSpPr>
            <p:spPr>
              <a:xfrm>
                <a:off x="2627689" y="3383234"/>
                <a:ext cx="484116" cy="476147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121" name="直線單箭頭接點 18"/>
              <p:cNvCxnSpPr>
                <a:endCxn id="114" idx="4"/>
              </p:cNvCxnSpPr>
              <p:nvPr/>
            </p:nvCxnSpPr>
            <p:spPr>
              <a:xfrm flipV="1">
                <a:off x="1333567" y="5122315"/>
                <a:ext cx="0" cy="70822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線單箭頭接點 19"/>
              <p:cNvCxnSpPr/>
              <p:nvPr/>
            </p:nvCxnSpPr>
            <p:spPr>
              <a:xfrm flipV="1">
                <a:off x="2078597" y="5112033"/>
                <a:ext cx="0" cy="70822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線單箭頭接點 20"/>
              <p:cNvCxnSpPr/>
              <p:nvPr/>
            </p:nvCxnSpPr>
            <p:spPr>
              <a:xfrm flipV="1">
                <a:off x="3303861" y="5128445"/>
                <a:ext cx="0" cy="70822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線單箭頭接點 21"/>
              <p:cNvCxnSpPr>
                <a:endCxn id="116" idx="4"/>
              </p:cNvCxnSpPr>
              <p:nvPr/>
            </p:nvCxnSpPr>
            <p:spPr>
              <a:xfrm flipH="1" flipV="1">
                <a:off x="2078597" y="5142674"/>
                <a:ext cx="1164518" cy="68787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線單箭頭接點 22"/>
              <p:cNvCxnSpPr/>
              <p:nvPr/>
            </p:nvCxnSpPr>
            <p:spPr>
              <a:xfrm flipH="1" flipV="1">
                <a:off x="1349851" y="5128445"/>
                <a:ext cx="1951605" cy="73274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線單箭頭接點 23"/>
              <p:cNvCxnSpPr>
                <a:endCxn id="116" idx="4"/>
              </p:cNvCxnSpPr>
              <p:nvPr/>
            </p:nvCxnSpPr>
            <p:spPr>
              <a:xfrm flipV="1">
                <a:off x="1337430" y="5142674"/>
                <a:ext cx="741167" cy="731073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線單箭頭接點 24"/>
              <p:cNvCxnSpPr>
                <a:endCxn id="117" idx="4"/>
              </p:cNvCxnSpPr>
              <p:nvPr/>
            </p:nvCxnSpPr>
            <p:spPr>
              <a:xfrm flipV="1">
                <a:off x="2071100" y="5130113"/>
                <a:ext cx="1252906" cy="71337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線單箭頭接點 25"/>
              <p:cNvCxnSpPr>
                <a:endCxn id="114" idx="4"/>
              </p:cNvCxnSpPr>
              <p:nvPr/>
            </p:nvCxnSpPr>
            <p:spPr>
              <a:xfrm flipH="1" flipV="1">
                <a:off x="1333567" y="5122315"/>
                <a:ext cx="664283" cy="72117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線單箭頭接點 26"/>
              <p:cNvCxnSpPr>
                <a:stCxn id="114" idx="0"/>
                <a:endCxn id="119" idx="4"/>
              </p:cNvCxnSpPr>
              <p:nvPr/>
            </p:nvCxnSpPr>
            <p:spPr>
              <a:xfrm flipV="1">
                <a:off x="1333567" y="3873610"/>
                <a:ext cx="422225" cy="77255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直線單箭頭接點 27"/>
              <p:cNvCxnSpPr>
                <a:stCxn id="116" idx="0"/>
                <a:endCxn id="119" idx="4"/>
              </p:cNvCxnSpPr>
              <p:nvPr/>
            </p:nvCxnSpPr>
            <p:spPr>
              <a:xfrm flipH="1" flipV="1">
                <a:off x="1755792" y="3873610"/>
                <a:ext cx="322805" cy="79291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直線單箭頭接點 28"/>
              <p:cNvCxnSpPr>
                <a:stCxn id="117" idx="0"/>
                <a:endCxn id="119" idx="4"/>
              </p:cNvCxnSpPr>
              <p:nvPr/>
            </p:nvCxnSpPr>
            <p:spPr>
              <a:xfrm flipH="1" flipV="1">
                <a:off x="1755792" y="3873610"/>
                <a:ext cx="1568214" cy="78035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線單箭頭接點 29"/>
              <p:cNvCxnSpPr>
                <a:stCxn id="117" idx="0"/>
                <a:endCxn id="120" idx="4"/>
              </p:cNvCxnSpPr>
              <p:nvPr/>
            </p:nvCxnSpPr>
            <p:spPr>
              <a:xfrm flipH="1" flipV="1">
                <a:off x="2869747" y="3859381"/>
                <a:ext cx="454259" cy="7945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線單箭頭接點 30"/>
              <p:cNvCxnSpPr>
                <a:stCxn id="116" idx="0"/>
                <a:endCxn id="120" idx="4"/>
              </p:cNvCxnSpPr>
              <p:nvPr/>
            </p:nvCxnSpPr>
            <p:spPr>
              <a:xfrm flipV="1">
                <a:off x="2078597" y="3859381"/>
                <a:ext cx="791150" cy="80714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線單箭頭接點 31"/>
              <p:cNvCxnSpPr>
                <a:stCxn id="114" idx="0"/>
                <a:endCxn id="120" idx="4"/>
              </p:cNvCxnSpPr>
              <p:nvPr/>
            </p:nvCxnSpPr>
            <p:spPr>
              <a:xfrm flipV="1">
                <a:off x="1333567" y="3859381"/>
                <a:ext cx="1536180" cy="78678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文字方塊 86"/>
            <p:cNvSpPr txBox="1"/>
            <p:nvPr/>
          </p:nvSpPr>
          <p:spPr>
            <a:xfrm>
              <a:off x="-411205" y="3146087"/>
              <a:ext cx="145702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800" dirty="0"/>
                <a:t>Shallow NN</a:t>
              </a:r>
              <a:endParaRPr lang="zh-TW" altLang="en-US" sz="2800" dirty="0"/>
            </a:p>
          </p:txBody>
        </p:sp>
        <p:cxnSp>
          <p:nvCxnSpPr>
            <p:cNvPr id="100" name="直線單箭頭接點 88"/>
            <p:cNvCxnSpPr/>
            <p:nvPr/>
          </p:nvCxnSpPr>
          <p:spPr>
            <a:xfrm flipV="1">
              <a:off x="2022770" y="2826808"/>
              <a:ext cx="8602" cy="3972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單箭頭接點 89"/>
            <p:cNvCxnSpPr/>
            <p:nvPr/>
          </p:nvCxnSpPr>
          <p:spPr>
            <a:xfrm flipV="1">
              <a:off x="3151277" y="2795203"/>
              <a:ext cx="8602" cy="3972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橢圓 92"/>
            <p:cNvSpPr/>
            <p:nvPr/>
          </p:nvSpPr>
          <p:spPr>
            <a:xfrm>
              <a:off x="533220" y="4405331"/>
              <a:ext cx="484116" cy="47614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3" name="橢圓 93"/>
            <p:cNvSpPr/>
            <p:nvPr/>
          </p:nvSpPr>
          <p:spPr>
            <a:xfrm>
              <a:off x="4195437" y="4450170"/>
              <a:ext cx="484116" cy="47614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04" name="直線單箭頭接點 94"/>
            <p:cNvCxnSpPr>
              <a:endCxn id="103" idx="3"/>
            </p:cNvCxnSpPr>
            <p:nvPr/>
          </p:nvCxnSpPr>
          <p:spPr>
            <a:xfrm flipV="1">
              <a:off x="3541139" y="4856587"/>
              <a:ext cx="725195" cy="8310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線單箭頭接點 98"/>
            <p:cNvCxnSpPr>
              <a:endCxn id="102" idx="4"/>
            </p:cNvCxnSpPr>
            <p:nvPr/>
          </p:nvCxnSpPr>
          <p:spPr>
            <a:xfrm flipH="1" flipV="1">
              <a:off x="775278" y="4881478"/>
              <a:ext cx="2819573" cy="8062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單箭頭接點 102"/>
            <p:cNvCxnSpPr>
              <a:endCxn id="103" idx="3"/>
            </p:cNvCxnSpPr>
            <p:nvPr/>
          </p:nvCxnSpPr>
          <p:spPr>
            <a:xfrm flipV="1">
              <a:off x="2346118" y="4856587"/>
              <a:ext cx="1920216" cy="795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線單箭頭接點 106"/>
            <p:cNvCxnSpPr>
              <a:endCxn id="102" idx="4"/>
            </p:cNvCxnSpPr>
            <p:nvPr/>
          </p:nvCxnSpPr>
          <p:spPr>
            <a:xfrm flipH="1" flipV="1">
              <a:off x="775278" y="4881478"/>
              <a:ext cx="1565332" cy="7947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線單箭頭接點 109"/>
            <p:cNvCxnSpPr>
              <a:endCxn id="103" idx="3"/>
            </p:cNvCxnSpPr>
            <p:nvPr/>
          </p:nvCxnSpPr>
          <p:spPr>
            <a:xfrm flipV="1">
              <a:off x="1577134" y="4856587"/>
              <a:ext cx="2689200" cy="795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單箭頭接點 112"/>
            <p:cNvCxnSpPr>
              <a:endCxn id="102" idx="4"/>
            </p:cNvCxnSpPr>
            <p:nvPr/>
          </p:nvCxnSpPr>
          <p:spPr>
            <a:xfrm flipH="1" flipV="1">
              <a:off x="775278" y="4881478"/>
              <a:ext cx="803632" cy="75898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線單箭頭接點 115"/>
            <p:cNvCxnSpPr>
              <a:stCxn id="103" idx="0"/>
            </p:cNvCxnSpPr>
            <p:nvPr/>
          </p:nvCxnSpPr>
          <p:spPr>
            <a:xfrm flipH="1" flipV="1">
              <a:off x="3222223" y="3701326"/>
              <a:ext cx="1215272" cy="74884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線單箭頭接點 118"/>
            <p:cNvCxnSpPr>
              <a:stCxn id="103" idx="0"/>
            </p:cNvCxnSpPr>
            <p:nvPr/>
          </p:nvCxnSpPr>
          <p:spPr>
            <a:xfrm flipH="1" flipV="1">
              <a:off x="2117281" y="3675932"/>
              <a:ext cx="2320214" cy="77423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單箭頭接點 121"/>
            <p:cNvCxnSpPr>
              <a:endCxn id="120" idx="4"/>
            </p:cNvCxnSpPr>
            <p:nvPr/>
          </p:nvCxnSpPr>
          <p:spPr>
            <a:xfrm flipV="1">
              <a:off x="856319" y="3638656"/>
              <a:ext cx="2273452" cy="81151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單箭頭接點 123"/>
            <p:cNvCxnSpPr>
              <a:stCxn id="102" idx="0"/>
            </p:cNvCxnSpPr>
            <p:nvPr/>
          </p:nvCxnSpPr>
          <p:spPr>
            <a:xfrm flipV="1">
              <a:off x="775278" y="3679127"/>
              <a:ext cx="1189281" cy="726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/>
          <p:cNvSpPr txBox="1"/>
          <p:nvPr/>
        </p:nvSpPr>
        <p:spPr>
          <a:xfrm>
            <a:off x="2292896" y="6910536"/>
            <a:ext cx="1838591" cy="403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2292896" y="3194250"/>
            <a:ext cx="1838591" cy="403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5344" y="2921074"/>
            <a:ext cx="2381250" cy="4781550"/>
          </a:xfrm>
          <a:prstGeom prst="rect">
            <a:avLst/>
          </a:prstGeom>
        </p:spPr>
      </p:pic>
      <p:sp>
        <p:nvSpPr>
          <p:cNvPr id="148" name="文字方塊 87"/>
          <p:cNvSpPr txBox="1"/>
          <p:nvPr/>
        </p:nvSpPr>
        <p:spPr>
          <a:xfrm>
            <a:off x="8269560" y="3933407"/>
            <a:ext cx="1818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/>
              <a:t>Deep</a:t>
            </a:r>
          </a:p>
          <a:p>
            <a:pPr algn="ctr"/>
            <a:r>
              <a:rPr lang="en-US" altLang="zh-TW" sz="2800" dirty="0"/>
              <a:t>NN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376194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Neural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0070C0"/>
                </a:solidFill>
              </a:rPr>
              <a:t>Convolutional neural networks</a:t>
            </a:r>
            <a:r>
              <a:rPr lang="en-US" dirty="0"/>
              <a:t> (CNNs) were primarily designed for image data</a:t>
            </a:r>
          </a:p>
          <a:p>
            <a:r>
              <a:rPr lang="en-US" b="1" i="1" dirty="0">
                <a:solidFill>
                  <a:srgbClr val="0070C0"/>
                </a:solidFill>
              </a:rPr>
              <a:t>Recurrent NNs </a:t>
            </a:r>
            <a:r>
              <a:rPr lang="en-US" dirty="0"/>
              <a:t>are used for modeling </a:t>
            </a:r>
            <a:r>
              <a:rPr lang="en-US" dirty="0">
                <a:solidFill>
                  <a:srgbClr val="FF0000"/>
                </a:solidFill>
              </a:rPr>
              <a:t>sequential data </a:t>
            </a:r>
            <a:r>
              <a:rPr lang="en-US" dirty="0"/>
              <a:t>and data with varying length of inputs and outputs</a:t>
            </a:r>
          </a:p>
          <a:p>
            <a:pPr lvl="1"/>
            <a:r>
              <a:rPr lang="en-US" dirty="0"/>
              <a:t>Videos, text, speech, DNA sequences, human skeletal data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i="1" dirty="0">
                <a:solidFill>
                  <a:srgbClr val="0070C0"/>
                </a:solidFill>
              </a:rPr>
              <a:t>Long Short-Term Memory (LSTM) </a:t>
            </a:r>
            <a:r>
              <a:rPr lang="en-US" dirty="0"/>
              <a:t>networks are a variant of RNNs</a:t>
            </a:r>
          </a:p>
          <a:p>
            <a:r>
              <a:rPr lang="en-US" dirty="0"/>
              <a:t>LSTM mitigates the vanishing/exploding gradient problem</a:t>
            </a:r>
          </a:p>
          <a:p>
            <a:pPr lvl="1"/>
            <a:r>
              <a:rPr lang="en-US" dirty="0"/>
              <a:t>Solution: a </a:t>
            </a:r>
            <a:r>
              <a:rPr lang="en-US" dirty="0">
                <a:solidFill>
                  <a:srgbClr val="FF0000"/>
                </a:solidFill>
              </a:rPr>
              <a:t>Memory Cell</a:t>
            </a:r>
            <a:r>
              <a:rPr lang="en-US" dirty="0"/>
              <a:t>, updated at each step in the sequence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742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10304</TotalTime>
  <Words>2731</Words>
  <Application>Microsoft Office PowerPoint</Application>
  <PresentationFormat>Custom</PresentationFormat>
  <Paragraphs>571</Paragraphs>
  <Slides>41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Arial</vt:lpstr>
      <vt:lpstr>Calibri</vt:lpstr>
      <vt:lpstr>Cambria Math</vt:lpstr>
      <vt:lpstr>Courier New</vt:lpstr>
      <vt:lpstr>Palatino Linotype</vt:lpstr>
      <vt:lpstr>Wingdings</vt:lpstr>
      <vt:lpstr>Office Theme</vt:lpstr>
      <vt:lpstr>方程式</vt:lpstr>
      <vt:lpstr>PowerPoint Presentation</vt:lpstr>
      <vt:lpstr>Machine Learning Basics</vt:lpstr>
      <vt:lpstr>Machine Learning Types</vt:lpstr>
      <vt:lpstr>Supervised Learning</vt:lpstr>
      <vt:lpstr>Unsupervised Learning </vt:lpstr>
      <vt:lpstr>Nearest Neighbor Classifier</vt:lpstr>
      <vt:lpstr>Nearest Neighbor Classifier</vt:lpstr>
      <vt:lpstr>k-Nearest Neighbors Classifier</vt:lpstr>
      <vt:lpstr>Linear Classifier</vt:lpstr>
      <vt:lpstr>Support Vector Machines</vt:lpstr>
      <vt:lpstr>Linear vs Non-linear Techniques</vt:lpstr>
      <vt:lpstr>Linear vs Non-linear Techniques</vt:lpstr>
      <vt:lpstr>Binary vs Multi-class Classification</vt:lpstr>
      <vt:lpstr>Computer Vision Tasks</vt:lpstr>
      <vt:lpstr>ML vs. Deep Learning</vt:lpstr>
      <vt:lpstr>ML vs. Deep Learning</vt:lpstr>
      <vt:lpstr>Why is DL Useful?</vt:lpstr>
      <vt:lpstr>Representational Power</vt:lpstr>
      <vt:lpstr>Introduction to Neural Networks </vt:lpstr>
      <vt:lpstr>Introduction to Neural Networks </vt:lpstr>
      <vt:lpstr>Elements of Neural Networks </vt:lpstr>
      <vt:lpstr>Elements of Neural Networks </vt:lpstr>
      <vt:lpstr>Elements of Neural Networks </vt:lpstr>
      <vt:lpstr>Elements of Neural Networks </vt:lpstr>
      <vt:lpstr>Elements of Neural Networks </vt:lpstr>
      <vt:lpstr>Matrix Operation</vt:lpstr>
      <vt:lpstr>Activation Functions</vt:lpstr>
      <vt:lpstr>Training NNs</vt:lpstr>
      <vt:lpstr>Training NNs</vt:lpstr>
      <vt:lpstr>Training NNs</vt:lpstr>
      <vt:lpstr>Training NNs</vt:lpstr>
      <vt:lpstr>Training NNs</vt:lpstr>
      <vt:lpstr>Generalization</vt:lpstr>
      <vt:lpstr>Overfitting</vt:lpstr>
      <vt:lpstr>Batch Normalization</vt:lpstr>
      <vt:lpstr>Hyper-parameter Tuning</vt:lpstr>
      <vt:lpstr>k-Fold Cross-Validation</vt:lpstr>
      <vt:lpstr>k-Fold Cross-Validation</vt:lpstr>
      <vt:lpstr>Ensemble Learning</vt:lpstr>
      <vt:lpstr>Deep vs Shallow Networks</vt:lpstr>
      <vt:lpstr>Neural Networks</vt:lpstr>
    </vt:vector>
  </TitlesOfParts>
  <Company>Sheridan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Vakanski Aleksandar</dc:creator>
  <cp:lastModifiedBy>Harshit Singh</cp:lastModifiedBy>
  <cp:revision>2845</cp:revision>
  <cp:lastPrinted>2016-01-16T17:38:40Z</cp:lastPrinted>
  <dcterms:created xsi:type="dcterms:W3CDTF">2014-06-16T13:46:25Z</dcterms:created>
  <dcterms:modified xsi:type="dcterms:W3CDTF">2022-11-17T05:27:02Z</dcterms:modified>
</cp:coreProperties>
</file>