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85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960ABB-99C1-4246-8299-A8C026250EBB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BC2A804-F73D-4D62-BA6B-C3DA80331477}">
      <dgm:prSet custT="1"/>
      <dgm:spPr/>
      <dgm:t>
        <a:bodyPr/>
        <a:lstStyle/>
        <a:p>
          <a:r>
            <a:rPr lang="en-US" sz="3600"/>
            <a:t>Quantitative and Qualitative Factors</a:t>
          </a:r>
        </a:p>
      </dgm:t>
    </dgm:pt>
    <dgm:pt modelId="{BA4BBEEC-4399-45A1-83CC-A1392D6F9565}" type="parTrans" cxnId="{D3AE1EE8-DB3D-4531-BB61-ABFD14F3CA7C}">
      <dgm:prSet/>
      <dgm:spPr/>
      <dgm:t>
        <a:bodyPr/>
        <a:lstStyle/>
        <a:p>
          <a:endParaRPr lang="en-US" sz="2000"/>
        </a:p>
      </dgm:t>
    </dgm:pt>
    <dgm:pt modelId="{4A545D10-BB7D-41B6-998F-49772BBC9C43}" type="sibTrans" cxnId="{D3AE1EE8-DB3D-4531-BB61-ABFD14F3CA7C}">
      <dgm:prSet/>
      <dgm:spPr/>
      <dgm:t>
        <a:bodyPr/>
        <a:lstStyle/>
        <a:p>
          <a:endParaRPr lang="en-US" sz="2000"/>
        </a:p>
      </dgm:t>
    </dgm:pt>
    <dgm:pt modelId="{82F07270-61D3-4A1C-ADA4-7FCA3ED6C445}">
      <dgm:prSet custT="1"/>
      <dgm:spPr/>
      <dgm:t>
        <a:bodyPr/>
        <a:lstStyle/>
        <a:p>
          <a:r>
            <a:rPr lang="en-US" sz="2400" dirty="0"/>
            <a:t>Quantitative factors are factors that can be measured in numerical terms. </a:t>
          </a:r>
        </a:p>
      </dgm:t>
    </dgm:pt>
    <dgm:pt modelId="{F4C78641-0CEE-4C0B-AA8A-CACF11DF11DA}" type="parTrans" cxnId="{AC33305D-1617-4800-8303-4CE703BDC593}">
      <dgm:prSet/>
      <dgm:spPr/>
      <dgm:t>
        <a:bodyPr/>
        <a:lstStyle/>
        <a:p>
          <a:endParaRPr lang="en-US" sz="2000"/>
        </a:p>
      </dgm:t>
    </dgm:pt>
    <dgm:pt modelId="{44BB8568-7955-4E8F-8DFF-91572649A069}" type="sibTrans" cxnId="{AC33305D-1617-4800-8303-4CE703BDC593}">
      <dgm:prSet/>
      <dgm:spPr/>
      <dgm:t>
        <a:bodyPr/>
        <a:lstStyle/>
        <a:p>
          <a:endParaRPr lang="en-US" sz="2000"/>
        </a:p>
      </dgm:t>
    </dgm:pt>
    <dgm:pt modelId="{9983EA76-0157-48BB-BC83-251B6A774E62}">
      <dgm:prSet custT="1"/>
      <dgm:spPr/>
      <dgm:t>
        <a:bodyPr/>
        <a:lstStyle/>
        <a:p>
          <a:r>
            <a:rPr lang="en-US" sz="2400"/>
            <a:t>Qualitative, or intangible, factors are factors that are difficult to measure numerically.</a:t>
          </a:r>
        </a:p>
      </dgm:t>
    </dgm:pt>
    <dgm:pt modelId="{FE15DB09-6828-4E86-B92E-F3F7D43696FD}" type="parTrans" cxnId="{E0E47AE7-647B-4914-B697-7F698C3B8996}">
      <dgm:prSet/>
      <dgm:spPr/>
      <dgm:t>
        <a:bodyPr/>
        <a:lstStyle/>
        <a:p>
          <a:endParaRPr lang="en-US" sz="2000"/>
        </a:p>
      </dgm:t>
    </dgm:pt>
    <dgm:pt modelId="{11ABF76A-DADA-4F91-A95D-0C54EEE4EDD1}" type="sibTrans" cxnId="{E0E47AE7-647B-4914-B697-7F698C3B8996}">
      <dgm:prSet/>
      <dgm:spPr/>
      <dgm:t>
        <a:bodyPr/>
        <a:lstStyle/>
        <a:p>
          <a:endParaRPr lang="en-US" sz="2000"/>
        </a:p>
      </dgm:t>
    </dgm:pt>
    <dgm:pt modelId="{B3041306-2041-4A42-8C4C-542EAE8F3591}">
      <dgm:prSet custT="1"/>
      <dgm:spPr/>
      <dgm:t>
        <a:bodyPr/>
        <a:lstStyle/>
        <a:p>
          <a:r>
            <a:rPr lang="en-US" sz="3600"/>
            <a:t>Marginal Analysis</a:t>
          </a:r>
        </a:p>
      </dgm:t>
    </dgm:pt>
    <dgm:pt modelId="{7906B434-CA85-4CE3-9251-A150AEF47982}" type="parTrans" cxnId="{C51C1766-8990-4224-BC19-6D9EBCFE96AF}">
      <dgm:prSet/>
      <dgm:spPr/>
      <dgm:t>
        <a:bodyPr/>
        <a:lstStyle/>
        <a:p>
          <a:endParaRPr lang="en-US" sz="2000"/>
        </a:p>
      </dgm:t>
    </dgm:pt>
    <dgm:pt modelId="{447588A4-495B-4BA3-834D-8DE6388897C1}" type="sibTrans" cxnId="{C51C1766-8990-4224-BC19-6D9EBCFE96AF}">
      <dgm:prSet/>
      <dgm:spPr/>
      <dgm:t>
        <a:bodyPr/>
        <a:lstStyle/>
        <a:p>
          <a:endParaRPr lang="en-US" sz="2000"/>
        </a:p>
      </dgm:t>
    </dgm:pt>
    <dgm:pt modelId="{F0412680-F0BA-4D03-B660-4A9E6F7D01D1}">
      <dgm:prSet custT="1"/>
      <dgm:spPr/>
      <dgm:t>
        <a:bodyPr/>
        <a:lstStyle/>
        <a:p>
          <a:r>
            <a:rPr lang="en-US" sz="2400"/>
            <a:t>Marginal analysis is comparing the additional revenue and the additional cost arising from increasing output.</a:t>
          </a:r>
        </a:p>
      </dgm:t>
    </dgm:pt>
    <dgm:pt modelId="{174279B1-9F45-415E-BEF9-9CBAA11BD311}" type="parTrans" cxnId="{65B5F89C-B297-4DBE-A249-C8867DF7CAF2}">
      <dgm:prSet/>
      <dgm:spPr/>
      <dgm:t>
        <a:bodyPr/>
        <a:lstStyle/>
        <a:p>
          <a:endParaRPr lang="en-US" sz="2000"/>
        </a:p>
      </dgm:t>
    </dgm:pt>
    <dgm:pt modelId="{2507EF69-C62B-401D-BF4D-D89CFC1289D9}" type="sibTrans" cxnId="{65B5F89C-B297-4DBE-A249-C8867DF7CAF2}">
      <dgm:prSet/>
      <dgm:spPr/>
      <dgm:t>
        <a:bodyPr/>
        <a:lstStyle/>
        <a:p>
          <a:endParaRPr lang="en-US" sz="2000"/>
        </a:p>
      </dgm:t>
    </dgm:pt>
    <dgm:pt modelId="{00532165-4A95-4CA0-BE67-D135D8D21753}">
      <dgm:prSet custT="1"/>
      <dgm:spPr/>
      <dgm:t>
        <a:bodyPr/>
        <a:lstStyle/>
        <a:p>
          <a:r>
            <a:rPr lang="en-US" sz="3600"/>
            <a:t>Cost-Effectiveness Analysis</a:t>
          </a:r>
        </a:p>
      </dgm:t>
    </dgm:pt>
    <dgm:pt modelId="{7DF56244-1A06-42A7-92A5-D357E45B6498}" type="parTrans" cxnId="{D6A28873-58DE-40EE-9430-10C103AFA4EE}">
      <dgm:prSet/>
      <dgm:spPr/>
      <dgm:t>
        <a:bodyPr/>
        <a:lstStyle/>
        <a:p>
          <a:endParaRPr lang="en-US" sz="2000"/>
        </a:p>
      </dgm:t>
    </dgm:pt>
    <dgm:pt modelId="{2E73948A-14A3-4716-AFB3-2E1658B1A084}" type="sibTrans" cxnId="{D6A28873-58DE-40EE-9430-10C103AFA4EE}">
      <dgm:prSet/>
      <dgm:spPr/>
      <dgm:t>
        <a:bodyPr/>
        <a:lstStyle/>
        <a:p>
          <a:endParaRPr lang="en-US" sz="2000"/>
        </a:p>
      </dgm:t>
    </dgm:pt>
    <dgm:pt modelId="{D0F1DCF2-1344-46E5-8A91-20C50ABD42C7}">
      <dgm:prSet custT="1"/>
      <dgm:spPr/>
      <dgm:t>
        <a:bodyPr/>
        <a:lstStyle/>
        <a:p>
          <a:r>
            <a:rPr lang="en-US" sz="2400"/>
            <a:t>Cost-effectiveness analysis seeks the best ratio of benefit and cost.</a:t>
          </a:r>
        </a:p>
      </dgm:t>
    </dgm:pt>
    <dgm:pt modelId="{06024B0C-95FF-4A99-9B5D-13F07A4719F8}" type="parTrans" cxnId="{89EF12EF-30F1-4850-9459-F3EA8EF233DC}">
      <dgm:prSet/>
      <dgm:spPr/>
      <dgm:t>
        <a:bodyPr/>
        <a:lstStyle/>
        <a:p>
          <a:endParaRPr lang="en-US" sz="2000"/>
        </a:p>
      </dgm:t>
    </dgm:pt>
    <dgm:pt modelId="{57A3B068-ED54-4220-AF23-8909DC3C5A30}" type="sibTrans" cxnId="{89EF12EF-30F1-4850-9459-F3EA8EF233DC}">
      <dgm:prSet/>
      <dgm:spPr/>
      <dgm:t>
        <a:bodyPr/>
        <a:lstStyle/>
        <a:p>
          <a:endParaRPr lang="en-US" sz="2000"/>
        </a:p>
      </dgm:t>
    </dgm:pt>
    <dgm:pt modelId="{B5F19011-828C-46FC-B241-829E6498465C}" type="pres">
      <dgm:prSet presAssocID="{75960ABB-99C1-4246-8299-A8C026250EBB}" presName="Name0" presStyleCnt="0">
        <dgm:presLayoutVars>
          <dgm:dir/>
          <dgm:animLvl val="lvl"/>
          <dgm:resizeHandles val="exact"/>
        </dgm:presLayoutVars>
      </dgm:prSet>
      <dgm:spPr/>
    </dgm:pt>
    <dgm:pt modelId="{F058988F-F99D-491C-A135-8337BF1E80FB}" type="pres">
      <dgm:prSet presAssocID="{2BC2A804-F73D-4D62-BA6B-C3DA80331477}" presName="linNode" presStyleCnt="0"/>
      <dgm:spPr/>
    </dgm:pt>
    <dgm:pt modelId="{38E8C196-2ADB-42DA-B65C-4826097AA22C}" type="pres">
      <dgm:prSet presAssocID="{2BC2A804-F73D-4D62-BA6B-C3DA80331477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141388E1-EA56-42CD-B539-B679FBF365A7}" type="pres">
      <dgm:prSet presAssocID="{2BC2A804-F73D-4D62-BA6B-C3DA80331477}" presName="descendantText" presStyleLbl="alignAccFollowNode1" presStyleIdx="0" presStyleCnt="3">
        <dgm:presLayoutVars>
          <dgm:bulletEnabled val="1"/>
        </dgm:presLayoutVars>
      </dgm:prSet>
      <dgm:spPr/>
    </dgm:pt>
    <dgm:pt modelId="{B8F899E9-FC9E-4625-98FC-7213AB354990}" type="pres">
      <dgm:prSet presAssocID="{4A545D10-BB7D-41B6-998F-49772BBC9C43}" presName="sp" presStyleCnt="0"/>
      <dgm:spPr/>
    </dgm:pt>
    <dgm:pt modelId="{43842BAE-EE70-4E64-B3B6-5978DBD83CA8}" type="pres">
      <dgm:prSet presAssocID="{B3041306-2041-4A42-8C4C-542EAE8F3591}" presName="linNode" presStyleCnt="0"/>
      <dgm:spPr/>
    </dgm:pt>
    <dgm:pt modelId="{F382FF82-E5B6-441B-B61B-B58F962E6DB8}" type="pres">
      <dgm:prSet presAssocID="{B3041306-2041-4A42-8C4C-542EAE8F359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F028D2DD-70FD-4408-AE9D-DB8F867169AC}" type="pres">
      <dgm:prSet presAssocID="{B3041306-2041-4A42-8C4C-542EAE8F3591}" presName="descendantText" presStyleLbl="alignAccFollowNode1" presStyleIdx="1" presStyleCnt="3">
        <dgm:presLayoutVars>
          <dgm:bulletEnabled val="1"/>
        </dgm:presLayoutVars>
      </dgm:prSet>
      <dgm:spPr/>
    </dgm:pt>
    <dgm:pt modelId="{84186B33-5BA4-4AF1-8932-CC7E0AF200DF}" type="pres">
      <dgm:prSet presAssocID="{447588A4-495B-4BA3-834D-8DE6388897C1}" presName="sp" presStyleCnt="0"/>
      <dgm:spPr/>
    </dgm:pt>
    <dgm:pt modelId="{09679060-839F-46C9-9874-FF3BB43DA6E5}" type="pres">
      <dgm:prSet presAssocID="{00532165-4A95-4CA0-BE67-D135D8D21753}" presName="linNode" presStyleCnt="0"/>
      <dgm:spPr/>
    </dgm:pt>
    <dgm:pt modelId="{BD5AE40E-D975-4BCA-A5C8-0AB57935A133}" type="pres">
      <dgm:prSet presAssocID="{00532165-4A95-4CA0-BE67-D135D8D21753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DEA3C91A-D5AB-44B2-866D-488619DDB373}" type="pres">
      <dgm:prSet presAssocID="{00532165-4A95-4CA0-BE67-D135D8D21753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BC68D00-36D0-4BA2-95A3-9301ABF3BF56}" type="presOf" srcId="{F0412680-F0BA-4D03-B660-4A9E6F7D01D1}" destId="{F028D2DD-70FD-4408-AE9D-DB8F867169AC}" srcOrd="0" destOrd="0" presId="urn:microsoft.com/office/officeart/2005/8/layout/vList5"/>
    <dgm:cxn modelId="{AC33305D-1617-4800-8303-4CE703BDC593}" srcId="{2BC2A804-F73D-4D62-BA6B-C3DA80331477}" destId="{82F07270-61D3-4A1C-ADA4-7FCA3ED6C445}" srcOrd="0" destOrd="0" parTransId="{F4C78641-0CEE-4C0B-AA8A-CACF11DF11DA}" sibTransId="{44BB8568-7955-4E8F-8DFF-91572649A069}"/>
    <dgm:cxn modelId="{C51C1766-8990-4224-BC19-6D9EBCFE96AF}" srcId="{75960ABB-99C1-4246-8299-A8C026250EBB}" destId="{B3041306-2041-4A42-8C4C-542EAE8F3591}" srcOrd="1" destOrd="0" parTransId="{7906B434-CA85-4CE3-9251-A150AEF47982}" sibTransId="{447588A4-495B-4BA3-834D-8DE6388897C1}"/>
    <dgm:cxn modelId="{D6A28873-58DE-40EE-9430-10C103AFA4EE}" srcId="{75960ABB-99C1-4246-8299-A8C026250EBB}" destId="{00532165-4A95-4CA0-BE67-D135D8D21753}" srcOrd="2" destOrd="0" parTransId="{7DF56244-1A06-42A7-92A5-D357E45B6498}" sibTransId="{2E73948A-14A3-4716-AFB3-2E1658B1A084}"/>
    <dgm:cxn modelId="{0CA41184-5F36-4C53-A373-0D05FAC3EDFD}" type="presOf" srcId="{D0F1DCF2-1344-46E5-8A91-20C50ABD42C7}" destId="{DEA3C91A-D5AB-44B2-866D-488619DDB373}" srcOrd="0" destOrd="0" presId="urn:microsoft.com/office/officeart/2005/8/layout/vList5"/>
    <dgm:cxn modelId="{34E6A98B-29AF-4945-9E3F-336F30573566}" type="presOf" srcId="{82F07270-61D3-4A1C-ADA4-7FCA3ED6C445}" destId="{141388E1-EA56-42CD-B539-B679FBF365A7}" srcOrd="0" destOrd="0" presId="urn:microsoft.com/office/officeart/2005/8/layout/vList5"/>
    <dgm:cxn modelId="{65B5F89C-B297-4DBE-A249-C8867DF7CAF2}" srcId="{B3041306-2041-4A42-8C4C-542EAE8F3591}" destId="{F0412680-F0BA-4D03-B660-4A9E6F7D01D1}" srcOrd="0" destOrd="0" parTransId="{174279B1-9F45-415E-BEF9-9CBAA11BD311}" sibTransId="{2507EF69-C62B-401D-BF4D-D89CFC1289D9}"/>
    <dgm:cxn modelId="{4AB546A9-AE2C-46E9-81A8-C3DD1428DE83}" type="presOf" srcId="{B3041306-2041-4A42-8C4C-542EAE8F3591}" destId="{F382FF82-E5B6-441B-B61B-B58F962E6DB8}" srcOrd="0" destOrd="0" presId="urn:microsoft.com/office/officeart/2005/8/layout/vList5"/>
    <dgm:cxn modelId="{EA944DAF-244C-4DC0-8793-F67AD1995353}" type="presOf" srcId="{9983EA76-0157-48BB-BC83-251B6A774E62}" destId="{141388E1-EA56-42CD-B539-B679FBF365A7}" srcOrd="0" destOrd="1" presId="urn:microsoft.com/office/officeart/2005/8/layout/vList5"/>
    <dgm:cxn modelId="{FB3953D7-E36A-47F5-90A7-3494F57C257E}" type="presOf" srcId="{00532165-4A95-4CA0-BE67-D135D8D21753}" destId="{BD5AE40E-D975-4BCA-A5C8-0AB57935A133}" srcOrd="0" destOrd="0" presId="urn:microsoft.com/office/officeart/2005/8/layout/vList5"/>
    <dgm:cxn modelId="{472F8BD8-042B-4FA0-ABBF-828D878E2716}" type="presOf" srcId="{75960ABB-99C1-4246-8299-A8C026250EBB}" destId="{B5F19011-828C-46FC-B241-829E6498465C}" srcOrd="0" destOrd="0" presId="urn:microsoft.com/office/officeart/2005/8/layout/vList5"/>
    <dgm:cxn modelId="{53CE26E3-798D-4CBD-9C2F-129623E6A07D}" type="presOf" srcId="{2BC2A804-F73D-4D62-BA6B-C3DA80331477}" destId="{38E8C196-2ADB-42DA-B65C-4826097AA22C}" srcOrd="0" destOrd="0" presId="urn:microsoft.com/office/officeart/2005/8/layout/vList5"/>
    <dgm:cxn modelId="{E0E47AE7-647B-4914-B697-7F698C3B8996}" srcId="{2BC2A804-F73D-4D62-BA6B-C3DA80331477}" destId="{9983EA76-0157-48BB-BC83-251B6A774E62}" srcOrd="1" destOrd="0" parTransId="{FE15DB09-6828-4E86-B92E-F3F7D43696FD}" sibTransId="{11ABF76A-DADA-4F91-A95D-0C54EEE4EDD1}"/>
    <dgm:cxn modelId="{D3AE1EE8-DB3D-4531-BB61-ABFD14F3CA7C}" srcId="{75960ABB-99C1-4246-8299-A8C026250EBB}" destId="{2BC2A804-F73D-4D62-BA6B-C3DA80331477}" srcOrd="0" destOrd="0" parTransId="{BA4BBEEC-4399-45A1-83CC-A1392D6F9565}" sibTransId="{4A545D10-BB7D-41B6-998F-49772BBC9C43}"/>
    <dgm:cxn modelId="{89EF12EF-30F1-4850-9459-F3EA8EF233DC}" srcId="{00532165-4A95-4CA0-BE67-D135D8D21753}" destId="{D0F1DCF2-1344-46E5-8A91-20C50ABD42C7}" srcOrd="0" destOrd="0" parTransId="{06024B0C-95FF-4A99-9B5D-13F07A4719F8}" sibTransId="{57A3B068-ED54-4220-AF23-8909DC3C5A30}"/>
    <dgm:cxn modelId="{B41E04D9-BC02-415B-A62A-08D95E7A1CE6}" type="presParOf" srcId="{B5F19011-828C-46FC-B241-829E6498465C}" destId="{F058988F-F99D-491C-A135-8337BF1E80FB}" srcOrd="0" destOrd="0" presId="urn:microsoft.com/office/officeart/2005/8/layout/vList5"/>
    <dgm:cxn modelId="{6FF6E536-98D7-4BB3-9815-4EB037FA170C}" type="presParOf" srcId="{F058988F-F99D-491C-A135-8337BF1E80FB}" destId="{38E8C196-2ADB-42DA-B65C-4826097AA22C}" srcOrd="0" destOrd="0" presId="urn:microsoft.com/office/officeart/2005/8/layout/vList5"/>
    <dgm:cxn modelId="{EFCC5390-149F-498D-837A-C26CD163E19A}" type="presParOf" srcId="{F058988F-F99D-491C-A135-8337BF1E80FB}" destId="{141388E1-EA56-42CD-B539-B679FBF365A7}" srcOrd="1" destOrd="0" presId="urn:microsoft.com/office/officeart/2005/8/layout/vList5"/>
    <dgm:cxn modelId="{07DD399C-5270-4E06-ACBA-E4F714C82875}" type="presParOf" srcId="{B5F19011-828C-46FC-B241-829E6498465C}" destId="{B8F899E9-FC9E-4625-98FC-7213AB354990}" srcOrd="1" destOrd="0" presId="urn:microsoft.com/office/officeart/2005/8/layout/vList5"/>
    <dgm:cxn modelId="{D2578AA8-5669-4575-90D9-F354FB8A68CD}" type="presParOf" srcId="{B5F19011-828C-46FC-B241-829E6498465C}" destId="{43842BAE-EE70-4E64-B3B6-5978DBD83CA8}" srcOrd="2" destOrd="0" presId="urn:microsoft.com/office/officeart/2005/8/layout/vList5"/>
    <dgm:cxn modelId="{842C17B8-47DC-4B6A-8552-5400C6818C25}" type="presParOf" srcId="{43842BAE-EE70-4E64-B3B6-5978DBD83CA8}" destId="{F382FF82-E5B6-441B-B61B-B58F962E6DB8}" srcOrd="0" destOrd="0" presId="urn:microsoft.com/office/officeart/2005/8/layout/vList5"/>
    <dgm:cxn modelId="{3B231863-710C-4C29-9C49-6007C71109B7}" type="presParOf" srcId="{43842BAE-EE70-4E64-B3B6-5978DBD83CA8}" destId="{F028D2DD-70FD-4408-AE9D-DB8F867169AC}" srcOrd="1" destOrd="0" presId="urn:microsoft.com/office/officeart/2005/8/layout/vList5"/>
    <dgm:cxn modelId="{F11E04DE-88CF-4626-9244-83DA2B43D590}" type="presParOf" srcId="{B5F19011-828C-46FC-B241-829E6498465C}" destId="{84186B33-5BA4-4AF1-8932-CC7E0AF200DF}" srcOrd="3" destOrd="0" presId="urn:microsoft.com/office/officeart/2005/8/layout/vList5"/>
    <dgm:cxn modelId="{F14CDF53-6E98-45EC-A703-20B130505C4A}" type="presParOf" srcId="{B5F19011-828C-46FC-B241-829E6498465C}" destId="{09679060-839F-46C9-9874-FF3BB43DA6E5}" srcOrd="4" destOrd="0" presId="urn:microsoft.com/office/officeart/2005/8/layout/vList5"/>
    <dgm:cxn modelId="{E6987BF1-F538-4077-ABFF-C163CF6B46E1}" type="presParOf" srcId="{09679060-839F-46C9-9874-FF3BB43DA6E5}" destId="{BD5AE40E-D975-4BCA-A5C8-0AB57935A133}" srcOrd="0" destOrd="0" presId="urn:microsoft.com/office/officeart/2005/8/layout/vList5"/>
    <dgm:cxn modelId="{2AD4ACF2-668C-4211-BE18-E5FAB6808824}" type="presParOf" srcId="{09679060-839F-46C9-9874-FF3BB43DA6E5}" destId="{DEA3C91A-D5AB-44B2-866D-488619DDB37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534FC8-01AB-4971-BD76-F6228C05DEB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8A44CA8-9A11-4B5C-B762-BC60ADB1E198}">
      <dgm:prSet/>
      <dgm:spPr/>
      <dgm:t>
        <a:bodyPr/>
        <a:lstStyle/>
        <a:p>
          <a:r>
            <a:rPr lang="en-US" dirty="0">
              <a:solidFill>
                <a:srgbClr val="C00000"/>
              </a:solidFill>
            </a:rPr>
            <a:t>Creativity is the ability to develop new ideas that are relevant to the issue.</a:t>
          </a:r>
        </a:p>
      </dgm:t>
    </dgm:pt>
    <dgm:pt modelId="{29ADD97B-7951-4052-ABAB-46A8B003C3EC}" type="parTrans" cxnId="{F33F731C-E772-4DFD-B25B-242982DE9A3F}">
      <dgm:prSet/>
      <dgm:spPr/>
      <dgm:t>
        <a:bodyPr/>
        <a:lstStyle/>
        <a:p>
          <a:endParaRPr lang="en-US">
            <a:solidFill>
              <a:srgbClr val="C00000"/>
            </a:solidFill>
          </a:endParaRPr>
        </a:p>
      </dgm:t>
    </dgm:pt>
    <dgm:pt modelId="{9A29AA5A-3421-4E9F-9680-832569A89B6B}" type="sibTrans" cxnId="{F33F731C-E772-4DFD-B25B-242982DE9A3F}">
      <dgm:prSet/>
      <dgm:spPr/>
      <dgm:t>
        <a:bodyPr/>
        <a:lstStyle/>
        <a:p>
          <a:endParaRPr lang="en-US">
            <a:solidFill>
              <a:srgbClr val="C00000"/>
            </a:solidFill>
          </a:endParaRPr>
        </a:p>
      </dgm:t>
    </dgm:pt>
    <dgm:pt modelId="{D0AB5E19-9298-47ED-A55E-76059AFA8395}">
      <dgm:prSet/>
      <dgm:spPr/>
      <dgm:t>
        <a:bodyPr/>
        <a:lstStyle/>
        <a:p>
          <a:r>
            <a:rPr lang="en-US">
              <a:solidFill>
                <a:srgbClr val="C00000"/>
              </a:solidFill>
            </a:rPr>
            <a:t>Innovation is the use or commercialization of creative ideas or inventions</a:t>
          </a:r>
        </a:p>
      </dgm:t>
    </dgm:pt>
    <dgm:pt modelId="{0D5DF299-F28B-4253-8520-92CD57795D01}" type="parTrans" cxnId="{86B866DB-AFE3-4558-91AE-337C2698C6A3}">
      <dgm:prSet/>
      <dgm:spPr/>
      <dgm:t>
        <a:bodyPr/>
        <a:lstStyle/>
        <a:p>
          <a:endParaRPr lang="en-US">
            <a:solidFill>
              <a:srgbClr val="C00000"/>
            </a:solidFill>
          </a:endParaRPr>
        </a:p>
      </dgm:t>
    </dgm:pt>
    <dgm:pt modelId="{D94FEA4B-474F-409A-9E79-8DF6CCAFC631}" type="sibTrans" cxnId="{86B866DB-AFE3-4558-91AE-337C2698C6A3}">
      <dgm:prSet/>
      <dgm:spPr/>
      <dgm:t>
        <a:bodyPr/>
        <a:lstStyle/>
        <a:p>
          <a:endParaRPr lang="en-US">
            <a:solidFill>
              <a:srgbClr val="C00000"/>
            </a:solidFill>
          </a:endParaRPr>
        </a:p>
      </dgm:t>
    </dgm:pt>
    <dgm:pt modelId="{DEC41390-5402-47D7-A661-F50ADA575655}" type="pres">
      <dgm:prSet presAssocID="{CB534FC8-01AB-4971-BD76-F6228C05DEB7}" presName="root" presStyleCnt="0">
        <dgm:presLayoutVars>
          <dgm:dir/>
          <dgm:resizeHandles val="exact"/>
        </dgm:presLayoutVars>
      </dgm:prSet>
      <dgm:spPr/>
    </dgm:pt>
    <dgm:pt modelId="{991BF0DB-58AE-429E-8ED8-2C4233B4E3A5}" type="pres">
      <dgm:prSet presAssocID="{38A44CA8-9A11-4B5C-B762-BC60ADB1E198}" presName="compNode" presStyleCnt="0"/>
      <dgm:spPr/>
    </dgm:pt>
    <dgm:pt modelId="{29825798-CECA-43DC-8970-10FEC945BFDE}" type="pres">
      <dgm:prSet presAssocID="{38A44CA8-9A11-4B5C-B762-BC60ADB1E19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Brainstorm"/>
        </a:ext>
      </dgm:extLst>
    </dgm:pt>
    <dgm:pt modelId="{8117E0D3-D016-41B2-9CA3-33091C397F74}" type="pres">
      <dgm:prSet presAssocID="{38A44CA8-9A11-4B5C-B762-BC60ADB1E198}" presName="spaceRect" presStyleCnt="0"/>
      <dgm:spPr/>
    </dgm:pt>
    <dgm:pt modelId="{7E38BA07-53CC-456E-8B79-684CA41A5F7A}" type="pres">
      <dgm:prSet presAssocID="{38A44CA8-9A11-4B5C-B762-BC60ADB1E198}" presName="textRect" presStyleLbl="revTx" presStyleIdx="0" presStyleCnt="2">
        <dgm:presLayoutVars>
          <dgm:chMax val="1"/>
          <dgm:chPref val="1"/>
        </dgm:presLayoutVars>
      </dgm:prSet>
      <dgm:spPr/>
    </dgm:pt>
    <dgm:pt modelId="{B3221BAE-9A8D-49C7-A71E-6AEC354DD862}" type="pres">
      <dgm:prSet presAssocID="{9A29AA5A-3421-4E9F-9680-832569A89B6B}" presName="sibTrans" presStyleCnt="0"/>
      <dgm:spPr/>
    </dgm:pt>
    <dgm:pt modelId="{511BC2E1-1697-40A1-B6E8-4E7BDFE750BC}" type="pres">
      <dgm:prSet presAssocID="{D0AB5E19-9298-47ED-A55E-76059AFA8395}" presName="compNode" presStyleCnt="0"/>
      <dgm:spPr/>
    </dgm:pt>
    <dgm:pt modelId="{14898EFE-9528-4E19-A132-46053A0F8BAC}" type="pres">
      <dgm:prSet presAssocID="{D0AB5E19-9298-47ED-A55E-76059AFA839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94C4DEEF-9BAF-4196-829F-4E5A2A28EF92}" type="pres">
      <dgm:prSet presAssocID="{D0AB5E19-9298-47ED-A55E-76059AFA8395}" presName="spaceRect" presStyleCnt="0"/>
      <dgm:spPr/>
    </dgm:pt>
    <dgm:pt modelId="{983809C7-AF40-402F-A567-E1EB6326F71B}" type="pres">
      <dgm:prSet presAssocID="{D0AB5E19-9298-47ED-A55E-76059AFA8395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F33F731C-E772-4DFD-B25B-242982DE9A3F}" srcId="{CB534FC8-01AB-4971-BD76-F6228C05DEB7}" destId="{38A44CA8-9A11-4B5C-B762-BC60ADB1E198}" srcOrd="0" destOrd="0" parTransId="{29ADD97B-7951-4052-ABAB-46A8B003C3EC}" sibTransId="{9A29AA5A-3421-4E9F-9680-832569A89B6B}"/>
    <dgm:cxn modelId="{6917183A-02F4-46A0-8FD2-51377252AFA8}" type="presOf" srcId="{CB534FC8-01AB-4971-BD76-F6228C05DEB7}" destId="{DEC41390-5402-47D7-A661-F50ADA575655}" srcOrd="0" destOrd="0" presId="urn:microsoft.com/office/officeart/2018/2/layout/IconLabelList"/>
    <dgm:cxn modelId="{A7C76092-7B7B-437D-A61F-F0847C61DC1C}" type="presOf" srcId="{D0AB5E19-9298-47ED-A55E-76059AFA8395}" destId="{983809C7-AF40-402F-A567-E1EB6326F71B}" srcOrd="0" destOrd="0" presId="urn:microsoft.com/office/officeart/2018/2/layout/IconLabelList"/>
    <dgm:cxn modelId="{AE782593-7E88-4634-A2CE-B84B6C2CEF24}" type="presOf" srcId="{38A44CA8-9A11-4B5C-B762-BC60ADB1E198}" destId="{7E38BA07-53CC-456E-8B79-684CA41A5F7A}" srcOrd="0" destOrd="0" presId="urn:microsoft.com/office/officeart/2018/2/layout/IconLabelList"/>
    <dgm:cxn modelId="{86B866DB-AFE3-4558-91AE-337C2698C6A3}" srcId="{CB534FC8-01AB-4971-BD76-F6228C05DEB7}" destId="{D0AB5E19-9298-47ED-A55E-76059AFA8395}" srcOrd="1" destOrd="0" parTransId="{0D5DF299-F28B-4253-8520-92CD57795D01}" sibTransId="{D94FEA4B-474F-409A-9E79-8DF6CCAFC631}"/>
    <dgm:cxn modelId="{6E662F74-E625-4B25-A93B-4C3FA18E26DB}" type="presParOf" srcId="{DEC41390-5402-47D7-A661-F50ADA575655}" destId="{991BF0DB-58AE-429E-8ED8-2C4233B4E3A5}" srcOrd="0" destOrd="0" presId="urn:microsoft.com/office/officeart/2018/2/layout/IconLabelList"/>
    <dgm:cxn modelId="{A2A44CA8-BB01-4FC3-9510-6AE9ECB620A2}" type="presParOf" srcId="{991BF0DB-58AE-429E-8ED8-2C4233B4E3A5}" destId="{29825798-CECA-43DC-8970-10FEC945BFDE}" srcOrd="0" destOrd="0" presId="urn:microsoft.com/office/officeart/2018/2/layout/IconLabelList"/>
    <dgm:cxn modelId="{267C26E4-26A4-4832-8613-43204B99B3E7}" type="presParOf" srcId="{991BF0DB-58AE-429E-8ED8-2C4233B4E3A5}" destId="{8117E0D3-D016-41B2-9CA3-33091C397F74}" srcOrd="1" destOrd="0" presId="urn:microsoft.com/office/officeart/2018/2/layout/IconLabelList"/>
    <dgm:cxn modelId="{D6101044-57E4-4163-B959-19242BC7A468}" type="presParOf" srcId="{991BF0DB-58AE-429E-8ED8-2C4233B4E3A5}" destId="{7E38BA07-53CC-456E-8B79-684CA41A5F7A}" srcOrd="2" destOrd="0" presId="urn:microsoft.com/office/officeart/2018/2/layout/IconLabelList"/>
    <dgm:cxn modelId="{14ABFABC-0FC6-48A8-A0E4-2158FDBB0722}" type="presParOf" srcId="{DEC41390-5402-47D7-A661-F50ADA575655}" destId="{B3221BAE-9A8D-49C7-A71E-6AEC354DD862}" srcOrd="1" destOrd="0" presId="urn:microsoft.com/office/officeart/2018/2/layout/IconLabelList"/>
    <dgm:cxn modelId="{C3050031-9552-43E3-8A3D-5B057BB37C0B}" type="presParOf" srcId="{DEC41390-5402-47D7-A661-F50ADA575655}" destId="{511BC2E1-1697-40A1-B6E8-4E7BDFE750BC}" srcOrd="2" destOrd="0" presId="urn:microsoft.com/office/officeart/2018/2/layout/IconLabelList"/>
    <dgm:cxn modelId="{62B7B7F6-3110-4CEE-99DB-542479C889CA}" type="presParOf" srcId="{511BC2E1-1697-40A1-B6E8-4E7BDFE750BC}" destId="{14898EFE-9528-4E19-A132-46053A0F8BAC}" srcOrd="0" destOrd="0" presId="urn:microsoft.com/office/officeart/2018/2/layout/IconLabelList"/>
    <dgm:cxn modelId="{D849761C-F444-46C4-A615-A72583B83AD1}" type="presParOf" srcId="{511BC2E1-1697-40A1-B6E8-4E7BDFE750BC}" destId="{94C4DEEF-9BAF-4196-829F-4E5A2A28EF92}" srcOrd="1" destOrd="0" presId="urn:microsoft.com/office/officeart/2018/2/layout/IconLabelList"/>
    <dgm:cxn modelId="{4E5F04D9-EB02-42E1-B6E9-EBD5C34C9EE6}" type="presParOf" srcId="{511BC2E1-1697-40A1-B6E8-4E7BDFE750BC}" destId="{983809C7-AF40-402F-A567-E1EB6326F71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B2CF92-00DE-4F2E-9AED-B6B0E1C1921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765926B-4CCA-4ECF-9E28-15FEF7A21755}">
      <dgm:prSet/>
      <dgm:spPr/>
      <dgm:t>
        <a:bodyPr/>
        <a:lstStyle/>
        <a:p>
          <a:r>
            <a:rPr lang="en-US"/>
            <a:t>The Creative Process</a:t>
          </a:r>
        </a:p>
      </dgm:t>
    </dgm:pt>
    <dgm:pt modelId="{169CCDC9-32FE-4B6C-8188-BE99E78B4776}" type="parTrans" cxnId="{D62CC17E-2E54-4D60-870D-DE208F83DED6}">
      <dgm:prSet/>
      <dgm:spPr/>
      <dgm:t>
        <a:bodyPr/>
        <a:lstStyle/>
        <a:p>
          <a:endParaRPr lang="en-US"/>
        </a:p>
      </dgm:t>
    </dgm:pt>
    <dgm:pt modelId="{FB37D428-604B-4F2C-B183-C6737544D961}" type="sibTrans" cxnId="{D62CC17E-2E54-4D60-870D-DE208F83DED6}">
      <dgm:prSet/>
      <dgm:spPr/>
      <dgm:t>
        <a:bodyPr/>
        <a:lstStyle/>
        <a:p>
          <a:endParaRPr lang="en-US"/>
        </a:p>
      </dgm:t>
    </dgm:pt>
    <dgm:pt modelId="{9E922AB0-9602-49F4-92CF-6E42EC9919C8}">
      <dgm:prSet/>
      <dgm:spPr/>
      <dgm:t>
        <a:bodyPr/>
        <a:lstStyle/>
        <a:p>
          <a:r>
            <a:rPr lang="en-US"/>
            <a:t>Four phases of the creative process: Unconscious scanning, intuition, insight, and logical formulation or verification.</a:t>
          </a:r>
        </a:p>
      </dgm:t>
    </dgm:pt>
    <dgm:pt modelId="{DDC09494-9BDB-4359-8137-709A594244D3}" type="parTrans" cxnId="{9CB5DA03-F5B9-4329-9F76-56D4F302A1B3}">
      <dgm:prSet/>
      <dgm:spPr/>
      <dgm:t>
        <a:bodyPr/>
        <a:lstStyle/>
        <a:p>
          <a:endParaRPr lang="en-US"/>
        </a:p>
      </dgm:t>
    </dgm:pt>
    <dgm:pt modelId="{B69DF99E-EA8F-4681-86B3-721863F62213}" type="sibTrans" cxnId="{9CB5DA03-F5B9-4329-9F76-56D4F302A1B3}">
      <dgm:prSet/>
      <dgm:spPr/>
      <dgm:t>
        <a:bodyPr/>
        <a:lstStyle/>
        <a:p>
          <a:endParaRPr lang="en-US"/>
        </a:p>
      </dgm:t>
    </dgm:pt>
    <dgm:pt modelId="{AA8AF470-3C56-4EFA-BC58-BAC0C4C9FC36}">
      <dgm:prSet/>
      <dgm:spPr/>
      <dgm:t>
        <a:bodyPr/>
        <a:lstStyle/>
        <a:p>
          <a:r>
            <a:rPr lang="en-US"/>
            <a:t>Brainstorming</a:t>
          </a:r>
        </a:p>
      </dgm:t>
    </dgm:pt>
    <dgm:pt modelId="{6CDD247F-3FE6-431B-B239-07F7704A515E}" type="parTrans" cxnId="{69F0558C-875A-4F7B-BDC5-759D64EA7C8E}">
      <dgm:prSet/>
      <dgm:spPr/>
      <dgm:t>
        <a:bodyPr/>
        <a:lstStyle/>
        <a:p>
          <a:endParaRPr lang="en-US"/>
        </a:p>
      </dgm:t>
    </dgm:pt>
    <dgm:pt modelId="{6B901C89-E400-4361-98E4-B5073D4A5DAE}" type="sibTrans" cxnId="{69F0558C-875A-4F7B-BDC5-759D64EA7C8E}">
      <dgm:prSet/>
      <dgm:spPr/>
      <dgm:t>
        <a:bodyPr/>
        <a:lstStyle/>
        <a:p>
          <a:endParaRPr lang="en-US"/>
        </a:p>
      </dgm:t>
    </dgm:pt>
    <dgm:pt modelId="{A9CBDE3F-DEEB-45F4-B7AF-1750E4F3A61B}">
      <dgm:prSet/>
      <dgm:spPr/>
      <dgm:t>
        <a:bodyPr/>
        <a:lstStyle/>
        <a:p>
          <a:r>
            <a:rPr lang="en-US"/>
            <a:t>Limitations of Traditional Group Discussion</a:t>
          </a:r>
        </a:p>
      </dgm:t>
    </dgm:pt>
    <dgm:pt modelId="{2FFBE962-3BC0-4F65-80F9-0F11647EAD1D}" type="parTrans" cxnId="{251CFEBE-9E23-47EA-8B31-A95F28C32A9D}">
      <dgm:prSet/>
      <dgm:spPr/>
      <dgm:t>
        <a:bodyPr/>
        <a:lstStyle/>
        <a:p>
          <a:endParaRPr lang="en-US"/>
        </a:p>
      </dgm:t>
    </dgm:pt>
    <dgm:pt modelId="{C61C4DBF-3362-4454-BCBC-8EFC109B2322}" type="sibTrans" cxnId="{251CFEBE-9E23-47EA-8B31-A95F28C32A9D}">
      <dgm:prSet/>
      <dgm:spPr/>
      <dgm:t>
        <a:bodyPr/>
        <a:lstStyle/>
        <a:p>
          <a:endParaRPr lang="en-US"/>
        </a:p>
      </dgm:t>
    </dgm:pt>
    <dgm:pt modelId="{779700A7-9E2C-453C-B3E2-834FA54AD22A}">
      <dgm:prSet/>
      <dgm:spPr/>
      <dgm:t>
        <a:bodyPr/>
        <a:lstStyle/>
        <a:p>
          <a:r>
            <a:rPr lang="en-US"/>
            <a:t>The Creative Manager</a:t>
          </a:r>
        </a:p>
      </dgm:t>
    </dgm:pt>
    <dgm:pt modelId="{728041D6-915D-495A-9A2B-45F633717B8C}" type="parTrans" cxnId="{567C272F-F096-4808-B796-B590FD4FFA0B}">
      <dgm:prSet/>
      <dgm:spPr/>
      <dgm:t>
        <a:bodyPr/>
        <a:lstStyle/>
        <a:p>
          <a:endParaRPr lang="en-US"/>
        </a:p>
      </dgm:t>
    </dgm:pt>
    <dgm:pt modelId="{F970CC48-33E1-434D-96A4-66D012BBABFA}" type="sibTrans" cxnId="{567C272F-F096-4808-B796-B590FD4FFA0B}">
      <dgm:prSet/>
      <dgm:spPr/>
      <dgm:t>
        <a:bodyPr/>
        <a:lstStyle/>
        <a:p>
          <a:endParaRPr lang="en-US"/>
        </a:p>
      </dgm:t>
    </dgm:pt>
    <dgm:pt modelId="{AFE60913-C94A-42FB-95AE-E7266D95A0F0}">
      <dgm:prSet/>
      <dgm:spPr/>
      <dgm:t>
        <a:bodyPr/>
        <a:lstStyle/>
        <a:p>
          <a:r>
            <a:rPr lang="en-US"/>
            <a:t>Invention and Innovation</a:t>
          </a:r>
        </a:p>
      </dgm:t>
    </dgm:pt>
    <dgm:pt modelId="{B8EA7951-3102-45B2-B858-3FBCE43D7626}" type="parTrans" cxnId="{AB235C57-1B41-46D6-8B0F-C535552016EC}">
      <dgm:prSet/>
      <dgm:spPr/>
      <dgm:t>
        <a:bodyPr/>
        <a:lstStyle/>
        <a:p>
          <a:endParaRPr lang="en-US"/>
        </a:p>
      </dgm:t>
    </dgm:pt>
    <dgm:pt modelId="{BF3F11FC-6D06-41EC-AE0F-F13EEC7CDE77}" type="sibTrans" cxnId="{AB235C57-1B41-46D6-8B0F-C535552016EC}">
      <dgm:prSet/>
      <dgm:spPr/>
      <dgm:t>
        <a:bodyPr/>
        <a:lstStyle/>
        <a:p>
          <a:endParaRPr lang="en-US"/>
        </a:p>
      </dgm:t>
    </dgm:pt>
    <dgm:pt modelId="{83A9B1E0-7E99-427B-9B7A-9E72471D5329}" type="pres">
      <dgm:prSet presAssocID="{77B2CF92-00DE-4F2E-9AED-B6B0E1C19210}" presName="root" presStyleCnt="0">
        <dgm:presLayoutVars>
          <dgm:dir/>
          <dgm:resizeHandles val="exact"/>
        </dgm:presLayoutVars>
      </dgm:prSet>
      <dgm:spPr/>
    </dgm:pt>
    <dgm:pt modelId="{914CDEAB-2097-4C96-A51A-4133D9AFEA89}" type="pres">
      <dgm:prSet presAssocID="{0765926B-4CCA-4ECF-9E28-15FEF7A21755}" presName="compNode" presStyleCnt="0"/>
      <dgm:spPr/>
    </dgm:pt>
    <dgm:pt modelId="{EE4B06E4-B9C0-49D0-A1C1-A0AADEC99DAC}" type="pres">
      <dgm:prSet presAssocID="{0765926B-4CCA-4ECF-9E28-15FEF7A21755}" presName="bgRect" presStyleLbl="bgShp" presStyleIdx="0" presStyleCnt="5"/>
      <dgm:spPr/>
    </dgm:pt>
    <dgm:pt modelId="{DEC67DDF-6D5C-41BE-B0FC-6D4A2D760393}" type="pres">
      <dgm:prSet presAssocID="{0765926B-4CCA-4ECF-9E28-15FEF7A2175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63F7110-B892-4517-9F28-112DEEF8B6D0}" type="pres">
      <dgm:prSet presAssocID="{0765926B-4CCA-4ECF-9E28-15FEF7A21755}" presName="spaceRect" presStyleCnt="0"/>
      <dgm:spPr/>
    </dgm:pt>
    <dgm:pt modelId="{7066B721-FE60-4BCD-8BD4-12B871AA7F0A}" type="pres">
      <dgm:prSet presAssocID="{0765926B-4CCA-4ECF-9E28-15FEF7A21755}" presName="parTx" presStyleLbl="revTx" presStyleIdx="0" presStyleCnt="6">
        <dgm:presLayoutVars>
          <dgm:chMax val="0"/>
          <dgm:chPref val="0"/>
        </dgm:presLayoutVars>
      </dgm:prSet>
      <dgm:spPr/>
    </dgm:pt>
    <dgm:pt modelId="{924DE308-62CE-4558-9FC2-25C805AACD15}" type="pres">
      <dgm:prSet presAssocID="{0765926B-4CCA-4ECF-9E28-15FEF7A21755}" presName="desTx" presStyleLbl="revTx" presStyleIdx="1" presStyleCnt="6">
        <dgm:presLayoutVars/>
      </dgm:prSet>
      <dgm:spPr/>
    </dgm:pt>
    <dgm:pt modelId="{DA5D2593-ABC0-481D-A0F7-EB4481831767}" type="pres">
      <dgm:prSet presAssocID="{FB37D428-604B-4F2C-B183-C6737544D961}" presName="sibTrans" presStyleCnt="0"/>
      <dgm:spPr/>
    </dgm:pt>
    <dgm:pt modelId="{E3C4FD01-3326-438E-BF51-827CC4915330}" type="pres">
      <dgm:prSet presAssocID="{AA8AF470-3C56-4EFA-BC58-BAC0C4C9FC36}" presName="compNode" presStyleCnt="0"/>
      <dgm:spPr/>
    </dgm:pt>
    <dgm:pt modelId="{298561AF-F650-4C3E-83BA-449187F9540B}" type="pres">
      <dgm:prSet presAssocID="{AA8AF470-3C56-4EFA-BC58-BAC0C4C9FC36}" presName="bgRect" presStyleLbl="bgShp" presStyleIdx="1" presStyleCnt="5"/>
      <dgm:spPr/>
    </dgm:pt>
    <dgm:pt modelId="{8751729A-22D3-4F2A-83C8-97FE3AE45E92}" type="pres">
      <dgm:prSet presAssocID="{AA8AF470-3C56-4EFA-BC58-BAC0C4C9FC36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11A98BAD-D1C8-4114-8A8F-D5AE1BCF961B}" type="pres">
      <dgm:prSet presAssocID="{AA8AF470-3C56-4EFA-BC58-BAC0C4C9FC36}" presName="spaceRect" presStyleCnt="0"/>
      <dgm:spPr/>
    </dgm:pt>
    <dgm:pt modelId="{CB310004-C98A-4DCE-963E-7887D8E6E557}" type="pres">
      <dgm:prSet presAssocID="{AA8AF470-3C56-4EFA-BC58-BAC0C4C9FC36}" presName="parTx" presStyleLbl="revTx" presStyleIdx="2" presStyleCnt="6">
        <dgm:presLayoutVars>
          <dgm:chMax val="0"/>
          <dgm:chPref val="0"/>
        </dgm:presLayoutVars>
      </dgm:prSet>
      <dgm:spPr/>
    </dgm:pt>
    <dgm:pt modelId="{41542528-A559-4479-8585-09F9039EAE1D}" type="pres">
      <dgm:prSet presAssocID="{6B901C89-E400-4361-98E4-B5073D4A5DAE}" presName="sibTrans" presStyleCnt="0"/>
      <dgm:spPr/>
    </dgm:pt>
    <dgm:pt modelId="{EE5AE16D-7034-4125-983F-95039116FB42}" type="pres">
      <dgm:prSet presAssocID="{A9CBDE3F-DEEB-45F4-B7AF-1750E4F3A61B}" presName="compNode" presStyleCnt="0"/>
      <dgm:spPr/>
    </dgm:pt>
    <dgm:pt modelId="{8039FFAD-DDFB-447A-85E9-1791045B6D85}" type="pres">
      <dgm:prSet presAssocID="{A9CBDE3F-DEEB-45F4-B7AF-1750E4F3A61B}" presName="bgRect" presStyleLbl="bgShp" presStyleIdx="2" presStyleCnt="5"/>
      <dgm:spPr/>
    </dgm:pt>
    <dgm:pt modelId="{B16C12FE-8CD3-4D08-BFF7-59BFBA2658DB}" type="pres">
      <dgm:prSet presAssocID="{A9CBDE3F-DEEB-45F4-B7AF-1750E4F3A61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4BE0C665-1B53-4CEF-B99F-1E7EE0E4AB0C}" type="pres">
      <dgm:prSet presAssocID="{A9CBDE3F-DEEB-45F4-B7AF-1750E4F3A61B}" presName="spaceRect" presStyleCnt="0"/>
      <dgm:spPr/>
    </dgm:pt>
    <dgm:pt modelId="{B236779A-35BD-4E0C-B70C-F485FB3EC9A2}" type="pres">
      <dgm:prSet presAssocID="{A9CBDE3F-DEEB-45F4-B7AF-1750E4F3A61B}" presName="parTx" presStyleLbl="revTx" presStyleIdx="3" presStyleCnt="6">
        <dgm:presLayoutVars>
          <dgm:chMax val="0"/>
          <dgm:chPref val="0"/>
        </dgm:presLayoutVars>
      </dgm:prSet>
      <dgm:spPr/>
    </dgm:pt>
    <dgm:pt modelId="{5660EE91-72B5-4430-BE6E-A6EAE61DF980}" type="pres">
      <dgm:prSet presAssocID="{C61C4DBF-3362-4454-BCBC-8EFC109B2322}" presName="sibTrans" presStyleCnt="0"/>
      <dgm:spPr/>
    </dgm:pt>
    <dgm:pt modelId="{23883958-A315-40B9-ABEF-A89F28C681AF}" type="pres">
      <dgm:prSet presAssocID="{779700A7-9E2C-453C-B3E2-834FA54AD22A}" presName="compNode" presStyleCnt="0"/>
      <dgm:spPr/>
    </dgm:pt>
    <dgm:pt modelId="{D9909005-3F3F-4AE0-9208-0DC04AAAEA5F}" type="pres">
      <dgm:prSet presAssocID="{779700A7-9E2C-453C-B3E2-834FA54AD22A}" presName="bgRect" presStyleLbl="bgShp" presStyleIdx="3" presStyleCnt="5"/>
      <dgm:spPr/>
    </dgm:pt>
    <dgm:pt modelId="{4D40893C-5A76-4742-A869-7B49AB402B54}" type="pres">
      <dgm:prSet presAssocID="{779700A7-9E2C-453C-B3E2-834FA54AD22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tist"/>
        </a:ext>
      </dgm:extLst>
    </dgm:pt>
    <dgm:pt modelId="{AC8B8B83-F80A-48A0-A079-30A25D1FE517}" type="pres">
      <dgm:prSet presAssocID="{779700A7-9E2C-453C-B3E2-834FA54AD22A}" presName="spaceRect" presStyleCnt="0"/>
      <dgm:spPr/>
    </dgm:pt>
    <dgm:pt modelId="{F10CD0C7-62C0-4AC7-A7BD-C52FFF618FFF}" type="pres">
      <dgm:prSet presAssocID="{779700A7-9E2C-453C-B3E2-834FA54AD22A}" presName="parTx" presStyleLbl="revTx" presStyleIdx="4" presStyleCnt="6">
        <dgm:presLayoutVars>
          <dgm:chMax val="0"/>
          <dgm:chPref val="0"/>
        </dgm:presLayoutVars>
      </dgm:prSet>
      <dgm:spPr/>
    </dgm:pt>
    <dgm:pt modelId="{60D0EC58-973E-4CD4-9618-BF290CB51CA1}" type="pres">
      <dgm:prSet presAssocID="{F970CC48-33E1-434D-96A4-66D012BBABFA}" presName="sibTrans" presStyleCnt="0"/>
      <dgm:spPr/>
    </dgm:pt>
    <dgm:pt modelId="{BD0E18C9-F29A-45A3-95F9-7466C87959B3}" type="pres">
      <dgm:prSet presAssocID="{AFE60913-C94A-42FB-95AE-E7266D95A0F0}" presName="compNode" presStyleCnt="0"/>
      <dgm:spPr/>
    </dgm:pt>
    <dgm:pt modelId="{704BB133-3CB1-4213-8154-FFBE4FDF7BB6}" type="pres">
      <dgm:prSet presAssocID="{AFE60913-C94A-42FB-95AE-E7266D95A0F0}" presName="bgRect" presStyleLbl="bgShp" presStyleIdx="4" presStyleCnt="5"/>
      <dgm:spPr/>
    </dgm:pt>
    <dgm:pt modelId="{D4D05D49-559E-4EA7-9148-160CE8B29E21}" type="pres">
      <dgm:prSet presAssocID="{AFE60913-C94A-42FB-95AE-E7266D95A0F0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0DF68545-A694-4101-B34C-017C61B97A2B}" type="pres">
      <dgm:prSet presAssocID="{AFE60913-C94A-42FB-95AE-E7266D95A0F0}" presName="spaceRect" presStyleCnt="0"/>
      <dgm:spPr/>
    </dgm:pt>
    <dgm:pt modelId="{6A7F3328-1674-4A17-9065-F7D876AC4E16}" type="pres">
      <dgm:prSet presAssocID="{AFE60913-C94A-42FB-95AE-E7266D95A0F0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9CB5DA03-F5B9-4329-9F76-56D4F302A1B3}" srcId="{0765926B-4CCA-4ECF-9E28-15FEF7A21755}" destId="{9E922AB0-9602-49F4-92CF-6E42EC9919C8}" srcOrd="0" destOrd="0" parTransId="{DDC09494-9BDB-4359-8137-709A594244D3}" sibTransId="{B69DF99E-EA8F-4681-86B3-721863F62213}"/>
    <dgm:cxn modelId="{8498D512-D692-4FDD-9E36-9F228930D01E}" type="presOf" srcId="{AA8AF470-3C56-4EFA-BC58-BAC0C4C9FC36}" destId="{CB310004-C98A-4DCE-963E-7887D8E6E557}" srcOrd="0" destOrd="0" presId="urn:microsoft.com/office/officeart/2018/2/layout/IconVerticalSolidList"/>
    <dgm:cxn modelId="{F5821416-5FA3-4480-9505-3F17B9E09A62}" type="presOf" srcId="{A9CBDE3F-DEEB-45F4-B7AF-1750E4F3A61B}" destId="{B236779A-35BD-4E0C-B70C-F485FB3EC9A2}" srcOrd="0" destOrd="0" presId="urn:microsoft.com/office/officeart/2018/2/layout/IconVerticalSolidList"/>
    <dgm:cxn modelId="{567C272F-F096-4808-B796-B590FD4FFA0B}" srcId="{77B2CF92-00DE-4F2E-9AED-B6B0E1C19210}" destId="{779700A7-9E2C-453C-B3E2-834FA54AD22A}" srcOrd="3" destOrd="0" parTransId="{728041D6-915D-495A-9A2B-45F633717B8C}" sibTransId="{F970CC48-33E1-434D-96A4-66D012BBABFA}"/>
    <dgm:cxn modelId="{C695994B-F3B1-4A89-99B0-195A3BD1FC6B}" type="presOf" srcId="{779700A7-9E2C-453C-B3E2-834FA54AD22A}" destId="{F10CD0C7-62C0-4AC7-A7BD-C52FFF618FFF}" srcOrd="0" destOrd="0" presId="urn:microsoft.com/office/officeart/2018/2/layout/IconVerticalSolidList"/>
    <dgm:cxn modelId="{51429652-8AC5-4103-B385-C19C5E15B6D2}" type="presOf" srcId="{77B2CF92-00DE-4F2E-9AED-B6B0E1C19210}" destId="{83A9B1E0-7E99-427B-9B7A-9E72471D5329}" srcOrd="0" destOrd="0" presId="urn:microsoft.com/office/officeart/2018/2/layout/IconVerticalSolidList"/>
    <dgm:cxn modelId="{AB235C57-1B41-46D6-8B0F-C535552016EC}" srcId="{77B2CF92-00DE-4F2E-9AED-B6B0E1C19210}" destId="{AFE60913-C94A-42FB-95AE-E7266D95A0F0}" srcOrd="4" destOrd="0" parTransId="{B8EA7951-3102-45B2-B858-3FBCE43D7626}" sibTransId="{BF3F11FC-6D06-41EC-AE0F-F13EEC7CDE77}"/>
    <dgm:cxn modelId="{BAE67F57-F6F3-4304-B835-ABF32D943DC9}" type="presOf" srcId="{AFE60913-C94A-42FB-95AE-E7266D95A0F0}" destId="{6A7F3328-1674-4A17-9065-F7D876AC4E16}" srcOrd="0" destOrd="0" presId="urn:microsoft.com/office/officeart/2018/2/layout/IconVerticalSolidList"/>
    <dgm:cxn modelId="{D62CC17E-2E54-4D60-870D-DE208F83DED6}" srcId="{77B2CF92-00DE-4F2E-9AED-B6B0E1C19210}" destId="{0765926B-4CCA-4ECF-9E28-15FEF7A21755}" srcOrd="0" destOrd="0" parTransId="{169CCDC9-32FE-4B6C-8188-BE99E78B4776}" sibTransId="{FB37D428-604B-4F2C-B183-C6737544D961}"/>
    <dgm:cxn modelId="{69F0558C-875A-4F7B-BDC5-759D64EA7C8E}" srcId="{77B2CF92-00DE-4F2E-9AED-B6B0E1C19210}" destId="{AA8AF470-3C56-4EFA-BC58-BAC0C4C9FC36}" srcOrd="1" destOrd="0" parTransId="{6CDD247F-3FE6-431B-B239-07F7704A515E}" sibTransId="{6B901C89-E400-4361-98E4-B5073D4A5DAE}"/>
    <dgm:cxn modelId="{D56C28B5-0B29-49D2-A704-E48DA48D6F0C}" type="presOf" srcId="{9E922AB0-9602-49F4-92CF-6E42EC9919C8}" destId="{924DE308-62CE-4558-9FC2-25C805AACD15}" srcOrd="0" destOrd="0" presId="urn:microsoft.com/office/officeart/2018/2/layout/IconVerticalSolidList"/>
    <dgm:cxn modelId="{251CFEBE-9E23-47EA-8B31-A95F28C32A9D}" srcId="{77B2CF92-00DE-4F2E-9AED-B6B0E1C19210}" destId="{A9CBDE3F-DEEB-45F4-B7AF-1750E4F3A61B}" srcOrd="2" destOrd="0" parTransId="{2FFBE962-3BC0-4F65-80F9-0F11647EAD1D}" sibTransId="{C61C4DBF-3362-4454-BCBC-8EFC109B2322}"/>
    <dgm:cxn modelId="{5C2B38C5-82F9-4C3C-A7CD-8F0B164235F7}" type="presOf" srcId="{0765926B-4CCA-4ECF-9E28-15FEF7A21755}" destId="{7066B721-FE60-4BCD-8BD4-12B871AA7F0A}" srcOrd="0" destOrd="0" presId="urn:microsoft.com/office/officeart/2018/2/layout/IconVerticalSolidList"/>
    <dgm:cxn modelId="{0DBBFD98-AC0A-4C7C-9874-A35257FEF364}" type="presParOf" srcId="{83A9B1E0-7E99-427B-9B7A-9E72471D5329}" destId="{914CDEAB-2097-4C96-A51A-4133D9AFEA89}" srcOrd="0" destOrd="0" presId="urn:microsoft.com/office/officeart/2018/2/layout/IconVerticalSolidList"/>
    <dgm:cxn modelId="{B91D0606-3678-49AB-8820-EE368C29AA09}" type="presParOf" srcId="{914CDEAB-2097-4C96-A51A-4133D9AFEA89}" destId="{EE4B06E4-B9C0-49D0-A1C1-A0AADEC99DAC}" srcOrd="0" destOrd="0" presId="urn:microsoft.com/office/officeart/2018/2/layout/IconVerticalSolidList"/>
    <dgm:cxn modelId="{5226193B-CA04-47D0-9646-2CEFDA822B52}" type="presParOf" srcId="{914CDEAB-2097-4C96-A51A-4133D9AFEA89}" destId="{DEC67DDF-6D5C-41BE-B0FC-6D4A2D760393}" srcOrd="1" destOrd="0" presId="urn:microsoft.com/office/officeart/2018/2/layout/IconVerticalSolidList"/>
    <dgm:cxn modelId="{072FE1A0-1B45-44ED-B7B6-2CF2F44CC7B8}" type="presParOf" srcId="{914CDEAB-2097-4C96-A51A-4133D9AFEA89}" destId="{863F7110-B892-4517-9F28-112DEEF8B6D0}" srcOrd="2" destOrd="0" presId="urn:microsoft.com/office/officeart/2018/2/layout/IconVerticalSolidList"/>
    <dgm:cxn modelId="{289E79CF-F3DD-42EF-9AB3-17CE78E3B093}" type="presParOf" srcId="{914CDEAB-2097-4C96-A51A-4133D9AFEA89}" destId="{7066B721-FE60-4BCD-8BD4-12B871AA7F0A}" srcOrd="3" destOrd="0" presId="urn:microsoft.com/office/officeart/2018/2/layout/IconVerticalSolidList"/>
    <dgm:cxn modelId="{B74EF664-CB91-4E6B-A3AE-1C4FC365340C}" type="presParOf" srcId="{914CDEAB-2097-4C96-A51A-4133D9AFEA89}" destId="{924DE308-62CE-4558-9FC2-25C805AACD15}" srcOrd="4" destOrd="0" presId="urn:microsoft.com/office/officeart/2018/2/layout/IconVerticalSolidList"/>
    <dgm:cxn modelId="{2C343D92-E4C7-48C0-8F9C-9EB8AC02BD69}" type="presParOf" srcId="{83A9B1E0-7E99-427B-9B7A-9E72471D5329}" destId="{DA5D2593-ABC0-481D-A0F7-EB4481831767}" srcOrd="1" destOrd="0" presId="urn:microsoft.com/office/officeart/2018/2/layout/IconVerticalSolidList"/>
    <dgm:cxn modelId="{97B0BC31-A8F9-4DAD-BFFC-E3F23FE11567}" type="presParOf" srcId="{83A9B1E0-7E99-427B-9B7A-9E72471D5329}" destId="{E3C4FD01-3326-438E-BF51-827CC4915330}" srcOrd="2" destOrd="0" presId="urn:microsoft.com/office/officeart/2018/2/layout/IconVerticalSolidList"/>
    <dgm:cxn modelId="{3EDFB4CD-D54D-4F7C-B7C8-1C589DB73DF5}" type="presParOf" srcId="{E3C4FD01-3326-438E-BF51-827CC4915330}" destId="{298561AF-F650-4C3E-83BA-449187F9540B}" srcOrd="0" destOrd="0" presId="urn:microsoft.com/office/officeart/2018/2/layout/IconVerticalSolidList"/>
    <dgm:cxn modelId="{B79B8F77-0B6A-4D61-A1A8-A282A6736686}" type="presParOf" srcId="{E3C4FD01-3326-438E-BF51-827CC4915330}" destId="{8751729A-22D3-4F2A-83C8-97FE3AE45E92}" srcOrd="1" destOrd="0" presId="urn:microsoft.com/office/officeart/2018/2/layout/IconVerticalSolidList"/>
    <dgm:cxn modelId="{0B0CD34A-9587-4349-B99E-5507773456DA}" type="presParOf" srcId="{E3C4FD01-3326-438E-BF51-827CC4915330}" destId="{11A98BAD-D1C8-4114-8A8F-D5AE1BCF961B}" srcOrd="2" destOrd="0" presId="urn:microsoft.com/office/officeart/2018/2/layout/IconVerticalSolidList"/>
    <dgm:cxn modelId="{E3F90CA8-E47A-40E7-8046-22585F89525B}" type="presParOf" srcId="{E3C4FD01-3326-438E-BF51-827CC4915330}" destId="{CB310004-C98A-4DCE-963E-7887D8E6E557}" srcOrd="3" destOrd="0" presId="urn:microsoft.com/office/officeart/2018/2/layout/IconVerticalSolidList"/>
    <dgm:cxn modelId="{235EE7C6-BB61-4E7B-B8A7-3A73BAAF9AC4}" type="presParOf" srcId="{83A9B1E0-7E99-427B-9B7A-9E72471D5329}" destId="{41542528-A559-4479-8585-09F9039EAE1D}" srcOrd="3" destOrd="0" presId="urn:microsoft.com/office/officeart/2018/2/layout/IconVerticalSolidList"/>
    <dgm:cxn modelId="{36901F64-D5C2-4C5E-8B4F-8887DFA33FC9}" type="presParOf" srcId="{83A9B1E0-7E99-427B-9B7A-9E72471D5329}" destId="{EE5AE16D-7034-4125-983F-95039116FB42}" srcOrd="4" destOrd="0" presId="urn:microsoft.com/office/officeart/2018/2/layout/IconVerticalSolidList"/>
    <dgm:cxn modelId="{44E865ED-4EAE-4802-A0A2-17BDB67232AA}" type="presParOf" srcId="{EE5AE16D-7034-4125-983F-95039116FB42}" destId="{8039FFAD-DDFB-447A-85E9-1791045B6D85}" srcOrd="0" destOrd="0" presId="urn:microsoft.com/office/officeart/2018/2/layout/IconVerticalSolidList"/>
    <dgm:cxn modelId="{E0B472A1-775B-4F64-B9AC-B8EC954FD0FC}" type="presParOf" srcId="{EE5AE16D-7034-4125-983F-95039116FB42}" destId="{B16C12FE-8CD3-4D08-BFF7-59BFBA2658DB}" srcOrd="1" destOrd="0" presId="urn:microsoft.com/office/officeart/2018/2/layout/IconVerticalSolidList"/>
    <dgm:cxn modelId="{084D83DF-D38E-4783-8A1B-4B8A9FC6F4EE}" type="presParOf" srcId="{EE5AE16D-7034-4125-983F-95039116FB42}" destId="{4BE0C665-1B53-4CEF-B99F-1E7EE0E4AB0C}" srcOrd="2" destOrd="0" presId="urn:microsoft.com/office/officeart/2018/2/layout/IconVerticalSolidList"/>
    <dgm:cxn modelId="{D6E48FA7-A0FF-4E97-9613-1AE6EA9EF9C1}" type="presParOf" srcId="{EE5AE16D-7034-4125-983F-95039116FB42}" destId="{B236779A-35BD-4E0C-B70C-F485FB3EC9A2}" srcOrd="3" destOrd="0" presId="urn:microsoft.com/office/officeart/2018/2/layout/IconVerticalSolidList"/>
    <dgm:cxn modelId="{290CD2A5-939C-4241-B83D-C9206551C492}" type="presParOf" srcId="{83A9B1E0-7E99-427B-9B7A-9E72471D5329}" destId="{5660EE91-72B5-4430-BE6E-A6EAE61DF980}" srcOrd="5" destOrd="0" presId="urn:microsoft.com/office/officeart/2018/2/layout/IconVerticalSolidList"/>
    <dgm:cxn modelId="{F15288A9-2108-45BA-97EE-5CE1A8F781FA}" type="presParOf" srcId="{83A9B1E0-7E99-427B-9B7A-9E72471D5329}" destId="{23883958-A315-40B9-ABEF-A89F28C681AF}" srcOrd="6" destOrd="0" presId="urn:microsoft.com/office/officeart/2018/2/layout/IconVerticalSolidList"/>
    <dgm:cxn modelId="{52FADD2C-D1EE-49C1-9BFE-AE40142DC3E7}" type="presParOf" srcId="{23883958-A315-40B9-ABEF-A89F28C681AF}" destId="{D9909005-3F3F-4AE0-9208-0DC04AAAEA5F}" srcOrd="0" destOrd="0" presId="urn:microsoft.com/office/officeart/2018/2/layout/IconVerticalSolidList"/>
    <dgm:cxn modelId="{661DC198-2AA9-4C12-BFBC-ECF68079B136}" type="presParOf" srcId="{23883958-A315-40B9-ABEF-A89F28C681AF}" destId="{4D40893C-5A76-4742-A869-7B49AB402B54}" srcOrd="1" destOrd="0" presId="urn:microsoft.com/office/officeart/2018/2/layout/IconVerticalSolidList"/>
    <dgm:cxn modelId="{9545F4E9-906B-4768-8A75-F8F57BF8A49C}" type="presParOf" srcId="{23883958-A315-40B9-ABEF-A89F28C681AF}" destId="{AC8B8B83-F80A-48A0-A079-30A25D1FE517}" srcOrd="2" destOrd="0" presId="urn:microsoft.com/office/officeart/2018/2/layout/IconVerticalSolidList"/>
    <dgm:cxn modelId="{7FAFEF8D-168B-4FBE-86F4-0E5972EF5ADA}" type="presParOf" srcId="{23883958-A315-40B9-ABEF-A89F28C681AF}" destId="{F10CD0C7-62C0-4AC7-A7BD-C52FFF618FFF}" srcOrd="3" destOrd="0" presId="urn:microsoft.com/office/officeart/2018/2/layout/IconVerticalSolidList"/>
    <dgm:cxn modelId="{96CE41E6-3438-41F2-BDF2-0CCAE0861BE9}" type="presParOf" srcId="{83A9B1E0-7E99-427B-9B7A-9E72471D5329}" destId="{60D0EC58-973E-4CD4-9618-BF290CB51CA1}" srcOrd="7" destOrd="0" presId="urn:microsoft.com/office/officeart/2018/2/layout/IconVerticalSolidList"/>
    <dgm:cxn modelId="{ED0D9696-55BC-4D7F-BC4E-ACF7D6CCF851}" type="presParOf" srcId="{83A9B1E0-7E99-427B-9B7A-9E72471D5329}" destId="{BD0E18C9-F29A-45A3-95F9-7466C87959B3}" srcOrd="8" destOrd="0" presId="urn:microsoft.com/office/officeart/2018/2/layout/IconVerticalSolidList"/>
    <dgm:cxn modelId="{FC4E324D-A261-4206-A777-C6B6C8780CCC}" type="presParOf" srcId="{BD0E18C9-F29A-45A3-95F9-7466C87959B3}" destId="{704BB133-3CB1-4213-8154-FFBE4FDF7BB6}" srcOrd="0" destOrd="0" presId="urn:microsoft.com/office/officeart/2018/2/layout/IconVerticalSolidList"/>
    <dgm:cxn modelId="{D1B3EACF-C8D2-42DA-9C4A-A8EAE5AA4456}" type="presParOf" srcId="{BD0E18C9-F29A-45A3-95F9-7466C87959B3}" destId="{D4D05D49-559E-4EA7-9148-160CE8B29E21}" srcOrd="1" destOrd="0" presId="urn:microsoft.com/office/officeart/2018/2/layout/IconVerticalSolidList"/>
    <dgm:cxn modelId="{383B92DF-210C-46E0-8B57-C96E743FE00D}" type="presParOf" srcId="{BD0E18C9-F29A-45A3-95F9-7466C87959B3}" destId="{0DF68545-A694-4101-B34C-017C61B97A2B}" srcOrd="2" destOrd="0" presId="urn:microsoft.com/office/officeart/2018/2/layout/IconVerticalSolidList"/>
    <dgm:cxn modelId="{CF419AE0-0E98-4180-9EB5-1ABEB6A9414C}" type="presParOf" srcId="{BD0E18C9-F29A-45A3-95F9-7466C87959B3}" destId="{6A7F3328-1674-4A17-9065-F7D876AC4E1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1388E1-EA56-42CD-B539-B679FBF365A7}">
      <dsp:nvSpPr>
        <dsp:cNvPr id="0" name=""/>
        <dsp:cNvSpPr/>
      </dsp:nvSpPr>
      <dsp:spPr>
        <a:xfrm rot="5400000">
          <a:off x="4984334" y="-1735161"/>
          <a:ext cx="1558753" cy="542467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Quantitative factors are factors that can be measured in numerical terms.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Qualitative, or intangible, factors are factors that are difficult to measure numerically.</a:t>
          </a:r>
        </a:p>
      </dsp:txBody>
      <dsp:txXfrm rot="-5400000">
        <a:off x="3051376" y="273889"/>
        <a:ext cx="5348578" cy="1406569"/>
      </dsp:txXfrm>
    </dsp:sp>
    <dsp:sp modelId="{38E8C196-2ADB-42DA-B65C-4826097AA22C}">
      <dsp:nvSpPr>
        <dsp:cNvPr id="0" name=""/>
        <dsp:cNvSpPr/>
      </dsp:nvSpPr>
      <dsp:spPr>
        <a:xfrm>
          <a:off x="0" y="2952"/>
          <a:ext cx="3051376" cy="19484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Quantitative and Qualitative Factors</a:t>
          </a:r>
        </a:p>
      </dsp:txBody>
      <dsp:txXfrm>
        <a:off x="95115" y="98067"/>
        <a:ext cx="2861146" cy="1758212"/>
      </dsp:txXfrm>
    </dsp:sp>
    <dsp:sp modelId="{F028D2DD-70FD-4408-AE9D-DB8F867169AC}">
      <dsp:nvSpPr>
        <dsp:cNvPr id="0" name=""/>
        <dsp:cNvSpPr/>
      </dsp:nvSpPr>
      <dsp:spPr>
        <a:xfrm rot="5400000">
          <a:off x="4984334" y="310702"/>
          <a:ext cx="1558753" cy="5424670"/>
        </a:xfrm>
        <a:prstGeom prst="round2SameRect">
          <a:avLst/>
        </a:prstGeom>
        <a:solidFill>
          <a:schemeClr val="accent2">
            <a:tint val="40000"/>
            <a:alpha val="90000"/>
            <a:hueOff val="-899087"/>
            <a:satOff val="-3108"/>
            <a:lumOff val="-147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99087"/>
              <a:satOff val="-3108"/>
              <a:lumOff val="-14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Marginal analysis is comparing the additional revenue and the additional cost arising from increasing output.</a:t>
          </a:r>
        </a:p>
      </dsp:txBody>
      <dsp:txXfrm rot="-5400000">
        <a:off x="3051376" y="2319752"/>
        <a:ext cx="5348578" cy="1406569"/>
      </dsp:txXfrm>
    </dsp:sp>
    <dsp:sp modelId="{F382FF82-E5B6-441B-B61B-B58F962E6DB8}">
      <dsp:nvSpPr>
        <dsp:cNvPr id="0" name=""/>
        <dsp:cNvSpPr/>
      </dsp:nvSpPr>
      <dsp:spPr>
        <a:xfrm>
          <a:off x="0" y="2048816"/>
          <a:ext cx="3051376" cy="1948442"/>
        </a:xfrm>
        <a:prstGeom prst="roundRect">
          <a:avLst/>
        </a:prstGeom>
        <a:solidFill>
          <a:schemeClr val="accent2">
            <a:hueOff val="-762398"/>
            <a:satOff val="-331"/>
            <a:lumOff val="-6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Marginal Analysis</a:t>
          </a:r>
        </a:p>
      </dsp:txBody>
      <dsp:txXfrm>
        <a:off x="95115" y="2143931"/>
        <a:ext cx="2861146" cy="1758212"/>
      </dsp:txXfrm>
    </dsp:sp>
    <dsp:sp modelId="{DEA3C91A-D5AB-44B2-866D-488619DDB373}">
      <dsp:nvSpPr>
        <dsp:cNvPr id="0" name=""/>
        <dsp:cNvSpPr/>
      </dsp:nvSpPr>
      <dsp:spPr>
        <a:xfrm rot="5400000">
          <a:off x="4984334" y="2356567"/>
          <a:ext cx="1558753" cy="5424670"/>
        </a:xfrm>
        <a:prstGeom prst="round2SameRect">
          <a:avLst/>
        </a:prstGeom>
        <a:solidFill>
          <a:schemeClr val="accent2">
            <a:tint val="40000"/>
            <a:alpha val="90000"/>
            <a:hueOff val="-1798174"/>
            <a:satOff val="-6215"/>
            <a:lumOff val="-295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798174"/>
              <a:satOff val="-6215"/>
              <a:lumOff val="-29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Cost-effectiveness analysis seeks the best ratio of benefit and cost.</a:t>
          </a:r>
        </a:p>
      </dsp:txBody>
      <dsp:txXfrm rot="-5400000">
        <a:off x="3051376" y="4365617"/>
        <a:ext cx="5348578" cy="1406569"/>
      </dsp:txXfrm>
    </dsp:sp>
    <dsp:sp modelId="{BD5AE40E-D975-4BCA-A5C8-0AB57935A133}">
      <dsp:nvSpPr>
        <dsp:cNvPr id="0" name=""/>
        <dsp:cNvSpPr/>
      </dsp:nvSpPr>
      <dsp:spPr>
        <a:xfrm>
          <a:off x="0" y="4094681"/>
          <a:ext cx="3051376" cy="1948442"/>
        </a:xfrm>
        <a:prstGeom prst="roundRect">
          <a:avLst/>
        </a:prstGeom>
        <a:solidFill>
          <a:schemeClr val="accent2">
            <a:hueOff val="-1524796"/>
            <a:satOff val="-662"/>
            <a:lumOff val="-139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Cost-Effectiveness Analysis</a:t>
          </a:r>
        </a:p>
      </dsp:txBody>
      <dsp:txXfrm>
        <a:off x="95115" y="4189796"/>
        <a:ext cx="2861146" cy="17582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825798-CECA-43DC-8970-10FEC945BFDE}">
      <dsp:nvSpPr>
        <dsp:cNvPr id="0" name=""/>
        <dsp:cNvSpPr/>
      </dsp:nvSpPr>
      <dsp:spPr>
        <a:xfrm>
          <a:off x="979396" y="966231"/>
          <a:ext cx="1483312" cy="14833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38BA07-53CC-456E-8B79-684CA41A5F7A}">
      <dsp:nvSpPr>
        <dsp:cNvPr id="0" name=""/>
        <dsp:cNvSpPr/>
      </dsp:nvSpPr>
      <dsp:spPr>
        <a:xfrm>
          <a:off x="72928" y="2838474"/>
          <a:ext cx="329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rgbClr val="C00000"/>
              </a:solidFill>
            </a:rPr>
            <a:t>Creativity is the ability to develop new ideas that are relevant to the issue.</a:t>
          </a:r>
        </a:p>
      </dsp:txBody>
      <dsp:txXfrm>
        <a:off x="72928" y="2838474"/>
        <a:ext cx="3296250" cy="720000"/>
      </dsp:txXfrm>
    </dsp:sp>
    <dsp:sp modelId="{14898EFE-9528-4E19-A132-46053A0F8BAC}">
      <dsp:nvSpPr>
        <dsp:cNvPr id="0" name=""/>
        <dsp:cNvSpPr/>
      </dsp:nvSpPr>
      <dsp:spPr>
        <a:xfrm>
          <a:off x="4852490" y="966231"/>
          <a:ext cx="1483312" cy="14833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3809C7-AF40-402F-A567-E1EB6326F71B}">
      <dsp:nvSpPr>
        <dsp:cNvPr id="0" name=""/>
        <dsp:cNvSpPr/>
      </dsp:nvSpPr>
      <dsp:spPr>
        <a:xfrm>
          <a:off x="3946021" y="2838474"/>
          <a:ext cx="329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rgbClr val="C00000"/>
              </a:solidFill>
            </a:rPr>
            <a:t>Innovation is the use or commercialization of creative ideas or inventions</a:t>
          </a:r>
        </a:p>
      </dsp:txBody>
      <dsp:txXfrm>
        <a:off x="3946021" y="2838474"/>
        <a:ext cx="329625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B06E4-B9C0-49D0-A1C1-A0AADEC99DAC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C67DDF-6D5C-41BE-B0FC-6D4A2D760393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66B721-FE60-4BCD-8BD4-12B871AA7F0A}">
      <dsp:nvSpPr>
        <dsp:cNvPr id="0" name=""/>
        <dsp:cNvSpPr/>
      </dsp:nvSpPr>
      <dsp:spPr>
        <a:xfrm>
          <a:off x="1131174" y="4597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Creative Process</a:t>
          </a:r>
        </a:p>
      </dsp:txBody>
      <dsp:txXfrm>
        <a:off x="1131174" y="4597"/>
        <a:ext cx="2931121" cy="979371"/>
      </dsp:txXfrm>
    </dsp:sp>
    <dsp:sp modelId="{924DE308-62CE-4558-9FC2-25C805AACD15}">
      <dsp:nvSpPr>
        <dsp:cNvPr id="0" name=""/>
        <dsp:cNvSpPr/>
      </dsp:nvSpPr>
      <dsp:spPr>
        <a:xfrm>
          <a:off x="4062296" y="4597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Four phases of the creative process: Unconscious scanning, intuition, insight, and logical formulation or verification.</a:t>
          </a:r>
        </a:p>
      </dsp:txBody>
      <dsp:txXfrm>
        <a:off x="4062296" y="4597"/>
        <a:ext cx="2451307" cy="979371"/>
      </dsp:txXfrm>
    </dsp:sp>
    <dsp:sp modelId="{298561AF-F650-4C3E-83BA-449187F9540B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51729A-22D3-4F2A-83C8-97FE3AE45E92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310004-C98A-4DCE-963E-7887D8E6E557}">
      <dsp:nvSpPr>
        <dsp:cNvPr id="0" name=""/>
        <dsp:cNvSpPr/>
      </dsp:nvSpPr>
      <dsp:spPr>
        <a:xfrm>
          <a:off x="1131174" y="1228812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Brainstorming</a:t>
          </a:r>
        </a:p>
      </dsp:txBody>
      <dsp:txXfrm>
        <a:off x="1131174" y="1228812"/>
        <a:ext cx="5382429" cy="979371"/>
      </dsp:txXfrm>
    </dsp:sp>
    <dsp:sp modelId="{8039FFAD-DDFB-447A-85E9-1791045B6D85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6C12FE-8CD3-4D08-BFF7-59BFBA2658DB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6779A-35BD-4E0C-B70C-F485FB3EC9A2}">
      <dsp:nvSpPr>
        <dsp:cNvPr id="0" name=""/>
        <dsp:cNvSpPr/>
      </dsp:nvSpPr>
      <dsp:spPr>
        <a:xfrm>
          <a:off x="1131174" y="245302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Limitations of Traditional Group Discussion</a:t>
          </a:r>
        </a:p>
      </dsp:txBody>
      <dsp:txXfrm>
        <a:off x="1131174" y="2453027"/>
        <a:ext cx="5382429" cy="979371"/>
      </dsp:txXfrm>
    </dsp:sp>
    <dsp:sp modelId="{D9909005-3F3F-4AE0-9208-0DC04AAAEA5F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40893C-5A76-4742-A869-7B49AB402B54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0CD0C7-62C0-4AC7-A7BD-C52FFF618FFF}">
      <dsp:nvSpPr>
        <dsp:cNvPr id="0" name=""/>
        <dsp:cNvSpPr/>
      </dsp:nvSpPr>
      <dsp:spPr>
        <a:xfrm>
          <a:off x="1131174" y="3677241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Creative Manager</a:t>
          </a:r>
        </a:p>
      </dsp:txBody>
      <dsp:txXfrm>
        <a:off x="1131174" y="3677241"/>
        <a:ext cx="5382429" cy="979371"/>
      </dsp:txXfrm>
    </dsp:sp>
    <dsp:sp modelId="{704BB133-3CB1-4213-8154-FFBE4FDF7BB6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D05D49-559E-4EA7-9148-160CE8B29E21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7F3328-1674-4A17-9065-F7D876AC4E16}">
      <dsp:nvSpPr>
        <dsp:cNvPr id="0" name=""/>
        <dsp:cNvSpPr/>
      </dsp:nvSpPr>
      <dsp:spPr>
        <a:xfrm>
          <a:off x="1131174" y="4901456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Invention and Innovation</a:t>
          </a:r>
        </a:p>
      </dsp:txBody>
      <dsp:txXfrm>
        <a:off x="1131174" y="4901456"/>
        <a:ext cx="5382429" cy="979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28B66C5E-63A0-47C8-9B99-451D90FC4DE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128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95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3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56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868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94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76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36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28B66C5E-63A0-47C8-9B99-451D90FC4DE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02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80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85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8B66C5E-63A0-47C8-9B99-451D90FC4DE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394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6691B-C210-DD4C-98D6-B8A4D2C0E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3061" y="2355306"/>
            <a:ext cx="8304833" cy="1897051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Book Antiqua" panose="02040602050305030304" pitchFamily="18" charset="0"/>
                <a:ea typeface="Cambria" panose="02040503050406030204" pitchFamily="18" charset="0"/>
              </a:rPr>
              <a:t>Decision Making </a:t>
            </a:r>
            <a:endParaRPr lang="en-US" sz="4000" dirty="0">
              <a:solidFill>
                <a:srgbClr val="C00000"/>
              </a:solidFill>
              <a:latin typeface="Book Antiqua" panose="020406020503050303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C39AC2-2B21-DC4C-B94E-D7AD885A6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106" y="4252357"/>
            <a:ext cx="9417929" cy="1928311"/>
          </a:xfrm>
          <a:noFill/>
        </p:spPr>
        <p:txBody>
          <a:bodyPr>
            <a:normAutofit fontScale="77500" lnSpcReduction="20000"/>
          </a:bodyPr>
          <a:lstStyle/>
          <a:p>
            <a:endParaRPr lang="en-US" sz="3400" dirty="0">
              <a:solidFill>
                <a:srgbClr val="080808"/>
              </a:solidFill>
              <a:latin typeface="Californian FB" panose="0207040306080B030204" pitchFamily="18" charset="0"/>
            </a:endParaRPr>
          </a:p>
          <a:p>
            <a:pPr algn="ctr"/>
            <a:r>
              <a:rPr lang="en-US" sz="3400" b="1" dirty="0">
                <a:solidFill>
                  <a:srgbClr val="080808"/>
                </a:solidFill>
                <a:latin typeface="Californian FB" panose="0207040306080B030204" pitchFamily="18" charset="0"/>
              </a:rPr>
              <a:t>Dr. Sushil Kumar </a:t>
            </a:r>
          </a:p>
          <a:p>
            <a:pPr algn="ctr"/>
            <a:r>
              <a:rPr lang="en-US" sz="3400" dirty="0">
                <a:solidFill>
                  <a:srgbClr val="080808"/>
                </a:solidFill>
                <a:latin typeface="Californian FB" panose="0207040306080B030204" pitchFamily="18" charset="0"/>
              </a:rPr>
              <a:t>Assistant Professor </a:t>
            </a:r>
          </a:p>
          <a:p>
            <a:r>
              <a:rPr lang="en-US" sz="3400" dirty="0">
                <a:solidFill>
                  <a:srgbClr val="080808"/>
                </a:solidFill>
                <a:latin typeface="Californian FB" panose="0207040306080B030204" pitchFamily="18" charset="0"/>
              </a:rPr>
              <a:t>Entrepreneurship &amp; Strategic Management IIM Visakhapatnam </a:t>
            </a:r>
          </a:p>
          <a:p>
            <a:endParaRPr lang="en-US" sz="3200" dirty="0">
              <a:solidFill>
                <a:srgbClr val="080808"/>
              </a:solidFill>
            </a:endParaRP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3565C0D-198E-CE4A-A47A-61E7AA56E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964" y="677332"/>
            <a:ext cx="4443373" cy="115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55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112" y="685801"/>
            <a:ext cx="2743200" cy="51054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C00000"/>
                </a:solidFill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7106" y="685801"/>
            <a:ext cx="6385918" cy="5105400"/>
          </a:xfrm>
        </p:spPr>
        <p:txBody>
          <a:bodyPr>
            <a:normAutofit/>
          </a:bodyPr>
          <a:lstStyle/>
          <a:p>
            <a:r>
              <a:rPr lang="en-US" sz="2000"/>
              <a:t>LO 1 Analyze decision making as a rational process</a:t>
            </a:r>
          </a:p>
          <a:p>
            <a:r>
              <a:rPr lang="en-US" sz="2000"/>
              <a:t>LO 2 Develop alternative courses of action with consideration of the limiting factor</a:t>
            </a:r>
          </a:p>
          <a:p>
            <a:r>
              <a:rPr lang="en-US" sz="2000"/>
              <a:t>LO 3 Evaluate alternatives and select a course of action from among them</a:t>
            </a:r>
          </a:p>
          <a:p>
            <a:r>
              <a:rPr lang="en-US" sz="2000"/>
              <a:t>LO 4 Differentiate between programmed and non-programmed decisions</a:t>
            </a:r>
          </a:p>
          <a:p>
            <a:r>
              <a:rPr lang="en-US" sz="2000"/>
              <a:t>LO 5 Understand the differences between decisions made under conditions of certainty, uncertainty, and risk</a:t>
            </a:r>
          </a:p>
          <a:p>
            <a:r>
              <a:rPr lang="en-US" sz="2000"/>
              <a:t>LO 6 Recognize the importance of creativity and innovation in managing</a:t>
            </a:r>
          </a:p>
        </p:txBody>
      </p:sp>
    </p:spTree>
    <p:extLst>
      <p:ext uri="{BB962C8B-B14F-4D97-AF65-F5344CB8AC3E}">
        <p14:creationId xmlns:p14="http://schemas.microsoft.com/office/powerpoint/2010/main" val="3375762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609" y="764372"/>
            <a:ext cx="3173688" cy="5216013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0138" y="764372"/>
            <a:ext cx="7086600" cy="5216013"/>
          </a:xfrm>
        </p:spPr>
        <p:txBody>
          <a:bodyPr anchor="ctr">
            <a:normAutofit/>
          </a:bodyPr>
          <a:lstStyle/>
          <a:p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Decision making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defined as the selection of a course of action from among alternatives; it is at the core of planning.</a:t>
            </a:r>
          </a:p>
        </p:txBody>
      </p:sp>
    </p:spTree>
    <p:extLst>
      <p:ext uri="{BB962C8B-B14F-4D97-AF65-F5344CB8AC3E}">
        <p14:creationId xmlns:p14="http://schemas.microsoft.com/office/powerpoint/2010/main" val="2943827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609" y="764372"/>
            <a:ext cx="3173688" cy="5216013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C00000"/>
                </a:solidFill>
              </a:rPr>
              <a:t>The Importance and Limitations of Rational 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0138" y="764372"/>
            <a:ext cx="7086600" cy="5216013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Rationality in Decision Making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Limited, or “Bounded,” Rationality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841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112" y="685801"/>
            <a:ext cx="2743200" cy="51054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C00000"/>
                </a:solidFill>
              </a:rPr>
              <a:t>Development of Alternatives and the</a:t>
            </a:r>
            <a:br>
              <a:rPr lang="en-US" sz="3200" dirty="0">
                <a:solidFill>
                  <a:srgbClr val="C00000"/>
                </a:solidFill>
              </a:rPr>
            </a:br>
            <a:r>
              <a:rPr lang="en-US" sz="3200" dirty="0">
                <a:solidFill>
                  <a:srgbClr val="C00000"/>
                </a:solidFill>
              </a:rPr>
              <a:t>Limiting Factor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7106" y="685801"/>
            <a:ext cx="6385918" cy="51054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of the limiting factor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recognizing and overcoming factors that stand critically in the way of a goal, the best alternative course of action can be selected.</a:t>
            </a:r>
          </a:p>
        </p:txBody>
      </p:sp>
    </p:spTree>
    <p:extLst>
      <p:ext uri="{BB962C8B-B14F-4D97-AF65-F5344CB8AC3E}">
        <p14:creationId xmlns:p14="http://schemas.microsoft.com/office/powerpoint/2010/main" val="312089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112" y="685801"/>
            <a:ext cx="2743200" cy="51054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C00000"/>
                </a:solidFill>
              </a:rPr>
              <a:t>Heuristics in 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2193" y="685801"/>
            <a:ext cx="7750831" cy="5105400"/>
          </a:xfrm>
        </p:spPr>
        <p:txBody>
          <a:bodyPr>
            <a:normAutofit/>
          </a:bodyPr>
          <a:lstStyle/>
          <a:p>
            <a:r>
              <a:rPr lang="en-US" sz="2800" dirty="0"/>
              <a:t>Sometimes when there seem to be too many alternatives to choose from, managers rely on their own decision rules. </a:t>
            </a:r>
          </a:p>
          <a:p>
            <a:r>
              <a:rPr lang="en-US" sz="2800" dirty="0"/>
              <a:t>These decision rules are called heuristics, and they allow complex judgments to be made more simply.</a:t>
            </a:r>
          </a:p>
        </p:txBody>
      </p:sp>
    </p:spTree>
    <p:extLst>
      <p:ext uri="{BB962C8B-B14F-4D97-AF65-F5344CB8AC3E}">
        <p14:creationId xmlns:p14="http://schemas.microsoft.com/office/powerpoint/2010/main" val="2131475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021" y="685800"/>
            <a:ext cx="2639962" cy="5105400"/>
          </a:xfrm>
        </p:spPr>
        <p:txBody>
          <a:bodyPr>
            <a:normAutofit/>
          </a:bodyPr>
          <a:lstStyle/>
          <a:p>
            <a:r>
              <a:rPr lang="en-US" sz="3700" dirty="0">
                <a:solidFill>
                  <a:srgbClr val="C00000"/>
                </a:solidFill>
              </a:rPr>
              <a:t>Evaluation of Alternatives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00A96C-577F-4746-8547-10F07F614D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0685975"/>
              </p:ext>
            </p:extLst>
          </p:nvPr>
        </p:nvGraphicFramePr>
        <p:xfrm>
          <a:off x="3026979" y="685800"/>
          <a:ext cx="8476047" cy="6046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9886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055" y="1081548"/>
            <a:ext cx="3745751" cy="150433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Selecting an Alternative: Three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2666999"/>
            <a:ext cx="3333496" cy="3124201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Abadi" panose="020B0604020104020204" pitchFamily="34" charset="0"/>
              </a:rPr>
              <a:t>Experience</a:t>
            </a:r>
          </a:p>
          <a:p>
            <a:endParaRPr lang="en-US" sz="2000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Abadi" panose="020B0604020104020204" pitchFamily="34" charset="0"/>
              </a:rPr>
              <a:t>Experimentation</a:t>
            </a:r>
          </a:p>
          <a:p>
            <a:endParaRPr lang="en-US" sz="2000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Abadi" panose="020B0604020104020204" pitchFamily="34" charset="0"/>
              </a:rPr>
              <a:t>Research and Analysis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4" y="805189"/>
            <a:ext cx="7435520" cy="4785955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1484310" y="5591145"/>
            <a:ext cx="8489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latin typeface="+mj-lt"/>
              </a:rPr>
              <a:t>Bases for selecting from among alternative courses of action</a:t>
            </a:r>
          </a:p>
        </p:txBody>
      </p:sp>
    </p:spTree>
    <p:extLst>
      <p:ext uri="{BB962C8B-B14F-4D97-AF65-F5344CB8AC3E}">
        <p14:creationId xmlns:p14="http://schemas.microsoft.com/office/powerpoint/2010/main" val="2979231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1119617" cy="682881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Programmed and Non-programmed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222" y="1576069"/>
            <a:ext cx="4676554" cy="4526849"/>
          </a:xfrm>
        </p:spPr>
        <p:txBody>
          <a:bodyPr anchor="t">
            <a:normAutofit/>
          </a:bodyPr>
          <a:lstStyle/>
          <a:p>
            <a:r>
              <a:rPr lang="en-US" dirty="0"/>
              <a:t>Programmed decisions are used for structured or routine work. </a:t>
            </a:r>
          </a:p>
          <a:p>
            <a:endParaRPr lang="en-US" dirty="0"/>
          </a:p>
          <a:p>
            <a:r>
              <a:rPr lang="en-US" dirty="0"/>
              <a:t>Non-programmed decisions are used for unstructured, novel, and ill-defined situations of a nonrecurring nature.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screenshot of a video game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9" y="1653234"/>
            <a:ext cx="6716111" cy="50628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663602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ED1BD8-66EF-4A07-A57D-9D4D1F2E05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865" r="2" b="2"/>
          <a:stretch/>
        </p:blipFill>
        <p:spPr>
          <a:xfrm>
            <a:off x="6892924" y="10"/>
            <a:ext cx="529907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8" y="685800"/>
            <a:ext cx="5589292" cy="1752599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solidFill>
                  <a:srgbClr val="C00000"/>
                </a:solidFill>
              </a:rPr>
              <a:t>Decision Making under Certainty, Uncertainty, and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468" y="2666999"/>
            <a:ext cx="5260680" cy="312420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Virtually all decisions are made in an environment of at least some uncertainty. However, the degree will vary from relative certainty to great uncertainty</a:t>
            </a:r>
          </a:p>
        </p:txBody>
      </p:sp>
    </p:spTree>
    <p:extLst>
      <p:ext uri="{BB962C8B-B14F-4D97-AF65-F5344CB8AC3E}">
        <p14:creationId xmlns:p14="http://schemas.microsoft.com/office/powerpoint/2010/main" val="1101804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57400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Creativity and Innovation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82AEE43-2EDC-4A1B-B13B-D86CE55416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9031005"/>
              </p:ext>
            </p:extLst>
          </p:nvPr>
        </p:nvGraphicFramePr>
        <p:xfrm>
          <a:off x="4038600" y="1166648"/>
          <a:ext cx="7315200" cy="4524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0750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DD538A2-930C-4D57-998B-37CAC902D9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541817"/>
              </p:ext>
            </p:extLst>
          </p:nvPr>
        </p:nvGraphicFramePr>
        <p:xfrm>
          <a:off x="2839198" y="486287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959156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35</TotalTime>
  <Words>428</Words>
  <Application>Microsoft Office PowerPoint</Application>
  <PresentationFormat>Widescreen</PresentationFormat>
  <Paragraphs>58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Abadi</vt:lpstr>
      <vt:lpstr>Arial</vt:lpstr>
      <vt:lpstr>Book Antiqua</vt:lpstr>
      <vt:lpstr>Calibri Light</vt:lpstr>
      <vt:lpstr>Californian FB</vt:lpstr>
      <vt:lpstr>Times New Roman</vt:lpstr>
      <vt:lpstr>Metropolitan</vt:lpstr>
      <vt:lpstr>Decision Making </vt:lpstr>
      <vt:lpstr>Learning Objectives</vt:lpstr>
      <vt:lpstr>Decision making</vt:lpstr>
      <vt:lpstr>The Importance and Limitations of Rational Decision Making</vt:lpstr>
      <vt:lpstr>Development of Alternatives and the Limiting Factor</vt:lpstr>
      <vt:lpstr>Heuristics in Decision Making</vt:lpstr>
      <vt:lpstr>Evaluation of Alternatives</vt:lpstr>
      <vt:lpstr>Selecting an Alternative: Three Approaches</vt:lpstr>
      <vt:lpstr>Programmed and Non-programmed Decisions</vt:lpstr>
      <vt:lpstr>Decision Making under Certainty, Uncertainty, and Risk</vt:lpstr>
      <vt:lpstr>Creativity and Innovation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</dc:title>
  <dc:creator>Office2878</dc:creator>
  <cp:lastModifiedBy>Sushil Kumar</cp:lastModifiedBy>
  <cp:revision>10</cp:revision>
  <dcterms:created xsi:type="dcterms:W3CDTF">2020-05-17T17:46:59Z</dcterms:created>
  <dcterms:modified xsi:type="dcterms:W3CDTF">2024-05-11T18:45:35Z</dcterms:modified>
</cp:coreProperties>
</file>