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6" r:id="rId4"/>
    <p:sldId id="265" r:id="rId5"/>
    <p:sldId id="263" r:id="rId6"/>
    <p:sldId id="256" r:id="rId7"/>
    <p:sldId id="278" r:id="rId8"/>
    <p:sldId id="257" r:id="rId9"/>
    <p:sldId id="258" r:id="rId10"/>
    <p:sldId id="259" r:id="rId11"/>
    <p:sldId id="260" r:id="rId12"/>
    <p:sldId id="267" r:id="rId13"/>
    <p:sldId id="261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81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8:24:11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0 991 15207,'15'-8'446,"298"-132"-122,-181 85-163,-59 24-57,827-337 858,-626 270-1635,380-83 0,-308 117-2853,-110 31-2702,-124 21 492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8:24:12.0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11621,'0'0'8135,"10"14"-9653,92 140 1600,-6 4 1,84 192 0,-115-212-126,128 200 1,-60-149-2584,-67-104-693,-12-17-1437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8:24:12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0 447 19721,'0'0'1726,"2"-9"-2190,0 3 381,0-1 0,1 1-1,-1 0 1,1 0 0,0 0 0,0 1 0,1-1 0,0 1 0,0-1-1,0 1 1,1 1 0,0-1 0,-1 1 0,2-1 0,-1 1 0,0 1-1,10-6 1,31-15 33,1 2 1,1 1-1,1 3 0,1 2 0,0 2 0,1 3 1,0 1-1,97-4 0,-122 13-39,0 2 0,0 0 0,0 2 0,0 1 0,0 1 0,-1 1 0,1 1-1,-2 1 1,1 1 0,26 15 0,-33-14-51,0 1-1,-1 1 0,0 1 1,-1 0-1,0 1 1,-2 1-1,1 0 1,-2 1-1,0 0 0,-1 1 1,0 1-1,-1 0 1,8 21-1,-7-11-141,-1 0 0,-1 1 0,-2 1 0,-1-1 0,-1 1 0,-2 0 1,-1 1-1,-1-1 0,-3 44 0,-1-52 153,0 0 0,-2-1 0,-1 1 0,0-1 0,-2 0 1,0 0-1,-1-1 0,-1 0 0,-1 0 0,-1-1 0,-1 0 0,0-1 0,-26 28 1,30-38 185,1-1 0,-1 0 1,0 0-1,-11 6 0,-4-6 5195,39-37-5249,15-24-99,2 1 1,2 1-1,2 2 0,3 2 1,2 1-1,1 2 1,3 3-1,1 1 0,2 2 1,2 3-1,58-32 1,-47 36 81,2 3 0,99-31 0,140-23 330,67-23-1748,-354 100 712,0-1 1,0 0 0,0-1 0,-1-1-1,17-12 1,-29 19 496,-1 0-1,1-1 1,0 1-1,-1-1 1,0 0-1,1 1 1,-1-1-1,0 0 1,0-1-1,-1 1 1,1 0 0,-1 0-1,2-7 1,-2 8 172,-1-1 0,0 0-1,0 0 1,-1 1 0,1-1 0,0 0 0,-1 1 0,0-1 0,1 0 0,-1 1 0,0-1 0,0 1 0,-1-1 0,1 1 0,-1 0 0,1 0 0,-1-1 0,1 1 0,-1 0 0,-4-3 0,-3-3 417,-1 0 0,0 1 0,0 1 1,-1 0-1,1 0 0,-1 1 0,-1 0 0,1 1 1,-12-3-1,-112-22 3074,119 26-3077,1 0 88,-7-1 669,-1 0 1,0 2-1,1 0 1,-39 3-1,60-1-1103,0 1 0,-1-1-1,1 1 1,0-1 0,0 1 0,0 0 0,-1 0 0,1 0-1,0 0 1,0 0 0,0 0 0,0 0 0,0 0 0,0 0-1,1 0 1,-1 1 0,0-1 0,1 0 0,-1 0 0,1 1-1,-1-1 1,1 1 0,-1 1 0,-7 36-770,7-26 692,1 1 0,0 0 0,1-1 1,0 1-1,2-1 0,-1 1 0,2-1 1,-1 0-1,2 0 0,0 0 0,0-1 0,1 0 1,1 0-1,0 0 0,1-1 0,0 0 1,0 0-1,1-1 0,18 16 0,-1-3 83,0-1 0,2-2 0,0 0 0,1-2 0,1-2 0,59 25 0,-31-20 24,0-2 1,2-4 0,-1-1-1,105 9 1,-116-20-30,-1-2-1,1-2 1,-1-2-1,1-2 1,-1-2 0,72-20-1,-96 19-137,-1 0-1,0-1 1,-1-1-1,0-1 0,-1 0 1,0-2-1,-1-1 1,30-27-1,-40 32 79,0 0 1,0-1-1,-1-1 0,0 0 0,0 0 0,-2 0 0,1-1 1,-1 0-1,-1 0 0,0 0 0,-1-1 0,0 0 0,-1 0 1,-1 0-1,0 0 0,0-22 0,-2 32 149,0-1-1,-1 0 1,1 0-1,-1 0 1,0 0-1,0 1 1,-1-1-1,1 0 1,-1 1-1,0-1 1,1 1-1,-2 0 1,1 0-1,0 0 1,-1 0-1,1 0 1,-6-4-1,7 5-105,-1 1 0,1 0 0,-1 0 0,1 0 0,-1 0 0,0 1 0,1-1 0,-1 0 0,0 1-1,0-1 1,1 1 0,-1 0 0,0-1 0,0 1 0,0 0 0,1 0 0,-1 0 0,0 0 0,0 1 0,0-1 0,1 0 0,-1 1 0,0-1 0,0 1 0,1 0 0,-1-1 0,1 1-1,-1 0 1,0 0 0,1 0 0,-1 0 0,1 0 0,0 1 0,-1-1 0,1 0 0,0 1 0,-2 2 0,-10 12-307,1 0 1,1 0-1,1 2 0,0-1 1,1 1-1,1 1 1,-10 34-1,16-46 286,0 0 0,1 1 1,0-1-1,0 1 0,1-1 0,0 1 1,1 0-1,-1-1 0,1 1 0,1-1 1,-1 0-1,1 1 0,1-1 0,-1 0 1,1 0-1,1 0 0,-1 0 0,1-1 0,0 0 1,1 1-1,-1-1 0,1-1 0,0 1 1,7 5-1,2 0 98,1 0 1,0-1-1,0-1 1,1-1-1,0 0 1,0-1-1,1 0 1,31 7-1,9-2 476,81 7 0,-29-10-374,0-5-1,0-5 1,125-17-1,-94-2-3044,270-77 0,-283 56-2606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8:24:13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4385 710 10421,'-260'-10'497,"-276"26"1,-659 154 3178,1033-130-3634,2 7-1,2 6 1,3 8 0,3 6-1,2 6 1,4 8-1,3 5 1,5 7-1,3 5 1,5 6 0,-229 240-1,307-286-105,3 2-1,2 2 1,4 2-1,2 2 1,-43 94-1,67-121 37,1 1 0,3 0 0,1 1-1,2 0 1,2 0 0,2 1 0,2 1-1,1-1 1,2 0 0,2 1 0,9 56-1,5-30 116,3 0 0,3-1 0,3-2-1,3 0 1,3-1 0,3-2-1,2-2 1,3-1 0,47 57 0,-22-43-75,2-2 1,4-3-1,3-4 1,3-2 0,144 92-1,-96-83-22,2-4 0,3-6-1,179 60 1,-119-64-68,2-7-1,3-9 0,1-9 0,231 10 1,-154-33-118,0-12 0,399-55-1,-308 0 244,-3-16 0,680-235-1,-705 178 1414,434-238 1,-558 248-668,-4-10 1,-7-9 0,-6-8 0,276-273 0,-226 145-822,-196 213-342,-3-2 0,64-126 0,-89 148 57,-1-1 0,-2-1 1,-2 0-1,-2-1 1,11-82-1,-20 92 55,-1 0 0,-2 0-1,-1-1 1,-2 1 0,-2 1 0,-1-1-1,-2 1 1,-17-51 0,1 28 173,-2 2 0,-2 1 0,-2 1 0,-3 1 0,-2 2 0,-3 1 0,-45-45 0,-6 4 398,-3 4 0,-146-104 0,105 97-313,-5 7 1,-3 5 0,-3 7-1,-4 6 1,-308-96 0,270 115-1243,-1 8 0,-2 8 0,-1 9 0,-340 0 0,40 46-383,77 17-653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93E46-095F-436C-846D-00EB674B3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2665FF-83E7-4971-9007-25C7B309C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075CD-1883-4276-90C5-CCB38A685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42DD0-D031-4D57-848F-D2BF4544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6EE59-7A58-494D-A6DE-BD5BD877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76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235EF-580F-4DD1-89DB-E97F33A2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81312-6327-4D99-A2DE-1D9793268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4A238-E003-43DC-99CC-74683CE62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3A7C3-550E-4C5B-BC68-2C6ADC2D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873E2-F422-49E1-9327-D7EA39A3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95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98D8-1528-4B3B-A1E7-F8834276B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7F6BB-7AE2-46C0-ABA5-7744EFB29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231A7-FF1A-43C2-8BF0-D3A7E52C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AC957-6D43-456A-89C7-2DAA249E4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F59EE-B905-431F-8CDF-7DBC1A09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394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4A5F-BBCB-4DF9-9E24-7610216C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6767F-FA47-4AF1-B18E-673913DF05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84F6B-D5DD-4FD7-A6C5-65436AC45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E7EBA-05E4-4870-A161-B736623C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378A58-ED19-4F09-978C-911FF1EC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DB7A3-3E3A-4ADF-AC2C-93D997293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482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EFC8-848D-4E8B-AE0E-086B5913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2103-9BD1-4ED4-9465-BBCE7661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89B311-E216-4CAE-9A1E-063362AC2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38165A-C58E-4051-9F4B-3EEF22379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8D3F34-0025-474C-A41D-4FAC5C121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889E0-57D7-409E-878A-B83FF237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D463CF-65EB-4F4F-997C-70A57722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329840-2562-4CDD-9404-0B25A956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39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1379E-FA16-413C-B51E-21A82808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AFAB25-9052-48D9-89B1-1C755872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EF89E-F7C8-4D1A-B86E-C731757B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D35F7-EDDE-41D3-BF0B-D9364879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92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42104F-5FDB-4C02-98A1-952E6C79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FA8ECF-F13D-4886-B0C6-5E5726D48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ED86A-DD08-491F-B2EE-AFBAB0AD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007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12559-2396-4C49-9214-759E55075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60D0-EFC0-422E-AD42-34D99DB36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C64D6-7BCF-4F6A-94FA-6482B29E8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993D8-4187-4773-8FA5-F72926218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52AFE-7502-46D9-A508-DA6C7C25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F2374-AB0E-437E-87E0-434D1CBC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89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CECD4-8638-4BD7-9A6B-B45AF4B7A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AB6B0-C4E8-43CC-B7E5-C3A276396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F7A58-C06F-4981-A44C-98DF81713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FB6D4-5BE4-46C0-882A-C4C9FEB39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DDFCA-5393-4BFF-8B96-A6003451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D09CF-BCD1-484F-9900-DE21BDB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510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3AE9-3ED8-4EF4-9382-A19516BD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8B829-52E4-4184-B0BB-C6342FE0D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765B3-78F1-4BE3-A1E5-8D7C802CC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1C4E9-BCB5-4645-AB2E-748A2B85F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17CA-2D22-48EE-8B62-663E81ACE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930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85758-00A8-4150-BD3F-345577156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CD86D5-8CF6-4E53-B9A6-AEEE7F9D3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AA034-3028-4326-9B34-354BAF03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A54C7-8974-4BF2-8F5F-C19F28CAF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9E457-5F93-444B-8CE0-5B88298D5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15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94509-23AF-4DAE-9BF4-9E077670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C0275-2781-4D53-8CF3-115A96325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E31A9-5A35-4BE1-8CF7-1CC8F8966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ADBAF-0B87-49BB-8E8E-04C910077DD1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2124C-FDE6-4D8B-8115-2A1D7AA2A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72C29-1B0E-489F-B77E-F41DD66B6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A92FC-A211-4595-9F01-67CD875DDD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08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cision Tree Classification. A Decision Tree is a simple… | by Afroz  Chakure | The Startup | Medium">
            <a:extLst>
              <a:ext uri="{FF2B5EF4-FFF2-40B4-BE49-F238E27FC236}">
                <a16:creationId xmlns:a16="http://schemas.microsoft.com/office/drawing/2014/main" id="{45C202CA-ABB4-4E76-91E8-FF8A52FBE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59" y="915039"/>
            <a:ext cx="5522241" cy="444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9043205-A93B-283D-06EC-000A325D2631}"/>
              </a:ext>
            </a:extLst>
          </p:cNvPr>
          <p:cNvGrpSpPr/>
          <p:nvPr/>
        </p:nvGrpSpPr>
        <p:grpSpPr>
          <a:xfrm>
            <a:off x="548767" y="-112638"/>
            <a:ext cx="3122640" cy="1734840"/>
            <a:chOff x="548767" y="-112638"/>
            <a:chExt cx="3122640" cy="173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5473D4D-7DBB-45D6-5F51-FA040DC2AD09}"/>
                    </a:ext>
                  </a:extLst>
                </p14:cNvPr>
                <p14:cNvContentPartPr/>
                <p14:nvPr/>
              </p14:nvContentPartPr>
              <p14:xfrm>
                <a:off x="648487" y="265722"/>
                <a:ext cx="1099800" cy="3567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5473D4D-7DBB-45D6-5F51-FA040DC2AD0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4167" y="261402"/>
                  <a:ext cx="110844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68B1E53-D3C1-8A8D-A08D-7E66E40BF965}"/>
                    </a:ext>
                  </a:extLst>
                </p14:cNvPr>
                <p14:cNvContentPartPr/>
                <p14:nvPr/>
              </p14:nvContentPartPr>
              <p14:xfrm>
                <a:off x="1101367" y="571002"/>
                <a:ext cx="323640" cy="5378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68B1E53-D3C1-8A8D-A08D-7E66E40BF9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97047" y="566682"/>
                  <a:ext cx="33228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B18093F-07B1-97E2-0C9A-B018CE97E9C3}"/>
                    </a:ext>
                  </a:extLst>
                </p14:cNvPr>
                <p14:cNvContentPartPr/>
                <p14:nvPr/>
              </p14:nvContentPartPr>
              <p14:xfrm>
                <a:off x="1585567" y="519162"/>
                <a:ext cx="1853280" cy="4262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B18093F-07B1-97E2-0C9A-B018CE97E9C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81247" y="514842"/>
                  <a:ext cx="186192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7D26268-A5B7-7DBA-C493-14C5B8A99D7E}"/>
                    </a:ext>
                  </a:extLst>
                </p14:cNvPr>
                <p14:cNvContentPartPr/>
                <p14:nvPr/>
              </p14:nvContentPartPr>
              <p14:xfrm>
                <a:off x="548767" y="-112638"/>
                <a:ext cx="3122640" cy="17348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7D26268-A5B7-7DBA-C493-14C5B8A99D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4447" y="-116958"/>
                  <a:ext cx="3131280" cy="1743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3450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F97F8F3-8A86-4035-B8F9-4DF7BED57A4A}"/>
              </a:ext>
            </a:extLst>
          </p:cNvPr>
          <p:cNvGrpSpPr>
            <a:grpSpLocks/>
          </p:cNvGrpSpPr>
          <p:nvPr/>
        </p:nvGrpSpPr>
        <p:grpSpPr bwMode="auto">
          <a:xfrm>
            <a:off x="1839798" y="1940351"/>
            <a:ext cx="7848600" cy="2743200"/>
            <a:chOff x="192" y="960"/>
            <a:chExt cx="4944" cy="172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6117364-DCDC-4B42-9A5F-00DCB868C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960"/>
              <a:ext cx="720" cy="24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 dirty="0"/>
                <a:t>Food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90B594-9286-4B94-9CCF-20BCD6D1E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920"/>
              <a:ext cx="1008" cy="24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Price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710C17-B3A2-40C5-BC49-24DEBB6E1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392"/>
              <a:ext cx="720" cy="24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Speedy</a:t>
              </a:r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245936BF-4B1C-48AA-9BA4-8A488EE162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2" y="1104"/>
              <a:ext cx="1104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E8652C2D-DC8F-47DE-99B2-09E5762A6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200"/>
              <a:ext cx="576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CB589AF7-A471-4274-9ADD-47C2E7446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4" y="1632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C17E00DA-C135-42AF-B743-858F0FF8A3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2160"/>
              <a:ext cx="52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F8DE8A5D-0DF7-4CF7-8952-204D42104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1632"/>
              <a:ext cx="912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261ECBBF-62FC-4487-944B-4D7D6B00B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2160"/>
              <a:ext cx="52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3CB9E90E-749F-4AC3-8801-DE3035285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104"/>
              <a:ext cx="182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="1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0760C4D-658A-436F-B7BF-A05E3991D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88"/>
              <a:ext cx="576" cy="288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no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6FF3A4-1E8D-4A4C-8AAF-AFB2EC94E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400"/>
              <a:ext cx="576" cy="288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yes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0A93A43-9DB2-4727-AD70-F674AF077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352"/>
              <a:ext cx="576" cy="288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no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4974B3E-3A62-4DDA-8319-45FE8A220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440"/>
              <a:ext cx="576" cy="288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no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AB77EA-0F9E-49DF-98D9-84DCEFAAB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920"/>
              <a:ext cx="576" cy="288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/>
                <a:t>yes</a:t>
              </a:r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FF4B7CFC-04E8-4F26-BEF8-DE83984D64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960"/>
              <a:ext cx="4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great</a:t>
              </a:r>
            </a:p>
          </p:txBody>
        </p:sp>
        <p:sp>
          <p:nvSpPr>
            <p:cNvPr id="21" name="Text Box 20">
              <a:extLst>
                <a:ext uri="{FF2B5EF4-FFF2-40B4-BE49-F238E27FC236}">
                  <a16:creationId xmlns:a16="http://schemas.microsoft.com/office/drawing/2014/main" id="{9D543D67-7653-41A2-A393-139148D55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1248"/>
              <a:ext cx="68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mediocre</a:t>
              </a:r>
            </a:p>
          </p:txBody>
        </p:sp>
        <p:sp>
          <p:nvSpPr>
            <p:cNvPr id="22" name="Text Box 21">
              <a:extLst>
                <a:ext uri="{FF2B5EF4-FFF2-40B4-BE49-F238E27FC236}">
                  <a16:creationId xmlns:a16="http://schemas.microsoft.com/office/drawing/2014/main" id="{44DCE46A-2A38-4401-983A-DA5ADD4DA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1034"/>
              <a:ext cx="3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yuck</a:t>
              </a:r>
            </a:p>
          </p:txBody>
        </p:sp>
        <p:sp>
          <p:nvSpPr>
            <p:cNvPr id="23" name="Text Box 22">
              <a:extLst>
                <a:ext uri="{FF2B5EF4-FFF2-40B4-BE49-F238E27FC236}">
                  <a16:creationId xmlns:a16="http://schemas.microsoft.com/office/drawing/2014/main" id="{D5FF1BB6-9912-4A7D-8522-7E866FC961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" y="1658"/>
              <a:ext cx="31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yes</a:t>
              </a:r>
            </a:p>
          </p:txBody>
        </p:sp>
        <p:sp>
          <p:nvSpPr>
            <p:cNvPr id="24" name="Text Box 23">
              <a:extLst>
                <a:ext uri="{FF2B5EF4-FFF2-40B4-BE49-F238E27FC236}">
                  <a16:creationId xmlns:a16="http://schemas.microsoft.com/office/drawing/2014/main" id="{109BD976-C4B5-4843-9E0A-23A1697D87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8" y="1562"/>
              <a:ext cx="27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no</a:t>
              </a:r>
            </a:p>
          </p:txBody>
        </p:sp>
        <p:sp>
          <p:nvSpPr>
            <p:cNvPr id="25" name="Text Box 24">
              <a:extLst>
                <a:ext uri="{FF2B5EF4-FFF2-40B4-BE49-F238E27FC236}">
                  <a16:creationId xmlns:a16="http://schemas.microsoft.com/office/drawing/2014/main" id="{0639C362-31F3-44C9-BB03-C355C9E72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160"/>
              <a:ext cx="68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adequate</a:t>
              </a:r>
            </a:p>
          </p:txBody>
        </p:sp>
        <p:sp>
          <p:nvSpPr>
            <p:cNvPr id="26" name="Text Box 25">
              <a:extLst>
                <a:ext uri="{FF2B5EF4-FFF2-40B4-BE49-F238E27FC236}">
                  <a16:creationId xmlns:a16="http://schemas.microsoft.com/office/drawing/2014/main" id="{36B0D75A-545D-481E-8DD4-AA261B136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2064"/>
              <a:ext cx="37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high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8B02E14-A13A-45FE-ADA7-55086452D4DF}"/>
              </a:ext>
            </a:extLst>
          </p:cNvPr>
          <p:cNvSpPr txBox="1"/>
          <p:nvPr/>
        </p:nvSpPr>
        <p:spPr>
          <a:xfrm>
            <a:off x="3516198" y="461913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Will the customer leave big tip ?</a:t>
            </a:r>
          </a:p>
        </p:txBody>
      </p:sp>
    </p:spTree>
    <p:extLst>
      <p:ext uri="{BB962C8B-B14F-4D97-AF65-F5344CB8AC3E}">
        <p14:creationId xmlns:p14="http://schemas.microsoft.com/office/powerpoint/2010/main" val="6076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4E76B7-C6D7-46AD-94BB-CAD60E507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037" y="633756"/>
            <a:ext cx="7918720" cy="50034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2FA9D7-793A-4A2D-9D2A-B58A86B0BD38}"/>
              </a:ext>
            </a:extLst>
          </p:cNvPr>
          <p:cNvSpPr txBox="1"/>
          <p:nvPr/>
        </p:nvSpPr>
        <p:spPr>
          <a:xfrm>
            <a:off x="4496586" y="6136849"/>
            <a:ext cx="33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Animal Classifier </a:t>
            </a:r>
          </a:p>
        </p:txBody>
      </p:sp>
    </p:spTree>
    <p:extLst>
      <p:ext uri="{BB962C8B-B14F-4D97-AF65-F5344CB8AC3E}">
        <p14:creationId xmlns:p14="http://schemas.microsoft.com/office/powerpoint/2010/main" val="328080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1196-924E-4D2A-B0DA-CCD966092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4355A-29A6-4928-B041-3214B2AD1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Decision tree is a type of supervised learning algorithm </a:t>
            </a:r>
          </a:p>
          <a:p>
            <a:r>
              <a:rPr lang="en-US" dirty="0"/>
              <a:t>Used in both regression and classification problems.</a:t>
            </a:r>
          </a:p>
          <a:p>
            <a:r>
              <a:rPr lang="en-US" dirty="0"/>
              <a:t>works for both categorical and continuous input and output variables.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367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chine Learning Decision Tree Classification Algorithm - Javatpoint">
            <a:extLst>
              <a:ext uri="{FF2B5EF4-FFF2-40B4-BE49-F238E27FC236}">
                <a16:creationId xmlns:a16="http://schemas.microsoft.com/office/drawing/2014/main" id="{C4740EEF-E0F6-4A3C-81E7-6DE8E0D8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314" y="574077"/>
            <a:ext cx="4647874" cy="309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BCBB43-6147-4CF5-A7F9-E99C3B6482A5}"/>
              </a:ext>
            </a:extLst>
          </p:cNvPr>
          <p:cNvSpPr txBox="1"/>
          <p:nvPr/>
        </p:nvSpPr>
        <p:spPr>
          <a:xfrm>
            <a:off x="1065189" y="3139125"/>
            <a:ext cx="686095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Root Node </a:t>
            </a:r>
            <a:r>
              <a:rPr lang="en-US" sz="2000" dirty="0"/>
              <a:t>represents the entire population or sample. It further gets divided into two or more homogeneous sets.</a:t>
            </a:r>
          </a:p>
          <a:p>
            <a:endParaRPr lang="en-US" sz="2000" dirty="0"/>
          </a:p>
          <a:p>
            <a:r>
              <a:rPr lang="en-US" sz="2000" b="1" dirty="0"/>
              <a:t>Splitting</a:t>
            </a:r>
            <a:r>
              <a:rPr lang="en-US" sz="2000" dirty="0"/>
              <a:t> is a process of dividing a node into two or more sub-nodes.</a:t>
            </a:r>
          </a:p>
          <a:p>
            <a:endParaRPr lang="en-US" sz="2000" dirty="0"/>
          </a:p>
          <a:p>
            <a:r>
              <a:rPr lang="en-US" sz="2000" dirty="0"/>
              <a:t>When a sub-node splits into further sub-nodes, it is called a </a:t>
            </a:r>
            <a:r>
              <a:rPr lang="en-US" sz="2000" b="1" dirty="0"/>
              <a:t>Decision Node.</a:t>
            </a:r>
          </a:p>
          <a:p>
            <a:endParaRPr lang="en-US" sz="2000" dirty="0"/>
          </a:p>
          <a:p>
            <a:r>
              <a:rPr lang="en-US" sz="2000" dirty="0"/>
              <a:t>Nodes that do not split is called a Terminal Node or a </a:t>
            </a:r>
            <a:r>
              <a:rPr lang="en-US" sz="2000" b="1" dirty="0"/>
              <a:t>Leaf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5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C92E7D-2E89-4B27-9869-5EAA650B7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37" y="691643"/>
            <a:ext cx="10832877" cy="576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8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ORDER AND ENTROPY A NEVER ENDING CYCLE - Chemistry Cat - quickmeme">
            <a:extLst>
              <a:ext uri="{FF2B5EF4-FFF2-40B4-BE49-F238E27FC236}">
                <a16:creationId xmlns:a16="http://schemas.microsoft.com/office/drawing/2014/main" id="{6C63A735-E8BE-4E66-95B4-5FAB32F53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54" y="456315"/>
            <a:ext cx="4353759" cy="576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747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23EF-AABD-4841-88EF-0B127FA0F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010D1-E372-4FDD-A433-43882944D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called as Shannon Entropy (Claude Shannon, the “father of information theory”)</a:t>
            </a:r>
          </a:p>
          <a:p>
            <a:r>
              <a:rPr lang="en-US" dirty="0"/>
              <a:t>is denoted by H(S) for a finite set S, is the measure of the amount of uncertainty or randomness in data.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tells us about the predictability of a certain event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AutoShape 2" descr="Decision Trees modified">
            <a:extLst>
              <a:ext uri="{FF2B5EF4-FFF2-40B4-BE49-F238E27FC236}">
                <a16:creationId xmlns:a16="http://schemas.microsoft.com/office/drawing/2014/main" id="{F769D8D4-A883-40AF-86D8-3F5E2419E6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BF1209-20EC-410E-8E34-0489069E4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428" y="3790491"/>
            <a:ext cx="3516445" cy="124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5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4616E-55D7-474C-98D7-2ACEB1F1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Entropy for coin toss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6CD0C-97AA-49D6-83C5-4899C2DA0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H(S)=P(heads)⋅log(1/P(heads))+P(tails)⋅log(1/P(tails)).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H(S)=1/2⋅log(2)+1/2⋅log(2)=1/2+1/2=1,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9843F-0F7A-4DE6-B07E-CE082965C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77" y="1483249"/>
            <a:ext cx="3516445" cy="124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54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03074-E306-4F79-9F80-82592206F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A9D7F-D427-4E75-A784-E8831B79E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Calculate entropy for a coin which has heads on both the sides,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3043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280A-861A-4FD0-A330-805B23852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It’s 0</a:t>
            </a:r>
          </a:p>
          <a:p>
            <a:r>
              <a:rPr lang="en-IN" dirty="0"/>
              <a:t>No randomness </a:t>
            </a:r>
          </a:p>
        </p:txBody>
      </p:sp>
    </p:spTree>
    <p:extLst>
      <p:ext uri="{BB962C8B-B14F-4D97-AF65-F5344CB8AC3E}">
        <p14:creationId xmlns:p14="http://schemas.microsoft.com/office/powerpoint/2010/main" val="588947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C92E7D-2E89-4B27-9869-5EAA650B7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61" y="248583"/>
            <a:ext cx="10832877" cy="576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51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042F20-289E-4032-A734-7AFF7DD87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534" y="1228529"/>
            <a:ext cx="4638675" cy="781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D4B385-B56C-47E9-AC6E-69DEFEEE5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839" y="3532711"/>
            <a:ext cx="3648075" cy="781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43517-90D2-465B-BEED-38325A0242E9}"/>
              </a:ext>
            </a:extLst>
          </p:cNvPr>
          <p:cNvSpPr txBox="1"/>
          <p:nvPr/>
        </p:nvSpPr>
        <p:spPr>
          <a:xfrm>
            <a:off x="2183534" y="2573517"/>
            <a:ext cx="364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Calculate initial entropy </a:t>
            </a:r>
          </a:p>
        </p:txBody>
      </p:sp>
    </p:spTree>
    <p:extLst>
      <p:ext uri="{BB962C8B-B14F-4D97-AF65-F5344CB8AC3E}">
        <p14:creationId xmlns:p14="http://schemas.microsoft.com/office/powerpoint/2010/main" val="98052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CD534F-5F91-4F10-8B2E-4DCDB0640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28" y="2082587"/>
            <a:ext cx="45053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11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3EA6B6-A85C-436A-A627-629C0520C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03" y="1670606"/>
            <a:ext cx="5076825" cy="971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B763C3-19F1-422E-8CB7-BDBF03F8CA98}"/>
              </a:ext>
            </a:extLst>
          </p:cNvPr>
          <p:cNvSpPr txBox="1"/>
          <p:nvPr/>
        </p:nvSpPr>
        <p:spPr>
          <a:xfrm>
            <a:off x="1602557" y="3818233"/>
            <a:ext cx="4383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distribution is fairly random or not ?</a:t>
            </a:r>
          </a:p>
        </p:txBody>
      </p:sp>
    </p:spTree>
    <p:extLst>
      <p:ext uri="{BB962C8B-B14F-4D97-AF65-F5344CB8AC3E}">
        <p14:creationId xmlns:p14="http://schemas.microsoft.com/office/powerpoint/2010/main" val="4002218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E4729-D748-452E-9A54-98DCCAB44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Which attribute to choose to split  ?</a:t>
            </a:r>
          </a:p>
          <a:p>
            <a:endParaRPr lang="en-IN" dirty="0"/>
          </a:p>
          <a:p>
            <a:r>
              <a:rPr lang="en-IN" dirty="0"/>
              <a:t>Wind, Outlook, Temperature , Humidity ?</a:t>
            </a:r>
          </a:p>
        </p:txBody>
      </p:sp>
    </p:spTree>
    <p:extLst>
      <p:ext uri="{BB962C8B-B14F-4D97-AF65-F5344CB8AC3E}">
        <p14:creationId xmlns:p14="http://schemas.microsoft.com/office/powerpoint/2010/main" val="4282320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BF5FB-7D82-469D-AA03-05C17BEDE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choose the attribute that gives us highest possible Information Gain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3039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74DD-8F98-4CC9-978B-24C50210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Information Gain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6E22B-F8CC-4875-878A-056906B87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called as </a:t>
            </a:r>
            <a:r>
              <a:rPr lang="en-US" dirty="0" err="1"/>
              <a:t>Kullback-Leibler</a:t>
            </a:r>
            <a:r>
              <a:rPr lang="en-US" dirty="0"/>
              <a:t> divergence </a:t>
            </a:r>
          </a:p>
          <a:p>
            <a:r>
              <a:rPr lang="en-US" dirty="0"/>
              <a:t>Is denoted by IG(S,A) for a set S </a:t>
            </a:r>
          </a:p>
          <a:p>
            <a:r>
              <a:rPr lang="en-US" dirty="0"/>
              <a:t>is the effective change in entropy after deciding on a particular attribute A. </a:t>
            </a:r>
          </a:p>
          <a:p>
            <a:r>
              <a:rPr lang="en-US" dirty="0"/>
              <a:t>It measures the relative change in entropy with respect to the independent variables.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7384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60CE5-6B2E-4E36-A199-F02A9793B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6895"/>
            <a:ext cx="10515600" cy="4351338"/>
          </a:xfrm>
        </p:spPr>
        <p:txBody>
          <a:bodyPr/>
          <a:lstStyle/>
          <a:p>
            <a:r>
              <a:rPr lang="en-US" dirty="0"/>
              <a:t> IG(S, A) is the information gain by applying feature A</a:t>
            </a:r>
          </a:p>
          <a:p>
            <a:r>
              <a:rPr lang="en-US" dirty="0"/>
              <a:t> H(S) is the Entropy of the entire set, while the second term calculates the Entropy after applying the feature A, where P(x) is the probability of event x.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D4EB08-4612-4CAF-8D2F-B76D11AA2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734" y="266438"/>
            <a:ext cx="5570064" cy="696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9F2D00-F3C7-4084-AD0F-59A86E2FA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590" y="962696"/>
            <a:ext cx="3868422" cy="98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0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D885F4-0C78-41D7-8FFF-FA64A65EE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914" y="1342535"/>
            <a:ext cx="4365251" cy="10424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C97CBB-D29E-43F1-A074-0594AF2BD87C}"/>
              </a:ext>
            </a:extLst>
          </p:cNvPr>
          <p:cNvSpPr txBox="1"/>
          <p:nvPr/>
        </p:nvSpPr>
        <p:spPr>
          <a:xfrm>
            <a:off x="1225485" y="631595"/>
            <a:ext cx="3619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Let’s choose attribute </a:t>
            </a:r>
            <a:r>
              <a:rPr lang="en-IN" b="1" dirty="0"/>
              <a:t>wind</a:t>
            </a:r>
            <a:r>
              <a:rPr lang="en-IN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F544C1-BCE2-48A6-8D10-F54D41937A04}"/>
              </a:ext>
            </a:extLst>
          </p:cNvPr>
          <p:cNvSpPr txBox="1"/>
          <p:nvPr/>
        </p:nvSpPr>
        <p:spPr>
          <a:xfrm>
            <a:off x="1225485" y="2535810"/>
            <a:ext cx="9982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‘x’ are the possible values for an attribute. Here,  attribute ‘Wind’ takes two possible values in the sample data, hence x = {Weak, Strong} We’ll have to calculate: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0197B2-8B9D-4C74-B365-7DF51C740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474" y="3478195"/>
            <a:ext cx="7790732" cy="168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74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ecision Trees modified ">
            <a:extLst>
              <a:ext uri="{FF2B5EF4-FFF2-40B4-BE49-F238E27FC236}">
                <a16:creationId xmlns:a16="http://schemas.microsoft.com/office/drawing/2014/main" id="{47BEA8F2-ABFF-4663-88F9-F713F52C69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 descr="Decision Trees modified ">
            <a:extLst>
              <a:ext uri="{FF2B5EF4-FFF2-40B4-BE49-F238E27FC236}">
                <a16:creationId xmlns:a16="http://schemas.microsoft.com/office/drawing/2014/main" id="{723772B3-F4CF-4DD1-B80D-C2E50B7AE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BDE6CB-622F-46BE-94F4-B959ABEE7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917" y="2357437"/>
            <a:ext cx="22669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46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191FF4-DC9D-46C9-B3FD-13DB617F3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48" y="1493412"/>
            <a:ext cx="6911415" cy="366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70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C73A19-419A-432D-B2F7-D11356415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928" y="1298787"/>
            <a:ext cx="7584295" cy="389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15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5455ED-95B3-45F7-B4D5-BB9974FA177B}"/>
              </a:ext>
            </a:extLst>
          </p:cNvPr>
          <p:cNvSpPr/>
          <p:nvPr/>
        </p:nvSpPr>
        <p:spPr>
          <a:xfrm>
            <a:off x="1992197" y="1255304"/>
            <a:ext cx="76797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if the data-set is pure (e.g. all toxic), then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construct a leaf having the name of the class (e.g. ‘toxic’)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else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choose the feature with the highest information gain (e.g. ‘color’)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for each value of that feature (e.g. ‘red’, ‘brown’, ‘green’)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take the subset of the data-set having that feature value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construct a child node having the name of that feature value (e.g. ‘red’)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000" dirty="0">
                <a:solidFill>
                  <a:srgbClr val="555555"/>
                </a:solidFill>
                <a:latin typeface="Helvetica Neue"/>
              </a:rPr>
              <a:t>call the algorithm recursively on the child node and the subset</a:t>
            </a:r>
            <a:endParaRPr lang="en-US" sz="2000" b="0" i="0" dirty="0">
              <a:solidFill>
                <a:srgbClr val="555555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13399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527</Words>
  <Application>Microsoft Office PowerPoint</Application>
  <PresentationFormat>Widescreen</PresentationFormat>
  <Paragraphs>67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Entropy</vt:lpstr>
      <vt:lpstr>Entropy for coin toss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Information Gain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26</cp:revision>
  <dcterms:created xsi:type="dcterms:W3CDTF">2021-03-18T18:12:31Z</dcterms:created>
  <dcterms:modified xsi:type="dcterms:W3CDTF">2024-03-03T08:33:02Z</dcterms:modified>
</cp:coreProperties>
</file>